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2"/>
  </p:notesMasterIdLst>
  <p:sldIdLst>
    <p:sldId id="393" r:id="rId3"/>
    <p:sldId id="325" r:id="rId4"/>
    <p:sldId id="326" r:id="rId5"/>
    <p:sldId id="396" r:id="rId6"/>
    <p:sldId id="333" r:id="rId7"/>
    <p:sldId id="405" r:id="rId8"/>
    <p:sldId id="395" r:id="rId9"/>
    <p:sldId id="259" r:id="rId10"/>
    <p:sldId id="260" r:id="rId11"/>
    <p:sldId id="397" r:id="rId12"/>
    <p:sldId id="341" r:id="rId13"/>
    <p:sldId id="399" r:id="rId14"/>
    <p:sldId id="379" r:id="rId15"/>
    <p:sldId id="269" r:id="rId16"/>
    <p:sldId id="401" r:id="rId17"/>
    <p:sldId id="404" r:id="rId18"/>
    <p:sldId id="402" r:id="rId19"/>
    <p:sldId id="343" r:id="rId20"/>
    <p:sldId id="336" r:id="rId21"/>
    <p:sldId id="387" r:id="rId22"/>
    <p:sldId id="380" r:id="rId23"/>
    <p:sldId id="266" r:id="rId24"/>
    <p:sldId id="262" r:id="rId25"/>
    <p:sldId id="406" r:id="rId26"/>
    <p:sldId id="365" r:id="rId27"/>
    <p:sldId id="258" r:id="rId28"/>
    <p:sldId id="392" r:id="rId29"/>
    <p:sldId id="267"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80" d="100"/>
          <a:sy n="80" d="100"/>
        </p:scale>
        <p:origin x="5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A9255-6B28-4C15-A742-9C49AA8D5693}"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16ACECD6-A791-424A-9D3F-DF3C9B45F8A2}">
      <dgm:prSet/>
      <dgm:spPr/>
      <dgm:t>
        <a:bodyPr/>
        <a:lstStyle/>
        <a:p>
          <a:r>
            <a:rPr lang="en-US"/>
            <a:t>Same day billing for medical and dental - can bill both encounters on one day</a:t>
          </a:r>
        </a:p>
      </dgm:t>
    </dgm:pt>
    <dgm:pt modelId="{E0059BAA-72E7-4CC5-AA0F-0F7BE91F2D3B}" type="parTrans" cxnId="{31FEBCC4-4751-4F7B-B9AA-863A65CC6956}">
      <dgm:prSet/>
      <dgm:spPr/>
      <dgm:t>
        <a:bodyPr/>
        <a:lstStyle/>
        <a:p>
          <a:endParaRPr lang="en-US"/>
        </a:p>
      </dgm:t>
    </dgm:pt>
    <dgm:pt modelId="{5AA6B7B2-F3E4-4F28-A801-FCB04A50FC6B}" type="sibTrans" cxnId="{31FEBCC4-4751-4F7B-B9AA-863A65CC6956}">
      <dgm:prSet/>
      <dgm:spPr/>
      <dgm:t>
        <a:bodyPr/>
        <a:lstStyle/>
        <a:p>
          <a:endParaRPr lang="en-US"/>
        </a:p>
      </dgm:t>
    </dgm:pt>
    <dgm:pt modelId="{F413B457-A87C-4C28-ACC8-E82A5FE92D23}">
      <dgm:prSet/>
      <dgm:spPr/>
      <dgm:t>
        <a:bodyPr/>
        <a:lstStyle/>
        <a:p>
          <a:r>
            <a:rPr lang="en-US"/>
            <a:t>Registered dental hygienists are billable providers and have an extensive scope of practice </a:t>
          </a:r>
        </a:p>
      </dgm:t>
    </dgm:pt>
    <dgm:pt modelId="{0E3DC187-1A33-4991-9273-7E9CB3269609}" type="parTrans" cxnId="{76EC74BA-99A3-434C-B0EC-88CD3D9341EC}">
      <dgm:prSet/>
      <dgm:spPr/>
      <dgm:t>
        <a:bodyPr/>
        <a:lstStyle/>
        <a:p>
          <a:endParaRPr lang="en-US"/>
        </a:p>
      </dgm:t>
    </dgm:pt>
    <dgm:pt modelId="{C2CC567E-2405-41CA-A7D0-09FFB6372036}" type="sibTrans" cxnId="{76EC74BA-99A3-434C-B0EC-88CD3D9341EC}">
      <dgm:prSet/>
      <dgm:spPr/>
      <dgm:t>
        <a:bodyPr/>
        <a:lstStyle/>
        <a:p>
          <a:endParaRPr lang="en-US"/>
        </a:p>
      </dgm:t>
    </dgm:pt>
    <dgm:pt modelId="{BF71E420-D4F0-440C-91E5-BB58761E374E}">
      <dgm:prSet/>
      <dgm:spPr/>
      <dgm:t>
        <a:bodyPr/>
        <a:lstStyle/>
        <a:p>
          <a:r>
            <a:rPr lang="en-US" dirty="0"/>
            <a:t>Adult Medicaid dental benefit - $1,500 cap</a:t>
          </a:r>
        </a:p>
      </dgm:t>
    </dgm:pt>
    <dgm:pt modelId="{E1096B11-AA40-46B5-B936-B501F4FDA718}" type="parTrans" cxnId="{C297DF68-FA50-4FE8-9AC9-46BBB266E2BB}">
      <dgm:prSet/>
      <dgm:spPr/>
      <dgm:t>
        <a:bodyPr/>
        <a:lstStyle/>
        <a:p>
          <a:endParaRPr lang="en-US"/>
        </a:p>
      </dgm:t>
    </dgm:pt>
    <dgm:pt modelId="{37697F40-AAC9-45BB-9FD1-847F03BB3A97}" type="sibTrans" cxnId="{C297DF68-FA50-4FE8-9AC9-46BBB266E2BB}">
      <dgm:prSet/>
      <dgm:spPr/>
      <dgm:t>
        <a:bodyPr/>
        <a:lstStyle/>
        <a:p>
          <a:endParaRPr lang="en-US"/>
        </a:p>
      </dgm:t>
    </dgm:pt>
    <dgm:pt modelId="{BD9A1D56-47D9-4FCA-8B1C-41B28D54417C}">
      <dgm:prSet/>
      <dgm:spPr/>
      <dgm:t>
        <a:bodyPr/>
        <a:lstStyle/>
        <a:p>
          <a:r>
            <a:rPr lang="en-US"/>
            <a:t>Diabetes point of care testing is reimbursable by Medicaid (D0411) </a:t>
          </a:r>
        </a:p>
      </dgm:t>
    </dgm:pt>
    <dgm:pt modelId="{577EB919-B463-4618-80C0-CA267AC100D1}" type="parTrans" cxnId="{51C018C2-A341-46E9-8BE4-7F01D25F6932}">
      <dgm:prSet/>
      <dgm:spPr/>
      <dgm:t>
        <a:bodyPr/>
        <a:lstStyle/>
        <a:p>
          <a:endParaRPr lang="en-US"/>
        </a:p>
      </dgm:t>
    </dgm:pt>
    <dgm:pt modelId="{3A936628-0019-4E6B-9951-AECEEA94F1B9}" type="sibTrans" cxnId="{51C018C2-A341-46E9-8BE4-7F01D25F6932}">
      <dgm:prSet/>
      <dgm:spPr/>
      <dgm:t>
        <a:bodyPr/>
        <a:lstStyle/>
        <a:p>
          <a:endParaRPr lang="en-US"/>
        </a:p>
      </dgm:t>
    </dgm:pt>
    <dgm:pt modelId="{2F0A93A5-588D-4BCA-88FC-0431E8C3308C}" type="pres">
      <dgm:prSet presAssocID="{B56A9255-6B28-4C15-A742-9C49AA8D5693}" presName="matrix" presStyleCnt="0">
        <dgm:presLayoutVars>
          <dgm:chMax val="1"/>
          <dgm:dir/>
          <dgm:resizeHandles val="exact"/>
        </dgm:presLayoutVars>
      </dgm:prSet>
      <dgm:spPr/>
    </dgm:pt>
    <dgm:pt modelId="{57F441BF-ED64-4C88-93A3-D646A8EBBE0C}" type="pres">
      <dgm:prSet presAssocID="{B56A9255-6B28-4C15-A742-9C49AA8D5693}" presName="diamond" presStyleLbl="bgShp" presStyleIdx="0" presStyleCnt="1"/>
      <dgm:spPr/>
    </dgm:pt>
    <dgm:pt modelId="{575F0F0A-EEE6-4142-A0C9-E030192692E6}" type="pres">
      <dgm:prSet presAssocID="{B56A9255-6B28-4C15-A742-9C49AA8D5693}" presName="quad1" presStyleLbl="node1" presStyleIdx="0" presStyleCnt="4">
        <dgm:presLayoutVars>
          <dgm:chMax val="0"/>
          <dgm:chPref val="0"/>
          <dgm:bulletEnabled val="1"/>
        </dgm:presLayoutVars>
      </dgm:prSet>
      <dgm:spPr/>
    </dgm:pt>
    <dgm:pt modelId="{10209A37-5A70-4A10-BF55-C3409277F6E1}" type="pres">
      <dgm:prSet presAssocID="{B56A9255-6B28-4C15-A742-9C49AA8D5693}" presName="quad2" presStyleLbl="node1" presStyleIdx="1" presStyleCnt="4">
        <dgm:presLayoutVars>
          <dgm:chMax val="0"/>
          <dgm:chPref val="0"/>
          <dgm:bulletEnabled val="1"/>
        </dgm:presLayoutVars>
      </dgm:prSet>
      <dgm:spPr/>
    </dgm:pt>
    <dgm:pt modelId="{E1425C00-FC2B-465F-8F03-54A1DF441203}" type="pres">
      <dgm:prSet presAssocID="{B56A9255-6B28-4C15-A742-9C49AA8D5693}" presName="quad3" presStyleLbl="node1" presStyleIdx="2" presStyleCnt="4">
        <dgm:presLayoutVars>
          <dgm:chMax val="0"/>
          <dgm:chPref val="0"/>
          <dgm:bulletEnabled val="1"/>
        </dgm:presLayoutVars>
      </dgm:prSet>
      <dgm:spPr/>
    </dgm:pt>
    <dgm:pt modelId="{FF49B8D9-12EB-4A3D-8808-46D64E752AEB}" type="pres">
      <dgm:prSet presAssocID="{B56A9255-6B28-4C15-A742-9C49AA8D5693}" presName="quad4" presStyleLbl="node1" presStyleIdx="3" presStyleCnt="4">
        <dgm:presLayoutVars>
          <dgm:chMax val="0"/>
          <dgm:chPref val="0"/>
          <dgm:bulletEnabled val="1"/>
        </dgm:presLayoutVars>
      </dgm:prSet>
      <dgm:spPr/>
    </dgm:pt>
  </dgm:ptLst>
  <dgm:cxnLst>
    <dgm:cxn modelId="{3AF14020-CF0A-4EAA-83A7-4358C430D656}" type="presOf" srcId="{B56A9255-6B28-4C15-A742-9C49AA8D5693}" destId="{2F0A93A5-588D-4BCA-88FC-0431E8C3308C}" srcOrd="0" destOrd="0" presId="urn:microsoft.com/office/officeart/2005/8/layout/matrix3"/>
    <dgm:cxn modelId="{774F3332-FE4C-48B0-B0ED-01B922701623}" type="presOf" srcId="{BD9A1D56-47D9-4FCA-8B1C-41B28D54417C}" destId="{FF49B8D9-12EB-4A3D-8808-46D64E752AEB}" srcOrd="0" destOrd="0" presId="urn:microsoft.com/office/officeart/2005/8/layout/matrix3"/>
    <dgm:cxn modelId="{9FCEB348-459D-4575-861D-EA68EE940F3B}" type="presOf" srcId="{F413B457-A87C-4C28-ACC8-E82A5FE92D23}" destId="{10209A37-5A70-4A10-BF55-C3409277F6E1}" srcOrd="0" destOrd="0" presId="urn:microsoft.com/office/officeart/2005/8/layout/matrix3"/>
    <dgm:cxn modelId="{C297DF68-FA50-4FE8-9AC9-46BBB266E2BB}" srcId="{B56A9255-6B28-4C15-A742-9C49AA8D5693}" destId="{BF71E420-D4F0-440C-91E5-BB58761E374E}" srcOrd="2" destOrd="0" parTransId="{E1096B11-AA40-46B5-B936-B501F4FDA718}" sibTransId="{37697F40-AAC9-45BB-9FD1-847F03BB3A97}"/>
    <dgm:cxn modelId="{4D493469-5AAC-4FE1-9A61-D4DD10FEC7B4}" type="presOf" srcId="{BF71E420-D4F0-440C-91E5-BB58761E374E}" destId="{E1425C00-FC2B-465F-8F03-54A1DF441203}" srcOrd="0" destOrd="0" presId="urn:microsoft.com/office/officeart/2005/8/layout/matrix3"/>
    <dgm:cxn modelId="{F743FF6C-00C6-40A3-8046-4B2686CE58E2}" type="presOf" srcId="{16ACECD6-A791-424A-9D3F-DF3C9B45F8A2}" destId="{575F0F0A-EEE6-4142-A0C9-E030192692E6}" srcOrd="0" destOrd="0" presId="urn:microsoft.com/office/officeart/2005/8/layout/matrix3"/>
    <dgm:cxn modelId="{76EC74BA-99A3-434C-B0EC-88CD3D9341EC}" srcId="{B56A9255-6B28-4C15-A742-9C49AA8D5693}" destId="{F413B457-A87C-4C28-ACC8-E82A5FE92D23}" srcOrd="1" destOrd="0" parTransId="{0E3DC187-1A33-4991-9273-7E9CB3269609}" sibTransId="{C2CC567E-2405-41CA-A7D0-09FFB6372036}"/>
    <dgm:cxn modelId="{51C018C2-A341-46E9-8BE4-7F01D25F6932}" srcId="{B56A9255-6B28-4C15-A742-9C49AA8D5693}" destId="{BD9A1D56-47D9-4FCA-8B1C-41B28D54417C}" srcOrd="3" destOrd="0" parTransId="{577EB919-B463-4618-80C0-CA267AC100D1}" sibTransId="{3A936628-0019-4E6B-9951-AECEEA94F1B9}"/>
    <dgm:cxn modelId="{31FEBCC4-4751-4F7B-B9AA-863A65CC6956}" srcId="{B56A9255-6B28-4C15-A742-9C49AA8D5693}" destId="{16ACECD6-A791-424A-9D3F-DF3C9B45F8A2}" srcOrd="0" destOrd="0" parTransId="{E0059BAA-72E7-4CC5-AA0F-0F7BE91F2D3B}" sibTransId="{5AA6B7B2-F3E4-4F28-A801-FCB04A50FC6B}"/>
    <dgm:cxn modelId="{DDE3D758-412F-41F7-9621-3809986377FE}" type="presParOf" srcId="{2F0A93A5-588D-4BCA-88FC-0431E8C3308C}" destId="{57F441BF-ED64-4C88-93A3-D646A8EBBE0C}" srcOrd="0" destOrd="0" presId="urn:microsoft.com/office/officeart/2005/8/layout/matrix3"/>
    <dgm:cxn modelId="{9D8456E0-1AB3-440D-8326-158634E24BDA}" type="presParOf" srcId="{2F0A93A5-588D-4BCA-88FC-0431E8C3308C}" destId="{575F0F0A-EEE6-4142-A0C9-E030192692E6}" srcOrd="1" destOrd="0" presId="urn:microsoft.com/office/officeart/2005/8/layout/matrix3"/>
    <dgm:cxn modelId="{F606BF56-DFA7-435B-9657-24F97E505692}" type="presParOf" srcId="{2F0A93A5-588D-4BCA-88FC-0431E8C3308C}" destId="{10209A37-5A70-4A10-BF55-C3409277F6E1}" srcOrd="2" destOrd="0" presId="urn:microsoft.com/office/officeart/2005/8/layout/matrix3"/>
    <dgm:cxn modelId="{CB841EDA-A93B-47CD-9FA8-07C3126EE76C}" type="presParOf" srcId="{2F0A93A5-588D-4BCA-88FC-0431E8C3308C}" destId="{E1425C00-FC2B-465F-8F03-54A1DF441203}" srcOrd="3" destOrd="0" presId="urn:microsoft.com/office/officeart/2005/8/layout/matrix3"/>
    <dgm:cxn modelId="{3F2FE82D-2571-4D98-B28D-4742CFAFC975}" type="presParOf" srcId="{2F0A93A5-588D-4BCA-88FC-0431E8C3308C}" destId="{FF49B8D9-12EB-4A3D-8808-46D64E752AE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EAD28-689F-4FFC-9EC5-4CF3CEBFCE6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A54A596-0AAD-4328-B9CE-AF9807B051A5}">
      <dgm:prSet/>
      <dgm:spPr/>
      <dgm:t>
        <a:bodyPr/>
        <a:lstStyle/>
        <a:p>
          <a:r>
            <a:rPr lang="en-US" dirty="0"/>
            <a:t>Food instability and insecurity.</a:t>
          </a:r>
        </a:p>
      </dgm:t>
    </dgm:pt>
    <dgm:pt modelId="{3B1A2652-F4A8-4278-9753-8763FDE0A20A}" type="parTrans" cxnId="{94C9B00C-D281-4C0E-BFA5-32CAE100DEA9}">
      <dgm:prSet/>
      <dgm:spPr/>
      <dgm:t>
        <a:bodyPr/>
        <a:lstStyle/>
        <a:p>
          <a:endParaRPr lang="en-US"/>
        </a:p>
      </dgm:t>
    </dgm:pt>
    <dgm:pt modelId="{F40AE200-9152-4133-84BB-39E210F2437C}" type="sibTrans" cxnId="{94C9B00C-D281-4C0E-BFA5-32CAE100DEA9}">
      <dgm:prSet/>
      <dgm:spPr/>
      <dgm:t>
        <a:bodyPr/>
        <a:lstStyle/>
        <a:p>
          <a:endParaRPr lang="en-US"/>
        </a:p>
      </dgm:t>
    </dgm:pt>
    <dgm:pt modelId="{2CD7D9D3-80E9-46C5-A568-0835F3C11AAC}">
      <dgm:prSet/>
      <dgm:spPr/>
      <dgm:t>
        <a:bodyPr/>
        <a:lstStyle/>
        <a:p>
          <a:r>
            <a:rPr lang="en-US" dirty="0"/>
            <a:t>Medications often stolen or misplaced.</a:t>
          </a:r>
        </a:p>
      </dgm:t>
    </dgm:pt>
    <dgm:pt modelId="{BC7E5001-4FE6-4AB9-AB55-A2EE6BE4AA4C}" type="parTrans" cxnId="{488767F5-85B4-4B9F-8491-4963FA231711}">
      <dgm:prSet/>
      <dgm:spPr/>
      <dgm:t>
        <a:bodyPr/>
        <a:lstStyle/>
        <a:p>
          <a:endParaRPr lang="en-US"/>
        </a:p>
      </dgm:t>
    </dgm:pt>
    <dgm:pt modelId="{81826FCB-F021-4077-9C0A-F6106BF35BBC}" type="sibTrans" cxnId="{488767F5-85B4-4B9F-8491-4963FA231711}">
      <dgm:prSet/>
      <dgm:spPr/>
      <dgm:t>
        <a:bodyPr/>
        <a:lstStyle/>
        <a:p>
          <a:endParaRPr lang="en-US"/>
        </a:p>
      </dgm:t>
    </dgm:pt>
    <dgm:pt modelId="{CA98CD05-CFA4-4BC8-86CB-056F1DD2A75C}">
      <dgm:prSet/>
      <dgm:spPr/>
      <dgm:t>
        <a:bodyPr/>
        <a:lstStyle/>
        <a:p>
          <a:r>
            <a:rPr lang="en-US" dirty="0"/>
            <a:t>Limited technology.</a:t>
          </a:r>
        </a:p>
      </dgm:t>
    </dgm:pt>
    <dgm:pt modelId="{C0A959E4-BC4E-4AD6-A53B-651BB901C681}" type="parTrans" cxnId="{63E86ED0-F883-454E-824E-6708B52BE4A9}">
      <dgm:prSet/>
      <dgm:spPr/>
      <dgm:t>
        <a:bodyPr/>
        <a:lstStyle/>
        <a:p>
          <a:endParaRPr lang="en-US"/>
        </a:p>
      </dgm:t>
    </dgm:pt>
    <dgm:pt modelId="{004AC6C7-31F7-4F1B-AA14-4994297EA156}" type="sibTrans" cxnId="{63E86ED0-F883-454E-824E-6708B52BE4A9}">
      <dgm:prSet/>
      <dgm:spPr/>
      <dgm:t>
        <a:bodyPr/>
        <a:lstStyle/>
        <a:p>
          <a:endParaRPr lang="en-US"/>
        </a:p>
      </dgm:t>
    </dgm:pt>
    <dgm:pt modelId="{A0926AAA-0F7C-4AEF-9BB3-924F81763502}">
      <dgm:prSet/>
      <dgm:spPr/>
      <dgm:t>
        <a:bodyPr/>
        <a:lstStyle/>
        <a:p>
          <a:r>
            <a:rPr lang="en-US" dirty="0"/>
            <a:t>Ability to eat diminished due to poor or compromised oral health.</a:t>
          </a:r>
        </a:p>
      </dgm:t>
    </dgm:pt>
    <dgm:pt modelId="{D512C844-4820-4D02-85F9-AD3E23D62561}" type="parTrans" cxnId="{FF12018F-FCE1-4528-AD31-6E72D0113313}">
      <dgm:prSet/>
      <dgm:spPr/>
      <dgm:t>
        <a:bodyPr/>
        <a:lstStyle/>
        <a:p>
          <a:endParaRPr lang="en-US"/>
        </a:p>
      </dgm:t>
    </dgm:pt>
    <dgm:pt modelId="{7FEFDC74-F171-4AE2-84C9-AB1A098CA8E3}" type="sibTrans" cxnId="{FF12018F-FCE1-4528-AD31-6E72D0113313}">
      <dgm:prSet/>
      <dgm:spPr/>
      <dgm:t>
        <a:bodyPr/>
        <a:lstStyle/>
        <a:p>
          <a:endParaRPr lang="en-US"/>
        </a:p>
      </dgm:t>
    </dgm:pt>
    <dgm:pt modelId="{C61E1771-963B-4E5F-B285-87A730772212}">
      <dgm:prSet/>
      <dgm:spPr/>
      <dgm:t>
        <a:bodyPr/>
        <a:lstStyle/>
        <a:p>
          <a:r>
            <a:rPr lang="en-US"/>
            <a:t>Ability to consistently arrive at scheduled appointments. </a:t>
          </a:r>
        </a:p>
      </dgm:t>
    </dgm:pt>
    <dgm:pt modelId="{EAD2DC2C-A649-4080-9777-544391AEB367}" type="parTrans" cxnId="{C36D8B70-A7CF-4B4A-9392-4CA9FFE04446}">
      <dgm:prSet/>
      <dgm:spPr/>
      <dgm:t>
        <a:bodyPr/>
        <a:lstStyle/>
        <a:p>
          <a:endParaRPr lang="en-US"/>
        </a:p>
      </dgm:t>
    </dgm:pt>
    <dgm:pt modelId="{F11F4A5D-C1F7-4C2A-A758-92356EA106E1}" type="sibTrans" cxnId="{C36D8B70-A7CF-4B4A-9392-4CA9FFE04446}">
      <dgm:prSet/>
      <dgm:spPr/>
      <dgm:t>
        <a:bodyPr/>
        <a:lstStyle/>
        <a:p>
          <a:endParaRPr lang="en-US"/>
        </a:p>
      </dgm:t>
    </dgm:pt>
    <dgm:pt modelId="{57DAAB49-CC67-4593-9C82-24877E7023DD}" type="pres">
      <dgm:prSet presAssocID="{305EAD28-689F-4FFC-9EC5-4CF3CEBFCE6B}" presName="vert0" presStyleCnt="0">
        <dgm:presLayoutVars>
          <dgm:dir/>
          <dgm:animOne val="branch"/>
          <dgm:animLvl val="lvl"/>
        </dgm:presLayoutVars>
      </dgm:prSet>
      <dgm:spPr/>
    </dgm:pt>
    <dgm:pt modelId="{00675990-6DD1-4092-AF8C-DF03B30CBCA6}" type="pres">
      <dgm:prSet presAssocID="{7A54A596-0AAD-4328-B9CE-AF9807B051A5}" presName="thickLine" presStyleLbl="alignNode1" presStyleIdx="0" presStyleCnt="5"/>
      <dgm:spPr/>
    </dgm:pt>
    <dgm:pt modelId="{150C2A89-6FE0-419C-A62F-6428ADFA69BE}" type="pres">
      <dgm:prSet presAssocID="{7A54A596-0AAD-4328-B9CE-AF9807B051A5}" presName="horz1" presStyleCnt="0"/>
      <dgm:spPr/>
    </dgm:pt>
    <dgm:pt modelId="{BD81B456-5628-4495-ABF6-22D822701EB1}" type="pres">
      <dgm:prSet presAssocID="{7A54A596-0AAD-4328-B9CE-AF9807B051A5}" presName="tx1" presStyleLbl="revTx" presStyleIdx="0" presStyleCnt="5"/>
      <dgm:spPr/>
    </dgm:pt>
    <dgm:pt modelId="{EC361A31-9A30-4B84-B290-0BED3BACF67A}" type="pres">
      <dgm:prSet presAssocID="{7A54A596-0AAD-4328-B9CE-AF9807B051A5}" presName="vert1" presStyleCnt="0"/>
      <dgm:spPr/>
    </dgm:pt>
    <dgm:pt modelId="{BA46B08F-6956-40B1-9C8A-446D197C290F}" type="pres">
      <dgm:prSet presAssocID="{2CD7D9D3-80E9-46C5-A568-0835F3C11AAC}" presName="thickLine" presStyleLbl="alignNode1" presStyleIdx="1" presStyleCnt="5"/>
      <dgm:spPr/>
    </dgm:pt>
    <dgm:pt modelId="{6F4A4831-F346-401E-B1C7-548080F5B502}" type="pres">
      <dgm:prSet presAssocID="{2CD7D9D3-80E9-46C5-A568-0835F3C11AAC}" presName="horz1" presStyleCnt="0"/>
      <dgm:spPr/>
    </dgm:pt>
    <dgm:pt modelId="{30DE1884-C93C-48EE-BB1B-355EA9706A02}" type="pres">
      <dgm:prSet presAssocID="{2CD7D9D3-80E9-46C5-A568-0835F3C11AAC}" presName="tx1" presStyleLbl="revTx" presStyleIdx="1" presStyleCnt="5"/>
      <dgm:spPr/>
    </dgm:pt>
    <dgm:pt modelId="{4142912E-AB62-4EE2-814D-EF1A375E17E8}" type="pres">
      <dgm:prSet presAssocID="{2CD7D9D3-80E9-46C5-A568-0835F3C11AAC}" presName="vert1" presStyleCnt="0"/>
      <dgm:spPr/>
    </dgm:pt>
    <dgm:pt modelId="{727C0909-F2C0-462E-A1F8-97E59051DF7A}" type="pres">
      <dgm:prSet presAssocID="{CA98CD05-CFA4-4BC8-86CB-056F1DD2A75C}" presName="thickLine" presStyleLbl="alignNode1" presStyleIdx="2" presStyleCnt="5"/>
      <dgm:spPr/>
    </dgm:pt>
    <dgm:pt modelId="{84DEA907-D3C7-4A46-9300-76C44855CDAD}" type="pres">
      <dgm:prSet presAssocID="{CA98CD05-CFA4-4BC8-86CB-056F1DD2A75C}" presName="horz1" presStyleCnt="0"/>
      <dgm:spPr/>
    </dgm:pt>
    <dgm:pt modelId="{27DE2B87-98D7-47AE-8876-761B853CB77E}" type="pres">
      <dgm:prSet presAssocID="{CA98CD05-CFA4-4BC8-86CB-056F1DD2A75C}" presName="tx1" presStyleLbl="revTx" presStyleIdx="2" presStyleCnt="5"/>
      <dgm:spPr/>
    </dgm:pt>
    <dgm:pt modelId="{E3208D98-416B-48DF-85EE-60DD548EF9C4}" type="pres">
      <dgm:prSet presAssocID="{CA98CD05-CFA4-4BC8-86CB-056F1DD2A75C}" presName="vert1" presStyleCnt="0"/>
      <dgm:spPr/>
    </dgm:pt>
    <dgm:pt modelId="{4192B5EE-7D5D-4825-B5C7-C4548E5BBAD7}" type="pres">
      <dgm:prSet presAssocID="{A0926AAA-0F7C-4AEF-9BB3-924F81763502}" presName="thickLine" presStyleLbl="alignNode1" presStyleIdx="3" presStyleCnt="5"/>
      <dgm:spPr/>
    </dgm:pt>
    <dgm:pt modelId="{D30A8291-A9B7-4764-9A78-D9105D70EF15}" type="pres">
      <dgm:prSet presAssocID="{A0926AAA-0F7C-4AEF-9BB3-924F81763502}" presName="horz1" presStyleCnt="0"/>
      <dgm:spPr/>
    </dgm:pt>
    <dgm:pt modelId="{60277796-063E-4093-8EA2-B1C04FA3A977}" type="pres">
      <dgm:prSet presAssocID="{A0926AAA-0F7C-4AEF-9BB3-924F81763502}" presName="tx1" presStyleLbl="revTx" presStyleIdx="3" presStyleCnt="5"/>
      <dgm:spPr/>
    </dgm:pt>
    <dgm:pt modelId="{29F1DFAE-8F5F-4732-B5C0-A3CE6BC5E862}" type="pres">
      <dgm:prSet presAssocID="{A0926AAA-0F7C-4AEF-9BB3-924F81763502}" presName="vert1" presStyleCnt="0"/>
      <dgm:spPr/>
    </dgm:pt>
    <dgm:pt modelId="{F5D751BC-DA44-459A-9450-EB9767109AB8}" type="pres">
      <dgm:prSet presAssocID="{C61E1771-963B-4E5F-B285-87A730772212}" presName="thickLine" presStyleLbl="alignNode1" presStyleIdx="4" presStyleCnt="5"/>
      <dgm:spPr/>
    </dgm:pt>
    <dgm:pt modelId="{906114BB-2635-4CC8-B1C6-183411B392EE}" type="pres">
      <dgm:prSet presAssocID="{C61E1771-963B-4E5F-B285-87A730772212}" presName="horz1" presStyleCnt="0"/>
      <dgm:spPr/>
    </dgm:pt>
    <dgm:pt modelId="{633A5BB6-5B4F-4BB0-8BA6-CB82B0F22B94}" type="pres">
      <dgm:prSet presAssocID="{C61E1771-963B-4E5F-B285-87A730772212}" presName="tx1" presStyleLbl="revTx" presStyleIdx="4" presStyleCnt="5"/>
      <dgm:spPr/>
    </dgm:pt>
    <dgm:pt modelId="{BE516E90-DA43-4D08-A707-C9E55C870D22}" type="pres">
      <dgm:prSet presAssocID="{C61E1771-963B-4E5F-B285-87A730772212}" presName="vert1" presStyleCnt="0"/>
      <dgm:spPr/>
    </dgm:pt>
  </dgm:ptLst>
  <dgm:cxnLst>
    <dgm:cxn modelId="{94C9B00C-D281-4C0E-BFA5-32CAE100DEA9}" srcId="{305EAD28-689F-4FFC-9EC5-4CF3CEBFCE6B}" destId="{7A54A596-0AAD-4328-B9CE-AF9807B051A5}" srcOrd="0" destOrd="0" parTransId="{3B1A2652-F4A8-4278-9753-8763FDE0A20A}" sibTransId="{F40AE200-9152-4133-84BB-39E210F2437C}"/>
    <dgm:cxn modelId="{CD4A9C23-AC2B-454C-AE30-ABFED2B66200}" type="presOf" srcId="{305EAD28-689F-4FFC-9EC5-4CF3CEBFCE6B}" destId="{57DAAB49-CC67-4593-9C82-24877E7023DD}" srcOrd="0" destOrd="0" presId="urn:microsoft.com/office/officeart/2008/layout/LinedList"/>
    <dgm:cxn modelId="{BDCA536D-AE28-4035-BC55-9E3609F4D269}" type="presOf" srcId="{CA98CD05-CFA4-4BC8-86CB-056F1DD2A75C}" destId="{27DE2B87-98D7-47AE-8876-761B853CB77E}" srcOrd="0" destOrd="0" presId="urn:microsoft.com/office/officeart/2008/layout/LinedList"/>
    <dgm:cxn modelId="{C36D8B70-A7CF-4B4A-9392-4CA9FFE04446}" srcId="{305EAD28-689F-4FFC-9EC5-4CF3CEBFCE6B}" destId="{C61E1771-963B-4E5F-B285-87A730772212}" srcOrd="4" destOrd="0" parTransId="{EAD2DC2C-A649-4080-9777-544391AEB367}" sibTransId="{F11F4A5D-C1F7-4C2A-A758-92356EA106E1}"/>
    <dgm:cxn modelId="{F0DE8F7B-FE47-4D8F-8430-27925B31B237}" type="presOf" srcId="{A0926AAA-0F7C-4AEF-9BB3-924F81763502}" destId="{60277796-063E-4093-8EA2-B1C04FA3A977}" srcOrd="0" destOrd="0" presId="urn:microsoft.com/office/officeart/2008/layout/LinedList"/>
    <dgm:cxn modelId="{FF12018F-FCE1-4528-AD31-6E72D0113313}" srcId="{305EAD28-689F-4FFC-9EC5-4CF3CEBFCE6B}" destId="{A0926AAA-0F7C-4AEF-9BB3-924F81763502}" srcOrd="3" destOrd="0" parTransId="{D512C844-4820-4D02-85F9-AD3E23D62561}" sibTransId="{7FEFDC74-F171-4AE2-84C9-AB1A098CA8E3}"/>
    <dgm:cxn modelId="{F41BACA9-E761-4817-B444-2E8E3992CAFC}" type="presOf" srcId="{C61E1771-963B-4E5F-B285-87A730772212}" destId="{633A5BB6-5B4F-4BB0-8BA6-CB82B0F22B94}" srcOrd="0" destOrd="0" presId="urn:microsoft.com/office/officeart/2008/layout/LinedList"/>
    <dgm:cxn modelId="{48B288C4-84FE-4CCC-B244-AF3C5AE44299}" type="presOf" srcId="{2CD7D9D3-80E9-46C5-A568-0835F3C11AAC}" destId="{30DE1884-C93C-48EE-BB1B-355EA9706A02}" srcOrd="0" destOrd="0" presId="urn:microsoft.com/office/officeart/2008/layout/LinedList"/>
    <dgm:cxn modelId="{63E86ED0-F883-454E-824E-6708B52BE4A9}" srcId="{305EAD28-689F-4FFC-9EC5-4CF3CEBFCE6B}" destId="{CA98CD05-CFA4-4BC8-86CB-056F1DD2A75C}" srcOrd="2" destOrd="0" parTransId="{C0A959E4-BC4E-4AD6-A53B-651BB901C681}" sibTransId="{004AC6C7-31F7-4F1B-AA14-4994297EA156}"/>
    <dgm:cxn modelId="{D5BFFCE6-AC75-4511-AF6C-BEBA427A42BE}" type="presOf" srcId="{7A54A596-0AAD-4328-B9CE-AF9807B051A5}" destId="{BD81B456-5628-4495-ABF6-22D822701EB1}" srcOrd="0" destOrd="0" presId="urn:microsoft.com/office/officeart/2008/layout/LinedList"/>
    <dgm:cxn modelId="{488767F5-85B4-4B9F-8491-4963FA231711}" srcId="{305EAD28-689F-4FFC-9EC5-4CF3CEBFCE6B}" destId="{2CD7D9D3-80E9-46C5-A568-0835F3C11AAC}" srcOrd="1" destOrd="0" parTransId="{BC7E5001-4FE6-4AB9-AB55-A2EE6BE4AA4C}" sibTransId="{81826FCB-F021-4077-9C0A-F6106BF35BBC}"/>
    <dgm:cxn modelId="{6A15A616-A56B-4170-82A2-4652A1CD082D}" type="presParOf" srcId="{57DAAB49-CC67-4593-9C82-24877E7023DD}" destId="{00675990-6DD1-4092-AF8C-DF03B30CBCA6}" srcOrd="0" destOrd="0" presId="urn:microsoft.com/office/officeart/2008/layout/LinedList"/>
    <dgm:cxn modelId="{B57F2C78-6EA3-4F43-91E2-82D1CB16BDCC}" type="presParOf" srcId="{57DAAB49-CC67-4593-9C82-24877E7023DD}" destId="{150C2A89-6FE0-419C-A62F-6428ADFA69BE}" srcOrd="1" destOrd="0" presId="urn:microsoft.com/office/officeart/2008/layout/LinedList"/>
    <dgm:cxn modelId="{D31DC97E-3481-4777-AC5E-A5C8FCDC439B}" type="presParOf" srcId="{150C2A89-6FE0-419C-A62F-6428ADFA69BE}" destId="{BD81B456-5628-4495-ABF6-22D822701EB1}" srcOrd="0" destOrd="0" presId="urn:microsoft.com/office/officeart/2008/layout/LinedList"/>
    <dgm:cxn modelId="{9D989D5C-F929-46A7-9800-4504E1E1747B}" type="presParOf" srcId="{150C2A89-6FE0-419C-A62F-6428ADFA69BE}" destId="{EC361A31-9A30-4B84-B290-0BED3BACF67A}" srcOrd="1" destOrd="0" presId="urn:microsoft.com/office/officeart/2008/layout/LinedList"/>
    <dgm:cxn modelId="{CEA47C7C-8F77-49C5-B277-C9D92BBB0B26}" type="presParOf" srcId="{57DAAB49-CC67-4593-9C82-24877E7023DD}" destId="{BA46B08F-6956-40B1-9C8A-446D197C290F}" srcOrd="2" destOrd="0" presId="urn:microsoft.com/office/officeart/2008/layout/LinedList"/>
    <dgm:cxn modelId="{9B9B105C-F91F-43AC-9CC6-43B3787D5EFE}" type="presParOf" srcId="{57DAAB49-CC67-4593-9C82-24877E7023DD}" destId="{6F4A4831-F346-401E-B1C7-548080F5B502}" srcOrd="3" destOrd="0" presId="urn:microsoft.com/office/officeart/2008/layout/LinedList"/>
    <dgm:cxn modelId="{4267A5BA-4E71-4675-84D2-B145923484AC}" type="presParOf" srcId="{6F4A4831-F346-401E-B1C7-548080F5B502}" destId="{30DE1884-C93C-48EE-BB1B-355EA9706A02}" srcOrd="0" destOrd="0" presId="urn:microsoft.com/office/officeart/2008/layout/LinedList"/>
    <dgm:cxn modelId="{693860BE-5E1E-41ED-BF86-61703809CBB6}" type="presParOf" srcId="{6F4A4831-F346-401E-B1C7-548080F5B502}" destId="{4142912E-AB62-4EE2-814D-EF1A375E17E8}" srcOrd="1" destOrd="0" presId="urn:microsoft.com/office/officeart/2008/layout/LinedList"/>
    <dgm:cxn modelId="{020AC7C9-5CF8-4319-9FE2-646881CFE5BA}" type="presParOf" srcId="{57DAAB49-CC67-4593-9C82-24877E7023DD}" destId="{727C0909-F2C0-462E-A1F8-97E59051DF7A}" srcOrd="4" destOrd="0" presId="urn:microsoft.com/office/officeart/2008/layout/LinedList"/>
    <dgm:cxn modelId="{E39491E1-B3F7-45E8-9717-79C5396B766C}" type="presParOf" srcId="{57DAAB49-CC67-4593-9C82-24877E7023DD}" destId="{84DEA907-D3C7-4A46-9300-76C44855CDAD}" srcOrd="5" destOrd="0" presId="urn:microsoft.com/office/officeart/2008/layout/LinedList"/>
    <dgm:cxn modelId="{ABAD7C02-6FD8-4A7E-B67A-4458D1C88842}" type="presParOf" srcId="{84DEA907-D3C7-4A46-9300-76C44855CDAD}" destId="{27DE2B87-98D7-47AE-8876-761B853CB77E}" srcOrd="0" destOrd="0" presId="urn:microsoft.com/office/officeart/2008/layout/LinedList"/>
    <dgm:cxn modelId="{38DFAF75-2E91-4D35-840A-BC97D197C52E}" type="presParOf" srcId="{84DEA907-D3C7-4A46-9300-76C44855CDAD}" destId="{E3208D98-416B-48DF-85EE-60DD548EF9C4}" srcOrd="1" destOrd="0" presId="urn:microsoft.com/office/officeart/2008/layout/LinedList"/>
    <dgm:cxn modelId="{A326949B-36B9-497F-A5B2-E097D79A561F}" type="presParOf" srcId="{57DAAB49-CC67-4593-9C82-24877E7023DD}" destId="{4192B5EE-7D5D-4825-B5C7-C4548E5BBAD7}" srcOrd="6" destOrd="0" presId="urn:microsoft.com/office/officeart/2008/layout/LinedList"/>
    <dgm:cxn modelId="{AC8FF89D-76F5-4077-B82C-8A5685523A15}" type="presParOf" srcId="{57DAAB49-CC67-4593-9C82-24877E7023DD}" destId="{D30A8291-A9B7-4764-9A78-D9105D70EF15}" srcOrd="7" destOrd="0" presId="urn:microsoft.com/office/officeart/2008/layout/LinedList"/>
    <dgm:cxn modelId="{22499D3E-9143-4910-B0FD-6FCEC8C31548}" type="presParOf" srcId="{D30A8291-A9B7-4764-9A78-D9105D70EF15}" destId="{60277796-063E-4093-8EA2-B1C04FA3A977}" srcOrd="0" destOrd="0" presId="urn:microsoft.com/office/officeart/2008/layout/LinedList"/>
    <dgm:cxn modelId="{E66D121A-138D-48C5-807A-6DC42800A993}" type="presParOf" srcId="{D30A8291-A9B7-4764-9A78-D9105D70EF15}" destId="{29F1DFAE-8F5F-4732-B5C0-A3CE6BC5E862}" srcOrd="1" destOrd="0" presId="urn:microsoft.com/office/officeart/2008/layout/LinedList"/>
    <dgm:cxn modelId="{6D1ED30E-67BC-47E5-86BA-E85BD1D11181}" type="presParOf" srcId="{57DAAB49-CC67-4593-9C82-24877E7023DD}" destId="{F5D751BC-DA44-459A-9450-EB9767109AB8}" srcOrd="8" destOrd="0" presId="urn:microsoft.com/office/officeart/2008/layout/LinedList"/>
    <dgm:cxn modelId="{976C0D4D-3EB5-41E3-9F03-D6ECFB95A1E1}" type="presParOf" srcId="{57DAAB49-CC67-4593-9C82-24877E7023DD}" destId="{906114BB-2635-4CC8-B1C6-183411B392EE}" srcOrd="9" destOrd="0" presId="urn:microsoft.com/office/officeart/2008/layout/LinedList"/>
    <dgm:cxn modelId="{BD3F0FD4-F1C9-4E5B-8707-DB57F08BA116}" type="presParOf" srcId="{906114BB-2635-4CC8-B1C6-183411B392EE}" destId="{633A5BB6-5B4F-4BB0-8BA6-CB82B0F22B94}" srcOrd="0" destOrd="0" presId="urn:microsoft.com/office/officeart/2008/layout/LinedList"/>
    <dgm:cxn modelId="{C3D2EFBF-F01B-475D-8AED-35BC6B471C2B}" type="presParOf" srcId="{906114BB-2635-4CC8-B1C6-183411B392EE}" destId="{BE516E90-DA43-4D08-A707-C9E55C870D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CD3A9-111B-4140-BEBA-9CF4EA8C755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5385D3E-A3E9-4B3C-A484-D2DC67E9BAEC}">
      <dgm:prSet/>
      <dgm:spPr/>
      <dgm:t>
        <a:bodyPr/>
        <a:lstStyle/>
        <a:p>
          <a:r>
            <a:rPr lang="en-US"/>
            <a:t>Electronic Dental Record (EDR) templates were not supportive of diabetes screening</a:t>
          </a:r>
        </a:p>
      </dgm:t>
    </dgm:pt>
    <dgm:pt modelId="{108717D1-506D-47F1-BDA6-0A4763F4F45B}" type="parTrans" cxnId="{43C4B0AB-F7AB-4A2D-BAB1-9037ED6F530A}">
      <dgm:prSet/>
      <dgm:spPr/>
      <dgm:t>
        <a:bodyPr/>
        <a:lstStyle/>
        <a:p>
          <a:endParaRPr lang="en-US"/>
        </a:p>
      </dgm:t>
    </dgm:pt>
    <dgm:pt modelId="{9E89A4C7-83AF-4702-A5BC-6C90F6CEB2F5}" type="sibTrans" cxnId="{43C4B0AB-F7AB-4A2D-BAB1-9037ED6F530A}">
      <dgm:prSet/>
      <dgm:spPr/>
      <dgm:t>
        <a:bodyPr/>
        <a:lstStyle/>
        <a:p>
          <a:endParaRPr lang="en-US"/>
        </a:p>
      </dgm:t>
    </dgm:pt>
    <dgm:pt modelId="{0351454B-665E-41A4-B7D5-DF8DC0B22731}">
      <dgm:prSet/>
      <dgm:spPr/>
      <dgm:t>
        <a:bodyPr/>
        <a:lstStyle/>
        <a:p>
          <a:r>
            <a:rPr lang="en-US"/>
            <a:t>Dental workflow did not include A1c point of care or risk assessment for diabetes/prediabetes</a:t>
          </a:r>
        </a:p>
      </dgm:t>
    </dgm:pt>
    <dgm:pt modelId="{D83EFA3F-0075-452B-A8CC-F1290923A649}" type="parTrans" cxnId="{9ACBE41D-A10E-4306-B0DE-17AB18B60B91}">
      <dgm:prSet/>
      <dgm:spPr/>
      <dgm:t>
        <a:bodyPr/>
        <a:lstStyle/>
        <a:p>
          <a:endParaRPr lang="en-US"/>
        </a:p>
      </dgm:t>
    </dgm:pt>
    <dgm:pt modelId="{A5A67CE8-7DFD-4BE0-9AB4-D8541C75B2BE}" type="sibTrans" cxnId="{9ACBE41D-A10E-4306-B0DE-17AB18B60B91}">
      <dgm:prSet/>
      <dgm:spPr/>
      <dgm:t>
        <a:bodyPr/>
        <a:lstStyle/>
        <a:p>
          <a:endParaRPr lang="en-US"/>
        </a:p>
      </dgm:t>
    </dgm:pt>
    <dgm:pt modelId="{8BAA5DEB-C61E-4DB9-8304-02113BCE8770}">
      <dgm:prSet/>
      <dgm:spPr/>
      <dgm:t>
        <a:bodyPr/>
        <a:lstStyle/>
        <a:p>
          <a:r>
            <a:rPr lang="en-US"/>
            <a:t>No tool for tracking referrals between health center teams (i.e. dental to medical and vice versa)</a:t>
          </a:r>
        </a:p>
      </dgm:t>
    </dgm:pt>
    <dgm:pt modelId="{B89DF472-4D2C-4A60-8A46-F7A7843BD45B}" type="parTrans" cxnId="{BC714B58-8BB2-48C9-98E3-FC5AC954FB62}">
      <dgm:prSet/>
      <dgm:spPr/>
      <dgm:t>
        <a:bodyPr/>
        <a:lstStyle/>
        <a:p>
          <a:endParaRPr lang="en-US"/>
        </a:p>
      </dgm:t>
    </dgm:pt>
    <dgm:pt modelId="{9000EB8B-CDFE-4CD6-9F01-6FC3E8DF1012}" type="sibTrans" cxnId="{BC714B58-8BB2-48C9-98E3-FC5AC954FB62}">
      <dgm:prSet/>
      <dgm:spPr/>
      <dgm:t>
        <a:bodyPr/>
        <a:lstStyle/>
        <a:p>
          <a:endParaRPr lang="en-US"/>
        </a:p>
      </dgm:t>
    </dgm:pt>
    <dgm:pt modelId="{FA61FAB9-A0A5-4B7F-A21F-1A752272E783}">
      <dgm:prSet/>
      <dgm:spPr/>
      <dgm:t>
        <a:bodyPr/>
        <a:lstStyle/>
        <a:p>
          <a:r>
            <a:rPr lang="en-US"/>
            <a:t>Lack of practical support for clients - transportation, financial, emotional, etc.</a:t>
          </a:r>
        </a:p>
      </dgm:t>
    </dgm:pt>
    <dgm:pt modelId="{7887D291-FD60-461F-8BB3-158CA4364E97}" type="parTrans" cxnId="{3442C8EF-ED74-475C-AC0B-5E1B8EAEA303}">
      <dgm:prSet/>
      <dgm:spPr/>
      <dgm:t>
        <a:bodyPr/>
        <a:lstStyle/>
        <a:p>
          <a:endParaRPr lang="en-US"/>
        </a:p>
      </dgm:t>
    </dgm:pt>
    <dgm:pt modelId="{D0BE61F8-413D-4B83-9244-742AE1A3FCDD}" type="sibTrans" cxnId="{3442C8EF-ED74-475C-AC0B-5E1B8EAEA303}">
      <dgm:prSet/>
      <dgm:spPr/>
      <dgm:t>
        <a:bodyPr/>
        <a:lstStyle/>
        <a:p>
          <a:endParaRPr lang="en-US"/>
        </a:p>
      </dgm:t>
    </dgm:pt>
    <dgm:pt modelId="{D123BB1B-7511-4A62-A900-53F1584F7720}">
      <dgm:prSet/>
      <dgm:spPr/>
      <dgm:t>
        <a:bodyPr/>
        <a:lstStyle/>
        <a:p>
          <a:r>
            <a:rPr lang="en-US"/>
            <a:t>Facility-based Diabetes Group curriculum </a:t>
          </a:r>
        </a:p>
      </dgm:t>
    </dgm:pt>
    <dgm:pt modelId="{34A9E392-8E6E-4375-A721-3B817C0DC3E9}" type="parTrans" cxnId="{3B538F50-7D60-402A-87A9-A7614D4CDC5C}">
      <dgm:prSet/>
      <dgm:spPr/>
      <dgm:t>
        <a:bodyPr/>
        <a:lstStyle/>
        <a:p>
          <a:endParaRPr lang="en-US"/>
        </a:p>
      </dgm:t>
    </dgm:pt>
    <dgm:pt modelId="{368A7F25-451F-40C0-9861-F449198870E2}" type="sibTrans" cxnId="{3B538F50-7D60-402A-87A9-A7614D4CDC5C}">
      <dgm:prSet/>
      <dgm:spPr/>
      <dgm:t>
        <a:bodyPr/>
        <a:lstStyle/>
        <a:p>
          <a:endParaRPr lang="en-US"/>
        </a:p>
      </dgm:t>
    </dgm:pt>
    <dgm:pt modelId="{453AF93D-41A2-4BE5-862F-494EFE4BE115}" type="pres">
      <dgm:prSet presAssocID="{BA9CD3A9-111B-4140-BEBA-9CF4EA8C7551}" presName="linear" presStyleCnt="0">
        <dgm:presLayoutVars>
          <dgm:animLvl val="lvl"/>
          <dgm:resizeHandles val="exact"/>
        </dgm:presLayoutVars>
      </dgm:prSet>
      <dgm:spPr/>
    </dgm:pt>
    <dgm:pt modelId="{B5FDDB9D-D504-470B-AD98-BD53D81213D1}" type="pres">
      <dgm:prSet presAssocID="{95385D3E-A3E9-4B3C-A484-D2DC67E9BAEC}" presName="parentText" presStyleLbl="node1" presStyleIdx="0" presStyleCnt="5">
        <dgm:presLayoutVars>
          <dgm:chMax val="0"/>
          <dgm:bulletEnabled val="1"/>
        </dgm:presLayoutVars>
      </dgm:prSet>
      <dgm:spPr/>
    </dgm:pt>
    <dgm:pt modelId="{24415834-EBF2-440C-B685-553E96053C98}" type="pres">
      <dgm:prSet presAssocID="{9E89A4C7-83AF-4702-A5BC-6C90F6CEB2F5}" presName="spacer" presStyleCnt="0"/>
      <dgm:spPr/>
    </dgm:pt>
    <dgm:pt modelId="{8DE469C8-E280-4DB2-A98A-031E95BC4125}" type="pres">
      <dgm:prSet presAssocID="{0351454B-665E-41A4-B7D5-DF8DC0B22731}" presName="parentText" presStyleLbl="node1" presStyleIdx="1" presStyleCnt="5">
        <dgm:presLayoutVars>
          <dgm:chMax val="0"/>
          <dgm:bulletEnabled val="1"/>
        </dgm:presLayoutVars>
      </dgm:prSet>
      <dgm:spPr/>
    </dgm:pt>
    <dgm:pt modelId="{6E9EAAD8-1C96-429E-A6EA-CBC0FDE26A37}" type="pres">
      <dgm:prSet presAssocID="{A5A67CE8-7DFD-4BE0-9AB4-D8541C75B2BE}" presName="spacer" presStyleCnt="0"/>
      <dgm:spPr/>
    </dgm:pt>
    <dgm:pt modelId="{7652D82B-29F8-4912-9878-51858E8C5A35}" type="pres">
      <dgm:prSet presAssocID="{8BAA5DEB-C61E-4DB9-8304-02113BCE8770}" presName="parentText" presStyleLbl="node1" presStyleIdx="2" presStyleCnt="5">
        <dgm:presLayoutVars>
          <dgm:chMax val="0"/>
          <dgm:bulletEnabled val="1"/>
        </dgm:presLayoutVars>
      </dgm:prSet>
      <dgm:spPr/>
    </dgm:pt>
    <dgm:pt modelId="{44380F06-3D59-4E70-8409-17D7EED4CD75}" type="pres">
      <dgm:prSet presAssocID="{9000EB8B-CDFE-4CD6-9F01-6FC3E8DF1012}" presName="spacer" presStyleCnt="0"/>
      <dgm:spPr/>
    </dgm:pt>
    <dgm:pt modelId="{601A48EB-6CFB-44A6-9FA0-0A5EBC2EBE80}" type="pres">
      <dgm:prSet presAssocID="{FA61FAB9-A0A5-4B7F-A21F-1A752272E783}" presName="parentText" presStyleLbl="node1" presStyleIdx="3" presStyleCnt="5">
        <dgm:presLayoutVars>
          <dgm:chMax val="0"/>
          <dgm:bulletEnabled val="1"/>
        </dgm:presLayoutVars>
      </dgm:prSet>
      <dgm:spPr/>
    </dgm:pt>
    <dgm:pt modelId="{466B367F-FEE3-4176-A3BA-B7DC15A64B82}" type="pres">
      <dgm:prSet presAssocID="{D0BE61F8-413D-4B83-9244-742AE1A3FCDD}" presName="spacer" presStyleCnt="0"/>
      <dgm:spPr/>
    </dgm:pt>
    <dgm:pt modelId="{18BEDE4A-B4D6-45CD-8180-B46FDE773394}" type="pres">
      <dgm:prSet presAssocID="{D123BB1B-7511-4A62-A900-53F1584F7720}" presName="parentText" presStyleLbl="node1" presStyleIdx="4" presStyleCnt="5">
        <dgm:presLayoutVars>
          <dgm:chMax val="0"/>
          <dgm:bulletEnabled val="1"/>
        </dgm:presLayoutVars>
      </dgm:prSet>
      <dgm:spPr/>
    </dgm:pt>
  </dgm:ptLst>
  <dgm:cxnLst>
    <dgm:cxn modelId="{9ACBE41D-A10E-4306-B0DE-17AB18B60B91}" srcId="{BA9CD3A9-111B-4140-BEBA-9CF4EA8C7551}" destId="{0351454B-665E-41A4-B7D5-DF8DC0B22731}" srcOrd="1" destOrd="0" parTransId="{D83EFA3F-0075-452B-A8CC-F1290923A649}" sibTransId="{A5A67CE8-7DFD-4BE0-9AB4-D8541C75B2BE}"/>
    <dgm:cxn modelId="{213F1127-CAD6-4215-BFFC-F395D3290172}" type="presOf" srcId="{BA9CD3A9-111B-4140-BEBA-9CF4EA8C7551}" destId="{453AF93D-41A2-4BE5-862F-494EFE4BE115}" srcOrd="0" destOrd="0" presId="urn:microsoft.com/office/officeart/2005/8/layout/vList2"/>
    <dgm:cxn modelId="{646B3236-50C6-4ED5-ADAA-7714BE157C9B}" type="presOf" srcId="{95385D3E-A3E9-4B3C-A484-D2DC67E9BAEC}" destId="{B5FDDB9D-D504-470B-AD98-BD53D81213D1}" srcOrd="0" destOrd="0" presId="urn:microsoft.com/office/officeart/2005/8/layout/vList2"/>
    <dgm:cxn modelId="{9CC3EC4D-119B-4941-8375-7170E7776B90}" type="presOf" srcId="{8BAA5DEB-C61E-4DB9-8304-02113BCE8770}" destId="{7652D82B-29F8-4912-9878-51858E8C5A35}" srcOrd="0" destOrd="0" presId="urn:microsoft.com/office/officeart/2005/8/layout/vList2"/>
    <dgm:cxn modelId="{3B538F50-7D60-402A-87A9-A7614D4CDC5C}" srcId="{BA9CD3A9-111B-4140-BEBA-9CF4EA8C7551}" destId="{D123BB1B-7511-4A62-A900-53F1584F7720}" srcOrd="4" destOrd="0" parTransId="{34A9E392-8E6E-4375-A721-3B817C0DC3E9}" sibTransId="{368A7F25-451F-40C0-9861-F449198870E2}"/>
    <dgm:cxn modelId="{BC714B58-8BB2-48C9-98E3-FC5AC954FB62}" srcId="{BA9CD3A9-111B-4140-BEBA-9CF4EA8C7551}" destId="{8BAA5DEB-C61E-4DB9-8304-02113BCE8770}" srcOrd="2" destOrd="0" parTransId="{B89DF472-4D2C-4A60-8A46-F7A7843BD45B}" sibTransId="{9000EB8B-CDFE-4CD6-9F01-6FC3E8DF1012}"/>
    <dgm:cxn modelId="{2A02FF7A-9185-4489-AB5A-2CD718E97139}" type="presOf" srcId="{D123BB1B-7511-4A62-A900-53F1584F7720}" destId="{18BEDE4A-B4D6-45CD-8180-B46FDE773394}" srcOrd="0" destOrd="0" presId="urn:microsoft.com/office/officeart/2005/8/layout/vList2"/>
    <dgm:cxn modelId="{43C4B0AB-F7AB-4A2D-BAB1-9037ED6F530A}" srcId="{BA9CD3A9-111B-4140-BEBA-9CF4EA8C7551}" destId="{95385D3E-A3E9-4B3C-A484-D2DC67E9BAEC}" srcOrd="0" destOrd="0" parTransId="{108717D1-506D-47F1-BDA6-0A4763F4F45B}" sibTransId="{9E89A4C7-83AF-4702-A5BC-6C90F6CEB2F5}"/>
    <dgm:cxn modelId="{EE79BFD0-61C8-4005-95E4-DEDD60F2FB38}" type="presOf" srcId="{FA61FAB9-A0A5-4B7F-A21F-1A752272E783}" destId="{601A48EB-6CFB-44A6-9FA0-0A5EBC2EBE80}" srcOrd="0" destOrd="0" presId="urn:microsoft.com/office/officeart/2005/8/layout/vList2"/>
    <dgm:cxn modelId="{40F73FD3-7E91-4BED-BFE7-99667F1F2D65}" type="presOf" srcId="{0351454B-665E-41A4-B7D5-DF8DC0B22731}" destId="{8DE469C8-E280-4DB2-A98A-031E95BC4125}" srcOrd="0" destOrd="0" presId="urn:microsoft.com/office/officeart/2005/8/layout/vList2"/>
    <dgm:cxn modelId="{3442C8EF-ED74-475C-AC0B-5E1B8EAEA303}" srcId="{BA9CD3A9-111B-4140-BEBA-9CF4EA8C7551}" destId="{FA61FAB9-A0A5-4B7F-A21F-1A752272E783}" srcOrd="3" destOrd="0" parTransId="{7887D291-FD60-461F-8BB3-158CA4364E97}" sibTransId="{D0BE61F8-413D-4B83-9244-742AE1A3FCDD}"/>
    <dgm:cxn modelId="{7A793B1D-344D-4075-ADD2-2F550F97BDDF}" type="presParOf" srcId="{453AF93D-41A2-4BE5-862F-494EFE4BE115}" destId="{B5FDDB9D-D504-470B-AD98-BD53D81213D1}" srcOrd="0" destOrd="0" presId="urn:microsoft.com/office/officeart/2005/8/layout/vList2"/>
    <dgm:cxn modelId="{CB7C6A05-04A8-48AF-9F71-C052FC63F3DC}" type="presParOf" srcId="{453AF93D-41A2-4BE5-862F-494EFE4BE115}" destId="{24415834-EBF2-440C-B685-553E96053C98}" srcOrd="1" destOrd="0" presId="urn:microsoft.com/office/officeart/2005/8/layout/vList2"/>
    <dgm:cxn modelId="{A96FA301-4F1F-4F69-9489-AD608E4748F3}" type="presParOf" srcId="{453AF93D-41A2-4BE5-862F-494EFE4BE115}" destId="{8DE469C8-E280-4DB2-A98A-031E95BC4125}" srcOrd="2" destOrd="0" presId="urn:microsoft.com/office/officeart/2005/8/layout/vList2"/>
    <dgm:cxn modelId="{926FDA5D-730F-4A1D-AA7A-01FBDCF63BDA}" type="presParOf" srcId="{453AF93D-41A2-4BE5-862F-494EFE4BE115}" destId="{6E9EAAD8-1C96-429E-A6EA-CBC0FDE26A37}" srcOrd="3" destOrd="0" presId="urn:microsoft.com/office/officeart/2005/8/layout/vList2"/>
    <dgm:cxn modelId="{59788456-B3CE-4B25-987B-61172DEE93F2}" type="presParOf" srcId="{453AF93D-41A2-4BE5-862F-494EFE4BE115}" destId="{7652D82B-29F8-4912-9878-51858E8C5A35}" srcOrd="4" destOrd="0" presId="urn:microsoft.com/office/officeart/2005/8/layout/vList2"/>
    <dgm:cxn modelId="{71CC3E97-CC31-4BE3-8D4E-D37D443A395C}" type="presParOf" srcId="{453AF93D-41A2-4BE5-862F-494EFE4BE115}" destId="{44380F06-3D59-4E70-8409-17D7EED4CD75}" srcOrd="5" destOrd="0" presId="urn:microsoft.com/office/officeart/2005/8/layout/vList2"/>
    <dgm:cxn modelId="{C9F1D35B-A392-407A-B1E9-751C937D1934}" type="presParOf" srcId="{453AF93D-41A2-4BE5-862F-494EFE4BE115}" destId="{601A48EB-6CFB-44A6-9FA0-0A5EBC2EBE80}" srcOrd="6" destOrd="0" presId="urn:microsoft.com/office/officeart/2005/8/layout/vList2"/>
    <dgm:cxn modelId="{27520CA6-970A-4256-AC58-EA7546605F2B}" type="presParOf" srcId="{453AF93D-41A2-4BE5-862F-494EFE4BE115}" destId="{466B367F-FEE3-4176-A3BA-B7DC15A64B82}" srcOrd="7" destOrd="0" presId="urn:microsoft.com/office/officeart/2005/8/layout/vList2"/>
    <dgm:cxn modelId="{9BBC6C17-927E-4C37-B859-84CF09AB1B72}" type="presParOf" srcId="{453AF93D-41A2-4BE5-862F-494EFE4BE115}" destId="{18BEDE4A-B4D6-45CD-8180-B46FDE7733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86DD31-E598-4FA9-AE95-67EE91FF9957}"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5221CA9-9C1B-4E39-B8A5-998C8BB4C192}">
      <dgm:prSet custT="1"/>
      <dgm:spPr/>
      <dgm:t>
        <a:bodyPr/>
        <a:lstStyle/>
        <a:p>
          <a:r>
            <a:rPr lang="en-US" sz="2000" dirty="0"/>
            <a:t>Instituted point-of-care A1c screening</a:t>
          </a:r>
        </a:p>
      </dgm:t>
    </dgm:pt>
    <dgm:pt modelId="{5DC20D08-89A0-47A6-9C04-0A1C096030AA}" type="parTrans" cxnId="{237DC741-282C-4DDC-97CB-DA49FD50AE70}">
      <dgm:prSet/>
      <dgm:spPr/>
      <dgm:t>
        <a:bodyPr/>
        <a:lstStyle/>
        <a:p>
          <a:endParaRPr lang="en-US"/>
        </a:p>
      </dgm:t>
    </dgm:pt>
    <dgm:pt modelId="{CF058F87-5B80-48E0-9BE4-9AFA41E2E260}" type="sibTrans" cxnId="{237DC741-282C-4DDC-97CB-DA49FD50AE70}">
      <dgm:prSet/>
      <dgm:spPr/>
      <dgm:t>
        <a:bodyPr/>
        <a:lstStyle/>
        <a:p>
          <a:endParaRPr lang="en-US"/>
        </a:p>
      </dgm:t>
    </dgm:pt>
    <dgm:pt modelId="{C96669DF-982D-4B51-BD0D-077CBC364C45}">
      <dgm:prSet custT="1"/>
      <dgm:spPr/>
      <dgm:t>
        <a:bodyPr/>
        <a:lstStyle/>
        <a:p>
          <a:r>
            <a:rPr lang="en-US" sz="1800" dirty="0"/>
            <a:t>Extensive meetings, deliberation, and training for entire dental team of 34 </a:t>
          </a:r>
        </a:p>
      </dgm:t>
    </dgm:pt>
    <dgm:pt modelId="{9C861F3C-5015-4CDA-8453-E4084E38D554}" type="parTrans" cxnId="{7913DEC5-954C-45AF-BED4-1A2BD3FCFCC1}">
      <dgm:prSet/>
      <dgm:spPr/>
      <dgm:t>
        <a:bodyPr/>
        <a:lstStyle/>
        <a:p>
          <a:endParaRPr lang="en-US"/>
        </a:p>
      </dgm:t>
    </dgm:pt>
    <dgm:pt modelId="{08642828-4A3E-49C2-81C7-38B3D0585860}" type="sibTrans" cxnId="{7913DEC5-954C-45AF-BED4-1A2BD3FCFCC1}">
      <dgm:prSet/>
      <dgm:spPr/>
      <dgm:t>
        <a:bodyPr/>
        <a:lstStyle/>
        <a:p>
          <a:endParaRPr lang="en-US"/>
        </a:p>
      </dgm:t>
    </dgm:pt>
    <dgm:pt modelId="{4F2DBC5B-AD2A-498E-B04A-879C73CDC197}">
      <dgm:prSet custT="1"/>
      <dgm:spPr/>
      <dgm:t>
        <a:bodyPr/>
        <a:lstStyle/>
        <a:p>
          <a:r>
            <a:rPr lang="en-US" sz="1800" dirty="0"/>
            <a:t>Terms and language borrowed from primary care teams, who are accustomed to creating and receiving trackable referrals on a regular basis </a:t>
          </a:r>
        </a:p>
      </dgm:t>
    </dgm:pt>
    <dgm:pt modelId="{27D449FA-CBFA-414F-8D14-D1B347FD4748}" type="parTrans" cxnId="{0CE79321-FF89-4904-8944-047FE9884F37}">
      <dgm:prSet/>
      <dgm:spPr/>
      <dgm:t>
        <a:bodyPr/>
        <a:lstStyle/>
        <a:p>
          <a:endParaRPr lang="en-US"/>
        </a:p>
      </dgm:t>
    </dgm:pt>
    <dgm:pt modelId="{7C4F84DC-8195-4DAE-AD60-24EF2D85E679}" type="sibTrans" cxnId="{0CE79321-FF89-4904-8944-047FE9884F37}">
      <dgm:prSet/>
      <dgm:spPr/>
      <dgm:t>
        <a:bodyPr/>
        <a:lstStyle/>
        <a:p>
          <a:endParaRPr lang="en-US"/>
        </a:p>
      </dgm:t>
    </dgm:pt>
    <dgm:pt modelId="{D844BDAC-DF68-4022-9C63-A92E0883D7C6}">
      <dgm:prSet custT="1"/>
      <dgm:spPr/>
      <dgm:t>
        <a:bodyPr/>
        <a:lstStyle/>
        <a:p>
          <a:r>
            <a:rPr lang="en-US" sz="1800" dirty="0"/>
            <a:t>EDR Analyst and Oral Health Patient Navigator provided insight on structuring referrals</a:t>
          </a:r>
        </a:p>
      </dgm:t>
    </dgm:pt>
    <dgm:pt modelId="{A3188ACF-B79D-4504-95BB-582203A5F033}" type="parTrans" cxnId="{693C82BE-0263-4D3B-977F-98A61F09E9DD}">
      <dgm:prSet/>
      <dgm:spPr/>
      <dgm:t>
        <a:bodyPr/>
        <a:lstStyle/>
        <a:p>
          <a:endParaRPr lang="en-US"/>
        </a:p>
      </dgm:t>
    </dgm:pt>
    <dgm:pt modelId="{3B4574D3-72E6-43D4-9855-CB6C4098EE61}" type="sibTrans" cxnId="{693C82BE-0263-4D3B-977F-98A61F09E9DD}">
      <dgm:prSet/>
      <dgm:spPr/>
      <dgm:t>
        <a:bodyPr/>
        <a:lstStyle/>
        <a:p>
          <a:endParaRPr lang="en-US"/>
        </a:p>
      </dgm:t>
    </dgm:pt>
    <dgm:pt modelId="{AD7532E2-8FEA-4095-AFB1-FC8C64E4DE2C}" type="pres">
      <dgm:prSet presAssocID="{9486DD31-E598-4FA9-AE95-67EE91FF9957}" presName="root" presStyleCnt="0">
        <dgm:presLayoutVars>
          <dgm:dir/>
          <dgm:resizeHandles val="exact"/>
        </dgm:presLayoutVars>
      </dgm:prSet>
      <dgm:spPr/>
    </dgm:pt>
    <dgm:pt modelId="{231CFF94-A3B4-415E-863C-5DEDBB7CF7A4}" type="pres">
      <dgm:prSet presAssocID="{9486DD31-E598-4FA9-AE95-67EE91FF9957}" presName="container" presStyleCnt="0">
        <dgm:presLayoutVars>
          <dgm:dir/>
          <dgm:resizeHandles val="exact"/>
        </dgm:presLayoutVars>
      </dgm:prSet>
      <dgm:spPr/>
    </dgm:pt>
    <dgm:pt modelId="{8BFD9F14-5E08-444E-A6DE-7E85C72E9368}" type="pres">
      <dgm:prSet presAssocID="{A5221CA9-9C1B-4E39-B8A5-998C8BB4C192}" presName="compNode" presStyleCnt="0"/>
      <dgm:spPr/>
    </dgm:pt>
    <dgm:pt modelId="{AAA22BFE-D9EB-4E0F-AB57-49D64BFFBA97}" type="pres">
      <dgm:prSet presAssocID="{A5221CA9-9C1B-4E39-B8A5-998C8BB4C192}" presName="iconBgRect" presStyleLbl="bgShp" presStyleIdx="0" presStyleCnt="4"/>
      <dgm:spPr/>
    </dgm:pt>
    <dgm:pt modelId="{F4C84A74-3466-4514-BA72-B990E8B6FBD2}" type="pres">
      <dgm:prSet presAssocID="{A5221CA9-9C1B-4E39-B8A5-998C8BB4C1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4DE0AA9-F11A-4E6F-84FB-7F991FD816B0}" type="pres">
      <dgm:prSet presAssocID="{A5221CA9-9C1B-4E39-B8A5-998C8BB4C192}" presName="spaceRect" presStyleCnt="0"/>
      <dgm:spPr/>
    </dgm:pt>
    <dgm:pt modelId="{E55CA98C-C8B0-495F-B717-1B5397554071}" type="pres">
      <dgm:prSet presAssocID="{A5221CA9-9C1B-4E39-B8A5-998C8BB4C192}" presName="textRect" presStyleLbl="revTx" presStyleIdx="0" presStyleCnt="4">
        <dgm:presLayoutVars>
          <dgm:chMax val="1"/>
          <dgm:chPref val="1"/>
        </dgm:presLayoutVars>
      </dgm:prSet>
      <dgm:spPr/>
    </dgm:pt>
    <dgm:pt modelId="{FBB5716E-76E9-4989-BC04-B01A1B9292BF}" type="pres">
      <dgm:prSet presAssocID="{CF058F87-5B80-48E0-9BE4-9AFA41E2E260}" presName="sibTrans" presStyleLbl="sibTrans2D1" presStyleIdx="0" presStyleCnt="0"/>
      <dgm:spPr/>
    </dgm:pt>
    <dgm:pt modelId="{6CD4750B-B484-4BEC-9C9D-BD2B69A323E7}" type="pres">
      <dgm:prSet presAssocID="{C96669DF-982D-4B51-BD0D-077CBC364C45}" presName="compNode" presStyleCnt="0"/>
      <dgm:spPr/>
    </dgm:pt>
    <dgm:pt modelId="{B128FDF3-BF9F-4313-A434-E9B0C4B9DA13}" type="pres">
      <dgm:prSet presAssocID="{C96669DF-982D-4B51-BD0D-077CBC364C45}" presName="iconBgRect" presStyleLbl="bgShp" presStyleIdx="1" presStyleCnt="4"/>
      <dgm:spPr/>
    </dgm:pt>
    <dgm:pt modelId="{D9FDB37A-C24C-4CCF-9E33-B21EEDE63C2D}" type="pres">
      <dgm:prSet presAssocID="{C96669DF-982D-4B51-BD0D-077CBC364C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
        </a:ext>
      </dgm:extLst>
    </dgm:pt>
    <dgm:pt modelId="{188A2A81-E01A-42D7-93CF-B6C9F03D2160}" type="pres">
      <dgm:prSet presAssocID="{C96669DF-982D-4B51-BD0D-077CBC364C45}" presName="spaceRect" presStyleCnt="0"/>
      <dgm:spPr/>
    </dgm:pt>
    <dgm:pt modelId="{435941EA-D8E1-4231-8EF4-6A03873F935A}" type="pres">
      <dgm:prSet presAssocID="{C96669DF-982D-4B51-BD0D-077CBC364C45}" presName="textRect" presStyleLbl="revTx" presStyleIdx="1" presStyleCnt="4">
        <dgm:presLayoutVars>
          <dgm:chMax val="1"/>
          <dgm:chPref val="1"/>
        </dgm:presLayoutVars>
      </dgm:prSet>
      <dgm:spPr/>
    </dgm:pt>
    <dgm:pt modelId="{4741161D-F2BE-4122-BD8D-CF2FF6944F81}" type="pres">
      <dgm:prSet presAssocID="{08642828-4A3E-49C2-81C7-38B3D0585860}" presName="sibTrans" presStyleLbl="sibTrans2D1" presStyleIdx="0" presStyleCnt="0"/>
      <dgm:spPr/>
    </dgm:pt>
    <dgm:pt modelId="{EAF69596-F0A8-4AD4-9B38-CE27F923B70E}" type="pres">
      <dgm:prSet presAssocID="{4F2DBC5B-AD2A-498E-B04A-879C73CDC197}" presName="compNode" presStyleCnt="0"/>
      <dgm:spPr/>
    </dgm:pt>
    <dgm:pt modelId="{A5C1B8E4-4077-4741-9DC8-278589EC12DF}" type="pres">
      <dgm:prSet presAssocID="{4F2DBC5B-AD2A-498E-B04A-879C73CDC197}" presName="iconBgRect" presStyleLbl="bgShp" presStyleIdx="2" presStyleCnt="4"/>
      <dgm:spPr/>
    </dgm:pt>
    <dgm:pt modelId="{742711EF-A79D-4F43-9D7B-BEC9F261461A}" type="pres">
      <dgm:prSet presAssocID="{4F2DBC5B-AD2A-498E-B04A-879C73CDC1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9841CAE7-E812-4DEC-8624-236FF5F4C4D1}" type="pres">
      <dgm:prSet presAssocID="{4F2DBC5B-AD2A-498E-B04A-879C73CDC197}" presName="spaceRect" presStyleCnt="0"/>
      <dgm:spPr/>
    </dgm:pt>
    <dgm:pt modelId="{A3856DB8-461A-4FE0-A73F-F6217B7034EB}" type="pres">
      <dgm:prSet presAssocID="{4F2DBC5B-AD2A-498E-B04A-879C73CDC197}" presName="textRect" presStyleLbl="revTx" presStyleIdx="2" presStyleCnt="4">
        <dgm:presLayoutVars>
          <dgm:chMax val="1"/>
          <dgm:chPref val="1"/>
        </dgm:presLayoutVars>
      </dgm:prSet>
      <dgm:spPr/>
    </dgm:pt>
    <dgm:pt modelId="{39B7308B-BB07-4D7E-8BD6-2421C8AB3340}" type="pres">
      <dgm:prSet presAssocID="{7C4F84DC-8195-4DAE-AD60-24EF2D85E679}" presName="sibTrans" presStyleLbl="sibTrans2D1" presStyleIdx="0" presStyleCnt="0"/>
      <dgm:spPr/>
    </dgm:pt>
    <dgm:pt modelId="{45FDD9BA-4546-49DC-9D6B-21B54E78048A}" type="pres">
      <dgm:prSet presAssocID="{D844BDAC-DF68-4022-9C63-A92E0883D7C6}" presName="compNode" presStyleCnt="0"/>
      <dgm:spPr/>
    </dgm:pt>
    <dgm:pt modelId="{6FB51B9E-1041-4398-9CC4-69A509D510E8}" type="pres">
      <dgm:prSet presAssocID="{D844BDAC-DF68-4022-9C63-A92E0883D7C6}" presName="iconBgRect" presStyleLbl="bgShp" presStyleIdx="3" presStyleCnt="4"/>
      <dgm:spPr/>
    </dgm:pt>
    <dgm:pt modelId="{48B7F02A-CEBB-4B62-923F-6646F7FD130A}" type="pres">
      <dgm:prSet presAssocID="{D844BDAC-DF68-4022-9C63-A92E0883D7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67F80B27-0903-48F5-8A63-7DB0A716D8BE}" type="pres">
      <dgm:prSet presAssocID="{D844BDAC-DF68-4022-9C63-A92E0883D7C6}" presName="spaceRect" presStyleCnt="0"/>
      <dgm:spPr/>
    </dgm:pt>
    <dgm:pt modelId="{F0D2B43A-21D4-4414-B53E-9901AE3EC9E9}" type="pres">
      <dgm:prSet presAssocID="{D844BDAC-DF68-4022-9C63-A92E0883D7C6}" presName="textRect" presStyleLbl="revTx" presStyleIdx="3" presStyleCnt="4">
        <dgm:presLayoutVars>
          <dgm:chMax val="1"/>
          <dgm:chPref val="1"/>
        </dgm:presLayoutVars>
      </dgm:prSet>
      <dgm:spPr/>
    </dgm:pt>
  </dgm:ptLst>
  <dgm:cxnLst>
    <dgm:cxn modelId="{0CE79321-FF89-4904-8944-047FE9884F37}" srcId="{9486DD31-E598-4FA9-AE95-67EE91FF9957}" destId="{4F2DBC5B-AD2A-498E-B04A-879C73CDC197}" srcOrd="2" destOrd="0" parTransId="{27D449FA-CBFA-414F-8D14-D1B347FD4748}" sibTransId="{7C4F84DC-8195-4DAE-AD60-24EF2D85E679}"/>
    <dgm:cxn modelId="{237DC741-282C-4DDC-97CB-DA49FD50AE70}" srcId="{9486DD31-E598-4FA9-AE95-67EE91FF9957}" destId="{A5221CA9-9C1B-4E39-B8A5-998C8BB4C192}" srcOrd="0" destOrd="0" parTransId="{5DC20D08-89A0-47A6-9C04-0A1C096030AA}" sibTransId="{CF058F87-5B80-48E0-9BE4-9AFA41E2E260}"/>
    <dgm:cxn modelId="{0A417C5A-E530-457A-BC7E-DBB4191DE19D}" type="presOf" srcId="{7C4F84DC-8195-4DAE-AD60-24EF2D85E679}" destId="{39B7308B-BB07-4D7E-8BD6-2421C8AB3340}" srcOrd="0" destOrd="0" presId="urn:microsoft.com/office/officeart/2018/2/layout/IconCircleList"/>
    <dgm:cxn modelId="{004EDEA9-1CBD-40C6-90D1-7FAA3A655114}" type="presOf" srcId="{C96669DF-982D-4B51-BD0D-077CBC364C45}" destId="{435941EA-D8E1-4231-8EF4-6A03873F935A}" srcOrd="0" destOrd="0" presId="urn:microsoft.com/office/officeart/2018/2/layout/IconCircleList"/>
    <dgm:cxn modelId="{8E3A67B7-17B8-4C6C-90BC-6C3D46683652}" type="presOf" srcId="{CF058F87-5B80-48E0-9BE4-9AFA41E2E260}" destId="{FBB5716E-76E9-4989-BC04-B01A1B9292BF}" srcOrd="0" destOrd="0" presId="urn:microsoft.com/office/officeart/2018/2/layout/IconCircleList"/>
    <dgm:cxn modelId="{508D8FBB-2281-4272-BD0A-1B22CD85764D}" type="presOf" srcId="{4F2DBC5B-AD2A-498E-B04A-879C73CDC197}" destId="{A3856DB8-461A-4FE0-A73F-F6217B7034EB}" srcOrd="0" destOrd="0" presId="urn:microsoft.com/office/officeart/2018/2/layout/IconCircleList"/>
    <dgm:cxn modelId="{693C82BE-0263-4D3B-977F-98A61F09E9DD}" srcId="{9486DD31-E598-4FA9-AE95-67EE91FF9957}" destId="{D844BDAC-DF68-4022-9C63-A92E0883D7C6}" srcOrd="3" destOrd="0" parTransId="{A3188ACF-B79D-4504-95BB-582203A5F033}" sibTransId="{3B4574D3-72E6-43D4-9855-CB6C4098EE61}"/>
    <dgm:cxn modelId="{7913DEC5-954C-45AF-BED4-1A2BD3FCFCC1}" srcId="{9486DD31-E598-4FA9-AE95-67EE91FF9957}" destId="{C96669DF-982D-4B51-BD0D-077CBC364C45}" srcOrd="1" destOrd="0" parTransId="{9C861F3C-5015-4CDA-8453-E4084E38D554}" sibTransId="{08642828-4A3E-49C2-81C7-38B3D0585860}"/>
    <dgm:cxn modelId="{E18A03D5-3BA3-45A4-948F-3538049ED9F6}" type="presOf" srcId="{D844BDAC-DF68-4022-9C63-A92E0883D7C6}" destId="{F0D2B43A-21D4-4414-B53E-9901AE3EC9E9}" srcOrd="0" destOrd="0" presId="urn:microsoft.com/office/officeart/2018/2/layout/IconCircleList"/>
    <dgm:cxn modelId="{D3367BD7-E920-453D-A6F6-50CCCA681D7D}" type="presOf" srcId="{A5221CA9-9C1B-4E39-B8A5-998C8BB4C192}" destId="{E55CA98C-C8B0-495F-B717-1B5397554071}" srcOrd="0" destOrd="0" presId="urn:microsoft.com/office/officeart/2018/2/layout/IconCircleList"/>
    <dgm:cxn modelId="{4FE4DCE3-1D40-40A3-8F4C-CA0664703089}" type="presOf" srcId="{08642828-4A3E-49C2-81C7-38B3D0585860}" destId="{4741161D-F2BE-4122-BD8D-CF2FF6944F81}" srcOrd="0" destOrd="0" presId="urn:microsoft.com/office/officeart/2018/2/layout/IconCircleList"/>
    <dgm:cxn modelId="{5F86C9F4-387B-4A29-BE87-78F8BB7BEA03}" type="presOf" srcId="{9486DD31-E598-4FA9-AE95-67EE91FF9957}" destId="{AD7532E2-8FEA-4095-AFB1-FC8C64E4DE2C}" srcOrd="0" destOrd="0" presId="urn:microsoft.com/office/officeart/2018/2/layout/IconCircleList"/>
    <dgm:cxn modelId="{F16D71D8-488B-43F0-904E-330B00672C4A}" type="presParOf" srcId="{AD7532E2-8FEA-4095-AFB1-FC8C64E4DE2C}" destId="{231CFF94-A3B4-415E-863C-5DEDBB7CF7A4}" srcOrd="0" destOrd="0" presId="urn:microsoft.com/office/officeart/2018/2/layout/IconCircleList"/>
    <dgm:cxn modelId="{841E5CE7-E2EE-4AB4-98D1-BA25AAF2C137}" type="presParOf" srcId="{231CFF94-A3B4-415E-863C-5DEDBB7CF7A4}" destId="{8BFD9F14-5E08-444E-A6DE-7E85C72E9368}" srcOrd="0" destOrd="0" presId="urn:microsoft.com/office/officeart/2018/2/layout/IconCircleList"/>
    <dgm:cxn modelId="{5847544D-6C19-4964-A7A1-16E163DA7CEA}" type="presParOf" srcId="{8BFD9F14-5E08-444E-A6DE-7E85C72E9368}" destId="{AAA22BFE-D9EB-4E0F-AB57-49D64BFFBA97}" srcOrd="0" destOrd="0" presId="urn:microsoft.com/office/officeart/2018/2/layout/IconCircleList"/>
    <dgm:cxn modelId="{D0A282DE-EDF3-46E6-B67F-20EB8C0AA81E}" type="presParOf" srcId="{8BFD9F14-5E08-444E-A6DE-7E85C72E9368}" destId="{F4C84A74-3466-4514-BA72-B990E8B6FBD2}" srcOrd="1" destOrd="0" presId="urn:microsoft.com/office/officeart/2018/2/layout/IconCircleList"/>
    <dgm:cxn modelId="{677C8828-381E-4F56-8956-F04E3E62E2FE}" type="presParOf" srcId="{8BFD9F14-5E08-444E-A6DE-7E85C72E9368}" destId="{84DE0AA9-F11A-4E6F-84FB-7F991FD816B0}" srcOrd="2" destOrd="0" presId="urn:microsoft.com/office/officeart/2018/2/layout/IconCircleList"/>
    <dgm:cxn modelId="{C6F9132A-6376-4AAC-8C3F-1D8F45B72B49}" type="presParOf" srcId="{8BFD9F14-5E08-444E-A6DE-7E85C72E9368}" destId="{E55CA98C-C8B0-495F-B717-1B5397554071}" srcOrd="3" destOrd="0" presId="urn:microsoft.com/office/officeart/2018/2/layout/IconCircleList"/>
    <dgm:cxn modelId="{EEC2EA34-6C35-4A54-9E8F-9C75ED1731D6}" type="presParOf" srcId="{231CFF94-A3B4-415E-863C-5DEDBB7CF7A4}" destId="{FBB5716E-76E9-4989-BC04-B01A1B9292BF}" srcOrd="1" destOrd="0" presId="urn:microsoft.com/office/officeart/2018/2/layout/IconCircleList"/>
    <dgm:cxn modelId="{3738D292-812B-4E2B-B1D7-0203394A14E0}" type="presParOf" srcId="{231CFF94-A3B4-415E-863C-5DEDBB7CF7A4}" destId="{6CD4750B-B484-4BEC-9C9D-BD2B69A323E7}" srcOrd="2" destOrd="0" presId="urn:microsoft.com/office/officeart/2018/2/layout/IconCircleList"/>
    <dgm:cxn modelId="{D02141E3-97BD-47A6-8EE4-24F43EEB69C2}" type="presParOf" srcId="{6CD4750B-B484-4BEC-9C9D-BD2B69A323E7}" destId="{B128FDF3-BF9F-4313-A434-E9B0C4B9DA13}" srcOrd="0" destOrd="0" presId="urn:microsoft.com/office/officeart/2018/2/layout/IconCircleList"/>
    <dgm:cxn modelId="{857B9B78-C067-4C06-92BC-BB44D4624999}" type="presParOf" srcId="{6CD4750B-B484-4BEC-9C9D-BD2B69A323E7}" destId="{D9FDB37A-C24C-4CCF-9E33-B21EEDE63C2D}" srcOrd="1" destOrd="0" presId="urn:microsoft.com/office/officeart/2018/2/layout/IconCircleList"/>
    <dgm:cxn modelId="{C237D2D8-19E8-4495-93C6-3E5BC07DA4AC}" type="presParOf" srcId="{6CD4750B-B484-4BEC-9C9D-BD2B69A323E7}" destId="{188A2A81-E01A-42D7-93CF-B6C9F03D2160}" srcOrd="2" destOrd="0" presId="urn:microsoft.com/office/officeart/2018/2/layout/IconCircleList"/>
    <dgm:cxn modelId="{850F6768-1121-4EC7-AC50-D0B16A69863C}" type="presParOf" srcId="{6CD4750B-B484-4BEC-9C9D-BD2B69A323E7}" destId="{435941EA-D8E1-4231-8EF4-6A03873F935A}" srcOrd="3" destOrd="0" presId="urn:microsoft.com/office/officeart/2018/2/layout/IconCircleList"/>
    <dgm:cxn modelId="{448D0F1B-1D47-48D0-B8B3-A993429BEA0C}" type="presParOf" srcId="{231CFF94-A3B4-415E-863C-5DEDBB7CF7A4}" destId="{4741161D-F2BE-4122-BD8D-CF2FF6944F81}" srcOrd="3" destOrd="0" presId="urn:microsoft.com/office/officeart/2018/2/layout/IconCircleList"/>
    <dgm:cxn modelId="{0474FB4F-0BF0-45CD-86F4-BFC5F03F9CB9}" type="presParOf" srcId="{231CFF94-A3B4-415E-863C-5DEDBB7CF7A4}" destId="{EAF69596-F0A8-4AD4-9B38-CE27F923B70E}" srcOrd="4" destOrd="0" presId="urn:microsoft.com/office/officeart/2018/2/layout/IconCircleList"/>
    <dgm:cxn modelId="{2D8BEC12-5D67-4783-A5E2-07C1AA775CE5}" type="presParOf" srcId="{EAF69596-F0A8-4AD4-9B38-CE27F923B70E}" destId="{A5C1B8E4-4077-4741-9DC8-278589EC12DF}" srcOrd="0" destOrd="0" presId="urn:microsoft.com/office/officeart/2018/2/layout/IconCircleList"/>
    <dgm:cxn modelId="{A83E0CA3-30AE-472D-9D06-328AF9A1A33A}" type="presParOf" srcId="{EAF69596-F0A8-4AD4-9B38-CE27F923B70E}" destId="{742711EF-A79D-4F43-9D7B-BEC9F261461A}" srcOrd="1" destOrd="0" presId="urn:microsoft.com/office/officeart/2018/2/layout/IconCircleList"/>
    <dgm:cxn modelId="{02524C36-4055-486D-B990-29C0064C8B85}" type="presParOf" srcId="{EAF69596-F0A8-4AD4-9B38-CE27F923B70E}" destId="{9841CAE7-E812-4DEC-8624-236FF5F4C4D1}" srcOrd="2" destOrd="0" presId="urn:microsoft.com/office/officeart/2018/2/layout/IconCircleList"/>
    <dgm:cxn modelId="{17A8D192-2D38-40C3-B168-F4B95543F7CD}" type="presParOf" srcId="{EAF69596-F0A8-4AD4-9B38-CE27F923B70E}" destId="{A3856DB8-461A-4FE0-A73F-F6217B7034EB}" srcOrd="3" destOrd="0" presId="urn:microsoft.com/office/officeart/2018/2/layout/IconCircleList"/>
    <dgm:cxn modelId="{0A15DEA0-C465-48A2-A801-961D907ECE4F}" type="presParOf" srcId="{231CFF94-A3B4-415E-863C-5DEDBB7CF7A4}" destId="{39B7308B-BB07-4D7E-8BD6-2421C8AB3340}" srcOrd="5" destOrd="0" presId="urn:microsoft.com/office/officeart/2018/2/layout/IconCircleList"/>
    <dgm:cxn modelId="{BDA8DCA7-C5C3-4E13-A942-F94F88B5502D}" type="presParOf" srcId="{231CFF94-A3B4-415E-863C-5DEDBB7CF7A4}" destId="{45FDD9BA-4546-49DC-9D6B-21B54E78048A}" srcOrd="6" destOrd="0" presId="urn:microsoft.com/office/officeart/2018/2/layout/IconCircleList"/>
    <dgm:cxn modelId="{59CF1434-249A-4780-A19E-A8C24F41D041}" type="presParOf" srcId="{45FDD9BA-4546-49DC-9D6B-21B54E78048A}" destId="{6FB51B9E-1041-4398-9CC4-69A509D510E8}" srcOrd="0" destOrd="0" presId="urn:microsoft.com/office/officeart/2018/2/layout/IconCircleList"/>
    <dgm:cxn modelId="{CB95E6B6-909F-4386-8464-E794307A5E35}" type="presParOf" srcId="{45FDD9BA-4546-49DC-9D6B-21B54E78048A}" destId="{48B7F02A-CEBB-4B62-923F-6646F7FD130A}" srcOrd="1" destOrd="0" presId="urn:microsoft.com/office/officeart/2018/2/layout/IconCircleList"/>
    <dgm:cxn modelId="{AFFC50AE-7503-42A3-982F-5DC3F463C133}" type="presParOf" srcId="{45FDD9BA-4546-49DC-9D6B-21B54E78048A}" destId="{67F80B27-0903-48F5-8A63-7DB0A716D8BE}" srcOrd="2" destOrd="0" presId="urn:microsoft.com/office/officeart/2018/2/layout/IconCircleList"/>
    <dgm:cxn modelId="{B3E5A51B-34E7-49E7-8E68-E25FEDAB7593}" type="presParOf" srcId="{45FDD9BA-4546-49DC-9D6B-21B54E78048A}" destId="{F0D2B43A-21D4-4414-B53E-9901AE3EC9E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41BF-ED64-4C88-93A3-D646A8EBBE0C}">
      <dsp:nvSpPr>
        <dsp:cNvPr id="0" name=""/>
        <dsp:cNvSpPr/>
      </dsp:nvSpPr>
      <dsp:spPr>
        <a:xfrm>
          <a:off x="258762" y="0"/>
          <a:ext cx="5572125" cy="557212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F0F0A-EEE6-4142-A0C9-E030192692E6}">
      <dsp:nvSpPr>
        <dsp:cNvPr id="0" name=""/>
        <dsp:cNvSpPr/>
      </dsp:nvSpPr>
      <dsp:spPr>
        <a:xfrm>
          <a:off x="788114" y="529351"/>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Same day billing for medical and dental - can bill both encounters on one day</a:t>
          </a:r>
        </a:p>
      </dsp:txBody>
      <dsp:txXfrm>
        <a:off x="894197" y="635434"/>
        <a:ext cx="1960962" cy="1960962"/>
      </dsp:txXfrm>
    </dsp:sp>
    <dsp:sp modelId="{10209A37-5A70-4A10-BF55-C3409277F6E1}">
      <dsp:nvSpPr>
        <dsp:cNvPr id="0" name=""/>
        <dsp:cNvSpPr/>
      </dsp:nvSpPr>
      <dsp:spPr>
        <a:xfrm>
          <a:off x="3128406" y="529351"/>
          <a:ext cx="2173128" cy="217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Registered dental hygienists are billable providers and have an extensive scope of practice </a:t>
          </a:r>
        </a:p>
      </dsp:txBody>
      <dsp:txXfrm>
        <a:off x="3234489" y="635434"/>
        <a:ext cx="1960962" cy="1960962"/>
      </dsp:txXfrm>
    </dsp:sp>
    <dsp:sp modelId="{E1425C00-FC2B-465F-8F03-54A1DF441203}">
      <dsp:nvSpPr>
        <dsp:cNvPr id="0" name=""/>
        <dsp:cNvSpPr/>
      </dsp:nvSpPr>
      <dsp:spPr>
        <a:xfrm>
          <a:off x="788114" y="2869644"/>
          <a:ext cx="2173128" cy="217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Adult Medicaid dental benefit - $1,500 cap</a:t>
          </a:r>
        </a:p>
      </dsp:txBody>
      <dsp:txXfrm>
        <a:off x="894197" y="2975727"/>
        <a:ext cx="1960962" cy="1960962"/>
      </dsp:txXfrm>
    </dsp:sp>
    <dsp:sp modelId="{FF49B8D9-12EB-4A3D-8808-46D64E752AEB}">
      <dsp:nvSpPr>
        <dsp:cNvPr id="0" name=""/>
        <dsp:cNvSpPr/>
      </dsp:nvSpPr>
      <dsp:spPr>
        <a:xfrm>
          <a:off x="3128406" y="2869644"/>
          <a:ext cx="2173128" cy="217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Diabetes point of care testing is reimbursable by Medicaid (D0411) </a:t>
          </a:r>
        </a:p>
      </dsp:txBody>
      <dsp:txXfrm>
        <a:off x="3234489" y="2975727"/>
        <a:ext cx="1960962" cy="1960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75990-6DD1-4092-AF8C-DF03B30CBCA6}">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1B456-5628-4495-ABF6-22D822701EB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Food instability and insecurity.</a:t>
          </a:r>
        </a:p>
      </dsp:txBody>
      <dsp:txXfrm>
        <a:off x="0" y="623"/>
        <a:ext cx="6492875" cy="1020830"/>
      </dsp:txXfrm>
    </dsp:sp>
    <dsp:sp modelId="{BA46B08F-6956-40B1-9C8A-446D197C290F}">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E1884-C93C-48EE-BB1B-355EA9706A02}">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Medications often stolen or misplaced.</a:t>
          </a:r>
        </a:p>
      </dsp:txBody>
      <dsp:txXfrm>
        <a:off x="0" y="1021453"/>
        <a:ext cx="6492875" cy="1020830"/>
      </dsp:txXfrm>
    </dsp:sp>
    <dsp:sp modelId="{727C0909-F2C0-462E-A1F8-97E59051DF7A}">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E2B87-98D7-47AE-8876-761B853CB77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Limited technology.</a:t>
          </a:r>
        </a:p>
      </dsp:txBody>
      <dsp:txXfrm>
        <a:off x="0" y="2042284"/>
        <a:ext cx="6492875" cy="1020830"/>
      </dsp:txXfrm>
    </dsp:sp>
    <dsp:sp modelId="{4192B5EE-7D5D-4825-B5C7-C4548E5BBAD7}">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77796-063E-4093-8EA2-B1C04FA3A977}">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Ability to eat diminished due to poor or compromised oral health.</a:t>
          </a:r>
        </a:p>
      </dsp:txBody>
      <dsp:txXfrm>
        <a:off x="0" y="3063115"/>
        <a:ext cx="6492875" cy="1020830"/>
      </dsp:txXfrm>
    </dsp:sp>
    <dsp:sp modelId="{F5D751BC-DA44-459A-9450-EB9767109AB8}">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A5BB6-5B4F-4BB0-8BA6-CB82B0F22B94}">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Ability to consistently arrive at scheduled appointments. </a:t>
          </a:r>
        </a:p>
      </dsp:txBody>
      <dsp:txXfrm>
        <a:off x="0" y="4083946"/>
        <a:ext cx="6492875" cy="1020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DB9D-D504-470B-AD98-BD53D81213D1}">
      <dsp:nvSpPr>
        <dsp:cNvPr id="0" name=""/>
        <dsp:cNvSpPr/>
      </dsp:nvSpPr>
      <dsp:spPr>
        <a:xfrm>
          <a:off x="0" y="522882"/>
          <a:ext cx="6513603"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Electronic Dental Record (EDR) templates were not supportive of diabetes screening</a:t>
          </a:r>
        </a:p>
      </dsp:txBody>
      <dsp:txXfrm>
        <a:off x="44664" y="567546"/>
        <a:ext cx="6424275" cy="825612"/>
      </dsp:txXfrm>
    </dsp:sp>
    <dsp:sp modelId="{8DE469C8-E280-4DB2-A98A-031E95BC4125}">
      <dsp:nvSpPr>
        <dsp:cNvPr id="0" name=""/>
        <dsp:cNvSpPr/>
      </dsp:nvSpPr>
      <dsp:spPr>
        <a:xfrm>
          <a:off x="0" y="1504062"/>
          <a:ext cx="6513603"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Dental workflow did not include A1c point of care or risk assessment for diabetes/prediabetes</a:t>
          </a:r>
        </a:p>
      </dsp:txBody>
      <dsp:txXfrm>
        <a:off x="44664" y="1548726"/>
        <a:ext cx="6424275" cy="825612"/>
      </dsp:txXfrm>
    </dsp:sp>
    <dsp:sp modelId="{7652D82B-29F8-4912-9878-51858E8C5A35}">
      <dsp:nvSpPr>
        <dsp:cNvPr id="0" name=""/>
        <dsp:cNvSpPr/>
      </dsp:nvSpPr>
      <dsp:spPr>
        <a:xfrm>
          <a:off x="0" y="2485242"/>
          <a:ext cx="6513603" cy="9149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 tool for tracking referrals between health center teams (i.e. dental to medical and vice versa)</a:t>
          </a:r>
        </a:p>
      </dsp:txBody>
      <dsp:txXfrm>
        <a:off x="44664" y="2529906"/>
        <a:ext cx="6424275" cy="825612"/>
      </dsp:txXfrm>
    </dsp:sp>
    <dsp:sp modelId="{601A48EB-6CFB-44A6-9FA0-0A5EBC2EBE80}">
      <dsp:nvSpPr>
        <dsp:cNvPr id="0" name=""/>
        <dsp:cNvSpPr/>
      </dsp:nvSpPr>
      <dsp:spPr>
        <a:xfrm>
          <a:off x="0" y="3466423"/>
          <a:ext cx="6513603"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Lack of practical support for clients - transportation, financial, emotional, etc.</a:t>
          </a:r>
        </a:p>
      </dsp:txBody>
      <dsp:txXfrm>
        <a:off x="44664" y="3511087"/>
        <a:ext cx="6424275" cy="825612"/>
      </dsp:txXfrm>
    </dsp:sp>
    <dsp:sp modelId="{18BEDE4A-B4D6-45CD-8180-B46FDE773394}">
      <dsp:nvSpPr>
        <dsp:cNvPr id="0" name=""/>
        <dsp:cNvSpPr/>
      </dsp:nvSpPr>
      <dsp:spPr>
        <a:xfrm>
          <a:off x="0" y="4447603"/>
          <a:ext cx="6513603" cy="9149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Facility-based Diabetes Group curriculum </a:t>
          </a:r>
        </a:p>
      </dsp:txBody>
      <dsp:txXfrm>
        <a:off x="44664" y="4492267"/>
        <a:ext cx="6424275" cy="825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22BFE-D9EB-4E0F-AB57-49D64BFFBA97}">
      <dsp:nvSpPr>
        <dsp:cNvPr id="0" name=""/>
        <dsp:cNvSpPr/>
      </dsp:nvSpPr>
      <dsp:spPr>
        <a:xfrm>
          <a:off x="109363" y="160908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84A74-3466-4514-BA72-B990E8B6FBD2}">
      <dsp:nvSpPr>
        <dsp:cNvPr id="0" name=""/>
        <dsp:cNvSpPr/>
      </dsp:nvSpPr>
      <dsp:spPr>
        <a:xfrm>
          <a:off x="284370" y="1784094"/>
          <a:ext cx="483351" cy="483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5CA98C-C8B0-495F-B717-1B5397554071}">
      <dsp:nvSpPr>
        <dsp:cNvPr id="0" name=""/>
        <dsp:cNvSpPr/>
      </dsp:nvSpPr>
      <dsp:spPr>
        <a:xfrm>
          <a:off x="1121306" y="160908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Instituted point-of-care A1c screening</a:t>
          </a:r>
        </a:p>
      </dsp:txBody>
      <dsp:txXfrm>
        <a:off x="1121306" y="1609087"/>
        <a:ext cx="1964358" cy="833364"/>
      </dsp:txXfrm>
    </dsp:sp>
    <dsp:sp modelId="{B128FDF3-BF9F-4313-A434-E9B0C4B9DA13}">
      <dsp:nvSpPr>
        <dsp:cNvPr id="0" name=""/>
        <dsp:cNvSpPr/>
      </dsp:nvSpPr>
      <dsp:spPr>
        <a:xfrm>
          <a:off x="3427939" y="160908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DB37A-C24C-4CCF-9E33-B21EEDE63C2D}">
      <dsp:nvSpPr>
        <dsp:cNvPr id="0" name=""/>
        <dsp:cNvSpPr/>
      </dsp:nvSpPr>
      <dsp:spPr>
        <a:xfrm>
          <a:off x="3602945" y="1784094"/>
          <a:ext cx="483351" cy="483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5941EA-D8E1-4231-8EF4-6A03873F935A}">
      <dsp:nvSpPr>
        <dsp:cNvPr id="0" name=""/>
        <dsp:cNvSpPr/>
      </dsp:nvSpPr>
      <dsp:spPr>
        <a:xfrm>
          <a:off x="4439881" y="160908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Extensive meetings, deliberation, and training for entire dental team of 34 </a:t>
          </a:r>
        </a:p>
      </dsp:txBody>
      <dsp:txXfrm>
        <a:off x="4439881" y="1609087"/>
        <a:ext cx="1964358" cy="833364"/>
      </dsp:txXfrm>
    </dsp:sp>
    <dsp:sp modelId="{A5C1B8E4-4077-4741-9DC8-278589EC12DF}">
      <dsp:nvSpPr>
        <dsp:cNvPr id="0" name=""/>
        <dsp:cNvSpPr/>
      </dsp:nvSpPr>
      <dsp:spPr>
        <a:xfrm>
          <a:off x="109363" y="344297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711EF-A79D-4F43-9D7B-BEC9F261461A}">
      <dsp:nvSpPr>
        <dsp:cNvPr id="0" name=""/>
        <dsp:cNvSpPr/>
      </dsp:nvSpPr>
      <dsp:spPr>
        <a:xfrm>
          <a:off x="284370" y="3617980"/>
          <a:ext cx="483351" cy="483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856DB8-461A-4FE0-A73F-F6217B7034EB}">
      <dsp:nvSpPr>
        <dsp:cNvPr id="0" name=""/>
        <dsp:cNvSpPr/>
      </dsp:nvSpPr>
      <dsp:spPr>
        <a:xfrm>
          <a:off x="1121306" y="344297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Terms and language borrowed from primary care teams, who are accustomed to creating and receiving trackable referrals on a regular basis </a:t>
          </a:r>
        </a:p>
      </dsp:txBody>
      <dsp:txXfrm>
        <a:off x="1121306" y="3442974"/>
        <a:ext cx="1964358" cy="833364"/>
      </dsp:txXfrm>
    </dsp:sp>
    <dsp:sp modelId="{6FB51B9E-1041-4398-9CC4-69A509D510E8}">
      <dsp:nvSpPr>
        <dsp:cNvPr id="0" name=""/>
        <dsp:cNvSpPr/>
      </dsp:nvSpPr>
      <dsp:spPr>
        <a:xfrm>
          <a:off x="3427939" y="344297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7F02A-CEBB-4B62-923F-6646F7FD130A}">
      <dsp:nvSpPr>
        <dsp:cNvPr id="0" name=""/>
        <dsp:cNvSpPr/>
      </dsp:nvSpPr>
      <dsp:spPr>
        <a:xfrm>
          <a:off x="3602945" y="3617980"/>
          <a:ext cx="483351" cy="483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D2B43A-21D4-4414-B53E-9901AE3EC9E9}">
      <dsp:nvSpPr>
        <dsp:cNvPr id="0" name=""/>
        <dsp:cNvSpPr/>
      </dsp:nvSpPr>
      <dsp:spPr>
        <a:xfrm>
          <a:off x="4439881" y="344297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EDR Analyst and Oral Health Patient Navigator provided insight on structuring referrals</a:t>
          </a:r>
        </a:p>
      </dsp:txBody>
      <dsp:txXfrm>
        <a:off x="4439881" y="3442974"/>
        <a:ext cx="1964358" cy="83336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6FD82-448A-42F1-AB46-4D9CB7E504DD}"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F37E3-AB4E-4875-BF3B-4BDB7B7A702C}" type="slidenum">
              <a:rPr lang="en-US" smtClean="0"/>
              <a:t>‹#›</a:t>
            </a:fld>
            <a:endParaRPr lang="en-US"/>
          </a:p>
        </p:txBody>
      </p:sp>
    </p:spTree>
    <p:extLst>
      <p:ext uri="{BB962C8B-B14F-4D97-AF65-F5344CB8AC3E}">
        <p14:creationId xmlns:p14="http://schemas.microsoft.com/office/powerpoint/2010/main" val="82934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pca8@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7c83cf8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37c83cf8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Holly </a:t>
            </a:r>
            <a:br>
              <a:rPr lang="en-US" dirty="0"/>
            </a:br>
            <a:br>
              <a:rPr lang="en-US" dirty="0"/>
            </a:br>
            <a:endParaRPr dirty="0"/>
          </a:p>
        </p:txBody>
      </p:sp>
    </p:spTree>
    <p:extLst>
      <p:ext uri="{BB962C8B-B14F-4D97-AF65-F5344CB8AC3E}">
        <p14:creationId xmlns:p14="http://schemas.microsoft.com/office/powerpoint/2010/main" val="186643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Covid</a:t>
            </a:r>
            <a:r>
              <a:rPr lang="en-US" dirty="0"/>
              <a:t> challenges of continuing to treat our high needs patients – mobile, portable equipment set up in non-traditional care delivery spaces</a:t>
            </a:r>
          </a:p>
        </p:txBody>
      </p:sp>
      <p:sp>
        <p:nvSpPr>
          <p:cNvPr id="4" name="Slide Number Placeholder 3"/>
          <p:cNvSpPr>
            <a:spLocks noGrp="1"/>
          </p:cNvSpPr>
          <p:nvPr>
            <p:ph type="sldNum" sz="quarter" idx="5"/>
          </p:nvPr>
        </p:nvSpPr>
        <p:spPr/>
        <p:txBody>
          <a:bodyPr/>
          <a:lstStyle/>
          <a:p>
            <a:fld id="{06DCA429-C235-461B-84A5-04F973CB1465}" type="slidenum">
              <a:rPr lang="en-US" smtClean="0"/>
              <a:t>16</a:t>
            </a:fld>
            <a:endParaRPr lang="en-US"/>
          </a:p>
        </p:txBody>
      </p:sp>
    </p:spTree>
    <p:extLst>
      <p:ext uri="{BB962C8B-B14F-4D97-AF65-F5344CB8AC3E}">
        <p14:creationId xmlns:p14="http://schemas.microsoft.com/office/powerpoint/2010/main" val="240263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37c83cf89_0_50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Google Shape;384;g337c83cf89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rtl="0">
              <a:spcBef>
                <a:spcPts val="0"/>
              </a:spcBef>
              <a:spcAft>
                <a:spcPts val="0"/>
              </a:spcAft>
              <a:buClr>
                <a:schemeClr val="accent2"/>
              </a:buClr>
              <a:buSzPts val="1400"/>
              <a:buFont typeface="Noto Sans Symbols"/>
              <a:buNone/>
            </a:pPr>
            <a:endParaRPr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8008b2b25_3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8008b2b25_3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Many of these were particularly difficult in the first 12 months of this project, and they have lessened over time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CCH has a new leadership team so getting them oriented to the project and developing a shared understanding with competing priorities has been a more recent challenge </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79242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2ccda6fc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2ccda6fc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200" b="0" i="0" u="none" strike="noStrike" kern="1200" dirty="0">
                <a:solidFill>
                  <a:schemeClr val="tx1"/>
                </a:solidFill>
                <a:effectLst/>
                <a:latin typeface="+mn-lt"/>
                <a:ea typeface="+mn-ea"/>
                <a:cs typeface="+mn-cs"/>
              </a:rPr>
              <a:t>To support those goals, CCH focused on several areas for change: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Health Information Technology - documentation of screening and POC test, documentation of referrals and closing the loop on referrals, automation of workflow</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project benefited from dedicated IT support from the EDR analyst and business intelligence analyst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ability to modify templates was essential, and the EDR analyst provided critical training to staff and offered input on workflow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Workflow design for assessment, screening, referrals, and closing the loop on referrals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Infusing diabetes education throughout the work of the organization by training a wide variety of staff on the American Association of Diabetes Educators training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955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is a digital copy of the diabetes risk assessment questionnaire.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was offered to all dental patients without a diabetes or pre-diabetes diagnosis, at exam appointments and at dental hygiene triage </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20</a:t>
            </a:fld>
            <a:endParaRPr lang="en-US" dirty="0"/>
          </a:p>
        </p:txBody>
      </p:sp>
    </p:spTree>
    <p:extLst>
      <p:ext uri="{BB962C8B-B14F-4D97-AF65-F5344CB8AC3E}">
        <p14:creationId xmlns:p14="http://schemas.microsoft.com/office/powerpoint/2010/main" val="415147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Journal of Clinical and Applied Research and Education Diabetes Care .Jan 2023 Vol 46, Supplement 1. Standards of Care in Diabetes-2023. P. s28-29.</a:t>
            </a:r>
          </a:p>
          <a:p>
            <a:r>
              <a:rPr lang="en-US" dirty="0"/>
              <a:t>What are we waiting for? In a 291 page update dental has one paragraph. </a:t>
            </a:r>
          </a:p>
        </p:txBody>
      </p:sp>
      <p:sp>
        <p:nvSpPr>
          <p:cNvPr id="4" name="Slide Number Placeholder 3"/>
          <p:cNvSpPr>
            <a:spLocks noGrp="1"/>
          </p:cNvSpPr>
          <p:nvPr>
            <p:ph type="sldNum" sz="quarter" idx="5"/>
          </p:nvPr>
        </p:nvSpPr>
        <p:spPr/>
        <p:txBody>
          <a:bodyPr/>
          <a:lstStyle/>
          <a:p>
            <a:fld id="{A74F37E3-AB4E-4875-BF3B-4BDB7B7A702C}" type="slidenum">
              <a:rPr lang="en-US" smtClean="0"/>
              <a:t>21</a:t>
            </a:fld>
            <a:endParaRPr lang="en-US"/>
          </a:p>
        </p:txBody>
      </p:sp>
    </p:spTree>
    <p:extLst>
      <p:ext uri="{BB962C8B-B14F-4D97-AF65-F5344CB8AC3E}">
        <p14:creationId xmlns:p14="http://schemas.microsoft.com/office/powerpoint/2010/main" val="95450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new data for 2022 here</a:t>
            </a:r>
          </a:p>
        </p:txBody>
      </p:sp>
      <p:sp>
        <p:nvSpPr>
          <p:cNvPr id="4" name="Slide Number Placeholder 3"/>
          <p:cNvSpPr>
            <a:spLocks noGrp="1"/>
          </p:cNvSpPr>
          <p:nvPr>
            <p:ph type="sldNum" sz="quarter" idx="5"/>
          </p:nvPr>
        </p:nvSpPr>
        <p:spPr/>
        <p:txBody>
          <a:bodyPr/>
          <a:lstStyle/>
          <a:p>
            <a:fld id="{A74F37E3-AB4E-4875-BF3B-4BDB7B7A702C}" type="slidenum">
              <a:rPr lang="en-US" smtClean="0"/>
              <a:t>23</a:t>
            </a:fld>
            <a:endParaRPr lang="en-US"/>
          </a:p>
        </p:txBody>
      </p:sp>
    </p:spTree>
    <p:extLst>
      <p:ext uri="{BB962C8B-B14F-4D97-AF65-F5344CB8AC3E}">
        <p14:creationId xmlns:p14="http://schemas.microsoft.com/office/powerpoint/2010/main" val="412594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alpha val="80000"/>
                  </a:schemeClr>
                </a:solidFill>
                <a:latin typeface="Helvetica" charset="0"/>
              </a:rPr>
              <a:t>Quijano A et al, </a:t>
            </a:r>
            <a:r>
              <a:rPr lang="en-US" sz="1200" i="1" dirty="0">
                <a:solidFill>
                  <a:schemeClr val="tx1">
                    <a:alpha val="80000"/>
                  </a:schemeClr>
                </a:solidFill>
                <a:latin typeface="Helvetica" charset="0"/>
              </a:rPr>
              <a:t>J </a:t>
            </a:r>
            <a:r>
              <a:rPr lang="en-US" sz="1200" i="1" dirty="0" err="1">
                <a:solidFill>
                  <a:schemeClr val="tx1">
                    <a:alpha val="80000"/>
                  </a:schemeClr>
                </a:solidFill>
                <a:latin typeface="Helvetica" charset="0"/>
              </a:rPr>
              <a:t>Periodontol</a:t>
            </a:r>
            <a:r>
              <a:rPr lang="en-US" sz="1200" dirty="0">
                <a:solidFill>
                  <a:schemeClr val="tx1">
                    <a:alpha val="80000"/>
                  </a:schemeClr>
                </a:solidFill>
                <a:latin typeface="Helvetica" charset="0"/>
              </a:rPr>
              <a:t> 2010</a:t>
            </a:r>
          </a:p>
          <a:p>
            <a:endParaRPr lang="en-US" dirty="0"/>
          </a:p>
        </p:txBody>
      </p:sp>
      <p:sp>
        <p:nvSpPr>
          <p:cNvPr id="4" name="Slide Number Placeholder 3"/>
          <p:cNvSpPr>
            <a:spLocks noGrp="1"/>
          </p:cNvSpPr>
          <p:nvPr>
            <p:ph type="sldNum" sz="quarter" idx="5"/>
          </p:nvPr>
        </p:nvSpPr>
        <p:spPr/>
        <p:txBody>
          <a:bodyPr/>
          <a:lstStyle/>
          <a:p>
            <a:fld id="{A74F37E3-AB4E-4875-BF3B-4BDB7B7A702C}" type="slidenum">
              <a:rPr lang="en-US" smtClean="0"/>
              <a:t>25</a:t>
            </a:fld>
            <a:endParaRPr lang="en-US"/>
          </a:p>
        </p:txBody>
      </p:sp>
    </p:spTree>
    <p:extLst>
      <p:ext uri="{BB962C8B-B14F-4D97-AF65-F5344CB8AC3E}">
        <p14:creationId xmlns:p14="http://schemas.microsoft.com/office/powerpoint/2010/main" val="15535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37c83cf89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37c83cf89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465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7c83cf8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37c83cf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Holly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are grateful for the support of the Centers for Disease Control and Prevention for this project. </a:t>
            </a:r>
            <a:endParaRPr dirty="0"/>
          </a:p>
        </p:txBody>
      </p:sp>
    </p:spTree>
    <p:extLst>
      <p:ext uri="{BB962C8B-B14F-4D97-AF65-F5344CB8AC3E}">
        <p14:creationId xmlns:p14="http://schemas.microsoft.com/office/powerpoint/2010/main" val="410981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7c83cf89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37c83cf8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Just a few things to note about the landscape in CO that may help provide some context.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2ccda6fc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2ccda6fc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CCH clinical quality priorities include improved prediabetes/diabetes screening, effective education and follow up for these individuals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Open system: 30% of patients seen at CCH Dental have not accessed CCH Primary Care for any needs and may not have a medical home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Individuals experiencing homelessness frequently have neglected their health due to overwhelming social concerns.  They are likely to access dental services more often than primary care due to urgent needs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Integrated health system provides a unique opportunity to coordinate care across departments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CCH has a unique approach to homelessness by providing integrated health care and affordable housing with  strong case management support.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is an image of our largest Health Center.  The lower two floors provide full care the upper three floors are residential, with 10 units of affordable housing for singles and families experiencing homelessness.</a:t>
            </a:r>
          </a:p>
          <a:p>
            <a:pPr rtl="0" fontAlgn="base"/>
            <a:r>
              <a:rPr lang="en-US" sz="1100" b="0" i="0" u="none" strike="noStrike" cap="none" dirty="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365962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8008b2b25_3_77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Google Shape;302;g38008b2b25_3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NDPP and other </a:t>
            </a:r>
            <a:r>
              <a:rPr lang="en-US" dirty="0" err="1"/>
              <a:t>curricullums</a:t>
            </a:r>
            <a:r>
              <a:rPr lang="en-US" dirty="0"/>
              <a:t> challenging to complete for our homeless population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2ccda6fc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2ccda6fc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dirty="0"/>
              <a:t>In addition to the HIT and workflow changes described above, there were several logistical and compliance-related changes that had to be made. </a:t>
            </a:r>
          </a:p>
          <a:p>
            <a:pPr marL="171450" lvl="0" indent="-171450" algn="l" rtl="0">
              <a:spcBef>
                <a:spcPts val="0"/>
              </a:spcBef>
              <a:spcAft>
                <a:spcPts val="0"/>
              </a:spcAft>
              <a:buFont typeface="Arial" panose="020B0604020202020204" pitchFamily="34" charset="0"/>
              <a:buChar char="•"/>
            </a:pPr>
            <a:r>
              <a:rPr lang="en-US" dirty="0"/>
              <a:t>These are some things you may want to consider if you’d like to do something similar in your clinic.</a:t>
            </a:r>
          </a:p>
          <a:p>
            <a:pPr marL="628650" lvl="1" indent="-171450" algn="l" rtl="0">
              <a:spcBef>
                <a:spcPts val="0"/>
              </a:spcBef>
              <a:spcAft>
                <a:spcPts val="0"/>
              </a:spcAft>
              <a:buFont typeface="Arial" panose="020B0604020202020204" pitchFamily="34" charset="0"/>
              <a:buChar char="•"/>
            </a:pPr>
            <a:r>
              <a:rPr lang="en-US" dirty="0"/>
              <a:t>Ensure you have the correct CLIA waivers to be able to do point of care testing </a:t>
            </a:r>
          </a:p>
          <a:p>
            <a:pPr marL="628650" lvl="1" indent="-171450" algn="l" rtl="0">
              <a:spcBef>
                <a:spcPts val="0"/>
              </a:spcBef>
              <a:spcAft>
                <a:spcPts val="0"/>
              </a:spcAft>
              <a:buFont typeface="Arial" panose="020B0604020202020204" pitchFamily="34" charset="0"/>
              <a:buChar char="•"/>
            </a:pPr>
            <a:r>
              <a:rPr lang="en-US" dirty="0"/>
              <a:t>Consider policies and procedures for all aspects of risk assessment and POC test, referrals </a:t>
            </a:r>
          </a:p>
          <a:p>
            <a:pPr marL="628650" lvl="1" indent="-171450" algn="l" rtl="0">
              <a:spcBef>
                <a:spcPts val="0"/>
              </a:spcBef>
              <a:spcAft>
                <a:spcPts val="0"/>
              </a:spcAft>
              <a:buFont typeface="Arial" panose="020B0604020202020204" pitchFamily="34" charset="0"/>
              <a:buChar char="•"/>
            </a:pPr>
            <a:r>
              <a:rPr lang="en-US" dirty="0"/>
              <a:t>Ongoing training for staff </a:t>
            </a:r>
          </a:p>
          <a:p>
            <a:pPr marL="0" lvl="0" indent="0" algn="l" rtl="0">
              <a:spcBef>
                <a:spcPts val="0"/>
              </a:spcBef>
              <a:spcAft>
                <a:spcPts val="0"/>
              </a:spcAft>
              <a:buFont typeface="Arial" panose="020B0604020202020204" pitchFamily="34" charset="0"/>
              <a:buNone/>
            </a:pPr>
            <a:endParaRPr dirty="0"/>
          </a:p>
        </p:txBody>
      </p:sp>
    </p:spTree>
    <p:extLst>
      <p:ext uri="{BB962C8B-B14F-4D97-AF65-F5344CB8AC3E}">
        <p14:creationId xmlns:p14="http://schemas.microsoft.com/office/powerpoint/2010/main" val="35480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8008b2b25_3_79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Google Shape;327;g38008b2b25_3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There were also significant workflow changes to implement this effort. </a:t>
            </a:r>
          </a:p>
          <a:p>
            <a:pPr marL="0" lvl="0" indent="0">
              <a:spcBef>
                <a:spcPts val="0"/>
              </a:spcBef>
              <a:spcAft>
                <a:spcPts val="0"/>
              </a:spcAft>
              <a:buNone/>
            </a:pPr>
            <a:endParaRPr lang="en-US" dirty="0"/>
          </a:p>
          <a:p>
            <a:pPr marL="0" lvl="0" indent="0">
              <a:spcBef>
                <a:spcPts val="0"/>
              </a:spcBef>
              <a:spcAft>
                <a:spcPts val="0"/>
              </a:spcAft>
              <a:buNone/>
            </a:pPr>
            <a:r>
              <a:rPr lang="en-US" dirty="0"/>
              <a:t>Incorporation of risk assessment and point of care test </a:t>
            </a:r>
          </a:p>
          <a:p>
            <a:pPr marL="0" lvl="0" indent="0">
              <a:spcBef>
                <a:spcPts val="0"/>
              </a:spcBef>
              <a:spcAft>
                <a:spcPts val="0"/>
              </a:spcAft>
              <a:buNone/>
            </a:pPr>
            <a:r>
              <a:rPr lang="en-US" dirty="0"/>
              <a:t>Testing different ways to do the workflow</a:t>
            </a:r>
          </a:p>
          <a:p>
            <a:pPr marL="0" lvl="0" indent="0">
              <a:spcBef>
                <a:spcPts val="0"/>
              </a:spcBef>
              <a:spcAft>
                <a:spcPts val="0"/>
              </a:spcAft>
              <a:buNone/>
            </a:pPr>
            <a:r>
              <a:rPr lang="en-US" dirty="0"/>
              <a:t>Required extensive meetings, deliberation, and training </a:t>
            </a:r>
          </a:p>
          <a:p>
            <a:pPr marL="0" lvl="0" indent="0">
              <a:spcBef>
                <a:spcPts val="0"/>
              </a:spcBef>
              <a:spcAft>
                <a:spcPts val="0"/>
              </a:spcAft>
              <a:buNone/>
            </a:pPr>
            <a:r>
              <a:rPr lang="en-US" dirty="0"/>
              <a:t>Learning from primary care to implement referral documentation and tracking </a:t>
            </a:r>
          </a:p>
          <a:p>
            <a:pPr marL="0" lvl="0" indent="0">
              <a:spcBef>
                <a:spcPts val="0"/>
              </a:spcBef>
              <a:spcAft>
                <a:spcPts val="0"/>
              </a:spcAft>
              <a:buNone/>
            </a:pPr>
            <a:endParaRPr lang="en-US" dirty="0"/>
          </a:p>
          <a:p>
            <a:pPr marL="0" lvl="0" indent="0">
              <a:spcBef>
                <a:spcPts val="0"/>
              </a:spcBef>
              <a:spcAft>
                <a:spcPts val="0"/>
              </a:spcAft>
              <a:buNone/>
            </a:pPr>
            <a:r>
              <a:rPr lang="en-US" dirty="0"/>
              <a:t>Medical to dental – workflow mostly in place already </a:t>
            </a:r>
          </a:p>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j-lt"/>
              </a:rPr>
              <a:t>Pamela </a:t>
            </a:r>
            <a:r>
              <a:rPr lang="en-US" sz="1200" b="1" dirty="0" err="1">
                <a:latin typeface="+mj-lt"/>
              </a:rPr>
              <a:t>Allweiss</a:t>
            </a:r>
            <a:r>
              <a:rPr lang="en-US" sz="1200" b="1" dirty="0">
                <a:latin typeface="+mj-lt"/>
              </a:rPr>
              <a:t> MD, MPH-</a:t>
            </a:r>
            <a:r>
              <a:rPr kumimoji="0" lang="en-US" sz="1200" b="1" i="0" u="none" strike="noStrike" kern="1200" cap="none" spc="0" normalizeH="0" baseline="0" noProof="0" dirty="0">
                <a:ln>
                  <a:noFill/>
                </a:ln>
                <a:solidFill>
                  <a:prstClr val="black"/>
                </a:solidFill>
                <a:effectLst/>
                <a:uLnTx/>
                <a:uFillTx/>
                <a:latin typeface="+mj-lt"/>
                <a:ea typeface="+mj-ea"/>
                <a:cs typeface="+mj-cs"/>
              </a:rPr>
              <a:t>Diabetes and Dentistry: The Mouth/ Body Connection or What is the Sixth Complication of Diabetes- </a:t>
            </a:r>
            <a:r>
              <a:rPr lang="en-US" sz="1200" b="1" dirty="0">
                <a:latin typeface="+mj-lt"/>
              </a:rPr>
              <a:t>CDC Division of Diabetes Translation </a:t>
            </a:r>
            <a:r>
              <a:rPr lang="en-US" sz="1200" b="1" dirty="0">
                <a:latin typeface="+mj-lt"/>
                <a:hlinkClick r:id="rId3"/>
              </a:rPr>
              <a:t>pca8@cdc.gov</a:t>
            </a:r>
            <a:r>
              <a:rPr lang="en-US" sz="1200" b="1" dirty="0">
                <a:latin typeface="+mj-lt"/>
              </a:rPr>
              <a:t> (2018).</a:t>
            </a:r>
          </a:p>
          <a:p>
            <a:endParaRPr lang="en-US" dirty="0"/>
          </a:p>
        </p:txBody>
      </p:sp>
      <p:sp>
        <p:nvSpPr>
          <p:cNvPr id="4" name="Slide Number Placeholder 3"/>
          <p:cNvSpPr>
            <a:spLocks noGrp="1"/>
          </p:cNvSpPr>
          <p:nvPr>
            <p:ph type="sldNum" sz="quarter" idx="5"/>
          </p:nvPr>
        </p:nvSpPr>
        <p:spPr/>
        <p:txBody>
          <a:bodyPr/>
          <a:lstStyle/>
          <a:p>
            <a:fld id="{A74F37E3-AB4E-4875-BF3B-4BDB7B7A702C}" type="slidenum">
              <a:rPr lang="en-US" smtClean="0"/>
              <a:t>13</a:t>
            </a:fld>
            <a:endParaRPr lang="en-US"/>
          </a:p>
        </p:txBody>
      </p:sp>
    </p:spTree>
    <p:extLst>
      <p:ext uri="{BB962C8B-B14F-4D97-AF65-F5344CB8AC3E}">
        <p14:creationId xmlns:p14="http://schemas.microsoft.com/office/powerpoint/2010/main" val="6457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CA429-C235-461B-84A5-04F973CB1465}" type="slidenum">
              <a:rPr lang="en-US" smtClean="0"/>
              <a:t>15</a:t>
            </a:fld>
            <a:endParaRPr lang="en-US"/>
          </a:p>
        </p:txBody>
      </p:sp>
    </p:spTree>
    <p:extLst>
      <p:ext uri="{BB962C8B-B14F-4D97-AF65-F5344CB8AC3E}">
        <p14:creationId xmlns:p14="http://schemas.microsoft.com/office/powerpoint/2010/main" val="52065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CAF3-9E72-33FE-727B-F263F2443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B7DC61-377A-90AA-9013-63C7854D4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3BA659-47F9-6989-BAAC-5B1F1D3B8588}"/>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5" name="Footer Placeholder 4">
            <a:extLst>
              <a:ext uri="{FF2B5EF4-FFF2-40B4-BE49-F238E27FC236}">
                <a16:creationId xmlns:a16="http://schemas.microsoft.com/office/drawing/2014/main" id="{5AA830A9-A34B-5D57-0287-11C3981DD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7106-BC62-902E-ABF1-0DFB1B5F43E7}"/>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93544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01BE-3E15-FE7A-34DC-41F0DE616A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2C2CE4-F8F1-E260-D910-F7332B702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F0C23-4E55-D867-585F-A55D7999ECC7}"/>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5" name="Footer Placeholder 4">
            <a:extLst>
              <a:ext uri="{FF2B5EF4-FFF2-40B4-BE49-F238E27FC236}">
                <a16:creationId xmlns:a16="http://schemas.microsoft.com/office/drawing/2014/main" id="{98534C3E-3B82-DC38-B8C2-0F189D390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7912F-B709-C274-EEC2-E15D890AFC4A}"/>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180545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3A41F-2186-37D2-BC8C-8CB8AA6D9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B224EF-C278-10B6-D939-B1A444031E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AE0F1-77E9-2EED-FCF3-B7021FD7AF53}"/>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5" name="Footer Placeholder 4">
            <a:extLst>
              <a:ext uri="{FF2B5EF4-FFF2-40B4-BE49-F238E27FC236}">
                <a16:creationId xmlns:a16="http://schemas.microsoft.com/office/drawing/2014/main" id="{5C2061EB-44F7-441E-B2D3-25B0FD13D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991E7-275C-FE34-40C8-7D093D90781C}"/>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135162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97AC-8342-41F1-9766-017429EDA2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984E7-ADA8-420E-B66A-CA4BA1A0F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2E74A3-D909-4DC3-8E0D-525EC15F6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850982-36CC-41E0-ABC1-AF490DE16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47B957-80CF-48D1-836C-F61D6FF20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BC1E0-35CB-472C-BDF2-A04DA733AF8D}"/>
              </a:ext>
            </a:extLst>
          </p:cNvPr>
          <p:cNvSpPr>
            <a:spLocks noGrp="1"/>
          </p:cNvSpPr>
          <p:nvPr>
            <p:ph type="dt" sz="half" idx="10"/>
          </p:nvPr>
        </p:nvSpPr>
        <p:spPr/>
        <p:txBody>
          <a:bodyPr/>
          <a:lstStyle/>
          <a:p>
            <a:fld id="{D9BD7234-158C-4D08-9D2F-2FD27B21883F}" type="datetimeFigureOut">
              <a:rPr lang="en-US" smtClean="0"/>
              <a:t>3/8/2023</a:t>
            </a:fld>
            <a:endParaRPr lang="en-US"/>
          </a:p>
        </p:txBody>
      </p:sp>
      <p:sp>
        <p:nvSpPr>
          <p:cNvPr id="8" name="Footer Placeholder 7">
            <a:extLst>
              <a:ext uri="{FF2B5EF4-FFF2-40B4-BE49-F238E27FC236}">
                <a16:creationId xmlns:a16="http://schemas.microsoft.com/office/drawing/2014/main" id="{77423B25-8CDB-40EE-8162-89F4126C90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169DB-626B-4324-93F3-327781D6E0CB}"/>
              </a:ext>
            </a:extLst>
          </p:cNvPr>
          <p:cNvSpPr>
            <a:spLocks noGrp="1"/>
          </p:cNvSpPr>
          <p:nvPr>
            <p:ph type="sldNum" sz="quarter" idx="12"/>
          </p:nvPr>
        </p:nvSpPr>
        <p:spPr/>
        <p:txBody>
          <a:bodyPr/>
          <a:lstStyle/>
          <a:p>
            <a:fld id="{7663813B-870D-439D-BD8F-05B8EDDBF24D}" type="slidenum">
              <a:rPr lang="en-US" smtClean="0"/>
              <a:t>‹#›</a:t>
            </a:fld>
            <a:endParaRPr lang="en-US"/>
          </a:p>
        </p:txBody>
      </p:sp>
    </p:spTree>
    <p:extLst>
      <p:ext uri="{BB962C8B-B14F-4D97-AF65-F5344CB8AC3E}">
        <p14:creationId xmlns:p14="http://schemas.microsoft.com/office/powerpoint/2010/main" val="404089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1F4D-1059-4D6A-86D3-AC1CEC567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9BC83-0FCA-40D2-B9E5-EEEEDD555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CCF8D-CA4C-4A10-B5BA-7E1DBB389156}"/>
              </a:ext>
            </a:extLst>
          </p:cNvPr>
          <p:cNvSpPr>
            <a:spLocks noGrp="1"/>
          </p:cNvSpPr>
          <p:nvPr>
            <p:ph type="dt" sz="half" idx="10"/>
          </p:nvPr>
        </p:nvSpPr>
        <p:spPr/>
        <p:txBody>
          <a:bodyPr/>
          <a:lstStyle/>
          <a:p>
            <a:fld id="{D9BD7234-158C-4D08-9D2F-2FD27B21883F}" type="datetimeFigureOut">
              <a:rPr lang="en-US" smtClean="0"/>
              <a:t>3/8/2023</a:t>
            </a:fld>
            <a:endParaRPr lang="en-US"/>
          </a:p>
        </p:txBody>
      </p:sp>
      <p:sp>
        <p:nvSpPr>
          <p:cNvPr id="5" name="Footer Placeholder 4">
            <a:extLst>
              <a:ext uri="{FF2B5EF4-FFF2-40B4-BE49-F238E27FC236}">
                <a16:creationId xmlns:a16="http://schemas.microsoft.com/office/drawing/2014/main" id="{A04FB016-1C0D-4D61-BF3B-7AFD48A76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DF40-D5FD-4204-A9E2-D2A058886303}"/>
              </a:ext>
            </a:extLst>
          </p:cNvPr>
          <p:cNvSpPr>
            <a:spLocks noGrp="1"/>
          </p:cNvSpPr>
          <p:nvPr>
            <p:ph type="sldNum" sz="quarter" idx="12"/>
          </p:nvPr>
        </p:nvSpPr>
        <p:spPr/>
        <p:txBody>
          <a:bodyPr/>
          <a:lstStyle/>
          <a:p>
            <a:fld id="{7663813B-870D-439D-BD8F-05B8EDDBF24D}" type="slidenum">
              <a:rPr lang="en-US" smtClean="0"/>
              <a:t>‹#›</a:t>
            </a:fld>
            <a:endParaRPr lang="en-US"/>
          </a:p>
        </p:txBody>
      </p:sp>
    </p:spTree>
    <p:extLst>
      <p:ext uri="{BB962C8B-B14F-4D97-AF65-F5344CB8AC3E}">
        <p14:creationId xmlns:p14="http://schemas.microsoft.com/office/powerpoint/2010/main" val="57768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9750-EB79-0F00-A615-100C1C256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82518-EF16-DD42-611A-0C40AAFE6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0C769-D48C-EAAA-80BB-54A17DD7A483}"/>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5" name="Footer Placeholder 4">
            <a:extLst>
              <a:ext uri="{FF2B5EF4-FFF2-40B4-BE49-F238E27FC236}">
                <a16:creationId xmlns:a16="http://schemas.microsoft.com/office/drawing/2014/main" id="{36583B7D-A013-7594-F0AC-0C8FA4B7D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631EE-37D8-67DA-370D-ABC49027B3CE}"/>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203249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D131-BD4B-A885-5040-586534AF1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240FC5-A66E-E4E8-4C61-8FB4E9D76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EBF6E5-7B8A-F5B2-A1F6-155C4E06F3D2}"/>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5" name="Footer Placeholder 4">
            <a:extLst>
              <a:ext uri="{FF2B5EF4-FFF2-40B4-BE49-F238E27FC236}">
                <a16:creationId xmlns:a16="http://schemas.microsoft.com/office/drawing/2014/main" id="{063CD913-5848-EEF1-BA05-04F57F65B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77BDA-CDFD-3572-4C91-5E7F56770887}"/>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312184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4209-B8F5-4600-8AE2-85C2C6FCF4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53318-1FA4-D073-D9B2-71A69189C1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A4D22-A2BB-D168-3818-3F25E57421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77A91-9685-D500-0E06-A713F1C717CC}"/>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6" name="Footer Placeholder 5">
            <a:extLst>
              <a:ext uri="{FF2B5EF4-FFF2-40B4-BE49-F238E27FC236}">
                <a16:creationId xmlns:a16="http://schemas.microsoft.com/office/drawing/2014/main" id="{275FF9D4-A449-A7D3-EA00-EAAC68A6B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F10D9-1E80-30EB-4CC1-19B2202900A6}"/>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296263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1C2-F530-B5A4-256E-00DF026FEB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E36CAD-44D3-5A6F-69C8-E72CE7673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CB748-179F-FE11-DBC5-788B334C65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A0019-D079-F1AE-A08B-20FBA4D2B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A510F-0FAB-379C-8A2D-906AB0369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4DF81-71C2-5F63-81F6-E2DDC8B137AB}"/>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8" name="Footer Placeholder 7">
            <a:extLst>
              <a:ext uri="{FF2B5EF4-FFF2-40B4-BE49-F238E27FC236}">
                <a16:creationId xmlns:a16="http://schemas.microsoft.com/office/drawing/2014/main" id="{AD8445D3-654F-DD64-8822-0FCD138150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F00D7-8DAB-5FC4-9858-BECF92DB5063}"/>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302658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0EFF-4C2F-2880-1997-489A36D66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DBA04-95B4-627F-6D6D-435426DFE448}"/>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4" name="Footer Placeholder 3">
            <a:extLst>
              <a:ext uri="{FF2B5EF4-FFF2-40B4-BE49-F238E27FC236}">
                <a16:creationId xmlns:a16="http://schemas.microsoft.com/office/drawing/2014/main" id="{9A935FEC-0895-C6B8-428A-54565D304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A9B632-0CAE-223F-66E3-5E876B543BA1}"/>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336288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1B341-3F99-6D9F-4603-13159791120A}"/>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3" name="Footer Placeholder 2">
            <a:extLst>
              <a:ext uri="{FF2B5EF4-FFF2-40B4-BE49-F238E27FC236}">
                <a16:creationId xmlns:a16="http://schemas.microsoft.com/office/drawing/2014/main" id="{68C4777F-27CE-31BB-11E8-7927A0AFB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61D4B-1500-9870-5DB7-AF401195B322}"/>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22798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1CC3-DD53-FC83-DD57-D9AE4AFC9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05D0B-DCDF-D808-E12B-7CF65E7EA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48150-48B0-92B4-BB80-D96BCCDE4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A34BC-411A-445F-76B8-F38C42974445}"/>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6" name="Footer Placeholder 5">
            <a:extLst>
              <a:ext uri="{FF2B5EF4-FFF2-40B4-BE49-F238E27FC236}">
                <a16:creationId xmlns:a16="http://schemas.microsoft.com/office/drawing/2014/main" id="{2EF1885B-6784-520D-528C-5A2516FB7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2D983-DA65-E63B-476C-5B5761F79F7C}"/>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340234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831F-6F76-5C04-D206-5CBEB9D80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E0980D-51A2-AFEC-16EB-494B7A67E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6B745-DC82-E8B8-2783-FEB504CA8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5286B-AFA0-9FD8-53FD-07E0C8D18454}"/>
              </a:ext>
            </a:extLst>
          </p:cNvPr>
          <p:cNvSpPr>
            <a:spLocks noGrp="1"/>
          </p:cNvSpPr>
          <p:nvPr>
            <p:ph type="dt" sz="half" idx="10"/>
          </p:nvPr>
        </p:nvSpPr>
        <p:spPr/>
        <p:txBody>
          <a:bodyPr/>
          <a:lstStyle/>
          <a:p>
            <a:fld id="{6B04D739-D452-464C-B2B8-54FC1A23431D}" type="datetimeFigureOut">
              <a:rPr lang="en-US" smtClean="0"/>
              <a:t>3/8/2023</a:t>
            </a:fld>
            <a:endParaRPr lang="en-US"/>
          </a:p>
        </p:txBody>
      </p:sp>
      <p:sp>
        <p:nvSpPr>
          <p:cNvPr id="6" name="Footer Placeholder 5">
            <a:extLst>
              <a:ext uri="{FF2B5EF4-FFF2-40B4-BE49-F238E27FC236}">
                <a16:creationId xmlns:a16="http://schemas.microsoft.com/office/drawing/2014/main" id="{21B1FD0B-7669-BF19-B6F3-1D77BE5F7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7AF87-B393-33C2-6A70-D7AFE921DC2D}"/>
              </a:ext>
            </a:extLst>
          </p:cNvPr>
          <p:cNvSpPr>
            <a:spLocks noGrp="1"/>
          </p:cNvSpPr>
          <p:nvPr>
            <p:ph type="sldNum" sz="quarter" idx="12"/>
          </p:nvPr>
        </p:nvSpPr>
        <p:spPr/>
        <p:txBody>
          <a:bodyPr/>
          <a:lstStyle/>
          <a:p>
            <a:fld id="{6FB67CA5-33D4-428C-861E-DB217DA8CB68}" type="slidenum">
              <a:rPr lang="en-US" smtClean="0"/>
              <a:t>‹#›</a:t>
            </a:fld>
            <a:endParaRPr lang="en-US"/>
          </a:p>
        </p:txBody>
      </p:sp>
    </p:spTree>
    <p:extLst>
      <p:ext uri="{BB962C8B-B14F-4D97-AF65-F5344CB8AC3E}">
        <p14:creationId xmlns:p14="http://schemas.microsoft.com/office/powerpoint/2010/main" val="418607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FC913-96F4-1094-BAAC-4932F5F39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CD1B9-9CB0-C6E4-6FA4-D0595B7C3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81D4A-EC73-0C04-F8E2-C8ABC944E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4D739-D452-464C-B2B8-54FC1A23431D}" type="datetimeFigureOut">
              <a:rPr lang="en-US" smtClean="0"/>
              <a:t>3/8/2023</a:t>
            </a:fld>
            <a:endParaRPr lang="en-US"/>
          </a:p>
        </p:txBody>
      </p:sp>
      <p:sp>
        <p:nvSpPr>
          <p:cNvPr id="5" name="Footer Placeholder 4">
            <a:extLst>
              <a:ext uri="{FF2B5EF4-FFF2-40B4-BE49-F238E27FC236}">
                <a16:creationId xmlns:a16="http://schemas.microsoft.com/office/drawing/2014/main" id="{EBF1C557-578F-41F5-0905-5962DDAB8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99D2C6-6DE0-8ABD-4C04-3233D47BE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67CA5-33D4-428C-861E-DB217DA8CB68}" type="slidenum">
              <a:rPr lang="en-US" smtClean="0"/>
              <a:t>‹#›</a:t>
            </a:fld>
            <a:endParaRPr lang="en-US"/>
          </a:p>
        </p:txBody>
      </p:sp>
    </p:spTree>
    <p:extLst>
      <p:ext uri="{BB962C8B-B14F-4D97-AF65-F5344CB8AC3E}">
        <p14:creationId xmlns:p14="http://schemas.microsoft.com/office/powerpoint/2010/main" val="30607721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6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A1EFE-B36E-4768-9BA4-3B8EBCCB2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40E0ED-78EA-4A31-9CAB-DC2FBAC21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E4959-4360-49D9-8B02-10A0CACC4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D7234-158C-4D08-9D2F-2FD27B21883F}" type="datetimeFigureOut">
              <a:rPr lang="en-US" smtClean="0"/>
              <a:t>3/8/2023</a:t>
            </a:fld>
            <a:endParaRPr lang="en-US"/>
          </a:p>
        </p:txBody>
      </p:sp>
      <p:sp>
        <p:nvSpPr>
          <p:cNvPr id="5" name="Footer Placeholder 4">
            <a:extLst>
              <a:ext uri="{FF2B5EF4-FFF2-40B4-BE49-F238E27FC236}">
                <a16:creationId xmlns:a16="http://schemas.microsoft.com/office/drawing/2014/main" id="{700A5054-9C06-4C8C-817F-04DD21748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9313B3-900E-4E88-8F9F-BD364DAB7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3813B-870D-439D-BD8F-05B8EDDBF24D}" type="slidenum">
              <a:rPr lang="en-US" smtClean="0"/>
              <a:t>‹#›</a:t>
            </a:fld>
            <a:endParaRPr lang="en-US"/>
          </a:p>
        </p:txBody>
      </p:sp>
    </p:spTree>
    <p:extLst>
      <p:ext uri="{BB962C8B-B14F-4D97-AF65-F5344CB8AC3E}">
        <p14:creationId xmlns:p14="http://schemas.microsoft.com/office/powerpoint/2010/main" val="192734266"/>
      </p:ext>
    </p:extLst>
  </p:cSld>
  <p:clrMap bg1="lt1" tx1="dk1" bg2="lt2" tx2="dk2" accent1="accent1" accent2="accent2" accent3="accent3" accent4="accent4" accent5="accent5" accent6="accent6" hlink="hlink" folHlink="folHlink"/>
  <p:sldLayoutIdLst>
    <p:sldLayoutId id="2147483653"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main.diabetes.org/dorg/PDFs/risk-test-paper-version.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df.org/guidelines/diabetes-and-oral-health" TargetMode="External"/><Relationship Id="rId2" Type="http://schemas.openxmlformats.org/officeDocument/2006/relationships/hyperlink" Target="mailto:pca8@cdc.gov" TargetMode="External"/><Relationship Id="rId1" Type="http://schemas.openxmlformats.org/officeDocument/2006/relationships/slideLayout" Target="../slideLayouts/slideLayout2.xml"/><Relationship Id="rId5" Type="http://schemas.openxmlformats.org/officeDocument/2006/relationships/hyperlink" Target="http://www.thecochranelibrary.com/" TargetMode="External"/><Relationship Id="rId4" Type="http://schemas.openxmlformats.org/officeDocument/2006/relationships/hyperlink" Target="https://www.health.harvard.edu/diseases-and-conditions/gum-disease-and-the-connection-to-heart-disea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hecochranelibrary.com/" TargetMode="External"/><Relationship Id="rId2" Type="http://schemas.openxmlformats.org/officeDocument/2006/relationships/hyperlink" Target="http://www.idf.org/guidelines/diabetes-and-oral-heal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8A12-51DB-8047-AD7D-C5802FE6F9F2}"/>
              </a:ext>
            </a:extLst>
          </p:cNvPr>
          <p:cNvSpPr>
            <a:spLocks noGrp="1"/>
          </p:cNvSpPr>
          <p:nvPr>
            <p:ph type="ctrTitle"/>
          </p:nvPr>
        </p:nvSpPr>
        <p:spPr>
          <a:xfrm>
            <a:off x="7464614" y="678731"/>
            <a:ext cx="4087306" cy="3044858"/>
          </a:xfrm>
        </p:spPr>
        <p:txBody>
          <a:bodyPr anchor="b">
            <a:normAutofit fontScale="90000"/>
          </a:bodyPr>
          <a:lstStyle/>
          <a:p>
            <a:pPr algn="l"/>
            <a:r>
              <a:rPr lang="en-US" sz="5400" b="1" dirty="0"/>
              <a:t>DCVDOHI-Yesterday, Today and Tomorrow</a:t>
            </a:r>
          </a:p>
        </p:txBody>
      </p:sp>
      <p:sp>
        <p:nvSpPr>
          <p:cNvPr id="3" name="Subtitle 2">
            <a:extLst>
              <a:ext uri="{FF2B5EF4-FFF2-40B4-BE49-F238E27FC236}">
                <a16:creationId xmlns:a16="http://schemas.microsoft.com/office/drawing/2014/main" id="{5275A494-FB24-464F-AE73-D94239E7C2A9}"/>
              </a:ext>
            </a:extLst>
          </p:cNvPr>
          <p:cNvSpPr>
            <a:spLocks noGrp="1"/>
          </p:cNvSpPr>
          <p:nvPr>
            <p:ph type="subTitle" idx="1"/>
          </p:nvPr>
        </p:nvSpPr>
        <p:spPr>
          <a:xfrm>
            <a:off x="7464614" y="3723590"/>
            <a:ext cx="4087305" cy="2102176"/>
          </a:xfrm>
        </p:spPr>
        <p:txBody>
          <a:bodyPr anchor="t">
            <a:noAutofit/>
          </a:bodyPr>
          <a:lstStyle/>
          <a:p>
            <a:pPr algn="l"/>
            <a:r>
              <a:rPr lang="en-US" sz="2000" dirty="0"/>
              <a:t>Diabetes and Cardiovascular Disease Oral Health Integration</a:t>
            </a:r>
          </a:p>
          <a:p>
            <a:pPr algn="l"/>
            <a:r>
              <a:rPr lang="en-US" sz="2000" dirty="0"/>
              <a:t>Colorado Coalition for the Homeless</a:t>
            </a:r>
          </a:p>
          <a:p>
            <a:pPr algn="l"/>
            <a:r>
              <a:rPr lang="en-US" sz="2000" dirty="0"/>
              <a:t>March 30, 2023</a:t>
            </a:r>
          </a:p>
          <a:p>
            <a:pPr algn="l"/>
            <a:r>
              <a:rPr lang="en-US" sz="2000" dirty="0"/>
              <a:t>Carol Rykiel, MS, RDH</a:t>
            </a:r>
          </a:p>
          <a:p>
            <a:pPr algn="l"/>
            <a:r>
              <a:rPr lang="en-US" sz="2000" dirty="0"/>
              <a:t>Carol </a:t>
            </a:r>
            <a:r>
              <a:rPr lang="en-US" sz="2000" dirty="0" err="1"/>
              <a:t>Niforatos</a:t>
            </a:r>
            <a:r>
              <a:rPr lang="en-US" sz="2000" dirty="0"/>
              <a:t>, DDS </a:t>
            </a:r>
          </a:p>
          <a:p>
            <a:pPr algn="l"/>
            <a:endParaRPr lang="en-US" sz="2000" dirty="0"/>
          </a:p>
        </p:txBody>
      </p:sp>
      <p:pic>
        <p:nvPicPr>
          <p:cNvPr id="8" name="Picture 9">
            <a:extLst>
              <a:ext uri="{FF2B5EF4-FFF2-40B4-BE49-F238E27FC236}">
                <a16:creationId xmlns:a16="http://schemas.microsoft.com/office/drawing/2014/main" id="{F7064829-77F9-4040-873C-92FE3B417FC2}"/>
              </a:ext>
            </a:extLst>
          </p:cNvPr>
          <p:cNvPicPr>
            <a:picLocks noChangeAspect="1"/>
          </p:cNvPicPr>
          <p:nvPr/>
        </p:nvPicPr>
        <p:blipFill rotWithShape="1">
          <a:blip r:embed="rId2">
            <a:extLst>
              <a:ext uri="{28A0092B-C50C-407E-A947-70E740481C1C}">
                <a14:useLocalDpi xmlns:a14="http://schemas.microsoft.com/office/drawing/2010/main" val="0"/>
              </a:ext>
            </a:extLst>
          </a:blip>
          <a:srcRect r="-2" b="632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7839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sp>
        <p:nvSpPr>
          <p:cNvPr id="120" name="Freeform: Shape 11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Google Shape;304;p40"/>
          <p:cNvSpPr txBox="1">
            <a:spLocks noGrp="1"/>
          </p:cNvSpPr>
          <p:nvPr>
            <p:ph type="title"/>
          </p:nvPr>
        </p:nvSpPr>
        <p:spPr>
          <a:xfrm>
            <a:off x="863029" y="1012004"/>
            <a:ext cx="3416158" cy="4795408"/>
          </a:xfrm>
          <a:prstGeom prst="rect">
            <a:avLst/>
          </a:prstGeom>
        </p:spPr>
        <p:txBody>
          <a:bodyPr spcFirstLastPara="1" vert="horz" lIns="91433" tIns="45700" rIns="91433" bIns="45700" rtlCol="0" anchorCtr="0">
            <a:normAutofit/>
          </a:bodyPr>
          <a:lstStyle/>
          <a:p>
            <a:pPr>
              <a:spcBef>
                <a:spcPts val="0"/>
              </a:spcBef>
            </a:pPr>
            <a:r>
              <a:rPr lang="en-US" dirty="0">
                <a:solidFill>
                  <a:srgbClr val="FFFFFF"/>
                </a:solidFill>
              </a:rPr>
              <a:t>Yesterday’s Barriers to Improving Care </a:t>
            </a:r>
          </a:p>
        </p:txBody>
      </p:sp>
      <p:graphicFrame>
        <p:nvGraphicFramePr>
          <p:cNvPr id="307" name="Google Shape;305;p40">
            <a:extLst>
              <a:ext uri="{FF2B5EF4-FFF2-40B4-BE49-F238E27FC236}">
                <a16:creationId xmlns:a16="http://schemas.microsoft.com/office/drawing/2014/main" id="{7B964C6F-AF4E-4491-B5E5-AB187E664DFD}"/>
              </a:ext>
            </a:extLst>
          </p:cNvPr>
          <p:cNvGraphicFramePr/>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36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5"/>
        <p:cNvGrpSpPr/>
        <p:nvPr/>
      </p:nvGrpSpPr>
      <p:grpSpPr>
        <a:xfrm>
          <a:off x="0" y="0"/>
          <a:ext cx="0" cy="0"/>
          <a:chOff x="0" y="0"/>
          <a:chExt cx="0" cy="0"/>
        </a:xfrm>
      </p:grpSpPr>
      <p:sp useBgFill="1">
        <p:nvSpPr>
          <p:cNvPr id="312" name="Rectangle 31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06" name="Google Shape;306;p42"/>
          <p:cNvSpPr txBox="1">
            <a:spLocks noGrp="1"/>
          </p:cNvSpPr>
          <p:nvPr>
            <p:ph type="title"/>
          </p:nvPr>
        </p:nvSpPr>
        <p:spPr>
          <a:xfrm>
            <a:off x="838200" y="401221"/>
            <a:ext cx="10515600" cy="1348065"/>
          </a:xfrm>
          <a:prstGeom prst="rect">
            <a:avLst/>
          </a:prstGeom>
        </p:spPr>
        <p:txBody>
          <a:bodyPr spcFirstLastPara="1" vert="horz" lIns="91433" tIns="45700" rIns="91433" bIns="45700" rtlCol="0" anchorCtr="0">
            <a:normAutofit/>
          </a:bodyPr>
          <a:lstStyle/>
          <a:p>
            <a:pPr>
              <a:spcBef>
                <a:spcPts val="0"/>
              </a:spcBef>
            </a:pPr>
            <a:r>
              <a:rPr lang="en-US" sz="4200">
                <a:solidFill>
                  <a:srgbClr val="FFFFFF"/>
                </a:solidFill>
              </a:rPr>
              <a:t>Lessons Learned: </a:t>
            </a:r>
            <a:br>
              <a:rPr lang="en-US" sz="4200">
                <a:solidFill>
                  <a:srgbClr val="FFFFFF"/>
                </a:solidFill>
              </a:rPr>
            </a:br>
            <a:r>
              <a:rPr lang="en-US" sz="4200">
                <a:solidFill>
                  <a:srgbClr val="FFFFFF"/>
                </a:solidFill>
              </a:rPr>
              <a:t>Compliance and Logistics </a:t>
            </a:r>
          </a:p>
        </p:txBody>
      </p:sp>
      <p:sp>
        <p:nvSpPr>
          <p:cNvPr id="321" name="Google Shape;307;p42"/>
          <p:cNvSpPr txBox="1">
            <a:spLocks noGrp="1"/>
          </p:cNvSpPr>
          <p:nvPr>
            <p:ph idx="1"/>
          </p:nvPr>
        </p:nvSpPr>
        <p:spPr>
          <a:xfrm>
            <a:off x="838200" y="2586789"/>
            <a:ext cx="10515600" cy="3590174"/>
          </a:xfrm>
          <a:prstGeom prst="rect">
            <a:avLst/>
          </a:prstGeom>
        </p:spPr>
        <p:txBody>
          <a:bodyPr spcFirstLastPara="1" vert="horz" lIns="91433" tIns="45700" rIns="91433" bIns="45700" rtlCol="0" anchorCtr="0">
            <a:normAutofit/>
          </a:bodyPr>
          <a:lstStyle/>
          <a:p>
            <a:pPr marL="609570" indent="-482577">
              <a:spcBef>
                <a:spcPts val="267"/>
              </a:spcBef>
              <a:buClr>
                <a:srgbClr val="910000"/>
              </a:buClr>
              <a:buSzPts val="2100"/>
              <a:buFont typeface="Arial" pitchFamily="34" charset="0"/>
              <a:buChar char="▪"/>
            </a:pPr>
            <a:r>
              <a:rPr lang="en" sz="2200"/>
              <a:t>CLIA waivers may be needed to do point-of-care (POC) A1c testing; waiver is test- and site-specific </a:t>
            </a:r>
            <a:endParaRPr sz="2200"/>
          </a:p>
          <a:p>
            <a:pPr marL="609570" indent="-482577">
              <a:spcBef>
                <a:spcPts val="267"/>
              </a:spcBef>
              <a:buClr>
                <a:srgbClr val="910000"/>
              </a:buClr>
              <a:buSzPts val="2100"/>
              <a:buFont typeface="Arial" pitchFamily="34" charset="0"/>
              <a:buChar char="▪"/>
            </a:pPr>
            <a:r>
              <a:rPr lang="en" sz="2200"/>
              <a:t>Patient consent process for POC test</a:t>
            </a:r>
            <a:endParaRPr sz="2200"/>
          </a:p>
          <a:p>
            <a:pPr marL="609570" indent="-482577">
              <a:spcBef>
                <a:spcPts val="267"/>
              </a:spcBef>
              <a:buClr>
                <a:srgbClr val="910000"/>
              </a:buClr>
              <a:buSzPts val="2100"/>
              <a:buFont typeface="Arial" pitchFamily="34" charset="0"/>
              <a:buChar char="▪"/>
            </a:pPr>
            <a:r>
              <a:rPr lang="en" sz="2200"/>
              <a:t>Documented policies and procedures for risk assessment, POC test, referrals, and follow-up </a:t>
            </a:r>
            <a:endParaRPr sz="2200"/>
          </a:p>
          <a:p>
            <a:pPr marL="609570" indent="-482577">
              <a:spcBef>
                <a:spcPts val="267"/>
              </a:spcBef>
              <a:buClr>
                <a:srgbClr val="910000"/>
              </a:buClr>
              <a:buSzPts val="2100"/>
              <a:buFont typeface="Arial" pitchFamily="34" charset="0"/>
              <a:buChar char="▪"/>
            </a:pPr>
            <a:r>
              <a:rPr lang="en" sz="2200"/>
              <a:t>Coordinating with billing department to ensure needed documentation is complete for D0411 and how this test will be handled for sliding fee scale patients </a:t>
            </a:r>
            <a:endParaRPr sz="2200"/>
          </a:p>
          <a:p>
            <a:pPr marL="609570" indent="-482577">
              <a:spcBef>
                <a:spcPts val="267"/>
              </a:spcBef>
              <a:buClr>
                <a:srgbClr val="910000"/>
              </a:buClr>
              <a:buSzPts val="2100"/>
              <a:buFont typeface="Arial" pitchFamily="34" charset="0"/>
              <a:buChar char="▪"/>
            </a:pPr>
            <a:r>
              <a:rPr lang="en" sz="2200"/>
              <a:t>State scope of practice considerations for utilizing POC test</a:t>
            </a:r>
            <a:endParaRPr sz="2200"/>
          </a:p>
          <a:p>
            <a:pPr marL="609570" indent="-482577">
              <a:spcBef>
                <a:spcPts val="267"/>
              </a:spcBef>
              <a:buClr>
                <a:srgbClr val="910000"/>
              </a:buClr>
              <a:buSzPts val="2100"/>
              <a:buFont typeface="Arial" pitchFamily="34" charset="0"/>
              <a:buChar char="▪"/>
            </a:pPr>
            <a:r>
              <a:rPr lang="en" sz="2200"/>
              <a:t>Staff compliance and training </a:t>
            </a:r>
            <a:endParaRPr sz="220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00000000-1234-1234-1234-123412341234}" type="slidenum">
              <a:rPr lang="en" smtClean="0"/>
              <a:pPr>
                <a:spcAft>
                  <a:spcPts val="600"/>
                </a:spcAft>
              </a:pPr>
              <a:t>11</a:t>
            </a:fld>
            <a:endParaRPr lang="en"/>
          </a:p>
        </p:txBody>
      </p:sp>
    </p:spTree>
    <p:extLst>
      <p:ext uri="{BB962C8B-B14F-4D97-AF65-F5344CB8AC3E}">
        <p14:creationId xmlns:p14="http://schemas.microsoft.com/office/powerpoint/2010/main" val="208891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8"/>
        <p:cNvGrpSpPr/>
        <p:nvPr/>
      </p:nvGrpSpPr>
      <p:grpSpPr>
        <a:xfrm>
          <a:off x="0" y="0"/>
          <a:ext cx="0" cy="0"/>
          <a:chOff x="0" y="0"/>
          <a:chExt cx="0" cy="0"/>
        </a:xfrm>
      </p:grpSpPr>
      <p:sp>
        <p:nvSpPr>
          <p:cNvPr id="335" name="Freeform: Shape 8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 name="Google Shape;329;p44"/>
          <p:cNvSpPr txBox="1">
            <a:spLocks noGrp="1"/>
          </p:cNvSpPr>
          <p:nvPr>
            <p:ph type="title"/>
          </p:nvPr>
        </p:nvSpPr>
        <p:spPr>
          <a:xfrm>
            <a:off x="863029" y="1012004"/>
            <a:ext cx="3416158" cy="4795408"/>
          </a:xfrm>
          <a:prstGeom prst="rect">
            <a:avLst/>
          </a:prstGeom>
        </p:spPr>
        <p:txBody>
          <a:bodyPr spcFirstLastPara="1" vert="horz" lIns="91440" tIns="45720" rIns="91440" bIns="45720" rtlCol="0" anchor="ctr" anchorCtr="0">
            <a:normAutofit fontScale="90000"/>
          </a:bodyPr>
          <a:lstStyle/>
          <a:p>
            <a:r>
              <a:rPr lang="en-US" sz="4100" b="1" dirty="0">
                <a:solidFill>
                  <a:srgbClr val="FFFFFF"/>
                </a:solidFill>
              </a:rPr>
              <a:t>Consistent Workflow Changes to Implement Effort and Produce Desired Outcome – Dental to Medical </a:t>
            </a:r>
          </a:p>
        </p:txBody>
      </p:sp>
      <p:graphicFrame>
        <p:nvGraphicFramePr>
          <p:cNvPr id="336" name="Google Shape;331;p44">
            <a:extLst>
              <a:ext uri="{FF2B5EF4-FFF2-40B4-BE49-F238E27FC236}">
                <a16:creationId xmlns:a16="http://schemas.microsoft.com/office/drawing/2014/main" id="{BD520E08-46D9-492C-BA7A-D801AB43707E}"/>
              </a:ext>
            </a:extLst>
          </p:cNvPr>
          <p:cNvGraphicFramePr/>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700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pPr eaLnBrk="1" hangingPunct="1">
              <a:defRPr/>
            </a:pPr>
            <a:r>
              <a:rPr lang="en-US" b="1">
                <a:solidFill>
                  <a:srgbClr val="FFFFFF"/>
                </a:solidFill>
                <a:ea typeface="ＭＳ Ｐゴシック" charset="-128"/>
                <a:cs typeface="ＭＳ Ｐゴシック" charset="-128"/>
              </a:rPr>
              <a:t>Medical Provider Messages </a:t>
            </a:r>
            <a:br>
              <a:rPr lang="en-US" b="1">
                <a:solidFill>
                  <a:srgbClr val="FFFFFF"/>
                </a:solidFill>
                <a:ea typeface="ＭＳ Ｐゴシック" charset="-128"/>
                <a:cs typeface="ＭＳ Ｐゴシック" charset="-128"/>
              </a:rPr>
            </a:br>
            <a:endParaRPr lang="en-US">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eaLnBrk="1" hangingPunct="1">
              <a:defRPr/>
            </a:pPr>
            <a:r>
              <a:rPr lang="en-US" b="1" dirty="0">
                <a:latin typeface="+mj-lt"/>
                <a:ea typeface="ＭＳ Ｐゴシック" charset="-128"/>
                <a:cs typeface="ＭＳ Ｐゴシック" charset="-128"/>
              </a:rPr>
              <a:t>Part of health screening to determine the last dental visit the patient has had and connecting them with a dental provider if the patient has questions or is due for a dental visit. </a:t>
            </a:r>
          </a:p>
          <a:p>
            <a:pPr eaLnBrk="1" hangingPunct="1">
              <a:defRPr/>
            </a:pPr>
            <a:r>
              <a:rPr lang="en-US" b="1" dirty="0">
                <a:latin typeface="+mj-lt"/>
                <a:ea typeface="ＭＳ Ｐゴシック" charset="-128"/>
                <a:cs typeface="ＭＳ Ｐゴシック" charset="-128"/>
              </a:rPr>
              <a:t>The oral systemic connection is important, and this is communicated to all stakeholders </a:t>
            </a:r>
          </a:p>
          <a:p>
            <a:pPr eaLnBrk="1" hangingPunct="1">
              <a:defRPr/>
            </a:pPr>
            <a:r>
              <a:rPr lang="en-US" b="1" dirty="0">
                <a:latin typeface="+mj-lt"/>
                <a:ea typeface="ＭＳ Ｐゴシック" charset="-128"/>
                <a:cs typeface="ＭＳ Ｐゴシック" charset="-128"/>
              </a:rPr>
              <a:t>Medical team does the following </a:t>
            </a:r>
          </a:p>
          <a:p>
            <a:pPr lvl="1" eaLnBrk="1" hangingPunct="1">
              <a:defRPr/>
            </a:pPr>
            <a:r>
              <a:rPr lang="en-US" b="1" dirty="0">
                <a:latin typeface="+mj-lt"/>
                <a:ea typeface="ＭＳ Ｐゴシック" charset="-128"/>
                <a:cs typeface="ＭＳ Ｐゴシック" charset="-128"/>
              </a:rPr>
              <a:t>facilitate communication with treating dental provider if patient has complicated medical issues. </a:t>
            </a:r>
          </a:p>
          <a:p>
            <a:pPr lvl="1" eaLnBrk="1" hangingPunct="1">
              <a:defRPr/>
            </a:pPr>
            <a:r>
              <a:rPr lang="en-US" b="1" dirty="0">
                <a:latin typeface="+mj-lt"/>
                <a:ea typeface="ＭＳ Ｐゴシック" charset="-128"/>
                <a:cs typeface="ＭＳ Ｐゴシック" charset="-128"/>
              </a:rPr>
              <a:t>be available to offer immediate advice on medical management issues or acute problems that may arise before dental treatment.  </a:t>
            </a:r>
          </a:p>
          <a:p>
            <a:pPr marL="457200" lvl="1" indent="0" eaLnBrk="1" hangingPunct="1">
              <a:buNone/>
              <a:defRPr/>
            </a:pPr>
            <a:endParaRPr lang="en-US" dirty="0"/>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pPr>
            <a:fld id="{CA0BFA97-C20A-4F47-B6A6-C37375FB4692}" type="slidenum">
              <a:rPr lang="en-US" smtClean="0"/>
              <a:pPr>
                <a:spcAft>
                  <a:spcPts val="600"/>
                </a:spcAft>
              </a:pPr>
              <a:t>13</a:t>
            </a:fld>
            <a:endParaRPr lang="en-US"/>
          </a:p>
        </p:txBody>
      </p:sp>
    </p:spTree>
    <p:extLst>
      <p:ext uri="{BB962C8B-B14F-4D97-AF65-F5344CB8AC3E}">
        <p14:creationId xmlns:p14="http://schemas.microsoft.com/office/powerpoint/2010/main" val="129259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116883E6-0D7B-44AC-81C0-0236D4EC7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471" y="150471"/>
            <a:ext cx="11887200" cy="65165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19359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4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5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Rectangle 53">
            <a:extLst>
              <a:ext uri="{FF2B5EF4-FFF2-40B4-BE49-F238E27FC236}">
                <a16:creationId xmlns:a16="http://schemas.microsoft.com/office/drawing/2014/main" id="{F59BBA36-F6C6-486E-BED0-A1C3C4C4F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051F7-E533-4BE8-983E-CE5245B6F704}"/>
              </a:ext>
            </a:extLst>
          </p:cNvPr>
          <p:cNvSpPr>
            <a:spLocks noGrp="1"/>
          </p:cNvSpPr>
          <p:nvPr>
            <p:ph type="title"/>
          </p:nvPr>
        </p:nvSpPr>
        <p:spPr>
          <a:xfrm>
            <a:off x="422899" y="540167"/>
            <a:ext cx="5828376" cy="2135867"/>
          </a:xfrm>
        </p:spPr>
        <p:txBody>
          <a:bodyPr anchor="b">
            <a:normAutofit/>
          </a:bodyPr>
          <a:lstStyle/>
          <a:p>
            <a:r>
              <a:rPr lang="en-US" sz="4800"/>
              <a:t>Impact of Covid on managing Chronic Disease</a:t>
            </a:r>
          </a:p>
        </p:txBody>
      </p:sp>
      <p:sp>
        <p:nvSpPr>
          <p:cNvPr id="9" name="Content Placeholder 8">
            <a:extLst>
              <a:ext uri="{FF2B5EF4-FFF2-40B4-BE49-F238E27FC236}">
                <a16:creationId xmlns:a16="http://schemas.microsoft.com/office/drawing/2014/main" id="{6F05259A-BB9B-4B9D-BFB5-2F9F4E6A029C}"/>
              </a:ext>
            </a:extLst>
          </p:cNvPr>
          <p:cNvSpPr>
            <a:spLocks noGrp="1"/>
          </p:cNvSpPr>
          <p:nvPr>
            <p:ph idx="1"/>
          </p:nvPr>
        </p:nvSpPr>
        <p:spPr>
          <a:xfrm>
            <a:off x="422899" y="2880452"/>
            <a:ext cx="5828376" cy="3095445"/>
          </a:xfrm>
        </p:spPr>
        <p:txBody>
          <a:bodyPr anchor="t">
            <a:normAutofit/>
          </a:bodyPr>
          <a:lstStyle/>
          <a:p>
            <a:r>
              <a:rPr lang="en-US" sz="1800" dirty="0"/>
              <a:t>Chronic disease groups cancelled</a:t>
            </a:r>
          </a:p>
          <a:p>
            <a:r>
              <a:rPr lang="en-US" sz="1800" dirty="0"/>
              <a:t>Medical and Dental visits were severely limited and have not reached full capacity. </a:t>
            </a:r>
          </a:p>
          <a:p>
            <a:r>
              <a:rPr lang="en-US" sz="1800" dirty="0"/>
              <a:t>Access to the facility was limited, especially in March and April </a:t>
            </a:r>
          </a:p>
          <a:p>
            <a:r>
              <a:rPr lang="en-US" sz="1800" dirty="0"/>
              <a:t>For our population, zoom was not a good option, but people still needed and wanted care</a:t>
            </a:r>
          </a:p>
        </p:txBody>
      </p:sp>
      <p:pic>
        <p:nvPicPr>
          <p:cNvPr id="5" name="Content Placeholder 4" descr="A person standing in front of a table&#10;&#10;Description automatically generated">
            <a:extLst>
              <a:ext uri="{FF2B5EF4-FFF2-40B4-BE49-F238E27FC236}">
                <a16:creationId xmlns:a16="http://schemas.microsoft.com/office/drawing/2014/main" id="{A89E8AD9-6A04-48EE-AC19-5954DC25D6D1}"/>
              </a:ext>
            </a:extLst>
          </p:cNvPr>
          <p:cNvPicPr>
            <a:picLocks noChangeAspect="1"/>
          </p:cNvPicPr>
          <p:nvPr/>
        </p:nvPicPr>
        <p:blipFill rotWithShape="1">
          <a:blip r:embed="rId3">
            <a:extLst>
              <a:ext uri="{28A0092B-C50C-407E-A947-70E740481C1C}">
                <a14:useLocalDpi xmlns:a14="http://schemas.microsoft.com/office/drawing/2010/main" val="0"/>
              </a:ext>
            </a:extLst>
          </a:blip>
          <a:srcRect l="13649" r="26352" b="1"/>
          <a:stretch/>
        </p:blipFill>
        <p:spPr>
          <a:xfrm>
            <a:off x="7010400" y="716556"/>
            <a:ext cx="4355880" cy="5444850"/>
          </a:xfrm>
          <a:prstGeom prst="rect">
            <a:avLst/>
          </a:prstGeom>
        </p:spPr>
      </p:pic>
      <p:cxnSp>
        <p:nvCxnSpPr>
          <p:cNvPr id="64" name="Straight Connector 55">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5" name="Rectangle 57">
            <a:extLst>
              <a:ext uri="{FF2B5EF4-FFF2-40B4-BE49-F238E27FC236}">
                <a16:creationId xmlns:a16="http://schemas.microsoft.com/office/drawing/2014/main" id="{FA392873-A54A-4077-810F-3AFC8F442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72669" y="713619"/>
            <a:ext cx="826011" cy="544971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60" name="Straight Connector 59">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5402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1">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01D02A-2591-4611-9C07-980184A0336D}"/>
              </a:ext>
            </a:extLst>
          </p:cNvPr>
          <p:cNvSpPr>
            <a:spLocks noGrp="1"/>
          </p:cNvSpPr>
          <p:nvPr>
            <p:ph type="title"/>
          </p:nvPr>
        </p:nvSpPr>
        <p:spPr>
          <a:xfrm>
            <a:off x="838200" y="365125"/>
            <a:ext cx="3200400" cy="1325563"/>
          </a:xfrm>
        </p:spPr>
        <p:txBody>
          <a:bodyPr>
            <a:normAutofit/>
          </a:bodyPr>
          <a:lstStyle/>
          <a:p>
            <a:r>
              <a:rPr lang="en-US" sz="2700"/>
              <a:t>“Improvise, Adapt, Overcome”  – Bear Grylls</a:t>
            </a:r>
          </a:p>
        </p:txBody>
      </p:sp>
      <p:sp>
        <p:nvSpPr>
          <p:cNvPr id="10" name="Content Placeholder 9">
            <a:extLst>
              <a:ext uri="{FF2B5EF4-FFF2-40B4-BE49-F238E27FC236}">
                <a16:creationId xmlns:a16="http://schemas.microsoft.com/office/drawing/2014/main" id="{5F827716-0DB3-43F5-82E3-ADBA47C55724}"/>
              </a:ext>
            </a:extLst>
          </p:cNvPr>
          <p:cNvSpPr>
            <a:spLocks noGrp="1"/>
          </p:cNvSpPr>
          <p:nvPr>
            <p:ph idx="1"/>
          </p:nvPr>
        </p:nvSpPr>
        <p:spPr>
          <a:xfrm>
            <a:off x="838201" y="1825625"/>
            <a:ext cx="3200400" cy="4351338"/>
          </a:xfrm>
        </p:spPr>
        <p:txBody>
          <a:bodyPr>
            <a:normAutofit/>
          </a:bodyPr>
          <a:lstStyle/>
          <a:p>
            <a:r>
              <a:rPr lang="en-US" sz="1800" dirty="0"/>
              <a:t>Limited opening of the dental clinic helped us to be creative and pivot when necessary to deliver quality services</a:t>
            </a:r>
          </a:p>
          <a:p>
            <a:r>
              <a:rPr lang="en-US" sz="1800" dirty="0"/>
              <a:t>Outreach to CCH Protective Action Respite sites scattered throughout Denver.</a:t>
            </a:r>
          </a:p>
          <a:p>
            <a:r>
              <a:rPr lang="en-US" sz="1800" dirty="0"/>
              <a:t>Set up dental equipment in unused medical exam rooms to provide denture and emergency services</a:t>
            </a:r>
          </a:p>
          <a:p>
            <a:r>
              <a:rPr lang="en-US" sz="1800" dirty="0"/>
              <a:t>To our surprise this has utilized existing efficiencies to improve integration and referrals</a:t>
            </a:r>
          </a:p>
          <a:p>
            <a:endParaRPr lang="en-US" sz="1800" dirty="0"/>
          </a:p>
        </p:txBody>
      </p:sp>
      <p:sp>
        <p:nvSpPr>
          <p:cNvPr id="3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34365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itting in a room&#10;&#10;Description automatically generated">
            <a:extLst>
              <a:ext uri="{FF2B5EF4-FFF2-40B4-BE49-F238E27FC236}">
                <a16:creationId xmlns:a16="http://schemas.microsoft.com/office/drawing/2014/main" id="{7F6AAE68-D90F-4E2B-98F7-53E368615A2B}"/>
              </a:ext>
            </a:extLst>
          </p:cNvPr>
          <p:cNvPicPr>
            <a:picLocks noChangeAspect="1"/>
          </p:cNvPicPr>
          <p:nvPr/>
        </p:nvPicPr>
        <p:blipFill rotWithShape="1">
          <a:blip r:embed="rId3">
            <a:extLst>
              <a:ext uri="{28A0092B-C50C-407E-A947-70E740481C1C}">
                <a14:useLocalDpi xmlns:a14="http://schemas.microsoft.com/office/drawing/2010/main" val="0"/>
              </a:ext>
            </a:extLst>
          </a:blip>
          <a:srcRect r="2334"/>
          <a:stretch/>
        </p:blipFill>
        <p:spPr>
          <a:xfrm>
            <a:off x="5603706" y="1258529"/>
            <a:ext cx="5638853" cy="4330205"/>
          </a:xfrm>
          <a:prstGeom prst="rect">
            <a:avLst/>
          </a:prstGeom>
        </p:spPr>
      </p:pic>
    </p:spTree>
    <p:extLst>
      <p:ext uri="{BB962C8B-B14F-4D97-AF65-F5344CB8AC3E}">
        <p14:creationId xmlns:p14="http://schemas.microsoft.com/office/powerpoint/2010/main" val="292236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5"/>
        <p:cNvGrpSpPr/>
        <p:nvPr/>
      </p:nvGrpSpPr>
      <p:grpSpPr>
        <a:xfrm>
          <a:off x="0" y="0"/>
          <a:ext cx="0" cy="0"/>
          <a:chOff x="0" y="0"/>
          <a:chExt cx="0" cy="0"/>
        </a:xfrm>
      </p:grpSpPr>
      <p:sp useBgFill="1">
        <p:nvSpPr>
          <p:cNvPr id="393" name="Rectangle 39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Google Shape;386;p52"/>
          <p:cNvSpPr txBox="1">
            <a:spLocks noGrp="1"/>
          </p:cNvSpPr>
          <p:nvPr>
            <p:ph type="title"/>
          </p:nvPr>
        </p:nvSpPr>
        <p:spPr>
          <a:xfrm>
            <a:off x="572493" y="238539"/>
            <a:ext cx="11018520" cy="1434415"/>
          </a:xfrm>
          <a:prstGeom prst="rect">
            <a:avLst/>
          </a:prstGeom>
        </p:spPr>
        <p:txBody>
          <a:bodyPr spcFirstLastPara="1" vert="horz" lIns="91433" tIns="45700" rIns="91433" bIns="45700" rtlCol="0" anchor="b" anchorCtr="0">
            <a:normAutofit/>
          </a:bodyPr>
          <a:lstStyle/>
          <a:p>
            <a:pPr>
              <a:spcBef>
                <a:spcPts val="0"/>
              </a:spcBef>
            </a:pPr>
            <a:r>
              <a:rPr lang="en-US" sz="5400" dirty="0"/>
              <a:t>The Present - A Snapshot </a:t>
            </a:r>
          </a:p>
        </p:txBody>
      </p:sp>
      <p:sp>
        <p:nvSpPr>
          <p:cNvPr id="39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Google Shape;387;p52"/>
          <p:cNvSpPr txBox="1">
            <a:spLocks noGrp="1"/>
          </p:cNvSpPr>
          <p:nvPr>
            <p:ph type="body" idx="1"/>
          </p:nvPr>
        </p:nvSpPr>
        <p:spPr>
          <a:xfrm>
            <a:off x="572493" y="2071315"/>
            <a:ext cx="6530935" cy="4410507"/>
          </a:xfrm>
          <a:prstGeom prst="rect">
            <a:avLst/>
          </a:prstGeom>
        </p:spPr>
        <p:txBody>
          <a:bodyPr spcFirstLastPara="1" vert="horz" lIns="91433" tIns="45700" rIns="91433" bIns="45700" rtlCol="0" anchor="t" anchorCtr="0">
            <a:noAutofit/>
          </a:bodyPr>
          <a:lstStyle/>
          <a:p>
            <a:pPr marL="609585" indent="-482588">
              <a:spcBef>
                <a:spcPts val="533"/>
              </a:spcBef>
              <a:buSzPts val="2100"/>
              <a:buFont typeface="Arial" panose="020B0604020202020204" pitchFamily="34" charset="0"/>
              <a:buChar char="▪"/>
            </a:pPr>
            <a:r>
              <a:rPr lang="en-US" sz="2000" dirty="0"/>
              <a:t>DOHI evolved into DCVDOHI in 2019, where we targeted patients for (pre)diabetes and cardiovascular disease such as hypertension. This involves checking for blood pressures at each appointment and reporting vitals for tracking purposes</a:t>
            </a:r>
          </a:p>
          <a:p>
            <a:pPr marL="609585" indent="-482588">
              <a:spcBef>
                <a:spcPts val="533"/>
              </a:spcBef>
              <a:buSzPts val="2100"/>
              <a:buChar char="▪"/>
            </a:pPr>
            <a:r>
              <a:rPr lang="en-US" sz="2000" dirty="0"/>
              <a:t>Project champions and training of all dental staff in correct BP monitoring and documentation.</a:t>
            </a:r>
          </a:p>
          <a:p>
            <a:pPr marL="609585" indent="-482588">
              <a:spcBef>
                <a:spcPts val="0"/>
              </a:spcBef>
              <a:buSzPts val="2100"/>
              <a:buChar char="▪"/>
            </a:pPr>
            <a:r>
              <a:rPr lang="en-US" sz="2000" dirty="0"/>
              <a:t>Frequent internal team meetings to discuss new documentation, internal and external referrals. </a:t>
            </a:r>
            <a:br>
              <a:rPr lang="en-US" sz="2000" dirty="0"/>
            </a:br>
            <a:r>
              <a:rPr lang="en-US" sz="2000" dirty="0"/>
              <a:t>(Data Capture/Audits internally and external data reporting with help from BI team). </a:t>
            </a:r>
          </a:p>
          <a:p>
            <a:pPr marL="609585" indent="-482588">
              <a:spcBef>
                <a:spcPts val="0"/>
              </a:spcBef>
              <a:buSzPts val="2100"/>
              <a:buChar char="▪"/>
            </a:pPr>
            <a:r>
              <a:rPr lang="en-US" sz="2000" dirty="0"/>
              <a:t>QI Coaches meet monthly via zoom. </a:t>
            </a:r>
          </a:p>
          <a:p>
            <a:pPr marL="609585" indent="-482588">
              <a:spcBef>
                <a:spcPts val="0"/>
              </a:spcBef>
              <a:buSzPts val="2100"/>
              <a:buChar char="▪"/>
            </a:pPr>
            <a:r>
              <a:rPr lang="en-US" sz="2000" dirty="0"/>
              <a:t>Continuing training and education surrounding Cardiovascular disease and diabetes to be remain compliant current standards . </a:t>
            </a:r>
          </a:p>
        </p:txBody>
      </p:sp>
      <p:pic>
        <p:nvPicPr>
          <p:cNvPr id="388" name="Google Shape;388;p52"/>
          <p:cNvPicPr preferRelativeResize="0"/>
          <p:nvPr/>
        </p:nvPicPr>
        <p:blipFill rotWithShape="1">
          <a:blip r:embed="rId3"/>
          <a:srcRect l="11122" r="24662" b="2"/>
          <a:stretch/>
        </p:blipFill>
        <p:spPr>
          <a:xfrm>
            <a:off x="7675658" y="2093976"/>
            <a:ext cx="3941064" cy="4096512"/>
          </a:xfrm>
          <a:prstGeom prst="rect">
            <a:avLst/>
          </a:prstGeom>
          <a:noFill/>
        </p:spPr>
      </p:pic>
    </p:spTree>
    <p:extLst>
      <p:ext uri="{BB962C8B-B14F-4D97-AF65-F5344CB8AC3E}">
        <p14:creationId xmlns:p14="http://schemas.microsoft.com/office/powerpoint/2010/main" val="164582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useBgFill="1">
        <p:nvSpPr>
          <p:cNvPr id="325" name="Rectangle 3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Google Shape;319;p44"/>
          <p:cNvSpPr txBox="1">
            <a:spLocks noGrp="1"/>
          </p:cNvSpPr>
          <p:nvPr>
            <p:ph type="title"/>
          </p:nvPr>
        </p:nvSpPr>
        <p:spPr>
          <a:xfrm>
            <a:off x="838200" y="365125"/>
            <a:ext cx="10515600" cy="1325563"/>
          </a:xfrm>
          <a:prstGeom prst="rect">
            <a:avLst/>
          </a:prstGeom>
        </p:spPr>
        <p:txBody>
          <a:bodyPr spcFirstLastPara="1" vert="horz" lIns="91433" tIns="45700" rIns="91433" bIns="45700" rtlCol="0" anchorCtr="0">
            <a:normAutofit/>
          </a:bodyPr>
          <a:lstStyle/>
          <a:p>
            <a:pPr>
              <a:spcBef>
                <a:spcPts val="0"/>
              </a:spcBef>
            </a:pPr>
            <a:r>
              <a:rPr lang="en-US" sz="5400"/>
              <a:t>Project Challenges</a:t>
            </a:r>
          </a:p>
        </p:txBody>
      </p:sp>
      <p:sp>
        <p:nvSpPr>
          <p:cNvPr id="3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Google Shape;320;p44"/>
          <p:cNvSpPr txBox="1">
            <a:spLocks noGrp="1"/>
          </p:cNvSpPr>
          <p:nvPr>
            <p:ph idx="1"/>
          </p:nvPr>
        </p:nvSpPr>
        <p:spPr>
          <a:xfrm>
            <a:off x="838200" y="1929384"/>
            <a:ext cx="10515600" cy="4251960"/>
          </a:xfrm>
          <a:prstGeom prst="rect">
            <a:avLst/>
          </a:prstGeom>
        </p:spPr>
        <p:txBody>
          <a:bodyPr spcFirstLastPara="1" vert="horz" lIns="91433" tIns="45700" rIns="91433" bIns="45700" rtlCol="0" anchorCtr="0">
            <a:normAutofit/>
          </a:bodyPr>
          <a:lstStyle/>
          <a:p>
            <a:pPr marL="609570" indent="-482577">
              <a:spcBef>
                <a:spcPts val="267"/>
              </a:spcBef>
              <a:buClr>
                <a:srgbClr val="910000"/>
              </a:buClr>
              <a:buSzPts val="2100"/>
              <a:buFont typeface="Arial" pitchFamily="34" charset="0"/>
              <a:buChar char="▪"/>
            </a:pPr>
            <a:r>
              <a:rPr lang="en-US" sz="2200"/>
              <a:t>Supporting an at-risk homeless population with few resources</a:t>
            </a:r>
          </a:p>
          <a:p>
            <a:pPr marL="609570" indent="-482577">
              <a:spcBef>
                <a:spcPts val="267"/>
              </a:spcBef>
              <a:buClr>
                <a:srgbClr val="910000"/>
              </a:buClr>
              <a:buSzPts val="2100"/>
              <a:buFont typeface="Arial" pitchFamily="34" charset="0"/>
              <a:buChar char="▪"/>
            </a:pPr>
            <a:r>
              <a:rPr lang="en-US" sz="2200"/>
              <a:t>Coordinating Dental and Medical staff to attend meetings </a:t>
            </a:r>
          </a:p>
          <a:p>
            <a:pPr marL="609570" indent="-482577">
              <a:spcBef>
                <a:spcPts val="267"/>
              </a:spcBef>
              <a:buClr>
                <a:srgbClr val="910000"/>
              </a:buClr>
              <a:buSzPts val="2100"/>
              <a:buFont typeface="Arial" pitchFamily="34" charset="0"/>
              <a:buChar char="▪"/>
            </a:pPr>
            <a:r>
              <a:rPr lang="en-US" sz="2200"/>
              <a:t>Maintaining buy-in from clinical staff to keep meeting schedules and prioritize project</a:t>
            </a:r>
          </a:p>
          <a:p>
            <a:pPr marL="609570" indent="-482577">
              <a:spcBef>
                <a:spcPts val="267"/>
              </a:spcBef>
              <a:buClr>
                <a:srgbClr val="910000"/>
              </a:buClr>
              <a:buSzPts val="2100"/>
              <a:buFont typeface="Arial" pitchFamily="34" charset="0"/>
              <a:buChar char="▪"/>
            </a:pPr>
            <a:r>
              <a:rPr lang="en-US" sz="2200"/>
              <a:t>Difficulty identifying options for (pre)diabetes education and time spent managing staff training</a:t>
            </a:r>
          </a:p>
          <a:p>
            <a:pPr marL="609570" indent="-482577">
              <a:spcBef>
                <a:spcPts val="267"/>
              </a:spcBef>
              <a:buClr>
                <a:srgbClr val="910000"/>
              </a:buClr>
              <a:buSzPts val="2100"/>
              <a:buFont typeface="Arial" pitchFamily="34" charset="0"/>
              <a:buChar char="▪"/>
            </a:pPr>
            <a:r>
              <a:rPr lang="en-US" sz="2200"/>
              <a:t>Errors in screening results with initially-selected A1c device </a:t>
            </a:r>
          </a:p>
          <a:p>
            <a:pPr marL="609570" indent="-482577">
              <a:spcBef>
                <a:spcPts val="267"/>
              </a:spcBef>
              <a:buClr>
                <a:srgbClr val="910000"/>
              </a:buClr>
              <a:buSzPts val="2100"/>
              <a:buFont typeface="Arial" pitchFamily="34" charset="0"/>
              <a:buChar char="▪"/>
            </a:pPr>
            <a:r>
              <a:rPr lang="en-US" sz="2200"/>
              <a:t>Maintaining focus and shared understanding with new CCH leadership </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00000000-1234-1234-1234-123412341234}" type="slidenum">
              <a:rPr lang="en" smtClean="0"/>
              <a:pPr>
                <a:spcAft>
                  <a:spcPts val="600"/>
                </a:spcAft>
              </a:pPr>
              <a:t>18</a:t>
            </a:fld>
            <a:endParaRPr lang="en"/>
          </a:p>
        </p:txBody>
      </p:sp>
    </p:spTree>
    <p:extLst>
      <p:ext uri="{BB962C8B-B14F-4D97-AF65-F5344CB8AC3E}">
        <p14:creationId xmlns:p14="http://schemas.microsoft.com/office/powerpoint/2010/main" val="37162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5"/>
        <p:cNvGrpSpPr/>
        <p:nvPr/>
      </p:nvGrpSpPr>
      <p:grpSpPr>
        <a:xfrm>
          <a:off x="0" y="0"/>
          <a:ext cx="0" cy="0"/>
          <a:chOff x="0" y="0"/>
          <a:chExt cx="0" cy="0"/>
        </a:xfrm>
      </p:grpSpPr>
      <p:sp useBgFill="1">
        <p:nvSpPr>
          <p:cNvPr id="282" name="Rectangle 28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Google Shape;276;p37"/>
          <p:cNvSpPr txBox="1">
            <a:spLocks noGrp="1"/>
          </p:cNvSpPr>
          <p:nvPr>
            <p:ph type="title"/>
          </p:nvPr>
        </p:nvSpPr>
        <p:spPr>
          <a:xfrm>
            <a:off x="686834" y="1153572"/>
            <a:ext cx="3200400" cy="4461163"/>
          </a:xfrm>
          <a:prstGeom prst="rect">
            <a:avLst/>
          </a:prstGeom>
        </p:spPr>
        <p:txBody>
          <a:bodyPr spcFirstLastPara="1" vert="horz" lIns="91433" tIns="45700" rIns="91433" bIns="45700" rtlCol="0" anchorCtr="0">
            <a:normAutofit/>
          </a:bodyPr>
          <a:lstStyle/>
          <a:p>
            <a:pPr>
              <a:spcBef>
                <a:spcPts val="0"/>
              </a:spcBef>
            </a:pPr>
            <a:r>
              <a:rPr lang="en-US" sz="3400">
                <a:solidFill>
                  <a:srgbClr val="FFFFFF"/>
                </a:solidFill>
              </a:rPr>
              <a:t>Changes to Support Implementation</a:t>
            </a:r>
          </a:p>
        </p:txBody>
      </p:sp>
      <p:sp>
        <p:nvSpPr>
          <p:cNvPr id="286" name="Arc 28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7" name="Google Shape;277;p37"/>
          <p:cNvSpPr txBox="1">
            <a:spLocks noGrp="1"/>
          </p:cNvSpPr>
          <p:nvPr>
            <p:ph idx="1"/>
          </p:nvPr>
        </p:nvSpPr>
        <p:spPr>
          <a:xfrm>
            <a:off x="4447308" y="591344"/>
            <a:ext cx="6906491" cy="5585619"/>
          </a:xfrm>
          <a:prstGeom prst="rect">
            <a:avLst/>
          </a:prstGeom>
        </p:spPr>
        <p:txBody>
          <a:bodyPr spcFirstLastPara="1" vert="horz" lIns="91433" tIns="45700" rIns="91433" bIns="45700" rtlCol="0" anchor="ctr" anchorCtr="0">
            <a:normAutofit/>
          </a:bodyPr>
          <a:lstStyle/>
          <a:p>
            <a:pPr marL="609570" indent="-482577">
              <a:spcBef>
                <a:spcPts val="267"/>
              </a:spcBef>
              <a:buClr>
                <a:srgbClr val="910000"/>
              </a:buClr>
              <a:buSzPts val="2100"/>
              <a:buFont typeface="Arial" pitchFamily="34" charset="0"/>
              <a:buChar char="▪"/>
            </a:pPr>
            <a:r>
              <a:rPr lang="en-US"/>
              <a:t>Health Information Technology</a:t>
            </a:r>
          </a:p>
          <a:p>
            <a:pPr marL="1219139" lvl="1" indent="-482577">
              <a:spcBef>
                <a:spcPts val="267"/>
              </a:spcBef>
              <a:buClr>
                <a:srgbClr val="910000"/>
              </a:buClr>
              <a:buSzPts val="2100"/>
              <a:buFont typeface="Arial" pitchFamily="34" charset="0"/>
              <a:buChar char="▪"/>
            </a:pPr>
            <a:r>
              <a:rPr lang="en-US"/>
              <a:t>EHR: NextGen</a:t>
            </a:r>
          </a:p>
          <a:p>
            <a:pPr marL="1219139" lvl="1" indent="-482577">
              <a:spcBef>
                <a:spcPts val="267"/>
              </a:spcBef>
              <a:buClr>
                <a:srgbClr val="910000"/>
              </a:buClr>
              <a:buSzPts val="2100"/>
              <a:buFont typeface="Arial" pitchFamily="34" charset="0"/>
              <a:buChar char="▪"/>
            </a:pPr>
            <a:r>
              <a:rPr lang="en-US"/>
              <a:t>EDR: QSI </a:t>
            </a:r>
          </a:p>
          <a:p>
            <a:pPr marL="1219139" lvl="1" indent="-482577">
              <a:spcBef>
                <a:spcPts val="267"/>
              </a:spcBef>
              <a:buClr>
                <a:srgbClr val="910000"/>
              </a:buClr>
              <a:buSzPts val="2100"/>
              <a:buFont typeface="Arial" pitchFamily="34" charset="0"/>
              <a:buChar char="▪"/>
            </a:pPr>
            <a:r>
              <a:rPr lang="en-US"/>
              <a:t>AZARA population health</a:t>
            </a:r>
          </a:p>
          <a:p>
            <a:pPr marL="1219139" lvl="1" indent="-482577">
              <a:spcBef>
                <a:spcPts val="267"/>
              </a:spcBef>
              <a:buClr>
                <a:srgbClr val="910000"/>
              </a:buClr>
              <a:buSzPts val="2100"/>
              <a:buFont typeface="Arial" pitchFamily="34" charset="0"/>
              <a:buChar char="▪"/>
            </a:pPr>
            <a:r>
              <a:rPr lang="en-US"/>
              <a:t>Health Promotion Plan </a:t>
            </a:r>
          </a:p>
          <a:p>
            <a:pPr marL="609570" indent="-482577">
              <a:spcBef>
                <a:spcPts val="267"/>
              </a:spcBef>
              <a:buClr>
                <a:srgbClr val="910000"/>
              </a:buClr>
              <a:buSzPts val="2100"/>
              <a:buFont typeface="Arial" pitchFamily="34" charset="0"/>
              <a:buChar char="▪"/>
            </a:pPr>
            <a:r>
              <a:rPr lang="en-US"/>
              <a:t>Workflows </a:t>
            </a:r>
          </a:p>
          <a:p>
            <a:pPr marL="1219139" lvl="1" indent="-482577">
              <a:spcBef>
                <a:spcPts val="267"/>
              </a:spcBef>
              <a:buClr>
                <a:srgbClr val="910000"/>
              </a:buClr>
              <a:buSzPts val="2100"/>
              <a:buFont typeface="Arial" pitchFamily="34" charset="0"/>
              <a:buChar char="▪"/>
            </a:pPr>
            <a:r>
              <a:rPr lang="en-US"/>
              <a:t>Assessment, screening for (pre)diabetes, and referral from dental to medical</a:t>
            </a:r>
          </a:p>
          <a:p>
            <a:pPr marL="1219139" lvl="1" indent="-482577">
              <a:spcBef>
                <a:spcPts val="267"/>
              </a:spcBef>
              <a:buClr>
                <a:srgbClr val="910000"/>
              </a:buClr>
              <a:buSzPts val="2100"/>
              <a:buFont typeface="Arial" pitchFamily="34" charset="0"/>
              <a:buChar char="▪"/>
            </a:pPr>
            <a:r>
              <a:rPr lang="en-US"/>
              <a:t>(Pre)diabetes diagnosis and referral from medical to dental </a:t>
            </a:r>
          </a:p>
          <a:p>
            <a:pPr marL="609570" indent="-482577">
              <a:spcBef>
                <a:spcPts val="267"/>
              </a:spcBef>
              <a:buClr>
                <a:srgbClr val="910000"/>
              </a:buClr>
              <a:buSzPts val="2100"/>
              <a:buFont typeface="Arial" pitchFamily="34" charset="0"/>
              <a:buChar char="▪"/>
            </a:pPr>
            <a:r>
              <a:rPr lang="en-US"/>
              <a:t>Diabetes/prediabetes education curriculum</a:t>
            </a:r>
          </a:p>
          <a:p>
            <a:pPr marL="1219139" lvl="1" indent="-482577">
              <a:spcBef>
                <a:spcPts val="267"/>
              </a:spcBef>
              <a:buClr>
                <a:srgbClr val="910000"/>
              </a:buClr>
              <a:buSzPts val="2100"/>
              <a:buFont typeface="Arial" pitchFamily="34" charset="0"/>
              <a:buChar char="▪"/>
            </a:pPr>
            <a:r>
              <a:rPr lang="en-US"/>
              <a:t>American Association of Diabetes Educators training  </a:t>
            </a:r>
          </a:p>
        </p:txBody>
      </p:sp>
      <p:sp>
        <p:nvSpPr>
          <p:cNvPr id="2" name="Slide Number Placeholder 1"/>
          <p:cNvSpPr>
            <a:spLocks noGrp="1"/>
          </p:cNvSpPr>
          <p:nvPr>
            <p:ph type="sldNum" sz="quarter" idx="12"/>
          </p:nvPr>
        </p:nvSpPr>
        <p:spPr>
          <a:xfrm>
            <a:off x="9541564" y="6356350"/>
            <a:ext cx="1812235" cy="365125"/>
          </a:xfrm>
        </p:spPr>
        <p:txBody>
          <a:bodyPr>
            <a:normAutofit/>
          </a:bodyPr>
          <a:lstStyle/>
          <a:p>
            <a:pPr>
              <a:spcAft>
                <a:spcPts val="600"/>
              </a:spcAft>
            </a:pPr>
            <a:fld id="{00000000-1234-1234-1234-123412341234}" type="slidenum">
              <a:rPr lang="en" smtClean="0"/>
              <a:pPr>
                <a:spcAft>
                  <a:spcPts val="600"/>
                </a:spcAft>
              </a:pPr>
              <a:t>19</a:t>
            </a:fld>
            <a:endParaRPr lang="en"/>
          </a:p>
        </p:txBody>
      </p:sp>
    </p:spTree>
    <p:extLst>
      <p:ext uri="{BB962C8B-B14F-4D97-AF65-F5344CB8AC3E}">
        <p14:creationId xmlns:p14="http://schemas.microsoft.com/office/powerpoint/2010/main" val="135766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lgn="ctr">
              <a:spcBef>
                <a:spcPts val="0"/>
              </a:spcBef>
            </a:pPr>
            <a:r>
              <a:rPr lang="en" sz="4800" dirty="0">
                <a:latin typeface="Arial" panose="020B0604020202020204" pitchFamily="34" charset="0"/>
                <a:cs typeface="Arial" panose="020B0604020202020204" pitchFamily="34" charset="0"/>
              </a:rPr>
              <a:t>Introductions </a:t>
            </a:r>
            <a:endParaRPr sz="4800" dirty="0">
              <a:latin typeface="Arial" panose="020B0604020202020204" pitchFamily="34" charset="0"/>
              <a:cs typeface="Arial" panose="020B0604020202020204" pitchFamily="34" charset="0"/>
            </a:endParaRPr>
          </a:p>
        </p:txBody>
      </p:sp>
      <p:sp>
        <p:nvSpPr>
          <p:cNvPr id="185" name="Google Shape;185;p25"/>
          <p:cNvSpPr txBox="1">
            <a:spLocks noGrp="1"/>
          </p:cNvSpPr>
          <p:nvPr>
            <p:ph idx="1"/>
          </p:nvPr>
        </p:nvSpPr>
        <p:spPr>
          <a:xfrm>
            <a:off x="355535" y="1743945"/>
            <a:ext cx="11583200" cy="4526000"/>
          </a:xfrm>
          <a:prstGeom prst="rect">
            <a:avLst/>
          </a:prstGeom>
        </p:spPr>
        <p:txBody>
          <a:bodyPr spcFirstLastPara="1" vert="horz" wrap="square" lIns="91433" tIns="45700" rIns="91433" bIns="45700" rtlCol="0" anchor="t" anchorCtr="0">
            <a:noAutofit/>
          </a:bodyPr>
          <a:lstStyle/>
          <a:p>
            <a:pPr marL="338650" indent="0">
              <a:spcBef>
                <a:spcPts val="533"/>
              </a:spcBef>
              <a:buNone/>
            </a:pPr>
            <a:endParaRPr sz="1467" dirty="0">
              <a:latin typeface="Arial" panose="020B0604020202020204" pitchFamily="34" charset="0"/>
              <a:cs typeface="Arial" panose="020B0604020202020204" pitchFamily="34" charset="0"/>
            </a:endParaRPr>
          </a:p>
          <a:p>
            <a:pPr marL="609570" indent="-482577">
              <a:spcBef>
                <a:spcPts val="533"/>
              </a:spcBef>
              <a:buSzPts val="2100"/>
              <a:buChar char="▪"/>
            </a:pPr>
            <a:r>
              <a:rPr lang="en" sz="2800" b="1" dirty="0">
                <a:latin typeface="Arial" panose="020B0604020202020204" pitchFamily="34" charset="0"/>
                <a:cs typeface="Arial" panose="020B0604020202020204" pitchFamily="34" charset="0"/>
              </a:rPr>
              <a:t>Carol Niforatos</a:t>
            </a:r>
            <a:r>
              <a:rPr lang="en" sz="2800" dirty="0">
                <a:latin typeface="Arial" panose="020B0604020202020204" pitchFamily="34" charset="0"/>
                <a:cs typeface="Arial" panose="020B0604020202020204" pitchFamily="34" charset="0"/>
              </a:rPr>
              <a:t>, DDS- Dental Director </a:t>
            </a:r>
            <a:br>
              <a:rPr lang="en" sz="2800" dirty="0">
                <a:latin typeface="Arial" panose="020B0604020202020204" pitchFamily="34" charset="0"/>
                <a:cs typeface="Arial" panose="020B0604020202020204" pitchFamily="34" charset="0"/>
              </a:rPr>
            </a:br>
            <a:r>
              <a:rPr lang="en" sz="2800" b="1" dirty="0">
                <a:latin typeface="Arial" panose="020B0604020202020204" pitchFamily="34" charset="0"/>
                <a:cs typeface="Arial" panose="020B0604020202020204" pitchFamily="34" charset="0"/>
              </a:rPr>
              <a:t>Carol Rykiel,</a:t>
            </a:r>
            <a:r>
              <a:rPr lang="en" sz="2800" dirty="0">
                <a:latin typeface="Arial" panose="020B0604020202020204" pitchFamily="34" charset="0"/>
                <a:cs typeface="Arial" panose="020B0604020202020204" pitchFamily="34" charset="0"/>
              </a:rPr>
              <a:t> MS, RDH- RDH Manager of Integrated Dental Services </a:t>
            </a:r>
            <a:br>
              <a:rPr lang="en" sz="2800" dirty="0">
                <a:latin typeface="Arial" panose="020B0604020202020204" pitchFamily="34" charset="0"/>
                <a:cs typeface="Arial" panose="020B0604020202020204" pitchFamily="34" charset="0"/>
              </a:rPr>
            </a:br>
            <a:r>
              <a:rPr lang="en" sz="2800" dirty="0">
                <a:latin typeface="Arial" panose="020B0604020202020204" pitchFamily="34" charset="0"/>
                <a:cs typeface="Arial" panose="020B0604020202020204" pitchFamily="34" charset="0"/>
              </a:rPr>
              <a:t>Colorado Coalition for the Homeless (CCH)</a:t>
            </a:r>
          </a:p>
        </p:txBody>
      </p:sp>
      <p:grpSp>
        <p:nvGrpSpPr>
          <p:cNvPr id="2" name="Group 1" descr="Icons">
            <a:extLst>
              <a:ext uri="{FF2B5EF4-FFF2-40B4-BE49-F238E27FC236}">
                <a16:creationId xmlns:a16="http://schemas.microsoft.com/office/drawing/2014/main" id="{D3140E67-9DA4-4624-B591-15BBA479853A}"/>
              </a:ext>
            </a:extLst>
          </p:cNvPr>
          <p:cNvGrpSpPr/>
          <p:nvPr/>
        </p:nvGrpSpPr>
        <p:grpSpPr>
          <a:xfrm>
            <a:off x="609597" y="5720977"/>
            <a:ext cx="9906003" cy="787808"/>
            <a:chOff x="457197" y="4290732"/>
            <a:chExt cx="8229603" cy="590856"/>
          </a:xfrm>
        </p:grpSpPr>
        <p:pic>
          <p:nvPicPr>
            <p:cNvPr id="186" name="Google Shape;186;p25" descr="Icons"/>
            <p:cNvPicPr preferRelativeResize="0"/>
            <p:nvPr/>
          </p:nvPicPr>
          <p:blipFill>
            <a:blip r:embed="rId3">
              <a:alphaModFix/>
            </a:blip>
            <a:stretch>
              <a:fillRect/>
            </a:stretch>
          </p:blipFill>
          <p:spPr>
            <a:xfrm>
              <a:off x="7989764" y="4397097"/>
              <a:ext cx="697036" cy="478600"/>
            </a:xfrm>
            <a:prstGeom prst="rect">
              <a:avLst/>
            </a:prstGeom>
            <a:noFill/>
            <a:ln>
              <a:noFill/>
            </a:ln>
          </p:spPr>
        </p:pic>
        <p:pic>
          <p:nvPicPr>
            <p:cNvPr id="187" name="Google Shape;187;p25" descr="Colorado Department of Public Health and Environment"/>
            <p:cNvPicPr preferRelativeResize="0"/>
            <p:nvPr/>
          </p:nvPicPr>
          <p:blipFill>
            <a:blip r:embed="rId4">
              <a:alphaModFix/>
            </a:blip>
            <a:stretch>
              <a:fillRect/>
            </a:stretch>
          </p:blipFill>
          <p:spPr>
            <a:xfrm>
              <a:off x="457197" y="4397098"/>
              <a:ext cx="1922199" cy="378125"/>
            </a:xfrm>
            <a:prstGeom prst="rect">
              <a:avLst/>
            </a:prstGeom>
            <a:noFill/>
            <a:ln>
              <a:noFill/>
            </a:ln>
          </p:spPr>
        </p:pic>
        <p:pic>
          <p:nvPicPr>
            <p:cNvPr id="188" name="Google Shape;188;p25" descr="Colorado Community Health Network"/>
            <p:cNvPicPr preferRelativeResize="0"/>
            <p:nvPr/>
          </p:nvPicPr>
          <p:blipFill>
            <a:blip r:embed="rId5">
              <a:alphaModFix/>
            </a:blip>
            <a:stretch>
              <a:fillRect/>
            </a:stretch>
          </p:blipFill>
          <p:spPr>
            <a:xfrm>
              <a:off x="4223488" y="4290732"/>
              <a:ext cx="697025" cy="590856"/>
            </a:xfrm>
            <a:prstGeom prst="rect">
              <a:avLst/>
            </a:prstGeom>
            <a:noFill/>
            <a:ln>
              <a:noFill/>
            </a:ln>
          </p:spPr>
        </p:pic>
      </p:grpSp>
      <p:sp>
        <p:nvSpPr>
          <p:cNvPr id="3" name="Slide Number Placeholder 2"/>
          <p:cNvSpPr>
            <a:spLocks noGrp="1"/>
          </p:cNvSpPr>
          <p:nvPr>
            <p:ph type="sldNum" sz="quarter" idx="12"/>
          </p:nvPr>
        </p:nvSpPr>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142436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5327" y="1828800"/>
            <a:ext cx="3383280" cy="2919723"/>
          </a:xfrm>
        </p:spPr>
        <p:txBody>
          <a:bodyPr/>
          <a:lstStyle/>
          <a:p>
            <a:r>
              <a:rPr lang="en" dirty="0">
                <a:solidFill>
                  <a:schemeClr val="bg1"/>
                </a:solidFill>
              </a:rPr>
              <a:t>Digital Diabetes Risk Assessment Questionnaire</a:t>
            </a:r>
            <a:br>
              <a:rPr lang="en-US" dirty="0">
                <a:solidFill>
                  <a:schemeClr val="bg1"/>
                </a:solidFill>
              </a:rPr>
            </a:br>
            <a:endParaRPr lang="en-US" dirty="0"/>
          </a:p>
        </p:txBody>
      </p:sp>
      <p:sp>
        <p:nvSpPr>
          <p:cNvPr id="4" name="Text Placeholder 3"/>
          <p:cNvSpPr>
            <a:spLocks noGrp="1"/>
          </p:cNvSpPr>
          <p:nvPr>
            <p:ph type="body" sz="half" idx="2"/>
          </p:nvPr>
        </p:nvSpPr>
        <p:spPr>
          <a:xfrm>
            <a:off x="609600" y="6472237"/>
            <a:ext cx="7651805" cy="381000"/>
          </a:xfrm>
        </p:spPr>
        <p:txBody>
          <a:bodyPr/>
          <a:lstStyle/>
          <a:p>
            <a:r>
              <a:rPr lang="en-US" sz="1800" dirty="0">
                <a:solidFill>
                  <a:prstClr val="black"/>
                </a:solidFill>
                <a:hlinkClick r:id="rId3"/>
              </a:rPr>
              <a:t>http://main.diabetes.org/dorg/PDFs/risk-test-paper-version.pdf</a:t>
            </a:r>
            <a:r>
              <a:rPr lang="en-US" sz="1800" dirty="0">
                <a:solidFill>
                  <a:prstClr val="black"/>
                </a:solidFill>
              </a:rPr>
              <a:t> </a:t>
            </a:r>
          </a:p>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20</a:t>
            </a:fld>
            <a:endParaRPr lang="en" dirty="0"/>
          </a:p>
        </p:txBody>
      </p:sp>
      <p:pic>
        <p:nvPicPr>
          <p:cNvPr id="6" name="Google Shape;287;p39" descr="7 question risk assessment from the American Diabetes Association"/>
          <p:cNvPicPr preferRelativeResize="0">
            <a:picLocks noGrp="1"/>
          </p:cNvPicPr>
          <p:nvPr>
            <p:ph idx="1"/>
          </p:nvPr>
        </p:nvPicPr>
        <p:blipFill>
          <a:blip r:embed="rId4">
            <a:alphaModFix/>
          </a:blip>
          <a:stretch>
            <a:fillRect/>
          </a:stretch>
        </p:blipFill>
        <p:spPr>
          <a:xfrm>
            <a:off x="228601" y="914400"/>
            <a:ext cx="8229600" cy="4876800"/>
          </a:xfrm>
          <a:prstGeom prst="rect">
            <a:avLst/>
          </a:prstGeom>
          <a:noFill/>
          <a:ln>
            <a:noFill/>
          </a:ln>
        </p:spPr>
      </p:pic>
    </p:spTree>
    <p:extLst>
      <p:ext uri="{BB962C8B-B14F-4D97-AF65-F5344CB8AC3E}">
        <p14:creationId xmlns:p14="http://schemas.microsoft.com/office/powerpoint/2010/main" val="101100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20FA4-F1BA-6126-37A8-642C76C3F279}"/>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Yesterday or Today? </a:t>
            </a:r>
          </a:p>
        </p:txBody>
      </p:sp>
      <p:sp>
        <p:nvSpPr>
          <p:cNvPr id="2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72BD5A-81A1-123A-3848-5A4FF92B8CF4}"/>
              </a:ext>
            </a:extLst>
          </p:cNvPr>
          <p:cNvSpPr>
            <a:spLocks noGrp="1"/>
          </p:cNvSpPr>
          <p:nvPr>
            <p:ph idx="1"/>
          </p:nvPr>
        </p:nvSpPr>
        <p:spPr>
          <a:xfrm>
            <a:off x="5370153" y="1526033"/>
            <a:ext cx="5536397" cy="3935281"/>
          </a:xfrm>
        </p:spPr>
        <p:txBody>
          <a:bodyPr>
            <a:normAutofit/>
          </a:bodyPr>
          <a:lstStyle/>
          <a:p>
            <a:r>
              <a:rPr lang="en-US" sz="2600"/>
              <a:t>“Because periodontal disease is associated with diabetes, the utility of screening in a dental setting and referral to primary care as a means to improve the diagnosis of prediabetes and diabetes has  been explored…Further research is needed to demonstrate the feasibility, effectiveness and cost-effectiveness of screening in this setting”.</a:t>
            </a:r>
          </a:p>
        </p:txBody>
      </p:sp>
    </p:spTree>
    <p:extLst>
      <p:ext uri="{BB962C8B-B14F-4D97-AF65-F5344CB8AC3E}">
        <p14:creationId xmlns:p14="http://schemas.microsoft.com/office/powerpoint/2010/main" val="21467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C082A76-E338-4DB9-A27A-F8A56C381281}"/>
              </a:ext>
            </a:extLst>
          </p:cNvPr>
          <p:cNvSpPr>
            <a:spLocks noGrp="1"/>
          </p:cNvSpPr>
          <p:nvPr>
            <p:ph type="title"/>
          </p:nvPr>
        </p:nvSpPr>
        <p:spPr>
          <a:xfrm>
            <a:off x="1245072" y="1289765"/>
            <a:ext cx="3651101" cy="4270963"/>
          </a:xfrm>
        </p:spPr>
        <p:txBody>
          <a:bodyPr anchor="ctr">
            <a:normAutofit/>
          </a:bodyPr>
          <a:lstStyle/>
          <a:p>
            <a:pPr algn="ctr"/>
            <a:r>
              <a:rPr lang="en-US" sz="4800" b="1" dirty="0">
                <a:solidFill>
                  <a:srgbClr val="FFFFFF"/>
                </a:solidFill>
              </a:rPr>
              <a:t>What a “Normal” Year Looks Like</a:t>
            </a:r>
            <a:br>
              <a:rPr lang="en-US" sz="4800" b="1" dirty="0">
                <a:solidFill>
                  <a:srgbClr val="FFFFFF"/>
                </a:solidFill>
              </a:rPr>
            </a:br>
            <a:r>
              <a:rPr lang="en-US" sz="4800" b="1" dirty="0">
                <a:solidFill>
                  <a:srgbClr val="FFFFFF"/>
                </a:solidFill>
              </a:rPr>
              <a:t>2019 DOHI Data</a:t>
            </a:r>
          </a:p>
        </p:txBody>
      </p:sp>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5" name="Content Placeholder 14">
            <a:extLst>
              <a:ext uri="{FF2B5EF4-FFF2-40B4-BE49-F238E27FC236}">
                <a16:creationId xmlns:a16="http://schemas.microsoft.com/office/drawing/2014/main" id="{3477F6AC-B9EE-4151-9778-3AAB7E59DDD2}"/>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1312 given diabetes questionnaire</a:t>
            </a:r>
          </a:p>
          <a:p>
            <a:r>
              <a:rPr lang="en-US" sz="2000" dirty="0">
                <a:solidFill>
                  <a:schemeClr val="tx1">
                    <a:alpha val="80000"/>
                  </a:schemeClr>
                </a:solidFill>
              </a:rPr>
              <a:t>12 denied questionnaire</a:t>
            </a:r>
          </a:p>
          <a:p>
            <a:r>
              <a:rPr lang="en-US" sz="2000" dirty="0">
                <a:solidFill>
                  <a:schemeClr val="tx1">
                    <a:alpha val="80000"/>
                  </a:schemeClr>
                </a:solidFill>
              </a:rPr>
              <a:t>346 POC tests completed</a:t>
            </a:r>
          </a:p>
          <a:p>
            <a:r>
              <a:rPr lang="en-US" sz="2000" dirty="0">
                <a:solidFill>
                  <a:schemeClr val="tx1">
                    <a:alpha val="80000"/>
                  </a:schemeClr>
                </a:solidFill>
              </a:rPr>
              <a:t>527 POC tests offered</a:t>
            </a:r>
          </a:p>
          <a:p>
            <a:r>
              <a:rPr lang="en-US" sz="2000" dirty="0">
                <a:solidFill>
                  <a:schemeClr val="tx1">
                    <a:alpha val="80000"/>
                  </a:schemeClr>
                </a:solidFill>
              </a:rPr>
              <a:t>181 declined POC</a:t>
            </a:r>
          </a:p>
          <a:p>
            <a:r>
              <a:rPr lang="en-US" sz="2000" dirty="0">
                <a:solidFill>
                  <a:schemeClr val="tx1">
                    <a:alpha val="80000"/>
                  </a:schemeClr>
                </a:solidFill>
              </a:rPr>
              <a:t>142 had an A1C score greater than or equal to 5.7</a:t>
            </a:r>
          </a:p>
          <a:p>
            <a:r>
              <a:rPr lang="en-US" sz="2000" dirty="0">
                <a:solidFill>
                  <a:schemeClr val="tx1">
                    <a:alpha val="80000"/>
                  </a:schemeClr>
                </a:solidFill>
              </a:rPr>
              <a:t>279 D0411 codes billed</a:t>
            </a:r>
          </a:p>
          <a:p>
            <a:r>
              <a:rPr lang="en-US" sz="2000" dirty="0">
                <a:solidFill>
                  <a:schemeClr val="tx1">
                    <a:alpha val="80000"/>
                  </a:schemeClr>
                </a:solidFill>
              </a:rPr>
              <a:t>77 medical referrals made</a:t>
            </a:r>
          </a:p>
          <a:p>
            <a:r>
              <a:rPr lang="en-US" sz="2000" dirty="0">
                <a:solidFill>
                  <a:schemeClr val="tx1">
                    <a:alpha val="80000"/>
                  </a:schemeClr>
                </a:solidFill>
              </a:rPr>
              <a:t>17 medical referrals were completed</a:t>
            </a: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59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down)">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down)">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wipe(down)">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wipe(down)">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wipe(down)">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wipe(down)">
                                      <p:cBhvr>
                                        <p:cTn id="4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B1DF-B2BD-1E49-99D4-A07007534081}"/>
              </a:ext>
            </a:extLst>
          </p:cNvPr>
          <p:cNvSpPr>
            <a:spLocks noGrp="1"/>
          </p:cNvSpPr>
          <p:nvPr>
            <p:ph type="title"/>
          </p:nvPr>
        </p:nvSpPr>
        <p:spPr>
          <a:xfrm>
            <a:off x="839788" y="365125"/>
            <a:ext cx="10515600" cy="892705"/>
          </a:xfrm>
        </p:spPr>
        <p:txBody>
          <a:bodyPr/>
          <a:lstStyle/>
          <a:p>
            <a:pPr algn="ctr"/>
            <a:r>
              <a:rPr lang="en-US" b="1" dirty="0"/>
              <a:t>2020 </a:t>
            </a:r>
            <a:r>
              <a:rPr lang="en-US" b="1" dirty="0" err="1"/>
              <a:t>DCVDOHI</a:t>
            </a:r>
            <a:r>
              <a:rPr lang="en-US" b="1" dirty="0"/>
              <a:t> Annual Data</a:t>
            </a:r>
          </a:p>
        </p:txBody>
      </p:sp>
      <p:sp>
        <p:nvSpPr>
          <p:cNvPr id="4" name="Text Placeholder 3">
            <a:extLst>
              <a:ext uri="{FF2B5EF4-FFF2-40B4-BE49-F238E27FC236}">
                <a16:creationId xmlns:a16="http://schemas.microsoft.com/office/drawing/2014/main" id="{E4E2C4FD-357B-A346-AA55-0C83F9BE2CEC}"/>
              </a:ext>
            </a:extLst>
          </p:cNvPr>
          <p:cNvSpPr>
            <a:spLocks noGrp="1"/>
          </p:cNvSpPr>
          <p:nvPr>
            <p:ph type="body" idx="1"/>
          </p:nvPr>
        </p:nvSpPr>
        <p:spPr>
          <a:xfrm>
            <a:off x="839788" y="1693614"/>
            <a:ext cx="5157787" cy="510210"/>
          </a:xfrm>
        </p:spPr>
        <p:txBody>
          <a:bodyPr/>
          <a:lstStyle/>
          <a:p>
            <a:pPr algn="ctr"/>
            <a:r>
              <a:rPr lang="en-US" dirty="0"/>
              <a:t>Hypertension Data</a:t>
            </a:r>
          </a:p>
        </p:txBody>
      </p:sp>
      <p:sp>
        <p:nvSpPr>
          <p:cNvPr id="3" name="Content Placeholder 2">
            <a:extLst>
              <a:ext uri="{FF2B5EF4-FFF2-40B4-BE49-F238E27FC236}">
                <a16:creationId xmlns:a16="http://schemas.microsoft.com/office/drawing/2014/main" id="{6A0F0803-DD8F-AB4D-9321-F98A11B3439D}"/>
              </a:ext>
            </a:extLst>
          </p:cNvPr>
          <p:cNvSpPr>
            <a:spLocks noGrp="1"/>
          </p:cNvSpPr>
          <p:nvPr>
            <p:ph sz="half" idx="2"/>
          </p:nvPr>
        </p:nvSpPr>
        <p:spPr/>
        <p:txBody>
          <a:bodyPr>
            <a:normAutofit fontScale="77500" lnSpcReduction="20000"/>
          </a:bodyPr>
          <a:lstStyle/>
          <a:p>
            <a:r>
              <a:rPr lang="en-US" dirty="0"/>
              <a:t>5004 were screened for hypertension</a:t>
            </a:r>
          </a:p>
          <a:p>
            <a:r>
              <a:rPr lang="en-US" dirty="0"/>
              <a:t>3884 were high BP readings</a:t>
            </a:r>
          </a:p>
          <a:p>
            <a:r>
              <a:rPr lang="en-US" dirty="0"/>
              <a:t>1425 had a HBP Diagnosis previously</a:t>
            </a:r>
          </a:p>
          <a:p>
            <a:r>
              <a:rPr lang="en-US" dirty="0"/>
              <a:t>On average, 43% of our patients we see each month have a high blood pressure</a:t>
            </a:r>
          </a:p>
          <a:p>
            <a:r>
              <a:rPr lang="en-US" dirty="0"/>
              <a:t>22 medical referrals for HTN were made</a:t>
            </a:r>
          </a:p>
          <a:p>
            <a:r>
              <a:rPr lang="en-US" dirty="0"/>
              <a:t>0 BP referrals were completed** </a:t>
            </a:r>
          </a:p>
          <a:p>
            <a:endParaRPr lang="en-US" dirty="0"/>
          </a:p>
          <a:p>
            <a:endParaRPr lang="en-US" dirty="0"/>
          </a:p>
        </p:txBody>
      </p:sp>
      <p:sp>
        <p:nvSpPr>
          <p:cNvPr id="5" name="Text Placeholder 4">
            <a:extLst>
              <a:ext uri="{FF2B5EF4-FFF2-40B4-BE49-F238E27FC236}">
                <a16:creationId xmlns:a16="http://schemas.microsoft.com/office/drawing/2014/main" id="{84F580F8-F53D-5A4D-9867-7F9E2931D7F6}"/>
              </a:ext>
            </a:extLst>
          </p:cNvPr>
          <p:cNvSpPr>
            <a:spLocks noGrp="1"/>
          </p:cNvSpPr>
          <p:nvPr>
            <p:ph type="body" sz="quarter" idx="3"/>
          </p:nvPr>
        </p:nvSpPr>
        <p:spPr>
          <a:xfrm>
            <a:off x="6194427" y="1257830"/>
            <a:ext cx="5183188" cy="945994"/>
          </a:xfrm>
        </p:spPr>
        <p:txBody>
          <a:bodyPr/>
          <a:lstStyle/>
          <a:p>
            <a:pPr algn="ctr"/>
            <a:r>
              <a:rPr lang="en-US" dirty="0"/>
              <a:t>Diabetes Data</a:t>
            </a:r>
          </a:p>
        </p:txBody>
      </p:sp>
      <p:sp>
        <p:nvSpPr>
          <p:cNvPr id="6" name="Content Placeholder 5">
            <a:extLst>
              <a:ext uri="{FF2B5EF4-FFF2-40B4-BE49-F238E27FC236}">
                <a16:creationId xmlns:a16="http://schemas.microsoft.com/office/drawing/2014/main" id="{32CF4535-A917-B244-BA3C-58FF8C406353}"/>
              </a:ext>
            </a:extLst>
          </p:cNvPr>
          <p:cNvSpPr>
            <a:spLocks noGrp="1"/>
          </p:cNvSpPr>
          <p:nvPr>
            <p:ph sz="quarter" idx="4"/>
          </p:nvPr>
        </p:nvSpPr>
        <p:spPr/>
        <p:txBody>
          <a:bodyPr>
            <a:normAutofit fontScale="77500" lnSpcReduction="20000"/>
          </a:bodyPr>
          <a:lstStyle/>
          <a:p>
            <a:r>
              <a:rPr lang="en-US" dirty="0"/>
              <a:t>1066 were screened for diabetes</a:t>
            </a:r>
          </a:p>
          <a:p>
            <a:r>
              <a:rPr lang="en-US" dirty="0"/>
              <a:t>14 questionnaires declined</a:t>
            </a:r>
          </a:p>
          <a:p>
            <a:r>
              <a:rPr lang="en-US" dirty="0"/>
              <a:t>198 POC test were completed</a:t>
            </a:r>
          </a:p>
          <a:p>
            <a:r>
              <a:rPr lang="en-US" dirty="0"/>
              <a:t>111 scored greater than or equal to 5.7</a:t>
            </a:r>
          </a:p>
          <a:p>
            <a:r>
              <a:rPr lang="en-US" dirty="0"/>
              <a:t>100 clients denied the POC test</a:t>
            </a:r>
          </a:p>
          <a:p>
            <a:r>
              <a:rPr lang="en-US" dirty="0"/>
              <a:t>113 D0411 codes billed</a:t>
            </a:r>
          </a:p>
          <a:p>
            <a:r>
              <a:rPr lang="en-US" dirty="0"/>
              <a:t>116 clients seen with a DM or Pre DM diagnosis </a:t>
            </a:r>
          </a:p>
          <a:p>
            <a:r>
              <a:rPr lang="en-US" dirty="0"/>
              <a:t>46 were referred to medical</a:t>
            </a:r>
          </a:p>
          <a:p>
            <a:r>
              <a:rPr lang="en-US" dirty="0"/>
              <a:t>7 referrals were completed </a:t>
            </a:r>
          </a:p>
        </p:txBody>
      </p:sp>
    </p:spTree>
    <p:extLst>
      <p:ext uri="{BB962C8B-B14F-4D97-AF65-F5344CB8AC3E}">
        <p14:creationId xmlns:p14="http://schemas.microsoft.com/office/powerpoint/2010/main" val="249455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6"/>
                                        </p:tgtEl>
                                        <p:attrNameLst>
                                          <p:attrName>fillcolor</p:attrName>
                                        </p:attrNameLst>
                                      </p:cBhvr>
                                      <p:to>
                                        <a:schemeClr val="accent2"/>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website&#10;&#10;Description automatically generated">
            <a:extLst>
              <a:ext uri="{FF2B5EF4-FFF2-40B4-BE49-F238E27FC236}">
                <a16:creationId xmlns:a16="http://schemas.microsoft.com/office/drawing/2014/main" id="{1FA1CC41-581E-768D-D265-86758CD94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313797"/>
            <a:ext cx="11163300" cy="5772678"/>
          </a:xfrm>
          <a:prstGeom prst="rect">
            <a:avLst/>
          </a:prstGeom>
        </p:spPr>
      </p:pic>
      <p:pic>
        <p:nvPicPr>
          <p:cNvPr id="1026" name="Picture 2">
            <a:extLst>
              <a:ext uri="{FF2B5EF4-FFF2-40B4-BE49-F238E27FC236}">
                <a16:creationId xmlns:a16="http://schemas.microsoft.com/office/drawing/2014/main" id="{025BB414-19A7-A57F-0BE5-E54CFBC6D0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4840" y="6162675"/>
            <a:ext cx="1435595" cy="61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8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38" name="Rectangle 389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9" name="Rectangle 389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14" name="Title 1"/>
          <p:cNvSpPr>
            <a:spLocks noGrp="1"/>
          </p:cNvSpPr>
          <p:nvPr>
            <p:ph type="title"/>
          </p:nvPr>
        </p:nvSpPr>
        <p:spPr>
          <a:xfrm>
            <a:off x="1188069" y="381935"/>
            <a:ext cx="4008583" cy="5974414"/>
          </a:xfrm>
        </p:spPr>
        <p:txBody>
          <a:bodyPr anchor="ctr">
            <a:normAutofit/>
          </a:bodyPr>
          <a:lstStyle/>
          <a:p>
            <a:pPr eaLnBrk="1" hangingPunct="1"/>
            <a:r>
              <a:rPr lang="en-US" altLang="en-US" sz="3800" b="1" dirty="0">
                <a:solidFill>
                  <a:srgbClr val="FFFFFF"/>
                </a:solidFill>
              </a:rPr>
              <a:t>What does the medical profession see?</a:t>
            </a:r>
          </a:p>
        </p:txBody>
      </p:sp>
      <p:grpSp>
        <p:nvGrpSpPr>
          <p:cNvPr id="38940" name="Group 3892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389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894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89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6297233" y="518400"/>
            <a:ext cx="4771607" cy="5837949"/>
          </a:xfrm>
        </p:spPr>
        <p:txBody>
          <a:bodyPr anchor="ctr">
            <a:normAutofit/>
          </a:bodyPr>
          <a:lstStyle/>
          <a:p>
            <a:pPr>
              <a:spcAft>
                <a:spcPts val="1800"/>
              </a:spcAft>
              <a:defRPr/>
            </a:pPr>
            <a:r>
              <a:rPr lang="en-US" sz="1800" b="1" dirty="0">
                <a:solidFill>
                  <a:schemeClr val="tx1">
                    <a:alpha val="80000"/>
                  </a:schemeClr>
                </a:solidFill>
                <a:latin typeface="+mj-lt"/>
                <a:ea typeface="ＭＳ Ｐゴシック" charset="-128"/>
                <a:cs typeface="ＭＳ Ｐゴシック" charset="-128"/>
              </a:rPr>
              <a:t>Short survey to 125 incoming internal medicine trainees, 115 responded (92% response rate) </a:t>
            </a:r>
          </a:p>
          <a:p>
            <a:pPr lvl="1">
              <a:spcAft>
                <a:spcPts val="600"/>
              </a:spcAft>
              <a:defRPr/>
            </a:pPr>
            <a:r>
              <a:rPr lang="en-US" sz="1800" b="1" dirty="0">
                <a:solidFill>
                  <a:schemeClr val="tx1">
                    <a:alpha val="80000"/>
                  </a:schemeClr>
                </a:solidFill>
                <a:latin typeface="+mj-lt"/>
                <a:ea typeface="ＭＳ Ｐゴシック" charset="-128"/>
                <a:cs typeface="ＭＳ Ｐゴシック" charset="-128"/>
              </a:rPr>
              <a:t>81 % never ask patients if they have been diagnosed with periodontal disease </a:t>
            </a:r>
          </a:p>
          <a:p>
            <a:pPr lvl="1">
              <a:spcAft>
                <a:spcPts val="600"/>
              </a:spcAft>
              <a:defRPr/>
            </a:pPr>
            <a:r>
              <a:rPr lang="en-US" sz="1800" b="1" dirty="0">
                <a:solidFill>
                  <a:schemeClr val="tx1">
                    <a:alpha val="80000"/>
                  </a:schemeClr>
                </a:solidFill>
                <a:latin typeface="+mj-lt"/>
                <a:ea typeface="ＭＳ Ｐゴシック" charset="-128"/>
                <a:cs typeface="ＭＳ Ｐゴシック" charset="-128"/>
              </a:rPr>
              <a:t>76 % never screen patients for periodontitis</a:t>
            </a:r>
          </a:p>
          <a:p>
            <a:pPr lvl="1">
              <a:spcAft>
                <a:spcPts val="600"/>
              </a:spcAft>
              <a:defRPr/>
            </a:pPr>
            <a:r>
              <a:rPr lang="en-US" sz="1800" b="1" dirty="0">
                <a:solidFill>
                  <a:schemeClr val="tx1">
                    <a:alpha val="80000"/>
                  </a:schemeClr>
                </a:solidFill>
                <a:latin typeface="+mj-lt"/>
                <a:ea typeface="ＭＳ Ｐゴシック" charset="-128"/>
                <a:cs typeface="ＭＳ Ｐゴシック" charset="-128"/>
              </a:rPr>
              <a:t>90 % did not receive any training about periodontal disease in medical school </a:t>
            </a:r>
          </a:p>
          <a:p>
            <a:pPr lvl="1">
              <a:spcAft>
                <a:spcPts val="600"/>
              </a:spcAft>
              <a:defRPr/>
            </a:pPr>
            <a:r>
              <a:rPr lang="en-US" sz="1800" b="1" dirty="0">
                <a:solidFill>
                  <a:schemeClr val="tx1">
                    <a:alpha val="80000"/>
                  </a:schemeClr>
                </a:solidFill>
                <a:latin typeface="+mj-lt"/>
                <a:ea typeface="ＭＳ Ｐゴシック" charset="-128"/>
                <a:cs typeface="ＭＳ Ｐゴシック" charset="-128"/>
              </a:rPr>
              <a:t>17 % agreed that physicians should discuss about / screen for periodontal disease</a:t>
            </a:r>
          </a:p>
          <a:p>
            <a:pPr lvl="1">
              <a:spcAft>
                <a:spcPts val="600"/>
              </a:spcAft>
              <a:defRPr/>
            </a:pPr>
            <a:r>
              <a:rPr lang="en-US" sz="1800" b="1" dirty="0">
                <a:solidFill>
                  <a:schemeClr val="tx1">
                    <a:alpha val="80000"/>
                  </a:schemeClr>
                </a:solidFill>
                <a:latin typeface="+mj-lt"/>
                <a:ea typeface="ＭＳ Ｐゴシック" charset="-128"/>
                <a:cs typeface="ＭＳ Ｐゴシック" charset="-128"/>
              </a:rPr>
              <a:t>44 % felt that discussing/evaluating the periodontal status of their patients is peripheral to their role as physicians</a:t>
            </a:r>
          </a:p>
          <a:p>
            <a:pPr lvl="1">
              <a:spcAft>
                <a:spcPts val="600"/>
              </a:spcAft>
              <a:defRPr/>
            </a:pPr>
            <a:r>
              <a:rPr lang="en-US" sz="1800" b="1" dirty="0">
                <a:solidFill>
                  <a:schemeClr val="tx1">
                    <a:alpha val="80000"/>
                  </a:schemeClr>
                </a:solidFill>
                <a:latin typeface="+mj-lt"/>
                <a:ea typeface="ＭＳ Ｐゴシック" charset="-128"/>
                <a:cs typeface="ＭＳ Ｐゴシック" charset="-128"/>
              </a:rPr>
              <a:t>22 % stated that they never refer patients to dentists</a:t>
            </a:r>
          </a:p>
          <a:p>
            <a:pPr marL="457200" lvl="1" indent="0">
              <a:spcAft>
                <a:spcPts val="600"/>
              </a:spcAft>
              <a:buNone/>
              <a:defRPr/>
            </a:pPr>
            <a:endParaRPr lang="en-US" sz="1700" dirty="0">
              <a:solidFill>
                <a:schemeClr val="tx1">
                  <a:alpha val="80000"/>
                </a:schemeClr>
              </a:solidFill>
              <a:latin typeface="Helvetica" charset="0"/>
            </a:endParaRPr>
          </a:p>
          <a:p>
            <a:pPr lvl="1">
              <a:spcAft>
                <a:spcPts val="600"/>
              </a:spcAft>
              <a:defRPr/>
            </a:pPr>
            <a:endParaRPr lang="en-US" sz="1700" dirty="0">
              <a:solidFill>
                <a:schemeClr val="tx1">
                  <a:alpha val="80000"/>
                </a:schemeClr>
              </a:solidFill>
            </a:endParaRP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CA0BFA97-C20A-4F47-B6A6-C37375FB4692}" type="slidenum">
              <a:rPr lang="en-US">
                <a:solidFill>
                  <a:schemeClr val="tx1">
                    <a:alpha val="60000"/>
                  </a:schemeClr>
                </a:solidFill>
              </a:rPr>
              <a:pPr>
                <a:spcAft>
                  <a:spcPts val="600"/>
                </a:spcAft>
              </a:pPr>
              <a:t>25</a:t>
            </a:fld>
            <a:endParaRPr lang="en-US" dirty="0">
              <a:solidFill>
                <a:schemeClr val="tx1">
                  <a:alpha val="60000"/>
                </a:schemeClr>
              </a:solidFill>
            </a:endParaRPr>
          </a:p>
        </p:txBody>
      </p:sp>
      <p:cxnSp>
        <p:nvCxnSpPr>
          <p:cNvPr id="38928" name="Straight Connector 389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81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60EB2C-D57A-324F-B2BA-E1F06174A109}"/>
              </a:ext>
            </a:extLst>
          </p:cNvPr>
          <p:cNvSpPr>
            <a:spLocks noGrp="1"/>
          </p:cNvSpPr>
          <p:nvPr>
            <p:ph type="title"/>
          </p:nvPr>
        </p:nvSpPr>
        <p:spPr>
          <a:xfrm>
            <a:off x="6657715" y="467271"/>
            <a:ext cx="4195674" cy="2052522"/>
          </a:xfrm>
        </p:spPr>
        <p:txBody>
          <a:bodyPr anchor="b">
            <a:normAutofit/>
          </a:bodyPr>
          <a:lstStyle/>
          <a:p>
            <a:r>
              <a:rPr lang="en-US" sz="4300"/>
              <a:t>Benefits of Pharmacy Integration</a:t>
            </a:r>
          </a:p>
        </p:txBody>
      </p:sp>
      <p:sp>
        <p:nvSpPr>
          <p:cNvPr id="16"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9" name="Picture 8">
            <a:extLst>
              <a:ext uri="{FF2B5EF4-FFF2-40B4-BE49-F238E27FC236}">
                <a16:creationId xmlns:a16="http://schemas.microsoft.com/office/drawing/2014/main" id="{7F30B95A-6E85-464B-9A75-C28E6915CBB0}"/>
              </a:ext>
            </a:extLst>
          </p:cNvPr>
          <p:cNvPicPr>
            <a:picLocks noChangeAspect="1"/>
          </p:cNvPicPr>
          <p:nvPr/>
        </p:nvPicPr>
        <p:blipFill>
          <a:blip r:embed="rId2"/>
          <a:stretch>
            <a:fillRect/>
          </a:stretch>
        </p:blipFill>
        <p:spPr>
          <a:xfrm>
            <a:off x="1217770" y="1448957"/>
            <a:ext cx="3952579" cy="3952579"/>
          </a:xfrm>
          <a:prstGeom prst="rect">
            <a:avLst/>
          </a:prstGeom>
        </p:spPr>
      </p:pic>
      <p:sp>
        <p:nvSpPr>
          <p:cNvPr id="6" name="Content Placeholder 5">
            <a:extLst>
              <a:ext uri="{FF2B5EF4-FFF2-40B4-BE49-F238E27FC236}">
                <a16:creationId xmlns:a16="http://schemas.microsoft.com/office/drawing/2014/main" id="{B6EB790C-635E-8A43-B7BA-BB24129C412F}"/>
              </a:ext>
            </a:extLst>
          </p:cNvPr>
          <p:cNvSpPr>
            <a:spLocks noGrp="1"/>
          </p:cNvSpPr>
          <p:nvPr>
            <p:ph idx="1"/>
          </p:nvPr>
        </p:nvSpPr>
        <p:spPr>
          <a:xfrm>
            <a:off x="6695359" y="2990818"/>
            <a:ext cx="4158031" cy="2913872"/>
          </a:xfrm>
        </p:spPr>
        <p:txBody>
          <a:bodyPr anchor="t">
            <a:normAutofit/>
          </a:bodyPr>
          <a:lstStyle/>
          <a:p>
            <a:r>
              <a:rPr lang="en-US" sz="1700">
                <a:solidFill>
                  <a:schemeClr val="tx1">
                    <a:alpha val="80000"/>
                  </a:schemeClr>
                </a:solidFill>
              </a:rPr>
              <a:t>Patients offered a same day appointment with a clinical pharmacist.</a:t>
            </a:r>
          </a:p>
          <a:p>
            <a:r>
              <a:rPr lang="en-US" sz="1700">
                <a:solidFill>
                  <a:schemeClr val="tx1">
                    <a:alpha val="80000"/>
                  </a:schemeClr>
                </a:solidFill>
              </a:rPr>
              <a:t>Dental able to schedule directly with a pharmacist thereby creating a quality visit with improved access to care.</a:t>
            </a:r>
          </a:p>
          <a:p>
            <a:r>
              <a:rPr lang="en-US" sz="1700">
                <a:solidFill>
                  <a:schemeClr val="tx1">
                    <a:alpha val="80000"/>
                  </a:schemeClr>
                </a:solidFill>
              </a:rPr>
              <a:t>Data has shown that a patient who sees clinical pharmacist, over time, lowers A1c.</a:t>
            </a:r>
          </a:p>
          <a:p>
            <a:r>
              <a:rPr lang="en-US" sz="1700">
                <a:solidFill>
                  <a:schemeClr val="tx1">
                    <a:alpha val="80000"/>
                  </a:schemeClr>
                </a:solidFill>
              </a:rPr>
              <a:t>Creates more value-based encounters and relevant data. </a:t>
            </a:r>
          </a:p>
          <a:p>
            <a:endParaRPr lang="en-US" sz="1700">
              <a:solidFill>
                <a:schemeClr val="tx1">
                  <a:alpha val="80000"/>
                </a:schemeClr>
              </a:solidFill>
            </a:endParaRPr>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5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useBgFill="1">
        <p:nvSpPr>
          <p:cNvPr id="346" name="Rectangle 33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7" name="Arc 33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5" name="Google Shape;325;p45"/>
          <p:cNvSpPr txBox="1">
            <a:spLocks noGrp="1"/>
          </p:cNvSpPr>
          <p:nvPr>
            <p:ph type="title"/>
          </p:nvPr>
        </p:nvSpPr>
        <p:spPr>
          <a:xfrm>
            <a:off x="838200" y="365125"/>
            <a:ext cx="10515599" cy="1325563"/>
          </a:xfrm>
          <a:prstGeom prst="rect">
            <a:avLst/>
          </a:prstGeom>
        </p:spPr>
        <p:txBody>
          <a:bodyPr spcFirstLastPara="1" vert="horz" lIns="91433" tIns="45700" rIns="91433" bIns="45700" rtlCol="0" anchorCtr="0">
            <a:normAutofit/>
          </a:bodyPr>
          <a:lstStyle/>
          <a:p>
            <a:pPr>
              <a:spcBef>
                <a:spcPts val="0"/>
              </a:spcBef>
            </a:pPr>
            <a:r>
              <a:rPr lang="en-US"/>
              <a:t>Future- Next Steps - CCH</a:t>
            </a:r>
          </a:p>
        </p:txBody>
      </p:sp>
      <p:sp>
        <p:nvSpPr>
          <p:cNvPr id="326" name="Google Shape;326;p45"/>
          <p:cNvSpPr txBox="1">
            <a:spLocks noGrp="1"/>
          </p:cNvSpPr>
          <p:nvPr>
            <p:ph idx="1"/>
          </p:nvPr>
        </p:nvSpPr>
        <p:spPr>
          <a:xfrm>
            <a:off x="838200" y="1825625"/>
            <a:ext cx="5393361" cy="4351338"/>
          </a:xfrm>
          <a:prstGeom prst="rect">
            <a:avLst/>
          </a:prstGeom>
        </p:spPr>
        <p:txBody>
          <a:bodyPr spcFirstLastPara="1" vert="horz" lIns="91433" tIns="45700" rIns="91433" bIns="45700" rtlCol="0" anchorCtr="0">
            <a:normAutofit/>
          </a:bodyPr>
          <a:lstStyle/>
          <a:p>
            <a:pPr marL="609570" indent="-482577">
              <a:spcBef>
                <a:spcPts val="267"/>
              </a:spcBef>
              <a:buClr>
                <a:srgbClr val="910000"/>
              </a:buClr>
              <a:buSzPts val="2100"/>
              <a:buFont typeface="Arial" pitchFamily="34" charset="0"/>
              <a:buChar char="▪"/>
            </a:pPr>
            <a:r>
              <a:rPr lang="en-US" sz="1800" dirty="0"/>
              <a:t>Integration may be expanded to include other chronic diseases.</a:t>
            </a:r>
          </a:p>
          <a:p>
            <a:pPr marL="609570" indent="-482577">
              <a:spcBef>
                <a:spcPts val="267"/>
              </a:spcBef>
              <a:buClr>
                <a:srgbClr val="910000"/>
              </a:buClr>
              <a:buSzPts val="2100"/>
              <a:buFont typeface="Arial" pitchFamily="34" charset="0"/>
              <a:buChar char="▪"/>
            </a:pPr>
            <a:r>
              <a:rPr lang="en-US" sz="1800" dirty="0"/>
              <a:t>Expanded/expanding to mobile clinic sites</a:t>
            </a:r>
          </a:p>
          <a:p>
            <a:pPr marL="609570" indent="-482577">
              <a:spcBef>
                <a:spcPts val="267"/>
              </a:spcBef>
              <a:buClr>
                <a:srgbClr val="910000"/>
              </a:buClr>
              <a:buSzPts val="2100"/>
              <a:buFont typeface="Arial" pitchFamily="34" charset="0"/>
              <a:buChar char="▪"/>
            </a:pPr>
            <a:r>
              <a:rPr lang="en-US" sz="1800" dirty="0"/>
              <a:t>In process of creating workflow for Behavioral Health integration to further patient success and bidirectional referrals. </a:t>
            </a:r>
          </a:p>
          <a:p>
            <a:pPr marL="609570" indent="-482577">
              <a:spcBef>
                <a:spcPts val="267"/>
              </a:spcBef>
              <a:buClr>
                <a:srgbClr val="910000"/>
              </a:buClr>
              <a:buSzPts val="2100"/>
              <a:buFont typeface="Arial" pitchFamily="34" charset="0"/>
              <a:buChar char="▪"/>
            </a:pPr>
            <a:r>
              <a:rPr lang="en-US" sz="1800" dirty="0"/>
              <a:t>Taking action towards capturing  Pharmacy referral data. </a:t>
            </a:r>
          </a:p>
          <a:p>
            <a:pPr marL="609570" indent="-482577">
              <a:spcBef>
                <a:spcPts val="267"/>
              </a:spcBef>
              <a:buClr>
                <a:srgbClr val="910000"/>
              </a:buClr>
              <a:buSzPts val="2100"/>
              <a:buFont typeface="Arial" pitchFamily="34" charset="0"/>
              <a:buChar char="▪"/>
            </a:pPr>
            <a:r>
              <a:rPr lang="en-US" sz="1800" dirty="0"/>
              <a:t>Initial discussion in how CGM may be appropriate in the future for some clients to help prevention or delay of Type 2 Diabetes especially those with </a:t>
            </a:r>
            <a:r>
              <a:rPr lang="en-US" sz="1800" dirty="0" err="1"/>
              <a:t>polymeds</a:t>
            </a:r>
            <a:r>
              <a:rPr lang="en-US" sz="1800" dirty="0"/>
              <a:t> or comorbidities.</a:t>
            </a:r>
          </a:p>
          <a:p>
            <a:pPr marL="609570" indent="-482577">
              <a:spcBef>
                <a:spcPts val="267"/>
              </a:spcBef>
              <a:buClr>
                <a:srgbClr val="910000"/>
              </a:buClr>
              <a:buSzPts val="2100"/>
              <a:buFont typeface="Arial" pitchFamily="34" charset="0"/>
              <a:buChar char="▪"/>
            </a:pPr>
            <a:r>
              <a:rPr lang="en-US" sz="1800" dirty="0"/>
              <a:t>More attention paid to vaccines and medication reconciliation and perhaps include that in dental workflow.</a:t>
            </a:r>
          </a:p>
          <a:p>
            <a:pPr marL="126993" indent="0">
              <a:spcBef>
                <a:spcPts val="267"/>
              </a:spcBef>
              <a:buClr>
                <a:srgbClr val="910000"/>
              </a:buClr>
              <a:buSzPts val="2100"/>
              <a:buNone/>
            </a:pPr>
            <a:endParaRPr lang="en-US" sz="1800" dirty="0"/>
          </a:p>
          <a:p>
            <a:pPr marL="609570" indent="-482577">
              <a:spcBef>
                <a:spcPts val="267"/>
              </a:spcBef>
              <a:buClr>
                <a:srgbClr val="910000"/>
              </a:buClr>
              <a:buSzPts val="2100"/>
              <a:buFont typeface="Arial" pitchFamily="34" charset="0"/>
              <a:buChar char="▪"/>
            </a:pPr>
            <a:endParaRPr lang="en-US" sz="1800" dirty="0"/>
          </a:p>
        </p:txBody>
      </p:sp>
      <p:sp>
        <p:nvSpPr>
          <p:cNvPr id="348" name="Oval 33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27" name="Google Shape;327;p45" descr="Image of a smiling male dentist"/>
          <p:cNvPicPr preferRelativeResize="0"/>
          <p:nvPr/>
        </p:nvPicPr>
        <p:blipFill>
          <a:blip r:embed="rId3"/>
          <a:stretch>
            <a:fillRect/>
          </a:stretch>
        </p:blipFill>
        <p:spPr>
          <a:xfrm>
            <a:off x="7109962" y="3333504"/>
            <a:ext cx="4221597" cy="2817913"/>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p:spPr>
      </p:pic>
      <p:sp>
        <p:nvSpPr>
          <p:cNvPr id="2" name="Slide Number Placeholder 1"/>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00000000-1234-1234-1234-123412341234}" type="slidenum">
              <a:rPr kumimoji="0" lang="en" b="0" i="0" u="none" strike="noStrike" kern="1200" cap="none" spc="0" normalizeH="0" baseline="0" noProof="0" smtClean="0">
                <a:ln>
                  <a:noFill/>
                </a:ln>
                <a:effectLst/>
                <a:uLnTx/>
                <a:uFillTx/>
                <a:latin typeface="Arial" panose="020B0604020202020204"/>
                <a:ea typeface="+mn-ea"/>
                <a:cs typeface="+mn-cs"/>
              </a:rPr>
              <a:pPr marL="0" marR="0" lvl="0" indent="0" defTabSz="914400" rtl="0" eaLnBrk="1" fontAlgn="auto" latinLnBrk="0" hangingPunct="1">
                <a:spcBef>
                  <a:spcPts val="0"/>
                </a:spcBef>
                <a:spcAft>
                  <a:spcPts val="600"/>
                </a:spcAft>
                <a:buClrTx/>
                <a:buSzTx/>
                <a:buFontTx/>
                <a:buNone/>
                <a:tabLst/>
                <a:defRPr/>
              </a:pPr>
              <a:t>27</a:t>
            </a:fld>
            <a:endParaRPr kumimoji="0" lang="en"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32948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2D0648-FDF6-4ACA-9661-91218626E2AD}"/>
              </a:ext>
            </a:extLst>
          </p:cNvPr>
          <p:cNvSpPr>
            <a:spLocks noGrp="1"/>
          </p:cNvSpPr>
          <p:nvPr>
            <p:ph type="title"/>
          </p:nvPr>
        </p:nvSpPr>
        <p:spPr/>
        <p:txBody>
          <a:bodyPr>
            <a:normAutofit/>
          </a:bodyPr>
          <a:lstStyle/>
          <a:p>
            <a:pPr algn="ctr"/>
            <a:r>
              <a:rPr lang="en-US" sz="6000" dirty="0"/>
              <a:t>References</a:t>
            </a:r>
          </a:p>
        </p:txBody>
      </p:sp>
      <p:sp>
        <p:nvSpPr>
          <p:cNvPr id="8" name="Content Placeholder 7">
            <a:extLst>
              <a:ext uri="{FF2B5EF4-FFF2-40B4-BE49-F238E27FC236}">
                <a16:creationId xmlns:a16="http://schemas.microsoft.com/office/drawing/2014/main" id="{2D8C73CD-CB3C-46D0-B500-BC47E3E8C2A0}"/>
              </a:ext>
            </a:extLst>
          </p:cNvPr>
          <p:cNvSpPr>
            <a:spLocks noGrp="1"/>
          </p:cNvSpPr>
          <p:nvPr>
            <p:ph idx="1"/>
          </p:nvPr>
        </p:nvSpPr>
        <p:spPr/>
        <p:txBody>
          <a:bodyPr>
            <a:normAutofit fontScale="62500" lnSpcReduction="20000"/>
          </a:bodyPr>
          <a:lstStyle/>
          <a:p>
            <a:endParaRPr lang="en-US" sz="2900" dirty="0">
              <a:latin typeface="+mj-lt"/>
            </a:endParaRPr>
          </a:p>
          <a:p>
            <a:pPr eaLnBrk="1" hangingPunct="1">
              <a:defRPr/>
            </a:pPr>
            <a:r>
              <a:rPr lang="en-US" sz="2900" b="1" dirty="0">
                <a:latin typeface="+mj-lt"/>
              </a:rPr>
              <a:t>Pamela </a:t>
            </a:r>
            <a:r>
              <a:rPr lang="en-US" sz="2900" b="1" dirty="0" err="1">
                <a:latin typeface="+mj-lt"/>
              </a:rPr>
              <a:t>Allweiss</a:t>
            </a:r>
            <a:r>
              <a:rPr lang="en-US" sz="2900" b="1" dirty="0">
                <a:latin typeface="+mj-lt"/>
              </a:rPr>
              <a:t> MD, MPH-</a:t>
            </a:r>
            <a:r>
              <a:rPr kumimoji="0" lang="en-US" sz="2900" b="1" i="0" u="none" strike="noStrike" kern="1200" cap="none" spc="0" normalizeH="0" baseline="0" noProof="0" dirty="0">
                <a:ln>
                  <a:noFill/>
                </a:ln>
                <a:solidFill>
                  <a:prstClr val="black"/>
                </a:solidFill>
                <a:effectLst/>
                <a:uLnTx/>
                <a:uFillTx/>
                <a:latin typeface="+mj-lt"/>
                <a:ea typeface="+mj-ea"/>
                <a:cs typeface="+mj-cs"/>
              </a:rPr>
              <a:t>Diabetes and Dentistry: The Mouth/ Body Connection or What is the Sixth Complication of Diabetes- </a:t>
            </a:r>
            <a:r>
              <a:rPr lang="en-US" sz="2900" b="1" dirty="0">
                <a:latin typeface="+mj-lt"/>
              </a:rPr>
              <a:t>CDC Division of Diabetes Translation </a:t>
            </a:r>
            <a:r>
              <a:rPr lang="en-US" sz="2900" b="1" dirty="0">
                <a:latin typeface="+mj-lt"/>
                <a:hlinkClick r:id="rId2"/>
              </a:rPr>
              <a:t>pca8@cdc.gov</a:t>
            </a:r>
            <a:r>
              <a:rPr lang="en-US" sz="2900" b="1" dirty="0">
                <a:latin typeface="+mj-lt"/>
              </a:rPr>
              <a:t> (2018).</a:t>
            </a:r>
          </a:p>
          <a:p>
            <a:pPr eaLnBrk="1" hangingPunct="1">
              <a:defRPr/>
            </a:pPr>
            <a:r>
              <a:rPr lang="en-US" sz="2900" b="1" dirty="0">
                <a:latin typeface="+mj-lt"/>
              </a:rPr>
              <a:t>IDF (International Diabetes Federation) and FDI (World Diabetes Federation) are working  together to address</a:t>
            </a:r>
            <a:r>
              <a:rPr lang="en-US" sz="2900" b="1" i="1" dirty="0">
                <a:latin typeface="+mj-lt"/>
              </a:rPr>
              <a:t> </a:t>
            </a:r>
            <a:r>
              <a:rPr lang="en-US" sz="2900" b="1" dirty="0">
                <a:latin typeface="+mj-lt"/>
              </a:rPr>
              <a:t>periodontal diseases as the main oral health problem in people with diabetes. Guideline on Oral health for people with diabetes                                </a:t>
            </a:r>
            <a:r>
              <a:rPr lang="en-US" sz="2900" i="1" dirty="0">
                <a:latin typeface="+mj-lt"/>
                <a:hlinkClick r:id="rId3"/>
              </a:rPr>
              <a:t>http://www.idf.org/guidelines/diabetes-and-oral-health</a:t>
            </a:r>
            <a:endParaRPr lang="en-US" sz="2900" i="1" dirty="0">
              <a:latin typeface="+mj-lt"/>
            </a:endParaRPr>
          </a:p>
          <a:p>
            <a:pPr eaLnBrk="1" hangingPunct="1">
              <a:defRPr/>
            </a:pPr>
            <a:endParaRPr lang="en-US" sz="2900" b="1" dirty="0">
              <a:latin typeface="+mj-lt"/>
            </a:endParaRPr>
          </a:p>
          <a:p>
            <a:pPr>
              <a:defRPr/>
            </a:pPr>
            <a:r>
              <a:rPr lang="en-US" sz="2900" b="1" dirty="0">
                <a:latin typeface="+mj-lt"/>
              </a:rPr>
              <a:t>Cochrane Review: investigated relationship of treating gum disease on blood sugar control in people with diabetes and suggest a future strategy for </a:t>
            </a:r>
            <a:r>
              <a:rPr lang="en-US" sz="2900" b="1" dirty="0" err="1">
                <a:latin typeface="+mj-lt"/>
              </a:rPr>
              <a:t>res</a:t>
            </a:r>
            <a:r>
              <a:rPr lang="en-US" sz="2900" dirty="0" err="1">
                <a:latin typeface="+mj-lt"/>
              </a:rPr>
              <a:t>Harvard</a:t>
            </a:r>
            <a:r>
              <a:rPr lang="en-US" sz="2900" dirty="0">
                <a:latin typeface="+mj-lt"/>
              </a:rPr>
              <a:t> Health Publishing. (2018, April). </a:t>
            </a:r>
            <a:r>
              <a:rPr lang="en-US" sz="2900" i="1" dirty="0">
                <a:latin typeface="+mj-lt"/>
              </a:rPr>
              <a:t>Gum disease and the connection to heart disease</a:t>
            </a:r>
            <a:r>
              <a:rPr lang="en-US" sz="2900" dirty="0">
                <a:latin typeface="+mj-lt"/>
              </a:rPr>
              <a:t>. Harvard Health. </a:t>
            </a:r>
            <a:r>
              <a:rPr lang="en-US" sz="2900" dirty="0">
                <a:latin typeface="+mj-lt"/>
                <a:hlinkClick r:id="rId4"/>
              </a:rPr>
              <a:t>https://www.health.harvard.edu/diseases-and-conditions/gum-disease-and-the-connection-to-heart-disease</a:t>
            </a:r>
            <a:endParaRPr lang="en-US" sz="2900" dirty="0">
              <a:latin typeface="+mj-lt"/>
            </a:endParaRPr>
          </a:p>
          <a:p>
            <a:pPr eaLnBrk="1" hangingPunct="1">
              <a:defRPr/>
            </a:pPr>
            <a:r>
              <a:rPr lang="en-US" sz="2900" b="1" dirty="0" err="1">
                <a:latin typeface="+mj-lt"/>
              </a:rPr>
              <a:t>earch</a:t>
            </a:r>
            <a:r>
              <a:rPr lang="en-US" sz="2900" b="1" dirty="0">
                <a:latin typeface="+mj-lt"/>
              </a:rPr>
              <a:t> and medical/dental practice. The evidence gathered suggested that there may be small but significant improvement in blood sugar control from treating pre-existing gum disease in people with Type 2 diabetes.</a:t>
            </a:r>
            <a:r>
              <a:rPr lang="en-US" sz="2900" dirty="0">
                <a:latin typeface="+mj-lt"/>
              </a:rPr>
              <a:t>                                                   </a:t>
            </a:r>
            <a:r>
              <a:rPr lang="en-US" sz="2900" i="1" dirty="0">
                <a:latin typeface="+mj-lt"/>
              </a:rPr>
              <a:t>The Cochrane Library, </a:t>
            </a:r>
            <a:r>
              <a:rPr lang="en-US" sz="2900" dirty="0">
                <a:latin typeface="+mj-lt"/>
              </a:rPr>
              <a:t>2010, Issue 5 </a:t>
            </a:r>
            <a:r>
              <a:rPr lang="en-US" sz="2900" dirty="0">
                <a:latin typeface="+mj-lt"/>
                <a:hlinkClick r:id="rId5"/>
              </a:rPr>
              <a:t>http://www.thecochranelibrary.com</a:t>
            </a:r>
            <a:endParaRPr lang="en-US" sz="2900" dirty="0">
              <a:latin typeface="+mj-lt"/>
            </a:endParaRPr>
          </a:p>
          <a:p>
            <a:pPr eaLnBrk="1" hangingPunct="1">
              <a:defRPr/>
            </a:pPr>
            <a:endParaRPr lang="en-US" b="1" dirty="0">
              <a:latin typeface="Times New Roman" pitchFamily="18" charset="0"/>
            </a:endParaRPr>
          </a:p>
          <a:p>
            <a:endParaRPr lang="en-US" dirty="0"/>
          </a:p>
        </p:txBody>
      </p:sp>
    </p:spTree>
    <p:extLst>
      <p:ext uri="{BB962C8B-B14F-4D97-AF65-F5344CB8AC3E}">
        <p14:creationId xmlns:p14="http://schemas.microsoft.com/office/powerpoint/2010/main" val="11183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ltLang="en-US" b="1" dirty="0"/>
              <a:t>References </a:t>
            </a:r>
            <a:endParaRPr lang="en-US" altLang="en-US" dirty="0"/>
          </a:p>
        </p:txBody>
      </p:sp>
      <p:sp>
        <p:nvSpPr>
          <p:cNvPr id="3" name="Content Placeholder 2"/>
          <p:cNvSpPr>
            <a:spLocks noGrp="1"/>
          </p:cNvSpPr>
          <p:nvPr>
            <p:ph idx="1"/>
          </p:nvPr>
        </p:nvSpPr>
        <p:spPr/>
        <p:txBody>
          <a:bodyPr>
            <a:normAutofit fontScale="77500" lnSpcReduction="20000"/>
          </a:bodyPr>
          <a:lstStyle/>
          <a:p>
            <a:pPr eaLnBrk="1" hangingPunct="1">
              <a:defRPr/>
            </a:pPr>
            <a:r>
              <a:rPr lang="en-US" sz="3400" b="1" dirty="0">
                <a:latin typeface="+mj-lt"/>
              </a:rPr>
              <a:t>IDF (International Diabetes Federation) and FDI (World Diabetes Federation) are working  together to address</a:t>
            </a:r>
            <a:r>
              <a:rPr lang="en-US" sz="3400" b="1" i="1" dirty="0">
                <a:latin typeface="+mj-lt"/>
              </a:rPr>
              <a:t> </a:t>
            </a:r>
            <a:r>
              <a:rPr lang="en-US" sz="3400" b="1" dirty="0">
                <a:latin typeface="+mj-lt"/>
              </a:rPr>
              <a:t>periodontal diseases as the main oral health problem in people with diabetes. Guideline on Oral health for people with diabetes                                </a:t>
            </a:r>
            <a:r>
              <a:rPr lang="en-US" sz="3400" i="1" dirty="0">
                <a:latin typeface="+mj-lt"/>
                <a:hlinkClick r:id="rId2"/>
              </a:rPr>
              <a:t>http://www.idf.org/guidelines/diabetes-and-oral-health</a:t>
            </a:r>
            <a:endParaRPr lang="en-US" sz="3400" i="1" dirty="0">
              <a:latin typeface="+mj-lt"/>
            </a:endParaRPr>
          </a:p>
          <a:p>
            <a:pPr eaLnBrk="1" hangingPunct="1">
              <a:defRPr/>
            </a:pPr>
            <a:endParaRPr lang="en-US" sz="3400" b="1" dirty="0">
              <a:latin typeface="+mj-lt"/>
            </a:endParaRPr>
          </a:p>
          <a:p>
            <a:pPr eaLnBrk="1" hangingPunct="1">
              <a:defRPr/>
            </a:pPr>
            <a:r>
              <a:rPr lang="en-US" sz="3400" b="1" dirty="0">
                <a:latin typeface="+mj-lt"/>
              </a:rPr>
              <a:t>Cochrane Review: investigated relationship of treating gum disease on blood sugar control in people with diabetes and suggest a future strategy for research and medical/dental practice. The evidence gathered suggested that there may be small but significant improvement in blood sugar control from treating pre-existing gum disease in people with Type 2 diabetes.</a:t>
            </a:r>
            <a:r>
              <a:rPr lang="en-US" sz="3400" dirty="0">
                <a:latin typeface="+mj-lt"/>
              </a:rPr>
              <a:t>                                                   </a:t>
            </a:r>
            <a:r>
              <a:rPr lang="en-US" sz="3400" i="1" dirty="0">
                <a:latin typeface="+mj-lt"/>
              </a:rPr>
              <a:t>The Cochrane Library, </a:t>
            </a:r>
            <a:r>
              <a:rPr lang="en-US" sz="3400" dirty="0">
                <a:latin typeface="+mj-lt"/>
              </a:rPr>
              <a:t>2010, Issue 5 </a:t>
            </a:r>
            <a:r>
              <a:rPr lang="en-US" sz="3400" dirty="0">
                <a:latin typeface="+mj-lt"/>
                <a:hlinkClick r:id="rId3"/>
              </a:rPr>
              <a:t>http://www.thecochranelibrary.com</a:t>
            </a:r>
            <a:endParaRPr lang="en-US" sz="3400" dirty="0">
              <a:latin typeface="+mj-lt"/>
            </a:endParaRPr>
          </a:p>
          <a:p>
            <a:pPr eaLnBrk="1" hangingPunct="1">
              <a:defRPr/>
            </a:pPr>
            <a:endParaRPr lang="en-US" sz="4400" dirty="0"/>
          </a:p>
        </p:txBody>
      </p:sp>
      <p:sp>
        <p:nvSpPr>
          <p:cNvPr id="2" name="Slide Number Placeholder 1"/>
          <p:cNvSpPr>
            <a:spLocks noGrp="1"/>
          </p:cNvSpPr>
          <p:nvPr>
            <p:ph type="sldNum" sz="quarter" idx="12"/>
          </p:nvPr>
        </p:nvSpPr>
        <p:spPr/>
        <p:txBody>
          <a:bodyPr/>
          <a:lstStyle/>
          <a:p>
            <a:fld id="{CA0BFA97-C20A-4F47-B6A6-C37375FB4692}" type="slidenum">
              <a:rPr lang="en-US" smtClean="0"/>
              <a:t>29</a:t>
            </a:fld>
            <a:endParaRPr lang="en-US"/>
          </a:p>
        </p:txBody>
      </p:sp>
    </p:spTree>
    <p:extLst>
      <p:ext uri="{BB962C8B-B14F-4D97-AF65-F5344CB8AC3E}">
        <p14:creationId xmlns:p14="http://schemas.microsoft.com/office/powerpoint/2010/main" val="40813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prstGeom prst="rect">
            <a:avLst/>
          </a:prstGeom>
        </p:spPr>
        <p:txBody>
          <a:bodyPr spcFirstLastPara="1" vert="horz" wrap="square" lIns="91433" tIns="45700" rIns="91433" bIns="45700" rtlCol="0" anchor="ctr" anchorCtr="0">
            <a:noAutofit/>
          </a:bodyPr>
          <a:lstStyle/>
          <a:p>
            <a:pPr algn="ctr">
              <a:spcBef>
                <a:spcPts val="0"/>
              </a:spcBef>
            </a:pPr>
            <a:r>
              <a:rPr lang="en" sz="4800" dirty="0">
                <a:latin typeface="Arial" panose="020B0604020202020204" pitchFamily="34" charset="0"/>
                <a:cs typeface="Arial" panose="020B0604020202020204" pitchFamily="34" charset="0"/>
              </a:rPr>
              <a:t>Acknowledgments </a:t>
            </a:r>
            <a:endParaRPr sz="4800" dirty="0">
              <a:latin typeface="Arial" panose="020B0604020202020204" pitchFamily="34" charset="0"/>
              <a:cs typeface="Arial" panose="020B0604020202020204" pitchFamily="34" charset="0"/>
            </a:endParaRPr>
          </a:p>
        </p:txBody>
      </p:sp>
      <p:sp>
        <p:nvSpPr>
          <p:cNvPr id="194" name="Google Shape;194;p26"/>
          <p:cNvSpPr txBox="1">
            <a:spLocks noGrp="1"/>
          </p:cNvSpPr>
          <p:nvPr>
            <p:ph idx="1"/>
          </p:nvPr>
        </p:nvSpPr>
        <p:spPr>
          <a:prstGeom prst="rect">
            <a:avLst/>
          </a:prstGeom>
        </p:spPr>
        <p:txBody>
          <a:bodyPr spcFirstLastPara="1" vert="horz" wrap="square" lIns="91433" tIns="45700" rIns="91433" bIns="45700" rtlCol="0" anchor="t" anchorCtr="0">
            <a:noAutofit/>
          </a:bodyPr>
          <a:lstStyle/>
          <a:p>
            <a:pPr marL="0" indent="0">
              <a:lnSpc>
                <a:spcPct val="100000"/>
              </a:lnSpc>
              <a:spcBef>
                <a:spcPts val="533"/>
              </a:spcBef>
              <a:buNone/>
            </a:pPr>
            <a:r>
              <a:rPr lang="en" sz="2800" dirty="0">
                <a:latin typeface="Arial" panose="020B0604020202020204" pitchFamily="34" charset="0"/>
                <a:cs typeface="Arial" panose="020B0604020202020204" pitchFamily="34" charset="0"/>
              </a:rPr>
              <a:t>This project is supported by Grant 5 NU58DP001009 from the Centers for Disease Control and Prevention (CDC). Its contents are solely the responsibility of the presenters and do not necessarily represent the official views of CDC.</a:t>
            </a:r>
            <a:endParaRPr sz="2800" dirty="0">
              <a:latin typeface="Arial" panose="020B0604020202020204" pitchFamily="34" charset="0"/>
              <a:cs typeface="Arial" panose="020B0604020202020204" pitchFamily="34" charset="0"/>
            </a:endParaRPr>
          </a:p>
          <a:p>
            <a:pPr marL="0" indent="0">
              <a:spcBef>
                <a:spcPts val="533"/>
              </a:spcBef>
              <a:buNone/>
            </a:pPr>
            <a:endParaRPr sz="3600" dirty="0"/>
          </a:p>
        </p:txBody>
      </p:sp>
      <p:pic>
        <p:nvPicPr>
          <p:cNvPr id="195" name="Google Shape;195;p26" descr="CDC logo"/>
          <p:cNvPicPr preferRelativeResize="0"/>
          <p:nvPr/>
        </p:nvPicPr>
        <p:blipFill rotWithShape="1">
          <a:blip r:embed="rId3">
            <a:alphaModFix/>
          </a:blip>
          <a:srcRect/>
          <a:stretch/>
        </p:blipFill>
        <p:spPr>
          <a:xfrm>
            <a:off x="8040047" y="4158749"/>
            <a:ext cx="3475296" cy="2023191"/>
          </a:xfrm>
          <a:prstGeom prst="rect">
            <a:avLst/>
          </a:prstGeom>
          <a:noFill/>
          <a:ln>
            <a:noFill/>
          </a:ln>
        </p:spPr>
      </p:pic>
      <p:sp>
        <p:nvSpPr>
          <p:cNvPr id="2" name="Slide Number Placeholder 1"/>
          <p:cNvSpPr>
            <a:spLocks noGrp="1"/>
          </p:cNvSpPr>
          <p:nvPr>
            <p:ph type="sldNum" sz="quarter"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178193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sp>
        <p:nvSpPr>
          <p:cNvPr id="96" name="Rectangle 95">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Google Shape;216;p28"/>
          <p:cNvSpPr txBox="1">
            <a:spLocks noGrp="1"/>
          </p:cNvSpPr>
          <p:nvPr>
            <p:ph type="title"/>
          </p:nvPr>
        </p:nvSpPr>
        <p:spPr>
          <a:xfrm>
            <a:off x="838200" y="811161"/>
            <a:ext cx="3335594" cy="5403370"/>
          </a:xfrm>
          <a:prstGeom prst="rect">
            <a:avLst/>
          </a:prstGeom>
        </p:spPr>
        <p:txBody>
          <a:bodyPr spcFirstLastPara="1" vert="horz" lIns="91433" tIns="45700" rIns="91433" bIns="45700" rtlCol="0" anchorCtr="0">
            <a:normAutofit/>
          </a:bodyPr>
          <a:lstStyle/>
          <a:p>
            <a:pPr>
              <a:spcBef>
                <a:spcPts val="0"/>
              </a:spcBef>
            </a:pPr>
            <a:r>
              <a:rPr lang="en-US">
                <a:solidFill>
                  <a:srgbClr val="FFFFFF"/>
                </a:solidFill>
              </a:rPr>
              <a:t>Colorado Caveats </a:t>
            </a:r>
          </a:p>
        </p:txBody>
      </p:sp>
      <p:sp>
        <p:nvSpPr>
          <p:cNvPr id="98" name="Rectangle 97">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9" name="Google Shape;217;p28">
            <a:extLst>
              <a:ext uri="{FF2B5EF4-FFF2-40B4-BE49-F238E27FC236}">
                <a16:creationId xmlns:a16="http://schemas.microsoft.com/office/drawing/2014/main" id="{17FAAC99-A457-42C8-A31F-926ABC4CAC44}"/>
              </a:ext>
            </a:extLst>
          </p:cNvPr>
          <p:cNvGraphicFramePr/>
          <p:nvPr>
            <p:extLst>
              <p:ext uri="{D42A27DB-BD31-4B8C-83A1-F6EECF244321}">
                <p14:modId xmlns:p14="http://schemas.microsoft.com/office/powerpoint/2010/main" val="29547244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92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8173212" y="53802"/>
            <a:ext cx="3401568" cy="1393034"/>
          </a:xfrm>
          <a:prstGeom prst="rect">
            <a:avLst/>
          </a:prstGeom>
        </p:spPr>
        <p:txBody>
          <a:bodyPr spcFirstLastPara="1" vert="horz" lIns="121920" tIns="60960" rIns="121920" bIns="60960" rtlCol="0" anchor="b" anchorCtr="0">
            <a:normAutofit/>
          </a:bodyPr>
          <a:lstStyle/>
          <a:p>
            <a:pPr defTabSz="1219170"/>
            <a:r>
              <a:rPr lang="en-US" sz="4000" spc="-160" dirty="0"/>
              <a:t>Why this project? </a:t>
            </a:r>
            <a:r>
              <a:rPr lang="en-US" sz="4000" spc="-160" dirty="0">
                <a:solidFill>
                  <a:srgbClr val="FFFFFF"/>
                </a:solidFill>
              </a:rPr>
              <a:t>? </a:t>
            </a:r>
          </a:p>
        </p:txBody>
      </p:sp>
      <p:pic>
        <p:nvPicPr>
          <p:cNvPr id="5" name="Google Shape;253;p33" descr="Image of Stout Street Health Center building">
            <a:extLst>
              <a:ext uri="{FF2B5EF4-FFF2-40B4-BE49-F238E27FC236}">
                <a16:creationId xmlns:a16="http://schemas.microsoft.com/office/drawing/2014/main" id="{9D950CF4-5879-4D7C-86ED-B7E8ACA278AC}"/>
              </a:ext>
            </a:extLst>
          </p:cNvPr>
          <p:cNvPicPr preferRelativeResize="0">
            <a:picLocks noGrp="1"/>
          </p:cNvPicPr>
          <p:nvPr>
            <p:ph sz="half" idx="2"/>
          </p:nvPr>
        </p:nvPicPr>
        <p:blipFill rotWithShape="1">
          <a:blip r:embed="rId3"/>
          <a:srcRect l="10123" r="14880" b="1"/>
          <a:stretch/>
        </p:blipFill>
        <p:spPr>
          <a:xfrm>
            <a:off x="634000" y="1446835"/>
            <a:ext cx="6278529" cy="4781346"/>
          </a:xfrm>
          <a:prstGeom prst="rect">
            <a:avLst/>
          </a:prstGeom>
          <a:noFill/>
        </p:spPr>
      </p:pic>
      <p:sp>
        <p:nvSpPr>
          <p:cNvPr id="259" name="Google Shape;259;p34"/>
          <p:cNvSpPr txBox="1">
            <a:spLocks noGrp="1"/>
          </p:cNvSpPr>
          <p:nvPr>
            <p:ph sz="half" idx="1"/>
          </p:nvPr>
        </p:nvSpPr>
        <p:spPr>
          <a:xfrm>
            <a:off x="7813369" y="2013372"/>
            <a:ext cx="3761412" cy="4456875"/>
          </a:xfrm>
          <a:prstGeom prst="rect">
            <a:avLst/>
          </a:prstGeom>
        </p:spPr>
        <p:txBody>
          <a:bodyPr spcFirstLastPara="1" vert="horz" lIns="121920" tIns="60960" rIns="121920" bIns="60960" rtlCol="0" anchorCtr="0">
            <a:noAutofit/>
          </a:bodyPr>
          <a:lstStyle/>
          <a:p>
            <a:pPr marL="609570" indent="-482577">
              <a:lnSpc>
                <a:spcPct val="100000"/>
              </a:lnSpc>
              <a:spcBef>
                <a:spcPts val="267"/>
              </a:spcBef>
              <a:buClr>
                <a:srgbClr val="910000"/>
              </a:buClr>
              <a:buSzPts val="2100"/>
              <a:buFont typeface="Arial" pitchFamily="34" charset="0"/>
              <a:buChar char="▪"/>
            </a:pPr>
            <a:r>
              <a:rPr lang="en-US" sz="2800" dirty="0"/>
              <a:t>Alignment with CCH clinical quality priorities</a:t>
            </a:r>
          </a:p>
          <a:p>
            <a:pPr marL="609570" indent="-482577">
              <a:lnSpc>
                <a:spcPct val="100000"/>
              </a:lnSpc>
              <a:spcBef>
                <a:spcPts val="267"/>
              </a:spcBef>
              <a:buClr>
                <a:srgbClr val="910000"/>
              </a:buClr>
              <a:buSzPts val="2100"/>
              <a:buFont typeface="Arial" pitchFamily="34" charset="0"/>
              <a:buChar char="▪"/>
            </a:pPr>
            <a:r>
              <a:rPr lang="en-US" sz="2800" dirty="0"/>
              <a:t>Opportunity to connect dental patients with a medical home</a:t>
            </a:r>
          </a:p>
          <a:p>
            <a:pPr marL="609570" indent="-482577">
              <a:lnSpc>
                <a:spcPct val="100000"/>
              </a:lnSpc>
              <a:spcBef>
                <a:spcPts val="267"/>
              </a:spcBef>
              <a:buClr>
                <a:srgbClr val="910000"/>
              </a:buClr>
              <a:buSzPts val="2100"/>
              <a:buFont typeface="Arial" pitchFamily="34" charset="0"/>
              <a:buChar char="▪"/>
            </a:pPr>
            <a:r>
              <a:rPr lang="en-US" sz="2800" dirty="0"/>
              <a:t>Benefits of an integrated health system </a:t>
            </a:r>
          </a:p>
        </p:txBody>
      </p:sp>
      <p:sp>
        <p:nvSpPr>
          <p:cNvPr id="2" name="Slide Number Placeholder 1"/>
          <p:cNvSpPr>
            <a:spLocks noGrp="1"/>
          </p:cNvSpPr>
          <p:nvPr>
            <p:ph type="sldNum" sz="quarter" idx="12"/>
          </p:nvPr>
        </p:nvSpPr>
        <p:spPr>
          <a:xfrm>
            <a:off x="8763927" y="5876417"/>
            <a:ext cx="2926080" cy="1397039"/>
          </a:xfrm>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214530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 name="Title 4">
            <a:extLst>
              <a:ext uri="{FF2B5EF4-FFF2-40B4-BE49-F238E27FC236}">
                <a16:creationId xmlns:a16="http://schemas.microsoft.com/office/drawing/2014/main" id="{67ABC26F-8D83-63E7-8040-98AD73FF2262}"/>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Challenges with our Patient Population at CCH </a:t>
            </a:r>
          </a:p>
        </p:txBody>
      </p:sp>
      <p:graphicFrame>
        <p:nvGraphicFramePr>
          <p:cNvPr id="8" name="Content Placeholder 5">
            <a:extLst>
              <a:ext uri="{FF2B5EF4-FFF2-40B4-BE49-F238E27FC236}">
                <a16:creationId xmlns:a16="http://schemas.microsoft.com/office/drawing/2014/main" id="{09AEF2EA-8277-BA50-BE2F-6E5B19D63B88}"/>
              </a:ext>
            </a:extLst>
          </p:cNvPr>
          <p:cNvGraphicFramePr>
            <a:graphicFrameLocks noGrp="1"/>
          </p:cNvGraphicFramePr>
          <p:nvPr>
            <p:ph idx="1"/>
            <p:extLst>
              <p:ext uri="{D42A27DB-BD31-4B8C-83A1-F6EECF244321}">
                <p14:modId xmlns:p14="http://schemas.microsoft.com/office/powerpoint/2010/main" val="36872086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35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B5A6C-6E0F-5F41-BEB4-6AFBDF3EB350}"/>
              </a:ext>
            </a:extLst>
          </p:cNvPr>
          <p:cNvSpPr>
            <a:spLocks noGrp="1"/>
          </p:cNvSpPr>
          <p:nvPr>
            <p:ph type="title"/>
          </p:nvPr>
        </p:nvSpPr>
        <p:spPr>
          <a:xfrm>
            <a:off x="630936" y="640080"/>
            <a:ext cx="4818888" cy="1481328"/>
          </a:xfrm>
        </p:spPr>
        <p:txBody>
          <a:bodyPr anchor="b">
            <a:normAutofit/>
          </a:bodyPr>
          <a:lstStyle/>
          <a:p>
            <a:r>
              <a:rPr lang="en-US" sz="5000" b="1"/>
              <a:t>Diabetes and Oral Health</a:t>
            </a:r>
          </a:p>
        </p:txBody>
      </p:sp>
      <p:sp>
        <p:nvSpPr>
          <p:cNvPr id="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27E5D0-EF35-FC47-BB62-7E8053347198}"/>
              </a:ext>
            </a:extLst>
          </p:cNvPr>
          <p:cNvSpPr>
            <a:spLocks noGrp="1"/>
          </p:cNvSpPr>
          <p:nvPr>
            <p:ph idx="1"/>
          </p:nvPr>
        </p:nvSpPr>
        <p:spPr>
          <a:xfrm>
            <a:off x="646176" y="2692909"/>
            <a:ext cx="4818888" cy="3547872"/>
          </a:xfrm>
        </p:spPr>
        <p:txBody>
          <a:bodyPr anchor="t">
            <a:normAutofit/>
          </a:bodyPr>
          <a:lstStyle/>
          <a:p>
            <a:r>
              <a:rPr lang="en-US" sz="1800" dirty="0"/>
              <a:t>Diabetes can influence oral health and vice versa</a:t>
            </a:r>
          </a:p>
          <a:p>
            <a:r>
              <a:rPr lang="en-US" sz="1800" dirty="0"/>
              <a:t> Poorly-controlled blood glucose can contribute to periodontal disease</a:t>
            </a:r>
          </a:p>
          <a:p>
            <a:r>
              <a:rPr lang="en-US" sz="1800" dirty="0"/>
              <a:t>Untreated periodontal disease can contribute to elevated blood glucose</a:t>
            </a:r>
          </a:p>
          <a:p>
            <a:r>
              <a:rPr lang="en-US" sz="1800" dirty="0"/>
              <a:t>Integrating oral health and diabetes prevention/management is one tool to advance the patient-centered medical home </a:t>
            </a:r>
          </a:p>
          <a:p>
            <a:r>
              <a:rPr lang="en-US" sz="1800" dirty="0"/>
              <a:t>Diabetes is a HRSA priority for Community Health Centers and Primary Care Associations</a:t>
            </a:r>
          </a:p>
        </p:txBody>
      </p:sp>
      <p:pic>
        <p:nvPicPr>
          <p:cNvPr id="8" name="Picture 7">
            <a:extLst>
              <a:ext uri="{FF2B5EF4-FFF2-40B4-BE49-F238E27FC236}">
                <a16:creationId xmlns:a16="http://schemas.microsoft.com/office/drawing/2014/main" id="{CA8E64D5-6F00-9B4E-95EA-9FFEC95302FB}"/>
              </a:ext>
            </a:extLst>
          </p:cNvPr>
          <p:cNvPicPr>
            <a:picLocks noChangeAspect="1"/>
          </p:cNvPicPr>
          <p:nvPr/>
        </p:nvPicPr>
        <p:blipFill>
          <a:blip r:embed="rId2"/>
          <a:stretch>
            <a:fillRect/>
          </a:stretch>
        </p:blipFill>
        <p:spPr>
          <a:xfrm>
            <a:off x="6099048" y="2002845"/>
            <a:ext cx="5458968" cy="2852310"/>
          </a:xfrm>
          <a:prstGeom prst="rect">
            <a:avLst/>
          </a:prstGeom>
        </p:spPr>
      </p:pic>
    </p:spTree>
    <p:extLst>
      <p:ext uri="{BB962C8B-B14F-4D97-AF65-F5344CB8AC3E}">
        <p14:creationId xmlns:p14="http://schemas.microsoft.com/office/powerpoint/2010/main" val="311152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0B73-12A4-9C4E-ACFF-2DDF790D7838}"/>
              </a:ext>
            </a:extLst>
          </p:cNvPr>
          <p:cNvSpPr>
            <a:spLocks noGrp="1"/>
          </p:cNvSpPr>
          <p:nvPr>
            <p:ph type="title"/>
          </p:nvPr>
        </p:nvSpPr>
        <p:spPr>
          <a:xfrm>
            <a:off x="762001" y="803325"/>
            <a:ext cx="5314536" cy="1325563"/>
          </a:xfrm>
        </p:spPr>
        <p:txBody>
          <a:bodyPr>
            <a:normAutofit/>
          </a:bodyPr>
          <a:lstStyle/>
          <a:p>
            <a:r>
              <a:rPr lang="en-US" b="1" dirty="0"/>
              <a:t>Cardiovascular Disease and Oral Health</a:t>
            </a:r>
          </a:p>
        </p:txBody>
      </p:sp>
      <p:sp>
        <p:nvSpPr>
          <p:cNvPr id="3" name="Content Placeholder 2">
            <a:extLst>
              <a:ext uri="{FF2B5EF4-FFF2-40B4-BE49-F238E27FC236}">
                <a16:creationId xmlns:a16="http://schemas.microsoft.com/office/drawing/2014/main" id="{382FC785-6F9B-0B45-BC62-2835BC02D224}"/>
              </a:ext>
            </a:extLst>
          </p:cNvPr>
          <p:cNvSpPr>
            <a:spLocks noGrp="1"/>
          </p:cNvSpPr>
          <p:nvPr>
            <p:ph idx="1"/>
          </p:nvPr>
        </p:nvSpPr>
        <p:spPr>
          <a:xfrm>
            <a:off x="762000" y="2279018"/>
            <a:ext cx="5870293" cy="3913438"/>
          </a:xfrm>
        </p:spPr>
        <p:txBody>
          <a:bodyPr anchor="t">
            <a:normAutofit/>
          </a:bodyPr>
          <a:lstStyle/>
          <a:p>
            <a:r>
              <a:rPr lang="en-US" sz="1800" b="0" i="0" u="none" strike="noStrike" dirty="0">
                <a:effectLst/>
                <a:latin typeface="myriad-pro"/>
              </a:rPr>
              <a:t>The bacteria that infect the gums and cause gingivitis and periodontitis also travel to blood vessels elsewhere in the body where they cause blood vessel inflammation and damage; tiny blood clots, heart attack and stroke may follow. </a:t>
            </a:r>
          </a:p>
          <a:p>
            <a:r>
              <a:rPr lang="en-US" sz="1800" b="0" i="0" u="none" strike="noStrike" dirty="0">
                <a:effectLst/>
                <a:latin typeface="myriad-pro"/>
              </a:rPr>
              <a:t>Supporting this idea is the finding of remnants of oral bacteria within atherosclerotic blood vessels far from the mouth. </a:t>
            </a:r>
            <a:endParaRPr lang="en-US" sz="1800" dirty="0">
              <a:latin typeface="myriad-pro"/>
            </a:endParaRPr>
          </a:p>
          <a:p>
            <a:r>
              <a:rPr lang="en-US" sz="1800" b="0" i="0" u="none" strike="noStrike" dirty="0">
                <a:effectLst/>
                <a:latin typeface="myriad-pro"/>
              </a:rPr>
              <a:t>Rather than bacteria causing the problem, it's the body's immune response – inflammation - that sets off a cascade of vascular damage throughout the body, including the heart and brain.</a:t>
            </a:r>
          </a:p>
          <a:p>
            <a:endParaRPr lang="en-US" sz="1800" dirty="0"/>
          </a:p>
        </p:txBody>
      </p:sp>
      <p:pic>
        <p:nvPicPr>
          <p:cNvPr id="6" name="Picture 5">
            <a:extLst>
              <a:ext uri="{FF2B5EF4-FFF2-40B4-BE49-F238E27FC236}">
                <a16:creationId xmlns:a16="http://schemas.microsoft.com/office/drawing/2014/main" id="{882F858B-1123-B847-8E3A-84773A9C2DD4}"/>
              </a:ext>
            </a:extLst>
          </p:cNvPr>
          <p:cNvPicPr>
            <a:picLocks noChangeAspect="1"/>
          </p:cNvPicPr>
          <p:nvPr/>
        </p:nvPicPr>
        <p:blipFill rotWithShape="1">
          <a:blip r:embed="rId2"/>
          <a:srcRect r="376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8874446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26877-F39A-E548-881F-7E7836C3AC41}"/>
              </a:ext>
            </a:extLst>
          </p:cNvPr>
          <p:cNvSpPr>
            <a:spLocks noGrp="1"/>
          </p:cNvSpPr>
          <p:nvPr>
            <p:ph type="title"/>
          </p:nvPr>
        </p:nvSpPr>
        <p:spPr>
          <a:xfrm>
            <a:off x="630936" y="640080"/>
            <a:ext cx="4818888" cy="1481328"/>
          </a:xfrm>
        </p:spPr>
        <p:txBody>
          <a:bodyPr anchor="b">
            <a:normAutofit/>
          </a:bodyPr>
          <a:lstStyle/>
          <a:p>
            <a:r>
              <a:rPr lang="en-US" sz="4600" b="1" dirty="0"/>
              <a:t>The Past-DOHI and DCVDOHI at CCH</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E94BF2-5005-CC45-B3A5-51743113E950}"/>
              </a:ext>
            </a:extLst>
          </p:cNvPr>
          <p:cNvSpPr>
            <a:spLocks noGrp="1"/>
          </p:cNvSpPr>
          <p:nvPr>
            <p:ph idx="1"/>
          </p:nvPr>
        </p:nvSpPr>
        <p:spPr>
          <a:xfrm>
            <a:off x="630936" y="2660904"/>
            <a:ext cx="4818888" cy="3547872"/>
          </a:xfrm>
        </p:spPr>
        <p:txBody>
          <a:bodyPr anchor="t">
            <a:normAutofit/>
          </a:bodyPr>
          <a:lstStyle/>
          <a:p>
            <a:r>
              <a:rPr lang="en-US" sz="1700" dirty="0"/>
              <a:t>Started DOHI grant work with CDPHE and CCHN in April 2017, began new workflows of screening and checking chair side A1Cs at dental exam appointments. </a:t>
            </a:r>
          </a:p>
          <a:p>
            <a:r>
              <a:rPr lang="en-US" sz="1700" dirty="0"/>
              <a:t>In the first seven months of the implementation period, 461 diabetes risk assessment were given and 100 POC tests were administered</a:t>
            </a:r>
          </a:p>
        </p:txBody>
      </p:sp>
      <p:pic>
        <p:nvPicPr>
          <p:cNvPr id="6" name="Picture 5">
            <a:extLst>
              <a:ext uri="{FF2B5EF4-FFF2-40B4-BE49-F238E27FC236}">
                <a16:creationId xmlns:a16="http://schemas.microsoft.com/office/drawing/2014/main" id="{D777FDB4-9DA3-5D40-A980-20F6D4EF1124}"/>
              </a:ext>
            </a:extLst>
          </p:cNvPr>
          <p:cNvPicPr>
            <a:picLocks noChangeAspect="1"/>
          </p:cNvPicPr>
          <p:nvPr/>
        </p:nvPicPr>
        <p:blipFill rotWithShape="1">
          <a:blip r:embed="rId2"/>
          <a:srcRect t="762" r="2" b="1119"/>
          <a:stretch/>
        </p:blipFill>
        <p:spPr>
          <a:xfrm>
            <a:off x="6099048" y="1306530"/>
            <a:ext cx="5458968" cy="4244940"/>
          </a:xfrm>
          <a:prstGeom prst="rect">
            <a:avLst/>
          </a:prstGeom>
        </p:spPr>
      </p:pic>
    </p:spTree>
    <p:extLst>
      <p:ext uri="{BB962C8B-B14F-4D97-AF65-F5344CB8AC3E}">
        <p14:creationId xmlns:p14="http://schemas.microsoft.com/office/powerpoint/2010/main" val="4145291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2562</Words>
  <Application>Microsoft Office PowerPoint</Application>
  <PresentationFormat>Widescreen</PresentationFormat>
  <Paragraphs>220</Paragraphs>
  <Slides>29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Calibri Light</vt:lpstr>
      <vt:lpstr>Helvetica</vt:lpstr>
      <vt:lpstr>Helvetica Neue Medium</vt:lpstr>
      <vt:lpstr>myriad-pro</vt:lpstr>
      <vt:lpstr>Noto Sans Symbols</vt:lpstr>
      <vt:lpstr>Times New Roman</vt:lpstr>
      <vt:lpstr>Office Theme</vt:lpstr>
      <vt:lpstr>Office Theme</vt:lpstr>
      <vt:lpstr>DCVDOHI-Yesterday, Today and Tomorrow</vt:lpstr>
      <vt:lpstr>Introductions </vt:lpstr>
      <vt:lpstr>Acknowledgments </vt:lpstr>
      <vt:lpstr>Colorado Caveats </vt:lpstr>
      <vt:lpstr>Why this project? ? </vt:lpstr>
      <vt:lpstr>Challenges with our Patient Population at CCH </vt:lpstr>
      <vt:lpstr>Diabetes and Oral Health</vt:lpstr>
      <vt:lpstr>Cardiovascular Disease and Oral Health</vt:lpstr>
      <vt:lpstr>The Past-DOHI and DCVDOHI at CCH</vt:lpstr>
      <vt:lpstr>Yesterday’s Barriers to Improving Care </vt:lpstr>
      <vt:lpstr>Lessons Learned:  Compliance and Logistics </vt:lpstr>
      <vt:lpstr>Consistent Workflow Changes to Implement Effort and Produce Desired Outcome – Dental to Medical </vt:lpstr>
      <vt:lpstr>Medical Provider Messages  </vt:lpstr>
      <vt:lpstr>PowerPoint Presentation</vt:lpstr>
      <vt:lpstr>Impact of Covid on managing Chronic Disease</vt:lpstr>
      <vt:lpstr>“Improvise, Adapt, Overcome”  – Bear Grylls</vt:lpstr>
      <vt:lpstr>The Present - A Snapshot </vt:lpstr>
      <vt:lpstr>Project Challenges</vt:lpstr>
      <vt:lpstr>Changes to Support Implementation</vt:lpstr>
      <vt:lpstr>Digital Diabetes Risk Assessment Questionnaire </vt:lpstr>
      <vt:lpstr>Yesterday or Today? </vt:lpstr>
      <vt:lpstr>What a “Normal” Year Looks Like 2019 DOHI Data</vt:lpstr>
      <vt:lpstr>2020 DCVDOHI Annual Data</vt:lpstr>
      <vt:lpstr>PowerPoint Presentation</vt:lpstr>
      <vt:lpstr>What does the medical profession see?</vt:lpstr>
      <vt:lpstr>Benefits of Pharmacy Integration</vt:lpstr>
      <vt:lpstr>Future- Next Steps - CCH</vt:lpstr>
      <vt:lpstr>References</vt:lpstr>
      <vt:lpstr>References </vt:lpstr>
    </vt:vector>
  </TitlesOfParts>
  <Company>Colorado Coalition for the Homeless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DCVDOHI-Yesterday, Today and Tomorrow</dc:title>
  <dc:creator>Carol S. Rykiel</dc:creator>
  <cp:lastModifiedBy>Carol S. Rykiel</cp:lastModifiedBy>
  <cp:revision>6</cp:revision>
  <dcterms:created xsi:type="dcterms:W3CDTF">2023-03-07T17:58:07Z</dcterms:created>
  <dcterms:modified xsi:type="dcterms:W3CDTF">2023-03-08T21:08:50Z</dcterms:modified>
</cp:coreProperties>
</file>