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7"/>
  </p:notesMasterIdLst>
  <p:sldIdLst>
    <p:sldId id="256" r:id="rId5"/>
    <p:sldId id="265" r:id="rId6"/>
    <p:sldId id="257" r:id="rId7"/>
    <p:sldId id="296" r:id="rId8"/>
    <p:sldId id="297" r:id="rId9"/>
    <p:sldId id="258" r:id="rId10"/>
    <p:sldId id="259" r:id="rId11"/>
    <p:sldId id="260" r:id="rId12"/>
    <p:sldId id="279" r:id="rId13"/>
    <p:sldId id="290" r:id="rId14"/>
    <p:sldId id="292" r:id="rId15"/>
    <p:sldId id="262" r:id="rId16"/>
    <p:sldId id="285" r:id="rId17"/>
    <p:sldId id="264" r:id="rId18"/>
    <p:sldId id="289" r:id="rId19"/>
    <p:sldId id="293" r:id="rId20"/>
    <p:sldId id="268" r:id="rId21"/>
    <p:sldId id="263" r:id="rId22"/>
    <p:sldId id="284" r:id="rId23"/>
    <p:sldId id="266" r:id="rId24"/>
    <p:sldId id="269" r:id="rId25"/>
    <p:sldId id="274" r:id="rId26"/>
    <p:sldId id="272" r:id="rId27"/>
    <p:sldId id="275" r:id="rId28"/>
    <p:sldId id="273" r:id="rId29"/>
    <p:sldId id="276" r:id="rId30"/>
    <p:sldId id="270" r:id="rId31"/>
    <p:sldId id="287" r:id="rId32"/>
    <p:sldId id="286" r:id="rId33"/>
    <p:sldId id="288" r:id="rId34"/>
    <p:sldId id="278" r:id="rId35"/>
    <p:sldId id="277" r:id="rId36"/>
    <p:sldId id="295" r:id="rId37"/>
    <p:sldId id="298" r:id="rId38"/>
    <p:sldId id="299" r:id="rId39"/>
    <p:sldId id="280" r:id="rId40"/>
    <p:sldId id="271" r:id="rId41"/>
    <p:sldId id="300" r:id="rId42"/>
    <p:sldId id="301" r:id="rId43"/>
    <p:sldId id="302" r:id="rId44"/>
    <p:sldId id="283" r:id="rId45"/>
    <p:sldId id="282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7F5F5D-ED69-B0D7-271B-E64B78809C71}" v="234" dt="2023-05-17T10:42:03.118"/>
    <p1510:client id="{20A972DA-E106-53A7-7053-34064A568FB6}" v="76" dt="2023-05-17T01:22:44.752"/>
    <p1510:client id="{57375F31-0892-6013-056C-E5D4C3AA298E}" v="529" dt="2023-05-10T20:56:19.005"/>
    <p1510:client id="{93DE604A-6909-CE67-56D6-936CFDF985D2}" v="16" dt="2023-05-14T15:10:45.689"/>
    <p1510:client id="{A22C0A2C-B615-A0D1-03F2-A95E99992C25}" v="1519" dt="2023-05-14T03:34:39.182"/>
    <p1510:client id="{B04221E3-0BD5-6264-C88E-989688029597}" v="5" dt="2023-05-15T14:40:51.610"/>
    <p1510:client id="{C5511A43-47D7-2F2E-14EB-3E7D7272EC22}" v="145" dt="2023-05-17T12:22:46.614"/>
    <p1510:client id="{F413F66C-1A8E-1531-07C6-7CB85B1EC47B}" v="5" dt="2023-05-12T14:41:12.499"/>
    <p1510:client id="{FA90D08F-5612-7404-1916-5DF7686B8ED1}" v="139" dt="2023-05-14T18:04:09.1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6E602C-556A-4EDA-9CDB-67FBD76B1B6B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DAED3E8B-CE18-4650-8EF5-DEA0A13AF257}">
      <dgm:prSet/>
      <dgm:spPr/>
      <dgm:t>
        <a:bodyPr/>
        <a:lstStyle/>
        <a:p>
          <a:r>
            <a:rPr lang="en-US" b="0" i="0"/>
            <a:t>After participating in this session, attendees will be able to explain effect that xylazine use has on the development of wounds.</a:t>
          </a:r>
          <a:r>
            <a:rPr lang="en-US"/>
            <a:t> </a:t>
          </a:r>
        </a:p>
      </dgm:t>
    </dgm:pt>
    <dgm:pt modelId="{A3CF25DD-5AB3-4486-88CB-A9916E450254}" type="parTrans" cxnId="{4594918F-7D89-40ED-B77A-67D087F36D59}">
      <dgm:prSet/>
      <dgm:spPr/>
      <dgm:t>
        <a:bodyPr/>
        <a:lstStyle/>
        <a:p>
          <a:endParaRPr lang="en-US"/>
        </a:p>
      </dgm:t>
    </dgm:pt>
    <dgm:pt modelId="{AB235FDE-6E7E-4092-9D48-44C5C223AE99}" type="sibTrans" cxnId="{4594918F-7D89-40ED-B77A-67D087F36D59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08710704-89E7-4DD2-9264-7096C801F05E}">
      <dgm:prSet/>
      <dgm:spPr/>
      <dgm:t>
        <a:bodyPr/>
        <a:lstStyle/>
        <a:p>
          <a:r>
            <a:rPr lang="en-US" b="0" i="0"/>
            <a:t>Attendees will be able to formulate a plan for management of xylazine-related wounds via a harm reduction lens.</a:t>
          </a:r>
          <a:r>
            <a:rPr lang="en-US"/>
            <a:t> </a:t>
          </a:r>
        </a:p>
      </dgm:t>
    </dgm:pt>
    <dgm:pt modelId="{73E922D0-0AC5-4F5A-A666-D6D99F08972A}" type="parTrans" cxnId="{E8A94712-EDBE-40F3-B4D8-C65C4B816F4F}">
      <dgm:prSet/>
      <dgm:spPr/>
      <dgm:t>
        <a:bodyPr/>
        <a:lstStyle/>
        <a:p>
          <a:endParaRPr lang="en-US"/>
        </a:p>
      </dgm:t>
    </dgm:pt>
    <dgm:pt modelId="{E5836790-E6E8-45C6-BFD1-5830F92F3844}" type="sibTrans" cxnId="{E8A94712-EDBE-40F3-B4D8-C65C4B816F4F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2C38F2C6-30D0-47CA-A30B-399516E774A4}">
      <dgm:prSet/>
      <dgm:spPr/>
      <dgm:t>
        <a:bodyPr/>
        <a:lstStyle/>
        <a:p>
          <a:r>
            <a:rPr lang="en-US" b="0" i="0"/>
            <a:t>Attendees will be able to discuss how medical ethics needs to be considered when providing wound care for people experiencing homelessness who use substances.</a:t>
          </a:r>
          <a:r>
            <a:rPr lang="en-US"/>
            <a:t> </a:t>
          </a:r>
        </a:p>
      </dgm:t>
    </dgm:pt>
    <dgm:pt modelId="{DC525518-D3A4-41F3-BD29-E5613F860EC7}" type="parTrans" cxnId="{C47FF893-BF10-4F64-B84B-484BD5B5D412}">
      <dgm:prSet/>
      <dgm:spPr/>
      <dgm:t>
        <a:bodyPr/>
        <a:lstStyle/>
        <a:p>
          <a:endParaRPr lang="en-US"/>
        </a:p>
      </dgm:t>
    </dgm:pt>
    <dgm:pt modelId="{7D5E6521-E574-45CE-806D-B8B9ACB02D81}" type="sibTrans" cxnId="{C47FF893-BF10-4F64-B84B-484BD5B5D412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B902896C-D06C-4034-836A-7984EE37A228}" type="pres">
      <dgm:prSet presAssocID="{B66E602C-556A-4EDA-9CDB-67FBD76B1B6B}" presName="Name0" presStyleCnt="0">
        <dgm:presLayoutVars>
          <dgm:animLvl val="lvl"/>
          <dgm:resizeHandles val="exact"/>
        </dgm:presLayoutVars>
      </dgm:prSet>
      <dgm:spPr/>
    </dgm:pt>
    <dgm:pt modelId="{21DC6060-A67C-4D32-9134-DC80E6A33C50}" type="pres">
      <dgm:prSet presAssocID="{DAED3E8B-CE18-4650-8EF5-DEA0A13AF257}" presName="compositeNode" presStyleCnt="0">
        <dgm:presLayoutVars>
          <dgm:bulletEnabled val="1"/>
        </dgm:presLayoutVars>
      </dgm:prSet>
      <dgm:spPr/>
    </dgm:pt>
    <dgm:pt modelId="{F548A202-AF0E-4437-8BAF-2042CF1F53CC}" type="pres">
      <dgm:prSet presAssocID="{DAED3E8B-CE18-4650-8EF5-DEA0A13AF257}" presName="bgRect" presStyleLbl="bgAccFollowNode1" presStyleIdx="0" presStyleCnt="3"/>
      <dgm:spPr/>
    </dgm:pt>
    <dgm:pt modelId="{BD9E621F-D377-4F9B-8C5C-BD1B02FC8618}" type="pres">
      <dgm:prSet presAssocID="{AB235FDE-6E7E-4092-9D48-44C5C223AE99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49940205-640D-4B24-8E2A-332C0E3B2170}" type="pres">
      <dgm:prSet presAssocID="{DAED3E8B-CE18-4650-8EF5-DEA0A13AF257}" presName="bottomLine" presStyleLbl="alignNode1" presStyleIdx="1" presStyleCnt="6">
        <dgm:presLayoutVars/>
      </dgm:prSet>
      <dgm:spPr/>
    </dgm:pt>
    <dgm:pt modelId="{FCD240AB-8C82-4BA6-B1E4-A05FE32C744D}" type="pres">
      <dgm:prSet presAssocID="{DAED3E8B-CE18-4650-8EF5-DEA0A13AF257}" presName="nodeText" presStyleLbl="bgAccFollowNode1" presStyleIdx="0" presStyleCnt="3">
        <dgm:presLayoutVars>
          <dgm:bulletEnabled val="1"/>
        </dgm:presLayoutVars>
      </dgm:prSet>
      <dgm:spPr/>
    </dgm:pt>
    <dgm:pt modelId="{288083D0-96DE-4C0E-BACF-773BE3553D00}" type="pres">
      <dgm:prSet presAssocID="{AB235FDE-6E7E-4092-9D48-44C5C223AE99}" presName="sibTrans" presStyleCnt="0"/>
      <dgm:spPr/>
    </dgm:pt>
    <dgm:pt modelId="{F91B5C9F-DD2F-44D9-8D73-5969642B1EA1}" type="pres">
      <dgm:prSet presAssocID="{08710704-89E7-4DD2-9264-7096C801F05E}" presName="compositeNode" presStyleCnt="0">
        <dgm:presLayoutVars>
          <dgm:bulletEnabled val="1"/>
        </dgm:presLayoutVars>
      </dgm:prSet>
      <dgm:spPr/>
    </dgm:pt>
    <dgm:pt modelId="{5A489B3F-4312-4844-9403-824BA9892789}" type="pres">
      <dgm:prSet presAssocID="{08710704-89E7-4DD2-9264-7096C801F05E}" presName="bgRect" presStyleLbl="bgAccFollowNode1" presStyleIdx="1" presStyleCnt="3"/>
      <dgm:spPr/>
    </dgm:pt>
    <dgm:pt modelId="{BCDE3758-4E10-48F6-8EF9-0D28CE6E67BA}" type="pres">
      <dgm:prSet presAssocID="{E5836790-E6E8-45C6-BFD1-5830F92F3844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FC246B37-7311-4A09-8B8F-41917D375FDB}" type="pres">
      <dgm:prSet presAssocID="{08710704-89E7-4DD2-9264-7096C801F05E}" presName="bottomLine" presStyleLbl="alignNode1" presStyleIdx="3" presStyleCnt="6">
        <dgm:presLayoutVars/>
      </dgm:prSet>
      <dgm:spPr/>
    </dgm:pt>
    <dgm:pt modelId="{FA2DB402-CB4A-46F1-BD9C-50959833C638}" type="pres">
      <dgm:prSet presAssocID="{08710704-89E7-4DD2-9264-7096C801F05E}" presName="nodeText" presStyleLbl="bgAccFollowNode1" presStyleIdx="1" presStyleCnt="3">
        <dgm:presLayoutVars>
          <dgm:bulletEnabled val="1"/>
        </dgm:presLayoutVars>
      </dgm:prSet>
      <dgm:spPr/>
    </dgm:pt>
    <dgm:pt modelId="{FF1BD56C-DCF1-452F-99A4-36491331C927}" type="pres">
      <dgm:prSet presAssocID="{E5836790-E6E8-45C6-BFD1-5830F92F3844}" presName="sibTrans" presStyleCnt="0"/>
      <dgm:spPr/>
    </dgm:pt>
    <dgm:pt modelId="{DFB7122F-3F6A-48DC-9FAC-98209D776BB5}" type="pres">
      <dgm:prSet presAssocID="{2C38F2C6-30D0-47CA-A30B-399516E774A4}" presName="compositeNode" presStyleCnt="0">
        <dgm:presLayoutVars>
          <dgm:bulletEnabled val="1"/>
        </dgm:presLayoutVars>
      </dgm:prSet>
      <dgm:spPr/>
    </dgm:pt>
    <dgm:pt modelId="{67C9C142-24EE-466A-A3AF-DB4DE245C483}" type="pres">
      <dgm:prSet presAssocID="{2C38F2C6-30D0-47CA-A30B-399516E774A4}" presName="bgRect" presStyleLbl="bgAccFollowNode1" presStyleIdx="2" presStyleCnt="3"/>
      <dgm:spPr/>
    </dgm:pt>
    <dgm:pt modelId="{21BBB054-5BB6-4E31-A0D5-9055CCC5852C}" type="pres">
      <dgm:prSet presAssocID="{7D5E6521-E574-45CE-806D-B8B9ACB02D81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3B069856-0B24-4C1D-9CB0-A17287E78F73}" type="pres">
      <dgm:prSet presAssocID="{2C38F2C6-30D0-47CA-A30B-399516E774A4}" presName="bottomLine" presStyleLbl="alignNode1" presStyleIdx="5" presStyleCnt="6">
        <dgm:presLayoutVars/>
      </dgm:prSet>
      <dgm:spPr/>
    </dgm:pt>
    <dgm:pt modelId="{68DC1CC0-4F2A-4268-844C-B64C135DFED9}" type="pres">
      <dgm:prSet presAssocID="{2C38F2C6-30D0-47CA-A30B-399516E774A4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E8A94712-EDBE-40F3-B4D8-C65C4B816F4F}" srcId="{B66E602C-556A-4EDA-9CDB-67FBD76B1B6B}" destId="{08710704-89E7-4DD2-9264-7096C801F05E}" srcOrd="1" destOrd="0" parTransId="{73E922D0-0AC5-4F5A-A666-D6D99F08972A}" sibTransId="{E5836790-E6E8-45C6-BFD1-5830F92F3844}"/>
    <dgm:cxn modelId="{0DEE761C-33B4-49DE-9846-68F4A84FF615}" type="presOf" srcId="{B66E602C-556A-4EDA-9CDB-67FBD76B1B6B}" destId="{B902896C-D06C-4034-836A-7984EE37A228}" srcOrd="0" destOrd="0" presId="urn:microsoft.com/office/officeart/2016/7/layout/BasicLinearProcessNumbered"/>
    <dgm:cxn modelId="{24661633-DDE4-400B-8969-024BD2B5F2BB}" type="presOf" srcId="{2C38F2C6-30D0-47CA-A30B-399516E774A4}" destId="{67C9C142-24EE-466A-A3AF-DB4DE245C483}" srcOrd="0" destOrd="0" presId="urn:microsoft.com/office/officeart/2016/7/layout/BasicLinearProcessNumbered"/>
    <dgm:cxn modelId="{CC326F45-379B-434E-99DE-D69ED3F0E83D}" type="presOf" srcId="{08710704-89E7-4DD2-9264-7096C801F05E}" destId="{5A489B3F-4312-4844-9403-824BA9892789}" srcOrd="0" destOrd="0" presId="urn:microsoft.com/office/officeart/2016/7/layout/BasicLinearProcessNumbered"/>
    <dgm:cxn modelId="{1E4A9D6C-7821-4493-91DF-59AA89B1E3FE}" type="presOf" srcId="{7D5E6521-E574-45CE-806D-B8B9ACB02D81}" destId="{21BBB054-5BB6-4E31-A0D5-9055CCC5852C}" srcOrd="0" destOrd="0" presId="urn:microsoft.com/office/officeart/2016/7/layout/BasicLinearProcessNumbered"/>
    <dgm:cxn modelId="{432CCB4C-A788-495F-99A2-14E6E20DB505}" type="presOf" srcId="{E5836790-E6E8-45C6-BFD1-5830F92F3844}" destId="{BCDE3758-4E10-48F6-8EF9-0D28CE6E67BA}" srcOrd="0" destOrd="0" presId="urn:microsoft.com/office/officeart/2016/7/layout/BasicLinearProcessNumbered"/>
    <dgm:cxn modelId="{153D5254-6A0B-4F48-BB23-A611CB5BC3A0}" type="presOf" srcId="{2C38F2C6-30D0-47CA-A30B-399516E774A4}" destId="{68DC1CC0-4F2A-4268-844C-B64C135DFED9}" srcOrd="1" destOrd="0" presId="urn:microsoft.com/office/officeart/2016/7/layout/BasicLinearProcessNumbered"/>
    <dgm:cxn modelId="{C363318A-D8DC-42C6-B92C-B1E4468596CA}" type="presOf" srcId="{AB235FDE-6E7E-4092-9D48-44C5C223AE99}" destId="{BD9E621F-D377-4F9B-8C5C-BD1B02FC8618}" srcOrd="0" destOrd="0" presId="urn:microsoft.com/office/officeart/2016/7/layout/BasicLinearProcessNumbered"/>
    <dgm:cxn modelId="{4594918F-7D89-40ED-B77A-67D087F36D59}" srcId="{B66E602C-556A-4EDA-9CDB-67FBD76B1B6B}" destId="{DAED3E8B-CE18-4650-8EF5-DEA0A13AF257}" srcOrd="0" destOrd="0" parTransId="{A3CF25DD-5AB3-4486-88CB-A9916E450254}" sibTransId="{AB235FDE-6E7E-4092-9D48-44C5C223AE99}"/>
    <dgm:cxn modelId="{C47FF893-BF10-4F64-B84B-484BD5B5D412}" srcId="{B66E602C-556A-4EDA-9CDB-67FBD76B1B6B}" destId="{2C38F2C6-30D0-47CA-A30B-399516E774A4}" srcOrd="2" destOrd="0" parTransId="{DC525518-D3A4-41F3-BD29-E5613F860EC7}" sibTransId="{7D5E6521-E574-45CE-806D-B8B9ACB02D81}"/>
    <dgm:cxn modelId="{5827079D-BB93-49D5-A9E6-71E8419F63EB}" type="presOf" srcId="{DAED3E8B-CE18-4650-8EF5-DEA0A13AF257}" destId="{FCD240AB-8C82-4BA6-B1E4-A05FE32C744D}" srcOrd="1" destOrd="0" presId="urn:microsoft.com/office/officeart/2016/7/layout/BasicLinearProcessNumbered"/>
    <dgm:cxn modelId="{9C560DDE-A033-4CC2-B480-FC16A46476F0}" type="presOf" srcId="{08710704-89E7-4DD2-9264-7096C801F05E}" destId="{FA2DB402-CB4A-46F1-BD9C-50959833C638}" srcOrd="1" destOrd="0" presId="urn:microsoft.com/office/officeart/2016/7/layout/BasicLinearProcessNumbered"/>
    <dgm:cxn modelId="{247D65F6-4B05-48A8-BA55-5A30255FB21A}" type="presOf" srcId="{DAED3E8B-CE18-4650-8EF5-DEA0A13AF257}" destId="{F548A202-AF0E-4437-8BAF-2042CF1F53CC}" srcOrd="0" destOrd="0" presId="urn:microsoft.com/office/officeart/2016/7/layout/BasicLinearProcessNumbered"/>
    <dgm:cxn modelId="{CF79488E-E60C-4014-8C63-D26C8DAA0C17}" type="presParOf" srcId="{B902896C-D06C-4034-836A-7984EE37A228}" destId="{21DC6060-A67C-4D32-9134-DC80E6A33C50}" srcOrd="0" destOrd="0" presId="urn:microsoft.com/office/officeart/2016/7/layout/BasicLinearProcessNumbered"/>
    <dgm:cxn modelId="{9DD512DF-8CFC-4706-B89D-4091E167FFC6}" type="presParOf" srcId="{21DC6060-A67C-4D32-9134-DC80E6A33C50}" destId="{F548A202-AF0E-4437-8BAF-2042CF1F53CC}" srcOrd="0" destOrd="0" presId="urn:microsoft.com/office/officeart/2016/7/layout/BasicLinearProcessNumbered"/>
    <dgm:cxn modelId="{4B447BCB-3BE2-4777-A02B-96DEAAA130F5}" type="presParOf" srcId="{21DC6060-A67C-4D32-9134-DC80E6A33C50}" destId="{BD9E621F-D377-4F9B-8C5C-BD1B02FC8618}" srcOrd="1" destOrd="0" presId="urn:microsoft.com/office/officeart/2016/7/layout/BasicLinearProcessNumbered"/>
    <dgm:cxn modelId="{56678BA0-BDB0-4E26-9D88-8C0108A6E9F1}" type="presParOf" srcId="{21DC6060-A67C-4D32-9134-DC80E6A33C50}" destId="{49940205-640D-4B24-8E2A-332C0E3B2170}" srcOrd="2" destOrd="0" presId="urn:microsoft.com/office/officeart/2016/7/layout/BasicLinearProcessNumbered"/>
    <dgm:cxn modelId="{6BE2C5C0-A9FA-4AD8-8612-BC95530E4BD2}" type="presParOf" srcId="{21DC6060-A67C-4D32-9134-DC80E6A33C50}" destId="{FCD240AB-8C82-4BA6-B1E4-A05FE32C744D}" srcOrd="3" destOrd="0" presId="urn:microsoft.com/office/officeart/2016/7/layout/BasicLinearProcessNumbered"/>
    <dgm:cxn modelId="{11731893-1E54-40E2-83F4-71EE3D1EEABC}" type="presParOf" srcId="{B902896C-D06C-4034-836A-7984EE37A228}" destId="{288083D0-96DE-4C0E-BACF-773BE3553D00}" srcOrd="1" destOrd="0" presId="urn:microsoft.com/office/officeart/2016/7/layout/BasicLinearProcessNumbered"/>
    <dgm:cxn modelId="{427818A6-AF49-467F-A88C-8AF387925088}" type="presParOf" srcId="{B902896C-D06C-4034-836A-7984EE37A228}" destId="{F91B5C9F-DD2F-44D9-8D73-5969642B1EA1}" srcOrd="2" destOrd="0" presId="urn:microsoft.com/office/officeart/2016/7/layout/BasicLinearProcessNumbered"/>
    <dgm:cxn modelId="{41095286-9BDC-4EDD-9D15-D101F1B626F8}" type="presParOf" srcId="{F91B5C9F-DD2F-44D9-8D73-5969642B1EA1}" destId="{5A489B3F-4312-4844-9403-824BA9892789}" srcOrd="0" destOrd="0" presId="urn:microsoft.com/office/officeart/2016/7/layout/BasicLinearProcessNumbered"/>
    <dgm:cxn modelId="{55AC48FF-B654-416B-B792-742E586A3D04}" type="presParOf" srcId="{F91B5C9F-DD2F-44D9-8D73-5969642B1EA1}" destId="{BCDE3758-4E10-48F6-8EF9-0D28CE6E67BA}" srcOrd="1" destOrd="0" presId="urn:microsoft.com/office/officeart/2016/7/layout/BasicLinearProcessNumbered"/>
    <dgm:cxn modelId="{BD45154B-EDD5-41E0-B4A3-B29D9DF87EDA}" type="presParOf" srcId="{F91B5C9F-DD2F-44D9-8D73-5969642B1EA1}" destId="{FC246B37-7311-4A09-8B8F-41917D375FDB}" srcOrd="2" destOrd="0" presId="urn:microsoft.com/office/officeart/2016/7/layout/BasicLinearProcessNumbered"/>
    <dgm:cxn modelId="{AA04F40A-85DD-4CB9-9497-CB3F5FD3B11C}" type="presParOf" srcId="{F91B5C9F-DD2F-44D9-8D73-5969642B1EA1}" destId="{FA2DB402-CB4A-46F1-BD9C-50959833C638}" srcOrd="3" destOrd="0" presId="urn:microsoft.com/office/officeart/2016/7/layout/BasicLinearProcessNumbered"/>
    <dgm:cxn modelId="{ACFCDC73-F3E3-404A-9342-A3C4CAAC7D01}" type="presParOf" srcId="{B902896C-D06C-4034-836A-7984EE37A228}" destId="{FF1BD56C-DCF1-452F-99A4-36491331C927}" srcOrd="3" destOrd="0" presId="urn:microsoft.com/office/officeart/2016/7/layout/BasicLinearProcessNumbered"/>
    <dgm:cxn modelId="{D9AE7B89-F096-43B7-B254-30B95DF522B9}" type="presParOf" srcId="{B902896C-D06C-4034-836A-7984EE37A228}" destId="{DFB7122F-3F6A-48DC-9FAC-98209D776BB5}" srcOrd="4" destOrd="0" presId="urn:microsoft.com/office/officeart/2016/7/layout/BasicLinearProcessNumbered"/>
    <dgm:cxn modelId="{FE29FD6A-468A-422E-B3AE-1F4D4D0A885E}" type="presParOf" srcId="{DFB7122F-3F6A-48DC-9FAC-98209D776BB5}" destId="{67C9C142-24EE-466A-A3AF-DB4DE245C483}" srcOrd="0" destOrd="0" presId="urn:microsoft.com/office/officeart/2016/7/layout/BasicLinearProcessNumbered"/>
    <dgm:cxn modelId="{169B1AED-4AE1-49C3-B614-76A522347D38}" type="presParOf" srcId="{DFB7122F-3F6A-48DC-9FAC-98209D776BB5}" destId="{21BBB054-5BB6-4E31-A0D5-9055CCC5852C}" srcOrd="1" destOrd="0" presId="urn:microsoft.com/office/officeart/2016/7/layout/BasicLinearProcessNumbered"/>
    <dgm:cxn modelId="{A28F14C4-6F9B-459A-A714-8A4CC2872A06}" type="presParOf" srcId="{DFB7122F-3F6A-48DC-9FAC-98209D776BB5}" destId="{3B069856-0B24-4C1D-9CB0-A17287E78F73}" srcOrd="2" destOrd="0" presId="urn:microsoft.com/office/officeart/2016/7/layout/BasicLinearProcessNumbered"/>
    <dgm:cxn modelId="{01789B01-DC94-4111-876A-C15C8A6E638A}" type="presParOf" srcId="{DFB7122F-3F6A-48DC-9FAC-98209D776BB5}" destId="{68DC1CC0-4F2A-4268-844C-B64C135DFED9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B497C84-4CE7-4597-9478-BD2FFCA3B8C5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7400EABB-E41B-4C00-ACE9-6C8D0E864833}">
      <dgm:prSet/>
      <dgm:spPr/>
      <dgm:t>
        <a:bodyPr/>
        <a:lstStyle/>
        <a:p>
          <a:r>
            <a:rPr lang="en-US"/>
            <a:t>Wound are necrotic, but not necessarily necrotizing </a:t>
          </a:r>
        </a:p>
      </dgm:t>
    </dgm:pt>
    <dgm:pt modelId="{4A0977D0-6551-4D77-95A3-342164130CE3}" type="parTrans" cxnId="{02A4A707-8DFD-4A88-9F5A-37B1BD01E91D}">
      <dgm:prSet/>
      <dgm:spPr/>
      <dgm:t>
        <a:bodyPr/>
        <a:lstStyle/>
        <a:p>
          <a:endParaRPr lang="en-US"/>
        </a:p>
      </dgm:t>
    </dgm:pt>
    <dgm:pt modelId="{DDD67E02-BD70-4EE4-949F-8CBEF72470EC}" type="sibTrans" cxnId="{02A4A707-8DFD-4A88-9F5A-37B1BD01E91D}">
      <dgm:prSet/>
      <dgm:spPr/>
      <dgm:t>
        <a:bodyPr/>
        <a:lstStyle/>
        <a:p>
          <a:endParaRPr lang="en-US"/>
        </a:p>
      </dgm:t>
    </dgm:pt>
    <dgm:pt modelId="{D83E9464-38A0-4AC3-844B-F4CBAB1BEA84}">
      <dgm:prSet/>
      <dgm:spPr/>
      <dgm:t>
        <a:bodyPr/>
        <a:lstStyle/>
        <a:p>
          <a:r>
            <a:rPr lang="en-US"/>
            <a:t>The wounds do not inevitably lead to limb loss </a:t>
          </a:r>
        </a:p>
      </dgm:t>
    </dgm:pt>
    <dgm:pt modelId="{EEFFCE73-1CA2-4896-8335-F28E82B12D49}" type="parTrans" cxnId="{556921F3-D601-4EFF-86B7-CD35241AFD02}">
      <dgm:prSet/>
      <dgm:spPr/>
      <dgm:t>
        <a:bodyPr/>
        <a:lstStyle/>
        <a:p>
          <a:endParaRPr lang="en-US"/>
        </a:p>
      </dgm:t>
    </dgm:pt>
    <dgm:pt modelId="{5B3260C3-60AF-4BF1-B121-E5C1A5CB1D41}" type="sibTrans" cxnId="{556921F3-D601-4EFF-86B7-CD35241AFD02}">
      <dgm:prSet/>
      <dgm:spPr/>
      <dgm:t>
        <a:bodyPr/>
        <a:lstStyle/>
        <a:p>
          <a:endParaRPr lang="en-US"/>
        </a:p>
      </dgm:t>
    </dgm:pt>
    <dgm:pt modelId="{EC7DD820-3370-4542-AEAD-8FEB5F313DD8}">
      <dgm:prSet/>
      <dgm:spPr/>
      <dgm:t>
        <a:bodyPr/>
        <a:lstStyle/>
        <a:p>
          <a:r>
            <a:rPr lang="en-US"/>
            <a:t>Not everyone gets wounds </a:t>
          </a:r>
        </a:p>
      </dgm:t>
    </dgm:pt>
    <dgm:pt modelId="{0204BF60-9E0D-4649-B451-5C6EA0755BB9}" type="parTrans" cxnId="{7019E167-A2EF-4FA5-8A8D-9A5F3D6BBFE2}">
      <dgm:prSet/>
      <dgm:spPr/>
      <dgm:t>
        <a:bodyPr/>
        <a:lstStyle/>
        <a:p>
          <a:endParaRPr lang="en-US"/>
        </a:p>
      </dgm:t>
    </dgm:pt>
    <dgm:pt modelId="{BD7681DD-16EC-4F30-99FC-BAA46526E952}" type="sibTrans" cxnId="{7019E167-A2EF-4FA5-8A8D-9A5F3D6BBFE2}">
      <dgm:prSet/>
      <dgm:spPr/>
      <dgm:t>
        <a:bodyPr/>
        <a:lstStyle/>
        <a:p>
          <a:endParaRPr lang="en-US"/>
        </a:p>
      </dgm:t>
    </dgm:pt>
    <dgm:pt modelId="{322403AB-EFD8-4FB2-AD82-E1EFAC334105}">
      <dgm:prSet/>
      <dgm:spPr/>
      <dgm:t>
        <a:bodyPr/>
        <a:lstStyle/>
        <a:p>
          <a:r>
            <a:rPr lang="en-US"/>
            <a:t>They </a:t>
          </a:r>
          <a:r>
            <a:rPr lang="en-US" b="1"/>
            <a:t>ARE </a:t>
          </a:r>
          <a:r>
            <a:rPr lang="en-US"/>
            <a:t>treatable without grafts and surgery (and in fact, that often works better for our folks than surgeries!)</a:t>
          </a:r>
        </a:p>
      </dgm:t>
    </dgm:pt>
    <dgm:pt modelId="{FBC6B953-59C3-41E9-9E21-BF1AF19C4F07}" type="parTrans" cxnId="{D774D5AC-70E7-434F-8843-F8799D3B4F52}">
      <dgm:prSet/>
      <dgm:spPr/>
      <dgm:t>
        <a:bodyPr/>
        <a:lstStyle/>
        <a:p>
          <a:endParaRPr lang="en-US"/>
        </a:p>
      </dgm:t>
    </dgm:pt>
    <dgm:pt modelId="{A8614609-7DE0-4956-ADCF-DE922AE074D6}" type="sibTrans" cxnId="{D774D5AC-70E7-434F-8843-F8799D3B4F52}">
      <dgm:prSet/>
      <dgm:spPr/>
      <dgm:t>
        <a:bodyPr/>
        <a:lstStyle/>
        <a:p>
          <a:endParaRPr lang="en-US"/>
        </a:p>
      </dgm:t>
    </dgm:pt>
    <dgm:pt modelId="{703B19C0-C71D-44E3-BC02-F38A3F0E4B9B}" type="pres">
      <dgm:prSet presAssocID="{7B497C84-4CE7-4597-9478-BD2FFCA3B8C5}" presName="vert0" presStyleCnt="0">
        <dgm:presLayoutVars>
          <dgm:dir/>
          <dgm:animOne val="branch"/>
          <dgm:animLvl val="lvl"/>
        </dgm:presLayoutVars>
      </dgm:prSet>
      <dgm:spPr/>
    </dgm:pt>
    <dgm:pt modelId="{20CEFB7D-D1B9-4F98-BBAF-18DFC0FE8200}" type="pres">
      <dgm:prSet presAssocID="{7400EABB-E41B-4C00-ACE9-6C8D0E864833}" presName="thickLine" presStyleLbl="alignNode1" presStyleIdx="0" presStyleCnt="4"/>
      <dgm:spPr/>
    </dgm:pt>
    <dgm:pt modelId="{D3A5112A-DD89-4E45-8F0A-8DE99E01C608}" type="pres">
      <dgm:prSet presAssocID="{7400EABB-E41B-4C00-ACE9-6C8D0E864833}" presName="horz1" presStyleCnt="0"/>
      <dgm:spPr/>
    </dgm:pt>
    <dgm:pt modelId="{7040B5F9-8113-4EDC-8199-7FE7C95160B5}" type="pres">
      <dgm:prSet presAssocID="{7400EABB-E41B-4C00-ACE9-6C8D0E864833}" presName="tx1" presStyleLbl="revTx" presStyleIdx="0" presStyleCnt="4"/>
      <dgm:spPr/>
    </dgm:pt>
    <dgm:pt modelId="{82D52273-C334-4C3E-A1DE-E869B849432A}" type="pres">
      <dgm:prSet presAssocID="{7400EABB-E41B-4C00-ACE9-6C8D0E864833}" presName="vert1" presStyleCnt="0"/>
      <dgm:spPr/>
    </dgm:pt>
    <dgm:pt modelId="{6ECB6963-061C-4A43-803D-7953ABF483DB}" type="pres">
      <dgm:prSet presAssocID="{D83E9464-38A0-4AC3-844B-F4CBAB1BEA84}" presName="thickLine" presStyleLbl="alignNode1" presStyleIdx="1" presStyleCnt="4"/>
      <dgm:spPr/>
    </dgm:pt>
    <dgm:pt modelId="{35D5F418-F8DF-464B-BDE1-0632B88D4AB6}" type="pres">
      <dgm:prSet presAssocID="{D83E9464-38A0-4AC3-844B-F4CBAB1BEA84}" presName="horz1" presStyleCnt="0"/>
      <dgm:spPr/>
    </dgm:pt>
    <dgm:pt modelId="{81D71348-4954-4D70-B79A-82FC4E144F41}" type="pres">
      <dgm:prSet presAssocID="{D83E9464-38A0-4AC3-844B-F4CBAB1BEA84}" presName="tx1" presStyleLbl="revTx" presStyleIdx="1" presStyleCnt="4"/>
      <dgm:spPr/>
    </dgm:pt>
    <dgm:pt modelId="{3C656A2F-BF6A-4D5B-9628-251FD242532A}" type="pres">
      <dgm:prSet presAssocID="{D83E9464-38A0-4AC3-844B-F4CBAB1BEA84}" presName="vert1" presStyleCnt="0"/>
      <dgm:spPr/>
    </dgm:pt>
    <dgm:pt modelId="{3CB40EC7-7D81-4480-AC92-C2757FCB721F}" type="pres">
      <dgm:prSet presAssocID="{EC7DD820-3370-4542-AEAD-8FEB5F313DD8}" presName="thickLine" presStyleLbl="alignNode1" presStyleIdx="2" presStyleCnt="4"/>
      <dgm:spPr/>
    </dgm:pt>
    <dgm:pt modelId="{6A3C2B0B-A0C6-4F4A-AC29-2F892157DD5A}" type="pres">
      <dgm:prSet presAssocID="{EC7DD820-3370-4542-AEAD-8FEB5F313DD8}" presName="horz1" presStyleCnt="0"/>
      <dgm:spPr/>
    </dgm:pt>
    <dgm:pt modelId="{BC8B3263-A945-4644-9869-1D08B29B0EB9}" type="pres">
      <dgm:prSet presAssocID="{EC7DD820-3370-4542-AEAD-8FEB5F313DD8}" presName="tx1" presStyleLbl="revTx" presStyleIdx="2" presStyleCnt="4"/>
      <dgm:spPr/>
    </dgm:pt>
    <dgm:pt modelId="{82771259-F0BE-47FE-8FE7-ECFFD1274563}" type="pres">
      <dgm:prSet presAssocID="{EC7DD820-3370-4542-AEAD-8FEB5F313DD8}" presName="vert1" presStyleCnt="0"/>
      <dgm:spPr/>
    </dgm:pt>
    <dgm:pt modelId="{D2354685-4497-4512-9339-6DA928F0C94A}" type="pres">
      <dgm:prSet presAssocID="{322403AB-EFD8-4FB2-AD82-E1EFAC334105}" presName="thickLine" presStyleLbl="alignNode1" presStyleIdx="3" presStyleCnt="4"/>
      <dgm:spPr/>
    </dgm:pt>
    <dgm:pt modelId="{21F698C2-7364-4A64-8D2F-137328478A4D}" type="pres">
      <dgm:prSet presAssocID="{322403AB-EFD8-4FB2-AD82-E1EFAC334105}" presName="horz1" presStyleCnt="0"/>
      <dgm:spPr/>
    </dgm:pt>
    <dgm:pt modelId="{5C25DA4E-DB4E-4D10-915A-2606727A4E7F}" type="pres">
      <dgm:prSet presAssocID="{322403AB-EFD8-4FB2-AD82-E1EFAC334105}" presName="tx1" presStyleLbl="revTx" presStyleIdx="3" presStyleCnt="4"/>
      <dgm:spPr/>
    </dgm:pt>
    <dgm:pt modelId="{F5091BCE-7CA2-4B78-AA7E-3EEED9355582}" type="pres">
      <dgm:prSet presAssocID="{322403AB-EFD8-4FB2-AD82-E1EFAC334105}" presName="vert1" presStyleCnt="0"/>
      <dgm:spPr/>
    </dgm:pt>
  </dgm:ptLst>
  <dgm:cxnLst>
    <dgm:cxn modelId="{02A4A707-8DFD-4A88-9F5A-37B1BD01E91D}" srcId="{7B497C84-4CE7-4597-9478-BD2FFCA3B8C5}" destId="{7400EABB-E41B-4C00-ACE9-6C8D0E864833}" srcOrd="0" destOrd="0" parTransId="{4A0977D0-6551-4D77-95A3-342164130CE3}" sibTransId="{DDD67E02-BD70-4EE4-949F-8CBEF72470EC}"/>
    <dgm:cxn modelId="{7019E167-A2EF-4FA5-8A8D-9A5F3D6BBFE2}" srcId="{7B497C84-4CE7-4597-9478-BD2FFCA3B8C5}" destId="{EC7DD820-3370-4542-AEAD-8FEB5F313DD8}" srcOrd="2" destOrd="0" parTransId="{0204BF60-9E0D-4649-B451-5C6EA0755BB9}" sibTransId="{BD7681DD-16EC-4F30-99FC-BAA46526E952}"/>
    <dgm:cxn modelId="{FEF99859-6FA9-4249-8C08-025864F848D0}" type="presOf" srcId="{322403AB-EFD8-4FB2-AD82-E1EFAC334105}" destId="{5C25DA4E-DB4E-4D10-915A-2606727A4E7F}" srcOrd="0" destOrd="0" presId="urn:microsoft.com/office/officeart/2008/layout/LinedList"/>
    <dgm:cxn modelId="{6F5E4C98-1E3A-4ADE-8D46-7428FD4E87A3}" type="presOf" srcId="{7B497C84-4CE7-4597-9478-BD2FFCA3B8C5}" destId="{703B19C0-C71D-44E3-BC02-F38A3F0E4B9B}" srcOrd="0" destOrd="0" presId="urn:microsoft.com/office/officeart/2008/layout/LinedList"/>
    <dgm:cxn modelId="{D774D5AC-70E7-434F-8843-F8799D3B4F52}" srcId="{7B497C84-4CE7-4597-9478-BD2FFCA3B8C5}" destId="{322403AB-EFD8-4FB2-AD82-E1EFAC334105}" srcOrd="3" destOrd="0" parTransId="{FBC6B953-59C3-41E9-9E21-BF1AF19C4F07}" sibTransId="{A8614609-7DE0-4956-ADCF-DE922AE074D6}"/>
    <dgm:cxn modelId="{91C4D4B8-DFF2-4C0B-A918-C52716A99F81}" type="presOf" srcId="{7400EABB-E41B-4C00-ACE9-6C8D0E864833}" destId="{7040B5F9-8113-4EDC-8199-7FE7C95160B5}" srcOrd="0" destOrd="0" presId="urn:microsoft.com/office/officeart/2008/layout/LinedList"/>
    <dgm:cxn modelId="{6A52A1B9-00A3-40C2-90F1-F7F7DF0B2A55}" type="presOf" srcId="{D83E9464-38A0-4AC3-844B-F4CBAB1BEA84}" destId="{81D71348-4954-4D70-B79A-82FC4E144F41}" srcOrd="0" destOrd="0" presId="urn:microsoft.com/office/officeart/2008/layout/LinedList"/>
    <dgm:cxn modelId="{FF038AE5-5698-4E62-873E-410E0139C677}" type="presOf" srcId="{EC7DD820-3370-4542-AEAD-8FEB5F313DD8}" destId="{BC8B3263-A945-4644-9869-1D08B29B0EB9}" srcOrd="0" destOrd="0" presId="urn:microsoft.com/office/officeart/2008/layout/LinedList"/>
    <dgm:cxn modelId="{556921F3-D601-4EFF-86B7-CD35241AFD02}" srcId="{7B497C84-4CE7-4597-9478-BD2FFCA3B8C5}" destId="{D83E9464-38A0-4AC3-844B-F4CBAB1BEA84}" srcOrd="1" destOrd="0" parTransId="{EEFFCE73-1CA2-4896-8335-F28E82B12D49}" sibTransId="{5B3260C3-60AF-4BF1-B121-E5C1A5CB1D41}"/>
    <dgm:cxn modelId="{9A9C0FD6-C7DD-463E-8808-53A3882AD6B8}" type="presParOf" srcId="{703B19C0-C71D-44E3-BC02-F38A3F0E4B9B}" destId="{20CEFB7D-D1B9-4F98-BBAF-18DFC0FE8200}" srcOrd="0" destOrd="0" presId="urn:microsoft.com/office/officeart/2008/layout/LinedList"/>
    <dgm:cxn modelId="{A08D8354-178C-4CAB-A1D8-5DC0073F0548}" type="presParOf" srcId="{703B19C0-C71D-44E3-BC02-F38A3F0E4B9B}" destId="{D3A5112A-DD89-4E45-8F0A-8DE99E01C608}" srcOrd="1" destOrd="0" presId="urn:microsoft.com/office/officeart/2008/layout/LinedList"/>
    <dgm:cxn modelId="{24A7CC8E-9AFF-4D35-BC58-D3B2958BD21A}" type="presParOf" srcId="{D3A5112A-DD89-4E45-8F0A-8DE99E01C608}" destId="{7040B5F9-8113-4EDC-8199-7FE7C95160B5}" srcOrd="0" destOrd="0" presId="urn:microsoft.com/office/officeart/2008/layout/LinedList"/>
    <dgm:cxn modelId="{3E581D3E-79CA-4EC9-A747-E728073D6E22}" type="presParOf" srcId="{D3A5112A-DD89-4E45-8F0A-8DE99E01C608}" destId="{82D52273-C334-4C3E-A1DE-E869B849432A}" srcOrd="1" destOrd="0" presId="urn:microsoft.com/office/officeart/2008/layout/LinedList"/>
    <dgm:cxn modelId="{E49A46B4-AA23-45B4-AE4D-D75514FAC98C}" type="presParOf" srcId="{703B19C0-C71D-44E3-BC02-F38A3F0E4B9B}" destId="{6ECB6963-061C-4A43-803D-7953ABF483DB}" srcOrd="2" destOrd="0" presId="urn:microsoft.com/office/officeart/2008/layout/LinedList"/>
    <dgm:cxn modelId="{EA77D1E3-57A3-40BB-8AA8-1537E4FC91DE}" type="presParOf" srcId="{703B19C0-C71D-44E3-BC02-F38A3F0E4B9B}" destId="{35D5F418-F8DF-464B-BDE1-0632B88D4AB6}" srcOrd="3" destOrd="0" presId="urn:microsoft.com/office/officeart/2008/layout/LinedList"/>
    <dgm:cxn modelId="{86D043A2-9523-4CB1-B024-E4598C6C6D58}" type="presParOf" srcId="{35D5F418-F8DF-464B-BDE1-0632B88D4AB6}" destId="{81D71348-4954-4D70-B79A-82FC4E144F41}" srcOrd="0" destOrd="0" presId="urn:microsoft.com/office/officeart/2008/layout/LinedList"/>
    <dgm:cxn modelId="{31CD8688-DED0-488A-AB56-54DFD4970069}" type="presParOf" srcId="{35D5F418-F8DF-464B-BDE1-0632B88D4AB6}" destId="{3C656A2F-BF6A-4D5B-9628-251FD242532A}" srcOrd="1" destOrd="0" presId="urn:microsoft.com/office/officeart/2008/layout/LinedList"/>
    <dgm:cxn modelId="{AFAF33C9-D4FC-40FD-9844-FE8FC09A7339}" type="presParOf" srcId="{703B19C0-C71D-44E3-BC02-F38A3F0E4B9B}" destId="{3CB40EC7-7D81-4480-AC92-C2757FCB721F}" srcOrd="4" destOrd="0" presId="urn:microsoft.com/office/officeart/2008/layout/LinedList"/>
    <dgm:cxn modelId="{083FCDCC-7C99-45E7-8AF3-D780A924D213}" type="presParOf" srcId="{703B19C0-C71D-44E3-BC02-F38A3F0E4B9B}" destId="{6A3C2B0B-A0C6-4F4A-AC29-2F892157DD5A}" srcOrd="5" destOrd="0" presId="urn:microsoft.com/office/officeart/2008/layout/LinedList"/>
    <dgm:cxn modelId="{EEC043C7-1F5D-4ADE-83A7-60CDC2B4EC1A}" type="presParOf" srcId="{6A3C2B0B-A0C6-4F4A-AC29-2F892157DD5A}" destId="{BC8B3263-A945-4644-9869-1D08B29B0EB9}" srcOrd="0" destOrd="0" presId="urn:microsoft.com/office/officeart/2008/layout/LinedList"/>
    <dgm:cxn modelId="{F8FDDD99-0A2A-4C0B-B8D2-4FA741807310}" type="presParOf" srcId="{6A3C2B0B-A0C6-4F4A-AC29-2F892157DD5A}" destId="{82771259-F0BE-47FE-8FE7-ECFFD1274563}" srcOrd="1" destOrd="0" presId="urn:microsoft.com/office/officeart/2008/layout/LinedList"/>
    <dgm:cxn modelId="{DCEB8085-85ED-4FB4-AD9D-5830201D4BC0}" type="presParOf" srcId="{703B19C0-C71D-44E3-BC02-F38A3F0E4B9B}" destId="{D2354685-4497-4512-9339-6DA928F0C94A}" srcOrd="6" destOrd="0" presId="urn:microsoft.com/office/officeart/2008/layout/LinedList"/>
    <dgm:cxn modelId="{34520F90-AED3-4F21-A6CE-EEC573F07154}" type="presParOf" srcId="{703B19C0-C71D-44E3-BC02-F38A3F0E4B9B}" destId="{21F698C2-7364-4A64-8D2F-137328478A4D}" srcOrd="7" destOrd="0" presId="urn:microsoft.com/office/officeart/2008/layout/LinedList"/>
    <dgm:cxn modelId="{B79A083D-AB2C-4839-90BB-8EAD5F3E7AF1}" type="presParOf" srcId="{21F698C2-7364-4A64-8D2F-137328478A4D}" destId="{5C25DA4E-DB4E-4D10-915A-2606727A4E7F}" srcOrd="0" destOrd="0" presId="urn:microsoft.com/office/officeart/2008/layout/LinedList"/>
    <dgm:cxn modelId="{948263D5-19A2-49E7-AEF6-2DABFF996ABB}" type="presParOf" srcId="{21F698C2-7364-4A64-8D2F-137328478A4D}" destId="{F5091BCE-7CA2-4B78-AA7E-3EEED935558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8D25EE6-D84B-487A-8342-71D9CC070344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2E38505E-39BE-4833-90CA-A82BDD6DD3A0}">
      <dgm:prSet/>
      <dgm:spPr/>
      <dgm:t>
        <a:bodyPr/>
        <a:lstStyle/>
        <a:p>
          <a:r>
            <a:rPr lang="en-US"/>
            <a:t>Point in time wound care is important, but not the only thing</a:t>
          </a:r>
        </a:p>
      </dgm:t>
    </dgm:pt>
    <dgm:pt modelId="{E42CDA1F-71F5-4797-BDD6-4D9F3B724C9B}" type="parTrans" cxnId="{BA7254B3-45D4-4ADF-8187-89EB5DE85739}">
      <dgm:prSet/>
      <dgm:spPr/>
      <dgm:t>
        <a:bodyPr/>
        <a:lstStyle/>
        <a:p>
          <a:endParaRPr lang="en-US"/>
        </a:p>
      </dgm:t>
    </dgm:pt>
    <dgm:pt modelId="{9FAF0391-F431-4ECE-A008-4512518A2CC4}" type="sibTrans" cxnId="{BA7254B3-45D4-4ADF-8187-89EB5DE85739}">
      <dgm:prSet/>
      <dgm:spPr/>
      <dgm:t>
        <a:bodyPr/>
        <a:lstStyle/>
        <a:p>
          <a:endParaRPr lang="en-US"/>
        </a:p>
      </dgm:t>
    </dgm:pt>
    <dgm:pt modelId="{D0D60800-BD46-4182-A353-26C60D0CB057}">
      <dgm:prSet/>
      <dgm:spPr/>
      <dgm:t>
        <a:bodyPr/>
        <a:lstStyle/>
        <a:p>
          <a:r>
            <a:rPr lang="en-US"/>
            <a:t>Careful of overuse of antibiotics </a:t>
          </a:r>
        </a:p>
      </dgm:t>
    </dgm:pt>
    <dgm:pt modelId="{E4EBBA23-952B-4316-8883-792F2FD2431F}" type="parTrans" cxnId="{2245F8F5-A63D-4C06-A535-7CA81E06F6F5}">
      <dgm:prSet/>
      <dgm:spPr/>
      <dgm:t>
        <a:bodyPr/>
        <a:lstStyle/>
        <a:p>
          <a:endParaRPr lang="en-US"/>
        </a:p>
      </dgm:t>
    </dgm:pt>
    <dgm:pt modelId="{D8C87717-8EE9-4F6A-AD66-26954264A25D}" type="sibTrans" cxnId="{2245F8F5-A63D-4C06-A535-7CA81E06F6F5}">
      <dgm:prSet/>
      <dgm:spPr/>
      <dgm:t>
        <a:bodyPr/>
        <a:lstStyle/>
        <a:p>
          <a:endParaRPr lang="en-US"/>
        </a:p>
      </dgm:t>
    </dgm:pt>
    <dgm:pt modelId="{D01AC8DD-0452-4CB8-B2C4-CC9D85C475C5}">
      <dgm:prSet/>
      <dgm:spPr/>
      <dgm:t>
        <a:bodyPr/>
        <a:lstStyle/>
        <a:p>
          <a:r>
            <a:rPr lang="en-US"/>
            <a:t>Inflammatory vs. infection </a:t>
          </a:r>
        </a:p>
      </dgm:t>
    </dgm:pt>
    <dgm:pt modelId="{037E68A4-EB74-4CC8-9097-06ED7526D38D}" type="parTrans" cxnId="{EBF3D2F0-5B8E-46DB-9B64-DA3664302706}">
      <dgm:prSet/>
      <dgm:spPr/>
      <dgm:t>
        <a:bodyPr/>
        <a:lstStyle/>
        <a:p>
          <a:endParaRPr lang="en-US"/>
        </a:p>
      </dgm:t>
    </dgm:pt>
    <dgm:pt modelId="{9FA3A194-5785-4478-A551-FE0920F51724}" type="sibTrans" cxnId="{EBF3D2F0-5B8E-46DB-9B64-DA3664302706}">
      <dgm:prSet/>
      <dgm:spPr/>
      <dgm:t>
        <a:bodyPr/>
        <a:lstStyle/>
        <a:p>
          <a:endParaRPr lang="en-US"/>
        </a:p>
      </dgm:t>
    </dgm:pt>
    <dgm:pt modelId="{11BAD222-5CF6-45F4-8B85-EEF0FC2FB22C}">
      <dgm:prSet/>
      <dgm:spPr/>
      <dgm:t>
        <a:bodyPr/>
        <a:lstStyle/>
        <a:p>
          <a:r>
            <a:rPr lang="en-US"/>
            <a:t>“can’t antibiotic your way out of a poor quality, inconsistent wound care” </a:t>
          </a:r>
        </a:p>
      </dgm:t>
    </dgm:pt>
    <dgm:pt modelId="{7E49FF43-250B-4C9B-8802-222DDBE22FFA}" type="parTrans" cxnId="{FE022E72-84AD-4353-81F1-37908BBD3A3C}">
      <dgm:prSet/>
      <dgm:spPr/>
      <dgm:t>
        <a:bodyPr/>
        <a:lstStyle/>
        <a:p>
          <a:endParaRPr lang="en-US"/>
        </a:p>
      </dgm:t>
    </dgm:pt>
    <dgm:pt modelId="{62425EC9-7305-41CD-9F61-D521A0CAB8CD}" type="sibTrans" cxnId="{FE022E72-84AD-4353-81F1-37908BBD3A3C}">
      <dgm:prSet/>
      <dgm:spPr/>
      <dgm:t>
        <a:bodyPr/>
        <a:lstStyle/>
        <a:p>
          <a:endParaRPr lang="en-US"/>
        </a:p>
      </dgm:t>
    </dgm:pt>
    <dgm:pt modelId="{CB33C85F-DB4F-43D1-B781-E62B6543C9E1}">
      <dgm:prSet/>
      <dgm:spPr/>
      <dgm:t>
        <a:bodyPr/>
        <a:lstStyle/>
        <a:p>
          <a:r>
            <a:rPr lang="en-US"/>
            <a:t>Community organizations and collaborations</a:t>
          </a:r>
        </a:p>
      </dgm:t>
    </dgm:pt>
    <dgm:pt modelId="{AD1F471B-10CB-480B-8B7F-56474A140FEF}" type="parTrans" cxnId="{7AC9DA6F-B8CD-4B8A-A042-BE58017B42DF}">
      <dgm:prSet/>
      <dgm:spPr/>
      <dgm:t>
        <a:bodyPr/>
        <a:lstStyle/>
        <a:p>
          <a:endParaRPr lang="en-US"/>
        </a:p>
      </dgm:t>
    </dgm:pt>
    <dgm:pt modelId="{D06046F8-AFF4-4D81-BB1F-AAF0EE34421E}" type="sibTrans" cxnId="{7AC9DA6F-B8CD-4B8A-A042-BE58017B42DF}">
      <dgm:prSet/>
      <dgm:spPr/>
      <dgm:t>
        <a:bodyPr/>
        <a:lstStyle/>
        <a:p>
          <a:endParaRPr lang="en-US"/>
        </a:p>
      </dgm:t>
    </dgm:pt>
    <dgm:pt modelId="{4DF47462-7CBF-4C52-AFC4-6D32C1249AA7}">
      <dgm:prSet/>
      <dgm:spPr/>
      <dgm:t>
        <a:bodyPr/>
        <a:lstStyle/>
        <a:p>
          <a:r>
            <a:rPr lang="en-US"/>
            <a:t>identify your community partners</a:t>
          </a:r>
        </a:p>
      </dgm:t>
    </dgm:pt>
    <dgm:pt modelId="{DDBE1CE6-8312-4D8C-BB33-5789CAF39448}" type="parTrans" cxnId="{BCA30FD0-9B64-4DC4-B9C3-EA9D1878D99C}">
      <dgm:prSet/>
      <dgm:spPr/>
      <dgm:t>
        <a:bodyPr/>
        <a:lstStyle/>
        <a:p>
          <a:endParaRPr lang="en-US"/>
        </a:p>
      </dgm:t>
    </dgm:pt>
    <dgm:pt modelId="{D2F1AF10-8B8F-48B2-9223-2F01691FF620}" type="sibTrans" cxnId="{BCA30FD0-9B64-4DC4-B9C3-EA9D1878D99C}">
      <dgm:prSet/>
      <dgm:spPr/>
      <dgm:t>
        <a:bodyPr/>
        <a:lstStyle/>
        <a:p>
          <a:endParaRPr lang="en-US"/>
        </a:p>
      </dgm:t>
    </dgm:pt>
    <dgm:pt modelId="{E989585A-4F4B-41C9-AC0A-5CB69807AC67}">
      <dgm:prSet/>
      <dgm:spPr/>
      <dgm:t>
        <a:bodyPr/>
        <a:lstStyle/>
        <a:p>
          <a:r>
            <a:rPr lang="en-US"/>
            <a:t>continuity of care- asking patients what they are using already </a:t>
          </a:r>
        </a:p>
      </dgm:t>
    </dgm:pt>
    <dgm:pt modelId="{D87F8E4F-41F9-44BD-92D6-53528F724B1B}" type="parTrans" cxnId="{A962194B-4DE9-4189-9D3A-302BEC07DF58}">
      <dgm:prSet/>
      <dgm:spPr/>
      <dgm:t>
        <a:bodyPr/>
        <a:lstStyle/>
        <a:p>
          <a:endParaRPr lang="en-US"/>
        </a:p>
      </dgm:t>
    </dgm:pt>
    <dgm:pt modelId="{490026AA-9276-4C90-A923-8F8BA89E79A9}" type="sibTrans" cxnId="{A962194B-4DE9-4189-9D3A-302BEC07DF58}">
      <dgm:prSet/>
      <dgm:spPr/>
      <dgm:t>
        <a:bodyPr/>
        <a:lstStyle/>
        <a:p>
          <a:endParaRPr lang="en-US"/>
        </a:p>
      </dgm:t>
    </dgm:pt>
    <dgm:pt modelId="{7B2B809A-8FA9-4D7D-BB53-1FEBEEF6775C}">
      <dgm:prSet/>
      <dgm:spPr/>
      <dgm:t>
        <a:bodyPr/>
        <a:lstStyle/>
        <a:p>
          <a:r>
            <a:rPr lang="en-US"/>
            <a:t>May be to order wound care supplies from insurance </a:t>
          </a:r>
        </a:p>
      </dgm:t>
    </dgm:pt>
    <dgm:pt modelId="{89524864-809A-49A3-A672-28D2C6876286}" type="parTrans" cxnId="{51FD32DE-725B-4B75-A942-4E3A2FB133BD}">
      <dgm:prSet/>
      <dgm:spPr/>
      <dgm:t>
        <a:bodyPr/>
        <a:lstStyle/>
        <a:p>
          <a:endParaRPr lang="en-US"/>
        </a:p>
      </dgm:t>
    </dgm:pt>
    <dgm:pt modelId="{54054830-C1A3-46FE-A59C-91BFC9FC63E3}" type="sibTrans" cxnId="{51FD32DE-725B-4B75-A942-4E3A2FB133BD}">
      <dgm:prSet/>
      <dgm:spPr/>
      <dgm:t>
        <a:bodyPr/>
        <a:lstStyle/>
        <a:p>
          <a:endParaRPr lang="en-US"/>
        </a:p>
      </dgm:t>
    </dgm:pt>
    <dgm:pt modelId="{FD585DE2-FD62-4080-9C36-525BFF7ACCD5}" type="pres">
      <dgm:prSet presAssocID="{D8D25EE6-D84B-487A-8342-71D9CC070344}" presName="linear" presStyleCnt="0">
        <dgm:presLayoutVars>
          <dgm:animLvl val="lvl"/>
          <dgm:resizeHandles val="exact"/>
        </dgm:presLayoutVars>
      </dgm:prSet>
      <dgm:spPr/>
    </dgm:pt>
    <dgm:pt modelId="{EB0818E9-5899-4EF1-A102-F00B603EEC90}" type="pres">
      <dgm:prSet presAssocID="{2E38505E-39BE-4833-90CA-A82BDD6DD3A0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91DA8E0F-380D-4993-AF63-297C49C54478}" type="pres">
      <dgm:prSet presAssocID="{9FAF0391-F431-4ECE-A008-4512518A2CC4}" presName="spacer" presStyleCnt="0"/>
      <dgm:spPr/>
    </dgm:pt>
    <dgm:pt modelId="{125DA8D6-A743-48FA-A586-4E54531DCDC4}" type="pres">
      <dgm:prSet presAssocID="{D0D60800-BD46-4182-A353-26C60D0CB057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8E49AAFB-F695-49A3-9C93-259439CE573E}" type="pres">
      <dgm:prSet presAssocID="{D0D60800-BD46-4182-A353-26C60D0CB057}" presName="childText" presStyleLbl="revTx" presStyleIdx="0" presStyleCnt="2">
        <dgm:presLayoutVars>
          <dgm:bulletEnabled val="1"/>
        </dgm:presLayoutVars>
      </dgm:prSet>
      <dgm:spPr/>
    </dgm:pt>
    <dgm:pt modelId="{4C15584B-6562-4179-AD95-7E5824F34063}" type="pres">
      <dgm:prSet presAssocID="{11BAD222-5CF6-45F4-8B85-EEF0FC2FB22C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ED31D395-1DB4-44D3-A407-B11229D2F93F}" type="pres">
      <dgm:prSet presAssocID="{62425EC9-7305-41CD-9F61-D521A0CAB8CD}" presName="spacer" presStyleCnt="0"/>
      <dgm:spPr/>
    </dgm:pt>
    <dgm:pt modelId="{66FE600D-2903-46A7-A9F1-DDF94291B2A3}" type="pres">
      <dgm:prSet presAssocID="{CB33C85F-DB4F-43D1-B781-E62B6543C9E1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FCC178DB-E6CF-4A59-87AD-2F3BBB0308E4}" type="pres">
      <dgm:prSet presAssocID="{CB33C85F-DB4F-43D1-B781-E62B6543C9E1}" presName="childText" presStyleLbl="revTx" presStyleIdx="1" presStyleCnt="2">
        <dgm:presLayoutVars>
          <dgm:bulletEnabled val="1"/>
        </dgm:presLayoutVars>
      </dgm:prSet>
      <dgm:spPr/>
    </dgm:pt>
    <dgm:pt modelId="{CDC3FCC7-9159-44E6-9CED-0253CBDA5599}" type="pres">
      <dgm:prSet presAssocID="{7B2B809A-8FA9-4D7D-BB53-1FEBEEF6775C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5668C415-FC1D-45D9-9D6D-38979BD5907A}" type="presOf" srcId="{D8D25EE6-D84B-487A-8342-71D9CC070344}" destId="{FD585DE2-FD62-4080-9C36-525BFF7ACCD5}" srcOrd="0" destOrd="0" presId="urn:microsoft.com/office/officeart/2005/8/layout/vList2"/>
    <dgm:cxn modelId="{A099C91A-9CEC-4D11-A07F-303F18559947}" type="presOf" srcId="{D0D60800-BD46-4182-A353-26C60D0CB057}" destId="{125DA8D6-A743-48FA-A586-4E54531DCDC4}" srcOrd="0" destOrd="0" presId="urn:microsoft.com/office/officeart/2005/8/layout/vList2"/>
    <dgm:cxn modelId="{9CD9F760-CBD1-4C29-8060-A38EF6896DEC}" type="presOf" srcId="{4DF47462-7CBF-4C52-AFC4-6D32C1249AA7}" destId="{FCC178DB-E6CF-4A59-87AD-2F3BBB0308E4}" srcOrd="0" destOrd="0" presId="urn:microsoft.com/office/officeart/2005/8/layout/vList2"/>
    <dgm:cxn modelId="{A962194B-4DE9-4189-9D3A-302BEC07DF58}" srcId="{CB33C85F-DB4F-43D1-B781-E62B6543C9E1}" destId="{E989585A-4F4B-41C9-AC0A-5CB69807AC67}" srcOrd="1" destOrd="0" parTransId="{D87F8E4F-41F9-44BD-92D6-53528F724B1B}" sibTransId="{490026AA-9276-4C90-A923-8F8BA89E79A9}"/>
    <dgm:cxn modelId="{7AC9DA6F-B8CD-4B8A-A042-BE58017B42DF}" srcId="{D8D25EE6-D84B-487A-8342-71D9CC070344}" destId="{CB33C85F-DB4F-43D1-B781-E62B6543C9E1}" srcOrd="3" destOrd="0" parTransId="{AD1F471B-10CB-480B-8B7F-56474A140FEF}" sibTransId="{D06046F8-AFF4-4D81-BB1F-AAF0EE34421E}"/>
    <dgm:cxn modelId="{FE022E72-84AD-4353-81F1-37908BBD3A3C}" srcId="{D8D25EE6-D84B-487A-8342-71D9CC070344}" destId="{11BAD222-5CF6-45F4-8B85-EEF0FC2FB22C}" srcOrd="2" destOrd="0" parTransId="{7E49FF43-250B-4C9B-8802-222DDBE22FFA}" sibTransId="{62425EC9-7305-41CD-9F61-D521A0CAB8CD}"/>
    <dgm:cxn modelId="{A786B094-45D2-4D2D-BFD0-3E4BBD94E10F}" type="presOf" srcId="{7B2B809A-8FA9-4D7D-BB53-1FEBEEF6775C}" destId="{CDC3FCC7-9159-44E6-9CED-0253CBDA5599}" srcOrd="0" destOrd="0" presId="urn:microsoft.com/office/officeart/2005/8/layout/vList2"/>
    <dgm:cxn modelId="{F0F88D9A-9D1A-4277-842C-29C81E2C2B06}" type="presOf" srcId="{E989585A-4F4B-41C9-AC0A-5CB69807AC67}" destId="{FCC178DB-E6CF-4A59-87AD-2F3BBB0308E4}" srcOrd="0" destOrd="1" presId="urn:microsoft.com/office/officeart/2005/8/layout/vList2"/>
    <dgm:cxn modelId="{EFC7BF9E-1334-41C9-8409-7D1B76B9D165}" type="presOf" srcId="{2E38505E-39BE-4833-90CA-A82BDD6DD3A0}" destId="{EB0818E9-5899-4EF1-A102-F00B603EEC90}" srcOrd="0" destOrd="0" presId="urn:microsoft.com/office/officeart/2005/8/layout/vList2"/>
    <dgm:cxn modelId="{A1EC32AE-E818-459F-AD04-AFE200159E99}" type="presOf" srcId="{11BAD222-5CF6-45F4-8B85-EEF0FC2FB22C}" destId="{4C15584B-6562-4179-AD95-7E5824F34063}" srcOrd="0" destOrd="0" presId="urn:microsoft.com/office/officeart/2005/8/layout/vList2"/>
    <dgm:cxn modelId="{BA7254B3-45D4-4ADF-8187-89EB5DE85739}" srcId="{D8D25EE6-D84B-487A-8342-71D9CC070344}" destId="{2E38505E-39BE-4833-90CA-A82BDD6DD3A0}" srcOrd="0" destOrd="0" parTransId="{E42CDA1F-71F5-4797-BDD6-4D9F3B724C9B}" sibTransId="{9FAF0391-F431-4ECE-A008-4512518A2CC4}"/>
    <dgm:cxn modelId="{BCA30FD0-9B64-4DC4-B9C3-EA9D1878D99C}" srcId="{CB33C85F-DB4F-43D1-B781-E62B6543C9E1}" destId="{4DF47462-7CBF-4C52-AFC4-6D32C1249AA7}" srcOrd="0" destOrd="0" parTransId="{DDBE1CE6-8312-4D8C-BB33-5789CAF39448}" sibTransId="{D2F1AF10-8B8F-48B2-9223-2F01691FF620}"/>
    <dgm:cxn modelId="{51FD32DE-725B-4B75-A942-4E3A2FB133BD}" srcId="{D8D25EE6-D84B-487A-8342-71D9CC070344}" destId="{7B2B809A-8FA9-4D7D-BB53-1FEBEEF6775C}" srcOrd="4" destOrd="0" parTransId="{89524864-809A-49A3-A672-28D2C6876286}" sibTransId="{54054830-C1A3-46FE-A59C-91BFC9FC63E3}"/>
    <dgm:cxn modelId="{C5BAEEE4-EA05-43AF-BFBC-96792B313D73}" type="presOf" srcId="{D01AC8DD-0452-4CB8-B2C4-CC9D85C475C5}" destId="{8E49AAFB-F695-49A3-9C93-259439CE573E}" srcOrd="0" destOrd="0" presId="urn:microsoft.com/office/officeart/2005/8/layout/vList2"/>
    <dgm:cxn modelId="{EBF3D2F0-5B8E-46DB-9B64-DA3664302706}" srcId="{D0D60800-BD46-4182-A353-26C60D0CB057}" destId="{D01AC8DD-0452-4CB8-B2C4-CC9D85C475C5}" srcOrd="0" destOrd="0" parTransId="{037E68A4-EB74-4CC8-9097-06ED7526D38D}" sibTransId="{9FA3A194-5785-4478-A551-FE0920F51724}"/>
    <dgm:cxn modelId="{2245F8F5-A63D-4C06-A535-7CA81E06F6F5}" srcId="{D8D25EE6-D84B-487A-8342-71D9CC070344}" destId="{D0D60800-BD46-4182-A353-26C60D0CB057}" srcOrd="1" destOrd="0" parTransId="{E4EBBA23-952B-4316-8883-792F2FD2431F}" sibTransId="{D8C87717-8EE9-4F6A-AD66-26954264A25D}"/>
    <dgm:cxn modelId="{DBE1B6F7-AC8C-406B-9E52-2F6B9CEA8F68}" type="presOf" srcId="{CB33C85F-DB4F-43D1-B781-E62B6543C9E1}" destId="{66FE600D-2903-46A7-A9F1-DDF94291B2A3}" srcOrd="0" destOrd="0" presId="urn:microsoft.com/office/officeart/2005/8/layout/vList2"/>
    <dgm:cxn modelId="{B49C3011-CADE-4B3D-874F-F13438FF9B8A}" type="presParOf" srcId="{FD585DE2-FD62-4080-9C36-525BFF7ACCD5}" destId="{EB0818E9-5899-4EF1-A102-F00B603EEC90}" srcOrd="0" destOrd="0" presId="urn:microsoft.com/office/officeart/2005/8/layout/vList2"/>
    <dgm:cxn modelId="{BD03ED35-2129-4058-AA24-49418200611E}" type="presParOf" srcId="{FD585DE2-FD62-4080-9C36-525BFF7ACCD5}" destId="{91DA8E0F-380D-4993-AF63-297C49C54478}" srcOrd="1" destOrd="0" presId="urn:microsoft.com/office/officeart/2005/8/layout/vList2"/>
    <dgm:cxn modelId="{8552D76B-92B3-4CBC-8C66-246A927D6E74}" type="presParOf" srcId="{FD585DE2-FD62-4080-9C36-525BFF7ACCD5}" destId="{125DA8D6-A743-48FA-A586-4E54531DCDC4}" srcOrd="2" destOrd="0" presId="urn:microsoft.com/office/officeart/2005/8/layout/vList2"/>
    <dgm:cxn modelId="{5EDCFB55-1C68-44FA-8025-C6AE042FC86D}" type="presParOf" srcId="{FD585DE2-FD62-4080-9C36-525BFF7ACCD5}" destId="{8E49AAFB-F695-49A3-9C93-259439CE573E}" srcOrd="3" destOrd="0" presId="urn:microsoft.com/office/officeart/2005/8/layout/vList2"/>
    <dgm:cxn modelId="{6EED2817-17F8-4DDD-8DB4-C5D76846FDDB}" type="presParOf" srcId="{FD585DE2-FD62-4080-9C36-525BFF7ACCD5}" destId="{4C15584B-6562-4179-AD95-7E5824F34063}" srcOrd="4" destOrd="0" presId="urn:microsoft.com/office/officeart/2005/8/layout/vList2"/>
    <dgm:cxn modelId="{8A68FFBC-3F47-4363-A65B-E7C7C8BBEADD}" type="presParOf" srcId="{FD585DE2-FD62-4080-9C36-525BFF7ACCD5}" destId="{ED31D395-1DB4-44D3-A407-B11229D2F93F}" srcOrd="5" destOrd="0" presId="urn:microsoft.com/office/officeart/2005/8/layout/vList2"/>
    <dgm:cxn modelId="{70229FC5-5CBE-448B-BE9C-86CDB9DAFA1D}" type="presParOf" srcId="{FD585DE2-FD62-4080-9C36-525BFF7ACCD5}" destId="{66FE600D-2903-46A7-A9F1-DDF94291B2A3}" srcOrd="6" destOrd="0" presId="urn:microsoft.com/office/officeart/2005/8/layout/vList2"/>
    <dgm:cxn modelId="{CBCF6F4C-B83E-4905-ABF5-58E5C1F4541F}" type="presParOf" srcId="{FD585DE2-FD62-4080-9C36-525BFF7ACCD5}" destId="{FCC178DB-E6CF-4A59-87AD-2F3BBB0308E4}" srcOrd="7" destOrd="0" presId="urn:microsoft.com/office/officeart/2005/8/layout/vList2"/>
    <dgm:cxn modelId="{55FD1689-D267-4495-8C42-6DC4E5B19065}" type="presParOf" srcId="{FD585DE2-FD62-4080-9C36-525BFF7ACCD5}" destId="{CDC3FCC7-9159-44E6-9CED-0253CBDA5599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646DBD7-7490-41E7-A428-12F0E2FA045B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F36307B-ED5F-4DE5-933E-C0C30062BEE9}">
      <dgm:prSet/>
      <dgm:spPr/>
      <dgm:t>
        <a:bodyPr/>
        <a:lstStyle/>
        <a:p>
          <a:r>
            <a:rPr lang="en-US" dirty="0"/>
            <a:t>Patient centered goals</a:t>
          </a:r>
        </a:p>
      </dgm:t>
    </dgm:pt>
    <dgm:pt modelId="{7D911BB9-D730-4F4A-BB04-9F4D2C9BCF1C}" type="parTrans" cxnId="{551048CE-6BE1-472F-AB22-761033AA59F5}">
      <dgm:prSet/>
      <dgm:spPr/>
      <dgm:t>
        <a:bodyPr/>
        <a:lstStyle/>
        <a:p>
          <a:endParaRPr lang="en-US"/>
        </a:p>
      </dgm:t>
    </dgm:pt>
    <dgm:pt modelId="{58412A89-0CE8-4E89-AF59-E055BF417094}" type="sibTrans" cxnId="{551048CE-6BE1-472F-AB22-761033AA59F5}">
      <dgm:prSet/>
      <dgm:spPr/>
      <dgm:t>
        <a:bodyPr/>
        <a:lstStyle/>
        <a:p>
          <a:endParaRPr lang="en-US"/>
        </a:p>
      </dgm:t>
    </dgm:pt>
    <dgm:pt modelId="{4B8BD23B-3799-44EA-9919-B644B4736798}">
      <dgm:prSet/>
      <dgm:spPr/>
      <dgm:t>
        <a:bodyPr/>
        <a:lstStyle/>
        <a:p>
          <a:r>
            <a:rPr lang="en-US" dirty="0"/>
            <a:t>Address the underlying cause and assess for impact of chronic disease</a:t>
          </a:r>
        </a:p>
      </dgm:t>
    </dgm:pt>
    <dgm:pt modelId="{59C214CC-1066-4D15-8765-66ABBD1C93E5}" type="parTrans" cxnId="{2AD16E9A-1E66-4B6A-A09B-6AFBD4930AB4}">
      <dgm:prSet/>
      <dgm:spPr/>
      <dgm:t>
        <a:bodyPr/>
        <a:lstStyle/>
        <a:p>
          <a:endParaRPr lang="en-US"/>
        </a:p>
      </dgm:t>
    </dgm:pt>
    <dgm:pt modelId="{884A1D10-5967-4664-9618-B998BEE41208}" type="sibTrans" cxnId="{2AD16E9A-1E66-4B6A-A09B-6AFBD4930AB4}">
      <dgm:prSet/>
      <dgm:spPr/>
      <dgm:t>
        <a:bodyPr/>
        <a:lstStyle/>
        <a:p>
          <a:endParaRPr lang="en-US"/>
        </a:p>
      </dgm:t>
    </dgm:pt>
    <dgm:pt modelId="{8949948C-E1D7-46E4-AEDE-6FD4D31A07A0}">
      <dgm:prSet/>
      <dgm:spPr/>
      <dgm:t>
        <a:bodyPr/>
        <a:lstStyle/>
        <a:p>
          <a:r>
            <a:rPr lang="en-US" dirty="0"/>
            <a:t>Regular assessment and determination of wound healing status</a:t>
          </a:r>
        </a:p>
      </dgm:t>
    </dgm:pt>
    <dgm:pt modelId="{3CEC43A3-4EC1-4F55-9EAB-CCA583DAD417}" type="parTrans" cxnId="{13C6F4C7-C133-49E9-A891-4B95A4447CAD}">
      <dgm:prSet/>
      <dgm:spPr/>
      <dgm:t>
        <a:bodyPr/>
        <a:lstStyle/>
        <a:p>
          <a:endParaRPr lang="en-US"/>
        </a:p>
      </dgm:t>
    </dgm:pt>
    <dgm:pt modelId="{FF02A81D-AB6E-41F8-B58C-5439AC90C7C2}" type="sibTrans" cxnId="{13C6F4C7-C133-49E9-A891-4B95A4447CAD}">
      <dgm:prSet/>
      <dgm:spPr/>
      <dgm:t>
        <a:bodyPr/>
        <a:lstStyle/>
        <a:p>
          <a:endParaRPr lang="en-US"/>
        </a:p>
      </dgm:t>
    </dgm:pt>
    <dgm:pt modelId="{49F5D257-0858-40E6-9B39-8DB69EAB6807}">
      <dgm:prSet/>
      <dgm:spPr/>
      <dgm:t>
        <a:bodyPr/>
        <a:lstStyle/>
        <a:p>
          <a:r>
            <a:rPr lang="en-US" dirty="0"/>
            <a:t>Evidenced-based topical care that </a:t>
          </a:r>
          <a:r>
            <a:rPr lang="en-US" dirty="0">
              <a:latin typeface="Calibri Light" panose="020F0302020204030204"/>
            </a:rPr>
            <a:t>assists</a:t>
          </a:r>
          <a:r>
            <a:rPr lang="en-US" dirty="0"/>
            <a:t> with decreasing unnecessary dressing changes.</a:t>
          </a:r>
        </a:p>
      </dgm:t>
    </dgm:pt>
    <dgm:pt modelId="{D54DEEC3-5218-4C23-A381-9074AEBC76CF}" type="parTrans" cxnId="{C0C6297D-C214-4003-836B-8CEE76A9A28E}">
      <dgm:prSet/>
      <dgm:spPr/>
      <dgm:t>
        <a:bodyPr/>
        <a:lstStyle/>
        <a:p>
          <a:endParaRPr lang="en-US"/>
        </a:p>
      </dgm:t>
    </dgm:pt>
    <dgm:pt modelId="{6A0E4474-D984-4B91-A07A-CCF36408BA0E}" type="sibTrans" cxnId="{C0C6297D-C214-4003-836B-8CEE76A9A28E}">
      <dgm:prSet/>
      <dgm:spPr/>
      <dgm:t>
        <a:bodyPr/>
        <a:lstStyle/>
        <a:p>
          <a:endParaRPr lang="en-US"/>
        </a:p>
      </dgm:t>
    </dgm:pt>
    <dgm:pt modelId="{C339A5FE-A290-49BD-BDFC-5F545D941D01}">
      <dgm:prSet/>
      <dgm:spPr/>
      <dgm:t>
        <a:bodyPr/>
        <a:lstStyle/>
        <a:p>
          <a:r>
            <a:rPr lang="en-US" dirty="0"/>
            <a:t>Interdisciplinary team </a:t>
          </a:r>
        </a:p>
      </dgm:t>
    </dgm:pt>
    <dgm:pt modelId="{0085049D-A1AA-4241-87C8-290262ACD1F4}" type="parTrans" cxnId="{1AF226DE-8E81-4E2C-B101-9C02B73663C9}">
      <dgm:prSet/>
      <dgm:spPr/>
      <dgm:t>
        <a:bodyPr/>
        <a:lstStyle/>
        <a:p>
          <a:endParaRPr lang="en-US"/>
        </a:p>
      </dgm:t>
    </dgm:pt>
    <dgm:pt modelId="{08B8BEDF-C252-42D2-B8C0-0C39EB901EAC}" type="sibTrans" cxnId="{1AF226DE-8E81-4E2C-B101-9C02B73663C9}">
      <dgm:prSet/>
      <dgm:spPr/>
      <dgm:t>
        <a:bodyPr/>
        <a:lstStyle/>
        <a:p>
          <a:endParaRPr lang="en-US"/>
        </a:p>
      </dgm:t>
    </dgm:pt>
    <dgm:pt modelId="{0D8221F2-DEFE-451F-948A-7C648F0ABD05}" type="pres">
      <dgm:prSet presAssocID="{5646DBD7-7490-41E7-A428-12F0E2FA045B}" presName="linear" presStyleCnt="0">
        <dgm:presLayoutVars>
          <dgm:animLvl val="lvl"/>
          <dgm:resizeHandles val="exact"/>
        </dgm:presLayoutVars>
      </dgm:prSet>
      <dgm:spPr/>
    </dgm:pt>
    <dgm:pt modelId="{351D0EFE-E2A7-42A7-8448-84A825A0AB5B}" type="pres">
      <dgm:prSet presAssocID="{5F36307B-ED5F-4DE5-933E-C0C30062BEE9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139D23B6-2332-4E8D-8DF1-3FA3E7CB7E80}" type="pres">
      <dgm:prSet presAssocID="{58412A89-0CE8-4E89-AF59-E055BF417094}" presName="spacer" presStyleCnt="0"/>
      <dgm:spPr/>
    </dgm:pt>
    <dgm:pt modelId="{CCB3DDE0-DB18-4123-8F88-9057323DC8B5}" type="pres">
      <dgm:prSet presAssocID="{4B8BD23B-3799-44EA-9919-B644B4736798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E0AA503C-D9F4-47F1-A93A-A9A699FD842B}" type="pres">
      <dgm:prSet presAssocID="{884A1D10-5967-4664-9618-B998BEE41208}" presName="spacer" presStyleCnt="0"/>
      <dgm:spPr/>
    </dgm:pt>
    <dgm:pt modelId="{2D3228A5-C200-4E8B-90D7-36D430826C2B}" type="pres">
      <dgm:prSet presAssocID="{8949948C-E1D7-46E4-AEDE-6FD4D31A07A0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8E62D9E1-10B9-4705-B417-F80E1F2F41CD}" type="pres">
      <dgm:prSet presAssocID="{FF02A81D-AB6E-41F8-B58C-5439AC90C7C2}" presName="spacer" presStyleCnt="0"/>
      <dgm:spPr/>
    </dgm:pt>
    <dgm:pt modelId="{A6086E3D-AEFB-4A1C-B8E9-4E975BF41853}" type="pres">
      <dgm:prSet presAssocID="{49F5D257-0858-40E6-9B39-8DB69EAB6807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78519AA2-209F-413A-8C91-BDAD4AEA3BAD}" type="pres">
      <dgm:prSet presAssocID="{6A0E4474-D984-4B91-A07A-CCF36408BA0E}" presName="spacer" presStyleCnt="0"/>
      <dgm:spPr/>
    </dgm:pt>
    <dgm:pt modelId="{895D72C0-39C3-4ED0-B5FF-76F3F8EBDA30}" type="pres">
      <dgm:prSet presAssocID="{C339A5FE-A290-49BD-BDFC-5F545D941D01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3A5FC62B-0F4E-42F5-B965-FB17EA758DCB}" type="presOf" srcId="{8949948C-E1D7-46E4-AEDE-6FD4D31A07A0}" destId="{2D3228A5-C200-4E8B-90D7-36D430826C2B}" srcOrd="0" destOrd="0" presId="urn:microsoft.com/office/officeart/2005/8/layout/vList2"/>
    <dgm:cxn modelId="{2DDA6447-AA4E-4FB4-8701-218DC7DF1660}" type="presOf" srcId="{5F36307B-ED5F-4DE5-933E-C0C30062BEE9}" destId="{351D0EFE-E2A7-42A7-8448-84A825A0AB5B}" srcOrd="0" destOrd="0" presId="urn:microsoft.com/office/officeart/2005/8/layout/vList2"/>
    <dgm:cxn modelId="{76D2434C-4A59-4BCD-BEED-8457AEB24F44}" type="presOf" srcId="{4B8BD23B-3799-44EA-9919-B644B4736798}" destId="{CCB3DDE0-DB18-4123-8F88-9057323DC8B5}" srcOrd="0" destOrd="0" presId="urn:microsoft.com/office/officeart/2005/8/layout/vList2"/>
    <dgm:cxn modelId="{C0C6297D-C214-4003-836B-8CEE76A9A28E}" srcId="{5646DBD7-7490-41E7-A428-12F0E2FA045B}" destId="{49F5D257-0858-40E6-9B39-8DB69EAB6807}" srcOrd="3" destOrd="0" parTransId="{D54DEEC3-5218-4C23-A381-9074AEBC76CF}" sibTransId="{6A0E4474-D984-4B91-A07A-CCF36408BA0E}"/>
    <dgm:cxn modelId="{6887A68C-23C4-4C35-848D-E5EF160C528D}" type="presOf" srcId="{5646DBD7-7490-41E7-A428-12F0E2FA045B}" destId="{0D8221F2-DEFE-451F-948A-7C648F0ABD05}" srcOrd="0" destOrd="0" presId="urn:microsoft.com/office/officeart/2005/8/layout/vList2"/>
    <dgm:cxn modelId="{2AD16E9A-1E66-4B6A-A09B-6AFBD4930AB4}" srcId="{5646DBD7-7490-41E7-A428-12F0E2FA045B}" destId="{4B8BD23B-3799-44EA-9919-B644B4736798}" srcOrd="1" destOrd="0" parTransId="{59C214CC-1066-4D15-8765-66ABBD1C93E5}" sibTransId="{884A1D10-5967-4664-9618-B998BEE41208}"/>
    <dgm:cxn modelId="{A86D63AF-BBC9-4051-9B6B-7A751AAD34C3}" type="presOf" srcId="{49F5D257-0858-40E6-9B39-8DB69EAB6807}" destId="{A6086E3D-AEFB-4A1C-B8E9-4E975BF41853}" srcOrd="0" destOrd="0" presId="urn:microsoft.com/office/officeart/2005/8/layout/vList2"/>
    <dgm:cxn modelId="{13C6F4C7-C133-49E9-A891-4B95A4447CAD}" srcId="{5646DBD7-7490-41E7-A428-12F0E2FA045B}" destId="{8949948C-E1D7-46E4-AEDE-6FD4D31A07A0}" srcOrd="2" destOrd="0" parTransId="{3CEC43A3-4EC1-4F55-9EAB-CCA583DAD417}" sibTransId="{FF02A81D-AB6E-41F8-B58C-5439AC90C7C2}"/>
    <dgm:cxn modelId="{551048CE-6BE1-472F-AB22-761033AA59F5}" srcId="{5646DBD7-7490-41E7-A428-12F0E2FA045B}" destId="{5F36307B-ED5F-4DE5-933E-C0C30062BEE9}" srcOrd="0" destOrd="0" parTransId="{7D911BB9-D730-4F4A-BB04-9F4D2C9BCF1C}" sibTransId="{58412A89-0CE8-4E89-AF59-E055BF417094}"/>
    <dgm:cxn modelId="{1AF226DE-8E81-4E2C-B101-9C02B73663C9}" srcId="{5646DBD7-7490-41E7-A428-12F0E2FA045B}" destId="{C339A5FE-A290-49BD-BDFC-5F545D941D01}" srcOrd="4" destOrd="0" parTransId="{0085049D-A1AA-4241-87C8-290262ACD1F4}" sibTransId="{08B8BEDF-C252-42D2-B8C0-0C39EB901EAC}"/>
    <dgm:cxn modelId="{24BDF3EE-30E7-40E3-A408-0C0919D57215}" type="presOf" srcId="{C339A5FE-A290-49BD-BDFC-5F545D941D01}" destId="{895D72C0-39C3-4ED0-B5FF-76F3F8EBDA30}" srcOrd="0" destOrd="0" presId="urn:microsoft.com/office/officeart/2005/8/layout/vList2"/>
    <dgm:cxn modelId="{DE4A7E3C-06BC-4BC7-AA61-3802CE79C276}" type="presParOf" srcId="{0D8221F2-DEFE-451F-948A-7C648F0ABD05}" destId="{351D0EFE-E2A7-42A7-8448-84A825A0AB5B}" srcOrd="0" destOrd="0" presId="urn:microsoft.com/office/officeart/2005/8/layout/vList2"/>
    <dgm:cxn modelId="{3485322E-5792-4A8A-BF3B-25D7082A7DAE}" type="presParOf" srcId="{0D8221F2-DEFE-451F-948A-7C648F0ABD05}" destId="{139D23B6-2332-4E8D-8DF1-3FA3E7CB7E80}" srcOrd="1" destOrd="0" presId="urn:microsoft.com/office/officeart/2005/8/layout/vList2"/>
    <dgm:cxn modelId="{A9D96CAC-1B5F-4B4B-9908-442BA82DC9E4}" type="presParOf" srcId="{0D8221F2-DEFE-451F-948A-7C648F0ABD05}" destId="{CCB3DDE0-DB18-4123-8F88-9057323DC8B5}" srcOrd="2" destOrd="0" presId="urn:microsoft.com/office/officeart/2005/8/layout/vList2"/>
    <dgm:cxn modelId="{0075F87E-D33D-4E8E-858A-7E67ED44402E}" type="presParOf" srcId="{0D8221F2-DEFE-451F-948A-7C648F0ABD05}" destId="{E0AA503C-D9F4-47F1-A93A-A9A699FD842B}" srcOrd="3" destOrd="0" presId="urn:microsoft.com/office/officeart/2005/8/layout/vList2"/>
    <dgm:cxn modelId="{4D1C7084-AF8D-43FE-A184-9E75A1045D29}" type="presParOf" srcId="{0D8221F2-DEFE-451F-948A-7C648F0ABD05}" destId="{2D3228A5-C200-4E8B-90D7-36D430826C2B}" srcOrd="4" destOrd="0" presId="urn:microsoft.com/office/officeart/2005/8/layout/vList2"/>
    <dgm:cxn modelId="{0A50F220-7804-4A01-87F1-0C07573DA7FA}" type="presParOf" srcId="{0D8221F2-DEFE-451F-948A-7C648F0ABD05}" destId="{8E62D9E1-10B9-4705-B417-F80E1F2F41CD}" srcOrd="5" destOrd="0" presId="urn:microsoft.com/office/officeart/2005/8/layout/vList2"/>
    <dgm:cxn modelId="{926C8DC8-207D-4265-83A2-4A5AD70BAFFA}" type="presParOf" srcId="{0D8221F2-DEFE-451F-948A-7C648F0ABD05}" destId="{A6086E3D-AEFB-4A1C-B8E9-4E975BF41853}" srcOrd="6" destOrd="0" presId="urn:microsoft.com/office/officeart/2005/8/layout/vList2"/>
    <dgm:cxn modelId="{0786BDE0-77C1-4DAA-99B3-239B10BC1EBB}" type="presParOf" srcId="{0D8221F2-DEFE-451F-948A-7C648F0ABD05}" destId="{78519AA2-209F-413A-8C91-BDAD4AEA3BAD}" srcOrd="7" destOrd="0" presId="urn:microsoft.com/office/officeart/2005/8/layout/vList2"/>
    <dgm:cxn modelId="{B2DC51CA-F986-4F13-B3AA-135094BA9AB5}" type="presParOf" srcId="{0D8221F2-DEFE-451F-948A-7C648F0ABD05}" destId="{895D72C0-39C3-4ED0-B5FF-76F3F8EBDA30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0ED240E-7918-40A8-82D4-764AF8D2A04B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/>
      <dgm:spPr/>
      <dgm:t>
        <a:bodyPr/>
        <a:lstStyle/>
        <a:p>
          <a:endParaRPr lang="en-US"/>
        </a:p>
      </dgm:t>
    </dgm:pt>
    <dgm:pt modelId="{04646E4C-E169-4334-9FC0-7AA9E67F36C7}">
      <dgm:prSet/>
      <dgm:spPr/>
      <dgm:t>
        <a:bodyPr/>
        <a:lstStyle/>
        <a:p>
          <a:r>
            <a:rPr lang="en-US" dirty="0"/>
            <a:t>Onset</a:t>
          </a:r>
        </a:p>
      </dgm:t>
    </dgm:pt>
    <dgm:pt modelId="{7D1B935C-0388-4311-AC88-36D1415EE820}" type="parTrans" cxnId="{A2E17EC8-5FD8-4A8D-A5E3-8656D7EC0051}">
      <dgm:prSet/>
      <dgm:spPr/>
      <dgm:t>
        <a:bodyPr/>
        <a:lstStyle/>
        <a:p>
          <a:endParaRPr lang="en-US"/>
        </a:p>
      </dgm:t>
    </dgm:pt>
    <dgm:pt modelId="{19CD3882-1A08-490C-AED5-A38E77AB1287}" type="sibTrans" cxnId="{A2E17EC8-5FD8-4A8D-A5E3-8656D7EC0051}">
      <dgm:prSet/>
      <dgm:spPr/>
      <dgm:t>
        <a:bodyPr/>
        <a:lstStyle/>
        <a:p>
          <a:endParaRPr lang="en-US"/>
        </a:p>
      </dgm:t>
    </dgm:pt>
    <dgm:pt modelId="{72A56CF7-0CFB-429D-8270-B9D6CA5D5247}">
      <dgm:prSet/>
      <dgm:spPr/>
      <dgm:t>
        <a:bodyPr/>
        <a:lstStyle/>
        <a:p>
          <a:r>
            <a:rPr lang="en-US" dirty="0"/>
            <a:t>History of similar wounds</a:t>
          </a:r>
        </a:p>
      </dgm:t>
    </dgm:pt>
    <dgm:pt modelId="{8E7CC200-B69B-45CB-AA1C-43A694150B84}" type="parTrans" cxnId="{1F410E14-9686-4246-A930-74BEA841AE66}">
      <dgm:prSet/>
      <dgm:spPr/>
      <dgm:t>
        <a:bodyPr/>
        <a:lstStyle/>
        <a:p>
          <a:endParaRPr lang="en-US"/>
        </a:p>
      </dgm:t>
    </dgm:pt>
    <dgm:pt modelId="{F649ADC3-0076-4705-84E9-C4327AFAA6F2}" type="sibTrans" cxnId="{1F410E14-9686-4246-A930-74BEA841AE66}">
      <dgm:prSet/>
      <dgm:spPr/>
      <dgm:t>
        <a:bodyPr/>
        <a:lstStyle/>
        <a:p>
          <a:endParaRPr lang="en-US"/>
        </a:p>
      </dgm:t>
    </dgm:pt>
    <dgm:pt modelId="{3D988BF1-BD56-4A4A-AFB3-B7CD6D2B6068}">
      <dgm:prSet/>
      <dgm:spPr/>
      <dgm:t>
        <a:bodyPr/>
        <a:lstStyle/>
        <a:p>
          <a:pPr rtl="0"/>
          <a:r>
            <a:rPr lang="en-US" dirty="0"/>
            <a:t>Current</a:t>
          </a:r>
          <a:r>
            <a:rPr lang="en-US" dirty="0">
              <a:latin typeface="Calibri Light" panose="020F0302020204030204"/>
            </a:rPr>
            <a:t>/</a:t>
          </a:r>
          <a:r>
            <a:rPr lang="en-US" dirty="0"/>
            <a:t> prior treatment and </a:t>
          </a:r>
          <a:r>
            <a:rPr lang="en-US" dirty="0">
              <a:latin typeface="Calibri Light" panose="020F0302020204030204"/>
            </a:rPr>
            <a:t>outcomes</a:t>
          </a:r>
          <a:endParaRPr lang="en-US" dirty="0"/>
        </a:p>
      </dgm:t>
    </dgm:pt>
    <dgm:pt modelId="{D2623E16-0311-4F3F-960A-630E720D631F}" type="parTrans" cxnId="{199DF844-5637-44D5-870C-E5B00CB2754A}">
      <dgm:prSet/>
      <dgm:spPr/>
      <dgm:t>
        <a:bodyPr/>
        <a:lstStyle/>
        <a:p>
          <a:endParaRPr lang="en-US"/>
        </a:p>
      </dgm:t>
    </dgm:pt>
    <dgm:pt modelId="{A4346D45-1CF9-470F-AB0E-D85FA762608C}" type="sibTrans" cxnId="{199DF844-5637-44D5-870C-E5B00CB2754A}">
      <dgm:prSet/>
      <dgm:spPr/>
      <dgm:t>
        <a:bodyPr/>
        <a:lstStyle/>
        <a:p>
          <a:endParaRPr lang="en-US"/>
        </a:p>
      </dgm:t>
    </dgm:pt>
    <dgm:pt modelId="{6D4CF53F-9B8E-4496-8F5E-81D092BC799A}">
      <dgm:prSet/>
      <dgm:spPr/>
      <dgm:t>
        <a:bodyPr/>
        <a:lstStyle/>
        <a:p>
          <a:r>
            <a:rPr lang="en-US" dirty="0"/>
            <a:t>Who is caring for the wound</a:t>
          </a:r>
          <a:r>
            <a:rPr lang="en-US" dirty="0">
              <a:latin typeface="Calibri Light" panose="020F0302020204030204"/>
            </a:rPr>
            <a:t>?</a:t>
          </a:r>
          <a:endParaRPr lang="en-US" dirty="0"/>
        </a:p>
      </dgm:t>
    </dgm:pt>
    <dgm:pt modelId="{BBCD983F-7C43-403C-81A0-22ECB02FDF9F}" type="parTrans" cxnId="{1AB5D99F-B2E2-4328-9281-D73EFA9B6C93}">
      <dgm:prSet/>
      <dgm:spPr/>
      <dgm:t>
        <a:bodyPr/>
        <a:lstStyle/>
        <a:p>
          <a:endParaRPr lang="en-US"/>
        </a:p>
      </dgm:t>
    </dgm:pt>
    <dgm:pt modelId="{ADC36D27-7F85-450C-BAB3-11E1C312A96A}" type="sibTrans" cxnId="{1AB5D99F-B2E2-4328-9281-D73EFA9B6C93}">
      <dgm:prSet/>
      <dgm:spPr/>
      <dgm:t>
        <a:bodyPr/>
        <a:lstStyle/>
        <a:p>
          <a:endParaRPr lang="en-US"/>
        </a:p>
      </dgm:t>
    </dgm:pt>
    <dgm:pt modelId="{9D8B4788-2E7A-464A-A42E-39B4BE576458}">
      <dgm:prSet/>
      <dgm:spPr/>
      <dgm:t>
        <a:bodyPr/>
        <a:lstStyle/>
        <a:p>
          <a:pPr rtl="0"/>
          <a:r>
            <a:rPr lang="en-US" dirty="0"/>
            <a:t>When was the dressing last changed</a:t>
          </a:r>
          <a:r>
            <a:rPr lang="en-US" dirty="0">
              <a:latin typeface="Calibri Light" panose="020F0302020204030204"/>
            </a:rPr>
            <a:t>? </a:t>
          </a:r>
          <a:endParaRPr lang="en-US" dirty="0"/>
        </a:p>
      </dgm:t>
    </dgm:pt>
    <dgm:pt modelId="{EF06FE47-C16B-44D6-BFEF-53652C02DA0F}" type="parTrans" cxnId="{74E7E37A-56D1-4B9B-9645-08B205629F54}">
      <dgm:prSet/>
      <dgm:spPr/>
      <dgm:t>
        <a:bodyPr/>
        <a:lstStyle/>
        <a:p>
          <a:endParaRPr lang="en-US"/>
        </a:p>
      </dgm:t>
    </dgm:pt>
    <dgm:pt modelId="{BB505C54-F55D-4141-9271-B1C16D25D962}" type="sibTrans" cxnId="{74E7E37A-56D1-4B9B-9645-08B205629F54}">
      <dgm:prSet/>
      <dgm:spPr/>
      <dgm:t>
        <a:bodyPr/>
        <a:lstStyle/>
        <a:p>
          <a:endParaRPr lang="en-US"/>
        </a:p>
      </dgm:t>
    </dgm:pt>
    <dgm:pt modelId="{3EC4F927-CCD6-4D85-B871-C52ACF97F8E9}">
      <dgm:prSet/>
      <dgm:spPr/>
      <dgm:t>
        <a:bodyPr/>
        <a:lstStyle/>
        <a:p>
          <a:pPr rtl="0"/>
          <a:r>
            <a:rPr lang="en-US" dirty="0"/>
            <a:t>Are they seeing a specialist for care to the wound</a:t>
          </a:r>
          <a:r>
            <a:rPr lang="en-US" dirty="0">
              <a:latin typeface="Calibri Light" panose="020F0302020204030204"/>
            </a:rPr>
            <a:t>? </a:t>
          </a:r>
          <a:endParaRPr lang="en-US" dirty="0"/>
        </a:p>
      </dgm:t>
    </dgm:pt>
    <dgm:pt modelId="{CADA1343-B6E6-46DD-9B28-061E61FF3631}" type="parTrans" cxnId="{ABA69507-9689-4267-A766-493B15863E4A}">
      <dgm:prSet/>
      <dgm:spPr/>
      <dgm:t>
        <a:bodyPr/>
        <a:lstStyle/>
        <a:p>
          <a:endParaRPr lang="en-US"/>
        </a:p>
      </dgm:t>
    </dgm:pt>
    <dgm:pt modelId="{884F7A3A-2001-4515-BEB9-EE955E04BD77}" type="sibTrans" cxnId="{ABA69507-9689-4267-A766-493B15863E4A}">
      <dgm:prSet/>
      <dgm:spPr/>
      <dgm:t>
        <a:bodyPr/>
        <a:lstStyle/>
        <a:p>
          <a:endParaRPr lang="en-US"/>
        </a:p>
      </dgm:t>
    </dgm:pt>
    <dgm:pt modelId="{EA2ACB78-2B7D-4FEB-ADEF-132680E15835}" type="pres">
      <dgm:prSet presAssocID="{70ED240E-7918-40A8-82D4-764AF8D2A04B}" presName="vert0" presStyleCnt="0">
        <dgm:presLayoutVars>
          <dgm:dir/>
          <dgm:animOne val="branch"/>
          <dgm:animLvl val="lvl"/>
        </dgm:presLayoutVars>
      </dgm:prSet>
      <dgm:spPr/>
    </dgm:pt>
    <dgm:pt modelId="{D8E2869D-D3BD-4AA9-989B-AD459EB10090}" type="pres">
      <dgm:prSet presAssocID="{04646E4C-E169-4334-9FC0-7AA9E67F36C7}" presName="thickLine" presStyleLbl="alignNode1" presStyleIdx="0" presStyleCnt="6"/>
      <dgm:spPr/>
    </dgm:pt>
    <dgm:pt modelId="{1E6F0203-CE09-47B7-B698-BDE43E7CFC4C}" type="pres">
      <dgm:prSet presAssocID="{04646E4C-E169-4334-9FC0-7AA9E67F36C7}" presName="horz1" presStyleCnt="0"/>
      <dgm:spPr/>
    </dgm:pt>
    <dgm:pt modelId="{73724E23-D36C-4BB4-B884-402C057DBDCE}" type="pres">
      <dgm:prSet presAssocID="{04646E4C-E169-4334-9FC0-7AA9E67F36C7}" presName="tx1" presStyleLbl="revTx" presStyleIdx="0" presStyleCnt="6"/>
      <dgm:spPr/>
    </dgm:pt>
    <dgm:pt modelId="{C8BD0B99-46CC-4D9D-BD5F-EF532B7B1E18}" type="pres">
      <dgm:prSet presAssocID="{04646E4C-E169-4334-9FC0-7AA9E67F36C7}" presName="vert1" presStyleCnt="0"/>
      <dgm:spPr/>
    </dgm:pt>
    <dgm:pt modelId="{0E3C77DB-FA46-4CF2-9381-D029D06CDEA7}" type="pres">
      <dgm:prSet presAssocID="{72A56CF7-0CFB-429D-8270-B9D6CA5D5247}" presName="thickLine" presStyleLbl="alignNode1" presStyleIdx="1" presStyleCnt="6"/>
      <dgm:spPr/>
    </dgm:pt>
    <dgm:pt modelId="{F3591BEB-11B4-41A1-9281-C92040E3E2B7}" type="pres">
      <dgm:prSet presAssocID="{72A56CF7-0CFB-429D-8270-B9D6CA5D5247}" presName="horz1" presStyleCnt="0"/>
      <dgm:spPr/>
    </dgm:pt>
    <dgm:pt modelId="{4CEA008E-E55C-4531-BC24-371162B6C983}" type="pres">
      <dgm:prSet presAssocID="{72A56CF7-0CFB-429D-8270-B9D6CA5D5247}" presName="tx1" presStyleLbl="revTx" presStyleIdx="1" presStyleCnt="6"/>
      <dgm:spPr/>
    </dgm:pt>
    <dgm:pt modelId="{0F9095B3-5EB7-47DF-A748-15DFFCE0E381}" type="pres">
      <dgm:prSet presAssocID="{72A56CF7-0CFB-429D-8270-B9D6CA5D5247}" presName="vert1" presStyleCnt="0"/>
      <dgm:spPr/>
    </dgm:pt>
    <dgm:pt modelId="{C8214BAE-CCF4-445A-81D4-D9D07208ADEB}" type="pres">
      <dgm:prSet presAssocID="{3D988BF1-BD56-4A4A-AFB3-B7CD6D2B6068}" presName="thickLine" presStyleLbl="alignNode1" presStyleIdx="2" presStyleCnt="6"/>
      <dgm:spPr/>
    </dgm:pt>
    <dgm:pt modelId="{B48D718D-8D79-4307-9709-3ADB3592949D}" type="pres">
      <dgm:prSet presAssocID="{3D988BF1-BD56-4A4A-AFB3-B7CD6D2B6068}" presName="horz1" presStyleCnt="0"/>
      <dgm:spPr/>
    </dgm:pt>
    <dgm:pt modelId="{DE8D2F29-9E10-43FB-8593-3B090EFDC1FD}" type="pres">
      <dgm:prSet presAssocID="{3D988BF1-BD56-4A4A-AFB3-B7CD6D2B6068}" presName="tx1" presStyleLbl="revTx" presStyleIdx="2" presStyleCnt="6"/>
      <dgm:spPr/>
    </dgm:pt>
    <dgm:pt modelId="{ED476A29-489B-4C9E-91A7-B729AB70EE5C}" type="pres">
      <dgm:prSet presAssocID="{3D988BF1-BD56-4A4A-AFB3-B7CD6D2B6068}" presName="vert1" presStyleCnt="0"/>
      <dgm:spPr/>
    </dgm:pt>
    <dgm:pt modelId="{02E029CD-D06A-4FC4-99D1-7DC17392A8E1}" type="pres">
      <dgm:prSet presAssocID="{6D4CF53F-9B8E-4496-8F5E-81D092BC799A}" presName="thickLine" presStyleLbl="alignNode1" presStyleIdx="3" presStyleCnt="6"/>
      <dgm:spPr/>
    </dgm:pt>
    <dgm:pt modelId="{53FBE046-6D06-4480-A5B2-37C851C470B4}" type="pres">
      <dgm:prSet presAssocID="{6D4CF53F-9B8E-4496-8F5E-81D092BC799A}" presName="horz1" presStyleCnt="0"/>
      <dgm:spPr/>
    </dgm:pt>
    <dgm:pt modelId="{269B55CA-B20F-4B6E-ADF0-77232E69DD46}" type="pres">
      <dgm:prSet presAssocID="{6D4CF53F-9B8E-4496-8F5E-81D092BC799A}" presName="tx1" presStyleLbl="revTx" presStyleIdx="3" presStyleCnt="6"/>
      <dgm:spPr/>
    </dgm:pt>
    <dgm:pt modelId="{388F618E-B602-4046-920E-193718680EBC}" type="pres">
      <dgm:prSet presAssocID="{6D4CF53F-9B8E-4496-8F5E-81D092BC799A}" presName="vert1" presStyleCnt="0"/>
      <dgm:spPr/>
    </dgm:pt>
    <dgm:pt modelId="{65C653DF-D26B-4427-8C23-2C556A06698B}" type="pres">
      <dgm:prSet presAssocID="{9D8B4788-2E7A-464A-A42E-39B4BE576458}" presName="thickLine" presStyleLbl="alignNode1" presStyleIdx="4" presStyleCnt="6"/>
      <dgm:spPr/>
    </dgm:pt>
    <dgm:pt modelId="{B5D1348D-CAD5-4B27-A311-CE1564F0B30F}" type="pres">
      <dgm:prSet presAssocID="{9D8B4788-2E7A-464A-A42E-39B4BE576458}" presName="horz1" presStyleCnt="0"/>
      <dgm:spPr/>
    </dgm:pt>
    <dgm:pt modelId="{40C41854-813F-4DE5-AA0B-9EB063748DA6}" type="pres">
      <dgm:prSet presAssocID="{9D8B4788-2E7A-464A-A42E-39B4BE576458}" presName="tx1" presStyleLbl="revTx" presStyleIdx="4" presStyleCnt="6"/>
      <dgm:spPr/>
    </dgm:pt>
    <dgm:pt modelId="{607BE679-9E35-4F87-9911-39801D6368FA}" type="pres">
      <dgm:prSet presAssocID="{9D8B4788-2E7A-464A-A42E-39B4BE576458}" presName="vert1" presStyleCnt="0"/>
      <dgm:spPr/>
    </dgm:pt>
    <dgm:pt modelId="{9B664E77-8AF0-4732-A402-69395E0D0803}" type="pres">
      <dgm:prSet presAssocID="{3EC4F927-CCD6-4D85-B871-C52ACF97F8E9}" presName="thickLine" presStyleLbl="alignNode1" presStyleIdx="5" presStyleCnt="6"/>
      <dgm:spPr/>
    </dgm:pt>
    <dgm:pt modelId="{1F2D905F-7D12-47F7-A710-3DDE0E4BB43E}" type="pres">
      <dgm:prSet presAssocID="{3EC4F927-CCD6-4D85-B871-C52ACF97F8E9}" presName="horz1" presStyleCnt="0"/>
      <dgm:spPr/>
    </dgm:pt>
    <dgm:pt modelId="{024EA13C-E55D-45D6-A601-5FAB4EE5B528}" type="pres">
      <dgm:prSet presAssocID="{3EC4F927-CCD6-4D85-B871-C52ACF97F8E9}" presName="tx1" presStyleLbl="revTx" presStyleIdx="5" presStyleCnt="6"/>
      <dgm:spPr/>
    </dgm:pt>
    <dgm:pt modelId="{8A82D01A-CEE8-4B4F-AF74-2D921D877480}" type="pres">
      <dgm:prSet presAssocID="{3EC4F927-CCD6-4D85-B871-C52ACF97F8E9}" presName="vert1" presStyleCnt="0"/>
      <dgm:spPr/>
    </dgm:pt>
  </dgm:ptLst>
  <dgm:cxnLst>
    <dgm:cxn modelId="{ABA69507-9689-4267-A766-493B15863E4A}" srcId="{70ED240E-7918-40A8-82D4-764AF8D2A04B}" destId="{3EC4F927-CCD6-4D85-B871-C52ACF97F8E9}" srcOrd="5" destOrd="0" parTransId="{CADA1343-B6E6-46DD-9B28-061E61FF3631}" sibTransId="{884F7A3A-2001-4515-BEB9-EE955E04BD77}"/>
    <dgm:cxn modelId="{1F410E14-9686-4246-A930-74BEA841AE66}" srcId="{70ED240E-7918-40A8-82D4-764AF8D2A04B}" destId="{72A56CF7-0CFB-429D-8270-B9D6CA5D5247}" srcOrd="1" destOrd="0" parTransId="{8E7CC200-B69B-45CB-AA1C-43A694150B84}" sibTransId="{F649ADC3-0076-4705-84E9-C4327AFAA6F2}"/>
    <dgm:cxn modelId="{DC6A6F2B-0D3B-42C5-945A-2DC4F8F04305}" type="presOf" srcId="{6D4CF53F-9B8E-4496-8F5E-81D092BC799A}" destId="{269B55CA-B20F-4B6E-ADF0-77232E69DD46}" srcOrd="0" destOrd="0" presId="urn:microsoft.com/office/officeart/2008/layout/LinedList"/>
    <dgm:cxn modelId="{B022F034-1455-4282-9FC5-AA609C326F6A}" type="presOf" srcId="{9D8B4788-2E7A-464A-A42E-39B4BE576458}" destId="{40C41854-813F-4DE5-AA0B-9EB063748DA6}" srcOrd="0" destOrd="0" presId="urn:microsoft.com/office/officeart/2008/layout/LinedList"/>
    <dgm:cxn modelId="{5BEED664-4161-48A3-BD8A-5F8D9FF50072}" type="presOf" srcId="{72A56CF7-0CFB-429D-8270-B9D6CA5D5247}" destId="{4CEA008E-E55C-4531-BC24-371162B6C983}" srcOrd="0" destOrd="0" presId="urn:microsoft.com/office/officeart/2008/layout/LinedList"/>
    <dgm:cxn modelId="{199DF844-5637-44D5-870C-E5B00CB2754A}" srcId="{70ED240E-7918-40A8-82D4-764AF8D2A04B}" destId="{3D988BF1-BD56-4A4A-AFB3-B7CD6D2B6068}" srcOrd="2" destOrd="0" parTransId="{D2623E16-0311-4F3F-960A-630E720D631F}" sibTransId="{A4346D45-1CF9-470F-AB0E-D85FA762608C}"/>
    <dgm:cxn modelId="{DD59AE72-5591-4A31-A919-73B52CCE33B1}" type="presOf" srcId="{70ED240E-7918-40A8-82D4-764AF8D2A04B}" destId="{EA2ACB78-2B7D-4FEB-ADEF-132680E15835}" srcOrd="0" destOrd="0" presId="urn:microsoft.com/office/officeart/2008/layout/LinedList"/>
    <dgm:cxn modelId="{74E7E37A-56D1-4B9B-9645-08B205629F54}" srcId="{70ED240E-7918-40A8-82D4-764AF8D2A04B}" destId="{9D8B4788-2E7A-464A-A42E-39B4BE576458}" srcOrd="4" destOrd="0" parTransId="{EF06FE47-C16B-44D6-BFEF-53652C02DA0F}" sibTransId="{BB505C54-F55D-4141-9271-B1C16D25D962}"/>
    <dgm:cxn modelId="{CA52A19C-2F37-49C7-93A0-6825822BF3C9}" type="presOf" srcId="{3EC4F927-CCD6-4D85-B871-C52ACF97F8E9}" destId="{024EA13C-E55D-45D6-A601-5FAB4EE5B528}" srcOrd="0" destOrd="0" presId="urn:microsoft.com/office/officeart/2008/layout/LinedList"/>
    <dgm:cxn modelId="{1AB5D99F-B2E2-4328-9281-D73EFA9B6C93}" srcId="{70ED240E-7918-40A8-82D4-764AF8D2A04B}" destId="{6D4CF53F-9B8E-4496-8F5E-81D092BC799A}" srcOrd="3" destOrd="0" parTransId="{BBCD983F-7C43-403C-81A0-22ECB02FDF9F}" sibTransId="{ADC36D27-7F85-450C-BAB3-11E1C312A96A}"/>
    <dgm:cxn modelId="{A2E17EC8-5FD8-4A8D-A5E3-8656D7EC0051}" srcId="{70ED240E-7918-40A8-82D4-764AF8D2A04B}" destId="{04646E4C-E169-4334-9FC0-7AA9E67F36C7}" srcOrd="0" destOrd="0" parTransId="{7D1B935C-0388-4311-AC88-36D1415EE820}" sibTransId="{19CD3882-1A08-490C-AED5-A38E77AB1287}"/>
    <dgm:cxn modelId="{53B2BBDE-D301-42BB-86E2-0DC66BCA8BBC}" type="presOf" srcId="{3D988BF1-BD56-4A4A-AFB3-B7CD6D2B6068}" destId="{DE8D2F29-9E10-43FB-8593-3B090EFDC1FD}" srcOrd="0" destOrd="0" presId="urn:microsoft.com/office/officeart/2008/layout/LinedList"/>
    <dgm:cxn modelId="{F95A41E8-1D46-4F2F-89AE-2E9887738CD8}" type="presOf" srcId="{04646E4C-E169-4334-9FC0-7AA9E67F36C7}" destId="{73724E23-D36C-4BB4-B884-402C057DBDCE}" srcOrd="0" destOrd="0" presId="urn:microsoft.com/office/officeart/2008/layout/LinedList"/>
    <dgm:cxn modelId="{C98DB96E-8126-47D5-B0EB-7A27981BC338}" type="presParOf" srcId="{EA2ACB78-2B7D-4FEB-ADEF-132680E15835}" destId="{D8E2869D-D3BD-4AA9-989B-AD459EB10090}" srcOrd="0" destOrd="0" presId="urn:microsoft.com/office/officeart/2008/layout/LinedList"/>
    <dgm:cxn modelId="{326BF8C8-F070-4CED-8B53-C6D21795AF6D}" type="presParOf" srcId="{EA2ACB78-2B7D-4FEB-ADEF-132680E15835}" destId="{1E6F0203-CE09-47B7-B698-BDE43E7CFC4C}" srcOrd="1" destOrd="0" presId="urn:microsoft.com/office/officeart/2008/layout/LinedList"/>
    <dgm:cxn modelId="{D1F650E7-8AC6-46CB-91D0-AF4CCFE999BF}" type="presParOf" srcId="{1E6F0203-CE09-47B7-B698-BDE43E7CFC4C}" destId="{73724E23-D36C-4BB4-B884-402C057DBDCE}" srcOrd="0" destOrd="0" presId="urn:microsoft.com/office/officeart/2008/layout/LinedList"/>
    <dgm:cxn modelId="{8BDD75A9-9F92-4710-850D-F9AB5EC78B4A}" type="presParOf" srcId="{1E6F0203-CE09-47B7-B698-BDE43E7CFC4C}" destId="{C8BD0B99-46CC-4D9D-BD5F-EF532B7B1E18}" srcOrd="1" destOrd="0" presId="urn:microsoft.com/office/officeart/2008/layout/LinedList"/>
    <dgm:cxn modelId="{AB5097F8-8C5D-495B-A932-1E4BBA133F8E}" type="presParOf" srcId="{EA2ACB78-2B7D-4FEB-ADEF-132680E15835}" destId="{0E3C77DB-FA46-4CF2-9381-D029D06CDEA7}" srcOrd="2" destOrd="0" presId="urn:microsoft.com/office/officeart/2008/layout/LinedList"/>
    <dgm:cxn modelId="{4964797D-04D7-4E6D-BA71-D2CEEAED1A55}" type="presParOf" srcId="{EA2ACB78-2B7D-4FEB-ADEF-132680E15835}" destId="{F3591BEB-11B4-41A1-9281-C92040E3E2B7}" srcOrd="3" destOrd="0" presId="urn:microsoft.com/office/officeart/2008/layout/LinedList"/>
    <dgm:cxn modelId="{A550578D-58BC-4442-9575-F23F27B98071}" type="presParOf" srcId="{F3591BEB-11B4-41A1-9281-C92040E3E2B7}" destId="{4CEA008E-E55C-4531-BC24-371162B6C983}" srcOrd="0" destOrd="0" presId="urn:microsoft.com/office/officeart/2008/layout/LinedList"/>
    <dgm:cxn modelId="{7DA2D0E5-3D5F-4412-AEEA-437B8C88DCD2}" type="presParOf" srcId="{F3591BEB-11B4-41A1-9281-C92040E3E2B7}" destId="{0F9095B3-5EB7-47DF-A748-15DFFCE0E381}" srcOrd="1" destOrd="0" presId="urn:microsoft.com/office/officeart/2008/layout/LinedList"/>
    <dgm:cxn modelId="{28EF81B3-F439-4CAF-BF7B-5540F17BA7E0}" type="presParOf" srcId="{EA2ACB78-2B7D-4FEB-ADEF-132680E15835}" destId="{C8214BAE-CCF4-445A-81D4-D9D07208ADEB}" srcOrd="4" destOrd="0" presId="urn:microsoft.com/office/officeart/2008/layout/LinedList"/>
    <dgm:cxn modelId="{9A8198BF-B689-46CF-8841-AD69AB846312}" type="presParOf" srcId="{EA2ACB78-2B7D-4FEB-ADEF-132680E15835}" destId="{B48D718D-8D79-4307-9709-3ADB3592949D}" srcOrd="5" destOrd="0" presId="urn:microsoft.com/office/officeart/2008/layout/LinedList"/>
    <dgm:cxn modelId="{9366BA85-88F0-43D3-A0F7-DC04180C9787}" type="presParOf" srcId="{B48D718D-8D79-4307-9709-3ADB3592949D}" destId="{DE8D2F29-9E10-43FB-8593-3B090EFDC1FD}" srcOrd="0" destOrd="0" presId="urn:microsoft.com/office/officeart/2008/layout/LinedList"/>
    <dgm:cxn modelId="{0900D847-061F-40EC-80E6-3CEEED8CECC4}" type="presParOf" srcId="{B48D718D-8D79-4307-9709-3ADB3592949D}" destId="{ED476A29-489B-4C9E-91A7-B729AB70EE5C}" srcOrd="1" destOrd="0" presId="urn:microsoft.com/office/officeart/2008/layout/LinedList"/>
    <dgm:cxn modelId="{2A6D6314-3680-4324-9280-936B3C9838AF}" type="presParOf" srcId="{EA2ACB78-2B7D-4FEB-ADEF-132680E15835}" destId="{02E029CD-D06A-4FC4-99D1-7DC17392A8E1}" srcOrd="6" destOrd="0" presId="urn:microsoft.com/office/officeart/2008/layout/LinedList"/>
    <dgm:cxn modelId="{372715DF-236F-430B-90A9-C051BDFDDF5F}" type="presParOf" srcId="{EA2ACB78-2B7D-4FEB-ADEF-132680E15835}" destId="{53FBE046-6D06-4480-A5B2-37C851C470B4}" srcOrd="7" destOrd="0" presId="urn:microsoft.com/office/officeart/2008/layout/LinedList"/>
    <dgm:cxn modelId="{B50AC44D-EEB7-4B4A-8D04-EC1DB8070141}" type="presParOf" srcId="{53FBE046-6D06-4480-A5B2-37C851C470B4}" destId="{269B55CA-B20F-4B6E-ADF0-77232E69DD46}" srcOrd="0" destOrd="0" presId="urn:microsoft.com/office/officeart/2008/layout/LinedList"/>
    <dgm:cxn modelId="{32D4C219-2624-454B-BE19-5A1459D5D886}" type="presParOf" srcId="{53FBE046-6D06-4480-A5B2-37C851C470B4}" destId="{388F618E-B602-4046-920E-193718680EBC}" srcOrd="1" destOrd="0" presId="urn:microsoft.com/office/officeart/2008/layout/LinedList"/>
    <dgm:cxn modelId="{B1FD420A-DF81-4D1D-8DEC-3EEA141C65FE}" type="presParOf" srcId="{EA2ACB78-2B7D-4FEB-ADEF-132680E15835}" destId="{65C653DF-D26B-4427-8C23-2C556A06698B}" srcOrd="8" destOrd="0" presId="urn:microsoft.com/office/officeart/2008/layout/LinedList"/>
    <dgm:cxn modelId="{7D737A04-EA10-4C79-83B9-9CA3190382DC}" type="presParOf" srcId="{EA2ACB78-2B7D-4FEB-ADEF-132680E15835}" destId="{B5D1348D-CAD5-4B27-A311-CE1564F0B30F}" srcOrd="9" destOrd="0" presId="urn:microsoft.com/office/officeart/2008/layout/LinedList"/>
    <dgm:cxn modelId="{26E36D09-CFB2-4E54-93D4-7479E01056CD}" type="presParOf" srcId="{B5D1348D-CAD5-4B27-A311-CE1564F0B30F}" destId="{40C41854-813F-4DE5-AA0B-9EB063748DA6}" srcOrd="0" destOrd="0" presId="urn:microsoft.com/office/officeart/2008/layout/LinedList"/>
    <dgm:cxn modelId="{F99380E2-D110-42A7-87D0-A68F5CC1D069}" type="presParOf" srcId="{B5D1348D-CAD5-4B27-A311-CE1564F0B30F}" destId="{607BE679-9E35-4F87-9911-39801D6368FA}" srcOrd="1" destOrd="0" presId="urn:microsoft.com/office/officeart/2008/layout/LinedList"/>
    <dgm:cxn modelId="{CC046BDF-43C1-4EEE-B599-DC238DFE7797}" type="presParOf" srcId="{EA2ACB78-2B7D-4FEB-ADEF-132680E15835}" destId="{9B664E77-8AF0-4732-A402-69395E0D0803}" srcOrd="10" destOrd="0" presId="urn:microsoft.com/office/officeart/2008/layout/LinedList"/>
    <dgm:cxn modelId="{DA651596-8340-408E-AFC0-33586A144F23}" type="presParOf" srcId="{EA2ACB78-2B7D-4FEB-ADEF-132680E15835}" destId="{1F2D905F-7D12-47F7-A710-3DDE0E4BB43E}" srcOrd="11" destOrd="0" presId="urn:microsoft.com/office/officeart/2008/layout/LinedList"/>
    <dgm:cxn modelId="{B869B3B9-B033-472D-986D-6AC630C919D5}" type="presParOf" srcId="{1F2D905F-7D12-47F7-A710-3DDE0E4BB43E}" destId="{024EA13C-E55D-45D6-A601-5FAB4EE5B528}" srcOrd="0" destOrd="0" presId="urn:microsoft.com/office/officeart/2008/layout/LinedList"/>
    <dgm:cxn modelId="{E715D671-B623-4A4B-AF39-DC3CC18CA08A}" type="presParOf" srcId="{1F2D905F-7D12-47F7-A710-3DDE0E4BB43E}" destId="{8A82D01A-CEE8-4B4F-AF74-2D921D87748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2FDDD3F-1520-4D47-ACDD-1198948C03F7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DD7317B-FE22-4BA3-B540-D8E1434E38CE}">
      <dgm:prSet/>
      <dgm:spPr/>
      <dgm:t>
        <a:bodyPr/>
        <a:lstStyle/>
        <a:p>
          <a:r>
            <a:rPr lang="en-US"/>
            <a:t>Wound history and level of injury</a:t>
          </a:r>
        </a:p>
      </dgm:t>
    </dgm:pt>
    <dgm:pt modelId="{2D8E6A46-847C-44AB-81F1-D0458217CC1D}" type="parTrans" cxnId="{CAC3BC0C-90ED-470B-A526-9FB09ABDA683}">
      <dgm:prSet/>
      <dgm:spPr/>
      <dgm:t>
        <a:bodyPr/>
        <a:lstStyle/>
        <a:p>
          <a:endParaRPr lang="en-US"/>
        </a:p>
      </dgm:t>
    </dgm:pt>
    <dgm:pt modelId="{5485A981-0ED2-45A0-9216-A985876D3052}" type="sibTrans" cxnId="{CAC3BC0C-90ED-470B-A526-9FB09ABDA683}">
      <dgm:prSet/>
      <dgm:spPr/>
      <dgm:t>
        <a:bodyPr/>
        <a:lstStyle/>
        <a:p>
          <a:endParaRPr lang="en-US"/>
        </a:p>
      </dgm:t>
    </dgm:pt>
    <dgm:pt modelId="{FA30CAD7-4C70-49FC-B75B-25D23B9207AA}">
      <dgm:prSet/>
      <dgm:spPr/>
      <dgm:t>
        <a:bodyPr/>
        <a:lstStyle/>
        <a:p>
          <a:r>
            <a:rPr lang="en-US"/>
            <a:t>Wound location, measurements, description of the tissue inside of the wound and pain</a:t>
          </a:r>
        </a:p>
      </dgm:t>
    </dgm:pt>
    <dgm:pt modelId="{61CFF9A4-4292-491C-8E29-B0F8B5507BBD}" type="parTrans" cxnId="{1FE9F1C8-C5A3-4B30-9C9E-ADB63313E179}">
      <dgm:prSet/>
      <dgm:spPr/>
      <dgm:t>
        <a:bodyPr/>
        <a:lstStyle/>
        <a:p>
          <a:endParaRPr lang="en-US"/>
        </a:p>
      </dgm:t>
    </dgm:pt>
    <dgm:pt modelId="{0DEC8987-D528-463F-8E46-949D466BC08D}" type="sibTrans" cxnId="{1FE9F1C8-C5A3-4B30-9C9E-ADB63313E179}">
      <dgm:prSet/>
      <dgm:spPr/>
      <dgm:t>
        <a:bodyPr/>
        <a:lstStyle/>
        <a:p>
          <a:endParaRPr lang="en-US"/>
        </a:p>
      </dgm:t>
    </dgm:pt>
    <dgm:pt modelId="{E22E5D45-1F95-4BE5-9AE7-799A6EC0B350}">
      <dgm:prSet/>
      <dgm:spPr/>
      <dgm:t>
        <a:bodyPr/>
        <a:lstStyle/>
        <a:p>
          <a:r>
            <a:rPr lang="en-US"/>
            <a:t>Assess the surrounding skin for signs of infection or other issues</a:t>
          </a:r>
        </a:p>
      </dgm:t>
    </dgm:pt>
    <dgm:pt modelId="{1587DF4A-CD66-4092-8203-0517D537DCF0}" type="parTrans" cxnId="{29D31578-3CFE-411D-8D26-B4AB9D5A974D}">
      <dgm:prSet/>
      <dgm:spPr/>
      <dgm:t>
        <a:bodyPr/>
        <a:lstStyle/>
        <a:p>
          <a:endParaRPr lang="en-US"/>
        </a:p>
      </dgm:t>
    </dgm:pt>
    <dgm:pt modelId="{B1E801FF-14C8-422E-A77E-328F641B9896}" type="sibTrans" cxnId="{29D31578-3CFE-411D-8D26-B4AB9D5A974D}">
      <dgm:prSet/>
      <dgm:spPr/>
      <dgm:t>
        <a:bodyPr/>
        <a:lstStyle/>
        <a:p>
          <a:endParaRPr lang="en-US"/>
        </a:p>
      </dgm:t>
    </dgm:pt>
    <dgm:pt modelId="{B9334369-909C-4587-84B5-50D73CBA296F}">
      <dgm:prSet/>
      <dgm:spPr/>
      <dgm:t>
        <a:bodyPr/>
        <a:lstStyle/>
        <a:p>
          <a:r>
            <a:rPr lang="en-US"/>
            <a:t>Assess for chronic conditions that can affect wound healing</a:t>
          </a:r>
        </a:p>
      </dgm:t>
    </dgm:pt>
    <dgm:pt modelId="{8E95BDC7-A6E1-49B5-95D5-18DA18E57FA7}" type="parTrans" cxnId="{7ED94067-A95B-4B11-8D3F-89538F7336BB}">
      <dgm:prSet/>
      <dgm:spPr/>
      <dgm:t>
        <a:bodyPr/>
        <a:lstStyle/>
        <a:p>
          <a:endParaRPr lang="en-US"/>
        </a:p>
      </dgm:t>
    </dgm:pt>
    <dgm:pt modelId="{E0F2736F-DFA5-478B-A615-4B05C18813D3}" type="sibTrans" cxnId="{7ED94067-A95B-4B11-8D3F-89538F7336BB}">
      <dgm:prSet/>
      <dgm:spPr/>
      <dgm:t>
        <a:bodyPr/>
        <a:lstStyle/>
        <a:p>
          <a:endParaRPr lang="en-US"/>
        </a:p>
      </dgm:t>
    </dgm:pt>
    <dgm:pt modelId="{73400455-383D-42AB-AC45-419B64BAD253}" type="pres">
      <dgm:prSet presAssocID="{22FDDD3F-1520-4D47-ACDD-1198948C03F7}" presName="linear" presStyleCnt="0">
        <dgm:presLayoutVars>
          <dgm:animLvl val="lvl"/>
          <dgm:resizeHandles val="exact"/>
        </dgm:presLayoutVars>
      </dgm:prSet>
      <dgm:spPr/>
    </dgm:pt>
    <dgm:pt modelId="{F6978B83-B07B-4A26-A0CC-BF4F59272DD5}" type="pres">
      <dgm:prSet presAssocID="{8DD7317B-FE22-4BA3-B540-D8E1434E38C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D05C4D59-263F-4534-A259-88BB68568D51}" type="pres">
      <dgm:prSet presAssocID="{5485A981-0ED2-45A0-9216-A985876D3052}" presName="spacer" presStyleCnt="0"/>
      <dgm:spPr/>
    </dgm:pt>
    <dgm:pt modelId="{0E34BD3F-F703-45AE-B631-2769CD24C6C1}" type="pres">
      <dgm:prSet presAssocID="{FA30CAD7-4C70-49FC-B75B-25D23B9207AA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A5650242-9F31-49EB-B964-E613594B31BD}" type="pres">
      <dgm:prSet presAssocID="{0DEC8987-D528-463F-8E46-949D466BC08D}" presName="spacer" presStyleCnt="0"/>
      <dgm:spPr/>
    </dgm:pt>
    <dgm:pt modelId="{73182BE6-0D8B-44AC-B2A0-4DECABDA301E}" type="pres">
      <dgm:prSet presAssocID="{E22E5D45-1F95-4BE5-9AE7-799A6EC0B35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FCED26B-8D1C-4E77-9AF8-ECACFFEA7BDE}" type="pres">
      <dgm:prSet presAssocID="{B1E801FF-14C8-422E-A77E-328F641B9896}" presName="spacer" presStyleCnt="0"/>
      <dgm:spPr/>
    </dgm:pt>
    <dgm:pt modelId="{653A7084-EC16-4559-8B6F-843139872259}" type="pres">
      <dgm:prSet presAssocID="{B9334369-909C-4587-84B5-50D73CBA296F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56248A02-5318-4C90-A12A-09C325B9B714}" type="presOf" srcId="{FA30CAD7-4C70-49FC-B75B-25D23B9207AA}" destId="{0E34BD3F-F703-45AE-B631-2769CD24C6C1}" srcOrd="0" destOrd="0" presId="urn:microsoft.com/office/officeart/2005/8/layout/vList2"/>
    <dgm:cxn modelId="{CAC3BC0C-90ED-470B-A526-9FB09ABDA683}" srcId="{22FDDD3F-1520-4D47-ACDD-1198948C03F7}" destId="{8DD7317B-FE22-4BA3-B540-D8E1434E38CE}" srcOrd="0" destOrd="0" parTransId="{2D8E6A46-847C-44AB-81F1-D0458217CC1D}" sibTransId="{5485A981-0ED2-45A0-9216-A985876D3052}"/>
    <dgm:cxn modelId="{90F48B38-E0FA-4197-A06C-E2C3FF60D530}" type="presOf" srcId="{8DD7317B-FE22-4BA3-B540-D8E1434E38CE}" destId="{F6978B83-B07B-4A26-A0CC-BF4F59272DD5}" srcOrd="0" destOrd="0" presId="urn:microsoft.com/office/officeart/2005/8/layout/vList2"/>
    <dgm:cxn modelId="{12348939-EC25-47C2-B3CF-F22E15739639}" type="presOf" srcId="{E22E5D45-1F95-4BE5-9AE7-799A6EC0B350}" destId="{73182BE6-0D8B-44AC-B2A0-4DECABDA301E}" srcOrd="0" destOrd="0" presId="urn:microsoft.com/office/officeart/2005/8/layout/vList2"/>
    <dgm:cxn modelId="{F3B7A165-A76A-4CBE-A4DB-25017B3B1966}" type="presOf" srcId="{22FDDD3F-1520-4D47-ACDD-1198948C03F7}" destId="{73400455-383D-42AB-AC45-419B64BAD253}" srcOrd="0" destOrd="0" presId="urn:microsoft.com/office/officeart/2005/8/layout/vList2"/>
    <dgm:cxn modelId="{7ED94067-A95B-4B11-8D3F-89538F7336BB}" srcId="{22FDDD3F-1520-4D47-ACDD-1198948C03F7}" destId="{B9334369-909C-4587-84B5-50D73CBA296F}" srcOrd="3" destOrd="0" parTransId="{8E95BDC7-A6E1-49B5-95D5-18DA18E57FA7}" sibTransId="{E0F2736F-DFA5-478B-A615-4B05C18813D3}"/>
    <dgm:cxn modelId="{29D31578-3CFE-411D-8D26-B4AB9D5A974D}" srcId="{22FDDD3F-1520-4D47-ACDD-1198948C03F7}" destId="{E22E5D45-1F95-4BE5-9AE7-799A6EC0B350}" srcOrd="2" destOrd="0" parTransId="{1587DF4A-CD66-4092-8203-0517D537DCF0}" sibTransId="{B1E801FF-14C8-422E-A77E-328F641B9896}"/>
    <dgm:cxn modelId="{94659893-70A2-4920-8BBD-0A6C4DA9DDBF}" type="presOf" srcId="{B9334369-909C-4587-84B5-50D73CBA296F}" destId="{653A7084-EC16-4559-8B6F-843139872259}" srcOrd="0" destOrd="0" presId="urn:microsoft.com/office/officeart/2005/8/layout/vList2"/>
    <dgm:cxn modelId="{1FE9F1C8-C5A3-4B30-9C9E-ADB63313E179}" srcId="{22FDDD3F-1520-4D47-ACDD-1198948C03F7}" destId="{FA30CAD7-4C70-49FC-B75B-25D23B9207AA}" srcOrd="1" destOrd="0" parTransId="{61CFF9A4-4292-491C-8E29-B0F8B5507BBD}" sibTransId="{0DEC8987-D528-463F-8E46-949D466BC08D}"/>
    <dgm:cxn modelId="{7F9A2A2D-84F7-406F-B3C9-99835CEC64D7}" type="presParOf" srcId="{73400455-383D-42AB-AC45-419B64BAD253}" destId="{F6978B83-B07B-4A26-A0CC-BF4F59272DD5}" srcOrd="0" destOrd="0" presId="urn:microsoft.com/office/officeart/2005/8/layout/vList2"/>
    <dgm:cxn modelId="{7A4AE442-4C64-4A2F-82F3-3C4A170D8819}" type="presParOf" srcId="{73400455-383D-42AB-AC45-419B64BAD253}" destId="{D05C4D59-263F-4534-A259-88BB68568D51}" srcOrd="1" destOrd="0" presId="urn:microsoft.com/office/officeart/2005/8/layout/vList2"/>
    <dgm:cxn modelId="{27156BFB-A751-477F-B331-2B6FAA7E5AE8}" type="presParOf" srcId="{73400455-383D-42AB-AC45-419B64BAD253}" destId="{0E34BD3F-F703-45AE-B631-2769CD24C6C1}" srcOrd="2" destOrd="0" presId="urn:microsoft.com/office/officeart/2005/8/layout/vList2"/>
    <dgm:cxn modelId="{9F4C113F-A054-45A5-873D-6CDD0A82D812}" type="presParOf" srcId="{73400455-383D-42AB-AC45-419B64BAD253}" destId="{A5650242-9F31-49EB-B964-E613594B31BD}" srcOrd="3" destOrd="0" presId="urn:microsoft.com/office/officeart/2005/8/layout/vList2"/>
    <dgm:cxn modelId="{CBBEC9AE-C24A-491D-890C-47D9EFE5C5AE}" type="presParOf" srcId="{73400455-383D-42AB-AC45-419B64BAD253}" destId="{73182BE6-0D8B-44AC-B2A0-4DECABDA301E}" srcOrd="4" destOrd="0" presId="urn:microsoft.com/office/officeart/2005/8/layout/vList2"/>
    <dgm:cxn modelId="{470C6596-467F-4721-9900-44451F6128CA}" type="presParOf" srcId="{73400455-383D-42AB-AC45-419B64BAD253}" destId="{AFCED26B-8D1C-4E77-9AF8-ECACFFEA7BDE}" srcOrd="5" destOrd="0" presId="urn:microsoft.com/office/officeart/2005/8/layout/vList2"/>
    <dgm:cxn modelId="{B991DAD3-C273-4A4C-B447-32A3B0FEA84A}" type="presParOf" srcId="{73400455-383D-42AB-AC45-419B64BAD253}" destId="{653A7084-EC16-4559-8B6F-84313987225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301FD2B-4444-4892-B1F0-7CDDDCE38440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C6122CA5-1560-4D50-87CF-DDCF3EC101F5}">
      <dgm:prSet/>
      <dgm:spPr/>
      <dgm:t>
        <a:bodyPr/>
        <a:lstStyle/>
        <a:p>
          <a:r>
            <a:rPr lang="en-US"/>
            <a:t>Goal is to remove as much nonviable tissue, bacteria, and drainage without causing further damage to wound.</a:t>
          </a:r>
        </a:p>
      </dgm:t>
    </dgm:pt>
    <dgm:pt modelId="{BE7CA048-CFD0-43D1-A585-8FBE2CA2D83E}" type="parTrans" cxnId="{95043657-30F6-43DA-A10F-B9957CAD7CCD}">
      <dgm:prSet/>
      <dgm:spPr/>
      <dgm:t>
        <a:bodyPr/>
        <a:lstStyle/>
        <a:p>
          <a:endParaRPr lang="en-US"/>
        </a:p>
      </dgm:t>
    </dgm:pt>
    <dgm:pt modelId="{0725F8F1-FB66-42FF-8BF3-0A07B11A0BDF}" type="sibTrans" cxnId="{95043657-30F6-43DA-A10F-B9957CAD7CCD}">
      <dgm:prSet/>
      <dgm:spPr/>
      <dgm:t>
        <a:bodyPr/>
        <a:lstStyle/>
        <a:p>
          <a:endParaRPr lang="en-US"/>
        </a:p>
      </dgm:t>
    </dgm:pt>
    <dgm:pt modelId="{FEA7173C-59E5-4C68-ABC7-95AE6F6BA5E1}">
      <dgm:prSet/>
      <dgm:spPr/>
      <dgm:t>
        <a:bodyPr/>
        <a:lstStyle/>
        <a:p>
          <a:r>
            <a:rPr lang="en-US"/>
            <a:t>Periwound tissue should be cleansed as well</a:t>
          </a:r>
        </a:p>
      </dgm:t>
    </dgm:pt>
    <dgm:pt modelId="{4D8BC9E5-CDC8-41CA-BECE-E18C67C5472F}" type="parTrans" cxnId="{3993C9BE-5694-49CC-9D00-3D3F75A5A276}">
      <dgm:prSet/>
      <dgm:spPr/>
      <dgm:t>
        <a:bodyPr/>
        <a:lstStyle/>
        <a:p>
          <a:endParaRPr lang="en-US"/>
        </a:p>
      </dgm:t>
    </dgm:pt>
    <dgm:pt modelId="{AB93F4A9-C09C-41D9-8E5F-0CDBAC4091BE}" type="sibTrans" cxnId="{3993C9BE-5694-49CC-9D00-3D3F75A5A276}">
      <dgm:prSet/>
      <dgm:spPr/>
      <dgm:t>
        <a:bodyPr/>
        <a:lstStyle/>
        <a:p>
          <a:endParaRPr lang="en-US"/>
        </a:p>
      </dgm:t>
    </dgm:pt>
    <dgm:pt modelId="{885AD2DA-B763-4D40-BC08-0564E1671227}">
      <dgm:prSet/>
      <dgm:spPr/>
      <dgm:t>
        <a:bodyPr/>
        <a:lstStyle/>
        <a:p>
          <a:r>
            <a:rPr lang="en-US"/>
            <a:t>Type of cleansing agent used will depend on the status of the wound.</a:t>
          </a:r>
        </a:p>
      </dgm:t>
    </dgm:pt>
    <dgm:pt modelId="{F74ECFEF-0112-4F09-A5AB-A9980EEC40C8}" type="parTrans" cxnId="{2375558C-7EFD-401A-AA96-FA2EF765228A}">
      <dgm:prSet/>
      <dgm:spPr/>
      <dgm:t>
        <a:bodyPr/>
        <a:lstStyle/>
        <a:p>
          <a:endParaRPr lang="en-US"/>
        </a:p>
      </dgm:t>
    </dgm:pt>
    <dgm:pt modelId="{738D1107-A92B-499A-9DFA-BF2BF93AD3CB}" type="sibTrans" cxnId="{2375558C-7EFD-401A-AA96-FA2EF765228A}">
      <dgm:prSet/>
      <dgm:spPr/>
      <dgm:t>
        <a:bodyPr/>
        <a:lstStyle/>
        <a:p>
          <a:endParaRPr lang="en-US"/>
        </a:p>
      </dgm:t>
    </dgm:pt>
    <dgm:pt modelId="{2DF83205-BA60-4A49-8AF2-D457B89EEF77}">
      <dgm:prSet/>
      <dgm:spPr/>
      <dgm:t>
        <a:bodyPr/>
        <a:lstStyle/>
        <a:p>
          <a:r>
            <a:rPr lang="en-US"/>
            <a:t>Ideally should be done using a technique that is 4-15 psi</a:t>
          </a:r>
        </a:p>
      </dgm:t>
    </dgm:pt>
    <dgm:pt modelId="{D5A6EA3E-C614-4B4F-A81D-AFBBE273D46F}" type="parTrans" cxnId="{12DB3681-7E99-4710-B2AE-11DED1D039F8}">
      <dgm:prSet/>
      <dgm:spPr/>
      <dgm:t>
        <a:bodyPr/>
        <a:lstStyle/>
        <a:p>
          <a:endParaRPr lang="en-US"/>
        </a:p>
      </dgm:t>
    </dgm:pt>
    <dgm:pt modelId="{45205380-9E91-453C-A151-3F0DA254176F}" type="sibTrans" cxnId="{12DB3681-7E99-4710-B2AE-11DED1D039F8}">
      <dgm:prSet/>
      <dgm:spPr/>
      <dgm:t>
        <a:bodyPr/>
        <a:lstStyle/>
        <a:p>
          <a:endParaRPr lang="en-US"/>
        </a:p>
      </dgm:t>
    </dgm:pt>
    <dgm:pt modelId="{285A0D0C-3F25-47F9-BFF0-A02F7E45C665}">
      <dgm:prSet/>
      <dgm:spPr/>
      <dgm:t>
        <a:bodyPr/>
        <a:lstStyle/>
        <a:p>
          <a:r>
            <a:rPr lang="en-US"/>
            <a:t>Hand hygiene and clean wound technique imperative to decreasing the risks of infection</a:t>
          </a:r>
        </a:p>
      </dgm:t>
    </dgm:pt>
    <dgm:pt modelId="{7E94B244-1080-481B-94AD-9935BF245571}" type="parTrans" cxnId="{15F82374-97E0-4974-AA89-9DA545510C52}">
      <dgm:prSet/>
      <dgm:spPr/>
      <dgm:t>
        <a:bodyPr/>
        <a:lstStyle/>
        <a:p>
          <a:endParaRPr lang="en-US"/>
        </a:p>
      </dgm:t>
    </dgm:pt>
    <dgm:pt modelId="{E974FAA1-C4F0-46BB-A8AB-5DB59D907D09}" type="sibTrans" cxnId="{15F82374-97E0-4974-AA89-9DA545510C52}">
      <dgm:prSet/>
      <dgm:spPr/>
      <dgm:t>
        <a:bodyPr/>
        <a:lstStyle/>
        <a:p>
          <a:endParaRPr lang="en-US"/>
        </a:p>
      </dgm:t>
    </dgm:pt>
    <dgm:pt modelId="{DAB46B89-2E2D-4E4D-A200-3CB1C11BC81A}" type="pres">
      <dgm:prSet presAssocID="{B301FD2B-4444-4892-B1F0-7CDDDCE38440}" presName="linear" presStyleCnt="0">
        <dgm:presLayoutVars>
          <dgm:animLvl val="lvl"/>
          <dgm:resizeHandles val="exact"/>
        </dgm:presLayoutVars>
      </dgm:prSet>
      <dgm:spPr/>
    </dgm:pt>
    <dgm:pt modelId="{84B8A315-E372-4F7B-8E30-1D446E456DE8}" type="pres">
      <dgm:prSet presAssocID="{C6122CA5-1560-4D50-87CF-DDCF3EC101F5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0EEE6C49-D07C-4400-9561-4785E0FE3F18}" type="pres">
      <dgm:prSet presAssocID="{0725F8F1-FB66-42FF-8BF3-0A07B11A0BDF}" presName="spacer" presStyleCnt="0"/>
      <dgm:spPr/>
    </dgm:pt>
    <dgm:pt modelId="{8AF247BF-6ADE-493C-B517-9274788D6417}" type="pres">
      <dgm:prSet presAssocID="{FEA7173C-59E5-4C68-ABC7-95AE6F6BA5E1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47C18F0F-67DD-4447-BA55-FA9F67C0003B}" type="pres">
      <dgm:prSet presAssocID="{AB93F4A9-C09C-41D9-8E5F-0CDBAC4091BE}" presName="spacer" presStyleCnt="0"/>
      <dgm:spPr/>
    </dgm:pt>
    <dgm:pt modelId="{46986D0D-BC9D-4FD0-86C9-F9DDD7568570}" type="pres">
      <dgm:prSet presAssocID="{885AD2DA-B763-4D40-BC08-0564E1671227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D87D0016-C74B-448D-AE22-F846903082AE}" type="pres">
      <dgm:prSet presAssocID="{738D1107-A92B-499A-9DFA-BF2BF93AD3CB}" presName="spacer" presStyleCnt="0"/>
      <dgm:spPr/>
    </dgm:pt>
    <dgm:pt modelId="{3963D6FF-E088-401F-BB64-972E304EA45D}" type="pres">
      <dgm:prSet presAssocID="{2DF83205-BA60-4A49-8AF2-D457B89EEF77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07487D86-9CFE-46F5-99A8-02FB24F149B8}" type="pres">
      <dgm:prSet presAssocID="{45205380-9E91-453C-A151-3F0DA254176F}" presName="spacer" presStyleCnt="0"/>
      <dgm:spPr/>
    </dgm:pt>
    <dgm:pt modelId="{73A531DC-483C-43E1-ACF9-F1F861DE2274}" type="pres">
      <dgm:prSet presAssocID="{285A0D0C-3F25-47F9-BFF0-A02F7E45C665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2D871A19-F887-4CAB-82D3-1888C89F77BB}" type="presOf" srcId="{C6122CA5-1560-4D50-87CF-DDCF3EC101F5}" destId="{84B8A315-E372-4F7B-8E30-1D446E456DE8}" srcOrd="0" destOrd="0" presId="urn:microsoft.com/office/officeart/2005/8/layout/vList2"/>
    <dgm:cxn modelId="{DCFA5224-E616-4359-A26D-8994F2B6BB2A}" type="presOf" srcId="{885AD2DA-B763-4D40-BC08-0564E1671227}" destId="{46986D0D-BC9D-4FD0-86C9-F9DDD7568570}" srcOrd="0" destOrd="0" presId="urn:microsoft.com/office/officeart/2005/8/layout/vList2"/>
    <dgm:cxn modelId="{839E6273-8CA0-4C2D-AAC8-08D72E36220B}" type="presOf" srcId="{285A0D0C-3F25-47F9-BFF0-A02F7E45C665}" destId="{73A531DC-483C-43E1-ACF9-F1F861DE2274}" srcOrd="0" destOrd="0" presId="urn:microsoft.com/office/officeart/2005/8/layout/vList2"/>
    <dgm:cxn modelId="{15F82374-97E0-4974-AA89-9DA545510C52}" srcId="{B301FD2B-4444-4892-B1F0-7CDDDCE38440}" destId="{285A0D0C-3F25-47F9-BFF0-A02F7E45C665}" srcOrd="4" destOrd="0" parTransId="{7E94B244-1080-481B-94AD-9935BF245571}" sibTransId="{E974FAA1-C4F0-46BB-A8AB-5DB59D907D09}"/>
    <dgm:cxn modelId="{95043657-30F6-43DA-A10F-B9957CAD7CCD}" srcId="{B301FD2B-4444-4892-B1F0-7CDDDCE38440}" destId="{C6122CA5-1560-4D50-87CF-DDCF3EC101F5}" srcOrd="0" destOrd="0" parTransId="{BE7CA048-CFD0-43D1-A585-8FBE2CA2D83E}" sibTransId="{0725F8F1-FB66-42FF-8BF3-0A07B11A0BDF}"/>
    <dgm:cxn modelId="{317D127D-31A0-4F02-AF5E-CED16C9CE154}" type="presOf" srcId="{2DF83205-BA60-4A49-8AF2-D457B89EEF77}" destId="{3963D6FF-E088-401F-BB64-972E304EA45D}" srcOrd="0" destOrd="0" presId="urn:microsoft.com/office/officeart/2005/8/layout/vList2"/>
    <dgm:cxn modelId="{12DB3681-7E99-4710-B2AE-11DED1D039F8}" srcId="{B301FD2B-4444-4892-B1F0-7CDDDCE38440}" destId="{2DF83205-BA60-4A49-8AF2-D457B89EEF77}" srcOrd="3" destOrd="0" parTransId="{D5A6EA3E-C614-4B4F-A81D-AFBBE273D46F}" sibTransId="{45205380-9E91-453C-A151-3F0DA254176F}"/>
    <dgm:cxn modelId="{2375558C-7EFD-401A-AA96-FA2EF765228A}" srcId="{B301FD2B-4444-4892-B1F0-7CDDDCE38440}" destId="{885AD2DA-B763-4D40-BC08-0564E1671227}" srcOrd="2" destOrd="0" parTransId="{F74ECFEF-0112-4F09-A5AB-A9980EEC40C8}" sibTransId="{738D1107-A92B-499A-9DFA-BF2BF93AD3CB}"/>
    <dgm:cxn modelId="{EAC210A6-72A5-49E9-A9FC-BA36BECC4A76}" type="presOf" srcId="{B301FD2B-4444-4892-B1F0-7CDDDCE38440}" destId="{DAB46B89-2E2D-4E4D-A200-3CB1C11BC81A}" srcOrd="0" destOrd="0" presId="urn:microsoft.com/office/officeart/2005/8/layout/vList2"/>
    <dgm:cxn modelId="{3993C9BE-5694-49CC-9D00-3D3F75A5A276}" srcId="{B301FD2B-4444-4892-B1F0-7CDDDCE38440}" destId="{FEA7173C-59E5-4C68-ABC7-95AE6F6BA5E1}" srcOrd="1" destOrd="0" parTransId="{4D8BC9E5-CDC8-41CA-BECE-E18C67C5472F}" sibTransId="{AB93F4A9-C09C-41D9-8E5F-0CDBAC4091BE}"/>
    <dgm:cxn modelId="{2FEE19E3-24FF-4916-9E88-6ACA01629F4C}" type="presOf" srcId="{FEA7173C-59E5-4C68-ABC7-95AE6F6BA5E1}" destId="{8AF247BF-6ADE-493C-B517-9274788D6417}" srcOrd="0" destOrd="0" presId="urn:microsoft.com/office/officeart/2005/8/layout/vList2"/>
    <dgm:cxn modelId="{0323783E-66CC-4DB7-9778-D74F9E122EE2}" type="presParOf" srcId="{DAB46B89-2E2D-4E4D-A200-3CB1C11BC81A}" destId="{84B8A315-E372-4F7B-8E30-1D446E456DE8}" srcOrd="0" destOrd="0" presId="urn:microsoft.com/office/officeart/2005/8/layout/vList2"/>
    <dgm:cxn modelId="{07B6C1BC-2676-4C93-BA8B-448418749007}" type="presParOf" srcId="{DAB46B89-2E2D-4E4D-A200-3CB1C11BC81A}" destId="{0EEE6C49-D07C-4400-9561-4785E0FE3F18}" srcOrd="1" destOrd="0" presId="urn:microsoft.com/office/officeart/2005/8/layout/vList2"/>
    <dgm:cxn modelId="{BEBBD6E6-82AC-4963-9AB0-CFFEA87BB1E8}" type="presParOf" srcId="{DAB46B89-2E2D-4E4D-A200-3CB1C11BC81A}" destId="{8AF247BF-6ADE-493C-B517-9274788D6417}" srcOrd="2" destOrd="0" presId="urn:microsoft.com/office/officeart/2005/8/layout/vList2"/>
    <dgm:cxn modelId="{491955E7-656F-4E15-AE18-C55E5795D855}" type="presParOf" srcId="{DAB46B89-2E2D-4E4D-A200-3CB1C11BC81A}" destId="{47C18F0F-67DD-4447-BA55-FA9F67C0003B}" srcOrd="3" destOrd="0" presId="urn:microsoft.com/office/officeart/2005/8/layout/vList2"/>
    <dgm:cxn modelId="{73AE7BE5-26D3-4AAB-9DD1-833A54B70CC6}" type="presParOf" srcId="{DAB46B89-2E2D-4E4D-A200-3CB1C11BC81A}" destId="{46986D0D-BC9D-4FD0-86C9-F9DDD7568570}" srcOrd="4" destOrd="0" presId="urn:microsoft.com/office/officeart/2005/8/layout/vList2"/>
    <dgm:cxn modelId="{DC71F437-B1F3-4009-B782-30ED4F7F65A4}" type="presParOf" srcId="{DAB46B89-2E2D-4E4D-A200-3CB1C11BC81A}" destId="{D87D0016-C74B-448D-AE22-F846903082AE}" srcOrd="5" destOrd="0" presId="urn:microsoft.com/office/officeart/2005/8/layout/vList2"/>
    <dgm:cxn modelId="{7287D30B-8932-414A-BCFA-4C2383607AB1}" type="presParOf" srcId="{DAB46B89-2E2D-4E4D-A200-3CB1C11BC81A}" destId="{3963D6FF-E088-401F-BB64-972E304EA45D}" srcOrd="6" destOrd="0" presId="urn:microsoft.com/office/officeart/2005/8/layout/vList2"/>
    <dgm:cxn modelId="{22041711-74A7-43C1-8CFD-18B56B966904}" type="presParOf" srcId="{DAB46B89-2E2D-4E4D-A200-3CB1C11BC81A}" destId="{07487D86-9CFE-46F5-99A8-02FB24F149B8}" srcOrd="7" destOrd="0" presId="urn:microsoft.com/office/officeart/2005/8/layout/vList2"/>
    <dgm:cxn modelId="{8A64A560-B0F6-4680-A279-6799A4DC0014}" type="presParOf" srcId="{DAB46B89-2E2D-4E4D-A200-3CB1C11BC81A}" destId="{73A531DC-483C-43E1-ACF9-F1F861DE2274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2A4321B-71AC-4A3D-8AED-7EE041456680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24CE556-F6C7-4E30-8AEC-3354BBFDC78C}">
      <dgm:prSet/>
      <dgm:spPr/>
      <dgm:t>
        <a:bodyPr/>
        <a:lstStyle/>
        <a:p>
          <a:r>
            <a:rPr lang="en-US"/>
            <a:t>NO HARM INEXPENSIVE WOUND CARE:</a:t>
          </a:r>
        </a:p>
      </dgm:t>
    </dgm:pt>
    <dgm:pt modelId="{8F43BE1C-C983-4652-88B9-E29F468DB611}" type="parTrans" cxnId="{E4BFD0AF-B03F-4F54-B947-23451432B5EC}">
      <dgm:prSet/>
      <dgm:spPr/>
      <dgm:t>
        <a:bodyPr/>
        <a:lstStyle/>
        <a:p>
          <a:endParaRPr lang="en-US"/>
        </a:p>
      </dgm:t>
    </dgm:pt>
    <dgm:pt modelId="{3D2D624A-AB71-481C-865B-3E3E61E9D7DA}" type="sibTrans" cxnId="{E4BFD0AF-B03F-4F54-B947-23451432B5EC}">
      <dgm:prSet/>
      <dgm:spPr/>
      <dgm:t>
        <a:bodyPr/>
        <a:lstStyle/>
        <a:p>
          <a:endParaRPr lang="en-US"/>
        </a:p>
      </dgm:t>
    </dgm:pt>
    <dgm:pt modelId="{D9350F29-ABA5-4D38-80EB-ED681483E08A}">
      <dgm:prSet/>
      <dgm:spPr/>
      <dgm:t>
        <a:bodyPr/>
        <a:lstStyle/>
        <a:p>
          <a:r>
            <a:rPr lang="en-US"/>
            <a:t>Non-Stick Gauze Pads</a:t>
          </a:r>
        </a:p>
      </dgm:t>
    </dgm:pt>
    <dgm:pt modelId="{B1978451-8B05-4788-9AED-0665B70F19DD}" type="parTrans" cxnId="{AEEA7A16-BE1A-4E6C-8B03-4F9738DADED4}">
      <dgm:prSet/>
      <dgm:spPr/>
      <dgm:t>
        <a:bodyPr/>
        <a:lstStyle/>
        <a:p>
          <a:endParaRPr lang="en-US"/>
        </a:p>
      </dgm:t>
    </dgm:pt>
    <dgm:pt modelId="{34B931BB-5D14-43DF-9EFF-3F612EC47BD1}" type="sibTrans" cxnId="{AEEA7A16-BE1A-4E6C-8B03-4F9738DADED4}">
      <dgm:prSet/>
      <dgm:spPr/>
      <dgm:t>
        <a:bodyPr/>
        <a:lstStyle/>
        <a:p>
          <a:endParaRPr lang="en-US"/>
        </a:p>
      </dgm:t>
    </dgm:pt>
    <dgm:pt modelId="{ED4D8EFC-7EB7-4E66-A3AF-00540F06B95C}">
      <dgm:prSet/>
      <dgm:spPr/>
      <dgm:t>
        <a:bodyPr/>
        <a:lstStyle/>
        <a:p>
          <a:r>
            <a:rPr lang="en-US"/>
            <a:t>Abdominal Pad</a:t>
          </a:r>
        </a:p>
      </dgm:t>
    </dgm:pt>
    <dgm:pt modelId="{7D3F30AD-7E01-45E1-80D9-148ABCDD9886}" type="parTrans" cxnId="{7FA7BCC8-F401-4B9A-8594-2B1C1E344E9F}">
      <dgm:prSet/>
      <dgm:spPr/>
      <dgm:t>
        <a:bodyPr/>
        <a:lstStyle/>
        <a:p>
          <a:endParaRPr lang="en-US"/>
        </a:p>
      </dgm:t>
    </dgm:pt>
    <dgm:pt modelId="{D9E25393-EEB7-42CE-B544-EB4394E256ED}" type="sibTrans" cxnId="{7FA7BCC8-F401-4B9A-8594-2B1C1E344E9F}">
      <dgm:prSet/>
      <dgm:spPr/>
      <dgm:t>
        <a:bodyPr/>
        <a:lstStyle/>
        <a:p>
          <a:endParaRPr lang="en-US"/>
        </a:p>
      </dgm:t>
    </dgm:pt>
    <dgm:pt modelId="{D883F0D4-2AFD-457E-AE1B-98935D5EBE43}">
      <dgm:prSet/>
      <dgm:spPr/>
      <dgm:t>
        <a:bodyPr/>
        <a:lstStyle/>
        <a:p>
          <a:r>
            <a:rPr lang="en-US"/>
            <a:t>Conforming Gauze Roll/Bulky Gauze roll</a:t>
          </a:r>
        </a:p>
      </dgm:t>
    </dgm:pt>
    <dgm:pt modelId="{31AB4863-257F-4A94-A304-B605FABE4BFF}" type="parTrans" cxnId="{EA5C1ED6-1ACF-4AE8-9C3B-C8E7B42C7A89}">
      <dgm:prSet/>
      <dgm:spPr/>
      <dgm:t>
        <a:bodyPr/>
        <a:lstStyle/>
        <a:p>
          <a:endParaRPr lang="en-US"/>
        </a:p>
      </dgm:t>
    </dgm:pt>
    <dgm:pt modelId="{58AA6F35-CD31-4530-8720-D935BF05199F}" type="sibTrans" cxnId="{EA5C1ED6-1ACF-4AE8-9C3B-C8E7B42C7A89}">
      <dgm:prSet/>
      <dgm:spPr/>
      <dgm:t>
        <a:bodyPr/>
        <a:lstStyle/>
        <a:p>
          <a:endParaRPr lang="en-US"/>
        </a:p>
      </dgm:t>
    </dgm:pt>
    <dgm:pt modelId="{37B3B56C-890B-47D8-A12E-70064EB9F728}">
      <dgm:prSet/>
      <dgm:spPr/>
      <dgm:t>
        <a:bodyPr/>
        <a:lstStyle/>
        <a:p>
          <a:r>
            <a:rPr lang="en-US"/>
            <a:t>Tape</a:t>
          </a:r>
        </a:p>
      </dgm:t>
    </dgm:pt>
    <dgm:pt modelId="{09337215-223C-46A8-A53B-B0F90D8AC5DC}" type="parTrans" cxnId="{BD702F8E-1C78-4CA8-A123-B083CB12F797}">
      <dgm:prSet/>
      <dgm:spPr/>
      <dgm:t>
        <a:bodyPr/>
        <a:lstStyle/>
        <a:p>
          <a:endParaRPr lang="en-US"/>
        </a:p>
      </dgm:t>
    </dgm:pt>
    <dgm:pt modelId="{C47D945F-2FC8-4F2B-A0DF-6B4016969509}" type="sibTrans" cxnId="{BD702F8E-1C78-4CA8-A123-B083CB12F797}">
      <dgm:prSet/>
      <dgm:spPr/>
      <dgm:t>
        <a:bodyPr/>
        <a:lstStyle/>
        <a:p>
          <a:endParaRPr lang="en-US"/>
        </a:p>
      </dgm:t>
    </dgm:pt>
    <dgm:pt modelId="{6D82E8D7-B7ED-438F-9541-A55C4EC22032}" type="pres">
      <dgm:prSet presAssocID="{92A4321B-71AC-4A3D-8AED-7EE041456680}" presName="linear" presStyleCnt="0">
        <dgm:presLayoutVars>
          <dgm:animLvl val="lvl"/>
          <dgm:resizeHandles val="exact"/>
        </dgm:presLayoutVars>
      </dgm:prSet>
      <dgm:spPr/>
    </dgm:pt>
    <dgm:pt modelId="{4DA5B433-9B5F-4D68-A579-2F0C876C94F4}" type="pres">
      <dgm:prSet presAssocID="{324CE556-F6C7-4E30-8AEC-3354BBFDC78C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9239ADB8-3F38-48A0-89E4-4D8C0FEFB88F}" type="pres">
      <dgm:prSet presAssocID="{324CE556-F6C7-4E30-8AEC-3354BBFDC78C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AEEA7A16-BE1A-4E6C-8B03-4F9738DADED4}" srcId="{324CE556-F6C7-4E30-8AEC-3354BBFDC78C}" destId="{D9350F29-ABA5-4D38-80EB-ED681483E08A}" srcOrd="0" destOrd="0" parTransId="{B1978451-8B05-4788-9AED-0665B70F19DD}" sibTransId="{34B931BB-5D14-43DF-9EFF-3F612EC47BD1}"/>
    <dgm:cxn modelId="{02BC982B-7987-47A7-9645-207EB32DBD05}" type="presOf" srcId="{D883F0D4-2AFD-457E-AE1B-98935D5EBE43}" destId="{9239ADB8-3F38-48A0-89E4-4D8C0FEFB88F}" srcOrd="0" destOrd="2" presId="urn:microsoft.com/office/officeart/2005/8/layout/vList2"/>
    <dgm:cxn modelId="{A5F62A8C-3FBD-4096-93C6-935B052D36FD}" type="presOf" srcId="{92A4321B-71AC-4A3D-8AED-7EE041456680}" destId="{6D82E8D7-B7ED-438F-9541-A55C4EC22032}" srcOrd="0" destOrd="0" presId="urn:microsoft.com/office/officeart/2005/8/layout/vList2"/>
    <dgm:cxn modelId="{BD702F8E-1C78-4CA8-A123-B083CB12F797}" srcId="{324CE556-F6C7-4E30-8AEC-3354BBFDC78C}" destId="{37B3B56C-890B-47D8-A12E-70064EB9F728}" srcOrd="3" destOrd="0" parTransId="{09337215-223C-46A8-A53B-B0F90D8AC5DC}" sibTransId="{C47D945F-2FC8-4F2B-A0DF-6B4016969509}"/>
    <dgm:cxn modelId="{323905A5-CBEC-4C0A-B1E8-0E5BF80E2BE8}" type="presOf" srcId="{324CE556-F6C7-4E30-8AEC-3354BBFDC78C}" destId="{4DA5B433-9B5F-4D68-A579-2F0C876C94F4}" srcOrd="0" destOrd="0" presId="urn:microsoft.com/office/officeart/2005/8/layout/vList2"/>
    <dgm:cxn modelId="{E4BFD0AF-B03F-4F54-B947-23451432B5EC}" srcId="{92A4321B-71AC-4A3D-8AED-7EE041456680}" destId="{324CE556-F6C7-4E30-8AEC-3354BBFDC78C}" srcOrd="0" destOrd="0" parTransId="{8F43BE1C-C983-4652-88B9-E29F468DB611}" sibTransId="{3D2D624A-AB71-481C-865B-3E3E61E9D7DA}"/>
    <dgm:cxn modelId="{7FA7BCC8-F401-4B9A-8594-2B1C1E344E9F}" srcId="{324CE556-F6C7-4E30-8AEC-3354BBFDC78C}" destId="{ED4D8EFC-7EB7-4E66-A3AF-00540F06B95C}" srcOrd="1" destOrd="0" parTransId="{7D3F30AD-7E01-45E1-80D9-148ABCDD9886}" sibTransId="{D9E25393-EEB7-42CE-B544-EB4394E256ED}"/>
    <dgm:cxn modelId="{667568CB-E734-4ED8-8373-A70402C8164E}" type="presOf" srcId="{ED4D8EFC-7EB7-4E66-A3AF-00540F06B95C}" destId="{9239ADB8-3F38-48A0-89E4-4D8C0FEFB88F}" srcOrd="0" destOrd="1" presId="urn:microsoft.com/office/officeart/2005/8/layout/vList2"/>
    <dgm:cxn modelId="{EA5C1ED6-1ACF-4AE8-9C3B-C8E7B42C7A89}" srcId="{324CE556-F6C7-4E30-8AEC-3354BBFDC78C}" destId="{D883F0D4-2AFD-457E-AE1B-98935D5EBE43}" srcOrd="2" destOrd="0" parTransId="{31AB4863-257F-4A94-A304-B605FABE4BFF}" sibTransId="{58AA6F35-CD31-4530-8720-D935BF05199F}"/>
    <dgm:cxn modelId="{39A534F0-8E76-44E3-9855-C747A9BB91DD}" type="presOf" srcId="{37B3B56C-890B-47D8-A12E-70064EB9F728}" destId="{9239ADB8-3F38-48A0-89E4-4D8C0FEFB88F}" srcOrd="0" destOrd="3" presId="urn:microsoft.com/office/officeart/2005/8/layout/vList2"/>
    <dgm:cxn modelId="{372C57F9-764C-42A9-85B7-3A3D4466169E}" type="presOf" srcId="{D9350F29-ABA5-4D38-80EB-ED681483E08A}" destId="{9239ADB8-3F38-48A0-89E4-4D8C0FEFB88F}" srcOrd="0" destOrd="0" presId="urn:microsoft.com/office/officeart/2005/8/layout/vList2"/>
    <dgm:cxn modelId="{0E3786A7-C0B1-490D-B0A2-2262783E5E62}" type="presParOf" srcId="{6D82E8D7-B7ED-438F-9541-A55C4EC22032}" destId="{4DA5B433-9B5F-4D68-A579-2F0C876C94F4}" srcOrd="0" destOrd="0" presId="urn:microsoft.com/office/officeart/2005/8/layout/vList2"/>
    <dgm:cxn modelId="{F98EA6C6-FF2C-4242-B539-62AB46A75D47}" type="presParOf" srcId="{6D82E8D7-B7ED-438F-9541-A55C4EC22032}" destId="{9239ADB8-3F38-48A0-89E4-4D8C0FEFB88F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6BCF678-D55C-4FA2-A6E1-C0109E5DB38B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/>
      <dgm:spPr/>
      <dgm:t>
        <a:bodyPr/>
        <a:lstStyle/>
        <a:p>
          <a:endParaRPr lang="en-US"/>
        </a:p>
      </dgm:t>
    </dgm:pt>
    <dgm:pt modelId="{09F72F7D-130F-4684-B6D3-9B2A07CC5D9F}">
      <dgm:prSet/>
      <dgm:spPr/>
      <dgm:t>
        <a:bodyPr/>
        <a:lstStyle/>
        <a:p>
          <a:r>
            <a:rPr lang="en-US"/>
            <a:t>Diagnose based on multiple signs/symptoms vs a single sign/symptom </a:t>
          </a:r>
        </a:p>
      </dgm:t>
    </dgm:pt>
    <dgm:pt modelId="{4621722B-480B-4583-AD1D-FD077AC6124C}" type="parTrans" cxnId="{8792A509-D468-4AE0-90D8-D6804E034BE2}">
      <dgm:prSet/>
      <dgm:spPr/>
      <dgm:t>
        <a:bodyPr/>
        <a:lstStyle/>
        <a:p>
          <a:endParaRPr lang="en-US"/>
        </a:p>
      </dgm:t>
    </dgm:pt>
    <dgm:pt modelId="{A1D05244-604C-44EF-A6E2-A9F07783572C}" type="sibTrans" cxnId="{8792A509-D468-4AE0-90D8-D6804E034BE2}">
      <dgm:prSet/>
      <dgm:spPr/>
      <dgm:t>
        <a:bodyPr/>
        <a:lstStyle/>
        <a:p>
          <a:endParaRPr lang="en-US"/>
        </a:p>
      </dgm:t>
    </dgm:pt>
    <dgm:pt modelId="{1BBA8074-2619-4902-9B2B-5A8BFD69B4CC}">
      <dgm:prSet/>
      <dgm:spPr/>
      <dgm:t>
        <a:bodyPr/>
        <a:lstStyle/>
        <a:p>
          <a:r>
            <a:rPr lang="en-US"/>
            <a:t>Wound cultures should only be done to guide treatment</a:t>
          </a:r>
        </a:p>
      </dgm:t>
    </dgm:pt>
    <dgm:pt modelId="{62626D93-3638-4944-A8AE-F717628350B0}" type="parTrans" cxnId="{1F9CC382-98AF-420E-93AD-7D40866EC918}">
      <dgm:prSet/>
      <dgm:spPr/>
      <dgm:t>
        <a:bodyPr/>
        <a:lstStyle/>
        <a:p>
          <a:endParaRPr lang="en-US"/>
        </a:p>
      </dgm:t>
    </dgm:pt>
    <dgm:pt modelId="{5751504E-0475-4B72-BCF5-2346E08536D1}" type="sibTrans" cxnId="{1F9CC382-98AF-420E-93AD-7D40866EC918}">
      <dgm:prSet/>
      <dgm:spPr/>
      <dgm:t>
        <a:bodyPr/>
        <a:lstStyle/>
        <a:p>
          <a:endParaRPr lang="en-US"/>
        </a:p>
      </dgm:t>
    </dgm:pt>
    <dgm:pt modelId="{CC62D378-447A-4048-AB58-375FE98A2651}">
      <dgm:prSet/>
      <dgm:spPr/>
      <dgm:t>
        <a:bodyPr/>
        <a:lstStyle/>
        <a:p>
          <a:r>
            <a:rPr lang="en-US"/>
            <a:t>May have more subtle signs in those with concomitant diabetes, arterial disease or any disease/disorder that compromises the immune system.</a:t>
          </a:r>
        </a:p>
      </dgm:t>
    </dgm:pt>
    <dgm:pt modelId="{CE0E5841-FAD1-4E2A-A294-4A7437048D04}" type="parTrans" cxnId="{05B61563-7090-4530-B17C-C58CF6C39588}">
      <dgm:prSet/>
      <dgm:spPr/>
      <dgm:t>
        <a:bodyPr/>
        <a:lstStyle/>
        <a:p>
          <a:endParaRPr lang="en-US"/>
        </a:p>
      </dgm:t>
    </dgm:pt>
    <dgm:pt modelId="{E9BE9ECD-40B3-40B9-BBF5-32D14B29B100}" type="sibTrans" cxnId="{05B61563-7090-4530-B17C-C58CF6C39588}">
      <dgm:prSet/>
      <dgm:spPr/>
      <dgm:t>
        <a:bodyPr/>
        <a:lstStyle/>
        <a:p>
          <a:endParaRPr lang="en-US"/>
        </a:p>
      </dgm:t>
    </dgm:pt>
    <dgm:pt modelId="{535AD9C3-D29A-40C2-9A08-05BDED63DBB8}" type="pres">
      <dgm:prSet presAssocID="{E6BCF678-D55C-4FA2-A6E1-C0109E5DB38B}" presName="vert0" presStyleCnt="0">
        <dgm:presLayoutVars>
          <dgm:dir/>
          <dgm:animOne val="branch"/>
          <dgm:animLvl val="lvl"/>
        </dgm:presLayoutVars>
      </dgm:prSet>
      <dgm:spPr/>
    </dgm:pt>
    <dgm:pt modelId="{6FC6F632-6D85-4FD0-B1AD-BE41F4E19246}" type="pres">
      <dgm:prSet presAssocID="{09F72F7D-130F-4684-B6D3-9B2A07CC5D9F}" presName="thickLine" presStyleLbl="alignNode1" presStyleIdx="0" presStyleCnt="3"/>
      <dgm:spPr/>
    </dgm:pt>
    <dgm:pt modelId="{C3966423-A7B6-45D1-96B7-1AF875F64B18}" type="pres">
      <dgm:prSet presAssocID="{09F72F7D-130F-4684-B6D3-9B2A07CC5D9F}" presName="horz1" presStyleCnt="0"/>
      <dgm:spPr/>
    </dgm:pt>
    <dgm:pt modelId="{AE236EBC-ACFF-4231-AFA6-EBAD1F50428B}" type="pres">
      <dgm:prSet presAssocID="{09F72F7D-130F-4684-B6D3-9B2A07CC5D9F}" presName="tx1" presStyleLbl="revTx" presStyleIdx="0" presStyleCnt="3"/>
      <dgm:spPr/>
    </dgm:pt>
    <dgm:pt modelId="{B4C07D6B-D5BC-428C-B31B-D747B81E3D6A}" type="pres">
      <dgm:prSet presAssocID="{09F72F7D-130F-4684-B6D3-9B2A07CC5D9F}" presName="vert1" presStyleCnt="0"/>
      <dgm:spPr/>
    </dgm:pt>
    <dgm:pt modelId="{E7562B77-5C15-4982-9EBA-A47208096827}" type="pres">
      <dgm:prSet presAssocID="{1BBA8074-2619-4902-9B2B-5A8BFD69B4CC}" presName="thickLine" presStyleLbl="alignNode1" presStyleIdx="1" presStyleCnt="3"/>
      <dgm:spPr/>
    </dgm:pt>
    <dgm:pt modelId="{93BED816-782F-41B4-8D87-9B73DAE7ABF4}" type="pres">
      <dgm:prSet presAssocID="{1BBA8074-2619-4902-9B2B-5A8BFD69B4CC}" presName="horz1" presStyleCnt="0"/>
      <dgm:spPr/>
    </dgm:pt>
    <dgm:pt modelId="{CCE354A3-CCAD-425D-8A86-397189502166}" type="pres">
      <dgm:prSet presAssocID="{1BBA8074-2619-4902-9B2B-5A8BFD69B4CC}" presName="tx1" presStyleLbl="revTx" presStyleIdx="1" presStyleCnt="3"/>
      <dgm:spPr/>
    </dgm:pt>
    <dgm:pt modelId="{B38B0DB9-4411-4563-ADB5-8EBCD5CDA9B1}" type="pres">
      <dgm:prSet presAssocID="{1BBA8074-2619-4902-9B2B-5A8BFD69B4CC}" presName="vert1" presStyleCnt="0"/>
      <dgm:spPr/>
    </dgm:pt>
    <dgm:pt modelId="{CB5BE0FC-B092-4B80-8ADD-8BE13FEF097B}" type="pres">
      <dgm:prSet presAssocID="{CC62D378-447A-4048-AB58-375FE98A2651}" presName="thickLine" presStyleLbl="alignNode1" presStyleIdx="2" presStyleCnt="3"/>
      <dgm:spPr/>
    </dgm:pt>
    <dgm:pt modelId="{6D31A8DA-49E0-46AA-8B81-9A80C17EFF51}" type="pres">
      <dgm:prSet presAssocID="{CC62D378-447A-4048-AB58-375FE98A2651}" presName="horz1" presStyleCnt="0"/>
      <dgm:spPr/>
    </dgm:pt>
    <dgm:pt modelId="{A22193C5-6C7B-4B3D-BCA5-A5BF348DDAB4}" type="pres">
      <dgm:prSet presAssocID="{CC62D378-447A-4048-AB58-375FE98A2651}" presName="tx1" presStyleLbl="revTx" presStyleIdx="2" presStyleCnt="3"/>
      <dgm:spPr/>
    </dgm:pt>
    <dgm:pt modelId="{010DA108-A311-4CBC-A180-E7C4B1AF74CE}" type="pres">
      <dgm:prSet presAssocID="{CC62D378-447A-4048-AB58-375FE98A2651}" presName="vert1" presStyleCnt="0"/>
      <dgm:spPr/>
    </dgm:pt>
  </dgm:ptLst>
  <dgm:cxnLst>
    <dgm:cxn modelId="{8792A509-D468-4AE0-90D8-D6804E034BE2}" srcId="{E6BCF678-D55C-4FA2-A6E1-C0109E5DB38B}" destId="{09F72F7D-130F-4684-B6D3-9B2A07CC5D9F}" srcOrd="0" destOrd="0" parTransId="{4621722B-480B-4583-AD1D-FD077AC6124C}" sibTransId="{A1D05244-604C-44EF-A6E2-A9F07783572C}"/>
    <dgm:cxn modelId="{EB3C1C17-CC92-422B-B00F-1CCCC2516708}" type="presOf" srcId="{1BBA8074-2619-4902-9B2B-5A8BFD69B4CC}" destId="{CCE354A3-CCAD-425D-8A86-397189502166}" srcOrd="0" destOrd="0" presId="urn:microsoft.com/office/officeart/2008/layout/LinedList"/>
    <dgm:cxn modelId="{BD125433-65FF-4E16-9321-793A79D756B4}" type="presOf" srcId="{E6BCF678-D55C-4FA2-A6E1-C0109E5DB38B}" destId="{535AD9C3-D29A-40C2-9A08-05BDED63DBB8}" srcOrd="0" destOrd="0" presId="urn:microsoft.com/office/officeart/2008/layout/LinedList"/>
    <dgm:cxn modelId="{05B61563-7090-4530-B17C-C58CF6C39588}" srcId="{E6BCF678-D55C-4FA2-A6E1-C0109E5DB38B}" destId="{CC62D378-447A-4048-AB58-375FE98A2651}" srcOrd="2" destOrd="0" parTransId="{CE0E5841-FAD1-4E2A-A294-4A7437048D04}" sibTransId="{E9BE9ECD-40B3-40B9-BBF5-32D14B29B100}"/>
    <dgm:cxn modelId="{1F9CC382-98AF-420E-93AD-7D40866EC918}" srcId="{E6BCF678-D55C-4FA2-A6E1-C0109E5DB38B}" destId="{1BBA8074-2619-4902-9B2B-5A8BFD69B4CC}" srcOrd="1" destOrd="0" parTransId="{62626D93-3638-4944-A8AE-F717628350B0}" sibTransId="{5751504E-0475-4B72-BCF5-2346E08536D1}"/>
    <dgm:cxn modelId="{87FE34CE-6911-4C26-BC12-1F97EB29B604}" type="presOf" srcId="{CC62D378-447A-4048-AB58-375FE98A2651}" destId="{A22193C5-6C7B-4B3D-BCA5-A5BF348DDAB4}" srcOrd="0" destOrd="0" presId="urn:microsoft.com/office/officeart/2008/layout/LinedList"/>
    <dgm:cxn modelId="{5FEE42DC-6E0B-49B4-98E5-A12FA1D0F11E}" type="presOf" srcId="{09F72F7D-130F-4684-B6D3-9B2A07CC5D9F}" destId="{AE236EBC-ACFF-4231-AFA6-EBAD1F50428B}" srcOrd="0" destOrd="0" presId="urn:microsoft.com/office/officeart/2008/layout/LinedList"/>
    <dgm:cxn modelId="{59A5318A-17BF-4BB0-A725-41D4E11F41B7}" type="presParOf" srcId="{535AD9C3-D29A-40C2-9A08-05BDED63DBB8}" destId="{6FC6F632-6D85-4FD0-B1AD-BE41F4E19246}" srcOrd="0" destOrd="0" presId="urn:microsoft.com/office/officeart/2008/layout/LinedList"/>
    <dgm:cxn modelId="{66E85C87-D571-4563-95AC-63AE8A4FCBF4}" type="presParOf" srcId="{535AD9C3-D29A-40C2-9A08-05BDED63DBB8}" destId="{C3966423-A7B6-45D1-96B7-1AF875F64B18}" srcOrd="1" destOrd="0" presId="urn:microsoft.com/office/officeart/2008/layout/LinedList"/>
    <dgm:cxn modelId="{EFEF3AB4-4FF2-4774-B69D-72E0E55DD4EC}" type="presParOf" srcId="{C3966423-A7B6-45D1-96B7-1AF875F64B18}" destId="{AE236EBC-ACFF-4231-AFA6-EBAD1F50428B}" srcOrd="0" destOrd="0" presId="urn:microsoft.com/office/officeart/2008/layout/LinedList"/>
    <dgm:cxn modelId="{FB564011-46B2-4000-AC98-28B90CD4817E}" type="presParOf" srcId="{C3966423-A7B6-45D1-96B7-1AF875F64B18}" destId="{B4C07D6B-D5BC-428C-B31B-D747B81E3D6A}" srcOrd="1" destOrd="0" presId="urn:microsoft.com/office/officeart/2008/layout/LinedList"/>
    <dgm:cxn modelId="{336F287B-F34D-4BCB-ABFC-5F6890AEFAAD}" type="presParOf" srcId="{535AD9C3-D29A-40C2-9A08-05BDED63DBB8}" destId="{E7562B77-5C15-4982-9EBA-A47208096827}" srcOrd="2" destOrd="0" presId="urn:microsoft.com/office/officeart/2008/layout/LinedList"/>
    <dgm:cxn modelId="{910F584D-7EA0-4C27-9064-8117BAB377C7}" type="presParOf" srcId="{535AD9C3-D29A-40C2-9A08-05BDED63DBB8}" destId="{93BED816-782F-41B4-8D87-9B73DAE7ABF4}" srcOrd="3" destOrd="0" presId="urn:microsoft.com/office/officeart/2008/layout/LinedList"/>
    <dgm:cxn modelId="{54611C02-0CCF-433D-A84E-EFA36892F796}" type="presParOf" srcId="{93BED816-782F-41B4-8D87-9B73DAE7ABF4}" destId="{CCE354A3-CCAD-425D-8A86-397189502166}" srcOrd="0" destOrd="0" presId="urn:microsoft.com/office/officeart/2008/layout/LinedList"/>
    <dgm:cxn modelId="{19F8719B-A985-40BC-B1C7-D96B9C9D8682}" type="presParOf" srcId="{93BED816-782F-41B4-8D87-9B73DAE7ABF4}" destId="{B38B0DB9-4411-4563-ADB5-8EBCD5CDA9B1}" srcOrd="1" destOrd="0" presId="urn:microsoft.com/office/officeart/2008/layout/LinedList"/>
    <dgm:cxn modelId="{D43A4CC0-523B-41FB-8B48-06D3B0EB203F}" type="presParOf" srcId="{535AD9C3-D29A-40C2-9A08-05BDED63DBB8}" destId="{CB5BE0FC-B092-4B80-8ADD-8BE13FEF097B}" srcOrd="4" destOrd="0" presId="urn:microsoft.com/office/officeart/2008/layout/LinedList"/>
    <dgm:cxn modelId="{F7D4E774-3240-43BE-93A9-B9974B667C97}" type="presParOf" srcId="{535AD9C3-D29A-40C2-9A08-05BDED63DBB8}" destId="{6D31A8DA-49E0-46AA-8B81-9A80C17EFF51}" srcOrd="5" destOrd="0" presId="urn:microsoft.com/office/officeart/2008/layout/LinedList"/>
    <dgm:cxn modelId="{9BC5FDB5-1D73-4BE6-8AFA-F1F3398E9B49}" type="presParOf" srcId="{6D31A8DA-49E0-46AA-8B81-9A80C17EFF51}" destId="{A22193C5-6C7B-4B3D-BCA5-A5BF348DDAB4}" srcOrd="0" destOrd="0" presId="urn:microsoft.com/office/officeart/2008/layout/LinedList"/>
    <dgm:cxn modelId="{F9522F60-8416-4D54-A3D3-32558A259E33}" type="presParOf" srcId="{6D31A8DA-49E0-46AA-8B81-9A80C17EFF51}" destId="{010DA108-A311-4CBC-A180-E7C4B1AF74C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48A202-AF0E-4437-8BAF-2042CF1F53CC}">
      <dsp:nvSpPr>
        <dsp:cNvPr id="0" name=""/>
        <dsp:cNvSpPr/>
      </dsp:nvSpPr>
      <dsp:spPr>
        <a:xfrm>
          <a:off x="0" y="0"/>
          <a:ext cx="3162299" cy="356616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6545" tIns="330200" rIns="246545" bIns="3302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After participating in this session, attendees will be able to explain effect that xylazine use has on the development of wounds.</a:t>
          </a:r>
          <a:r>
            <a:rPr lang="en-US" sz="1500" kern="1200"/>
            <a:t> </a:t>
          </a:r>
        </a:p>
      </dsp:txBody>
      <dsp:txXfrm>
        <a:off x="0" y="1355140"/>
        <a:ext cx="3162299" cy="2139696"/>
      </dsp:txXfrm>
    </dsp:sp>
    <dsp:sp modelId="{BD9E621F-D377-4F9B-8C5C-BD1B02FC8618}">
      <dsp:nvSpPr>
        <dsp:cNvPr id="0" name=""/>
        <dsp:cNvSpPr/>
      </dsp:nvSpPr>
      <dsp:spPr>
        <a:xfrm>
          <a:off x="1046225" y="356615"/>
          <a:ext cx="1069848" cy="106984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410" tIns="12700" rIns="8341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</a:p>
      </dsp:txBody>
      <dsp:txXfrm>
        <a:off x="1202901" y="513291"/>
        <a:ext cx="756496" cy="756496"/>
      </dsp:txXfrm>
    </dsp:sp>
    <dsp:sp modelId="{49940205-640D-4B24-8E2A-332C0E3B2170}">
      <dsp:nvSpPr>
        <dsp:cNvPr id="0" name=""/>
        <dsp:cNvSpPr/>
      </dsp:nvSpPr>
      <dsp:spPr>
        <a:xfrm>
          <a:off x="0" y="3566088"/>
          <a:ext cx="3162299" cy="72"/>
        </a:xfrm>
        <a:prstGeom prst="rect">
          <a:avLst/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 w="12700" cap="flat" cmpd="sng" algn="ctr">
          <a:solidFill>
            <a:schemeClr val="accent2">
              <a:hueOff val="-291073"/>
              <a:satOff val="-16786"/>
              <a:lumOff val="17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489B3F-4312-4844-9403-824BA9892789}">
      <dsp:nvSpPr>
        <dsp:cNvPr id="0" name=""/>
        <dsp:cNvSpPr/>
      </dsp:nvSpPr>
      <dsp:spPr>
        <a:xfrm>
          <a:off x="3478529" y="0"/>
          <a:ext cx="3162299" cy="3566160"/>
        </a:xfrm>
        <a:prstGeom prst="rect">
          <a:avLst/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6545" tIns="330200" rIns="246545" bIns="3302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Attendees will be able to formulate a plan for management of xylazine-related wounds via a harm reduction lens.</a:t>
          </a:r>
          <a:r>
            <a:rPr lang="en-US" sz="1500" kern="1200"/>
            <a:t> </a:t>
          </a:r>
        </a:p>
      </dsp:txBody>
      <dsp:txXfrm>
        <a:off x="3478529" y="1355140"/>
        <a:ext cx="3162299" cy="2139696"/>
      </dsp:txXfrm>
    </dsp:sp>
    <dsp:sp modelId="{BCDE3758-4E10-48F6-8EF9-0D28CE6E67BA}">
      <dsp:nvSpPr>
        <dsp:cNvPr id="0" name=""/>
        <dsp:cNvSpPr/>
      </dsp:nvSpPr>
      <dsp:spPr>
        <a:xfrm>
          <a:off x="4524755" y="356615"/>
          <a:ext cx="1069848" cy="1069848"/>
        </a:xfrm>
        <a:prstGeom prst="ellipse">
          <a:avLst/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accent2">
              <a:hueOff val="-582145"/>
              <a:satOff val="-33571"/>
              <a:lumOff val="34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410" tIns="12700" rIns="8341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4681431" y="513291"/>
        <a:ext cx="756496" cy="756496"/>
      </dsp:txXfrm>
    </dsp:sp>
    <dsp:sp modelId="{FC246B37-7311-4A09-8B8F-41917D375FDB}">
      <dsp:nvSpPr>
        <dsp:cNvPr id="0" name=""/>
        <dsp:cNvSpPr/>
      </dsp:nvSpPr>
      <dsp:spPr>
        <a:xfrm>
          <a:off x="3478529" y="3566088"/>
          <a:ext cx="3162299" cy="72"/>
        </a:xfrm>
        <a:prstGeom prst="rect">
          <a:avLst/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accent2">
              <a:hueOff val="-873218"/>
              <a:satOff val="-50357"/>
              <a:lumOff val="5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C9C142-24EE-466A-A3AF-DB4DE245C483}">
      <dsp:nvSpPr>
        <dsp:cNvPr id="0" name=""/>
        <dsp:cNvSpPr/>
      </dsp:nvSpPr>
      <dsp:spPr>
        <a:xfrm>
          <a:off x="6957059" y="0"/>
          <a:ext cx="3162299" cy="3566160"/>
        </a:xfrm>
        <a:prstGeom prst="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6545" tIns="330200" rIns="246545" bIns="3302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Attendees will be able to discuss how medical ethics needs to be considered when providing wound care for people experiencing homelessness who use substances.</a:t>
          </a:r>
          <a:r>
            <a:rPr lang="en-US" sz="1500" kern="1200"/>
            <a:t> </a:t>
          </a:r>
        </a:p>
      </dsp:txBody>
      <dsp:txXfrm>
        <a:off x="6957059" y="1355140"/>
        <a:ext cx="3162299" cy="2139696"/>
      </dsp:txXfrm>
    </dsp:sp>
    <dsp:sp modelId="{21BBB054-5BB6-4E31-A0D5-9055CCC5852C}">
      <dsp:nvSpPr>
        <dsp:cNvPr id="0" name=""/>
        <dsp:cNvSpPr/>
      </dsp:nvSpPr>
      <dsp:spPr>
        <a:xfrm>
          <a:off x="8003285" y="356615"/>
          <a:ext cx="1069848" cy="1069848"/>
        </a:xfrm>
        <a:prstGeom prst="ellipse">
          <a:avLst/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accent2">
              <a:hueOff val="-1164290"/>
              <a:satOff val="-67142"/>
              <a:lumOff val="69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410" tIns="12700" rIns="8341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</a:p>
      </dsp:txBody>
      <dsp:txXfrm>
        <a:off x="8159961" y="513291"/>
        <a:ext cx="756496" cy="756496"/>
      </dsp:txXfrm>
    </dsp:sp>
    <dsp:sp modelId="{3B069856-0B24-4C1D-9CB0-A17287E78F73}">
      <dsp:nvSpPr>
        <dsp:cNvPr id="0" name=""/>
        <dsp:cNvSpPr/>
      </dsp:nvSpPr>
      <dsp:spPr>
        <a:xfrm>
          <a:off x="6957059" y="3566088"/>
          <a:ext cx="3162299" cy="72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CEFB7D-D1B9-4F98-BBAF-18DFC0FE8200}">
      <dsp:nvSpPr>
        <dsp:cNvPr id="0" name=""/>
        <dsp:cNvSpPr/>
      </dsp:nvSpPr>
      <dsp:spPr>
        <a:xfrm>
          <a:off x="0" y="0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40B5F9-8113-4EDC-8199-7FE7C95160B5}">
      <dsp:nvSpPr>
        <dsp:cNvPr id="0" name=""/>
        <dsp:cNvSpPr/>
      </dsp:nvSpPr>
      <dsp:spPr>
        <a:xfrm>
          <a:off x="0" y="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Wound are necrotic, but not necessarily necrotizing </a:t>
          </a:r>
        </a:p>
      </dsp:txBody>
      <dsp:txXfrm>
        <a:off x="0" y="0"/>
        <a:ext cx="6900512" cy="1384035"/>
      </dsp:txXfrm>
    </dsp:sp>
    <dsp:sp modelId="{6ECB6963-061C-4A43-803D-7953ABF483DB}">
      <dsp:nvSpPr>
        <dsp:cNvPr id="0" name=""/>
        <dsp:cNvSpPr/>
      </dsp:nvSpPr>
      <dsp:spPr>
        <a:xfrm>
          <a:off x="0" y="1384035"/>
          <a:ext cx="6900512" cy="0"/>
        </a:xfrm>
        <a:prstGeom prst="line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D71348-4954-4D70-B79A-82FC4E144F41}">
      <dsp:nvSpPr>
        <dsp:cNvPr id="0" name=""/>
        <dsp:cNvSpPr/>
      </dsp:nvSpPr>
      <dsp:spPr>
        <a:xfrm>
          <a:off x="0" y="138403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The wounds do not inevitably lead to limb loss </a:t>
          </a:r>
        </a:p>
      </dsp:txBody>
      <dsp:txXfrm>
        <a:off x="0" y="1384035"/>
        <a:ext cx="6900512" cy="1384035"/>
      </dsp:txXfrm>
    </dsp:sp>
    <dsp:sp modelId="{3CB40EC7-7D81-4480-AC92-C2757FCB721F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8B3263-A945-4644-9869-1D08B29B0EB9}">
      <dsp:nvSpPr>
        <dsp:cNvPr id="0" name=""/>
        <dsp:cNvSpPr/>
      </dsp:nvSpPr>
      <dsp:spPr>
        <a:xfrm>
          <a:off x="0" y="276807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Not everyone gets wounds </a:t>
          </a:r>
        </a:p>
      </dsp:txBody>
      <dsp:txXfrm>
        <a:off x="0" y="2768070"/>
        <a:ext cx="6900512" cy="1384035"/>
      </dsp:txXfrm>
    </dsp:sp>
    <dsp:sp modelId="{D2354685-4497-4512-9339-6DA928F0C94A}">
      <dsp:nvSpPr>
        <dsp:cNvPr id="0" name=""/>
        <dsp:cNvSpPr/>
      </dsp:nvSpPr>
      <dsp:spPr>
        <a:xfrm>
          <a:off x="0" y="4152105"/>
          <a:ext cx="690051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25DA4E-DB4E-4D10-915A-2606727A4E7F}">
      <dsp:nvSpPr>
        <dsp:cNvPr id="0" name=""/>
        <dsp:cNvSpPr/>
      </dsp:nvSpPr>
      <dsp:spPr>
        <a:xfrm>
          <a:off x="0" y="415210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They </a:t>
          </a:r>
          <a:r>
            <a:rPr lang="en-US" sz="2700" b="1" kern="1200"/>
            <a:t>ARE </a:t>
          </a:r>
          <a:r>
            <a:rPr lang="en-US" sz="2700" kern="1200"/>
            <a:t>treatable without grafts and surgery (and in fact, that often works better for our folks than surgeries!)</a:t>
          </a:r>
        </a:p>
      </dsp:txBody>
      <dsp:txXfrm>
        <a:off x="0" y="4152105"/>
        <a:ext cx="6900512" cy="13840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0818E9-5899-4EF1-A102-F00B603EEC90}">
      <dsp:nvSpPr>
        <dsp:cNvPr id="0" name=""/>
        <dsp:cNvSpPr/>
      </dsp:nvSpPr>
      <dsp:spPr>
        <a:xfrm>
          <a:off x="0" y="54762"/>
          <a:ext cx="10515600" cy="59962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Point in time wound care is important, but not the only thing</a:t>
          </a:r>
        </a:p>
      </dsp:txBody>
      <dsp:txXfrm>
        <a:off x="29271" y="84033"/>
        <a:ext cx="10457058" cy="541083"/>
      </dsp:txXfrm>
    </dsp:sp>
    <dsp:sp modelId="{125DA8D6-A743-48FA-A586-4E54531DCDC4}">
      <dsp:nvSpPr>
        <dsp:cNvPr id="0" name=""/>
        <dsp:cNvSpPr/>
      </dsp:nvSpPr>
      <dsp:spPr>
        <a:xfrm>
          <a:off x="0" y="726387"/>
          <a:ext cx="10515600" cy="599625"/>
        </a:xfrm>
        <a:prstGeom prst="round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Careful of overuse of antibiotics </a:t>
          </a:r>
        </a:p>
      </dsp:txBody>
      <dsp:txXfrm>
        <a:off x="29271" y="755658"/>
        <a:ext cx="10457058" cy="541083"/>
      </dsp:txXfrm>
    </dsp:sp>
    <dsp:sp modelId="{8E49AAFB-F695-49A3-9C93-259439CE573E}">
      <dsp:nvSpPr>
        <dsp:cNvPr id="0" name=""/>
        <dsp:cNvSpPr/>
      </dsp:nvSpPr>
      <dsp:spPr>
        <a:xfrm>
          <a:off x="0" y="1326012"/>
          <a:ext cx="10515600" cy="41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Inflammatory vs. infection </a:t>
          </a:r>
        </a:p>
      </dsp:txBody>
      <dsp:txXfrm>
        <a:off x="0" y="1326012"/>
        <a:ext cx="10515600" cy="414000"/>
      </dsp:txXfrm>
    </dsp:sp>
    <dsp:sp modelId="{4C15584B-6562-4179-AD95-7E5824F34063}">
      <dsp:nvSpPr>
        <dsp:cNvPr id="0" name=""/>
        <dsp:cNvSpPr/>
      </dsp:nvSpPr>
      <dsp:spPr>
        <a:xfrm>
          <a:off x="0" y="1740012"/>
          <a:ext cx="10515600" cy="599625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“can’t antibiotic your way out of a poor quality, inconsistent wound care” </a:t>
          </a:r>
        </a:p>
      </dsp:txBody>
      <dsp:txXfrm>
        <a:off x="29271" y="1769283"/>
        <a:ext cx="10457058" cy="541083"/>
      </dsp:txXfrm>
    </dsp:sp>
    <dsp:sp modelId="{66FE600D-2903-46A7-A9F1-DDF94291B2A3}">
      <dsp:nvSpPr>
        <dsp:cNvPr id="0" name=""/>
        <dsp:cNvSpPr/>
      </dsp:nvSpPr>
      <dsp:spPr>
        <a:xfrm>
          <a:off x="0" y="2411637"/>
          <a:ext cx="10515600" cy="599625"/>
        </a:xfrm>
        <a:prstGeom prst="round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Community organizations and collaborations</a:t>
          </a:r>
        </a:p>
      </dsp:txBody>
      <dsp:txXfrm>
        <a:off x="29271" y="2440908"/>
        <a:ext cx="10457058" cy="541083"/>
      </dsp:txXfrm>
    </dsp:sp>
    <dsp:sp modelId="{FCC178DB-E6CF-4A59-87AD-2F3BBB0308E4}">
      <dsp:nvSpPr>
        <dsp:cNvPr id="0" name=""/>
        <dsp:cNvSpPr/>
      </dsp:nvSpPr>
      <dsp:spPr>
        <a:xfrm>
          <a:off x="0" y="3011262"/>
          <a:ext cx="10515600" cy="685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identify your community partners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continuity of care- asking patients what they are using already </a:t>
          </a:r>
        </a:p>
      </dsp:txBody>
      <dsp:txXfrm>
        <a:off x="0" y="3011262"/>
        <a:ext cx="10515600" cy="685687"/>
      </dsp:txXfrm>
    </dsp:sp>
    <dsp:sp modelId="{CDC3FCC7-9159-44E6-9CED-0253CBDA5599}">
      <dsp:nvSpPr>
        <dsp:cNvPr id="0" name=""/>
        <dsp:cNvSpPr/>
      </dsp:nvSpPr>
      <dsp:spPr>
        <a:xfrm>
          <a:off x="0" y="3696950"/>
          <a:ext cx="10515600" cy="599625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May be to order wound care supplies from insurance </a:t>
          </a:r>
        </a:p>
      </dsp:txBody>
      <dsp:txXfrm>
        <a:off x="29271" y="3726221"/>
        <a:ext cx="10457058" cy="5410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1D0EFE-E2A7-42A7-8448-84A825A0AB5B}">
      <dsp:nvSpPr>
        <dsp:cNvPr id="0" name=""/>
        <dsp:cNvSpPr/>
      </dsp:nvSpPr>
      <dsp:spPr>
        <a:xfrm>
          <a:off x="0" y="167851"/>
          <a:ext cx="6245265" cy="99312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Patient centered goals</a:t>
          </a:r>
        </a:p>
      </dsp:txBody>
      <dsp:txXfrm>
        <a:off x="48481" y="216332"/>
        <a:ext cx="6148303" cy="896166"/>
      </dsp:txXfrm>
    </dsp:sp>
    <dsp:sp modelId="{CCB3DDE0-DB18-4123-8F88-9057323DC8B5}">
      <dsp:nvSpPr>
        <dsp:cNvPr id="0" name=""/>
        <dsp:cNvSpPr/>
      </dsp:nvSpPr>
      <dsp:spPr>
        <a:xfrm>
          <a:off x="0" y="1232980"/>
          <a:ext cx="6245265" cy="993128"/>
        </a:xfrm>
        <a:prstGeom prst="round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Address the underlying cause and assess for impact of chronic disease</a:t>
          </a:r>
        </a:p>
      </dsp:txBody>
      <dsp:txXfrm>
        <a:off x="48481" y="1281461"/>
        <a:ext cx="6148303" cy="896166"/>
      </dsp:txXfrm>
    </dsp:sp>
    <dsp:sp modelId="{2D3228A5-C200-4E8B-90D7-36D430826C2B}">
      <dsp:nvSpPr>
        <dsp:cNvPr id="0" name=""/>
        <dsp:cNvSpPr/>
      </dsp:nvSpPr>
      <dsp:spPr>
        <a:xfrm>
          <a:off x="0" y="2298109"/>
          <a:ext cx="6245265" cy="993128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Regular assessment and determination of wound healing status</a:t>
          </a:r>
        </a:p>
      </dsp:txBody>
      <dsp:txXfrm>
        <a:off x="48481" y="2346590"/>
        <a:ext cx="6148303" cy="896166"/>
      </dsp:txXfrm>
    </dsp:sp>
    <dsp:sp modelId="{A6086E3D-AEFB-4A1C-B8E9-4E975BF41853}">
      <dsp:nvSpPr>
        <dsp:cNvPr id="0" name=""/>
        <dsp:cNvSpPr/>
      </dsp:nvSpPr>
      <dsp:spPr>
        <a:xfrm>
          <a:off x="0" y="3363237"/>
          <a:ext cx="6245265" cy="993128"/>
        </a:xfrm>
        <a:prstGeom prst="round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Evidenced-based topical care that </a:t>
          </a:r>
          <a:r>
            <a:rPr lang="en-US" sz="2500" kern="1200" dirty="0">
              <a:latin typeface="Calibri Light" panose="020F0302020204030204"/>
            </a:rPr>
            <a:t>assists</a:t>
          </a:r>
          <a:r>
            <a:rPr lang="en-US" sz="2500" kern="1200" dirty="0"/>
            <a:t> with decreasing unnecessary dressing changes.</a:t>
          </a:r>
        </a:p>
      </dsp:txBody>
      <dsp:txXfrm>
        <a:off x="48481" y="3411718"/>
        <a:ext cx="6148303" cy="896166"/>
      </dsp:txXfrm>
    </dsp:sp>
    <dsp:sp modelId="{895D72C0-39C3-4ED0-B5FF-76F3F8EBDA30}">
      <dsp:nvSpPr>
        <dsp:cNvPr id="0" name=""/>
        <dsp:cNvSpPr/>
      </dsp:nvSpPr>
      <dsp:spPr>
        <a:xfrm>
          <a:off x="0" y="4428366"/>
          <a:ext cx="6245265" cy="993128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Interdisciplinary team </a:t>
          </a:r>
        </a:p>
      </dsp:txBody>
      <dsp:txXfrm>
        <a:off x="48481" y="4476847"/>
        <a:ext cx="6148303" cy="89616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E2869D-D3BD-4AA9-989B-AD459EB10090}">
      <dsp:nvSpPr>
        <dsp:cNvPr id="0" name=""/>
        <dsp:cNvSpPr/>
      </dsp:nvSpPr>
      <dsp:spPr>
        <a:xfrm>
          <a:off x="0" y="2703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724E23-D36C-4BB4-B884-402C057DBDCE}">
      <dsp:nvSpPr>
        <dsp:cNvPr id="0" name=""/>
        <dsp:cNvSpPr/>
      </dsp:nvSpPr>
      <dsp:spPr>
        <a:xfrm>
          <a:off x="0" y="2703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Onset</a:t>
          </a:r>
        </a:p>
      </dsp:txBody>
      <dsp:txXfrm>
        <a:off x="0" y="2703"/>
        <a:ext cx="6900512" cy="921789"/>
      </dsp:txXfrm>
    </dsp:sp>
    <dsp:sp modelId="{0E3C77DB-FA46-4CF2-9381-D029D06CDEA7}">
      <dsp:nvSpPr>
        <dsp:cNvPr id="0" name=""/>
        <dsp:cNvSpPr/>
      </dsp:nvSpPr>
      <dsp:spPr>
        <a:xfrm>
          <a:off x="0" y="924492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EA008E-E55C-4531-BC24-371162B6C983}">
      <dsp:nvSpPr>
        <dsp:cNvPr id="0" name=""/>
        <dsp:cNvSpPr/>
      </dsp:nvSpPr>
      <dsp:spPr>
        <a:xfrm>
          <a:off x="0" y="924492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History of similar wounds</a:t>
          </a:r>
        </a:p>
      </dsp:txBody>
      <dsp:txXfrm>
        <a:off x="0" y="924492"/>
        <a:ext cx="6900512" cy="921789"/>
      </dsp:txXfrm>
    </dsp:sp>
    <dsp:sp modelId="{C8214BAE-CCF4-445A-81D4-D9D07208ADEB}">
      <dsp:nvSpPr>
        <dsp:cNvPr id="0" name=""/>
        <dsp:cNvSpPr/>
      </dsp:nvSpPr>
      <dsp:spPr>
        <a:xfrm>
          <a:off x="0" y="1846281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D2F29-9E10-43FB-8593-3B090EFDC1FD}">
      <dsp:nvSpPr>
        <dsp:cNvPr id="0" name=""/>
        <dsp:cNvSpPr/>
      </dsp:nvSpPr>
      <dsp:spPr>
        <a:xfrm>
          <a:off x="0" y="1846281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Current</a:t>
          </a:r>
          <a:r>
            <a:rPr lang="en-US" sz="2500" kern="1200" dirty="0">
              <a:latin typeface="Calibri Light" panose="020F0302020204030204"/>
            </a:rPr>
            <a:t>/</a:t>
          </a:r>
          <a:r>
            <a:rPr lang="en-US" sz="2500" kern="1200" dirty="0"/>
            <a:t> prior treatment and </a:t>
          </a:r>
          <a:r>
            <a:rPr lang="en-US" sz="2500" kern="1200" dirty="0">
              <a:latin typeface="Calibri Light" panose="020F0302020204030204"/>
            </a:rPr>
            <a:t>outcomes</a:t>
          </a:r>
          <a:endParaRPr lang="en-US" sz="2500" kern="1200" dirty="0"/>
        </a:p>
      </dsp:txBody>
      <dsp:txXfrm>
        <a:off x="0" y="1846281"/>
        <a:ext cx="6900512" cy="921789"/>
      </dsp:txXfrm>
    </dsp:sp>
    <dsp:sp modelId="{02E029CD-D06A-4FC4-99D1-7DC17392A8E1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9B55CA-B20F-4B6E-ADF0-77232E69DD46}">
      <dsp:nvSpPr>
        <dsp:cNvPr id="0" name=""/>
        <dsp:cNvSpPr/>
      </dsp:nvSpPr>
      <dsp:spPr>
        <a:xfrm>
          <a:off x="0" y="2768070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Who is caring for the wound</a:t>
          </a:r>
          <a:r>
            <a:rPr lang="en-US" sz="2500" kern="1200" dirty="0">
              <a:latin typeface="Calibri Light" panose="020F0302020204030204"/>
            </a:rPr>
            <a:t>?</a:t>
          </a:r>
          <a:endParaRPr lang="en-US" sz="2500" kern="1200" dirty="0"/>
        </a:p>
      </dsp:txBody>
      <dsp:txXfrm>
        <a:off x="0" y="2768070"/>
        <a:ext cx="6900512" cy="921789"/>
      </dsp:txXfrm>
    </dsp:sp>
    <dsp:sp modelId="{65C653DF-D26B-4427-8C23-2C556A06698B}">
      <dsp:nvSpPr>
        <dsp:cNvPr id="0" name=""/>
        <dsp:cNvSpPr/>
      </dsp:nvSpPr>
      <dsp:spPr>
        <a:xfrm>
          <a:off x="0" y="3689859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C41854-813F-4DE5-AA0B-9EB063748DA6}">
      <dsp:nvSpPr>
        <dsp:cNvPr id="0" name=""/>
        <dsp:cNvSpPr/>
      </dsp:nvSpPr>
      <dsp:spPr>
        <a:xfrm>
          <a:off x="0" y="3689859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When was the dressing last changed</a:t>
          </a:r>
          <a:r>
            <a:rPr lang="en-US" sz="2500" kern="1200" dirty="0">
              <a:latin typeface="Calibri Light" panose="020F0302020204030204"/>
            </a:rPr>
            <a:t>? </a:t>
          </a:r>
          <a:endParaRPr lang="en-US" sz="2500" kern="1200" dirty="0"/>
        </a:p>
      </dsp:txBody>
      <dsp:txXfrm>
        <a:off x="0" y="3689859"/>
        <a:ext cx="6900512" cy="921789"/>
      </dsp:txXfrm>
    </dsp:sp>
    <dsp:sp modelId="{9B664E77-8AF0-4732-A402-69395E0D0803}">
      <dsp:nvSpPr>
        <dsp:cNvPr id="0" name=""/>
        <dsp:cNvSpPr/>
      </dsp:nvSpPr>
      <dsp:spPr>
        <a:xfrm>
          <a:off x="0" y="4611648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4EA13C-E55D-45D6-A601-5FAB4EE5B528}">
      <dsp:nvSpPr>
        <dsp:cNvPr id="0" name=""/>
        <dsp:cNvSpPr/>
      </dsp:nvSpPr>
      <dsp:spPr>
        <a:xfrm>
          <a:off x="0" y="4611648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Are they seeing a specialist for care to the wound</a:t>
          </a:r>
          <a:r>
            <a:rPr lang="en-US" sz="2500" kern="1200" dirty="0">
              <a:latin typeface="Calibri Light" panose="020F0302020204030204"/>
            </a:rPr>
            <a:t>? </a:t>
          </a:r>
          <a:endParaRPr lang="en-US" sz="2500" kern="1200" dirty="0"/>
        </a:p>
      </dsp:txBody>
      <dsp:txXfrm>
        <a:off x="0" y="4611648"/>
        <a:ext cx="6900512" cy="92178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978B83-B07B-4A26-A0CC-BF4F59272DD5}">
      <dsp:nvSpPr>
        <dsp:cNvPr id="0" name=""/>
        <dsp:cNvSpPr/>
      </dsp:nvSpPr>
      <dsp:spPr>
        <a:xfrm>
          <a:off x="0" y="700415"/>
          <a:ext cx="6245265" cy="99312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Wound history and level of injury</a:t>
          </a:r>
        </a:p>
      </dsp:txBody>
      <dsp:txXfrm>
        <a:off x="48481" y="748896"/>
        <a:ext cx="6148303" cy="896166"/>
      </dsp:txXfrm>
    </dsp:sp>
    <dsp:sp modelId="{0E34BD3F-F703-45AE-B631-2769CD24C6C1}">
      <dsp:nvSpPr>
        <dsp:cNvPr id="0" name=""/>
        <dsp:cNvSpPr/>
      </dsp:nvSpPr>
      <dsp:spPr>
        <a:xfrm>
          <a:off x="0" y="1765544"/>
          <a:ext cx="6245265" cy="993128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Wound location, measurements, description of the tissue inside of the wound and pain</a:t>
          </a:r>
        </a:p>
      </dsp:txBody>
      <dsp:txXfrm>
        <a:off x="48481" y="1814025"/>
        <a:ext cx="6148303" cy="896166"/>
      </dsp:txXfrm>
    </dsp:sp>
    <dsp:sp modelId="{73182BE6-0D8B-44AC-B2A0-4DECABDA301E}">
      <dsp:nvSpPr>
        <dsp:cNvPr id="0" name=""/>
        <dsp:cNvSpPr/>
      </dsp:nvSpPr>
      <dsp:spPr>
        <a:xfrm>
          <a:off x="0" y="2830673"/>
          <a:ext cx="6245265" cy="993128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Assess the surrounding skin for signs of infection or other issues</a:t>
          </a:r>
        </a:p>
      </dsp:txBody>
      <dsp:txXfrm>
        <a:off x="48481" y="2879154"/>
        <a:ext cx="6148303" cy="896166"/>
      </dsp:txXfrm>
    </dsp:sp>
    <dsp:sp modelId="{653A7084-EC16-4559-8B6F-843139872259}">
      <dsp:nvSpPr>
        <dsp:cNvPr id="0" name=""/>
        <dsp:cNvSpPr/>
      </dsp:nvSpPr>
      <dsp:spPr>
        <a:xfrm>
          <a:off x="0" y="3895802"/>
          <a:ext cx="6245265" cy="993128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Assess for chronic conditions that can affect wound healing</a:t>
          </a:r>
        </a:p>
      </dsp:txBody>
      <dsp:txXfrm>
        <a:off x="48481" y="3944283"/>
        <a:ext cx="6148303" cy="89616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B8A315-E372-4F7B-8E30-1D446E456DE8}">
      <dsp:nvSpPr>
        <dsp:cNvPr id="0" name=""/>
        <dsp:cNvSpPr/>
      </dsp:nvSpPr>
      <dsp:spPr>
        <a:xfrm>
          <a:off x="0" y="690473"/>
          <a:ext cx="6245265" cy="7956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Goal is to remove as much nonviable tissue, bacteria, and drainage without causing further damage to wound.</a:t>
          </a:r>
        </a:p>
      </dsp:txBody>
      <dsp:txXfrm>
        <a:off x="38838" y="729311"/>
        <a:ext cx="6167589" cy="717924"/>
      </dsp:txXfrm>
    </dsp:sp>
    <dsp:sp modelId="{8AF247BF-6ADE-493C-B517-9274788D6417}">
      <dsp:nvSpPr>
        <dsp:cNvPr id="0" name=""/>
        <dsp:cNvSpPr/>
      </dsp:nvSpPr>
      <dsp:spPr>
        <a:xfrm>
          <a:off x="0" y="1543673"/>
          <a:ext cx="6245265" cy="795600"/>
        </a:xfrm>
        <a:prstGeom prst="round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Periwound tissue should be cleansed as well</a:t>
          </a:r>
        </a:p>
      </dsp:txBody>
      <dsp:txXfrm>
        <a:off x="38838" y="1582511"/>
        <a:ext cx="6167589" cy="717924"/>
      </dsp:txXfrm>
    </dsp:sp>
    <dsp:sp modelId="{46986D0D-BC9D-4FD0-86C9-F9DDD7568570}">
      <dsp:nvSpPr>
        <dsp:cNvPr id="0" name=""/>
        <dsp:cNvSpPr/>
      </dsp:nvSpPr>
      <dsp:spPr>
        <a:xfrm>
          <a:off x="0" y="2396873"/>
          <a:ext cx="6245265" cy="795600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Type of cleansing agent used will depend on the status of the wound.</a:t>
          </a:r>
        </a:p>
      </dsp:txBody>
      <dsp:txXfrm>
        <a:off x="38838" y="2435711"/>
        <a:ext cx="6167589" cy="717924"/>
      </dsp:txXfrm>
    </dsp:sp>
    <dsp:sp modelId="{3963D6FF-E088-401F-BB64-972E304EA45D}">
      <dsp:nvSpPr>
        <dsp:cNvPr id="0" name=""/>
        <dsp:cNvSpPr/>
      </dsp:nvSpPr>
      <dsp:spPr>
        <a:xfrm>
          <a:off x="0" y="3250073"/>
          <a:ext cx="6245265" cy="795600"/>
        </a:xfrm>
        <a:prstGeom prst="round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Ideally should be done using a technique that is 4-15 psi</a:t>
          </a:r>
        </a:p>
      </dsp:txBody>
      <dsp:txXfrm>
        <a:off x="38838" y="3288911"/>
        <a:ext cx="6167589" cy="717924"/>
      </dsp:txXfrm>
    </dsp:sp>
    <dsp:sp modelId="{73A531DC-483C-43E1-ACF9-F1F861DE2274}">
      <dsp:nvSpPr>
        <dsp:cNvPr id="0" name=""/>
        <dsp:cNvSpPr/>
      </dsp:nvSpPr>
      <dsp:spPr>
        <a:xfrm>
          <a:off x="0" y="4103273"/>
          <a:ext cx="6245265" cy="79560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Hand hygiene and clean wound technique imperative to decreasing the risks of infection</a:t>
          </a:r>
        </a:p>
      </dsp:txBody>
      <dsp:txXfrm>
        <a:off x="38838" y="4142111"/>
        <a:ext cx="6167589" cy="71792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A5B433-9B5F-4D68-A579-2F0C876C94F4}">
      <dsp:nvSpPr>
        <dsp:cNvPr id="0" name=""/>
        <dsp:cNvSpPr/>
      </dsp:nvSpPr>
      <dsp:spPr>
        <a:xfrm>
          <a:off x="0" y="380018"/>
          <a:ext cx="6245265" cy="18298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NO HARM INEXPENSIVE WOUND CARE:</a:t>
          </a:r>
        </a:p>
      </dsp:txBody>
      <dsp:txXfrm>
        <a:off x="89327" y="469345"/>
        <a:ext cx="6066611" cy="1651226"/>
      </dsp:txXfrm>
    </dsp:sp>
    <dsp:sp modelId="{9239ADB8-3F38-48A0-89E4-4D8C0FEFB88F}">
      <dsp:nvSpPr>
        <dsp:cNvPr id="0" name=""/>
        <dsp:cNvSpPr/>
      </dsp:nvSpPr>
      <dsp:spPr>
        <a:xfrm>
          <a:off x="0" y="2209898"/>
          <a:ext cx="6245265" cy="29994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287" tIns="58420" rIns="327152" bIns="5842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600" kern="1200"/>
            <a:t>Non-Stick Gauze Pads</a:t>
          </a: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600" kern="1200"/>
            <a:t>Abdominal Pad</a:t>
          </a: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600" kern="1200"/>
            <a:t>Conforming Gauze Roll/Bulky Gauze roll</a:t>
          </a: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600" kern="1200"/>
            <a:t>Tape</a:t>
          </a:r>
        </a:p>
      </dsp:txBody>
      <dsp:txXfrm>
        <a:off x="0" y="2209898"/>
        <a:ext cx="6245265" cy="299943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C6F632-6D85-4FD0-B1AD-BE41F4E19246}">
      <dsp:nvSpPr>
        <dsp:cNvPr id="0" name=""/>
        <dsp:cNvSpPr/>
      </dsp:nvSpPr>
      <dsp:spPr>
        <a:xfrm>
          <a:off x="0" y="2703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236EBC-ACFF-4231-AFA6-EBAD1F50428B}">
      <dsp:nvSpPr>
        <dsp:cNvPr id="0" name=""/>
        <dsp:cNvSpPr/>
      </dsp:nvSpPr>
      <dsp:spPr>
        <a:xfrm>
          <a:off x="0" y="2703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Diagnose based on multiple signs/symptoms vs a single sign/symptom </a:t>
          </a:r>
        </a:p>
      </dsp:txBody>
      <dsp:txXfrm>
        <a:off x="0" y="2703"/>
        <a:ext cx="6900512" cy="1843578"/>
      </dsp:txXfrm>
    </dsp:sp>
    <dsp:sp modelId="{E7562B77-5C15-4982-9EBA-A47208096827}">
      <dsp:nvSpPr>
        <dsp:cNvPr id="0" name=""/>
        <dsp:cNvSpPr/>
      </dsp:nvSpPr>
      <dsp:spPr>
        <a:xfrm>
          <a:off x="0" y="1846281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E354A3-CCAD-425D-8A86-397189502166}">
      <dsp:nvSpPr>
        <dsp:cNvPr id="0" name=""/>
        <dsp:cNvSpPr/>
      </dsp:nvSpPr>
      <dsp:spPr>
        <a:xfrm>
          <a:off x="0" y="1846281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Wound cultures should only be done to guide treatment</a:t>
          </a:r>
        </a:p>
      </dsp:txBody>
      <dsp:txXfrm>
        <a:off x="0" y="1846281"/>
        <a:ext cx="6900512" cy="1843578"/>
      </dsp:txXfrm>
    </dsp:sp>
    <dsp:sp modelId="{CB5BE0FC-B092-4B80-8ADD-8BE13FEF097B}">
      <dsp:nvSpPr>
        <dsp:cNvPr id="0" name=""/>
        <dsp:cNvSpPr/>
      </dsp:nvSpPr>
      <dsp:spPr>
        <a:xfrm>
          <a:off x="0" y="3689859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2193C5-6C7B-4B3D-BCA5-A5BF348DDAB4}">
      <dsp:nvSpPr>
        <dsp:cNvPr id="0" name=""/>
        <dsp:cNvSpPr/>
      </dsp:nvSpPr>
      <dsp:spPr>
        <a:xfrm>
          <a:off x="0" y="3689859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May have more subtle signs in those with concomitant diabetes, arterial disease or any disease/disorder that compromises the immune system.</a:t>
          </a:r>
        </a:p>
      </dsp:txBody>
      <dsp:txXfrm>
        <a:off x="0" y="3689859"/>
        <a:ext cx="6900512" cy="18435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A64710-6A5C-4323-9116-981A4631D476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A70955-CC27-4570-9097-3DA95A347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32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70955-CC27-4570-9097-3DA95A3475B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885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70955-CC27-4570-9097-3DA95A3475B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486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Vashe</a:t>
            </a:r>
            <a:r>
              <a:rPr lang="en-US"/>
              <a:t>, PHMB wi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70955-CC27-4570-9097-3DA95A3475B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627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If you don’t know what to do, you can always do this.  Wounds need to be covered, if its draining even intermittently it needs to be covered. NEEDING AIR IS A MYTH. If the wound is macerated then the topical care is in- appropriate.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70955-CC27-4570-9097-3DA95A3475B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9124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. Medical honey gels and xeroform require daily dressing changes. Triad can stay in place for up 7 days. Save your money on the specialty on the specialty dressing if you don’t what they are for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70955-CC27-4570-9097-3DA95A3475B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695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. Medical honey gels and xeroform require daily dressing changes. Triad can stay in place for up 7 days. Save your money on the specialty on the specialty dressing if you don’t what they are for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70955-CC27-4570-9097-3DA95A3475B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6036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/>
              <a:t>IE redness, or pus</a:t>
            </a:r>
          </a:p>
          <a:p>
            <a:pPr marL="228600" indent="-228600">
              <a:buAutoNum type="arabicPeriod"/>
            </a:pPr>
            <a:r>
              <a:rPr lang="en-US"/>
              <a:t>Wound cultures should only be done for failed antibiotic treatment, signs of spreading infection or to assess for the presence of bacteria that would prevent surgery.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70955-CC27-4570-9097-3DA95A3475B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1951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Spreading infection I.e. Cellulitis, erysipelas . Systemic Infection- Sepsis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70955-CC27-4570-9097-3DA95A3475B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4733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 not assume patients won’t be open to seeing a specialist or going to other wound providers.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70955-CC27-4570-9097-3DA95A3475B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032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5E970-5BCB-1F8C-8084-E04753F78E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CEA71E-42F8-A1F5-3F17-FF7D22B9D5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6DC4E8-734E-A427-4B23-28AF08622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B649C-B716-4D82-9B92-6359E53A76A7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F73B4C-C152-DD8B-4EF6-52ADCD87F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9BA98E-CFC3-DD89-F5A0-22DBC56F8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5FBD1-7475-4FA0-AEBA-08513D277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996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BE13F-87A3-6027-BB56-BE7DDF410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6F8554-E3CE-BBD5-821F-29DDFC4805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FB10BE-0329-23A1-7D36-E2DCD33D8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B649C-B716-4D82-9B92-6359E53A76A7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41B1A9-5B38-CA00-EDD8-3060FA0A4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A631AE-3B55-3BF3-3CA1-27301C1BD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5FBD1-7475-4FA0-AEBA-08513D277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780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FA9DFC-70EE-D029-1EC0-CE0F79E918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BCD871-0FEB-AFAD-B1FB-2ECCACC024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19F8F-E6C1-7164-34D1-94CC14FB4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B649C-B716-4D82-9B92-6359E53A76A7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8B86E-6886-6371-2E4D-7D2639291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99F94-D96B-47F5-B416-1D01F8016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5FBD1-7475-4FA0-AEBA-08513D277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388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CE501-A233-7A65-75A4-BB6940D75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6195E-C9AE-E490-1615-3BB569CDA7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F32FB-4F44-CCF8-9D92-167888E6A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B649C-B716-4D82-9B92-6359E53A76A7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9FFEF5-A166-B002-23D6-E58E6EA74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8E5885-7E1E-254D-71C6-09B7B6F24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5FBD1-7475-4FA0-AEBA-08513D277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922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023EC-01B0-429B-E778-74D384E03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C5666B-3B64-5D26-C8E1-BE84FE0070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AC5D2E-9042-5F61-9E95-AD251AFBC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B649C-B716-4D82-9B92-6359E53A76A7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6D0CEA-25AF-2F93-FA8D-3F7AA5F04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7AEC41-89F5-A561-3CA0-05C425DD1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5FBD1-7475-4FA0-AEBA-08513D277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029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49E54-958A-5BDF-EF0D-920A10E87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C409B-BFD7-3D2A-973E-34847DDEA6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7138CE-E274-BC35-E568-06258FE55D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83FEE8-54C4-BD67-421C-E51625098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B649C-B716-4D82-9B92-6359E53A76A7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336CE3-0FB9-1AD3-5206-5A3A4D7F3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9F3C38-EEFA-4A6A-3B7E-39FCB701A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5FBD1-7475-4FA0-AEBA-08513D277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994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6D328-A2DF-1655-9CB4-2B463DCB1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AB0B40-31A1-B472-0AA3-38055A9D1B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F22300-8043-3A29-1433-F38136F1DA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FD0B3A-C13D-2FDD-BB85-1B966FCDEA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C1B023-6991-E918-D4FE-40D500C4F7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279796-864A-A17A-DB9D-EE367412B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B649C-B716-4D82-9B92-6359E53A76A7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30895B-0C2C-C85C-05DC-6BD8FCDB5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8B8B55-33A6-2A89-6907-397C93A93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5FBD1-7475-4FA0-AEBA-08513D277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13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ADE8E-5422-1E1B-964B-AE6FA0E73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F6B6AF-4307-9EEE-3DF4-E4A09EBEA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B649C-B716-4D82-9B92-6359E53A76A7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5AE687-47A3-4365-A3E0-351873748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91ED89-34BA-AFD4-2B31-5BF56026E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5FBD1-7475-4FA0-AEBA-08513D277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040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452960-BC32-D57A-7A13-95B5B7E96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B649C-B716-4D82-9B92-6359E53A76A7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0D7733-1CB5-9FBF-A8E5-2137CB07F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8B5885-E36A-F4EA-CE8C-78728EB9B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5FBD1-7475-4FA0-AEBA-08513D277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627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8E1CD-89AB-9B07-F037-6DC1C360F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F51858-3A0E-2DF2-1FA1-A3CC1BFDC2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E213F4-63F0-34E0-12AF-DEB1365165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E7DA8D-4E01-435D-27E7-F233A65E6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B649C-B716-4D82-9B92-6359E53A76A7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D1B8A2-14DD-9FF8-0E80-09EC21B93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DE3211-DFD3-8461-C3CB-7EDA2C396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5FBD1-7475-4FA0-AEBA-08513D277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209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E5CF9-1C5C-3A0E-EBCC-C915BC542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AFC1B7-3F36-EDC2-B3F6-7A96F7CEAD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B99929-ADB2-10F2-19A5-BDA2E46C8A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8FC705-637F-84C0-A44C-3D928D6D3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B649C-B716-4D82-9B92-6359E53A76A7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141B95-D62E-A411-3E9D-36ECCABD7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04608A-5250-AF5C-5FC1-D9DFE89D9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5FBD1-7475-4FA0-AEBA-08513D277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662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B46B18-16B9-9E91-4BD2-C2BA5D747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7EBC18-6573-837F-3A72-D076EDFB2B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873917-B6BC-4C65-804D-3B69092831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B649C-B716-4D82-9B92-6359E53A76A7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C5083-B706-534D-6E11-F1F36E6EE6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84C0-573B-1E73-BF79-CDDEB79711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A5FBD1-7475-4FA0-AEBA-08513D277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821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2968/jowc.2022.31.sup12.s10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0">
            <a:extLst>
              <a:ext uri="{FF2B5EF4-FFF2-40B4-BE49-F238E27FC236}">
                <a16:creationId xmlns:a16="http://schemas.microsoft.com/office/drawing/2014/main" id="{1A3C89F8-0D2F-47FF-B903-15124826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0F8010-62EA-1E6A-6D98-DF9D8D2973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0430" y="583345"/>
            <a:ext cx="7160357" cy="4164820"/>
          </a:xfrm>
        </p:spPr>
        <p:txBody>
          <a:bodyPr anchor="t">
            <a:normAutofit/>
          </a:bodyPr>
          <a:lstStyle/>
          <a:p>
            <a:pPr algn="r"/>
            <a:r>
              <a:rPr lang="en-US" sz="6800">
                <a:solidFill>
                  <a:srgbClr val="FFFFFF"/>
                </a:solidFill>
              </a:rPr>
              <a:t>Wound care in Age of Xylazine: Practical and Ethical Considerations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19E2BF-E40F-1AEE-815F-B45C989E73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0716" y="4478784"/>
            <a:ext cx="8679340" cy="1669390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 sz="2000">
                <a:solidFill>
                  <a:srgbClr val="FFFFFF"/>
                </a:solidFill>
              </a:rPr>
              <a:t>Lydia Williams, MSN, FNP-BC, CWOCN</a:t>
            </a:r>
            <a:endParaRPr lang="en-US" sz="2000">
              <a:solidFill>
                <a:srgbClr val="FFFFFF"/>
              </a:solidFill>
              <a:cs typeface="Calibri"/>
            </a:endParaRPr>
          </a:p>
          <a:p>
            <a:pPr algn="l"/>
            <a:r>
              <a:rPr lang="en-US" sz="2000">
                <a:solidFill>
                  <a:srgbClr val="FFFFFF"/>
                </a:solidFill>
              </a:rPr>
              <a:t>Kara Cohen, MSN, AGPCNP-BC </a:t>
            </a:r>
          </a:p>
          <a:p>
            <a:pPr algn="l"/>
            <a:r>
              <a:rPr lang="en-US" sz="2000">
                <a:solidFill>
                  <a:srgbClr val="FFFFFF"/>
                </a:solidFill>
                <a:ea typeface="Calibri" panose="020F0502020204030204"/>
                <a:cs typeface="Calibri"/>
              </a:rPr>
              <a:t>Project HOME, Philadelphia, PA</a:t>
            </a:r>
            <a:br>
              <a:rPr lang="en-US" sz="2000">
                <a:solidFill>
                  <a:srgbClr val="FFFFFF"/>
                </a:solidFill>
                <a:ea typeface="Calibri" panose="020F0502020204030204"/>
                <a:cs typeface="Calibri"/>
              </a:rPr>
            </a:br>
            <a:endParaRPr lang="en-US" sz="2000">
              <a:solidFill>
                <a:srgbClr val="FFFFFF"/>
              </a:solidFill>
              <a:ea typeface="Calibri" panose="020F0502020204030204"/>
              <a:cs typeface="Calibri"/>
            </a:endParaRPr>
          </a:p>
          <a:p>
            <a:pPr algn="l"/>
            <a:endParaRPr lang="en-US" sz="2000">
              <a:solidFill>
                <a:srgbClr val="FFFFFF"/>
              </a:solidFill>
              <a:cs typeface="Calibri"/>
            </a:endParaRPr>
          </a:p>
          <a:p>
            <a:pPr algn="l"/>
            <a:r>
              <a:rPr lang="en-US" sz="1600">
                <a:solidFill>
                  <a:srgbClr val="FFFFFF"/>
                </a:solidFill>
                <a:cs typeface="Calibri"/>
              </a:rPr>
              <a:t>With adapted slides from Kate Gleason Bachman and Máire St. Ledger  </a:t>
            </a:r>
            <a:endParaRPr lang="en-US" sz="2000">
              <a:solidFill>
                <a:srgbClr val="FFFFFF"/>
              </a:solidFill>
              <a:cs typeface="Calibri"/>
            </a:endParaRPr>
          </a:p>
        </p:txBody>
      </p:sp>
      <p:sp>
        <p:nvSpPr>
          <p:cNvPr id="32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4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6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3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5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00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B8C524-EC13-B606-F6DD-41F894737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sz="1800">
                <a:solidFill>
                  <a:srgbClr val="FFFFFF"/>
                </a:solidFill>
                <a:cs typeface="Calibri Light"/>
              </a:rPr>
              <a:t>Xylazine wound presentation/evolution </a:t>
            </a:r>
            <a:br>
              <a:rPr lang="en-US" sz="1800">
                <a:solidFill>
                  <a:srgbClr val="FFFFFF"/>
                </a:solidFill>
                <a:cs typeface="Calibri Light"/>
              </a:rPr>
            </a:br>
            <a:endParaRPr lang="en-US" sz="1800">
              <a:solidFill>
                <a:srgbClr val="FFFFFF"/>
              </a:solidFill>
              <a:cs typeface="Calibri Light"/>
            </a:endParaRPr>
          </a:p>
          <a:p>
            <a:endParaRPr lang="en-US" sz="1800">
              <a:solidFill>
                <a:srgbClr val="FFFFFF"/>
              </a:solidFill>
              <a:cs typeface="Calibri Light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2AE64-F792-1B76-7DB5-7F756292BA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cs typeface="Calibri"/>
              </a:rPr>
              <a:t>Wounds may vary widely in appearance, from very small wounds with appearance similar to cigarette burns, to large deep necrotic ulcers.  </a:t>
            </a:r>
          </a:p>
          <a:p>
            <a:r>
              <a:rPr lang="en-US">
                <a:cs typeface="Calibri"/>
              </a:rPr>
              <a:t>Can occur anywhere on the body, regardless of injection site </a:t>
            </a:r>
          </a:p>
          <a:p>
            <a:r>
              <a:rPr lang="en-US">
                <a:cs typeface="Calibri"/>
              </a:rPr>
              <a:t>Often worse when shooting in combo with powder coke (speedballs)</a:t>
            </a:r>
          </a:p>
          <a:p>
            <a:r>
              <a:rPr lang="en-US">
                <a:cs typeface="Calibri"/>
              </a:rPr>
              <a:t>Can occur even when dope is smoked or snorted  </a:t>
            </a: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05763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2C7E01-7729-9C15-0481-9FEDD0B78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0466" y="609600"/>
            <a:ext cx="4140014" cy="1330839"/>
          </a:xfrm>
        </p:spPr>
        <p:txBody>
          <a:bodyPr>
            <a:normAutofit/>
          </a:bodyPr>
          <a:lstStyle/>
          <a:p>
            <a:r>
              <a:rPr lang="en-US" sz="2800" dirty="0"/>
              <a:t> </a:t>
            </a:r>
            <a:br>
              <a:rPr lang="en-US" sz="2800" dirty="0"/>
            </a:br>
            <a:endParaRPr lang="en-US" sz="280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3D13F04-102E-3694-F804-C01AAB824D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3" r="-2" b="-2"/>
          <a:stretch/>
        </p:blipFill>
        <p:spPr>
          <a:xfrm>
            <a:off x="2482665" y="159784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97897-311A-BA2B-4312-B94E28018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0465" y="2194102"/>
            <a:ext cx="4140013" cy="3908586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2000">
              <a:cs typeface="Calibri"/>
            </a:endParaRPr>
          </a:p>
          <a:p>
            <a:endParaRPr lang="en-US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1204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4">
            <a:extLst>
              <a:ext uri="{FF2B5EF4-FFF2-40B4-BE49-F238E27FC236}">
                <a16:creationId xmlns:a16="http://schemas.microsoft.com/office/drawing/2014/main" id="{117AB3D3-3C9C-4DED-809A-78734805B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EDC698-4062-65D2-E6E9-78942D170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en-US"/>
              <a:t>Medical Ethics and wound care </a:t>
            </a:r>
            <a:br>
              <a:rPr lang="en-US"/>
            </a:br>
            <a:endParaRPr lang="en-US"/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DC469-9AD5-9FF6-F359-CB0FF70E4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1" y="2599509"/>
            <a:ext cx="4530898" cy="363945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900">
                <a:cs typeface="Calibri"/>
              </a:rPr>
              <a:t>Remember principles of medical ethics: </a:t>
            </a:r>
          </a:p>
          <a:p>
            <a:pPr marL="0" indent="0">
              <a:buNone/>
            </a:pPr>
            <a:endParaRPr lang="en-US" sz="1900">
              <a:cs typeface="Calibri"/>
            </a:endParaRPr>
          </a:p>
          <a:p>
            <a:pPr lvl="1"/>
            <a:r>
              <a:rPr lang="en-US" sz="1900">
                <a:cs typeface="Calibri"/>
              </a:rPr>
              <a:t>Beneficence (Do good)</a:t>
            </a:r>
          </a:p>
          <a:p>
            <a:pPr marL="457200" lvl="1" indent="0">
              <a:buNone/>
            </a:pPr>
            <a:endParaRPr lang="en-US" sz="1900">
              <a:cs typeface="Calibri"/>
            </a:endParaRPr>
          </a:p>
          <a:p>
            <a:pPr lvl="1"/>
            <a:r>
              <a:rPr lang="en-US" sz="1900">
                <a:cs typeface="Calibri"/>
              </a:rPr>
              <a:t>Non-maleficence (Do no harm)</a:t>
            </a:r>
          </a:p>
          <a:p>
            <a:pPr marL="457200" lvl="1" indent="0">
              <a:buNone/>
            </a:pPr>
            <a:endParaRPr lang="en-US" sz="1900">
              <a:cs typeface="Calibri"/>
            </a:endParaRPr>
          </a:p>
          <a:p>
            <a:pPr lvl="1"/>
            <a:r>
              <a:rPr lang="en-US" sz="1900">
                <a:cs typeface="Calibri"/>
              </a:rPr>
              <a:t>Justice (Ensuring Fairness)</a:t>
            </a:r>
          </a:p>
          <a:p>
            <a:pPr marL="457200" lvl="1" indent="0">
              <a:buNone/>
            </a:pPr>
            <a:endParaRPr lang="en-US" sz="1900">
              <a:cs typeface="Calibri"/>
            </a:endParaRPr>
          </a:p>
          <a:p>
            <a:pPr lvl="1"/>
            <a:r>
              <a:rPr lang="en-US" sz="1900">
                <a:cs typeface="Calibri"/>
              </a:rPr>
              <a:t>Autonomy (Ensuring patient may choose freely, when they able to do so)</a:t>
            </a:r>
          </a:p>
          <a:p>
            <a:pPr>
              <a:spcBef>
                <a:spcPts val="0"/>
              </a:spcBef>
            </a:pPr>
            <a:endParaRPr lang="en-US" sz="1900"/>
          </a:p>
          <a:p>
            <a:pPr marL="457200" lvl="1" indent="0">
              <a:buNone/>
            </a:pPr>
            <a:endParaRPr lang="en-US" sz="1900">
              <a:cs typeface="Calibri" panose="020F0502020204030204"/>
            </a:endParaRPr>
          </a:p>
        </p:txBody>
      </p:sp>
      <p:pic>
        <p:nvPicPr>
          <p:cNvPr id="4" name="Picture 4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0BC489DD-8988-C627-198C-023B16C882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1592"/>
          <a:stretch/>
        </p:blipFill>
        <p:spPr>
          <a:xfrm>
            <a:off x="5911532" y="2484255"/>
            <a:ext cx="5150277" cy="37142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5180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ED60E8-3959-5B7A-D429-F3BA12E7E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cs typeface="Calibri Light"/>
              </a:rPr>
              <a:t>How does this relate to wound care: What does "Do No Harm Actually Mean?" 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A81505-8F26-C0AB-19FF-6F37F24921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9158" y="878891"/>
            <a:ext cx="7064641" cy="52980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cs typeface="Calibri"/>
              </a:rPr>
              <a:t>Proliferation of large necrotic ulcers has led many providers and non-clinical community members to scramble to provide supportive services </a:t>
            </a:r>
          </a:p>
          <a:p>
            <a:pPr marL="0" indent="0">
              <a:buNone/>
            </a:pPr>
            <a:r>
              <a:rPr lang="en-US">
                <a:cs typeface="Calibri"/>
              </a:rPr>
              <a:t>Points to consider: </a:t>
            </a:r>
          </a:p>
          <a:p>
            <a:r>
              <a:rPr lang="en-US">
                <a:cs typeface="Calibri"/>
              </a:rPr>
              <a:t>Increasing access </a:t>
            </a:r>
          </a:p>
          <a:p>
            <a:r>
              <a:rPr lang="en-US">
                <a:cs typeface="Calibri"/>
              </a:rPr>
              <a:t>Gatekeeping?</a:t>
            </a:r>
          </a:p>
          <a:p>
            <a:r>
              <a:rPr lang="en-US">
                <a:cs typeface="Calibri"/>
              </a:rPr>
              <a:t>Inappropriate dressing selection (Tip: Don't use a dressing if you don't know what it does)</a:t>
            </a:r>
          </a:p>
          <a:p>
            <a:r>
              <a:rPr lang="en-US">
                <a:cs typeface="Calibri"/>
              </a:rPr>
              <a:t>Legal Ramifications </a:t>
            </a:r>
          </a:p>
          <a:p>
            <a:r>
              <a:rPr lang="en-US">
                <a:cs typeface="Calibri"/>
              </a:rPr>
              <a:t>Standing orders </a:t>
            </a: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70455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DEE4689-1A55-6609-6680-8703961488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5244" r="9085" b="802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FBE59F-323C-8330-DC82-B662BE138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Longitudinal wound management </a:t>
            </a:r>
          </a:p>
        </p:txBody>
      </p:sp>
      <p:graphicFrame>
        <p:nvGraphicFramePr>
          <p:cNvPr id="20" name="Content Placeholder 2">
            <a:extLst>
              <a:ext uri="{FF2B5EF4-FFF2-40B4-BE49-F238E27FC236}">
                <a16:creationId xmlns:a16="http://schemas.microsoft.com/office/drawing/2014/main" id="{191A00E4-ECC7-F866-A054-361BA65D83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973908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77094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930EBA3-4D2E-42E8-B828-834555328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 descr="Calendar&#10;&#10;Description automatically generated">
            <a:extLst>
              <a:ext uri="{FF2B5EF4-FFF2-40B4-BE49-F238E27FC236}">
                <a16:creationId xmlns:a16="http://schemas.microsoft.com/office/drawing/2014/main" id="{34E16583-54B6-BF98-C3FE-A32F58F868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8981" y="207413"/>
            <a:ext cx="5004908" cy="6644455"/>
          </a:xfrm>
          <a:custGeom>
            <a:avLst/>
            <a:gdLst/>
            <a:ahLst/>
            <a:cxnLst/>
            <a:rect l="l" t="t" r="r" b="b"/>
            <a:pathLst>
              <a:path w="6094252" h="6857998">
                <a:moveTo>
                  <a:pt x="0" y="0"/>
                </a:moveTo>
                <a:lnTo>
                  <a:pt x="5898122" y="0"/>
                </a:lnTo>
                <a:cubicBezTo>
                  <a:pt x="6006442" y="0"/>
                  <a:pt x="6094252" y="87810"/>
                  <a:pt x="6094252" y="196130"/>
                </a:cubicBezTo>
                <a:lnTo>
                  <a:pt x="6094252" y="6661869"/>
                </a:lnTo>
                <a:cubicBezTo>
                  <a:pt x="6094252" y="6756649"/>
                  <a:pt x="6027023" y="6835726"/>
                  <a:pt x="5937649" y="6854015"/>
                </a:cubicBezTo>
                <a:lnTo>
                  <a:pt x="5898132" y="6857998"/>
                </a:lnTo>
                <a:lnTo>
                  <a:pt x="0" y="6857998"/>
                </a:lnTo>
                <a:close/>
              </a:path>
            </a:pathLst>
          </a:custGeom>
        </p:spPr>
      </p:pic>
      <p:sp>
        <p:nvSpPr>
          <p:cNvPr id="11" name="Arc 10">
            <a:extLst>
              <a:ext uri="{FF2B5EF4-FFF2-40B4-BE49-F238E27FC236}">
                <a16:creationId xmlns:a16="http://schemas.microsoft.com/office/drawing/2014/main" id="{E58B2195-5055-402F-A3E7-53FF0E498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5836" y="775849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EC576F-DF53-A43B-0AA3-6BB3FEE90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2" y="957715"/>
            <a:ext cx="5130798" cy="275041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Wounds can improve, limb loss avoided with consistent outpatient management 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28AA953-F4F9-4DC5-97C7-491F4AF937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97079" y="5607717"/>
            <a:ext cx="513442" cy="49951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3999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F879AC3-D4CE-493C-ADC7-06205677F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4" descr="A picture containing text, food, dish&#10;&#10;Description automatically generated">
            <a:extLst>
              <a:ext uri="{FF2B5EF4-FFF2-40B4-BE49-F238E27FC236}">
                <a16:creationId xmlns:a16="http://schemas.microsoft.com/office/drawing/2014/main" id="{DBD5BEAF-E9EA-D534-966A-5260D94074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9636" y="643468"/>
            <a:ext cx="740397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8629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59CCCA-07C9-7ACC-4BCA-DF7A337A6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Harm reduction 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73363F9-998E-71C1-B307-DC3C375B8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/>
              <a:t>Decreasing injection into wound (amount and frequency) </a:t>
            </a:r>
          </a:p>
          <a:p>
            <a:r>
              <a:rPr lang="en-US" sz="2200"/>
              <a:t>Changing method of ingestion will decrease chronic traumatic  wounds but will not eliminate risk for wounds </a:t>
            </a:r>
            <a:endParaRPr lang="en-US" sz="2200">
              <a:cs typeface="Calibri"/>
            </a:endParaRPr>
          </a:p>
          <a:p>
            <a:r>
              <a:rPr lang="en-US" sz="2200"/>
              <a:t>Educate re: persistent trauma/necrosis if continue to inject into wounds </a:t>
            </a:r>
            <a:endParaRPr lang="en-US" sz="2200">
              <a:cs typeface="Calibri"/>
            </a:endParaRPr>
          </a:p>
          <a:p>
            <a:r>
              <a:rPr lang="en-US" sz="2200"/>
              <a:t>Cleaning agents- AVOID cleaning wounds with sanitizers, bleach, iodine, alcohol wipes </a:t>
            </a:r>
            <a:endParaRPr lang="en-US" sz="2200">
              <a:cs typeface="Calibri"/>
            </a:endParaRPr>
          </a:p>
          <a:p>
            <a:r>
              <a:rPr lang="en-US" sz="2200"/>
              <a:t>**Dakins solution (very diluted bleach) </a:t>
            </a:r>
            <a:endParaRPr lang="en-US" sz="2200">
              <a:cs typeface="Calibri"/>
            </a:endParaRPr>
          </a:p>
          <a:p>
            <a:r>
              <a:rPr lang="en-US" sz="2200"/>
              <a:t>MOUD</a:t>
            </a:r>
            <a:endParaRPr lang="en-US" sz="2200">
              <a:cs typeface="Calibri"/>
            </a:endParaRPr>
          </a:p>
          <a:p>
            <a:r>
              <a:rPr lang="en-US" sz="2200">
                <a:cs typeface="Calibri"/>
              </a:rPr>
              <a:t>Emphasize importance of keeping wound clean and covered (even with a maxi pad if that's all the patient has available)</a:t>
            </a:r>
          </a:p>
          <a:p>
            <a:pPr marL="0" indent="0">
              <a:buNone/>
            </a:pPr>
            <a:endParaRPr lang="en-US" sz="22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77949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C2FE24-965A-C008-714D-D2B7EDFCE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US" sz="5000"/>
              <a:t>Important Components of Xylazine Wound Management Plan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Content Placeholder 2">
            <a:extLst>
              <a:ext uri="{FF2B5EF4-FFF2-40B4-BE49-F238E27FC236}">
                <a16:creationId xmlns:a16="http://schemas.microsoft.com/office/drawing/2014/main" id="{CECF2BE0-35B1-8D18-B75D-B1D67F94BC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3866312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465387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6C169C-930D-9EA1-DE2E-40E931FFD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5400">
                <a:cs typeface="Calibri Light"/>
              </a:rPr>
              <a:t>Wound History </a:t>
            </a:r>
            <a:endParaRPr lang="en-US" sz="540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AD0E89C-13FE-69DF-3221-7C6A479B08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5699226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1236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A4975D-2CE3-406F-C341-CE040BEF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US" sz="4000">
                <a:cs typeface="Calibri Light"/>
              </a:rPr>
              <a:t>Financial Disclosures </a:t>
            </a:r>
            <a:endParaRPr lang="en-US" sz="4000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67847-CB16-4875-68D4-3186E91A1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81943"/>
            <a:ext cx="10168128" cy="369502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200">
                <a:cs typeface="Calibri"/>
              </a:rPr>
              <a:t>We have nothing to disclose</a:t>
            </a:r>
          </a:p>
          <a:p>
            <a:pPr marL="0" indent="0">
              <a:buNone/>
            </a:pPr>
            <a:endParaRPr lang="en-US" sz="22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35594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00E58D-61DA-FC8D-3B36-242CC8E06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US" sz="5600"/>
              <a:t>Key Components of Good Wound Assessment 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C0990DC1-1CB4-7B02-94A4-9655A7F5834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6694869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612498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5D8DAD-E9B6-070F-1D01-10FF687F9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US" sz="5600"/>
              <a:t> Topical Wound Care for Xylazine Wounds: STEP 1 Cleansing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0" name="Content Placeholder 2">
            <a:extLst>
              <a:ext uri="{FF2B5EF4-FFF2-40B4-BE49-F238E27FC236}">
                <a16:creationId xmlns:a16="http://schemas.microsoft.com/office/drawing/2014/main" id="{4D053FBE-2BAE-487D-EF1C-18DB6EC824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8338881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989361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57FC2E-1CDA-4A13-AB73-FD97FA7E4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2488"/>
            <a:ext cx="2899189" cy="4363844"/>
          </a:xfrm>
        </p:spPr>
        <p:txBody>
          <a:bodyPr anchor="t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Topical Wound Care for Xylazine Wounds: Step 1: Cleansing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14D32C-A0B7-4AF9-971A-B8BF4D7712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0855" y="1412489"/>
            <a:ext cx="3427283" cy="436384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dirty="0">
                <a:cs typeface="Calibri" panose="020F0502020204030204"/>
              </a:rPr>
              <a:t>CLEAN WOUND </a:t>
            </a:r>
          </a:p>
          <a:p>
            <a:r>
              <a:rPr lang="en-US" sz="2400" dirty="0"/>
              <a:t>Gentle flush of cleansing agent to remove drainage while avoiding damage to healthy tissue</a:t>
            </a:r>
            <a:endParaRPr lang="en-US" sz="2400" dirty="0">
              <a:cs typeface="Calibri"/>
            </a:endParaRPr>
          </a:p>
          <a:p>
            <a:pPr lvl="1"/>
            <a:r>
              <a:rPr lang="en-US" dirty="0"/>
              <a:t>Saline</a:t>
            </a:r>
            <a:endParaRPr lang="en-US" dirty="0">
              <a:cs typeface="Calibri"/>
            </a:endParaRPr>
          </a:p>
          <a:p>
            <a:pPr lvl="1"/>
            <a:r>
              <a:rPr lang="en-US" dirty="0"/>
              <a:t>Commercial wound cleansers</a:t>
            </a:r>
            <a:endParaRPr lang="en-US" dirty="0">
              <a:cs typeface="Calibri"/>
            </a:endParaRPr>
          </a:p>
          <a:p>
            <a:pPr lvl="1"/>
            <a:r>
              <a:rPr lang="en-US" dirty="0"/>
              <a:t>Potable Tap water</a:t>
            </a:r>
            <a:endParaRPr lang="en-US" dirty="0">
              <a:cs typeface="Calibri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D57CC9-5D2F-422D-AA14-13F0529E83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604" y="1412489"/>
            <a:ext cx="3197701" cy="436384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dirty="0">
                <a:cs typeface="Calibri" panose="020F0502020204030204"/>
              </a:rPr>
              <a:t>NECROTIC WOUND</a:t>
            </a:r>
          </a:p>
          <a:p>
            <a:r>
              <a:rPr lang="en-US" sz="2400" dirty="0"/>
              <a:t>Low pressure irrigation to reduce bacteria and assist in removal/loosening of nonviable tissue</a:t>
            </a:r>
            <a:endParaRPr lang="en-US" sz="2400" dirty="0">
              <a:cs typeface="Calibri" panose="020F0502020204030204"/>
            </a:endParaRPr>
          </a:p>
          <a:p>
            <a:pPr lvl="1"/>
            <a:r>
              <a:rPr lang="en-US" dirty="0"/>
              <a:t>Saline in pressurized container</a:t>
            </a:r>
            <a:endParaRPr lang="en-US" dirty="0">
              <a:cs typeface="Calibri"/>
            </a:endParaRPr>
          </a:p>
          <a:p>
            <a:pPr lvl="1"/>
            <a:r>
              <a:rPr lang="en-US" dirty="0"/>
              <a:t>Diluted Dakin’s solution</a:t>
            </a:r>
            <a:endParaRPr lang="en-US" dirty="0">
              <a:cs typeface="Calibri"/>
            </a:endParaRPr>
          </a:p>
          <a:p>
            <a:pPr lvl="1"/>
            <a:r>
              <a:rPr lang="en-US" err="1"/>
              <a:t>Vashe</a:t>
            </a:r>
            <a:endParaRPr lang="en-US">
              <a:cs typeface="Calibri"/>
            </a:endParaRPr>
          </a:p>
          <a:p>
            <a:pPr marL="457200" lvl="1" indent="0">
              <a:buNone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5875658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62" name="Rectangle 1055">
            <a:extLst>
              <a:ext uri="{FF2B5EF4-FFF2-40B4-BE49-F238E27FC236}">
                <a16:creationId xmlns:a16="http://schemas.microsoft.com/office/drawing/2014/main" id="{18F923FF-DD0C-4FD3-A1B4-68DFA511C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414D95-DAC5-AB13-A3AE-9381DB84A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172" y="1144769"/>
            <a:ext cx="3724217" cy="289643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/>
              <a:t>Topical Care for Xylazine Wounds: </a:t>
            </a:r>
            <a:br>
              <a:rPr lang="en-US" sz="3400"/>
            </a:br>
            <a:r>
              <a:rPr lang="en-US" sz="3400"/>
              <a:t>STEP 1 Cleansing</a:t>
            </a:r>
            <a:br>
              <a:rPr lang="en-US" sz="3400"/>
            </a:br>
            <a:r>
              <a:rPr lang="en-US" sz="3400"/>
              <a:t>NON CYTOTOXIC CLEANSING AGENTS</a:t>
            </a:r>
          </a:p>
        </p:txBody>
      </p:sp>
      <p:sp>
        <p:nvSpPr>
          <p:cNvPr id="1063" name="Rectangle 1057">
            <a:extLst>
              <a:ext uri="{FF2B5EF4-FFF2-40B4-BE49-F238E27FC236}">
                <a16:creationId xmlns:a16="http://schemas.microsoft.com/office/drawing/2014/main" id="{114A821F-8663-46BA-8CC0-D4C44F639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824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Saline Wound Flush | Saline Solution Wound Wash">
            <a:extLst>
              <a:ext uri="{FF2B5EF4-FFF2-40B4-BE49-F238E27FC236}">
                <a16:creationId xmlns:a16="http://schemas.microsoft.com/office/drawing/2014/main" id="{4AE7AD63-B338-48DB-BD70-646CBF7A2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5809426" y="379158"/>
            <a:ext cx="1109337" cy="2926079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ashe® Wound Solution 250 ml Instillation Bottle, 12/cs | Byram Healthcare">
            <a:extLst>
              <a:ext uri="{FF2B5EF4-FFF2-40B4-BE49-F238E27FC236}">
                <a16:creationId xmlns:a16="http://schemas.microsoft.com/office/drawing/2014/main" id="{3F15B834-B6E2-4F6E-8ECC-82E9D5F96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73261" y="379158"/>
            <a:ext cx="1953158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4" name="Rectangle 1059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171" y="4177748"/>
            <a:ext cx="3706859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6" name="Picture 12" descr="didaksol">
            <a:extLst>
              <a:ext uri="{FF2B5EF4-FFF2-40B4-BE49-F238E27FC236}">
                <a16:creationId xmlns:a16="http://schemas.microsoft.com/office/drawing/2014/main" id="{BDD74496-5729-44BB-908F-B8F7C5CB7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26151" y="3817320"/>
            <a:ext cx="3675888" cy="213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DermaKlenz Wound Cleanser">
            <a:extLst>
              <a:ext uri="{FF2B5EF4-FFF2-40B4-BE49-F238E27FC236}">
                <a16:creationId xmlns:a16="http://schemas.microsoft.com/office/drawing/2014/main" id="{8459AEC9-E939-4710-93C0-EE8EBD38C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64459" y="3423290"/>
            <a:ext cx="2567635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8410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B09022-22A9-450C-A94E-29181E95C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US" sz="5600"/>
              <a:t>Topical Wound Care for Xylazine Wounds:</a:t>
            </a:r>
            <a:br>
              <a:rPr lang="en-US" sz="5600"/>
            </a:br>
            <a:r>
              <a:rPr lang="en-US" sz="5600"/>
              <a:t>Step 2: Topical Care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4" name="Content Placeholder 2">
            <a:extLst>
              <a:ext uri="{FF2B5EF4-FFF2-40B4-BE49-F238E27FC236}">
                <a16:creationId xmlns:a16="http://schemas.microsoft.com/office/drawing/2014/main" id="{463175C5-1668-3682-694D-8FF5F633F5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1632093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130293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5D8DAD-E9B6-070F-1D01-10FF687F9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2488"/>
            <a:ext cx="2899189" cy="4363844"/>
          </a:xfrm>
        </p:spPr>
        <p:txBody>
          <a:bodyPr anchor="t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 Topical Wound Care for Xylazine Wounds: </a:t>
            </a:r>
            <a:br>
              <a:rPr lang="en-US" sz="4000">
                <a:solidFill>
                  <a:srgbClr val="FFFFFF"/>
                </a:solidFill>
              </a:rPr>
            </a:br>
            <a:r>
              <a:rPr lang="en-US" sz="4000">
                <a:solidFill>
                  <a:srgbClr val="FFFFFF"/>
                </a:solidFill>
              </a:rPr>
              <a:t>Step 2: Topical 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03B5E-4F30-D9CE-9C23-05D63B7731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0855" y="1182452"/>
            <a:ext cx="3484792" cy="459388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457200" lvl="1" indent="0">
              <a:buNone/>
            </a:pPr>
            <a:r>
              <a:rPr lang="en-US">
                <a:cs typeface="Calibri"/>
              </a:rPr>
              <a:t>MINIMAL DRAINAGE </a:t>
            </a:r>
          </a:p>
          <a:p>
            <a:r>
              <a:rPr lang="en-US" sz="2400"/>
              <a:t>Dressings that provide moisture AND decrease/impede bacterial growth, while avoiding surrounding skin damage</a:t>
            </a:r>
            <a:endParaRPr lang="en-US" sz="2400">
              <a:cs typeface="Calibri"/>
            </a:endParaRPr>
          </a:p>
          <a:p>
            <a:pPr lvl="1"/>
            <a:r>
              <a:rPr lang="en-US"/>
              <a:t>Medical grade honey gel </a:t>
            </a:r>
            <a:endParaRPr lang="en-US">
              <a:cs typeface="Calibri"/>
            </a:endParaRPr>
          </a:p>
          <a:p>
            <a:pPr lvl="1"/>
            <a:r>
              <a:rPr lang="en-US"/>
              <a:t>Xeroform NON- OCCLUSIVE gauze</a:t>
            </a:r>
            <a:endParaRPr lang="en-US">
              <a:cs typeface="Calibri"/>
            </a:endParaRPr>
          </a:p>
          <a:p>
            <a:pPr lvl="1"/>
            <a:r>
              <a:rPr lang="en-US"/>
              <a:t>Triad paste</a:t>
            </a:r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07BDB1-6A7A-4E10-905C-A62676D54A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604" y="1182452"/>
            <a:ext cx="3197701" cy="459388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sz="2400">
                <a:cs typeface="Calibri" panose="020F0502020204030204"/>
              </a:rPr>
              <a:t>HEAVY DRAINAGE</a:t>
            </a:r>
          </a:p>
          <a:p>
            <a:r>
              <a:rPr lang="en-US" sz="2400"/>
              <a:t>Dressings that absorb excess exudate while maintaining moisture balance and decreasing/impeding bacterial growth </a:t>
            </a:r>
            <a:endParaRPr lang="en-US" sz="2400">
              <a:cs typeface="Calibri"/>
            </a:endParaRPr>
          </a:p>
          <a:p>
            <a:pPr lvl="1"/>
            <a:r>
              <a:rPr lang="en-US"/>
              <a:t>Triad paste</a:t>
            </a:r>
            <a:endParaRPr lang="en-US">
              <a:cs typeface="Calibri"/>
            </a:endParaRPr>
          </a:p>
          <a:p>
            <a:pPr lvl="1"/>
            <a:r>
              <a:rPr lang="en-US"/>
              <a:t>Medical grade honey impregnated foam/gauze</a:t>
            </a:r>
            <a:endParaRPr lang="en-US">
              <a:cs typeface="Calibri"/>
            </a:endParaRPr>
          </a:p>
          <a:p>
            <a:pPr lvl="1"/>
            <a:r>
              <a:rPr lang="en-US"/>
              <a:t>Polyurethane Foam </a:t>
            </a:r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 marL="457200" lvl="1" indent="0">
              <a:buNone/>
            </a:pP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10684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5D8DAD-E9B6-070F-1D01-10FF687F9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2488"/>
            <a:ext cx="2899189" cy="4363844"/>
          </a:xfrm>
        </p:spPr>
        <p:txBody>
          <a:bodyPr anchor="t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 Topical Wound Care for Xylazine Wounds: </a:t>
            </a:r>
            <a:br>
              <a:rPr lang="en-US" sz="4000">
                <a:solidFill>
                  <a:srgbClr val="FFFFFF"/>
                </a:solidFill>
              </a:rPr>
            </a:br>
            <a:r>
              <a:rPr lang="en-US" sz="4000">
                <a:solidFill>
                  <a:srgbClr val="FFFFFF"/>
                </a:solidFill>
              </a:rPr>
              <a:t>Step 2: Topical 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03B5E-4F30-D9CE-9C23-05D63B7731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0855" y="1412489"/>
            <a:ext cx="3427283" cy="436384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lvl="1" indent="0">
              <a:buNone/>
            </a:pPr>
            <a:r>
              <a:rPr lang="en-US" dirty="0">
                <a:cs typeface="Calibri"/>
              </a:rPr>
              <a:t>MINIMAL  DRAINAGE </a:t>
            </a:r>
          </a:p>
          <a:p>
            <a:r>
              <a:rPr lang="en-US" sz="2400" dirty="0"/>
              <a:t>Secondary Dressings</a:t>
            </a:r>
            <a:endParaRPr lang="en-US" sz="2400" dirty="0">
              <a:cs typeface="Calibri"/>
            </a:endParaRPr>
          </a:p>
          <a:p>
            <a:pPr lvl="1"/>
            <a:r>
              <a:rPr lang="en-US" dirty="0"/>
              <a:t>Non-adherent gauze pads</a:t>
            </a:r>
            <a:endParaRPr lang="en-US" dirty="0">
              <a:cs typeface="Calibri"/>
            </a:endParaRPr>
          </a:p>
          <a:p>
            <a:pPr lvl="1"/>
            <a:r>
              <a:rPr lang="en-US" dirty="0"/>
              <a:t>ABD pads</a:t>
            </a:r>
            <a:endParaRPr lang="en-US" dirty="0">
              <a:cs typeface="Calibri"/>
            </a:endParaRPr>
          </a:p>
          <a:p>
            <a:pPr lvl="1"/>
            <a:r>
              <a:rPr lang="en-US" dirty="0"/>
              <a:t>Roll gauze</a:t>
            </a:r>
            <a:endParaRPr lang="en-US" dirty="0">
              <a:cs typeface="Calibri"/>
            </a:endParaRPr>
          </a:p>
          <a:p>
            <a:pPr lvl="1"/>
            <a:r>
              <a:rPr lang="en-US" dirty="0"/>
              <a:t>Elastic retainer net</a:t>
            </a:r>
            <a:endParaRPr lang="en-US" dirty="0">
              <a:cs typeface="Calibri"/>
            </a:endParaRPr>
          </a:p>
          <a:p>
            <a:pPr lvl="1"/>
            <a:endParaRPr lang="en-US" dirty="0">
              <a:cs typeface="Calibri"/>
            </a:endParaRPr>
          </a:p>
          <a:p>
            <a:pPr lvl="1"/>
            <a:endParaRPr lang="en-US" dirty="0">
              <a:cs typeface="Calibri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07BDB1-6A7A-4E10-905C-A62676D54A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604" y="1412489"/>
            <a:ext cx="3197701" cy="436384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dirty="0">
                <a:cs typeface="Calibri" panose="020F0502020204030204"/>
              </a:rPr>
              <a:t>HEAVY DRAINAGE</a:t>
            </a:r>
          </a:p>
          <a:p>
            <a:r>
              <a:rPr lang="en-US" sz="2400" dirty="0"/>
              <a:t>Secondary Dressings</a:t>
            </a:r>
            <a:endParaRPr lang="en-US" sz="2400" dirty="0">
              <a:cs typeface="Calibri" panose="020F0502020204030204"/>
            </a:endParaRPr>
          </a:p>
          <a:p>
            <a:pPr lvl="1"/>
            <a:r>
              <a:rPr lang="en-US" dirty="0"/>
              <a:t>ABD pads</a:t>
            </a:r>
            <a:endParaRPr lang="en-US" dirty="0">
              <a:cs typeface="Calibri"/>
            </a:endParaRPr>
          </a:p>
          <a:p>
            <a:pPr lvl="1"/>
            <a:r>
              <a:rPr lang="en-US" dirty="0"/>
              <a:t>Waterproof Adhesive Foam</a:t>
            </a:r>
            <a:endParaRPr lang="en-US" dirty="0">
              <a:cs typeface="Calibri"/>
            </a:endParaRPr>
          </a:p>
          <a:p>
            <a:pPr lvl="1"/>
            <a:r>
              <a:rPr lang="en-US" dirty="0"/>
              <a:t>Roll gauze</a:t>
            </a:r>
            <a:endParaRPr lang="en-US" dirty="0">
              <a:cs typeface="Calibri"/>
            </a:endParaRPr>
          </a:p>
          <a:p>
            <a:pPr lvl="1"/>
            <a:r>
              <a:rPr lang="en-US" dirty="0"/>
              <a:t>Elastic retainer net</a:t>
            </a:r>
            <a:endParaRPr lang="en-US" dirty="0">
              <a:cs typeface="Calibri"/>
            </a:endParaRPr>
          </a:p>
          <a:p>
            <a:pPr marL="457200" lvl="1" indent="0">
              <a:buNone/>
            </a:pP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73971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9AFA47-E43E-8165-339F-F4917CBD2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/>
              <a:t>To Coban or not to Coban </a:t>
            </a:r>
          </a:p>
        </p:txBody>
      </p:sp>
      <p:sp>
        <p:nvSpPr>
          <p:cNvPr id="2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7D21E-1138-457D-C2A8-4D282C90C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>
                <a:cs typeface="Calibri"/>
              </a:rPr>
              <a:t>Frequently used to keep dressings in place on limbs </a:t>
            </a:r>
          </a:p>
          <a:p>
            <a:r>
              <a:rPr lang="en-US" sz="2200">
                <a:cs typeface="Calibri"/>
              </a:rPr>
              <a:t>Can be constrictive if too tight </a:t>
            </a:r>
          </a:p>
          <a:p>
            <a:pPr lvl="1"/>
            <a:r>
              <a:rPr lang="en-US" sz="2200">
                <a:cs typeface="Calibri"/>
              </a:rPr>
              <a:t>Caution with </a:t>
            </a:r>
          </a:p>
          <a:p>
            <a:pPr lvl="2"/>
            <a:r>
              <a:rPr lang="en-US" sz="2200">
                <a:cs typeface="Calibri"/>
              </a:rPr>
              <a:t>Infection </a:t>
            </a:r>
          </a:p>
          <a:p>
            <a:pPr lvl="2"/>
            <a:r>
              <a:rPr lang="en-US" sz="2200">
                <a:cs typeface="Calibri"/>
              </a:rPr>
              <a:t>Possible DVT</a:t>
            </a:r>
          </a:p>
          <a:p>
            <a:pPr lvl="2"/>
            <a:r>
              <a:rPr lang="en-US" sz="2200">
                <a:cs typeface="Calibri"/>
              </a:rPr>
              <a:t>Somnolence and decreased sensory awareness</a:t>
            </a:r>
          </a:p>
          <a:p>
            <a:pPr lvl="2"/>
            <a:endParaRPr lang="en-US"/>
          </a:p>
          <a:p>
            <a:pPr marL="914400" lvl="2" indent="0">
              <a:buNone/>
            </a:pPr>
            <a:r>
              <a:rPr lang="en-US" b="1">
                <a:highlight>
                  <a:srgbClr val="FFFF00"/>
                </a:highlight>
                <a:ea typeface="Calibri"/>
                <a:cs typeface="Calibri"/>
              </a:rPr>
              <a:t>Wound underneath cohesive bandage should be checked at least every 24hrs</a:t>
            </a:r>
          </a:p>
        </p:txBody>
      </p:sp>
      <p:pic>
        <p:nvPicPr>
          <p:cNvPr id="5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5DE6A70-177F-271D-8BF9-640E3D49FE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17" r="27802" b="-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7747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22">
            <a:extLst>
              <a:ext uri="{FF2B5EF4-FFF2-40B4-BE49-F238E27FC236}">
                <a16:creationId xmlns:a16="http://schemas.microsoft.com/office/drawing/2014/main" id="{C5278130-DFE0-457B-8698-88DF6901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4" name="Rectangle 24">
            <a:extLst>
              <a:ext uri="{FF2B5EF4-FFF2-40B4-BE49-F238E27FC236}">
                <a16:creationId xmlns:a16="http://schemas.microsoft.com/office/drawing/2014/main" id="{2F99531B-1681-4D6E-BECB-18325B33A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5" name="Rectangle 26">
            <a:extLst>
              <a:ext uri="{FF2B5EF4-FFF2-40B4-BE49-F238E27FC236}">
                <a16:creationId xmlns:a16="http://schemas.microsoft.com/office/drawing/2014/main" id="{B908E8DC-1025-4FCC-873D-DC5C2ADEF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4" y="699899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6BF4EE-D60C-4E4F-F883-EC3040707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899" y="540167"/>
            <a:ext cx="4274607" cy="2135867"/>
          </a:xfrm>
        </p:spPr>
        <p:txBody>
          <a:bodyPr anchor="b">
            <a:normAutofit fontScale="90000"/>
          </a:bodyPr>
          <a:lstStyle/>
          <a:p>
            <a:r>
              <a:rPr lang="en-US" sz="4800">
                <a:cs typeface="Calibri Light"/>
              </a:rPr>
              <a:t>Example of Cohesive Bandage  Constriction </a:t>
            </a:r>
            <a:endParaRPr lang="en-US" sz="4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8A8812-3E6D-5842-5F6B-C34F7F6A42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899" y="2880452"/>
            <a:ext cx="4274607" cy="309544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>
                <a:cs typeface="Calibri"/>
              </a:rPr>
              <a:t>Patient left dressing in place for several months </a:t>
            </a:r>
          </a:p>
          <a:p>
            <a:r>
              <a:rPr lang="en-US" sz="1800">
                <a:cs typeface="Calibri"/>
              </a:rPr>
              <a:t>Edematous hands</a:t>
            </a:r>
          </a:p>
          <a:p>
            <a:r>
              <a:rPr lang="en-US" sz="1800">
                <a:cs typeface="Calibri"/>
              </a:rPr>
              <a:t>Maceration </a:t>
            </a:r>
          </a:p>
          <a:p>
            <a:r>
              <a:rPr lang="en-US" sz="1800">
                <a:cs typeface="Calibri"/>
              </a:rPr>
              <a:t>Lacerations from Coban </a:t>
            </a:r>
          </a:p>
          <a:p>
            <a:endParaRPr lang="en-US" sz="1800">
              <a:cs typeface="Calibri"/>
            </a:endParaRPr>
          </a:p>
          <a:p>
            <a:endParaRPr lang="en-US" sz="1800">
              <a:cs typeface="Calibri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364FDD96-3719-5F3C-63EB-9F0B04F39C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378" b="3"/>
          <a:stretch/>
        </p:blipFill>
        <p:spPr>
          <a:xfrm>
            <a:off x="5211495" y="699899"/>
            <a:ext cx="3211333" cy="5445836"/>
          </a:xfrm>
          <a:prstGeom prst="rect">
            <a:avLst/>
          </a:prstGeom>
        </p:spPr>
      </p:pic>
      <p:pic>
        <p:nvPicPr>
          <p:cNvPr id="6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FFACE4F8-2C73-E8DA-2172-DADFB2A090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37" r="12340" b="3"/>
          <a:stretch/>
        </p:blipFill>
        <p:spPr>
          <a:xfrm>
            <a:off x="8535080" y="699899"/>
            <a:ext cx="3211333" cy="5445836"/>
          </a:xfrm>
          <a:prstGeom prst="rect">
            <a:avLst/>
          </a:prstGeom>
        </p:spPr>
      </p:pic>
      <p:cxnSp>
        <p:nvCxnSpPr>
          <p:cNvPr id="36" name="Straight Connector 28">
            <a:extLst>
              <a:ext uri="{FF2B5EF4-FFF2-40B4-BE49-F238E27FC236}">
                <a16:creationId xmlns:a16="http://schemas.microsoft.com/office/drawing/2014/main" id="{F085D7B9-E066-4923-8CB7-294BF3062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365990" y="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9B57D9A5-B0E6-43E8-854F-D4931B715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47856" y="706072"/>
            <a:ext cx="445586" cy="5445849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5443840-A796-4C43-8DC1-1B738EFEC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46320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4310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D06029A3-F368-0695-DB7F-53357B2D1F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4315" y="643466"/>
            <a:ext cx="8103369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941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345A976A-8DE3-4B67-B94B-2044FDD128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EAAA1B9-2DDB-49C9-A037-A523D2F13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A7B09D-6472-F9F1-C34E-02BA10CDF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457200"/>
            <a:ext cx="10579608" cy="118872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chemeClr val="tx2"/>
                </a:solidFill>
              </a:rPr>
              <a:t>Objectives 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441F8D5-EBCE-4FB9-91A9-3425971C1F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262397" y="134260"/>
            <a:ext cx="3142400" cy="2716805"/>
            <a:chOff x="-305" y="-4155"/>
            <a:chExt cx="2514948" cy="2174333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A5E80E2-35F9-41F3-A2B8-A2F17D956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988BDEEE-0C30-49F3-8D05-B062EF890C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F21E0C27-19E6-45DC-B154-493480207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A3A55340-18E0-4A23-B406-BD1221643D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8701F99-7E4C-4B92-A4B5-307CDFB7A4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0" y="5047906"/>
            <a:ext cx="2412221" cy="1810094"/>
            <a:chOff x="-305" y="-1"/>
            <a:chExt cx="3832880" cy="2876136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441E616B-C319-43C1-9A9C-A2074B2E8A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C86BD2B-CA73-48DF-9CC8-0152EA6B1B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59C1AA9D-3FCF-4B84-94D1-51F0E1517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D7CE92F-1DE7-4252-A62C-77ACF8CF26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7" name="Content Placeholder 2">
            <a:extLst>
              <a:ext uri="{FF2B5EF4-FFF2-40B4-BE49-F238E27FC236}">
                <a16:creationId xmlns:a16="http://schemas.microsoft.com/office/drawing/2014/main" id="{6172CEE2-3DC3-F9BC-7F2A-8BA483DFD7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6763514"/>
              </p:ext>
            </p:extLst>
          </p:nvPr>
        </p:nvGraphicFramePr>
        <p:xfrm>
          <a:off x="1036320" y="2543633"/>
          <a:ext cx="10119360" cy="3566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357349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9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CF3AE1-F0F8-5354-0174-C0DD7D404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Alternative: Tubular netting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0CC06-AF3C-0E69-9F31-19CC0FD7A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92194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cs typeface="Calibri"/>
              </a:rPr>
              <a:t>Allows patients to secure their own dressings </a:t>
            </a:r>
          </a:p>
          <a:p>
            <a:r>
              <a:rPr lang="en-US">
                <a:cs typeface="Calibri"/>
              </a:rPr>
              <a:t>Can pull down to inject and pull back up to keep wound covered </a:t>
            </a:r>
          </a:p>
          <a:p>
            <a:r>
              <a:rPr lang="en-US">
                <a:cs typeface="Calibri"/>
              </a:rPr>
              <a:t>For most arms: </a:t>
            </a:r>
            <a:r>
              <a:rPr lang="en-US" err="1">
                <a:cs typeface="Calibri"/>
              </a:rPr>
              <a:t>sz</a:t>
            </a:r>
            <a:r>
              <a:rPr lang="en-US">
                <a:cs typeface="Calibri"/>
              </a:rPr>
              <a:t> 4 or 5 </a:t>
            </a:r>
          </a:p>
          <a:p>
            <a:r>
              <a:rPr lang="en-US">
                <a:cs typeface="Calibri"/>
              </a:rPr>
              <a:t>For most legs/head: </a:t>
            </a:r>
            <a:r>
              <a:rPr lang="en-US" err="1">
                <a:cs typeface="Calibri"/>
              </a:rPr>
              <a:t>sz</a:t>
            </a:r>
            <a:r>
              <a:rPr lang="en-US">
                <a:cs typeface="Calibri"/>
              </a:rPr>
              <a:t> 8</a:t>
            </a: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  <p:sp>
        <p:nvSpPr>
          <p:cNvPr id="25" name="Oval 11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A picture containing accessory, bandage, band-aid&#10;&#10;Description automatically generated">
            <a:extLst>
              <a:ext uri="{FF2B5EF4-FFF2-40B4-BE49-F238E27FC236}">
                <a16:creationId xmlns:a16="http://schemas.microsoft.com/office/drawing/2014/main" id="{D3E371CE-096B-9055-7B7E-285B8F4473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79" r="1" b="1262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14" name="Arc 13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picture containing text, bandage&#10;&#10;Description automatically generated">
            <a:extLst>
              <a:ext uri="{FF2B5EF4-FFF2-40B4-BE49-F238E27FC236}">
                <a16:creationId xmlns:a16="http://schemas.microsoft.com/office/drawing/2014/main" id="{798970A1-11C8-065A-8A6E-8D60864D2B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956" r="-3" b="2572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54141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F00F85-F9CE-40EE-88A5-3788944B3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94" y="639193"/>
            <a:ext cx="3959998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>
                <a:latin typeface="+mj-lt"/>
                <a:ea typeface="+mj-ea"/>
                <a:cs typeface="+mj-cs"/>
              </a:rPr>
              <a:t>Identifying Systemic/</a:t>
            </a:r>
            <a:r>
              <a:rPr lang="en-US" sz="3600"/>
              <a:t>Spreading</a:t>
            </a:r>
            <a:r>
              <a:rPr lang="en-US" sz="3600" kern="1200">
                <a:latin typeface="+mj-lt"/>
                <a:ea typeface="+mj-ea"/>
                <a:cs typeface="+mj-cs"/>
              </a:rPr>
              <a:t> Infection in Xylazine Wounds</a:t>
            </a: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AF1BDA9-4148-B596-63E5-FE5BF98B9D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4279263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033947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874131-899C-4EE4-AA78-843A10395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33" y="1426865"/>
            <a:ext cx="3848093" cy="4349467"/>
          </a:xfrm>
        </p:spPr>
        <p:txBody>
          <a:bodyPr anchor="t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Identifying Infection in Xylazine Wounds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057233-3779-4E57-B680-43B6528AF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22705" y="1038678"/>
            <a:ext cx="3585433" cy="473765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/>
              <a:t>Local Infection- treated with </a:t>
            </a:r>
            <a:r>
              <a:rPr lang="en-US" sz="2000" b="1"/>
              <a:t>topical antimicrobials</a:t>
            </a:r>
            <a:endParaRPr lang="en-US" sz="2000" b="1">
              <a:cs typeface="Calibri"/>
            </a:endParaRPr>
          </a:p>
          <a:p>
            <a:r>
              <a:rPr lang="en-US" sz="2000"/>
              <a:t>Common signs/symptoms</a:t>
            </a:r>
            <a:endParaRPr lang="en-US" sz="2000">
              <a:cs typeface="Calibri"/>
            </a:endParaRPr>
          </a:p>
          <a:p>
            <a:pPr lvl="1"/>
            <a:r>
              <a:rPr lang="en-US" sz="2000"/>
              <a:t>Slough/necrotic tissue</a:t>
            </a:r>
            <a:endParaRPr lang="en-US" sz="2000">
              <a:cs typeface="Calibri"/>
            </a:endParaRPr>
          </a:p>
          <a:p>
            <a:pPr lvl="1"/>
            <a:r>
              <a:rPr lang="en-US" sz="2000"/>
              <a:t>Foul odor after cleansing</a:t>
            </a:r>
            <a:endParaRPr lang="en-US" sz="2000">
              <a:cs typeface="Calibri"/>
            </a:endParaRPr>
          </a:p>
          <a:p>
            <a:pPr lvl="1"/>
            <a:r>
              <a:rPr lang="en-US" sz="2000"/>
              <a:t>Purulent drainage</a:t>
            </a:r>
            <a:endParaRPr lang="en-US" sz="2000">
              <a:cs typeface="Calibri"/>
            </a:endParaRPr>
          </a:p>
          <a:p>
            <a:pPr lvl="1"/>
            <a:r>
              <a:rPr lang="en-US" sz="2000"/>
              <a:t>Increase in wound size</a:t>
            </a:r>
            <a:endParaRPr lang="en-US" sz="2000">
              <a:cs typeface="Calibri"/>
            </a:endParaRPr>
          </a:p>
          <a:p>
            <a:pPr lvl="1"/>
            <a:r>
              <a:rPr lang="en-US" sz="2000"/>
              <a:t>Increasing pain</a:t>
            </a:r>
            <a:endParaRPr lang="en-US" sz="2000">
              <a:cs typeface="Calibri"/>
            </a:endParaRPr>
          </a:p>
          <a:p>
            <a:pPr lvl="1"/>
            <a:r>
              <a:rPr lang="en-US" sz="2000"/>
              <a:t>Local erythema &lt;2cm</a:t>
            </a:r>
            <a:endParaRPr lang="en-US" sz="2000">
              <a:cs typeface="Calibri"/>
            </a:endParaRPr>
          </a:p>
          <a:p>
            <a:pPr marL="0" indent="0">
              <a:buNone/>
            </a:pPr>
            <a:endParaRPr lang="en-US" sz="2000">
              <a:cs typeface="Calibri"/>
            </a:endParaRPr>
          </a:p>
          <a:p>
            <a:pPr marL="0" indent="0">
              <a:buNone/>
            </a:pPr>
            <a:endParaRPr lang="en-US" sz="2000">
              <a:cs typeface="Calibri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0A60CCB-115B-4602-9295-F5128D94CA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9718" y="1024301"/>
            <a:ext cx="3442115" cy="47520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/>
              <a:t>Spreading/Systemic Infection- treated with </a:t>
            </a:r>
            <a:r>
              <a:rPr lang="en-US" sz="1900" b="1"/>
              <a:t>systemic antibiotics AND topical antimicrobials</a:t>
            </a:r>
          </a:p>
          <a:p>
            <a:r>
              <a:rPr lang="en-US" sz="1900"/>
              <a:t>Common signs/symptoms</a:t>
            </a:r>
          </a:p>
          <a:p>
            <a:pPr lvl="1"/>
            <a:r>
              <a:rPr lang="en-US" sz="1900"/>
              <a:t>Local erythema and induration &gt;2cm</a:t>
            </a:r>
          </a:p>
          <a:p>
            <a:pPr lvl="1"/>
            <a:r>
              <a:rPr lang="en-US" sz="1900"/>
              <a:t>Satellite lesions or wound breakdown</a:t>
            </a:r>
          </a:p>
          <a:p>
            <a:pPr lvl="1"/>
            <a:r>
              <a:rPr lang="en-US" sz="1900"/>
              <a:t>Fever</a:t>
            </a:r>
          </a:p>
          <a:p>
            <a:pPr lvl="1"/>
            <a:r>
              <a:rPr lang="en-US" sz="1900"/>
              <a:t>Fatigue</a:t>
            </a:r>
          </a:p>
          <a:p>
            <a:pPr lvl="1"/>
            <a:r>
              <a:rPr lang="en-US" sz="1900"/>
              <a:t>Crepitus</a:t>
            </a:r>
          </a:p>
          <a:p>
            <a:pPr lvl="1"/>
            <a:r>
              <a:rPr lang="en-US" sz="1900"/>
              <a:t>Lethargy</a:t>
            </a:r>
          </a:p>
          <a:p>
            <a:pPr lvl="1"/>
            <a:r>
              <a:rPr lang="en-US" sz="1900"/>
              <a:t>Poor appetite </a:t>
            </a:r>
          </a:p>
        </p:txBody>
      </p:sp>
    </p:spTree>
    <p:extLst>
      <p:ext uri="{BB962C8B-B14F-4D97-AF65-F5344CB8AC3E}">
        <p14:creationId xmlns:p14="http://schemas.microsoft.com/office/powerpoint/2010/main" val="29602167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61293230-B0F6-45B1-96D1-13D18E242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0A1E0707-4985-454B-ACE0-4855BB558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B91C4E-E2AE-9C32-131F-71507E2D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521" y="92014"/>
            <a:ext cx="3686174" cy="1322888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Local Infection 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97C41E2B-8D95-97D3-9EB4-A395B4E5C2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94" r="1" b="1"/>
          <a:stretch/>
        </p:blipFill>
        <p:spPr>
          <a:xfrm>
            <a:off x="2059816" y="1128371"/>
            <a:ext cx="4252284" cy="5622052"/>
          </a:xfrm>
          <a:prstGeom prst="rect">
            <a:avLst/>
          </a:prstGeom>
        </p:spPr>
      </p:pic>
      <p:pic>
        <p:nvPicPr>
          <p:cNvPr id="3" name="Picture 3" descr="A picture containing indoor&#10;&#10;Description automatically generated">
            <a:extLst>
              <a:ext uri="{FF2B5EF4-FFF2-40B4-BE49-F238E27FC236}">
                <a16:creationId xmlns:a16="http://schemas.microsoft.com/office/drawing/2014/main" id="{BE493255-BFAE-3072-855E-1044824DAD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" b="865"/>
          <a:stretch/>
        </p:blipFill>
        <p:spPr>
          <a:xfrm>
            <a:off x="7249853" y="1127968"/>
            <a:ext cx="4209150" cy="555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7777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460B0EFB-53ED-4F35-B05D-F658EA021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FDEF0E7-A57C-2245-1447-73414AEC4C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5" r="3843"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2" name="!!Arc">
            <a:extLst>
              <a:ext uri="{FF2B5EF4-FFF2-40B4-BE49-F238E27FC236}">
                <a16:creationId xmlns:a16="http://schemas.microsoft.com/office/drawing/2014/main" id="{835EF3DD-7D43-4A27-8967-A92FD8CC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3531" y="407987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B48F40-10F3-050C-AA85-71A2418BE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048" y="407987"/>
            <a:ext cx="5721484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March 10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743FE6A7-4D92-88AD-9C44-EAB1A60BA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7048" y="1868487"/>
            <a:ext cx="5721484" cy="4351338"/>
          </a:xfrm>
        </p:spPr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4647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60B0EFB-53ED-4F35-B05D-F658EA021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4ECC18A9-ADCE-E52E-CBF4-5758353BD2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9" r="5109"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3" name="!!Arc">
            <a:extLst>
              <a:ext uri="{FF2B5EF4-FFF2-40B4-BE49-F238E27FC236}">
                <a16:creationId xmlns:a16="http://schemas.microsoft.com/office/drawing/2014/main" id="{835EF3DD-7D43-4A27-8967-A92FD8CC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3531" y="407987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87694C-4DC2-62C1-B4E7-4F48F6B93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048" y="407987"/>
            <a:ext cx="5721484" cy="1325563"/>
          </a:xfrm>
        </p:spPr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March 15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79FE4E-2EFB-5655-A12A-0E3F157808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7048" y="1868487"/>
            <a:ext cx="5721484" cy="4351338"/>
          </a:xfrm>
        </p:spPr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8507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Freeform: Shape 11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" name="Freeform: Shape 13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FBCE11-8FD0-FFC6-6751-3EF34AFA1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15794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Spreading infection 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5" descr="A picture containing person, hand, close&#10;&#10;Description automatically generated">
            <a:extLst>
              <a:ext uri="{FF2B5EF4-FFF2-40B4-BE49-F238E27FC236}">
                <a16:creationId xmlns:a16="http://schemas.microsoft.com/office/drawing/2014/main" id="{29D1E495-924E-F187-C95E-1C97DECED9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2591" y="1287042"/>
            <a:ext cx="4091535" cy="5455380"/>
          </a:xfrm>
          <a:prstGeom prst="rect">
            <a:avLst/>
          </a:prstGeom>
        </p:spPr>
      </p:pic>
      <p:pic>
        <p:nvPicPr>
          <p:cNvPr id="3" name="Picture 3" descr="A picture containing person, hand&#10;&#10;Description automatically generated">
            <a:extLst>
              <a:ext uri="{FF2B5EF4-FFF2-40B4-BE49-F238E27FC236}">
                <a16:creationId xmlns:a16="http://schemas.microsoft.com/office/drawing/2014/main" id="{BB3E7A9D-143E-826D-90D7-6477739BE5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7305" y="1384540"/>
            <a:ext cx="3907765" cy="523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0916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9C93F3-0C40-7B0E-4AEB-6FAF72E1E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When to Refer or Consult a Specialist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53122-7527-59FA-F536-C40729829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Any wound probing to the bone or blood vessel</a:t>
            </a:r>
            <a:endParaRPr lang="en-US">
              <a:cs typeface="Calibri"/>
            </a:endParaRPr>
          </a:p>
          <a:p>
            <a:r>
              <a:rPr lang="en-US"/>
              <a:t>Wound decline or improvement after 2 to 4weeks appropriate topical treatment </a:t>
            </a:r>
            <a:endParaRPr lang="en-US">
              <a:cs typeface="Calibri"/>
            </a:endParaRPr>
          </a:p>
          <a:p>
            <a:r>
              <a:rPr lang="en-US"/>
              <a:t>Wound decline or no improvement after appropriate oral antibiotic therapy</a:t>
            </a:r>
            <a:endParaRPr lang="en-US">
              <a:cs typeface="Calibri"/>
            </a:endParaRPr>
          </a:p>
          <a:p>
            <a:r>
              <a:rPr lang="en-US"/>
              <a:t>A lower extremity wound in a person with peripheral arterial disease (PAD)</a:t>
            </a:r>
            <a:endParaRPr lang="en-US">
              <a:cs typeface="Calibri"/>
            </a:endParaRPr>
          </a:p>
          <a:p>
            <a:r>
              <a:rPr lang="en-US"/>
              <a:t>A wound on the foot or any area that is subjected to continuous pressure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 sz="2200"/>
          </a:p>
          <a:p>
            <a:pPr marL="0" indent="0">
              <a:buNone/>
            </a:pPr>
            <a:endParaRPr lang="en-US" sz="22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97265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1AFCF-1766-13BC-F2EF-12500D10B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Team approach 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BD2C2E-2275-C87B-CAD3-53AAF4CAB3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Importance of relationship-based care </a:t>
            </a:r>
          </a:p>
          <a:p>
            <a:r>
              <a:rPr lang="en-US" dirty="0">
                <a:cs typeface="Calibri"/>
              </a:rPr>
              <a:t>Utilize CPS/CRS/outreach workers </a:t>
            </a:r>
          </a:p>
          <a:p>
            <a:r>
              <a:rPr lang="en-US" dirty="0">
                <a:cs typeface="Calibri"/>
              </a:rPr>
              <a:t>Trauma informed care </a:t>
            </a:r>
          </a:p>
        </p:txBody>
      </p:sp>
      <p:pic>
        <p:nvPicPr>
          <p:cNvPr id="4" name="Picture 4" descr="A picture containing person, outdoor, ground, orange&#10;&#10;Description automatically generated">
            <a:extLst>
              <a:ext uri="{FF2B5EF4-FFF2-40B4-BE49-F238E27FC236}">
                <a16:creationId xmlns:a16="http://schemas.microsoft.com/office/drawing/2014/main" id="{AF7EA9A0-5E03-F181-E99A-FBAB1525C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057" y="1709005"/>
            <a:ext cx="2457792" cy="4114800"/>
          </a:xfrm>
          <a:prstGeom prst="rect">
            <a:avLst/>
          </a:prstGeom>
        </p:spPr>
      </p:pic>
      <p:pic>
        <p:nvPicPr>
          <p:cNvPr id="5" name="Picture 5" descr="A picture containing person, orange&#10;&#10;Description automatically generated">
            <a:extLst>
              <a:ext uri="{FF2B5EF4-FFF2-40B4-BE49-F238E27FC236}">
                <a16:creationId xmlns:a16="http://schemas.microsoft.com/office/drawing/2014/main" id="{F4B69196-81C8-2045-15DE-CB0DE5DDC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532" y="4928961"/>
            <a:ext cx="2743200" cy="1715852"/>
          </a:xfrm>
          <a:prstGeom prst="rect">
            <a:avLst/>
          </a:prstGeom>
        </p:spPr>
      </p:pic>
      <p:pic>
        <p:nvPicPr>
          <p:cNvPr id="6" name="Picture 6" descr="A picture containing person, outdoor, group, people&#10;&#10;Description automatically generated">
            <a:extLst>
              <a:ext uri="{FF2B5EF4-FFF2-40B4-BE49-F238E27FC236}">
                <a16:creationId xmlns:a16="http://schemas.microsoft.com/office/drawing/2014/main" id="{0F48F5B8-0CF1-6CF8-D0A6-636D3292B0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7909" y="3438848"/>
            <a:ext cx="2570672" cy="3416492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F23B67E4-C59C-FFC7-7374-1C57B2755A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6513" y="2980426"/>
            <a:ext cx="2743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95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6EE21E-253E-EED2-2C3E-8B6434EDF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>
                <a:latin typeface="Century Gothic"/>
              </a:rPr>
              <a:t>General Wound/SSTI Care</a:t>
            </a:r>
            <a:endParaRPr lang="en-US" sz="54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D81C1-93B0-58D9-1465-DEB8EDF0F8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latin typeface="Wingdings 3"/>
                <a:sym typeface="Wingdings 3"/>
              </a:rPr>
              <a:t>u</a:t>
            </a:r>
            <a:r>
              <a:rPr lang="en-US" sz="2000" dirty="0">
                <a:latin typeface="Century Gothic"/>
              </a:rPr>
              <a:t> DO</a:t>
            </a:r>
            <a:endParaRPr lang="en-US" sz="2000" dirty="0">
              <a:cs typeface="Calibri" panose="020F0502020204030204"/>
            </a:endParaRPr>
          </a:p>
          <a:p>
            <a:r>
              <a:rPr lang="en-US" sz="2000" dirty="0" err="1">
                <a:latin typeface="Wingdings 3"/>
                <a:sym typeface="Wingdings 3"/>
              </a:rPr>
              <a:t>u</a:t>
            </a:r>
            <a:r>
              <a:rPr lang="en-US" sz="2000" dirty="0" err="1">
                <a:latin typeface="Century Gothic"/>
              </a:rPr>
              <a:t>Clean</a:t>
            </a:r>
            <a:r>
              <a:rPr lang="en-US" sz="2000" dirty="0">
                <a:latin typeface="Century Gothic"/>
              </a:rPr>
              <a:t> wound with non-cytotoxic cleanser such as saline or bottled water</a:t>
            </a:r>
            <a:endParaRPr lang="en-US" sz="2000" dirty="0"/>
          </a:p>
          <a:p>
            <a:r>
              <a:rPr lang="en-US" sz="2000" dirty="0" err="1">
                <a:latin typeface="Wingdings 3"/>
                <a:sym typeface="Wingdings 3"/>
              </a:rPr>
              <a:t>u</a:t>
            </a:r>
            <a:r>
              <a:rPr lang="en-US" sz="2000" dirty="0" err="1">
                <a:latin typeface="Century Gothic"/>
              </a:rPr>
              <a:t>Cover</a:t>
            </a:r>
            <a:r>
              <a:rPr lang="en-US" sz="2000" dirty="0">
                <a:latin typeface="Century Gothic"/>
              </a:rPr>
              <a:t> open, draining wounds without signs of severe infection with dry sterile dressings.</a:t>
            </a:r>
            <a:endParaRPr lang="en-US" sz="2000" dirty="0"/>
          </a:p>
          <a:p>
            <a:r>
              <a:rPr lang="en-US" sz="2000" dirty="0" err="1">
                <a:latin typeface="Wingdings 3"/>
                <a:sym typeface="Wingdings 3"/>
              </a:rPr>
              <a:t>u</a:t>
            </a:r>
            <a:r>
              <a:rPr lang="en-US" sz="2000" dirty="0" err="1">
                <a:latin typeface="Century Gothic"/>
              </a:rPr>
              <a:t>Replace</a:t>
            </a:r>
            <a:r>
              <a:rPr lang="en-US" sz="2000" dirty="0">
                <a:latin typeface="Century Gothic"/>
              </a:rPr>
              <a:t> skin flaps/tears and secure in place with </a:t>
            </a:r>
            <a:r>
              <a:rPr lang="en-US" sz="2000" dirty="0" err="1">
                <a:latin typeface="Century Gothic"/>
              </a:rPr>
              <a:t>steri</a:t>
            </a:r>
            <a:r>
              <a:rPr lang="en-US" sz="2000" dirty="0">
                <a:latin typeface="Century Gothic"/>
              </a:rPr>
              <a:t> strips</a:t>
            </a:r>
            <a:endParaRPr lang="en-US" sz="2000" dirty="0"/>
          </a:p>
          <a:p>
            <a:r>
              <a:rPr lang="en-US" sz="2000" dirty="0" err="1">
                <a:latin typeface="Wingdings 3"/>
                <a:sym typeface="Wingdings 3"/>
              </a:rPr>
              <a:t>u</a:t>
            </a:r>
            <a:r>
              <a:rPr lang="en-US" sz="2000" dirty="0" err="1">
                <a:latin typeface="Century Gothic"/>
              </a:rPr>
              <a:t>Reinforce</a:t>
            </a:r>
            <a:r>
              <a:rPr lang="en-US" sz="2000" dirty="0">
                <a:latin typeface="Century Gothic"/>
              </a:rPr>
              <a:t> signs/symptoms of cellulitis, abscess and importance of prompt f/u with PCP, local clinic, ED</a:t>
            </a:r>
            <a:endParaRPr lang="en-US" sz="2000" dirty="0"/>
          </a:p>
          <a:p>
            <a:r>
              <a:rPr lang="en-US" sz="2000" dirty="0" err="1">
                <a:latin typeface="Wingdings 3"/>
                <a:sym typeface="Wingdings 3"/>
              </a:rPr>
              <a:t>u</a:t>
            </a:r>
            <a:r>
              <a:rPr lang="en-US" sz="2000" dirty="0" err="1">
                <a:latin typeface="Century Gothic"/>
              </a:rPr>
              <a:t>Provide</a:t>
            </a:r>
            <a:r>
              <a:rPr lang="en-US" sz="2000" dirty="0">
                <a:latin typeface="Century Gothic"/>
              </a:rPr>
              <a:t> and instruct in use of warm compresses for small abscesses or phlebitis</a:t>
            </a:r>
            <a:endParaRPr lang="en-US" sz="2000" dirty="0"/>
          </a:p>
          <a:p>
            <a:r>
              <a:rPr lang="en-US" sz="2000" dirty="0" err="1">
                <a:latin typeface="Wingdings 3"/>
                <a:sym typeface="Wingdings 3"/>
              </a:rPr>
              <a:t>u</a:t>
            </a:r>
            <a:r>
              <a:rPr lang="en-US" sz="2000" dirty="0" err="1">
                <a:latin typeface="Century Gothic"/>
              </a:rPr>
              <a:t>Provide</a:t>
            </a:r>
            <a:r>
              <a:rPr lang="en-US" sz="2000" dirty="0">
                <a:latin typeface="Century Gothic"/>
              </a:rPr>
              <a:t> information about local clinics that can provide f/u care</a:t>
            </a:r>
            <a:endParaRPr lang="en-US" sz="2000" dirty="0"/>
          </a:p>
          <a:p>
            <a:r>
              <a:rPr lang="en-US" sz="2000" dirty="0" err="1">
                <a:latin typeface="Wingdings 3"/>
                <a:sym typeface="Wingdings 3"/>
              </a:rPr>
              <a:t>u</a:t>
            </a:r>
            <a:r>
              <a:rPr lang="en-US" sz="2000" dirty="0" err="1">
                <a:latin typeface="Century Gothic"/>
              </a:rPr>
              <a:t>Reinforce</a:t>
            </a:r>
            <a:r>
              <a:rPr lang="en-US" sz="2000" dirty="0">
                <a:latin typeface="Century Gothic"/>
              </a:rPr>
              <a:t> safe injection practices and provide information on local organizations to get clean “work</a:t>
            </a:r>
          </a:p>
          <a:p>
            <a:endParaRPr lang="en-US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9880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DF2104AC-417A-8EEA-4DC7-684C5CF72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815" y="442708"/>
            <a:ext cx="4957313" cy="3887866"/>
          </a:xfrm>
          <a:prstGeom prst="rect">
            <a:avLst/>
          </a:prstGeom>
        </p:spPr>
      </p:pic>
      <p:pic>
        <p:nvPicPr>
          <p:cNvPr id="5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E36012E-7CEB-F4AA-C917-3CACB49AA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514" y="646248"/>
            <a:ext cx="6236897" cy="149671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0899E834-75E5-AEEA-016F-B408422F7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9283" y="4320392"/>
            <a:ext cx="6553200" cy="121049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4AAA4722-6149-9C17-3548-BD7477FF2A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152" y="4555587"/>
            <a:ext cx="5661803" cy="1036459"/>
          </a:xfrm>
          <a:prstGeom prst="rect">
            <a:avLst/>
          </a:prstGeom>
        </p:spPr>
      </p:pic>
      <p:pic>
        <p:nvPicPr>
          <p:cNvPr id="8" name="Picture 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C3B1A97-A75D-1515-CD9E-C636CD50FC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0211" y="2555566"/>
            <a:ext cx="5920596" cy="1588716"/>
          </a:xfrm>
          <a:prstGeom prst="rect">
            <a:avLst/>
          </a:prstGeom>
        </p:spPr>
      </p:pic>
      <p:pic>
        <p:nvPicPr>
          <p:cNvPr id="9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24C29208-BD14-0263-4A22-1E2D9BD83F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6548" y="5529136"/>
            <a:ext cx="6760743" cy="137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5040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B65F9-1810-1E5C-2A56-88DE9AA25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200" dirty="0">
                <a:latin typeface="Century Gothic"/>
              </a:rPr>
              <a:t>General Wound/SSTI Care</a:t>
            </a:r>
            <a:endParaRPr lang="en-US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CBEAE-D446-BB5A-50F7-6CFBFAA37D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 sz="2000" dirty="0">
              <a:latin typeface="Wingdings 3"/>
              <a:sym typeface="Wingdings 3"/>
            </a:endParaRPr>
          </a:p>
          <a:p>
            <a:r>
              <a:rPr lang="en-US" sz="2000" dirty="0" err="1">
                <a:latin typeface="Wingdings 3"/>
                <a:sym typeface="Wingdings 3"/>
              </a:rPr>
              <a:t>u</a:t>
            </a:r>
            <a:r>
              <a:rPr lang="en-US" sz="2000" dirty="0" err="1">
                <a:latin typeface="Century Gothic"/>
              </a:rPr>
              <a:t>Cleanse</a:t>
            </a:r>
            <a:r>
              <a:rPr lang="en-US" sz="2000" dirty="0">
                <a:latin typeface="Century Gothic"/>
              </a:rPr>
              <a:t> with iodine, peroxide or bleach *</a:t>
            </a:r>
            <a:endParaRPr lang="en-US">
              <a:cs typeface="Calibri" panose="020F0502020204030204"/>
            </a:endParaRPr>
          </a:p>
          <a:p>
            <a:r>
              <a:rPr lang="en-US" sz="2000" dirty="0" err="1">
                <a:latin typeface="Wingdings 3"/>
                <a:sym typeface="Wingdings 3"/>
              </a:rPr>
              <a:t>u</a:t>
            </a:r>
            <a:r>
              <a:rPr lang="en-US" sz="2000" dirty="0" err="1">
                <a:latin typeface="Century Gothic"/>
              </a:rPr>
              <a:t>Attempt</a:t>
            </a:r>
            <a:r>
              <a:rPr lang="en-US" sz="2000" dirty="0">
                <a:latin typeface="Century Gothic"/>
              </a:rPr>
              <a:t> removal of embedded foreign objects</a:t>
            </a:r>
            <a:endParaRPr lang="en-US" dirty="0">
              <a:cs typeface="Calibri"/>
            </a:endParaRPr>
          </a:p>
          <a:p>
            <a:r>
              <a:rPr lang="en-US" sz="2000" dirty="0" err="1">
                <a:latin typeface="Wingdings 3"/>
                <a:sym typeface="Wingdings 3"/>
              </a:rPr>
              <a:t>u</a:t>
            </a:r>
            <a:r>
              <a:rPr lang="en-US" sz="2000" dirty="0" err="1">
                <a:latin typeface="Century Gothic"/>
              </a:rPr>
              <a:t>Provide</a:t>
            </a:r>
            <a:r>
              <a:rPr lang="en-US" sz="2000" dirty="0">
                <a:latin typeface="Century Gothic"/>
              </a:rPr>
              <a:t> apply or provide specialty dressings such as alginates, hydrocolloids, </a:t>
            </a:r>
            <a:r>
              <a:rPr lang="en-US" sz="2000" dirty="0" err="1">
                <a:latin typeface="Century Gothic"/>
              </a:rPr>
              <a:t>coban</a:t>
            </a:r>
            <a:r>
              <a:rPr lang="en-US" sz="2000" dirty="0">
                <a:latin typeface="Century Gothic"/>
              </a:rPr>
              <a:t>, ace bandages, compression stockings, </a:t>
            </a:r>
            <a:r>
              <a:rPr lang="en-US" sz="2000" dirty="0" err="1">
                <a:latin typeface="Century Gothic"/>
              </a:rPr>
              <a:t>etc</a:t>
            </a:r>
            <a:r>
              <a:rPr lang="en-US" sz="2000" dirty="0">
                <a:latin typeface="Century Gothic"/>
              </a:rPr>
              <a:t> if you are not sure what they do 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A7BA15-CECC-3AC0-CEFC-F7D7A52B3767}"/>
              </a:ext>
            </a:extLst>
          </p:cNvPr>
          <p:cNvSpPr txBox="1"/>
          <p:nvPr/>
        </p:nvSpPr>
        <p:spPr>
          <a:xfrm>
            <a:off x="1329764" y="1613647"/>
            <a:ext cx="285821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b="1" dirty="0">
                <a:highlight>
                  <a:srgbClr val="FFFF00"/>
                </a:highlight>
                <a:cs typeface="Calibri"/>
              </a:rPr>
              <a:t>DON'T</a:t>
            </a:r>
            <a:endParaRPr lang="en-US" sz="2000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568850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0B5901-CF61-310A-12EE-59C966FDF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Questions? </a:t>
            </a:r>
          </a:p>
        </p:txBody>
      </p:sp>
      <p:sp>
        <p:nvSpPr>
          <p:cNvPr id="40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BC1C442-810E-4FBC-76E1-1588B34CBA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31" r="1404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5251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2CE66A-02D8-BAC5-ABA5-BDBD5CAFC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cs typeface="Calibri Light"/>
              </a:rPr>
              <a:t>References </a:t>
            </a:r>
            <a:endParaRPr lang="en-US" sz="5400" dirty="0"/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FD8E503-2C85-AC13-6C6F-D388A8E16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sz="2200" dirty="0">
                <a:ea typeface="+mn-lt"/>
                <a:cs typeface="+mn-lt"/>
              </a:rPr>
              <a:t>Andrews, MPH, A., Puleo, MPH, M., Johnson, MPH, J., &amp; Higgins, MPH, D. (2021). </a:t>
            </a:r>
            <a:r>
              <a:rPr lang="en-US" sz="2200" i="1" dirty="0">
                <a:ea typeface="+mn-lt"/>
                <a:cs typeface="+mn-lt"/>
              </a:rPr>
              <a:t>Philadelphia Department of Public Health,  Division of Substance Use Prevention and Harm  Reduction Annual Report</a:t>
            </a:r>
            <a:r>
              <a:rPr lang="en-US" sz="2200" dirty="0">
                <a:ea typeface="+mn-lt"/>
                <a:cs typeface="+mn-lt"/>
              </a:rPr>
              <a:t> (pp. 1–48). Philadelphia, PA: City of Philadelphia. </a:t>
            </a:r>
            <a:endParaRPr lang="en-US" sz="2200" dirty="0">
              <a:cs typeface="Calibri" panose="020F0502020204030204"/>
            </a:endParaRPr>
          </a:p>
          <a:p>
            <a:r>
              <a:rPr lang="en-US" sz="2200" dirty="0">
                <a:ea typeface="+mn-lt"/>
                <a:cs typeface="+mn-lt"/>
              </a:rPr>
              <a:t>The City of Philadelphia. (2022, December 8). Philadelphia department of public health substance use prevention and harm reduction. </a:t>
            </a:r>
            <a:endParaRPr lang="en-US" dirty="0"/>
          </a:p>
          <a:p>
            <a:r>
              <a:rPr lang="en-US" sz="2200" dirty="0">
                <a:ea typeface="+mn-lt"/>
                <a:cs typeface="+mn-lt"/>
              </a:rPr>
              <a:t>Division of Disease Control, P. D. of P. H. (2023, January 4). Health advisory. </a:t>
            </a:r>
            <a:endParaRPr lang="en-US" dirty="0">
              <a:ea typeface="+mn-lt"/>
              <a:cs typeface="+mn-lt"/>
            </a:endParaRPr>
          </a:p>
          <a:p>
            <a:r>
              <a:rPr lang="en-US" sz="2000" dirty="0" err="1">
                <a:solidFill>
                  <a:srgbClr val="212121"/>
                </a:solidFill>
                <a:ea typeface="+mn-lt"/>
                <a:cs typeface="+mn-lt"/>
              </a:rPr>
              <a:t>Malayala</a:t>
            </a:r>
            <a:r>
              <a:rPr lang="en-US" sz="2000" dirty="0">
                <a:solidFill>
                  <a:srgbClr val="212121"/>
                </a:solidFill>
                <a:ea typeface="+mn-lt"/>
                <a:cs typeface="+mn-lt"/>
              </a:rPr>
              <a:t> SV, </a:t>
            </a:r>
            <a:r>
              <a:rPr lang="en-US" sz="2000" dirty="0" err="1">
                <a:solidFill>
                  <a:srgbClr val="212121"/>
                </a:solidFill>
                <a:ea typeface="+mn-lt"/>
                <a:cs typeface="+mn-lt"/>
              </a:rPr>
              <a:t>Papudesi</a:t>
            </a:r>
            <a:r>
              <a:rPr lang="en-US" sz="2000" dirty="0">
                <a:solidFill>
                  <a:srgbClr val="212121"/>
                </a:solidFill>
                <a:ea typeface="+mn-lt"/>
                <a:cs typeface="+mn-lt"/>
              </a:rPr>
              <a:t> BN, Bobb R, Wimbush A. Xylazine-Induced Skin Ulcers in a Person Who Injects Drugs in Philadelphia, Pennsylvania, USA. </a:t>
            </a:r>
            <a:r>
              <a:rPr lang="en-US" sz="2000" dirty="0" err="1">
                <a:solidFill>
                  <a:srgbClr val="212121"/>
                </a:solidFill>
                <a:ea typeface="+mn-lt"/>
                <a:cs typeface="+mn-lt"/>
              </a:rPr>
              <a:t>Cureus</a:t>
            </a:r>
            <a:r>
              <a:rPr lang="en-US" sz="2000" dirty="0">
                <a:solidFill>
                  <a:srgbClr val="212121"/>
                </a:solidFill>
                <a:ea typeface="+mn-lt"/>
                <a:cs typeface="+mn-lt"/>
              </a:rPr>
              <a:t>. 2022 Aug 19;14(8):e28160. </a:t>
            </a:r>
            <a:r>
              <a:rPr lang="en-US" sz="2000" dirty="0" err="1">
                <a:solidFill>
                  <a:srgbClr val="212121"/>
                </a:solidFill>
                <a:ea typeface="+mn-lt"/>
                <a:cs typeface="+mn-lt"/>
              </a:rPr>
              <a:t>doi</a:t>
            </a:r>
            <a:r>
              <a:rPr lang="en-US" sz="2000" dirty="0">
                <a:solidFill>
                  <a:srgbClr val="212121"/>
                </a:solidFill>
                <a:ea typeface="+mn-lt"/>
                <a:cs typeface="+mn-lt"/>
              </a:rPr>
              <a:t>: 10.7759/cureus.28160. PMID: 36148197; PMCID: PMC9482722.</a:t>
            </a:r>
            <a:endParaRPr lang="en-US" sz="2000" dirty="0">
              <a:ea typeface="+mn-lt"/>
              <a:cs typeface="+mn-lt"/>
            </a:endParaRPr>
          </a:p>
          <a:p>
            <a:r>
              <a:rPr lang="en-US" sz="2200" dirty="0">
                <a:ea typeface="+mn-lt"/>
                <a:cs typeface="+mn-lt"/>
              </a:rPr>
              <a:t>McNichol, L. L., Ratliff, C. R., &amp; Yates, S. S. (2022). </a:t>
            </a:r>
            <a:r>
              <a:rPr lang="en-US" sz="2200" i="1" dirty="0">
                <a:ea typeface="+mn-lt"/>
                <a:cs typeface="+mn-lt"/>
              </a:rPr>
              <a:t>Wound, ostomy, and Continence Nurses Society Core Curriculum</a:t>
            </a:r>
            <a:r>
              <a:rPr lang="en-US" sz="2200" dirty="0">
                <a:ea typeface="+mn-lt"/>
                <a:cs typeface="+mn-lt"/>
              </a:rPr>
              <a:t>. Wolters Kluwer. </a:t>
            </a:r>
            <a:endParaRPr lang="en-US" dirty="0"/>
          </a:p>
          <a:p>
            <a:r>
              <a:rPr lang="en-US" sz="2200" dirty="0">
                <a:ea typeface="+mn-lt"/>
                <a:cs typeface="+mn-lt"/>
              </a:rPr>
              <a:t>Swanson, T., Ousey, K., Haesler, E., Bjarnsholt, T., Carville, K., </a:t>
            </a:r>
            <a:r>
              <a:rPr lang="en-US" sz="2200" dirty="0" err="1">
                <a:ea typeface="+mn-lt"/>
                <a:cs typeface="+mn-lt"/>
              </a:rPr>
              <a:t>Idensohn</a:t>
            </a:r>
            <a:r>
              <a:rPr lang="en-US" sz="2200" dirty="0">
                <a:ea typeface="+mn-lt"/>
                <a:cs typeface="+mn-lt"/>
              </a:rPr>
              <a:t>, P., Kalan, L., Keast, D. H., Larsen, D., Percival, S., Schultz, G., Sussman, G., Waters, N., &amp; Weir, D. (2022). IWII wound infection in Clinical Practice Consensus Document: 2022 update. </a:t>
            </a:r>
            <a:r>
              <a:rPr lang="en-US" sz="2200" i="1" dirty="0">
                <a:ea typeface="+mn-lt"/>
                <a:cs typeface="+mn-lt"/>
              </a:rPr>
              <a:t>Journal of Wound Care</a:t>
            </a:r>
            <a:r>
              <a:rPr lang="en-US" sz="2200" dirty="0">
                <a:ea typeface="+mn-lt"/>
                <a:cs typeface="+mn-lt"/>
              </a:rPr>
              <a:t>, </a:t>
            </a:r>
            <a:r>
              <a:rPr lang="en-US" sz="2200" i="1" dirty="0">
                <a:ea typeface="+mn-lt"/>
                <a:cs typeface="+mn-lt"/>
              </a:rPr>
              <a:t>31</a:t>
            </a:r>
            <a:r>
              <a:rPr lang="en-US" sz="2200" dirty="0">
                <a:ea typeface="+mn-lt"/>
                <a:cs typeface="+mn-lt"/>
              </a:rPr>
              <a:t>(Sup12). </a:t>
            </a:r>
            <a:r>
              <a:rPr lang="en-US" sz="2200" dirty="0">
                <a:ea typeface="+mn-lt"/>
                <a:cs typeface="+mn-lt"/>
                <a:hlinkClick r:id="rId2"/>
              </a:rPr>
              <a:t>https://doi.org/10.12968/jowc.2022.31.sup12.s10</a:t>
            </a:r>
            <a:r>
              <a:rPr lang="en-US" sz="2200" dirty="0">
                <a:ea typeface="+mn-lt"/>
                <a:cs typeface="+mn-lt"/>
              </a:rPr>
              <a:t> </a:t>
            </a:r>
            <a:endParaRPr lang="en-US" dirty="0"/>
          </a:p>
          <a:p>
            <a:endParaRPr lang="en-US" sz="22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8986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3567A2-DCD5-7DE2-ECB2-A368381EE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5400">
                <a:cs typeface="Calibri Light"/>
              </a:rPr>
              <a:t>So...How bad is it really? </a:t>
            </a:r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Content Placeholder 2">
            <a:extLst>
              <a:ext uri="{FF2B5EF4-FFF2-40B4-BE49-F238E27FC236}">
                <a16:creationId xmlns:a16="http://schemas.microsoft.com/office/drawing/2014/main" id="{D89CB6BB-0E8A-7E56-7E28-37DB6CBD97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7178589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37180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EF03FD-2FEF-696B-A13D-5F13719B0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/>
              <a:t>What is Xylazine? </a:t>
            </a:r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BC478A-8AA5-1C60-A9C4-B1CA6BED0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700">
                <a:latin typeface="Cambria"/>
                <a:ea typeface="Cambria"/>
                <a:cs typeface="Calibri"/>
              </a:rPr>
              <a:t>Alpha-2 adrenergic receptor </a:t>
            </a:r>
            <a:endParaRPr lang="en-US" sz="1700">
              <a:cs typeface="Calibri"/>
            </a:endParaRPr>
          </a:p>
          <a:p>
            <a:pPr>
              <a:spcBef>
                <a:spcPct val="20000"/>
              </a:spcBef>
              <a:spcAft>
                <a:spcPts val="600"/>
              </a:spcAft>
            </a:pPr>
            <a:r>
              <a:rPr lang="en-US" sz="1700">
                <a:latin typeface="Corbel"/>
              </a:rPr>
              <a:t>Powerful sedative and CNS (central nervous system) depressant that can cause drowsiness &amp; amnesia, as well as decreased respiration, heart rate, and blood pressure.  Profound mental status depression may impact a person's airway.</a:t>
            </a:r>
          </a:p>
          <a:p>
            <a:pPr>
              <a:spcBef>
                <a:spcPct val="20000"/>
              </a:spcBef>
              <a:spcAft>
                <a:spcPts val="600"/>
              </a:spcAft>
            </a:pPr>
            <a:r>
              <a:rPr lang="en-US" sz="1700">
                <a:latin typeface="Cambria"/>
                <a:ea typeface="Cambria"/>
              </a:rPr>
              <a:t>Used as sedative and analgesic in veterinary medicine </a:t>
            </a:r>
            <a:endParaRPr lang="en-US" sz="1700">
              <a:latin typeface="Corbel"/>
            </a:endParaRPr>
          </a:p>
          <a:p>
            <a:pPr lvl="1">
              <a:spcBef>
                <a:spcPct val="20000"/>
              </a:spcBef>
              <a:spcAft>
                <a:spcPts val="600"/>
              </a:spcAft>
            </a:pPr>
            <a:r>
              <a:rPr lang="en-US" sz="1700">
                <a:latin typeface="Corbel"/>
              </a:rPr>
              <a:t>Originally approved by the FDA in 1972 for veterinary use</a:t>
            </a:r>
          </a:p>
          <a:p>
            <a:pPr lvl="1">
              <a:spcBef>
                <a:spcPct val="20000"/>
              </a:spcBef>
              <a:spcAft>
                <a:spcPts val="600"/>
              </a:spcAft>
            </a:pPr>
            <a:r>
              <a:rPr lang="en-US" sz="1700">
                <a:latin typeface="Corbel"/>
              </a:rPr>
              <a:t>NOT approved for human use</a:t>
            </a:r>
          </a:p>
          <a:p>
            <a:pPr>
              <a:spcBef>
                <a:spcPct val="20000"/>
              </a:spcBef>
              <a:spcAft>
                <a:spcPts val="600"/>
              </a:spcAft>
            </a:pPr>
            <a:r>
              <a:rPr lang="en-US" sz="1700">
                <a:latin typeface="Corbel"/>
              </a:rPr>
              <a:t>Increased risk of overdose when used in combination with opioids or benzodiazepines.</a:t>
            </a:r>
          </a:p>
          <a:p>
            <a:pPr>
              <a:spcBef>
                <a:spcPct val="20000"/>
              </a:spcBef>
              <a:spcAft>
                <a:spcPts val="600"/>
              </a:spcAft>
            </a:pPr>
            <a:r>
              <a:rPr lang="en-US" sz="1700" b="1">
                <a:latin typeface="Corbel"/>
              </a:rPr>
              <a:t>Xylazine overdose DOES NOT respond to Narcan</a:t>
            </a:r>
          </a:p>
          <a:p>
            <a:pPr>
              <a:spcBef>
                <a:spcPct val="20000"/>
              </a:spcBef>
              <a:spcAft>
                <a:spcPts val="600"/>
              </a:spcAft>
            </a:pPr>
            <a:r>
              <a:rPr lang="en-US" sz="1700">
                <a:latin typeface="Corbel"/>
              </a:rPr>
              <a:t>Not detected on routine toxicology screens, although xylazine test strips are now available.</a:t>
            </a:r>
          </a:p>
          <a:p>
            <a:endParaRPr lang="en-US" sz="1700">
              <a:cs typeface="Calibri"/>
            </a:endParaRPr>
          </a:p>
        </p:txBody>
      </p:sp>
      <p:pic>
        <p:nvPicPr>
          <p:cNvPr id="4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4E3DE51A-A50E-8F7A-DAA1-5EBCCB7034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4" r="3412" b="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489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BB2B1F0-0DD6-4744-9A46-7A344FB48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BDBFE4-3D1C-76DE-FB10-E6CB5E320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26720"/>
            <a:ext cx="10506456" cy="1919141"/>
          </a:xfrm>
        </p:spPr>
        <p:txBody>
          <a:bodyPr anchor="b">
            <a:normAutofit/>
          </a:bodyPr>
          <a:lstStyle/>
          <a:p>
            <a:r>
              <a:rPr lang="en-US" sz="6000"/>
              <a:t>Xylazine Statistics  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2899927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2776031"/>
            <a:ext cx="1873457" cy="137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3CFFE-BC97-32EA-02E2-ED8548540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871" y="2992212"/>
            <a:ext cx="10509504" cy="2905686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>
                <a:latin typeface="Corbel"/>
                <a:cs typeface="Calibri"/>
              </a:rPr>
              <a:t>First illicit use of xylazine was reported in Puerto Rico in 2001.</a:t>
            </a:r>
          </a:p>
          <a:p>
            <a:pPr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>
                <a:latin typeface="Corbel"/>
                <a:cs typeface="Calibri"/>
              </a:rPr>
              <a:t>First appeared in drug supply prior to 2010, US rapidly increased starting in 2016/17</a:t>
            </a:r>
          </a:p>
          <a:p>
            <a:pPr lvl="1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>
                <a:latin typeface="Corbel"/>
                <a:cs typeface="Calibri"/>
              </a:rPr>
              <a:t>Philadelphia and Puerto Rice epicenter of use </a:t>
            </a:r>
          </a:p>
          <a:p>
            <a:pPr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>
                <a:highlight>
                  <a:srgbClr val="FFFF00"/>
                </a:highlight>
                <a:latin typeface="Corbel"/>
                <a:cs typeface="Calibri"/>
              </a:rPr>
              <a:t>Xylazine present in 91% of fentanyl/heroin samples in  2021.</a:t>
            </a:r>
          </a:p>
          <a:p>
            <a:pPr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>
                <a:latin typeface="Corbel"/>
                <a:cs typeface="Calibri"/>
              </a:rPr>
              <a:t>2010-2015: present in 2% of unintentional OD deaths</a:t>
            </a:r>
          </a:p>
          <a:p>
            <a:pPr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>
                <a:latin typeface="Corbel"/>
                <a:cs typeface="Calibri"/>
              </a:rPr>
              <a:t>2019: increased to 31% of all unintentional OD deaths.</a:t>
            </a:r>
          </a:p>
          <a:p>
            <a:pPr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>
                <a:highlight>
                  <a:srgbClr val="FFFF00"/>
                </a:highlight>
                <a:latin typeface="Corbel"/>
                <a:cs typeface="Calibri"/>
              </a:rPr>
              <a:t>This is a 1,238% increase!!</a:t>
            </a:r>
          </a:p>
          <a:p>
            <a:pPr marL="457200" indent="-457200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>
                <a:latin typeface="Corbel"/>
                <a:cs typeface="Calibri"/>
              </a:rPr>
              <a:t>Nationwide, 23% of the fentanyl powder seized by the DEA in 2022 contained xylazine.</a:t>
            </a:r>
          </a:p>
          <a:p>
            <a:pPr marL="457200" indent="-457200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>
                <a:latin typeface="Corbel"/>
                <a:cs typeface="Calibri"/>
              </a:rPr>
              <a:t>As of March 2023, fentanyl/xylazine has been found in drug seizures in 48 out of 50 U.S. states  </a:t>
            </a:r>
          </a:p>
          <a:p>
            <a:pPr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endParaRPr lang="en-US" sz="2000">
              <a:highlight>
                <a:srgbClr val="FFFF00"/>
              </a:highlight>
              <a:latin typeface="Corbel"/>
              <a:cs typeface="Calibri"/>
            </a:endParaRPr>
          </a:p>
          <a:p>
            <a:pPr marL="0" indent="0">
              <a:buNone/>
            </a:pPr>
            <a:endParaRPr lang="en-US" sz="1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0413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A67AC5-874F-CEA6-C6F0-6BD2BBB6B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br>
              <a:rPr lang="en-US" sz="1500" kern="1200"/>
            </a:br>
            <a:r>
              <a:rPr lang="en-US"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Xylazine in Philadelphia </a:t>
            </a:r>
            <a:br>
              <a:rPr lang="en-US" sz="4000" b="1" kern="1200"/>
            </a:br>
            <a:endParaRPr lang="en-US" sz="15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C9A85D9-0C6D-4419-8815-FB0AA81B9B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4346" y="1675227"/>
            <a:ext cx="10783308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921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7" name="Arc 3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A78B04-B9D2-497D-95E6-29132D97F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r>
              <a:rPr lang="en-US"/>
              <a:t>Xylazine in Philadelphia</a:t>
            </a:r>
            <a:endParaRPr lang="en-US">
              <a:cs typeface="Calibri Light"/>
            </a:endParaRPr>
          </a:p>
        </p:txBody>
      </p:sp>
      <p:sp>
        <p:nvSpPr>
          <p:cNvPr id="28" name="Freeform: Shape 3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3D4134D6-5699-6ED3-4934-E68822F0E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344" y="511293"/>
            <a:ext cx="4405057" cy="566567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3101B-7CC0-4910-80AA-8A04B5BBE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2" y="1984443"/>
            <a:ext cx="5458838" cy="419252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/>
              <a:t> From 2020 to 2021 </a:t>
            </a:r>
            <a:endParaRPr lang="en-US">
              <a:cs typeface="Calibri"/>
            </a:endParaRPr>
          </a:p>
          <a:p>
            <a:pPr lvl="1"/>
            <a:r>
              <a:rPr lang="en-US"/>
              <a:t>39% increase in hospitalizations for SSTI related to injection drug use</a:t>
            </a:r>
            <a:endParaRPr lang="en-US">
              <a:cs typeface="Calibri"/>
            </a:endParaRPr>
          </a:p>
          <a:p>
            <a:pPr lvl="1"/>
            <a:r>
              <a:rPr lang="en-US">
                <a:cs typeface="Calibri"/>
              </a:rPr>
              <a:t>14% increase in bacteremia</a:t>
            </a:r>
          </a:p>
          <a:p>
            <a:pPr lvl="1"/>
            <a:r>
              <a:rPr lang="en-US">
                <a:cs typeface="Calibri"/>
              </a:rPr>
              <a:t>26% increase in osteomyelitis</a:t>
            </a:r>
          </a:p>
          <a:p>
            <a:pPr lvl="1"/>
            <a:r>
              <a:rPr lang="en-US">
                <a:cs typeface="Calibri"/>
              </a:rPr>
              <a:t>4% increase in endocarditis </a:t>
            </a: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35290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c6c53a1-08e9-41a1-9886-81db88fca98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05F1F8A9F4B514EA92DC0576AEDDD89" ma:contentTypeVersion="7" ma:contentTypeDescription="Create a new document." ma:contentTypeScope="" ma:versionID="a2860d1c580d676c85142fdd5501226e">
  <xsd:schema xmlns:xsd="http://www.w3.org/2001/XMLSchema" xmlns:xs="http://www.w3.org/2001/XMLSchema" xmlns:p="http://schemas.microsoft.com/office/2006/metadata/properties" xmlns:ns3="bc6c53a1-08e9-41a1-9886-81db88fca981" xmlns:ns4="e3258c55-6b47-41d3-b522-5263ca71dc48" targetNamespace="http://schemas.microsoft.com/office/2006/metadata/properties" ma:root="true" ma:fieldsID="16bec97edc9c9e84a181c63cfb639446" ns3:_="" ns4:_="">
    <xsd:import namespace="bc6c53a1-08e9-41a1-9886-81db88fca981"/>
    <xsd:import namespace="e3258c55-6b47-41d3-b522-5263ca71dc48"/>
    <xsd:element name="properties">
      <xsd:complexType>
        <xsd:sequence>
          <xsd:element name="documentManagement">
            <xsd:complexType>
              <xsd:all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Metadata" minOccurs="0"/>
                <xsd:element ref="ns3:MediaServiceFastMetadata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6c53a1-08e9-41a1-9886-81db88fca981" elementFormDefault="qualified">
    <xsd:import namespace="http://schemas.microsoft.com/office/2006/documentManagement/types"/>
    <xsd:import namespace="http://schemas.microsoft.com/office/infopath/2007/PartnerControls"/>
    <xsd:element name="_activity" ma:index="8" nillable="true" ma:displayName="_activity" ma:hidden="true" ma:internalName="_activity">
      <xsd:simpleType>
        <xsd:restriction base="dms:Note"/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258c55-6b47-41d3-b522-5263ca71dc48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34D5CC7-6349-47AF-912A-C963EDDD971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E5B6384-8A74-4D68-8F9A-2D30E72EA4D7}">
  <ds:schemaRefs>
    <ds:schemaRef ds:uri="http://schemas.microsoft.com/office/2006/metadata/properties"/>
    <ds:schemaRef ds:uri="http://schemas.microsoft.com/office/infopath/2007/PartnerControls"/>
    <ds:schemaRef ds:uri="http://www.w3.org/XML/1998/namespace"/>
    <ds:schemaRef ds:uri="e3258c55-6b47-41d3-b522-5263ca71dc48"/>
    <ds:schemaRef ds:uri="http://purl.org/dc/dcmitype/"/>
    <ds:schemaRef ds:uri="bc6c53a1-08e9-41a1-9886-81db88fca981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DAB20D8C-878A-4CB2-BBF9-0E3CDB3F5D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c6c53a1-08e9-41a1-9886-81db88fca981"/>
    <ds:schemaRef ds:uri="e3258c55-6b47-41d3-b522-5263ca71dc4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42</Slides>
  <Notes>9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Wound care in Age of Xylazine: Practical and Ethical Considerations</vt:lpstr>
      <vt:lpstr>Financial Disclosures </vt:lpstr>
      <vt:lpstr>Objectives </vt:lpstr>
      <vt:lpstr>PowerPoint Presentation</vt:lpstr>
      <vt:lpstr>So...How bad is it really? </vt:lpstr>
      <vt:lpstr>What is Xylazine? </vt:lpstr>
      <vt:lpstr>Xylazine Statistics  </vt:lpstr>
      <vt:lpstr> Xylazine in Philadelphia  </vt:lpstr>
      <vt:lpstr>Xylazine in Philadelphia</vt:lpstr>
      <vt:lpstr>Xylazine wound presentation/evolution   </vt:lpstr>
      <vt:lpstr>  </vt:lpstr>
      <vt:lpstr>Medical Ethics and wound care  </vt:lpstr>
      <vt:lpstr>How does this relate to wound care: What does "Do No Harm Actually Mean?" </vt:lpstr>
      <vt:lpstr>Longitudinal wound management </vt:lpstr>
      <vt:lpstr>Wounds can improve, limb loss avoided with consistent outpatient management </vt:lpstr>
      <vt:lpstr>PowerPoint Presentation</vt:lpstr>
      <vt:lpstr>Harm reduction </vt:lpstr>
      <vt:lpstr>Important Components of Xylazine Wound Management Plan</vt:lpstr>
      <vt:lpstr>Wound History </vt:lpstr>
      <vt:lpstr>Key Components of Good Wound Assessment </vt:lpstr>
      <vt:lpstr> Topical Wound Care for Xylazine Wounds: STEP 1 Cleansing</vt:lpstr>
      <vt:lpstr>Topical Wound Care for Xylazine Wounds: Step 1: Cleansing</vt:lpstr>
      <vt:lpstr>Topical Care for Xylazine Wounds:  STEP 1 Cleansing NON CYTOTOXIC CLEANSING AGENTS</vt:lpstr>
      <vt:lpstr>Topical Wound Care for Xylazine Wounds: Step 2: Topical Care</vt:lpstr>
      <vt:lpstr> Topical Wound Care for Xylazine Wounds:  Step 2: Topical Care</vt:lpstr>
      <vt:lpstr> Topical Wound Care for Xylazine Wounds:  Step 2: Topical Care</vt:lpstr>
      <vt:lpstr>To Coban or not to Coban </vt:lpstr>
      <vt:lpstr>Example of Cohesive Bandage  Constriction </vt:lpstr>
      <vt:lpstr>PowerPoint Presentation</vt:lpstr>
      <vt:lpstr>Alternative: Tubular netting </vt:lpstr>
      <vt:lpstr>Identifying Systemic/Spreading Infection in Xylazine Wounds</vt:lpstr>
      <vt:lpstr>Identifying Infection in Xylazine Wounds</vt:lpstr>
      <vt:lpstr>Local Infection </vt:lpstr>
      <vt:lpstr>March 10</vt:lpstr>
      <vt:lpstr>March 15</vt:lpstr>
      <vt:lpstr>Spreading infection </vt:lpstr>
      <vt:lpstr>When to Refer or Consult a Specialist</vt:lpstr>
      <vt:lpstr>Team approach </vt:lpstr>
      <vt:lpstr>General Wound/SSTI Care</vt:lpstr>
      <vt:lpstr>General Wound/SSTI Care</vt:lpstr>
      <vt:lpstr>Questions? </vt:lpstr>
      <vt:lpstr>References 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Wound care in Era of Xyalazine: Practical and Ethical Considerations</dc:title>
  <dc:creator>Kara Cohen</dc:creator>
  <cp:revision>197</cp:revision>
  <dcterms:created xsi:type="dcterms:W3CDTF">2023-04-18T19:11:05Z</dcterms:created>
  <dcterms:modified xsi:type="dcterms:W3CDTF">2023-05-17T12:22:49Z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0x010100C05F1F8A9F4B514EA92DC0576AEDDD89</vt:lpwstr>
  </property>
</Properties>
</file>