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5"/>
  </p:notesMasterIdLst>
  <p:sldIdLst>
    <p:sldId id="256" r:id="rId2"/>
    <p:sldId id="257" r:id="rId3"/>
    <p:sldId id="352" r:id="rId4"/>
    <p:sldId id="258" r:id="rId5"/>
    <p:sldId id="259" r:id="rId6"/>
    <p:sldId id="301" r:id="rId7"/>
    <p:sldId id="260" r:id="rId8"/>
    <p:sldId id="313" r:id="rId9"/>
    <p:sldId id="314" r:id="rId10"/>
    <p:sldId id="315" r:id="rId11"/>
    <p:sldId id="316" r:id="rId12"/>
    <p:sldId id="317" r:id="rId13"/>
    <p:sldId id="318" r:id="rId14"/>
    <p:sldId id="319" r:id="rId15"/>
    <p:sldId id="270" r:id="rId16"/>
    <p:sldId id="271" r:id="rId17"/>
    <p:sldId id="272" r:id="rId18"/>
    <p:sldId id="342" r:id="rId19"/>
    <p:sldId id="343" r:id="rId20"/>
    <p:sldId id="344" r:id="rId21"/>
    <p:sldId id="351" r:id="rId22"/>
    <p:sldId id="345" r:id="rId23"/>
    <p:sldId id="346" r:id="rId24"/>
    <p:sldId id="273" r:id="rId25"/>
    <p:sldId id="274" r:id="rId26"/>
    <p:sldId id="275" r:id="rId27"/>
    <p:sldId id="323" r:id="rId28"/>
    <p:sldId id="276" r:id="rId29"/>
    <p:sldId id="277" r:id="rId30"/>
    <p:sldId id="278" r:id="rId31"/>
    <p:sldId id="262" r:id="rId32"/>
    <p:sldId id="263" r:id="rId33"/>
    <p:sldId id="264" r:id="rId34"/>
    <p:sldId id="261" r:id="rId35"/>
    <p:sldId id="265" r:id="rId36"/>
    <p:sldId id="266" r:id="rId37"/>
    <p:sldId id="267" r:id="rId38"/>
    <p:sldId id="268" r:id="rId39"/>
    <p:sldId id="300" r:id="rId40"/>
    <p:sldId id="321" r:id="rId41"/>
    <p:sldId id="320" r:id="rId42"/>
    <p:sldId id="296" r:id="rId43"/>
    <p:sldId id="297" r:id="rId44"/>
    <p:sldId id="299" r:id="rId45"/>
    <p:sldId id="281" r:id="rId46"/>
    <p:sldId id="283" r:id="rId47"/>
    <p:sldId id="282" r:id="rId48"/>
    <p:sldId id="289" r:id="rId49"/>
    <p:sldId id="290" r:id="rId50"/>
    <p:sldId id="291" r:id="rId51"/>
    <p:sldId id="292" r:id="rId52"/>
    <p:sldId id="284" r:id="rId53"/>
    <p:sldId id="295" r:id="rId54"/>
    <p:sldId id="302" r:id="rId55"/>
    <p:sldId id="285" r:id="rId56"/>
    <p:sldId id="286" r:id="rId57"/>
    <p:sldId id="294" r:id="rId58"/>
    <p:sldId id="287" r:id="rId59"/>
    <p:sldId id="298" r:id="rId60"/>
    <p:sldId id="279" r:id="rId61"/>
    <p:sldId id="326" r:id="rId62"/>
    <p:sldId id="348" r:id="rId63"/>
    <p:sldId id="327" r:id="rId64"/>
    <p:sldId id="328" r:id="rId65"/>
    <p:sldId id="329" r:id="rId66"/>
    <p:sldId id="350" r:id="rId67"/>
    <p:sldId id="353" r:id="rId68"/>
    <p:sldId id="280" r:id="rId69"/>
    <p:sldId id="349" r:id="rId70"/>
    <p:sldId id="303" r:id="rId71"/>
    <p:sldId id="322" r:id="rId72"/>
    <p:sldId id="304" r:id="rId73"/>
    <p:sldId id="325" r:id="rId74"/>
    <p:sldId id="324" r:id="rId75"/>
    <p:sldId id="330" r:id="rId76"/>
    <p:sldId id="305" r:id="rId77"/>
    <p:sldId id="331" r:id="rId78"/>
    <p:sldId id="332" r:id="rId79"/>
    <p:sldId id="309" r:id="rId80"/>
    <p:sldId id="311" r:id="rId81"/>
    <p:sldId id="306" r:id="rId82"/>
    <p:sldId id="307" r:id="rId83"/>
    <p:sldId id="334" r:id="rId84"/>
    <p:sldId id="333" r:id="rId85"/>
    <p:sldId id="335" r:id="rId86"/>
    <p:sldId id="308" r:id="rId87"/>
    <p:sldId id="336" r:id="rId88"/>
    <p:sldId id="337" r:id="rId89"/>
    <p:sldId id="338" r:id="rId90"/>
    <p:sldId id="310" r:id="rId91"/>
    <p:sldId id="312" r:id="rId92"/>
    <p:sldId id="339" r:id="rId93"/>
    <p:sldId id="341"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D97DC-F49B-578C-74FE-0723FD3CCDD2}" v="147" dt="2023-05-11T19:35:20.058"/>
    <p1510:client id="{16FEA624-6F6B-7095-8E8D-1D04D4BD01BD}" v="306" dt="2023-05-05T21:24:15.778"/>
    <p1510:client id="{2A15F965-870E-21A7-3DF9-7C4670795B8A}" v="583" dt="2023-05-03T20:03:49.488"/>
    <p1510:client id="{326C23C4-0E06-4965-9D0A-3D7FB0425C54}" v="9" dt="2023-05-11T15:49:56.845"/>
    <p1510:client id="{416624B1-7619-0195-A35D-0F5B2E2617F1}" v="730" dt="2023-05-13T20:20:23.575"/>
    <p1510:client id="{50BCCB4B-02A8-ADA6-D0CB-2F37D464E038}" v="14" dt="2023-05-10T19:54:58.122"/>
    <p1510:client id="{60B93759-0F6A-961A-B405-FDC56B944AC1}" v="4973" dt="2023-05-05T11:13:56.491"/>
    <p1510:client id="{7271355F-E78C-5ED0-1DE5-1B9716F41874}" v="388" dt="2023-05-04T15:40:23.109"/>
    <p1510:client id="{8F0A7ED4-5A7E-CB52-E049-72A25F7E34B7}" v="2" dt="2023-05-14T14:53:55.565"/>
    <p1510:client id="{93B52E89-E12D-581F-1015-51CF554F7E45}" v="431" dt="2023-05-05T16:35:00.999"/>
    <p1510:client id="{971BE8CD-A8B5-76BC-7988-1A317B757935}" v="3454" dt="2023-05-04T14:11:00.185"/>
    <p1510:client id="{A7B3D104-E62C-4ACD-3753-72999B781B41}" v="967" dt="2023-05-02T02:40:15.144"/>
    <p1510:client id="{AF8833BF-9A2C-4F72-8849-C50B0021BF79}" v="2046" dt="2023-05-05T02:19:44.818"/>
    <p1510:client id="{B9DBFA13-FFAB-00A1-D315-5DF41B463873}" v="4835" dt="2023-05-05T01:21:24.223"/>
    <p1510:client id="{EAF1798D-4E4E-96C9-0902-D99324028AFC}" v="27" dt="2023-05-12T14:39:17.448"/>
    <p1510:client id="{F6947AEC-1E34-8269-E526-9CA2024EDFCE}" v="481" dt="2023-05-04T20:00:27.612"/>
    <p1510:client id="{FE058202-BF36-FC9F-F4DF-1C768AB5C733}" v="211" dt="2023-05-05T01:44:12.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67461-F43C-4B67-B341-ECAB2DDA6EF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453D374-D9BE-4219-BA20-8D072EB47C85}">
      <dgm:prSet/>
      <dgm:spPr/>
      <dgm:t>
        <a:bodyPr/>
        <a:lstStyle/>
        <a:p>
          <a:r>
            <a:rPr lang="en-US"/>
            <a:t>Frequency of care </a:t>
          </a:r>
        </a:p>
      </dgm:t>
    </dgm:pt>
    <dgm:pt modelId="{2363F091-29CD-4460-A065-E53927B8B093}" type="parTrans" cxnId="{70F35779-213F-4270-8F20-6CCD64C8BF0E}">
      <dgm:prSet/>
      <dgm:spPr/>
      <dgm:t>
        <a:bodyPr/>
        <a:lstStyle/>
        <a:p>
          <a:endParaRPr lang="en-US"/>
        </a:p>
      </dgm:t>
    </dgm:pt>
    <dgm:pt modelId="{6541EA6A-96D7-4457-87A9-7B52406FE630}" type="sibTrans" cxnId="{70F35779-213F-4270-8F20-6CCD64C8BF0E}">
      <dgm:prSet/>
      <dgm:spPr/>
      <dgm:t>
        <a:bodyPr/>
        <a:lstStyle/>
        <a:p>
          <a:endParaRPr lang="en-US"/>
        </a:p>
      </dgm:t>
    </dgm:pt>
    <dgm:pt modelId="{48DFB4DF-0FE1-44AC-B65D-48D1788E8C79}">
      <dgm:prSet/>
      <dgm:spPr/>
      <dgm:t>
        <a:bodyPr/>
        <a:lstStyle/>
        <a:p>
          <a:r>
            <a:rPr lang="en-US"/>
            <a:t>Ease of care </a:t>
          </a:r>
        </a:p>
      </dgm:t>
    </dgm:pt>
    <dgm:pt modelId="{F609FBF6-7C82-4BCC-B00F-B90CDB5A2E58}" type="parTrans" cxnId="{729BE456-A596-4BB4-92F0-99BD79CA19F9}">
      <dgm:prSet/>
      <dgm:spPr/>
      <dgm:t>
        <a:bodyPr/>
        <a:lstStyle/>
        <a:p>
          <a:endParaRPr lang="en-US"/>
        </a:p>
      </dgm:t>
    </dgm:pt>
    <dgm:pt modelId="{38D335D6-7C7A-4997-8C07-AFE238C4ACE8}" type="sibTrans" cxnId="{729BE456-A596-4BB4-92F0-99BD79CA19F9}">
      <dgm:prSet/>
      <dgm:spPr/>
      <dgm:t>
        <a:bodyPr/>
        <a:lstStyle/>
        <a:p>
          <a:endParaRPr lang="en-US"/>
        </a:p>
      </dgm:t>
    </dgm:pt>
    <dgm:pt modelId="{EB05A2BB-869E-4B72-8CD8-87A640398952}">
      <dgm:prSet/>
      <dgm:spPr/>
      <dgm:t>
        <a:bodyPr/>
        <a:lstStyle/>
        <a:p>
          <a:r>
            <a:rPr lang="en-US"/>
            <a:t>Supplies </a:t>
          </a:r>
        </a:p>
      </dgm:t>
    </dgm:pt>
    <dgm:pt modelId="{CC4809D2-A41D-48BC-BF85-5734CBA7A178}" type="parTrans" cxnId="{749F4E42-D6B0-4846-BE26-5C9A2CB868E3}">
      <dgm:prSet/>
      <dgm:spPr/>
      <dgm:t>
        <a:bodyPr/>
        <a:lstStyle/>
        <a:p>
          <a:endParaRPr lang="en-US"/>
        </a:p>
      </dgm:t>
    </dgm:pt>
    <dgm:pt modelId="{C22D7F9D-FD91-432F-A015-01A313A6497B}" type="sibTrans" cxnId="{749F4E42-D6B0-4846-BE26-5C9A2CB868E3}">
      <dgm:prSet/>
      <dgm:spPr/>
      <dgm:t>
        <a:bodyPr/>
        <a:lstStyle/>
        <a:p>
          <a:endParaRPr lang="en-US"/>
        </a:p>
      </dgm:t>
    </dgm:pt>
    <dgm:pt modelId="{484C3A84-A6E3-4DB0-92C9-632EED33C60C}">
      <dgm:prSet/>
      <dgm:spPr/>
      <dgm:t>
        <a:bodyPr/>
        <a:lstStyle/>
        <a:p>
          <a:r>
            <a:rPr lang="en-US"/>
            <a:t>Supports </a:t>
          </a:r>
        </a:p>
      </dgm:t>
    </dgm:pt>
    <dgm:pt modelId="{82D154A5-5B7F-4DE8-AACA-781EDCB9207A}" type="parTrans" cxnId="{F2BCE8FD-5EE9-4321-ACF3-D9D28365A258}">
      <dgm:prSet/>
      <dgm:spPr/>
      <dgm:t>
        <a:bodyPr/>
        <a:lstStyle/>
        <a:p>
          <a:endParaRPr lang="en-US"/>
        </a:p>
      </dgm:t>
    </dgm:pt>
    <dgm:pt modelId="{64492770-0803-40E6-B6EC-29DFE4D98D3E}" type="sibTrans" cxnId="{F2BCE8FD-5EE9-4321-ACF3-D9D28365A258}">
      <dgm:prSet/>
      <dgm:spPr/>
      <dgm:t>
        <a:bodyPr/>
        <a:lstStyle/>
        <a:p>
          <a:endParaRPr lang="en-US"/>
        </a:p>
      </dgm:t>
    </dgm:pt>
    <dgm:pt modelId="{53F672F9-5352-44A0-A24B-AD0FDA4C595F}">
      <dgm:prSet/>
      <dgm:spPr/>
      <dgm:t>
        <a:bodyPr/>
        <a:lstStyle/>
        <a:p>
          <a:r>
            <a:rPr lang="en-US"/>
            <a:t>Monitoring/measuring progress </a:t>
          </a:r>
        </a:p>
      </dgm:t>
    </dgm:pt>
    <dgm:pt modelId="{5AF48811-84EC-43B0-8A6A-BD4A749FFB67}" type="parTrans" cxnId="{32C7CB0D-D78E-4D0B-B284-23C9BDE1A909}">
      <dgm:prSet/>
      <dgm:spPr/>
      <dgm:t>
        <a:bodyPr/>
        <a:lstStyle/>
        <a:p>
          <a:endParaRPr lang="en-US"/>
        </a:p>
      </dgm:t>
    </dgm:pt>
    <dgm:pt modelId="{51E5264B-A569-4125-8408-5A479CF7AEF7}" type="sibTrans" cxnId="{32C7CB0D-D78E-4D0B-B284-23C9BDE1A909}">
      <dgm:prSet/>
      <dgm:spPr/>
      <dgm:t>
        <a:bodyPr/>
        <a:lstStyle/>
        <a:p>
          <a:endParaRPr lang="en-US"/>
        </a:p>
      </dgm:t>
    </dgm:pt>
    <dgm:pt modelId="{24E893BB-BBEC-446B-9864-8E64C2E68CD7}">
      <dgm:prSet/>
      <dgm:spPr/>
      <dgm:t>
        <a:bodyPr/>
        <a:lstStyle/>
        <a:p>
          <a:r>
            <a:rPr lang="en-US"/>
            <a:t>Goals of patient </a:t>
          </a:r>
        </a:p>
      </dgm:t>
    </dgm:pt>
    <dgm:pt modelId="{2149F1BD-D74E-4ED5-8058-1968722AB789}" type="parTrans" cxnId="{89EDB97F-6DCC-47AF-93EE-0AE55CE0557A}">
      <dgm:prSet/>
      <dgm:spPr/>
      <dgm:t>
        <a:bodyPr/>
        <a:lstStyle/>
        <a:p>
          <a:endParaRPr lang="en-US"/>
        </a:p>
      </dgm:t>
    </dgm:pt>
    <dgm:pt modelId="{BAD34929-BA64-4FD8-B6B9-FB85A9089878}" type="sibTrans" cxnId="{89EDB97F-6DCC-47AF-93EE-0AE55CE0557A}">
      <dgm:prSet/>
      <dgm:spPr/>
      <dgm:t>
        <a:bodyPr/>
        <a:lstStyle/>
        <a:p>
          <a:endParaRPr lang="en-US"/>
        </a:p>
      </dgm:t>
    </dgm:pt>
    <dgm:pt modelId="{027484DB-1095-4341-A1A3-A83F8514C9EB}" type="pres">
      <dgm:prSet presAssocID="{5ED67461-F43C-4B67-B341-ECAB2DDA6EF9}" presName="vert0" presStyleCnt="0">
        <dgm:presLayoutVars>
          <dgm:dir/>
          <dgm:animOne val="branch"/>
          <dgm:animLvl val="lvl"/>
        </dgm:presLayoutVars>
      </dgm:prSet>
      <dgm:spPr/>
    </dgm:pt>
    <dgm:pt modelId="{1C92A8E2-D8D0-4EE1-8934-7084754F0D61}" type="pres">
      <dgm:prSet presAssocID="{C453D374-D9BE-4219-BA20-8D072EB47C85}" presName="thickLine" presStyleLbl="alignNode1" presStyleIdx="0" presStyleCnt="6"/>
      <dgm:spPr/>
    </dgm:pt>
    <dgm:pt modelId="{AE28BFE5-E2A3-4CA8-B675-0430C0C645B3}" type="pres">
      <dgm:prSet presAssocID="{C453D374-D9BE-4219-BA20-8D072EB47C85}" presName="horz1" presStyleCnt="0"/>
      <dgm:spPr/>
    </dgm:pt>
    <dgm:pt modelId="{806FF930-0278-4996-880A-20929C727762}" type="pres">
      <dgm:prSet presAssocID="{C453D374-D9BE-4219-BA20-8D072EB47C85}" presName="tx1" presStyleLbl="revTx" presStyleIdx="0" presStyleCnt="6"/>
      <dgm:spPr/>
    </dgm:pt>
    <dgm:pt modelId="{063A5DAD-52B1-47C7-AAFA-29BF3F3F2924}" type="pres">
      <dgm:prSet presAssocID="{C453D374-D9BE-4219-BA20-8D072EB47C85}" presName="vert1" presStyleCnt="0"/>
      <dgm:spPr/>
    </dgm:pt>
    <dgm:pt modelId="{5AB6218A-C11C-4738-AD32-3E4C01D99067}" type="pres">
      <dgm:prSet presAssocID="{48DFB4DF-0FE1-44AC-B65D-48D1788E8C79}" presName="thickLine" presStyleLbl="alignNode1" presStyleIdx="1" presStyleCnt="6"/>
      <dgm:spPr/>
    </dgm:pt>
    <dgm:pt modelId="{B7498BA9-AEF0-4BF1-B40C-E96F2AF715D5}" type="pres">
      <dgm:prSet presAssocID="{48DFB4DF-0FE1-44AC-B65D-48D1788E8C79}" presName="horz1" presStyleCnt="0"/>
      <dgm:spPr/>
    </dgm:pt>
    <dgm:pt modelId="{B3C24039-4CC9-48EA-9869-79331E0FAA8F}" type="pres">
      <dgm:prSet presAssocID="{48DFB4DF-0FE1-44AC-B65D-48D1788E8C79}" presName="tx1" presStyleLbl="revTx" presStyleIdx="1" presStyleCnt="6"/>
      <dgm:spPr/>
    </dgm:pt>
    <dgm:pt modelId="{CA5CD577-ECAB-4EE6-BDF0-B6705B13DB0F}" type="pres">
      <dgm:prSet presAssocID="{48DFB4DF-0FE1-44AC-B65D-48D1788E8C79}" presName="vert1" presStyleCnt="0"/>
      <dgm:spPr/>
    </dgm:pt>
    <dgm:pt modelId="{67849DA3-CBC0-4886-8E33-02897FCB7713}" type="pres">
      <dgm:prSet presAssocID="{EB05A2BB-869E-4B72-8CD8-87A640398952}" presName="thickLine" presStyleLbl="alignNode1" presStyleIdx="2" presStyleCnt="6"/>
      <dgm:spPr/>
    </dgm:pt>
    <dgm:pt modelId="{154ADFF6-04CE-426B-9A85-4F8F2D6EF9D6}" type="pres">
      <dgm:prSet presAssocID="{EB05A2BB-869E-4B72-8CD8-87A640398952}" presName="horz1" presStyleCnt="0"/>
      <dgm:spPr/>
    </dgm:pt>
    <dgm:pt modelId="{02CAE9EC-F09E-4476-8769-020EFBADFEA5}" type="pres">
      <dgm:prSet presAssocID="{EB05A2BB-869E-4B72-8CD8-87A640398952}" presName="tx1" presStyleLbl="revTx" presStyleIdx="2" presStyleCnt="6"/>
      <dgm:spPr/>
    </dgm:pt>
    <dgm:pt modelId="{C0C4FD24-B62E-41F7-BD1C-4310A86F5556}" type="pres">
      <dgm:prSet presAssocID="{EB05A2BB-869E-4B72-8CD8-87A640398952}" presName="vert1" presStyleCnt="0"/>
      <dgm:spPr/>
    </dgm:pt>
    <dgm:pt modelId="{82BA7B0F-76B7-4DEB-9E4E-42C868A64593}" type="pres">
      <dgm:prSet presAssocID="{484C3A84-A6E3-4DB0-92C9-632EED33C60C}" presName="thickLine" presStyleLbl="alignNode1" presStyleIdx="3" presStyleCnt="6"/>
      <dgm:spPr/>
    </dgm:pt>
    <dgm:pt modelId="{F6749A14-E0B9-4BB1-9DB7-3D8A02738AE5}" type="pres">
      <dgm:prSet presAssocID="{484C3A84-A6E3-4DB0-92C9-632EED33C60C}" presName="horz1" presStyleCnt="0"/>
      <dgm:spPr/>
    </dgm:pt>
    <dgm:pt modelId="{F2316F45-63B7-4872-8FD5-93F1D3B47843}" type="pres">
      <dgm:prSet presAssocID="{484C3A84-A6E3-4DB0-92C9-632EED33C60C}" presName="tx1" presStyleLbl="revTx" presStyleIdx="3" presStyleCnt="6"/>
      <dgm:spPr/>
    </dgm:pt>
    <dgm:pt modelId="{932F0858-CD42-476A-B72E-1287D4106502}" type="pres">
      <dgm:prSet presAssocID="{484C3A84-A6E3-4DB0-92C9-632EED33C60C}" presName="vert1" presStyleCnt="0"/>
      <dgm:spPr/>
    </dgm:pt>
    <dgm:pt modelId="{78483F7C-28FB-40B7-9247-B194148BAE4A}" type="pres">
      <dgm:prSet presAssocID="{53F672F9-5352-44A0-A24B-AD0FDA4C595F}" presName="thickLine" presStyleLbl="alignNode1" presStyleIdx="4" presStyleCnt="6"/>
      <dgm:spPr/>
    </dgm:pt>
    <dgm:pt modelId="{65050613-6B65-4E80-877B-6AC84157B451}" type="pres">
      <dgm:prSet presAssocID="{53F672F9-5352-44A0-A24B-AD0FDA4C595F}" presName="horz1" presStyleCnt="0"/>
      <dgm:spPr/>
    </dgm:pt>
    <dgm:pt modelId="{763FE904-C269-4CB9-9D08-620248DF5891}" type="pres">
      <dgm:prSet presAssocID="{53F672F9-5352-44A0-A24B-AD0FDA4C595F}" presName="tx1" presStyleLbl="revTx" presStyleIdx="4" presStyleCnt="6"/>
      <dgm:spPr/>
    </dgm:pt>
    <dgm:pt modelId="{C5EBBE36-222A-47B2-8908-E50B08FE0C9C}" type="pres">
      <dgm:prSet presAssocID="{53F672F9-5352-44A0-A24B-AD0FDA4C595F}" presName="vert1" presStyleCnt="0"/>
      <dgm:spPr/>
    </dgm:pt>
    <dgm:pt modelId="{83C399C8-E6F6-4962-AFDF-B2C8DDCC5309}" type="pres">
      <dgm:prSet presAssocID="{24E893BB-BBEC-446B-9864-8E64C2E68CD7}" presName="thickLine" presStyleLbl="alignNode1" presStyleIdx="5" presStyleCnt="6"/>
      <dgm:spPr/>
    </dgm:pt>
    <dgm:pt modelId="{FEF9BA04-BBA9-4038-88AA-01F91671FCD8}" type="pres">
      <dgm:prSet presAssocID="{24E893BB-BBEC-446B-9864-8E64C2E68CD7}" presName="horz1" presStyleCnt="0"/>
      <dgm:spPr/>
    </dgm:pt>
    <dgm:pt modelId="{FBA65A90-BBBA-4350-9DA5-293CEAA8647B}" type="pres">
      <dgm:prSet presAssocID="{24E893BB-BBEC-446B-9864-8E64C2E68CD7}" presName="tx1" presStyleLbl="revTx" presStyleIdx="5" presStyleCnt="6"/>
      <dgm:spPr/>
    </dgm:pt>
    <dgm:pt modelId="{523EBD17-6627-4180-9C43-BB9C77528A3A}" type="pres">
      <dgm:prSet presAssocID="{24E893BB-BBEC-446B-9864-8E64C2E68CD7}" presName="vert1" presStyleCnt="0"/>
      <dgm:spPr/>
    </dgm:pt>
  </dgm:ptLst>
  <dgm:cxnLst>
    <dgm:cxn modelId="{32C7CB0D-D78E-4D0B-B284-23C9BDE1A909}" srcId="{5ED67461-F43C-4B67-B341-ECAB2DDA6EF9}" destId="{53F672F9-5352-44A0-A24B-AD0FDA4C595F}" srcOrd="4" destOrd="0" parTransId="{5AF48811-84EC-43B0-8A6A-BD4A749FFB67}" sibTransId="{51E5264B-A569-4125-8408-5A479CF7AEF7}"/>
    <dgm:cxn modelId="{0BB4DE3A-74F5-402C-98CB-F879C02EC59C}" type="presOf" srcId="{C453D374-D9BE-4219-BA20-8D072EB47C85}" destId="{806FF930-0278-4996-880A-20929C727762}" srcOrd="0" destOrd="0" presId="urn:microsoft.com/office/officeart/2008/layout/LinedList"/>
    <dgm:cxn modelId="{749F4E42-D6B0-4846-BE26-5C9A2CB868E3}" srcId="{5ED67461-F43C-4B67-B341-ECAB2DDA6EF9}" destId="{EB05A2BB-869E-4B72-8CD8-87A640398952}" srcOrd="2" destOrd="0" parTransId="{CC4809D2-A41D-48BC-BF85-5734CBA7A178}" sibTransId="{C22D7F9D-FD91-432F-A015-01A313A6497B}"/>
    <dgm:cxn modelId="{729BE456-A596-4BB4-92F0-99BD79CA19F9}" srcId="{5ED67461-F43C-4B67-B341-ECAB2DDA6EF9}" destId="{48DFB4DF-0FE1-44AC-B65D-48D1788E8C79}" srcOrd="1" destOrd="0" parTransId="{F609FBF6-7C82-4BCC-B00F-B90CDB5A2E58}" sibTransId="{38D335D6-7C7A-4997-8C07-AFE238C4ACE8}"/>
    <dgm:cxn modelId="{70F35779-213F-4270-8F20-6CCD64C8BF0E}" srcId="{5ED67461-F43C-4B67-B341-ECAB2DDA6EF9}" destId="{C453D374-D9BE-4219-BA20-8D072EB47C85}" srcOrd="0" destOrd="0" parTransId="{2363F091-29CD-4460-A065-E53927B8B093}" sibTransId="{6541EA6A-96D7-4457-87A9-7B52406FE630}"/>
    <dgm:cxn modelId="{89EDB97F-6DCC-47AF-93EE-0AE55CE0557A}" srcId="{5ED67461-F43C-4B67-B341-ECAB2DDA6EF9}" destId="{24E893BB-BBEC-446B-9864-8E64C2E68CD7}" srcOrd="5" destOrd="0" parTransId="{2149F1BD-D74E-4ED5-8058-1968722AB789}" sibTransId="{BAD34929-BA64-4FD8-B6B9-FB85A9089878}"/>
    <dgm:cxn modelId="{E7029E82-98D5-4F67-93C1-85B9DB4F5C73}" type="presOf" srcId="{48DFB4DF-0FE1-44AC-B65D-48D1788E8C79}" destId="{B3C24039-4CC9-48EA-9869-79331E0FAA8F}" srcOrd="0" destOrd="0" presId="urn:microsoft.com/office/officeart/2008/layout/LinedList"/>
    <dgm:cxn modelId="{6F999489-FB07-4C98-9015-43457E7CB224}" type="presOf" srcId="{53F672F9-5352-44A0-A24B-AD0FDA4C595F}" destId="{763FE904-C269-4CB9-9D08-620248DF5891}" srcOrd="0" destOrd="0" presId="urn:microsoft.com/office/officeart/2008/layout/LinedList"/>
    <dgm:cxn modelId="{B516698D-13BD-4CB8-80FF-A318A47E3ADC}" type="presOf" srcId="{5ED67461-F43C-4B67-B341-ECAB2DDA6EF9}" destId="{027484DB-1095-4341-A1A3-A83F8514C9EB}" srcOrd="0" destOrd="0" presId="urn:microsoft.com/office/officeart/2008/layout/LinedList"/>
    <dgm:cxn modelId="{A1EC9198-6E37-43DA-98D6-5DF73D4C2195}" type="presOf" srcId="{484C3A84-A6E3-4DB0-92C9-632EED33C60C}" destId="{F2316F45-63B7-4872-8FD5-93F1D3B47843}" srcOrd="0" destOrd="0" presId="urn:microsoft.com/office/officeart/2008/layout/LinedList"/>
    <dgm:cxn modelId="{C06CAFC8-7BB4-4A35-96EE-3F8B47444BF8}" type="presOf" srcId="{EB05A2BB-869E-4B72-8CD8-87A640398952}" destId="{02CAE9EC-F09E-4476-8769-020EFBADFEA5}" srcOrd="0" destOrd="0" presId="urn:microsoft.com/office/officeart/2008/layout/LinedList"/>
    <dgm:cxn modelId="{4E1BC5DC-E011-4667-907F-BB1B82C11BEB}" type="presOf" srcId="{24E893BB-BBEC-446B-9864-8E64C2E68CD7}" destId="{FBA65A90-BBBA-4350-9DA5-293CEAA8647B}" srcOrd="0" destOrd="0" presId="urn:microsoft.com/office/officeart/2008/layout/LinedList"/>
    <dgm:cxn modelId="{F2BCE8FD-5EE9-4321-ACF3-D9D28365A258}" srcId="{5ED67461-F43C-4B67-B341-ECAB2DDA6EF9}" destId="{484C3A84-A6E3-4DB0-92C9-632EED33C60C}" srcOrd="3" destOrd="0" parTransId="{82D154A5-5B7F-4DE8-AACA-781EDCB9207A}" sibTransId="{64492770-0803-40E6-B6EC-29DFE4D98D3E}"/>
    <dgm:cxn modelId="{7935EFF3-1BAA-4B7D-8AD9-C87276E74FD1}" type="presParOf" srcId="{027484DB-1095-4341-A1A3-A83F8514C9EB}" destId="{1C92A8E2-D8D0-4EE1-8934-7084754F0D61}" srcOrd="0" destOrd="0" presId="urn:microsoft.com/office/officeart/2008/layout/LinedList"/>
    <dgm:cxn modelId="{D24EDD7F-D916-4AFC-AD81-26A3BA9575E2}" type="presParOf" srcId="{027484DB-1095-4341-A1A3-A83F8514C9EB}" destId="{AE28BFE5-E2A3-4CA8-B675-0430C0C645B3}" srcOrd="1" destOrd="0" presId="urn:microsoft.com/office/officeart/2008/layout/LinedList"/>
    <dgm:cxn modelId="{135EADFC-33D1-4D4B-8F8A-1E0920897707}" type="presParOf" srcId="{AE28BFE5-E2A3-4CA8-B675-0430C0C645B3}" destId="{806FF930-0278-4996-880A-20929C727762}" srcOrd="0" destOrd="0" presId="urn:microsoft.com/office/officeart/2008/layout/LinedList"/>
    <dgm:cxn modelId="{79F2A836-D8E3-4113-8B7C-2049A958A1EE}" type="presParOf" srcId="{AE28BFE5-E2A3-4CA8-B675-0430C0C645B3}" destId="{063A5DAD-52B1-47C7-AAFA-29BF3F3F2924}" srcOrd="1" destOrd="0" presId="urn:microsoft.com/office/officeart/2008/layout/LinedList"/>
    <dgm:cxn modelId="{1FB5EA6B-1E3E-4AAA-A0EE-90B72C615BD7}" type="presParOf" srcId="{027484DB-1095-4341-A1A3-A83F8514C9EB}" destId="{5AB6218A-C11C-4738-AD32-3E4C01D99067}" srcOrd="2" destOrd="0" presId="urn:microsoft.com/office/officeart/2008/layout/LinedList"/>
    <dgm:cxn modelId="{C4EDC114-C845-41A8-9A78-A9BD7F9D8AF6}" type="presParOf" srcId="{027484DB-1095-4341-A1A3-A83F8514C9EB}" destId="{B7498BA9-AEF0-4BF1-B40C-E96F2AF715D5}" srcOrd="3" destOrd="0" presId="urn:microsoft.com/office/officeart/2008/layout/LinedList"/>
    <dgm:cxn modelId="{AF08A293-EAC7-4A2F-BEAE-3228FE0DD1E8}" type="presParOf" srcId="{B7498BA9-AEF0-4BF1-B40C-E96F2AF715D5}" destId="{B3C24039-4CC9-48EA-9869-79331E0FAA8F}" srcOrd="0" destOrd="0" presId="urn:microsoft.com/office/officeart/2008/layout/LinedList"/>
    <dgm:cxn modelId="{8DD605F9-576E-47F4-9F8E-600EFAC80145}" type="presParOf" srcId="{B7498BA9-AEF0-4BF1-B40C-E96F2AF715D5}" destId="{CA5CD577-ECAB-4EE6-BDF0-B6705B13DB0F}" srcOrd="1" destOrd="0" presId="urn:microsoft.com/office/officeart/2008/layout/LinedList"/>
    <dgm:cxn modelId="{5E2BE293-B140-4621-98C2-4DEBDB6E81E9}" type="presParOf" srcId="{027484DB-1095-4341-A1A3-A83F8514C9EB}" destId="{67849DA3-CBC0-4886-8E33-02897FCB7713}" srcOrd="4" destOrd="0" presId="urn:microsoft.com/office/officeart/2008/layout/LinedList"/>
    <dgm:cxn modelId="{2767CF9B-41F4-424E-A82A-2F33AF48E32E}" type="presParOf" srcId="{027484DB-1095-4341-A1A3-A83F8514C9EB}" destId="{154ADFF6-04CE-426B-9A85-4F8F2D6EF9D6}" srcOrd="5" destOrd="0" presId="urn:microsoft.com/office/officeart/2008/layout/LinedList"/>
    <dgm:cxn modelId="{C9C47B4D-2A4D-4979-B76B-77484044EF03}" type="presParOf" srcId="{154ADFF6-04CE-426B-9A85-4F8F2D6EF9D6}" destId="{02CAE9EC-F09E-4476-8769-020EFBADFEA5}" srcOrd="0" destOrd="0" presId="urn:microsoft.com/office/officeart/2008/layout/LinedList"/>
    <dgm:cxn modelId="{8F05488E-9FA2-4712-A0E9-7E6E7B43A21D}" type="presParOf" srcId="{154ADFF6-04CE-426B-9A85-4F8F2D6EF9D6}" destId="{C0C4FD24-B62E-41F7-BD1C-4310A86F5556}" srcOrd="1" destOrd="0" presId="urn:microsoft.com/office/officeart/2008/layout/LinedList"/>
    <dgm:cxn modelId="{DD6097E0-4F91-4461-B5A9-B1C05B2DA3EB}" type="presParOf" srcId="{027484DB-1095-4341-A1A3-A83F8514C9EB}" destId="{82BA7B0F-76B7-4DEB-9E4E-42C868A64593}" srcOrd="6" destOrd="0" presId="urn:microsoft.com/office/officeart/2008/layout/LinedList"/>
    <dgm:cxn modelId="{8BBA6182-D556-4CA8-BA76-21E59AFDC040}" type="presParOf" srcId="{027484DB-1095-4341-A1A3-A83F8514C9EB}" destId="{F6749A14-E0B9-4BB1-9DB7-3D8A02738AE5}" srcOrd="7" destOrd="0" presId="urn:microsoft.com/office/officeart/2008/layout/LinedList"/>
    <dgm:cxn modelId="{931AAD97-504A-49E7-BB2D-F9F060DFF6FA}" type="presParOf" srcId="{F6749A14-E0B9-4BB1-9DB7-3D8A02738AE5}" destId="{F2316F45-63B7-4872-8FD5-93F1D3B47843}" srcOrd="0" destOrd="0" presId="urn:microsoft.com/office/officeart/2008/layout/LinedList"/>
    <dgm:cxn modelId="{6475A561-D2F0-481E-82EF-9D6443BBCA63}" type="presParOf" srcId="{F6749A14-E0B9-4BB1-9DB7-3D8A02738AE5}" destId="{932F0858-CD42-476A-B72E-1287D4106502}" srcOrd="1" destOrd="0" presId="urn:microsoft.com/office/officeart/2008/layout/LinedList"/>
    <dgm:cxn modelId="{2ADA4CCB-93FC-477A-AE14-5444FA00D211}" type="presParOf" srcId="{027484DB-1095-4341-A1A3-A83F8514C9EB}" destId="{78483F7C-28FB-40B7-9247-B194148BAE4A}" srcOrd="8" destOrd="0" presId="urn:microsoft.com/office/officeart/2008/layout/LinedList"/>
    <dgm:cxn modelId="{85900BC1-1264-4ADF-BAB9-A307A38A6B67}" type="presParOf" srcId="{027484DB-1095-4341-A1A3-A83F8514C9EB}" destId="{65050613-6B65-4E80-877B-6AC84157B451}" srcOrd="9" destOrd="0" presId="urn:microsoft.com/office/officeart/2008/layout/LinedList"/>
    <dgm:cxn modelId="{4BED0B47-DC24-4B04-8558-D3534DF5D881}" type="presParOf" srcId="{65050613-6B65-4E80-877B-6AC84157B451}" destId="{763FE904-C269-4CB9-9D08-620248DF5891}" srcOrd="0" destOrd="0" presId="urn:microsoft.com/office/officeart/2008/layout/LinedList"/>
    <dgm:cxn modelId="{DA12E65F-7B44-4BAD-AC17-06E6E5568732}" type="presParOf" srcId="{65050613-6B65-4E80-877B-6AC84157B451}" destId="{C5EBBE36-222A-47B2-8908-E50B08FE0C9C}" srcOrd="1" destOrd="0" presId="urn:microsoft.com/office/officeart/2008/layout/LinedList"/>
    <dgm:cxn modelId="{604A87DA-006A-4FAE-AB4D-8E1BCCC429EE}" type="presParOf" srcId="{027484DB-1095-4341-A1A3-A83F8514C9EB}" destId="{83C399C8-E6F6-4962-AFDF-B2C8DDCC5309}" srcOrd="10" destOrd="0" presId="urn:microsoft.com/office/officeart/2008/layout/LinedList"/>
    <dgm:cxn modelId="{EBACB3BB-9E4F-46EC-A976-B184A9815DFB}" type="presParOf" srcId="{027484DB-1095-4341-A1A3-A83F8514C9EB}" destId="{FEF9BA04-BBA9-4038-88AA-01F91671FCD8}" srcOrd="11" destOrd="0" presId="urn:microsoft.com/office/officeart/2008/layout/LinedList"/>
    <dgm:cxn modelId="{4DE7FAB6-30DF-4663-A8F3-278D57D278AF}" type="presParOf" srcId="{FEF9BA04-BBA9-4038-88AA-01F91671FCD8}" destId="{FBA65A90-BBBA-4350-9DA5-293CEAA8647B}" srcOrd="0" destOrd="0" presId="urn:microsoft.com/office/officeart/2008/layout/LinedList"/>
    <dgm:cxn modelId="{BD146D8D-0FD0-45D1-858A-770EA0D0A52E}" type="presParOf" srcId="{FEF9BA04-BBA9-4038-88AA-01F91671FCD8}" destId="{523EBD17-6627-4180-9C43-BB9C77528A3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B4C606-2797-4ABF-A02F-CEFE4728BCEB}" type="doc">
      <dgm:prSet loTypeId="urn:microsoft.com/office/officeart/2005/8/layout/hierarchy3" loCatId="hierarchy" qsTypeId="urn:microsoft.com/office/officeart/2005/8/quickstyle/simple2" qsCatId="simple" csTypeId="urn:microsoft.com/office/officeart/2005/8/colors/colorful1" csCatId="colorful" phldr="1"/>
      <dgm:spPr/>
      <dgm:t>
        <a:bodyPr/>
        <a:lstStyle/>
        <a:p>
          <a:endParaRPr lang="en-US"/>
        </a:p>
      </dgm:t>
    </dgm:pt>
    <dgm:pt modelId="{27D7D8B9-5312-4CFB-A6F2-3A9784B2E878}">
      <dgm:prSet/>
      <dgm:spPr/>
      <dgm:t>
        <a:bodyPr/>
        <a:lstStyle/>
        <a:p>
          <a:pPr rtl="0"/>
          <a:r>
            <a:rPr lang="en-US"/>
            <a:t>Friends/family who can assist? </a:t>
          </a:r>
          <a:r>
            <a:rPr lang="en-US">
              <a:latin typeface="Calibri Light" panose="020F0302020204030204"/>
            </a:rPr>
            <a:t> </a:t>
          </a:r>
          <a:endParaRPr lang="en-US"/>
        </a:p>
      </dgm:t>
    </dgm:pt>
    <dgm:pt modelId="{9E79B343-557E-4691-8952-7D098976800F}" type="parTrans" cxnId="{73C021E6-CA7C-49FC-96E2-0E546655913E}">
      <dgm:prSet/>
      <dgm:spPr/>
      <dgm:t>
        <a:bodyPr/>
        <a:lstStyle/>
        <a:p>
          <a:endParaRPr lang="en-US"/>
        </a:p>
      </dgm:t>
    </dgm:pt>
    <dgm:pt modelId="{C71B4F6E-A77F-4AB6-A2A3-C27DACE4A2B4}" type="sibTrans" cxnId="{73C021E6-CA7C-49FC-96E2-0E546655913E}">
      <dgm:prSet/>
      <dgm:spPr/>
      <dgm:t>
        <a:bodyPr/>
        <a:lstStyle/>
        <a:p>
          <a:endParaRPr lang="en-US"/>
        </a:p>
      </dgm:t>
    </dgm:pt>
    <dgm:pt modelId="{1BE5FB4A-0E4C-4689-9E4E-031F1899BC22}">
      <dgm:prSet/>
      <dgm:spPr/>
      <dgm:t>
        <a:bodyPr/>
        <a:lstStyle/>
        <a:p>
          <a:r>
            <a:rPr lang="en-US"/>
            <a:t>Access to running water? </a:t>
          </a:r>
        </a:p>
      </dgm:t>
    </dgm:pt>
    <dgm:pt modelId="{E559F929-A99E-4C33-8583-FC34D1A45EB6}" type="parTrans" cxnId="{30641C81-D241-48CE-B659-FBA23ADE971A}">
      <dgm:prSet/>
      <dgm:spPr/>
      <dgm:t>
        <a:bodyPr/>
        <a:lstStyle/>
        <a:p>
          <a:endParaRPr lang="en-US"/>
        </a:p>
      </dgm:t>
    </dgm:pt>
    <dgm:pt modelId="{4723960B-6AFB-4352-B50F-465F765099ED}" type="sibTrans" cxnId="{30641C81-D241-48CE-B659-FBA23ADE971A}">
      <dgm:prSet/>
      <dgm:spPr/>
      <dgm:t>
        <a:bodyPr/>
        <a:lstStyle/>
        <a:p>
          <a:endParaRPr lang="en-US"/>
        </a:p>
      </dgm:t>
    </dgm:pt>
    <dgm:pt modelId="{538BCD73-AF5A-48C2-B0B7-264DB01720E6}">
      <dgm:prSet/>
      <dgm:spPr/>
      <dgm:t>
        <a:bodyPr/>
        <a:lstStyle/>
        <a:p>
          <a:r>
            <a:rPr lang="en-US"/>
            <a:t>Provide bottled water, saline </a:t>
          </a:r>
        </a:p>
      </dgm:t>
    </dgm:pt>
    <dgm:pt modelId="{FC345C9F-E02E-423C-994A-F2852BE37DE9}" type="parTrans" cxnId="{DDCD2D8D-EAF6-4B34-B4D2-FA90850E684A}">
      <dgm:prSet/>
      <dgm:spPr/>
      <dgm:t>
        <a:bodyPr/>
        <a:lstStyle/>
        <a:p>
          <a:endParaRPr lang="en-US"/>
        </a:p>
      </dgm:t>
    </dgm:pt>
    <dgm:pt modelId="{E1ED6423-CFB0-46A0-9E36-945DC4D3B5F4}" type="sibTrans" cxnId="{DDCD2D8D-EAF6-4B34-B4D2-FA90850E684A}">
      <dgm:prSet/>
      <dgm:spPr/>
      <dgm:t>
        <a:bodyPr/>
        <a:lstStyle/>
        <a:p>
          <a:endParaRPr lang="en-US"/>
        </a:p>
      </dgm:t>
    </dgm:pt>
    <dgm:pt modelId="{E0103C75-2B74-4C35-835E-701BEDFC0DFD}">
      <dgm:prSet/>
      <dgm:spPr/>
      <dgm:t>
        <a:bodyPr/>
        <a:lstStyle/>
        <a:p>
          <a:r>
            <a:rPr lang="en-US"/>
            <a:t>Ability to store supplies? </a:t>
          </a:r>
        </a:p>
      </dgm:t>
    </dgm:pt>
    <dgm:pt modelId="{F037D366-FAB2-474A-BD4B-BCCDDDFEE674}" type="parTrans" cxnId="{8356622F-D08F-4E61-BCCA-D9A46C3AEF40}">
      <dgm:prSet/>
      <dgm:spPr/>
      <dgm:t>
        <a:bodyPr/>
        <a:lstStyle/>
        <a:p>
          <a:endParaRPr lang="en-US"/>
        </a:p>
      </dgm:t>
    </dgm:pt>
    <dgm:pt modelId="{AFF79FA9-B337-48C6-B6F8-C00462FADC36}" type="sibTrans" cxnId="{8356622F-D08F-4E61-BCCA-D9A46C3AEF40}">
      <dgm:prSet/>
      <dgm:spPr/>
      <dgm:t>
        <a:bodyPr/>
        <a:lstStyle/>
        <a:p>
          <a:endParaRPr lang="en-US"/>
        </a:p>
      </dgm:t>
    </dgm:pt>
    <dgm:pt modelId="{0270152A-328C-4575-9DBE-99E41E5FC9B6}">
      <dgm:prSet/>
      <dgm:spPr/>
      <dgm:t>
        <a:bodyPr/>
        <a:lstStyle/>
        <a:p>
          <a:r>
            <a:rPr lang="en-US"/>
            <a:t>If staying in shelter, can they keep a box there? </a:t>
          </a:r>
        </a:p>
      </dgm:t>
    </dgm:pt>
    <dgm:pt modelId="{9BF8BB4F-4B38-4C56-8659-5E592B5DED60}" type="parTrans" cxnId="{709EC25F-089A-490A-8AB7-7288174C5A65}">
      <dgm:prSet/>
      <dgm:spPr/>
      <dgm:t>
        <a:bodyPr/>
        <a:lstStyle/>
        <a:p>
          <a:endParaRPr lang="en-US"/>
        </a:p>
      </dgm:t>
    </dgm:pt>
    <dgm:pt modelId="{A8E3E4D3-BA93-475B-AE35-8D4A35D80135}" type="sibTrans" cxnId="{709EC25F-089A-490A-8AB7-7288174C5A65}">
      <dgm:prSet/>
      <dgm:spPr/>
      <dgm:t>
        <a:bodyPr/>
        <a:lstStyle/>
        <a:p>
          <a:endParaRPr lang="en-US"/>
        </a:p>
      </dgm:t>
    </dgm:pt>
    <dgm:pt modelId="{6C320498-A3D5-473E-9627-7EDB0E33E01B}">
      <dgm:prSet/>
      <dgm:spPr/>
      <dgm:t>
        <a:bodyPr/>
        <a:lstStyle/>
        <a:p>
          <a:r>
            <a:rPr lang="en-US"/>
            <a:t>Access to water-tight storage? </a:t>
          </a:r>
        </a:p>
      </dgm:t>
    </dgm:pt>
    <dgm:pt modelId="{6F6C92C3-BC4D-4B63-A027-342AC7DF4497}" type="parTrans" cxnId="{139ACB9A-77A1-4E99-81FC-4DBE41C51B22}">
      <dgm:prSet/>
      <dgm:spPr/>
      <dgm:t>
        <a:bodyPr/>
        <a:lstStyle/>
        <a:p>
          <a:endParaRPr lang="en-US"/>
        </a:p>
      </dgm:t>
    </dgm:pt>
    <dgm:pt modelId="{2D23C55D-B76F-472C-B7BA-11EF7D56E494}" type="sibTrans" cxnId="{139ACB9A-77A1-4E99-81FC-4DBE41C51B22}">
      <dgm:prSet/>
      <dgm:spPr/>
      <dgm:t>
        <a:bodyPr/>
        <a:lstStyle/>
        <a:p>
          <a:endParaRPr lang="en-US"/>
        </a:p>
      </dgm:t>
    </dgm:pt>
    <dgm:pt modelId="{F5FDB8A6-A9B7-4096-B28E-F56FDE628CFE}">
      <dgm:prSet/>
      <dgm:spPr/>
      <dgm:t>
        <a:bodyPr/>
        <a:lstStyle/>
        <a:p>
          <a:r>
            <a:rPr lang="en-US"/>
            <a:t>Provide </a:t>
          </a:r>
          <a:r>
            <a:rPr lang="en-US" err="1"/>
            <a:t>ziplock</a:t>
          </a:r>
          <a:r>
            <a:rPr lang="en-US"/>
            <a:t> bags </a:t>
          </a:r>
        </a:p>
      </dgm:t>
    </dgm:pt>
    <dgm:pt modelId="{A83896A6-BFAC-439F-AA81-071416014AD7}" type="parTrans" cxnId="{343EA8A9-6FCF-48BA-85F5-948D05C5BDF8}">
      <dgm:prSet/>
      <dgm:spPr/>
      <dgm:t>
        <a:bodyPr/>
        <a:lstStyle/>
        <a:p>
          <a:endParaRPr lang="en-US"/>
        </a:p>
      </dgm:t>
    </dgm:pt>
    <dgm:pt modelId="{31442065-1A84-4E5E-8130-9420E7E78CBD}" type="sibTrans" cxnId="{343EA8A9-6FCF-48BA-85F5-948D05C5BDF8}">
      <dgm:prSet/>
      <dgm:spPr/>
      <dgm:t>
        <a:bodyPr/>
        <a:lstStyle/>
        <a:p>
          <a:endParaRPr lang="en-US"/>
        </a:p>
      </dgm:t>
    </dgm:pt>
    <dgm:pt modelId="{8059CD6A-5E22-4F19-8954-75EB05A73152}">
      <dgm:prSet/>
      <dgm:spPr/>
      <dgm:t>
        <a:bodyPr/>
        <a:lstStyle/>
        <a:p>
          <a:r>
            <a:rPr lang="en-US"/>
            <a:t>Local wound care clinics, skilled nursing agencies? </a:t>
          </a:r>
        </a:p>
      </dgm:t>
    </dgm:pt>
    <dgm:pt modelId="{393BE30B-05AF-42D1-B7D5-10A184A53E14}" type="parTrans" cxnId="{B3AA834B-59D7-4734-B4B3-523F1205FB64}">
      <dgm:prSet/>
      <dgm:spPr/>
      <dgm:t>
        <a:bodyPr/>
        <a:lstStyle/>
        <a:p>
          <a:endParaRPr lang="en-US"/>
        </a:p>
      </dgm:t>
    </dgm:pt>
    <dgm:pt modelId="{1F409519-3605-4F13-AADE-C9F0122C6A3D}" type="sibTrans" cxnId="{B3AA834B-59D7-4734-B4B3-523F1205FB64}">
      <dgm:prSet/>
      <dgm:spPr/>
      <dgm:t>
        <a:bodyPr/>
        <a:lstStyle/>
        <a:p>
          <a:endParaRPr lang="en-US"/>
        </a:p>
      </dgm:t>
    </dgm:pt>
    <dgm:pt modelId="{D122C454-ED40-4807-93F9-F9495B62F148}">
      <dgm:prSet/>
      <dgm:spPr/>
      <dgm:t>
        <a:bodyPr/>
        <a:lstStyle/>
        <a:p>
          <a:r>
            <a:rPr lang="en-US"/>
            <a:t>Who can help support the ongoing care?</a:t>
          </a:r>
        </a:p>
      </dgm:t>
    </dgm:pt>
    <dgm:pt modelId="{11CDAD32-D47A-497B-A1E3-D77099EFCCC6}" type="parTrans" cxnId="{EB0C676B-1DEE-4607-AB4E-65E0EB14B28D}">
      <dgm:prSet/>
      <dgm:spPr/>
      <dgm:t>
        <a:bodyPr/>
        <a:lstStyle/>
        <a:p>
          <a:endParaRPr lang="en-US"/>
        </a:p>
      </dgm:t>
    </dgm:pt>
    <dgm:pt modelId="{69F20CA6-0D29-48C2-AA23-19DBA72AFE51}" type="sibTrans" cxnId="{EB0C676B-1DEE-4607-AB4E-65E0EB14B28D}">
      <dgm:prSet/>
      <dgm:spPr/>
      <dgm:t>
        <a:bodyPr/>
        <a:lstStyle/>
        <a:p>
          <a:endParaRPr lang="en-US"/>
        </a:p>
      </dgm:t>
    </dgm:pt>
    <dgm:pt modelId="{E5A110C8-8026-4201-98D3-BC96DA1E6BC4}">
      <dgm:prSet phldr="0"/>
      <dgm:spPr/>
      <dgm:t>
        <a:bodyPr/>
        <a:lstStyle/>
        <a:p>
          <a:pPr rtl="0"/>
          <a:r>
            <a:rPr lang="en-US">
              <a:latin typeface="Rockwell"/>
            </a:rPr>
            <a:t>Consider in Care Plan </a:t>
          </a:r>
        </a:p>
      </dgm:t>
    </dgm:pt>
    <dgm:pt modelId="{F876DC0A-65ED-47B0-81DF-75D90723A15D}" type="parTrans" cxnId="{CE47D042-1DCA-451D-90AD-5B6EF661CC00}">
      <dgm:prSet/>
      <dgm:spPr/>
    </dgm:pt>
    <dgm:pt modelId="{F8464C37-D1C4-470A-8B6B-3DD4FA17F6F5}" type="sibTrans" cxnId="{CE47D042-1DCA-451D-90AD-5B6EF661CC00}">
      <dgm:prSet/>
      <dgm:spPr/>
    </dgm:pt>
    <dgm:pt modelId="{7F10D129-9574-488B-99F5-ED8E7BBD5691}" type="pres">
      <dgm:prSet presAssocID="{A5B4C606-2797-4ABF-A02F-CEFE4728BCEB}" presName="diagram" presStyleCnt="0">
        <dgm:presLayoutVars>
          <dgm:chPref val="1"/>
          <dgm:dir/>
          <dgm:animOne val="branch"/>
          <dgm:animLvl val="lvl"/>
          <dgm:resizeHandles/>
        </dgm:presLayoutVars>
      </dgm:prSet>
      <dgm:spPr/>
    </dgm:pt>
    <dgm:pt modelId="{58B58DD4-93E7-4C62-AABE-328D9798CA9B}" type="pres">
      <dgm:prSet presAssocID="{27D7D8B9-5312-4CFB-A6F2-3A9784B2E878}" presName="root" presStyleCnt="0"/>
      <dgm:spPr/>
    </dgm:pt>
    <dgm:pt modelId="{38D84050-6005-4841-8196-B864CAB50A44}" type="pres">
      <dgm:prSet presAssocID="{27D7D8B9-5312-4CFB-A6F2-3A9784B2E878}" presName="rootComposite" presStyleCnt="0"/>
      <dgm:spPr/>
    </dgm:pt>
    <dgm:pt modelId="{7AD9731B-A5E2-49F7-9F61-B8177505B08B}" type="pres">
      <dgm:prSet presAssocID="{27D7D8B9-5312-4CFB-A6F2-3A9784B2E878}" presName="rootText" presStyleLbl="node1" presStyleIdx="0" presStyleCnt="5"/>
      <dgm:spPr/>
    </dgm:pt>
    <dgm:pt modelId="{C59285CF-2E4C-4A1F-BCDA-178506C242AB}" type="pres">
      <dgm:prSet presAssocID="{27D7D8B9-5312-4CFB-A6F2-3A9784B2E878}" presName="rootConnector" presStyleLbl="node1" presStyleIdx="0" presStyleCnt="5"/>
      <dgm:spPr/>
    </dgm:pt>
    <dgm:pt modelId="{87F47BF3-4563-477C-AD60-C6709FA4B776}" type="pres">
      <dgm:prSet presAssocID="{27D7D8B9-5312-4CFB-A6F2-3A9784B2E878}" presName="childShape" presStyleCnt="0"/>
      <dgm:spPr/>
    </dgm:pt>
    <dgm:pt modelId="{F3D3A190-0D59-4F3F-90E0-EA192E760415}" type="pres">
      <dgm:prSet presAssocID="{F876DC0A-65ED-47B0-81DF-75D90723A15D}" presName="Name13" presStyleLbl="parChTrans1D2" presStyleIdx="0" presStyleCnt="5"/>
      <dgm:spPr/>
    </dgm:pt>
    <dgm:pt modelId="{8819DFFF-F78B-40CF-B0A7-345C7E08798B}" type="pres">
      <dgm:prSet presAssocID="{E5A110C8-8026-4201-98D3-BC96DA1E6BC4}" presName="childText" presStyleLbl="bgAcc1" presStyleIdx="0" presStyleCnt="5">
        <dgm:presLayoutVars>
          <dgm:bulletEnabled val="1"/>
        </dgm:presLayoutVars>
      </dgm:prSet>
      <dgm:spPr/>
    </dgm:pt>
    <dgm:pt modelId="{C1A77A0E-C197-42B5-9445-B36474494AF2}" type="pres">
      <dgm:prSet presAssocID="{1BE5FB4A-0E4C-4689-9E4E-031F1899BC22}" presName="root" presStyleCnt="0"/>
      <dgm:spPr/>
    </dgm:pt>
    <dgm:pt modelId="{F2904BF5-1B91-40C6-95AC-0CF278A6593D}" type="pres">
      <dgm:prSet presAssocID="{1BE5FB4A-0E4C-4689-9E4E-031F1899BC22}" presName="rootComposite" presStyleCnt="0"/>
      <dgm:spPr/>
    </dgm:pt>
    <dgm:pt modelId="{BFC3D624-FC71-480E-AF20-142F5DEEA7E0}" type="pres">
      <dgm:prSet presAssocID="{1BE5FB4A-0E4C-4689-9E4E-031F1899BC22}" presName="rootText" presStyleLbl="node1" presStyleIdx="1" presStyleCnt="5"/>
      <dgm:spPr/>
    </dgm:pt>
    <dgm:pt modelId="{9A54FB47-ACC3-4961-A138-FEA07F3F0512}" type="pres">
      <dgm:prSet presAssocID="{1BE5FB4A-0E4C-4689-9E4E-031F1899BC22}" presName="rootConnector" presStyleLbl="node1" presStyleIdx="1" presStyleCnt="5"/>
      <dgm:spPr/>
    </dgm:pt>
    <dgm:pt modelId="{A605ED3D-9BE3-4AA7-AA26-C73B974F535D}" type="pres">
      <dgm:prSet presAssocID="{1BE5FB4A-0E4C-4689-9E4E-031F1899BC22}" presName="childShape" presStyleCnt="0"/>
      <dgm:spPr/>
    </dgm:pt>
    <dgm:pt modelId="{EE6221D2-3E88-47BC-B35D-E516D83D7D93}" type="pres">
      <dgm:prSet presAssocID="{FC345C9F-E02E-423C-994A-F2852BE37DE9}" presName="Name13" presStyleLbl="parChTrans1D2" presStyleIdx="1" presStyleCnt="5"/>
      <dgm:spPr/>
    </dgm:pt>
    <dgm:pt modelId="{61EBBE10-FB93-4911-9D2F-723E55D9D2BE}" type="pres">
      <dgm:prSet presAssocID="{538BCD73-AF5A-48C2-B0B7-264DB01720E6}" presName="childText" presStyleLbl="bgAcc1" presStyleIdx="1" presStyleCnt="5">
        <dgm:presLayoutVars>
          <dgm:bulletEnabled val="1"/>
        </dgm:presLayoutVars>
      </dgm:prSet>
      <dgm:spPr/>
    </dgm:pt>
    <dgm:pt modelId="{FBA94190-5ECB-4E76-9F88-9A730B15A8AB}" type="pres">
      <dgm:prSet presAssocID="{E0103C75-2B74-4C35-835E-701BEDFC0DFD}" presName="root" presStyleCnt="0"/>
      <dgm:spPr/>
    </dgm:pt>
    <dgm:pt modelId="{578DDD17-F4C5-401B-99C3-C4F8EE11C7E6}" type="pres">
      <dgm:prSet presAssocID="{E0103C75-2B74-4C35-835E-701BEDFC0DFD}" presName="rootComposite" presStyleCnt="0"/>
      <dgm:spPr/>
    </dgm:pt>
    <dgm:pt modelId="{C893123D-227D-4298-9FDC-5D91101F6DEF}" type="pres">
      <dgm:prSet presAssocID="{E0103C75-2B74-4C35-835E-701BEDFC0DFD}" presName="rootText" presStyleLbl="node1" presStyleIdx="2" presStyleCnt="5"/>
      <dgm:spPr/>
    </dgm:pt>
    <dgm:pt modelId="{02C81C47-3C0D-4F50-99A5-923A070C7C29}" type="pres">
      <dgm:prSet presAssocID="{E0103C75-2B74-4C35-835E-701BEDFC0DFD}" presName="rootConnector" presStyleLbl="node1" presStyleIdx="2" presStyleCnt="5"/>
      <dgm:spPr/>
    </dgm:pt>
    <dgm:pt modelId="{DFB8A055-9AA6-4A57-B57E-C19FBEDD559B}" type="pres">
      <dgm:prSet presAssocID="{E0103C75-2B74-4C35-835E-701BEDFC0DFD}" presName="childShape" presStyleCnt="0"/>
      <dgm:spPr/>
    </dgm:pt>
    <dgm:pt modelId="{CD5C2A99-E092-4E06-BC7E-6673C0807A9F}" type="pres">
      <dgm:prSet presAssocID="{9BF8BB4F-4B38-4C56-8659-5E592B5DED60}" presName="Name13" presStyleLbl="parChTrans1D2" presStyleIdx="2" presStyleCnt="5"/>
      <dgm:spPr/>
    </dgm:pt>
    <dgm:pt modelId="{19E7221B-6078-4D30-8FE8-957CC0C31A15}" type="pres">
      <dgm:prSet presAssocID="{0270152A-328C-4575-9DBE-99E41E5FC9B6}" presName="childText" presStyleLbl="bgAcc1" presStyleIdx="2" presStyleCnt="5">
        <dgm:presLayoutVars>
          <dgm:bulletEnabled val="1"/>
        </dgm:presLayoutVars>
      </dgm:prSet>
      <dgm:spPr/>
    </dgm:pt>
    <dgm:pt modelId="{45DC935B-7BF8-413B-A6EA-974A3D244AEE}" type="pres">
      <dgm:prSet presAssocID="{6C320498-A3D5-473E-9627-7EDB0E33E01B}" presName="root" presStyleCnt="0"/>
      <dgm:spPr/>
    </dgm:pt>
    <dgm:pt modelId="{79AF30AB-7002-4203-99F0-1FA58F17E797}" type="pres">
      <dgm:prSet presAssocID="{6C320498-A3D5-473E-9627-7EDB0E33E01B}" presName="rootComposite" presStyleCnt="0"/>
      <dgm:spPr/>
    </dgm:pt>
    <dgm:pt modelId="{9AB00D97-F5C4-4C78-98BC-77A8D5F4DD6F}" type="pres">
      <dgm:prSet presAssocID="{6C320498-A3D5-473E-9627-7EDB0E33E01B}" presName="rootText" presStyleLbl="node1" presStyleIdx="3" presStyleCnt="5"/>
      <dgm:spPr/>
    </dgm:pt>
    <dgm:pt modelId="{00273DC4-ADDB-436B-BD15-572C312C9665}" type="pres">
      <dgm:prSet presAssocID="{6C320498-A3D5-473E-9627-7EDB0E33E01B}" presName="rootConnector" presStyleLbl="node1" presStyleIdx="3" presStyleCnt="5"/>
      <dgm:spPr/>
    </dgm:pt>
    <dgm:pt modelId="{4DB02BD1-AAD0-4CF2-802E-B7E668204A00}" type="pres">
      <dgm:prSet presAssocID="{6C320498-A3D5-473E-9627-7EDB0E33E01B}" presName="childShape" presStyleCnt="0"/>
      <dgm:spPr/>
    </dgm:pt>
    <dgm:pt modelId="{82BD89A4-6318-431B-BE28-8E88783E7A2B}" type="pres">
      <dgm:prSet presAssocID="{A83896A6-BFAC-439F-AA81-071416014AD7}" presName="Name13" presStyleLbl="parChTrans1D2" presStyleIdx="3" presStyleCnt="5"/>
      <dgm:spPr/>
    </dgm:pt>
    <dgm:pt modelId="{A7DA261C-39DD-4B17-A59C-C9E19677B92D}" type="pres">
      <dgm:prSet presAssocID="{F5FDB8A6-A9B7-4096-B28E-F56FDE628CFE}" presName="childText" presStyleLbl="bgAcc1" presStyleIdx="3" presStyleCnt="5">
        <dgm:presLayoutVars>
          <dgm:bulletEnabled val="1"/>
        </dgm:presLayoutVars>
      </dgm:prSet>
      <dgm:spPr/>
    </dgm:pt>
    <dgm:pt modelId="{04BFE242-EC9E-4796-AC4B-2525794CF4F6}" type="pres">
      <dgm:prSet presAssocID="{8059CD6A-5E22-4F19-8954-75EB05A73152}" presName="root" presStyleCnt="0"/>
      <dgm:spPr/>
    </dgm:pt>
    <dgm:pt modelId="{97C92230-4058-4EA1-A682-358FDE569321}" type="pres">
      <dgm:prSet presAssocID="{8059CD6A-5E22-4F19-8954-75EB05A73152}" presName="rootComposite" presStyleCnt="0"/>
      <dgm:spPr/>
    </dgm:pt>
    <dgm:pt modelId="{1F34B3EB-29DF-4E15-B9C4-18E28B70D574}" type="pres">
      <dgm:prSet presAssocID="{8059CD6A-5E22-4F19-8954-75EB05A73152}" presName="rootText" presStyleLbl="node1" presStyleIdx="4" presStyleCnt="5"/>
      <dgm:spPr/>
    </dgm:pt>
    <dgm:pt modelId="{44048756-8DEE-490F-ADD5-FD924E291D76}" type="pres">
      <dgm:prSet presAssocID="{8059CD6A-5E22-4F19-8954-75EB05A73152}" presName="rootConnector" presStyleLbl="node1" presStyleIdx="4" presStyleCnt="5"/>
      <dgm:spPr/>
    </dgm:pt>
    <dgm:pt modelId="{F19AEAE1-9D98-47FD-80E0-3F3CE0F57D10}" type="pres">
      <dgm:prSet presAssocID="{8059CD6A-5E22-4F19-8954-75EB05A73152}" presName="childShape" presStyleCnt="0"/>
      <dgm:spPr/>
    </dgm:pt>
    <dgm:pt modelId="{8AE180A0-73BC-4B9A-90B4-7557601C55F6}" type="pres">
      <dgm:prSet presAssocID="{11CDAD32-D47A-497B-A1E3-D77099EFCCC6}" presName="Name13" presStyleLbl="parChTrans1D2" presStyleIdx="4" presStyleCnt="5"/>
      <dgm:spPr/>
    </dgm:pt>
    <dgm:pt modelId="{D2A9E0F3-03F0-4140-BE7D-851FA9022BC6}" type="pres">
      <dgm:prSet presAssocID="{D122C454-ED40-4807-93F9-F9495B62F148}" presName="childText" presStyleLbl="bgAcc1" presStyleIdx="4" presStyleCnt="5">
        <dgm:presLayoutVars>
          <dgm:bulletEnabled val="1"/>
        </dgm:presLayoutVars>
      </dgm:prSet>
      <dgm:spPr/>
    </dgm:pt>
  </dgm:ptLst>
  <dgm:cxnLst>
    <dgm:cxn modelId="{BDBC4E02-4121-4712-8D75-8306857CC303}" type="presOf" srcId="{27D7D8B9-5312-4CFB-A6F2-3A9784B2E878}" destId="{7AD9731B-A5E2-49F7-9F61-B8177505B08B}" srcOrd="0" destOrd="0" presId="urn:microsoft.com/office/officeart/2005/8/layout/hierarchy3"/>
    <dgm:cxn modelId="{6E23A417-E43B-4E14-B476-1226A7E72E99}" type="presOf" srcId="{538BCD73-AF5A-48C2-B0B7-264DB01720E6}" destId="{61EBBE10-FB93-4911-9D2F-723E55D9D2BE}" srcOrd="0" destOrd="0" presId="urn:microsoft.com/office/officeart/2005/8/layout/hierarchy3"/>
    <dgm:cxn modelId="{8356622F-D08F-4E61-BCCA-D9A46C3AEF40}" srcId="{A5B4C606-2797-4ABF-A02F-CEFE4728BCEB}" destId="{E0103C75-2B74-4C35-835E-701BEDFC0DFD}" srcOrd="2" destOrd="0" parTransId="{F037D366-FAB2-474A-BD4B-BCCDDDFEE674}" sibTransId="{AFF79FA9-B337-48C6-B6F8-C00462FADC36}"/>
    <dgm:cxn modelId="{F2F17F36-D183-4B8B-878D-3269CCA04258}" type="presOf" srcId="{D122C454-ED40-4807-93F9-F9495B62F148}" destId="{D2A9E0F3-03F0-4140-BE7D-851FA9022BC6}" srcOrd="0" destOrd="0" presId="urn:microsoft.com/office/officeart/2005/8/layout/hierarchy3"/>
    <dgm:cxn modelId="{5145E739-4818-4F19-93C3-10D878143EA9}" type="presOf" srcId="{6C320498-A3D5-473E-9627-7EDB0E33E01B}" destId="{9AB00D97-F5C4-4C78-98BC-77A8D5F4DD6F}" srcOrd="0" destOrd="0" presId="urn:microsoft.com/office/officeart/2005/8/layout/hierarchy3"/>
    <dgm:cxn modelId="{6398BD3B-7716-46F7-9B31-5CA3E14A6833}" type="presOf" srcId="{8059CD6A-5E22-4F19-8954-75EB05A73152}" destId="{44048756-8DEE-490F-ADD5-FD924E291D76}" srcOrd="1" destOrd="0" presId="urn:microsoft.com/office/officeart/2005/8/layout/hierarchy3"/>
    <dgm:cxn modelId="{D203E63B-2C94-41C8-BFB4-76AC018206B2}" type="presOf" srcId="{6C320498-A3D5-473E-9627-7EDB0E33E01B}" destId="{00273DC4-ADDB-436B-BD15-572C312C9665}" srcOrd="1" destOrd="0" presId="urn:microsoft.com/office/officeart/2005/8/layout/hierarchy3"/>
    <dgm:cxn modelId="{6E19DC3E-EFF3-4559-9D84-CF030E3CCCBC}" type="presOf" srcId="{27D7D8B9-5312-4CFB-A6F2-3A9784B2E878}" destId="{C59285CF-2E4C-4A1F-BCDA-178506C242AB}" srcOrd="1" destOrd="0" presId="urn:microsoft.com/office/officeart/2005/8/layout/hierarchy3"/>
    <dgm:cxn modelId="{B5E94D5B-51B2-4F3D-8E38-F01FF467E3A6}" type="presOf" srcId="{11CDAD32-D47A-497B-A1E3-D77099EFCCC6}" destId="{8AE180A0-73BC-4B9A-90B4-7557601C55F6}" srcOrd="0" destOrd="0" presId="urn:microsoft.com/office/officeart/2005/8/layout/hierarchy3"/>
    <dgm:cxn modelId="{709EC25F-089A-490A-8AB7-7288174C5A65}" srcId="{E0103C75-2B74-4C35-835E-701BEDFC0DFD}" destId="{0270152A-328C-4575-9DBE-99E41E5FC9B6}" srcOrd="0" destOrd="0" parTransId="{9BF8BB4F-4B38-4C56-8659-5E592B5DED60}" sibTransId="{A8E3E4D3-BA93-475B-AE35-8D4A35D80135}"/>
    <dgm:cxn modelId="{CE47D042-1DCA-451D-90AD-5B6EF661CC00}" srcId="{27D7D8B9-5312-4CFB-A6F2-3A9784B2E878}" destId="{E5A110C8-8026-4201-98D3-BC96DA1E6BC4}" srcOrd="0" destOrd="0" parTransId="{F876DC0A-65ED-47B0-81DF-75D90723A15D}" sibTransId="{F8464C37-D1C4-470A-8B6B-3DD4FA17F6F5}"/>
    <dgm:cxn modelId="{EB0C676B-1DEE-4607-AB4E-65E0EB14B28D}" srcId="{8059CD6A-5E22-4F19-8954-75EB05A73152}" destId="{D122C454-ED40-4807-93F9-F9495B62F148}" srcOrd="0" destOrd="0" parTransId="{11CDAD32-D47A-497B-A1E3-D77099EFCCC6}" sibTransId="{69F20CA6-0D29-48C2-AA23-19DBA72AFE51}"/>
    <dgm:cxn modelId="{B3AA834B-59D7-4734-B4B3-523F1205FB64}" srcId="{A5B4C606-2797-4ABF-A02F-CEFE4728BCEB}" destId="{8059CD6A-5E22-4F19-8954-75EB05A73152}" srcOrd="4" destOrd="0" parTransId="{393BE30B-05AF-42D1-B7D5-10A184A53E14}" sibTransId="{1F409519-3605-4F13-AADE-C9F0122C6A3D}"/>
    <dgm:cxn modelId="{4BFA176F-30C0-4616-96CF-E1982BE306CF}" type="presOf" srcId="{A83896A6-BFAC-439F-AA81-071416014AD7}" destId="{82BD89A4-6318-431B-BE28-8E88783E7A2B}" srcOrd="0" destOrd="0" presId="urn:microsoft.com/office/officeart/2005/8/layout/hierarchy3"/>
    <dgm:cxn modelId="{CEE11870-F289-40E0-A0BB-ADC8E1B5BCD1}" type="presOf" srcId="{F5FDB8A6-A9B7-4096-B28E-F56FDE628CFE}" destId="{A7DA261C-39DD-4B17-A59C-C9E19677B92D}" srcOrd="0" destOrd="0" presId="urn:microsoft.com/office/officeart/2005/8/layout/hierarchy3"/>
    <dgm:cxn modelId="{EE49EE7E-C5FD-466D-8273-9D7AB4887A1D}" type="presOf" srcId="{E0103C75-2B74-4C35-835E-701BEDFC0DFD}" destId="{02C81C47-3C0D-4F50-99A5-923A070C7C29}" srcOrd="1" destOrd="0" presId="urn:microsoft.com/office/officeart/2005/8/layout/hierarchy3"/>
    <dgm:cxn modelId="{C16F5080-0093-4734-8DC0-E19C1B2C6B4C}" type="presOf" srcId="{0270152A-328C-4575-9DBE-99E41E5FC9B6}" destId="{19E7221B-6078-4D30-8FE8-957CC0C31A15}" srcOrd="0" destOrd="0" presId="urn:microsoft.com/office/officeart/2005/8/layout/hierarchy3"/>
    <dgm:cxn modelId="{30641C81-D241-48CE-B659-FBA23ADE971A}" srcId="{A5B4C606-2797-4ABF-A02F-CEFE4728BCEB}" destId="{1BE5FB4A-0E4C-4689-9E4E-031F1899BC22}" srcOrd="1" destOrd="0" parTransId="{E559F929-A99E-4C33-8583-FC34D1A45EB6}" sibTransId="{4723960B-6AFB-4352-B50F-465F765099ED}"/>
    <dgm:cxn modelId="{F3203882-620C-4470-8E2B-4793DE4B1DD1}" type="presOf" srcId="{9BF8BB4F-4B38-4C56-8659-5E592B5DED60}" destId="{CD5C2A99-E092-4E06-BC7E-6673C0807A9F}" srcOrd="0" destOrd="0" presId="urn:microsoft.com/office/officeart/2005/8/layout/hierarchy3"/>
    <dgm:cxn modelId="{F732E584-58E7-4E1B-AC0B-7B6C6C9A3C24}" type="presOf" srcId="{1BE5FB4A-0E4C-4689-9E4E-031F1899BC22}" destId="{BFC3D624-FC71-480E-AF20-142F5DEEA7E0}" srcOrd="0" destOrd="0" presId="urn:microsoft.com/office/officeart/2005/8/layout/hierarchy3"/>
    <dgm:cxn modelId="{DDCD2D8D-EAF6-4B34-B4D2-FA90850E684A}" srcId="{1BE5FB4A-0E4C-4689-9E4E-031F1899BC22}" destId="{538BCD73-AF5A-48C2-B0B7-264DB01720E6}" srcOrd="0" destOrd="0" parTransId="{FC345C9F-E02E-423C-994A-F2852BE37DE9}" sibTransId="{E1ED6423-CFB0-46A0-9E36-945DC4D3B5F4}"/>
    <dgm:cxn modelId="{139ACB9A-77A1-4E99-81FC-4DBE41C51B22}" srcId="{A5B4C606-2797-4ABF-A02F-CEFE4728BCEB}" destId="{6C320498-A3D5-473E-9627-7EDB0E33E01B}" srcOrd="3" destOrd="0" parTransId="{6F6C92C3-BC4D-4B63-A027-342AC7DF4497}" sibTransId="{2D23C55D-B76F-472C-B7BA-11EF7D56E494}"/>
    <dgm:cxn modelId="{343EA8A9-6FCF-48BA-85F5-948D05C5BDF8}" srcId="{6C320498-A3D5-473E-9627-7EDB0E33E01B}" destId="{F5FDB8A6-A9B7-4096-B28E-F56FDE628CFE}" srcOrd="0" destOrd="0" parTransId="{A83896A6-BFAC-439F-AA81-071416014AD7}" sibTransId="{31442065-1A84-4E5E-8130-9420E7E78CBD}"/>
    <dgm:cxn modelId="{74CBF3AE-B7F2-43AB-AA94-19FEABE42145}" type="presOf" srcId="{FC345C9F-E02E-423C-994A-F2852BE37DE9}" destId="{EE6221D2-3E88-47BC-B35D-E516D83D7D93}" srcOrd="0" destOrd="0" presId="urn:microsoft.com/office/officeart/2005/8/layout/hierarchy3"/>
    <dgm:cxn modelId="{FFF41CB6-56EF-427E-8A17-44CB27EB8EAD}" type="presOf" srcId="{A5B4C606-2797-4ABF-A02F-CEFE4728BCEB}" destId="{7F10D129-9574-488B-99F5-ED8E7BBD5691}" srcOrd="0" destOrd="0" presId="urn:microsoft.com/office/officeart/2005/8/layout/hierarchy3"/>
    <dgm:cxn modelId="{9C8F6AB7-14E8-4118-8AAA-0FC325604649}" type="presOf" srcId="{E5A110C8-8026-4201-98D3-BC96DA1E6BC4}" destId="{8819DFFF-F78B-40CF-B0A7-345C7E08798B}" srcOrd="0" destOrd="0" presId="urn:microsoft.com/office/officeart/2005/8/layout/hierarchy3"/>
    <dgm:cxn modelId="{6B2656C4-F800-4C6D-AE13-9E46A9E9A038}" type="presOf" srcId="{1BE5FB4A-0E4C-4689-9E4E-031F1899BC22}" destId="{9A54FB47-ACC3-4961-A138-FEA07F3F0512}" srcOrd="1" destOrd="0" presId="urn:microsoft.com/office/officeart/2005/8/layout/hierarchy3"/>
    <dgm:cxn modelId="{9EE742D0-7ABA-4318-9DBD-81C2181E0490}" type="presOf" srcId="{8059CD6A-5E22-4F19-8954-75EB05A73152}" destId="{1F34B3EB-29DF-4E15-B9C4-18E28B70D574}" srcOrd="0" destOrd="0" presId="urn:microsoft.com/office/officeart/2005/8/layout/hierarchy3"/>
    <dgm:cxn modelId="{CB02E2DD-69A5-497E-9804-DF60AC0B1046}" type="presOf" srcId="{E0103C75-2B74-4C35-835E-701BEDFC0DFD}" destId="{C893123D-227D-4298-9FDC-5D91101F6DEF}" srcOrd="0" destOrd="0" presId="urn:microsoft.com/office/officeart/2005/8/layout/hierarchy3"/>
    <dgm:cxn modelId="{73C021E6-CA7C-49FC-96E2-0E546655913E}" srcId="{A5B4C606-2797-4ABF-A02F-CEFE4728BCEB}" destId="{27D7D8B9-5312-4CFB-A6F2-3A9784B2E878}" srcOrd="0" destOrd="0" parTransId="{9E79B343-557E-4691-8952-7D098976800F}" sibTransId="{C71B4F6E-A77F-4AB6-A2A3-C27DACE4A2B4}"/>
    <dgm:cxn modelId="{CD257BE8-0714-4BD8-999B-0BED3C38EFCC}" type="presOf" srcId="{F876DC0A-65ED-47B0-81DF-75D90723A15D}" destId="{F3D3A190-0D59-4F3F-90E0-EA192E760415}" srcOrd="0" destOrd="0" presId="urn:microsoft.com/office/officeart/2005/8/layout/hierarchy3"/>
    <dgm:cxn modelId="{0CFA2D1C-3CDF-4853-8EE5-D92CFBF1445F}" type="presParOf" srcId="{7F10D129-9574-488B-99F5-ED8E7BBD5691}" destId="{58B58DD4-93E7-4C62-AABE-328D9798CA9B}" srcOrd="0" destOrd="0" presId="urn:microsoft.com/office/officeart/2005/8/layout/hierarchy3"/>
    <dgm:cxn modelId="{8A7FE9B9-35C7-4D79-9A9F-A630C15FC882}" type="presParOf" srcId="{58B58DD4-93E7-4C62-AABE-328D9798CA9B}" destId="{38D84050-6005-4841-8196-B864CAB50A44}" srcOrd="0" destOrd="0" presId="urn:microsoft.com/office/officeart/2005/8/layout/hierarchy3"/>
    <dgm:cxn modelId="{9E31D3FE-1E75-4CE3-A6CC-1084A627CB22}" type="presParOf" srcId="{38D84050-6005-4841-8196-B864CAB50A44}" destId="{7AD9731B-A5E2-49F7-9F61-B8177505B08B}" srcOrd="0" destOrd="0" presId="urn:microsoft.com/office/officeart/2005/8/layout/hierarchy3"/>
    <dgm:cxn modelId="{A1FCCFCE-3551-4192-8543-E5AE9007F595}" type="presParOf" srcId="{38D84050-6005-4841-8196-B864CAB50A44}" destId="{C59285CF-2E4C-4A1F-BCDA-178506C242AB}" srcOrd="1" destOrd="0" presId="urn:microsoft.com/office/officeart/2005/8/layout/hierarchy3"/>
    <dgm:cxn modelId="{06D4340E-CB05-4910-860E-2F19C50AD782}" type="presParOf" srcId="{58B58DD4-93E7-4C62-AABE-328D9798CA9B}" destId="{87F47BF3-4563-477C-AD60-C6709FA4B776}" srcOrd="1" destOrd="0" presId="urn:microsoft.com/office/officeart/2005/8/layout/hierarchy3"/>
    <dgm:cxn modelId="{E4059A2F-B1D7-4A3C-B8F8-DCACD67D310D}" type="presParOf" srcId="{87F47BF3-4563-477C-AD60-C6709FA4B776}" destId="{F3D3A190-0D59-4F3F-90E0-EA192E760415}" srcOrd="0" destOrd="0" presId="urn:microsoft.com/office/officeart/2005/8/layout/hierarchy3"/>
    <dgm:cxn modelId="{5863280F-BA3A-4D6B-810B-A1F558508BB5}" type="presParOf" srcId="{87F47BF3-4563-477C-AD60-C6709FA4B776}" destId="{8819DFFF-F78B-40CF-B0A7-345C7E08798B}" srcOrd="1" destOrd="0" presId="urn:microsoft.com/office/officeart/2005/8/layout/hierarchy3"/>
    <dgm:cxn modelId="{FD70C42F-9E48-4C99-8BE0-1199060CC39E}" type="presParOf" srcId="{7F10D129-9574-488B-99F5-ED8E7BBD5691}" destId="{C1A77A0E-C197-42B5-9445-B36474494AF2}" srcOrd="1" destOrd="0" presId="urn:microsoft.com/office/officeart/2005/8/layout/hierarchy3"/>
    <dgm:cxn modelId="{6BA19A3F-42D6-48C6-8017-75118871F0F0}" type="presParOf" srcId="{C1A77A0E-C197-42B5-9445-B36474494AF2}" destId="{F2904BF5-1B91-40C6-95AC-0CF278A6593D}" srcOrd="0" destOrd="0" presId="urn:microsoft.com/office/officeart/2005/8/layout/hierarchy3"/>
    <dgm:cxn modelId="{4844E0D1-BB54-4905-94C4-BD78ABF9CC24}" type="presParOf" srcId="{F2904BF5-1B91-40C6-95AC-0CF278A6593D}" destId="{BFC3D624-FC71-480E-AF20-142F5DEEA7E0}" srcOrd="0" destOrd="0" presId="urn:microsoft.com/office/officeart/2005/8/layout/hierarchy3"/>
    <dgm:cxn modelId="{D1479847-0917-4ECD-94AC-1E8359066D1B}" type="presParOf" srcId="{F2904BF5-1B91-40C6-95AC-0CF278A6593D}" destId="{9A54FB47-ACC3-4961-A138-FEA07F3F0512}" srcOrd="1" destOrd="0" presId="urn:microsoft.com/office/officeart/2005/8/layout/hierarchy3"/>
    <dgm:cxn modelId="{BBC9F885-4841-4016-8444-B3CCA70F3C75}" type="presParOf" srcId="{C1A77A0E-C197-42B5-9445-B36474494AF2}" destId="{A605ED3D-9BE3-4AA7-AA26-C73B974F535D}" srcOrd="1" destOrd="0" presId="urn:microsoft.com/office/officeart/2005/8/layout/hierarchy3"/>
    <dgm:cxn modelId="{A3E2A1C8-8764-449F-9739-0757588AFED0}" type="presParOf" srcId="{A605ED3D-9BE3-4AA7-AA26-C73B974F535D}" destId="{EE6221D2-3E88-47BC-B35D-E516D83D7D93}" srcOrd="0" destOrd="0" presId="urn:microsoft.com/office/officeart/2005/8/layout/hierarchy3"/>
    <dgm:cxn modelId="{6F29E440-7B0A-4A86-B516-9775FE887EE3}" type="presParOf" srcId="{A605ED3D-9BE3-4AA7-AA26-C73B974F535D}" destId="{61EBBE10-FB93-4911-9D2F-723E55D9D2BE}" srcOrd="1" destOrd="0" presId="urn:microsoft.com/office/officeart/2005/8/layout/hierarchy3"/>
    <dgm:cxn modelId="{DA6007EE-21DD-410F-9F1F-A917DD4A7F78}" type="presParOf" srcId="{7F10D129-9574-488B-99F5-ED8E7BBD5691}" destId="{FBA94190-5ECB-4E76-9F88-9A730B15A8AB}" srcOrd="2" destOrd="0" presId="urn:microsoft.com/office/officeart/2005/8/layout/hierarchy3"/>
    <dgm:cxn modelId="{AE19A37B-20F6-4C6D-AFFC-FCDE5E010F19}" type="presParOf" srcId="{FBA94190-5ECB-4E76-9F88-9A730B15A8AB}" destId="{578DDD17-F4C5-401B-99C3-C4F8EE11C7E6}" srcOrd="0" destOrd="0" presId="urn:microsoft.com/office/officeart/2005/8/layout/hierarchy3"/>
    <dgm:cxn modelId="{1882433A-04C0-45A9-84D9-74635C308E3D}" type="presParOf" srcId="{578DDD17-F4C5-401B-99C3-C4F8EE11C7E6}" destId="{C893123D-227D-4298-9FDC-5D91101F6DEF}" srcOrd="0" destOrd="0" presId="urn:microsoft.com/office/officeart/2005/8/layout/hierarchy3"/>
    <dgm:cxn modelId="{0BA2837A-F20C-4384-9357-78C493945D4F}" type="presParOf" srcId="{578DDD17-F4C5-401B-99C3-C4F8EE11C7E6}" destId="{02C81C47-3C0D-4F50-99A5-923A070C7C29}" srcOrd="1" destOrd="0" presId="urn:microsoft.com/office/officeart/2005/8/layout/hierarchy3"/>
    <dgm:cxn modelId="{779908A0-6CB0-42A9-AF04-7B9C247C0985}" type="presParOf" srcId="{FBA94190-5ECB-4E76-9F88-9A730B15A8AB}" destId="{DFB8A055-9AA6-4A57-B57E-C19FBEDD559B}" srcOrd="1" destOrd="0" presId="urn:microsoft.com/office/officeart/2005/8/layout/hierarchy3"/>
    <dgm:cxn modelId="{9B700B6A-54AB-4E28-8260-BAAC11DAF8C3}" type="presParOf" srcId="{DFB8A055-9AA6-4A57-B57E-C19FBEDD559B}" destId="{CD5C2A99-E092-4E06-BC7E-6673C0807A9F}" srcOrd="0" destOrd="0" presId="urn:microsoft.com/office/officeart/2005/8/layout/hierarchy3"/>
    <dgm:cxn modelId="{BA90DFE1-DB83-4E53-A898-C687E7F47339}" type="presParOf" srcId="{DFB8A055-9AA6-4A57-B57E-C19FBEDD559B}" destId="{19E7221B-6078-4D30-8FE8-957CC0C31A15}" srcOrd="1" destOrd="0" presId="urn:microsoft.com/office/officeart/2005/8/layout/hierarchy3"/>
    <dgm:cxn modelId="{F18D5D14-22A1-47FB-9ED4-3F14885A8A8D}" type="presParOf" srcId="{7F10D129-9574-488B-99F5-ED8E7BBD5691}" destId="{45DC935B-7BF8-413B-A6EA-974A3D244AEE}" srcOrd="3" destOrd="0" presId="urn:microsoft.com/office/officeart/2005/8/layout/hierarchy3"/>
    <dgm:cxn modelId="{10E25639-909A-4CBC-95F6-C6D682E9B666}" type="presParOf" srcId="{45DC935B-7BF8-413B-A6EA-974A3D244AEE}" destId="{79AF30AB-7002-4203-99F0-1FA58F17E797}" srcOrd="0" destOrd="0" presId="urn:microsoft.com/office/officeart/2005/8/layout/hierarchy3"/>
    <dgm:cxn modelId="{64509E1B-2408-4264-85EB-5EEBD03A3A47}" type="presParOf" srcId="{79AF30AB-7002-4203-99F0-1FA58F17E797}" destId="{9AB00D97-F5C4-4C78-98BC-77A8D5F4DD6F}" srcOrd="0" destOrd="0" presId="urn:microsoft.com/office/officeart/2005/8/layout/hierarchy3"/>
    <dgm:cxn modelId="{3D63A144-F91A-4E4B-8BFA-A724E374C882}" type="presParOf" srcId="{79AF30AB-7002-4203-99F0-1FA58F17E797}" destId="{00273DC4-ADDB-436B-BD15-572C312C9665}" srcOrd="1" destOrd="0" presId="urn:microsoft.com/office/officeart/2005/8/layout/hierarchy3"/>
    <dgm:cxn modelId="{7BEE0502-480D-4284-896F-4FC9B768AEB1}" type="presParOf" srcId="{45DC935B-7BF8-413B-A6EA-974A3D244AEE}" destId="{4DB02BD1-AAD0-4CF2-802E-B7E668204A00}" srcOrd="1" destOrd="0" presId="urn:microsoft.com/office/officeart/2005/8/layout/hierarchy3"/>
    <dgm:cxn modelId="{7DCB387A-9D62-4334-9E68-758357884A79}" type="presParOf" srcId="{4DB02BD1-AAD0-4CF2-802E-B7E668204A00}" destId="{82BD89A4-6318-431B-BE28-8E88783E7A2B}" srcOrd="0" destOrd="0" presId="urn:microsoft.com/office/officeart/2005/8/layout/hierarchy3"/>
    <dgm:cxn modelId="{B993DB7D-C44E-4CCD-80B7-97134199844B}" type="presParOf" srcId="{4DB02BD1-AAD0-4CF2-802E-B7E668204A00}" destId="{A7DA261C-39DD-4B17-A59C-C9E19677B92D}" srcOrd="1" destOrd="0" presId="urn:microsoft.com/office/officeart/2005/8/layout/hierarchy3"/>
    <dgm:cxn modelId="{7F4D914F-6C1D-48B8-AAFB-909DEE860148}" type="presParOf" srcId="{7F10D129-9574-488B-99F5-ED8E7BBD5691}" destId="{04BFE242-EC9E-4796-AC4B-2525794CF4F6}" srcOrd="4" destOrd="0" presId="urn:microsoft.com/office/officeart/2005/8/layout/hierarchy3"/>
    <dgm:cxn modelId="{A6B54C22-E4C0-41A4-94FD-7A45E49BB7E4}" type="presParOf" srcId="{04BFE242-EC9E-4796-AC4B-2525794CF4F6}" destId="{97C92230-4058-4EA1-A682-358FDE569321}" srcOrd="0" destOrd="0" presId="urn:microsoft.com/office/officeart/2005/8/layout/hierarchy3"/>
    <dgm:cxn modelId="{65BB2700-7426-4039-8F96-370FB9886876}" type="presParOf" srcId="{97C92230-4058-4EA1-A682-358FDE569321}" destId="{1F34B3EB-29DF-4E15-B9C4-18E28B70D574}" srcOrd="0" destOrd="0" presId="urn:microsoft.com/office/officeart/2005/8/layout/hierarchy3"/>
    <dgm:cxn modelId="{EF7AAF59-68DF-4281-8F11-89A5A684A7A1}" type="presParOf" srcId="{97C92230-4058-4EA1-A682-358FDE569321}" destId="{44048756-8DEE-490F-ADD5-FD924E291D76}" srcOrd="1" destOrd="0" presId="urn:microsoft.com/office/officeart/2005/8/layout/hierarchy3"/>
    <dgm:cxn modelId="{F510782C-384A-45F5-99ED-DB151183E534}" type="presParOf" srcId="{04BFE242-EC9E-4796-AC4B-2525794CF4F6}" destId="{F19AEAE1-9D98-47FD-80E0-3F3CE0F57D10}" srcOrd="1" destOrd="0" presId="urn:microsoft.com/office/officeart/2005/8/layout/hierarchy3"/>
    <dgm:cxn modelId="{B0DCA72C-9C59-4784-A2DB-40A3A199D2CE}" type="presParOf" srcId="{F19AEAE1-9D98-47FD-80E0-3F3CE0F57D10}" destId="{8AE180A0-73BC-4B9A-90B4-7557601C55F6}" srcOrd="0" destOrd="0" presId="urn:microsoft.com/office/officeart/2005/8/layout/hierarchy3"/>
    <dgm:cxn modelId="{E6476AA9-A17F-42D7-9B6F-EAD53CB2A27D}" type="presParOf" srcId="{F19AEAE1-9D98-47FD-80E0-3F3CE0F57D10}" destId="{D2A9E0F3-03F0-4140-BE7D-851FA9022BC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7553CE-3B34-46AD-8B65-9C5F3EE53BC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76F3215-C6E9-4309-BE9C-5BDD544D0E6F}">
      <dgm:prSet/>
      <dgm:spPr/>
      <dgm:t>
        <a:bodyPr/>
        <a:lstStyle/>
        <a:p>
          <a:r>
            <a:rPr lang="en-US"/>
            <a:t>Measuring </a:t>
          </a:r>
        </a:p>
      </dgm:t>
    </dgm:pt>
    <dgm:pt modelId="{32ED6A6C-4D9F-4293-9931-9A6E126B41E4}" type="parTrans" cxnId="{D2D8B031-2329-4CC0-BBA8-A28AC02EE59B}">
      <dgm:prSet/>
      <dgm:spPr/>
      <dgm:t>
        <a:bodyPr/>
        <a:lstStyle/>
        <a:p>
          <a:endParaRPr lang="en-US"/>
        </a:p>
      </dgm:t>
    </dgm:pt>
    <dgm:pt modelId="{52F8DC18-BB95-4B03-8A63-13AE3C487DF0}" type="sibTrans" cxnId="{D2D8B031-2329-4CC0-BBA8-A28AC02EE59B}">
      <dgm:prSet/>
      <dgm:spPr/>
      <dgm:t>
        <a:bodyPr/>
        <a:lstStyle/>
        <a:p>
          <a:endParaRPr lang="en-US"/>
        </a:p>
      </dgm:t>
    </dgm:pt>
    <dgm:pt modelId="{F9D6FD15-D772-47DB-9968-BF062B7362FC}">
      <dgm:prSet/>
      <dgm:spPr/>
      <dgm:t>
        <a:bodyPr/>
        <a:lstStyle/>
        <a:p>
          <a:r>
            <a:rPr lang="en-US"/>
            <a:t>Photos </a:t>
          </a:r>
        </a:p>
      </dgm:t>
    </dgm:pt>
    <dgm:pt modelId="{B0FFA203-28F7-44BA-9A63-26CB422B6546}" type="parTrans" cxnId="{43D01DB6-0E34-4D72-BC13-FB0D6CE8E3B9}">
      <dgm:prSet/>
      <dgm:spPr/>
      <dgm:t>
        <a:bodyPr/>
        <a:lstStyle/>
        <a:p>
          <a:endParaRPr lang="en-US"/>
        </a:p>
      </dgm:t>
    </dgm:pt>
    <dgm:pt modelId="{28864581-1D5F-49DD-9B86-AC88AF0D765F}" type="sibTrans" cxnId="{43D01DB6-0E34-4D72-BC13-FB0D6CE8E3B9}">
      <dgm:prSet/>
      <dgm:spPr/>
      <dgm:t>
        <a:bodyPr/>
        <a:lstStyle/>
        <a:p>
          <a:endParaRPr lang="en-US"/>
        </a:p>
      </dgm:t>
    </dgm:pt>
    <dgm:pt modelId="{7678AD97-6DB9-451B-AE55-0BB73EDB9C17}">
      <dgm:prSet/>
      <dgm:spPr/>
      <dgm:t>
        <a:bodyPr/>
        <a:lstStyle/>
        <a:p>
          <a:r>
            <a:rPr lang="en-US"/>
            <a:t>Frequency of looking at wounds </a:t>
          </a:r>
        </a:p>
      </dgm:t>
    </dgm:pt>
    <dgm:pt modelId="{F3F4B0BA-1908-4A22-A89C-EA0C7EF43534}" type="parTrans" cxnId="{A11EBE31-EC45-446D-B943-2EEEB20A6059}">
      <dgm:prSet/>
      <dgm:spPr/>
      <dgm:t>
        <a:bodyPr/>
        <a:lstStyle/>
        <a:p>
          <a:endParaRPr lang="en-US"/>
        </a:p>
      </dgm:t>
    </dgm:pt>
    <dgm:pt modelId="{7A9BD057-6C56-42FF-8A59-CBE7D610385F}" type="sibTrans" cxnId="{A11EBE31-EC45-446D-B943-2EEEB20A6059}">
      <dgm:prSet/>
      <dgm:spPr/>
      <dgm:t>
        <a:bodyPr/>
        <a:lstStyle/>
        <a:p>
          <a:endParaRPr lang="en-US"/>
        </a:p>
      </dgm:t>
    </dgm:pt>
    <dgm:pt modelId="{37FF9D6A-06E0-48D9-9579-476921A26CC9}">
      <dgm:prSet/>
      <dgm:spPr/>
      <dgm:t>
        <a:bodyPr/>
        <a:lstStyle/>
        <a:p>
          <a:r>
            <a:rPr lang="en-US"/>
            <a:t>Evaluation if products given are working </a:t>
          </a:r>
        </a:p>
      </dgm:t>
    </dgm:pt>
    <dgm:pt modelId="{D08EF750-C541-4B37-B03B-BEC16FEAC470}" type="parTrans" cxnId="{E144544B-AC4B-4ED5-9878-8F921A1427D2}">
      <dgm:prSet/>
      <dgm:spPr/>
      <dgm:t>
        <a:bodyPr/>
        <a:lstStyle/>
        <a:p>
          <a:endParaRPr lang="en-US"/>
        </a:p>
      </dgm:t>
    </dgm:pt>
    <dgm:pt modelId="{2DCED69F-FFFE-4DB9-AB1B-6DDA802AC363}" type="sibTrans" cxnId="{E144544B-AC4B-4ED5-9878-8F921A1427D2}">
      <dgm:prSet/>
      <dgm:spPr/>
      <dgm:t>
        <a:bodyPr/>
        <a:lstStyle/>
        <a:p>
          <a:endParaRPr lang="en-US"/>
        </a:p>
      </dgm:t>
    </dgm:pt>
    <dgm:pt modelId="{63A594E2-BEDB-486A-B85F-10F3A57F1DC5}">
      <dgm:prSet/>
      <dgm:spPr/>
      <dgm:t>
        <a:bodyPr/>
        <a:lstStyle/>
        <a:p>
          <a:r>
            <a:rPr lang="en-US"/>
            <a:t>Has the patient been able to perform the suggested care plan or have they had to "mix and match" care </a:t>
          </a:r>
        </a:p>
      </dgm:t>
    </dgm:pt>
    <dgm:pt modelId="{E782E340-C3DC-440E-87D0-490B7F1CFBEB}" type="parTrans" cxnId="{E54950DA-F365-4967-B6D1-14769F05FFAE}">
      <dgm:prSet/>
      <dgm:spPr/>
      <dgm:t>
        <a:bodyPr/>
        <a:lstStyle/>
        <a:p>
          <a:endParaRPr lang="en-US"/>
        </a:p>
      </dgm:t>
    </dgm:pt>
    <dgm:pt modelId="{B310096E-A242-4069-B6E5-29027E598B07}" type="sibTrans" cxnId="{E54950DA-F365-4967-B6D1-14769F05FFAE}">
      <dgm:prSet/>
      <dgm:spPr/>
      <dgm:t>
        <a:bodyPr/>
        <a:lstStyle/>
        <a:p>
          <a:endParaRPr lang="en-US"/>
        </a:p>
      </dgm:t>
    </dgm:pt>
    <dgm:pt modelId="{559CA288-C88A-4B4C-B99E-F533AA701266}" type="pres">
      <dgm:prSet presAssocID="{1D7553CE-3B34-46AD-8B65-9C5F3EE53BCD}" presName="root" presStyleCnt="0">
        <dgm:presLayoutVars>
          <dgm:dir/>
          <dgm:resizeHandles val="exact"/>
        </dgm:presLayoutVars>
      </dgm:prSet>
      <dgm:spPr/>
    </dgm:pt>
    <dgm:pt modelId="{317AA1DF-016A-47BB-805D-6668385F12D6}" type="pres">
      <dgm:prSet presAssocID="{076F3215-C6E9-4309-BE9C-5BDD544D0E6F}" presName="compNode" presStyleCnt="0"/>
      <dgm:spPr/>
    </dgm:pt>
    <dgm:pt modelId="{34047E39-28C4-4D24-A431-E0EAF88B4847}" type="pres">
      <dgm:prSet presAssocID="{076F3215-C6E9-4309-BE9C-5BDD544D0E6F}" presName="bgRect" presStyleLbl="bgShp" presStyleIdx="0" presStyleCnt="5"/>
      <dgm:spPr/>
    </dgm:pt>
    <dgm:pt modelId="{3F2EF280-353E-4778-8DB0-0A57266325D4}" type="pres">
      <dgm:prSet presAssocID="{076F3215-C6E9-4309-BE9C-5BDD544D0E6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ler"/>
        </a:ext>
      </dgm:extLst>
    </dgm:pt>
    <dgm:pt modelId="{C7C67158-F25D-44FC-933C-AA685F82E871}" type="pres">
      <dgm:prSet presAssocID="{076F3215-C6E9-4309-BE9C-5BDD544D0E6F}" presName="spaceRect" presStyleCnt="0"/>
      <dgm:spPr/>
    </dgm:pt>
    <dgm:pt modelId="{5F7D0D1C-855C-4116-B43F-D550C8F74674}" type="pres">
      <dgm:prSet presAssocID="{076F3215-C6E9-4309-BE9C-5BDD544D0E6F}" presName="parTx" presStyleLbl="revTx" presStyleIdx="0" presStyleCnt="5">
        <dgm:presLayoutVars>
          <dgm:chMax val="0"/>
          <dgm:chPref val="0"/>
        </dgm:presLayoutVars>
      </dgm:prSet>
      <dgm:spPr/>
    </dgm:pt>
    <dgm:pt modelId="{849B526F-BA3B-43B9-A7A9-7BD920730D6C}" type="pres">
      <dgm:prSet presAssocID="{52F8DC18-BB95-4B03-8A63-13AE3C487DF0}" presName="sibTrans" presStyleCnt="0"/>
      <dgm:spPr/>
    </dgm:pt>
    <dgm:pt modelId="{1C50B968-C4EB-4618-8759-EE5EAD0697C1}" type="pres">
      <dgm:prSet presAssocID="{F9D6FD15-D772-47DB-9968-BF062B7362FC}" presName="compNode" presStyleCnt="0"/>
      <dgm:spPr/>
    </dgm:pt>
    <dgm:pt modelId="{C04933F0-C496-4AAB-BC57-33112289EAF0}" type="pres">
      <dgm:prSet presAssocID="{F9D6FD15-D772-47DB-9968-BF062B7362FC}" presName="bgRect" presStyleLbl="bgShp" presStyleIdx="1" presStyleCnt="5"/>
      <dgm:spPr/>
    </dgm:pt>
    <dgm:pt modelId="{B137EAD9-5247-4C84-B81F-AC80D9FF0FEC}" type="pres">
      <dgm:prSet presAssocID="{F9D6FD15-D772-47DB-9968-BF062B7362F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s"/>
        </a:ext>
      </dgm:extLst>
    </dgm:pt>
    <dgm:pt modelId="{F3A11CEF-F001-4B48-A7D3-FA3196C17BFC}" type="pres">
      <dgm:prSet presAssocID="{F9D6FD15-D772-47DB-9968-BF062B7362FC}" presName="spaceRect" presStyleCnt="0"/>
      <dgm:spPr/>
    </dgm:pt>
    <dgm:pt modelId="{B006E87F-E482-4BD4-8B78-040556B1A78E}" type="pres">
      <dgm:prSet presAssocID="{F9D6FD15-D772-47DB-9968-BF062B7362FC}" presName="parTx" presStyleLbl="revTx" presStyleIdx="1" presStyleCnt="5">
        <dgm:presLayoutVars>
          <dgm:chMax val="0"/>
          <dgm:chPref val="0"/>
        </dgm:presLayoutVars>
      </dgm:prSet>
      <dgm:spPr/>
    </dgm:pt>
    <dgm:pt modelId="{A6997E29-2DE5-4FE3-BDEC-4C725984ACE9}" type="pres">
      <dgm:prSet presAssocID="{28864581-1D5F-49DD-9B86-AC88AF0D765F}" presName="sibTrans" presStyleCnt="0"/>
      <dgm:spPr/>
    </dgm:pt>
    <dgm:pt modelId="{593DCFE1-BABD-4012-B612-7A2E7BE6455D}" type="pres">
      <dgm:prSet presAssocID="{7678AD97-6DB9-451B-AE55-0BB73EDB9C17}" presName="compNode" presStyleCnt="0"/>
      <dgm:spPr/>
    </dgm:pt>
    <dgm:pt modelId="{AB22170A-80CB-4618-9BEB-87ED8B41AF74}" type="pres">
      <dgm:prSet presAssocID="{7678AD97-6DB9-451B-AE55-0BB73EDB9C17}" presName="bgRect" presStyleLbl="bgShp" presStyleIdx="2" presStyleCnt="5"/>
      <dgm:spPr/>
    </dgm:pt>
    <dgm:pt modelId="{C26DA36D-3326-420A-A7F2-2908F9B4893D}" type="pres">
      <dgm:prSet presAssocID="{7678AD97-6DB9-451B-AE55-0BB73EDB9C1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B195E1D0-D357-4BF9-9716-B51B36641B44}" type="pres">
      <dgm:prSet presAssocID="{7678AD97-6DB9-451B-AE55-0BB73EDB9C17}" presName="spaceRect" presStyleCnt="0"/>
      <dgm:spPr/>
    </dgm:pt>
    <dgm:pt modelId="{F9F9602C-BB00-4D43-AD92-FDB88EE3C4FA}" type="pres">
      <dgm:prSet presAssocID="{7678AD97-6DB9-451B-AE55-0BB73EDB9C17}" presName="parTx" presStyleLbl="revTx" presStyleIdx="2" presStyleCnt="5">
        <dgm:presLayoutVars>
          <dgm:chMax val="0"/>
          <dgm:chPref val="0"/>
        </dgm:presLayoutVars>
      </dgm:prSet>
      <dgm:spPr/>
    </dgm:pt>
    <dgm:pt modelId="{9E298CBF-B50E-481F-91F5-218C0BE6539E}" type="pres">
      <dgm:prSet presAssocID="{7A9BD057-6C56-42FF-8A59-CBE7D610385F}" presName="sibTrans" presStyleCnt="0"/>
      <dgm:spPr/>
    </dgm:pt>
    <dgm:pt modelId="{C6828DD8-4E7C-45CE-9DFA-A1AD881FF4C1}" type="pres">
      <dgm:prSet presAssocID="{37FF9D6A-06E0-48D9-9579-476921A26CC9}" presName="compNode" presStyleCnt="0"/>
      <dgm:spPr/>
    </dgm:pt>
    <dgm:pt modelId="{6BBDC5BC-D421-4179-A3C2-A71C5B95C0EC}" type="pres">
      <dgm:prSet presAssocID="{37FF9D6A-06E0-48D9-9579-476921A26CC9}" presName="bgRect" presStyleLbl="bgShp" presStyleIdx="3" presStyleCnt="5"/>
      <dgm:spPr/>
    </dgm:pt>
    <dgm:pt modelId="{041ABCA5-7B62-4910-80D1-EE545733AD2F}" type="pres">
      <dgm:prSet presAssocID="{37FF9D6A-06E0-48D9-9579-476921A26CC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D329CE40-42D1-4871-A19C-B162AAA2F2D7}" type="pres">
      <dgm:prSet presAssocID="{37FF9D6A-06E0-48D9-9579-476921A26CC9}" presName="spaceRect" presStyleCnt="0"/>
      <dgm:spPr/>
    </dgm:pt>
    <dgm:pt modelId="{FAEDC550-CBAC-4411-8175-515ACEA1BA8A}" type="pres">
      <dgm:prSet presAssocID="{37FF9D6A-06E0-48D9-9579-476921A26CC9}" presName="parTx" presStyleLbl="revTx" presStyleIdx="3" presStyleCnt="5">
        <dgm:presLayoutVars>
          <dgm:chMax val="0"/>
          <dgm:chPref val="0"/>
        </dgm:presLayoutVars>
      </dgm:prSet>
      <dgm:spPr/>
    </dgm:pt>
    <dgm:pt modelId="{8A2FA660-C7E0-46EB-AD87-6B36B22BB714}" type="pres">
      <dgm:prSet presAssocID="{2DCED69F-FFFE-4DB9-AB1B-6DDA802AC363}" presName="sibTrans" presStyleCnt="0"/>
      <dgm:spPr/>
    </dgm:pt>
    <dgm:pt modelId="{C8405939-6244-46BE-80E3-1604F2C61702}" type="pres">
      <dgm:prSet presAssocID="{63A594E2-BEDB-486A-B85F-10F3A57F1DC5}" presName="compNode" presStyleCnt="0"/>
      <dgm:spPr/>
    </dgm:pt>
    <dgm:pt modelId="{B6CEAAFD-EA9C-4C9A-AD52-B9330D87EEF7}" type="pres">
      <dgm:prSet presAssocID="{63A594E2-BEDB-486A-B85F-10F3A57F1DC5}" presName="bgRect" presStyleLbl="bgShp" presStyleIdx="4" presStyleCnt="5"/>
      <dgm:spPr/>
    </dgm:pt>
    <dgm:pt modelId="{5CD6BFBE-B773-4C79-ACE8-678EEBDC82F0}" type="pres">
      <dgm:prSet presAssocID="{63A594E2-BEDB-486A-B85F-10F3A57F1DC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DFF8E4E1-7997-4B10-BE3E-681A3DC925F7}" type="pres">
      <dgm:prSet presAssocID="{63A594E2-BEDB-486A-B85F-10F3A57F1DC5}" presName="spaceRect" presStyleCnt="0"/>
      <dgm:spPr/>
    </dgm:pt>
    <dgm:pt modelId="{2E9C192C-7A7D-4C8E-8F26-2560FD5D41C5}" type="pres">
      <dgm:prSet presAssocID="{63A594E2-BEDB-486A-B85F-10F3A57F1DC5}" presName="parTx" presStyleLbl="revTx" presStyleIdx="4" presStyleCnt="5">
        <dgm:presLayoutVars>
          <dgm:chMax val="0"/>
          <dgm:chPref val="0"/>
        </dgm:presLayoutVars>
      </dgm:prSet>
      <dgm:spPr/>
    </dgm:pt>
  </dgm:ptLst>
  <dgm:cxnLst>
    <dgm:cxn modelId="{4F12CB05-962E-465D-B3DD-DFECBD771EC3}" type="presOf" srcId="{1D7553CE-3B34-46AD-8B65-9C5F3EE53BCD}" destId="{559CA288-C88A-4B4C-B99E-F533AA701266}" srcOrd="0" destOrd="0" presId="urn:microsoft.com/office/officeart/2018/2/layout/IconVerticalSolidList"/>
    <dgm:cxn modelId="{C1C36520-8A66-465B-820C-725850F39E28}" type="presOf" srcId="{F9D6FD15-D772-47DB-9968-BF062B7362FC}" destId="{B006E87F-E482-4BD4-8B78-040556B1A78E}" srcOrd="0" destOrd="0" presId="urn:microsoft.com/office/officeart/2018/2/layout/IconVerticalSolidList"/>
    <dgm:cxn modelId="{D2D8B031-2329-4CC0-BBA8-A28AC02EE59B}" srcId="{1D7553CE-3B34-46AD-8B65-9C5F3EE53BCD}" destId="{076F3215-C6E9-4309-BE9C-5BDD544D0E6F}" srcOrd="0" destOrd="0" parTransId="{32ED6A6C-4D9F-4293-9931-9A6E126B41E4}" sibTransId="{52F8DC18-BB95-4B03-8A63-13AE3C487DF0}"/>
    <dgm:cxn modelId="{A11EBE31-EC45-446D-B943-2EEEB20A6059}" srcId="{1D7553CE-3B34-46AD-8B65-9C5F3EE53BCD}" destId="{7678AD97-6DB9-451B-AE55-0BB73EDB9C17}" srcOrd="2" destOrd="0" parTransId="{F3F4B0BA-1908-4A22-A89C-EA0C7EF43534}" sibTransId="{7A9BD057-6C56-42FF-8A59-CBE7D610385F}"/>
    <dgm:cxn modelId="{6B58CE44-435E-4EEE-9ED5-F83B6220A83D}" type="presOf" srcId="{63A594E2-BEDB-486A-B85F-10F3A57F1DC5}" destId="{2E9C192C-7A7D-4C8E-8F26-2560FD5D41C5}" srcOrd="0" destOrd="0" presId="urn:microsoft.com/office/officeart/2018/2/layout/IconVerticalSolidList"/>
    <dgm:cxn modelId="{E144544B-AC4B-4ED5-9878-8F921A1427D2}" srcId="{1D7553CE-3B34-46AD-8B65-9C5F3EE53BCD}" destId="{37FF9D6A-06E0-48D9-9579-476921A26CC9}" srcOrd="3" destOrd="0" parTransId="{D08EF750-C541-4B37-B03B-BEC16FEAC470}" sibTransId="{2DCED69F-FFFE-4DB9-AB1B-6DDA802AC363}"/>
    <dgm:cxn modelId="{43D01DB6-0E34-4D72-BC13-FB0D6CE8E3B9}" srcId="{1D7553CE-3B34-46AD-8B65-9C5F3EE53BCD}" destId="{F9D6FD15-D772-47DB-9968-BF062B7362FC}" srcOrd="1" destOrd="0" parTransId="{B0FFA203-28F7-44BA-9A63-26CB422B6546}" sibTransId="{28864581-1D5F-49DD-9B86-AC88AF0D765F}"/>
    <dgm:cxn modelId="{6128C7BE-FF24-4611-AC20-C401E720AB7D}" type="presOf" srcId="{37FF9D6A-06E0-48D9-9579-476921A26CC9}" destId="{FAEDC550-CBAC-4411-8175-515ACEA1BA8A}" srcOrd="0" destOrd="0" presId="urn:microsoft.com/office/officeart/2018/2/layout/IconVerticalSolidList"/>
    <dgm:cxn modelId="{818D3EC9-0B71-414D-9C75-4FF4C12E4E66}" type="presOf" srcId="{076F3215-C6E9-4309-BE9C-5BDD544D0E6F}" destId="{5F7D0D1C-855C-4116-B43F-D550C8F74674}" srcOrd="0" destOrd="0" presId="urn:microsoft.com/office/officeart/2018/2/layout/IconVerticalSolidList"/>
    <dgm:cxn modelId="{E54950DA-F365-4967-B6D1-14769F05FFAE}" srcId="{1D7553CE-3B34-46AD-8B65-9C5F3EE53BCD}" destId="{63A594E2-BEDB-486A-B85F-10F3A57F1DC5}" srcOrd="4" destOrd="0" parTransId="{E782E340-C3DC-440E-87D0-490B7F1CFBEB}" sibTransId="{B310096E-A242-4069-B6E5-29027E598B07}"/>
    <dgm:cxn modelId="{9A0DCFE4-E0B4-493D-A291-0493040979D5}" type="presOf" srcId="{7678AD97-6DB9-451B-AE55-0BB73EDB9C17}" destId="{F9F9602C-BB00-4D43-AD92-FDB88EE3C4FA}" srcOrd="0" destOrd="0" presId="urn:microsoft.com/office/officeart/2018/2/layout/IconVerticalSolidList"/>
    <dgm:cxn modelId="{EAB67902-D88D-45EB-9DA1-57B660687C99}" type="presParOf" srcId="{559CA288-C88A-4B4C-B99E-F533AA701266}" destId="{317AA1DF-016A-47BB-805D-6668385F12D6}" srcOrd="0" destOrd="0" presId="urn:microsoft.com/office/officeart/2018/2/layout/IconVerticalSolidList"/>
    <dgm:cxn modelId="{8022AA53-F556-48A4-9CDA-B927CB5D87D2}" type="presParOf" srcId="{317AA1DF-016A-47BB-805D-6668385F12D6}" destId="{34047E39-28C4-4D24-A431-E0EAF88B4847}" srcOrd="0" destOrd="0" presId="urn:microsoft.com/office/officeart/2018/2/layout/IconVerticalSolidList"/>
    <dgm:cxn modelId="{3A679E87-67D9-4F73-B852-02108BCFA6F7}" type="presParOf" srcId="{317AA1DF-016A-47BB-805D-6668385F12D6}" destId="{3F2EF280-353E-4778-8DB0-0A57266325D4}" srcOrd="1" destOrd="0" presId="urn:microsoft.com/office/officeart/2018/2/layout/IconVerticalSolidList"/>
    <dgm:cxn modelId="{69685C44-6FF4-4828-ABB9-62883340902F}" type="presParOf" srcId="{317AA1DF-016A-47BB-805D-6668385F12D6}" destId="{C7C67158-F25D-44FC-933C-AA685F82E871}" srcOrd="2" destOrd="0" presId="urn:microsoft.com/office/officeart/2018/2/layout/IconVerticalSolidList"/>
    <dgm:cxn modelId="{532B17A7-8D3E-404C-A06B-85987757E7E5}" type="presParOf" srcId="{317AA1DF-016A-47BB-805D-6668385F12D6}" destId="{5F7D0D1C-855C-4116-B43F-D550C8F74674}" srcOrd="3" destOrd="0" presId="urn:microsoft.com/office/officeart/2018/2/layout/IconVerticalSolidList"/>
    <dgm:cxn modelId="{54D6D37D-EDC0-4602-B705-A8CAD1B13126}" type="presParOf" srcId="{559CA288-C88A-4B4C-B99E-F533AA701266}" destId="{849B526F-BA3B-43B9-A7A9-7BD920730D6C}" srcOrd="1" destOrd="0" presId="urn:microsoft.com/office/officeart/2018/2/layout/IconVerticalSolidList"/>
    <dgm:cxn modelId="{ABE6D039-319A-43BF-BD23-DC513FA530BC}" type="presParOf" srcId="{559CA288-C88A-4B4C-B99E-F533AA701266}" destId="{1C50B968-C4EB-4618-8759-EE5EAD0697C1}" srcOrd="2" destOrd="0" presId="urn:microsoft.com/office/officeart/2018/2/layout/IconVerticalSolidList"/>
    <dgm:cxn modelId="{53EA4FE3-9815-41F0-8506-3E5D8B22DED9}" type="presParOf" srcId="{1C50B968-C4EB-4618-8759-EE5EAD0697C1}" destId="{C04933F0-C496-4AAB-BC57-33112289EAF0}" srcOrd="0" destOrd="0" presId="urn:microsoft.com/office/officeart/2018/2/layout/IconVerticalSolidList"/>
    <dgm:cxn modelId="{66AE2939-EE6D-4968-B681-063D57E9D0D0}" type="presParOf" srcId="{1C50B968-C4EB-4618-8759-EE5EAD0697C1}" destId="{B137EAD9-5247-4C84-B81F-AC80D9FF0FEC}" srcOrd="1" destOrd="0" presId="urn:microsoft.com/office/officeart/2018/2/layout/IconVerticalSolidList"/>
    <dgm:cxn modelId="{324EA059-735D-42D6-8969-42DD77B48664}" type="presParOf" srcId="{1C50B968-C4EB-4618-8759-EE5EAD0697C1}" destId="{F3A11CEF-F001-4B48-A7D3-FA3196C17BFC}" srcOrd="2" destOrd="0" presId="urn:microsoft.com/office/officeart/2018/2/layout/IconVerticalSolidList"/>
    <dgm:cxn modelId="{6ACE0167-FC79-4604-A9F3-058945944D23}" type="presParOf" srcId="{1C50B968-C4EB-4618-8759-EE5EAD0697C1}" destId="{B006E87F-E482-4BD4-8B78-040556B1A78E}" srcOrd="3" destOrd="0" presId="urn:microsoft.com/office/officeart/2018/2/layout/IconVerticalSolidList"/>
    <dgm:cxn modelId="{23D53C74-AF63-42CF-ACCF-49EBAEAAC789}" type="presParOf" srcId="{559CA288-C88A-4B4C-B99E-F533AA701266}" destId="{A6997E29-2DE5-4FE3-BDEC-4C725984ACE9}" srcOrd="3" destOrd="0" presId="urn:microsoft.com/office/officeart/2018/2/layout/IconVerticalSolidList"/>
    <dgm:cxn modelId="{D3091675-1272-40EE-BB55-8A9BBDC555A8}" type="presParOf" srcId="{559CA288-C88A-4B4C-B99E-F533AA701266}" destId="{593DCFE1-BABD-4012-B612-7A2E7BE6455D}" srcOrd="4" destOrd="0" presId="urn:microsoft.com/office/officeart/2018/2/layout/IconVerticalSolidList"/>
    <dgm:cxn modelId="{5B605704-6E3D-42BA-BA40-F3058FC764F6}" type="presParOf" srcId="{593DCFE1-BABD-4012-B612-7A2E7BE6455D}" destId="{AB22170A-80CB-4618-9BEB-87ED8B41AF74}" srcOrd="0" destOrd="0" presId="urn:microsoft.com/office/officeart/2018/2/layout/IconVerticalSolidList"/>
    <dgm:cxn modelId="{F1746A69-6BF3-44D6-860B-880CFD5027C5}" type="presParOf" srcId="{593DCFE1-BABD-4012-B612-7A2E7BE6455D}" destId="{C26DA36D-3326-420A-A7F2-2908F9B4893D}" srcOrd="1" destOrd="0" presId="urn:microsoft.com/office/officeart/2018/2/layout/IconVerticalSolidList"/>
    <dgm:cxn modelId="{A4CE44CE-ACB1-425C-81E5-D65BA098C8B4}" type="presParOf" srcId="{593DCFE1-BABD-4012-B612-7A2E7BE6455D}" destId="{B195E1D0-D357-4BF9-9716-B51B36641B44}" srcOrd="2" destOrd="0" presId="urn:microsoft.com/office/officeart/2018/2/layout/IconVerticalSolidList"/>
    <dgm:cxn modelId="{6A3958D7-E5FD-4FEB-8AA2-15A674977DBD}" type="presParOf" srcId="{593DCFE1-BABD-4012-B612-7A2E7BE6455D}" destId="{F9F9602C-BB00-4D43-AD92-FDB88EE3C4FA}" srcOrd="3" destOrd="0" presId="urn:microsoft.com/office/officeart/2018/2/layout/IconVerticalSolidList"/>
    <dgm:cxn modelId="{28D5ECDA-211B-4DEB-A0EC-8F27FAD25C61}" type="presParOf" srcId="{559CA288-C88A-4B4C-B99E-F533AA701266}" destId="{9E298CBF-B50E-481F-91F5-218C0BE6539E}" srcOrd="5" destOrd="0" presId="urn:microsoft.com/office/officeart/2018/2/layout/IconVerticalSolidList"/>
    <dgm:cxn modelId="{16472549-E1F6-4EB8-807C-F7C94950D692}" type="presParOf" srcId="{559CA288-C88A-4B4C-B99E-F533AA701266}" destId="{C6828DD8-4E7C-45CE-9DFA-A1AD881FF4C1}" srcOrd="6" destOrd="0" presId="urn:microsoft.com/office/officeart/2018/2/layout/IconVerticalSolidList"/>
    <dgm:cxn modelId="{02E82EC2-D06F-4885-A31E-B08F6F25E87C}" type="presParOf" srcId="{C6828DD8-4E7C-45CE-9DFA-A1AD881FF4C1}" destId="{6BBDC5BC-D421-4179-A3C2-A71C5B95C0EC}" srcOrd="0" destOrd="0" presId="urn:microsoft.com/office/officeart/2018/2/layout/IconVerticalSolidList"/>
    <dgm:cxn modelId="{B053FBC4-9781-4110-9933-A45D3E327641}" type="presParOf" srcId="{C6828DD8-4E7C-45CE-9DFA-A1AD881FF4C1}" destId="{041ABCA5-7B62-4910-80D1-EE545733AD2F}" srcOrd="1" destOrd="0" presId="urn:microsoft.com/office/officeart/2018/2/layout/IconVerticalSolidList"/>
    <dgm:cxn modelId="{2FEB58ED-CDEA-4215-AEEE-C9204110C0C8}" type="presParOf" srcId="{C6828DD8-4E7C-45CE-9DFA-A1AD881FF4C1}" destId="{D329CE40-42D1-4871-A19C-B162AAA2F2D7}" srcOrd="2" destOrd="0" presId="urn:microsoft.com/office/officeart/2018/2/layout/IconVerticalSolidList"/>
    <dgm:cxn modelId="{2F421F83-B11A-4D2B-9CF7-789F1DAB08C0}" type="presParOf" srcId="{C6828DD8-4E7C-45CE-9DFA-A1AD881FF4C1}" destId="{FAEDC550-CBAC-4411-8175-515ACEA1BA8A}" srcOrd="3" destOrd="0" presId="urn:microsoft.com/office/officeart/2018/2/layout/IconVerticalSolidList"/>
    <dgm:cxn modelId="{A324C40B-A0AB-4C41-ADA9-9E9C71C60EAB}" type="presParOf" srcId="{559CA288-C88A-4B4C-B99E-F533AA701266}" destId="{8A2FA660-C7E0-46EB-AD87-6B36B22BB714}" srcOrd="7" destOrd="0" presId="urn:microsoft.com/office/officeart/2018/2/layout/IconVerticalSolidList"/>
    <dgm:cxn modelId="{606C62F6-9B82-42F8-B73C-9A1BA37302B8}" type="presParOf" srcId="{559CA288-C88A-4B4C-B99E-F533AA701266}" destId="{C8405939-6244-46BE-80E3-1604F2C61702}" srcOrd="8" destOrd="0" presId="urn:microsoft.com/office/officeart/2018/2/layout/IconVerticalSolidList"/>
    <dgm:cxn modelId="{6A9DA0ED-C666-4845-9D9A-2D9E7B22E55C}" type="presParOf" srcId="{C8405939-6244-46BE-80E3-1604F2C61702}" destId="{B6CEAAFD-EA9C-4C9A-AD52-B9330D87EEF7}" srcOrd="0" destOrd="0" presId="urn:microsoft.com/office/officeart/2018/2/layout/IconVerticalSolidList"/>
    <dgm:cxn modelId="{1F99DABB-6FDC-4FAB-B61F-C2D0A23689B5}" type="presParOf" srcId="{C8405939-6244-46BE-80E3-1604F2C61702}" destId="{5CD6BFBE-B773-4C79-ACE8-678EEBDC82F0}" srcOrd="1" destOrd="0" presId="urn:microsoft.com/office/officeart/2018/2/layout/IconVerticalSolidList"/>
    <dgm:cxn modelId="{A39628C9-DFD8-450F-A623-BE890D0B0C21}" type="presParOf" srcId="{C8405939-6244-46BE-80E3-1604F2C61702}" destId="{DFF8E4E1-7997-4B10-BE3E-681A3DC925F7}" srcOrd="2" destOrd="0" presId="urn:microsoft.com/office/officeart/2018/2/layout/IconVerticalSolidList"/>
    <dgm:cxn modelId="{12215220-1F7E-4F5F-AD01-3C47EB185349}" type="presParOf" srcId="{C8405939-6244-46BE-80E3-1604F2C61702}" destId="{2E9C192C-7A7D-4C8E-8F26-2560FD5D41C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7CDE1E-5B54-42C9-AB87-9D6DAD5E348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24B1B6B-BDFB-4F98-B6DB-92C182354D34}">
      <dgm:prSet/>
      <dgm:spPr/>
      <dgm:t>
        <a:bodyPr/>
        <a:lstStyle/>
        <a:p>
          <a:r>
            <a:rPr lang="en-US"/>
            <a:t>Close the wound? </a:t>
          </a:r>
        </a:p>
      </dgm:t>
    </dgm:pt>
    <dgm:pt modelId="{81DFB190-1318-4AF4-901A-D66ECA4CCC9C}" type="parTrans" cxnId="{DAE7C0D5-C39B-496B-BAF4-0CF384C74A85}">
      <dgm:prSet/>
      <dgm:spPr/>
      <dgm:t>
        <a:bodyPr/>
        <a:lstStyle/>
        <a:p>
          <a:endParaRPr lang="en-US"/>
        </a:p>
      </dgm:t>
    </dgm:pt>
    <dgm:pt modelId="{B9C91F0F-51AC-4C97-B695-1C27C7E4BC2B}" type="sibTrans" cxnId="{DAE7C0D5-C39B-496B-BAF4-0CF384C74A85}">
      <dgm:prSet/>
      <dgm:spPr/>
      <dgm:t>
        <a:bodyPr/>
        <a:lstStyle/>
        <a:p>
          <a:endParaRPr lang="en-US"/>
        </a:p>
      </dgm:t>
    </dgm:pt>
    <dgm:pt modelId="{F0BF83D9-8CF4-4509-A1AC-5FA91EB9CAF9}">
      <dgm:prSet/>
      <dgm:spPr/>
      <dgm:t>
        <a:bodyPr/>
        <a:lstStyle/>
        <a:p>
          <a:r>
            <a:rPr lang="en-US"/>
            <a:t>Reduce  risk of infection? </a:t>
          </a:r>
        </a:p>
      </dgm:t>
    </dgm:pt>
    <dgm:pt modelId="{FFCBE73E-5DF7-420F-9250-25943C379B1F}" type="parTrans" cxnId="{660296FE-7581-42D1-B28A-E67CE5053C3C}">
      <dgm:prSet/>
      <dgm:spPr/>
      <dgm:t>
        <a:bodyPr/>
        <a:lstStyle/>
        <a:p>
          <a:endParaRPr lang="en-US"/>
        </a:p>
      </dgm:t>
    </dgm:pt>
    <dgm:pt modelId="{1A0A1DB3-EF5F-45F9-8D08-3E4AE7DA2686}" type="sibTrans" cxnId="{660296FE-7581-42D1-B28A-E67CE5053C3C}">
      <dgm:prSet/>
      <dgm:spPr/>
      <dgm:t>
        <a:bodyPr/>
        <a:lstStyle/>
        <a:p>
          <a:endParaRPr lang="en-US"/>
        </a:p>
      </dgm:t>
    </dgm:pt>
    <dgm:pt modelId="{A596FF77-ED40-4DDD-AB5D-10050D7236BC}">
      <dgm:prSet/>
      <dgm:spPr/>
      <dgm:t>
        <a:bodyPr/>
        <a:lstStyle/>
        <a:p>
          <a:r>
            <a:rPr lang="en-US"/>
            <a:t>Avoid limb loss? </a:t>
          </a:r>
        </a:p>
      </dgm:t>
    </dgm:pt>
    <dgm:pt modelId="{145052F1-8309-4E61-B082-7A66AF4632C7}" type="parTrans" cxnId="{66C84F1C-F8A2-4223-B351-236A42AC7632}">
      <dgm:prSet/>
      <dgm:spPr/>
      <dgm:t>
        <a:bodyPr/>
        <a:lstStyle/>
        <a:p>
          <a:endParaRPr lang="en-US"/>
        </a:p>
      </dgm:t>
    </dgm:pt>
    <dgm:pt modelId="{50341D35-59E9-4ECF-8740-E7622245EAE0}" type="sibTrans" cxnId="{66C84F1C-F8A2-4223-B351-236A42AC7632}">
      <dgm:prSet/>
      <dgm:spPr/>
      <dgm:t>
        <a:bodyPr/>
        <a:lstStyle/>
        <a:p>
          <a:endParaRPr lang="en-US"/>
        </a:p>
      </dgm:t>
    </dgm:pt>
    <dgm:pt modelId="{C96CAF34-8FE1-4CB3-9318-A1E9368BB548}">
      <dgm:prSet/>
      <dgm:spPr/>
      <dgm:t>
        <a:bodyPr/>
        <a:lstStyle/>
        <a:p>
          <a:r>
            <a:rPr lang="en-US"/>
            <a:t>Keep at center of plan of care !</a:t>
          </a:r>
        </a:p>
      </dgm:t>
    </dgm:pt>
    <dgm:pt modelId="{2ACD4605-58FB-4DB3-910A-B7433C6F9D82}" type="parTrans" cxnId="{773F693E-F254-4DD8-8A34-00AC7BD804FB}">
      <dgm:prSet/>
      <dgm:spPr/>
      <dgm:t>
        <a:bodyPr/>
        <a:lstStyle/>
        <a:p>
          <a:endParaRPr lang="en-US"/>
        </a:p>
      </dgm:t>
    </dgm:pt>
    <dgm:pt modelId="{A022DEA3-23BE-4BC0-AD2A-119FF2B72E8E}" type="sibTrans" cxnId="{773F693E-F254-4DD8-8A34-00AC7BD804FB}">
      <dgm:prSet/>
      <dgm:spPr/>
      <dgm:t>
        <a:bodyPr/>
        <a:lstStyle/>
        <a:p>
          <a:endParaRPr lang="en-US"/>
        </a:p>
      </dgm:t>
    </dgm:pt>
    <dgm:pt modelId="{BC62DA00-ECCD-4FC1-B265-F264966CE00C}" type="pres">
      <dgm:prSet presAssocID="{997CDE1E-5B54-42C9-AB87-9D6DAD5E3481}" presName="hierChild1" presStyleCnt="0">
        <dgm:presLayoutVars>
          <dgm:chPref val="1"/>
          <dgm:dir/>
          <dgm:animOne val="branch"/>
          <dgm:animLvl val="lvl"/>
          <dgm:resizeHandles/>
        </dgm:presLayoutVars>
      </dgm:prSet>
      <dgm:spPr/>
    </dgm:pt>
    <dgm:pt modelId="{277C4A8B-287D-4315-AD19-7DD0B9E28B84}" type="pres">
      <dgm:prSet presAssocID="{D24B1B6B-BDFB-4F98-B6DB-92C182354D34}" presName="hierRoot1" presStyleCnt="0"/>
      <dgm:spPr/>
    </dgm:pt>
    <dgm:pt modelId="{FEF40D36-A897-4BA5-A3F4-52006FCECF3A}" type="pres">
      <dgm:prSet presAssocID="{D24B1B6B-BDFB-4F98-B6DB-92C182354D34}" presName="composite" presStyleCnt="0"/>
      <dgm:spPr/>
    </dgm:pt>
    <dgm:pt modelId="{4DB9183C-2CC5-4E14-972C-29D76F7096D6}" type="pres">
      <dgm:prSet presAssocID="{D24B1B6B-BDFB-4F98-B6DB-92C182354D34}" presName="background" presStyleLbl="node0" presStyleIdx="0" presStyleCnt="4"/>
      <dgm:spPr/>
    </dgm:pt>
    <dgm:pt modelId="{AD57CC2B-8192-4A92-A9D3-B4BDB73ED037}" type="pres">
      <dgm:prSet presAssocID="{D24B1B6B-BDFB-4F98-B6DB-92C182354D34}" presName="text" presStyleLbl="fgAcc0" presStyleIdx="0" presStyleCnt="4">
        <dgm:presLayoutVars>
          <dgm:chPref val="3"/>
        </dgm:presLayoutVars>
      </dgm:prSet>
      <dgm:spPr/>
    </dgm:pt>
    <dgm:pt modelId="{78EEA827-19FF-485A-9D08-0E8DC80255C6}" type="pres">
      <dgm:prSet presAssocID="{D24B1B6B-BDFB-4F98-B6DB-92C182354D34}" presName="hierChild2" presStyleCnt="0"/>
      <dgm:spPr/>
    </dgm:pt>
    <dgm:pt modelId="{36CFF31D-4E61-4845-861D-CAF0703526AA}" type="pres">
      <dgm:prSet presAssocID="{F0BF83D9-8CF4-4509-A1AC-5FA91EB9CAF9}" presName="hierRoot1" presStyleCnt="0"/>
      <dgm:spPr/>
    </dgm:pt>
    <dgm:pt modelId="{B3BBBB7A-2BDB-4C70-9183-E95C57C75065}" type="pres">
      <dgm:prSet presAssocID="{F0BF83D9-8CF4-4509-A1AC-5FA91EB9CAF9}" presName="composite" presStyleCnt="0"/>
      <dgm:spPr/>
    </dgm:pt>
    <dgm:pt modelId="{76CE58A1-7826-4CD4-A76D-B813F9909292}" type="pres">
      <dgm:prSet presAssocID="{F0BF83D9-8CF4-4509-A1AC-5FA91EB9CAF9}" presName="background" presStyleLbl="node0" presStyleIdx="1" presStyleCnt="4"/>
      <dgm:spPr/>
    </dgm:pt>
    <dgm:pt modelId="{4AD3FE45-C17D-41C6-82FA-588D8EF9E60F}" type="pres">
      <dgm:prSet presAssocID="{F0BF83D9-8CF4-4509-A1AC-5FA91EB9CAF9}" presName="text" presStyleLbl="fgAcc0" presStyleIdx="1" presStyleCnt="4">
        <dgm:presLayoutVars>
          <dgm:chPref val="3"/>
        </dgm:presLayoutVars>
      </dgm:prSet>
      <dgm:spPr/>
    </dgm:pt>
    <dgm:pt modelId="{B3D72EEB-C1BF-4B56-B640-BA58F3EACE2A}" type="pres">
      <dgm:prSet presAssocID="{F0BF83D9-8CF4-4509-A1AC-5FA91EB9CAF9}" presName="hierChild2" presStyleCnt="0"/>
      <dgm:spPr/>
    </dgm:pt>
    <dgm:pt modelId="{79E2F769-1379-4726-AA8E-5260A8FC5ABA}" type="pres">
      <dgm:prSet presAssocID="{A596FF77-ED40-4DDD-AB5D-10050D7236BC}" presName="hierRoot1" presStyleCnt="0"/>
      <dgm:spPr/>
    </dgm:pt>
    <dgm:pt modelId="{F7EB9652-1556-4EB5-AD8F-04B985D29478}" type="pres">
      <dgm:prSet presAssocID="{A596FF77-ED40-4DDD-AB5D-10050D7236BC}" presName="composite" presStyleCnt="0"/>
      <dgm:spPr/>
    </dgm:pt>
    <dgm:pt modelId="{E0264C16-B140-42DF-A467-FBA49B9FE873}" type="pres">
      <dgm:prSet presAssocID="{A596FF77-ED40-4DDD-AB5D-10050D7236BC}" presName="background" presStyleLbl="node0" presStyleIdx="2" presStyleCnt="4"/>
      <dgm:spPr/>
    </dgm:pt>
    <dgm:pt modelId="{1F1CF435-A26A-426D-B70B-F549985992F3}" type="pres">
      <dgm:prSet presAssocID="{A596FF77-ED40-4DDD-AB5D-10050D7236BC}" presName="text" presStyleLbl="fgAcc0" presStyleIdx="2" presStyleCnt="4">
        <dgm:presLayoutVars>
          <dgm:chPref val="3"/>
        </dgm:presLayoutVars>
      </dgm:prSet>
      <dgm:spPr/>
    </dgm:pt>
    <dgm:pt modelId="{B4F766AB-8760-47CF-AD16-BF53B1440088}" type="pres">
      <dgm:prSet presAssocID="{A596FF77-ED40-4DDD-AB5D-10050D7236BC}" presName="hierChild2" presStyleCnt="0"/>
      <dgm:spPr/>
    </dgm:pt>
    <dgm:pt modelId="{376CA44E-7597-4509-9F08-869FDB2359AC}" type="pres">
      <dgm:prSet presAssocID="{C96CAF34-8FE1-4CB3-9318-A1E9368BB548}" presName="hierRoot1" presStyleCnt="0"/>
      <dgm:spPr/>
    </dgm:pt>
    <dgm:pt modelId="{BEE13CE8-D594-438E-9286-3496226B746A}" type="pres">
      <dgm:prSet presAssocID="{C96CAF34-8FE1-4CB3-9318-A1E9368BB548}" presName="composite" presStyleCnt="0"/>
      <dgm:spPr/>
    </dgm:pt>
    <dgm:pt modelId="{40BB750D-815A-49E7-9424-F3CD4A98D7A5}" type="pres">
      <dgm:prSet presAssocID="{C96CAF34-8FE1-4CB3-9318-A1E9368BB548}" presName="background" presStyleLbl="node0" presStyleIdx="3" presStyleCnt="4"/>
      <dgm:spPr/>
    </dgm:pt>
    <dgm:pt modelId="{154291EB-7751-48EB-AD70-7905A0677FC8}" type="pres">
      <dgm:prSet presAssocID="{C96CAF34-8FE1-4CB3-9318-A1E9368BB548}" presName="text" presStyleLbl="fgAcc0" presStyleIdx="3" presStyleCnt="4">
        <dgm:presLayoutVars>
          <dgm:chPref val="3"/>
        </dgm:presLayoutVars>
      </dgm:prSet>
      <dgm:spPr/>
    </dgm:pt>
    <dgm:pt modelId="{01440DDD-7374-4009-A0E8-54EAF5FDB047}" type="pres">
      <dgm:prSet presAssocID="{C96CAF34-8FE1-4CB3-9318-A1E9368BB548}" presName="hierChild2" presStyleCnt="0"/>
      <dgm:spPr/>
    </dgm:pt>
  </dgm:ptLst>
  <dgm:cxnLst>
    <dgm:cxn modelId="{66C84F1C-F8A2-4223-B351-236A42AC7632}" srcId="{997CDE1E-5B54-42C9-AB87-9D6DAD5E3481}" destId="{A596FF77-ED40-4DDD-AB5D-10050D7236BC}" srcOrd="2" destOrd="0" parTransId="{145052F1-8309-4E61-B082-7A66AF4632C7}" sibTransId="{50341D35-59E9-4ECF-8740-E7622245EAE0}"/>
    <dgm:cxn modelId="{D2619938-80CA-4E7C-8058-6A521729024C}" type="presOf" srcId="{A596FF77-ED40-4DDD-AB5D-10050D7236BC}" destId="{1F1CF435-A26A-426D-B70B-F549985992F3}" srcOrd="0" destOrd="0" presId="urn:microsoft.com/office/officeart/2005/8/layout/hierarchy1"/>
    <dgm:cxn modelId="{773F693E-F254-4DD8-8A34-00AC7BD804FB}" srcId="{997CDE1E-5B54-42C9-AB87-9D6DAD5E3481}" destId="{C96CAF34-8FE1-4CB3-9318-A1E9368BB548}" srcOrd="3" destOrd="0" parTransId="{2ACD4605-58FB-4DB3-910A-B7433C6F9D82}" sibTransId="{A022DEA3-23BE-4BC0-AD2A-119FF2B72E8E}"/>
    <dgm:cxn modelId="{2A17CC45-4CF2-4EFC-AAF0-F4ACB04F8538}" type="presOf" srcId="{C96CAF34-8FE1-4CB3-9318-A1E9368BB548}" destId="{154291EB-7751-48EB-AD70-7905A0677FC8}" srcOrd="0" destOrd="0" presId="urn:microsoft.com/office/officeart/2005/8/layout/hierarchy1"/>
    <dgm:cxn modelId="{6D45CD45-74C6-49A3-85BD-3CBC7D021ACA}" type="presOf" srcId="{D24B1B6B-BDFB-4F98-B6DB-92C182354D34}" destId="{AD57CC2B-8192-4A92-A9D3-B4BDB73ED037}" srcOrd="0" destOrd="0" presId="urn:microsoft.com/office/officeart/2005/8/layout/hierarchy1"/>
    <dgm:cxn modelId="{701B256C-86D7-4B79-95D4-AA8D0CFA6C7F}" type="presOf" srcId="{997CDE1E-5B54-42C9-AB87-9D6DAD5E3481}" destId="{BC62DA00-ECCD-4FC1-B265-F264966CE00C}" srcOrd="0" destOrd="0" presId="urn:microsoft.com/office/officeart/2005/8/layout/hierarchy1"/>
    <dgm:cxn modelId="{D9BDB74F-550D-4517-8539-D52B3E61E235}" type="presOf" srcId="{F0BF83D9-8CF4-4509-A1AC-5FA91EB9CAF9}" destId="{4AD3FE45-C17D-41C6-82FA-588D8EF9E60F}" srcOrd="0" destOrd="0" presId="urn:microsoft.com/office/officeart/2005/8/layout/hierarchy1"/>
    <dgm:cxn modelId="{DAE7C0D5-C39B-496B-BAF4-0CF384C74A85}" srcId="{997CDE1E-5B54-42C9-AB87-9D6DAD5E3481}" destId="{D24B1B6B-BDFB-4F98-B6DB-92C182354D34}" srcOrd="0" destOrd="0" parTransId="{81DFB190-1318-4AF4-901A-D66ECA4CCC9C}" sibTransId="{B9C91F0F-51AC-4C97-B695-1C27C7E4BC2B}"/>
    <dgm:cxn modelId="{660296FE-7581-42D1-B28A-E67CE5053C3C}" srcId="{997CDE1E-5B54-42C9-AB87-9D6DAD5E3481}" destId="{F0BF83D9-8CF4-4509-A1AC-5FA91EB9CAF9}" srcOrd="1" destOrd="0" parTransId="{FFCBE73E-5DF7-420F-9250-25943C379B1F}" sibTransId="{1A0A1DB3-EF5F-45F9-8D08-3E4AE7DA2686}"/>
    <dgm:cxn modelId="{9FDAC70B-54AA-4584-946F-309B19336783}" type="presParOf" srcId="{BC62DA00-ECCD-4FC1-B265-F264966CE00C}" destId="{277C4A8B-287D-4315-AD19-7DD0B9E28B84}" srcOrd="0" destOrd="0" presId="urn:microsoft.com/office/officeart/2005/8/layout/hierarchy1"/>
    <dgm:cxn modelId="{4F25AE16-BFCE-490B-9404-1ACC13474919}" type="presParOf" srcId="{277C4A8B-287D-4315-AD19-7DD0B9E28B84}" destId="{FEF40D36-A897-4BA5-A3F4-52006FCECF3A}" srcOrd="0" destOrd="0" presId="urn:microsoft.com/office/officeart/2005/8/layout/hierarchy1"/>
    <dgm:cxn modelId="{5DD7ED4B-6D1D-4412-BF20-A3990DBD443C}" type="presParOf" srcId="{FEF40D36-A897-4BA5-A3F4-52006FCECF3A}" destId="{4DB9183C-2CC5-4E14-972C-29D76F7096D6}" srcOrd="0" destOrd="0" presId="urn:microsoft.com/office/officeart/2005/8/layout/hierarchy1"/>
    <dgm:cxn modelId="{48DF8B8D-392F-43FA-9892-763CF85F1C0E}" type="presParOf" srcId="{FEF40D36-A897-4BA5-A3F4-52006FCECF3A}" destId="{AD57CC2B-8192-4A92-A9D3-B4BDB73ED037}" srcOrd="1" destOrd="0" presId="urn:microsoft.com/office/officeart/2005/8/layout/hierarchy1"/>
    <dgm:cxn modelId="{19721DCD-71BD-49A9-B5C9-8C455FB8F361}" type="presParOf" srcId="{277C4A8B-287D-4315-AD19-7DD0B9E28B84}" destId="{78EEA827-19FF-485A-9D08-0E8DC80255C6}" srcOrd="1" destOrd="0" presId="urn:microsoft.com/office/officeart/2005/8/layout/hierarchy1"/>
    <dgm:cxn modelId="{A41326FF-9B1B-4311-BF99-8093DEEB4BBC}" type="presParOf" srcId="{BC62DA00-ECCD-4FC1-B265-F264966CE00C}" destId="{36CFF31D-4E61-4845-861D-CAF0703526AA}" srcOrd="1" destOrd="0" presId="urn:microsoft.com/office/officeart/2005/8/layout/hierarchy1"/>
    <dgm:cxn modelId="{AE23F3A3-C101-45F8-9C6E-2EBC63316B6E}" type="presParOf" srcId="{36CFF31D-4E61-4845-861D-CAF0703526AA}" destId="{B3BBBB7A-2BDB-4C70-9183-E95C57C75065}" srcOrd="0" destOrd="0" presId="urn:microsoft.com/office/officeart/2005/8/layout/hierarchy1"/>
    <dgm:cxn modelId="{20CAB307-8E1C-4CBF-ABBE-AC231E26AF4E}" type="presParOf" srcId="{B3BBBB7A-2BDB-4C70-9183-E95C57C75065}" destId="{76CE58A1-7826-4CD4-A76D-B813F9909292}" srcOrd="0" destOrd="0" presId="urn:microsoft.com/office/officeart/2005/8/layout/hierarchy1"/>
    <dgm:cxn modelId="{6786CEA7-8047-417E-BA82-C1962842A689}" type="presParOf" srcId="{B3BBBB7A-2BDB-4C70-9183-E95C57C75065}" destId="{4AD3FE45-C17D-41C6-82FA-588D8EF9E60F}" srcOrd="1" destOrd="0" presId="urn:microsoft.com/office/officeart/2005/8/layout/hierarchy1"/>
    <dgm:cxn modelId="{703B87A3-C15E-4278-81F6-933F03BC0139}" type="presParOf" srcId="{36CFF31D-4E61-4845-861D-CAF0703526AA}" destId="{B3D72EEB-C1BF-4B56-B640-BA58F3EACE2A}" srcOrd="1" destOrd="0" presId="urn:microsoft.com/office/officeart/2005/8/layout/hierarchy1"/>
    <dgm:cxn modelId="{648D8CF5-5A32-4299-A71E-DD3844FF8FEF}" type="presParOf" srcId="{BC62DA00-ECCD-4FC1-B265-F264966CE00C}" destId="{79E2F769-1379-4726-AA8E-5260A8FC5ABA}" srcOrd="2" destOrd="0" presId="urn:microsoft.com/office/officeart/2005/8/layout/hierarchy1"/>
    <dgm:cxn modelId="{2016A591-68FE-4C99-BDD4-8D69BA7E1E43}" type="presParOf" srcId="{79E2F769-1379-4726-AA8E-5260A8FC5ABA}" destId="{F7EB9652-1556-4EB5-AD8F-04B985D29478}" srcOrd="0" destOrd="0" presId="urn:microsoft.com/office/officeart/2005/8/layout/hierarchy1"/>
    <dgm:cxn modelId="{E1A0FC64-11F1-476A-BE51-4AD6D641106F}" type="presParOf" srcId="{F7EB9652-1556-4EB5-AD8F-04B985D29478}" destId="{E0264C16-B140-42DF-A467-FBA49B9FE873}" srcOrd="0" destOrd="0" presId="urn:microsoft.com/office/officeart/2005/8/layout/hierarchy1"/>
    <dgm:cxn modelId="{58A03518-EE30-4D7B-8828-136A56880B3D}" type="presParOf" srcId="{F7EB9652-1556-4EB5-AD8F-04B985D29478}" destId="{1F1CF435-A26A-426D-B70B-F549985992F3}" srcOrd="1" destOrd="0" presId="urn:microsoft.com/office/officeart/2005/8/layout/hierarchy1"/>
    <dgm:cxn modelId="{5BFD2B1A-E887-402A-9E3D-724003C2BD4D}" type="presParOf" srcId="{79E2F769-1379-4726-AA8E-5260A8FC5ABA}" destId="{B4F766AB-8760-47CF-AD16-BF53B1440088}" srcOrd="1" destOrd="0" presId="urn:microsoft.com/office/officeart/2005/8/layout/hierarchy1"/>
    <dgm:cxn modelId="{AEB9AE6D-2891-4BD6-8F95-5C181D251D0C}" type="presParOf" srcId="{BC62DA00-ECCD-4FC1-B265-F264966CE00C}" destId="{376CA44E-7597-4509-9F08-869FDB2359AC}" srcOrd="3" destOrd="0" presId="urn:microsoft.com/office/officeart/2005/8/layout/hierarchy1"/>
    <dgm:cxn modelId="{3C56DA46-5554-41FD-9E46-B36733D7A756}" type="presParOf" srcId="{376CA44E-7597-4509-9F08-869FDB2359AC}" destId="{BEE13CE8-D594-438E-9286-3496226B746A}" srcOrd="0" destOrd="0" presId="urn:microsoft.com/office/officeart/2005/8/layout/hierarchy1"/>
    <dgm:cxn modelId="{4C9CD8E5-70B3-4DED-96D2-622BE555E427}" type="presParOf" srcId="{BEE13CE8-D594-438E-9286-3496226B746A}" destId="{40BB750D-815A-49E7-9424-F3CD4A98D7A5}" srcOrd="0" destOrd="0" presId="urn:microsoft.com/office/officeart/2005/8/layout/hierarchy1"/>
    <dgm:cxn modelId="{E94F5C4A-90AD-4AF8-997A-EBB5004B94CF}" type="presParOf" srcId="{BEE13CE8-D594-438E-9286-3496226B746A}" destId="{154291EB-7751-48EB-AD70-7905A0677FC8}" srcOrd="1" destOrd="0" presId="urn:microsoft.com/office/officeart/2005/8/layout/hierarchy1"/>
    <dgm:cxn modelId="{81B89F28-D3B1-4126-ADDB-CE4C18528124}" type="presParOf" srcId="{376CA44E-7597-4509-9F08-869FDB2359AC}" destId="{01440DDD-7374-4009-A0E8-54EAF5FDB04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73A568-3A23-4C17-B1C7-CA6B61195907}" type="doc">
      <dgm:prSet loTypeId="urn:microsoft.com/office/officeart/2005/8/layout/matrix2" loCatId="matrix" qsTypeId="urn:microsoft.com/office/officeart/2005/8/quickstyle/simple1" qsCatId="simple" csTypeId="urn:microsoft.com/office/officeart/2005/8/colors/accent1_2" csCatId="accent1"/>
      <dgm:spPr/>
      <dgm:t>
        <a:bodyPr/>
        <a:lstStyle/>
        <a:p>
          <a:endParaRPr lang="en-US"/>
        </a:p>
      </dgm:t>
    </dgm:pt>
    <dgm:pt modelId="{C7ADC36C-BCE5-4954-9304-9DE85EF4A6F2}">
      <dgm:prSet/>
      <dgm:spPr/>
      <dgm:t>
        <a:bodyPr/>
        <a:lstStyle/>
        <a:p>
          <a:r>
            <a:rPr lang="en-US"/>
            <a:t>Beneficence (Do good)</a:t>
          </a:r>
        </a:p>
      </dgm:t>
    </dgm:pt>
    <dgm:pt modelId="{0145D1EF-3FA2-4B03-B364-FE5F1376013B}" type="parTrans" cxnId="{6BECE221-AB95-4050-AAB1-E36D4A1877EF}">
      <dgm:prSet/>
      <dgm:spPr/>
      <dgm:t>
        <a:bodyPr/>
        <a:lstStyle/>
        <a:p>
          <a:endParaRPr lang="en-US"/>
        </a:p>
      </dgm:t>
    </dgm:pt>
    <dgm:pt modelId="{D868C071-30FF-422E-B393-7B76C77BFACE}" type="sibTrans" cxnId="{6BECE221-AB95-4050-AAB1-E36D4A1877EF}">
      <dgm:prSet/>
      <dgm:spPr/>
      <dgm:t>
        <a:bodyPr/>
        <a:lstStyle/>
        <a:p>
          <a:endParaRPr lang="en-US"/>
        </a:p>
      </dgm:t>
    </dgm:pt>
    <dgm:pt modelId="{518B6F73-0A5D-4693-B062-8556CAD6C50E}">
      <dgm:prSet/>
      <dgm:spPr/>
      <dgm:t>
        <a:bodyPr/>
        <a:lstStyle/>
        <a:p>
          <a:r>
            <a:rPr lang="en-US"/>
            <a:t>Non-maleficence (Do </a:t>
          </a:r>
          <a:r>
            <a:rPr lang="en-US">
              <a:latin typeface="Calibri Light" panose="020F0302020204030204"/>
            </a:rPr>
            <a:t>no</a:t>
          </a:r>
          <a:r>
            <a:rPr lang="en-US"/>
            <a:t> harm)</a:t>
          </a:r>
        </a:p>
      </dgm:t>
    </dgm:pt>
    <dgm:pt modelId="{D6928646-B42C-4F1E-BE88-67A6B7344869}" type="parTrans" cxnId="{AE26934E-5253-4692-99A0-A3BE69EC6258}">
      <dgm:prSet/>
      <dgm:spPr/>
      <dgm:t>
        <a:bodyPr/>
        <a:lstStyle/>
        <a:p>
          <a:endParaRPr lang="en-US"/>
        </a:p>
      </dgm:t>
    </dgm:pt>
    <dgm:pt modelId="{8F220FFC-28B7-42B5-ADD7-7C911FD130BC}" type="sibTrans" cxnId="{AE26934E-5253-4692-99A0-A3BE69EC6258}">
      <dgm:prSet/>
      <dgm:spPr/>
      <dgm:t>
        <a:bodyPr/>
        <a:lstStyle/>
        <a:p>
          <a:endParaRPr lang="en-US"/>
        </a:p>
      </dgm:t>
    </dgm:pt>
    <dgm:pt modelId="{3F6C7D88-12AD-4011-B312-3F2101A38C7F}">
      <dgm:prSet/>
      <dgm:spPr/>
      <dgm:t>
        <a:bodyPr/>
        <a:lstStyle/>
        <a:p>
          <a:r>
            <a:rPr lang="en-US"/>
            <a:t>Justice (ensuring fairness)</a:t>
          </a:r>
        </a:p>
      </dgm:t>
    </dgm:pt>
    <dgm:pt modelId="{8E1338DA-E09A-4C62-92EB-99992D9C3638}" type="parTrans" cxnId="{01F1E81C-3223-4317-A15D-E37C6FD0905E}">
      <dgm:prSet/>
      <dgm:spPr/>
      <dgm:t>
        <a:bodyPr/>
        <a:lstStyle/>
        <a:p>
          <a:endParaRPr lang="en-US"/>
        </a:p>
      </dgm:t>
    </dgm:pt>
    <dgm:pt modelId="{A0B075A4-3403-4CE5-B01D-AB4CCB384CCE}" type="sibTrans" cxnId="{01F1E81C-3223-4317-A15D-E37C6FD0905E}">
      <dgm:prSet/>
      <dgm:spPr/>
      <dgm:t>
        <a:bodyPr/>
        <a:lstStyle/>
        <a:p>
          <a:endParaRPr lang="en-US"/>
        </a:p>
      </dgm:t>
    </dgm:pt>
    <dgm:pt modelId="{B5970B48-227C-45CE-B389-4719EF0F9F59}">
      <dgm:prSet/>
      <dgm:spPr/>
      <dgm:t>
        <a:bodyPr/>
        <a:lstStyle/>
        <a:p>
          <a:r>
            <a:rPr lang="en-US"/>
            <a:t>Autonomy (ensuring patient has the ability to choose freely, when they are able)</a:t>
          </a:r>
        </a:p>
      </dgm:t>
    </dgm:pt>
    <dgm:pt modelId="{DBFA147F-D4F5-4D58-91FB-84EAB18FB51C}" type="parTrans" cxnId="{9E9291C9-CB4D-44EB-B116-0D8480E03722}">
      <dgm:prSet/>
      <dgm:spPr/>
      <dgm:t>
        <a:bodyPr/>
        <a:lstStyle/>
        <a:p>
          <a:endParaRPr lang="en-US"/>
        </a:p>
      </dgm:t>
    </dgm:pt>
    <dgm:pt modelId="{39FA6A07-C307-431F-B6B2-C7FAC1B97130}" type="sibTrans" cxnId="{9E9291C9-CB4D-44EB-B116-0D8480E03722}">
      <dgm:prSet/>
      <dgm:spPr/>
      <dgm:t>
        <a:bodyPr/>
        <a:lstStyle/>
        <a:p>
          <a:endParaRPr lang="en-US"/>
        </a:p>
      </dgm:t>
    </dgm:pt>
    <dgm:pt modelId="{D644E7A9-B758-4E62-99B9-35882161022D}" type="pres">
      <dgm:prSet presAssocID="{4073A568-3A23-4C17-B1C7-CA6B61195907}" presName="matrix" presStyleCnt="0">
        <dgm:presLayoutVars>
          <dgm:chMax val="1"/>
          <dgm:dir/>
          <dgm:resizeHandles val="exact"/>
        </dgm:presLayoutVars>
      </dgm:prSet>
      <dgm:spPr/>
    </dgm:pt>
    <dgm:pt modelId="{28D95829-90E7-437D-8349-F699D4A1E3BE}" type="pres">
      <dgm:prSet presAssocID="{4073A568-3A23-4C17-B1C7-CA6B61195907}" presName="axisShape" presStyleLbl="bgShp" presStyleIdx="0" presStyleCnt="1"/>
      <dgm:spPr/>
    </dgm:pt>
    <dgm:pt modelId="{B59F666D-5B5B-4C59-B8C8-14F4B3E87134}" type="pres">
      <dgm:prSet presAssocID="{4073A568-3A23-4C17-B1C7-CA6B61195907}" presName="rect1" presStyleLbl="node1" presStyleIdx="0" presStyleCnt="4">
        <dgm:presLayoutVars>
          <dgm:chMax val="0"/>
          <dgm:chPref val="0"/>
          <dgm:bulletEnabled val="1"/>
        </dgm:presLayoutVars>
      </dgm:prSet>
      <dgm:spPr/>
    </dgm:pt>
    <dgm:pt modelId="{010C6A01-5CCF-4D7F-8423-B585F7402C4D}" type="pres">
      <dgm:prSet presAssocID="{4073A568-3A23-4C17-B1C7-CA6B61195907}" presName="rect2" presStyleLbl="node1" presStyleIdx="1" presStyleCnt="4">
        <dgm:presLayoutVars>
          <dgm:chMax val="0"/>
          <dgm:chPref val="0"/>
          <dgm:bulletEnabled val="1"/>
        </dgm:presLayoutVars>
      </dgm:prSet>
      <dgm:spPr/>
    </dgm:pt>
    <dgm:pt modelId="{E73A861D-750D-42EB-BCE8-8C9809F59CA9}" type="pres">
      <dgm:prSet presAssocID="{4073A568-3A23-4C17-B1C7-CA6B61195907}" presName="rect3" presStyleLbl="node1" presStyleIdx="2" presStyleCnt="4">
        <dgm:presLayoutVars>
          <dgm:chMax val="0"/>
          <dgm:chPref val="0"/>
          <dgm:bulletEnabled val="1"/>
        </dgm:presLayoutVars>
      </dgm:prSet>
      <dgm:spPr/>
    </dgm:pt>
    <dgm:pt modelId="{3B424F09-9B46-4DBD-B1A8-7A186FDF8132}" type="pres">
      <dgm:prSet presAssocID="{4073A568-3A23-4C17-B1C7-CA6B61195907}" presName="rect4" presStyleLbl="node1" presStyleIdx="3" presStyleCnt="4">
        <dgm:presLayoutVars>
          <dgm:chMax val="0"/>
          <dgm:chPref val="0"/>
          <dgm:bulletEnabled val="1"/>
        </dgm:presLayoutVars>
      </dgm:prSet>
      <dgm:spPr/>
    </dgm:pt>
  </dgm:ptLst>
  <dgm:cxnLst>
    <dgm:cxn modelId="{B6527E16-70F0-4414-8EAF-A9AC4A8EC262}" type="presOf" srcId="{518B6F73-0A5D-4693-B062-8556CAD6C50E}" destId="{010C6A01-5CCF-4D7F-8423-B585F7402C4D}" srcOrd="0" destOrd="0" presId="urn:microsoft.com/office/officeart/2005/8/layout/matrix2"/>
    <dgm:cxn modelId="{01F1E81C-3223-4317-A15D-E37C6FD0905E}" srcId="{4073A568-3A23-4C17-B1C7-CA6B61195907}" destId="{3F6C7D88-12AD-4011-B312-3F2101A38C7F}" srcOrd="2" destOrd="0" parTransId="{8E1338DA-E09A-4C62-92EB-99992D9C3638}" sibTransId="{A0B075A4-3403-4CE5-B01D-AB4CCB384CCE}"/>
    <dgm:cxn modelId="{6BECE221-AB95-4050-AAB1-E36D4A1877EF}" srcId="{4073A568-3A23-4C17-B1C7-CA6B61195907}" destId="{C7ADC36C-BCE5-4954-9304-9DE85EF4A6F2}" srcOrd="0" destOrd="0" parTransId="{0145D1EF-3FA2-4B03-B364-FE5F1376013B}" sibTransId="{D868C071-30FF-422E-B393-7B76C77BFACE}"/>
    <dgm:cxn modelId="{B33FB143-5963-45C4-93B0-58EDB47A1004}" type="presOf" srcId="{B5970B48-227C-45CE-B389-4719EF0F9F59}" destId="{3B424F09-9B46-4DBD-B1A8-7A186FDF8132}" srcOrd="0" destOrd="0" presId="urn:microsoft.com/office/officeart/2005/8/layout/matrix2"/>
    <dgm:cxn modelId="{07D21046-9485-4D24-9A98-F8E97534E333}" type="presOf" srcId="{4073A568-3A23-4C17-B1C7-CA6B61195907}" destId="{D644E7A9-B758-4E62-99B9-35882161022D}" srcOrd="0" destOrd="0" presId="urn:microsoft.com/office/officeart/2005/8/layout/matrix2"/>
    <dgm:cxn modelId="{AE26934E-5253-4692-99A0-A3BE69EC6258}" srcId="{4073A568-3A23-4C17-B1C7-CA6B61195907}" destId="{518B6F73-0A5D-4693-B062-8556CAD6C50E}" srcOrd="1" destOrd="0" parTransId="{D6928646-B42C-4F1E-BE88-67A6B7344869}" sibTransId="{8F220FFC-28B7-42B5-ADD7-7C911FD130BC}"/>
    <dgm:cxn modelId="{7D2FC285-D3F7-4070-AA14-86F09068CDED}" type="presOf" srcId="{3F6C7D88-12AD-4011-B312-3F2101A38C7F}" destId="{E73A861D-750D-42EB-BCE8-8C9809F59CA9}" srcOrd="0" destOrd="0" presId="urn:microsoft.com/office/officeart/2005/8/layout/matrix2"/>
    <dgm:cxn modelId="{FA863B97-DB8B-42BE-9033-0EC0D5A78C7B}" type="presOf" srcId="{C7ADC36C-BCE5-4954-9304-9DE85EF4A6F2}" destId="{B59F666D-5B5B-4C59-B8C8-14F4B3E87134}" srcOrd="0" destOrd="0" presId="urn:microsoft.com/office/officeart/2005/8/layout/matrix2"/>
    <dgm:cxn modelId="{9E9291C9-CB4D-44EB-B116-0D8480E03722}" srcId="{4073A568-3A23-4C17-B1C7-CA6B61195907}" destId="{B5970B48-227C-45CE-B389-4719EF0F9F59}" srcOrd="3" destOrd="0" parTransId="{DBFA147F-D4F5-4D58-91FB-84EAB18FB51C}" sibTransId="{39FA6A07-C307-431F-B6B2-C7FAC1B97130}"/>
    <dgm:cxn modelId="{CCD24FB1-D2A0-4849-915C-985C980BDD28}" type="presParOf" srcId="{D644E7A9-B758-4E62-99B9-35882161022D}" destId="{28D95829-90E7-437D-8349-F699D4A1E3BE}" srcOrd="0" destOrd="0" presId="urn:microsoft.com/office/officeart/2005/8/layout/matrix2"/>
    <dgm:cxn modelId="{CEF2C8E2-4CB6-4CEB-8238-6132532D19B4}" type="presParOf" srcId="{D644E7A9-B758-4E62-99B9-35882161022D}" destId="{B59F666D-5B5B-4C59-B8C8-14F4B3E87134}" srcOrd="1" destOrd="0" presId="urn:microsoft.com/office/officeart/2005/8/layout/matrix2"/>
    <dgm:cxn modelId="{867DDB2E-8DF5-4838-A267-30BA6DCE4E6E}" type="presParOf" srcId="{D644E7A9-B758-4E62-99B9-35882161022D}" destId="{010C6A01-5CCF-4D7F-8423-B585F7402C4D}" srcOrd="2" destOrd="0" presId="urn:microsoft.com/office/officeart/2005/8/layout/matrix2"/>
    <dgm:cxn modelId="{1F32D6D6-AF44-44EC-8298-879D8C5BD075}" type="presParOf" srcId="{D644E7A9-B758-4E62-99B9-35882161022D}" destId="{E73A861D-750D-42EB-BCE8-8C9809F59CA9}" srcOrd="3" destOrd="0" presId="urn:microsoft.com/office/officeart/2005/8/layout/matrix2"/>
    <dgm:cxn modelId="{981CDF84-17D6-43B7-A467-D324D3797052}" type="presParOf" srcId="{D644E7A9-B758-4E62-99B9-35882161022D}" destId="{3B424F09-9B46-4DBD-B1A8-7A186FDF8132}"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48807E-6773-45F7-902E-0A3AA1F72FF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4CF1D74-7E94-4A45-B162-2F46FBECD10A}">
      <dgm:prSet/>
      <dgm:spPr/>
      <dgm:t>
        <a:bodyPr/>
        <a:lstStyle/>
        <a:p>
          <a:r>
            <a:rPr lang="en-US"/>
            <a:t>What does it mean to "Do good"? </a:t>
          </a:r>
        </a:p>
      </dgm:t>
    </dgm:pt>
    <dgm:pt modelId="{01C30DB9-5453-442B-817F-671B362DED0C}" type="parTrans" cxnId="{EFF4D0C2-EC1A-4BFC-9AEB-C5A913DB4806}">
      <dgm:prSet/>
      <dgm:spPr/>
      <dgm:t>
        <a:bodyPr/>
        <a:lstStyle/>
        <a:p>
          <a:endParaRPr lang="en-US"/>
        </a:p>
      </dgm:t>
    </dgm:pt>
    <dgm:pt modelId="{61916FD8-F4A1-478E-831C-F5172509469F}" type="sibTrans" cxnId="{EFF4D0C2-EC1A-4BFC-9AEB-C5A913DB4806}">
      <dgm:prSet/>
      <dgm:spPr/>
      <dgm:t>
        <a:bodyPr/>
        <a:lstStyle/>
        <a:p>
          <a:endParaRPr lang="en-US"/>
        </a:p>
      </dgm:t>
    </dgm:pt>
    <dgm:pt modelId="{30261A21-36ED-497E-89C8-C87EF9ADC300}">
      <dgm:prSet/>
      <dgm:spPr/>
      <dgm:t>
        <a:bodyPr/>
        <a:lstStyle/>
        <a:p>
          <a:r>
            <a:rPr lang="en-US"/>
            <a:t>What does it mean to do no harm?</a:t>
          </a:r>
        </a:p>
      </dgm:t>
    </dgm:pt>
    <dgm:pt modelId="{C4608C84-FE97-4F53-9BD5-EAC205F9FFC8}" type="parTrans" cxnId="{1C23F2E4-7A03-4428-8514-0FB6F621C4D5}">
      <dgm:prSet/>
      <dgm:spPr/>
      <dgm:t>
        <a:bodyPr/>
        <a:lstStyle/>
        <a:p>
          <a:endParaRPr lang="en-US"/>
        </a:p>
      </dgm:t>
    </dgm:pt>
    <dgm:pt modelId="{3B60048A-7EFF-4D5F-B193-218A8078A3ED}" type="sibTrans" cxnId="{1C23F2E4-7A03-4428-8514-0FB6F621C4D5}">
      <dgm:prSet/>
      <dgm:spPr/>
      <dgm:t>
        <a:bodyPr/>
        <a:lstStyle/>
        <a:p>
          <a:endParaRPr lang="en-US"/>
        </a:p>
      </dgm:t>
    </dgm:pt>
    <dgm:pt modelId="{3137758C-7D6A-49AE-B9EF-AC3FD503BBA2}">
      <dgm:prSet/>
      <dgm:spPr/>
      <dgm:t>
        <a:bodyPr/>
        <a:lstStyle/>
        <a:p>
          <a:r>
            <a:rPr lang="en-US"/>
            <a:t>Is doing nothing doing good or doing harm? </a:t>
          </a:r>
        </a:p>
      </dgm:t>
    </dgm:pt>
    <dgm:pt modelId="{4FE7E95C-E932-4E5C-B76D-C2905C888A27}" type="parTrans" cxnId="{0292604F-417B-4265-AAB1-F29295E4B58C}">
      <dgm:prSet/>
      <dgm:spPr/>
      <dgm:t>
        <a:bodyPr/>
        <a:lstStyle/>
        <a:p>
          <a:endParaRPr lang="en-US"/>
        </a:p>
      </dgm:t>
    </dgm:pt>
    <dgm:pt modelId="{7083B61C-C6BF-4C1E-8E54-26C053848604}" type="sibTrans" cxnId="{0292604F-417B-4265-AAB1-F29295E4B58C}">
      <dgm:prSet/>
      <dgm:spPr/>
      <dgm:t>
        <a:bodyPr/>
        <a:lstStyle/>
        <a:p>
          <a:endParaRPr lang="en-US"/>
        </a:p>
      </dgm:t>
    </dgm:pt>
    <dgm:pt modelId="{02BD85FB-D77D-4260-BDAD-EDC92A4F4640}">
      <dgm:prSet/>
      <dgm:spPr/>
      <dgm:t>
        <a:bodyPr/>
        <a:lstStyle/>
        <a:p>
          <a:r>
            <a:rPr lang="en-US"/>
            <a:t>What if the patient prefers a treatment that you think may cause more harm than good? </a:t>
          </a:r>
        </a:p>
      </dgm:t>
    </dgm:pt>
    <dgm:pt modelId="{1A71AD9D-C7E4-45E5-9E0A-A1FE707206E1}" type="parTrans" cxnId="{C23695F4-70B7-4823-B46E-4C2B99CB2AB5}">
      <dgm:prSet/>
      <dgm:spPr/>
      <dgm:t>
        <a:bodyPr/>
        <a:lstStyle/>
        <a:p>
          <a:endParaRPr lang="en-US"/>
        </a:p>
      </dgm:t>
    </dgm:pt>
    <dgm:pt modelId="{1A933532-5C0F-4EE5-8786-35AB8A63F95C}" type="sibTrans" cxnId="{C23695F4-70B7-4823-B46E-4C2B99CB2AB5}">
      <dgm:prSet/>
      <dgm:spPr/>
      <dgm:t>
        <a:bodyPr/>
        <a:lstStyle/>
        <a:p>
          <a:endParaRPr lang="en-US"/>
        </a:p>
      </dgm:t>
    </dgm:pt>
    <dgm:pt modelId="{5BFAC0F5-709C-4A85-ADDF-BBEC630EE586}">
      <dgm:prSet/>
      <dgm:spPr/>
      <dgm:t>
        <a:bodyPr/>
        <a:lstStyle/>
        <a:p>
          <a:r>
            <a:rPr lang="en-US"/>
            <a:t>How do you respect autonomy and promote justice while simultaneously upholding all of these principles?</a:t>
          </a:r>
        </a:p>
      </dgm:t>
    </dgm:pt>
    <dgm:pt modelId="{DDBDAD1E-4C2E-4080-AAB9-4C2BA30F05FF}" type="parTrans" cxnId="{84974AA5-BCE2-4663-B603-112EFB30C2DD}">
      <dgm:prSet/>
      <dgm:spPr/>
      <dgm:t>
        <a:bodyPr/>
        <a:lstStyle/>
        <a:p>
          <a:endParaRPr lang="en-US"/>
        </a:p>
      </dgm:t>
    </dgm:pt>
    <dgm:pt modelId="{3BE389CB-3A38-4D44-80E7-B87908BCEE4D}" type="sibTrans" cxnId="{84974AA5-BCE2-4663-B603-112EFB30C2DD}">
      <dgm:prSet/>
      <dgm:spPr/>
      <dgm:t>
        <a:bodyPr/>
        <a:lstStyle/>
        <a:p>
          <a:endParaRPr lang="en-US"/>
        </a:p>
      </dgm:t>
    </dgm:pt>
    <dgm:pt modelId="{94679052-2967-4C77-A80B-6AE5E5DBFE83}" type="pres">
      <dgm:prSet presAssocID="{A348807E-6773-45F7-902E-0A3AA1F72FF4}" presName="vert0" presStyleCnt="0">
        <dgm:presLayoutVars>
          <dgm:dir/>
          <dgm:animOne val="branch"/>
          <dgm:animLvl val="lvl"/>
        </dgm:presLayoutVars>
      </dgm:prSet>
      <dgm:spPr/>
    </dgm:pt>
    <dgm:pt modelId="{33BEB7A6-8EF5-498B-8872-1F48A2CF9B55}" type="pres">
      <dgm:prSet presAssocID="{E4CF1D74-7E94-4A45-B162-2F46FBECD10A}" presName="thickLine" presStyleLbl="alignNode1" presStyleIdx="0" presStyleCnt="5"/>
      <dgm:spPr/>
    </dgm:pt>
    <dgm:pt modelId="{FBB1B258-F13F-4EEA-8F12-00BBF95EAF74}" type="pres">
      <dgm:prSet presAssocID="{E4CF1D74-7E94-4A45-B162-2F46FBECD10A}" presName="horz1" presStyleCnt="0"/>
      <dgm:spPr/>
    </dgm:pt>
    <dgm:pt modelId="{3EADD063-33F2-4761-A9E4-199888803533}" type="pres">
      <dgm:prSet presAssocID="{E4CF1D74-7E94-4A45-B162-2F46FBECD10A}" presName="tx1" presStyleLbl="revTx" presStyleIdx="0" presStyleCnt="5"/>
      <dgm:spPr/>
    </dgm:pt>
    <dgm:pt modelId="{C885C995-71CE-46F1-8339-678416D5F19F}" type="pres">
      <dgm:prSet presAssocID="{E4CF1D74-7E94-4A45-B162-2F46FBECD10A}" presName="vert1" presStyleCnt="0"/>
      <dgm:spPr/>
    </dgm:pt>
    <dgm:pt modelId="{D8A830B7-1D5B-43AE-8E1B-D9D14C4A78E6}" type="pres">
      <dgm:prSet presAssocID="{30261A21-36ED-497E-89C8-C87EF9ADC300}" presName="thickLine" presStyleLbl="alignNode1" presStyleIdx="1" presStyleCnt="5"/>
      <dgm:spPr/>
    </dgm:pt>
    <dgm:pt modelId="{47171D31-C079-46E3-8E8E-0BC27FE6BB1F}" type="pres">
      <dgm:prSet presAssocID="{30261A21-36ED-497E-89C8-C87EF9ADC300}" presName="horz1" presStyleCnt="0"/>
      <dgm:spPr/>
    </dgm:pt>
    <dgm:pt modelId="{D69EBD92-6D6E-4D3C-B55D-A7F54D2FE03B}" type="pres">
      <dgm:prSet presAssocID="{30261A21-36ED-497E-89C8-C87EF9ADC300}" presName="tx1" presStyleLbl="revTx" presStyleIdx="1" presStyleCnt="5"/>
      <dgm:spPr/>
    </dgm:pt>
    <dgm:pt modelId="{EBE492B1-C0A0-4934-BD88-3E54FCA30D44}" type="pres">
      <dgm:prSet presAssocID="{30261A21-36ED-497E-89C8-C87EF9ADC300}" presName="vert1" presStyleCnt="0"/>
      <dgm:spPr/>
    </dgm:pt>
    <dgm:pt modelId="{23BE7B4B-D17C-4244-B8F2-CAB6985161EA}" type="pres">
      <dgm:prSet presAssocID="{3137758C-7D6A-49AE-B9EF-AC3FD503BBA2}" presName="thickLine" presStyleLbl="alignNode1" presStyleIdx="2" presStyleCnt="5"/>
      <dgm:spPr/>
    </dgm:pt>
    <dgm:pt modelId="{7F730466-1C97-4AB8-920A-B38E59D2A622}" type="pres">
      <dgm:prSet presAssocID="{3137758C-7D6A-49AE-B9EF-AC3FD503BBA2}" presName="horz1" presStyleCnt="0"/>
      <dgm:spPr/>
    </dgm:pt>
    <dgm:pt modelId="{EF5E1BA9-9A8C-4774-900B-9AE028DE3694}" type="pres">
      <dgm:prSet presAssocID="{3137758C-7D6A-49AE-B9EF-AC3FD503BBA2}" presName="tx1" presStyleLbl="revTx" presStyleIdx="2" presStyleCnt="5"/>
      <dgm:spPr/>
    </dgm:pt>
    <dgm:pt modelId="{F61D9849-BC59-4B58-BA5C-77427E827E91}" type="pres">
      <dgm:prSet presAssocID="{3137758C-7D6A-49AE-B9EF-AC3FD503BBA2}" presName="vert1" presStyleCnt="0"/>
      <dgm:spPr/>
    </dgm:pt>
    <dgm:pt modelId="{0F9F2348-31BE-4E10-98CA-064BD0866AC1}" type="pres">
      <dgm:prSet presAssocID="{02BD85FB-D77D-4260-BDAD-EDC92A4F4640}" presName="thickLine" presStyleLbl="alignNode1" presStyleIdx="3" presStyleCnt="5"/>
      <dgm:spPr/>
    </dgm:pt>
    <dgm:pt modelId="{5D0BF793-7CCF-4A1E-A7B3-C998681454F4}" type="pres">
      <dgm:prSet presAssocID="{02BD85FB-D77D-4260-BDAD-EDC92A4F4640}" presName="horz1" presStyleCnt="0"/>
      <dgm:spPr/>
    </dgm:pt>
    <dgm:pt modelId="{34066C91-7971-4428-9076-4EDB2EEB6597}" type="pres">
      <dgm:prSet presAssocID="{02BD85FB-D77D-4260-BDAD-EDC92A4F4640}" presName="tx1" presStyleLbl="revTx" presStyleIdx="3" presStyleCnt="5"/>
      <dgm:spPr/>
    </dgm:pt>
    <dgm:pt modelId="{DB2E16F1-BDE1-461F-BBCC-BC590961956D}" type="pres">
      <dgm:prSet presAssocID="{02BD85FB-D77D-4260-BDAD-EDC92A4F4640}" presName="vert1" presStyleCnt="0"/>
      <dgm:spPr/>
    </dgm:pt>
    <dgm:pt modelId="{C2CE1BBD-B59B-468B-8446-030F0B250136}" type="pres">
      <dgm:prSet presAssocID="{5BFAC0F5-709C-4A85-ADDF-BBEC630EE586}" presName="thickLine" presStyleLbl="alignNode1" presStyleIdx="4" presStyleCnt="5"/>
      <dgm:spPr/>
    </dgm:pt>
    <dgm:pt modelId="{94392F0D-FB6A-48D7-AF18-F194238E86B3}" type="pres">
      <dgm:prSet presAssocID="{5BFAC0F5-709C-4A85-ADDF-BBEC630EE586}" presName="horz1" presStyleCnt="0"/>
      <dgm:spPr/>
    </dgm:pt>
    <dgm:pt modelId="{CE435C73-3728-4EB9-B52E-3E7259EB981B}" type="pres">
      <dgm:prSet presAssocID="{5BFAC0F5-709C-4A85-ADDF-BBEC630EE586}" presName="tx1" presStyleLbl="revTx" presStyleIdx="4" presStyleCnt="5"/>
      <dgm:spPr/>
    </dgm:pt>
    <dgm:pt modelId="{0C9DE192-CEA3-4117-834C-4C1417947CCF}" type="pres">
      <dgm:prSet presAssocID="{5BFAC0F5-709C-4A85-ADDF-BBEC630EE586}" presName="vert1" presStyleCnt="0"/>
      <dgm:spPr/>
    </dgm:pt>
  </dgm:ptLst>
  <dgm:cxnLst>
    <dgm:cxn modelId="{0292604F-417B-4265-AAB1-F29295E4B58C}" srcId="{A348807E-6773-45F7-902E-0A3AA1F72FF4}" destId="{3137758C-7D6A-49AE-B9EF-AC3FD503BBA2}" srcOrd="2" destOrd="0" parTransId="{4FE7E95C-E932-4E5C-B76D-C2905C888A27}" sibTransId="{7083B61C-C6BF-4C1E-8E54-26C053848604}"/>
    <dgm:cxn modelId="{49842978-C7CA-42EF-8DE6-507B8AB4852C}" type="presOf" srcId="{3137758C-7D6A-49AE-B9EF-AC3FD503BBA2}" destId="{EF5E1BA9-9A8C-4774-900B-9AE028DE3694}" srcOrd="0" destOrd="0" presId="urn:microsoft.com/office/officeart/2008/layout/LinedList"/>
    <dgm:cxn modelId="{58E7408E-2AEB-4194-8712-F5F1897C665E}" type="presOf" srcId="{30261A21-36ED-497E-89C8-C87EF9ADC300}" destId="{D69EBD92-6D6E-4D3C-B55D-A7F54D2FE03B}" srcOrd="0" destOrd="0" presId="urn:microsoft.com/office/officeart/2008/layout/LinedList"/>
    <dgm:cxn modelId="{7B56DA97-6F62-404D-A701-2CE8FC224532}" type="presOf" srcId="{02BD85FB-D77D-4260-BDAD-EDC92A4F4640}" destId="{34066C91-7971-4428-9076-4EDB2EEB6597}" srcOrd="0" destOrd="0" presId="urn:microsoft.com/office/officeart/2008/layout/LinedList"/>
    <dgm:cxn modelId="{84974AA5-BCE2-4663-B603-112EFB30C2DD}" srcId="{A348807E-6773-45F7-902E-0A3AA1F72FF4}" destId="{5BFAC0F5-709C-4A85-ADDF-BBEC630EE586}" srcOrd="4" destOrd="0" parTransId="{DDBDAD1E-4C2E-4080-AAB9-4C2BA30F05FF}" sibTransId="{3BE389CB-3A38-4D44-80E7-B87908BCEE4D}"/>
    <dgm:cxn modelId="{433DBDB6-DFF2-45AE-B14A-577E7598CD46}" type="presOf" srcId="{5BFAC0F5-709C-4A85-ADDF-BBEC630EE586}" destId="{CE435C73-3728-4EB9-B52E-3E7259EB981B}" srcOrd="0" destOrd="0" presId="urn:microsoft.com/office/officeart/2008/layout/LinedList"/>
    <dgm:cxn modelId="{EFF4D0C2-EC1A-4BFC-9AEB-C5A913DB4806}" srcId="{A348807E-6773-45F7-902E-0A3AA1F72FF4}" destId="{E4CF1D74-7E94-4A45-B162-2F46FBECD10A}" srcOrd="0" destOrd="0" parTransId="{01C30DB9-5453-442B-817F-671B362DED0C}" sibTransId="{61916FD8-F4A1-478E-831C-F5172509469F}"/>
    <dgm:cxn modelId="{A62B62E3-3CA6-4D28-9260-BA1B04D44B95}" type="presOf" srcId="{E4CF1D74-7E94-4A45-B162-2F46FBECD10A}" destId="{3EADD063-33F2-4761-A9E4-199888803533}" srcOrd="0" destOrd="0" presId="urn:microsoft.com/office/officeart/2008/layout/LinedList"/>
    <dgm:cxn modelId="{1C23F2E4-7A03-4428-8514-0FB6F621C4D5}" srcId="{A348807E-6773-45F7-902E-0A3AA1F72FF4}" destId="{30261A21-36ED-497E-89C8-C87EF9ADC300}" srcOrd="1" destOrd="0" parTransId="{C4608C84-FE97-4F53-9BD5-EAC205F9FFC8}" sibTransId="{3B60048A-7EFF-4D5F-B193-218A8078A3ED}"/>
    <dgm:cxn modelId="{C23695F4-70B7-4823-B46E-4C2B99CB2AB5}" srcId="{A348807E-6773-45F7-902E-0A3AA1F72FF4}" destId="{02BD85FB-D77D-4260-BDAD-EDC92A4F4640}" srcOrd="3" destOrd="0" parTransId="{1A71AD9D-C7E4-45E5-9E0A-A1FE707206E1}" sibTransId="{1A933532-5C0F-4EE5-8786-35AB8A63F95C}"/>
    <dgm:cxn modelId="{C289A8F5-150D-4AA6-ABAA-B843ECD87F88}" type="presOf" srcId="{A348807E-6773-45F7-902E-0A3AA1F72FF4}" destId="{94679052-2967-4C77-A80B-6AE5E5DBFE83}" srcOrd="0" destOrd="0" presId="urn:microsoft.com/office/officeart/2008/layout/LinedList"/>
    <dgm:cxn modelId="{4D1D9592-F395-46F5-911B-07CD31790DA4}" type="presParOf" srcId="{94679052-2967-4C77-A80B-6AE5E5DBFE83}" destId="{33BEB7A6-8EF5-498B-8872-1F48A2CF9B55}" srcOrd="0" destOrd="0" presId="urn:microsoft.com/office/officeart/2008/layout/LinedList"/>
    <dgm:cxn modelId="{E92492D7-3F92-4B3F-A7E4-E9608FC0BD1E}" type="presParOf" srcId="{94679052-2967-4C77-A80B-6AE5E5DBFE83}" destId="{FBB1B258-F13F-4EEA-8F12-00BBF95EAF74}" srcOrd="1" destOrd="0" presId="urn:microsoft.com/office/officeart/2008/layout/LinedList"/>
    <dgm:cxn modelId="{D1D7FC8E-9ABA-49D0-B0D7-D44F4069676E}" type="presParOf" srcId="{FBB1B258-F13F-4EEA-8F12-00BBF95EAF74}" destId="{3EADD063-33F2-4761-A9E4-199888803533}" srcOrd="0" destOrd="0" presId="urn:microsoft.com/office/officeart/2008/layout/LinedList"/>
    <dgm:cxn modelId="{87C91872-F164-47A1-9C57-BB8C7ED9B2BD}" type="presParOf" srcId="{FBB1B258-F13F-4EEA-8F12-00BBF95EAF74}" destId="{C885C995-71CE-46F1-8339-678416D5F19F}" srcOrd="1" destOrd="0" presId="urn:microsoft.com/office/officeart/2008/layout/LinedList"/>
    <dgm:cxn modelId="{54543FA3-25AE-4ACD-82F3-E60EA863B845}" type="presParOf" srcId="{94679052-2967-4C77-A80B-6AE5E5DBFE83}" destId="{D8A830B7-1D5B-43AE-8E1B-D9D14C4A78E6}" srcOrd="2" destOrd="0" presId="urn:microsoft.com/office/officeart/2008/layout/LinedList"/>
    <dgm:cxn modelId="{1389B8FF-5BF1-4146-90FA-D66130026505}" type="presParOf" srcId="{94679052-2967-4C77-A80B-6AE5E5DBFE83}" destId="{47171D31-C079-46E3-8E8E-0BC27FE6BB1F}" srcOrd="3" destOrd="0" presId="urn:microsoft.com/office/officeart/2008/layout/LinedList"/>
    <dgm:cxn modelId="{F0E04796-0EB3-43E2-84A3-A87A60A8567E}" type="presParOf" srcId="{47171D31-C079-46E3-8E8E-0BC27FE6BB1F}" destId="{D69EBD92-6D6E-4D3C-B55D-A7F54D2FE03B}" srcOrd="0" destOrd="0" presId="urn:microsoft.com/office/officeart/2008/layout/LinedList"/>
    <dgm:cxn modelId="{94E9AFB9-0889-4924-A69B-0423DDC4EEE4}" type="presParOf" srcId="{47171D31-C079-46E3-8E8E-0BC27FE6BB1F}" destId="{EBE492B1-C0A0-4934-BD88-3E54FCA30D44}" srcOrd="1" destOrd="0" presId="urn:microsoft.com/office/officeart/2008/layout/LinedList"/>
    <dgm:cxn modelId="{BA6C73D2-6FE4-444F-92E1-7B0E5319BE9E}" type="presParOf" srcId="{94679052-2967-4C77-A80B-6AE5E5DBFE83}" destId="{23BE7B4B-D17C-4244-B8F2-CAB6985161EA}" srcOrd="4" destOrd="0" presId="urn:microsoft.com/office/officeart/2008/layout/LinedList"/>
    <dgm:cxn modelId="{D79EE16E-833B-4D72-8167-12A529FDACCD}" type="presParOf" srcId="{94679052-2967-4C77-A80B-6AE5E5DBFE83}" destId="{7F730466-1C97-4AB8-920A-B38E59D2A622}" srcOrd="5" destOrd="0" presId="urn:microsoft.com/office/officeart/2008/layout/LinedList"/>
    <dgm:cxn modelId="{9CAFC731-BA65-4651-B3E3-4F28318EC7B6}" type="presParOf" srcId="{7F730466-1C97-4AB8-920A-B38E59D2A622}" destId="{EF5E1BA9-9A8C-4774-900B-9AE028DE3694}" srcOrd="0" destOrd="0" presId="urn:microsoft.com/office/officeart/2008/layout/LinedList"/>
    <dgm:cxn modelId="{B896250B-0AB5-4587-B0B5-6AB4A0BC50E9}" type="presParOf" srcId="{7F730466-1C97-4AB8-920A-B38E59D2A622}" destId="{F61D9849-BC59-4B58-BA5C-77427E827E91}" srcOrd="1" destOrd="0" presId="urn:microsoft.com/office/officeart/2008/layout/LinedList"/>
    <dgm:cxn modelId="{D9E92224-2BFA-4C7A-B50D-3B0220A67270}" type="presParOf" srcId="{94679052-2967-4C77-A80B-6AE5E5DBFE83}" destId="{0F9F2348-31BE-4E10-98CA-064BD0866AC1}" srcOrd="6" destOrd="0" presId="urn:microsoft.com/office/officeart/2008/layout/LinedList"/>
    <dgm:cxn modelId="{D302997A-4748-47ED-9680-40FF18DAD774}" type="presParOf" srcId="{94679052-2967-4C77-A80B-6AE5E5DBFE83}" destId="{5D0BF793-7CCF-4A1E-A7B3-C998681454F4}" srcOrd="7" destOrd="0" presId="urn:microsoft.com/office/officeart/2008/layout/LinedList"/>
    <dgm:cxn modelId="{ABB032C0-692F-4827-84D7-9DA0675735BD}" type="presParOf" srcId="{5D0BF793-7CCF-4A1E-A7B3-C998681454F4}" destId="{34066C91-7971-4428-9076-4EDB2EEB6597}" srcOrd="0" destOrd="0" presId="urn:microsoft.com/office/officeart/2008/layout/LinedList"/>
    <dgm:cxn modelId="{DFF1F88E-DBEF-40B2-95FA-25B5BAA1E6EA}" type="presParOf" srcId="{5D0BF793-7CCF-4A1E-A7B3-C998681454F4}" destId="{DB2E16F1-BDE1-461F-BBCC-BC590961956D}" srcOrd="1" destOrd="0" presId="urn:microsoft.com/office/officeart/2008/layout/LinedList"/>
    <dgm:cxn modelId="{A29CA236-32D5-450F-80ED-0BA834CC5294}" type="presParOf" srcId="{94679052-2967-4C77-A80B-6AE5E5DBFE83}" destId="{C2CE1BBD-B59B-468B-8446-030F0B250136}" srcOrd="8" destOrd="0" presId="urn:microsoft.com/office/officeart/2008/layout/LinedList"/>
    <dgm:cxn modelId="{4E128FF5-BCED-4E58-B631-A32C2FDBA945}" type="presParOf" srcId="{94679052-2967-4C77-A80B-6AE5E5DBFE83}" destId="{94392F0D-FB6A-48D7-AF18-F194238E86B3}" srcOrd="9" destOrd="0" presId="urn:microsoft.com/office/officeart/2008/layout/LinedList"/>
    <dgm:cxn modelId="{30DA6D45-0625-4965-BAC7-352942993F99}" type="presParOf" srcId="{94392F0D-FB6A-48D7-AF18-F194238E86B3}" destId="{CE435C73-3728-4EB9-B52E-3E7259EB981B}" srcOrd="0" destOrd="0" presId="urn:microsoft.com/office/officeart/2008/layout/LinedList"/>
    <dgm:cxn modelId="{36780867-7D7A-4CE3-AF03-9809ADDF228F}" type="presParOf" srcId="{94392F0D-FB6A-48D7-AF18-F194238E86B3}" destId="{0C9DE192-CEA3-4117-834C-4C1417947CC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C95FD6-DC10-4916-A80B-48599D068F4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2FB9DBF-FBA9-448A-91B0-2568D3DC6F25}">
      <dgm:prSet/>
      <dgm:spPr/>
      <dgm:t>
        <a:bodyPr/>
        <a:lstStyle/>
        <a:p>
          <a:r>
            <a:rPr lang="en-US" b="0"/>
            <a:t>Granulation Tissue:</a:t>
          </a:r>
          <a:r>
            <a:rPr lang="en-US"/>
            <a:t> Bright, beefy red, granular/bumpy</a:t>
          </a:r>
        </a:p>
      </dgm:t>
    </dgm:pt>
    <dgm:pt modelId="{FD0E7F21-13BB-44F0-9876-B5F6F56718BB}" type="parTrans" cxnId="{6F6C250B-DA19-4F82-9538-2C4A0C1984D5}">
      <dgm:prSet/>
      <dgm:spPr/>
      <dgm:t>
        <a:bodyPr/>
        <a:lstStyle/>
        <a:p>
          <a:endParaRPr lang="en-US"/>
        </a:p>
      </dgm:t>
    </dgm:pt>
    <dgm:pt modelId="{1D9AEB2D-CE08-4C6C-84B5-06DDA39778FF}" type="sibTrans" cxnId="{6F6C250B-DA19-4F82-9538-2C4A0C1984D5}">
      <dgm:prSet/>
      <dgm:spPr/>
      <dgm:t>
        <a:bodyPr/>
        <a:lstStyle/>
        <a:p>
          <a:endParaRPr lang="en-US"/>
        </a:p>
      </dgm:t>
    </dgm:pt>
    <dgm:pt modelId="{E1402BAE-5598-4A6F-8B8C-D4D89579DBBB}">
      <dgm:prSet/>
      <dgm:spPr/>
      <dgm:t>
        <a:bodyPr/>
        <a:lstStyle/>
        <a:p>
          <a:r>
            <a:rPr lang="en-US"/>
            <a:t>Slough: Usually stringy, mucoid yellow/tan note color, consistency, adherence to wound bed</a:t>
          </a:r>
        </a:p>
      </dgm:t>
    </dgm:pt>
    <dgm:pt modelId="{F8ED83D9-012B-43F4-83AB-F3544814279B}" type="parTrans" cxnId="{02AE9C8E-358D-46C7-90F5-74C8CC2FBE77}">
      <dgm:prSet/>
      <dgm:spPr/>
      <dgm:t>
        <a:bodyPr/>
        <a:lstStyle/>
        <a:p>
          <a:endParaRPr lang="en-US"/>
        </a:p>
      </dgm:t>
    </dgm:pt>
    <dgm:pt modelId="{8C485FA7-BF36-4050-91E1-FA434E4A834E}" type="sibTrans" cxnId="{02AE9C8E-358D-46C7-90F5-74C8CC2FBE77}">
      <dgm:prSet/>
      <dgm:spPr/>
      <dgm:t>
        <a:bodyPr/>
        <a:lstStyle/>
        <a:p>
          <a:endParaRPr lang="en-US"/>
        </a:p>
      </dgm:t>
    </dgm:pt>
    <dgm:pt modelId="{B528D639-9205-44FA-BBA2-9B4841B99C46}">
      <dgm:prSet/>
      <dgm:spPr/>
      <dgm:t>
        <a:bodyPr/>
        <a:lstStyle/>
        <a:p>
          <a:r>
            <a:rPr lang="en-US"/>
            <a:t>Eschar: Black, grey, brown. Loosely adherent or firmly adherent to wound bed</a:t>
          </a:r>
        </a:p>
      </dgm:t>
    </dgm:pt>
    <dgm:pt modelId="{CA51CF61-1AF8-49EA-BA2B-47D71378CED4}" type="parTrans" cxnId="{0C8B9133-E73D-46A7-AB06-234405EC884F}">
      <dgm:prSet/>
      <dgm:spPr/>
      <dgm:t>
        <a:bodyPr/>
        <a:lstStyle/>
        <a:p>
          <a:endParaRPr lang="en-US"/>
        </a:p>
      </dgm:t>
    </dgm:pt>
    <dgm:pt modelId="{D7DCE103-E81F-4142-88B2-F4CB1F1E4482}" type="sibTrans" cxnId="{0C8B9133-E73D-46A7-AB06-234405EC884F}">
      <dgm:prSet/>
      <dgm:spPr/>
      <dgm:t>
        <a:bodyPr/>
        <a:lstStyle/>
        <a:p>
          <a:endParaRPr lang="en-US"/>
        </a:p>
      </dgm:t>
    </dgm:pt>
    <dgm:pt modelId="{3B7AE9F4-2904-4E2A-B724-4752A556F55D}">
      <dgm:prSet/>
      <dgm:spPr/>
      <dgm:t>
        <a:bodyPr/>
        <a:lstStyle/>
        <a:p>
          <a:r>
            <a:rPr lang="en-US"/>
            <a:t>Clean non-granular: pink/red smooth </a:t>
          </a:r>
        </a:p>
      </dgm:t>
    </dgm:pt>
    <dgm:pt modelId="{60ECB78C-562D-42F9-8B18-778017CB5178}" type="parTrans" cxnId="{C48E1E43-E89A-4B24-8A00-55C91A7B4AE9}">
      <dgm:prSet/>
      <dgm:spPr/>
      <dgm:t>
        <a:bodyPr/>
        <a:lstStyle/>
        <a:p>
          <a:endParaRPr lang="en-US"/>
        </a:p>
      </dgm:t>
    </dgm:pt>
    <dgm:pt modelId="{F410F994-FAED-4AC2-8E87-6A2BA8FB901A}" type="sibTrans" cxnId="{C48E1E43-E89A-4B24-8A00-55C91A7B4AE9}">
      <dgm:prSet/>
      <dgm:spPr/>
      <dgm:t>
        <a:bodyPr/>
        <a:lstStyle/>
        <a:p>
          <a:endParaRPr lang="en-US"/>
        </a:p>
      </dgm:t>
    </dgm:pt>
    <dgm:pt modelId="{CFA6D1F0-408E-4E83-9EB6-A607A4C580BC}">
      <dgm:prSet/>
      <dgm:spPr/>
      <dgm:t>
        <a:bodyPr/>
        <a:lstStyle/>
        <a:p>
          <a:r>
            <a:rPr lang="en-US"/>
            <a:t>Epithelial tissue: Pink, dry</a:t>
          </a:r>
        </a:p>
      </dgm:t>
    </dgm:pt>
    <dgm:pt modelId="{D7DDEE89-46D3-4989-B754-CEFD8BE1BA8E}" type="parTrans" cxnId="{677D9A18-C5C3-4F58-A6F8-3892428D815D}">
      <dgm:prSet/>
      <dgm:spPr/>
      <dgm:t>
        <a:bodyPr/>
        <a:lstStyle/>
        <a:p>
          <a:endParaRPr lang="en-US"/>
        </a:p>
      </dgm:t>
    </dgm:pt>
    <dgm:pt modelId="{2544660B-A756-432F-A536-48472DCB1FA9}" type="sibTrans" cxnId="{677D9A18-C5C3-4F58-A6F8-3892428D815D}">
      <dgm:prSet/>
      <dgm:spPr/>
      <dgm:t>
        <a:bodyPr/>
        <a:lstStyle/>
        <a:p>
          <a:endParaRPr lang="en-US"/>
        </a:p>
      </dgm:t>
    </dgm:pt>
    <dgm:pt modelId="{0DE26B7D-7498-47E2-83F4-1F0E2BB1DD5D}" type="pres">
      <dgm:prSet presAssocID="{A9C95FD6-DC10-4916-A80B-48599D068F42}" presName="diagram" presStyleCnt="0">
        <dgm:presLayoutVars>
          <dgm:dir/>
          <dgm:resizeHandles val="exact"/>
        </dgm:presLayoutVars>
      </dgm:prSet>
      <dgm:spPr/>
    </dgm:pt>
    <dgm:pt modelId="{4D36B742-BE91-426A-9A7C-375CE1CC8E81}" type="pres">
      <dgm:prSet presAssocID="{C2FB9DBF-FBA9-448A-91B0-2568D3DC6F25}" presName="node" presStyleLbl="node1" presStyleIdx="0" presStyleCnt="5">
        <dgm:presLayoutVars>
          <dgm:bulletEnabled val="1"/>
        </dgm:presLayoutVars>
      </dgm:prSet>
      <dgm:spPr/>
    </dgm:pt>
    <dgm:pt modelId="{DD934BE3-7291-4D9D-A668-06253146F432}" type="pres">
      <dgm:prSet presAssocID="{1D9AEB2D-CE08-4C6C-84B5-06DDA39778FF}" presName="sibTrans" presStyleCnt="0"/>
      <dgm:spPr/>
    </dgm:pt>
    <dgm:pt modelId="{3651945A-605F-4D26-A383-77B8C9884E30}" type="pres">
      <dgm:prSet presAssocID="{E1402BAE-5598-4A6F-8B8C-D4D89579DBBB}" presName="node" presStyleLbl="node1" presStyleIdx="1" presStyleCnt="5">
        <dgm:presLayoutVars>
          <dgm:bulletEnabled val="1"/>
        </dgm:presLayoutVars>
      </dgm:prSet>
      <dgm:spPr/>
    </dgm:pt>
    <dgm:pt modelId="{881D3E68-8BAC-4688-9EAE-6BBA39C19655}" type="pres">
      <dgm:prSet presAssocID="{8C485FA7-BF36-4050-91E1-FA434E4A834E}" presName="sibTrans" presStyleCnt="0"/>
      <dgm:spPr/>
    </dgm:pt>
    <dgm:pt modelId="{DCC31115-3743-4737-8C5D-FF9E93AC985C}" type="pres">
      <dgm:prSet presAssocID="{B528D639-9205-44FA-BBA2-9B4841B99C46}" presName="node" presStyleLbl="node1" presStyleIdx="2" presStyleCnt="5">
        <dgm:presLayoutVars>
          <dgm:bulletEnabled val="1"/>
        </dgm:presLayoutVars>
      </dgm:prSet>
      <dgm:spPr/>
    </dgm:pt>
    <dgm:pt modelId="{5B1E8309-E2DE-4B2B-8E6B-8C6C6BC9603E}" type="pres">
      <dgm:prSet presAssocID="{D7DCE103-E81F-4142-88B2-F4CB1F1E4482}" presName="sibTrans" presStyleCnt="0"/>
      <dgm:spPr/>
    </dgm:pt>
    <dgm:pt modelId="{644B4241-992B-44BB-AAD7-80156018E174}" type="pres">
      <dgm:prSet presAssocID="{3B7AE9F4-2904-4E2A-B724-4752A556F55D}" presName="node" presStyleLbl="node1" presStyleIdx="3" presStyleCnt="5">
        <dgm:presLayoutVars>
          <dgm:bulletEnabled val="1"/>
        </dgm:presLayoutVars>
      </dgm:prSet>
      <dgm:spPr/>
    </dgm:pt>
    <dgm:pt modelId="{79EB5DE3-508B-41FE-9DED-4F5D5AD47392}" type="pres">
      <dgm:prSet presAssocID="{F410F994-FAED-4AC2-8E87-6A2BA8FB901A}" presName="sibTrans" presStyleCnt="0"/>
      <dgm:spPr/>
    </dgm:pt>
    <dgm:pt modelId="{FEE56894-2994-4E56-A4F9-271824004093}" type="pres">
      <dgm:prSet presAssocID="{CFA6D1F0-408E-4E83-9EB6-A607A4C580BC}" presName="node" presStyleLbl="node1" presStyleIdx="4" presStyleCnt="5">
        <dgm:presLayoutVars>
          <dgm:bulletEnabled val="1"/>
        </dgm:presLayoutVars>
      </dgm:prSet>
      <dgm:spPr/>
    </dgm:pt>
  </dgm:ptLst>
  <dgm:cxnLst>
    <dgm:cxn modelId="{6F6C250B-DA19-4F82-9538-2C4A0C1984D5}" srcId="{A9C95FD6-DC10-4916-A80B-48599D068F42}" destId="{C2FB9DBF-FBA9-448A-91B0-2568D3DC6F25}" srcOrd="0" destOrd="0" parTransId="{FD0E7F21-13BB-44F0-9876-B5F6F56718BB}" sibTransId="{1D9AEB2D-CE08-4C6C-84B5-06DDA39778FF}"/>
    <dgm:cxn modelId="{677D9A18-C5C3-4F58-A6F8-3892428D815D}" srcId="{A9C95FD6-DC10-4916-A80B-48599D068F42}" destId="{CFA6D1F0-408E-4E83-9EB6-A607A4C580BC}" srcOrd="4" destOrd="0" parTransId="{D7DDEE89-46D3-4989-B754-CEFD8BE1BA8E}" sibTransId="{2544660B-A756-432F-A536-48472DCB1FA9}"/>
    <dgm:cxn modelId="{0C8B9133-E73D-46A7-AB06-234405EC884F}" srcId="{A9C95FD6-DC10-4916-A80B-48599D068F42}" destId="{B528D639-9205-44FA-BBA2-9B4841B99C46}" srcOrd="2" destOrd="0" parTransId="{CA51CF61-1AF8-49EA-BA2B-47D71378CED4}" sibTransId="{D7DCE103-E81F-4142-88B2-F4CB1F1E4482}"/>
    <dgm:cxn modelId="{F49AB033-B69F-428A-BDD6-570C183C0454}" type="presOf" srcId="{C2FB9DBF-FBA9-448A-91B0-2568D3DC6F25}" destId="{4D36B742-BE91-426A-9A7C-375CE1CC8E81}" srcOrd="0" destOrd="0" presId="urn:microsoft.com/office/officeart/2005/8/layout/default"/>
    <dgm:cxn modelId="{BB7E1539-6649-443B-B439-7D815FE04603}" type="presOf" srcId="{A9C95FD6-DC10-4916-A80B-48599D068F42}" destId="{0DE26B7D-7498-47E2-83F4-1F0E2BB1DD5D}" srcOrd="0" destOrd="0" presId="urn:microsoft.com/office/officeart/2005/8/layout/default"/>
    <dgm:cxn modelId="{C48E1E43-E89A-4B24-8A00-55C91A7B4AE9}" srcId="{A9C95FD6-DC10-4916-A80B-48599D068F42}" destId="{3B7AE9F4-2904-4E2A-B724-4752A556F55D}" srcOrd="3" destOrd="0" parTransId="{60ECB78C-562D-42F9-8B18-778017CB5178}" sibTransId="{F410F994-FAED-4AC2-8E87-6A2BA8FB901A}"/>
    <dgm:cxn modelId="{2EB95782-5DE5-4A50-ACB6-F50DD7417CA1}" type="presOf" srcId="{CFA6D1F0-408E-4E83-9EB6-A607A4C580BC}" destId="{FEE56894-2994-4E56-A4F9-271824004093}" srcOrd="0" destOrd="0" presId="urn:microsoft.com/office/officeart/2005/8/layout/default"/>
    <dgm:cxn modelId="{02AE9C8E-358D-46C7-90F5-74C8CC2FBE77}" srcId="{A9C95FD6-DC10-4916-A80B-48599D068F42}" destId="{E1402BAE-5598-4A6F-8B8C-D4D89579DBBB}" srcOrd="1" destOrd="0" parTransId="{F8ED83D9-012B-43F4-83AB-F3544814279B}" sibTransId="{8C485FA7-BF36-4050-91E1-FA434E4A834E}"/>
    <dgm:cxn modelId="{94AE6299-614C-4D7F-903C-63053EB03FA5}" type="presOf" srcId="{B528D639-9205-44FA-BBA2-9B4841B99C46}" destId="{DCC31115-3743-4737-8C5D-FF9E93AC985C}" srcOrd="0" destOrd="0" presId="urn:microsoft.com/office/officeart/2005/8/layout/default"/>
    <dgm:cxn modelId="{40529F9C-22BE-48FB-9D68-830F3D389509}" type="presOf" srcId="{E1402BAE-5598-4A6F-8B8C-D4D89579DBBB}" destId="{3651945A-605F-4D26-A383-77B8C9884E30}" srcOrd="0" destOrd="0" presId="urn:microsoft.com/office/officeart/2005/8/layout/default"/>
    <dgm:cxn modelId="{E263C2EB-6E46-4218-B74D-618A194229D1}" type="presOf" srcId="{3B7AE9F4-2904-4E2A-B724-4752A556F55D}" destId="{644B4241-992B-44BB-AAD7-80156018E174}" srcOrd="0" destOrd="0" presId="urn:microsoft.com/office/officeart/2005/8/layout/default"/>
    <dgm:cxn modelId="{3D2C03AA-70FD-4246-99DE-86FA4E45164B}" type="presParOf" srcId="{0DE26B7D-7498-47E2-83F4-1F0E2BB1DD5D}" destId="{4D36B742-BE91-426A-9A7C-375CE1CC8E81}" srcOrd="0" destOrd="0" presId="urn:microsoft.com/office/officeart/2005/8/layout/default"/>
    <dgm:cxn modelId="{E20BFCE2-A216-4F38-AC3B-50A6B528FE9B}" type="presParOf" srcId="{0DE26B7D-7498-47E2-83F4-1F0E2BB1DD5D}" destId="{DD934BE3-7291-4D9D-A668-06253146F432}" srcOrd="1" destOrd="0" presId="urn:microsoft.com/office/officeart/2005/8/layout/default"/>
    <dgm:cxn modelId="{EE1EAFEF-76B7-4010-9E8E-45AD43AA7B38}" type="presParOf" srcId="{0DE26B7D-7498-47E2-83F4-1F0E2BB1DD5D}" destId="{3651945A-605F-4D26-A383-77B8C9884E30}" srcOrd="2" destOrd="0" presId="urn:microsoft.com/office/officeart/2005/8/layout/default"/>
    <dgm:cxn modelId="{C78A7C62-8C2B-4561-AA6B-EB3CD5E6D480}" type="presParOf" srcId="{0DE26B7D-7498-47E2-83F4-1F0E2BB1DD5D}" destId="{881D3E68-8BAC-4688-9EAE-6BBA39C19655}" srcOrd="3" destOrd="0" presId="urn:microsoft.com/office/officeart/2005/8/layout/default"/>
    <dgm:cxn modelId="{1C4E161B-60D6-4B96-815D-01E8F8888C9A}" type="presParOf" srcId="{0DE26B7D-7498-47E2-83F4-1F0E2BB1DD5D}" destId="{DCC31115-3743-4737-8C5D-FF9E93AC985C}" srcOrd="4" destOrd="0" presId="urn:microsoft.com/office/officeart/2005/8/layout/default"/>
    <dgm:cxn modelId="{F593273D-F600-49C4-BA1D-A7A3DABE6D7A}" type="presParOf" srcId="{0DE26B7D-7498-47E2-83F4-1F0E2BB1DD5D}" destId="{5B1E8309-E2DE-4B2B-8E6B-8C6C6BC9603E}" srcOrd="5" destOrd="0" presId="urn:microsoft.com/office/officeart/2005/8/layout/default"/>
    <dgm:cxn modelId="{76F00B2B-D980-47C2-ACF6-21E88DF7AB73}" type="presParOf" srcId="{0DE26B7D-7498-47E2-83F4-1F0E2BB1DD5D}" destId="{644B4241-992B-44BB-AAD7-80156018E174}" srcOrd="6" destOrd="0" presId="urn:microsoft.com/office/officeart/2005/8/layout/default"/>
    <dgm:cxn modelId="{BFCEF459-5245-4523-93B3-1D383C9C1F11}" type="presParOf" srcId="{0DE26B7D-7498-47E2-83F4-1F0E2BB1DD5D}" destId="{79EB5DE3-508B-41FE-9DED-4F5D5AD47392}" srcOrd="7" destOrd="0" presId="urn:microsoft.com/office/officeart/2005/8/layout/default"/>
    <dgm:cxn modelId="{6481CDCE-6CE8-42E0-B05B-7F79499F5F8C}" type="presParOf" srcId="{0DE26B7D-7498-47E2-83F4-1F0E2BB1DD5D}" destId="{FEE56894-2994-4E56-A4F9-27182400409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C95FD6-DC10-4916-A80B-48599D068F4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2FB9DBF-FBA9-448A-91B0-2568D3DC6F25}">
      <dgm:prSet phldr="0"/>
      <dgm:spPr/>
      <dgm:t>
        <a:bodyPr/>
        <a:lstStyle/>
        <a:p>
          <a:r>
            <a:rPr lang="en-US">
              <a:latin typeface="Calibri Light" panose="020F0302020204030204"/>
            </a:rPr>
            <a:t>None</a:t>
          </a:r>
          <a:endParaRPr lang="en-US"/>
        </a:p>
      </dgm:t>
    </dgm:pt>
    <dgm:pt modelId="{FD0E7F21-13BB-44F0-9876-B5F6F56718BB}" type="parTrans" cxnId="{6F6C250B-DA19-4F82-9538-2C4A0C1984D5}">
      <dgm:prSet/>
      <dgm:spPr/>
      <dgm:t>
        <a:bodyPr/>
        <a:lstStyle/>
        <a:p>
          <a:endParaRPr lang="en-US"/>
        </a:p>
      </dgm:t>
    </dgm:pt>
    <dgm:pt modelId="{1D9AEB2D-CE08-4C6C-84B5-06DDA39778FF}" type="sibTrans" cxnId="{6F6C250B-DA19-4F82-9538-2C4A0C1984D5}">
      <dgm:prSet/>
      <dgm:spPr/>
      <dgm:t>
        <a:bodyPr/>
        <a:lstStyle/>
        <a:p>
          <a:endParaRPr lang="en-US"/>
        </a:p>
      </dgm:t>
    </dgm:pt>
    <dgm:pt modelId="{E1402BAE-5598-4A6F-8B8C-D4D89579DBBB}">
      <dgm:prSet/>
      <dgm:spPr/>
      <dgm:t>
        <a:bodyPr/>
        <a:lstStyle/>
        <a:p>
          <a:r>
            <a:rPr lang="en-US" err="1">
              <a:latin typeface="Calibri Light" panose="020F0302020204030204"/>
            </a:rPr>
            <a:t>Serousanguineous</a:t>
          </a:r>
          <a:endParaRPr lang="en-US" err="1"/>
        </a:p>
      </dgm:t>
    </dgm:pt>
    <dgm:pt modelId="{F8ED83D9-012B-43F4-83AB-F3544814279B}" type="parTrans" cxnId="{02AE9C8E-358D-46C7-90F5-74C8CC2FBE77}">
      <dgm:prSet/>
      <dgm:spPr/>
      <dgm:t>
        <a:bodyPr/>
        <a:lstStyle/>
        <a:p>
          <a:endParaRPr lang="en-US"/>
        </a:p>
      </dgm:t>
    </dgm:pt>
    <dgm:pt modelId="{8C485FA7-BF36-4050-91E1-FA434E4A834E}" type="sibTrans" cxnId="{02AE9C8E-358D-46C7-90F5-74C8CC2FBE77}">
      <dgm:prSet/>
      <dgm:spPr/>
      <dgm:t>
        <a:bodyPr/>
        <a:lstStyle/>
        <a:p>
          <a:endParaRPr lang="en-US"/>
        </a:p>
      </dgm:t>
    </dgm:pt>
    <dgm:pt modelId="{B528D639-9205-44FA-BBA2-9B4841B99C46}">
      <dgm:prSet phldr="0"/>
      <dgm:spPr/>
      <dgm:t>
        <a:bodyPr/>
        <a:lstStyle/>
        <a:p>
          <a:r>
            <a:rPr lang="en-US">
              <a:latin typeface="Calibri Light" panose="020F0302020204030204"/>
            </a:rPr>
            <a:t>Bloody</a:t>
          </a:r>
          <a:endParaRPr lang="en-US"/>
        </a:p>
      </dgm:t>
    </dgm:pt>
    <dgm:pt modelId="{CA51CF61-1AF8-49EA-BA2B-47D71378CED4}" type="parTrans" cxnId="{0C8B9133-E73D-46A7-AB06-234405EC884F}">
      <dgm:prSet/>
      <dgm:spPr/>
      <dgm:t>
        <a:bodyPr/>
        <a:lstStyle/>
        <a:p>
          <a:endParaRPr lang="en-US"/>
        </a:p>
      </dgm:t>
    </dgm:pt>
    <dgm:pt modelId="{D7DCE103-E81F-4142-88B2-F4CB1F1E4482}" type="sibTrans" cxnId="{0C8B9133-E73D-46A7-AB06-234405EC884F}">
      <dgm:prSet/>
      <dgm:spPr/>
      <dgm:t>
        <a:bodyPr/>
        <a:lstStyle/>
        <a:p>
          <a:endParaRPr lang="en-US"/>
        </a:p>
      </dgm:t>
    </dgm:pt>
    <dgm:pt modelId="{9363A31D-3EB1-4278-818F-12295F092258}">
      <dgm:prSet/>
      <dgm:spPr/>
      <dgm:t>
        <a:bodyPr/>
        <a:lstStyle/>
        <a:p>
          <a:pPr rtl="0"/>
          <a:r>
            <a:rPr lang="en-US">
              <a:latin typeface="Calibri Light" panose="020F0302020204030204"/>
            </a:rPr>
            <a:t>Purulent- thick, thin, bloody, yellow, tan, green, w/wo, odor </a:t>
          </a:r>
        </a:p>
      </dgm:t>
    </dgm:pt>
    <dgm:pt modelId="{84338C64-AB98-46EE-ACB2-753B42B96F26}" type="parTrans" cxnId="{D3212A0A-983D-4719-BFE8-494463E41DF2}">
      <dgm:prSet/>
      <dgm:spPr/>
      <dgm:t>
        <a:bodyPr/>
        <a:lstStyle/>
        <a:p>
          <a:endParaRPr lang="en-US"/>
        </a:p>
      </dgm:t>
    </dgm:pt>
    <dgm:pt modelId="{4D37D672-ED27-45BB-9BD2-A4D361466BF0}" type="sibTrans" cxnId="{D3212A0A-983D-4719-BFE8-494463E41DF2}">
      <dgm:prSet/>
      <dgm:spPr/>
      <dgm:t>
        <a:bodyPr/>
        <a:lstStyle/>
        <a:p>
          <a:endParaRPr lang="en-US"/>
        </a:p>
      </dgm:t>
    </dgm:pt>
    <dgm:pt modelId="{5CE53C41-FEB3-454B-9ABA-037DE67C0B30}">
      <dgm:prSet phldr="0"/>
      <dgm:spPr/>
      <dgm:t>
        <a:bodyPr/>
        <a:lstStyle/>
        <a:p>
          <a:pPr rtl="0"/>
          <a:r>
            <a:rPr lang="en-US">
              <a:latin typeface="Calibri Light" panose="020F0302020204030204"/>
            </a:rPr>
            <a:t>Serous</a:t>
          </a:r>
        </a:p>
      </dgm:t>
    </dgm:pt>
    <dgm:pt modelId="{5187DFA2-9338-4D65-9ADD-5FB6922D4A09}" type="parTrans" cxnId="{67A25136-32EB-4D58-AA16-814795DB9E26}">
      <dgm:prSet/>
      <dgm:spPr/>
    </dgm:pt>
    <dgm:pt modelId="{A4519A81-3455-4A34-AF78-B5E73E18E715}" type="sibTrans" cxnId="{67A25136-32EB-4D58-AA16-814795DB9E26}">
      <dgm:prSet/>
      <dgm:spPr/>
    </dgm:pt>
    <dgm:pt modelId="{0DE26B7D-7498-47E2-83F4-1F0E2BB1DD5D}" type="pres">
      <dgm:prSet presAssocID="{A9C95FD6-DC10-4916-A80B-48599D068F42}" presName="diagram" presStyleCnt="0">
        <dgm:presLayoutVars>
          <dgm:dir/>
          <dgm:resizeHandles val="exact"/>
        </dgm:presLayoutVars>
      </dgm:prSet>
      <dgm:spPr/>
    </dgm:pt>
    <dgm:pt modelId="{4D36B742-BE91-426A-9A7C-375CE1CC8E81}" type="pres">
      <dgm:prSet presAssocID="{C2FB9DBF-FBA9-448A-91B0-2568D3DC6F25}" presName="node" presStyleLbl="node1" presStyleIdx="0" presStyleCnt="5">
        <dgm:presLayoutVars>
          <dgm:bulletEnabled val="1"/>
        </dgm:presLayoutVars>
      </dgm:prSet>
      <dgm:spPr/>
    </dgm:pt>
    <dgm:pt modelId="{DD934BE3-7291-4D9D-A668-06253146F432}" type="pres">
      <dgm:prSet presAssocID="{1D9AEB2D-CE08-4C6C-84B5-06DDA39778FF}" presName="sibTrans" presStyleCnt="0"/>
      <dgm:spPr/>
    </dgm:pt>
    <dgm:pt modelId="{3651945A-605F-4D26-A383-77B8C9884E30}" type="pres">
      <dgm:prSet presAssocID="{E1402BAE-5598-4A6F-8B8C-D4D89579DBBB}" presName="node" presStyleLbl="node1" presStyleIdx="1" presStyleCnt="5">
        <dgm:presLayoutVars>
          <dgm:bulletEnabled val="1"/>
        </dgm:presLayoutVars>
      </dgm:prSet>
      <dgm:spPr/>
    </dgm:pt>
    <dgm:pt modelId="{881D3E68-8BAC-4688-9EAE-6BBA39C19655}" type="pres">
      <dgm:prSet presAssocID="{8C485FA7-BF36-4050-91E1-FA434E4A834E}" presName="sibTrans" presStyleCnt="0"/>
      <dgm:spPr/>
    </dgm:pt>
    <dgm:pt modelId="{DCC31115-3743-4737-8C5D-FF9E93AC985C}" type="pres">
      <dgm:prSet presAssocID="{B528D639-9205-44FA-BBA2-9B4841B99C46}" presName="node" presStyleLbl="node1" presStyleIdx="2" presStyleCnt="5">
        <dgm:presLayoutVars>
          <dgm:bulletEnabled val="1"/>
        </dgm:presLayoutVars>
      </dgm:prSet>
      <dgm:spPr/>
    </dgm:pt>
    <dgm:pt modelId="{5B1E8309-E2DE-4B2B-8E6B-8C6C6BC9603E}" type="pres">
      <dgm:prSet presAssocID="{D7DCE103-E81F-4142-88B2-F4CB1F1E4482}" presName="sibTrans" presStyleCnt="0"/>
      <dgm:spPr/>
    </dgm:pt>
    <dgm:pt modelId="{E7B3AFBA-6F75-4B87-B237-DFB55757F9A7}" type="pres">
      <dgm:prSet presAssocID="{5CE53C41-FEB3-454B-9ABA-037DE67C0B30}" presName="node" presStyleLbl="node1" presStyleIdx="3" presStyleCnt="5">
        <dgm:presLayoutVars>
          <dgm:bulletEnabled val="1"/>
        </dgm:presLayoutVars>
      </dgm:prSet>
      <dgm:spPr/>
    </dgm:pt>
    <dgm:pt modelId="{BC351150-0DDE-41FD-9A15-1792F9B738D4}" type="pres">
      <dgm:prSet presAssocID="{A4519A81-3455-4A34-AF78-B5E73E18E715}" presName="sibTrans" presStyleCnt="0"/>
      <dgm:spPr/>
    </dgm:pt>
    <dgm:pt modelId="{90FF8AE1-D785-4646-8228-3A5BB6B5CC72}" type="pres">
      <dgm:prSet presAssocID="{9363A31D-3EB1-4278-818F-12295F092258}" presName="node" presStyleLbl="node1" presStyleIdx="4" presStyleCnt="5">
        <dgm:presLayoutVars>
          <dgm:bulletEnabled val="1"/>
        </dgm:presLayoutVars>
      </dgm:prSet>
      <dgm:spPr/>
    </dgm:pt>
  </dgm:ptLst>
  <dgm:cxnLst>
    <dgm:cxn modelId="{D3212A0A-983D-4719-BFE8-494463E41DF2}" srcId="{A9C95FD6-DC10-4916-A80B-48599D068F42}" destId="{9363A31D-3EB1-4278-818F-12295F092258}" srcOrd="4" destOrd="0" parTransId="{84338C64-AB98-46EE-ACB2-753B42B96F26}" sibTransId="{4D37D672-ED27-45BB-9BD2-A4D361466BF0}"/>
    <dgm:cxn modelId="{6F6C250B-DA19-4F82-9538-2C4A0C1984D5}" srcId="{A9C95FD6-DC10-4916-A80B-48599D068F42}" destId="{C2FB9DBF-FBA9-448A-91B0-2568D3DC6F25}" srcOrd="0" destOrd="0" parTransId="{FD0E7F21-13BB-44F0-9876-B5F6F56718BB}" sibTransId="{1D9AEB2D-CE08-4C6C-84B5-06DDA39778FF}"/>
    <dgm:cxn modelId="{0C8B9133-E73D-46A7-AB06-234405EC884F}" srcId="{A9C95FD6-DC10-4916-A80B-48599D068F42}" destId="{B528D639-9205-44FA-BBA2-9B4841B99C46}" srcOrd="2" destOrd="0" parTransId="{CA51CF61-1AF8-49EA-BA2B-47D71378CED4}" sibTransId="{D7DCE103-E81F-4142-88B2-F4CB1F1E4482}"/>
    <dgm:cxn modelId="{67A25136-32EB-4D58-AA16-814795DB9E26}" srcId="{A9C95FD6-DC10-4916-A80B-48599D068F42}" destId="{5CE53C41-FEB3-454B-9ABA-037DE67C0B30}" srcOrd="3" destOrd="0" parTransId="{5187DFA2-9338-4D65-9ADD-5FB6922D4A09}" sibTransId="{A4519A81-3455-4A34-AF78-B5E73E18E715}"/>
    <dgm:cxn modelId="{BB7E1539-6649-443B-B439-7D815FE04603}" type="presOf" srcId="{A9C95FD6-DC10-4916-A80B-48599D068F42}" destId="{0DE26B7D-7498-47E2-83F4-1F0E2BB1DD5D}" srcOrd="0" destOrd="0" presId="urn:microsoft.com/office/officeart/2005/8/layout/default"/>
    <dgm:cxn modelId="{0D86144C-D881-4343-B24C-D18FF4C206B1}" type="presOf" srcId="{5CE53C41-FEB3-454B-9ABA-037DE67C0B30}" destId="{E7B3AFBA-6F75-4B87-B237-DFB55757F9A7}" srcOrd="0" destOrd="0" presId="urn:microsoft.com/office/officeart/2005/8/layout/default"/>
    <dgm:cxn modelId="{02AE9C8E-358D-46C7-90F5-74C8CC2FBE77}" srcId="{A9C95FD6-DC10-4916-A80B-48599D068F42}" destId="{E1402BAE-5598-4A6F-8B8C-D4D89579DBBB}" srcOrd="1" destOrd="0" parTransId="{F8ED83D9-012B-43F4-83AB-F3544814279B}" sibTransId="{8C485FA7-BF36-4050-91E1-FA434E4A834E}"/>
    <dgm:cxn modelId="{9D68B6CE-3151-4604-B52F-50FF0C1AAADC}" type="presOf" srcId="{E1402BAE-5598-4A6F-8B8C-D4D89579DBBB}" destId="{3651945A-605F-4D26-A383-77B8C9884E30}" srcOrd="0" destOrd="0" presId="urn:microsoft.com/office/officeart/2005/8/layout/default"/>
    <dgm:cxn modelId="{CE58A0D2-C49A-4BBF-B5A9-7159950D4B12}" type="presOf" srcId="{C2FB9DBF-FBA9-448A-91B0-2568D3DC6F25}" destId="{4D36B742-BE91-426A-9A7C-375CE1CC8E81}" srcOrd="0" destOrd="0" presId="urn:microsoft.com/office/officeart/2005/8/layout/default"/>
    <dgm:cxn modelId="{8D15DBE0-3CE8-40A4-9020-9E5B2B3E8A66}" type="presOf" srcId="{B528D639-9205-44FA-BBA2-9B4841B99C46}" destId="{DCC31115-3743-4737-8C5D-FF9E93AC985C}" srcOrd="0" destOrd="0" presId="urn:microsoft.com/office/officeart/2005/8/layout/default"/>
    <dgm:cxn modelId="{4370A0F6-7EAD-4D3E-A42B-28C7D20D2BFE}" type="presOf" srcId="{9363A31D-3EB1-4278-818F-12295F092258}" destId="{90FF8AE1-D785-4646-8228-3A5BB6B5CC72}" srcOrd="0" destOrd="0" presId="urn:microsoft.com/office/officeart/2005/8/layout/default"/>
    <dgm:cxn modelId="{F6279743-497E-40EF-B652-6632F9E382CF}" type="presParOf" srcId="{0DE26B7D-7498-47E2-83F4-1F0E2BB1DD5D}" destId="{4D36B742-BE91-426A-9A7C-375CE1CC8E81}" srcOrd="0" destOrd="0" presId="urn:microsoft.com/office/officeart/2005/8/layout/default"/>
    <dgm:cxn modelId="{653E0072-F074-4DB4-B8FF-2824A5DB0DD5}" type="presParOf" srcId="{0DE26B7D-7498-47E2-83F4-1F0E2BB1DD5D}" destId="{DD934BE3-7291-4D9D-A668-06253146F432}" srcOrd="1" destOrd="0" presId="urn:microsoft.com/office/officeart/2005/8/layout/default"/>
    <dgm:cxn modelId="{68642F5F-4B0C-4507-8964-41A212A04653}" type="presParOf" srcId="{0DE26B7D-7498-47E2-83F4-1F0E2BB1DD5D}" destId="{3651945A-605F-4D26-A383-77B8C9884E30}" srcOrd="2" destOrd="0" presId="urn:microsoft.com/office/officeart/2005/8/layout/default"/>
    <dgm:cxn modelId="{FBEA0108-62F0-4E39-AA28-88A9841C4E36}" type="presParOf" srcId="{0DE26B7D-7498-47E2-83F4-1F0E2BB1DD5D}" destId="{881D3E68-8BAC-4688-9EAE-6BBA39C19655}" srcOrd="3" destOrd="0" presId="urn:microsoft.com/office/officeart/2005/8/layout/default"/>
    <dgm:cxn modelId="{F040DAD2-A2C9-4E12-9060-79D42BD8FD41}" type="presParOf" srcId="{0DE26B7D-7498-47E2-83F4-1F0E2BB1DD5D}" destId="{DCC31115-3743-4737-8C5D-FF9E93AC985C}" srcOrd="4" destOrd="0" presId="urn:microsoft.com/office/officeart/2005/8/layout/default"/>
    <dgm:cxn modelId="{C50B2314-7F0B-4285-94C7-E3C2444E19DB}" type="presParOf" srcId="{0DE26B7D-7498-47E2-83F4-1F0E2BB1DD5D}" destId="{5B1E8309-E2DE-4B2B-8E6B-8C6C6BC9603E}" srcOrd="5" destOrd="0" presId="urn:microsoft.com/office/officeart/2005/8/layout/default"/>
    <dgm:cxn modelId="{99CB2F47-7379-446C-8A36-84FD2324AE59}" type="presParOf" srcId="{0DE26B7D-7498-47E2-83F4-1F0E2BB1DD5D}" destId="{E7B3AFBA-6F75-4B87-B237-DFB55757F9A7}" srcOrd="6" destOrd="0" presId="urn:microsoft.com/office/officeart/2005/8/layout/default"/>
    <dgm:cxn modelId="{9075149C-1A38-4EFF-8B85-37B337B82E9D}" type="presParOf" srcId="{0DE26B7D-7498-47E2-83F4-1F0E2BB1DD5D}" destId="{BC351150-0DDE-41FD-9A15-1792F9B738D4}" srcOrd="7" destOrd="0" presId="urn:microsoft.com/office/officeart/2005/8/layout/default"/>
    <dgm:cxn modelId="{2F6DD3D9-04C2-4022-80F9-3811044AB535}" type="presParOf" srcId="{0DE26B7D-7498-47E2-83F4-1F0E2BB1DD5D}" destId="{90FF8AE1-D785-4646-8228-3A5BB6B5CC7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2A8E2-D8D0-4EE1-8934-7084754F0D61}">
      <dsp:nvSpPr>
        <dsp:cNvPr id="0" name=""/>
        <dsp:cNvSpPr/>
      </dsp:nvSpPr>
      <dsp:spPr>
        <a:xfrm>
          <a:off x="0" y="2562"/>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6FF930-0278-4996-880A-20929C727762}">
      <dsp:nvSpPr>
        <dsp:cNvPr id="0" name=""/>
        <dsp:cNvSpPr/>
      </dsp:nvSpPr>
      <dsp:spPr>
        <a:xfrm>
          <a:off x="0" y="2562"/>
          <a:ext cx="6281873" cy="87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Frequency of care </a:t>
          </a:r>
        </a:p>
      </dsp:txBody>
      <dsp:txXfrm>
        <a:off x="0" y="2562"/>
        <a:ext cx="6281873" cy="873916"/>
      </dsp:txXfrm>
    </dsp:sp>
    <dsp:sp modelId="{5AB6218A-C11C-4738-AD32-3E4C01D99067}">
      <dsp:nvSpPr>
        <dsp:cNvPr id="0" name=""/>
        <dsp:cNvSpPr/>
      </dsp:nvSpPr>
      <dsp:spPr>
        <a:xfrm>
          <a:off x="0" y="876478"/>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C24039-4CC9-48EA-9869-79331E0FAA8F}">
      <dsp:nvSpPr>
        <dsp:cNvPr id="0" name=""/>
        <dsp:cNvSpPr/>
      </dsp:nvSpPr>
      <dsp:spPr>
        <a:xfrm>
          <a:off x="0" y="876478"/>
          <a:ext cx="6281873" cy="87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Ease of care </a:t>
          </a:r>
        </a:p>
      </dsp:txBody>
      <dsp:txXfrm>
        <a:off x="0" y="876478"/>
        <a:ext cx="6281873" cy="873916"/>
      </dsp:txXfrm>
    </dsp:sp>
    <dsp:sp modelId="{67849DA3-CBC0-4886-8E33-02897FCB7713}">
      <dsp:nvSpPr>
        <dsp:cNvPr id="0" name=""/>
        <dsp:cNvSpPr/>
      </dsp:nvSpPr>
      <dsp:spPr>
        <a:xfrm>
          <a:off x="0" y="1750394"/>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AE9EC-F09E-4476-8769-020EFBADFEA5}">
      <dsp:nvSpPr>
        <dsp:cNvPr id="0" name=""/>
        <dsp:cNvSpPr/>
      </dsp:nvSpPr>
      <dsp:spPr>
        <a:xfrm>
          <a:off x="0" y="1750394"/>
          <a:ext cx="6281873" cy="87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Supplies </a:t>
          </a:r>
        </a:p>
      </dsp:txBody>
      <dsp:txXfrm>
        <a:off x="0" y="1750394"/>
        <a:ext cx="6281873" cy="873916"/>
      </dsp:txXfrm>
    </dsp:sp>
    <dsp:sp modelId="{82BA7B0F-76B7-4DEB-9E4E-42C868A64593}">
      <dsp:nvSpPr>
        <dsp:cNvPr id="0" name=""/>
        <dsp:cNvSpPr/>
      </dsp:nvSpPr>
      <dsp:spPr>
        <a:xfrm>
          <a:off x="0" y="2624310"/>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316F45-63B7-4872-8FD5-93F1D3B47843}">
      <dsp:nvSpPr>
        <dsp:cNvPr id="0" name=""/>
        <dsp:cNvSpPr/>
      </dsp:nvSpPr>
      <dsp:spPr>
        <a:xfrm>
          <a:off x="0" y="2624311"/>
          <a:ext cx="6281873" cy="87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Supports </a:t>
          </a:r>
        </a:p>
      </dsp:txBody>
      <dsp:txXfrm>
        <a:off x="0" y="2624311"/>
        <a:ext cx="6281873" cy="873916"/>
      </dsp:txXfrm>
    </dsp:sp>
    <dsp:sp modelId="{78483F7C-28FB-40B7-9247-B194148BAE4A}">
      <dsp:nvSpPr>
        <dsp:cNvPr id="0" name=""/>
        <dsp:cNvSpPr/>
      </dsp:nvSpPr>
      <dsp:spPr>
        <a:xfrm>
          <a:off x="0" y="3498227"/>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3FE904-C269-4CB9-9D08-620248DF5891}">
      <dsp:nvSpPr>
        <dsp:cNvPr id="0" name=""/>
        <dsp:cNvSpPr/>
      </dsp:nvSpPr>
      <dsp:spPr>
        <a:xfrm>
          <a:off x="0" y="3498227"/>
          <a:ext cx="6281873" cy="87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Monitoring/measuring progress </a:t>
          </a:r>
        </a:p>
      </dsp:txBody>
      <dsp:txXfrm>
        <a:off x="0" y="3498227"/>
        <a:ext cx="6281873" cy="873916"/>
      </dsp:txXfrm>
    </dsp:sp>
    <dsp:sp modelId="{83C399C8-E6F6-4962-AFDF-B2C8DDCC5309}">
      <dsp:nvSpPr>
        <dsp:cNvPr id="0" name=""/>
        <dsp:cNvSpPr/>
      </dsp:nvSpPr>
      <dsp:spPr>
        <a:xfrm>
          <a:off x="0" y="4372143"/>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65A90-BBBA-4350-9DA5-293CEAA8647B}">
      <dsp:nvSpPr>
        <dsp:cNvPr id="0" name=""/>
        <dsp:cNvSpPr/>
      </dsp:nvSpPr>
      <dsp:spPr>
        <a:xfrm>
          <a:off x="0" y="4372143"/>
          <a:ext cx="6281873" cy="873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Goals of patient </a:t>
          </a:r>
        </a:p>
      </dsp:txBody>
      <dsp:txXfrm>
        <a:off x="0" y="4372143"/>
        <a:ext cx="6281873" cy="873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9731B-A5E2-49F7-9F61-B8177505B08B}">
      <dsp:nvSpPr>
        <dsp:cNvPr id="0" name=""/>
        <dsp:cNvSpPr/>
      </dsp:nvSpPr>
      <dsp:spPr>
        <a:xfrm>
          <a:off x="5722" y="1625097"/>
          <a:ext cx="1951352" cy="97567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kern="1200"/>
            <a:t>Friends/family who can assist? </a:t>
          </a:r>
          <a:r>
            <a:rPr lang="en-US" sz="1600" kern="1200">
              <a:latin typeface="Calibri Light" panose="020F0302020204030204"/>
            </a:rPr>
            <a:t> </a:t>
          </a:r>
          <a:endParaRPr lang="en-US" sz="1600" kern="1200"/>
        </a:p>
      </dsp:txBody>
      <dsp:txXfrm>
        <a:off x="34299" y="1653674"/>
        <a:ext cx="1894198" cy="918522"/>
      </dsp:txXfrm>
    </dsp:sp>
    <dsp:sp modelId="{F3D3A190-0D59-4F3F-90E0-EA192E760415}">
      <dsp:nvSpPr>
        <dsp:cNvPr id="0" name=""/>
        <dsp:cNvSpPr/>
      </dsp:nvSpPr>
      <dsp:spPr>
        <a:xfrm>
          <a:off x="200857" y="2600773"/>
          <a:ext cx="195135" cy="731757"/>
        </a:xfrm>
        <a:custGeom>
          <a:avLst/>
          <a:gdLst/>
          <a:ahLst/>
          <a:cxnLst/>
          <a:rect l="0" t="0" r="0" b="0"/>
          <a:pathLst>
            <a:path>
              <a:moveTo>
                <a:pt x="0" y="0"/>
              </a:moveTo>
              <a:lnTo>
                <a:pt x="0" y="731757"/>
              </a:lnTo>
              <a:lnTo>
                <a:pt x="195135" y="73175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19DFFF-F78B-40CF-B0A7-345C7E08798B}">
      <dsp:nvSpPr>
        <dsp:cNvPr id="0" name=""/>
        <dsp:cNvSpPr/>
      </dsp:nvSpPr>
      <dsp:spPr>
        <a:xfrm>
          <a:off x="395992" y="2844693"/>
          <a:ext cx="1561081" cy="97567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Rockwell"/>
            </a:rPr>
            <a:t>Consider in Care Plan </a:t>
          </a:r>
        </a:p>
      </dsp:txBody>
      <dsp:txXfrm>
        <a:off x="424569" y="2873270"/>
        <a:ext cx="1503927" cy="918522"/>
      </dsp:txXfrm>
    </dsp:sp>
    <dsp:sp modelId="{BFC3D624-FC71-480E-AF20-142F5DEEA7E0}">
      <dsp:nvSpPr>
        <dsp:cNvPr id="0" name=""/>
        <dsp:cNvSpPr/>
      </dsp:nvSpPr>
      <dsp:spPr>
        <a:xfrm>
          <a:off x="2444912" y="1625097"/>
          <a:ext cx="1951352" cy="9756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Access to running water? </a:t>
          </a:r>
        </a:p>
      </dsp:txBody>
      <dsp:txXfrm>
        <a:off x="2473489" y="1653674"/>
        <a:ext cx="1894198" cy="918522"/>
      </dsp:txXfrm>
    </dsp:sp>
    <dsp:sp modelId="{EE6221D2-3E88-47BC-B35D-E516D83D7D93}">
      <dsp:nvSpPr>
        <dsp:cNvPr id="0" name=""/>
        <dsp:cNvSpPr/>
      </dsp:nvSpPr>
      <dsp:spPr>
        <a:xfrm>
          <a:off x="2640047" y="2600773"/>
          <a:ext cx="195135" cy="731757"/>
        </a:xfrm>
        <a:custGeom>
          <a:avLst/>
          <a:gdLst/>
          <a:ahLst/>
          <a:cxnLst/>
          <a:rect l="0" t="0" r="0" b="0"/>
          <a:pathLst>
            <a:path>
              <a:moveTo>
                <a:pt x="0" y="0"/>
              </a:moveTo>
              <a:lnTo>
                <a:pt x="0" y="731757"/>
              </a:lnTo>
              <a:lnTo>
                <a:pt x="195135" y="73175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EBBE10-FB93-4911-9D2F-723E55D9D2BE}">
      <dsp:nvSpPr>
        <dsp:cNvPr id="0" name=""/>
        <dsp:cNvSpPr/>
      </dsp:nvSpPr>
      <dsp:spPr>
        <a:xfrm>
          <a:off x="2835182" y="2844693"/>
          <a:ext cx="1561081" cy="975676"/>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Provide bottled water, saline </a:t>
          </a:r>
        </a:p>
      </dsp:txBody>
      <dsp:txXfrm>
        <a:off x="2863759" y="2873270"/>
        <a:ext cx="1503927" cy="918522"/>
      </dsp:txXfrm>
    </dsp:sp>
    <dsp:sp modelId="{C893123D-227D-4298-9FDC-5D91101F6DEF}">
      <dsp:nvSpPr>
        <dsp:cNvPr id="0" name=""/>
        <dsp:cNvSpPr/>
      </dsp:nvSpPr>
      <dsp:spPr>
        <a:xfrm>
          <a:off x="4884102" y="1625097"/>
          <a:ext cx="1951352" cy="9756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Ability to store supplies? </a:t>
          </a:r>
        </a:p>
      </dsp:txBody>
      <dsp:txXfrm>
        <a:off x="4912679" y="1653674"/>
        <a:ext cx="1894198" cy="918522"/>
      </dsp:txXfrm>
    </dsp:sp>
    <dsp:sp modelId="{CD5C2A99-E092-4E06-BC7E-6673C0807A9F}">
      <dsp:nvSpPr>
        <dsp:cNvPr id="0" name=""/>
        <dsp:cNvSpPr/>
      </dsp:nvSpPr>
      <dsp:spPr>
        <a:xfrm>
          <a:off x="5079237" y="2600773"/>
          <a:ext cx="195135" cy="731757"/>
        </a:xfrm>
        <a:custGeom>
          <a:avLst/>
          <a:gdLst/>
          <a:ahLst/>
          <a:cxnLst/>
          <a:rect l="0" t="0" r="0" b="0"/>
          <a:pathLst>
            <a:path>
              <a:moveTo>
                <a:pt x="0" y="0"/>
              </a:moveTo>
              <a:lnTo>
                <a:pt x="0" y="731757"/>
              </a:lnTo>
              <a:lnTo>
                <a:pt x="195135" y="73175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E7221B-6078-4D30-8FE8-957CC0C31A15}">
      <dsp:nvSpPr>
        <dsp:cNvPr id="0" name=""/>
        <dsp:cNvSpPr/>
      </dsp:nvSpPr>
      <dsp:spPr>
        <a:xfrm>
          <a:off x="5274372" y="2844693"/>
          <a:ext cx="1561081" cy="975676"/>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If staying in shelter, can they keep a box there? </a:t>
          </a:r>
        </a:p>
      </dsp:txBody>
      <dsp:txXfrm>
        <a:off x="5302949" y="2873270"/>
        <a:ext cx="1503927" cy="918522"/>
      </dsp:txXfrm>
    </dsp:sp>
    <dsp:sp modelId="{9AB00D97-F5C4-4C78-98BC-77A8D5F4DD6F}">
      <dsp:nvSpPr>
        <dsp:cNvPr id="0" name=""/>
        <dsp:cNvSpPr/>
      </dsp:nvSpPr>
      <dsp:spPr>
        <a:xfrm>
          <a:off x="7323292" y="1625097"/>
          <a:ext cx="1951352" cy="97567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Access to water-tight storage? </a:t>
          </a:r>
        </a:p>
      </dsp:txBody>
      <dsp:txXfrm>
        <a:off x="7351869" y="1653674"/>
        <a:ext cx="1894198" cy="918522"/>
      </dsp:txXfrm>
    </dsp:sp>
    <dsp:sp modelId="{82BD89A4-6318-431B-BE28-8E88783E7A2B}">
      <dsp:nvSpPr>
        <dsp:cNvPr id="0" name=""/>
        <dsp:cNvSpPr/>
      </dsp:nvSpPr>
      <dsp:spPr>
        <a:xfrm>
          <a:off x="7518427" y="2600773"/>
          <a:ext cx="195135" cy="731757"/>
        </a:xfrm>
        <a:custGeom>
          <a:avLst/>
          <a:gdLst/>
          <a:ahLst/>
          <a:cxnLst/>
          <a:rect l="0" t="0" r="0" b="0"/>
          <a:pathLst>
            <a:path>
              <a:moveTo>
                <a:pt x="0" y="0"/>
              </a:moveTo>
              <a:lnTo>
                <a:pt x="0" y="731757"/>
              </a:lnTo>
              <a:lnTo>
                <a:pt x="195135" y="73175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A261C-39DD-4B17-A59C-C9E19677B92D}">
      <dsp:nvSpPr>
        <dsp:cNvPr id="0" name=""/>
        <dsp:cNvSpPr/>
      </dsp:nvSpPr>
      <dsp:spPr>
        <a:xfrm>
          <a:off x="7713562" y="2844693"/>
          <a:ext cx="1561081" cy="975676"/>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Provide </a:t>
          </a:r>
          <a:r>
            <a:rPr lang="en-US" sz="1600" kern="1200" err="1"/>
            <a:t>ziplock</a:t>
          </a:r>
          <a:r>
            <a:rPr lang="en-US" sz="1600" kern="1200"/>
            <a:t> bags </a:t>
          </a:r>
        </a:p>
      </dsp:txBody>
      <dsp:txXfrm>
        <a:off x="7742139" y="2873270"/>
        <a:ext cx="1503927" cy="918522"/>
      </dsp:txXfrm>
    </dsp:sp>
    <dsp:sp modelId="{1F34B3EB-29DF-4E15-B9C4-18E28B70D574}">
      <dsp:nvSpPr>
        <dsp:cNvPr id="0" name=""/>
        <dsp:cNvSpPr/>
      </dsp:nvSpPr>
      <dsp:spPr>
        <a:xfrm>
          <a:off x="9762482" y="1625097"/>
          <a:ext cx="1951352" cy="97567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Local wound care clinics, skilled nursing agencies? </a:t>
          </a:r>
        </a:p>
      </dsp:txBody>
      <dsp:txXfrm>
        <a:off x="9791059" y="1653674"/>
        <a:ext cx="1894198" cy="918522"/>
      </dsp:txXfrm>
    </dsp:sp>
    <dsp:sp modelId="{8AE180A0-73BC-4B9A-90B4-7557601C55F6}">
      <dsp:nvSpPr>
        <dsp:cNvPr id="0" name=""/>
        <dsp:cNvSpPr/>
      </dsp:nvSpPr>
      <dsp:spPr>
        <a:xfrm>
          <a:off x="9957617" y="2600773"/>
          <a:ext cx="195135" cy="731757"/>
        </a:xfrm>
        <a:custGeom>
          <a:avLst/>
          <a:gdLst/>
          <a:ahLst/>
          <a:cxnLst/>
          <a:rect l="0" t="0" r="0" b="0"/>
          <a:pathLst>
            <a:path>
              <a:moveTo>
                <a:pt x="0" y="0"/>
              </a:moveTo>
              <a:lnTo>
                <a:pt x="0" y="731757"/>
              </a:lnTo>
              <a:lnTo>
                <a:pt x="195135" y="73175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A9E0F3-03F0-4140-BE7D-851FA9022BC6}">
      <dsp:nvSpPr>
        <dsp:cNvPr id="0" name=""/>
        <dsp:cNvSpPr/>
      </dsp:nvSpPr>
      <dsp:spPr>
        <a:xfrm>
          <a:off x="10152752" y="2844693"/>
          <a:ext cx="1561081" cy="975676"/>
        </a:xfrm>
        <a:prstGeom prst="roundRect">
          <a:avLst>
            <a:gd name="adj" fmla="val 10000"/>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Who can help support the ongoing care?</a:t>
          </a:r>
        </a:p>
      </dsp:txBody>
      <dsp:txXfrm>
        <a:off x="10181329" y="2873270"/>
        <a:ext cx="1503927" cy="9185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47E39-28C4-4D24-A431-E0EAF88B4847}">
      <dsp:nvSpPr>
        <dsp:cNvPr id="0" name=""/>
        <dsp:cNvSpPr/>
      </dsp:nvSpPr>
      <dsp:spPr>
        <a:xfrm>
          <a:off x="0" y="3933"/>
          <a:ext cx="11175271" cy="8379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2EF280-353E-4778-8DB0-0A57266325D4}">
      <dsp:nvSpPr>
        <dsp:cNvPr id="0" name=""/>
        <dsp:cNvSpPr/>
      </dsp:nvSpPr>
      <dsp:spPr>
        <a:xfrm>
          <a:off x="253473" y="192467"/>
          <a:ext cx="460860" cy="4608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7D0D1C-855C-4116-B43F-D550C8F74674}">
      <dsp:nvSpPr>
        <dsp:cNvPr id="0" name=""/>
        <dsp:cNvSpPr/>
      </dsp:nvSpPr>
      <dsp:spPr>
        <a:xfrm>
          <a:off x="967807" y="3933"/>
          <a:ext cx="10207463" cy="83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81" tIns="88681" rIns="88681" bIns="88681" numCol="1" spcCol="1270" anchor="ctr" anchorCtr="0">
          <a:noAutofit/>
        </a:bodyPr>
        <a:lstStyle/>
        <a:p>
          <a:pPr marL="0" lvl="0" indent="0" algn="l" defTabSz="844550">
            <a:lnSpc>
              <a:spcPct val="90000"/>
            </a:lnSpc>
            <a:spcBef>
              <a:spcPct val="0"/>
            </a:spcBef>
            <a:spcAft>
              <a:spcPct val="35000"/>
            </a:spcAft>
            <a:buNone/>
          </a:pPr>
          <a:r>
            <a:rPr lang="en-US" sz="1900" kern="1200"/>
            <a:t>Measuring </a:t>
          </a:r>
        </a:p>
      </dsp:txBody>
      <dsp:txXfrm>
        <a:off x="967807" y="3933"/>
        <a:ext cx="10207463" cy="837928"/>
      </dsp:txXfrm>
    </dsp:sp>
    <dsp:sp modelId="{C04933F0-C496-4AAB-BC57-33112289EAF0}">
      <dsp:nvSpPr>
        <dsp:cNvPr id="0" name=""/>
        <dsp:cNvSpPr/>
      </dsp:nvSpPr>
      <dsp:spPr>
        <a:xfrm>
          <a:off x="0" y="1051344"/>
          <a:ext cx="11175271" cy="8379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37EAD9-5247-4C84-B81F-AC80D9FF0FEC}">
      <dsp:nvSpPr>
        <dsp:cNvPr id="0" name=""/>
        <dsp:cNvSpPr/>
      </dsp:nvSpPr>
      <dsp:spPr>
        <a:xfrm>
          <a:off x="253473" y="1239878"/>
          <a:ext cx="460860" cy="460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06E87F-E482-4BD4-8B78-040556B1A78E}">
      <dsp:nvSpPr>
        <dsp:cNvPr id="0" name=""/>
        <dsp:cNvSpPr/>
      </dsp:nvSpPr>
      <dsp:spPr>
        <a:xfrm>
          <a:off x="967807" y="1051344"/>
          <a:ext cx="10207463" cy="83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81" tIns="88681" rIns="88681" bIns="88681" numCol="1" spcCol="1270" anchor="ctr" anchorCtr="0">
          <a:noAutofit/>
        </a:bodyPr>
        <a:lstStyle/>
        <a:p>
          <a:pPr marL="0" lvl="0" indent="0" algn="l" defTabSz="844550">
            <a:lnSpc>
              <a:spcPct val="90000"/>
            </a:lnSpc>
            <a:spcBef>
              <a:spcPct val="0"/>
            </a:spcBef>
            <a:spcAft>
              <a:spcPct val="35000"/>
            </a:spcAft>
            <a:buNone/>
          </a:pPr>
          <a:r>
            <a:rPr lang="en-US" sz="1900" kern="1200"/>
            <a:t>Photos </a:t>
          </a:r>
        </a:p>
      </dsp:txBody>
      <dsp:txXfrm>
        <a:off x="967807" y="1051344"/>
        <a:ext cx="10207463" cy="837928"/>
      </dsp:txXfrm>
    </dsp:sp>
    <dsp:sp modelId="{AB22170A-80CB-4618-9BEB-87ED8B41AF74}">
      <dsp:nvSpPr>
        <dsp:cNvPr id="0" name=""/>
        <dsp:cNvSpPr/>
      </dsp:nvSpPr>
      <dsp:spPr>
        <a:xfrm>
          <a:off x="0" y="2098754"/>
          <a:ext cx="11175271" cy="83792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DA36D-3326-420A-A7F2-2908F9B4893D}">
      <dsp:nvSpPr>
        <dsp:cNvPr id="0" name=""/>
        <dsp:cNvSpPr/>
      </dsp:nvSpPr>
      <dsp:spPr>
        <a:xfrm>
          <a:off x="253473" y="2287288"/>
          <a:ext cx="460860" cy="4608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F9602C-BB00-4D43-AD92-FDB88EE3C4FA}">
      <dsp:nvSpPr>
        <dsp:cNvPr id="0" name=""/>
        <dsp:cNvSpPr/>
      </dsp:nvSpPr>
      <dsp:spPr>
        <a:xfrm>
          <a:off x="967807" y="2098754"/>
          <a:ext cx="10207463" cy="83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81" tIns="88681" rIns="88681" bIns="88681" numCol="1" spcCol="1270" anchor="ctr" anchorCtr="0">
          <a:noAutofit/>
        </a:bodyPr>
        <a:lstStyle/>
        <a:p>
          <a:pPr marL="0" lvl="0" indent="0" algn="l" defTabSz="844550">
            <a:lnSpc>
              <a:spcPct val="90000"/>
            </a:lnSpc>
            <a:spcBef>
              <a:spcPct val="0"/>
            </a:spcBef>
            <a:spcAft>
              <a:spcPct val="35000"/>
            </a:spcAft>
            <a:buNone/>
          </a:pPr>
          <a:r>
            <a:rPr lang="en-US" sz="1900" kern="1200"/>
            <a:t>Frequency of looking at wounds </a:t>
          </a:r>
        </a:p>
      </dsp:txBody>
      <dsp:txXfrm>
        <a:off x="967807" y="2098754"/>
        <a:ext cx="10207463" cy="837928"/>
      </dsp:txXfrm>
    </dsp:sp>
    <dsp:sp modelId="{6BBDC5BC-D421-4179-A3C2-A71C5B95C0EC}">
      <dsp:nvSpPr>
        <dsp:cNvPr id="0" name=""/>
        <dsp:cNvSpPr/>
      </dsp:nvSpPr>
      <dsp:spPr>
        <a:xfrm>
          <a:off x="0" y="3146165"/>
          <a:ext cx="11175271" cy="83792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ABCA5-7B62-4910-80D1-EE545733AD2F}">
      <dsp:nvSpPr>
        <dsp:cNvPr id="0" name=""/>
        <dsp:cNvSpPr/>
      </dsp:nvSpPr>
      <dsp:spPr>
        <a:xfrm>
          <a:off x="253473" y="3334699"/>
          <a:ext cx="460860" cy="4608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EDC550-CBAC-4411-8175-515ACEA1BA8A}">
      <dsp:nvSpPr>
        <dsp:cNvPr id="0" name=""/>
        <dsp:cNvSpPr/>
      </dsp:nvSpPr>
      <dsp:spPr>
        <a:xfrm>
          <a:off x="967807" y="3146165"/>
          <a:ext cx="10207463" cy="83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81" tIns="88681" rIns="88681" bIns="88681" numCol="1" spcCol="1270" anchor="ctr" anchorCtr="0">
          <a:noAutofit/>
        </a:bodyPr>
        <a:lstStyle/>
        <a:p>
          <a:pPr marL="0" lvl="0" indent="0" algn="l" defTabSz="844550">
            <a:lnSpc>
              <a:spcPct val="90000"/>
            </a:lnSpc>
            <a:spcBef>
              <a:spcPct val="0"/>
            </a:spcBef>
            <a:spcAft>
              <a:spcPct val="35000"/>
            </a:spcAft>
            <a:buNone/>
          </a:pPr>
          <a:r>
            <a:rPr lang="en-US" sz="1900" kern="1200"/>
            <a:t>Evaluation if products given are working </a:t>
          </a:r>
        </a:p>
      </dsp:txBody>
      <dsp:txXfrm>
        <a:off x="967807" y="3146165"/>
        <a:ext cx="10207463" cy="837928"/>
      </dsp:txXfrm>
    </dsp:sp>
    <dsp:sp modelId="{B6CEAAFD-EA9C-4C9A-AD52-B9330D87EEF7}">
      <dsp:nvSpPr>
        <dsp:cNvPr id="0" name=""/>
        <dsp:cNvSpPr/>
      </dsp:nvSpPr>
      <dsp:spPr>
        <a:xfrm>
          <a:off x="0" y="4193575"/>
          <a:ext cx="11175271" cy="83792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D6BFBE-B773-4C79-ACE8-678EEBDC82F0}">
      <dsp:nvSpPr>
        <dsp:cNvPr id="0" name=""/>
        <dsp:cNvSpPr/>
      </dsp:nvSpPr>
      <dsp:spPr>
        <a:xfrm>
          <a:off x="253473" y="4382109"/>
          <a:ext cx="460860" cy="4608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9C192C-7A7D-4C8E-8F26-2560FD5D41C5}">
      <dsp:nvSpPr>
        <dsp:cNvPr id="0" name=""/>
        <dsp:cNvSpPr/>
      </dsp:nvSpPr>
      <dsp:spPr>
        <a:xfrm>
          <a:off x="967807" y="4193575"/>
          <a:ext cx="10207463" cy="83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81" tIns="88681" rIns="88681" bIns="88681" numCol="1" spcCol="1270" anchor="ctr" anchorCtr="0">
          <a:noAutofit/>
        </a:bodyPr>
        <a:lstStyle/>
        <a:p>
          <a:pPr marL="0" lvl="0" indent="0" algn="l" defTabSz="844550">
            <a:lnSpc>
              <a:spcPct val="90000"/>
            </a:lnSpc>
            <a:spcBef>
              <a:spcPct val="0"/>
            </a:spcBef>
            <a:spcAft>
              <a:spcPct val="35000"/>
            </a:spcAft>
            <a:buNone/>
          </a:pPr>
          <a:r>
            <a:rPr lang="en-US" sz="1900" kern="1200"/>
            <a:t>Has the patient been able to perform the suggested care plan or have they had to "mix and match" care </a:t>
          </a:r>
        </a:p>
      </dsp:txBody>
      <dsp:txXfrm>
        <a:off x="967807" y="4193575"/>
        <a:ext cx="10207463" cy="837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9183C-2CC5-4E14-972C-29D76F7096D6}">
      <dsp:nvSpPr>
        <dsp:cNvPr id="0" name=""/>
        <dsp:cNvSpPr/>
      </dsp:nvSpPr>
      <dsp:spPr>
        <a:xfrm>
          <a:off x="1840" y="2137751"/>
          <a:ext cx="1314040" cy="8344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57CC2B-8192-4A92-A9D3-B4BDB73ED037}">
      <dsp:nvSpPr>
        <dsp:cNvPr id="0" name=""/>
        <dsp:cNvSpPr/>
      </dsp:nvSpPr>
      <dsp:spPr>
        <a:xfrm>
          <a:off x="147844" y="2276455"/>
          <a:ext cx="1314040" cy="83441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Close the wound? </a:t>
          </a:r>
        </a:p>
      </dsp:txBody>
      <dsp:txXfrm>
        <a:off x="172283" y="2300894"/>
        <a:ext cx="1265162" cy="785537"/>
      </dsp:txXfrm>
    </dsp:sp>
    <dsp:sp modelId="{76CE58A1-7826-4CD4-A76D-B813F9909292}">
      <dsp:nvSpPr>
        <dsp:cNvPr id="0" name=""/>
        <dsp:cNvSpPr/>
      </dsp:nvSpPr>
      <dsp:spPr>
        <a:xfrm>
          <a:off x="1607889" y="2137751"/>
          <a:ext cx="1314040" cy="8344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D3FE45-C17D-41C6-82FA-588D8EF9E60F}">
      <dsp:nvSpPr>
        <dsp:cNvPr id="0" name=""/>
        <dsp:cNvSpPr/>
      </dsp:nvSpPr>
      <dsp:spPr>
        <a:xfrm>
          <a:off x="1753894" y="2276455"/>
          <a:ext cx="1314040" cy="83441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Reduce  risk of infection? </a:t>
          </a:r>
        </a:p>
      </dsp:txBody>
      <dsp:txXfrm>
        <a:off x="1778333" y="2300894"/>
        <a:ext cx="1265162" cy="785537"/>
      </dsp:txXfrm>
    </dsp:sp>
    <dsp:sp modelId="{E0264C16-B140-42DF-A467-FBA49B9FE873}">
      <dsp:nvSpPr>
        <dsp:cNvPr id="0" name=""/>
        <dsp:cNvSpPr/>
      </dsp:nvSpPr>
      <dsp:spPr>
        <a:xfrm>
          <a:off x="3213938" y="2137751"/>
          <a:ext cx="1314040" cy="8344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1CF435-A26A-426D-B70B-F549985992F3}">
      <dsp:nvSpPr>
        <dsp:cNvPr id="0" name=""/>
        <dsp:cNvSpPr/>
      </dsp:nvSpPr>
      <dsp:spPr>
        <a:xfrm>
          <a:off x="3359943" y="2276455"/>
          <a:ext cx="1314040" cy="83441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Avoid limb loss? </a:t>
          </a:r>
        </a:p>
      </dsp:txBody>
      <dsp:txXfrm>
        <a:off x="3384382" y="2300894"/>
        <a:ext cx="1265162" cy="785537"/>
      </dsp:txXfrm>
    </dsp:sp>
    <dsp:sp modelId="{40BB750D-815A-49E7-9424-F3CD4A98D7A5}">
      <dsp:nvSpPr>
        <dsp:cNvPr id="0" name=""/>
        <dsp:cNvSpPr/>
      </dsp:nvSpPr>
      <dsp:spPr>
        <a:xfrm>
          <a:off x="4819987" y="2137751"/>
          <a:ext cx="1314040" cy="8344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291EB-7751-48EB-AD70-7905A0677FC8}">
      <dsp:nvSpPr>
        <dsp:cNvPr id="0" name=""/>
        <dsp:cNvSpPr/>
      </dsp:nvSpPr>
      <dsp:spPr>
        <a:xfrm>
          <a:off x="4965992" y="2276455"/>
          <a:ext cx="1314040" cy="83441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Keep at center of plan of care !</a:t>
          </a:r>
        </a:p>
      </dsp:txBody>
      <dsp:txXfrm>
        <a:off x="4990431" y="2300894"/>
        <a:ext cx="1265162" cy="7855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95829-90E7-437D-8349-F699D4A1E3BE}">
      <dsp:nvSpPr>
        <dsp:cNvPr id="0" name=""/>
        <dsp:cNvSpPr/>
      </dsp:nvSpPr>
      <dsp:spPr>
        <a:xfrm>
          <a:off x="516625" y="0"/>
          <a:ext cx="5248622" cy="524862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9F666D-5B5B-4C59-B8C8-14F4B3E87134}">
      <dsp:nvSpPr>
        <dsp:cNvPr id="0" name=""/>
        <dsp:cNvSpPr/>
      </dsp:nvSpPr>
      <dsp:spPr>
        <a:xfrm>
          <a:off x="857785" y="341160"/>
          <a:ext cx="2099448" cy="2099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Beneficence (Do good)</a:t>
          </a:r>
        </a:p>
      </dsp:txBody>
      <dsp:txXfrm>
        <a:off x="960272" y="443647"/>
        <a:ext cx="1894474" cy="1894474"/>
      </dsp:txXfrm>
    </dsp:sp>
    <dsp:sp modelId="{010C6A01-5CCF-4D7F-8423-B585F7402C4D}">
      <dsp:nvSpPr>
        <dsp:cNvPr id="0" name=""/>
        <dsp:cNvSpPr/>
      </dsp:nvSpPr>
      <dsp:spPr>
        <a:xfrm>
          <a:off x="3324638" y="341160"/>
          <a:ext cx="2099448" cy="2099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Non-maleficence (Do </a:t>
          </a:r>
          <a:r>
            <a:rPr lang="en-US" sz="1800" kern="1200">
              <a:latin typeface="Calibri Light" panose="020F0302020204030204"/>
            </a:rPr>
            <a:t>no</a:t>
          </a:r>
          <a:r>
            <a:rPr lang="en-US" sz="1800" kern="1200"/>
            <a:t> harm)</a:t>
          </a:r>
        </a:p>
      </dsp:txBody>
      <dsp:txXfrm>
        <a:off x="3427125" y="443647"/>
        <a:ext cx="1894474" cy="1894474"/>
      </dsp:txXfrm>
    </dsp:sp>
    <dsp:sp modelId="{E73A861D-750D-42EB-BCE8-8C9809F59CA9}">
      <dsp:nvSpPr>
        <dsp:cNvPr id="0" name=""/>
        <dsp:cNvSpPr/>
      </dsp:nvSpPr>
      <dsp:spPr>
        <a:xfrm>
          <a:off x="857785" y="2808012"/>
          <a:ext cx="2099448" cy="2099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Justice (ensuring fairness)</a:t>
          </a:r>
        </a:p>
      </dsp:txBody>
      <dsp:txXfrm>
        <a:off x="960272" y="2910499"/>
        <a:ext cx="1894474" cy="1894474"/>
      </dsp:txXfrm>
    </dsp:sp>
    <dsp:sp modelId="{3B424F09-9B46-4DBD-B1A8-7A186FDF8132}">
      <dsp:nvSpPr>
        <dsp:cNvPr id="0" name=""/>
        <dsp:cNvSpPr/>
      </dsp:nvSpPr>
      <dsp:spPr>
        <a:xfrm>
          <a:off x="3324638" y="2808012"/>
          <a:ext cx="2099448" cy="209944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Autonomy (ensuring patient has the ability to choose freely, when they are able)</a:t>
          </a:r>
        </a:p>
      </dsp:txBody>
      <dsp:txXfrm>
        <a:off x="3427125" y="2910499"/>
        <a:ext cx="1894474" cy="1894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EB7A6-8EF5-498B-8872-1F48A2CF9B55}">
      <dsp:nvSpPr>
        <dsp:cNvPr id="0" name=""/>
        <dsp:cNvSpPr/>
      </dsp:nvSpPr>
      <dsp:spPr>
        <a:xfrm>
          <a:off x="0" y="640"/>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ADD063-33F2-4761-A9E4-199888803533}">
      <dsp:nvSpPr>
        <dsp:cNvPr id="0" name=""/>
        <dsp:cNvSpPr/>
      </dsp:nvSpPr>
      <dsp:spPr>
        <a:xfrm>
          <a:off x="0" y="640"/>
          <a:ext cx="6281873" cy="104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What does it mean to "Do good"? </a:t>
          </a:r>
        </a:p>
      </dsp:txBody>
      <dsp:txXfrm>
        <a:off x="0" y="640"/>
        <a:ext cx="6281873" cy="1049468"/>
      </dsp:txXfrm>
    </dsp:sp>
    <dsp:sp modelId="{D8A830B7-1D5B-43AE-8E1B-D9D14C4A78E6}">
      <dsp:nvSpPr>
        <dsp:cNvPr id="0" name=""/>
        <dsp:cNvSpPr/>
      </dsp:nvSpPr>
      <dsp:spPr>
        <a:xfrm>
          <a:off x="0" y="1050108"/>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9EBD92-6D6E-4D3C-B55D-A7F54D2FE03B}">
      <dsp:nvSpPr>
        <dsp:cNvPr id="0" name=""/>
        <dsp:cNvSpPr/>
      </dsp:nvSpPr>
      <dsp:spPr>
        <a:xfrm>
          <a:off x="0" y="1050108"/>
          <a:ext cx="6281873" cy="104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What does it mean to do no harm?</a:t>
          </a:r>
        </a:p>
      </dsp:txBody>
      <dsp:txXfrm>
        <a:off x="0" y="1050108"/>
        <a:ext cx="6281873" cy="1049468"/>
      </dsp:txXfrm>
    </dsp:sp>
    <dsp:sp modelId="{23BE7B4B-D17C-4244-B8F2-CAB6985161EA}">
      <dsp:nvSpPr>
        <dsp:cNvPr id="0" name=""/>
        <dsp:cNvSpPr/>
      </dsp:nvSpPr>
      <dsp:spPr>
        <a:xfrm>
          <a:off x="0" y="2099576"/>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E1BA9-9A8C-4774-900B-9AE028DE3694}">
      <dsp:nvSpPr>
        <dsp:cNvPr id="0" name=""/>
        <dsp:cNvSpPr/>
      </dsp:nvSpPr>
      <dsp:spPr>
        <a:xfrm>
          <a:off x="0" y="2099576"/>
          <a:ext cx="6281873" cy="104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Is doing nothing doing good or doing harm? </a:t>
          </a:r>
        </a:p>
      </dsp:txBody>
      <dsp:txXfrm>
        <a:off x="0" y="2099576"/>
        <a:ext cx="6281873" cy="1049468"/>
      </dsp:txXfrm>
    </dsp:sp>
    <dsp:sp modelId="{0F9F2348-31BE-4E10-98CA-064BD0866AC1}">
      <dsp:nvSpPr>
        <dsp:cNvPr id="0" name=""/>
        <dsp:cNvSpPr/>
      </dsp:nvSpPr>
      <dsp:spPr>
        <a:xfrm>
          <a:off x="0" y="3149045"/>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066C91-7971-4428-9076-4EDB2EEB6597}">
      <dsp:nvSpPr>
        <dsp:cNvPr id="0" name=""/>
        <dsp:cNvSpPr/>
      </dsp:nvSpPr>
      <dsp:spPr>
        <a:xfrm>
          <a:off x="0" y="3149045"/>
          <a:ext cx="6281873" cy="104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What if the patient prefers a treatment that you think may cause more harm than good? </a:t>
          </a:r>
        </a:p>
      </dsp:txBody>
      <dsp:txXfrm>
        <a:off x="0" y="3149045"/>
        <a:ext cx="6281873" cy="1049468"/>
      </dsp:txXfrm>
    </dsp:sp>
    <dsp:sp modelId="{C2CE1BBD-B59B-468B-8446-030F0B250136}">
      <dsp:nvSpPr>
        <dsp:cNvPr id="0" name=""/>
        <dsp:cNvSpPr/>
      </dsp:nvSpPr>
      <dsp:spPr>
        <a:xfrm>
          <a:off x="0" y="4198513"/>
          <a:ext cx="6281873"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435C73-3728-4EB9-B52E-3E7259EB981B}">
      <dsp:nvSpPr>
        <dsp:cNvPr id="0" name=""/>
        <dsp:cNvSpPr/>
      </dsp:nvSpPr>
      <dsp:spPr>
        <a:xfrm>
          <a:off x="0" y="4198513"/>
          <a:ext cx="6281873" cy="104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How do you respect autonomy and promote justice while simultaneously upholding all of these principles?</a:t>
          </a:r>
        </a:p>
      </dsp:txBody>
      <dsp:txXfrm>
        <a:off x="0" y="4198513"/>
        <a:ext cx="6281873" cy="1049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6B742-BE91-426A-9A7C-375CE1CC8E81}">
      <dsp:nvSpPr>
        <dsp:cNvPr id="0" name=""/>
        <dsp:cNvSpPr/>
      </dsp:nvSpPr>
      <dsp:spPr>
        <a:xfrm>
          <a:off x="216860" y="2713"/>
          <a:ext cx="3252021" cy="19512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t>Granulation Tissue:</a:t>
          </a:r>
          <a:r>
            <a:rPr lang="en-US" sz="2200" kern="1200"/>
            <a:t> Bright, beefy red, granular/bumpy</a:t>
          </a:r>
        </a:p>
      </dsp:txBody>
      <dsp:txXfrm>
        <a:off x="216860" y="2713"/>
        <a:ext cx="3252021" cy="1951213"/>
      </dsp:txXfrm>
    </dsp:sp>
    <dsp:sp modelId="{3651945A-605F-4D26-A383-77B8C9884E30}">
      <dsp:nvSpPr>
        <dsp:cNvPr id="0" name=""/>
        <dsp:cNvSpPr/>
      </dsp:nvSpPr>
      <dsp:spPr>
        <a:xfrm>
          <a:off x="3794084" y="2713"/>
          <a:ext cx="3252021" cy="19512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Slough: Usually stringy, mucoid yellow/tan note color, consistency, adherence to wound bed</a:t>
          </a:r>
        </a:p>
      </dsp:txBody>
      <dsp:txXfrm>
        <a:off x="3794084" y="2713"/>
        <a:ext cx="3252021" cy="1951213"/>
      </dsp:txXfrm>
    </dsp:sp>
    <dsp:sp modelId="{DCC31115-3743-4737-8C5D-FF9E93AC985C}">
      <dsp:nvSpPr>
        <dsp:cNvPr id="0" name=""/>
        <dsp:cNvSpPr/>
      </dsp:nvSpPr>
      <dsp:spPr>
        <a:xfrm>
          <a:off x="216860" y="2279128"/>
          <a:ext cx="3252021" cy="19512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Eschar: Black, grey, brown. Loosely adherent or firmly adherent to wound bed</a:t>
          </a:r>
        </a:p>
      </dsp:txBody>
      <dsp:txXfrm>
        <a:off x="216860" y="2279128"/>
        <a:ext cx="3252021" cy="1951213"/>
      </dsp:txXfrm>
    </dsp:sp>
    <dsp:sp modelId="{644B4241-992B-44BB-AAD7-80156018E174}">
      <dsp:nvSpPr>
        <dsp:cNvPr id="0" name=""/>
        <dsp:cNvSpPr/>
      </dsp:nvSpPr>
      <dsp:spPr>
        <a:xfrm>
          <a:off x="3794084" y="2279128"/>
          <a:ext cx="3252021" cy="19512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Clean non-granular: pink/red smooth </a:t>
          </a:r>
        </a:p>
      </dsp:txBody>
      <dsp:txXfrm>
        <a:off x="3794084" y="2279128"/>
        <a:ext cx="3252021" cy="1951213"/>
      </dsp:txXfrm>
    </dsp:sp>
    <dsp:sp modelId="{FEE56894-2994-4E56-A4F9-271824004093}">
      <dsp:nvSpPr>
        <dsp:cNvPr id="0" name=""/>
        <dsp:cNvSpPr/>
      </dsp:nvSpPr>
      <dsp:spPr>
        <a:xfrm>
          <a:off x="2005472" y="4555543"/>
          <a:ext cx="3252021" cy="19512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Epithelial tissue: Pink, dry</a:t>
          </a:r>
        </a:p>
      </dsp:txBody>
      <dsp:txXfrm>
        <a:off x="2005472" y="4555543"/>
        <a:ext cx="3252021" cy="19512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6B742-BE91-426A-9A7C-375CE1CC8E81}">
      <dsp:nvSpPr>
        <dsp:cNvPr id="0" name=""/>
        <dsp:cNvSpPr/>
      </dsp:nvSpPr>
      <dsp:spPr>
        <a:xfrm>
          <a:off x="302066" y="1705"/>
          <a:ext cx="3253029" cy="19518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Calibri Light" panose="020F0302020204030204"/>
            </a:rPr>
            <a:t>None</a:t>
          </a:r>
          <a:endParaRPr lang="en-US" sz="3000" kern="1200"/>
        </a:p>
      </dsp:txBody>
      <dsp:txXfrm>
        <a:off x="302066" y="1705"/>
        <a:ext cx="3253029" cy="1951817"/>
      </dsp:txXfrm>
    </dsp:sp>
    <dsp:sp modelId="{3651945A-605F-4D26-A383-77B8C9884E30}">
      <dsp:nvSpPr>
        <dsp:cNvPr id="0" name=""/>
        <dsp:cNvSpPr/>
      </dsp:nvSpPr>
      <dsp:spPr>
        <a:xfrm>
          <a:off x="3880398" y="1705"/>
          <a:ext cx="3253029" cy="19518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err="1">
              <a:latin typeface="Calibri Light" panose="020F0302020204030204"/>
            </a:rPr>
            <a:t>Serousanguineous</a:t>
          </a:r>
          <a:endParaRPr lang="en-US" sz="3000" kern="1200" err="1"/>
        </a:p>
      </dsp:txBody>
      <dsp:txXfrm>
        <a:off x="3880398" y="1705"/>
        <a:ext cx="3253029" cy="1951817"/>
      </dsp:txXfrm>
    </dsp:sp>
    <dsp:sp modelId="{DCC31115-3743-4737-8C5D-FF9E93AC985C}">
      <dsp:nvSpPr>
        <dsp:cNvPr id="0" name=""/>
        <dsp:cNvSpPr/>
      </dsp:nvSpPr>
      <dsp:spPr>
        <a:xfrm>
          <a:off x="302066" y="2278826"/>
          <a:ext cx="3253029" cy="19518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Calibri Light" panose="020F0302020204030204"/>
            </a:rPr>
            <a:t>Bloody</a:t>
          </a:r>
          <a:endParaRPr lang="en-US" sz="3000" kern="1200"/>
        </a:p>
      </dsp:txBody>
      <dsp:txXfrm>
        <a:off x="302066" y="2278826"/>
        <a:ext cx="3253029" cy="1951817"/>
      </dsp:txXfrm>
    </dsp:sp>
    <dsp:sp modelId="{E7B3AFBA-6F75-4B87-B237-DFB55757F9A7}">
      <dsp:nvSpPr>
        <dsp:cNvPr id="0" name=""/>
        <dsp:cNvSpPr/>
      </dsp:nvSpPr>
      <dsp:spPr>
        <a:xfrm>
          <a:off x="3880398" y="2278826"/>
          <a:ext cx="3253029" cy="19518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alibri Light" panose="020F0302020204030204"/>
            </a:rPr>
            <a:t>Serous</a:t>
          </a:r>
        </a:p>
      </dsp:txBody>
      <dsp:txXfrm>
        <a:off x="3880398" y="2278826"/>
        <a:ext cx="3253029" cy="1951817"/>
      </dsp:txXfrm>
    </dsp:sp>
    <dsp:sp modelId="{90FF8AE1-D785-4646-8228-3A5BB6B5CC72}">
      <dsp:nvSpPr>
        <dsp:cNvPr id="0" name=""/>
        <dsp:cNvSpPr/>
      </dsp:nvSpPr>
      <dsp:spPr>
        <a:xfrm>
          <a:off x="2091232" y="4555946"/>
          <a:ext cx="3253029" cy="19518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alibri Light" panose="020F0302020204030204"/>
            </a:rPr>
            <a:t>Purulent- thick, thin, bloody, yellow, tan, green, w/wo, odor </a:t>
          </a:r>
        </a:p>
      </dsp:txBody>
      <dsp:txXfrm>
        <a:off x="2091232" y="4555946"/>
        <a:ext cx="3253029" cy="19518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F94AA-C51E-4538-AD68-4F2F22F6C539}" type="datetimeFigureOut">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D3402-C91A-4C53-A55D-9D81A15C65A6}" type="slidenum">
              <a:t>‹#›</a:t>
            </a:fld>
            <a:endParaRPr lang="en-US"/>
          </a:p>
        </p:txBody>
      </p:sp>
    </p:spTree>
    <p:extLst>
      <p:ext uri="{BB962C8B-B14F-4D97-AF65-F5344CB8AC3E}">
        <p14:creationId xmlns:p14="http://schemas.microsoft.com/office/powerpoint/2010/main" val="412237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Heals in an orderly, timely, fashion without the need for long-term f/u. Full thickness ulcers</a:t>
            </a:r>
          </a:p>
        </p:txBody>
      </p:sp>
      <p:sp>
        <p:nvSpPr>
          <p:cNvPr id="4" name="Slide Number Placeholder 3"/>
          <p:cNvSpPr>
            <a:spLocks noGrp="1"/>
          </p:cNvSpPr>
          <p:nvPr>
            <p:ph type="sldNum" sz="quarter" idx="5"/>
          </p:nvPr>
        </p:nvSpPr>
        <p:spPr/>
        <p:txBody>
          <a:bodyPr/>
          <a:lstStyle/>
          <a:p>
            <a:fld id="{E02D3402-C91A-4C53-A55D-9D81A15C65A6}" type="slidenum">
              <a:t>5</a:t>
            </a:fld>
            <a:endParaRPr lang="en-US"/>
          </a:p>
        </p:txBody>
      </p:sp>
    </p:spTree>
    <p:extLst>
      <p:ext uri="{BB962C8B-B14F-4D97-AF65-F5344CB8AC3E}">
        <p14:creationId xmlns:p14="http://schemas.microsoft.com/office/powerpoint/2010/main" val="52414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02D3402-C91A-4C53-A55D-9D81A15C65A6}" type="slidenum">
              <a:t>7</a:t>
            </a:fld>
            <a:endParaRPr lang="en-US"/>
          </a:p>
        </p:txBody>
      </p:sp>
    </p:spTree>
    <p:extLst>
      <p:ext uri="{BB962C8B-B14F-4D97-AF65-F5344CB8AC3E}">
        <p14:creationId xmlns:p14="http://schemas.microsoft.com/office/powerpoint/2010/main" val="210855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Exudate- drainage</a:t>
            </a:r>
          </a:p>
        </p:txBody>
      </p:sp>
      <p:sp>
        <p:nvSpPr>
          <p:cNvPr id="4" name="Slide Number Placeholder 3"/>
          <p:cNvSpPr>
            <a:spLocks noGrp="1"/>
          </p:cNvSpPr>
          <p:nvPr>
            <p:ph type="sldNum" sz="quarter" idx="5"/>
          </p:nvPr>
        </p:nvSpPr>
        <p:spPr/>
        <p:txBody>
          <a:bodyPr/>
          <a:lstStyle/>
          <a:p>
            <a:fld id="{E02D3402-C91A-4C53-A55D-9D81A15C65A6}" type="slidenum">
              <a:t>34</a:t>
            </a:fld>
            <a:endParaRPr lang="en-US"/>
          </a:p>
        </p:txBody>
      </p:sp>
    </p:spTree>
    <p:extLst>
      <p:ext uri="{BB962C8B-B14F-4D97-AF65-F5344CB8AC3E}">
        <p14:creationId xmlns:p14="http://schemas.microsoft.com/office/powerpoint/2010/main" val="113224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Most wounds healing in a moist environment heal 2-3 times faster, have less infections, less scarring</a:t>
            </a:r>
          </a:p>
        </p:txBody>
      </p:sp>
      <p:sp>
        <p:nvSpPr>
          <p:cNvPr id="4" name="Slide Number Placeholder 3"/>
          <p:cNvSpPr>
            <a:spLocks noGrp="1"/>
          </p:cNvSpPr>
          <p:nvPr>
            <p:ph type="sldNum" sz="quarter" idx="5"/>
          </p:nvPr>
        </p:nvSpPr>
        <p:spPr/>
        <p:txBody>
          <a:bodyPr/>
          <a:lstStyle/>
          <a:p>
            <a:fld id="{E02D3402-C91A-4C53-A55D-9D81A15C65A6}" type="slidenum">
              <a:rPr lang="en-US"/>
              <a:t>45</a:t>
            </a:fld>
            <a:endParaRPr lang="en-US"/>
          </a:p>
        </p:txBody>
      </p:sp>
    </p:spTree>
    <p:extLst>
      <p:ext uri="{BB962C8B-B14F-4D97-AF65-F5344CB8AC3E}">
        <p14:creationId xmlns:p14="http://schemas.microsoft.com/office/powerpoint/2010/main" val="4177978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Several methods autolytic, enzymatic, larval therapy, chemical debridement, surfactants, hydrotherapy, ultrasound, wet to dry, surgical debridement, conservative sharp debridement.</a:t>
            </a:r>
          </a:p>
        </p:txBody>
      </p:sp>
      <p:sp>
        <p:nvSpPr>
          <p:cNvPr id="4" name="Slide Number Placeholder 3"/>
          <p:cNvSpPr>
            <a:spLocks noGrp="1"/>
          </p:cNvSpPr>
          <p:nvPr>
            <p:ph type="sldNum" sz="quarter" idx="5"/>
          </p:nvPr>
        </p:nvSpPr>
        <p:spPr/>
        <p:txBody>
          <a:bodyPr/>
          <a:lstStyle/>
          <a:p>
            <a:fld id="{E02D3402-C91A-4C53-A55D-9D81A15C65A6}" type="slidenum">
              <a:rPr lang="en-US"/>
              <a:t>48</a:t>
            </a:fld>
            <a:endParaRPr lang="en-US"/>
          </a:p>
        </p:txBody>
      </p:sp>
    </p:spTree>
    <p:extLst>
      <p:ext uri="{BB962C8B-B14F-4D97-AF65-F5344CB8AC3E}">
        <p14:creationId xmlns:p14="http://schemas.microsoft.com/office/powerpoint/2010/main" val="71806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Doing basic, tons of other dressings too many categories to discuss always changing. Other categories for more advanced use/wound care training. Learn the categories vs brand names. 1) insurance/place of employment may not cover brand you know 2) you will always have a general idea of how to use </a:t>
            </a:r>
          </a:p>
        </p:txBody>
      </p:sp>
      <p:sp>
        <p:nvSpPr>
          <p:cNvPr id="4" name="Slide Number Placeholder 3"/>
          <p:cNvSpPr>
            <a:spLocks noGrp="1"/>
          </p:cNvSpPr>
          <p:nvPr>
            <p:ph type="sldNum" sz="quarter" idx="5"/>
          </p:nvPr>
        </p:nvSpPr>
        <p:spPr/>
        <p:txBody>
          <a:bodyPr/>
          <a:lstStyle/>
          <a:p>
            <a:fld id="{E02D3402-C91A-4C53-A55D-9D81A15C65A6}" type="slidenum">
              <a:rPr lang="en-US"/>
              <a:t>53</a:t>
            </a:fld>
            <a:endParaRPr lang="en-US"/>
          </a:p>
        </p:txBody>
      </p:sp>
    </p:spTree>
    <p:extLst>
      <p:ext uri="{BB962C8B-B14F-4D97-AF65-F5344CB8AC3E}">
        <p14:creationId xmlns:p14="http://schemas.microsoft.com/office/powerpoint/2010/main" val="3616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Doing basic, tons of other dressings too many categories to discuss always changing. Other categories for more advanced use/wound care training. Learn the categories vs brand names. 1) insurance/place of employment may not cover brand you know 2) you will always have a general idea of how to use </a:t>
            </a:r>
          </a:p>
        </p:txBody>
      </p:sp>
      <p:sp>
        <p:nvSpPr>
          <p:cNvPr id="4" name="Slide Number Placeholder 3"/>
          <p:cNvSpPr>
            <a:spLocks noGrp="1"/>
          </p:cNvSpPr>
          <p:nvPr>
            <p:ph type="sldNum" sz="quarter" idx="5"/>
          </p:nvPr>
        </p:nvSpPr>
        <p:spPr/>
        <p:txBody>
          <a:bodyPr/>
          <a:lstStyle/>
          <a:p>
            <a:fld id="{E02D3402-C91A-4C53-A55D-9D81A15C65A6}" type="slidenum">
              <a:rPr lang="en-US"/>
              <a:t>54</a:t>
            </a:fld>
            <a:endParaRPr lang="en-US"/>
          </a:p>
        </p:txBody>
      </p:sp>
    </p:spTree>
    <p:extLst>
      <p:ext uri="{BB962C8B-B14F-4D97-AF65-F5344CB8AC3E}">
        <p14:creationId xmlns:p14="http://schemas.microsoft.com/office/powerpoint/2010/main" val="152294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WOCN site allows you to select individual coarse and pay </a:t>
            </a:r>
            <a:r>
              <a:rPr lang="en-US" err="1">
                <a:cs typeface="Calibri"/>
              </a:rPr>
              <a:t>approx</a:t>
            </a:r>
            <a:r>
              <a:rPr lang="en-US">
                <a:cs typeface="Calibri"/>
              </a:rPr>
              <a:t> $10-$20. </a:t>
            </a:r>
          </a:p>
          <a:p>
            <a:r>
              <a:rPr lang="en-US" err="1">
                <a:cs typeface="Calibri"/>
              </a:rPr>
              <a:t>Molnycke</a:t>
            </a:r>
            <a:r>
              <a:rPr lang="en-US">
                <a:cs typeface="Calibri"/>
              </a:rPr>
              <a:t> site is free, webinar, e-learning, podcast </a:t>
            </a:r>
            <a:r>
              <a:rPr lang="en-US" err="1">
                <a:cs typeface="Calibri"/>
              </a:rPr>
              <a:t>etc</a:t>
            </a:r>
          </a:p>
        </p:txBody>
      </p:sp>
      <p:sp>
        <p:nvSpPr>
          <p:cNvPr id="4" name="Slide Number Placeholder 3"/>
          <p:cNvSpPr>
            <a:spLocks noGrp="1"/>
          </p:cNvSpPr>
          <p:nvPr>
            <p:ph type="sldNum" sz="quarter" idx="5"/>
          </p:nvPr>
        </p:nvSpPr>
        <p:spPr/>
        <p:txBody>
          <a:bodyPr/>
          <a:lstStyle/>
          <a:p>
            <a:fld id="{E02D3402-C91A-4C53-A55D-9D81A15C65A6}" type="slidenum">
              <a:rPr lang="en-US"/>
              <a:t>92</a:t>
            </a:fld>
            <a:endParaRPr lang="en-US"/>
          </a:p>
        </p:txBody>
      </p:sp>
    </p:spTree>
    <p:extLst>
      <p:ext uri="{BB962C8B-B14F-4D97-AF65-F5344CB8AC3E}">
        <p14:creationId xmlns:p14="http://schemas.microsoft.com/office/powerpoint/2010/main" val="3830586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5/15/2023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3187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9744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5/15/2023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8946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865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5/15/2023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2853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5/15/2023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97235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5/15/2023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99870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21058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5/15/2023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09848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8943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5/15/2023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244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5/15/2023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3071287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hyperlink" Target="https://www.molnlycke.com/educ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doi.org/10.1042/ETLS20200346" TargetMode="External"/><Relationship Id="rId7" Type="http://schemas.openxmlformats.org/officeDocument/2006/relationships/hyperlink" Target="https://doi.org/10.12968/jowc.2022.31.sup12.s10" TargetMode="External"/><Relationship Id="rId2" Type="http://schemas.openxmlformats.org/officeDocument/2006/relationships/hyperlink" Target="https://doi.org/10.1097/won.0000000000000860" TargetMode="External"/><Relationship Id="rId1" Type="http://schemas.openxmlformats.org/officeDocument/2006/relationships/slideLayout" Target="../slideLayouts/slideLayout2.xml"/><Relationship Id="rId6" Type="http://schemas.openxmlformats.org/officeDocument/2006/relationships/hyperlink" Target="https://doi.org/10.1089/wound.2021.0026" TargetMode="External"/><Relationship Id="rId5" Type="http://schemas.openxmlformats.org/officeDocument/2006/relationships/hyperlink" Target="https://doi.org/10.1097/won.0000000000000242" TargetMode="External"/><Relationship Id="rId4" Type="http://schemas.openxmlformats.org/officeDocument/2006/relationships/hyperlink" Target="https://doi.org/10.1097/won.00000000000006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9">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6"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4EC1A-9F13-87DE-248D-A99F58A63BDF}"/>
              </a:ext>
            </a:extLst>
          </p:cNvPr>
          <p:cNvSpPr>
            <a:spLocks noGrp="1"/>
          </p:cNvSpPr>
          <p:nvPr>
            <p:ph type="ctrTitle"/>
          </p:nvPr>
        </p:nvSpPr>
        <p:spPr>
          <a:xfrm>
            <a:off x="2313942" y="1783123"/>
            <a:ext cx="7649558" cy="1777492"/>
          </a:xfrm>
        </p:spPr>
        <p:txBody>
          <a:bodyPr>
            <a:normAutofit/>
          </a:bodyPr>
          <a:lstStyle/>
          <a:p>
            <a:r>
              <a:rPr lang="en-US" sz="4800">
                <a:latin typeface="Rockwell"/>
              </a:rPr>
              <a:t>Wound Care Learning Lab </a:t>
            </a:r>
          </a:p>
        </p:txBody>
      </p:sp>
      <p:sp>
        <p:nvSpPr>
          <p:cNvPr id="3" name="Subtitle 2">
            <a:extLst>
              <a:ext uri="{FF2B5EF4-FFF2-40B4-BE49-F238E27FC236}">
                <a16:creationId xmlns:a16="http://schemas.microsoft.com/office/drawing/2014/main" id="{E8090064-048F-F8C1-03B7-DE7BB6D4EC17}"/>
              </a:ext>
            </a:extLst>
          </p:cNvPr>
          <p:cNvSpPr>
            <a:spLocks noGrp="1"/>
          </p:cNvSpPr>
          <p:nvPr>
            <p:ph type="subTitle" idx="1"/>
          </p:nvPr>
        </p:nvSpPr>
        <p:spPr>
          <a:xfrm>
            <a:off x="3043882" y="3783690"/>
            <a:ext cx="6017973" cy="1455509"/>
          </a:xfrm>
        </p:spPr>
        <p:txBody>
          <a:bodyPr vert="horz" lIns="91440" tIns="0" rIns="91440" bIns="45720" rtlCol="0" anchor="t">
            <a:normAutofit/>
          </a:bodyPr>
          <a:lstStyle/>
          <a:p>
            <a:r>
              <a:rPr lang="en-US" sz="2800"/>
              <a:t>Basic Principles of Wound Management For Clinicians</a:t>
            </a:r>
          </a:p>
        </p:txBody>
      </p:sp>
    </p:spTree>
    <p:extLst>
      <p:ext uri="{BB962C8B-B14F-4D97-AF65-F5344CB8AC3E}">
        <p14:creationId xmlns:p14="http://schemas.microsoft.com/office/powerpoint/2010/main" val="39904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0"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65" name="Rectangle 64">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FA07B-B425-2C31-F1A2-015A4995A556}"/>
              </a:ext>
            </a:extLst>
          </p:cNvPr>
          <p:cNvSpPr>
            <a:spLocks noGrp="1"/>
          </p:cNvSpPr>
          <p:nvPr>
            <p:ph type="title"/>
          </p:nvPr>
        </p:nvSpPr>
        <p:spPr>
          <a:xfrm>
            <a:off x="2235716" y="616683"/>
            <a:ext cx="7559472" cy="1230570"/>
          </a:xfrm>
        </p:spPr>
        <p:txBody>
          <a:bodyPr anchor="t">
            <a:noAutofit/>
          </a:bodyPr>
          <a:lstStyle/>
          <a:p>
            <a:pPr algn="l"/>
            <a:r>
              <a:rPr lang="en-US" sz="3600" b="1">
                <a:solidFill>
                  <a:schemeClr val="accent1"/>
                </a:solidFill>
                <a:cs typeface="Calibri Light"/>
              </a:rPr>
              <a:t>When building a care plan consider : </a:t>
            </a:r>
            <a:endParaRPr lang="en-US" sz="3600" b="1">
              <a:solidFill>
                <a:schemeClr val="accent1"/>
              </a:solidFill>
              <a:ea typeface="Calibri Light"/>
              <a:cs typeface="Calibri Light"/>
            </a:endParaRPr>
          </a:p>
        </p:txBody>
      </p:sp>
      <p:sp>
        <p:nvSpPr>
          <p:cNvPr id="67" name="Isosceles Triangle 66">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9917554-B738-2118-9CE9-32A8953C34BB}"/>
              </a:ext>
            </a:extLst>
          </p:cNvPr>
          <p:cNvSpPr>
            <a:spLocks noGrp="1"/>
          </p:cNvSpPr>
          <p:nvPr>
            <p:ph idx="1"/>
          </p:nvPr>
        </p:nvSpPr>
        <p:spPr>
          <a:xfrm>
            <a:off x="2186872" y="1623815"/>
            <a:ext cx="9738397" cy="4877377"/>
          </a:xfrm>
        </p:spPr>
        <p:txBody>
          <a:bodyPr vert="horz" lIns="91440" tIns="45720" rIns="91440" bIns="45720" rtlCol="0" anchor="t">
            <a:noAutofit/>
          </a:bodyPr>
          <a:lstStyle/>
          <a:p>
            <a:r>
              <a:rPr lang="en-US" sz="2400" b="1"/>
              <a:t>How often does the care need to be done?</a:t>
            </a:r>
          </a:p>
          <a:p>
            <a:pPr lvl="1"/>
            <a:r>
              <a:rPr lang="en-US" sz="2400"/>
              <a:t>Consider how many times per week will the patient </a:t>
            </a:r>
            <a:r>
              <a:rPr lang="en-US" sz="2400" b="1"/>
              <a:t>actually</a:t>
            </a:r>
            <a:r>
              <a:rPr lang="en-US" sz="2400"/>
              <a:t> be able to change dressing vs. </a:t>
            </a:r>
            <a:r>
              <a:rPr lang="en-US" sz="2400" b="1"/>
              <a:t>ideally</a:t>
            </a:r>
            <a:r>
              <a:rPr lang="en-US" sz="2400"/>
              <a:t> be able to change dressing. </a:t>
            </a:r>
          </a:p>
          <a:p>
            <a:pPr lvl="2"/>
            <a:r>
              <a:rPr lang="en-US" sz="2400"/>
              <a:t>e.g.- may lead you to select Triad vs. </a:t>
            </a:r>
            <a:r>
              <a:rPr lang="en-US" sz="2400" err="1"/>
              <a:t>Medihoney</a:t>
            </a:r>
            <a:r>
              <a:rPr lang="en-US" sz="2400"/>
              <a:t>, or a foam dressing vs. </a:t>
            </a:r>
            <a:r>
              <a:rPr lang="en-US" sz="2400" err="1"/>
              <a:t>Telfa</a:t>
            </a:r>
            <a:r>
              <a:rPr lang="en-US" sz="2400"/>
              <a:t>/ABD</a:t>
            </a:r>
          </a:p>
          <a:p>
            <a:pPr lvl="2"/>
            <a:r>
              <a:rPr lang="en-US" sz="2400" b="1"/>
              <a:t>How easy will it be for the patient to perform care? </a:t>
            </a:r>
          </a:p>
          <a:p>
            <a:pPr lvl="3"/>
            <a:r>
              <a:rPr lang="en-US" sz="2400"/>
              <a:t>Pt should be educated on how to self-perform dressing changes, even if someone else will be assisting</a:t>
            </a:r>
          </a:p>
          <a:p>
            <a:pPr lvl="2"/>
            <a:endParaRPr lang="en-US" sz="1600"/>
          </a:p>
        </p:txBody>
      </p:sp>
    </p:spTree>
    <p:extLst>
      <p:ext uri="{BB962C8B-B14F-4D97-AF65-F5344CB8AC3E}">
        <p14:creationId xmlns:p14="http://schemas.microsoft.com/office/powerpoint/2010/main" val="324571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DE6B-61A0-8E01-6872-118219E94765}"/>
              </a:ext>
            </a:extLst>
          </p:cNvPr>
          <p:cNvSpPr>
            <a:spLocks noGrp="1"/>
          </p:cNvSpPr>
          <p:nvPr>
            <p:ph type="title"/>
          </p:nvPr>
        </p:nvSpPr>
        <p:spPr/>
        <p:txBody>
          <a:bodyPr/>
          <a:lstStyle/>
          <a:p>
            <a:r>
              <a:rPr lang="en-US">
                <a:cs typeface="Calibri Light"/>
              </a:rPr>
              <a:t>Supplies </a:t>
            </a:r>
            <a:endParaRPr lang="en-US"/>
          </a:p>
        </p:txBody>
      </p:sp>
      <p:sp>
        <p:nvSpPr>
          <p:cNvPr id="3" name="Content Placeholder 2">
            <a:extLst>
              <a:ext uri="{FF2B5EF4-FFF2-40B4-BE49-F238E27FC236}">
                <a16:creationId xmlns:a16="http://schemas.microsoft.com/office/drawing/2014/main" id="{C35AFEC1-AD8F-C8D7-2256-73D281B329E6}"/>
              </a:ext>
            </a:extLst>
          </p:cNvPr>
          <p:cNvSpPr>
            <a:spLocks noGrp="1"/>
          </p:cNvSpPr>
          <p:nvPr>
            <p:ph idx="1"/>
          </p:nvPr>
        </p:nvSpPr>
        <p:spPr>
          <a:xfrm>
            <a:off x="4561601" y="412416"/>
            <a:ext cx="7532334" cy="6381853"/>
          </a:xfrm>
        </p:spPr>
        <p:txBody>
          <a:bodyPr vert="horz" lIns="91440" tIns="45720" rIns="91440" bIns="45720" rtlCol="0" anchor="ctr">
            <a:noAutofit/>
          </a:bodyPr>
          <a:lstStyle/>
          <a:p>
            <a:r>
              <a:rPr lang="en-US" sz="2400"/>
              <a:t>Choose supplies that can be obtained in large enough quantity to be consistent </a:t>
            </a:r>
          </a:p>
          <a:p>
            <a:pPr lvl="1"/>
            <a:r>
              <a:rPr lang="en-US" sz="2400"/>
              <a:t>Covered by insurance? </a:t>
            </a:r>
          </a:p>
          <a:p>
            <a:pPr lvl="1"/>
            <a:r>
              <a:rPr lang="en-US" sz="2400"/>
              <a:t>Can give at least several days to the patient? </a:t>
            </a:r>
          </a:p>
          <a:p>
            <a:pPr lvl="1"/>
            <a:endParaRPr lang="en-US" sz="2400"/>
          </a:p>
          <a:p>
            <a:pPr marL="457200" lvl="1" indent="0">
              <a:buNone/>
            </a:pPr>
            <a:r>
              <a:rPr lang="en-US" sz="2400" b="1"/>
              <a:t>**THERE IS NO SPECIALTY DRESSING THAT CAN BE GIVEN FOR A SINGLE APPLICATION THAT WILL BE MORE EFFECTIVE THAN CONSISTENT, ONGOING WOUND CARE, EVEN WITH MORE CONSERVATIVE/BASIC  DRESSINGS. </a:t>
            </a:r>
          </a:p>
          <a:p>
            <a:pPr lvl="1"/>
            <a:endParaRPr lang="en-US"/>
          </a:p>
          <a:p>
            <a:pPr lvl="1"/>
            <a:endParaRPr lang="en-US"/>
          </a:p>
        </p:txBody>
      </p:sp>
    </p:spTree>
    <p:extLst>
      <p:ext uri="{BB962C8B-B14F-4D97-AF65-F5344CB8AC3E}">
        <p14:creationId xmlns:p14="http://schemas.microsoft.com/office/powerpoint/2010/main" val="187577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A1C02B8-E0F6-3DE6-44F7-9FE9A766AD0B}"/>
              </a:ext>
            </a:extLst>
          </p:cNvPr>
          <p:cNvSpPr>
            <a:spLocks noGrp="1"/>
          </p:cNvSpPr>
          <p:nvPr>
            <p:ph type="title"/>
          </p:nvPr>
        </p:nvSpPr>
        <p:spPr>
          <a:xfrm>
            <a:off x="1661595" y="867265"/>
            <a:ext cx="8673427" cy="1048945"/>
          </a:xfrm>
        </p:spPr>
        <p:txBody>
          <a:bodyPr>
            <a:normAutofit/>
          </a:bodyPr>
          <a:lstStyle/>
          <a:p>
            <a:r>
              <a:rPr lang="en-US" sz="4400">
                <a:solidFill>
                  <a:schemeClr val="tx1"/>
                </a:solidFill>
                <a:latin typeface="Rockwell"/>
                <a:cs typeface="Calibri Light"/>
              </a:rPr>
              <a:t>Supports</a:t>
            </a:r>
          </a:p>
        </p:txBody>
      </p:sp>
      <p:graphicFrame>
        <p:nvGraphicFramePr>
          <p:cNvPr id="5" name="Content Placeholder 2">
            <a:extLst>
              <a:ext uri="{FF2B5EF4-FFF2-40B4-BE49-F238E27FC236}">
                <a16:creationId xmlns:a16="http://schemas.microsoft.com/office/drawing/2014/main" id="{4161BCB2-E633-8396-DDD4-8F5A86DC9C78}"/>
              </a:ext>
            </a:extLst>
          </p:cNvPr>
          <p:cNvGraphicFramePr>
            <a:graphicFrameLocks noGrp="1"/>
          </p:cNvGraphicFramePr>
          <p:nvPr>
            <p:ph idx="1"/>
            <p:extLst>
              <p:ext uri="{D42A27DB-BD31-4B8C-83A1-F6EECF244321}">
                <p14:modId xmlns:p14="http://schemas.microsoft.com/office/powerpoint/2010/main" val="3548773437"/>
              </p:ext>
            </p:extLst>
          </p:nvPr>
        </p:nvGraphicFramePr>
        <p:xfrm>
          <a:off x="211799" y="808900"/>
          <a:ext cx="11719557" cy="5445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90709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7D0E127-89DE-0163-4204-7BD5968BB095}"/>
              </a:ext>
            </a:extLst>
          </p:cNvPr>
          <p:cNvSpPr>
            <a:spLocks noGrp="1"/>
          </p:cNvSpPr>
          <p:nvPr>
            <p:ph type="title"/>
          </p:nvPr>
        </p:nvSpPr>
        <p:spPr>
          <a:xfrm>
            <a:off x="1421830" y="309024"/>
            <a:ext cx="9359227" cy="1048945"/>
          </a:xfrm>
        </p:spPr>
        <p:txBody>
          <a:bodyPr>
            <a:normAutofit fontScale="90000"/>
          </a:bodyPr>
          <a:lstStyle/>
          <a:p>
            <a:r>
              <a:rPr lang="en-US">
                <a:solidFill>
                  <a:schemeClr val="tx1"/>
                </a:solidFill>
                <a:latin typeface="Rockwell"/>
                <a:cs typeface="Calibri Light"/>
              </a:rPr>
              <a:t>Managing wounds and monitoring progress</a:t>
            </a:r>
          </a:p>
        </p:txBody>
      </p:sp>
      <p:graphicFrame>
        <p:nvGraphicFramePr>
          <p:cNvPr id="5" name="Content Placeholder 2">
            <a:extLst>
              <a:ext uri="{FF2B5EF4-FFF2-40B4-BE49-F238E27FC236}">
                <a16:creationId xmlns:a16="http://schemas.microsoft.com/office/drawing/2014/main" id="{5BB1B0EC-F2EB-6186-63B3-4486AFF0A22F}"/>
              </a:ext>
            </a:extLst>
          </p:cNvPr>
          <p:cNvGraphicFramePr>
            <a:graphicFrameLocks noGrp="1"/>
          </p:cNvGraphicFramePr>
          <p:nvPr>
            <p:ph idx="1"/>
            <p:extLst>
              <p:ext uri="{D42A27DB-BD31-4B8C-83A1-F6EECF244321}">
                <p14:modId xmlns:p14="http://schemas.microsoft.com/office/powerpoint/2010/main" val="3376841817"/>
              </p:ext>
            </p:extLst>
          </p:nvPr>
        </p:nvGraphicFramePr>
        <p:xfrm>
          <a:off x="524694" y="1414034"/>
          <a:ext cx="11175271" cy="503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6441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B7F8-EE54-3527-A24E-B7A1DBEAE40D}"/>
              </a:ext>
            </a:extLst>
          </p:cNvPr>
          <p:cNvSpPr>
            <a:spLocks noGrp="1"/>
          </p:cNvSpPr>
          <p:nvPr>
            <p:ph type="title"/>
          </p:nvPr>
        </p:nvSpPr>
        <p:spPr/>
        <p:txBody>
          <a:bodyPr/>
          <a:lstStyle/>
          <a:p>
            <a:r>
              <a:rPr lang="en-US">
                <a:cs typeface="Calibri Light"/>
              </a:rPr>
              <a:t>Goals of Patient</a:t>
            </a:r>
          </a:p>
        </p:txBody>
      </p:sp>
      <p:graphicFrame>
        <p:nvGraphicFramePr>
          <p:cNvPr id="34" name="Content Placeholder 2">
            <a:extLst>
              <a:ext uri="{FF2B5EF4-FFF2-40B4-BE49-F238E27FC236}">
                <a16:creationId xmlns:a16="http://schemas.microsoft.com/office/drawing/2014/main" id="{D0AEB7AB-5C96-F66F-F652-447E9A57907C}"/>
              </a:ext>
            </a:extLst>
          </p:cNvPr>
          <p:cNvGraphicFramePr>
            <a:graphicFrameLocks noGrp="1"/>
          </p:cNvGraphicFramePr>
          <p:nvPr>
            <p:ph idx="1"/>
          </p:nvPr>
        </p:nvGraphicFramePr>
        <p:xfrm>
          <a:off x="5118447" y="803186"/>
          <a:ext cx="6281873" cy="524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800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7">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28">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0" name="Rectangle 29">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Isosceles Triangle 30">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63" name="Rectangle 33">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35">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7"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0"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9"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 name="TextBox 2">
            <a:extLst>
              <a:ext uri="{FF2B5EF4-FFF2-40B4-BE49-F238E27FC236}">
                <a16:creationId xmlns:a16="http://schemas.microsoft.com/office/drawing/2014/main" id="{5F6EAC7B-D605-4EAF-DD95-2446471A4115}"/>
              </a:ext>
            </a:extLst>
          </p:cNvPr>
          <p:cNvSpPr txBox="1"/>
          <p:nvPr/>
        </p:nvSpPr>
        <p:spPr>
          <a:xfrm>
            <a:off x="2037374" y="1263404"/>
            <a:ext cx="8247189" cy="3115075"/>
          </a:xfrm>
          <a:prstGeom prst="rect">
            <a:avLst/>
          </a:prstGeom>
        </p:spPr>
        <p:txBody>
          <a:bodyPr rot="0" spcFirstLastPara="0" vertOverflow="overflow" horzOverflow="overflow" vert="horz" lIns="228600" tIns="228600" rIns="228600" bIns="0" numCol="1" spcCol="0" rtlCol="0" fromWordArt="0" anchor="b" anchorCtr="0" forceAA="0" compatLnSpc="1">
            <a:prstTxWarp prst="textNoShape">
              <a:avLst/>
            </a:prstTxWarp>
            <a:normAutofit/>
          </a:bodyPr>
          <a:lstStyle/>
          <a:p>
            <a:pPr>
              <a:lnSpc>
                <a:spcPct val="80000"/>
              </a:lnSpc>
              <a:spcBef>
                <a:spcPct val="0"/>
              </a:spcBef>
              <a:spcAft>
                <a:spcPts val="600"/>
              </a:spcAft>
            </a:pPr>
            <a:r>
              <a:rPr lang="en-US" sz="7200" spc="-150">
                <a:solidFill>
                  <a:schemeClr val="accent1"/>
                </a:solidFill>
                <a:latin typeface="Rockwell"/>
                <a:ea typeface="+mj-ea"/>
                <a:cs typeface="+mj-cs"/>
              </a:rPr>
              <a:t>Patient Centered Approach</a:t>
            </a:r>
          </a:p>
        </p:txBody>
      </p:sp>
      <p:sp>
        <p:nvSpPr>
          <p:cNvPr id="65" name="Isosceles Triangle 56">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39104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6" name="Rectangle 35">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61" name="Rectangle 60">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8B9A730-2680-FDFA-C79E-4885C2BB636F}"/>
              </a:ext>
            </a:extLst>
          </p:cNvPr>
          <p:cNvSpPr txBox="1"/>
          <p:nvPr/>
        </p:nvSpPr>
        <p:spPr>
          <a:xfrm>
            <a:off x="2388985" y="616061"/>
            <a:ext cx="9286866" cy="943228"/>
          </a:xfrm>
          <a:prstGeom prst="rect">
            <a:avLst/>
          </a:prstGeom>
        </p:spPr>
        <p:txBody>
          <a:bodyPr rot="0" spcFirstLastPara="0" vertOverflow="overflow" horzOverflow="overflow" vert="horz" lIns="228600" tIns="228600" rIns="228600" bIns="228600" numCol="1" spcCol="0" rtlCol="0" fromWordArt="0" anchor="t" anchorCtr="0" forceAA="0" compatLnSpc="1">
            <a:prstTxWarp prst="textNoShape">
              <a:avLst/>
            </a:prstTxWarp>
            <a:noAutofit/>
          </a:bodyPr>
          <a:lstStyle/>
          <a:p>
            <a:pPr>
              <a:lnSpc>
                <a:spcPct val="85000"/>
              </a:lnSpc>
              <a:spcBef>
                <a:spcPct val="0"/>
              </a:spcBef>
              <a:spcAft>
                <a:spcPts val="600"/>
              </a:spcAft>
            </a:pPr>
            <a:r>
              <a:rPr lang="en-US" sz="3600" spc="-150">
                <a:solidFill>
                  <a:schemeClr val="accent1"/>
                </a:solidFill>
                <a:latin typeface="Rockwell"/>
                <a:ea typeface="+mj-ea"/>
                <a:cs typeface="+mj-cs"/>
              </a:rPr>
              <a:t>How do we usually offer wound care services?</a:t>
            </a:r>
          </a:p>
        </p:txBody>
      </p:sp>
      <p:sp>
        <p:nvSpPr>
          <p:cNvPr id="63" name="Isosceles Triangle 62">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B9703E9F-142E-005E-B044-0BA2E168149D}"/>
              </a:ext>
            </a:extLst>
          </p:cNvPr>
          <p:cNvSpPr txBox="1"/>
          <p:nvPr/>
        </p:nvSpPr>
        <p:spPr>
          <a:xfrm>
            <a:off x="2553916" y="1552361"/>
            <a:ext cx="9138920" cy="493076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110000"/>
              </a:lnSpc>
              <a:spcAft>
                <a:spcPts val="600"/>
              </a:spcAft>
              <a:buClr>
                <a:schemeClr val="accent1"/>
              </a:buClr>
              <a:buSzPct val="110000"/>
            </a:pPr>
            <a:r>
              <a:rPr lang="en-US" b="1"/>
              <a:t>THE USUAL IN OUTPATIENT, COMMUNITY-BASED SPACES:</a:t>
            </a:r>
            <a:endParaRPr lang="en-US"/>
          </a:p>
          <a:p>
            <a:pPr indent="-228600">
              <a:lnSpc>
                <a:spcPct val="110000"/>
              </a:lnSpc>
              <a:spcAft>
                <a:spcPts val="600"/>
              </a:spcAft>
              <a:buClr>
                <a:schemeClr val="accent1"/>
              </a:buClr>
              <a:buSzPct val="110000"/>
              <a:buFont typeface="Wingdings" panose="05000000000000000000" pitchFamily="2" charset="2"/>
              <a:buChar char="§"/>
            </a:pPr>
            <a:endParaRPr lang="en-US" sz="2000" b="1"/>
          </a:p>
          <a:p>
            <a:pPr indent="-228600">
              <a:lnSpc>
                <a:spcPct val="110000"/>
              </a:lnSpc>
              <a:spcAft>
                <a:spcPts val="600"/>
              </a:spcAft>
              <a:buClr>
                <a:schemeClr val="accent1"/>
              </a:buClr>
              <a:buSzPct val="110000"/>
              <a:buFont typeface="Wingdings" panose="05000000000000000000" pitchFamily="2" charset="2"/>
              <a:buChar char="§"/>
            </a:pPr>
            <a:r>
              <a:rPr lang="en-US" sz="2000" b="1"/>
              <a:t>Varying or inconsistent wound care supplies</a:t>
            </a:r>
            <a:r>
              <a:rPr lang="en-US" sz="2000"/>
              <a:t> (quantity, supplies, specialty supplies, pre-packaged kits sold from various medical supply websites)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b="1"/>
              <a:t>Clinical staff not trained or certified in wound care</a:t>
            </a:r>
          </a:p>
          <a:p>
            <a:pPr indent="-228600">
              <a:lnSpc>
                <a:spcPct val="110000"/>
              </a:lnSpc>
              <a:spcAft>
                <a:spcPts val="600"/>
              </a:spcAft>
              <a:buClr>
                <a:schemeClr val="accent1"/>
              </a:buClr>
              <a:buSzPct val="110000"/>
              <a:buFont typeface="Wingdings" panose="05000000000000000000" pitchFamily="2" charset="2"/>
              <a:buChar char="§"/>
            </a:pPr>
            <a:endParaRPr lang="en-US" sz="2000" b="1"/>
          </a:p>
          <a:p>
            <a:pPr indent="-228600">
              <a:lnSpc>
                <a:spcPct val="110000"/>
              </a:lnSpc>
              <a:spcAft>
                <a:spcPts val="600"/>
              </a:spcAft>
              <a:buClr>
                <a:schemeClr val="accent1"/>
              </a:buClr>
              <a:buSzPct val="110000"/>
              <a:buFont typeface="Wingdings" panose="05000000000000000000" pitchFamily="2" charset="2"/>
              <a:buChar char="§"/>
            </a:pPr>
            <a:r>
              <a:rPr lang="en-US" sz="2000" b="1"/>
              <a:t>Inconsistent clinical staff in community-based settings willing to provide wound care</a:t>
            </a:r>
            <a:endParaRPr lang="en-US" sz="2000"/>
          </a:p>
          <a:p>
            <a:pPr indent="-228600">
              <a:lnSpc>
                <a:spcPct val="110000"/>
              </a:lnSpc>
              <a:spcAft>
                <a:spcPts val="600"/>
              </a:spcAft>
              <a:buClr>
                <a:schemeClr val="accent1"/>
              </a:buClr>
              <a:buSzPct val="110000"/>
              <a:buFont typeface="Wingdings" panose="05000000000000000000" pitchFamily="2" charset="2"/>
              <a:buChar char="§"/>
            </a:pPr>
            <a:endParaRPr lang="en-US" sz="2000" b="1"/>
          </a:p>
          <a:p>
            <a:pPr indent="-228600">
              <a:lnSpc>
                <a:spcPct val="110000"/>
              </a:lnSpc>
              <a:spcAft>
                <a:spcPts val="600"/>
              </a:spcAft>
              <a:buClr>
                <a:schemeClr val="accent1"/>
              </a:buClr>
              <a:buSzPct val="110000"/>
              <a:buFont typeface="Wingdings" panose="05000000000000000000" pitchFamily="2" charset="2"/>
              <a:buChar char="§"/>
            </a:pPr>
            <a:r>
              <a:rPr lang="en-US" sz="2000" b="1"/>
              <a:t>Non-clinical staff wanting to provide more wraparound services like wound care but not trained</a:t>
            </a:r>
            <a:endParaRPr lang="en-US" sz="2000"/>
          </a:p>
          <a:p>
            <a:pPr indent="-228600">
              <a:lnSpc>
                <a:spcPct val="110000"/>
              </a:lnSpc>
              <a:spcAft>
                <a:spcPts val="600"/>
              </a:spcAft>
              <a:buClr>
                <a:schemeClr val="accent1"/>
              </a:buClr>
              <a:buSzPct val="110000"/>
              <a:buFont typeface="Wingdings" panose="05000000000000000000" pitchFamily="2" charset="2"/>
              <a:buChar char="§"/>
            </a:pPr>
            <a:endParaRPr lang="en-US" sz="1200"/>
          </a:p>
        </p:txBody>
      </p:sp>
    </p:spTree>
    <p:extLst>
      <p:ext uri="{BB962C8B-B14F-4D97-AF65-F5344CB8AC3E}">
        <p14:creationId xmlns:p14="http://schemas.microsoft.com/office/powerpoint/2010/main" val="2938163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3" name="Rectangle 32">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0"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TextBox 3">
            <a:extLst>
              <a:ext uri="{FF2B5EF4-FFF2-40B4-BE49-F238E27FC236}">
                <a16:creationId xmlns:a16="http://schemas.microsoft.com/office/drawing/2014/main" id="{66E2DB02-737E-0432-A9E2-000148FB26B5}"/>
              </a:ext>
            </a:extLst>
          </p:cNvPr>
          <p:cNvSpPr txBox="1"/>
          <p:nvPr/>
        </p:nvSpPr>
        <p:spPr>
          <a:xfrm>
            <a:off x="888631" y="1477651"/>
            <a:ext cx="3756774" cy="4575659"/>
          </a:xfrm>
          <a:prstGeom prst="rect">
            <a:avLst/>
          </a:prstGeom>
        </p:spPr>
        <p:txBody>
          <a:bodyPr rot="0" spcFirstLastPara="0" vertOverflow="overflow" horzOverflow="overflow" vert="horz" lIns="228600" tIns="228600" rIns="228600" bIns="228600" numCol="1" spcCol="0" rtlCol="0" fromWordArt="0" anchor="t" anchorCtr="0" forceAA="0" compatLnSpc="1">
            <a:prstTxWarp prst="textNoShape">
              <a:avLst/>
            </a:prstTxWarp>
            <a:normAutofit lnSpcReduction="10000"/>
          </a:bodyPr>
          <a:lstStyle/>
          <a:p>
            <a:pPr>
              <a:lnSpc>
                <a:spcPct val="85000"/>
              </a:lnSpc>
              <a:spcBef>
                <a:spcPct val="0"/>
              </a:spcBef>
              <a:spcAft>
                <a:spcPts val="600"/>
              </a:spcAft>
            </a:pPr>
            <a:r>
              <a:rPr lang="en-US" sz="5400" spc="-150">
                <a:solidFill>
                  <a:schemeClr val="accent1"/>
                </a:solidFill>
                <a:latin typeface="Rockwell"/>
                <a:ea typeface="+mj-ea"/>
                <a:cs typeface="+mj-cs"/>
              </a:rPr>
              <a:t>Patient-Centered Approach To Wound Care Services</a:t>
            </a:r>
          </a:p>
        </p:txBody>
      </p:sp>
      <p:sp>
        <p:nvSpPr>
          <p:cNvPr id="62" name="Isosceles Triangle 61">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
        <p:nvSpPr>
          <p:cNvPr id="3" name="TextBox 2">
            <a:extLst>
              <a:ext uri="{FF2B5EF4-FFF2-40B4-BE49-F238E27FC236}">
                <a16:creationId xmlns:a16="http://schemas.microsoft.com/office/drawing/2014/main" id="{51D14973-0727-5DDC-BF27-C8036BFF7755}"/>
              </a:ext>
            </a:extLst>
          </p:cNvPr>
          <p:cNvSpPr txBox="1"/>
          <p:nvPr/>
        </p:nvSpPr>
        <p:spPr>
          <a:xfrm>
            <a:off x="4357816" y="693469"/>
            <a:ext cx="7661551" cy="614669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0000"/>
              </a:lnSpc>
              <a:spcAft>
                <a:spcPts val="600"/>
              </a:spcAft>
              <a:buClr>
                <a:schemeClr val="accent1"/>
              </a:buClr>
              <a:buSzPct val="110000"/>
              <a:buFont typeface="Wingdings" panose="05000000000000000000" pitchFamily="2" charset="2"/>
              <a:buChar char="§"/>
            </a:pPr>
            <a:r>
              <a:rPr lang="en-US"/>
              <a:t>Consistently offering services/reliantly able to provide those services</a:t>
            </a:r>
          </a:p>
          <a:p>
            <a:pPr indent="-228600">
              <a:lnSpc>
                <a:spcPct val="110000"/>
              </a:lnSpc>
              <a:spcAft>
                <a:spcPts val="600"/>
              </a:spcAft>
              <a:buClr>
                <a:schemeClr val="accent1"/>
              </a:buClr>
              <a:buSzPct val="110000"/>
              <a:buFont typeface="Wingdings" panose="05000000000000000000" pitchFamily="2" charset="2"/>
              <a:buChar char="§"/>
            </a:pPr>
            <a:endParaRPr lang="en-US"/>
          </a:p>
          <a:p>
            <a:pPr indent="-228600">
              <a:lnSpc>
                <a:spcPct val="110000"/>
              </a:lnSpc>
              <a:spcAft>
                <a:spcPts val="600"/>
              </a:spcAft>
              <a:buClr>
                <a:schemeClr val="accent1"/>
              </a:buClr>
              <a:buSzPct val="110000"/>
              <a:buFont typeface="Wingdings" panose="05000000000000000000" pitchFamily="2" charset="2"/>
              <a:buChar char="§"/>
            </a:pPr>
            <a:r>
              <a:rPr lang="en-US"/>
              <a:t>Easy to understand (photos/pictures/clear language) handouts </a:t>
            </a:r>
          </a:p>
          <a:p>
            <a:pPr indent="-228600">
              <a:lnSpc>
                <a:spcPct val="110000"/>
              </a:lnSpc>
              <a:spcAft>
                <a:spcPts val="600"/>
              </a:spcAft>
              <a:buClr>
                <a:schemeClr val="accent1"/>
              </a:buClr>
              <a:buSzPct val="110000"/>
              <a:buFont typeface="Wingdings" panose="05000000000000000000" pitchFamily="2" charset="2"/>
              <a:buChar char="§"/>
            </a:pPr>
            <a:endParaRPr lang="en-US"/>
          </a:p>
          <a:p>
            <a:pPr indent="-228600">
              <a:lnSpc>
                <a:spcPct val="110000"/>
              </a:lnSpc>
              <a:spcAft>
                <a:spcPts val="600"/>
              </a:spcAft>
              <a:buClr>
                <a:schemeClr val="accent1"/>
              </a:buClr>
              <a:buSzPct val="110000"/>
              <a:buFont typeface="Wingdings" panose="05000000000000000000" pitchFamily="2" charset="2"/>
              <a:buChar char="§"/>
            </a:pPr>
            <a:r>
              <a:rPr lang="en-US"/>
              <a:t>Clearly labeled wound care supplies of what they are and how to use them</a:t>
            </a:r>
          </a:p>
          <a:p>
            <a:pPr indent="-228600">
              <a:lnSpc>
                <a:spcPct val="110000"/>
              </a:lnSpc>
              <a:spcAft>
                <a:spcPts val="600"/>
              </a:spcAft>
              <a:buClr>
                <a:schemeClr val="accent1"/>
              </a:buClr>
              <a:buSzPct val="110000"/>
              <a:buFont typeface="Wingdings" panose="05000000000000000000" pitchFamily="2" charset="2"/>
              <a:buChar char="§"/>
            </a:pPr>
            <a:endParaRPr lang="en-US"/>
          </a:p>
          <a:p>
            <a:pPr indent="-228600">
              <a:lnSpc>
                <a:spcPct val="110000"/>
              </a:lnSpc>
              <a:spcAft>
                <a:spcPts val="600"/>
              </a:spcAft>
              <a:buClr>
                <a:schemeClr val="accent1"/>
              </a:buClr>
              <a:buSzPct val="110000"/>
              <a:buFont typeface="Wingdings" panose="05000000000000000000" pitchFamily="2" charset="2"/>
              <a:buChar char="§"/>
            </a:pPr>
            <a:r>
              <a:rPr lang="en-US"/>
              <a:t>Offer hands off (education, on-demand videos, handouts, supplies) and hands-on care (clinical and non-clinical staff)</a:t>
            </a:r>
          </a:p>
          <a:p>
            <a:pPr indent="-228600">
              <a:lnSpc>
                <a:spcPct val="110000"/>
              </a:lnSpc>
              <a:spcAft>
                <a:spcPts val="600"/>
              </a:spcAft>
              <a:buClr>
                <a:schemeClr val="accent1"/>
              </a:buClr>
              <a:buSzPct val="110000"/>
              <a:buFont typeface="Wingdings" panose="05000000000000000000" pitchFamily="2" charset="2"/>
              <a:buChar char="§"/>
            </a:pPr>
            <a:endParaRPr lang="en-US"/>
          </a:p>
          <a:p>
            <a:pPr indent="-228600">
              <a:lnSpc>
                <a:spcPct val="110000"/>
              </a:lnSpc>
              <a:spcAft>
                <a:spcPts val="600"/>
              </a:spcAft>
              <a:buClr>
                <a:schemeClr val="accent1"/>
              </a:buClr>
              <a:buSzPct val="110000"/>
              <a:buFont typeface="Wingdings" panose="05000000000000000000" pitchFamily="2" charset="2"/>
              <a:buChar char="§"/>
            </a:pPr>
            <a:r>
              <a:rPr lang="en-US"/>
              <a:t>Clinical staff who are willing and able to provide wound care (educate all clinical staff)</a:t>
            </a:r>
          </a:p>
          <a:p>
            <a:pPr indent="-228600">
              <a:lnSpc>
                <a:spcPct val="110000"/>
              </a:lnSpc>
              <a:spcAft>
                <a:spcPts val="600"/>
              </a:spcAft>
              <a:buClr>
                <a:schemeClr val="accent1"/>
              </a:buClr>
              <a:buSzPct val="110000"/>
              <a:buFont typeface="Wingdings" panose="05000000000000000000" pitchFamily="2" charset="2"/>
              <a:buChar char="§"/>
            </a:pPr>
            <a:endParaRPr lang="en-US"/>
          </a:p>
          <a:p>
            <a:pPr indent="-228600">
              <a:lnSpc>
                <a:spcPct val="110000"/>
              </a:lnSpc>
              <a:spcAft>
                <a:spcPts val="600"/>
              </a:spcAft>
              <a:buClr>
                <a:schemeClr val="accent1"/>
              </a:buClr>
              <a:buSzPct val="110000"/>
              <a:buFont typeface="Wingdings" panose="05000000000000000000" pitchFamily="2" charset="2"/>
              <a:buChar char="§"/>
            </a:pPr>
            <a:r>
              <a:rPr lang="en-US"/>
              <a:t>Other services to promote healing (management of acute and chronic conditions, nutrition, housing, case management) </a:t>
            </a:r>
          </a:p>
        </p:txBody>
      </p:sp>
    </p:spTree>
    <p:extLst>
      <p:ext uri="{BB962C8B-B14F-4D97-AF65-F5344CB8AC3E}">
        <p14:creationId xmlns:p14="http://schemas.microsoft.com/office/powerpoint/2010/main" val="3924027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2"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5"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3"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4"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2" name="Group 81">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3" name="Rectangle 82">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Isosceles Triangle 83">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87" name="Rectangle 86">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0"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18CDA71-16C2-7A19-A8A6-045054B1E9B9}"/>
              </a:ext>
            </a:extLst>
          </p:cNvPr>
          <p:cNvSpPr>
            <a:spLocks noGrp="1"/>
          </p:cNvSpPr>
          <p:nvPr>
            <p:ph type="title"/>
          </p:nvPr>
        </p:nvSpPr>
        <p:spPr>
          <a:xfrm>
            <a:off x="2105759" y="2093789"/>
            <a:ext cx="8247189" cy="3115075"/>
          </a:xfrm>
        </p:spPr>
        <p:txBody>
          <a:bodyPr vert="horz" lIns="228600" tIns="228600" rIns="228600" bIns="0" rtlCol="0" anchor="b">
            <a:normAutofit/>
          </a:bodyPr>
          <a:lstStyle/>
          <a:p>
            <a:pPr algn="l">
              <a:lnSpc>
                <a:spcPct val="80000"/>
              </a:lnSpc>
            </a:pPr>
            <a:r>
              <a:rPr lang="en-US" sz="7200">
                <a:solidFill>
                  <a:schemeClr val="accent1"/>
                </a:solidFill>
                <a:latin typeface="Rockwell"/>
              </a:rPr>
              <a:t>Care Setting and Care Coordination Part 1</a:t>
            </a:r>
          </a:p>
        </p:txBody>
      </p:sp>
      <p:sp>
        <p:nvSpPr>
          <p:cNvPr id="110" name="Isosceles Triangle 109">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917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0"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22FD0E3A-C64E-D1E5-B1D3-4830F16FB170}"/>
              </a:ext>
            </a:extLst>
          </p:cNvPr>
          <p:cNvSpPr>
            <a:spLocks noGrp="1"/>
          </p:cNvSpPr>
          <p:nvPr>
            <p:ph type="title"/>
          </p:nvPr>
        </p:nvSpPr>
        <p:spPr>
          <a:xfrm>
            <a:off x="888631" y="1458113"/>
            <a:ext cx="4079158" cy="4595197"/>
          </a:xfrm>
        </p:spPr>
        <p:txBody>
          <a:bodyPr anchor="t">
            <a:normAutofit/>
          </a:bodyPr>
          <a:lstStyle/>
          <a:p>
            <a:pPr algn="l"/>
            <a:r>
              <a:rPr lang="en-US" sz="5400">
                <a:solidFill>
                  <a:schemeClr val="accent1"/>
                </a:solidFill>
                <a:latin typeface="Rockwell"/>
                <a:cs typeface="Calibri Light"/>
              </a:rPr>
              <a:t>Street and Community Settings </a:t>
            </a:r>
            <a:endParaRPr lang="en-US" sz="5400">
              <a:solidFill>
                <a:schemeClr val="accent1"/>
              </a:solidFill>
              <a:latin typeface="Rockwell"/>
            </a:endParaRPr>
          </a:p>
        </p:txBody>
      </p:sp>
      <p:sp>
        <p:nvSpPr>
          <p:cNvPr id="65" name="Isosceles Triangle 64">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
        <p:nvSpPr>
          <p:cNvPr id="3" name="Content Placeholder 2">
            <a:extLst>
              <a:ext uri="{FF2B5EF4-FFF2-40B4-BE49-F238E27FC236}">
                <a16:creationId xmlns:a16="http://schemas.microsoft.com/office/drawing/2014/main" id="{A0BC7FB0-98AB-4F40-D522-975252F96FA8}"/>
              </a:ext>
            </a:extLst>
          </p:cNvPr>
          <p:cNvSpPr>
            <a:spLocks noGrp="1"/>
          </p:cNvSpPr>
          <p:nvPr>
            <p:ph idx="1"/>
          </p:nvPr>
        </p:nvSpPr>
        <p:spPr>
          <a:xfrm>
            <a:off x="5239764" y="1477651"/>
            <a:ext cx="6160555" cy="4575660"/>
          </a:xfrm>
        </p:spPr>
        <p:txBody>
          <a:bodyPr vert="horz" lIns="91440" tIns="45720" rIns="91440" bIns="45720" rtlCol="0" anchor="t">
            <a:noAutofit/>
          </a:bodyPr>
          <a:lstStyle/>
          <a:p>
            <a:r>
              <a:rPr lang="en-US" sz="2000" b="1" u="sng" dirty="0"/>
              <a:t>SAFETY</a:t>
            </a:r>
          </a:p>
          <a:p>
            <a:pPr lvl="1"/>
            <a:r>
              <a:rPr lang="en-US" sz="2000" dirty="0"/>
              <a:t>Is the area safe for patient and wound care provider to remain in for an extended period? </a:t>
            </a:r>
          </a:p>
          <a:p>
            <a:pPr lvl="1"/>
            <a:r>
              <a:rPr lang="en-US" sz="2000" dirty="0"/>
              <a:t>Caution re: paraphernalia (uncapped needles, broken glass)</a:t>
            </a:r>
          </a:p>
          <a:p>
            <a:pPr lvl="1"/>
            <a:r>
              <a:rPr lang="en-US" sz="2000" dirty="0"/>
              <a:t>Know your surroundings (who is around, where you are, how to leave)</a:t>
            </a:r>
          </a:p>
          <a:p>
            <a:pPr lvl="1"/>
            <a:r>
              <a:rPr lang="en-US" sz="2000" dirty="0"/>
              <a:t>Work with partners (360 view)</a:t>
            </a:r>
          </a:p>
          <a:p>
            <a:pPr lvl="1"/>
            <a:endParaRPr lang="en-US" sz="2000"/>
          </a:p>
          <a:p>
            <a:pPr marL="457200" lvl="1" indent="0">
              <a:buNone/>
            </a:pPr>
            <a:endParaRPr lang="en-US"/>
          </a:p>
          <a:p>
            <a:pPr lvl="1"/>
            <a:endParaRPr lang="en-US" b="1" u="sng"/>
          </a:p>
        </p:txBody>
      </p:sp>
    </p:spTree>
    <p:extLst>
      <p:ext uri="{BB962C8B-B14F-4D97-AF65-F5344CB8AC3E}">
        <p14:creationId xmlns:p14="http://schemas.microsoft.com/office/powerpoint/2010/main" val="3878849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8" name="Rectangle 37">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0E9083F-1979-639E-FD2F-F424524940F1}"/>
              </a:ext>
            </a:extLst>
          </p:cNvPr>
          <p:cNvSpPr>
            <a:spLocks noGrp="1"/>
          </p:cNvSpPr>
          <p:nvPr>
            <p:ph type="title"/>
          </p:nvPr>
        </p:nvSpPr>
        <p:spPr>
          <a:xfrm>
            <a:off x="7269686" y="795527"/>
            <a:ext cx="4123738" cy="1433323"/>
          </a:xfrm>
        </p:spPr>
        <p:txBody>
          <a:bodyPr vert="horz" lIns="228600" tIns="228600" rIns="228600" bIns="228600" rtlCol="0" anchor="ctr">
            <a:normAutofit/>
          </a:bodyPr>
          <a:lstStyle/>
          <a:p>
            <a:pPr algn="l"/>
            <a:r>
              <a:rPr lang="en-US" sz="3200">
                <a:solidFill>
                  <a:schemeClr val="tx2"/>
                </a:solidFill>
                <a:latin typeface="Rockwell"/>
              </a:rPr>
              <a:t>Anatomy of Skin </a:t>
            </a:r>
          </a:p>
        </p:txBody>
      </p:sp>
      <p:sp>
        <p:nvSpPr>
          <p:cNvPr id="63" name="Rectangle 62">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F1F74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D9A0FCDA-E8C3-6E05-8D19-342BFCB86F43}"/>
              </a:ext>
            </a:extLst>
          </p:cNvPr>
          <p:cNvPicPr>
            <a:picLocks noGrp="1" noChangeAspect="1"/>
          </p:cNvPicPr>
          <p:nvPr>
            <p:ph type="pic" idx="1"/>
          </p:nvPr>
        </p:nvPicPr>
        <p:blipFill rotWithShape="1">
          <a:blip r:embed="rId2"/>
          <a:srcRect l="1647" r="6604" b="-2"/>
          <a:stretch/>
        </p:blipFill>
        <p:spPr>
          <a:xfrm>
            <a:off x="972115" y="960214"/>
            <a:ext cx="5641848" cy="4919472"/>
          </a:xfrm>
          <a:prstGeom prst="rect">
            <a:avLst/>
          </a:prstGeom>
          <a:ln w="12700">
            <a:noFill/>
          </a:ln>
        </p:spPr>
      </p:pic>
      <p:sp>
        <p:nvSpPr>
          <p:cNvPr id="4" name="Text Placeholder 3">
            <a:extLst>
              <a:ext uri="{FF2B5EF4-FFF2-40B4-BE49-F238E27FC236}">
                <a16:creationId xmlns:a16="http://schemas.microsoft.com/office/drawing/2014/main" id="{5F59151A-7F3F-075F-4FF5-5F7B20E67B3E}"/>
              </a:ext>
            </a:extLst>
          </p:cNvPr>
          <p:cNvSpPr>
            <a:spLocks noGrp="1"/>
          </p:cNvSpPr>
          <p:nvPr>
            <p:ph type="body" sz="half" idx="2"/>
          </p:nvPr>
        </p:nvSpPr>
        <p:spPr>
          <a:xfrm>
            <a:off x="7293817" y="2338388"/>
            <a:ext cx="4099607" cy="3678237"/>
          </a:xfrm>
        </p:spPr>
        <p:txBody>
          <a:bodyPr vert="horz" lIns="91440" tIns="45720" rIns="91440" bIns="45720" rtlCol="0" anchor="ctr">
            <a:normAutofit/>
          </a:bodyPr>
          <a:lstStyle/>
          <a:p>
            <a:pPr indent="-228600" algn="l">
              <a:buClr>
                <a:srgbClr val="F1F743"/>
              </a:buClr>
              <a:buFont typeface="Wingdings" panose="05000000000000000000" pitchFamily="2" charset="2"/>
              <a:buChar char="§"/>
            </a:pPr>
            <a:endParaRPr lang="en-US">
              <a:solidFill>
                <a:schemeClr val="tx1"/>
              </a:solidFill>
            </a:endParaRPr>
          </a:p>
          <a:p>
            <a:pPr marL="285750" indent="-228600" algn="l">
              <a:buClr>
                <a:srgbClr val="F1F743"/>
              </a:buClr>
              <a:buFont typeface="Wingdings" panose="05000000000000000000" pitchFamily="2" charset="2"/>
              <a:buChar char="§"/>
            </a:pPr>
            <a:r>
              <a:rPr lang="en-US">
                <a:solidFill>
                  <a:schemeClr val="tx1"/>
                </a:solidFill>
              </a:rPr>
              <a:t>Epidermis- Top layer made up of 4-5 layers.</a:t>
            </a:r>
          </a:p>
          <a:p>
            <a:pPr marL="285750" indent="-228600" algn="l">
              <a:buClr>
                <a:srgbClr val="F1F743"/>
              </a:buClr>
              <a:buFont typeface="Wingdings" panose="05000000000000000000" pitchFamily="2" charset="2"/>
              <a:buChar char="§"/>
            </a:pPr>
            <a:r>
              <a:rPr lang="en-US">
                <a:solidFill>
                  <a:schemeClr val="tx1"/>
                </a:solidFill>
              </a:rPr>
              <a:t>Dermis </a:t>
            </a:r>
          </a:p>
          <a:p>
            <a:pPr marL="285750" indent="-228600" algn="l">
              <a:buClr>
                <a:srgbClr val="F1F743"/>
              </a:buClr>
              <a:buFont typeface="Wingdings" panose="05000000000000000000" pitchFamily="2" charset="2"/>
              <a:buChar char="§"/>
            </a:pPr>
            <a:r>
              <a:rPr lang="en-US">
                <a:solidFill>
                  <a:schemeClr val="tx1"/>
                </a:solidFill>
              </a:rPr>
              <a:t>Subcutaneous Tissue</a:t>
            </a:r>
          </a:p>
          <a:p>
            <a:pPr marL="285750" indent="-228600" algn="l">
              <a:buClr>
                <a:srgbClr val="F1F743"/>
              </a:buClr>
              <a:buFont typeface="Wingdings" panose="05000000000000000000" pitchFamily="2" charset="2"/>
              <a:buChar char="§"/>
            </a:pPr>
            <a:r>
              <a:rPr lang="en-US">
                <a:solidFill>
                  <a:schemeClr val="tx1"/>
                </a:solidFill>
              </a:rPr>
              <a:t>Muscle </a:t>
            </a:r>
          </a:p>
        </p:txBody>
      </p:sp>
    </p:spTree>
    <p:extLst>
      <p:ext uri="{BB962C8B-B14F-4D97-AF65-F5344CB8AC3E}">
        <p14:creationId xmlns:p14="http://schemas.microsoft.com/office/powerpoint/2010/main" val="3351217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0"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7309DF02-5BFB-3D7A-16B5-E17D45F756C4}"/>
              </a:ext>
            </a:extLst>
          </p:cNvPr>
          <p:cNvSpPr>
            <a:spLocks noGrp="1"/>
          </p:cNvSpPr>
          <p:nvPr>
            <p:ph type="title"/>
          </p:nvPr>
        </p:nvSpPr>
        <p:spPr>
          <a:xfrm>
            <a:off x="712785" y="1614421"/>
            <a:ext cx="4001004" cy="4595197"/>
          </a:xfrm>
        </p:spPr>
        <p:txBody>
          <a:bodyPr anchor="t">
            <a:normAutofit/>
          </a:bodyPr>
          <a:lstStyle/>
          <a:p>
            <a:pPr algn="l"/>
            <a:r>
              <a:rPr lang="en-US" sz="5400">
                <a:solidFill>
                  <a:schemeClr val="accent1"/>
                </a:solidFill>
                <a:latin typeface="Rockwell"/>
                <a:cs typeface="Calibri Light"/>
              </a:rPr>
              <a:t>Street and Community Settings </a:t>
            </a:r>
            <a:endParaRPr lang="en-US" sz="5400">
              <a:solidFill>
                <a:schemeClr val="accent1"/>
              </a:solidFill>
              <a:latin typeface="Rockwell"/>
            </a:endParaRPr>
          </a:p>
        </p:txBody>
      </p:sp>
      <p:sp>
        <p:nvSpPr>
          <p:cNvPr id="65" name="Isosceles Triangle 64">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
        <p:nvSpPr>
          <p:cNvPr id="41" name="Content Placeholder 2">
            <a:extLst>
              <a:ext uri="{FF2B5EF4-FFF2-40B4-BE49-F238E27FC236}">
                <a16:creationId xmlns:a16="http://schemas.microsoft.com/office/drawing/2014/main" id="{C56E01C4-71F8-EA4C-53EF-EE79E84E3D18}"/>
              </a:ext>
            </a:extLst>
          </p:cNvPr>
          <p:cNvSpPr>
            <a:spLocks noGrp="1"/>
          </p:cNvSpPr>
          <p:nvPr>
            <p:ph idx="1"/>
          </p:nvPr>
        </p:nvSpPr>
        <p:spPr>
          <a:xfrm>
            <a:off x="5239764" y="1477651"/>
            <a:ext cx="6160555" cy="4575660"/>
          </a:xfrm>
        </p:spPr>
        <p:txBody>
          <a:bodyPr anchor="t">
            <a:normAutofit/>
          </a:bodyPr>
          <a:lstStyle/>
          <a:p>
            <a:r>
              <a:rPr lang="en-US"/>
              <a:t>Setting up a clean space (Chucks? Tables? Chairs?)</a:t>
            </a:r>
          </a:p>
          <a:p>
            <a:r>
              <a:rPr lang="en-US"/>
              <a:t>Privacy? (may or may not be possible, may need plan for treating wounds on body parts people do not want to expose in public)</a:t>
            </a:r>
          </a:p>
          <a:p>
            <a:r>
              <a:rPr lang="en-US"/>
              <a:t>Plan for waste disposal </a:t>
            </a:r>
          </a:p>
          <a:p>
            <a:pPr lvl="1"/>
            <a:r>
              <a:rPr lang="en-US">
                <a:latin typeface="Rockwell" panose="02060603020205020403"/>
                <a:cs typeface="calibri light"/>
              </a:rPr>
              <a:t>Double bagging/biohazard bags</a:t>
            </a:r>
          </a:p>
          <a:p>
            <a:r>
              <a:rPr lang="en-US"/>
              <a:t>If inside- ventilation? </a:t>
            </a:r>
          </a:p>
          <a:p>
            <a:r>
              <a:rPr lang="en-US"/>
              <a:t>Ability for take home dressings? </a:t>
            </a:r>
          </a:p>
          <a:p>
            <a:pPr lvl="1"/>
            <a:r>
              <a:rPr lang="en-US"/>
              <a:t>Zip lock bag, 2-3 day supplies if possible </a:t>
            </a:r>
          </a:p>
          <a:p>
            <a:endParaRPr lang="en-US"/>
          </a:p>
        </p:txBody>
      </p:sp>
    </p:spTree>
    <p:extLst>
      <p:ext uri="{BB962C8B-B14F-4D97-AF65-F5344CB8AC3E}">
        <p14:creationId xmlns:p14="http://schemas.microsoft.com/office/powerpoint/2010/main" val="2147146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0"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7309DF02-5BFB-3D7A-16B5-E17D45F756C4}"/>
              </a:ext>
            </a:extLst>
          </p:cNvPr>
          <p:cNvSpPr>
            <a:spLocks noGrp="1"/>
          </p:cNvSpPr>
          <p:nvPr>
            <p:ph type="title"/>
          </p:nvPr>
        </p:nvSpPr>
        <p:spPr>
          <a:xfrm>
            <a:off x="712785" y="1790267"/>
            <a:ext cx="3903311" cy="3266582"/>
          </a:xfrm>
        </p:spPr>
        <p:txBody>
          <a:bodyPr anchor="t">
            <a:normAutofit/>
          </a:bodyPr>
          <a:lstStyle/>
          <a:p>
            <a:pPr algn="l"/>
            <a:r>
              <a:rPr lang="en-US" sz="4800">
                <a:solidFill>
                  <a:schemeClr val="accent1"/>
                </a:solidFill>
                <a:latin typeface="Rockwell"/>
                <a:cs typeface="Calibri Light"/>
              </a:rPr>
              <a:t>Clinic Settings </a:t>
            </a:r>
            <a:endParaRPr lang="en-US" sz="4800">
              <a:solidFill>
                <a:schemeClr val="accent1"/>
              </a:solidFill>
              <a:latin typeface="Rockwell"/>
            </a:endParaRPr>
          </a:p>
        </p:txBody>
      </p:sp>
      <p:sp>
        <p:nvSpPr>
          <p:cNvPr id="65" name="Isosceles Triangle 64">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
        <p:nvSpPr>
          <p:cNvPr id="41" name="Content Placeholder 2">
            <a:extLst>
              <a:ext uri="{FF2B5EF4-FFF2-40B4-BE49-F238E27FC236}">
                <a16:creationId xmlns:a16="http://schemas.microsoft.com/office/drawing/2014/main" id="{C56E01C4-71F8-EA4C-53EF-EE79E84E3D18}"/>
              </a:ext>
            </a:extLst>
          </p:cNvPr>
          <p:cNvSpPr>
            <a:spLocks noGrp="1"/>
          </p:cNvSpPr>
          <p:nvPr>
            <p:ph idx="1"/>
          </p:nvPr>
        </p:nvSpPr>
        <p:spPr>
          <a:xfrm>
            <a:off x="5239764" y="1477651"/>
            <a:ext cx="6160555" cy="4575660"/>
          </a:xfrm>
        </p:spPr>
        <p:txBody>
          <a:bodyPr anchor="t">
            <a:normAutofit/>
          </a:bodyPr>
          <a:lstStyle/>
          <a:p>
            <a:endParaRPr lang="en-US"/>
          </a:p>
          <a:p>
            <a:endParaRPr lang="en-US"/>
          </a:p>
        </p:txBody>
      </p:sp>
      <p:sp>
        <p:nvSpPr>
          <p:cNvPr id="3" name="TextBox 2">
            <a:extLst>
              <a:ext uri="{FF2B5EF4-FFF2-40B4-BE49-F238E27FC236}">
                <a16:creationId xmlns:a16="http://schemas.microsoft.com/office/drawing/2014/main" id="{F6015182-6F57-8997-55A7-299C4E43FC2C}"/>
              </a:ext>
            </a:extLst>
          </p:cNvPr>
          <p:cNvSpPr txBox="1"/>
          <p:nvPr/>
        </p:nvSpPr>
        <p:spPr>
          <a:xfrm>
            <a:off x="4169019" y="696058"/>
            <a:ext cx="6806710" cy="5363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649CBDD3-31D5-A4D6-32FE-F8CF5178DE68}"/>
              </a:ext>
            </a:extLst>
          </p:cNvPr>
          <p:cNvSpPr txBox="1"/>
          <p:nvPr/>
        </p:nvSpPr>
        <p:spPr>
          <a:xfrm>
            <a:off x="3661019" y="1252903"/>
            <a:ext cx="758580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sz="2800">
                <a:solidFill>
                  <a:srgbClr val="222222"/>
                </a:solidFill>
                <a:latin typeface="Rockwell"/>
                <a:cs typeface="Arial"/>
              </a:rPr>
              <a:t>Possibly challenging setting due to the flow of the clinic and staff capacity</a:t>
            </a:r>
          </a:p>
          <a:p>
            <a:pPr marL="285750" indent="-285750">
              <a:buFont typeface="Wingdings"/>
              <a:buChar char="§"/>
            </a:pPr>
            <a:endParaRPr lang="en-US" sz="2800">
              <a:solidFill>
                <a:srgbClr val="222222"/>
              </a:solidFill>
              <a:latin typeface="Rockwell"/>
              <a:cs typeface="Arial"/>
            </a:endParaRPr>
          </a:p>
          <a:p>
            <a:pPr marL="285750" indent="-285750">
              <a:buFont typeface="Wingdings"/>
              <a:buChar char="§"/>
            </a:pPr>
            <a:r>
              <a:rPr lang="en-US" sz="2800">
                <a:solidFill>
                  <a:srgbClr val="222222"/>
                </a:solidFill>
                <a:latin typeface="Rockwell"/>
                <a:cs typeface="Arial"/>
              </a:rPr>
              <a:t>There can be resistance to providing regular wound care services due to the need for time, privacy, and regular supplies</a:t>
            </a:r>
          </a:p>
          <a:p>
            <a:pPr marL="285750" indent="-285750">
              <a:buFont typeface="Wingdings"/>
              <a:buChar char="§"/>
            </a:pPr>
            <a:endParaRPr lang="en-US" sz="2800">
              <a:solidFill>
                <a:srgbClr val="222222"/>
              </a:solidFill>
              <a:latin typeface="Rockwell"/>
              <a:cs typeface="Arial"/>
            </a:endParaRPr>
          </a:p>
          <a:p>
            <a:pPr marL="285750" indent="-285750">
              <a:buFont typeface="Wingdings"/>
              <a:buChar char="§"/>
            </a:pPr>
            <a:r>
              <a:rPr lang="en-US" sz="2800">
                <a:solidFill>
                  <a:srgbClr val="222222"/>
                </a:solidFill>
                <a:latin typeface="Rockwell"/>
                <a:cs typeface="Arial"/>
              </a:rPr>
              <a:t>Ordering supplies to be regularly stocked can be challenging</a:t>
            </a:r>
          </a:p>
          <a:p>
            <a:endParaRPr lang="en-US"/>
          </a:p>
        </p:txBody>
      </p:sp>
    </p:spTree>
    <p:extLst>
      <p:ext uri="{BB962C8B-B14F-4D97-AF65-F5344CB8AC3E}">
        <p14:creationId xmlns:p14="http://schemas.microsoft.com/office/powerpoint/2010/main" val="2655287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304F-000C-0776-2521-D71AB215EFD7}"/>
              </a:ext>
            </a:extLst>
          </p:cNvPr>
          <p:cNvSpPr>
            <a:spLocks noGrp="1"/>
          </p:cNvSpPr>
          <p:nvPr>
            <p:ph type="title"/>
          </p:nvPr>
        </p:nvSpPr>
        <p:spPr/>
        <p:txBody>
          <a:bodyPr>
            <a:normAutofit fontScale="90000"/>
          </a:bodyPr>
          <a:lstStyle/>
          <a:p>
            <a:r>
              <a:rPr lang="en-US">
                <a:cs typeface="Calibri Light"/>
              </a:rPr>
              <a:t>Principles of Medical Ethics and Wound Care </a:t>
            </a:r>
          </a:p>
        </p:txBody>
      </p:sp>
      <p:graphicFrame>
        <p:nvGraphicFramePr>
          <p:cNvPr id="5" name="Content Placeholder 2">
            <a:extLst>
              <a:ext uri="{FF2B5EF4-FFF2-40B4-BE49-F238E27FC236}">
                <a16:creationId xmlns:a16="http://schemas.microsoft.com/office/drawing/2014/main" id="{6381B105-A0EA-3006-C343-96F37606F63B}"/>
              </a:ext>
            </a:extLst>
          </p:cNvPr>
          <p:cNvGraphicFramePr>
            <a:graphicFrameLocks noGrp="1"/>
          </p:cNvGraphicFramePr>
          <p:nvPr>
            <p:ph idx="1"/>
            <p:extLst>
              <p:ext uri="{D42A27DB-BD31-4B8C-83A1-F6EECF244321}">
                <p14:modId xmlns:p14="http://schemas.microsoft.com/office/powerpoint/2010/main" val="1867647925"/>
              </p:ext>
            </p:extLst>
          </p:nvPr>
        </p:nvGraphicFramePr>
        <p:xfrm>
          <a:off x="5130737" y="840057"/>
          <a:ext cx="6281873" cy="524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a:extLst>
              <a:ext uri="{FF2B5EF4-FFF2-40B4-BE49-F238E27FC236}">
                <a16:creationId xmlns:a16="http://schemas.microsoft.com/office/drawing/2014/main" id="{3E0FBC5F-584C-5239-9FC0-3BA627428C20}"/>
              </a:ext>
            </a:extLst>
          </p:cNvPr>
          <p:cNvSpPr txBox="1"/>
          <p:nvPr/>
        </p:nvSpPr>
        <p:spPr>
          <a:xfrm>
            <a:off x="2187896" y="6424142"/>
            <a:ext cx="76552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ea typeface="+mn-lt"/>
                <a:cs typeface="+mn-lt"/>
              </a:rPr>
              <a:t>https://www.themedicportal.com/application-guide/medical-school-interview/medical-ethics/?v=7516fd43adaa</a:t>
            </a:r>
            <a:endParaRPr lang="en-US" sz="1000"/>
          </a:p>
        </p:txBody>
      </p:sp>
    </p:spTree>
    <p:extLst>
      <p:ext uri="{BB962C8B-B14F-4D97-AF65-F5344CB8AC3E}">
        <p14:creationId xmlns:p14="http://schemas.microsoft.com/office/powerpoint/2010/main" val="250025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8AFE-10A0-0332-8C22-772B04E6EEF6}"/>
              </a:ext>
            </a:extLst>
          </p:cNvPr>
          <p:cNvSpPr>
            <a:spLocks noGrp="1"/>
          </p:cNvSpPr>
          <p:nvPr>
            <p:ph type="title"/>
          </p:nvPr>
        </p:nvSpPr>
        <p:spPr/>
        <p:txBody>
          <a:bodyPr/>
          <a:lstStyle/>
          <a:p>
            <a:r>
              <a:rPr lang="en-US" dirty="0">
                <a:cs typeface="Calibri Light"/>
              </a:rPr>
              <a:t>Medical Ethics and Wound Care </a:t>
            </a:r>
            <a:endParaRPr lang="en-US" dirty="0"/>
          </a:p>
        </p:txBody>
      </p:sp>
      <p:graphicFrame>
        <p:nvGraphicFramePr>
          <p:cNvPr id="7" name="Content Placeholder 2">
            <a:extLst>
              <a:ext uri="{FF2B5EF4-FFF2-40B4-BE49-F238E27FC236}">
                <a16:creationId xmlns:a16="http://schemas.microsoft.com/office/drawing/2014/main" id="{1279AF78-4942-9E2F-BC17-326C20D8A893}"/>
              </a:ext>
            </a:extLst>
          </p:cNvPr>
          <p:cNvGraphicFramePr>
            <a:graphicFrameLocks noGrp="1"/>
          </p:cNvGraphicFramePr>
          <p:nvPr>
            <p:ph idx="1"/>
          </p:nvPr>
        </p:nvGraphicFramePr>
        <p:xfrm>
          <a:off x="5118447" y="803186"/>
          <a:ext cx="6281873" cy="524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Box 25">
            <a:extLst>
              <a:ext uri="{FF2B5EF4-FFF2-40B4-BE49-F238E27FC236}">
                <a16:creationId xmlns:a16="http://schemas.microsoft.com/office/drawing/2014/main" id="{59500CE6-BF8D-AD3A-0AE8-51A4BF2412CC}"/>
              </a:ext>
            </a:extLst>
          </p:cNvPr>
          <p:cNvSpPr txBox="1"/>
          <p:nvPr/>
        </p:nvSpPr>
        <p:spPr>
          <a:xfrm>
            <a:off x="1349216" y="6045820"/>
            <a:ext cx="102899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rPr>
              <a:t>There is no one right answer to any of these questions, but we need to keep the core medical </a:t>
            </a:r>
            <a:r>
              <a:rPr lang="en-US">
                <a:solidFill>
                  <a:srgbClr val="0070C0"/>
                </a:solidFill>
              </a:rPr>
              <a:t>ethics in our minds and at the forefront of care at all times as we consider treatment options. </a:t>
            </a:r>
          </a:p>
        </p:txBody>
      </p:sp>
    </p:spTree>
    <p:extLst>
      <p:ext uri="{BB962C8B-B14F-4D97-AF65-F5344CB8AC3E}">
        <p14:creationId xmlns:p14="http://schemas.microsoft.com/office/powerpoint/2010/main" val="1375920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8" name="Group 27">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9" name="Rectangle 28">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Isosceles Triangle 29">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3" name="Rectangle 32">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6"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2E895F79-4A19-7ECE-4324-B5AAA4E3B0CA}"/>
              </a:ext>
            </a:extLst>
          </p:cNvPr>
          <p:cNvSpPr txBox="1"/>
          <p:nvPr/>
        </p:nvSpPr>
        <p:spPr>
          <a:xfrm>
            <a:off x="2037374" y="2711204"/>
            <a:ext cx="8247189" cy="3115075"/>
          </a:xfrm>
          <a:prstGeom prst="rect">
            <a:avLst/>
          </a:prstGeom>
        </p:spPr>
        <p:txBody>
          <a:bodyPr rot="0" spcFirstLastPara="0" vertOverflow="overflow" horzOverflow="overflow" vert="horz" lIns="228600" tIns="228600" rIns="228600" bIns="0" numCol="1" spcCol="0" rtlCol="0" fromWordArt="0" anchor="b" anchorCtr="0" forceAA="0" compatLnSpc="1">
            <a:prstTxWarp prst="textNoShape">
              <a:avLst/>
            </a:prstTxWarp>
            <a:normAutofit/>
          </a:bodyPr>
          <a:lstStyle/>
          <a:p>
            <a:pPr>
              <a:lnSpc>
                <a:spcPct val="80000"/>
              </a:lnSpc>
              <a:spcBef>
                <a:spcPct val="0"/>
              </a:spcBef>
              <a:spcAft>
                <a:spcPts val="600"/>
              </a:spcAft>
            </a:pPr>
            <a:r>
              <a:rPr lang="en-US" sz="7200" spc="-150">
                <a:solidFill>
                  <a:schemeClr val="accent1"/>
                </a:solidFill>
                <a:latin typeface="Rockwell"/>
                <a:ea typeface="+mj-ea"/>
                <a:cs typeface="+mj-cs"/>
              </a:rPr>
              <a:t>Care Setting and Care Coordination Part 2</a:t>
            </a:r>
          </a:p>
          <a:p>
            <a:pPr>
              <a:lnSpc>
                <a:spcPct val="80000"/>
              </a:lnSpc>
              <a:spcBef>
                <a:spcPct val="0"/>
              </a:spcBef>
              <a:spcAft>
                <a:spcPts val="600"/>
              </a:spcAft>
            </a:pPr>
            <a:endParaRPr lang="en-US" sz="7200" spc="-150">
              <a:solidFill>
                <a:schemeClr val="accent1"/>
              </a:solidFill>
              <a:latin typeface="+mj-lt"/>
              <a:ea typeface="+mj-ea"/>
              <a:cs typeface="+mj-cs"/>
            </a:endParaRPr>
          </a:p>
        </p:txBody>
      </p:sp>
      <p:sp>
        <p:nvSpPr>
          <p:cNvPr id="56" name="Isosceles Triangle 55">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93386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1" name="Group 9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2" name="Rectangle 9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6" name="Rectangle 95">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9"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4"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5"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5"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16"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121" name="Rectangle 120">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44B89-E2BA-827C-118E-3CA2301FE355}"/>
              </a:ext>
            </a:extLst>
          </p:cNvPr>
          <p:cNvSpPr txBox="1"/>
          <p:nvPr/>
        </p:nvSpPr>
        <p:spPr>
          <a:xfrm>
            <a:off x="2323670" y="491388"/>
            <a:ext cx="9251540" cy="1216193"/>
          </a:xfrm>
          <a:prstGeom prst="rect">
            <a:avLst/>
          </a:prstGeom>
        </p:spPr>
        <p:txBody>
          <a:bodyPr rot="0" spcFirstLastPara="0" vertOverflow="overflow" horzOverflow="overflow" vert="horz" lIns="228600" tIns="228600" rIns="228600" bIns="228600" numCol="1" spcCol="0" rtlCol="0" fromWordArt="0" anchor="t" anchorCtr="0" forceAA="0" compatLnSpc="1">
            <a:prstTxWarp prst="textNoShape">
              <a:avLst/>
            </a:prstTxWarp>
            <a:noAutofit/>
          </a:bodyPr>
          <a:lstStyle/>
          <a:p>
            <a:pPr>
              <a:lnSpc>
                <a:spcPct val="85000"/>
              </a:lnSpc>
              <a:spcBef>
                <a:spcPct val="0"/>
              </a:spcBef>
              <a:spcAft>
                <a:spcPts val="600"/>
              </a:spcAft>
            </a:pPr>
            <a:r>
              <a:rPr lang="en-US" sz="4000" spc="-150">
                <a:solidFill>
                  <a:schemeClr val="accent1"/>
                </a:solidFill>
                <a:latin typeface="Rockwell"/>
                <a:ea typeface="+mj-ea"/>
                <a:cs typeface="+mj-cs"/>
              </a:rPr>
              <a:t>Relationships  With Community Partners</a:t>
            </a:r>
          </a:p>
        </p:txBody>
      </p:sp>
      <p:sp>
        <p:nvSpPr>
          <p:cNvPr id="123" name="Isosceles Triangle 122">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ED29D1EE-9FE8-6F06-7C29-E654D9DB2315}"/>
              </a:ext>
            </a:extLst>
          </p:cNvPr>
          <p:cNvSpPr txBox="1"/>
          <p:nvPr/>
        </p:nvSpPr>
        <p:spPr>
          <a:xfrm>
            <a:off x="2543030" y="1425634"/>
            <a:ext cx="8812348" cy="53008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0000"/>
              </a:lnSpc>
              <a:spcAft>
                <a:spcPts val="600"/>
              </a:spcAft>
              <a:buClr>
                <a:schemeClr val="accent1"/>
              </a:buClr>
              <a:buSzPct val="110000"/>
              <a:buFont typeface="Wingdings" panose="05000000000000000000" pitchFamily="2" charset="2"/>
              <a:buChar char="§"/>
            </a:pPr>
            <a:r>
              <a:rPr lang="en-US" sz="2000"/>
              <a:t>Communicate</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Network</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Shadow their spaces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Exchange needs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Training opportunities from both sides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Funding opportunities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Clinical staff needs (including part-time needs) and recruitment </a:t>
            </a:r>
          </a:p>
          <a:p>
            <a:pPr indent="-228600">
              <a:lnSpc>
                <a:spcPct val="110000"/>
              </a:lnSpc>
              <a:spcAft>
                <a:spcPts val="600"/>
              </a:spcAft>
              <a:buClr>
                <a:schemeClr val="accent1"/>
              </a:buClr>
              <a:buSzPct val="110000"/>
              <a:buFont typeface="Wingdings" panose="05000000000000000000" pitchFamily="2" charset="2"/>
              <a:buChar char="§"/>
            </a:pPr>
            <a:endParaRPr lang="en-US"/>
          </a:p>
        </p:txBody>
      </p:sp>
    </p:spTree>
    <p:extLst>
      <p:ext uri="{BB962C8B-B14F-4D97-AF65-F5344CB8AC3E}">
        <p14:creationId xmlns:p14="http://schemas.microsoft.com/office/powerpoint/2010/main" val="1160816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6" name="Rectangle 35">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61" name="Rectangle 60">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4974DAB-7D7F-7763-4346-B632706592AD}"/>
              </a:ext>
            </a:extLst>
          </p:cNvPr>
          <p:cNvSpPr txBox="1"/>
          <p:nvPr/>
        </p:nvSpPr>
        <p:spPr>
          <a:xfrm>
            <a:off x="2491269" y="443533"/>
            <a:ext cx="9006714" cy="1230570"/>
          </a:xfrm>
          <a:prstGeom prst="rect">
            <a:avLst/>
          </a:prstGeom>
        </p:spPr>
        <p:txBody>
          <a:bodyPr rot="0" spcFirstLastPara="0" vertOverflow="overflow" horzOverflow="overflow" vert="horz" lIns="228600" tIns="228600" rIns="228600" bIns="228600" numCol="1" spcCol="0" rtlCol="0" fromWordArt="0" anchor="t" anchorCtr="0" forceAA="0" compatLnSpc="1">
            <a:prstTxWarp prst="textNoShape">
              <a:avLst/>
            </a:prstTxWarp>
            <a:noAutofit/>
          </a:bodyPr>
          <a:lstStyle/>
          <a:p>
            <a:pPr>
              <a:lnSpc>
                <a:spcPct val="85000"/>
              </a:lnSpc>
              <a:spcBef>
                <a:spcPct val="0"/>
              </a:spcBef>
              <a:spcAft>
                <a:spcPts val="600"/>
              </a:spcAft>
            </a:pPr>
            <a:r>
              <a:rPr lang="en-US" sz="3600" spc="-150">
                <a:solidFill>
                  <a:schemeClr val="accent1"/>
                </a:solidFill>
                <a:latin typeface="Rockwell"/>
                <a:ea typeface="+mj-ea"/>
                <a:cs typeface="+mj-cs"/>
              </a:rPr>
              <a:t>Working with wound care clinics, home care, hospitals, etc.</a:t>
            </a:r>
          </a:p>
        </p:txBody>
      </p:sp>
      <p:sp>
        <p:nvSpPr>
          <p:cNvPr id="63" name="Isosceles Triangle 62">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CB9BEED7-E1EB-322F-A3C2-73094F5E39EE}"/>
              </a:ext>
            </a:extLst>
          </p:cNvPr>
          <p:cNvSpPr txBox="1"/>
          <p:nvPr/>
        </p:nvSpPr>
        <p:spPr>
          <a:xfrm>
            <a:off x="2880487" y="1918367"/>
            <a:ext cx="8409782" cy="469415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0000"/>
              </a:lnSpc>
              <a:spcAft>
                <a:spcPts val="600"/>
              </a:spcAft>
              <a:buClr>
                <a:schemeClr val="accent1"/>
              </a:buClr>
              <a:buSzPct val="110000"/>
              <a:buFont typeface="Wingdings" panose="05000000000000000000" pitchFamily="2" charset="2"/>
              <a:buChar char="§"/>
            </a:pPr>
            <a:r>
              <a:rPr lang="en-US" sz="2000"/>
              <a:t>Insurance</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Supplies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Discharge paperwork</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Educating on escalation or downgrade of care</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Referrals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a:t>What can our patients expect</a:t>
            </a:r>
          </a:p>
        </p:txBody>
      </p:sp>
    </p:spTree>
    <p:extLst>
      <p:ext uri="{BB962C8B-B14F-4D97-AF65-F5344CB8AC3E}">
        <p14:creationId xmlns:p14="http://schemas.microsoft.com/office/powerpoint/2010/main" val="3890790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0"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65" name="Rectangle 64">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43A90-9DC1-A500-A088-1B0B964B21C0}"/>
              </a:ext>
            </a:extLst>
          </p:cNvPr>
          <p:cNvSpPr>
            <a:spLocks noGrp="1"/>
          </p:cNvSpPr>
          <p:nvPr>
            <p:ph type="title"/>
          </p:nvPr>
        </p:nvSpPr>
        <p:spPr>
          <a:xfrm>
            <a:off x="2157562" y="323606"/>
            <a:ext cx="7549703" cy="1230570"/>
          </a:xfrm>
        </p:spPr>
        <p:txBody>
          <a:bodyPr anchor="t">
            <a:normAutofit/>
          </a:bodyPr>
          <a:lstStyle/>
          <a:p>
            <a:pPr algn="l"/>
            <a:r>
              <a:rPr lang="en-US" sz="4400" b="1">
                <a:solidFill>
                  <a:schemeClr val="accent1"/>
                </a:solidFill>
                <a:latin typeface="Rockwell"/>
                <a:cs typeface="Calibri Light"/>
              </a:rPr>
              <a:t>Hospital </a:t>
            </a:r>
            <a:r>
              <a:rPr lang="en-US" sz="4400" b="1" err="1">
                <a:solidFill>
                  <a:schemeClr val="accent1"/>
                </a:solidFill>
                <a:latin typeface="Rockwell"/>
                <a:cs typeface="Calibri Light"/>
              </a:rPr>
              <a:t>Inreach</a:t>
            </a:r>
            <a:r>
              <a:rPr lang="en-US" sz="4400" b="1">
                <a:solidFill>
                  <a:schemeClr val="accent1"/>
                </a:solidFill>
                <a:latin typeface="Rockwell"/>
                <a:cs typeface="Calibri Light"/>
              </a:rPr>
              <a:t> </a:t>
            </a:r>
            <a:endParaRPr lang="en-US" sz="4400" b="1">
              <a:solidFill>
                <a:schemeClr val="accent1"/>
              </a:solidFill>
              <a:latin typeface="Rockwell"/>
              <a:ea typeface="Calibri Light"/>
              <a:cs typeface="Calibri Light"/>
            </a:endParaRPr>
          </a:p>
        </p:txBody>
      </p:sp>
      <p:sp>
        <p:nvSpPr>
          <p:cNvPr id="67" name="Isosceles Triangle 66">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8364539-8909-946E-74D6-EBEA1C6A30B7}"/>
              </a:ext>
            </a:extLst>
          </p:cNvPr>
          <p:cNvSpPr>
            <a:spLocks noGrp="1"/>
          </p:cNvSpPr>
          <p:nvPr>
            <p:ph idx="1"/>
          </p:nvPr>
        </p:nvSpPr>
        <p:spPr>
          <a:xfrm>
            <a:off x="2079410" y="1311200"/>
            <a:ext cx="9816552" cy="5277915"/>
          </a:xfrm>
        </p:spPr>
        <p:txBody>
          <a:bodyPr vert="horz" lIns="91440" tIns="45720" rIns="91440" bIns="45720" rtlCol="0" anchor="t">
            <a:noAutofit/>
          </a:bodyPr>
          <a:lstStyle/>
          <a:p>
            <a:r>
              <a:rPr lang="en-US" sz="2400"/>
              <a:t>Identify interested/aligned individuals in the ERs or inpatient units of your local hospitals</a:t>
            </a:r>
          </a:p>
          <a:p>
            <a:pPr lvl="1"/>
            <a:r>
              <a:rPr lang="en-US" sz="2400"/>
              <a:t>Educate on discharging with</a:t>
            </a:r>
          </a:p>
          <a:p>
            <a:pPr lvl="2"/>
            <a:r>
              <a:rPr lang="en-US" sz="2400"/>
              <a:t>2-3 days of supplies </a:t>
            </a:r>
          </a:p>
          <a:p>
            <a:pPr lvl="2"/>
            <a:r>
              <a:rPr lang="en-US" sz="2400"/>
              <a:t>Education on how to self-perform care </a:t>
            </a:r>
          </a:p>
          <a:p>
            <a:pPr lvl="2"/>
            <a:r>
              <a:rPr lang="en-US" sz="2400"/>
              <a:t>Signs and symptoms when to return </a:t>
            </a:r>
          </a:p>
          <a:p>
            <a:pPr lvl="2"/>
            <a:r>
              <a:rPr lang="en-US" sz="2400"/>
              <a:t>Resources/instructions other than "return to ER daily for wound care" </a:t>
            </a:r>
          </a:p>
          <a:p>
            <a:pPr lvl="2"/>
            <a:r>
              <a:rPr lang="en-US" sz="2400" b="1"/>
              <a:t>Educating on avoiding "scare tactic" language such as "you'll lose your leg if you don't stay" (this is different than informed consent)</a:t>
            </a:r>
          </a:p>
        </p:txBody>
      </p:sp>
    </p:spTree>
    <p:extLst>
      <p:ext uri="{BB962C8B-B14F-4D97-AF65-F5344CB8AC3E}">
        <p14:creationId xmlns:p14="http://schemas.microsoft.com/office/powerpoint/2010/main" val="279292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8" name="Group 27">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9" name="Rectangle 28">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Isosceles Triangle 29">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3" name="Rectangle 32">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6"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F321310F-0C91-91D6-94A6-BC5931E62BA1}"/>
              </a:ext>
            </a:extLst>
          </p:cNvPr>
          <p:cNvSpPr txBox="1"/>
          <p:nvPr/>
        </p:nvSpPr>
        <p:spPr>
          <a:xfrm>
            <a:off x="2124460" y="1785918"/>
            <a:ext cx="8247189" cy="3115075"/>
          </a:xfrm>
          <a:prstGeom prst="rect">
            <a:avLst/>
          </a:prstGeom>
        </p:spPr>
        <p:txBody>
          <a:bodyPr rot="0" spcFirstLastPara="0" vertOverflow="overflow" horzOverflow="overflow" vert="horz" lIns="228600" tIns="228600" rIns="228600" bIns="0" numCol="1" spcCol="0" rtlCol="0" fromWordArt="0" anchor="b" anchorCtr="0" forceAA="0" compatLnSpc="1">
            <a:prstTxWarp prst="textNoShape">
              <a:avLst/>
            </a:prstTxWarp>
            <a:normAutofit/>
          </a:bodyPr>
          <a:lstStyle/>
          <a:p>
            <a:pPr>
              <a:lnSpc>
                <a:spcPct val="80000"/>
              </a:lnSpc>
              <a:spcBef>
                <a:spcPct val="0"/>
              </a:spcBef>
              <a:spcAft>
                <a:spcPts val="600"/>
              </a:spcAft>
            </a:pPr>
            <a:r>
              <a:rPr lang="en-US" sz="7200" spc="-150">
                <a:solidFill>
                  <a:schemeClr val="accent1"/>
                </a:solidFill>
                <a:latin typeface="Rockwell"/>
                <a:ea typeface="+mj-ea"/>
                <a:cs typeface="+mj-cs"/>
              </a:rPr>
              <a:t>Wound Care Basics</a:t>
            </a:r>
          </a:p>
          <a:p>
            <a:pPr>
              <a:lnSpc>
                <a:spcPct val="80000"/>
              </a:lnSpc>
              <a:spcBef>
                <a:spcPct val="0"/>
              </a:spcBef>
              <a:spcAft>
                <a:spcPts val="600"/>
              </a:spcAft>
            </a:pPr>
            <a:endParaRPr lang="en-US" sz="7200" spc="-150">
              <a:solidFill>
                <a:schemeClr val="accent1"/>
              </a:solidFill>
              <a:latin typeface="Rockwell"/>
              <a:ea typeface="+mj-ea"/>
              <a:cs typeface="+mj-cs"/>
            </a:endParaRPr>
          </a:p>
        </p:txBody>
      </p:sp>
      <p:sp>
        <p:nvSpPr>
          <p:cNvPr id="56" name="Isosceles Triangle 55">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66482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B379B89D-7AE1-E027-7A96-F605A440EF23}"/>
              </a:ext>
            </a:extLst>
          </p:cNvPr>
          <p:cNvSpPr txBox="1"/>
          <p:nvPr/>
        </p:nvSpPr>
        <p:spPr>
          <a:xfrm>
            <a:off x="300802" y="1836880"/>
            <a:ext cx="3756774" cy="4575659"/>
          </a:xfrm>
          <a:prstGeom prst="rect">
            <a:avLst/>
          </a:prstGeom>
        </p:spPr>
        <p:txBody>
          <a:bodyPr rot="0" spcFirstLastPara="0" vertOverflow="overflow" horzOverflow="overflow" vert="horz" lIns="228600" tIns="228600" rIns="228600" bIns="228600" numCol="1" spcCol="0" rtlCol="0" fromWordArt="0" anchor="t" anchorCtr="0" forceAA="0" compatLnSpc="1">
            <a:prstTxWarp prst="textNoShape">
              <a:avLst/>
            </a:prstTxWarp>
            <a:normAutofit/>
          </a:bodyPr>
          <a:lstStyle/>
          <a:p>
            <a:pPr>
              <a:lnSpc>
                <a:spcPct val="85000"/>
              </a:lnSpc>
              <a:spcBef>
                <a:spcPct val="0"/>
              </a:spcBef>
              <a:spcAft>
                <a:spcPts val="600"/>
              </a:spcAft>
            </a:pPr>
            <a:r>
              <a:rPr lang="en-US" sz="4800" spc="-150">
                <a:solidFill>
                  <a:schemeClr val="accent1"/>
                </a:solidFill>
                <a:latin typeface="Rockwell"/>
                <a:ea typeface="+mj-ea"/>
                <a:cs typeface="+mj-cs"/>
              </a:rPr>
              <a:t>Universal or “Standard” Precautions</a:t>
            </a:r>
          </a:p>
        </p:txBody>
      </p:sp>
      <p:sp>
        <p:nvSpPr>
          <p:cNvPr id="61" name="Isosceles Triangle 60">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
        <p:nvSpPr>
          <p:cNvPr id="3" name="TextBox 2">
            <a:extLst>
              <a:ext uri="{FF2B5EF4-FFF2-40B4-BE49-F238E27FC236}">
                <a16:creationId xmlns:a16="http://schemas.microsoft.com/office/drawing/2014/main" id="{10CBED01-1212-FD39-5524-F8247B5426F9}"/>
              </a:ext>
            </a:extLst>
          </p:cNvPr>
          <p:cNvSpPr txBox="1"/>
          <p:nvPr/>
        </p:nvSpPr>
        <p:spPr>
          <a:xfrm>
            <a:off x="3863030" y="281661"/>
            <a:ext cx="7497648" cy="653077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0000"/>
              </a:lnSpc>
              <a:spcAft>
                <a:spcPts val="600"/>
              </a:spcAft>
              <a:buClr>
                <a:schemeClr val="accent1"/>
              </a:buClr>
              <a:buSzPct val="110000"/>
              <a:buFont typeface="Wingdings" panose="05000000000000000000" pitchFamily="2" charset="2"/>
              <a:buChar char="§"/>
            </a:pPr>
            <a:r>
              <a:rPr lang="en-US" sz="1600"/>
              <a:t>Universal precautions were introduced by the CDC in 1985, mostly in response to the HIV epidemic. </a:t>
            </a:r>
            <a:r>
              <a:rPr lang="en-US" sz="1600" b="1"/>
              <a:t>Standard precautions apply to the care of all patients, irrespective of their disease state. </a:t>
            </a:r>
          </a:p>
          <a:p>
            <a:pPr indent="-228600">
              <a:lnSpc>
                <a:spcPct val="110000"/>
              </a:lnSpc>
              <a:spcAft>
                <a:spcPts val="600"/>
              </a:spcAft>
              <a:buClr>
                <a:schemeClr val="accent1"/>
              </a:buClr>
              <a:buSzPct val="110000"/>
              <a:buFont typeface="Wingdings" panose="05000000000000000000" pitchFamily="2" charset="2"/>
              <a:buChar char="§"/>
            </a:pPr>
            <a:endParaRPr lang="en-US" sz="1600"/>
          </a:p>
          <a:p>
            <a:pPr indent="-228600">
              <a:lnSpc>
                <a:spcPct val="110000"/>
              </a:lnSpc>
              <a:spcAft>
                <a:spcPts val="600"/>
              </a:spcAft>
              <a:buClr>
                <a:schemeClr val="accent1"/>
              </a:buClr>
              <a:buSzPct val="110000"/>
              <a:buFont typeface="Wingdings" panose="05000000000000000000" pitchFamily="2" charset="2"/>
              <a:buChar char="§"/>
            </a:pPr>
            <a:r>
              <a:rPr lang="en-US" sz="1600"/>
              <a:t>These precautions apply when there is a risk of potential exposure to</a:t>
            </a:r>
          </a:p>
          <a:p>
            <a:pPr lvl="1" indent="-228600">
              <a:lnSpc>
                <a:spcPct val="110000"/>
              </a:lnSpc>
              <a:spcAft>
                <a:spcPts val="600"/>
              </a:spcAft>
              <a:buClr>
                <a:schemeClr val="accent1"/>
              </a:buClr>
              <a:buSzPct val="110000"/>
              <a:buFont typeface="Wingdings" panose="05000000000000000000" pitchFamily="2" charset="2"/>
              <a:buChar char="§"/>
            </a:pPr>
            <a:r>
              <a:rPr lang="en-US" sz="1600"/>
              <a:t>(1) blood;</a:t>
            </a:r>
            <a:endParaRPr lang="en-US"/>
          </a:p>
          <a:p>
            <a:pPr lvl="1" indent="-228600">
              <a:lnSpc>
                <a:spcPct val="110000"/>
              </a:lnSpc>
              <a:spcAft>
                <a:spcPts val="600"/>
              </a:spcAft>
              <a:buClr>
                <a:schemeClr val="accent1"/>
              </a:buClr>
              <a:buSzPct val="110000"/>
              <a:buFont typeface="Wingdings" panose="05000000000000000000" pitchFamily="2" charset="2"/>
              <a:buChar char="§"/>
            </a:pPr>
            <a:r>
              <a:rPr lang="en-US" sz="1600"/>
              <a:t>(2) all body fluids, secretions, and excretions, </a:t>
            </a:r>
            <a:r>
              <a:rPr lang="en-US" sz="1600" i="1"/>
              <a:t>except sweat</a:t>
            </a:r>
            <a:r>
              <a:rPr lang="en-US" sz="1600"/>
              <a:t>, regardless of whether or not they contain visible blood; </a:t>
            </a:r>
            <a:endParaRPr lang="en-US"/>
          </a:p>
          <a:p>
            <a:pPr lvl="1" indent="-228600">
              <a:lnSpc>
                <a:spcPct val="110000"/>
              </a:lnSpc>
              <a:spcAft>
                <a:spcPts val="600"/>
              </a:spcAft>
              <a:buClr>
                <a:schemeClr val="accent1"/>
              </a:buClr>
              <a:buSzPct val="110000"/>
              <a:buFont typeface="Wingdings" panose="05000000000000000000" pitchFamily="2" charset="2"/>
              <a:buChar char="§"/>
            </a:pPr>
            <a:r>
              <a:rPr lang="en-US" sz="1600"/>
              <a:t>(3) non-intact skin, and </a:t>
            </a:r>
            <a:endParaRPr lang="en-US"/>
          </a:p>
          <a:p>
            <a:pPr lvl="1" indent="-228600">
              <a:lnSpc>
                <a:spcPct val="110000"/>
              </a:lnSpc>
              <a:spcAft>
                <a:spcPts val="600"/>
              </a:spcAft>
              <a:buClr>
                <a:schemeClr val="accent1"/>
              </a:buClr>
              <a:buSzPct val="110000"/>
              <a:buFont typeface="Wingdings" panose="05000000000000000000" pitchFamily="2" charset="2"/>
              <a:buChar char="§"/>
            </a:pPr>
            <a:r>
              <a:rPr lang="en-US" sz="1600"/>
              <a:t>(4) mucous membranes. </a:t>
            </a:r>
            <a:endParaRPr lang="en-US"/>
          </a:p>
          <a:p>
            <a:pPr indent="-228600">
              <a:lnSpc>
                <a:spcPct val="110000"/>
              </a:lnSpc>
              <a:spcAft>
                <a:spcPts val="600"/>
              </a:spcAft>
              <a:buClr>
                <a:schemeClr val="accent1"/>
              </a:buClr>
              <a:buSzPct val="110000"/>
              <a:buFont typeface="Wingdings" panose="05000000000000000000" pitchFamily="2" charset="2"/>
              <a:buChar char="§"/>
            </a:pPr>
            <a:endParaRPr lang="en-US" sz="1600"/>
          </a:p>
          <a:p>
            <a:pPr indent="-228600">
              <a:lnSpc>
                <a:spcPct val="110000"/>
              </a:lnSpc>
              <a:spcAft>
                <a:spcPts val="600"/>
              </a:spcAft>
              <a:buClr>
                <a:schemeClr val="accent1"/>
              </a:buClr>
              <a:buSzPct val="110000"/>
              <a:buFont typeface="Wingdings" panose="05000000000000000000" pitchFamily="2" charset="2"/>
              <a:buChar char="§"/>
            </a:pPr>
            <a:r>
              <a:rPr lang="en-US" sz="1600"/>
              <a:t>This includes hand hygiene and personal protective equipment (PPE), with </a:t>
            </a:r>
            <a:r>
              <a:rPr lang="en-US" sz="1600" b="1"/>
              <a:t>hand hygiene being the single most important means to prevent transmission of disease</a:t>
            </a:r>
          </a:p>
          <a:p>
            <a:pPr indent="-228600">
              <a:lnSpc>
                <a:spcPct val="110000"/>
              </a:lnSpc>
              <a:spcAft>
                <a:spcPts val="600"/>
              </a:spcAft>
              <a:buClr>
                <a:schemeClr val="accent1"/>
              </a:buClr>
              <a:buSzPct val="110000"/>
              <a:buFont typeface="Wingdings" panose="05000000000000000000" pitchFamily="2" charset="2"/>
              <a:buChar char="§"/>
            </a:pPr>
            <a:endParaRPr lang="en-US" sz="1600" b="1"/>
          </a:p>
          <a:p>
            <a:pPr indent="-228600">
              <a:lnSpc>
                <a:spcPct val="110000"/>
              </a:lnSpc>
              <a:spcAft>
                <a:spcPts val="600"/>
              </a:spcAft>
              <a:buClr>
                <a:schemeClr val="accent1"/>
              </a:buClr>
              <a:buSzPct val="110000"/>
              <a:buFont typeface="Wingdings" panose="05000000000000000000" pitchFamily="2" charset="2"/>
              <a:buChar char="§"/>
            </a:pPr>
            <a:r>
              <a:rPr lang="en-US" sz="1600" b="1"/>
              <a:t>Transmission-based Precautions</a:t>
            </a:r>
            <a:endParaRPr lang="en-US" sz="1600"/>
          </a:p>
          <a:p>
            <a:pPr marL="342900" indent="-228600">
              <a:lnSpc>
                <a:spcPct val="110000"/>
              </a:lnSpc>
              <a:spcAft>
                <a:spcPts val="600"/>
              </a:spcAft>
              <a:buClr>
                <a:schemeClr val="accent1"/>
              </a:buClr>
              <a:buSzPct val="110000"/>
              <a:buFont typeface="Wingdings" panose="05000000000000000000" pitchFamily="2" charset="2"/>
              <a:buChar char="§"/>
            </a:pPr>
            <a:r>
              <a:rPr lang="en-US" sz="1600"/>
              <a:t>Contact Precautions (Gloves and contact gowns)</a:t>
            </a:r>
          </a:p>
          <a:p>
            <a:pPr marL="342900" indent="-228600">
              <a:lnSpc>
                <a:spcPct val="110000"/>
              </a:lnSpc>
              <a:spcAft>
                <a:spcPts val="600"/>
              </a:spcAft>
              <a:buClr>
                <a:schemeClr val="accent1"/>
              </a:buClr>
              <a:buSzPct val="110000"/>
              <a:buFont typeface="Wingdings" panose="05000000000000000000" pitchFamily="2" charset="2"/>
              <a:buChar char="§"/>
            </a:pPr>
            <a:r>
              <a:rPr lang="en-US" sz="1600"/>
              <a:t>Airborne Precautions (N95, gloves, and contact gowns)</a:t>
            </a:r>
          </a:p>
          <a:p>
            <a:pPr marL="342900" indent="-228600">
              <a:lnSpc>
                <a:spcPct val="110000"/>
              </a:lnSpc>
              <a:spcAft>
                <a:spcPts val="600"/>
              </a:spcAft>
              <a:buClr>
                <a:schemeClr val="accent1"/>
              </a:buClr>
              <a:buSzPct val="110000"/>
              <a:buFont typeface="Wingdings" panose="05000000000000000000" pitchFamily="2" charset="2"/>
              <a:buChar char="§"/>
            </a:pPr>
            <a:r>
              <a:rPr lang="en-US" sz="1600"/>
              <a:t>Droplet Precautions (Mask, gloves, and contact gowns)</a:t>
            </a:r>
          </a:p>
        </p:txBody>
      </p:sp>
    </p:spTree>
    <p:extLst>
      <p:ext uri="{BB962C8B-B14F-4D97-AF65-F5344CB8AC3E}">
        <p14:creationId xmlns:p14="http://schemas.microsoft.com/office/powerpoint/2010/main" val="1992564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F0AB666-CD6A-BB40-611C-B15681919CBC}"/>
              </a:ext>
            </a:extLst>
          </p:cNvPr>
          <p:cNvSpPr>
            <a:spLocks noGrp="1"/>
          </p:cNvSpPr>
          <p:nvPr>
            <p:ph type="title"/>
          </p:nvPr>
        </p:nvSpPr>
        <p:spPr>
          <a:xfrm>
            <a:off x="2880485" y="841375"/>
            <a:ext cx="6230857" cy="1230570"/>
          </a:xfrm>
        </p:spPr>
        <p:txBody>
          <a:bodyPr anchor="t">
            <a:normAutofit/>
          </a:bodyPr>
          <a:lstStyle/>
          <a:p>
            <a:pPr algn="l"/>
            <a:r>
              <a:rPr lang="en-US" sz="3600">
                <a:solidFill>
                  <a:schemeClr val="accent1"/>
                </a:solidFill>
                <a:cs typeface="Calibri Light"/>
              </a:rPr>
              <a:t>Financial Disclosures </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Picture Placeholder 1">
            <a:extLst>
              <a:ext uri="{FF2B5EF4-FFF2-40B4-BE49-F238E27FC236}">
                <a16:creationId xmlns:a16="http://schemas.microsoft.com/office/drawing/2014/main" id="{60333E7E-74DF-4495-48D4-2314C3A32F47}"/>
              </a:ext>
            </a:extLst>
          </p:cNvPr>
          <p:cNvSpPr>
            <a:spLocks noGrp="1"/>
          </p:cNvSpPr>
          <p:nvPr>
            <p:ph idx="1"/>
          </p:nvPr>
        </p:nvSpPr>
        <p:spPr>
          <a:xfrm>
            <a:off x="2880487" y="2249046"/>
            <a:ext cx="6123783" cy="3802762"/>
          </a:xfrm>
        </p:spPr>
        <p:txBody>
          <a:bodyPr anchor="t">
            <a:normAutofit/>
          </a:bodyPr>
          <a:lstStyle/>
          <a:p>
            <a:r>
              <a:rPr lang="en-US" sz="1600" dirty="0"/>
              <a:t>We have no disclosures </a:t>
            </a:r>
          </a:p>
        </p:txBody>
      </p:sp>
    </p:spTree>
    <p:extLst>
      <p:ext uri="{BB962C8B-B14F-4D97-AF65-F5344CB8AC3E}">
        <p14:creationId xmlns:p14="http://schemas.microsoft.com/office/powerpoint/2010/main" val="46935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18589600-6353-653D-9891-5365FE0D9F3E}"/>
              </a:ext>
            </a:extLst>
          </p:cNvPr>
          <p:cNvSpPr txBox="1"/>
          <p:nvPr/>
        </p:nvSpPr>
        <p:spPr>
          <a:xfrm>
            <a:off x="562060" y="2130794"/>
            <a:ext cx="3756774" cy="4575659"/>
          </a:xfrm>
          <a:prstGeom prst="rect">
            <a:avLst/>
          </a:prstGeom>
        </p:spPr>
        <p:txBody>
          <a:bodyPr rot="0" spcFirstLastPara="0" vertOverflow="overflow" horzOverflow="overflow" vert="horz" lIns="228600" tIns="228600" rIns="228600" bIns="228600" numCol="1" spcCol="0" rtlCol="0" fromWordArt="0" anchor="t" anchorCtr="0" forceAA="0" compatLnSpc="1">
            <a:prstTxWarp prst="textNoShape">
              <a:avLst/>
            </a:prstTxWarp>
            <a:normAutofit/>
          </a:bodyPr>
          <a:lstStyle/>
          <a:p>
            <a:pPr>
              <a:lnSpc>
                <a:spcPct val="85000"/>
              </a:lnSpc>
              <a:spcBef>
                <a:spcPct val="0"/>
              </a:spcBef>
              <a:spcAft>
                <a:spcPts val="600"/>
              </a:spcAft>
            </a:pPr>
            <a:r>
              <a:rPr lang="en-US" sz="5400" spc="-150">
                <a:solidFill>
                  <a:schemeClr val="accent1"/>
                </a:solidFill>
                <a:latin typeface="Rockwell"/>
                <a:ea typeface="+mj-ea"/>
                <a:cs typeface="+mj-cs"/>
              </a:rPr>
              <a:t>Clean Technique</a:t>
            </a:r>
          </a:p>
        </p:txBody>
      </p:sp>
      <p:sp>
        <p:nvSpPr>
          <p:cNvPr id="61" name="Isosceles Triangle 60">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
        <p:nvSpPr>
          <p:cNvPr id="3" name="TextBox 2">
            <a:extLst>
              <a:ext uri="{FF2B5EF4-FFF2-40B4-BE49-F238E27FC236}">
                <a16:creationId xmlns:a16="http://schemas.microsoft.com/office/drawing/2014/main" id="{5F6AA2F7-5235-596F-F01F-E8826E2049E3}"/>
              </a:ext>
            </a:extLst>
          </p:cNvPr>
          <p:cNvSpPr txBox="1"/>
          <p:nvPr/>
        </p:nvSpPr>
        <p:spPr>
          <a:xfrm>
            <a:off x="4430114" y="328696"/>
            <a:ext cx="7138009" cy="61927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0000"/>
              </a:lnSpc>
              <a:spcAft>
                <a:spcPts val="600"/>
              </a:spcAft>
              <a:buClr>
                <a:schemeClr val="accent1"/>
              </a:buClr>
              <a:buSzPct val="110000"/>
              <a:buFont typeface="Wingdings" panose="05000000000000000000" pitchFamily="2" charset="2"/>
              <a:buChar char="§"/>
            </a:pPr>
            <a:r>
              <a:rPr lang="en-US" sz="2000" b="1"/>
              <a:t>Non-sterile</a:t>
            </a:r>
            <a:r>
              <a:rPr lang="en-US" sz="2000"/>
              <a:t> (</a:t>
            </a:r>
            <a:r>
              <a:rPr lang="en-US"/>
              <a:t>vs sterile="</a:t>
            </a:r>
            <a:r>
              <a:rPr lang="en-US">
                <a:solidFill>
                  <a:srgbClr val="040C28"/>
                </a:solidFill>
                <a:ea typeface="+mn-lt"/>
                <a:cs typeface="+mn-lt"/>
              </a:rPr>
              <a:t>seeks to eliminate every potential microorganism in and around a sterile field while also maintaining objects as free from microorganisms as possible"</a:t>
            </a:r>
            <a:r>
              <a:rPr lang="en-US" sz="2000">
                <a:solidFill>
                  <a:srgbClr val="040C28"/>
                </a:solidFill>
                <a:ea typeface="+mn-lt"/>
                <a:cs typeface="+mn-lt"/>
              </a:rPr>
              <a:t>)</a:t>
            </a:r>
            <a:endParaRPr lang="en-US" sz="2000"/>
          </a:p>
          <a:p>
            <a:pPr indent="-228600">
              <a:lnSpc>
                <a:spcPct val="110000"/>
              </a:lnSpc>
              <a:spcAft>
                <a:spcPts val="600"/>
              </a:spcAft>
              <a:buClr>
                <a:schemeClr val="accent1"/>
              </a:buClr>
              <a:buSzPct val="110000"/>
              <a:buFont typeface="Wingdings" panose="05000000000000000000" pitchFamily="2" charset="2"/>
              <a:buChar char="§"/>
            </a:pPr>
            <a:endParaRPr lang="en-US" sz="2000"/>
          </a:p>
          <a:p>
            <a:pPr indent="-228600">
              <a:lnSpc>
                <a:spcPct val="110000"/>
              </a:lnSpc>
              <a:spcAft>
                <a:spcPts val="600"/>
              </a:spcAft>
              <a:buClr>
                <a:schemeClr val="accent1"/>
              </a:buClr>
              <a:buSzPct val="110000"/>
              <a:buFont typeface="Wingdings" panose="05000000000000000000" pitchFamily="2" charset="2"/>
              <a:buChar char="§"/>
            </a:pPr>
            <a:r>
              <a:rPr lang="en-US" sz="2000" b="1"/>
              <a:t>Preventing direct contamination of materials and supplies</a:t>
            </a:r>
          </a:p>
          <a:p>
            <a:pPr indent="-228600">
              <a:lnSpc>
                <a:spcPct val="110000"/>
              </a:lnSpc>
              <a:spcAft>
                <a:spcPts val="600"/>
              </a:spcAft>
              <a:buClr>
                <a:schemeClr val="accent1"/>
              </a:buClr>
              <a:buSzPct val="110000"/>
              <a:buFont typeface="Wingdings" panose="05000000000000000000" pitchFamily="2" charset="2"/>
              <a:buChar char="§"/>
            </a:pPr>
            <a:endParaRPr lang="en-US" sz="2000"/>
          </a:p>
          <a:p>
            <a:pPr lvl="1" indent="-228600">
              <a:lnSpc>
                <a:spcPct val="110000"/>
              </a:lnSpc>
              <a:spcAft>
                <a:spcPts val="600"/>
              </a:spcAft>
              <a:buClr>
                <a:schemeClr val="accent1"/>
              </a:buClr>
              <a:buSzPct val="110000"/>
              <a:buFont typeface="Wingdings" panose="05000000000000000000" pitchFamily="2" charset="2"/>
              <a:buChar char="§"/>
            </a:pPr>
            <a:r>
              <a:rPr lang="en-US" sz="2000" b="1"/>
              <a:t>Examples:</a:t>
            </a:r>
            <a:endParaRPr lang="en-US" sz="2000"/>
          </a:p>
          <a:p>
            <a:pPr marL="914400" lvl="1" indent="-228600">
              <a:lnSpc>
                <a:spcPct val="110000"/>
              </a:lnSpc>
              <a:spcAft>
                <a:spcPts val="600"/>
              </a:spcAft>
              <a:buClr>
                <a:schemeClr val="accent1"/>
              </a:buClr>
              <a:buSzPct val="110000"/>
              <a:buFont typeface="Wingdings" panose="05000000000000000000" pitchFamily="2" charset="2"/>
              <a:buChar char="§"/>
            </a:pPr>
            <a:r>
              <a:rPr lang="en-US" sz="2000"/>
              <a:t>Changing gloves often after touching surfaces</a:t>
            </a:r>
          </a:p>
          <a:p>
            <a:pPr marL="914400" lvl="1" indent="-228600">
              <a:lnSpc>
                <a:spcPct val="110000"/>
              </a:lnSpc>
              <a:spcAft>
                <a:spcPts val="600"/>
              </a:spcAft>
              <a:buClr>
                <a:schemeClr val="accent1"/>
              </a:buClr>
              <a:buSzPct val="110000"/>
              <a:buFont typeface="Wingdings" panose="05000000000000000000" pitchFamily="2" charset="2"/>
              <a:buChar char="§"/>
            </a:pPr>
            <a:r>
              <a:rPr lang="en-US" sz="2000"/>
              <a:t>Change when switching from working with “dirty” materials to “clean” materials</a:t>
            </a:r>
          </a:p>
          <a:p>
            <a:pPr lvl="2" indent="-228600">
              <a:lnSpc>
                <a:spcPct val="110000"/>
              </a:lnSpc>
              <a:spcAft>
                <a:spcPts val="600"/>
              </a:spcAft>
              <a:buClr>
                <a:schemeClr val="accent1"/>
              </a:buClr>
              <a:buSzPct val="110000"/>
              <a:buFont typeface="Wingdings" panose="05000000000000000000" pitchFamily="2" charset="2"/>
              <a:buChar char="§"/>
            </a:pPr>
            <a:r>
              <a:rPr lang="en-US" sz="2000"/>
              <a:t>Opening packages but keeping in the package until ready to use</a:t>
            </a:r>
          </a:p>
          <a:p>
            <a:pPr marL="914400" lvl="1" indent="-228600">
              <a:lnSpc>
                <a:spcPct val="110000"/>
              </a:lnSpc>
              <a:spcAft>
                <a:spcPts val="600"/>
              </a:spcAft>
              <a:buClr>
                <a:schemeClr val="accent1"/>
              </a:buClr>
              <a:buSzPct val="110000"/>
              <a:buFont typeface="Wingdings" panose="05000000000000000000" pitchFamily="2" charset="2"/>
              <a:buChar char="§"/>
            </a:pPr>
            <a:r>
              <a:rPr lang="en-US" sz="2000"/>
              <a:t>Rinsing the wound with tap water as opposed to sterile water </a:t>
            </a:r>
          </a:p>
          <a:p>
            <a:pPr marL="914400" lvl="1" indent="-228600">
              <a:lnSpc>
                <a:spcPct val="110000"/>
              </a:lnSpc>
              <a:spcAft>
                <a:spcPts val="600"/>
              </a:spcAft>
              <a:buClr>
                <a:schemeClr val="accent1"/>
              </a:buClr>
              <a:buSzPct val="110000"/>
              <a:buFont typeface="Wingdings" panose="05000000000000000000" pitchFamily="2" charset="2"/>
              <a:buChar char="§"/>
            </a:pPr>
            <a:r>
              <a:rPr lang="en-US" sz="2000"/>
              <a:t>Cutting supplies for multiple uses </a:t>
            </a:r>
          </a:p>
          <a:p>
            <a:pPr lvl="1" indent="-228600">
              <a:lnSpc>
                <a:spcPct val="110000"/>
              </a:lnSpc>
              <a:spcAft>
                <a:spcPts val="600"/>
              </a:spcAft>
              <a:buClr>
                <a:schemeClr val="accent1"/>
              </a:buClr>
              <a:buSzPct val="110000"/>
              <a:buFont typeface="Wingdings" panose="05000000000000000000" pitchFamily="2" charset="2"/>
              <a:buChar char="§"/>
            </a:pPr>
            <a:endParaRPr lang="en-US" sz="1600"/>
          </a:p>
        </p:txBody>
      </p:sp>
    </p:spTree>
    <p:extLst>
      <p:ext uri="{BB962C8B-B14F-4D97-AF65-F5344CB8AC3E}">
        <p14:creationId xmlns:p14="http://schemas.microsoft.com/office/powerpoint/2010/main" val="617036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D8E3-6760-CF6C-E818-4ED066B238A6}"/>
              </a:ext>
            </a:extLst>
          </p:cNvPr>
          <p:cNvSpPr>
            <a:spLocks noGrp="1"/>
          </p:cNvSpPr>
          <p:nvPr>
            <p:ph type="title"/>
          </p:nvPr>
        </p:nvSpPr>
        <p:spPr/>
        <p:txBody>
          <a:bodyPr/>
          <a:lstStyle/>
          <a:p>
            <a:r>
              <a:rPr lang="en-US">
                <a:latin typeface="Rockwell"/>
                <a:cs typeface="Calibri Light"/>
              </a:rPr>
              <a:t>Wound Assessment </a:t>
            </a:r>
            <a:endParaRPr lang="en-US">
              <a:latin typeface="Rockwell"/>
            </a:endParaRPr>
          </a:p>
        </p:txBody>
      </p:sp>
      <p:sp>
        <p:nvSpPr>
          <p:cNvPr id="6" name="Content Placeholder 5">
            <a:extLst>
              <a:ext uri="{FF2B5EF4-FFF2-40B4-BE49-F238E27FC236}">
                <a16:creationId xmlns:a16="http://schemas.microsoft.com/office/drawing/2014/main" id="{E1120EA3-7B1C-5B74-2B23-62763E44636B}"/>
              </a:ext>
            </a:extLst>
          </p:cNvPr>
          <p:cNvSpPr>
            <a:spLocks noGrp="1"/>
          </p:cNvSpPr>
          <p:nvPr>
            <p:ph idx="1"/>
          </p:nvPr>
        </p:nvSpPr>
        <p:spPr>
          <a:xfrm>
            <a:off x="4791875" y="1336586"/>
            <a:ext cx="7250701" cy="5248622"/>
          </a:xfrm>
        </p:spPr>
        <p:txBody>
          <a:bodyPr vert="horz" lIns="91440" tIns="45720" rIns="91440" bIns="45720" rtlCol="0" anchor="t">
            <a:normAutofit/>
          </a:bodyPr>
          <a:lstStyle/>
          <a:p>
            <a:pPr marL="0" indent="0">
              <a:buNone/>
            </a:pPr>
            <a:r>
              <a:rPr lang="en-US" sz="2400">
                <a:latin typeface="Arial"/>
                <a:cs typeface="Arial"/>
              </a:rPr>
              <a:t>•</a:t>
            </a:r>
            <a:r>
              <a:rPr lang="en-US" sz="2400">
                <a:cs typeface="Calibri"/>
              </a:rPr>
              <a:t>The foundation for treatment plan and determining healing</a:t>
            </a:r>
            <a:endParaRPr lang="en-US" sz="2400"/>
          </a:p>
          <a:p>
            <a:pPr marL="0" indent="0">
              <a:buNone/>
            </a:pPr>
            <a:r>
              <a:rPr lang="en-US" sz="2400">
                <a:latin typeface="Arial"/>
                <a:cs typeface="Arial"/>
              </a:rPr>
              <a:t>•</a:t>
            </a:r>
            <a:r>
              <a:rPr lang="en-US" sz="2400">
                <a:latin typeface="Rockwell"/>
                <a:cs typeface="Arial"/>
              </a:rPr>
              <a:t>H</a:t>
            </a:r>
            <a:r>
              <a:rPr lang="en-US" sz="2400">
                <a:latin typeface="Rockwell"/>
                <a:cs typeface="Calibri"/>
              </a:rPr>
              <a:t>olistic</a:t>
            </a:r>
            <a:r>
              <a:rPr lang="en-US" sz="2400">
                <a:cs typeface="Calibri"/>
              </a:rPr>
              <a:t>, including review of chronic conditions, medication, nutritional status and overall health of patient</a:t>
            </a:r>
          </a:p>
          <a:p>
            <a:pPr marL="0" indent="0">
              <a:buNone/>
            </a:pPr>
            <a:r>
              <a:rPr lang="en-US" sz="2400">
                <a:latin typeface="Arial"/>
                <a:cs typeface="Arial"/>
              </a:rPr>
              <a:t>•</a:t>
            </a:r>
            <a:r>
              <a:rPr lang="en-US" sz="2400">
                <a:cs typeface="Calibri"/>
              </a:rPr>
              <a:t>Should be conducted and documented at regular intervals</a:t>
            </a:r>
          </a:p>
          <a:p>
            <a:pPr marL="0" indent="0">
              <a:buNone/>
            </a:pPr>
            <a:r>
              <a:rPr lang="en-US" sz="2400">
                <a:latin typeface="Arial"/>
                <a:cs typeface="Arial"/>
              </a:rPr>
              <a:t>•</a:t>
            </a:r>
            <a:r>
              <a:rPr lang="en-US" sz="2400">
                <a:cs typeface="Calibri"/>
              </a:rPr>
              <a:t>Assure adequate lighting and equipment </a:t>
            </a:r>
          </a:p>
          <a:p>
            <a:endParaRPr lang="en-US">
              <a:cs typeface="Calibri"/>
            </a:endParaRPr>
          </a:p>
        </p:txBody>
      </p:sp>
    </p:spTree>
    <p:extLst>
      <p:ext uri="{BB962C8B-B14F-4D97-AF65-F5344CB8AC3E}">
        <p14:creationId xmlns:p14="http://schemas.microsoft.com/office/powerpoint/2010/main" val="1040116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1864-181C-8F62-612D-93A0D70C18D9}"/>
              </a:ext>
            </a:extLst>
          </p:cNvPr>
          <p:cNvSpPr>
            <a:spLocks noGrp="1"/>
          </p:cNvSpPr>
          <p:nvPr>
            <p:ph type="title"/>
          </p:nvPr>
        </p:nvSpPr>
        <p:spPr/>
        <p:txBody>
          <a:bodyPr/>
          <a:lstStyle/>
          <a:p>
            <a:pPr algn="ctr"/>
            <a:r>
              <a:rPr lang="en-US">
                <a:latin typeface="Rockwell"/>
                <a:cs typeface="Calibri Light"/>
              </a:rPr>
              <a:t>Wound Assessment: HPI</a:t>
            </a:r>
          </a:p>
        </p:txBody>
      </p:sp>
      <p:sp>
        <p:nvSpPr>
          <p:cNvPr id="3" name="Content Placeholder 2">
            <a:extLst>
              <a:ext uri="{FF2B5EF4-FFF2-40B4-BE49-F238E27FC236}">
                <a16:creationId xmlns:a16="http://schemas.microsoft.com/office/drawing/2014/main" id="{ED45C2C1-3CE9-8B0A-7ED5-870B026BCF42}"/>
              </a:ext>
            </a:extLst>
          </p:cNvPr>
          <p:cNvSpPr>
            <a:spLocks noGrp="1"/>
          </p:cNvSpPr>
          <p:nvPr>
            <p:ph idx="1"/>
          </p:nvPr>
        </p:nvSpPr>
        <p:spPr/>
        <p:txBody>
          <a:bodyPr vert="horz" lIns="91440" tIns="45720" rIns="91440" bIns="45720" rtlCol="0" anchor="t">
            <a:normAutofit/>
          </a:bodyPr>
          <a:lstStyle/>
          <a:p>
            <a:pPr marL="0" indent="0">
              <a:buNone/>
            </a:pPr>
            <a:r>
              <a:rPr lang="en-US" sz="2400">
                <a:latin typeface="Arial"/>
                <a:cs typeface="Arial"/>
              </a:rPr>
              <a:t>•</a:t>
            </a:r>
            <a:r>
              <a:rPr lang="en-US" sz="2400">
                <a:cs typeface="Calibri"/>
              </a:rPr>
              <a:t>Onset</a:t>
            </a:r>
            <a:endParaRPr lang="en-US">
              <a:cs typeface="Calibri" panose="020F0502020204030204"/>
            </a:endParaRPr>
          </a:p>
          <a:p>
            <a:pPr marL="0" indent="0">
              <a:buNone/>
            </a:pPr>
            <a:r>
              <a:rPr lang="en-US" sz="2400">
                <a:latin typeface="Arial"/>
                <a:cs typeface="Arial"/>
              </a:rPr>
              <a:t>•</a:t>
            </a:r>
            <a:r>
              <a:rPr lang="en-US" sz="2400">
                <a:cs typeface="Calibri"/>
              </a:rPr>
              <a:t>History of similar wounds</a:t>
            </a:r>
            <a:endParaRPr lang="en-US">
              <a:cs typeface="Calibri" panose="020F0502020204030204"/>
            </a:endParaRPr>
          </a:p>
          <a:p>
            <a:pPr marL="0" indent="0">
              <a:buNone/>
            </a:pPr>
            <a:r>
              <a:rPr lang="en-US" sz="2400">
                <a:latin typeface="Arial"/>
                <a:cs typeface="Arial"/>
              </a:rPr>
              <a:t>•</a:t>
            </a:r>
            <a:r>
              <a:rPr lang="en-US" sz="2400">
                <a:cs typeface="Calibri"/>
              </a:rPr>
              <a:t>Current and prior treatment and the outcomes</a:t>
            </a:r>
            <a:endParaRPr lang="en-US">
              <a:cs typeface="Calibri" panose="020F0502020204030204"/>
            </a:endParaRPr>
          </a:p>
          <a:p>
            <a:pPr marL="0" indent="0">
              <a:buNone/>
            </a:pPr>
            <a:r>
              <a:rPr lang="en-US" sz="2400">
                <a:latin typeface="Arial"/>
                <a:cs typeface="Arial"/>
              </a:rPr>
              <a:t>•</a:t>
            </a:r>
            <a:r>
              <a:rPr lang="en-US" sz="2400">
                <a:cs typeface="Calibri"/>
              </a:rPr>
              <a:t>Who is caring for the wound</a:t>
            </a:r>
            <a:endParaRPr lang="en-US">
              <a:cs typeface="Calibri" panose="020F0502020204030204"/>
            </a:endParaRPr>
          </a:p>
          <a:p>
            <a:pPr marL="0" indent="0">
              <a:buNone/>
            </a:pPr>
            <a:r>
              <a:rPr lang="en-US" sz="2400">
                <a:latin typeface="Arial"/>
                <a:cs typeface="Arial"/>
              </a:rPr>
              <a:t>•</a:t>
            </a:r>
            <a:r>
              <a:rPr lang="en-US" sz="2400">
                <a:cs typeface="Calibri"/>
              </a:rPr>
              <a:t>When was the dressing last changed</a:t>
            </a:r>
            <a:endParaRPr lang="en-US">
              <a:cs typeface="Calibri" panose="020F0502020204030204"/>
            </a:endParaRPr>
          </a:p>
          <a:p>
            <a:pPr marL="0" indent="0">
              <a:buNone/>
            </a:pPr>
            <a:r>
              <a:rPr lang="en-US" sz="2400">
                <a:latin typeface="Arial"/>
                <a:cs typeface="Arial"/>
              </a:rPr>
              <a:t>•</a:t>
            </a:r>
            <a:r>
              <a:rPr lang="en-US" sz="2400">
                <a:cs typeface="Calibri"/>
              </a:rPr>
              <a:t>Are they seeing a specialist for care to the wound</a:t>
            </a:r>
            <a:endParaRPr lang="en-US">
              <a:cs typeface="Calibri" panose="020F0502020204030204"/>
            </a:endParaRPr>
          </a:p>
          <a:p>
            <a:pPr marL="0" indent="0">
              <a:buNone/>
            </a:pPr>
            <a:r>
              <a:rPr lang="en-US" sz="2400">
                <a:latin typeface="Arial"/>
                <a:cs typeface="Arial"/>
              </a:rPr>
              <a:t>•</a:t>
            </a:r>
            <a:r>
              <a:rPr lang="en-US" sz="2400">
                <a:cs typeface="Calibri"/>
              </a:rPr>
              <a:t>Patient’s treatment preferences </a:t>
            </a:r>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999002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7046-4E3C-7837-6315-F4489B094A61}"/>
              </a:ext>
            </a:extLst>
          </p:cNvPr>
          <p:cNvSpPr>
            <a:spLocks noGrp="1"/>
          </p:cNvSpPr>
          <p:nvPr>
            <p:ph type="title"/>
          </p:nvPr>
        </p:nvSpPr>
        <p:spPr/>
        <p:txBody>
          <a:bodyPr/>
          <a:lstStyle/>
          <a:p>
            <a:pPr algn="ctr"/>
            <a:r>
              <a:rPr lang="en-US">
                <a:latin typeface="Rockwell"/>
                <a:cs typeface="Calibri Light"/>
              </a:rPr>
              <a:t>Wound Assessment : Wound Status</a:t>
            </a:r>
          </a:p>
        </p:txBody>
      </p:sp>
      <p:sp>
        <p:nvSpPr>
          <p:cNvPr id="3" name="Content Placeholder 2">
            <a:extLst>
              <a:ext uri="{FF2B5EF4-FFF2-40B4-BE49-F238E27FC236}">
                <a16:creationId xmlns:a16="http://schemas.microsoft.com/office/drawing/2014/main" id="{EFDC7FE7-7717-4447-ED12-B1AE6C6A71D6}"/>
              </a:ext>
            </a:extLst>
          </p:cNvPr>
          <p:cNvSpPr>
            <a:spLocks noGrp="1"/>
          </p:cNvSpPr>
          <p:nvPr>
            <p:ph idx="1"/>
          </p:nvPr>
        </p:nvSpPr>
        <p:spPr>
          <a:xfrm>
            <a:off x="5107561" y="1140643"/>
            <a:ext cx="6281873" cy="5248622"/>
          </a:xfrm>
        </p:spPr>
        <p:txBody>
          <a:bodyPr vert="horz" lIns="91440" tIns="45720" rIns="91440" bIns="45720" rtlCol="0" anchor="t">
            <a:normAutofit/>
          </a:bodyPr>
          <a:lstStyle/>
          <a:p>
            <a:pPr marL="457200" indent="-457200">
              <a:buFont typeface="Arial"/>
              <a:buChar char="•"/>
            </a:pPr>
            <a:r>
              <a:rPr lang="en-US">
                <a:cs typeface="Calibri"/>
              </a:rPr>
              <a:t>Anatomic Location</a:t>
            </a:r>
            <a:endParaRPr lang="en-US">
              <a:ea typeface="Calibri" panose="020F0502020204030204"/>
              <a:cs typeface="Calibri"/>
            </a:endParaRPr>
          </a:p>
          <a:p>
            <a:pPr marL="457200" indent="-457200">
              <a:buFont typeface="Arial"/>
              <a:buChar char="•"/>
            </a:pPr>
            <a:r>
              <a:rPr lang="en-US">
                <a:cs typeface="Calibri"/>
              </a:rPr>
              <a:t>Size; should be measured</a:t>
            </a:r>
            <a:endParaRPr lang="en-US">
              <a:ea typeface="Calibri" panose="020F0502020204030204"/>
              <a:cs typeface="Calibri"/>
            </a:endParaRPr>
          </a:p>
          <a:p>
            <a:pPr marL="457200" indent="-457200">
              <a:buFont typeface="Arial"/>
              <a:buChar char="•"/>
            </a:pPr>
            <a:r>
              <a:rPr lang="en-US">
                <a:cs typeface="Calibri"/>
              </a:rPr>
              <a:t>Appearance of wound edges and surrounding skin/</a:t>
            </a:r>
            <a:r>
              <a:rPr lang="en-US" err="1">
                <a:cs typeface="Calibri"/>
              </a:rPr>
              <a:t>periwound</a:t>
            </a:r>
            <a:r>
              <a:rPr lang="en-US">
                <a:cs typeface="Calibri"/>
              </a:rPr>
              <a:t> area</a:t>
            </a:r>
            <a:endParaRPr lang="en-US">
              <a:ea typeface="Calibri" panose="020F0502020204030204"/>
              <a:cs typeface="Calibri"/>
            </a:endParaRPr>
          </a:p>
          <a:p>
            <a:pPr marL="457200" indent="-457200">
              <a:buFont typeface="Arial"/>
              <a:buChar char="•"/>
            </a:pPr>
            <a:r>
              <a:rPr lang="en-US">
                <a:cs typeface="Calibri"/>
              </a:rPr>
              <a:t>Presence of necrotic tissue</a:t>
            </a:r>
            <a:endParaRPr lang="en-US">
              <a:latin typeface="Rockwell"/>
              <a:ea typeface="Calibri"/>
              <a:cs typeface="Calibri"/>
            </a:endParaRPr>
          </a:p>
          <a:p>
            <a:pPr marL="457200" indent="-457200">
              <a:buFont typeface="Arial"/>
              <a:buChar char="•"/>
            </a:pPr>
            <a:r>
              <a:rPr lang="en-US">
                <a:latin typeface="Rockwell"/>
                <a:ea typeface="Calibri"/>
                <a:cs typeface="Calibri"/>
              </a:rPr>
              <a:t>Presence of wound odor even after cleansing</a:t>
            </a:r>
          </a:p>
          <a:p>
            <a:pPr marL="457200" indent="-457200">
              <a:buFont typeface="Arial"/>
              <a:buChar char="•"/>
            </a:pPr>
            <a:r>
              <a:rPr lang="en-US">
                <a:cs typeface="Calibri"/>
              </a:rPr>
              <a:t>Amount of exudate/drainage</a:t>
            </a:r>
            <a:endParaRPr lang="en-US">
              <a:ea typeface="Calibri" panose="020F0502020204030204"/>
              <a:cs typeface="Calibri"/>
            </a:endParaRPr>
          </a:p>
          <a:p>
            <a:pPr marL="457200" indent="-457200">
              <a:buFont typeface="Arial"/>
              <a:buChar char="•"/>
            </a:pPr>
            <a:r>
              <a:rPr lang="en-US">
                <a:cs typeface="Calibri"/>
              </a:rPr>
              <a:t>Describe the appearance of tissue in the wound bed</a:t>
            </a:r>
            <a:endParaRPr lang="en-US">
              <a:ea typeface="Calibri"/>
              <a:cs typeface="Calibri"/>
            </a:endParaRPr>
          </a:p>
          <a:p>
            <a:pPr marL="571500" indent="-571500"/>
            <a:r>
              <a:rPr lang="en-US" sz="4400">
                <a:cs typeface="Calibri"/>
              </a:rPr>
              <a:t>PAIN</a:t>
            </a:r>
            <a:endParaRPr lang="en-US">
              <a:ea typeface="Calibri" panose="020F0502020204030204"/>
              <a:cs typeface="Calibri" panose="020F0502020204030204"/>
            </a:endParaRPr>
          </a:p>
          <a:p>
            <a:pPr marL="457200" indent="-457200">
              <a:buFont typeface="Arial"/>
              <a:buChar char="•"/>
            </a:pPr>
            <a:endParaRPr lang="en-US">
              <a:ea typeface="Calibri" panose="020F0502020204030204"/>
              <a:cs typeface="Calibri" panose="020F0502020204030204"/>
            </a:endParaRPr>
          </a:p>
        </p:txBody>
      </p:sp>
    </p:spTree>
    <p:extLst>
      <p:ext uri="{BB962C8B-B14F-4D97-AF65-F5344CB8AC3E}">
        <p14:creationId xmlns:p14="http://schemas.microsoft.com/office/powerpoint/2010/main" val="2296520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21FE-E783-A9B9-1B1A-EB41DAF47F62}"/>
              </a:ext>
            </a:extLst>
          </p:cNvPr>
          <p:cNvSpPr>
            <a:spLocks noGrp="1"/>
          </p:cNvSpPr>
          <p:nvPr>
            <p:ph type="title"/>
          </p:nvPr>
        </p:nvSpPr>
        <p:spPr/>
        <p:txBody>
          <a:bodyPr/>
          <a:lstStyle/>
          <a:p>
            <a:pPr algn="ctr"/>
            <a:r>
              <a:rPr lang="en-US">
                <a:latin typeface="Rockwell"/>
                <a:cs typeface="Calibri Light"/>
              </a:rPr>
              <a:t>Wound Classification</a:t>
            </a:r>
          </a:p>
        </p:txBody>
      </p:sp>
      <p:sp>
        <p:nvSpPr>
          <p:cNvPr id="3" name="Content Placeholder 2">
            <a:extLst>
              <a:ext uri="{FF2B5EF4-FFF2-40B4-BE49-F238E27FC236}">
                <a16:creationId xmlns:a16="http://schemas.microsoft.com/office/drawing/2014/main" id="{17038C0D-2F4B-17D3-BCC4-F7E46CD519A6}"/>
              </a:ext>
            </a:extLst>
          </p:cNvPr>
          <p:cNvSpPr>
            <a:spLocks noGrp="1"/>
          </p:cNvSpPr>
          <p:nvPr>
            <p:ph idx="1"/>
          </p:nvPr>
        </p:nvSpPr>
        <p:spPr>
          <a:xfrm>
            <a:off x="4956286" y="1057875"/>
            <a:ext cx="6809322" cy="5228356"/>
          </a:xfrm>
        </p:spPr>
        <p:txBody>
          <a:bodyPr vert="horz" lIns="91440" tIns="45720" rIns="91440" bIns="45720" rtlCol="0" anchor="t">
            <a:normAutofit/>
          </a:bodyPr>
          <a:lstStyle/>
          <a:p>
            <a:pPr marL="457200" indent="-457200"/>
            <a:r>
              <a:rPr lang="en-US" b="1">
                <a:cs typeface="Calibri" panose="020F0502020204030204"/>
              </a:rPr>
              <a:t>Partial thickness</a:t>
            </a:r>
            <a:r>
              <a:rPr lang="en-US">
                <a:cs typeface="Calibri" panose="020F0502020204030204"/>
              </a:rPr>
              <a:t>- skin damage into epidermis and/or dermis</a:t>
            </a:r>
            <a:endParaRPr lang="en-US"/>
          </a:p>
          <a:p>
            <a:pPr marL="457200" indent="-457200"/>
            <a:r>
              <a:rPr lang="en-US" b="1">
                <a:cs typeface="Calibri" panose="020F0502020204030204"/>
              </a:rPr>
              <a:t>Full thickness</a:t>
            </a:r>
            <a:r>
              <a:rPr lang="en-US">
                <a:cs typeface="Calibri" panose="020F0502020204030204"/>
              </a:rPr>
              <a:t>- skin damage through the dermis to underlying structures</a:t>
            </a:r>
          </a:p>
          <a:p>
            <a:pPr marL="457200" indent="-457200"/>
            <a:r>
              <a:rPr lang="en-US" b="1">
                <a:cs typeface="Calibri" panose="020F0502020204030204"/>
              </a:rPr>
              <a:t>Deep/wet</a:t>
            </a:r>
            <a:r>
              <a:rPr lang="en-US">
                <a:cs typeface="Calibri" panose="020F0502020204030204"/>
              </a:rPr>
              <a:t>- wound with depth, tunnels or undermining with moderate/large amounts of exudate </a:t>
            </a:r>
          </a:p>
          <a:p>
            <a:pPr marL="457200" indent="-457200"/>
            <a:r>
              <a:rPr lang="en-US" b="1">
                <a:cs typeface="Calibri" panose="020F0502020204030204"/>
              </a:rPr>
              <a:t>Deep/dry</a:t>
            </a:r>
            <a:r>
              <a:rPr lang="en-US">
                <a:cs typeface="Calibri" panose="020F0502020204030204"/>
              </a:rPr>
              <a:t>- wound with depth, tunnels or undermining minimal/no exudate</a:t>
            </a:r>
          </a:p>
          <a:p>
            <a:pPr marL="457200" indent="-457200"/>
            <a:r>
              <a:rPr lang="en-US" b="1">
                <a:cs typeface="Calibri" panose="020F0502020204030204"/>
              </a:rPr>
              <a:t>Shallow/wet</a:t>
            </a:r>
            <a:r>
              <a:rPr lang="en-US">
                <a:cs typeface="Calibri" panose="020F0502020204030204"/>
              </a:rPr>
              <a:t>- wound with no depth, no tunnels or undermining, moderate/large exudate</a:t>
            </a:r>
          </a:p>
          <a:p>
            <a:pPr marL="457200" indent="-457200"/>
            <a:r>
              <a:rPr lang="en-US" b="1">
                <a:cs typeface="Calibri" panose="020F0502020204030204"/>
              </a:rPr>
              <a:t>Shallow/dry</a:t>
            </a:r>
            <a:r>
              <a:rPr lang="en-US">
                <a:cs typeface="Calibri" panose="020F0502020204030204"/>
              </a:rPr>
              <a:t>- wound with no depth, no tunnels or undermining minimal/no exudate</a:t>
            </a:r>
          </a:p>
          <a:p>
            <a:pPr marL="457200" indent="-457200"/>
            <a:endParaRPr lang="en-US">
              <a:cs typeface="Calibri" panose="020F0502020204030204"/>
            </a:endParaRPr>
          </a:p>
        </p:txBody>
      </p:sp>
    </p:spTree>
    <p:extLst>
      <p:ext uri="{BB962C8B-B14F-4D97-AF65-F5344CB8AC3E}">
        <p14:creationId xmlns:p14="http://schemas.microsoft.com/office/powerpoint/2010/main" val="1807065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9E4DA2B-2503-DF75-6617-B5B6812C3023}"/>
              </a:ext>
            </a:extLst>
          </p:cNvPr>
          <p:cNvPicPr>
            <a:picLocks noGrp="1" noChangeAspect="1"/>
          </p:cNvPicPr>
          <p:nvPr>
            <p:ph type="pic" idx="1"/>
          </p:nvPr>
        </p:nvPicPr>
        <p:blipFill>
          <a:blip r:embed="rId2"/>
          <a:srcRect t="22539" b="22539"/>
          <a:stretch/>
        </p:blipFill>
        <p:spPr>
          <a:xfrm>
            <a:off x="6769999" y="1062037"/>
            <a:ext cx="2035295" cy="2912853"/>
          </a:xfrm>
        </p:spPr>
      </p:pic>
      <p:sp>
        <p:nvSpPr>
          <p:cNvPr id="2" name="Title 1">
            <a:extLst>
              <a:ext uri="{FF2B5EF4-FFF2-40B4-BE49-F238E27FC236}">
                <a16:creationId xmlns:a16="http://schemas.microsoft.com/office/drawing/2014/main" id="{57F17420-6DD4-2665-DD3D-52D05566C487}"/>
              </a:ext>
            </a:extLst>
          </p:cNvPr>
          <p:cNvSpPr>
            <a:spLocks noGrp="1"/>
          </p:cNvSpPr>
          <p:nvPr>
            <p:ph type="title"/>
          </p:nvPr>
        </p:nvSpPr>
        <p:spPr>
          <a:xfrm>
            <a:off x="863672" y="2719484"/>
            <a:ext cx="5776646" cy="1178032"/>
          </a:xfrm>
        </p:spPr>
        <p:txBody>
          <a:bodyPr vert="horz" lIns="228600" tIns="228600" rIns="228600" bIns="0" rtlCol="0" anchor="b">
            <a:noAutofit/>
          </a:bodyPr>
          <a:lstStyle/>
          <a:p>
            <a:endParaRPr lang="en-US" sz="4000">
              <a:latin typeface="Rockwell"/>
              <a:cs typeface="Calibri"/>
            </a:endParaRPr>
          </a:p>
          <a:p>
            <a:r>
              <a:rPr lang="en-US" sz="4000">
                <a:latin typeface="Rockwell"/>
                <a:cs typeface="Calibri Light"/>
              </a:rPr>
              <a:t>Wound Assessment: Measurement</a:t>
            </a:r>
            <a:endParaRPr lang="en-US" sz="4000">
              <a:latin typeface="Rockwell"/>
            </a:endParaRPr>
          </a:p>
        </p:txBody>
      </p:sp>
      <p:sp>
        <p:nvSpPr>
          <p:cNvPr id="4" name="Text Placeholder 3">
            <a:extLst>
              <a:ext uri="{FF2B5EF4-FFF2-40B4-BE49-F238E27FC236}">
                <a16:creationId xmlns:a16="http://schemas.microsoft.com/office/drawing/2014/main" id="{A5B66231-C5F5-F9A7-425A-2141C90F8BA5}"/>
              </a:ext>
            </a:extLst>
          </p:cNvPr>
          <p:cNvSpPr>
            <a:spLocks noGrp="1"/>
          </p:cNvSpPr>
          <p:nvPr>
            <p:ph type="body" sz="half" idx="2"/>
          </p:nvPr>
        </p:nvSpPr>
        <p:spPr>
          <a:xfrm>
            <a:off x="8246649" y="1460297"/>
            <a:ext cx="3318119" cy="2510647"/>
          </a:xfrm>
        </p:spPr>
        <p:txBody>
          <a:bodyPr vert="horz" lIns="91440" tIns="45720" rIns="91440" bIns="45720" rtlCol="0" anchor="t">
            <a:noAutofit/>
          </a:bodyPr>
          <a:lstStyle/>
          <a:p>
            <a:r>
              <a:rPr lang="en-US">
                <a:solidFill>
                  <a:schemeClr val="tx1"/>
                </a:solidFill>
                <a:cs typeface="Calibri"/>
              </a:rPr>
              <a:t>Standardized:</a:t>
            </a:r>
            <a:endParaRPr lang="en-US">
              <a:solidFill>
                <a:schemeClr val="tx1"/>
              </a:solidFill>
            </a:endParaRPr>
          </a:p>
          <a:p>
            <a:r>
              <a:rPr lang="en-US">
                <a:solidFill>
                  <a:schemeClr val="tx1"/>
                </a:solidFill>
                <a:cs typeface="Calibri"/>
              </a:rPr>
              <a:t>Length x width x depth in CM</a:t>
            </a:r>
          </a:p>
          <a:p>
            <a:r>
              <a:rPr lang="en-US">
                <a:solidFill>
                  <a:schemeClr val="tx1"/>
                </a:solidFill>
                <a:cs typeface="Calibri"/>
              </a:rPr>
              <a:t> OR</a:t>
            </a:r>
            <a:endParaRPr lang="en-US">
              <a:solidFill>
                <a:schemeClr val="tx1"/>
              </a:solidFill>
              <a:ea typeface="Calibri" panose="020F0502020204030204"/>
              <a:cs typeface="Calibri"/>
            </a:endParaRPr>
          </a:p>
          <a:p>
            <a:r>
              <a:rPr lang="en-US">
                <a:solidFill>
                  <a:schemeClr val="tx1"/>
                </a:solidFill>
                <a:cs typeface="Calibri"/>
              </a:rPr>
              <a:t>Surface area CM</a:t>
            </a:r>
          </a:p>
          <a:p>
            <a:r>
              <a:rPr lang="en-US" sz="1200">
                <a:ea typeface="Calibri" panose="020F0502020204030204"/>
                <a:cs typeface="Calibri"/>
              </a:rPr>
              <a:t>(L X W) </a:t>
            </a:r>
          </a:p>
          <a:p>
            <a:endParaRPr lang="en-US" sz="3600">
              <a:cs typeface="Calibri"/>
            </a:endParaRPr>
          </a:p>
          <a:p>
            <a:endParaRPr lang="en-US" sz="3600">
              <a:ea typeface="Calibri" panose="020F0502020204030204"/>
              <a:cs typeface="Calibri"/>
            </a:endParaRPr>
          </a:p>
          <a:p>
            <a:endParaRPr lang="en-US">
              <a:ea typeface="Calibri" panose="020F0502020204030204"/>
              <a:cs typeface="Calibri"/>
            </a:endParaRPr>
          </a:p>
        </p:txBody>
      </p:sp>
      <p:pic>
        <p:nvPicPr>
          <p:cNvPr id="6" name="Picture 6">
            <a:extLst>
              <a:ext uri="{FF2B5EF4-FFF2-40B4-BE49-F238E27FC236}">
                <a16:creationId xmlns:a16="http://schemas.microsoft.com/office/drawing/2014/main" id="{3653215D-82F4-CE32-4335-F309AA2228DC}"/>
              </a:ext>
            </a:extLst>
          </p:cNvPr>
          <p:cNvPicPr>
            <a:picLocks noChangeAspect="1"/>
          </p:cNvPicPr>
          <p:nvPr/>
        </p:nvPicPr>
        <p:blipFill>
          <a:blip r:embed="rId3"/>
          <a:stretch>
            <a:fillRect/>
          </a:stretch>
        </p:blipFill>
        <p:spPr>
          <a:xfrm>
            <a:off x="7384211" y="3555185"/>
            <a:ext cx="2743200" cy="1904233"/>
          </a:xfrm>
          <a:prstGeom prst="rect">
            <a:avLst/>
          </a:prstGeom>
        </p:spPr>
      </p:pic>
    </p:spTree>
    <p:extLst>
      <p:ext uri="{BB962C8B-B14F-4D97-AF65-F5344CB8AC3E}">
        <p14:creationId xmlns:p14="http://schemas.microsoft.com/office/powerpoint/2010/main" val="4192964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8" name="Rectangle 37">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4" name="Rectangle 63">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B6D4AFC-F517-B7BC-231D-6600A4A634A5}"/>
              </a:ext>
            </a:extLst>
          </p:cNvPr>
          <p:cNvSpPr>
            <a:spLocks noGrp="1"/>
          </p:cNvSpPr>
          <p:nvPr>
            <p:ph type="title"/>
          </p:nvPr>
        </p:nvSpPr>
        <p:spPr>
          <a:xfrm>
            <a:off x="888631" y="2358391"/>
            <a:ext cx="3498979" cy="2453676"/>
          </a:xfrm>
        </p:spPr>
        <p:txBody>
          <a:bodyPr vert="horz" lIns="228600" tIns="228600" rIns="228600" bIns="228600" rtlCol="0" anchor="ctr">
            <a:normAutofit/>
          </a:bodyPr>
          <a:lstStyle/>
          <a:p>
            <a:r>
              <a:rPr lang="en-US" sz="3200">
                <a:latin typeface="Rockwell"/>
              </a:rPr>
              <a:t>Wound Assessment: Tunneling/Sinus Tract</a:t>
            </a:r>
          </a:p>
        </p:txBody>
      </p:sp>
      <p:pic>
        <p:nvPicPr>
          <p:cNvPr id="5" name="Picture 5" descr="A picture containing text, indoor&#10;&#10;Description automatically generated">
            <a:extLst>
              <a:ext uri="{FF2B5EF4-FFF2-40B4-BE49-F238E27FC236}">
                <a16:creationId xmlns:a16="http://schemas.microsoft.com/office/drawing/2014/main" id="{06E3BA9C-2DDE-FDA0-D0AD-0FB2E5040E59}"/>
              </a:ext>
            </a:extLst>
          </p:cNvPr>
          <p:cNvPicPr>
            <a:picLocks noGrp="1" noChangeAspect="1"/>
          </p:cNvPicPr>
          <p:nvPr>
            <p:ph type="pic" idx="1"/>
          </p:nvPr>
        </p:nvPicPr>
        <p:blipFill rotWithShape="1">
          <a:blip r:embed="rId2"/>
          <a:srcRect t="9211" r="-3" b="13628"/>
          <a:stretch/>
        </p:blipFill>
        <p:spPr>
          <a:xfrm>
            <a:off x="5115908" y="804036"/>
            <a:ext cx="6562108" cy="3106865"/>
          </a:xfrm>
          <a:prstGeom prst="rect">
            <a:avLst/>
          </a:prstGeom>
          <a:ln w="9525">
            <a:solidFill>
              <a:schemeClr val="tx1">
                <a:alpha val="20000"/>
              </a:schemeClr>
            </a:solidFill>
          </a:ln>
        </p:spPr>
      </p:pic>
      <p:sp>
        <p:nvSpPr>
          <p:cNvPr id="4" name="Text Placeholder 3">
            <a:extLst>
              <a:ext uri="{FF2B5EF4-FFF2-40B4-BE49-F238E27FC236}">
                <a16:creationId xmlns:a16="http://schemas.microsoft.com/office/drawing/2014/main" id="{194E2FCD-B2F0-942E-B41B-B55CAB37609C}"/>
              </a:ext>
            </a:extLst>
          </p:cNvPr>
          <p:cNvSpPr>
            <a:spLocks noGrp="1"/>
          </p:cNvSpPr>
          <p:nvPr>
            <p:ph type="body" sz="half" idx="2"/>
          </p:nvPr>
        </p:nvSpPr>
        <p:spPr>
          <a:xfrm>
            <a:off x="5118447" y="4267830"/>
            <a:ext cx="6698816" cy="2172165"/>
          </a:xfrm>
        </p:spPr>
        <p:txBody>
          <a:bodyPr vert="horz" lIns="91440" tIns="45720" rIns="91440" bIns="45720" rtlCol="0" anchor="ctr">
            <a:noAutofit/>
          </a:bodyPr>
          <a:lstStyle/>
          <a:p>
            <a:pPr indent="-228600" algn="l">
              <a:lnSpc>
                <a:spcPct val="110000"/>
              </a:lnSpc>
              <a:buFont typeface="Wingdings" panose="05000000000000000000" pitchFamily="2" charset="2"/>
              <a:buChar char="§"/>
            </a:pPr>
            <a:r>
              <a:rPr lang="en-US" b="1" u="sng">
                <a:solidFill>
                  <a:schemeClr val="tx1"/>
                </a:solidFill>
              </a:rPr>
              <a:t>Single direction </a:t>
            </a:r>
            <a:r>
              <a:rPr lang="en-US">
                <a:solidFill>
                  <a:schemeClr val="tx1"/>
                </a:solidFill>
              </a:rPr>
              <a:t>from the edge of the wound</a:t>
            </a:r>
          </a:p>
          <a:p>
            <a:pPr indent="-228600" algn="l">
              <a:lnSpc>
                <a:spcPct val="110000"/>
              </a:lnSpc>
              <a:buFont typeface="Wingdings" panose="05000000000000000000" pitchFamily="2" charset="2"/>
              <a:buChar char="§"/>
            </a:pPr>
            <a:r>
              <a:rPr lang="en-US">
                <a:solidFill>
                  <a:schemeClr val="tx1"/>
                </a:solidFill>
              </a:rPr>
              <a:t>Note depth and direction using the face of a clock</a:t>
            </a:r>
          </a:p>
          <a:p>
            <a:pPr indent="-228600" algn="l">
              <a:lnSpc>
                <a:spcPct val="110000"/>
              </a:lnSpc>
              <a:buFont typeface="Wingdings" panose="05000000000000000000" pitchFamily="2" charset="2"/>
              <a:buChar char="§"/>
            </a:pPr>
            <a:endParaRPr lang="en-US">
              <a:solidFill>
                <a:schemeClr val="tx1"/>
              </a:solidFill>
            </a:endParaRPr>
          </a:p>
          <a:p>
            <a:pPr indent="-228600" algn="l">
              <a:lnSpc>
                <a:spcPct val="110000"/>
              </a:lnSpc>
              <a:buFont typeface="Wingdings" panose="05000000000000000000" pitchFamily="2" charset="2"/>
              <a:buChar char="§"/>
            </a:pPr>
            <a:r>
              <a:rPr lang="en-US">
                <a:solidFill>
                  <a:schemeClr val="tx1"/>
                </a:solidFill>
              </a:rPr>
              <a:t>Example:  2cm tunnel at 6 o'clock</a:t>
            </a:r>
          </a:p>
        </p:txBody>
      </p:sp>
    </p:spTree>
    <p:extLst>
      <p:ext uri="{BB962C8B-B14F-4D97-AF65-F5344CB8AC3E}">
        <p14:creationId xmlns:p14="http://schemas.microsoft.com/office/powerpoint/2010/main" val="3917468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A102D472-B82C-F274-9987-C41CF8766E73}"/>
              </a:ext>
            </a:extLst>
          </p:cNvPr>
          <p:cNvPicPr>
            <a:picLocks noGrp="1" noChangeAspect="1"/>
          </p:cNvPicPr>
          <p:nvPr>
            <p:ph type="pic" idx="1"/>
          </p:nvPr>
        </p:nvPicPr>
        <p:blipFill>
          <a:blip r:embed="rId2"/>
          <a:srcRect l="24590" r="24590"/>
          <a:stretch/>
        </p:blipFill>
        <p:spPr>
          <a:xfrm>
            <a:off x="7036812" y="187521"/>
            <a:ext cx="4691621" cy="3709359"/>
          </a:xfrm>
        </p:spPr>
      </p:pic>
      <p:sp>
        <p:nvSpPr>
          <p:cNvPr id="2" name="Title 1">
            <a:extLst>
              <a:ext uri="{FF2B5EF4-FFF2-40B4-BE49-F238E27FC236}">
                <a16:creationId xmlns:a16="http://schemas.microsoft.com/office/drawing/2014/main" id="{7E850167-04F9-1339-300A-C76BA39B09A5}"/>
              </a:ext>
            </a:extLst>
          </p:cNvPr>
          <p:cNvSpPr>
            <a:spLocks noGrp="1"/>
          </p:cNvSpPr>
          <p:nvPr>
            <p:ph type="title"/>
          </p:nvPr>
        </p:nvSpPr>
        <p:spPr/>
        <p:txBody>
          <a:bodyPr/>
          <a:lstStyle/>
          <a:p>
            <a:endParaRPr lang="en-US" sz="1600">
              <a:latin typeface="Calibri"/>
              <a:cs typeface="Calibri"/>
            </a:endParaRPr>
          </a:p>
          <a:p>
            <a:endParaRPr lang="en-US">
              <a:cs typeface="Calibri Light"/>
            </a:endParaRPr>
          </a:p>
        </p:txBody>
      </p:sp>
      <p:sp>
        <p:nvSpPr>
          <p:cNvPr id="4" name="Text Placeholder 3">
            <a:extLst>
              <a:ext uri="{FF2B5EF4-FFF2-40B4-BE49-F238E27FC236}">
                <a16:creationId xmlns:a16="http://schemas.microsoft.com/office/drawing/2014/main" id="{9BA4C2AF-0CB1-B687-AF16-8FA5510689D9}"/>
              </a:ext>
            </a:extLst>
          </p:cNvPr>
          <p:cNvSpPr>
            <a:spLocks noGrp="1"/>
          </p:cNvSpPr>
          <p:nvPr>
            <p:ph type="body" sz="half" idx="2"/>
          </p:nvPr>
        </p:nvSpPr>
        <p:spPr/>
        <p:txBody>
          <a:bodyPr vert="horz" lIns="91440" tIns="45720" rIns="91440" bIns="45720" rtlCol="0" anchor="t">
            <a:normAutofit/>
          </a:bodyPr>
          <a:lstStyle/>
          <a:p>
            <a:endParaRPr lang="en-US"/>
          </a:p>
          <a:p>
            <a:endParaRPr lang="en-US">
              <a:cs typeface="Calibri"/>
            </a:endParaRPr>
          </a:p>
        </p:txBody>
      </p:sp>
      <p:sp>
        <p:nvSpPr>
          <p:cNvPr id="5" name="TextBox 4">
            <a:extLst>
              <a:ext uri="{FF2B5EF4-FFF2-40B4-BE49-F238E27FC236}">
                <a16:creationId xmlns:a16="http://schemas.microsoft.com/office/drawing/2014/main" id="{64B6FC77-C1D6-EE26-041D-BE2B6C27E3EA}"/>
              </a:ext>
            </a:extLst>
          </p:cNvPr>
          <p:cNvSpPr txBox="1"/>
          <p:nvPr/>
        </p:nvSpPr>
        <p:spPr>
          <a:xfrm>
            <a:off x="1321075" y="2827821"/>
            <a:ext cx="48936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1"/>
                </a:solidFill>
                <a:latin typeface="Rockwell"/>
                <a:ea typeface="+mj-ea"/>
                <a:cs typeface="+mj-cs"/>
              </a:rPr>
              <a:t>Wound Assessment: Undermining</a:t>
            </a:r>
            <a:endParaRPr lang="en-US" sz="3600">
              <a:solidFill>
                <a:schemeClr val="bg1"/>
              </a:solidFill>
              <a:latin typeface="Rockwell"/>
            </a:endParaRPr>
          </a:p>
        </p:txBody>
      </p:sp>
      <p:sp>
        <p:nvSpPr>
          <p:cNvPr id="6" name="TextBox 5">
            <a:extLst>
              <a:ext uri="{FF2B5EF4-FFF2-40B4-BE49-F238E27FC236}">
                <a16:creationId xmlns:a16="http://schemas.microsoft.com/office/drawing/2014/main" id="{152D5F07-13AF-9EDB-82D5-324EC956F693}"/>
              </a:ext>
            </a:extLst>
          </p:cNvPr>
          <p:cNvSpPr txBox="1"/>
          <p:nvPr/>
        </p:nvSpPr>
        <p:spPr>
          <a:xfrm>
            <a:off x="6960695" y="4022785"/>
            <a:ext cx="499120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Along the periphery of the wound</a:t>
            </a:r>
            <a:endParaRPr lang="en-US"/>
          </a:p>
          <a:p>
            <a:pPr marL="285750" indent="-285750">
              <a:buFont typeface="Wingdings"/>
              <a:buChar char="§"/>
            </a:pPr>
            <a:r>
              <a:rPr lang="en-US"/>
              <a:t>Documented using location of the deepest depth and direction using the clock face</a:t>
            </a:r>
          </a:p>
          <a:p>
            <a:pPr marL="285750" indent="-285750">
              <a:buFont typeface="Wingdings"/>
              <a:buChar char="§"/>
            </a:pPr>
            <a:endParaRPr lang="en-US"/>
          </a:p>
          <a:p>
            <a:r>
              <a:rPr lang="en-US" b="1"/>
              <a:t>Example: </a:t>
            </a:r>
          </a:p>
          <a:p>
            <a:pPr marL="285750" indent="-285750">
              <a:buFont typeface="Wingdings"/>
              <a:buChar char="§"/>
            </a:pPr>
            <a:r>
              <a:rPr lang="en-US"/>
              <a:t>Up to 2.5cm of undermining from 10 o’clock</a:t>
            </a:r>
          </a:p>
          <a:p>
            <a:pPr marL="285750" indent="-285750">
              <a:buFont typeface="Wingdings"/>
              <a:buChar char="§"/>
            </a:pPr>
            <a:r>
              <a:rPr lang="en-US"/>
              <a:t>To 2 o’clock, deepest at 12 o’clock</a:t>
            </a:r>
          </a:p>
        </p:txBody>
      </p:sp>
    </p:spTree>
    <p:extLst>
      <p:ext uri="{BB962C8B-B14F-4D97-AF65-F5344CB8AC3E}">
        <p14:creationId xmlns:p14="http://schemas.microsoft.com/office/powerpoint/2010/main" val="3253257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 name="Group 35">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1" name="Rectangle 40">
            <a:extLst>
              <a:ext uri="{FF2B5EF4-FFF2-40B4-BE49-F238E27FC236}">
                <a16:creationId xmlns:a16="http://schemas.microsoft.com/office/drawing/2014/main" id="{FE43D436-9D76-4479-B202-282AA3363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ED5FDDF-28FB-4871-BAF5-BC352B7065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0"/>
            <a:ext cx="12584114" cy="6853238"/>
            <a:chOff x="-417513" y="0"/>
            <a:chExt cx="12584114" cy="6853238"/>
          </a:xfrm>
        </p:grpSpPr>
        <p:sp>
          <p:nvSpPr>
            <p:cNvPr id="44" name="Freeform 5">
              <a:extLst>
                <a:ext uri="{FF2B5EF4-FFF2-40B4-BE49-F238E27FC236}">
                  <a16:creationId xmlns:a16="http://schemas.microsoft.com/office/drawing/2014/main" id="{5B7D8589-9CA0-4BA7-B315-7BA600BCB7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D0C97FEA-5238-47DE-9956-42F382C26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4A9B43-E0C5-483B-B15C-4022ECA49C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8">
              <a:extLst>
                <a:ext uri="{FF2B5EF4-FFF2-40B4-BE49-F238E27FC236}">
                  <a16:creationId xmlns:a16="http://schemas.microsoft.com/office/drawing/2014/main" id="{95BF8B62-C636-43AF-894B-0457A9F268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9">
              <a:extLst>
                <a:ext uri="{FF2B5EF4-FFF2-40B4-BE49-F238E27FC236}">
                  <a16:creationId xmlns:a16="http://schemas.microsoft.com/office/drawing/2014/main" id="{669F993C-7340-4413-87F8-A281668607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6EB881D7-3E2B-4490-BB0A-16E777AD9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a:extLst>
                <a:ext uri="{FF2B5EF4-FFF2-40B4-BE49-F238E27FC236}">
                  <a16:creationId xmlns:a16="http://schemas.microsoft.com/office/drawing/2014/main" id="{52CE5935-55CA-4EB9-9A3D-100B75145F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CC6D6F8B-79F9-4F06-8A2D-7BABF0529B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a:extLst>
                <a:ext uri="{FF2B5EF4-FFF2-40B4-BE49-F238E27FC236}">
                  <a16:creationId xmlns:a16="http://schemas.microsoft.com/office/drawing/2014/main" id="{DEF715FE-2D51-4CC6-AD82-306DA627C3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60E354CF-EF82-4609-8F48-2EFB01C279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a:extLst>
                <a:ext uri="{FF2B5EF4-FFF2-40B4-BE49-F238E27FC236}">
                  <a16:creationId xmlns:a16="http://schemas.microsoft.com/office/drawing/2014/main" id="{FB9D2ACB-DE65-4053-BB6A-2DD575E120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275F112D-24B3-48F4-B2DB-FAB9E57C7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4224785A-F9F5-4670-880A-D7C6FBAB9A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a:extLst>
                <a:ext uri="{FF2B5EF4-FFF2-40B4-BE49-F238E27FC236}">
                  <a16:creationId xmlns:a16="http://schemas.microsoft.com/office/drawing/2014/main" id="{6767A8E2-1B21-4162-ACFD-4B70C14032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id="{260829BA-C3E3-4388-B253-321C7F999A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a:extLst>
                <a:ext uri="{FF2B5EF4-FFF2-40B4-BE49-F238E27FC236}">
                  <a16:creationId xmlns:a16="http://schemas.microsoft.com/office/drawing/2014/main" id="{7F195E9B-F7B2-48EE-ADF4-0FCA5767B0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1">
              <a:extLst>
                <a:ext uri="{FF2B5EF4-FFF2-40B4-BE49-F238E27FC236}">
                  <a16:creationId xmlns:a16="http://schemas.microsoft.com/office/drawing/2014/main" id="{BD0E493A-B71F-4BD3-B6BC-84DC52C14C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2">
              <a:extLst>
                <a:ext uri="{FF2B5EF4-FFF2-40B4-BE49-F238E27FC236}">
                  <a16:creationId xmlns:a16="http://schemas.microsoft.com/office/drawing/2014/main" id="{C82D4841-AB36-409F-AD31-FF0FE10B44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3">
              <a:extLst>
                <a:ext uri="{FF2B5EF4-FFF2-40B4-BE49-F238E27FC236}">
                  <a16:creationId xmlns:a16="http://schemas.microsoft.com/office/drawing/2014/main" id="{A025D47F-C545-4969-97D8-A41AE0B2E3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4">
              <a:extLst>
                <a:ext uri="{FF2B5EF4-FFF2-40B4-BE49-F238E27FC236}">
                  <a16:creationId xmlns:a16="http://schemas.microsoft.com/office/drawing/2014/main" id="{CB1A3BE3-B4BA-4266-A08A-DC26E7CA6B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5">
              <a:extLst>
                <a:ext uri="{FF2B5EF4-FFF2-40B4-BE49-F238E27FC236}">
                  <a16:creationId xmlns:a16="http://schemas.microsoft.com/office/drawing/2014/main" id="{CC5D0E10-479B-45F0-9A6D-F38F3240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B051856-1110-A612-EFB3-EA7C23A1C443}"/>
              </a:ext>
            </a:extLst>
          </p:cNvPr>
          <p:cNvSpPr>
            <a:spLocks noGrp="1"/>
          </p:cNvSpPr>
          <p:nvPr>
            <p:ph type="title"/>
          </p:nvPr>
        </p:nvSpPr>
        <p:spPr>
          <a:xfrm>
            <a:off x="7147950" y="1805640"/>
            <a:ext cx="5022978" cy="3240213"/>
          </a:xfrm>
        </p:spPr>
        <p:txBody>
          <a:bodyPr vert="horz" lIns="228600" tIns="228600" rIns="228600" bIns="228600" rtlCol="0" anchor="ctr">
            <a:normAutofit/>
          </a:bodyPr>
          <a:lstStyle/>
          <a:p>
            <a:r>
              <a:rPr lang="en-US" sz="3300" b="0" i="0" kern="1200" cap="none" spc="-150">
                <a:solidFill>
                  <a:schemeClr val="tx1"/>
                </a:solidFill>
                <a:effectLst/>
                <a:latin typeface="Rockwell"/>
              </a:rPr>
              <a:t>Wound Assessment: </a:t>
            </a:r>
            <a:br>
              <a:rPr lang="en-US" sz="3300" b="0" i="0" kern="1200" cap="none" spc="-150">
                <a:effectLst/>
                <a:latin typeface="Rockwell"/>
              </a:rPr>
            </a:br>
            <a:r>
              <a:rPr lang="en-US" sz="3300" b="0" i="0" kern="1200" cap="none" spc="-150">
                <a:solidFill>
                  <a:schemeClr val="tx1"/>
                </a:solidFill>
                <a:effectLst/>
                <a:latin typeface="Rockwell"/>
              </a:rPr>
              <a:t>Wound Bed </a:t>
            </a:r>
            <a:r>
              <a:rPr lang="en-US" sz="3300">
                <a:solidFill>
                  <a:schemeClr val="tx1"/>
                </a:solidFill>
                <a:latin typeface="Rockwell"/>
              </a:rPr>
              <a:t>Descriptions</a:t>
            </a:r>
            <a:br>
              <a:rPr lang="en-US" sz="3300">
                <a:solidFill>
                  <a:schemeClr val="tx1"/>
                </a:solidFill>
                <a:latin typeface="Rockwell"/>
              </a:rPr>
            </a:br>
            <a:br>
              <a:rPr lang="en-US" sz="3300">
                <a:latin typeface="Rockwell"/>
              </a:rPr>
            </a:br>
            <a:r>
              <a:rPr lang="en-US" sz="2400" i="1">
                <a:solidFill>
                  <a:schemeClr val="tx1"/>
                </a:solidFill>
                <a:latin typeface="Rockwell"/>
              </a:rPr>
              <a:t>Quantify by %</a:t>
            </a:r>
            <a:endParaRPr lang="en-US" sz="2400" b="0" i="1" kern="1200" cap="none" spc="-150">
              <a:solidFill>
                <a:schemeClr val="tx1"/>
              </a:solidFill>
              <a:effectLst/>
              <a:latin typeface="Rockwell"/>
            </a:endParaRPr>
          </a:p>
        </p:txBody>
      </p:sp>
      <p:graphicFrame>
        <p:nvGraphicFramePr>
          <p:cNvPr id="9" name="Text Placeholder 3">
            <a:extLst>
              <a:ext uri="{FF2B5EF4-FFF2-40B4-BE49-F238E27FC236}">
                <a16:creationId xmlns:a16="http://schemas.microsoft.com/office/drawing/2014/main" id="{51872EB9-85E7-5DFD-230E-0D790724C6DD}"/>
              </a:ext>
            </a:extLst>
          </p:cNvPr>
          <p:cNvGraphicFramePr/>
          <p:nvPr>
            <p:extLst>
              <p:ext uri="{D42A27DB-BD31-4B8C-83A1-F6EECF244321}">
                <p14:modId xmlns:p14="http://schemas.microsoft.com/office/powerpoint/2010/main" val="230523441"/>
              </p:ext>
            </p:extLst>
          </p:nvPr>
        </p:nvGraphicFramePr>
        <p:xfrm>
          <a:off x="86215" y="199730"/>
          <a:ext cx="7262967" cy="6509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184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pink, close&#10;&#10;Description automatically generated">
            <a:extLst>
              <a:ext uri="{FF2B5EF4-FFF2-40B4-BE49-F238E27FC236}">
                <a16:creationId xmlns:a16="http://schemas.microsoft.com/office/drawing/2014/main" id="{812B0EDE-53BE-3B4A-CFB3-AEB857955D79}"/>
              </a:ext>
            </a:extLst>
          </p:cNvPr>
          <p:cNvPicPr>
            <a:picLocks noChangeAspect="1"/>
          </p:cNvPicPr>
          <p:nvPr/>
        </p:nvPicPr>
        <p:blipFill rotWithShape="1">
          <a:blip r:embed="rId2"/>
          <a:srcRect r="1" b="1639"/>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Picture 6">
            <a:extLst>
              <a:ext uri="{FF2B5EF4-FFF2-40B4-BE49-F238E27FC236}">
                <a16:creationId xmlns:a16="http://schemas.microsoft.com/office/drawing/2014/main" id="{337A20F1-0C0C-8FD2-1B75-4D3A839E3414}"/>
              </a:ext>
            </a:extLst>
          </p:cNvPr>
          <p:cNvPicPr>
            <a:picLocks noChangeAspect="1"/>
          </p:cNvPicPr>
          <p:nvPr/>
        </p:nvPicPr>
        <p:blipFill rotWithShape="1">
          <a:blip r:embed="rId3"/>
          <a:srcRect l="4377" r="11617" b="2"/>
          <a:stretch/>
        </p:blipFill>
        <p:spPr>
          <a:xfrm>
            <a:off x="20" y="4069976"/>
            <a:ext cx="3535311" cy="2788023"/>
          </a:xfrm>
          <a:prstGeom prst="rect">
            <a:avLst/>
          </a:prstGeom>
        </p:spPr>
      </p:pic>
      <p:pic>
        <p:nvPicPr>
          <p:cNvPr id="8" name="Picture 8">
            <a:extLst>
              <a:ext uri="{FF2B5EF4-FFF2-40B4-BE49-F238E27FC236}">
                <a16:creationId xmlns:a16="http://schemas.microsoft.com/office/drawing/2014/main" id="{C2FC568B-AE00-10BF-321C-BEBC7D6A0DBD}"/>
              </a:ext>
            </a:extLst>
          </p:cNvPr>
          <p:cNvPicPr>
            <a:picLocks noChangeAspect="1"/>
          </p:cNvPicPr>
          <p:nvPr/>
        </p:nvPicPr>
        <p:blipFill rotWithShape="1">
          <a:blip r:embed="rId4"/>
          <a:srcRect l="5848" r="5373" b="-2"/>
          <a:stretch/>
        </p:blipFill>
        <p:spPr>
          <a:xfrm>
            <a:off x="3696199" y="3257176"/>
            <a:ext cx="4789093" cy="3600824"/>
          </a:xfrm>
          <a:prstGeom prst="rect">
            <a:avLst/>
          </a:prstGeom>
        </p:spPr>
      </p:pic>
      <p:pic>
        <p:nvPicPr>
          <p:cNvPr id="2" name="Picture 2">
            <a:extLst>
              <a:ext uri="{FF2B5EF4-FFF2-40B4-BE49-F238E27FC236}">
                <a16:creationId xmlns:a16="http://schemas.microsoft.com/office/drawing/2014/main" id="{C7980749-1FB4-3C95-189C-84A6B1F14908}"/>
              </a:ext>
            </a:extLst>
          </p:cNvPr>
          <p:cNvPicPr>
            <a:picLocks noChangeAspect="1"/>
          </p:cNvPicPr>
          <p:nvPr/>
        </p:nvPicPr>
        <p:blipFill rotWithShape="1">
          <a:blip r:embed="rId5"/>
          <a:srcRect r="1" b="2375"/>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5" name="Picture 5" descr="A picture containing close, bite&#10;&#10;Description automatically generated">
            <a:extLst>
              <a:ext uri="{FF2B5EF4-FFF2-40B4-BE49-F238E27FC236}">
                <a16:creationId xmlns:a16="http://schemas.microsoft.com/office/drawing/2014/main" id="{67781E71-9B0E-B05A-5960-81D0C28A2708}"/>
              </a:ext>
            </a:extLst>
          </p:cNvPr>
          <p:cNvPicPr>
            <a:picLocks noChangeAspect="1"/>
          </p:cNvPicPr>
          <p:nvPr/>
        </p:nvPicPr>
        <p:blipFill rotWithShape="1">
          <a:blip r:embed="rId6"/>
          <a:srcRect l="5891" r="6987" b="-3"/>
          <a:stretch/>
        </p:blipFill>
        <p:spPr>
          <a:xfrm>
            <a:off x="8646161" y="4069976"/>
            <a:ext cx="3545840" cy="2788024"/>
          </a:xfrm>
          <a:prstGeom prst="rect">
            <a:avLst/>
          </a:prstGeom>
        </p:spPr>
      </p:pic>
    </p:spTree>
    <p:extLst>
      <p:ext uri="{BB962C8B-B14F-4D97-AF65-F5344CB8AC3E}">
        <p14:creationId xmlns:p14="http://schemas.microsoft.com/office/powerpoint/2010/main" val="405964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8" name="Rectangle 37">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0E9083F-1979-639E-FD2F-F424524940F1}"/>
              </a:ext>
            </a:extLst>
          </p:cNvPr>
          <p:cNvSpPr>
            <a:spLocks noGrp="1"/>
          </p:cNvSpPr>
          <p:nvPr>
            <p:ph type="title"/>
          </p:nvPr>
        </p:nvSpPr>
        <p:spPr>
          <a:xfrm>
            <a:off x="7269686" y="795527"/>
            <a:ext cx="4123738" cy="1433323"/>
          </a:xfrm>
        </p:spPr>
        <p:txBody>
          <a:bodyPr vert="horz" lIns="228600" tIns="228600" rIns="228600" bIns="228600" rtlCol="0" anchor="ctr">
            <a:normAutofit/>
          </a:bodyPr>
          <a:lstStyle/>
          <a:p>
            <a:pPr algn="l"/>
            <a:r>
              <a:rPr lang="en-US" sz="3200">
                <a:solidFill>
                  <a:schemeClr val="tx2"/>
                </a:solidFill>
                <a:latin typeface="Rockwell"/>
              </a:rPr>
              <a:t>Functions of Skin</a:t>
            </a:r>
          </a:p>
        </p:txBody>
      </p:sp>
      <p:sp>
        <p:nvSpPr>
          <p:cNvPr id="63" name="Rectangle 62">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F1F74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E30AC6C8-B13E-2658-8961-D11983180280}"/>
              </a:ext>
            </a:extLst>
          </p:cNvPr>
          <p:cNvPicPr>
            <a:picLocks noGrp="1" noChangeAspect="1"/>
          </p:cNvPicPr>
          <p:nvPr>
            <p:ph type="pic" idx="1"/>
          </p:nvPr>
        </p:nvPicPr>
        <p:blipFill rotWithShape="1">
          <a:blip r:embed="rId2"/>
          <a:srcRect l="1647" r="6604" b="-2"/>
          <a:stretch/>
        </p:blipFill>
        <p:spPr>
          <a:xfrm>
            <a:off x="972115" y="960214"/>
            <a:ext cx="5641848" cy="4919472"/>
          </a:xfrm>
          <a:prstGeom prst="rect">
            <a:avLst/>
          </a:prstGeom>
          <a:ln w="12700">
            <a:noFill/>
          </a:ln>
        </p:spPr>
      </p:pic>
      <p:sp>
        <p:nvSpPr>
          <p:cNvPr id="4" name="Text Placeholder 3">
            <a:extLst>
              <a:ext uri="{FF2B5EF4-FFF2-40B4-BE49-F238E27FC236}">
                <a16:creationId xmlns:a16="http://schemas.microsoft.com/office/drawing/2014/main" id="{5F59151A-7F3F-075F-4FF5-5F7B20E67B3E}"/>
              </a:ext>
            </a:extLst>
          </p:cNvPr>
          <p:cNvSpPr>
            <a:spLocks noGrp="1"/>
          </p:cNvSpPr>
          <p:nvPr>
            <p:ph type="body" sz="half" idx="2"/>
          </p:nvPr>
        </p:nvSpPr>
        <p:spPr>
          <a:xfrm>
            <a:off x="7293817" y="2338388"/>
            <a:ext cx="4099607" cy="3678237"/>
          </a:xfrm>
        </p:spPr>
        <p:txBody>
          <a:bodyPr vert="horz" lIns="91440" tIns="45720" rIns="91440" bIns="45720" rtlCol="0" anchor="ctr">
            <a:normAutofit/>
          </a:bodyPr>
          <a:lstStyle/>
          <a:p>
            <a:pPr indent="-228600" algn="l">
              <a:buClr>
                <a:srgbClr val="F1F743"/>
              </a:buClr>
              <a:buFont typeface="Wingdings" panose="05000000000000000000" pitchFamily="2" charset="2"/>
              <a:buChar char="§"/>
            </a:pPr>
            <a:r>
              <a:rPr lang="en-US" b="1">
                <a:solidFill>
                  <a:schemeClr val="tx1"/>
                </a:solidFill>
              </a:rPr>
              <a:t>Protect underlying structures</a:t>
            </a:r>
          </a:p>
          <a:p>
            <a:pPr indent="-228600" algn="l">
              <a:buClr>
                <a:srgbClr val="F1F743"/>
              </a:buClr>
              <a:buFont typeface="Wingdings" panose="05000000000000000000" pitchFamily="2" charset="2"/>
              <a:buChar char="§"/>
            </a:pPr>
            <a:r>
              <a:rPr lang="en-US">
                <a:solidFill>
                  <a:schemeClr val="tx1"/>
                </a:solidFill>
              </a:rPr>
              <a:t>Regulates body temperature</a:t>
            </a:r>
          </a:p>
          <a:p>
            <a:pPr indent="-228600" algn="l">
              <a:buClr>
                <a:srgbClr val="F1F743"/>
              </a:buClr>
              <a:buFont typeface="Wingdings" panose="05000000000000000000" pitchFamily="2" charset="2"/>
              <a:buChar char="§"/>
            </a:pPr>
            <a:r>
              <a:rPr lang="en-US">
                <a:solidFill>
                  <a:schemeClr val="tx1"/>
                </a:solidFill>
              </a:rPr>
              <a:t>Insulation </a:t>
            </a:r>
          </a:p>
          <a:p>
            <a:pPr indent="-228600" algn="l">
              <a:buClr>
                <a:srgbClr val="F1F743"/>
              </a:buClr>
              <a:buFont typeface="Wingdings" panose="05000000000000000000" pitchFamily="2" charset="2"/>
              <a:buChar char="§"/>
            </a:pPr>
            <a:r>
              <a:rPr lang="en-US">
                <a:solidFill>
                  <a:schemeClr val="tx1"/>
                </a:solidFill>
              </a:rPr>
              <a:t>Immune function</a:t>
            </a:r>
          </a:p>
          <a:p>
            <a:pPr indent="-228600" algn="l">
              <a:buClr>
                <a:srgbClr val="F1F743"/>
              </a:buClr>
              <a:buFont typeface="Wingdings" panose="05000000000000000000" pitchFamily="2" charset="2"/>
              <a:buChar char="§"/>
            </a:pPr>
            <a:r>
              <a:rPr lang="en-US">
                <a:solidFill>
                  <a:schemeClr val="tx1"/>
                </a:solidFill>
              </a:rPr>
              <a:t>Synthesize Vitamin D</a:t>
            </a:r>
          </a:p>
        </p:txBody>
      </p:sp>
    </p:spTree>
    <p:extLst>
      <p:ext uri="{BB962C8B-B14F-4D97-AF65-F5344CB8AC3E}">
        <p14:creationId xmlns:p14="http://schemas.microsoft.com/office/powerpoint/2010/main" val="133248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 name="Group 35">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1" name="Rectangle 40">
            <a:extLst>
              <a:ext uri="{FF2B5EF4-FFF2-40B4-BE49-F238E27FC236}">
                <a16:creationId xmlns:a16="http://schemas.microsoft.com/office/drawing/2014/main" id="{FE43D436-9D76-4479-B202-282AA3363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ED5FDDF-28FB-4871-BAF5-BC352B7065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0"/>
            <a:ext cx="12584114" cy="6853238"/>
            <a:chOff x="-417513" y="0"/>
            <a:chExt cx="12584114" cy="6853238"/>
          </a:xfrm>
        </p:grpSpPr>
        <p:sp>
          <p:nvSpPr>
            <p:cNvPr id="44" name="Freeform 5">
              <a:extLst>
                <a:ext uri="{FF2B5EF4-FFF2-40B4-BE49-F238E27FC236}">
                  <a16:creationId xmlns:a16="http://schemas.microsoft.com/office/drawing/2014/main" id="{5B7D8589-9CA0-4BA7-B315-7BA600BCB7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D0C97FEA-5238-47DE-9956-42F382C26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4A9B43-E0C5-483B-B15C-4022ECA49C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8">
              <a:extLst>
                <a:ext uri="{FF2B5EF4-FFF2-40B4-BE49-F238E27FC236}">
                  <a16:creationId xmlns:a16="http://schemas.microsoft.com/office/drawing/2014/main" id="{95BF8B62-C636-43AF-894B-0457A9F268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9">
              <a:extLst>
                <a:ext uri="{FF2B5EF4-FFF2-40B4-BE49-F238E27FC236}">
                  <a16:creationId xmlns:a16="http://schemas.microsoft.com/office/drawing/2014/main" id="{669F993C-7340-4413-87F8-A281668607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6EB881D7-3E2B-4490-BB0A-16E777AD9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a:extLst>
                <a:ext uri="{FF2B5EF4-FFF2-40B4-BE49-F238E27FC236}">
                  <a16:creationId xmlns:a16="http://schemas.microsoft.com/office/drawing/2014/main" id="{52CE5935-55CA-4EB9-9A3D-100B75145F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CC6D6F8B-79F9-4F06-8A2D-7BABF0529B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a:extLst>
                <a:ext uri="{FF2B5EF4-FFF2-40B4-BE49-F238E27FC236}">
                  <a16:creationId xmlns:a16="http://schemas.microsoft.com/office/drawing/2014/main" id="{DEF715FE-2D51-4CC6-AD82-306DA627C3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60E354CF-EF82-4609-8F48-2EFB01C279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a:extLst>
                <a:ext uri="{FF2B5EF4-FFF2-40B4-BE49-F238E27FC236}">
                  <a16:creationId xmlns:a16="http://schemas.microsoft.com/office/drawing/2014/main" id="{FB9D2ACB-DE65-4053-BB6A-2DD575E120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275F112D-24B3-48F4-B2DB-FAB9E57C7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4224785A-F9F5-4670-880A-D7C6FBAB9A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a:extLst>
                <a:ext uri="{FF2B5EF4-FFF2-40B4-BE49-F238E27FC236}">
                  <a16:creationId xmlns:a16="http://schemas.microsoft.com/office/drawing/2014/main" id="{6767A8E2-1B21-4162-ACFD-4B70C14032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id="{260829BA-C3E3-4388-B253-321C7F999A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a:extLst>
                <a:ext uri="{FF2B5EF4-FFF2-40B4-BE49-F238E27FC236}">
                  <a16:creationId xmlns:a16="http://schemas.microsoft.com/office/drawing/2014/main" id="{7F195E9B-F7B2-48EE-ADF4-0FCA5767B0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1">
              <a:extLst>
                <a:ext uri="{FF2B5EF4-FFF2-40B4-BE49-F238E27FC236}">
                  <a16:creationId xmlns:a16="http://schemas.microsoft.com/office/drawing/2014/main" id="{BD0E493A-B71F-4BD3-B6BC-84DC52C14C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2">
              <a:extLst>
                <a:ext uri="{FF2B5EF4-FFF2-40B4-BE49-F238E27FC236}">
                  <a16:creationId xmlns:a16="http://schemas.microsoft.com/office/drawing/2014/main" id="{C82D4841-AB36-409F-AD31-FF0FE10B44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3">
              <a:extLst>
                <a:ext uri="{FF2B5EF4-FFF2-40B4-BE49-F238E27FC236}">
                  <a16:creationId xmlns:a16="http://schemas.microsoft.com/office/drawing/2014/main" id="{A025D47F-C545-4969-97D8-A41AE0B2E3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4">
              <a:extLst>
                <a:ext uri="{FF2B5EF4-FFF2-40B4-BE49-F238E27FC236}">
                  <a16:creationId xmlns:a16="http://schemas.microsoft.com/office/drawing/2014/main" id="{CB1A3BE3-B4BA-4266-A08A-DC26E7CA6B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5">
              <a:extLst>
                <a:ext uri="{FF2B5EF4-FFF2-40B4-BE49-F238E27FC236}">
                  <a16:creationId xmlns:a16="http://schemas.microsoft.com/office/drawing/2014/main" id="{CC5D0E10-479B-45F0-9A6D-F38F3240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B051856-1110-A612-EFB3-EA7C23A1C443}"/>
              </a:ext>
            </a:extLst>
          </p:cNvPr>
          <p:cNvSpPr>
            <a:spLocks noGrp="1"/>
          </p:cNvSpPr>
          <p:nvPr>
            <p:ph type="title"/>
          </p:nvPr>
        </p:nvSpPr>
        <p:spPr>
          <a:xfrm>
            <a:off x="7147950" y="1805640"/>
            <a:ext cx="5022978" cy="3240213"/>
          </a:xfrm>
        </p:spPr>
        <p:txBody>
          <a:bodyPr vert="horz" lIns="228600" tIns="228600" rIns="228600" bIns="228600" rtlCol="0" anchor="ctr">
            <a:normAutofit/>
          </a:bodyPr>
          <a:lstStyle/>
          <a:p>
            <a:r>
              <a:rPr lang="en-US" sz="3700" b="0" i="0" kern="1200" cap="none" spc="-150">
                <a:solidFill>
                  <a:schemeClr val="tx1"/>
                </a:solidFill>
                <a:effectLst/>
                <a:latin typeface="Rockwell"/>
              </a:rPr>
              <a:t>Wound Assessment: </a:t>
            </a:r>
            <a:br>
              <a:rPr lang="en-US" sz="3700" b="0" i="0" kern="1200" cap="none" spc="-150">
                <a:effectLst/>
                <a:latin typeface="Rockwell"/>
              </a:rPr>
            </a:br>
            <a:r>
              <a:rPr lang="en-US" sz="3700" b="0" i="0" kern="1200" cap="none" spc="-150">
                <a:solidFill>
                  <a:schemeClr val="tx1"/>
                </a:solidFill>
                <a:effectLst/>
                <a:latin typeface="Rockwell"/>
              </a:rPr>
              <a:t>Wound </a:t>
            </a:r>
            <a:r>
              <a:rPr lang="en-US" sz="3700">
                <a:solidFill>
                  <a:schemeClr val="tx1"/>
                </a:solidFill>
                <a:latin typeface="Rockwell"/>
              </a:rPr>
              <a:t>Drainage Descriptions</a:t>
            </a:r>
            <a:br>
              <a:rPr lang="en-US" sz="3700">
                <a:latin typeface="Rockwell"/>
              </a:rPr>
            </a:br>
            <a:br>
              <a:rPr lang="en-US" sz="3700">
                <a:latin typeface="Rockwell"/>
              </a:rPr>
            </a:br>
            <a:r>
              <a:rPr lang="en-US" sz="2400" i="1">
                <a:solidFill>
                  <a:schemeClr val="tx1"/>
                </a:solidFill>
                <a:latin typeface="Rockwell"/>
              </a:rPr>
              <a:t>Quantify scant, small, moderate, heavy</a:t>
            </a:r>
            <a:br>
              <a:rPr lang="en-US" sz="2400">
                <a:latin typeface="Rockwell"/>
              </a:rPr>
            </a:br>
            <a:endParaRPr lang="en-US" sz="2400" b="0" i="0" kern="1200" cap="none" spc="-150">
              <a:solidFill>
                <a:schemeClr val="tx1"/>
              </a:solidFill>
              <a:effectLst/>
              <a:latin typeface="Rockwell"/>
            </a:endParaRPr>
          </a:p>
        </p:txBody>
      </p:sp>
      <p:graphicFrame>
        <p:nvGraphicFramePr>
          <p:cNvPr id="9" name="Text Placeholder 3">
            <a:extLst>
              <a:ext uri="{FF2B5EF4-FFF2-40B4-BE49-F238E27FC236}">
                <a16:creationId xmlns:a16="http://schemas.microsoft.com/office/drawing/2014/main" id="{51872EB9-85E7-5DFD-230E-0D790724C6DD}"/>
              </a:ext>
            </a:extLst>
          </p:cNvPr>
          <p:cNvGraphicFramePr/>
          <p:nvPr>
            <p:extLst>
              <p:ext uri="{D42A27DB-BD31-4B8C-83A1-F6EECF244321}">
                <p14:modId xmlns:p14="http://schemas.microsoft.com/office/powerpoint/2010/main" val="2690594571"/>
              </p:ext>
            </p:extLst>
          </p:nvPr>
        </p:nvGraphicFramePr>
        <p:xfrm>
          <a:off x="-115068" y="170975"/>
          <a:ext cx="7435495" cy="6509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1296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2E601F4F-DF47-F33B-A4D0-1C883C2D64D7}"/>
              </a:ext>
            </a:extLst>
          </p:cNvPr>
          <p:cNvSpPr>
            <a:spLocks noGrp="1"/>
          </p:cNvSpPr>
          <p:nvPr>
            <p:ph type="title"/>
          </p:nvPr>
        </p:nvSpPr>
        <p:spPr>
          <a:xfrm>
            <a:off x="2449108" y="429242"/>
            <a:ext cx="7406895" cy="1353310"/>
          </a:xfrm>
        </p:spPr>
        <p:txBody>
          <a:bodyPr anchor="b">
            <a:normAutofit/>
          </a:bodyPr>
          <a:lstStyle/>
          <a:p>
            <a:pPr algn="l"/>
            <a:r>
              <a:rPr lang="en-US" b="1">
                <a:solidFill>
                  <a:schemeClr val="tx1"/>
                </a:solidFill>
                <a:latin typeface="Rockwell"/>
                <a:ea typeface="Calibri Light"/>
                <a:cs typeface="Calibri Light"/>
              </a:rPr>
              <a:t>Sample Wound Assessment</a:t>
            </a:r>
            <a:endParaRPr lang="en-US" b="1">
              <a:solidFill>
                <a:schemeClr val="tx1"/>
              </a:solidFill>
              <a:ea typeface="Calibri Light"/>
              <a:cs typeface="Calibri Light"/>
            </a:endParaRPr>
          </a:p>
        </p:txBody>
      </p:sp>
      <p:sp>
        <p:nvSpPr>
          <p:cNvPr id="3" name="Content Placeholder 2">
            <a:extLst>
              <a:ext uri="{FF2B5EF4-FFF2-40B4-BE49-F238E27FC236}">
                <a16:creationId xmlns:a16="http://schemas.microsoft.com/office/drawing/2014/main" id="{9AD9E488-495C-A0DA-7AA8-F8F9E8DEF25D}"/>
              </a:ext>
            </a:extLst>
          </p:cNvPr>
          <p:cNvSpPr>
            <a:spLocks noGrp="1"/>
          </p:cNvSpPr>
          <p:nvPr>
            <p:ph idx="1"/>
          </p:nvPr>
        </p:nvSpPr>
        <p:spPr>
          <a:xfrm>
            <a:off x="544724" y="1361351"/>
            <a:ext cx="11206419" cy="4652459"/>
          </a:xfrm>
        </p:spPr>
        <p:txBody>
          <a:bodyPr anchor="ctr">
            <a:normAutofit/>
          </a:bodyPr>
          <a:lstStyle/>
          <a:p>
            <a:pPr marL="0" indent="0">
              <a:buNone/>
            </a:pPr>
            <a:r>
              <a:rPr lang="en-US" sz="3600"/>
              <a:t>R forearm full thickness traumatic ulcer 7cm x 3.5cm x 0.5cm, 40% clean non granular 60% yellow slough, </a:t>
            </a:r>
            <a:r>
              <a:rPr lang="en-US" sz="3600" err="1"/>
              <a:t>periwound</a:t>
            </a:r>
            <a:r>
              <a:rPr lang="en-US" sz="3600"/>
              <a:t> area macerated. Large amount of tan thin purulent exudate. No induration, erythema or excess warmth.</a:t>
            </a:r>
            <a:endParaRPr lang="en-US"/>
          </a:p>
        </p:txBody>
      </p:sp>
    </p:spTree>
    <p:extLst>
      <p:ext uri="{BB962C8B-B14F-4D97-AF65-F5344CB8AC3E}">
        <p14:creationId xmlns:p14="http://schemas.microsoft.com/office/powerpoint/2010/main" val="1060616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04F5-9FF9-A90E-06E2-5F32CD977DD1}"/>
              </a:ext>
            </a:extLst>
          </p:cNvPr>
          <p:cNvSpPr>
            <a:spLocks noGrp="1"/>
          </p:cNvSpPr>
          <p:nvPr>
            <p:ph type="title"/>
          </p:nvPr>
        </p:nvSpPr>
        <p:spPr/>
        <p:txBody>
          <a:bodyPr/>
          <a:lstStyle/>
          <a:p>
            <a:r>
              <a:rPr lang="en-US">
                <a:latin typeface="Rockwell"/>
                <a:cs typeface="Calibri Light"/>
              </a:rPr>
              <a:t>Identifying Wound Infection </a:t>
            </a:r>
            <a:endParaRPr lang="en-US">
              <a:latin typeface="Rockwell"/>
            </a:endParaRPr>
          </a:p>
        </p:txBody>
      </p:sp>
      <p:sp>
        <p:nvSpPr>
          <p:cNvPr id="3" name="Content Placeholder 2">
            <a:extLst>
              <a:ext uri="{FF2B5EF4-FFF2-40B4-BE49-F238E27FC236}">
                <a16:creationId xmlns:a16="http://schemas.microsoft.com/office/drawing/2014/main" id="{016B0E35-71EB-5503-25FA-8583A1743831}"/>
              </a:ext>
            </a:extLst>
          </p:cNvPr>
          <p:cNvSpPr>
            <a:spLocks noGrp="1"/>
          </p:cNvSpPr>
          <p:nvPr>
            <p:ph idx="1"/>
          </p:nvPr>
        </p:nvSpPr>
        <p:spPr>
          <a:xfrm>
            <a:off x="4620785" y="969963"/>
            <a:ext cx="7174500" cy="5525284"/>
          </a:xfrm>
        </p:spPr>
        <p:txBody>
          <a:bodyPr vert="horz" lIns="91440" tIns="45720" rIns="91440" bIns="45720" rtlCol="0" anchor="t">
            <a:normAutofit/>
          </a:bodyPr>
          <a:lstStyle/>
          <a:p>
            <a:r>
              <a:rPr lang="en-US" sz="2400">
                <a:solidFill>
                  <a:schemeClr val="accent1"/>
                </a:solidFill>
                <a:cs typeface="Calibri"/>
              </a:rPr>
              <a:t> </a:t>
            </a:r>
            <a:r>
              <a:rPr lang="en-US" sz="2400">
                <a:cs typeface="Calibri"/>
              </a:rPr>
              <a:t>Diagnosed based on multiple signs/symptoms vs a single sign/symptom </a:t>
            </a:r>
            <a:endParaRPr lang="en-US" sz="2400"/>
          </a:p>
          <a:p>
            <a:r>
              <a:rPr lang="en-US" sz="2400">
                <a:cs typeface="Calibri"/>
              </a:rPr>
              <a:t>Wound cultures should only be done to guide treatment</a:t>
            </a:r>
          </a:p>
          <a:p>
            <a:r>
              <a:rPr lang="en-US" sz="2400">
                <a:cs typeface="Calibri"/>
              </a:rPr>
              <a:t>May have more subtle signs in those with concomitant diabetes, arterial disease or any disease/disorder that compromises the immune system.</a:t>
            </a:r>
          </a:p>
          <a:p>
            <a:endParaRPr lang="en-US" sz="2000">
              <a:solidFill>
                <a:schemeClr val="accent1"/>
              </a:solidFill>
              <a:cs typeface="Calibri"/>
            </a:endParaRPr>
          </a:p>
        </p:txBody>
      </p:sp>
    </p:spTree>
    <p:extLst>
      <p:ext uri="{BB962C8B-B14F-4D97-AF65-F5344CB8AC3E}">
        <p14:creationId xmlns:p14="http://schemas.microsoft.com/office/powerpoint/2010/main" val="4012473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9FA3-A7C5-3E8E-59A1-82F354E3A036}"/>
              </a:ext>
            </a:extLst>
          </p:cNvPr>
          <p:cNvSpPr>
            <a:spLocks noGrp="1"/>
          </p:cNvSpPr>
          <p:nvPr>
            <p:ph type="title"/>
          </p:nvPr>
        </p:nvSpPr>
        <p:spPr/>
        <p:txBody>
          <a:bodyPr/>
          <a:lstStyle/>
          <a:p>
            <a:r>
              <a:rPr lang="en-US">
                <a:latin typeface="Rockwell"/>
                <a:cs typeface="Calibri Light"/>
              </a:rPr>
              <a:t>Identifying Wound Infection </a:t>
            </a:r>
            <a:endParaRPr lang="en-US">
              <a:latin typeface="Rockwell"/>
            </a:endParaRPr>
          </a:p>
        </p:txBody>
      </p:sp>
      <p:sp>
        <p:nvSpPr>
          <p:cNvPr id="3" name="Content Placeholder 2">
            <a:extLst>
              <a:ext uri="{FF2B5EF4-FFF2-40B4-BE49-F238E27FC236}">
                <a16:creationId xmlns:a16="http://schemas.microsoft.com/office/drawing/2014/main" id="{1A2EC496-3FE2-3113-6490-289781D97BEF}"/>
              </a:ext>
            </a:extLst>
          </p:cNvPr>
          <p:cNvSpPr>
            <a:spLocks noGrp="1"/>
          </p:cNvSpPr>
          <p:nvPr>
            <p:ph idx="1"/>
          </p:nvPr>
        </p:nvSpPr>
        <p:spPr>
          <a:xfrm>
            <a:off x="5161579" y="1464544"/>
            <a:ext cx="6238741" cy="4587264"/>
          </a:xfrm>
        </p:spPr>
        <p:txBody>
          <a:bodyPr vert="horz" lIns="91440" tIns="45720" rIns="91440" bIns="45720" rtlCol="0" anchor="t">
            <a:noAutofit/>
          </a:bodyPr>
          <a:lstStyle/>
          <a:p>
            <a:r>
              <a:rPr lang="en-US" sz="2400">
                <a:latin typeface="Rockwell"/>
                <a:cs typeface="Arial"/>
              </a:rPr>
              <a:t>Tr</a:t>
            </a:r>
            <a:r>
              <a:rPr lang="en-US" sz="2400">
                <a:cs typeface="Calibri"/>
              </a:rPr>
              <a:t>eated with </a:t>
            </a:r>
            <a:r>
              <a:rPr lang="en-US" sz="2400" b="1">
                <a:cs typeface="Calibri"/>
              </a:rPr>
              <a:t>topical antimicrobials</a:t>
            </a:r>
            <a:endParaRPr lang="en-US" sz="2400">
              <a:cs typeface="Calibri" panose="020F0502020204030204"/>
            </a:endParaRPr>
          </a:p>
          <a:p>
            <a:r>
              <a:rPr lang="en-US" sz="2400">
                <a:cs typeface="Calibri" panose="020F0502020204030204"/>
              </a:rPr>
              <a:t>Common signs/symptoms:</a:t>
            </a:r>
          </a:p>
          <a:p>
            <a:pPr lvl="1"/>
            <a:r>
              <a:rPr lang="en-US" sz="2400">
                <a:cs typeface="Calibri" panose="020F0502020204030204"/>
              </a:rPr>
              <a:t>Slough/necrotic tissue</a:t>
            </a:r>
          </a:p>
          <a:p>
            <a:pPr lvl="1"/>
            <a:r>
              <a:rPr lang="en-US" sz="2400">
                <a:cs typeface="Calibri" panose="020F0502020204030204"/>
              </a:rPr>
              <a:t>Foul odor after cleansing</a:t>
            </a:r>
          </a:p>
          <a:p>
            <a:pPr lvl="1"/>
            <a:r>
              <a:rPr lang="en-US" sz="2400">
                <a:cs typeface="Calibri" panose="020F0502020204030204"/>
              </a:rPr>
              <a:t>Purulent drainage</a:t>
            </a:r>
          </a:p>
          <a:p>
            <a:pPr lvl="1"/>
            <a:r>
              <a:rPr lang="en-US" sz="2400">
                <a:cs typeface="Calibri" panose="020F0502020204030204"/>
              </a:rPr>
              <a:t>Increase in wound size</a:t>
            </a:r>
          </a:p>
          <a:p>
            <a:pPr lvl="1"/>
            <a:r>
              <a:rPr lang="en-US" sz="2400">
                <a:cs typeface="Calibri" panose="020F0502020204030204"/>
              </a:rPr>
              <a:t>Increasing pain</a:t>
            </a:r>
          </a:p>
          <a:p>
            <a:pPr lvl="1"/>
            <a:r>
              <a:rPr lang="en-US" sz="2400">
                <a:cs typeface="Calibri" panose="020F0502020204030204"/>
              </a:rPr>
              <a:t>Local erythema &lt;2cm</a:t>
            </a:r>
            <a:endParaRPr lang="en-US" sz="2400"/>
          </a:p>
          <a:p>
            <a:pPr marL="0" indent="0">
              <a:buNone/>
            </a:pPr>
            <a:endParaRPr lang="en-US" sz="2400">
              <a:cs typeface="Calibri"/>
            </a:endParaRPr>
          </a:p>
        </p:txBody>
      </p:sp>
      <p:sp>
        <p:nvSpPr>
          <p:cNvPr id="5" name="Text Placeholder 4">
            <a:extLst>
              <a:ext uri="{FF2B5EF4-FFF2-40B4-BE49-F238E27FC236}">
                <a16:creationId xmlns:a16="http://schemas.microsoft.com/office/drawing/2014/main" id="{8F1FB3C4-8F92-76B3-8340-F92A5A218D9F}"/>
              </a:ext>
            </a:extLst>
          </p:cNvPr>
          <p:cNvSpPr>
            <a:spLocks noGrp="1"/>
          </p:cNvSpPr>
          <p:nvPr>
            <p:ph type="body" idx="4294967295"/>
          </p:nvPr>
        </p:nvSpPr>
        <p:spPr>
          <a:xfrm>
            <a:off x="4775950" y="486405"/>
            <a:ext cx="7416050" cy="843950"/>
          </a:xfrm>
        </p:spPr>
        <p:txBody>
          <a:bodyPr vert="horz" lIns="91440" tIns="45720" rIns="91440" bIns="45720" rtlCol="0" anchor="t">
            <a:noAutofit/>
          </a:bodyPr>
          <a:lstStyle/>
          <a:p>
            <a:pPr marL="0" indent="0">
              <a:buNone/>
            </a:pPr>
            <a:endParaRPr lang="en-US" sz="2000"/>
          </a:p>
          <a:p>
            <a:pPr marL="0" indent="0">
              <a:buNone/>
            </a:pPr>
            <a:r>
              <a:rPr lang="en-US" sz="2400"/>
              <a:t>Local Infection </a:t>
            </a:r>
          </a:p>
        </p:txBody>
      </p:sp>
    </p:spTree>
    <p:extLst>
      <p:ext uri="{BB962C8B-B14F-4D97-AF65-F5344CB8AC3E}">
        <p14:creationId xmlns:p14="http://schemas.microsoft.com/office/powerpoint/2010/main" val="2672987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9FA3-A7C5-3E8E-59A1-82F354E3A036}"/>
              </a:ext>
            </a:extLst>
          </p:cNvPr>
          <p:cNvSpPr>
            <a:spLocks noGrp="1"/>
          </p:cNvSpPr>
          <p:nvPr>
            <p:ph type="title"/>
          </p:nvPr>
        </p:nvSpPr>
        <p:spPr/>
        <p:txBody>
          <a:bodyPr/>
          <a:lstStyle/>
          <a:p>
            <a:r>
              <a:rPr lang="en-US">
                <a:latin typeface="Rockwell"/>
                <a:cs typeface="Calibri Light"/>
              </a:rPr>
              <a:t>Identifying Wound Infection </a:t>
            </a:r>
            <a:endParaRPr lang="en-US">
              <a:latin typeface="Rockwell"/>
            </a:endParaRPr>
          </a:p>
        </p:txBody>
      </p:sp>
      <p:sp>
        <p:nvSpPr>
          <p:cNvPr id="3" name="Content Placeholder 2">
            <a:extLst>
              <a:ext uri="{FF2B5EF4-FFF2-40B4-BE49-F238E27FC236}">
                <a16:creationId xmlns:a16="http://schemas.microsoft.com/office/drawing/2014/main" id="{1A2EC496-3FE2-3113-6490-289781D97BEF}"/>
              </a:ext>
            </a:extLst>
          </p:cNvPr>
          <p:cNvSpPr>
            <a:spLocks noGrp="1"/>
          </p:cNvSpPr>
          <p:nvPr>
            <p:ph idx="1"/>
          </p:nvPr>
        </p:nvSpPr>
        <p:spPr/>
        <p:txBody>
          <a:bodyPr vert="horz" lIns="91440" tIns="45720" rIns="91440" bIns="45720" rtlCol="0" anchor="t">
            <a:noAutofit/>
          </a:bodyPr>
          <a:lstStyle/>
          <a:p>
            <a:pPr marL="0" indent="0">
              <a:buNone/>
            </a:pPr>
            <a:endParaRPr lang="en-US" sz="1400" b="1">
              <a:cs typeface="Calibri"/>
            </a:endParaRPr>
          </a:p>
          <a:p>
            <a:pPr marL="0" indent="0">
              <a:buNone/>
            </a:pPr>
            <a:endParaRPr lang="en-US">
              <a:cs typeface="Calibri"/>
            </a:endParaRPr>
          </a:p>
        </p:txBody>
      </p:sp>
      <p:sp>
        <p:nvSpPr>
          <p:cNvPr id="4" name="Content Placeholder 3">
            <a:extLst>
              <a:ext uri="{FF2B5EF4-FFF2-40B4-BE49-F238E27FC236}">
                <a16:creationId xmlns:a16="http://schemas.microsoft.com/office/drawing/2014/main" id="{1519387C-EA6F-47F8-F259-A98F3FE02154}"/>
              </a:ext>
            </a:extLst>
          </p:cNvPr>
          <p:cNvSpPr>
            <a:spLocks noGrp="1"/>
          </p:cNvSpPr>
          <p:nvPr>
            <p:ph sz="quarter" idx="4294967295"/>
          </p:nvPr>
        </p:nvSpPr>
        <p:spPr>
          <a:xfrm>
            <a:off x="5236025" y="1720282"/>
            <a:ext cx="6265862" cy="4062861"/>
          </a:xfrm>
        </p:spPr>
        <p:txBody>
          <a:bodyPr vert="horz" lIns="91440" tIns="45720" rIns="91440" bIns="45720" rtlCol="0" anchor="t">
            <a:normAutofit fontScale="92500" lnSpcReduction="20000"/>
          </a:bodyPr>
          <a:lstStyle/>
          <a:p>
            <a:r>
              <a:rPr lang="en-US" sz="2600">
                <a:cs typeface="Calibri"/>
              </a:rPr>
              <a:t> </a:t>
            </a:r>
            <a:r>
              <a:rPr lang="en-US" sz="2400">
                <a:cs typeface="Calibri"/>
              </a:rPr>
              <a:t>Treated with </a:t>
            </a:r>
            <a:r>
              <a:rPr lang="en-US" sz="2400" b="1">
                <a:cs typeface="Calibri"/>
              </a:rPr>
              <a:t>systemic antibiotics AND topical antimicrobials</a:t>
            </a:r>
            <a:endParaRPr lang="en-US" sz="2400">
              <a:cs typeface="Calibri"/>
            </a:endParaRPr>
          </a:p>
          <a:p>
            <a:r>
              <a:rPr lang="en-US" sz="2400">
                <a:cs typeface="Calibri"/>
              </a:rPr>
              <a:t>Common signs/symptoms:</a:t>
            </a:r>
          </a:p>
          <a:p>
            <a:pPr lvl="1"/>
            <a:r>
              <a:rPr lang="en-US" sz="2400">
                <a:cs typeface="Calibri"/>
              </a:rPr>
              <a:t>Local erythema and induration &gt;2cm</a:t>
            </a:r>
          </a:p>
          <a:p>
            <a:pPr lvl="1"/>
            <a:r>
              <a:rPr lang="en-US" sz="2400">
                <a:cs typeface="Calibri"/>
              </a:rPr>
              <a:t>Satellite lesions or wound breakdown</a:t>
            </a:r>
          </a:p>
          <a:p>
            <a:pPr lvl="1"/>
            <a:r>
              <a:rPr lang="en-US" sz="2400">
                <a:cs typeface="Calibri"/>
              </a:rPr>
              <a:t>Fever</a:t>
            </a:r>
          </a:p>
          <a:p>
            <a:pPr lvl="1"/>
            <a:r>
              <a:rPr lang="en-US" sz="2400">
                <a:cs typeface="Calibri"/>
              </a:rPr>
              <a:t>Fatigue</a:t>
            </a:r>
          </a:p>
          <a:p>
            <a:pPr lvl="1"/>
            <a:r>
              <a:rPr lang="en-US" sz="2400">
                <a:cs typeface="Calibri"/>
              </a:rPr>
              <a:t>Crepitus</a:t>
            </a:r>
          </a:p>
          <a:p>
            <a:pPr lvl="1"/>
            <a:r>
              <a:rPr lang="en-US" sz="2400">
                <a:cs typeface="Calibri"/>
              </a:rPr>
              <a:t>Lethargy</a:t>
            </a:r>
          </a:p>
          <a:p>
            <a:pPr lvl="1"/>
            <a:r>
              <a:rPr lang="en-US" sz="2400">
                <a:cs typeface="Calibri"/>
              </a:rPr>
              <a:t>Poor appetite </a:t>
            </a:r>
          </a:p>
        </p:txBody>
      </p:sp>
      <p:sp>
        <p:nvSpPr>
          <p:cNvPr id="5" name="Text Placeholder 4">
            <a:extLst>
              <a:ext uri="{FF2B5EF4-FFF2-40B4-BE49-F238E27FC236}">
                <a16:creationId xmlns:a16="http://schemas.microsoft.com/office/drawing/2014/main" id="{8F1FB3C4-8F92-76B3-8340-F92A5A218D9F}"/>
              </a:ext>
            </a:extLst>
          </p:cNvPr>
          <p:cNvSpPr>
            <a:spLocks noGrp="1"/>
          </p:cNvSpPr>
          <p:nvPr>
            <p:ph type="body" idx="4294967295"/>
          </p:nvPr>
        </p:nvSpPr>
        <p:spPr>
          <a:xfrm>
            <a:off x="5422930" y="1018367"/>
            <a:ext cx="6265862" cy="685800"/>
          </a:xfrm>
        </p:spPr>
        <p:txBody>
          <a:bodyPr vert="horz" lIns="91440" tIns="45720" rIns="91440" bIns="45720" rtlCol="0" anchor="t">
            <a:normAutofit/>
          </a:bodyPr>
          <a:lstStyle/>
          <a:p>
            <a:pPr marL="0" indent="0">
              <a:buNone/>
            </a:pPr>
            <a:r>
              <a:rPr lang="en-US" sz="2400"/>
              <a:t>Spreading/Systemic Infection </a:t>
            </a:r>
          </a:p>
        </p:txBody>
      </p:sp>
    </p:spTree>
    <p:extLst>
      <p:ext uri="{BB962C8B-B14F-4D97-AF65-F5344CB8AC3E}">
        <p14:creationId xmlns:p14="http://schemas.microsoft.com/office/powerpoint/2010/main" val="3166747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D510-1FCB-CA66-1EB4-557A84E45AB3}"/>
              </a:ext>
            </a:extLst>
          </p:cNvPr>
          <p:cNvSpPr>
            <a:spLocks noGrp="1"/>
          </p:cNvSpPr>
          <p:nvPr>
            <p:ph type="title"/>
          </p:nvPr>
        </p:nvSpPr>
        <p:spPr>
          <a:xfrm>
            <a:off x="888631" y="2437010"/>
            <a:ext cx="3498979" cy="2282271"/>
          </a:xfrm>
        </p:spPr>
        <p:txBody>
          <a:bodyPr>
            <a:normAutofit fontScale="90000"/>
          </a:bodyPr>
          <a:lstStyle/>
          <a:p>
            <a:pPr algn="ctr"/>
            <a:r>
              <a:rPr lang="en-US">
                <a:latin typeface="Rockwell"/>
                <a:cs typeface="Calibri Light" panose="020F0302020204030204"/>
              </a:rPr>
              <a:t>Basic Principles of Wound Management</a:t>
            </a:r>
          </a:p>
        </p:txBody>
      </p:sp>
      <p:sp>
        <p:nvSpPr>
          <p:cNvPr id="3" name="Content Placeholder 2">
            <a:extLst>
              <a:ext uri="{FF2B5EF4-FFF2-40B4-BE49-F238E27FC236}">
                <a16:creationId xmlns:a16="http://schemas.microsoft.com/office/drawing/2014/main" id="{B0A58A3E-CE8C-7D88-A369-9E9408EEC665}"/>
              </a:ext>
            </a:extLst>
          </p:cNvPr>
          <p:cNvSpPr>
            <a:spLocks noGrp="1"/>
          </p:cNvSpPr>
          <p:nvPr>
            <p:ph idx="1"/>
          </p:nvPr>
        </p:nvSpPr>
        <p:spPr>
          <a:xfrm>
            <a:off x="4628590" y="825163"/>
            <a:ext cx="7294243" cy="5509879"/>
          </a:xfrm>
        </p:spPr>
        <p:txBody>
          <a:bodyPr vert="horz" lIns="91440" tIns="45720" rIns="91440" bIns="45720" rtlCol="0" anchor="t">
            <a:normAutofit/>
          </a:bodyPr>
          <a:lstStyle/>
          <a:p>
            <a:r>
              <a:rPr lang="en-US" sz="2400" b="1">
                <a:cs typeface="Calibri"/>
              </a:rPr>
              <a:t>The most important principle... TREAT THE UNDERLYING CAUSE</a:t>
            </a:r>
          </a:p>
          <a:p>
            <a:r>
              <a:rPr lang="en-US" sz="2400">
                <a:cs typeface="Calibri"/>
              </a:rPr>
              <a:t>Correct/improve systemic factors that impact healing</a:t>
            </a:r>
            <a:endParaRPr lang="en-US" sz="2400" b="1">
              <a:cs typeface="Calibri"/>
            </a:endParaRPr>
          </a:p>
          <a:p>
            <a:r>
              <a:rPr lang="en-US" sz="2400">
                <a:cs typeface="Calibri"/>
              </a:rPr>
              <a:t>Evidenced-based topical therapy congruent with wound healing goal</a:t>
            </a:r>
          </a:p>
          <a:p>
            <a:r>
              <a:rPr lang="en-US" sz="2400">
                <a:cs typeface="Calibri"/>
              </a:rPr>
              <a:t>Patient-centered</a:t>
            </a:r>
          </a:p>
          <a:p>
            <a:r>
              <a:rPr lang="en-US" sz="2400">
                <a:cs typeface="Calibri"/>
              </a:rPr>
              <a:t>Promote moist wound healing and protects </a:t>
            </a:r>
            <a:r>
              <a:rPr lang="en-US" sz="2400" err="1">
                <a:cs typeface="Calibri"/>
              </a:rPr>
              <a:t>periwound</a:t>
            </a:r>
            <a:r>
              <a:rPr lang="en-US" sz="2400">
                <a:cs typeface="Calibri"/>
              </a:rPr>
              <a:t> skin</a:t>
            </a:r>
          </a:p>
          <a:p>
            <a:r>
              <a:rPr lang="en-US" sz="2400">
                <a:cs typeface="Calibri"/>
              </a:rPr>
              <a:t>Regular assessment of healing status</a:t>
            </a:r>
          </a:p>
          <a:p>
            <a:endParaRPr lang="en-US">
              <a:cs typeface="Calibri"/>
            </a:endParaRPr>
          </a:p>
        </p:txBody>
      </p:sp>
    </p:spTree>
    <p:extLst>
      <p:ext uri="{BB962C8B-B14F-4D97-AF65-F5344CB8AC3E}">
        <p14:creationId xmlns:p14="http://schemas.microsoft.com/office/powerpoint/2010/main" val="1803067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B886-77CB-B41A-AE2C-BC05FBFA7DE3}"/>
              </a:ext>
            </a:extLst>
          </p:cNvPr>
          <p:cNvSpPr>
            <a:spLocks noGrp="1"/>
          </p:cNvSpPr>
          <p:nvPr>
            <p:ph type="title"/>
          </p:nvPr>
        </p:nvSpPr>
        <p:spPr/>
        <p:txBody>
          <a:bodyPr/>
          <a:lstStyle/>
          <a:p>
            <a:pPr algn="ctr"/>
            <a:r>
              <a:rPr lang="en-US">
                <a:latin typeface="Rockwell"/>
                <a:cs typeface="Calibri Light"/>
              </a:rPr>
              <a:t>Topical Care STEP 1: Cleansing</a:t>
            </a:r>
          </a:p>
        </p:txBody>
      </p:sp>
      <p:sp>
        <p:nvSpPr>
          <p:cNvPr id="3" name="Content Placeholder 2">
            <a:extLst>
              <a:ext uri="{FF2B5EF4-FFF2-40B4-BE49-F238E27FC236}">
                <a16:creationId xmlns:a16="http://schemas.microsoft.com/office/drawing/2014/main" id="{C80D9319-29ED-5B1F-F1DA-7F5D47F30AC7}"/>
              </a:ext>
            </a:extLst>
          </p:cNvPr>
          <p:cNvSpPr>
            <a:spLocks noGrp="1"/>
          </p:cNvSpPr>
          <p:nvPr>
            <p:ph idx="1"/>
          </p:nvPr>
        </p:nvSpPr>
        <p:spPr>
          <a:xfrm>
            <a:off x="4697807" y="801748"/>
            <a:ext cx="7297120" cy="5440047"/>
          </a:xfrm>
        </p:spPr>
        <p:txBody>
          <a:bodyPr vert="horz" lIns="91440" tIns="45720" rIns="91440" bIns="45720" rtlCol="0" anchor="t">
            <a:noAutofit/>
          </a:bodyPr>
          <a:lstStyle/>
          <a:p>
            <a:r>
              <a:rPr lang="en-US" sz="2400">
                <a:cs typeface="Calibri"/>
              </a:rPr>
              <a:t>Goal is to remove as much nonviable tissue, bacteria, and drainage without causing further damage to wound.</a:t>
            </a:r>
            <a:endParaRPr lang="en-US" sz="2400"/>
          </a:p>
          <a:p>
            <a:r>
              <a:rPr lang="en-US" sz="2400" err="1">
                <a:cs typeface="Calibri"/>
              </a:rPr>
              <a:t>Periwound</a:t>
            </a:r>
            <a:r>
              <a:rPr lang="en-US" sz="2400">
                <a:cs typeface="Calibri"/>
              </a:rPr>
              <a:t> tissue should be cleansed as well</a:t>
            </a:r>
          </a:p>
          <a:p>
            <a:r>
              <a:rPr lang="en-US" sz="2400">
                <a:cs typeface="Calibri"/>
              </a:rPr>
              <a:t>Type of cleansing agent used will depend on the status of the wound.</a:t>
            </a:r>
          </a:p>
          <a:p>
            <a:r>
              <a:rPr lang="en-US" sz="2400">
                <a:cs typeface="Calibri"/>
              </a:rPr>
              <a:t>Ideally should be done using a technique that is 4-15 psi</a:t>
            </a:r>
          </a:p>
          <a:p>
            <a:r>
              <a:rPr lang="en-US" sz="2400">
                <a:cs typeface="Calibri"/>
              </a:rPr>
              <a:t>Hand hygiene and clean wound technique imperative to decreasing the risk of infection</a:t>
            </a:r>
          </a:p>
          <a:p>
            <a:endParaRPr lang="en-US">
              <a:solidFill>
                <a:schemeClr val="accent1"/>
              </a:solidFill>
              <a:cs typeface="Calibri"/>
            </a:endParaRPr>
          </a:p>
        </p:txBody>
      </p:sp>
    </p:spTree>
    <p:extLst>
      <p:ext uri="{BB962C8B-B14F-4D97-AF65-F5344CB8AC3E}">
        <p14:creationId xmlns:p14="http://schemas.microsoft.com/office/powerpoint/2010/main" val="3872433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80F3-03AA-98A5-1ABA-51FC3A4B1C6A}"/>
              </a:ext>
            </a:extLst>
          </p:cNvPr>
          <p:cNvSpPr>
            <a:spLocks noGrp="1"/>
          </p:cNvSpPr>
          <p:nvPr>
            <p:ph type="title"/>
          </p:nvPr>
        </p:nvSpPr>
        <p:spPr/>
        <p:txBody>
          <a:bodyPr/>
          <a:lstStyle/>
          <a:p>
            <a:pPr algn="ctr"/>
            <a:r>
              <a:rPr lang="en-US">
                <a:latin typeface="Rockwell"/>
                <a:cs typeface="Calibri Light"/>
              </a:rPr>
              <a:t>Topical Care Step 1: Cleansing</a:t>
            </a:r>
          </a:p>
        </p:txBody>
      </p:sp>
      <p:sp>
        <p:nvSpPr>
          <p:cNvPr id="4" name="Text Placeholder 3">
            <a:extLst>
              <a:ext uri="{FF2B5EF4-FFF2-40B4-BE49-F238E27FC236}">
                <a16:creationId xmlns:a16="http://schemas.microsoft.com/office/drawing/2014/main" id="{0443410A-3154-F59A-E8F8-052005E1A227}"/>
              </a:ext>
            </a:extLst>
          </p:cNvPr>
          <p:cNvSpPr>
            <a:spLocks noGrp="1"/>
          </p:cNvSpPr>
          <p:nvPr>
            <p:ph type="body" idx="1"/>
          </p:nvPr>
        </p:nvSpPr>
        <p:spPr>
          <a:xfrm>
            <a:off x="5059823" y="499617"/>
            <a:ext cx="6265088" cy="815196"/>
          </a:xfrm>
        </p:spPr>
        <p:txBody>
          <a:bodyPr vert="horz" lIns="91440" tIns="45720" rIns="91440" bIns="45720" rtlCol="0" anchor="b">
            <a:noAutofit/>
          </a:bodyPr>
          <a:lstStyle/>
          <a:p>
            <a:endParaRPr lang="en-US">
              <a:cs typeface="Calibri"/>
            </a:endParaRPr>
          </a:p>
          <a:p>
            <a:endParaRPr lang="en-US">
              <a:cs typeface="Calibri"/>
            </a:endParaRPr>
          </a:p>
          <a:p>
            <a:pPr algn="ctr"/>
            <a:r>
              <a:rPr lang="en-US" b="1">
                <a:cs typeface="Calibri"/>
              </a:rPr>
              <a:t>CLEAN WOUND</a:t>
            </a:r>
          </a:p>
          <a:p>
            <a:endParaRPr lang="en-US">
              <a:cs typeface="Calibri"/>
            </a:endParaRPr>
          </a:p>
        </p:txBody>
      </p:sp>
      <p:sp>
        <p:nvSpPr>
          <p:cNvPr id="3" name="Content Placeholder 2">
            <a:extLst>
              <a:ext uri="{FF2B5EF4-FFF2-40B4-BE49-F238E27FC236}">
                <a16:creationId xmlns:a16="http://schemas.microsoft.com/office/drawing/2014/main" id="{FEAA4151-4617-372D-8FC3-67B34B7E8520}"/>
              </a:ext>
            </a:extLst>
          </p:cNvPr>
          <p:cNvSpPr>
            <a:spLocks noGrp="1"/>
          </p:cNvSpPr>
          <p:nvPr>
            <p:ph sz="half" idx="2"/>
          </p:nvPr>
        </p:nvSpPr>
        <p:spPr>
          <a:xfrm>
            <a:off x="4864048" y="842209"/>
            <a:ext cx="6950150" cy="2320624"/>
          </a:xfrm>
        </p:spPr>
        <p:txBody>
          <a:bodyPr vert="horz" lIns="91440" tIns="45720" rIns="91440" bIns="45720" rtlCol="0" anchor="t">
            <a:noAutofit/>
          </a:bodyPr>
          <a:lstStyle/>
          <a:p>
            <a:pPr marL="0" indent="0">
              <a:buNone/>
            </a:pPr>
            <a:r>
              <a:rPr lang="en-US" sz="2000">
                <a:cs typeface="Calibri"/>
              </a:rPr>
              <a:t>Gentle flush of cleansing agent to remove drainage while avoiding damage to healthy tissue:</a:t>
            </a:r>
          </a:p>
          <a:p>
            <a:r>
              <a:rPr lang="en-US" sz="2000">
                <a:cs typeface="Calibri"/>
              </a:rPr>
              <a:t>Saline</a:t>
            </a:r>
          </a:p>
          <a:p>
            <a:r>
              <a:rPr lang="en-US" sz="2000">
                <a:cs typeface="Calibri"/>
              </a:rPr>
              <a:t>Commercial wound cleansers</a:t>
            </a:r>
            <a:endParaRPr lang="en-US" sz="2000">
              <a:latin typeface="Rockwell"/>
              <a:cs typeface="Calibri" panose="020F0502020204030204"/>
            </a:endParaRPr>
          </a:p>
          <a:p>
            <a:r>
              <a:rPr lang="en-US" sz="2000">
                <a:cs typeface="Calibri"/>
              </a:rPr>
              <a:t>Potable Tap water</a:t>
            </a:r>
          </a:p>
          <a:p>
            <a:endParaRPr lang="en-US">
              <a:cs typeface="Calibri"/>
            </a:endParaRPr>
          </a:p>
        </p:txBody>
      </p:sp>
      <p:sp>
        <p:nvSpPr>
          <p:cNvPr id="5" name="Text Placeholder 4">
            <a:extLst>
              <a:ext uri="{FF2B5EF4-FFF2-40B4-BE49-F238E27FC236}">
                <a16:creationId xmlns:a16="http://schemas.microsoft.com/office/drawing/2014/main" id="{0D1476C3-74BE-A87B-21AD-B55B0ADC904D}"/>
              </a:ext>
            </a:extLst>
          </p:cNvPr>
          <p:cNvSpPr>
            <a:spLocks noGrp="1"/>
          </p:cNvSpPr>
          <p:nvPr>
            <p:ph type="body" sz="quarter" idx="3"/>
          </p:nvPr>
        </p:nvSpPr>
        <p:spPr>
          <a:xfrm>
            <a:off x="5232646" y="3424553"/>
            <a:ext cx="6422564" cy="1014219"/>
          </a:xfrm>
        </p:spPr>
        <p:txBody>
          <a:bodyPr>
            <a:normAutofit/>
          </a:bodyPr>
          <a:lstStyle/>
          <a:p>
            <a:pPr algn="ctr"/>
            <a:r>
              <a:rPr lang="en-US" b="1">
                <a:cs typeface="Calibri"/>
              </a:rPr>
              <a:t>NECROTIC/INFECTED WOUNDS</a:t>
            </a:r>
            <a:endParaRPr lang="en-US" b="1"/>
          </a:p>
        </p:txBody>
      </p:sp>
      <p:sp>
        <p:nvSpPr>
          <p:cNvPr id="6" name="Content Placeholder 5">
            <a:extLst>
              <a:ext uri="{FF2B5EF4-FFF2-40B4-BE49-F238E27FC236}">
                <a16:creationId xmlns:a16="http://schemas.microsoft.com/office/drawing/2014/main" id="{C5C42CBC-95BB-5371-E631-F64B47177B6E}"/>
              </a:ext>
            </a:extLst>
          </p:cNvPr>
          <p:cNvSpPr>
            <a:spLocks noGrp="1"/>
          </p:cNvSpPr>
          <p:nvPr>
            <p:ph sz="quarter" idx="4"/>
          </p:nvPr>
        </p:nvSpPr>
        <p:spPr>
          <a:xfrm>
            <a:off x="4868076" y="4212638"/>
            <a:ext cx="6937626" cy="2460719"/>
          </a:xfrm>
        </p:spPr>
        <p:txBody>
          <a:bodyPr vert="horz" lIns="91440" tIns="45720" rIns="91440" bIns="45720" rtlCol="0" anchor="t">
            <a:noAutofit/>
          </a:bodyPr>
          <a:lstStyle/>
          <a:p>
            <a:pPr marL="0" indent="0">
              <a:buNone/>
            </a:pPr>
            <a:r>
              <a:rPr lang="en-US" sz="2000">
                <a:cs typeface="Calibri"/>
              </a:rPr>
              <a:t>Low pressure irrigation to reduce bacteria and assist in removal/loosening of nonviable tissue:</a:t>
            </a:r>
            <a:endParaRPr lang="en-US" sz="2000"/>
          </a:p>
          <a:p>
            <a:r>
              <a:rPr lang="en-US" sz="2000">
                <a:cs typeface="Calibri"/>
              </a:rPr>
              <a:t>Saline in pressurized container</a:t>
            </a:r>
          </a:p>
          <a:p>
            <a:r>
              <a:rPr lang="en-US" sz="2000">
                <a:cs typeface="Calibri"/>
              </a:rPr>
              <a:t>Diluted Dakin’s solution</a:t>
            </a:r>
            <a:endParaRPr lang="en-US" sz="2000">
              <a:latin typeface="Rockwell"/>
              <a:cs typeface="Calibri"/>
            </a:endParaRPr>
          </a:p>
          <a:p>
            <a:r>
              <a:rPr lang="en-US" sz="2000" err="1">
                <a:cs typeface="Calibri"/>
              </a:rPr>
              <a:t>Vashe</a:t>
            </a:r>
            <a:endParaRPr lang="en-US" sz="2000">
              <a:cs typeface="Calibri"/>
            </a:endParaRPr>
          </a:p>
          <a:p>
            <a:endParaRPr lang="en-US">
              <a:cs typeface="Calibri"/>
            </a:endParaRPr>
          </a:p>
        </p:txBody>
      </p:sp>
    </p:spTree>
    <p:extLst>
      <p:ext uri="{BB962C8B-B14F-4D97-AF65-F5344CB8AC3E}">
        <p14:creationId xmlns:p14="http://schemas.microsoft.com/office/powerpoint/2010/main" val="2170371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5DCD-46A3-1B17-AEDC-6EC8C3D80366}"/>
              </a:ext>
            </a:extLst>
          </p:cNvPr>
          <p:cNvSpPr>
            <a:spLocks noGrp="1"/>
          </p:cNvSpPr>
          <p:nvPr>
            <p:ph type="title"/>
          </p:nvPr>
        </p:nvSpPr>
        <p:spPr/>
        <p:txBody>
          <a:bodyPr/>
          <a:lstStyle/>
          <a:p>
            <a:pPr algn="ctr"/>
            <a:r>
              <a:rPr lang="en-US">
                <a:latin typeface="Rockwell"/>
                <a:cs typeface="Calibri Light"/>
              </a:rPr>
              <a:t>Topical Care Step 2: Debridement </a:t>
            </a:r>
            <a:endParaRPr lang="en-US">
              <a:latin typeface="Rockwell"/>
            </a:endParaRPr>
          </a:p>
        </p:txBody>
      </p:sp>
      <p:sp>
        <p:nvSpPr>
          <p:cNvPr id="4" name="Content Placeholder 3">
            <a:extLst>
              <a:ext uri="{FF2B5EF4-FFF2-40B4-BE49-F238E27FC236}">
                <a16:creationId xmlns:a16="http://schemas.microsoft.com/office/drawing/2014/main" id="{E67992BC-7880-0A87-B4CD-9A13611C91C3}"/>
              </a:ext>
            </a:extLst>
          </p:cNvPr>
          <p:cNvSpPr>
            <a:spLocks noGrp="1"/>
          </p:cNvSpPr>
          <p:nvPr>
            <p:ph idx="1"/>
          </p:nvPr>
        </p:nvSpPr>
        <p:spPr>
          <a:xfrm>
            <a:off x="4649129" y="1079848"/>
            <a:ext cx="7227492" cy="5278198"/>
          </a:xfrm>
        </p:spPr>
        <p:txBody>
          <a:bodyPr vert="horz" lIns="91440" tIns="45720" rIns="91440" bIns="45720" rtlCol="0" anchor="t">
            <a:noAutofit/>
          </a:bodyPr>
          <a:lstStyle/>
          <a:p>
            <a:endParaRPr lang="en-US">
              <a:cs typeface="Calibri"/>
            </a:endParaRPr>
          </a:p>
          <a:p>
            <a:r>
              <a:rPr lang="en-US" sz="2400">
                <a:cs typeface="Calibri"/>
              </a:rPr>
              <a:t>Eschar and slough impede wound healing, increase risk of infection and increase wound odor and must be removed for wound to heal</a:t>
            </a:r>
          </a:p>
          <a:p>
            <a:r>
              <a:rPr lang="en-US" sz="2400">
                <a:cs typeface="Calibri"/>
              </a:rPr>
              <a:t>Debridement contraindicated in uninfected wounds that are poorly perfused and a heel wound of an immobile patient </a:t>
            </a:r>
          </a:p>
          <a:p>
            <a:r>
              <a:rPr lang="en-US" sz="2400">
                <a:cs typeface="Calibri"/>
              </a:rPr>
              <a:t>Method depends on amount, status of infection and patient/wound goals </a:t>
            </a:r>
          </a:p>
        </p:txBody>
      </p:sp>
    </p:spTree>
    <p:extLst>
      <p:ext uri="{BB962C8B-B14F-4D97-AF65-F5344CB8AC3E}">
        <p14:creationId xmlns:p14="http://schemas.microsoft.com/office/powerpoint/2010/main" val="3938973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926A-A267-D986-158E-F8CB35A16D24}"/>
              </a:ext>
            </a:extLst>
          </p:cNvPr>
          <p:cNvSpPr>
            <a:spLocks noGrp="1"/>
          </p:cNvSpPr>
          <p:nvPr>
            <p:ph type="title"/>
          </p:nvPr>
        </p:nvSpPr>
        <p:spPr/>
        <p:txBody>
          <a:bodyPr/>
          <a:lstStyle/>
          <a:p>
            <a:r>
              <a:rPr lang="en-US">
                <a:latin typeface="Rockwell"/>
                <a:cs typeface="Calibri Light"/>
              </a:rPr>
              <a:t>Topical Care Step 2: Debridemen</a:t>
            </a:r>
            <a:r>
              <a:rPr lang="en-US">
                <a:cs typeface="Calibri Light"/>
              </a:rPr>
              <a:t>t</a:t>
            </a:r>
            <a:endParaRPr lang="en-US"/>
          </a:p>
        </p:txBody>
      </p:sp>
      <p:sp>
        <p:nvSpPr>
          <p:cNvPr id="3" name="Content Placeholder 2">
            <a:extLst>
              <a:ext uri="{FF2B5EF4-FFF2-40B4-BE49-F238E27FC236}">
                <a16:creationId xmlns:a16="http://schemas.microsoft.com/office/drawing/2014/main" id="{4DB8D268-A582-B822-0EC3-3DD787D11E01}"/>
              </a:ext>
            </a:extLst>
          </p:cNvPr>
          <p:cNvSpPr>
            <a:spLocks noGrp="1"/>
          </p:cNvSpPr>
          <p:nvPr>
            <p:ph idx="1"/>
          </p:nvPr>
        </p:nvSpPr>
        <p:spPr>
          <a:xfrm>
            <a:off x="4378219" y="367758"/>
            <a:ext cx="7686129" cy="6326307"/>
          </a:xfrm>
        </p:spPr>
        <p:txBody>
          <a:bodyPr vert="horz" lIns="91440" tIns="45720" rIns="91440" bIns="45720" rtlCol="0" anchor="t">
            <a:normAutofit/>
          </a:bodyPr>
          <a:lstStyle/>
          <a:p>
            <a:pPr marL="0" indent="0">
              <a:buNone/>
            </a:pPr>
            <a:r>
              <a:rPr lang="en-US" sz="2000" b="1">
                <a:cs typeface="Calibri"/>
              </a:rPr>
              <a:t>Types of debridement:</a:t>
            </a:r>
            <a:endParaRPr lang="en-US" sz="2000" b="1"/>
          </a:p>
          <a:p>
            <a:pPr lvl="1"/>
            <a:r>
              <a:rPr lang="en-US" sz="2000" b="1">
                <a:cs typeface="Calibri"/>
              </a:rPr>
              <a:t>Autolytic debridement:</a:t>
            </a:r>
            <a:r>
              <a:rPr lang="en-US" sz="2000">
                <a:cs typeface="Calibri"/>
              </a:rPr>
              <a:t> </a:t>
            </a:r>
          </a:p>
          <a:p>
            <a:pPr marL="457200" lvl="1" indent="0">
              <a:buNone/>
            </a:pPr>
            <a:r>
              <a:rPr lang="en-US" sz="2000">
                <a:cs typeface="Calibri"/>
              </a:rPr>
              <a:t>The body's WBCs and naturally occurring enzymes digest necrotic tissue. Occurs naturally when wound is moist and when person has good immune response. Good for noninfected wounds and in combination with other treatment for wounds that are infected.</a:t>
            </a:r>
          </a:p>
          <a:p>
            <a:pPr lvl="1"/>
            <a:r>
              <a:rPr lang="en-US" sz="2000">
                <a:cs typeface="Calibri"/>
              </a:rPr>
              <a:t>No damage to healthy tissue</a:t>
            </a:r>
          </a:p>
          <a:p>
            <a:pPr lvl="1"/>
            <a:r>
              <a:rPr lang="en-US" sz="2000">
                <a:cs typeface="Calibri"/>
              </a:rPr>
              <a:t>Usually cause increase drainage initially important to protect </a:t>
            </a:r>
            <a:r>
              <a:rPr lang="en-US" sz="2000" err="1">
                <a:cs typeface="Calibri"/>
              </a:rPr>
              <a:t>periwound</a:t>
            </a:r>
            <a:r>
              <a:rPr lang="en-US" sz="2000">
                <a:cs typeface="Calibri"/>
              </a:rPr>
              <a:t> skin and provide patient education </a:t>
            </a:r>
          </a:p>
          <a:p>
            <a:pPr lvl="2"/>
            <a:r>
              <a:rPr lang="en-US" sz="2000">
                <a:cs typeface="Calibri"/>
              </a:rPr>
              <a:t>Medical grade honey </a:t>
            </a:r>
          </a:p>
          <a:p>
            <a:pPr lvl="2"/>
            <a:r>
              <a:rPr lang="en-US" sz="2000">
                <a:cs typeface="Calibri"/>
              </a:rPr>
              <a:t>Hydrogels</a:t>
            </a:r>
          </a:p>
          <a:p>
            <a:pPr lvl="2"/>
            <a:r>
              <a:rPr lang="en-US" sz="2000">
                <a:cs typeface="Calibri"/>
              </a:rPr>
              <a:t>Hydrocolloids</a:t>
            </a:r>
          </a:p>
          <a:p>
            <a:pPr lvl="2"/>
            <a:r>
              <a:rPr lang="en-US" sz="2000">
                <a:cs typeface="Calibri"/>
              </a:rPr>
              <a:t>Any other item that maintains moist wound environment</a:t>
            </a:r>
          </a:p>
        </p:txBody>
      </p:sp>
    </p:spTree>
    <p:extLst>
      <p:ext uri="{BB962C8B-B14F-4D97-AF65-F5344CB8AC3E}">
        <p14:creationId xmlns:p14="http://schemas.microsoft.com/office/powerpoint/2010/main" val="1280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456A-57AE-5FE3-2D16-CA299D06758E}"/>
              </a:ext>
            </a:extLst>
          </p:cNvPr>
          <p:cNvSpPr>
            <a:spLocks noGrp="1"/>
          </p:cNvSpPr>
          <p:nvPr>
            <p:ph type="title"/>
          </p:nvPr>
        </p:nvSpPr>
        <p:spPr/>
        <p:txBody>
          <a:bodyPr/>
          <a:lstStyle/>
          <a:p>
            <a:pPr algn="ctr"/>
            <a:r>
              <a:rPr lang="en-US">
                <a:latin typeface="Rockwell"/>
                <a:cs typeface="Calibri Light"/>
              </a:rPr>
              <a:t>Phases of Wound Healing</a:t>
            </a:r>
          </a:p>
        </p:txBody>
      </p:sp>
      <p:sp>
        <p:nvSpPr>
          <p:cNvPr id="3" name="Content Placeholder 2">
            <a:extLst>
              <a:ext uri="{FF2B5EF4-FFF2-40B4-BE49-F238E27FC236}">
                <a16:creationId xmlns:a16="http://schemas.microsoft.com/office/drawing/2014/main" id="{6F37C730-0E28-B2E2-D72D-4241260EEF9C}"/>
              </a:ext>
            </a:extLst>
          </p:cNvPr>
          <p:cNvSpPr>
            <a:spLocks noGrp="1"/>
          </p:cNvSpPr>
          <p:nvPr>
            <p:ph idx="1"/>
          </p:nvPr>
        </p:nvSpPr>
        <p:spPr>
          <a:xfrm>
            <a:off x="5089692" y="990092"/>
            <a:ext cx="5951194" cy="4342849"/>
          </a:xfrm>
        </p:spPr>
        <p:txBody>
          <a:bodyPr vert="horz" lIns="91440" tIns="45720" rIns="91440" bIns="45720" rtlCol="0" anchor="t">
            <a:normAutofit fontScale="92500" lnSpcReduction="10000"/>
          </a:bodyPr>
          <a:lstStyle/>
          <a:p>
            <a:pPr marL="0" indent="0">
              <a:buNone/>
            </a:pPr>
            <a:r>
              <a:rPr lang="en-US" sz="2000">
                <a:cs typeface="Calibri" panose="020F0502020204030204"/>
              </a:rPr>
              <a:t>Acute Wounds</a:t>
            </a:r>
          </a:p>
          <a:p>
            <a:pPr marL="457200" indent="-457200">
              <a:lnSpc>
                <a:spcPct val="150000"/>
              </a:lnSpc>
            </a:pPr>
            <a:r>
              <a:rPr lang="en-US" sz="2000">
                <a:cs typeface="Calibri" panose="020F0502020204030204"/>
              </a:rPr>
              <a:t>Hemostasis- vasoconstriction of small vessels to control bleeding </a:t>
            </a:r>
          </a:p>
          <a:p>
            <a:pPr marL="457200" indent="-457200">
              <a:lnSpc>
                <a:spcPct val="150000"/>
              </a:lnSpc>
            </a:pPr>
            <a:r>
              <a:rPr lang="en-US" sz="2000">
                <a:cs typeface="Calibri" panose="020F0502020204030204"/>
              </a:rPr>
              <a:t> Inflammatory phase- clean the wound bed</a:t>
            </a:r>
          </a:p>
          <a:p>
            <a:pPr marL="457200" indent="-457200">
              <a:lnSpc>
                <a:spcPct val="150000"/>
              </a:lnSpc>
            </a:pPr>
            <a:r>
              <a:rPr lang="en-US" sz="2000">
                <a:cs typeface="Calibri" panose="020F0502020204030204"/>
              </a:rPr>
              <a:t>Proliferative phase- develop healthy scar tissue close the wound </a:t>
            </a:r>
          </a:p>
          <a:p>
            <a:pPr marL="457200" indent="-457200">
              <a:lnSpc>
                <a:spcPct val="150000"/>
              </a:lnSpc>
            </a:pPr>
            <a:r>
              <a:rPr lang="en-US" sz="2000">
                <a:cs typeface="Calibri" panose="020F0502020204030204"/>
              </a:rPr>
              <a:t>Maturation/Remodeling- Strengthen scar tissue to 80% original strength</a:t>
            </a:r>
          </a:p>
          <a:p>
            <a:pPr marL="457200" indent="-457200">
              <a:lnSpc>
                <a:spcPct val="150000"/>
              </a:lnSpc>
            </a:pPr>
            <a:r>
              <a:rPr lang="en-US" sz="2000">
                <a:cs typeface="Calibri" panose="020F0502020204030204"/>
              </a:rPr>
              <a:t>Usually complete in about 4wks</a:t>
            </a:r>
          </a:p>
        </p:txBody>
      </p:sp>
    </p:spTree>
    <p:extLst>
      <p:ext uri="{BB962C8B-B14F-4D97-AF65-F5344CB8AC3E}">
        <p14:creationId xmlns:p14="http://schemas.microsoft.com/office/powerpoint/2010/main" val="3909141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15EE-088E-00F2-6D60-DEC70BBF81BA}"/>
              </a:ext>
            </a:extLst>
          </p:cNvPr>
          <p:cNvSpPr>
            <a:spLocks noGrp="1"/>
          </p:cNvSpPr>
          <p:nvPr>
            <p:ph type="title"/>
          </p:nvPr>
        </p:nvSpPr>
        <p:spPr/>
        <p:txBody>
          <a:bodyPr/>
          <a:lstStyle/>
          <a:p>
            <a:r>
              <a:rPr lang="en-US">
                <a:latin typeface="Rockwell"/>
                <a:cs typeface="Calibri Light"/>
              </a:rPr>
              <a:t>Topical Care Step 2: Debridement</a:t>
            </a:r>
            <a:endParaRPr lang="en-US">
              <a:latin typeface="Rockwell"/>
            </a:endParaRPr>
          </a:p>
        </p:txBody>
      </p:sp>
      <p:sp>
        <p:nvSpPr>
          <p:cNvPr id="3" name="Content Placeholder 2">
            <a:extLst>
              <a:ext uri="{FF2B5EF4-FFF2-40B4-BE49-F238E27FC236}">
                <a16:creationId xmlns:a16="http://schemas.microsoft.com/office/drawing/2014/main" id="{BD53F44C-6A9F-5F52-1F44-0512CE50D201}"/>
              </a:ext>
            </a:extLst>
          </p:cNvPr>
          <p:cNvSpPr>
            <a:spLocks noGrp="1"/>
          </p:cNvSpPr>
          <p:nvPr>
            <p:ph idx="1"/>
          </p:nvPr>
        </p:nvSpPr>
        <p:spPr/>
        <p:txBody>
          <a:bodyPr vert="horz" lIns="91440" tIns="45720" rIns="91440" bIns="45720" rtlCol="0" anchor="t">
            <a:normAutofit/>
          </a:bodyPr>
          <a:lstStyle/>
          <a:p>
            <a:pPr marL="0" indent="0">
              <a:buNone/>
            </a:pPr>
            <a:r>
              <a:rPr lang="en-US" sz="2400" b="1">
                <a:cs typeface="Calibri"/>
              </a:rPr>
              <a:t>Types of debridement:</a:t>
            </a:r>
            <a:endParaRPr lang="en-US" sz="2400" b="1"/>
          </a:p>
          <a:p>
            <a:pPr marL="457200" lvl="1" indent="0">
              <a:buNone/>
            </a:pPr>
            <a:r>
              <a:rPr lang="en-US" sz="2000" b="1">
                <a:cs typeface="Calibri"/>
              </a:rPr>
              <a:t>Enzymatic Debridement:</a:t>
            </a:r>
            <a:r>
              <a:rPr lang="en-US" sz="2000">
                <a:cs typeface="Calibri"/>
              </a:rPr>
              <a:t> </a:t>
            </a:r>
          </a:p>
          <a:p>
            <a:pPr marL="457200" lvl="1" indent="0">
              <a:buNone/>
            </a:pPr>
            <a:r>
              <a:rPr lang="en-US" sz="2000">
                <a:cs typeface="Calibri"/>
              </a:rPr>
              <a:t>Application of topical enzymatic debriding agent to wound bed. </a:t>
            </a:r>
            <a:r>
              <a:rPr lang="en-US" sz="2000" b="1">
                <a:cs typeface="Calibri"/>
              </a:rPr>
              <a:t>Collagenase (Santyl)</a:t>
            </a:r>
            <a:r>
              <a:rPr lang="en-US" sz="2000">
                <a:cs typeface="Calibri"/>
              </a:rPr>
              <a:t> is the only one currently on the market.</a:t>
            </a:r>
            <a:endParaRPr lang="en-US"/>
          </a:p>
          <a:p>
            <a:pPr lvl="1"/>
            <a:r>
              <a:rPr lang="en-US" sz="2000">
                <a:cs typeface="Calibri"/>
              </a:rPr>
              <a:t>Ointment bases</a:t>
            </a:r>
            <a:endParaRPr lang="en-US" sz="2000"/>
          </a:p>
          <a:p>
            <a:pPr lvl="1"/>
            <a:r>
              <a:rPr lang="en-US" sz="2000">
                <a:cs typeface="Calibri"/>
              </a:rPr>
              <a:t>Breaks down denatured collagen in wound bed</a:t>
            </a:r>
          </a:p>
          <a:p>
            <a:pPr lvl="1"/>
            <a:r>
              <a:rPr lang="en-US" sz="2000">
                <a:cs typeface="Calibri"/>
              </a:rPr>
              <a:t>Does not harm healthy tissue could possibly cause irritation to </a:t>
            </a:r>
            <a:r>
              <a:rPr lang="en-US" sz="2000" err="1">
                <a:cs typeface="Calibri"/>
              </a:rPr>
              <a:t>periwound</a:t>
            </a:r>
            <a:r>
              <a:rPr lang="en-US" sz="2000">
                <a:cs typeface="Calibri"/>
              </a:rPr>
              <a:t> skin</a:t>
            </a:r>
          </a:p>
          <a:p>
            <a:pPr lvl="1"/>
            <a:r>
              <a:rPr lang="en-US" sz="2000">
                <a:cs typeface="Calibri"/>
              </a:rPr>
              <a:t>Good in patients who are not surgical candidates or have poor perfusion</a:t>
            </a:r>
          </a:p>
          <a:p>
            <a:pPr marL="457200" lvl="1" indent="0">
              <a:buNone/>
            </a:pPr>
            <a:endParaRPr lang="en-US">
              <a:cs typeface="Calibri"/>
            </a:endParaRPr>
          </a:p>
        </p:txBody>
      </p:sp>
    </p:spTree>
    <p:extLst>
      <p:ext uri="{BB962C8B-B14F-4D97-AF65-F5344CB8AC3E}">
        <p14:creationId xmlns:p14="http://schemas.microsoft.com/office/powerpoint/2010/main" val="2669043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467D-DA25-DB90-BDCC-B78519278F4A}"/>
              </a:ext>
            </a:extLst>
          </p:cNvPr>
          <p:cNvSpPr>
            <a:spLocks noGrp="1"/>
          </p:cNvSpPr>
          <p:nvPr>
            <p:ph type="title"/>
          </p:nvPr>
        </p:nvSpPr>
        <p:spPr/>
        <p:txBody>
          <a:bodyPr/>
          <a:lstStyle/>
          <a:p>
            <a:r>
              <a:rPr lang="en-US">
                <a:latin typeface="Rockwell"/>
                <a:cs typeface="Calibri Light"/>
              </a:rPr>
              <a:t>Topical Care Step 2: Debridement </a:t>
            </a:r>
          </a:p>
        </p:txBody>
      </p:sp>
      <p:sp>
        <p:nvSpPr>
          <p:cNvPr id="3" name="Content Placeholder 2">
            <a:extLst>
              <a:ext uri="{FF2B5EF4-FFF2-40B4-BE49-F238E27FC236}">
                <a16:creationId xmlns:a16="http://schemas.microsoft.com/office/drawing/2014/main" id="{F68B7470-752F-1A3E-C92A-D2EF66B50930}"/>
              </a:ext>
            </a:extLst>
          </p:cNvPr>
          <p:cNvSpPr>
            <a:spLocks noGrp="1"/>
          </p:cNvSpPr>
          <p:nvPr>
            <p:ph idx="1"/>
          </p:nvPr>
        </p:nvSpPr>
        <p:spPr>
          <a:xfrm>
            <a:off x="4736009" y="683444"/>
            <a:ext cx="6978558" cy="5803793"/>
          </a:xfrm>
        </p:spPr>
        <p:txBody>
          <a:bodyPr vert="horz" lIns="91440" tIns="45720" rIns="91440" bIns="45720" rtlCol="0" anchor="t">
            <a:noAutofit/>
          </a:bodyPr>
          <a:lstStyle/>
          <a:p>
            <a:pPr marL="0" indent="0">
              <a:buNone/>
            </a:pPr>
            <a:r>
              <a:rPr lang="en-US" sz="2000" b="1">
                <a:cs typeface="Calibri"/>
              </a:rPr>
              <a:t>Types of debridement:</a:t>
            </a:r>
            <a:endParaRPr lang="en-US" sz="2000" b="1"/>
          </a:p>
          <a:p>
            <a:pPr marL="457200" lvl="1" indent="0">
              <a:buNone/>
            </a:pPr>
            <a:r>
              <a:rPr lang="en-US" sz="2000" b="1">
                <a:cs typeface="Calibri"/>
              </a:rPr>
              <a:t>Chemical Debridement:</a:t>
            </a:r>
            <a:r>
              <a:rPr lang="en-US" sz="2000">
                <a:cs typeface="Calibri"/>
              </a:rPr>
              <a:t> </a:t>
            </a:r>
          </a:p>
          <a:p>
            <a:pPr marL="457200" lvl="1" indent="0">
              <a:buNone/>
            </a:pPr>
            <a:r>
              <a:rPr lang="en-US" sz="2000">
                <a:cs typeface="Calibri"/>
              </a:rPr>
              <a:t>Chemical agent used to loosen necrotic tissue</a:t>
            </a:r>
            <a:endParaRPr lang="en-US" sz="2000"/>
          </a:p>
          <a:p>
            <a:pPr lvl="1"/>
            <a:r>
              <a:rPr lang="en-US" sz="2000" b="1">
                <a:cs typeface="Calibri"/>
              </a:rPr>
              <a:t>Dakin Solution 0.0125%</a:t>
            </a:r>
            <a:r>
              <a:rPr lang="en-US" sz="2000">
                <a:cs typeface="Calibri"/>
              </a:rPr>
              <a:t> most common, effective against most bacteria, yeast, and viruses. No damage to healthy tissue in 0.0125% concentration </a:t>
            </a:r>
          </a:p>
          <a:p>
            <a:pPr lvl="1"/>
            <a:r>
              <a:rPr lang="en-US" sz="2000">
                <a:cs typeface="Calibri"/>
              </a:rPr>
              <a:t>Great control of odor </a:t>
            </a:r>
          </a:p>
          <a:p>
            <a:pPr lvl="1"/>
            <a:r>
              <a:rPr lang="en-US" sz="2000">
                <a:cs typeface="Calibri"/>
              </a:rPr>
              <a:t>Typically used, in heavily necrotic, infected, malodorous wounds</a:t>
            </a:r>
          </a:p>
          <a:p>
            <a:pPr lvl="1"/>
            <a:r>
              <a:rPr lang="en-US" sz="2000">
                <a:cs typeface="Calibri"/>
              </a:rPr>
              <a:t>Need to be changed every 12 to 24 hours</a:t>
            </a:r>
          </a:p>
          <a:p>
            <a:pPr lvl="1"/>
            <a:r>
              <a:rPr lang="en-US" sz="2000">
                <a:cs typeface="Calibri"/>
              </a:rPr>
              <a:t>Should be used 7-10 days or less. </a:t>
            </a:r>
          </a:p>
          <a:p>
            <a:pPr lvl="1"/>
            <a:r>
              <a:rPr lang="en-US" sz="2000">
                <a:cs typeface="Calibri"/>
              </a:rPr>
              <a:t>Peri-wound skin needs protection, can cause mild irritation</a:t>
            </a:r>
          </a:p>
        </p:txBody>
      </p:sp>
    </p:spTree>
    <p:extLst>
      <p:ext uri="{BB962C8B-B14F-4D97-AF65-F5344CB8AC3E}">
        <p14:creationId xmlns:p14="http://schemas.microsoft.com/office/powerpoint/2010/main" val="4167431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1662-23FC-229F-0F97-C1031A235BDE}"/>
              </a:ext>
            </a:extLst>
          </p:cNvPr>
          <p:cNvSpPr>
            <a:spLocks noGrp="1"/>
          </p:cNvSpPr>
          <p:nvPr>
            <p:ph type="title"/>
          </p:nvPr>
        </p:nvSpPr>
        <p:spPr>
          <a:xfrm>
            <a:off x="790660" y="2295496"/>
            <a:ext cx="3662265" cy="2456442"/>
          </a:xfrm>
        </p:spPr>
        <p:txBody>
          <a:bodyPr>
            <a:normAutofit fontScale="90000"/>
          </a:bodyPr>
          <a:lstStyle/>
          <a:p>
            <a:r>
              <a:rPr lang="en-US">
                <a:latin typeface="Rockwell"/>
                <a:cs typeface="Calibri Light"/>
              </a:rPr>
              <a:t>Topical Care Step 3: </a:t>
            </a:r>
            <a:br>
              <a:rPr lang="en-US">
                <a:latin typeface="Rockwell"/>
                <a:cs typeface="Calibri Light"/>
              </a:rPr>
            </a:br>
            <a:r>
              <a:rPr lang="en-US">
                <a:latin typeface="Rockwell"/>
                <a:cs typeface="Calibri Light"/>
              </a:rPr>
              <a:t>Dressing Selection</a:t>
            </a:r>
            <a:endParaRPr lang="en-US">
              <a:latin typeface="Rockwell"/>
            </a:endParaRPr>
          </a:p>
        </p:txBody>
      </p:sp>
      <p:sp>
        <p:nvSpPr>
          <p:cNvPr id="4" name="Content Placeholder 3">
            <a:extLst>
              <a:ext uri="{FF2B5EF4-FFF2-40B4-BE49-F238E27FC236}">
                <a16:creationId xmlns:a16="http://schemas.microsoft.com/office/drawing/2014/main" id="{45F8BA04-AB61-059F-233D-63FAB5286761}"/>
              </a:ext>
            </a:extLst>
          </p:cNvPr>
          <p:cNvSpPr>
            <a:spLocks noGrp="1"/>
          </p:cNvSpPr>
          <p:nvPr>
            <p:ph idx="1"/>
          </p:nvPr>
        </p:nvSpPr>
        <p:spPr>
          <a:xfrm>
            <a:off x="4541505" y="748757"/>
            <a:ext cx="7261586" cy="5564307"/>
          </a:xfrm>
        </p:spPr>
        <p:txBody>
          <a:bodyPr vert="horz" lIns="91440" tIns="45720" rIns="91440" bIns="45720" rtlCol="0" anchor="t">
            <a:normAutofit lnSpcReduction="10000"/>
          </a:bodyPr>
          <a:lstStyle/>
          <a:p>
            <a:pPr marL="457200" indent="-457200"/>
            <a:r>
              <a:rPr lang="en-US" sz="2200">
                <a:cs typeface="Calibri"/>
              </a:rPr>
              <a:t>Support wound healing, not solely responsible for wound healing </a:t>
            </a:r>
          </a:p>
          <a:p>
            <a:pPr marL="457200" indent="-457200"/>
            <a:r>
              <a:rPr lang="en-US" sz="2200">
                <a:cs typeface="Calibri"/>
              </a:rPr>
              <a:t>Based on the findings from the wound history and assessment</a:t>
            </a:r>
          </a:p>
          <a:p>
            <a:pPr marL="457200" indent="-457200"/>
            <a:r>
              <a:rPr lang="en-US" sz="2200">
                <a:cs typeface="Calibri"/>
              </a:rPr>
              <a:t>Deep/tunneling wounds need a dressing to fill dead space and likely another dressing overtop (secondary dressing) </a:t>
            </a:r>
          </a:p>
          <a:p>
            <a:pPr marL="457200" indent="-457200"/>
            <a:r>
              <a:rPr lang="en-US" sz="2200">
                <a:cs typeface="Calibri"/>
              </a:rPr>
              <a:t>Dry/low exudating wounds need dressing to donate moisture to wound bed</a:t>
            </a:r>
          </a:p>
          <a:p>
            <a:pPr marL="457200" indent="-457200"/>
            <a:r>
              <a:rPr lang="en-US" sz="2200">
                <a:cs typeface="Calibri"/>
              </a:rPr>
              <a:t>Moderate/heavy exudating wounds need dressing to absorb moisture while maintaining moist wound bed </a:t>
            </a:r>
          </a:p>
          <a:p>
            <a:pPr marL="457200" indent="-457200"/>
            <a:r>
              <a:rPr lang="en-US" sz="2200">
                <a:cs typeface="Calibri"/>
              </a:rPr>
              <a:t>Consider the need for </a:t>
            </a:r>
            <a:r>
              <a:rPr lang="en-US" sz="2200" err="1">
                <a:cs typeface="Calibri"/>
              </a:rPr>
              <a:t>periwound</a:t>
            </a:r>
            <a:r>
              <a:rPr lang="en-US" sz="2200">
                <a:cs typeface="Calibri"/>
              </a:rPr>
              <a:t> protection</a:t>
            </a:r>
            <a:r>
              <a:rPr lang="en-US">
                <a:cs typeface="Calibri"/>
              </a:rPr>
              <a:t> </a:t>
            </a:r>
          </a:p>
          <a:p>
            <a:pPr marL="0" indent="0">
              <a:buNone/>
            </a:pPr>
            <a:endParaRPr lang="en-US">
              <a:cs typeface="Calibri"/>
            </a:endParaRPr>
          </a:p>
          <a:p>
            <a:pPr marL="457200" indent="-457200"/>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2232491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C26F-486B-2439-2821-A65864065946}"/>
              </a:ext>
            </a:extLst>
          </p:cNvPr>
          <p:cNvSpPr>
            <a:spLocks noGrp="1"/>
          </p:cNvSpPr>
          <p:nvPr>
            <p:ph type="title"/>
          </p:nvPr>
        </p:nvSpPr>
        <p:spPr/>
        <p:txBody>
          <a:bodyPr>
            <a:normAutofit fontScale="90000"/>
          </a:bodyPr>
          <a:lstStyle/>
          <a:p>
            <a:r>
              <a:rPr lang="en-US">
                <a:latin typeface="Rockwell"/>
                <a:cs typeface="Calibri Light"/>
              </a:rPr>
              <a:t>Topical Care Step 3: Dressing Selection</a:t>
            </a:r>
            <a:endParaRPr lang="en-US">
              <a:latin typeface="Rockwell"/>
            </a:endParaRPr>
          </a:p>
        </p:txBody>
      </p:sp>
      <p:sp>
        <p:nvSpPr>
          <p:cNvPr id="3" name="Content Placeholder 2">
            <a:extLst>
              <a:ext uri="{FF2B5EF4-FFF2-40B4-BE49-F238E27FC236}">
                <a16:creationId xmlns:a16="http://schemas.microsoft.com/office/drawing/2014/main" id="{6C1B82BC-DCD5-C033-0EF3-B4BCC0534238}"/>
              </a:ext>
            </a:extLst>
          </p:cNvPr>
          <p:cNvSpPr>
            <a:spLocks noGrp="1"/>
          </p:cNvSpPr>
          <p:nvPr>
            <p:ph idx="1"/>
          </p:nvPr>
        </p:nvSpPr>
        <p:spPr>
          <a:xfrm>
            <a:off x="4260120" y="351943"/>
            <a:ext cx="7776500" cy="6463918"/>
          </a:xfrm>
        </p:spPr>
        <p:txBody>
          <a:bodyPr vert="horz" lIns="91440" tIns="45720" rIns="91440" bIns="45720" rtlCol="0" anchor="t">
            <a:noAutofit/>
          </a:bodyPr>
          <a:lstStyle/>
          <a:p>
            <a:pPr marL="0" indent="0">
              <a:buNone/>
            </a:pPr>
            <a:r>
              <a:rPr lang="en-US" sz="2000" b="1">
                <a:cs typeface="Calibri"/>
              </a:rPr>
              <a:t>CATEGORIES</a:t>
            </a:r>
            <a:r>
              <a:rPr lang="en-US" sz="1600" b="1">
                <a:cs typeface="Calibri"/>
              </a:rPr>
              <a:t>:</a:t>
            </a:r>
          </a:p>
          <a:p>
            <a:pPr lvl="1"/>
            <a:r>
              <a:rPr lang="en-US" sz="1800" b="1">
                <a:cs typeface="Calibri"/>
              </a:rPr>
              <a:t>Gauze: </a:t>
            </a:r>
          </a:p>
          <a:p>
            <a:pPr lvl="2"/>
            <a:r>
              <a:rPr lang="en-US" sz="1800">
                <a:cs typeface="Calibri"/>
              </a:rPr>
              <a:t>Woven/non-woven with/without antimicrobial </a:t>
            </a:r>
            <a:endParaRPr lang="en-US" sz="1800">
              <a:ea typeface="Calibri"/>
              <a:cs typeface="Calibri"/>
            </a:endParaRPr>
          </a:p>
          <a:p>
            <a:pPr lvl="2"/>
            <a:r>
              <a:rPr lang="en-US" sz="1800">
                <a:cs typeface="Calibri"/>
              </a:rPr>
              <a:t>Woven should be used as a secondary dressing</a:t>
            </a:r>
            <a:endParaRPr lang="en-US" sz="1800">
              <a:ea typeface="Calibri"/>
              <a:cs typeface="Calibri"/>
            </a:endParaRPr>
          </a:p>
          <a:p>
            <a:pPr lvl="2"/>
            <a:r>
              <a:rPr lang="en-US" sz="1800">
                <a:cs typeface="Calibri"/>
              </a:rPr>
              <a:t>Nonwoven may be used as a primary dressing.</a:t>
            </a:r>
            <a:endParaRPr lang="en-US" sz="1800">
              <a:ea typeface="Calibri"/>
              <a:cs typeface="Calibri"/>
            </a:endParaRPr>
          </a:p>
          <a:p>
            <a:pPr lvl="1"/>
            <a:r>
              <a:rPr lang="en-US" sz="1800" b="1">
                <a:cs typeface="Calibri"/>
              </a:rPr>
              <a:t>Hydrogels:</a:t>
            </a:r>
          </a:p>
          <a:p>
            <a:pPr lvl="2"/>
            <a:r>
              <a:rPr lang="en-US" sz="1800">
                <a:ea typeface="Calibri"/>
                <a:cs typeface="Calibri"/>
              </a:rPr>
              <a:t>Donate moisture to wounds</a:t>
            </a:r>
          </a:p>
          <a:p>
            <a:pPr lvl="2"/>
            <a:r>
              <a:rPr lang="en-US" sz="1800">
                <a:ea typeface="Calibri"/>
                <a:cs typeface="Calibri"/>
              </a:rPr>
              <a:t>Can be used in shallow or deep wounds </a:t>
            </a:r>
          </a:p>
          <a:p>
            <a:pPr lvl="2"/>
            <a:r>
              <a:rPr lang="en-US" sz="1800">
                <a:ea typeface="Calibri"/>
                <a:cs typeface="Calibri"/>
              </a:rPr>
              <a:t>See manufacturer guidelines for specific considerations as formulations may vary</a:t>
            </a:r>
          </a:p>
          <a:p>
            <a:pPr lvl="1"/>
            <a:r>
              <a:rPr lang="en-US" sz="1800" b="1">
                <a:cs typeface="Calibri"/>
              </a:rPr>
              <a:t>Hydrocolloids:</a:t>
            </a:r>
            <a:endParaRPr lang="en-US" sz="1800" b="1">
              <a:ea typeface="Calibri"/>
              <a:cs typeface="Calibri"/>
            </a:endParaRPr>
          </a:p>
          <a:p>
            <a:pPr lvl="2"/>
            <a:r>
              <a:rPr lang="en-US" sz="1800">
                <a:ea typeface="Calibri"/>
                <a:cs typeface="Calibri"/>
              </a:rPr>
              <a:t>Made of gelatin, pectin and cellulose gum</a:t>
            </a:r>
          </a:p>
          <a:p>
            <a:pPr lvl="2"/>
            <a:r>
              <a:rPr lang="en-US" sz="1800">
                <a:ea typeface="Calibri"/>
                <a:cs typeface="Calibri"/>
              </a:rPr>
              <a:t>Ingredients react with exudate to form a gel that keeps wound moist</a:t>
            </a:r>
          </a:p>
          <a:p>
            <a:pPr lvl="2"/>
            <a:r>
              <a:rPr lang="en-US" sz="1800">
                <a:ea typeface="Calibri"/>
                <a:cs typeface="Calibri"/>
              </a:rPr>
              <a:t>May have odor upon removal which is normal</a:t>
            </a:r>
          </a:p>
          <a:p>
            <a:pPr lvl="2"/>
            <a:r>
              <a:rPr lang="en-US" sz="1800">
                <a:ea typeface="Calibri"/>
                <a:cs typeface="Calibri"/>
              </a:rPr>
              <a:t>Semi-occlusive/ occlusive </a:t>
            </a:r>
            <a:endParaRPr lang="en-US" sz="1800">
              <a:cs typeface="Calibri"/>
            </a:endParaRPr>
          </a:p>
        </p:txBody>
      </p:sp>
    </p:spTree>
    <p:extLst>
      <p:ext uri="{BB962C8B-B14F-4D97-AF65-F5344CB8AC3E}">
        <p14:creationId xmlns:p14="http://schemas.microsoft.com/office/powerpoint/2010/main" val="330325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C26F-486B-2439-2821-A65864065946}"/>
              </a:ext>
            </a:extLst>
          </p:cNvPr>
          <p:cNvSpPr>
            <a:spLocks noGrp="1"/>
          </p:cNvSpPr>
          <p:nvPr>
            <p:ph type="title"/>
          </p:nvPr>
        </p:nvSpPr>
        <p:spPr/>
        <p:txBody>
          <a:bodyPr>
            <a:normAutofit fontScale="90000"/>
          </a:bodyPr>
          <a:lstStyle/>
          <a:p>
            <a:r>
              <a:rPr lang="en-US">
                <a:latin typeface="Rockwell"/>
                <a:cs typeface="Calibri Light"/>
              </a:rPr>
              <a:t>Topical Care Step 3: Dressing Selection</a:t>
            </a:r>
            <a:endParaRPr lang="en-US">
              <a:latin typeface="Rockwell"/>
            </a:endParaRPr>
          </a:p>
        </p:txBody>
      </p:sp>
      <p:sp>
        <p:nvSpPr>
          <p:cNvPr id="3" name="Content Placeholder 2">
            <a:extLst>
              <a:ext uri="{FF2B5EF4-FFF2-40B4-BE49-F238E27FC236}">
                <a16:creationId xmlns:a16="http://schemas.microsoft.com/office/drawing/2014/main" id="{6C1B82BC-DCD5-C033-0EF3-B4BCC0534238}"/>
              </a:ext>
            </a:extLst>
          </p:cNvPr>
          <p:cNvSpPr>
            <a:spLocks noGrp="1"/>
          </p:cNvSpPr>
          <p:nvPr>
            <p:ph idx="1"/>
          </p:nvPr>
        </p:nvSpPr>
        <p:spPr>
          <a:xfrm>
            <a:off x="4791876" y="411300"/>
            <a:ext cx="6698816" cy="6039376"/>
          </a:xfrm>
        </p:spPr>
        <p:txBody>
          <a:bodyPr vert="horz" lIns="91440" tIns="45720" rIns="91440" bIns="45720" rtlCol="0" anchor="t">
            <a:noAutofit/>
          </a:bodyPr>
          <a:lstStyle/>
          <a:p>
            <a:r>
              <a:rPr lang="en-US">
                <a:cs typeface="Calibri"/>
              </a:rPr>
              <a:t>Categories </a:t>
            </a:r>
          </a:p>
          <a:p>
            <a:pPr lvl="1"/>
            <a:r>
              <a:rPr lang="en-US" sz="1800">
                <a:cs typeface="Calibri"/>
              </a:rPr>
              <a:t>Impregnated Gauze: Woven/nonwoven saturated various agents. Bismuth, petrolatum, zinc, iodine, </a:t>
            </a:r>
            <a:r>
              <a:rPr lang="en-US" sz="1800" err="1">
                <a:cs typeface="Calibri"/>
              </a:rPr>
              <a:t>etc</a:t>
            </a:r>
          </a:p>
          <a:p>
            <a:pPr lvl="1"/>
            <a:r>
              <a:rPr lang="en-US" sz="1800">
                <a:cs typeface="Calibri"/>
              </a:rPr>
              <a:t>Alginates: Polysaccharide fibers, derived from seaweed. Some gel while others wick moisture. Atraumatic removal. Avoid over bone, tendon </a:t>
            </a:r>
            <a:r>
              <a:rPr lang="en-US" sz="1800" err="1">
                <a:cs typeface="Calibri"/>
              </a:rPr>
              <a:t>etc</a:t>
            </a:r>
            <a:r>
              <a:rPr lang="en-US" sz="1800">
                <a:cs typeface="Calibri"/>
              </a:rPr>
              <a:t> due to risk of desiccation. </a:t>
            </a:r>
          </a:p>
          <a:p>
            <a:pPr lvl="1"/>
            <a:r>
              <a:rPr lang="en-US" sz="1800" err="1">
                <a:cs typeface="Calibri"/>
              </a:rPr>
              <a:t>Hydrofibers</a:t>
            </a:r>
            <a:r>
              <a:rPr lang="en-US" sz="1800">
                <a:cs typeface="Calibri"/>
              </a:rPr>
              <a:t>: Cellulose gel, dressing gel when in contact with exudate. Atraumatic removal </a:t>
            </a:r>
          </a:p>
          <a:p>
            <a:pPr lvl="1"/>
            <a:r>
              <a:rPr lang="en-US" sz="1800">
                <a:cs typeface="Calibri"/>
              </a:rPr>
              <a:t>Foams: Polyurethane with small open cells that absorb exudate. Multiple shapes/sizes, with adhesive borders/without adhesive borders</a:t>
            </a:r>
          </a:p>
        </p:txBody>
      </p:sp>
    </p:spTree>
    <p:extLst>
      <p:ext uri="{BB962C8B-B14F-4D97-AF65-F5344CB8AC3E}">
        <p14:creationId xmlns:p14="http://schemas.microsoft.com/office/powerpoint/2010/main" val="1395843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 name="Group 69">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1"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4"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2"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3"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9"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3" name="Group 90">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92" name="Rectangle 91">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Isosceles Triangle 92">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24" name="Rectangle 95">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97">
            <a:extLst>
              <a:ext uri="{FF2B5EF4-FFF2-40B4-BE49-F238E27FC236}">
                <a16:creationId xmlns:a16="http://schemas.microsoft.com/office/drawing/2014/main" id="{465DDECC-A11E-434E-87B2-8997CD383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9"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3">
              <a:extLst>
                <a:ext uri="{FF2B5EF4-FFF2-40B4-BE49-F238E27FC236}">
                  <a16:creationId xmlns:a16="http://schemas.microsoft.com/office/drawing/2014/main" id="{0A9092BE-A36C-4833-8E71-2850F4AF7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5">
              <a:extLst>
                <a:ext uri="{FF2B5EF4-FFF2-40B4-BE49-F238E27FC236}">
                  <a16:creationId xmlns:a16="http://schemas.microsoft.com/office/drawing/2014/main" id="{1E3F0C5B-76A9-4A8F-A1CB-35C0DE83A8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7">
              <a:extLst>
                <a:ext uri="{FF2B5EF4-FFF2-40B4-BE49-F238E27FC236}">
                  <a16:creationId xmlns:a16="http://schemas.microsoft.com/office/drawing/2014/main" id="{202722D1-549B-407E-BF75-2A1E8DB5BA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8">
              <a:extLst>
                <a:ext uri="{FF2B5EF4-FFF2-40B4-BE49-F238E27FC236}">
                  <a16:creationId xmlns:a16="http://schemas.microsoft.com/office/drawing/2014/main" id="{5CA8D742-18BD-41B5-9C00-FCFFAED257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9">
              <a:extLst>
                <a:ext uri="{FF2B5EF4-FFF2-40B4-BE49-F238E27FC236}">
                  <a16:creationId xmlns:a16="http://schemas.microsoft.com/office/drawing/2014/main" id="{8BF81081-4C33-488E-A37E-B95567D0BF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20">
              <a:extLst>
                <a:ext uri="{FF2B5EF4-FFF2-40B4-BE49-F238E27FC236}">
                  <a16:creationId xmlns:a16="http://schemas.microsoft.com/office/drawing/2014/main" id="{462F0DE0-CEBA-420B-8032-FB60893B8E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id="{8AA5BDCD-DFFB-D159-8A26-260D741D74DA}"/>
              </a:ext>
            </a:extLst>
          </p:cNvPr>
          <p:cNvSpPr txBox="1"/>
          <p:nvPr/>
        </p:nvSpPr>
        <p:spPr>
          <a:xfrm>
            <a:off x="2047793" y="5276261"/>
            <a:ext cx="8081960" cy="943954"/>
          </a:xfrm>
          <a:prstGeom prst="ellipse">
            <a:avLst/>
          </a:prstGeom>
        </p:spPr>
        <p:txBody>
          <a:bodyPr rot="0" spcFirstLastPara="0" vertOverflow="overflow" horzOverflow="overflow" vert="horz" lIns="228600" tIns="228600" rIns="228600" bIns="0" numCol="1" spcCol="0" rtlCol="0" fromWordArt="0" anchor="b" anchorCtr="0" forceAA="0" compatLnSpc="1">
            <a:prstTxWarp prst="textNoShape">
              <a:avLst/>
            </a:prstTxWarp>
            <a:normAutofit/>
          </a:bodyPr>
          <a:lstStyle/>
          <a:p>
            <a:pPr algn="ctr">
              <a:lnSpc>
                <a:spcPct val="80000"/>
              </a:lnSpc>
              <a:spcBef>
                <a:spcPct val="0"/>
              </a:spcBef>
              <a:spcAft>
                <a:spcPts val="600"/>
              </a:spcAft>
            </a:pPr>
            <a:r>
              <a:rPr lang="en-US" sz="3400" spc="-150">
                <a:solidFill>
                  <a:schemeClr val="tx2"/>
                </a:solidFill>
                <a:latin typeface="Rockwell"/>
                <a:ea typeface="+mj-ea"/>
                <a:cs typeface="+mj-cs"/>
              </a:rPr>
              <a:t>Topical Care for Dry Wounds</a:t>
            </a:r>
          </a:p>
        </p:txBody>
      </p:sp>
      <p:sp>
        <p:nvSpPr>
          <p:cNvPr id="126"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92384" y="4386808"/>
            <a:ext cx="407233" cy="351063"/>
          </a:xfrm>
          <a:prstGeom prst="triangle">
            <a:avLst/>
          </a:prstGeom>
          <a:solidFill>
            <a:srgbClr val="F7C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16E168E2-3256-43A5-9298-9E5A6AE8F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2847" y="954593"/>
            <a:ext cx="6086306" cy="3432215"/>
          </a:xfrm>
          <a:prstGeom prst="rect">
            <a:avLst/>
          </a:prstGeom>
          <a:solidFill>
            <a:schemeClr val="bg1"/>
          </a:solidFill>
          <a:ln w="19050">
            <a:solidFill>
              <a:srgbClr val="F7CAA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2E7FBFE6-31AF-4E77-562A-55A4C4E22952}"/>
              </a:ext>
            </a:extLst>
          </p:cNvPr>
          <p:cNvPicPr>
            <a:picLocks noChangeAspect="1"/>
          </p:cNvPicPr>
          <p:nvPr/>
        </p:nvPicPr>
        <p:blipFill>
          <a:blip r:embed="rId2"/>
          <a:stretch>
            <a:fillRect/>
          </a:stretch>
        </p:blipFill>
        <p:spPr>
          <a:xfrm>
            <a:off x="641231" y="264021"/>
            <a:ext cx="11412746" cy="5395431"/>
          </a:xfrm>
          <a:prstGeom prst="rect">
            <a:avLst/>
          </a:prstGeom>
        </p:spPr>
      </p:pic>
    </p:spTree>
    <p:extLst>
      <p:ext uri="{BB962C8B-B14F-4D97-AF65-F5344CB8AC3E}">
        <p14:creationId xmlns:p14="http://schemas.microsoft.com/office/powerpoint/2010/main" val="1338284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9">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465DDECC-A11E-434E-87B2-8997CD383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0A9092BE-A36C-4833-8E71-2850F4AF7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1E3F0C5B-76A9-4A8F-A1CB-35C0DE83A8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202722D1-549B-407E-BF75-2A1E8DB5BA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5CA8D742-18BD-41B5-9C00-FCFFAED257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8BF81081-4C33-488E-A37E-B95567D0BF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462F0DE0-CEBA-420B-8032-FB60893B8E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FA145335-B6FA-E773-3007-D14563279E7A}"/>
              </a:ext>
            </a:extLst>
          </p:cNvPr>
          <p:cNvSpPr txBox="1"/>
          <p:nvPr/>
        </p:nvSpPr>
        <p:spPr>
          <a:xfrm>
            <a:off x="2050464" y="5751535"/>
            <a:ext cx="8081960" cy="943954"/>
          </a:xfrm>
          <a:prstGeom prst="ellipse">
            <a:avLst/>
          </a:prstGeom>
        </p:spPr>
        <p:txBody>
          <a:bodyPr rot="0" spcFirstLastPara="0" vertOverflow="overflow" horzOverflow="overflow" vert="horz" lIns="228600" tIns="228600" rIns="228600" bIns="0" numCol="1" spcCol="0" rtlCol="0" fromWordArt="0" anchor="b" anchorCtr="0" forceAA="0" compatLnSpc="1">
            <a:prstTxWarp prst="textNoShape">
              <a:avLst/>
            </a:prstTxWarp>
            <a:normAutofit fontScale="92500"/>
          </a:bodyPr>
          <a:lstStyle/>
          <a:p>
            <a:pPr algn="ctr">
              <a:lnSpc>
                <a:spcPct val="80000"/>
              </a:lnSpc>
              <a:spcBef>
                <a:spcPct val="0"/>
              </a:spcBef>
              <a:spcAft>
                <a:spcPts val="600"/>
              </a:spcAft>
            </a:pPr>
            <a:r>
              <a:rPr lang="en-US" sz="3400" spc="-150">
                <a:solidFill>
                  <a:schemeClr val="tx2"/>
                </a:solidFill>
                <a:latin typeface="Rockwell"/>
                <a:ea typeface="+mj-ea"/>
                <a:cs typeface="+mj-cs"/>
              </a:rPr>
              <a:t>Topical Care for Wet  Wounds</a:t>
            </a:r>
          </a:p>
        </p:txBody>
      </p:sp>
      <p:sp>
        <p:nvSpPr>
          <p:cNvPr id="59" name="Isosceles Triangle 39">
            <a:extLst>
              <a:ext uri="{FF2B5EF4-FFF2-40B4-BE49-F238E27FC236}">
                <a16:creationId xmlns:a16="http://schemas.microsoft.com/office/drawing/2014/main" id="{4F37E7FB-7372-47E3-914E-7CF7E94B1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92384" y="4386808"/>
            <a:ext cx="407233" cy="351063"/>
          </a:xfrm>
          <a:prstGeom prst="triangle">
            <a:avLst/>
          </a:prstGeom>
          <a:solidFill>
            <a:srgbClr val="009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6E168E2-3256-43A5-9298-9E5A6AE8F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2847" y="954593"/>
            <a:ext cx="6086306" cy="3432215"/>
          </a:xfrm>
          <a:prstGeom prst="rect">
            <a:avLst/>
          </a:prstGeom>
          <a:solidFill>
            <a:schemeClr val="bg1"/>
          </a:solidFill>
          <a:ln w="19050">
            <a:solidFill>
              <a:srgbClr val="0090E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Text&#10;&#10;Description automatically generated">
            <a:extLst>
              <a:ext uri="{FF2B5EF4-FFF2-40B4-BE49-F238E27FC236}">
                <a16:creationId xmlns:a16="http://schemas.microsoft.com/office/drawing/2014/main" id="{24AE31E3-6394-234B-B86B-FBDE3138FCAD}"/>
              </a:ext>
            </a:extLst>
          </p:cNvPr>
          <p:cNvPicPr>
            <a:picLocks noChangeAspect="1"/>
          </p:cNvPicPr>
          <p:nvPr/>
        </p:nvPicPr>
        <p:blipFill>
          <a:blip r:embed="rId2"/>
          <a:stretch>
            <a:fillRect/>
          </a:stretch>
        </p:blipFill>
        <p:spPr>
          <a:xfrm>
            <a:off x="411193" y="409127"/>
            <a:ext cx="10794519" cy="5090842"/>
          </a:xfrm>
          <a:prstGeom prst="rect">
            <a:avLst/>
          </a:prstGeom>
        </p:spPr>
      </p:pic>
    </p:spTree>
    <p:extLst>
      <p:ext uri="{BB962C8B-B14F-4D97-AF65-F5344CB8AC3E}">
        <p14:creationId xmlns:p14="http://schemas.microsoft.com/office/powerpoint/2010/main" val="424509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 name="Group 237">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39"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0"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1"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2"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3"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4"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5"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6"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7"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8"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9"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0"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1"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2"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3"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4"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5"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6"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7"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8"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9"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61" name="Group 260">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262" name="Rectangle 261">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3"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4" name="Rectangle 263">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266" name="Rectangle 265">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8" name="Group 267">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69"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1" name="Rectangle 290">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00B2E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59CAE8D0-6308-C151-4C63-F9E5E13745CF}"/>
              </a:ext>
            </a:extLst>
          </p:cNvPr>
          <p:cNvSpPr txBox="1"/>
          <p:nvPr/>
        </p:nvSpPr>
        <p:spPr>
          <a:xfrm>
            <a:off x="607373" y="5999003"/>
            <a:ext cx="11294991" cy="579783"/>
          </a:xfrm>
          <a:prstGeom prst="ellipse">
            <a:avLst/>
          </a:prstGeom>
        </p:spPr>
        <p:txBody>
          <a:bodyPr rot="0" spcFirstLastPara="0" vert="horz"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0"/>
              </a:spcBef>
              <a:spcAft>
                <a:spcPts val="600"/>
              </a:spcAft>
              <a:buClr>
                <a:srgbClr val="00B2E4"/>
              </a:buClr>
              <a:buSzPct val="110000"/>
            </a:pPr>
            <a:r>
              <a:rPr lang="en-US" sz="3400" spc="-150"/>
              <a:t>T</a:t>
            </a:r>
            <a:r>
              <a:rPr lang="en-US" sz="3200" spc="-150"/>
              <a:t>opical Care for Wounds with Necrotic  Tissue </a:t>
            </a:r>
            <a:endParaRPr lang="en-US" sz="2400" spc="-150"/>
          </a:p>
        </p:txBody>
      </p:sp>
      <p:pic>
        <p:nvPicPr>
          <p:cNvPr id="3" name="Picture 4" descr="Text&#10;&#10;Description automatically generated">
            <a:extLst>
              <a:ext uri="{FF2B5EF4-FFF2-40B4-BE49-F238E27FC236}">
                <a16:creationId xmlns:a16="http://schemas.microsoft.com/office/drawing/2014/main" id="{A738C378-4B2E-1A45-DDC6-F059C9D4C747}"/>
              </a:ext>
            </a:extLst>
          </p:cNvPr>
          <p:cNvPicPr>
            <a:picLocks noChangeAspect="1"/>
          </p:cNvPicPr>
          <p:nvPr/>
        </p:nvPicPr>
        <p:blipFill>
          <a:blip r:embed="rId2"/>
          <a:stretch>
            <a:fillRect/>
          </a:stretch>
        </p:blipFill>
        <p:spPr>
          <a:xfrm>
            <a:off x="698739" y="341463"/>
            <a:ext cx="10952670" cy="5398697"/>
          </a:xfrm>
          <a:prstGeom prst="rect">
            <a:avLst/>
          </a:prstGeom>
        </p:spPr>
      </p:pic>
    </p:spTree>
    <p:extLst>
      <p:ext uri="{BB962C8B-B14F-4D97-AF65-F5344CB8AC3E}">
        <p14:creationId xmlns:p14="http://schemas.microsoft.com/office/powerpoint/2010/main" val="3440295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3">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5" name="Group 34">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6" name="Rectangle 35">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Isosceles Triangle 36">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0" name="Rectangle 39">
            <a:extLst>
              <a:ext uri="{FF2B5EF4-FFF2-40B4-BE49-F238E27FC236}">
                <a16:creationId xmlns:a16="http://schemas.microsoft.com/office/drawing/2014/main" id="{9499C9FE-4B17-4937-9EB8-3E1A97E32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A1AA859-8E3B-49BF-83F6-ADF050A2CF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3" name="Freeform 5">
              <a:extLst>
                <a:ext uri="{FF2B5EF4-FFF2-40B4-BE49-F238E27FC236}">
                  <a16:creationId xmlns:a16="http://schemas.microsoft.com/office/drawing/2014/main" id="{EA5E9A71-2A94-4FAA-859F-1930C2E91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15C43A1A-EE63-4F18-BA50-6BCC0C5FB0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D20E631E-2C68-4E27-B833-094ECE5095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2446723A-FC6F-4012-8557-06069FA13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7F3D87D4-252C-4471-A220-28B58BF439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054B916A-0FD0-4006-BD6C-9D29CA03A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2133C3B4-D163-43CB-B3FC-A1B9A1DC38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44DECBCA-815C-4296-B4DA-F12AD81F2D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a:extLst>
                <a:ext uri="{FF2B5EF4-FFF2-40B4-BE49-F238E27FC236}">
                  <a16:creationId xmlns:a16="http://schemas.microsoft.com/office/drawing/2014/main" id="{B6C3CA6F-2113-4095-B77D-19519074C1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4">
              <a:extLst>
                <a:ext uri="{FF2B5EF4-FFF2-40B4-BE49-F238E27FC236}">
                  <a16:creationId xmlns:a16="http://schemas.microsoft.com/office/drawing/2014/main" id="{6A23EEC5-4C2F-4460-B6F6-A6852C46F1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9CAEC751-845A-4873-BCB3-29B7EF60F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FA38FC93-11A4-4EB5-BC13-85FB353CD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B5B6AC4D-E640-47F2-AA5A-9F9A1DB88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8">
              <a:extLst>
                <a:ext uri="{FF2B5EF4-FFF2-40B4-BE49-F238E27FC236}">
                  <a16:creationId xmlns:a16="http://schemas.microsoft.com/office/drawing/2014/main" id="{962630FB-473F-4D83-8B9F-EC52E31CA5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035721E2-E73B-4E57-92E2-DE71F0D170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0">
              <a:extLst>
                <a:ext uri="{FF2B5EF4-FFF2-40B4-BE49-F238E27FC236}">
                  <a16:creationId xmlns:a16="http://schemas.microsoft.com/office/drawing/2014/main" id="{3071D074-66CD-4273-AF66-207364BA3E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4197CB22-95EA-4E41-94A6-6BCE8C0278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2">
              <a:extLst>
                <a:ext uri="{FF2B5EF4-FFF2-40B4-BE49-F238E27FC236}">
                  <a16:creationId xmlns:a16="http://schemas.microsoft.com/office/drawing/2014/main" id="{622F5B4E-EBC2-4021-A986-B40B49442B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A1450C78-508B-412D-8354-C6AE7E9F93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a:extLst>
              <a:ext uri="{FF2B5EF4-FFF2-40B4-BE49-F238E27FC236}">
                <a16:creationId xmlns:a16="http://schemas.microsoft.com/office/drawing/2014/main" id="{0D2C6055-EB42-4E7C-B358-308A54C713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64" name="Rectangle 63">
              <a:extLst>
                <a:ext uri="{FF2B5EF4-FFF2-40B4-BE49-F238E27FC236}">
                  <a16:creationId xmlns:a16="http://schemas.microsoft.com/office/drawing/2014/main" id="{8A0384A8-C4E8-407C-BD44-2B989327E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39">
              <a:extLst>
                <a:ext uri="{FF2B5EF4-FFF2-40B4-BE49-F238E27FC236}">
                  <a16:creationId xmlns:a16="http://schemas.microsoft.com/office/drawing/2014/main" id="{B7F9FA9E-2650-4B17-BA91-C12C0C5F9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96B943E-BAEE-4DC2-87CB-78F6E433D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C7F6CA1E-4B2B-3A96-85A2-28E07307C66E}"/>
              </a:ext>
            </a:extLst>
          </p:cNvPr>
          <p:cNvSpPr>
            <a:spLocks noGrp="1"/>
          </p:cNvSpPr>
          <p:nvPr/>
        </p:nvSpPr>
        <p:spPr>
          <a:xfrm>
            <a:off x="895415" y="2075504"/>
            <a:ext cx="3654569" cy="2271325"/>
          </a:xfrm>
          <a:prstGeom prst="rect">
            <a:avLst/>
          </a:prstGeom>
        </p:spPr>
        <p:txBody>
          <a:bodyPr vert="horz" lIns="228600" tIns="228600" rIns="228600" bIns="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80000"/>
              </a:lnSpc>
              <a:spcAft>
                <a:spcPts val="600"/>
              </a:spcAft>
            </a:pPr>
            <a:r>
              <a:rPr lang="en-US" sz="4600" spc="-150">
                <a:solidFill>
                  <a:srgbClr val="FFFEFF"/>
                </a:solidFill>
                <a:latin typeface="Rockwell"/>
              </a:rPr>
              <a:t>What topical Care should you chose?</a:t>
            </a:r>
          </a:p>
        </p:txBody>
      </p:sp>
      <p:pic>
        <p:nvPicPr>
          <p:cNvPr id="5" name="Picture 5">
            <a:extLst>
              <a:ext uri="{FF2B5EF4-FFF2-40B4-BE49-F238E27FC236}">
                <a16:creationId xmlns:a16="http://schemas.microsoft.com/office/drawing/2014/main" id="{C59400DA-369E-3431-30A8-1DEAE89E86E2}"/>
              </a:ext>
            </a:extLst>
          </p:cNvPr>
          <p:cNvPicPr>
            <a:picLocks noGrp="1" noChangeAspect="1"/>
          </p:cNvPicPr>
          <p:nvPr>
            <p:ph type="pic" idx="4294967295"/>
          </p:nvPr>
        </p:nvPicPr>
        <p:blipFill rotWithShape="1">
          <a:blip r:embed="rId2"/>
          <a:srcRect l="13118" r="13118"/>
          <a:stretch/>
        </p:blipFill>
        <p:spPr>
          <a:xfrm>
            <a:off x="5446972" y="227"/>
            <a:ext cx="6745028" cy="6858000"/>
          </a:xfrm>
          <a:prstGeom prst="rect">
            <a:avLst/>
          </a:prstGeom>
          <a:ln w="9525">
            <a:noFill/>
          </a:ln>
        </p:spPr>
      </p:pic>
    </p:spTree>
    <p:extLst>
      <p:ext uri="{BB962C8B-B14F-4D97-AF65-F5344CB8AC3E}">
        <p14:creationId xmlns:p14="http://schemas.microsoft.com/office/powerpoint/2010/main" val="2535731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70EB6-1D7A-94AA-24B2-1AF14CB1B765}"/>
              </a:ext>
            </a:extLst>
          </p:cNvPr>
          <p:cNvSpPr>
            <a:spLocks noGrp="1"/>
          </p:cNvSpPr>
          <p:nvPr>
            <p:ph type="title"/>
          </p:nvPr>
        </p:nvSpPr>
        <p:spPr>
          <a:xfrm>
            <a:off x="790660" y="2306382"/>
            <a:ext cx="3814664" cy="2456442"/>
          </a:xfrm>
        </p:spPr>
        <p:txBody>
          <a:bodyPr>
            <a:normAutofit/>
          </a:bodyPr>
          <a:lstStyle/>
          <a:p>
            <a:r>
              <a:rPr lang="en-US">
                <a:latin typeface="Rockwell"/>
                <a:cs typeface="Calibri Light"/>
              </a:rPr>
              <a:t>When to Refer or Consult a Specialist</a:t>
            </a:r>
            <a:endParaRPr lang="en-US">
              <a:latin typeface="Rockwell"/>
            </a:endParaRPr>
          </a:p>
        </p:txBody>
      </p:sp>
      <p:sp>
        <p:nvSpPr>
          <p:cNvPr id="3" name="Content Placeholder 2">
            <a:extLst>
              <a:ext uri="{FF2B5EF4-FFF2-40B4-BE49-F238E27FC236}">
                <a16:creationId xmlns:a16="http://schemas.microsoft.com/office/drawing/2014/main" id="{3E5A1704-A51C-A37A-2907-75F0CA211DD3}"/>
              </a:ext>
            </a:extLst>
          </p:cNvPr>
          <p:cNvSpPr>
            <a:spLocks noGrp="1"/>
          </p:cNvSpPr>
          <p:nvPr>
            <p:ph idx="1"/>
          </p:nvPr>
        </p:nvSpPr>
        <p:spPr>
          <a:xfrm>
            <a:off x="4595933" y="1086215"/>
            <a:ext cx="7305130" cy="4900280"/>
          </a:xfrm>
        </p:spPr>
        <p:txBody>
          <a:bodyPr vert="horz" lIns="91440" tIns="45720" rIns="91440" bIns="45720" rtlCol="0" anchor="t">
            <a:noAutofit/>
          </a:bodyPr>
          <a:lstStyle/>
          <a:p>
            <a:r>
              <a:rPr lang="en-US" sz="2400">
                <a:cs typeface="Calibri" panose="020F0502020204030204"/>
              </a:rPr>
              <a:t>Any wound probing to the bone or blood vessel</a:t>
            </a:r>
            <a:endParaRPr lang="en-US" sz="2400"/>
          </a:p>
          <a:p>
            <a:r>
              <a:rPr lang="en-US" sz="2400">
                <a:cs typeface="Calibri" panose="020F0502020204030204"/>
              </a:rPr>
              <a:t>Wound decline or no improvement after 2 to 4 weeks appropriate topical treatment </a:t>
            </a:r>
          </a:p>
          <a:p>
            <a:r>
              <a:rPr lang="en-US" sz="2400">
                <a:cs typeface="Calibri" panose="020F0502020204030204"/>
              </a:rPr>
              <a:t>Wound decline or no improvement after appropriate oral antibiotic therapy</a:t>
            </a:r>
          </a:p>
          <a:p>
            <a:r>
              <a:rPr lang="en-US" sz="2400">
                <a:cs typeface="Calibri" panose="020F0502020204030204"/>
              </a:rPr>
              <a:t>A lower extremity wound in a person with peripheral arterial disease (PAD)</a:t>
            </a:r>
          </a:p>
          <a:p>
            <a:r>
              <a:rPr lang="en-US" sz="2400">
                <a:cs typeface="Calibri" panose="020F0502020204030204"/>
              </a:rPr>
              <a:t>A wound on the foot or any area subjected to continuous pressure</a:t>
            </a:r>
          </a:p>
          <a:p>
            <a:pPr marL="0" indent="0">
              <a:buNone/>
            </a:pPr>
            <a:endParaRPr lang="en-US" sz="2600">
              <a:latin typeface="Arial"/>
              <a:cs typeface="Arial"/>
            </a:endParaRPr>
          </a:p>
          <a:p>
            <a:endParaRPr lang="en-US">
              <a:latin typeface="Calibri" panose="020F0502020204030204"/>
              <a:cs typeface="Calibri" panose="020F0502020204030204"/>
            </a:endParaRPr>
          </a:p>
          <a:p>
            <a:endParaRPr lang="en-US">
              <a:cs typeface="Calibri"/>
            </a:endParaRPr>
          </a:p>
        </p:txBody>
      </p:sp>
    </p:spTree>
    <p:extLst>
      <p:ext uri="{BB962C8B-B14F-4D97-AF65-F5344CB8AC3E}">
        <p14:creationId xmlns:p14="http://schemas.microsoft.com/office/powerpoint/2010/main" val="3979559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019504C7-1B92-16FD-BC9D-9F77383FD643}"/>
              </a:ext>
            </a:extLst>
          </p:cNvPr>
          <p:cNvPicPr>
            <a:picLocks noChangeAspect="1"/>
          </p:cNvPicPr>
          <p:nvPr/>
        </p:nvPicPr>
        <p:blipFill rotWithShape="1">
          <a:blip r:embed="rId2"/>
          <a:srcRect t="16646" b="3283"/>
          <a:stretch/>
        </p:blipFill>
        <p:spPr>
          <a:xfrm>
            <a:off x="20" y="10"/>
            <a:ext cx="12191980" cy="6857990"/>
          </a:xfrm>
          <a:prstGeom prst="rect">
            <a:avLst/>
          </a:prstGeom>
        </p:spPr>
      </p:pic>
      <p:grpSp>
        <p:nvGrpSpPr>
          <p:cNvPr id="9" name="Group 8">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Tree>
    <p:extLst>
      <p:ext uri="{BB962C8B-B14F-4D97-AF65-F5344CB8AC3E}">
        <p14:creationId xmlns:p14="http://schemas.microsoft.com/office/powerpoint/2010/main" val="3055931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8" name="Group 27">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9" name="Rectangle 28">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Isosceles Triangle 29">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3" name="Rectangle 32">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6"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551E8CA2-A013-8917-2E9D-51E6058EE83A}"/>
              </a:ext>
            </a:extLst>
          </p:cNvPr>
          <p:cNvSpPr txBox="1"/>
          <p:nvPr/>
        </p:nvSpPr>
        <p:spPr>
          <a:xfrm>
            <a:off x="2679631" y="2624118"/>
            <a:ext cx="8247189" cy="3115075"/>
          </a:xfrm>
          <a:prstGeom prst="rect">
            <a:avLst/>
          </a:prstGeom>
        </p:spPr>
        <p:txBody>
          <a:bodyPr rot="0" spcFirstLastPara="0" vertOverflow="overflow" horzOverflow="overflow" vert="horz" lIns="228600" tIns="228600" rIns="228600" bIns="0" numCol="1" spcCol="0" rtlCol="0" fromWordArt="0" anchor="b" anchorCtr="0" forceAA="0" compatLnSpc="1">
            <a:prstTxWarp prst="textNoShape">
              <a:avLst/>
            </a:prstTxWarp>
            <a:normAutofit/>
          </a:bodyPr>
          <a:lstStyle/>
          <a:p>
            <a:pPr>
              <a:lnSpc>
                <a:spcPct val="80000"/>
              </a:lnSpc>
              <a:spcBef>
                <a:spcPct val="0"/>
              </a:spcBef>
              <a:spcAft>
                <a:spcPts val="600"/>
              </a:spcAft>
            </a:pPr>
            <a:r>
              <a:rPr lang="en-US" sz="7200" spc="-150">
                <a:solidFill>
                  <a:schemeClr val="accent1"/>
                </a:solidFill>
                <a:latin typeface="Rockwell"/>
                <a:ea typeface="+mj-ea"/>
                <a:cs typeface="+mj-cs"/>
              </a:rPr>
              <a:t>Wounds related to Xylazine</a:t>
            </a:r>
          </a:p>
          <a:p>
            <a:pPr>
              <a:lnSpc>
                <a:spcPct val="80000"/>
              </a:lnSpc>
              <a:spcBef>
                <a:spcPct val="0"/>
              </a:spcBef>
              <a:spcAft>
                <a:spcPts val="600"/>
              </a:spcAft>
            </a:pPr>
            <a:endParaRPr lang="en-US" sz="7200" spc="-150">
              <a:solidFill>
                <a:schemeClr val="accent1"/>
              </a:solidFill>
              <a:latin typeface="+mj-lt"/>
              <a:ea typeface="+mj-ea"/>
              <a:cs typeface="+mj-cs"/>
            </a:endParaRPr>
          </a:p>
        </p:txBody>
      </p:sp>
      <p:sp>
        <p:nvSpPr>
          <p:cNvPr id="56" name="Isosceles Triangle 55">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34943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2"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4"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5"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6"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7"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8"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1"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2"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3"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4"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8"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9"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0"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52" name="Group 151">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53" name="Rectangle 152">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4" name="Isosceles Triangle 153">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5" name="Rectangle 154">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57" name="Rectangle 156">
            <a:extLst>
              <a:ext uri="{FF2B5EF4-FFF2-40B4-BE49-F238E27FC236}">
                <a16:creationId xmlns:a16="http://schemas.microsoft.com/office/drawing/2014/main" id="{B029B82E-722D-45BB-B34F-D4423CBF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id="{1F7980BB-894F-43B4-B764-9CE95DEF8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0" name="Freeform 5">
              <a:extLst>
                <a:ext uri="{FF2B5EF4-FFF2-40B4-BE49-F238E27FC236}">
                  <a16:creationId xmlns:a16="http://schemas.microsoft.com/office/drawing/2014/main" id="{D6D9E82D-9E8F-4365-8DD3-F87F575AF8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6">
              <a:extLst>
                <a:ext uri="{FF2B5EF4-FFF2-40B4-BE49-F238E27FC236}">
                  <a16:creationId xmlns:a16="http://schemas.microsoft.com/office/drawing/2014/main" id="{1CD7CE6C-6D35-4CDB-8C9B-3749731FB4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7">
              <a:extLst>
                <a:ext uri="{FF2B5EF4-FFF2-40B4-BE49-F238E27FC236}">
                  <a16:creationId xmlns:a16="http://schemas.microsoft.com/office/drawing/2014/main" id="{1D897CC5-D9DC-4B84-8FEE-769DDB3ED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8">
              <a:extLst>
                <a:ext uri="{FF2B5EF4-FFF2-40B4-BE49-F238E27FC236}">
                  <a16:creationId xmlns:a16="http://schemas.microsoft.com/office/drawing/2014/main" id="{A7F9F68E-05A6-4B4F-A9C4-99F56BA4DE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9">
              <a:extLst>
                <a:ext uri="{FF2B5EF4-FFF2-40B4-BE49-F238E27FC236}">
                  <a16:creationId xmlns:a16="http://schemas.microsoft.com/office/drawing/2014/main" id="{FE459AB8-6C83-4017-AD7E-34DDCC29B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
              <a:extLst>
                <a:ext uri="{FF2B5EF4-FFF2-40B4-BE49-F238E27FC236}">
                  <a16:creationId xmlns:a16="http://schemas.microsoft.com/office/drawing/2014/main" id="{7E35D375-D544-4AA6-B2C0-AECF72D6D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1">
              <a:extLst>
                <a:ext uri="{FF2B5EF4-FFF2-40B4-BE49-F238E27FC236}">
                  <a16:creationId xmlns:a16="http://schemas.microsoft.com/office/drawing/2014/main" id="{330D17F1-A1B0-40BD-8617-EE4D6750C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2">
              <a:extLst>
                <a:ext uri="{FF2B5EF4-FFF2-40B4-BE49-F238E27FC236}">
                  <a16:creationId xmlns:a16="http://schemas.microsoft.com/office/drawing/2014/main" id="{B66F0F2E-CF96-4F3A-B20B-7A67FED935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3">
              <a:extLst>
                <a:ext uri="{FF2B5EF4-FFF2-40B4-BE49-F238E27FC236}">
                  <a16:creationId xmlns:a16="http://schemas.microsoft.com/office/drawing/2014/main" id="{6A12D58E-271D-4783-99B0-2C1098B90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
              <a:extLst>
                <a:ext uri="{FF2B5EF4-FFF2-40B4-BE49-F238E27FC236}">
                  <a16:creationId xmlns:a16="http://schemas.microsoft.com/office/drawing/2014/main" id="{F9B86422-0052-4CDC-906A-A0991A2900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5">
              <a:extLst>
                <a:ext uri="{FF2B5EF4-FFF2-40B4-BE49-F238E27FC236}">
                  <a16:creationId xmlns:a16="http://schemas.microsoft.com/office/drawing/2014/main" id="{C6847113-CFAE-4362-A26F-0B1D189964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6">
              <a:extLst>
                <a:ext uri="{FF2B5EF4-FFF2-40B4-BE49-F238E27FC236}">
                  <a16:creationId xmlns:a16="http://schemas.microsoft.com/office/drawing/2014/main" id="{2AD566C5-BF8B-4C51-82C6-4633CAE5BD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17">
              <a:extLst>
                <a:ext uri="{FF2B5EF4-FFF2-40B4-BE49-F238E27FC236}">
                  <a16:creationId xmlns:a16="http://schemas.microsoft.com/office/drawing/2014/main" id="{F156CA36-0366-443D-9A53-7806BDE2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8">
              <a:extLst>
                <a:ext uri="{FF2B5EF4-FFF2-40B4-BE49-F238E27FC236}">
                  <a16:creationId xmlns:a16="http://schemas.microsoft.com/office/drawing/2014/main" id="{E854E694-6F0F-4143-B88B-DE4C9E02E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19">
              <a:extLst>
                <a:ext uri="{FF2B5EF4-FFF2-40B4-BE49-F238E27FC236}">
                  <a16:creationId xmlns:a16="http://schemas.microsoft.com/office/drawing/2014/main" id="{65CBB851-7142-4AAB-8038-999CAB8CE9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20">
              <a:extLst>
                <a:ext uri="{FF2B5EF4-FFF2-40B4-BE49-F238E27FC236}">
                  <a16:creationId xmlns:a16="http://schemas.microsoft.com/office/drawing/2014/main" id="{5560487F-527D-416F-A6A5-16BC6F62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21">
              <a:extLst>
                <a:ext uri="{FF2B5EF4-FFF2-40B4-BE49-F238E27FC236}">
                  <a16:creationId xmlns:a16="http://schemas.microsoft.com/office/drawing/2014/main" id="{1F3D29D7-04A7-4C39-ABC0-CCFFE39BD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22">
              <a:extLst>
                <a:ext uri="{FF2B5EF4-FFF2-40B4-BE49-F238E27FC236}">
                  <a16:creationId xmlns:a16="http://schemas.microsoft.com/office/drawing/2014/main" id="{AB11EF01-3B4E-41D2-9E08-0106F319A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23">
              <a:extLst>
                <a:ext uri="{FF2B5EF4-FFF2-40B4-BE49-F238E27FC236}">
                  <a16:creationId xmlns:a16="http://schemas.microsoft.com/office/drawing/2014/main" id="{9E2C3217-DC0B-4F91-9F62-A04CDEB2F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4">
            <a:extLst>
              <a:ext uri="{FF2B5EF4-FFF2-40B4-BE49-F238E27FC236}">
                <a16:creationId xmlns:a16="http://schemas.microsoft.com/office/drawing/2014/main" id="{A01D8AF9-0999-291D-D1B3-ACCB2AE690F4}"/>
              </a:ext>
            </a:extLst>
          </p:cNvPr>
          <p:cNvPicPr>
            <a:picLocks noGrp="1" noChangeAspect="1"/>
          </p:cNvPicPr>
          <p:nvPr>
            <p:ph idx="1"/>
          </p:nvPr>
        </p:nvPicPr>
        <p:blipFill rotWithShape="1">
          <a:blip r:embed="rId2"/>
          <a:srcRect t="9841"/>
          <a:stretch/>
        </p:blipFill>
        <p:spPr>
          <a:xfrm rot="5400000">
            <a:off x="-1110338" y="1110565"/>
            <a:ext cx="6858000" cy="4637323"/>
          </a:xfrm>
          <a:prstGeom prst="rect">
            <a:avLst/>
          </a:prstGeom>
          <a:ln w="9525">
            <a:noFill/>
          </a:ln>
        </p:spPr>
      </p:pic>
      <p:grpSp>
        <p:nvGrpSpPr>
          <p:cNvPr id="180" name="Group 179">
            <a:extLst>
              <a:ext uri="{FF2B5EF4-FFF2-40B4-BE49-F238E27FC236}">
                <a16:creationId xmlns:a16="http://schemas.microsoft.com/office/drawing/2014/main" id="{F2B7CF55-CC81-4559-9768-354C7462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55064" y="1186483"/>
            <a:ext cx="5941686" cy="4477933"/>
            <a:chOff x="807084" y="1186483"/>
            <a:chExt cx="5941686" cy="4477933"/>
          </a:xfrm>
        </p:grpSpPr>
        <p:sp>
          <p:nvSpPr>
            <p:cNvPr id="181" name="Rectangle 180">
              <a:extLst>
                <a:ext uri="{FF2B5EF4-FFF2-40B4-BE49-F238E27FC236}">
                  <a16:creationId xmlns:a16="http://schemas.microsoft.com/office/drawing/2014/main" id="{9FDAF335-846C-48F5-A261-6D242B1ED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Isosceles Triangle 39">
              <a:extLst>
                <a:ext uri="{FF2B5EF4-FFF2-40B4-BE49-F238E27FC236}">
                  <a16:creationId xmlns:a16="http://schemas.microsoft.com/office/drawing/2014/main" id="{598CCBBA-616E-4339-A7DE-6168CEEE5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0FDCDAE4-2A39-4204-B094-CA4F1493D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D6A6B8D-244F-1FAF-9068-7B8CAB446AC1}"/>
              </a:ext>
            </a:extLst>
          </p:cNvPr>
          <p:cNvSpPr>
            <a:spLocks noGrp="1"/>
          </p:cNvSpPr>
          <p:nvPr>
            <p:ph type="title"/>
          </p:nvPr>
        </p:nvSpPr>
        <p:spPr>
          <a:xfrm>
            <a:off x="5592870" y="3063772"/>
            <a:ext cx="5671667" cy="1600615"/>
          </a:xfrm>
        </p:spPr>
        <p:txBody>
          <a:bodyPr vert="horz" lIns="228600" tIns="228600" rIns="228600" bIns="0" rtlCol="0" anchor="b">
            <a:normAutofit fontScale="90000"/>
          </a:bodyPr>
          <a:lstStyle/>
          <a:p>
            <a:pPr>
              <a:lnSpc>
                <a:spcPct val="80000"/>
              </a:lnSpc>
            </a:pPr>
            <a:r>
              <a:rPr lang="en-US" sz="3800">
                <a:latin typeface="Rockwell"/>
              </a:rPr>
              <a:t>Xylazine Related Wounds- Basics of Assessment and Care </a:t>
            </a:r>
          </a:p>
          <a:p>
            <a:pPr>
              <a:lnSpc>
                <a:spcPct val="80000"/>
              </a:lnSpc>
            </a:pPr>
            <a:endParaRPr lang="en-US" sz="5400">
              <a:cs typeface="Calibri Light"/>
            </a:endParaRPr>
          </a:p>
        </p:txBody>
      </p:sp>
    </p:spTree>
    <p:extLst>
      <p:ext uri="{BB962C8B-B14F-4D97-AF65-F5344CB8AC3E}">
        <p14:creationId xmlns:p14="http://schemas.microsoft.com/office/powerpoint/2010/main" val="495118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69">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71">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3"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E7A3718-BE27-3C32-7AFD-913E519C9D62}"/>
              </a:ext>
            </a:extLst>
          </p:cNvPr>
          <p:cNvSpPr>
            <a:spLocks noGrp="1"/>
          </p:cNvSpPr>
          <p:nvPr>
            <p:ph type="title"/>
          </p:nvPr>
        </p:nvSpPr>
        <p:spPr>
          <a:xfrm>
            <a:off x="7269686" y="795527"/>
            <a:ext cx="4123738" cy="1433323"/>
          </a:xfrm>
        </p:spPr>
        <p:txBody>
          <a:bodyPr>
            <a:normAutofit/>
          </a:bodyPr>
          <a:lstStyle/>
          <a:p>
            <a:pPr algn="l"/>
            <a:r>
              <a:rPr lang="en-US" sz="3200">
                <a:solidFill>
                  <a:schemeClr val="tx2"/>
                </a:solidFill>
                <a:cs typeface="Calibri Light"/>
              </a:rPr>
              <a:t>Wounds related to xylazine</a:t>
            </a:r>
            <a:endParaRPr lang="en-US" sz="3200">
              <a:solidFill>
                <a:schemeClr val="tx2"/>
              </a:solidFill>
            </a:endParaRPr>
          </a:p>
        </p:txBody>
      </p:sp>
      <p:sp>
        <p:nvSpPr>
          <p:cNvPr id="107" name="Rectangle 9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5C94D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alendar&#10;&#10;Description automatically generated">
            <a:extLst>
              <a:ext uri="{FF2B5EF4-FFF2-40B4-BE49-F238E27FC236}">
                <a16:creationId xmlns:a16="http://schemas.microsoft.com/office/drawing/2014/main" id="{9A38632A-5B28-A012-64DF-54F59E4B74D8}"/>
              </a:ext>
            </a:extLst>
          </p:cNvPr>
          <p:cNvPicPr>
            <a:picLocks noChangeAspect="1"/>
          </p:cNvPicPr>
          <p:nvPr/>
        </p:nvPicPr>
        <p:blipFill>
          <a:blip r:embed="rId2"/>
          <a:stretch>
            <a:fillRect/>
          </a:stretch>
        </p:blipFill>
        <p:spPr>
          <a:xfrm>
            <a:off x="1948237" y="960214"/>
            <a:ext cx="3689604" cy="4919472"/>
          </a:xfrm>
          <a:prstGeom prst="rect">
            <a:avLst/>
          </a:prstGeom>
          <a:ln w="12700">
            <a:noFill/>
          </a:ln>
        </p:spPr>
      </p:pic>
      <p:sp>
        <p:nvSpPr>
          <p:cNvPr id="3" name="Content Placeholder 2">
            <a:extLst>
              <a:ext uri="{FF2B5EF4-FFF2-40B4-BE49-F238E27FC236}">
                <a16:creationId xmlns:a16="http://schemas.microsoft.com/office/drawing/2014/main" id="{62C944EE-5C9F-6CDC-AA42-07AFAF0998CA}"/>
              </a:ext>
            </a:extLst>
          </p:cNvPr>
          <p:cNvSpPr>
            <a:spLocks noGrp="1"/>
          </p:cNvSpPr>
          <p:nvPr>
            <p:ph idx="1"/>
          </p:nvPr>
        </p:nvSpPr>
        <p:spPr>
          <a:xfrm>
            <a:off x="7265063" y="2338388"/>
            <a:ext cx="4113984" cy="4310840"/>
          </a:xfrm>
        </p:spPr>
        <p:txBody>
          <a:bodyPr>
            <a:normAutofit fontScale="92500" lnSpcReduction="20000"/>
          </a:bodyPr>
          <a:lstStyle/>
          <a:p>
            <a:pPr>
              <a:lnSpc>
                <a:spcPct val="110000"/>
              </a:lnSpc>
              <a:buClr>
                <a:srgbClr val="5C94D4"/>
              </a:buClr>
            </a:pPr>
            <a:r>
              <a:rPr lang="en-US"/>
              <a:t>Etiology is not well understood- May have to do with vasoconstriction and extravasation </a:t>
            </a:r>
          </a:p>
          <a:p>
            <a:pPr>
              <a:lnSpc>
                <a:spcPct val="110000"/>
              </a:lnSpc>
              <a:buClr>
                <a:srgbClr val="5C94D4"/>
              </a:buClr>
            </a:pPr>
            <a:r>
              <a:rPr lang="en-US"/>
              <a:t>May occur at site of injection, but may also occur in areas where people are not injecting, or in people who snort/smoke substances with xylazine </a:t>
            </a:r>
          </a:p>
          <a:p>
            <a:pPr>
              <a:lnSpc>
                <a:spcPct val="110000"/>
              </a:lnSpc>
              <a:buClr>
                <a:srgbClr val="5C94D4"/>
              </a:buClr>
            </a:pPr>
            <a:r>
              <a:rPr lang="en-US"/>
              <a:t>Wounds can become larger/more severe from repetitive trauma to area (needles/picking)</a:t>
            </a:r>
          </a:p>
          <a:p>
            <a:pPr>
              <a:lnSpc>
                <a:spcPct val="110000"/>
              </a:lnSpc>
              <a:buClr>
                <a:srgbClr val="5C94D4"/>
              </a:buClr>
            </a:pPr>
            <a:r>
              <a:rPr lang="en-US"/>
              <a:t>Do not always require grafts/surgery to close </a:t>
            </a:r>
          </a:p>
          <a:p>
            <a:pPr>
              <a:lnSpc>
                <a:spcPct val="110000"/>
              </a:lnSpc>
              <a:buClr>
                <a:srgbClr val="5C94D4"/>
              </a:buClr>
            </a:pPr>
            <a:r>
              <a:rPr lang="en-US"/>
              <a:t>Can improve with basic, high-quality, consistent wound care</a:t>
            </a:r>
          </a:p>
          <a:p>
            <a:pPr>
              <a:lnSpc>
                <a:spcPct val="110000"/>
              </a:lnSpc>
              <a:buClr>
                <a:srgbClr val="5C94D4"/>
              </a:buClr>
            </a:pPr>
            <a:endParaRPr lang="en-US"/>
          </a:p>
        </p:txBody>
      </p:sp>
    </p:spTree>
    <p:extLst>
      <p:ext uri="{BB962C8B-B14F-4D97-AF65-F5344CB8AC3E}">
        <p14:creationId xmlns:p14="http://schemas.microsoft.com/office/powerpoint/2010/main" val="2028836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35F2838E-5A42-2646-68DB-B9A6BD8E5CD8}"/>
              </a:ext>
            </a:extLst>
          </p:cNvPr>
          <p:cNvSpPr>
            <a:spLocks noGrp="1"/>
          </p:cNvSpPr>
          <p:nvPr>
            <p:ph type="title"/>
          </p:nvPr>
        </p:nvSpPr>
        <p:spPr>
          <a:xfrm>
            <a:off x="409939" y="1624189"/>
            <a:ext cx="3756774" cy="4575659"/>
          </a:xfrm>
        </p:spPr>
        <p:txBody>
          <a:bodyPr anchor="t">
            <a:normAutofit/>
          </a:bodyPr>
          <a:lstStyle/>
          <a:p>
            <a:pPr algn="l"/>
            <a:r>
              <a:rPr lang="en-US" sz="4800">
                <a:solidFill>
                  <a:schemeClr val="accent1"/>
                </a:solidFill>
                <a:latin typeface="Rockwell"/>
                <a:cs typeface="Calibri Light"/>
              </a:rPr>
              <a:t>May vary greatly in size and appearance </a:t>
            </a:r>
          </a:p>
        </p:txBody>
      </p:sp>
      <p:sp>
        <p:nvSpPr>
          <p:cNvPr id="33" name="Isosceles Triangle 32">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pic>
        <p:nvPicPr>
          <p:cNvPr id="4" name="Picture 4" descr="A picture containing text, different&#10;&#10;Description automatically generated">
            <a:extLst>
              <a:ext uri="{FF2B5EF4-FFF2-40B4-BE49-F238E27FC236}">
                <a16:creationId xmlns:a16="http://schemas.microsoft.com/office/drawing/2014/main" id="{DD444619-27DD-B226-0B09-72A0A5FADA2E}"/>
              </a:ext>
            </a:extLst>
          </p:cNvPr>
          <p:cNvPicPr>
            <a:picLocks noGrp="1" noChangeAspect="1"/>
          </p:cNvPicPr>
          <p:nvPr>
            <p:ph idx="1"/>
          </p:nvPr>
        </p:nvPicPr>
        <p:blipFill>
          <a:blip r:embed="rId2"/>
          <a:stretch>
            <a:fillRect/>
          </a:stretch>
        </p:blipFill>
        <p:spPr>
          <a:xfrm>
            <a:off x="3939985" y="247615"/>
            <a:ext cx="8023275" cy="6606737"/>
          </a:xfrm>
        </p:spPr>
      </p:pic>
    </p:spTree>
    <p:extLst>
      <p:ext uri="{BB962C8B-B14F-4D97-AF65-F5344CB8AC3E}">
        <p14:creationId xmlns:p14="http://schemas.microsoft.com/office/powerpoint/2010/main" val="1862027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7B1F-AAF7-B63F-447E-FC1000FC8BB5}"/>
              </a:ext>
            </a:extLst>
          </p:cNvPr>
          <p:cNvSpPr>
            <a:spLocks noGrp="1"/>
          </p:cNvSpPr>
          <p:nvPr>
            <p:ph type="title"/>
          </p:nvPr>
        </p:nvSpPr>
        <p:spPr/>
        <p:txBody>
          <a:bodyPr>
            <a:normAutofit fontScale="90000"/>
          </a:bodyPr>
          <a:lstStyle/>
          <a:p>
            <a:r>
              <a:rPr lang="en-US" sz="3200">
                <a:latin typeface="Rockwell"/>
                <a:ea typeface="Calibri Light"/>
                <a:cs typeface="Calibri Light"/>
              </a:rPr>
              <a:t>Remember inflammation doesn't necessarily equal infection</a:t>
            </a:r>
            <a:r>
              <a:rPr lang="en-US">
                <a:ea typeface="Calibri Light"/>
                <a:cs typeface="Calibri Light"/>
              </a:rPr>
              <a:t>   </a:t>
            </a:r>
            <a:endParaRPr lang="en-US"/>
          </a:p>
        </p:txBody>
      </p:sp>
      <p:sp>
        <p:nvSpPr>
          <p:cNvPr id="3" name="Content Placeholder 2">
            <a:extLst>
              <a:ext uri="{FF2B5EF4-FFF2-40B4-BE49-F238E27FC236}">
                <a16:creationId xmlns:a16="http://schemas.microsoft.com/office/drawing/2014/main" id="{B9C1D9D9-705B-FC96-79CA-57E4D600217F}"/>
              </a:ext>
            </a:extLst>
          </p:cNvPr>
          <p:cNvSpPr>
            <a:spLocks noGrp="1"/>
          </p:cNvSpPr>
          <p:nvPr>
            <p:ph idx="1"/>
          </p:nvPr>
        </p:nvSpPr>
        <p:spPr>
          <a:xfrm>
            <a:off x="4659294" y="402648"/>
            <a:ext cx="7434640" cy="6030160"/>
          </a:xfrm>
        </p:spPr>
        <p:txBody>
          <a:bodyPr vert="horz" lIns="91440" tIns="45720" rIns="91440" bIns="45720" rtlCol="0" anchor="ctr">
            <a:noAutofit/>
          </a:bodyPr>
          <a:lstStyle/>
          <a:p>
            <a:r>
              <a:rPr lang="en-US" sz="2800"/>
              <a:t>Inflammation is a stage of wound healing </a:t>
            </a:r>
          </a:p>
          <a:p>
            <a:r>
              <a:rPr lang="en-US" sz="2800"/>
              <a:t>Chronic wounds are stalled in the inflammatory phase </a:t>
            </a:r>
          </a:p>
          <a:p>
            <a:r>
              <a:rPr lang="en-US" sz="2800"/>
              <a:t>If wound is not infected, or you do not suspect underlying osteo, oral antibiotics are not indicated </a:t>
            </a:r>
          </a:p>
          <a:p>
            <a:r>
              <a:rPr lang="en-US" sz="2800" b="1"/>
              <a:t>ORAL ANTIBIOTICS DO NOT TAKE THE PLACE OF CONSISTENT, HIGH QUALITY WOUND CARE</a:t>
            </a:r>
          </a:p>
        </p:txBody>
      </p:sp>
    </p:spTree>
    <p:extLst>
      <p:ext uri="{BB962C8B-B14F-4D97-AF65-F5344CB8AC3E}">
        <p14:creationId xmlns:p14="http://schemas.microsoft.com/office/powerpoint/2010/main" val="82472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63DBB258-8902-4E08-AC31-B6F4F6774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476DE04-31A2-4E4B-82B0-55490EAB3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56" name="Freeform 5">
              <a:extLst>
                <a:ext uri="{FF2B5EF4-FFF2-40B4-BE49-F238E27FC236}">
                  <a16:creationId xmlns:a16="http://schemas.microsoft.com/office/drawing/2014/main" id="{6FCE42FB-38B9-43A8-8D94-E1AE6FCA7F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6">
              <a:extLst>
                <a:ext uri="{FF2B5EF4-FFF2-40B4-BE49-F238E27FC236}">
                  <a16:creationId xmlns:a16="http://schemas.microsoft.com/office/drawing/2014/main" id="{F610B839-5378-4193-8C02-8D021C19BF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7">
              <a:extLst>
                <a:ext uri="{FF2B5EF4-FFF2-40B4-BE49-F238E27FC236}">
                  <a16:creationId xmlns:a16="http://schemas.microsoft.com/office/drawing/2014/main" id="{99721331-C794-4FD2-B036-CD1536339C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8">
              <a:extLst>
                <a:ext uri="{FF2B5EF4-FFF2-40B4-BE49-F238E27FC236}">
                  <a16:creationId xmlns:a16="http://schemas.microsoft.com/office/drawing/2014/main" id="{ADB47962-6712-4383-81EE-E4E42A818B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9">
              <a:extLst>
                <a:ext uri="{FF2B5EF4-FFF2-40B4-BE49-F238E27FC236}">
                  <a16:creationId xmlns:a16="http://schemas.microsoft.com/office/drawing/2014/main" id="{6018FC6F-C028-4ECE-AC4D-FA7254D62F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0">
              <a:extLst>
                <a:ext uri="{FF2B5EF4-FFF2-40B4-BE49-F238E27FC236}">
                  <a16:creationId xmlns:a16="http://schemas.microsoft.com/office/drawing/2014/main" id="{064FBA9B-A497-48CF-8903-8C296BF18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1">
              <a:extLst>
                <a:ext uri="{FF2B5EF4-FFF2-40B4-BE49-F238E27FC236}">
                  <a16:creationId xmlns:a16="http://schemas.microsoft.com/office/drawing/2014/main" id="{068B9A16-6D24-45F3-BAE1-E02734DC6A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2">
              <a:extLst>
                <a:ext uri="{FF2B5EF4-FFF2-40B4-BE49-F238E27FC236}">
                  <a16:creationId xmlns:a16="http://schemas.microsoft.com/office/drawing/2014/main" id="{4086B3C1-86C1-4D3F-8015-DDA254515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13">
              <a:extLst>
                <a:ext uri="{FF2B5EF4-FFF2-40B4-BE49-F238E27FC236}">
                  <a16:creationId xmlns:a16="http://schemas.microsoft.com/office/drawing/2014/main" id="{AE5B4E9D-AEF7-4BDB-B486-A6554D512A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4">
              <a:extLst>
                <a:ext uri="{FF2B5EF4-FFF2-40B4-BE49-F238E27FC236}">
                  <a16:creationId xmlns:a16="http://schemas.microsoft.com/office/drawing/2014/main" id="{03850234-821F-455C-992F-4AAD1901AB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15">
              <a:extLst>
                <a:ext uri="{FF2B5EF4-FFF2-40B4-BE49-F238E27FC236}">
                  <a16:creationId xmlns:a16="http://schemas.microsoft.com/office/drawing/2014/main" id="{B88777D4-FC3D-4324-A4B0-29C3EA01CC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6">
              <a:extLst>
                <a:ext uri="{FF2B5EF4-FFF2-40B4-BE49-F238E27FC236}">
                  <a16:creationId xmlns:a16="http://schemas.microsoft.com/office/drawing/2014/main" id="{104037FC-F0D7-4A3C-9791-9A25917F7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7">
              <a:extLst>
                <a:ext uri="{FF2B5EF4-FFF2-40B4-BE49-F238E27FC236}">
                  <a16:creationId xmlns:a16="http://schemas.microsoft.com/office/drawing/2014/main" id="{3449B83A-A52B-4132-9203-500469A1B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8">
              <a:extLst>
                <a:ext uri="{FF2B5EF4-FFF2-40B4-BE49-F238E27FC236}">
                  <a16:creationId xmlns:a16="http://schemas.microsoft.com/office/drawing/2014/main" id="{2DAFF03D-6738-484B-818F-82620EBD81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19">
              <a:extLst>
                <a:ext uri="{FF2B5EF4-FFF2-40B4-BE49-F238E27FC236}">
                  <a16:creationId xmlns:a16="http://schemas.microsoft.com/office/drawing/2014/main" id="{23856602-5A09-4049-B941-3C8CD6AD0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20">
              <a:extLst>
                <a:ext uri="{FF2B5EF4-FFF2-40B4-BE49-F238E27FC236}">
                  <a16:creationId xmlns:a16="http://schemas.microsoft.com/office/drawing/2014/main" id="{DFC9CE17-2A0F-45C7-9048-B1DEBC97A5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21">
              <a:extLst>
                <a:ext uri="{FF2B5EF4-FFF2-40B4-BE49-F238E27FC236}">
                  <a16:creationId xmlns:a16="http://schemas.microsoft.com/office/drawing/2014/main" id="{F593BAA2-05CB-41F8-8013-34AF6CE013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22">
              <a:extLst>
                <a:ext uri="{FF2B5EF4-FFF2-40B4-BE49-F238E27FC236}">
                  <a16:creationId xmlns:a16="http://schemas.microsoft.com/office/drawing/2014/main" id="{870354B1-7EF0-44F1-B2B7-6E36C996F5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3">
              <a:extLst>
                <a:ext uri="{FF2B5EF4-FFF2-40B4-BE49-F238E27FC236}">
                  <a16:creationId xmlns:a16="http://schemas.microsoft.com/office/drawing/2014/main" id="{9224E137-8E5B-41AD-B3C6-D95DD151F4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24">
              <a:extLst>
                <a:ext uri="{FF2B5EF4-FFF2-40B4-BE49-F238E27FC236}">
                  <a16:creationId xmlns:a16="http://schemas.microsoft.com/office/drawing/2014/main" id="{DC9448F3-7D17-4978-8F4A-FC1C800EC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25">
              <a:extLst>
                <a:ext uri="{FF2B5EF4-FFF2-40B4-BE49-F238E27FC236}">
                  <a16:creationId xmlns:a16="http://schemas.microsoft.com/office/drawing/2014/main" id="{F6D41518-A35C-4370-ABFF-4561DAC256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77">
            <a:extLst>
              <a:ext uri="{FF2B5EF4-FFF2-40B4-BE49-F238E27FC236}">
                <a16:creationId xmlns:a16="http://schemas.microsoft.com/office/drawing/2014/main" id="{80D91008-A7EF-40F9-853F-E2791B9A2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79" name="Rectangle 78">
              <a:extLst>
                <a:ext uri="{FF2B5EF4-FFF2-40B4-BE49-F238E27FC236}">
                  <a16:creationId xmlns:a16="http://schemas.microsoft.com/office/drawing/2014/main" id="{6E323560-4A65-4E2C-8026-272A56BD6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22">
              <a:extLst>
                <a:ext uri="{FF2B5EF4-FFF2-40B4-BE49-F238E27FC236}">
                  <a16:creationId xmlns:a16="http://schemas.microsoft.com/office/drawing/2014/main" id="{CF614B29-A67F-4CF8-978C-647D7DCA6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1FB172C-210B-4909-A28D-9BC7E292E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AA89892-65FA-14B8-801B-7278B6BD298D}"/>
              </a:ext>
            </a:extLst>
          </p:cNvPr>
          <p:cNvSpPr>
            <a:spLocks noGrp="1"/>
          </p:cNvSpPr>
          <p:nvPr>
            <p:ph type="title"/>
          </p:nvPr>
        </p:nvSpPr>
        <p:spPr>
          <a:xfrm>
            <a:off x="888631" y="2358391"/>
            <a:ext cx="3498979" cy="2453676"/>
          </a:xfrm>
        </p:spPr>
        <p:txBody>
          <a:bodyPr>
            <a:normAutofit/>
          </a:bodyPr>
          <a:lstStyle/>
          <a:p>
            <a:r>
              <a:rPr lang="en-US">
                <a:ea typeface="Calibri Light"/>
                <a:cs typeface="Calibri Light"/>
              </a:rPr>
              <a:t> The "Do No Harm Dressing"</a:t>
            </a:r>
          </a:p>
        </p:txBody>
      </p:sp>
      <p:sp>
        <p:nvSpPr>
          <p:cNvPr id="3" name="Content Placeholder 2">
            <a:extLst>
              <a:ext uri="{FF2B5EF4-FFF2-40B4-BE49-F238E27FC236}">
                <a16:creationId xmlns:a16="http://schemas.microsoft.com/office/drawing/2014/main" id="{AC3D1963-2051-C37C-9EDD-035E71197892}"/>
              </a:ext>
            </a:extLst>
          </p:cNvPr>
          <p:cNvSpPr>
            <a:spLocks noGrp="1"/>
          </p:cNvSpPr>
          <p:nvPr>
            <p:ph idx="1"/>
          </p:nvPr>
        </p:nvSpPr>
        <p:spPr>
          <a:xfrm>
            <a:off x="5001216" y="594677"/>
            <a:ext cx="6272104" cy="3680670"/>
          </a:xfrm>
        </p:spPr>
        <p:txBody>
          <a:bodyPr>
            <a:normAutofit/>
          </a:bodyPr>
          <a:lstStyle/>
          <a:p>
            <a:r>
              <a:rPr lang="en-US" sz="2000" b="1"/>
              <a:t>When In Doubt Cover the Wound with a Clean Dry Dressing.</a:t>
            </a:r>
          </a:p>
          <a:p>
            <a:pPr lvl="1"/>
            <a:r>
              <a:rPr lang="en-US" sz="2000"/>
              <a:t>Covered better than not covered </a:t>
            </a:r>
          </a:p>
          <a:p>
            <a:pPr lvl="1"/>
            <a:r>
              <a:rPr lang="en-US" sz="2000"/>
              <a:t>Gauze, non-adherent dressing, ABD, Maxi pad </a:t>
            </a:r>
          </a:p>
          <a:p>
            <a:pPr lvl="1"/>
            <a:endParaRPr lang="en-US" sz="2000"/>
          </a:p>
          <a:p>
            <a:pPr lvl="1"/>
            <a:r>
              <a:rPr lang="en-US" sz="2000" b="1"/>
              <a:t>If you have no idea what to do--&gt; clean dry dressing and refer</a:t>
            </a:r>
          </a:p>
          <a:p>
            <a:pPr lvl="1"/>
            <a:endParaRPr lang="en-US"/>
          </a:p>
          <a:p>
            <a:pPr lvl="1"/>
            <a:endParaRPr lang="en-US"/>
          </a:p>
          <a:p>
            <a:pPr marL="457200" lvl="1" indent="0">
              <a:buNone/>
            </a:pPr>
            <a:endParaRPr lang="en-US"/>
          </a:p>
        </p:txBody>
      </p:sp>
      <p:pic>
        <p:nvPicPr>
          <p:cNvPr id="6" name="Picture 6" descr="A picture containing white&#10;&#10;Description automatically generated">
            <a:extLst>
              <a:ext uri="{FF2B5EF4-FFF2-40B4-BE49-F238E27FC236}">
                <a16:creationId xmlns:a16="http://schemas.microsoft.com/office/drawing/2014/main" id="{8BB5B8BA-C0C7-AA51-70BB-68C116A3CF0F}"/>
              </a:ext>
            </a:extLst>
          </p:cNvPr>
          <p:cNvPicPr>
            <a:picLocks noChangeAspect="1"/>
          </p:cNvPicPr>
          <p:nvPr/>
        </p:nvPicPr>
        <p:blipFill rotWithShape="1">
          <a:blip r:embed="rId2"/>
          <a:srcRect l="14909" r="1726" b="1"/>
          <a:stretch/>
        </p:blipFill>
        <p:spPr>
          <a:xfrm>
            <a:off x="5114014" y="3675955"/>
            <a:ext cx="1984248" cy="2380179"/>
          </a:xfrm>
          <a:prstGeom prst="rect">
            <a:avLst/>
          </a:prstGeom>
          <a:ln w="9525">
            <a:solidFill>
              <a:schemeClr val="tx1">
                <a:alpha val="20000"/>
              </a:schemeClr>
            </a:solidFill>
          </a:ln>
        </p:spPr>
      </p:pic>
      <p:pic>
        <p:nvPicPr>
          <p:cNvPr id="4" name="Picture 4" descr="A picture containing text&#10;&#10;Description automatically generated">
            <a:extLst>
              <a:ext uri="{FF2B5EF4-FFF2-40B4-BE49-F238E27FC236}">
                <a16:creationId xmlns:a16="http://schemas.microsoft.com/office/drawing/2014/main" id="{D3F71DD5-6196-8709-6718-41E86B3FEAF4}"/>
              </a:ext>
            </a:extLst>
          </p:cNvPr>
          <p:cNvPicPr>
            <a:picLocks noChangeAspect="1"/>
          </p:cNvPicPr>
          <p:nvPr/>
        </p:nvPicPr>
        <p:blipFill rotWithShape="1">
          <a:blip r:embed="rId3"/>
          <a:srcRect r="26225" b="5"/>
          <a:stretch/>
        </p:blipFill>
        <p:spPr>
          <a:xfrm>
            <a:off x="7256758" y="3673560"/>
            <a:ext cx="1984248" cy="2380179"/>
          </a:xfrm>
          <a:prstGeom prst="rect">
            <a:avLst/>
          </a:prstGeom>
          <a:ln w="9525">
            <a:solidFill>
              <a:schemeClr val="tx1">
                <a:alpha val="20000"/>
              </a:schemeClr>
            </a:solidFill>
          </a:ln>
        </p:spPr>
      </p:pic>
      <p:pic>
        <p:nvPicPr>
          <p:cNvPr id="5" name="Picture 5" descr="A picture containing text, receipt&#10;&#10;Description automatically generated">
            <a:extLst>
              <a:ext uri="{FF2B5EF4-FFF2-40B4-BE49-F238E27FC236}">
                <a16:creationId xmlns:a16="http://schemas.microsoft.com/office/drawing/2014/main" id="{B437CD31-AFFF-A74B-AF84-57F9E52CB0FA}"/>
              </a:ext>
            </a:extLst>
          </p:cNvPr>
          <p:cNvPicPr>
            <a:picLocks noChangeAspect="1"/>
          </p:cNvPicPr>
          <p:nvPr/>
        </p:nvPicPr>
        <p:blipFill rotWithShape="1">
          <a:blip r:embed="rId4"/>
          <a:srcRect r="16628" b="-8"/>
          <a:stretch/>
        </p:blipFill>
        <p:spPr>
          <a:xfrm>
            <a:off x="9399502" y="3673560"/>
            <a:ext cx="1984248" cy="2380179"/>
          </a:xfrm>
          <a:prstGeom prst="rect">
            <a:avLst/>
          </a:prstGeom>
          <a:ln w="9525">
            <a:solidFill>
              <a:schemeClr val="tx1">
                <a:alpha val="20000"/>
              </a:schemeClr>
            </a:solidFill>
          </a:ln>
        </p:spPr>
      </p:pic>
    </p:spTree>
    <p:extLst>
      <p:ext uri="{BB962C8B-B14F-4D97-AF65-F5344CB8AC3E}">
        <p14:creationId xmlns:p14="http://schemas.microsoft.com/office/powerpoint/2010/main" val="2984646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35">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37">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67" name="Rectangle 60">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12A95-7F3C-4F2D-E0B2-9B7AB2454447}"/>
              </a:ext>
            </a:extLst>
          </p:cNvPr>
          <p:cNvSpPr>
            <a:spLocks noGrp="1"/>
          </p:cNvSpPr>
          <p:nvPr>
            <p:ph type="title"/>
          </p:nvPr>
        </p:nvSpPr>
        <p:spPr>
          <a:xfrm>
            <a:off x="2460408" y="616683"/>
            <a:ext cx="7266395" cy="1230570"/>
          </a:xfrm>
        </p:spPr>
        <p:txBody>
          <a:bodyPr anchor="t">
            <a:normAutofit/>
          </a:bodyPr>
          <a:lstStyle/>
          <a:p>
            <a:pPr algn="l"/>
            <a:r>
              <a:rPr lang="en-US" sz="3600" dirty="0">
                <a:solidFill>
                  <a:schemeClr val="accent1"/>
                </a:solidFill>
                <a:latin typeface="Rockwell"/>
                <a:cs typeface="Calibri Light"/>
              </a:rPr>
              <a:t>Xylazine Wound Dressing Selection</a:t>
            </a:r>
            <a:endParaRPr lang="en-US" sz="3600" dirty="0">
              <a:solidFill>
                <a:schemeClr val="accent1"/>
              </a:solidFill>
              <a:latin typeface="Rockwell"/>
            </a:endParaRPr>
          </a:p>
        </p:txBody>
      </p:sp>
      <p:sp>
        <p:nvSpPr>
          <p:cNvPr id="68" name="Isosceles Triangle 62">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FA47B04-1205-F2A2-492B-F9438E9948AF}"/>
              </a:ext>
            </a:extLst>
          </p:cNvPr>
          <p:cNvSpPr>
            <a:spLocks noGrp="1"/>
          </p:cNvSpPr>
          <p:nvPr>
            <p:ph idx="1"/>
          </p:nvPr>
        </p:nvSpPr>
        <p:spPr>
          <a:xfrm>
            <a:off x="2528795" y="1711738"/>
            <a:ext cx="8127581" cy="4190950"/>
          </a:xfrm>
        </p:spPr>
        <p:txBody>
          <a:bodyPr vert="horz" lIns="91440" tIns="45720" rIns="91440" bIns="45720" rtlCol="0" anchor="t">
            <a:noAutofit/>
          </a:bodyPr>
          <a:lstStyle/>
          <a:p>
            <a:r>
              <a:rPr lang="en-US" sz="2400" dirty="0"/>
              <a:t>There is not one universal dressing for xylazine-related wounds </a:t>
            </a:r>
          </a:p>
          <a:p>
            <a:r>
              <a:rPr lang="en-US" sz="2400" dirty="0"/>
              <a:t>Manage similarly to wounds that are not xylazine related </a:t>
            </a:r>
          </a:p>
          <a:p>
            <a:pPr lvl="1"/>
            <a:r>
              <a:rPr lang="en-US" sz="2400" dirty="0"/>
              <a:t>Treat the underlying cause </a:t>
            </a:r>
          </a:p>
          <a:p>
            <a:pPr lvl="1"/>
            <a:r>
              <a:rPr lang="en-US" sz="2400" dirty="0"/>
              <a:t>Select the appropriate dressing indicated by wound assessment </a:t>
            </a:r>
          </a:p>
          <a:p>
            <a:pPr lvl="1"/>
            <a:r>
              <a:rPr lang="en-US" sz="2400" dirty="0"/>
              <a:t>Follow longitudinally to monitor progress and adjust regimen as needed </a:t>
            </a:r>
          </a:p>
        </p:txBody>
      </p:sp>
    </p:spTree>
    <p:extLst>
      <p:ext uri="{BB962C8B-B14F-4D97-AF65-F5344CB8AC3E}">
        <p14:creationId xmlns:p14="http://schemas.microsoft.com/office/powerpoint/2010/main" val="5415576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3"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B810CDC-9CC7-36C2-E522-346F8E5C1477}"/>
              </a:ext>
            </a:extLst>
          </p:cNvPr>
          <p:cNvSpPr>
            <a:spLocks noGrp="1"/>
          </p:cNvSpPr>
          <p:nvPr>
            <p:ph type="title"/>
          </p:nvPr>
        </p:nvSpPr>
        <p:spPr>
          <a:xfrm>
            <a:off x="904877" y="795527"/>
            <a:ext cx="10488547" cy="1190912"/>
          </a:xfrm>
        </p:spPr>
        <p:txBody>
          <a:bodyPr>
            <a:normAutofit/>
          </a:bodyPr>
          <a:lstStyle/>
          <a:p>
            <a:r>
              <a:rPr lang="en-US">
                <a:solidFill>
                  <a:schemeClr val="tx2"/>
                </a:solidFill>
                <a:cs typeface="Calibri Light"/>
              </a:rPr>
              <a:t>A word about finding maggots in wounds </a:t>
            </a:r>
          </a:p>
        </p:txBody>
      </p:sp>
      <p:sp>
        <p:nvSpPr>
          <p:cNvPr id="65" name="Rectangle 6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F16A5AFE-E263-F383-1704-BA0E8F344760}"/>
              </a:ext>
            </a:extLst>
          </p:cNvPr>
          <p:cNvPicPr>
            <a:picLocks noChangeAspect="1"/>
          </p:cNvPicPr>
          <p:nvPr/>
        </p:nvPicPr>
        <p:blipFill>
          <a:blip r:embed="rId2"/>
          <a:stretch>
            <a:fillRect/>
          </a:stretch>
        </p:blipFill>
        <p:spPr>
          <a:xfrm>
            <a:off x="1324999" y="2416047"/>
            <a:ext cx="4183380" cy="3346704"/>
          </a:xfrm>
          <a:prstGeom prst="rect">
            <a:avLst/>
          </a:prstGeom>
          <a:ln w="12700">
            <a:noFill/>
          </a:ln>
        </p:spPr>
      </p:pic>
      <p:sp>
        <p:nvSpPr>
          <p:cNvPr id="3" name="Content Placeholder 2">
            <a:extLst>
              <a:ext uri="{FF2B5EF4-FFF2-40B4-BE49-F238E27FC236}">
                <a16:creationId xmlns:a16="http://schemas.microsoft.com/office/drawing/2014/main" id="{739A41DD-0410-2AF3-E042-1F7505BE1591}"/>
              </a:ext>
            </a:extLst>
          </p:cNvPr>
          <p:cNvSpPr>
            <a:spLocks noGrp="1"/>
          </p:cNvSpPr>
          <p:nvPr>
            <p:ph idx="1"/>
          </p:nvPr>
        </p:nvSpPr>
        <p:spPr>
          <a:xfrm>
            <a:off x="6380703" y="2228850"/>
            <a:ext cx="5028928" cy="3699669"/>
          </a:xfrm>
        </p:spPr>
        <p:txBody>
          <a:bodyPr>
            <a:normAutofit/>
          </a:bodyPr>
          <a:lstStyle/>
          <a:p>
            <a:pPr>
              <a:lnSpc>
                <a:spcPct val="110000"/>
              </a:lnSpc>
            </a:pPr>
            <a:r>
              <a:rPr lang="en-US" sz="1500" dirty="0"/>
              <a:t>Not uncommon in </a:t>
            </a:r>
            <a:r>
              <a:rPr lang="en-US" sz="1500"/>
              <a:t>xylazine</a:t>
            </a:r>
            <a:r>
              <a:rPr lang="en-US" sz="1500" dirty="0"/>
              <a:t> wounds due to amount of necrosis </a:t>
            </a:r>
          </a:p>
          <a:p>
            <a:pPr>
              <a:lnSpc>
                <a:spcPct val="110000"/>
              </a:lnSpc>
            </a:pPr>
            <a:r>
              <a:rPr lang="en-US" sz="1500"/>
              <a:t>Wound myiasis (maggot infestation)-occurs when eggs are </a:t>
            </a:r>
            <a:r>
              <a:rPr lang="en-US" sz="1500" err="1"/>
              <a:t>layed</a:t>
            </a:r>
            <a:r>
              <a:rPr lang="en-US" sz="1500"/>
              <a:t> in decaying flesh or wounds draining pus </a:t>
            </a:r>
          </a:p>
          <a:p>
            <a:pPr>
              <a:lnSpc>
                <a:spcPct val="110000"/>
              </a:lnSpc>
            </a:pPr>
            <a:r>
              <a:rPr lang="en-US" sz="1500"/>
              <a:t>Different than sterile maggots used in hospital settings and ideally should be removed</a:t>
            </a:r>
          </a:p>
          <a:p>
            <a:pPr>
              <a:lnSpc>
                <a:spcPct val="110000"/>
              </a:lnSpc>
            </a:pPr>
            <a:r>
              <a:rPr lang="en-US" sz="1500"/>
              <a:t>Irrigate with Dakins' solution or saline </a:t>
            </a:r>
          </a:p>
          <a:p>
            <a:pPr>
              <a:lnSpc>
                <a:spcPct val="110000"/>
              </a:lnSpc>
            </a:pPr>
            <a:r>
              <a:rPr lang="en-US" sz="1500"/>
              <a:t>Cover with dressing that will protect wound from additional flies on wound bed and prevent migration of remaining maggots to other parts of the wounds </a:t>
            </a:r>
          </a:p>
          <a:p>
            <a:pPr marL="457200" lvl="1" indent="0">
              <a:lnSpc>
                <a:spcPct val="110000"/>
              </a:lnSpc>
              <a:buNone/>
            </a:pPr>
            <a:endParaRPr lang="en-US" sz="1500"/>
          </a:p>
        </p:txBody>
      </p:sp>
    </p:spTree>
    <p:extLst>
      <p:ext uri="{BB962C8B-B14F-4D97-AF65-F5344CB8AC3E}">
        <p14:creationId xmlns:p14="http://schemas.microsoft.com/office/powerpoint/2010/main" val="4252177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69906DDC-F40C-FC1C-16E1-A7D947428819}"/>
              </a:ext>
            </a:extLst>
          </p:cNvPr>
          <p:cNvSpPr txBox="1"/>
          <p:nvPr/>
        </p:nvSpPr>
        <p:spPr>
          <a:xfrm>
            <a:off x="257259" y="2294080"/>
            <a:ext cx="4747373" cy="2028402"/>
          </a:xfrm>
          <a:prstGeom prst="rect">
            <a:avLst/>
          </a:prstGeom>
        </p:spPr>
        <p:txBody>
          <a:bodyPr rot="0" spcFirstLastPara="0" vertOverflow="overflow" horzOverflow="overflow" vert="horz" lIns="228600" tIns="228600" rIns="228600" bIns="228600" numCol="1" spcCol="0" rtlCol="0" fromWordArt="0" anchor="t" anchorCtr="0" forceAA="0" compatLnSpc="1">
            <a:prstTxWarp prst="textNoShape">
              <a:avLst/>
            </a:prstTxWarp>
            <a:normAutofit/>
          </a:bodyPr>
          <a:lstStyle/>
          <a:p>
            <a:pPr>
              <a:lnSpc>
                <a:spcPct val="85000"/>
              </a:lnSpc>
              <a:spcBef>
                <a:spcPct val="0"/>
              </a:spcBef>
              <a:spcAft>
                <a:spcPts val="600"/>
              </a:spcAft>
            </a:pPr>
            <a:r>
              <a:rPr lang="en-US" sz="4000" spc="-150">
                <a:solidFill>
                  <a:schemeClr val="accent1"/>
                </a:solidFill>
                <a:latin typeface="Rockwell"/>
                <a:ea typeface="+mj-ea"/>
                <a:cs typeface="+mj-cs"/>
              </a:rPr>
              <a:t>Xylazine Wounds: Self-Management</a:t>
            </a:r>
          </a:p>
        </p:txBody>
      </p:sp>
      <p:sp>
        <p:nvSpPr>
          <p:cNvPr id="61" name="Isosceles Triangle 60">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
        <p:nvSpPr>
          <p:cNvPr id="3" name="TextBox 2">
            <a:extLst>
              <a:ext uri="{FF2B5EF4-FFF2-40B4-BE49-F238E27FC236}">
                <a16:creationId xmlns:a16="http://schemas.microsoft.com/office/drawing/2014/main" id="{60A45E0C-80F1-1460-D037-1AC35B620523}"/>
              </a:ext>
            </a:extLst>
          </p:cNvPr>
          <p:cNvSpPr txBox="1"/>
          <p:nvPr/>
        </p:nvSpPr>
        <p:spPr>
          <a:xfrm>
            <a:off x="4385564" y="604171"/>
            <a:ext cx="7738983" cy="572954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228600">
              <a:lnSpc>
                <a:spcPct val="120000"/>
              </a:lnSpc>
              <a:spcAft>
                <a:spcPts val="600"/>
              </a:spcAft>
              <a:buClr>
                <a:schemeClr val="accent1"/>
              </a:buClr>
              <a:buSzPct val="110000"/>
              <a:buFont typeface="Wingdings" panose="05000000000000000000" pitchFamily="2" charset="2"/>
              <a:buChar char="§"/>
            </a:pPr>
            <a:r>
              <a:rPr lang="en-US" sz="2000" b="0" i="0"/>
              <a:t>Test your drugs and encourage others to do so</a:t>
            </a:r>
            <a:endParaRPr lang="en-US" sz="2000"/>
          </a:p>
          <a:p>
            <a:pPr marL="342900" indent="-228600">
              <a:lnSpc>
                <a:spcPct val="120000"/>
              </a:lnSpc>
              <a:spcAft>
                <a:spcPts val="600"/>
              </a:spcAft>
              <a:buClr>
                <a:schemeClr val="accent1"/>
              </a:buClr>
              <a:buSzPct val="110000"/>
              <a:buFont typeface="Wingdings" panose="05000000000000000000" pitchFamily="2" charset="2"/>
              <a:buChar char="§"/>
            </a:pPr>
            <a:r>
              <a:rPr lang="en-US" sz="2000" b="0" i="0"/>
              <a:t>Use your own sterile or clean supplies each time you use</a:t>
            </a:r>
          </a:p>
          <a:p>
            <a:pPr marL="342900" indent="-228600">
              <a:lnSpc>
                <a:spcPct val="120000"/>
              </a:lnSpc>
              <a:spcAft>
                <a:spcPts val="600"/>
              </a:spcAft>
              <a:buClr>
                <a:schemeClr val="accent1"/>
              </a:buClr>
              <a:buSzPct val="110000"/>
              <a:buFont typeface="Wingdings" panose="05000000000000000000" pitchFamily="2" charset="2"/>
              <a:buChar char="§"/>
            </a:pPr>
            <a:r>
              <a:rPr lang="en-US" sz="2000" b="0" i="0"/>
              <a:t>Regular Skin Checks</a:t>
            </a:r>
          </a:p>
          <a:p>
            <a:pPr marL="342900" indent="-228600">
              <a:lnSpc>
                <a:spcPct val="120000"/>
              </a:lnSpc>
              <a:spcAft>
                <a:spcPts val="600"/>
              </a:spcAft>
              <a:buClr>
                <a:schemeClr val="accent1"/>
              </a:buClr>
              <a:buSzPct val="110000"/>
              <a:buFont typeface="Wingdings" panose="05000000000000000000" pitchFamily="2" charset="2"/>
              <a:buChar char="§"/>
            </a:pPr>
            <a:r>
              <a:rPr lang="en-US" sz="2000" b="0" i="0"/>
              <a:t>Identify an </a:t>
            </a:r>
            <a:r>
              <a:rPr lang="en-US" sz="2000"/>
              <a:t>initial</a:t>
            </a:r>
            <a:r>
              <a:rPr lang="en-US" sz="2000" b="0" i="0"/>
              <a:t> </a:t>
            </a:r>
            <a:r>
              <a:rPr lang="en-US" sz="2000"/>
              <a:t>xylazine</a:t>
            </a:r>
            <a:r>
              <a:rPr lang="en-US" sz="2000" b="0" i="0"/>
              <a:t> </a:t>
            </a:r>
            <a:r>
              <a:rPr lang="en-US" sz="2000"/>
              <a:t>injury</a:t>
            </a:r>
            <a:endParaRPr lang="en-US" sz="2000" b="0" i="0"/>
          </a:p>
          <a:p>
            <a:pPr marL="342900" indent="-228600">
              <a:lnSpc>
                <a:spcPct val="120000"/>
              </a:lnSpc>
              <a:spcAft>
                <a:spcPts val="600"/>
              </a:spcAft>
              <a:buClr>
                <a:schemeClr val="accent1"/>
              </a:buClr>
              <a:buSzPct val="110000"/>
              <a:buFont typeface="Wingdings" panose="05000000000000000000" pitchFamily="2" charset="2"/>
              <a:buChar char="§"/>
            </a:pPr>
            <a:r>
              <a:rPr lang="en-US" sz="2000"/>
              <a:t>Let the area of concern rest, don't use in the same area </a:t>
            </a:r>
            <a:endParaRPr lang="en-US" sz="2000" b="0" i="0"/>
          </a:p>
          <a:p>
            <a:pPr marL="342900" indent="-228600">
              <a:lnSpc>
                <a:spcPct val="120000"/>
              </a:lnSpc>
              <a:spcAft>
                <a:spcPts val="600"/>
              </a:spcAft>
              <a:buClr>
                <a:schemeClr val="accent1"/>
              </a:buClr>
              <a:buSzPct val="110000"/>
              <a:buFont typeface="Wingdings" panose="05000000000000000000" pitchFamily="2" charset="2"/>
              <a:buChar char="§"/>
            </a:pPr>
            <a:r>
              <a:rPr lang="en-US" sz="2000" b="0" i="0"/>
              <a:t>Measure, outline, and/or take a photo with your phone</a:t>
            </a:r>
          </a:p>
          <a:p>
            <a:pPr marL="342900" indent="-228600">
              <a:lnSpc>
                <a:spcPct val="120000"/>
              </a:lnSpc>
              <a:spcAft>
                <a:spcPts val="600"/>
              </a:spcAft>
              <a:buClr>
                <a:schemeClr val="accent1"/>
              </a:buClr>
              <a:buSzPct val="110000"/>
              <a:buFont typeface="Wingdings" panose="05000000000000000000" pitchFamily="2" charset="2"/>
              <a:buChar char="§"/>
            </a:pPr>
            <a:r>
              <a:rPr lang="en-US" sz="2000" b="0" i="0"/>
              <a:t>Clean the area</a:t>
            </a:r>
          </a:p>
          <a:p>
            <a:pPr marL="342900" indent="-228600">
              <a:lnSpc>
                <a:spcPct val="120000"/>
              </a:lnSpc>
              <a:spcAft>
                <a:spcPts val="600"/>
              </a:spcAft>
              <a:buClr>
                <a:schemeClr val="accent1"/>
              </a:buClr>
              <a:buSzPct val="110000"/>
              <a:buFont typeface="Wingdings" panose="05000000000000000000" pitchFamily="2" charset="2"/>
              <a:buChar char="§"/>
            </a:pPr>
            <a:r>
              <a:rPr lang="en-US" sz="2000" b="0" i="0"/>
              <a:t>Retain moisture to the skin, do not let the area “dry out”</a:t>
            </a:r>
          </a:p>
          <a:p>
            <a:pPr marL="342900" indent="-228600">
              <a:lnSpc>
                <a:spcPct val="120000"/>
              </a:lnSpc>
              <a:spcAft>
                <a:spcPts val="600"/>
              </a:spcAft>
              <a:buClr>
                <a:schemeClr val="accent1"/>
              </a:buClr>
              <a:buSzPct val="110000"/>
              <a:buFont typeface="Wingdings" panose="05000000000000000000" pitchFamily="2" charset="2"/>
              <a:buChar char="§"/>
            </a:pPr>
            <a:r>
              <a:rPr lang="en-US" sz="2000" b="0" i="0"/>
              <a:t>Keep the area covered</a:t>
            </a:r>
            <a:r>
              <a:rPr lang="en-US" sz="2000"/>
              <a:t> </a:t>
            </a:r>
            <a:endParaRPr lang="en-US" sz="2000" b="0" i="0"/>
          </a:p>
          <a:p>
            <a:pPr marL="342900" indent="-228600">
              <a:lnSpc>
                <a:spcPct val="120000"/>
              </a:lnSpc>
              <a:spcAft>
                <a:spcPts val="600"/>
              </a:spcAft>
              <a:buClr>
                <a:schemeClr val="accent1"/>
              </a:buClr>
              <a:buSzPct val="110000"/>
              <a:buFont typeface="Wingdings" panose="05000000000000000000" pitchFamily="2" charset="2"/>
              <a:buChar char="§"/>
            </a:pPr>
            <a:r>
              <a:rPr lang="en-US" sz="2000" b="0" i="0"/>
              <a:t>Maintain supplies to keep it clean and covered</a:t>
            </a:r>
          </a:p>
          <a:p>
            <a:pPr marL="342900" indent="-228600">
              <a:lnSpc>
                <a:spcPct val="120000"/>
              </a:lnSpc>
              <a:spcAft>
                <a:spcPts val="600"/>
              </a:spcAft>
              <a:buClr>
                <a:schemeClr val="accent1"/>
              </a:buClr>
              <a:buSzPct val="110000"/>
              <a:buFont typeface="Wingdings" panose="05000000000000000000" pitchFamily="2" charset="2"/>
              <a:buChar char="§"/>
            </a:pPr>
            <a:r>
              <a:rPr lang="en-US" sz="2000" b="0" i="0"/>
              <a:t>Reach out to any local harm reduction organizations to stay connected to services</a:t>
            </a:r>
            <a:endParaRPr lang="en-US" sz="2000"/>
          </a:p>
        </p:txBody>
      </p:sp>
    </p:spTree>
    <p:extLst>
      <p:ext uri="{BB962C8B-B14F-4D97-AF65-F5344CB8AC3E}">
        <p14:creationId xmlns:p14="http://schemas.microsoft.com/office/powerpoint/2010/main" val="1069400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F510-2074-321C-9C8C-DFEFB9F95497}"/>
              </a:ext>
            </a:extLst>
          </p:cNvPr>
          <p:cNvSpPr>
            <a:spLocks noGrp="1"/>
          </p:cNvSpPr>
          <p:nvPr>
            <p:ph type="title"/>
          </p:nvPr>
        </p:nvSpPr>
        <p:spPr/>
        <p:txBody>
          <a:bodyPr/>
          <a:lstStyle/>
          <a:p>
            <a:r>
              <a:rPr lang="en-US">
                <a:latin typeface="Rockwell"/>
                <a:cs typeface="Calibri Light"/>
              </a:rPr>
              <a:t>Self-Care </a:t>
            </a:r>
            <a:endParaRPr lang="en-US">
              <a:latin typeface="Rockwell"/>
            </a:endParaRPr>
          </a:p>
        </p:txBody>
      </p:sp>
      <p:sp>
        <p:nvSpPr>
          <p:cNvPr id="3" name="Content Placeholder 2">
            <a:extLst>
              <a:ext uri="{FF2B5EF4-FFF2-40B4-BE49-F238E27FC236}">
                <a16:creationId xmlns:a16="http://schemas.microsoft.com/office/drawing/2014/main" id="{9D7BE2FA-9DA6-B40A-812D-BBFE88B060B7}"/>
              </a:ext>
            </a:extLst>
          </p:cNvPr>
          <p:cNvSpPr>
            <a:spLocks noGrp="1"/>
          </p:cNvSpPr>
          <p:nvPr>
            <p:ph idx="1"/>
          </p:nvPr>
        </p:nvSpPr>
        <p:spPr/>
        <p:txBody>
          <a:bodyPr>
            <a:normAutofit lnSpcReduction="10000"/>
          </a:bodyPr>
          <a:lstStyle/>
          <a:p>
            <a:endParaRPr lang="en-US"/>
          </a:p>
          <a:p>
            <a:r>
              <a:rPr lang="en-US"/>
              <a:t>Avoid use of cytotoxic cleansers (no iodine, alcohol, peroxide)</a:t>
            </a:r>
          </a:p>
          <a:p>
            <a:r>
              <a:rPr lang="en-US"/>
              <a:t>Use saline, bottled water, or soap and water to clean wounds </a:t>
            </a:r>
          </a:p>
          <a:p>
            <a:r>
              <a:rPr lang="en-US"/>
              <a:t>Clean hands with sanitizer or soap and water before and after wound care </a:t>
            </a:r>
          </a:p>
          <a:p>
            <a:r>
              <a:rPr lang="en-US"/>
              <a:t>Keep wounds clean and covered (no "letting the air get to it")</a:t>
            </a:r>
          </a:p>
          <a:p>
            <a:r>
              <a:rPr lang="en-US"/>
              <a:t>Avoid overly constricting wraps (unless prescribed)</a:t>
            </a:r>
          </a:p>
          <a:p>
            <a:r>
              <a:rPr lang="en-US"/>
              <a:t>Avoid injecting in wound whenever possible, reduce amount into injecting into wound </a:t>
            </a:r>
          </a:p>
          <a:p>
            <a:r>
              <a:rPr lang="en-US"/>
              <a:t>Avoid picking at wounds (can introduce bacteria from hands/fingernails)</a:t>
            </a:r>
          </a:p>
          <a:p>
            <a:endParaRPr lang="en-US"/>
          </a:p>
          <a:p>
            <a:endParaRPr lang="en-US"/>
          </a:p>
        </p:txBody>
      </p:sp>
    </p:spTree>
    <p:extLst>
      <p:ext uri="{BB962C8B-B14F-4D97-AF65-F5344CB8AC3E}">
        <p14:creationId xmlns:p14="http://schemas.microsoft.com/office/powerpoint/2010/main" val="24288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5BC0-868D-DFC4-19DD-1FC920243CA6}"/>
              </a:ext>
            </a:extLst>
          </p:cNvPr>
          <p:cNvSpPr>
            <a:spLocks noGrp="1"/>
          </p:cNvSpPr>
          <p:nvPr>
            <p:ph type="title"/>
          </p:nvPr>
        </p:nvSpPr>
        <p:spPr/>
        <p:txBody>
          <a:bodyPr/>
          <a:lstStyle/>
          <a:p>
            <a:pPr algn="ctr"/>
            <a:r>
              <a:rPr lang="en-US">
                <a:latin typeface="Rockwell"/>
                <a:cs typeface="Calibri Light"/>
              </a:rPr>
              <a:t>Phases of Wound Healing</a:t>
            </a:r>
          </a:p>
        </p:txBody>
      </p:sp>
      <p:sp>
        <p:nvSpPr>
          <p:cNvPr id="3" name="Content Placeholder 2">
            <a:extLst>
              <a:ext uri="{FF2B5EF4-FFF2-40B4-BE49-F238E27FC236}">
                <a16:creationId xmlns:a16="http://schemas.microsoft.com/office/drawing/2014/main" id="{41CA2F8F-7B9B-AFB2-84E9-FA66D5684BC9}"/>
              </a:ext>
            </a:extLst>
          </p:cNvPr>
          <p:cNvSpPr>
            <a:spLocks noGrp="1"/>
          </p:cNvSpPr>
          <p:nvPr>
            <p:ph idx="1"/>
          </p:nvPr>
        </p:nvSpPr>
        <p:spPr>
          <a:xfrm>
            <a:off x="5276598" y="1205753"/>
            <a:ext cx="5821798" cy="3609603"/>
          </a:xfrm>
        </p:spPr>
        <p:txBody>
          <a:bodyPr vert="horz" lIns="91440" tIns="45720" rIns="91440" bIns="45720" rtlCol="0" anchor="t">
            <a:normAutofit/>
          </a:bodyPr>
          <a:lstStyle/>
          <a:p>
            <a:pPr marL="0" indent="0">
              <a:lnSpc>
                <a:spcPct val="150000"/>
              </a:lnSpc>
              <a:buNone/>
            </a:pPr>
            <a:r>
              <a:rPr lang="en-US" sz="2000">
                <a:cs typeface="Calibri"/>
              </a:rPr>
              <a:t>Chronic wounds</a:t>
            </a:r>
            <a:endParaRPr lang="en-US"/>
          </a:p>
          <a:p>
            <a:pPr>
              <a:lnSpc>
                <a:spcPct val="150000"/>
              </a:lnSpc>
            </a:pPr>
            <a:r>
              <a:rPr lang="en-US" sz="2000">
                <a:cs typeface="Calibri"/>
              </a:rPr>
              <a:t>Extended inflammatory phase</a:t>
            </a:r>
            <a:endParaRPr lang="en-US" sz="2000"/>
          </a:p>
          <a:p>
            <a:pPr>
              <a:lnSpc>
                <a:spcPct val="150000"/>
              </a:lnSpc>
            </a:pPr>
            <a:r>
              <a:rPr lang="en-US" sz="2000">
                <a:cs typeface="Calibri"/>
              </a:rPr>
              <a:t>Healing commonly plateaus</a:t>
            </a:r>
          </a:p>
          <a:p>
            <a:pPr>
              <a:lnSpc>
                <a:spcPct val="150000"/>
              </a:lnSpc>
            </a:pPr>
            <a:r>
              <a:rPr lang="en-US" sz="2000">
                <a:cs typeface="Calibri"/>
              </a:rPr>
              <a:t>Recurrent/persistent infection</a:t>
            </a:r>
          </a:p>
          <a:p>
            <a:pPr>
              <a:lnSpc>
                <a:spcPct val="150000"/>
              </a:lnSpc>
            </a:pPr>
            <a:r>
              <a:rPr lang="en-US" sz="2000">
                <a:cs typeface="Calibri"/>
              </a:rPr>
              <a:t>Biofilms </a:t>
            </a:r>
          </a:p>
          <a:p>
            <a:pPr>
              <a:lnSpc>
                <a:spcPct val="150000"/>
              </a:lnSpc>
            </a:pPr>
            <a:r>
              <a:rPr lang="en-US" sz="2000">
                <a:cs typeface="Calibri"/>
              </a:rPr>
              <a:t>Unable develop new vessels/tissue</a:t>
            </a:r>
          </a:p>
        </p:txBody>
      </p:sp>
    </p:spTree>
    <p:extLst>
      <p:ext uri="{BB962C8B-B14F-4D97-AF65-F5344CB8AC3E}">
        <p14:creationId xmlns:p14="http://schemas.microsoft.com/office/powerpoint/2010/main" val="55855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5"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27">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9" name="Rectangle 28">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Isosceles Triangle 29">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55" name="Rectangle 32">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34">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6"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77763E0E-6550-8DEC-66E9-1AC631734E2E}"/>
              </a:ext>
            </a:extLst>
          </p:cNvPr>
          <p:cNvSpPr>
            <a:spLocks noGrp="1"/>
          </p:cNvSpPr>
          <p:nvPr>
            <p:ph type="title"/>
          </p:nvPr>
        </p:nvSpPr>
        <p:spPr>
          <a:xfrm>
            <a:off x="2527641" y="2889072"/>
            <a:ext cx="7988397" cy="1303527"/>
          </a:xfrm>
        </p:spPr>
        <p:txBody>
          <a:bodyPr vert="horz" lIns="228600" tIns="228600" rIns="228600" bIns="0" rtlCol="0" anchor="b">
            <a:normAutofit/>
          </a:bodyPr>
          <a:lstStyle/>
          <a:p>
            <a:pPr algn="l">
              <a:lnSpc>
                <a:spcPct val="80000"/>
              </a:lnSpc>
            </a:pPr>
            <a:r>
              <a:rPr lang="en-US" sz="7200">
                <a:solidFill>
                  <a:schemeClr val="accent1"/>
                </a:solidFill>
                <a:latin typeface="Rockwell"/>
              </a:rPr>
              <a:t>Venous Ulcers</a:t>
            </a:r>
          </a:p>
        </p:txBody>
      </p:sp>
      <p:sp>
        <p:nvSpPr>
          <p:cNvPr id="58" name="Isosceles Triangle 55">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167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680138" y="1105655"/>
            <a:ext cx="7212880" cy="5142479"/>
          </a:xfrm>
        </p:spPr>
        <p:txBody>
          <a:bodyPr vert="horz" lIns="91440" tIns="45720" rIns="91440" bIns="45720" rtlCol="0" anchor="t">
            <a:noAutofit/>
          </a:bodyPr>
          <a:lstStyle/>
          <a:p>
            <a:r>
              <a:rPr lang="en-US" sz="2800"/>
              <a:t>LVED Affects 7 million people worldwide</a:t>
            </a:r>
          </a:p>
          <a:p>
            <a:r>
              <a:rPr lang="en-US" sz="2800"/>
              <a:t>2 million people with LVED will develop a venous leg ulcer</a:t>
            </a:r>
          </a:p>
          <a:p>
            <a:r>
              <a:rPr lang="en-US" sz="2800"/>
              <a:t>Venous leg ulcers account for 80-90% of all leg ulcers</a:t>
            </a:r>
          </a:p>
          <a:p>
            <a:r>
              <a:rPr lang="en-US" sz="2800"/>
              <a:t>Venous leg ulcer care estimated to be 14 billion per year with estimated mean direct cost to be over $15,000</a:t>
            </a:r>
          </a:p>
          <a:p>
            <a:pPr lvl="1"/>
            <a:endParaRPr lang="en-US" sz="2200"/>
          </a:p>
          <a:p>
            <a:pPr lvl="1"/>
            <a:endParaRPr lang="en-US" sz="2200"/>
          </a:p>
          <a:p>
            <a:pPr lvl="1"/>
            <a:endParaRPr lang="en-US" sz="2200"/>
          </a:p>
          <a:p>
            <a:endParaRPr lang="en-US" sz="2400"/>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85129" y="2964724"/>
            <a:ext cx="3501197" cy="1221164"/>
          </a:xfrm>
        </p:spPr>
        <p:txBody>
          <a:bodyPr vert="horz" lIns="91440" tIns="45720" rIns="91440" bIns="45720" rtlCol="0" anchor="t">
            <a:normAutofit/>
          </a:bodyPr>
          <a:lstStyle/>
          <a:p>
            <a:r>
              <a:rPr lang="en-US" sz="3600"/>
              <a:t>The Stats</a:t>
            </a:r>
          </a:p>
        </p:txBody>
      </p:sp>
    </p:spTree>
    <p:extLst>
      <p:ext uri="{BB962C8B-B14F-4D97-AF65-F5344CB8AC3E}">
        <p14:creationId xmlns:p14="http://schemas.microsoft.com/office/powerpoint/2010/main" val="436968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582445" y="558579"/>
            <a:ext cx="7436561" cy="5600958"/>
          </a:xfrm>
        </p:spPr>
        <p:txBody>
          <a:bodyPr vert="horz" lIns="91440" tIns="45720" rIns="91440" bIns="45720" rtlCol="0" anchor="t">
            <a:noAutofit/>
          </a:bodyPr>
          <a:lstStyle/>
          <a:p>
            <a:r>
              <a:rPr lang="en-US" sz="2400"/>
              <a:t>Lower extremity venous disease (LEVD)</a:t>
            </a:r>
          </a:p>
          <a:p>
            <a:pPr lvl="1"/>
            <a:r>
              <a:rPr lang="en-US" sz="2400"/>
              <a:t>Chronic venous disease</a:t>
            </a:r>
          </a:p>
          <a:p>
            <a:pPr lvl="1"/>
            <a:r>
              <a:rPr lang="en-US" sz="2400"/>
              <a:t>Chronic venous insufficiency</a:t>
            </a:r>
          </a:p>
          <a:p>
            <a:pPr marL="457200" lvl="1" indent="0">
              <a:buNone/>
            </a:pPr>
            <a:endParaRPr lang="en-US" sz="2400"/>
          </a:p>
          <a:p>
            <a:r>
              <a:rPr lang="en-US" sz="2400"/>
              <a:t> Venous hypertension causes by ineffective emptying of the venous system which leads to capillary bed congestion and extravasation of fluid/molecules in the surrounding tissue. This impaired venous return results in pathological changes in the superficial venous system and the microvascular system such as hyperpigmentation, dermatitis, tissue fibrosis and ulcers</a:t>
            </a:r>
          </a:p>
          <a:p>
            <a:pPr marL="0" indent="0">
              <a:buNone/>
            </a:pPr>
            <a:endParaRPr lang="en-US" sz="2400"/>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85129" y="2974494"/>
            <a:ext cx="3501197" cy="1221164"/>
          </a:xfrm>
        </p:spPr>
        <p:txBody>
          <a:bodyPr vert="horz" lIns="91440" tIns="45720" rIns="91440" bIns="45720" rtlCol="0" anchor="t">
            <a:normAutofit/>
          </a:bodyPr>
          <a:lstStyle/>
          <a:p>
            <a:r>
              <a:rPr lang="en-US" sz="3600"/>
              <a:t>Pathology</a:t>
            </a:r>
          </a:p>
        </p:txBody>
      </p:sp>
    </p:spTree>
    <p:extLst>
      <p:ext uri="{BB962C8B-B14F-4D97-AF65-F5344CB8AC3E}">
        <p14:creationId xmlns:p14="http://schemas.microsoft.com/office/powerpoint/2010/main" val="2812262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650CA285-D0EE-05BA-EE66-4AF638BE1C36}"/>
              </a:ext>
            </a:extLst>
          </p:cNvPr>
          <p:cNvPicPr>
            <a:picLocks noChangeAspect="1"/>
          </p:cNvPicPr>
          <p:nvPr/>
        </p:nvPicPr>
        <p:blipFill rotWithShape="1">
          <a:blip r:embed="rId2"/>
          <a:srcRect l="24000" r="-1" b="-1"/>
          <a:stretch/>
        </p:blipFill>
        <p:spPr>
          <a:xfrm>
            <a:off x="20" y="10"/>
            <a:ext cx="12191980" cy="6857990"/>
          </a:xfrm>
          <a:prstGeom prst="rect">
            <a:avLst/>
          </a:prstGeom>
        </p:spPr>
      </p:pic>
    </p:spTree>
    <p:extLst>
      <p:ext uri="{BB962C8B-B14F-4D97-AF65-F5344CB8AC3E}">
        <p14:creationId xmlns:p14="http://schemas.microsoft.com/office/powerpoint/2010/main" val="2953744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ext, clothing&#10;&#10;Description automatically generated">
            <a:extLst>
              <a:ext uri="{FF2B5EF4-FFF2-40B4-BE49-F238E27FC236}">
                <a16:creationId xmlns:a16="http://schemas.microsoft.com/office/drawing/2014/main" id="{9396E2F2-A091-D608-A99E-94536478EC9A}"/>
              </a:ext>
            </a:extLst>
          </p:cNvPr>
          <p:cNvPicPr>
            <a:picLocks noChangeAspect="1"/>
          </p:cNvPicPr>
          <p:nvPr/>
        </p:nvPicPr>
        <p:blipFill rotWithShape="1">
          <a:blip r:embed="rId2"/>
          <a:srcRect t="5864" b="6246"/>
          <a:stretch/>
        </p:blipFill>
        <p:spPr>
          <a:xfrm>
            <a:off x="20" y="10"/>
            <a:ext cx="12191980" cy="6857990"/>
          </a:xfrm>
          <a:prstGeom prst="rect">
            <a:avLst/>
          </a:prstGeom>
        </p:spPr>
      </p:pic>
    </p:spTree>
    <p:extLst>
      <p:ext uri="{BB962C8B-B14F-4D97-AF65-F5344CB8AC3E}">
        <p14:creationId xmlns:p14="http://schemas.microsoft.com/office/powerpoint/2010/main" val="3770146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855983" y="793040"/>
            <a:ext cx="6918793" cy="5552112"/>
          </a:xfrm>
        </p:spPr>
        <p:txBody>
          <a:bodyPr vert="horz" lIns="91440" tIns="45720" rIns="91440" bIns="45720" rtlCol="0" anchor="t">
            <a:noAutofit/>
          </a:bodyPr>
          <a:lstStyle/>
          <a:p>
            <a:r>
              <a:rPr lang="en-US" sz="2800"/>
              <a:t>Female sex</a:t>
            </a:r>
          </a:p>
          <a:p>
            <a:r>
              <a:rPr lang="en-US" sz="2800"/>
              <a:t>Family history</a:t>
            </a:r>
          </a:p>
          <a:p>
            <a:r>
              <a:rPr lang="en-US" sz="2800"/>
              <a:t>Multiple pregnancies</a:t>
            </a:r>
          </a:p>
          <a:p>
            <a:r>
              <a:rPr lang="en-US" sz="2800"/>
              <a:t>Prolonged sitting/standing</a:t>
            </a:r>
          </a:p>
          <a:p>
            <a:r>
              <a:rPr lang="en-US" sz="2800"/>
              <a:t>VTE/DVT</a:t>
            </a:r>
          </a:p>
          <a:p>
            <a:r>
              <a:rPr lang="en-US" sz="2800"/>
              <a:t>Previous legs surgery</a:t>
            </a:r>
          </a:p>
          <a:p>
            <a:r>
              <a:rPr lang="en-US" sz="2800"/>
              <a:t>&gt;50 yrs old </a:t>
            </a:r>
          </a:p>
          <a:p>
            <a:r>
              <a:rPr lang="en-US" sz="2800"/>
              <a:t>Obesity</a:t>
            </a:r>
          </a:p>
          <a:p>
            <a:endParaRPr lang="en-US" sz="2400"/>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85129" y="2466494"/>
            <a:ext cx="3501197" cy="2002702"/>
          </a:xfrm>
        </p:spPr>
        <p:txBody>
          <a:bodyPr vert="horz" lIns="91440" tIns="45720" rIns="91440" bIns="45720" rtlCol="0" anchor="t">
            <a:normAutofit fontScale="92500" lnSpcReduction="10000"/>
          </a:bodyPr>
          <a:lstStyle/>
          <a:p>
            <a:r>
              <a:rPr lang="en-US" sz="3600"/>
              <a:t>Risk Factors</a:t>
            </a:r>
          </a:p>
          <a:p>
            <a:r>
              <a:rPr lang="en-US" sz="3600"/>
              <a:t>For </a:t>
            </a:r>
          </a:p>
          <a:p>
            <a:r>
              <a:rPr lang="en-US" sz="3600"/>
              <a:t>Venous Ulcers</a:t>
            </a:r>
            <a:endParaRPr lang="en-US"/>
          </a:p>
        </p:txBody>
      </p:sp>
    </p:spTree>
    <p:extLst>
      <p:ext uri="{BB962C8B-B14F-4D97-AF65-F5344CB8AC3E}">
        <p14:creationId xmlns:p14="http://schemas.microsoft.com/office/powerpoint/2010/main" val="60357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670368" y="255732"/>
            <a:ext cx="7359139" cy="6440947"/>
          </a:xfrm>
        </p:spPr>
        <p:txBody>
          <a:bodyPr vert="horz" lIns="91440" tIns="45720" rIns="91440" bIns="45720" rtlCol="0" anchor="t">
            <a:noAutofit/>
          </a:bodyPr>
          <a:lstStyle/>
          <a:p>
            <a:r>
              <a:rPr lang="en-US" sz="2400"/>
              <a:t>Assess risks/causative factors for valvular or calf muscle pump malfunction</a:t>
            </a:r>
          </a:p>
          <a:p>
            <a:r>
              <a:rPr lang="en-US" sz="2400"/>
              <a:t>Prior history venous leg ulcer, treatment history, prior venous procedures, biopsies, failure etc.</a:t>
            </a:r>
          </a:p>
          <a:p>
            <a:r>
              <a:rPr lang="en-US" sz="2400"/>
              <a:t>Assess cardiovascular disease PAD, DM and other conditions that can affect healing</a:t>
            </a:r>
          </a:p>
          <a:p>
            <a:r>
              <a:rPr lang="en-US" sz="2400"/>
              <a:t>Assess for triggers such as cellulitis, trauma, rapid edema, contact dermatitis</a:t>
            </a:r>
          </a:p>
          <a:p>
            <a:r>
              <a:rPr lang="en-US" sz="2400"/>
              <a:t>Assess for symptoms of LEVD such as aching of legs, swelling, heaviness, tightness, dry/itchy skin, pain worsening with dependency improved with elevation</a:t>
            </a:r>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85129" y="2964724"/>
            <a:ext cx="3501197" cy="1553318"/>
          </a:xfrm>
        </p:spPr>
        <p:txBody>
          <a:bodyPr vert="horz" lIns="91440" tIns="45720" rIns="91440" bIns="45720" rtlCol="0" anchor="t">
            <a:normAutofit/>
          </a:bodyPr>
          <a:lstStyle/>
          <a:p>
            <a:r>
              <a:rPr lang="en-US" sz="4000"/>
              <a:t>Assessment </a:t>
            </a:r>
          </a:p>
        </p:txBody>
      </p:sp>
    </p:spTree>
    <p:extLst>
      <p:ext uri="{BB962C8B-B14F-4D97-AF65-F5344CB8AC3E}">
        <p14:creationId xmlns:p14="http://schemas.microsoft.com/office/powerpoint/2010/main" val="4073575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592399" y="83942"/>
            <a:ext cx="7370794" cy="6759765"/>
          </a:xfrm>
        </p:spPr>
        <p:txBody>
          <a:bodyPr vert="horz" lIns="91440" tIns="45720" rIns="91440" bIns="45720" rtlCol="0" anchor="t">
            <a:noAutofit/>
          </a:bodyPr>
          <a:lstStyle/>
          <a:p>
            <a:pPr marL="285750" lvl="1" indent="-285750"/>
            <a:r>
              <a:rPr lang="en-US" sz="1800" b="1"/>
              <a:t>Most signs will be in ankle area of lower extremities</a:t>
            </a:r>
            <a:endParaRPr lang="en-US" sz="1800"/>
          </a:p>
          <a:p>
            <a:pPr marL="457200" lvl="1" indent="0">
              <a:buNone/>
            </a:pPr>
            <a:r>
              <a:rPr lang="en-US" sz="1800"/>
              <a:t>Telangiectasias/spider veins</a:t>
            </a:r>
          </a:p>
          <a:p>
            <a:pPr marL="457200" lvl="1" indent="0">
              <a:buNone/>
            </a:pPr>
            <a:r>
              <a:rPr lang="en-US" sz="1800"/>
              <a:t>Reticular Veins</a:t>
            </a:r>
          </a:p>
          <a:p>
            <a:pPr marL="457200" lvl="1" indent="0">
              <a:buNone/>
            </a:pPr>
            <a:r>
              <a:rPr lang="en-US" sz="1800"/>
              <a:t>Varicose Veins</a:t>
            </a:r>
          </a:p>
          <a:p>
            <a:pPr marL="457200" lvl="1" indent="0">
              <a:buNone/>
            </a:pPr>
            <a:r>
              <a:rPr lang="en-US" sz="1800"/>
              <a:t>Hemosiderin staining</a:t>
            </a:r>
          </a:p>
          <a:p>
            <a:pPr marL="457200" lvl="1" indent="0">
              <a:buNone/>
            </a:pPr>
            <a:r>
              <a:rPr lang="en-US" sz="1800" err="1"/>
              <a:t>Atrophie</a:t>
            </a:r>
            <a:r>
              <a:rPr lang="en-US" sz="1800"/>
              <a:t> Blanche</a:t>
            </a:r>
          </a:p>
          <a:p>
            <a:pPr marL="457200" lvl="1" indent="0">
              <a:buNone/>
            </a:pPr>
            <a:r>
              <a:rPr lang="en-US" sz="1800" err="1"/>
              <a:t>Lipodermatosclerosis</a:t>
            </a:r>
            <a:endParaRPr lang="en-US" sz="1800"/>
          </a:p>
          <a:p>
            <a:pPr marL="457200" lvl="1" indent="0">
              <a:buNone/>
            </a:pPr>
            <a:r>
              <a:rPr lang="en-US" sz="1800"/>
              <a:t>Edema (needs to be distinguished from other causes)</a:t>
            </a:r>
          </a:p>
          <a:p>
            <a:pPr marL="457200" lvl="1" indent="0">
              <a:buNone/>
            </a:pPr>
            <a:r>
              <a:rPr lang="en-US" sz="1800"/>
              <a:t>Dermatitis </a:t>
            </a:r>
          </a:p>
          <a:p>
            <a:r>
              <a:rPr lang="en-US" b="1"/>
              <a:t>Wound appearance</a:t>
            </a:r>
          </a:p>
          <a:p>
            <a:pPr marL="457200" lvl="1" indent="0">
              <a:buNone/>
            </a:pPr>
            <a:r>
              <a:rPr lang="en-US" sz="1800"/>
              <a:t>Located above medial ankle but may be anywhere along the lower leg</a:t>
            </a:r>
          </a:p>
          <a:p>
            <a:pPr marL="457200" lvl="1" indent="0">
              <a:buNone/>
            </a:pPr>
            <a:r>
              <a:rPr lang="en-US" sz="1800"/>
              <a:t>Shallow</a:t>
            </a:r>
          </a:p>
          <a:p>
            <a:pPr marL="457200" lvl="1" indent="0">
              <a:buNone/>
            </a:pPr>
            <a:r>
              <a:rPr lang="en-US" sz="1800"/>
              <a:t>Moist, with heavy drainage</a:t>
            </a:r>
          </a:p>
          <a:p>
            <a:pPr marL="457200" lvl="1" indent="0">
              <a:buNone/>
            </a:pPr>
            <a:r>
              <a:rPr lang="en-US" sz="1800" err="1"/>
              <a:t>Periwound</a:t>
            </a:r>
            <a:r>
              <a:rPr lang="en-US" sz="1800"/>
              <a:t> scaling/dry/macerated</a:t>
            </a:r>
          </a:p>
          <a:p>
            <a:pPr marL="457200" lvl="1" indent="0">
              <a:buNone/>
            </a:pPr>
            <a:r>
              <a:rPr lang="en-US" sz="1800"/>
              <a:t>Yellow slough</a:t>
            </a:r>
          </a:p>
          <a:p>
            <a:pPr marL="457200" lvl="1" indent="0">
              <a:buNone/>
            </a:pPr>
            <a:r>
              <a:rPr lang="en-US" sz="1800"/>
              <a:t>Painful </a:t>
            </a:r>
          </a:p>
          <a:p>
            <a:pPr marL="457200" lvl="1" indent="0">
              <a:buNone/>
            </a:pPr>
            <a:endParaRPr lang="en-US"/>
          </a:p>
          <a:p>
            <a:pPr marL="457200" lvl="1" indent="0">
              <a:buNone/>
            </a:pPr>
            <a:endParaRPr lang="en-US"/>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963282" y="2906109"/>
            <a:ext cx="3501197" cy="1221164"/>
          </a:xfrm>
        </p:spPr>
        <p:txBody>
          <a:bodyPr vert="horz" lIns="91440" tIns="45720" rIns="91440" bIns="45720" rtlCol="0" anchor="t">
            <a:normAutofit/>
          </a:bodyPr>
          <a:lstStyle/>
          <a:p>
            <a:r>
              <a:rPr lang="en-US" sz="3600"/>
              <a:t>Physical Exam </a:t>
            </a:r>
          </a:p>
        </p:txBody>
      </p:sp>
    </p:spTree>
    <p:extLst>
      <p:ext uri="{BB962C8B-B14F-4D97-AF65-F5344CB8AC3E}">
        <p14:creationId xmlns:p14="http://schemas.microsoft.com/office/powerpoint/2010/main" val="3718859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8" descr="A picture containing sky, person, blue&#10;&#10;Description automatically generated">
            <a:extLst>
              <a:ext uri="{FF2B5EF4-FFF2-40B4-BE49-F238E27FC236}">
                <a16:creationId xmlns:a16="http://schemas.microsoft.com/office/drawing/2014/main" id="{762171EF-7DB9-1A22-D49B-B20C60B9EEE3}"/>
              </a:ext>
            </a:extLst>
          </p:cNvPr>
          <p:cNvPicPr>
            <a:picLocks noChangeAspect="1"/>
          </p:cNvPicPr>
          <p:nvPr/>
        </p:nvPicPr>
        <p:blipFill rotWithShape="1">
          <a:blip r:embed="rId2"/>
          <a:srcRect r="50409"/>
          <a:stretch/>
        </p:blipFill>
        <p:spPr>
          <a:xfrm>
            <a:off x="388187" y="287556"/>
            <a:ext cx="7436961" cy="6570511"/>
          </a:xfrm>
          <a:prstGeom prst="rect">
            <a:avLst/>
          </a:prstGeom>
        </p:spPr>
      </p:pic>
      <p:pic>
        <p:nvPicPr>
          <p:cNvPr id="7" name="Picture 7" descr="Graphical user interface, Teams&#10;&#10;Description automatically generated">
            <a:extLst>
              <a:ext uri="{FF2B5EF4-FFF2-40B4-BE49-F238E27FC236}">
                <a16:creationId xmlns:a16="http://schemas.microsoft.com/office/drawing/2014/main" id="{109700C3-5870-FDB8-0EF4-95D15AB030D6}"/>
              </a:ext>
            </a:extLst>
          </p:cNvPr>
          <p:cNvPicPr>
            <a:picLocks noChangeAspect="1"/>
          </p:cNvPicPr>
          <p:nvPr/>
        </p:nvPicPr>
        <p:blipFill rotWithShape="1">
          <a:blip r:embed="rId3"/>
          <a:srcRect t="37204" b="7132"/>
          <a:stretch/>
        </p:blipFill>
        <p:spPr>
          <a:xfrm>
            <a:off x="8188032" y="10"/>
            <a:ext cx="4003968" cy="2228747"/>
          </a:xfrm>
          <a:prstGeom prst="rect">
            <a:avLst/>
          </a:prstGeom>
        </p:spPr>
      </p:pic>
      <p:pic>
        <p:nvPicPr>
          <p:cNvPr id="5" name="Picture 5">
            <a:extLst>
              <a:ext uri="{FF2B5EF4-FFF2-40B4-BE49-F238E27FC236}">
                <a16:creationId xmlns:a16="http://schemas.microsoft.com/office/drawing/2014/main" id="{8F128531-57B3-8160-D73F-B1C05CF30089}"/>
              </a:ext>
            </a:extLst>
          </p:cNvPr>
          <p:cNvPicPr>
            <a:picLocks noChangeAspect="1"/>
          </p:cNvPicPr>
          <p:nvPr/>
        </p:nvPicPr>
        <p:blipFill rotWithShape="1">
          <a:blip r:embed="rId4"/>
          <a:srcRect t="10381" b="38244"/>
          <a:stretch/>
        </p:blipFill>
        <p:spPr>
          <a:xfrm>
            <a:off x="8188029" y="2400472"/>
            <a:ext cx="4003969" cy="2057046"/>
          </a:xfrm>
          <a:prstGeom prst="rect">
            <a:avLst/>
          </a:prstGeom>
        </p:spPr>
      </p:pic>
      <p:pic>
        <p:nvPicPr>
          <p:cNvPr id="6" name="Picture 6" descr="A picture containing fish&#10;&#10;Description automatically generated">
            <a:extLst>
              <a:ext uri="{FF2B5EF4-FFF2-40B4-BE49-F238E27FC236}">
                <a16:creationId xmlns:a16="http://schemas.microsoft.com/office/drawing/2014/main" id="{BA46B99A-FA08-8678-5C41-EDB5DBD8ED68}"/>
              </a:ext>
            </a:extLst>
          </p:cNvPr>
          <p:cNvPicPr>
            <a:picLocks noChangeAspect="1"/>
          </p:cNvPicPr>
          <p:nvPr/>
        </p:nvPicPr>
        <p:blipFill rotWithShape="1">
          <a:blip r:embed="rId5"/>
          <a:srcRect t="30121" b="14215"/>
          <a:stretch/>
        </p:blipFill>
        <p:spPr>
          <a:xfrm>
            <a:off x="8116142" y="4456700"/>
            <a:ext cx="4003969" cy="2228771"/>
          </a:xfrm>
          <a:prstGeom prst="rect">
            <a:avLst/>
          </a:prstGeom>
        </p:spPr>
      </p:pic>
      <p:sp>
        <p:nvSpPr>
          <p:cNvPr id="9" name="TextBox 8">
            <a:extLst>
              <a:ext uri="{FF2B5EF4-FFF2-40B4-BE49-F238E27FC236}">
                <a16:creationId xmlns:a16="http://schemas.microsoft.com/office/drawing/2014/main" id="{31E2DDB7-894B-E3BB-A300-1A9176F0F713}"/>
              </a:ext>
            </a:extLst>
          </p:cNvPr>
          <p:cNvSpPr txBox="1"/>
          <p:nvPr/>
        </p:nvSpPr>
        <p:spPr>
          <a:xfrm>
            <a:off x="1005585" y="6487989"/>
            <a:ext cx="60263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Spider Veins, Varicose Veins, Reticular Veins</a:t>
            </a:r>
          </a:p>
        </p:txBody>
      </p:sp>
      <p:sp>
        <p:nvSpPr>
          <p:cNvPr id="10" name="TextBox 9">
            <a:extLst>
              <a:ext uri="{FF2B5EF4-FFF2-40B4-BE49-F238E27FC236}">
                <a16:creationId xmlns:a16="http://schemas.microsoft.com/office/drawing/2014/main" id="{0D556DF8-499C-AB7F-5E8E-CF18EDAEEA17}"/>
              </a:ext>
            </a:extLst>
          </p:cNvPr>
          <p:cNvSpPr txBox="1"/>
          <p:nvPr/>
        </p:nvSpPr>
        <p:spPr>
          <a:xfrm>
            <a:off x="8307140" y="1390594"/>
            <a:ext cx="33096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t>Atrophie</a:t>
            </a:r>
            <a:r>
              <a:rPr lang="en-US" b="1"/>
              <a:t> Blanche</a:t>
            </a:r>
          </a:p>
        </p:txBody>
      </p:sp>
      <p:sp>
        <p:nvSpPr>
          <p:cNvPr id="11" name="TextBox 10">
            <a:extLst>
              <a:ext uri="{FF2B5EF4-FFF2-40B4-BE49-F238E27FC236}">
                <a16:creationId xmlns:a16="http://schemas.microsoft.com/office/drawing/2014/main" id="{89B0A1DE-F60E-B3CC-6940-FA4E5B06EE29}"/>
              </a:ext>
            </a:extLst>
          </p:cNvPr>
          <p:cNvSpPr txBox="1"/>
          <p:nvPr/>
        </p:nvSpPr>
        <p:spPr>
          <a:xfrm>
            <a:off x="8719038" y="2590067"/>
            <a:ext cx="27952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Hemosiderin Staining</a:t>
            </a:r>
          </a:p>
        </p:txBody>
      </p:sp>
    </p:spTree>
    <p:extLst>
      <p:ext uri="{BB962C8B-B14F-4D97-AF65-F5344CB8AC3E}">
        <p14:creationId xmlns:p14="http://schemas.microsoft.com/office/powerpoint/2010/main" val="42922980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474230" y="1578458"/>
            <a:ext cx="7600349" cy="3839639"/>
          </a:xfrm>
        </p:spPr>
        <p:txBody>
          <a:bodyPr vert="horz" lIns="91440" tIns="45720" rIns="91440" bIns="45720" rtlCol="0" anchor="t">
            <a:noAutofit/>
          </a:bodyPr>
          <a:lstStyle/>
          <a:p>
            <a:pPr marL="800100" lvl="1" indent="-342900"/>
            <a:r>
              <a:rPr lang="en-US" sz="2800"/>
              <a:t> </a:t>
            </a:r>
            <a:r>
              <a:rPr lang="en-US" sz="2400"/>
              <a:t>Antimicrobial absorbent dressings (foams, alginates, super absorbers)</a:t>
            </a:r>
          </a:p>
          <a:p>
            <a:pPr marL="800100" lvl="1" indent="-342900"/>
            <a:r>
              <a:rPr lang="en-US" sz="2400" b="1"/>
              <a:t>COMPRESSION * Ankle Brachial index testing prior *</a:t>
            </a:r>
          </a:p>
          <a:p>
            <a:pPr marL="1257300" lvl="2"/>
            <a:r>
              <a:rPr lang="en-US" sz="2400"/>
              <a:t>Multilayer wraps</a:t>
            </a:r>
          </a:p>
          <a:p>
            <a:pPr marL="1257300" lvl="2"/>
            <a:r>
              <a:rPr lang="en-US" sz="2400"/>
              <a:t>Stockings</a:t>
            </a:r>
          </a:p>
          <a:p>
            <a:pPr marL="1257300" lvl="2"/>
            <a:r>
              <a:rPr lang="en-US" sz="2400"/>
              <a:t>Pneumatic compression device</a:t>
            </a:r>
          </a:p>
          <a:p>
            <a:pPr marL="800100" lvl="1" indent="-342900"/>
            <a:endParaRPr lang="en-US" sz="2400"/>
          </a:p>
          <a:p>
            <a:pPr marL="457200" lvl="1" indent="0">
              <a:buNone/>
            </a:pPr>
            <a:endParaRPr lang="en-US" sz="2400"/>
          </a:p>
          <a:p>
            <a:pPr marL="457200" lvl="1" indent="0">
              <a:buNone/>
            </a:pPr>
            <a:endParaRPr lang="en-US" sz="2200"/>
          </a:p>
          <a:p>
            <a:pPr marL="457200" lvl="1" indent="0">
              <a:buNone/>
            </a:pPr>
            <a:endParaRPr lang="en-US" sz="2200"/>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4294967295"/>
          </p:nvPr>
        </p:nvSpPr>
        <p:spPr>
          <a:xfrm>
            <a:off x="967338" y="2960849"/>
            <a:ext cx="3502025" cy="1220787"/>
          </a:xfrm>
        </p:spPr>
        <p:txBody>
          <a:bodyPr vert="horz" lIns="91440" tIns="45720" rIns="91440" bIns="45720" rtlCol="0" anchor="t">
            <a:normAutofit/>
          </a:bodyPr>
          <a:lstStyle/>
          <a:p>
            <a:r>
              <a:rPr lang="en-US" sz="3600">
                <a:solidFill>
                  <a:schemeClr val="bg1"/>
                </a:solidFill>
              </a:rPr>
              <a:t>Management</a:t>
            </a:r>
          </a:p>
        </p:txBody>
      </p:sp>
      <p:sp>
        <p:nvSpPr>
          <p:cNvPr id="5" name="TextBox 4">
            <a:extLst>
              <a:ext uri="{FF2B5EF4-FFF2-40B4-BE49-F238E27FC236}">
                <a16:creationId xmlns:a16="http://schemas.microsoft.com/office/drawing/2014/main" id="{C9942364-F916-5B36-053F-E453826AD7F6}"/>
              </a:ext>
            </a:extLst>
          </p:cNvPr>
          <p:cNvSpPr txBox="1"/>
          <p:nvPr/>
        </p:nvSpPr>
        <p:spPr>
          <a:xfrm>
            <a:off x="222250" y="5539153"/>
            <a:ext cx="120173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t>
            </a:r>
            <a:r>
              <a:rPr lang="en-US" sz="2400" b="1" i="1"/>
              <a:t>SHOULD BE REFERRED TO WOUND CLINIC/WOUNDSPECIALIST/VASCULAR*</a:t>
            </a:r>
          </a:p>
        </p:txBody>
      </p:sp>
    </p:spTree>
    <p:extLst>
      <p:ext uri="{BB962C8B-B14F-4D97-AF65-F5344CB8AC3E}">
        <p14:creationId xmlns:p14="http://schemas.microsoft.com/office/powerpoint/2010/main" val="3228488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8" name="Group 27">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9" name="Rectangle 28">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Isosceles Triangle 29">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3" name="Rectangle 32">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6"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38C57ABE-8F3E-1A14-43DC-B1BC7FAA3C13}"/>
              </a:ext>
            </a:extLst>
          </p:cNvPr>
          <p:cNvSpPr>
            <a:spLocks noGrp="1"/>
          </p:cNvSpPr>
          <p:nvPr>
            <p:ph type="title" idx="4294967295"/>
          </p:nvPr>
        </p:nvSpPr>
        <p:spPr>
          <a:xfrm>
            <a:off x="2037374" y="1263404"/>
            <a:ext cx="8247189" cy="3115075"/>
          </a:xfrm>
        </p:spPr>
        <p:txBody>
          <a:bodyPr vert="horz" lIns="228600" tIns="228600" rIns="228600" bIns="0" rtlCol="0" anchor="b">
            <a:normAutofit/>
          </a:bodyPr>
          <a:lstStyle/>
          <a:p>
            <a:pPr algn="l">
              <a:lnSpc>
                <a:spcPct val="80000"/>
              </a:lnSpc>
            </a:pPr>
            <a:r>
              <a:rPr lang="en-US" sz="7200">
                <a:solidFill>
                  <a:schemeClr val="accent1"/>
                </a:solidFill>
                <a:latin typeface="Rockwell"/>
              </a:rPr>
              <a:t>Long-term Goal Approach</a:t>
            </a:r>
            <a:r>
              <a:rPr lang="en-US" sz="7200">
                <a:solidFill>
                  <a:schemeClr val="accent1"/>
                </a:solidFill>
              </a:rPr>
              <a:t> </a:t>
            </a:r>
          </a:p>
        </p:txBody>
      </p:sp>
      <p:sp>
        <p:nvSpPr>
          <p:cNvPr id="56" name="Isosceles Triangle 55">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916369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p:txBody>
          <a:bodyPr anchor="t">
            <a:normAutofit/>
          </a:bodyPr>
          <a:lstStyle/>
          <a:p>
            <a:r>
              <a:rPr lang="en-US" sz="2400"/>
              <a:t>Exercise regularly, eat healthy, lose weight</a:t>
            </a:r>
          </a:p>
          <a:p>
            <a:r>
              <a:rPr lang="en-US" sz="2400"/>
              <a:t>Avoid prolonged periods of standing/sitting</a:t>
            </a:r>
          </a:p>
          <a:p>
            <a:r>
              <a:rPr lang="en-US" sz="2400"/>
              <a:t>Prevent trauma</a:t>
            </a:r>
          </a:p>
          <a:p>
            <a:r>
              <a:rPr lang="en-US" sz="2400"/>
              <a:t>Moisturize with emollients regularly</a:t>
            </a:r>
          </a:p>
          <a:p>
            <a:r>
              <a:rPr lang="en-US" sz="2400"/>
              <a:t>Elevated legs</a:t>
            </a:r>
          </a:p>
          <a:p>
            <a:r>
              <a:rPr lang="en-US" sz="2400"/>
              <a:t>Use compression stockings</a:t>
            </a:r>
          </a:p>
          <a:p>
            <a:r>
              <a:rPr lang="en-US" sz="2400"/>
              <a:t>Decrease of abstain from smoki</a:t>
            </a:r>
            <a:r>
              <a:rPr lang="en-US" sz="1600"/>
              <a:t>ng </a:t>
            </a:r>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16744" y="2818186"/>
            <a:ext cx="3501197" cy="1221164"/>
          </a:xfrm>
        </p:spPr>
        <p:txBody>
          <a:bodyPr vert="horz" lIns="91440" tIns="45720" rIns="91440" bIns="45720" rtlCol="0" anchor="t">
            <a:normAutofit fontScale="92500" lnSpcReduction="10000"/>
          </a:bodyPr>
          <a:lstStyle/>
          <a:p>
            <a:r>
              <a:rPr lang="en-US" sz="3600"/>
              <a:t>Patient Education</a:t>
            </a:r>
          </a:p>
        </p:txBody>
      </p:sp>
    </p:spTree>
    <p:extLst>
      <p:ext uri="{BB962C8B-B14F-4D97-AF65-F5344CB8AC3E}">
        <p14:creationId xmlns:p14="http://schemas.microsoft.com/office/powerpoint/2010/main" val="3709054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5"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27">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29" name="Rectangle 28">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Isosceles Triangle 29">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55" name="Rectangle 32">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34">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6"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77763E0E-6550-8DEC-66E9-1AC631734E2E}"/>
              </a:ext>
            </a:extLst>
          </p:cNvPr>
          <p:cNvSpPr>
            <a:spLocks noGrp="1"/>
          </p:cNvSpPr>
          <p:nvPr>
            <p:ph type="title"/>
          </p:nvPr>
        </p:nvSpPr>
        <p:spPr>
          <a:xfrm>
            <a:off x="1994241" y="1637215"/>
            <a:ext cx="9267981" cy="2424960"/>
          </a:xfrm>
        </p:spPr>
        <p:txBody>
          <a:bodyPr vert="horz" lIns="228600" tIns="228600" rIns="228600" bIns="0" rtlCol="0" anchor="b">
            <a:normAutofit/>
          </a:bodyPr>
          <a:lstStyle/>
          <a:p>
            <a:pPr algn="l">
              <a:lnSpc>
                <a:spcPct val="80000"/>
              </a:lnSpc>
            </a:pPr>
            <a:r>
              <a:rPr lang="en-US" sz="7200">
                <a:solidFill>
                  <a:schemeClr val="accent1"/>
                </a:solidFill>
                <a:latin typeface="Rockwell"/>
              </a:rPr>
              <a:t>Diabetic/Neuropathic Ulcers</a:t>
            </a:r>
          </a:p>
        </p:txBody>
      </p:sp>
      <p:sp>
        <p:nvSpPr>
          <p:cNvPr id="58" name="Isosceles Triangle 55">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90253" y="3276595"/>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6541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837003" y="1732840"/>
            <a:ext cx="6851978" cy="3390715"/>
          </a:xfrm>
        </p:spPr>
        <p:txBody>
          <a:bodyPr vert="horz" lIns="91440" tIns="45720" rIns="91440" bIns="45720" rtlCol="0" anchor="t">
            <a:noAutofit/>
          </a:bodyPr>
          <a:lstStyle/>
          <a:p>
            <a:r>
              <a:rPr lang="en-US" sz="3200"/>
              <a:t>An ulcer that develops due to sensory, motor or autonomic nerve dysfunction which may be caused by acquired or inherited disorder.</a:t>
            </a:r>
          </a:p>
          <a:p>
            <a:pPr marL="0" indent="0">
              <a:buNone/>
            </a:pPr>
            <a:endParaRPr lang="en-US"/>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55821" y="2964724"/>
            <a:ext cx="3501197" cy="1221164"/>
          </a:xfrm>
        </p:spPr>
        <p:txBody>
          <a:bodyPr vert="horz" lIns="91440" tIns="45720" rIns="91440" bIns="45720" rtlCol="0" anchor="t">
            <a:normAutofit/>
          </a:bodyPr>
          <a:lstStyle/>
          <a:p>
            <a:r>
              <a:rPr lang="en-US" sz="3600"/>
              <a:t>Pathology</a:t>
            </a:r>
          </a:p>
        </p:txBody>
      </p:sp>
    </p:spTree>
    <p:extLst>
      <p:ext uri="{BB962C8B-B14F-4D97-AF65-F5344CB8AC3E}">
        <p14:creationId xmlns:p14="http://schemas.microsoft.com/office/powerpoint/2010/main" val="27459263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8D27BCA2-809E-6317-7727-AA1BC8B55193}"/>
              </a:ext>
            </a:extLst>
          </p:cNvPr>
          <p:cNvPicPr>
            <a:picLocks noChangeAspect="1"/>
          </p:cNvPicPr>
          <p:nvPr/>
        </p:nvPicPr>
        <p:blipFill rotWithShape="1">
          <a:blip r:embed="rId2"/>
          <a:srcRect t="1514" b="26371"/>
          <a:stretch/>
        </p:blipFill>
        <p:spPr>
          <a:xfrm>
            <a:off x="-71867" y="-71877"/>
            <a:ext cx="12019452" cy="6757349"/>
          </a:xfrm>
          <a:prstGeom prst="rect">
            <a:avLst/>
          </a:prstGeom>
        </p:spPr>
      </p:pic>
    </p:spTree>
    <p:extLst>
      <p:ext uri="{BB962C8B-B14F-4D97-AF65-F5344CB8AC3E}">
        <p14:creationId xmlns:p14="http://schemas.microsoft.com/office/powerpoint/2010/main" val="29966833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FA28-40DB-83F0-B75B-728A843406AB}"/>
              </a:ext>
            </a:extLst>
          </p:cNvPr>
          <p:cNvSpPr>
            <a:spLocks noGrp="1"/>
          </p:cNvSpPr>
          <p:nvPr>
            <p:ph type="title"/>
          </p:nvPr>
        </p:nvSpPr>
        <p:spPr>
          <a:xfrm>
            <a:off x="888631" y="2352026"/>
            <a:ext cx="3501197" cy="1399144"/>
          </a:xfrm>
        </p:spPr>
        <p:txBody>
          <a:bodyPr/>
          <a:lstStyle/>
          <a:p>
            <a:r>
              <a:rPr lang="en-US" sz="4000">
                <a:latin typeface="Rockwell"/>
                <a:cs typeface="Calibri Light"/>
              </a:rPr>
              <a:t>The Stats</a:t>
            </a:r>
          </a:p>
        </p:txBody>
      </p:sp>
      <p:sp>
        <p:nvSpPr>
          <p:cNvPr id="3" name="Content Placeholder 2">
            <a:extLst>
              <a:ext uri="{FF2B5EF4-FFF2-40B4-BE49-F238E27FC236}">
                <a16:creationId xmlns:a16="http://schemas.microsoft.com/office/drawing/2014/main" id="{8D7483ED-6BDD-1B93-F812-A893474851D9}"/>
              </a:ext>
            </a:extLst>
          </p:cNvPr>
          <p:cNvSpPr>
            <a:spLocks noGrp="1"/>
          </p:cNvSpPr>
          <p:nvPr>
            <p:ph idx="1"/>
          </p:nvPr>
        </p:nvSpPr>
        <p:spPr>
          <a:xfrm>
            <a:off x="4573513" y="492426"/>
            <a:ext cx="7469113" cy="5972584"/>
          </a:xfrm>
        </p:spPr>
        <p:txBody>
          <a:bodyPr vert="horz" lIns="91440" tIns="45720" rIns="91440" bIns="45720" rtlCol="0" anchor="ctr">
            <a:noAutofit/>
          </a:bodyPr>
          <a:lstStyle/>
          <a:p>
            <a:r>
              <a:rPr lang="en-US" sz="2800"/>
              <a:t>More than 1million people with diabetes suffer limb loss yearly and 80% had a diabetic foot ulcer (DFU) prior to limb loss</a:t>
            </a:r>
          </a:p>
          <a:p>
            <a:r>
              <a:rPr lang="en-US" sz="2800"/>
              <a:t>African Americans four times more likely to have an amputation irrespective of socioeconomic status or age</a:t>
            </a:r>
          </a:p>
          <a:p>
            <a:r>
              <a:rPr lang="en-US" sz="2800"/>
              <a:t>At least 50% of all amputations due to DFU and peripheral neuropathy are preventable with early intervention </a:t>
            </a:r>
          </a:p>
        </p:txBody>
      </p:sp>
    </p:spTree>
    <p:extLst>
      <p:ext uri="{BB962C8B-B14F-4D97-AF65-F5344CB8AC3E}">
        <p14:creationId xmlns:p14="http://schemas.microsoft.com/office/powerpoint/2010/main" val="28828115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15A9-2F81-BE7B-98AF-311DF49C0B5C}"/>
              </a:ext>
            </a:extLst>
          </p:cNvPr>
          <p:cNvSpPr>
            <a:spLocks noGrp="1"/>
          </p:cNvSpPr>
          <p:nvPr>
            <p:ph type="title"/>
          </p:nvPr>
        </p:nvSpPr>
        <p:spPr/>
        <p:txBody>
          <a:bodyPr/>
          <a:lstStyle/>
          <a:p>
            <a:r>
              <a:rPr lang="en-US">
                <a:latin typeface="Rockwell"/>
                <a:cs typeface="Calibri Light"/>
              </a:rPr>
              <a:t>Risk Factors</a:t>
            </a:r>
            <a:endParaRPr lang="en-US">
              <a:cs typeface="Calibri Light"/>
            </a:endParaRPr>
          </a:p>
        </p:txBody>
      </p:sp>
      <p:sp>
        <p:nvSpPr>
          <p:cNvPr id="3" name="Content Placeholder 2">
            <a:extLst>
              <a:ext uri="{FF2B5EF4-FFF2-40B4-BE49-F238E27FC236}">
                <a16:creationId xmlns:a16="http://schemas.microsoft.com/office/drawing/2014/main" id="{E1DC822A-9DF1-58A7-7D2C-55B7D96E1B41}"/>
              </a:ext>
            </a:extLst>
          </p:cNvPr>
          <p:cNvSpPr>
            <a:spLocks noGrp="1"/>
          </p:cNvSpPr>
          <p:nvPr>
            <p:ph idx="1"/>
          </p:nvPr>
        </p:nvSpPr>
        <p:spPr>
          <a:xfrm>
            <a:off x="4660599" y="451117"/>
            <a:ext cx="7134727" cy="5943554"/>
          </a:xfrm>
        </p:spPr>
        <p:txBody>
          <a:bodyPr vert="horz" lIns="91440" tIns="45720" rIns="91440" bIns="45720" rtlCol="0" anchor="ctr">
            <a:noAutofit/>
          </a:bodyPr>
          <a:lstStyle/>
          <a:p>
            <a:r>
              <a:rPr lang="en-US" sz="2400"/>
              <a:t>Family History of or inherited neuropathic disease</a:t>
            </a:r>
          </a:p>
          <a:p>
            <a:r>
              <a:rPr lang="en-US" sz="2400"/>
              <a:t>DM</a:t>
            </a:r>
          </a:p>
          <a:p>
            <a:r>
              <a:rPr lang="en-US" sz="2400"/>
              <a:t>HIV</a:t>
            </a:r>
          </a:p>
          <a:p>
            <a:r>
              <a:rPr lang="en-US" sz="2400"/>
              <a:t>Exposure to neurotoxins/chemo</a:t>
            </a:r>
          </a:p>
          <a:p>
            <a:r>
              <a:rPr lang="en-US" sz="2400"/>
              <a:t>Hansen Disease</a:t>
            </a:r>
          </a:p>
          <a:p>
            <a:r>
              <a:rPr lang="en-US" sz="2400"/>
              <a:t>Chronic alcohol abuse</a:t>
            </a:r>
          </a:p>
          <a:p>
            <a:r>
              <a:rPr lang="en-US" sz="2400"/>
              <a:t>Trauma causing nerve damage</a:t>
            </a:r>
          </a:p>
          <a:p>
            <a:r>
              <a:rPr lang="en-US" sz="2400"/>
              <a:t>Lyme disease</a:t>
            </a:r>
          </a:p>
          <a:p>
            <a:r>
              <a:rPr lang="en-US" sz="2400"/>
              <a:t>B12 deficiency </a:t>
            </a:r>
          </a:p>
          <a:p>
            <a:r>
              <a:rPr lang="en-US" sz="2400" err="1"/>
              <a:t>Hypothryoidism</a:t>
            </a:r>
            <a:endParaRPr lang="en-US" sz="2400"/>
          </a:p>
        </p:txBody>
      </p:sp>
    </p:spTree>
    <p:extLst>
      <p:ext uri="{BB962C8B-B14F-4D97-AF65-F5344CB8AC3E}">
        <p14:creationId xmlns:p14="http://schemas.microsoft.com/office/powerpoint/2010/main" val="38996132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621522" y="509732"/>
            <a:ext cx="7388727" cy="5826325"/>
          </a:xfrm>
        </p:spPr>
        <p:txBody>
          <a:bodyPr vert="horz" lIns="91440" tIns="45720" rIns="91440" bIns="45720" rtlCol="0" anchor="t">
            <a:noAutofit/>
          </a:bodyPr>
          <a:lstStyle/>
          <a:p>
            <a:endParaRPr lang="en-US" sz="2200"/>
          </a:p>
          <a:p>
            <a:r>
              <a:rPr lang="en-US" sz="2200"/>
              <a:t>Comprehensive foot exam B/L- nails, callus, skin moisture, muscle strength/tone, joint deformity, pulses</a:t>
            </a:r>
            <a:endParaRPr lang="en-US"/>
          </a:p>
          <a:p>
            <a:r>
              <a:rPr lang="en-US" sz="2200"/>
              <a:t>Wound pertinent history/prior treatments</a:t>
            </a:r>
          </a:p>
          <a:p>
            <a:r>
              <a:rPr lang="en-US" sz="2200"/>
              <a:t>Assess footwear for signs of friction</a:t>
            </a:r>
          </a:p>
          <a:p>
            <a:r>
              <a:rPr lang="en-US" sz="2200"/>
              <a:t>Sensory testing with 10-g monofilament</a:t>
            </a:r>
          </a:p>
          <a:p>
            <a:r>
              <a:rPr lang="en-US" sz="2200"/>
              <a:t>Vibratory testing with 128 –Hz tuning fork</a:t>
            </a:r>
          </a:p>
          <a:p>
            <a:r>
              <a:rPr lang="en-US" sz="2200"/>
              <a:t>Position sense testing </a:t>
            </a:r>
          </a:p>
          <a:p>
            <a:r>
              <a:rPr lang="en-US" sz="2200"/>
              <a:t>Reflex testing</a:t>
            </a:r>
          </a:p>
          <a:p>
            <a:pPr marL="0" indent="0">
              <a:buNone/>
            </a:pPr>
            <a:endParaRPr lang="en-US" sz="2200"/>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85129" y="2906109"/>
            <a:ext cx="3501197" cy="1221164"/>
          </a:xfrm>
        </p:spPr>
        <p:txBody>
          <a:bodyPr vert="horz" lIns="91440" tIns="45720" rIns="91440" bIns="45720" rtlCol="0" anchor="t">
            <a:normAutofit/>
          </a:bodyPr>
          <a:lstStyle/>
          <a:p>
            <a:r>
              <a:rPr lang="en-US" sz="3600"/>
              <a:t>Assessment</a:t>
            </a:r>
          </a:p>
        </p:txBody>
      </p:sp>
    </p:spTree>
    <p:extLst>
      <p:ext uri="{BB962C8B-B14F-4D97-AF65-F5344CB8AC3E}">
        <p14:creationId xmlns:p14="http://schemas.microsoft.com/office/powerpoint/2010/main" val="949359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0A29-6DA5-665F-E0C5-B6EECA29FA84}"/>
              </a:ext>
            </a:extLst>
          </p:cNvPr>
          <p:cNvSpPr>
            <a:spLocks noGrp="1"/>
          </p:cNvSpPr>
          <p:nvPr>
            <p:ph type="title"/>
          </p:nvPr>
        </p:nvSpPr>
        <p:spPr/>
        <p:txBody>
          <a:bodyPr/>
          <a:lstStyle/>
          <a:p>
            <a:r>
              <a:rPr lang="en-US">
                <a:latin typeface="Rockwell"/>
                <a:cs typeface="Calibri Light"/>
              </a:rPr>
              <a:t>Physical Exam </a:t>
            </a:r>
            <a:endParaRPr lang="en-US">
              <a:cs typeface="Calibri Light"/>
            </a:endParaRPr>
          </a:p>
        </p:txBody>
      </p:sp>
      <p:sp>
        <p:nvSpPr>
          <p:cNvPr id="3" name="Content Placeholder 2">
            <a:extLst>
              <a:ext uri="{FF2B5EF4-FFF2-40B4-BE49-F238E27FC236}">
                <a16:creationId xmlns:a16="http://schemas.microsoft.com/office/drawing/2014/main" id="{AF79A2BC-6479-8A2A-C74C-1D1689EAC103}"/>
              </a:ext>
            </a:extLst>
          </p:cNvPr>
          <p:cNvSpPr>
            <a:spLocks noGrp="1"/>
          </p:cNvSpPr>
          <p:nvPr>
            <p:ph idx="1"/>
          </p:nvPr>
        </p:nvSpPr>
        <p:spPr>
          <a:xfrm>
            <a:off x="5109983" y="802809"/>
            <a:ext cx="6691978" cy="5781902"/>
          </a:xfrm>
        </p:spPr>
        <p:txBody>
          <a:bodyPr>
            <a:normAutofit/>
          </a:bodyPr>
          <a:lstStyle/>
          <a:p>
            <a:r>
              <a:rPr lang="en-US" sz="2400"/>
              <a:t>May have other joint deformities such as hammer toes, bunions, </a:t>
            </a:r>
            <a:r>
              <a:rPr lang="en-US" sz="2400" err="1"/>
              <a:t>chartcot</a:t>
            </a:r>
            <a:r>
              <a:rPr lang="en-US" sz="2400"/>
              <a:t> foot deformity</a:t>
            </a:r>
          </a:p>
          <a:p>
            <a:r>
              <a:rPr lang="en-US" sz="2400"/>
              <a:t>Dry cracked, scaling, flaking feet</a:t>
            </a:r>
          </a:p>
          <a:p>
            <a:r>
              <a:rPr lang="en-US" sz="2400"/>
              <a:t>Wound appearance </a:t>
            </a:r>
          </a:p>
          <a:p>
            <a:pPr lvl="1"/>
            <a:r>
              <a:rPr lang="en-US" sz="2400"/>
              <a:t>Rounded, oblong, well defined</a:t>
            </a:r>
          </a:p>
          <a:p>
            <a:pPr lvl="1"/>
            <a:r>
              <a:rPr lang="en-US" sz="2400"/>
              <a:t>Over bony prominence</a:t>
            </a:r>
          </a:p>
          <a:p>
            <a:pPr lvl="1"/>
            <a:r>
              <a:rPr lang="en-US" sz="2400"/>
              <a:t>Necrotic or pale wound base</a:t>
            </a:r>
          </a:p>
          <a:p>
            <a:pPr lvl="1"/>
            <a:r>
              <a:rPr lang="en-US" sz="2400"/>
              <a:t>Varied depth</a:t>
            </a:r>
          </a:p>
          <a:p>
            <a:pPr lvl="1"/>
            <a:r>
              <a:rPr lang="en-US" sz="2400"/>
              <a:t>Macerated or callused wound edges</a:t>
            </a:r>
          </a:p>
          <a:p>
            <a:pPr lvl="1"/>
            <a:r>
              <a:rPr lang="en-US" sz="2400"/>
              <a:t>Small to moderate serous drainage</a:t>
            </a:r>
          </a:p>
          <a:p>
            <a:pPr marL="457200" lvl="1" indent="0">
              <a:buNone/>
            </a:pPr>
            <a:endParaRPr lang="en-US" sz="2400"/>
          </a:p>
        </p:txBody>
      </p:sp>
    </p:spTree>
    <p:extLst>
      <p:ext uri="{BB962C8B-B14F-4D97-AF65-F5344CB8AC3E}">
        <p14:creationId xmlns:p14="http://schemas.microsoft.com/office/powerpoint/2010/main" val="24513334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2CD65871-74E1-A6A1-8928-5251418737A8}"/>
              </a:ext>
            </a:extLst>
          </p:cNvPr>
          <p:cNvPicPr>
            <a:picLocks noChangeAspect="1"/>
          </p:cNvPicPr>
          <p:nvPr/>
        </p:nvPicPr>
        <p:blipFill rotWithShape="1">
          <a:blip r:embed="rId2"/>
          <a:srcRect l="21351" r="8427"/>
          <a:stretch/>
        </p:blipFill>
        <p:spPr>
          <a:xfrm>
            <a:off x="20" y="10"/>
            <a:ext cx="12191980" cy="6857990"/>
          </a:xfrm>
          <a:prstGeom prst="rect">
            <a:avLst/>
          </a:prstGeom>
        </p:spPr>
      </p:pic>
      <p:sp>
        <p:nvSpPr>
          <p:cNvPr id="6" name="TextBox 5">
            <a:extLst>
              <a:ext uri="{FF2B5EF4-FFF2-40B4-BE49-F238E27FC236}">
                <a16:creationId xmlns:a16="http://schemas.microsoft.com/office/drawing/2014/main" id="{88277D76-E266-3656-A14A-244664A35CDB}"/>
              </a:ext>
            </a:extLst>
          </p:cNvPr>
          <p:cNvSpPr txBox="1"/>
          <p:nvPr/>
        </p:nvSpPr>
        <p:spPr>
          <a:xfrm>
            <a:off x="2102826" y="6231547"/>
            <a:ext cx="82061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                     Wagner Classification System</a:t>
            </a:r>
          </a:p>
        </p:txBody>
      </p:sp>
    </p:spTree>
    <p:extLst>
      <p:ext uri="{BB962C8B-B14F-4D97-AF65-F5344CB8AC3E}">
        <p14:creationId xmlns:p14="http://schemas.microsoft.com/office/powerpoint/2010/main" val="1801797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 indoor, snack food&#10;&#10;Description automatically generated">
            <a:extLst>
              <a:ext uri="{FF2B5EF4-FFF2-40B4-BE49-F238E27FC236}">
                <a16:creationId xmlns:a16="http://schemas.microsoft.com/office/drawing/2014/main" id="{96DD6396-9F05-5307-BEAE-0855666FDDD6}"/>
              </a:ext>
            </a:extLst>
          </p:cNvPr>
          <p:cNvPicPr>
            <a:picLocks noChangeAspect="1"/>
          </p:cNvPicPr>
          <p:nvPr/>
        </p:nvPicPr>
        <p:blipFill>
          <a:blip r:embed="rId2"/>
          <a:stretch>
            <a:fillRect/>
          </a:stretch>
        </p:blipFill>
        <p:spPr>
          <a:xfrm rot="5400000">
            <a:off x="1060689" y="1346880"/>
            <a:ext cx="5571066" cy="4178299"/>
          </a:xfrm>
          <a:prstGeom prst="rect">
            <a:avLst/>
          </a:prstGeom>
        </p:spPr>
      </p:pic>
      <p:sp>
        <p:nvSpPr>
          <p:cNvPr id="20" name="Rectangle 19">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person, hand&#10;&#10;Description automatically generated">
            <a:extLst>
              <a:ext uri="{FF2B5EF4-FFF2-40B4-BE49-F238E27FC236}">
                <a16:creationId xmlns:a16="http://schemas.microsoft.com/office/drawing/2014/main" id="{19F2F447-E4D1-539B-7B06-20C58B927F1E}"/>
              </a:ext>
            </a:extLst>
          </p:cNvPr>
          <p:cNvPicPr>
            <a:picLocks noChangeAspect="1"/>
          </p:cNvPicPr>
          <p:nvPr/>
        </p:nvPicPr>
        <p:blipFill>
          <a:blip r:embed="rId3"/>
          <a:stretch>
            <a:fillRect/>
          </a:stretch>
        </p:blipFill>
        <p:spPr>
          <a:xfrm>
            <a:off x="8385519" y="643467"/>
            <a:ext cx="2475653" cy="2475653"/>
          </a:xfrm>
          <a:prstGeom prst="rect">
            <a:avLst/>
          </a:prstGeom>
        </p:spPr>
      </p:pic>
      <p:sp>
        <p:nvSpPr>
          <p:cNvPr id="22" name="Rectangle 21">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indoor, food, dish, close&#10;&#10;Description automatically generated">
            <a:extLst>
              <a:ext uri="{FF2B5EF4-FFF2-40B4-BE49-F238E27FC236}">
                <a16:creationId xmlns:a16="http://schemas.microsoft.com/office/drawing/2014/main" id="{A45835B9-9091-7E6C-58DC-B4E48ACC4DF7}"/>
              </a:ext>
            </a:extLst>
          </p:cNvPr>
          <p:cNvPicPr>
            <a:picLocks noChangeAspect="1"/>
          </p:cNvPicPr>
          <p:nvPr/>
        </p:nvPicPr>
        <p:blipFill>
          <a:blip r:embed="rId4"/>
          <a:stretch>
            <a:fillRect/>
          </a:stretch>
        </p:blipFill>
        <p:spPr>
          <a:xfrm>
            <a:off x="7771937" y="3748194"/>
            <a:ext cx="3702817" cy="2471631"/>
          </a:xfrm>
          <a:prstGeom prst="rect">
            <a:avLst/>
          </a:prstGeom>
        </p:spPr>
      </p:pic>
    </p:spTree>
    <p:extLst>
      <p:ext uri="{BB962C8B-B14F-4D97-AF65-F5344CB8AC3E}">
        <p14:creationId xmlns:p14="http://schemas.microsoft.com/office/powerpoint/2010/main" val="2159153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2D79-662D-14BF-F86A-5154F0EBAC99}"/>
              </a:ext>
            </a:extLst>
          </p:cNvPr>
          <p:cNvSpPr>
            <a:spLocks noGrp="1"/>
          </p:cNvSpPr>
          <p:nvPr>
            <p:ph type="title"/>
          </p:nvPr>
        </p:nvSpPr>
        <p:spPr/>
        <p:txBody>
          <a:bodyPr/>
          <a:lstStyle/>
          <a:p>
            <a:r>
              <a:rPr lang="en-US">
                <a:cs typeface="Calibri Light"/>
              </a:rPr>
              <a:t>Longitudinal Wound Care Management </a:t>
            </a:r>
          </a:p>
        </p:txBody>
      </p:sp>
      <p:graphicFrame>
        <p:nvGraphicFramePr>
          <p:cNvPr id="5" name="Content Placeholder 2">
            <a:extLst>
              <a:ext uri="{FF2B5EF4-FFF2-40B4-BE49-F238E27FC236}">
                <a16:creationId xmlns:a16="http://schemas.microsoft.com/office/drawing/2014/main" id="{78C1512F-0C8B-DC31-CC59-E5BD9F73867B}"/>
              </a:ext>
            </a:extLst>
          </p:cNvPr>
          <p:cNvGraphicFramePr>
            <a:graphicFrameLocks noGrp="1"/>
          </p:cNvGraphicFramePr>
          <p:nvPr>
            <p:ph idx="1"/>
          </p:nvPr>
        </p:nvGraphicFramePr>
        <p:xfrm>
          <a:off x="5118447" y="803186"/>
          <a:ext cx="6281873" cy="524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27726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p:txBody>
          <a:bodyPr anchor="t">
            <a:normAutofit lnSpcReduction="10000"/>
          </a:bodyPr>
          <a:lstStyle/>
          <a:p>
            <a:r>
              <a:rPr lang="en-US" sz="2200"/>
              <a:t>Dressings with/without antimicrobial to promote moist wound healing and compatible with offloading device</a:t>
            </a:r>
          </a:p>
          <a:p>
            <a:r>
              <a:rPr lang="en-US" sz="2200"/>
              <a:t>May need advance therapies such as skin substitutes, hyperbaric oxygen therapy, Negative pressure wound therapy</a:t>
            </a:r>
          </a:p>
          <a:p>
            <a:r>
              <a:rPr lang="en-US" sz="2200"/>
              <a:t>Offloading device/shoe</a:t>
            </a:r>
            <a:endParaRPr lang="en-US"/>
          </a:p>
          <a:p>
            <a:pPr lvl="1"/>
            <a:r>
              <a:rPr lang="en-US" sz="2000"/>
              <a:t>Total contact cast (gold standard)</a:t>
            </a:r>
          </a:p>
          <a:p>
            <a:pPr lvl="1"/>
            <a:r>
              <a:rPr lang="en-US" sz="2000"/>
              <a:t>Removable cast walker</a:t>
            </a:r>
          </a:p>
          <a:p>
            <a:pPr lvl="1"/>
            <a:r>
              <a:rPr lang="en-US" sz="2000"/>
              <a:t>Darco peg assist shoe</a:t>
            </a:r>
          </a:p>
          <a:p>
            <a:pPr lvl="1"/>
            <a:r>
              <a:rPr lang="en-US" sz="2000"/>
              <a:t>Offloading shoe</a:t>
            </a:r>
          </a:p>
          <a:p>
            <a:pPr lvl="1"/>
            <a:r>
              <a:rPr lang="en-US" sz="2000"/>
              <a:t>Offloading adhesive felt pads</a:t>
            </a:r>
          </a:p>
          <a:p>
            <a:pPr marL="457200" lvl="1" indent="0">
              <a:buNone/>
            </a:pPr>
            <a:endParaRPr lang="en-US" sz="2000"/>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16744" y="2818186"/>
            <a:ext cx="3501197" cy="1221164"/>
          </a:xfrm>
        </p:spPr>
        <p:txBody>
          <a:bodyPr vert="horz" lIns="91440" tIns="45720" rIns="91440" bIns="45720" rtlCol="0" anchor="t">
            <a:normAutofit/>
          </a:bodyPr>
          <a:lstStyle/>
          <a:p>
            <a:r>
              <a:rPr lang="en-US" sz="3600"/>
              <a:t>Management</a:t>
            </a:r>
          </a:p>
        </p:txBody>
      </p:sp>
      <p:sp>
        <p:nvSpPr>
          <p:cNvPr id="5" name="TextBox 4">
            <a:extLst>
              <a:ext uri="{FF2B5EF4-FFF2-40B4-BE49-F238E27FC236}">
                <a16:creationId xmlns:a16="http://schemas.microsoft.com/office/drawing/2014/main" id="{A5BC916A-6A10-3161-046E-94746E1B61AF}"/>
              </a:ext>
            </a:extLst>
          </p:cNvPr>
          <p:cNvSpPr txBox="1"/>
          <p:nvPr/>
        </p:nvSpPr>
        <p:spPr>
          <a:xfrm>
            <a:off x="2175642" y="5946228"/>
            <a:ext cx="107047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t>*</a:t>
            </a:r>
            <a:r>
              <a:rPr lang="en-US" sz="1600" b="1" i="1"/>
              <a:t>SHOULD BE REFERRED TO WOUND CLINIC/WOUND SPECIALIST/PODIATRIST*</a:t>
            </a:r>
            <a:endParaRPr lang="en-US" sz="1600"/>
          </a:p>
        </p:txBody>
      </p:sp>
    </p:spTree>
    <p:extLst>
      <p:ext uri="{BB962C8B-B14F-4D97-AF65-F5344CB8AC3E}">
        <p14:creationId xmlns:p14="http://schemas.microsoft.com/office/powerpoint/2010/main" val="31485221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2D95-84AD-E6F6-6FCE-57A8970418D2}"/>
              </a:ext>
            </a:extLst>
          </p:cNvPr>
          <p:cNvSpPr>
            <a:spLocks noGrp="1"/>
          </p:cNvSpPr>
          <p:nvPr>
            <p:ph type="title"/>
          </p:nvPr>
        </p:nvSpPr>
        <p:spPr/>
        <p:txBody>
          <a:bodyPr anchor="t">
            <a:normAutofit/>
          </a:bodyPr>
          <a:lstStyle/>
          <a:p>
            <a:pPr algn="l"/>
            <a:r>
              <a:rPr lang="en-US" sz="3600">
                <a:solidFill>
                  <a:schemeClr val="accent1"/>
                </a:solidFill>
                <a:ea typeface="Calibri Light"/>
                <a:cs typeface="Calibri Light"/>
              </a:rPr>
              <a:t>DD</a:t>
            </a:r>
            <a:endParaRPr lang="en-US" sz="3600">
              <a:solidFill>
                <a:schemeClr val="accent1"/>
              </a:solidFill>
            </a:endParaRPr>
          </a:p>
        </p:txBody>
      </p:sp>
      <p:sp>
        <p:nvSpPr>
          <p:cNvPr id="3" name="Content Placeholder 2">
            <a:extLst>
              <a:ext uri="{FF2B5EF4-FFF2-40B4-BE49-F238E27FC236}">
                <a16:creationId xmlns:a16="http://schemas.microsoft.com/office/drawing/2014/main" id="{75CE191C-B78E-761A-4C42-B9D7B907601E}"/>
              </a:ext>
            </a:extLst>
          </p:cNvPr>
          <p:cNvSpPr>
            <a:spLocks noGrp="1"/>
          </p:cNvSpPr>
          <p:nvPr>
            <p:ph idx="1"/>
          </p:nvPr>
        </p:nvSpPr>
        <p:spPr>
          <a:xfrm>
            <a:off x="4680137" y="578117"/>
            <a:ext cx="7085881" cy="5865401"/>
          </a:xfrm>
        </p:spPr>
        <p:txBody>
          <a:bodyPr vert="horz" lIns="91440" tIns="45720" rIns="91440" bIns="45720" rtlCol="0" anchor="t">
            <a:noAutofit/>
          </a:bodyPr>
          <a:lstStyle/>
          <a:p>
            <a:r>
              <a:rPr lang="en-US" sz="2000"/>
              <a:t>Daily foot exam and inspection of shoes</a:t>
            </a:r>
          </a:p>
          <a:p>
            <a:r>
              <a:rPr lang="en-US" sz="2000"/>
              <a:t>Regular foot care</a:t>
            </a:r>
          </a:p>
          <a:p>
            <a:r>
              <a:rPr lang="en-US" sz="2000"/>
              <a:t>Orthotic shoes/insoles </a:t>
            </a:r>
          </a:p>
          <a:p>
            <a:r>
              <a:rPr lang="en-US" sz="2000"/>
              <a:t>Wear socks and well fitted shoes</a:t>
            </a:r>
          </a:p>
          <a:p>
            <a:r>
              <a:rPr lang="en-US" sz="2000"/>
              <a:t>Do not walk barefoot</a:t>
            </a:r>
          </a:p>
          <a:p>
            <a:r>
              <a:rPr lang="en-US" sz="2000"/>
              <a:t>Seek professional care for calluses, corns</a:t>
            </a:r>
          </a:p>
          <a:p>
            <a:r>
              <a:rPr lang="en-US" sz="2000"/>
              <a:t>Notify provider promptly for any skin abnormalities</a:t>
            </a:r>
          </a:p>
          <a:p>
            <a:r>
              <a:rPr lang="en-US" sz="2000"/>
              <a:t>Quit smoking</a:t>
            </a:r>
          </a:p>
          <a:p>
            <a:r>
              <a:rPr lang="en-US" sz="2000"/>
              <a:t>Control chronic condition that causes neuropathy  or impede healing </a:t>
            </a:r>
          </a:p>
          <a:p>
            <a:r>
              <a:rPr lang="en-US" sz="2000"/>
              <a:t>Avoid using heating pads/soaking feet in very hot water </a:t>
            </a:r>
          </a:p>
        </p:txBody>
      </p:sp>
      <p:sp>
        <p:nvSpPr>
          <p:cNvPr id="4" name="Text Placeholder 3">
            <a:extLst>
              <a:ext uri="{FF2B5EF4-FFF2-40B4-BE49-F238E27FC236}">
                <a16:creationId xmlns:a16="http://schemas.microsoft.com/office/drawing/2014/main" id="{EF062AE2-4D72-3699-B24D-DA94E83DFB5D}"/>
              </a:ext>
            </a:extLst>
          </p:cNvPr>
          <p:cNvSpPr>
            <a:spLocks noGrp="1"/>
          </p:cNvSpPr>
          <p:nvPr>
            <p:ph type="body" sz="half" idx="2"/>
          </p:nvPr>
        </p:nvSpPr>
        <p:spPr>
          <a:xfrm>
            <a:off x="816744" y="2818186"/>
            <a:ext cx="3501197" cy="1221164"/>
          </a:xfrm>
        </p:spPr>
        <p:txBody>
          <a:bodyPr vert="horz" lIns="91440" tIns="45720" rIns="91440" bIns="45720" rtlCol="0" anchor="t">
            <a:normAutofit fontScale="92500" lnSpcReduction="10000"/>
          </a:bodyPr>
          <a:lstStyle/>
          <a:p>
            <a:r>
              <a:rPr lang="en-US" sz="3600"/>
              <a:t>Patient Education</a:t>
            </a:r>
          </a:p>
        </p:txBody>
      </p:sp>
    </p:spTree>
    <p:extLst>
      <p:ext uri="{BB962C8B-B14F-4D97-AF65-F5344CB8AC3E}">
        <p14:creationId xmlns:p14="http://schemas.microsoft.com/office/powerpoint/2010/main" val="23306936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CCEACF01-BE52-E297-5A25-F6AA0FB3AFBF}"/>
              </a:ext>
            </a:extLst>
          </p:cNvPr>
          <p:cNvSpPr>
            <a:spLocks noGrp="1"/>
          </p:cNvSpPr>
          <p:nvPr>
            <p:ph type="title"/>
          </p:nvPr>
        </p:nvSpPr>
        <p:spPr>
          <a:xfrm>
            <a:off x="1497869" y="582090"/>
            <a:ext cx="10072636" cy="1295801"/>
          </a:xfrm>
        </p:spPr>
        <p:txBody>
          <a:bodyPr anchor="b">
            <a:noAutofit/>
          </a:bodyPr>
          <a:lstStyle/>
          <a:p>
            <a:pPr algn="l"/>
            <a:r>
              <a:rPr lang="en-US" sz="4400">
                <a:solidFill>
                  <a:srgbClr val="FF0000"/>
                </a:solidFill>
                <a:latin typeface="Rockwell"/>
                <a:cs typeface="Calibri Light"/>
              </a:rPr>
              <a:t>Need additional wound care training? </a:t>
            </a:r>
          </a:p>
        </p:txBody>
      </p:sp>
      <p:sp>
        <p:nvSpPr>
          <p:cNvPr id="3" name="Content Placeholder 2">
            <a:extLst>
              <a:ext uri="{FF2B5EF4-FFF2-40B4-BE49-F238E27FC236}">
                <a16:creationId xmlns:a16="http://schemas.microsoft.com/office/drawing/2014/main" id="{497CA9FF-4DAD-3DA1-EEE0-9F4B0FB9BBFB}"/>
              </a:ext>
            </a:extLst>
          </p:cNvPr>
          <p:cNvSpPr>
            <a:spLocks noGrp="1"/>
          </p:cNvSpPr>
          <p:nvPr>
            <p:ph idx="1"/>
          </p:nvPr>
        </p:nvSpPr>
        <p:spPr>
          <a:xfrm>
            <a:off x="244975" y="1838842"/>
            <a:ext cx="11802709" cy="3588535"/>
          </a:xfrm>
        </p:spPr>
        <p:txBody>
          <a:bodyPr vert="horz" lIns="91440" tIns="45720" rIns="91440" bIns="45720" rtlCol="0" anchor="ctr">
            <a:noAutofit/>
          </a:bodyPr>
          <a:lstStyle/>
          <a:p>
            <a:r>
              <a:rPr lang="en-US" sz="2400" b="1"/>
              <a:t>Wound Treatment Associates Program Your Way </a:t>
            </a:r>
            <a:r>
              <a:rPr lang="en-US" sz="2400"/>
              <a:t> https://wocn.digitellinc.com/wocn/conferences/192/view</a:t>
            </a:r>
          </a:p>
          <a:p>
            <a:r>
              <a:rPr lang="en-US" sz="2400" b="1" err="1"/>
              <a:t>Molnycke</a:t>
            </a:r>
            <a:r>
              <a:rPr lang="en-US" sz="2400" b="1"/>
              <a:t> Clinical Learning Hub (Free)  </a:t>
            </a:r>
            <a:r>
              <a:rPr lang="en-US" sz="2400">
                <a:hlinkClick r:id="rId3"/>
              </a:rPr>
              <a:t>https://www.molnlycke.com/education/</a:t>
            </a:r>
            <a:endParaRPr lang="en-US" sz="2400"/>
          </a:p>
          <a:p>
            <a:r>
              <a:rPr lang="en-US" sz="2400" b="1"/>
              <a:t>Wound Care Education Institute</a:t>
            </a:r>
            <a:r>
              <a:rPr lang="en-US" sz="2400"/>
              <a:t> https://www.wcei.net/courses</a:t>
            </a:r>
          </a:p>
        </p:txBody>
      </p:sp>
    </p:spTree>
    <p:extLst>
      <p:ext uri="{BB962C8B-B14F-4D97-AF65-F5344CB8AC3E}">
        <p14:creationId xmlns:p14="http://schemas.microsoft.com/office/powerpoint/2010/main" val="1304018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CCEACF01-BE52-E297-5A25-F6AA0FB3AFBF}"/>
              </a:ext>
            </a:extLst>
          </p:cNvPr>
          <p:cNvSpPr>
            <a:spLocks noGrp="1"/>
          </p:cNvSpPr>
          <p:nvPr>
            <p:ph type="title"/>
          </p:nvPr>
        </p:nvSpPr>
        <p:spPr>
          <a:xfrm>
            <a:off x="2107748" y="217278"/>
            <a:ext cx="7425175" cy="1295801"/>
          </a:xfrm>
        </p:spPr>
        <p:txBody>
          <a:bodyPr anchor="b">
            <a:normAutofit/>
          </a:bodyPr>
          <a:lstStyle/>
          <a:p>
            <a:r>
              <a:rPr lang="en-US" sz="3600">
                <a:solidFill>
                  <a:schemeClr val="tx1"/>
                </a:solidFill>
                <a:latin typeface="Rockwell"/>
                <a:cs typeface="Calibri Light"/>
              </a:rPr>
              <a:t>References</a:t>
            </a:r>
            <a:endParaRPr lang="en-US" sz="3600">
              <a:solidFill>
                <a:schemeClr val="tx1"/>
              </a:solidFill>
              <a:latin typeface="Rockwell"/>
            </a:endParaRPr>
          </a:p>
        </p:txBody>
      </p:sp>
      <p:sp>
        <p:nvSpPr>
          <p:cNvPr id="3" name="Content Placeholder 2">
            <a:extLst>
              <a:ext uri="{FF2B5EF4-FFF2-40B4-BE49-F238E27FC236}">
                <a16:creationId xmlns:a16="http://schemas.microsoft.com/office/drawing/2014/main" id="{497CA9FF-4DAD-3DA1-EEE0-9F4B0FB9BBFB}"/>
              </a:ext>
            </a:extLst>
          </p:cNvPr>
          <p:cNvSpPr>
            <a:spLocks noGrp="1"/>
          </p:cNvSpPr>
          <p:nvPr>
            <p:ph idx="1"/>
          </p:nvPr>
        </p:nvSpPr>
        <p:spPr>
          <a:xfrm>
            <a:off x="612879" y="1848128"/>
            <a:ext cx="11135183" cy="4712433"/>
          </a:xfrm>
        </p:spPr>
        <p:txBody>
          <a:bodyPr vert="horz" lIns="91440" tIns="45720" rIns="91440" bIns="45720" rtlCol="0" anchor="ctr">
            <a:noAutofit/>
          </a:bodyPr>
          <a:lstStyle/>
          <a:p>
            <a:r>
              <a:rPr lang="en-US" sz="1050" dirty="0">
                <a:ea typeface="+mn-lt"/>
                <a:cs typeface="+mn-lt"/>
              </a:rPr>
              <a:t>Andrews, MPH, A., Puleo, MPH, M., Johnson, MPH, J., &amp; Higgins, MPH, D. (2021). </a:t>
            </a:r>
            <a:r>
              <a:rPr lang="en-US" sz="1050" i="1" dirty="0">
                <a:ea typeface="+mn-lt"/>
                <a:cs typeface="+mn-lt"/>
              </a:rPr>
              <a:t>Philadelphia Department of Public Health,  Division of Substance Use Prevention and Harm  Reduction Annual Report</a:t>
            </a:r>
            <a:r>
              <a:rPr lang="en-US" sz="1050" dirty="0">
                <a:ea typeface="+mn-lt"/>
                <a:cs typeface="+mn-lt"/>
              </a:rPr>
              <a:t> (pp. 1–48). Philadelphia, PA: City of Philadelphia. </a:t>
            </a:r>
            <a:endParaRPr lang="en-US" sz="1050" dirty="0"/>
          </a:p>
          <a:p>
            <a:r>
              <a:rPr lang="en-US" sz="1050" dirty="0">
                <a:ea typeface="+mn-lt"/>
                <a:cs typeface="+mn-lt"/>
              </a:rPr>
              <a:t>Bonham, P. A., Brunette, G., </a:t>
            </a:r>
            <a:r>
              <a:rPr lang="en-US" sz="1050" dirty="0" err="1">
                <a:ea typeface="+mn-lt"/>
                <a:cs typeface="+mn-lt"/>
              </a:rPr>
              <a:t>Crestodina</a:t>
            </a:r>
            <a:r>
              <a:rPr lang="en-US" sz="1050" dirty="0">
                <a:ea typeface="+mn-lt"/>
                <a:cs typeface="+mn-lt"/>
              </a:rPr>
              <a:t>, L., Droste, L. R., González, A., Kelechi, T. J., Ratliff, C. R., &amp; Varnado, M. F. (2022). 2021 guideline for management of patients with lower-extremity wounds due to diabetes mellitus and/or neuropathic disease. </a:t>
            </a:r>
            <a:r>
              <a:rPr lang="en-US" sz="1050" i="1" dirty="0">
                <a:ea typeface="+mn-lt"/>
                <a:cs typeface="+mn-lt"/>
              </a:rPr>
              <a:t>Journal of Wound, Ostomy &amp; Continence Nursing</a:t>
            </a:r>
            <a:r>
              <a:rPr lang="en-US" sz="1050" dirty="0">
                <a:ea typeface="+mn-lt"/>
                <a:cs typeface="+mn-lt"/>
              </a:rPr>
              <a:t>, </a:t>
            </a:r>
            <a:r>
              <a:rPr lang="en-US" sz="1050" i="1" dirty="0">
                <a:ea typeface="+mn-lt"/>
                <a:cs typeface="+mn-lt"/>
              </a:rPr>
              <a:t>49</a:t>
            </a:r>
            <a:r>
              <a:rPr lang="en-US" sz="1050" dirty="0">
                <a:ea typeface="+mn-lt"/>
                <a:cs typeface="+mn-lt"/>
              </a:rPr>
              <a:t>(3), 267–285. </a:t>
            </a:r>
            <a:r>
              <a:rPr lang="en-US" sz="1050" dirty="0">
                <a:ea typeface="+mn-lt"/>
                <a:cs typeface="+mn-lt"/>
                <a:hlinkClick r:id="rId2"/>
              </a:rPr>
              <a:t>https://doi.org/10.1097/won.0000000000000860</a:t>
            </a:r>
            <a:r>
              <a:rPr lang="en-US" sz="1050" dirty="0">
                <a:ea typeface="+mn-lt"/>
                <a:cs typeface="+mn-lt"/>
              </a:rPr>
              <a:t> </a:t>
            </a:r>
            <a:endParaRPr lang="en-US" sz="1050" dirty="0"/>
          </a:p>
          <a:p>
            <a:r>
              <a:rPr lang="en-US" sz="1050" dirty="0">
                <a:ea typeface="+mn-lt"/>
                <a:cs typeface="+mn-lt"/>
              </a:rPr>
              <a:t>The City of Philadelphia. (2022, December 8). Philadelphia department of public health substance use prevention and harm reduction. </a:t>
            </a:r>
          </a:p>
          <a:p>
            <a:r>
              <a:rPr lang="en-US" sz="1200" dirty="0">
                <a:solidFill>
                  <a:srgbClr val="1A1A1A"/>
                </a:solidFill>
                <a:ea typeface="+mn-lt"/>
                <a:cs typeface="+mn-lt"/>
              </a:rPr>
              <a:t>Davide Vincenzo </a:t>
            </a:r>
            <a:r>
              <a:rPr lang="en-US" sz="1200" dirty="0" err="1">
                <a:solidFill>
                  <a:srgbClr val="1A1A1A"/>
                </a:solidFill>
                <a:ea typeface="+mn-lt"/>
                <a:cs typeface="+mn-lt"/>
              </a:rPr>
              <a:t>Verdolino</a:t>
            </a:r>
            <a:r>
              <a:rPr lang="en-US" sz="1200" dirty="0">
                <a:solidFill>
                  <a:srgbClr val="1A1A1A"/>
                </a:solidFill>
                <a:ea typeface="+mn-lt"/>
                <a:cs typeface="+mn-lt"/>
              </a:rPr>
              <a:t>, Helen A. Thomason, Andrea </a:t>
            </a:r>
            <a:r>
              <a:rPr lang="en-US" sz="1200" dirty="0" err="1">
                <a:solidFill>
                  <a:srgbClr val="1A1A1A"/>
                </a:solidFill>
                <a:ea typeface="+mn-lt"/>
                <a:cs typeface="+mn-lt"/>
              </a:rPr>
              <a:t>Fotticchia</a:t>
            </a:r>
            <a:r>
              <a:rPr lang="en-US" sz="1200" dirty="0">
                <a:solidFill>
                  <a:srgbClr val="1A1A1A"/>
                </a:solidFill>
                <a:ea typeface="+mn-lt"/>
                <a:cs typeface="+mn-lt"/>
              </a:rPr>
              <a:t>, Sarah Cartmell; Wound dressings: curbing inflammation in chronic wound healing. </a:t>
            </a:r>
            <a:r>
              <a:rPr lang="en-US" sz="1200" i="1" dirty="0">
                <a:solidFill>
                  <a:srgbClr val="1A1A1A"/>
                </a:solidFill>
                <a:ea typeface="+mn-lt"/>
                <a:cs typeface="+mn-lt"/>
              </a:rPr>
              <a:t>Emerg Top Life Sci</a:t>
            </a:r>
            <a:r>
              <a:rPr lang="en-US" sz="1200" dirty="0">
                <a:solidFill>
                  <a:srgbClr val="1A1A1A"/>
                </a:solidFill>
                <a:ea typeface="+mn-lt"/>
                <a:cs typeface="+mn-lt"/>
              </a:rPr>
              <a:t> 29 October 2021; 5 (4): 523–537. </a:t>
            </a:r>
            <a:r>
              <a:rPr lang="en-US" sz="1200" dirty="0" err="1">
                <a:solidFill>
                  <a:srgbClr val="1A1A1A"/>
                </a:solidFill>
                <a:ea typeface="+mn-lt"/>
                <a:cs typeface="+mn-lt"/>
              </a:rPr>
              <a:t>doi</a:t>
            </a:r>
            <a:r>
              <a:rPr lang="en-US" sz="1200" dirty="0">
                <a:solidFill>
                  <a:srgbClr val="1A1A1A"/>
                </a:solidFill>
                <a:ea typeface="+mn-lt"/>
                <a:cs typeface="+mn-lt"/>
              </a:rPr>
              <a:t>: </a:t>
            </a:r>
            <a:r>
              <a:rPr lang="en-US" sz="1200" dirty="0">
                <a:solidFill>
                  <a:srgbClr val="CF4520"/>
                </a:solidFill>
                <a:ea typeface="+mn-lt"/>
                <a:cs typeface="+mn-lt"/>
                <a:hlinkClick r:id="rId3"/>
              </a:rPr>
              <a:t>https://doi.org/10.1042/ETLS20200346</a:t>
            </a:r>
            <a:endParaRPr lang="en-US" sz="1050" dirty="0">
              <a:ea typeface="+mn-lt"/>
              <a:cs typeface="+mn-lt"/>
            </a:endParaRPr>
          </a:p>
          <a:p>
            <a:r>
              <a:rPr lang="en-US" sz="1050" dirty="0">
                <a:ea typeface="+mn-lt"/>
                <a:cs typeface="+mn-lt"/>
              </a:rPr>
              <a:t>Division of Disease Control, P. D. of P. H. (2023, January 4). Health advisory. </a:t>
            </a:r>
            <a:endParaRPr lang="en-US" sz="1050" dirty="0"/>
          </a:p>
          <a:p>
            <a:r>
              <a:rPr lang="en-US" sz="1050" dirty="0">
                <a:ea typeface="+mn-lt"/>
                <a:cs typeface="+mn-lt"/>
              </a:rPr>
              <a:t>Kelechi, T. J., Brunette, G., Bonham, P. A., </a:t>
            </a:r>
            <a:r>
              <a:rPr lang="en-US" sz="1050" dirty="0" err="1">
                <a:ea typeface="+mn-lt"/>
                <a:cs typeface="+mn-lt"/>
              </a:rPr>
              <a:t>Crestodina</a:t>
            </a:r>
            <a:r>
              <a:rPr lang="en-US" sz="1050" dirty="0">
                <a:ea typeface="+mn-lt"/>
                <a:cs typeface="+mn-lt"/>
              </a:rPr>
              <a:t>, L., Droste, L. R., Ratliff, C. R., &amp; Varnado, M. F. (2020). 2019 guideline for management of wounds in patients with lower-extremity venous disease (LEVD). </a:t>
            </a:r>
            <a:r>
              <a:rPr lang="en-US" sz="1050" i="1" dirty="0">
                <a:ea typeface="+mn-lt"/>
                <a:cs typeface="+mn-lt"/>
              </a:rPr>
              <a:t>Journal of Wound, Ostomy &amp; Continence Nursing</a:t>
            </a:r>
            <a:r>
              <a:rPr lang="en-US" sz="1050" dirty="0">
                <a:ea typeface="+mn-lt"/>
                <a:cs typeface="+mn-lt"/>
              </a:rPr>
              <a:t>, </a:t>
            </a:r>
            <a:r>
              <a:rPr lang="en-US" sz="1050" i="1" dirty="0">
                <a:ea typeface="+mn-lt"/>
                <a:cs typeface="+mn-lt"/>
              </a:rPr>
              <a:t>47</a:t>
            </a:r>
            <a:r>
              <a:rPr lang="en-US" sz="1050" dirty="0">
                <a:ea typeface="+mn-lt"/>
                <a:cs typeface="+mn-lt"/>
              </a:rPr>
              <a:t>(2), 97–110. </a:t>
            </a:r>
            <a:r>
              <a:rPr lang="en-US" sz="1050" dirty="0">
                <a:ea typeface="+mn-lt"/>
                <a:cs typeface="+mn-lt"/>
                <a:hlinkClick r:id="rId4"/>
              </a:rPr>
              <a:t>https://doi.org/10.1097/won.0000000000000622</a:t>
            </a:r>
            <a:r>
              <a:rPr lang="en-US" sz="1050" dirty="0">
                <a:ea typeface="+mn-lt"/>
                <a:cs typeface="+mn-lt"/>
              </a:rPr>
              <a:t> </a:t>
            </a:r>
            <a:endParaRPr lang="en-US" sz="1050" dirty="0"/>
          </a:p>
          <a:p>
            <a:r>
              <a:rPr lang="en-US" sz="1050" dirty="0">
                <a:ea typeface="+mn-lt"/>
                <a:cs typeface="+mn-lt"/>
              </a:rPr>
              <a:t>McNichol, L. L., Ratliff, C. R., &amp; Yates, S. S. (2022). </a:t>
            </a:r>
            <a:r>
              <a:rPr lang="en-US" sz="1050" i="1" dirty="0">
                <a:ea typeface="+mn-lt"/>
                <a:cs typeface="+mn-lt"/>
              </a:rPr>
              <a:t>Wound, ostomy, and Continence Nurses Society Core Curriculum</a:t>
            </a:r>
            <a:r>
              <a:rPr lang="en-US" sz="1050" dirty="0">
                <a:ea typeface="+mn-lt"/>
                <a:cs typeface="+mn-lt"/>
              </a:rPr>
              <a:t>. Wolters Kluwer. </a:t>
            </a:r>
            <a:endParaRPr lang="en-US" sz="1050" dirty="0"/>
          </a:p>
          <a:p>
            <a:r>
              <a:rPr lang="en-US" sz="1050" dirty="0">
                <a:ea typeface="+mn-lt"/>
                <a:cs typeface="+mn-lt"/>
              </a:rPr>
              <a:t>Ratliff, C. R., Yates, S., McNichol, L., &amp; Gray, M. (2016). Compression for primary prevention, treatment, and prevention of recurrence of venous leg ulcers. </a:t>
            </a:r>
            <a:r>
              <a:rPr lang="en-US" sz="1050" i="1" dirty="0">
                <a:ea typeface="+mn-lt"/>
                <a:cs typeface="+mn-lt"/>
              </a:rPr>
              <a:t>Journal of Wound, Ostomy &amp; Continence Nursing</a:t>
            </a:r>
            <a:r>
              <a:rPr lang="en-US" sz="1050" dirty="0">
                <a:ea typeface="+mn-lt"/>
                <a:cs typeface="+mn-lt"/>
              </a:rPr>
              <a:t>, </a:t>
            </a:r>
            <a:r>
              <a:rPr lang="en-US" sz="1050" i="1" dirty="0">
                <a:ea typeface="+mn-lt"/>
                <a:cs typeface="+mn-lt"/>
              </a:rPr>
              <a:t>43</a:t>
            </a:r>
            <a:r>
              <a:rPr lang="en-US" sz="1050" dirty="0">
                <a:ea typeface="+mn-lt"/>
                <a:cs typeface="+mn-lt"/>
              </a:rPr>
              <a:t>(4), 347–364. </a:t>
            </a:r>
            <a:r>
              <a:rPr lang="en-US" sz="1050" dirty="0">
                <a:ea typeface="+mn-lt"/>
                <a:cs typeface="+mn-lt"/>
                <a:hlinkClick r:id="rId5"/>
              </a:rPr>
              <a:t>https://doi.org/10.1097/won.0000000000000242</a:t>
            </a:r>
            <a:r>
              <a:rPr lang="en-US" sz="1050" dirty="0">
                <a:ea typeface="+mn-lt"/>
                <a:cs typeface="+mn-lt"/>
              </a:rPr>
              <a:t> </a:t>
            </a:r>
            <a:endParaRPr lang="en-US" sz="1050" dirty="0"/>
          </a:p>
          <a:p>
            <a:r>
              <a:rPr lang="en-US" sz="1050" dirty="0">
                <a:ea typeface="+mn-lt"/>
                <a:cs typeface="+mn-lt"/>
              </a:rPr>
              <a:t>Sen, C. K. (2021). Human wound and its burden: Updated 2020 compendium of estimates. </a:t>
            </a:r>
            <a:r>
              <a:rPr lang="en-US" sz="1050" i="1" dirty="0">
                <a:ea typeface="+mn-lt"/>
                <a:cs typeface="+mn-lt"/>
              </a:rPr>
              <a:t>Advances in Wound Care</a:t>
            </a:r>
            <a:r>
              <a:rPr lang="en-US" sz="1050" dirty="0">
                <a:ea typeface="+mn-lt"/>
                <a:cs typeface="+mn-lt"/>
              </a:rPr>
              <a:t>, </a:t>
            </a:r>
            <a:r>
              <a:rPr lang="en-US" sz="1050" i="1" dirty="0">
                <a:ea typeface="+mn-lt"/>
                <a:cs typeface="+mn-lt"/>
              </a:rPr>
              <a:t>10</a:t>
            </a:r>
            <a:r>
              <a:rPr lang="en-US" sz="1050" dirty="0">
                <a:ea typeface="+mn-lt"/>
                <a:cs typeface="+mn-lt"/>
              </a:rPr>
              <a:t>(5), 281–292. </a:t>
            </a:r>
            <a:r>
              <a:rPr lang="en-US" sz="1050" dirty="0">
                <a:ea typeface="+mn-lt"/>
                <a:cs typeface="+mn-lt"/>
                <a:hlinkClick r:id="rId6"/>
              </a:rPr>
              <a:t>https://doi.org/10.1089/wound.2021.0026</a:t>
            </a:r>
            <a:r>
              <a:rPr lang="en-US" sz="1050" dirty="0">
                <a:ea typeface="+mn-lt"/>
                <a:cs typeface="+mn-lt"/>
              </a:rPr>
              <a:t> </a:t>
            </a:r>
            <a:endParaRPr lang="en-US" sz="1050" dirty="0"/>
          </a:p>
          <a:p>
            <a:r>
              <a:rPr lang="en-US" sz="1300" dirty="0">
                <a:solidFill>
                  <a:srgbClr val="212121"/>
                </a:solidFill>
                <a:ea typeface="+mn-lt"/>
                <a:cs typeface="+mn-lt"/>
              </a:rPr>
              <a:t>Sunny B, </a:t>
            </a:r>
            <a:r>
              <a:rPr lang="en-US" sz="1300" dirty="0" err="1">
                <a:solidFill>
                  <a:srgbClr val="212121"/>
                </a:solidFill>
                <a:ea typeface="+mn-lt"/>
                <a:cs typeface="+mn-lt"/>
              </a:rPr>
              <a:t>Sulthana</a:t>
            </a:r>
            <a:r>
              <a:rPr lang="en-US" sz="1300" dirty="0">
                <a:solidFill>
                  <a:srgbClr val="212121"/>
                </a:solidFill>
                <a:ea typeface="+mn-lt"/>
                <a:cs typeface="+mn-lt"/>
              </a:rPr>
              <a:t> L, James A, Sivakumar T. Maggot Infestation: Various Treatment Modalities. J Am Coll Clin Wound Spec. 2018 Mar 30;8(1-3):51-53. </a:t>
            </a:r>
            <a:r>
              <a:rPr lang="en-US" sz="1300" dirty="0" err="1">
                <a:solidFill>
                  <a:srgbClr val="212121"/>
                </a:solidFill>
                <a:ea typeface="+mn-lt"/>
                <a:cs typeface="+mn-lt"/>
              </a:rPr>
              <a:t>doi</a:t>
            </a:r>
            <a:r>
              <a:rPr lang="en-US" sz="1300" dirty="0">
                <a:solidFill>
                  <a:srgbClr val="212121"/>
                </a:solidFill>
                <a:ea typeface="+mn-lt"/>
                <a:cs typeface="+mn-lt"/>
              </a:rPr>
              <a:t>: 10.1016/j.jccw.2018.03.002. PMID: 30276127; PMCID: PMC6161638.</a:t>
            </a:r>
            <a:endParaRPr lang="en-US" sz="1050" dirty="0">
              <a:ea typeface="+mn-lt"/>
              <a:cs typeface="+mn-lt"/>
            </a:endParaRPr>
          </a:p>
          <a:p>
            <a:r>
              <a:rPr lang="en-US" sz="1050" dirty="0">
                <a:ea typeface="+mn-lt"/>
                <a:cs typeface="+mn-lt"/>
              </a:rPr>
              <a:t>Swanson, T., Ousey, K., Haesler, E., Bjarnsholt, T., Carville, K., </a:t>
            </a:r>
            <a:r>
              <a:rPr lang="en-US" sz="1050" dirty="0" err="1">
                <a:ea typeface="+mn-lt"/>
                <a:cs typeface="+mn-lt"/>
              </a:rPr>
              <a:t>Idensohn</a:t>
            </a:r>
            <a:r>
              <a:rPr lang="en-US" sz="1050" dirty="0">
                <a:ea typeface="+mn-lt"/>
                <a:cs typeface="+mn-lt"/>
              </a:rPr>
              <a:t>, P., Kalan, L., Keast, D. H., Larsen, D., Percival, S., Schultz, G., Sussman, G., Waters, N., &amp; Weir, D. (2022). IWII wound infection in Clinical Practice Consensus Document: 2022 update. </a:t>
            </a:r>
            <a:r>
              <a:rPr lang="en-US" sz="1050" i="1" dirty="0">
                <a:ea typeface="+mn-lt"/>
                <a:cs typeface="+mn-lt"/>
              </a:rPr>
              <a:t>Journal of Wound Care</a:t>
            </a:r>
            <a:r>
              <a:rPr lang="en-US" sz="1050" dirty="0">
                <a:ea typeface="+mn-lt"/>
                <a:cs typeface="+mn-lt"/>
              </a:rPr>
              <a:t>, </a:t>
            </a:r>
            <a:r>
              <a:rPr lang="en-US" sz="1050" i="1" dirty="0">
                <a:ea typeface="+mn-lt"/>
                <a:cs typeface="+mn-lt"/>
              </a:rPr>
              <a:t>31</a:t>
            </a:r>
            <a:r>
              <a:rPr lang="en-US" sz="1050" dirty="0">
                <a:ea typeface="+mn-lt"/>
                <a:cs typeface="+mn-lt"/>
              </a:rPr>
              <a:t>(Sup12). </a:t>
            </a:r>
            <a:r>
              <a:rPr lang="en-US" sz="1050" dirty="0">
                <a:ea typeface="+mn-lt"/>
                <a:cs typeface="+mn-lt"/>
                <a:hlinkClick r:id="rId7"/>
              </a:rPr>
              <a:t>https://doi.org/10.12968/jowc.2022.31.sup12.s10</a:t>
            </a:r>
            <a:r>
              <a:rPr lang="en-US" sz="1050" dirty="0">
                <a:ea typeface="+mn-lt"/>
                <a:cs typeface="+mn-lt"/>
              </a:rPr>
              <a:t> </a:t>
            </a:r>
            <a:endParaRPr lang="en-US" sz="1050"/>
          </a:p>
          <a:p>
            <a:endParaRPr lang="en-US" sz="1050"/>
          </a:p>
        </p:txBody>
      </p:sp>
    </p:spTree>
    <p:extLst>
      <p:ext uri="{BB962C8B-B14F-4D97-AF65-F5344CB8AC3E}">
        <p14:creationId xmlns:p14="http://schemas.microsoft.com/office/powerpoint/2010/main" val="2863301552"/>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93</Slides>
  <Notes>8</Notes>
  <HiddenSlides>0</HiddenSlide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Atlas</vt:lpstr>
      <vt:lpstr>Wound Care Learning Lab </vt:lpstr>
      <vt:lpstr>Anatomy of Skin </vt:lpstr>
      <vt:lpstr>Financial Disclosures </vt:lpstr>
      <vt:lpstr>Functions of Skin</vt:lpstr>
      <vt:lpstr>Phases of Wound Healing</vt:lpstr>
      <vt:lpstr>PowerPoint Presentation</vt:lpstr>
      <vt:lpstr>Phases of Wound Healing</vt:lpstr>
      <vt:lpstr>Long-term Goal Approach </vt:lpstr>
      <vt:lpstr>Longitudinal Wound Care Management </vt:lpstr>
      <vt:lpstr>When building a care plan consider : </vt:lpstr>
      <vt:lpstr>Supplies </vt:lpstr>
      <vt:lpstr>Supports</vt:lpstr>
      <vt:lpstr>Managing wounds and monitoring progress</vt:lpstr>
      <vt:lpstr>Goals of Patient</vt:lpstr>
      <vt:lpstr>PowerPoint Presentation</vt:lpstr>
      <vt:lpstr>PowerPoint Presentation</vt:lpstr>
      <vt:lpstr>PowerPoint Presentation</vt:lpstr>
      <vt:lpstr>Care Setting and Care Coordination Part 1</vt:lpstr>
      <vt:lpstr>Street and Community Settings </vt:lpstr>
      <vt:lpstr>Street and Community Settings </vt:lpstr>
      <vt:lpstr>Clinic Settings </vt:lpstr>
      <vt:lpstr>Principles of Medical Ethics and Wound Care </vt:lpstr>
      <vt:lpstr>Medical Ethics and Wound Care </vt:lpstr>
      <vt:lpstr>PowerPoint Presentation</vt:lpstr>
      <vt:lpstr>PowerPoint Presentation</vt:lpstr>
      <vt:lpstr>PowerPoint Presentation</vt:lpstr>
      <vt:lpstr>Hospital Inreach </vt:lpstr>
      <vt:lpstr>PowerPoint Presentation</vt:lpstr>
      <vt:lpstr>PowerPoint Presentation</vt:lpstr>
      <vt:lpstr>PowerPoint Presentation</vt:lpstr>
      <vt:lpstr>Wound Assessment </vt:lpstr>
      <vt:lpstr>Wound Assessment: HPI</vt:lpstr>
      <vt:lpstr>Wound Assessment : Wound Status</vt:lpstr>
      <vt:lpstr>Wound Classification</vt:lpstr>
      <vt:lpstr> Wound Assessment: Measurement</vt:lpstr>
      <vt:lpstr>Wound Assessment: Tunneling/Sinus Tract</vt:lpstr>
      <vt:lpstr> </vt:lpstr>
      <vt:lpstr>Wound Assessment:  Wound Bed Descriptions  Quantify by %</vt:lpstr>
      <vt:lpstr>PowerPoint Presentation</vt:lpstr>
      <vt:lpstr>Wound Assessment:  Wound Drainage Descriptions  Quantify scant, small, moderate, heavy </vt:lpstr>
      <vt:lpstr>Sample Wound Assessment</vt:lpstr>
      <vt:lpstr>Identifying Wound Infection </vt:lpstr>
      <vt:lpstr>Identifying Wound Infection </vt:lpstr>
      <vt:lpstr>Identifying Wound Infection </vt:lpstr>
      <vt:lpstr>Basic Principles of Wound Management</vt:lpstr>
      <vt:lpstr>Topical Care STEP 1: Cleansing</vt:lpstr>
      <vt:lpstr>Topical Care Step 1: Cleansing</vt:lpstr>
      <vt:lpstr>Topical Care Step 2: Debridement </vt:lpstr>
      <vt:lpstr>Topical Care Step 2: Debridement</vt:lpstr>
      <vt:lpstr>Topical Care Step 2: Debridement</vt:lpstr>
      <vt:lpstr>Topical Care Step 2: Debridement </vt:lpstr>
      <vt:lpstr>Topical Care Step 3:  Dressing Selection</vt:lpstr>
      <vt:lpstr>Topical Care Step 3: Dressing Selection</vt:lpstr>
      <vt:lpstr>Topical Care Step 3: Dressing Selection</vt:lpstr>
      <vt:lpstr>PowerPoint Presentation</vt:lpstr>
      <vt:lpstr>PowerPoint Presentation</vt:lpstr>
      <vt:lpstr>PowerPoint Presentation</vt:lpstr>
      <vt:lpstr>PowerPoint Presentation</vt:lpstr>
      <vt:lpstr>When to Refer or Consult a Specialist</vt:lpstr>
      <vt:lpstr>PowerPoint Presentation</vt:lpstr>
      <vt:lpstr>Xylazine Related Wounds- Basics of Assessment and Care  </vt:lpstr>
      <vt:lpstr>Wounds related to xylazine</vt:lpstr>
      <vt:lpstr>May vary greatly in size and appearance </vt:lpstr>
      <vt:lpstr>Remember inflammation doesn't necessarily equal infection   </vt:lpstr>
      <vt:lpstr> The "Do No Harm Dressing"</vt:lpstr>
      <vt:lpstr>Xylazine Wound Dressing Selection</vt:lpstr>
      <vt:lpstr>A word about finding maggots in wounds </vt:lpstr>
      <vt:lpstr>PowerPoint Presentation</vt:lpstr>
      <vt:lpstr>Self-Care </vt:lpstr>
      <vt:lpstr>Venous Ulcers</vt:lpstr>
      <vt:lpstr>DD</vt:lpstr>
      <vt:lpstr>DD</vt:lpstr>
      <vt:lpstr>PowerPoint Presentation</vt:lpstr>
      <vt:lpstr>PowerPoint Presentation</vt:lpstr>
      <vt:lpstr>DD</vt:lpstr>
      <vt:lpstr>DD</vt:lpstr>
      <vt:lpstr>DD</vt:lpstr>
      <vt:lpstr>PowerPoint Presentation</vt:lpstr>
      <vt:lpstr>DD</vt:lpstr>
      <vt:lpstr>DD</vt:lpstr>
      <vt:lpstr>Diabetic/Neuropathic Ulcers</vt:lpstr>
      <vt:lpstr>DD</vt:lpstr>
      <vt:lpstr>PowerPoint Presentation</vt:lpstr>
      <vt:lpstr>The Stats</vt:lpstr>
      <vt:lpstr>Risk Factors</vt:lpstr>
      <vt:lpstr>DD</vt:lpstr>
      <vt:lpstr>Physical Exam </vt:lpstr>
      <vt:lpstr>PowerPoint Presentation</vt:lpstr>
      <vt:lpstr>PowerPoint Presentation</vt:lpstr>
      <vt:lpstr>DD</vt:lpstr>
      <vt:lpstr>DD</vt:lpstr>
      <vt:lpstr>Need additional wound care training?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Wound Care Learning Lab </dc:title>
  <dc:creator>Kara Cohen</dc:creator>
  <cp:revision>96</cp:revision>
  <dcterms:created xsi:type="dcterms:W3CDTF">2023-04-25T14:03:32Z</dcterms:created>
  <dcterms:modified xsi:type="dcterms:W3CDTF">2023-05-15T13:23:29Z</dcterms:modified>
</cp:coreProperties>
</file>