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80" r:id="rId5"/>
  </p:sldMasterIdLst>
  <p:sldIdLst>
    <p:sldId id="258" r:id="rId6"/>
    <p:sldId id="295" r:id="rId7"/>
    <p:sldId id="318" r:id="rId8"/>
    <p:sldId id="319" r:id="rId9"/>
    <p:sldId id="313" r:id="rId10"/>
    <p:sldId id="303" r:id="rId11"/>
    <p:sldId id="298" r:id="rId12"/>
    <p:sldId id="259" r:id="rId13"/>
    <p:sldId id="304" r:id="rId14"/>
    <p:sldId id="316" r:id="rId15"/>
    <p:sldId id="302" r:id="rId16"/>
    <p:sldId id="299" r:id="rId17"/>
    <p:sldId id="314" r:id="rId18"/>
    <p:sldId id="308" r:id="rId19"/>
    <p:sldId id="315" r:id="rId20"/>
    <p:sldId id="317" r:id="rId21"/>
    <p:sldId id="305" r:id="rId22"/>
    <p:sldId id="306" r:id="rId23"/>
    <p:sldId id="310" r:id="rId24"/>
    <p:sldId id="300" r:id="rId25"/>
    <p:sldId id="312" r:id="rId26"/>
    <p:sldId id="320" r:id="rId27"/>
    <p:sldId id="309" r:id="rId28"/>
    <p:sldId id="321" r:id="rId29"/>
    <p:sldId id="322" r:id="rId30"/>
    <p:sldId id="323" r:id="rId31"/>
    <p:sldId id="31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84BC63-7E78-0149-FAA3-BB18D980064E}" name="Judith Barron" initials="JB" userId="S::jbarron@hchmd.org::bfbb5ceb-0ba1-44e1-a03f-d2dc8264ea68" providerId="AD"/>
  <p188:author id="{2490E5AD-7902-FB63-9C9F-3A035AD21482}" name="Lawanda Williams" initials="LW" userId="S::lwilliams@hchmd.org::c9a2c247-2db2-4def-b59c-87efb3b965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F"/>
    <a:srgbClr val="4F8ABE"/>
    <a:srgbClr val="EB901B"/>
    <a:srgbClr val="9C0059"/>
    <a:srgbClr val="E86B20"/>
    <a:srgbClr val="00788A"/>
    <a:srgbClr val="F1CB00"/>
    <a:srgbClr val="E11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p:cNvSpPr>
            <a:spLocks noGrp="1"/>
          </p:cNvSpPr>
          <p:nvPr>
            <p:ph type="body" sz="quarter" idx="10" hasCustomPrompt="1"/>
          </p:nvPr>
        </p:nvSpPr>
        <p:spPr>
          <a:xfrm>
            <a:off x="523875" y="614364"/>
            <a:ext cx="7286625" cy="599840"/>
          </a:xfrm>
          <a:prstGeom prst="rect">
            <a:avLst/>
          </a:prstGeom>
        </p:spPr>
        <p:txBody>
          <a:bodyPr/>
          <a:lstStyle>
            <a:lvl1pPr marL="0" indent="0">
              <a:buNone/>
              <a:defRPr sz="3600" b="1" baseline="0">
                <a:solidFill>
                  <a:srgbClr val="00508F"/>
                </a:solidFill>
                <a:latin typeface="+mj-lt"/>
              </a:defRPr>
            </a:lvl1pPr>
            <a:lvl2pPr marL="0" indent="0">
              <a:buNone/>
              <a:defRPr sz="3600">
                <a:solidFill>
                  <a:schemeClr val="tx1">
                    <a:lumMod val="65000"/>
                    <a:lumOff val="35000"/>
                  </a:schemeClr>
                </a:solidFill>
                <a:latin typeface="+mj-lt"/>
              </a:defRPr>
            </a:lvl2pPr>
          </a:lstStyle>
          <a:p>
            <a:pPr lvl="0"/>
            <a:r>
              <a:rPr lang="en-US" dirty="0"/>
              <a:t>Cover slide main title</a:t>
            </a:r>
          </a:p>
        </p:txBody>
      </p:sp>
      <p:sp>
        <p:nvSpPr>
          <p:cNvPr id="12" name="Text Placeholder 11"/>
          <p:cNvSpPr>
            <a:spLocks noGrp="1"/>
          </p:cNvSpPr>
          <p:nvPr>
            <p:ph type="body" sz="quarter" idx="11" hasCustomPrompt="1"/>
          </p:nvPr>
        </p:nvSpPr>
        <p:spPr>
          <a:xfrm>
            <a:off x="523875" y="2533650"/>
            <a:ext cx="3763963" cy="733425"/>
          </a:xfrm>
          <a:prstGeom prst="rect">
            <a:avLst/>
          </a:prstGeom>
        </p:spPr>
        <p:txBody>
          <a:bodyPr/>
          <a:lstStyle>
            <a:lvl1pPr marL="0" indent="0">
              <a:buNone/>
              <a:defRPr sz="2400" baseline="0">
                <a:solidFill>
                  <a:srgbClr val="4F8ABE"/>
                </a:solidFill>
                <a:latin typeface="+mj-lt"/>
              </a:defRPr>
            </a:lvl1pPr>
          </a:lstStyle>
          <a:p>
            <a:pPr lvl="0"/>
            <a:r>
              <a:rPr lang="en-US" dirty="0"/>
              <a:t>Presentation Date</a:t>
            </a:r>
          </a:p>
        </p:txBody>
      </p:sp>
      <p:sp>
        <p:nvSpPr>
          <p:cNvPr id="14" name="Text Placeholder 13"/>
          <p:cNvSpPr>
            <a:spLocks noGrp="1"/>
          </p:cNvSpPr>
          <p:nvPr>
            <p:ph type="body" sz="quarter" idx="12" hasCustomPrompt="1"/>
          </p:nvPr>
        </p:nvSpPr>
        <p:spPr>
          <a:xfrm>
            <a:off x="523875" y="1214438"/>
            <a:ext cx="7331075" cy="704850"/>
          </a:xfrm>
          <a:prstGeom prst="rect">
            <a:avLst/>
          </a:prstGeom>
        </p:spPr>
        <p:txBody>
          <a:bodyPr/>
          <a:lstStyle>
            <a:lvl1pPr marL="0" indent="0">
              <a:buNone/>
              <a:defRPr sz="3600">
                <a:solidFill>
                  <a:schemeClr val="tx1">
                    <a:lumMod val="65000"/>
                    <a:lumOff val="35000"/>
                  </a:schemeClr>
                </a:solidFill>
                <a:latin typeface="+mj-lt"/>
              </a:defRPr>
            </a:lvl1pPr>
          </a:lstStyle>
          <a:p>
            <a:pPr lvl="0"/>
            <a:r>
              <a:rPr lang="en-US" dirty="0"/>
              <a:t>Cover slide subtitle</a:t>
            </a:r>
          </a:p>
        </p:txBody>
      </p:sp>
    </p:spTree>
    <p:extLst>
      <p:ext uri="{BB962C8B-B14F-4D97-AF65-F5344CB8AC3E}">
        <p14:creationId xmlns:p14="http://schemas.microsoft.com/office/powerpoint/2010/main" val="238958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2957854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1818245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3019471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2742761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3936410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1543860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429310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340456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274107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263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 Placeholder 14"/>
          <p:cNvSpPr>
            <a:spLocks noGrp="1"/>
          </p:cNvSpPr>
          <p:nvPr>
            <p:ph type="body" sz="quarter" idx="10" hasCustomPrompt="1"/>
          </p:nvPr>
        </p:nvSpPr>
        <p:spPr>
          <a:xfrm>
            <a:off x="1343819" y="1968989"/>
            <a:ext cx="9504362" cy="685800"/>
          </a:xfrm>
          <a:prstGeom prst="rect">
            <a:avLst/>
          </a:prstGeom>
        </p:spPr>
        <p:txBody>
          <a:bodyPr/>
          <a:lstStyle>
            <a:lvl1pPr marL="0" indent="0" algn="ctr">
              <a:buNone/>
              <a:defRPr sz="3600" b="1" baseline="0">
                <a:solidFill>
                  <a:srgbClr val="00508F"/>
                </a:solidFill>
                <a:latin typeface="+mj-lt"/>
              </a:defRPr>
            </a:lvl1pPr>
            <a:lvl2pPr marL="457200" indent="0" algn="ctr">
              <a:buNone/>
              <a:defRPr b="1">
                <a:solidFill>
                  <a:srgbClr val="00508F"/>
                </a:solidFill>
                <a:latin typeface="+mj-lt"/>
              </a:defRPr>
            </a:lvl2pPr>
            <a:lvl3pPr marL="914400" indent="0" algn="ctr">
              <a:buNone/>
              <a:defRPr b="1">
                <a:solidFill>
                  <a:srgbClr val="00508F"/>
                </a:solidFill>
                <a:latin typeface="+mj-lt"/>
              </a:defRPr>
            </a:lvl3pPr>
            <a:lvl4pPr marL="1371600" indent="0" algn="ctr">
              <a:buNone/>
              <a:defRPr b="1">
                <a:solidFill>
                  <a:srgbClr val="00508F"/>
                </a:solidFill>
                <a:latin typeface="+mj-lt"/>
              </a:defRPr>
            </a:lvl4pPr>
            <a:lvl5pPr marL="1828800" indent="0" algn="ctr">
              <a:buNone/>
              <a:defRPr b="1">
                <a:solidFill>
                  <a:srgbClr val="00508F"/>
                </a:solidFill>
                <a:latin typeface="+mj-lt"/>
              </a:defRPr>
            </a:lvl5pPr>
          </a:lstStyle>
          <a:p>
            <a:pPr lvl="0"/>
            <a:r>
              <a:rPr lang="en-US" dirty="0"/>
              <a:t>Chapter headline</a:t>
            </a:r>
          </a:p>
        </p:txBody>
      </p:sp>
      <p:sp>
        <p:nvSpPr>
          <p:cNvPr id="18" name="Text Placeholder 17"/>
          <p:cNvSpPr>
            <a:spLocks noGrp="1"/>
          </p:cNvSpPr>
          <p:nvPr>
            <p:ph type="body" sz="quarter" idx="11" hasCustomPrompt="1"/>
          </p:nvPr>
        </p:nvSpPr>
        <p:spPr>
          <a:xfrm>
            <a:off x="1343819" y="2584201"/>
            <a:ext cx="9504362" cy="598488"/>
          </a:xfrm>
          <a:prstGeom prst="rect">
            <a:avLst/>
          </a:prstGeom>
        </p:spPr>
        <p:txBody>
          <a:bodyPr/>
          <a:lstStyle>
            <a:lvl1pPr marL="0" indent="0" algn="ctr">
              <a:buNone/>
              <a:defRPr sz="3600" b="1" baseline="0">
                <a:solidFill>
                  <a:schemeClr val="tx1">
                    <a:lumMod val="65000"/>
                    <a:lumOff val="35000"/>
                  </a:schemeClr>
                </a:solidFill>
                <a:latin typeface="+mj-lt"/>
              </a:defRPr>
            </a:lvl1pPr>
          </a:lstStyle>
          <a:p>
            <a:pPr lvl="0"/>
            <a:r>
              <a:rPr lang="en-US" dirty="0"/>
              <a:t>Chapter subtitle</a:t>
            </a:r>
          </a:p>
        </p:txBody>
      </p:sp>
      <p:sp>
        <p:nvSpPr>
          <p:cNvPr id="20" name="Text Placeholder 19"/>
          <p:cNvSpPr>
            <a:spLocks noGrp="1"/>
          </p:cNvSpPr>
          <p:nvPr>
            <p:ph type="body" sz="quarter" idx="12" hasCustomPrompt="1"/>
          </p:nvPr>
        </p:nvSpPr>
        <p:spPr>
          <a:xfrm>
            <a:off x="2060575" y="3657478"/>
            <a:ext cx="8070850" cy="581025"/>
          </a:xfrm>
          <a:prstGeom prst="rect">
            <a:avLst/>
          </a:prstGeom>
        </p:spPr>
        <p:txBody>
          <a:bodyPr/>
          <a:lstStyle>
            <a:lvl1pPr marL="0" indent="0" algn="ctr">
              <a:buNone/>
              <a:defRPr sz="2400" b="1">
                <a:solidFill>
                  <a:srgbClr val="4F8ABE"/>
                </a:solidFill>
                <a:latin typeface="+mj-lt"/>
              </a:defRPr>
            </a:lvl1pPr>
          </a:lstStyle>
          <a:p>
            <a:pPr lvl="0"/>
            <a:r>
              <a:rPr lang="en-US" dirty="0"/>
              <a:t>Chapter footer</a:t>
            </a:r>
          </a:p>
        </p:txBody>
      </p:sp>
    </p:spTree>
    <p:extLst>
      <p:ext uri="{BB962C8B-B14F-4D97-AF65-F5344CB8AC3E}">
        <p14:creationId xmlns:p14="http://schemas.microsoft.com/office/powerpoint/2010/main" val="3018464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0333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1452483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1074573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1404852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93576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329651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4233727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2276361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1540239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125744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buNone/>
              <a:defRPr sz="3200" b="1">
                <a:solidFill>
                  <a:srgbClr val="00508F"/>
                </a:solidFill>
              </a:defRPr>
            </a:lvl1pPr>
          </a:lstStyle>
          <a:p>
            <a:pPr lvl="0"/>
            <a:r>
              <a:rPr lang="en-US" dirty="0"/>
              <a:t>Overview</a:t>
            </a:r>
          </a:p>
        </p:txBody>
      </p:sp>
      <p:sp>
        <p:nvSpPr>
          <p:cNvPr id="6" name="Slide Number Placeholder 5"/>
          <p:cNvSpPr>
            <a:spLocks noGrp="1"/>
          </p:cNvSpPr>
          <p:nvPr>
            <p:ph type="sldNum" sz="quarter" idx="12"/>
          </p:nvPr>
        </p:nvSpPr>
        <p:spPr/>
        <p:txBody>
          <a:bodyPr/>
          <a:lstStyle/>
          <a:p>
            <a:fld id="{09899A0C-E6CA-419D-AB72-01CBA33B8DA5}" type="slidenum">
              <a:rPr lang="en-US" smtClean="0"/>
              <a:t>‹#›</a:t>
            </a:fld>
            <a:endParaRPr lang="en-US" dirty="0"/>
          </a:p>
        </p:txBody>
      </p:sp>
      <p:sp>
        <p:nvSpPr>
          <p:cNvPr id="15" name="Text Placeholder 14"/>
          <p:cNvSpPr>
            <a:spLocks noGrp="1"/>
          </p:cNvSpPr>
          <p:nvPr>
            <p:ph type="body" sz="quarter" idx="14" hasCustomPrompt="1"/>
          </p:nvPr>
        </p:nvSpPr>
        <p:spPr>
          <a:xfrm>
            <a:off x="773113" y="1423988"/>
            <a:ext cx="10340975" cy="2479797"/>
          </a:xfrm>
          <a:prstGeom prst="rect">
            <a:avLst/>
          </a:prstGeom>
        </p:spPr>
        <p:txBody>
          <a:bodyPr/>
          <a:lstStyle>
            <a:lvl1pPr marL="514350" indent="-514350">
              <a:buFont typeface="+mj-lt"/>
              <a:buAutoNum type="arabicPeriod"/>
              <a:defRPr sz="2400" baseline="0">
                <a:solidFill>
                  <a:schemeClr val="tx1">
                    <a:lumMod val="65000"/>
                    <a:lumOff val="35000"/>
                  </a:schemeClr>
                </a:solidFill>
              </a:defRPr>
            </a:lvl1pPr>
          </a:lstStyle>
          <a:p>
            <a:pPr lvl="0"/>
            <a:r>
              <a:rPr lang="en-US" dirty="0"/>
              <a:t>Section 1</a:t>
            </a:r>
          </a:p>
          <a:p>
            <a:pPr lvl="0"/>
            <a:r>
              <a:rPr lang="en-US" dirty="0"/>
              <a:t>Section 2</a:t>
            </a:r>
          </a:p>
          <a:p>
            <a:pPr lvl="0"/>
            <a:r>
              <a:rPr lang="en-US" dirty="0"/>
              <a:t>Section 3</a:t>
            </a:r>
          </a:p>
          <a:p>
            <a:pPr lvl="0"/>
            <a:r>
              <a:rPr lang="en-US" dirty="0"/>
              <a:t>Section 4</a:t>
            </a:r>
          </a:p>
          <a:p>
            <a:pPr lvl="0"/>
            <a:r>
              <a:rPr lang="en-US" dirty="0"/>
              <a:t>Section 5</a:t>
            </a:r>
          </a:p>
        </p:txBody>
      </p:sp>
    </p:spTree>
    <p:extLst>
      <p:ext uri="{BB962C8B-B14F-4D97-AF65-F5344CB8AC3E}">
        <p14:creationId xmlns:p14="http://schemas.microsoft.com/office/powerpoint/2010/main" val="2169450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4"/>
          <p:cNvSpPr>
            <a:spLocks noGrp="1"/>
          </p:cNvSpPr>
          <p:nvPr>
            <p:ph type="body" sz="quarter" idx="11" hasCustomPrompt="1"/>
          </p:nvPr>
        </p:nvSpPr>
        <p:spPr>
          <a:xfrm>
            <a:off x="1343819" y="1968989"/>
            <a:ext cx="9504362" cy="685800"/>
          </a:xfrm>
          <a:prstGeom prst="rect">
            <a:avLst/>
          </a:prstGeom>
        </p:spPr>
        <p:txBody>
          <a:bodyPr/>
          <a:lstStyle>
            <a:lvl1pPr marL="0" indent="0" algn="ctr">
              <a:buNone/>
              <a:defRPr sz="3600" b="1" baseline="0">
                <a:solidFill>
                  <a:srgbClr val="00508F"/>
                </a:solidFill>
                <a:latin typeface="+mn-lt"/>
              </a:defRPr>
            </a:lvl1pPr>
            <a:lvl2pPr marL="457200" indent="0" algn="ctr">
              <a:buNone/>
              <a:defRPr b="1">
                <a:solidFill>
                  <a:srgbClr val="00508F"/>
                </a:solidFill>
                <a:latin typeface="+mj-lt"/>
              </a:defRPr>
            </a:lvl2pPr>
            <a:lvl3pPr marL="914400" indent="0" algn="ctr">
              <a:buNone/>
              <a:defRPr b="1">
                <a:solidFill>
                  <a:srgbClr val="00508F"/>
                </a:solidFill>
                <a:latin typeface="+mj-lt"/>
              </a:defRPr>
            </a:lvl3pPr>
            <a:lvl4pPr marL="1371600" indent="0" algn="ctr">
              <a:buNone/>
              <a:defRPr b="1">
                <a:solidFill>
                  <a:srgbClr val="00508F"/>
                </a:solidFill>
                <a:latin typeface="+mj-lt"/>
              </a:defRPr>
            </a:lvl4pPr>
            <a:lvl5pPr marL="1828800" indent="0" algn="ctr">
              <a:buNone/>
              <a:defRPr b="1">
                <a:solidFill>
                  <a:srgbClr val="00508F"/>
                </a:solidFill>
                <a:latin typeface="+mj-lt"/>
              </a:defRPr>
            </a:lvl5pPr>
          </a:lstStyle>
          <a:p>
            <a:pPr lvl="0"/>
            <a:r>
              <a:rPr lang="en-US" dirty="0"/>
              <a:t>Closing header</a:t>
            </a:r>
          </a:p>
        </p:txBody>
      </p:sp>
      <p:sp>
        <p:nvSpPr>
          <p:cNvPr id="6" name="Text Placeholder 17"/>
          <p:cNvSpPr>
            <a:spLocks noGrp="1"/>
          </p:cNvSpPr>
          <p:nvPr>
            <p:ph type="body" sz="quarter" idx="12" hasCustomPrompt="1"/>
          </p:nvPr>
        </p:nvSpPr>
        <p:spPr>
          <a:xfrm>
            <a:off x="1343819" y="2584201"/>
            <a:ext cx="9504362" cy="598488"/>
          </a:xfrm>
          <a:prstGeom prst="rect">
            <a:avLst/>
          </a:prstGeom>
        </p:spPr>
        <p:txBody>
          <a:bodyPr/>
          <a:lstStyle>
            <a:lvl1pPr marL="0" indent="0" algn="ctr">
              <a:buNone/>
              <a:defRPr sz="3600" b="0" baseline="0">
                <a:solidFill>
                  <a:schemeClr val="tx1">
                    <a:lumMod val="65000"/>
                    <a:lumOff val="35000"/>
                  </a:schemeClr>
                </a:solidFill>
                <a:latin typeface="+mn-lt"/>
              </a:defRPr>
            </a:lvl1pPr>
          </a:lstStyle>
          <a:p>
            <a:pPr lvl="0"/>
            <a:r>
              <a:rPr lang="en-US" dirty="0"/>
              <a:t>Closing content</a:t>
            </a:r>
          </a:p>
        </p:txBody>
      </p:sp>
    </p:spTree>
    <p:extLst>
      <p:ext uri="{BB962C8B-B14F-4D97-AF65-F5344CB8AC3E}">
        <p14:creationId xmlns:p14="http://schemas.microsoft.com/office/powerpoint/2010/main" val="175258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381210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319914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386592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56885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31578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09899A0C-E6CA-419D-AB72-01CBA33B8DA5}" type="slidenum">
              <a:rPr lang="en-US" smtClean="0"/>
              <a:pPr/>
              <a:t>‹#›</a:t>
            </a:fld>
            <a:endParaRPr lang="en-US" dirty="0"/>
          </a:p>
        </p:txBody>
      </p:sp>
      <p:sp>
        <p:nvSpPr>
          <p:cNvPr id="5" name="Text Placeholder 12"/>
          <p:cNvSpPr>
            <a:spLocks noGrp="1"/>
          </p:cNvSpPr>
          <p:nvPr>
            <p:ph type="body" sz="quarter" idx="13" hasCustomPrompt="1"/>
          </p:nvPr>
        </p:nvSpPr>
        <p:spPr>
          <a:xfrm>
            <a:off x="773113" y="580050"/>
            <a:ext cx="10340975" cy="685800"/>
          </a:xfrm>
          <a:prstGeom prst="rect">
            <a:avLst/>
          </a:prstGeom>
        </p:spPr>
        <p:txBody>
          <a:bodyPr/>
          <a:lstStyle>
            <a:lvl1pPr marL="0" indent="0" algn="l">
              <a:buNone/>
              <a:defRPr sz="3200" b="1">
                <a:solidFill>
                  <a:srgbClr val="00508F"/>
                </a:solidFill>
              </a:defRPr>
            </a:lvl1pPr>
          </a:lstStyle>
          <a:p>
            <a:pPr algn="l"/>
            <a:r>
              <a:rPr lang="en-US" sz="3200" b="1" dirty="0">
                <a:solidFill>
                  <a:srgbClr val="2F5597"/>
                </a:solidFill>
                <a:latin typeface="+mn-lt"/>
                <a:cs typeface="Calibri"/>
              </a:rPr>
              <a:t>Headline/title/attributes and position</a:t>
            </a:r>
          </a:p>
        </p:txBody>
      </p:sp>
      <p:sp>
        <p:nvSpPr>
          <p:cNvPr id="6" name="Text Placeholder 14"/>
          <p:cNvSpPr>
            <a:spLocks noGrp="1"/>
          </p:cNvSpPr>
          <p:nvPr>
            <p:ph type="body" sz="quarter" idx="14" hasCustomPrompt="1"/>
          </p:nvPr>
        </p:nvSpPr>
        <p:spPr>
          <a:xfrm>
            <a:off x="773113" y="1423988"/>
            <a:ext cx="10340975" cy="3728304"/>
          </a:xfrm>
          <a:prstGeom prst="rect">
            <a:avLst/>
          </a:prstGeom>
        </p:spPr>
        <p:txBody>
          <a:bodyPr/>
          <a:lstStyle>
            <a:lvl1pPr marL="457200" indent="-457200">
              <a:spcBef>
                <a:spcPts val="1200"/>
              </a:spcBef>
              <a:buFont typeface="+mj-lt"/>
              <a:buAutoNum type="arabicPeriod"/>
              <a:defRPr sz="2400" baseline="0">
                <a:solidFill>
                  <a:schemeClr val="tx1">
                    <a:lumMod val="65000"/>
                    <a:lumOff val="35000"/>
                  </a:schemeClr>
                </a:solidFill>
              </a:defRPr>
            </a:lvl1pPr>
          </a:lstStyle>
          <a:p>
            <a:pPr marL="0" indent="0">
              <a:spcBef>
                <a:spcPts val="1200"/>
              </a:spcBef>
              <a:buNone/>
            </a:pPr>
            <a:r>
              <a:rPr lang="en-US" sz="2400" dirty="0">
                <a:solidFill>
                  <a:schemeClr val="tx1">
                    <a:lumMod val="50000"/>
                    <a:lumOff val="50000"/>
                  </a:schemeClr>
                </a:solidFill>
                <a:cs typeface="Calibri"/>
              </a:rPr>
              <a:t>Text attributes and position. Introductory text and/or paragraphs of running descriptive text should be 24 point Calibri, regular weight.</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one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two</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three</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four </a:t>
            </a:r>
          </a:p>
          <a:p>
            <a:pPr marL="457200" indent="-457200">
              <a:spcBef>
                <a:spcPts val="1200"/>
              </a:spcBef>
              <a:buFont typeface="+mj-lt"/>
              <a:buAutoNum type="arabicPeriod"/>
            </a:pPr>
            <a:r>
              <a:rPr lang="en-US" sz="2400" dirty="0">
                <a:solidFill>
                  <a:schemeClr val="tx1">
                    <a:lumMod val="50000"/>
                    <a:lumOff val="50000"/>
                  </a:schemeClr>
                </a:solidFill>
                <a:cs typeface="Calibri"/>
              </a:rPr>
              <a:t>Bullet point number five, etc. etc.</a:t>
            </a:r>
          </a:p>
        </p:txBody>
      </p:sp>
    </p:spTree>
    <p:extLst>
      <p:ext uri="{BB962C8B-B14F-4D97-AF65-F5344CB8AC3E}">
        <p14:creationId xmlns:p14="http://schemas.microsoft.com/office/powerpoint/2010/main" val="33073664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67748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443201"/>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44707" y="6110165"/>
            <a:ext cx="2743200" cy="365125"/>
          </a:xfrm>
          <a:prstGeom prst="rect">
            <a:avLst/>
          </a:prstGeom>
        </p:spPr>
        <p:txBody>
          <a:bodyPr vert="horz" lIns="91440" tIns="45720" rIns="91440" bIns="45720" rtlCol="0" anchor="ctr"/>
          <a:lstStyle>
            <a:lvl1pPr algn="r">
              <a:defRPr sz="1200" b="1">
                <a:solidFill>
                  <a:schemeClr val="bg1"/>
                </a:solidFill>
              </a:defRPr>
            </a:lvl1pPr>
          </a:lstStyle>
          <a:p>
            <a:fld id="{09899A0C-E6CA-419D-AB72-01CBA33B8DA5}" type="slidenum">
              <a:rPr lang="en-US" smtClean="0"/>
              <a:pPr/>
              <a:t>‹#›</a:t>
            </a:fld>
            <a:endParaRPr lang="en-US" dirty="0"/>
          </a:p>
        </p:txBody>
      </p:sp>
    </p:spTree>
    <p:extLst>
      <p:ext uri="{BB962C8B-B14F-4D97-AF65-F5344CB8AC3E}">
        <p14:creationId xmlns:p14="http://schemas.microsoft.com/office/powerpoint/2010/main" val="3496292993"/>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44707" y="6110165"/>
            <a:ext cx="2743200" cy="365125"/>
          </a:xfrm>
          <a:prstGeom prst="rect">
            <a:avLst/>
          </a:prstGeom>
        </p:spPr>
        <p:txBody>
          <a:bodyPr vert="horz" lIns="91440" tIns="45720" rIns="91440" bIns="45720" rtlCol="0" anchor="ctr"/>
          <a:lstStyle>
            <a:lvl1pPr algn="r">
              <a:defRPr sz="1200" b="1">
                <a:solidFill>
                  <a:schemeClr val="bg1"/>
                </a:solidFill>
              </a:defRPr>
            </a:lvl1pPr>
          </a:lstStyle>
          <a:p>
            <a:fld id="{09899A0C-E6CA-419D-AB72-01CBA33B8DA5}" type="slidenum">
              <a:rPr lang="en-US" smtClean="0"/>
              <a:pPr/>
              <a:t>‹#›</a:t>
            </a:fld>
            <a:endParaRPr lang="en-US" dirty="0"/>
          </a:p>
        </p:txBody>
      </p:sp>
    </p:spTree>
    <p:extLst>
      <p:ext uri="{BB962C8B-B14F-4D97-AF65-F5344CB8AC3E}">
        <p14:creationId xmlns:p14="http://schemas.microsoft.com/office/powerpoint/2010/main" val="207723209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2"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44707" y="6110165"/>
            <a:ext cx="2743200" cy="365125"/>
          </a:xfrm>
          <a:prstGeom prst="rect">
            <a:avLst/>
          </a:prstGeom>
        </p:spPr>
        <p:txBody>
          <a:bodyPr vert="horz" lIns="91440" tIns="45720" rIns="91440" bIns="45720" rtlCol="0" anchor="ctr"/>
          <a:lstStyle>
            <a:lvl1pPr algn="r">
              <a:defRPr sz="1200" b="1">
                <a:solidFill>
                  <a:schemeClr val="bg1"/>
                </a:solidFill>
              </a:defRPr>
            </a:lvl1pPr>
          </a:lstStyle>
          <a:p>
            <a:fld id="{09899A0C-E6CA-419D-AB72-01CBA33B8DA5}" type="slidenum">
              <a:rPr lang="en-US" smtClean="0"/>
              <a:pPr/>
              <a:t>‹#›</a:t>
            </a:fld>
            <a:endParaRPr lang="en-US" dirty="0"/>
          </a:p>
        </p:txBody>
      </p:sp>
    </p:spTree>
    <p:extLst>
      <p:ext uri="{BB962C8B-B14F-4D97-AF65-F5344CB8AC3E}">
        <p14:creationId xmlns:p14="http://schemas.microsoft.com/office/powerpoint/2010/main" val="1095714394"/>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www.apa.org/monitor/2018/06/ce-corner" TargetMode="External"/><Relationship Id="rId7" Type="http://schemas.openxmlformats.org/officeDocument/2006/relationships/hyperlink" Target="https://www.ncbi.nlm.nih.gov/pmc/articles/PMC9097301/pdf/nihms-1790790.pdf" TargetMode="External"/><Relationship Id="rId2" Type="http://schemas.openxmlformats.org/officeDocument/2006/relationships/hyperlink" Target="https://www.apa.org/monitor/2018/06/ce-corners-factors" TargetMode="External"/><Relationship Id="rId1" Type="http://schemas.openxmlformats.org/officeDocument/2006/relationships/slideLayout" Target="../slideLayouts/slideLayout5.xml"/><Relationship Id="rId6" Type="http://schemas.openxmlformats.org/officeDocument/2006/relationships/hyperlink" Target="https://www.samhsa.gov/sites/default/files/suicide-risk-practices-in-care-transitions-11192019.pdf" TargetMode="External"/><Relationship Id="rId5" Type="http://schemas.openxmlformats.org/officeDocument/2006/relationships/hyperlink" Target="file:///C:\Users\lwilliams\AppData\Local\Microsoft\Windows\INetCache\Content.Outlook\0T9QYHWB\ajph.2011.300432.pdf" TargetMode="External"/><Relationship Id="rId4" Type="http://schemas.openxmlformats.org/officeDocument/2006/relationships/hyperlink" Target="https://afsp.org/brief-interventions-for-managing-suicidal-cris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Suicide Prevention Learning Lab</a:t>
            </a:r>
          </a:p>
        </p:txBody>
      </p:sp>
      <p:sp>
        <p:nvSpPr>
          <p:cNvPr id="3" name="Text Placeholder 2"/>
          <p:cNvSpPr>
            <a:spLocks noGrp="1"/>
          </p:cNvSpPr>
          <p:nvPr>
            <p:ph type="body" sz="quarter" idx="11"/>
          </p:nvPr>
        </p:nvSpPr>
        <p:spPr>
          <a:xfrm>
            <a:off x="523875" y="3062287"/>
            <a:ext cx="3763963" cy="733425"/>
          </a:xfrm>
        </p:spPr>
        <p:txBody>
          <a:bodyPr/>
          <a:lstStyle/>
          <a:p>
            <a:r>
              <a:rPr lang="en-US" dirty="0"/>
              <a:t>May 18, 2023</a:t>
            </a:r>
          </a:p>
        </p:txBody>
      </p:sp>
      <p:sp>
        <p:nvSpPr>
          <p:cNvPr id="4" name="Text Placeholder 3"/>
          <p:cNvSpPr>
            <a:spLocks noGrp="1"/>
          </p:cNvSpPr>
          <p:nvPr>
            <p:ph type="body" sz="quarter" idx="12"/>
          </p:nvPr>
        </p:nvSpPr>
        <p:spPr>
          <a:xfrm>
            <a:off x="200024" y="1433395"/>
            <a:ext cx="9344025" cy="704850"/>
          </a:xfrm>
        </p:spPr>
        <p:txBody>
          <a:bodyPr/>
          <a:lstStyle/>
          <a:p>
            <a:r>
              <a:rPr lang="en-US" sz="4800" dirty="0">
                <a:solidFill>
                  <a:schemeClr val="tx1"/>
                </a:solidFill>
              </a:rPr>
              <a:t>Treatment, Intervention, and Support</a:t>
            </a:r>
          </a:p>
        </p:txBody>
      </p:sp>
    </p:spTree>
    <p:extLst>
      <p:ext uri="{BB962C8B-B14F-4D97-AF65-F5344CB8AC3E}">
        <p14:creationId xmlns:p14="http://schemas.microsoft.com/office/powerpoint/2010/main" val="2568741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DCBEED-4235-861C-513F-11CB2F7B29C9}"/>
              </a:ext>
            </a:extLst>
          </p:cNvPr>
          <p:cNvSpPr>
            <a:spLocks noGrp="1"/>
          </p:cNvSpPr>
          <p:nvPr>
            <p:ph type="body" sz="quarter" idx="13"/>
          </p:nvPr>
        </p:nvSpPr>
        <p:spPr/>
        <p:txBody>
          <a:bodyPr/>
          <a:lstStyle/>
          <a:p>
            <a:r>
              <a:rPr lang="en-US" dirty="0"/>
              <a:t>SMART Goal Examples</a:t>
            </a:r>
          </a:p>
        </p:txBody>
      </p:sp>
      <p:sp>
        <p:nvSpPr>
          <p:cNvPr id="3" name="Text Placeholder 2">
            <a:extLst>
              <a:ext uri="{FF2B5EF4-FFF2-40B4-BE49-F238E27FC236}">
                <a16:creationId xmlns:a16="http://schemas.microsoft.com/office/drawing/2014/main" id="{DB2B0E38-4DD1-2838-C0E6-6F61DA95D077}"/>
              </a:ext>
            </a:extLst>
          </p:cNvPr>
          <p:cNvSpPr>
            <a:spLocks noGrp="1"/>
          </p:cNvSpPr>
          <p:nvPr>
            <p:ph type="body" sz="quarter" idx="14"/>
          </p:nvPr>
        </p:nvSpPr>
        <p:spPr/>
        <p:txBody>
          <a:bodyPr/>
          <a:lstStyle/>
          <a:p>
            <a:pPr marL="0" indent="0" algn="ctr">
              <a:buNone/>
            </a:pPr>
            <a:r>
              <a:rPr lang="en-US" dirty="0"/>
              <a:t>“Kelly will engage in learning more about her depression by completing homework assignments 1-2 times per week over the next 30 days.”</a:t>
            </a:r>
          </a:p>
          <a:p>
            <a:pPr marL="0" indent="0" algn="ctr">
              <a:buNone/>
            </a:pPr>
            <a:endParaRPr lang="en-US" dirty="0"/>
          </a:p>
          <a:p>
            <a:pPr marL="0" indent="0" algn="ctr">
              <a:buNone/>
            </a:pPr>
            <a:r>
              <a:rPr lang="en-US" dirty="0"/>
              <a:t>“Sam will download the free Mood Tracker app by next therapy session on 6/1/2023.” </a:t>
            </a:r>
          </a:p>
          <a:p>
            <a:pPr marL="0" indent="0" algn="ctr">
              <a:buNone/>
            </a:pPr>
            <a:endParaRPr lang="en-US" dirty="0"/>
          </a:p>
          <a:p>
            <a:pPr marL="0" indent="0" algn="ctr">
              <a:buNone/>
            </a:pPr>
            <a:r>
              <a:rPr lang="en-US" dirty="0"/>
              <a:t>“Dana will attend group therapy session 3-4 times per month over the next 3 months in order to build community and decrease shame that leads to suicidal thoughts.”</a:t>
            </a:r>
          </a:p>
        </p:txBody>
      </p:sp>
    </p:spTree>
    <p:extLst>
      <p:ext uri="{BB962C8B-B14F-4D97-AF65-F5344CB8AC3E}">
        <p14:creationId xmlns:p14="http://schemas.microsoft.com/office/powerpoint/2010/main" val="262475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010E19-644C-18C3-E6A4-56D181BD6D43}"/>
              </a:ext>
            </a:extLst>
          </p:cNvPr>
          <p:cNvSpPr>
            <a:spLocks noGrp="1"/>
          </p:cNvSpPr>
          <p:nvPr>
            <p:ph type="body" sz="quarter" idx="10"/>
          </p:nvPr>
        </p:nvSpPr>
        <p:spPr/>
        <p:txBody>
          <a:bodyPr/>
          <a:lstStyle/>
          <a:p>
            <a:r>
              <a:rPr lang="en-US" dirty="0"/>
              <a:t>Interventions</a:t>
            </a:r>
          </a:p>
        </p:txBody>
      </p:sp>
    </p:spTree>
    <p:extLst>
      <p:ext uri="{BB962C8B-B14F-4D97-AF65-F5344CB8AC3E}">
        <p14:creationId xmlns:p14="http://schemas.microsoft.com/office/powerpoint/2010/main" val="94287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5D70FD-A210-8E12-A825-63791DD9CA5C}"/>
              </a:ext>
            </a:extLst>
          </p:cNvPr>
          <p:cNvSpPr>
            <a:spLocks noGrp="1"/>
          </p:cNvSpPr>
          <p:nvPr>
            <p:ph type="body" sz="quarter" idx="13"/>
          </p:nvPr>
        </p:nvSpPr>
        <p:spPr/>
        <p:txBody>
          <a:bodyPr/>
          <a:lstStyle/>
          <a:p>
            <a:r>
              <a:rPr lang="en-US" dirty="0"/>
              <a:t>Common Interventions</a:t>
            </a:r>
          </a:p>
        </p:txBody>
      </p:sp>
      <p:sp>
        <p:nvSpPr>
          <p:cNvPr id="5" name="Text Placeholder 4">
            <a:extLst>
              <a:ext uri="{FF2B5EF4-FFF2-40B4-BE49-F238E27FC236}">
                <a16:creationId xmlns:a16="http://schemas.microsoft.com/office/drawing/2014/main" id="{38DA249A-3BC8-0A8E-0D6E-6B326FC5BB4F}"/>
              </a:ext>
            </a:extLst>
          </p:cNvPr>
          <p:cNvSpPr>
            <a:spLocks noGrp="1"/>
          </p:cNvSpPr>
          <p:nvPr>
            <p:ph type="body" sz="quarter" idx="14"/>
          </p:nvPr>
        </p:nvSpPr>
        <p:spPr/>
        <p:txBody>
          <a:bodyPr/>
          <a:lstStyle/>
          <a:p>
            <a:pPr marL="342900" indent="-342900">
              <a:buFont typeface="Arial" panose="020B0604020202020204" pitchFamily="34" charset="0"/>
              <a:buChar char="•"/>
            </a:pPr>
            <a:r>
              <a:rPr lang="en-US" dirty="0"/>
              <a:t>Brief Interventions</a:t>
            </a:r>
          </a:p>
          <a:p>
            <a:pPr lvl="1"/>
            <a:r>
              <a:rPr lang="en-US" dirty="0"/>
              <a:t>Safety Planning Intervention</a:t>
            </a:r>
          </a:p>
          <a:p>
            <a:pPr lvl="1"/>
            <a:r>
              <a:rPr lang="en-US" dirty="0"/>
              <a:t>Lethal Means Counseling</a:t>
            </a:r>
          </a:p>
          <a:p>
            <a:pPr>
              <a:buFont typeface="Arial" panose="020B0604020202020204" pitchFamily="34" charset="0"/>
              <a:buChar char="•"/>
            </a:pPr>
            <a:r>
              <a:rPr lang="en-US" dirty="0"/>
              <a:t>Emergency Petitions</a:t>
            </a:r>
          </a:p>
          <a:p>
            <a:pPr>
              <a:buFont typeface="Arial" panose="020B0604020202020204" pitchFamily="34" charset="0"/>
              <a:buChar char="•"/>
            </a:pPr>
            <a:r>
              <a:rPr lang="en-US" dirty="0"/>
              <a:t>Warm Hand-Offs</a:t>
            </a:r>
          </a:p>
          <a:p>
            <a:pPr>
              <a:buFont typeface="Arial" panose="020B0604020202020204" pitchFamily="34" charset="0"/>
              <a:buChar char="•"/>
            </a:pPr>
            <a:endParaRPr lang="en-US" dirty="0"/>
          </a:p>
          <a:p>
            <a:pPr marL="457200" lvl="1" indent="0">
              <a:buNone/>
            </a:pPr>
            <a:endParaRPr lang="en-US" dirty="0"/>
          </a:p>
          <a:p>
            <a:pPr marL="457200" lvl="1" indent="0">
              <a:buNone/>
            </a:pPr>
            <a:endParaRPr lang="en-US" dirty="0"/>
          </a:p>
        </p:txBody>
      </p:sp>
      <p:pic>
        <p:nvPicPr>
          <p:cNvPr id="7172" name="Picture 4">
            <a:extLst>
              <a:ext uri="{FF2B5EF4-FFF2-40B4-BE49-F238E27FC236}">
                <a16:creationId xmlns:a16="http://schemas.microsoft.com/office/drawing/2014/main" id="{BFC1ED8B-FF6D-2D9C-E1E0-70A2E8960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80770"/>
            <a:ext cx="45148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82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F0DE8C-72BC-919E-54A8-1A4CBD2173E1}"/>
              </a:ext>
            </a:extLst>
          </p:cNvPr>
          <p:cNvSpPr>
            <a:spLocks noGrp="1"/>
          </p:cNvSpPr>
          <p:nvPr>
            <p:ph type="body" sz="quarter" idx="13"/>
          </p:nvPr>
        </p:nvSpPr>
        <p:spPr/>
        <p:txBody>
          <a:bodyPr/>
          <a:lstStyle/>
          <a:p>
            <a:r>
              <a:rPr lang="en-US" dirty="0"/>
              <a:t>Safety Planning Intervention (SPI)</a:t>
            </a:r>
          </a:p>
        </p:txBody>
      </p:sp>
      <p:sp>
        <p:nvSpPr>
          <p:cNvPr id="3" name="Text Placeholder 2">
            <a:extLst>
              <a:ext uri="{FF2B5EF4-FFF2-40B4-BE49-F238E27FC236}">
                <a16:creationId xmlns:a16="http://schemas.microsoft.com/office/drawing/2014/main" id="{D0F664CD-8DBB-85B5-7026-F2B96A2B38EA}"/>
              </a:ext>
            </a:extLst>
          </p:cNvPr>
          <p:cNvSpPr>
            <a:spLocks noGrp="1"/>
          </p:cNvSpPr>
          <p:nvPr>
            <p:ph type="body" sz="quarter" idx="14"/>
          </p:nvPr>
        </p:nvSpPr>
        <p:spPr/>
        <p:txBody>
          <a:bodyPr/>
          <a:lstStyle/>
          <a:p>
            <a:pPr>
              <a:buFont typeface="Arial" panose="020B0604020202020204" pitchFamily="34" charset="0"/>
              <a:buChar char="•"/>
            </a:pPr>
            <a:r>
              <a:rPr lang="en-US" dirty="0"/>
              <a:t>D</a:t>
            </a:r>
            <a:r>
              <a:rPr lang="en-US" b="0" i="0" dirty="0">
                <a:effectLst/>
              </a:rPr>
              <a:t>eveloped by Drs. Barbara Stanley and Gregory Brown and centers collaboration between an individual and a mental health care provider. </a:t>
            </a:r>
          </a:p>
          <a:p>
            <a:pPr>
              <a:buFont typeface="Arial" panose="020B0604020202020204" pitchFamily="34" charset="0"/>
              <a:buChar char="•"/>
            </a:pPr>
            <a:r>
              <a:rPr lang="en-US" b="0" i="0" dirty="0">
                <a:effectLst/>
              </a:rPr>
              <a:t>The Safety Plan is personal, unique and includes the client’s identification of the thoughts, feelings and experiences just prior to decompensation that they can learn may signal an impending suicidal crisis .</a:t>
            </a:r>
          </a:p>
          <a:p>
            <a:pPr>
              <a:buFont typeface="Arial" panose="020B0604020202020204" pitchFamily="34" charset="0"/>
              <a:buChar char="•"/>
            </a:pPr>
            <a:r>
              <a:rPr lang="en-US" dirty="0"/>
              <a:t>It also identifies </a:t>
            </a:r>
            <a:r>
              <a:rPr lang="en-US" b="0" i="0" dirty="0">
                <a:effectLst/>
              </a:rPr>
              <a:t>actions they have found helpful at earlier times of distress in their life. </a:t>
            </a:r>
            <a:endParaRPr lang="en-US" dirty="0"/>
          </a:p>
        </p:txBody>
      </p:sp>
    </p:spTree>
    <p:extLst>
      <p:ext uri="{BB962C8B-B14F-4D97-AF65-F5344CB8AC3E}">
        <p14:creationId xmlns:p14="http://schemas.microsoft.com/office/powerpoint/2010/main" val="266279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267110C6-A249-7B7F-0D3A-0F3D3364B069}"/>
              </a:ext>
            </a:extLst>
          </p:cNvPr>
          <p:cNvPicPr>
            <a:picLocks noChangeAspect="1"/>
          </p:cNvPicPr>
          <p:nvPr/>
        </p:nvPicPr>
        <p:blipFill rotWithShape="1">
          <a:blip r:embed="rId2"/>
          <a:srcRect l="16773" t="15575" r="22649" b="6742"/>
          <a:stretch/>
        </p:blipFill>
        <p:spPr bwMode="auto">
          <a:xfrm>
            <a:off x="1419225" y="190500"/>
            <a:ext cx="9086850" cy="5362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204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AED9CF-4190-A12F-F747-877F7FD62DB4}"/>
              </a:ext>
            </a:extLst>
          </p:cNvPr>
          <p:cNvSpPr>
            <a:spLocks noGrp="1"/>
          </p:cNvSpPr>
          <p:nvPr>
            <p:ph type="body" sz="quarter" idx="13"/>
          </p:nvPr>
        </p:nvSpPr>
        <p:spPr/>
        <p:txBody>
          <a:bodyPr/>
          <a:lstStyle/>
          <a:p>
            <a:r>
              <a:rPr lang="en-US" dirty="0"/>
              <a:t>Lethal Means Counseling (LMC)</a:t>
            </a:r>
          </a:p>
        </p:txBody>
      </p:sp>
      <p:sp>
        <p:nvSpPr>
          <p:cNvPr id="3" name="Text Placeholder 2">
            <a:extLst>
              <a:ext uri="{FF2B5EF4-FFF2-40B4-BE49-F238E27FC236}">
                <a16:creationId xmlns:a16="http://schemas.microsoft.com/office/drawing/2014/main" id="{6901A829-E215-E21F-F9C1-BE7810D150FD}"/>
              </a:ext>
            </a:extLst>
          </p:cNvPr>
          <p:cNvSpPr>
            <a:spLocks noGrp="1"/>
          </p:cNvSpPr>
          <p:nvPr>
            <p:ph type="body" sz="quarter" idx="14"/>
          </p:nvPr>
        </p:nvSpPr>
        <p:spPr/>
        <p:txBody>
          <a:bodyPr/>
          <a:lstStyle/>
          <a:p>
            <a:pPr>
              <a:buFont typeface="Arial" panose="020B0604020202020204" pitchFamily="34" charset="0"/>
              <a:buChar char="•"/>
            </a:pPr>
            <a:r>
              <a:rPr lang="en-US" b="0" i="0" dirty="0">
                <a:effectLst/>
              </a:rPr>
              <a:t>Means reduction (reducing a suicidal person’s access to highly lethal means) is an important part of a comprehensive approach to suicide prevention.</a:t>
            </a:r>
          </a:p>
          <a:p>
            <a:pPr>
              <a:buFont typeface="Arial" panose="020B0604020202020204" pitchFamily="34" charset="0"/>
              <a:buChar char="•"/>
            </a:pPr>
            <a:r>
              <a:rPr lang="en-US" b="0" i="0" dirty="0">
                <a:effectLst/>
              </a:rPr>
              <a:t>The basic goal of LMC is to reduce risk of suicide by engaging the individual and/or family in securing and reducing access to every form of lethal means possible. </a:t>
            </a:r>
          </a:p>
          <a:p>
            <a:pPr>
              <a:buFont typeface="Arial" panose="020B0604020202020204" pitchFamily="34" charset="0"/>
              <a:buChar char="•"/>
            </a:pPr>
            <a:r>
              <a:rPr lang="en-US" b="0" i="0" dirty="0">
                <a:effectLst/>
              </a:rPr>
              <a:t>A suicidal crisis can escalate quickly and the time between the decision to end one’s life and taking action is often brief. </a:t>
            </a:r>
          </a:p>
          <a:p>
            <a:pPr>
              <a:buFont typeface="Arial" panose="020B0604020202020204" pitchFamily="34" charset="0"/>
              <a:buChar char="•"/>
            </a:pPr>
            <a:r>
              <a:rPr lang="en-US" b="0" i="0" dirty="0">
                <a:effectLst/>
              </a:rPr>
              <a:t>If a person does not have access to lethal means they will not die from self-harm behavior.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86818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A1CF9D-B250-C2B3-724A-97595243E0C8}"/>
              </a:ext>
            </a:extLst>
          </p:cNvPr>
          <p:cNvSpPr>
            <a:spLocks noGrp="1"/>
          </p:cNvSpPr>
          <p:nvPr>
            <p:ph type="body" sz="quarter" idx="13"/>
          </p:nvPr>
        </p:nvSpPr>
        <p:spPr/>
        <p:txBody>
          <a:bodyPr/>
          <a:lstStyle/>
          <a:p>
            <a:r>
              <a:rPr lang="en-US" dirty="0"/>
              <a:t>Lethal Means Counseling (LMC)</a:t>
            </a:r>
          </a:p>
        </p:txBody>
      </p:sp>
      <p:sp>
        <p:nvSpPr>
          <p:cNvPr id="3" name="Text Placeholder 2">
            <a:extLst>
              <a:ext uri="{FF2B5EF4-FFF2-40B4-BE49-F238E27FC236}">
                <a16:creationId xmlns:a16="http://schemas.microsoft.com/office/drawing/2014/main" id="{34F36819-D224-77F7-42B5-64E6E3108C9F}"/>
              </a:ext>
            </a:extLst>
          </p:cNvPr>
          <p:cNvSpPr>
            <a:spLocks noGrp="1"/>
          </p:cNvSpPr>
          <p:nvPr>
            <p:ph type="body" sz="quarter" idx="14"/>
          </p:nvPr>
        </p:nvSpPr>
        <p:spPr>
          <a:xfrm>
            <a:off x="773113" y="1127760"/>
            <a:ext cx="10340975" cy="4450080"/>
          </a:xfrm>
        </p:spPr>
        <p:txBody>
          <a:bodyPr/>
          <a:lstStyle/>
          <a:p>
            <a:pPr algn="l">
              <a:buFont typeface="Arial" panose="020B0604020202020204" pitchFamily="34" charset="0"/>
              <a:buChar char="•"/>
            </a:pPr>
            <a:r>
              <a:rPr lang="en-US" b="0" i="0" dirty="0">
                <a:solidFill>
                  <a:srgbClr val="262626"/>
                </a:solidFill>
                <a:effectLst/>
                <a:latin typeface="AvenirNextLTPro-Regular"/>
              </a:rPr>
              <a:t>Lethal Means Counseling involves these steps:</a:t>
            </a:r>
          </a:p>
          <a:p>
            <a:pPr lvl="1"/>
            <a:r>
              <a:rPr lang="en-US" b="0" i="0" dirty="0">
                <a:solidFill>
                  <a:srgbClr val="262626"/>
                </a:solidFill>
                <a:effectLst/>
                <a:latin typeface="AvenirNextLTPro-Regular"/>
              </a:rPr>
              <a:t>Express concern for safety</a:t>
            </a:r>
          </a:p>
          <a:p>
            <a:pPr lvl="1"/>
            <a:r>
              <a:rPr lang="en-US" b="0" i="0" dirty="0">
                <a:solidFill>
                  <a:srgbClr val="262626"/>
                </a:solidFill>
                <a:effectLst/>
                <a:latin typeface="AvenirNextLTPro-Regular"/>
              </a:rPr>
              <a:t>Let them know what they can do to create a safe environment</a:t>
            </a:r>
          </a:p>
          <a:p>
            <a:pPr marL="1200150" lvl="2" indent="-285750"/>
            <a:r>
              <a:rPr lang="en-US" b="0" i="0" dirty="0">
                <a:solidFill>
                  <a:srgbClr val="262626"/>
                </a:solidFill>
                <a:effectLst/>
                <a:latin typeface="AvenirNextLTPro-Regular"/>
              </a:rPr>
              <a:t>Remove or secure any type of lethal means from the home (or work) environment</a:t>
            </a:r>
          </a:p>
          <a:p>
            <a:pPr marL="1200150" lvl="2" indent="-285750"/>
            <a:r>
              <a:rPr lang="en-US" b="0" i="0" dirty="0">
                <a:solidFill>
                  <a:srgbClr val="262626"/>
                </a:solidFill>
                <a:effectLst/>
                <a:latin typeface="AvenirNextLTPro-Regular"/>
              </a:rPr>
              <a:t>This can include items such as firearms, medications (prescribed and over-the- counter), toxic substances like cleaning supplies, sharp objects</a:t>
            </a:r>
          </a:p>
          <a:p>
            <a:pPr lvl="1"/>
            <a:r>
              <a:rPr lang="en-US" b="0" i="0" dirty="0">
                <a:solidFill>
                  <a:srgbClr val="262626"/>
                </a:solidFill>
                <a:effectLst/>
                <a:latin typeface="AvenirNextLTPro-Regular"/>
              </a:rPr>
              <a:t>Explain how lethal means safety works</a:t>
            </a:r>
          </a:p>
          <a:p>
            <a:pPr marL="1200150" lvl="2" indent="-285750"/>
            <a:r>
              <a:rPr lang="en-US" b="0" i="0" dirty="0">
                <a:solidFill>
                  <a:srgbClr val="262626"/>
                </a:solidFill>
                <a:effectLst/>
                <a:latin typeface="AvenirNextLTPro-Regular"/>
              </a:rPr>
              <a:t>Can’t predict crises</a:t>
            </a:r>
          </a:p>
          <a:p>
            <a:pPr marL="1200150" lvl="2" indent="-285750"/>
            <a:r>
              <a:rPr lang="en-US" b="0" i="0" dirty="0">
                <a:solidFill>
                  <a:srgbClr val="262626"/>
                </a:solidFill>
                <a:effectLst/>
                <a:latin typeface="AvenirNextLTPro-Regular"/>
              </a:rPr>
              <a:t>During moments of acute risk, need to reduce access to lethal means they have focused on</a:t>
            </a:r>
          </a:p>
          <a:p>
            <a:pPr marL="1200150" lvl="2" indent="-285750"/>
            <a:r>
              <a:rPr lang="en-US" b="0" i="0" dirty="0">
                <a:solidFill>
                  <a:srgbClr val="262626"/>
                </a:solidFill>
                <a:effectLst/>
                <a:latin typeface="AvenirNextLTPro-Regular"/>
              </a:rPr>
              <a:t>People usually don’t switch quickly to a different method since thinking is less flexible in that moment</a:t>
            </a:r>
          </a:p>
          <a:p>
            <a:pPr marL="1200150" lvl="2" indent="-285750"/>
            <a:r>
              <a:rPr lang="en-US" b="0" i="0" dirty="0">
                <a:solidFill>
                  <a:srgbClr val="262626"/>
                </a:solidFill>
                <a:effectLst/>
                <a:latin typeface="AvenirNextLTPro-Regular"/>
              </a:rPr>
              <a:t>If attempt does occur, other methods are likely to be less lethal</a:t>
            </a:r>
          </a:p>
          <a:p>
            <a:endParaRPr lang="en-US" dirty="0"/>
          </a:p>
        </p:txBody>
      </p:sp>
    </p:spTree>
    <p:extLst>
      <p:ext uri="{BB962C8B-B14F-4D97-AF65-F5344CB8AC3E}">
        <p14:creationId xmlns:p14="http://schemas.microsoft.com/office/powerpoint/2010/main" val="3312438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095F68-5BE0-CF89-AD1D-60F29CAEDB3C}"/>
              </a:ext>
            </a:extLst>
          </p:cNvPr>
          <p:cNvSpPr>
            <a:spLocks noGrp="1"/>
          </p:cNvSpPr>
          <p:nvPr>
            <p:ph type="body" sz="quarter" idx="13"/>
          </p:nvPr>
        </p:nvSpPr>
        <p:spPr/>
        <p:txBody>
          <a:bodyPr/>
          <a:lstStyle/>
          <a:p>
            <a:r>
              <a:rPr lang="en-US" dirty="0"/>
              <a:t>The Power of the Warm Hand-Off</a:t>
            </a:r>
          </a:p>
        </p:txBody>
      </p:sp>
      <p:sp>
        <p:nvSpPr>
          <p:cNvPr id="5" name="Text Placeholder 4">
            <a:extLst>
              <a:ext uri="{FF2B5EF4-FFF2-40B4-BE49-F238E27FC236}">
                <a16:creationId xmlns:a16="http://schemas.microsoft.com/office/drawing/2014/main" id="{754499AD-0CB5-9B20-8188-E62C81CE4F24}"/>
              </a:ext>
            </a:extLst>
          </p:cNvPr>
          <p:cNvSpPr>
            <a:spLocks noGrp="1"/>
          </p:cNvSpPr>
          <p:nvPr>
            <p:ph type="body" sz="quarter" idx="14"/>
          </p:nvPr>
        </p:nvSpPr>
        <p:spPr/>
        <p:txBody>
          <a:bodyPr/>
          <a:lstStyle/>
          <a:p>
            <a:pPr>
              <a:buFont typeface="Arial" panose="020B0604020202020204" pitchFamily="34" charset="0"/>
              <a:buChar char="•"/>
            </a:pPr>
            <a:r>
              <a:rPr lang="en-US" dirty="0"/>
              <a:t>Providers have enormous influence on how a client will perceive and respond to the offer of behavioral health intervention.  </a:t>
            </a:r>
          </a:p>
          <a:p>
            <a:pPr>
              <a:buFont typeface="Arial" panose="020B0604020202020204" pitchFamily="34" charset="0"/>
              <a:buChar char="•"/>
            </a:pPr>
            <a:r>
              <a:rPr lang="en-US" dirty="0"/>
              <a:t>With a warm hand-off, the provider directly introduces the client to behavioral health resource at the time of need.</a:t>
            </a:r>
          </a:p>
          <a:p>
            <a:pPr>
              <a:buFont typeface="Arial" panose="020B0604020202020204" pitchFamily="34" charset="0"/>
              <a:buChar char="•"/>
            </a:pPr>
            <a:r>
              <a:rPr lang="en-US" dirty="0"/>
              <a:t>The warm hand-off is most powerful when done face-to-face.  It establishes initial contact between the client and referral source and confers the trust and rapport the client has developed with the provider to the referral source.  </a:t>
            </a:r>
          </a:p>
          <a:p>
            <a:pPr marL="0" indent="0">
              <a:buNone/>
            </a:pPr>
            <a:endParaRPr lang="en-US" dirty="0"/>
          </a:p>
        </p:txBody>
      </p:sp>
    </p:spTree>
    <p:extLst>
      <p:ext uri="{BB962C8B-B14F-4D97-AF65-F5344CB8AC3E}">
        <p14:creationId xmlns:p14="http://schemas.microsoft.com/office/powerpoint/2010/main" val="199132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7F39C1-B7F6-8DF0-ABF7-721A469C03C1}"/>
              </a:ext>
            </a:extLst>
          </p:cNvPr>
          <p:cNvSpPr>
            <a:spLocks noGrp="1"/>
          </p:cNvSpPr>
          <p:nvPr>
            <p:ph type="body" sz="quarter" idx="13"/>
          </p:nvPr>
        </p:nvSpPr>
        <p:spPr/>
        <p:txBody>
          <a:bodyPr/>
          <a:lstStyle/>
          <a:p>
            <a:r>
              <a:rPr lang="en-US" dirty="0"/>
              <a:t>Warm Hand-Off Guidelines</a:t>
            </a:r>
          </a:p>
        </p:txBody>
      </p:sp>
      <p:sp>
        <p:nvSpPr>
          <p:cNvPr id="5" name="Text Placeholder 4">
            <a:extLst>
              <a:ext uri="{FF2B5EF4-FFF2-40B4-BE49-F238E27FC236}">
                <a16:creationId xmlns:a16="http://schemas.microsoft.com/office/drawing/2014/main" id="{E7AA6718-4380-A0D8-58B4-759D497863A4}"/>
              </a:ext>
            </a:extLst>
          </p:cNvPr>
          <p:cNvSpPr>
            <a:spLocks noGrp="1"/>
          </p:cNvSpPr>
          <p:nvPr>
            <p:ph type="body" sz="quarter" idx="14"/>
          </p:nvPr>
        </p:nvSpPr>
        <p:spPr>
          <a:xfrm>
            <a:off x="2153920" y="3302000"/>
            <a:ext cx="8960168" cy="2387600"/>
          </a:xfrm>
        </p:spPr>
        <p:txBody>
          <a:bodyPr/>
          <a:lstStyle/>
          <a:p>
            <a:pPr>
              <a:buFont typeface="Arial" panose="020B0604020202020204" pitchFamily="34" charset="0"/>
              <a:buChar char="•"/>
            </a:pPr>
            <a:r>
              <a:rPr lang="en-US" dirty="0"/>
              <a:t>Know your referral sources in advance</a:t>
            </a:r>
          </a:p>
          <a:p>
            <a:pPr>
              <a:buFont typeface="Arial" panose="020B0604020202020204" pitchFamily="34" charset="0"/>
              <a:buChar char="•"/>
            </a:pPr>
            <a:r>
              <a:rPr lang="en-US" dirty="0"/>
              <a:t>Approach the client with your concerns</a:t>
            </a:r>
          </a:p>
          <a:p>
            <a:pPr>
              <a:buFont typeface="Arial" panose="020B0604020202020204" pitchFamily="34" charset="0"/>
              <a:buChar char="•"/>
            </a:pPr>
            <a:r>
              <a:rPr lang="en-US" dirty="0"/>
              <a:t>Follow your agency’s procedure for making the referral</a:t>
            </a:r>
          </a:p>
          <a:p>
            <a:pPr>
              <a:buFont typeface="Arial" panose="020B0604020202020204" pitchFamily="34" charset="0"/>
              <a:buChar char="•"/>
            </a:pPr>
            <a:r>
              <a:rPr lang="en-US" dirty="0"/>
              <a:t>Follow up with the referral source to determine outcome</a:t>
            </a:r>
          </a:p>
          <a:p>
            <a:pPr>
              <a:buFont typeface="Arial" panose="020B0604020202020204" pitchFamily="34" charset="0"/>
              <a:buChar char="•"/>
            </a:pPr>
            <a:r>
              <a:rPr lang="en-US" dirty="0"/>
              <a:t>Follow up with the client within 48 hours of referral</a:t>
            </a:r>
          </a:p>
          <a:p>
            <a:pPr>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E30C14B1-8729-AB3B-722A-FD0D504E0577}"/>
              </a:ext>
            </a:extLst>
          </p:cNvPr>
          <p:cNvPicPr>
            <a:picLocks noChangeAspect="1"/>
          </p:cNvPicPr>
          <p:nvPr/>
        </p:nvPicPr>
        <p:blipFill>
          <a:blip r:embed="rId2"/>
          <a:stretch>
            <a:fillRect/>
          </a:stretch>
        </p:blipFill>
        <p:spPr>
          <a:xfrm>
            <a:off x="2604134" y="1032170"/>
            <a:ext cx="6496051" cy="2152649"/>
          </a:xfrm>
          <a:prstGeom prst="rect">
            <a:avLst/>
          </a:prstGeom>
        </p:spPr>
      </p:pic>
    </p:spTree>
    <p:extLst>
      <p:ext uri="{BB962C8B-B14F-4D97-AF65-F5344CB8AC3E}">
        <p14:creationId xmlns:p14="http://schemas.microsoft.com/office/powerpoint/2010/main" val="36318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010E19-644C-18C3-E6A4-56D181BD6D43}"/>
              </a:ext>
            </a:extLst>
          </p:cNvPr>
          <p:cNvSpPr>
            <a:spLocks noGrp="1"/>
          </p:cNvSpPr>
          <p:nvPr>
            <p:ph type="body" sz="quarter" idx="10"/>
          </p:nvPr>
        </p:nvSpPr>
        <p:spPr/>
        <p:txBody>
          <a:bodyPr/>
          <a:lstStyle/>
          <a:p>
            <a:r>
              <a:rPr lang="en-US" dirty="0"/>
              <a:t>Care After a Suicide Attempt</a:t>
            </a:r>
          </a:p>
        </p:txBody>
      </p:sp>
    </p:spTree>
    <p:extLst>
      <p:ext uri="{BB962C8B-B14F-4D97-AF65-F5344CB8AC3E}">
        <p14:creationId xmlns:p14="http://schemas.microsoft.com/office/powerpoint/2010/main" val="172351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580FAA-A060-2365-AE58-1428019F649D}"/>
              </a:ext>
            </a:extLst>
          </p:cNvPr>
          <p:cNvSpPr>
            <a:spLocks noGrp="1"/>
          </p:cNvSpPr>
          <p:nvPr>
            <p:ph type="body" sz="quarter" idx="13"/>
          </p:nvPr>
        </p:nvSpPr>
        <p:spPr/>
        <p:txBody>
          <a:bodyPr/>
          <a:lstStyle/>
          <a:p>
            <a:r>
              <a:rPr lang="en-US" dirty="0"/>
              <a:t>Learning Objectives</a:t>
            </a:r>
          </a:p>
        </p:txBody>
      </p:sp>
      <p:sp>
        <p:nvSpPr>
          <p:cNvPr id="6" name="Text Placeholder 5">
            <a:extLst>
              <a:ext uri="{FF2B5EF4-FFF2-40B4-BE49-F238E27FC236}">
                <a16:creationId xmlns:a16="http://schemas.microsoft.com/office/drawing/2014/main" id="{A27519A3-C1AE-55B8-127E-244F5980D89B}"/>
              </a:ext>
            </a:extLst>
          </p:cNvPr>
          <p:cNvSpPr>
            <a:spLocks noGrp="1"/>
          </p:cNvSpPr>
          <p:nvPr>
            <p:ph type="body" sz="quarter" idx="14"/>
          </p:nvPr>
        </p:nvSpPr>
        <p:spPr/>
        <p:txBody>
          <a:bodyPr/>
          <a:lstStyle/>
          <a:p>
            <a:r>
              <a:rPr lang="en-US" dirty="0"/>
              <a:t>Cultural Perspectives on Suicide</a:t>
            </a:r>
          </a:p>
          <a:p>
            <a:r>
              <a:rPr lang="en-US" dirty="0"/>
              <a:t>Treatment Planning</a:t>
            </a:r>
          </a:p>
          <a:p>
            <a:r>
              <a:rPr lang="en-US" dirty="0"/>
              <a:t>Common Interventions</a:t>
            </a:r>
          </a:p>
          <a:p>
            <a:r>
              <a:rPr lang="en-US" sz="2400" dirty="0"/>
              <a:t>Supporting clients after a suicide attempt</a:t>
            </a:r>
          </a:p>
          <a:p>
            <a:r>
              <a:rPr lang="en-US" dirty="0"/>
              <a:t>Supporting providers as they support others</a:t>
            </a:r>
            <a:endParaRPr lang="en-US" sz="2400" dirty="0"/>
          </a:p>
          <a:p>
            <a:pPr marL="0" indent="0">
              <a:buNone/>
            </a:pPr>
            <a:endParaRPr lang="en-US" sz="2400" dirty="0">
              <a:solidFill>
                <a:schemeClr val="tx1"/>
              </a:solidFill>
            </a:endParaRPr>
          </a:p>
          <a:p>
            <a:endParaRPr lang="en-US" dirty="0"/>
          </a:p>
        </p:txBody>
      </p:sp>
    </p:spTree>
    <p:extLst>
      <p:ext uri="{BB962C8B-B14F-4D97-AF65-F5344CB8AC3E}">
        <p14:creationId xmlns:p14="http://schemas.microsoft.com/office/powerpoint/2010/main" val="189343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8B18F-713A-9044-5127-8BD8D9B0624F}"/>
              </a:ext>
            </a:extLst>
          </p:cNvPr>
          <p:cNvSpPr>
            <a:spLocks noGrp="1"/>
          </p:cNvSpPr>
          <p:nvPr>
            <p:ph type="body" sz="quarter" idx="13"/>
          </p:nvPr>
        </p:nvSpPr>
        <p:spPr/>
        <p:txBody>
          <a:bodyPr/>
          <a:lstStyle/>
          <a:p>
            <a:r>
              <a:rPr lang="en-US" dirty="0"/>
              <a:t>Care Transitions</a:t>
            </a:r>
          </a:p>
        </p:txBody>
      </p:sp>
      <p:sp>
        <p:nvSpPr>
          <p:cNvPr id="3" name="Text Placeholder 2">
            <a:extLst>
              <a:ext uri="{FF2B5EF4-FFF2-40B4-BE49-F238E27FC236}">
                <a16:creationId xmlns:a16="http://schemas.microsoft.com/office/drawing/2014/main" id="{355D06E3-B39C-894C-D0EB-F385DF7867AF}"/>
              </a:ext>
            </a:extLst>
          </p:cNvPr>
          <p:cNvSpPr>
            <a:spLocks noGrp="1"/>
          </p:cNvSpPr>
          <p:nvPr>
            <p:ph type="body" sz="quarter" idx="14"/>
          </p:nvPr>
        </p:nvSpPr>
        <p:spPr/>
        <p:txBody>
          <a:bodyPr/>
          <a:lstStyle/>
          <a:p>
            <a:pPr>
              <a:buFont typeface="Arial" panose="020B0604020202020204" pitchFamily="34" charset="0"/>
              <a:buChar char="•"/>
            </a:pPr>
            <a:r>
              <a:rPr lang="en-US" dirty="0"/>
              <a:t>Inpatient psychiatric care is designed to mitigate immediate risk, begin treatment, and prepare individuals for continuing care after hospitalization.</a:t>
            </a:r>
          </a:p>
          <a:p>
            <a:pPr>
              <a:buFont typeface="Arial" panose="020B0604020202020204" pitchFamily="34" charset="0"/>
              <a:buChar char="•"/>
            </a:pPr>
            <a:r>
              <a:rPr lang="en-US" dirty="0"/>
              <a:t>Hospitalization is not intended to be the only care a person requires to return to a state of wellness.</a:t>
            </a:r>
          </a:p>
          <a:p>
            <a:pPr>
              <a:buFont typeface="Arial" panose="020B0604020202020204" pitchFamily="34" charset="0"/>
              <a:buChar char="•"/>
            </a:pPr>
            <a:r>
              <a:rPr lang="en-US" dirty="0"/>
              <a:t>The first week after discharge from inpatient treatment carries extraordinary risk for suicide, with suicide deaths occurring during this week at a rate 300 times higher than the global suicide rate (Chung et al., 2019).</a:t>
            </a:r>
          </a:p>
          <a:p>
            <a:pPr>
              <a:buFont typeface="Arial" panose="020B0604020202020204" pitchFamily="34" charset="0"/>
              <a:buChar char="•"/>
            </a:pPr>
            <a:r>
              <a:rPr lang="en-US" dirty="0"/>
              <a:t>The transition from inpatient to outpatient care represents a tremendous gap in the health care delivery systems and is challenging to close for myriad reasons.</a:t>
            </a:r>
          </a:p>
          <a:p>
            <a:pPr lvl="1"/>
            <a:endParaRPr lang="en-US" dirty="0"/>
          </a:p>
        </p:txBody>
      </p:sp>
    </p:spTree>
    <p:extLst>
      <p:ext uri="{BB962C8B-B14F-4D97-AF65-F5344CB8AC3E}">
        <p14:creationId xmlns:p14="http://schemas.microsoft.com/office/powerpoint/2010/main" val="1740957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1458EF-1864-EA6E-B8D5-889E4FEFE998}"/>
              </a:ext>
            </a:extLst>
          </p:cNvPr>
          <p:cNvSpPr>
            <a:spLocks noGrp="1"/>
          </p:cNvSpPr>
          <p:nvPr>
            <p:ph type="body" sz="quarter" idx="13"/>
          </p:nvPr>
        </p:nvSpPr>
        <p:spPr/>
        <p:txBody>
          <a:bodyPr/>
          <a:lstStyle/>
          <a:p>
            <a:r>
              <a:rPr lang="en-US" dirty="0"/>
              <a:t>Care Transitions-Best Practices </a:t>
            </a:r>
          </a:p>
        </p:txBody>
      </p:sp>
      <p:sp>
        <p:nvSpPr>
          <p:cNvPr id="3" name="Text Placeholder 2">
            <a:extLst>
              <a:ext uri="{FF2B5EF4-FFF2-40B4-BE49-F238E27FC236}">
                <a16:creationId xmlns:a16="http://schemas.microsoft.com/office/drawing/2014/main" id="{C3A00EF3-D8D9-F999-C3CC-9BA1845D858C}"/>
              </a:ext>
            </a:extLst>
          </p:cNvPr>
          <p:cNvSpPr>
            <a:spLocks noGrp="1"/>
          </p:cNvSpPr>
          <p:nvPr>
            <p:ph type="body" sz="quarter" idx="14"/>
          </p:nvPr>
        </p:nvSpPr>
        <p:spPr>
          <a:xfrm>
            <a:off x="773113" y="1026160"/>
            <a:ext cx="10340975" cy="4663440"/>
          </a:xfrm>
        </p:spPr>
        <p:txBody>
          <a:bodyPr/>
          <a:lstStyle/>
          <a:p>
            <a:pPr>
              <a:buFont typeface="Arial" panose="020B0604020202020204" pitchFamily="34" charset="0"/>
              <a:buChar char="•"/>
            </a:pPr>
            <a:r>
              <a:rPr lang="en-US" dirty="0"/>
              <a:t>Considerations for Inpatient Providers:</a:t>
            </a:r>
          </a:p>
          <a:p>
            <a:pPr lvl="1"/>
            <a:r>
              <a:rPr lang="en-US" sz="2200" dirty="0"/>
              <a:t>Begin discharge planning upon admission, preferably within 24 hour</a:t>
            </a:r>
          </a:p>
          <a:p>
            <a:pPr lvl="1"/>
            <a:r>
              <a:rPr lang="en-US" sz="2200" dirty="0"/>
              <a:t>Develop collaborative protocols </a:t>
            </a:r>
          </a:p>
          <a:p>
            <a:pPr lvl="1"/>
            <a:r>
              <a:rPr lang="en-US" sz="2200" dirty="0"/>
              <a:t>Electronically deliver copies of essential records to aid the outpatient provider post-discharge</a:t>
            </a:r>
          </a:p>
          <a:p>
            <a:pPr lvl="1"/>
            <a:r>
              <a:rPr lang="en-US" sz="2200" dirty="0"/>
              <a:t>Encourage family participation, keeping in mind that family is self-defined</a:t>
            </a:r>
          </a:p>
          <a:p>
            <a:pPr lvl="1"/>
            <a:r>
              <a:rPr lang="en-US" sz="2200" dirty="0"/>
              <a:t>Include Peer Specialist whenever possible</a:t>
            </a:r>
          </a:p>
          <a:p>
            <a:pPr lvl="1"/>
            <a:r>
              <a:rPr lang="en-US" sz="2200" dirty="0"/>
              <a:t>Engage community supports</a:t>
            </a:r>
          </a:p>
          <a:p>
            <a:pPr lvl="1"/>
            <a:r>
              <a:rPr lang="en-US" sz="2200" dirty="0"/>
              <a:t>Collaboratively develop a safety plan and offer a discharge planning meeting</a:t>
            </a:r>
          </a:p>
          <a:p>
            <a:pPr lvl="1"/>
            <a:r>
              <a:rPr lang="en-US" sz="2200" dirty="0"/>
              <a:t>Schedule an outpatient appointment, ideally within 24-72 of discharge and no longer than 7 days</a:t>
            </a:r>
          </a:p>
          <a:p>
            <a:pPr lvl="1"/>
            <a:r>
              <a:rPr lang="en-US" sz="2200" dirty="0"/>
              <a:t>Create innovative ways to connect the client to the outpatient provider</a:t>
            </a:r>
          </a:p>
          <a:p>
            <a:pPr lvl="1"/>
            <a:r>
              <a:rPr lang="en-US" sz="2200" dirty="0"/>
              <a:t>Make a follow-up call to the client after discharge and utilize “caring contacts”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043143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D5969E-A67D-4186-13D5-059606F24F27}"/>
              </a:ext>
            </a:extLst>
          </p:cNvPr>
          <p:cNvSpPr>
            <a:spLocks noGrp="1"/>
          </p:cNvSpPr>
          <p:nvPr>
            <p:ph type="body" sz="quarter" idx="13"/>
          </p:nvPr>
        </p:nvSpPr>
        <p:spPr/>
        <p:txBody>
          <a:bodyPr/>
          <a:lstStyle/>
          <a:p>
            <a:r>
              <a:rPr lang="en-US" dirty="0"/>
              <a:t>Care Transitions-Best Practices</a:t>
            </a:r>
          </a:p>
        </p:txBody>
      </p:sp>
      <p:sp>
        <p:nvSpPr>
          <p:cNvPr id="3" name="Text Placeholder 2">
            <a:extLst>
              <a:ext uri="{FF2B5EF4-FFF2-40B4-BE49-F238E27FC236}">
                <a16:creationId xmlns:a16="http://schemas.microsoft.com/office/drawing/2014/main" id="{E2537A9C-5EE3-31DA-8F93-3746E832176F}"/>
              </a:ext>
            </a:extLst>
          </p:cNvPr>
          <p:cNvSpPr>
            <a:spLocks noGrp="1"/>
          </p:cNvSpPr>
          <p:nvPr>
            <p:ph type="body" sz="quarter" idx="14"/>
          </p:nvPr>
        </p:nvSpPr>
        <p:spPr/>
        <p:txBody>
          <a:bodyPr/>
          <a:lstStyle/>
          <a:p>
            <a:pPr>
              <a:buFont typeface="Arial" panose="020B0604020202020204" pitchFamily="34" charset="0"/>
              <a:buChar char="•"/>
            </a:pPr>
            <a:r>
              <a:rPr lang="en-US" dirty="0"/>
              <a:t>Considerations for Outpatient Providers:</a:t>
            </a:r>
          </a:p>
          <a:p>
            <a:pPr lvl="1"/>
            <a:r>
              <a:rPr lang="en-US" sz="2200" dirty="0"/>
              <a:t>Cultivate a transformative, rather than transactional, relationship with inpatient providers in your community</a:t>
            </a:r>
          </a:p>
          <a:p>
            <a:pPr lvl="1"/>
            <a:r>
              <a:rPr lang="en-US" sz="2200" dirty="0"/>
              <a:t>Accept shared responsibility for achieving a safe, and successful transition </a:t>
            </a:r>
          </a:p>
          <a:p>
            <a:pPr lvl="1"/>
            <a:r>
              <a:rPr lang="en-US" sz="2200" dirty="0"/>
              <a:t>Work together with the inpatient provider to obtain copies of essential documents </a:t>
            </a:r>
          </a:p>
          <a:p>
            <a:pPr lvl="1"/>
            <a:r>
              <a:rPr lang="en-US" sz="2200" dirty="0"/>
              <a:t>Arrange a care transition call prior to discharge</a:t>
            </a:r>
          </a:p>
          <a:p>
            <a:pPr lvl="1"/>
            <a:r>
              <a:rPr lang="en-US" sz="2200" dirty="0"/>
              <a:t>Train staff on suicide prevention</a:t>
            </a:r>
          </a:p>
          <a:p>
            <a:pPr lvl="1"/>
            <a:r>
              <a:rPr lang="en-US" sz="2200" dirty="0"/>
              <a:t>Meet with the client and family members during the inpatient stay whenever possible.</a:t>
            </a:r>
          </a:p>
          <a:p>
            <a:pPr lvl="1"/>
            <a:r>
              <a:rPr lang="en-US" sz="2200" dirty="0"/>
              <a:t>Narrow the transition gap</a:t>
            </a:r>
          </a:p>
          <a:p>
            <a:pPr lvl="1"/>
            <a:r>
              <a:rPr lang="en-US" sz="2200" dirty="0"/>
              <a:t>Notify the inpatient provider if the initial appointment is missed</a:t>
            </a:r>
          </a:p>
          <a:p>
            <a:pPr lvl="1"/>
            <a:endParaRPr lang="en-US" dirty="0"/>
          </a:p>
        </p:txBody>
      </p:sp>
    </p:spTree>
    <p:extLst>
      <p:ext uri="{BB962C8B-B14F-4D97-AF65-F5344CB8AC3E}">
        <p14:creationId xmlns:p14="http://schemas.microsoft.com/office/powerpoint/2010/main" val="84458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010E19-644C-18C3-E6A4-56D181BD6D43}"/>
              </a:ext>
            </a:extLst>
          </p:cNvPr>
          <p:cNvSpPr>
            <a:spLocks noGrp="1"/>
          </p:cNvSpPr>
          <p:nvPr>
            <p:ph type="body" sz="quarter" idx="10"/>
          </p:nvPr>
        </p:nvSpPr>
        <p:spPr/>
        <p:txBody>
          <a:bodyPr/>
          <a:lstStyle/>
          <a:p>
            <a:r>
              <a:rPr lang="en-US" dirty="0"/>
              <a:t>Supporting Providers </a:t>
            </a:r>
          </a:p>
        </p:txBody>
      </p:sp>
    </p:spTree>
    <p:extLst>
      <p:ext uri="{BB962C8B-B14F-4D97-AF65-F5344CB8AC3E}">
        <p14:creationId xmlns:p14="http://schemas.microsoft.com/office/powerpoint/2010/main" val="1042041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55266B-56CC-6706-4CE4-FC10947449AB}"/>
              </a:ext>
            </a:extLst>
          </p:cNvPr>
          <p:cNvSpPr>
            <a:spLocks noGrp="1"/>
          </p:cNvSpPr>
          <p:nvPr>
            <p:ph type="body" sz="quarter" idx="13"/>
          </p:nvPr>
        </p:nvSpPr>
        <p:spPr/>
        <p:txBody>
          <a:bodyPr/>
          <a:lstStyle/>
          <a:p>
            <a:r>
              <a:rPr lang="en-US" dirty="0"/>
              <a:t>Impact of Suicide on Providers</a:t>
            </a:r>
          </a:p>
        </p:txBody>
      </p:sp>
      <p:sp>
        <p:nvSpPr>
          <p:cNvPr id="3" name="Text Placeholder 2">
            <a:extLst>
              <a:ext uri="{FF2B5EF4-FFF2-40B4-BE49-F238E27FC236}">
                <a16:creationId xmlns:a16="http://schemas.microsoft.com/office/drawing/2014/main" id="{372AC4AF-9A03-7F3D-E575-6D146DE5ECAA}"/>
              </a:ext>
            </a:extLst>
          </p:cNvPr>
          <p:cNvSpPr>
            <a:spLocks noGrp="1"/>
          </p:cNvSpPr>
          <p:nvPr>
            <p:ph type="body" sz="quarter" idx="14"/>
          </p:nvPr>
        </p:nvSpPr>
        <p:spPr/>
        <p:txBody>
          <a:bodyPr/>
          <a:lstStyle/>
          <a:p>
            <a:pPr>
              <a:buFont typeface="Arial" panose="020B0604020202020204" pitchFamily="34" charset="0"/>
              <a:buChar char="•"/>
            </a:pPr>
            <a:r>
              <a:rPr lang="en-US" dirty="0"/>
              <a:t>Suicide as a type of loss often not spoken about.</a:t>
            </a:r>
          </a:p>
          <a:p>
            <a:pPr>
              <a:buFont typeface="Arial" panose="020B0604020202020204" pitchFamily="34" charset="0"/>
              <a:buChar char="•"/>
            </a:pPr>
            <a:r>
              <a:rPr lang="en-US" dirty="0"/>
              <a:t>It can be detrimental to the mental health worker providing care to the client.</a:t>
            </a:r>
          </a:p>
          <a:p>
            <a:pPr>
              <a:buFont typeface="Arial" panose="020B0604020202020204" pitchFamily="34" charset="0"/>
              <a:buChar char="•"/>
            </a:pPr>
            <a:r>
              <a:rPr lang="en-US" dirty="0"/>
              <a:t>Suicide can result in both personal and professional responses.</a:t>
            </a:r>
          </a:p>
          <a:p>
            <a:pPr lvl="1"/>
            <a:r>
              <a:rPr lang="en-US" dirty="0"/>
              <a:t>Personal responses can include shock, anger, sadness, intrusive thoughts of the suicide and disrupted sleep.</a:t>
            </a:r>
          </a:p>
          <a:p>
            <a:pPr lvl="1"/>
            <a:r>
              <a:rPr lang="en-US" dirty="0"/>
              <a:t>Professional responses can include feelings of incompetence, self-blame, professional isolation and fear of blame or litigation.</a:t>
            </a:r>
          </a:p>
          <a:p>
            <a:endParaRPr lang="en-US" dirty="0"/>
          </a:p>
        </p:txBody>
      </p:sp>
    </p:spTree>
    <p:extLst>
      <p:ext uri="{BB962C8B-B14F-4D97-AF65-F5344CB8AC3E}">
        <p14:creationId xmlns:p14="http://schemas.microsoft.com/office/powerpoint/2010/main" val="323850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F1AB83-099A-7CFA-A26B-FCF9CC7C26A6}"/>
              </a:ext>
            </a:extLst>
          </p:cNvPr>
          <p:cNvSpPr>
            <a:spLocks noGrp="1"/>
          </p:cNvSpPr>
          <p:nvPr>
            <p:ph type="body" sz="quarter" idx="13"/>
          </p:nvPr>
        </p:nvSpPr>
        <p:spPr/>
        <p:txBody>
          <a:bodyPr/>
          <a:lstStyle/>
          <a:p>
            <a:r>
              <a:rPr lang="en-US" dirty="0"/>
              <a:t>Supporting Providers </a:t>
            </a:r>
          </a:p>
        </p:txBody>
      </p:sp>
      <p:sp>
        <p:nvSpPr>
          <p:cNvPr id="3" name="Text Placeholder 2">
            <a:extLst>
              <a:ext uri="{FF2B5EF4-FFF2-40B4-BE49-F238E27FC236}">
                <a16:creationId xmlns:a16="http://schemas.microsoft.com/office/drawing/2014/main" id="{C9B70233-79E7-E2F8-BC9A-08091AD75073}"/>
              </a:ext>
            </a:extLst>
          </p:cNvPr>
          <p:cNvSpPr>
            <a:spLocks noGrp="1"/>
          </p:cNvSpPr>
          <p:nvPr>
            <p:ph type="body" sz="quarter" idx="14"/>
          </p:nvPr>
        </p:nvSpPr>
        <p:spPr/>
        <p:txBody>
          <a:bodyPr/>
          <a:lstStyle/>
          <a:p>
            <a:pPr>
              <a:buFont typeface="Arial" panose="020B0604020202020204" pitchFamily="34" charset="0"/>
              <a:buChar char="•"/>
            </a:pPr>
            <a:r>
              <a:rPr lang="en-US" dirty="0"/>
              <a:t>The importance of addressing client loss through a variety of supportive interventions can not be understated.</a:t>
            </a:r>
          </a:p>
          <a:p>
            <a:pPr lvl="1"/>
            <a:r>
              <a:rPr lang="en-US" dirty="0"/>
              <a:t>Individual supervision</a:t>
            </a:r>
          </a:p>
          <a:p>
            <a:pPr lvl="1"/>
            <a:r>
              <a:rPr lang="en-US" dirty="0"/>
              <a:t>Group supervision</a:t>
            </a:r>
          </a:p>
          <a:p>
            <a:pPr lvl="1"/>
            <a:r>
              <a:rPr lang="en-US" dirty="0"/>
              <a:t>Critical Incident Stress Debriefing (CISD)</a:t>
            </a:r>
          </a:p>
          <a:p>
            <a:pPr marL="457200" lvl="1"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AF17202F-E459-E4C3-A72C-1F0CFC35C9B3}"/>
              </a:ext>
            </a:extLst>
          </p:cNvPr>
          <p:cNvPicPr>
            <a:picLocks noChangeAspect="1"/>
          </p:cNvPicPr>
          <p:nvPr/>
        </p:nvPicPr>
        <p:blipFill>
          <a:blip r:embed="rId2"/>
          <a:stretch>
            <a:fillRect/>
          </a:stretch>
        </p:blipFill>
        <p:spPr>
          <a:xfrm>
            <a:off x="6581774" y="1963538"/>
            <a:ext cx="4444191" cy="3121423"/>
          </a:xfrm>
          <a:prstGeom prst="rect">
            <a:avLst/>
          </a:prstGeom>
        </p:spPr>
      </p:pic>
    </p:spTree>
    <p:extLst>
      <p:ext uri="{BB962C8B-B14F-4D97-AF65-F5344CB8AC3E}">
        <p14:creationId xmlns:p14="http://schemas.microsoft.com/office/powerpoint/2010/main" val="126437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73ED33-1E29-B4FB-1C22-4E97D3B83F8C}"/>
              </a:ext>
            </a:extLst>
          </p:cNvPr>
          <p:cNvSpPr>
            <a:spLocks noGrp="1"/>
          </p:cNvSpPr>
          <p:nvPr>
            <p:ph type="body" sz="quarter" idx="13"/>
          </p:nvPr>
        </p:nvSpPr>
        <p:spPr/>
        <p:txBody>
          <a:bodyPr/>
          <a:lstStyle/>
          <a:p>
            <a:r>
              <a:rPr lang="en-US" dirty="0"/>
              <a:t>Critical Incident Stress Debriefing</a:t>
            </a:r>
          </a:p>
        </p:txBody>
      </p:sp>
      <p:sp>
        <p:nvSpPr>
          <p:cNvPr id="3" name="Text Placeholder 2">
            <a:extLst>
              <a:ext uri="{FF2B5EF4-FFF2-40B4-BE49-F238E27FC236}">
                <a16:creationId xmlns:a16="http://schemas.microsoft.com/office/drawing/2014/main" id="{4BAB3EAD-B3B8-68E8-7F3E-DCAB15F1713C}"/>
              </a:ext>
            </a:extLst>
          </p:cNvPr>
          <p:cNvSpPr>
            <a:spLocks noGrp="1"/>
          </p:cNvSpPr>
          <p:nvPr>
            <p:ph type="body" sz="quarter" idx="14"/>
          </p:nvPr>
        </p:nvSpPr>
        <p:spPr>
          <a:xfrm>
            <a:off x="773113" y="1423988"/>
            <a:ext cx="4916487" cy="3728304"/>
          </a:xfrm>
        </p:spPr>
        <p:txBody>
          <a:bodyPr/>
          <a:lstStyle/>
          <a:p>
            <a:pPr>
              <a:buFont typeface="Arial" panose="020B0604020202020204" pitchFamily="34" charset="0"/>
              <a:buChar char="•"/>
            </a:pPr>
            <a:r>
              <a:rPr lang="en-US" dirty="0"/>
              <a:t>CISD is a 7-phase method of group discussion to help process traumatic events</a:t>
            </a:r>
          </a:p>
          <a:p>
            <a:pPr>
              <a:buFont typeface="Arial" panose="020B0604020202020204" pitchFamily="34" charset="0"/>
              <a:buChar char="•"/>
            </a:pPr>
            <a:r>
              <a:rPr lang="en-US" dirty="0"/>
              <a:t>Typically utilized in work settings that have high exposure to traumatic events</a:t>
            </a:r>
          </a:p>
          <a:p>
            <a:pPr>
              <a:buFont typeface="Arial" panose="020B0604020202020204" pitchFamily="34" charset="0"/>
              <a:buChar char="•"/>
            </a:pPr>
            <a:r>
              <a:rPr lang="en-US" dirty="0"/>
              <a:t>Best when held within 24-72 hours of the suicide (or becoming aware of it)</a:t>
            </a:r>
          </a:p>
          <a:p>
            <a:pPr>
              <a:buFont typeface="Arial" panose="020B0604020202020204" pitchFamily="34" charset="0"/>
              <a:buChar char="•"/>
            </a:pPr>
            <a:endParaRPr lang="en-US" dirty="0"/>
          </a:p>
        </p:txBody>
      </p:sp>
      <p:pic>
        <p:nvPicPr>
          <p:cNvPr id="9" name="Picture 8" descr="PPT - D ebriefing PowerPoint Presentation, free download - ID:242092">
            <a:extLst>
              <a:ext uri="{FF2B5EF4-FFF2-40B4-BE49-F238E27FC236}">
                <a16:creationId xmlns:a16="http://schemas.microsoft.com/office/drawing/2014/main" id="{74FB7016-4A1A-55D7-1F9F-8C8032C072F7}"/>
              </a:ext>
            </a:extLst>
          </p:cNvPr>
          <p:cNvPicPr>
            <a:picLocks noChangeAspect="1"/>
          </p:cNvPicPr>
          <p:nvPr/>
        </p:nvPicPr>
        <p:blipFill rotWithShape="1">
          <a:blip r:embed="rId2">
            <a:extLst>
              <a:ext uri="{28A0092B-C50C-407E-A947-70E740481C1C}">
                <a14:useLocalDpi xmlns:a14="http://schemas.microsoft.com/office/drawing/2010/main" val="0"/>
              </a:ext>
            </a:extLst>
          </a:blip>
          <a:srcRect b="13533"/>
          <a:stretch/>
        </p:blipFill>
        <p:spPr bwMode="auto">
          <a:xfrm>
            <a:off x="5943600" y="1360915"/>
            <a:ext cx="5943600" cy="38544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7637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71451-61DB-D6BC-C2C5-2EB547F4A3C9}"/>
              </a:ext>
            </a:extLst>
          </p:cNvPr>
          <p:cNvSpPr>
            <a:spLocks noGrp="1"/>
          </p:cNvSpPr>
          <p:nvPr>
            <p:ph type="body" sz="quarter" idx="13"/>
          </p:nvPr>
        </p:nvSpPr>
        <p:spPr/>
        <p:txBody>
          <a:bodyPr/>
          <a:lstStyle/>
          <a:p>
            <a:r>
              <a:rPr lang="en-US" dirty="0"/>
              <a:t>Resources</a:t>
            </a:r>
          </a:p>
        </p:txBody>
      </p:sp>
      <p:sp>
        <p:nvSpPr>
          <p:cNvPr id="3" name="Text Placeholder 2">
            <a:extLst>
              <a:ext uri="{FF2B5EF4-FFF2-40B4-BE49-F238E27FC236}">
                <a16:creationId xmlns:a16="http://schemas.microsoft.com/office/drawing/2014/main" id="{517FDF7A-8D20-A6C8-824E-9831466EBA7A}"/>
              </a:ext>
            </a:extLst>
          </p:cNvPr>
          <p:cNvSpPr>
            <a:spLocks noGrp="1"/>
          </p:cNvSpPr>
          <p:nvPr>
            <p:ph type="body" sz="quarter" idx="14"/>
          </p:nvPr>
        </p:nvSpPr>
        <p:spPr>
          <a:xfrm>
            <a:off x="773113" y="1423988"/>
            <a:ext cx="10340975" cy="4233862"/>
          </a:xfrm>
        </p:spPr>
        <p:txBody>
          <a:bodyPr/>
          <a:lstStyle/>
          <a:p>
            <a:r>
              <a:rPr lang="fr-FR" dirty="0">
                <a:hlinkClick r:id="rId2"/>
              </a:rPr>
              <a:t>Unique cultural factors (apa.org)</a:t>
            </a:r>
            <a:endParaRPr lang="fr-FR" dirty="0"/>
          </a:p>
          <a:p>
            <a:r>
              <a:rPr lang="en-US" dirty="0">
                <a:hlinkClick r:id="rId3"/>
              </a:rPr>
              <a:t>The cultural distinctions in whether, when and how people engage in suicidal behavior (apa.org)</a:t>
            </a:r>
            <a:endParaRPr lang="en-US" dirty="0">
              <a:hlinkClick r:id="rId4"/>
            </a:endParaRPr>
          </a:p>
          <a:p>
            <a:r>
              <a:rPr lang="en-US" dirty="0">
                <a:hlinkClick r:id="rId4"/>
              </a:rPr>
              <a:t>Brief interventions for managing suicidal crises | AFSP</a:t>
            </a:r>
            <a:endParaRPr lang="en-US" dirty="0"/>
          </a:p>
          <a:p>
            <a:r>
              <a:rPr lang="en-US" dirty="0">
                <a:hlinkClick r:id="rId5" action="ppaction://hlinkfile"/>
              </a:rPr>
              <a:t>Culturally Responsive Suicide Prevention in Indigenous Communities: Unexamined Assumptions and New Possibilities</a:t>
            </a:r>
            <a:endParaRPr lang="en-US" dirty="0"/>
          </a:p>
          <a:p>
            <a:r>
              <a:rPr lang="en-US" dirty="0">
                <a:hlinkClick r:id="rId6"/>
              </a:rPr>
              <a:t>Best Practices in Care Transitions for Individuals with Suicide Risk: Inpatient Care to Outpatient Care (samhsa.gov)</a:t>
            </a:r>
            <a:endParaRPr lang="en-US" dirty="0"/>
          </a:p>
          <a:p>
            <a:r>
              <a:rPr lang="en-US" dirty="0">
                <a:hlinkClick r:id="rId7"/>
              </a:rPr>
              <a:t>Effects of Patient Suicide on Professional Practice Among Mental Health Providers (nih.gov)</a:t>
            </a:r>
            <a:endParaRPr lang="en-US" dirty="0"/>
          </a:p>
          <a:p>
            <a:endParaRPr lang="en-US" dirty="0"/>
          </a:p>
          <a:p>
            <a:endParaRPr lang="en-US" dirty="0"/>
          </a:p>
        </p:txBody>
      </p:sp>
    </p:spTree>
    <p:extLst>
      <p:ext uri="{BB962C8B-B14F-4D97-AF65-F5344CB8AC3E}">
        <p14:creationId xmlns:p14="http://schemas.microsoft.com/office/powerpoint/2010/main" val="86060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010E19-644C-18C3-E6A4-56D181BD6D43}"/>
              </a:ext>
            </a:extLst>
          </p:cNvPr>
          <p:cNvSpPr>
            <a:spLocks noGrp="1"/>
          </p:cNvSpPr>
          <p:nvPr>
            <p:ph type="body" sz="quarter" idx="10"/>
          </p:nvPr>
        </p:nvSpPr>
        <p:spPr/>
        <p:txBody>
          <a:bodyPr/>
          <a:lstStyle/>
          <a:p>
            <a:r>
              <a:rPr lang="en-US" dirty="0"/>
              <a:t>Cultural Perspectives on Suicide</a:t>
            </a:r>
          </a:p>
        </p:txBody>
      </p:sp>
    </p:spTree>
    <p:extLst>
      <p:ext uri="{BB962C8B-B14F-4D97-AF65-F5344CB8AC3E}">
        <p14:creationId xmlns:p14="http://schemas.microsoft.com/office/powerpoint/2010/main" val="366948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F9A3E6-F916-25DB-A9D8-A0EC1DCCD54F}"/>
              </a:ext>
            </a:extLst>
          </p:cNvPr>
          <p:cNvSpPr>
            <a:spLocks noGrp="1"/>
          </p:cNvSpPr>
          <p:nvPr>
            <p:ph type="body" sz="quarter" idx="13"/>
          </p:nvPr>
        </p:nvSpPr>
        <p:spPr/>
        <p:txBody>
          <a:bodyPr/>
          <a:lstStyle/>
          <a:p>
            <a:r>
              <a:rPr lang="en-US" dirty="0"/>
              <a:t>Cultural Perspectives</a:t>
            </a:r>
          </a:p>
        </p:txBody>
      </p:sp>
      <p:sp>
        <p:nvSpPr>
          <p:cNvPr id="3" name="Text Placeholder 2">
            <a:extLst>
              <a:ext uri="{FF2B5EF4-FFF2-40B4-BE49-F238E27FC236}">
                <a16:creationId xmlns:a16="http://schemas.microsoft.com/office/drawing/2014/main" id="{F3642D90-9F58-DA0E-68F3-D57E3230D485}"/>
              </a:ext>
            </a:extLst>
          </p:cNvPr>
          <p:cNvSpPr>
            <a:spLocks noGrp="1"/>
          </p:cNvSpPr>
          <p:nvPr>
            <p:ph type="body" sz="quarter" idx="14"/>
          </p:nvPr>
        </p:nvSpPr>
        <p:spPr/>
        <p:txBody>
          <a:bodyPr/>
          <a:lstStyle/>
          <a:p>
            <a:pPr>
              <a:buFont typeface="Arial" panose="020B0604020202020204" pitchFamily="34" charset="0"/>
              <a:buChar char="•"/>
            </a:pPr>
            <a:r>
              <a:rPr lang="en-US" dirty="0"/>
              <a:t>The call upon clinicians to provide culturally responsive interventions is higher than ever before.</a:t>
            </a:r>
          </a:p>
          <a:p>
            <a:pPr>
              <a:buFont typeface="Arial" panose="020B0604020202020204" pitchFamily="34" charset="0"/>
              <a:buChar char="•"/>
            </a:pPr>
            <a:r>
              <a:rPr lang="en-US" dirty="0"/>
              <a:t>Understandings of suicide are often influenced by culture</a:t>
            </a:r>
          </a:p>
          <a:p>
            <a:pPr lvl="1"/>
            <a:r>
              <a:rPr lang="en-US" dirty="0"/>
              <a:t>Oppression, racial trauma, displacement and perfectionism as an influencer of suicidal behaviors is not always well understood</a:t>
            </a:r>
          </a:p>
          <a:p>
            <a:pPr>
              <a:buFont typeface="Arial" panose="020B0604020202020204" pitchFamily="34" charset="0"/>
              <a:buChar char="•"/>
            </a:pPr>
            <a:r>
              <a:rPr lang="en-US" dirty="0"/>
              <a:t>Suicide may not be viewed as taboo in all cultures</a:t>
            </a:r>
          </a:p>
          <a:p>
            <a:pPr lvl="1"/>
            <a:r>
              <a:rPr lang="en-US" dirty="0"/>
              <a:t>This is particularly true within cultures where family honor is highly regarded and centered as more important that individual needs</a:t>
            </a:r>
          </a:p>
          <a:p>
            <a:pPr marL="457200" lvl="1" indent="0">
              <a:buNone/>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89484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271100-12A0-478A-8A72-8A29CC41D476}"/>
              </a:ext>
            </a:extLst>
          </p:cNvPr>
          <p:cNvSpPr>
            <a:spLocks noGrp="1"/>
          </p:cNvSpPr>
          <p:nvPr>
            <p:ph type="body" sz="quarter" idx="13"/>
          </p:nvPr>
        </p:nvSpPr>
        <p:spPr/>
        <p:txBody>
          <a:bodyPr/>
          <a:lstStyle/>
          <a:p>
            <a:r>
              <a:rPr lang="en-US" dirty="0"/>
              <a:t>Cultural Considerations</a:t>
            </a:r>
          </a:p>
          <a:p>
            <a:endParaRPr lang="en-US" dirty="0"/>
          </a:p>
        </p:txBody>
      </p:sp>
      <p:graphicFrame>
        <p:nvGraphicFramePr>
          <p:cNvPr id="4" name="Table 3">
            <a:extLst>
              <a:ext uri="{FF2B5EF4-FFF2-40B4-BE49-F238E27FC236}">
                <a16:creationId xmlns:a16="http://schemas.microsoft.com/office/drawing/2014/main" id="{A1483B9E-CE73-266C-802D-8D41DD9CE0D8}"/>
              </a:ext>
            </a:extLst>
          </p:cNvPr>
          <p:cNvGraphicFramePr>
            <a:graphicFrameLocks noGrp="1"/>
          </p:cNvGraphicFramePr>
          <p:nvPr>
            <p:extLst>
              <p:ext uri="{D42A27DB-BD31-4B8C-83A1-F6EECF244321}">
                <p14:modId xmlns:p14="http://schemas.microsoft.com/office/powerpoint/2010/main" val="1932411351"/>
              </p:ext>
            </p:extLst>
          </p:nvPr>
        </p:nvGraphicFramePr>
        <p:xfrm>
          <a:off x="1575352" y="1159096"/>
          <a:ext cx="8736496" cy="4324353"/>
        </p:xfrm>
        <a:graphic>
          <a:graphicData uri="http://schemas.openxmlformats.org/drawingml/2006/table">
            <a:tbl>
              <a:tblPr firstRow="1" firstCol="1" bandRow="1"/>
              <a:tblGrid>
                <a:gridCol w="4368248">
                  <a:extLst>
                    <a:ext uri="{9D8B030D-6E8A-4147-A177-3AD203B41FA5}">
                      <a16:colId xmlns:a16="http://schemas.microsoft.com/office/drawing/2014/main" val="350385776"/>
                    </a:ext>
                  </a:extLst>
                </a:gridCol>
                <a:gridCol w="4368248">
                  <a:extLst>
                    <a:ext uri="{9D8B030D-6E8A-4147-A177-3AD203B41FA5}">
                      <a16:colId xmlns:a16="http://schemas.microsoft.com/office/drawing/2014/main" val="1184735702"/>
                    </a:ext>
                  </a:extLst>
                </a:gridCol>
              </a:tblGrid>
              <a:tr h="253503">
                <a:tc gridSpan="2">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Indigenous Communities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526118220"/>
                  </a:ext>
                </a:extLst>
              </a:tr>
              <a:tr h="253503">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Unexamined Assumptions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Possibilities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55544558"/>
                  </a:ext>
                </a:extLst>
              </a:tr>
              <a:tr h="78398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Suicide expresses underlying psychological problems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Suicide expresses historical, cultural, community and family disruptions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617037"/>
                  </a:ext>
                </a:extLst>
              </a:tr>
              <a:tr h="78398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Suicide is primarily an agentic expression of personal volition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Suicide is primarily an enacted consequence of social obligation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572233"/>
                  </a:ext>
                </a:extLst>
              </a:tr>
              <a:tr h="78398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Suicide prevention is best achieved by mental health professionals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Suicide prevention is best achieved by nonprofessional community members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859577"/>
                  </a:ext>
                </a:extLst>
              </a:tr>
              <a:tr h="78398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Suicide prevention most properly falls within the purview of formal mental health service delivery systems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Suicide prevention most properly falls within the purview of locally design decolonization projects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771940"/>
                  </a:ext>
                </a:extLst>
              </a:tr>
            </a:tbl>
          </a:graphicData>
        </a:graphic>
      </p:graphicFrame>
    </p:spTree>
    <p:extLst>
      <p:ext uri="{BB962C8B-B14F-4D97-AF65-F5344CB8AC3E}">
        <p14:creationId xmlns:p14="http://schemas.microsoft.com/office/powerpoint/2010/main" val="84732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24508B-1DF3-280B-C837-E53A35B0DC6A}"/>
              </a:ext>
            </a:extLst>
          </p:cNvPr>
          <p:cNvSpPr>
            <a:spLocks noGrp="1"/>
          </p:cNvSpPr>
          <p:nvPr>
            <p:ph type="body" sz="quarter" idx="13"/>
          </p:nvPr>
        </p:nvSpPr>
        <p:spPr/>
        <p:txBody>
          <a:bodyPr/>
          <a:lstStyle/>
          <a:p>
            <a:r>
              <a:rPr lang="en-US" dirty="0"/>
              <a:t>Culturally Responsive Interventions</a:t>
            </a:r>
          </a:p>
        </p:txBody>
      </p:sp>
      <p:sp>
        <p:nvSpPr>
          <p:cNvPr id="3" name="Text Placeholder 2">
            <a:extLst>
              <a:ext uri="{FF2B5EF4-FFF2-40B4-BE49-F238E27FC236}">
                <a16:creationId xmlns:a16="http://schemas.microsoft.com/office/drawing/2014/main" id="{582D8A8D-DE69-E477-82D1-593737CE682B}"/>
              </a:ext>
            </a:extLst>
          </p:cNvPr>
          <p:cNvSpPr>
            <a:spLocks noGrp="1"/>
          </p:cNvSpPr>
          <p:nvPr>
            <p:ph type="body" sz="quarter" idx="14"/>
          </p:nvPr>
        </p:nvSpPr>
        <p:spPr/>
        <p:txBody>
          <a:bodyPr/>
          <a:lstStyle/>
          <a:p>
            <a:pPr>
              <a:buFont typeface="Arial" panose="020B0604020202020204" pitchFamily="34" charset="0"/>
              <a:buChar char="•"/>
            </a:pPr>
            <a:r>
              <a:rPr lang="en-US" dirty="0"/>
              <a:t>African American Communities</a:t>
            </a:r>
          </a:p>
          <a:p>
            <a:pPr lvl="1"/>
            <a:r>
              <a:rPr lang="en-US" dirty="0"/>
              <a:t>Reluctance to seek help is valid, and spending the time to explore it is critical.</a:t>
            </a:r>
          </a:p>
          <a:p>
            <a:pPr lvl="1"/>
            <a:r>
              <a:rPr lang="en-US" b="0" i="0" dirty="0">
                <a:effectLst/>
              </a:rPr>
              <a:t>Use words that are </a:t>
            </a:r>
            <a:r>
              <a:rPr lang="en-US" dirty="0"/>
              <a:t>non-pathologizing, i.e. “counseling” vs. “therapy”.  The latter seems more serious and more commonly associated with being “crazy”.</a:t>
            </a:r>
          </a:p>
          <a:p>
            <a:pPr lvl="1"/>
            <a:r>
              <a:rPr lang="en-US" b="0" i="0" dirty="0">
                <a:effectLst/>
              </a:rPr>
              <a:t>If psychotropic drugs are indicated, it helps to compare the medication to those used for diabet</a:t>
            </a:r>
            <a:r>
              <a:rPr lang="en-US" dirty="0"/>
              <a:t>es or high blood pressure.  Talk about medications as a means to stabilize, rather than treat.</a:t>
            </a:r>
          </a:p>
          <a:p>
            <a:pPr lvl="1"/>
            <a:r>
              <a:rPr lang="en-US" dirty="0"/>
              <a:t>Engage spiritual supports and fictive kin in care and treatment planning.</a:t>
            </a:r>
            <a:endParaRPr lang="en-US" b="0" i="0" dirty="0">
              <a:effectLst/>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38018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010E19-644C-18C3-E6A4-56D181BD6D43}"/>
              </a:ext>
            </a:extLst>
          </p:cNvPr>
          <p:cNvSpPr>
            <a:spLocks noGrp="1"/>
          </p:cNvSpPr>
          <p:nvPr>
            <p:ph type="body" sz="quarter" idx="10"/>
          </p:nvPr>
        </p:nvSpPr>
        <p:spPr/>
        <p:txBody>
          <a:bodyPr/>
          <a:lstStyle/>
          <a:p>
            <a:r>
              <a:rPr lang="en-US" dirty="0"/>
              <a:t>Treatment Planning</a:t>
            </a:r>
          </a:p>
        </p:txBody>
      </p:sp>
    </p:spTree>
    <p:extLst>
      <p:ext uri="{BB962C8B-B14F-4D97-AF65-F5344CB8AC3E}">
        <p14:creationId xmlns:p14="http://schemas.microsoft.com/office/powerpoint/2010/main" val="100237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3600" dirty="0"/>
              <a:t>Developing a Treatment Plan</a:t>
            </a:r>
          </a:p>
        </p:txBody>
      </p:sp>
      <p:sp>
        <p:nvSpPr>
          <p:cNvPr id="6" name="Text Placeholder 5"/>
          <p:cNvSpPr>
            <a:spLocks noGrp="1"/>
          </p:cNvSpPr>
          <p:nvPr>
            <p:ph type="body" sz="quarter" idx="14"/>
          </p:nvPr>
        </p:nvSpPr>
        <p:spPr>
          <a:xfrm>
            <a:off x="773114" y="1423988"/>
            <a:ext cx="4475162" cy="3728304"/>
          </a:xfrm>
        </p:spPr>
        <p:txBody>
          <a:bodyPr/>
          <a:lstStyle/>
          <a:p>
            <a:pPr>
              <a:buFont typeface="Arial" panose="020B0604020202020204" pitchFamily="34" charset="0"/>
              <a:buChar char="•"/>
            </a:pPr>
            <a:r>
              <a:rPr lang="en-US" dirty="0"/>
              <a:t>Managing our own emotional responses to suicidal ideations</a:t>
            </a:r>
          </a:p>
          <a:p>
            <a:pPr>
              <a:buFont typeface="Arial" panose="020B0604020202020204" pitchFamily="34" charset="0"/>
              <a:buChar char="•"/>
            </a:pPr>
            <a:r>
              <a:rPr lang="en-US" dirty="0"/>
              <a:t>Establishing a therapeutic alliance</a:t>
            </a:r>
          </a:p>
          <a:p>
            <a:pPr>
              <a:buFont typeface="Arial" panose="020B0604020202020204" pitchFamily="34" charset="0"/>
              <a:buChar char="•"/>
            </a:pPr>
            <a:r>
              <a:rPr lang="en-US" dirty="0"/>
              <a:t>Honoring and centering lived experience</a:t>
            </a:r>
          </a:p>
          <a:p>
            <a:pPr>
              <a:buFont typeface="Arial" panose="020B0604020202020204" pitchFamily="34" charset="0"/>
              <a:buChar char="•"/>
            </a:pPr>
            <a:r>
              <a:rPr lang="en-US" dirty="0"/>
              <a:t>SMART Goals</a:t>
            </a:r>
          </a:p>
          <a:p>
            <a:pPr marL="0" indent="0">
              <a:buNone/>
            </a:pPr>
            <a:endParaRPr lang="en-US" dirty="0">
              <a:solidFill>
                <a:schemeClr val="tx1"/>
              </a:solidFill>
            </a:endParaRPr>
          </a:p>
          <a:p>
            <a:endParaRPr lang="en-US" b="1" dirty="0">
              <a:solidFill>
                <a:schemeClr val="tx1"/>
              </a:solidFill>
            </a:endParaRPr>
          </a:p>
          <a:p>
            <a:pPr lvl="1"/>
            <a:endParaRPr lang="en-US" sz="2000" dirty="0">
              <a:solidFill>
                <a:schemeClr val="tx1"/>
              </a:solidFill>
            </a:endParaRPr>
          </a:p>
          <a:p>
            <a:pPr marL="457200" lvl="1" indent="0">
              <a:buNone/>
            </a:pPr>
            <a:endParaRPr lang="en-US" sz="2000" dirty="0">
              <a:solidFill>
                <a:schemeClr val="tx1"/>
              </a:solidFill>
            </a:endParaRPr>
          </a:p>
          <a:p>
            <a:pPr marL="0" indent="0">
              <a:buNone/>
            </a:pPr>
            <a:endParaRPr lang="en-US" b="1" dirty="0">
              <a:solidFill>
                <a:schemeClr val="tx1"/>
              </a:solidFill>
            </a:endParaRPr>
          </a:p>
        </p:txBody>
      </p:sp>
      <p:pic>
        <p:nvPicPr>
          <p:cNvPr id="2" name="Picture 1" descr="Step 1 of Proper Goal Setting: Establish SMART goals - A+A Wellness ...">
            <a:extLst>
              <a:ext uri="{FF2B5EF4-FFF2-40B4-BE49-F238E27FC236}">
                <a16:creationId xmlns:a16="http://schemas.microsoft.com/office/drawing/2014/main" id="{14BA2D18-58E5-E19A-0FA1-E78B44FDF347}"/>
              </a:ext>
            </a:extLst>
          </p:cNvPr>
          <p:cNvPicPr>
            <a:picLocks noChangeAspect="1"/>
          </p:cNvPicPr>
          <p:nvPr/>
        </p:nvPicPr>
        <p:blipFill rotWithShape="1">
          <a:blip r:embed="rId2">
            <a:extLst>
              <a:ext uri="{28A0092B-C50C-407E-A947-70E740481C1C}">
                <a14:useLocalDpi xmlns:a14="http://schemas.microsoft.com/office/drawing/2010/main" val="0"/>
              </a:ext>
            </a:extLst>
          </a:blip>
          <a:srcRect t="2762" b="45633"/>
          <a:stretch/>
        </p:blipFill>
        <p:spPr bwMode="auto">
          <a:xfrm>
            <a:off x="5743577" y="2060575"/>
            <a:ext cx="5943600" cy="18986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653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9EB34-EEF0-9C7B-F465-94605A4BAA02}"/>
              </a:ext>
            </a:extLst>
          </p:cNvPr>
          <p:cNvSpPr>
            <a:spLocks noGrp="1"/>
          </p:cNvSpPr>
          <p:nvPr>
            <p:ph type="body" sz="quarter" idx="13"/>
          </p:nvPr>
        </p:nvSpPr>
        <p:spPr/>
        <p:txBody>
          <a:bodyPr/>
          <a:lstStyle/>
          <a:p>
            <a:r>
              <a:rPr lang="en-US" dirty="0"/>
              <a:t>SMART Goals</a:t>
            </a:r>
          </a:p>
        </p:txBody>
      </p:sp>
      <p:sp>
        <p:nvSpPr>
          <p:cNvPr id="3" name="Text Placeholder 2">
            <a:extLst>
              <a:ext uri="{FF2B5EF4-FFF2-40B4-BE49-F238E27FC236}">
                <a16:creationId xmlns:a16="http://schemas.microsoft.com/office/drawing/2014/main" id="{F92E697E-A5A2-A71E-2F16-1CE42D8C09D8}"/>
              </a:ext>
            </a:extLst>
          </p:cNvPr>
          <p:cNvSpPr>
            <a:spLocks noGrp="1"/>
          </p:cNvSpPr>
          <p:nvPr>
            <p:ph type="body" sz="quarter" idx="14"/>
          </p:nvPr>
        </p:nvSpPr>
        <p:spPr/>
        <p:txBody>
          <a:bodyPr/>
          <a:lstStyle/>
          <a:p>
            <a:pPr>
              <a:buFont typeface="Arial" panose="020B0604020202020204" pitchFamily="34" charset="0"/>
              <a:buChar char="•"/>
            </a:pPr>
            <a:r>
              <a:rPr lang="en-US" b="1" dirty="0"/>
              <a:t>S</a:t>
            </a:r>
            <a:r>
              <a:rPr lang="en-US" dirty="0"/>
              <a:t>pecific—The goal should be based on exactly what they wish to accomplish</a:t>
            </a:r>
          </a:p>
          <a:p>
            <a:pPr>
              <a:buFont typeface="Arial" panose="020B0604020202020204" pitchFamily="34" charset="0"/>
              <a:buChar char="•"/>
            </a:pPr>
            <a:r>
              <a:rPr lang="en-US" b="1" dirty="0"/>
              <a:t>M</a:t>
            </a:r>
            <a:r>
              <a:rPr lang="en-US" dirty="0"/>
              <a:t>easurable—The goal can be monitored for progress, through smaller tasks leading to completion, due dates or collecting data</a:t>
            </a:r>
          </a:p>
          <a:p>
            <a:pPr>
              <a:buFont typeface="Arial" panose="020B0604020202020204" pitchFamily="34" charset="0"/>
              <a:buChar char="•"/>
            </a:pPr>
            <a:r>
              <a:rPr lang="en-US" b="1" dirty="0"/>
              <a:t>A</a:t>
            </a:r>
            <a:r>
              <a:rPr lang="en-US" dirty="0"/>
              <a:t>ttainable—The goal should not be so challenging that it is impossible to achieve</a:t>
            </a:r>
          </a:p>
          <a:p>
            <a:pPr>
              <a:buFont typeface="Arial" panose="020B0604020202020204" pitchFamily="34" charset="0"/>
              <a:buChar char="•"/>
            </a:pPr>
            <a:r>
              <a:rPr lang="en-US" b="1" dirty="0"/>
              <a:t>R</a:t>
            </a:r>
            <a:r>
              <a:rPr lang="en-US" dirty="0"/>
              <a:t>elevant—The goal should be appropriate for the individual and the situation</a:t>
            </a:r>
          </a:p>
          <a:p>
            <a:pPr>
              <a:buFont typeface="Arial" panose="020B0604020202020204" pitchFamily="34" charset="0"/>
              <a:buChar char="•"/>
            </a:pPr>
            <a:r>
              <a:rPr lang="en-US" b="1" dirty="0"/>
              <a:t>T</a:t>
            </a:r>
            <a:r>
              <a:rPr lang="en-US" dirty="0"/>
              <a:t>imely—The goal should have clear time limits that are realistic</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48728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12548</TotalTime>
  <Words>1480</Words>
  <Application>Microsoft Office PowerPoint</Application>
  <PresentationFormat>Widescreen</PresentationFormat>
  <Paragraphs>151</Paragraphs>
  <Slides>27</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27</vt:i4>
      </vt:variant>
    </vt:vector>
  </HeadingPairs>
  <TitlesOfParts>
    <vt:vector size="36" baseType="lpstr">
      <vt:lpstr>Arial</vt:lpstr>
      <vt:lpstr>AvenirNextLTPro-Regular</vt:lpstr>
      <vt:lpstr>Calibri</vt:lpstr>
      <vt:lpstr>Calibri Light</vt:lpstr>
      <vt:lpstr>Office Theme</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Gabrielle Thacker</dc:creator>
  <cp:lastModifiedBy>Lawanda Williams</cp:lastModifiedBy>
  <cp:revision>56</cp:revision>
  <dcterms:created xsi:type="dcterms:W3CDTF">2020-06-30T20:49:51Z</dcterms:created>
  <dcterms:modified xsi:type="dcterms:W3CDTF">2023-05-14T06:41:19Z</dcterms:modified>
</cp:coreProperties>
</file>