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4397" r:id="rId3"/>
    <p:sldId id="4396" r:id="rId4"/>
    <p:sldId id="4398" r:id="rId5"/>
    <p:sldId id="4399" r:id="rId6"/>
    <p:sldId id="440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B1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853F9-2202-49A9-AF7B-AFCC5BB2DE6C}" type="datetimeFigureOut">
              <a:rPr lang="en-US" smtClean="0"/>
              <a:t>5/12/2023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DFB95A-0055-413F-A3B1-27827E3B34C9}" type="slidenum">
              <a:rPr lang="en-US" smtClean="0"/>
              <a:t>‹#›</a:t>
            </a:fld>
            <a:endParaRPr lang="en-US"/>
          </a:p>
        </p:txBody>
      </p:sp>
    </p:spTree>
    <p:extLst>
      <p:ext uri="{BB962C8B-B14F-4D97-AF65-F5344CB8AC3E}">
        <p14:creationId xmlns:p14="http://schemas.microsoft.com/office/powerpoint/2010/main" val="365555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so excited to have you hear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413A6D-5C76-CD43-A75F-E7D8F836D9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546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4" name="Google Shape;9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894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F0DC-99B0-9E4C-7746-35828C22B9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3DCC63-E5BC-7809-C53F-6AE1DD8AA6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BE61C1-5400-1162-FC82-8F914CCAD9F0}"/>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5" name="Footer Placeholder 4">
            <a:extLst>
              <a:ext uri="{FF2B5EF4-FFF2-40B4-BE49-F238E27FC236}">
                <a16:creationId xmlns:a16="http://schemas.microsoft.com/office/drawing/2014/main" id="{DD3A7DAF-DC46-7232-A544-3EC7581DE6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308060-E9EA-B9F7-AD45-6F460B38A8DC}"/>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249045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AC72C-FBAE-AC93-8981-1C560E2BA9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C49000-FFD1-96F3-9617-C54D612CA5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D7F64-E7FB-72A3-F456-2DBF5BA62B43}"/>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5" name="Footer Placeholder 4">
            <a:extLst>
              <a:ext uri="{FF2B5EF4-FFF2-40B4-BE49-F238E27FC236}">
                <a16:creationId xmlns:a16="http://schemas.microsoft.com/office/drawing/2014/main" id="{E643980D-EDBD-1E33-F6F7-81E160C0D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581CD-71C4-0809-3B9C-818777D53C55}"/>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115044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D287E2-305F-8CCA-23D0-0CBEC7D1B4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CA336A-7DE7-8A40-0AFF-5824B6C84C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404EC-BA0C-6783-A213-2AB452542D4F}"/>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5" name="Footer Placeholder 4">
            <a:extLst>
              <a:ext uri="{FF2B5EF4-FFF2-40B4-BE49-F238E27FC236}">
                <a16:creationId xmlns:a16="http://schemas.microsoft.com/office/drawing/2014/main" id="{C2EA59E4-0F1C-3FA9-2BBD-5078B7ED7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8C56A-CB60-49C4-A450-42C867FA1B4A}"/>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338294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67CB-4A6A-F071-C34F-BB5EE58D9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334D0A-1A78-AE3A-808D-60A5607BBD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EE43F-1E95-2B67-831C-A99BA7F6ACAB}"/>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5" name="Footer Placeholder 4">
            <a:extLst>
              <a:ext uri="{FF2B5EF4-FFF2-40B4-BE49-F238E27FC236}">
                <a16:creationId xmlns:a16="http://schemas.microsoft.com/office/drawing/2014/main" id="{F82DC45C-A9D0-7B31-E5AE-F4C8FA2C6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E6203D-177C-BC35-A29A-2531540E4931}"/>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87939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3FE7-737E-F22A-9E2C-0EA18F99AD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55B2EC-8758-CD6E-E926-58C31D54F3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0506C9-2B97-CEDF-515D-3EA797678EC7}"/>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5" name="Footer Placeholder 4">
            <a:extLst>
              <a:ext uri="{FF2B5EF4-FFF2-40B4-BE49-F238E27FC236}">
                <a16:creationId xmlns:a16="http://schemas.microsoft.com/office/drawing/2014/main" id="{EF94006A-F35E-394F-DDA3-3FD0A7885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66AB8-81CD-8064-CA4C-3AAF454C15BC}"/>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230861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48358-61A5-DA75-0D34-E51DD0C773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EB9D28-323C-8B2E-E729-306FA712FE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1D8E89-4604-7B69-7737-FF37385D88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4FCD01-E205-B38B-1A42-319FEFDEE06B}"/>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6" name="Footer Placeholder 5">
            <a:extLst>
              <a:ext uri="{FF2B5EF4-FFF2-40B4-BE49-F238E27FC236}">
                <a16:creationId xmlns:a16="http://schemas.microsoft.com/office/drawing/2014/main" id="{D2895EE0-A2FC-BE76-1723-1FA1A7346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ACFB7D-65F1-1BE3-1B81-17D247DE68B8}"/>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104563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F00E-F0B2-1464-25B9-13E67AD724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B7E01F-674A-3E5F-1C50-23DD66D023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1133AA-CFC8-CE4C-EA25-6F2EC9C0D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14F125-B497-12C2-E4B3-CD2E062760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417821-9AE4-C4A2-4FDC-3CE2CB240F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3C1F68-DCF7-9BB3-AEF8-1A7C7A6B2F59}"/>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8" name="Footer Placeholder 7">
            <a:extLst>
              <a:ext uri="{FF2B5EF4-FFF2-40B4-BE49-F238E27FC236}">
                <a16:creationId xmlns:a16="http://schemas.microsoft.com/office/drawing/2014/main" id="{F9D3ECAB-0161-F537-3D86-C0C978EEE6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37F84-A78E-7F5C-B439-8222450FE9CF}"/>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198626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9D01-DD50-4936-E366-2EE4EDC884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9D2AC-58A4-D2EF-8918-AB5CBC9810F0}"/>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4" name="Footer Placeholder 3">
            <a:extLst>
              <a:ext uri="{FF2B5EF4-FFF2-40B4-BE49-F238E27FC236}">
                <a16:creationId xmlns:a16="http://schemas.microsoft.com/office/drawing/2014/main" id="{EEC529E2-D10D-F0ED-3266-F85FB07553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3C35A1-66BB-4DE2-7BCD-B23B5A3EF54C}"/>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347530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13629-F451-F9A5-9E92-639A498B1C32}"/>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3" name="Footer Placeholder 2">
            <a:extLst>
              <a:ext uri="{FF2B5EF4-FFF2-40B4-BE49-F238E27FC236}">
                <a16:creationId xmlns:a16="http://schemas.microsoft.com/office/drawing/2014/main" id="{35F665C8-453E-DD3E-0654-57FFF27989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D2EBD-C6CC-A218-D998-1A5F3DAC3DE2}"/>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391497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9DC97-A965-5023-F442-B719AFFB79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552C26-81DC-66C0-9F02-450EC607F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C13C6-A905-D11B-A3ED-931593ADB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6A6842-1183-55D4-350C-821B8F1EF6A0}"/>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6" name="Footer Placeholder 5">
            <a:extLst>
              <a:ext uri="{FF2B5EF4-FFF2-40B4-BE49-F238E27FC236}">
                <a16:creationId xmlns:a16="http://schemas.microsoft.com/office/drawing/2014/main" id="{897534AF-E747-4E7A-C9F6-EF2FD217CD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6BB7E4-186C-1AC2-4C91-6DA441FAA0CE}"/>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235111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935A6-E1AA-0736-A7BA-4EF267B9E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EFCACA-3BE1-4299-B264-237C6BB539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FB0903-B6A5-E663-7AE8-8981E5182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7893B2-3D7C-B867-3DB9-82005F09E3B5}"/>
              </a:ext>
            </a:extLst>
          </p:cNvPr>
          <p:cNvSpPr>
            <a:spLocks noGrp="1"/>
          </p:cNvSpPr>
          <p:nvPr>
            <p:ph type="dt" sz="half" idx="10"/>
          </p:nvPr>
        </p:nvSpPr>
        <p:spPr/>
        <p:txBody>
          <a:bodyPr/>
          <a:lstStyle/>
          <a:p>
            <a:fld id="{F27C71E7-9E11-4132-AA82-BFD82947075F}" type="datetimeFigureOut">
              <a:rPr lang="en-US" smtClean="0"/>
              <a:t>5/12/2023</a:t>
            </a:fld>
            <a:endParaRPr lang="en-US"/>
          </a:p>
        </p:txBody>
      </p:sp>
      <p:sp>
        <p:nvSpPr>
          <p:cNvPr id="6" name="Footer Placeholder 5">
            <a:extLst>
              <a:ext uri="{FF2B5EF4-FFF2-40B4-BE49-F238E27FC236}">
                <a16:creationId xmlns:a16="http://schemas.microsoft.com/office/drawing/2014/main" id="{CA9EF8B3-3431-64D3-84C6-B7D60F00B6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556C0-9371-DFFD-7798-6B9863F9DAE6}"/>
              </a:ext>
            </a:extLst>
          </p:cNvPr>
          <p:cNvSpPr>
            <a:spLocks noGrp="1"/>
          </p:cNvSpPr>
          <p:nvPr>
            <p:ph type="sldNum" sz="quarter" idx="12"/>
          </p:nvPr>
        </p:nvSpPr>
        <p:spPr/>
        <p:txBody>
          <a:bodyPr/>
          <a:lstStyle/>
          <a:p>
            <a:fld id="{517B8EE7-1689-4B03-BCD3-63D15654FA09}" type="slidenum">
              <a:rPr lang="en-US" smtClean="0"/>
              <a:t>‹#›</a:t>
            </a:fld>
            <a:endParaRPr lang="en-US"/>
          </a:p>
        </p:txBody>
      </p:sp>
    </p:spTree>
    <p:extLst>
      <p:ext uri="{BB962C8B-B14F-4D97-AF65-F5344CB8AC3E}">
        <p14:creationId xmlns:p14="http://schemas.microsoft.com/office/powerpoint/2010/main" val="369920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BA4A4F-B2B1-0FCA-7DCB-3AF290560F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843A61-4A76-1B35-D9B5-CFBDA135FB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9B0A4-E68D-B3EB-82A8-836782C09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C71E7-9E11-4132-AA82-BFD82947075F}" type="datetimeFigureOut">
              <a:rPr lang="en-US" smtClean="0"/>
              <a:t>5/12/2023</a:t>
            </a:fld>
            <a:endParaRPr lang="en-US"/>
          </a:p>
        </p:txBody>
      </p:sp>
      <p:sp>
        <p:nvSpPr>
          <p:cNvPr id="5" name="Footer Placeholder 4">
            <a:extLst>
              <a:ext uri="{FF2B5EF4-FFF2-40B4-BE49-F238E27FC236}">
                <a16:creationId xmlns:a16="http://schemas.microsoft.com/office/drawing/2014/main" id="{EFC42354-DD23-03A4-14EF-638A03D475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3B18A4-9F49-6401-1E98-710E7F1B6E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B8EE7-1689-4B03-BCD3-63D15654FA09}" type="slidenum">
              <a:rPr lang="en-US" smtClean="0"/>
              <a:t>‹#›</a:t>
            </a:fld>
            <a:endParaRPr lang="en-US"/>
          </a:p>
        </p:txBody>
      </p:sp>
    </p:spTree>
    <p:extLst>
      <p:ext uri="{BB962C8B-B14F-4D97-AF65-F5344CB8AC3E}">
        <p14:creationId xmlns:p14="http://schemas.microsoft.com/office/powerpoint/2010/main" val="3563068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hrs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55C98E-A499-6F49-B6A4-278312EE7BAC}"/>
              </a:ext>
            </a:extLst>
          </p:cNvPr>
          <p:cNvSpPr/>
          <p:nvPr/>
        </p:nvSpPr>
        <p:spPr>
          <a:xfrm>
            <a:off x="0" y="2777039"/>
            <a:ext cx="12192000" cy="1709609"/>
          </a:xfrm>
          <a:prstGeom prst="rect">
            <a:avLst/>
          </a:prstGeom>
          <a:solidFill>
            <a:srgbClr val="80B1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1116AC69-9370-1C45-8636-078B2DD8179C}"/>
              </a:ext>
            </a:extLst>
          </p:cNvPr>
          <p:cNvSpPr txBox="1"/>
          <p:nvPr/>
        </p:nvSpPr>
        <p:spPr>
          <a:xfrm>
            <a:off x="2569614" y="2948074"/>
            <a:ext cx="7052770" cy="144655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1594B"/>
                </a:solidFill>
                <a:effectLst/>
                <a:uLnTx/>
                <a:uFillTx/>
                <a:latin typeface="Century Gothic"/>
                <a:ea typeface="+mn-ea"/>
                <a:cs typeface="+mn-cs"/>
              </a:rPr>
              <a:t>Harm Reduction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1594B"/>
                </a:solidFill>
                <a:effectLst/>
                <a:uLnTx/>
                <a:uFillTx/>
                <a:latin typeface="Century Gothic"/>
                <a:ea typeface="+mn-ea"/>
                <a:cs typeface="+mn-cs"/>
              </a:rPr>
              <a:t>Pre-Conference Institute</a:t>
            </a:r>
          </a:p>
        </p:txBody>
      </p:sp>
      <p:sp>
        <p:nvSpPr>
          <p:cNvPr id="11" name="TextBox 10">
            <a:extLst>
              <a:ext uri="{FF2B5EF4-FFF2-40B4-BE49-F238E27FC236}">
                <a16:creationId xmlns:a16="http://schemas.microsoft.com/office/drawing/2014/main" id="{9AF74F17-B0FB-DB49-A896-67974CB8DE14}"/>
              </a:ext>
            </a:extLst>
          </p:cNvPr>
          <p:cNvSpPr txBox="1"/>
          <p:nvPr/>
        </p:nvSpPr>
        <p:spPr>
          <a:xfrm>
            <a:off x="2476591" y="4597851"/>
            <a:ext cx="7052770" cy="769441"/>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1594B"/>
                </a:solidFill>
                <a:effectLst/>
                <a:uLnTx/>
                <a:uFillTx/>
                <a:latin typeface="Century Gothic"/>
                <a:ea typeface="+mn-ea"/>
                <a:cs typeface="+mn-cs"/>
              </a:rPr>
              <a:t>May 15th, 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solidFill>
                  <a:srgbClr val="01594B"/>
                </a:solidFill>
                <a:latin typeface="Century Gothic"/>
              </a:rPr>
              <a:t>Baltimore, MD</a:t>
            </a:r>
            <a:endParaRPr kumimoji="0" lang="en-US" sz="2200" b="0" i="0" u="none" strike="noStrike" kern="1200" cap="none" spc="0" normalizeH="0" baseline="0" noProof="0" dirty="0">
              <a:ln>
                <a:noFill/>
              </a:ln>
              <a:solidFill>
                <a:srgbClr val="01594B"/>
              </a:solidFill>
              <a:effectLst/>
              <a:uLnTx/>
              <a:uFillTx/>
              <a:latin typeface="Century Gothic"/>
              <a:ea typeface="+mn-ea"/>
              <a:cs typeface="+mn-cs"/>
            </a:endParaRPr>
          </a:p>
        </p:txBody>
      </p:sp>
      <p:sp>
        <p:nvSpPr>
          <p:cNvPr id="9" name="Rectangle 8">
            <a:extLst>
              <a:ext uri="{FF2B5EF4-FFF2-40B4-BE49-F238E27FC236}">
                <a16:creationId xmlns:a16="http://schemas.microsoft.com/office/drawing/2014/main" id="{52D6796D-EBAF-6F4E-A074-75F3E4D5C8E8}"/>
              </a:ext>
            </a:extLst>
          </p:cNvPr>
          <p:cNvSpPr/>
          <p:nvPr/>
        </p:nvSpPr>
        <p:spPr>
          <a:xfrm>
            <a:off x="-1" y="6338857"/>
            <a:ext cx="12192001" cy="471346"/>
          </a:xfrm>
          <a:prstGeom prst="rect">
            <a:avLst/>
          </a:prstGeom>
          <a:solidFill>
            <a:srgbClr val="80B1A8">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812198C-6950-2441-A2EB-DB15FE3590E9}"/>
              </a:ext>
            </a:extLst>
          </p:cNvPr>
          <p:cNvSpPr/>
          <p:nvPr/>
        </p:nvSpPr>
        <p:spPr>
          <a:xfrm>
            <a:off x="1138083" y="6420641"/>
            <a:ext cx="9729786"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Research | Training &amp; Technical Assistance | Policy &amp; Advocacy | Consumer Voices</a:t>
            </a:r>
            <a:endParaRPr kumimoji="0" lang="en-US" sz="1200" b="0" i="0" u="none" strike="noStrike" kern="1200" cap="none" spc="0" normalizeH="0" baseline="0" noProof="0" dirty="0">
              <a:ln>
                <a:noFill/>
              </a:ln>
              <a:solidFill>
                <a:srgbClr val="01594B"/>
              </a:solidFill>
              <a:effectLst/>
              <a:uLnTx/>
              <a:uFillTx/>
              <a:latin typeface="Century Gothic" panose="020B0502020202020204" pitchFamily="34" charset="0"/>
              <a:ea typeface="+mn-ea"/>
              <a:cs typeface="+mn-cs"/>
            </a:endParaRPr>
          </a:p>
        </p:txBody>
      </p:sp>
      <p:pic>
        <p:nvPicPr>
          <p:cNvPr id="2" name="Picture 2" descr="A picture containing text, sign&#10;&#10;Description automatically generated">
            <a:extLst>
              <a:ext uri="{FF2B5EF4-FFF2-40B4-BE49-F238E27FC236}">
                <a16:creationId xmlns:a16="http://schemas.microsoft.com/office/drawing/2014/main" id="{A1FEC120-4B8A-474D-B5BE-94E925D0DF01}"/>
              </a:ext>
            </a:extLst>
          </p:cNvPr>
          <p:cNvPicPr>
            <a:picLocks noChangeAspect="1"/>
          </p:cNvPicPr>
          <p:nvPr/>
        </p:nvPicPr>
        <p:blipFill>
          <a:blip r:embed="rId3"/>
          <a:stretch>
            <a:fillRect/>
          </a:stretch>
        </p:blipFill>
        <p:spPr>
          <a:xfrm>
            <a:off x="2476591" y="226594"/>
            <a:ext cx="2743200" cy="2235698"/>
          </a:xfrm>
          <a:prstGeom prst="rect">
            <a:avLst/>
          </a:prstGeom>
        </p:spPr>
      </p:pic>
      <p:pic>
        <p:nvPicPr>
          <p:cNvPr id="4" name="Picture 3">
            <a:extLst>
              <a:ext uri="{FF2B5EF4-FFF2-40B4-BE49-F238E27FC236}">
                <a16:creationId xmlns:a16="http://schemas.microsoft.com/office/drawing/2014/main" id="{501A858D-AC8D-DA3E-0533-F595160D2D11}"/>
              </a:ext>
            </a:extLst>
          </p:cNvPr>
          <p:cNvPicPr>
            <a:picLocks noChangeAspect="1"/>
          </p:cNvPicPr>
          <p:nvPr/>
        </p:nvPicPr>
        <p:blipFill>
          <a:blip r:embed="rId4"/>
          <a:stretch>
            <a:fillRect/>
          </a:stretch>
        </p:blipFill>
        <p:spPr>
          <a:xfrm>
            <a:off x="6212526" y="449628"/>
            <a:ext cx="4400550" cy="1921724"/>
          </a:xfrm>
          <a:prstGeom prst="rect">
            <a:avLst/>
          </a:prstGeom>
        </p:spPr>
      </p:pic>
    </p:spTree>
    <p:extLst>
      <p:ext uri="{BB962C8B-B14F-4D97-AF65-F5344CB8AC3E}">
        <p14:creationId xmlns:p14="http://schemas.microsoft.com/office/powerpoint/2010/main" val="110164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a:spcBef>
                <a:spcPts val="0"/>
              </a:spcBef>
              <a:buClr>
                <a:srgbClr val="2B6A5C"/>
              </a:buClr>
              <a:buSzPts val="4400"/>
            </a:pPr>
            <a:r>
              <a:rPr kumimoji="0" lang="en-US" sz="4000" b="1" i="0" u="none" strike="noStrike" kern="1200" cap="none" spc="0" normalizeH="0" baseline="0" noProof="0" dirty="0">
                <a:ln>
                  <a:noFill/>
                </a:ln>
                <a:solidFill>
                  <a:srgbClr val="01594B"/>
                </a:solidFill>
                <a:effectLst/>
                <a:uLnTx/>
                <a:uFillTx/>
                <a:latin typeface="Century Gothic" panose="020B0502020202020204" pitchFamily="34" charset="0"/>
                <a:ea typeface="+mn-ea"/>
                <a:cs typeface="+mn-cs"/>
              </a:rPr>
              <a:t>HRSA Disclaimer</a:t>
            </a:r>
            <a:br>
              <a:rPr kumimoji="0" lang="en-US" sz="4000" b="1" i="0" u="none" strike="noStrike" kern="1200" cap="none" spc="0" normalizeH="0" baseline="0" noProof="0" dirty="0">
                <a:ln>
                  <a:noFill/>
                </a:ln>
                <a:solidFill>
                  <a:srgbClr val="01594B"/>
                </a:solidFill>
                <a:effectLst/>
                <a:uLnTx/>
                <a:uFillTx/>
                <a:latin typeface="Century Gothic" panose="020B0502020202020204" pitchFamily="34" charset="0"/>
                <a:ea typeface="+mn-ea"/>
                <a:cs typeface="+mn-cs"/>
              </a:rPr>
            </a:br>
            <a:endParaRPr sz="4000" dirty="0"/>
          </a:p>
        </p:txBody>
      </p:sp>
      <p:sp>
        <p:nvSpPr>
          <p:cNvPr id="97" name="Google Shape;97;p2"/>
          <p:cNvSpPr txBox="1">
            <a:spLocks noGrp="1"/>
          </p:cNvSpPr>
          <p:nvPr>
            <p:ph type="body" idx="1"/>
          </p:nvPr>
        </p:nvSpPr>
        <p:spPr>
          <a:xfrm>
            <a:off x="838200" y="1443038"/>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8181"/>
              </a:lnSpc>
              <a:spcBef>
                <a:spcPts val="1000"/>
              </a:spcBef>
              <a:spcAft>
                <a:spcPts val="0"/>
              </a:spcAft>
              <a:buClr>
                <a:schemeClr val="dk1"/>
              </a:buClr>
              <a:buSzPts val="1100"/>
              <a:buFont typeface="Arial"/>
              <a:buNone/>
            </a:pPr>
            <a:r>
              <a:rPr lang="en-US" b="0" i="0" dirty="0">
                <a:solidFill>
                  <a:srgbClr val="222222"/>
                </a:solidFill>
                <a:effectLst/>
              </a:rPr>
              <a:t>This resource was developed with support from the Health Resources and Services Administration (HRSA) of the U.S. Department of Health and Human Services (HHS) as part of an award to the National Health Care for the Homeless Council for $1,967,147 with 0 percent financed with non-governmental sources. The contents are those of the author(s) and do not necessarily represent the official views of, nor an endorsement, by HRSA, HHS, or the U.S. Government. For more info visit </a:t>
            </a:r>
            <a:r>
              <a:rPr lang="en-US" b="0" i="0" u="none" strike="noStrike" dirty="0">
                <a:effectLst/>
                <a:hlinkClick r:id="rId3"/>
              </a:rPr>
              <a:t>HRSA.gov</a:t>
            </a:r>
            <a:endParaRPr dirty="0"/>
          </a:p>
          <a:p>
            <a:pPr marL="228600" lvl="0" indent="-50800" algn="l" rtl="0">
              <a:lnSpc>
                <a:spcPct val="90000"/>
              </a:lnSpc>
              <a:spcBef>
                <a:spcPts val="0"/>
              </a:spcBef>
              <a:spcAft>
                <a:spcPts val="0"/>
              </a:spcAft>
              <a:buClr>
                <a:srgbClr val="595959"/>
              </a:buClr>
              <a:buSzPts val="2800"/>
              <a:buNone/>
            </a:pPr>
            <a:endParaRPr dirty="0"/>
          </a:p>
        </p:txBody>
      </p:sp>
      <p:cxnSp>
        <p:nvCxnSpPr>
          <p:cNvPr id="2" name="Straight Connector 1">
            <a:extLst>
              <a:ext uri="{FF2B5EF4-FFF2-40B4-BE49-F238E27FC236}">
                <a16:creationId xmlns:a16="http://schemas.microsoft.com/office/drawing/2014/main" id="{3D9C9CD0-3B36-E21E-892A-9C0F5DF36B5E}"/>
              </a:ext>
            </a:extLst>
          </p:cNvPr>
          <p:cNvCxnSpPr/>
          <p:nvPr/>
        </p:nvCxnSpPr>
        <p:spPr>
          <a:xfrm>
            <a:off x="213756" y="1127785"/>
            <a:ext cx="11578441" cy="0"/>
          </a:xfrm>
          <a:prstGeom prst="line">
            <a:avLst/>
          </a:prstGeom>
          <a:ln>
            <a:solidFill>
              <a:srgbClr val="0159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107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99FD5E01-BB9A-9541-9008-D5A06D95DF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DF90A-4512-094E-80E7-1219F5F3CCBA}" type="slidenum">
              <a:rPr kumimoji="0" lang="en-US"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cxnSp>
        <p:nvCxnSpPr>
          <p:cNvPr id="3" name="Straight Connector 2">
            <a:extLst>
              <a:ext uri="{FF2B5EF4-FFF2-40B4-BE49-F238E27FC236}">
                <a16:creationId xmlns:a16="http://schemas.microsoft.com/office/drawing/2014/main" id="{F63675E3-7311-D14D-A480-725899BE2BC8}"/>
              </a:ext>
            </a:extLst>
          </p:cNvPr>
          <p:cNvCxnSpPr/>
          <p:nvPr/>
        </p:nvCxnSpPr>
        <p:spPr>
          <a:xfrm>
            <a:off x="213756" y="1127785"/>
            <a:ext cx="11578441" cy="0"/>
          </a:xfrm>
          <a:prstGeom prst="line">
            <a:avLst/>
          </a:prstGeom>
          <a:ln>
            <a:solidFill>
              <a:srgbClr val="01594B"/>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0D3AD8D-8854-4B4A-8C4A-0FDE856DB92C}"/>
              </a:ext>
            </a:extLst>
          </p:cNvPr>
          <p:cNvSpPr txBox="1"/>
          <p:nvPr/>
        </p:nvSpPr>
        <p:spPr>
          <a:xfrm>
            <a:off x="252413" y="361422"/>
            <a:ext cx="972978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1594B"/>
                </a:solidFill>
                <a:latin typeface="Century Gothic" panose="020B0502020202020204" pitchFamily="34" charset="0"/>
              </a:rPr>
              <a:t>Planning Committee</a:t>
            </a:r>
            <a:endParaRPr kumimoji="0" lang="en-US" sz="3600" b="1" i="0" u="none" strike="noStrike" kern="1200" cap="none" spc="0" normalizeH="0" baseline="0" noProof="0" dirty="0">
              <a:ln>
                <a:noFill/>
              </a:ln>
              <a:solidFill>
                <a:srgbClr val="01594B"/>
              </a:solidFill>
              <a:effectLst/>
              <a:uLnTx/>
              <a:uFillTx/>
              <a:latin typeface="Century Gothic" panose="020B0502020202020204" pitchFamily="34" charset="0"/>
              <a:ea typeface="+mn-ea"/>
              <a:cs typeface="+mn-cs"/>
            </a:endParaRPr>
          </a:p>
        </p:txBody>
      </p:sp>
      <p:sp>
        <p:nvSpPr>
          <p:cNvPr id="12" name="Rectangle 11">
            <a:extLst>
              <a:ext uri="{FF2B5EF4-FFF2-40B4-BE49-F238E27FC236}">
                <a16:creationId xmlns:a16="http://schemas.microsoft.com/office/drawing/2014/main" id="{CBD355CC-F5E7-836F-8F44-D2C01570C862}"/>
              </a:ext>
            </a:extLst>
          </p:cNvPr>
          <p:cNvSpPr/>
          <p:nvPr/>
        </p:nvSpPr>
        <p:spPr>
          <a:xfrm>
            <a:off x="0" y="6198226"/>
            <a:ext cx="12192000" cy="471345"/>
          </a:xfrm>
          <a:prstGeom prst="rect">
            <a:avLst/>
          </a:prstGeom>
          <a:solidFill>
            <a:srgbClr val="80B1A8">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2" descr="A picture containing text, sign&#10;&#10;Description automatically generated">
            <a:extLst>
              <a:ext uri="{FF2B5EF4-FFF2-40B4-BE49-F238E27FC236}">
                <a16:creationId xmlns:a16="http://schemas.microsoft.com/office/drawing/2014/main" id="{82D0E110-0291-83F9-C2C2-5C8567E9432A}"/>
              </a:ext>
            </a:extLst>
          </p:cNvPr>
          <p:cNvPicPr>
            <a:picLocks noChangeAspect="1"/>
          </p:cNvPicPr>
          <p:nvPr/>
        </p:nvPicPr>
        <p:blipFill>
          <a:blip r:embed="rId2"/>
          <a:stretch>
            <a:fillRect/>
          </a:stretch>
        </p:blipFill>
        <p:spPr>
          <a:xfrm>
            <a:off x="213756" y="6082536"/>
            <a:ext cx="915303" cy="745969"/>
          </a:xfrm>
          <a:prstGeom prst="rect">
            <a:avLst/>
          </a:prstGeom>
        </p:spPr>
      </p:pic>
      <p:sp>
        <p:nvSpPr>
          <p:cNvPr id="8" name="Content Placeholder 6">
            <a:extLst>
              <a:ext uri="{FF2B5EF4-FFF2-40B4-BE49-F238E27FC236}">
                <a16:creationId xmlns:a16="http://schemas.microsoft.com/office/drawing/2014/main" id="{FB93F4E0-537F-419A-86EF-3CFBEA638DF5}"/>
              </a:ext>
            </a:extLst>
          </p:cNvPr>
          <p:cNvSpPr>
            <a:spLocks noGrp="1"/>
          </p:cNvSpPr>
          <p:nvPr>
            <p:ph idx="1"/>
          </p:nvPr>
        </p:nvSpPr>
        <p:spPr>
          <a:xfrm>
            <a:off x="533400" y="1418360"/>
            <a:ext cx="11258797" cy="4373601"/>
          </a:xfrm>
        </p:spPr>
        <p:txBody>
          <a:bodyPr>
            <a:normAutofit/>
          </a:bodyPr>
          <a:lstStyle/>
          <a:p>
            <a:pPr marL="0" indent="0" algn="l" fontAlgn="base">
              <a:buNone/>
            </a:pPr>
            <a:endParaRPr lang="en-US" b="0" i="0" dirty="0">
              <a:solidFill>
                <a:srgbClr val="000000"/>
              </a:solidFill>
              <a:effectLst/>
              <a:latin typeface="Varela"/>
            </a:endParaRPr>
          </a:p>
          <a:p>
            <a:pPr marL="0" indent="0">
              <a:buNone/>
            </a:pPr>
            <a:endParaRPr lang="en-US" dirty="0"/>
          </a:p>
        </p:txBody>
      </p:sp>
      <p:sp>
        <p:nvSpPr>
          <p:cNvPr id="2" name="Google Shape;97;p2">
            <a:extLst>
              <a:ext uri="{FF2B5EF4-FFF2-40B4-BE49-F238E27FC236}">
                <a16:creationId xmlns:a16="http://schemas.microsoft.com/office/drawing/2014/main" id="{576D19A7-2C2D-5EC7-C3BE-00F07BF74271}"/>
              </a:ext>
            </a:extLst>
          </p:cNvPr>
          <p:cNvSpPr txBox="1">
            <a:spLocks/>
          </p:cNvSpPr>
          <p:nvPr/>
        </p:nvSpPr>
        <p:spPr>
          <a:xfrm>
            <a:off x="838200" y="1242603"/>
            <a:ext cx="10515600" cy="4703284"/>
          </a:xfrm>
          <a:prstGeom prst="rect">
            <a:avLst/>
          </a:prstGeom>
          <a:noFill/>
          <a:ln>
            <a:noFill/>
          </a:ln>
        </p:spPr>
        <p:txBody>
          <a:bodyPr spcFirstLastPara="1" vert="horz" wrap="square" lIns="91425" tIns="45700" rIns="91425" bIns="4570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35000" indent="-457200">
              <a:spcBef>
                <a:spcPts val="0"/>
              </a:spcBef>
              <a:buClr>
                <a:srgbClr val="595959"/>
              </a:buClr>
              <a:buSzPts val="2800"/>
            </a:pPr>
            <a:r>
              <a:rPr lang="en-US" b="1" dirty="0"/>
              <a:t>Katie League</a:t>
            </a:r>
            <a:r>
              <a:rPr lang="en-US" dirty="0"/>
              <a:t>, LCSW-C, Behavioral Health Manager, National Health Care for the Homeless Council</a:t>
            </a:r>
          </a:p>
          <a:p>
            <a:pPr marL="635000" indent="-457200">
              <a:spcBef>
                <a:spcPts val="0"/>
              </a:spcBef>
              <a:buClr>
                <a:srgbClr val="595959"/>
              </a:buClr>
              <a:buSzPts val="2800"/>
            </a:pPr>
            <a:r>
              <a:rPr lang="en-US" b="1" dirty="0"/>
              <a:t>Kate Gleason-Bachman</a:t>
            </a:r>
            <a:r>
              <a:rPr lang="en-US" dirty="0"/>
              <a:t>, MPH, BSN, RN, Clinical and QI Nurse Manager, National Health Care for the Homeless Council</a:t>
            </a:r>
          </a:p>
          <a:p>
            <a:pPr marL="635000" indent="-457200">
              <a:spcBef>
                <a:spcPts val="0"/>
              </a:spcBef>
              <a:buClr>
                <a:srgbClr val="595959"/>
              </a:buClr>
              <a:buSzPts val="2800"/>
            </a:pPr>
            <a:r>
              <a:rPr lang="en-US" b="1" dirty="0"/>
              <a:t>Courtney </a:t>
            </a:r>
            <a:r>
              <a:rPr lang="en-US" b="1" dirty="0" err="1"/>
              <a:t>Pladsen</a:t>
            </a:r>
            <a:r>
              <a:rPr lang="en-US" dirty="0"/>
              <a:t>, DNP, FNP-BC, Clinical Director, National Health Care for the Homeless Council</a:t>
            </a:r>
          </a:p>
          <a:p>
            <a:pPr marL="635000" indent="-457200">
              <a:spcBef>
                <a:spcPts val="0"/>
              </a:spcBef>
              <a:buClr>
                <a:srgbClr val="595959"/>
              </a:buClr>
              <a:buSzPts val="2800"/>
            </a:pPr>
            <a:r>
              <a:rPr lang="en-US" b="1" dirty="0"/>
              <a:t>Emma Roberts</a:t>
            </a:r>
            <a:r>
              <a:rPr lang="en-US" dirty="0"/>
              <a:t>, Senior Director of National Capacity Building, National Harm Reduction Coalition</a:t>
            </a:r>
          </a:p>
          <a:p>
            <a:pPr marL="635000" indent="-457200">
              <a:spcBef>
                <a:spcPts val="0"/>
              </a:spcBef>
              <a:buClr>
                <a:srgbClr val="595959"/>
              </a:buClr>
              <a:buSzPts val="2800"/>
            </a:pPr>
            <a:r>
              <a:rPr lang="en-US" b="1" dirty="0"/>
              <a:t>Tanagra </a:t>
            </a:r>
            <a:r>
              <a:rPr lang="en-US" b="1" dirty="0" err="1"/>
              <a:t>Melgarejo</a:t>
            </a:r>
            <a:r>
              <a:rPr lang="en-US" b="1" dirty="0"/>
              <a:t> Pulido</a:t>
            </a:r>
            <a:r>
              <a:rPr lang="en-US" dirty="0"/>
              <a:t>, MSW, National Learning and Engagement Strategist, National Harm Reduction Coalition</a:t>
            </a:r>
          </a:p>
          <a:p>
            <a:pPr marL="635000" indent="-457200">
              <a:spcBef>
                <a:spcPts val="0"/>
              </a:spcBef>
              <a:buClr>
                <a:srgbClr val="595959"/>
              </a:buClr>
              <a:buSzPts val="2800"/>
            </a:pPr>
            <a:r>
              <a:rPr lang="en-US" b="1" dirty="0"/>
              <a:t>Jose Martinez</a:t>
            </a:r>
            <a:r>
              <a:rPr lang="en-US" dirty="0"/>
              <a:t>, Hepatitis C and Harm Reduction Associate, National Harm Reduction Coalition</a:t>
            </a:r>
          </a:p>
        </p:txBody>
      </p:sp>
    </p:spTree>
    <p:extLst>
      <p:ext uri="{BB962C8B-B14F-4D97-AF65-F5344CB8AC3E}">
        <p14:creationId xmlns:p14="http://schemas.microsoft.com/office/powerpoint/2010/main" val="47889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99FD5E01-BB9A-9541-9008-D5A06D95DF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DF90A-4512-094E-80E7-1219F5F3CCBA}" type="slidenum">
              <a:rPr kumimoji="0" lang="en-US"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cxnSp>
        <p:nvCxnSpPr>
          <p:cNvPr id="3" name="Straight Connector 2">
            <a:extLst>
              <a:ext uri="{FF2B5EF4-FFF2-40B4-BE49-F238E27FC236}">
                <a16:creationId xmlns:a16="http://schemas.microsoft.com/office/drawing/2014/main" id="{F63675E3-7311-D14D-A480-725899BE2BC8}"/>
              </a:ext>
            </a:extLst>
          </p:cNvPr>
          <p:cNvCxnSpPr/>
          <p:nvPr/>
        </p:nvCxnSpPr>
        <p:spPr>
          <a:xfrm>
            <a:off x="213756" y="1127785"/>
            <a:ext cx="11578441" cy="0"/>
          </a:xfrm>
          <a:prstGeom prst="line">
            <a:avLst/>
          </a:prstGeom>
          <a:ln>
            <a:solidFill>
              <a:srgbClr val="01594B"/>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0D3AD8D-8854-4B4A-8C4A-0FDE856DB92C}"/>
              </a:ext>
            </a:extLst>
          </p:cNvPr>
          <p:cNvSpPr txBox="1"/>
          <p:nvPr/>
        </p:nvSpPr>
        <p:spPr>
          <a:xfrm>
            <a:off x="252413" y="361422"/>
            <a:ext cx="972978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1594B"/>
                </a:solidFill>
                <a:latin typeface="Century Gothic" panose="020B0502020202020204" pitchFamily="34" charset="0"/>
              </a:rPr>
              <a:t>Housekeeping</a:t>
            </a:r>
            <a:endParaRPr kumimoji="0" lang="en-US" sz="3600" b="1" i="0" u="none" strike="noStrike" kern="1200" cap="none" spc="0" normalizeH="0" baseline="0" noProof="0" dirty="0">
              <a:ln>
                <a:noFill/>
              </a:ln>
              <a:solidFill>
                <a:srgbClr val="01594B"/>
              </a:solidFill>
              <a:effectLst/>
              <a:uLnTx/>
              <a:uFillTx/>
              <a:latin typeface="Century Gothic" panose="020B0502020202020204" pitchFamily="34" charset="0"/>
              <a:ea typeface="+mn-ea"/>
              <a:cs typeface="+mn-cs"/>
            </a:endParaRPr>
          </a:p>
        </p:txBody>
      </p:sp>
      <p:sp>
        <p:nvSpPr>
          <p:cNvPr id="12" name="Rectangle 11">
            <a:extLst>
              <a:ext uri="{FF2B5EF4-FFF2-40B4-BE49-F238E27FC236}">
                <a16:creationId xmlns:a16="http://schemas.microsoft.com/office/drawing/2014/main" id="{CBD355CC-F5E7-836F-8F44-D2C01570C862}"/>
              </a:ext>
            </a:extLst>
          </p:cNvPr>
          <p:cNvSpPr/>
          <p:nvPr/>
        </p:nvSpPr>
        <p:spPr>
          <a:xfrm>
            <a:off x="0" y="6198226"/>
            <a:ext cx="12192000" cy="471345"/>
          </a:xfrm>
          <a:prstGeom prst="rect">
            <a:avLst/>
          </a:prstGeom>
          <a:solidFill>
            <a:srgbClr val="80B1A8">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2" descr="A picture containing text, sign&#10;&#10;Description automatically generated">
            <a:extLst>
              <a:ext uri="{FF2B5EF4-FFF2-40B4-BE49-F238E27FC236}">
                <a16:creationId xmlns:a16="http://schemas.microsoft.com/office/drawing/2014/main" id="{82D0E110-0291-83F9-C2C2-5C8567E9432A}"/>
              </a:ext>
            </a:extLst>
          </p:cNvPr>
          <p:cNvPicPr>
            <a:picLocks noChangeAspect="1"/>
          </p:cNvPicPr>
          <p:nvPr/>
        </p:nvPicPr>
        <p:blipFill>
          <a:blip r:embed="rId2"/>
          <a:stretch>
            <a:fillRect/>
          </a:stretch>
        </p:blipFill>
        <p:spPr>
          <a:xfrm>
            <a:off x="213756" y="6082536"/>
            <a:ext cx="915303" cy="745969"/>
          </a:xfrm>
          <a:prstGeom prst="rect">
            <a:avLst/>
          </a:prstGeom>
        </p:spPr>
      </p:pic>
      <p:sp>
        <p:nvSpPr>
          <p:cNvPr id="8" name="Content Placeholder 6">
            <a:extLst>
              <a:ext uri="{FF2B5EF4-FFF2-40B4-BE49-F238E27FC236}">
                <a16:creationId xmlns:a16="http://schemas.microsoft.com/office/drawing/2014/main" id="{FB93F4E0-537F-419A-86EF-3CFBEA638DF5}"/>
              </a:ext>
            </a:extLst>
          </p:cNvPr>
          <p:cNvSpPr>
            <a:spLocks noGrp="1"/>
          </p:cNvSpPr>
          <p:nvPr>
            <p:ph idx="1"/>
          </p:nvPr>
        </p:nvSpPr>
        <p:spPr>
          <a:xfrm>
            <a:off x="533400" y="1418360"/>
            <a:ext cx="11258797" cy="4373601"/>
          </a:xfrm>
        </p:spPr>
        <p:txBody>
          <a:bodyPr>
            <a:normAutofit/>
          </a:bodyPr>
          <a:lstStyle/>
          <a:p>
            <a:pPr marL="0" indent="0" algn="l" fontAlgn="base">
              <a:buNone/>
            </a:pPr>
            <a:endParaRPr lang="en-US" b="0" i="0" dirty="0">
              <a:solidFill>
                <a:srgbClr val="000000"/>
              </a:solidFill>
              <a:effectLst/>
              <a:latin typeface="Varela"/>
            </a:endParaRPr>
          </a:p>
          <a:p>
            <a:pPr marL="0" indent="0">
              <a:buNone/>
            </a:pPr>
            <a:endParaRPr lang="en-US" dirty="0"/>
          </a:p>
        </p:txBody>
      </p:sp>
      <p:sp>
        <p:nvSpPr>
          <p:cNvPr id="2" name="Google Shape;97;p2">
            <a:extLst>
              <a:ext uri="{FF2B5EF4-FFF2-40B4-BE49-F238E27FC236}">
                <a16:creationId xmlns:a16="http://schemas.microsoft.com/office/drawing/2014/main" id="{576D19A7-2C2D-5EC7-C3BE-00F07BF74271}"/>
              </a:ext>
            </a:extLst>
          </p:cNvPr>
          <p:cNvSpPr txBox="1">
            <a:spLocks/>
          </p:cNvSpPr>
          <p:nvPr/>
        </p:nvSpPr>
        <p:spPr>
          <a:xfrm>
            <a:off x="1153013" y="1919341"/>
            <a:ext cx="4191000" cy="3704277"/>
          </a:xfrm>
          <a:prstGeom prst="rect">
            <a:avLst/>
          </a:prstGeom>
          <a:noFill/>
          <a:ln>
            <a:noFill/>
          </a:ln>
        </p:spPr>
        <p:txBody>
          <a:bodyPr spcFirstLastPara="1" vert="horz" wrap="square" lIns="91425" tIns="45700" rIns="91425" bIns="4570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35000" indent="-457200">
              <a:spcBef>
                <a:spcPts val="0"/>
              </a:spcBef>
              <a:buClr>
                <a:srgbClr val="595959"/>
              </a:buClr>
              <a:buSzPts val="2800"/>
            </a:pPr>
            <a:r>
              <a:rPr lang="en-US" sz="4000" b="1" dirty="0"/>
              <a:t>Bathrooms</a:t>
            </a:r>
          </a:p>
          <a:p>
            <a:pPr marL="635000" indent="-457200">
              <a:spcBef>
                <a:spcPts val="0"/>
              </a:spcBef>
              <a:buClr>
                <a:srgbClr val="595959"/>
              </a:buClr>
              <a:buSzPts val="2800"/>
            </a:pPr>
            <a:r>
              <a:rPr lang="en-US" sz="4000" b="1" dirty="0"/>
              <a:t>Breaks</a:t>
            </a:r>
          </a:p>
          <a:p>
            <a:pPr marL="635000" indent="-457200">
              <a:spcBef>
                <a:spcPts val="0"/>
              </a:spcBef>
              <a:buClr>
                <a:srgbClr val="595959"/>
              </a:buClr>
              <a:buSzPts val="2800"/>
            </a:pPr>
            <a:r>
              <a:rPr lang="en-US" sz="4000" b="1" dirty="0"/>
              <a:t>Lunch</a:t>
            </a:r>
          </a:p>
          <a:p>
            <a:pPr marL="635000" indent="-457200">
              <a:spcBef>
                <a:spcPts val="0"/>
              </a:spcBef>
              <a:buClr>
                <a:srgbClr val="595959"/>
              </a:buClr>
              <a:buSzPts val="2800"/>
            </a:pPr>
            <a:r>
              <a:rPr lang="en-US" sz="4000" b="1" dirty="0"/>
              <a:t>Recording</a:t>
            </a:r>
          </a:p>
          <a:p>
            <a:pPr marL="635000" indent="-457200">
              <a:spcBef>
                <a:spcPts val="0"/>
              </a:spcBef>
              <a:buClr>
                <a:srgbClr val="595959"/>
              </a:buClr>
              <a:buSzPts val="2800"/>
            </a:pPr>
            <a:r>
              <a:rPr lang="en-US" sz="4000" b="1" dirty="0"/>
              <a:t>Evaluations</a:t>
            </a:r>
          </a:p>
          <a:p>
            <a:pPr marL="635000" indent="-457200">
              <a:spcBef>
                <a:spcPts val="0"/>
              </a:spcBef>
              <a:buClr>
                <a:srgbClr val="595959"/>
              </a:buClr>
              <a:buSzPts val="2800"/>
            </a:pPr>
            <a:r>
              <a:rPr lang="en-US" sz="4000" b="1" dirty="0"/>
              <a:t>CEUs</a:t>
            </a:r>
            <a:endParaRPr lang="en-US" sz="4000" dirty="0"/>
          </a:p>
        </p:txBody>
      </p:sp>
      <p:pic>
        <p:nvPicPr>
          <p:cNvPr id="5" name="Picture 4">
            <a:extLst>
              <a:ext uri="{FF2B5EF4-FFF2-40B4-BE49-F238E27FC236}">
                <a16:creationId xmlns:a16="http://schemas.microsoft.com/office/drawing/2014/main" id="{86F5502F-51A8-0C9C-18BE-FC6EFA0ECAC6}"/>
              </a:ext>
            </a:extLst>
          </p:cNvPr>
          <p:cNvPicPr>
            <a:picLocks noChangeAspect="1"/>
          </p:cNvPicPr>
          <p:nvPr/>
        </p:nvPicPr>
        <p:blipFill>
          <a:blip r:embed="rId3"/>
          <a:stretch>
            <a:fillRect/>
          </a:stretch>
        </p:blipFill>
        <p:spPr>
          <a:xfrm>
            <a:off x="6847988" y="1421460"/>
            <a:ext cx="3724761" cy="4428430"/>
          </a:xfrm>
          <a:prstGeom prst="rect">
            <a:avLst/>
          </a:prstGeom>
        </p:spPr>
      </p:pic>
    </p:spTree>
    <p:extLst>
      <p:ext uri="{BB962C8B-B14F-4D97-AF65-F5344CB8AC3E}">
        <p14:creationId xmlns:p14="http://schemas.microsoft.com/office/powerpoint/2010/main" val="111597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99FD5E01-BB9A-9541-9008-D5A06D95DF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DF90A-4512-094E-80E7-1219F5F3CCBA}" type="slidenum">
              <a:rPr kumimoji="0" lang="en-US"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cxnSp>
        <p:nvCxnSpPr>
          <p:cNvPr id="3" name="Straight Connector 2">
            <a:extLst>
              <a:ext uri="{FF2B5EF4-FFF2-40B4-BE49-F238E27FC236}">
                <a16:creationId xmlns:a16="http://schemas.microsoft.com/office/drawing/2014/main" id="{F63675E3-7311-D14D-A480-725899BE2BC8}"/>
              </a:ext>
            </a:extLst>
          </p:cNvPr>
          <p:cNvCxnSpPr/>
          <p:nvPr/>
        </p:nvCxnSpPr>
        <p:spPr>
          <a:xfrm>
            <a:off x="213756" y="862576"/>
            <a:ext cx="11578441" cy="0"/>
          </a:xfrm>
          <a:prstGeom prst="line">
            <a:avLst/>
          </a:prstGeom>
          <a:ln>
            <a:solidFill>
              <a:srgbClr val="01594B"/>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0D3AD8D-8854-4B4A-8C4A-0FDE856DB92C}"/>
              </a:ext>
            </a:extLst>
          </p:cNvPr>
          <p:cNvSpPr txBox="1"/>
          <p:nvPr/>
        </p:nvSpPr>
        <p:spPr>
          <a:xfrm>
            <a:off x="252413" y="204782"/>
            <a:ext cx="972978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srgbClr val="01594B"/>
                </a:solidFill>
                <a:latin typeface="Century Gothic" panose="020B0502020202020204" pitchFamily="34" charset="0"/>
              </a:rPr>
              <a:t>Agenda</a:t>
            </a:r>
            <a:endParaRPr kumimoji="0" lang="en-US" sz="3600" b="1" i="0" u="none" strike="noStrike" kern="1200" cap="none" spc="0" normalizeH="0" baseline="0" noProof="0" dirty="0">
              <a:ln>
                <a:noFill/>
              </a:ln>
              <a:solidFill>
                <a:srgbClr val="01594B"/>
              </a:solidFill>
              <a:effectLst/>
              <a:uLnTx/>
              <a:uFillTx/>
              <a:latin typeface="Century Gothic" panose="020B0502020202020204" pitchFamily="34" charset="0"/>
              <a:ea typeface="+mn-ea"/>
              <a:cs typeface="+mn-cs"/>
            </a:endParaRPr>
          </a:p>
        </p:txBody>
      </p:sp>
      <p:sp>
        <p:nvSpPr>
          <p:cNvPr id="12" name="Rectangle 11">
            <a:extLst>
              <a:ext uri="{FF2B5EF4-FFF2-40B4-BE49-F238E27FC236}">
                <a16:creationId xmlns:a16="http://schemas.microsoft.com/office/drawing/2014/main" id="{CBD355CC-F5E7-836F-8F44-D2C01570C862}"/>
              </a:ext>
            </a:extLst>
          </p:cNvPr>
          <p:cNvSpPr/>
          <p:nvPr/>
        </p:nvSpPr>
        <p:spPr>
          <a:xfrm>
            <a:off x="0" y="6198226"/>
            <a:ext cx="12192000" cy="471345"/>
          </a:xfrm>
          <a:prstGeom prst="rect">
            <a:avLst/>
          </a:prstGeom>
          <a:solidFill>
            <a:srgbClr val="80B1A8">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2" descr="A picture containing text, sign&#10;&#10;Description automatically generated">
            <a:extLst>
              <a:ext uri="{FF2B5EF4-FFF2-40B4-BE49-F238E27FC236}">
                <a16:creationId xmlns:a16="http://schemas.microsoft.com/office/drawing/2014/main" id="{82D0E110-0291-83F9-C2C2-5C8567E9432A}"/>
              </a:ext>
            </a:extLst>
          </p:cNvPr>
          <p:cNvPicPr>
            <a:picLocks noChangeAspect="1"/>
          </p:cNvPicPr>
          <p:nvPr/>
        </p:nvPicPr>
        <p:blipFill>
          <a:blip r:embed="rId2"/>
          <a:stretch>
            <a:fillRect/>
          </a:stretch>
        </p:blipFill>
        <p:spPr>
          <a:xfrm>
            <a:off x="213756" y="6082536"/>
            <a:ext cx="915303" cy="745969"/>
          </a:xfrm>
          <a:prstGeom prst="rect">
            <a:avLst/>
          </a:prstGeom>
        </p:spPr>
      </p:pic>
      <p:sp>
        <p:nvSpPr>
          <p:cNvPr id="8" name="Content Placeholder 6">
            <a:extLst>
              <a:ext uri="{FF2B5EF4-FFF2-40B4-BE49-F238E27FC236}">
                <a16:creationId xmlns:a16="http://schemas.microsoft.com/office/drawing/2014/main" id="{FB93F4E0-537F-419A-86EF-3CFBEA638DF5}"/>
              </a:ext>
            </a:extLst>
          </p:cNvPr>
          <p:cNvSpPr>
            <a:spLocks noGrp="1"/>
          </p:cNvSpPr>
          <p:nvPr>
            <p:ph idx="1"/>
          </p:nvPr>
        </p:nvSpPr>
        <p:spPr>
          <a:xfrm>
            <a:off x="533400" y="1418360"/>
            <a:ext cx="11258797" cy="4373601"/>
          </a:xfrm>
        </p:spPr>
        <p:txBody>
          <a:bodyPr>
            <a:normAutofit/>
          </a:bodyPr>
          <a:lstStyle/>
          <a:p>
            <a:pPr marL="0" indent="0" algn="l" fontAlgn="base">
              <a:buNone/>
            </a:pPr>
            <a:endParaRPr lang="en-US" b="0" i="0" dirty="0">
              <a:solidFill>
                <a:srgbClr val="000000"/>
              </a:solidFill>
              <a:effectLst/>
              <a:latin typeface="Varela"/>
            </a:endParaRPr>
          </a:p>
          <a:p>
            <a:pPr marL="0" indent="0">
              <a:buNone/>
            </a:pPr>
            <a:endParaRPr lang="en-US" dirty="0"/>
          </a:p>
        </p:txBody>
      </p:sp>
      <p:sp>
        <p:nvSpPr>
          <p:cNvPr id="2" name="Google Shape;97;p2">
            <a:extLst>
              <a:ext uri="{FF2B5EF4-FFF2-40B4-BE49-F238E27FC236}">
                <a16:creationId xmlns:a16="http://schemas.microsoft.com/office/drawing/2014/main" id="{576D19A7-2C2D-5EC7-C3BE-00F07BF74271}"/>
              </a:ext>
            </a:extLst>
          </p:cNvPr>
          <p:cNvSpPr txBox="1">
            <a:spLocks/>
          </p:cNvSpPr>
          <p:nvPr/>
        </p:nvSpPr>
        <p:spPr>
          <a:xfrm>
            <a:off x="399803" y="990758"/>
            <a:ext cx="10953997" cy="4925186"/>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7800" indent="0">
              <a:spcBef>
                <a:spcPts val="0"/>
              </a:spcBef>
              <a:buClr>
                <a:srgbClr val="595959"/>
              </a:buClr>
              <a:buSzPts val="2800"/>
              <a:buNone/>
            </a:pPr>
            <a:r>
              <a:rPr lang="en-US" sz="2600" dirty="0"/>
              <a:t>8:30-9:00am: Welcome</a:t>
            </a:r>
          </a:p>
          <a:p>
            <a:pPr marL="177800" indent="0">
              <a:spcBef>
                <a:spcPts val="0"/>
              </a:spcBef>
              <a:buClr>
                <a:srgbClr val="595959"/>
              </a:buClr>
              <a:buSzPts val="2800"/>
              <a:buNone/>
            </a:pPr>
            <a:r>
              <a:rPr lang="en-US" sz="2600" dirty="0"/>
              <a:t>9:00-10:15am: Harm Reduction: History, Stigma, and Language</a:t>
            </a:r>
          </a:p>
          <a:p>
            <a:pPr marL="177800" indent="0">
              <a:spcBef>
                <a:spcPts val="0"/>
              </a:spcBef>
              <a:buClr>
                <a:srgbClr val="595959"/>
              </a:buClr>
              <a:buSzPts val="2800"/>
              <a:buNone/>
            </a:pPr>
            <a:r>
              <a:rPr lang="en-US" sz="2600" dirty="0"/>
              <a:t>10:15-10:30am: Break</a:t>
            </a:r>
          </a:p>
          <a:p>
            <a:pPr marL="177800" indent="0">
              <a:spcBef>
                <a:spcPts val="0"/>
              </a:spcBef>
              <a:buClr>
                <a:srgbClr val="595959"/>
              </a:buClr>
              <a:buSzPts val="2800"/>
              <a:buNone/>
            </a:pPr>
            <a:r>
              <a:rPr lang="en-US" sz="2600" dirty="0"/>
              <a:t>10:30-11:30am: Federally Qualified Health Centers and Syringe Services</a:t>
            </a:r>
          </a:p>
          <a:p>
            <a:pPr marL="177800" indent="0">
              <a:spcBef>
                <a:spcPts val="0"/>
              </a:spcBef>
              <a:buClr>
                <a:srgbClr val="595959"/>
              </a:buClr>
              <a:buSzPts val="2800"/>
              <a:buNone/>
            </a:pPr>
            <a:endParaRPr lang="en-US" sz="1100" dirty="0"/>
          </a:p>
          <a:p>
            <a:pPr marL="177800" indent="0">
              <a:spcBef>
                <a:spcPts val="0"/>
              </a:spcBef>
              <a:buClr>
                <a:srgbClr val="595959"/>
              </a:buClr>
              <a:buSzPts val="2800"/>
              <a:buNone/>
            </a:pPr>
            <a:r>
              <a:rPr lang="en-US" sz="2600" dirty="0"/>
              <a:t>11:30am-12:30pm: Lunch in Grand Ballroom – 3</a:t>
            </a:r>
            <a:r>
              <a:rPr lang="en-US" sz="2600" baseline="30000" dirty="0"/>
              <a:t>rd</a:t>
            </a:r>
            <a:r>
              <a:rPr lang="en-US" sz="2600" dirty="0"/>
              <a:t> Fl</a:t>
            </a:r>
          </a:p>
          <a:p>
            <a:pPr marL="177800" indent="0">
              <a:spcBef>
                <a:spcPts val="0"/>
              </a:spcBef>
              <a:buClr>
                <a:srgbClr val="595959"/>
              </a:buClr>
              <a:buSzPts val="2800"/>
              <a:buNone/>
            </a:pPr>
            <a:endParaRPr lang="en-US" sz="1100" dirty="0"/>
          </a:p>
          <a:p>
            <a:pPr marL="177800" indent="0">
              <a:spcBef>
                <a:spcPts val="0"/>
              </a:spcBef>
              <a:buClr>
                <a:srgbClr val="595959"/>
              </a:buClr>
              <a:buSzPts val="2800"/>
              <a:buNone/>
            </a:pPr>
            <a:r>
              <a:rPr lang="en-US" sz="2600" dirty="0"/>
              <a:t>12:30pm-2:45pm:  Breakout Sessions</a:t>
            </a:r>
          </a:p>
          <a:p>
            <a:pPr marL="177800" indent="0">
              <a:spcBef>
                <a:spcPts val="0"/>
              </a:spcBef>
              <a:buClr>
                <a:srgbClr val="595959"/>
              </a:buClr>
              <a:buSzPts val="2800"/>
              <a:buNone/>
            </a:pPr>
            <a:r>
              <a:rPr lang="en-US" sz="2600" dirty="0"/>
              <a:t>			Latinx Communities: Harbor A</a:t>
            </a:r>
          </a:p>
          <a:p>
            <a:pPr marL="177800" indent="0">
              <a:spcBef>
                <a:spcPts val="0"/>
              </a:spcBef>
              <a:buClr>
                <a:srgbClr val="595959"/>
              </a:buClr>
              <a:buSzPts val="2800"/>
              <a:buNone/>
            </a:pPr>
            <a:r>
              <a:rPr lang="en-US" sz="2600" dirty="0"/>
              <a:t>			Frontline Service Delivery: Harbor B</a:t>
            </a:r>
          </a:p>
          <a:p>
            <a:pPr marL="177800" indent="0">
              <a:spcBef>
                <a:spcPts val="0"/>
              </a:spcBef>
              <a:buClr>
                <a:srgbClr val="595959"/>
              </a:buClr>
              <a:buSzPts val="2800"/>
              <a:buNone/>
            </a:pPr>
            <a:r>
              <a:rPr lang="en-US" sz="2600" dirty="0"/>
              <a:t>			Reproductive Health for PWUD: Harbor C</a:t>
            </a:r>
          </a:p>
          <a:p>
            <a:pPr marL="177800" indent="0">
              <a:spcBef>
                <a:spcPts val="0"/>
              </a:spcBef>
              <a:buClr>
                <a:srgbClr val="595959"/>
              </a:buClr>
              <a:buSzPts val="2800"/>
              <a:buNone/>
            </a:pPr>
            <a:r>
              <a:rPr lang="en-US" sz="2600" dirty="0"/>
              <a:t>2:45-3:00pm: Break</a:t>
            </a:r>
          </a:p>
          <a:p>
            <a:pPr marL="177800" indent="0">
              <a:spcBef>
                <a:spcPts val="0"/>
              </a:spcBef>
              <a:buClr>
                <a:srgbClr val="595959"/>
              </a:buClr>
              <a:buSzPts val="2800"/>
              <a:buNone/>
            </a:pPr>
            <a:endParaRPr lang="en-US" sz="1100" dirty="0"/>
          </a:p>
          <a:p>
            <a:pPr marL="177800" indent="0">
              <a:spcBef>
                <a:spcPts val="0"/>
              </a:spcBef>
              <a:buClr>
                <a:srgbClr val="595959"/>
              </a:buClr>
              <a:buSzPts val="2800"/>
              <a:buNone/>
            </a:pPr>
            <a:r>
              <a:rPr lang="en-US" sz="2600" dirty="0"/>
              <a:t>3:00-4:20pm: Final Panel – Looking Back to Move Forward</a:t>
            </a:r>
          </a:p>
          <a:p>
            <a:pPr marL="177800" indent="0">
              <a:spcBef>
                <a:spcPts val="0"/>
              </a:spcBef>
              <a:buClr>
                <a:srgbClr val="595959"/>
              </a:buClr>
              <a:buSzPts val="2800"/>
              <a:buNone/>
            </a:pPr>
            <a:endParaRPr lang="en-US" sz="800" dirty="0"/>
          </a:p>
          <a:p>
            <a:pPr marL="177800" indent="0">
              <a:spcBef>
                <a:spcPts val="0"/>
              </a:spcBef>
              <a:buClr>
                <a:srgbClr val="595959"/>
              </a:buClr>
              <a:buSzPts val="2800"/>
              <a:buNone/>
            </a:pPr>
            <a:r>
              <a:rPr lang="en-US" sz="2600" dirty="0"/>
              <a:t>4:20-4:30pm: Closing and Evaluations</a:t>
            </a:r>
          </a:p>
          <a:p>
            <a:pPr marL="177800" indent="0">
              <a:spcBef>
                <a:spcPts val="0"/>
              </a:spcBef>
              <a:buClr>
                <a:srgbClr val="595959"/>
              </a:buClr>
              <a:buSzPts val="2800"/>
              <a:buNone/>
            </a:pPr>
            <a:endParaRPr lang="en-US" sz="2600" dirty="0"/>
          </a:p>
        </p:txBody>
      </p:sp>
    </p:spTree>
    <p:extLst>
      <p:ext uri="{BB962C8B-B14F-4D97-AF65-F5344CB8AC3E}">
        <p14:creationId xmlns:p14="http://schemas.microsoft.com/office/powerpoint/2010/main" val="126150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B1A8"/>
        </a:solidFill>
        <a:effectLst/>
      </p:bgPr>
    </p:bg>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99FD5E01-BB9A-9541-9008-D5A06D95DF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DF90A-4512-094E-80E7-1219F5F3CCBA}" type="slidenum">
              <a:rPr kumimoji="0" lang="en-US"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BD355CC-F5E7-836F-8F44-D2C01570C862}"/>
              </a:ext>
            </a:extLst>
          </p:cNvPr>
          <p:cNvSpPr/>
          <p:nvPr/>
        </p:nvSpPr>
        <p:spPr>
          <a:xfrm>
            <a:off x="0" y="6198226"/>
            <a:ext cx="12192000" cy="471345"/>
          </a:xfrm>
          <a:prstGeom prst="rect">
            <a:avLst/>
          </a:prstGeom>
          <a:solidFill>
            <a:srgbClr val="80B1A8">
              <a:alpha val="8274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6">
            <a:extLst>
              <a:ext uri="{FF2B5EF4-FFF2-40B4-BE49-F238E27FC236}">
                <a16:creationId xmlns:a16="http://schemas.microsoft.com/office/drawing/2014/main" id="{FB93F4E0-537F-419A-86EF-3CFBEA638DF5}"/>
              </a:ext>
            </a:extLst>
          </p:cNvPr>
          <p:cNvSpPr>
            <a:spLocks noGrp="1"/>
          </p:cNvSpPr>
          <p:nvPr>
            <p:ph idx="1"/>
          </p:nvPr>
        </p:nvSpPr>
        <p:spPr>
          <a:xfrm>
            <a:off x="533400" y="1418360"/>
            <a:ext cx="11258797" cy="4373601"/>
          </a:xfrm>
        </p:spPr>
        <p:txBody>
          <a:bodyPr>
            <a:normAutofit/>
          </a:bodyPr>
          <a:lstStyle/>
          <a:p>
            <a:pPr marL="0" indent="0" algn="l" fontAlgn="base">
              <a:buNone/>
            </a:pPr>
            <a:endParaRPr lang="en-US" b="0" i="0" dirty="0">
              <a:solidFill>
                <a:srgbClr val="000000"/>
              </a:solidFill>
              <a:effectLst/>
              <a:latin typeface="Varela"/>
            </a:endParaRPr>
          </a:p>
          <a:p>
            <a:pPr marL="0" indent="0">
              <a:buNone/>
            </a:pPr>
            <a:endParaRPr lang="en-US" dirty="0"/>
          </a:p>
        </p:txBody>
      </p:sp>
      <p:pic>
        <p:nvPicPr>
          <p:cNvPr id="5" name="Picture 4">
            <a:extLst>
              <a:ext uri="{FF2B5EF4-FFF2-40B4-BE49-F238E27FC236}">
                <a16:creationId xmlns:a16="http://schemas.microsoft.com/office/drawing/2014/main" id="{28CFAB3E-24D8-6A5A-3C5C-578834677C3E}"/>
              </a:ext>
            </a:extLst>
          </p:cNvPr>
          <p:cNvPicPr>
            <a:picLocks noChangeAspect="1"/>
          </p:cNvPicPr>
          <p:nvPr/>
        </p:nvPicPr>
        <p:blipFill>
          <a:blip r:embed="rId2"/>
          <a:stretch>
            <a:fillRect/>
          </a:stretch>
        </p:blipFill>
        <p:spPr>
          <a:xfrm>
            <a:off x="3217563" y="543428"/>
            <a:ext cx="5890470" cy="5890470"/>
          </a:xfrm>
          <a:prstGeom prst="rect">
            <a:avLst/>
          </a:prstGeom>
        </p:spPr>
      </p:pic>
    </p:spTree>
    <p:extLst>
      <p:ext uri="{BB962C8B-B14F-4D97-AF65-F5344CB8AC3E}">
        <p14:creationId xmlns:p14="http://schemas.microsoft.com/office/powerpoint/2010/main" val="1805663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3220</TotalTime>
  <Words>333</Words>
  <Application>Microsoft Office PowerPoint</Application>
  <PresentationFormat>Widescreen</PresentationFormat>
  <Paragraphs>44</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Varela</vt:lpstr>
      <vt:lpstr>Office Theme</vt:lpstr>
      <vt:lpstr>PowerPoint Presentation</vt:lpstr>
      <vt:lpstr>HRSA Disclaimer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Gleason-Bachman</dc:creator>
  <cp:lastModifiedBy>Kate Gleason-Bachman</cp:lastModifiedBy>
  <cp:revision>6</cp:revision>
  <dcterms:created xsi:type="dcterms:W3CDTF">2023-05-12T13:02:32Z</dcterms:created>
  <dcterms:modified xsi:type="dcterms:W3CDTF">2023-05-15T02:54:22Z</dcterms:modified>
</cp:coreProperties>
</file>