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680" r:id="rId6"/>
  </p:sldMasterIdLst>
  <p:notesMasterIdLst>
    <p:notesMasterId r:id="rId56"/>
  </p:notesMasterIdLst>
  <p:handoutMasterIdLst>
    <p:handoutMasterId r:id="rId57"/>
  </p:handoutMasterIdLst>
  <p:sldIdLst>
    <p:sldId id="312" r:id="rId7"/>
    <p:sldId id="2147469249" r:id="rId8"/>
    <p:sldId id="2147469221" r:id="rId9"/>
    <p:sldId id="2147469259" r:id="rId10"/>
    <p:sldId id="2147469260" r:id="rId11"/>
    <p:sldId id="2147469232" r:id="rId12"/>
    <p:sldId id="2147469225" r:id="rId13"/>
    <p:sldId id="2147469235" r:id="rId14"/>
    <p:sldId id="2147469261" r:id="rId15"/>
    <p:sldId id="2147469236" r:id="rId16"/>
    <p:sldId id="2147469171" r:id="rId17"/>
    <p:sldId id="2147469233" r:id="rId18"/>
    <p:sldId id="2147469226" r:id="rId19"/>
    <p:sldId id="2147469251" r:id="rId20"/>
    <p:sldId id="2147469258" r:id="rId21"/>
    <p:sldId id="2147469254" r:id="rId22"/>
    <p:sldId id="2147469257" r:id="rId23"/>
    <p:sldId id="2147469184" r:id="rId24"/>
    <p:sldId id="2147469185" r:id="rId25"/>
    <p:sldId id="2147469175" r:id="rId26"/>
    <p:sldId id="2147469239" r:id="rId27"/>
    <p:sldId id="2147469179" r:id="rId28"/>
    <p:sldId id="2147469244" r:id="rId29"/>
    <p:sldId id="2147469245" r:id="rId30"/>
    <p:sldId id="2147469250" r:id="rId31"/>
    <p:sldId id="2147469234" r:id="rId32"/>
    <p:sldId id="2147469191" r:id="rId33"/>
    <p:sldId id="2147469229" r:id="rId34"/>
    <p:sldId id="2147469204" r:id="rId35"/>
    <p:sldId id="2147469252" r:id="rId36"/>
    <p:sldId id="2147469240" r:id="rId37"/>
    <p:sldId id="2147469212" r:id="rId38"/>
    <p:sldId id="2147469201" r:id="rId39"/>
    <p:sldId id="2147469247" r:id="rId40"/>
    <p:sldId id="2147469243" r:id="rId41"/>
    <p:sldId id="2147469242" r:id="rId42"/>
    <p:sldId id="2147469209" r:id="rId43"/>
    <p:sldId id="2147469262" r:id="rId44"/>
    <p:sldId id="2147469205" r:id="rId45"/>
    <p:sldId id="2147469197" r:id="rId46"/>
    <p:sldId id="918" r:id="rId47"/>
    <p:sldId id="915" r:id="rId48"/>
    <p:sldId id="2147469253" r:id="rId49"/>
    <p:sldId id="2147469200" r:id="rId50"/>
    <p:sldId id="2147469237" r:id="rId51"/>
    <p:sldId id="2147469248" r:id="rId52"/>
    <p:sldId id="2147469195" r:id="rId53"/>
    <p:sldId id="314" r:id="rId54"/>
    <p:sldId id="2147469230" r:id="rId55"/>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
          <p15:clr>
            <a:srgbClr val="A4A3A4"/>
          </p15:clr>
        </p15:guide>
        <p15:guide id="2" pos="289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DE2E6F-B503-3D5C-95DF-1E4113F7AB9E}" name="Hemen Saifu" initials="HS" userId="S::hsaifu@scanhealthplan.com::1ddacf09-c183-4196-a828-9d0e20f1cd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84BD00"/>
    <a:srgbClr val="0E367A"/>
    <a:srgbClr val="6F5091"/>
    <a:srgbClr val="FFFFFF"/>
    <a:srgbClr val="5CB8B2"/>
    <a:srgbClr val="595959"/>
    <a:srgbClr val="031F73"/>
    <a:srgbClr val="0E1679"/>
    <a:srgbClr val="5A63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96854F-41A6-141A-6706-DFCC11DF3B8E}" v="6" dt="2023-05-12T18:50:28.224"/>
    <p1510:client id="{5C7C27C8-333C-A941-7416-05F87F82DA83}" v="86" dt="2023-05-11T18:39:14.181"/>
    <p1510:client id="{B323506B-AABC-8D5B-EABC-9FE2648D2582}" v="47" dt="2023-05-11T18:57:52.708"/>
    <p1510:client id="{B67B0B51-FB48-DF31-4A96-3879EEF37837}" v="20" dt="2023-05-11T19:19:14.369"/>
    <p1510:client id="{C333DFF2-F1A2-6078-0761-634668D36699}" v="8" dt="2023-05-11T19:18:29.910"/>
    <p1510:client id="{CAD47EDF-8908-444B-B0A9-DAE9631E91D0}" v="575" dt="2023-05-11T20:31:01.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9" d="100"/>
          <a:sy n="129" d="100"/>
        </p:scale>
        <p:origin x="1104" y="108"/>
      </p:cViewPr>
      <p:guideLst>
        <p:guide orient="horz" pos="430"/>
        <p:guide pos="2890"/>
      </p:guideLst>
    </p:cSldViewPr>
  </p:slideViewPr>
  <p:notesTextViewPr>
    <p:cViewPr>
      <p:scale>
        <a:sx n="1" d="1"/>
        <a:sy n="1" d="1"/>
      </p:scale>
      <p:origin x="0" y="0"/>
    </p:cViewPr>
  </p:notesTextViewPr>
  <p:notesViewPr>
    <p:cSldViewPr snapToGrid="0">
      <p:cViewPr varScale="1">
        <p:scale>
          <a:sx n="76" d="100"/>
          <a:sy n="76" d="100"/>
        </p:scale>
        <p:origin x="403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r>
              <a:rPr lang="en-US" sz="1600"/>
              <a:t>Gender</a:t>
            </a:r>
          </a:p>
        </c:rich>
      </c:tx>
      <c:layout>
        <c:manualLayout>
          <c:xMode val="edge"/>
          <c:yMode val="edge"/>
          <c:x val="0.42477066011500858"/>
          <c:y val="3.0864197530864196E-2"/>
        </c:manualLayout>
      </c:layout>
      <c:overlay val="0"/>
      <c:spPr>
        <a:noFill/>
        <a:ln>
          <a:noFill/>
        </a:ln>
        <a:effectLst/>
      </c:spPr>
      <c:txPr>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42581340394203"/>
          <c:y val="0.19194054070624053"/>
          <c:w val="0.52125729774812346"/>
          <c:h val="0.57068405842095415"/>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20-4F6B-8B25-2661A236DE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20-4F6B-8B25-2661A236DEF2}"/>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c:v>
                </c:pt>
                <c:pt idx="1">
                  <c:v>Men</c:v>
                </c:pt>
              </c:strCache>
            </c:strRef>
          </c:cat>
          <c:val>
            <c:numRef>
              <c:f>Sheet1!$B$2:$B$3</c:f>
              <c:numCache>
                <c:formatCode>0%</c:formatCode>
                <c:ptCount val="2"/>
                <c:pt idx="0">
                  <c:v>0.56999999999999995</c:v>
                </c:pt>
                <c:pt idx="1">
                  <c:v>0.43</c:v>
                </c:pt>
              </c:numCache>
            </c:numRef>
          </c:val>
          <c:extLst>
            <c:ext xmlns:c16="http://schemas.microsoft.com/office/drawing/2014/chart" uri="{C3380CC4-5D6E-409C-BE32-E72D297353CC}">
              <c16:uniqueId val="{00000004-8220-4F6B-8B25-2661A236DE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Age</a:t>
            </a:r>
          </a:p>
        </c:rich>
      </c:tx>
      <c:layout>
        <c:manualLayout>
          <c:xMode val="edge"/>
          <c:yMode val="edge"/>
          <c:x val="0.44196015017262025"/>
          <c:y val="4.5918518860702685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65-75 years old</c:v>
                </c:pt>
                <c:pt idx="1">
                  <c:v>75-84 years old</c:v>
                </c:pt>
              </c:strCache>
            </c:strRef>
          </c:cat>
          <c:val>
            <c:numRef>
              <c:f>Sheet1!$B$2:$B$3</c:f>
              <c:numCache>
                <c:formatCode>0%</c:formatCode>
                <c:ptCount val="2"/>
                <c:pt idx="0">
                  <c:v>0.57999999999999996</c:v>
                </c:pt>
                <c:pt idx="1">
                  <c:v>0.32</c:v>
                </c:pt>
              </c:numCache>
            </c:numRef>
          </c:val>
          <c:extLst>
            <c:ext xmlns:c16="http://schemas.microsoft.com/office/drawing/2014/chart" uri="{C3380CC4-5D6E-409C-BE32-E72D297353CC}">
              <c16:uniqueId val="{00000000-3797-4013-8DD4-D9BC91DA205F}"/>
            </c:ext>
          </c:extLst>
        </c:ser>
        <c:dLbls>
          <c:showLegendKey val="0"/>
          <c:showVal val="0"/>
          <c:showCatName val="0"/>
          <c:showSerName val="0"/>
          <c:showPercent val="0"/>
          <c:showBubbleSize val="0"/>
        </c:dLbls>
        <c:gapWidth val="219"/>
        <c:overlap val="-27"/>
        <c:axId val="1769591775"/>
        <c:axId val="1841154191"/>
      </c:barChart>
      <c:catAx>
        <c:axId val="176959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41154191"/>
        <c:crosses val="autoZero"/>
        <c:auto val="1"/>
        <c:lblAlgn val="ctr"/>
        <c:lblOffset val="100"/>
        <c:noMultiLvlLbl val="0"/>
      </c:catAx>
      <c:valAx>
        <c:axId val="18411541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76959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Race and Ethnicity</a:t>
            </a:r>
          </a:p>
        </c:rich>
      </c:tx>
      <c:layout>
        <c:manualLayout>
          <c:xMode val="edge"/>
          <c:yMode val="edge"/>
          <c:x val="0.19422502902881986"/>
          <c:y val="2.4890084342681605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938215734918684"/>
          <c:y val="0.16289675640880055"/>
          <c:w val="0.55253796352556661"/>
          <c:h val="0.63588499403566789"/>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F3-466D-9331-2DEB96ADC5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F3-466D-9331-2DEB96ADC5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F3-466D-9331-2DEB96ADC5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F3-466D-9331-2DEB96ADC58B}"/>
              </c:ext>
            </c:extLst>
          </c:dPt>
          <c:dLbls>
            <c:dLbl>
              <c:idx val="1"/>
              <c:layout>
                <c:manualLayout>
                  <c:x val="7.4324165388970909E-2"/>
                  <c:y val="-0.1799728485376795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F3-466D-9331-2DEB96ADC58B}"/>
                </c:ext>
              </c:extLst>
            </c:dLbl>
            <c:dLbl>
              <c:idx val="2"/>
              <c:layout>
                <c:manualLayout>
                  <c:x val="0.18681607382500101"/>
                  <c:y val="-2.6250092725764826E-2"/>
                </c:manualLayout>
              </c:layout>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F3-466D-9331-2DEB96ADC58B}"/>
                </c:ext>
              </c:extLst>
            </c:dLbl>
            <c:dLbl>
              <c:idx val="3"/>
              <c:layout>
                <c:manualLayout>
                  <c:x val="0.14191022312401724"/>
                  <c:y val="0.1463411204225552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F3-466D-9331-2DEB96ADC58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Hispanic</c:v>
                </c:pt>
                <c:pt idx="1">
                  <c:v>White</c:v>
                </c:pt>
                <c:pt idx="2">
                  <c:v>Black</c:v>
                </c:pt>
                <c:pt idx="3">
                  <c:v>Other</c:v>
                </c:pt>
              </c:strCache>
            </c:strRef>
          </c:cat>
          <c:val>
            <c:numRef>
              <c:f>Sheet1!$B$2:$B$5</c:f>
              <c:numCache>
                <c:formatCode>0%</c:formatCode>
                <c:ptCount val="4"/>
                <c:pt idx="0">
                  <c:v>0.38</c:v>
                </c:pt>
                <c:pt idx="1">
                  <c:v>0.31</c:v>
                </c:pt>
                <c:pt idx="2">
                  <c:v>0.09</c:v>
                </c:pt>
                <c:pt idx="3">
                  <c:v>0.22</c:v>
                </c:pt>
              </c:numCache>
            </c:numRef>
          </c:val>
          <c:extLst>
            <c:ext xmlns:c16="http://schemas.microsoft.com/office/drawing/2014/chart" uri="{C3380CC4-5D6E-409C-BE32-E72D297353CC}">
              <c16:uniqueId val="{00000008-C6F3-466D-9331-2DEB96ADC5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1809157624682"/>
          <c:y val="0"/>
          <c:w val="0.59067931311664867"/>
          <c:h val="0.8992396755626724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AE63-4400-91E7-84323CCDF6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AE63-4400-91E7-84323CCDF6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E63-4400-91E7-84323CCDF6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72-4156-A68D-C889846CCFE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AE63-4400-91E7-84323CCDF64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AE63-4400-91E7-84323CCDF64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4-AE63-4400-91E7-84323CCDF64D}"/>
              </c:ext>
            </c:extLst>
          </c:dPt>
          <c:dLbls>
            <c:dLbl>
              <c:idx val="0"/>
              <c:layout>
                <c:manualLayout>
                  <c:x val="-0.1744629869696335"/>
                  <c:y val="0.1253883215031660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63-4400-91E7-84323CCDF64D}"/>
                </c:ext>
              </c:extLst>
            </c:dLbl>
            <c:dLbl>
              <c:idx val="1"/>
              <c:layout>
                <c:manualLayout>
                  <c:x val="-0.19804176855558972"/>
                  <c:y val="-0.1042444820651610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63-4400-91E7-84323CCDF64D}"/>
                </c:ext>
              </c:extLst>
            </c:dLbl>
            <c:dLbl>
              <c:idx val="2"/>
              <c:tx>
                <c:rich>
                  <a:bodyPr/>
                  <a:lstStyle/>
                  <a:p>
                    <a:r>
                      <a:rPr lang="en-US" baseline="0"/>
                      <a:t>Dental, </a:t>
                    </a:r>
                    <a:fld id="{937B5D3E-08DC-4B9F-9D2C-D09961865CBB}"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E63-4400-91E7-84323CCDF64D}"/>
                </c:ext>
              </c:extLst>
            </c:dLbl>
            <c:dLbl>
              <c:idx val="4"/>
              <c:layout>
                <c:manualLayout>
                  <c:x val="0.13718986955083617"/>
                  <c:y val="-0.1965204230231151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227110383131604"/>
                      <c:h val="0.16721061896682146"/>
                    </c:manualLayout>
                  </c15:layout>
                </c:ext>
                <c:ext xmlns:c16="http://schemas.microsoft.com/office/drawing/2014/chart" uri="{C3380CC4-5D6E-409C-BE32-E72D297353CC}">
                  <c16:uniqueId val="{00000001-AE63-4400-91E7-84323CCDF64D}"/>
                </c:ext>
              </c:extLst>
            </c:dLbl>
            <c:dLbl>
              <c:idx val="5"/>
              <c:layout>
                <c:manualLayout>
                  <c:x val="0.21418523712705301"/>
                  <c:y val="1.94954412980037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63-4400-91E7-84323CCDF64D}"/>
                </c:ext>
              </c:extLst>
            </c:dLbl>
            <c:dLbl>
              <c:idx val="6"/>
              <c:layout>
                <c:manualLayout>
                  <c:x val="0.12308756502764709"/>
                  <c:y val="9.4569447439893248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23316563943005"/>
                      <c:h val="0.16220116819323221"/>
                    </c:manualLayout>
                  </c15:layout>
                </c:ext>
                <c:ext xmlns:c16="http://schemas.microsoft.com/office/drawing/2014/chart" uri="{C3380CC4-5D6E-409C-BE32-E72D297353CC}">
                  <c16:uniqueId val="{00000004-AE63-4400-91E7-84323CCDF64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Specialist</c:v>
                </c:pt>
                <c:pt idx="1">
                  <c:v>Mental Health</c:v>
                </c:pt>
                <c:pt idx="2">
                  <c:v>Dental </c:v>
                </c:pt>
                <c:pt idx="3">
                  <c:v>Vision</c:v>
                </c:pt>
                <c:pt idx="4">
                  <c:v>Advanced Care Planning</c:v>
                </c:pt>
                <c:pt idx="5">
                  <c:v>Medication Adherence</c:v>
                </c:pt>
                <c:pt idx="6">
                  <c:v>Gaps in Care</c:v>
                </c:pt>
              </c:strCache>
            </c:strRef>
          </c:cat>
          <c:val>
            <c:numRef>
              <c:f>Sheet1!$B$2:$B$8</c:f>
              <c:numCache>
                <c:formatCode>General</c:formatCode>
                <c:ptCount val="7"/>
                <c:pt idx="0">
                  <c:v>21</c:v>
                </c:pt>
                <c:pt idx="1">
                  <c:v>10</c:v>
                </c:pt>
                <c:pt idx="2">
                  <c:v>8</c:v>
                </c:pt>
                <c:pt idx="3">
                  <c:v>8</c:v>
                </c:pt>
                <c:pt idx="4">
                  <c:v>8</c:v>
                </c:pt>
                <c:pt idx="5">
                  <c:v>18</c:v>
                </c:pt>
                <c:pt idx="6">
                  <c:v>10</c:v>
                </c:pt>
              </c:numCache>
            </c:numRef>
          </c:val>
          <c:extLst>
            <c:ext xmlns:c16="http://schemas.microsoft.com/office/drawing/2014/chart" uri="{C3380CC4-5D6E-409C-BE32-E72D297353CC}">
              <c16:uniqueId val="{00000000-AE63-4400-91E7-84323CCDF6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20491-CE9C-4D22-A8AC-E87162150EEE}" type="doc">
      <dgm:prSet loTypeId="urn:microsoft.com/office/officeart/2005/8/layout/pList1" loCatId="list" qsTypeId="urn:microsoft.com/office/officeart/2005/8/quickstyle/simple2" qsCatId="simple" csTypeId="urn:microsoft.com/office/officeart/2005/8/colors/accent1_2" csCatId="accent1" phldr="1"/>
      <dgm:spPr/>
      <dgm:t>
        <a:bodyPr/>
        <a:lstStyle/>
        <a:p>
          <a:endParaRPr lang="en-US"/>
        </a:p>
      </dgm:t>
    </dgm:pt>
    <dgm:pt modelId="{3EE13696-81E9-4778-9D44-1C02DBD654B2}">
      <dgm:prSet custT="1"/>
      <dgm:spPr/>
      <dgm:t>
        <a:bodyPr/>
        <a:lstStyle/>
        <a:p>
          <a:r>
            <a:rPr lang="en-US" sz="1400" b="0" i="0"/>
            <a:t>Housing insecurity and homelessness (H&amp;H) is a significant driver of health inequities</a:t>
          </a:r>
          <a:endParaRPr lang="en-US" sz="1400"/>
        </a:p>
      </dgm:t>
    </dgm:pt>
    <dgm:pt modelId="{E53841F3-67D0-4B42-A543-42E97FEB5836}" type="parTrans" cxnId="{DD7D7A47-7DE6-48E2-AE45-3F5BE4CCA0DD}">
      <dgm:prSet/>
      <dgm:spPr/>
      <dgm:t>
        <a:bodyPr/>
        <a:lstStyle/>
        <a:p>
          <a:endParaRPr lang="en-US"/>
        </a:p>
      </dgm:t>
    </dgm:pt>
    <dgm:pt modelId="{6C8DDD56-973C-424F-A065-8A887F2EC227}" type="sibTrans" cxnId="{DD7D7A47-7DE6-48E2-AE45-3F5BE4CCA0DD}">
      <dgm:prSet/>
      <dgm:spPr/>
      <dgm:t>
        <a:bodyPr/>
        <a:lstStyle/>
        <a:p>
          <a:endParaRPr lang="en-US"/>
        </a:p>
      </dgm:t>
    </dgm:pt>
    <dgm:pt modelId="{F99662FC-D81C-418D-8F5A-08509330CCFB}">
      <dgm:prSet custT="1"/>
      <dgm:spPr/>
      <dgm:t>
        <a:bodyPr/>
        <a:lstStyle/>
        <a:p>
          <a:r>
            <a:rPr lang="en-US" sz="1400" b="0" i="0"/>
            <a:t>H&amp;H is associated with poorer self-rated physical health and an increased number of chronic conditions</a:t>
          </a:r>
          <a:endParaRPr lang="en-US" sz="1400"/>
        </a:p>
      </dgm:t>
    </dgm:pt>
    <dgm:pt modelId="{2CFE5EBB-FE7D-4949-9C33-7B1447042FCA}" type="parTrans" cxnId="{C053BD08-D5EF-48C4-9223-B8D96F7F83AC}">
      <dgm:prSet/>
      <dgm:spPr/>
      <dgm:t>
        <a:bodyPr/>
        <a:lstStyle/>
        <a:p>
          <a:endParaRPr lang="en-US"/>
        </a:p>
      </dgm:t>
    </dgm:pt>
    <dgm:pt modelId="{BCB97B88-84B1-4094-8EEF-3151A8ACAFD7}" type="sibTrans" cxnId="{C053BD08-D5EF-48C4-9223-B8D96F7F83AC}">
      <dgm:prSet/>
      <dgm:spPr/>
      <dgm:t>
        <a:bodyPr/>
        <a:lstStyle/>
        <a:p>
          <a:endParaRPr lang="en-US"/>
        </a:p>
      </dgm:t>
    </dgm:pt>
    <dgm:pt modelId="{FF377B73-BD01-44E4-BEDE-67712524B497}">
      <dgm:prSet custT="1"/>
      <dgm:spPr/>
      <dgm:t>
        <a:bodyPr/>
        <a:lstStyle/>
        <a:p>
          <a:pPr rtl="0"/>
          <a:r>
            <a:rPr lang="en-US" sz="1400" b="0" i="0"/>
            <a:t>Housing insecurity among this population is projected to triple in Los Angeles, costing $450M by 2026, an 80% increase since 2011.</a:t>
          </a:r>
          <a:r>
            <a:rPr lang="en-US" sz="1400">
              <a:latin typeface="Arial"/>
            </a:rPr>
            <a:t> </a:t>
          </a:r>
          <a:r>
            <a:rPr lang="en-US" sz="1400" baseline="30000">
              <a:latin typeface="Arial"/>
            </a:rPr>
            <a:t>1</a:t>
          </a:r>
          <a:endParaRPr lang="en-US" sz="1400" baseline="30000"/>
        </a:p>
      </dgm:t>
    </dgm:pt>
    <dgm:pt modelId="{DD0F3E06-173B-4F84-864B-D8B6C06E13E1}" type="parTrans" cxnId="{BB80E53D-894C-49AC-885F-B89759697B20}">
      <dgm:prSet/>
      <dgm:spPr/>
      <dgm:t>
        <a:bodyPr/>
        <a:lstStyle/>
        <a:p>
          <a:endParaRPr lang="en-US"/>
        </a:p>
      </dgm:t>
    </dgm:pt>
    <dgm:pt modelId="{748710D9-A2E6-4738-964C-7F7021B90A94}" type="sibTrans" cxnId="{BB80E53D-894C-49AC-885F-B89759697B20}">
      <dgm:prSet/>
      <dgm:spPr/>
      <dgm:t>
        <a:bodyPr/>
        <a:lstStyle/>
        <a:p>
          <a:endParaRPr lang="en-US"/>
        </a:p>
      </dgm:t>
    </dgm:pt>
    <dgm:pt modelId="{E9C80753-A1BC-48E1-865A-A446A19CB3EB}" type="pres">
      <dgm:prSet presAssocID="{D9520491-CE9C-4D22-A8AC-E87162150EEE}" presName="Name0" presStyleCnt="0">
        <dgm:presLayoutVars>
          <dgm:dir/>
          <dgm:resizeHandles val="exact"/>
        </dgm:presLayoutVars>
      </dgm:prSet>
      <dgm:spPr/>
    </dgm:pt>
    <dgm:pt modelId="{A6B2943C-C06F-4462-9165-F96E3201D0AC}" type="pres">
      <dgm:prSet presAssocID="{FF377B73-BD01-44E4-BEDE-67712524B497}" presName="compNode" presStyleCnt="0"/>
      <dgm:spPr/>
    </dgm:pt>
    <dgm:pt modelId="{5C57E57D-FA67-4E7E-92C3-6265FD6B4A0D}" type="pres">
      <dgm:prSet presAssocID="{FF377B73-BD01-44E4-BEDE-67712524B497}" presName="pictRect" presStyleLbl="node1" presStyleIdx="0" presStyleCnt="3" custScaleX="83957" custScaleY="8338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Business Growth with solid fill"/>
        </a:ext>
      </dgm:extLst>
    </dgm:pt>
    <dgm:pt modelId="{09E77380-0A4C-4BAF-817E-F61D45371D01}" type="pres">
      <dgm:prSet presAssocID="{FF377B73-BD01-44E4-BEDE-67712524B497}" presName="textRect" presStyleLbl="revTx" presStyleIdx="0" presStyleCnt="3">
        <dgm:presLayoutVars>
          <dgm:bulletEnabled val="1"/>
        </dgm:presLayoutVars>
      </dgm:prSet>
      <dgm:spPr/>
    </dgm:pt>
    <dgm:pt modelId="{B5330FFC-22A6-447E-B232-3627CE4AFE2B}" type="pres">
      <dgm:prSet presAssocID="{748710D9-A2E6-4738-964C-7F7021B90A94}" presName="sibTrans" presStyleLbl="sibTrans2D1" presStyleIdx="0" presStyleCnt="0"/>
      <dgm:spPr/>
    </dgm:pt>
    <dgm:pt modelId="{428DA1EA-92B5-46B4-81F5-16A925840843}" type="pres">
      <dgm:prSet presAssocID="{3EE13696-81E9-4778-9D44-1C02DBD654B2}" presName="compNode" presStyleCnt="0"/>
      <dgm:spPr/>
    </dgm:pt>
    <dgm:pt modelId="{64B453C2-6966-46C7-8D9F-1CF22A66C6ED}" type="pres">
      <dgm:prSet presAssocID="{3EE13696-81E9-4778-9D44-1C02DBD654B2}" presName="pictRect" presStyleLbl="node1" presStyleIdx="1" presStyleCnt="3" custScaleX="87168" custScaleY="8805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House with solid fill"/>
        </a:ext>
      </dgm:extLst>
    </dgm:pt>
    <dgm:pt modelId="{4F7B38AF-C9B1-42C8-BA09-2F369257586C}" type="pres">
      <dgm:prSet presAssocID="{3EE13696-81E9-4778-9D44-1C02DBD654B2}" presName="textRect" presStyleLbl="revTx" presStyleIdx="1" presStyleCnt="3">
        <dgm:presLayoutVars>
          <dgm:bulletEnabled val="1"/>
        </dgm:presLayoutVars>
      </dgm:prSet>
      <dgm:spPr/>
    </dgm:pt>
    <dgm:pt modelId="{A5C15242-828F-409E-8701-16FC22248899}" type="pres">
      <dgm:prSet presAssocID="{6C8DDD56-973C-424F-A065-8A887F2EC227}" presName="sibTrans" presStyleLbl="sibTrans2D1" presStyleIdx="0" presStyleCnt="0"/>
      <dgm:spPr/>
    </dgm:pt>
    <dgm:pt modelId="{769656FD-E02F-4080-A975-DE7EC577D866}" type="pres">
      <dgm:prSet presAssocID="{F99662FC-D81C-418D-8F5A-08509330CCFB}" presName="compNode" presStyleCnt="0"/>
      <dgm:spPr/>
    </dgm:pt>
    <dgm:pt modelId="{B2B3E1A5-3960-43B7-8864-A63007FDD41C}" type="pres">
      <dgm:prSet presAssocID="{F99662FC-D81C-418D-8F5A-08509330CCFB}" presName="pictRect" presStyleLbl="node1" presStyleIdx="2" presStyleCnt="3" custScaleX="78651" custScaleY="7870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Heart with pulse with solid fill"/>
        </a:ext>
      </dgm:extLst>
    </dgm:pt>
    <dgm:pt modelId="{2AAFF162-4F32-498E-8D22-EBA967CF4170}" type="pres">
      <dgm:prSet presAssocID="{F99662FC-D81C-418D-8F5A-08509330CCFB}" presName="textRect" presStyleLbl="revTx" presStyleIdx="2" presStyleCnt="3">
        <dgm:presLayoutVars>
          <dgm:bulletEnabled val="1"/>
        </dgm:presLayoutVars>
      </dgm:prSet>
      <dgm:spPr/>
    </dgm:pt>
  </dgm:ptLst>
  <dgm:cxnLst>
    <dgm:cxn modelId="{C053BD08-D5EF-48C4-9223-B8D96F7F83AC}" srcId="{D9520491-CE9C-4D22-A8AC-E87162150EEE}" destId="{F99662FC-D81C-418D-8F5A-08509330CCFB}" srcOrd="2" destOrd="0" parTransId="{2CFE5EBB-FE7D-4949-9C33-7B1447042FCA}" sibTransId="{BCB97B88-84B1-4094-8EEF-3151A8ACAFD7}"/>
    <dgm:cxn modelId="{7BFCC11B-994C-4244-96EC-40C98EC0FAF2}" type="presOf" srcId="{748710D9-A2E6-4738-964C-7F7021B90A94}" destId="{B5330FFC-22A6-447E-B232-3627CE4AFE2B}" srcOrd="0" destOrd="0" presId="urn:microsoft.com/office/officeart/2005/8/layout/pList1"/>
    <dgm:cxn modelId="{18741E20-11D7-4490-BD3E-7296BEFF0A11}" type="presOf" srcId="{3EE13696-81E9-4778-9D44-1C02DBD654B2}" destId="{4F7B38AF-C9B1-42C8-BA09-2F369257586C}" srcOrd="0" destOrd="0" presId="urn:microsoft.com/office/officeart/2005/8/layout/pList1"/>
    <dgm:cxn modelId="{BB80E53D-894C-49AC-885F-B89759697B20}" srcId="{D9520491-CE9C-4D22-A8AC-E87162150EEE}" destId="{FF377B73-BD01-44E4-BEDE-67712524B497}" srcOrd="0" destOrd="0" parTransId="{DD0F3E06-173B-4F84-864B-D8B6C06E13E1}" sibTransId="{748710D9-A2E6-4738-964C-7F7021B90A94}"/>
    <dgm:cxn modelId="{DD7D7A47-7DE6-48E2-AE45-3F5BE4CCA0DD}" srcId="{D9520491-CE9C-4D22-A8AC-E87162150EEE}" destId="{3EE13696-81E9-4778-9D44-1C02DBD654B2}" srcOrd="1" destOrd="0" parTransId="{E53841F3-67D0-4B42-A543-42E97FEB5836}" sibTransId="{6C8DDD56-973C-424F-A065-8A887F2EC227}"/>
    <dgm:cxn modelId="{5A859F7B-FA2C-424A-A2C9-D49136853A58}" type="presOf" srcId="{FF377B73-BD01-44E4-BEDE-67712524B497}" destId="{09E77380-0A4C-4BAF-817E-F61D45371D01}" srcOrd="0" destOrd="0" presId="urn:microsoft.com/office/officeart/2005/8/layout/pList1"/>
    <dgm:cxn modelId="{BEA9227E-4A78-4067-B2EB-B92C00984E28}" type="presOf" srcId="{6C8DDD56-973C-424F-A065-8A887F2EC227}" destId="{A5C15242-828F-409E-8701-16FC22248899}" srcOrd="0" destOrd="0" presId="urn:microsoft.com/office/officeart/2005/8/layout/pList1"/>
    <dgm:cxn modelId="{6FCDC39C-07AC-4ACB-AA76-C454B346C1E6}" type="presOf" srcId="{F99662FC-D81C-418D-8F5A-08509330CCFB}" destId="{2AAFF162-4F32-498E-8D22-EBA967CF4170}" srcOrd="0" destOrd="0" presId="urn:microsoft.com/office/officeart/2005/8/layout/pList1"/>
    <dgm:cxn modelId="{A57235F0-E58A-4963-88E8-2BAD6B9DBAAD}" type="presOf" srcId="{D9520491-CE9C-4D22-A8AC-E87162150EEE}" destId="{E9C80753-A1BC-48E1-865A-A446A19CB3EB}" srcOrd="0" destOrd="0" presId="urn:microsoft.com/office/officeart/2005/8/layout/pList1"/>
    <dgm:cxn modelId="{DFBD80C9-A7CA-4467-A5B0-38D95DC30B9A}" type="presParOf" srcId="{E9C80753-A1BC-48E1-865A-A446A19CB3EB}" destId="{A6B2943C-C06F-4462-9165-F96E3201D0AC}" srcOrd="0" destOrd="0" presId="urn:microsoft.com/office/officeart/2005/8/layout/pList1"/>
    <dgm:cxn modelId="{A7AA8985-57B8-486E-AFE5-D0C61D2BE611}" type="presParOf" srcId="{A6B2943C-C06F-4462-9165-F96E3201D0AC}" destId="{5C57E57D-FA67-4E7E-92C3-6265FD6B4A0D}" srcOrd="0" destOrd="0" presId="urn:microsoft.com/office/officeart/2005/8/layout/pList1"/>
    <dgm:cxn modelId="{389219FC-7EBE-4F37-80E5-0284433DD999}" type="presParOf" srcId="{A6B2943C-C06F-4462-9165-F96E3201D0AC}" destId="{09E77380-0A4C-4BAF-817E-F61D45371D01}" srcOrd="1" destOrd="0" presId="urn:microsoft.com/office/officeart/2005/8/layout/pList1"/>
    <dgm:cxn modelId="{643EB95E-E6D3-4A58-ADBC-19D893012413}" type="presParOf" srcId="{E9C80753-A1BC-48E1-865A-A446A19CB3EB}" destId="{B5330FFC-22A6-447E-B232-3627CE4AFE2B}" srcOrd="1" destOrd="0" presId="urn:microsoft.com/office/officeart/2005/8/layout/pList1"/>
    <dgm:cxn modelId="{49E5A5E6-163C-4EC4-A63E-4A03598E3E94}" type="presParOf" srcId="{E9C80753-A1BC-48E1-865A-A446A19CB3EB}" destId="{428DA1EA-92B5-46B4-81F5-16A925840843}" srcOrd="2" destOrd="0" presId="urn:microsoft.com/office/officeart/2005/8/layout/pList1"/>
    <dgm:cxn modelId="{44E5B5CC-0CD5-491D-9E75-B022EE8086DD}" type="presParOf" srcId="{428DA1EA-92B5-46B4-81F5-16A925840843}" destId="{64B453C2-6966-46C7-8D9F-1CF22A66C6ED}" srcOrd="0" destOrd="0" presId="urn:microsoft.com/office/officeart/2005/8/layout/pList1"/>
    <dgm:cxn modelId="{A4EEA476-A37C-4C41-9976-143B4B1429E3}" type="presParOf" srcId="{428DA1EA-92B5-46B4-81F5-16A925840843}" destId="{4F7B38AF-C9B1-42C8-BA09-2F369257586C}" srcOrd="1" destOrd="0" presId="urn:microsoft.com/office/officeart/2005/8/layout/pList1"/>
    <dgm:cxn modelId="{0F381F3B-92E8-45DC-B75D-752E44D05F01}" type="presParOf" srcId="{E9C80753-A1BC-48E1-865A-A446A19CB3EB}" destId="{A5C15242-828F-409E-8701-16FC22248899}" srcOrd="3" destOrd="0" presId="urn:microsoft.com/office/officeart/2005/8/layout/pList1"/>
    <dgm:cxn modelId="{ADC920E5-CA6A-4E64-875D-342D9A477E77}" type="presParOf" srcId="{E9C80753-A1BC-48E1-865A-A446A19CB3EB}" destId="{769656FD-E02F-4080-A975-DE7EC577D866}" srcOrd="4" destOrd="0" presId="urn:microsoft.com/office/officeart/2005/8/layout/pList1"/>
    <dgm:cxn modelId="{34DEBE75-C807-492A-88A1-EAF27A61CAD2}" type="presParOf" srcId="{769656FD-E02F-4080-A975-DE7EC577D866}" destId="{B2B3E1A5-3960-43B7-8864-A63007FDD41C}" srcOrd="0" destOrd="0" presId="urn:microsoft.com/office/officeart/2005/8/layout/pList1"/>
    <dgm:cxn modelId="{C5856693-93A4-4C99-A33C-60A8EA435824}" type="presParOf" srcId="{769656FD-E02F-4080-A975-DE7EC577D866}" destId="{2AAFF162-4F32-498E-8D22-EBA967CF417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95B291-0B7A-4CB1-B9DE-CA73F280B13E}"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1AB71C05-5D76-4206-BA3F-C4F4E43CCC28}">
      <dgm:prSet/>
      <dgm:spPr/>
      <dgm:t>
        <a:bodyPr/>
        <a:lstStyle/>
        <a:p>
          <a:r>
            <a:rPr lang="en-US" b="0" i="0"/>
            <a:t>4 Health Plans</a:t>
          </a:r>
          <a:endParaRPr lang="en-US"/>
        </a:p>
      </dgm:t>
    </dgm:pt>
    <dgm:pt modelId="{56232475-F024-4F94-911E-573ED6F9D681}" type="parTrans" cxnId="{A4C6F7A6-E8FE-4608-91F7-4B5C93CFD9BF}">
      <dgm:prSet/>
      <dgm:spPr/>
      <dgm:t>
        <a:bodyPr/>
        <a:lstStyle/>
        <a:p>
          <a:endParaRPr lang="en-US"/>
        </a:p>
      </dgm:t>
    </dgm:pt>
    <dgm:pt modelId="{6BEF5273-E231-4D83-9107-0FF82A934787}" type="sibTrans" cxnId="{A4C6F7A6-E8FE-4608-91F7-4B5C93CFD9BF}">
      <dgm:prSet/>
      <dgm:spPr/>
      <dgm:t>
        <a:bodyPr/>
        <a:lstStyle/>
        <a:p>
          <a:endParaRPr lang="en-US"/>
        </a:p>
      </dgm:t>
    </dgm:pt>
    <dgm:pt modelId="{B21ED9DD-2888-4C63-9C8F-3D17CAAC6D23}">
      <dgm:prSet/>
      <dgm:spPr/>
      <dgm:t>
        <a:bodyPr/>
        <a:lstStyle/>
        <a:p>
          <a:r>
            <a:rPr lang="en-US" b="0" i="0"/>
            <a:t>2 Private Contracts</a:t>
          </a:r>
          <a:endParaRPr lang="en-US"/>
        </a:p>
      </dgm:t>
    </dgm:pt>
    <dgm:pt modelId="{9BFF5DDA-B43A-4A47-A6F9-E5008AC8888C}" type="parTrans" cxnId="{939F4093-7FE3-4007-8347-C158DEC59AB3}">
      <dgm:prSet/>
      <dgm:spPr/>
      <dgm:t>
        <a:bodyPr/>
        <a:lstStyle/>
        <a:p>
          <a:endParaRPr lang="en-US"/>
        </a:p>
      </dgm:t>
    </dgm:pt>
    <dgm:pt modelId="{E8CFDE57-C19E-4ED0-AE17-86DBB535CDB6}" type="sibTrans" cxnId="{939F4093-7FE3-4007-8347-C158DEC59AB3}">
      <dgm:prSet/>
      <dgm:spPr/>
      <dgm:t>
        <a:bodyPr/>
        <a:lstStyle/>
        <a:p>
          <a:endParaRPr lang="en-US"/>
        </a:p>
      </dgm:t>
    </dgm:pt>
    <dgm:pt modelId="{A5490343-5644-4F4D-A2F4-6D43702BD13D}">
      <dgm:prSet/>
      <dgm:spPr/>
      <dgm:t>
        <a:bodyPr/>
        <a:lstStyle/>
        <a:p>
          <a:r>
            <a:rPr lang="en-US" b="0" i="0"/>
            <a:t>2180 Unique Patients Served</a:t>
          </a:r>
          <a:endParaRPr lang="en-US"/>
        </a:p>
      </dgm:t>
    </dgm:pt>
    <dgm:pt modelId="{942CC864-7CC4-40D4-B6D3-1A95A03148D1}" type="parTrans" cxnId="{FD35A8E1-A690-430D-9F8A-177F24626158}">
      <dgm:prSet/>
      <dgm:spPr/>
      <dgm:t>
        <a:bodyPr/>
        <a:lstStyle/>
        <a:p>
          <a:endParaRPr lang="en-US"/>
        </a:p>
      </dgm:t>
    </dgm:pt>
    <dgm:pt modelId="{42C04C54-7D43-47E4-8320-79FAA620FE1D}" type="sibTrans" cxnId="{FD35A8E1-A690-430D-9F8A-177F24626158}">
      <dgm:prSet/>
      <dgm:spPr/>
      <dgm:t>
        <a:bodyPr/>
        <a:lstStyle/>
        <a:p>
          <a:endParaRPr lang="en-US"/>
        </a:p>
      </dgm:t>
    </dgm:pt>
    <dgm:pt modelId="{FD978E14-7E05-4423-B232-E59F2DE0A424}">
      <dgm:prSet/>
      <dgm:spPr/>
      <dgm:t>
        <a:bodyPr/>
        <a:lstStyle/>
        <a:p>
          <a:r>
            <a:rPr lang="en-US" b="0" i="0"/>
            <a:t>35 Patients Housed</a:t>
          </a:r>
          <a:endParaRPr lang="en-US"/>
        </a:p>
      </dgm:t>
    </dgm:pt>
    <dgm:pt modelId="{C1242CC8-5514-422C-B63D-EBF4B97A196A}" type="parTrans" cxnId="{D86A7A06-A2EF-4808-8293-22B1E46FD9A0}">
      <dgm:prSet/>
      <dgm:spPr/>
      <dgm:t>
        <a:bodyPr/>
        <a:lstStyle/>
        <a:p>
          <a:endParaRPr lang="en-US"/>
        </a:p>
      </dgm:t>
    </dgm:pt>
    <dgm:pt modelId="{F99579A6-B3C1-4C62-AA2E-5F55882F7FE0}" type="sibTrans" cxnId="{D86A7A06-A2EF-4808-8293-22B1E46FD9A0}">
      <dgm:prSet/>
      <dgm:spPr/>
      <dgm:t>
        <a:bodyPr/>
        <a:lstStyle/>
        <a:p>
          <a:endParaRPr lang="en-US"/>
        </a:p>
      </dgm:t>
    </dgm:pt>
    <dgm:pt modelId="{456BFDE8-E79E-4DED-907C-A105298937A4}">
      <dgm:prSet/>
      <dgm:spPr/>
      <dgm:t>
        <a:bodyPr/>
        <a:lstStyle/>
        <a:p>
          <a:r>
            <a:rPr lang="en-US" b="0" i="0"/>
            <a:t>50% reduction in 30-day hospital readmission rates</a:t>
          </a:r>
          <a:endParaRPr lang="en-US"/>
        </a:p>
      </dgm:t>
    </dgm:pt>
    <dgm:pt modelId="{AEB9F7C1-AE4C-45F6-8949-26686704F9C3}" type="parTrans" cxnId="{628CFAEE-FA3F-4DC8-9BC4-3A672E08A13E}">
      <dgm:prSet/>
      <dgm:spPr/>
      <dgm:t>
        <a:bodyPr/>
        <a:lstStyle/>
        <a:p>
          <a:endParaRPr lang="en-US"/>
        </a:p>
      </dgm:t>
    </dgm:pt>
    <dgm:pt modelId="{DE9B03F2-54AA-480D-AEDB-78267F2AE793}" type="sibTrans" cxnId="{628CFAEE-FA3F-4DC8-9BC4-3A672E08A13E}">
      <dgm:prSet/>
      <dgm:spPr/>
      <dgm:t>
        <a:bodyPr/>
        <a:lstStyle/>
        <a:p>
          <a:endParaRPr lang="en-US"/>
        </a:p>
      </dgm:t>
    </dgm:pt>
    <dgm:pt modelId="{2B17FED5-0A7E-4A6B-BFFC-9A5034C6616E}">
      <dgm:prSet/>
      <dgm:spPr/>
      <dgm:t>
        <a:bodyPr/>
        <a:lstStyle/>
        <a:p>
          <a:r>
            <a:rPr lang="en-US" b="0" i="0"/>
            <a:t>More than 90% of clients into CES for housing</a:t>
          </a:r>
          <a:endParaRPr lang="en-US"/>
        </a:p>
      </dgm:t>
    </dgm:pt>
    <dgm:pt modelId="{56A9747E-25C6-4B4F-A0C9-40C7E49999CC}" type="parTrans" cxnId="{1F7DD6B8-1AEB-45FA-84A2-56542347F0B9}">
      <dgm:prSet/>
      <dgm:spPr/>
      <dgm:t>
        <a:bodyPr/>
        <a:lstStyle/>
        <a:p>
          <a:endParaRPr lang="en-US"/>
        </a:p>
      </dgm:t>
    </dgm:pt>
    <dgm:pt modelId="{79F3E0B1-3EBF-437D-82E6-7697924CA4C8}" type="sibTrans" cxnId="{1F7DD6B8-1AEB-45FA-84A2-56542347F0B9}">
      <dgm:prSet/>
      <dgm:spPr/>
      <dgm:t>
        <a:bodyPr/>
        <a:lstStyle/>
        <a:p>
          <a:endParaRPr lang="en-US"/>
        </a:p>
      </dgm:t>
    </dgm:pt>
    <dgm:pt modelId="{8A2B551B-731D-4006-B45E-F68F902E8E18}" type="pres">
      <dgm:prSet presAssocID="{1195B291-0B7A-4CB1-B9DE-CA73F280B13E}" presName="diagram" presStyleCnt="0">
        <dgm:presLayoutVars>
          <dgm:dir/>
          <dgm:resizeHandles val="exact"/>
        </dgm:presLayoutVars>
      </dgm:prSet>
      <dgm:spPr/>
    </dgm:pt>
    <dgm:pt modelId="{AC47863C-D0FB-495D-9F02-72CB1CA9C53D}" type="pres">
      <dgm:prSet presAssocID="{1AB71C05-5D76-4206-BA3F-C4F4E43CCC28}" presName="node" presStyleLbl="node1" presStyleIdx="0" presStyleCnt="6" custLinFactX="100000" custLinFactY="21807" custLinFactNeighborX="120000" custLinFactNeighborY="100000">
        <dgm:presLayoutVars>
          <dgm:bulletEnabled val="1"/>
        </dgm:presLayoutVars>
      </dgm:prSet>
      <dgm:spPr/>
    </dgm:pt>
    <dgm:pt modelId="{86C01470-89B4-4E29-AD17-3B7DEF426EC1}" type="pres">
      <dgm:prSet presAssocID="{6BEF5273-E231-4D83-9107-0FF82A934787}" presName="sibTrans" presStyleCnt="0"/>
      <dgm:spPr/>
    </dgm:pt>
    <dgm:pt modelId="{EC176915-66D1-4E29-922E-7798B6F9A902}" type="pres">
      <dgm:prSet presAssocID="{B21ED9DD-2888-4C63-9C8F-3D17CAAC6D23}" presName="node" presStyleLbl="node1" presStyleIdx="1" presStyleCnt="6" custLinFactY="21807" custLinFactNeighborX="225" custLinFactNeighborY="100000">
        <dgm:presLayoutVars>
          <dgm:bulletEnabled val="1"/>
        </dgm:presLayoutVars>
      </dgm:prSet>
      <dgm:spPr/>
    </dgm:pt>
    <dgm:pt modelId="{67905789-6CCA-4353-A49F-7AA3D82B35C8}" type="pres">
      <dgm:prSet presAssocID="{E8CFDE57-C19E-4ED0-AE17-86DBB535CDB6}" presName="sibTrans" presStyleCnt="0"/>
      <dgm:spPr/>
    </dgm:pt>
    <dgm:pt modelId="{CF17EC7C-7A37-47B9-83F3-6828E68A661B}" type="pres">
      <dgm:prSet presAssocID="{A5490343-5644-4F4D-A2F4-6D43702BD13D}" presName="node" presStyleLbl="node1" presStyleIdx="2" presStyleCnt="6" custLinFactX="-100000" custLinFactNeighborX="-120000" custLinFactNeighborY="-5140">
        <dgm:presLayoutVars>
          <dgm:bulletEnabled val="1"/>
        </dgm:presLayoutVars>
      </dgm:prSet>
      <dgm:spPr/>
    </dgm:pt>
    <dgm:pt modelId="{7C67A817-6F5F-4395-BFF5-BCFE0533AAA5}" type="pres">
      <dgm:prSet presAssocID="{42C04C54-7D43-47E4-8320-79FAA620FE1D}" presName="sibTrans" presStyleCnt="0"/>
      <dgm:spPr/>
    </dgm:pt>
    <dgm:pt modelId="{86374B83-4012-4557-873E-1F8168BF546E}" type="pres">
      <dgm:prSet presAssocID="{FD978E14-7E05-4423-B232-E59F2DE0A424}" presName="node" presStyleLbl="node1" presStyleIdx="3" presStyleCnt="6" custLinFactX="10521" custLinFactY="-21807" custLinFactNeighborX="100000" custLinFactNeighborY="-100000">
        <dgm:presLayoutVars>
          <dgm:bulletEnabled val="1"/>
        </dgm:presLayoutVars>
      </dgm:prSet>
      <dgm:spPr/>
    </dgm:pt>
    <dgm:pt modelId="{B33D1A89-3CB3-4301-A579-5B953F32C4B0}" type="pres">
      <dgm:prSet presAssocID="{F99579A6-B3C1-4C62-AA2E-5F55882F7FE0}" presName="sibTrans" presStyleCnt="0"/>
      <dgm:spPr/>
    </dgm:pt>
    <dgm:pt modelId="{554C9206-4F04-417A-90FB-FF7EADAF3395}" type="pres">
      <dgm:prSet presAssocID="{456BFDE8-E79E-4DED-907C-A105298937A4}" presName="node" presStyleLbl="node1" presStyleIdx="4" presStyleCnt="6" custLinFactX="10000" custLinFactY="-21807" custLinFactNeighborX="100000" custLinFactNeighborY="-100000">
        <dgm:presLayoutVars>
          <dgm:bulletEnabled val="1"/>
        </dgm:presLayoutVars>
      </dgm:prSet>
      <dgm:spPr/>
    </dgm:pt>
    <dgm:pt modelId="{F41DBB18-6D80-42AD-8EA4-21060D2863BB}" type="pres">
      <dgm:prSet presAssocID="{DE9B03F2-54AA-480D-AEDB-78267F2AE793}" presName="sibTrans" presStyleCnt="0"/>
      <dgm:spPr/>
    </dgm:pt>
    <dgm:pt modelId="{6614132A-E72F-4695-8D23-FA69A7CBE048}" type="pres">
      <dgm:prSet presAssocID="{2B17FED5-0A7E-4A6B-BFFC-9A5034C6616E}" presName="node" presStyleLbl="node1" presStyleIdx="5" presStyleCnt="6" custLinFactX="-100000" custLinFactNeighborX="-120308" custLinFactNeighborY="5140">
        <dgm:presLayoutVars>
          <dgm:bulletEnabled val="1"/>
        </dgm:presLayoutVars>
      </dgm:prSet>
      <dgm:spPr/>
    </dgm:pt>
  </dgm:ptLst>
  <dgm:cxnLst>
    <dgm:cxn modelId="{CC0C7D05-025D-4FF0-BC71-6C16A669B31A}" type="presOf" srcId="{FD978E14-7E05-4423-B232-E59F2DE0A424}" destId="{86374B83-4012-4557-873E-1F8168BF546E}" srcOrd="0" destOrd="0" presId="urn:microsoft.com/office/officeart/2005/8/layout/default"/>
    <dgm:cxn modelId="{D86A7A06-A2EF-4808-8293-22B1E46FD9A0}" srcId="{1195B291-0B7A-4CB1-B9DE-CA73F280B13E}" destId="{FD978E14-7E05-4423-B232-E59F2DE0A424}" srcOrd="3" destOrd="0" parTransId="{C1242CC8-5514-422C-B63D-EBF4B97A196A}" sibTransId="{F99579A6-B3C1-4C62-AA2E-5F55882F7FE0}"/>
    <dgm:cxn modelId="{DEF5420A-1FA3-49D5-AA5A-E5C865165EB4}" type="presOf" srcId="{1195B291-0B7A-4CB1-B9DE-CA73F280B13E}" destId="{8A2B551B-731D-4006-B45E-F68F902E8E18}" srcOrd="0" destOrd="0" presId="urn:microsoft.com/office/officeart/2005/8/layout/default"/>
    <dgm:cxn modelId="{1E33813F-4511-46D8-B520-9ECB4FADFEA7}" type="presOf" srcId="{1AB71C05-5D76-4206-BA3F-C4F4E43CCC28}" destId="{AC47863C-D0FB-495D-9F02-72CB1CA9C53D}" srcOrd="0" destOrd="0" presId="urn:microsoft.com/office/officeart/2005/8/layout/default"/>
    <dgm:cxn modelId="{E4A8EA73-91E4-40D7-975B-5B62F99F3580}" type="presOf" srcId="{A5490343-5644-4F4D-A2F4-6D43702BD13D}" destId="{CF17EC7C-7A37-47B9-83F3-6828E68A661B}" srcOrd="0" destOrd="0" presId="urn:microsoft.com/office/officeart/2005/8/layout/default"/>
    <dgm:cxn modelId="{939F4093-7FE3-4007-8347-C158DEC59AB3}" srcId="{1195B291-0B7A-4CB1-B9DE-CA73F280B13E}" destId="{B21ED9DD-2888-4C63-9C8F-3D17CAAC6D23}" srcOrd="1" destOrd="0" parTransId="{9BFF5DDA-B43A-4A47-A6F9-E5008AC8888C}" sibTransId="{E8CFDE57-C19E-4ED0-AE17-86DBB535CDB6}"/>
    <dgm:cxn modelId="{DAB16993-4008-45F1-BF2E-A9987FC2480C}" type="presOf" srcId="{B21ED9DD-2888-4C63-9C8F-3D17CAAC6D23}" destId="{EC176915-66D1-4E29-922E-7798B6F9A902}" srcOrd="0" destOrd="0" presId="urn:microsoft.com/office/officeart/2005/8/layout/default"/>
    <dgm:cxn modelId="{A4C6F7A6-E8FE-4608-91F7-4B5C93CFD9BF}" srcId="{1195B291-0B7A-4CB1-B9DE-CA73F280B13E}" destId="{1AB71C05-5D76-4206-BA3F-C4F4E43CCC28}" srcOrd="0" destOrd="0" parTransId="{56232475-F024-4F94-911E-573ED6F9D681}" sibTransId="{6BEF5273-E231-4D83-9107-0FF82A934787}"/>
    <dgm:cxn modelId="{1F7DD6B8-1AEB-45FA-84A2-56542347F0B9}" srcId="{1195B291-0B7A-4CB1-B9DE-CA73F280B13E}" destId="{2B17FED5-0A7E-4A6B-BFFC-9A5034C6616E}" srcOrd="5" destOrd="0" parTransId="{56A9747E-25C6-4B4F-A0C9-40C7E49999CC}" sibTransId="{79F3E0B1-3EBF-437D-82E6-7697924CA4C8}"/>
    <dgm:cxn modelId="{C5EE06BB-68A3-4CF1-9131-8362E89D8519}" type="presOf" srcId="{456BFDE8-E79E-4DED-907C-A105298937A4}" destId="{554C9206-4F04-417A-90FB-FF7EADAF3395}" srcOrd="0" destOrd="0" presId="urn:microsoft.com/office/officeart/2005/8/layout/default"/>
    <dgm:cxn modelId="{FD35A8E1-A690-430D-9F8A-177F24626158}" srcId="{1195B291-0B7A-4CB1-B9DE-CA73F280B13E}" destId="{A5490343-5644-4F4D-A2F4-6D43702BD13D}" srcOrd="2" destOrd="0" parTransId="{942CC864-7CC4-40D4-B6D3-1A95A03148D1}" sibTransId="{42C04C54-7D43-47E4-8320-79FAA620FE1D}"/>
    <dgm:cxn modelId="{CC8B27E8-B09C-4F1D-B117-8887D309A8BE}" type="presOf" srcId="{2B17FED5-0A7E-4A6B-BFFC-9A5034C6616E}" destId="{6614132A-E72F-4695-8D23-FA69A7CBE048}" srcOrd="0" destOrd="0" presId="urn:microsoft.com/office/officeart/2005/8/layout/default"/>
    <dgm:cxn modelId="{628CFAEE-FA3F-4DC8-9BC4-3A672E08A13E}" srcId="{1195B291-0B7A-4CB1-B9DE-CA73F280B13E}" destId="{456BFDE8-E79E-4DED-907C-A105298937A4}" srcOrd="4" destOrd="0" parTransId="{AEB9F7C1-AE4C-45F6-8949-26686704F9C3}" sibTransId="{DE9B03F2-54AA-480D-AEDB-78267F2AE793}"/>
    <dgm:cxn modelId="{2D58F08A-0ADC-4484-95A2-416B07D81837}" type="presParOf" srcId="{8A2B551B-731D-4006-B45E-F68F902E8E18}" destId="{AC47863C-D0FB-495D-9F02-72CB1CA9C53D}" srcOrd="0" destOrd="0" presId="urn:microsoft.com/office/officeart/2005/8/layout/default"/>
    <dgm:cxn modelId="{75BF2CAB-5946-4414-B290-737E8171A4E2}" type="presParOf" srcId="{8A2B551B-731D-4006-B45E-F68F902E8E18}" destId="{86C01470-89B4-4E29-AD17-3B7DEF426EC1}" srcOrd="1" destOrd="0" presId="urn:microsoft.com/office/officeart/2005/8/layout/default"/>
    <dgm:cxn modelId="{84744B14-8805-4EA5-B441-F8B268B8C3EC}" type="presParOf" srcId="{8A2B551B-731D-4006-B45E-F68F902E8E18}" destId="{EC176915-66D1-4E29-922E-7798B6F9A902}" srcOrd="2" destOrd="0" presId="urn:microsoft.com/office/officeart/2005/8/layout/default"/>
    <dgm:cxn modelId="{D4528F94-3D1C-43EA-B7BD-2035B5DC2A51}" type="presParOf" srcId="{8A2B551B-731D-4006-B45E-F68F902E8E18}" destId="{67905789-6CCA-4353-A49F-7AA3D82B35C8}" srcOrd="3" destOrd="0" presId="urn:microsoft.com/office/officeart/2005/8/layout/default"/>
    <dgm:cxn modelId="{1EBA9EA0-A6FC-4F9C-8286-2AD97A84A60E}" type="presParOf" srcId="{8A2B551B-731D-4006-B45E-F68F902E8E18}" destId="{CF17EC7C-7A37-47B9-83F3-6828E68A661B}" srcOrd="4" destOrd="0" presId="urn:microsoft.com/office/officeart/2005/8/layout/default"/>
    <dgm:cxn modelId="{5E04F0DE-58D3-47C6-895F-7BB5DFD8C138}" type="presParOf" srcId="{8A2B551B-731D-4006-B45E-F68F902E8E18}" destId="{7C67A817-6F5F-4395-BFF5-BCFE0533AAA5}" srcOrd="5" destOrd="0" presId="urn:microsoft.com/office/officeart/2005/8/layout/default"/>
    <dgm:cxn modelId="{F5E85B9D-52B9-45E9-94DB-0DFA1BA4A165}" type="presParOf" srcId="{8A2B551B-731D-4006-B45E-F68F902E8E18}" destId="{86374B83-4012-4557-873E-1F8168BF546E}" srcOrd="6" destOrd="0" presId="urn:microsoft.com/office/officeart/2005/8/layout/default"/>
    <dgm:cxn modelId="{F2B33F8C-3D98-47B2-A8C4-07A1C6DBBE04}" type="presParOf" srcId="{8A2B551B-731D-4006-B45E-F68F902E8E18}" destId="{B33D1A89-3CB3-4301-A579-5B953F32C4B0}" srcOrd="7" destOrd="0" presId="urn:microsoft.com/office/officeart/2005/8/layout/default"/>
    <dgm:cxn modelId="{661258D1-11AF-4A94-950F-7365EC1B1DAA}" type="presParOf" srcId="{8A2B551B-731D-4006-B45E-F68F902E8E18}" destId="{554C9206-4F04-417A-90FB-FF7EADAF3395}" srcOrd="8" destOrd="0" presId="urn:microsoft.com/office/officeart/2005/8/layout/default"/>
    <dgm:cxn modelId="{F19C6DA3-71B1-40E1-B433-90F52870542D}" type="presParOf" srcId="{8A2B551B-731D-4006-B45E-F68F902E8E18}" destId="{F41DBB18-6D80-42AD-8EA4-21060D2863BB}" srcOrd="9" destOrd="0" presId="urn:microsoft.com/office/officeart/2005/8/layout/default"/>
    <dgm:cxn modelId="{C45A167C-F26D-47B0-848F-B562B8C10A71}" type="presParOf" srcId="{8A2B551B-731D-4006-B45E-F68F902E8E18}" destId="{6614132A-E72F-4695-8D23-FA69A7CBE04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18B405-E08A-42FD-A4DD-422DA1D52295}"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68A16E49-483D-4C0C-B962-E691DF5777A7}">
      <dgm:prSet/>
      <dgm:spPr/>
      <dgm:t>
        <a:bodyPr/>
        <a:lstStyle/>
        <a:p>
          <a:pPr>
            <a:defRPr cap="all"/>
          </a:pPr>
          <a:r>
            <a:rPr lang="en-US" b="0" i="0"/>
            <a:t>GPS Trackers</a:t>
          </a:r>
          <a:endParaRPr lang="en-US"/>
        </a:p>
      </dgm:t>
    </dgm:pt>
    <dgm:pt modelId="{33C8EF99-85C4-4C0D-BED3-F9883CC83B8B}" type="parTrans" cxnId="{4C26FE6A-54BC-486E-81E6-BCC08949E49B}">
      <dgm:prSet/>
      <dgm:spPr/>
      <dgm:t>
        <a:bodyPr/>
        <a:lstStyle/>
        <a:p>
          <a:endParaRPr lang="en-US"/>
        </a:p>
      </dgm:t>
    </dgm:pt>
    <dgm:pt modelId="{878DC5E4-C45B-47E0-83A6-A85313E4BBA3}" type="sibTrans" cxnId="{4C26FE6A-54BC-486E-81E6-BCC08949E49B}">
      <dgm:prSet/>
      <dgm:spPr/>
      <dgm:t>
        <a:bodyPr/>
        <a:lstStyle/>
        <a:p>
          <a:endParaRPr lang="en-US"/>
        </a:p>
      </dgm:t>
    </dgm:pt>
    <dgm:pt modelId="{4EA57D37-CD1D-40E8-A593-93727A4A0BEA}">
      <dgm:prSet/>
      <dgm:spPr/>
      <dgm:t>
        <a:bodyPr/>
        <a:lstStyle/>
        <a:p>
          <a:pPr>
            <a:defRPr cap="all"/>
          </a:pPr>
          <a:r>
            <a:rPr lang="en-US" b="0" i="0"/>
            <a:t>Solar Chargers</a:t>
          </a:r>
          <a:endParaRPr lang="en-US"/>
        </a:p>
      </dgm:t>
    </dgm:pt>
    <dgm:pt modelId="{CCE85BED-E817-4D42-88D2-4BA53AF74FFD}" type="parTrans" cxnId="{6F6A9A50-94B5-4D5A-9E53-F2DE762239B4}">
      <dgm:prSet/>
      <dgm:spPr/>
      <dgm:t>
        <a:bodyPr/>
        <a:lstStyle/>
        <a:p>
          <a:endParaRPr lang="en-US"/>
        </a:p>
      </dgm:t>
    </dgm:pt>
    <dgm:pt modelId="{B68C38C6-CF9D-4BA3-88C1-4FE6576FA638}" type="sibTrans" cxnId="{6F6A9A50-94B5-4D5A-9E53-F2DE762239B4}">
      <dgm:prSet/>
      <dgm:spPr/>
      <dgm:t>
        <a:bodyPr/>
        <a:lstStyle/>
        <a:p>
          <a:endParaRPr lang="en-US"/>
        </a:p>
      </dgm:t>
    </dgm:pt>
    <dgm:pt modelId="{8F290D7B-69B8-4CA1-BBCE-B1110F326CEF}">
      <dgm:prSet/>
      <dgm:spPr/>
      <dgm:t>
        <a:bodyPr/>
        <a:lstStyle/>
        <a:p>
          <a:pPr>
            <a:defRPr cap="all"/>
          </a:pPr>
          <a:r>
            <a:rPr lang="en-US" b="0" i="0"/>
            <a:t>24/7 Answering Service</a:t>
          </a:r>
          <a:endParaRPr lang="en-US"/>
        </a:p>
      </dgm:t>
    </dgm:pt>
    <dgm:pt modelId="{2367434F-6394-4774-956D-1F624E2F0918}" type="parTrans" cxnId="{7EB014A7-A25C-42EA-A83A-B21256099263}">
      <dgm:prSet/>
      <dgm:spPr/>
      <dgm:t>
        <a:bodyPr/>
        <a:lstStyle/>
        <a:p>
          <a:endParaRPr lang="en-US"/>
        </a:p>
      </dgm:t>
    </dgm:pt>
    <dgm:pt modelId="{F623676F-AE7B-4D81-B1EF-BD1F726925E5}" type="sibTrans" cxnId="{7EB014A7-A25C-42EA-A83A-B21256099263}">
      <dgm:prSet/>
      <dgm:spPr/>
      <dgm:t>
        <a:bodyPr/>
        <a:lstStyle/>
        <a:p>
          <a:endParaRPr lang="en-US"/>
        </a:p>
      </dgm:t>
    </dgm:pt>
    <dgm:pt modelId="{541823A2-0ACA-45AB-A117-E69F8EE1B5E0}" type="pres">
      <dgm:prSet presAssocID="{AD18B405-E08A-42FD-A4DD-422DA1D52295}" presName="root" presStyleCnt="0">
        <dgm:presLayoutVars>
          <dgm:dir/>
          <dgm:resizeHandles val="exact"/>
        </dgm:presLayoutVars>
      </dgm:prSet>
      <dgm:spPr/>
    </dgm:pt>
    <dgm:pt modelId="{0DE9BAF0-C880-4522-8665-B1BD9E990BF7}" type="pres">
      <dgm:prSet presAssocID="{68A16E49-483D-4C0C-B962-E691DF5777A7}" presName="compNode" presStyleCnt="0"/>
      <dgm:spPr/>
    </dgm:pt>
    <dgm:pt modelId="{8BD4C2AB-E131-4058-B09F-BD03C780D1C3}" type="pres">
      <dgm:prSet presAssocID="{68A16E49-483D-4C0C-B962-E691DF5777A7}" presName="iconBgRect" presStyleLbl="bgShp" presStyleIdx="0" presStyleCnt="3"/>
      <dgm:spPr/>
    </dgm:pt>
    <dgm:pt modelId="{DEBD50B1-2C0C-4CD9-875F-F2D4D3B2E6AF}" type="pres">
      <dgm:prSet presAssocID="{68A16E49-483D-4C0C-B962-E691DF5777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05658A20-9ADF-419E-8A39-871AC85EC2A4}" type="pres">
      <dgm:prSet presAssocID="{68A16E49-483D-4C0C-B962-E691DF5777A7}" presName="spaceRect" presStyleCnt="0"/>
      <dgm:spPr/>
    </dgm:pt>
    <dgm:pt modelId="{70BCFF3D-9588-4B78-8740-92BF7B59F57C}" type="pres">
      <dgm:prSet presAssocID="{68A16E49-483D-4C0C-B962-E691DF5777A7}" presName="textRect" presStyleLbl="revTx" presStyleIdx="0" presStyleCnt="3">
        <dgm:presLayoutVars>
          <dgm:chMax val="1"/>
          <dgm:chPref val="1"/>
        </dgm:presLayoutVars>
      </dgm:prSet>
      <dgm:spPr/>
    </dgm:pt>
    <dgm:pt modelId="{D8A5E589-F8AC-4AB4-BECA-D1DB8818CFF5}" type="pres">
      <dgm:prSet presAssocID="{878DC5E4-C45B-47E0-83A6-A85313E4BBA3}" presName="sibTrans" presStyleCnt="0"/>
      <dgm:spPr/>
    </dgm:pt>
    <dgm:pt modelId="{16BC20FC-B17A-4105-BA24-C4ECBF04652C}" type="pres">
      <dgm:prSet presAssocID="{4EA57D37-CD1D-40E8-A593-93727A4A0BEA}" presName="compNode" presStyleCnt="0"/>
      <dgm:spPr/>
    </dgm:pt>
    <dgm:pt modelId="{86562A89-68C9-4D3C-9BC3-1E4FD2DDAB86}" type="pres">
      <dgm:prSet presAssocID="{4EA57D37-CD1D-40E8-A593-93727A4A0BEA}" presName="iconBgRect" presStyleLbl="bgShp" presStyleIdx="1" presStyleCnt="3"/>
      <dgm:spPr/>
    </dgm:pt>
    <dgm:pt modelId="{D257F03D-4987-45F9-B7C9-2BCC16C53F2D}" type="pres">
      <dgm:prSet presAssocID="{4EA57D37-CD1D-40E8-A593-93727A4A0B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n"/>
        </a:ext>
      </dgm:extLst>
    </dgm:pt>
    <dgm:pt modelId="{41BBF4D9-EF82-42A3-955F-50F83D4B98C0}" type="pres">
      <dgm:prSet presAssocID="{4EA57D37-CD1D-40E8-A593-93727A4A0BEA}" presName="spaceRect" presStyleCnt="0"/>
      <dgm:spPr/>
    </dgm:pt>
    <dgm:pt modelId="{46F4C418-A783-42A9-9BE0-D36FB5CCBAC6}" type="pres">
      <dgm:prSet presAssocID="{4EA57D37-CD1D-40E8-A593-93727A4A0BEA}" presName="textRect" presStyleLbl="revTx" presStyleIdx="1" presStyleCnt="3">
        <dgm:presLayoutVars>
          <dgm:chMax val="1"/>
          <dgm:chPref val="1"/>
        </dgm:presLayoutVars>
      </dgm:prSet>
      <dgm:spPr/>
    </dgm:pt>
    <dgm:pt modelId="{9BFE12AC-DEC5-4100-B1FF-FAE8944CC55E}" type="pres">
      <dgm:prSet presAssocID="{B68C38C6-CF9D-4BA3-88C1-4FE6576FA638}" presName="sibTrans" presStyleCnt="0"/>
      <dgm:spPr/>
    </dgm:pt>
    <dgm:pt modelId="{ADDDAC67-8DCD-44AE-91C0-F8E4AE226973}" type="pres">
      <dgm:prSet presAssocID="{8F290D7B-69B8-4CA1-BBCE-B1110F326CEF}" presName="compNode" presStyleCnt="0"/>
      <dgm:spPr/>
    </dgm:pt>
    <dgm:pt modelId="{986F6E74-B9BA-4192-905E-159AB0907290}" type="pres">
      <dgm:prSet presAssocID="{8F290D7B-69B8-4CA1-BBCE-B1110F326CEF}" presName="iconBgRect" presStyleLbl="bgShp" presStyleIdx="2" presStyleCnt="3"/>
      <dgm:spPr/>
    </dgm:pt>
    <dgm:pt modelId="{1220397A-0001-4893-BA06-AA310E96E97F}" type="pres">
      <dgm:prSet presAssocID="{8F290D7B-69B8-4CA1-BBCE-B1110F326C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8D529BDE-F590-4856-B2E7-9D7F1A1D8849}" type="pres">
      <dgm:prSet presAssocID="{8F290D7B-69B8-4CA1-BBCE-B1110F326CEF}" presName="spaceRect" presStyleCnt="0"/>
      <dgm:spPr/>
    </dgm:pt>
    <dgm:pt modelId="{DA4277B9-3AB5-4674-B4AA-D1CC4C6F5B8D}" type="pres">
      <dgm:prSet presAssocID="{8F290D7B-69B8-4CA1-BBCE-B1110F326CEF}" presName="textRect" presStyleLbl="revTx" presStyleIdx="2" presStyleCnt="3">
        <dgm:presLayoutVars>
          <dgm:chMax val="1"/>
          <dgm:chPref val="1"/>
        </dgm:presLayoutVars>
      </dgm:prSet>
      <dgm:spPr/>
    </dgm:pt>
  </dgm:ptLst>
  <dgm:cxnLst>
    <dgm:cxn modelId="{1BEEFA01-A451-4D31-A912-85FB0AC397DB}" type="presOf" srcId="{8F290D7B-69B8-4CA1-BBCE-B1110F326CEF}" destId="{DA4277B9-3AB5-4674-B4AA-D1CC4C6F5B8D}" srcOrd="0" destOrd="0" presId="urn:microsoft.com/office/officeart/2018/5/layout/IconCircleLabelList"/>
    <dgm:cxn modelId="{1E18551D-DA65-4D7B-AD99-A074007A424E}" type="presOf" srcId="{68A16E49-483D-4C0C-B962-E691DF5777A7}" destId="{70BCFF3D-9588-4B78-8740-92BF7B59F57C}" srcOrd="0" destOrd="0" presId="urn:microsoft.com/office/officeart/2018/5/layout/IconCircleLabelList"/>
    <dgm:cxn modelId="{4C26FE6A-54BC-486E-81E6-BCC08949E49B}" srcId="{AD18B405-E08A-42FD-A4DD-422DA1D52295}" destId="{68A16E49-483D-4C0C-B962-E691DF5777A7}" srcOrd="0" destOrd="0" parTransId="{33C8EF99-85C4-4C0D-BED3-F9883CC83B8B}" sibTransId="{878DC5E4-C45B-47E0-83A6-A85313E4BBA3}"/>
    <dgm:cxn modelId="{6F6A9A50-94B5-4D5A-9E53-F2DE762239B4}" srcId="{AD18B405-E08A-42FD-A4DD-422DA1D52295}" destId="{4EA57D37-CD1D-40E8-A593-93727A4A0BEA}" srcOrd="1" destOrd="0" parTransId="{CCE85BED-E817-4D42-88D2-4BA53AF74FFD}" sibTransId="{B68C38C6-CF9D-4BA3-88C1-4FE6576FA638}"/>
    <dgm:cxn modelId="{7EB014A7-A25C-42EA-A83A-B21256099263}" srcId="{AD18B405-E08A-42FD-A4DD-422DA1D52295}" destId="{8F290D7B-69B8-4CA1-BBCE-B1110F326CEF}" srcOrd="2" destOrd="0" parTransId="{2367434F-6394-4774-956D-1F624E2F0918}" sibTransId="{F623676F-AE7B-4D81-B1EF-BD1F726925E5}"/>
    <dgm:cxn modelId="{68D729B2-7F11-4C00-9632-DC846479BE5D}" type="presOf" srcId="{4EA57D37-CD1D-40E8-A593-93727A4A0BEA}" destId="{46F4C418-A783-42A9-9BE0-D36FB5CCBAC6}" srcOrd="0" destOrd="0" presId="urn:microsoft.com/office/officeart/2018/5/layout/IconCircleLabelList"/>
    <dgm:cxn modelId="{1AC975C2-7A4E-4156-A718-10F593CBC4C1}" type="presOf" srcId="{AD18B405-E08A-42FD-A4DD-422DA1D52295}" destId="{541823A2-0ACA-45AB-A117-E69F8EE1B5E0}" srcOrd="0" destOrd="0" presId="urn:microsoft.com/office/officeart/2018/5/layout/IconCircleLabelList"/>
    <dgm:cxn modelId="{1D3F35DD-B51E-4264-AE2C-94CBF374B686}" type="presParOf" srcId="{541823A2-0ACA-45AB-A117-E69F8EE1B5E0}" destId="{0DE9BAF0-C880-4522-8665-B1BD9E990BF7}" srcOrd="0" destOrd="0" presId="urn:microsoft.com/office/officeart/2018/5/layout/IconCircleLabelList"/>
    <dgm:cxn modelId="{08E9EC0F-52F3-49F1-A940-7254D99BC416}" type="presParOf" srcId="{0DE9BAF0-C880-4522-8665-B1BD9E990BF7}" destId="{8BD4C2AB-E131-4058-B09F-BD03C780D1C3}" srcOrd="0" destOrd="0" presId="urn:microsoft.com/office/officeart/2018/5/layout/IconCircleLabelList"/>
    <dgm:cxn modelId="{CB4D519B-8B57-4E2D-B000-7C8CC82D874C}" type="presParOf" srcId="{0DE9BAF0-C880-4522-8665-B1BD9E990BF7}" destId="{DEBD50B1-2C0C-4CD9-875F-F2D4D3B2E6AF}" srcOrd="1" destOrd="0" presId="urn:microsoft.com/office/officeart/2018/5/layout/IconCircleLabelList"/>
    <dgm:cxn modelId="{78D4077B-E88C-4FDA-BD1F-1F6B603E4A82}" type="presParOf" srcId="{0DE9BAF0-C880-4522-8665-B1BD9E990BF7}" destId="{05658A20-9ADF-419E-8A39-871AC85EC2A4}" srcOrd="2" destOrd="0" presId="urn:microsoft.com/office/officeart/2018/5/layout/IconCircleLabelList"/>
    <dgm:cxn modelId="{F77C3D7D-5BE6-4E8E-BFEF-E2969741C975}" type="presParOf" srcId="{0DE9BAF0-C880-4522-8665-B1BD9E990BF7}" destId="{70BCFF3D-9588-4B78-8740-92BF7B59F57C}" srcOrd="3" destOrd="0" presId="urn:microsoft.com/office/officeart/2018/5/layout/IconCircleLabelList"/>
    <dgm:cxn modelId="{C88EE1E5-5A4B-49EE-A2B6-F8A2D46DF725}" type="presParOf" srcId="{541823A2-0ACA-45AB-A117-E69F8EE1B5E0}" destId="{D8A5E589-F8AC-4AB4-BECA-D1DB8818CFF5}" srcOrd="1" destOrd="0" presId="urn:microsoft.com/office/officeart/2018/5/layout/IconCircleLabelList"/>
    <dgm:cxn modelId="{2C63F9BA-60EE-41E5-8086-059015205276}" type="presParOf" srcId="{541823A2-0ACA-45AB-A117-E69F8EE1B5E0}" destId="{16BC20FC-B17A-4105-BA24-C4ECBF04652C}" srcOrd="2" destOrd="0" presId="urn:microsoft.com/office/officeart/2018/5/layout/IconCircleLabelList"/>
    <dgm:cxn modelId="{AD887F00-F82A-4568-8689-288A53E48BFB}" type="presParOf" srcId="{16BC20FC-B17A-4105-BA24-C4ECBF04652C}" destId="{86562A89-68C9-4D3C-9BC3-1E4FD2DDAB86}" srcOrd="0" destOrd="0" presId="urn:microsoft.com/office/officeart/2018/5/layout/IconCircleLabelList"/>
    <dgm:cxn modelId="{3593B731-5287-46C2-9E56-36AEFFD14929}" type="presParOf" srcId="{16BC20FC-B17A-4105-BA24-C4ECBF04652C}" destId="{D257F03D-4987-45F9-B7C9-2BCC16C53F2D}" srcOrd="1" destOrd="0" presId="urn:microsoft.com/office/officeart/2018/5/layout/IconCircleLabelList"/>
    <dgm:cxn modelId="{AC8E89CA-7A3A-4CAC-A146-57139549CC3B}" type="presParOf" srcId="{16BC20FC-B17A-4105-BA24-C4ECBF04652C}" destId="{41BBF4D9-EF82-42A3-955F-50F83D4B98C0}" srcOrd="2" destOrd="0" presId="urn:microsoft.com/office/officeart/2018/5/layout/IconCircleLabelList"/>
    <dgm:cxn modelId="{3ADEB1D5-AAB4-44E1-96D6-0C19FAAD76F1}" type="presParOf" srcId="{16BC20FC-B17A-4105-BA24-C4ECBF04652C}" destId="{46F4C418-A783-42A9-9BE0-D36FB5CCBAC6}" srcOrd="3" destOrd="0" presId="urn:microsoft.com/office/officeart/2018/5/layout/IconCircleLabelList"/>
    <dgm:cxn modelId="{D2E68C45-C0E5-4851-88E4-B428F0A04DD2}" type="presParOf" srcId="{541823A2-0ACA-45AB-A117-E69F8EE1B5E0}" destId="{9BFE12AC-DEC5-4100-B1FF-FAE8944CC55E}" srcOrd="3" destOrd="0" presId="urn:microsoft.com/office/officeart/2018/5/layout/IconCircleLabelList"/>
    <dgm:cxn modelId="{ADFDDC50-347A-47F1-A6AE-A6629B50A437}" type="presParOf" srcId="{541823A2-0ACA-45AB-A117-E69F8EE1B5E0}" destId="{ADDDAC67-8DCD-44AE-91C0-F8E4AE226973}" srcOrd="4" destOrd="0" presId="urn:microsoft.com/office/officeart/2018/5/layout/IconCircleLabelList"/>
    <dgm:cxn modelId="{DDFC908C-7F30-4E5A-9367-7DC01D554E6F}" type="presParOf" srcId="{ADDDAC67-8DCD-44AE-91C0-F8E4AE226973}" destId="{986F6E74-B9BA-4192-905E-159AB0907290}" srcOrd="0" destOrd="0" presId="urn:microsoft.com/office/officeart/2018/5/layout/IconCircleLabelList"/>
    <dgm:cxn modelId="{27F16CA1-864A-44B7-97BE-C0F8E6C7FF64}" type="presParOf" srcId="{ADDDAC67-8DCD-44AE-91C0-F8E4AE226973}" destId="{1220397A-0001-4893-BA06-AA310E96E97F}" srcOrd="1" destOrd="0" presId="urn:microsoft.com/office/officeart/2018/5/layout/IconCircleLabelList"/>
    <dgm:cxn modelId="{27CC6B6B-6DA8-4232-88F3-185A6BCD332E}" type="presParOf" srcId="{ADDDAC67-8DCD-44AE-91C0-F8E4AE226973}" destId="{8D529BDE-F590-4856-B2E7-9D7F1A1D8849}" srcOrd="2" destOrd="0" presId="urn:microsoft.com/office/officeart/2018/5/layout/IconCircleLabelList"/>
    <dgm:cxn modelId="{7DCA4DC2-6B4C-4650-BF02-E52EE6503293}" type="presParOf" srcId="{ADDDAC67-8DCD-44AE-91C0-F8E4AE226973}" destId="{DA4277B9-3AB5-4674-B4AA-D1CC4C6F5B8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01004-E14A-4767-BED0-4C2C75CF0B0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B57E670-DEE2-4B10-B9B9-F5CAFC467894}">
      <dgm:prSet phldrT="[Text]"/>
      <dgm:spPr/>
      <dgm:t>
        <a:bodyPr/>
        <a:lstStyle/>
        <a:p>
          <a:pPr>
            <a:lnSpc>
              <a:spcPct val="100000"/>
            </a:lnSpc>
          </a:pPr>
          <a:r>
            <a:rPr lang="en-US"/>
            <a:t>50%</a:t>
          </a:r>
        </a:p>
      </dgm:t>
    </dgm:pt>
    <dgm:pt modelId="{C05906E3-D2CD-4D44-900F-3081A8EC166D}" type="parTrans" cxnId="{0DF13099-8871-44C0-96F7-09156E392A6A}">
      <dgm:prSet/>
      <dgm:spPr/>
      <dgm:t>
        <a:bodyPr/>
        <a:lstStyle/>
        <a:p>
          <a:endParaRPr lang="en-US"/>
        </a:p>
      </dgm:t>
    </dgm:pt>
    <dgm:pt modelId="{C469B038-2A81-4369-9B1F-1466906F4AF5}" type="sibTrans" cxnId="{0DF13099-8871-44C0-96F7-09156E392A6A}">
      <dgm:prSet/>
      <dgm:spPr/>
      <dgm:t>
        <a:bodyPr/>
        <a:lstStyle/>
        <a:p>
          <a:endParaRPr lang="en-US"/>
        </a:p>
      </dgm:t>
    </dgm:pt>
    <dgm:pt modelId="{5EE0B74F-1BFC-4F00-B490-8047D459159B}">
      <dgm:prSet phldrT="[Text]" custT="1"/>
      <dgm:spPr/>
      <dgm:t>
        <a:bodyPr/>
        <a:lstStyle/>
        <a:p>
          <a:pPr>
            <a:lnSpc>
              <a:spcPct val="100000"/>
            </a:lnSpc>
          </a:pPr>
          <a:r>
            <a:rPr lang="en-US" sz="1800"/>
            <a:t>Economic hardship</a:t>
          </a:r>
        </a:p>
      </dgm:t>
    </dgm:pt>
    <dgm:pt modelId="{0544645A-C52D-49E5-9B09-5DC1D0116D2F}" type="parTrans" cxnId="{3552ABD0-2C6E-4CD0-A4E0-68E71BBE7F33}">
      <dgm:prSet/>
      <dgm:spPr/>
      <dgm:t>
        <a:bodyPr/>
        <a:lstStyle/>
        <a:p>
          <a:endParaRPr lang="en-US"/>
        </a:p>
      </dgm:t>
    </dgm:pt>
    <dgm:pt modelId="{9EC1319E-0336-4FBF-A9A3-412A77099ABD}" type="sibTrans" cxnId="{3552ABD0-2C6E-4CD0-A4E0-68E71BBE7F33}">
      <dgm:prSet/>
      <dgm:spPr/>
      <dgm:t>
        <a:bodyPr/>
        <a:lstStyle/>
        <a:p>
          <a:endParaRPr lang="en-US"/>
        </a:p>
      </dgm:t>
    </dgm:pt>
    <dgm:pt modelId="{3FB2AE18-C598-4768-884A-523D3954B935}">
      <dgm:prSet phldrT="[Text]"/>
      <dgm:spPr/>
      <dgm:t>
        <a:bodyPr/>
        <a:lstStyle/>
        <a:p>
          <a:pPr>
            <a:lnSpc>
              <a:spcPct val="100000"/>
            </a:lnSpc>
          </a:pPr>
          <a:r>
            <a:rPr lang="en-US"/>
            <a:t>20%</a:t>
          </a:r>
        </a:p>
      </dgm:t>
    </dgm:pt>
    <dgm:pt modelId="{202AB89B-FF59-4AB2-B514-8596775EB0A9}" type="parTrans" cxnId="{9370A4C5-6E76-46D1-8ABF-24FBCA6AE566}">
      <dgm:prSet/>
      <dgm:spPr/>
      <dgm:t>
        <a:bodyPr/>
        <a:lstStyle/>
        <a:p>
          <a:endParaRPr lang="en-US"/>
        </a:p>
      </dgm:t>
    </dgm:pt>
    <dgm:pt modelId="{639247D0-11BE-4489-8FDD-9B935BD67922}" type="sibTrans" cxnId="{9370A4C5-6E76-46D1-8ABF-24FBCA6AE566}">
      <dgm:prSet/>
      <dgm:spPr/>
      <dgm:t>
        <a:bodyPr/>
        <a:lstStyle/>
        <a:p>
          <a:endParaRPr lang="en-US"/>
        </a:p>
      </dgm:t>
    </dgm:pt>
    <dgm:pt modelId="{3706657A-0CFC-4672-916C-4D9F63389A90}">
      <dgm:prSet phldrT="[Text]" custT="1"/>
      <dgm:spPr/>
      <dgm:t>
        <a:bodyPr/>
        <a:lstStyle/>
        <a:p>
          <a:pPr>
            <a:lnSpc>
              <a:spcPct val="100000"/>
            </a:lnSpc>
          </a:pPr>
          <a:r>
            <a:rPr lang="en-US" sz="1800"/>
            <a:t>Weak social ties</a:t>
          </a:r>
        </a:p>
      </dgm:t>
    </dgm:pt>
    <dgm:pt modelId="{91AD4EAC-16FE-4400-B017-C6E8111A6C43}" type="parTrans" cxnId="{C917FEC1-A992-4048-82DD-D5BC42245EDD}">
      <dgm:prSet/>
      <dgm:spPr/>
      <dgm:t>
        <a:bodyPr/>
        <a:lstStyle/>
        <a:p>
          <a:endParaRPr lang="en-US"/>
        </a:p>
      </dgm:t>
    </dgm:pt>
    <dgm:pt modelId="{1284684A-7D36-4934-9D73-2205B9958355}" type="sibTrans" cxnId="{C917FEC1-A992-4048-82DD-D5BC42245EDD}">
      <dgm:prSet/>
      <dgm:spPr/>
      <dgm:t>
        <a:bodyPr/>
        <a:lstStyle/>
        <a:p>
          <a:endParaRPr lang="en-US"/>
        </a:p>
      </dgm:t>
    </dgm:pt>
    <dgm:pt modelId="{E556DCA1-B466-4DF1-AC35-398C90B1A665}">
      <dgm:prSet phldrT="[Text]"/>
      <dgm:spPr/>
      <dgm:t>
        <a:bodyPr/>
        <a:lstStyle/>
        <a:p>
          <a:pPr>
            <a:lnSpc>
              <a:spcPct val="100000"/>
            </a:lnSpc>
          </a:pPr>
          <a:r>
            <a:rPr lang="en-US"/>
            <a:t>10%</a:t>
          </a:r>
        </a:p>
      </dgm:t>
    </dgm:pt>
    <dgm:pt modelId="{611109B3-8C77-4506-B6C9-34CCA86EE159}" type="parTrans" cxnId="{68CF41BC-DDF0-4C90-8F72-0D32D59194E3}">
      <dgm:prSet/>
      <dgm:spPr/>
      <dgm:t>
        <a:bodyPr/>
        <a:lstStyle/>
        <a:p>
          <a:endParaRPr lang="en-US"/>
        </a:p>
      </dgm:t>
    </dgm:pt>
    <dgm:pt modelId="{64111E1B-32BB-498F-89AB-92837724F10A}" type="sibTrans" cxnId="{68CF41BC-DDF0-4C90-8F72-0D32D59194E3}">
      <dgm:prSet/>
      <dgm:spPr/>
      <dgm:t>
        <a:bodyPr/>
        <a:lstStyle/>
        <a:p>
          <a:endParaRPr lang="en-US"/>
        </a:p>
      </dgm:t>
    </dgm:pt>
    <dgm:pt modelId="{76C40FBC-1169-4B4F-BE62-E87C80656E93}">
      <dgm:prSet phldrT="[Text]" custT="1"/>
      <dgm:spPr/>
      <dgm:t>
        <a:bodyPr/>
        <a:lstStyle/>
        <a:p>
          <a:pPr>
            <a:lnSpc>
              <a:spcPct val="100000"/>
            </a:lnSpc>
          </a:pPr>
          <a:r>
            <a:rPr lang="en-US" sz="1800"/>
            <a:t>Disabling health conditions</a:t>
          </a:r>
        </a:p>
      </dgm:t>
    </dgm:pt>
    <dgm:pt modelId="{06776BD6-F330-4E7D-86B2-5414759657D8}" type="parTrans" cxnId="{9CBEF048-B760-4455-96B8-F53B4BFA6FC5}">
      <dgm:prSet/>
      <dgm:spPr/>
      <dgm:t>
        <a:bodyPr/>
        <a:lstStyle/>
        <a:p>
          <a:endParaRPr lang="en-US"/>
        </a:p>
      </dgm:t>
    </dgm:pt>
    <dgm:pt modelId="{123AD6F8-8244-44BA-AB21-399C05E5DACA}" type="sibTrans" cxnId="{9CBEF048-B760-4455-96B8-F53B4BFA6FC5}">
      <dgm:prSet/>
      <dgm:spPr/>
      <dgm:t>
        <a:bodyPr/>
        <a:lstStyle/>
        <a:p>
          <a:endParaRPr lang="en-US"/>
        </a:p>
      </dgm:t>
    </dgm:pt>
    <dgm:pt modelId="{BFD670EE-15E8-4AC7-AB5A-284864EBCDC0}" type="pres">
      <dgm:prSet presAssocID="{5F501004-E14A-4767-BED0-4C2C75CF0B04}" presName="root" presStyleCnt="0">
        <dgm:presLayoutVars>
          <dgm:dir/>
          <dgm:resizeHandles val="exact"/>
        </dgm:presLayoutVars>
      </dgm:prSet>
      <dgm:spPr/>
    </dgm:pt>
    <dgm:pt modelId="{69C3D5FD-DA84-470B-8C48-9DFA02A1D176}" type="pres">
      <dgm:prSet presAssocID="{BB57E670-DEE2-4B10-B9B9-F5CAFC467894}" presName="compNode" presStyleCnt="0"/>
      <dgm:spPr/>
    </dgm:pt>
    <dgm:pt modelId="{840646FB-5AF6-40B7-B19F-D863B0339533}" type="pres">
      <dgm:prSet presAssocID="{BB57E670-DEE2-4B10-B9B9-F5CAFC467894}" presName="bgRect" presStyleLbl="bgShp" presStyleIdx="0" presStyleCnt="3" custLinFactNeighborX="-2003" custLinFactNeighborY="-43"/>
      <dgm:spPr/>
    </dgm:pt>
    <dgm:pt modelId="{060307CA-897A-4A42-91A1-3893D55A6BB3}" type="pres">
      <dgm:prSet presAssocID="{BB57E670-DEE2-4B10-B9B9-F5CAFC4678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5BE6F219-2132-4320-93D7-E63A9118BFB7}" type="pres">
      <dgm:prSet presAssocID="{BB57E670-DEE2-4B10-B9B9-F5CAFC467894}" presName="spaceRect" presStyleCnt="0"/>
      <dgm:spPr/>
    </dgm:pt>
    <dgm:pt modelId="{AFF53E27-7336-4A95-B598-0E654A93F0E2}" type="pres">
      <dgm:prSet presAssocID="{BB57E670-DEE2-4B10-B9B9-F5CAFC467894}" presName="parTx" presStyleLbl="revTx" presStyleIdx="0" presStyleCnt="6">
        <dgm:presLayoutVars>
          <dgm:chMax val="0"/>
          <dgm:chPref val="0"/>
        </dgm:presLayoutVars>
      </dgm:prSet>
      <dgm:spPr/>
    </dgm:pt>
    <dgm:pt modelId="{2C69C49D-B96B-41BD-AB4F-59CB51B32631}" type="pres">
      <dgm:prSet presAssocID="{BB57E670-DEE2-4B10-B9B9-F5CAFC467894}" presName="desTx" presStyleLbl="revTx" presStyleIdx="1" presStyleCnt="6">
        <dgm:presLayoutVars/>
      </dgm:prSet>
      <dgm:spPr/>
    </dgm:pt>
    <dgm:pt modelId="{1EB48A49-BDBF-4831-BB8F-4407D5487247}" type="pres">
      <dgm:prSet presAssocID="{C469B038-2A81-4369-9B1F-1466906F4AF5}" presName="sibTrans" presStyleCnt="0"/>
      <dgm:spPr/>
    </dgm:pt>
    <dgm:pt modelId="{DC0DD242-FE08-4CF5-99A7-E61F262AF93B}" type="pres">
      <dgm:prSet presAssocID="{3FB2AE18-C598-4768-884A-523D3954B935}" presName="compNode" presStyleCnt="0"/>
      <dgm:spPr/>
    </dgm:pt>
    <dgm:pt modelId="{2F4C7CFF-172B-4992-B338-B25A94B272FA}" type="pres">
      <dgm:prSet presAssocID="{3FB2AE18-C598-4768-884A-523D3954B935}" presName="bgRect" presStyleLbl="bgShp" presStyleIdx="1" presStyleCnt="3"/>
      <dgm:spPr/>
    </dgm:pt>
    <dgm:pt modelId="{94AEC177-E7CA-475A-9AEA-CDF0B024B329}" type="pres">
      <dgm:prSet presAssocID="{3FB2AE18-C598-4768-884A-523D3954B9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m"/>
        </a:ext>
      </dgm:extLst>
    </dgm:pt>
    <dgm:pt modelId="{0F8D4AC5-54F9-4522-90DC-B005A2F5564C}" type="pres">
      <dgm:prSet presAssocID="{3FB2AE18-C598-4768-884A-523D3954B935}" presName="spaceRect" presStyleCnt="0"/>
      <dgm:spPr/>
    </dgm:pt>
    <dgm:pt modelId="{EAB54845-0C65-4F58-84D5-962D11361B33}" type="pres">
      <dgm:prSet presAssocID="{3FB2AE18-C598-4768-884A-523D3954B935}" presName="parTx" presStyleLbl="revTx" presStyleIdx="2" presStyleCnt="6">
        <dgm:presLayoutVars>
          <dgm:chMax val="0"/>
          <dgm:chPref val="0"/>
        </dgm:presLayoutVars>
      </dgm:prSet>
      <dgm:spPr/>
    </dgm:pt>
    <dgm:pt modelId="{07708288-5DC3-46A2-8919-11ECD50AB983}" type="pres">
      <dgm:prSet presAssocID="{3FB2AE18-C598-4768-884A-523D3954B935}" presName="desTx" presStyleLbl="revTx" presStyleIdx="3" presStyleCnt="6">
        <dgm:presLayoutVars/>
      </dgm:prSet>
      <dgm:spPr/>
    </dgm:pt>
    <dgm:pt modelId="{5CED742D-44F0-4FF8-9FB6-437D2DECB99A}" type="pres">
      <dgm:prSet presAssocID="{639247D0-11BE-4489-8FDD-9B935BD67922}" presName="sibTrans" presStyleCnt="0"/>
      <dgm:spPr/>
    </dgm:pt>
    <dgm:pt modelId="{E14615A2-4883-47E3-BBFC-6C772456E104}" type="pres">
      <dgm:prSet presAssocID="{E556DCA1-B466-4DF1-AC35-398C90B1A665}" presName="compNode" presStyleCnt="0"/>
      <dgm:spPr/>
    </dgm:pt>
    <dgm:pt modelId="{3977DC8E-F9D8-488D-B9CC-6C7ABCB95F29}" type="pres">
      <dgm:prSet presAssocID="{E556DCA1-B466-4DF1-AC35-398C90B1A665}" presName="bgRect" presStyleLbl="bgShp" presStyleIdx="2" presStyleCnt="3"/>
      <dgm:spPr/>
    </dgm:pt>
    <dgm:pt modelId="{A47C7BB0-039C-45C0-9965-EC3D1F379DE2}" type="pres">
      <dgm:prSet presAssocID="{E556DCA1-B466-4DF1-AC35-398C90B1A6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Cane"/>
        </a:ext>
      </dgm:extLst>
    </dgm:pt>
    <dgm:pt modelId="{28F21696-0540-4113-8C93-B84B1BFDD752}" type="pres">
      <dgm:prSet presAssocID="{E556DCA1-B466-4DF1-AC35-398C90B1A665}" presName="spaceRect" presStyleCnt="0"/>
      <dgm:spPr/>
    </dgm:pt>
    <dgm:pt modelId="{9B746367-3A80-4939-8D35-E940D42025DF}" type="pres">
      <dgm:prSet presAssocID="{E556DCA1-B466-4DF1-AC35-398C90B1A665}" presName="parTx" presStyleLbl="revTx" presStyleIdx="4" presStyleCnt="6">
        <dgm:presLayoutVars>
          <dgm:chMax val="0"/>
          <dgm:chPref val="0"/>
        </dgm:presLayoutVars>
      </dgm:prSet>
      <dgm:spPr/>
    </dgm:pt>
    <dgm:pt modelId="{0138327B-858F-4239-A609-53679EAD2D8D}" type="pres">
      <dgm:prSet presAssocID="{E556DCA1-B466-4DF1-AC35-398C90B1A665}" presName="desTx" presStyleLbl="revTx" presStyleIdx="5" presStyleCnt="6">
        <dgm:presLayoutVars/>
      </dgm:prSet>
      <dgm:spPr/>
    </dgm:pt>
  </dgm:ptLst>
  <dgm:cxnLst>
    <dgm:cxn modelId="{67F74604-B941-41BD-9FC3-3803A1C2448A}" type="presOf" srcId="{5F501004-E14A-4767-BED0-4C2C75CF0B04}" destId="{BFD670EE-15E8-4AC7-AB5A-284864EBCDC0}" srcOrd="0" destOrd="0" presId="urn:microsoft.com/office/officeart/2018/2/layout/IconVerticalSolidList"/>
    <dgm:cxn modelId="{9CBEF048-B760-4455-96B8-F53B4BFA6FC5}" srcId="{E556DCA1-B466-4DF1-AC35-398C90B1A665}" destId="{76C40FBC-1169-4B4F-BE62-E87C80656E93}" srcOrd="0" destOrd="0" parTransId="{06776BD6-F330-4E7D-86B2-5414759657D8}" sibTransId="{123AD6F8-8244-44BA-AB21-399C05E5DACA}"/>
    <dgm:cxn modelId="{42E02551-C255-45FC-B8AF-42277350728C}" type="presOf" srcId="{3FB2AE18-C598-4768-884A-523D3954B935}" destId="{EAB54845-0C65-4F58-84D5-962D11361B33}" srcOrd="0" destOrd="0" presId="urn:microsoft.com/office/officeart/2018/2/layout/IconVerticalSolidList"/>
    <dgm:cxn modelId="{D62E0F73-E175-4882-BD16-8C9DDE50422B}" type="presOf" srcId="{E556DCA1-B466-4DF1-AC35-398C90B1A665}" destId="{9B746367-3A80-4939-8D35-E940D42025DF}" srcOrd="0" destOrd="0" presId="urn:microsoft.com/office/officeart/2018/2/layout/IconVerticalSolidList"/>
    <dgm:cxn modelId="{40046B57-6763-4AFC-8B9F-471BB6554C58}" type="presOf" srcId="{5EE0B74F-1BFC-4F00-B490-8047D459159B}" destId="{2C69C49D-B96B-41BD-AB4F-59CB51B32631}" srcOrd="0" destOrd="0" presId="urn:microsoft.com/office/officeart/2018/2/layout/IconVerticalSolidList"/>
    <dgm:cxn modelId="{9020037F-5F34-4322-93C6-AF9792007310}" type="presOf" srcId="{BB57E670-DEE2-4B10-B9B9-F5CAFC467894}" destId="{AFF53E27-7336-4A95-B598-0E654A93F0E2}" srcOrd="0" destOrd="0" presId="urn:microsoft.com/office/officeart/2018/2/layout/IconVerticalSolidList"/>
    <dgm:cxn modelId="{0DF13099-8871-44C0-96F7-09156E392A6A}" srcId="{5F501004-E14A-4767-BED0-4C2C75CF0B04}" destId="{BB57E670-DEE2-4B10-B9B9-F5CAFC467894}" srcOrd="0" destOrd="0" parTransId="{C05906E3-D2CD-4D44-900F-3081A8EC166D}" sibTransId="{C469B038-2A81-4369-9B1F-1466906F4AF5}"/>
    <dgm:cxn modelId="{C72EB9AF-6669-4792-A00A-8A3A32E10094}" type="presOf" srcId="{76C40FBC-1169-4B4F-BE62-E87C80656E93}" destId="{0138327B-858F-4239-A609-53679EAD2D8D}" srcOrd="0" destOrd="0" presId="urn:microsoft.com/office/officeart/2018/2/layout/IconVerticalSolidList"/>
    <dgm:cxn modelId="{68CF41BC-DDF0-4C90-8F72-0D32D59194E3}" srcId="{5F501004-E14A-4767-BED0-4C2C75CF0B04}" destId="{E556DCA1-B466-4DF1-AC35-398C90B1A665}" srcOrd="2" destOrd="0" parTransId="{611109B3-8C77-4506-B6C9-34CCA86EE159}" sibTransId="{64111E1B-32BB-498F-89AB-92837724F10A}"/>
    <dgm:cxn modelId="{C917FEC1-A992-4048-82DD-D5BC42245EDD}" srcId="{3FB2AE18-C598-4768-884A-523D3954B935}" destId="{3706657A-0CFC-4672-916C-4D9F63389A90}" srcOrd="0" destOrd="0" parTransId="{91AD4EAC-16FE-4400-B017-C6E8111A6C43}" sibTransId="{1284684A-7D36-4934-9D73-2205B9958355}"/>
    <dgm:cxn modelId="{9370A4C5-6E76-46D1-8ABF-24FBCA6AE566}" srcId="{5F501004-E14A-4767-BED0-4C2C75CF0B04}" destId="{3FB2AE18-C598-4768-884A-523D3954B935}" srcOrd="1" destOrd="0" parTransId="{202AB89B-FF59-4AB2-B514-8596775EB0A9}" sibTransId="{639247D0-11BE-4489-8FDD-9B935BD67922}"/>
    <dgm:cxn modelId="{3552ABD0-2C6E-4CD0-A4E0-68E71BBE7F33}" srcId="{BB57E670-DEE2-4B10-B9B9-F5CAFC467894}" destId="{5EE0B74F-1BFC-4F00-B490-8047D459159B}" srcOrd="0" destOrd="0" parTransId="{0544645A-C52D-49E5-9B09-5DC1D0116D2F}" sibTransId="{9EC1319E-0336-4FBF-A9A3-412A77099ABD}"/>
    <dgm:cxn modelId="{E25515F4-7B2D-4166-84DD-185E0C5023D5}" type="presOf" srcId="{3706657A-0CFC-4672-916C-4D9F63389A90}" destId="{07708288-5DC3-46A2-8919-11ECD50AB983}" srcOrd="0" destOrd="0" presId="urn:microsoft.com/office/officeart/2018/2/layout/IconVerticalSolidList"/>
    <dgm:cxn modelId="{B8098A95-3718-4FFB-9FAA-E878AAC82A28}" type="presParOf" srcId="{BFD670EE-15E8-4AC7-AB5A-284864EBCDC0}" destId="{69C3D5FD-DA84-470B-8C48-9DFA02A1D176}" srcOrd="0" destOrd="0" presId="urn:microsoft.com/office/officeart/2018/2/layout/IconVerticalSolidList"/>
    <dgm:cxn modelId="{BD99B68E-6042-4E87-A1F1-BE8A3282C765}" type="presParOf" srcId="{69C3D5FD-DA84-470B-8C48-9DFA02A1D176}" destId="{840646FB-5AF6-40B7-B19F-D863B0339533}" srcOrd="0" destOrd="0" presId="urn:microsoft.com/office/officeart/2018/2/layout/IconVerticalSolidList"/>
    <dgm:cxn modelId="{FDA2D251-9F6A-4895-851C-AF2EF4023A72}" type="presParOf" srcId="{69C3D5FD-DA84-470B-8C48-9DFA02A1D176}" destId="{060307CA-897A-4A42-91A1-3893D55A6BB3}" srcOrd="1" destOrd="0" presId="urn:microsoft.com/office/officeart/2018/2/layout/IconVerticalSolidList"/>
    <dgm:cxn modelId="{DF9932F4-9025-4180-A403-53A95DA7B046}" type="presParOf" srcId="{69C3D5FD-DA84-470B-8C48-9DFA02A1D176}" destId="{5BE6F219-2132-4320-93D7-E63A9118BFB7}" srcOrd="2" destOrd="0" presId="urn:microsoft.com/office/officeart/2018/2/layout/IconVerticalSolidList"/>
    <dgm:cxn modelId="{9E2AEE04-7478-468E-A045-0BC5620AF3E8}" type="presParOf" srcId="{69C3D5FD-DA84-470B-8C48-9DFA02A1D176}" destId="{AFF53E27-7336-4A95-B598-0E654A93F0E2}" srcOrd="3" destOrd="0" presId="urn:microsoft.com/office/officeart/2018/2/layout/IconVerticalSolidList"/>
    <dgm:cxn modelId="{1B5DFDC8-F2CB-4D56-A805-BA18BEBF731E}" type="presParOf" srcId="{69C3D5FD-DA84-470B-8C48-9DFA02A1D176}" destId="{2C69C49D-B96B-41BD-AB4F-59CB51B32631}" srcOrd="4" destOrd="0" presId="urn:microsoft.com/office/officeart/2018/2/layout/IconVerticalSolidList"/>
    <dgm:cxn modelId="{7F9EA8D5-2F1E-4B63-B127-A6E4C0C43DE8}" type="presParOf" srcId="{BFD670EE-15E8-4AC7-AB5A-284864EBCDC0}" destId="{1EB48A49-BDBF-4831-BB8F-4407D5487247}" srcOrd="1" destOrd="0" presId="urn:microsoft.com/office/officeart/2018/2/layout/IconVerticalSolidList"/>
    <dgm:cxn modelId="{7D7ABA35-CC23-4380-A98D-21000644D640}" type="presParOf" srcId="{BFD670EE-15E8-4AC7-AB5A-284864EBCDC0}" destId="{DC0DD242-FE08-4CF5-99A7-E61F262AF93B}" srcOrd="2" destOrd="0" presId="urn:microsoft.com/office/officeart/2018/2/layout/IconVerticalSolidList"/>
    <dgm:cxn modelId="{2CF006DD-3E98-464A-A01F-17B7C4BF9383}" type="presParOf" srcId="{DC0DD242-FE08-4CF5-99A7-E61F262AF93B}" destId="{2F4C7CFF-172B-4992-B338-B25A94B272FA}" srcOrd="0" destOrd="0" presId="urn:microsoft.com/office/officeart/2018/2/layout/IconVerticalSolidList"/>
    <dgm:cxn modelId="{04185C42-5878-41AD-972C-EF677D9BC355}" type="presParOf" srcId="{DC0DD242-FE08-4CF5-99A7-E61F262AF93B}" destId="{94AEC177-E7CA-475A-9AEA-CDF0B024B329}" srcOrd="1" destOrd="0" presId="urn:microsoft.com/office/officeart/2018/2/layout/IconVerticalSolidList"/>
    <dgm:cxn modelId="{235BCE6B-E0FA-40AF-954E-926642B1C77A}" type="presParOf" srcId="{DC0DD242-FE08-4CF5-99A7-E61F262AF93B}" destId="{0F8D4AC5-54F9-4522-90DC-B005A2F5564C}" srcOrd="2" destOrd="0" presId="urn:microsoft.com/office/officeart/2018/2/layout/IconVerticalSolidList"/>
    <dgm:cxn modelId="{279B7E93-5470-4A0F-97C4-F15B0600D595}" type="presParOf" srcId="{DC0DD242-FE08-4CF5-99A7-E61F262AF93B}" destId="{EAB54845-0C65-4F58-84D5-962D11361B33}" srcOrd="3" destOrd="0" presId="urn:microsoft.com/office/officeart/2018/2/layout/IconVerticalSolidList"/>
    <dgm:cxn modelId="{2C5CB745-D113-4842-866D-4F4BA16575DA}" type="presParOf" srcId="{DC0DD242-FE08-4CF5-99A7-E61F262AF93B}" destId="{07708288-5DC3-46A2-8919-11ECD50AB983}" srcOrd="4" destOrd="0" presId="urn:microsoft.com/office/officeart/2018/2/layout/IconVerticalSolidList"/>
    <dgm:cxn modelId="{40A14E68-CA02-47B1-A66E-030F622FBA82}" type="presParOf" srcId="{BFD670EE-15E8-4AC7-AB5A-284864EBCDC0}" destId="{5CED742D-44F0-4FF8-9FB6-437D2DECB99A}" srcOrd="3" destOrd="0" presId="urn:microsoft.com/office/officeart/2018/2/layout/IconVerticalSolidList"/>
    <dgm:cxn modelId="{87501D8E-3462-4F6B-8EAC-E6572B2D8E51}" type="presParOf" srcId="{BFD670EE-15E8-4AC7-AB5A-284864EBCDC0}" destId="{E14615A2-4883-47E3-BBFC-6C772456E104}" srcOrd="4" destOrd="0" presId="urn:microsoft.com/office/officeart/2018/2/layout/IconVerticalSolidList"/>
    <dgm:cxn modelId="{7F200F43-03D6-408E-939E-62F6D5F79EC0}" type="presParOf" srcId="{E14615A2-4883-47E3-BBFC-6C772456E104}" destId="{3977DC8E-F9D8-488D-B9CC-6C7ABCB95F29}" srcOrd="0" destOrd="0" presId="urn:microsoft.com/office/officeart/2018/2/layout/IconVerticalSolidList"/>
    <dgm:cxn modelId="{7A0713D1-1AFD-47D4-8BC4-5E336816BDD0}" type="presParOf" srcId="{E14615A2-4883-47E3-BBFC-6C772456E104}" destId="{A47C7BB0-039C-45C0-9965-EC3D1F379DE2}" srcOrd="1" destOrd="0" presId="urn:microsoft.com/office/officeart/2018/2/layout/IconVerticalSolidList"/>
    <dgm:cxn modelId="{066E3D5B-E86C-4612-933E-39F0DDDACFA4}" type="presParOf" srcId="{E14615A2-4883-47E3-BBFC-6C772456E104}" destId="{28F21696-0540-4113-8C93-B84B1BFDD752}" srcOrd="2" destOrd="0" presId="urn:microsoft.com/office/officeart/2018/2/layout/IconVerticalSolidList"/>
    <dgm:cxn modelId="{E7C8B0B9-5A03-462F-B0C9-D7774A933526}" type="presParOf" srcId="{E14615A2-4883-47E3-BBFC-6C772456E104}" destId="{9B746367-3A80-4939-8D35-E940D42025DF}" srcOrd="3" destOrd="0" presId="urn:microsoft.com/office/officeart/2018/2/layout/IconVerticalSolidList"/>
    <dgm:cxn modelId="{6027373F-022C-491F-9F02-212614EB9094}" type="presParOf" srcId="{E14615A2-4883-47E3-BBFC-6C772456E104}" destId="{0138327B-858F-4239-A609-53679EAD2D8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236880-68E8-4227-B79B-01A2B0CD14F7}"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223F852B-D262-4ABF-ACEF-02D98672AD85}">
      <dgm:prSet custT="1"/>
      <dgm:spPr/>
      <dgm:t>
        <a:bodyPr/>
        <a:lstStyle/>
        <a:p>
          <a:pPr>
            <a:lnSpc>
              <a:spcPct val="100000"/>
            </a:lnSpc>
          </a:pPr>
          <a:r>
            <a:rPr lang="en-US" sz="1600" b="0" i="0" dirty="0"/>
            <a:t>1) Member Led Care</a:t>
          </a:r>
          <a:endParaRPr lang="en-US" sz="1600" dirty="0"/>
        </a:p>
      </dgm:t>
    </dgm:pt>
    <dgm:pt modelId="{4C9745ED-C29C-4359-BAAA-544D61A9EB70}" type="parTrans" cxnId="{28C58F49-E125-410F-8EFC-A1753901752E}">
      <dgm:prSet/>
      <dgm:spPr/>
      <dgm:t>
        <a:bodyPr/>
        <a:lstStyle/>
        <a:p>
          <a:endParaRPr lang="en-US" sz="1600"/>
        </a:p>
      </dgm:t>
    </dgm:pt>
    <dgm:pt modelId="{CE66B869-B8BA-4F0D-82AF-C4483EC2CA07}" type="sibTrans" cxnId="{28C58F49-E125-410F-8EFC-A1753901752E}">
      <dgm:prSet/>
      <dgm:spPr/>
      <dgm:t>
        <a:bodyPr/>
        <a:lstStyle/>
        <a:p>
          <a:pPr>
            <a:lnSpc>
              <a:spcPct val="100000"/>
            </a:lnSpc>
          </a:pPr>
          <a:endParaRPr lang="en-US" sz="1600"/>
        </a:p>
      </dgm:t>
    </dgm:pt>
    <dgm:pt modelId="{B74B8C59-35DC-46CA-927F-9B4D46DA6EA7}">
      <dgm:prSet custT="1"/>
      <dgm:spPr/>
      <dgm:t>
        <a:bodyPr/>
        <a:lstStyle/>
        <a:p>
          <a:pPr>
            <a:lnSpc>
              <a:spcPct val="100000"/>
            </a:lnSpc>
          </a:pPr>
          <a:r>
            <a:rPr lang="en-US" sz="1600" b="0" i="0" dirty="0"/>
            <a:t>2) Build an Empowered Team</a:t>
          </a:r>
          <a:endParaRPr lang="en-US" sz="1600" dirty="0"/>
        </a:p>
      </dgm:t>
    </dgm:pt>
    <dgm:pt modelId="{828301F5-36E2-4BF0-96D6-C779EBA35268}" type="parTrans" cxnId="{A7360ED9-5CE5-490C-BADB-8C20B97A091D}">
      <dgm:prSet/>
      <dgm:spPr/>
      <dgm:t>
        <a:bodyPr/>
        <a:lstStyle/>
        <a:p>
          <a:endParaRPr lang="en-US" sz="1600"/>
        </a:p>
      </dgm:t>
    </dgm:pt>
    <dgm:pt modelId="{26FA898C-FBC2-4D25-A1EE-464574474163}" type="sibTrans" cxnId="{A7360ED9-5CE5-490C-BADB-8C20B97A091D}">
      <dgm:prSet/>
      <dgm:spPr/>
      <dgm:t>
        <a:bodyPr/>
        <a:lstStyle/>
        <a:p>
          <a:pPr>
            <a:lnSpc>
              <a:spcPct val="100000"/>
            </a:lnSpc>
          </a:pPr>
          <a:endParaRPr lang="en-US" sz="1600"/>
        </a:p>
      </dgm:t>
    </dgm:pt>
    <dgm:pt modelId="{15C5FA3E-B731-4379-B203-7463F633099D}">
      <dgm:prSet custT="1"/>
      <dgm:spPr/>
      <dgm:t>
        <a:bodyPr/>
        <a:lstStyle/>
        <a:p>
          <a:pPr>
            <a:lnSpc>
              <a:spcPct val="100000"/>
            </a:lnSpc>
          </a:pPr>
          <a:r>
            <a:rPr lang="en-US" sz="1600" b="0" i="0" dirty="0"/>
            <a:t>3) Build a Complete Ecosystem of Formal and Informal Partners</a:t>
          </a:r>
          <a:endParaRPr lang="en-US" sz="1600" dirty="0"/>
        </a:p>
      </dgm:t>
    </dgm:pt>
    <dgm:pt modelId="{988EDE61-C81D-4B5E-9EAA-85F6F2B492A1}" type="parTrans" cxnId="{3E61F10D-A6FE-4ACC-901B-A0A97316A63D}">
      <dgm:prSet/>
      <dgm:spPr/>
      <dgm:t>
        <a:bodyPr/>
        <a:lstStyle/>
        <a:p>
          <a:endParaRPr lang="en-US" sz="1600"/>
        </a:p>
      </dgm:t>
    </dgm:pt>
    <dgm:pt modelId="{930B3713-834C-47A7-B91B-BF4AD834133C}" type="sibTrans" cxnId="{3E61F10D-A6FE-4ACC-901B-A0A97316A63D}">
      <dgm:prSet/>
      <dgm:spPr/>
      <dgm:t>
        <a:bodyPr/>
        <a:lstStyle/>
        <a:p>
          <a:pPr>
            <a:lnSpc>
              <a:spcPct val="100000"/>
            </a:lnSpc>
          </a:pPr>
          <a:endParaRPr lang="en-US" sz="1600"/>
        </a:p>
      </dgm:t>
    </dgm:pt>
    <dgm:pt modelId="{08D8C036-AF5F-4390-AD33-DB52CEEEE7B9}">
      <dgm:prSet custT="1"/>
      <dgm:spPr/>
      <dgm:t>
        <a:bodyPr/>
        <a:lstStyle/>
        <a:p>
          <a:pPr>
            <a:lnSpc>
              <a:spcPct val="100000"/>
            </a:lnSpc>
          </a:pPr>
          <a:r>
            <a:rPr lang="en-US" sz="1600" b="0" i="0" dirty="0"/>
            <a:t>4) Practice Harm Reduction</a:t>
          </a:r>
          <a:endParaRPr lang="en-US" sz="1600" dirty="0"/>
        </a:p>
      </dgm:t>
    </dgm:pt>
    <dgm:pt modelId="{B5CE3CE5-BB3E-4E0D-9D37-E97D8B4DE08C}" type="parTrans" cxnId="{111FDB52-7FD4-4ACD-9C26-C4B2ADF7E125}">
      <dgm:prSet/>
      <dgm:spPr/>
      <dgm:t>
        <a:bodyPr/>
        <a:lstStyle/>
        <a:p>
          <a:endParaRPr lang="en-US" sz="1600"/>
        </a:p>
      </dgm:t>
    </dgm:pt>
    <dgm:pt modelId="{C68DBB75-A0A4-4AA8-AA38-EC4A498C51C8}" type="sibTrans" cxnId="{111FDB52-7FD4-4ACD-9C26-C4B2ADF7E125}">
      <dgm:prSet/>
      <dgm:spPr/>
      <dgm:t>
        <a:bodyPr/>
        <a:lstStyle/>
        <a:p>
          <a:pPr>
            <a:lnSpc>
              <a:spcPct val="100000"/>
            </a:lnSpc>
          </a:pPr>
          <a:endParaRPr lang="en-US" sz="1600"/>
        </a:p>
      </dgm:t>
    </dgm:pt>
    <dgm:pt modelId="{BA4B8953-ACA3-4F58-8418-155B9581215C}">
      <dgm:prSet custT="1"/>
      <dgm:spPr/>
      <dgm:t>
        <a:bodyPr/>
        <a:lstStyle/>
        <a:p>
          <a:pPr>
            <a:lnSpc>
              <a:spcPct val="100000"/>
            </a:lnSpc>
          </a:pPr>
          <a:r>
            <a:rPr lang="en-US" sz="1600" b="0" i="0" dirty="0"/>
            <a:t>5) Age-Friendly Solutions</a:t>
          </a:r>
          <a:endParaRPr lang="en-US" sz="1600" dirty="0"/>
        </a:p>
      </dgm:t>
    </dgm:pt>
    <dgm:pt modelId="{99C088BD-4DA4-465F-84C2-E5E15EDC5621}" type="parTrans" cxnId="{14C7AFA1-5A87-49B4-B88C-DF1F76AF638D}">
      <dgm:prSet/>
      <dgm:spPr/>
      <dgm:t>
        <a:bodyPr/>
        <a:lstStyle/>
        <a:p>
          <a:endParaRPr lang="en-US" sz="1600"/>
        </a:p>
      </dgm:t>
    </dgm:pt>
    <dgm:pt modelId="{AAAB7D7A-288B-442C-90EF-E927E665F87F}" type="sibTrans" cxnId="{14C7AFA1-5A87-49B4-B88C-DF1F76AF638D}">
      <dgm:prSet/>
      <dgm:spPr/>
      <dgm:t>
        <a:bodyPr/>
        <a:lstStyle/>
        <a:p>
          <a:endParaRPr lang="en-US" sz="1600"/>
        </a:p>
      </dgm:t>
    </dgm:pt>
    <dgm:pt modelId="{60FB0390-7E1A-44E4-B1DE-F8860BADD528}" type="pres">
      <dgm:prSet presAssocID="{DE236880-68E8-4227-B79B-01A2B0CD14F7}" presName="root" presStyleCnt="0">
        <dgm:presLayoutVars>
          <dgm:dir/>
          <dgm:resizeHandles val="exact"/>
        </dgm:presLayoutVars>
      </dgm:prSet>
      <dgm:spPr/>
    </dgm:pt>
    <dgm:pt modelId="{7EF54F9C-7C29-4DDD-A865-D1E98383128C}" type="pres">
      <dgm:prSet presAssocID="{DE236880-68E8-4227-B79B-01A2B0CD14F7}" presName="container" presStyleCnt="0">
        <dgm:presLayoutVars>
          <dgm:dir/>
          <dgm:resizeHandles val="exact"/>
        </dgm:presLayoutVars>
      </dgm:prSet>
      <dgm:spPr/>
    </dgm:pt>
    <dgm:pt modelId="{B98D188F-9B14-4D75-9E97-D3DE0F363B7D}" type="pres">
      <dgm:prSet presAssocID="{223F852B-D262-4ABF-ACEF-02D98672AD85}" presName="compNode" presStyleCnt="0"/>
      <dgm:spPr/>
    </dgm:pt>
    <dgm:pt modelId="{020BEC11-0117-4BFF-BF85-2B8C2BBF25F8}" type="pres">
      <dgm:prSet presAssocID="{223F852B-D262-4ABF-ACEF-02D98672AD85}" presName="iconBgRect" presStyleLbl="bgShp" presStyleIdx="0" presStyleCnt="5"/>
      <dgm:spPr/>
    </dgm:pt>
    <dgm:pt modelId="{9218D321-3B47-40BA-B28E-14A56A2987EE}" type="pres">
      <dgm:prSet presAssocID="{223F852B-D262-4ABF-ACEF-02D98672AD8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9716C93C-1B00-4DB1-895F-8E0485FF718F}" type="pres">
      <dgm:prSet presAssocID="{223F852B-D262-4ABF-ACEF-02D98672AD85}" presName="spaceRect" presStyleCnt="0"/>
      <dgm:spPr/>
    </dgm:pt>
    <dgm:pt modelId="{0735FBB0-0FA6-4742-8C39-C6384DA97F4F}" type="pres">
      <dgm:prSet presAssocID="{223F852B-D262-4ABF-ACEF-02D98672AD85}" presName="textRect" presStyleLbl="revTx" presStyleIdx="0" presStyleCnt="5">
        <dgm:presLayoutVars>
          <dgm:chMax val="1"/>
          <dgm:chPref val="1"/>
        </dgm:presLayoutVars>
      </dgm:prSet>
      <dgm:spPr/>
    </dgm:pt>
    <dgm:pt modelId="{6774144C-F749-4863-BFF0-774ADE972DBD}" type="pres">
      <dgm:prSet presAssocID="{CE66B869-B8BA-4F0D-82AF-C4483EC2CA07}" presName="sibTrans" presStyleLbl="sibTrans2D1" presStyleIdx="0" presStyleCnt="0"/>
      <dgm:spPr/>
    </dgm:pt>
    <dgm:pt modelId="{0222C127-0B17-41C2-A15A-F209EAF01168}" type="pres">
      <dgm:prSet presAssocID="{B74B8C59-35DC-46CA-927F-9B4D46DA6EA7}" presName="compNode" presStyleCnt="0"/>
      <dgm:spPr/>
    </dgm:pt>
    <dgm:pt modelId="{80E1CE6F-D56F-4D31-B788-95560B611DC4}" type="pres">
      <dgm:prSet presAssocID="{B74B8C59-35DC-46CA-927F-9B4D46DA6EA7}" presName="iconBgRect" presStyleLbl="bgShp" presStyleIdx="1" presStyleCnt="5"/>
      <dgm:spPr/>
    </dgm:pt>
    <dgm:pt modelId="{1BFAD3AC-9CDE-450D-93B8-CF92207B338C}" type="pres">
      <dgm:prSet presAssocID="{B74B8C59-35DC-46CA-927F-9B4D46DA6EA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9DECF830-1F4C-4499-A238-750721EB39B1}" type="pres">
      <dgm:prSet presAssocID="{B74B8C59-35DC-46CA-927F-9B4D46DA6EA7}" presName="spaceRect" presStyleCnt="0"/>
      <dgm:spPr/>
    </dgm:pt>
    <dgm:pt modelId="{C767E08D-7B69-412A-A6CC-90785392FC7B}" type="pres">
      <dgm:prSet presAssocID="{B74B8C59-35DC-46CA-927F-9B4D46DA6EA7}" presName="textRect" presStyleLbl="revTx" presStyleIdx="1" presStyleCnt="5">
        <dgm:presLayoutVars>
          <dgm:chMax val="1"/>
          <dgm:chPref val="1"/>
        </dgm:presLayoutVars>
      </dgm:prSet>
      <dgm:spPr/>
    </dgm:pt>
    <dgm:pt modelId="{C82E52D1-1C31-4049-8106-4CE4DB40CF43}" type="pres">
      <dgm:prSet presAssocID="{26FA898C-FBC2-4D25-A1EE-464574474163}" presName="sibTrans" presStyleLbl="sibTrans2D1" presStyleIdx="0" presStyleCnt="0"/>
      <dgm:spPr/>
    </dgm:pt>
    <dgm:pt modelId="{6E9CD276-ABF0-412D-A125-82DEADF121E0}" type="pres">
      <dgm:prSet presAssocID="{15C5FA3E-B731-4379-B203-7463F633099D}" presName="compNode" presStyleCnt="0"/>
      <dgm:spPr/>
    </dgm:pt>
    <dgm:pt modelId="{936832B1-8050-4B62-AED2-3BC69E779E23}" type="pres">
      <dgm:prSet presAssocID="{15C5FA3E-B731-4379-B203-7463F633099D}" presName="iconBgRect" presStyleLbl="bgShp" presStyleIdx="2" presStyleCnt="5"/>
      <dgm:spPr/>
    </dgm:pt>
    <dgm:pt modelId="{DCAF61B8-80FF-4E7D-A316-8D0A44A3977E}" type="pres">
      <dgm:prSet presAssocID="{15C5FA3E-B731-4379-B203-7463F633099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1C907733-3722-413C-ACE2-92B78B73C862}" type="pres">
      <dgm:prSet presAssocID="{15C5FA3E-B731-4379-B203-7463F633099D}" presName="spaceRect" presStyleCnt="0"/>
      <dgm:spPr/>
    </dgm:pt>
    <dgm:pt modelId="{5992DA77-E942-4AAA-A5BA-14587D54D311}" type="pres">
      <dgm:prSet presAssocID="{15C5FA3E-B731-4379-B203-7463F633099D}" presName="textRect" presStyleLbl="revTx" presStyleIdx="2" presStyleCnt="5">
        <dgm:presLayoutVars>
          <dgm:chMax val="1"/>
          <dgm:chPref val="1"/>
        </dgm:presLayoutVars>
      </dgm:prSet>
      <dgm:spPr/>
    </dgm:pt>
    <dgm:pt modelId="{836927D1-35EB-415C-8094-F08FEEE412EE}" type="pres">
      <dgm:prSet presAssocID="{930B3713-834C-47A7-B91B-BF4AD834133C}" presName="sibTrans" presStyleLbl="sibTrans2D1" presStyleIdx="0" presStyleCnt="0"/>
      <dgm:spPr/>
    </dgm:pt>
    <dgm:pt modelId="{75C55A2A-55BD-437F-A0D2-5088AC717110}" type="pres">
      <dgm:prSet presAssocID="{08D8C036-AF5F-4390-AD33-DB52CEEEE7B9}" presName="compNode" presStyleCnt="0"/>
      <dgm:spPr/>
    </dgm:pt>
    <dgm:pt modelId="{3AB76F35-09AC-40D5-9E82-2375D8BD5276}" type="pres">
      <dgm:prSet presAssocID="{08D8C036-AF5F-4390-AD33-DB52CEEEE7B9}" presName="iconBgRect" presStyleLbl="bgShp" presStyleIdx="3" presStyleCnt="5"/>
      <dgm:spPr/>
    </dgm:pt>
    <dgm:pt modelId="{833AAB9F-EDF3-4381-B7B3-F2C3542609F4}" type="pres">
      <dgm:prSet presAssocID="{08D8C036-AF5F-4390-AD33-DB52CEEEE7B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B8C5B0A8-F88D-41F3-A13E-838DF1A91210}" type="pres">
      <dgm:prSet presAssocID="{08D8C036-AF5F-4390-AD33-DB52CEEEE7B9}" presName="spaceRect" presStyleCnt="0"/>
      <dgm:spPr/>
    </dgm:pt>
    <dgm:pt modelId="{0717599C-F95E-4EDA-825B-5CC2FA2F6016}" type="pres">
      <dgm:prSet presAssocID="{08D8C036-AF5F-4390-AD33-DB52CEEEE7B9}" presName="textRect" presStyleLbl="revTx" presStyleIdx="3" presStyleCnt="5">
        <dgm:presLayoutVars>
          <dgm:chMax val="1"/>
          <dgm:chPref val="1"/>
        </dgm:presLayoutVars>
      </dgm:prSet>
      <dgm:spPr/>
    </dgm:pt>
    <dgm:pt modelId="{E03496FC-372E-479C-8FBE-6EAB872F8873}" type="pres">
      <dgm:prSet presAssocID="{C68DBB75-A0A4-4AA8-AA38-EC4A498C51C8}" presName="sibTrans" presStyleLbl="sibTrans2D1" presStyleIdx="0" presStyleCnt="0"/>
      <dgm:spPr/>
    </dgm:pt>
    <dgm:pt modelId="{283AB211-1C5A-4959-8002-444525D1980A}" type="pres">
      <dgm:prSet presAssocID="{BA4B8953-ACA3-4F58-8418-155B9581215C}" presName="compNode" presStyleCnt="0"/>
      <dgm:spPr/>
    </dgm:pt>
    <dgm:pt modelId="{A3C287F0-B67D-45E7-8662-161340D5130D}" type="pres">
      <dgm:prSet presAssocID="{BA4B8953-ACA3-4F58-8418-155B9581215C}" presName="iconBgRect" presStyleLbl="bgShp" presStyleIdx="4" presStyleCnt="5"/>
      <dgm:spPr/>
    </dgm:pt>
    <dgm:pt modelId="{669F37A4-7F84-47C7-A531-0A5C825A773B}" type="pres">
      <dgm:prSet presAssocID="{BA4B8953-ACA3-4F58-8418-155B9581215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2F10C376-EBE6-471A-A4A0-F73DFF5F6D34}" type="pres">
      <dgm:prSet presAssocID="{BA4B8953-ACA3-4F58-8418-155B9581215C}" presName="spaceRect" presStyleCnt="0"/>
      <dgm:spPr/>
    </dgm:pt>
    <dgm:pt modelId="{C605A941-3475-4562-AAA1-E201402EADF7}" type="pres">
      <dgm:prSet presAssocID="{BA4B8953-ACA3-4F58-8418-155B9581215C}" presName="textRect" presStyleLbl="revTx" presStyleIdx="4" presStyleCnt="5">
        <dgm:presLayoutVars>
          <dgm:chMax val="1"/>
          <dgm:chPref val="1"/>
        </dgm:presLayoutVars>
      </dgm:prSet>
      <dgm:spPr/>
    </dgm:pt>
  </dgm:ptLst>
  <dgm:cxnLst>
    <dgm:cxn modelId="{3E61F10D-A6FE-4ACC-901B-A0A97316A63D}" srcId="{DE236880-68E8-4227-B79B-01A2B0CD14F7}" destId="{15C5FA3E-B731-4379-B203-7463F633099D}" srcOrd="2" destOrd="0" parTransId="{988EDE61-C81D-4B5E-9EAA-85F6F2B492A1}" sibTransId="{930B3713-834C-47A7-B91B-BF4AD834133C}"/>
    <dgm:cxn modelId="{787C7417-1902-4C27-BFB7-A984087037FB}" type="presOf" srcId="{BA4B8953-ACA3-4F58-8418-155B9581215C}" destId="{C605A941-3475-4562-AAA1-E201402EADF7}" srcOrd="0" destOrd="0" presId="urn:microsoft.com/office/officeart/2018/2/layout/IconCircleList"/>
    <dgm:cxn modelId="{68746428-204A-45A3-ABF9-19E58C4C8E73}" type="presOf" srcId="{C68DBB75-A0A4-4AA8-AA38-EC4A498C51C8}" destId="{E03496FC-372E-479C-8FBE-6EAB872F8873}" srcOrd="0" destOrd="0" presId="urn:microsoft.com/office/officeart/2018/2/layout/IconCircleList"/>
    <dgm:cxn modelId="{6D8A2938-A8EC-4164-AFE0-577B991F85DB}" type="presOf" srcId="{08D8C036-AF5F-4390-AD33-DB52CEEEE7B9}" destId="{0717599C-F95E-4EDA-825B-5CC2FA2F6016}" srcOrd="0" destOrd="0" presId="urn:microsoft.com/office/officeart/2018/2/layout/IconCircleList"/>
    <dgm:cxn modelId="{BF3D9C47-17AF-4B15-8036-8175C9482724}" type="presOf" srcId="{DE236880-68E8-4227-B79B-01A2B0CD14F7}" destId="{60FB0390-7E1A-44E4-B1DE-F8860BADD528}" srcOrd="0" destOrd="0" presId="urn:microsoft.com/office/officeart/2018/2/layout/IconCircleList"/>
    <dgm:cxn modelId="{28C58F49-E125-410F-8EFC-A1753901752E}" srcId="{DE236880-68E8-4227-B79B-01A2B0CD14F7}" destId="{223F852B-D262-4ABF-ACEF-02D98672AD85}" srcOrd="0" destOrd="0" parTransId="{4C9745ED-C29C-4359-BAAA-544D61A9EB70}" sibTransId="{CE66B869-B8BA-4F0D-82AF-C4483EC2CA07}"/>
    <dgm:cxn modelId="{93C7104D-68F3-4F3B-A2AD-1585065EE7FC}" type="presOf" srcId="{223F852B-D262-4ABF-ACEF-02D98672AD85}" destId="{0735FBB0-0FA6-4742-8C39-C6384DA97F4F}" srcOrd="0" destOrd="0" presId="urn:microsoft.com/office/officeart/2018/2/layout/IconCircleList"/>
    <dgm:cxn modelId="{0C0F2B6E-0E5F-4C78-9039-27D59F4017C3}" type="presOf" srcId="{930B3713-834C-47A7-B91B-BF4AD834133C}" destId="{836927D1-35EB-415C-8094-F08FEEE412EE}" srcOrd="0" destOrd="0" presId="urn:microsoft.com/office/officeart/2018/2/layout/IconCircleList"/>
    <dgm:cxn modelId="{111FDB52-7FD4-4ACD-9C26-C4B2ADF7E125}" srcId="{DE236880-68E8-4227-B79B-01A2B0CD14F7}" destId="{08D8C036-AF5F-4390-AD33-DB52CEEEE7B9}" srcOrd="3" destOrd="0" parTransId="{B5CE3CE5-BB3E-4E0D-9D37-E97D8B4DE08C}" sibTransId="{C68DBB75-A0A4-4AA8-AA38-EC4A498C51C8}"/>
    <dgm:cxn modelId="{E4F2E090-0EB5-4C00-8F01-AFDF1579A867}" type="presOf" srcId="{B74B8C59-35DC-46CA-927F-9B4D46DA6EA7}" destId="{C767E08D-7B69-412A-A6CC-90785392FC7B}" srcOrd="0" destOrd="0" presId="urn:microsoft.com/office/officeart/2018/2/layout/IconCircleList"/>
    <dgm:cxn modelId="{6E3C39A0-A573-4C9E-B00E-6FE3B06D6306}" type="presOf" srcId="{26FA898C-FBC2-4D25-A1EE-464574474163}" destId="{C82E52D1-1C31-4049-8106-4CE4DB40CF43}" srcOrd="0" destOrd="0" presId="urn:microsoft.com/office/officeart/2018/2/layout/IconCircleList"/>
    <dgm:cxn modelId="{14C7AFA1-5A87-49B4-B88C-DF1F76AF638D}" srcId="{DE236880-68E8-4227-B79B-01A2B0CD14F7}" destId="{BA4B8953-ACA3-4F58-8418-155B9581215C}" srcOrd="4" destOrd="0" parTransId="{99C088BD-4DA4-465F-84C2-E5E15EDC5621}" sibTransId="{AAAB7D7A-288B-442C-90EF-E927E665F87F}"/>
    <dgm:cxn modelId="{8FD96AB8-E1B7-4046-B5D7-220419878561}" type="presOf" srcId="{15C5FA3E-B731-4379-B203-7463F633099D}" destId="{5992DA77-E942-4AAA-A5BA-14587D54D311}" srcOrd="0" destOrd="0" presId="urn:microsoft.com/office/officeart/2018/2/layout/IconCircleList"/>
    <dgm:cxn modelId="{66EDC6CC-3008-46A6-A7A7-36DEEF2DFE86}" type="presOf" srcId="{CE66B869-B8BA-4F0D-82AF-C4483EC2CA07}" destId="{6774144C-F749-4863-BFF0-774ADE972DBD}" srcOrd="0" destOrd="0" presId="urn:microsoft.com/office/officeart/2018/2/layout/IconCircleList"/>
    <dgm:cxn modelId="{A7360ED9-5CE5-490C-BADB-8C20B97A091D}" srcId="{DE236880-68E8-4227-B79B-01A2B0CD14F7}" destId="{B74B8C59-35DC-46CA-927F-9B4D46DA6EA7}" srcOrd="1" destOrd="0" parTransId="{828301F5-36E2-4BF0-96D6-C779EBA35268}" sibTransId="{26FA898C-FBC2-4D25-A1EE-464574474163}"/>
    <dgm:cxn modelId="{C6A3B65E-9C2D-4126-84BC-39CB8BEEDECE}" type="presParOf" srcId="{60FB0390-7E1A-44E4-B1DE-F8860BADD528}" destId="{7EF54F9C-7C29-4DDD-A865-D1E98383128C}" srcOrd="0" destOrd="0" presId="urn:microsoft.com/office/officeart/2018/2/layout/IconCircleList"/>
    <dgm:cxn modelId="{02545574-5BAA-4E7E-9559-50CFE185ADBE}" type="presParOf" srcId="{7EF54F9C-7C29-4DDD-A865-D1E98383128C}" destId="{B98D188F-9B14-4D75-9E97-D3DE0F363B7D}" srcOrd="0" destOrd="0" presId="urn:microsoft.com/office/officeart/2018/2/layout/IconCircleList"/>
    <dgm:cxn modelId="{8492DF75-DF74-45A5-84FA-7491369B7FB1}" type="presParOf" srcId="{B98D188F-9B14-4D75-9E97-D3DE0F363B7D}" destId="{020BEC11-0117-4BFF-BF85-2B8C2BBF25F8}" srcOrd="0" destOrd="0" presId="urn:microsoft.com/office/officeart/2018/2/layout/IconCircleList"/>
    <dgm:cxn modelId="{92B7DD01-53A1-478C-AB30-548E2C8D33E9}" type="presParOf" srcId="{B98D188F-9B14-4D75-9E97-D3DE0F363B7D}" destId="{9218D321-3B47-40BA-B28E-14A56A2987EE}" srcOrd="1" destOrd="0" presId="urn:microsoft.com/office/officeart/2018/2/layout/IconCircleList"/>
    <dgm:cxn modelId="{7BF28C13-120D-4F06-A27F-AC76AEFD6494}" type="presParOf" srcId="{B98D188F-9B14-4D75-9E97-D3DE0F363B7D}" destId="{9716C93C-1B00-4DB1-895F-8E0485FF718F}" srcOrd="2" destOrd="0" presId="urn:microsoft.com/office/officeart/2018/2/layout/IconCircleList"/>
    <dgm:cxn modelId="{A283D1A0-0B0F-42BE-8D0E-4A74848EFAC3}" type="presParOf" srcId="{B98D188F-9B14-4D75-9E97-D3DE0F363B7D}" destId="{0735FBB0-0FA6-4742-8C39-C6384DA97F4F}" srcOrd="3" destOrd="0" presId="urn:microsoft.com/office/officeart/2018/2/layout/IconCircleList"/>
    <dgm:cxn modelId="{93953DA8-C83F-48D5-9BDC-3623AD4235A5}" type="presParOf" srcId="{7EF54F9C-7C29-4DDD-A865-D1E98383128C}" destId="{6774144C-F749-4863-BFF0-774ADE972DBD}" srcOrd="1" destOrd="0" presId="urn:microsoft.com/office/officeart/2018/2/layout/IconCircleList"/>
    <dgm:cxn modelId="{A29A61FF-D62A-4577-99B3-647D93B8628A}" type="presParOf" srcId="{7EF54F9C-7C29-4DDD-A865-D1E98383128C}" destId="{0222C127-0B17-41C2-A15A-F209EAF01168}" srcOrd="2" destOrd="0" presId="urn:microsoft.com/office/officeart/2018/2/layout/IconCircleList"/>
    <dgm:cxn modelId="{0D4FCF81-B7B0-425E-95B7-885B1FEF8FE1}" type="presParOf" srcId="{0222C127-0B17-41C2-A15A-F209EAF01168}" destId="{80E1CE6F-D56F-4D31-B788-95560B611DC4}" srcOrd="0" destOrd="0" presId="urn:microsoft.com/office/officeart/2018/2/layout/IconCircleList"/>
    <dgm:cxn modelId="{F2B9433F-830D-493E-8E73-A7538F35CA1A}" type="presParOf" srcId="{0222C127-0B17-41C2-A15A-F209EAF01168}" destId="{1BFAD3AC-9CDE-450D-93B8-CF92207B338C}" srcOrd="1" destOrd="0" presId="urn:microsoft.com/office/officeart/2018/2/layout/IconCircleList"/>
    <dgm:cxn modelId="{E92FF466-D508-40A1-8577-6D2E701EF038}" type="presParOf" srcId="{0222C127-0B17-41C2-A15A-F209EAF01168}" destId="{9DECF830-1F4C-4499-A238-750721EB39B1}" srcOrd="2" destOrd="0" presId="urn:microsoft.com/office/officeart/2018/2/layout/IconCircleList"/>
    <dgm:cxn modelId="{DE813A89-CB7A-4774-9C07-C8660CF6FD7F}" type="presParOf" srcId="{0222C127-0B17-41C2-A15A-F209EAF01168}" destId="{C767E08D-7B69-412A-A6CC-90785392FC7B}" srcOrd="3" destOrd="0" presId="urn:microsoft.com/office/officeart/2018/2/layout/IconCircleList"/>
    <dgm:cxn modelId="{E523F47C-46F6-4355-9AC9-D87BD8D1F0C6}" type="presParOf" srcId="{7EF54F9C-7C29-4DDD-A865-D1E98383128C}" destId="{C82E52D1-1C31-4049-8106-4CE4DB40CF43}" srcOrd="3" destOrd="0" presId="urn:microsoft.com/office/officeart/2018/2/layout/IconCircleList"/>
    <dgm:cxn modelId="{344ED9F4-2D15-4975-887F-497E88D9B41C}" type="presParOf" srcId="{7EF54F9C-7C29-4DDD-A865-D1E98383128C}" destId="{6E9CD276-ABF0-412D-A125-82DEADF121E0}" srcOrd="4" destOrd="0" presId="urn:microsoft.com/office/officeart/2018/2/layout/IconCircleList"/>
    <dgm:cxn modelId="{82A6D6E9-1496-4A12-8FAD-5B74D3C86E64}" type="presParOf" srcId="{6E9CD276-ABF0-412D-A125-82DEADF121E0}" destId="{936832B1-8050-4B62-AED2-3BC69E779E23}" srcOrd="0" destOrd="0" presId="urn:microsoft.com/office/officeart/2018/2/layout/IconCircleList"/>
    <dgm:cxn modelId="{CC587F6E-5061-4EBB-978D-9067223D9C7F}" type="presParOf" srcId="{6E9CD276-ABF0-412D-A125-82DEADF121E0}" destId="{DCAF61B8-80FF-4E7D-A316-8D0A44A3977E}" srcOrd="1" destOrd="0" presId="urn:microsoft.com/office/officeart/2018/2/layout/IconCircleList"/>
    <dgm:cxn modelId="{0130D97C-5043-4E16-812F-447AF82546A8}" type="presParOf" srcId="{6E9CD276-ABF0-412D-A125-82DEADF121E0}" destId="{1C907733-3722-413C-ACE2-92B78B73C862}" srcOrd="2" destOrd="0" presId="urn:microsoft.com/office/officeart/2018/2/layout/IconCircleList"/>
    <dgm:cxn modelId="{25E458BD-7854-4BDF-BD7E-FF9113261190}" type="presParOf" srcId="{6E9CD276-ABF0-412D-A125-82DEADF121E0}" destId="{5992DA77-E942-4AAA-A5BA-14587D54D311}" srcOrd="3" destOrd="0" presId="urn:microsoft.com/office/officeart/2018/2/layout/IconCircleList"/>
    <dgm:cxn modelId="{797AEADA-DEFF-4900-B0EB-4D87C7AD3602}" type="presParOf" srcId="{7EF54F9C-7C29-4DDD-A865-D1E98383128C}" destId="{836927D1-35EB-415C-8094-F08FEEE412EE}" srcOrd="5" destOrd="0" presId="urn:microsoft.com/office/officeart/2018/2/layout/IconCircleList"/>
    <dgm:cxn modelId="{9300EBB9-F3EA-44E9-B6AA-D45C3C515F74}" type="presParOf" srcId="{7EF54F9C-7C29-4DDD-A865-D1E98383128C}" destId="{75C55A2A-55BD-437F-A0D2-5088AC717110}" srcOrd="6" destOrd="0" presId="urn:microsoft.com/office/officeart/2018/2/layout/IconCircleList"/>
    <dgm:cxn modelId="{0C9DE29E-0D48-4D7C-8797-A83F43978000}" type="presParOf" srcId="{75C55A2A-55BD-437F-A0D2-5088AC717110}" destId="{3AB76F35-09AC-40D5-9E82-2375D8BD5276}" srcOrd="0" destOrd="0" presId="urn:microsoft.com/office/officeart/2018/2/layout/IconCircleList"/>
    <dgm:cxn modelId="{A3268847-8546-42CA-A439-DD2FAC39D204}" type="presParOf" srcId="{75C55A2A-55BD-437F-A0D2-5088AC717110}" destId="{833AAB9F-EDF3-4381-B7B3-F2C3542609F4}" srcOrd="1" destOrd="0" presId="urn:microsoft.com/office/officeart/2018/2/layout/IconCircleList"/>
    <dgm:cxn modelId="{88782C54-DC29-43B5-A404-B246604953C7}" type="presParOf" srcId="{75C55A2A-55BD-437F-A0D2-5088AC717110}" destId="{B8C5B0A8-F88D-41F3-A13E-838DF1A91210}" srcOrd="2" destOrd="0" presId="urn:microsoft.com/office/officeart/2018/2/layout/IconCircleList"/>
    <dgm:cxn modelId="{ADC895A1-F69B-4DE3-AD19-451697136392}" type="presParOf" srcId="{75C55A2A-55BD-437F-A0D2-5088AC717110}" destId="{0717599C-F95E-4EDA-825B-5CC2FA2F6016}" srcOrd="3" destOrd="0" presId="urn:microsoft.com/office/officeart/2018/2/layout/IconCircleList"/>
    <dgm:cxn modelId="{7A684361-2F34-40BF-BB5C-D610151A9CC0}" type="presParOf" srcId="{7EF54F9C-7C29-4DDD-A865-D1E98383128C}" destId="{E03496FC-372E-479C-8FBE-6EAB872F8873}" srcOrd="7" destOrd="0" presId="urn:microsoft.com/office/officeart/2018/2/layout/IconCircleList"/>
    <dgm:cxn modelId="{20B01C98-9F95-4DFC-B90A-E9F2AC580026}" type="presParOf" srcId="{7EF54F9C-7C29-4DDD-A865-D1E98383128C}" destId="{283AB211-1C5A-4959-8002-444525D1980A}" srcOrd="8" destOrd="0" presId="urn:microsoft.com/office/officeart/2018/2/layout/IconCircleList"/>
    <dgm:cxn modelId="{0FCA48DD-A5CC-40C1-9CD8-D95BE3182E3D}" type="presParOf" srcId="{283AB211-1C5A-4959-8002-444525D1980A}" destId="{A3C287F0-B67D-45E7-8662-161340D5130D}" srcOrd="0" destOrd="0" presId="urn:microsoft.com/office/officeart/2018/2/layout/IconCircleList"/>
    <dgm:cxn modelId="{1726228B-8CD4-4A31-B16C-691C821EE5FE}" type="presParOf" srcId="{283AB211-1C5A-4959-8002-444525D1980A}" destId="{669F37A4-7F84-47C7-A531-0A5C825A773B}" srcOrd="1" destOrd="0" presId="urn:microsoft.com/office/officeart/2018/2/layout/IconCircleList"/>
    <dgm:cxn modelId="{1C39FB68-8860-473F-AC78-A14838C7D4E2}" type="presParOf" srcId="{283AB211-1C5A-4959-8002-444525D1980A}" destId="{2F10C376-EBE6-471A-A4A0-F73DFF5F6D34}" srcOrd="2" destOrd="0" presId="urn:microsoft.com/office/officeart/2018/2/layout/IconCircleList"/>
    <dgm:cxn modelId="{F9F9A0FD-6580-49EC-94F3-90472E5D8054}" type="presParOf" srcId="{283AB211-1C5A-4959-8002-444525D1980A}" destId="{C605A941-3475-4562-AAA1-E201402EADF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59399F-1516-4D3A-8EF8-E4EB672D96E8}" type="doc">
      <dgm:prSet loTypeId="urn:microsoft.com/office/officeart/2005/8/layout/orgChart1" loCatId="hierarchy" qsTypeId="urn:microsoft.com/office/officeart/2005/8/quickstyle/simple5" qsCatId="simple" csTypeId="urn:microsoft.com/office/officeart/2005/8/colors/accent1_1" csCatId="accent1" phldr="1"/>
      <dgm:spPr/>
      <dgm:t>
        <a:bodyPr/>
        <a:lstStyle/>
        <a:p>
          <a:endParaRPr lang="en-US"/>
        </a:p>
      </dgm:t>
    </dgm:pt>
    <dgm:pt modelId="{AFFEB936-F980-4C32-B5AE-8707DE067D75}">
      <dgm:prSet custT="1"/>
      <dgm:spPr/>
      <dgm:t>
        <a:bodyPr/>
        <a:lstStyle/>
        <a:p>
          <a:r>
            <a:rPr lang="en-US" sz="2000"/>
            <a:t>Top Goals</a:t>
          </a:r>
        </a:p>
      </dgm:t>
    </dgm:pt>
    <dgm:pt modelId="{7230EC88-30DD-4747-8FF3-A2FBC131D2D4}" type="parTrans" cxnId="{3F1A964B-B08F-43F6-876D-F774596DC351}">
      <dgm:prSet/>
      <dgm:spPr/>
      <dgm:t>
        <a:bodyPr/>
        <a:lstStyle/>
        <a:p>
          <a:endParaRPr lang="en-US"/>
        </a:p>
      </dgm:t>
    </dgm:pt>
    <dgm:pt modelId="{299AEA4B-3F60-4DE4-9EBC-9A07551AC539}" type="sibTrans" cxnId="{3F1A964B-B08F-43F6-876D-F774596DC351}">
      <dgm:prSet/>
      <dgm:spPr/>
      <dgm:t>
        <a:bodyPr/>
        <a:lstStyle/>
        <a:p>
          <a:endParaRPr lang="en-US"/>
        </a:p>
      </dgm:t>
    </dgm:pt>
    <dgm:pt modelId="{B9CB4783-FF15-4D1B-88ED-80C0BD73CCAF}">
      <dgm:prSet custT="1"/>
      <dgm:spPr/>
      <dgm:t>
        <a:bodyPr/>
        <a:lstStyle/>
        <a:p>
          <a:r>
            <a:rPr lang="en-US" sz="1800"/>
            <a:t>1) Housing</a:t>
          </a:r>
        </a:p>
      </dgm:t>
    </dgm:pt>
    <dgm:pt modelId="{B63CCB3A-CADD-44C2-A32F-089E09BE3EBF}" type="parTrans" cxnId="{E473BD46-2E8F-41F4-8175-0457DA7568BD}">
      <dgm:prSet/>
      <dgm:spPr/>
      <dgm:t>
        <a:bodyPr/>
        <a:lstStyle/>
        <a:p>
          <a:endParaRPr lang="en-US"/>
        </a:p>
      </dgm:t>
    </dgm:pt>
    <dgm:pt modelId="{043FDB53-A998-4FD2-B5FF-5E252940FB2D}" type="sibTrans" cxnId="{E473BD46-2E8F-41F4-8175-0457DA7568BD}">
      <dgm:prSet/>
      <dgm:spPr/>
      <dgm:t>
        <a:bodyPr/>
        <a:lstStyle/>
        <a:p>
          <a:endParaRPr lang="en-US"/>
        </a:p>
      </dgm:t>
    </dgm:pt>
    <dgm:pt modelId="{D9E9E466-7955-4AED-9B47-CA1C76EAF795}">
      <dgm:prSet custT="1"/>
      <dgm:spPr/>
      <dgm:t>
        <a:bodyPr/>
        <a:lstStyle/>
        <a:p>
          <a:r>
            <a:rPr lang="en-US" sz="1800"/>
            <a:t>2) Access to Food</a:t>
          </a:r>
        </a:p>
      </dgm:t>
    </dgm:pt>
    <dgm:pt modelId="{E14FB8FA-2EC4-4EF8-A365-08F62D07B5E7}" type="parTrans" cxnId="{CB3D0C1C-E5B4-452A-8107-2258AFE5092B}">
      <dgm:prSet/>
      <dgm:spPr/>
      <dgm:t>
        <a:bodyPr/>
        <a:lstStyle/>
        <a:p>
          <a:endParaRPr lang="en-US"/>
        </a:p>
      </dgm:t>
    </dgm:pt>
    <dgm:pt modelId="{9E245314-2905-4C75-AF68-F7835D5BE4C9}" type="sibTrans" cxnId="{CB3D0C1C-E5B4-452A-8107-2258AFE5092B}">
      <dgm:prSet/>
      <dgm:spPr/>
      <dgm:t>
        <a:bodyPr/>
        <a:lstStyle/>
        <a:p>
          <a:endParaRPr lang="en-US"/>
        </a:p>
      </dgm:t>
    </dgm:pt>
    <dgm:pt modelId="{55ADEE5E-4DA6-48B1-9268-64E1361E0AB9}">
      <dgm:prSet custT="1"/>
      <dgm:spPr/>
      <dgm:t>
        <a:bodyPr/>
        <a:lstStyle/>
        <a:p>
          <a:r>
            <a:rPr lang="en-US" sz="1800"/>
            <a:t>3) Caregiver &amp; Social Support</a:t>
          </a:r>
        </a:p>
      </dgm:t>
    </dgm:pt>
    <dgm:pt modelId="{BFF19515-C7E5-42A2-9275-500459ADFD88}" type="parTrans" cxnId="{5C5A24E8-341E-45C5-9460-B49F2F627331}">
      <dgm:prSet/>
      <dgm:spPr/>
      <dgm:t>
        <a:bodyPr/>
        <a:lstStyle/>
        <a:p>
          <a:endParaRPr lang="en-US"/>
        </a:p>
      </dgm:t>
    </dgm:pt>
    <dgm:pt modelId="{AEBA0CAE-521A-4534-816E-4C6555BC698E}" type="sibTrans" cxnId="{5C5A24E8-341E-45C5-9460-B49F2F627331}">
      <dgm:prSet/>
      <dgm:spPr/>
      <dgm:t>
        <a:bodyPr/>
        <a:lstStyle/>
        <a:p>
          <a:endParaRPr lang="en-US"/>
        </a:p>
      </dgm:t>
    </dgm:pt>
    <dgm:pt modelId="{B17F5D27-ED58-4370-A703-A210F7A75A3A}">
      <dgm:prSet custT="1"/>
      <dgm:spPr/>
      <dgm:t>
        <a:bodyPr/>
        <a:lstStyle/>
        <a:p>
          <a:r>
            <a:rPr lang="en-US" sz="1800"/>
            <a:t>4) Health Concerns</a:t>
          </a:r>
        </a:p>
      </dgm:t>
    </dgm:pt>
    <dgm:pt modelId="{47BE1EF4-79A6-476A-9EAE-8415D9930245}" type="parTrans" cxnId="{3967DA6A-15A9-48D9-B391-DFA669EF0CA0}">
      <dgm:prSet/>
      <dgm:spPr/>
      <dgm:t>
        <a:bodyPr/>
        <a:lstStyle/>
        <a:p>
          <a:endParaRPr lang="en-US"/>
        </a:p>
      </dgm:t>
    </dgm:pt>
    <dgm:pt modelId="{F129DBF0-8BE7-419F-B968-61E925885F15}" type="sibTrans" cxnId="{3967DA6A-15A9-48D9-B391-DFA669EF0CA0}">
      <dgm:prSet/>
      <dgm:spPr/>
      <dgm:t>
        <a:bodyPr/>
        <a:lstStyle/>
        <a:p>
          <a:endParaRPr lang="en-US"/>
        </a:p>
      </dgm:t>
    </dgm:pt>
    <dgm:pt modelId="{78EA81C3-598E-435A-90C0-56248ABB14FF}" type="pres">
      <dgm:prSet presAssocID="{5259399F-1516-4D3A-8EF8-E4EB672D96E8}" presName="hierChild1" presStyleCnt="0">
        <dgm:presLayoutVars>
          <dgm:orgChart val="1"/>
          <dgm:chPref val="1"/>
          <dgm:dir/>
          <dgm:animOne val="branch"/>
          <dgm:animLvl val="lvl"/>
          <dgm:resizeHandles/>
        </dgm:presLayoutVars>
      </dgm:prSet>
      <dgm:spPr/>
    </dgm:pt>
    <dgm:pt modelId="{B2F3AE30-AF50-4B45-B8DA-C252088B08B9}" type="pres">
      <dgm:prSet presAssocID="{AFFEB936-F980-4C32-B5AE-8707DE067D75}" presName="hierRoot1" presStyleCnt="0">
        <dgm:presLayoutVars>
          <dgm:hierBranch val="init"/>
        </dgm:presLayoutVars>
      </dgm:prSet>
      <dgm:spPr/>
    </dgm:pt>
    <dgm:pt modelId="{0EE3B22C-68FB-4640-B857-4F3D7F22E311}" type="pres">
      <dgm:prSet presAssocID="{AFFEB936-F980-4C32-B5AE-8707DE067D75}" presName="rootComposite1" presStyleCnt="0"/>
      <dgm:spPr/>
    </dgm:pt>
    <dgm:pt modelId="{174287D9-1763-42CE-B9B1-23810EFD1DA0}" type="pres">
      <dgm:prSet presAssocID="{AFFEB936-F980-4C32-B5AE-8707DE067D75}" presName="rootText1" presStyleLbl="node0" presStyleIdx="0" presStyleCnt="1" custLinFactNeighborX="-427" custLinFactNeighborY="-1155">
        <dgm:presLayoutVars>
          <dgm:chPref val="3"/>
        </dgm:presLayoutVars>
      </dgm:prSet>
      <dgm:spPr/>
    </dgm:pt>
    <dgm:pt modelId="{AA4B3DF2-AC47-49E7-BDFB-6839F67FEFBA}" type="pres">
      <dgm:prSet presAssocID="{AFFEB936-F980-4C32-B5AE-8707DE067D75}" presName="rootConnector1" presStyleLbl="node1" presStyleIdx="0" presStyleCnt="0"/>
      <dgm:spPr/>
    </dgm:pt>
    <dgm:pt modelId="{B4A61309-47F4-468C-8E0C-C9F77A5BAC8E}" type="pres">
      <dgm:prSet presAssocID="{AFFEB936-F980-4C32-B5AE-8707DE067D75}" presName="hierChild2" presStyleCnt="0"/>
      <dgm:spPr/>
    </dgm:pt>
    <dgm:pt modelId="{049C8233-4251-4EBC-BA98-E6EBF1207E2E}" type="pres">
      <dgm:prSet presAssocID="{B63CCB3A-CADD-44C2-A32F-089E09BE3EBF}" presName="Name37" presStyleLbl="parChTrans1D2" presStyleIdx="0" presStyleCnt="4"/>
      <dgm:spPr/>
    </dgm:pt>
    <dgm:pt modelId="{EA38C941-9473-49C4-8172-28D599E2E0FD}" type="pres">
      <dgm:prSet presAssocID="{B9CB4783-FF15-4D1B-88ED-80C0BD73CCAF}" presName="hierRoot2" presStyleCnt="0">
        <dgm:presLayoutVars>
          <dgm:hierBranch val="init"/>
        </dgm:presLayoutVars>
      </dgm:prSet>
      <dgm:spPr/>
    </dgm:pt>
    <dgm:pt modelId="{7BF9E8EA-64BB-4093-A64F-D4C722A29033}" type="pres">
      <dgm:prSet presAssocID="{B9CB4783-FF15-4D1B-88ED-80C0BD73CCAF}" presName="rootComposite" presStyleCnt="0"/>
      <dgm:spPr/>
    </dgm:pt>
    <dgm:pt modelId="{9627631F-0EE4-4DB6-A53F-A714B10DF3E1}" type="pres">
      <dgm:prSet presAssocID="{B9CB4783-FF15-4D1B-88ED-80C0BD73CCAF}" presName="rootText" presStyleLbl="node2" presStyleIdx="0" presStyleCnt="4">
        <dgm:presLayoutVars>
          <dgm:chPref val="3"/>
        </dgm:presLayoutVars>
      </dgm:prSet>
      <dgm:spPr/>
    </dgm:pt>
    <dgm:pt modelId="{6C72C5A8-B76C-42E0-B50A-EB0AACE2AC6E}" type="pres">
      <dgm:prSet presAssocID="{B9CB4783-FF15-4D1B-88ED-80C0BD73CCAF}" presName="rootConnector" presStyleLbl="node2" presStyleIdx="0" presStyleCnt="4"/>
      <dgm:spPr/>
    </dgm:pt>
    <dgm:pt modelId="{D0FDE6D8-1C7A-4204-9EB7-7CC6EED0E30A}" type="pres">
      <dgm:prSet presAssocID="{B9CB4783-FF15-4D1B-88ED-80C0BD73CCAF}" presName="hierChild4" presStyleCnt="0"/>
      <dgm:spPr/>
    </dgm:pt>
    <dgm:pt modelId="{84EB45B1-1984-41A4-A847-1EC83C0E11E5}" type="pres">
      <dgm:prSet presAssocID="{B9CB4783-FF15-4D1B-88ED-80C0BD73CCAF}" presName="hierChild5" presStyleCnt="0"/>
      <dgm:spPr/>
    </dgm:pt>
    <dgm:pt modelId="{3F3839F7-2333-489B-90F5-E06183040A0D}" type="pres">
      <dgm:prSet presAssocID="{E14FB8FA-2EC4-4EF8-A365-08F62D07B5E7}" presName="Name37" presStyleLbl="parChTrans1D2" presStyleIdx="1" presStyleCnt="4"/>
      <dgm:spPr/>
    </dgm:pt>
    <dgm:pt modelId="{7F55DF12-80AF-42CB-94D3-4F485A328624}" type="pres">
      <dgm:prSet presAssocID="{D9E9E466-7955-4AED-9B47-CA1C76EAF795}" presName="hierRoot2" presStyleCnt="0">
        <dgm:presLayoutVars>
          <dgm:hierBranch val="init"/>
        </dgm:presLayoutVars>
      </dgm:prSet>
      <dgm:spPr/>
    </dgm:pt>
    <dgm:pt modelId="{355B0ED4-1B26-452E-AF87-49BCA1E0D6FD}" type="pres">
      <dgm:prSet presAssocID="{D9E9E466-7955-4AED-9B47-CA1C76EAF795}" presName="rootComposite" presStyleCnt="0"/>
      <dgm:spPr/>
    </dgm:pt>
    <dgm:pt modelId="{EDF98482-51AE-4F8F-8642-C8E84A5E6498}" type="pres">
      <dgm:prSet presAssocID="{D9E9E466-7955-4AED-9B47-CA1C76EAF795}" presName="rootText" presStyleLbl="node2" presStyleIdx="1" presStyleCnt="4">
        <dgm:presLayoutVars>
          <dgm:chPref val="3"/>
        </dgm:presLayoutVars>
      </dgm:prSet>
      <dgm:spPr/>
    </dgm:pt>
    <dgm:pt modelId="{BAF6A4C5-282E-4ACC-8814-394230DAF4A6}" type="pres">
      <dgm:prSet presAssocID="{D9E9E466-7955-4AED-9B47-CA1C76EAF795}" presName="rootConnector" presStyleLbl="node2" presStyleIdx="1" presStyleCnt="4"/>
      <dgm:spPr/>
    </dgm:pt>
    <dgm:pt modelId="{406DFD79-DF24-4AF7-A1EB-3192362B715E}" type="pres">
      <dgm:prSet presAssocID="{D9E9E466-7955-4AED-9B47-CA1C76EAF795}" presName="hierChild4" presStyleCnt="0"/>
      <dgm:spPr/>
    </dgm:pt>
    <dgm:pt modelId="{1ECC5249-311E-426C-92E9-AB70BAC48038}" type="pres">
      <dgm:prSet presAssocID="{D9E9E466-7955-4AED-9B47-CA1C76EAF795}" presName="hierChild5" presStyleCnt="0"/>
      <dgm:spPr/>
    </dgm:pt>
    <dgm:pt modelId="{0609DB31-0AB2-488F-841C-8554BBE37295}" type="pres">
      <dgm:prSet presAssocID="{BFF19515-C7E5-42A2-9275-500459ADFD88}" presName="Name37" presStyleLbl="parChTrans1D2" presStyleIdx="2" presStyleCnt="4"/>
      <dgm:spPr/>
    </dgm:pt>
    <dgm:pt modelId="{2E509DFF-AB2F-42D2-9CAA-CA6EAB10850F}" type="pres">
      <dgm:prSet presAssocID="{55ADEE5E-4DA6-48B1-9268-64E1361E0AB9}" presName="hierRoot2" presStyleCnt="0">
        <dgm:presLayoutVars>
          <dgm:hierBranch val="init"/>
        </dgm:presLayoutVars>
      </dgm:prSet>
      <dgm:spPr/>
    </dgm:pt>
    <dgm:pt modelId="{D59E8CA9-3C91-4459-B72A-BC2FB625B0A0}" type="pres">
      <dgm:prSet presAssocID="{55ADEE5E-4DA6-48B1-9268-64E1361E0AB9}" presName="rootComposite" presStyleCnt="0"/>
      <dgm:spPr/>
    </dgm:pt>
    <dgm:pt modelId="{2D0A3809-EEB8-40CD-B798-5A613D056F00}" type="pres">
      <dgm:prSet presAssocID="{55ADEE5E-4DA6-48B1-9268-64E1361E0AB9}" presName="rootText" presStyleLbl="node2" presStyleIdx="2" presStyleCnt="4">
        <dgm:presLayoutVars>
          <dgm:chPref val="3"/>
        </dgm:presLayoutVars>
      </dgm:prSet>
      <dgm:spPr/>
    </dgm:pt>
    <dgm:pt modelId="{A392821A-6688-497A-AF4B-DAA9B633781C}" type="pres">
      <dgm:prSet presAssocID="{55ADEE5E-4DA6-48B1-9268-64E1361E0AB9}" presName="rootConnector" presStyleLbl="node2" presStyleIdx="2" presStyleCnt="4"/>
      <dgm:spPr/>
    </dgm:pt>
    <dgm:pt modelId="{ED245E68-DA53-41DE-8E7A-D3353E5B3122}" type="pres">
      <dgm:prSet presAssocID="{55ADEE5E-4DA6-48B1-9268-64E1361E0AB9}" presName="hierChild4" presStyleCnt="0"/>
      <dgm:spPr/>
    </dgm:pt>
    <dgm:pt modelId="{D241767B-A85C-42F6-98B8-6CD12DF011EF}" type="pres">
      <dgm:prSet presAssocID="{55ADEE5E-4DA6-48B1-9268-64E1361E0AB9}" presName="hierChild5" presStyleCnt="0"/>
      <dgm:spPr/>
    </dgm:pt>
    <dgm:pt modelId="{D6BEE1BB-0679-4598-A272-C9CA01564F6A}" type="pres">
      <dgm:prSet presAssocID="{47BE1EF4-79A6-476A-9EAE-8415D9930245}" presName="Name37" presStyleLbl="parChTrans1D2" presStyleIdx="3" presStyleCnt="4"/>
      <dgm:spPr/>
    </dgm:pt>
    <dgm:pt modelId="{09399B4D-D01B-4556-AB24-F2AB94301614}" type="pres">
      <dgm:prSet presAssocID="{B17F5D27-ED58-4370-A703-A210F7A75A3A}" presName="hierRoot2" presStyleCnt="0">
        <dgm:presLayoutVars>
          <dgm:hierBranch val="init"/>
        </dgm:presLayoutVars>
      </dgm:prSet>
      <dgm:spPr/>
    </dgm:pt>
    <dgm:pt modelId="{1788EA4A-88B8-4B09-9F4B-14276F78CC20}" type="pres">
      <dgm:prSet presAssocID="{B17F5D27-ED58-4370-A703-A210F7A75A3A}" presName="rootComposite" presStyleCnt="0"/>
      <dgm:spPr/>
    </dgm:pt>
    <dgm:pt modelId="{1CD7AA06-12AA-4292-8B6D-9CD504B23769}" type="pres">
      <dgm:prSet presAssocID="{B17F5D27-ED58-4370-A703-A210F7A75A3A}" presName="rootText" presStyleLbl="node2" presStyleIdx="3" presStyleCnt="4">
        <dgm:presLayoutVars>
          <dgm:chPref val="3"/>
        </dgm:presLayoutVars>
      </dgm:prSet>
      <dgm:spPr/>
    </dgm:pt>
    <dgm:pt modelId="{89839B30-C61A-4796-A9C3-D1B8312AD6E2}" type="pres">
      <dgm:prSet presAssocID="{B17F5D27-ED58-4370-A703-A210F7A75A3A}" presName="rootConnector" presStyleLbl="node2" presStyleIdx="3" presStyleCnt="4"/>
      <dgm:spPr/>
    </dgm:pt>
    <dgm:pt modelId="{8B28B2CB-A90E-48BE-9F8A-A0984484FC5E}" type="pres">
      <dgm:prSet presAssocID="{B17F5D27-ED58-4370-A703-A210F7A75A3A}" presName="hierChild4" presStyleCnt="0"/>
      <dgm:spPr/>
    </dgm:pt>
    <dgm:pt modelId="{CC142B45-A12B-42C0-A197-AF38AC6F461D}" type="pres">
      <dgm:prSet presAssocID="{B17F5D27-ED58-4370-A703-A210F7A75A3A}" presName="hierChild5" presStyleCnt="0"/>
      <dgm:spPr/>
    </dgm:pt>
    <dgm:pt modelId="{0329321D-8729-44FE-B4E7-04B450BE55FF}" type="pres">
      <dgm:prSet presAssocID="{AFFEB936-F980-4C32-B5AE-8707DE067D75}" presName="hierChild3" presStyleCnt="0"/>
      <dgm:spPr/>
    </dgm:pt>
  </dgm:ptLst>
  <dgm:cxnLst>
    <dgm:cxn modelId="{E83B8B0C-23CC-4FBB-9F07-618C394C3F8C}" type="presOf" srcId="{B17F5D27-ED58-4370-A703-A210F7A75A3A}" destId="{1CD7AA06-12AA-4292-8B6D-9CD504B23769}" srcOrd="0" destOrd="0" presId="urn:microsoft.com/office/officeart/2005/8/layout/orgChart1"/>
    <dgm:cxn modelId="{5CE3BE1B-2795-48F8-9C55-0D3E7BFE57B1}" type="presOf" srcId="{B9CB4783-FF15-4D1B-88ED-80C0BD73CCAF}" destId="{9627631F-0EE4-4DB6-A53F-A714B10DF3E1}" srcOrd="0" destOrd="0" presId="urn:microsoft.com/office/officeart/2005/8/layout/orgChart1"/>
    <dgm:cxn modelId="{CB3D0C1C-E5B4-452A-8107-2258AFE5092B}" srcId="{AFFEB936-F980-4C32-B5AE-8707DE067D75}" destId="{D9E9E466-7955-4AED-9B47-CA1C76EAF795}" srcOrd="1" destOrd="0" parTransId="{E14FB8FA-2EC4-4EF8-A365-08F62D07B5E7}" sibTransId="{9E245314-2905-4C75-AF68-F7835D5BE4C9}"/>
    <dgm:cxn modelId="{458B822C-F3EE-4201-B75F-AC7C966F5270}" type="presOf" srcId="{D9E9E466-7955-4AED-9B47-CA1C76EAF795}" destId="{BAF6A4C5-282E-4ACC-8814-394230DAF4A6}" srcOrd="1" destOrd="0" presId="urn:microsoft.com/office/officeart/2005/8/layout/orgChart1"/>
    <dgm:cxn modelId="{6E7EA833-8ECD-4DE7-8C0D-F485CF2B6F57}" type="presOf" srcId="{D9E9E466-7955-4AED-9B47-CA1C76EAF795}" destId="{EDF98482-51AE-4F8F-8642-C8E84A5E6498}" srcOrd="0" destOrd="0" presId="urn:microsoft.com/office/officeart/2005/8/layout/orgChart1"/>
    <dgm:cxn modelId="{E473BD46-2E8F-41F4-8175-0457DA7568BD}" srcId="{AFFEB936-F980-4C32-B5AE-8707DE067D75}" destId="{B9CB4783-FF15-4D1B-88ED-80C0BD73CCAF}" srcOrd="0" destOrd="0" parTransId="{B63CCB3A-CADD-44C2-A32F-089E09BE3EBF}" sibTransId="{043FDB53-A998-4FD2-B5FF-5E252940FB2D}"/>
    <dgm:cxn modelId="{D0B73248-1AF6-4AFE-BEAB-67CA1335F0F6}" type="presOf" srcId="{E14FB8FA-2EC4-4EF8-A365-08F62D07B5E7}" destId="{3F3839F7-2333-489B-90F5-E06183040A0D}" srcOrd="0" destOrd="0" presId="urn:microsoft.com/office/officeart/2005/8/layout/orgChart1"/>
    <dgm:cxn modelId="{9FD63568-68CB-4BBE-9C41-25E5EFF27AF1}" type="presOf" srcId="{B9CB4783-FF15-4D1B-88ED-80C0BD73CCAF}" destId="{6C72C5A8-B76C-42E0-B50A-EB0AACE2AC6E}" srcOrd="1" destOrd="0" presId="urn:microsoft.com/office/officeart/2005/8/layout/orgChart1"/>
    <dgm:cxn modelId="{3967DA6A-15A9-48D9-B391-DFA669EF0CA0}" srcId="{AFFEB936-F980-4C32-B5AE-8707DE067D75}" destId="{B17F5D27-ED58-4370-A703-A210F7A75A3A}" srcOrd="3" destOrd="0" parTransId="{47BE1EF4-79A6-476A-9EAE-8415D9930245}" sibTransId="{F129DBF0-8BE7-419F-B968-61E925885F15}"/>
    <dgm:cxn modelId="{3F1A964B-B08F-43F6-876D-F774596DC351}" srcId="{5259399F-1516-4D3A-8EF8-E4EB672D96E8}" destId="{AFFEB936-F980-4C32-B5AE-8707DE067D75}" srcOrd="0" destOrd="0" parTransId="{7230EC88-30DD-4747-8FF3-A2FBC131D2D4}" sibTransId="{299AEA4B-3F60-4DE4-9EBC-9A07551AC539}"/>
    <dgm:cxn modelId="{74685978-29A0-4282-B87B-5E9FB99EA483}" type="presOf" srcId="{AFFEB936-F980-4C32-B5AE-8707DE067D75}" destId="{AA4B3DF2-AC47-49E7-BDFB-6839F67FEFBA}" srcOrd="1" destOrd="0" presId="urn:microsoft.com/office/officeart/2005/8/layout/orgChart1"/>
    <dgm:cxn modelId="{42BB9B8D-A58C-4504-8071-193B7D41A24B}" type="presOf" srcId="{47BE1EF4-79A6-476A-9EAE-8415D9930245}" destId="{D6BEE1BB-0679-4598-A272-C9CA01564F6A}" srcOrd="0" destOrd="0" presId="urn:microsoft.com/office/officeart/2005/8/layout/orgChart1"/>
    <dgm:cxn modelId="{2A3ECC90-2A3B-4CCE-8132-65C4019DCB48}" type="presOf" srcId="{B63CCB3A-CADD-44C2-A32F-089E09BE3EBF}" destId="{049C8233-4251-4EBC-BA98-E6EBF1207E2E}" srcOrd="0" destOrd="0" presId="urn:microsoft.com/office/officeart/2005/8/layout/orgChart1"/>
    <dgm:cxn modelId="{65287C98-07B0-4838-9BF1-3F96CB169ECE}" type="presOf" srcId="{B17F5D27-ED58-4370-A703-A210F7A75A3A}" destId="{89839B30-C61A-4796-A9C3-D1B8312AD6E2}" srcOrd="1" destOrd="0" presId="urn:microsoft.com/office/officeart/2005/8/layout/orgChart1"/>
    <dgm:cxn modelId="{C90B399A-50D6-4BE6-BD0D-C946F34C480E}" type="presOf" srcId="{55ADEE5E-4DA6-48B1-9268-64E1361E0AB9}" destId="{2D0A3809-EEB8-40CD-B798-5A613D056F00}" srcOrd="0" destOrd="0" presId="urn:microsoft.com/office/officeart/2005/8/layout/orgChart1"/>
    <dgm:cxn modelId="{7821E79C-E8CC-47E6-9F34-DD1F90B6DD49}" type="presOf" srcId="{AFFEB936-F980-4C32-B5AE-8707DE067D75}" destId="{174287D9-1763-42CE-B9B1-23810EFD1DA0}" srcOrd="0" destOrd="0" presId="urn:microsoft.com/office/officeart/2005/8/layout/orgChart1"/>
    <dgm:cxn modelId="{C6D70BB9-5AD9-45A9-849F-4477ED7262D5}" type="presOf" srcId="{55ADEE5E-4DA6-48B1-9268-64E1361E0AB9}" destId="{A392821A-6688-497A-AF4B-DAA9B633781C}" srcOrd="1" destOrd="0" presId="urn:microsoft.com/office/officeart/2005/8/layout/orgChart1"/>
    <dgm:cxn modelId="{498BF4CE-959B-460C-9350-67A86A89C9D0}" type="presOf" srcId="{5259399F-1516-4D3A-8EF8-E4EB672D96E8}" destId="{78EA81C3-598E-435A-90C0-56248ABB14FF}" srcOrd="0" destOrd="0" presId="urn:microsoft.com/office/officeart/2005/8/layout/orgChart1"/>
    <dgm:cxn modelId="{5C5A24E8-341E-45C5-9460-B49F2F627331}" srcId="{AFFEB936-F980-4C32-B5AE-8707DE067D75}" destId="{55ADEE5E-4DA6-48B1-9268-64E1361E0AB9}" srcOrd="2" destOrd="0" parTransId="{BFF19515-C7E5-42A2-9275-500459ADFD88}" sibTransId="{AEBA0CAE-521A-4534-816E-4C6555BC698E}"/>
    <dgm:cxn modelId="{9EF51FF2-C7EF-42AA-94EF-4C78F91B4E93}" type="presOf" srcId="{BFF19515-C7E5-42A2-9275-500459ADFD88}" destId="{0609DB31-0AB2-488F-841C-8554BBE37295}" srcOrd="0" destOrd="0" presId="urn:microsoft.com/office/officeart/2005/8/layout/orgChart1"/>
    <dgm:cxn modelId="{06A4751A-C022-46F1-9B12-4FC98E57CC44}" type="presParOf" srcId="{78EA81C3-598E-435A-90C0-56248ABB14FF}" destId="{B2F3AE30-AF50-4B45-B8DA-C252088B08B9}" srcOrd="0" destOrd="0" presId="urn:microsoft.com/office/officeart/2005/8/layout/orgChart1"/>
    <dgm:cxn modelId="{6987B3B2-CB76-4F7D-B4C1-C6459A6E360B}" type="presParOf" srcId="{B2F3AE30-AF50-4B45-B8DA-C252088B08B9}" destId="{0EE3B22C-68FB-4640-B857-4F3D7F22E311}" srcOrd="0" destOrd="0" presId="urn:microsoft.com/office/officeart/2005/8/layout/orgChart1"/>
    <dgm:cxn modelId="{2907EC9D-DDEE-4D2A-93A0-F1B12C9CB84C}" type="presParOf" srcId="{0EE3B22C-68FB-4640-B857-4F3D7F22E311}" destId="{174287D9-1763-42CE-B9B1-23810EFD1DA0}" srcOrd="0" destOrd="0" presId="urn:microsoft.com/office/officeart/2005/8/layout/orgChart1"/>
    <dgm:cxn modelId="{26867DC1-93DC-4299-9FFC-8D3835E9320E}" type="presParOf" srcId="{0EE3B22C-68FB-4640-B857-4F3D7F22E311}" destId="{AA4B3DF2-AC47-49E7-BDFB-6839F67FEFBA}" srcOrd="1" destOrd="0" presId="urn:microsoft.com/office/officeart/2005/8/layout/orgChart1"/>
    <dgm:cxn modelId="{C2EDC133-0B48-4AB3-ADB6-7823E9DEFD66}" type="presParOf" srcId="{B2F3AE30-AF50-4B45-B8DA-C252088B08B9}" destId="{B4A61309-47F4-468C-8E0C-C9F77A5BAC8E}" srcOrd="1" destOrd="0" presId="urn:microsoft.com/office/officeart/2005/8/layout/orgChart1"/>
    <dgm:cxn modelId="{B49968CF-D3B0-4658-A5F2-130613B2B6D9}" type="presParOf" srcId="{B4A61309-47F4-468C-8E0C-C9F77A5BAC8E}" destId="{049C8233-4251-4EBC-BA98-E6EBF1207E2E}" srcOrd="0" destOrd="0" presId="urn:microsoft.com/office/officeart/2005/8/layout/orgChart1"/>
    <dgm:cxn modelId="{FBC32B84-5D47-4201-991B-6AEA2F1C7B9D}" type="presParOf" srcId="{B4A61309-47F4-468C-8E0C-C9F77A5BAC8E}" destId="{EA38C941-9473-49C4-8172-28D599E2E0FD}" srcOrd="1" destOrd="0" presId="urn:microsoft.com/office/officeart/2005/8/layout/orgChart1"/>
    <dgm:cxn modelId="{1829207E-8466-4BDC-8214-D7A4A872DAE4}" type="presParOf" srcId="{EA38C941-9473-49C4-8172-28D599E2E0FD}" destId="{7BF9E8EA-64BB-4093-A64F-D4C722A29033}" srcOrd="0" destOrd="0" presId="urn:microsoft.com/office/officeart/2005/8/layout/orgChart1"/>
    <dgm:cxn modelId="{1F5B92DD-BF9F-49F2-8B84-2248035CD6B4}" type="presParOf" srcId="{7BF9E8EA-64BB-4093-A64F-D4C722A29033}" destId="{9627631F-0EE4-4DB6-A53F-A714B10DF3E1}" srcOrd="0" destOrd="0" presId="urn:microsoft.com/office/officeart/2005/8/layout/orgChart1"/>
    <dgm:cxn modelId="{3F3320B3-6283-4543-85C2-E343C450BAB7}" type="presParOf" srcId="{7BF9E8EA-64BB-4093-A64F-D4C722A29033}" destId="{6C72C5A8-B76C-42E0-B50A-EB0AACE2AC6E}" srcOrd="1" destOrd="0" presId="urn:microsoft.com/office/officeart/2005/8/layout/orgChart1"/>
    <dgm:cxn modelId="{20A6DE66-7A4F-464F-A0B5-8D1C246DA47E}" type="presParOf" srcId="{EA38C941-9473-49C4-8172-28D599E2E0FD}" destId="{D0FDE6D8-1C7A-4204-9EB7-7CC6EED0E30A}" srcOrd="1" destOrd="0" presId="urn:microsoft.com/office/officeart/2005/8/layout/orgChart1"/>
    <dgm:cxn modelId="{90ED7EF2-65D3-46A7-BAFB-08F9A954AD5A}" type="presParOf" srcId="{EA38C941-9473-49C4-8172-28D599E2E0FD}" destId="{84EB45B1-1984-41A4-A847-1EC83C0E11E5}" srcOrd="2" destOrd="0" presId="urn:microsoft.com/office/officeart/2005/8/layout/orgChart1"/>
    <dgm:cxn modelId="{2C87BFDA-78A8-4E26-BDF7-7EC0BD3F41B7}" type="presParOf" srcId="{B4A61309-47F4-468C-8E0C-C9F77A5BAC8E}" destId="{3F3839F7-2333-489B-90F5-E06183040A0D}" srcOrd="2" destOrd="0" presId="urn:microsoft.com/office/officeart/2005/8/layout/orgChart1"/>
    <dgm:cxn modelId="{0B3AB7AF-2BD7-4998-A0D4-AE488F7DEE39}" type="presParOf" srcId="{B4A61309-47F4-468C-8E0C-C9F77A5BAC8E}" destId="{7F55DF12-80AF-42CB-94D3-4F485A328624}" srcOrd="3" destOrd="0" presId="urn:microsoft.com/office/officeart/2005/8/layout/orgChart1"/>
    <dgm:cxn modelId="{06E38125-56E4-47DF-9416-187637034E9F}" type="presParOf" srcId="{7F55DF12-80AF-42CB-94D3-4F485A328624}" destId="{355B0ED4-1B26-452E-AF87-49BCA1E0D6FD}" srcOrd="0" destOrd="0" presId="urn:microsoft.com/office/officeart/2005/8/layout/orgChart1"/>
    <dgm:cxn modelId="{7BD5CC9A-C78D-41C0-8A9C-FA5DE7EF3DE3}" type="presParOf" srcId="{355B0ED4-1B26-452E-AF87-49BCA1E0D6FD}" destId="{EDF98482-51AE-4F8F-8642-C8E84A5E6498}" srcOrd="0" destOrd="0" presId="urn:microsoft.com/office/officeart/2005/8/layout/orgChart1"/>
    <dgm:cxn modelId="{1BD833FA-165D-444A-86C3-6977D5D2D77E}" type="presParOf" srcId="{355B0ED4-1B26-452E-AF87-49BCA1E0D6FD}" destId="{BAF6A4C5-282E-4ACC-8814-394230DAF4A6}" srcOrd="1" destOrd="0" presId="urn:microsoft.com/office/officeart/2005/8/layout/orgChart1"/>
    <dgm:cxn modelId="{72BAF278-A9B0-4F04-944D-0F7DEFB19A25}" type="presParOf" srcId="{7F55DF12-80AF-42CB-94D3-4F485A328624}" destId="{406DFD79-DF24-4AF7-A1EB-3192362B715E}" srcOrd="1" destOrd="0" presId="urn:microsoft.com/office/officeart/2005/8/layout/orgChart1"/>
    <dgm:cxn modelId="{33500AD4-AB0C-43A4-ACCF-7B262D092EE3}" type="presParOf" srcId="{7F55DF12-80AF-42CB-94D3-4F485A328624}" destId="{1ECC5249-311E-426C-92E9-AB70BAC48038}" srcOrd="2" destOrd="0" presId="urn:microsoft.com/office/officeart/2005/8/layout/orgChart1"/>
    <dgm:cxn modelId="{B5630A1A-5EDE-4B5E-B9BF-612B3185D301}" type="presParOf" srcId="{B4A61309-47F4-468C-8E0C-C9F77A5BAC8E}" destId="{0609DB31-0AB2-488F-841C-8554BBE37295}" srcOrd="4" destOrd="0" presId="urn:microsoft.com/office/officeart/2005/8/layout/orgChart1"/>
    <dgm:cxn modelId="{2A66FEB6-E734-4E9F-955E-F4C94322D011}" type="presParOf" srcId="{B4A61309-47F4-468C-8E0C-C9F77A5BAC8E}" destId="{2E509DFF-AB2F-42D2-9CAA-CA6EAB10850F}" srcOrd="5" destOrd="0" presId="urn:microsoft.com/office/officeart/2005/8/layout/orgChart1"/>
    <dgm:cxn modelId="{D667913A-4492-4C94-A15A-2B28F676E7C1}" type="presParOf" srcId="{2E509DFF-AB2F-42D2-9CAA-CA6EAB10850F}" destId="{D59E8CA9-3C91-4459-B72A-BC2FB625B0A0}" srcOrd="0" destOrd="0" presId="urn:microsoft.com/office/officeart/2005/8/layout/orgChart1"/>
    <dgm:cxn modelId="{88102EC9-710F-4661-9CE1-4C5936D9CB05}" type="presParOf" srcId="{D59E8CA9-3C91-4459-B72A-BC2FB625B0A0}" destId="{2D0A3809-EEB8-40CD-B798-5A613D056F00}" srcOrd="0" destOrd="0" presId="urn:microsoft.com/office/officeart/2005/8/layout/orgChart1"/>
    <dgm:cxn modelId="{B0DB1A13-1DB3-48C7-A854-DDA37A9296B9}" type="presParOf" srcId="{D59E8CA9-3C91-4459-B72A-BC2FB625B0A0}" destId="{A392821A-6688-497A-AF4B-DAA9B633781C}" srcOrd="1" destOrd="0" presId="urn:microsoft.com/office/officeart/2005/8/layout/orgChart1"/>
    <dgm:cxn modelId="{A43B2270-B47F-400D-AAC4-787D191DB555}" type="presParOf" srcId="{2E509DFF-AB2F-42D2-9CAA-CA6EAB10850F}" destId="{ED245E68-DA53-41DE-8E7A-D3353E5B3122}" srcOrd="1" destOrd="0" presId="urn:microsoft.com/office/officeart/2005/8/layout/orgChart1"/>
    <dgm:cxn modelId="{B070CD24-6FAA-4C8B-807E-643E5D1737A7}" type="presParOf" srcId="{2E509DFF-AB2F-42D2-9CAA-CA6EAB10850F}" destId="{D241767B-A85C-42F6-98B8-6CD12DF011EF}" srcOrd="2" destOrd="0" presId="urn:microsoft.com/office/officeart/2005/8/layout/orgChart1"/>
    <dgm:cxn modelId="{B9C62D17-569E-49C1-AC26-ABC605250461}" type="presParOf" srcId="{B4A61309-47F4-468C-8E0C-C9F77A5BAC8E}" destId="{D6BEE1BB-0679-4598-A272-C9CA01564F6A}" srcOrd="6" destOrd="0" presId="urn:microsoft.com/office/officeart/2005/8/layout/orgChart1"/>
    <dgm:cxn modelId="{B63446BC-0365-4FAD-A9FD-6D6904BA4A99}" type="presParOf" srcId="{B4A61309-47F4-468C-8E0C-C9F77A5BAC8E}" destId="{09399B4D-D01B-4556-AB24-F2AB94301614}" srcOrd="7" destOrd="0" presId="urn:microsoft.com/office/officeart/2005/8/layout/orgChart1"/>
    <dgm:cxn modelId="{EE386970-8766-490C-ADD8-A0CCEE22EC88}" type="presParOf" srcId="{09399B4D-D01B-4556-AB24-F2AB94301614}" destId="{1788EA4A-88B8-4B09-9F4B-14276F78CC20}" srcOrd="0" destOrd="0" presId="urn:microsoft.com/office/officeart/2005/8/layout/orgChart1"/>
    <dgm:cxn modelId="{6D8C8FB8-249D-4D07-B589-8977A1BB33C3}" type="presParOf" srcId="{1788EA4A-88B8-4B09-9F4B-14276F78CC20}" destId="{1CD7AA06-12AA-4292-8B6D-9CD504B23769}" srcOrd="0" destOrd="0" presId="urn:microsoft.com/office/officeart/2005/8/layout/orgChart1"/>
    <dgm:cxn modelId="{8BA6D00C-8353-4EE1-8D54-F98E03CB1D02}" type="presParOf" srcId="{1788EA4A-88B8-4B09-9F4B-14276F78CC20}" destId="{89839B30-C61A-4796-A9C3-D1B8312AD6E2}" srcOrd="1" destOrd="0" presId="urn:microsoft.com/office/officeart/2005/8/layout/orgChart1"/>
    <dgm:cxn modelId="{A82D23F6-C115-4725-B3D1-978422D9BAD1}" type="presParOf" srcId="{09399B4D-D01B-4556-AB24-F2AB94301614}" destId="{8B28B2CB-A90E-48BE-9F8A-A0984484FC5E}" srcOrd="1" destOrd="0" presId="urn:microsoft.com/office/officeart/2005/8/layout/orgChart1"/>
    <dgm:cxn modelId="{58AFB522-5693-4F31-B1B7-0B03E4B1099C}" type="presParOf" srcId="{09399B4D-D01B-4556-AB24-F2AB94301614}" destId="{CC142B45-A12B-42C0-A197-AF38AC6F461D}" srcOrd="2" destOrd="0" presId="urn:microsoft.com/office/officeart/2005/8/layout/orgChart1"/>
    <dgm:cxn modelId="{814396D8-C5EB-485C-9F11-B418E4D2C208}" type="presParOf" srcId="{B2F3AE30-AF50-4B45-B8DA-C252088B08B9}" destId="{0329321D-8729-44FE-B4E7-04B450BE55F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217D41-81A4-41E6-BD16-7F8D81F7B6E3}"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5BF802C-E23F-4809-BD38-D662AE839F31}">
      <dgm:prSet phldrT="[Text]" custT="1"/>
      <dgm:spPr/>
      <dgm:t>
        <a:bodyPr/>
        <a:lstStyle/>
        <a:p>
          <a:r>
            <a:rPr lang="en-US" sz="1800"/>
            <a:t>22 </a:t>
          </a:r>
          <a:r>
            <a:rPr lang="en-US" sz="1800" i="0"/>
            <a:t>(31%)</a:t>
          </a:r>
        </a:p>
      </dgm:t>
    </dgm:pt>
    <dgm:pt modelId="{F811B311-DA00-4A04-9B78-12AAE80FB6C5}" type="parTrans" cxnId="{3FE4ACEA-A7A8-402A-B167-937AF1237063}">
      <dgm:prSet/>
      <dgm:spPr/>
      <dgm:t>
        <a:bodyPr/>
        <a:lstStyle/>
        <a:p>
          <a:endParaRPr lang="en-US"/>
        </a:p>
      </dgm:t>
    </dgm:pt>
    <dgm:pt modelId="{D176C360-21BC-4D70-A845-5632D726AA5E}" type="sibTrans" cxnId="{3FE4ACEA-A7A8-402A-B167-937AF1237063}">
      <dgm:prSet/>
      <dgm:spPr/>
      <dgm:t>
        <a:bodyPr/>
        <a:lstStyle/>
        <a:p>
          <a:endParaRPr lang="en-US"/>
        </a:p>
      </dgm:t>
    </dgm:pt>
    <dgm:pt modelId="{1D5A9663-E4E1-4D26-AF5D-8CE4680BEDD1}">
      <dgm:prSet phldrT="[Text]"/>
      <dgm:spPr/>
      <dgm:t>
        <a:bodyPr/>
        <a:lstStyle/>
        <a:p>
          <a:r>
            <a:rPr lang="en-US"/>
            <a:t>Received PSH</a:t>
          </a:r>
        </a:p>
      </dgm:t>
    </dgm:pt>
    <dgm:pt modelId="{E4D77AA5-8070-472E-ABF2-A6A7463AA7B6}" type="parTrans" cxnId="{0DE57002-2F83-4DF3-8E6A-0B6DEA79D943}">
      <dgm:prSet/>
      <dgm:spPr/>
      <dgm:t>
        <a:bodyPr/>
        <a:lstStyle/>
        <a:p>
          <a:endParaRPr lang="en-US"/>
        </a:p>
      </dgm:t>
    </dgm:pt>
    <dgm:pt modelId="{7AB63AA7-70E2-4C2A-80A4-567C60934764}" type="sibTrans" cxnId="{0DE57002-2F83-4DF3-8E6A-0B6DEA79D943}">
      <dgm:prSet/>
      <dgm:spPr/>
      <dgm:t>
        <a:bodyPr/>
        <a:lstStyle/>
        <a:p>
          <a:endParaRPr lang="en-US"/>
        </a:p>
      </dgm:t>
    </dgm:pt>
    <dgm:pt modelId="{E7B1D087-E97A-44C1-B54F-F87B959FA0A0}">
      <dgm:prSet phldrT="[Text]" custT="1"/>
      <dgm:spPr/>
      <dgm:t>
        <a:bodyPr/>
        <a:lstStyle/>
        <a:p>
          <a:r>
            <a:rPr lang="en-US" sz="1800"/>
            <a:t>15 (21%)</a:t>
          </a:r>
        </a:p>
      </dgm:t>
    </dgm:pt>
    <dgm:pt modelId="{60EE250D-6F50-4D90-A29F-FEA42A2B8604}" type="parTrans" cxnId="{A7C18576-9C7C-48F2-8A6C-3BD5DED1D78D}">
      <dgm:prSet/>
      <dgm:spPr/>
      <dgm:t>
        <a:bodyPr/>
        <a:lstStyle/>
        <a:p>
          <a:endParaRPr lang="en-US"/>
        </a:p>
      </dgm:t>
    </dgm:pt>
    <dgm:pt modelId="{F7A19AE7-E82D-4F75-831F-525F7B0F2661}" type="sibTrans" cxnId="{A7C18576-9C7C-48F2-8A6C-3BD5DED1D78D}">
      <dgm:prSet/>
      <dgm:spPr/>
      <dgm:t>
        <a:bodyPr/>
        <a:lstStyle/>
        <a:p>
          <a:endParaRPr lang="en-US"/>
        </a:p>
      </dgm:t>
    </dgm:pt>
    <dgm:pt modelId="{51EC7BF3-58CD-4597-B1FB-F75675E378CF}">
      <dgm:prSet phldrT="[Text]"/>
      <dgm:spPr/>
      <dgm:t>
        <a:bodyPr/>
        <a:lstStyle/>
        <a:p>
          <a:r>
            <a:rPr lang="en-US"/>
            <a:t>Connected to family or a friend</a:t>
          </a:r>
        </a:p>
      </dgm:t>
    </dgm:pt>
    <dgm:pt modelId="{2224963A-219C-4D66-B33E-143974B622E2}" type="parTrans" cxnId="{0F0D87B9-F5C3-47E8-AB70-A61A749C4C84}">
      <dgm:prSet/>
      <dgm:spPr/>
      <dgm:t>
        <a:bodyPr/>
        <a:lstStyle/>
        <a:p>
          <a:endParaRPr lang="en-US"/>
        </a:p>
      </dgm:t>
    </dgm:pt>
    <dgm:pt modelId="{E5084EA4-5A81-429C-B010-5FDCA2E15F2E}" type="sibTrans" cxnId="{0F0D87B9-F5C3-47E8-AB70-A61A749C4C84}">
      <dgm:prSet/>
      <dgm:spPr/>
      <dgm:t>
        <a:bodyPr/>
        <a:lstStyle/>
        <a:p>
          <a:endParaRPr lang="en-US"/>
        </a:p>
      </dgm:t>
    </dgm:pt>
    <dgm:pt modelId="{D9C3DEF0-1319-49E4-94D9-63FABE220B76}">
      <dgm:prSet phldrT="[Text]" custT="1"/>
      <dgm:spPr/>
      <dgm:t>
        <a:bodyPr/>
        <a:lstStyle/>
        <a:p>
          <a:r>
            <a:rPr lang="en-US" sz="1800"/>
            <a:t>15 (21%)</a:t>
          </a:r>
        </a:p>
      </dgm:t>
    </dgm:pt>
    <dgm:pt modelId="{1FA733A8-0B78-4D2C-8F3E-51E3E29F46B7}" type="parTrans" cxnId="{2F310A7D-3F3F-4C9A-BB4C-E081D59DEFF9}">
      <dgm:prSet/>
      <dgm:spPr/>
      <dgm:t>
        <a:bodyPr/>
        <a:lstStyle/>
        <a:p>
          <a:endParaRPr lang="en-US"/>
        </a:p>
      </dgm:t>
    </dgm:pt>
    <dgm:pt modelId="{E77C88AC-13A7-4FAE-AEA4-685CB610CC8D}" type="sibTrans" cxnId="{2F310A7D-3F3F-4C9A-BB4C-E081D59DEFF9}">
      <dgm:prSet/>
      <dgm:spPr/>
      <dgm:t>
        <a:bodyPr/>
        <a:lstStyle/>
        <a:p>
          <a:endParaRPr lang="en-US"/>
        </a:p>
      </dgm:t>
    </dgm:pt>
    <dgm:pt modelId="{C85EF0B0-5A9C-443C-B63E-1547F885E10A}">
      <dgm:prSet phldrT="[Text]"/>
      <dgm:spPr/>
      <dgm:t>
        <a:bodyPr/>
        <a:lstStyle/>
        <a:p>
          <a:r>
            <a:rPr lang="en-US"/>
            <a:t>Received temporary or transitional housing</a:t>
          </a:r>
        </a:p>
      </dgm:t>
    </dgm:pt>
    <dgm:pt modelId="{42E543C1-4F05-4E6B-9C3E-08FC2218D5B4}" type="parTrans" cxnId="{07F3E696-6E63-42FE-B022-4944C783B252}">
      <dgm:prSet/>
      <dgm:spPr/>
      <dgm:t>
        <a:bodyPr/>
        <a:lstStyle/>
        <a:p>
          <a:endParaRPr lang="en-US"/>
        </a:p>
      </dgm:t>
    </dgm:pt>
    <dgm:pt modelId="{CA0FEDCD-4563-459A-ABA9-D0FACEFE154F}" type="sibTrans" cxnId="{07F3E696-6E63-42FE-B022-4944C783B252}">
      <dgm:prSet/>
      <dgm:spPr/>
      <dgm:t>
        <a:bodyPr/>
        <a:lstStyle/>
        <a:p>
          <a:endParaRPr lang="en-US"/>
        </a:p>
      </dgm:t>
    </dgm:pt>
    <dgm:pt modelId="{044EFA4E-58CB-4DC5-87A5-65B9178DF1CA}">
      <dgm:prSet custT="1"/>
      <dgm:spPr/>
      <dgm:t>
        <a:bodyPr/>
        <a:lstStyle/>
        <a:p>
          <a:r>
            <a:rPr lang="en-US" sz="1800"/>
            <a:t>12 (17%)</a:t>
          </a:r>
        </a:p>
      </dgm:t>
    </dgm:pt>
    <dgm:pt modelId="{4865365B-DE24-40A1-8C79-E207EF018BBB}" type="parTrans" cxnId="{7860E235-F6D1-44B0-BFB1-1F72D45BDA3E}">
      <dgm:prSet/>
      <dgm:spPr/>
      <dgm:t>
        <a:bodyPr/>
        <a:lstStyle/>
        <a:p>
          <a:endParaRPr lang="en-US"/>
        </a:p>
      </dgm:t>
    </dgm:pt>
    <dgm:pt modelId="{8569612F-FFF0-49CF-AF6D-BBDAAAA23AEA}" type="sibTrans" cxnId="{7860E235-F6D1-44B0-BFB1-1F72D45BDA3E}">
      <dgm:prSet/>
      <dgm:spPr/>
      <dgm:t>
        <a:bodyPr/>
        <a:lstStyle/>
        <a:p>
          <a:endParaRPr lang="en-US"/>
        </a:p>
      </dgm:t>
    </dgm:pt>
    <dgm:pt modelId="{077BEEF1-E972-4D3F-9F8E-EC0809C864ED}">
      <dgm:prSet custT="1"/>
      <dgm:spPr/>
      <dgm:t>
        <a:bodyPr/>
        <a:lstStyle/>
        <a:p>
          <a:r>
            <a:rPr lang="en-US" sz="1800"/>
            <a:t>7 (10%)</a:t>
          </a:r>
        </a:p>
      </dgm:t>
    </dgm:pt>
    <dgm:pt modelId="{7A90586F-65B6-4AD4-AC09-3B9865F27318}" type="parTrans" cxnId="{74CFAC84-11B4-48CF-B8DA-F33F1FCCA061}">
      <dgm:prSet/>
      <dgm:spPr/>
      <dgm:t>
        <a:bodyPr/>
        <a:lstStyle/>
        <a:p>
          <a:endParaRPr lang="en-US"/>
        </a:p>
      </dgm:t>
    </dgm:pt>
    <dgm:pt modelId="{4E7FC9B9-59B0-402F-8D78-F30F29EA3567}" type="sibTrans" cxnId="{74CFAC84-11B4-48CF-B8DA-F33F1FCCA061}">
      <dgm:prSet/>
      <dgm:spPr/>
      <dgm:t>
        <a:bodyPr/>
        <a:lstStyle/>
        <a:p>
          <a:endParaRPr lang="en-US"/>
        </a:p>
      </dgm:t>
    </dgm:pt>
    <dgm:pt modelId="{F2060AEE-B295-49E3-924B-1081C97FA97C}">
      <dgm:prSet/>
      <dgm:spPr/>
      <dgm:t>
        <a:bodyPr/>
        <a:lstStyle/>
        <a:p>
          <a:r>
            <a:rPr lang="en-US"/>
            <a:t>Received housing vouchers</a:t>
          </a:r>
        </a:p>
      </dgm:t>
    </dgm:pt>
    <dgm:pt modelId="{E7CDB9C7-AF44-47F4-9777-8AF772AA92B2}" type="parTrans" cxnId="{9291B1AF-74FF-4272-83DC-F37311452F1D}">
      <dgm:prSet/>
      <dgm:spPr/>
      <dgm:t>
        <a:bodyPr/>
        <a:lstStyle/>
        <a:p>
          <a:endParaRPr lang="en-US"/>
        </a:p>
      </dgm:t>
    </dgm:pt>
    <dgm:pt modelId="{4B580756-0ADF-4F35-9EBA-97B096A37BDE}" type="sibTrans" cxnId="{9291B1AF-74FF-4272-83DC-F37311452F1D}">
      <dgm:prSet/>
      <dgm:spPr/>
      <dgm:t>
        <a:bodyPr/>
        <a:lstStyle/>
        <a:p>
          <a:endParaRPr lang="en-US"/>
        </a:p>
      </dgm:t>
    </dgm:pt>
    <dgm:pt modelId="{8E5DF470-A8D2-4C83-A12E-02E7C06A7B75}">
      <dgm:prSet/>
      <dgm:spPr/>
      <dgm:t>
        <a:bodyPr/>
        <a:lstStyle/>
        <a:p>
          <a:r>
            <a:rPr lang="en-US"/>
            <a:t>Prevented from eviction</a:t>
          </a:r>
        </a:p>
      </dgm:t>
    </dgm:pt>
    <dgm:pt modelId="{587F5252-E5DB-448D-987F-E9CBA16DE181}" type="parTrans" cxnId="{9D2CF349-78CA-411D-99E3-49375AEDCB18}">
      <dgm:prSet/>
      <dgm:spPr/>
      <dgm:t>
        <a:bodyPr/>
        <a:lstStyle/>
        <a:p>
          <a:endParaRPr lang="en-US"/>
        </a:p>
      </dgm:t>
    </dgm:pt>
    <dgm:pt modelId="{AD63CC20-FB01-4C7D-99FA-128031D67EA1}" type="sibTrans" cxnId="{9D2CF349-78CA-411D-99E3-49375AEDCB18}">
      <dgm:prSet/>
      <dgm:spPr/>
      <dgm:t>
        <a:bodyPr/>
        <a:lstStyle/>
        <a:p>
          <a:endParaRPr lang="en-US"/>
        </a:p>
      </dgm:t>
    </dgm:pt>
    <dgm:pt modelId="{E16CA080-3354-43C3-AAF0-85387887B704}" type="pres">
      <dgm:prSet presAssocID="{EA217D41-81A4-41E6-BD16-7F8D81F7B6E3}" presName="Name0" presStyleCnt="0">
        <dgm:presLayoutVars>
          <dgm:dir/>
          <dgm:animLvl val="lvl"/>
          <dgm:resizeHandles val="exact"/>
        </dgm:presLayoutVars>
      </dgm:prSet>
      <dgm:spPr/>
    </dgm:pt>
    <dgm:pt modelId="{AD70CD13-EBAE-4087-8DFB-1DC9CC11678A}" type="pres">
      <dgm:prSet presAssocID="{B5BF802C-E23F-4809-BD38-D662AE839F31}" presName="linNode" presStyleCnt="0"/>
      <dgm:spPr/>
    </dgm:pt>
    <dgm:pt modelId="{0A67FF4F-FA6A-4335-B61A-11E629766059}" type="pres">
      <dgm:prSet presAssocID="{B5BF802C-E23F-4809-BD38-D662AE839F31}" presName="parentText" presStyleLbl="node1" presStyleIdx="0" presStyleCnt="5">
        <dgm:presLayoutVars>
          <dgm:chMax val="1"/>
          <dgm:bulletEnabled val="1"/>
        </dgm:presLayoutVars>
      </dgm:prSet>
      <dgm:spPr/>
    </dgm:pt>
    <dgm:pt modelId="{E63B3930-F03E-4EA7-AB25-BEC1E3ED8870}" type="pres">
      <dgm:prSet presAssocID="{B5BF802C-E23F-4809-BD38-D662AE839F31}" presName="descendantText" presStyleLbl="alignAccFollowNode1" presStyleIdx="0" presStyleCnt="5">
        <dgm:presLayoutVars>
          <dgm:bulletEnabled val="1"/>
        </dgm:presLayoutVars>
      </dgm:prSet>
      <dgm:spPr/>
    </dgm:pt>
    <dgm:pt modelId="{47BA2559-7CBA-49EB-8E6F-684B9E0BDB13}" type="pres">
      <dgm:prSet presAssocID="{D176C360-21BC-4D70-A845-5632D726AA5E}" presName="sp" presStyleCnt="0"/>
      <dgm:spPr/>
    </dgm:pt>
    <dgm:pt modelId="{8760F5C4-9788-4CAC-9B43-D5AA0BF3E051}" type="pres">
      <dgm:prSet presAssocID="{E7B1D087-E97A-44C1-B54F-F87B959FA0A0}" presName="linNode" presStyleCnt="0"/>
      <dgm:spPr/>
    </dgm:pt>
    <dgm:pt modelId="{7472B053-93C7-43D7-8D1A-BDF0F09E396D}" type="pres">
      <dgm:prSet presAssocID="{E7B1D087-E97A-44C1-B54F-F87B959FA0A0}" presName="parentText" presStyleLbl="node1" presStyleIdx="1" presStyleCnt="5">
        <dgm:presLayoutVars>
          <dgm:chMax val="1"/>
          <dgm:bulletEnabled val="1"/>
        </dgm:presLayoutVars>
      </dgm:prSet>
      <dgm:spPr/>
    </dgm:pt>
    <dgm:pt modelId="{40204DD0-FE48-49AB-8EFB-1AE8C86C25B2}" type="pres">
      <dgm:prSet presAssocID="{E7B1D087-E97A-44C1-B54F-F87B959FA0A0}" presName="descendantText" presStyleLbl="alignAccFollowNode1" presStyleIdx="1" presStyleCnt="5">
        <dgm:presLayoutVars>
          <dgm:bulletEnabled val="1"/>
        </dgm:presLayoutVars>
      </dgm:prSet>
      <dgm:spPr/>
    </dgm:pt>
    <dgm:pt modelId="{E8C03FDC-BAD8-4ED4-9F40-7F4ED0DB285D}" type="pres">
      <dgm:prSet presAssocID="{F7A19AE7-E82D-4F75-831F-525F7B0F2661}" presName="sp" presStyleCnt="0"/>
      <dgm:spPr/>
    </dgm:pt>
    <dgm:pt modelId="{C7049103-D3B5-4A57-BF76-3F9A948FBD4B}" type="pres">
      <dgm:prSet presAssocID="{D9C3DEF0-1319-49E4-94D9-63FABE220B76}" presName="linNode" presStyleCnt="0"/>
      <dgm:spPr/>
    </dgm:pt>
    <dgm:pt modelId="{2A51B049-0AEE-4B86-B05D-FD253C34D945}" type="pres">
      <dgm:prSet presAssocID="{D9C3DEF0-1319-49E4-94D9-63FABE220B76}" presName="parentText" presStyleLbl="node1" presStyleIdx="2" presStyleCnt="5">
        <dgm:presLayoutVars>
          <dgm:chMax val="1"/>
          <dgm:bulletEnabled val="1"/>
        </dgm:presLayoutVars>
      </dgm:prSet>
      <dgm:spPr/>
    </dgm:pt>
    <dgm:pt modelId="{20204FED-146E-40D6-AB64-F095FA6D3504}" type="pres">
      <dgm:prSet presAssocID="{D9C3DEF0-1319-49E4-94D9-63FABE220B76}" presName="descendantText" presStyleLbl="alignAccFollowNode1" presStyleIdx="2" presStyleCnt="5">
        <dgm:presLayoutVars>
          <dgm:bulletEnabled val="1"/>
        </dgm:presLayoutVars>
      </dgm:prSet>
      <dgm:spPr/>
    </dgm:pt>
    <dgm:pt modelId="{8BDB6895-BC10-478F-9B3C-FEB57935DBC8}" type="pres">
      <dgm:prSet presAssocID="{E77C88AC-13A7-4FAE-AEA4-685CB610CC8D}" presName="sp" presStyleCnt="0"/>
      <dgm:spPr/>
    </dgm:pt>
    <dgm:pt modelId="{AC344219-B56E-4211-BBCD-4CB27DC85C11}" type="pres">
      <dgm:prSet presAssocID="{044EFA4E-58CB-4DC5-87A5-65B9178DF1CA}" presName="linNode" presStyleCnt="0"/>
      <dgm:spPr/>
    </dgm:pt>
    <dgm:pt modelId="{8BE0D3CC-0F11-4B3C-9A49-D2335D827E54}" type="pres">
      <dgm:prSet presAssocID="{044EFA4E-58CB-4DC5-87A5-65B9178DF1CA}" presName="parentText" presStyleLbl="node1" presStyleIdx="3" presStyleCnt="5">
        <dgm:presLayoutVars>
          <dgm:chMax val="1"/>
          <dgm:bulletEnabled val="1"/>
        </dgm:presLayoutVars>
      </dgm:prSet>
      <dgm:spPr/>
    </dgm:pt>
    <dgm:pt modelId="{1E13EA15-C860-4F4A-BFC2-3DFA160EB214}" type="pres">
      <dgm:prSet presAssocID="{044EFA4E-58CB-4DC5-87A5-65B9178DF1CA}" presName="descendantText" presStyleLbl="alignAccFollowNode1" presStyleIdx="3" presStyleCnt="5">
        <dgm:presLayoutVars>
          <dgm:bulletEnabled val="1"/>
        </dgm:presLayoutVars>
      </dgm:prSet>
      <dgm:spPr/>
    </dgm:pt>
    <dgm:pt modelId="{2481B94C-D0B8-48C8-8502-2CD0195E4A30}" type="pres">
      <dgm:prSet presAssocID="{8569612F-FFF0-49CF-AF6D-BBDAAAA23AEA}" presName="sp" presStyleCnt="0"/>
      <dgm:spPr/>
    </dgm:pt>
    <dgm:pt modelId="{0590A6F6-C21A-43FF-BA3C-76F4FCE0B659}" type="pres">
      <dgm:prSet presAssocID="{077BEEF1-E972-4D3F-9F8E-EC0809C864ED}" presName="linNode" presStyleCnt="0"/>
      <dgm:spPr/>
    </dgm:pt>
    <dgm:pt modelId="{CE8B4632-BBB8-4B31-9BAD-7A1DFD875395}" type="pres">
      <dgm:prSet presAssocID="{077BEEF1-E972-4D3F-9F8E-EC0809C864ED}" presName="parentText" presStyleLbl="node1" presStyleIdx="4" presStyleCnt="5">
        <dgm:presLayoutVars>
          <dgm:chMax val="1"/>
          <dgm:bulletEnabled val="1"/>
        </dgm:presLayoutVars>
      </dgm:prSet>
      <dgm:spPr/>
    </dgm:pt>
    <dgm:pt modelId="{3BE1926E-E92A-46DD-B04D-EF29756AE5C8}" type="pres">
      <dgm:prSet presAssocID="{077BEEF1-E972-4D3F-9F8E-EC0809C864ED}" presName="descendantText" presStyleLbl="alignAccFollowNode1" presStyleIdx="4" presStyleCnt="5">
        <dgm:presLayoutVars>
          <dgm:bulletEnabled val="1"/>
        </dgm:presLayoutVars>
      </dgm:prSet>
      <dgm:spPr/>
    </dgm:pt>
  </dgm:ptLst>
  <dgm:cxnLst>
    <dgm:cxn modelId="{0DE57002-2F83-4DF3-8E6A-0B6DEA79D943}" srcId="{B5BF802C-E23F-4809-BD38-D662AE839F31}" destId="{1D5A9663-E4E1-4D26-AF5D-8CE4680BEDD1}" srcOrd="0" destOrd="0" parTransId="{E4D77AA5-8070-472E-ABF2-A6A7463AA7B6}" sibTransId="{7AB63AA7-70E2-4C2A-80A4-567C60934764}"/>
    <dgm:cxn modelId="{C1F33708-C2DB-403B-8405-9AB25908A378}" type="presOf" srcId="{1D5A9663-E4E1-4D26-AF5D-8CE4680BEDD1}" destId="{E63B3930-F03E-4EA7-AB25-BEC1E3ED8870}" srcOrd="0" destOrd="0" presId="urn:microsoft.com/office/officeart/2005/8/layout/vList5"/>
    <dgm:cxn modelId="{62E8650F-452B-4279-99E2-6984A18416BD}" type="presOf" srcId="{8E5DF470-A8D2-4C83-A12E-02E7C06A7B75}" destId="{3BE1926E-E92A-46DD-B04D-EF29756AE5C8}" srcOrd="0" destOrd="0" presId="urn:microsoft.com/office/officeart/2005/8/layout/vList5"/>
    <dgm:cxn modelId="{7860E235-F6D1-44B0-BFB1-1F72D45BDA3E}" srcId="{EA217D41-81A4-41E6-BD16-7F8D81F7B6E3}" destId="{044EFA4E-58CB-4DC5-87A5-65B9178DF1CA}" srcOrd="3" destOrd="0" parTransId="{4865365B-DE24-40A1-8C79-E207EF018BBB}" sibTransId="{8569612F-FFF0-49CF-AF6D-BBDAAAA23AEA}"/>
    <dgm:cxn modelId="{099CA739-9B86-47DC-9FA0-8C32158C1EE7}" type="presOf" srcId="{C85EF0B0-5A9C-443C-B63E-1547F885E10A}" destId="{20204FED-146E-40D6-AB64-F095FA6D3504}" srcOrd="0" destOrd="0" presId="urn:microsoft.com/office/officeart/2005/8/layout/vList5"/>
    <dgm:cxn modelId="{3DE1EB3C-593E-4913-A3B0-C5F738ABF4A0}" type="presOf" srcId="{B5BF802C-E23F-4809-BD38-D662AE839F31}" destId="{0A67FF4F-FA6A-4335-B61A-11E629766059}" srcOrd="0" destOrd="0" presId="urn:microsoft.com/office/officeart/2005/8/layout/vList5"/>
    <dgm:cxn modelId="{34F77744-B788-405A-BE48-66B2B32CEE44}" type="presOf" srcId="{077BEEF1-E972-4D3F-9F8E-EC0809C864ED}" destId="{CE8B4632-BBB8-4B31-9BAD-7A1DFD875395}" srcOrd="0" destOrd="0" presId="urn:microsoft.com/office/officeart/2005/8/layout/vList5"/>
    <dgm:cxn modelId="{9D2CF349-78CA-411D-99E3-49375AEDCB18}" srcId="{077BEEF1-E972-4D3F-9F8E-EC0809C864ED}" destId="{8E5DF470-A8D2-4C83-A12E-02E7C06A7B75}" srcOrd="0" destOrd="0" parTransId="{587F5252-E5DB-448D-987F-E9CBA16DE181}" sibTransId="{AD63CC20-FB01-4C7D-99FA-128031D67EA1}"/>
    <dgm:cxn modelId="{A7C18576-9C7C-48F2-8A6C-3BD5DED1D78D}" srcId="{EA217D41-81A4-41E6-BD16-7F8D81F7B6E3}" destId="{E7B1D087-E97A-44C1-B54F-F87B959FA0A0}" srcOrd="1" destOrd="0" parTransId="{60EE250D-6F50-4D90-A29F-FEA42A2B8604}" sibTransId="{F7A19AE7-E82D-4F75-831F-525F7B0F2661}"/>
    <dgm:cxn modelId="{2F310A7D-3F3F-4C9A-BB4C-E081D59DEFF9}" srcId="{EA217D41-81A4-41E6-BD16-7F8D81F7B6E3}" destId="{D9C3DEF0-1319-49E4-94D9-63FABE220B76}" srcOrd="2" destOrd="0" parTransId="{1FA733A8-0B78-4D2C-8F3E-51E3E29F46B7}" sibTransId="{E77C88AC-13A7-4FAE-AEA4-685CB610CC8D}"/>
    <dgm:cxn modelId="{74CFAC84-11B4-48CF-B8DA-F33F1FCCA061}" srcId="{EA217D41-81A4-41E6-BD16-7F8D81F7B6E3}" destId="{077BEEF1-E972-4D3F-9F8E-EC0809C864ED}" srcOrd="4" destOrd="0" parTransId="{7A90586F-65B6-4AD4-AC09-3B9865F27318}" sibTransId="{4E7FC9B9-59B0-402F-8D78-F30F29EA3567}"/>
    <dgm:cxn modelId="{A91D468C-704B-4CBB-8692-A930A96C6053}" type="presOf" srcId="{51EC7BF3-58CD-4597-B1FB-F75675E378CF}" destId="{40204DD0-FE48-49AB-8EFB-1AE8C86C25B2}" srcOrd="0" destOrd="0" presId="urn:microsoft.com/office/officeart/2005/8/layout/vList5"/>
    <dgm:cxn modelId="{07F3E696-6E63-42FE-B022-4944C783B252}" srcId="{D9C3DEF0-1319-49E4-94D9-63FABE220B76}" destId="{C85EF0B0-5A9C-443C-B63E-1547F885E10A}" srcOrd="0" destOrd="0" parTransId="{42E543C1-4F05-4E6B-9C3E-08FC2218D5B4}" sibTransId="{CA0FEDCD-4563-459A-ABA9-D0FACEFE154F}"/>
    <dgm:cxn modelId="{9291B1AF-74FF-4272-83DC-F37311452F1D}" srcId="{044EFA4E-58CB-4DC5-87A5-65B9178DF1CA}" destId="{F2060AEE-B295-49E3-924B-1081C97FA97C}" srcOrd="0" destOrd="0" parTransId="{E7CDB9C7-AF44-47F4-9777-8AF772AA92B2}" sibTransId="{4B580756-0ADF-4F35-9EBA-97B096A37BDE}"/>
    <dgm:cxn modelId="{0F0D87B9-F5C3-47E8-AB70-A61A749C4C84}" srcId="{E7B1D087-E97A-44C1-B54F-F87B959FA0A0}" destId="{51EC7BF3-58CD-4597-B1FB-F75675E378CF}" srcOrd="0" destOrd="0" parTransId="{2224963A-219C-4D66-B33E-143974B622E2}" sibTransId="{E5084EA4-5A81-429C-B010-5FDCA2E15F2E}"/>
    <dgm:cxn modelId="{B3C36BBD-6D53-46A2-9C15-DBF4A64B4063}" type="presOf" srcId="{044EFA4E-58CB-4DC5-87A5-65B9178DF1CA}" destId="{8BE0D3CC-0F11-4B3C-9A49-D2335D827E54}" srcOrd="0" destOrd="0" presId="urn:microsoft.com/office/officeart/2005/8/layout/vList5"/>
    <dgm:cxn modelId="{767CAAC5-4B71-4EAF-9087-E96B4A76227B}" type="presOf" srcId="{E7B1D087-E97A-44C1-B54F-F87B959FA0A0}" destId="{7472B053-93C7-43D7-8D1A-BDF0F09E396D}" srcOrd="0" destOrd="0" presId="urn:microsoft.com/office/officeart/2005/8/layout/vList5"/>
    <dgm:cxn modelId="{F2F875CD-D8B0-43CA-8684-BF79959C4560}" type="presOf" srcId="{D9C3DEF0-1319-49E4-94D9-63FABE220B76}" destId="{2A51B049-0AEE-4B86-B05D-FD253C34D945}" srcOrd="0" destOrd="0" presId="urn:microsoft.com/office/officeart/2005/8/layout/vList5"/>
    <dgm:cxn modelId="{3FE4ACEA-A7A8-402A-B167-937AF1237063}" srcId="{EA217D41-81A4-41E6-BD16-7F8D81F7B6E3}" destId="{B5BF802C-E23F-4809-BD38-D662AE839F31}" srcOrd="0" destOrd="0" parTransId="{F811B311-DA00-4A04-9B78-12AAE80FB6C5}" sibTransId="{D176C360-21BC-4D70-A845-5632D726AA5E}"/>
    <dgm:cxn modelId="{8FF2AFF1-D386-434E-B9CB-9EB2ADC1804E}" type="presOf" srcId="{F2060AEE-B295-49E3-924B-1081C97FA97C}" destId="{1E13EA15-C860-4F4A-BFC2-3DFA160EB214}" srcOrd="0" destOrd="0" presId="urn:microsoft.com/office/officeart/2005/8/layout/vList5"/>
    <dgm:cxn modelId="{C66205F5-D38C-445B-9C9F-E3DC783165DC}" type="presOf" srcId="{EA217D41-81A4-41E6-BD16-7F8D81F7B6E3}" destId="{E16CA080-3354-43C3-AAF0-85387887B704}" srcOrd="0" destOrd="0" presId="urn:microsoft.com/office/officeart/2005/8/layout/vList5"/>
    <dgm:cxn modelId="{E48C61A4-EE4F-415C-A521-D8B8ED81CAA5}" type="presParOf" srcId="{E16CA080-3354-43C3-AAF0-85387887B704}" destId="{AD70CD13-EBAE-4087-8DFB-1DC9CC11678A}" srcOrd="0" destOrd="0" presId="urn:microsoft.com/office/officeart/2005/8/layout/vList5"/>
    <dgm:cxn modelId="{DCD6758D-7971-47CB-B7AE-A89D1B8A09DF}" type="presParOf" srcId="{AD70CD13-EBAE-4087-8DFB-1DC9CC11678A}" destId="{0A67FF4F-FA6A-4335-B61A-11E629766059}" srcOrd="0" destOrd="0" presId="urn:microsoft.com/office/officeart/2005/8/layout/vList5"/>
    <dgm:cxn modelId="{E1818F97-3C26-44C8-AEBF-3FD5AA7D6267}" type="presParOf" srcId="{AD70CD13-EBAE-4087-8DFB-1DC9CC11678A}" destId="{E63B3930-F03E-4EA7-AB25-BEC1E3ED8870}" srcOrd="1" destOrd="0" presId="urn:microsoft.com/office/officeart/2005/8/layout/vList5"/>
    <dgm:cxn modelId="{19848B6D-78E1-4BFF-853B-AB1ABCC41F33}" type="presParOf" srcId="{E16CA080-3354-43C3-AAF0-85387887B704}" destId="{47BA2559-7CBA-49EB-8E6F-684B9E0BDB13}" srcOrd="1" destOrd="0" presId="urn:microsoft.com/office/officeart/2005/8/layout/vList5"/>
    <dgm:cxn modelId="{DE65C031-EE90-49BC-BBEC-467A1BEA56D8}" type="presParOf" srcId="{E16CA080-3354-43C3-AAF0-85387887B704}" destId="{8760F5C4-9788-4CAC-9B43-D5AA0BF3E051}" srcOrd="2" destOrd="0" presId="urn:microsoft.com/office/officeart/2005/8/layout/vList5"/>
    <dgm:cxn modelId="{6EF1B8EB-6B10-4D66-A4D5-D6C2CCC50D50}" type="presParOf" srcId="{8760F5C4-9788-4CAC-9B43-D5AA0BF3E051}" destId="{7472B053-93C7-43D7-8D1A-BDF0F09E396D}" srcOrd="0" destOrd="0" presId="urn:microsoft.com/office/officeart/2005/8/layout/vList5"/>
    <dgm:cxn modelId="{927326A5-05CB-478C-95F2-2913BF693F8B}" type="presParOf" srcId="{8760F5C4-9788-4CAC-9B43-D5AA0BF3E051}" destId="{40204DD0-FE48-49AB-8EFB-1AE8C86C25B2}" srcOrd="1" destOrd="0" presId="urn:microsoft.com/office/officeart/2005/8/layout/vList5"/>
    <dgm:cxn modelId="{36D9383F-D5D9-430F-8302-93934728835A}" type="presParOf" srcId="{E16CA080-3354-43C3-AAF0-85387887B704}" destId="{E8C03FDC-BAD8-4ED4-9F40-7F4ED0DB285D}" srcOrd="3" destOrd="0" presId="urn:microsoft.com/office/officeart/2005/8/layout/vList5"/>
    <dgm:cxn modelId="{151C6960-D700-48A1-AF6C-25BC336CDA10}" type="presParOf" srcId="{E16CA080-3354-43C3-AAF0-85387887B704}" destId="{C7049103-D3B5-4A57-BF76-3F9A948FBD4B}" srcOrd="4" destOrd="0" presId="urn:microsoft.com/office/officeart/2005/8/layout/vList5"/>
    <dgm:cxn modelId="{87902B66-D2AA-4988-B690-33C829D67325}" type="presParOf" srcId="{C7049103-D3B5-4A57-BF76-3F9A948FBD4B}" destId="{2A51B049-0AEE-4B86-B05D-FD253C34D945}" srcOrd="0" destOrd="0" presId="urn:microsoft.com/office/officeart/2005/8/layout/vList5"/>
    <dgm:cxn modelId="{9E265A30-20A3-4190-B364-688187F9F21B}" type="presParOf" srcId="{C7049103-D3B5-4A57-BF76-3F9A948FBD4B}" destId="{20204FED-146E-40D6-AB64-F095FA6D3504}" srcOrd="1" destOrd="0" presId="urn:microsoft.com/office/officeart/2005/8/layout/vList5"/>
    <dgm:cxn modelId="{C8830177-1978-4F67-BF81-95DD22985092}" type="presParOf" srcId="{E16CA080-3354-43C3-AAF0-85387887B704}" destId="{8BDB6895-BC10-478F-9B3C-FEB57935DBC8}" srcOrd="5" destOrd="0" presId="urn:microsoft.com/office/officeart/2005/8/layout/vList5"/>
    <dgm:cxn modelId="{AB279709-5B5D-40EE-A39F-29A85D8C62F8}" type="presParOf" srcId="{E16CA080-3354-43C3-AAF0-85387887B704}" destId="{AC344219-B56E-4211-BBCD-4CB27DC85C11}" srcOrd="6" destOrd="0" presId="urn:microsoft.com/office/officeart/2005/8/layout/vList5"/>
    <dgm:cxn modelId="{27E9F014-28CA-42F6-BA5A-02B7CCF16A2D}" type="presParOf" srcId="{AC344219-B56E-4211-BBCD-4CB27DC85C11}" destId="{8BE0D3CC-0F11-4B3C-9A49-D2335D827E54}" srcOrd="0" destOrd="0" presId="urn:microsoft.com/office/officeart/2005/8/layout/vList5"/>
    <dgm:cxn modelId="{E008F1DF-7D69-4342-A967-9168A077267C}" type="presParOf" srcId="{AC344219-B56E-4211-BBCD-4CB27DC85C11}" destId="{1E13EA15-C860-4F4A-BFC2-3DFA160EB214}" srcOrd="1" destOrd="0" presId="urn:microsoft.com/office/officeart/2005/8/layout/vList5"/>
    <dgm:cxn modelId="{26A0B327-0D03-4703-9547-F6DA57CDD6A1}" type="presParOf" srcId="{E16CA080-3354-43C3-AAF0-85387887B704}" destId="{2481B94C-D0B8-48C8-8502-2CD0195E4A30}" srcOrd="7" destOrd="0" presId="urn:microsoft.com/office/officeart/2005/8/layout/vList5"/>
    <dgm:cxn modelId="{B38AFB49-9C13-4F96-82CB-656ED044181D}" type="presParOf" srcId="{E16CA080-3354-43C3-AAF0-85387887B704}" destId="{0590A6F6-C21A-43FF-BA3C-76F4FCE0B659}" srcOrd="8" destOrd="0" presId="urn:microsoft.com/office/officeart/2005/8/layout/vList5"/>
    <dgm:cxn modelId="{1C19ECD9-F575-4C62-B25B-6B32DF6BFD1F}" type="presParOf" srcId="{0590A6F6-C21A-43FF-BA3C-76F4FCE0B659}" destId="{CE8B4632-BBB8-4B31-9BAD-7A1DFD875395}" srcOrd="0" destOrd="0" presId="urn:microsoft.com/office/officeart/2005/8/layout/vList5"/>
    <dgm:cxn modelId="{FE50AC30-5119-4EA2-AEAA-3A552E24FDEC}" type="presParOf" srcId="{0590A6F6-C21A-43FF-BA3C-76F4FCE0B659}" destId="{3BE1926E-E92A-46DD-B04D-EF29756AE5C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AC3A18-5568-4607-BFD9-512EC272919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81201BC-7408-4592-9C83-C4639402E4F8}">
      <dgm:prSet phldrT="[Text]"/>
      <dgm:spPr>
        <a:solidFill>
          <a:schemeClr val="accent2"/>
        </a:solidFill>
      </dgm:spPr>
      <dgm:t>
        <a:bodyPr/>
        <a:lstStyle/>
        <a:p>
          <a:pPr>
            <a:buAutoNum type="arabicParenR"/>
          </a:pPr>
          <a:r>
            <a:rPr lang="en-US"/>
            <a:t>Develop patient-driven action plans</a:t>
          </a:r>
        </a:p>
      </dgm:t>
    </dgm:pt>
    <dgm:pt modelId="{2F999189-863E-4779-A486-DF900A472845}" type="parTrans" cxnId="{52AEDB59-171D-49D1-9552-6F594ACDCFE6}">
      <dgm:prSet/>
      <dgm:spPr/>
      <dgm:t>
        <a:bodyPr/>
        <a:lstStyle/>
        <a:p>
          <a:endParaRPr lang="en-US"/>
        </a:p>
      </dgm:t>
    </dgm:pt>
    <dgm:pt modelId="{0E0A25D4-DAD2-4E90-AF32-2822FCA37DE8}" type="sibTrans" cxnId="{52AEDB59-171D-49D1-9552-6F594ACDCFE6}">
      <dgm:prSet/>
      <dgm:spPr/>
      <dgm:t>
        <a:bodyPr/>
        <a:lstStyle/>
        <a:p>
          <a:endParaRPr lang="en-US"/>
        </a:p>
      </dgm:t>
    </dgm:pt>
    <dgm:pt modelId="{6174C8E1-7781-4E06-B36B-72D938236F48}">
      <dgm:prSet phldrT="[Text]"/>
      <dgm:spPr>
        <a:solidFill>
          <a:schemeClr val="accent4"/>
        </a:solidFill>
      </dgm:spPr>
      <dgm:t>
        <a:bodyPr/>
        <a:lstStyle/>
        <a:p>
          <a:pPr>
            <a:buAutoNum type="arabicParenR"/>
          </a:pPr>
          <a:r>
            <a:rPr lang="en-US"/>
            <a:t>Robust advocacy</a:t>
          </a:r>
        </a:p>
      </dgm:t>
    </dgm:pt>
    <dgm:pt modelId="{4C7D366F-C490-44E5-98C6-BA977290C146}" type="parTrans" cxnId="{F1EABEED-DBB4-4984-89E9-E94F00FCD642}">
      <dgm:prSet/>
      <dgm:spPr/>
      <dgm:t>
        <a:bodyPr/>
        <a:lstStyle/>
        <a:p>
          <a:endParaRPr lang="en-US"/>
        </a:p>
      </dgm:t>
    </dgm:pt>
    <dgm:pt modelId="{F7D27F89-3E71-4C7C-BFA1-FEC92E97DF42}" type="sibTrans" cxnId="{F1EABEED-DBB4-4984-89E9-E94F00FCD642}">
      <dgm:prSet/>
      <dgm:spPr/>
      <dgm:t>
        <a:bodyPr/>
        <a:lstStyle/>
        <a:p>
          <a:endParaRPr lang="en-US"/>
        </a:p>
      </dgm:t>
    </dgm:pt>
    <dgm:pt modelId="{6C00A4E9-DBF6-413B-8054-47A7885F5090}">
      <dgm:prSet/>
      <dgm:spPr>
        <a:solidFill>
          <a:schemeClr val="accent3"/>
        </a:solidFill>
      </dgm:spPr>
      <dgm:t>
        <a:bodyPr/>
        <a:lstStyle/>
        <a:p>
          <a:r>
            <a:rPr lang="en-US"/>
            <a:t>Learning members’ life stories and understanding their social needs</a:t>
          </a:r>
        </a:p>
      </dgm:t>
    </dgm:pt>
    <dgm:pt modelId="{3E6A49B0-C4DB-4AEC-B768-95777C5A299C}" type="parTrans" cxnId="{D97B74DF-9554-4055-A061-D061490901A1}">
      <dgm:prSet/>
      <dgm:spPr/>
      <dgm:t>
        <a:bodyPr/>
        <a:lstStyle/>
        <a:p>
          <a:endParaRPr lang="en-US"/>
        </a:p>
      </dgm:t>
    </dgm:pt>
    <dgm:pt modelId="{D6B8ADF2-49AC-4D70-8538-2FA28500FF47}" type="sibTrans" cxnId="{D97B74DF-9554-4055-A061-D061490901A1}">
      <dgm:prSet/>
      <dgm:spPr/>
      <dgm:t>
        <a:bodyPr/>
        <a:lstStyle/>
        <a:p>
          <a:endParaRPr lang="en-US"/>
        </a:p>
      </dgm:t>
    </dgm:pt>
    <dgm:pt modelId="{686721A3-F98A-42D9-AF0E-62805A1BB469}">
      <dgm:prSet phldrT="[Text]"/>
      <dgm:spPr/>
      <dgm:t>
        <a:bodyPr/>
        <a:lstStyle/>
        <a:p>
          <a:pPr>
            <a:buFont typeface="Arial"/>
            <a:buAutoNum type="arabicParenR"/>
          </a:pPr>
          <a:r>
            <a:rPr lang="en-US"/>
            <a:t>Providing personalized 1-on-1 assistance to navigate the housing support and healthcare systems</a:t>
          </a:r>
        </a:p>
      </dgm:t>
    </dgm:pt>
    <dgm:pt modelId="{FACEE5A0-0670-4728-BE7A-486AE08519E0}" type="parTrans" cxnId="{74AD731A-7B9E-4D0A-901A-24B5E10870A6}">
      <dgm:prSet/>
      <dgm:spPr/>
      <dgm:t>
        <a:bodyPr/>
        <a:lstStyle/>
        <a:p>
          <a:endParaRPr lang="en-US"/>
        </a:p>
      </dgm:t>
    </dgm:pt>
    <dgm:pt modelId="{691D4002-BCB9-44AD-BDFF-8970B22C03F3}" type="sibTrans" cxnId="{74AD731A-7B9E-4D0A-901A-24B5E10870A6}">
      <dgm:prSet/>
      <dgm:spPr/>
      <dgm:t>
        <a:bodyPr/>
        <a:lstStyle/>
        <a:p>
          <a:endParaRPr lang="en-US"/>
        </a:p>
      </dgm:t>
    </dgm:pt>
    <dgm:pt modelId="{BE6B4D22-CAB3-48B2-80A9-FFACD2AD67FE}">
      <dgm:prSet phldrT="[Text]"/>
      <dgm:spPr>
        <a:solidFill>
          <a:schemeClr val="accent3"/>
        </a:solidFill>
      </dgm:spPr>
      <dgm:t>
        <a:bodyPr/>
        <a:lstStyle/>
        <a:p>
          <a:pPr>
            <a:buFont typeface="Arial"/>
            <a:buAutoNum type="arabicParenR"/>
          </a:pPr>
          <a:r>
            <a:rPr lang="en-US"/>
            <a:t>Working collaboratively with county housing officials and landlords to ensure housing remains accessible</a:t>
          </a:r>
        </a:p>
      </dgm:t>
    </dgm:pt>
    <dgm:pt modelId="{8E7B739F-6F4A-408B-888C-7B5162074E22}" type="parTrans" cxnId="{4B2F074E-C5EF-4104-83A0-35245C643E0D}">
      <dgm:prSet/>
      <dgm:spPr/>
      <dgm:t>
        <a:bodyPr/>
        <a:lstStyle/>
        <a:p>
          <a:endParaRPr lang="en-US"/>
        </a:p>
      </dgm:t>
    </dgm:pt>
    <dgm:pt modelId="{F38B3E27-9552-4A8E-AFD0-2F288435FC29}" type="sibTrans" cxnId="{4B2F074E-C5EF-4104-83A0-35245C643E0D}">
      <dgm:prSet/>
      <dgm:spPr/>
      <dgm:t>
        <a:bodyPr/>
        <a:lstStyle/>
        <a:p>
          <a:endParaRPr lang="en-US"/>
        </a:p>
      </dgm:t>
    </dgm:pt>
    <dgm:pt modelId="{7B96108F-3350-434B-B582-0BFE48C0ECA8}" type="pres">
      <dgm:prSet presAssocID="{6DAC3A18-5568-4607-BFD9-512EC2729195}" presName="Name0" presStyleCnt="0">
        <dgm:presLayoutVars>
          <dgm:chMax val="7"/>
          <dgm:chPref val="7"/>
          <dgm:dir/>
        </dgm:presLayoutVars>
      </dgm:prSet>
      <dgm:spPr/>
    </dgm:pt>
    <dgm:pt modelId="{17006D5B-3BDA-4885-906C-05B4B6A01201}" type="pres">
      <dgm:prSet presAssocID="{6DAC3A18-5568-4607-BFD9-512EC2729195}" presName="Name1" presStyleCnt="0"/>
      <dgm:spPr/>
    </dgm:pt>
    <dgm:pt modelId="{C668E5B2-E0D9-4D99-B3C6-E58BB0D0AF10}" type="pres">
      <dgm:prSet presAssocID="{6DAC3A18-5568-4607-BFD9-512EC2729195}" presName="cycle" presStyleCnt="0"/>
      <dgm:spPr/>
    </dgm:pt>
    <dgm:pt modelId="{CF897B53-5E1B-4E55-93F5-2983B171BB87}" type="pres">
      <dgm:prSet presAssocID="{6DAC3A18-5568-4607-BFD9-512EC2729195}" presName="srcNode" presStyleLbl="node1" presStyleIdx="0" presStyleCnt="5"/>
      <dgm:spPr/>
    </dgm:pt>
    <dgm:pt modelId="{4CCC6390-2609-4DDE-B6EE-A75A1D3A2100}" type="pres">
      <dgm:prSet presAssocID="{6DAC3A18-5568-4607-BFD9-512EC2729195}" presName="conn" presStyleLbl="parChTrans1D2" presStyleIdx="0" presStyleCnt="1"/>
      <dgm:spPr/>
    </dgm:pt>
    <dgm:pt modelId="{254E9AF9-1A77-49A4-A208-B3FBF8EDC4C6}" type="pres">
      <dgm:prSet presAssocID="{6DAC3A18-5568-4607-BFD9-512EC2729195}" presName="extraNode" presStyleLbl="node1" presStyleIdx="0" presStyleCnt="5"/>
      <dgm:spPr/>
    </dgm:pt>
    <dgm:pt modelId="{2C9E834F-87F9-49FA-A426-E125AEE71375}" type="pres">
      <dgm:prSet presAssocID="{6DAC3A18-5568-4607-BFD9-512EC2729195}" presName="dstNode" presStyleLbl="node1" presStyleIdx="0" presStyleCnt="5"/>
      <dgm:spPr/>
    </dgm:pt>
    <dgm:pt modelId="{54198FC0-AC63-47E8-9FD0-FA296D0AFCA2}" type="pres">
      <dgm:prSet presAssocID="{6C00A4E9-DBF6-413B-8054-47A7885F5090}" presName="text_1" presStyleLbl="node1" presStyleIdx="0" presStyleCnt="5">
        <dgm:presLayoutVars>
          <dgm:bulletEnabled val="1"/>
        </dgm:presLayoutVars>
      </dgm:prSet>
      <dgm:spPr/>
    </dgm:pt>
    <dgm:pt modelId="{7901150D-12B9-4CF8-85CE-7A8D82472718}" type="pres">
      <dgm:prSet presAssocID="{6C00A4E9-DBF6-413B-8054-47A7885F5090}" presName="accent_1" presStyleCnt="0"/>
      <dgm:spPr/>
    </dgm:pt>
    <dgm:pt modelId="{F34936F7-D6AD-43F7-A8F2-C0670D1B434E}" type="pres">
      <dgm:prSet presAssocID="{6C00A4E9-DBF6-413B-8054-47A7885F5090}" presName="accentRepeatNode" presStyleLbl="solidFgAcc1" presStyleIdx="0" presStyleCnt="5"/>
      <dgm:spPr/>
    </dgm:pt>
    <dgm:pt modelId="{0024CA08-71FA-4EC0-B199-A4B0EEEF1F8F}" type="pres">
      <dgm:prSet presAssocID="{581201BC-7408-4592-9C83-C4639402E4F8}" presName="text_2" presStyleLbl="node1" presStyleIdx="1" presStyleCnt="5">
        <dgm:presLayoutVars>
          <dgm:bulletEnabled val="1"/>
        </dgm:presLayoutVars>
      </dgm:prSet>
      <dgm:spPr/>
    </dgm:pt>
    <dgm:pt modelId="{0B1DAED6-D046-49ED-AB74-9A260F4A4236}" type="pres">
      <dgm:prSet presAssocID="{581201BC-7408-4592-9C83-C4639402E4F8}" presName="accent_2" presStyleCnt="0"/>
      <dgm:spPr/>
    </dgm:pt>
    <dgm:pt modelId="{8988B85C-66A8-4CF4-AB25-AB19C3EC4718}" type="pres">
      <dgm:prSet presAssocID="{581201BC-7408-4592-9C83-C4639402E4F8}" presName="accentRepeatNode" presStyleLbl="solidFgAcc1" presStyleIdx="1" presStyleCnt="5"/>
      <dgm:spPr/>
    </dgm:pt>
    <dgm:pt modelId="{1007D304-C41B-4CDD-9999-B2A77177556B}" type="pres">
      <dgm:prSet presAssocID="{6174C8E1-7781-4E06-B36B-72D938236F48}" presName="text_3" presStyleLbl="node1" presStyleIdx="2" presStyleCnt="5">
        <dgm:presLayoutVars>
          <dgm:bulletEnabled val="1"/>
        </dgm:presLayoutVars>
      </dgm:prSet>
      <dgm:spPr/>
    </dgm:pt>
    <dgm:pt modelId="{9FE91938-03F7-4573-AA45-D7575CEEE854}" type="pres">
      <dgm:prSet presAssocID="{6174C8E1-7781-4E06-B36B-72D938236F48}" presName="accent_3" presStyleCnt="0"/>
      <dgm:spPr/>
    </dgm:pt>
    <dgm:pt modelId="{C6E315A0-D50E-49A1-9EBA-CC55834CFD80}" type="pres">
      <dgm:prSet presAssocID="{6174C8E1-7781-4E06-B36B-72D938236F48}" presName="accentRepeatNode" presStyleLbl="solidFgAcc1" presStyleIdx="2" presStyleCnt="5"/>
      <dgm:spPr/>
    </dgm:pt>
    <dgm:pt modelId="{D1722F80-99A4-4849-BC3E-4D81A566B684}" type="pres">
      <dgm:prSet presAssocID="{686721A3-F98A-42D9-AF0E-62805A1BB469}" presName="text_4" presStyleLbl="node1" presStyleIdx="3" presStyleCnt="5">
        <dgm:presLayoutVars>
          <dgm:bulletEnabled val="1"/>
        </dgm:presLayoutVars>
      </dgm:prSet>
      <dgm:spPr/>
    </dgm:pt>
    <dgm:pt modelId="{2AF8CA17-E322-492B-82D4-A610DA3BCC66}" type="pres">
      <dgm:prSet presAssocID="{686721A3-F98A-42D9-AF0E-62805A1BB469}" presName="accent_4" presStyleCnt="0"/>
      <dgm:spPr/>
    </dgm:pt>
    <dgm:pt modelId="{C75DFF81-6E69-48A2-970A-C2CD9859FAE2}" type="pres">
      <dgm:prSet presAssocID="{686721A3-F98A-42D9-AF0E-62805A1BB469}" presName="accentRepeatNode" presStyleLbl="solidFgAcc1" presStyleIdx="3" presStyleCnt="5"/>
      <dgm:spPr/>
    </dgm:pt>
    <dgm:pt modelId="{6B292FA5-6280-4D7C-A91B-7AAAB96883F7}" type="pres">
      <dgm:prSet presAssocID="{BE6B4D22-CAB3-48B2-80A9-FFACD2AD67FE}" presName="text_5" presStyleLbl="node1" presStyleIdx="4" presStyleCnt="5">
        <dgm:presLayoutVars>
          <dgm:bulletEnabled val="1"/>
        </dgm:presLayoutVars>
      </dgm:prSet>
      <dgm:spPr/>
    </dgm:pt>
    <dgm:pt modelId="{E2CA3833-C4DC-4715-B439-0A5AB287ACA8}" type="pres">
      <dgm:prSet presAssocID="{BE6B4D22-CAB3-48B2-80A9-FFACD2AD67FE}" presName="accent_5" presStyleCnt="0"/>
      <dgm:spPr/>
    </dgm:pt>
    <dgm:pt modelId="{0ED82DC7-E210-4F52-A040-C1FDBA2608F7}" type="pres">
      <dgm:prSet presAssocID="{BE6B4D22-CAB3-48B2-80A9-FFACD2AD67FE}" presName="accentRepeatNode" presStyleLbl="solidFgAcc1" presStyleIdx="4" presStyleCnt="5"/>
      <dgm:spPr/>
    </dgm:pt>
  </dgm:ptLst>
  <dgm:cxnLst>
    <dgm:cxn modelId="{07B9B818-85CD-458E-ACCC-2B686EED704A}" type="presOf" srcId="{581201BC-7408-4592-9C83-C4639402E4F8}" destId="{0024CA08-71FA-4EC0-B199-A4B0EEEF1F8F}" srcOrd="0" destOrd="0" presId="urn:microsoft.com/office/officeart/2008/layout/VerticalCurvedList"/>
    <dgm:cxn modelId="{74AD731A-7B9E-4D0A-901A-24B5E10870A6}" srcId="{6DAC3A18-5568-4607-BFD9-512EC2729195}" destId="{686721A3-F98A-42D9-AF0E-62805A1BB469}" srcOrd="3" destOrd="0" parTransId="{FACEE5A0-0670-4728-BE7A-486AE08519E0}" sibTransId="{691D4002-BCB9-44AD-BDFF-8970B22C03F3}"/>
    <dgm:cxn modelId="{83BB1A38-1F44-4B30-9A58-F6C85366AF67}" type="presOf" srcId="{686721A3-F98A-42D9-AF0E-62805A1BB469}" destId="{D1722F80-99A4-4849-BC3E-4D81A566B684}" srcOrd="0" destOrd="0" presId="urn:microsoft.com/office/officeart/2008/layout/VerticalCurvedList"/>
    <dgm:cxn modelId="{4B2F074E-C5EF-4104-83A0-35245C643E0D}" srcId="{6DAC3A18-5568-4607-BFD9-512EC2729195}" destId="{BE6B4D22-CAB3-48B2-80A9-FFACD2AD67FE}" srcOrd="4" destOrd="0" parTransId="{8E7B739F-6F4A-408B-888C-7B5162074E22}" sibTransId="{F38B3E27-9552-4A8E-AFD0-2F288435FC29}"/>
    <dgm:cxn modelId="{52AEDB59-171D-49D1-9552-6F594ACDCFE6}" srcId="{6DAC3A18-5568-4607-BFD9-512EC2729195}" destId="{581201BC-7408-4592-9C83-C4639402E4F8}" srcOrd="1" destOrd="0" parTransId="{2F999189-863E-4779-A486-DF900A472845}" sibTransId="{0E0A25D4-DAD2-4E90-AF32-2822FCA37DE8}"/>
    <dgm:cxn modelId="{1C35537A-E1D4-4537-A84E-D112D15B24E9}" type="presOf" srcId="{6C00A4E9-DBF6-413B-8054-47A7885F5090}" destId="{54198FC0-AC63-47E8-9FD0-FA296D0AFCA2}" srcOrd="0" destOrd="0" presId="urn:microsoft.com/office/officeart/2008/layout/VerticalCurvedList"/>
    <dgm:cxn modelId="{0A16AF7E-1213-404E-ACF0-78C9729CA478}" type="presOf" srcId="{BE6B4D22-CAB3-48B2-80A9-FFACD2AD67FE}" destId="{6B292FA5-6280-4D7C-A91B-7AAAB96883F7}" srcOrd="0" destOrd="0" presId="urn:microsoft.com/office/officeart/2008/layout/VerticalCurvedList"/>
    <dgm:cxn modelId="{A043628D-6185-4DEA-9950-F16B7080AA32}" type="presOf" srcId="{D6B8ADF2-49AC-4D70-8538-2FA28500FF47}" destId="{4CCC6390-2609-4DDE-B6EE-A75A1D3A2100}" srcOrd="0" destOrd="0" presId="urn:microsoft.com/office/officeart/2008/layout/VerticalCurvedList"/>
    <dgm:cxn modelId="{BBB377BA-F372-4497-8B1D-1693067B20DD}" type="presOf" srcId="{6174C8E1-7781-4E06-B36B-72D938236F48}" destId="{1007D304-C41B-4CDD-9999-B2A77177556B}" srcOrd="0" destOrd="0" presId="urn:microsoft.com/office/officeart/2008/layout/VerticalCurvedList"/>
    <dgm:cxn modelId="{D97B74DF-9554-4055-A061-D061490901A1}" srcId="{6DAC3A18-5568-4607-BFD9-512EC2729195}" destId="{6C00A4E9-DBF6-413B-8054-47A7885F5090}" srcOrd="0" destOrd="0" parTransId="{3E6A49B0-C4DB-4AEC-B768-95777C5A299C}" sibTransId="{D6B8ADF2-49AC-4D70-8538-2FA28500FF47}"/>
    <dgm:cxn modelId="{2560D6E0-E029-4F6C-B64E-DF9604BFEF30}" type="presOf" srcId="{6DAC3A18-5568-4607-BFD9-512EC2729195}" destId="{7B96108F-3350-434B-B582-0BFE48C0ECA8}" srcOrd="0" destOrd="0" presId="urn:microsoft.com/office/officeart/2008/layout/VerticalCurvedList"/>
    <dgm:cxn modelId="{F1EABEED-DBB4-4984-89E9-E94F00FCD642}" srcId="{6DAC3A18-5568-4607-BFD9-512EC2729195}" destId="{6174C8E1-7781-4E06-B36B-72D938236F48}" srcOrd="2" destOrd="0" parTransId="{4C7D366F-C490-44E5-98C6-BA977290C146}" sibTransId="{F7D27F89-3E71-4C7C-BFA1-FEC92E97DF42}"/>
    <dgm:cxn modelId="{41425CC6-9D0D-4D3A-856E-9CC5741B1245}" type="presParOf" srcId="{7B96108F-3350-434B-B582-0BFE48C0ECA8}" destId="{17006D5B-3BDA-4885-906C-05B4B6A01201}" srcOrd="0" destOrd="0" presId="urn:microsoft.com/office/officeart/2008/layout/VerticalCurvedList"/>
    <dgm:cxn modelId="{5DE41055-11F2-4C2B-BD9F-A5D3A1F71726}" type="presParOf" srcId="{17006D5B-3BDA-4885-906C-05B4B6A01201}" destId="{C668E5B2-E0D9-4D99-B3C6-E58BB0D0AF10}" srcOrd="0" destOrd="0" presId="urn:microsoft.com/office/officeart/2008/layout/VerticalCurvedList"/>
    <dgm:cxn modelId="{D163EC08-0877-4501-9224-4CE05D99EA01}" type="presParOf" srcId="{C668E5B2-E0D9-4D99-B3C6-E58BB0D0AF10}" destId="{CF897B53-5E1B-4E55-93F5-2983B171BB87}" srcOrd="0" destOrd="0" presId="urn:microsoft.com/office/officeart/2008/layout/VerticalCurvedList"/>
    <dgm:cxn modelId="{67E26003-CFE3-4EF8-A470-9C36E9B8F150}" type="presParOf" srcId="{C668E5B2-E0D9-4D99-B3C6-E58BB0D0AF10}" destId="{4CCC6390-2609-4DDE-B6EE-A75A1D3A2100}" srcOrd="1" destOrd="0" presId="urn:microsoft.com/office/officeart/2008/layout/VerticalCurvedList"/>
    <dgm:cxn modelId="{8D54C211-18BD-4C98-B2E2-466AD5187C1E}" type="presParOf" srcId="{C668E5B2-E0D9-4D99-B3C6-E58BB0D0AF10}" destId="{254E9AF9-1A77-49A4-A208-B3FBF8EDC4C6}" srcOrd="2" destOrd="0" presId="urn:microsoft.com/office/officeart/2008/layout/VerticalCurvedList"/>
    <dgm:cxn modelId="{46924FF5-D72C-4D8E-9AA1-9A14B2B73E84}" type="presParOf" srcId="{C668E5B2-E0D9-4D99-B3C6-E58BB0D0AF10}" destId="{2C9E834F-87F9-49FA-A426-E125AEE71375}" srcOrd="3" destOrd="0" presId="urn:microsoft.com/office/officeart/2008/layout/VerticalCurvedList"/>
    <dgm:cxn modelId="{29DA64D3-DF2A-447B-9747-153E812A90D7}" type="presParOf" srcId="{17006D5B-3BDA-4885-906C-05B4B6A01201}" destId="{54198FC0-AC63-47E8-9FD0-FA296D0AFCA2}" srcOrd="1" destOrd="0" presId="urn:microsoft.com/office/officeart/2008/layout/VerticalCurvedList"/>
    <dgm:cxn modelId="{C1E76ACF-9528-4463-8604-7ED848FB3145}" type="presParOf" srcId="{17006D5B-3BDA-4885-906C-05B4B6A01201}" destId="{7901150D-12B9-4CF8-85CE-7A8D82472718}" srcOrd="2" destOrd="0" presId="urn:microsoft.com/office/officeart/2008/layout/VerticalCurvedList"/>
    <dgm:cxn modelId="{C6390EFB-5462-4821-BF38-8B69C9E4CB19}" type="presParOf" srcId="{7901150D-12B9-4CF8-85CE-7A8D82472718}" destId="{F34936F7-D6AD-43F7-A8F2-C0670D1B434E}" srcOrd="0" destOrd="0" presId="urn:microsoft.com/office/officeart/2008/layout/VerticalCurvedList"/>
    <dgm:cxn modelId="{2B45300A-E90F-4CF0-A6C9-C9DE57BE888F}" type="presParOf" srcId="{17006D5B-3BDA-4885-906C-05B4B6A01201}" destId="{0024CA08-71FA-4EC0-B199-A4B0EEEF1F8F}" srcOrd="3" destOrd="0" presId="urn:microsoft.com/office/officeart/2008/layout/VerticalCurvedList"/>
    <dgm:cxn modelId="{76F17AE5-D53F-40C9-9C70-84F5B9B4678E}" type="presParOf" srcId="{17006D5B-3BDA-4885-906C-05B4B6A01201}" destId="{0B1DAED6-D046-49ED-AB74-9A260F4A4236}" srcOrd="4" destOrd="0" presId="urn:microsoft.com/office/officeart/2008/layout/VerticalCurvedList"/>
    <dgm:cxn modelId="{8C526C74-FF5F-48F0-965C-0FF096ADA315}" type="presParOf" srcId="{0B1DAED6-D046-49ED-AB74-9A260F4A4236}" destId="{8988B85C-66A8-4CF4-AB25-AB19C3EC4718}" srcOrd="0" destOrd="0" presId="urn:microsoft.com/office/officeart/2008/layout/VerticalCurvedList"/>
    <dgm:cxn modelId="{AE711C06-1A19-44C3-AF06-3E1B110F625E}" type="presParOf" srcId="{17006D5B-3BDA-4885-906C-05B4B6A01201}" destId="{1007D304-C41B-4CDD-9999-B2A77177556B}" srcOrd="5" destOrd="0" presId="urn:microsoft.com/office/officeart/2008/layout/VerticalCurvedList"/>
    <dgm:cxn modelId="{9460C221-7773-41D1-900B-7C4CA8BF786C}" type="presParOf" srcId="{17006D5B-3BDA-4885-906C-05B4B6A01201}" destId="{9FE91938-03F7-4573-AA45-D7575CEEE854}" srcOrd="6" destOrd="0" presId="urn:microsoft.com/office/officeart/2008/layout/VerticalCurvedList"/>
    <dgm:cxn modelId="{374BE236-74DA-4925-9894-9DC04124B267}" type="presParOf" srcId="{9FE91938-03F7-4573-AA45-D7575CEEE854}" destId="{C6E315A0-D50E-49A1-9EBA-CC55834CFD80}" srcOrd="0" destOrd="0" presId="urn:microsoft.com/office/officeart/2008/layout/VerticalCurvedList"/>
    <dgm:cxn modelId="{B2BDC7FE-B0E6-4E3A-B367-D8371920BF1A}" type="presParOf" srcId="{17006D5B-3BDA-4885-906C-05B4B6A01201}" destId="{D1722F80-99A4-4849-BC3E-4D81A566B684}" srcOrd="7" destOrd="0" presId="urn:microsoft.com/office/officeart/2008/layout/VerticalCurvedList"/>
    <dgm:cxn modelId="{BB75DAB9-A6E9-46EA-8500-4935896EB057}" type="presParOf" srcId="{17006D5B-3BDA-4885-906C-05B4B6A01201}" destId="{2AF8CA17-E322-492B-82D4-A610DA3BCC66}" srcOrd="8" destOrd="0" presId="urn:microsoft.com/office/officeart/2008/layout/VerticalCurvedList"/>
    <dgm:cxn modelId="{96FBFE9E-3AAF-4F47-A466-7230AD880859}" type="presParOf" srcId="{2AF8CA17-E322-492B-82D4-A610DA3BCC66}" destId="{C75DFF81-6E69-48A2-970A-C2CD9859FAE2}" srcOrd="0" destOrd="0" presId="urn:microsoft.com/office/officeart/2008/layout/VerticalCurvedList"/>
    <dgm:cxn modelId="{B62C2A7F-01BC-4AFD-82B7-E752BF5F9F79}" type="presParOf" srcId="{17006D5B-3BDA-4885-906C-05B4B6A01201}" destId="{6B292FA5-6280-4D7C-A91B-7AAAB96883F7}" srcOrd="9" destOrd="0" presId="urn:microsoft.com/office/officeart/2008/layout/VerticalCurvedList"/>
    <dgm:cxn modelId="{15BAB0BE-446B-4E11-88DD-92FE0D097B3C}" type="presParOf" srcId="{17006D5B-3BDA-4885-906C-05B4B6A01201}" destId="{E2CA3833-C4DC-4715-B439-0A5AB287ACA8}" srcOrd="10" destOrd="0" presId="urn:microsoft.com/office/officeart/2008/layout/VerticalCurvedList"/>
    <dgm:cxn modelId="{53E6FBDB-39D4-4813-9507-94C43EF14108}" type="presParOf" srcId="{E2CA3833-C4DC-4715-B439-0A5AB287ACA8}" destId="{0ED82DC7-E210-4F52-A040-C1FDBA2608F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95B291-0B7A-4CB1-B9DE-CA73F280B13E}"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1AB71C05-5D76-4206-BA3F-C4F4E43CCC28}">
      <dgm:prSet custT="1">
        <dgm:style>
          <a:lnRef idx="1">
            <a:schemeClr val="accent2"/>
          </a:lnRef>
          <a:fillRef idx="3">
            <a:schemeClr val="accent2"/>
          </a:fillRef>
          <a:effectRef idx="2">
            <a:schemeClr val="accent2"/>
          </a:effectRef>
          <a:fontRef idx="minor">
            <a:schemeClr val="lt1"/>
          </a:fontRef>
        </dgm:style>
      </dgm:prSet>
      <dgm:spPr>
        <a:ln>
          <a:solidFill>
            <a:schemeClr val="bg1">
              <a:lumMod val="85000"/>
            </a:schemeClr>
          </a:solidFill>
        </a:ln>
      </dgm:spPr>
      <dgm:t>
        <a:bodyPr/>
        <a:lstStyle/>
        <a:p>
          <a:r>
            <a:rPr lang="en-US" sz="2000" b="0" i="0" dirty="0"/>
            <a:t>7 </a:t>
          </a:r>
        </a:p>
        <a:p>
          <a:r>
            <a:rPr lang="en-US" sz="2000" b="0" i="0" dirty="0"/>
            <a:t>Partnership Agreements</a:t>
          </a:r>
          <a:endParaRPr lang="en-US" sz="2000" dirty="0"/>
        </a:p>
      </dgm:t>
    </dgm:pt>
    <dgm:pt modelId="{56232475-F024-4F94-911E-573ED6F9D681}" type="parTrans" cxnId="{A4C6F7A6-E8FE-4608-91F7-4B5C93CFD9BF}">
      <dgm:prSet/>
      <dgm:spPr/>
      <dgm:t>
        <a:bodyPr/>
        <a:lstStyle/>
        <a:p>
          <a:endParaRPr lang="en-US" sz="2000"/>
        </a:p>
      </dgm:t>
    </dgm:pt>
    <dgm:pt modelId="{6BEF5273-E231-4D83-9107-0FF82A934787}" type="sibTrans" cxnId="{A4C6F7A6-E8FE-4608-91F7-4B5C93CFD9BF}">
      <dgm:prSet/>
      <dgm:spPr/>
      <dgm:t>
        <a:bodyPr/>
        <a:lstStyle/>
        <a:p>
          <a:endParaRPr lang="en-US" sz="2000"/>
        </a:p>
      </dgm:t>
    </dgm:pt>
    <dgm:pt modelId="{B21ED9DD-2888-4C63-9C8F-3D17CAAC6D23}">
      <dgm:prSet custT="1">
        <dgm:style>
          <a:lnRef idx="1">
            <a:schemeClr val="accent2"/>
          </a:lnRef>
          <a:fillRef idx="3">
            <a:schemeClr val="accent2"/>
          </a:fillRef>
          <a:effectRef idx="2">
            <a:schemeClr val="accent2"/>
          </a:effectRef>
          <a:fontRef idx="minor">
            <a:schemeClr val="lt1"/>
          </a:fontRef>
        </dgm:style>
      </dgm:prSet>
      <dgm:spPr>
        <a:ln>
          <a:solidFill>
            <a:schemeClr val="bg1">
              <a:lumMod val="85000"/>
            </a:schemeClr>
          </a:solidFill>
        </a:ln>
      </dgm:spPr>
      <dgm:t>
        <a:bodyPr/>
        <a:lstStyle/>
        <a:p>
          <a:r>
            <a:rPr lang="en-US" sz="2000" b="0" i="0" dirty="0"/>
            <a:t>61 </a:t>
          </a:r>
        </a:p>
        <a:p>
          <a:r>
            <a:rPr lang="en-US" sz="2000" b="0" i="0" dirty="0"/>
            <a:t>Service Agencies</a:t>
          </a:r>
          <a:endParaRPr lang="en-US" sz="2000" dirty="0"/>
        </a:p>
      </dgm:t>
    </dgm:pt>
    <dgm:pt modelId="{9BFF5DDA-B43A-4A47-A6F9-E5008AC8888C}" type="parTrans" cxnId="{939F4093-7FE3-4007-8347-C158DEC59AB3}">
      <dgm:prSet/>
      <dgm:spPr/>
      <dgm:t>
        <a:bodyPr/>
        <a:lstStyle/>
        <a:p>
          <a:endParaRPr lang="en-US" sz="2000"/>
        </a:p>
      </dgm:t>
    </dgm:pt>
    <dgm:pt modelId="{E8CFDE57-C19E-4ED0-AE17-86DBB535CDB6}" type="sibTrans" cxnId="{939F4093-7FE3-4007-8347-C158DEC59AB3}">
      <dgm:prSet/>
      <dgm:spPr/>
      <dgm:t>
        <a:bodyPr/>
        <a:lstStyle/>
        <a:p>
          <a:endParaRPr lang="en-US" sz="2000"/>
        </a:p>
      </dgm:t>
    </dgm:pt>
    <dgm:pt modelId="{A5490343-5644-4F4D-A2F4-6D43702BD13D}">
      <dgm:prSet custT="1">
        <dgm:style>
          <a:lnRef idx="1">
            <a:schemeClr val="accent2"/>
          </a:lnRef>
          <a:fillRef idx="3">
            <a:schemeClr val="accent2"/>
          </a:fillRef>
          <a:effectRef idx="2">
            <a:schemeClr val="accent2"/>
          </a:effectRef>
          <a:fontRef idx="minor">
            <a:schemeClr val="lt1"/>
          </a:fontRef>
        </dgm:style>
      </dgm:prSet>
      <dgm:spPr>
        <a:ln>
          <a:solidFill>
            <a:schemeClr val="bg1">
              <a:lumMod val="85000"/>
            </a:schemeClr>
          </a:solidFill>
        </a:ln>
      </dgm:spPr>
      <dgm:t>
        <a:bodyPr/>
        <a:lstStyle/>
        <a:p>
          <a:r>
            <a:rPr lang="en-US" sz="2000" b="0" i="0" dirty="0"/>
            <a:t>347 </a:t>
          </a:r>
        </a:p>
        <a:p>
          <a:r>
            <a:rPr lang="en-US" sz="2000" b="0" i="0" dirty="0"/>
            <a:t>Unique Clients Served</a:t>
          </a:r>
          <a:endParaRPr lang="en-US" sz="2000" dirty="0"/>
        </a:p>
      </dgm:t>
    </dgm:pt>
    <dgm:pt modelId="{942CC864-7CC4-40D4-B6D3-1A95A03148D1}" type="parTrans" cxnId="{FD35A8E1-A690-430D-9F8A-177F24626158}">
      <dgm:prSet/>
      <dgm:spPr/>
      <dgm:t>
        <a:bodyPr/>
        <a:lstStyle/>
        <a:p>
          <a:endParaRPr lang="en-US" sz="2000"/>
        </a:p>
      </dgm:t>
    </dgm:pt>
    <dgm:pt modelId="{42C04C54-7D43-47E4-8320-79FAA620FE1D}" type="sibTrans" cxnId="{FD35A8E1-A690-430D-9F8A-177F24626158}">
      <dgm:prSet/>
      <dgm:spPr/>
      <dgm:t>
        <a:bodyPr/>
        <a:lstStyle/>
        <a:p>
          <a:endParaRPr lang="en-US" sz="2000"/>
        </a:p>
      </dgm:t>
    </dgm:pt>
    <dgm:pt modelId="{FD978E14-7E05-4423-B232-E59F2DE0A424}">
      <dgm:prSet custT="1">
        <dgm:style>
          <a:lnRef idx="1">
            <a:schemeClr val="accent2"/>
          </a:lnRef>
          <a:fillRef idx="3">
            <a:schemeClr val="accent2"/>
          </a:fillRef>
          <a:effectRef idx="2">
            <a:schemeClr val="accent2"/>
          </a:effectRef>
          <a:fontRef idx="minor">
            <a:schemeClr val="lt1"/>
          </a:fontRef>
        </dgm:style>
      </dgm:prSet>
      <dgm:spPr>
        <a:ln>
          <a:solidFill>
            <a:schemeClr val="bg1">
              <a:lumMod val="85000"/>
            </a:schemeClr>
          </a:solidFill>
        </a:ln>
      </dgm:spPr>
      <dgm:t>
        <a:bodyPr/>
        <a:lstStyle/>
        <a:p>
          <a:r>
            <a:rPr lang="en-US" sz="2000" b="0" i="0" dirty="0"/>
            <a:t>7 </a:t>
          </a:r>
        </a:p>
        <a:p>
          <a:r>
            <a:rPr lang="en-US" sz="2000" b="0" i="0" dirty="0"/>
            <a:t>Clients Housed</a:t>
          </a:r>
          <a:endParaRPr lang="en-US" sz="2000" dirty="0"/>
        </a:p>
      </dgm:t>
    </dgm:pt>
    <dgm:pt modelId="{C1242CC8-5514-422C-B63D-EBF4B97A196A}" type="parTrans" cxnId="{D86A7A06-A2EF-4808-8293-22B1E46FD9A0}">
      <dgm:prSet/>
      <dgm:spPr/>
      <dgm:t>
        <a:bodyPr/>
        <a:lstStyle/>
        <a:p>
          <a:endParaRPr lang="en-US" sz="2000"/>
        </a:p>
      </dgm:t>
    </dgm:pt>
    <dgm:pt modelId="{F99579A6-B3C1-4C62-AA2E-5F55882F7FE0}" type="sibTrans" cxnId="{D86A7A06-A2EF-4808-8293-22B1E46FD9A0}">
      <dgm:prSet/>
      <dgm:spPr/>
      <dgm:t>
        <a:bodyPr/>
        <a:lstStyle/>
        <a:p>
          <a:endParaRPr lang="en-US" sz="2000"/>
        </a:p>
      </dgm:t>
    </dgm:pt>
    <dgm:pt modelId="{456BFDE8-E79E-4DED-907C-A105298937A4}">
      <dgm:prSet custT="1">
        <dgm:style>
          <a:lnRef idx="1">
            <a:schemeClr val="accent2"/>
          </a:lnRef>
          <a:fillRef idx="3">
            <a:schemeClr val="accent2"/>
          </a:fillRef>
          <a:effectRef idx="2">
            <a:schemeClr val="accent2"/>
          </a:effectRef>
          <a:fontRef idx="minor">
            <a:schemeClr val="lt1"/>
          </a:fontRef>
        </dgm:style>
      </dgm:prSet>
      <dgm:spPr>
        <a:ln>
          <a:solidFill>
            <a:schemeClr val="bg1">
              <a:lumMod val="85000"/>
            </a:schemeClr>
          </a:solidFill>
        </a:ln>
      </dgm:spPr>
      <dgm:t>
        <a:bodyPr/>
        <a:lstStyle/>
        <a:p>
          <a:r>
            <a:rPr lang="en-US" sz="2000" b="0" i="0" dirty="0"/>
            <a:t>96% </a:t>
          </a:r>
        </a:p>
        <a:p>
          <a:r>
            <a:rPr lang="en-US" sz="2000" b="0" i="0" dirty="0"/>
            <a:t>Stabilized in Housing</a:t>
          </a:r>
          <a:endParaRPr lang="en-US" sz="2000" dirty="0"/>
        </a:p>
      </dgm:t>
    </dgm:pt>
    <dgm:pt modelId="{AEB9F7C1-AE4C-45F6-8949-26686704F9C3}" type="parTrans" cxnId="{628CFAEE-FA3F-4DC8-9BC4-3A672E08A13E}">
      <dgm:prSet/>
      <dgm:spPr/>
      <dgm:t>
        <a:bodyPr/>
        <a:lstStyle/>
        <a:p>
          <a:endParaRPr lang="en-US" sz="2000"/>
        </a:p>
      </dgm:t>
    </dgm:pt>
    <dgm:pt modelId="{DE9B03F2-54AA-480D-AEDB-78267F2AE793}" type="sibTrans" cxnId="{628CFAEE-FA3F-4DC8-9BC4-3A672E08A13E}">
      <dgm:prSet/>
      <dgm:spPr/>
      <dgm:t>
        <a:bodyPr/>
        <a:lstStyle/>
        <a:p>
          <a:endParaRPr lang="en-US" sz="2000"/>
        </a:p>
      </dgm:t>
    </dgm:pt>
    <dgm:pt modelId="{2B17FED5-0A7E-4A6B-BFFC-9A5034C6616E}">
      <dgm:prSet custT="1">
        <dgm:style>
          <a:lnRef idx="1">
            <a:schemeClr val="accent2"/>
          </a:lnRef>
          <a:fillRef idx="3">
            <a:schemeClr val="accent2"/>
          </a:fillRef>
          <a:effectRef idx="2">
            <a:schemeClr val="accent2"/>
          </a:effectRef>
          <a:fontRef idx="minor">
            <a:schemeClr val="lt1"/>
          </a:fontRef>
        </dgm:style>
      </dgm:prSet>
      <dgm:spPr>
        <a:ln>
          <a:solidFill>
            <a:schemeClr val="bg1">
              <a:lumMod val="85000"/>
            </a:schemeClr>
          </a:solidFill>
        </a:ln>
      </dgm:spPr>
      <dgm:t>
        <a:bodyPr/>
        <a:lstStyle/>
        <a:p>
          <a:r>
            <a:rPr lang="en-US" sz="2000" dirty="0"/>
            <a:t>Infrastructure &amp; Core Competency</a:t>
          </a:r>
        </a:p>
      </dgm:t>
    </dgm:pt>
    <dgm:pt modelId="{56A9747E-25C6-4B4F-A0C9-40C7E49999CC}" type="parTrans" cxnId="{1F7DD6B8-1AEB-45FA-84A2-56542347F0B9}">
      <dgm:prSet/>
      <dgm:spPr/>
      <dgm:t>
        <a:bodyPr/>
        <a:lstStyle/>
        <a:p>
          <a:endParaRPr lang="en-US" sz="2000"/>
        </a:p>
      </dgm:t>
    </dgm:pt>
    <dgm:pt modelId="{79F3E0B1-3EBF-437D-82E6-7697924CA4C8}" type="sibTrans" cxnId="{1F7DD6B8-1AEB-45FA-84A2-56542347F0B9}">
      <dgm:prSet/>
      <dgm:spPr/>
      <dgm:t>
        <a:bodyPr/>
        <a:lstStyle/>
        <a:p>
          <a:endParaRPr lang="en-US" sz="2000"/>
        </a:p>
      </dgm:t>
    </dgm:pt>
    <dgm:pt modelId="{8A2B551B-731D-4006-B45E-F68F902E8E18}" type="pres">
      <dgm:prSet presAssocID="{1195B291-0B7A-4CB1-B9DE-CA73F280B13E}" presName="diagram" presStyleCnt="0">
        <dgm:presLayoutVars>
          <dgm:dir/>
          <dgm:resizeHandles val="exact"/>
        </dgm:presLayoutVars>
      </dgm:prSet>
      <dgm:spPr/>
    </dgm:pt>
    <dgm:pt modelId="{AC47863C-D0FB-495D-9F02-72CB1CA9C53D}" type="pres">
      <dgm:prSet presAssocID="{1AB71C05-5D76-4206-BA3F-C4F4E43CCC28}" presName="node" presStyleLbl="node1" presStyleIdx="0" presStyleCnt="6" custLinFactX="100000" custLinFactY="21807" custLinFactNeighborX="120000" custLinFactNeighborY="100000">
        <dgm:presLayoutVars>
          <dgm:bulletEnabled val="1"/>
        </dgm:presLayoutVars>
      </dgm:prSet>
      <dgm:spPr/>
    </dgm:pt>
    <dgm:pt modelId="{86C01470-89B4-4E29-AD17-3B7DEF426EC1}" type="pres">
      <dgm:prSet presAssocID="{6BEF5273-E231-4D83-9107-0FF82A934787}" presName="sibTrans" presStyleCnt="0"/>
      <dgm:spPr/>
    </dgm:pt>
    <dgm:pt modelId="{EC176915-66D1-4E29-922E-7798B6F9A902}" type="pres">
      <dgm:prSet presAssocID="{B21ED9DD-2888-4C63-9C8F-3D17CAAC6D23}" presName="node" presStyleLbl="node1" presStyleIdx="1" presStyleCnt="6" custLinFactY="21807" custLinFactNeighborX="225" custLinFactNeighborY="100000">
        <dgm:presLayoutVars>
          <dgm:bulletEnabled val="1"/>
        </dgm:presLayoutVars>
      </dgm:prSet>
      <dgm:spPr/>
    </dgm:pt>
    <dgm:pt modelId="{67905789-6CCA-4353-A49F-7AA3D82B35C8}" type="pres">
      <dgm:prSet presAssocID="{E8CFDE57-C19E-4ED0-AE17-86DBB535CDB6}" presName="sibTrans" presStyleCnt="0"/>
      <dgm:spPr/>
    </dgm:pt>
    <dgm:pt modelId="{CF17EC7C-7A37-47B9-83F3-6828E68A661B}" type="pres">
      <dgm:prSet presAssocID="{A5490343-5644-4F4D-A2F4-6D43702BD13D}" presName="node" presStyleLbl="node1" presStyleIdx="2" presStyleCnt="6" custLinFactX="-100000" custLinFactNeighborX="-120000" custLinFactNeighborY="-5140">
        <dgm:presLayoutVars>
          <dgm:bulletEnabled val="1"/>
        </dgm:presLayoutVars>
      </dgm:prSet>
      <dgm:spPr/>
    </dgm:pt>
    <dgm:pt modelId="{7C67A817-6F5F-4395-BFF5-BCFE0533AAA5}" type="pres">
      <dgm:prSet presAssocID="{42C04C54-7D43-47E4-8320-79FAA620FE1D}" presName="sibTrans" presStyleCnt="0"/>
      <dgm:spPr/>
    </dgm:pt>
    <dgm:pt modelId="{86374B83-4012-4557-873E-1F8168BF546E}" type="pres">
      <dgm:prSet presAssocID="{FD978E14-7E05-4423-B232-E59F2DE0A424}" presName="node" presStyleLbl="node1" presStyleIdx="3" presStyleCnt="6" custLinFactX="10521" custLinFactY="-21807" custLinFactNeighborX="100000" custLinFactNeighborY="-100000">
        <dgm:presLayoutVars>
          <dgm:bulletEnabled val="1"/>
        </dgm:presLayoutVars>
      </dgm:prSet>
      <dgm:spPr/>
    </dgm:pt>
    <dgm:pt modelId="{B33D1A89-3CB3-4301-A579-5B953F32C4B0}" type="pres">
      <dgm:prSet presAssocID="{F99579A6-B3C1-4C62-AA2E-5F55882F7FE0}" presName="sibTrans" presStyleCnt="0"/>
      <dgm:spPr/>
    </dgm:pt>
    <dgm:pt modelId="{554C9206-4F04-417A-90FB-FF7EADAF3395}" type="pres">
      <dgm:prSet presAssocID="{456BFDE8-E79E-4DED-907C-A105298937A4}" presName="node" presStyleLbl="node1" presStyleIdx="4" presStyleCnt="6" custLinFactX="10000" custLinFactY="-21807" custLinFactNeighborX="100000" custLinFactNeighborY="-100000">
        <dgm:presLayoutVars>
          <dgm:bulletEnabled val="1"/>
        </dgm:presLayoutVars>
      </dgm:prSet>
      <dgm:spPr/>
    </dgm:pt>
    <dgm:pt modelId="{F41DBB18-6D80-42AD-8EA4-21060D2863BB}" type="pres">
      <dgm:prSet presAssocID="{DE9B03F2-54AA-480D-AEDB-78267F2AE793}" presName="sibTrans" presStyleCnt="0"/>
      <dgm:spPr/>
    </dgm:pt>
    <dgm:pt modelId="{6614132A-E72F-4695-8D23-FA69A7CBE048}" type="pres">
      <dgm:prSet presAssocID="{2B17FED5-0A7E-4A6B-BFFC-9A5034C6616E}" presName="node" presStyleLbl="node1" presStyleIdx="5" presStyleCnt="6" custLinFactX="-100000" custLinFactNeighborX="-120308" custLinFactNeighborY="5140">
        <dgm:presLayoutVars>
          <dgm:bulletEnabled val="1"/>
        </dgm:presLayoutVars>
      </dgm:prSet>
      <dgm:spPr/>
    </dgm:pt>
  </dgm:ptLst>
  <dgm:cxnLst>
    <dgm:cxn modelId="{CC0C7D05-025D-4FF0-BC71-6C16A669B31A}" type="presOf" srcId="{FD978E14-7E05-4423-B232-E59F2DE0A424}" destId="{86374B83-4012-4557-873E-1F8168BF546E}" srcOrd="0" destOrd="0" presId="urn:microsoft.com/office/officeart/2005/8/layout/default"/>
    <dgm:cxn modelId="{D86A7A06-A2EF-4808-8293-22B1E46FD9A0}" srcId="{1195B291-0B7A-4CB1-B9DE-CA73F280B13E}" destId="{FD978E14-7E05-4423-B232-E59F2DE0A424}" srcOrd="3" destOrd="0" parTransId="{C1242CC8-5514-422C-B63D-EBF4B97A196A}" sibTransId="{F99579A6-B3C1-4C62-AA2E-5F55882F7FE0}"/>
    <dgm:cxn modelId="{DEF5420A-1FA3-49D5-AA5A-E5C865165EB4}" type="presOf" srcId="{1195B291-0B7A-4CB1-B9DE-CA73F280B13E}" destId="{8A2B551B-731D-4006-B45E-F68F902E8E18}" srcOrd="0" destOrd="0" presId="urn:microsoft.com/office/officeart/2005/8/layout/default"/>
    <dgm:cxn modelId="{1E33813F-4511-46D8-B520-9ECB4FADFEA7}" type="presOf" srcId="{1AB71C05-5D76-4206-BA3F-C4F4E43CCC28}" destId="{AC47863C-D0FB-495D-9F02-72CB1CA9C53D}" srcOrd="0" destOrd="0" presId="urn:microsoft.com/office/officeart/2005/8/layout/default"/>
    <dgm:cxn modelId="{E4A8EA73-91E4-40D7-975B-5B62F99F3580}" type="presOf" srcId="{A5490343-5644-4F4D-A2F4-6D43702BD13D}" destId="{CF17EC7C-7A37-47B9-83F3-6828E68A661B}" srcOrd="0" destOrd="0" presId="urn:microsoft.com/office/officeart/2005/8/layout/default"/>
    <dgm:cxn modelId="{939F4093-7FE3-4007-8347-C158DEC59AB3}" srcId="{1195B291-0B7A-4CB1-B9DE-CA73F280B13E}" destId="{B21ED9DD-2888-4C63-9C8F-3D17CAAC6D23}" srcOrd="1" destOrd="0" parTransId="{9BFF5DDA-B43A-4A47-A6F9-E5008AC8888C}" sibTransId="{E8CFDE57-C19E-4ED0-AE17-86DBB535CDB6}"/>
    <dgm:cxn modelId="{DAB16993-4008-45F1-BF2E-A9987FC2480C}" type="presOf" srcId="{B21ED9DD-2888-4C63-9C8F-3D17CAAC6D23}" destId="{EC176915-66D1-4E29-922E-7798B6F9A902}" srcOrd="0" destOrd="0" presId="urn:microsoft.com/office/officeart/2005/8/layout/default"/>
    <dgm:cxn modelId="{A4C6F7A6-E8FE-4608-91F7-4B5C93CFD9BF}" srcId="{1195B291-0B7A-4CB1-B9DE-CA73F280B13E}" destId="{1AB71C05-5D76-4206-BA3F-C4F4E43CCC28}" srcOrd="0" destOrd="0" parTransId="{56232475-F024-4F94-911E-573ED6F9D681}" sibTransId="{6BEF5273-E231-4D83-9107-0FF82A934787}"/>
    <dgm:cxn modelId="{1F7DD6B8-1AEB-45FA-84A2-56542347F0B9}" srcId="{1195B291-0B7A-4CB1-B9DE-CA73F280B13E}" destId="{2B17FED5-0A7E-4A6B-BFFC-9A5034C6616E}" srcOrd="5" destOrd="0" parTransId="{56A9747E-25C6-4B4F-A0C9-40C7E49999CC}" sibTransId="{79F3E0B1-3EBF-437D-82E6-7697924CA4C8}"/>
    <dgm:cxn modelId="{C5EE06BB-68A3-4CF1-9131-8362E89D8519}" type="presOf" srcId="{456BFDE8-E79E-4DED-907C-A105298937A4}" destId="{554C9206-4F04-417A-90FB-FF7EADAF3395}" srcOrd="0" destOrd="0" presId="urn:microsoft.com/office/officeart/2005/8/layout/default"/>
    <dgm:cxn modelId="{FD35A8E1-A690-430D-9F8A-177F24626158}" srcId="{1195B291-0B7A-4CB1-B9DE-CA73F280B13E}" destId="{A5490343-5644-4F4D-A2F4-6D43702BD13D}" srcOrd="2" destOrd="0" parTransId="{942CC864-7CC4-40D4-B6D3-1A95A03148D1}" sibTransId="{42C04C54-7D43-47E4-8320-79FAA620FE1D}"/>
    <dgm:cxn modelId="{CC8B27E8-B09C-4F1D-B117-8887D309A8BE}" type="presOf" srcId="{2B17FED5-0A7E-4A6B-BFFC-9A5034C6616E}" destId="{6614132A-E72F-4695-8D23-FA69A7CBE048}" srcOrd="0" destOrd="0" presId="urn:microsoft.com/office/officeart/2005/8/layout/default"/>
    <dgm:cxn modelId="{628CFAEE-FA3F-4DC8-9BC4-3A672E08A13E}" srcId="{1195B291-0B7A-4CB1-B9DE-CA73F280B13E}" destId="{456BFDE8-E79E-4DED-907C-A105298937A4}" srcOrd="4" destOrd="0" parTransId="{AEB9F7C1-AE4C-45F6-8949-26686704F9C3}" sibTransId="{DE9B03F2-54AA-480D-AEDB-78267F2AE793}"/>
    <dgm:cxn modelId="{2D58F08A-0ADC-4484-95A2-416B07D81837}" type="presParOf" srcId="{8A2B551B-731D-4006-B45E-F68F902E8E18}" destId="{AC47863C-D0FB-495D-9F02-72CB1CA9C53D}" srcOrd="0" destOrd="0" presId="urn:microsoft.com/office/officeart/2005/8/layout/default"/>
    <dgm:cxn modelId="{75BF2CAB-5946-4414-B290-737E8171A4E2}" type="presParOf" srcId="{8A2B551B-731D-4006-B45E-F68F902E8E18}" destId="{86C01470-89B4-4E29-AD17-3B7DEF426EC1}" srcOrd="1" destOrd="0" presId="urn:microsoft.com/office/officeart/2005/8/layout/default"/>
    <dgm:cxn modelId="{84744B14-8805-4EA5-B441-F8B268B8C3EC}" type="presParOf" srcId="{8A2B551B-731D-4006-B45E-F68F902E8E18}" destId="{EC176915-66D1-4E29-922E-7798B6F9A902}" srcOrd="2" destOrd="0" presId="urn:microsoft.com/office/officeart/2005/8/layout/default"/>
    <dgm:cxn modelId="{D4528F94-3D1C-43EA-B7BD-2035B5DC2A51}" type="presParOf" srcId="{8A2B551B-731D-4006-B45E-F68F902E8E18}" destId="{67905789-6CCA-4353-A49F-7AA3D82B35C8}" srcOrd="3" destOrd="0" presId="urn:microsoft.com/office/officeart/2005/8/layout/default"/>
    <dgm:cxn modelId="{1EBA9EA0-A6FC-4F9C-8286-2AD97A84A60E}" type="presParOf" srcId="{8A2B551B-731D-4006-B45E-F68F902E8E18}" destId="{CF17EC7C-7A37-47B9-83F3-6828E68A661B}" srcOrd="4" destOrd="0" presId="urn:microsoft.com/office/officeart/2005/8/layout/default"/>
    <dgm:cxn modelId="{5E04F0DE-58D3-47C6-895F-7BB5DFD8C138}" type="presParOf" srcId="{8A2B551B-731D-4006-B45E-F68F902E8E18}" destId="{7C67A817-6F5F-4395-BFF5-BCFE0533AAA5}" srcOrd="5" destOrd="0" presId="urn:microsoft.com/office/officeart/2005/8/layout/default"/>
    <dgm:cxn modelId="{F5E85B9D-52B9-45E9-94DB-0DFA1BA4A165}" type="presParOf" srcId="{8A2B551B-731D-4006-B45E-F68F902E8E18}" destId="{86374B83-4012-4557-873E-1F8168BF546E}" srcOrd="6" destOrd="0" presId="urn:microsoft.com/office/officeart/2005/8/layout/default"/>
    <dgm:cxn modelId="{F2B33F8C-3D98-47B2-A8C4-07A1C6DBBE04}" type="presParOf" srcId="{8A2B551B-731D-4006-B45E-F68F902E8E18}" destId="{B33D1A89-3CB3-4301-A579-5B953F32C4B0}" srcOrd="7" destOrd="0" presId="urn:microsoft.com/office/officeart/2005/8/layout/default"/>
    <dgm:cxn modelId="{661258D1-11AF-4A94-950F-7365EC1B1DAA}" type="presParOf" srcId="{8A2B551B-731D-4006-B45E-F68F902E8E18}" destId="{554C9206-4F04-417A-90FB-FF7EADAF3395}" srcOrd="8" destOrd="0" presId="urn:microsoft.com/office/officeart/2005/8/layout/default"/>
    <dgm:cxn modelId="{F19C6DA3-71B1-40E1-B433-90F52870542D}" type="presParOf" srcId="{8A2B551B-731D-4006-B45E-F68F902E8E18}" destId="{F41DBB18-6D80-42AD-8EA4-21060D2863BB}" srcOrd="9" destOrd="0" presId="urn:microsoft.com/office/officeart/2005/8/layout/default"/>
    <dgm:cxn modelId="{C45A167C-F26D-47B0-848F-B562B8C10A71}" type="presParOf" srcId="{8A2B551B-731D-4006-B45E-F68F902E8E18}" destId="{6614132A-E72F-4695-8D23-FA69A7CBE04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F268FD-677C-425A-8539-91D4B9317449}" type="doc">
      <dgm:prSet loTypeId="urn:microsoft.com/office/officeart/2005/8/layout/default" loCatId="list" qsTypeId="urn:microsoft.com/office/officeart/2005/8/quickstyle/simple2" qsCatId="simple" csTypeId="urn:microsoft.com/office/officeart/2005/8/colors/accent1_2" csCatId="accent1" phldr="1"/>
      <dgm:spPr/>
    </dgm:pt>
    <dgm:pt modelId="{5C5FFC73-4B78-46BD-A3E4-9544365171D7}">
      <dgm:prSet phldrT="[Text]"/>
      <dgm:spPr/>
      <dgm:t>
        <a:bodyPr/>
        <a:lstStyle/>
        <a:p>
          <a:r>
            <a:rPr lang="en-US"/>
            <a:t>Consulting Psychiatrist</a:t>
          </a:r>
        </a:p>
      </dgm:t>
    </dgm:pt>
    <dgm:pt modelId="{12FDD324-7ADB-4EE4-B2BB-B882E0B5A945}" type="parTrans" cxnId="{B2B946F5-98F6-414C-BEC9-1FB1A8BC7D58}">
      <dgm:prSet/>
      <dgm:spPr/>
      <dgm:t>
        <a:bodyPr/>
        <a:lstStyle/>
        <a:p>
          <a:endParaRPr lang="en-US"/>
        </a:p>
      </dgm:t>
    </dgm:pt>
    <dgm:pt modelId="{4F836689-B339-4ADF-82AE-57D2B982B4D0}" type="sibTrans" cxnId="{B2B946F5-98F6-414C-BEC9-1FB1A8BC7D58}">
      <dgm:prSet/>
      <dgm:spPr/>
      <dgm:t>
        <a:bodyPr/>
        <a:lstStyle/>
        <a:p>
          <a:endParaRPr lang="en-US"/>
        </a:p>
      </dgm:t>
    </dgm:pt>
    <dgm:pt modelId="{4990C1A2-6BD0-447C-9D5D-1FB11EEE9772}">
      <dgm:prSet phldrT="[Text]"/>
      <dgm:spPr/>
      <dgm:t>
        <a:bodyPr/>
        <a:lstStyle/>
        <a:p>
          <a:r>
            <a:rPr lang="en-US"/>
            <a:t>Supervisor, Care Management</a:t>
          </a:r>
        </a:p>
      </dgm:t>
    </dgm:pt>
    <dgm:pt modelId="{90DEAB2B-285D-4621-BAAD-D3F892E91C59}" type="parTrans" cxnId="{62979168-64DE-46B4-9364-F3CA0CF5D557}">
      <dgm:prSet/>
      <dgm:spPr/>
      <dgm:t>
        <a:bodyPr/>
        <a:lstStyle/>
        <a:p>
          <a:endParaRPr lang="en-US"/>
        </a:p>
      </dgm:t>
    </dgm:pt>
    <dgm:pt modelId="{09CB435E-736A-4A9C-AFB2-B78C4D835A9E}" type="sibTrans" cxnId="{62979168-64DE-46B4-9364-F3CA0CF5D557}">
      <dgm:prSet/>
      <dgm:spPr/>
      <dgm:t>
        <a:bodyPr/>
        <a:lstStyle/>
        <a:p>
          <a:endParaRPr lang="en-US"/>
        </a:p>
      </dgm:t>
    </dgm:pt>
    <dgm:pt modelId="{0A3AC371-560B-461B-BF3B-7E656B3BA722}">
      <dgm:prSet phldrT="[Text]"/>
      <dgm:spPr/>
      <dgm:t>
        <a:bodyPr/>
        <a:lstStyle/>
        <a:p>
          <a:r>
            <a:rPr lang="en-US"/>
            <a:t>Coordinator</a:t>
          </a:r>
        </a:p>
      </dgm:t>
    </dgm:pt>
    <dgm:pt modelId="{F6D5092C-EA39-4325-9A67-71EB0703C846}" type="parTrans" cxnId="{B23FC52E-0346-4F5B-8AC3-2DAF6863EA28}">
      <dgm:prSet/>
      <dgm:spPr/>
      <dgm:t>
        <a:bodyPr/>
        <a:lstStyle/>
        <a:p>
          <a:endParaRPr lang="en-US"/>
        </a:p>
      </dgm:t>
    </dgm:pt>
    <dgm:pt modelId="{C14F0BA9-721B-4257-B7C7-F54F1B1DBE68}" type="sibTrans" cxnId="{B23FC52E-0346-4F5B-8AC3-2DAF6863EA28}">
      <dgm:prSet/>
      <dgm:spPr/>
      <dgm:t>
        <a:bodyPr/>
        <a:lstStyle/>
        <a:p>
          <a:endParaRPr lang="en-US"/>
        </a:p>
      </dgm:t>
    </dgm:pt>
    <dgm:pt modelId="{84590CB4-7EFB-43C5-B28F-C575B2F93344}">
      <dgm:prSet/>
      <dgm:spPr/>
      <dgm:t>
        <a:bodyPr/>
        <a:lstStyle/>
        <a:p>
          <a:r>
            <a:rPr lang="en-US"/>
            <a:t>Regional Director</a:t>
          </a:r>
        </a:p>
      </dgm:t>
    </dgm:pt>
    <dgm:pt modelId="{171D06D6-88B5-4114-9F4B-254B9E4FECD7}" type="parTrans" cxnId="{28EC873D-1AD6-4337-96AC-D1A5979C4AF7}">
      <dgm:prSet/>
      <dgm:spPr/>
      <dgm:t>
        <a:bodyPr/>
        <a:lstStyle/>
        <a:p>
          <a:endParaRPr lang="en-US"/>
        </a:p>
      </dgm:t>
    </dgm:pt>
    <dgm:pt modelId="{7B4AB8CF-029F-49AB-818D-CDD1722E9C91}" type="sibTrans" cxnId="{28EC873D-1AD6-4337-96AC-D1A5979C4AF7}">
      <dgm:prSet/>
      <dgm:spPr/>
      <dgm:t>
        <a:bodyPr/>
        <a:lstStyle/>
        <a:p>
          <a:endParaRPr lang="en-US"/>
        </a:p>
      </dgm:t>
    </dgm:pt>
    <dgm:pt modelId="{891311B0-B706-4C75-8121-0EAA843FB819}">
      <dgm:prSet/>
      <dgm:spPr/>
      <dgm:t>
        <a:bodyPr/>
        <a:lstStyle/>
        <a:p>
          <a:r>
            <a:rPr lang="en-US"/>
            <a:t>Supervising Physician</a:t>
          </a:r>
        </a:p>
      </dgm:t>
    </dgm:pt>
    <dgm:pt modelId="{6ADACCE3-2D14-47EE-8489-8F60CE08A8CF}" type="parTrans" cxnId="{55631B79-A361-4426-A828-A0CE23B8EA30}">
      <dgm:prSet/>
      <dgm:spPr/>
      <dgm:t>
        <a:bodyPr/>
        <a:lstStyle/>
        <a:p>
          <a:endParaRPr lang="en-US"/>
        </a:p>
      </dgm:t>
    </dgm:pt>
    <dgm:pt modelId="{1F0F83A0-43DB-4CDE-91F4-61F9125E8766}" type="sibTrans" cxnId="{55631B79-A361-4426-A828-A0CE23B8EA30}">
      <dgm:prSet/>
      <dgm:spPr/>
      <dgm:t>
        <a:bodyPr/>
        <a:lstStyle/>
        <a:p>
          <a:endParaRPr lang="en-US"/>
        </a:p>
      </dgm:t>
    </dgm:pt>
    <dgm:pt modelId="{2216727B-DA56-40B1-BB5D-8A813862C8B0}" type="pres">
      <dgm:prSet presAssocID="{39F268FD-677C-425A-8539-91D4B9317449}" presName="diagram" presStyleCnt="0">
        <dgm:presLayoutVars>
          <dgm:dir/>
          <dgm:resizeHandles val="exact"/>
        </dgm:presLayoutVars>
      </dgm:prSet>
      <dgm:spPr/>
    </dgm:pt>
    <dgm:pt modelId="{5B23ABB6-C0EE-485A-90DB-3ECD6BE473C6}" type="pres">
      <dgm:prSet presAssocID="{5C5FFC73-4B78-46BD-A3E4-9544365171D7}" presName="node" presStyleLbl="node1" presStyleIdx="0" presStyleCnt="5">
        <dgm:presLayoutVars>
          <dgm:bulletEnabled val="1"/>
        </dgm:presLayoutVars>
      </dgm:prSet>
      <dgm:spPr/>
    </dgm:pt>
    <dgm:pt modelId="{05ABD550-9C9F-4223-8430-FE5F0DFBF248}" type="pres">
      <dgm:prSet presAssocID="{4F836689-B339-4ADF-82AE-57D2B982B4D0}" presName="sibTrans" presStyleCnt="0"/>
      <dgm:spPr/>
    </dgm:pt>
    <dgm:pt modelId="{255F1CFC-17D7-4324-9483-64D80AE0C1C1}" type="pres">
      <dgm:prSet presAssocID="{4990C1A2-6BD0-447C-9D5D-1FB11EEE9772}" presName="node" presStyleLbl="node1" presStyleIdx="1" presStyleCnt="5">
        <dgm:presLayoutVars>
          <dgm:bulletEnabled val="1"/>
        </dgm:presLayoutVars>
      </dgm:prSet>
      <dgm:spPr/>
    </dgm:pt>
    <dgm:pt modelId="{B42EB011-A3E7-448B-8A99-C2E104D711EF}" type="pres">
      <dgm:prSet presAssocID="{09CB435E-736A-4A9C-AFB2-B78C4D835A9E}" presName="sibTrans" presStyleCnt="0"/>
      <dgm:spPr/>
    </dgm:pt>
    <dgm:pt modelId="{75E1DE88-0031-4E7C-8B3D-0BD95BC235D2}" type="pres">
      <dgm:prSet presAssocID="{0A3AC371-560B-461B-BF3B-7E656B3BA722}" presName="node" presStyleLbl="node1" presStyleIdx="2" presStyleCnt="5">
        <dgm:presLayoutVars>
          <dgm:bulletEnabled val="1"/>
        </dgm:presLayoutVars>
      </dgm:prSet>
      <dgm:spPr/>
    </dgm:pt>
    <dgm:pt modelId="{F43BA32D-C10F-48A6-86E4-F8AEFBDB4D16}" type="pres">
      <dgm:prSet presAssocID="{C14F0BA9-721B-4257-B7C7-F54F1B1DBE68}" presName="sibTrans" presStyleCnt="0"/>
      <dgm:spPr/>
    </dgm:pt>
    <dgm:pt modelId="{46F80FAF-B822-41EE-907A-6F57DBB3E5E8}" type="pres">
      <dgm:prSet presAssocID="{84590CB4-7EFB-43C5-B28F-C575B2F93344}" presName="node" presStyleLbl="node1" presStyleIdx="3" presStyleCnt="5">
        <dgm:presLayoutVars>
          <dgm:bulletEnabled val="1"/>
        </dgm:presLayoutVars>
      </dgm:prSet>
      <dgm:spPr/>
    </dgm:pt>
    <dgm:pt modelId="{058E7A1F-45EA-4A5F-BF19-62C5C3DD53D8}" type="pres">
      <dgm:prSet presAssocID="{7B4AB8CF-029F-49AB-818D-CDD1722E9C91}" presName="sibTrans" presStyleCnt="0"/>
      <dgm:spPr/>
    </dgm:pt>
    <dgm:pt modelId="{9440E269-1673-467D-A1CA-35FB35304A9B}" type="pres">
      <dgm:prSet presAssocID="{891311B0-B706-4C75-8121-0EAA843FB819}" presName="node" presStyleLbl="node1" presStyleIdx="4" presStyleCnt="5">
        <dgm:presLayoutVars>
          <dgm:bulletEnabled val="1"/>
        </dgm:presLayoutVars>
      </dgm:prSet>
      <dgm:spPr/>
    </dgm:pt>
  </dgm:ptLst>
  <dgm:cxnLst>
    <dgm:cxn modelId="{B23FC52E-0346-4F5B-8AC3-2DAF6863EA28}" srcId="{39F268FD-677C-425A-8539-91D4B9317449}" destId="{0A3AC371-560B-461B-BF3B-7E656B3BA722}" srcOrd="2" destOrd="0" parTransId="{F6D5092C-EA39-4325-9A67-71EB0703C846}" sibTransId="{C14F0BA9-721B-4257-B7C7-F54F1B1DBE68}"/>
    <dgm:cxn modelId="{1CA63B36-E3A5-4E5A-9829-047083AA523F}" type="presOf" srcId="{39F268FD-677C-425A-8539-91D4B9317449}" destId="{2216727B-DA56-40B1-BB5D-8A813862C8B0}" srcOrd="0" destOrd="0" presId="urn:microsoft.com/office/officeart/2005/8/layout/default"/>
    <dgm:cxn modelId="{28EC873D-1AD6-4337-96AC-D1A5979C4AF7}" srcId="{39F268FD-677C-425A-8539-91D4B9317449}" destId="{84590CB4-7EFB-43C5-B28F-C575B2F93344}" srcOrd="3" destOrd="0" parTransId="{171D06D6-88B5-4114-9F4B-254B9E4FECD7}" sibTransId="{7B4AB8CF-029F-49AB-818D-CDD1722E9C91}"/>
    <dgm:cxn modelId="{62979168-64DE-46B4-9364-F3CA0CF5D557}" srcId="{39F268FD-677C-425A-8539-91D4B9317449}" destId="{4990C1A2-6BD0-447C-9D5D-1FB11EEE9772}" srcOrd="1" destOrd="0" parTransId="{90DEAB2B-285D-4621-BAAD-D3F892E91C59}" sibTransId="{09CB435E-736A-4A9C-AFB2-B78C4D835A9E}"/>
    <dgm:cxn modelId="{55631B79-A361-4426-A828-A0CE23B8EA30}" srcId="{39F268FD-677C-425A-8539-91D4B9317449}" destId="{891311B0-B706-4C75-8121-0EAA843FB819}" srcOrd="4" destOrd="0" parTransId="{6ADACCE3-2D14-47EE-8489-8F60CE08A8CF}" sibTransId="{1F0F83A0-43DB-4CDE-91F4-61F9125E8766}"/>
    <dgm:cxn modelId="{925ED785-E40B-416D-A0D6-ED3209C0DBF4}" type="presOf" srcId="{0A3AC371-560B-461B-BF3B-7E656B3BA722}" destId="{75E1DE88-0031-4E7C-8B3D-0BD95BC235D2}" srcOrd="0" destOrd="0" presId="urn:microsoft.com/office/officeart/2005/8/layout/default"/>
    <dgm:cxn modelId="{8A065486-22A9-4573-9B73-9012409FA25D}" type="presOf" srcId="{84590CB4-7EFB-43C5-B28F-C575B2F93344}" destId="{46F80FAF-B822-41EE-907A-6F57DBB3E5E8}" srcOrd="0" destOrd="0" presId="urn:microsoft.com/office/officeart/2005/8/layout/default"/>
    <dgm:cxn modelId="{3156D7AA-C031-4794-A4D6-917A767FE41B}" type="presOf" srcId="{4990C1A2-6BD0-447C-9D5D-1FB11EEE9772}" destId="{255F1CFC-17D7-4324-9483-64D80AE0C1C1}" srcOrd="0" destOrd="0" presId="urn:microsoft.com/office/officeart/2005/8/layout/default"/>
    <dgm:cxn modelId="{250B62E5-FBBE-40DD-B5DC-3D20714A5039}" type="presOf" srcId="{891311B0-B706-4C75-8121-0EAA843FB819}" destId="{9440E269-1673-467D-A1CA-35FB35304A9B}" srcOrd="0" destOrd="0" presId="urn:microsoft.com/office/officeart/2005/8/layout/default"/>
    <dgm:cxn modelId="{B2B946F5-98F6-414C-BEC9-1FB1A8BC7D58}" srcId="{39F268FD-677C-425A-8539-91D4B9317449}" destId="{5C5FFC73-4B78-46BD-A3E4-9544365171D7}" srcOrd="0" destOrd="0" parTransId="{12FDD324-7ADB-4EE4-B2BB-B882E0B5A945}" sibTransId="{4F836689-B339-4ADF-82AE-57D2B982B4D0}"/>
    <dgm:cxn modelId="{162492FC-37F4-4D2A-8948-CE3285F29F46}" type="presOf" srcId="{5C5FFC73-4B78-46BD-A3E4-9544365171D7}" destId="{5B23ABB6-C0EE-485A-90DB-3ECD6BE473C6}" srcOrd="0" destOrd="0" presId="urn:microsoft.com/office/officeart/2005/8/layout/default"/>
    <dgm:cxn modelId="{9ED6A0E2-5849-4407-AB06-3AF94A2D2FAD}" type="presParOf" srcId="{2216727B-DA56-40B1-BB5D-8A813862C8B0}" destId="{5B23ABB6-C0EE-485A-90DB-3ECD6BE473C6}" srcOrd="0" destOrd="0" presId="urn:microsoft.com/office/officeart/2005/8/layout/default"/>
    <dgm:cxn modelId="{79925AE8-C4D3-4366-A8F4-931F78D4C030}" type="presParOf" srcId="{2216727B-DA56-40B1-BB5D-8A813862C8B0}" destId="{05ABD550-9C9F-4223-8430-FE5F0DFBF248}" srcOrd="1" destOrd="0" presId="urn:microsoft.com/office/officeart/2005/8/layout/default"/>
    <dgm:cxn modelId="{B1C65A07-2154-418C-8B14-63AF34DA822D}" type="presParOf" srcId="{2216727B-DA56-40B1-BB5D-8A813862C8B0}" destId="{255F1CFC-17D7-4324-9483-64D80AE0C1C1}" srcOrd="2" destOrd="0" presId="urn:microsoft.com/office/officeart/2005/8/layout/default"/>
    <dgm:cxn modelId="{6B3562CD-2214-4879-B225-E77C669F42E8}" type="presParOf" srcId="{2216727B-DA56-40B1-BB5D-8A813862C8B0}" destId="{B42EB011-A3E7-448B-8A99-C2E104D711EF}" srcOrd="3" destOrd="0" presId="urn:microsoft.com/office/officeart/2005/8/layout/default"/>
    <dgm:cxn modelId="{FD17272D-078F-4EF4-B0F7-B7F95162A2AF}" type="presParOf" srcId="{2216727B-DA56-40B1-BB5D-8A813862C8B0}" destId="{75E1DE88-0031-4E7C-8B3D-0BD95BC235D2}" srcOrd="4" destOrd="0" presId="urn:microsoft.com/office/officeart/2005/8/layout/default"/>
    <dgm:cxn modelId="{632392A2-4D2C-498F-BC12-361C496F1392}" type="presParOf" srcId="{2216727B-DA56-40B1-BB5D-8A813862C8B0}" destId="{F43BA32D-C10F-48A6-86E4-F8AEFBDB4D16}" srcOrd="5" destOrd="0" presId="urn:microsoft.com/office/officeart/2005/8/layout/default"/>
    <dgm:cxn modelId="{54EFB863-8FF4-43EE-99BC-DEC507312A06}" type="presParOf" srcId="{2216727B-DA56-40B1-BB5D-8A813862C8B0}" destId="{46F80FAF-B822-41EE-907A-6F57DBB3E5E8}" srcOrd="6" destOrd="0" presId="urn:microsoft.com/office/officeart/2005/8/layout/default"/>
    <dgm:cxn modelId="{E447E274-9CA0-4508-B1C5-2F56121C4BDB}" type="presParOf" srcId="{2216727B-DA56-40B1-BB5D-8A813862C8B0}" destId="{058E7A1F-45EA-4A5F-BF19-62C5C3DD53D8}" srcOrd="7" destOrd="0" presId="urn:microsoft.com/office/officeart/2005/8/layout/default"/>
    <dgm:cxn modelId="{80AB773D-B702-4D0A-903C-AFDD8628D346}" type="presParOf" srcId="{2216727B-DA56-40B1-BB5D-8A813862C8B0}" destId="{9440E269-1673-467D-A1CA-35FB35304A9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9B9A69-0B08-4606-B8D2-70B61F406883}" type="doc">
      <dgm:prSet loTypeId="urn:microsoft.com/office/officeart/2005/8/layout/radial6" loCatId="relationship" qsTypeId="urn:microsoft.com/office/officeart/2005/8/quickstyle/simple1" qsCatId="simple" csTypeId="urn:microsoft.com/office/officeart/2005/8/colors/accent2_3" csCatId="accent2" phldr="1"/>
      <dgm:spPr/>
      <dgm:t>
        <a:bodyPr/>
        <a:lstStyle/>
        <a:p>
          <a:endParaRPr lang="en-US"/>
        </a:p>
      </dgm:t>
    </dgm:pt>
    <dgm:pt modelId="{D9498574-24C9-40E7-A351-E8BDB1D89033}">
      <dgm:prSet/>
      <dgm:spPr/>
      <dgm:t>
        <a:bodyPr/>
        <a:lstStyle/>
        <a:p>
          <a:r>
            <a:rPr lang="en-US" b="0" i="0"/>
            <a:t>Peer Navigator experience</a:t>
          </a:r>
          <a:endParaRPr lang="en-US"/>
        </a:p>
      </dgm:t>
    </dgm:pt>
    <dgm:pt modelId="{45779AEF-15FF-461F-8285-0DAA9E8A44FD}" type="parTrans" cxnId="{AEF5961D-13CD-4E45-946D-1BCDC6769C4A}">
      <dgm:prSet/>
      <dgm:spPr/>
      <dgm:t>
        <a:bodyPr/>
        <a:lstStyle/>
        <a:p>
          <a:endParaRPr lang="en-US"/>
        </a:p>
      </dgm:t>
    </dgm:pt>
    <dgm:pt modelId="{8D58264F-8ED3-492B-AA3A-BD144E1B4EF4}" type="sibTrans" cxnId="{AEF5961D-13CD-4E45-946D-1BCDC6769C4A}">
      <dgm:prSet/>
      <dgm:spPr/>
      <dgm:t>
        <a:bodyPr/>
        <a:lstStyle/>
        <a:p>
          <a:endParaRPr lang="en-US"/>
        </a:p>
      </dgm:t>
    </dgm:pt>
    <dgm:pt modelId="{A88099E0-D108-4DE6-809D-F82D7C381C03}">
      <dgm:prSet custT="1"/>
      <dgm:spPr/>
      <dgm:t>
        <a:bodyPr/>
        <a:lstStyle/>
        <a:p>
          <a:r>
            <a:rPr lang="en-US" sz="1100" b="0" i="0"/>
            <a:t>Full wrap-around care</a:t>
          </a:r>
          <a:endParaRPr lang="en-US" sz="1100"/>
        </a:p>
      </dgm:t>
    </dgm:pt>
    <dgm:pt modelId="{8EDC3094-4AE9-46FE-A97C-9C68FC409234}" type="parTrans" cxnId="{607D5015-18E4-430C-BACF-BB845C01424D}">
      <dgm:prSet/>
      <dgm:spPr/>
      <dgm:t>
        <a:bodyPr/>
        <a:lstStyle/>
        <a:p>
          <a:endParaRPr lang="en-US"/>
        </a:p>
      </dgm:t>
    </dgm:pt>
    <dgm:pt modelId="{41426EE5-DC68-4E39-9934-5D0ABDEEF488}" type="sibTrans" cxnId="{607D5015-18E4-430C-BACF-BB845C01424D}">
      <dgm:prSet/>
      <dgm:spPr/>
      <dgm:t>
        <a:bodyPr/>
        <a:lstStyle/>
        <a:p>
          <a:endParaRPr lang="en-US"/>
        </a:p>
      </dgm:t>
    </dgm:pt>
    <dgm:pt modelId="{03F031DA-AF29-43F6-A3C7-399A1C991870}">
      <dgm:prSet custT="1"/>
      <dgm:spPr/>
      <dgm:t>
        <a:bodyPr/>
        <a:lstStyle/>
        <a:p>
          <a:r>
            <a:rPr lang="en-US" sz="1050" b="0" i="0"/>
            <a:t>Came through on a promise</a:t>
          </a:r>
          <a:endParaRPr lang="en-US" sz="1050"/>
        </a:p>
      </dgm:t>
    </dgm:pt>
    <dgm:pt modelId="{639E8343-DF5F-490F-A42F-0E382115B6F3}" type="parTrans" cxnId="{85B2FFC0-E783-4566-AF5B-341635A91EFC}">
      <dgm:prSet/>
      <dgm:spPr/>
      <dgm:t>
        <a:bodyPr/>
        <a:lstStyle/>
        <a:p>
          <a:endParaRPr lang="en-US"/>
        </a:p>
      </dgm:t>
    </dgm:pt>
    <dgm:pt modelId="{046F1DE5-DB13-4E25-A5CD-EE793EC81254}" type="sibTrans" cxnId="{85B2FFC0-E783-4566-AF5B-341635A91EFC}">
      <dgm:prSet/>
      <dgm:spPr/>
      <dgm:t>
        <a:bodyPr/>
        <a:lstStyle/>
        <a:p>
          <a:endParaRPr lang="en-US"/>
        </a:p>
      </dgm:t>
    </dgm:pt>
    <dgm:pt modelId="{B3F67C19-2EA4-4B25-9EB1-D54B97E4C88E}">
      <dgm:prSet custT="1"/>
      <dgm:spPr/>
      <dgm:t>
        <a:bodyPr/>
        <a:lstStyle/>
        <a:p>
          <a:r>
            <a:rPr lang="en-US" sz="1000" b="0" i="0"/>
            <a:t>Observed patient’s needs in her own context</a:t>
          </a:r>
          <a:endParaRPr lang="en-US" sz="1000"/>
        </a:p>
      </dgm:t>
    </dgm:pt>
    <dgm:pt modelId="{AAB4FA5B-F0A7-436E-84D6-27815FF707AF}" type="parTrans" cxnId="{10DF3461-26C0-4FAC-9BEE-F843365D5FE0}">
      <dgm:prSet/>
      <dgm:spPr/>
      <dgm:t>
        <a:bodyPr/>
        <a:lstStyle/>
        <a:p>
          <a:endParaRPr lang="en-US"/>
        </a:p>
      </dgm:t>
    </dgm:pt>
    <dgm:pt modelId="{C5D73AC3-A4BD-4310-93F6-F31536DC24B3}" type="sibTrans" cxnId="{10DF3461-26C0-4FAC-9BEE-F843365D5FE0}">
      <dgm:prSet/>
      <dgm:spPr/>
      <dgm:t>
        <a:bodyPr/>
        <a:lstStyle/>
        <a:p>
          <a:endParaRPr lang="en-US"/>
        </a:p>
      </dgm:t>
    </dgm:pt>
    <dgm:pt modelId="{98F321F1-28B4-4C6B-A5CD-26C7B0ADC581}">
      <dgm:prSet custT="1"/>
      <dgm:spPr/>
      <dgm:t>
        <a:bodyPr/>
        <a:lstStyle/>
        <a:p>
          <a:r>
            <a:rPr lang="en-US" sz="1000" b="0" i="0"/>
            <a:t>Resources to provide key non-medical supplies</a:t>
          </a:r>
          <a:endParaRPr lang="en-US" sz="1000"/>
        </a:p>
      </dgm:t>
    </dgm:pt>
    <dgm:pt modelId="{565C78E1-B3D6-4839-A159-8141885E2B47}" type="parTrans" cxnId="{8A59656B-6D8E-4234-90F9-A23255CAE093}">
      <dgm:prSet/>
      <dgm:spPr/>
      <dgm:t>
        <a:bodyPr/>
        <a:lstStyle/>
        <a:p>
          <a:endParaRPr lang="en-US"/>
        </a:p>
      </dgm:t>
    </dgm:pt>
    <dgm:pt modelId="{F4C7FAA2-F5C4-4404-A52E-C389C0F66D67}" type="sibTrans" cxnId="{8A59656B-6D8E-4234-90F9-A23255CAE093}">
      <dgm:prSet/>
      <dgm:spPr/>
      <dgm:t>
        <a:bodyPr/>
        <a:lstStyle/>
        <a:p>
          <a:endParaRPr lang="en-US"/>
        </a:p>
      </dgm:t>
    </dgm:pt>
    <dgm:pt modelId="{D123EE91-02B6-4174-B569-04DC4F118EE6}">
      <dgm:prSet custT="1"/>
      <dgm:spPr/>
      <dgm:t>
        <a:bodyPr/>
        <a:lstStyle/>
        <a:p>
          <a:r>
            <a:rPr lang="en-US" sz="1000" b="0" i="0"/>
            <a:t>Developing trust through shared experiences</a:t>
          </a:r>
          <a:endParaRPr lang="en-US" sz="1000"/>
        </a:p>
      </dgm:t>
    </dgm:pt>
    <dgm:pt modelId="{90F5D847-1FAE-4FFC-8C06-E1BECB7212F5}" type="parTrans" cxnId="{12F56AFB-AE71-401F-9B63-AB87A6FE5A1A}">
      <dgm:prSet/>
      <dgm:spPr/>
      <dgm:t>
        <a:bodyPr/>
        <a:lstStyle/>
        <a:p>
          <a:endParaRPr lang="en-US"/>
        </a:p>
      </dgm:t>
    </dgm:pt>
    <dgm:pt modelId="{6B90F708-FC6D-4E38-BEFB-6025041EB760}" type="sibTrans" cxnId="{12F56AFB-AE71-401F-9B63-AB87A6FE5A1A}">
      <dgm:prSet/>
      <dgm:spPr/>
      <dgm:t>
        <a:bodyPr/>
        <a:lstStyle/>
        <a:p>
          <a:endParaRPr lang="en-US"/>
        </a:p>
      </dgm:t>
    </dgm:pt>
    <dgm:pt modelId="{7DE6E585-441C-46B5-BDDE-33316166F66C}" type="pres">
      <dgm:prSet presAssocID="{A19B9A69-0B08-4606-B8D2-70B61F406883}" presName="Name0" presStyleCnt="0">
        <dgm:presLayoutVars>
          <dgm:chMax val="1"/>
          <dgm:dir/>
          <dgm:animLvl val="ctr"/>
          <dgm:resizeHandles val="exact"/>
        </dgm:presLayoutVars>
      </dgm:prSet>
      <dgm:spPr/>
    </dgm:pt>
    <dgm:pt modelId="{2BAB3E39-A73B-4113-8CB4-8A12C3C02BE7}" type="pres">
      <dgm:prSet presAssocID="{D9498574-24C9-40E7-A351-E8BDB1D89033}" presName="centerShape" presStyleLbl="node0" presStyleIdx="0" presStyleCnt="1" custLinFactNeighborX="537" custLinFactNeighborY="-1549"/>
      <dgm:spPr/>
    </dgm:pt>
    <dgm:pt modelId="{D75802F1-0585-4E3B-A4B2-DE16B9E89817}" type="pres">
      <dgm:prSet presAssocID="{A88099E0-D108-4DE6-809D-F82D7C381C03}" presName="node" presStyleLbl="node1" presStyleIdx="0" presStyleCnt="5">
        <dgm:presLayoutVars>
          <dgm:bulletEnabled val="1"/>
        </dgm:presLayoutVars>
      </dgm:prSet>
      <dgm:spPr/>
    </dgm:pt>
    <dgm:pt modelId="{1AC9DAF1-A23E-4C83-BC7D-323DC6F681E9}" type="pres">
      <dgm:prSet presAssocID="{A88099E0-D108-4DE6-809D-F82D7C381C03}" presName="dummy" presStyleCnt="0"/>
      <dgm:spPr/>
    </dgm:pt>
    <dgm:pt modelId="{8D91EF48-000A-42B9-AC4C-9317B3350DB5}" type="pres">
      <dgm:prSet presAssocID="{41426EE5-DC68-4E39-9934-5D0ABDEEF488}" presName="sibTrans" presStyleLbl="sibTrans2D1" presStyleIdx="0" presStyleCnt="5"/>
      <dgm:spPr/>
    </dgm:pt>
    <dgm:pt modelId="{08413D9C-54F5-42E2-ABA1-25BB29B8EB00}" type="pres">
      <dgm:prSet presAssocID="{03F031DA-AF29-43F6-A3C7-399A1C991870}" presName="node" presStyleLbl="node1" presStyleIdx="1" presStyleCnt="5">
        <dgm:presLayoutVars>
          <dgm:bulletEnabled val="1"/>
        </dgm:presLayoutVars>
      </dgm:prSet>
      <dgm:spPr/>
    </dgm:pt>
    <dgm:pt modelId="{849FC1D1-816A-4C9E-8D5F-D2E47053DB78}" type="pres">
      <dgm:prSet presAssocID="{03F031DA-AF29-43F6-A3C7-399A1C991870}" presName="dummy" presStyleCnt="0"/>
      <dgm:spPr/>
    </dgm:pt>
    <dgm:pt modelId="{C7EFD4C0-5E3C-4AB0-B616-6AD82BF52845}" type="pres">
      <dgm:prSet presAssocID="{046F1DE5-DB13-4E25-A5CD-EE793EC81254}" presName="sibTrans" presStyleLbl="sibTrans2D1" presStyleIdx="1" presStyleCnt="5"/>
      <dgm:spPr/>
    </dgm:pt>
    <dgm:pt modelId="{426A1779-6798-48A8-87E2-7A2EA930FBB5}" type="pres">
      <dgm:prSet presAssocID="{B3F67C19-2EA4-4B25-9EB1-D54B97E4C88E}" presName="node" presStyleLbl="node1" presStyleIdx="2" presStyleCnt="5">
        <dgm:presLayoutVars>
          <dgm:bulletEnabled val="1"/>
        </dgm:presLayoutVars>
      </dgm:prSet>
      <dgm:spPr/>
    </dgm:pt>
    <dgm:pt modelId="{BA857EF4-7949-4D2C-8289-4AC81216E6FE}" type="pres">
      <dgm:prSet presAssocID="{B3F67C19-2EA4-4B25-9EB1-D54B97E4C88E}" presName="dummy" presStyleCnt="0"/>
      <dgm:spPr/>
    </dgm:pt>
    <dgm:pt modelId="{8486C961-C490-42BD-AD45-E17CDF01ECF1}" type="pres">
      <dgm:prSet presAssocID="{C5D73AC3-A4BD-4310-93F6-F31536DC24B3}" presName="sibTrans" presStyleLbl="sibTrans2D1" presStyleIdx="2" presStyleCnt="5"/>
      <dgm:spPr/>
    </dgm:pt>
    <dgm:pt modelId="{67FA5CB9-5378-4DAF-9B28-1E7148F60834}" type="pres">
      <dgm:prSet presAssocID="{98F321F1-28B4-4C6B-A5CD-26C7B0ADC581}" presName="node" presStyleLbl="node1" presStyleIdx="3" presStyleCnt="5">
        <dgm:presLayoutVars>
          <dgm:bulletEnabled val="1"/>
        </dgm:presLayoutVars>
      </dgm:prSet>
      <dgm:spPr/>
    </dgm:pt>
    <dgm:pt modelId="{A15B3A39-2BE1-49AF-99D9-4E23094212FA}" type="pres">
      <dgm:prSet presAssocID="{98F321F1-28B4-4C6B-A5CD-26C7B0ADC581}" presName="dummy" presStyleCnt="0"/>
      <dgm:spPr/>
    </dgm:pt>
    <dgm:pt modelId="{FB9255A2-6FF1-46D2-84EE-185AF5AEFC2D}" type="pres">
      <dgm:prSet presAssocID="{F4C7FAA2-F5C4-4404-A52E-C389C0F66D67}" presName="sibTrans" presStyleLbl="sibTrans2D1" presStyleIdx="3" presStyleCnt="5"/>
      <dgm:spPr/>
    </dgm:pt>
    <dgm:pt modelId="{6156B2F8-637F-4F64-9EE0-AEFB4123A68B}" type="pres">
      <dgm:prSet presAssocID="{D123EE91-02B6-4174-B569-04DC4F118EE6}" presName="node" presStyleLbl="node1" presStyleIdx="4" presStyleCnt="5" custScaleX="108251" custScaleY="105717">
        <dgm:presLayoutVars>
          <dgm:bulletEnabled val="1"/>
        </dgm:presLayoutVars>
      </dgm:prSet>
      <dgm:spPr/>
    </dgm:pt>
    <dgm:pt modelId="{AE01421F-CE04-4A2F-84DB-1A1D9A6B36B8}" type="pres">
      <dgm:prSet presAssocID="{D123EE91-02B6-4174-B569-04DC4F118EE6}" presName="dummy" presStyleCnt="0"/>
      <dgm:spPr/>
    </dgm:pt>
    <dgm:pt modelId="{DC1B2CA7-CC01-4020-ABB7-605FFECD27C8}" type="pres">
      <dgm:prSet presAssocID="{6B90F708-FC6D-4E38-BEFB-6025041EB760}" presName="sibTrans" presStyleLbl="sibTrans2D1" presStyleIdx="4" presStyleCnt="5"/>
      <dgm:spPr/>
    </dgm:pt>
  </dgm:ptLst>
  <dgm:cxnLst>
    <dgm:cxn modelId="{607D5015-18E4-430C-BACF-BB845C01424D}" srcId="{D9498574-24C9-40E7-A351-E8BDB1D89033}" destId="{A88099E0-D108-4DE6-809D-F82D7C381C03}" srcOrd="0" destOrd="0" parTransId="{8EDC3094-4AE9-46FE-A97C-9C68FC409234}" sibTransId="{41426EE5-DC68-4E39-9934-5D0ABDEEF488}"/>
    <dgm:cxn modelId="{AEF5961D-13CD-4E45-946D-1BCDC6769C4A}" srcId="{A19B9A69-0B08-4606-B8D2-70B61F406883}" destId="{D9498574-24C9-40E7-A351-E8BDB1D89033}" srcOrd="0" destOrd="0" parTransId="{45779AEF-15FF-461F-8285-0DAA9E8A44FD}" sibTransId="{8D58264F-8ED3-492B-AA3A-BD144E1B4EF4}"/>
    <dgm:cxn modelId="{25276231-FF05-4BFF-A4F1-45D120D8FC4C}" type="presOf" srcId="{A88099E0-D108-4DE6-809D-F82D7C381C03}" destId="{D75802F1-0585-4E3B-A4B2-DE16B9E89817}" srcOrd="0" destOrd="0" presId="urn:microsoft.com/office/officeart/2005/8/layout/radial6"/>
    <dgm:cxn modelId="{10DF3461-26C0-4FAC-9BEE-F843365D5FE0}" srcId="{D9498574-24C9-40E7-A351-E8BDB1D89033}" destId="{B3F67C19-2EA4-4B25-9EB1-D54B97E4C88E}" srcOrd="2" destOrd="0" parTransId="{AAB4FA5B-F0A7-436E-84D6-27815FF707AF}" sibTransId="{C5D73AC3-A4BD-4310-93F6-F31536DC24B3}"/>
    <dgm:cxn modelId="{EBDD3764-DFA2-42B4-A431-CCDA8F9B2F33}" type="presOf" srcId="{B3F67C19-2EA4-4B25-9EB1-D54B97E4C88E}" destId="{426A1779-6798-48A8-87E2-7A2EA930FBB5}" srcOrd="0" destOrd="0" presId="urn:microsoft.com/office/officeart/2005/8/layout/radial6"/>
    <dgm:cxn modelId="{B5686B48-2E62-4A54-A28E-CFDE6F4FF6F6}" type="presOf" srcId="{98F321F1-28B4-4C6B-A5CD-26C7B0ADC581}" destId="{67FA5CB9-5378-4DAF-9B28-1E7148F60834}" srcOrd="0" destOrd="0" presId="urn:microsoft.com/office/officeart/2005/8/layout/radial6"/>
    <dgm:cxn modelId="{8A59656B-6D8E-4234-90F9-A23255CAE093}" srcId="{D9498574-24C9-40E7-A351-E8BDB1D89033}" destId="{98F321F1-28B4-4C6B-A5CD-26C7B0ADC581}" srcOrd="3" destOrd="0" parTransId="{565C78E1-B3D6-4839-A159-8141885E2B47}" sibTransId="{F4C7FAA2-F5C4-4404-A52E-C389C0F66D67}"/>
    <dgm:cxn modelId="{F9B6126C-F1D4-4798-94F8-E5743E0CE84B}" type="presOf" srcId="{D9498574-24C9-40E7-A351-E8BDB1D89033}" destId="{2BAB3E39-A73B-4113-8CB4-8A12C3C02BE7}" srcOrd="0" destOrd="0" presId="urn:microsoft.com/office/officeart/2005/8/layout/radial6"/>
    <dgm:cxn modelId="{C0E0314D-9BAB-4D11-B430-E7DE09C0D3CD}" type="presOf" srcId="{41426EE5-DC68-4E39-9934-5D0ABDEEF488}" destId="{8D91EF48-000A-42B9-AC4C-9317B3350DB5}" srcOrd="0" destOrd="0" presId="urn:microsoft.com/office/officeart/2005/8/layout/radial6"/>
    <dgm:cxn modelId="{E6985456-88BB-414D-AA98-9E9D46EB669A}" type="presOf" srcId="{046F1DE5-DB13-4E25-A5CD-EE793EC81254}" destId="{C7EFD4C0-5E3C-4AB0-B616-6AD82BF52845}" srcOrd="0" destOrd="0" presId="urn:microsoft.com/office/officeart/2005/8/layout/radial6"/>
    <dgm:cxn modelId="{D444C578-D803-41CD-8178-FD67DF6E1837}" type="presOf" srcId="{03F031DA-AF29-43F6-A3C7-399A1C991870}" destId="{08413D9C-54F5-42E2-ABA1-25BB29B8EB00}" srcOrd="0" destOrd="0" presId="urn:microsoft.com/office/officeart/2005/8/layout/radial6"/>
    <dgm:cxn modelId="{9A8ADD80-8364-4F0C-9A4B-7FE9FF45C576}" type="presOf" srcId="{D123EE91-02B6-4174-B569-04DC4F118EE6}" destId="{6156B2F8-637F-4F64-9EE0-AEFB4123A68B}" srcOrd="0" destOrd="0" presId="urn:microsoft.com/office/officeart/2005/8/layout/radial6"/>
    <dgm:cxn modelId="{85B2FFC0-E783-4566-AF5B-341635A91EFC}" srcId="{D9498574-24C9-40E7-A351-E8BDB1D89033}" destId="{03F031DA-AF29-43F6-A3C7-399A1C991870}" srcOrd="1" destOrd="0" parTransId="{639E8343-DF5F-490F-A42F-0E382115B6F3}" sibTransId="{046F1DE5-DB13-4E25-A5CD-EE793EC81254}"/>
    <dgm:cxn modelId="{3564D5C1-B473-4676-B188-346ECCB2BD5D}" type="presOf" srcId="{A19B9A69-0B08-4606-B8D2-70B61F406883}" destId="{7DE6E585-441C-46B5-BDDE-33316166F66C}" srcOrd="0" destOrd="0" presId="urn:microsoft.com/office/officeart/2005/8/layout/radial6"/>
    <dgm:cxn modelId="{812BE0D1-8680-4CF3-BC08-994FA63497E4}" type="presOf" srcId="{F4C7FAA2-F5C4-4404-A52E-C389C0F66D67}" destId="{FB9255A2-6FF1-46D2-84EE-185AF5AEFC2D}" srcOrd="0" destOrd="0" presId="urn:microsoft.com/office/officeart/2005/8/layout/radial6"/>
    <dgm:cxn modelId="{71BA7CDC-66E1-4C7F-B6E9-4E522D9BE39E}" type="presOf" srcId="{6B90F708-FC6D-4E38-BEFB-6025041EB760}" destId="{DC1B2CA7-CC01-4020-ABB7-605FFECD27C8}" srcOrd="0" destOrd="0" presId="urn:microsoft.com/office/officeart/2005/8/layout/radial6"/>
    <dgm:cxn modelId="{D6D909E3-9CE0-465F-A603-56C5DDC57C1D}" type="presOf" srcId="{C5D73AC3-A4BD-4310-93F6-F31536DC24B3}" destId="{8486C961-C490-42BD-AD45-E17CDF01ECF1}" srcOrd="0" destOrd="0" presId="urn:microsoft.com/office/officeart/2005/8/layout/radial6"/>
    <dgm:cxn modelId="{12F56AFB-AE71-401F-9B63-AB87A6FE5A1A}" srcId="{D9498574-24C9-40E7-A351-E8BDB1D89033}" destId="{D123EE91-02B6-4174-B569-04DC4F118EE6}" srcOrd="4" destOrd="0" parTransId="{90F5D847-1FAE-4FFC-8C06-E1BECB7212F5}" sibTransId="{6B90F708-FC6D-4E38-BEFB-6025041EB760}"/>
    <dgm:cxn modelId="{98B64E33-951A-41DC-A96B-BDFB54692D22}" type="presParOf" srcId="{7DE6E585-441C-46B5-BDDE-33316166F66C}" destId="{2BAB3E39-A73B-4113-8CB4-8A12C3C02BE7}" srcOrd="0" destOrd="0" presId="urn:microsoft.com/office/officeart/2005/8/layout/radial6"/>
    <dgm:cxn modelId="{F9701727-D284-4099-806D-CB7BFEF9F382}" type="presParOf" srcId="{7DE6E585-441C-46B5-BDDE-33316166F66C}" destId="{D75802F1-0585-4E3B-A4B2-DE16B9E89817}" srcOrd="1" destOrd="0" presId="urn:microsoft.com/office/officeart/2005/8/layout/radial6"/>
    <dgm:cxn modelId="{21F87B8A-6ED4-468C-B671-25FBAD29444C}" type="presParOf" srcId="{7DE6E585-441C-46B5-BDDE-33316166F66C}" destId="{1AC9DAF1-A23E-4C83-BC7D-323DC6F681E9}" srcOrd="2" destOrd="0" presId="urn:microsoft.com/office/officeart/2005/8/layout/radial6"/>
    <dgm:cxn modelId="{CA93B580-6B2B-491E-9C09-A9BAB5F80555}" type="presParOf" srcId="{7DE6E585-441C-46B5-BDDE-33316166F66C}" destId="{8D91EF48-000A-42B9-AC4C-9317B3350DB5}" srcOrd="3" destOrd="0" presId="urn:microsoft.com/office/officeart/2005/8/layout/radial6"/>
    <dgm:cxn modelId="{11940D70-6AB5-4570-A3C5-3BDD5D756D97}" type="presParOf" srcId="{7DE6E585-441C-46B5-BDDE-33316166F66C}" destId="{08413D9C-54F5-42E2-ABA1-25BB29B8EB00}" srcOrd="4" destOrd="0" presId="urn:microsoft.com/office/officeart/2005/8/layout/radial6"/>
    <dgm:cxn modelId="{58C65A06-094A-4744-A479-47730D26B64F}" type="presParOf" srcId="{7DE6E585-441C-46B5-BDDE-33316166F66C}" destId="{849FC1D1-816A-4C9E-8D5F-D2E47053DB78}" srcOrd="5" destOrd="0" presId="urn:microsoft.com/office/officeart/2005/8/layout/radial6"/>
    <dgm:cxn modelId="{2087F7A7-BF4F-420F-9F56-28CF6C73EE8E}" type="presParOf" srcId="{7DE6E585-441C-46B5-BDDE-33316166F66C}" destId="{C7EFD4C0-5E3C-4AB0-B616-6AD82BF52845}" srcOrd="6" destOrd="0" presId="urn:microsoft.com/office/officeart/2005/8/layout/radial6"/>
    <dgm:cxn modelId="{7E142A15-F4AD-4C6B-AA71-FE83374B47E1}" type="presParOf" srcId="{7DE6E585-441C-46B5-BDDE-33316166F66C}" destId="{426A1779-6798-48A8-87E2-7A2EA930FBB5}" srcOrd="7" destOrd="0" presId="urn:microsoft.com/office/officeart/2005/8/layout/radial6"/>
    <dgm:cxn modelId="{D98684B5-9C6F-4ED5-9A6D-29344025B04B}" type="presParOf" srcId="{7DE6E585-441C-46B5-BDDE-33316166F66C}" destId="{BA857EF4-7949-4D2C-8289-4AC81216E6FE}" srcOrd="8" destOrd="0" presId="urn:microsoft.com/office/officeart/2005/8/layout/radial6"/>
    <dgm:cxn modelId="{8159ADEC-A2A2-4702-91EE-1FA2836F1D0F}" type="presParOf" srcId="{7DE6E585-441C-46B5-BDDE-33316166F66C}" destId="{8486C961-C490-42BD-AD45-E17CDF01ECF1}" srcOrd="9" destOrd="0" presId="urn:microsoft.com/office/officeart/2005/8/layout/radial6"/>
    <dgm:cxn modelId="{1C2197B2-6265-4FD6-9FC9-483009C47918}" type="presParOf" srcId="{7DE6E585-441C-46B5-BDDE-33316166F66C}" destId="{67FA5CB9-5378-4DAF-9B28-1E7148F60834}" srcOrd="10" destOrd="0" presId="urn:microsoft.com/office/officeart/2005/8/layout/radial6"/>
    <dgm:cxn modelId="{B332D8AD-6FC9-4932-A780-AC9CC599241D}" type="presParOf" srcId="{7DE6E585-441C-46B5-BDDE-33316166F66C}" destId="{A15B3A39-2BE1-49AF-99D9-4E23094212FA}" srcOrd="11" destOrd="0" presId="urn:microsoft.com/office/officeart/2005/8/layout/radial6"/>
    <dgm:cxn modelId="{60B9FB71-9B14-4804-8C8E-B194C87C6616}" type="presParOf" srcId="{7DE6E585-441C-46B5-BDDE-33316166F66C}" destId="{FB9255A2-6FF1-46D2-84EE-185AF5AEFC2D}" srcOrd="12" destOrd="0" presId="urn:microsoft.com/office/officeart/2005/8/layout/radial6"/>
    <dgm:cxn modelId="{55585242-C976-46F5-98C0-228CB2AA28AF}" type="presParOf" srcId="{7DE6E585-441C-46B5-BDDE-33316166F66C}" destId="{6156B2F8-637F-4F64-9EE0-AEFB4123A68B}" srcOrd="13" destOrd="0" presId="urn:microsoft.com/office/officeart/2005/8/layout/radial6"/>
    <dgm:cxn modelId="{DE5738AD-2749-45D8-906E-4E869DC0AE38}" type="presParOf" srcId="{7DE6E585-441C-46B5-BDDE-33316166F66C}" destId="{AE01421F-CE04-4A2F-84DB-1A1D9A6B36B8}" srcOrd="14" destOrd="0" presId="urn:microsoft.com/office/officeart/2005/8/layout/radial6"/>
    <dgm:cxn modelId="{1BD898A5-1262-4EF8-94AB-D68DA64C13B1}" type="presParOf" srcId="{7DE6E585-441C-46B5-BDDE-33316166F66C}" destId="{DC1B2CA7-CC01-4020-ABB7-605FFECD27C8}"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7E57D-FA67-4E7E-92C3-6265FD6B4A0D}">
      <dsp:nvSpPr>
        <dsp:cNvPr id="0" name=""/>
        <dsp:cNvSpPr/>
      </dsp:nvSpPr>
      <dsp:spPr>
        <a:xfrm>
          <a:off x="170625" y="257570"/>
          <a:ext cx="1771926" cy="1212466"/>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09E77380-0A4C-4BAF-817E-F61D45371D01}">
      <dsp:nvSpPr>
        <dsp:cNvPr id="0" name=""/>
        <dsp:cNvSpPr/>
      </dsp:nvSpPr>
      <dsp:spPr>
        <a:xfrm>
          <a:off x="1330" y="1590877"/>
          <a:ext cx="2110516" cy="783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0">
            <a:lnSpc>
              <a:spcPct val="90000"/>
            </a:lnSpc>
            <a:spcBef>
              <a:spcPct val="0"/>
            </a:spcBef>
            <a:spcAft>
              <a:spcPct val="35000"/>
            </a:spcAft>
            <a:buNone/>
          </a:pPr>
          <a:r>
            <a:rPr lang="en-US" sz="1400" b="0" i="0" kern="1200"/>
            <a:t>Housing insecurity among this population is projected to triple in Los Angeles, costing $450M by 2026, an 80% increase since 2011.</a:t>
          </a:r>
          <a:r>
            <a:rPr lang="en-US" sz="1400" kern="1200">
              <a:latin typeface="Arial"/>
            </a:rPr>
            <a:t> </a:t>
          </a:r>
          <a:r>
            <a:rPr lang="en-US" sz="1400" kern="1200" baseline="30000">
              <a:latin typeface="Arial"/>
            </a:rPr>
            <a:t>1</a:t>
          </a:r>
          <a:endParaRPr lang="en-US" sz="1400" kern="1200" baseline="30000"/>
        </a:p>
      </dsp:txBody>
      <dsp:txXfrm>
        <a:off x="1330" y="1590877"/>
        <a:ext cx="2110516" cy="783001"/>
      </dsp:txXfrm>
    </dsp:sp>
    <dsp:sp modelId="{64B453C2-6966-46C7-8D9F-1CF22A66C6ED}">
      <dsp:nvSpPr>
        <dsp:cNvPr id="0" name=""/>
        <dsp:cNvSpPr/>
      </dsp:nvSpPr>
      <dsp:spPr>
        <a:xfrm>
          <a:off x="2458397" y="240586"/>
          <a:ext cx="1839695" cy="1280404"/>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4F7B38AF-C9B1-42C8-BA09-2F369257586C}">
      <dsp:nvSpPr>
        <dsp:cNvPr id="0" name=""/>
        <dsp:cNvSpPr/>
      </dsp:nvSpPr>
      <dsp:spPr>
        <a:xfrm>
          <a:off x="2322987" y="1607861"/>
          <a:ext cx="2110516" cy="783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0" i="0" kern="1200"/>
            <a:t>Housing insecurity and homelessness (H&amp;H) is a significant driver of health inequities</a:t>
          </a:r>
          <a:endParaRPr lang="en-US" sz="1400" kern="1200"/>
        </a:p>
      </dsp:txBody>
      <dsp:txXfrm>
        <a:off x="2322987" y="1607861"/>
        <a:ext cx="2110516" cy="783001"/>
      </dsp:txXfrm>
    </dsp:sp>
    <dsp:sp modelId="{B2B3E1A5-3960-43B7-8864-A63007FDD41C}">
      <dsp:nvSpPr>
        <dsp:cNvPr id="0" name=""/>
        <dsp:cNvSpPr/>
      </dsp:nvSpPr>
      <dsp:spPr>
        <a:xfrm>
          <a:off x="4869931" y="274555"/>
          <a:ext cx="1659942" cy="1144529"/>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2AAFF162-4F32-498E-8D22-EBA967CF4170}">
      <dsp:nvSpPr>
        <dsp:cNvPr id="0" name=""/>
        <dsp:cNvSpPr/>
      </dsp:nvSpPr>
      <dsp:spPr>
        <a:xfrm>
          <a:off x="4644644" y="1573892"/>
          <a:ext cx="2110516" cy="783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0" i="0" kern="1200"/>
            <a:t>H&amp;H is associated with poorer self-rated physical health and an increased number of chronic conditions</a:t>
          </a:r>
          <a:endParaRPr lang="en-US" sz="1400" kern="1200"/>
        </a:p>
      </dsp:txBody>
      <dsp:txXfrm>
        <a:off x="4644644" y="1573892"/>
        <a:ext cx="2110516" cy="7830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7863C-D0FB-495D-9F02-72CB1CA9C53D}">
      <dsp:nvSpPr>
        <dsp:cNvPr id="0" name=""/>
        <dsp:cNvSpPr/>
      </dsp:nvSpPr>
      <dsp:spPr>
        <a:xfrm>
          <a:off x="5262994" y="1822141"/>
          <a:ext cx="2392270" cy="1435362"/>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4 Health Plans</a:t>
          </a:r>
          <a:endParaRPr lang="en-US" sz="2300" kern="1200"/>
        </a:p>
      </dsp:txBody>
      <dsp:txXfrm>
        <a:off x="5262994" y="1822141"/>
        <a:ext cx="2392270" cy="1435362"/>
      </dsp:txXfrm>
    </dsp:sp>
    <dsp:sp modelId="{EC176915-66D1-4E29-922E-7798B6F9A902}">
      <dsp:nvSpPr>
        <dsp:cNvPr id="0" name=""/>
        <dsp:cNvSpPr/>
      </dsp:nvSpPr>
      <dsp:spPr>
        <a:xfrm>
          <a:off x="2636879" y="1822141"/>
          <a:ext cx="2392270" cy="1435362"/>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2 Private Contracts</a:t>
          </a:r>
          <a:endParaRPr lang="en-US" sz="2300" kern="1200"/>
        </a:p>
      </dsp:txBody>
      <dsp:txXfrm>
        <a:off x="2636879" y="1822141"/>
        <a:ext cx="2392270" cy="1435362"/>
      </dsp:txXfrm>
    </dsp:sp>
    <dsp:sp modelId="{CF17EC7C-7A37-47B9-83F3-6828E68A661B}">
      <dsp:nvSpPr>
        <dsp:cNvPr id="0" name=""/>
        <dsp:cNvSpPr/>
      </dsp:nvSpPr>
      <dsp:spPr>
        <a:xfrm>
          <a:off x="0" y="0"/>
          <a:ext cx="2392270" cy="1435362"/>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2180 Unique Patients Served</a:t>
          </a:r>
          <a:endParaRPr lang="en-US" sz="2300" kern="1200"/>
        </a:p>
      </dsp:txBody>
      <dsp:txXfrm>
        <a:off x="0" y="0"/>
        <a:ext cx="2392270" cy="1435362"/>
      </dsp:txXfrm>
    </dsp:sp>
    <dsp:sp modelId="{86374B83-4012-4557-873E-1F8168BF546E}">
      <dsp:nvSpPr>
        <dsp:cNvPr id="0" name=""/>
        <dsp:cNvSpPr/>
      </dsp:nvSpPr>
      <dsp:spPr>
        <a:xfrm>
          <a:off x="2643961" y="0"/>
          <a:ext cx="2392270" cy="1435362"/>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35 Patients Housed</a:t>
          </a:r>
          <a:endParaRPr lang="en-US" sz="2300" kern="1200"/>
        </a:p>
      </dsp:txBody>
      <dsp:txXfrm>
        <a:off x="2643961" y="0"/>
        <a:ext cx="2392270" cy="1435362"/>
      </dsp:txXfrm>
    </dsp:sp>
    <dsp:sp modelId="{554C9206-4F04-417A-90FB-FF7EADAF3395}">
      <dsp:nvSpPr>
        <dsp:cNvPr id="0" name=""/>
        <dsp:cNvSpPr/>
      </dsp:nvSpPr>
      <dsp:spPr>
        <a:xfrm>
          <a:off x="5262994" y="0"/>
          <a:ext cx="2392270" cy="1435362"/>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50% reduction in 30-day hospital readmission rates</a:t>
          </a:r>
          <a:endParaRPr lang="en-US" sz="2300" kern="1200"/>
        </a:p>
      </dsp:txBody>
      <dsp:txXfrm>
        <a:off x="5262994" y="0"/>
        <a:ext cx="2392270" cy="1435362"/>
      </dsp:txXfrm>
    </dsp:sp>
    <dsp:sp modelId="{6614132A-E72F-4695-8D23-FA69A7CBE048}">
      <dsp:nvSpPr>
        <dsp:cNvPr id="0" name=""/>
        <dsp:cNvSpPr/>
      </dsp:nvSpPr>
      <dsp:spPr>
        <a:xfrm>
          <a:off x="0" y="1822141"/>
          <a:ext cx="2392270" cy="1435362"/>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More than 90% of clients into CES for housing</a:t>
          </a:r>
          <a:endParaRPr lang="en-US" sz="2300" kern="1200"/>
        </a:p>
      </dsp:txBody>
      <dsp:txXfrm>
        <a:off x="0" y="1822141"/>
        <a:ext cx="2392270" cy="14353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4C2AB-E131-4058-B09F-BD03C780D1C3}">
      <dsp:nvSpPr>
        <dsp:cNvPr id="0" name=""/>
        <dsp:cNvSpPr/>
      </dsp:nvSpPr>
      <dsp:spPr>
        <a:xfrm>
          <a:off x="473858" y="302395"/>
          <a:ext cx="1475437" cy="147543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D50B1-2C0C-4CD9-875F-F2D4D3B2E6AF}">
      <dsp:nvSpPr>
        <dsp:cNvPr id="0" name=""/>
        <dsp:cNvSpPr/>
      </dsp:nvSpPr>
      <dsp:spPr>
        <a:xfrm>
          <a:off x="788295" y="616833"/>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BCFF3D-9588-4B78-8740-92BF7B59F57C}">
      <dsp:nvSpPr>
        <dsp:cNvPr id="0" name=""/>
        <dsp:cNvSpPr/>
      </dsp:nvSpPr>
      <dsp:spPr>
        <a:xfrm>
          <a:off x="2201" y="2237395"/>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0" i="0" kern="1200"/>
            <a:t>GPS Trackers</a:t>
          </a:r>
          <a:endParaRPr lang="en-US" sz="2200" kern="1200"/>
        </a:p>
      </dsp:txBody>
      <dsp:txXfrm>
        <a:off x="2201" y="2237395"/>
        <a:ext cx="2418750" cy="720000"/>
      </dsp:txXfrm>
    </dsp:sp>
    <dsp:sp modelId="{86562A89-68C9-4D3C-9BC3-1E4FD2DDAB86}">
      <dsp:nvSpPr>
        <dsp:cNvPr id="0" name=""/>
        <dsp:cNvSpPr/>
      </dsp:nvSpPr>
      <dsp:spPr>
        <a:xfrm>
          <a:off x="3315889" y="302395"/>
          <a:ext cx="1475437" cy="147543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7F03D-4987-45F9-B7C9-2BCC16C53F2D}">
      <dsp:nvSpPr>
        <dsp:cNvPr id="0" name=""/>
        <dsp:cNvSpPr/>
      </dsp:nvSpPr>
      <dsp:spPr>
        <a:xfrm>
          <a:off x="3630326" y="616833"/>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F4C418-A783-42A9-9BE0-D36FB5CCBAC6}">
      <dsp:nvSpPr>
        <dsp:cNvPr id="0" name=""/>
        <dsp:cNvSpPr/>
      </dsp:nvSpPr>
      <dsp:spPr>
        <a:xfrm>
          <a:off x="2844233" y="2237395"/>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0" i="0" kern="1200"/>
            <a:t>Solar Chargers</a:t>
          </a:r>
          <a:endParaRPr lang="en-US" sz="2200" kern="1200"/>
        </a:p>
      </dsp:txBody>
      <dsp:txXfrm>
        <a:off x="2844233" y="2237395"/>
        <a:ext cx="2418750" cy="720000"/>
      </dsp:txXfrm>
    </dsp:sp>
    <dsp:sp modelId="{986F6E74-B9BA-4192-905E-159AB0907290}">
      <dsp:nvSpPr>
        <dsp:cNvPr id="0" name=""/>
        <dsp:cNvSpPr/>
      </dsp:nvSpPr>
      <dsp:spPr>
        <a:xfrm>
          <a:off x="6157920" y="302395"/>
          <a:ext cx="1475437" cy="147543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0397A-0001-4893-BA06-AA310E96E97F}">
      <dsp:nvSpPr>
        <dsp:cNvPr id="0" name=""/>
        <dsp:cNvSpPr/>
      </dsp:nvSpPr>
      <dsp:spPr>
        <a:xfrm>
          <a:off x="6472358" y="616833"/>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4277B9-3AB5-4674-B4AA-D1CC4C6F5B8D}">
      <dsp:nvSpPr>
        <dsp:cNvPr id="0" name=""/>
        <dsp:cNvSpPr/>
      </dsp:nvSpPr>
      <dsp:spPr>
        <a:xfrm>
          <a:off x="5686264" y="2237395"/>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0" i="0" kern="1200"/>
            <a:t>24/7 Answering Service</a:t>
          </a:r>
          <a:endParaRPr lang="en-US" sz="2200" kern="1200"/>
        </a:p>
      </dsp:txBody>
      <dsp:txXfrm>
        <a:off x="5686264" y="2237395"/>
        <a:ext cx="24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646FB-5AF6-40B7-B19F-D863B0339533}">
      <dsp:nvSpPr>
        <dsp:cNvPr id="0" name=""/>
        <dsp:cNvSpPr/>
      </dsp:nvSpPr>
      <dsp:spPr>
        <a:xfrm>
          <a:off x="0" y="1666"/>
          <a:ext cx="4984487" cy="975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307CA-897A-4A42-91A1-3893D55A6BB3}">
      <dsp:nvSpPr>
        <dsp:cNvPr id="0" name=""/>
        <dsp:cNvSpPr/>
      </dsp:nvSpPr>
      <dsp:spPr>
        <a:xfrm>
          <a:off x="295143" y="221614"/>
          <a:ext cx="536625" cy="536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F53E27-7336-4A95-B598-0E654A93F0E2}">
      <dsp:nvSpPr>
        <dsp:cNvPr id="0" name=""/>
        <dsp:cNvSpPr/>
      </dsp:nvSpPr>
      <dsp:spPr>
        <a:xfrm>
          <a:off x="1126912" y="2086"/>
          <a:ext cx="2243019" cy="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0" tIns="103260" rIns="103260" bIns="103260" numCol="1" spcCol="1270" anchor="ctr" anchorCtr="0">
          <a:noAutofit/>
        </a:bodyPr>
        <a:lstStyle/>
        <a:p>
          <a:pPr marL="0" lvl="0" indent="0" algn="l" defTabSz="1111250">
            <a:lnSpc>
              <a:spcPct val="100000"/>
            </a:lnSpc>
            <a:spcBef>
              <a:spcPct val="0"/>
            </a:spcBef>
            <a:spcAft>
              <a:spcPct val="35000"/>
            </a:spcAft>
            <a:buNone/>
          </a:pPr>
          <a:r>
            <a:rPr lang="en-US" sz="2500" kern="1200"/>
            <a:t>50%</a:t>
          </a:r>
        </a:p>
      </dsp:txBody>
      <dsp:txXfrm>
        <a:off x="1126912" y="2086"/>
        <a:ext cx="2243019" cy="975682"/>
      </dsp:txXfrm>
    </dsp:sp>
    <dsp:sp modelId="{2C69C49D-B96B-41BD-AB4F-59CB51B32631}">
      <dsp:nvSpPr>
        <dsp:cNvPr id="0" name=""/>
        <dsp:cNvSpPr/>
      </dsp:nvSpPr>
      <dsp:spPr>
        <a:xfrm>
          <a:off x="3369931" y="2086"/>
          <a:ext cx="1613453" cy="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0" tIns="103260" rIns="103260" bIns="103260" numCol="1" spcCol="1270" anchor="ctr" anchorCtr="0">
          <a:noAutofit/>
        </a:bodyPr>
        <a:lstStyle/>
        <a:p>
          <a:pPr marL="0" lvl="0" indent="0" algn="l" defTabSz="800100">
            <a:lnSpc>
              <a:spcPct val="100000"/>
            </a:lnSpc>
            <a:spcBef>
              <a:spcPct val="0"/>
            </a:spcBef>
            <a:spcAft>
              <a:spcPct val="35000"/>
            </a:spcAft>
            <a:buNone/>
          </a:pPr>
          <a:r>
            <a:rPr lang="en-US" sz="1800" kern="1200"/>
            <a:t>Economic hardship</a:t>
          </a:r>
        </a:p>
      </dsp:txBody>
      <dsp:txXfrm>
        <a:off x="3369931" y="2086"/>
        <a:ext cx="1613453" cy="975682"/>
      </dsp:txXfrm>
    </dsp:sp>
    <dsp:sp modelId="{2F4C7CFF-172B-4992-B338-B25A94B272FA}">
      <dsp:nvSpPr>
        <dsp:cNvPr id="0" name=""/>
        <dsp:cNvSpPr/>
      </dsp:nvSpPr>
      <dsp:spPr>
        <a:xfrm>
          <a:off x="0" y="1221688"/>
          <a:ext cx="4984487" cy="975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EC177-E7CA-475A-9AEA-CDF0B024B329}">
      <dsp:nvSpPr>
        <dsp:cNvPr id="0" name=""/>
        <dsp:cNvSpPr/>
      </dsp:nvSpPr>
      <dsp:spPr>
        <a:xfrm>
          <a:off x="295143" y="1441217"/>
          <a:ext cx="536625" cy="536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B54845-0C65-4F58-84D5-962D11361B33}">
      <dsp:nvSpPr>
        <dsp:cNvPr id="0" name=""/>
        <dsp:cNvSpPr/>
      </dsp:nvSpPr>
      <dsp:spPr>
        <a:xfrm>
          <a:off x="1126912" y="1221688"/>
          <a:ext cx="2243019" cy="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0" tIns="103260" rIns="103260" bIns="103260" numCol="1" spcCol="1270" anchor="ctr" anchorCtr="0">
          <a:noAutofit/>
        </a:bodyPr>
        <a:lstStyle/>
        <a:p>
          <a:pPr marL="0" lvl="0" indent="0" algn="l" defTabSz="1111250">
            <a:lnSpc>
              <a:spcPct val="100000"/>
            </a:lnSpc>
            <a:spcBef>
              <a:spcPct val="0"/>
            </a:spcBef>
            <a:spcAft>
              <a:spcPct val="35000"/>
            </a:spcAft>
            <a:buNone/>
          </a:pPr>
          <a:r>
            <a:rPr lang="en-US" sz="2500" kern="1200"/>
            <a:t>20%</a:t>
          </a:r>
        </a:p>
      </dsp:txBody>
      <dsp:txXfrm>
        <a:off x="1126912" y="1221688"/>
        <a:ext cx="2243019" cy="975682"/>
      </dsp:txXfrm>
    </dsp:sp>
    <dsp:sp modelId="{07708288-5DC3-46A2-8919-11ECD50AB983}">
      <dsp:nvSpPr>
        <dsp:cNvPr id="0" name=""/>
        <dsp:cNvSpPr/>
      </dsp:nvSpPr>
      <dsp:spPr>
        <a:xfrm>
          <a:off x="3369931" y="1221688"/>
          <a:ext cx="1613453" cy="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0" tIns="103260" rIns="103260" bIns="103260" numCol="1" spcCol="1270" anchor="ctr" anchorCtr="0">
          <a:noAutofit/>
        </a:bodyPr>
        <a:lstStyle/>
        <a:p>
          <a:pPr marL="0" lvl="0" indent="0" algn="l" defTabSz="800100">
            <a:lnSpc>
              <a:spcPct val="100000"/>
            </a:lnSpc>
            <a:spcBef>
              <a:spcPct val="0"/>
            </a:spcBef>
            <a:spcAft>
              <a:spcPct val="35000"/>
            </a:spcAft>
            <a:buNone/>
          </a:pPr>
          <a:r>
            <a:rPr lang="en-US" sz="1800" kern="1200"/>
            <a:t>Weak social ties</a:t>
          </a:r>
        </a:p>
      </dsp:txBody>
      <dsp:txXfrm>
        <a:off x="3369931" y="1221688"/>
        <a:ext cx="1613453" cy="975682"/>
      </dsp:txXfrm>
    </dsp:sp>
    <dsp:sp modelId="{3977DC8E-F9D8-488D-B9CC-6C7ABCB95F29}">
      <dsp:nvSpPr>
        <dsp:cNvPr id="0" name=""/>
        <dsp:cNvSpPr/>
      </dsp:nvSpPr>
      <dsp:spPr>
        <a:xfrm>
          <a:off x="0" y="2441291"/>
          <a:ext cx="4984487" cy="975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C7BB0-039C-45C0-9965-EC3D1F379DE2}">
      <dsp:nvSpPr>
        <dsp:cNvPr id="0" name=""/>
        <dsp:cNvSpPr/>
      </dsp:nvSpPr>
      <dsp:spPr>
        <a:xfrm>
          <a:off x="295143" y="2660819"/>
          <a:ext cx="536625" cy="536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746367-3A80-4939-8D35-E940D42025DF}">
      <dsp:nvSpPr>
        <dsp:cNvPr id="0" name=""/>
        <dsp:cNvSpPr/>
      </dsp:nvSpPr>
      <dsp:spPr>
        <a:xfrm>
          <a:off x="1126912" y="2441291"/>
          <a:ext cx="2243019" cy="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0" tIns="103260" rIns="103260" bIns="103260" numCol="1" spcCol="1270" anchor="ctr" anchorCtr="0">
          <a:noAutofit/>
        </a:bodyPr>
        <a:lstStyle/>
        <a:p>
          <a:pPr marL="0" lvl="0" indent="0" algn="l" defTabSz="1111250">
            <a:lnSpc>
              <a:spcPct val="100000"/>
            </a:lnSpc>
            <a:spcBef>
              <a:spcPct val="0"/>
            </a:spcBef>
            <a:spcAft>
              <a:spcPct val="35000"/>
            </a:spcAft>
            <a:buNone/>
          </a:pPr>
          <a:r>
            <a:rPr lang="en-US" sz="2500" kern="1200"/>
            <a:t>10%</a:t>
          </a:r>
        </a:p>
      </dsp:txBody>
      <dsp:txXfrm>
        <a:off x="1126912" y="2441291"/>
        <a:ext cx="2243019" cy="975682"/>
      </dsp:txXfrm>
    </dsp:sp>
    <dsp:sp modelId="{0138327B-858F-4239-A609-53679EAD2D8D}">
      <dsp:nvSpPr>
        <dsp:cNvPr id="0" name=""/>
        <dsp:cNvSpPr/>
      </dsp:nvSpPr>
      <dsp:spPr>
        <a:xfrm>
          <a:off x="3369931" y="2441291"/>
          <a:ext cx="1613453" cy="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60" tIns="103260" rIns="103260" bIns="103260" numCol="1" spcCol="1270" anchor="ctr" anchorCtr="0">
          <a:noAutofit/>
        </a:bodyPr>
        <a:lstStyle/>
        <a:p>
          <a:pPr marL="0" lvl="0" indent="0" algn="l" defTabSz="800100">
            <a:lnSpc>
              <a:spcPct val="100000"/>
            </a:lnSpc>
            <a:spcBef>
              <a:spcPct val="0"/>
            </a:spcBef>
            <a:spcAft>
              <a:spcPct val="35000"/>
            </a:spcAft>
            <a:buNone/>
          </a:pPr>
          <a:r>
            <a:rPr lang="en-US" sz="1800" kern="1200"/>
            <a:t>Disabling health conditions</a:t>
          </a:r>
        </a:p>
      </dsp:txBody>
      <dsp:txXfrm>
        <a:off x="3369931" y="2441291"/>
        <a:ext cx="1613453" cy="975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BEC11-0117-4BFF-BF85-2B8C2BBF25F8}">
      <dsp:nvSpPr>
        <dsp:cNvPr id="0" name=""/>
        <dsp:cNvSpPr/>
      </dsp:nvSpPr>
      <dsp:spPr>
        <a:xfrm>
          <a:off x="13736" y="701186"/>
          <a:ext cx="711017" cy="71101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8D321-3B47-40BA-B28E-14A56A2987EE}">
      <dsp:nvSpPr>
        <dsp:cNvPr id="0" name=""/>
        <dsp:cNvSpPr/>
      </dsp:nvSpPr>
      <dsp:spPr>
        <a:xfrm>
          <a:off x="163050" y="850500"/>
          <a:ext cx="412390" cy="412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35FBB0-0FA6-4742-8C39-C6384DA97F4F}">
      <dsp:nvSpPr>
        <dsp:cNvPr id="0" name=""/>
        <dsp:cNvSpPr/>
      </dsp:nvSpPr>
      <dsp:spPr>
        <a:xfrm>
          <a:off x="877114" y="701186"/>
          <a:ext cx="1675969" cy="71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i="0" kern="1200" dirty="0"/>
            <a:t>1) Member Led Care</a:t>
          </a:r>
          <a:endParaRPr lang="en-US" sz="1600" kern="1200" dirty="0"/>
        </a:p>
      </dsp:txBody>
      <dsp:txXfrm>
        <a:off x="877114" y="701186"/>
        <a:ext cx="1675969" cy="711017"/>
      </dsp:txXfrm>
    </dsp:sp>
    <dsp:sp modelId="{80E1CE6F-D56F-4D31-B788-95560B611DC4}">
      <dsp:nvSpPr>
        <dsp:cNvPr id="0" name=""/>
        <dsp:cNvSpPr/>
      </dsp:nvSpPr>
      <dsp:spPr>
        <a:xfrm>
          <a:off x="2845109" y="701186"/>
          <a:ext cx="711017" cy="71101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AD3AC-9CDE-450D-93B8-CF92207B338C}">
      <dsp:nvSpPr>
        <dsp:cNvPr id="0" name=""/>
        <dsp:cNvSpPr/>
      </dsp:nvSpPr>
      <dsp:spPr>
        <a:xfrm>
          <a:off x="2994423" y="850500"/>
          <a:ext cx="412390" cy="412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67E08D-7B69-412A-A6CC-90785392FC7B}">
      <dsp:nvSpPr>
        <dsp:cNvPr id="0" name=""/>
        <dsp:cNvSpPr/>
      </dsp:nvSpPr>
      <dsp:spPr>
        <a:xfrm>
          <a:off x="3708487" y="701186"/>
          <a:ext cx="1675969" cy="71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i="0" kern="1200" dirty="0"/>
            <a:t>2) Build an Empowered Team</a:t>
          </a:r>
          <a:endParaRPr lang="en-US" sz="1600" kern="1200" dirty="0"/>
        </a:p>
      </dsp:txBody>
      <dsp:txXfrm>
        <a:off x="3708487" y="701186"/>
        <a:ext cx="1675969" cy="711017"/>
      </dsp:txXfrm>
    </dsp:sp>
    <dsp:sp modelId="{936832B1-8050-4B62-AED2-3BC69E779E23}">
      <dsp:nvSpPr>
        <dsp:cNvPr id="0" name=""/>
        <dsp:cNvSpPr/>
      </dsp:nvSpPr>
      <dsp:spPr>
        <a:xfrm>
          <a:off x="5676482" y="701186"/>
          <a:ext cx="711017" cy="71101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F61B8-80FF-4E7D-A316-8D0A44A3977E}">
      <dsp:nvSpPr>
        <dsp:cNvPr id="0" name=""/>
        <dsp:cNvSpPr/>
      </dsp:nvSpPr>
      <dsp:spPr>
        <a:xfrm>
          <a:off x="5825796" y="850500"/>
          <a:ext cx="412390" cy="4123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92DA77-E942-4AAA-A5BA-14587D54D311}">
      <dsp:nvSpPr>
        <dsp:cNvPr id="0" name=""/>
        <dsp:cNvSpPr/>
      </dsp:nvSpPr>
      <dsp:spPr>
        <a:xfrm>
          <a:off x="6539860" y="701186"/>
          <a:ext cx="1675969" cy="71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i="0" kern="1200" dirty="0"/>
            <a:t>3) Build a Complete Ecosystem of Formal and Informal Partners</a:t>
          </a:r>
          <a:endParaRPr lang="en-US" sz="1600" kern="1200" dirty="0"/>
        </a:p>
      </dsp:txBody>
      <dsp:txXfrm>
        <a:off x="6539860" y="701186"/>
        <a:ext cx="1675969" cy="711017"/>
      </dsp:txXfrm>
    </dsp:sp>
    <dsp:sp modelId="{3AB76F35-09AC-40D5-9E82-2375D8BD5276}">
      <dsp:nvSpPr>
        <dsp:cNvPr id="0" name=""/>
        <dsp:cNvSpPr/>
      </dsp:nvSpPr>
      <dsp:spPr>
        <a:xfrm>
          <a:off x="13736" y="1990697"/>
          <a:ext cx="711017" cy="71101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3AAB9F-EDF3-4381-B7B3-F2C3542609F4}">
      <dsp:nvSpPr>
        <dsp:cNvPr id="0" name=""/>
        <dsp:cNvSpPr/>
      </dsp:nvSpPr>
      <dsp:spPr>
        <a:xfrm>
          <a:off x="163050" y="2140011"/>
          <a:ext cx="412390" cy="4123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17599C-F95E-4EDA-825B-5CC2FA2F6016}">
      <dsp:nvSpPr>
        <dsp:cNvPr id="0" name=""/>
        <dsp:cNvSpPr/>
      </dsp:nvSpPr>
      <dsp:spPr>
        <a:xfrm>
          <a:off x="877114" y="1990697"/>
          <a:ext cx="1675969" cy="71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i="0" kern="1200" dirty="0"/>
            <a:t>4) Practice Harm Reduction</a:t>
          </a:r>
          <a:endParaRPr lang="en-US" sz="1600" kern="1200" dirty="0"/>
        </a:p>
      </dsp:txBody>
      <dsp:txXfrm>
        <a:off x="877114" y="1990697"/>
        <a:ext cx="1675969" cy="711017"/>
      </dsp:txXfrm>
    </dsp:sp>
    <dsp:sp modelId="{A3C287F0-B67D-45E7-8662-161340D5130D}">
      <dsp:nvSpPr>
        <dsp:cNvPr id="0" name=""/>
        <dsp:cNvSpPr/>
      </dsp:nvSpPr>
      <dsp:spPr>
        <a:xfrm>
          <a:off x="2845109" y="1990697"/>
          <a:ext cx="711017" cy="71101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9F37A4-7F84-47C7-A531-0A5C825A773B}">
      <dsp:nvSpPr>
        <dsp:cNvPr id="0" name=""/>
        <dsp:cNvSpPr/>
      </dsp:nvSpPr>
      <dsp:spPr>
        <a:xfrm>
          <a:off x="2994423" y="2140011"/>
          <a:ext cx="412390" cy="4123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05A941-3475-4562-AAA1-E201402EADF7}">
      <dsp:nvSpPr>
        <dsp:cNvPr id="0" name=""/>
        <dsp:cNvSpPr/>
      </dsp:nvSpPr>
      <dsp:spPr>
        <a:xfrm>
          <a:off x="3708487" y="1990697"/>
          <a:ext cx="1675969" cy="71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i="0" kern="1200" dirty="0"/>
            <a:t>5) Age-Friendly Solutions</a:t>
          </a:r>
          <a:endParaRPr lang="en-US" sz="1600" kern="1200" dirty="0"/>
        </a:p>
      </dsp:txBody>
      <dsp:txXfrm>
        <a:off x="3708487" y="1990697"/>
        <a:ext cx="1675969" cy="711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EE1BB-0679-4598-A272-C9CA01564F6A}">
      <dsp:nvSpPr>
        <dsp:cNvPr id="0" name=""/>
        <dsp:cNvSpPr/>
      </dsp:nvSpPr>
      <dsp:spPr>
        <a:xfrm>
          <a:off x="3992062" y="1416395"/>
          <a:ext cx="3139748" cy="372390"/>
        </a:xfrm>
        <a:custGeom>
          <a:avLst/>
          <a:gdLst/>
          <a:ahLst/>
          <a:cxnLst/>
          <a:rect l="0" t="0" r="0" b="0"/>
          <a:pathLst>
            <a:path>
              <a:moveTo>
                <a:pt x="0" y="0"/>
              </a:moveTo>
              <a:lnTo>
                <a:pt x="0" y="191178"/>
              </a:lnTo>
              <a:lnTo>
                <a:pt x="3139748" y="191178"/>
              </a:lnTo>
              <a:lnTo>
                <a:pt x="3139748" y="37239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09DB31-0AB2-488F-841C-8554BBE37295}">
      <dsp:nvSpPr>
        <dsp:cNvPr id="0" name=""/>
        <dsp:cNvSpPr/>
      </dsp:nvSpPr>
      <dsp:spPr>
        <a:xfrm>
          <a:off x="3992062" y="1416395"/>
          <a:ext cx="1051495" cy="372390"/>
        </a:xfrm>
        <a:custGeom>
          <a:avLst/>
          <a:gdLst/>
          <a:ahLst/>
          <a:cxnLst/>
          <a:rect l="0" t="0" r="0" b="0"/>
          <a:pathLst>
            <a:path>
              <a:moveTo>
                <a:pt x="0" y="0"/>
              </a:moveTo>
              <a:lnTo>
                <a:pt x="0" y="191178"/>
              </a:lnTo>
              <a:lnTo>
                <a:pt x="1051495" y="191178"/>
              </a:lnTo>
              <a:lnTo>
                <a:pt x="1051495" y="37239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3839F7-2333-489B-90F5-E06183040A0D}">
      <dsp:nvSpPr>
        <dsp:cNvPr id="0" name=""/>
        <dsp:cNvSpPr/>
      </dsp:nvSpPr>
      <dsp:spPr>
        <a:xfrm>
          <a:off x="2955305" y="1416395"/>
          <a:ext cx="1036757" cy="372390"/>
        </a:xfrm>
        <a:custGeom>
          <a:avLst/>
          <a:gdLst/>
          <a:ahLst/>
          <a:cxnLst/>
          <a:rect l="0" t="0" r="0" b="0"/>
          <a:pathLst>
            <a:path>
              <a:moveTo>
                <a:pt x="1036757" y="0"/>
              </a:moveTo>
              <a:lnTo>
                <a:pt x="1036757" y="191178"/>
              </a:lnTo>
              <a:lnTo>
                <a:pt x="0" y="191178"/>
              </a:lnTo>
              <a:lnTo>
                <a:pt x="0" y="37239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C8233-4251-4EBC-BA98-E6EBF1207E2E}">
      <dsp:nvSpPr>
        <dsp:cNvPr id="0" name=""/>
        <dsp:cNvSpPr/>
      </dsp:nvSpPr>
      <dsp:spPr>
        <a:xfrm>
          <a:off x="867052" y="1416395"/>
          <a:ext cx="3125010" cy="372390"/>
        </a:xfrm>
        <a:custGeom>
          <a:avLst/>
          <a:gdLst/>
          <a:ahLst/>
          <a:cxnLst/>
          <a:rect l="0" t="0" r="0" b="0"/>
          <a:pathLst>
            <a:path>
              <a:moveTo>
                <a:pt x="3125010" y="0"/>
              </a:moveTo>
              <a:lnTo>
                <a:pt x="3125010" y="191178"/>
              </a:lnTo>
              <a:lnTo>
                <a:pt x="0" y="191178"/>
              </a:lnTo>
              <a:lnTo>
                <a:pt x="0" y="37239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287D9-1763-42CE-B9B1-23810EFD1DA0}">
      <dsp:nvSpPr>
        <dsp:cNvPr id="0" name=""/>
        <dsp:cNvSpPr/>
      </dsp:nvSpPr>
      <dsp:spPr>
        <a:xfrm>
          <a:off x="3129147" y="553480"/>
          <a:ext cx="1725828" cy="862914"/>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l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Top Goals</a:t>
          </a:r>
        </a:p>
      </dsp:txBody>
      <dsp:txXfrm>
        <a:off x="3129147" y="553480"/>
        <a:ext cx="1725828" cy="862914"/>
      </dsp:txXfrm>
    </dsp:sp>
    <dsp:sp modelId="{9627631F-0EE4-4DB6-A53F-A714B10DF3E1}">
      <dsp:nvSpPr>
        <dsp:cNvPr id="0" name=""/>
        <dsp:cNvSpPr/>
      </dsp:nvSpPr>
      <dsp:spPr>
        <a:xfrm>
          <a:off x="4137" y="1788786"/>
          <a:ext cx="1725828" cy="862914"/>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l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1) Housing</a:t>
          </a:r>
        </a:p>
      </dsp:txBody>
      <dsp:txXfrm>
        <a:off x="4137" y="1788786"/>
        <a:ext cx="1725828" cy="862914"/>
      </dsp:txXfrm>
    </dsp:sp>
    <dsp:sp modelId="{EDF98482-51AE-4F8F-8642-C8E84A5E6498}">
      <dsp:nvSpPr>
        <dsp:cNvPr id="0" name=""/>
        <dsp:cNvSpPr/>
      </dsp:nvSpPr>
      <dsp:spPr>
        <a:xfrm>
          <a:off x="2092390" y="1788786"/>
          <a:ext cx="1725828" cy="862914"/>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l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 Access to Food</a:t>
          </a:r>
        </a:p>
      </dsp:txBody>
      <dsp:txXfrm>
        <a:off x="2092390" y="1788786"/>
        <a:ext cx="1725828" cy="862914"/>
      </dsp:txXfrm>
    </dsp:sp>
    <dsp:sp modelId="{2D0A3809-EEB8-40CD-B798-5A613D056F00}">
      <dsp:nvSpPr>
        <dsp:cNvPr id="0" name=""/>
        <dsp:cNvSpPr/>
      </dsp:nvSpPr>
      <dsp:spPr>
        <a:xfrm>
          <a:off x="4180643" y="1788786"/>
          <a:ext cx="1725828" cy="862914"/>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l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3) Caregiver &amp; Social Support</a:t>
          </a:r>
        </a:p>
      </dsp:txBody>
      <dsp:txXfrm>
        <a:off x="4180643" y="1788786"/>
        <a:ext cx="1725828" cy="862914"/>
      </dsp:txXfrm>
    </dsp:sp>
    <dsp:sp modelId="{1CD7AA06-12AA-4292-8B6D-9CD504B23769}">
      <dsp:nvSpPr>
        <dsp:cNvPr id="0" name=""/>
        <dsp:cNvSpPr/>
      </dsp:nvSpPr>
      <dsp:spPr>
        <a:xfrm>
          <a:off x="6268896" y="1788786"/>
          <a:ext cx="1725828" cy="862914"/>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l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 Health Concerns</a:t>
          </a:r>
        </a:p>
      </dsp:txBody>
      <dsp:txXfrm>
        <a:off x="6268896" y="1788786"/>
        <a:ext cx="1725828" cy="8629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B3930-F03E-4EA7-AB25-BEC1E3ED8870}">
      <dsp:nvSpPr>
        <dsp:cNvPr id="0" name=""/>
        <dsp:cNvSpPr/>
      </dsp:nvSpPr>
      <dsp:spPr>
        <a:xfrm rot="5400000">
          <a:off x="2414108" y="-940539"/>
          <a:ext cx="498036" cy="2506472"/>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Received PSH</a:t>
          </a:r>
        </a:p>
      </dsp:txBody>
      <dsp:txXfrm rot="-5400000">
        <a:off x="1409890" y="87991"/>
        <a:ext cx="2482160" cy="449412"/>
      </dsp:txXfrm>
    </dsp:sp>
    <dsp:sp modelId="{0A67FF4F-FA6A-4335-B61A-11E629766059}">
      <dsp:nvSpPr>
        <dsp:cNvPr id="0" name=""/>
        <dsp:cNvSpPr/>
      </dsp:nvSpPr>
      <dsp:spPr>
        <a:xfrm>
          <a:off x="0" y="1423"/>
          <a:ext cx="1409890" cy="62254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22 </a:t>
          </a:r>
          <a:r>
            <a:rPr lang="en-US" sz="1800" i="0" kern="1200"/>
            <a:t>(31%)</a:t>
          </a:r>
        </a:p>
      </dsp:txBody>
      <dsp:txXfrm>
        <a:off x="30390" y="31813"/>
        <a:ext cx="1349110" cy="561766"/>
      </dsp:txXfrm>
    </dsp:sp>
    <dsp:sp modelId="{40204DD0-FE48-49AB-8EFB-1AE8C86C25B2}">
      <dsp:nvSpPr>
        <dsp:cNvPr id="0" name=""/>
        <dsp:cNvSpPr/>
      </dsp:nvSpPr>
      <dsp:spPr>
        <a:xfrm rot="5400000">
          <a:off x="2414108" y="-286865"/>
          <a:ext cx="498036" cy="2506472"/>
        </a:xfrm>
        <a:prstGeom prst="round2SameRect">
          <a:avLst/>
        </a:prstGeom>
        <a:solidFill>
          <a:schemeClr val="accent3">
            <a:tint val="40000"/>
            <a:alpha val="90000"/>
            <a:hueOff val="1415728"/>
            <a:satOff val="-2745"/>
            <a:lumOff val="-361"/>
            <a:alphaOff val="0"/>
          </a:schemeClr>
        </a:solidFill>
        <a:ln w="19050" cap="flat" cmpd="sng" algn="ctr">
          <a:solidFill>
            <a:schemeClr val="accent3">
              <a:tint val="40000"/>
              <a:alpha val="90000"/>
              <a:hueOff val="1415728"/>
              <a:satOff val="-2745"/>
              <a:lumOff val="-3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Connected to family or a friend</a:t>
          </a:r>
        </a:p>
      </dsp:txBody>
      <dsp:txXfrm rot="-5400000">
        <a:off x="1409890" y="741665"/>
        <a:ext cx="2482160" cy="449412"/>
      </dsp:txXfrm>
    </dsp:sp>
    <dsp:sp modelId="{7472B053-93C7-43D7-8D1A-BDF0F09E396D}">
      <dsp:nvSpPr>
        <dsp:cNvPr id="0" name=""/>
        <dsp:cNvSpPr/>
      </dsp:nvSpPr>
      <dsp:spPr>
        <a:xfrm>
          <a:off x="0" y="655097"/>
          <a:ext cx="1409890" cy="622546"/>
        </a:xfrm>
        <a:prstGeom prst="roundRect">
          <a:avLst/>
        </a:prstGeom>
        <a:solidFill>
          <a:schemeClr val="accent3">
            <a:hueOff val="1450698"/>
            <a:satOff val="-1896"/>
            <a:lumOff val="-142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15 (21%)</a:t>
          </a:r>
        </a:p>
      </dsp:txBody>
      <dsp:txXfrm>
        <a:off x="30390" y="685487"/>
        <a:ext cx="1349110" cy="561766"/>
      </dsp:txXfrm>
    </dsp:sp>
    <dsp:sp modelId="{20204FED-146E-40D6-AB64-F095FA6D3504}">
      <dsp:nvSpPr>
        <dsp:cNvPr id="0" name=""/>
        <dsp:cNvSpPr/>
      </dsp:nvSpPr>
      <dsp:spPr>
        <a:xfrm rot="5400000">
          <a:off x="2414108" y="366807"/>
          <a:ext cx="498036" cy="2506472"/>
        </a:xfrm>
        <a:prstGeom prst="round2SameRect">
          <a:avLst/>
        </a:prstGeom>
        <a:solidFill>
          <a:schemeClr val="accent3">
            <a:tint val="40000"/>
            <a:alpha val="90000"/>
            <a:hueOff val="2831457"/>
            <a:satOff val="-5490"/>
            <a:lumOff val="-723"/>
            <a:alphaOff val="0"/>
          </a:schemeClr>
        </a:solidFill>
        <a:ln w="19050" cap="flat" cmpd="sng" algn="ctr">
          <a:solidFill>
            <a:schemeClr val="accent3">
              <a:tint val="40000"/>
              <a:alpha val="90000"/>
              <a:hueOff val="2831457"/>
              <a:satOff val="-5490"/>
              <a:lumOff val="-7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Received temporary or transitional housing</a:t>
          </a:r>
        </a:p>
      </dsp:txBody>
      <dsp:txXfrm rot="-5400000">
        <a:off x="1409890" y="1395337"/>
        <a:ext cx="2482160" cy="449412"/>
      </dsp:txXfrm>
    </dsp:sp>
    <dsp:sp modelId="{2A51B049-0AEE-4B86-B05D-FD253C34D945}">
      <dsp:nvSpPr>
        <dsp:cNvPr id="0" name=""/>
        <dsp:cNvSpPr/>
      </dsp:nvSpPr>
      <dsp:spPr>
        <a:xfrm>
          <a:off x="0" y="1308770"/>
          <a:ext cx="1409890" cy="622546"/>
        </a:xfrm>
        <a:prstGeom prst="roundRect">
          <a:avLst/>
        </a:prstGeom>
        <a:solidFill>
          <a:schemeClr val="accent3">
            <a:hueOff val="2901395"/>
            <a:satOff val="-3792"/>
            <a:lumOff val="-284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15 (21%)</a:t>
          </a:r>
        </a:p>
      </dsp:txBody>
      <dsp:txXfrm>
        <a:off x="30390" y="1339160"/>
        <a:ext cx="1349110" cy="561766"/>
      </dsp:txXfrm>
    </dsp:sp>
    <dsp:sp modelId="{1E13EA15-C860-4F4A-BFC2-3DFA160EB214}">
      <dsp:nvSpPr>
        <dsp:cNvPr id="0" name=""/>
        <dsp:cNvSpPr/>
      </dsp:nvSpPr>
      <dsp:spPr>
        <a:xfrm rot="5400000">
          <a:off x="2414108" y="1020481"/>
          <a:ext cx="498036" cy="2506472"/>
        </a:xfrm>
        <a:prstGeom prst="round2SameRect">
          <a:avLst/>
        </a:prstGeom>
        <a:solidFill>
          <a:schemeClr val="accent3">
            <a:tint val="40000"/>
            <a:alpha val="90000"/>
            <a:hueOff val="4247185"/>
            <a:satOff val="-8235"/>
            <a:lumOff val="-1084"/>
            <a:alphaOff val="0"/>
          </a:schemeClr>
        </a:solidFill>
        <a:ln w="19050" cap="flat" cmpd="sng" algn="ctr">
          <a:solidFill>
            <a:schemeClr val="accent3">
              <a:tint val="40000"/>
              <a:alpha val="90000"/>
              <a:hueOff val="4247185"/>
              <a:satOff val="-8235"/>
              <a:lumOff val="-1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Received housing vouchers</a:t>
          </a:r>
        </a:p>
      </dsp:txBody>
      <dsp:txXfrm rot="-5400000">
        <a:off x="1409890" y="2049011"/>
        <a:ext cx="2482160" cy="449412"/>
      </dsp:txXfrm>
    </dsp:sp>
    <dsp:sp modelId="{8BE0D3CC-0F11-4B3C-9A49-D2335D827E54}">
      <dsp:nvSpPr>
        <dsp:cNvPr id="0" name=""/>
        <dsp:cNvSpPr/>
      </dsp:nvSpPr>
      <dsp:spPr>
        <a:xfrm>
          <a:off x="0" y="1962444"/>
          <a:ext cx="1409890" cy="622546"/>
        </a:xfrm>
        <a:prstGeom prst="roundRect">
          <a:avLst/>
        </a:prstGeom>
        <a:solidFill>
          <a:schemeClr val="accent3">
            <a:hueOff val="4352093"/>
            <a:satOff val="-5689"/>
            <a:lumOff val="-42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12 (17%)</a:t>
          </a:r>
        </a:p>
      </dsp:txBody>
      <dsp:txXfrm>
        <a:off x="30390" y="1992834"/>
        <a:ext cx="1349110" cy="561766"/>
      </dsp:txXfrm>
    </dsp:sp>
    <dsp:sp modelId="{3BE1926E-E92A-46DD-B04D-EF29756AE5C8}">
      <dsp:nvSpPr>
        <dsp:cNvPr id="0" name=""/>
        <dsp:cNvSpPr/>
      </dsp:nvSpPr>
      <dsp:spPr>
        <a:xfrm rot="5400000">
          <a:off x="2414108" y="1674154"/>
          <a:ext cx="498036" cy="2506472"/>
        </a:xfrm>
        <a:prstGeom prst="round2SameRect">
          <a:avLst/>
        </a:prstGeom>
        <a:solidFill>
          <a:schemeClr val="accent3">
            <a:tint val="40000"/>
            <a:alpha val="90000"/>
            <a:hueOff val="5662914"/>
            <a:satOff val="-10980"/>
            <a:lumOff val="-1446"/>
            <a:alphaOff val="0"/>
          </a:schemeClr>
        </a:solidFill>
        <a:ln w="19050" cap="flat" cmpd="sng" algn="ctr">
          <a:solidFill>
            <a:schemeClr val="accent3">
              <a:tint val="40000"/>
              <a:alpha val="90000"/>
              <a:hueOff val="5662914"/>
              <a:satOff val="-10980"/>
              <a:lumOff val="-14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Prevented from eviction</a:t>
          </a:r>
        </a:p>
      </dsp:txBody>
      <dsp:txXfrm rot="-5400000">
        <a:off x="1409890" y="2702684"/>
        <a:ext cx="2482160" cy="449412"/>
      </dsp:txXfrm>
    </dsp:sp>
    <dsp:sp modelId="{CE8B4632-BBB8-4B31-9BAD-7A1DFD875395}">
      <dsp:nvSpPr>
        <dsp:cNvPr id="0" name=""/>
        <dsp:cNvSpPr/>
      </dsp:nvSpPr>
      <dsp:spPr>
        <a:xfrm>
          <a:off x="0" y="2616117"/>
          <a:ext cx="1409890" cy="622546"/>
        </a:xfrm>
        <a:prstGeom prst="roundRect">
          <a:avLst/>
        </a:prstGeom>
        <a:solidFill>
          <a:schemeClr val="accent3">
            <a:hueOff val="5802791"/>
            <a:satOff val="-7585"/>
            <a:lumOff val="-568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7 (10%)</a:t>
          </a:r>
        </a:p>
      </dsp:txBody>
      <dsp:txXfrm>
        <a:off x="30390" y="2646507"/>
        <a:ext cx="1349110" cy="561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C6390-2609-4DDE-B6EE-A75A1D3A2100}">
      <dsp:nvSpPr>
        <dsp:cNvPr id="0" name=""/>
        <dsp:cNvSpPr/>
      </dsp:nvSpPr>
      <dsp:spPr>
        <a:xfrm>
          <a:off x="-4118912" y="-632131"/>
          <a:ext cx="4908047" cy="4908047"/>
        </a:xfrm>
        <a:prstGeom prst="blockArc">
          <a:avLst>
            <a:gd name="adj1" fmla="val 18900000"/>
            <a:gd name="adj2" fmla="val 2700000"/>
            <a:gd name="adj3" fmla="val 440"/>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198FC0-AC63-47E8-9FD0-FA296D0AFCA2}">
      <dsp:nvSpPr>
        <dsp:cNvPr id="0" name=""/>
        <dsp:cNvSpPr/>
      </dsp:nvSpPr>
      <dsp:spPr>
        <a:xfrm>
          <a:off x="345707" y="227663"/>
          <a:ext cx="6250122" cy="455618"/>
        </a:xfrm>
        <a:prstGeom prst="rect">
          <a:avLst/>
        </a:prstGeom>
        <a:solidFill>
          <a:schemeClr val="accent3"/>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64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Learning members’ life stories and understanding their social needs</a:t>
          </a:r>
        </a:p>
      </dsp:txBody>
      <dsp:txXfrm>
        <a:off x="345707" y="227663"/>
        <a:ext cx="6250122" cy="455618"/>
      </dsp:txXfrm>
    </dsp:sp>
    <dsp:sp modelId="{F34936F7-D6AD-43F7-A8F2-C0670D1B434E}">
      <dsp:nvSpPr>
        <dsp:cNvPr id="0" name=""/>
        <dsp:cNvSpPr/>
      </dsp:nvSpPr>
      <dsp:spPr>
        <a:xfrm>
          <a:off x="60946" y="170711"/>
          <a:ext cx="569523" cy="56952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24CA08-71FA-4EC0-B199-A4B0EEEF1F8F}">
      <dsp:nvSpPr>
        <dsp:cNvPr id="0" name=""/>
        <dsp:cNvSpPr/>
      </dsp:nvSpPr>
      <dsp:spPr>
        <a:xfrm>
          <a:off x="672190" y="910873"/>
          <a:ext cx="5923639" cy="455618"/>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64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Develop patient-driven action plans</a:t>
          </a:r>
        </a:p>
      </dsp:txBody>
      <dsp:txXfrm>
        <a:off x="672190" y="910873"/>
        <a:ext cx="5923639" cy="455618"/>
      </dsp:txXfrm>
    </dsp:sp>
    <dsp:sp modelId="{8988B85C-66A8-4CF4-AB25-AB19C3EC4718}">
      <dsp:nvSpPr>
        <dsp:cNvPr id="0" name=""/>
        <dsp:cNvSpPr/>
      </dsp:nvSpPr>
      <dsp:spPr>
        <a:xfrm>
          <a:off x="387429" y="853921"/>
          <a:ext cx="569523" cy="56952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7D304-C41B-4CDD-9999-B2A77177556B}">
      <dsp:nvSpPr>
        <dsp:cNvPr id="0" name=""/>
        <dsp:cNvSpPr/>
      </dsp:nvSpPr>
      <dsp:spPr>
        <a:xfrm>
          <a:off x="772395" y="1594083"/>
          <a:ext cx="5823435" cy="455618"/>
        </a:xfrm>
        <a:prstGeom prst="rect">
          <a:avLst/>
        </a:prstGeom>
        <a:solidFill>
          <a:schemeClr val="accent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64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Robust advocacy</a:t>
          </a:r>
        </a:p>
      </dsp:txBody>
      <dsp:txXfrm>
        <a:off x="772395" y="1594083"/>
        <a:ext cx="5823435" cy="455618"/>
      </dsp:txXfrm>
    </dsp:sp>
    <dsp:sp modelId="{C6E315A0-D50E-49A1-9EBA-CC55834CFD80}">
      <dsp:nvSpPr>
        <dsp:cNvPr id="0" name=""/>
        <dsp:cNvSpPr/>
      </dsp:nvSpPr>
      <dsp:spPr>
        <a:xfrm>
          <a:off x="487633" y="1537130"/>
          <a:ext cx="569523" cy="56952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722F80-99A4-4849-BC3E-4D81A566B684}">
      <dsp:nvSpPr>
        <dsp:cNvPr id="0" name=""/>
        <dsp:cNvSpPr/>
      </dsp:nvSpPr>
      <dsp:spPr>
        <a:xfrm>
          <a:off x="672190" y="2277292"/>
          <a:ext cx="5923639" cy="4556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647" tIns="35560" rIns="35560" bIns="35560" numCol="1" spcCol="1270" anchor="ctr" anchorCtr="0">
          <a:noAutofit/>
        </a:bodyPr>
        <a:lstStyle/>
        <a:p>
          <a:pPr marL="0" lvl="0" indent="0" algn="l" defTabSz="622300">
            <a:lnSpc>
              <a:spcPct val="90000"/>
            </a:lnSpc>
            <a:spcBef>
              <a:spcPct val="0"/>
            </a:spcBef>
            <a:spcAft>
              <a:spcPct val="35000"/>
            </a:spcAft>
            <a:buFont typeface="Arial"/>
            <a:buNone/>
          </a:pPr>
          <a:r>
            <a:rPr lang="en-US" sz="1400" kern="1200"/>
            <a:t>Providing personalized 1-on-1 assistance to navigate the housing support and healthcare systems</a:t>
          </a:r>
        </a:p>
      </dsp:txBody>
      <dsp:txXfrm>
        <a:off x="672190" y="2277292"/>
        <a:ext cx="5923639" cy="455618"/>
      </dsp:txXfrm>
    </dsp:sp>
    <dsp:sp modelId="{C75DFF81-6E69-48A2-970A-C2CD9859FAE2}">
      <dsp:nvSpPr>
        <dsp:cNvPr id="0" name=""/>
        <dsp:cNvSpPr/>
      </dsp:nvSpPr>
      <dsp:spPr>
        <a:xfrm>
          <a:off x="387429" y="2220340"/>
          <a:ext cx="569523" cy="56952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292FA5-6280-4D7C-A91B-7AAAB96883F7}">
      <dsp:nvSpPr>
        <dsp:cNvPr id="0" name=""/>
        <dsp:cNvSpPr/>
      </dsp:nvSpPr>
      <dsp:spPr>
        <a:xfrm>
          <a:off x="345707" y="2960502"/>
          <a:ext cx="6250122" cy="455618"/>
        </a:xfrm>
        <a:prstGeom prst="rect">
          <a:avLst/>
        </a:prstGeom>
        <a:solidFill>
          <a:schemeClr val="accent3"/>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647" tIns="35560" rIns="35560" bIns="35560" numCol="1" spcCol="1270" anchor="ctr" anchorCtr="0">
          <a:noAutofit/>
        </a:bodyPr>
        <a:lstStyle/>
        <a:p>
          <a:pPr marL="0" lvl="0" indent="0" algn="l" defTabSz="622300">
            <a:lnSpc>
              <a:spcPct val="90000"/>
            </a:lnSpc>
            <a:spcBef>
              <a:spcPct val="0"/>
            </a:spcBef>
            <a:spcAft>
              <a:spcPct val="35000"/>
            </a:spcAft>
            <a:buFont typeface="Arial"/>
            <a:buNone/>
          </a:pPr>
          <a:r>
            <a:rPr lang="en-US" sz="1400" kern="1200"/>
            <a:t>Working collaboratively with county housing officials and landlords to ensure housing remains accessible</a:t>
          </a:r>
        </a:p>
      </dsp:txBody>
      <dsp:txXfrm>
        <a:off x="345707" y="2960502"/>
        <a:ext cx="6250122" cy="455618"/>
      </dsp:txXfrm>
    </dsp:sp>
    <dsp:sp modelId="{0ED82DC7-E210-4F52-A040-C1FDBA2608F7}">
      <dsp:nvSpPr>
        <dsp:cNvPr id="0" name=""/>
        <dsp:cNvSpPr/>
      </dsp:nvSpPr>
      <dsp:spPr>
        <a:xfrm>
          <a:off x="60946" y="2903550"/>
          <a:ext cx="569523" cy="56952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7863C-D0FB-495D-9F02-72CB1CA9C53D}">
      <dsp:nvSpPr>
        <dsp:cNvPr id="0" name=""/>
        <dsp:cNvSpPr/>
      </dsp:nvSpPr>
      <dsp:spPr>
        <a:xfrm>
          <a:off x="5262994" y="1822141"/>
          <a:ext cx="2392270" cy="1435362"/>
        </a:xfrm>
        <a:prstGeom prst="rect">
          <a:avLst/>
        </a:prstGeom>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w="9525" cap="flat" cmpd="sng" algn="ctr">
          <a:solidFill>
            <a:schemeClr val="bg1">
              <a:lumMod val="8500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100000"/>
              <a:shade val="100000"/>
              <a:hueMod val="100000"/>
              <a:satMod val="10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7 </a:t>
          </a:r>
        </a:p>
        <a:p>
          <a:pPr marL="0" lvl="0" indent="0" algn="ctr" defTabSz="889000">
            <a:lnSpc>
              <a:spcPct val="90000"/>
            </a:lnSpc>
            <a:spcBef>
              <a:spcPct val="0"/>
            </a:spcBef>
            <a:spcAft>
              <a:spcPct val="35000"/>
            </a:spcAft>
            <a:buNone/>
          </a:pPr>
          <a:r>
            <a:rPr lang="en-US" sz="2000" b="0" i="0" kern="1200" dirty="0"/>
            <a:t>Partnership Agreements</a:t>
          </a:r>
          <a:endParaRPr lang="en-US" sz="2000" kern="1200" dirty="0"/>
        </a:p>
      </dsp:txBody>
      <dsp:txXfrm>
        <a:off x="5262994" y="1822141"/>
        <a:ext cx="2392270" cy="1435362"/>
      </dsp:txXfrm>
    </dsp:sp>
    <dsp:sp modelId="{EC176915-66D1-4E29-922E-7798B6F9A902}">
      <dsp:nvSpPr>
        <dsp:cNvPr id="0" name=""/>
        <dsp:cNvSpPr/>
      </dsp:nvSpPr>
      <dsp:spPr>
        <a:xfrm>
          <a:off x="2636879" y="1822141"/>
          <a:ext cx="2392270" cy="1435362"/>
        </a:xfrm>
        <a:prstGeom prst="rect">
          <a:avLst/>
        </a:prstGeom>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w="9525" cap="flat" cmpd="sng" algn="ctr">
          <a:solidFill>
            <a:schemeClr val="bg1">
              <a:lumMod val="8500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100000"/>
              <a:shade val="100000"/>
              <a:hueMod val="100000"/>
              <a:satMod val="10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61 </a:t>
          </a:r>
        </a:p>
        <a:p>
          <a:pPr marL="0" lvl="0" indent="0" algn="ctr" defTabSz="889000">
            <a:lnSpc>
              <a:spcPct val="90000"/>
            </a:lnSpc>
            <a:spcBef>
              <a:spcPct val="0"/>
            </a:spcBef>
            <a:spcAft>
              <a:spcPct val="35000"/>
            </a:spcAft>
            <a:buNone/>
          </a:pPr>
          <a:r>
            <a:rPr lang="en-US" sz="2000" b="0" i="0" kern="1200" dirty="0"/>
            <a:t>Service Agencies</a:t>
          </a:r>
          <a:endParaRPr lang="en-US" sz="2000" kern="1200" dirty="0"/>
        </a:p>
      </dsp:txBody>
      <dsp:txXfrm>
        <a:off x="2636879" y="1822141"/>
        <a:ext cx="2392270" cy="1435362"/>
      </dsp:txXfrm>
    </dsp:sp>
    <dsp:sp modelId="{CF17EC7C-7A37-47B9-83F3-6828E68A661B}">
      <dsp:nvSpPr>
        <dsp:cNvPr id="0" name=""/>
        <dsp:cNvSpPr/>
      </dsp:nvSpPr>
      <dsp:spPr>
        <a:xfrm>
          <a:off x="0" y="0"/>
          <a:ext cx="2392270" cy="1435362"/>
        </a:xfrm>
        <a:prstGeom prst="rect">
          <a:avLst/>
        </a:prstGeom>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w="9525" cap="flat" cmpd="sng" algn="ctr">
          <a:solidFill>
            <a:schemeClr val="bg1">
              <a:lumMod val="8500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100000"/>
              <a:shade val="100000"/>
              <a:hueMod val="100000"/>
              <a:satMod val="10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347 </a:t>
          </a:r>
        </a:p>
        <a:p>
          <a:pPr marL="0" lvl="0" indent="0" algn="ctr" defTabSz="889000">
            <a:lnSpc>
              <a:spcPct val="90000"/>
            </a:lnSpc>
            <a:spcBef>
              <a:spcPct val="0"/>
            </a:spcBef>
            <a:spcAft>
              <a:spcPct val="35000"/>
            </a:spcAft>
            <a:buNone/>
          </a:pPr>
          <a:r>
            <a:rPr lang="en-US" sz="2000" b="0" i="0" kern="1200" dirty="0"/>
            <a:t>Unique Clients Served</a:t>
          </a:r>
          <a:endParaRPr lang="en-US" sz="2000" kern="1200" dirty="0"/>
        </a:p>
      </dsp:txBody>
      <dsp:txXfrm>
        <a:off x="0" y="0"/>
        <a:ext cx="2392270" cy="1435362"/>
      </dsp:txXfrm>
    </dsp:sp>
    <dsp:sp modelId="{86374B83-4012-4557-873E-1F8168BF546E}">
      <dsp:nvSpPr>
        <dsp:cNvPr id="0" name=""/>
        <dsp:cNvSpPr/>
      </dsp:nvSpPr>
      <dsp:spPr>
        <a:xfrm>
          <a:off x="2643961" y="0"/>
          <a:ext cx="2392270" cy="1435362"/>
        </a:xfrm>
        <a:prstGeom prst="rect">
          <a:avLst/>
        </a:prstGeom>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w="9525" cap="flat" cmpd="sng" algn="ctr">
          <a:solidFill>
            <a:schemeClr val="bg1">
              <a:lumMod val="8500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100000"/>
              <a:shade val="100000"/>
              <a:hueMod val="100000"/>
              <a:satMod val="10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7 </a:t>
          </a:r>
        </a:p>
        <a:p>
          <a:pPr marL="0" lvl="0" indent="0" algn="ctr" defTabSz="889000">
            <a:lnSpc>
              <a:spcPct val="90000"/>
            </a:lnSpc>
            <a:spcBef>
              <a:spcPct val="0"/>
            </a:spcBef>
            <a:spcAft>
              <a:spcPct val="35000"/>
            </a:spcAft>
            <a:buNone/>
          </a:pPr>
          <a:r>
            <a:rPr lang="en-US" sz="2000" b="0" i="0" kern="1200" dirty="0"/>
            <a:t>Clients Housed</a:t>
          </a:r>
          <a:endParaRPr lang="en-US" sz="2000" kern="1200" dirty="0"/>
        </a:p>
      </dsp:txBody>
      <dsp:txXfrm>
        <a:off x="2643961" y="0"/>
        <a:ext cx="2392270" cy="1435362"/>
      </dsp:txXfrm>
    </dsp:sp>
    <dsp:sp modelId="{554C9206-4F04-417A-90FB-FF7EADAF3395}">
      <dsp:nvSpPr>
        <dsp:cNvPr id="0" name=""/>
        <dsp:cNvSpPr/>
      </dsp:nvSpPr>
      <dsp:spPr>
        <a:xfrm>
          <a:off x="5262994" y="0"/>
          <a:ext cx="2392270" cy="1435362"/>
        </a:xfrm>
        <a:prstGeom prst="rect">
          <a:avLst/>
        </a:prstGeom>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w="9525" cap="flat" cmpd="sng" algn="ctr">
          <a:solidFill>
            <a:schemeClr val="bg1">
              <a:lumMod val="8500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100000"/>
              <a:shade val="100000"/>
              <a:hueMod val="100000"/>
              <a:satMod val="10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96% </a:t>
          </a:r>
        </a:p>
        <a:p>
          <a:pPr marL="0" lvl="0" indent="0" algn="ctr" defTabSz="889000">
            <a:lnSpc>
              <a:spcPct val="90000"/>
            </a:lnSpc>
            <a:spcBef>
              <a:spcPct val="0"/>
            </a:spcBef>
            <a:spcAft>
              <a:spcPct val="35000"/>
            </a:spcAft>
            <a:buNone/>
          </a:pPr>
          <a:r>
            <a:rPr lang="en-US" sz="2000" b="0" i="0" kern="1200" dirty="0"/>
            <a:t>Stabilized in Housing</a:t>
          </a:r>
          <a:endParaRPr lang="en-US" sz="2000" kern="1200" dirty="0"/>
        </a:p>
      </dsp:txBody>
      <dsp:txXfrm>
        <a:off x="5262994" y="0"/>
        <a:ext cx="2392270" cy="1435362"/>
      </dsp:txXfrm>
    </dsp:sp>
    <dsp:sp modelId="{6614132A-E72F-4695-8D23-FA69A7CBE048}">
      <dsp:nvSpPr>
        <dsp:cNvPr id="0" name=""/>
        <dsp:cNvSpPr/>
      </dsp:nvSpPr>
      <dsp:spPr>
        <a:xfrm>
          <a:off x="0" y="1822141"/>
          <a:ext cx="2392270" cy="1435362"/>
        </a:xfrm>
        <a:prstGeom prst="rect">
          <a:avLst/>
        </a:prstGeom>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w="9525" cap="flat" cmpd="sng" algn="ctr">
          <a:solidFill>
            <a:schemeClr val="bg1">
              <a:lumMod val="8500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100000"/>
              <a:shade val="100000"/>
              <a:hueMod val="100000"/>
              <a:satMod val="10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Infrastructure &amp; Core Competency</a:t>
          </a:r>
        </a:p>
      </dsp:txBody>
      <dsp:txXfrm>
        <a:off x="0" y="1822141"/>
        <a:ext cx="2392270" cy="14353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3ABB6-C0EE-485A-90DB-3ECD6BE473C6}">
      <dsp:nvSpPr>
        <dsp:cNvPr id="0" name=""/>
        <dsp:cNvSpPr/>
      </dsp:nvSpPr>
      <dsp:spPr>
        <a:xfrm>
          <a:off x="245735" y="308"/>
          <a:ext cx="1459690" cy="875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Consulting Psychiatrist</a:t>
          </a:r>
        </a:p>
      </dsp:txBody>
      <dsp:txXfrm>
        <a:off x="245735" y="308"/>
        <a:ext cx="1459690" cy="875814"/>
      </dsp:txXfrm>
    </dsp:sp>
    <dsp:sp modelId="{255F1CFC-17D7-4324-9483-64D80AE0C1C1}">
      <dsp:nvSpPr>
        <dsp:cNvPr id="0" name=""/>
        <dsp:cNvSpPr/>
      </dsp:nvSpPr>
      <dsp:spPr>
        <a:xfrm>
          <a:off x="1851395" y="308"/>
          <a:ext cx="1459690" cy="875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Supervisor, Care Management</a:t>
          </a:r>
        </a:p>
      </dsp:txBody>
      <dsp:txXfrm>
        <a:off x="1851395" y="308"/>
        <a:ext cx="1459690" cy="875814"/>
      </dsp:txXfrm>
    </dsp:sp>
    <dsp:sp modelId="{75E1DE88-0031-4E7C-8B3D-0BD95BC235D2}">
      <dsp:nvSpPr>
        <dsp:cNvPr id="0" name=""/>
        <dsp:cNvSpPr/>
      </dsp:nvSpPr>
      <dsp:spPr>
        <a:xfrm>
          <a:off x="3457055" y="308"/>
          <a:ext cx="1459690" cy="875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Coordinator</a:t>
          </a:r>
        </a:p>
      </dsp:txBody>
      <dsp:txXfrm>
        <a:off x="3457055" y="308"/>
        <a:ext cx="1459690" cy="875814"/>
      </dsp:txXfrm>
    </dsp:sp>
    <dsp:sp modelId="{46F80FAF-B822-41EE-907A-6F57DBB3E5E8}">
      <dsp:nvSpPr>
        <dsp:cNvPr id="0" name=""/>
        <dsp:cNvSpPr/>
      </dsp:nvSpPr>
      <dsp:spPr>
        <a:xfrm>
          <a:off x="5062715" y="308"/>
          <a:ext cx="1459690" cy="875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Regional Director</a:t>
          </a:r>
        </a:p>
      </dsp:txBody>
      <dsp:txXfrm>
        <a:off x="5062715" y="308"/>
        <a:ext cx="1459690" cy="875814"/>
      </dsp:txXfrm>
    </dsp:sp>
    <dsp:sp modelId="{9440E269-1673-467D-A1CA-35FB35304A9B}">
      <dsp:nvSpPr>
        <dsp:cNvPr id="0" name=""/>
        <dsp:cNvSpPr/>
      </dsp:nvSpPr>
      <dsp:spPr>
        <a:xfrm>
          <a:off x="6668375" y="308"/>
          <a:ext cx="1459690" cy="875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Supervising Physician</a:t>
          </a:r>
        </a:p>
      </dsp:txBody>
      <dsp:txXfrm>
        <a:off x="6668375" y="308"/>
        <a:ext cx="1459690" cy="8758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B2CA7-CC01-4020-ABB7-605FFECD27C8}">
      <dsp:nvSpPr>
        <dsp:cNvPr id="0" name=""/>
        <dsp:cNvSpPr/>
      </dsp:nvSpPr>
      <dsp:spPr>
        <a:xfrm>
          <a:off x="1434824" y="473374"/>
          <a:ext cx="3161180" cy="3161180"/>
        </a:xfrm>
        <a:prstGeom prst="blockArc">
          <a:avLst>
            <a:gd name="adj1" fmla="val 11880000"/>
            <a:gd name="adj2" fmla="val 16200000"/>
            <a:gd name="adj3" fmla="val 4644"/>
          </a:avLst>
        </a:prstGeom>
        <a:solidFill>
          <a:schemeClr val="accent2">
            <a:shade val="90000"/>
            <a:hueOff val="431564"/>
            <a:satOff val="-21865"/>
            <a:lumOff val="276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9255A2-6FF1-46D2-84EE-185AF5AEFC2D}">
      <dsp:nvSpPr>
        <dsp:cNvPr id="0" name=""/>
        <dsp:cNvSpPr/>
      </dsp:nvSpPr>
      <dsp:spPr>
        <a:xfrm>
          <a:off x="1434824" y="473374"/>
          <a:ext cx="3161180" cy="3161180"/>
        </a:xfrm>
        <a:prstGeom prst="blockArc">
          <a:avLst>
            <a:gd name="adj1" fmla="val 7560000"/>
            <a:gd name="adj2" fmla="val 11880000"/>
            <a:gd name="adj3" fmla="val 4644"/>
          </a:avLst>
        </a:prstGeom>
        <a:solidFill>
          <a:schemeClr val="accent2">
            <a:shade val="90000"/>
            <a:hueOff val="323673"/>
            <a:satOff val="-16399"/>
            <a:lumOff val="20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86C961-C490-42BD-AD45-E17CDF01ECF1}">
      <dsp:nvSpPr>
        <dsp:cNvPr id="0" name=""/>
        <dsp:cNvSpPr/>
      </dsp:nvSpPr>
      <dsp:spPr>
        <a:xfrm>
          <a:off x="1434824" y="473374"/>
          <a:ext cx="3161180" cy="3161180"/>
        </a:xfrm>
        <a:prstGeom prst="blockArc">
          <a:avLst>
            <a:gd name="adj1" fmla="val 3240000"/>
            <a:gd name="adj2" fmla="val 7560000"/>
            <a:gd name="adj3" fmla="val 4644"/>
          </a:avLst>
        </a:prstGeom>
        <a:solidFill>
          <a:schemeClr val="accent2">
            <a:shade val="90000"/>
            <a:hueOff val="215782"/>
            <a:satOff val="-10933"/>
            <a:lumOff val="13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EFD4C0-5E3C-4AB0-B616-6AD82BF52845}">
      <dsp:nvSpPr>
        <dsp:cNvPr id="0" name=""/>
        <dsp:cNvSpPr/>
      </dsp:nvSpPr>
      <dsp:spPr>
        <a:xfrm>
          <a:off x="1434824" y="473374"/>
          <a:ext cx="3161180" cy="3161180"/>
        </a:xfrm>
        <a:prstGeom prst="blockArc">
          <a:avLst>
            <a:gd name="adj1" fmla="val 20520000"/>
            <a:gd name="adj2" fmla="val 3240000"/>
            <a:gd name="adj3" fmla="val 4644"/>
          </a:avLst>
        </a:prstGeom>
        <a:solidFill>
          <a:schemeClr val="accent2">
            <a:shade val="90000"/>
            <a:hueOff val="107891"/>
            <a:satOff val="-5466"/>
            <a:lumOff val="6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91EF48-000A-42B9-AC4C-9317B3350DB5}">
      <dsp:nvSpPr>
        <dsp:cNvPr id="0" name=""/>
        <dsp:cNvSpPr/>
      </dsp:nvSpPr>
      <dsp:spPr>
        <a:xfrm>
          <a:off x="1434824" y="473374"/>
          <a:ext cx="3161180" cy="3161180"/>
        </a:xfrm>
        <a:prstGeom prst="blockArc">
          <a:avLst>
            <a:gd name="adj1" fmla="val 16200000"/>
            <a:gd name="adj2" fmla="val 20520000"/>
            <a:gd name="adj3" fmla="val 4644"/>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AB3E39-A73B-4113-8CB4-8A12C3C02BE7}">
      <dsp:nvSpPr>
        <dsp:cNvPr id="0" name=""/>
        <dsp:cNvSpPr/>
      </dsp:nvSpPr>
      <dsp:spPr>
        <a:xfrm>
          <a:off x="2303868" y="1278007"/>
          <a:ext cx="1456254" cy="1456254"/>
        </a:xfrm>
        <a:prstGeom prst="ellipse">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i="0" kern="1200"/>
            <a:t>Peer Navigator experience</a:t>
          </a:r>
          <a:endParaRPr lang="en-US" sz="1500" kern="1200"/>
        </a:p>
      </dsp:txBody>
      <dsp:txXfrm>
        <a:off x="2517131" y="1491270"/>
        <a:ext cx="1029728" cy="1029728"/>
      </dsp:txXfrm>
    </dsp:sp>
    <dsp:sp modelId="{D75802F1-0585-4E3B-A4B2-DE16B9E89817}">
      <dsp:nvSpPr>
        <dsp:cNvPr id="0" name=""/>
        <dsp:cNvSpPr/>
      </dsp:nvSpPr>
      <dsp:spPr>
        <a:xfrm>
          <a:off x="2505725" y="383"/>
          <a:ext cx="1019378" cy="1019378"/>
        </a:xfrm>
        <a:prstGeom prst="ellipse">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i="0" kern="1200"/>
            <a:t>Full wrap-around care</a:t>
          </a:r>
          <a:endParaRPr lang="en-US" sz="1100" kern="1200"/>
        </a:p>
      </dsp:txBody>
      <dsp:txXfrm>
        <a:off x="2655009" y="149667"/>
        <a:ext cx="720810" cy="720810"/>
      </dsp:txXfrm>
    </dsp:sp>
    <dsp:sp modelId="{08413D9C-54F5-42E2-ABA1-25BB29B8EB00}">
      <dsp:nvSpPr>
        <dsp:cNvPr id="0" name=""/>
        <dsp:cNvSpPr/>
      </dsp:nvSpPr>
      <dsp:spPr>
        <a:xfrm>
          <a:off x="3974054" y="1067186"/>
          <a:ext cx="1019378" cy="1019378"/>
        </a:xfrm>
        <a:prstGeom prst="ellipse">
          <a:avLst/>
        </a:prstGeom>
        <a:solidFill>
          <a:schemeClr val="accent2">
            <a:shade val="80000"/>
            <a:hueOff val="107900"/>
            <a:satOff val="-5557"/>
            <a:lumOff val="74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a:t>Came through on a promise</a:t>
          </a:r>
          <a:endParaRPr lang="en-US" sz="1050" kern="1200"/>
        </a:p>
      </dsp:txBody>
      <dsp:txXfrm>
        <a:off x="4123338" y="1216470"/>
        <a:ext cx="720810" cy="720810"/>
      </dsp:txXfrm>
    </dsp:sp>
    <dsp:sp modelId="{426A1779-6798-48A8-87E2-7A2EA930FBB5}">
      <dsp:nvSpPr>
        <dsp:cNvPr id="0" name=""/>
        <dsp:cNvSpPr/>
      </dsp:nvSpPr>
      <dsp:spPr>
        <a:xfrm>
          <a:off x="3413202" y="2793310"/>
          <a:ext cx="1019378" cy="1019378"/>
        </a:xfrm>
        <a:prstGeom prst="ellipse">
          <a:avLst/>
        </a:prstGeom>
        <a:solidFill>
          <a:schemeClr val="accent2">
            <a:shade val="80000"/>
            <a:hueOff val="215800"/>
            <a:satOff val="-11113"/>
            <a:lumOff val="149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t>Observed patient’s needs in her own context</a:t>
          </a:r>
          <a:endParaRPr lang="en-US" sz="1000" kern="1200"/>
        </a:p>
      </dsp:txBody>
      <dsp:txXfrm>
        <a:off x="3562486" y="2942594"/>
        <a:ext cx="720810" cy="720810"/>
      </dsp:txXfrm>
    </dsp:sp>
    <dsp:sp modelId="{67FA5CB9-5378-4DAF-9B28-1E7148F60834}">
      <dsp:nvSpPr>
        <dsp:cNvPr id="0" name=""/>
        <dsp:cNvSpPr/>
      </dsp:nvSpPr>
      <dsp:spPr>
        <a:xfrm>
          <a:off x="1598248" y="2793310"/>
          <a:ext cx="1019378" cy="1019378"/>
        </a:xfrm>
        <a:prstGeom prst="ellipse">
          <a:avLst/>
        </a:prstGeom>
        <a:solidFill>
          <a:schemeClr val="accent2">
            <a:shade val="80000"/>
            <a:hueOff val="323699"/>
            <a:satOff val="-16670"/>
            <a:lumOff val="2249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t>Resources to provide key non-medical supplies</a:t>
          </a:r>
          <a:endParaRPr lang="en-US" sz="1000" kern="1200"/>
        </a:p>
      </dsp:txBody>
      <dsp:txXfrm>
        <a:off x="1747532" y="2942594"/>
        <a:ext cx="720810" cy="720810"/>
      </dsp:txXfrm>
    </dsp:sp>
    <dsp:sp modelId="{6156B2F8-637F-4F64-9EE0-AEFB4123A68B}">
      <dsp:nvSpPr>
        <dsp:cNvPr id="0" name=""/>
        <dsp:cNvSpPr/>
      </dsp:nvSpPr>
      <dsp:spPr>
        <a:xfrm>
          <a:off x="995342" y="1038047"/>
          <a:ext cx="1103487" cy="1077656"/>
        </a:xfrm>
        <a:prstGeom prst="ellipse">
          <a:avLst/>
        </a:prstGeom>
        <a:solidFill>
          <a:schemeClr val="accent2">
            <a:shade val="80000"/>
            <a:hueOff val="431599"/>
            <a:satOff val="-22227"/>
            <a:lumOff val="299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t>Developing trust through shared experiences</a:t>
          </a:r>
          <a:endParaRPr lang="en-US" sz="1000" kern="1200"/>
        </a:p>
      </dsp:txBody>
      <dsp:txXfrm>
        <a:off x="1156944" y="1195866"/>
        <a:ext cx="780283" cy="76201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C201A53-7B93-3F48-BF9F-AEE8CBE8BD39}" type="datetimeFigureOut">
              <a:rPr lang="en-US" smtClean="0"/>
              <a:pPr/>
              <a:t>5/16/2023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02A0C4EE-2AB7-9341-9E4A-CC756C31D8D5}"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A231AEC9-9904-2D4E-8F2C-7B2B7E0DB6B8}" type="datetimeFigureOut">
              <a:rPr lang="en-US" smtClean="0"/>
              <a:pPr/>
              <a:t>5/16/2023</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FD558D9-3360-6846-96DA-0729E92A871F}" type="slidenum">
              <a:rPr lang="en-US" smtClean="0"/>
              <a:pPr/>
              <a:t>‹#›</a:t>
            </a:fld>
            <a:endParaRPr lang="en-US"/>
          </a:p>
        </p:txBody>
      </p:sp>
    </p:spTree>
    <p:extLst>
      <p:ext uri="{BB962C8B-B14F-4D97-AF65-F5344CB8AC3E}">
        <p14:creationId xmlns:p14="http://schemas.microsoft.com/office/powerpoint/2010/main" val="30554000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a:t>
            </a:fld>
            <a:endParaRPr lang="en-US"/>
          </a:p>
        </p:txBody>
      </p:sp>
    </p:spTree>
    <p:extLst>
      <p:ext uri="{BB962C8B-B14F-4D97-AF65-F5344CB8AC3E}">
        <p14:creationId xmlns:p14="http://schemas.microsoft.com/office/powerpoint/2010/main" val="255753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Economic hardship in the older adult population is unique due to limited pathways to increasing income Enrollment into public assistance programs, e.g. housing, must be completed online</a:t>
            </a:r>
            <a:endParaRPr lang="en-US">
              <a:highlight>
                <a:srgbClr val="FFFF00"/>
              </a:highlight>
            </a:endParaRPr>
          </a:p>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10</a:t>
            </a:fld>
            <a:endParaRPr lang="en-US"/>
          </a:p>
        </p:txBody>
      </p:sp>
    </p:spTree>
    <p:extLst>
      <p:ext uri="{BB962C8B-B14F-4D97-AF65-F5344CB8AC3E}">
        <p14:creationId xmlns:p14="http://schemas.microsoft.com/office/powerpoint/2010/main" val="92580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Purpose of this case series is to describe best practices used by SCAN Health Plan to address H&amp;H in older adults in Los Angeles.</a:t>
            </a:r>
          </a:p>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11</a:t>
            </a:fld>
            <a:endParaRPr lang="en-US"/>
          </a:p>
        </p:txBody>
      </p:sp>
    </p:spTree>
    <p:extLst>
      <p:ext uri="{BB962C8B-B14F-4D97-AF65-F5344CB8AC3E}">
        <p14:creationId xmlns:p14="http://schemas.microsoft.com/office/powerpoint/2010/main" val="252469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12</a:t>
            </a:fld>
            <a:endParaRPr lang="en-US"/>
          </a:p>
        </p:txBody>
      </p:sp>
    </p:spTree>
    <p:extLst>
      <p:ext uri="{BB962C8B-B14F-4D97-AF65-F5344CB8AC3E}">
        <p14:creationId xmlns:p14="http://schemas.microsoft.com/office/powerpoint/2010/main" val="2575616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13</a:t>
            </a:fld>
            <a:endParaRPr lang="en-US"/>
          </a:p>
        </p:txBody>
      </p:sp>
    </p:spTree>
    <p:extLst>
      <p:ext uri="{BB962C8B-B14F-4D97-AF65-F5344CB8AC3E}">
        <p14:creationId xmlns:p14="http://schemas.microsoft.com/office/powerpoint/2010/main" val="3880468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Calibri" panose="020F0502020204030204" pitchFamily="34" charset="0"/>
              </a:rPr>
              <a:t>the purpose of this case series is to describe best</a:t>
            </a:r>
          </a:p>
          <a:p>
            <a:pPr algn="l"/>
            <a:r>
              <a:rPr lang="en-US" sz="1900" dirty="0">
                <a:latin typeface="Calibri" panose="020F0502020204030204" pitchFamily="34" charset="0"/>
              </a:rPr>
              <a:t>practices used by SCAN Health Plan to address H&amp;H in older adults in Los Angeles.</a:t>
            </a:r>
            <a:endParaRPr lang="en-US"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14</a:t>
            </a:fld>
            <a:endParaRPr lang="en-US"/>
          </a:p>
        </p:txBody>
      </p:sp>
    </p:spTree>
    <p:extLst>
      <p:ext uri="{BB962C8B-B14F-4D97-AF65-F5344CB8AC3E}">
        <p14:creationId xmlns:p14="http://schemas.microsoft.com/office/powerpoint/2010/main" val="243129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5"/>
            <a:ext cx="5681980" cy="4596442"/>
          </a:xfrm>
        </p:spPr>
        <p:txBody>
          <a:bodyPr/>
          <a:lstStyle/>
          <a:p>
            <a:pPr marL="235572" indent="-235572" defTabSz="471145">
              <a:buFontTx/>
              <a:buAutoNum type="arabicParenR"/>
              <a:defRPr/>
            </a:pPr>
            <a:r>
              <a:rPr lang="en-US" dirty="0"/>
              <a:t>Put the patient first-know your population-first step towards creating a successful program is to identify the patient population and work to understand individuals and concerns-let the m</a:t>
            </a:r>
          </a:p>
          <a:p>
            <a:pPr marL="235572" indent="-235572" defTabSz="471145">
              <a:buFontTx/>
              <a:buAutoNum type="arabicParenR"/>
              <a:defRPr/>
            </a:pPr>
            <a:r>
              <a:rPr lang="en-US" dirty="0" err="1"/>
              <a:t>br</a:t>
            </a:r>
            <a:r>
              <a:rPr lang="en-US" dirty="0"/>
              <a:t> set the goals—What can I do to help you?. Understanding and addressing those challenges will enable the team to create system to meet the needs of our members</a:t>
            </a:r>
          </a:p>
          <a:p>
            <a:pPr marL="235572" indent="-235572" defTabSz="471145">
              <a:buFontTx/>
              <a:buAutoNum type="arabicParenR"/>
              <a:defRPr/>
            </a:pPr>
            <a:r>
              <a:rPr lang="en-US" dirty="0"/>
              <a:t>2) Build an empowered team-keep the hierarchy flat-our team is made of CHW and CM-our multidisciplinary team honors each member’s clinical expertise irrespective of degree or title. Engage each team member in all aspects of the program every team member is empowered to support the member to the best of their abilities in each moment of engagement. The members have a clear understanding of what decisions they can make in the moment, &amp; know when to ask for additional support</a:t>
            </a:r>
          </a:p>
          <a:p>
            <a:pPr marL="235572" indent="-235572" defTabSz="471145">
              <a:buFontTx/>
              <a:buAutoNum type="arabicParenR"/>
              <a:defRPr/>
            </a:pPr>
            <a:r>
              <a:rPr lang="en-US" dirty="0"/>
              <a:t>3) Build complete ecosystem of formal &amp; informal partners-build a relationship with CBO’s-biweekly huddles to discuss and problem solve –</a:t>
            </a:r>
          </a:p>
          <a:p>
            <a:pPr defTabSz="471145">
              <a:defRPr/>
            </a:pPr>
            <a:r>
              <a:rPr lang="en-US" dirty="0"/>
              <a:t>	Show up where your member are-we operate at locations where our member are already comfortable </a:t>
            </a:r>
          </a:p>
          <a:p>
            <a:pPr defTabSz="471145">
              <a:defRPr/>
            </a:pPr>
            <a:r>
              <a:rPr lang="en-US" dirty="0"/>
              <a:t>4) Practice harm reduction-embrace harm reduction principles-we believe in respecting the dignity of our members, in doing so we can help them achieve their health related goals &amp; transition to a more healthy state of life, build a trusting relationship, in other words –</a:t>
            </a:r>
            <a:r>
              <a:rPr lang="en-US" dirty="0" err="1"/>
              <a:t>ve</a:t>
            </a:r>
            <a:r>
              <a:rPr lang="en-US" dirty="0"/>
              <a:t> very patient and very persistent-it may take several visits over a period of months to establish rapport w/ members. </a:t>
            </a:r>
          </a:p>
          <a:p>
            <a:pPr defTabSz="471145">
              <a:defRPr/>
            </a:pPr>
            <a:r>
              <a:rPr lang="en-US" dirty="0"/>
              <a:t>5) Take a new approach-meet member where they are patient goal </a:t>
            </a:r>
            <a:r>
              <a:rPr lang="en-US" dirty="0" err="1"/>
              <a:t>seeting</a:t>
            </a:r>
            <a:r>
              <a:rPr lang="en-US" dirty="0"/>
              <a:t> as well as tactical location strategy-meet the patients where they are physically </a:t>
            </a:r>
          </a:p>
        </p:txBody>
      </p:sp>
      <p:sp>
        <p:nvSpPr>
          <p:cNvPr id="4" name="Slide Number Placeholder 3"/>
          <p:cNvSpPr>
            <a:spLocks noGrp="1"/>
          </p:cNvSpPr>
          <p:nvPr>
            <p:ph type="sldNum" sz="quarter" idx="5"/>
          </p:nvPr>
        </p:nvSpPr>
        <p:spPr/>
        <p:txBody>
          <a:bodyPr/>
          <a:lstStyle/>
          <a:p>
            <a:fld id="{4FD558D9-3360-6846-96DA-0729E92A871F}" type="slidenum">
              <a:rPr lang="en-US" smtClean="0"/>
              <a:pPr/>
              <a:t>15</a:t>
            </a:fld>
            <a:endParaRPr lang="en-US"/>
          </a:p>
        </p:txBody>
      </p:sp>
    </p:spTree>
    <p:extLst>
      <p:ext uri="{BB962C8B-B14F-4D97-AF65-F5344CB8AC3E}">
        <p14:creationId xmlns:p14="http://schemas.microsoft.com/office/powerpoint/2010/main" val="1659270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Method: </a:t>
            </a:r>
            <a:r>
              <a:rPr lang="en-US" sz="1100" dirty="0">
                <a:latin typeface="Calibri" panose="020F0502020204030204" pitchFamily="34" charset="0"/>
              </a:rPr>
              <a:t>SCAN Health Plan’s housing insecurity program served 120</a:t>
            </a:r>
          </a:p>
          <a:p>
            <a:pPr algn="l"/>
            <a:r>
              <a:rPr lang="en-US" sz="1100" dirty="0">
                <a:latin typeface="Calibri" panose="020F0502020204030204" pitchFamily="34" charset="0"/>
              </a:rPr>
              <a:t>members in 2021. Demographically, 58% of members were</a:t>
            </a:r>
          </a:p>
          <a:p>
            <a:pPr algn="l"/>
            <a:r>
              <a:rPr lang="en-US" sz="1100" dirty="0">
                <a:latin typeface="Calibri" panose="020F0502020204030204" pitchFamily="34" charset="0"/>
              </a:rPr>
              <a:t>between the ages of 65 and 74 and 32% are between the</a:t>
            </a:r>
          </a:p>
          <a:p>
            <a:pPr algn="l"/>
            <a:r>
              <a:rPr lang="en-US" sz="1100" dirty="0">
                <a:latin typeface="Calibri" panose="020F0502020204030204" pitchFamily="34" charset="0"/>
              </a:rPr>
              <a:t>ages of 75 and 84. 57% of members were women and 43%</a:t>
            </a:r>
          </a:p>
          <a:p>
            <a:pPr algn="l"/>
            <a:r>
              <a:rPr lang="en-US" sz="1100" dirty="0">
                <a:latin typeface="Calibri" panose="020F0502020204030204" pitchFamily="34" charset="0"/>
              </a:rPr>
              <a:t>were men. 38% of members were Hispanic, 31% were White,</a:t>
            </a:r>
          </a:p>
          <a:p>
            <a:pPr algn="l"/>
            <a:r>
              <a:rPr lang="en-US" sz="1100" dirty="0">
                <a:latin typeface="Calibri" panose="020F0502020204030204" pitchFamily="34" charset="0"/>
              </a:rPr>
              <a:t>9% were Black, and 22% were “Other.” One case manager and</a:t>
            </a:r>
          </a:p>
          <a:p>
            <a:pPr algn="l"/>
            <a:r>
              <a:rPr lang="en-US" sz="1100" dirty="0">
                <a:latin typeface="Calibri" panose="020F0502020204030204" pitchFamily="34" charset="0"/>
              </a:rPr>
              <a:t>one community health worker led whole-person</a:t>
            </a:r>
          </a:p>
          <a:p>
            <a:pPr algn="l"/>
            <a:r>
              <a:rPr lang="en-US" sz="1100" dirty="0">
                <a:latin typeface="Calibri" panose="020F0502020204030204" pitchFamily="34" charset="0"/>
              </a:rPr>
              <a:t>interventions that included establishing care with a primary</a:t>
            </a:r>
          </a:p>
          <a:p>
            <a:pPr algn="l"/>
            <a:r>
              <a:rPr lang="en-US" sz="1100" dirty="0">
                <a:latin typeface="Calibri" panose="020F0502020204030204" pitchFamily="34" charset="0"/>
              </a:rPr>
              <a:t>care physician, securing mental and behavioral supports,</a:t>
            </a:r>
          </a:p>
          <a:p>
            <a:pPr algn="l"/>
            <a:r>
              <a:rPr lang="en-US" sz="1100" dirty="0">
                <a:latin typeface="Calibri" panose="020F0502020204030204" pitchFamily="34" charset="0"/>
              </a:rPr>
              <a:t>enrolling members into public benefits e.g. Medicaid and</a:t>
            </a:r>
          </a:p>
          <a:p>
            <a:pPr algn="l"/>
            <a:r>
              <a:rPr lang="en-US" sz="1100" dirty="0">
                <a:latin typeface="Calibri" panose="020F0502020204030204" pitchFamily="34" charset="0"/>
              </a:rPr>
              <a:t>food stamps, connecting members to legal aid, and assisting</a:t>
            </a:r>
          </a:p>
          <a:p>
            <a:pPr algn="l"/>
            <a:r>
              <a:rPr lang="en-US" sz="1100" dirty="0">
                <a:latin typeface="Calibri" panose="020F0502020204030204" pitchFamily="34" charset="0"/>
              </a:rPr>
              <a:t>members in receiving housing vouchers.</a:t>
            </a:r>
          </a:p>
        </p:txBody>
      </p:sp>
      <p:sp>
        <p:nvSpPr>
          <p:cNvPr id="4" name="Slide Number Placeholder 3"/>
          <p:cNvSpPr>
            <a:spLocks noGrp="1"/>
          </p:cNvSpPr>
          <p:nvPr>
            <p:ph type="sldNum" sz="quarter" idx="5"/>
          </p:nvPr>
        </p:nvSpPr>
        <p:spPr/>
        <p:txBody>
          <a:bodyPr/>
          <a:lstStyle/>
          <a:p>
            <a:fld id="{4FD558D9-3360-6846-96DA-0729E92A871F}" type="slidenum">
              <a:rPr lang="en-US" smtClean="0"/>
              <a:pPr/>
              <a:t>16</a:t>
            </a:fld>
            <a:endParaRPr lang="en-US"/>
          </a:p>
        </p:txBody>
      </p:sp>
    </p:spTree>
    <p:extLst>
      <p:ext uri="{BB962C8B-B14F-4D97-AF65-F5344CB8AC3E}">
        <p14:creationId xmlns:p14="http://schemas.microsoft.com/office/powerpoint/2010/main" val="2208950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17</a:t>
            </a:fld>
            <a:endParaRPr lang="en-US"/>
          </a:p>
        </p:txBody>
      </p:sp>
    </p:spTree>
    <p:extLst>
      <p:ext uri="{BB962C8B-B14F-4D97-AF65-F5344CB8AC3E}">
        <p14:creationId xmlns:p14="http://schemas.microsoft.com/office/powerpoint/2010/main" val="383143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18</a:t>
            </a:fld>
            <a:endParaRPr lang="en-US"/>
          </a:p>
        </p:txBody>
      </p:sp>
    </p:spTree>
    <p:extLst>
      <p:ext uri="{BB962C8B-B14F-4D97-AF65-F5344CB8AC3E}">
        <p14:creationId xmlns:p14="http://schemas.microsoft.com/office/powerpoint/2010/main" val="507283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19</a:t>
            </a:fld>
            <a:endParaRPr lang="en-US"/>
          </a:p>
        </p:txBody>
      </p:sp>
    </p:spTree>
    <p:extLst>
      <p:ext uri="{BB962C8B-B14F-4D97-AF65-F5344CB8AC3E}">
        <p14:creationId xmlns:p14="http://schemas.microsoft.com/office/powerpoint/2010/main" val="125636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2</a:t>
            </a:fld>
            <a:endParaRPr lang="en-US"/>
          </a:p>
        </p:txBody>
      </p:sp>
    </p:spTree>
    <p:extLst>
      <p:ext uri="{BB962C8B-B14F-4D97-AF65-F5344CB8AC3E}">
        <p14:creationId xmlns:p14="http://schemas.microsoft.com/office/powerpoint/2010/main" val="335201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Client demographics:</a:t>
            </a:r>
          </a:p>
          <a:p>
            <a:pPr lvl="1"/>
            <a:r>
              <a:rPr lang="en-US"/>
              <a:t>58% of members were between the ages of 65 and 74 and 32% are between the ages of 75 and 84. </a:t>
            </a:r>
          </a:p>
          <a:p>
            <a:pPr lvl="1"/>
            <a:r>
              <a:rPr lang="en-US"/>
              <a:t>57% of members were women and 43% were men. </a:t>
            </a:r>
          </a:p>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20</a:t>
            </a:fld>
            <a:endParaRPr lang="en-US"/>
          </a:p>
        </p:txBody>
      </p:sp>
    </p:spTree>
    <p:extLst>
      <p:ext uri="{BB962C8B-B14F-4D97-AF65-F5344CB8AC3E}">
        <p14:creationId xmlns:p14="http://schemas.microsoft.com/office/powerpoint/2010/main" val="192022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solidFill>
                  <a:srgbClr val="2F5497"/>
                </a:solidFill>
                <a:latin typeface="ArialBlack"/>
              </a:rPr>
              <a:t>RESULTS</a:t>
            </a:r>
          </a:p>
          <a:p>
            <a:pPr algn="l"/>
            <a:r>
              <a:rPr lang="en-US" b="0" i="0" u="none" strike="noStrike" baseline="0" dirty="0">
                <a:solidFill>
                  <a:srgbClr val="000000"/>
                </a:solidFill>
                <a:latin typeface="Calibri" panose="020F0502020204030204" pitchFamily="34" charset="0"/>
              </a:rPr>
              <a:t>Of these 120 members, 71 had received a significant duration</a:t>
            </a:r>
          </a:p>
          <a:p>
            <a:pPr algn="l"/>
            <a:r>
              <a:rPr lang="en-US" b="0" i="0" u="none" strike="noStrike" baseline="0" dirty="0">
                <a:solidFill>
                  <a:srgbClr val="000000"/>
                </a:solidFill>
                <a:latin typeface="Calibri" panose="020F0502020204030204" pitchFamily="34" charset="0"/>
              </a:rPr>
              <a:t>of intervention (&gt;60 days or goals met). Post-intervention, all</a:t>
            </a:r>
          </a:p>
          <a:p>
            <a:pPr algn="l"/>
            <a:r>
              <a:rPr lang="en-US" b="0" i="0" u="none" strike="noStrike" baseline="0" dirty="0">
                <a:solidFill>
                  <a:srgbClr val="000000"/>
                </a:solidFill>
                <a:latin typeface="Calibri" panose="020F0502020204030204" pitchFamily="34" charset="0"/>
              </a:rPr>
              <a:t>71 members were connected to programs and 83% of</a:t>
            </a:r>
          </a:p>
          <a:p>
            <a:pPr algn="l"/>
            <a:r>
              <a:rPr lang="en-US" b="0" i="0" u="none" strike="noStrike" baseline="0" dirty="0">
                <a:solidFill>
                  <a:srgbClr val="000000"/>
                </a:solidFill>
                <a:latin typeface="Calibri" panose="020F0502020204030204" pitchFamily="34" charset="0"/>
              </a:rPr>
              <a:t>members were housed or prevented from being homeless. 22</a:t>
            </a:r>
          </a:p>
          <a:p>
            <a:pPr algn="l"/>
            <a:r>
              <a:rPr lang="en-US" b="0" i="0" u="none" strike="noStrike" baseline="0" dirty="0">
                <a:solidFill>
                  <a:srgbClr val="000000"/>
                </a:solidFill>
                <a:latin typeface="Calibri" panose="020F0502020204030204" pitchFamily="34" charset="0"/>
              </a:rPr>
              <a:t>older adults (31%) received permanent housing, 15 (21%)</a:t>
            </a:r>
          </a:p>
          <a:p>
            <a:pPr algn="l"/>
            <a:r>
              <a:rPr lang="en-US" b="0" i="0" u="none" strike="noStrike" baseline="0" dirty="0">
                <a:solidFill>
                  <a:srgbClr val="000000"/>
                </a:solidFill>
                <a:latin typeface="Calibri" panose="020F0502020204030204" pitchFamily="34" charset="0"/>
              </a:rPr>
              <a:t>were connected to a family member or friend, 15 (21%)</a:t>
            </a:r>
          </a:p>
          <a:p>
            <a:pPr algn="l"/>
            <a:r>
              <a:rPr lang="en-US" b="0" i="0" u="none" strike="noStrike" baseline="0" dirty="0">
                <a:solidFill>
                  <a:srgbClr val="000000"/>
                </a:solidFill>
                <a:latin typeface="Calibri" panose="020F0502020204030204" pitchFamily="34" charset="0"/>
              </a:rPr>
              <a:t>received temporary or transitional housing, 12 (17%) received</a:t>
            </a:r>
          </a:p>
          <a:p>
            <a:pPr algn="l"/>
            <a:r>
              <a:rPr lang="en-US" b="0" i="0" u="none" strike="noStrike" baseline="0" dirty="0">
                <a:solidFill>
                  <a:srgbClr val="000000"/>
                </a:solidFill>
                <a:latin typeface="Calibri" panose="020F0502020204030204" pitchFamily="34" charset="0"/>
              </a:rPr>
              <a:t>housing vouchers, and 7 (10%) were prevented from being</a:t>
            </a:r>
          </a:p>
          <a:p>
            <a:pPr algn="l"/>
            <a:r>
              <a:rPr lang="en-US" b="0" i="0" u="none" strike="noStrike" baseline="0" dirty="0">
                <a:solidFill>
                  <a:srgbClr val="000000"/>
                </a:solidFill>
                <a:latin typeface="Calibri" panose="020F0502020204030204" pitchFamily="34" charset="0"/>
              </a:rPr>
              <a:t>evicted.</a:t>
            </a:r>
          </a:p>
          <a:p>
            <a:pPr algn="l"/>
            <a:r>
              <a:rPr lang="en-US" sz="1900" dirty="0">
                <a:solidFill>
                  <a:srgbClr val="2F5497"/>
                </a:solidFill>
                <a:latin typeface="ArialBlack"/>
              </a:rPr>
              <a:t>HOUSING RESULTS</a:t>
            </a:r>
          </a:p>
          <a:p>
            <a:pPr algn="l"/>
            <a:r>
              <a:rPr lang="en-US" b="0" i="0" u="none" strike="noStrike" baseline="0" dirty="0">
                <a:solidFill>
                  <a:srgbClr val="000000"/>
                </a:solidFill>
                <a:latin typeface="ArialMT"/>
              </a:rPr>
              <a:t>The team helped 83% of members get re-housed or prevent</a:t>
            </a:r>
          </a:p>
          <a:p>
            <a:pPr algn="l"/>
            <a:r>
              <a:rPr lang="en-US" b="0" i="0" u="none" strike="noStrike" baseline="0" dirty="0">
                <a:solidFill>
                  <a:srgbClr val="000000"/>
                </a:solidFill>
                <a:latin typeface="ArialMT"/>
              </a:rPr>
              <a:t>homelessness and connect all members with housing</a:t>
            </a:r>
          </a:p>
          <a:p>
            <a:pPr algn="l"/>
            <a:r>
              <a:rPr lang="en-US" b="0" i="0" u="none" strike="noStrike" baseline="0" dirty="0">
                <a:solidFill>
                  <a:srgbClr val="000000"/>
                </a:solidFill>
                <a:latin typeface="ArialMT"/>
              </a:rPr>
              <a:t>programs by performing a constellation of interventions to</a:t>
            </a:r>
          </a:p>
          <a:p>
            <a:pPr algn="l"/>
            <a:r>
              <a:rPr lang="en-US" b="0" i="0" u="none" strike="noStrike" baseline="0" dirty="0">
                <a:solidFill>
                  <a:srgbClr val="000000"/>
                </a:solidFill>
                <a:latin typeface="ArialMT"/>
              </a:rPr>
              <a:t>ensure members did not need to choose between rent and</a:t>
            </a:r>
          </a:p>
          <a:p>
            <a:pPr algn="l"/>
            <a:r>
              <a:rPr lang="en-US" b="0" i="0" u="none" strike="noStrike" baseline="0" dirty="0">
                <a:solidFill>
                  <a:srgbClr val="000000"/>
                </a:solidFill>
                <a:latin typeface="ArialMT"/>
              </a:rPr>
              <a:t>other necessities.</a:t>
            </a:r>
            <a:endParaRPr lang="en-US"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21</a:t>
            </a:fld>
            <a:endParaRPr lang="en-US"/>
          </a:p>
        </p:txBody>
      </p:sp>
    </p:spTree>
    <p:extLst>
      <p:ext uri="{BB962C8B-B14F-4D97-AF65-F5344CB8AC3E}">
        <p14:creationId xmlns:p14="http://schemas.microsoft.com/office/powerpoint/2010/main" val="3382843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critical to address older adults’ medical needs, e.g. many members identified as homeless due to interpersonal issues often had untreated cognitive decline/behavioral concerns that benefited from medical treatment.</a:t>
            </a:r>
          </a:p>
          <a:p>
            <a:r>
              <a:rPr lang="en-US" dirty="0"/>
              <a:t>1) It’s critical to address older adults’ medical needs, e.g. many members identified as homeless due to interpersonal issues often had untreated cognitive decline/behavioral concerns that benefited from medical treatment. </a:t>
            </a:r>
          </a:p>
          <a:p>
            <a:r>
              <a:rPr lang="en-US" dirty="0"/>
              <a:t>4) The older adult’s primary goals must be taken into account. For example, an older adult experiencing homelessness can be connected to a housing unit but if it is not in a neighborhood or community they are familiar with, they will likely decline.</a:t>
            </a:r>
          </a:p>
          <a:p>
            <a:endParaRPr lang="en-US" dirty="0"/>
          </a:p>
          <a:p>
            <a:r>
              <a:rPr lang="en-US" dirty="0"/>
              <a:t>Discussion: </a:t>
            </a:r>
          </a:p>
          <a:p>
            <a:pPr algn="l"/>
            <a:r>
              <a:rPr lang="en-US" sz="1900" dirty="0">
                <a:solidFill>
                  <a:srgbClr val="2F5497"/>
                </a:solidFill>
                <a:latin typeface="ArialBlack"/>
              </a:rPr>
              <a:t>DISCUSSION</a:t>
            </a:r>
          </a:p>
          <a:p>
            <a:pPr algn="l"/>
            <a:r>
              <a:rPr lang="en-US" b="0" i="0" u="none" strike="noStrike" baseline="0" dirty="0">
                <a:solidFill>
                  <a:srgbClr val="000000"/>
                </a:solidFill>
                <a:latin typeface="Calibri" panose="020F0502020204030204" pitchFamily="34" charset="0"/>
              </a:rPr>
              <a:t>As a result of SCAN’s efforts, we believe that best practices</a:t>
            </a:r>
          </a:p>
          <a:p>
            <a:pPr algn="l"/>
            <a:r>
              <a:rPr lang="en-US" b="0" i="0" u="none" strike="noStrike" baseline="0" dirty="0">
                <a:solidFill>
                  <a:srgbClr val="000000"/>
                </a:solidFill>
                <a:latin typeface="Calibri" panose="020F0502020204030204" pitchFamily="34" charset="0"/>
              </a:rPr>
              <a:t>for addressing H&amp;H in older adults include 1) addressing both</a:t>
            </a:r>
          </a:p>
          <a:p>
            <a:pPr algn="l"/>
            <a:r>
              <a:rPr lang="en-US" b="0" i="0" u="none" strike="noStrike" baseline="0" dirty="0">
                <a:solidFill>
                  <a:srgbClr val="000000"/>
                </a:solidFill>
                <a:latin typeface="Calibri" panose="020F0502020204030204" pitchFamily="34" charset="0"/>
              </a:rPr>
              <a:t>H&amp;H and medical needs, 2) providing personalized</a:t>
            </a:r>
          </a:p>
          <a:p>
            <a:pPr algn="l"/>
            <a:r>
              <a:rPr lang="en-US" b="0" i="0" u="none" strike="noStrike" baseline="0" dirty="0">
                <a:solidFill>
                  <a:srgbClr val="000000"/>
                </a:solidFill>
                <a:latin typeface="Calibri" panose="020F0502020204030204" pitchFamily="34" charset="0"/>
              </a:rPr>
              <a:t>one-on-one assistance to navigate the housing support and</a:t>
            </a:r>
          </a:p>
          <a:p>
            <a:pPr algn="l"/>
            <a:r>
              <a:rPr lang="en-US" b="0" i="0" u="none" strike="noStrike" baseline="0" dirty="0">
                <a:solidFill>
                  <a:srgbClr val="000000"/>
                </a:solidFill>
                <a:latin typeface="Calibri" panose="020F0502020204030204" pitchFamily="34" charset="0"/>
              </a:rPr>
              <a:t>healthcare systems, and 3) working collaboratively with</a:t>
            </a:r>
          </a:p>
          <a:p>
            <a:pPr algn="l"/>
            <a:r>
              <a:rPr lang="en-US" b="0" i="0" u="none" strike="noStrike" baseline="0" dirty="0">
                <a:solidFill>
                  <a:srgbClr val="000000"/>
                </a:solidFill>
                <a:latin typeface="Calibri" panose="020F0502020204030204" pitchFamily="34" charset="0"/>
              </a:rPr>
              <a:t>county housing officials and landlords to ensure housing</a:t>
            </a:r>
          </a:p>
          <a:p>
            <a:pPr algn="l"/>
            <a:r>
              <a:rPr lang="en-US" b="0" i="0" u="none" strike="noStrike" baseline="0" dirty="0">
                <a:solidFill>
                  <a:srgbClr val="000000"/>
                </a:solidFill>
                <a:latin typeface="Calibri" panose="020F0502020204030204" pitchFamily="34" charset="0"/>
              </a:rPr>
              <a:t>remains accessible.</a:t>
            </a:r>
            <a:endParaRPr lang="en-US"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22</a:t>
            </a:fld>
            <a:endParaRPr lang="en-US"/>
          </a:p>
        </p:txBody>
      </p:sp>
    </p:spTree>
    <p:extLst>
      <p:ext uri="{BB962C8B-B14F-4D97-AF65-F5344CB8AC3E}">
        <p14:creationId xmlns:p14="http://schemas.microsoft.com/office/powerpoint/2010/main" val="335209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2022</a:t>
            </a:r>
          </a:p>
          <a:p>
            <a:r>
              <a:rPr lang="en-US" sz="1400" dirty="0" err="1"/>
              <a:t>CalAIM</a:t>
            </a:r>
            <a:r>
              <a:rPr lang="en-US" sz="1400" dirty="0"/>
              <a:t> is a Medi-Cal benefit available to “populations of focus”:</a:t>
            </a:r>
          </a:p>
          <a:p>
            <a:pPr lvl="1"/>
            <a:r>
              <a:rPr lang="en-US" i="1" u="sng" dirty="0"/>
              <a:t>Individuals and families experiencing homelessness.</a:t>
            </a:r>
          </a:p>
          <a:p>
            <a:pPr lvl="1"/>
            <a:r>
              <a:rPr lang="en-US" dirty="0"/>
              <a:t>Adults, youth, and children who are high utilizers of avoidable emergency department, hospital, or short-term skilled nursing facility services.</a:t>
            </a:r>
          </a:p>
          <a:p>
            <a:pPr lvl="1"/>
            <a:r>
              <a:rPr lang="en-US" dirty="0"/>
              <a:t>Adults with serious mental illness or substance use disorder.</a:t>
            </a:r>
          </a:p>
          <a:p>
            <a:pPr lvl="1"/>
            <a:r>
              <a:rPr lang="en-US" dirty="0"/>
              <a:t>Children and youth with serious emotional disturbance, identified to be at clinical high risk for psychosis or experiencing a first episode of psychosis.</a:t>
            </a:r>
          </a:p>
          <a:p>
            <a:pPr lvl="1"/>
            <a:r>
              <a:rPr lang="en-US" dirty="0"/>
              <a:t>Adults and youth who are incarcerated and transitioning to the community.</a:t>
            </a:r>
          </a:p>
          <a:p>
            <a:pPr lvl="1"/>
            <a:r>
              <a:rPr lang="en-US" dirty="0"/>
              <a:t>Adults at risk of institutionalization and eligible for long-term care.</a:t>
            </a:r>
          </a:p>
          <a:p>
            <a:pPr lvl="1"/>
            <a:r>
              <a:rPr lang="en-US" dirty="0"/>
              <a:t>Adult nursing facility residents transitioning to the community.</a:t>
            </a:r>
          </a:p>
          <a:p>
            <a:pPr lvl="1"/>
            <a:r>
              <a:rPr lang="en-US" dirty="0"/>
              <a:t>Children and youth enrolled in California Children’s Services (CCS) with additional needs beyond CCS.</a:t>
            </a:r>
          </a:p>
          <a:p>
            <a:pPr lvl="1"/>
            <a:r>
              <a:rPr lang="en-US" dirty="0"/>
              <a:t>Children and youth involved in child welfare (including those with a history of involvement in welfare, and foster care up to age 26).</a:t>
            </a:r>
          </a:p>
          <a:p>
            <a:r>
              <a:rPr lang="en-US" dirty="0"/>
              <a:t>California is transforming Medi-Cal to provide members with more coordinated, person-centered , &amp; equitable care. ECM &amp; CS are two major new Medi-Cal programs that launched in 2022- </a:t>
            </a:r>
          </a:p>
          <a:p>
            <a:r>
              <a:rPr lang="en-US" dirty="0"/>
              <a:t>ECM is a comprehensive care management benefit to address clinical and non-clinical needs for the highest need members enrolled in Medi-Cal managed care plans (MCPs)</a:t>
            </a:r>
          </a:p>
        </p:txBody>
      </p:sp>
      <p:sp>
        <p:nvSpPr>
          <p:cNvPr id="4" name="Slide Number Placeholder 3"/>
          <p:cNvSpPr>
            <a:spLocks noGrp="1"/>
          </p:cNvSpPr>
          <p:nvPr>
            <p:ph type="sldNum" sz="quarter" idx="5"/>
          </p:nvPr>
        </p:nvSpPr>
        <p:spPr/>
        <p:txBody>
          <a:bodyPr/>
          <a:lstStyle/>
          <a:p>
            <a:fld id="{4FD558D9-3360-6846-96DA-0729E92A871F}" type="slidenum">
              <a:rPr lang="en-US" smtClean="0"/>
              <a:pPr/>
              <a:t>23</a:t>
            </a:fld>
            <a:endParaRPr lang="en-US"/>
          </a:p>
        </p:txBody>
      </p:sp>
    </p:spTree>
    <p:extLst>
      <p:ext uri="{BB962C8B-B14F-4D97-AF65-F5344CB8AC3E}">
        <p14:creationId xmlns:p14="http://schemas.microsoft.com/office/powerpoint/2010/main" val="3221308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t>CS are 14 services to help members address health-related social needs. MCPs are highly encouraged, but not required to provide these supports. </a:t>
            </a:r>
          </a:p>
          <a:p>
            <a:r>
              <a:rPr lang="en-US" sz="1400" dirty="0">
                <a:solidFill>
                  <a:srgbClr val="163058"/>
                </a:solidFill>
                <a:latin typeface="Segoe UI" panose="020B0502040204020203" pitchFamily="34" charset="0"/>
              </a:rPr>
              <a:t>DHCS is working with MCPs to enable more widespread provision of services to members, including those with the most complex challenges affecting health, such as homelessness and unstable and unsafe housing. As of September 2022, 18 MCPs offered all three housing Community Supports services (Housing Transition/Navigation, Housing Deposits, and Housing Tenancy &amp; Sustaining services), and 659 provider organizations were contracted to provide at least one of these three housing supports. During this time, 23,195 members received at least one housing support. Statewide, 74 recuperative care centers were contracted to provide Community Supports as of September 2022. DHCS has seen growth in the number of Community Supports offered by MCPs since Q3 2022.</a:t>
            </a:r>
            <a:endParaRPr lang="en-US" sz="1400"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24</a:t>
            </a:fld>
            <a:endParaRPr lang="en-US"/>
          </a:p>
        </p:txBody>
      </p:sp>
    </p:spTree>
    <p:extLst>
      <p:ext uri="{BB962C8B-B14F-4D97-AF65-F5344CB8AC3E}">
        <p14:creationId xmlns:p14="http://schemas.microsoft.com/office/powerpoint/2010/main" val="538547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25</a:t>
            </a:fld>
            <a:endParaRPr lang="en-US"/>
          </a:p>
        </p:txBody>
      </p:sp>
    </p:spTree>
    <p:extLst>
      <p:ext uri="{BB962C8B-B14F-4D97-AF65-F5344CB8AC3E}">
        <p14:creationId xmlns:p14="http://schemas.microsoft.com/office/powerpoint/2010/main" val="2331904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26</a:t>
            </a:fld>
            <a:endParaRPr lang="en-US"/>
          </a:p>
        </p:txBody>
      </p:sp>
    </p:spTree>
    <p:extLst>
      <p:ext uri="{BB962C8B-B14F-4D97-AF65-F5344CB8AC3E}">
        <p14:creationId xmlns:p14="http://schemas.microsoft.com/office/powerpoint/2010/main" val="2998632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27</a:t>
            </a:fld>
            <a:endParaRPr lang="en-US"/>
          </a:p>
        </p:txBody>
      </p:sp>
    </p:spTree>
    <p:extLst>
      <p:ext uri="{BB962C8B-B14F-4D97-AF65-F5344CB8AC3E}">
        <p14:creationId xmlns:p14="http://schemas.microsoft.com/office/powerpoint/2010/main" val="1868962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28</a:t>
            </a:fld>
            <a:endParaRPr lang="en-US"/>
          </a:p>
        </p:txBody>
      </p:sp>
    </p:spTree>
    <p:extLst>
      <p:ext uri="{BB962C8B-B14F-4D97-AF65-F5344CB8AC3E}">
        <p14:creationId xmlns:p14="http://schemas.microsoft.com/office/powerpoint/2010/main" val="996674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Results &amp; counting</a:t>
            </a:r>
          </a:p>
        </p:txBody>
      </p:sp>
      <p:sp>
        <p:nvSpPr>
          <p:cNvPr id="4" name="Slide Number Placeholder 3"/>
          <p:cNvSpPr>
            <a:spLocks noGrp="1"/>
          </p:cNvSpPr>
          <p:nvPr>
            <p:ph type="sldNum" sz="quarter" idx="5"/>
          </p:nvPr>
        </p:nvSpPr>
        <p:spPr/>
        <p:txBody>
          <a:bodyPr/>
          <a:lstStyle/>
          <a:p>
            <a:fld id="{4FD558D9-3360-6846-96DA-0729E92A871F}" type="slidenum">
              <a:rPr lang="en-US" smtClean="0"/>
              <a:pPr/>
              <a:t>29</a:t>
            </a:fld>
            <a:endParaRPr lang="en-US"/>
          </a:p>
        </p:txBody>
      </p:sp>
    </p:spTree>
    <p:extLst>
      <p:ext uri="{BB962C8B-B14F-4D97-AF65-F5344CB8AC3E}">
        <p14:creationId xmlns:p14="http://schemas.microsoft.com/office/powerpoint/2010/main" val="388009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a:t>
            </a:fld>
            <a:endParaRPr lang="en-US"/>
          </a:p>
        </p:txBody>
      </p:sp>
    </p:spTree>
    <p:extLst>
      <p:ext uri="{BB962C8B-B14F-4D97-AF65-F5344CB8AC3E}">
        <p14:creationId xmlns:p14="http://schemas.microsoft.com/office/powerpoint/2010/main" val="437745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30</a:t>
            </a:fld>
            <a:endParaRPr lang="en-US"/>
          </a:p>
        </p:txBody>
      </p:sp>
    </p:spTree>
    <p:extLst>
      <p:ext uri="{BB962C8B-B14F-4D97-AF65-F5344CB8AC3E}">
        <p14:creationId xmlns:p14="http://schemas.microsoft.com/office/powerpoint/2010/main" val="4109891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HIA is a new medical group that combines managed care with "street medicine," providing health care services to people where they are. </a:t>
            </a:r>
            <a:endParaRPr lang="en-US"/>
          </a:p>
          <a:p>
            <a:r>
              <a:rPr lang="en-US"/>
              <a:t>Serve patients experiencing homelessness, Street medicine approach, Meeting patients where they are, Creating a sustainable model through innovative funding models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31</a:t>
            </a:fld>
            <a:endParaRPr lang="en-US"/>
          </a:p>
        </p:txBody>
      </p:sp>
    </p:spTree>
    <p:extLst>
      <p:ext uri="{BB962C8B-B14F-4D97-AF65-F5344CB8AC3E}">
        <p14:creationId xmlns:p14="http://schemas.microsoft.com/office/powerpoint/2010/main" val="3741409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 patients where they’re at</a:t>
            </a:r>
          </a:p>
        </p:txBody>
      </p:sp>
      <p:sp>
        <p:nvSpPr>
          <p:cNvPr id="4" name="Slide Number Placeholder 3"/>
          <p:cNvSpPr>
            <a:spLocks noGrp="1"/>
          </p:cNvSpPr>
          <p:nvPr>
            <p:ph type="sldNum" sz="quarter" idx="5"/>
          </p:nvPr>
        </p:nvSpPr>
        <p:spPr/>
        <p:txBody>
          <a:bodyPr/>
          <a:lstStyle/>
          <a:p>
            <a:fld id="{4FD558D9-3360-6846-96DA-0729E92A871F}" type="slidenum">
              <a:rPr lang="en-US" smtClean="0"/>
              <a:pPr/>
              <a:t>32</a:t>
            </a:fld>
            <a:endParaRPr lang="en-US"/>
          </a:p>
        </p:txBody>
      </p:sp>
    </p:spTree>
    <p:extLst>
      <p:ext uri="{BB962C8B-B14F-4D97-AF65-F5344CB8AC3E}">
        <p14:creationId xmlns:p14="http://schemas.microsoft.com/office/powerpoint/2010/main" val="3336585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33</a:t>
            </a:fld>
            <a:endParaRPr lang="en-US"/>
          </a:p>
        </p:txBody>
      </p:sp>
    </p:spTree>
    <p:extLst>
      <p:ext uri="{BB962C8B-B14F-4D97-AF65-F5344CB8AC3E}">
        <p14:creationId xmlns:p14="http://schemas.microsoft.com/office/powerpoint/2010/main" val="2327582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peer navigators- go to 6 peer navigators</a:t>
            </a:r>
          </a:p>
          <a:p>
            <a:r>
              <a:rPr lang="en-US"/>
              <a:t>Remove Manager, Care Management/same as Supervisor, Care Management</a:t>
            </a:r>
          </a:p>
          <a:p>
            <a:r>
              <a:rPr lang="en-US" b="1"/>
              <a:t>Add Consulting Psychiatrist </a:t>
            </a:r>
          </a:p>
          <a:p>
            <a:r>
              <a:rPr lang="en-US"/>
              <a:t>1 teamlet per 200 patients</a:t>
            </a:r>
          </a:p>
        </p:txBody>
      </p:sp>
      <p:sp>
        <p:nvSpPr>
          <p:cNvPr id="4" name="Slide Number Placeholder 3"/>
          <p:cNvSpPr>
            <a:spLocks noGrp="1"/>
          </p:cNvSpPr>
          <p:nvPr>
            <p:ph type="sldNum" sz="quarter" idx="5"/>
          </p:nvPr>
        </p:nvSpPr>
        <p:spPr/>
        <p:txBody>
          <a:bodyPr/>
          <a:lstStyle/>
          <a:p>
            <a:fld id="{4FD558D9-3360-6846-96DA-0729E92A871F}" type="slidenum">
              <a:rPr lang="en-US" smtClean="0"/>
              <a:pPr/>
              <a:t>34</a:t>
            </a:fld>
            <a:endParaRPr lang="en-US"/>
          </a:p>
        </p:txBody>
      </p:sp>
    </p:spTree>
    <p:extLst>
      <p:ext uri="{BB962C8B-B14F-4D97-AF65-F5344CB8AC3E}">
        <p14:creationId xmlns:p14="http://schemas.microsoft.com/office/powerpoint/2010/main" val="916264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35</a:t>
            </a:fld>
            <a:endParaRPr lang="en-US"/>
          </a:p>
        </p:txBody>
      </p:sp>
    </p:spTree>
    <p:extLst>
      <p:ext uri="{BB962C8B-B14F-4D97-AF65-F5344CB8AC3E}">
        <p14:creationId xmlns:p14="http://schemas.microsoft.com/office/powerpoint/2010/main" val="369202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36</a:t>
            </a:fld>
            <a:endParaRPr lang="en-US"/>
          </a:p>
        </p:txBody>
      </p:sp>
    </p:spTree>
    <p:extLst>
      <p:ext uri="{BB962C8B-B14F-4D97-AF65-F5344CB8AC3E}">
        <p14:creationId xmlns:p14="http://schemas.microsoft.com/office/powerpoint/2010/main" val="78304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37</a:t>
            </a:fld>
            <a:endParaRPr lang="en-US"/>
          </a:p>
        </p:txBody>
      </p:sp>
    </p:spTree>
    <p:extLst>
      <p:ext uri="{BB962C8B-B14F-4D97-AF65-F5344CB8AC3E}">
        <p14:creationId xmlns:p14="http://schemas.microsoft.com/office/powerpoint/2010/main" val="71653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Results &amp; counting</a:t>
            </a:r>
          </a:p>
        </p:txBody>
      </p:sp>
      <p:sp>
        <p:nvSpPr>
          <p:cNvPr id="4" name="Slide Number Placeholder 3"/>
          <p:cNvSpPr>
            <a:spLocks noGrp="1"/>
          </p:cNvSpPr>
          <p:nvPr>
            <p:ph type="sldNum" sz="quarter" idx="5"/>
          </p:nvPr>
        </p:nvSpPr>
        <p:spPr/>
        <p:txBody>
          <a:bodyPr/>
          <a:lstStyle/>
          <a:p>
            <a:fld id="{4FD558D9-3360-6846-96DA-0729E92A871F}" type="slidenum">
              <a:rPr lang="en-US" smtClean="0"/>
              <a:pPr/>
              <a:t>38</a:t>
            </a:fld>
            <a:endParaRPr lang="en-US"/>
          </a:p>
        </p:txBody>
      </p:sp>
    </p:spTree>
    <p:extLst>
      <p:ext uri="{BB962C8B-B14F-4D97-AF65-F5344CB8AC3E}">
        <p14:creationId xmlns:p14="http://schemas.microsoft.com/office/powerpoint/2010/main" val="3355199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24/7 answering service- get back to patients within 4 hours and helps build trust with patients</a:t>
            </a:r>
          </a:p>
        </p:txBody>
      </p:sp>
      <p:sp>
        <p:nvSpPr>
          <p:cNvPr id="4" name="Slide Number Placeholder 3"/>
          <p:cNvSpPr>
            <a:spLocks noGrp="1"/>
          </p:cNvSpPr>
          <p:nvPr>
            <p:ph type="sldNum" sz="quarter" idx="5"/>
          </p:nvPr>
        </p:nvSpPr>
        <p:spPr/>
        <p:txBody>
          <a:bodyPr/>
          <a:lstStyle/>
          <a:p>
            <a:fld id="{4FD558D9-3360-6846-96DA-0729E92A871F}" type="slidenum">
              <a:rPr lang="en-US" smtClean="0"/>
              <a:pPr/>
              <a:t>39</a:t>
            </a:fld>
            <a:endParaRPr lang="en-US"/>
          </a:p>
        </p:txBody>
      </p:sp>
    </p:spTree>
    <p:extLst>
      <p:ext uri="{BB962C8B-B14F-4D97-AF65-F5344CB8AC3E}">
        <p14:creationId xmlns:p14="http://schemas.microsoft.com/office/powerpoint/2010/main" val="411394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a:t>
            </a:fld>
            <a:endParaRPr lang="en-US"/>
          </a:p>
        </p:txBody>
      </p:sp>
    </p:spTree>
    <p:extLst>
      <p:ext uri="{BB962C8B-B14F-4D97-AF65-F5344CB8AC3E}">
        <p14:creationId xmlns:p14="http://schemas.microsoft.com/office/powerpoint/2010/main" val="114726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Collaborate quickly and </a:t>
            </a:r>
            <a:r>
              <a:rPr lang="en-US" err="1"/>
              <a:t>cosupport</a:t>
            </a:r>
            <a:r>
              <a:rPr lang="en-US"/>
              <a:t> each other with clients</a:t>
            </a:r>
          </a:p>
        </p:txBody>
      </p:sp>
      <p:sp>
        <p:nvSpPr>
          <p:cNvPr id="4" name="Slide Number Placeholder 3"/>
          <p:cNvSpPr>
            <a:spLocks noGrp="1"/>
          </p:cNvSpPr>
          <p:nvPr>
            <p:ph type="sldNum" sz="quarter" idx="5"/>
          </p:nvPr>
        </p:nvSpPr>
        <p:spPr/>
        <p:txBody>
          <a:bodyPr/>
          <a:lstStyle/>
          <a:p>
            <a:fld id="{4FD558D9-3360-6846-96DA-0729E92A871F}" type="slidenum">
              <a:rPr lang="en-US" smtClean="0"/>
              <a:pPr/>
              <a:t>40</a:t>
            </a:fld>
            <a:endParaRPr lang="en-US"/>
          </a:p>
        </p:txBody>
      </p:sp>
    </p:spTree>
    <p:extLst>
      <p:ext uri="{BB962C8B-B14F-4D97-AF65-F5344CB8AC3E}">
        <p14:creationId xmlns:p14="http://schemas.microsoft.com/office/powerpoint/2010/main" val="183732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ea typeface="Calibri" panose="020F0502020204030204" pitchFamily="34" charset="0"/>
                <a:cs typeface="Times New Roman" panose="02020603050405020304" pitchFamily="18" charset="0"/>
              </a:rPr>
              <a:t>Per members friend,, member is at risk of homelessness. The Landlord sold property where member resides, and the buyer will be renovating the home. There is no eviction date yet.  Member is very confused about situation and Susan Green is assisting member.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41</a:t>
            </a:fld>
            <a:endParaRPr lang="en-US"/>
          </a:p>
        </p:txBody>
      </p:sp>
    </p:spTree>
    <p:extLst>
      <p:ext uri="{BB962C8B-B14F-4D97-AF65-F5344CB8AC3E}">
        <p14:creationId xmlns:p14="http://schemas.microsoft.com/office/powerpoint/2010/main" val="2586252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Journey of member and collaboration story, peer support (add picture of Eric)</a:t>
            </a:r>
          </a:p>
        </p:txBody>
      </p:sp>
      <p:sp>
        <p:nvSpPr>
          <p:cNvPr id="4" name="Slide Number Placeholder 3"/>
          <p:cNvSpPr>
            <a:spLocks noGrp="1"/>
          </p:cNvSpPr>
          <p:nvPr>
            <p:ph type="sldNum" sz="quarter" idx="5"/>
          </p:nvPr>
        </p:nvSpPr>
        <p:spPr/>
        <p:txBody>
          <a:bodyPr/>
          <a:lstStyle/>
          <a:p>
            <a:fld id="{4FD558D9-3360-6846-96DA-0729E92A871F}" type="slidenum">
              <a:rPr lang="en-US" smtClean="0"/>
              <a:pPr/>
              <a:t>42</a:t>
            </a:fld>
            <a:endParaRPr lang="en-US"/>
          </a:p>
        </p:txBody>
      </p:sp>
    </p:spTree>
    <p:extLst>
      <p:ext uri="{BB962C8B-B14F-4D97-AF65-F5344CB8AC3E}">
        <p14:creationId xmlns:p14="http://schemas.microsoft.com/office/powerpoint/2010/main" val="1830743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43</a:t>
            </a:fld>
            <a:endParaRPr lang="en-US"/>
          </a:p>
        </p:txBody>
      </p:sp>
    </p:spTree>
    <p:extLst>
      <p:ext uri="{BB962C8B-B14F-4D97-AF65-F5344CB8AC3E}">
        <p14:creationId xmlns:p14="http://schemas.microsoft.com/office/powerpoint/2010/main" val="1619226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44</a:t>
            </a:fld>
            <a:endParaRPr lang="en-US"/>
          </a:p>
        </p:txBody>
      </p:sp>
    </p:spTree>
    <p:extLst>
      <p:ext uri="{BB962C8B-B14F-4D97-AF65-F5344CB8AC3E}">
        <p14:creationId xmlns:p14="http://schemas.microsoft.com/office/powerpoint/2010/main" val="1949806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45</a:t>
            </a:fld>
            <a:endParaRPr lang="en-US"/>
          </a:p>
        </p:txBody>
      </p:sp>
    </p:spTree>
    <p:extLst>
      <p:ext uri="{BB962C8B-B14F-4D97-AF65-F5344CB8AC3E}">
        <p14:creationId xmlns:p14="http://schemas.microsoft.com/office/powerpoint/2010/main" val="164486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46</a:t>
            </a:fld>
            <a:endParaRPr lang="en-US"/>
          </a:p>
        </p:txBody>
      </p:sp>
    </p:spTree>
    <p:extLst>
      <p:ext uri="{BB962C8B-B14F-4D97-AF65-F5344CB8AC3E}">
        <p14:creationId xmlns:p14="http://schemas.microsoft.com/office/powerpoint/2010/main" val="664976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47</a:t>
            </a:fld>
            <a:endParaRPr lang="en-US"/>
          </a:p>
        </p:txBody>
      </p:sp>
    </p:spTree>
    <p:extLst>
      <p:ext uri="{BB962C8B-B14F-4D97-AF65-F5344CB8AC3E}">
        <p14:creationId xmlns:p14="http://schemas.microsoft.com/office/powerpoint/2010/main" val="3706494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 Soto’s photo</a:t>
            </a:r>
          </a:p>
        </p:txBody>
      </p:sp>
      <p:sp>
        <p:nvSpPr>
          <p:cNvPr id="4" name="Slide Number Placeholder 3"/>
          <p:cNvSpPr>
            <a:spLocks noGrp="1"/>
          </p:cNvSpPr>
          <p:nvPr>
            <p:ph type="sldNum" sz="quarter" idx="5"/>
          </p:nvPr>
        </p:nvSpPr>
        <p:spPr/>
        <p:txBody>
          <a:bodyPr/>
          <a:lstStyle/>
          <a:p>
            <a:fld id="{4FD558D9-3360-6846-96DA-0729E92A871F}" type="slidenum">
              <a:rPr lang="en-US" smtClean="0"/>
              <a:pPr/>
              <a:t>48</a:t>
            </a:fld>
            <a:endParaRPr lang="en-US"/>
          </a:p>
        </p:txBody>
      </p:sp>
    </p:spTree>
    <p:extLst>
      <p:ext uri="{BB962C8B-B14F-4D97-AF65-F5344CB8AC3E}">
        <p14:creationId xmlns:p14="http://schemas.microsoft.com/office/powerpoint/2010/main" val="1466978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49</a:t>
            </a:fld>
            <a:endParaRPr lang="en-US"/>
          </a:p>
        </p:txBody>
      </p:sp>
    </p:spTree>
    <p:extLst>
      <p:ext uri="{BB962C8B-B14F-4D97-AF65-F5344CB8AC3E}">
        <p14:creationId xmlns:p14="http://schemas.microsoft.com/office/powerpoint/2010/main" val="55946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5</a:t>
            </a:fld>
            <a:endParaRPr lang="en-US"/>
          </a:p>
        </p:txBody>
      </p:sp>
    </p:spTree>
    <p:extLst>
      <p:ext uri="{BB962C8B-B14F-4D97-AF65-F5344CB8AC3E}">
        <p14:creationId xmlns:p14="http://schemas.microsoft.com/office/powerpoint/2010/main" val="76259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6</a:t>
            </a:fld>
            <a:endParaRPr lang="en-US"/>
          </a:p>
        </p:txBody>
      </p:sp>
    </p:spTree>
    <p:extLst>
      <p:ext uri="{BB962C8B-B14F-4D97-AF65-F5344CB8AC3E}">
        <p14:creationId xmlns:p14="http://schemas.microsoft.com/office/powerpoint/2010/main" val="3366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Older adults are </a:t>
            </a:r>
            <a:r>
              <a:rPr lang="en-US" err="1">
                <a:cs typeface="Calibri"/>
              </a:rPr>
              <a:t>fasttest</a:t>
            </a:r>
            <a:r>
              <a:rPr lang="en-US">
                <a:cs typeface="Calibri"/>
              </a:rPr>
              <a:t> growing demographic of people experiencing homelessness. Indications that older adult homelessness set to triple by 2030</a:t>
            </a:r>
          </a:p>
        </p:txBody>
      </p:sp>
      <p:sp>
        <p:nvSpPr>
          <p:cNvPr id="4" name="Slide Number Placeholder 3"/>
          <p:cNvSpPr>
            <a:spLocks noGrp="1"/>
          </p:cNvSpPr>
          <p:nvPr>
            <p:ph type="sldNum" sz="quarter" idx="5"/>
          </p:nvPr>
        </p:nvSpPr>
        <p:spPr/>
        <p:txBody>
          <a:bodyPr/>
          <a:lstStyle/>
          <a:p>
            <a:fld id="{4FD558D9-3360-6846-96DA-0729E92A871F}" type="slidenum">
              <a:rPr lang="en-US" smtClean="0"/>
              <a:pPr/>
              <a:t>7</a:t>
            </a:fld>
            <a:endParaRPr lang="en-US"/>
          </a:p>
        </p:txBody>
      </p:sp>
    </p:spTree>
    <p:extLst>
      <p:ext uri="{BB962C8B-B14F-4D97-AF65-F5344CB8AC3E}">
        <p14:creationId xmlns:p14="http://schemas.microsoft.com/office/powerpoint/2010/main" val="267236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558D9-3360-6846-96DA-0729E92A871F}" type="slidenum">
              <a:rPr lang="en-US" smtClean="0"/>
              <a:pPr/>
              <a:t>8</a:t>
            </a:fld>
            <a:endParaRPr lang="en-US"/>
          </a:p>
        </p:txBody>
      </p:sp>
    </p:spTree>
    <p:extLst>
      <p:ext uri="{BB962C8B-B14F-4D97-AF65-F5344CB8AC3E}">
        <p14:creationId xmlns:p14="http://schemas.microsoft.com/office/powerpoint/2010/main" val="9307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558D9-3360-6846-96DA-0729E92A871F}" type="slidenum">
              <a:rPr lang="en-US" smtClean="0"/>
              <a:pPr/>
              <a:t>9</a:t>
            </a:fld>
            <a:endParaRPr lang="en-US"/>
          </a:p>
        </p:txBody>
      </p:sp>
    </p:spTree>
    <p:extLst>
      <p:ext uri="{BB962C8B-B14F-4D97-AF65-F5344CB8AC3E}">
        <p14:creationId xmlns:p14="http://schemas.microsoft.com/office/powerpoint/2010/main" val="340328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 Option 1">
    <p:spTree>
      <p:nvGrpSpPr>
        <p:cNvPr id="1" name=""/>
        <p:cNvGrpSpPr/>
        <p:nvPr/>
      </p:nvGrpSpPr>
      <p:grpSpPr>
        <a:xfrm>
          <a:off x="0" y="0"/>
          <a:ext cx="0" cy="0"/>
          <a:chOff x="0" y="0"/>
          <a:chExt cx="0" cy="0"/>
        </a:xfrm>
      </p:grpSpPr>
      <p:sp>
        <p:nvSpPr>
          <p:cNvPr id="3" name="Text Placeholder 18"/>
          <p:cNvSpPr>
            <a:spLocks noGrp="1"/>
          </p:cNvSpPr>
          <p:nvPr>
            <p:ph type="body" sz="quarter" idx="10" hasCustomPrompt="1"/>
          </p:nvPr>
        </p:nvSpPr>
        <p:spPr>
          <a:xfrm>
            <a:off x="454940" y="342875"/>
            <a:ext cx="8229602" cy="464885"/>
          </a:xfrm>
          <a:prstGeom prst="rect">
            <a:avLst/>
          </a:prstGeom>
        </p:spPr>
        <p:txBody>
          <a:bodyPr vert="horz"/>
          <a:lstStyle>
            <a:lvl1pPr>
              <a:buNone/>
              <a:defRPr sz="2500" b="0">
                <a:solidFill>
                  <a:srgbClr val="0E367A"/>
                </a:solidFill>
              </a:defRPr>
            </a:lvl1pPr>
          </a:lstStyle>
          <a:p>
            <a:pPr lvl="0"/>
            <a:r>
              <a:rPr lang="en-US"/>
              <a:t>Click to edit title</a:t>
            </a:r>
          </a:p>
        </p:txBody>
      </p:sp>
      <p:sp>
        <p:nvSpPr>
          <p:cNvPr id="4" name="Content Placeholder 8"/>
          <p:cNvSpPr>
            <a:spLocks noGrp="1"/>
          </p:cNvSpPr>
          <p:nvPr>
            <p:ph sz="quarter" idx="1"/>
          </p:nvPr>
        </p:nvSpPr>
        <p:spPr>
          <a:xfrm>
            <a:off x="454942" y="1149920"/>
            <a:ext cx="8229600" cy="3155900"/>
          </a:xfrm>
          <a:prstGeom prst="rect">
            <a:avLst/>
          </a:prstGeom>
        </p:spPr>
        <p:txBody>
          <a:bodyPr/>
          <a:lstStyle>
            <a:lvl1pPr>
              <a:spcBef>
                <a:spcPts val="0"/>
              </a:spcBef>
              <a:spcAft>
                <a:spcPts val="0"/>
              </a:spcAft>
              <a:defRPr>
                <a:solidFill>
                  <a:srgbClr val="003087"/>
                </a:solidFill>
              </a:defRPr>
            </a:lvl1pPr>
            <a:lvl2pPr>
              <a:spcBef>
                <a:spcPts val="0"/>
              </a:spcBef>
              <a:spcAft>
                <a:spcPts val="0"/>
              </a:spcAft>
              <a:defRPr>
                <a:solidFill>
                  <a:srgbClr val="003087"/>
                </a:solidFill>
              </a:defRPr>
            </a:lvl2pPr>
            <a:lvl3pPr>
              <a:spcBef>
                <a:spcPts val="0"/>
              </a:spcBef>
              <a:spcAft>
                <a:spcPts val="0"/>
              </a:spcAft>
              <a:defRPr>
                <a:solidFill>
                  <a:srgbClr val="003087"/>
                </a:solidFill>
              </a:defRPr>
            </a:lvl3pPr>
            <a:lvl4pPr>
              <a:spcBef>
                <a:spcPts val="0"/>
              </a:spcBef>
              <a:spcAft>
                <a:spcPts val="0"/>
              </a:spcAft>
              <a:defRPr>
                <a:solidFill>
                  <a:srgbClr val="003087"/>
                </a:solidFill>
              </a:defRPr>
            </a:lvl4pPr>
            <a:lvl5pPr>
              <a:spcBef>
                <a:spcPts val="0"/>
              </a:spcBef>
              <a:spcAft>
                <a:spcPts val="0"/>
              </a:spcAft>
              <a:defRPr>
                <a:solidFill>
                  <a:srgbClr val="00308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446474" y="4738166"/>
            <a:ext cx="533400" cy="227372"/>
          </a:xfrm>
          <a:prstGeom prst="rect">
            <a:avLst/>
          </a:prstGeom>
        </p:spPr>
        <p:txBody>
          <a:bodyPr anchor="b"/>
          <a:lstStyle>
            <a:lvl1pPr algn="l">
              <a:defRPr sz="900">
                <a:solidFill>
                  <a:srgbClr val="5A637A"/>
                </a:solidFill>
              </a:defRPr>
            </a:lvl1pPr>
          </a:lstStyle>
          <a:p>
            <a:fld id="{147C1B20-DEF4-46E3-B77F-0FB6B8193D90}" type="slidenum">
              <a:rPr lang="en-US" smtClean="0"/>
              <a:pPr/>
              <a:t>‹#›</a:t>
            </a:fld>
            <a:endParaRPr lang="en-US"/>
          </a:p>
        </p:txBody>
      </p:sp>
      <p:grpSp>
        <p:nvGrpSpPr>
          <p:cNvPr id="6" name="Group 5"/>
          <p:cNvGrpSpPr/>
          <p:nvPr userDrawn="1"/>
        </p:nvGrpSpPr>
        <p:grpSpPr>
          <a:xfrm>
            <a:off x="0" y="-16934"/>
            <a:ext cx="9152467" cy="5177368"/>
            <a:chOff x="0" y="-16934"/>
            <a:chExt cx="9152467" cy="5177368"/>
          </a:xfrm>
        </p:grpSpPr>
        <p:sp>
          <p:nvSpPr>
            <p:cNvPr id="8" name="Rectangle 7"/>
            <p:cNvSpPr/>
            <p:nvPr userDrawn="1"/>
          </p:nvSpPr>
          <p:spPr>
            <a:xfrm>
              <a:off x="0" y="731557"/>
              <a:ext cx="177800" cy="442887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8974667" y="-16934"/>
              <a:ext cx="177800" cy="44288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239148" y="4758561"/>
              <a:ext cx="5021050"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grpSp>
      <p:pic>
        <p:nvPicPr>
          <p:cNvPr id="11" name="Picture 10">
            <a:extLst>
              <a:ext uri="{FF2B5EF4-FFF2-40B4-BE49-F238E27FC236}">
                <a16:creationId xmlns:a16="http://schemas.microsoft.com/office/drawing/2014/main" id="{DFA86DC1-2754-4193-B443-0D85799CDB67}"/>
              </a:ext>
            </a:extLst>
          </p:cNvPr>
          <p:cNvPicPr>
            <a:picLocks noChangeAspect="1"/>
          </p:cNvPicPr>
          <p:nvPr userDrawn="1"/>
        </p:nvPicPr>
        <p:blipFill>
          <a:blip r:embed="rId2"/>
          <a:srcRect/>
          <a:stretch/>
        </p:blipFill>
        <p:spPr>
          <a:xfrm>
            <a:off x="7345975" y="4584537"/>
            <a:ext cx="1351552" cy="354105"/>
          </a:xfrm>
          <a:prstGeom prst="rect">
            <a:avLst/>
          </a:prstGeom>
        </p:spPr>
      </p:pic>
    </p:spTree>
    <p:extLst>
      <p:ext uri="{BB962C8B-B14F-4D97-AF65-F5344CB8AC3E}">
        <p14:creationId xmlns:p14="http://schemas.microsoft.com/office/powerpoint/2010/main" val="398458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 column - Option 2">
    <p:spTree>
      <p:nvGrpSpPr>
        <p:cNvPr id="1" name=""/>
        <p:cNvGrpSpPr/>
        <p:nvPr/>
      </p:nvGrpSpPr>
      <p:grpSpPr>
        <a:xfrm>
          <a:off x="0" y="0"/>
          <a:ext cx="0" cy="0"/>
          <a:chOff x="0" y="0"/>
          <a:chExt cx="0" cy="0"/>
        </a:xfrm>
      </p:grpSpPr>
      <p:sp>
        <p:nvSpPr>
          <p:cNvPr id="8" name="Straight Connector 7"/>
          <p:cNvSpPr>
            <a:spLocks noChangeShapeType="1"/>
          </p:cNvSpPr>
          <p:nvPr userDrawn="1"/>
        </p:nvSpPr>
        <p:spPr bwMode="auto">
          <a:xfrm flipV="1">
            <a:off x="446474" y="844351"/>
            <a:ext cx="8229600" cy="1456"/>
          </a:xfrm>
          <a:prstGeom prst="lin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9" name="Text Placeholder 18"/>
          <p:cNvSpPr>
            <a:spLocks noGrp="1"/>
          </p:cNvSpPr>
          <p:nvPr>
            <p:ph type="body" sz="quarter" idx="10" hasCustomPrompt="1"/>
          </p:nvPr>
        </p:nvSpPr>
        <p:spPr>
          <a:xfrm>
            <a:off x="453833" y="325941"/>
            <a:ext cx="8222241" cy="464885"/>
          </a:xfrm>
          <a:prstGeom prst="rect">
            <a:avLst/>
          </a:prstGeom>
        </p:spPr>
        <p:txBody>
          <a:bodyPr vert="horz"/>
          <a:lstStyle>
            <a:lvl1pPr>
              <a:buNone/>
              <a:defRPr sz="2500">
                <a:solidFill>
                  <a:srgbClr val="0E367A"/>
                </a:solidFill>
              </a:defRPr>
            </a:lvl1pPr>
          </a:lstStyle>
          <a:p>
            <a:pPr lvl="0"/>
            <a:r>
              <a:rPr lang="en-US"/>
              <a:t>Click to edit title</a:t>
            </a:r>
          </a:p>
        </p:txBody>
      </p:sp>
      <p:sp>
        <p:nvSpPr>
          <p:cNvPr id="10" name="Content Placeholder 8"/>
          <p:cNvSpPr>
            <a:spLocks noGrp="1"/>
          </p:cNvSpPr>
          <p:nvPr>
            <p:ph sz="quarter" idx="1"/>
          </p:nvPr>
        </p:nvSpPr>
        <p:spPr>
          <a:xfrm>
            <a:off x="453833" y="1056782"/>
            <a:ext cx="8222241" cy="3249037"/>
          </a:xfrm>
          <a:prstGeom prst="rect">
            <a:avLst/>
          </a:prstGeom>
        </p:spPr>
        <p:txBody>
          <a:bodyPr/>
          <a:lstStyle>
            <a:lvl1pPr>
              <a:spcAft>
                <a:spcPts val="300"/>
              </a:spcAft>
              <a:defRPr>
                <a:solidFill>
                  <a:srgbClr val="003087"/>
                </a:solidFill>
              </a:defRPr>
            </a:lvl1pPr>
            <a:lvl2pPr>
              <a:spcAft>
                <a:spcPts val="300"/>
              </a:spcAft>
              <a:defRPr>
                <a:solidFill>
                  <a:srgbClr val="003087"/>
                </a:solidFill>
              </a:defRPr>
            </a:lvl2pPr>
            <a:lvl3pPr>
              <a:spcAft>
                <a:spcPts val="300"/>
              </a:spcAft>
              <a:defRPr>
                <a:solidFill>
                  <a:srgbClr val="003087"/>
                </a:solidFill>
              </a:defRPr>
            </a:lvl3pPr>
            <a:lvl4pPr>
              <a:spcAft>
                <a:spcPts val="300"/>
              </a:spcAft>
              <a:defRPr>
                <a:solidFill>
                  <a:srgbClr val="003087"/>
                </a:solidFill>
              </a:defRPr>
            </a:lvl4pPr>
            <a:lvl5pPr>
              <a:spcAft>
                <a:spcPts val="300"/>
              </a:spcAft>
              <a:defRPr>
                <a:solidFill>
                  <a:srgbClr val="00308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6"/>
          <p:cNvSpPr>
            <a:spLocks noGrp="1"/>
          </p:cNvSpPr>
          <p:nvPr>
            <p:ph type="sldNum" sz="quarter" idx="4"/>
          </p:nvPr>
        </p:nvSpPr>
        <p:spPr>
          <a:xfrm>
            <a:off x="446474" y="4738166"/>
            <a:ext cx="533400" cy="227372"/>
          </a:xfrm>
          <a:prstGeom prst="rect">
            <a:avLst/>
          </a:prstGeom>
        </p:spPr>
        <p:txBody>
          <a:bodyPr anchor="b"/>
          <a:lstStyle>
            <a:lvl1pPr algn="l">
              <a:defRPr sz="900">
                <a:solidFill>
                  <a:srgbClr val="5A637A"/>
                </a:solidFill>
              </a:defRPr>
            </a:lvl1pPr>
          </a:lstStyle>
          <a:p>
            <a:fld id="{147C1B20-DEF4-46E3-B77F-0FB6B8193D90}" type="slidenum">
              <a:rPr lang="en-US" smtClean="0"/>
              <a:pPr/>
              <a:t>‹#›</a:t>
            </a:fld>
            <a:endParaRPr lang="en-US"/>
          </a:p>
        </p:txBody>
      </p:sp>
      <p:sp>
        <p:nvSpPr>
          <p:cNvPr id="13" name="TextBox 12"/>
          <p:cNvSpPr txBox="1"/>
          <p:nvPr userDrawn="1"/>
        </p:nvSpPr>
        <p:spPr>
          <a:xfrm>
            <a:off x="2239148" y="4758561"/>
            <a:ext cx="5021050"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pic>
        <p:nvPicPr>
          <p:cNvPr id="14" name="Picture 13">
            <a:extLst>
              <a:ext uri="{FF2B5EF4-FFF2-40B4-BE49-F238E27FC236}">
                <a16:creationId xmlns:a16="http://schemas.microsoft.com/office/drawing/2014/main" id="{C9F5D19E-1DFF-4430-915B-9BB2F75935E8}"/>
              </a:ext>
            </a:extLst>
          </p:cNvPr>
          <p:cNvPicPr>
            <a:picLocks noChangeAspect="1"/>
          </p:cNvPicPr>
          <p:nvPr userDrawn="1"/>
        </p:nvPicPr>
        <p:blipFill>
          <a:blip r:embed="rId2"/>
          <a:srcRect/>
          <a:stretch/>
        </p:blipFill>
        <p:spPr>
          <a:xfrm>
            <a:off x="7345975" y="4584537"/>
            <a:ext cx="1351552" cy="354105"/>
          </a:xfrm>
          <a:prstGeom prst="rect">
            <a:avLst/>
          </a:prstGeom>
        </p:spPr>
      </p:pic>
    </p:spTree>
    <p:extLst>
      <p:ext uri="{BB962C8B-B14F-4D97-AF65-F5344CB8AC3E}">
        <p14:creationId xmlns:p14="http://schemas.microsoft.com/office/powerpoint/2010/main" val="444730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image">
    <p:spTree>
      <p:nvGrpSpPr>
        <p:cNvPr id="1" name=""/>
        <p:cNvGrpSpPr/>
        <p:nvPr/>
      </p:nvGrpSpPr>
      <p:grpSpPr>
        <a:xfrm>
          <a:off x="0" y="0"/>
          <a:ext cx="0" cy="0"/>
          <a:chOff x="0" y="0"/>
          <a:chExt cx="0" cy="0"/>
        </a:xfrm>
      </p:grpSpPr>
      <p:sp>
        <p:nvSpPr>
          <p:cNvPr id="7" name="Content Placeholder 7"/>
          <p:cNvSpPr>
            <a:spLocks noGrp="1"/>
          </p:cNvSpPr>
          <p:nvPr>
            <p:ph sz="quarter" idx="13" hasCustomPrompt="1"/>
          </p:nvPr>
        </p:nvSpPr>
        <p:spPr>
          <a:xfrm>
            <a:off x="5842937" y="1054494"/>
            <a:ext cx="2812229" cy="3259791"/>
          </a:xfrm>
          <a:prstGeom prst="rect">
            <a:avLst/>
          </a:prstGeom>
        </p:spPr>
        <p:txBody>
          <a:bodyPr/>
          <a:lstStyle>
            <a:lvl1pPr marL="0" indent="0">
              <a:buNone/>
              <a:defRPr>
                <a:solidFill>
                  <a:schemeClr val="tx2"/>
                </a:solidFill>
              </a:defRPr>
            </a:lvl1pPr>
          </a:lstStyle>
          <a:p>
            <a:pPr lvl="0"/>
            <a:r>
              <a:rPr lang="en-US"/>
              <a:t>Insert object</a:t>
            </a:r>
          </a:p>
        </p:txBody>
      </p:sp>
      <p:sp>
        <p:nvSpPr>
          <p:cNvPr id="14" name="Straight Connector 13"/>
          <p:cNvSpPr>
            <a:spLocks noChangeShapeType="1"/>
          </p:cNvSpPr>
          <p:nvPr userDrawn="1"/>
        </p:nvSpPr>
        <p:spPr bwMode="auto">
          <a:xfrm flipV="1">
            <a:off x="446474" y="844351"/>
            <a:ext cx="8229600" cy="1456"/>
          </a:xfrm>
          <a:prstGeom prst="lin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21" name="Content Placeholder 8"/>
          <p:cNvSpPr>
            <a:spLocks noGrp="1"/>
          </p:cNvSpPr>
          <p:nvPr>
            <p:ph sz="quarter" idx="1"/>
          </p:nvPr>
        </p:nvSpPr>
        <p:spPr>
          <a:xfrm>
            <a:off x="453833" y="1056782"/>
            <a:ext cx="4773168" cy="3257504"/>
          </a:xfrm>
          <a:prstGeom prst="rect">
            <a:avLst/>
          </a:prstGeom>
        </p:spPr>
        <p:txBody>
          <a:bodyPr/>
          <a:lstStyle>
            <a:lvl1pPr>
              <a:spcAft>
                <a:spcPts val="300"/>
              </a:spcAft>
              <a:defRPr>
                <a:solidFill>
                  <a:srgbClr val="003087"/>
                </a:solidFill>
              </a:defRPr>
            </a:lvl1pPr>
            <a:lvl2pPr>
              <a:spcAft>
                <a:spcPts val="300"/>
              </a:spcAft>
              <a:defRPr>
                <a:solidFill>
                  <a:srgbClr val="003087"/>
                </a:solidFill>
              </a:defRPr>
            </a:lvl2pPr>
            <a:lvl3pPr>
              <a:spcAft>
                <a:spcPts val="300"/>
              </a:spcAft>
              <a:defRPr>
                <a:solidFill>
                  <a:srgbClr val="003087"/>
                </a:solidFill>
              </a:defRPr>
            </a:lvl3pPr>
            <a:lvl4pPr>
              <a:spcAft>
                <a:spcPts val="300"/>
              </a:spcAft>
              <a:defRPr>
                <a:solidFill>
                  <a:srgbClr val="003087"/>
                </a:solidFill>
              </a:defRPr>
            </a:lvl4pPr>
            <a:lvl5pPr>
              <a:spcAft>
                <a:spcPts val="300"/>
              </a:spcAft>
              <a:defRPr>
                <a:solidFill>
                  <a:srgbClr val="00308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8"/>
          <p:cNvSpPr>
            <a:spLocks noGrp="1"/>
          </p:cNvSpPr>
          <p:nvPr>
            <p:ph type="body" sz="quarter" idx="10" hasCustomPrompt="1"/>
          </p:nvPr>
        </p:nvSpPr>
        <p:spPr>
          <a:xfrm>
            <a:off x="453833" y="325941"/>
            <a:ext cx="8201333" cy="464885"/>
          </a:xfrm>
          <a:prstGeom prst="rect">
            <a:avLst/>
          </a:prstGeom>
        </p:spPr>
        <p:txBody>
          <a:bodyPr vert="horz"/>
          <a:lstStyle>
            <a:lvl1pPr>
              <a:buNone/>
              <a:defRPr sz="2500">
                <a:solidFill>
                  <a:srgbClr val="0E367A"/>
                </a:solidFill>
              </a:defRPr>
            </a:lvl1pPr>
          </a:lstStyle>
          <a:p>
            <a:pPr lvl="0"/>
            <a:r>
              <a:rPr lang="en-US"/>
              <a:t>Click to edit title</a:t>
            </a:r>
          </a:p>
        </p:txBody>
      </p:sp>
      <p:sp>
        <p:nvSpPr>
          <p:cNvPr id="10" name="Slide Number Placeholder 6"/>
          <p:cNvSpPr>
            <a:spLocks noGrp="1"/>
          </p:cNvSpPr>
          <p:nvPr>
            <p:ph type="sldNum" sz="quarter" idx="4"/>
          </p:nvPr>
        </p:nvSpPr>
        <p:spPr>
          <a:xfrm>
            <a:off x="446474" y="4738166"/>
            <a:ext cx="533400" cy="227372"/>
          </a:xfrm>
          <a:prstGeom prst="rect">
            <a:avLst/>
          </a:prstGeom>
        </p:spPr>
        <p:txBody>
          <a:bodyPr anchor="b"/>
          <a:lstStyle>
            <a:lvl1pPr algn="l">
              <a:defRPr sz="900">
                <a:solidFill>
                  <a:srgbClr val="5A637A"/>
                </a:solidFill>
              </a:defRPr>
            </a:lvl1pPr>
          </a:lstStyle>
          <a:p>
            <a:fld id="{147C1B20-DEF4-46E3-B77F-0FB6B8193D90}" type="slidenum">
              <a:rPr lang="en-US" smtClean="0"/>
              <a:pPr/>
              <a:t>‹#›</a:t>
            </a:fld>
            <a:endParaRPr lang="en-US"/>
          </a:p>
        </p:txBody>
      </p:sp>
      <p:sp>
        <p:nvSpPr>
          <p:cNvPr id="12" name="TextBox 11"/>
          <p:cNvSpPr txBox="1"/>
          <p:nvPr userDrawn="1"/>
        </p:nvSpPr>
        <p:spPr>
          <a:xfrm>
            <a:off x="2239148" y="4758561"/>
            <a:ext cx="5021050"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pic>
        <p:nvPicPr>
          <p:cNvPr id="13" name="Picture 12">
            <a:extLst>
              <a:ext uri="{FF2B5EF4-FFF2-40B4-BE49-F238E27FC236}">
                <a16:creationId xmlns:a16="http://schemas.microsoft.com/office/drawing/2014/main" id="{CB4F1F9A-7821-4C21-80B3-0ADF5D905CAA}"/>
              </a:ext>
            </a:extLst>
          </p:cNvPr>
          <p:cNvPicPr>
            <a:picLocks noChangeAspect="1"/>
          </p:cNvPicPr>
          <p:nvPr userDrawn="1"/>
        </p:nvPicPr>
        <p:blipFill>
          <a:blip r:embed="rId2"/>
          <a:srcRect/>
          <a:stretch/>
        </p:blipFill>
        <p:spPr>
          <a:xfrm>
            <a:off x="7345975" y="4584537"/>
            <a:ext cx="1351552" cy="354105"/>
          </a:xfrm>
          <a:prstGeom prst="rect">
            <a:avLst/>
          </a:prstGeom>
        </p:spPr>
      </p:pic>
    </p:spTree>
    <p:extLst>
      <p:ext uri="{BB962C8B-B14F-4D97-AF65-F5344CB8AC3E}">
        <p14:creationId xmlns:p14="http://schemas.microsoft.com/office/powerpoint/2010/main" val="679176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column + object">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453833" y="1054496"/>
            <a:ext cx="8095187" cy="1364854"/>
          </a:xfrm>
          <a:prstGeom prst="rect">
            <a:avLst/>
          </a:prstGeom>
        </p:spPr>
        <p:txBody>
          <a:bodyPr/>
          <a:lstStyle>
            <a:lvl1pPr>
              <a:spcAft>
                <a:spcPts val="300"/>
              </a:spcAft>
              <a:defRPr>
                <a:solidFill>
                  <a:srgbClr val="003087"/>
                </a:solidFill>
              </a:defRPr>
            </a:lvl1pPr>
            <a:lvl2pPr>
              <a:spcAft>
                <a:spcPts val="300"/>
              </a:spcAft>
              <a:defRPr>
                <a:solidFill>
                  <a:srgbClr val="003087"/>
                </a:solidFill>
              </a:defRPr>
            </a:lvl2pPr>
            <a:lvl3pPr>
              <a:spcAft>
                <a:spcPts val="300"/>
              </a:spcAft>
              <a:defRPr>
                <a:solidFill>
                  <a:srgbClr val="003087"/>
                </a:solidFill>
              </a:defRPr>
            </a:lvl3pPr>
            <a:lvl4pPr>
              <a:defRPr>
                <a:solidFill>
                  <a:srgbClr val="5A6378"/>
                </a:solidFill>
              </a:defRPr>
            </a:lvl4pPr>
            <a:lvl5pPr>
              <a:defRPr>
                <a:solidFill>
                  <a:srgbClr val="5A6378"/>
                </a:solidFill>
              </a:defRPr>
            </a:lvl5pPr>
          </a:lstStyle>
          <a:p>
            <a:pPr lvl="0"/>
            <a:r>
              <a:rPr lang="en-US"/>
              <a:t>Click to edit Master text styles</a:t>
            </a:r>
          </a:p>
          <a:p>
            <a:pPr lvl="1"/>
            <a:r>
              <a:rPr lang="en-US"/>
              <a:t>Second level</a:t>
            </a:r>
          </a:p>
          <a:p>
            <a:pPr lvl="2"/>
            <a:r>
              <a:rPr lang="en-US"/>
              <a:t>Third level</a:t>
            </a:r>
          </a:p>
        </p:txBody>
      </p:sp>
      <p:sp>
        <p:nvSpPr>
          <p:cNvPr id="16" name="Content Placeholder 7"/>
          <p:cNvSpPr>
            <a:spLocks noGrp="1"/>
          </p:cNvSpPr>
          <p:nvPr>
            <p:ph sz="quarter" idx="13" hasCustomPrompt="1"/>
          </p:nvPr>
        </p:nvSpPr>
        <p:spPr>
          <a:xfrm>
            <a:off x="454034" y="2529417"/>
            <a:ext cx="8107216" cy="1784869"/>
          </a:xfrm>
          <a:prstGeom prst="rect">
            <a:avLst/>
          </a:prstGeom>
        </p:spPr>
        <p:txBody>
          <a:bodyPr/>
          <a:lstStyle>
            <a:lvl1pPr marL="0" indent="0">
              <a:buNone/>
              <a:defRPr>
                <a:solidFill>
                  <a:srgbClr val="5A6378"/>
                </a:solidFill>
              </a:defRPr>
            </a:lvl1pPr>
          </a:lstStyle>
          <a:p>
            <a:pPr lvl="0"/>
            <a:r>
              <a:rPr lang="en-US"/>
              <a:t>Insert object</a:t>
            </a:r>
          </a:p>
        </p:txBody>
      </p:sp>
      <p:sp>
        <p:nvSpPr>
          <p:cNvPr id="20" name="Straight Connector 19"/>
          <p:cNvSpPr>
            <a:spLocks noChangeShapeType="1"/>
          </p:cNvSpPr>
          <p:nvPr userDrawn="1"/>
        </p:nvSpPr>
        <p:spPr bwMode="auto">
          <a:xfrm flipV="1">
            <a:off x="453832" y="844351"/>
            <a:ext cx="8229600" cy="1456"/>
          </a:xfrm>
          <a:prstGeom prst="lin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10" name="Text Placeholder 18"/>
          <p:cNvSpPr>
            <a:spLocks noGrp="1"/>
          </p:cNvSpPr>
          <p:nvPr>
            <p:ph type="body" sz="quarter" idx="10" hasCustomPrompt="1"/>
          </p:nvPr>
        </p:nvSpPr>
        <p:spPr>
          <a:xfrm>
            <a:off x="453833" y="325941"/>
            <a:ext cx="8107417" cy="464885"/>
          </a:xfrm>
          <a:prstGeom prst="rect">
            <a:avLst/>
          </a:prstGeom>
        </p:spPr>
        <p:txBody>
          <a:bodyPr vert="horz"/>
          <a:lstStyle>
            <a:lvl1pPr>
              <a:buNone/>
              <a:defRPr sz="2500">
                <a:solidFill>
                  <a:srgbClr val="0E367A"/>
                </a:solidFill>
              </a:defRPr>
            </a:lvl1pPr>
          </a:lstStyle>
          <a:p>
            <a:pPr lvl="0"/>
            <a:r>
              <a:rPr lang="en-US"/>
              <a:t>Click to edit title</a:t>
            </a:r>
          </a:p>
        </p:txBody>
      </p:sp>
      <p:sp>
        <p:nvSpPr>
          <p:cNvPr id="11" name="Slide Number Placeholder 6"/>
          <p:cNvSpPr>
            <a:spLocks noGrp="1"/>
          </p:cNvSpPr>
          <p:nvPr>
            <p:ph type="sldNum" sz="quarter" idx="4"/>
          </p:nvPr>
        </p:nvSpPr>
        <p:spPr>
          <a:xfrm>
            <a:off x="446474" y="4738166"/>
            <a:ext cx="533400" cy="227372"/>
          </a:xfrm>
          <a:prstGeom prst="rect">
            <a:avLst/>
          </a:prstGeom>
        </p:spPr>
        <p:txBody>
          <a:bodyPr anchor="b"/>
          <a:lstStyle>
            <a:lvl1pPr algn="l">
              <a:defRPr sz="900">
                <a:solidFill>
                  <a:srgbClr val="5A637A"/>
                </a:solidFill>
              </a:defRPr>
            </a:lvl1pPr>
          </a:lstStyle>
          <a:p>
            <a:fld id="{147C1B20-DEF4-46E3-B77F-0FB6B8193D90}" type="slidenum">
              <a:rPr lang="en-US" smtClean="0"/>
              <a:pPr/>
              <a:t>‹#›</a:t>
            </a:fld>
            <a:endParaRPr lang="en-US"/>
          </a:p>
        </p:txBody>
      </p:sp>
      <p:sp>
        <p:nvSpPr>
          <p:cNvPr id="13" name="TextBox 12"/>
          <p:cNvSpPr txBox="1"/>
          <p:nvPr userDrawn="1"/>
        </p:nvSpPr>
        <p:spPr>
          <a:xfrm>
            <a:off x="2239148" y="4758561"/>
            <a:ext cx="5021050"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pic>
        <p:nvPicPr>
          <p:cNvPr id="14" name="Picture 13">
            <a:extLst>
              <a:ext uri="{FF2B5EF4-FFF2-40B4-BE49-F238E27FC236}">
                <a16:creationId xmlns:a16="http://schemas.microsoft.com/office/drawing/2014/main" id="{1B5615E0-5EBF-467D-87CD-B15C46DBF055}"/>
              </a:ext>
            </a:extLst>
          </p:cNvPr>
          <p:cNvPicPr>
            <a:picLocks noChangeAspect="1"/>
          </p:cNvPicPr>
          <p:nvPr userDrawn="1"/>
        </p:nvPicPr>
        <p:blipFill>
          <a:blip r:embed="rId2"/>
          <a:srcRect/>
          <a:stretch/>
        </p:blipFill>
        <p:spPr>
          <a:xfrm>
            <a:off x="7345975" y="4584537"/>
            <a:ext cx="1351552" cy="354105"/>
          </a:xfrm>
          <a:prstGeom prst="rect">
            <a:avLst/>
          </a:prstGeom>
        </p:spPr>
      </p:pic>
    </p:spTree>
    <p:extLst>
      <p:ext uri="{BB962C8B-B14F-4D97-AF65-F5344CB8AC3E}">
        <p14:creationId xmlns:p14="http://schemas.microsoft.com/office/powerpoint/2010/main" val="283619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Image - Table/ Chart/ Graph">
    <p:spTree>
      <p:nvGrpSpPr>
        <p:cNvPr id="1" name=""/>
        <p:cNvGrpSpPr/>
        <p:nvPr/>
      </p:nvGrpSpPr>
      <p:grpSpPr>
        <a:xfrm>
          <a:off x="0" y="0"/>
          <a:ext cx="0" cy="0"/>
          <a:chOff x="0" y="0"/>
          <a:chExt cx="0" cy="0"/>
        </a:xfrm>
      </p:grpSpPr>
      <p:sp>
        <p:nvSpPr>
          <p:cNvPr id="16" name="Content Placeholder 7"/>
          <p:cNvSpPr>
            <a:spLocks noGrp="1"/>
          </p:cNvSpPr>
          <p:nvPr>
            <p:ph sz="quarter" idx="13" hasCustomPrompt="1"/>
          </p:nvPr>
        </p:nvSpPr>
        <p:spPr>
          <a:xfrm>
            <a:off x="454034" y="1054495"/>
            <a:ext cx="8107216" cy="3259791"/>
          </a:xfrm>
          <a:prstGeom prst="rect">
            <a:avLst/>
          </a:prstGeom>
        </p:spPr>
        <p:txBody>
          <a:bodyPr/>
          <a:lstStyle>
            <a:lvl1pPr marL="0" indent="0">
              <a:buNone/>
              <a:defRPr>
                <a:solidFill>
                  <a:srgbClr val="5A6378"/>
                </a:solidFill>
              </a:defRPr>
            </a:lvl1pPr>
          </a:lstStyle>
          <a:p>
            <a:pPr lvl="0"/>
            <a:r>
              <a:rPr lang="en-US"/>
              <a:t>Insert object</a:t>
            </a:r>
          </a:p>
        </p:txBody>
      </p:sp>
      <p:sp>
        <p:nvSpPr>
          <p:cNvPr id="20" name="Straight Connector 19"/>
          <p:cNvSpPr>
            <a:spLocks noChangeShapeType="1"/>
          </p:cNvSpPr>
          <p:nvPr userDrawn="1"/>
        </p:nvSpPr>
        <p:spPr bwMode="auto">
          <a:xfrm flipV="1">
            <a:off x="453832" y="844351"/>
            <a:ext cx="8229600" cy="1456"/>
          </a:xfrm>
          <a:prstGeom prst="lin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10" name="Text Placeholder 18"/>
          <p:cNvSpPr>
            <a:spLocks noGrp="1"/>
          </p:cNvSpPr>
          <p:nvPr>
            <p:ph type="body" sz="quarter" idx="10" hasCustomPrompt="1"/>
          </p:nvPr>
        </p:nvSpPr>
        <p:spPr>
          <a:xfrm>
            <a:off x="453833" y="325941"/>
            <a:ext cx="8107417" cy="464885"/>
          </a:xfrm>
          <a:prstGeom prst="rect">
            <a:avLst/>
          </a:prstGeom>
        </p:spPr>
        <p:txBody>
          <a:bodyPr vert="horz"/>
          <a:lstStyle>
            <a:lvl1pPr>
              <a:buNone/>
              <a:defRPr sz="2500">
                <a:solidFill>
                  <a:srgbClr val="0E367A"/>
                </a:solidFill>
              </a:defRPr>
            </a:lvl1pPr>
          </a:lstStyle>
          <a:p>
            <a:pPr lvl="0"/>
            <a:r>
              <a:rPr lang="en-US"/>
              <a:t>Click to edit title</a:t>
            </a:r>
          </a:p>
        </p:txBody>
      </p:sp>
      <p:sp>
        <p:nvSpPr>
          <p:cNvPr id="8" name="Slide Number Placeholder 6"/>
          <p:cNvSpPr>
            <a:spLocks noGrp="1"/>
          </p:cNvSpPr>
          <p:nvPr>
            <p:ph type="sldNum" sz="quarter" idx="4"/>
          </p:nvPr>
        </p:nvSpPr>
        <p:spPr>
          <a:xfrm>
            <a:off x="446474" y="4738166"/>
            <a:ext cx="533400" cy="227372"/>
          </a:xfrm>
          <a:prstGeom prst="rect">
            <a:avLst/>
          </a:prstGeom>
        </p:spPr>
        <p:txBody>
          <a:bodyPr anchor="b"/>
          <a:lstStyle>
            <a:lvl1pPr algn="l">
              <a:defRPr sz="900">
                <a:solidFill>
                  <a:srgbClr val="5A637A"/>
                </a:solidFill>
              </a:defRPr>
            </a:lvl1pPr>
          </a:lstStyle>
          <a:p>
            <a:fld id="{147C1B20-DEF4-46E3-B77F-0FB6B8193D90}" type="slidenum">
              <a:rPr lang="en-US" smtClean="0"/>
              <a:pPr/>
              <a:t>‹#›</a:t>
            </a:fld>
            <a:endParaRPr lang="en-US"/>
          </a:p>
        </p:txBody>
      </p:sp>
      <p:sp>
        <p:nvSpPr>
          <p:cNvPr id="11" name="TextBox 10"/>
          <p:cNvSpPr txBox="1"/>
          <p:nvPr userDrawn="1"/>
        </p:nvSpPr>
        <p:spPr>
          <a:xfrm>
            <a:off x="2239148" y="4758561"/>
            <a:ext cx="5021050"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pic>
        <p:nvPicPr>
          <p:cNvPr id="12" name="Picture 11">
            <a:extLst>
              <a:ext uri="{FF2B5EF4-FFF2-40B4-BE49-F238E27FC236}">
                <a16:creationId xmlns:a16="http://schemas.microsoft.com/office/drawing/2014/main" id="{4EAAD468-2E6B-4FD9-BA13-01E4CD297E9F}"/>
              </a:ext>
            </a:extLst>
          </p:cNvPr>
          <p:cNvPicPr>
            <a:picLocks noChangeAspect="1"/>
          </p:cNvPicPr>
          <p:nvPr userDrawn="1"/>
        </p:nvPicPr>
        <p:blipFill>
          <a:blip r:embed="rId2"/>
          <a:srcRect/>
          <a:stretch/>
        </p:blipFill>
        <p:spPr>
          <a:xfrm>
            <a:off x="7345975" y="4584537"/>
            <a:ext cx="1351552" cy="354105"/>
          </a:xfrm>
          <a:prstGeom prst="rect">
            <a:avLst/>
          </a:prstGeom>
        </p:spPr>
      </p:pic>
    </p:spTree>
    <p:extLst>
      <p:ext uri="{BB962C8B-B14F-4D97-AF65-F5344CB8AC3E}">
        <p14:creationId xmlns:p14="http://schemas.microsoft.com/office/powerpoint/2010/main" val="2836195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469154" y="1056782"/>
            <a:ext cx="3916908" cy="3240570"/>
          </a:xfrm>
          <a:prstGeom prst="rect">
            <a:avLst/>
          </a:prstGeom>
        </p:spPr>
        <p:txBody>
          <a:bodyPr/>
          <a:lstStyle>
            <a:lvl1pPr>
              <a:spcAft>
                <a:spcPts val="300"/>
              </a:spcAft>
              <a:defRPr>
                <a:solidFill>
                  <a:schemeClr val="tx1"/>
                </a:solidFill>
              </a:defRPr>
            </a:lvl1pPr>
            <a:lvl2pPr>
              <a:spcAft>
                <a:spcPts val="300"/>
              </a:spcAft>
              <a:defRPr>
                <a:solidFill>
                  <a:schemeClr val="tx1"/>
                </a:solidFill>
              </a:defRPr>
            </a:lvl2pPr>
            <a:lvl3pPr>
              <a:spcAft>
                <a:spcPts val="300"/>
              </a:spcAft>
              <a:defRPr>
                <a:solidFill>
                  <a:schemeClr val="tx1"/>
                </a:solidFill>
              </a:defRPr>
            </a:lvl3pPr>
            <a:lvl4pPr>
              <a:spcAft>
                <a:spcPts val="300"/>
              </a:spcAft>
              <a:defRPr>
                <a:solidFill>
                  <a:schemeClr val="tx1"/>
                </a:solidFill>
              </a:defRPr>
            </a:lvl4pPr>
            <a:lvl5pPr>
              <a:spcAft>
                <a:spcPts val="3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054496"/>
            <a:ext cx="3975836" cy="3240570"/>
          </a:xfrm>
          <a:prstGeom prst="rect">
            <a:avLst/>
          </a:prstGeom>
        </p:spPr>
        <p:txBody>
          <a:bodyPr/>
          <a:lstStyle>
            <a:lvl1pPr>
              <a:spcAft>
                <a:spcPts val="300"/>
              </a:spcAft>
              <a:defRPr>
                <a:solidFill>
                  <a:srgbClr val="003087"/>
                </a:solidFill>
              </a:defRPr>
            </a:lvl1pPr>
            <a:lvl2pPr>
              <a:spcAft>
                <a:spcPts val="300"/>
              </a:spcAft>
              <a:defRPr>
                <a:solidFill>
                  <a:srgbClr val="003087"/>
                </a:solidFill>
              </a:defRPr>
            </a:lvl2pPr>
            <a:lvl3pPr>
              <a:spcAft>
                <a:spcPts val="300"/>
              </a:spcAft>
              <a:defRPr>
                <a:solidFill>
                  <a:srgbClr val="003087"/>
                </a:solidFill>
              </a:defRPr>
            </a:lvl3pPr>
            <a:lvl4pPr>
              <a:spcAft>
                <a:spcPts val="300"/>
              </a:spcAft>
              <a:defRPr>
                <a:solidFill>
                  <a:srgbClr val="003087"/>
                </a:solidFill>
              </a:defRPr>
            </a:lvl4pPr>
            <a:lvl5pPr>
              <a:spcAft>
                <a:spcPts val="300"/>
              </a:spcAft>
              <a:defRPr>
                <a:solidFill>
                  <a:srgbClr val="00308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traight Connector 11"/>
          <p:cNvSpPr>
            <a:spLocks noChangeShapeType="1"/>
          </p:cNvSpPr>
          <p:nvPr userDrawn="1"/>
        </p:nvSpPr>
        <p:spPr bwMode="auto">
          <a:xfrm flipV="1">
            <a:off x="435134" y="844351"/>
            <a:ext cx="8229600" cy="1456"/>
          </a:xfrm>
          <a:prstGeom prst="lin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14" name="Text Placeholder 18"/>
          <p:cNvSpPr>
            <a:spLocks noGrp="1"/>
          </p:cNvSpPr>
          <p:nvPr>
            <p:ph type="body" sz="quarter" idx="10" hasCustomPrompt="1"/>
          </p:nvPr>
        </p:nvSpPr>
        <p:spPr>
          <a:xfrm>
            <a:off x="453833" y="325941"/>
            <a:ext cx="8154201" cy="464885"/>
          </a:xfrm>
          <a:prstGeom prst="rect">
            <a:avLst/>
          </a:prstGeom>
        </p:spPr>
        <p:txBody>
          <a:bodyPr vert="horz"/>
          <a:lstStyle>
            <a:lvl1pPr>
              <a:buNone/>
              <a:defRPr sz="2500">
                <a:solidFill>
                  <a:srgbClr val="0E367A"/>
                </a:solidFill>
              </a:defRPr>
            </a:lvl1pPr>
          </a:lstStyle>
          <a:p>
            <a:pPr lvl="0"/>
            <a:r>
              <a:rPr lang="en-US"/>
              <a:t>Click to edit title</a:t>
            </a:r>
          </a:p>
        </p:txBody>
      </p:sp>
      <p:sp>
        <p:nvSpPr>
          <p:cNvPr id="18" name="Slide Number Placeholder 6"/>
          <p:cNvSpPr>
            <a:spLocks noGrp="1"/>
          </p:cNvSpPr>
          <p:nvPr>
            <p:ph type="sldNum" sz="quarter" idx="4"/>
          </p:nvPr>
        </p:nvSpPr>
        <p:spPr>
          <a:xfrm>
            <a:off x="446474" y="4738166"/>
            <a:ext cx="533400" cy="227372"/>
          </a:xfrm>
          <a:prstGeom prst="rect">
            <a:avLst/>
          </a:prstGeom>
        </p:spPr>
        <p:txBody>
          <a:bodyPr anchor="b"/>
          <a:lstStyle>
            <a:lvl1pPr algn="l">
              <a:defRPr sz="900">
                <a:solidFill>
                  <a:srgbClr val="5A637A"/>
                </a:solidFill>
              </a:defRPr>
            </a:lvl1pPr>
          </a:lstStyle>
          <a:p>
            <a:fld id="{147C1B20-DEF4-46E3-B77F-0FB6B8193D90}" type="slidenum">
              <a:rPr lang="en-US" smtClean="0"/>
              <a:pPr/>
              <a:t>‹#›</a:t>
            </a:fld>
            <a:endParaRPr lang="en-US"/>
          </a:p>
        </p:txBody>
      </p:sp>
      <p:sp>
        <p:nvSpPr>
          <p:cNvPr id="13" name="TextBox 12"/>
          <p:cNvSpPr txBox="1"/>
          <p:nvPr userDrawn="1"/>
        </p:nvSpPr>
        <p:spPr>
          <a:xfrm>
            <a:off x="2239148" y="4758561"/>
            <a:ext cx="5021050"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pic>
        <p:nvPicPr>
          <p:cNvPr id="15" name="Picture 14">
            <a:extLst>
              <a:ext uri="{FF2B5EF4-FFF2-40B4-BE49-F238E27FC236}">
                <a16:creationId xmlns:a16="http://schemas.microsoft.com/office/drawing/2014/main" id="{DCA4B452-9EDC-4FD3-99DD-BD1895AEBC26}"/>
              </a:ext>
            </a:extLst>
          </p:cNvPr>
          <p:cNvPicPr>
            <a:picLocks noChangeAspect="1"/>
          </p:cNvPicPr>
          <p:nvPr userDrawn="1"/>
        </p:nvPicPr>
        <p:blipFill>
          <a:blip r:embed="rId2"/>
          <a:srcRect/>
          <a:stretch/>
        </p:blipFill>
        <p:spPr>
          <a:xfrm>
            <a:off x="7345975" y="4584537"/>
            <a:ext cx="1351552" cy="354105"/>
          </a:xfrm>
          <a:prstGeom prst="rect">
            <a:avLst/>
          </a:prstGeom>
        </p:spPr>
      </p:pic>
    </p:spTree>
    <p:extLst>
      <p:ext uri="{BB962C8B-B14F-4D97-AF65-F5344CB8AC3E}">
        <p14:creationId xmlns:p14="http://schemas.microsoft.com/office/powerpoint/2010/main" val="366229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ver - Option 3">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column - Option 1">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 column">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 column - Option 2">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Option 1">
    <p:spTree>
      <p:nvGrpSpPr>
        <p:cNvPr id="1" name=""/>
        <p:cNvGrpSpPr/>
        <p:nvPr/>
      </p:nvGrpSpPr>
      <p:grpSpPr>
        <a:xfrm>
          <a:off x="0" y="0"/>
          <a:ext cx="0" cy="0"/>
          <a:chOff x="0" y="0"/>
          <a:chExt cx="0" cy="0"/>
        </a:xfrm>
      </p:grpSpPr>
      <p:pic>
        <p:nvPicPr>
          <p:cNvPr id="23" name="Picture 22" descr="A person sitting on a bench&#10;&#10;Description automatically generated">
            <a:extLst>
              <a:ext uri="{FF2B5EF4-FFF2-40B4-BE49-F238E27FC236}">
                <a16:creationId xmlns:a16="http://schemas.microsoft.com/office/drawing/2014/main" id="{0788D1D8-7979-2D47-B77A-D3D4CD7CAA3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2384" b="1796"/>
          <a:stretch/>
        </p:blipFill>
        <p:spPr>
          <a:xfrm>
            <a:off x="-1" y="1"/>
            <a:ext cx="3217589" cy="2949455"/>
          </a:xfrm>
          <a:prstGeom prst="rect">
            <a:avLst/>
          </a:prstGeom>
        </p:spPr>
      </p:pic>
      <p:pic>
        <p:nvPicPr>
          <p:cNvPr id="22" name="Picture 21" descr="A person standing in a kitchen&#10;&#10;Description automatically generated">
            <a:extLst>
              <a:ext uri="{FF2B5EF4-FFF2-40B4-BE49-F238E27FC236}">
                <a16:creationId xmlns:a16="http://schemas.microsoft.com/office/drawing/2014/main" id="{0B3A6933-6C79-E347-8234-FB96278B272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93"/>
          <a:stretch/>
        </p:blipFill>
        <p:spPr>
          <a:xfrm>
            <a:off x="-1" y="2966224"/>
            <a:ext cx="3226419" cy="2177276"/>
          </a:xfrm>
          <a:prstGeom prst="rect">
            <a:avLst/>
          </a:prstGeom>
        </p:spPr>
      </p:pic>
      <p:pic>
        <p:nvPicPr>
          <p:cNvPr id="2" name="Picture 1"/>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3248167" y="-7091"/>
            <a:ext cx="5932381" cy="5143500"/>
          </a:xfrm>
          <a:prstGeom prst="rect">
            <a:avLst/>
          </a:prstGeom>
        </p:spPr>
      </p:pic>
      <p:sp>
        <p:nvSpPr>
          <p:cNvPr id="25" name="Rectangle 24"/>
          <p:cNvSpPr/>
          <p:nvPr userDrawn="1"/>
        </p:nvSpPr>
        <p:spPr>
          <a:xfrm>
            <a:off x="1812759" y="320843"/>
            <a:ext cx="2999874" cy="3320854"/>
          </a:xfrm>
          <a:prstGeom prst="rect">
            <a:avLst/>
          </a:prstGeom>
          <a:solidFill>
            <a:schemeClr val="accent2"/>
          </a:solidFill>
          <a:ln w="57150">
            <a:solidFill>
              <a:schemeClr val="bg2"/>
            </a:solidFill>
            <a:miter lim="800000"/>
          </a:ln>
          <a:effectLst>
            <a:glow rad="101600">
              <a:schemeClr val="tx2">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1812759" y="2862469"/>
            <a:ext cx="2999874" cy="763047"/>
          </a:xfrm>
          <a:prstGeom prst="rect">
            <a:avLst/>
          </a:prstGeom>
          <a:solidFill>
            <a:schemeClr val="bg1"/>
          </a:solidFill>
          <a:ln w="571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1" y="4935553"/>
            <a:ext cx="3226419" cy="215444"/>
          </a:xfrm>
          <a:prstGeom prst="rect">
            <a:avLst/>
          </a:prstGeom>
          <a:solidFill>
            <a:schemeClr val="bg1">
              <a:alpha val="54000"/>
            </a:schemeClr>
          </a:solidFill>
        </p:spPr>
        <p:txBody>
          <a:bodyPr wrap="square" rtlCol="0">
            <a:spAutoFit/>
          </a:bodyPr>
          <a:lstStyle/>
          <a:p>
            <a:r>
              <a:rPr lang="en-US" sz="800">
                <a:solidFill>
                  <a:schemeClr val="tx2"/>
                </a:solidFill>
              </a:rPr>
              <a:t>Confidential and proprietary information. All rights reserved.</a:t>
            </a:r>
          </a:p>
        </p:txBody>
      </p:sp>
      <p:pic>
        <p:nvPicPr>
          <p:cNvPr id="10" name="Picture 9">
            <a:extLst>
              <a:ext uri="{FF2B5EF4-FFF2-40B4-BE49-F238E27FC236}">
                <a16:creationId xmlns:a16="http://schemas.microsoft.com/office/drawing/2014/main" id="{B32591BA-530A-42DE-9876-A1CF9A4098E9}"/>
              </a:ext>
            </a:extLst>
          </p:cNvPr>
          <p:cNvPicPr>
            <a:picLocks noChangeAspect="1"/>
          </p:cNvPicPr>
          <p:nvPr userDrawn="1"/>
        </p:nvPicPr>
        <p:blipFill>
          <a:blip r:embed="rId5"/>
          <a:srcRect/>
          <a:stretch/>
        </p:blipFill>
        <p:spPr>
          <a:xfrm>
            <a:off x="2595437" y="3050693"/>
            <a:ext cx="1434518" cy="375843"/>
          </a:xfrm>
          <a:prstGeom prst="rect">
            <a:avLst/>
          </a:prstGeom>
        </p:spPr>
      </p:pic>
    </p:spTree>
    <p:extLst>
      <p:ext uri="{BB962C8B-B14F-4D97-AF65-F5344CB8AC3E}">
        <p14:creationId xmlns:p14="http://schemas.microsoft.com/office/powerpoint/2010/main" val="3663050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99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w/ default photo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92" y="0"/>
            <a:ext cx="9142808" cy="5143500"/>
          </a:xfrm>
          <a:prstGeom prst="rect">
            <a:avLst/>
          </a:prstGeom>
        </p:spPr>
      </p:pic>
      <p:sp>
        <p:nvSpPr>
          <p:cNvPr id="13" name="Title 1"/>
          <p:cNvSpPr>
            <a:spLocks noGrp="1"/>
          </p:cNvSpPr>
          <p:nvPr>
            <p:ph type="title"/>
          </p:nvPr>
        </p:nvSpPr>
        <p:spPr>
          <a:xfrm>
            <a:off x="130986" y="3614202"/>
            <a:ext cx="8796704" cy="771678"/>
          </a:xfrm>
          <a:prstGeom prst="rect">
            <a:avLst/>
          </a:prstGeom>
        </p:spPr>
        <p:txBody>
          <a:bodyPr anchor="b">
            <a:noAutofit/>
          </a:bodyPr>
          <a:lstStyle>
            <a:lvl1pPr algn="l">
              <a:defRPr sz="4800" b="0" i="0" cap="all">
                <a:solidFill>
                  <a:schemeClr val="bg1"/>
                </a:solidFill>
                <a:effectLst>
                  <a:outerShdw blurRad="317500" sx="102000" sy="102000" algn="ctr" rotWithShape="0">
                    <a:prstClr val="black">
                      <a:alpha val="54000"/>
                    </a:prstClr>
                  </a:outerShdw>
                </a:effectLst>
                <a:latin typeface="Calibri Light" charset="0"/>
                <a:ea typeface="Calibri Light" charset="0"/>
                <a:cs typeface="Calibri Light" charset="0"/>
              </a:defRPr>
            </a:lvl1pPr>
          </a:lstStyle>
          <a:p>
            <a:r>
              <a:rPr lang="en-US"/>
              <a:t>Click to edit Master title style</a:t>
            </a:r>
          </a:p>
        </p:txBody>
      </p:sp>
      <p:sp>
        <p:nvSpPr>
          <p:cNvPr id="18" name="Content Placeholder 2"/>
          <p:cNvSpPr>
            <a:spLocks noGrp="1"/>
          </p:cNvSpPr>
          <p:nvPr>
            <p:ph sz="quarter" idx="11" hasCustomPrompt="1"/>
          </p:nvPr>
        </p:nvSpPr>
        <p:spPr>
          <a:xfrm>
            <a:off x="130986" y="4242007"/>
            <a:ext cx="3941762" cy="462884"/>
          </a:xfrm>
          <a:prstGeom prst="rect">
            <a:avLst/>
          </a:prstGeom>
        </p:spPr>
        <p:txBody>
          <a:bodyPr/>
          <a:lstStyle>
            <a:lvl1pPr marL="0" indent="0">
              <a:buNone/>
              <a:defRPr sz="2400" b="0" i="0" baseline="0">
                <a:solidFill>
                  <a:schemeClr val="bg1"/>
                </a:solidFill>
                <a:effectLst>
                  <a:outerShdw blurRad="317500" sx="102000" sy="102000" algn="ctr" rotWithShape="0">
                    <a:prstClr val="black">
                      <a:alpha val="54000"/>
                    </a:prstClr>
                  </a:outerShdw>
                </a:effectLst>
                <a:latin typeface="Calibri Light" charset="0"/>
                <a:ea typeface="Calibri Light" charset="0"/>
                <a:cs typeface="Calibri Light" charset="0"/>
              </a:defRPr>
            </a:lvl1pPr>
          </a:lstStyle>
          <a:p>
            <a:pPr lvl="0"/>
            <a:r>
              <a:rPr lang="en-US"/>
              <a:t>Month XX, 20XX</a:t>
            </a:r>
          </a:p>
        </p:txBody>
      </p:sp>
      <p:pic>
        <p:nvPicPr>
          <p:cNvPr id="20" name="Picture 19">
            <a:extLst>
              <a:ext uri="{FF2B5EF4-FFF2-40B4-BE49-F238E27FC236}">
                <a16:creationId xmlns:a16="http://schemas.microsoft.com/office/drawing/2014/main" id="{C0B86888-8EA7-A14E-A757-01E43B187D0C}"/>
              </a:ext>
            </a:extLst>
          </p:cNvPr>
          <p:cNvPicPr>
            <a:picLocks noChangeAspect="1"/>
          </p:cNvPicPr>
          <p:nvPr userDrawn="1"/>
        </p:nvPicPr>
        <p:blipFill>
          <a:blip r:embed="rId3"/>
          <a:stretch>
            <a:fillRect/>
          </a:stretch>
        </p:blipFill>
        <p:spPr>
          <a:xfrm>
            <a:off x="7230652" y="174092"/>
            <a:ext cx="1719072" cy="495977"/>
          </a:xfrm>
          <a:prstGeom prst="rect">
            <a:avLst/>
          </a:prstGeom>
        </p:spPr>
      </p:pic>
    </p:spTree>
    <p:extLst>
      <p:ext uri="{BB962C8B-B14F-4D97-AF65-F5344CB8AC3E}">
        <p14:creationId xmlns:p14="http://schemas.microsoft.com/office/powerpoint/2010/main" val="340139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ver w/ default photo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92" y="0"/>
            <a:ext cx="9142808" cy="5143500"/>
          </a:xfrm>
          <a:prstGeom prst="rect">
            <a:avLst/>
          </a:prstGeom>
        </p:spPr>
      </p:pic>
      <p:sp>
        <p:nvSpPr>
          <p:cNvPr id="13" name="Title 1"/>
          <p:cNvSpPr>
            <a:spLocks noGrp="1"/>
          </p:cNvSpPr>
          <p:nvPr>
            <p:ph type="title"/>
          </p:nvPr>
        </p:nvSpPr>
        <p:spPr>
          <a:xfrm>
            <a:off x="130986" y="3614202"/>
            <a:ext cx="8796704" cy="771678"/>
          </a:xfrm>
          <a:prstGeom prst="rect">
            <a:avLst/>
          </a:prstGeom>
        </p:spPr>
        <p:txBody>
          <a:bodyPr anchor="b">
            <a:noAutofit/>
          </a:bodyPr>
          <a:lstStyle>
            <a:lvl1pPr algn="ctr">
              <a:defRPr sz="4800" b="0" i="0" cap="all">
                <a:solidFill>
                  <a:schemeClr val="bg1"/>
                </a:solidFill>
                <a:effectLst>
                  <a:outerShdw blurRad="317500" sx="102000" sy="102000" algn="ctr" rotWithShape="0">
                    <a:prstClr val="black">
                      <a:alpha val="54000"/>
                    </a:prstClr>
                  </a:outerShdw>
                </a:effectLst>
                <a:latin typeface="Calibri Light" charset="0"/>
                <a:ea typeface="Calibri Light" charset="0"/>
                <a:cs typeface="Calibri Light" charset="0"/>
              </a:defRPr>
            </a:lvl1pPr>
          </a:lstStyle>
          <a:p>
            <a:r>
              <a:rPr lang="en-US"/>
              <a:t>Click to edit Master title style</a:t>
            </a:r>
          </a:p>
        </p:txBody>
      </p:sp>
      <p:sp>
        <p:nvSpPr>
          <p:cNvPr id="18" name="Content Placeholder 2"/>
          <p:cNvSpPr>
            <a:spLocks noGrp="1"/>
          </p:cNvSpPr>
          <p:nvPr>
            <p:ph sz="quarter" idx="11" hasCustomPrompt="1"/>
          </p:nvPr>
        </p:nvSpPr>
        <p:spPr>
          <a:xfrm>
            <a:off x="2558457" y="4242007"/>
            <a:ext cx="3941762" cy="462884"/>
          </a:xfrm>
          <a:prstGeom prst="rect">
            <a:avLst/>
          </a:prstGeom>
        </p:spPr>
        <p:txBody>
          <a:bodyPr/>
          <a:lstStyle>
            <a:lvl1pPr marL="0" indent="0" algn="ctr">
              <a:buNone/>
              <a:defRPr sz="2400" b="0" i="0" baseline="0">
                <a:solidFill>
                  <a:schemeClr val="bg1"/>
                </a:solidFill>
                <a:effectLst>
                  <a:outerShdw blurRad="317500" sx="102000" sy="102000" algn="ctr" rotWithShape="0">
                    <a:prstClr val="black">
                      <a:alpha val="54000"/>
                    </a:prstClr>
                  </a:outerShdw>
                </a:effectLst>
                <a:latin typeface="Calibri Light" charset="0"/>
                <a:ea typeface="Calibri Light" charset="0"/>
                <a:cs typeface="Calibri Light" charset="0"/>
              </a:defRPr>
            </a:lvl1pPr>
          </a:lstStyle>
          <a:p>
            <a:pPr lvl="0"/>
            <a:r>
              <a:rPr lang="en-US"/>
              <a:t>Month XX, 20XX</a:t>
            </a:r>
          </a:p>
        </p:txBody>
      </p:sp>
      <p:pic>
        <p:nvPicPr>
          <p:cNvPr id="10" name="Picture 9">
            <a:extLst>
              <a:ext uri="{FF2B5EF4-FFF2-40B4-BE49-F238E27FC236}">
                <a16:creationId xmlns:a16="http://schemas.microsoft.com/office/drawing/2014/main" id="{C0B86888-8EA7-A14E-A757-01E43B187D0C}"/>
              </a:ext>
            </a:extLst>
          </p:cNvPr>
          <p:cNvPicPr>
            <a:picLocks noChangeAspect="1"/>
          </p:cNvPicPr>
          <p:nvPr userDrawn="1"/>
        </p:nvPicPr>
        <p:blipFill>
          <a:blip r:embed="rId3"/>
          <a:stretch>
            <a:fillRect/>
          </a:stretch>
        </p:blipFill>
        <p:spPr>
          <a:xfrm>
            <a:off x="7230652" y="174092"/>
            <a:ext cx="1719072" cy="495977"/>
          </a:xfrm>
          <a:prstGeom prst="rect">
            <a:avLst/>
          </a:prstGeom>
        </p:spPr>
      </p:pic>
    </p:spTree>
    <p:extLst>
      <p:ext uri="{BB962C8B-B14F-4D97-AF65-F5344CB8AC3E}">
        <p14:creationId xmlns:p14="http://schemas.microsoft.com/office/powerpoint/2010/main" val="4154723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w/ default photo 2 ">
    <p:spTree>
      <p:nvGrpSpPr>
        <p:cNvPr id="1" name=""/>
        <p:cNvGrpSpPr/>
        <p:nvPr/>
      </p:nvGrpSpPr>
      <p:grpSpPr>
        <a:xfrm>
          <a:off x="0" y="0"/>
          <a:ext cx="0" cy="0"/>
          <a:chOff x="0" y="0"/>
          <a:chExt cx="0" cy="0"/>
        </a:xfrm>
      </p:grpSpPr>
      <p:pic>
        <p:nvPicPr>
          <p:cNvPr id="6" name="Picture Placeholder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flipH="1">
            <a:off x="0" y="0"/>
            <a:ext cx="9144000" cy="5143500"/>
          </a:xfrm>
          <a:prstGeom prst="rect">
            <a:avLst/>
          </a:prstGeom>
        </p:spPr>
      </p:pic>
      <p:pic>
        <p:nvPicPr>
          <p:cNvPr id="8" name="Picture 7">
            <a:extLst>
              <a:ext uri="{FF2B5EF4-FFF2-40B4-BE49-F238E27FC236}">
                <a16:creationId xmlns:a16="http://schemas.microsoft.com/office/drawing/2014/main" id="{C0B86888-8EA7-A14E-A757-01E43B187D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685" y="157171"/>
            <a:ext cx="1609344" cy="416035"/>
          </a:xfrm>
          <a:prstGeom prst="rect">
            <a:avLst/>
          </a:prstGeom>
        </p:spPr>
      </p:pic>
      <p:sp>
        <p:nvSpPr>
          <p:cNvPr id="17" name="Title 1"/>
          <p:cNvSpPr>
            <a:spLocks noGrp="1"/>
          </p:cNvSpPr>
          <p:nvPr>
            <p:ph type="title"/>
          </p:nvPr>
        </p:nvSpPr>
        <p:spPr>
          <a:xfrm>
            <a:off x="130986" y="3834539"/>
            <a:ext cx="8796704" cy="771678"/>
          </a:xfrm>
          <a:prstGeom prst="rect">
            <a:avLst/>
          </a:prstGeom>
        </p:spPr>
        <p:txBody>
          <a:bodyPr anchor="b">
            <a:noAutofit/>
          </a:bodyPr>
          <a:lstStyle>
            <a:lvl1pPr algn="l">
              <a:defRPr sz="4800" b="0" i="0" cap="all">
                <a:solidFill>
                  <a:schemeClr val="bg1"/>
                </a:solidFill>
                <a:effectLst>
                  <a:outerShdw blurRad="317500" sx="102000" sy="102000" algn="ctr" rotWithShape="0">
                    <a:prstClr val="black">
                      <a:alpha val="54000"/>
                    </a:prstClr>
                  </a:outerShdw>
                </a:effectLst>
                <a:latin typeface="Calibri Light" charset="0"/>
                <a:ea typeface="Calibri Light" charset="0"/>
                <a:cs typeface="Calibri Light" charset="0"/>
              </a:defRPr>
            </a:lvl1pPr>
          </a:lstStyle>
          <a:p>
            <a:r>
              <a:rPr lang="en-US"/>
              <a:t>Click to edit Master title style</a:t>
            </a:r>
          </a:p>
        </p:txBody>
      </p:sp>
      <p:sp>
        <p:nvSpPr>
          <p:cNvPr id="18" name="Content Placeholder 2"/>
          <p:cNvSpPr>
            <a:spLocks noGrp="1"/>
          </p:cNvSpPr>
          <p:nvPr>
            <p:ph sz="quarter" idx="11" hasCustomPrompt="1"/>
          </p:nvPr>
        </p:nvSpPr>
        <p:spPr>
          <a:xfrm>
            <a:off x="130986" y="4462344"/>
            <a:ext cx="3941762" cy="462884"/>
          </a:xfrm>
          <a:prstGeom prst="rect">
            <a:avLst/>
          </a:prstGeom>
        </p:spPr>
        <p:txBody>
          <a:bodyPr/>
          <a:lstStyle>
            <a:lvl1pPr marL="0" indent="0">
              <a:buNone/>
              <a:defRPr sz="2400" b="0" i="0" baseline="0">
                <a:solidFill>
                  <a:schemeClr val="bg1"/>
                </a:solidFill>
                <a:effectLst>
                  <a:outerShdw blurRad="317500" sx="102000" sy="102000" algn="ctr" rotWithShape="0">
                    <a:prstClr val="black">
                      <a:alpha val="54000"/>
                    </a:prstClr>
                  </a:outerShdw>
                </a:effectLst>
                <a:latin typeface="Calibri Light" charset="0"/>
                <a:ea typeface="Calibri Light" charset="0"/>
                <a:cs typeface="Calibri Light" charset="0"/>
              </a:defRPr>
            </a:lvl1pPr>
          </a:lstStyle>
          <a:p>
            <a:pPr lvl="0"/>
            <a:r>
              <a:rPr lang="en-US"/>
              <a:t>Month XX, 20XX</a:t>
            </a:r>
          </a:p>
        </p:txBody>
      </p:sp>
    </p:spTree>
    <p:extLst>
      <p:ext uri="{BB962C8B-B14F-4D97-AF65-F5344CB8AC3E}">
        <p14:creationId xmlns:p14="http://schemas.microsoft.com/office/powerpoint/2010/main" val="1390218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with partner logo 1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3158" y="242682"/>
            <a:ext cx="1605516" cy="463215"/>
          </a:xfrm>
          <a:prstGeom prst="rect">
            <a:avLst/>
          </a:prstGeom>
        </p:spPr>
      </p:pic>
      <p:pic>
        <p:nvPicPr>
          <p:cNvPr id="12" name="Picture 11" descr="cchp-logo whit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79801" y="242682"/>
            <a:ext cx="1513946" cy="552607"/>
          </a:xfrm>
          <a:prstGeom prst="rect">
            <a:avLst/>
          </a:prstGeom>
        </p:spPr>
      </p:pic>
      <p:sp>
        <p:nvSpPr>
          <p:cNvPr id="14" name="Picture Placeholder 13"/>
          <p:cNvSpPr>
            <a:spLocks noGrp="1"/>
          </p:cNvSpPr>
          <p:nvPr>
            <p:ph type="pic" sz="quarter" idx="10"/>
          </p:nvPr>
        </p:nvSpPr>
        <p:spPr>
          <a:xfrm>
            <a:off x="0" y="0"/>
            <a:ext cx="9144000" cy="5143500"/>
          </a:xfrm>
          <a:prstGeom prst="rect">
            <a:avLst/>
          </a:prstGeom>
        </p:spPr>
        <p:txBody>
          <a:bodyPr/>
          <a:lstStyle>
            <a:lvl1pPr marL="0" indent="0">
              <a:buNone/>
              <a:defRPr i="1">
                <a:solidFill>
                  <a:schemeClr val="bg1">
                    <a:lumMod val="75000"/>
                  </a:schemeClr>
                </a:solidFill>
              </a:defRPr>
            </a:lvl1pPr>
          </a:lstStyle>
          <a:p>
            <a:endParaRPr lang="en-US"/>
          </a:p>
        </p:txBody>
      </p:sp>
    </p:spTree>
    <p:extLst>
      <p:ext uri="{BB962C8B-B14F-4D97-AF65-F5344CB8AC3E}">
        <p14:creationId xmlns:p14="http://schemas.microsoft.com/office/powerpoint/2010/main" val="3552154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with partner logo 2">
    <p:spTree>
      <p:nvGrpSpPr>
        <p:cNvPr id="1" name=""/>
        <p:cNvGrpSpPr/>
        <p:nvPr/>
      </p:nvGrpSpPr>
      <p:grpSpPr>
        <a:xfrm>
          <a:off x="0" y="0"/>
          <a:ext cx="0" cy="0"/>
          <a:chOff x="0" y="0"/>
          <a:chExt cx="0" cy="0"/>
        </a:xfrm>
      </p:grpSpPr>
      <p:sp>
        <p:nvSpPr>
          <p:cNvPr id="3" name="Picture Placeholder 2"/>
          <p:cNvSpPr>
            <a:spLocks noGrp="1"/>
          </p:cNvSpPr>
          <p:nvPr>
            <p:ph type="pic" sz="quarter" idx="4294967295" hasCustomPrompt="1"/>
          </p:nvPr>
        </p:nvSpPr>
        <p:spPr>
          <a:xfrm>
            <a:off x="0" y="0"/>
            <a:ext cx="9144000" cy="4462140"/>
          </a:xfrm>
          <a:prstGeom prst="rect">
            <a:avLst/>
          </a:prstGeom>
          <a:solidFill>
            <a:schemeClr val="bg1">
              <a:lumMod val="85000"/>
            </a:schemeClr>
          </a:solidFill>
        </p:spPr>
        <p:txBody>
          <a:bodyPr/>
          <a:lstStyle>
            <a:lvl1pPr marL="0" indent="0">
              <a:buNone/>
              <a:defRPr/>
            </a:lvl1pPr>
          </a:lstStyle>
          <a:p>
            <a:endParaRPr lang="en-US" sz="1200" i="1">
              <a:solidFill>
                <a:schemeClr val="bg1">
                  <a:lumMod val="50000"/>
                </a:schemeClr>
              </a:solidFill>
            </a:endParaRPr>
          </a:p>
        </p:txBody>
      </p:sp>
      <p:sp>
        <p:nvSpPr>
          <p:cNvPr id="8"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4" name="Picture 3">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3158" y="4561295"/>
            <a:ext cx="1605516" cy="463215"/>
          </a:xfrm>
          <a:prstGeom prst="rect">
            <a:avLst/>
          </a:prstGeom>
        </p:spPr>
      </p:pic>
      <p:pic>
        <p:nvPicPr>
          <p:cNvPr id="5" name="Picture 4" descr="cchp-logo whit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79801" y="4517227"/>
            <a:ext cx="1513946" cy="552607"/>
          </a:xfrm>
          <a:prstGeom prst="rect">
            <a:avLst/>
          </a:prstGeom>
        </p:spPr>
      </p:pic>
    </p:spTree>
    <p:extLst>
      <p:ext uri="{BB962C8B-B14F-4D97-AF65-F5344CB8AC3E}">
        <p14:creationId xmlns:p14="http://schemas.microsoft.com/office/powerpoint/2010/main" val="366870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5" name="Picture 4">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4347" y="4551040"/>
            <a:ext cx="1605516" cy="463215"/>
          </a:xfrm>
          <a:prstGeom prst="rect">
            <a:avLst/>
          </a:prstGeom>
        </p:spPr>
      </p:pic>
      <p:sp>
        <p:nvSpPr>
          <p:cNvPr id="6" name="Rectangle 5"/>
          <p:cNvSpPr/>
          <p:nvPr userDrawn="1"/>
        </p:nvSpPr>
        <p:spPr>
          <a:xfrm>
            <a:off x="5347302" y="4866081"/>
            <a:ext cx="3795509" cy="230832"/>
          </a:xfrm>
          <a:prstGeom prst="rect">
            <a:avLst/>
          </a:prstGeom>
        </p:spPr>
        <p:txBody>
          <a:bodyPr wrap="square">
            <a:spAutoFit/>
          </a:bodyPr>
          <a:lstStyle/>
          <a:p>
            <a:r>
              <a:rPr lang="en-US" sz="600">
                <a:solidFill>
                  <a:schemeClr val="bg1"/>
                </a:solidFill>
                <a:latin typeface="Calibri Light"/>
                <a:cs typeface="Calibri Light"/>
              </a:rPr>
              <a:t>SCAN Health Plan confidential and proprietary information. © 2020 SCAN Health Plan. All rights reserved.        </a:t>
            </a:r>
            <a:fld id="{28C4FADB-FE3D-8842-AFFA-77CE124F3829}" type="slidenum">
              <a:rPr lang="en-US" sz="900" b="0" i="0" smtClean="0">
                <a:solidFill>
                  <a:schemeClr val="bg1"/>
                </a:solidFill>
                <a:latin typeface="Calibri Light" charset="0"/>
                <a:ea typeface="Calibri Light" charset="0"/>
                <a:cs typeface="Calibri Light" charset="0"/>
              </a:rPr>
              <a:pPr/>
              <a:t>‹#›</a:t>
            </a:fld>
            <a:endParaRPr lang="en-US" sz="900" b="0" i="0">
              <a:solidFill>
                <a:schemeClr val="bg1"/>
              </a:solidFill>
              <a:latin typeface="Calibri Light" charset="0"/>
              <a:ea typeface="Calibri Light" charset="0"/>
              <a:cs typeface="Calibri Light" charset="0"/>
            </a:endParaRPr>
          </a:p>
        </p:txBody>
      </p:sp>
      <p:sp>
        <p:nvSpPr>
          <p:cNvPr id="7" name="Picture Placeholder 20"/>
          <p:cNvSpPr>
            <a:spLocks noGrp="1"/>
          </p:cNvSpPr>
          <p:nvPr>
            <p:ph type="pic" sz="quarter" idx="10"/>
          </p:nvPr>
        </p:nvSpPr>
        <p:spPr>
          <a:xfrm>
            <a:off x="1588" y="0"/>
            <a:ext cx="4438650" cy="4462463"/>
          </a:xfrm>
          <a:prstGeom prst="rect">
            <a:avLst/>
          </a:prstGeom>
        </p:spPr>
        <p:txBody>
          <a:bodyPr>
            <a:normAutofit/>
          </a:bodyPr>
          <a:lstStyle>
            <a:lvl1pPr marL="0" indent="0">
              <a:buNone/>
              <a:defRPr sz="1600" i="1">
                <a:solidFill>
                  <a:schemeClr val="bg1">
                    <a:lumMod val="75000"/>
                  </a:schemeClr>
                </a:solidFill>
              </a:defRPr>
            </a:lvl1pPr>
          </a:lstStyle>
          <a:p>
            <a:endParaRPr lang="en-US"/>
          </a:p>
        </p:txBody>
      </p:sp>
      <p:sp>
        <p:nvSpPr>
          <p:cNvPr id="9" name="Text Placeholder 26"/>
          <p:cNvSpPr>
            <a:spLocks noGrp="1"/>
          </p:cNvSpPr>
          <p:nvPr>
            <p:ph type="body" sz="quarter" idx="13" hasCustomPrompt="1"/>
          </p:nvPr>
        </p:nvSpPr>
        <p:spPr>
          <a:xfrm>
            <a:off x="4751109" y="1832353"/>
            <a:ext cx="4081803" cy="1033396"/>
          </a:xfrm>
          <a:prstGeom prst="rect">
            <a:avLst/>
          </a:prstGeom>
        </p:spPr>
        <p:txBody>
          <a:bodyPr anchor="b">
            <a:noAutofit/>
          </a:bodyPr>
          <a:lstStyle>
            <a:lvl1pPr marL="0" indent="0" algn="r">
              <a:buNone/>
              <a:defRPr sz="8000" b="0" i="0" cap="all" baseline="0">
                <a:solidFill>
                  <a:srgbClr val="76C8C9"/>
                </a:solidFill>
                <a:latin typeface="Calibri Light" charset="0"/>
                <a:ea typeface="Calibri Light" charset="0"/>
                <a:cs typeface="Calibri Light" charset="0"/>
              </a:defRPr>
            </a:lvl1pPr>
          </a:lstStyle>
          <a:p>
            <a:pPr lvl="0"/>
            <a:r>
              <a:rPr lang="en-US"/>
              <a:t>STYLES1</a:t>
            </a:r>
          </a:p>
        </p:txBody>
      </p:sp>
      <p:sp>
        <p:nvSpPr>
          <p:cNvPr id="10" name="Text Placeholder 24"/>
          <p:cNvSpPr>
            <a:spLocks noGrp="1"/>
          </p:cNvSpPr>
          <p:nvPr>
            <p:ph type="body" sz="quarter" idx="12" hasCustomPrompt="1"/>
          </p:nvPr>
        </p:nvSpPr>
        <p:spPr>
          <a:xfrm>
            <a:off x="4680405" y="1446424"/>
            <a:ext cx="4152507" cy="301085"/>
          </a:xfrm>
          <a:prstGeom prst="rect">
            <a:avLst/>
          </a:prstGeom>
        </p:spPr>
        <p:txBody>
          <a:bodyPr>
            <a:normAutofit/>
          </a:bodyPr>
          <a:lstStyle>
            <a:lvl1pPr marL="0" indent="0">
              <a:buNone/>
              <a:defRPr sz="1800" b="0" i="0" cap="all" baseline="0">
                <a:solidFill>
                  <a:srgbClr val="76C8C9"/>
                </a:solidFill>
                <a:latin typeface="Calibri Light" charset="0"/>
                <a:ea typeface="Calibri Light" charset="0"/>
                <a:cs typeface="Calibri Light" charset="0"/>
              </a:defRPr>
            </a:lvl1pPr>
          </a:lstStyle>
          <a:p>
            <a:pPr lvl="0"/>
            <a:r>
              <a:rPr lang="en-US"/>
              <a:t>CLICK TO EDIT MASTER TITLE TEXT</a:t>
            </a:r>
          </a:p>
        </p:txBody>
      </p:sp>
    </p:spTree>
    <p:extLst>
      <p:ext uri="{BB962C8B-B14F-4D97-AF65-F5344CB8AC3E}">
        <p14:creationId xmlns:p14="http://schemas.microsoft.com/office/powerpoint/2010/main" val="2684606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side 1: photo + copy">
    <p:spTree>
      <p:nvGrpSpPr>
        <p:cNvPr id="1" name=""/>
        <p:cNvGrpSpPr/>
        <p:nvPr/>
      </p:nvGrpSpPr>
      <p:grpSpPr>
        <a:xfrm>
          <a:off x="0" y="0"/>
          <a:ext cx="0" cy="0"/>
          <a:chOff x="0" y="0"/>
          <a:chExt cx="0" cy="0"/>
        </a:xfrm>
      </p:grpSpPr>
      <p:sp>
        <p:nvSpPr>
          <p:cNvPr id="27" name="Text Placeholder 26"/>
          <p:cNvSpPr>
            <a:spLocks noGrp="1"/>
          </p:cNvSpPr>
          <p:nvPr>
            <p:ph type="body" sz="quarter" idx="13" hasCustomPrompt="1"/>
          </p:nvPr>
        </p:nvSpPr>
        <p:spPr>
          <a:xfrm>
            <a:off x="4680405" y="3689431"/>
            <a:ext cx="4152507" cy="1082928"/>
          </a:xfrm>
          <a:prstGeom prst="rect">
            <a:avLst/>
          </a:prstGeom>
        </p:spPr>
        <p:txBody>
          <a:bodyPr anchor="b">
            <a:noAutofit/>
          </a:bodyPr>
          <a:lstStyle>
            <a:lvl1pPr marL="0" indent="0" algn="r">
              <a:buNone/>
              <a:defRPr sz="8000" b="0" i="0" cap="all" baseline="0">
                <a:solidFill>
                  <a:srgbClr val="76C8C9"/>
                </a:solidFill>
                <a:latin typeface="Calibri Light" charset="0"/>
                <a:ea typeface="Calibri Light" charset="0"/>
                <a:cs typeface="Calibri Light" charset="0"/>
              </a:defRPr>
            </a:lvl1pPr>
          </a:lstStyle>
          <a:p>
            <a:pPr lvl="0"/>
            <a:r>
              <a:rPr lang="en-US"/>
              <a:t>STYLES1</a:t>
            </a:r>
          </a:p>
        </p:txBody>
      </p:sp>
      <p:sp>
        <p:nvSpPr>
          <p:cNvPr id="8"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9" name="Picture 8">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4347" y="4551040"/>
            <a:ext cx="1605516" cy="463215"/>
          </a:xfrm>
          <a:prstGeom prst="rect">
            <a:avLst/>
          </a:prstGeom>
        </p:spPr>
      </p:pic>
      <p:sp>
        <p:nvSpPr>
          <p:cNvPr id="19" name="Rectangle 18"/>
          <p:cNvSpPr/>
          <p:nvPr userDrawn="1"/>
        </p:nvSpPr>
        <p:spPr>
          <a:xfrm>
            <a:off x="5347302" y="4866081"/>
            <a:ext cx="3795509" cy="230832"/>
          </a:xfrm>
          <a:prstGeom prst="rect">
            <a:avLst/>
          </a:prstGeom>
        </p:spPr>
        <p:txBody>
          <a:bodyPr wrap="square">
            <a:spAutoFit/>
          </a:bodyPr>
          <a:lstStyle/>
          <a:p>
            <a:r>
              <a:rPr lang="en-US" sz="600">
                <a:solidFill>
                  <a:schemeClr val="bg1"/>
                </a:solidFill>
                <a:latin typeface="Calibri Light"/>
                <a:cs typeface="Calibri Light"/>
              </a:rPr>
              <a:t>SCAN Health Plan confidential and proprietary information. © 2020 SCAN Health Plan. All rights reserved.        </a:t>
            </a:r>
            <a:fld id="{28C4FADB-FE3D-8842-AFFA-77CE124F3829}" type="slidenum">
              <a:rPr lang="en-US" sz="900" b="0" i="0" smtClean="0">
                <a:solidFill>
                  <a:schemeClr val="bg1"/>
                </a:solidFill>
                <a:latin typeface="Calibri Light" charset="0"/>
                <a:ea typeface="Calibri Light" charset="0"/>
                <a:cs typeface="Calibri Light" charset="0"/>
              </a:rPr>
              <a:pPr/>
              <a:t>‹#›</a:t>
            </a:fld>
            <a:endParaRPr lang="en-US" sz="900" b="0" i="0">
              <a:solidFill>
                <a:schemeClr val="bg1"/>
              </a:solidFill>
              <a:latin typeface="Calibri Light" charset="0"/>
              <a:ea typeface="Calibri Light" charset="0"/>
              <a:cs typeface="Calibri Light" charset="0"/>
            </a:endParaRPr>
          </a:p>
        </p:txBody>
      </p:sp>
      <p:sp>
        <p:nvSpPr>
          <p:cNvPr id="21" name="Picture Placeholder 20"/>
          <p:cNvSpPr>
            <a:spLocks noGrp="1"/>
          </p:cNvSpPr>
          <p:nvPr>
            <p:ph type="pic" sz="quarter" idx="10"/>
          </p:nvPr>
        </p:nvSpPr>
        <p:spPr>
          <a:xfrm>
            <a:off x="1588" y="0"/>
            <a:ext cx="4438650" cy="4462463"/>
          </a:xfrm>
          <a:prstGeom prst="rect">
            <a:avLst/>
          </a:prstGeom>
        </p:spPr>
        <p:txBody>
          <a:bodyPr>
            <a:normAutofit/>
          </a:bodyPr>
          <a:lstStyle>
            <a:lvl1pPr marL="0" indent="0">
              <a:buNone/>
              <a:defRPr sz="1600" i="1">
                <a:solidFill>
                  <a:schemeClr val="bg1">
                    <a:lumMod val="75000"/>
                  </a:schemeClr>
                </a:solidFill>
              </a:defRPr>
            </a:lvl1pPr>
          </a:lstStyle>
          <a:p>
            <a:endParaRPr lang="en-US"/>
          </a:p>
        </p:txBody>
      </p:sp>
      <p:sp>
        <p:nvSpPr>
          <p:cNvPr id="22" name="Content Placeholder 2"/>
          <p:cNvSpPr>
            <a:spLocks noGrp="1"/>
          </p:cNvSpPr>
          <p:nvPr>
            <p:ph idx="1" hasCustomPrompt="1"/>
          </p:nvPr>
        </p:nvSpPr>
        <p:spPr>
          <a:xfrm>
            <a:off x="4680405" y="547564"/>
            <a:ext cx="4152507" cy="308137"/>
          </a:xfrm>
          <a:prstGeom prst="rect">
            <a:avLst/>
          </a:prstGeom>
        </p:spPr>
        <p:txBody>
          <a:bodyPr>
            <a:noAutofit/>
          </a:bodyPr>
          <a:lstStyle>
            <a:lvl1pPr marL="0" indent="0">
              <a:buFont typeface="Arial" charset="0"/>
              <a:buNone/>
              <a:defRPr sz="1800" b="0" i="0" cap="all" baseline="0">
                <a:solidFill>
                  <a:srgbClr val="E61B32"/>
                </a:solidFill>
                <a:latin typeface="Calibri Light" charset="0"/>
                <a:ea typeface="Calibri Light" charset="0"/>
                <a:cs typeface="Calibri Light" charset="0"/>
              </a:defRPr>
            </a:lvl1pPr>
          </a:lstStyle>
          <a:p>
            <a:pPr lvl="0"/>
            <a:r>
              <a:rPr lang="en-US"/>
              <a:t>CLICK TO EDIT MASTER SUBHEAD TEXT </a:t>
            </a:r>
            <a:br>
              <a:rPr lang="en-US"/>
            </a:br>
            <a:endParaRPr lang="en-US"/>
          </a:p>
        </p:txBody>
      </p:sp>
      <p:sp>
        <p:nvSpPr>
          <p:cNvPr id="23" name="Content Placeholder 2"/>
          <p:cNvSpPr>
            <a:spLocks noGrp="1"/>
          </p:cNvSpPr>
          <p:nvPr>
            <p:ph idx="11"/>
          </p:nvPr>
        </p:nvSpPr>
        <p:spPr>
          <a:xfrm>
            <a:off x="4680405" y="944601"/>
            <a:ext cx="4152507" cy="1987762"/>
          </a:xfrm>
          <a:prstGeom prst="rect">
            <a:avLst/>
          </a:prstGeom>
        </p:spPr>
        <p:txBody>
          <a:bodyPr>
            <a:normAutofit/>
          </a:bodyPr>
          <a:lstStyle>
            <a:lvl1pPr marL="0" indent="-137160">
              <a:buClr>
                <a:srgbClr val="E61B32"/>
              </a:buClr>
              <a:buFont typeface="Arial" charset="0"/>
              <a:buChar char="•"/>
              <a:defRPr sz="1800" b="0" i="0">
                <a:latin typeface="Calibri Light" charset="0"/>
                <a:ea typeface="Calibri Light" charset="0"/>
                <a:cs typeface="Calibri Light" charset="0"/>
              </a:defRPr>
            </a:lvl1pPr>
            <a:lvl2pPr marL="0" indent="-137160">
              <a:buClr>
                <a:srgbClr val="E61B32"/>
              </a:buClr>
              <a:buFont typeface="Arial" charset="0"/>
              <a:buChar char="•"/>
              <a:defRPr sz="1800" b="0" i="0">
                <a:latin typeface="Calibri Light" charset="0"/>
                <a:ea typeface="Calibri Light" charset="0"/>
                <a:cs typeface="Calibri Light" charset="0"/>
              </a:defRPr>
            </a:lvl2pPr>
            <a:lvl3pPr marL="0" indent="-91440">
              <a:buClr>
                <a:srgbClr val="E61B32"/>
              </a:buClr>
              <a:buFont typeface="Arial" charset="0"/>
              <a:buChar char="•"/>
              <a:defRPr sz="1800" b="0" i="0">
                <a:latin typeface="Calibri Light" charset="0"/>
                <a:ea typeface="Calibri Light" charset="0"/>
                <a:cs typeface="Calibri Light" charset="0"/>
              </a:defRPr>
            </a:lvl3pPr>
            <a:lvl4pPr marL="685800" indent="-137160">
              <a:buClr>
                <a:srgbClr val="E61B32"/>
              </a:buClr>
              <a:buSzPct val="70000"/>
              <a:buFont typeface="Courier New" charset="0"/>
              <a:buChar char="o"/>
              <a:defRPr sz="1800" b="0" i="0">
                <a:latin typeface="Calibri Light" charset="0"/>
                <a:ea typeface="Calibri Light" charset="0"/>
                <a:cs typeface="Calibri Light" charset="0"/>
              </a:defRPr>
            </a:lvl4pPr>
            <a:lvl5pPr marL="0" indent="-137160">
              <a:buClr>
                <a:srgbClr val="E61B32"/>
              </a:buClr>
              <a:buFont typeface="Arial" charset="0"/>
              <a:buChar char="•"/>
              <a:defRPr sz="1800" b="0" i="0">
                <a:latin typeface="Calibri Light" charset="0"/>
                <a:ea typeface="Calibri Light" charset="0"/>
                <a:cs typeface="Calibri Light" charset="0"/>
              </a:defRPr>
            </a:lvl5pPr>
            <a:lvl6pPr marL="411480" indent="-137160">
              <a:buClr>
                <a:srgbClr val="E61B32"/>
              </a:buClr>
              <a:buFont typeface=".AppleSystemUIFont" charset="-120"/>
              <a:buChar char="–"/>
              <a:defRPr sz="1800" b="0" i="0">
                <a:latin typeface="Calibri Light" charset="0"/>
                <a:ea typeface="Calibri Light" charset="0"/>
                <a:cs typeface="Calibri Light" charset="0"/>
              </a:defRPr>
            </a:lvl6pPr>
          </a:lstStyle>
          <a:p>
            <a:pPr lvl="0"/>
            <a:r>
              <a:rPr lang="en-US"/>
              <a:t>Click to edit Master text styles</a:t>
            </a:r>
          </a:p>
          <a:p>
            <a:pPr lvl="1"/>
            <a:r>
              <a:rPr lang="en-US"/>
              <a:t>First level</a:t>
            </a:r>
          </a:p>
          <a:p>
            <a:pPr lvl="5"/>
            <a:r>
              <a:rPr lang="en-US"/>
              <a:t>Second level</a:t>
            </a:r>
          </a:p>
          <a:p>
            <a:pPr lvl="3"/>
            <a:r>
              <a:rPr lang="en-US"/>
              <a:t>Third level</a:t>
            </a:r>
          </a:p>
        </p:txBody>
      </p:sp>
      <p:sp>
        <p:nvSpPr>
          <p:cNvPr id="25" name="Text Placeholder 24"/>
          <p:cNvSpPr>
            <a:spLocks noGrp="1"/>
          </p:cNvSpPr>
          <p:nvPr>
            <p:ph type="body" sz="quarter" idx="12" hasCustomPrompt="1"/>
          </p:nvPr>
        </p:nvSpPr>
        <p:spPr>
          <a:xfrm>
            <a:off x="4680405" y="3303503"/>
            <a:ext cx="4152507" cy="301085"/>
          </a:xfrm>
          <a:prstGeom prst="rect">
            <a:avLst/>
          </a:prstGeom>
        </p:spPr>
        <p:txBody>
          <a:bodyPr>
            <a:normAutofit/>
          </a:bodyPr>
          <a:lstStyle>
            <a:lvl1pPr marL="0" indent="0">
              <a:buNone/>
              <a:defRPr sz="1800" b="0" i="0" cap="all" baseline="0">
                <a:solidFill>
                  <a:srgbClr val="76C8C9"/>
                </a:solidFill>
                <a:latin typeface="Calibri Light" charset="0"/>
                <a:ea typeface="Calibri Light" charset="0"/>
                <a:cs typeface="Calibri Light" charset="0"/>
              </a:defRPr>
            </a:lvl1pPr>
          </a:lstStyle>
          <a:p>
            <a:pPr lvl="0"/>
            <a:r>
              <a:rPr lang="en-US"/>
              <a:t>CLICK TO EDIT MASTER TITLE TEXT</a:t>
            </a:r>
          </a:p>
        </p:txBody>
      </p:sp>
    </p:spTree>
    <p:extLst>
      <p:ext uri="{BB962C8B-B14F-4D97-AF65-F5344CB8AC3E}">
        <p14:creationId xmlns:p14="http://schemas.microsoft.com/office/powerpoint/2010/main" val="2954346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side 2: photo + copy">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212100" y="122753"/>
            <a:ext cx="8630239" cy="461709"/>
          </a:xfrm>
          <a:prstGeom prst="rect">
            <a:avLst/>
          </a:prstGeom>
        </p:spPr>
        <p:txBody>
          <a:bodyPr>
            <a:noAutofit/>
          </a:bodyPr>
          <a:lstStyle>
            <a:lvl1pPr algn="l">
              <a:defRPr sz="3000" b="0" i="0" cap="all" baseline="0">
                <a:solidFill>
                  <a:srgbClr val="76C8C9"/>
                </a:solidFill>
                <a:latin typeface="Calibri Light" charset="0"/>
                <a:ea typeface="Calibri Light" charset="0"/>
                <a:cs typeface="Calibri Light" charset="0"/>
              </a:defRPr>
            </a:lvl1pPr>
          </a:lstStyle>
          <a:p>
            <a:r>
              <a:rPr lang="en-US"/>
              <a:t>CLICK TO EDIT MASTER TITLE STYLE</a:t>
            </a:r>
          </a:p>
        </p:txBody>
      </p:sp>
      <p:sp>
        <p:nvSpPr>
          <p:cNvPr id="19" name="Content Placeholder 2"/>
          <p:cNvSpPr>
            <a:spLocks noGrp="1"/>
          </p:cNvSpPr>
          <p:nvPr>
            <p:ph idx="1" hasCustomPrompt="1"/>
          </p:nvPr>
        </p:nvSpPr>
        <p:spPr>
          <a:xfrm>
            <a:off x="4680405" y="1200152"/>
            <a:ext cx="4152507" cy="308137"/>
          </a:xfrm>
          <a:prstGeom prst="rect">
            <a:avLst/>
          </a:prstGeom>
        </p:spPr>
        <p:txBody>
          <a:bodyPr>
            <a:noAutofit/>
          </a:bodyPr>
          <a:lstStyle>
            <a:lvl1pPr marL="0" indent="0">
              <a:buFont typeface="Arial" charset="0"/>
              <a:buNone/>
              <a:defRPr sz="1800" b="0" i="0" cap="all" baseline="0">
                <a:solidFill>
                  <a:srgbClr val="E61B32"/>
                </a:solidFill>
                <a:latin typeface="Calibri Light" charset="0"/>
                <a:ea typeface="Calibri Light" charset="0"/>
                <a:cs typeface="Calibri Light" charset="0"/>
              </a:defRPr>
            </a:lvl1pPr>
          </a:lstStyle>
          <a:p>
            <a:pPr lvl="0"/>
            <a:r>
              <a:rPr lang="en-US"/>
              <a:t>CLICK TO EDIT MASTER SUBHEAD TEXT </a:t>
            </a:r>
            <a:br>
              <a:rPr lang="en-US"/>
            </a:br>
            <a:endParaRPr lang="en-US"/>
          </a:p>
        </p:txBody>
      </p:sp>
      <p:sp>
        <p:nvSpPr>
          <p:cNvPr id="20" name="Content Placeholder 2"/>
          <p:cNvSpPr>
            <a:spLocks noGrp="1"/>
          </p:cNvSpPr>
          <p:nvPr>
            <p:ph idx="10"/>
          </p:nvPr>
        </p:nvSpPr>
        <p:spPr>
          <a:xfrm>
            <a:off x="4680405" y="1597188"/>
            <a:ext cx="4152507" cy="2584572"/>
          </a:xfrm>
          <a:prstGeom prst="rect">
            <a:avLst/>
          </a:prstGeom>
        </p:spPr>
        <p:txBody>
          <a:bodyPr>
            <a:normAutofit/>
          </a:bodyPr>
          <a:lstStyle>
            <a:lvl1pPr marL="0" indent="-137160">
              <a:buClr>
                <a:srgbClr val="E61B32"/>
              </a:buClr>
              <a:buFont typeface="Arial" charset="0"/>
              <a:buChar char="•"/>
              <a:defRPr sz="1800" b="0" i="0">
                <a:latin typeface="Calibri Light" charset="0"/>
                <a:ea typeface="Calibri Light" charset="0"/>
                <a:cs typeface="Calibri Light" charset="0"/>
              </a:defRPr>
            </a:lvl1pPr>
            <a:lvl2pPr marL="0" indent="-137160">
              <a:buClr>
                <a:srgbClr val="E61B32"/>
              </a:buClr>
              <a:buFont typeface="Arial" charset="0"/>
              <a:buChar char="•"/>
              <a:defRPr sz="1800" b="0" i="0">
                <a:latin typeface="Calibri Light" charset="0"/>
                <a:ea typeface="Calibri Light" charset="0"/>
                <a:cs typeface="Calibri Light" charset="0"/>
              </a:defRPr>
            </a:lvl2pPr>
            <a:lvl3pPr marL="0" indent="-91440">
              <a:buClr>
                <a:srgbClr val="E61B32"/>
              </a:buClr>
              <a:buFont typeface="Arial" charset="0"/>
              <a:buChar char="•"/>
              <a:defRPr sz="1800" b="0" i="0">
                <a:latin typeface="Calibri Light" charset="0"/>
                <a:ea typeface="Calibri Light" charset="0"/>
                <a:cs typeface="Calibri Light" charset="0"/>
              </a:defRPr>
            </a:lvl3pPr>
            <a:lvl4pPr marL="685800" indent="-137160">
              <a:buClr>
                <a:srgbClr val="E61B32"/>
              </a:buClr>
              <a:buSzPct val="70000"/>
              <a:buFont typeface="Courier New" charset="0"/>
              <a:buChar char="o"/>
              <a:defRPr sz="1800" b="0" i="0">
                <a:latin typeface="Calibri Light" charset="0"/>
                <a:ea typeface="Calibri Light" charset="0"/>
                <a:cs typeface="Calibri Light" charset="0"/>
              </a:defRPr>
            </a:lvl4pPr>
            <a:lvl5pPr marL="0" indent="-137160">
              <a:buClr>
                <a:srgbClr val="E61B32"/>
              </a:buClr>
              <a:buFont typeface="Arial" charset="0"/>
              <a:buChar char="•"/>
              <a:defRPr sz="1800" b="0" i="0">
                <a:latin typeface="Calibri Light" charset="0"/>
                <a:ea typeface="Calibri Light" charset="0"/>
                <a:cs typeface="Calibri Light" charset="0"/>
              </a:defRPr>
            </a:lvl5pPr>
            <a:lvl6pPr marL="411480" indent="-137160">
              <a:buClr>
                <a:srgbClr val="E61B32"/>
              </a:buClr>
              <a:buFont typeface=".AppleSystemUIFont" charset="-120"/>
              <a:buChar char="–"/>
              <a:defRPr sz="1800" b="0" i="0">
                <a:latin typeface="Calibri Light" charset="0"/>
                <a:ea typeface="Calibri Light" charset="0"/>
                <a:cs typeface="Calibri Light" charset="0"/>
              </a:defRPr>
            </a:lvl6pPr>
          </a:lstStyle>
          <a:p>
            <a:pPr lvl="0"/>
            <a:r>
              <a:rPr lang="en-US"/>
              <a:t>Click to edit Master text styles</a:t>
            </a:r>
          </a:p>
          <a:p>
            <a:pPr lvl="1"/>
            <a:r>
              <a:rPr lang="en-US"/>
              <a:t>First level</a:t>
            </a:r>
          </a:p>
          <a:p>
            <a:pPr lvl="5"/>
            <a:r>
              <a:rPr lang="en-US"/>
              <a:t>Second level</a:t>
            </a:r>
          </a:p>
          <a:p>
            <a:pPr lvl="3"/>
            <a:r>
              <a:rPr lang="en-US"/>
              <a:t>Third level</a:t>
            </a:r>
          </a:p>
        </p:txBody>
      </p:sp>
      <p:sp>
        <p:nvSpPr>
          <p:cNvPr id="22" name="Picture Placeholder 21"/>
          <p:cNvSpPr>
            <a:spLocks noGrp="1"/>
          </p:cNvSpPr>
          <p:nvPr>
            <p:ph type="pic" sz="quarter" idx="11"/>
          </p:nvPr>
        </p:nvSpPr>
        <p:spPr>
          <a:xfrm>
            <a:off x="212101" y="847789"/>
            <a:ext cx="4231034" cy="3343275"/>
          </a:xfrm>
          <a:prstGeom prst="rect">
            <a:avLst/>
          </a:prstGeom>
        </p:spPr>
        <p:txBody>
          <a:bodyPr>
            <a:normAutofit/>
          </a:bodyPr>
          <a:lstStyle>
            <a:lvl1pPr marL="0" indent="0">
              <a:buNone/>
              <a:defRPr sz="1600" i="1">
                <a:solidFill>
                  <a:schemeClr val="bg1">
                    <a:lumMod val="75000"/>
                  </a:schemeClr>
                </a:solidFill>
              </a:defRPr>
            </a:lvl1pPr>
          </a:lstStyle>
          <a:p>
            <a:endParaRPr lang="en-US"/>
          </a:p>
        </p:txBody>
      </p:sp>
      <p:sp>
        <p:nvSpPr>
          <p:cNvPr id="9"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11" name="Picture 10">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4347" y="4551040"/>
            <a:ext cx="1605516" cy="463215"/>
          </a:xfrm>
          <a:prstGeom prst="rect">
            <a:avLst/>
          </a:prstGeom>
        </p:spPr>
      </p:pic>
      <p:sp>
        <p:nvSpPr>
          <p:cNvPr id="13" name="Rectangle 12"/>
          <p:cNvSpPr/>
          <p:nvPr userDrawn="1"/>
        </p:nvSpPr>
        <p:spPr>
          <a:xfrm>
            <a:off x="5347302" y="4866081"/>
            <a:ext cx="3795509" cy="230832"/>
          </a:xfrm>
          <a:prstGeom prst="rect">
            <a:avLst/>
          </a:prstGeom>
        </p:spPr>
        <p:txBody>
          <a:bodyPr wrap="square">
            <a:spAutoFit/>
          </a:bodyPr>
          <a:lstStyle/>
          <a:p>
            <a:r>
              <a:rPr lang="en-US" sz="600">
                <a:solidFill>
                  <a:schemeClr val="bg1"/>
                </a:solidFill>
                <a:latin typeface="Calibri Light"/>
                <a:cs typeface="Calibri Light"/>
              </a:rPr>
              <a:t>SCAN Health Plan confidential and proprietary information. © 2020 SCAN Health Plan. All rights reserved.        </a:t>
            </a:r>
            <a:fld id="{28C4FADB-FE3D-8842-AFFA-77CE124F3829}" type="slidenum">
              <a:rPr lang="en-US" sz="900" b="0" i="0" smtClean="0">
                <a:solidFill>
                  <a:schemeClr val="bg1"/>
                </a:solidFill>
                <a:latin typeface="Calibri Light" charset="0"/>
                <a:ea typeface="Calibri Light" charset="0"/>
                <a:cs typeface="Calibri Light" charset="0"/>
              </a:rPr>
              <a:pPr/>
              <a:t>‹#›</a:t>
            </a:fld>
            <a:endParaRPr lang="en-US" sz="900" b="0" i="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422170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547938"/>
          </a:xfrm>
          <a:prstGeom prst="rect">
            <a:avLst/>
          </a:prstGeom>
        </p:spPr>
      </p:pic>
      <p:sp>
        <p:nvSpPr>
          <p:cNvPr id="11" name="Rectangle 10"/>
          <p:cNvSpPr/>
          <p:nvPr userDrawn="1"/>
        </p:nvSpPr>
        <p:spPr>
          <a:xfrm rot="16200000">
            <a:off x="4489704" y="-19571"/>
            <a:ext cx="164592"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666923" y="4780343"/>
            <a:ext cx="5182949"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pic>
        <p:nvPicPr>
          <p:cNvPr id="13" name="Picture 12">
            <a:extLst>
              <a:ext uri="{FF2B5EF4-FFF2-40B4-BE49-F238E27FC236}">
                <a16:creationId xmlns:a16="http://schemas.microsoft.com/office/drawing/2014/main" id="{F9D49D52-70F9-452D-B53B-DCDC2F3C62D9}"/>
              </a:ext>
            </a:extLst>
          </p:cNvPr>
          <p:cNvPicPr>
            <a:picLocks noChangeAspect="1"/>
          </p:cNvPicPr>
          <p:nvPr userDrawn="1"/>
        </p:nvPicPr>
        <p:blipFill>
          <a:blip r:embed="rId3"/>
          <a:srcRect/>
          <a:stretch/>
        </p:blipFill>
        <p:spPr>
          <a:xfrm>
            <a:off x="7203952" y="3706279"/>
            <a:ext cx="1524475" cy="39941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side 3: Full Image + large tex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12100" y="122753"/>
            <a:ext cx="8630239" cy="461709"/>
          </a:xfrm>
          <a:prstGeom prst="rect">
            <a:avLst/>
          </a:prstGeom>
        </p:spPr>
        <p:txBody>
          <a:bodyPr>
            <a:noAutofit/>
          </a:bodyPr>
          <a:lstStyle>
            <a:lvl1pPr algn="l">
              <a:defRPr sz="3000" b="0" i="0" cap="all" baseline="0">
                <a:solidFill>
                  <a:srgbClr val="76C8C9"/>
                </a:solidFill>
                <a:latin typeface="Calibri Light" charset="0"/>
                <a:ea typeface="Calibri Light" charset="0"/>
                <a:cs typeface="Calibri Light" charset="0"/>
              </a:defRPr>
            </a:lvl1pPr>
          </a:lstStyle>
          <a:p>
            <a:r>
              <a:rPr lang="en-US"/>
              <a:t>CLICK TO EDIT MASTER TITLE STYLE</a:t>
            </a:r>
          </a:p>
        </p:txBody>
      </p:sp>
      <p:sp>
        <p:nvSpPr>
          <p:cNvPr id="12" name="Picture Placeholder 11"/>
          <p:cNvSpPr>
            <a:spLocks noGrp="1"/>
          </p:cNvSpPr>
          <p:nvPr>
            <p:ph type="pic" sz="quarter" idx="10"/>
          </p:nvPr>
        </p:nvSpPr>
        <p:spPr>
          <a:xfrm>
            <a:off x="212100" y="673361"/>
            <a:ext cx="8630239" cy="2852106"/>
          </a:xfrm>
          <a:prstGeom prst="rect">
            <a:avLst/>
          </a:prstGeom>
        </p:spPr>
        <p:txBody>
          <a:bodyPr/>
          <a:lstStyle>
            <a:lvl1pPr marL="0" indent="0">
              <a:buNone/>
              <a:defRPr sz="1600" i="1">
                <a:solidFill>
                  <a:schemeClr val="bg1">
                    <a:lumMod val="75000"/>
                  </a:schemeClr>
                </a:solidFill>
              </a:defRPr>
            </a:lvl1pPr>
          </a:lstStyle>
          <a:p>
            <a:endParaRPr lang="en-US"/>
          </a:p>
        </p:txBody>
      </p:sp>
      <p:sp>
        <p:nvSpPr>
          <p:cNvPr id="16" name="Text Placeholder 26"/>
          <p:cNvSpPr>
            <a:spLocks noGrp="1"/>
          </p:cNvSpPr>
          <p:nvPr>
            <p:ph type="body" sz="quarter" idx="13" hasCustomPrompt="1"/>
          </p:nvPr>
        </p:nvSpPr>
        <p:spPr>
          <a:xfrm>
            <a:off x="4680405" y="3689431"/>
            <a:ext cx="4152507" cy="1082928"/>
          </a:xfrm>
          <a:prstGeom prst="rect">
            <a:avLst/>
          </a:prstGeom>
        </p:spPr>
        <p:txBody>
          <a:bodyPr anchor="b">
            <a:noAutofit/>
          </a:bodyPr>
          <a:lstStyle>
            <a:lvl1pPr marL="0" indent="0" algn="r">
              <a:buNone/>
              <a:defRPr sz="8000" b="0" i="0" cap="all" baseline="0">
                <a:solidFill>
                  <a:srgbClr val="76C8C9"/>
                </a:solidFill>
                <a:latin typeface="Calibri Light" charset="0"/>
                <a:ea typeface="Calibri Light" charset="0"/>
                <a:cs typeface="Calibri Light" charset="0"/>
              </a:defRPr>
            </a:lvl1pPr>
          </a:lstStyle>
          <a:p>
            <a:pPr lvl="0"/>
            <a:r>
              <a:rPr lang="en-US"/>
              <a:t>STYLES1</a:t>
            </a:r>
          </a:p>
        </p:txBody>
      </p:sp>
      <p:sp>
        <p:nvSpPr>
          <p:cNvPr id="8"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9" name="Picture 8">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4347" y="4551040"/>
            <a:ext cx="1605516" cy="463215"/>
          </a:xfrm>
          <a:prstGeom prst="rect">
            <a:avLst/>
          </a:prstGeom>
        </p:spPr>
      </p:pic>
      <p:sp>
        <p:nvSpPr>
          <p:cNvPr id="17" name="Rectangle 16"/>
          <p:cNvSpPr/>
          <p:nvPr userDrawn="1"/>
        </p:nvSpPr>
        <p:spPr>
          <a:xfrm>
            <a:off x="5347302" y="4866081"/>
            <a:ext cx="3795509" cy="230832"/>
          </a:xfrm>
          <a:prstGeom prst="rect">
            <a:avLst/>
          </a:prstGeom>
        </p:spPr>
        <p:txBody>
          <a:bodyPr wrap="square">
            <a:spAutoFit/>
          </a:bodyPr>
          <a:lstStyle/>
          <a:p>
            <a:r>
              <a:rPr lang="en-US" sz="600">
                <a:solidFill>
                  <a:schemeClr val="bg1"/>
                </a:solidFill>
                <a:latin typeface="Calibri Light"/>
                <a:cs typeface="Calibri Light"/>
              </a:rPr>
              <a:t>SCAN Health Plan confidential and proprietary information. © 2020 SCAN Health Plan. All rights reserved.        </a:t>
            </a:r>
            <a:fld id="{28C4FADB-FE3D-8842-AFFA-77CE124F3829}" type="slidenum">
              <a:rPr lang="en-US" sz="900" b="0" i="0" smtClean="0">
                <a:solidFill>
                  <a:schemeClr val="bg1"/>
                </a:solidFill>
                <a:latin typeface="Calibri Light" charset="0"/>
                <a:ea typeface="Calibri Light" charset="0"/>
                <a:cs typeface="Calibri Light" charset="0"/>
              </a:rPr>
              <a:pPr/>
              <a:t>‹#›</a:t>
            </a:fld>
            <a:endParaRPr lang="en-US" sz="900" b="0" i="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3242428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side 4: Full Image 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12100" y="122753"/>
            <a:ext cx="8630239" cy="461709"/>
          </a:xfrm>
          <a:prstGeom prst="rect">
            <a:avLst/>
          </a:prstGeom>
        </p:spPr>
        <p:txBody>
          <a:bodyPr>
            <a:noAutofit/>
          </a:bodyPr>
          <a:lstStyle>
            <a:lvl1pPr algn="l">
              <a:defRPr sz="3000" b="0" i="0" cap="all" baseline="0">
                <a:solidFill>
                  <a:srgbClr val="76C8C9"/>
                </a:solidFill>
                <a:latin typeface="Calibri Light" charset="0"/>
                <a:ea typeface="Calibri Light" charset="0"/>
                <a:cs typeface="Calibri Light" charset="0"/>
              </a:defRPr>
            </a:lvl1pPr>
          </a:lstStyle>
          <a:p>
            <a:r>
              <a:rPr lang="en-US"/>
              <a:t>CLICK TO EDIT MASTER TITLE STYLE</a:t>
            </a:r>
          </a:p>
        </p:txBody>
      </p:sp>
      <p:sp>
        <p:nvSpPr>
          <p:cNvPr id="12" name="Picture Placeholder 11"/>
          <p:cNvSpPr>
            <a:spLocks noGrp="1"/>
          </p:cNvSpPr>
          <p:nvPr>
            <p:ph type="pic" sz="quarter" idx="10"/>
          </p:nvPr>
        </p:nvSpPr>
        <p:spPr>
          <a:xfrm>
            <a:off x="212100" y="792064"/>
            <a:ext cx="8630239" cy="3468851"/>
          </a:xfrm>
          <a:prstGeom prst="rect">
            <a:avLst/>
          </a:prstGeom>
        </p:spPr>
        <p:txBody>
          <a:bodyPr/>
          <a:lstStyle>
            <a:lvl1pPr marL="0" indent="0">
              <a:buNone/>
              <a:defRPr sz="1600" i="1">
                <a:solidFill>
                  <a:schemeClr val="bg1">
                    <a:lumMod val="75000"/>
                  </a:schemeClr>
                </a:solidFill>
              </a:defRPr>
            </a:lvl1pPr>
          </a:lstStyle>
          <a:p>
            <a:endParaRPr lang="en-US"/>
          </a:p>
        </p:txBody>
      </p:sp>
      <p:sp>
        <p:nvSpPr>
          <p:cNvPr id="7"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8" name="Picture 7">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4347" y="4551040"/>
            <a:ext cx="1605516" cy="463215"/>
          </a:xfrm>
          <a:prstGeom prst="rect">
            <a:avLst/>
          </a:prstGeom>
        </p:spPr>
      </p:pic>
    </p:spTree>
    <p:extLst>
      <p:ext uri="{BB962C8B-B14F-4D97-AF65-F5344CB8AC3E}">
        <p14:creationId xmlns:p14="http://schemas.microsoft.com/office/powerpoint/2010/main" val="2353654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AN blank page">
    <p:spTree>
      <p:nvGrpSpPr>
        <p:cNvPr id="1" name=""/>
        <p:cNvGrpSpPr/>
        <p:nvPr/>
      </p:nvGrpSpPr>
      <p:grpSpPr>
        <a:xfrm>
          <a:off x="0" y="0"/>
          <a:ext cx="0" cy="0"/>
          <a:chOff x="0" y="0"/>
          <a:chExt cx="0" cy="0"/>
        </a:xfrm>
      </p:grpSpPr>
      <p:sp>
        <p:nvSpPr>
          <p:cNvPr id="5" name="Shape 60"/>
          <p:cNvSpPr/>
          <p:nvPr userDrawn="1"/>
        </p:nvSpPr>
        <p:spPr>
          <a:xfrm>
            <a:off x="2381" y="4462141"/>
            <a:ext cx="9141618" cy="681359"/>
          </a:xfrm>
          <a:prstGeom prst="rect">
            <a:avLst/>
          </a:prstGeom>
          <a:solidFill>
            <a:srgbClr val="6DBABA"/>
          </a:solidFill>
          <a:ln w="3175">
            <a:noFill/>
            <a:miter lim="400000"/>
          </a:ln>
        </p:spPr>
        <p:txBody>
          <a:bodyPr lIns="0" tIns="0" rIns="0" bIns="0" anchor="ctr"/>
          <a:lstStyle/>
          <a:p>
            <a:pPr lvl="0">
              <a:defRPr sz="2200">
                <a:solidFill>
                  <a:srgbClr val="FFFFFF"/>
                </a:solidFill>
              </a:defRPr>
            </a:pPr>
            <a:endParaRPr sz="1650">
              <a:solidFill>
                <a:schemeClr val="tx1">
                  <a:lumMod val="50000"/>
                  <a:lumOff val="50000"/>
                </a:schemeClr>
              </a:solidFill>
            </a:endParaRPr>
          </a:p>
        </p:txBody>
      </p:sp>
      <p:pic>
        <p:nvPicPr>
          <p:cNvPr id="6" name="Picture 5">
            <a:extLst>
              <a:ext uri="{FF2B5EF4-FFF2-40B4-BE49-F238E27FC236}">
                <a16:creationId xmlns:a16="http://schemas.microsoft.com/office/drawing/2014/main" id="{C0B86888-8EA7-A14E-A757-01E43B187D0C}"/>
              </a:ext>
            </a:extLst>
          </p:cNvPr>
          <p:cNvPicPr>
            <a:picLocks noChangeAspect="1"/>
          </p:cNvPicPr>
          <p:nvPr userDrawn="1"/>
        </p:nvPicPr>
        <p:blipFill>
          <a:blip r:embed="rId2"/>
          <a:stretch>
            <a:fillRect/>
          </a:stretch>
        </p:blipFill>
        <p:spPr>
          <a:xfrm>
            <a:off x="214347" y="4551040"/>
            <a:ext cx="1605516" cy="463215"/>
          </a:xfrm>
          <a:prstGeom prst="rect">
            <a:avLst/>
          </a:prstGeom>
        </p:spPr>
      </p:pic>
      <p:sp>
        <p:nvSpPr>
          <p:cNvPr id="7" name="Rectangle 6"/>
          <p:cNvSpPr/>
          <p:nvPr userDrawn="1"/>
        </p:nvSpPr>
        <p:spPr>
          <a:xfrm>
            <a:off x="5347302" y="4866081"/>
            <a:ext cx="3795509" cy="230832"/>
          </a:xfrm>
          <a:prstGeom prst="rect">
            <a:avLst/>
          </a:prstGeom>
        </p:spPr>
        <p:txBody>
          <a:bodyPr wrap="square">
            <a:spAutoFit/>
          </a:bodyPr>
          <a:lstStyle/>
          <a:p>
            <a:r>
              <a:rPr lang="en-US" sz="600">
                <a:solidFill>
                  <a:schemeClr val="bg1"/>
                </a:solidFill>
                <a:latin typeface="Calibri Light"/>
                <a:cs typeface="Calibri Light"/>
              </a:rPr>
              <a:t>SCAN Health Plan confidential and proprietary information. © 2020 SCAN Health Plan. All rights reserved.        </a:t>
            </a:r>
            <a:fld id="{28C4FADB-FE3D-8842-AFFA-77CE124F3829}" type="slidenum">
              <a:rPr lang="en-US" sz="900" b="0" i="0" smtClean="0">
                <a:solidFill>
                  <a:schemeClr val="bg1"/>
                </a:solidFill>
                <a:latin typeface="Calibri Light" charset="0"/>
                <a:ea typeface="Calibri Light" charset="0"/>
                <a:cs typeface="Calibri Light" charset="0"/>
              </a:rPr>
              <a:pPr/>
              <a:t>‹#›</a:t>
            </a:fld>
            <a:endParaRPr lang="en-US" sz="900" b="0" i="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2270507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age ">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022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288393-7BD3-C544-A2FB-65270A870DBF}"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4FADB-FE3D-8842-AFFA-77CE124F3829}" type="slidenum">
              <a:rPr lang="en-US" smtClean="0"/>
              <a:t>‹#›</a:t>
            </a:fld>
            <a:endParaRPr lang="en-US"/>
          </a:p>
        </p:txBody>
      </p:sp>
    </p:spTree>
    <p:extLst>
      <p:ext uri="{BB962C8B-B14F-4D97-AF65-F5344CB8AC3E}">
        <p14:creationId xmlns:p14="http://schemas.microsoft.com/office/powerpoint/2010/main" val="235047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Option 3">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40945"/>
            <a:ext cx="9144000" cy="4544705"/>
          </a:xfrm>
          <a:prstGeom prst="rect">
            <a:avLst/>
          </a:prstGeom>
        </p:spPr>
      </p:pic>
      <p:grpSp>
        <p:nvGrpSpPr>
          <p:cNvPr id="2" name="Group 1"/>
          <p:cNvGrpSpPr/>
          <p:nvPr userDrawn="1"/>
        </p:nvGrpSpPr>
        <p:grpSpPr>
          <a:xfrm>
            <a:off x="0" y="4470133"/>
            <a:ext cx="9144000" cy="513462"/>
            <a:chOff x="0" y="4470133"/>
            <a:chExt cx="9144000" cy="513462"/>
          </a:xfrm>
        </p:grpSpPr>
        <p:sp>
          <p:nvSpPr>
            <p:cNvPr id="10" name="TextBox 9"/>
            <p:cNvSpPr txBox="1"/>
            <p:nvPr userDrawn="1"/>
          </p:nvSpPr>
          <p:spPr>
            <a:xfrm>
              <a:off x="139954" y="4768151"/>
              <a:ext cx="5182949" cy="215444"/>
            </a:xfrm>
            <a:prstGeom prst="rect">
              <a:avLst/>
            </a:prstGeom>
            <a:noFill/>
          </p:spPr>
          <p:txBody>
            <a:bodyPr wrap="square" rtlCol="0">
              <a:spAutoFit/>
            </a:bodyPr>
            <a:lstStyle/>
            <a:p>
              <a:r>
                <a:rPr lang="en-US" sz="800">
                  <a:solidFill>
                    <a:schemeClr val="tx2"/>
                  </a:solidFill>
                </a:rPr>
                <a:t>Confidential and proprietary information. All rights reserved.</a:t>
              </a:r>
            </a:p>
          </p:txBody>
        </p:sp>
        <p:sp>
          <p:nvSpPr>
            <p:cNvPr id="11" name="Rectangle 10"/>
            <p:cNvSpPr/>
            <p:nvPr userDrawn="1"/>
          </p:nvSpPr>
          <p:spPr>
            <a:xfrm rot="16200000">
              <a:off x="4489704" y="-19571"/>
              <a:ext cx="164592"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3B21E63-4CBF-4FC1-BFC1-AF86FBC6C390}"/>
              </a:ext>
            </a:extLst>
          </p:cNvPr>
          <p:cNvPicPr>
            <a:picLocks noChangeAspect="1"/>
          </p:cNvPicPr>
          <p:nvPr userDrawn="1"/>
        </p:nvPicPr>
        <p:blipFill>
          <a:blip r:embed="rId3"/>
          <a:srcRect/>
          <a:stretch/>
        </p:blipFill>
        <p:spPr>
          <a:xfrm>
            <a:off x="237668" y="3706280"/>
            <a:ext cx="1524475" cy="399411"/>
          </a:xfrm>
          <a:prstGeom prst="rect">
            <a:avLst/>
          </a:prstGeom>
        </p:spPr>
      </p:pic>
    </p:spTree>
    <p:extLst>
      <p:ext uri="{BB962C8B-B14F-4D97-AF65-F5344CB8AC3E}">
        <p14:creationId xmlns:p14="http://schemas.microsoft.com/office/powerpoint/2010/main" val="106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Option 4">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37161" y="109249"/>
            <a:ext cx="1705287" cy="1371600"/>
          </a:xfrm>
          <a:prstGeom prst="rect">
            <a:avLst/>
          </a:prstGeom>
        </p:spPr>
      </p:pic>
      <p:grpSp>
        <p:nvGrpSpPr>
          <p:cNvPr id="2" name="Group 1"/>
          <p:cNvGrpSpPr/>
          <p:nvPr userDrawn="1"/>
        </p:nvGrpSpPr>
        <p:grpSpPr>
          <a:xfrm>
            <a:off x="0" y="1610323"/>
            <a:ext cx="9144000" cy="3385464"/>
            <a:chOff x="0" y="1610323"/>
            <a:chExt cx="9144000" cy="3385464"/>
          </a:xfrm>
        </p:grpSpPr>
        <p:grpSp>
          <p:nvGrpSpPr>
            <p:cNvPr id="19" name="Group 18"/>
            <p:cNvGrpSpPr/>
            <p:nvPr userDrawn="1"/>
          </p:nvGrpSpPr>
          <p:grpSpPr>
            <a:xfrm>
              <a:off x="137160" y="1610323"/>
              <a:ext cx="8869680" cy="444050"/>
              <a:chOff x="137160" y="1610323"/>
              <a:chExt cx="8869680" cy="444050"/>
            </a:xfrm>
          </p:grpSpPr>
          <p:sp>
            <p:nvSpPr>
              <p:cNvPr id="5" name="Rectangle 4"/>
              <p:cNvSpPr/>
              <p:nvPr userDrawn="1"/>
            </p:nvSpPr>
            <p:spPr>
              <a:xfrm rot="16200000">
                <a:off x="4526280" y="-2601709"/>
                <a:ext cx="91440" cy="886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userDrawn="1"/>
            </p:nvSpPr>
            <p:spPr>
              <a:xfrm rot="10800000">
                <a:off x="767419" y="1787410"/>
                <a:ext cx="528638" cy="266963"/>
              </a:xfrm>
              <a:prstGeom prst="triangle">
                <a:avLst/>
              </a:prstGeom>
              <a:solidFill>
                <a:schemeClr val="bg1"/>
              </a:solidFill>
              <a:ln w="1270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137160" y="1610323"/>
                <a:ext cx="8869680" cy="398001"/>
                <a:chOff x="137160" y="1610323"/>
                <a:chExt cx="8869680" cy="398001"/>
              </a:xfrm>
            </p:grpSpPr>
            <p:sp>
              <p:nvSpPr>
                <p:cNvPr id="8" name="Rectangle 7"/>
                <p:cNvSpPr/>
                <p:nvPr userDrawn="1"/>
              </p:nvSpPr>
              <p:spPr>
                <a:xfrm rot="16200000">
                  <a:off x="4489704" y="-2742221"/>
                  <a:ext cx="164592" cy="88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p:cNvSpPr/>
                <p:nvPr userDrawn="1"/>
              </p:nvSpPr>
              <p:spPr>
                <a:xfrm rot="10800000">
                  <a:off x="767419" y="1741361"/>
                  <a:ext cx="528638" cy="26696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userDrawn="1"/>
          </p:nvGrpSpPr>
          <p:grpSpPr>
            <a:xfrm>
              <a:off x="0" y="1787410"/>
              <a:ext cx="9144000" cy="2871699"/>
              <a:chOff x="0" y="1787410"/>
              <a:chExt cx="9144000" cy="2871699"/>
            </a:xfrm>
          </p:grpSpPr>
          <p:sp>
            <p:nvSpPr>
              <p:cNvPr id="4" name="Rectangle 3"/>
              <p:cNvSpPr/>
              <p:nvPr userDrawn="1"/>
            </p:nvSpPr>
            <p:spPr>
              <a:xfrm>
                <a:off x="137160" y="1787410"/>
                <a:ext cx="8869680" cy="262582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rot="16200000">
                <a:off x="4517136" y="32245"/>
                <a:ext cx="109728"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userDrawn="1"/>
          </p:nvSpPr>
          <p:spPr>
            <a:xfrm>
              <a:off x="3577548" y="4780343"/>
              <a:ext cx="5182949" cy="215444"/>
            </a:xfrm>
            <a:prstGeom prst="rect">
              <a:avLst/>
            </a:prstGeom>
            <a:noFill/>
          </p:spPr>
          <p:txBody>
            <a:bodyPr wrap="square" rtlCol="0">
              <a:spAutoFit/>
            </a:bodyPr>
            <a:lstStyle/>
            <a:p>
              <a:pPr algn="r"/>
              <a:r>
                <a:rPr lang="en-US" sz="800">
                  <a:solidFill>
                    <a:schemeClr val="tx2"/>
                  </a:solidFill>
                </a:rPr>
                <a:t>Confidential and proprietary information. All rights reserved.</a:t>
              </a:r>
            </a:p>
          </p:txBody>
        </p:sp>
      </p:grpSp>
      <p:pic>
        <p:nvPicPr>
          <p:cNvPr id="15" name="Picture 14"/>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904300" y="116172"/>
            <a:ext cx="1383403" cy="1371600"/>
          </a:xfrm>
          <a:prstGeom prst="rect">
            <a:avLst/>
          </a:prstGeom>
        </p:spPr>
      </p:pic>
      <p:pic>
        <p:nvPicPr>
          <p:cNvPr id="16" name="Picture 1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985952" y="116172"/>
            <a:ext cx="1708020" cy="1371600"/>
          </a:xfrm>
          <a:prstGeom prst="rect">
            <a:avLst/>
          </a:prstGeom>
        </p:spPr>
      </p:pic>
      <p:pic>
        <p:nvPicPr>
          <p:cNvPr id="18" name="Picture 17"/>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830651" y="116172"/>
            <a:ext cx="1936970" cy="1371600"/>
          </a:xfrm>
          <a:prstGeom prst="rect">
            <a:avLst/>
          </a:prstGeom>
        </p:spPr>
      </p:pic>
      <p:pic>
        <p:nvPicPr>
          <p:cNvPr id="3" name="Picture 2"/>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7424382" y="116172"/>
            <a:ext cx="1576317" cy="1371600"/>
          </a:xfrm>
          <a:prstGeom prst="rect">
            <a:avLst/>
          </a:prstGeom>
        </p:spPr>
      </p:pic>
      <p:pic>
        <p:nvPicPr>
          <p:cNvPr id="22" name="Picture 21">
            <a:extLst>
              <a:ext uri="{FF2B5EF4-FFF2-40B4-BE49-F238E27FC236}">
                <a16:creationId xmlns:a16="http://schemas.microsoft.com/office/drawing/2014/main" id="{C9EA409D-2881-4446-B307-FC45ACAE203A}"/>
              </a:ext>
            </a:extLst>
          </p:cNvPr>
          <p:cNvPicPr>
            <a:picLocks noChangeAspect="1"/>
          </p:cNvPicPr>
          <p:nvPr userDrawn="1"/>
        </p:nvPicPr>
        <p:blipFill>
          <a:blip r:embed="rId7"/>
          <a:srcRect/>
          <a:stretch/>
        </p:blipFill>
        <p:spPr>
          <a:xfrm>
            <a:off x="7114718" y="3706279"/>
            <a:ext cx="1524475" cy="39941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Teal ">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5CB8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p:cNvPicPr>
            <a:picLocks noChangeAspect="1"/>
          </p:cNvPicPr>
          <p:nvPr userDrawn="1"/>
        </p:nvPicPr>
        <p:blipFill rotWithShape="1">
          <a:blip r:embed="rId2" cstate="hqprint">
            <a:alphaModFix amt="7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16" name="Rectangle 15"/>
          <p:cNvSpPr/>
          <p:nvPr userDrawn="1"/>
        </p:nvSpPr>
        <p:spPr>
          <a:xfrm>
            <a:off x="728954" y="2693589"/>
            <a:ext cx="146304" cy="868680"/>
          </a:xfrm>
          <a:prstGeom prst="rect">
            <a:avLst/>
          </a:prstGeom>
          <a:solidFill>
            <a:srgbClr val="FFFFFF">
              <a:alpha val="25098"/>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20" name="Text Placeholder 7"/>
          <p:cNvSpPr>
            <a:spLocks noGrp="1"/>
          </p:cNvSpPr>
          <p:nvPr userDrawn="1">
            <p:ph type="body" sz="quarter" idx="10" hasCustomPrompt="1"/>
          </p:nvPr>
        </p:nvSpPr>
        <p:spPr>
          <a:xfrm>
            <a:off x="1041124" y="3219369"/>
            <a:ext cx="7009878" cy="448733"/>
          </a:xfrm>
          <a:prstGeom prst="rect">
            <a:avLst/>
          </a:prstGeom>
        </p:spPr>
        <p:txBody>
          <a:bodyPr vert="horz"/>
          <a:lstStyle>
            <a:lvl1pPr>
              <a:buFontTx/>
              <a:buNone/>
              <a:defRPr>
                <a:solidFill>
                  <a:schemeClr val="bg1"/>
                </a:solidFill>
              </a:defRPr>
            </a:lvl1pPr>
          </a:lstStyle>
          <a:p>
            <a:pPr lvl="0"/>
            <a:r>
              <a:rPr lang="en-US"/>
              <a:t>Click to edit subtitle</a:t>
            </a:r>
          </a:p>
        </p:txBody>
      </p:sp>
      <p:sp>
        <p:nvSpPr>
          <p:cNvPr id="19" name="Title 1"/>
          <p:cNvSpPr>
            <a:spLocks noGrp="1"/>
          </p:cNvSpPr>
          <p:nvPr userDrawn="1">
            <p:ph type="title" hasCustomPrompt="1"/>
          </p:nvPr>
        </p:nvSpPr>
        <p:spPr>
          <a:xfrm>
            <a:off x="1041124" y="2762238"/>
            <a:ext cx="7001909" cy="457132"/>
          </a:xfrm>
          <a:prstGeom prst="rect">
            <a:avLst/>
          </a:prstGeom>
        </p:spPr>
        <p:txBody>
          <a:bodyPr vert="horz"/>
          <a:lstStyle>
            <a:lvl1pPr>
              <a:defRPr sz="3400">
                <a:solidFill>
                  <a:schemeClr val="bg1"/>
                </a:solidFill>
              </a:defRPr>
            </a:lvl1pPr>
          </a:lstStyle>
          <a:p>
            <a:r>
              <a:rPr lang="en-US"/>
              <a:t>Click to edit section divider title</a:t>
            </a:r>
          </a:p>
        </p:txBody>
      </p:sp>
    </p:spTree>
    <p:extLst>
      <p:ext uri="{BB962C8B-B14F-4D97-AF65-F5344CB8AC3E}">
        <p14:creationId xmlns:p14="http://schemas.microsoft.com/office/powerpoint/2010/main" val="17224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 Placeholder 7"/>
          <p:cNvSpPr>
            <a:spLocks noGrp="1"/>
          </p:cNvSpPr>
          <p:nvPr userDrawn="1">
            <p:ph type="body" sz="quarter" idx="10" hasCustomPrompt="1"/>
          </p:nvPr>
        </p:nvSpPr>
        <p:spPr>
          <a:xfrm>
            <a:off x="1041124" y="3219369"/>
            <a:ext cx="7009878" cy="448733"/>
          </a:xfrm>
          <a:prstGeom prst="rect">
            <a:avLst/>
          </a:prstGeom>
        </p:spPr>
        <p:txBody>
          <a:bodyPr vert="horz"/>
          <a:lstStyle>
            <a:lvl1pPr>
              <a:buFontTx/>
              <a:buNone/>
              <a:defRPr>
                <a:solidFill>
                  <a:schemeClr val="bg1"/>
                </a:solidFill>
              </a:defRPr>
            </a:lvl1pPr>
          </a:lstStyle>
          <a:p>
            <a:pPr lvl="0"/>
            <a:r>
              <a:rPr lang="en-US"/>
              <a:t>Click to edit subtitle</a:t>
            </a:r>
          </a:p>
        </p:txBody>
      </p:sp>
      <p:sp>
        <p:nvSpPr>
          <p:cNvPr id="14" name="Title 1"/>
          <p:cNvSpPr>
            <a:spLocks noGrp="1"/>
          </p:cNvSpPr>
          <p:nvPr userDrawn="1">
            <p:ph type="title" hasCustomPrompt="1"/>
          </p:nvPr>
        </p:nvSpPr>
        <p:spPr>
          <a:xfrm>
            <a:off x="1041124" y="2762238"/>
            <a:ext cx="7001909" cy="457132"/>
          </a:xfrm>
          <a:prstGeom prst="rect">
            <a:avLst/>
          </a:prstGeom>
        </p:spPr>
        <p:txBody>
          <a:bodyPr vert="horz"/>
          <a:lstStyle>
            <a:lvl1pPr>
              <a:defRPr sz="3400">
                <a:solidFill>
                  <a:schemeClr val="bg1"/>
                </a:solidFill>
              </a:defRPr>
            </a:lvl1pPr>
          </a:lstStyle>
          <a:p>
            <a:r>
              <a:rPr lang="en-US"/>
              <a:t>Click to edit section divider title</a:t>
            </a:r>
          </a:p>
        </p:txBody>
      </p:sp>
      <p:pic>
        <p:nvPicPr>
          <p:cNvPr id="8" name="Picture 7"/>
          <p:cNvPicPr>
            <a:picLocks noChangeAspect="1"/>
          </p:cNvPicPr>
          <p:nvPr userDrawn="1"/>
        </p:nvPicPr>
        <p:blipFill rotWithShape="1">
          <a:blip r:embed="rId2" cstate="hqprint">
            <a:alphaModFix amt="7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9" name="Rectangle 8"/>
          <p:cNvSpPr/>
          <p:nvPr userDrawn="1"/>
        </p:nvSpPr>
        <p:spPr>
          <a:xfrm>
            <a:off x="728954" y="2693589"/>
            <a:ext cx="146304" cy="868680"/>
          </a:xfrm>
          <a:prstGeom prst="rect">
            <a:avLst/>
          </a:prstGeom>
          <a:solidFill>
            <a:srgbClr val="FFFFFF">
              <a:alpha val="25098"/>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30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 Placeholder 7"/>
          <p:cNvSpPr>
            <a:spLocks noGrp="1"/>
          </p:cNvSpPr>
          <p:nvPr userDrawn="1">
            <p:ph type="body" sz="quarter" idx="10" hasCustomPrompt="1"/>
          </p:nvPr>
        </p:nvSpPr>
        <p:spPr>
          <a:xfrm>
            <a:off x="1041124" y="3219369"/>
            <a:ext cx="7009878" cy="448733"/>
          </a:xfrm>
          <a:prstGeom prst="rect">
            <a:avLst/>
          </a:prstGeom>
        </p:spPr>
        <p:txBody>
          <a:bodyPr vert="horz"/>
          <a:lstStyle>
            <a:lvl1pPr>
              <a:buFontTx/>
              <a:buNone/>
              <a:defRPr>
                <a:solidFill>
                  <a:schemeClr val="bg1"/>
                </a:solidFill>
              </a:defRPr>
            </a:lvl1pPr>
          </a:lstStyle>
          <a:p>
            <a:pPr lvl="0"/>
            <a:r>
              <a:rPr lang="en-US"/>
              <a:t>Click to edit subtitle</a:t>
            </a:r>
          </a:p>
        </p:txBody>
      </p:sp>
      <p:sp>
        <p:nvSpPr>
          <p:cNvPr id="12" name="Title 1"/>
          <p:cNvSpPr>
            <a:spLocks noGrp="1"/>
          </p:cNvSpPr>
          <p:nvPr userDrawn="1">
            <p:ph type="title" hasCustomPrompt="1"/>
          </p:nvPr>
        </p:nvSpPr>
        <p:spPr>
          <a:xfrm>
            <a:off x="1041124" y="2762238"/>
            <a:ext cx="7001909" cy="457132"/>
          </a:xfrm>
          <a:prstGeom prst="rect">
            <a:avLst/>
          </a:prstGeom>
        </p:spPr>
        <p:txBody>
          <a:bodyPr vert="horz"/>
          <a:lstStyle>
            <a:lvl1pPr>
              <a:defRPr sz="3400">
                <a:solidFill>
                  <a:schemeClr val="bg1"/>
                </a:solidFill>
              </a:defRPr>
            </a:lvl1pPr>
          </a:lstStyle>
          <a:p>
            <a:r>
              <a:rPr lang="en-US"/>
              <a:t>Click to edit section divider title</a:t>
            </a:r>
          </a:p>
        </p:txBody>
      </p:sp>
      <p:pic>
        <p:nvPicPr>
          <p:cNvPr id="13" name="Picture 12"/>
          <p:cNvPicPr>
            <a:picLocks noChangeAspect="1"/>
          </p:cNvPicPr>
          <p:nvPr userDrawn="1"/>
        </p:nvPicPr>
        <p:blipFill rotWithShape="1">
          <a:blip r:embed="rId2" cstate="hqprint">
            <a:alphaModFix amt="7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14" name="Rectangle 13"/>
          <p:cNvSpPr/>
          <p:nvPr userDrawn="1"/>
        </p:nvSpPr>
        <p:spPr>
          <a:xfrm>
            <a:off x="728954" y="2693589"/>
            <a:ext cx="146304" cy="868680"/>
          </a:xfrm>
          <a:prstGeom prst="rect">
            <a:avLst/>
          </a:prstGeom>
          <a:solidFill>
            <a:srgbClr val="FFFFFF">
              <a:alpha val="25098"/>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Divider - Purpl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6F5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 Placeholder 7"/>
          <p:cNvSpPr>
            <a:spLocks noGrp="1"/>
          </p:cNvSpPr>
          <p:nvPr userDrawn="1">
            <p:ph type="body" sz="quarter" idx="10" hasCustomPrompt="1"/>
          </p:nvPr>
        </p:nvSpPr>
        <p:spPr>
          <a:xfrm>
            <a:off x="1041124" y="3219369"/>
            <a:ext cx="7009878" cy="448733"/>
          </a:xfrm>
          <a:prstGeom prst="rect">
            <a:avLst/>
          </a:prstGeom>
        </p:spPr>
        <p:txBody>
          <a:bodyPr vert="horz"/>
          <a:lstStyle>
            <a:lvl1pPr>
              <a:buFontTx/>
              <a:buNone/>
              <a:defRPr>
                <a:solidFill>
                  <a:schemeClr val="bg1"/>
                </a:solidFill>
              </a:defRPr>
            </a:lvl1pPr>
          </a:lstStyle>
          <a:p>
            <a:pPr lvl="0"/>
            <a:r>
              <a:rPr lang="en-US"/>
              <a:t>Click to edit subtitle</a:t>
            </a:r>
          </a:p>
        </p:txBody>
      </p:sp>
      <p:sp>
        <p:nvSpPr>
          <p:cNvPr id="12" name="Title 1"/>
          <p:cNvSpPr>
            <a:spLocks noGrp="1"/>
          </p:cNvSpPr>
          <p:nvPr userDrawn="1">
            <p:ph type="title" hasCustomPrompt="1"/>
          </p:nvPr>
        </p:nvSpPr>
        <p:spPr>
          <a:xfrm>
            <a:off x="1041124" y="2762238"/>
            <a:ext cx="7001909" cy="457132"/>
          </a:xfrm>
          <a:prstGeom prst="rect">
            <a:avLst/>
          </a:prstGeom>
        </p:spPr>
        <p:txBody>
          <a:bodyPr vert="horz"/>
          <a:lstStyle>
            <a:lvl1pPr>
              <a:defRPr sz="3400">
                <a:solidFill>
                  <a:schemeClr val="bg1"/>
                </a:solidFill>
              </a:defRPr>
            </a:lvl1pPr>
          </a:lstStyle>
          <a:p>
            <a:r>
              <a:rPr lang="en-US"/>
              <a:t>Click to edit section divider title</a:t>
            </a:r>
          </a:p>
        </p:txBody>
      </p:sp>
      <p:pic>
        <p:nvPicPr>
          <p:cNvPr id="13" name="Picture 12"/>
          <p:cNvPicPr>
            <a:picLocks noChangeAspect="1"/>
          </p:cNvPicPr>
          <p:nvPr userDrawn="1"/>
        </p:nvPicPr>
        <p:blipFill rotWithShape="1">
          <a:blip r:embed="rId2" cstate="hqprint">
            <a:alphaModFix amt="7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14" name="Rectangle 13"/>
          <p:cNvSpPr/>
          <p:nvPr userDrawn="1"/>
        </p:nvSpPr>
        <p:spPr>
          <a:xfrm>
            <a:off x="728954" y="2693589"/>
            <a:ext cx="146304" cy="868680"/>
          </a:xfrm>
          <a:prstGeom prst="rect">
            <a:avLst/>
          </a:prstGeom>
          <a:solidFill>
            <a:srgbClr val="FFFFFF">
              <a:alpha val="25098"/>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Tree>
    <p:extLst>
      <p:ext uri="{BB962C8B-B14F-4D97-AF65-F5344CB8AC3E}">
        <p14:creationId xmlns:p14="http://schemas.microsoft.com/office/powerpoint/2010/main" val="374904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307935"/>
      </p:ext>
    </p:extLst>
  </p:cSld>
  <p:clrMap bg1="lt1" tx1="dk1" bg2="lt2" tx2="dk2" accent1="accent1" accent2="accent2" accent3="accent3" accent4="accent4" accent5="accent5" accent6="accent6" hlink="hlink" folHlink="folHlink"/>
  <p:sldLayoutIdLst>
    <p:sldLayoutId id="2147483652" r:id="rId1"/>
    <p:sldLayoutId id="2147483666" r:id="rId2"/>
    <p:sldLayoutId id="2147483663" r:id="rId3"/>
    <p:sldLayoutId id="2147483667" r:id="rId4"/>
    <p:sldLayoutId id="2147483664" r:id="rId5"/>
    <p:sldLayoutId id="2147483661" r:id="rId6"/>
    <p:sldLayoutId id="2147483653" r:id="rId7"/>
    <p:sldLayoutId id="2147483654" r:id="rId8"/>
    <p:sldLayoutId id="2147483669" r:id="rId9"/>
    <p:sldLayoutId id="2147483668" r:id="rId10"/>
    <p:sldLayoutId id="2147483656" r:id="rId11"/>
    <p:sldLayoutId id="2147483657" r:id="rId12"/>
    <p:sldLayoutId id="2147483658" r:id="rId13"/>
    <p:sldLayoutId id="2147483659" r:id="rId14"/>
    <p:sldLayoutId id="2147483660" r:id="rId15"/>
  </p:sldLayoutIdLst>
  <p:hf hdr="0" ftr="0" dt="0"/>
  <p:txStyles>
    <p:titleStyle>
      <a:lvl1pPr algn="l" rtl="0" eaLnBrk="1" latinLnBrk="0" hangingPunct="1">
        <a:lnSpc>
          <a:spcPct val="80000"/>
        </a:lnSpc>
        <a:spcBef>
          <a:spcPct val="0"/>
        </a:spcBef>
        <a:buNone/>
        <a:defRPr sz="2400" b="0" i="0" kern="1200">
          <a:solidFill>
            <a:schemeClr val="tx2"/>
          </a:solidFill>
          <a:latin typeface="Arial"/>
          <a:ea typeface="+mj-ea"/>
          <a:cs typeface="Arial"/>
        </a:defRPr>
      </a:lvl1pPr>
    </p:titleStyle>
    <p:bodyStyle>
      <a:lvl1pPr marL="274320" indent="-274320" algn="l" rtl="0" eaLnBrk="1" latinLnBrk="0" hangingPunct="1">
        <a:spcBef>
          <a:spcPts val="600"/>
        </a:spcBef>
        <a:spcAft>
          <a:spcPts val="0"/>
        </a:spcAft>
        <a:buClr>
          <a:schemeClr val="accent2"/>
        </a:buClr>
        <a:buSzPct val="100000"/>
        <a:buFont typeface="Wingdings 3"/>
        <a:buChar char=""/>
        <a:defRPr sz="2000" b="0" i="0" kern="1200">
          <a:solidFill>
            <a:schemeClr val="tx1"/>
          </a:solidFill>
          <a:latin typeface="Arial"/>
          <a:ea typeface="+mn-ea"/>
          <a:cs typeface="Arial"/>
        </a:defRPr>
      </a:lvl1pPr>
      <a:lvl2pPr marL="548640" indent="-274320" algn="l" rtl="0" eaLnBrk="1" latinLnBrk="0" hangingPunct="1">
        <a:spcBef>
          <a:spcPts val="500"/>
        </a:spcBef>
        <a:spcAft>
          <a:spcPts val="0"/>
        </a:spcAft>
        <a:buClr>
          <a:schemeClr val="accent2"/>
        </a:buClr>
        <a:buSzPct val="120000"/>
        <a:buFont typeface="Arial"/>
        <a:buChar char="•"/>
        <a:defRPr sz="2000" b="0" i="0" kern="1200">
          <a:solidFill>
            <a:schemeClr val="tx1"/>
          </a:solidFill>
          <a:latin typeface="Arial"/>
          <a:ea typeface="+mn-ea"/>
          <a:cs typeface="Arial"/>
        </a:defRPr>
      </a:lvl2pPr>
      <a:lvl3pPr marL="822960" indent="-228600" algn="l" rtl="0" eaLnBrk="1" latinLnBrk="0" hangingPunct="1">
        <a:spcBef>
          <a:spcPts val="500"/>
        </a:spcBef>
        <a:spcAft>
          <a:spcPts val="0"/>
        </a:spcAft>
        <a:buClr>
          <a:schemeClr val="accent2"/>
        </a:buClr>
        <a:buSzPct val="100000"/>
        <a:buFont typeface="Lucida Grande"/>
        <a:buChar char="–"/>
        <a:defRPr sz="2000" b="0" i="0" kern="1200">
          <a:solidFill>
            <a:schemeClr val="tx1"/>
          </a:solidFill>
          <a:latin typeface="Arial"/>
          <a:ea typeface="+mn-ea"/>
          <a:cs typeface="Arial"/>
        </a:defRPr>
      </a:lvl3pPr>
      <a:lvl4pPr marL="1097280" indent="-228600" algn="l" rtl="0" eaLnBrk="1" latinLnBrk="0" hangingPunct="1">
        <a:spcBef>
          <a:spcPts val="400"/>
        </a:spcBef>
        <a:spcAft>
          <a:spcPts val="0"/>
        </a:spcAft>
        <a:buClr>
          <a:schemeClr val="accent2">
            <a:shade val="75000"/>
          </a:schemeClr>
        </a:buClr>
        <a:buSzPct val="75000"/>
        <a:buFont typeface="Courier New"/>
        <a:buChar char="o"/>
        <a:defRPr sz="2000" b="0" i="0" kern="1200">
          <a:solidFill>
            <a:schemeClr val="tx1"/>
          </a:solidFill>
          <a:latin typeface="Arial"/>
          <a:ea typeface="+mn-ea"/>
          <a:cs typeface="Arial"/>
        </a:defRPr>
      </a:lvl4pPr>
      <a:lvl5pPr marL="1371600" indent="-228600" algn="l" rtl="0" eaLnBrk="1" latinLnBrk="0" hangingPunct="1">
        <a:spcBef>
          <a:spcPts val="300"/>
        </a:spcBef>
        <a:spcAft>
          <a:spcPts val="0"/>
        </a:spcAft>
        <a:buClr>
          <a:schemeClr val="accent2"/>
        </a:buClr>
        <a:buSzPct val="100000"/>
        <a:buFont typeface="Wingdings" charset="2"/>
        <a:buChar char="§"/>
        <a:defRPr sz="2000" b="0" i="0" kern="1200">
          <a:solidFill>
            <a:schemeClr val="tx1"/>
          </a:solidFill>
          <a:latin typeface="Arial"/>
          <a:ea typeface="+mn-ea"/>
          <a:cs typeface="Arial"/>
        </a:defRPr>
      </a:lvl5pPr>
      <a:lvl6pPr marL="1645920" indent="-182880" algn="l" rtl="0" eaLnBrk="1" latinLnBrk="0" hangingPunct="1">
        <a:spcBef>
          <a:spcPts val="300"/>
        </a:spcBef>
        <a:buClr>
          <a:srgbClr val="9FB8CD">
            <a:shade val="75000"/>
          </a:srgbClr>
        </a:buClr>
        <a:buSzPct val="75000"/>
        <a:buFont typeface="Wingdings 3"/>
        <a:buChar char=""/>
        <a:defRPr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lang="en-US" sz="1200" kern="1200" smtClean="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5193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9" r:id="rId6"/>
  </p:sldLayoutIdLst>
  <p:txStyles>
    <p:titleStyle>
      <a:lvl1pPr algn="l" rtl="0" eaLnBrk="1" latinLnBrk="0" hangingPunct="1">
        <a:lnSpc>
          <a:spcPct val="80000"/>
        </a:lnSpc>
        <a:spcBef>
          <a:spcPct val="0"/>
        </a:spcBef>
        <a:buNone/>
        <a:defRPr sz="2400" b="0" i="0" kern="1200">
          <a:solidFill>
            <a:schemeClr val="tx2"/>
          </a:solidFill>
          <a:latin typeface="Arial"/>
          <a:ea typeface="+mj-ea"/>
          <a:cs typeface="Arial"/>
        </a:defRPr>
      </a:lvl1pPr>
    </p:titleStyle>
    <p:bodyStyle>
      <a:lvl1pPr marL="274320" indent="-274320" algn="l" rtl="0" eaLnBrk="1" latinLnBrk="0" hangingPunct="1">
        <a:spcBef>
          <a:spcPts val="600"/>
        </a:spcBef>
        <a:spcAft>
          <a:spcPts val="0"/>
        </a:spcAft>
        <a:buClr>
          <a:schemeClr val="accent2"/>
        </a:buClr>
        <a:buSzPct val="100000"/>
        <a:buFont typeface="Wingdings 3"/>
        <a:buChar char=""/>
        <a:defRPr sz="2000" b="0" i="0" kern="1200">
          <a:solidFill>
            <a:schemeClr val="tx1"/>
          </a:solidFill>
          <a:latin typeface="Arial"/>
          <a:ea typeface="+mn-ea"/>
          <a:cs typeface="Arial"/>
        </a:defRPr>
      </a:lvl1pPr>
      <a:lvl2pPr marL="548640" indent="-274320" algn="l" rtl="0" eaLnBrk="1" latinLnBrk="0" hangingPunct="1">
        <a:spcBef>
          <a:spcPts val="500"/>
        </a:spcBef>
        <a:spcAft>
          <a:spcPts val="0"/>
        </a:spcAft>
        <a:buClr>
          <a:schemeClr val="accent2"/>
        </a:buClr>
        <a:buSzPct val="120000"/>
        <a:buFont typeface="Arial"/>
        <a:buChar char="•"/>
        <a:defRPr sz="2000" b="0" i="0" kern="1200">
          <a:solidFill>
            <a:schemeClr val="tx1"/>
          </a:solidFill>
          <a:latin typeface="Arial"/>
          <a:ea typeface="+mn-ea"/>
          <a:cs typeface="Arial"/>
        </a:defRPr>
      </a:lvl2pPr>
      <a:lvl3pPr marL="822960" indent="-228600" algn="l" rtl="0" eaLnBrk="1" latinLnBrk="0" hangingPunct="1">
        <a:spcBef>
          <a:spcPts val="500"/>
        </a:spcBef>
        <a:spcAft>
          <a:spcPts val="0"/>
        </a:spcAft>
        <a:buClr>
          <a:schemeClr val="accent2"/>
        </a:buClr>
        <a:buSzPct val="100000"/>
        <a:buFont typeface="Lucida Grande"/>
        <a:buChar char="–"/>
        <a:defRPr sz="2000" b="0" i="0" kern="1200">
          <a:solidFill>
            <a:schemeClr val="tx1"/>
          </a:solidFill>
          <a:latin typeface="Arial"/>
          <a:ea typeface="+mn-ea"/>
          <a:cs typeface="Arial"/>
        </a:defRPr>
      </a:lvl3pPr>
      <a:lvl4pPr marL="1097280" indent="-228600" algn="l" rtl="0" eaLnBrk="1" latinLnBrk="0" hangingPunct="1">
        <a:spcBef>
          <a:spcPts val="400"/>
        </a:spcBef>
        <a:spcAft>
          <a:spcPts val="0"/>
        </a:spcAft>
        <a:buClr>
          <a:schemeClr val="accent2">
            <a:shade val="75000"/>
          </a:schemeClr>
        </a:buClr>
        <a:buSzPct val="75000"/>
        <a:buFont typeface="Courier New"/>
        <a:buChar char="o"/>
        <a:defRPr sz="2000" b="0" i="0" kern="1200">
          <a:solidFill>
            <a:schemeClr val="tx1"/>
          </a:solidFill>
          <a:latin typeface="Arial"/>
          <a:ea typeface="+mn-ea"/>
          <a:cs typeface="Arial"/>
        </a:defRPr>
      </a:lvl4pPr>
      <a:lvl5pPr marL="1371600" indent="-228600" algn="l" rtl="0" eaLnBrk="1" latinLnBrk="0" hangingPunct="1">
        <a:spcBef>
          <a:spcPts val="300"/>
        </a:spcBef>
        <a:spcAft>
          <a:spcPts val="0"/>
        </a:spcAft>
        <a:buClr>
          <a:schemeClr val="accent2"/>
        </a:buClr>
        <a:buSzPct val="100000"/>
        <a:buFont typeface="Wingdings" charset="2"/>
        <a:buChar char="§"/>
        <a:defRPr sz="2000" b="0" i="0" kern="1200">
          <a:solidFill>
            <a:schemeClr val="tx1"/>
          </a:solidFill>
          <a:latin typeface="Arial"/>
          <a:ea typeface="+mn-ea"/>
          <a:cs typeface="Arial"/>
        </a:defRPr>
      </a:lvl5pPr>
      <a:lvl6pPr marL="1645920" indent="-182880" algn="l" rtl="0" eaLnBrk="1" latinLnBrk="0" hangingPunct="1">
        <a:spcBef>
          <a:spcPts val="300"/>
        </a:spcBef>
        <a:buClr>
          <a:srgbClr val="9FB8CD">
            <a:shade val="75000"/>
          </a:srgbClr>
        </a:buClr>
        <a:buSzPct val="75000"/>
        <a:buFont typeface="Wingdings 3"/>
        <a:buChar char=""/>
        <a:defRPr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lang="en-US" sz="1200" kern="1200" smtClean="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6364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sldNum="0"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33.xml.rels><?xml version="1.0" encoding="UTF-8" standalone="yes"?>
<Relationships xmlns="http://schemas.openxmlformats.org/package/2006/relationships"><Relationship Id="rId3" Type="http://schemas.openxmlformats.org/officeDocument/2006/relationships/hyperlink" Target="https://urldefense.com/v3/__https:/linkprotect.cudasvc.com/url?a=https*3a*2f*2fwww.nbclosangeles.com*2fon-air*2fstreet-medics-help-formerly-homeless-woman-rebound*2f2938551*2f&amp;c=E,1,jRoruYARHU0Sb1p1-nEyIaTYa1v3WJ_oFIo5VoV7_-GWPvUIi4nCsHoUrcpkUn4WtMHDH-gFMKoHvIhGng6S9IMlVNHssHTQCCCvJhyWzdITtMU75M4WUKmA4Ds,&amp;typo=1__;JSUlJSUlJQ!!G1p3e_M!cU89WnX1FVCvxZ1KU8W8CddFlPGtoHyenBeq5I-x4A-X1mzvUNdHk9KMh6jW5YIYe7KiDn6Ckt7sqDEpRohqq0TPRg$"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75.jpeg"/><Relationship Id="rId4" Type="http://schemas.openxmlformats.org/officeDocument/2006/relationships/hyperlink" Target="https://www.nbclosangeles.com/on-air/street-medics-help-formerly-homeless-woman-rebound/2938551/"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8.xml"/><Relationship Id="rId11" Type="http://schemas.openxmlformats.org/officeDocument/2006/relationships/image" Target="../media/image79.svg"/><Relationship Id="rId5" Type="http://schemas.openxmlformats.org/officeDocument/2006/relationships/diagramQuickStyle" Target="../diagrams/quickStyle8.xml"/><Relationship Id="rId10" Type="http://schemas.openxmlformats.org/officeDocument/2006/relationships/image" Target="../media/image78.png"/><Relationship Id="rId4" Type="http://schemas.openxmlformats.org/officeDocument/2006/relationships/diagramLayout" Target="../diagrams/layout8.xml"/><Relationship Id="rId9" Type="http://schemas.openxmlformats.org/officeDocument/2006/relationships/image" Target="../media/image77.sv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4.emf"/><Relationship Id="rId7" Type="http://schemas.openxmlformats.org/officeDocument/2006/relationships/diagramColors" Target="../diagrams/colors9.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9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hyperlink" Target="mailto:atan1@scanhealthplan.com"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hyperlink" Target="mailto:mjordan@healthcareinaction.org" TargetMode="External"/><Relationship Id="rId4" Type="http://schemas.openxmlformats.org/officeDocument/2006/relationships/hyperlink" Target="mailto:rloza@scanhealthplan.co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00.jpe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5.emf"/><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7693" y="2104501"/>
            <a:ext cx="8059227" cy="1313565"/>
          </a:xfrm>
          <a:prstGeom prst="rect">
            <a:avLst/>
          </a:prstGeom>
          <a:noFill/>
        </p:spPr>
        <p:txBody>
          <a:bodyPr wrap="square" lIns="91440" tIns="45720" rIns="91440" bIns="45720" rtlCol="0" anchor="t">
            <a:spAutoFit/>
          </a:bodyPr>
          <a:lstStyle/>
          <a:p>
            <a:pPr>
              <a:lnSpc>
                <a:spcPct val="107000"/>
              </a:lnSpc>
            </a:pPr>
            <a:r>
              <a:rPr lang="en-US" sz="2400" b="0" i="0" dirty="0">
                <a:solidFill>
                  <a:srgbClr val="003087"/>
                </a:solidFill>
                <a:effectLst/>
                <a:latin typeface="Arial" panose="020B0604020202020204" pitchFamily="34" charset="0"/>
              </a:rPr>
              <a:t>It Takes a Village: An Integrated Safety Net for Housing Insecure Older Adults in a Health Plan</a:t>
            </a:r>
            <a:endParaRPr lang="en-US" sz="2400" dirty="0">
              <a:solidFill>
                <a:srgbClr val="003087"/>
              </a:solidFill>
              <a:effectLst/>
              <a:ea typeface="Times New Roman" panose="02020603050405020304" pitchFamily="18" charset="0"/>
            </a:endParaRPr>
          </a:p>
          <a:p>
            <a:r>
              <a:rPr lang="en-US" sz="2800" cap="small" spc="100" dirty="0">
                <a:latin typeface="Calibri"/>
                <a:cs typeface="Calibri"/>
              </a:rPr>
              <a:t>May 16, 2023</a:t>
            </a:r>
          </a:p>
        </p:txBody>
      </p:sp>
    </p:spTree>
    <p:extLst>
      <p:ext uri="{BB962C8B-B14F-4D97-AF65-F5344CB8AC3E}">
        <p14:creationId xmlns:p14="http://schemas.microsoft.com/office/powerpoint/2010/main" val="776829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B0A65-03A2-1676-96BA-EDEAC44BCE66}"/>
              </a:ext>
            </a:extLst>
          </p:cNvPr>
          <p:cNvSpPr>
            <a:spLocks noGrp="1"/>
          </p:cNvSpPr>
          <p:nvPr>
            <p:ph type="body" sz="quarter" idx="10"/>
          </p:nvPr>
        </p:nvSpPr>
        <p:spPr/>
        <p:txBody>
          <a:bodyPr/>
          <a:lstStyle/>
          <a:p>
            <a:r>
              <a:rPr lang="en-US"/>
              <a:t>The State of homelessness in older adults</a:t>
            </a:r>
          </a:p>
          <a:p>
            <a:endParaRPr lang="en-US"/>
          </a:p>
        </p:txBody>
      </p:sp>
      <p:graphicFrame>
        <p:nvGraphicFramePr>
          <p:cNvPr id="20" name="Content Placeholder 19">
            <a:extLst>
              <a:ext uri="{FF2B5EF4-FFF2-40B4-BE49-F238E27FC236}">
                <a16:creationId xmlns:a16="http://schemas.microsoft.com/office/drawing/2014/main" id="{2E97E596-BBE1-0967-12A1-83FB55A27799}"/>
              </a:ext>
            </a:extLst>
          </p:cNvPr>
          <p:cNvGraphicFramePr>
            <a:graphicFrameLocks noGrp="1"/>
          </p:cNvGraphicFramePr>
          <p:nvPr>
            <p:ph sz="quarter" idx="1"/>
            <p:extLst>
              <p:ext uri="{D42A27DB-BD31-4B8C-83A1-F6EECF244321}">
                <p14:modId xmlns:p14="http://schemas.microsoft.com/office/powerpoint/2010/main" val="3382663115"/>
              </p:ext>
            </p:extLst>
          </p:nvPr>
        </p:nvGraphicFramePr>
        <p:xfrm>
          <a:off x="1235400" y="1265883"/>
          <a:ext cx="6756491" cy="263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673984D-52C7-32A4-280D-14F18E394E6D}"/>
              </a:ext>
            </a:extLst>
          </p:cNvPr>
          <p:cNvSpPr>
            <a:spLocks noGrp="1"/>
          </p:cNvSpPr>
          <p:nvPr>
            <p:ph type="sldNum" sz="quarter" idx="4"/>
          </p:nvPr>
        </p:nvSpPr>
        <p:spPr/>
        <p:txBody>
          <a:bodyPr/>
          <a:lstStyle/>
          <a:p>
            <a:fld id="{147C1B20-DEF4-46E3-B77F-0FB6B8193D90}" type="slidenum">
              <a:rPr lang="en-US" smtClean="0"/>
              <a:pPr/>
              <a:t>10</a:t>
            </a:fld>
            <a:endParaRPr lang="en-US"/>
          </a:p>
        </p:txBody>
      </p:sp>
      <p:sp>
        <p:nvSpPr>
          <p:cNvPr id="69" name="TextBox 68">
            <a:extLst>
              <a:ext uri="{FF2B5EF4-FFF2-40B4-BE49-F238E27FC236}">
                <a16:creationId xmlns:a16="http://schemas.microsoft.com/office/drawing/2014/main" id="{A39EFD99-4D09-5CA7-CD96-2485E44CE19F}"/>
              </a:ext>
            </a:extLst>
          </p:cNvPr>
          <p:cNvSpPr txBox="1"/>
          <p:nvPr/>
        </p:nvSpPr>
        <p:spPr>
          <a:xfrm>
            <a:off x="1027253" y="4434551"/>
            <a:ext cx="65179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aseline="30000">
                <a:cs typeface="Arial"/>
              </a:rPr>
              <a:t>1</a:t>
            </a:r>
            <a:r>
              <a:rPr lang="en-US" sz="700">
                <a:cs typeface="Arial"/>
              </a:rPr>
              <a:t>Culhane, D., Doran, K., </a:t>
            </a:r>
            <a:r>
              <a:rPr lang="en-US" sz="700" err="1">
                <a:cs typeface="Arial"/>
              </a:rPr>
              <a:t>Schretzman</a:t>
            </a:r>
            <a:r>
              <a:rPr lang="en-US" sz="700">
                <a:cs typeface="Arial"/>
              </a:rPr>
              <a:t>, M., Johns, E., Byrne, T., Metraux, S. &amp; Kuhn, R. (2019). The Emerging Crisis of Aged Homelessness: Could Housing Solutions Be Funded by Avoidance of Excess Shelter, Hospital, and Nursing Home Costs? International Journal for Population Data Science 4(3) DOI:10.23889/ijpds.v4i3.1185</a:t>
            </a:r>
            <a:r>
              <a:rPr lang="en-US" sz="800">
                <a:cs typeface="Arial"/>
              </a:rPr>
              <a:t> </a:t>
            </a:r>
          </a:p>
          <a:p>
            <a:pPr algn="l"/>
            <a:endParaRPr lang="en-US">
              <a:cs typeface="Arial"/>
            </a:endParaRPr>
          </a:p>
        </p:txBody>
      </p:sp>
    </p:spTree>
    <p:extLst>
      <p:ext uri="{BB962C8B-B14F-4D97-AF65-F5344CB8AC3E}">
        <p14:creationId xmlns:p14="http://schemas.microsoft.com/office/powerpoint/2010/main" val="142331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EB71C-9315-75A9-B853-933B46D9A244}"/>
              </a:ext>
            </a:extLst>
          </p:cNvPr>
          <p:cNvSpPr>
            <a:spLocks noGrp="1"/>
          </p:cNvSpPr>
          <p:nvPr>
            <p:ph sz="quarter" idx="1"/>
          </p:nvPr>
        </p:nvSpPr>
        <p:spPr/>
        <p:txBody>
          <a:bodyPr>
            <a:normAutofit/>
          </a:bodyPr>
          <a:lstStyle/>
          <a:p>
            <a:pPr marL="274320" lvl="1" indent="0">
              <a:buNone/>
            </a:pPr>
            <a:endParaRPr lang="en-US">
              <a:solidFill>
                <a:schemeClr val="tx2"/>
              </a:solidFill>
            </a:endParaRPr>
          </a:p>
          <a:p>
            <a:endParaRPr lang="en-US"/>
          </a:p>
        </p:txBody>
      </p:sp>
      <p:sp>
        <p:nvSpPr>
          <p:cNvPr id="2" name="Text Placeholder 1">
            <a:extLst>
              <a:ext uri="{FF2B5EF4-FFF2-40B4-BE49-F238E27FC236}">
                <a16:creationId xmlns:a16="http://schemas.microsoft.com/office/drawing/2014/main" id="{1CBA8AF1-B41A-8BEA-C5F4-9FF103E50E4D}"/>
              </a:ext>
            </a:extLst>
          </p:cNvPr>
          <p:cNvSpPr>
            <a:spLocks noGrp="1"/>
          </p:cNvSpPr>
          <p:nvPr>
            <p:ph type="body" sz="quarter" idx="10"/>
          </p:nvPr>
        </p:nvSpPr>
        <p:spPr/>
        <p:txBody>
          <a:bodyPr>
            <a:normAutofit/>
          </a:bodyPr>
          <a:lstStyle/>
          <a:p>
            <a:pPr>
              <a:lnSpc>
                <a:spcPct val="90000"/>
              </a:lnSpc>
            </a:pPr>
            <a:r>
              <a:rPr lang="en-US"/>
              <a:t>Causes of Homelessness in Older Adults</a:t>
            </a:r>
          </a:p>
        </p:txBody>
      </p:sp>
      <p:sp>
        <p:nvSpPr>
          <p:cNvPr id="4" name="Slide Number Placeholder 3">
            <a:extLst>
              <a:ext uri="{FF2B5EF4-FFF2-40B4-BE49-F238E27FC236}">
                <a16:creationId xmlns:a16="http://schemas.microsoft.com/office/drawing/2014/main" id="{B21083FB-D65E-A370-BF88-01C8DD947D6B}"/>
              </a:ext>
            </a:extLst>
          </p:cNvPr>
          <p:cNvSpPr>
            <a:spLocks noGrp="1"/>
          </p:cNvSpPr>
          <p:nvPr>
            <p:ph type="sldNum" sz="quarter" idx="4"/>
          </p:nvPr>
        </p:nvSpPr>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11</a:t>
            </a:fld>
            <a:endParaRPr lang="en-US"/>
          </a:p>
        </p:txBody>
      </p:sp>
      <p:graphicFrame>
        <p:nvGraphicFramePr>
          <p:cNvPr id="6" name="Diagram 5">
            <a:extLst>
              <a:ext uri="{FF2B5EF4-FFF2-40B4-BE49-F238E27FC236}">
                <a16:creationId xmlns:a16="http://schemas.microsoft.com/office/drawing/2014/main" id="{8CF65BE4-FD77-2B62-094F-9AC5CAC5E169}"/>
              </a:ext>
            </a:extLst>
          </p:cNvPr>
          <p:cNvGraphicFramePr/>
          <p:nvPr>
            <p:extLst>
              <p:ext uri="{D42A27DB-BD31-4B8C-83A1-F6EECF244321}">
                <p14:modId xmlns:p14="http://schemas.microsoft.com/office/powerpoint/2010/main" val="2143354385"/>
              </p:ext>
            </p:extLst>
          </p:nvPr>
        </p:nvGraphicFramePr>
        <p:xfrm>
          <a:off x="2079756" y="1144987"/>
          <a:ext cx="4984487" cy="3419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304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9148C-8566-8871-731A-FE357E856FB9}"/>
              </a:ext>
            </a:extLst>
          </p:cNvPr>
          <p:cNvSpPr>
            <a:spLocks noGrp="1"/>
          </p:cNvSpPr>
          <p:nvPr>
            <p:ph type="title"/>
          </p:nvPr>
        </p:nvSpPr>
        <p:spPr/>
        <p:txBody>
          <a:bodyPr/>
          <a:lstStyle/>
          <a:p>
            <a:r>
              <a:rPr lang="en-US"/>
              <a:t>SCAN Homeless Services</a:t>
            </a:r>
          </a:p>
        </p:txBody>
      </p:sp>
    </p:spTree>
    <p:extLst>
      <p:ext uri="{BB962C8B-B14F-4D97-AF65-F5344CB8AC3E}">
        <p14:creationId xmlns:p14="http://schemas.microsoft.com/office/powerpoint/2010/main" val="290538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1">
            <a:extLst>
              <a:ext uri="{FF2B5EF4-FFF2-40B4-BE49-F238E27FC236}">
                <a16:creationId xmlns:a16="http://schemas.microsoft.com/office/drawing/2014/main" id="{023B7596-512B-5530-CC54-21ACC11E3B1E}"/>
              </a:ext>
            </a:extLst>
          </p:cNvPr>
          <p:cNvSpPr txBox="1">
            <a:spLocks/>
          </p:cNvSpPr>
          <p:nvPr/>
        </p:nvSpPr>
        <p:spPr>
          <a:xfrm>
            <a:off x="463362" y="88389"/>
            <a:ext cx="8531781" cy="1007060"/>
          </a:xfrm>
          <a:prstGeom prst="rect">
            <a:avLst/>
          </a:prstGeom>
        </p:spPr>
        <p:txBody>
          <a:bodyPr vert="horz"/>
          <a:lstStyle>
            <a:lvl1pPr marL="274320" indent="-274320" algn="l" rtl="0" eaLnBrk="1" latinLnBrk="0" hangingPunct="1">
              <a:spcBef>
                <a:spcPts val="600"/>
              </a:spcBef>
              <a:spcAft>
                <a:spcPts val="0"/>
              </a:spcAft>
              <a:buClr>
                <a:schemeClr val="accent2"/>
              </a:buClr>
              <a:buSzPct val="100000"/>
              <a:buFont typeface="Wingdings 3"/>
              <a:buNone/>
              <a:defRPr sz="2800" b="0" i="0" kern="1200">
                <a:solidFill>
                  <a:srgbClr val="0E367A"/>
                </a:solidFill>
                <a:latin typeface="Arial"/>
                <a:ea typeface="+mn-ea"/>
                <a:cs typeface="Arial"/>
              </a:defRPr>
            </a:lvl1pPr>
            <a:lvl2pPr marL="548640" indent="-274320" algn="l" rtl="0" eaLnBrk="1" latinLnBrk="0" hangingPunct="1">
              <a:spcBef>
                <a:spcPts val="500"/>
              </a:spcBef>
              <a:spcAft>
                <a:spcPts val="0"/>
              </a:spcAft>
              <a:buClr>
                <a:schemeClr val="accent2"/>
              </a:buClr>
              <a:buSzPct val="120000"/>
              <a:buFont typeface="Arial"/>
              <a:buChar char="•"/>
              <a:defRPr sz="2000" b="0" i="0" kern="1200">
                <a:solidFill>
                  <a:schemeClr val="tx1"/>
                </a:solidFill>
                <a:latin typeface="Arial"/>
                <a:ea typeface="+mn-ea"/>
                <a:cs typeface="Arial"/>
              </a:defRPr>
            </a:lvl2pPr>
            <a:lvl3pPr marL="822960" indent="-228600" algn="l" rtl="0" eaLnBrk="1" latinLnBrk="0" hangingPunct="1">
              <a:spcBef>
                <a:spcPts val="500"/>
              </a:spcBef>
              <a:spcAft>
                <a:spcPts val="0"/>
              </a:spcAft>
              <a:buClr>
                <a:schemeClr val="accent2"/>
              </a:buClr>
              <a:buSzPct val="100000"/>
              <a:buFont typeface="Lucida Grande"/>
              <a:buChar char="–"/>
              <a:defRPr sz="2000" b="0" i="0" kern="1200">
                <a:solidFill>
                  <a:schemeClr val="tx1"/>
                </a:solidFill>
                <a:latin typeface="Arial"/>
                <a:ea typeface="+mn-ea"/>
                <a:cs typeface="Arial"/>
              </a:defRPr>
            </a:lvl3pPr>
            <a:lvl4pPr marL="1097280" indent="-228600" algn="l" rtl="0" eaLnBrk="1" latinLnBrk="0" hangingPunct="1">
              <a:spcBef>
                <a:spcPts val="400"/>
              </a:spcBef>
              <a:spcAft>
                <a:spcPts val="0"/>
              </a:spcAft>
              <a:buClr>
                <a:schemeClr val="accent2">
                  <a:shade val="75000"/>
                </a:schemeClr>
              </a:buClr>
              <a:buSzPct val="75000"/>
              <a:buFont typeface="Courier New"/>
              <a:buChar char="o"/>
              <a:defRPr sz="2000" b="0" i="0" kern="1200">
                <a:solidFill>
                  <a:schemeClr val="tx1"/>
                </a:solidFill>
                <a:latin typeface="Arial"/>
                <a:ea typeface="+mn-ea"/>
                <a:cs typeface="Arial"/>
              </a:defRPr>
            </a:lvl4pPr>
            <a:lvl5pPr marL="1371600" indent="-228600" algn="l" rtl="0" eaLnBrk="1" latinLnBrk="0" hangingPunct="1">
              <a:spcBef>
                <a:spcPts val="300"/>
              </a:spcBef>
              <a:spcAft>
                <a:spcPts val="0"/>
              </a:spcAft>
              <a:buClr>
                <a:schemeClr val="accent2"/>
              </a:buClr>
              <a:buSzPct val="100000"/>
              <a:buFont typeface="Wingdings" charset="2"/>
              <a:buChar char="§"/>
              <a:defRPr sz="2000" b="0" i="0" kern="1200">
                <a:solidFill>
                  <a:schemeClr val="tx1"/>
                </a:solidFill>
                <a:latin typeface="Arial"/>
                <a:ea typeface="+mn-ea"/>
                <a:cs typeface="Arial"/>
              </a:defRPr>
            </a:lvl5pPr>
            <a:lvl6pPr marL="1645920" indent="-182880" algn="l" rtl="0" eaLnBrk="1" latinLnBrk="0" hangingPunct="1">
              <a:spcBef>
                <a:spcPts val="300"/>
              </a:spcBef>
              <a:buClr>
                <a:srgbClr val="9FB8CD">
                  <a:shade val="75000"/>
                </a:srgbClr>
              </a:buClr>
              <a:buSzPct val="75000"/>
              <a:buFont typeface="Wingdings 3"/>
              <a:buChar char=""/>
              <a:defRPr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lang="en-US" sz="1200" kern="1200" smtClean="0">
                <a:solidFill>
                  <a:schemeClr val="tx1"/>
                </a:solidFill>
                <a:latin typeface="+mn-lt"/>
                <a:ea typeface="+mn-ea"/>
                <a:cs typeface="+mn-cs"/>
              </a:defRPr>
            </a:lvl9pPr>
          </a:lstStyle>
          <a:p>
            <a:pPr defTabSz="914400"/>
            <a:r>
              <a:rPr lang="en-US" sz="2400"/>
              <a:t>Ecosystem at SCAN that supports Older Adults Experiencing Housing Insecurity (OAEH)</a:t>
            </a:r>
            <a:endParaRPr lang="en-US" sz="2400">
              <a:solidFill>
                <a:srgbClr val="FF0000"/>
              </a:solidFill>
            </a:endParaRPr>
          </a:p>
        </p:txBody>
      </p:sp>
      <p:sp>
        <p:nvSpPr>
          <p:cNvPr id="32" name="TextBox 31">
            <a:extLst>
              <a:ext uri="{FF2B5EF4-FFF2-40B4-BE49-F238E27FC236}">
                <a16:creationId xmlns:a16="http://schemas.microsoft.com/office/drawing/2014/main" id="{E96B2E90-33A4-B15E-2BFC-3F575A093DA5}"/>
              </a:ext>
            </a:extLst>
          </p:cNvPr>
          <p:cNvSpPr txBox="1"/>
          <p:nvPr/>
        </p:nvSpPr>
        <p:spPr>
          <a:xfrm>
            <a:off x="488287" y="929423"/>
            <a:ext cx="8156920" cy="369332"/>
          </a:xfrm>
          <a:prstGeom prst="rect">
            <a:avLst/>
          </a:prstGeom>
          <a:noFill/>
        </p:spPr>
        <p:txBody>
          <a:bodyPr wrap="square" rtlCol="0">
            <a:spAutoFit/>
          </a:bodyPr>
          <a:lstStyle/>
          <a:p>
            <a:r>
              <a:rPr lang="en-US" i="1">
                <a:solidFill>
                  <a:schemeClr val="accent2"/>
                </a:solidFill>
              </a:rPr>
              <a:t>Bringing Services to Where They Are…                   </a:t>
            </a:r>
            <a:r>
              <a:rPr lang="en-US" sz="1600" b="1" i="1">
                <a:solidFill>
                  <a:srgbClr val="C00000"/>
                </a:solidFill>
              </a:rPr>
              <a:t>* </a:t>
            </a:r>
            <a:r>
              <a:rPr lang="en-US" sz="1600" b="1">
                <a:solidFill>
                  <a:srgbClr val="C00000"/>
                </a:solidFill>
              </a:rPr>
              <a:t>2021 Launch  </a:t>
            </a:r>
            <a:r>
              <a:rPr lang="en-US" sz="1600" b="1">
                <a:solidFill>
                  <a:srgbClr val="7030A0"/>
                </a:solidFill>
              </a:rPr>
              <a:t>*2022 Launch</a:t>
            </a:r>
            <a:endParaRPr lang="en-US" b="1">
              <a:solidFill>
                <a:srgbClr val="7030A0"/>
              </a:solidFill>
            </a:endParaRPr>
          </a:p>
        </p:txBody>
      </p:sp>
      <p:pic>
        <p:nvPicPr>
          <p:cNvPr id="51" name="Picture 50">
            <a:extLst>
              <a:ext uri="{FF2B5EF4-FFF2-40B4-BE49-F238E27FC236}">
                <a16:creationId xmlns:a16="http://schemas.microsoft.com/office/drawing/2014/main" id="{963BCDAA-78EB-E752-CDC3-4DB6FBC03365}"/>
              </a:ext>
            </a:extLst>
          </p:cNvPr>
          <p:cNvPicPr>
            <a:picLocks noChangeAspect="1"/>
          </p:cNvPicPr>
          <p:nvPr/>
        </p:nvPicPr>
        <p:blipFill rotWithShape="1">
          <a:blip r:embed="rId3">
            <a:clrChange>
              <a:clrFrom>
                <a:srgbClr val="FFFFFF"/>
              </a:clrFrom>
              <a:clrTo>
                <a:srgbClr val="FFFFFF">
                  <a:alpha val="0"/>
                </a:srgbClr>
              </a:clrTo>
            </a:clrChange>
          </a:blip>
          <a:srcRect l="15965" t="37069" r="56457" b="13594"/>
          <a:stretch/>
        </p:blipFill>
        <p:spPr>
          <a:xfrm>
            <a:off x="1653752" y="1443134"/>
            <a:ext cx="6406241" cy="3241161"/>
          </a:xfrm>
          <a:prstGeom prst="rect">
            <a:avLst/>
          </a:prstGeom>
        </p:spPr>
      </p:pic>
    </p:spTree>
    <p:extLst>
      <p:ext uri="{BB962C8B-B14F-4D97-AF65-F5344CB8AC3E}">
        <p14:creationId xmlns:p14="http://schemas.microsoft.com/office/powerpoint/2010/main" val="540711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23C6C7-3D7A-D134-520E-48FA75A9E812}"/>
              </a:ext>
            </a:extLst>
          </p:cNvPr>
          <p:cNvSpPr>
            <a:spLocks noGrp="1"/>
          </p:cNvSpPr>
          <p:nvPr>
            <p:ph type="title"/>
          </p:nvPr>
        </p:nvSpPr>
        <p:spPr>
          <a:xfrm>
            <a:off x="1041400" y="2762250"/>
            <a:ext cx="7000875" cy="457200"/>
          </a:xfrm>
        </p:spPr>
        <p:txBody>
          <a:bodyPr/>
          <a:lstStyle/>
          <a:p>
            <a:r>
              <a:rPr lang="en-US"/>
              <a:t>SCAN Health Plan</a:t>
            </a:r>
          </a:p>
        </p:txBody>
      </p:sp>
    </p:spTree>
    <p:extLst>
      <p:ext uri="{BB962C8B-B14F-4D97-AF65-F5344CB8AC3E}">
        <p14:creationId xmlns:p14="http://schemas.microsoft.com/office/powerpoint/2010/main" val="23322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61DB6-8508-DF93-6777-4F9441B562C9}"/>
              </a:ext>
            </a:extLst>
          </p:cNvPr>
          <p:cNvSpPr>
            <a:spLocks noGrp="1"/>
          </p:cNvSpPr>
          <p:nvPr>
            <p:ph type="body" sz="quarter" idx="10"/>
          </p:nvPr>
        </p:nvSpPr>
        <p:spPr>
          <a:xfrm>
            <a:off x="453833" y="325941"/>
            <a:ext cx="8222241" cy="464885"/>
          </a:xfrm>
        </p:spPr>
        <p:txBody>
          <a:bodyPr>
            <a:normAutofit/>
          </a:bodyPr>
          <a:lstStyle/>
          <a:p>
            <a:pPr>
              <a:lnSpc>
                <a:spcPct val="90000"/>
              </a:lnSpc>
            </a:pPr>
            <a:r>
              <a:rPr lang="en-US"/>
              <a:t>Our 5 Principles</a:t>
            </a:r>
          </a:p>
        </p:txBody>
      </p:sp>
      <p:sp>
        <p:nvSpPr>
          <p:cNvPr id="4" name="Slide Number Placeholder 3">
            <a:extLst>
              <a:ext uri="{FF2B5EF4-FFF2-40B4-BE49-F238E27FC236}">
                <a16:creationId xmlns:a16="http://schemas.microsoft.com/office/drawing/2014/main" id="{3E6C1C39-26E1-FBA1-6D3B-79E06E29C29F}"/>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15</a:t>
            </a:fld>
            <a:endParaRPr lang="en-US"/>
          </a:p>
        </p:txBody>
      </p:sp>
      <p:graphicFrame>
        <p:nvGraphicFramePr>
          <p:cNvPr id="5" name="Content Placeholder 4">
            <a:extLst>
              <a:ext uri="{FF2B5EF4-FFF2-40B4-BE49-F238E27FC236}">
                <a16:creationId xmlns:a16="http://schemas.microsoft.com/office/drawing/2014/main" id="{DEDEA65D-93B5-A535-4A0F-9AC437CA57ED}"/>
              </a:ext>
            </a:extLst>
          </p:cNvPr>
          <p:cNvGraphicFramePr>
            <a:graphicFrameLocks noGrp="1"/>
          </p:cNvGraphicFramePr>
          <p:nvPr>
            <p:ph sz="quarter" idx="1"/>
            <p:extLst>
              <p:ext uri="{D42A27DB-BD31-4B8C-83A1-F6EECF244321}">
                <p14:modId xmlns:p14="http://schemas.microsoft.com/office/powerpoint/2010/main" val="1518352518"/>
              </p:ext>
            </p:extLst>
          </p:nvPr>
        </p:nvGraphicFramePr>
        <p:xfrm>
          <a:off x="457216" y="1063045"/>
          <a:ext cx="8229567" cy="3402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93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4B5A40-2E5A-9519-A584-C64551B94E58}"/>
              </a:ext>
            </a:extLst>
          </p:cNvPr>
          <p:cNvSpPr>
            <a:spLocks noGrp="1"/>
          </p:cNvSpPr>
          <p:nvPr>
            <p:ph type="sldNum" sz="quarter" idx="4"/>
          </p:nvPr>
        </p:nvSpPr>
        <p:spPr/>
        <p:txBody>
          <a:bodyPr/>
          <a:lstStyle/>
          <a:p>
            <a:fld id="{147C1B20-DEF4-46E3-B77F-0FB6B8193D90}" type="slidenum">
              <a:rPr lang="en-US" smtClean="0"/>
              <a:pPr/>
              <a:t>16</a:t>
            </a:fld>
            <a:endParaRPr lang="en-US"/>
          </a:p>
        </p:txBody>
      </p:sp>
      <p:sp>
        <p:nvSpPr>
          <p:cNvPr id="5" name="Text Placeholder 1">
            <a:extLst>
              <a:ext uri="{FF2B5EF4-FFF2-40B4-BE49-F238E27FC236}">
                <a16:creationId xmlns:a16="http://schemas.microsoft.com/office/drawing/2014/main" id="{9DB86C13-F680-3E7F-CD10-91B1F996B7AF}"/>
              </a:ext>
            </a:extLst>
          </p:cNvPr>
          <p:cNvSpPr>
            <a:spLocks noGrp="1"/>
          </p:cNvSpPr>
          <p:nvPr>
            <p:ph type="body" sz="quarter" idx="10"/>
          </p:nvPr>
        </p:nvSpPr>
        <p:spPr>
          <a:xfrm>
            <a:off x="454940" y="342875"/>
            <a:ext cx="8229602" cy="464885"/>
          </a:xfrm>
        </p:spPr>
        <p:txBody>
          <a:bodyPr/>
          <a:lstStyle/>
          <a:p>
            <a:r>
              <a:rPr lang="en-US"/>
              <a:t>Member Identification</a:t>
            </a:r>
          </a:p>
        </p:txBody>
      </p:sp>
      <p:sp>
        <p:nvSpPr>
          <p:cNvPr id="6" name="Content Placeholder 2">
            <a:extLst>
              <a:ext uri="{FF2B5EF4-FFF2-40B4-BE49-F238E27FC236}">
                <a16:creationId xmlns:a16="http://schemas.microsoft.com/office/drawing/2014/main" id="{A55C85D9-5A1B-E09F-6AA5-1E80FE7D0060}"/>
              </a:ext>
            </a:extLst>
          </p:cNvPr>
          <p:cNvSpPr>
            <a:spLocks noGrp="1"/>
          </p:cNvSpPr>
          <p:nvPr>
            <p:ph sz="quarter" idx="1"/>
          </p:nvPr>
        </p:nvSpPr>
        <p:spPr>
          <a:xfrm>
            <a:off x="454942" y="1149920"/>
            <a:ext cx="4957716" cy="3155900"/>
          </a:xfrm>
        </p:spPr>
        <p:txBody>
          <a:bodyPr/>
          <a:lstStyle/>
          <a:p>
            <a:r>
              <a:rPr lang="en-US"/>
              <a:t>SCAN Health Plan identified 71 members who were housing insecure in Los Angeles by referral from providers and the SCAN Personal Assistance Line. </a:t>
            </a:r>
          </a:p>
          <a:p>
            <a:pPr marL="0" indent="0">
              <a:buNone/>
            </a:pPr>
            <a:endParaRPr lang="en-US"/>
          </a:p>
          <a:p>
            <a:r>
              <a:rPr lang="en-US"/>
              <a:t>Inclusion criteria:</a:t>
            </a:r>
          </a:p>
          <a:p>
            <a:pPr lvl="1"/>
            <a:r>
              <a:rPr lang="en-US"/>
              <a:t>Members with closed cases OR</a:t>
            </a:r>
          </a:p>
          <a:p>
            <a:pPr lvl="1"/>
            <a:r>
              <a:rPr lang="en-US"/>
              <a:t>Members who had been in the program for 60+ days</a:t>
            </a:r>
          </a:p>
          <a:p>
            <a:pPr marL="0" indent="0">
              <a:buNone/>
            </a:pPr>
            <a:endParaRPr lang="en-US"/>
          </a:p>
          <a:p>
            <a:pPr marL="0" indent="0">
              <a:buNone/>
            </a:pPr>
            <a:endParaRPr lang="en-US"/>
          </a:p>
          <a:p>
            <a:pPr marL="0" indent="0">
              <a:buNone/>
            </a:pPr>
            <a:endParaRPr lang="en-US"/>
          </a:p>
          <a:p>
            <a:endParaRPr lang="en-US"/>
          </a:p>
          <a:p>
            <a:endParaRPr lang="en-US"/>
          </a:p>
        </p:txBody>
      </p:sp>
      <p:sp>
        <p:nvSpPr>
          <p:cNvPr id="7" name="Slide Number Placeholder 3">
            <a:extLst>
              <a:ext uri="{FF2B5EF4-FFF2-40B4-BE49-F238E27FC236}">
                <a16:creationId xmlns:a16="http://schemas.microsoft.com/office/drawing/2014/main" id="{638F1283-E71C-CDF3-1E30-33E6EB434BE7}"/>
              </a:ext>
            </a:extLst>
          </p:cNvPr>
          <p:cNvSpPr txBox="1">
            <a:spLocks/>
          </p:cNvSpPr>
          <p:nvPr/>
        </p:nvSpPr>
        <p:spPr>
          <a:xfrm>
            <a:off x="446474" y="4738166"/>
            <a:ext cx="533400" cy="227372"/>
          </a:xfrm>
          <a:prstGeom prst="rect">
            <a:avLst/>
          </a:prstGeom>
        </p:spPr>
        <p:txBody>
          <a:bodyPr anchor="b"/>
          <a:lstStyle>
            <a:defPPr>
              <a:defRPr lang="en-US"/>
            </a:defPPr>
            <a:lvl1pPr marL="0" algn="l" defTabSz="457200" rtl="0" eaLnBrk="1" latinLnBrk="0" hangingPunct="1">
              <a:defRPr sz="900" kern="1200">
                <a:solidFill>
                  <a:srgbClr val="5A637A"/>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7C1B20-DEF4-46E3-B77F-0FB6B8193D90}" type="slidenum">
              <a:rPr lang="en-US" smtClean="0"/>
              <a:pPr/>
              <a:t>16</a:t>
            </a:fld>
            <a:endParaRPr lang="en-US"/>
          </a:p>
        </p:txBody>
      </p:sp>
      <p:pic>
        <p:nvPicPr>
          <p:cNvPr id="8" name="Picture 7">
            <a:extLst>
              <a:ext uri="{FF2B5EF4-FFF2-40B4-BE49-F238E27FC236}">
                <a16:creationId xmlns:a16="http://schemas.microsoft.com/office/drawing/2014/main" id="{6E095EB3-0470-4D47-743D-058078C755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76418" y="1193108"/>
            <a:ext cx="2785020" cy="2757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43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349920-2923-A4D0-E988-7786C15DA1FD}"/>
              </a:ext>
            </a:extLst>
          </p:cNvPr>
          <p:cNvSpPr>
            <a:spLocks noGrp="1"/>
          </p:cNvSpPr>
          <p:nvPr>
            <p:ph type="sldNum" sz="quarter" idx="4"/>
          </p:nvPr>
        </p:nvSpPr>
        <p:spPr/>
        <p:txBody>
          <a:bodyPr/>
          <a:lstStyle/>
          <a:p>
            <a:fld id="{147C1B20-DEF4-46E3-B77F-0FB6B8193D90}" type="slidenum">
              <a:rPr lang="en-US" smtClean="0"/>
              <a:pPr/>
              <a:t>17</a:t>
            </a:fld>
            <a:endParaRPr lang="en-US"/>
          </a:p>
        </p:txBody>
      </p:sp>
      <p:pic>
        <p:nvPicPr>
          <p:cNvPr id="5" name="Graphic 2">
            <a:extLst>
              <a:ext uri="{FF2B5EF4-FFF2-40B4-BE49-F238E27FC236}">
                <a16:creationId xmlns:a16="http://schemas.microsoft.com/office/drawing/2014/main" id="{6421C0ED-A59D-1E74-683C-22A1533769E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967" r="1784" b="9330"/>
          <a:stretch/>
        </p:blipFill>
        <p:spPr bwMode="auto">
          <a:xfrm>
            <a:off x="713174" y="925114"/>
            <a:ext cx="7464103" cy="369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960EAD6-2368-988C-8D1D-8DE3FC75A945}"/>
              </a:ext>
            </a:extLst>
          </p:cNvPr>
          <p:cNvSpPr/>
          <p:nvPr/>
        </p:nvSpPr>
        <p:spPr>
          <a:xfrm>
            <a:off x="6718852" y="4175538"/>
            <a:ext cx="1852654" cy="46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A4C5C33A-5D90-1621-87D7-081AB25F6857}"/>
              </a:ext>
            </a:extLst>
          </p:cNvPr>
          <p:cNvSpPr>
            <a:spLocks noGrp="1"/>
          </p:cNvSpPr>
          <p:nvPr>
            <p:ph type="body" sz="quarter" idx="10"/>
          </p:nvPr>
        </p:nvSpPr>
        <p:spPr>
          <a:xfrm>
            <a:off x="454940" y="342875"/>
            <a:ext cx="8229602" cy="464885"/>
          </a:xfrm>
        </p:spPr>
        <p:txBody>
          <a:bodyPr/>
          <a:lstStyle/>
          <a:p>
            <a:r>
              <a:rPr lang="en-US"/>
              <a:t>Housing and Homelessness Care Management </a:t>
            </a:r>
          </a:p>
        </p:txBody>
      </p:sp>
    </p:spTree>
    <p:extLst>
      <p:ext uri="{BB962C8B-B14F-4D97-AF65-F5344CB8AC3E}">
        <p14:creationId xmlns:p14="http://schemas.microsoft.com/office/powerpoint/2010/main" val="332549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3772D-554C-88A8-5606-DCD6B1DF7FD6}"/>
              </a:ext>
            </a:extLst>
          </p:cNvPr>
          <p:cNvSpPr>
            <a:spLocks noGrp="1"/>
          </p:cNvSpPr>
          <p:nvPr>
            <p:ph sz="quarter" idx="1"/>
          </p:nvPr>
        </p:nvSpPr>
        <p:spPr>
          <a:xfrm>
            <a:off x="453833" y="1056782"/>
            <a:ext cx="8033864" cy="1089108"/>
          </a:xfrm>
          <a:prstGeom prst="rect">
            <a:avLst/>
          </a:prstGeom>
        </p:spPr>
        <p:txBody>
          <a:bodyPr>
            <a:normAutofit/>
          </a:bodyPr>
          <a:lstStyle/>
          <a:p>
            <a:pPr>
              <a:lnSpc>
                <a:spcPct val="90000"/>
              </a:lnSpc>
            </a:pPr>
            <a:r>
              <a:rPr lang="en-US" sz="1800"/>
              <a:t>By using a ‘What Matters to You’ approach to goals, the team was able to build rapport with members.</a:t>
            </a:r>
          </a:p>
          <a:p>
            <a:pPr marL="0" indent="0">
              <a:lnSpc>
                <a:spcPct val="90000"/>
              </a:lnSpc>
              <a:buNone/>
            </a:pPr>
            <a:endParaRPr lang="en-US" sz="1800"/>
          </a:p>
        </p:txBody>
      </p:sp>
      <p:sp>
        <p:nvSpPr>
          <p:cNvPr id="2" name="Text Placeholder 1">
            <a:extLst>
              <a:ext uri="{FF2B5EF4-FFF2-40B4-BE49-F238E27FC236}">
                <a16:creationId xmlns:a16="http://schemas.microsoft.com/office/drawing/2014/main" id="{D2EC3FA5-1D77-8C52-E87E-E5430B2E3068}"/>
              </a:ext>
            </a:extLst>
          </p:cNvPr>
          <p:cNvSpPr>
            <a:spLocks noGrp="1"/>
          </p:cNvSpPr>
          <p:nvPr>
            <p:ph type="body" sz="quarter" idx="10"/>
          </p:nvPr>
        </p:nvSpPr>
        <p:spPr>
          <a:xfrm>
            <a:off x="453833" y="325941"/>
            <a:ext cx="8201333" cy="464885"/>
          </a:xfrm>
        </p:spPr>
        <p:txBody>
          <a:bodyPr vert="horz" lIns="91440" tIns="45720" rIns="91440" bIns="45720" anchor="t">
            <a:normAutofit/>
          </a:bodyPr>
          <a:lstStyle/>
          <a:p>
            <a:pPr>
              <a:lnSpc>
                <a:spcPct val="90000"/>
              </a:lnSpc>
            </a:pPr>
            <a:r>
              <a:rPr lang="en-US" dirty="0"/>
              <a:t>Member Led Care</a:t>
            </a:r>
          </a:p>
        </p:txBody>
      </p:sp>
      <p:sp>
        <p:nvSpPr>
          <p:cNvPr id="4" name="Slide Number Placeholder 3">
            <a:extLst>
              <a:ext uri="{FF2B5EF4-FFF2-40B4-BE49-F238E27FC236}">
                <a16:creationId xmlns:a16="http://schemas.microsoft.com/office/drawing/2014/main" id="{23BA7B9C-B375-E4E5-1D27-0EDE65535104}"/>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18</a:t>
            </a:fld>
            <a:endParaRPr lang="en-US"/>
          </a:p>
        </p:txBody>
      </p:sp>
      <p:graphicFrame>
        <p:nvGraphicFramePr>
          <p:cNvPr id="12" name="Diagram 11">
            <a:extLst>
              <a:ext uri="{FF2B5EF4-FFF2-40B4-BE49-F238E27FC236}">
                <a16:creationId xmlns:a16="http://schemas.microsoft.com/office/drawing/2014/main" id="{4EFF66C4-BEA3-8DA0-06E9-ACDCAA70BF4F}"/>
              </a:ext>
            </a:extLst>
          </p:cNvPr>
          <p:cNvGraphicFramePr/>
          <p:nvPr>
            <p:extLst>
              <p:ext uri="{D42A27DB-BD31-4B8C-83A1-F6EECF244321}">
                <p14:modId xmlns:p14="http://schemas.microsoft.com/office/powerpoint/2010/main" val="824633444"/>
              </p:ext>
            </p:extLst>
          </p:nvPr>
        </p:nvGraphicFramePr>
        <p:xfrm>
          <a:off x="656303" y="1334730"/>
          <a:ext cx="7998863" cy="3215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5920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C1D53-24F2-6D3F-B14B-2E8755BA7134}"/>
              </a:ext>
            </a:extLst>
          </p:cNvPr>
          <p:cNvSpPr>
            <a:spLocks noGrp="1"/>
          </p:cNvSpPr>
          <p:nvPr>
            <p:ph type="body" sz="quarter" idx="10"/>
          </p:nvPr>
        </p:nvSpPr>
        <p:spPr>
          <a:xfrm>
            <a:off x="454942" y="252689"/>
            <a:ext cx="8229602" cy="464885"/>
          </a:xfrm>
        </p:spPr>
        <p:txBody>
          <a:bodyPr/>
          <a:lstStyle/>
          <a:p>
            <a:r>
              <a:rPr lang="en-US" sz="1800"/>
              <a:t>Using a whole-person care perspective, the improvement team addressed needs with the following interventions:</a:t>
            </a:r>
          </a:p>
        </p:txBody>
      </p:sp>
      <p:sp>
        <p:nvSpPr>
          <p:cNvPr id="3" name="Content Placeholder 2">
            <a:extLst>
              <a:ext uri="{FF2B5EF4-FFF2-40B4-BE49-F238E27FC236}">
                <a16:creationId xmlns:a16="http://schemas.microsoft.com/office/drawing/2014/main" id="{32CFDB0F-9304-FA31-D06B-8896EF11A184}"/>
              </a:ext>
            </a:extLst>
          </p:cNvPr>
          <p:cNvSpPr>
            <a:spLocks noGrp="1"/>
          </p:cNvSpPr>
          <p:nvPr>
            <p:ph sz="quarter" idx="1"/>
          </p:nvPr>
        </p:nvSpPr>
        <p:spPr/>
        <p:txBody>
          <a:bodyPr/>
          <a:lstStyle/>
          <a:p>
            <a:endParaRPr lang="en-US"/>
          </a:p>
          <a:p>
            <a:pPr marL="0" indent="0">
              <a:buNone/>
            </a:pPr>
            <a:endParaRPr lang="en-US"/>
          </a:p>
        </p:txBody>
      </p:sp>
      <p:sp>
        <p:nvSpPr>
          <p:cNvPr id="4" name="Slide Number Placeholder 3">
            <a:extLst>
              <a:ext uri="{FF2B5EF4-FFF2-40B4-BE49-F238E27FC236}">
                <a16:creationId xmlns:a16="http://schemas.microsoft.com/office/drawing/2014/main" id="{093170EF-37EC-38E7-87F1-6E3AE29FFF50}"/>
              </a:ext>
            </a:extLst>
          </p:cNvPr>
          <p:cNvSpPr>
            <a:spLocks noGrp="1"/>
          </p:cNvSpPr>
          <p:nvPr>
            <p:ph type="sldNum" sz="quarter" idx="4"/>
          </p:nvPr>
        </p:nvSpPr>
        <p:spPr/>
        <p:txBody>
          <a:bodyPr/>
          <a:lstStyle/>
          <a:p>
            <a:fld id="{147C1B20-DEF4-46E3-B77F-0FB6B8193D90}" type="slidenum">
              <a:rPr lang="en-US" smtClean="0"/>
              <a:pPr/>
              <a:t>19</a:t>
            </a:fld>
            <a:endParaRPr lang="en-US"/>
          </a:p>
        </p:txBody>
      </p:sp>
      <p:graphicFrame>
        <p:nvGraphicFramePr>
          <p:cNvPr id="5" name="Table 5">
            <a:extLst>
              <a:ext uri="{FF2B5EF4-FFF2-40B4-BE49-F238E27FC236}">
                <a16:creationId xmlns:a16="http://schemas.microsoft.com/office/drawing/2014/main" id="{54B42F51-A04B-93AA-8AC4-05DC21DB3072}"/>
              </a:ext>
            </a:extLst>
          </p:cNvPr>
          <p:cNvGraphicFramePr>
            <a:graphicFrameLocks noGrp="1"/>
          </p:cNvGraphicFramePr>
          <p:nvPr/>
        </p:nvGraphicFramePr>
        <p:xfrm>
          <a:off x="713174" y="907846"/>
          <a:ext cx="7528560" cy="3830320"/>
        </p:xfrm>
        <a:graphic>
          <a:graphicData uri="http://schemas.openxmlformats.org/drawingml/2006/table">
            <a:tbl>
              <a:tblPr firstRow="1" bandRow="1">
                <a:tableStyleId>{F5AB1C69-6EDB-4FF4-983F-18BD219EF322}</a:tableStyleId>
              </a:tblPr>
              <a:tblGrid>
                <a:gridCol w="1866900">
                  <a:extLst>
                    <a:ext uri="{9D8B030D-6E8A-4147-A177-3AD203B41FA5}">
                      <a16:colId xmlns:a16="http://schemas.microsoft.com/office/drawing/2014/main" val="2999459575"/>
                    </a:ext>
                  </a:extLst>
                </a:gridCol>
                <a:gridCol w="5661660">
                  <a:extLst>
                    <a:ext uri="{9D8B030D-6E8A-4147-A177-3AD203B41FA5}">
                      <a16:colId xmlns:a16="http://schemas.microsoft.com/office/drawing/2014/main" val="3233877303"/>
                    </a:ext>
                  </a:extLst>
                </a:gridCol>
              </a:tblGrid>
              <a:tr h="370840">
                <a:tc>
                  <a:txBody>
                    <a:bodyPr/>
                    <a:lstStyle/>
                    <a:p>
                      <a:r>
                        <a:rPr lang="en-US"/>
                        <a:t>Areas of Focus</a:t>
                      </a:r>
                    </a:p>
                  </a:txBody>
                  <a:tcPr/>
                </a:tc>
                <a:tc>
                  <a:txBody>
                    <a:bodyPr/>
                    <a:lstStyle/>
                    <a:p>
                      <a:r>
                        <a:rPr lang="en-US"/>
                        <a:t>Interventions Deployed</a:t>
                      </a:r>
                    </a:p>
                  </a:txBody>
                  <a:tcPr/>
                </a:tc>
                <a:extLst>
                  <a:ext uri="{0D108BD9-81ED-4DB2-BD59-A6C34878D82A}">
                    <a16:rowId xmlns:a16="http://schemas.microsoft.com/office/drawing/2014/main" val="2087240433"/>
                  </a:ext>
                </a:extLst>
              </a:tr>
              <a:tr h="370840">
                <a:tc>
                  <a:txBody>
                    <a:bodyPr/>
                    <a:lstStyle/>
                    <a:p>
                      <a:r>
                        <a:rPr lang="en-US"/>
                        <a:t>Housing</a:t>
                      </a:r>
                    </a:p>
                  </a:txBody>
                  <a:tcPr/>
                </a:tc>
                <a:tc>
                  <a:txBody>
                    <a:bodyPr/>
                    <a:lstStyle/>
                    <a:p>
                      <a:pPr marL="285750" indent="-285750">
                        <a:buFont typeface="Arial" panose="020B0604020202020204" pitchFamily="34" charset="0"/>
                        <a:buChar char="•"/>
                      </a:pPr>
                      <a:r>
                        <a:rPr lang="en-US" sz="1100"/>
                        <a:t>Court support (Connected to Legal Aid</a:t>
                      </a:r>
                    </a:p>
                    <a:p>
                      <a:pPr marL="285750" indent="-285750">
                        <a:buFont typeface="Arial" panose="020B0604020202020204" pitchFamily="34" charset="0"/>
                        <a:buChar char="•"/>
                      </a:pPr>
                      <a:r>
                        <a:rPr lang="en-US" sz="1100"/>
                        <a:t>Benefits advocacy</a:t>
                      </a:r>
                    </a:p>
                    <a:p>
                      <a:pPr marL="285750" indent="-285750">
                        <a:buFont typeface="Arial" panose="020B0604020202020204" pitchFamily="34" charset="0"/>
                        <a:buChar char="•"/>
                      </a:pPr>
                      <a:r>
                        <a:rPr lang="en-US" sz="1100"/>
                        <a:t>Secure available resources to assist with subsidizing rent</a:t>
                      </a:r>
                    </a:p>
                    <a:p>
                      <a:pPr marL="285750" indent="-285750">
                        <a:buFont typeface="Arial" panose="020B0604020202020204" pitchFamily="34" charset="0"/>
                        <a:buChar char="•"/>
                      </a:pPr>
                      <a:r>
                        <a:rPr lang="en-US" sz="1100"/>
                        <a:t>Arranging for supporting the details of the move</a:t>
                      </a:r>
                    </a:p>
                    <a:p>
                      <a:pPr marL="285750" indent="-285750">
                        <a:buFont typeface="Arial" panose="020B0604020202020204" pitchFamily="34" charset="0"/>
                        <a:buChar char="•"/>
                      </a:pPr>
                      <a:r>
                        <a:rPr lang="en-US" sz="1100"/>
                        <a:t>Ensuring housing is accessible (Adult Protective Services Home Safe Program</a:t>
                      </a:r>
                    </a:p>
                  </a:txBody>
                  <a:tcPr/>
                </a:tc>
                <a:extLst>
                  <a:ext uri="{0D108BD9-81ED-4DB2-BD59-A6C34878D82A}">
                    <a16:rowId xmlns:a16="http://schemas.microsoft.com/office/drawing/2014/main" val="3213584694"/>
                  </a:ext>
                </a:extLst>
              </a:tr>
              <a:tr h="370840">
                <a:tc>
                  <a:txBody>
                    <a:bodyPr/>
                    <a:lstStyle/>
                    <a:p>
                      <a:r>
                        <a:rPr lang="en-US"/>
                        <a:t>Social</a:t>
                      </a:r>
                    </a:p>
                  </a:txBody>
                  <a:tcPr/>
                </a:tc>
                <a:tc>
                  <a:txBody>
                    <a:bodyPr/>
                    <a:lstStyle/>
                    <a:p>
                      <a:pPr marL="285750" indent="-285750">
                        <a:buFont typeface="Arial" panose="020B0604020202020204" pitchFamily="34" charset="0"/>
                        <a:buChar char="•"/>
                      </a:pPr>
                      <a:r>
                        <a:rPr lang="en-US" sz="1100"/>
                        <a:t>Food Insecurity (Food stamps, Meals on Wheels)</a:t>
                      </a:r>
                    </a:p>
                    <a:p>
                      <a:pPr marL="285750" indent="-285750">
                        <a:buFont typeface="Arial" panose="020B0604020202020204" pitchFamily="34" charset="0"/>
                        <a:buChar char="•"/>
                      </a:pPr>
                      <a:r>
                        <a:rPr lang="en-US" sz="1100"/>
                        <a:t>Caregiver Support (IHSS, SCAN LTSS)</a:t>
                      </a:r>
                    </a:p>
                    <a:p>
                      <a:pPr marL="285750" indent="-285750">
                        <a:buFont typeface="Arial" panose="020B0604020202020204" pitchFamily="34" charset="0"/>
                        <a:buChar char="•"/>
                      </a:pPr>
                      <a:r>
                        <a:rPr lang="en-US" sz="1100"/>
                        <a:t>Financial literacy and budgeting</a:t>
                      </a:r>
                    </a:p>
                    <a:p>
                      <a:pPr marL="285750" indent="-285750">
                        <a:buFont typeface="Arial" panose="020B0604020202020204" pitchFamily="34" charset="0"/>
                        <a:buChar char="•"/>
                      </a:pPr>
                      <a:r>
                        <a:rPr lang="en-US" sz="1100"/>
                        <a:t>Financial assistance (Supplemental Security Income)</a:t>
                      </a:r>
                    </a:p>
                    <a:p>
                      <a:pPr marL="285750" indent="-285750">
                        <a:buFont typeface="Arial" panose="020B0604020202020204" pitchFamily="34" charset="0"/>
                        <a:buChar char="•"/>
                      </a:pPr>
                      <a:r>
                        <a:rPr lang="en-US" sz="1100"/>
                        <a:t>Utility assistance (electricity grants)</a:t>
                      </a:r>
                    </a:p>
                    <a:p>
                      <a:pPr marL="285750" indent="-285750">
                        <a:buFont typeface="Arial" panose="020B0604020202020204" pitchFamily="34" charset="0"/>
                        <a:buChar char="•"/>
                      </a:pPr>
                      <a:r>
                        <a:rPr lang="en-US" sz="1100"/>
                        <a:t>Home modification programs (Habitat for Humanity)</a:t>
                      </a:r>
                    </a:p>
                    <a:p>
                      <a:pPr marL="285750" indent="-285750">
                        <a:buFont typeface="Arial" panose="020B0604020202020204" pitchFamily="34" charset="0"/>
                        <a:buChar char="•"/>
                      </a:pPr>
                      <a:r>
                        <a:rPr lang="en-US" sz="1100"/>
                        <a:t>Social isolation (social programs, connecting to existing social network)</a:t>
                      </a:r>
                    </a:p>
                  </a:txBody>
                  <a:tcPr/>
                </a:tc>
                <a:extLst>
                  <a:ext uri="{0D108BD9-81ED-4DB2-BD59-A6C34878D82A}">
                    <a16:rowId xmlns:a16="http://schemas.microsoft.com/office/drawing/2014/main" val="1897310489"/>
                  </a:ext>
                </a:extLst>
              </a:tr>
              <a:tr h="370840">
                <a:tc>
                  <a:txBody>
                    <a:bodyPr/>
                    <a:lstStyle/>
                    <a:p>
                      <a:r>
                        <a:rPr lang="en-US"/>
                        <a:t>Medical</a:t>
                      </a:r>
                    </a:p>
                  </a:txBody>
                  <a:tcPr/>
                </a:tc>
                <a:tc>
                  <a:txBody>
                    <a:bodyPr/>
                    <a:lstStyle/>
                    <a:p>
                      <a:pPr marL="285750" indent="-285750">
                        <a:buFont typeface="Arial" panose="020B0604020202020204" pitchFamily="34" charset="0"/>
                        <a:buChar char="•"/>
                      </a:pPr>
                      <a:r>
                        <a:rPr lang="en-US" sz="1100"/>
                        <a:t>Health Promotion (SCAN disease management programs, Silver Sneakers)</a:t>
                      </a:r>
                    </a:p>
                    <a:p>
                      <a:pPr marL="285750" indent="-285750">
                        <a:buFont typeface="Arial" panose="020B0604020202020204" pitchFamily="34" charset="0"/>
                        <a:buChar char="•"/>
                      </a:pPr>
                      <a:r>
                        <a:rPr lang="en-US" sz="1100"/>
                        <a:t>Provider Appts (Advocacy, understanding treatment plan in layman terms, navigating referrals and the health system)</a:t>
                      </a:r>
                    </a:p>
                    <a:p>
                      <a:pPr marL="285750" indent="-285750">
                        <a:buFont typeface="Arial" panose="020B0604020202020204" pitchFamily="34" charset="0"/>
                        <a:buChar char="•"/>
                      </a:pPr>
                      <a:r>
                        <a:rPr lang="en-US" sz="1100"/>
                        <a:t>Access to Care (Enrolled members in Medi-Cal, Connecting members to PCP, Specialty Care and Care Team)</a:t>
                      </a:r>
                    </a:p>
                    <a:p>
                      <a:pPr marL="285750" indent="-285750">
                        <a:buFont typeface="Arial" panose="020B0604020202020204" pitchFamily="34" charset="0"/>
                        <a:buChar char="•"/>
                      </a:pPr>
                      <a:r>
                        <a:rPr lang="en-US" sz="1100"/>
                        <a:t>Safe discharge; addressed gaps in care and medication and adherence</a:t>
                      </a:r>
                    </a:p>
                    <a:p>
                      <a:pPr marL="285750" indent="-285750">
                        <a:buFont typeface="Arial" panose="020B0604020202020204" pitchFamily="34" charset="0"/>
                        <a:buChar char="•"/>
                      </a:pPr>
                      <a:r>
                        <a:rPr lang="en-US" sz="1100"/>
                        <a:t>ADLs and IADLs support- transitional housing is not often able to support</a:t>
                      </a:r>
                    </a:p>
                  </a:txBody>
                  <a:tcPr/>
                </a:tc>
                <a:extLst>
                  <a:ext uri="{0D108BD9-81ED-4DB2-BD59-A6C34878D82A}">
                    <a16:rowId xmlns:a16="http://schemas.microsoft.com/office/drawing/2014/main" val="1450769946"/>
                  </a:ext>
                </a:extLst>
              </a:tr>
            </a:tbl>
          </a:graphicData>
        </a:graphic>
      </p:graphicFrame>
    </p:spTree>
    <p:extLst>
      <p:ext uri="{BB962C8B-B14F-4D97-AF65-F5344CB8AC3E}">
        <p14:creationId xmlns:p14="http://schemas.microsoft.com/office/powerpoint/2010/main" val="381666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508FFE6-A427-18E9-591D-7C32B821BC0D}"/>
              </a:ext>
            </a:extLst>
          </p:cNvPr>
          <p:cNvSpPr>
            <a:spLocks noGrp="1"/>
          </p:cNvSpPr>
          <p:nvPr>
            <p:ph type="title"/>
          </p:nvPr>
        </p:nvSpPr>
        <p:spPr>
          <a:xfrm>
            <a:off x="1041400" y="2762250"/>
            <a:ext cx="7000875" cy="457200"/>
          </a:xfrm>
        </p:spPr>
        <p:txBody>
          <a:bodyPr/>
          <a:lstStyle/>
          <a:p>
            <a:r>
              <a:rPr lang="en-US"/>
              <a:t>Who is SCAN?</a:t>
            </a:r>
          </a:p>
        </p:txBody>
      </p:sp>
    </p:spTree>
    <p:extLst>
      <p:ext uri="{BB962C8B-B14F-4D97-AF65-F5344CB8AC3E}">
        <p14:creationId xmlns:p14="http://schemas.microsoft.com/office/powerpoint/2010/main" val="389426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9F45DE-812C-D7ED-1049-02330502BB5C}"/>
              </a:ext>
            </a:extLst>
          </p:cNvPr>
          <p:cNvSpPr>
            <a:spLocks noGrp="1"/>
          </p:cNvSpPr>
          <p:nvPr>
            <p:ph type="body" sz="quarter" idx="10"/>
          </p:nvPr>
        </p:nvSpPr>
        <p:spPr/>
        <p:txBody>
          <a:bodyPr/>
          <a:lstStyle/>
          <a:p>
            <a:r>
              <a:rPr lang="en-US"/>
              <a:t>Demographics: Gender, Age, and Race/Ethnicity</a:t>
            </a:r>
          </a:p>
        </p:txBody>
      </p:sp>
      <p:graphicFrame>
        <p:nvGraphicFramePr>
          <p:cNvPr id="5" name="Content Placeholder 4">
            <a:extLst>
              <a:ext uri="{FF2B5EF4-FFF2-40B4-BE49-F238E27FC236}">
                <a16:creationId xmlns:a16="http://schemas.microsoft.com/office/drawing/2014/main" id="{2CC81240-2254-0B1F-7667-8501A876007E}"/>
              </a:ext>
            </a:extLst>
          </p:cNvPr>
          <p:cNvGraphicFramePr>
            <a:graphicFrameLocks noGrp="1"/>
          </p:cNvGraphicFramePr>
          <p:nvPr>
            <p:ph sz="quarter" idx="1"/>
            <p:extLst>
              <p:ext uri="{D42A27DB-BD31-4B8C-83A1-F6EECF244321}">
                <p14:modId xmlns:p14="http://schemas.microsoft.com/office/powerpoint/2010/main" val="178947038"/>
              </p:ext>
            </p:extLst>
          </p:nvPr>
        </p:nvGraphicFramePr>
        <p:xfrm>
          <a:off x="-164174" y="1283111"/>
          <a:ext cx="3357200" cy="306643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889E691C-69B6-495A-93E3-09AB6A37BCCB}"/>
              </a:ext>
            </a:extLst>
          </p:cNvPr>
          <p:cNvSpPr>
            <a:spLocks noGrp="1"/>
          </p:cNvSpPr>
          <p:nvPr>
            <p:ph type="sldNum" sz="quarter" idx="4"/>
          </p:nvPr>
        </p:nvSpPr>
        <p:spPr/>
        <p:txBody>
          <a:bodyPr/>
          <a:lstStyle/>
          <a:p>
            <a:fld id="{147C1B20-DEF4-46E3-B77F-0FB6B8193D90}" type="slidenum">
              <a:rPr lang="en-US" smtClean="0"/>
              <a:pPr/>
              <a:t>20</a:t>
            </a:fld>
            <a:endParaRPr lang="en-US"/>
          </a:p>
        </p:txBody>
      </p:sp>
      <p:graphicFrame>
        <p:nvGraphicFramePr>
          <p:cNvPr id="6" name="Chart 5">
            <a:extLst>
              <a:ext uri="{FF2B5EF4-FFF2-40B4-BE49-F238E27FC236}">
                <a16:creationId xmlns:a16="http://schemas.microsoft.com/office/drawing/2014/main" id="{639FBAA8-0419-4D3E-6EDA-030BDAF9AD7A}"/>
              </a:ext>
            </a:extLst>
          </p:cNvPr>
          <p:cNvGraphicFramePr/>
          <p:nvPr>
            <p:extLst>
              <p:ext uri="{D42A27DB-BD31-4B8C-83A1-F6EECF244321}">
                <p14:modId xmlns:p14="http://schemas.microsoft.com/office/powerpoint/2010/main" val="759915974"/>
              </p:ext>
            </p:extLst>
          </p:nvPr>
        </p:nvGraphicFramePr>
        <p:xfrm>
          <a:off x="3073573" y="1408471"/>
          <a:ext cx="3061756" cy="25367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ontent Placeholder 6">
            <a:extLst>
              <a:ext uri="{FF2B5EF4-FFF2-40B4-BE49-F238E27FC236}">
                <a16:creationId xmlns:a16="http://schemas.microsoft.com/office/drawing/2014/main" id="{DC9C6E9C-5358-E986-6CF8-F782BFD2B225}"/>
              </a:ext>
            </a:extLst>
          </p:cNvPr>
          <p:cNvGraphicFramePr>
            <a:graphicFrameLocks/>
          </p:cNvGraphicFramePr>
          <p:nvPr>
            <p:extLst>
              <p:ext uri="{D42A27DB-BD31-4B8C-83A1-F6EECF244321}">
                <p14:modId xmlns:p14="http://schemas.microsoft.com/office/powerpoint/2010/main" val="3019073873"/>
              </p:ext>
            </p:extLst>
          </p:nvPr>
        </p:nvGraphicFramePr>
        <p:xfrm>
          <a:off x="6065908" y="1408471"/>
          <a:ext cx="3273471" cy="28444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6745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569B5F92-3191-BAC4-2E09-67A98A34C60A}"/>
              </a:ext>
            </a:extLst>
          </p:cNvPr>
          <p:cNvGraphicFramePr>
            <a:graphicFrameLocks noGrp="1"/>
          </p:cNvGraphicFramePr>
          <p:nvPr>
            <p:ph sz="quarter" idx="1"/>
            <p:extLst>
              <p:ext uri="{D42A27DB-BD31-4B8C-83A1-F6EECF244321}">
                <p14:modId xmlns:p14="http://schemas.microsoft.com/office/powerpoint/2010/main" val="337306573"/>
              </p:ext>
            </p:extLst>
          </p:nvPr>
        </p:nvGraphicFramePr>
        <p:xfrm>
          <a:off x="437495" y="1285456"/>
          <a:ext cx="3916363" cy="3240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640C17EE-4A45-A338-7A01-C0C396AB1B7E}"/>
              </a:ext>
            </a:extLst>
          </p:cNvPr>
          <p:cNvSpPr>
            <a:spLocks noGrp="1"/>
          </p:cNvSpPr>
          <p:nvPr>
            <p:ph sz="quarter" idx="2"/>
          </p:nvPr>
        </p:nvSpPr>
        <p:spPr>
          <a:xfrm>
            <a:off x="4694125" y="1287739"/>
            <a:ext cx="3975836" cy="3240570"/>
          </a:xfrm>
        </p:spPr>
        <p:txBody>
          <a:bodyPr/>
          <a:lstStyle/>
          <a:p>
            <a:r>
              <a:rPr lang="en-US" sz="1200"/>
              <a:t>95% members were connected to their care team</a:t>
            </a:r>
          </a:p>
          <a:p>
            <a:r>
              <a:rPr lang="en-US" sz="1200"/>
              <a:t>The team addressed access to care needs by connecting members to the following:</a:t>
            </a:r>
          </a:p>
          <a:p>
            <a:pPr marL="0" indent="0">
              <a:buNone/>
            </a:pPr>
            <a:endParaRPr lang="en-US" sz="1200"/>
          </a:p>
        </p:txBody>
      </p:sp>
      <p:sp>
        <p:nvSpPr>
          <p:cNvPr id="4" name="Text Placeholder 3">
            <a:extLst>
              <a:ext uri="{FF2B5EF4-FFF2-40B4-BE49-F238E27FC236}">
                <a16:creationId xmlns:a16="http://schemas.microsoft.com/office/drawing/2014/main" id="{5366AE80-58E5-3B4E-DD3C-950DB550B82A}"/>
              </a:ext>
            </a:extLst>
          </p:cNvPr>
          <p:cNvSpPr>
            <a:spLocks noGrp="1"/>
          </p:cNvSpPr>
          <p:nvPr>
            <p:ph type="body" sz="quarter" idx="10"/>
          </p:nvPr>
        </p:nvSpPr>
        <p:spPr/>
        <p:txBody>
          <a:bodyPr/>
          <a:lstStyle/>
          <a:p>
            <a:r>
              <a:rPr lang="en-US"/>
              <a:t>Results</a:t>
            </a:r>
          </a:p>
        </p:txBody>
      </p:sp>
      <p:sp>
        <p:nvSpPr>
          <p:cNvPr id="5" name="Slide Number Placeholder 4">
            <a:extLst>
              <a:ext uri="{FF2B5EF4-FFF2-40B4-BE49-F238E27FC236}">
                <a16:creationId xmlns:a16="http://schemas.microsoft.com/office/drawing/2014/main" id="{690A2B08-7D43-55E5-295F-D83575755727}"/>
              </a:ext>
            </a:extLst>
          </p:cNvPr>
          <p:cNvSpPr>
            <a:spLocks noGrp="1"/>
          </p:cNvSpPr>
          <p:nvPr>
            <p:ph type="sldNum" sz="quarter" idx="4"/>
          </p:nvPr>
        </p:nvSpPr>
        <p:spPr/>
        <p:txBody>
          <a:bodyPr/>
          <a:lstStyle/>
          <a:p>
            <a:fld id="{147C1B20-DEF4-46E3-B77F-0FB6B8193D90}" type="slidenum">
              <a:rPr lang="en-US" smtClean="0"/>
              <a:pPr/>
              <a:t>21</a:t>
            </a:fld>
            <a:endParaRPr lang="en-US"/>
          </a:p>
        </p:txBody>
      </p:sp>
      <p:graphicFrame>
        <p:nvGraphicFramePr>
          <p:cNvPr id="9" name="Chart 8">
            <a:extLst>
              <a:ext uri="{FF2B5EF4-FFF2-40B4-BE49-F238E27FC236}">
                <a16:creationId xmlns:a16="http://schemas.microsoft.com/office/drawing/2014/main" id="{14EA0AEF-CD3C-EE35-0EE2-9FE80F96A472}"/>
              </a:ext>
            </a:extLst>
          </p:cNvPr>
          <p:cNvGraphicFramePr/>
          <p:nvPr>
            <p:extLst>
              <p:ext uri="{D42A27DB-BD31-4B8C-83A1-F6EECF244321}">
                <p14:modId xmlns:p14="http://schemas.microsoft.com/office/powerpoint/2010/main" val="2321538369"/>
              </p:ext>
            </p:extLst>
          </p:nvPr>
        </p:nvGraphicFramePr>
        <p:xfrm>
          <a:off x="4262285" y="1999842"/>
          <a:ext cx="4785849" cy="3143658"/>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0BE86106-DF47-5F3E-6B71-EA0F98E0DDB7}"/>
              </a:ext>
            </a:extLst>
          </p:cNvPr>
          <p:cNvSpPr txBox="1"/>
          <p:nvPr/>
        </p:nvSpPr>
        <p:spPr>
          <a:xfrm>
            <a:off x="512843" y="912624"/>
            <a:ext cx="3749442" cy="369332"/>
          </a:xfrm>
          <a:prstGeom prst="rect">
            <a:avLst/>
          </a:prstGeom>
          <a:noFill/>
        </p:spPr>
        <p:txBody>
          <a:bodyPr wrap="square" rtlCol="0">
            <a:spAutoFit/>
          </a:bodyPr>
          <a:lstStyle/>
          <a:p>
            <a:pPr algn="ctr"/>
            <a:r>
              <a:rPr lang="en-US">
                <a:ln w="0"/>
                <a:solidFill>
                  <a:schemeClr val="accent3"/>
                </a:solidFill>
                <a:effectLst>
                  <a:outerShdw blurRad="38100" dist="25400" dir="5400000" algn="ctr" rotWithShape="0">
                    <a:srgbClr val="6E747A">
                      <a:alpha val="43000"/>
                    </a:srgbClr>
                  </a:outerShdw>
                </a:effectLst>
              </a:rPr>
              <a:t>Housing &amp; Social Results</a:t>
            </a:r>
          </a:p>
        </p:txBody>
      </p:sp>
      <p:sp>
        <p:nvSpPr>
          <p:cNvPr id="11" name="TextBox 10">
            <a:extLst>
              <a:ext uri="{FF2B5EF4-FFF2-40B4-BE49-F238E27FC236}">
                <a16:creationId xmlns:a16="http://schemas.microsoft.com/office/drawing/2014/main" id="{64D85CB6-D442-1BDA-6DF7-ED1E116AB1E0}"/>
              </a:ext>
            </a:extLst>
          </p:cNvPr>
          <p:cNvSpPr txBox="1"/>
          <p:nvPr/>
        </p:nvSpPr>
        <p:spPr>
          <a:xfrm>
            <a:off x="4881717" y="906974"/>
            <a:ext cx="3605981" cy="369332"/>
          </a:xfrm>
          <a:prstGeom prst="rect">
            <a:avLst/>
          </a:prstGeom>
          <a:noFill/>
        </p:spPr>
        <p:txBody>
          <a:bodyPr wrap="square" rtlCol="0">
            <a:spAutoFit/>
          </a:bodyPr>
          <a:lstStyle/>
          <a:p>
            <a:pPr algn="ctr"/>
            <a:r>
              <a:rPr lang="en-US">
                <a:ln w="0"/>
                <a:solidFill>
                  <a:schemeClr val="accent3"/>
                </a:solidFill>
                <a:effectLst>
                  <a:outerShdw blurRad="38100" dist="25400" dir="5400000" algn="ctr" rotWithShape="0">
                    <a:srgbClr val="6E747A">
                      <a:alpha val="43000"/>
                    </a:srgbClr>
                  </a:outerShdw>
                </a:effectLst>
              </a:rPr>
              <a:t>Medical</a:t>
            </a:r>
            <a:r>
              <a:rPr lang="en-US">
                <a:solidFill>
                  <a:schemeClr val="accent3"/>
                </a:solidFill>
              </a:rPr>
              <a:t> </a:t>
            </a:r>
            <a:r>
              <a:rPr lang="en-US">
                <a:ln w="0"/>
                <a:solidFill>
                  <a:schemeClr val="accent3"/>
                </a:solidFill>
                <a:effectLst>
                  <a:outerShdw blurRad="38100" dist="25400" dir="5400000" algn="ctr" rotWithShape="0">
                    <a:srgbClr val="6E747A">
                      <a:alpha val="43000"/>
                    </a:srgbClr>
                  </a:outerShdw>
                </a:effectLst>
              </a:rPr>
              <a:t>Results</a:t>
            </a:r>
            <a:endParaRPr lang="en-US">
              <a:solidFill>
                <a:schemeClr val="accent3"/>
              </a:solidFill>
            </a:endParaRPr>
          </a:p>
        </p:txBody>
      </p:sp>
    </p:spTree>
    <p:extLst>
      <p:ext uri="{BB962C8B-B14F-4D97-AF65-F5344CB8AC3E}">
        <p14:creationId xmlns:p14="http://schemas.microsoft.com/office/powerpoint/2010/main" val="3777212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59DFE-AD21-5EF4-391A-038E73B218B7}"/>
              </a:ext>
            </a:extLst>
          </p:cNvPr>
          <p:cNvSpPr>
            <a:spLocks noGrp="1"/>
          </p:cNvSpPr>
          <p:nvPr>
            <p:ph type="body" sz="quarter" idx="10"/>
          </p:nvPr>
        </p:nvSpPr>
        <p:spPr/>
        <p:txBody>
          <a:bodyPr/>
          <a:lstStyle/>
          <a:p>
            <a:r>
              <a:rPr lang="en-US"/>
              <a:t>Lessons Learned</a:t>
            </a:r>
            <a:endParaRPr lang="en-US">
              <a:highlight>
                <a:srgbClr val="FFFF00"/>
              </a:highlight>
            </a:endParaRPr>
          </a:p>
        </p:txBody>
      </p:sp>
      <p:sp>
        <p:nvSpPr>
          <p:cNvPr id="3" name="Content Placeholder 2">
            <a:extLst>
              <a:ext uri="{FF2B5EF4-FFF2-40B4-BE49-F238E27FC236}">
                <a16:creationId xmlns:a16="http://schemas.microsoft.com/office/drawing/2014/main" id="{38814E27-CC73-72E8-2FA9-70892A659058}"/>
              </a:ext>
            </a:extLst>
          </p:cNvPr>
          <p:cNvSpPr>
            <a:spLocks noGrp="1"/>
          </p:cNvSpPr>
          <p:nvPr>
            <p:ph sz="quarter" idx="1"/>
          </p:nvPr>
        </p:nvSpPr>
        <p:spPr>
          <a:xfrm>
            <a:off x="446474" y="820622"/>
            <a:ext cx="8229600" cy="3155900"/>
          </a:xfrm>
        </p:spPr>
        <p:txBody>
          <a:bodyPr/>
          <a:lstStyle/>
          <a:p>
            <a:r>
              <a:rPr lang="en-US"/>
              <a:t>Best practices for addressing H&amp;H in older adults include:</a:t>
            </a:r>
          </a:p>
          <a:p>
            <a:pPr marL="0" indent="0">
              <a:buNone/>
            </a:pPr>
            <a:endParaRPr lang="en-US"/>
          </a:p>
        </p:txBody>
      </p:sp>
      <p:sp>
        <p:nvSpPr>
          <p:cNvPr id="4" name="Slide Number Placeholder 3">
            <a:extLst>
              <a:ext uri="{FF2B5EF4-FFF2-40B4-BE49-F238E27FC236}">
                <a16:creationId xmlns:a16="http://schemas.microsoft.com/office/drawing/2014/main" id="{857AB846-44AC-ACEB-6995-937BFEEBC40E}"/>
              </a:ext>
            </a:extLst>
          </p:cNvPr>
          <p:cNvSpPr>
            <a:spLocks noGrp="1"/>
          </p:cNvSpPr>
          <p:nvPr>
            <p:ph type="sldNum" sz="quarter" idx="4"/>
          </p:nvPr>
        </p:nvSpPr>
        <p:spPr/>
        <p:txBody>
          <a:bodyPr/>
          <a:lstStyle/>
          <a:p>
            <a:fld id="{147C1B20-DEF4-46E3-B77F-0FB6B8193D90}" type="slidenum">
              <a:rPr lang="en-US" smtClean="0"/>
              <a:pPr/>
              <a:t>22</a:t>
            </a:fld>
            <a:endParaRPr lang="en-US"/>
          </a:p>
        </p:txBody>
      </p:sp>
      <p:graphicFrame>
        <p:nvGraphicFramePr>
          <p:cNvPr id="8" name="Diagram 7">
            <a:extLst>
              <a:ext uri="{FF2B5EF4-FFF2-40B4-BE49-F238E27FC236}">
                <a16:creationId xmlns:a16="http://schemas.microsoft.com/office/drawing/2014/main" id="{3C937114-34D1-CBEF-AC98-D5379175FBBE}"/>
              </a:ext>
            </a:extLst>
          </p:cNvPr>
          <p:cNvGraphicFramePr/>
          <p:nvPr>
            <p:extLst>
              <p:ext uri="{D42A27DB-BD31-4B8C-83A1-F6EECF244321}">
                <p14:modId xmlns:p14="http://schemas.microsoft.com/office/powerpoint/2010/main" val="1741164929"/>
              </p:ext>
            </p:extLst>
          </p:nvPr>
        </p:nvGraphicFramePr>
        <p:xfrm>
          <a:off x="1624977" y="1156839"/>
          <a:ext cx="6644380" cy="364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E35738D4-A7F2-457A-E61E-0F3E93B15033}"/>
              </a:ext>
            </a:extLst>
          </p:cNvPr>
          <p:cNvSpPr txBox="1"/>
          <p:nvPr/>
        </p:nvSpPr>
        <p:spPr>
          <a:xfrm>
            <a:off x="1834477" y="1415173"/>
            <a:ext cx="619433" cy="369332"/>
          </a:xfrm>
          <a:prstGeom prst="rect">
            <a:avLst/>
          </a:prstGeom>
          <a:noFill/>
        </p:spPr>
        <p:txBody>
          <a:bodyPr wrap="square" rtlCol="0">
            <a:spAutoFit/>
          </a:bodyPr>
          <a:lstStyle/>
          <a:p>
            <a:r>
              <a:rPr lang="en-US">
                <a:solidFill>
                  <a:schemeClr val="accent3"/>
                </a:solidFill>
              </a:rPr>
              <a:t>1</a:t>
            </a:r>
          </a:p>
        </p:txBody>
      </p:sp>
      <p:sp>
        <p:nvSpPr>
          <p:cNvPr id="10" name="TextBox 9">
            <a:extLst>
              <a:ext uri="{FF2B5EF4-FFF2-40B4-BE49-F238E27FC236}">
                <a16:creationId xmlns:a16="http://schemas.microsoft.com/office/drawing/2014/main" id="{2671E288-DD44-6B89-7B56-3378A9C7833F}"/>
              </a:ext>
            </a:extLst>
          </p:cNvPr>
          <p:cNvSpPr txBox="1"/>
          <p:nvPr/>
        </p:nvSpPr>
        <p:spPr>
          <a:xfrm>
            <a:off x="2138147" y="2141254"/>
            <a:ext cx="421657" cy="369332"/>
          </a:xfrm>
          <a:prstGeom prst="rect">
            <a:avLst/>
          </a:prstGeom>
          <a:noFill/>
        </p:spPr>
        <p:txBody>
          <a:bodyPr wrap="square" rtlCol="0">
            <a:spAutoFit/>
          </a:bodyPr>
          <a:lstStyle/>
          <a:p>
            <a:r>
              <a:rPr lang="en-US">
                <a:solidFill>
                  <a:schemeClr val="accent2"/>
                </a:solidFill>
              </a:rPr>
              <a:t>2</a:t>
            </a:r>
          </a:p>
        </p:txBody>
      </p:sp>
      <p:sp>
        <p:nvSpPr>
          <p:cNvPr id="11" name="TextBox 10">
            <a:extLst>
              <a:ext uri="{FF2B5EF4-FFF2-40B4-BE49-F238E27FC236}">
                <a16:creationId xmlns:a16="http://schemas.microsoft.com/office/drawing/2014/main" id="{4A387A08-4B4F-302A-3C50-6B148091B410}"/>
              </a:ext>
            </a:extLst>
          </p:cNvPr>
          <p:cNvSpPr txBox="1"/>
          <p:nvPr/>
        </p:nvSpPr>
        <p:spPr>
          <a:xfrm>
            <a:off x="2243082" y="2794065"/>
            <a:ext cx="421656" cy="369332"/>
          </a:xfrm>
          <a:prstGeom prst="rect">
            <a:avLst/>
          </a:prstGeom>
          <a:noFill/>
        </p:spPr>
        <p:txBody>
          <a:bodyPr wrap="square" rtlCol="0">
            <a:spAutoFit/>
          </a:bodyPr>
          <a:lstStyle/>
          <a:p>
            <a:r>
              <a:rPr lang="en-US">
                <a:solidFill>
                  <a:schemeClr val="accent4"/>
                </a:solidFill>
              </a:rPr>
              <a:t>3</a:t>
            </a:r>
          </a:p>
        </p:txBody>
      </p:sp>
      <p:sp>
        <p:nvSpPr>
          <p:cNvPr id="12" name="TextBox 11">
            <a:extLst>
              <a:ext uri="{FF2B5EF4-FFF2-40B4-BE49-F238E27FC236}">
                <a16:creationId xmlns:a16="http://schemas.microsoft.com/office/drawing/2014/main" id="{2E5AA3D1-C3B7-67E7-CDB8-3E7EFB555017}"/>
              </a:ext>
            </a:extLst>
          </p:cNvPr>
          <p:cNvSpPr txBox="1"/>
          <p:nvPr/>
        </p:nvSpPr>
        <p:spPr>
          <a:xfrm>
            <a:off x="2138147" y="3512476"/>
            <a:ext cx="315763" cy="369332"/>
          </a:xfrm>
          <a:prstGeom prst="rect">
            <a:avLst/>
          </a:prstGeom>
          <a:noFill/>
        </p:spPr>
        <p:txBody>
          <a:bodyPr wrap="square" rtlCol="0">
            <a:spAutoFit/>
          </a:bodyPr>
          <a:lstStyle/>
          <a:p>
            <a:r>
              <a:rPr lang="en-US"/>
              <a:t>4</a:t>
            </a:r>
          </a:p>
        </p:txBody>
      </p:sp>
      <p:sp>
        <p:nvSpPr>
          <p:cNvPr id="13" name="TextBox 12">
            <a:extLst>
              <a:ext uri="{FF2B5EF4-FFF2-40B4-BE49-F238E27FC236}">
                <a16:creationId xmlns:a16="http://schemas.microsoft.com/office/drawing/2014/main" id="{1CB5B7AC-E2A9-F9C9-7E1F-902E5911862B}"/>
              </a:ext>
            </a:extLst>
          </p:cNvPr>
          <p:cNvSpPr txBox="1"/>
          <p:nvPr/>
        </p:nvSpPr>
        <p:spPr>
          <a:xfrm>
            <a:off x="1834477" y="4151061"/>
            <a:ext cx="303670" cy="369332"/>
          </a:xfrm>
          <a:prstGeom prst="rect">
            <a:avLst/>
          </a:prstGeom>
          <a:noFill/>
        </p:spPr>
        <p:txBody>
          <a:bodyPr wrap="square" rtlCol="0">
            <a:spAutoFit/>
          </a:bodyPr>
          <a:lstStyle/>
          <a:p>
            <a:r>
              <a:rPr lang="en-US">
                <a:solidFill>
                  <a:schemeClr val="accent3"/>
                </a:solidFill>
              </a:rPr>
              <a:t>5</a:t>
            </a:r>
          </a:p>
        </p:txBody>
      </p:sp>
      <p:pic>
        <p:nvPicPr>
          <p:cNvPr id="15" name="Graphic 14" descr="Classroom outline">
            <a:extLst>
              <a:ext uri="{FF2B5EF4-FFF2-40B4-BE49-F238E27FC236}">
                <a16:creationId xmlns:a16="http://schemas.microsoft.com/office/drawing/2014/main" id="{14845A79-14E5-F8CE-A4D1-CEB746D5A0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885" y="1956849"/>
            <a:ext cx="1674432" cy="1674432"/>
          </a:xfrm>
          <a:prstGeom prst="rect">
            <a:avLst/>
          </a:prstGeom>
        </p:spPr>
      </p:pic>
    </p:spTree>
    <p:extLst>
      <p:ext uri="{BB962C8B-B14F-4D97-AF65-F5344CB8AC3E}">
        <p14:creationId xmlns:p14="http://schemas.microsoft.com/office/powerpoint/2010/main" val="3804138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C689DB6-ED6C-1024-2D44-8C54983659BF}"/>
              </a:ext>
            </a:extLst>
          </p:cNvPr>
          <p:cNvPicPr>
            <a:picLocks noGrp="1" noChangeAspect="1"/>
          </p:cNvPicPr>
          <p:nvPr>
            <p:ph sz="quarter" idx="13"/>
          </p:nvPr>
        </p:nvPicPr>
        <p:blipFill rotWithShape="1">
          <a:blip r:embed="rId3"/>
          <a:srcRect r="-124" b="2070"/>
          <a:stretch/>
        </p:blipFill>
        <p:spPr>
          <a:xfrm>
            <a:off x="1791149" y="1054495"/>
            <a:ext cx="5909243" cy="3464963"/>
          </a:xfrm>
          <a:prstGeom prst="rect">
            <a:avLst/>
          </a:prstGeom>
          <a:noFill/>
        </p:spPr>
      </p:pic>
      <p:sp>
        <p:nvSpPr>
          <p:cNvPr id="4" name="Text Placeholder 3">
            <a:extLst>
              <a:ext uri="{FF2B5EF4-FFF2-40B4-BE49-F238E27FC236}">
                <a16:creationId xmlns:a16="http://schemas.microsoft.com/office/drawing/2014/main" id="{AAC35FE7-A3C5-7B03-1191-606D68CF9A7B}"/>
              </a:ext>
            </a:extLst>
          </p:cNvPr>
          <p:cNvSpPr>
            <a:spLocks noGrp="1"/>
          </p:cNvSpPr>
          <p:nvPr>
            <p:ph type="body" sz="quarter" idx="10"/>
          </p:nvPr>
        </p:nvSpPr>
        <p:spPr>
          <a:xfrm>
            <a:off x="453833" y="325941"/>
            <a:ext cx="8222241" cy="464885"/>
          </a:xfrm>
        </p:spPr>
        <p:txBody>
          <a:bodyPr>
            <a:normAutofit/>
          </a:bodyPr>
          <a:lstStyle/>
          <a:p>
            <a:pPr>
              <a:lnSpc>
                <a:spcPct val="90000"/>
              </a:lnSpc>
            </a:pPr>
            <a:r>
              <a:rPr lang="en-US"/>
              <a:t>CalAIM Enhanced Care Management</a:t>
            </a:r>
            <a:endParaRPr lang="en-US">
              <a:highlight>
                <a:srgbClr val="FFFF00"/>
              </a:highlight>
            </a:endParaRPr>
          </a:p>
          <a:p>
            <a:pPr>
              <a:lnSpc>
                <a:spcPct val="90000"/>
              </a:lnSpc>
            </a:pPr>
            <a:endParaRPr lang="en-US"/>
          </a:p>
        </p:txBody>
      </p:sp>
      <p:sp>
        <p:nvSpPr>
          <p:cNvPr id="5" name="Slide Number Placeholder 4">
            <a:extLst>
              <a:ext uri="{FF2B5EF4-FFF2-40B4-BE49-F238E27FC236}">
                <a16:creationId xmlns:a16="http://schemas.microsoft.com/office/drawing/2014/main" id="{53F3D927-D149-D513-1E16-CC2F0474F5ED}"/>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23</a:t>
            </a:fld>
            <a:endParaRPr lang="en-US"/>
          </a:p>
        </p:txBody>
      </p:sp>
    </p:spTree>
    <p:extLst>
      <p:ext uri="{BB962C8B-B14F-4D97-AF65-F5344CB8AC3E}">
        <p14:creationId xmlns:p14="http://schemas.microsoft.com/office/powerpoint/2010/main" val="129901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C35FE7-A3C5-7B03-1191-606D68CF9A7B}"/>
              </a:ext>
            </a:extLst>
          </p:cNvPr>
          <p:cNvSpPr>
            <a:spLocks noGrp="1"/>
          </p:cNvSpPr>
          <p:nvPr>
            <p:ph type="body" sz="quarter" idx="10"/>
          </p:nvPr>
        </p:nvSpPr>
        <p:spPr>
          <a:xfrm>
            <a:off x="454940" y="342875"/>
            <a:ext cx="8229602" cy="464885"/>
          </a:xfrm>
        </p:spPr>
        <p:txBody>
          <a:bodyPr>
            <a:normAutofit/>
          </a:bodyPr>
          <a:lstStyle/>
          <a:p>
            <a:pPr>
              <a:lnSpc>
                <a:spcPct val="90000"/>
              </a:lnSpc>
            </a:pPr>
            <a:r>
              <a:rPr lang="en-US"/>
              <a:t>CalAIM Community Supports</a:t>
            </a:r>
          </a:p>
        </p:txBody>
      </p:sp>
      <p:pic>
        <p:nvPicPr>
          <p:cNvPr id="7" name="Content Placeholder 6">
            <a:extLst>
              <a:ext uri="{FF2B5EF4-FFF2-40B4-BE49-F238E27FC236}">
                <a16:creationId xmlns:a16="http://schemas.microsoft.com/office/drawing/2014/main" id="{993986DC-2620-49CE-2555-782584A0CD69}"/>
              </a:ext>
            </a:extLst>
          </p:cNvPr>
          <p:cNvPicPr>
            <a:picLocks noGrp="1" noChangeAspect="1"/>
          </p:cNvPicPr>
          <p:nvPr>
            <p:ph sz="quarter" idx="1"/>
          </p:nvPr>
        </p:nvPicPr>
        <p:blipFill rotWithShape="1">
          <a:blip r:embed="rId3"/>
          <a:srcRect t="22274" r="57097" b="1882"/>
          <a:stretch/>
        </p:blipFill>
        <p:spPr>
          <a:xfrm>
            <a:off x="856780" y="1171996"/>
            <a:ext cx="3181564" cy="3296303"/>
          </a:xfrm>
          <a:noFill/>
        </p:spPr>
      </p:pic>
      <p:sp>
        <p:nvSpPr>
          <p:cNvPr id="5" name="Slide Number Placeholder 4">
            <a:extLst>
              <a:ext uri="{FF2B5EF4-FFF2-40B4-BE49-F238E27FC236}">
                <a16:creationId xmlns:a16="http://schemas.microsoft.com/office/drawing/2014/main" id="{53F3D927-D149-D513-1E16-CC2F0474F5ED}"/>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24</a:t>
            </a:fld>
            <a:endParaRPr lang="en-US"/>
          </a:p>
        </p:txBody>
      </p:sp>
      <p:sp>
        <p:nvSpPr>
          <p:cNvPr id="6" name="Rectangle 5">
            <a:extLst>
              <a:ext uri="{FF2B5EF4-FFF2-40B4-BE49-F238E27FC236}">
                <a16:creationId xmlns:a16="http://schemas.microsoft.com/office/drawing/2014/main" id="{A4D198A8-48A5-00AD-A95A-409B6FB40267}"/>
              </a:ext>
            </a:extLst>
          </p:cNvPr>
          <p:cNvSpPr/>
          <p:nvPr/>
        </p:nvSpPr>
        <p:spPr>
          <a:xfrm>
            <a:off x="6843252" y="4505631"/>
            <a:ext cx="840658" cy="140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6">
            <a:extLst>
              <a:ext uri="{FF2B5EF4-FFF2-40B4-BE49-F238E27FC236}">
                <a16:creationId xmlns:a16="http://schemas.microsoft.com/office/drawing/2014/main" id="{BA519E25-4FF7-1C0A-CC36-570AE892F7C0}"/>
              </a:ext>
            </a:extLst>
          </p:cNvPr>
          <p:cNvPicPr>
            <a:picLocks noChangeAspect="1"/>
          </p:cNvPicPr>
          <p:nvPr/>
        </p:nvPicPr>
        <p:blipFill rotWithShape="1">
          <a:blip r:embed="rId3">
            <a:clrChange>
              <a:clrFrom>
                <a:srgbClr val="FFFFFF"/>
              </a:clrFrom>
              <a:clrTo>
                <a:srgbClr val="FFFFFF">
                  <a:alpha val="0"/>
                </a:srgbClr>
              </a:clrTo>
            </a:clrChange>
          </a:blip>
          <a:srcRect l="37097" r="2901" b="3744"/>
          <a:stretch/>
        </p:blipFill>
        <p:spPr>
          <a:xfrm>
            <a:off x="3769943" y="864892"/>
            <a:ext cx="3629943" cy="3640739"/>
          </a:xfrm>
          <a:prstGeom prst="rect">
            <a:avLst/>
          </a:prstGeom>
          <a:noFill/>
        </p:spPr>
      </p:pic>
    </p:spTree>
    <p:extLst>
      <p:ext uri="{BB962C8B-B14F-4D97-AF65-F5344CB8AC3E}">
        <p14:creationId xmlns:p14="http://schemas.microsoft.com/office/powerpoint/2010/main" val="2963741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BDAE79C-0F36-E0DD-CD4E-09D89665AFC8}"/>
              </a:ext>
            </a:extLst>
          </p:cNvPr>
          <p:cNvSpPr txBox="1">
            <a:spLocks/>
          </p:cNvSpPr>
          <p:nvPr/>
        </p:nvSpPr>
        <p:spPr>
          <a:xfrm>
            <a:off x="1041124" y="3443735"/>
            <a:ext cx="7009878" cy="448733"/>
          </a:xfrm>
          <a:prstGeom prst="rect">
            <a:avLst/>
          </a:prstGeom>
        </p:spPr>
        <p:txBody>
          <a:bodyPr vert="horz"/>
          <a:lstStyle>
            <a:lvl1pPr marL="274320" indent="-274320" algn="l" rtl="0" eaLnBrk="1" latinLnBrk="0" hangingPunct="1">
              <a:spcBef>
                <a:spcPts val="600"/>
              </a:spcBef>
              <a:spcAft>
                <a:spcPts val="0"/>
              </a:spcAft>
              <a:buClr>
                <a:schemeClr val="accent2"/>
              </a:buClr>
              <a:buSzPct val="100000"/>
              <a:buFontTx/>
              <a:buNone/>
              <a:defRPr sz="2000" b="0" i="0" kern="1200">
                <a:solidFill>
                  <a:schemeClr val="bg1"/>
                </a:solidFill>
                <a:latin typeface="Arial"/>
                <a:ea typeface="+mn-ea"/>
                <a:cs typeface="Arial"/>
              </a:defRPr>
            </a:lvl1pPr>
            <a:lvl2pPr marL="548640" indent="-274320" algn="l" rtl="0" eaLnBrk="1" latinLnBrk="0" hangingPunct="1">
              <a:spcBef>
                <a:spcPts val="500"/>
              </a:spcBef>
              <a:spcAft>
                <a:spcPts val="0"/>
              </a:spcAft>
              <a:buClr>
                <a:schemeClr val="accent2"/>
              </a:buClr>
              <a:buSzPct val="120000"/>
              <a:buFont typeface="Arial"/>
              <a:buChar char="•"/>
              <a:defRPr sz="2000" b="0" i="0" kern="1200">
                <a:solidFill>
                  <a:schemeClr val="tx1"/>
                </a:solidFill>
                <a:latin typeface="Arial"/>
                <a:ea typeface="+mn-ea"/>
                <a:cs typeface="Arial"/>
              </a:defRPr>
            </a:lvl2pPr>
            <a:lvl3pPr marL="822960" indent="-228600" algn="l" rtl="0" eaLnBrk="1" latinLnBrk="0" hangingPunct="1">
              <a:spcBef>
                <a:spcPts val="500"/>
              </a:spcBef>
              <a:spcAft>
                <a:spcPts val="0"/>
              </a:spcAft>
              <a:buClr>
                <a:schemeClr val="accent2"/>
              </a:buClr>
              <a:buSzPct val="100000"/>
              <a:buFont typeface="Lucida Grande"/>
              <a:buChar char="–"/>
              <a:defRPr sz="2000" b="0" i="0" kern="1200">
                <a:solidFill>
                  <a:schemeClr val="tx1"/>
                </a:solidFill>
                <a:latin typeface="Arial"/>
                <a:ea typeface="+mn-ea"/>
                <a:cs typeface="Arial"/>
              </a:defRPr>
            </a:lvl3pPr>
            <a:lvl4pPr marL="1097280" indent="-228600" algn="l" rtl="0" eaLnBrk="1" latinLnBrk="0" hangingPunct="1">
              <a:spcBef>
                <a:spcPts val="400"/>
              </a:spcBef>
              <a:spcAft>
                <a:spcPts val="0"/>
              </a:spcAft>
              <a:buClr>
                <a:schemeClr val="accent2">
                  <a:shade val="75000"/>
                </a:schemeClr>
              </a:buClr>
              <a:buSzPct val="75000"/>
              <a:buFont typeface="Courier New"/>
              <a:buChar char="o"/>
              <a:defRPr sz="2000" b="0" i="0" kern="1200">
                <a:solidFill>
                  <a:schemeClr val="tx1"/>
                </a:solidFill>
                <a:latin typeface="Arial"/>
                <a:ea typeface="+mn-ea"/>
                <a:cs typeface="Arial"/>
              </a:defRPr>
            </a:lvl4pPr>
            <a:lvl5pPr marL="1371600" indent="-228600" algn="l" rtl="0" eaLnBrk="1" latinLnBrk="0" hangingPunct="1">
              <a:spcBef>
                <a:spcPts val="300"/>
              </a:spcBef>
              <a:spcAft>
                <a:spcPts val="0"/>
              </a:spcAft>
              <a:buClr>
                <a:schemeClr val="accent2"/>
              </a:buClr>
              <a:buSzPct val="100000"/>
              <a:buFont typeface="Wingdings" charset="2"/>
              <a:buChar char="§"/>
              <a:defRPr sz="2000" b="0" i="0" kern="1200">
                <a:solidFill>
                  <a:schemeClr val="tx1"/>
                </a:solidFill>
                <a:latin typeface="Arial"/>
                <a:ea typeface="+mn-ea"/>
                <a:cs typeface="Arial"/>
              </a:defRPr>
            </a:lvl5pPr>
            <a:lvl6pPr marL="1645920" indent="-182880" algn="l" rtl="0" eaLnBrk="1" latinLnBrk="0" hangingPunct="1">
              <a:spcBef>
                <a:spcPts val="300"/>
              </a:spcBef>
              <a:buClr>
                <a:srgbClr val="9FB8CD">
                  <a:shade val="75000"/>
                </a:srgbClr>
              </a:buClr>
              <a:buSzPct val="75000"/>
              <a:buFont typeface="Wingdings 3"/>
              <a:buChar char=""/>
              <a:defRPr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lang="en-US" sz="1200" kern="1200" smtClean="0">
                <a:solidFill>
                  <a:schemeClr val="tx1"/>
                </a:solidFill>
                <a:latin typeface="+mn-lt"/>
                <a:ea typeface="+mn-ea"/>
                <a:cs typeface="+mn-cs"/>
              </a:defRPr>
            </a:lvl9pPr>
          </a:lstStyle>
          <a:p>
            <a:pPr defTabSz="914400"/>
            <a:r>
              <a:rPr lang="en-US"/>
              <a:t>Housing and Care Coordination Services for Older Adults</a:t>
            </a:r>
          </a:p>
          <a:p>
            <a:pPr defTabSz="914400"/>
            <a:r>
              <a:rPr lang="en-US"/>
              <a:t>Experiencing Housing Insecurity</a:t>
            </a:r>
          </a:p>
        </p:txBody>
      </p:sp>
      <p:sp>
        <p:nvSpPr>
          <p:cNvPr id="5" name="Title 2">
            <a:extLst>
              <a:ext uri="{FF2B5EF4-FFF2-40B4-BE49-F238E27FC236}">
                <a16:creationId xmlns:a16="http://schemas.microsoft.com/office/drawing/2014/main" id="{25E604E2-3586-0169-468A-E5C112B26A96}"/>
              </a:ext>
            </a:extLst>
          </p:cNvPr>
          <p:cNvSpPr txBox="1">
            <a:spLocks/>
          </p:cNvSpPr>
          <p:nvPr/>
        </p:nvSpPr>
        <p:spPr>
          <a:xfrm>
            <a:off x="1071045" y="2767310"/>
            <a:ext cx="7001909" cy="457132"/>
          </a:xfrm>
          <a:prstGeom prst="rect">
            <a:avLst/>
          </a:prstGeom>
        </p:spPr>
        <p:txBody>
          <a:bodyPr vert="horz"/>
          <a:lstStyle>
            <a:lvl1pPr algn="l" rtl="0" eaLnBrk="1" latinLnBrk="0" hangingPunct="1">
              <a:lnSpc>
                <a:spcPct val="80000"/>
              </a:lnSpc>
              <a:spcBef>
                <a:spcPct val="0"/>
              </a:spcBef>
              <a:buNone/>
              <a:defRPr sz="3400" b="0" i="0" kern="1200">
                <a:solidFill>
                  <a:schemeClr val="bg1"/>
                </a:solidFill>
                <a:latin typeface="Arial"/>
                <a:ea typeface="+mj-ea"/>
                <a:cs typeface="Arial"/>
              </a:defRPr>
            </a:lvl1pPr>
          </a:lstStyle>
          <a:p>
            <a:pPr defTabSz="914400"/>
            <a:r>
              <a:rPr lang="en-US"/>
              <a:t>Independence at Home (IAH)</a:t>
            </a:r>
          </a:p>
        </p:txBody>
      </p:sp>
      <p:pic>
        <p:nvPicPr>
          <p:cNvPr id="6" name="Picture 5">
            <a:extLst>
              <a:ext uri="{FF2B5EF4-FFF2-40B4-BE49-F238E27FC236}">
                <a16:creationId xmlns:a16="http://schemas.microsoft.com/office/drawing/2014/main" id="{3C1F851A-C370-136C-140E-17DABD2C69D9}"/>
              </a:ext>
            </a:extLst>
          </p:cNvPr>
          <p:cNvPicPr>
            <a:picLocks noChangeAspect="1"/>
          </p:cNvPicPr>
          <p:nvPr/>
        </p:nvPicPr>
        <p:blipFill rotWithShape="1">
          <a:blip r:embed="rId3"/>
          <a:srcRect l="86413" t="60857" r="3245" b="21791"/>
          <a:stretch/>
        </p:blipFill>
        <p:spPr>
          <a:xfrm>
            <a:off x="7490128" y="4196541"/>
            <a:ext cx="1431289" cy="709414"/>
          </a:xfrm>
          <a:prstGeom prst="rect">
            <a:avLst/>
          </a:prstGeom>
        </p:spPr>
      </p:pic>
    </p:spTree>
    <p:extLst>
      <p:ext uri="{BB962C8B-B14F-4D97-AF65-F5344CB8AC3E}">
        <p14:creationId xmlns:p14="http://schemas.microsoft.com/office/powerpoint/2010/main" val="630822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824474-710D-0E85-AB30-4014FBF4FAB8}"/>
              </a:ext>
            </a:extLst>
          </p:cNvPr>
          <p:cNvSpPr>
            <a:spLocks noGrp="1"/>
          </p:cNvSpPr>
          <p:nvPr>
            <p:ph type="body" sz="quarter" idx="10"/>
          </p:nvPr>
        </p:nvSpPr>
        <p:spPr>
          <a:xfrm>
            <a:off x="446474" y="397200"/>
            <a:ext cx="8201333" cy="464885"/>
          </a:xfrm>
        </p:spPr>
        <p:txBody>
          <a:bodyPr/>
          <a:lstStyle/>
          <a:p>
            <a:r>
              <a:rPr lang="en-US"/>
              <a:t>Independence At Home (IAH)</a:t>
            </a:r>
          </a:p>
          <a:p>
            <a:r>
              <a:rPr lang="en-US" sz="1400"/>
              <a:t>Provided to Older Adults (55+ and caregivers) at no cost </a:t>
            </a:r>
          </a:p>
        </p:txBody>
      </p:sp>
      <p:sp>
        <p:nvSpPr>
          <p:cNvPr id="5" name="Slide Number Placeholder 4">
            <a:extLst>
              <a:ext uri="{FF2B5EF4-FFF2-40B4-BE49-F238E27FC236}">
                <a16:creationId xmlns:a16="http://schemas.microsoft.com/office/drawing/2014/main" id="{B63EF11C-5724-8945-BECA-E17D8F67D045}"/>
              </a:ext>
            </a:extLst>
          </p:cNvPr>
          <p:cNvSpPr>
            <a:spLocks noGrp="1"/>
          </p:cNvSpPr>
          <p:nvPr>
            <p:ph type="sldNum" sz="quarter" idx="4"/>
          </p:nvPr>
        </p:nvSpPr>
        <p:spPr/>
        <p:txBody>
          <a:bodyPr/>
          <a:lstStyle/>
          <a:p>
            <a:fld id="{147C1B20-DEF4-46E3-B77F-0FB6B8193D90}" type="slidenum">
              <a:rPr lang="en-US" smtClean="0"/>
              <a:pPr/>
              <a:t>26</a:t>
            </a:fld>
            <a:endParaRPr lang="en-US"/>
          </a:p>
        </p:txBody>
      </p:sp>
      <p:pic>
        <p:nvPicPr>
          <p:cNvPr id="7" name="Picture 6">
            <a:extLst>
              <a:ext uri="{FF2B5EF4-FFF2-40B4-BE49-F238E27FC236}">
                <a16:creationId xmlns:a16="http://schemas.microsoft.com/office/drawing/2014/main" id="{C16C5348-29C0-44A2-05F0-0D5218D1BAC2}"/>
              </a:ext>
            </a:extLst>
          </p:cNvPr>
          <p:cNvPicPr>
            <a:picLocks noChangeAspect="1"/>
          </p:cNvPicPr>
          <p:nvPr/>
        </p:nvPicPr>
        <p:blipFill rotWithShape="1">
          <a:blip r:embed="rId3">
            <a:clrChange>
              <a:clrFrom>
                <a:srgbClr val="FFFFFF"/>
              </a:clrFrom>
              <a:clrTo>
                <a:srgbClr val="FFFFFF">
                  <a:alpha val="0"/>
                </a:srgbClr>
              </a:clrTo>
            </a:clrChange>
          </a:blip>
          <a:srcRect l="7086" t="27789" r="68454" b="8983"/>
          <a:stretch/>
        </p:blipFill>
        <p:spPr>
          <a:xfrm>
            <a:off x="204717" y="1147293"/>
            <a:ext cx="5296178" cy="3871732"/>
          </a:xfrm>
          <a:prstGeom prst="rect">
            <a:avLst/>
          </a:prstGeom>
        </p:spPr>
      </p:pic>
      <p:pic>
        <p:nvPicPr>
          <p:cNvPr id="8" name="Picture 7">
            <a:extLst>
              <a:ext uri="{FF2B5EF4-FFF2-40B4-BE49-F238E27FC236}">
                <a16:creationId xmlns:a16="http://schemas.microsoft.com/office/drawing/2014/main" id="{50394540-3800-CF0D-B906-77F817A41B4E}"/>
              </a:ext>
            </a:extLst>
          </p:cNvPr>
          <p:cNvPicPr>
            <a:picLocks noChangeAspect="1"/>
          </p:cNvPicPr>
          <p:nvPr/>
        </p:nvPicPr>
        <p:blipFill rotWithShape="1">
          <a:blip r:embed="rId3"/>
          <a:srcRect l="31374" t="22036" r="60057" b="35705"/>
          <a:stretch/>
        </p:blipFill>
        <p:spPr>
          <a:xfrm>
            <a:off x="5430378" y="1224034"/>
            <a:ext cx="1932589" cy="2695432"/>
          </a:xfrm>
          <a:prstGeom prst="rect">
            <a:avLst/>
          </a:prstGeom>
        </p:spPr>
      </p:pic>
      <p:pic>
        <p:nvPicPr>
          <p:cNvPr id="9" name="Picture 8">
            <a:extLst>
              <a:ext uri="{FF2B5EF4-FFF2-40B4-BE49-F238E27FC236}">
                <a16:creationId xmlns:a16="http://schemas.microsoft.com/office/drawing/2014/main" id="{485513C6-B570-EFB2-461C-51BCA026B107}"/>
              </a:ext>
            </a:extLst>
          </p:cNvPr>
          <p:cNvPicPr>
            <a:picLocks noChangeAspect="1"/>
          </p:cNvPicPr>
          <p:nvPr/>
        </p:nvPicPr>
        <p:blipFill rotWithShape="1">
          <a:blip r:embed="rId3">
            <a:clrChange>
              <a:clrFrom>
                <a:srgbClr val="FFFFFF"/>
              </a:clrFrom>
              <a:clrTo>
                <a:srgbClr val="FFFFFF">
                  <a:alpha val="0"/>
                </a:srgbClr>
              </a:clrTo>
            </a:clrChange>
          </a:blip>
          <a:srcRect l="31374" t="63113" r="60057" b="9529"/>
          <a:stretch/>
        </p:blipFill>
        <p:spPr>
          <a:xfrm>
            <a:off x="7199194" y="1693738"/>
            <a:ext cx="1944806" cy="1756024"/>
          </a:xfrm>
          <a:prstGeom prst="rect">
            <a:avLst/>
          </a:prstGeom>
        </p:spPr>
      </p:pic>
    </p:spTree>
    <p:extLst>
      <p:ext uri="{BB962C8B-B14F-4D97-AF65-F5344CB8AC3E}">
        <p14:creationId xmlns:p14="http://schemas.microsoft.com/office/powerpoint/2010/main" val="3582614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EE526FA-3C29-ADB0-985C-3B701AA761A6}"/>
              </a:ext>
            </a:extLst>
          </p:cNvPr>
          <p:cNvSpPr>
            <a:spLocks noGrp="1"/>
          </p:cNvSpPr>
          <p:nvPr>
            <p:ph type="body" sz="quarter" idx="10"/>
          </p:nvPr>
        </p:nvSpPr>
        <p:spPr>
          <a:xfrm>
            <a:off x="497982" y="406399"/>
            <a:ext cx="6307551" cy="567192"/>
          </a:xfrm>
        </p:spPr>
        <p:txBody>
          <a:bodyPr/>
          <a:lstStyle/>
          <a:p>
            <a:pPr defTabSz="914400"/>
            <a:r>
              <a:rPr lang="en-US" dirty="0">
                <a:solidFill>
                  <a:schemeClr val="accent1"/>
                </a:solidFill>
              </a:rPr>
              <a:t>IAH Homeless Services</a:t>
            </a:r>
          </a:p>
        </p:txBody>
      </p:sp>
      <p:sp>
        <p:nvSpPr>
          <p:cNvPr id="4" name="Slide Number Placeholder 3">
            <a:extLst>
              <a:ext uri="{FF2B5EF4-FFF2-40B4-BE49-F238E27FC236}">
                <a16:creationId xmlns:a16="http://schemas.microsoft.com/office/drawing/2014/main" id="{6E8FC02E-840C-C31B-8CE2-77896080AD04}"/>
              </a:ext>
            </a:extLst>
          </p:cNvPr>
          <p:cNvSpPr>
            <a:spLocks noGrp="1"/>
          </p:cNvSpPr>
          <p:nvPr>
            <p:ph type="sldNum" sz="quarter" idx="4"/>
          </p:nvPr>
        </p:nvSpPr>
        <p:spPr/>
        <p:txBody>
          <a:bodyPr/>
          <a:lstStyle/>
          <a:p>
            <a:fld id="{147C1B20-DEF4-46E3-B77F-0FB6B8193D90}" type="slidenum">
              <a:rPr lang="en-US" smtClean="0"/>
              <a:pPr/>
              <a:t>27</a:t>
            </a:fld>
            <a:endParaRPr lang="en-US"/>
          </a:p>
        </p:txBody>
      </p:sp>
      <p:pic>
        <p:nvPicPr>
          <p:cNvPr id="6" name="Picture 5" descr="A picture containing text, person&#10;&#10;Description automatically generated">
            <a:extLst>
              <a:ext uri="{FF2B5EF4-FFF2-40B4-BE49-F238E27FC236}">
                <a16:creationId xmlns:a16="http://schemas.microsoft.com/office/drawing/2014/main" id="{3B8A317A-C679-3106-6D17-6D294DD5E0FC}"/>
              </a:ext>
            </a:extLst>
          </p:cNvPr>
          <p:cNvPicPr>
            <a:picLocks noChangeAspect="1"/>
          </p:cNvPicPr>
          <p:nvPr/>
        </p:nvPicPr>
        <p:blipFill>
          <a:blip r:embed="rId3"/>
          <a:stretch>
            <a:fillRect/>
          </a:stretch>
        </p:blipFill>
        <p:spPr>
          <a:xfrm>
            <a:off x="979874" y="973591"/>
            <a:ext cx="6740688" cy="3764575"/>
          </a:xfrm>
          <a:prstGeom prst="rect">
            <a:avLst/>
          </a:prstGeom>
          <a:ln>
            <a:noFill/>
          </a:ln>
        </p:spPr>
      </p:pic>
    </p:spTree>
    <p:extLst>
      <p:ext uri="{BB962C8B-B14F-4D97-AF65-F5344CB8AC3E}">
        <p14:creationId xmlns:p14="http://schemas.microsoft.com/office/powerpoint/2010/main" val="314213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8FC02E-840C-C31B-8CE2-77896080AD04}"/>
              </a:ext>
            </a:extLst>
          </p:cNvPr>
          <p:cNvSpPr>
            <a:spLocks noGrp="1"/>
          </p:cNvSpPr>
          <p:nvPr>
            <p:ph type="sldNum" sz="quarter" idx="4"/>
          </p:nvPr>
        </p:nvSpPr>
        <p:spPr/>
        <p:txBody>
          <a:bodyPr/>
          <a:lstStyle/>
          <a:p>
            <a:fld id="{147C1B20-DEF4-46E3-B77F-0FB6B8193D90}" type="slidenum">
              <a:rPr lang="en-US" smtClean="0"/>
              <a:pPr/>
              <a:t>28</a:t>
            </a:fld>
            <a:endParaRPr lang="en-US"/>
          </a:p>
        </p:txBody>
      </p:sp>
      <p:pic>
        <p:nvPicPr>
          <p:cNvPr id="2" name="Picture 1">
            <a:extLst>
              <a:ext uri="{FF2B5EF4-FFF2-40B4-BE49-F238E27FC236}">
                <a16:creationId xmlns:a16="http://schemas.microsoft.com/office/drawing/2014/main" id="{F77F7A3A-749F-5236-2F35-2884969DDBE1}"/>
              </a:ext>
            </a:extLst>
          </p:cNvPr>
          <p:cNvPicPr>
            <a:picLocks noChangeAspect="1"/>
          </p:cNvPicPr>
          <p:nvPr/>
        </p:nvPicPr>
        <p:blipFill rotWithShape="1">
          <a:blip r:embed="rId3"/>
          <a:srcRect t="45457"/>
          <a:stretch/>
        </p:blipFill>
        <p:spPr>
          <a:xfrm>
            <a:off x="595826" y="1868284"/>
            <a:ext cx="7377710" cy="2603304"/>
          </a:xfrm>
          <a:prstGeom prst="rect">
            <a:avLst/>
          </a:prstGeom>
        </p:spPr>
      </p:pic>
      <p:sp>
        <p:nvSpPr>
          <p:cNvPr id="3" name="Text Placeholder 1">
            <a:extLst>
              <a:ext uri="{FF2B5EF4-FFF2-40B4-BE49-F238E27FC236}">
                <a16:creationId xmlns:a16="http://schemas.microsoft.com/office/drawing/2014/main" id="{B77A36D9-FE66-4377-6B3E-D0CB3BF885A9}"/>
              </a:ext>
            </a:extLst>
          </p:cNvPr>
          <p:cNvSpPr>
            <a:spLocks noGrp="1"/>
          </p:cNvSpPr>
          <p:nvPr>
            <p:ph type="body" sz="quarter" idx="10"/>
          </p:nvPr>
        </p:nvSpPr>
        <p:spPr>
          <a:xfrm>
            <a:off x="497982" y="406399"/>
            <a:ext cx="6307551" cy="567192"/>
          </a:xfrm>
        </p:spPr>
        <p:txBody>
          <a:bodyPr/>
          <a:lstStyle/>
          <a:p>
            <a:pPr defTabSz="914400"/>
            <a:r>
              <a:rPr lang="en-US" dirty="0">
                <a:solidFill>
                  <a:schemeClr val="accent1"/>
                </a:solidFill>
              </a:rPr>
              <a:t>Housing Insecurity  &amp; Homelessness</a:t>
            </a:r>
          </a:p>
        </p:txBody>
      </p:sp>
      <p:sp>
        <p:nvSpPr>
          <p:cNvPr id="5" name="TextBox 4">
            <a:extLst>
              <a:ext uri="{FF2B5EF4-FFF2-40B4-BE49-F238E27FC236}">
                <a16:creationId xmlns:a16="http://schemas.microsoft.com/office/drawing/2014/main" id="{EFDA3643-C16F-1CE8-5500-9B39289E1D74}"/>
              </a:ext>
            </a:extLst>
          </p:cNvPr>
          <p:cNvSpPr txBox="1"/>
          <p:nvPr/>
        </p:nvSpPr>
        <p:spPr>
          <a:xfrm>
            <a:off x="497982" y="1005439"/>
            <a:ext cx="813059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Focus: Care Coordination for Older Adults (55 years+ and caregivers) with a focus on Housing Stabilization (prevention, retention) and Social Supports</a:t>
            </a:r>
          </a:p>
          <a:p>
            <a:pPr marL="285750" indent="-285750">
              <a:buFont typeface="Arial" panose="020B0604020202020204" pitchFamily="34" charset="0"/>
              <a:buChar char="•"/>
            </a:pPr>
            <a:r>
              <a:rPr lang="en-US" sz="1600" dirty="0"/>
              <a:t>Launched in 2022</a:t>
            </a:r>
          </a:p>
        </p:txBody>
      </p:sp>
    </p:spTree>
    <p:extLst>
      <p:ext uri="{BB962C8B-B14F-4D97-AF65-F5344CB8AC3E}">
        <p14:creationId xmlns:p14="http://schemas.microsoft.com/office/powerpoint/2010/main" val="3787258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6FE03E-6C19-77AB-197A-A2EC9070F9AA}"/>
              </a:ext>
            </a:extLst>
          </p:cNvPr>
          <p:cNvSpPr>
            <a:spLocks noGrp="1"/>
          </p:cNvSpPr>
          <p:nvPr>
            <p:ph type="body" sz="quarter" idx="10"/>
          </p:nvPr>
        </p:nvSpPr>
        <p:spPr>
          <a:xfrm>
            <a:off x="453833" y="325941"/>
            <a:ext cx="8201333" cy="464885"/>
          </a:xfrm>
        </p:spPr>
        <p:txBody>
          <a:bodyPr>
            <a:normAutofit/>
          </a:bodyPr>
          <a:lstStyle/>
          <a:p>
            <a:pPr>
              <a:lnSpc>
                <a:spcPct val="90000"/>
              </a:lnSpc>
            </a:pPr>
            <a:r>
              <a:rPr lang="en-US" dirty="0"/>
              <a:t>Outcomes</a:t>
            </a:r>
          </a:p>
        </p:txBody>
      </p:sp>
      <p:sp>
        <p:nvSpPr>
          <p:cNvPr id="4" name="Slide Number Placeholder 3">
            <a:extLst>
              <a:ext uri="{FF2B5EF4-FFF2-40B4-BE49-F238E27FC236}">
                <a16:creationId xmlns:a16="http://schemas.microsoft.com/office/drawing/2014/main" id="{76EE8829-DFB6-9667-B4DC-E15C5F1CAF61}"/>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29</a:t>
            </a:fld>
            <a:endParaRPr lang="en-US"/>
          </a:p>
        </p:txBody>
      </p:sp>
      <p:graphicFrame>
        <p:nvGraphicFramePr>
          <p:cNvPr id="9" name="Content Placeholder 2">
            <a:extLst>
              <a:ext uri="{FF2B5EF4-FFF2-40B4-BE49-F238E27FC236}">
                <a16:creationId xmlns:a16="http://schemas.microsoft.com/office/drawing/2014/main" id="{FBFFE2C2-390C-6BF3-E130-43266F6556CD}"/>
              </a:ext>
            </a:extLst>
          </p:cNvPr>
          <p:cNvGraphicFramePr>
            <a:graphicFrameLocks noGrp="1"/>
          </p:cNvGraphicFramePr>
          <p:nvPr>
            <p:ph sz="quarter" idx="1"/>
            <p:extLst>
              <p:ext uri="{D42A27DB-BD31-4B8C-83A1-F6EECF244321}">
                <p14:modId xmlns:p14="http://schemas.microsoft.com/office/powerpoint/2010/main" val="3932020264"/>
              </p:ext>
            </p:extLst>
          </p:nvPr>
        </p:nvGraphicFramePr>
        <p:xfrm>
          <a:off x="453832" y="1056782"/>
          <a:ext cx="7655265" cy="3257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6035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54F02-8EE1-9F0B-7607-BF0836DAC1B1}"/>
              </a:ext>
            </a:extLst>
          </p:cNvPr>
          <p:cNvSpPr/>
          <p:nvPr/>
        </p:nvSpPr>
        <p:spPr>
          <a:xfrm>
            <a:off x="4572000" y="-68376"/>
            <a:ext cx="3989064" cy="3662541"/>
          </a:xfrm>
          <a:prstGeom prst="rect">
            <a:avLst/>
          </a:prstGeom>
        </p:spPr>
        <p:txBody>
          <a:bodyPr wrap="square" lIns="91440" tIns="45720" rIns="91440" bIns="45720" anchor="t">
            <a:spAutoFit/>
          </a:bodyPr>
          <a:lstStyle/>
          <a:p>
            <a:pPr algn="ctr">
              <a:defRPr/>
            </a:pPr>
            <a:endParaRPr lang="en-US" sz="3200" b="1" spc="100">
              <a:cs typeface="Arial"/>
            </a:endParaRPr>
          </a:p>
          <a:p>
            <a:r>
              <a:rPr lang="en-US" sz="2400">
                <a:latin typeface="Calibri"/>
                <a:cs typeface="Calibri"/>
              </a:rPr>
              <a:t>For 45 years, SCAN has been keeping seniors &amp; older adults healthy and independent.</a:t>
            </a:r>
          </a:p>
          <a:p>
            <a:endParaRPr lang="en-US" sz="2400">
              <a:latin typeface="Calibri" panose="020F0502020204030204" pitchFamily="34" charset="0"/>
              <a:cs typeface="Calibri" panose="020F0502020204030204" pitchFamily="34" charset="0"/>
            </a:endParaRPr>
          </a:p>
          <a:p>
            <a:r>
              <a:rPr lang="en-US" sz="2400">
                <a:latin typeface="Calibri"/>
                <a:cs typeface="Calibri"/>
              </a:rPr>
              <a:t>Through our health plan </a:t>
            </a:r>
            <a:endParaRPr lang="en-US" sz="2400">
              <a:latin typeface="Calibri" panose="020F0502020204030204" pitchFamily="34" charset="0"/>
              <a:cs typeface="Calibri" panose="020F0502020204030204" pitchFamily="34" charset="0"/>
            </a:endParaRPr>
          </a:p>
          <a:p>
            <a:r>
              <a:rPr lang="en-US" sz="2400">
                <a:latin typeface="Calibri"/>
                <a:cs typeface="Calibri"/>
              </a:rPr>
              <a:t>and Independence At Home (IAH) community services.</a:t>
            </a:r>
            <a:endParaRPr lang="en-US" sz="2400">
              <a:latin typeface="Calibri" panose="020F0502020204030204" pitchFamily="34" charset="0"/>
              <a:cs typeface="Calibri" panose="020F0502020204030204" pitchFamily="34" charset="0"/>
            </a:endParaRPr>
          </a:p>
          <a:p>
            <a:pPr algn="ctr">
              <a:defRPr/>
            </a:pPr>
            <a:endParaRPr lang="en-US" sz="3200" b="1" spc="100">
              <a:cs typeface="Arial"/>
            </a:endParaRPr>
          </a:p>
        </p:txBody>
      </p:sp>
      <p:pic>
        <p:nvPicPr>
          <p:cNvPr id="3" name="Picture 2">
            <a:extLst>
              <a:ext uri="{FF2B5EF4-FFF2-40B4-BE49-F238E27FC236}">
                <a16:creationId xmlns:a16="http://schemas.microsoft.com/office/drawing/2014/main" id="{BC59C702-D11C-DC94-1F6D-98E55821320F}"/>
              </a:ext>
            </a:extLst>
          </p:cNvPr>
          <p:cNvPicPr>
            <a:picLocks noChangeAspect="1"/>
          </p:cNvPicPr>
          <p:nvPr/>
        </p:nvPicPr>
        <p:blipFill rotWithShape="1">
          <a:blip r:embed="rId3">
            <a:clrChange>
              <a:clrFrom>
                <a:srgbClr val="FFFFFF"/>
              </a:clrFrom>
              <a:clrTo>
                <a:srgbClr val="FFFFFF">
                  <a:alpha val="0"/>
                </a:srgbClr>
              </a:clrTo>
            </a:clrChange>
          </a:blip>
          <a:srcRect l="86667" t="65967" r="6744" b="23343"/>
          <a:stretch/>
        </p:blipFill>
        <p:spPr>
          <a:xfrm>
            <a:off x="4972357" y="3466995"/>
            <a:ext cx="2204461" cy="1011456"/>
          </a:xfrm>
          <a:prstGeom prst="rect">
            <a:avLst/>
          </a:prstGeom>
        </p:spPr>
      </p:pic>
    </p:spTree>
    <p:extLst>
      <p:ext uri="{BB962C8B-B14F-4D97-AF65-F5344CB8AC3E}">
        <p14:creationId xmlns:p14="http://schemas.microsoft.com/office/powerpoint/2010/main" val="2450467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F93517-D362-EAAF-5642-25B4E795DB0A}"/>
              </a:ext>
            </a:extLst>
          </p:cNvPr>
          <p:cNvSpPr>
            <a:spLocks noGrp="1"/>
          </p:cNvSpPr>
          <p:nvPr>
            <p:ph type="title"/>
          </p:nvPr>
        </p:nvSpPr>
        <p:spPr>
          <a:xfrm>
            <a:off x="1041400" y="2762250"/>
            <a:ext cx="7000875" cy="457200"/>
          </a:xfrm>
        </p:spPr>
        <p:txBody>
          <a:bodyPr/>
          <a:lstStyle/>
          <a:p>
            <a:r>
              <a:rPr lang="en-US"/>
              <a:t>Healthcare In Action (HIA)</a:t>
            </a:r>
          </a:p>
        </p:txBody>
      </p:sp>
      <p:pic>
        <p:nvPicPr>
          <p:cNvPr id="2" name="Picture 2">
            <a:extLst>
              <a:ext uri="{FF2B5EF4-FFF2-40B4-BE49-F238E27FC236}">
                <a16:creationId xmlns:a16="http://schemas.microsoft.com/office/drawing/2014/main" id="{6B4E27A4-7372-122B-D551-18B8940834F7}"/>
              </a:ext>
            </a:extLst>
          </p:cNvPr>
          <p:cNvPicPr>
            <a:picLocks noChangeAspect="1"/>
          </p:cNvPicPr>
          <p:nvPr/>
        </p:nvPicPr>
        <p:blipFill rotWithShape="1">
          <a:blip r:embed="rId3"/>
          <a:srcRect l="3519" t="8434" r="3226"/>
          <a:stretch/>
        </p:blipFill>
        <p:spPr>
          <a:xfrm>
            <a:off x="6525234" y="3896161"/>
            <a:ext cx="2185753" cy="1046919"/>
          </a:xfrm>
          <a:prstGeom prst="rect">
            <a:avLst/>
          </a:prstGeom>
        </p:spPr>
      </p:pic>
    </p:spTree>
    <p:extLst>
      <p:ext uri="{BB962C8B-B14F-4D97-AF65-F5344CB8AC3E}">
        <p14:creationId xmlns:p14="http://schemas.microsoft.com/office/powerpoint/2010/main" val="1139874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847EE1-6A71-E666-6E22-F3A05057F71E}"/>
              </a:ext>
            </a:extLst>
          </p:cNvPr>
          <p:cNvSpPr>
            <a:spLocks noGrp="1"/>
          </p:cNvSpPr>
          <p:nvPr>
            <p:ph sz="quarter" idx="1"/>
          </p:nvPr>
        </p:nvSpPr>
        <p:spPr>
          <a:xfrm>
            <a:off x="453833" y="1054496"/>
            <a:ext cx="8095187" cy="1364854"/>
          </a:xfrm>
        </p:spPr>
        <p:txBody>
          <a:bodyPr lIns="91440" tIns="45720" rIns="91440" bIns="45720" anchor="t">
            <a:normAutofit/>
          </a:bodyPr>
          <a:lstStyle/>
          <a:p>
            <a:pPr marL="0" indent="0">
              <a:buNone/>
            </a:pPr>
            <a:r>
              <a:rPr lang="en-US" sz="1600" dirty="0"/>
              <a:t>A non-profit, value-based, payer agnostic medical group with integrated primary care, mental health, substance use, and social work services. Serves patients in six counties across Northern and Southern California.</a:t>
            </a:r>
          </a:p>
        </p:txBody>
      </p:sp>
      <p:pic>
        <p:nvPicPr>
          <p:cNvPr id="8" name="Picture 7">
            <a:extLst>
              <a:ext uri="{FF2B5EF4-FFF2-40B4-BE49-F238E27FC236}">
                <a16:creationId xmlns:a16="http://schemas.microsoft.com/office/drawing/2014/main" id="{0AA326CD-0AC4-AEDC-7BC0-B9E98C35E81F}"/>
              </a:ext>
            </a:extLst>
          </p:cNvPr>
          <p:cNvPicPr>
            <a:picLocks noChangeAspect="1"/>
          </p:cNvPicPr>
          <p:nvPr/>
        </p:nvPicPr>
        <p:blipFill>
          <a:blip r:embed="rId3"/>
          <a:stretch>
            <a:fillRect/>
          </a:stretch>
        </p:blipFill>
        <p:spPr>
          <a:xfrm>
            <a:off x="583632" y="2214639"/>
            <a:ext cx="7974418" cy="2470579"/>
          </a:xfrm>
          <a:prstGeom prst="rect">
            <a:avLst/>
          </a:prstGeom>
          <a:noFill/>
        </p:spPr>
      </p:pic>
      <p:sp>
        <p:nvSpPr>
          <p:cNvPr id="16" name="Text Placeholder 3">
            <a:extLst>
              <a:ext uri="{FF2B5EF4-FFF2-40B4-BE49-F238E27FC236}">
                <a16:creationId xmlns:a16="http://schemas.microsoft.com/office/drawing/2014/main" id="{142AFAE5-749A-D7B9-8104-F752BEC5C1C5}"/>
              </a:ext>
            </a:extLst>
          </p:cNvPr>
          <p:cNvSpPr>
            <a:spLocks noGrp="1"/>
          </p:cNvSpPr>
          <p:nvPr>
            <p:ph type="body" sz="quarter" idx="10"/>
          </p:nvPr>
        </p:nvSpPr>
        <p:spPr>
          <a:xfrm>
            <a:off x="453833" y="325941"/>
            <a:ext cx="8107417" cy="464885"/>
          </a:xfrm>
        </p:spPr>
        <p:txBody>
          <a:bodyPr/>
          <a:lstStyle/>
          <a:p>
            <a:r>
              <a:rPr lang="en-US"/>
              <a:t>Healthcare in Action Introduction</a:t>
            </a:r>
          </a:p>
        </p:txBody>
      </p:sp>
      <p:sp>
        <p:nvSpPr>
          <p:cNvPr id="4" name="Slide Number Placeholder 3">
            <a:extLst>
              <a:ext uri="{FF2B5EF4-FFF2-40B4-BE49-F238E27FC236}">
                <a16:creationId xmlns:a16="http://schemas.microsoft.com/office/drawing/2014/main" id="{C980D2EC-8FF8-4936-85E5-812177665309}"/>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31</a:t>
            </a:fld>
            <a:endParaRPr lang="en-US"/>
          </a:p>
        </p:txBody>
      </p:sp>
    </p:spTree>
    <p:extLst>
      <p:ext uri="{BB962C8B-B14F-4D97-AF65-F5344CB8AC3E}">
        <p14:creationId xmlns:p14="http://schemas.microsoft.com/office/powerpoint/2010/main" val="189460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0827E2-3373-2CEC-F130-A67C0A55EC4E}"/>
              </a:ext>
            </a:extLst>
          </p:cNvPr>
          <p:cNvSpPr>
            <a:spLocks noGrp="1"/>
          </p:cNvSpPr>
          <p:nvPr>
            <p:ph type="body" sz="quarter" idx="10"/>
          </p:nvPr>
        </p:nvSpPr>
        <p:spPr/>
        <p:txBody>
          <a:bodyPr/>
          <a:lstStyle/>
          <a:p>
            <a:r>
              <a:rPr lang="en-US"/>
              <a:t>What does HIA do?</a:t>
            </a:r>
          </a:p>
        </p:txBody>
      </p:sp>
      <p:sp>
        <p:nvSpPr>
          <p:cNvPr id="3" name="Content Placeholder 2">
            <a:extLst>
              <a:ext uri="{FF2B5EF4-FFF2-40B4-BE49-F238E27FC236}">
                <a16:creationId xmlns:a16="http://schemas.microsoft.com/office/drawing/2014/main" id="{EB8E1A62-E359-E6AF-5BBD-0ECB2F62B485}"/>
              </a:ext>
            </a:extLst>
          </p:cNvPr>
          <p:cNvSpPr>
            <a:spLocks noGrp="1"/>
          </p:cNvSpPr>
          <p:nvPr>
            <p:ph sz="quarter" idx="1"/>
          </p:nvPr>
        </p:nvSpPr>
        <p:spPr>
          <a:xfrm>
            <a:off x="1113053" y="1056782"/>
            <a:ext cx="6428976" cy="3501041"/>
          </a:xfrm>
        </p:spPr>
        <p:txBody>
          <a:bodyPr/>
          <a:lstStyle/>
          <a:p>
            <a:pPr marL="0" indent="0">
              <a:buNone/>
            </a:pPr>
            <a:r>
              <a:rPr lang="en-US" sz="2400"/>
              <a:t>Primary Care </a:t>
            </a:r>
            <a:r>
              <a:rPr lang="en-US" sz="1800"/>
              <a:t>(ex: wound care)</a:t>
            </a:r>
          </a:p>
          <a:p>
            <a:pPr marL="0" indent="0">
              <a:buNone/>
            </a:pPr>
            <a:r>
              <a:rPr lang="en-US" sz="2400"/>
              <a:t>Psychiatric Evaluations</a:t>
            </a:r>
          </a:p>
          <a:p>
            <a:pPr marL="0" indent="0">
              <a:buNone/>
            </a:pPr>
            <a:r>
              <a:rPr lang="en-US" sz="2400"/>
              <a:t>Medication Management</a:t>
            </a:r>
          </a:p>
          <a:p>
            <a:pPr marL="0" indent="0">
              <a:buNone/>
            </a:pPr>
            <a:r>
              <a:rPr lang="en-US" sz="2400"/>
              <a:t>Housing</a:t>
            </a:r>
          </a:p>
          <a:p>
            <a:pPr marL="0" indent="0">
              <a:buNone/>
            </a:pPr>
            <a:r>
              <a:rPr lang="en-US" sz="2400"/>
              <a:t>Referrals </a:t>
            </a:r>
            <a:r>
              <a:rPr lang="en-US" sz="1800"/>
              <a:t>(ex: to dental)</a:t>
            </a:r>
          </a:p>
          <a:p>
            <a:pPr marL="0" indent="0">
              <a:buNone/>
            </a:pPr>
            <a:r>
              <a:rPr lang="en-US" sz="2400"/>
              <a:t>Documentation </a:t>
            </a:r>
            <a:r>
              <a:rPr lang="en-US" sz="1800"/>
              <a:t>(ex: housing)</a:t>
            </a:r>
          </a:p>
          <a:p>
            <a:pPr marL="0" indent="0">
              <a:buNone/>
            </a:pPr>
            <a:endParaRPr lang="en-US"/>
          </a:p>
          <a:p>
            <a:endParaRPr lang="en-US"/>
          </a:p>
        </p:txBody>
      </p:sp>
      <p:sp>
        <p:nvSpPr>
          <p:cNvPr id="4" name="Slide Number Placeholder 3">
            <a:extLst>
              <a:ext uri="{FF2B5EF4-FFF2-40B4-BE49-F238E27FC236}">
                <a16:creationId xmlns:a16="http://schemas.microsoft.com/office/drawing/2014/main" id="{C8427153-F3A2-630F-30B3-86953B872241}"/>
              </a:ext>
            </a:extLst>
          </p:cNvPr>
          <p:cNvSpPr>
            <a:spLocks noGrp="1"/>
          </p:cNvSpPr>
          <p:nvPr>
            <p:ph type="sldNum" sz="quarter" idx="4"/>
          </p:nvPr>
        </p:nvSpPr>
        <p:spPr/>
        <p:txBody>
          <a:bodyPr/>
          <a:lstStyle/>
          <a:p>
            <a:fld id="{147C1B20-DEF4-46E3-B77F-0FB6B8193D90}" type="slidenum">
              <a:rPr lang="en-US" smtClean="0"/>
              <a:pPr/>
              <a:t>32</a:t>
            </a:fld>
            <a:endParaRPr lang="en-US"/>
          </a:p>
        </p:txBody>
      </p:sp>
      <p:pic>
        <p:nvPicPr>
          <p:cNvPr id="6" name="Graphic 5" descr="Stethoscope outline">
            <a:extLst>
              <a:ext uri="{FF2B5EF4-FFF2-40B4-BE49-F238E27FC236}">
                <a16:creationId xmlns:a16="http://schemas.microsoft.com/office/drawing/2014/main" id="{534B1E12-9C45-D610-38FC-28E5C7CE1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090" y="1080852"/>
            <a:ext cx="483430" cy="400190"/>
          </a:xfrm>
          <a:prstGeom prst="rect">
            <a:avLst/>
          </a:prstGeom>
        </p:spPr>
      </p:pic>
      <p:pic>
        <p:nvPicPr>
          <p:cNvPr id="8" name="Graphic 7" descr="Mental Health outline">
            <a:extLst>
              <a:ext uri="{FF2B5EF4-FFF2-40B4-BE49-F238E27FC236}">
                <a16:creationId xmlns:a16="http://schemas.microsoft.com/office/drawing/2014/main" id="{74C18A64-B045-0F91-D290-181BF25684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3174" y="1635933"/>
            <a:ext cx="400493" cy="400493"/>
          </a:xfrm>
          <a:prstGeom prst="rect">
            <a:avLst/>
          </a:prstGeom>
        </p:spPr>
      </p:pic>
      <p:pic>
        <p:nvPicPr>
          <p:cNvPr id="10" name="Graphic 9" descr="Medicine outline">
            <a:extLst>
              <a:ext uri="{FF2B5EF4-FFF2-40B4-BE49-F238E27FC236}">
                <a16:creationId xmlns:a16="http://schemas.microsoft.com/office/drawing/2014/main" id="{11A78404-3F5B-F385-C2ED-BB0985EC58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174" y="2128970"/>
            <a:ext cx="400493" cy="400493"/>
          </a:xfrm>
          <a:prstGeom prst="rect">
            <a:avLst/>
          </a:prstGeom>
        </p:spPr>
      </p:pic>
      <p:pic>
        <p:nvPicPr>
          <p:cNvPr id="18" name="Graphic 17" descr="Cycle with people outline">
            <a:extLst>
              <a:ext uri="{FF2B5EF4-FFF2-40B4-BE49-F238E27FC236}">
                <a16:creationId xmlns:a16="http://schemas.microsoft.com/office/drawing/2014/main" id="{17EC2123-B977-74E8-B8B7-CAD347F9D5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174" y="3033075"/>
            <a:ext cx="400493" cy="400493"/>
          </a:xfrm>
          <a:prstGeom prst="rect">
            <a:avLst/>
          </a:prstGeom>
        </p:spPr>
      </p:pic>
      <p:pic>
        <p:nvPicPr>
          <p:cNvPr id="20" name="Graphic 19" descr="Document outline">
            <a:extLst>
              <a:ext uri="{FF2B5EF4-FFF2-40B4-BE49-F238E27FC236}">
                <a16:creationId xmlns:a16="http://schemas.microsoft.com/office/drawing/2014/main" id="{39FF585B-D3A6-599B-D122-94325B4EAD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2559" y="3507567"/>
            <a:ext cx="400494" cy="400494"/>
          </a:xfrm>
          <a:prstGeom prst="rect">
            <a:avLst/>
          </a:prstGeom>
        </p:spPr>
      </p:pic>
      <p:pic>
        <p:nvPicPr>
          <p:cNvPr id="24" name="Graphic 23" descr="Home outline">
            <a:extLst>
              <a:ext uri="{FF2B5EF4-FFF2-40B4-BE49-F238E27FC236}">
                <a16:creationId xmlns:a16="http://schemas.microsoft.com/office/drawing/2014/main" id="{A8282F7E-3F30-F2BE-527B-AF6B413A44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2558" y="2556496"/>
            <a:ext cx="400495" cy="400495"/>
          </a:xfrm>
          <a:prstGeom prst="rect">
            <a:avLst/>
          </a:prstGeom>
        </p:spPr>
      </p:pic>
    </p:spTree>
    <p:extLst>
      <p:ext uri="{BB962C8B-B14F-4D97-AF65-F5344CB8AC3E}">
        <p14:creationId xmlns:p14="http://schemas.microsoft.com/office/powerpoint/2010/main" val="3809508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771B69-5384-9F5A-8888-9BA0C74911C2}"/>
              </a:ext>
            </a:extLst>
          </p:cNvPr>
          <p:cNvSpPr>
            <a:spLocks noGrp="1"/>
          </p:cNvSpPr>
          <p:nvPr>
            <p:ph sz="quarter" idx="1"/>
          </p:nvPr>
        </p:nvSpPr>
        <p:spPr>
          <a:xfrm>
            <a:off x="469154" y="1056782"/>
            <a:ext cx="3916908" cy="3240570"/>
          </a:xfrm>
        </p:spPr>
        <p:txBody>
          <a:bodyPr>
            <a:normAutofit/>
          </a:bodyPr>
          <a:lstStyle/>
          <a:p>
            <a:endParaRPr lang="en-US" u="sng">
              <a:solidFill>
                <a:srgbClr val="52AEA3"/>
              </a:solidFill>
              <a:effectLst/>
              <a:hlinkClick r:id="rId3">
                <a:extLst>
                  <a:ext uri="{A12FA001-AC4F-418D-AE19-62706E023703}">
                    <ahyp:hlinkClr xmlns:ahyp="http://schemas.microsoft.com/office/drawing/2018/hyperlinkcolor" val="tx"/>
                  </a:ext>
                </a:extLst>
              </a:hlinkClick>
            </a:endParaRPr>
          </a:p>
          <a:p>
            <a:pPr marL="0" indent="0">
              <a:buNone/>
            </a:pPr>
            <a:endParaRPr lang="en-US"/>
          </a:p>
        </p:txBody>
      </p:sp>
      <p:pic>
        <p:nvPicPr>
          <p:cNvPr id="1026" name="Picture 2" descr=" HEALTHCARE IN ACTION">
            <a:hlinkClick r:id="rId4"/>
            <a:extLst>
              <a:ext uri="{FF2B5EF4-FFF2-40B4-BE49-F238E27FC236}">
                <a16:creationId xmlns:a16="http://schemas.microsoft.com/office/drawing/2014/main" id="{7341213B-72B1-BD32-2B97-B797982EF7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9" r="17176"/>
          <a:stretch/>
        </p:blipFill>
        <p:spPr bwMode="auto">
          <a:xfrm>
            <a:off x="2067727" y="1015980"/>
            <a:ext cx="4290488" cy="3497032"/>
          </a:xfrm>
          <a:prstGeom prst="rect">
            <a:avLst/>
          </a:prstGeom>
          <a:solidFill>
            <a:srgbClr val="FFFFFF"/>
          </a:solidFill>
        </p:spPr>
      </p:pic>
      <p:sp>
        <p:nvSpPr>
          <p:cNvPr id="2" name="Text Placeholder 1">
            <a:extLst>
              <a:ext uri="{FF2B5EF4-FFF2-40B4-BE49-F238E27FC236}">
                <a16:creationId xmlns:a16="http://schemas.microsoft.com/office/drawing/2014/main" id="{E9277136-3E35-0978-22A9-D67DF11B874C}"/>
              </a:ext>
            </a:extLst>
          </p:cNvPr>
          <p:cNvSpPr>
            <a:spLocks noGrp="1"/>
          </p:cNvSpPr>
          <p:nvPr>
            <p:ph type="body" sz="quarter" idx="10"/>
          </p:nvPr>
        </p:nvSpPr>
        <p:spPr>
          <a:xfrm>
            <a:off x="453833" y="325941"/>
            <a:ext cx="8154201" cy="464885"/>
          </a:xfrm>
        </p:spPr>
        <p:txBody>
          <a:bodyPr>
            <a:normAutofit/>
          </a:bodyPr>
          <a:lstStyle/>
          <a:p>
            <a:r>
              <a:rPr lang="en-US" sz="2300"/>
              <a:t>HIA Street Medics Help Formerly Homeless Woman Rebound</a:t>
            </a:r>
          </a:p>
        </p:txBody>
      </p:sp>
      <p:sp>
        <p:nvSpPr>
          <p:cNvPr id="4" name="Slide Number Placeholder 3">
            <a:extLst>
              <a:ext uri="{FF2B5EF4-FFF2-40B4-BE49-F238E27FC236}">
                <a16:creationId xmlns:a16="http://schemas.microsoft.com/office/drawing/2014/main" id="{9B486223-458E-0BA6-3AE2-CC22FA7DC9FD}"/>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33</a:t>
            </a:fld>
            <a:endParaRPr lang="en-US"/>
          </a:p>
        </p:txBody>
      </p:sp>
    </p:spTree>
    <p:extLst>
      <p:ext uri="{BB962C8B-B14F-4D97-AF65-F5344CB8AC3E}">
        <p14:creationId xmlns:p14="http://schemas.microsoft.com/office/powerpoint/2010/main" val="223756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A814A-D728-7004-53D0-6DFA010765A7}"/>
              </a:ext>
            </a:extLst>
          </p:cNvPr>
          <p:cNvSpPr>
            <a:spLocks noGrp="1"/>
          </p:cNvSpPr>
          <p:nvPr>
            <p:ph type="body" sz="quarter" idx="10"/>
          </p:nvPr>
        </p:nvSpPr>
        <p:spPr>
          <a:xfrm>
            <a:off x="453833" y="325941"/>
            <a:ext cx="8626372" cy="464885"/>
          </a:xfrm>
        </p:spPr>
        <p:txBody>
          <a:bodyPr/>
          <a:lstStyle/>
          <a:p>
            <a:r>
              <a:rPr lang="en-US" sz="2400"/>
              <a:t>HIA Team Structure: Delivering Care via Interdisciplinary Team</a:t>
            </a:r>
          </a:p>
          <a:p>
            <a:br>
              <a:rPr lang="en-US"/>
            </a:br>
            <a:r>
              <a:rPr lang="en-US">
                <a:solidFill>
                  <a:schemeClr val="tx1"/>
                </a:solidFill>
              </a:rPr>
              <a:t>  </a:t>
            </a:r>
            <a:endParaRPr lang="en-US"/>
          </a:p>
        </p:txBody>
      </p:sp>
      <p:sp>
        <p:nvSpPr>
          <p:cNvPr id="4" name="Slide Number Placeholder 3">
            <a:extLst>
              <a:ext uri="{FF2B5EF4-FFF2-40B4-BE49-F238E27FC236}">
                <a16:creationId xmlns:a16="http://schemas.microsoft.com/office/drawing/2014/main" id="{0FF515E5-0A68-3563-1A5B-00873EE530CE}"/>
              </a:ext>
            </a:extLst>
          </p:cNvPr>
          <p:cNvSpPr>
            <a:spLocks noGrp="1"/>
          </p:cNvSpPr>
          <p:nvPr>
            <p:ph type="sldNum" sz="quarter" idx="4"/>
          </p:nvPr>
        </p:nvSpPr>
        <p:spPr/>
        <p:txBody>
          <a:bodyPr/>
          <a:lstStyle/>
          <a:p>
            <a:fld id="{147C1B20-DEF4-46E3-B77F-0FB6B8193D90}" type="slidenum">
              <a:rPr lang="en-US" smtClean="0"/>
              <a:pPr/>
              <a:t>34</a:t>
            </a:fld>
            <a:endParaRPr lang="en-US"/>
          </a:p>
        </p:txBody>
      </p:sp>
      <p:grpSp>
        <p:nvGrpSpPr>
          <p:cNvPr id="6" name="Group 5">
            <a:extLst>
              <a:ext uri="{FF2B5EF4-FFF2-40B4-BE49-F238E27FC236}">
                <a16:creationId xmlns:a16="http://schemas.microsoft.com/office/drawing/2014/main" id="{791A2C7B-E900-743F-3909-ACAEC3B1F42B}"/>
              </a:ext>
            </a:extLst>
          </p:cNvPr>
          <p:cNvGrpSpPr/>
          <p:nvPr/>
        </p:nvGrpSpPr>
        <p:grpSpPr>
          <a:xfrm>
            <a:off x="198474" y="1103330"/>
            <a:ext cx="8626372" cy="3443722"/>
            <a:chOff x="-66210" y="878957"/>
            <a:chExt cx="9040087" cy="3443722"/>
          </a:xfrm>
        </p:grpSpPr>
        <p:sp>
          <p:nvSpPr>
            <p:cNvPr id="36" name="TextBox 35">
              <a:extLst>
                <a:ext uri="{FF2B5EF4-FFF2-40B4-BE49-F238E27FC236}">
                  <a16:creationId xmlns:a16="http://schemas.microsoft.com/office/drawing/2014/main" id="{5639977E-EBC2-5D75-A2AD-04BB5B8A5A0E}"/>
                </a:ext>
              </a:extLst>
            </p:cNvPr>
            <p:cNvSpPr txBox="1"/>
            <p:nvPr/>
          </p:nvSpPr>
          <p:spPr>
            <a:xfrm>
              <a:off x="1591319" y="2432819"/>
              <a:ext cx="6852883" cy="1831724"/>
            </a:xfrm>
            <a:prstGeom prst="rect">
              <a:avLst/>
            </a:prstGeom>
            <a:solidFill>
              <a:schemeClr val="accent3">
                <a:lumMod val="60000"/>
                <a:lumOff val="40000"/>
              </a:schemeClr>
            </a:solidFill>
            <a:ln>
              <a:solidFill>
                <a:schemeClr val="tx1"/>
              </a:solidFill>
            </a:ln>
          </p:spPr>
          <p:txBody>
            <a:bodyPr wrap="square" rtlCol="0">
              <a:spAutoFit/>
            </a:bodyPr>
            <a:lstStyle/>
            <a:p>
              <a:endParaRPr lang="en-US"/>
            </a:p>
          </p:txBody>
        </p:sp>
        <p:graphicFrame>
          <p:nvGraphicFramePr>
            <p:cNvPr id="12" name="Diagram 11">
              <a:extLst>
                <a:ext uri="{FF2B5EF4-FFF2-40B4-BE49-F238E27FC236}">
                  <a16:creationId xmlns:a16="http://schemas.microsoft.com/office/drawing/2014/main" id="{A270C687-03A7-E948-E3F7-7FFE8AEB1840}"/>
                </a:ext>
              </a:extLst>
            </p:cNvPr>
            <p:cNvGraphicFramePr/>
            <p:nvPr>
              <p:extLst>
                <p:ext uri="{D42A27DB-BD31-4B8C-83A1-F6EECF244321}">
                  <p14:modId xmlns:p14="http://schemas.microsoft.com/office/powerpoint/2010/main" val="2215490778"/>
                </p:ext>
              </p:extLst>
            </p:nvPr>
          </p:nvGraphicFramePr>
          <p:xfrm>
            <a:off x="198474" y="878957"/>
            <a:ext cx="8775403" cy="876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9C9D9026-D80E-B28A-7B57-D21D3DD45D82}"/>
                </a:ext>
              </a:extLst>
            </p:cNvPr>
            <p:cNvCxnSpPr>
              <a:cxnSpLocks/>
            </p:cNvCxnSpPr>
            <p:nvPr/>
          </p:nvCxnSpPr>
          <p:spPr>
            <a:xfrm>
              <a:off x="4641850" y="2027274"/>
              <a:ext cx="0" cy="405545"/>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7E39045-0458-EB12-65A9-AF31F1D1E35D}"/>
                </a:ext>
              </a:extLst>
            </p:cNvPr>
            <p:cNvSpPr txBox="1"/>
            <p:nvPr/>
          </p:nvSpPr>
          <p:spPr>
            <a:xfrm>
              <a:off x="1897377" y="2449816"/>
              <a:ext cx="6546825" cy="769441"/>
            </a:xfrm>
            <a:prstGeom prst="rect">
              <a:avLst/>
            </a:prstGeom>
            <a:noFill/>
          </p:spPr>
          <p:txBody>
            <a:bodyPr wrap="square" rtlCol="0">
              <a:spAutoFit/>
            </a:bodyPr>
            <a:lstStyle/>
            <a:p>
              <a:r>
                <a:rPr lang="en-US" sz="1600" b="1"/>
                <a:t>PA/MD</a:t>
              </a:r>
              <a:r>
                <a:rPr lang="en-US" sz="1600">
                  <a:solidFill>
                    <a:schemeClr val="bg1"/>
                  </a:solidFill>
                </a:rPr>
                <a:t>		    </a:t>
              </a:r>
              <a:r>
                <a:rPr lang="en-US" sz="1600" b="1"/>
                <a:t>Clinical Support</a:t>
              </a:r>
              <a:r>
                <a:rPr lang="en-US" sz="1600" b="1">
                  <a:solidFill>
                    <a:schemeClr val="bg1"/>
                  </a:solidFill>
                </a:rPr>
                <a:t>	       </a:t>
              </a:r>
              <a:r>
                <a:rPr lang="en-US" sz="1600">
                  <a:solidFill>
                    <a:schemeClr val="bg1"/>
                  </a:solidFill>
                </a:rPr>
                <a:t>      </a:t>
              </a:r>
              <a:r>
                <a:rPr lang="en-US" sz="1600" b="1"/>
                <a:t>Peer Navigator</a:t>
              </a:r>
            </a:p>
            <a:p>
              <a:r>
                <a:rPr lang="en-US" sz="1400">
                  <a:solidFill>
                    <a:schemeClr val="bg1"/>
                  </a:solidFill>
                </a:rPr>
                <a:t>1 per Teamlet	     1 per Teamlet			    6 per Teamlet</a:t>
              </a:r>
            </a:p>
            <a:p>
              <a:endParaRPr lang="en-US" sz="1400">
                <a:solidFill>
                  <a:schemeClr val="bg1"/>
                </a:solidFill>
              </a:endParaRPr>
            </a:p>
          </p:txBody>
        </p:sp>
        <p:pic>
          <p:nvPicPr>
            <p:cNvPr id="38" name="Graphic 49" descr="Stethoscope">
              <a:extLst>
                <a:ext uri="{FF2B5EF4-FFF2-40B4-BE49-F238E27FC236}">
                  <a16:creationId xmlns:a16="http://schemas.microsoft.com/office/drawing/2014/main" id="{D9B1FFA6-2933-C922-1D0E-1B2CF49049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9375" y="2537474"/>
              <a:ext cx="161427" cy="161427"/>
            </a:xfrm>
            <a:prstGeom prst="rect">
              <a:avLst/>
            </a:prstGeom>
          </p:spPr>
        </p:pic>
        <p:pic>
          <p:nvPicPr>
            <p:cNvPr id="41" name="Graphic 40" descr="Handshake with solid fill">
              <a:extLst>
                <a:ext uri="{FF2B5EF4-FFF2-40B4-BE49-F238E27FC236}">
                  <a16:creationId xmlns:a16="http://schemas.microsoft.com/office/drawing/2014/main" id="{58738BAB-2460-BFFD-AF04-C083952E57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97241" y="2484073"/>
              <a:ext cx="252026" cy="252026"/>
            </a:xfrm>
            <a:prstGeom prst="rect">
              <a:avLst/>
            </a:prstGeom>
          </p:spPr>
        </p:pic>
        <p:sp>
          <p:nvSpPr>
            <p:cNvPr id="43" name="Left Brace 42">
              <a:extLst>
                <a:ext uri="{FF2B5EF4-FFF2-40B4-BE49-F238E27FC236}">
                  <a16:creationId xmlns:a16="http://schemas.microsoft.com/office/drawing/2014/main" id="{CDD86D9E-C31A-66E1-E428-C9B0BFECF874}"/>
                </a:ext>
              </a:extLst>
            </p:cNvPr>
            <p:cNvSpPr/>
            <p:nvPr/>
          </p:nvSpPr>
          <p:spPr>
            <a:xfrm>
              <a:off x="1279156" y="2480941"/>
              <a:ext cx="156515" cy="17381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5" name="Graphic 44" descr="Users outline">
              <a:extLst>
                <a:ext uri="{FF2B5EF4-FFF2-40B4-BE49-F238E27FC236}">
                  <a16:creationId xmlns:a16="http://schemas.microsoft.com/office/drawing/2014/main" id="{65441464-1008-F7BC-CC6C-63C9EC23C4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334" y="2204691"/>
              <a:ext cx="1036528" cy="1142422"/>
            </a:xfrm>
            <a:prstGeom prst="rect">
              <a:avLst/>
            </a:prstGeom>
          </p:spPr>
        </p:pic>
        <p:sp>
          <p:nvSpPr>
            <p:cNvPr id="46" name="TextBox 45">
              <a:extLst>
                <a:ext uri="{FF2B5EF4-FFF2-40B4-BE49-F238E27FC236}">
                  <a16:creationId xmlns:a16="http://schemas.microsoft.com/office/drawing/2014/main" id="{8783CCCC-7243-423C-E0D8-89520DFC4AD2}"/>
                </a:ext>
              </a:extLst>
            </p:cNvPr>
            <p:cNvSpPr txBox="1"/>
            <p:nvPr/>
          </p:nvSpPr>
          <p:spPr>
            <a:xfrm>
              <a:off x="72574" y="3207594"/>
              <a:ext cx="1082047" cy="646331"/>
            </a:xfrm>
            <a:prstGeom prst="rect">
              <a:avLst/>
            </a:prstGeom>
            <a:noFill/>
          </p:spPr>
          <p:txBody>
            <a:bodyPr wrap="square" rtlCol="0">
              <a:spAutoFit/>
            </a:bodyPr>
            <a:lstStyle/>
            <a:p>
              <a:pPr algn="ctr"/>
              <a:r>
                <a:rPr lang="en-US" sz="1200" b="1"/>
                <a:t>Primary Care Teamlet</a:t>
              </a:r>
            </a:p>
          </p:txBody>
        </p:sp>
        <p:sp>
          <p:nvSpPr>
            <p:cNvPr id="47" name="TextBox 46">
              <a:extLst>
                <a:ext uri="{FF2B5EF4-FFF2-40B4-BE49-F238E27FC236}">
                  <a16:creationId xmlns:a16="http://schemas.microsoft.com/office/drawing/2014/main" id="{A2934E62-E42D-8D52-6418-BB0CF561B015}"/>
                </a:ext>
              </a:extLst>
            </p:cNvPr>
            <p:cNvSpPr txBox="1"/>
            <p:nvPr/>
          </p:nvSpPr>
          <p:spPr>
            <a:xfrm>
              <a:off x="1827987" y="3116970"/>
              <a:ext cx="1637517" cy="1107996"/>
            </a:xfrm>
            <a:prstGeom prst="rect">
              <a:avLst/>
            </a:prstGeom>
            <a:noFill/>
          </p:spPr>
          <p:txBody>
            <a:bodyPr wrap="square" rtlCol="0">
              <a:spAutoFit/>
            </a:bodyPr>
            <a:lstStyle/>
            <a:p>
              <a:r>
                <a:rPr lang="en-US" sz="1200">
                  <a:solidFill>
                    <a:schemeClr val="bg1"/>
                  </a:solidFill>
                </a:rPr>
                <a:t>• Wound care </a:t>
              </a:r>
            </a:p>
            <a:p>
              <a:r>
                <a:rPr lang="en-US" sz="1200">
                  <a:solidFill>
                    <a:schemeClr val="bg1"/>
                  </a:solidFill>
                </a:rPr>
                <a:t>• Medications </a:t>
              </a:r>
            </a:p>
            <a:p>
              <a:r>
                <a:rPr lang="en-US" sz="1200">
                  <a:solidFill>
                    <a:schemeClr val="bg1"/>
                  </a:solidFill>
                </a:rPr>
                <a:t>• Triage </a:t>
              </a:r>
            </a:p>
            <a:p>
              <a:r>
                <a:rPr lang="en-US" sz="1200">
                  <a:solidFill>
                    <a:schemeClr val="bg1"/>
                  </a:solidFill>
                </a:rPr>
                <a:t>• Care planning</a:t>
              </a:r>
            </a:p>
            <a:p>
              <a:endParaRPr lang="en-US"/>
            </a:p>
          </p:txBody>
        </p:sp>
        <p:sp>
          <p:nvSpPr>
            <p:cNvPr id="50" name="TextBox 49">
              <a:extLst>
                <a:ext uri="{FF2B5EF4-FFF2-40B4-BE49-F238E27FC236}">
                  <a16:creationId xmlns:a16="http://schemas.microsoft.com/office/drawing/2014/main" id="{71C43FFC-9177-65A6-E652-DA73340421BE}"/>
                </a:ext>
              </a:extLst>
            </p:cNvPr>
            <p:cNvSpPr txBox="1"/>
            <p:nvPr/>
          </p:nvSpPr>
          <p:spPr>
            <a:xfrm>
              <a:off x="3436082" y="3116970"/>
              <a:ext cx="2193788" cy="830997"/>
            </a:xfrm>
            <a:prstGeom prst="rect">
              <a:avLst/>
            </a:prstGeom>
            <a:noFill/>
          </p:spPr>
          <p:txBody>
            <a:bodyPr wrap="square" rtlCol="0">
              <a:spAutoFit/>
            </a:bodyPr>
            <a:lstStyle/>
            <a:p>
              <a:r>
                <a:rPr lang="en-US" sz="1200">
                  <a:solidFill>
                    <a:schemeClr val="bg1"/>
                  </a:solidFill>
                </a:rPr>
                <a:t>• Acute and chronic medical issues </a:t>
              </a:r>
            </a:p>
            <a:p>
              <a:r>
                <a:rPr lang="en-US" sz="1200">
                  <a:solidFill>
                    <a:schemeClr val="bg1"/>
                  </a:solidFill>
                </a:rPr>
                <a:t>• Substance use </a:t>
              </a:r>
            </a:p>
            <a:p>
              <a:r>
                <a:rPr lang="en-US" sz="1200">
                  <a:solidFill>
                    <a:schemeClr val="bg1"/>
                  </a:solidFill>
                </a:rPr>
                <a:t>• Mental health</a:t>
              </a:r>
            </a:p>
          </p:txBody>
        </p:sp>
        <p:sp>
          <p:nvSpPr>
            <p:cNvPr id="51" name="TextBox 50">
              <a:extLst>
                <a:ext uri="{FF2B5EF4-FFF2-40B4-BE49-F238E27FC236}">
                  <a16:creationId xmlns:a16="http://schemas.microsoft.com/office/drawing/2014/main" id="{E5D6A681-1ECB-B9BD-4611-1EE8E5713A57}"/>
                </a:ext>
              </a:extLst>
            </p:cNvPr>
            <p:cNvSpPr txBox="1"/>
            <p:nvPr/>
          </p:nvSpPr>
          <p:spPr>
            <a:xfrm>
              <a:off x="5810728" y="3116970"/>
              <a:ext cx="2597692" cy="830997"/>
            </a:xfrm>
            <a:prstGeom prst="rect">
              <a:avLst/>
            </a:prstGeom>
            <a:noFill/>
          </p:spPr>
          <p:txBody>
            <a:bodyPr wrap="square" rtlCol="0">
              <a:spAutoFit/>
            </a:bodyPr>
            <a:lstStyle/>
            <a:p>
              <a:r>
                <a:rPr lang="en-US" sz="1200">
                  <a:solidFill>
                    <a:schemeClr val="bg1"/>
                  </a:solidFill>
                </a:rPr>
                <a:t>• Individual with lived experience </a:t>
              </a:r>
            </a:p>
            <a:p>
              <a:r>
                <a:rPr lang="en-US" sz="1200">
                  <a:solidFill>
                    <a:schemeClr val="bg1"/>
                  </a:solidFill>
                </a:rPr>
                <a:t>• Patient engagement </a:t>
              </a:r>
            </a:p>
            <a:p>
              <a:r>
                <a:rPr lang="en-US" sz="1200">
                  <a:solidFill>
                    <a:schemeClr val="bg1"/>
                  </a:solidFill>
                </a:rPr>
                <a:t>• Case management </a:t>
              </a:r>
            </a:p>
            <a:p>
              <a:r>
                <a:rPr lang="en-US" sz="1200">
                  <a:solidFill>
                    <a:schemeClr val="bg1"/>
                  </a:solidFill>
                </a:rPr>
                <a:t>• Housing navigation</a:t>
              </a:r>
            </a:p>
          </p:txBody>
        </p:sp>
        <p:sp>
          <p:nvSpPr>
            <p:cNvPr id="52" name="TextBox 51">
              <a:extLst>
                <a:ext uri="{FF2B5EF4-FFF2-40B4-BE49-F238E27FC236}">
                  <a16:creationId xmlns:a16="http://schemas.microsoft.com/office/drawing/2014/main" id="{D67C604B-957F-073A-4543-E98BFD13DF15}"/>
                </a:ext>
              </a:extLst>
            </p:cNvPr>
            <p:cNvSpPr txBox="1"/>
            <p:nvPr/>
          </p:nvSpPr>
          <p:spPr>
            <a:xfrm>
              <a:off x="-66210" y="3861014"/>
              <a:ext cx="1283892" cy="461665"/>
            </a:xfrm>
            <a:prstGeom prst="rect">
              <a:avLst/>
            </a:prstGeom>
            <a:noFill/>
          </p:spPr>
          <p:txBody>
            <a:bodyPr wrap="square" rtlCol="0">
              <a:spAutoFit/>
            </a:bodyPr>
            <a:lstStyle/>
            <a:p>
              <a:pPr algn="ctr"/>
              <a:r>
                <a:rPr lang="en-US" sz="1200" b="1">
                  <a:solidFill>
                    <a:schemeClr val="accent4"/>
                  </a:solidFill>
                </a:rPr>
                <a:t>1 Teamlet per 200 patients</a:t>
              </a:r>
            </a:p>
          </p:txBody>
        </p:sp>
        <p:cxnSp>
          <p:nvCxnSpPr>
            <p:cNvPr id="55" name="Straight Connector 54">
              <a:extLst>
                <a:ext uri="{FF2B5EF4-FFF2-40B4-BE49-F238E27FC236}">
                  <a16:creationId xmlns:a16="http://schemas.microsoft.com/office/drawing/2014/main" id="{DF3FFD1B-9D78-3A0A-3CB3-DD2C69E62E20}"/>
                </a:ext>
              </a:extLst>
            </p:cNvPr>
            <p:cNvCxnSpPr/>
            <p:nvPr/>
          </p:nvCxnSpPr>
          <p:spPr>
            <a:xfrm>
              <a:off x="1065796" y="2034362"/>
              <a:ext cx="70784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46526A5-9AB9-C244-D787-526701EAF9A3}"/>
                </a:ext>
              </a:extLst>
            </p:cNvPr>
            <p:cNvCxnSpPr>
              <a:cxnSpLocks/>
            </p:cNvCxnSpPr>
            <p:nvPr/>
          </p:nvCxnSpPr>
          <p:spPr>
            <a:xfrm>
              <a:off x="1077910" y="1774129"/>
              <a:ext cx="0" cy="253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870E254-22D5-E443-4B25-C030BDE924F6}"/>
                </a:ext>
              </a:extLst>
            </p:cNvPr>
            <p:cNvCxnSpPr>
              <a:cxnSpLocks/>
            </p:cNvCxnSpPr>
            <p:nvPr/>
          </p:nvCxnSpPr>
          <p:spPr>
            <a:xfrm>
              <a:off x="8144229" y="1774129"/>
              <a:ext cx="0" cy="253145"/>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Graphic 49" descr="Stethoscope">
              <a:extLst>
                <a:ext uri="{FF2B5EF4-FFF2-40B4-BE49-F238E27FC236}">
                  <a16:creationId xmlns:a16="http://schemas.microsoft.com/office/drawing/2014/main" id="{31812125-8DCC-DD52-F704-8D7BB44809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46714" y="2523828"/>
              <a:ext cx="161427" cy="161427"/>
            </a:xfrm>
            <a:prstGeom prst="rect">
              <a:avLst/>
            </a:prstGeom>
          </p:spPr>
        </p:pic>
      </p:grpSp>
    </p:spTree>
    <p:extLst>
      <p:ext uri="{BB962C8B-B14F-4D97-AF65-F5344CB8AC3E}">
        <p14:creationId xmlns:p14="http://schemas.microsoft.com/office/powerpoint/2010/main" val="1320003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C83EC4-A017-A6B5-8C8A-260ED67D0891}"/>
              </a:ext>
            </a:extLst>
          </p:cNvPr>
          <p:cNvSpPr>
            <a:spLocks noGrp="1"/>
          </p:cNvSpPr>
          <p:nvPr>
            <p:ph type="body" sz="quarter" idx="10"/>
          </p:nvPr>
        </p:nvSpPr>
        <p:spPr/>
        <p:txBody>
          <a:bodyPr/>
          <a:lstStyle/>
          <a:p>
            <a:r>
              <a:rPr lang="en-US"/>
              <a:t>Model 1: Clinical Care + Wrap-Around Services</a:t>
            </a:r>
          </a:p>
        </p:txBody>
      </p:sp>
      <p:pic>
        <p:nvPicPr>
          <p:cNvPr id="6" name="Content Placeholder 5">
            <a:extLst>
              <a:ext uri="{FF2B5EF4-FFF2-40B4-BE49-F238E27FC236}">
                <a16:creationId xmlns:a16="http://schemas.microsoft.com/office/drawing/2014/main" id="{597966A9-C894-A122-A02B-8CF14AD5E3E1}"/>
              </a:ext>
            </a:extLst>
          </p:cNvPr>
          <p:cNvPicPr>
            <a:picLocks noGrp="1" noChangeAspect="1"/>
          </p:cNvPicPr>
          <p:nvPr>
            <p:ph sz="quarter" idx="1"/>
          </p:nvPr>
        </p:nvPicPr>
        <p:blipFill>
          <a:blip r:embed="rId3"/>
          <a:stretch>
            <a:fillRect/>
          </a:stretch>
        </p:blipFill>
        <p:spPr>
          <a:xfrm>
            <a:off x="713174" y="882254"/>
            <a:ext cx="7232891" cy="3707756"/>
          </a:xfrm>
        </p:spPr>
      </p:pic>
      <p:sp>
        <p:nvSpPr>
          <p:cNvPr id="4" name="Slide Number Placeholder 3">
            <a:extLst>
              <a:ext uri="{FF2B5EF4-FFF2-40B4-BE49-F238E27FC236}">
                <a16:creationId xmlns:a16="http://schemas.microsoft.com/office/drawing/2014/main" id="{24D82A89-B204-E9FB-7B9B-A8BFC173703F}"/>
              </a:ext>
            </a:extLst>
          </p:cNvPr>
          <p:cNvSpPr>
            <a:spLocks noGrp="1"/>
          </p:cNvSpPr>
          <p:nvPr>
            <p:ph type="sldNum" sz="quarter" idx="4"/>
          </p:nvPr>
        </p:nvSpPr>
        <p:spPr/>
        <p:txBody>
          <a:bodyPr/>
          <a:lstStyle/>
          <a:p>
            <a:fld id="{147C1B20-DEF4-46E3-B77F-0FB6B8193D90}" type="slidenum">
              <a:rPr lang="en-US" smtClean="0"/>
              <a:pPr/>
              <a:t>35</a:t>
            </a:fld>
            <a:endParaRPr lang="en-US"/>
          </a:p>
        </p:txBody>
      </p:sp>
    </p:spTree>
    <p:extLst>
      <p:ext uri="{BB962C8B-B14F-4D97-AF65-F5344CB8AC3E}">
        <p14:creationId xmlns:p14="http://schemas.microsoft.com/office/powerpoint/2010/main" val="3461921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B5BEE-1700-9F0E-062B-EBD7E3E64D0C}"/>
              </a:ext>
            </a:extLst>
          </p:cNvPr>
          <p:cNvSpPr>
            <a:spLocks noGrp="1"/>
          </p:cNvSpPr>
          <p:nvPr>
            <p:ph type="body" sz="quarter" idx="10"/>
          </p:nvPr>
        </p:nvSpPr>
        <p:spPr/>
        <p:txBody>
          <a:bodyPr/>
          <a:lstStyle/>
          <a:p>
            <a:r>
              <a:rPr lang="en-US"/>
              <a:t>Model 2: Concierge Service</a:t>
            </a:r>
          </a:p>
        </p:txBody>
      </p:sp>
      <p:pic>
        <p:nvPicPr>
          <p:cNvPr id="6" name="Content Placeholder 5">
            <a:extLst>
              <a:ext uri="{FF2B5EF4-FFF2-40B4-BE49-F238E27FC236}">
                <a16:creationId xmlns:a16="http://schemas.microsoft.com/office/drawing/2014/main" id="{D8053FC9-E520-9D1C-E3CF-1AEC2777F6A5}"/>
              </a:ext>
            </a:extLst>
          </p:cNvPr>
          <p:cNvPicPr>
            <a:picLocks noGrp="1" noChangeAspect="1"/>
          </p:cNvPicPr>
          <p:nvPr>
            <p:ph sz="quarter" idx="1"/>
          </p:nvPr>
        </p:nvPicPr>
        <p:blipFill>
          <a:blip r:embed="rId3"/>
          <a:stretch>
            <a:fillRect/>
          </a:stretch>
        </p:blipFill>
        <p:spPr>
          <a:xfrm>
            <a:off x="831161" y="880437"/>
            <a:ext cx="7362997" cy="3715343"/>
          </a:xfrm>
        </p:spPr>
      </p:pic>
      <p:sp>
        <p:nvSpPr>
          <p:cNvPr id="4" name="Slide Number Placeholder 3">
            <a:extLst>
              <a:ext uri="{FF2B5EF4-FFF2-40B4-BE49-F238E27FC236}">
                <a16:creationId xmlns:a16="http://schemas.microsoft.com/office/drawing/2014/main" id="{0A1C352C-932C-CCE5-7394-2BC3E052633D}"/>
              </a:ext>
            </a:extLst>
          </p:cNvPr>
          <p:cNvSpPr>
            <a:spLocks noGrp="1"/>
          </p:cNvSpPr>
          <p:nvPr>
            <p:ph type="sldNum" sz="quarter" idx="4"/>
          </p:nvPr>
        </p:nvSpPr>
        <p:spPr/>
        <p:txBody>
          <a:bodyPr/>
          <a:lstStyle/>
          <a:p>
            <a:fld id="{147C1B20-DEF4-46E3-B77F-0FB6B8193D90}" type="slidenum">
              <a:rPr lang="en-US" smtClean="0"/>
              <a:pPr/>
              <a:t>36</a:t>
            </a:fld>
            <a:endParaRPr lang="en-US"/>
          </a:p>
        </p:txBody>
      </p:sp>
    </p:spTree>
    <p:extLst>
      <p:ext uri="{BB962C8B-B14F-4D97-AF65-F5344CB8AC3E}">
        <p14:creationId xmlns:p14="http://schemas.microsoft.com/office/powerpoint/2010/main" val="450210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52DC0-B68D-5AFB-1ED6-1C616CFADA7A}"/>
              </a:ext>
            </a:extLst>
          </p:cNvPr>
          <p:cNvPicPr>
            <a:picLocks noChangeAspect="1"/>
          </p:cNvPicPr>
          <p:nvPr/>
        </p:nvPicPr>
        <p:blipFill>
          <a:blip r:embed="rId3"/>
          <a:stretch>
            <a:fillRect/>
          </a:stretch>
        </p:blipFill>
        <p:spPr>
          <a:xfrm>
            <a:off x="5462394" y="1553646"/>
            <a:ext cx="2701869" cy="1721150"/>
          </a:xfrm>
          <a:prstGeom prst="rect">
            <a:avLst/>
          </a:prstGeom>
          <a:noFill/>
        </p:spPr>
      </p:pic>
      <p:graphicFrame>
        <p:nvGraphicFramePr>
          <p:cNvPr id="6" name="Content Placeholder 5">
            <a:extLst>
              <a:ext uri="{FF2B5EF4-FFF2-40B4-BE49-F238E27FC236}">
                <a16:creationId xmlns:a16="http://schemas.microsoft.com/office/drawing/2014/main" id="{D73DEED3-89BD-2DB1-70B4-D64661D1FFFA}"/>
              </a:ext>
            </a:extLst>
          </p:cNvPr>
          <p:cNvGraphicFramePr>
            <a:graphicFrameLocks noGrp="1"/>
          </p:cNvGraphicFramePr>
          <p:nvPr>
            <p:ph sz="quarter" idx="1"/>
            <p:extLst>
              <p:ext uri="{D42A27DB-BD31-4B8C-83A1-F6EECF244321}">
                <p14:modId xmlns:p14="http://schemas.microsoft.com/office/powerpoint/2010/main" val="2871998704"/>
              </p:ext>
            </p:extLst>
          </p:nvPr>
        </p:nvGraphicFramePr>
        <p:xfrm>
          <a:off x="4771" y="1047247"/>
          <a:ext cx="5988775" cy="3838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1">
            <a:extLst>
              <a:ext uri="{FF2B5EF4-FFF2-40B4-BE49-F238E27FC236}">
                <a16:creationId xmlns:a16="http://schemas.microsoft.com/office/drawing/2014/main" id="{F1039698-1CB8-4C73-AA41-9E9C1BC01A4F}"/>
              </a:ext>
            </a:extLst>
          </p:cNvPr>
          <p:cNvSpPr>
            <a:spLocks noGrp="1"/>
          </p:cNvSpPr>
          <p:nvPr>
            <p:ph type="body" sz="quarter" idx="10"/>
          </p:nvPr>
        </p:nvSpPr>
        <p:spPr/>
        <p:txBody>
          <a:bodyPr>
            <a:normAutofit/>
          </a:bodyPr>
          <a:lstStyle/>
          <a:p>
            <a:pPr>
              <a:lnSpc>
                <a:spcPct val="90000"/>
              </a:lnSpc>
            </a:pPr>
            <a:r>
              <a:rPr lang="en-US"/>
              <a:t>Empathetic Peer Navigation</a:t>
            </a:r>
          </a:p>
        </p:txBody>
      </p:sp>
      <p:sp>
        <p:nvSpPr>
          <p:cNvPr id="4" name="Slide Number Placeholder 3">
            <a:extLst>
              <a:ext uri="{FF2B5EF4-FFF2-40B4-BE49-F238E27FC236}">
                <a16:creationId xmlns:a16="http://schemas.microsoft.com/office/drawing/2014/main" id="{D403D652-470D-866E-2E1A-1FB733FA9D8D}"/>
              </a:ext>
            </a:extLst>
          </p:cNvPr>
          <p:cNvSpPr>
            <a:spLocks noGrp="1"/>
          </p:cNvSpPr>
          <p:nvPr>
            <p:ph type="sldNum" sz="quarter" idx="4"/>
          </p:nvPr>
        </p:nvSpPr>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37</a:t>
            </a:fld>
            <a:endParaRPr lang="en-US"/>
          </a:p>
        </p:txBody>
      </p:sp>
      <p:sp>
        <p:nvSpPr>
          <p:cNvPr id="7" name="Rectangle 6">
            <a:extLst>
              <a:ext uri="{FF2B5EF4-FFF2-40B4-BE49-F238E27FC236}">
                <a16:creationId xmlns:a16="http://schemas.microsoft.com/office/drawing/2014/main" id="{374E028D-BA8B-AD46-3AAB-F67F18765659}"/>
              </a:ext>
            </a:extLst>
          </p:cNvPr>
          <p:cNvSpPr/>
          <p:nvPr/>
        </p:nvSpPr>
        <p:spPr>
          <a:xfrm>
            <a:off x="5842450" y="2092110"/>
            <a:ext cx="668511" cy="85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E367A"/>
                </a:solidFill>
              </a:ln>
            </a:endParaRPr>
          </a:p>
        </p:txBody>
      </p:sp>
    </p:spTree>
    <p:extLst>
      <p:ext uri="{BB962C8B-B14F-4D97-AF65-F5344CB8AC3E}">
        <p14:creationId xmlns:p14="http://schemas.microsoft.com/office/powerpoint/2010/main" val="2579221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6FE03E-6C19-77AB-197A-A2EC9070F9AA}"/>
              </a:ext>
            </a:extLst>
          </p:cNvPr>
          <p:cNvSpPr>
            <a:spLocks noGrp="1"/>
          </p:cNvSpPr>
          <p:nvPr>
            <p:ph type="body" sz="quarter" idx="10"/>
          </p:nvPr>
        </p:nvSpPr>
        <p:spPr>
          <a:xfrm>
            <a:off x="453833" y="325941"/>
            <a:ext cx="8201333" cy="464885"/>
          </a:xfrm>
        </p:spPr>
        <p:txBody>
          <a:bodyPr>
            <a:normAutofit/>
          </a:bodyPr>
          <a:lstStyle/>
          <a:p>
            <a:pPr>
              <a:lnSpc>
                <a:spcPct val="90000"/>
              </a:lnSpc>
            </a:pPr>
            <a:r>
              <a:rPr lang="en-US"/>
              <a:t>HIA Success</a:t>
            </a:r>
          </a:p>
        </p:txBody>
      </p:sp>
      <p:sp>
        <p:nvSpPr>
          <p:cNvPr id="4" name="Slide Number Placeholder 3">
            <a:extLst>
              <a:ext uri="{FF2B5EF4-FFF2-40B4-BE49-F238E27FC236}">
                <a16:creationId xmlns:a16="http://schemas.microsoft.com/office/drawing/2014/main" id="{76EE8829-DFB6-9667-B4DC-E15C5F1CAF61}"/>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38</a:t>
            </a:fld>
            <a:endParaRPr lang="en-US"/>
          </a:p>
        </p:txBody>
      </p:sp>
      <p:graphicFrame>
        <p:nvGraphicFramePr>
          <p:cNvPr id="9" name="Content Placeholder 2">
            <a:extLst>
              <a:ext uri="{FF2B5EF4-FFF2-40B4-BE49-F238E27FC236}">
                <a16:creationId xmlns:a16="http://schemas.microsoft.com/office/drawing/2014/main" id="{FBFFE2C2-390C-6BF3-E130-43266F6556CD}"/>
              </a:ext>
            </a:extLst>
          </p:cNvPr>
          <p:cNvGraphicFramePr>
            <a:graphicFrameLocks noGrp="1"/>
          </p:cNvGraphicFramePr>
          <p:nvPr>
            <p:ph sz="quarter" idx="1"/>
          </p:nvPr>
        </p:nvGraphicFramePr>
        <p:xfrm>
          <a:off x="453832" y="1056782"/>
          <a:ext cx="7655265" cy="3257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710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48A4D158-B3C0-9172-B5AA-1C1C5B675C5B}"/>
              </a:ext>
            </a:extLst>
          </p:cNvPr>
          <p:cNvGraphicFramePr>
            <a:graphicFrameLocks noGrp="1"/>
          </p:cNvGraphicFramePr>
          <p:nvPr>
            <p:ph sz="quarter" idx="1"/>
            <p:extLst>
              <p:ext uri="{D42A27DB-BD31-4B8C-83A1-F6EECF244321}">
                <p14:modId xmlns:p14="http://schemas.microsoft.com/office/powerpoint/2010/main" val="2493135000"/>
              </p:ext>
            </p:extLst>
          </p:nvPr>
        </p:nvGraphicFramePr>
        <p:xfrm>
          <a:off x="454034" y="1054495"/>
          <a:ext cx="8107216" cy="325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1EE22DF6-2C32-FF63-95D0-A0B8AD6BB8FF}"/>
              </a:ext>
            </a:extLst>
          </p:cNvPr>
          <p:cNvSpPr>
            <a:spLocks noGrp="1"/>
          </p:cNvSpPr>
          <p:nvPr>
            <p:ph type="body" sz="quarter" idx="10"/>
          </p:nvPr>
        </p:nvSpPr>
        <p:spPr/>
        <p:txBody>
          <a:bodyPr>
            <a:normAutofit/>
          </a:bodyPr>
          <a:lstStyle/>
          <a:p>
            <a:pPr>
              <a:lnSpc>
                <a:spcPct val="90000"/>
              </a:lnSpc>
            </a:pPr>
            <a:r>
              <a:rPr lang="en-US"/>
              <a:t>Innovations</a:t>
            </a:r>
          </a:p>
        </p:txBody>
      </p:sp>
      <p:sp>
        <p:nvSpPr>
          <p:cNvPr id="4" name="Slide Number Placeholder 3">
            <a:extLst>
              <a:ext uri="{FF2B5EF4-FFF2-40B4-BE49-F238E27FC236}">
                <a16:creationId xmlns:a16="http://schemas.microsoft.com/office/drawing/2014/main" id="{E1C54D84-7A9B-3D7A-816D-E5DA3EEFA68B}"/>
              </a:ext>
            </a:extLst>
          </p:cNvPr>
          <p:cNvSpPr>
            <a:spLocks noGrp="1"/>
          </p:cNvSpPr>
          <p:nvPr>
            <p:ph type="sldNum" sz="quarter" idx="4"/>
          </p:nvPr>
        </p:nvSpPr>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39</a:t>
            </a:fld>
            <a:endParaRPr lang="en-US"/>
          </a:p>
        </p:txBody>
      </p:sp>
    </p:spTree>
    <p:extLst>
      <p:ext uri="{BB962C8B-B14F-4D97-AF65-F5344CB8AC3E}">
        <p14:creationId xmlns:p14="http://schemas.microsoft.com/office/powerpoint/2010/main" val="196195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B5A70-735C-F241-883D-59B5F6D58382}"/>
              </a:ext>
            </a:extLst>
          </p:cNvPr>
          <p:cNvPicPr>
            <a:picLocks noChangeAspect="1"/>
          </p:cNvPicPr>
          <p:nvPr/>
        </p:nvPicPr>
        <p:blipFill>
          <a:blip r:embed="rId3"/>
          <a:stretch>
            <a:fillRect/>
          </a:stretch>
        </p:blipFill>
        <p:spPr>
          <a:xfrm>
            <a:off x="-29980" y="0"/>
            <a:ext cx="9288280" cy="5160156"/>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588" y="215811"/>
            <a:ext cx="1200410" cy="310322"/>
          </a:xfrm>
          <a:prstGeom prst="rect">
            <a:avLst/>
          </a:prstGeom>
        </p:spPr>
      </p:pic>
      <p:sp>
        <p:nvSpPr>
          <p:cNvPr id="23" name="TextBox 22"/>
          <p:cNvSpPr txBox="1"/>
          <p:nvPr/>
        </p:nvSpPr>
        <p:spPr>
          <a:xfrm>
            <a:off x="4481567" y="1013132"/>
            <a:ext cx="3751794" cy="592470"/>
          </a:xfrm>
          <a:prstGeom prst="rect">
            <a:avLst/>
          </a:prstGeom>
          <a:noFill/>
        </p:spPr>
        <p:txBody>
          <a:bodyPr wrap="square" rtlCol="0">
            <a:spAutoFit/>
          </a:bodyPr>
          <a:lstStyle/>
          <a:p>
            <a:r>
              <a:rPr lang="en-US" sz="1900">
                <a:latin typeface="Arial" charset="0"/>
                <a:ea typeface="Arial" charset="0"/>
                <a:cs typeface="Arial" charset="0"/>
              </a:rPr>
              <a:t>Founded by seniors, for seniors</a:t>
            </a:r>
          </a:p>
          <a:p>
            <a:endParaRPr lang="en-US"/>
          </a:p>
        </p:txBody>
      </p:sp>
      <p:sp>
        <p:nvSpPr>
          <p:cNvPr id="25" name="TextBox 24"/>
          <p:cNvSpPr txBox="1"/>
          <p:nvPr/>
        </p:nvSpPr>
        <p:spPr>
          <a:xfrm>
            <a:off x="4469623" y="1514161"/>
            <a:ext cx="4396933" cy="3581750"/>
          </a:xfrm>
          <a:prstGeom prst="rect">
            <a:avLst/>
          </a:prstGeom>
          <a:noFill/>
        </p:spPr>
        <p:txBody>
          <a:bodyPr wrap="square" lIns="91440" tIns="45720" rIns="91440" bIns="45720" rtlCol="0" anchor="t">
            <a:spAutoFit/>
          </a:bodyPr>
          <a:lstStyle/>
          <a:p>
            <a:pPr>
              <a:lnSpc>
                <a:spcPts val="1550"/>
              </a:lnSpc>
            </a:pPr>
            <a:r>
              <a:rPr lang="en-US" sz="1200">
                <a:solidFill>
                  <a:schemeClr val="tx2">
                    <a:lumMod val="50000"/>
                  </a:schemeClr>
                </a:solidFill>
                <a:latin typeface="Arial" charset="0"/>
                <a:ea typeface="Arial" charset="0"/>
                <a:cs typeface="Arial" charset="0"/>
              </a:rPr>
              <a:t>In 1977, a group of “twelve angry seniors” in Long Beach,</a:t>
            </a:r>
          </a:p>
          <a:p>
            <a:pPr>
              <a:lnSpc>
                <a:spcPts val="1550"/>
              </a:lnSpc>
            </a:pPr>
            <a:r>
              <a:rPr lang="en-US" sz="1200">
                <a:solidFill>
                  <a:schemeClr val="tx2">
                    <a:lumMod val="50000"/>
                  </a:schemeClr>
                </a:solidFill>
                <a:latin typeface="Arial"/>
                <a:ea typeface="Arial" charset="0"/>
                <a:cs typeface="Arial"/>
              </a:rPr>
              <a:t>California got together to improve care and services for older adults. These pioneers had the simple desire to remain healthy and to age independently. So they consulted with experts in medicine and social services and formed the not-for-profit Senior Care Action Network, now known as SCAN. </a:t>
            </a:r>
            <a:endParaRPr lang="en-US" sz="1200">
              <a:solidFill>
                <a:schemeClr val="tx2">
                  <a:lumMod val="50000"/>
                </a:schemeClr>
              </a:solidFill>
              <a:latin typeface="Arial" charset="0"/>
              <a:ea typeface="Arial" charset="0"/>
              <a:cs typeface="Arial" charset="0"/>
            </a:endParaRPr>
          </a:p>
          <a:p>
            <a:pPr>
              <a:lnSpc>
                <a:spcPts val="1550"/>
              </a:lnSpc>
            </a:pPr>
            <a:endParaRPr lang="en-US" sz="1200">
              <a:solidFill>
                <a:schemeClr val="tx2">
                  <a:lumMod val="50000"/>
                </a:schemeClr>
              </a:solidFill>
              <a:latin typeface="Arial" charset="0"/>
              <a:ea typeface="Arial" charset="0"/>
              <a:cs typeface="Arial" charset="0"/>
            </a:endParaRPr>
          </a:p>
          <a:p>
            <a:pPr>
              <a:lnSpc>
                <a:spcPts val="1550"/>
              </a:lnSpc>
            </a:pPr>
            <a:r>
              <a:rPr lang="en-US" sz="1200">
                <a:solidFill>
                  <a:schemeClr val="tx2">
                    <a:lumMod val="50000"/>
                  </a:schemeClr>
                </a:solidFill>
                <a:latin typeface="Arial" charset="0"/>
                <a:ea typeface="Arial" charset="0"/>
                <a:cs typeface="Arial" charset="0"/>
              </a:rPr>
              <a:t>Since those early days, SCAN has been a loose-knit group </a:t>
            </a:r>
            <a:br>
              <a:rPr lang="en-US" sz="1200">
                <a:solidFill>
                  <a:schemeClr val="tx2">
                    <a:lumMod val="50000"/>
                  </a:schemeClr>
                </a:solidFill>
                <a:latin typeface="Arial" charset="0"/>
                <a:ea typeface="Arial" charset="0"/>
                <a:cs typeface="Arial" charset="0"/>
              </a:rPr>
            </a:br>
            <a:r>
              <a:rPr lang="en-US" sz="1200">
                <a:solidFill>
                  <a:schemeClr val="tx2">
                    <a:lumMod val="50000"/>
                  </a:schemeClr>
                </a:solidFill>
                <a:latin typeface="Arial" charset="0"/>
                <a:ea typeface="Arial" charset="0"/>
                <a:cs typeface="Arial" charset="0"/>
              </a:rPr>
              <a:t>of activists, a federally recognized Social HMO, and an </a:t>
            </a:r>
            <a:br>
              <a:rPr lang="en-US" sz="1200">
                <a:solidFill>
                  <a:schemeClr val="tx2">
                    <a:lumMod val="50000"/>
                  </a:schemeClr>
                </a:solidFill>
                <a:latin typeface="Arial" charset="0"/>
                <a:ea typeface="Arial" charset="0"/>
                <a:cs typeface="Arial" charset="0"/>
              </a:rPr>
            </a:br>
            <a:r>
              <a:rPr lang="en-US" sz="1200">
                <a:solidFill>
                  <a:schemeClr val="tx2">
                    <a:lumMod val="50000"/>
                  </a:schemeClr>
                </a:solidFill>
                <a:latin typeface="Arial" charset="0"/>
                <a:ea typeface="Arial" charset="0"/>
                <a:cs typeface="Arial" charset="0"/>
              </a:rPr>
              <a:t>award-winning Medicare Advantage Plan. But through it all we have remained steadfastly committed to our original mission:</a:t>
            </a:r>
          </a:p>
          <a:p>
            <a:pPr>
              <a:lnSpc>
                <a:spcPts val="1550"/>
              </a:lnSpc>
            </a:pPr>
            <a:endParaRPr lang="en-US" sz="1200">
              <a:solidFill>
                <a:schemeClr val="tx2">
                  <a:lumMod val="50000"/>
                </a:schemeClr>
              </a:solidFill>
              <a:latin typeface="Arial" charset="0"/>
              <a:ea typeface="Arial" charset="0"/>
              <a:cs typeface="Arial" charset="0"/>
            </a:endParaRPr>
          </a:p>
          <a:p>
            <a:pPr>
              <a:lnSpc>
                <a:spcPts val="1550"/>
              </a:lnSpc>
            </a:pPr>
            <a:endParaRPr lang="en-US" sz="1200">
              <a:solidFill>
                <a:schemeClr val="tx2">
                  <a:lumMod val="50000"/>
                </a:schemeClr>
              </a:solidFill>
            </a:endParaRPr>
          </a:p>
          <a:p>
            <a:pPr>
              <a:lnSpc>
                <a:spcPts val="1550"/>
              </a:lnSpc>
            </a:pPr>
            <a:r>
              <a:rPr lang="en-US">
                <a:solidFill>
                  <a:srgbClr val="C00000"/>
                </a:solidFill>
              </a:rPr>
              <a:t>TO KEEP SENIORS HEALTHY AND INDEPENDENT.</a:t>
            </a:r>
          </a:p>
          <a:p>
            <a:pPr>
              <a:lnSpc>
                <a:spcPts val="1550"/>
              </a:lnSpc>
            </a:pPr>
            <a:endParaRPr lang="en-US" sz="1200">
              <a:solidFill>
                <a:schemeClr val="tx2">
                  <a:lumMod val="50000"/>
                </a:schemeClr>
              </a:solidFill>
              <a:latin typeface="Arial" charset="0"/>
              <a:ea typeface="Arial" charset="0"/>
              <a:cs typeface="Arial" charset="0"/>
            </a:endParaRPr>
          </a:p>
          <a:p>
            <a:pPr>
              <a:lnSpc>
                <a:spcPts val="1550"/>
              </a:lnSpc>
            </a:pPr>
            <a:endParaRPr lang="en-US"/>
          </a:p>
        </p:txBody>
      </p:sp>
    </p:spTree>
    <p:extLst>
      <p:ext uri="{BB962C8B-B14F-4D97-AF65-F5344CB8AC3E}">
        <p14:creationId xmlns:p14="http://schemas.microsoft.com/office/powerpoint/2010/main" val="1866174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F5C258-8EF9-706C-37D7-9609A6DE42E3}"/>
              </a:ext>
            </a:extLst>
          </p:cNvPr>
          <p:cNvSpPr>
            <a:spLocks noGrp="1"/>
          </p:cNvSpPr>
          <p:nvPr>
            <p:ph type="title"/>
          </p:nvPr>
        </p:nvSpPr>
        <p:spPr/>
        <p:txBody>
          <a:bodyPr/>
          <a:lstStyle/>
          <a:p>
            <a:r>
              <a:rPr lang="en-US"/>
              <a:t>Collaboration and Successes</a:t>
            </a:r>
          </a:p>
        </p:txBody>
      </p:sp>
    </p:spTree>
    <p:extLst>
      <p:ext uri="{BB962C8B-B14F-4D97-AF65-F5344CB8AC3E}">
        <p14:creationId xmlns:p14="http://schemas.microsoft.com/office/powerpoint/2010/main" val="927890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2F8FD-1CFE-E4F8-BD9E-155ED7F32BE6}"/>
              </a:ext>
            </a:extLst>
          </p:cNvPr>
          <p:cNvSpPr>
            <a:spLocks noGrp="1"/>
          </p:cNvSpPr>
          <p:nvPr>
            <p:ph sz="quarter" idx="1"/>
          </p:nvPr>
        </p:nvSpPr>
        <p:spPr>
          <a:xfrm>
            <a:off x="5639346" y="1288753"/>
            <a:ext cx="3233721" cy="3240570"/>
          </a:xfrm>
        </p:spPr>
        <p:txBody>
          <a:bodyPr lIns="91440" tIns="45720" rIns="91440" bIns="45720" anchor="t">
            <a:normAutofit fontScale="92500" lnSpcReduction="10000"/>
          </a:bodyPr>
          <a:lstStyle/>
          <a:p>
            <a:r>
              <a:rPr lang="en-US" sz="1800"/>
              <a:t>82-year-old and 76-year-old couple facing eviction </a:t>
            </a:r>
            <a:r>
              <a:rPr lang="en-US" sz="1800">
                <a:solidFill>
                  <a:srgbClr val="84BD00"/>
                </a:solidFill>
              </a:rPr>
              <a:t>and now safely placed at an ALF.</a:t>
            </a:r>
          </a:p>
          <a:p>
            <a:r>
              <a:rPr lang="en-US" sz="1800"/>
              <a:t>Mr. F w/c bound d/t CVA with L side paralysis &amp; </a:t>
            </a:r>
            <a:r>
              <a:rPr lang="en-US" sz="1800" err="1"/>
              <a:t>aphasial</a:t>
            </a:r>
            <a:r>
              <a:rPr lang="en-US" sz="1800"/>
              <a:t> </a:t>
            </a:r>
            <a:r>
              <a:rPr lang="en-US" sz="1800">
                <a:solidFill>
                  <a:srgbClr val="84BD00"/>
                </a:solidFill>
              </a:rPr>
              <a:t>and now connected with their medical tea​m.</a:t>
            </a:r>
          </a:p>
          <a:p>
            <a:r>
              <a:rPr lang="en-US" sz="1800"/>
              <a:t>Mrs. F is cognitively impaired and has difficulty providing care to Mr. F </a:t>
            </a:r>
            <a:r>
              <a:rPr lang="en-US" sz="1800">
                <a:solidFill>
                  <a:srgbClr val="84BD00"/>
                </a:solidFill>
              </a:rPr>
              <a:t>and now receiving the appropriate level of care.</a:t>
            </a:r>
          </a:p>
          <a:p>
            <a:endParaRPr lang="en-US" sz="1800"/>
          </a:p>
        </p:txBody>
      </p:sp>
      <p:sp>
        <p:nvSpPr>
          <p:cNvPr id="4" name="Text Placeholder 3">
            <a:extLst>
              <a:ext uri="{FF2B5EF4-FFF2-40B4-BE49-F238E27FC236}">
                <a16:creationId xmlns:a16="http://schemas.microsoft.com/office/drawing/2014/main" id="{DE0A2D8B-A3D7-9657-E8DD-61B5476FD198}"/>
              </a:ext>
            </a:extLst>
          </p:cNvPr>
          <p:cNvSpPr>
            <a:spLocks noGrp="1"/>
          </p:cNvSpPr>
          <p:nvPr>
            <p:ph type="body" sz="quarter" idx="10"/>
          </p:nvPr>
        </p:nvSpPr>
        <p:spPr>
          <a:xfrm>
            <a:off x="448843" y="462450"/>
            <a:ext cx="8246314" cy="340970"/>
          </a:xfrm>
        </p:spPr>
        <p:txBody>
          <a:bodyPr vert="horz" lIns="91440" tIns="45720" rIns="91440" bIns="45720" anchor="t">
            <a:normAutofit fontScale="70000" lnSpcReduction="20000"/>
          </a:bodyPr>
          <a:lstStyle/>
          <a:p>
            <a:pPr>
              <a:lnSpc>
                <a:spcPct val="90000"/>
              </a:lnSpc>
            </a:pPr>
            <a:r>
              <a:rPr lang="en-US" sz="2000" dirty="0"/>
              <a:t>Mr. &amp; Mrs. F                                                                                    </a:t>
            </a:r>
            <a:r>
              <a:rPr lang="en-US" sz="2000" i="1" dirty="0"/>
              <a:t>At Risk of Homelessness</a:t>
            </a:r>
          </a:p>
        </p:txBody>
      </p:sp>
      <p:sp>
        <p:nvSpPr>
          <p:cNvPr id="5" name="Slide Number Placeholder 4">
            <a:extLst>
              <a:ext uri="{FF2B5EF4-FFF2-40B4-BE49-F238E27FC236}">
                <a16:creationId xmlns:a16="http://schemas.microsoft.com/office/drawing/2014/main" id="{43FF78C6-85F3-705E-67B8-BF040EEBF69E}"/>
              </a:ext>
            </a:extLst>
          </p:cNvPr>
          <p:cNvSpPr>
            <a:spLocks noGrp="1"/>
          </p:cNvSpPr>
          <p:nvPr>
            <p:ph type="sldNum" sz="quarter" idx="4"/>
          </p:nvPr>
        </p:nvSpPr>
        <p:spPr>
          <a:xfrm>
            <a:off x="185716" y="4769504"/>
            <a:ext cx="400050" cy="184666"/>
          </a:xfrm>
        </p:spPr>
        <p:txBody>
          <a:bodyPr anchor="b">
            <a:normAutofit fontScale="77500" lnSpcReduction="20000"/>
          </a:bodyPr>
          <a:lstStyle/>
          <a:p>
            <a:pPr>
              <a:spcAft>
                <a:spcPts val="450"/>
              </a:spcAft>
            </a:pPr>
            <a:fld id="{BEF0F75D-7972-7047-9471-849426AE771B}" type="slidenum">
              <a:rPr lang="en-US" smtClean="0"/>
              <a:pPr>
                <a:spcAft>
                  <a:spcPts val="450"/>
                </a:spcAft>
              </a:pPr>
              <a:t>41</a:t>
            </a:fld>
            <a:endParaRPr lang="en-US"/>
          </a:p>
        </p:txBody>
      </p:sp>
      <p:pic>
        <p:nvPicPr>
          <p:cNvPr id="1026" name="Picture 14" descr="A picture containing window, indoor, person&#10;&#10;Description automatically generated">
            <a:extLst>
              <a:ext uri="{FF2B5EF4-FFF2-40B4-BE49-F238E27FC236}">
                <a16:creationId xmlns:a16="http://schemas.microsoft.com/office/drawing/2014/main" id="{64FFCFF3-C4AF-C634-9E0D-896736E549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15" t="18014" r="-1"/>
          <a:stretch/>
        </p:blipFill>
        <p:spPr bwMode="auto">
          <a:xfrm rot="205913">
            <a:off x="3409501" y="1472090"/>
            <a:ext cx="1881689" cy="2199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a:extLst>
              <a:ext uri="{FF2B5EF4-FFF2-40B4-BE49-F238E27FC236}">
                <a16:creationId xmlns:a16="http://schemas.microsoft.com/office/drawing/2014/main" id="{2DE43B76-A8AF-EDBE-AB74-A46A9A1EB943}"/>
              </a:ext>
            </a:extLst>
          </p:cNvPr>
          <p:cNvPicPr>
            <a:picLocks noGrp="1" noChangeAspect="1"/>
          </p:cNvPicPr>
          <p:nvPr>
            <p:ph sz="quarter" idx="2"/>
          </p:nvPr>
        </p:nvPicPr>
        <p:blipFill rotWithShape="1">
          <a:blip r:embed="rId5"/>
          <a:srcRect l="14404" t="13069" r="4075" b="18037"/>
          <a:stretch/>
        </p:blipFill>
        <p:spPr>
          <a:xfrm rot="21424041">
            <a:off x="650072" y="1394715"/>
            <a:ext cx="2541096" cy="3071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TextBox 33">
            <a:extLst>
              <a:ext uri="{FF2B5EF4-FFF2-40B4-BE49-F238E27FC236}">
                <a16:creationId xmlns:a16="http://schemas.microsoft.com/office/drawing/2014/main" id="{0503A456-5C56-5487-F3E9-E14D0C8C73E4}"/>
              </a:ext>
            </a:extLst>
          </p:cNvPr>
          <p:cNvSpPr txBox="1"/>
          <p:nvPr/>
        </p:nvSpPr>
        <p:spPr>
          <a:xfrm rot="190148">
            <a:off x="3309467" y="3755773"/>
            <a:ext cx="2580593" cy="261610"/>
          </a:xfrm>
          <a:prstGeom prst="rect">
            <a:avLst/>
          </a:prstGeom>
          <a:noFill/>
        </p:spPr>
        <p:txBody>
          <a:bodyPr wrap="square" rtlCol="0">
            <a:spAutoFit/>
          </a:bodyPr>
          <a:lstStyle/>
          <a:p>
            <a:r>
              <a:rPr lang="en-US" sz="1100"/>
              <a:t>Carlos (CHW) &amp; Blanca (CM)</a:t>
            </a:r>
          </a:p>
        </p:txBody>
      </p:sp>
    </p:spTree>
    <p:extLst>
      <p:ext uri="{BB962C8B-B14F-4D97-AF65-F5344CB8AC3E}">
        <p14:creationId xmlns:p14="http://schemas.microsoft.com/office/powerpoint/2010/main" val="154524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811862B-3E91-D8F6-F3C0-E344EEC9ACBF}"/>
              </a:ext>
            </a:extLst>
          </p:cNvPr>
          <p:cNvSpPr>
            <a:spLocks noGrp="1"/>
          </p:cNvSpPr>
          <p:nvPr>
            <p:ph sz="quarter" idx="2"/>
          </p:nvPr>
        </p:nvSpPr>
        <p:spPr>
          <a:xfrm>
            <a:off x="417670" y="1306583"/>
            <a:ext cx="3842972" cy="3240570"/>
          </a:xfrm>
        </p:spPr>
        <p:txBody>
          <a:bodyPr lIns="91440" tIns="45720" rIns="91440" bIns="45720" anchor="t">
            <a:normAutofit fontScale="85000" lnSpcReduction="10000"/>
          </a:bodyPr>
          <a:lstStyle/>
          <a:p>
            <a:r>
              <a:rPr lang="en-US" dirty="0"/>
              <a:t>72-year-old living in the streets of LA County and </a:t>
            </a:r>
            <a:r>
              <a:rPr lang="en-US" dirty="0">
                <a:solidFill>
                  <a:schemeClr val="accent2"/>
                </a:solidFill>
              </a:rPr>
              <a:t>now housed.</a:t>
            </a:r>
          </a:p>
          <a:p>
            <a:r>
              <a:rPr lang="en-US" dirty="0"/>
              <a:t>Experiencing Mental Health issues and cognitive impairment </a:t>
            </a:r>
            <a:r>
              <a:rPr lang="en-US" sz="2000" dirty="0">
                <a:solidFill>
                  <a:srgbClr val="84BD00"/>
                </a:solidFill>
              </a:rPr>
              <a:t>and</a:t>
            </a:r>
            <a:r>
              <a:rPr lang="en-US" dirty="0">
                <a:solidFill>
                  <a:srgbClr val="84BD00"/>
                </a:solidFill>
              </a:rPr>
              <a:t> now connected with BH services, housing tenancy &amp; sustainability.</a:t>
            </a:r>
            <a:endParaRPr lang="en-US" sz="2000" dirty="0"/>
          </a:p>
          <a:p>
            <a:r>
              <a:rPr lang="en-US" dirty="0"/>
              <a:t>Last seen by his PCP +2yrs </a:t>
            </a:r>
            <a:r>
              <a:rPr lang="en-US" sz="2000" dirty="0">
                <a:solidFill>
                  <a:srgbClr val="84BD00"/>
                </a:solidFill>
              </a:rPr>
              <a:t>and</a:t>
            </a:r>
            <a:r>
              <a:rPr lang="en-US" dirty="0">
                <a:solidFill>
                  <a:srgbClr val="84BD00"/>
                </a:solidFill>
              </a:rPr>
              <a:t> now receiving routine medical care.</a:t>
            </a:r>
            <a:endParaRPr lang="en-US" sz="2000" dirty="0"/>
          </a:p>
          <a:p>
            <a:r>
              <a:rPr lang="en-US" dirty="0"/>
              <a:t>Monthly Income of $670 </a:t>
            </a:r>
            <a:r>
              <a:rPr lang="en-US" sz="2000" dirty="0">
                <a:solidFill>
                  <a:srgbClr val="84BD00"/>
                </a:solidFill>
              </a:rPr>
              <a:t>and</a:t>
            </a:r>
            <a:r>
              <a:rPr lang="en-US" dirty="0">
                <a:solidFill>
                  <a:srgbClr val="84BD00"/>
                </a:solidFill>
              </a:rPr>
              <a:t> now receiving rental assistance.</a:t>
            </a:r>
          </a:p>
          <a:p>
            <a:pPr marL="0" indent="0">
              <a:buNone/>
            </a:pPr>
            <a:endParaRPr lang="en-US" dirty="0"/>
          </a:p>
        </p:txBody>
      </p:sp>
      <p:sp>
        <p:nvSpPr>
          <p:cNvPr id="15" name="Text Placeholder 3">
            <a:extLst>
              <a:ext uri="{FF2B5EF4-FFF2-40B4-BE49-F238E27FC236}">
                <a16:creationId xmlns:a16="http://schemas.microsoft.com/office/drawing/2014/main" id="{8CBC3644-CDC4-70DE-CE70-D0CE088B2054}"/>
              </a:ext>
            </a:extLst>
          </p:cNvPr>
          <p:cNvSpPr>
            <a:spLocks noGrp="1"/>
          </p:cNvSpPr>
          <p:nvPr>
            <p:ph type="body" sz="quarter" idx="10"/>
          </p:nvPr>
        </p:nvSpPr>
        <p:spPr>
          <a:xfrm>
            <a:off x="457868" y="463666"/>
            <a:ext cx="8228264" cy="349252"/>
          </a:xfrm>
        </p:spPr>
        <p:txBody>
          <a:bodyPr>
            <a:noAutofit/>
          </a:bodyPr>
          <a:lstStyle/>
          <a:p>
            <a:pPr>
              <a:lnSpc>
                <a:spcPct val="90000"/>
              </a:lnSpc>
            </a:pPr>
            <a:r>
              <a:rPr lang="en-US" sz="2000" dirty="0"/>
              <a:t>Mr. P                                                      </a:t>
            </a:r>
            <a:r>
              <a:rPr lang="en-US" sz="2000" i="1" dirty="0"/>
              <a:t>Unhoused &amp; Medically Unstable </a:t>
            </a:r>
          </a:p>
        </p:txBody>
      </p:sp>
      <p:sp>
        <p:nvSpPr>
          <p:cNvPr id="4" name="Slide Number Placeholder 3">
            <a:extLst>
              <a:ext uri="{FF2B5EF4-FFF2-40B4-BE49-F238E27FC236}">
                <a16:creationId xmlns:a16="http://schemas.microsoft.com/office/drawing/2014/main" id="{51D3F2C8-21E1-FFC5-0DDF-B69273665206}"/>
              </a:ext>
            </a:extLst>
          </p:cNvPr>
          <p:cNvSpPr>
            <a:spLocks noGrp="1"/>
          </p:cNvSpPr>
          <p:nvPr>
            <p:ph type="sldNum" sz="quarter" idx="4"/>
          </p:nvPr>
        </p:nvSpPr>
        <p:spPr>
          <a:xfrm>
            <a:off x="1516487" y="4677171"/>
            <a:ext cx="400050" cy="184666"/>
          </a:xfrm>
        </p:spPr>
        <p:txBody>
          <a:bodyPr anchor="b">
            <a:normAutofit fontScale="77500" lnSpcReduction="20000"/>
          </a:bodyPr>
          <a:lstStyle/>
          <a:p>
            <a:pPr>
              <a:spcAft>
                <a:spcPts val="450"/>
              </a:spcAft>
            </a:pPr>
            <a:fld id="{74DA38AE-C4A1-B34C-9B69-8518F7475CDF}" type="slidenum">
              <a:rPr lang="en-US" smtClean="0"/>
              <a:pPr>
                <a:spcAft>
                  <a:spcPts val="450"/>
                </a:spcAft>
              </a:pPr>
              <a:t>42</a:t>
            </a:fld>
            <a:endParaRPr lang="en-US"/>
          </a:p>
        </p:txBody>
      </p:sp>
      <p:pic>
        <p:nvPicPr>
          <p:cNvPr id="8" name="Content Placeholder 7">
            <a:extLst>
              <a:ext uri="{FF2B5EF4-FFF2-40B4-BE49-F238E27FC236}">
                <a16:creationId xmlns:a16="http://schemas.microsoft.com/office/drawing/2014/main" id="{C8415307-6D53-0EFF-A521-809AD21102D0}"/>
              </a:ext>
            </a:extLst>
          </p:cNvPr>
          <p:cNvPicPr>
            <a:picLocks noGrp="1" noChangeAspect="1"/>
          </p:cNvPicPr>
          <p:nvPr>
            <p:ph sz="quarter" idx="1"/>
          </p:nvPr>
        </p:nvPicPr>
        <p:blipFill rotWithShape="1">
          <a:blip r:embed="rId3"/>
          <a:srcRect l="27223" t="44784" r="25041" b="8029"/>
          <a:stretch/>
        </p:blipFill>
        <p:spPr>
          <a:xfrm rot="21261055">
            <a:off x="4674332" y="1231809"/>
            <a:ext cx="2314288" cy="301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14">
            <a:extLst>
              <a:ext uri="{FF2B5EF4-FFF2-40B4-BE49-F238E27FC236}">
                <a16:creationId xmlns:a16="http://schemas.microsoft.com/office/drawing/2014/main" id="{327FD40F-1422-EE58-8C87-C6E6BF7FBA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087" t="42819" r="7521" b="10101"/>
          <a:stretch/>
        </p:blipFill>
        <p:spPr bwMode="auto">
          <a:xfrm rot="265020">
            <a:off x="7222663" y="1455167"/>
            <a:ext cx="1512099" cy="2434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8A7216C-722A-838A-78FD-F59F932E3468}"/>
              </a:ext>
            </a:extLst>
          </p:cNvPr>
          <p:cNvSpPr txBox="1"/>
          <p:nvPr/>
        </p:nvSpPr>
        <p:spPr>
          <a:xfrm rot="190148">
            <a:off x="7271579" y="4015747"/>
            <a:ext cx="2580593" cy="261610"/>
          </a:xfrm>
          <a:prstGeom prst="rect">
            <a:avLst/>
          </a:prstGeom>
          <a:noFill/>
        </p:spPr>
        <p:txBody>
          <a:bodyPr wrap="square" rtlCol="0">
            <a:spAutoFit/>
          </a:bodyPr>
          <a:lstStyle/>
          <a:p>
            <a:r>
              <a:rPr lang="en-US" sz="1100" dirty="0"/>
              <a:t>Eric (Peer Navigator)</a:t>
            </a:r>
          </a:p>
        </p:txBody>
      </p:sp>
    </p:spTree>
    <p:extLst>
      <p:ext uri="{BB962C8B-B14F-4D97-AF65-F5344CB8AC3E}">
        <p14:creationId xmlns:p14="http://schemas.microsoft.com/office/powerpoint/2010/main" val="3557196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599C7-8EC9-E461-424E-69B0DA36B5D7}"/>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761511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ED19BEA-EB6E-6763-3BF4-338230725094}"/>
              </a:ext>
            </a:extLst>
          </p:cNvPr>
          <p:cNvSpPr>
            <a:spLocks noGrp="1"/>
          </p:cNvSpPr>
          <p:nvPr>
            <p:ph type="title"/>
          </p:nvPr>
        </p:nvSpPr>
        <p:spPr>
          <a:xfrm>
            <a:off x="1292833" y="3274560"/>
            <a:ext cx="7193763" cy="445390"/>
          </a:xfrm>
        </p:spPr>
        <p:txBody>
          <a:bodyPr/>
          <a:lstStyle/>
          <a:p>
            <a:r>
              <a:rPr lang="en-US" sz="3200"/>
              <a:t>SCAN Homeless Team 2023</a:t>
            </a:r>
            <a:br>
              <a:rPr lang="en-US" sz="3200"/>
            </a:br>
            <a:br>
              <a:rPr lang="en-US" sz="2800"/>
            </a:br>
            <a:r>
              <a:rPr lang="en-US" sz="2400"/>
              <a:t>Keeping Older Adults </a:t>
            </a:r>
            <a:r>
              <a:rPr lang="en-US" sz="2400">
                <a:solidFill>
                  <a:schemeClr val="accent2">
                    <a:lumMod val="60000"/>
                    <a:lumOff val="40000"/>
                  </a:schemeClr>
                </a:solidFill>
              </a:rPr>
              <a:t>Experiencing Housing Insecurity,</a:t>
            </a:r>
            <a:r>
              <a:rPr lang="en-US" sz="2400"/>
              <a:t> Healthy &amp; Independent</a:t>
            </a:r>
            <a:endParaRPr lang="en-US" sz="2800"/>
          </a:p>
        </p:txBody>
      </p:sp>
      <p:cxnSp>
        <p:nvCxnSpPr>
          <p:cNvPr id="11" name="Straight Connector 10">
            <a:extLst>
              <a:ext uri="{FF2B5EF4-FFF2-40B4-BE49-F238E27FC236}">
                <a16:creationId xmlns:a16="http://schemas.microsoft.com/office/drawing/2014/main" id="{619700A2-A9E6-0A58-83DF-A62805D54AEF}"/>
              </a:ext>
            </a:extLst>
          </p:cNvPr>
          <p:cNvCxnSpPr>
            <a:cxnSpLocks/>
          </p:cNvCxnSpPr>
          <p:nvPr/>
        </p:nvCxnSpPr>
        <p:spPr>
          <a:xfrm>
            <a:off x="1292833" y="3859410"/>
            <a:ext cx="5907024"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12" name="Picture 11" descr="A group of people posing for a photo&#10;&#10;Description automatically generated">
            <a:extLst>
              <a:ext uri="{FF2B5EF4-FFF2-40B4-BE49-F238E27FC236}">
                <a16:creationId xmlns:a16="http://schemas.microsoft.com/office/drawing/2014/main" id="{AEAA4EC3-3480-A5A9-69E0-C34464B3C612}"/>
              </a:ext>
            </a:extLst>
          </p:cNvPr>
          <p:cNvPicPr>
            <a:picLocks noChangeAspect="1"/>
          </p:cNvPicPr>
          <p:nvPr/>
        </p:nvPicPr>
        <p:blipFill>
          <a:blip r:embed="rId3"/>
          <a:stretch>
            <a:fillRect/>
          </a:stretch>
        </p:blipFill>
        <p:spPr>
          <a:xfrm>
            <a:off x="1432466" y="365679"/>
            <a:ext cx="4499208" cy="2560091"/>
          </a:xfrm>
          <a:prstGeom prst="rect">
            <a:avLst/>
          </a:prstGeom>
          <a:ln w="12700">
            <a:solidFill>
              <a:srgbClr val="84BD00"/>
            </a:solidFill>
          </a:ln>
        </p:spPr>
      </p:pic>
      <p:pic>
        <p:nvPicPr>
          <p:cNvPr id="3074" name="Picture 2">
            <a:extLst>
              <a:ext uri="{FF2B5EF4-FFF2-40B4-BE49-F238E27FC236}">
                <a16:creationId xmlns:a16="http://schemas.microsoft.com/office/drawing/2014/main" id="{65C55729-3500-FCC5-BB66-014745EBB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962" y="365679"/>
            <a:ext cx="1795231" cy="256009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957D60-C8A0-D05D-AAC1-91513DBBE07A}"/>
              </a:ext>
            </a:extLst>
          </p:cNvPr>
          <p:cNvSpPr txBox="1"/>
          <p:nvPr/>
        </p:nvSpPr>
        <p:spPr>
          <a:xfrm>
            <a:off x="7199857" y="2648770"/>
            <a:ext cx="1574359" cy="276999"/>
          </a:xfrm>
          <a:prstGeom prst="rect">
            <a:avLst/>
          </a:prstGeom>
          <a:noFill/>
        </p:spPr>
        <p:txBody>
          <a:bodyPr wrap="square" rtlCol="0">
            <a:spAutoFit/>
          </a:bodyPr>
          <a:lstStyle/>
          <a:p>
            <a:r>
              <a:rPr lang="en-US" sz="1200" b="1">
                <a:solidFill>
                  <a:schemeClr val="bg1"/>
                </a:solidFill>
                <a:latin typeface="Tw Cen MT Condensed" panose="020B0606020104020203" pitchFamily="34" charset="0"/>
              </a:rPr>
              <a:t>Mondo</a:t>
            </a:r>
          </a:p>
        </p:txBody>
      </p:sp>
    </p:spTree>
    <p:extLst>
      <p:ext uri="{BB962C8B-B14F-4D97-AF65-F5344CB8AC3E}">
        <p14:creationId xmlns:p14="http://schemas.microsoft.com/office/powerpoint/2010/main" val="280202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69B4C-90C3-5D29-B2C3-3CC4F605C197}"/>
              </a:ext>
            </a:extLst>
          </p:cNvPr>
          <p:cNvSpPr>
            <a:spLocks noGrp="1"/>
          </p:cNvSpPr>
          <p:nvPr>
            <p:ph type="title"/>
          </p:nvPr>
        </p:nvSpPr>
        <p:spPr>
          <a:xfrm>
            <a:off x="476581" y="992919"/>
            <a:ext cx="7411113" cy="3905085"/>
          </a:xfrm>
        </p:spPr>
        <p:txBody>
          <a:bodyPr vert="horz" lIns="91440" tIns="45720" rIns="91440" bIns="45720" anchor="t"/>
          <a:lstStyle/>
          <a:p>
            <a:pPr algn="ctr">
              <a:spcBef>
                <a:spcPts val="0"/>
              </a:spcBef>
            </a:pPr>
            <a:r>
              <a:rPr lang="en-US" sz="2400" b="1"/>
              <a:t>Aiko Tan</a:t>
            </a:r>
            <a:br>
              <a:rPr lang="en-US" sz="2000"/>
            </a:br>
            <a:r>
              <a:rPr lang="en-US" sz="2000">
                <a:latin typeface="Calibri"/>
                <a:cs typeface="Calibri"/>
              </a:rPr>
              <a:t>Senior Director, Homeless Strategy &amp; Community</a:t>
            </a:r>
            <a:br>
              <a:rPr lang="en-US" sz="2000">
                <a:latin typeface="Calibri" panose="020F0502020204030204" pitchFamily="34" charset="0"/>
                <a:cs typeface="Calibri" panose="020F0502020204030204" pitchFamily="34" charset="0"/>
              </a:rPr>
            </a:br>
            <a:r>
              <a:rPr lang="en-US" sz="2000">
                <a:effectLst/>
                <a:latin typeface="Calibri"/>
                <a:ea typeface="Calibri" panose="020F0502020204030204" pitchFamily="34" charset="0"/>
                <a:cs typeface="Calibri"/>
              </a:rPr>
              <a:t>Independence at Home (IAH), a SCAN community service</a:t>
            </a:r>
            <a:br>
              <a:rPr lang="en-US" sz="2000">
                <a:effectLst/>
                <a:latin typeface="Calibri" panose="020F0502020204030204" pitchFamily="34" charset="0"/>
                <a:ea typeface="Calibri" panose="020F0502020204030204" pitchFamily="34" charset="0"/>
              </a:rPr>
            </a:br>
            <a:r>
              <a:rPr lang="en-US" sz="2000">
                <a:hlinkClick r:id="rId3"/>
              </a:rPr>
              <a:t>atan1@scanhealthplan.com</a:t>
            </a:r>
            <a:br>
              <a:rPr lang="en-US" sz="2000"/>
            </a:br>
            <a:br>
              <a:rPr lang="en-US" sz="2000"/>
            </a:br>
            <a:r>
              <a:rPr lang="en-US" sz="2400" b="1" err="1"/>
              <a:t>Rosaneli</a:t>
            </a:r>
            <a:r>
              <a:rPr lang="en-US" sz="2400" b="1"/>
              <a:t> Loza</a:t>
            </a:r>
            <a:br>
              <a:rPr lang="en-US" sz="2000"/>
            </a:br>
            <a:r>
              <a:rPr lang="en-US" sz="2000">
                <a:effectLst/>
                <a:latin typeface="Calibri"/>
                <a:ea typeface="Calibri" panose="020F0502020204030204" pitchFamily="34" charset="0"/>
              </a:rPr>
              <a:t>Manager, Connecting Provider to Home</a:t>
            </a:r>
            <a:br>
              <a:rPr lang="en-US" sz="2000">
                <a:effectLst/>
                <a:latin typeface="Calibri" panose="020F0502020204030204" pitchFamily="34" charset="0"/>
                <a:ea typeface="Calibri" panose="020F0502020204030204" pitchFamily="34" charset="0"/>
              </a:rPr>
            </a:br>
            <a:r>
              <a:rPr lang="en-US" sz="2000">
                <a:effectLst/>
                <a:latin typeface="Calibri"/>
                <a:ea typeface="Calibri" panose="020F0502020204030204" pitchFamily="34" charset="0"/>
              </a:rPr>
              <a:t>SCAN Health Plan</a:t>
            </a:r>
            <a:br>
              <a:rPr lang="en-US" sz="2000">
                <a:effectLst/>
                <a:latin typeface="Calibri" panose="020F0502020204030204" pitchFamily="34" charset="0"/>
                <a:ea typeface="Calibri" panose="020F0502020204030204" pitchFamily="34" charset="0"/>
              </a:rPr>
            </a:br>
            <a:r>
              <a:rPr lang="en-US" sz="2000" u="sng">
                <a:solidFill>
                  <a:srgbClr val="0563C1"/>
                </a:solidFill>
                <a:effectLst/>
                <a:latin typeface="Calibri"/>
                <a:ea typeface="Calibri" panose="020F0502020204030204" pitchFamily="34" charset="0"/>
                <a:hlinkClick r:id="rId4"/>
              </a:rPr>
              <a:t>rloza@scanhealthplan.com</a:t>
            </a:r>
            <a:br>
              <a:rPr lang="en-US" sz="2000" u="sng">
                <a:effectLst/>
                <a:latin typeface="Calibri" panose="020F0502020204030204" pitchFamily="34" charset="0"/>
                <a:ea typeface="Calibri" panose="020F0502020204030204" pitchFamily="34" charset="0"/>
              </a:rPr>
            </a:br>
            <a:br>
              <a:rPr lang="en-US" sz="2000" u="sng">
                <a:effectLst/>
                <a:latin typeface="Calibri" panose="020F0502020204030204" pitchFamily="34" charset="0"/>
                <a:ea typeface="Calibri" panose="020F0502020204030204" pitchFamily="34" charset="0"/>
              </a:rPr>
            </a:br>
            <a:r>
              <a:rPr lang="en-US" sz="2400" b="1">
                <a:effectLst/>
                <a:latin typeface="Calibri"/>
                <a:ea typeface="Calibri" panose="020F0502020204030204" pitchFamily="34" charset="0"/>
              </a:rPr>
              <a:t>Michael Jordan</a:t>
            </a:r>
            <a:br>
              <a:rPr lang="en-US" sz="2000">
                <a:effectLst/>
                <a:latin typeface="Calibri" panose="020F0502020204030204" pitchFamily="34" charset="0"/>
                <a:ea typeface="Calibri" panose="020F0502020204030204" pitchFamily="34" charset="0"/>
              </a:rPr>
            </a:br>
            <a:r>
              <a:rPr lang="en-US" sz="2000">
                <a:effectLst/>
                <a:latin typeface="Calibri"/>
                <a:ea typeface="Calibri" panose="020F0502020204030204" pitchFamily="34" charset="0"/>
              </a:rPr>
              <a:t>Regional Director, Clinical Operations </a:t>
            </a:r>
            <a:br>
              <a:rPr lang="en-US" sz="2000">
                <a:effectLst/>
                <a:latin typeface="Calibri" panose="020F0502020204030204" pitchFamily="34" charset="0"/>
                <a:ea typeface="Calibri" panose="020F0502020204030204" pitchFamily="34" charset="0"/>
              </a:rPr>
            </a:br>
            <a:r>
              <a:rPr lang="en-US" sz="2000">
                <a:effectLst/>
                <a:latin typeface="Calibri"/>
                <a:ea typeface="Calibri" panose="020F0502020204030204" pitchFamily="34" charset="0"/>
              </a:rPr>
              <a:t>Healthcare in Action </a:t>
            </a:r>
            <a:br>
              <a:rPr lang="en-US" sz="2000">
                <a:effectLst/>
                <a:latin typeface="Calibri" panose="020F0502020204030204" pitchFamily="34" charset="0"/>
                <a:ea typeface="Calibri" panose="020F0502020204030204" pitchFamily="34" charset="0"/>
              </a:rPr>
            </a:br>
            <a:r>
              <a:rPr lang="en-US" sz="2000" u="sng">
                <a:solidFill>
                  <a:srgbClr val="0000FF"/>
                </a:solidFill>
                <a:effectLst/>
                <a:latin typeface="Calibri"/>
                <a:ea typeface="Calibri" panose="020F0502020204030204" pitchFamily="34" charset="0"/>
                <a:hlinkClick r:id="rId5"/>
              </a:rPr>
              <a:t>mjordan@healthcareinaction.org</a:t>
            </a:r>
            <a:br>
              <a:rPr lang="en-US" sz="2400">
                <a:effectLst/>
                <a:latin typeface="Calibri" panose="020F0502020204030204" pitchFamily="34" charset="0"/>
                <a:ea typeface="Calibri" panose="020F0502020204030204" pitchFamily="34" charset="0"/>
              </a:rPr>
            </a:br>
            <a:br>
              <a:rPr lang="en-US" sz="1800">
                <a:effectLst/>
                <a:latin typeface="Calibri" panose="020F0502020204030204" pitchFamily="34" charset="0"/>
                <a:ea typeface="Calibri" panose="020F0502020204030204" pitchFamily="34" charset="0"/>
              </a:rPr>
            </a:br>
            <a:endParaRPr lang="en-US" sz="2400"/>
          </a:p>
        </p:txBody>
      </p:sp>
      <p:sp>
        <p:nvSpPr>
          <p:cNvPr id="6" name="TextBox 5">
            <a:extLst>
              <a:ext uri="{FF2B5EF4-FFF2-40B4-BE49-F238E27FC236}">
                <a16:creationId xmlns:a16="http://schemas.microsoft.com/office/drawing/2014/main" id="{B3D7F267-984D-5464-7A29-81F51D3F1573}"/>
              </a:ext>
            </a:extLst>
          </p:cNvPr>
          <p:cNvSpPr txBox="1"/>
          <p:nvPr/>
        </p:nvSpPr>
        <p:spPr>
          <a:xfrm>
            <a:off x="389614" y="357809"/>
            <a:ext cx="4532243" cy="400110"/>
          </a:xfrm>
          <a:prstGeom prst="rect">
            <a:avLst/>
          </a:prstGeom>
          <a:noFill/>
        </p:spPr>
        <p:txBody>
          <a:bodyPr wrap="square" rtlCol="0">
            <a:spAutoFit/>
          </a:bodyPr>
          <a:lstStyle/>
          <a:p>
            <a:r>
              <a:rPr lang="en-US" sz="2000">
                <a:solidFill>
                  <a:schemeClr val="bg1"/>
                </a:solidFill>
              </a:rPr>
              <a:t>Onward!</a:t>
            </a:r>
          </a:p>
        </p:txBody>
      </p:sp>
    </p:spTree>
    <p:extLst>
      <p:ext uri="{BB962C8B-B14F-4D97-AF65-F5344CB8AC3E}">
        <p14:creationId xmlns:p14="http://schemas.microsoft.com/office/powerpoint/2010/main" val="459240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7FE61F-B488-4515-47A3-4A58A4C83AED}"/>
              </a:ext>
            </a:extLst>
          </p:cNvPr>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1481756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D252A7EA-D26C-B506-C0BA-EE70EBEDDD4B}"/>
              </a:ext>
            </a:extLst>
          </p:cNvPr>
          <p:cNvSpPr>
            <a:spLocks noGrp="1"/>
          </p:cNvSpPr>
          <p:nvPr>
            <p:ph type="body" sz="quarter" idx="10"/>
          </p:nvPr>
        </p:nvSpPr>
        <p:spPr>
          <a:xfrm>
            <a:off x="497982" y="406398"/>
            <a:ext cx="8137455" cy="465669"/>
          </a:xfrm>
        </p:spPr>
        <p:txBody>
          <a:bodyPr/>
          <a:lstStyle/>
          <a:p>
            <a:r>
              <a:rPr lang="en-US"/>
              <a:t>Ms. SG’s story                                         </a:t>
            </a:r>
            <a:r>
              <a:rPr lang="en-US" sz="2000" i="1">
                <a:solidFill>
                  <a:schemeClr val="accent3">
                    <a:lumMod val="75000"/>
                  </a:schemeClr>
                </a:solidFill>
              </a:rPr>
              <a:t>Housing Retention</a:t>
            </a:r>
            <a:endParaRPr lang="en-US" i="1">
              <a:solidFill>
                <a:schemeClr val="accent3">
                  <a:lumMod val="75000"/>
                </a:schemeClr>
              </a:solidFill>
            </a:endParaRPr>
          </a:p>
        </p:txBody>
      </p:sp>
      <p:sp>
        <p:nvSpPr>
          <p:cNvPr id="7" name="Content Placeholder 4">
            <a:extLst>
              <a:ext uri="{FF2B5EF4-FFF2-40B4-BE49-F238E27FC236}">
                <a16:creationId xmlns:a16="http://schemas.microsoft.com/office/drawing/2014/main" id="{AEBF1802-F54F-FB5A-710D-C372FA49B304}"/>
              </a:ext>
            </a:extLst>
          </p:cNvPr>
          <p:cNvSpPr txBox="1">
            <a:spLocks noGrp="1"/>
          </p:cNvSpPr>
          <p:nvPr>
            <p:ph sz="quarter" idx="1"/>
          </p:nvPr>
        </p:nvSpPr>
        <p:spPr>
          <a:xfrm>
            <a:off x="2201034" y="1131957"/>
            <a:ext cx="6740665" cy="3416320"/>
          </a:xfrm>
          <a:prstGeom prst="rect">
            <a:avLst/>
          </a:prstGeom>
          <a:noFill/>
        </p:spPr>
        <p:txBody>
          <a:bodyPr wrap="square">
            <a:spAutoFit/>
          </a:bodyPr>
          <a:lstStyle/>
          <a:p>
            <a:pPr marL="0" marR="0" indent="0">
              <a:spcBef>
                <a:spcPts val="0"/>
              </a:spcBef>
              <a:spcAft>
                <a:spcPts val="0"/>
              </a:spcAft>
              <a:buNone/>
            </a:pPr>
            <a:r>
              <a:rPr lang="en-US" sz="1200">
                <a:effectLst/>
                <a:latin typeface="Calibri" panose="020F0502020204030204" pitchFamily="34" charset="0"/>
                <a:ea typeface="Calibri" panose="020F0502020204030204" pitchFamily="34" charset="0"/>
              </a:rPr>
              <a:t>Ms. SG is 64 years old and spent many years of her adult life living on the streets. She exited homelessness into the Downtown Women’s Center permanent supportive housing program, thinking her ordeal was over. Unfortunately, over time, her unit fell into an uninhabitable state; Ms. SG was at high risk for falls due to the clutter, and the filth was affecting her lung condition. Out of compliance with her lease, Ms. SG was threatened with eviction and returning to the street. It was at this point that she was referred to IAH Homeless Services. </a:t>
            </a:r>
          </a:p>
          <a:p>
            <a:pPr marL="0" marR="0" indent="0">
              <a:spcBef>
                <a:spcPts val="0"/>
              </a:spcBef>
              <a:spcAft>
                <a:spcPts val="0"/>
              </a:spcAft>
              <a:buNone/>
            </a:pPr>
            <a:endParaRPr lang="en-US" sz="1200">
              <a:effectLst/>
              <a:latin typeface="Calibri" panose="020F0502020204030204" pitchFamily="34" charset="0"/>
              <a:ea typeface="Calibri" panose="020F0502020204030204" pitchFamily="34" charset="0"/>
            </a:endParaRPr>
          </a:p>
          <a:p>
            <a:pPr lvl="1">
              <a:spcBef>
                <a:spcPts val="0"/>
              </a:spcBef>
              <a:spcAft>
                <a:spcPts val="0"/>
              </a:spcAft>
              <a:buClr>
                <a:srgbClr val="009999"/>
              </a:buClr>
              <a:buFont typeface="Arial" panose="020B0604020202020204" pitchFamily="34" charset="0"/>
              <a:buChar char="•"/>
            </a:pPr>
            <a:r>
              <a:rPr lang="en-US" sz="1200">
                <a:effectLst/>
                <a:latin typeface="Calibri" panose="020F0502020204030204" pitchFamily="34" charset="0"/>
                <a:ea typeface="Calibri" panose="020F0502020204030204" pitchFamily="34" charset="0"/>
              </a:rPr>
              <a:t>Deep cleaning of her apartment to prevent eviction and readdress the health concerns associated with her living conditions.  (EAF Funds)</a:t>
            </a:r>
          </a:p>
          <a:p>
            <a:pPr lvl="1">
              <a:spcBef>
                <a:spcPts val="0"/>
              </a:spcBef>
              <a:spcAft>
                <a:spcPts val="0"/>
              </a:spcAft>
              <a:buClr>
                <a:srgbClr val="009999"/>
              </a:buClr>
              <a:buFont typeface="Arial" panose="020B0604020202020204" pitchFamily="34" charset="0"/>
              <a:buChar char="•"/>
            </a:pPr>
            <a:r>
              <a:rPr lang="en-US" sz="1200">
                <a:effectLst/>
                <a:latin typeface="Calibri" panose="020F0502020204030204" pitchFamily="34" charset="0"/>
                <a:ea typeface="Calibri" panose="020F0502020204030204" pitchFamily="34" charset="0"/>
              </a:rPr>
              <a:t>Reapplication for IHSS and strongly advocated for the maximum number of hours and used the Personal Assistance Services Council to identify a provider that Ms. SG has been very happy with. </a:t>
            </a:r>
          </a:p>
          <a:p>
            <a:pPr lvl="1">
              <a:spcBef>
                <a:spcPts val="0"/>
              </a:spcBef>
              <a:spcAft>
                <a:spcPts val="0"/>
              </a:spcAft>
              <a:buClr>
                <a:srgbClr val="009999"/>
              </a:buClr>
              <a:buFont typeface="Arial" panose="020B0604020202020204" pitchFamily="34" charset="0"/>
              <a:buChar char="•"/>
            </a:pPr>
            <a:r>
              <a:rPr lang="en-US" sz="1200">
                <a:effectLst/>
                <a:latin typeface="Calibri" panose="020F0502020204030204" pitchFamily="34" charset="0"/>
                <a:ea typeface="Calibri" panose="020F0502020204030204" pitchFamily="34" charset="0"/>
              </a:rPr>
              <a:t>Connection to IAH Insights</a:t>
            </a:r>
            <a:r>
              <a:rPr lang="en-US" sz="1200">
                <a:latin typeface="Calibri" panose="020F0502020204030204" pitchFamily="34" charset="0"/>
                <a:ea typeface="Calibri" panose="020F0502020204030204" pitchFamily="34" charset="0"/>
              </a:rPr>
              <a:t> program to manage </a:t>
            </a:r>
            <a:r>
              <a:rPr lang="en-US" sz="1200">
                <a:effectLst/>
                <a:latin typeface="Calibri" panose="020F0502020204030204" pitchFamily="34" charset="0"/>
                <a:ea typeface="Calibri" panose="020F0502020204030204" pitchFamily="34" charset="0"/>
              </a:rPr>
              <a:t>her depression and anxiety.  Ms. SG has improved her mood and outlook</a:t>
            </a:r>
          </a:p>
          <a:p>
            <a:pPr lvl="1">
              <a:spcBef>
                <a:spcPts val="0"/>
              </a:spcBef>
              <a:spcAft>
                <a:spcPts val="0"/>
              </a:spcAft>
              <a:buClr>
                <a:srgbClr val="009999"/>
              </a:buClr>
              <a:buFont typeface="Arial" panose="020B0604020202020204" pitchFamily="34" charset="0"/>
              <a:buChar char="•"/>
            </a:pPr>
            <a:r>
              <a:rPr lang="en-US" sz="1200">
                <a:effectLst/>
                <a:latin typeface="Calibri" panose="020F0502020204030204" pitchFamily="34" charset="0"/>
                <a:ea typeface="Calibri" panose="020F0502020204030204" pitchFamily="34" charset="0"/>
              </a:rPr>
              <a:t>Resolved a medication issue through advocacy with Pharmacy /LA Care PCP; Ms. SG has the medicine she needs to support her COPD</a:t>
            </a:r>
            <a:endParaRPr lang="en-US" sz="1200">
              <a:latin typeface="Calibri" panose="020F0502020204030204" pitchFamily="34" charset="0"/>
              <a:ea typeface="Calibri" panose="020F0502020204030204" pitchFamily="34" charset="0"/>
            </a:endParaRPr>
          </a:p>
          <a:p>
            <a:pPr marR="0">
              <a:spcBef>
                <a:spcPts val="0"/>
              </a:spcBef>
              <a:spcAft>
                <a:spcPts val="0"/>
              </a:spcAft>
              <a:buFont typeface="Wingdings" panose="05000000000000000000" pitchFamily="2" charset="2"/>
              <a:buChar char="§"/>
            </a:pPr>
            <a:endParaRPr lang="en-US" sz="12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a:effectLst/>
                <a:latin typeface="Calibri" panose="020F0502020204030204" pitchFamily="34" charset="0"/>
                <a:ea typeface="Calibri" panose="020F0502020204030204" pitchFamily="34" charset="0"/>
              </a:rPr>
              <a:t>After eight months with Homeless Services, Ms. SG’s  housing has been stabilized, her medical and mental health conditions have been supported, and she has the tools she needs to remain independent at home. </a:t>
            </a:r>
          </a:p>
        </p:txBody>
      </p:sp>
      <p:sp>
        <p:nvSpPr>
          <p:cNvPr id="4" name="Slide Number Placeholder 3">
            <a:extLst>
              <a:ext uri="{FF2B5EF4-FFF2-40B4-BE49-F238E27FC236}">
                <a16:creationId xmlns:a16="http://schemas.microsoft.com/office/drawing/2014/main" id="{D56878E2-A01F-582A-DC1E-B1E6B0461C83}"/>
              </a:ext>
            </a:extLst>
          </p:cNvPr>
          <p:cNvSpPr>
            <a:spLocks noGrp="1"/>
          </p:cNvSpPr>
          <p:nvPr>
            <p:ph type="sldNum" sz="quarter" idx="4"/>
          </p:nvPr>
        </p:nvSpPr>
        <p:spPr/>
        <p:txBody>
          <a:bodyPr/>
          <a:lstStyle/>
          <a:p>
            <a:fld id="{147C1B20-DEF4-46E3-B77F-0FB6B8193D90}" type="slidenum">
              <a:rPr lang="en-US" smtClean="0"/>
              <a:pPr/>
              <a:t>47</a:t>
            </a:fld>
            <a:endParaRPr lang="en-US"/>
          </a:p>
        </p:txBody>
      </p:sp>
      <p:sp>
        <p:nvSpPr>
          <p:cNvPr id="6" name="Slide Number Placeholder 3">
            <a:extLst>
              <a:ext uri="{FF2B5EF4-FFF2-40B4-BE49-F238E27FC236}">
                <a16:creationId xmlns:a16="http://schemas.microsoft.com/office/drawing/2014/main" id="{C6AA6865-511A-642E-1A0B-05ECAFD1532C}"/>
              </a:ext>
            </a:extLst>
          </p:cNvPr>
          <p:cNvSpPr txBox="1">
            <a:spLocks/>
          </p:cNvSpPr>
          <p:nvPr/>
        </p:nvSpPr>
        <p:spPr>
          <a:xfrm>
            <a:off x="497982" y="6236228"/>
            <a:ext cx="533400" cy="246221"/>
          </a:xfrm>
          <a:prstGeom prst="rect">
            <a:avLst/>
          </a:prstGeom>
        </p:spPr>
        <p:txBody>
          <a:bodyPr anchor="b"/>
          <a:lstStyle>
            <a:defPPr>
              <a:defRPr lang="en-US"/>
            </a:defPPr>
            <a:lvl1pPr marL="0" algn="l" defTabSz="457200" rtl="0" eaLnBrk="1" latinLnBrk="0" hangingPunct="1">
              <a:defRPr sz="900" kern="1200">
                <a:solidFill>
                  <a:srgbClr val="5A637A"/>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DA38AE-C4A1-B34C-9B69-8518F7475CDF}" type="slidenum">
              <a:rPr lang="en-US" smtClean="0"/>
              <a:pPr/>
              <a:t>47</a:t>
            </a:fld>
            <a:endParaRPr lang="en-US"/>
          </a:p>
        </p:txBody>
      </p:sp>
      <p:pic>
        <p:nvPicPr>
          <p:cNvPr id="8" name="Picture 7" descr="A picture containing cat, indoor, floor, laying&#10;&#10;Description automatically generated">
            <a:extLst>
              <a:ext uri="{FF2B5EF4-FFF2-40B4-BE49-F238E27FC236}">
                <a16:creationId xmlns:a16="http://schemas.microsoft.com/office/drawing/2014/main" id="{3ECB0AE3-FAA9-AB2D-52FF-0DEDE9EC443E}"/>
              </a:ext>
            </a:extLst>
          </p:cNvPr>
          <p:cNvPicPr>
            <a:picLocks noChangeAspect="1"/>
          </p:cNvPicPr>
          <p:nvPr/>
        </p:nvPicPr>
        <p:blipFill rotWithShape="1">
          <a:blip r:embed="rId3">
            <a:duotone>
              <a:schemeClr val="accent3">
                <a:shade val="45000"/>
                <a:satMod val="135000"/>
              </a:schemeClr>
              <a:prstClr val="white"/>
            </a:duotone>
          </a:blip>
          <a:srcRect l="35614" t="11561" r="571" b="40022"/>
          <a:stretch/>
        </p:blipFill>
        <p:spPr>
          <a:xfrm>
            <a:off x="630895" y="1131957"/>
            <a:ext cx="1400880" cy="1583548"/>
          </a:xfrm>
          <a:prstGeom prst="rect">
            <a:avLst/>
          </a:prstGeom>
        </p:spPr>
      </p:pic>
      <p:pic>
        <p:nvPicPr>
          <p:cNvPr id="9" name="Picture 8" descr="A picture containing indoor, cluttered&#10;&#10;Description automatically generated">
            <a:extLst>
              <a:ext uri="{FF2B5EF4-FFF2-40B4-BE49-F238E27FC236}">
                <a16:creationId xmlns:a16="http://schemas.microsoft.com/office/drawing/2014/main" id="{B65CCB91-DB6F-E57A-4F0F-C5CC441924D9}"/>
              </a:ext>
            </a:extLst>
          </p:cNvPr>
          <p:cNvPicPr>
            <a:picLocks noChangeAspect="1"/>
          </p:cNvPicPr>
          <p:nvPr/>
        </p:nvPicPr>
        <p:blipFill rotWithShape="1">
          <a:blip r:embed="rId4">
            <a:duotone>
              <a:schemeClr val="accent3">
                <a:shade val="45000"/>
                <a:satMod val="135000"/>
              </a:schemeClr>
              <a:prstClr val="white"/>
            </a:duotone>
          </a:blip>
          <a:srcRect r="4975" b="37044"/>
          <a:stretch/>
        </p:blipFill>
        <p:spPr>
          <a:xfrm>
            <a:off x="620037" y="2853951"/>
            <a:ext cx="1411738" cy="1745769"/>
          </a:xfrm>
          <a:prstGeom prst="rect">
            <a:avLst/>
          </a:prstGeom>
        </p:spPr>
      </p:pic>
    </p:spTree>
    <p:extLst>
      <p:ext uri="{BB962C8B-B14F-4D97-AF65-F5344CB8AC3E}">
        <p14:creationId xmlns:p14="http://schemas.microsoft.com/office/powerpoint/2010/main" val="1835490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D938404-D0FA-6B36-A17D-100CAECCCD2C}"/>
              </a:ext>
            </a:extLst>
          </p:cNvPr>
          <p:cNvPicPr>
            <a:picLocks noGrp="1" noChangeAspect="1"/>
          </p:cNvPicPr>
          <p:nvPr>
            <p:ph sz="quarter"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7406" r="-3" b="9859"/>
          <a:stretch/>
        </p:blipFill>
        <p:spPr>
          <a:xfrm rot="314327">
            <a:off x="6060934" y="1267444"/>
            <a:ext cx="2590319" cy="3083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8">
            <a:extLst>
              <a:ext uri="{FF2B5EF4-FFF2-40B4-BE49-F238E27FC236}">
                <a16:creationId xmlns:a16="http://schemas.microsoft.com/office/drawing/2014/main" id="{F725F7DA-B994-122F-1E53-0B173595B3AC}"/>
              </a:ext>
            </a:extLst>
          </p:cNvPr>
          <p:cNvSpPr>
            <a:spLocks noGrp="1"/>
          </p:cNvSpPr>
          <p:nvPr>
            <p:ph sz="quarter" idx="2"/>
          </p:nvPr>
        </p:nvSpPr>
        <p:spPr>
          <a:xfrm>
            <a:off x="552294" y="1115210"/>
            <a:ext cx="3666240" cy="3387634"/>
          </a:xfrm>
        </p:spPr>
        <p:txBody>
          <a:bodyPr>
            <a:normAutofit fontScale="85000" lnSpcReduction="10000"/>
          </a:bodyPr>
          <a:lstStyle/>
          <a:p>
            <a:pPr marL="257175" indent="-257175">
              <a:buFont typeface="Wingdings" panose="05000000000000000000" pitchFamily="2" charset="2"/>
              <a:buChar char="Ø"/>
            </a:pPr>
            <a:r>
              <a:rPr lang="en-US"/>
              <a:t> 69-year-old living in his van since 2010 </a:t>
            </a:r>
            <a:r>
              <a:rPr lang="en-US" sz="2000">
                <a:solidFill>
                  <a:srgbClr val="84BD00"/>
                </a:solidFill>
              </a:rPr>
              <a:t>and</a:t>
            </a:r>
            <a:endParaRPr lang="en-US" sz="2000"/>
          </a:p>
          <a:p>
            <a:pPr marL="257175" indent="-257175">
              <a:buFont typeface="Wingdings" panose="05000000000000000000" pitchFamily="2" charset="2"/>
              <a:buChar char="Ø"/>
            </a:pPr>
            <a:endParaRPr lang="en-US"/>
          </a:p>
          <a:p>
            <a:pPr marL="257175" indent="-257175">
              <a:buFont typeface="Wingdings" panose="05000000000000000000" pitchFamily="2" charset="2"/>
              <a:buChar char="Ø"/>
            </a:pPr>
            <a:r>
              <a:rPr lang="en-US"/>
              <a:t>BA degree in Music and 3 courses away from completing his master’s program </a:t>
            </a:r>
            <a:r>
              <a:rPr lang="en-US" sz="2000">
                <a:solidFill>
                  <a:srgbClr val="84BD00"/>
                </a:solidFill>
              </a:rPr>
              <a:t>and</a:t>
            </a:r>
            <a:endParaRPr lang="en-US" sz="2000"/>
          </a:p>
          <a:p>
            <a:pPr marL="257175" indent="-257175">
              <a:buFont typeface="Wingdings" panose="05000000000000000000" pitchFamily="2" charset="2"/>
              <a:buChar char="Ø"/>
            </a:pPr>
            <a:endParaRPr lang="en-US"/>
          </a:p>
          <a:p>
            <a:pPr marL="257175" indent="-257175">
              <a:buFont typeface="Wingdings" panose="05000000000000000000" pitchFamily="2" charset="2"/>
              <a:buChar char="Ø"/>
            </a:pPr>
            <a:r>
              <a:rPr lang="en-US"/>
              <a:t>Monthly income of $1028 </a:t>
            </a:r>
            <a:r>
              <a:rPr lang="en-US" sz="2000">
                <a:solidFill>
                  <a:srgbClr val="84BD00"/>
                </a:solidFill>
              </a:rPr>
              <a:t>and</a:t>
            </a:r>
            <a:endParaRPr lang="en-US" sz="2000"/>
          </a:p>
          <a:p>
            <a:pPr marL="257175" indent="-257175">
              <a:buFont typeface="Wingdings" panose="05000000000000000000" pitchFamily="2" charset="2"/>
              <a:buChar char="Ø"/>
            </a:pPr>
            <a:endParaRPr lang="en-US"/>
          </a:p>
          <a:p>
            <a:pPr marL="257175" indent="-257175">
              <a:buFont typeface="Wingdings" panose="05000000000000000000" pitchFamily="2" charset="2"/>
              <a:buChar char="Ø"/>
            </a:pPr>
            <a:r>
              <a:rPr lang="en-US"/>
              <a:t>Suffering from Degenerative Disc Disease </a:t>
            </a:r>
            <a:r>
              <a:rPr lang="en-US" sz="2000">
                <a:solidFill>
                  <a:srgbClr val="84BD00"/>
                </a:solidFill>
              </a:rPr>
              <a:t>and</a:t>
            </a:r>
            <a:endParaRPr lang="en-US" sz="2000"/>
          </a:p>
          <a:p>
            <a:pPr marL="257175" indent="-257175">
              <a:buFont typeface="Wingdings" panose="05000000000000000000" pitchFamily="2" charset="2"/>
              <a:buChar char="Ø"/>
            </a:pPr>
            <a:endParaRPr lang="en-US"/>
          </a:p>
        </p:txBody>
      </p:sp>
      <p:sp>
        <p:nvSpPr>
          <p:cNvPr id="4" name="Text Placeholder 3">
            <a:extLst>
              <a:ext uri="{FF2B5EF4-FFF2-40B4-BE49-F238E27FC236}">
                <a16:creationId xmlns:a16="http://schemas.microsoft.com/office/drawing/2014/main" id="{1937CAE7-EB3B-4C8D-B586-CA32966DCDC5}"/>
              </a:ext>
            </a:extLst>
          </p:cNvPr>
          <p:cNvSpPr>
            <a:spLocks noGrp="1"/>
          </p:cNvSpPr>
          <p:nvPr>
            <p:ph type="body" sz="quarter" idx="10"/>
          </p:nvPr>
        </p:nvSpPr>
        <p:spPr>
          <a:xfrm>
            <a:off x="463775" y="466030"/>
            <a:ext cx="8142343" cy="349252"/>
          </a:xfrm>
        </p:spPr>
        <p:txBody>
          <a:bodyPr>
            <a:noAutofit/>
          </a:bodyPr>
          <a:lstStyle/>
          <a:p>
            <a:pPr>
              <a:lnSpc>
                <a:spcPct val="90000"/>
              </a:lnSpc>
            </a:pPr>
            <a:r>
              <a:rPr lang="en-US" sz="2000"/>
              <a:t>Mr. L                                                                        </a:t>
            </a:r>
            <a:r>
              <a:rPr lang="en-US" sz="2000" i="1"/>
              <a:t>Housing Stabilization</a:t>
            </a:r>
          </a:p>
        </p:txBody>
      </p:sp>
      <p:sp>
        <p:nvSpPr>
          <p:cNvPr id="5" name="Slide Number Placeholder 4">
            <a:extLst>
              <a:ext uri="{FF2B5EF4-FFF2-40B4-BE49-F238E27FC236}">
                <a16:creationId xmlns:a16="http://schemas.microsoft.com/office/drawing/2014/main" id="{A5BE45CD-218C-4F21-830F-AA32A485F2C6}"/>
              </a:ext>
            </a:extLst>
          </p:cNvPr>
          <p:cNvSpPr>
            <a:spLocks noGrp="1"/>
          </p:cNvSpPr>
          <p:nvPr>
            <p:ph type="sldNum" sz="quarter" idx="4"/>
          </p:nvPr>
        </p:nvSpPr>
        <p:spPr>
          <a:xfrm>
            <a:off x="1516487" y="4677171"/>
            <a:ext cx="400050" cy="184666"/>
          </a:xfrm>
        </p:spPr>
        <p:txBody>
          <a:bodyPr anchor="b">
            <a:normAutofit fontScale="77500" lnSpcReduction="20000"/>
          </a:bodyPr>
          <a:lstStyle/>
          <a:p>
            <a:pPr>
              <a:spcAft>
                <a:spcPts val="450"/>
              </a:spcAft>
            </a:pPr>
            <a:fld id="{616F3D64-E8A0-274B-884E-328DEACCD4F1}" type="slidenum">
              <a:rPr lang="en-US" smtClean="0"/>
              <a:pPr>
                <a:spcAft>
                  <a:spcPts val="450"/>
                </a:spcAft>
              </a:pPr>
              <a:t>48</a:t>
            </a:fld>
            <a:endParaRPr lang="en-US"/>
          </a:p>
        </p:txBody>
      </p:sp>
      <p:pic>
        <p:nvPicPr>
          <p:cNvPr id="2" name="Picture 1" descr="A group of people posing for a photo&#10;&#10;Description automatically generated">
            <a:extLst>
              <a:ext uri="{FF2B5EF4-FFF2-40B4-BE49-F238E27FC236}">
                <a16:creationId xmlns:a16="http://schemas.microsoft.com/office/drawing/2014/main" id="{B3F014DD-E622-11ED-0ACE-68A9C92C7130}"/>
              </a:ext>
            </a:extLst>
          </p:cNvPr>
          <p:cNvPicPr>
            <a:picLocks noChangeAspect="1"/>
          </p:cNvPicPr>
          <p:nvPr/>
        </p:nvPicPr>
        <p:blipFill rotWithShape="1">
          <a:blip r:embed="rId5"/>
          <a:srcRect l="43391" t="32773" r="35276" b="30589"/>
          <a:stretch/>
        </p:blipFill>
        <p:spPr>
          <a:xfrm rot="21443842">
            <a:off x="4317283" y="1378019"/>
            <a:ext cx="1653449" cy="2129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7A46D0C-62B4-C087-384E-6361A577C0F8}"/>
              </a:ext>
            </a:extLst>
          </p:cNvPr>
          <p:cNvSpPr txBox="1"/>
          <p:nvPr/>
        </p:nvSpPr>
        <p:spPr>
          <a:xfrm rot="21407439">
            <a:off x="4280508" y="3553901"/>
            <a:ext cx="2580593" cy="261610"/>
          </a:xfrm>
          <a:prstGeom prst="rect">
            <a:avLst/>
          </a:prstGeom>
          <a:noFill/>
        </p:spPr>
        <p:txBody>
          <a:bodyPr wrap="square" rtlCol="0">
            <a:spAutoFit/>
          </a:bodyPr>
          <a:lstStyle/>
          <a:p>
            <a:r>
              <a:rPr lang="en-US" sz="1100"/>
              <a:t>Jessica (Peer Navigator)</a:t>
            </a:r>
          </a:p>
        </p:txBody>
      </p:sp>
    </p:spTree>
    <p:extLst>
      <p:ext uri="{BB962C8B-B14F-4D97-AF65-F5344CB8AC3E}">
        <p14:creationId xmlns:p14="http://schemas.microsoft.com/office/powerpoint/2010/main" val="2056489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CEB234-101F-0215-9BD7-8BB6594672C7}"/>
              </a:ext>
            </a:extLst>
          </p:cNvPr>
          <p:cNvSpPr>
            <a:spLocks noGrp="1"/>
          </p:cNvSpPr>
          <p:nvPr>
            <p:ph type="body" sz="quarter" idx="10"/>
          </p:nvPr>
        </p:nvSpPr>
        <p:spPr>
          <a:xfrm>
            <a:off x="446474" y="400920"/>
            <a:ext cx="8485597" cy="599926"/>
          </a:xfrm>
        </p:spPr>
        <p:txBody>
          <a:bodyPr/>
          <a:lstStyle/>
          <a:p>
            <a:pPr marL="0">
              <a:spcBef>
                <a:spcPts val="0"/>
              </a:spcBef>
            </a:pPr>
            <a:r>
              <a:rPr lang="en-US" sz="2000"/>
              <a:t>IAH Homeless Services supports clients through the whole continuum </a:t>
            </a:r>
            <a:endParaRPr lang="en-US" sz="2000">
              <a:solidFill>
                <a:schemeClr val="accent6"/>
              </a:solidFill>
            </a:endParaRPr>
          </a:p>
        </p:txBody>
      </p:sp>
      <p:sp>
        <p:nvSpPr>
          <p:cNvPr id="4" name="Slide Number Placeholder 3">
            <a:extLst>
              <a:ext uri="{FF2B5EF4-FFF2-40B4-BE49-F238E27FC236}">
                <a16:creationId xmlns:a16="http://schemas.microsoft.com/office/drawing/2014/main" id="{6E8FC02E-840C-C31B-8CE2-77896080AD04}"/>
              </a:ext>
            </a:extLst>
          </p:cNvPr>
          <p:cNvSpPr>
            <a:spLocks noGrp="1"/>
          </p:cNvSpPr>
          <p:nvPr>
            <p:ph type="sldNum" sz="quarter" idx="4"/>
          </p:nvPr>
        </p:nvSpPr>
        <p:spPr/>
        <p:txBody>
          <a:bodyPr/>
          <a:lstStyle/>
          <a:p>
            <a:fld id="{147C1B20-DEF4-46E3-B77F-0FB6B8193D90}" type="slidenum">
              <a:rPr lang="en-US" smtClean="0"/>
              <a:pPr/>
              <a:t>49</a:t>
            </a:fld>
            <a:endParaRPr lang="en-US"/>
          </a:p>
        </p:txBody>
      </p:sp>
      <p:sp>
        <p:nvSpPr>
          <p:cNvPr id="3" name="TextBox 2">
            <a:extLst>
              <a:ext uri="{FF2B5EF4-FFF2-40B4-BE49-F238E27FC236}">
                <a16:creationId xmlns:a16="http://schemas.microsoft.com/office/drawing/2014/main" id="{66CCC187-3018-D0E4-9F6B-5901A11433F0}"/>
              </a:ext>
            </a:extLst>
          </p:cNvPr>
          <p:cNvSpPr txBox="1"/>
          <p:nvPr/>
        </p:nvSpPr>
        <p:spPr>
          <a:xfrm>
            <a:off x="636622" y="5865647"/>
            <a:ext cx="7870755" cy="1569660"/>
          </a:xfrm>
          <a:prstGeom prst="rect">
            <a:avLst/>
          </a:prstGeom>
          <a:noFill/>
        </p:spPr>
        <p:txBody>
          <a:bodyPr wrap="square" rtlCol="0">
            <a:spAutoFit/>
          </a:bodyPr>
          <a:lstStyle/>
          <a:p>
            <a:r>
              <a:rPr lang="en-US" sz="1600"/>
              <a:t>Key Activities</a:t>
            </a:r>
          </a:p>
          <a:p>
            <a:pPr marL="285750" indent="-285750">
              <a:buFont typeface="Wingdings" panose="05000000000000000000" pitchFamily="2" charset="2"/>
              <a:buChar char="§"/>
            </a:pPr>
            <a:r>
              <a:rPr lang="en-US" sz="1600"/>
              <a:t>Easy access to Care, Cultural Competency (Harm reduction, Housing First)</a:t>
            </a:r>
          </a:p>
          <a:p>
            <a:pPr marL="285750" indent="-285750">
              <a:buFont typeface="Wingdings" panose="05000000000000000000" pitchFamily="2" charset="2"/>
              <a:buChar char="§"/>
            </a:pPr>
            <a:r>
              <a:rPr lang="en-US" sz="1600"/>
              <a:t>Resource and Problem Solving: resource optimization and interim needs</a:t>
            </a:r>
          </a:p>
          <a:p>
            <a:pPr marL="285750" indent="-285750">
              <a:buFont typeface="Wingdings" panose="05000000000000000000" pitchFamily="2" charset="2"/>
              <a:buChar char="§"/>
            </a:pPr>
            <a:r>
              <a:rPr lang="en-US" sz="1600"/>
              <a:t>Document Readiness &amp; Enrollment (Housing, Insurance)</a:t>
            </a:r>
          </a:p>
          <a:p>
            <a:pPr marL="285750" indent="-285750">
              <a:buFont typeface="Wingdings" panose="05000000000000000000" pitchFamily="2" charset="2"/>
              <a:buChar char="§"/>
            </a:pPr>
            <a:r>
              <a:rPr lang="en-US" sz="1600"/>
              <a:t>Caregiving Services: IHSS, EAF Funded Temporary in-home care</a:t>
            </a:r>
          </a:p>
          <a:p>
            <a:pPr marL="285750" indent="-285750">
              <a:buFont typeface="Wingdings" panose="05000000000000000000" pitchFamily="2" charset="2"/>
              <a:buChar char="§"/>
            </a:pPr>
            <a:r>
              <a:rPr lang="en-US" sz="1600"/>
              <a:t>Eviction Prevention: deep cleaning, healthcare resources</a:t>
            </a:r>
          </a:p>
        </p:txBody>
      </p:sp>
      <p:sp>
        <p:nvSpPr>
          <p:cNvPr id="5" name="TextBox 4">
            <a:extLst>
              <a:ext uri="{FF2B5EF4-FFF2-40B4-BE49-F238E27FC236}">
                <a16:creationId xmlns:a16="http://schemas.microsoft.com/office/drawing/2014/main" id="{44BA34F5-1FB4-F507-EF8C-E86C1E1C5BC2}"/>
              </a:ext>
            </a:extLst>
          </p:cNvPr>
          <p:cNvSpPr txBox="1"/>
          <p:nvPr/>
        </p:nvSpPr>
        <p:spPr>
          <a:xfrm>
            <a:off x="446474" y="911428"/>
            <a:ext cx="8335917" cy="369332"/>
          </a:xfrm>
          <a:prstGeom prst="rect">
            <a:avLst/>
          </a:prstGeom>
          <a:noFill/>
        </p:spPr>
        <p:txBody>
          <a:bodyPr wrap="square" rtlCol="0">
            <a:spAutoFit/>
          </a:bodyPr>
          <a:lstStyle/>
          <a:p>
            <a:r>
              <a:rPr lang="en-US">
                <a:solidFill>
                  <a:srgbClr val="84BD00"/>
                </a:solidFill>
              </a:rPr>
              <a:t>What matters to our clients depends on where they are at…</a:t>
            </a:r>
          </a:p>
        </p:txBody>
      </p:sp>
      <p:pic>
        <p:nvPicPr>
          <p:cNvPr id="6" name="Picture 5">
            <a:extLst>
              <a:ext uri="{FF2B5EF4-FFF2-40B4-BE49-F238E27FC236}">
                <a16:creationId xmlns:a16="http://schemas.microsoft.com/office/drawing/2014/main" id="{376569FB-E40B-2557-090B-AC2E332662E1}"/>
              </a:ext>
            </a:extLst>
          </p:cNvPr>
          <p:cNvPicPr>
            <a:picLocks noChangeAspect="1"/>
          </p:cNvPicPr>
          <p:nvPr/>
        </p:nvPicPr>
        <p:blipFill rotWithShape="1">
          <a:blip r:embed="rId3"/>
          <a:srcRect l="48630" t="41733" r="2909" b="11333"/>
          <a:stretch/>
        </p:blipFill>
        <p:spPr>
          <a:xfrm>
            <a:off x="210759" y="1600992"/>
            <a:ext cx="8722479" cy="2872649"/>
          </a:xfrm>
          <a:prstGeom prst="rect">
            <a:avLst/>
          </a:prstGeom>
        </p:spPr>
      </p:pic>
    </p:spTree>
    <p:extLst>
      <p:ext uri="{BB962C8B-B14F-4D97-AF65-F5344CB8AC3E}">
        <p14:creationId xmlns:p14="http://schemas.microsoft.com/office/powerpoint/2010/main" val="360055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60"/>
          <p:cNvSpPr/>
          <p:nvPr/>
        </p:nvSpPr>
        <p:spPr>
          <a:xfrm>
            <a:off x="1192" y="4477906"/>
            <a:ext cx="9141618" cy="681359"/>
          </a:xfrm>
          <a:prstGeom prst="rect">
            <a:avLst/>
          </a:prstGeom>
          <a:solidFill>
            <a:srgbClr val="6DBABA"/>
          </a:solidFill>
          <a:ln w="3175">
            <a:noFill/>
            <a:miter lim="400000"/>
          </a:ln>
        </p:spPr>
        <p:txBody>
          <a:bodyPr lIns="0" tIns="0" rIns="0" bIns="0" anchor="ctr"/>
          <a:lstStyle/>
          <a:p>
            <a:pPr marL="0" marR="0" lvl="0" indent="0" algn="l" defTabSz="342946" rtl="0" eaLnBrk="1" fontAlgn="auto" latinLnBrk="0" hangingPunct="1">
              <a:lnSpc>
                <a:spcPct val="100000"/>
              </a:lnSpc>
              <a:spcBef>
                <a:spcPts val="0"/>
              </a:spcBef>
              <a:spcAft>
                <a:spcPts val="0"/>
              </a:spcAft>
              <a:buClrTx/>
              <a:buSzTx/>
              <a:buFontTx/>
              <a:buNone/>
              <a:tabLst/>
              <a:defRPr sz="2200">
                <a:solidFill>
                  <a:srgbClr val="FFFFFF"/>
                </a:solidFill>
              </a:defRPr>
            </a:pPr>
            <a:endParaRPr kumimoji="0" sz="165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
        <p:nvSpPr>
          <p:cNvPr id="16" name="Rectangle 2">
            <a:extLst>
              <a:ext uri="{FF2B5EF4-FFF2-40B4-BE49-F238E27FC236}">
                <a16:creationId xmlns:a16="http://schemas.microsoft.com/office/drawing/2014/main" id="{11052015-1E6B-43A0-9D96-A8EDFE1E6E01}"/>
              </a:ext>
            </a:extLst>
          </p:cNvPr>
          <p:cNvSpPr>
            <a:spLocks noChangeArrowheads="1"/>
          </p:cNvSpPr>
          <p:nvPr/>
        </p:nvSpPr>
        <p:spPr bwMode="auto">
          <a:xfrm>
            <a:off x="2428527" y="3446214"/>
            <a:ext cx="1827137" cy="6601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61B32"/>
                </a:solidFill>
                <a:effectLst/>
                <a:uLnTx/>
                <a:uFillTx/>
                <a:latin typeface="Arial" panose="020B0604020202020204" pitchFamily="34" charset="0"/>
                <a:ea typeface="Times New Roman" panose="02020603050405020304" pitchFamily="18" charset="0"/>
                <a:cs typeface="Arial" panose="020B0604020202020204" pitchFamily="34" charset="0"/>
              </a:rPr>
              <a:t>4.5 Stars</a:t>
            </a:r>
          </a:p>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Quality care &amp; service</a:t>
            </a:r>
          </a:p>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Six years in a row</a:t>
            </a:r>
            <a:r>
              <a:rPr kumimoji="0" lang="en-US" sz="11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31F73"/>
              </a:solidFill>
              <a:effectLst/>
              <a:uLnTx/>
              <a:uFillTx/>
              <a:latin typeface="Arial" panose="020B0604020202020204" pitchFamily="34" charset="0"/>
              <a:ea typeface="+mn-ea"/>
              <a:cs typeface="Arial" panose="020B0604020202020204" pitchFamily="34" charset="0"/>
            </a:endParaRPr>
          </a:p>
        </p:txBody>
      </p:sp>
      <p:sp>
        <p:nvSpPr>
          <p:cNvPr id="18" name="Rectangle 2">
            <a:extLst>
              <a:ext uri="{FF2B5EF4-FFF2-40B4-BE49-F238E27FC236}">
                <a16:creationId xmlns:a16="http://schemas.microsoft.com/office/drawing/2014/main" id="{6D992BEB-EBAA-46D6-8407-F17B3375434B}"/>
              </a:ext>
            </a:extLst>
          </p:cNvPr>
          <p:cNvSpPr>
            <a:spLocks noChangeArrowheads="1"/>
          </p:cNvSpPr>
          <p:nvPr/>
        </p:nvSpPr>
        <p:spPr bwMode="auto">
          <a:xfrm>
            <a:off x="6220644" y="3417420"/>
            <a:ext cx="1936593" cy="498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61B32"/>
                </a:solidFill>
                <a:effectLst/>
                <a:uLnTx/>
                <a:uFillTx/>
                <a:latin typeface="Arial" panose="020B0604020202020204" pitchFamily="34" charset="0"/>
                <a:ea typeface="Times New Roman" panose="02020603050405020304" pitchFamily="18" charset="0"/>
                <a:cs typeface="Arial" panose="020B0604020202020204" pitchFamily="34" charset="0"/>
              </a:rPr>
              <a:t>Employer of Choice</a:t>
            </a:r>
          </a:p>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Great Place to Work Certified</a:t>
            </a:r>
            <a:endPar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8CAE4A5A-82F6-A64D-AE95-D45543605EBB}"/>
              </a:ext>
            </a:extLst>
          </p:cNvPr>
          <p:cNvPicPr>
            <a:picLocks noChangeAspect="1"/>
          </p:cNvPicPr>
          <p:nvPr/>
        </p:nvPicPr>
        <p:blipFill>
          <a:blip r:embed="rId3"/>
          <a:srcRect/>
          <a:stretch/>
        </p:blipFill>
        <p:spPr>
          <a:xfrm>
            <a:off x="1250569" y="2139426"/>
            <a:ext cx="979555" cy="971333"/>
          </a:xfrm>
          <a:prstGeom prst="rect">
            <a:avLst/>
          </a:prstGeom>
        </p:spPr>
      </p:pic>
      <p:pic>
        <p:nvPicPr>
          <p:cNvPr id="22" name="Picture 21">
            <a:extLst>
              <a:ext uri="{FF2B5EF4-FFF2-40B4-BE49-F238E27FC236}">
                <a16:creationId xmlns:a16="http://schemas.microsoft.com/office/drawing/2014/main" id="{696D58CB-59BC-4245-80AE-C99D830E8292}"/>
              </a:ext>
            </a:extLst>
          </p:cNvPr>
          <p:cNvPicPr>
            <a:picLocks noChangeAspect="1"/>
          </p:cNvPicPr>
          <p:nvPr/>
        </p:nvPicPr>
        <p:blipFill>
          <a:blip r:embed="rId4"/>
          <a:srcRect/>
          <a:stretch/>
        </p:blipFill>
        <p:spPr>
          <a:xfrm>
            <a:off x="1174372" y="3225804"/>
            <a:ext cx="1131999" cy="1131999"/>
          </a:xfrm>
          <a:prstGeom prst="rect">
            <a:avLst/>
          </a:prstGeom>
        </p:spPr>
      </p:pic>
      <p:sp>
        <p:nvSpPr>
          <p:cNvPr id="25" name="Rectangle 2">
            <a:extLst>
              <a:ext uri="{FF2B5EF4-FFF2-40B4-BE49-F238E27FC236}">
                <a16:creationId xmlns:a16="http://schemas.microsoft.com/office/drawing/2014/main" id="{6D992BEB-EBAA-46D6-8407-F17B3375434B}"/>
              </a:ext>
            </a:extLst>
          </p:cNvPr>
          <p:cNvSpPr>
            <a:spLocks noChangeArrowheads="1"/>
          </p:cNvSpPr>
          <p:nvPr/>
        </p:nvSpPr>
        <p:spPr bwMode="auto">
          <a:xfrm>
            <a:off x="6196712" y="2371333"/>
            <a:ext cx="2039238" cy="6601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61B32"/>
                </a:solidFill>
                <a:effectLst/>
                <a:uLnTx/>
                <a:uFillTx/>
                <a:latin typeface="Arial" panose="020B0604020202020204" pitchFamily="34" charset="0"/>
                <a:ea typeface="Times New Roman" panose="02020603050405020304" pitchFamily="18" charset="0"/>
                <a:cs typeface="Arial" panose="020B0604020202020204" pitchFamily="34" charset="0"/>
              </a:rPr>
              <a:t>91% Satisfaction</a:t>
            </a:r>
          </a:p>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1200" b="0" i="1"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Medicare &amp; You, 2023</a:t>
            </a: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Member Rating of Health Plan</a:t>
            </a:r>
            <a:endParaRPr kumimoji="0" lang="en-US" altLang="en-US" sz="1200" b="0" i="0" u="none" strike="noStrike" kern="1200" cap="none" spc="0" normalizeH="0" baseline="3000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22498E"/>
              </a:solidFill>
              <a:effectLst/>
              <a:uLnTx/>
              <a:uFillTx/>
              <a:latin typeface="Arial" panose="020B0604020202020204" pitchFamily="34" charset="0"/>
              <a:ea typeface="+mn-ea"/>
              <a:cs typeface="Arial" panose="020B0604020202020204" pitchFamily="34" charset="0"/>
            </a:endParaRPr>
          </a:p>
        </p:txBody>
      </p:sp>
      <p:pic>
        <p:nvPicPr>
          <p:cNvPr id="30" name="Picture 29">
            <a:extLst>
              <a:ext uri="{FF2B5EF4-FFF2-40B4-BE49-F238E27FC236}">
                <a16:creationId xmlns:a16="http://schemas.microsoft.com/office/drawing/2014/main" id="{9C326517-1B97-5745-A4BB-AA9CB2C74795}"/>
              </a:ext>
            </a:extLst>
          </p:cNvPr>
          <p:cNvPicPr>
            <a:picLocks noChangeAspect="1"/>
          </p:cNvPicPr>
          <p:nvPr/>
        </p:nvPicPr>
        <p:blipFill>
          <a:blip r:embed="rId5"/>
          <a:srcRect/>
          <a:stretch/>
        </p:blipFill>
        <p:spPr>
          <a:xfrm>
            <a:off x="5079581" y="3292427"/>
            <a:ext cx="739432" cy="1045938"/>
          </a:xfrm>
          <a:prstGeom prst="rect">
            <a:avLst/>
          </a:prstGeom>
        </p:spPr>
      </p:pic>
      <p:sp>
        <p:nvSpPr>
          <p:cNvPr id="43" name="Rectangle 42"/>
          <p:cNvSpPr/>
          <p:nvPr/>
        </p:nvSpPr>
        <p:spPr>
          <a:xfrm>
            <a:off x="232043" y="217259"/>
            <a:ext cx="6956605" cy="424732"/>
          </a:xfrm>
          <a:prstGeom prst="rect">
            <a:avLst/>
          </a:prstGeom>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498E"/>
                </a:solidFill>
                <a:effectLst/>
                <a:uLnTx/>
                <a:uFillTx/>
                <a:latin typeface="Arial" panose="020B0604020202020204" pitchFamily="34" charset="0"/>
                <a:ea typeface="+mn-ea"/>
                <a:cs typeface="Arial" panose="020B0604020202020204" pitchFamily="34" charset="0"/>
              </a:rPr>
              <a:t>About SCAN</a:t>
            </a:r>
            <a:endParaRPr kumimoji="0" lang="en-US" sz="2400" b="0" i="0" u="none" strike="noStrike" kern="1200" cap="none" spc="0" normalizeH="0" baseline="0" noProof="0">
              <a:ln>
                <a:noFill/>
              </a:ln>
              <a:solidFill>
                <a:srgbClr val="76C8C9"/>
              </a:solidFill>
              <a:effectLst/>
              <a:uLnTx/>
              <a:uFillTx/>
              <a:latin typeface="Arial" panose="020B0604020202020204" pitchFamily="34" charset="0"/>
              <a:ea typeface="+mn-ea"/>
              <a:cs typeface="Arial" panose="020B0604020202020204" pitchFamily="34" charset="0"/>
            </a:endParaRPr>
          </a:p>
        </p:txBody>
      </p:sp>
      <p:sp>
        <p:nvSpPr>
          <p:cNvPr id="45" name="Rectangle 44"/>
          <p:cNvSpPr/>
          <p:nvPr/>
        </p:nvSpPr>
        <p:spPr>
          <a:xfrm>
            <a:off x="2331492" y="2352086"/>
            <a:ext cx="2284809" cy="590931"/>
          </a:xfrm>
          <a:prstGeom prst="rect">
            <a:avLst/>
          </a:prstGeom>
        </p:spPr>
        <p:txBody>
          <a:bodyPr>
            <a:spAutoFit/>
          </a:bodyPr>
          <a:lstStyle/>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61B32"/>
                </a:solidFill>
                <a:effectLst/>
                <a:uLnTx/>
                <a:uFillTx/>
                <a:latin typeface="Arial" panose="020B0604020202020204" pitchFamily="34" charset="0"/>
                <a:ea typeface="Times New Roman" panose="02020603050405020304" pitchFamily="18" charset="0"/>
                <a:cs typeface="Arial" panose="020B0604020202020204" pitchFamily="34" charset="0"/>
              </a:rPr>
              <a:t>Recognized Brand</a:t>
            </a:r>
          </a:p>
          <a:p>
            <a:pPr marL="0" marR="0" lvl="0" indent="0" algn="l" defTabSz="914378" rtl="0" eaLnBrk="0" fontAlgn="base" latinLnBrk="0" hangingPunct="0">
              <a:lnSpc>
                <a:spcPct val="9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“Best” MAPD in CA </a:t>
            </a:r>
            <a:b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Times New Roman" panose="02020603050405020304" pitchFamily="18" charset="0"/>
                <a:cs typeface="Arial" panose="020B0604020202020204" pitchFamily="34" charset="0"/>
              </a:rPr>
              <a:t>Five years in a row!</a:t>
            </a:r>
            <a:endParaRPr kumimoji="0" lang="en-US" alt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44" name="Picture 43">
            <a:extLst>
              <a:ext uri="{FF2B5EF4-FFF2-40B4-BE49-F238E27FC236}">
                <a16:creationId xmlns:a16="http://schemas.microsoft.com/office/drawing/2014/main" id="{C0B86888-8EA7-A14E-A757-01E43B187D0C}"/>
              </a:ext>
            </a:extLst>
          </p:cNvPr>
          <p:cNvPicPr>
            <a:picLocks noChangeAspect="1"/>
          </p:cNvPicPr>
          <p:nvPr/>
        </p:nvPicPr>
        <p:blipFill>
          <a:blip r:embed="rId6"/>
          <a:stretch>
            <a:fillRect/>
          </a:stretch>
        </p:blipFill>
        <p:spPr>
          <a:xfrm>
            <a:off x="213158" y="4551040"/>
            <a:ext cx="1605516" cy="463215"/>
          </a:xfrm>
          <a:prstGeom prst="rect">
            <a:avLst/>
          </a:prstGeom>
        </p:spPr>
      </p:pic>
      <p:pic>
        <p:nvPicPr>
          <p:cNvPr id="3" name="Picture 2">
            <a:extLst>
              <a:ext uri="{FF2B5EF4-FFF2-40B4-BE49-F238E27FC236}">
                <a16:creationId xmlns:a16="http://schemas.microsoft.com/office/drawing/2014/main" id="{9E136C58-A046-48A4-9C5E-56E52C57D0E0}"/>
              </a:ext>
            </a:extLst>
          </p:cNvPr>
          <p:cNvPicPr>
            <a:picLocks noChangeAspect="1"/>
          </p:cNvPicPr>
          <p:nvPr/>
        </p:nvPicPr>
        <p:blipFill>
          <a:blip r:embed="rId7"/>
          <a:srcRect t="6889" b="6889"/>
          <a:stretch/>
        </p:blipFill>
        <p:spPr>
          <a:xfrm>
            <a:off x="4926602" y="2161044"/>
            <a:ext cx="966576" cy="992313"/>
          </a:xfrm>
          <a:prstGeom prst="rect">
            <a:avLst/>
          </a:prstGeom>
        </p:spPr>
      </p:pic>
      <p:sp>
        <p:nvSpPr>
          <p:cNvPr id="32" name="TextBox 31">
            <a:extLst>
              <a:ext uri="{FF2B5EF4-FFF2-40B4-BE49-F238E27FC236}">
                <a16:creationId xmlns:a16="http://schemas.microsoft.com/office/drawing/2014/main" id="{B3913AD6-B461-417C-9112-9C1F3C0C14D6}"/>
              </a:ext>
            </a:extLst>
          </p:cNvPr>
          <p:cNvSpPr txBox="1"/>
          <p:nvPr/>
        </p:nvSpPr>
        <p:spPr>
          <a:xfrm>
            <a:off x="1815636" y="4527646"/>
            <a:ext cx="7186634" cy="323165"/>
          </a:xfrm>
          <a:prstGeom prst="rect">
            <a:avLst/>
          </a:prstGeom>
          <a:noFill/>
        </p:spPr>
        <p:txBody>
          <a:bodyPr wrap="square" rtlCol="0">
            <a:spAutoFit/>
          </a:bodyPr>
          <a:lstStyle/>
          <a:p>
            <a:pPr marL="0" marR="0" lvl="0" indent="0" algn="r" defTabSz="342946"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†4.5 out of 5-star rating applies to all plans offered by SCAN Health Plan in California from 2018 to 2023 except SCAN Healthy at Home (HMO SNP) and VillageHealth (HMO-POS SNP) plans. Every year, Medicare evaluates plans based on a 5-star rating system. </a:t>
            </a:r>
          </a:p>
        </p:txBody>
      </p:sp>
      <p:sp>
        <p:nvSpPr>
          <p:cNvPr id="39" name="Rectangle 38">
            <a:extLst>
              <a:ext uri="{FF2B5EF4-FFF2-40B4-BE49-F238E27FC236}">
                <a16:creationId xmlns:a16="http://schemas.microsoft.com/office/drawing/2014/main" id="{C9F72FE2-7E94-47BF-93F9-D4A0CEBF9A8B}"/>
              </a:ext>
            </a:extLst>
          </p:cNvPr>
          <p:cNvSpPr/>
          <p:nvPr/>
        </p:nvSpPr>
        <p:spPr>
          <a:xfrm>
            <a:off x="4686094" y="4891392"/>
            <a:ext cx="4344945"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Confidential and proprietary information. All rights reserved.          </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02D7ED4-1195-2A68-0103-6FAE8241CA41}"/>
              </a:ext>
            </a:extLst>
          </p:cNvPr>
          <p:cNvSpPr txBox="1"/>
          <p:nvPr/>
        </p:nvSpPr>
        <p:spPr>
          <a:xfrm>
            <a:off x="759608" y="679338"/>
            <a:ext cx="7192902" cy="129266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SCAN is one of the largest not-for-profit Medicare Advantage Prescription Drug plans in the country, serving </a:t>
            </a:r>
            <a:r>
              <a:rPr lang="en-US" sz="1300">
                <a:solidFill>
                  <a:prstClr val="black"/>
                </a:solidFill>
                <a:latin typeface="Arial" panose="020B0604020202020204" pitchFamily="34" charset="0"/>
                <a:cs typeface="Arial" panose="020B0604020202020204" pitchFamily="34" charset="0"/>
              </a:rPr>
              <a:t>more than 285,000 </a:t>
            </a: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members in California, Arizona, Nevada and</a:t>
            </a:r>
            <a:r>
              <a:rPr lang="en-US" sz="1300">
                <a:solidFill>
                  <a:prstClr val="black"/>
                </a:solidFill>
                <a:latin typeface="Arial" panose="020B0604020202020204" pitchFamily="34" charset="0"/>
                <a:cs typeface="Arial" panose="020B0604020202020204" pitchFamily="34" charset="0"/>
              </a:rPr>
              <a:t> </a:t>
            </a: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Texas. Our mission is to keep seniors healthy and independent.</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SCAN plans build upon the strong foundation built over 45 years of senior-focused service, recognized in California with:</a:t>
            </a:r>
            <a:endParaRPr kumimoji="0" lang="en-US" sz="1300" b="0" i="0" u="none" strike="noStrike" kern="1200" cap="none" spc="0" normalizeH="0" baseline="0" noProof="0">
              <a:ln>
                <a:noFill/>
              </a:ln>
              <a:solidFill>
                <a:srgbClr val="E61B3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420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D9F690-D617-5587-304A-46881CE239D5}"/>
              </a:ext>
            </a:extLst>
          </p:cNvPr>
          <p:cNvSpPr>
            <a:spLocks noGrp="1"/>
          </p:cNvSpPr>
          <p:nvPr>
            <p:ph type="title"/>
          </p:nvPr>
        </p:nvSpPr>
        <p:spPr/>
        <p:txBody>
          <a:bodyPr vert="horz" lIns="91440" tIns="45720" rIns="91440" bIns="45720" anchor="t"/>
          <a:lstStyle/>
          <a:p>
            <a:r>
              <a:rPr lang="en-US"/>
              <a:t>The Growing Crisis of Older Adult Homelessness</a:t>
            </a:r>
          </a:p>
        </p:txBody>
      </p:sp>
    </p:spTree>
    <p:extLst>
      <p:ext uri="{BB962C8B-B14F-4D97-AF65-F5344CB8AC3E}">
        <p14:creationId xmlns:p14="http://schemas.microsoft.com/office/powerpoint/2010/main" val="874715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hart, line chart&#10;&#10;Description automatically generated">
            <a:extLst>
              <a:ext uri="{FF2B5EF4-FFF2-40B4-BE49-F238E27FC236}">
                <a16:creationId xmlns:a16="http://schemas.microsoft.com/office/drawing/2014/main" id="{22649EF5-67AF-73FE-56E7-B67AE9CC1FF6}"/>
              </a:ext>
            </a:extLst>
          </p:cNvPr>
          <p:cNvPicPr>
            <a:picLocks noChangeAspect="1"/>
          </p:cNvPicPr>
          <p:nvPr/>
        </p:nvPicPr>
        <p:blipFill rotWithShape="1">
          <a:blip r:embed="rId3"/>
          <a:srcRect t="15899"/>
          <a:stretch/>
        </p:blipFill>
        <p:spPr>
          <a:xfrm>
            <a:off x="764682" y="1004507"/>
            <a:ext cx="7303048" cy="3351798"/>
          </a:xfrm>
          <a:prstGeom prst="rect">
            <a:avLst/>
          </a:prstGeom>
          <a:noFill/>
        </p:spPr>
      </p:pic>
      <p:sp>
        <p:nvSpPr>
          <p:cNvPr id="6" name="Text Placeholder 3">
            <a:extLst>
              <a:ext uri="{FF2B5EF4-FFF2-40B4-BE49-F238E27FC236}">
                <a16:creationId xmlns:a16="http://schemas.microsoft.com/office/drawing/2014/main" id="{49461133-5F7D-EDB4-5290-6F6BBEA6CB4F}"/>
              </a:ext>
            </a:extLst>
          </p:cNvPr>
          <p:cNvSpPr txBox="1">
            <a:spLocks/>
          </p:cNvSpPr>
          <p:nvPr/>
        </p:nvSpPr>
        <p:spPr>
          <a:xfrm>
            <a:off x="460879" y="37975"/>
            <a:ext cx="8222241" cy="464885"/>
          </a:xfrm>
          <a:prstGeom prst="rect">
            <a:avLst/>
          </a:prstGeom>
        </p:spPr>
        <p:txBody>
          <a:bodyPr vert="horz">
            <a:noAutofit/>
          </a:bodyPr>
          <a:lstStyle>
            <a:lvl1pPr marL="274320" indent="-274320" algn="l" rtl="0" eaLnBrk="1" latinLnBrk="0" hangingPunct="1">
              <a:spcBef>
                <a:spcPts val="600"/>
              </a:spcBef>
              <a:spcAft>
                <a:spcPts val="0"/>
              </a:spcAft>
              <a:buClr>
                <a:schemeClr val="accent2"/>
              </a:buClr>
              <a:buSzPct val="100000"/>
              <a:buFont typeface="Wingdings 3"/>
              <a:buChar char=""/>
              <a:defRPr sz="2000" b="0" i="0" kern="1200">
                <a:solidFill>
                  <a:schemeClr val="tx1"/>
                </a:solidFill>
                <a:latin typeface="Arial"/>
                <a:ea typeface="+mn-ea"/>
                <a:cs typeface="Arial"/>
              </a:defRPr>
            </a:lvl1pPr>
            <a:lvl2pPr marL="548640" indent="-274320" algn="l" rtl="0" eaLnBrk="1" latinLnBrk="0" hangingPunct="1">
              <a:spcBef>
                <a:spcPts val="500"/>
              </a:spcBef>
              <a:spcAft>
                <a:spcPts val="0"/>
              </a:spcAft>
              <a:buClr>
                <a:schemeClr val="accent2"/>
              </a:buClr>
              <a:buSzPct val="120000"/>
              <a:buFont typeface="Arial"/>
              <a:buChar char="•"/>
              <a:defRPr sz="2000" b="0" i="0" kern="1200">
                <a:solidFill>
                  <a:schemeClr val="tx1"/>
                </a:solidFill>
                <a:latin typeface="Arial"/>
                <a:ea typeface="+mn-ea"/>
                <a:cs typeface="Arial"/>
              </a:defRPr>
            </a:lvl2pPr>
            <a:lvl3pPr marL="822960" indent="-228600" algn="l" rtl="0" eaLnBrk="1" latinLnBrk="0" hangingPunct="1">
              <a:spcBef>
                <a:spcPts val="500"/>
              </a:spcBef>
              <a:spcAft>
                <a:spcPts val="0"/>
              </a:spcAft>
              <a:buClr>
                <a:schemeClr val="accent2"/>
              </a:buClr>
              <a:buSzPct val="100000"/>
              <a:buFont typeface="Lucida Grande"/>
              <a:buChar char="–"/>
              <a:defRPr sz="2000" b="0" i="0" kern="1200">
                <a:solidFill>
                  <a:schemeClr val="tx1"/>
                </a:solidFill>
                <a:latin typeface="Arial"/>
                <a:ea typeface="+mn-ea"/>
                <a:cs typeface="Arial"/>
              </a:defRPr>
            </a:lvl3pPr>
            <a:lvl4pPr marL="1097280" indent="-228600" algn="l" rtl="0" eaLnBrk="1" latinLnBrk="0" hangingPunct="1">
              <a:spcBef>
                <a:spcPts val="400"/>
              </a:spcBef>
              <a:spcAft>
                <a:spcPts val="0"/>
              </a:spcAft>
              <a:buClr>
                <a:schemeClr val="accent2">
                  <a:shade val="75000"/>
                </a:schemeClr>
              </a:buClr>
              <a:buSzPct val="75000"/>
              <a:buFont typeface="Courier New"/>
              <a:buChar char="o"/>
              <a:defRPr sz="2000" b="0" i="0" kern="1200">
                <a:solidFill>
                  <a:schemeClr val="tx1"/>
                </a:solidFill>
                <a:latin typeface="Arial"/>
                <a:ea typeface="+mn-ea"/>
                <a:cs typeface="Arial"/>
              </a:defRPr>
            </a:lvl4pPr>
            <a:lvl5pPr marL="1371600" indent="-228600" algn="l" rtl="0" eaLnBrk="1" latinLnBrk="0" hangingPunct="1">
              <a:spcBef>
                <a:spcPts val="300"/>
              </a:spcBef>
              <a:spcAft>
                <a:spcPts val="0"/>
              </a:spcAft>
              <a:buClr>
                <a:schemeClr val="accent2"/>
              </a:buClr>
              <a:buSzPct val="100000"/>
              <a:buFont typeface="Wingdings" charset="2"/>
              <a:buChar char="§"/>
              <a:defRPr sz="2000" b="0" i="0" kern="1200">
                <a:solidFill>
                  <a:schemeClr val="tx1"/>
                </a:solidFill>
                <a:latin typeface="Arial"/>
                <a:ea typeface="+mn-ea"/>
                <a:cs typeface="Arial"/>
              </a:defRPr>
            </a:lvl5pPr>
            <a:lvl6pPr marL="1645920" indent="-182880" algn="l" rtl="0" eaLnBrk="1" latinLnBrk="0" hangingPunct="1">
              <a:spcBef>
                <a:spcPts val="300"/>
              </a:spcBef>
              <a:buClr>
                <a:srgbClr val="9FB8CD">
                  <a:shade val="75000"/>
                </a:srgbClr>
              </a:buClr>
              <a:buSzPct val="75000"/>
              <a:buFont typeface="Wingdings 3"/>
              <a:buChar char=""/>
              <a:defRPr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lang="en-US" sz="1200" kern="1200" smtClean="0">
                <a:solidFill>
                  <a:schemeClr val="tx1"/>
                </a:solidFill>
                <a:latin typeface="+mn-lt"/>
                <a:ea typeface="+mn-ea"/>
                <a:cs typeface="+mn-cs"/>
              </a:defRPr>
            </a:lvl9pPr>
          </a:lstStyle>
          <a:p>
            <a:pPr marL="0" indent="0">
              <a:buNone/>
            </a:pPr>
            <a:r>
              <a:rPr lang="en-US" sz="2400" dirty="0"/>
              <a:t>Forecasted Relative Change in the 65 and Older Homeless Population compared to 2017</a:t>
            </a:r>
          </a:p>
        </p:txBody>
      </p:sp>
      <p:sp>
        <p:nvSpPr>
          <p:cNvPr id="4" name="Slide Number Placeholder 3">
            <a:extLst>
              <a:ext uri="{FF2B5EF4-FFF2-40B4-BE49-F238E27FC236}">
                <a16:creationId xmlns:a16="http://schemas.microsoft.com/office/drawing/2014/main" id="{7BF0996F-049C-0CF1-6259-593D5E8B2A05}"/>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7</a:t>
            </a:fld>
            <a:endParaRPr lang="en-US"/>
          </a:p>
        </p:txBody>
      </p:sp>
      <p:sp>
        <p:nvSpPr>
          <p:cNvPr id="5" name="Slide Number Placeholder 3">
            <a:extLst>
              <a:ext uri="{FF2B5EF4-FFF2-40B4-BE49-F238E27FC236}">
                <a16:creationId xmlns:a16="http://schemas.microsoft.com/office/drawing/2014/main" id="{7C136378-C79C-59F4-30FC-DA30440105EA}"/>
              </a:ext>
            </a:extLst>
          </p:cNvPr>
          <p:cNvSpPr txBox="1">
            <a:spLocks/>
          </p:cNvSpPr>
          <p:nvPr/>
        </p:nvSpPr>
        <p:spPr>
          <a:xfrm>
            <a:off x="497982" y="6236228"/>
            <a:ext cx="533400" cy="246221"/>
          </a:xfrm>
          <a:prstGeom prst="rect">
            <a:avLst/>
          </a:prstGeom>
        </p:spPr>
        <p:txBody>
          <a:bodyPr anchor="b"/>
          <a:lstStyle>
            <a:defPPr>
              <a:defRPr lang="en-US"/>
            </a:defPPr>
            <a:lvl1pPr marL="0" algn="l" defTabSz="457200" rtl="0" eaLnBrk="1" latinLnBrk="0" hangingPunct="1">
              <a:defRPr sz="900" kern="1200">
                <a:solidFill>
                  <a:srgbClr val="5A637A"/>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74DA38AE-C4A1-B34C-9B69-8518F7475CDF}" type="slidenum">
              <a:rPr lang="en-US" smtClean="0"/>
              <a:pPr>
                <a:spcAft>
                  <a:spcPts val="600"/>
                </a:spcAft>
              </a:pPr>
              <a:t>7</a:t>
            </a:fld>
            <a:endParaRPr lang="en-US"/>
          </a:p>
        </p:txBody>
      </p:sp>
      <p:sp>
        <p:nvSpPr>
          <p:cNvPr id="8" name="TextBox 7">
            <a:extLst>
              <a:ext uri="{FF2B5EF4-FFF2-40B4-BE49-F238E27FC236}">
                <a16:creationId xmlns:a16="http://schemas.microsoft.com/office/drawing/2014/main" id="{F2F8C443-7DC0-28C5-DF3E-0994CE863FF4}"/>
              </a:ext>
            </a:extLst>
          </p:cNvPr>
          <p:cNvSpPr txBox="1"/>
          <p:nvPr/>
        </p:nvSpPr>
        <p:spPr>
          <a:xfrm>
            <a:off x="764682" y="4351617"/>
            <a:ext cx="793568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 dirty="0"/>
              <a:t>1</a:t>
            </a:r>
            <a:r>
              <a:rPr lang="en-US" sz="700" dirty="0"/>
              <a:t>Culhane, D., Doran, K., </a:t>
            </a:r>
            <a:r>
              <a:rPr lang="en-US" sz="700" dirty="0" err="1"/>
              <a:t>Schretzman</a:t>
            </a:r>
            <a:r>
              <a:rPr lang="en-US" sz="700" dirty="0"/>
              <a:t>, M., Johns, E., Byrne, T., </a:t>
            </a:r>
            <a:r>
              <a:rPr lang="en-US" sz="700" dirty="0" err="1"/>
              <a:t>Metraux</a:t>
            </a:r>
            <a:r>
              <a:rPr lang="en-US" sz="700" dirty="0"/>
              <a:t>, S. &amp; Kuhn, R. (2019). The Emerging Crisis of Aged Homelessness: Could Housing Solutions Be Funded by Avoidance of Excess Shelter, Hospital, and Nursing Home Costs? International Journal for Population Data Science 4(3) DOI:10.23889/ijpds.v4i3.1185</a:t>
            </a:r>
            <a:r>
              <a:rPr lang="en-US" sz="800" dirty="0"/>
              <a:t> </a:t>
            </a:r>
            <a:endParaRPr lang="en-US" dirty="0"/>
          </a:p>
        </p:txBody>
      </p:sp>
    </p:spTree>
    <p:extLst>
      <p:ext uri="{BB962C8B-B14F-4D97-AF65-F5344CB8AC3E}">
        <p14:creationId xmlns:p14="http://schemas.microsoft.com/office/powerpoint/2010/main" val="1360221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09EDC2-D25E-CEB8-180B-21EED030ABF4}"/>
              </a:ext>
            </a:extLst>
          </p:cNvPr>
          <p:cNvSpPr>
            <a:spLocks noGrp="1"/>
          </p:cNvSpPr>
          <p:nvPr>
            <p:ph type="body" sz="quarter" idx="10"/>
          </p:nvPr>
        </p:nvSpPr>
        <p:spPr>
          <a:xfrm>
            <a:off x="453833" y="325941"/>
            <a:ext cx="8222241" cy="464885"/>
          </a:xfrm>
        </p:spPr>
        <p:txBody>
          <a:bodyPr>
            <a:normAutofit/>
          </a:bodyPr>
          <a:lstStyle/>
          <a:p>
            <a:pPr>
              <a:lnSpc>
                <a:spcPct val="90000"/>
              </a:lnSpc>
            </a:pPr>
            <a:r>
              <a:rPr lang="en-US"/>
              <a:t>Age of People Experiencing Homelessness in CA</a:t>
            </a:r>
          </a:p>
        </p:txBody>
      </p:sp>
      <p:pic>
        <p:nvPicPr>
          <p:cNvPr id="5" name="Picture 4" descr="Graphical user interface, application, Teams&#10;&#10;Description automatically generated">
            <a:extLst>
              <a:ext uri="{FF2B5EF4-FFF2-40B4-BE49-F238E27FC236}">
                <a16:creationId xmlns:a16="http://schemas.microsoft.com/office/drawing/2014/main" id="{FF16263E-0DCB-B1A8-F65E-985225F7C719}"/>
              </a:ext>
            </a:extLst>
          </p:cNvPr>
          <p:cNvPicPr>
            <a:picLocks noChangeAspect="1"/>
          </p:cNvPicPr>
          <p:nvPr/>
        </p:nvPicPr>
        <p:blipFill rotWithShape="1">
          <a:blip r:embed="rId3"/>
          <a:srcRect l="54378" t="31197" r="14465" b="17469"/>
          <a:stretch/>
        </p:blipFill>
        <p:spPr bwMode="auto">
          <a:xfrm>
            <a:off x="1105320" y="1056782"/>
            <a:ext cx="6919268" cy="3249037"/>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4E9D09C0-A960-F973-8AA0-61331A67347D}"/>
              </a:ext>
            </a:extLst>
          </p:cNvPr>
          <p:cNvSpPr>
            <a:spLocks noGrp="1"/>
          </p:cNvSpPr>
          <p:nvPr>
            <p:ph type="sldNum" sz="quarter" idx="4"/>
          </p:nvPr>
        </p:nvSpPr>
        <p:spPr>
          <a:xfrm>
            <a:off x="446474" y="4738166"/>
            <a:ext cx="533400" cy="227372"/>
          </a:xfrm>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8</a:t>
            </a:fld>
            <a:endParaRPr lang="en-US"/>
          </a:p>
        </p:txBody>
      </p:sp>
    </p:spTree>
    <p:extLst>
      <p:ext uri="{BB962C8B-B14F-4D97-AF65-F5344CB8AC3E}">
        <p14:creationId xmlns:p14="http://schemas.microsoft.com/office/powerpoint/2010/main" val="150189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EB71C-9315-75A9-B853-933B46D9A244}"/>
              </a:ext>
            </a:extLst>
          </p:cNvPr>
          <p:cNvSpPr>
            <a:spLocks noGrp="1"/>
          </p:cNvSpPr>
          <p:nvPr>
            <p:ph sz="quarter" idx="1"/>
          </p:nvPr>
        </p:nvSpPr>
        <p:spPr/>
        <p:txBody>
          <a:bodyPr>
            <a:normAutofit/>
          </a:bodyPr>
          <a:lstStyle/>
          <a:p>
            <a:pPr marL="274320" lvl="1" indent="0">
              <a:buNone/>
            </a:pPr>
            <a:endParaRPr lang="en-US">
              <a:solidFill>
                <a:schemeClr val="tx2"/>
              </a:solidFill>
            </a:endParaRPr>
          </a:p>
          <a:p>
            <a:endParaRPr lang="en-US"/>
          </a:p>
        </p:txBody>
      </p:sp>
      <p:sp>
        <p:nvSpPr>
          <p:cNvPr id="2" name="Text Placeholder 1">
            <a:extLst>
              <a:ext uri="{FF2B5EF4-FFF2-40B4-BE49-F238E27FC236}">
                <a16:creationId xmlns:a16="http://schemas.microsoft.com/office/drawing/2014/main" id="{1CBA8AF1-B41A-8BEA-C5F4-9FF103E50E4D}"/>
              </a:ext>
            </a:extLst>
          </p:cNvPr>
          <p:cNvSpPr>
            <a:spLocks noGrp="1"/>
          </p:cNvSpPr>
          <p:nvPr>
            <p:ph type="body" sz="quarter" idx="10"/>
          </p:nvPr>
        </p:nvSpPr>
        <p:spPr>
          <a:xfrm>
            <a:off x="446474" y="379957"/>
            <a:ext cx="8201333" cy="464885"/>
          </a:xfrm>
        </p:spPr>
        <p:txBody>
          <a:bodyPr vert="horz" lIns="91440" tIns="45720" rIns="91440" bIns="45720" anchor="t">
            <a:normAutofit/>
          </a:bodyPr>
          <a:lstStyle/>
          <a:p>
            <a:pPr>
              <a:lnSpc>
                <a:spcPct val="90000"/>
              </a:lnSpc>
            </a:pPr>
            <a:r>
              <a:rPr lang="en-US" dirty="0"/>
              <a:t>Late Onset Homelessness</a:t>
            </a:r>
          </a:p>
        </p:txBody>
      </p:sp>
      <p:sp>
        <p:nvSpPr>
          <p:cNvPr id="4" name="Slide Number Placeholder 3">
            <a:extLst>
              <a:ext uri="{FF2B5EF4-FFF2-40B4-BE49-F238E27FC236}">
                <a16:creationId xmlns:a16="http://schemas.microsoft.com/office/drawing/2014/main" id="{B21083FB-D65E-A370-BF88-01C8DD947D6B}"/>
              </a:ext>
            </a:extLst>
          </p:cNvPr>
          <p:cNvSpPr>
            <a:spLocks noGrp="1"/>
          </p:cNvSpPr>
          <p:nvPr>
            <p:ph type="sldNum" sz="quarter" idx="4"/>
          </p:nvPr>
        </p:nvSpPr>
        <p:spPr/>
        <p:txBody>
          <a:bodyPr anchor="b">
            <a:normAutofit/>
          </a:bodyPr>
          <a:lstStyle/>
          <a:p>
            <a:pPr>
              <a:lnSpc>
                <a:spcPct val="90000"/>
              </a:lnSpc>
              <a:spcAft>
                <a:spcPts val="600"/>
              </a:spcAft>
            </a:pPr>
            <a:fld id="{147C1B20-DEF4-46E3-B77F-0FB6B8193D90}" type="slidenum">
              <a:rPr lang="en-US" smtClean="0"/>
              <a:pPr>
                <a:lnSpc>
                  <a:spcPct val="90000"/>
                </a:lnSpc>
                <a:spcAft>
                  <a:spcPts val="600"/>
                </a:spcAft>
              </a:pPr>
              <a:t>9</a:t>
            </a:fld>
            <a:endParaRPr lang="en-US"/>
          </a:p>
        </p:txBody>
      </p:sp>
      <p:graphicFrame>
        <p:nvGraphicFramePr>
          <p:cNvPr id="5" name="Content Placeholder 3">
            <a:extLst>
              <a:ext uri="{FF2B5EF4-FFF2-40B4-BE49-F238E27FC236}">
                <a16:creationId xmlns:a16="http://schemas.microsoft.com/office/drawing/2014/main" id="{AE8BB39F-7C1F-5424-6E65-F4065A91660A}"/>
              </a:ext>
            </a:extLst>
          </p:cNvPr>
          <p:cNvGraphicFramePr>
            <a:graphicFrameLocks/>
          </p:cNvGraphicFramePr>
          <p:nvPr>
            <p:extLst>
              <p:ext uri="{D42A27DB-BD31-4B8C-83A1-F6EECF244321}">
                <p14:modId xmlns:p14="http://schemas.microsoft.com/office/powerpoint/2010/main" val="390253120"/>
              </p:ext>
            </p:extLst>
          </p:nvPr>
        </p:nvGraphicFramePr>
        <p:xfrm>
          <a:off x="626407" y="1008149"/>
          <a:ext cx="5420303" cy="3174828"/>
        </p:xfrm>
        <a:graphic>
          <a:graphicData uri="http://schemas.openxmlformats.org/presentationml/2006/ole">
            <mc:AlternateContent xmlns:mc="http://schemas.openxmlformats.org/markup-compatibility/2006">
              <mc:Choice xmlns:v="urn:schemas-microsoft-com:vml" Requires="v">
                <p:oleObj r:id="rId3" imgW="8327858" imgH="4627265" progId="Excel.Chart.8">
                  <p:embed/>
                </p:oleObj>
              </mc:Choice>
              <mc:Fallback>
                <p:oleObj r:id="rId3" imgW="8327858" imgH="4627265" progId="Excel.Chart.8">
                  <p:embed/>
                  <p:pic>
                    <p:nvPicPr>
                      <p:cNvPr id="5" name="Content Placeholder 3">
                        <a:extLst>
                          <a:ext uri="{FF2B5EF4-FFF2-40B4-BE49-F238E27FC236}">
                            <a16:creationId xmlns:a16="http://schemas.microsoft.com/office/drawing/2014/main" id="{AE8BB39F-7C1F-5424-6E65-F4065A91660A}"/>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07" y="1008149"/>
                        <a:ext cx="5420303" cy="3174828"/>
                      </a:xfrm>
                      <a:prstGeom prst="rect">
                        <a:avLst/>
                      </a:prstGeom>
                      <a:noFill/>
                      <a:ln>
                        <a:solidFill>
                          <a:schemeClr val="accent5"/>
                        </a:solidFill>
                      </a:ln>
                    </p:spPr>
                  </p:pic>
                </p:oleObj>
              </mc:Fallback>
            </mc:AlternateContent>
          </a:graphicData>
        </a:graphic>
      </p:graphicFrame>
      <p:sp>
        <p:nvSpPr>
          <p:cNvPr id="6" name="Left Brace 5">
            <a:extLst>
              <a:ext uri="{FF2B5EF4-FFF2-40B4-BE49-F238E27FC236}">
                <a16:creationId xmlns:a16="http://schemas.microsoft.com/office/drawing/2014/main" id="{52994212-71FD-F278-6D87-7D8E632010B0}"/>
              </a:ext>
            </a:extLst>
          </p:cNvPr>
          <p:cNvSpPr/>
          <p:nvPr/>
        </p:nvSpPr>
        <p:spPr>
          <a:xfrm rot="5400000">
            <a:off x="4692094" y="611247"/>
            <a:ext cx="547858" cy="134166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837F6595-F171-4BEF-87B8-49DE689E499A}"/>
              </a:ext>
            </a:extLst>
          </p:cNvPr>
          <p:cNvSpPr txBox="1"/>
          <p:nvPr/>
        </p:nvSpPr>
        <p:spPr>
          <a:xfrm>
            <a:off x="6281802" y="949935"/>
            <a:ext cx="2462628"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t>44% with first episode of homelessness after age 50</a:t>
            </a:r>
          </a:p>
          <a:p>
            <a:endParaRPr lang="en-US" sz="1600" dirty="0"/>
          </a:p>
          <a:p>
            <a:r>
              <a:rPr lang="en-US" sz="1600" dirty="0"/>
              <a:t>Causes</a:t>
            </a:r>
          </a:p>
          <a:p>
            <a:pPr marL="285750" indent="-285750">
              <a:buFont typeface="Arial" panose="020B0604020202020204" pitchFamily="34" charset="0"/>
              <a:buChar char="•"/>
            </a:pPr>
            <a:r>
              <a:rPr lang="en-US" sz="1600" dirty="0"/>
              <a:t>Low wage work throughout life</a:t>
            </a:r>
          </a:p>
          <a:p>
            <a:pPr marL="285750" indent="-285750">
              <a:buFont typeface="Arial" panose="020B0604020202020204" pitchFamily="34" charset="0"/>
              <a:buChar char="•"/>
            </a:pPr>
            <a:r>
              <a:rPr lang="en-US" sz="1600" dirty="0"/>
              <a:t>Crisis:  Job loss, marital breakdown, illness (self, spouse), death (spouse, parent)</a:t>
            </a:r>
          </a:p>
          <a:p>
            <a:pPr marL="285750" indent="-285750">
              <a:buFont typeface="Arial" panose="020B0604020202020204" pitchFamily="34" charset="0"/>
              <a:buChar char="•"/>
            </a:pPr>
            <a:endParaRPr lang="en-US" sz="1600" dirty="0"/>
          </a:p>
        </p:txBody>
      </p:sp>
      <p:sp>
        <p:nvSpPr>
          <p:cNvPr id="8" name="Rectangle 7">
            <a:extLst>
              <a:ext uri="{FF2B5EF4-FFF2-40B4-BE49-F238E27FC236}">
                <a16:creationId xmlns:a16="http://schemas.microsoft.com/office/drawing/2014/main" id="{60087514-4E31-96E2-E347-5B4273994A6C}"/>
              </a:ext>
            </a:extLst>
          </p:cNvPr>
          <p:cNvSpPr/>
          <p:nvPr/>
        </p:nvSpPr>
        <p:spPr>
          <a:xfrm>
            <a:off x="547531" y="4284001"/>
            <a:ext cx="8254562" cy="33855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Brown RT, Goodman L, Guzman D, Tieu L, </a:t>
            </a:r>
            <a:r>
              <a:rPr lang="en-US" sz="800" dirty="0" err="1">
                <a:latin typeface="Arial" panose="020B0604020202020204" pitchFamily="34" charset="0"/>
                <a:cs typeface="Arial" panose="020B0604020202020204" pitchFamily="34" charset="0"/>
              </a:rPr>
              <a:t>Ponath</a:t>
            </a:r>
            <a:r>
              <a:rPr lang="en-US" sz="800" dirty="0">
                <a:latin typeface="Arial" panose="020B0604020202020204" pitchFamily="34" charset="0"/>
                <a:cs typeface="Arial" panose="020B0604020202020204" pitchFamily="34" charset="0"/>
              </a:rPr>
              <a:t> C, </a:t>
            </a:r>
            <a:r>
              <a:rPr lang="en-US" sz="800" dirty="0" err="1">
                <a:latin typeface="Arial" panose="020B0604020202020204" pitchFamily="34" charset="0"/>
                <a:cs typeface="Arial" panose="020B0604020202020204" pitchFamily="34" charset="0"/>
              </a:rPr>
              <a:t>Kushel</a:t>
            </a:r>
            <a:r>
              <a:rPr lang="en-US" sz="800" dirty="0">
                <a:latin typeface="Arial" panose="020B0604020202020204" pitchFamily="34" charset="0"/>
                <a:cs typeface="Arial" panose="020B0604020202020204" pitchFamily="34" charset="0"/>
              </a:rPr>
              <a:t> M. Pathways to Homelessness among Older Homeless Adults: Results from the HOPE HOME Study. </a:t>
            </a:r>
            <a:r>
              <a:rPr lang="en-US" sz="800" dirty="0" err="1">
                <a:latin typeface="Arial" panose="020B0604020202020204" pitchFamily="34" charset="0"/>
                <a:cs typeface="Arial" panose="020B0604020202020204" pitchFamily="34" charset="0"/>
              </a:rPr>
              <a:t>PLoS</a:t>
            </a:r>
            <a:r>
              <a:rPr lang="en-US" sz="800" dirty="0">
                <a:latin typeface="Arial" panose="020B0604020202020204" pitchFamily="34" charset="0"/>
                <a:cs typeface="Arial" panose="020B0604020202020204" pitchFamily="34" charset="0"/>
              </a:rPr>
              <a:t> One. 2016; 11(5):e0155065. PMID: 27163478.</a:t>
            </a:r>
          </a:p>
        </p:txBody>
      </p:sp>
    </p:spTree>
    <p:extLst>
      <p:ext uri="{BB962C8B-B14F-4D97-AF65-F5344CB8AC3E}">
        <p14:creationId xmlns:p14="http://schemas.microsoft.com/office/powerpoint/2010/main" val="14406662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M10167126">
  <a:themeElements>
    <a:clrScheme name="SCAN Brand Colors 2018">
      <a:dk1>
        <a:srgbClr val="003087"/>
      </a:dk1>
      <a:lt1>
        <a:sysClr val="window" lastClr="FFFFFF"/>
      </a:lt1>
      <a:dk2>
        <a:srgbClr val="5A637A"/>
      </a:dk2>
      <a:lt2>
        <a:srgbClr val="FFFFFF"/>
      </a:lt2>
      <a:accent1>
        <a:srgbClr val="003087"/>
      </a:accent1>
      <a:accent2>
        <a:srgbClr val="65B034"/>
      </a:accent2>
      <a:accent3>
        <a:srgbClr val="52AEA3"/>
      </a:accent3>
      <a:accent4>
        <a:srgbClr val="715192"/>
      </a:accent4>
      <a:accent5>
        <a:srgbClr val="D6D4AE"/>
      </a:accent5>
      <a:accent6>
        <a:srgbClr val="FF6100"/>
      </a:accent6>
      <a:hlink>
        <a:srgbClr val="52AEA3"/>
      </a:hlink>
      <a:folHlink>
        <a:srgbClr val="52AE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M10167126">
  <a:themeElements>
    <a:clrScheme name="Accent 7">
      <a:dk1>
        <a:srgbClr val="003087"/>
      </a:dk1>
      <a:lt1>
        <a:srgbClr val="FFFFFF"/>
      </a:lt1>
      <a:dk2>
        <a:srgbClr val="5A637A"/>
      </a:dk2>
      <a:lt2>
        <a:srgbClr val="FFFFFF"/>
      </a:lt2>
      <a:accent1>
        <a:srgbClr val="003087"/>
      </a:accent1>
      <a:accent2>
        <a:srgbClr val="65B034"/>
      </a:accent2>
      <a:accent3>
        <a:srgbClr val="52AEA3"/>
      </a:accent3>
      <a:accent4>
        <a:srgbClr val="715192"/>
      </a:accent4>
      <a:accent5>
        <a:srgbClr val="D6D4AE"/>
      </a:accent5>
      <a:accent6>
        <a:srgbClr val="FF6100"/>
      </a:accent6>
      <a:hlink>
        <a:srgbClr val="52AEA3"/>
      </a:hlink>
      <a:folHlink>
        <a:srgbClr val="52AE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3aec662-0c42-43cc-aa20-88abd7a438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14BFC9340B6041B29625822903C948" ma:contentTypeVersion="10" ma:contentTypeDescription="Create a new document." ma:contentTypeScope="" ma:versionID="3de3d952368cb73c96e617f6f4f446e9">
  <xsd:schema xmlns:xsd="http://www.w3.org/2001/XMLSchema" xmlns:xs="http://www.w3.org/2001/XMLSchema" xmlns:p="http://schemas.microsoft.com/office/2006/metadata/properties" xmlns:ns3="38622c68-cdbf-4534-8fa4-f666123a4d51" xmlns:ns4="53aec662-0c42-43cc-aa20-88abd7a438c9" targetNamespace="http://schemas.microsoft.com/office/2006/metadata/properties" ma:root="true" ma:fieldsID="5bfc6df0202b8b1af5a05bdcec1c899c" ns3:_="" ns4:_="">
    <xsd:import namespace="38622c68-cdbf-4534-8fa4-f666123a4d51"/>
    <xsd:import namespace="53aec662-0c42-43cc-aa20-88abd7a438c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22c68-cdbf-4534-8fa4-f666123a4d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hidden="true"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aec662-0c42-43cc-aa20-88abd7a438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1EDE40-0632-4CCD-B3F1-E6A66F4ECBD1}">
  <ds:schemaRefs>
    <ds:schemaRef ds:uri="http://purl.org/dc/term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53aec662-0c42-43cc-aa20-88abd7a438c9"/>
    <ds:schemaRef ds:uri="38622c68-cdbf-4534-8fa4-f666123a4d51"/>
    <ds:schemaRef ds:uri="http://www.w3.org/XML/1998/namespace"/>
    <ds:schemaRef ds:uri="http://purl.org/dc/dcmitype/"/>
  </ds:schemaRefs>
</ds:datastoreItem>
</file>

<file path=customXml/itemProps2.xml><?xml version="1.0" encoding="utf-8"?>
<ds:datastoreItem xmlns:ds="http://schemas.openxmlformats.org/officeDocument/2006/customXml" ds:itemID="{E4941C16-D957-4B7D-89C7-841C7A523615}">
  <ds:schemaRefs>
    <ds:schemaRef ds:uri="38622c68-cdbf-4534-8fa4-f666123a4d51"/>
    <ds:schemaRef ds:uri="53aec662-0c42-43cc-aa20-88abd7a438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6DB99C-D6FA-40F5-9B25-E28D93AFE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595</TotalTime>
  <Words>3685</Words>
  <Application>Microsoft Office PowerPoint</Application>
  <PresentationFormat>On-screen Show (16:9)</PresentationFormat>
  <Paragraphs>427</Paragraphs>
  <Slides>49</Slides>
  <Notes>49</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6" baseType="lpstr">
      <vt:lpstr>.AppleSystemUIFont</vt:lpstr>
      <vt:lpstr>Arial</vt:lpstr>
      <vt:lpstr>ArialBlack</vt:lpstr>
      <vt:lpstr>ArialMT</vt:lpstr>
      <vt:lpstr>Calibri</vt:lpstr>
      <vt:lpstr>Calibri Light</vt:lpstr>
      <vt:lpstr>Courier New</vt:lpstr>
      <vt:lpstr>Lucida Grande</vt:lpstr>
      <vt:lpstr>Segoe UI</vt:lpstr>
      <vt:lpstr>Times New Roman</vt:lpstr>
      <vt:lpstr>Tw Cen MT Condensed</vt:lpstr>
      <vt:lpstr>Wingdings</vt:lpstr>
      <vt:lpstr>Wingdings 3</vt:lpstr>
      <vt:lpstr>TM10167126</vt:lpstr>
      <vt:lpstr>TM10167126</vt:lpstr>
      <vt:lpstr>Office Theme</vt:lpstr>
      <vt:lpstr>Microsoft Excel Chart</vt:lpstr>
      <vt:lpstr>PowerPoint Presentation</vt:lpstr>
      <vt:lpstr>Who is SCAN?</vt:lpstr>
      <vt:lpstr>PowerPoint Presentation</vt:lpstr>
      <vt:lpstr>PowerPoint Presentation</vt:lpstr>
      <vt:lpstr>PowerPoint Presentation</vt:lpstr>
      <vt:lpstr>The Growing Crisis of Older Adult Homelessness</vt:lpstr>
      <vt:lpstr>PowerPoint Presentation</vt:lpstr>
      <vt:lpstr>PowerPoint Presentation</vt:lpstr>
      <vt:lpstr>PowerPoint Presentation</vt:lpstr>
      <vt:lpstr>PowerPoint Presentation</vt:lpstr>
      <vt:lpstr>PowerPoint Presentation</vt:lpstr>
      <vt:lpstr>SCAN Homeless Services</vt:lpstr>
      <vt:lpstr>PowerPoint Presentation</vt:lpstr>
      <vt:lpstr>SCAN Health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Healthcare In Action (HIA)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 and Successes</vt:lpstr>
      <vt:lpstr>PowerPoint Presentation</vt:lpstr>
      <vt:lpstr>PowerPoint Presentation</vt:lpstr>
      <vt:lpstr>Questions</vt:lpstr>
      <vt:lpstr>SCAN Homeless Team 2023  Keeping Older Adults Experiencing Housing Insecurity, Healthy &amp; Independent</vt:lpstr>
      <vt:lpstr>Aiko Tan Senior Director, Homeless Strategy &amp; Community Independence at Home (IAH), a SCAN community service atan1@scanhealthplan.com  Rosaneli Loza Manager, Connecting Provider to Home SCAN Health Plan rloza@scanhealthplan.com  Michael Jordan Regional Director, Clinical Operations  Healthcare in Action  mjordan@healthcareinaction.org  </vt:lpstr>
      <vt:lpstr>Appendix</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jeannette mcilvaine mcilvaine</dc:creator>
  <cp:lastModifiedBy>Rosaneli Loza</cp:lastModifiedBy>
  <cp:revision>11</cp:revision>
  <cp:lastPrinted>2023-05-13T06:12:57Z</cp:lastPrinted>
  <dcterms:created xsi:type="dcterms:W3CDTF">2018-02-02T02:28:01Z</dcterms:created>
  <dcterms:modified xsi:type="dcterms:W3CDTF">2023-05-16T12:48:31Z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0x010100BB14BFC9340B6041B29625822903C948</vt:lpwstr>
  </property>
</Properties>
</file>