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13" r:id="rId4"/>
  </p:sldMasterIdLst>
  <p:notesMasterIdLst>
    <p:notesMasterId r:id="rId20"/>
  </p:notesMasterIdLst>
  <p:sldIdLst>
    <p:sldId id="258" r:id="rId5"/>
    <p:sldId id="259" r:id="rId6"/>
    <p:sldId id="262" r:id="rId7"/>
    <p:sldId id="265" r:id="rId8"/>
    <p:sldId id="279" r:id="rId9"/>
    <p:sldId id="280" r:id="rId10"/>
    <p:sldId id="266" r:id="rId11"/>
    <p:sldId id="270" r:id="rId12"/>
    <p:sldId id="272" r:id="rId13"/>
    <p:sldId id="275" r:id="rId14"/>
    <p:sldId id="276" r:id="rId15"/>
    <p:sldId id="277" r:id="rId16"/>
    <p:sldId id="268" r:id="rId17"/>
    <p:sldId id="260" r:id="rId18"/>
    <p:sldId id="26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6E51A5-23D1-43C0-9A0F-1839644DEC2D}" v="275" dt="2023-05-08T19:29:55.341"/>
    <p1510:client id="{69E5E37D-C2BC-1E8B-747A-BD7F51E5C879}" v="1" dt="2023-05-08T18:02:51.7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52"/>
    <p:restoredTop sz="94697"/>
  </p:normalViewPr>
  <p:slideViewPr>
    <p:cSldViewPr snapToGrid="0">
      <p:cViewPr varScale="1">
        <p:scale>
          <a:sx n="108" d="100"/>
          <a:sy n="108" d="100"/>
        </p:scale>
        <p:origin x="6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548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7DA9-4950-9AFB-C7F8F5720C3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DA9-4950-9AFB-C7F8F5720C3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7DA9-4950-9AFB-C7F8F5720C3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DA9-4950-9AFB-C7F8F5720C32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510E474B-AEEB-4963-A4A5-25D72EBA26ED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7DA9-4950-9AFB-C7F8F5720C3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252E347-315B-48FB-B416-78DC7536BFE7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DA9-4950-9AFB-C7F8F5720C3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6D5E9956-F3F0-4FBB-A70B-DB8A496E08F9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7DA9-4950-9AFB-C7F8F5720C3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A8B03034-9361-4E25-882A-3FBEC402A89B}" type="VALUE">
                      <a:rPr lang="en-US" sz="2000" b="1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DA9-4950-9AFB-C7F8F5720C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Programmatic Infrastructure and System Capacity </c:v>
                </c:pt>
                <c:pt idx="1">
                  <c:v>Insufficient Staffing or Personnel</c:v>
                </c:pt>
                <c:pt idx="2">
                  <c:v>Inadequate Facilities or Physical Space</c:v>
                </c:pt>
                <c:pt idx="3">
                  <c:v>Insufficient Medical Equipment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0.67</c:v>
                </c:pt>
                <c:pt idx="1">
                  <c:v>0.62</c:v>
                </c:pt>
                <c:pt idx="2">
                  <c:v>0.52</c:v>
                </c:pt>
                <c:pt idx="3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A9-4950-9AFB-C7F8F5720C3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Programmatic Infrastructure and System Capacity </c:v>
                </c:pt>
                <c:pt idx="1">
                  <c:v>Insufficient Staffing or Personnel</c:v>
                </c:pt>
                <c:pt idx="2">
                  <c:v>Inadequate Facilities or Physical Space</c:v>
                </c:pt>
                <c:pt idx="3">
                  <c:v>Insufficient Medical Equipment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0.71</c:v>
                </c:pt>
                <c:pt idx="1">
                  <c:v>0.86</c:v>
                </c:pt>
                <c:pt idx="2">
                  <c:v>0.86</c:v>
                </c:pt>
                <c:pt idx="3">
                  <c:v>0.71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57-4ED9-835B-963AB1F1BA8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14907472"/>
        <c:axId val="1314892496"/>
      </c:barChart>
      <c:catAx>
        <c:axId val="1314907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4892496"/>
        <c:crosses val="autoZero"/>
        <c:auto val="1"/>
        <c:lblAlgn val="ctr"/>
        <c:lblOffset val="100"/>
        <c:noMultiLvlLbl val="0"/>
      </c:catAx>
      <c:valAx>
        <c:axId val="1314892496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4907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548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6C62-464C-A482-83ADDBC8D7C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C62-464C-A482-83ADDBC8D7C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6C62-464C-A482-83ADDBC8D7C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C62-464C-A482-83ADDBC8D7C8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C62-464C-A482-83ADDBC8D7C8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C62-464C-A482-83ADDBC8D7C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Building Relationships and Partnerships</c:v>
                </c:pt>
                <c:pt idx="1">
                  <c:v>Sustainable Funding</c:v>
                </c:pt>
                <c:pt idx="2">
                  <c:v>Strategic and Operational Planning</c:v>
                </c:pt>
                <c:pt idx="3">
                  <c:v>Outcome Measures, Data Analysis, and Data Reporting and Sharing</c:v>
                </c:pt>
                <c:pt idx="4">
                  <c:v>Best Practices in Care Delivery </c:v>
                </c:pt>
                <c:pt idx="5">
                  <c:v>Expansion Support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0.67</c:v>
                </c:pt>
                <c:pt idx="1">
                  <c:v>0.62</c:v>
                </c:pt>
                <c:pt idx="2">
                  <c:v>0.52</c:v>
                </c:pt>
                <c:pt idx="3">
                  <c:v>0.48</c:v>
                </c:pt>
                <c:pt idx="4">
                  <c:v>0.48</c:v>
                </c:pt>
                <c:pt idx="5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A9-4950-9AFB-C7F8F5720C3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fld id="{714EFCDD-C6F6-46C0-AB44-729D44217199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64B5-418A-B412-6FBEC0E2E7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Building Relationships and Partnerships</c:v>
                </c:pt>
                <c:pt idx="1">
                  <c:v>Sustainable Funding</c:v>
                </c:pt>
                <c:pt idx="2">
                  <c:v>Strategic and Operational Planning</c:v>
                </c:pt>
                <c:pt idx="3">
                  <c:v>Outcome Measures, Data Analysis, and Data Reporting and Sharing</c:v>
                </c:pt>
                <c:pt idx="4">
                  <c:v>Best Practices in Care Delivery </c:v>
                </c:pt>
                <c:pt idx="5">
                  <c:v>Expansion Support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0.56999999999999995</c:v>
                </c:pt>
                <c:pt idx="1">
                  <c:v>0.71</c:v>
                </c:pt>
                <c:pt idx="2">
                  <c:v>0.43</c:v>
                </c:pt>
                <c:pt idx="3">
                  <c:v>0.71</c:v>
                </c:pt>
                <c:pt idx="4">
                  <c:v>0.43</c:v>
                </c:pt>
                <c:pt idx="5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4F-48A4-B568-9564F23D11D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14907472"/>
        <c:axId val="1314892496"/>
      </c:barChart>
      <c:catAx>
        <c:axId val="1314907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4892496"/>
        <c:crosses val="autoZero"/>
        <c:auto val="1"/>
        <c:lblAlgn val="ctr"/>
        <c:lblOffset val="100"/>
        <c:noMultiLvlLbl val="0"/>
      </c:catAx>
      <c:valAx>
        <c:axId val="1314892496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4907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BB5287-F374-47FA-8738-36B0689FEABA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243D7D-2331-4120-94D0-1123B46325BC}">
      <dgm:prSet/>
      <dgm:spPr>
        <a:solidFill>
          <a:srgbClr val="005480"/>
        </a:solidFill>
      </dgm:spPr>
      <dgm:t>
        <a:bodyPr/>
        <a:lstStyle/>
        <a:p>
          <a:r>
            <a:rPr lang="en-US" dirty="0">
              <a:latin typeface="Century Gothic" panose="020B0502020202020204" pitchFamily="34" charset="0"/>
            </a:rPr>
            <a:t>Introductions</a:t>
          </a:r>
        </a:p>
      </dgm:t>
    </dgm:pt>
    <dgm:pt modelId="{E8C486AE-73B2-4DD4-B2C1-19DD45C1ED65}" type="parTrans" cxnId="{A97406D4-8B69-41EF-8D63-80601C6A5C4C}">
      <dgm:prSet/>
      <dgm:spPr/>
      <dgm:t>
        <a:bodyPr/>
        <a:lstStyle/>
        <a:p>
          <a:endParaRPr lang="en-US"/>
        </a:p>
      </dgm:t>
    </dgm:pt>
    <dgm:pt modelId="{0E83C495-053A-4723-9895-B7965B6E393F}" type="sibTrans" cxnId="{A97406D4-8B69-41EF-8D63-80601C6A5C4C}">
      <dgm:prSet/>
      <dgm:spPr/>
      <dgm:t>
        <a:bodyPr/>
        <a:lstStyle/>
        <a:p>
          <a:endParaRPr lang="en-US"/>
        </a:p>
      </dgm:t>
    </dgm:pt>
    <dgm:pt modelId="{5572D38A-1A26-4AC5-990B-D35E461FF822}">
      <dgm:prSet/>
      <dgm:spPr>
        <a:solidFill>
          <a:srgbClr val="005480"/>
        </a:solidFill>
      </dgm:spPr>
      <dgm:t>
        <a:bodyPr/>
        <a:lstStyle/>
        <a:p>
          <a:r>
            <a:rPr lang="en-US" dirty="0">
              <a:latin typeface="Century Gothic" panose="020B0502020202020204" pitchFamily="34" charset="0"/>
            </a:rPr>
            <a:t>National Institute for Medical Respite Care (NIMRC)</a:t>
          </a:r>
        </a:p>
      </dgm:t>
    </dgm:pt>
    <dgm:pt modelId="{60C2016C-0025-46E4-B2E9-C11543E2997B}" type="parTrans" cxnId="{D426537F-0F24-427F-AEF8-DAD1A63C2252}">
      <dgm:prSet/>
      <dgm:spPr/>
      <dgm:t>
        <a:bodyPr/>
        <a:lstStyle/>
        <a:p>
          <a:endParaRPr lang="en-US"/>
        </a:p>
      </dgm:t>
    </dgm:pt>
    <dgm:pt modelId="{2AB0BFF1-96CC-47BF-9BC1-78BB62BE405B}" type="sibTrans" cxnId="{D426537F-0F24-427F-AEF8-DAD1A63C2252}">
      <dgm:prSet/>
      <dgm:spPr/>
      <dgm:t>
        <a:bodyPr/>
        <a:lstStyle/>
        <a:p>
          <a:endParaRPr lang="en-US"/>
        </a:p>
      </dgm:t>
    </dgm:pt>
    <dgm:pt modelId="{C089F1E4-1661-4D9F-AC18-238F4A449D2B}">
      <dgm:prSet/>
      <dgm:spPr>
        <a:solidFill>
          <a:srgbClr val="005480"/>
        </a:solidFill>
      </dgm:spPr>
      <dgm:t>
        <a:bodyPr/>
        <a:lstStyle/>
        <a:p>
          <a:r>
            <a:rPr lang="en-US" dirty="0">
              <a:latin typeface="Century Gothic" panose="020B0502020202020204" pitchFamily="34" charset="0"/>
            </a:rPr>
            <a:t>Kaiser Permanente and CommonSpirit Health </a:t>
          </a:r>
        </a:p>
      </dgm:t>
    </dgm:pt>
    <dgm:pt modelId="{E32F0606-8A5D-4951-9F51-DB078BAB28B3}" type="parTrans" cxnId="{AEB522BB-ADB1-42D4-8B20-3EA80B068BD6}">
      <dgm:prSet/>
      <dgm:spPr/>
      <dgm:t>
        <a:bodyPr/>
        <a:lstStyle/>
        <a:p>
          <a:endParaRPr lang="en-US"/>
        </a:p>
      </dgm:t>
    </dgm:pt>
    <dgm:pt modelId="{F1FA318B-E550-4E02-8403-B5FA7E254603}" type="sibTrans" cxnId="{AEB522BB-ADB1-42D4-8B20-3EA80B068BD6}">
      <dgm:prSet/>
      <dgm:spPr/>
      <dgm:t>
        <a:bodyPr/>
        <a:lstStyle/>
        <a:p>
          <a:endParaRPr lang="en-US"/>
        </a:p>
      </dgm:t>
    </dgm:pt>
    <dgm:pt modelId="{C0B3D6EC-C098-40DD-901F-4BDF303D9994}">
      <dgm:prSet custT="1"/>
      <dgm:spPr/>
      <dgm:t>
        <a:bodyPr/>
        <a:lstStyle/>
        <a:p>
          <a:r>
            <a:rPr lang="en-US" sz="900" dirty="0">
              <a:latin typeface="Century Gothic" panose="020B0502020202020204" pitchFamily="34" charset="0"/>
            </a:rPr>
            <a:t>The History and journey of coming to the MRC table </a:t>
          </a:r>
        </a:p>
      </dgm:t>
    </dgm:pt>
    <dgm:pt modelId="{22E6B269-F2A0-41D4-883C-41C17F9A81A8}" type="parTrans" cxnId="{BCB1CCFA-FD8D-4918-A65D-03706E97EA65}">
      <dgm:prSet/>
      <dgm:spPr/>
      <dgm:t>
        <a:bodyPr/>
        <a:lstStyle/>
        <a:p>
          <a:endParaRPr lang="en-US"/>
        </a:p>
      </dgm:t>
    </dgm:pt>
    <dgm:pt modelId="{D16A4C37-996C-4F4C-BBEC-D0C467A4D645}" type="sibTrans" cxnId="{BCB1CCFA-FD8D-4918-A65D-03706E97EA65}">
      <dgm:prSet/>
      <dgm:spPr/>
      <dgm:t>
        <a:bodyPr/>
        <a:lstStyle/>
        <a:p>
          <a:endParaRPr lang="en-US"/>
        </a:p>
      </dgm:t>
    </dgm:pt>
    <dgm:pt modelId="{CB38CE9A-7277-497A-B836-A71EDE48A58B}">
      <dgm:prSet custT="1"/>
      <dgm:spPr/>
      <dgm:t>
        <a:bodyPr/>
        <a:lstStyle/>
        <a:p>
          <a:r>
            <a:rPr lang="en-US" sz="900" dirty="0">
              <a:latin typeface="Century Gothic" panose="020B0502020202020204" pitchFamily="34" charset="0"/>
            </a:rPr>
            <a:t>The current work completed through KP, CommonSpirit Health, and NIMRC</a:t>
          </a:r>
        </a:p>
      </dgm:t>
    </dgm:pt>
    <dgm:pt modelId="{1277969A-1112-49CC-97E1-24D8ECBE6146}" type="parTrans" cxnId="{7DFB0E46-CDBD-44F1-AACD-9AAD375B4F86}">
      <dgm:prSet/>
      <dgm:spPr/>
      <dgm:t>
        <a:bodyPr/>
        <a:lstStyle/>
        <a:p>
          <a:endParaRPr lang="en-US"/>
        </a:p>
      </dgm:t>
    </dgm:pt>
    <dgm:pt modelId="{37557C89-C731-49A4-9537-B840F27892E0}" type="sibTrans" cxnId="{7DFB0E46-CDBD-44F1-AACD-9AAD375B4F86}">
      <dgm:prSet/>
      <dgm:spPr/>
      <dgm:t>
        <a:bodyPr/>
        <a:lstStyle/>
        <a:p>
          <a:endParaRPr lang="en-US"/>
        </a:p>
      </dgm:t>
    </dgm:pt>
    <dgm:pt modelId="{9425A6A1-43FC-43D1-BBED-4E2276B8FD14}">
      <dgm:prSet custT="1"/>
      <dgm:spPr/>
      <dgm:t>
        <a:bodyPr/>
        <a:lstStyle/>
        <a:p>
          <a:r>
            <a:rPr lang="en-US" sz="900" dirty="0">
              <a:latin typeface="Century Gothic" panose="020B0502020202020204" pitchFamily="34" charset="0"/>
            </a:rPr>
            <a:t>The intersection between systems and how we can be good partners</a:t>
          </a:r>
        </a:p>
      </dgm:t>
    </dgm:pt>
    <dgm:pt modelId="{CADE66B2-E949-463D-8A58-D502FE0C76CD}" type="parTrans" cxnId="{D4039D1D-53D5-471C-B970-12871B214747}">
      <dgm:prSet/>
      <dgm:spPr/>
      <dgm:t>
        <a:bodyPr/>
        <a:lstStyle/>
        <a:p>
          <a:endParaRPr lang="en-US"/>
        </a:p>
      </dgm:t>
    </dgm:pt>
    <dgm:pt modelId="{EBA3FB5C-ECA3-49B2-8614-00C0E1453FBB}" type="sibTrans" cxnId="{D4039D1D-53D5-471C-B970-12871B214747}">
      <dgm:prSet/>
      <dgm:spPr/>
      <dgm:t>
        <a:bodyPr/>
        <a:lstStyle/>
        <a:p>
          <a:endParaRPr lang="en-US"/>
        </a:p>
      </dgm:t>
    </dgm:pt>
    <dgm:pt modelId="{1E7B66D1-03B4-4772-9E44-6788A66DBF91}">
      <dgm:prSet/>
      <dgm:spPr>
        <a:solidFill>
          <a:srgbClr val="005480"/>
        </a:solidFill>
      </dgm:spPr>
      <dgm:t>
        <a:bodyPr/>
        <a:lstStyle/>
        <a:p>
          <a:r>
            <a:rPr lang="en-US" dirty="0">
              <a:latin typeface="Century Gothic" panose="020B0502020202020204" pitchFamily="34" charset="0"/>
            </a:rPr>
            <a:t>Philosophy and Strategies</a:t>
          </a:r>
        </a:p>
      </dgm:t>
    </dgm:pt>
    <dgm:pt modelId="{EA77EB98-020C-4145-9EAC-80EB3BBD2E62}" type="parTrans" cxnId="{196CE09C-7F66-4932-AF15-BC65888C01B0}">
      <dgm:prSet/>
      <dgm:spPr/>
      <dgm:t>
        <a:bodyPr/>
        <a:lstStyle/>
        <a:p>
          <a:endParaRPr lang="en-US"/>
        </a:p>
      </dgm:t>
    </dgm:pt>
    <dgm:pt modelId="{1651ED40-BA05-4520-99A9-368768180F27}" type="sibTrans" cxnId="{196CE09C-7F66-4932-AF15-BC65888C01B0}">
      <dgm:prSet/>
      <dgm:spPr/>
      <dgm:t>
        <a:bodyPr/>
        <a:lstStyle/>
        <a:p>
          <a:endParaRPr lang="en-US"/>
        </a:p>
      </dgm:t>
    </dgm:pt>
    <dgm:pt modelId="{7A16630B-EC86-4346-B67B-BFD93DCAB104}">
      <dgm:prSet custT="1"/>
      <dgm:spPr/>
      <dgm:t>
        <a:bodyPr/>
        <a:lstStyle/>
        <a:p>
          <a:r>
            <a:rPr lang="en-US" sz="900" dirty="0">
              <a:latin typeface="Century Gothic" panose="020B0502020202020204" pitchFamily="34" charset="0"/>
            </a:rPr>
            <a:t>Medical Respite Care (MRC) Foundation Information</a:t>
          </a:r>
        </a:p>
      </dgm:t>
    </dgm:pt>
    <dgm:pt modelId="{6FDDE427-C06F-4FB9-8CCC-ED86F8890867}" type="sibTrans" cxnId="{BAA72DF3-D193-4A15-BA48-35AA45FD63EC}">
      <dgm:prSet/>
      <dgm:spPr/>
      <dgm:t>
        <a:bodyPr/>
        <a:lstStyle/>
        <a:p>
          <a:endParaRPr lang="en-US"/>
        </a:p>
      </dgm:t>
    </dgm:pt>
    <dgm:pt modelId="{0AD4513D-9207-4FB2-9FAC-94C9FA4F72ED}" type="parTrans" cxnId="{BAA72DF3-D193-4A15-BA48-35AA45FD63EC}">
      <dgm:prSet/>
      <dgm:spPr/>
      <dgm:t>
        <a:bodyPr/>
        <a:lstStyle/>
        <a:p>
          <a:endParaRPr lang="en-US"/>
        </a:p>
      </dgm:t>
    </dgm:pt>
    <dgm:pt modelId="{58A5860B-EB0D-40ED-8219-EAC0606C2F50}">
      <dgm:prSet custT="1"/>
      <dgm:spPr/>
      <dgm:t>
        <a:bodyPr/>
        <a:lstStyle/>
        <a:p>
          <a:r>
            <a:rPr lang="en-US" sz="900" dirty="0"/>
            <a:t>What are some strategies for building relationships with hospital and MCP providers?</a:t>
          </a:r>
          <a:endParaRPr lang="en-US" sz="900" dirty="0">
            <a:latin typeface="Century Gothic" panose="020B0502020202020204" pitchFamily="34" charset="0"/>
          </a:endParaRPr>
        </a:p>
      </dgm:t>
    </dgm:pt>
    <dgm:pt modelId="{C9B34845-1A20-41A6-ACF9-C94CA6EB97DA}" type="parTrans" cxnId="{5ADB6C77-9568-4DA0-8BC6-B0210144D2C3}">
      <dgm:prSet/>
      <dgm:spPr/>
      <dgm:t>
        <a:bodyPr/>
        <a:lstStyle/>
        <a:p>
          <a:endParaRPr lang="en-US"/>
        </a:p>
      </dgm:t>
    </dgm:pt>
    <dgm:pt modelId="{3F9CA0CD-A1EC-42AA-B00D-E934F6B84E4F}" type="sibTrans" cxnId="{5ADB6C77-9568-4DA0-8BC6-B0210144D2C3}">
      <dgm:prSet/>
      <dgm:spPr/>
      <dgm:t>
        <a:bodyPr/>
        <a:lstStyle/>
        <a:p>
          <a:endParaRPr lang="en-US"/>
        </a:p>
      </dgm:t>
    </dgm:pt>
    <dgm:pt modelId="{73237C9C-CBF9-4731-AB34-6F61DA7017B3}">
      <dgm:prSet custT="1"/>
      <dgm:spPr/>
      <dgm:t>
        <a:bodyPr/>
        <a:lstStyle/>
        <a:p>
          <a:r>
            <a:rPr lang="en-US" sz="900" dirty="0"/>
            <a:t>What does it mean to be a partner?</a:t>
          </a:r>
        </a:p>
      </dgm:t>
    </dgm:pt>
    <dgm:pt modelId="{C200F025-A0BB-49CC-A3AA-C7C8C8B24599}" type="parTrans" cxnId="{22048F66-8078-451E-A363-D208B4EA4C8B}">
      <dgm:prSet/>
      <dgm:spPr/>
      <dgm:t>
        <a:bodyPr/>
        <a:lstStyle/>
        <a:p>
          <a:endParaRPr lang="en-US"/>
        </a:p>
      </dgm:t>
    </dgm:pt>
    <dgm:pt modelId="{C8246314-6D8F-4DE0-B9B2-F281DA50B380}" type="sibTrans" cxnId="{22048F66-8078-451E-A363-D208B4EA4C8B}">
      <dgm:prSet/>
      <dgm:spPr/>
      <dgm:t>
        <a:bodyPr/>
        <a:lstStyle/>
        <a:p>
          <a:endParaRPr lang="en-US"/>
        </a:p>
      </dgm:t>
    </dgm:pt>
    <dgm:pt modelId="{50616806-FEA1-4734-AD76-A0FCA90465B0}">
      <dgm:prSet custT="1"/>
      <dgm:spPr/>
      <dgm:t>
        <a:bodyPr/>
        <a:lstStyle/>
        <a:p>
          <a:r>
            <a:rPr lang="en-US" sz="900" dirty="0"/>
            <a:t>How do we create a noncompetitive environment?</a:t>
          </a:r>
        </a:p>
      </dgm:t>
    </dgm:pt>
    <dgm:pt modelId="{35DC9522-FE11-4F5B-95AA-28007C465074}" type="parTrans" cxnId="{445AEA63-8547-4091-9DC2-CA52950ED50D}">
      <dgm:prSet/>
      <dgm:spPr/>
      <dgm:t>
        <a:bodyPr/>
        <a:lstStyle/>
        <a:p>
          <a:endParaRPr lang="en-US"/>
        </a:p>
      </dgm:t>
    </dgm:pt>
    <dgm:pt modelId="{C5C4608A-E136-4813-890A-BF0E0F2DA494}" type="sibTrans" cxnId="{445AEA63-8547-4091-9DC2-CA52950ED50D}">
      <dgm:prSet/>
      <dgm:spPr/>
      <dgm:t>
        <a:bodyPr/>
        <a:lstStyle/>
        <a:p>
          <a:endParaRPr lang="en-US"/>
        </a:p>
      </dgm:t>
    </dgm:pt>
    <dgm:pt modelId="{C85831F0-6BD5-4075-B126-E709049207E4}">
      <dgm:prSet custT="1"/>
      <dgm:spPr/>
      <dgm:t>
        <a:bodyPr/>
        <a:lstStyle/>
        <a:p>
          <a:r>
            <a:rPr lang="en-US" sz="900" dirty="0"/>
            <a:t>What do you see as the future of MRC as a billable service?</a:t>
          </a:r>
        </a:p>
      </dgm:t>
    </dgm:pt>
    <dgm:pt modelId="{B84208A4-FD0E-4981-B8F0-5FE92B66B869}" type="parTrans" cxnId="{73306897-2FB5-419D-A0B6-9D32FD545905}">
      <dgm:prSet/>
      <dgm:spPr/>
      <dgm:t>
        <a:bodyPr/>
        <a:lstStyle/>
        <a:p>
          <a:endParaRPr lang="en-US"/>
        </a:p>
      </dgm:t>
    </dgm:pt>
    <dgm:pt modelId="{90127CD8-4634-4627-BBB6-A0A76EB24948}" type="sibTrans" cxnId="{73306897-2FB5-419D-A0B6-9D32FD545905}">
      <dgm:prSet/>
      <dgm:spPr/>
      <dgm:t>
        <a:bodyPr/>
        <a:lstStyle/>
        <a:p>
          <a:endParaRPr lang="en-US"/>
        </a:p>
      </dgm:t>
    </dgm:pt>
    <dgm:pt modelId="{B20D72AD-EB00-460A-9E7E-35C9DBB38FA8}">
      <dgm:prSet custT="1"/>
      <dgm:spPr/>
      <dgm:t>
        <a:bodyPr/>
        <a:lstStyle/>
        <a:p>
          <a:r>
            <a:rPr lang="en-US" sz="900" dirty="0"/>
            <a:t>What are the biggest challenges and how do you hope to expand learnings?</a:t>
          </a:r>
        </a:p>
      </dgm:t>
    </dgm:pt>
    <dgm:pt modelId="{34040144-FE96-4CA7-A879-F4AD45F14563}" type="parTrans" cxnId="{60867AD0-1356-43FB-9D40-FE63512E0F72}">
      <dgm:prSet/>
      <dgm:spPr/>
      <dgm:t>
        <a:bodyPr/>
        <a:lstStyle/>
        <a:p>
          <a:endParaRPr lang="en-US"/>
        </a:p>
      </dgm:t>
    </dgm:pt>
    <dgm:pt modelId="{54CE500A-9883-4F90-8AAD-08B67C5332D3}" type="sibTrans" cxnId="{60867AD0-1356-43FB-9D40-FE63512E0F72}">
      <dgm:prSet/>
      <dgm:spPr/>
      <dgm:t>
        <a:bodyPr/>
        <a:lstStyle/>
        <a:p>
          <a:endParaRPr lang="en-US"/>
        </a:p>
      </dgm:t>
    </dgm:pt>
    <dgm:pt modelId="{CD552FD8-3319-4E63-97A9-0A57571FC039}" type="pres">
      <dgm:prSet presAssocID="{30BB5287-F374-47FA-8738-36B0689FEABA}" presName="Name0" presStyleCnt="0">
        <dgm:presLayoutVars>
          <dgm:dir/>
          <dgm:animLvl val="lvl"/>
          <dgm:resizeHandles val="exact"/>
        </dgm:presLayoutVars>
      </dgm:prSet>
      <dgm:spPr/>
    </dgm:pt>
    <dgm:pt modelId="{A7A424C1-4E95-40CD-954C-28E67B14D65C}" type="pres">
      <dgm:prSet presAssocID="{0B243D7D-2331-4120-94D0-1123B46325BC}" presName="vertFlow" presStyleCnt="0"/>
      <dgm:spPr/>
    </dgm:pt>
    <dgm:pt modelId="{FFC7E5E3-C2A1-47C6-A662-8941EB645B17}" type="pres">
      <dgm:prSet presAssocID="{0B243D7D-2331-4120-94D0-1123B46325BC}" presName="header" presStyleLbl="node1" presStyleIdx="0" presStyleCnt="4"/>
      <dgm:spPr/>
    </dgm:pt>
    <dgm:pt modelId="{240D4DD3-93AE-4A62-8E0E-DED83A1BF0D9}" type="pres">
      <dgm:prSet presAssocID="{0B243D7D-2331-4120-94D0-1123B46325BC}" presName="hSp" presStyleCnt="0"/>
      <dgm:spPr/>
    </dgm:pt>
    <dgm:pt modelId="{9684699C-82ED-4688-B0B6-E21F810A9A39}" type="pres">
      <dgm:prSet presAssocID="{5572D38A-1A26-4AC5-990B-D35E461FF822}" presName="vertFlow" presStyleCnt="0"/>
      <dgm:spPr/>
    </dgm:pt>
    <dgm:pt modelId="{8FE3BFB1-8009-4A89-9C40-49AC26B59A96}" type="pres">
      <dgm:prSet presAssocID="{5572D38A-1A26-4AC5-990B-D35E461FF822}" presName="header" presStyleLbl="node1" presStyleIdx="1" presStyleCnt="4"/>
      <dgm:spPr/>
    </dgm:pt>
    <dgm:pt modelId="{B258BE3B-4D6D-4659-B774-67AE20F0CCAC}" type="pres">
      <dgm:prSet presAssocID="{0AD4513D-9207-4FB2-9FAC-94C9FA4F72ED}" presName="parTrans" presStyleLbl="sibTrans2D1" presStyleIdx="0" presStyleCnt="9"/>
      <dgm:spPr/>
    </dgm:pt>
    <dgm:pt modelId="{121A856F-D7E6-4452-B22F-A6F546BA11F6}" type="pres">
      <dgm:prSet presAssocID="{7A16630B-EC86-4346-B67B-BFD93DCAB104}" presName="child" presStyleLbl="alignAccFollowNode1" presStyleIdx="0" presStyleCnt="9">
        <dgm:presLayoutVars>
          <dgm:chMax val="0"/>
          <dgm:bulletEnabled val="1"/>
        </dgm:presLayoutVars>
      </dgm:prSet>
      <dgm:spPr/>
    </dgm:pt>
    <dgm:pt modelId="{89F9EE7C-93D6-4CE3-A0B8-32247B5766EB}" type="pres">
      <dgm:prSet presAssocID="{5572D38A-1A26-4AC5-990B-D35E461FF822}" presName="hSp" presStyleCnt="0"/>
      <dgm:spPr/>
    </dgm:pt>
    <dgm:pt modelId="{9EFABAB6-CCC3-4E05-BE68-BA61BB31552C}" type="pres">
      <dgm:prSet presAssocID="{C089F1E4-1661-4D9F-AC18-238F4A449D2B}" presName="vertFlow" presStyleCnt="0"/>
      <dgm:spPr/>
    </dgm:pt>
    <dgm:pt modelId="{EF79DA15-8B3F-4A73-BECF-E4CE89FB0DA3}" type="pres">
      <dgm:prSet presAssocID="{C089F1E4-1661-4D9F-AC18-238F4A449D2B}" presName="header" presStyleLbl="node1" presStyleIdx="2" presStyleCnt="4"/>
      <dgm:spPr/>
    </dgm:pt>
    <dgm:pt modelId="{516F5352-C3C3-4E2C-9A8E-15E6D1C42C49}" type="pres">
      <dgm:prSet presAssocID="{22E6B269-F2A0-41D4-883C-41C17F9A81A8}" presName="parTrans" presStyleLbl="sibTrans2D1" presStyleIdx="1" presStyleCnt="9"/>
      <dgm:spPr/>
    </dgm:pt>
    <dgm:pt modelId="{60571092-623A-400E-9BC4-6D9B72D3E00A}" type="pres">
      <dgm:prSet presAssocID="{C0B3D6EC-C098-40DD-901F-4BDF303D9994}" presName="child" presStyleLbl="alignAccFollowNode1" presStyleIdx="1" presStyleCnt="9">
        <dgm:presLayoutVars>
          <dgm:chMax val="0"/>
          <dgm:bulletEnabled val="1"/>
        </dgm:presLayoutVars>
      </dgm:prSet>
      <dgm:spPr/>
    </dgm:pt>
    <dgm:pt modelId="{FE549B5D-3445-4D6F-B6A3-2F68A058184A}" type="pres">
      <dgm:prSet presAssocID="{D16A4C37-996C-4F4C-BBEC-D0C467A4D645}" presName="sibTrans" presStyleLbl="sibTrans2D1" presStyleIdx="2" presStyleCnt="9"/>
      <dgm:spPr/>
    </dgm:pt>
    <dgm:pt modelId="{920ED3B2-0330-4DDD-8F41-CB523041C960}" type="pres">
      <dgm:prSet presAssocID="{CB38CE9A-7277-497A-B836-A71EDE48A58B}" presName="child" presStyleLbl="alignAccFollowNode1" presStyleIdx="2" presStyleCnt="9">
        <dgm:presLayoutVars>
          <dgm:chMax val="0"/>
          <dgm:bulletEnabled val="1"/>
        </dgm:presLayoutVars>
      </dgm:prSet>
      <dgm:spPr/>
    </dgm:pt>
    <dgm:pt modelId="{42476742-C4E5-46B5-AD4F-4F5BBB793BD2}" type="pres">
      <dgm:prSet presAssocID="{37557C89-C731-49A4-9537-B840F27892E0}" presName="sibTrans" presStyleLbl="sibTrans2D1" presStyleIdx="3" presStyleCnt="9"/>
      <dgm:spPr/>
    </dgm:pt>
    <dgm:pt modelId="{2D584F6C-9616-4AB5-802F-70E2CFC9F628}" type="pres">
      <dgm:prSet presAssocID="{9425A6A1-43FC-43D1-BBED-4E2276B8FD14}" presName="child" presStyleLbl="alignAccFollowNode1" presStyleIdx="3" presStyleCnt="9">
        <dgm:presLayoutVars>
          <dgm:chMax val="0"/>
          <dgm:bulletEnabled val="1"/>
        </dgm:presLayoutVars>
      </dgm:prSet>
      <dgm:spPr/>
    </dgm:pt>
    <dgm:pt modelId="{0F55DA3F-38C7-4F87-8FB0-198AF8F1BD74}" type="pres">
      <dgm:prSet presAssocID="{C089F1E4-1661-4D9F-AC18-238F4A449D2B}" presName="hSp" presStyleCnt="0"/>
      <dgm:spPr/>
    </dgm:pt>
    <dgm:pt modelId="{193ACB01-4532-49FD-ADA7-5D83107884A7}" type="pres">
      <dgm:prSet presAssocID="{1E7B66D1-03B4-4772-9E44-6788A66DBF91}" presName="vertFlow" presStyleCnt="0"/>
      <dgm:spPr/>
    </dgm:pt>
    <dgm:pt modelId="{7AE557C5-6691-4EA9-9161-15B13CBE38D3}" type="pres">
      <dgm:prSet presAssocID="{1E7B66D1-03B4-4772-9E44-6788A66DBF91}" presName="header" presStyleLbl="node1" presStyleIdx="3" presStyleCnt="4"/>
      <dgm:spPr/>
    </dgm:pt>
    <dgm:pt modelId="{E3D6F629-C30E-47C2-A156-313D0FF7E812}" type="pres">
      <dgm:prSet presAssocID="{C9B34845-1A20-41A6-ACF9-C94CA6EB97DA}" presName="parTrans" presStyleLbl="sibTrans2D1" presStyleIdx="4" presStyleCnt="9"/>
      <dgm:spPr/>
    </dgm:pt>
    <dgm:pt modelId="{7570A31C-6496-47F2-9E5F-DBCFCBADD36A}" type="pres">
      <dgm:prSet presAssocID="{58A5860B-EB0D-40ED-8219-EAC0606C2F50}" presName="child" presStyleLbl="alignAccFollowNode1" presStyleIdx="4" presStyleCnt="9">
        <dgm:presLayoutVars>
          <dgm:chMax val="0"/>
          <dgm:bulletEnabled val="1"/>
        </dgm:presLayoutVars>
      </dgm:prSet>
      <dgm:spPr/>
    </dgm:pt>
    <dgm:pt modelId="{1312F9D6-4AC9-4EAF-9DF8-0FFC927F73AF}" type="pres">
      <dgm:prSet presAssocID="{3F9CA0CD-A1EC-42AA-B00D-E934F6B84E4F}" presName="sibTrans" presStyleLbl="sibTrans2D1" presStyleIdx="5" presStyleCnt="9"/>
      <dgm:spPr/>
    </dgm:pt>
    <dgm:pt modelId="{AD6DE265-7E5A-4660-91A9-64177071D32B}" type="pres">
      <dgm:prSet presAssocID="{73237C9C-CBF9-4731-AB34-6F61DA7017B3}" presName="child" presStyleLbl="alignAccFollowNode1" presStyleIdx="5" presStyleCnt="9">
        <dgm:presLayoutVars>
          <dgm:chMax val="0"/>
          <dgm:bulletEnabled val="1"/>
        </dgm:presLayoutVars>
      </dgm:prSet>
      <dgm:spPr/>
    </dgm:pt>
    <dgm:pt modelId="{EA08758C-2CF1-4DE0-8C6C-D78E16F04904}" type="pres">
      <dgm:prSet presAssocID="{C8246314-6D8F-4DE0-B9B2-F281DA50B380}" presName="sibTrans" presStyleLbl="sibTrans2D1" presStyleIdx="6" presStyleCnt="9"/>
      <dgm:spPr/>
    </dgm:pt>
    <dgm:pt modelId="{1C005E78-76D9-427B-874B-E41F4FB3E790}" type="pres">
      <dgm:prSet presAssocID="{50616806-FEA1-4734-AD76-A0FCA90465B0}" presName="child" presStyleLbl="alignAccFollowNode1" presStyleIdx="6" presStyleCnt="9">
        <dgm:presLayoutVars>
          <dgm:chMax val="0"/>
          <dgm:bulletEnabled val="1"/>
        </dgm:presLayoutVars>
      </dgm:prSet>
      <dgm:spPr/>
    </dgm:pt>
    <dgm:pt modelId="{F32CE6AC-2EBC-45CA-996E-1579670E206C}" type="pres">
      <dgm:prSet presAssocID="{C5C4608A-E136-4813-890A-BF0E0F2DA494}" presName="sibTrans" presStyleLbl="sibTrans2D1" presStyleIdx="7" presStyleCnt="9"/>
      <dgm:spPr/>
    </dgm:pt>
    <dgm:pt modelId="{A5F9C55A-C783-4732-B47D-FB437008B2B8}" type="pres">
      <dgm:prSet presAssocID="{C85831F0-6BD5-4075-B126-E709049207E4}" presName="child" presStyleLbl="alignAccFollowNode1" presStyleIdx="7" presStyleCnt="9">
        <dgm:presLayoutVars>
          <dgm:chMax val="0"/>
          <dgm:bulletEnabled val="1"/>
        </dgm:presLayoutVars>
      </dgm:prSet>
      <dgm:spPr/>
    </dgm:pt>
    <dgm:pt modelId="{1F044184-1FC1-422A-AFD9-1F7AADD7E2CD}" type="pres">
      <dgm:prSet presAssocID="{90127CD8-4634-4627-BBB6-A0A76EB24948}" presName="sibTrans" presStyleLbl="sibTrans2D1" presStyleIdx="8" presStyleCnt="9"/>
      <dgm:spPr/>
    </dgm:pt>
    <dgm:pt modelId="{A76FB69E-81F3-4825-90DD-6C7CF57680F4}" type="pres">
      <dgm:prSet presAssocID="{B20D72AD-EB00-460A-9E7E-35C9DBB38FA8}" presName="child" presStyleLbl="alignAccFollowNode1" presStyleIdx="8" presStyleCnt="9">
        <dgm:presLayoutVars>
          <dgm:chMax val="0"/>
          <dgm:bulletEnabled val="1"/>
        </dgm:presLayoutVars>
      </dgm:prSet>
      <dgm:spPr/>
    </dgm:pt>
  </dgm:ptLst>
  <dgm:cxnLst>
    <dgm:cxn modelId="{B763F501-4F39-4C7A-86CB-305300D4F103}" type="presOf" srcId="{D16A4C37-996C-4F4C-BBEC-D0C467A4D645}" destId="{FE549B5D-3445-4D6F-B6A3-2F68A058184A}" srcOrd="0" destOrd="0" presId="urn:microsoft.com/office/officeart/2005/8/layout/lProcess1"/>
    <dgm:cxn modelId="{6E7ED205-71DE-46B0-9FAA-2E6CE20A997D}" type="presOf" srcId="{5572D38A-1A26-4AC5-990B-D35E461FF822}" destId="{8FE3BFB1-8009-4A89-9C40-49AC26B59A96}" srcOrd="0" destOrd="0" presId="urn:microsoft.com/office/officeart/2005/8/layout/lProcess1"/>
    <dgm:cxn modelId="{D4039D1D-53D5-471C-B970-12871B214747}" srcId="{C089F1E4-1661-4D9F-AC18-238F4A449D2B}" destId="{9425A6A1-43FC-43D1-BBED-4E2276B8FD14}" srcOrd="2" destOrd="0" parTransId="{CADE66B2-E949-463D-8A58-D502FE0C76CD}" sibTransId="{EBA3FB5C-ECA3-49B2-8614-00C0E1453FBB}"/>
    <dgm:cxn modelId="{914C3623-ED8B-4B7F-B931-5E359F6992A2}" type="presOf" srcId="{7A16630B-EC86-4346-B67B-BFD93DCAB104}" destId="{121A856F-D7E6-4452-B22F-A6F546BA11F6}" srcOrd="0" destOrd="0" presId="urn:microsoft.com/office/officeart/2005/8/layout/lProcess1"/>
    <dgm:cxn modelId="{F8D21633-03C1-420A-B05B-45FEC4E486C7}" type="presOf" srcId="{37557C89-C731-49A4-9537-B840F27892E0}" destId="{42476742-C4E5-46B5-AD4F-4F5BBB793BD2}" srcOrd="0" destOrd="0" presId="urn:microsoft.com/office/officeart/2005/8/layout/lProcess1"/>
    <dgm:cxn modelId="{30C77042-0075-4AF8-A020-659C14388E57}" type="presOf" srcId="{0AD4513D-9207-4FB2-9FAC-94C9FA4F72ED}" destId="{B258BE3B-4D6D-4659-B774-67AE20F0CCAC}" srcOrd="0" destOrd="0" presId="urn:microsoft.com/office/officeart/2005/8/layout/lProcess1"/>
    <dgm:cxn modelId="{7DFB0E46-CDBD-44F1-AACD-9AAD375B4F86}" srcId="{C089F1E4-1661-4D9F-AC18-238F4A449D2B}" destId="{CB38CE9A-7277-497A-B836-A71EDE48A58B}" srcOrd="1" destOrd="0" parTransId="{1277969A-1112-49CC-97E1-24D8ECBE6146}" sibTransId="{37557C89-C731-49A4-9537-B840F27892E0}"/>
    <dgm:cxn modelId="{3A388454-3B89-47DB-B1FA-58D3F1FE545D}" type="presOf" srcId="{1E7B66D1-03B4-4772-9E44-6788A66DBF91}" destId="{7AE557C5-6691-4EA9-9161-15B13CBE38D3}" srcOrd="0" destOrd="0" presId="urn:microsoft.com/office/officeart/2005/8/layout/lProcess1"/>
    <dgm:cxn modelId="{CEFD2158-5CFD-49E4-90B8-DD04894CD60C}" type="presOf" srcId="{50616806-FEA1-4734-AD76-A0FCA90465B0}" destId="{1C005E78-76D9-427B-874B-E41F4FB3E790}" srcOrd="0" destOrd="0" presId="urn:microsoft.com/office/officeart/2005/8/layout/lProcess1"/>
    <dgm:cxn modelId="{445AEA63-8547-4091-9DC2-CA52950ED50D}" srcId="{1E7B66D1-03B4-4772-9E44-6788A66DBF91}" destId="{50616806-FEA1-4734-AD76-A0FCA90465B0}" srcOrd="2" destOrd="0" parTransId="{35DC9522-FE11-4F5B-95AA-28007C465074}" sibTransId="{C5C4608A-E136-4813-890A-BF0E0F2DA494}"/>
    <dgm:cxn modelId="{CDD39C65-DEC7-46E7-99C5-F92620D8EAC8}" type="presOf" srcId="{C0B3D6EC-C098-40DD-901F-4BDF303D9994}" destId="{60571092-623A-400E-9BC4-6D9B72D3E00A}" srcOrd="0" destOrd="0" presId="urn:microsoft.com/office/officeart/2005/8/layout/lProcess1"/>
    <dgm:cxn modelId="{22048F66-8078-451E-A363-D208B4EA4C8B}" srcId="{1E7B66D1-03B4-4772-9E44-6788A66DBF91}" destId="{73237C9C-CBF9-4731-AB34-6F61DA7017B3}" srcOrd="1" destOrd="0" parTransId="{C200F025-A0BB-49CC-A3AA-C7C8C8B24599}" sibTransId="{C8246314-6D8F-4DE0-B9B2-F281DA50B380}"/>
    <dgm:cxn modelId="{A7686F6B-001B-4850-8D9B-74C996B8F9D3}" type="presOf" srcId="{58A5860B-EB0D-40ED-8219-EAC0606C2F50}" destId="{7570A31C-6496-47F2-9E5F-DBCFCBADD36A}" srcOrd="0" destOrd="0" presId="urn:microsoft.com/office/officeart/2005/8/layout/lProcess1"/>
    <dgm:cxn modelId="{4FEF4673-B789-4A1C-958E-CEDA84551B5F}" type="presOf" srcId="{73237C9C-CBF9-4731-AB34-6F61DA7017B3}" destId="{AD6DE265-7E5A-4660-91A9-64177071D32B}" srcOrd="0" destOrd="0" presId="urn:microsoft.com/office/officeart/2005/8/layout/lProcess1"/>
    <dgm:cxn modelId="{5ADB6C77-9568-4DA0-8BC6-B0210144D2C3}" srcId="{1E7B66D1-03B4-4772-9E44-6788A66DBF91}" destId="{58A5860B-EB0D-40ED-8219-EAC0606C2F50}" srcOrd="0" destOrd="0" parTransId="{C9B34845-1A20-41A6-ACF9-C94CA6EB97DA}" sibTransId="{3F9CA0CD-A1EC-42AA-B00D-E934F6B84E4F}"/>
    <dgm:cxn modelId="{229CAB78-4EA2-4757-9A41-B2D6A1A250BF}" type="presOf" srcId="{B20D72AD-EB00-460A-9E7E-35C9DBB38FA8}" destId="{A76FB69E-81F3-4825-90DD-6C7CF57680F4}" srcOrd="0" destOrd="0" presId="urn:microsoft.com/office/officeart/2005/8/layout/lProcess1"/>
    <dgm:cxn modelId="{DD08867B-C377-4A11-B6E2-E26F7B32D78D}" type="presOf" srcId="{C089F1E4-1661-4D9F-AC18-238F4A449D2B}" destId="{EF79DA15-8B3F-4A73-BECF-E4CE89FB0DA3}" srcOrd="0" destOrd="0" presId="urn:microsoft.com/office/officeart/2005/8/layout/lProcess1"/>
    <dgm:cxn modelId="{D426537F-0F24-427F-AEF8-DAD1A63C2252}" srcId="{30BB5287-F374-47FA-8738-36B0689FEABA}" destId="{5572D38A-1A26-4AC5-990B-D35E461FF822}" srcOrd="1" destOrd="0" parTransId="{60C2016C-0025-46E4-B2E9-C11543E2997B}" sibTransId="{2AB0BFF1-96CC-47BF-9BC1-78BB62BE405B}"/>
    <dgm:cxn modelId="{3D415585-A08F-46FA-B9B7-84A6751B60E0}" type="presOf" srcId="{0B243D7D-2331-4120-94D0-1123B46325BC}" destId="{FFC7E5E3-C2A1-47C6-A662-8941EB645B17}" srcOrd="0" destOrd="0" presId="urn:microsoft.com/office/officeart/2005/8/layout/lProcess1"/>
    <dgm:cxn modelId="{356F768D-87D0-4FA9-BE01-EB2E2C938BD1}" type="presOf" srcId="{22E6B269-F2A0-41D4-883C-41C17F9A81A8}" destId="{516F5352-C3C3-4E2C-9A8E-15E6D1C42C49}" srcOrd="0" destOrd="0" presId="urn:microsoft.com/office/officeart/2005/8/layout/lProcess1"/>
    <dgm:cxn modelId="{73306897-2FB5-419D-A0B6-9D32FD545905}" srcId="{1E7B66D1-03B4-4772-9E44-6788A66DBF91}" destId="{C85831F0-6BD5-4075-B126-E709049207E4}" srcOrd="3" destOrd="0" parTransId="{B84208A4-FD0E-4981-B8F0-5FE92B66B869}" sibTransId="{90127CD8-4634-4627-BBB6-A0A76EB24948}"/>
    <dgm:cxn modelId="{196CE09C-7F66-4932-AF15-BC65888C01B0}" srcId="{30BB5287-F374-47FA-8738-36B0689FEABA}" destId="{1E7B66D1-03B4-4772-9E44-6788A66DBF91}" srcOrd="3" destOrd="0" parTransId="{EA77EB98-020C-4145-9EAC-80EB3BBD2E62}" sibTransId="{1651ED40-BA05-4520-99A9-368768180F27}"/>
    <dgm:cxn modelId="{43EE359E-B7ED-41E3-8D91-DDC06924410E}" type="presOf" srcId="{C85831F0-6BD5-4075-B126-E709049207E4}" destId="{A5F9C55A-C783-4732-B47D-FB437008B2B8}" srcOrd="0" destOrd="0" presId="urn:microsoft.com/office/officeart/2005/8/layout/lProcess1"/>
    <dgm:cxn modelId="{3682DEA3-F283-485F-B20A-4F913B7EDE6B}" type="presOf" srcId="{9425A6A1-43FC-43D1-BBED-4E2276B8FD14}" destId="{2D584F6C-9616-4AB5-802F-70E2CFC9F628}" srcOrd="0" destOrd="0" presId="urn:microsoft.com/office/officeart/2005/8/layout/lProcess1"/>
    <dgm:cxn modelId="{1028B4B1-B263-4482-A559-C8DE8DAD3BD3}" type="presOf" srcId="{C9B34845-1A20-41A6-ACF9-C94CA6EB97DA}" destId="{E3D6F629-C30E-47C2-A156-313D0FF7E812}" srcOrd="0" destOrd="0" presId="urn:microsoft.com/office/officeart/2005/8/layout/lProcess1"/>
    <dgm:cxn modelId="{04868FB5-BCDF-4FF8-B948-E7D148571AA1}" type="presOf" srcId="{90127CD8-4634-4627-BBB6-A0A76EB24948}" destId="{1F044184-1FC1-422A-AFD9-1F7AADD7E2CD}" srcOrd="0" destOrd="0" presId="urn:microsoft.com/office/officeart/2005/8/layout/lProcess1"/>
    <dgm:cxn modelId="{AEB522BB-ADB1-42D4-8B20-3EA80B068BD6}" srcId="{30BB5287-F374-47FA-8738-36B0689FEABA}" destId="{C089F1E4-1661-4D9F-AC18-238F4A449D2B}" srcOrd="2" destOrd="0" parTransId="{E32F0606-8A5D-4951-9F51-DB078BAB28B3}" sibTransId="{F1FA318B-E550-4E02-8403-B5FA7E254603}"/>
    <dgm:cxn modelId="{B26B72BC-D5AE-4E68-B078-4F2ABC5922C1}" type="presOf" srcId="{30BB5287-F374-47FA-8738-36B0689FEABA}" destId="{CD552FD8-3319-4E63-97A9-0A57571FC039}" srcOrd="0" destOrd="0" presId="urn:microsoft.com/office/officeart/2005/8/layout/lProcess1"/>
    <dgm:cxn modelId="{D5BF4ABF-B9C8-43A3-A40A-FDF7073B7E52}" type="presOf" srcId="{C5C4608A-E136-4813-890A-BF0E0F2DA494}" destId="{F32CE6AC-2EBC-45CA-996E-1579670E206C}" srcOrd="0" destOrd="0" presId="urn:microsoft.com/office/officeart/2005/8/layout/lProcess1"/>
    <dgm:cxn modelId="{CF82C2CF-92EB-435E-8708-6FDA2755369B}" type="presOf" srcId="{CB38CE9A-7277-497A-B836-A71EDE48A58B}" destId="{920ED3B2-0330-4DDD-8F41-CB523041C960}" srcOrd="0" destOrd="0" presId="urn:microsoft.com/office/officeart/2005/8/layout/lProcess1"/>
    <dgm:cxn modelId="{60867AD0-1356-43FB-9D40-FE63512E0F72}" srcId="{1E7B66D1-03B4-4772-9E44-6788A66DBF91}" destId="{B20D72AD-EB00-460A-9E7E-35C9DBB38FA8}" srcOrd="4" destOrd="0" parTransId="{34040144-FE96-4CA7-A879-F4AD45F14563}" sibTransId="{54CE500A-9883-4F90-8AAD-08B67C5332D3}"/>
    <dgm:cxn modelId="{A97406D4-8B69-41EF-8D63-80601C6A5C4C}" srcId="{30BB5287-F374-47FA-8738-36B0689FEABA}" destId="{0B243D7D-2331-4120-94D0-1123B46325BC}" srcOrd="0" destOrd="0" parTransId="{E8C486AE-73B2-4DD4-B2C1-19DD45C1ED65}" sibTransId="{0E83C495-053A-4723-9895-B7965B6E393F}"/>
    <dgm:cxn modelId="{FB4E4CD8-C38C-4B7D-B7B1-4262DE96E104}" type="presOf" srcId="{3F9CA0CD-A1EC-42AA-B00D-E934F6B84E4F}" destId="{1312F9D6-4AC9-4EAF-9DF8-0FFC927F73AF}" srcOrd="0" destOrd="0" presId="urn:microsoft.com/office/officeart/2005/8/layout/lProcess1"/>
    <dgm:cxn modelId="{BAA72DF3-D193-4A15-BA48-35AA45FD63EC}" srcId="{5572D38A-1A26-4AC5-990B-D35E461FF822}" destId="{7A16630B-EC86-4346-B67B-BFD93DCAB104}" srcOrd="0" destOrd="0" parTransId="{0AD4513D-9207-4FB2-9FAC-94C9FA4F72ED}" sibTransId="{6FDDE427-C06F-4FB9-8CCC-ED86F8890867}"/>
    <dgm:cxn modelId="{BCB1CCFA-FD8D-4918-A65D-03706E97EA65}" srcId="{C089F1E4-1661-4D9F-AC18-238F4A449D2B}" destId="{C0B3D6EC-C098-40DD-901F-4BDF303D9994}" srcOrd="0" destOrd="0" parTransId="{22E6B269-F2A0-41D4-883C-41C17F9A81A8}" sibTransId="{D16A4C37-996C-4F4C-BBEC-D0C467A4D645}"/>
    <dgm:cxn modelId="{BD6225FE-8328-47EE-A364-F67867A7B429}" type="presOf" srcId="{C8246314-6D8F-4DE0-B9B2-F281DA50B380}" destId="{EA08758C-2CF1-4DE0-8C6C-D78E16F04904}" srcOrd="0" destOrd="0" presId="urn:microsoft.com/office/officeart/2005/8/layout/lProcess1"/>
    <dgm:cxn modelId="{57876600-1BD4-4EA4-89EB-B7796F03B638}" type="presParOf" srcId="{CD552FD8-3319-4E63-97A9-0A57571FC039}" destId="{A7A424C1-4E95-40CD-954C-28E67B14D65C}" srcOrd="0" destOrd="0" presId="urn:microsoft.com/office/officeart/2005/8/layout/lProcess1"/>
    <dgm:cxn modelId="{E20533A9-5BA2-4C61-9A38-827FB6A102F9}" type="presParOf" srcId="{A7A424C1-4E95-40CD-954C-28E67B14D65C}" destId="{FFC7E5E3-C2A1-47C6-A662-8941EB645B17}" srcOrd="0" destOrd="0" presId="urn:microsoft.com/office/officeart/2005/8/layout/lProcess1"/>
    <dgm:cxn modelId="{D7F616F3-9C17-4F60-B0E3-9E52443755A4}" type="presParOf" srcId="{CD552FD8-3319-4E63-97A9-0A57571FC039}" destId="{240D4DD3-93AE-4A62-8E0E-DED83A1BF0D9}" srcOrd="1" destOrd="0" presId="urn:microsoft.com/office/officeart/2005/8/layout/lProcess1"/>
    <dgm:cxn modelId="{26C4267D-FA56-4FC7-B9CC-071C9304DF6B}" type="presParOf" srcId="{CD552FD8-3319-4E63-97A9-0A57571FC039}" destId="{9684699C-82ED-4688-B0B6-E21F810A9A39}" srcOrd="2" destOrd="0" presId="urn:microsoft.com/office/officeart/2005/8/layout/lProcess1"/>
    <dgm:cxn modelId="{B8865CC9-EB71-450F-A131-06D71D5AA9AB}" type="presParOf" srcId="{9684699C-82ED-4688-B0B6-E21F810A9A39}" destId="{8FE3BFB1-8009-4A89-9C40-49AC26B59A96}" srcOrd="0" destOrd="0" presId="urn:microsoft.com/office/officeart/2005/8/layout/lProcess1"/>
    <dgm:cxn modelId="{D9DE5191-0EAA-49D3-BDF8-915BC680F8A9}" type="presParOf" srcId="{9684699C-82ED-4688-B0B6-E21F810A9A39}" destId="{B258BE3B-4D6D-4659-B774-67AE20F0CCAC}" srcOrd="1" destOrd="0" presId="urn:microsoft.com/office/officeart/2005/8/layout/lProcess1"/>
    <dgm:cxn modelId="{54509779-7381-446E-861E-5819477CEEA0}" type="presParOf" srcId="{9684699C-82ED-4688-B0B6-E21F810A9A39}" destId="{121A856F-D7E6-4452-B22F-A6F546BA11F6}" srcOrd="2" destOrd="0" presId="urn:microsoft.com/office/officeart/2005/8/layout/lProcess1"/>
    <dgm:cxn modelId="{A7F721BC-A87C-4685-AE90-F95BDC7203A3}" type="presParOf" srcId="{CD552FD8-3319-4E63-97A9-0A57571FC039}" destId="{89F9EE7C-93D6-4CE3-A0B8-32247B5766EB}" srcOrd="3" destOrd="0" presId="urn:microsoft.com/office/officeart/2005/8/layout/lProcess1"/>
    <dgm:cxn modelId="{7C9F7F73-30F6-4589-8389-E5B23E9A1ECB}" type="presParOf" srcId="{CD552FD8-3319-4E63-97A9-0A57571FC039}" destId="{9EFABAB6-CCC3-4E05-BE68-BA61BB31552C}" srcOrd="4" destOrd="0" presId="urn:microsoft.com/office/officeart/2005/8/layout/lProcess1"/>
    <dgm:cxn modelId="{8EFFF04D-F15D-4400-8B8F-A454D31BA1E6}" type="presParOf" srcId="{9EFABAB6-CCC3-4E05-BE68-BA61BB31552C}" destId="{EF79DA15-8B3F-4A73-BECF-E4CE89FB0DA3}" srcOrd="0" destOrd="0" presId="urn:microsoft.com/office/officeart/2005/8/layout/lProcess1"/>
    <dgm:cxn modelId="{7885D5D7-7751-4058-94C0-94227897CC01}" type="presParOf" srcId="{9EFABAB6-CCC3-4E05-BE68-BA61BB31552C}" destId="{516F5352-C3C3-4E2C-9A8E-15E6D1C42C49}" srcOrd="1" destOrd="0" presId="urn:microsoft.com/office/officeart/2005/8/layout/lProcess1"/>
    <dgm:cxn modelId="{7DBE9045-606A-48FD-B393-4CF4617EA677}" type="presParOf" srcId="{9EFABAB6-CCC3-4E05-BE68-BA61BB31552C}" destId="{60571092-623A-400E-9BC4-6D9B72D3E00A}" srcOrd="2" destOrd="0" presId="urn:microsoft.com/office/officeart/2005/8/layout/lProcess1"/>
    <dgm:cxn modelId="{FC8C8B92-D0ED-4DEB-B0A9-3180D95E4716}" type="presParOf" srcId="{9EFABAB6-CCC3-4E05-BE68-BA61BB31552C}" destId="{FE549B5D-3445-4D6F-B6A3-2F68A058184A}" srcOrd="3" destOrd="0" presId="urn:microsoft.com/office/officeart/2005/8/layout/lProcess1"/>
    <dgm:cxn modelId="{05A917A7-8156-4D90-B1BE-D5E4F2715E41}" type="presParOf" srcId="{9EFABAB6-CCC3-4E05-BE68-BA61BB31552C}" destId="{920ED3B2-0330-4DDD-8F41-CB523041C960}" srcOrd="4" destOrd="0" presId="urn:microsoft.com/office/officeart/2005/8/layout/lProcess1"/>
    <dgm:cxn modelId="{EA6ED8C6-D032-46A1-A8A6-7CC370305439}" type="presParOf" srcId="{9EFABAB6-CCC3-4E05-BE68-BA61BB31552C}" destId="{42476742-C4E5-46B5-AD4F-4F5BBB793BD2}" srcOrd="5" destOrd="0" presId="urn:microsoft.com/office/officeart/2005/8/layout/lProcess1"/>
    <dgm:cxn modelId="{D46BC6D9-C7A5-461A-B325-AD82FB4926F7}" type="presParOf" srcId="{9EFABAB6-CCC3-4E05-BE68-BA61BB31552C}" destId="{2D584F6C-9616-4AB5-802F-70E2CFC9F628}" srcOrd="6" destOrd="0" presId="urn:microsoft.com/office/officeart/2005/8/layout/lProcess1"/>
    <dgm:cxn modelId="{94779806-40AB-4270-B536-9754D734C9BC}" type="presParOf" srcId="{CD552FD8-3319-4E63-97A9-0A57571FC039}" destId="{0F55DA3F-38C7-4F87-8FB0-198AF8F1BD74}" srcOrd="5" destOrd="0" presId="urn:microsoft.com/office/officeart/2005/8/layout/lProcess1"/>
    <dgm:cxn modelId="{FFC3B01C-9140-4634-B053-112FC6258C81}" type="presParOf" srcId="{CD552FD8-3319-4E63-97A9-0A57571FC039}" destId="{193ACB01-4532-49FD-ADA7-5D83107884A7}" srcOrd="6" destOrd="0" presId="urn:microsoft.com/office/officeart/2005/8/layout/lProcess1"/>
    <dgm:cxn modelId="{666A09D7-DC6D-41BD-9805-91D78036E810}" type="presParOf" srcId="{193ACB01-4532-49FD-ADA7-5D83107884A7}" destId="{7AE557C5-6691-4EA9-9161-15B13CBE38D3}" srcOrd="0" destOrd="0" presId="urn:microsoft.com/office/officeart/2005/8/layout/lProcess1"/>
    <dgm:cxn modelId="{644D5291-EA96-4DBD-884D-6F593DA45F2E}" type="presParOf" srcId="{193ACB01-4532-49FD-ADA7-5D83107884A7}" destId="{E3D6F629-C30E-47C2-A156-313D0FF7E812}" srcOrd="1" destOrd="0" presId="urn:microsoft.com/office/officeart/2005/8/layout/lProcess1"/>
    <dgm:cxn modelId="{4509E892-8546-428C-8C1F-C6FB531D5A51}" type="presParOf" srcId="{193ACB01-4532-49FD-ADA7-5D83107884A7}" destId="{7570A31C-6496-47F2-9E5F-DBCFCBADD36A}" srcOrd="2" destOrd="0" presId="urn:microsoft.com/office/officeart/2005/8/layout/lProcess1"/>
    <dgm:cxn modelId="{B28E61D0-040F-4AD8-9ECB-6F63C5F291CF}" type="presParOf" srcId="{193ACB01-4532-49FD-ADA7-5D83107884A7}" destId="{1312F9D6-4AC9-4EAF-9DF8-0FFC927F73AF}" srcOrd="3" destOrd="0" presId="urn:microsoft.com/office/officeart/2005/8/layout/lProcess1"/>
    <dgm:cxn modelId="{8743FFDD-6BF4-4DB6-9CE2-61A017359383}" type="presParOf" srcId="{193ACB01-4532-49FD-ADA7-5D83107884A7}" destId="{AD6DE265-7E5A-4660-91A9-64177071D32B}" srcOrd="4" destOrd="0" presId="urn:microsoft.com/office/officeart/2005/8/layout/lProcess1"/>
    <dgm:cxn modelId="{6F8A82EB-EA27-4B5E-B042-F4AE79638FBF}" type="presParOf" srcId="{193ACB01-4532-49FD-ADA7-5D83107884A7}" destId="{EA08758C-2CF1-4DE0-8C6C-D78E16F04904}" srcOrd="5" destOrd="0" presId="urn:microsoft.com/office/officeart/2005/8/layout/lProcess1"/>
    <dgm:cxn modelId="{F2D26F81-F24C-46DF-86D6-663AECE0D032}" type="presParOf" srcId="{193ACB01-4532-49FD-ADA7-5D83107884A7}" destId="{1C005E78-76D9-427B-874B-E41F4FB3E790}" srcOrd="6" destOrd="0" presId="urn:microsoft.com/office/officeart/2005/8/layout/lProcess1"/>
    <dgm:cxn modelId="{01D5D983-892E-405B-8366-4DE5B502FC1A}" type="presParOf" srcId="{193ACB01-4532-49FD-ADA7-5D83107884A7}" destId="{F32CE6AC-2EBC-45CA-996E-1579670E206C}" srcOrd="7" destOrd="0" presId="urn:microsoft.com/office/officeart/2005/8/layout/lProcess1"/>
    <dgm:cxn modelId="{B34BFEA8-FA58-42B0-A38E-5DF734D29E44}" type="presParOf" srcId="{193ACB01-4532-49FD-ADA7-5D83107884A7}" destId="{A5F9C55A-C783-4732-B47D-FB437008B2B8}" srcOrd="8" destOrd="0" presId="urn:microsoft.com/office/officeart/2005/8/layout/lProcess1"/>
    <dgm:cxn modelId="{573BA71D-35D3-46B0-A7D5-0A5E809D34AA}" type="presParOf" srcId="{193ACB01-4532-49FD-ADA7-5D83107884A7}" destId="{1F044184-1FC1-422A-AFD9-1F7AADD7E2CD}" srcOrd="9" destOrd="0" presId="urn:microsoft.com/office/officeart/2005/8/layout/lProcess1"/>
    <dgm:cxn modelId="{EEB527C7-17A6-4C73-A58D-37589EE737E2}" type="presParOf" srcId="{193ACB01-4532-49FD-ADA7-5D83107884A7}" destId="{A76FB69E-81F3-4825-90DD-6C7CF57680F4}" srcOrd="1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A4A03D-A3F2-4CE0-A1C4-BB35E73EBEF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05B84F-5981-443F-B73E-95D07E6C43B0}">
      <dgm:prSet phldrT="[Text]"/>
      <dgm:spPr>
        <a:solidFill>
          <a:srgbClr val="005480"/>
        </a:solidFill>
      </dgm:spPr>
      <dgm:t>
        <a:bodyPr/>
        <a:lstStyle/>
        <a:p>
          <a:r>
            <a:rPr lang="en-US"/>
            <a:t>Standard 2:</a:t>
          </a:r>
        </a:p>
      </dgm:t>
    </dgm:pt>
    <dgm:pt modelId="{9F1195A9-36EE-4E3A-84F9-3325EEC9083C}" type="parTrans" cxnId="{DE7A093B-1E6C-4970-A859-0E4443ADA4D1}">
      <dgm:prSet/>
      <dgm:spPr/>
      <dgm:t>
        <a:bodyPr/>
        <a:lstStyle/>
        <a:p>
          <a:endParaRPr lang="en-US"/>
        </a:p>
      </dgm:t>
    </dgm:pt>
    <dgm:pt modelId="{D712AD3C-8985-4615-B011-F714A74DEA1F}" type="sibTrans" cxnId="{DE7A093B-1E6C-4970-A859-0E4443ADA4D1}">
      <dgm:prSet/>
      <dgm:spPr/>
      <dgm:t>
        <a:bodyPr/>
        <a:lstStyle/>
        <a:p>
          <a:endParaRPr lang="en-US"/>
        </a:p>
      </dgm:t>
    </dgm:pt>
    <dgm:pt modelId="{655DA1E5-D78F-433A-9430-E8C63FF722C6}">
      <dgm:prSet phldrT="[Text]"/>
      <dgm:spPr>
        <a:solidFill>
          <a:srgbClr val="005480"/>
        </a:solidFill>
      </dgm:spPr>
      <dgm:t>
        <a:bodyPr/>
        <a:lstStyle/>
        <a:p>
          <a:r>
            <a:rPr lang="en-US"/>
            <a:t>Standard 3:</a:t>
          </a:r>
        </a:p>
      </dgm:t>
    </dgm:pt>
    <dgm:pt modelId="{D0EF4DEA-BB34-4D79-ABCB-63C5535EA021}" type="parTrans" cxnId="{050510A2-6A74-4334-8C6D-02D9FF0B3D15}">
      <dgm:prSet/>
      <dgm:spPr/>
      <dgm:t>
        <a:bodyPr/>
        <a:lstStyle/>
        <a:p>
          <a:endParaRPr lang="en-US"/>
        </a:p>
      </dgm:t>
    </dgm:pt>
    <dgm:pt modelId="{043BB763-FE85-4928-B42A-B278175C0287}" type="sibTrans" cxnId="{050510A2-6A74-4334-8C6D-02D9FF0B3D15}">
      <dgm:prSet/>
      <dgm:spPr/>
      <dgm:t>
        <a:bodyPr/>
        <a:lstStyle/>
        <a:p>
          <a:endParaRPr lang="en-US"/>
        </a:p>
      </dgm:t>
    </dgm:pt>
    <dgm:pt modelId="{64828968-F4C7-455E-AE22-EABC76D228C8}">
      <dgm:prSet phldrT="[Text]"/>
      <dgm:spPr>
        <a:solidFill>
          <a:srgbClr val="005480"/>
        </a:solidFill>
      </dgm:spPr>
      <dgm:t>
        <a:bodyPr/>
        <a:lstStyle/>
        <a:p>
          <a:r>
            <a:rPr lang="en-US"/>
            <a:t>Standard 4:</a:t>
          </a:r>
        </a:p>
      </dgm:t>
    </dgm:pt>
    <dgm:pt modelId="{54EC73E6-DFB6-44BC-A17F-DA9B20FCF73B}" type="parTrans" cxnId="{0FC25522-2599-4AFA-B3D7-72708A61D43B}">
      <dgm:prSet/>
      <dgm:spPr/>
      <dgm:t>
        <a:bodyPr/>
        <a:lstStyle/>
        <a:p>
          <a:endParaRPr lang="en-US"/>
        </a:p>
      </dgm:t>
    </dgm:pt>
    <dgm:pt modelId="{50D06523-30E4-4824-88C3-7C1E5565F470}" type="sibTrans" cxnId="{0FC25522-2599-4AFA-B3D7-72708A61D43B}">
      <dgm:prSet/>
      <dgm:spPr/>
      <dgm:t>
        <a:bodyPr/>
        <a:lstStyle/>
        <a:p>
          <a:endParaRPr lang="en-US"/>
        </a:p>
      </dgm:t>
    </dgm:pt>
    <dgm:pt modelId="{C5E58646-55F3-4571-8E5D-3A7C40D82E1F}">
      <dgm:prSet phldrT="[Text]"/>
      <dgm:spPr>
        <a:solidFill>
          <a:srgbClr val="005480"/>
        </a:solidFill>
      </dgm:spPr>
      <dgm:t>
        <a:bodyPr/>
        <a:lstStyle/>
        <a:p>
          <a:r>
            <a:rPr lang="en-US"/>
            <a:t>Standard 1:</a:t>
          </a:r>
        </a:p>
      </dgm:t>
    </dgm:pt>
    <dgm:pt modelId="{BF336E82-F0BA-4C8F-9A21-9B91760EC2E0}" type="sibTrans" cxnId="{5D67852C-504D-4E68-9F53-A7845F90F765}">
      <dgm:prSet/>
      <dgm:spPr/>
      <dgm:t>
        <a:bodyPr/>
        <a:lstStyle/>
        <a:p>
          <a:endParaRPr lang="en-US"/>
        </a:p>
      </dgm:t>
    </dgm:pt>
    <dgm:pt modelId="{36A0F4CE-E954-4FD5-9D23-625929483469}" type="parTrans" cxnId="{5D67852C-504D-4E68-9F53-A7845F90F765}">
      <dgm:prSet/>
      <dgm:spPr/>
      <dgm:t>
        <a:bodyPr/>
        <a:lstStyle/>
        <a:p>
          <a:endParaRPr lang="en-US"/>
        </a:p>
      </dgm:t>
    </dgm:pt>
    <dgm:pt modelId="{1747C618-2A16-48CD-9C9E-16F420EF0083}">
      <dgm:prSet phldrT="[Text]"/>
      <dgm:spPr/>
      <dgm:t>
        <a:bodyPr/>
        <a:lstStyle/>
        <a:p>
          <a:r>
            <a:rPr lang="en-US" dirty="0"/>
            <a:t>Medical respite program provides safe and quality accommodations. </a:t>
          </a:r>
        </a:p>
        <a:p>
          <a:endParaRPr lang="en-US" dirty="0"/>
        </a:p>
      </dgm:t>
    </dgm:pt>
    <dgm:pt modelId="{63727895-91C8-4BF1-AF92-576D59CB094C}" type="parTrans" cxnId="{8C1C9082-77C7-4D0E-8277-A7A3A8084587}">
      <dgm:prSet/>
      <dgm:spPr/>
      <dgm:t>
        <a:bodyPr/>
        <a:lstStyle/>
        <a:p>
          <a:endParaRPr lang="en-US"/>
        </a:p>
      </dgm:t>
    </dgm:pt>
    <dgm:pt modelId="{9E73EACB-7290-45B0-BA49-E62EC297119F}" type="sibTrans" cxnId="{8C1C9082-77C7-4D0E-8277-A7A3A8084587}">
      <dgm:prSet/>
      <dgm:spPr/>
      <dgm:t>
        <a:bodyPr/>
        <a:lstStyle/>
        <a:p>
          <a:endParaRPr lang="en-US"/>
        </a:p>
      </dgm:t>
    </dgm:pt>
    <dgm:pt modelId="{95E4EB36-C9B0-4655-8950-013C9E5EB56A}">
      <dgm:prSet phldrT="[Text]"/>
      <dgm:spPr/>
      <dgm:t>
        <a:bodyPr/>
        <a:lstStyle/>
        <a:p>
          <a:r>
            <a:rPr lang="en-US"/>
            <a:t>Medical respite program provides quality environmental services. </a:t>
          </a:r>
        </a:p>
      </dgm:t>
    </dgm:pt>
    <dgm:pt modelId="{881A75AA-CDD8-498D-A706-DCEA2930ECC9}" type="parTrans" cxnId="{604FD3A3-0F19-44B6-B255-09A7341533C1}">
      <dgm:prSet/>
      <dgm:spPr/>
      <dgm:t>
        <a:bodyPr/>
        <a:lstStyle/>
        <a:p>
          <a:endParaRPr lang="en-US"/>
        </a:p>
      </dgm:t>
    </dgm:pt>
    <dgm:pt modelId="{F12EE1F8-DDB2-425F-8171-703CBFE27ECF}" type="sibTrans" cxnId="{604FD3A3-0F19-44B6-B255-09A7341533C1}">
      <dgm:prSet/>
      <dgm:spPr/>
      <dgm:t>
        <a:bodyPr/>
        <a:lstStyle/>
        <a:p>
          <a:endParaRPr lang="en-US"/>
        </a:p>
      </dgm:t>
    </dgm:pt>
    <dgm:pt modelId="{1DE3BB5F-F519-4E19-89ED-C90D3BDE6161}">
      <dgm:prSet phldrT="[Text]"/>
      <dgm:spPr/>
      <dgm:t>
        <a:bodyPr/>
        <a:lstStyle/>
        <a:p>
          <a:r>
            <a:rPr lang="en-US"/>
            <a:t>Medical respite program manages timely and safe care transitions to medical respite from acute care, specialty care, and/or community settings.</a:t>
          </a:r>
        </a:p>
      </dgm:t>
    </dgm:pt>
    <dgm:pt modelId="{C3F167BF-6D67-4126-AAFF-E4F1C3BECD96}" type="parTrans" cxnId="{01E8C322-06B3-45A3-BD4F-E27AE78DB9DA}">
      <dgm:prSet/>
      <dgm:spPr/>
      <dgm:t>
        <a:bodyPr/>
        <a:lstStyle/>
        <a:p>
          <a:endParaRPr lang="en-US"/>
        </a:p>
      </dgm:t>
    </dgm:pt>
    <dgm:pt modelId="{5CB6FFD8-C9AA-4C81-BAE1-7E124418831E}" type="sibTrans" cxnId="{01E8C322-06B3-45A3-BD4F-E27AE78DB9DA}">
      <dgm:prSet/>
      <dgm:spPr/>
      <dgm:t>
        <a:bodyPr/>
        <a:lstStyle/>
        <a:p>
          <a:endParaRPr lang="en-US"/>
        </a:p>
      </dgm:t>
    </dgm:pt>
    <dgm:pt modelId="{5635C893-97B7-47B9-BD45-7447729B97F8}">
      <dgm:prSet phldrT="[Text]"/>
      <dgm:spPr/>
      <dgm:t>
        <a:bodyPr/>
        <a:lstStyle/>
        <a:p>
          <a:r>
            <a:rPr lang="en-US"/>
            <a:t>Medical respite program administers high quality post-acute clinical care.</a:t>
          </a:r>
        </a:p>
      </dgm:t>
    </dgm:pt>
    <dgm:pt modelId="{D0AF70A1-AFFD-401A-833A-7DEB4CA49648}" type="parTrans" cxnId="{29F3879A-DE26-4886-A8AE-7E19E4E8CAB8}">
      <dgm:prSet/>
      <dgm:spPr/>
      <dgm:t>
        <a:bodyPr/>
        <a:lstStyle/>
        <a:p>
          <a:endParaRPr lang="en-US"/>
        </a:p>
      </dgm:t>
    </dgm:pt>
    <dgm:pt modelId="{8D9EBD76-1F61-45EB-84AF-920D8503122C}" type="sibTrans" cxnId="{29F3879A-DE26-4886-A8AE-7E19E4E8CAB8}">
      <dgm:prSet/>
      <dgm:spPr/>
      <dgm:t>
        <a:bodyPr/>
        <a:lstStyle/>
        <a:p>
          <a:endParaRPr lang="en-US"/>
        </a:p>
      </dgm:t>
    </dgm:pt>
    <dgm:pt modelId="{A076E754-6B25-44C5-999A-7D78F6C85B48}" type="pres">
      <dgm:prSet presAssocID="{24A4A03D-A3F2-4CE0-A1C4-BB35E73EBEF1}" presName="Name0" presStyleCnt="0">
        <dgm:presLayoutVars>
          <dgm:dir/>
          <dgm:animLvl val="lvl"/>
          <dgm:resizeHandles val="exact"/>
        </dgm:presLayoutVars>
      </dgm:prSet>
      <dgm:spPr/>
    </dgm:pt>
    <dgm:pt modelId="{55A013F7-5771-431D-8C04-E55BEDF6E65D}" type="pres">
      <dgm:prSet presAssocID="{C5E58646-55F3-4571-8E5D-3A7C40D82E1F}" presName="composite" presStyleCnt="0"/>
      <dgm:spPr/>
    </dgm:pt>
    <dgm:pt modelId="{59D925B9-9C36-429C-8C51-6DA842E3C4C8}" type="pres">
      <dgm:prSet presAssocID="{C5E58646-55F3-4571-8E5D-3A7C40D82E1F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C711ABC9-0A00-408D-B46E-0335E5B843EF}" type="pres">
      <dgm:prSet presAssocID="{C5E58646-55F3-4571-8E5D-3A7C40D82E1F}" presName="desTx" presStyleLbl="alignAccFollowNode1" presStyleIdx="0" presStyleCnt="4">
        <dgm:presLayoutVars>
          <dgm:bulletEnabled val="1"/>
        </dgm:presLayoutVars>
      </dgm:prSet>
      <dgm:spPr/>
    </dgm:pt>
    <dgm:pt modelId="{AF47F484-9302-45BC-BFF0-9221C70C6A58}" type="pres">
      <dgm:prSet presAssocID="{BF336E82-F0BA-4C8F-9A21-9B91760EC2E0}" presName="space" presStyleCnt="0"/>
      <dgm:spPr/>
    </dgm:pt>
    <dgm:pt modelId="{47EFA09C-E836-488E-8A35-C01BEA0E5A20}" type="pres">
      <dgm:prSet presAssocID="{F805B84F-5981-443F-B73E-95D07E6C43B0}" presName="composite" presStyleCnt="0"/>
      <dgm:spPr/>
    </dgm:pt>
    <dgm:pt modelId="{A3B12E48-7A84-44DD-87BE-9063178CDC4B}" type="pres">
      <dgm:prSet presAssocID="{F805B84F-5981-443F-B73E-95D07E6C43B0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08DD62AD-F2EA-43E1-8882-CE2088FD5B1E}" type="pres">
      <dgm:prSet presAssocID="{F805B84F-5981-443F-B73E-95D07E6C43B0}" presName="desTx" presStyleLbl="alignAccFollowNode1" presStyleIdx="1" presStyleCnt="4">
        <dgm:presLayoutVars>
          <dgm:bulletEnabled val="1"/>
        </dgm:presLayoutVars>
      </dgm:prSet>
      <dgm:spPr/>
    </dgm:pt>
    <dgm:pt modelId="{2AF51284-168A-4453-9397-653576B371CC}" type="pres">
      <dgm:prSet presAssocID="{D712AD3C-8985-4615-B011-F714A74DEA1F}" presName="space" presStyleCnt="0"/>
      <dgm:spPr/>
    </dgm:pt>
    <dgm:pt modelId="{B3A0A816-C023-43EA-B95E-891D62D5895D}" type="pres">
      <dgm:prSet presAssocID="{655DA1E5-D78F-433A-9430-E8C63FF722C6}" presName="composite" presStyleCnt="0"/>
      <dgm:spPr/>
    </dgm:pt>
    <dgm:pt modelId="{B8E9E23F-2832-4F6B-8315-85C75CB60698}" type="pres">
      <dgm:prSet presAssocID="{655DA1E5-D78F-433A-9430-E8C63FF722C6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2A88B196-76C5-4B7A-9AAC-D8AEE70D5020}" type="pres">
      <dgm:prSet presAssocID="{655DA1E5-D78F-433A-9430-E8C63FF722C6}" presName="desTx" presStyleLbl="alignAccFollowNode1" presStyleIdx="2" presStyleCnt="4">
        <dgm:presLayoutVars>
          <dgm:bulletEnabled val="1"/>
        </dgm:presLayoutVars>
      </dgm:prSet>
      <dgm:spPr/>
    </dgm:pt>
    <dgm:pt modelId="{D7E6809F-ECDC-4713-9B6C-55FA11A9A2B6}" type="pres">
      <dgm:prSet presAssocID="{043BB763-FE85-4928-B42A-B278175C0287}" presName="space" presStyleCnt="0"/>
      <dgm:spPr/>
    </dgm:pt>
    <dgm:pt modelId="{CB8E2487-1BB2-44F5-882B-1837592BE22E}" type="pres">
      <dgm:prSet presAssocID="{64828968-F4C7-455E-AE22-EABC76D228C8}" presName="composite" presStyleCnt="0"/>
      <dgm:spPr/>
    </dgm:pt>
    <dgm:pt modelId="{82F264E5-0835-4155-81E0-EF7C21DB2AF0}" type="pres">
      <dgm:prSet presAssocID="{64828968-F4C7-455E-AE22-EABC76D228C8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59DA4FC3-71D7-4B8B-83D5-1245B627BAE5}" type="pres">
      <dgm:prSet presAssocID="{64828968-F4C7-455E-AE22-EABC76D228C8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769D5D0F-9DDA-4026-B75F-3DE315648EF2}" type="presOf" srcId="{C5E58646-55F3-4571-8E5D-3A7C40D82E1F}" destId="{59D925B9-9C36-429C-8C51-6DA842E3C4C8}" srcOrd="0" destOrd="0" presId="urn:microsoft.com/office/officeart/2005/8/layout/hList1"/>
    <dgm:cxn modelId="{2E92F311-9AFA-4D24-A878-EC90549769EB}" type="presOf" srcId="{1747C618-2A16-48CD-9C9E-16F420EF0083}" destId="{C711ABC9-0A00-408D-B46E-0335E5B843EF}" srcOrd="0" destOrd="0" presId="urn:microsoft.com/office/officeart/2005/8/layout/hList1"/>
    <dgm:cxn modelId="{77721E15-D4B0-43EA-9531-EB096818F389}" type="presOf" srcId="{1DE3BB5F-F519-4E19-89ED-C90D3BDE6161}" destId="{2A88B196-76C5-4B7A-9AAC-D8AEE70D5020}" srcOrd="0" destOrd="0" presId="urn:microsoft.com/office/officeart/2005/8/layout/hList1"/>
    <dgm:cxn modelId="{0FC25522-2599-4AFA-B3D7-72708A61D43B}" srcId="{24A4A03D-A3F2-4CE0-A1C4-BB35E73EBEF1}" destId="{64828968-F4C7-455E-AE22-EABC76D228C8}" srcOrd="3" destOrd="0" parTransId="{54EC73E6-DFB6-44BC-A17F-DA9B20FCF73B}" sibTransId="{50D06523-30E4-4824-88C3-7C1E5565F470}"/>
    <dgm:cxn modelId="{01E8C322-06B3-45A3-BD4F-E27AE78DB9DA}" srcId="{655DA1E5-D78F-433A-9430-E8C63FF722C6}" destId="{1DE3BB5F-F519-4E19-89ED-C90D3BDE6161}" srcOrd="0" destOrd="0" parTransId="{C3F167BF-6D67-4126-AAFF-E4F1C3BECD96}" sibTransId="{5CB6FFD8-C9AA-4C81-BAE1-7E124418831E}"/>
    <dgm:cxn modelId="{5D67852C-504D-4E68-9F53-A7845F90F765}" srcId="{24A4A03D-A3F2-4CE0-A1C4-BB35E73EBEF1}" destId="{C5E58646-55F3-4571-8E5D-3A7C40D82E1F}" srcOrd="0" destOrd="0" parTransId="{36A0F4CE-E954-4FD5-9D23-625929483469}" sibTransId="{BF336E82-F0BA-4C8F-9A21-9B91760EC2E0}"/>
    <dgm:cxn modelId="{1732E431-BA7F-4BEA-8043-843317B9996B}" type="presOf" srcId="{24A4A03D-A3F2-4CE0-A1C4-BB35E73EBEF1}" destId="{A076E754-6B25-44C5-999A-7D78F6C85B48}" srcOrd="0" destOrd="0" presId="urn:microsoft.com/office/officeart/2005/8/layout/hList1"/>
    <dgm:cxn modelId="{DE7A093B-1E6C-4970-A859-0E4443ADA4D1}" srcId="{24A4A03D-A3F2-4CE0-A1C4-BB35E73EBEF1}" destId="{F805B84F-5981-443F-B73E-95D07E6C43B0}" srcOrd="1" destOrd="0" parTransId="{9F1195A9-36EE-4E3A-84F9-3325EEC9083C}" sibTransId="{D712AD3C-8985-4615-B011-F714A74DEA1F}"/>
    <dgm:cxn modelId="{E6AC493D-9433-4A02-9784-F81173CA2122}" type="presOf" srcId="{5635C893-97B7-47B9-BD45-7447729B97F8}" destId="{59DA4FC3-71D7-4B8B-83D5-1245B627BAE5}" srcOrd="0" destOrd="0" presId="urn:microsoft.com/office/officeart/2005/8/layout/hList1"/>
    <dgm:cxn modelId="{031E6B71-CBDB-46B4-AE05-4E47578DA0F8}" type="presOf" srcId="{64828968-F4C7-455E-AE22-EABC76D228C8}" destId="{82F264E5-0835-4155-81E0-EF7C21DB2AF0}" srcOrd="0" destOrd="0" presId="urn:microsoft.com/office/officeart/2005/8/layout/hList1"/>
    <dgm:cxn modelId="{8C1C9082-77C7-4D0E-8277-A7A3A8084587}" srcId="{C5E58646-55F3-4571-8E5D-3A7C40D82E1F}" destId="{1747C618-2A16-48CD-9C9E-16F420EF0083}" srcOrd="0" destOrd="0" parTransId="{63727895-91C8-4BF1-AF92-576D59CB094C}" sibTransId="{9E73EACB-7290-45B0-BA49-E62EC297119F}"/>
    <dgm:cxn modelId="{17791B87-DEE5-441D-BD81-00DE25BA6571}" type="presOf" srcId="{95E4EB36-C9B0-4655-8950-013C9E5EB56A}" destId="{08DD62AD-F2EA-43E1-8882-CE2088FD5B1E}" srcOrd="0" destOrd="0" presId="urn:microsoft.com/office/officeart/2005/8/layout/hList1"/>
    <dgm:cxn modelId="{29F3879A-DE26-4886-A8AE-7E19E4E8CAB8}" srcId="{64828968-F4C7-455E-AE22-EABC76D228C8}" destId="{5635C893-97B7-47B9-BD45-7447729B97F8}" srcOrd="0" destOrd="0" parTransId="{D0AF70A1-AFFD-401A-833A-7DEB4CA49648}" sibTransId="{8D9EBD76-1F61-45EB-84AF-920D8503122C}"/>
    <dgm:cxn modelId="{050510A2-6A74-4334-8C6D-02D9FF0B3D15}" srcId="{24A4A03D-A3F2-4CE0-A1C4-BB35E73EBEF1}" destId="{655DA1E5-D78F-433A-9430-E8C63FF722C6}" srcOrd="2" destOrd="0" parTransId="{D0EF4DEA-BB34-4D79-ABCB-63C5535EA021}" sibTransId="{043BB763-FE85-4928-B42A-B278175C0287}"/>
    <dgm:cxn modelId="{604FD3A3-0F19-44B6-B255-09A7341533C1}" srcId="{F805B84F-5981-443F-B73E-95D07E6C43B0}" destId="{95E4EB36-C9B0-4655-8950-013C9E5EB56A}" srcOrd="0" destOrd="0" parTransId="{881A75AA-CDD8-498D-A706-DCEA2930ECC9}" sibTransId="{F12EE1F8-DDB2-425F-8171-703CBFE27ECF}"/>
    <dgm:cxn modelId="{EA66DCA9-BE6A-4A9C-969F-A61651F9A9D6}" type="presOf" srcId="{F805B84F-5981-443F-B73E-95D07E6C43B0}" destId="{A3B12E48-7A84-44DD-87BE-9063178CDC4B}" srcOrd="0" destOrd="0" presId="urn:microsoft.com/office/officeart/2005/8/layout/hList1"/>
    <dgm:cxn modelId="{BEF220AB-5C52-4FB1-8766-391BFBBC8CD8}" type="presOf" srcId="{655DA1E5-D78F-433A-9430-E8C63FF722C6}" destId="{B8E9E23F-2832-4F6B-8315-85C75CB60698}" srcOrd="0" destOrd="0" presId="urn:microsoft.com/office/officeart/2005/8/layout/hList1"/>
    <dgm:cxn modelId="{9D85881F-7FBB-4544-AEA3-B4628B0C0133}" type="presParOf" srcId="{A076E754-6B25-44C5-999A-7D78F6C85B48}" destId="{55A013F7-5771-431D-8C04-E55BEDF6E65D}" srcOrd="0" destOrd="0" presId="urn:microsoft.com/office/officeart/2005/8/layout/hList1"/>
    <dgm:cxn modelId="{CB4FC848-CCFC-4A05-872C-97AA721E814D}" type="presParOf" srcId="{55A013F7-5771-431D-8C04-E55BEDF6E65D}" destId="{59D925B9-9C36-429C-8C51-6DA842E3C4C8}" srcOrd="0" destOrd="0" presId="urn:microsoft.com/office/officeart/2005/8/layout/hList1"/>
    <dgm:cxn modelId="{EA0C9077-5C3C-47B4-955A-C0B48F014C6E}" type="presParOf" srcId="{55A013F7-5771-431D-8C04-E55BEDF6E65D}" destId="{C711ABC9-0A00-408D-B46E-0335E5B843EF}" srcOrd="1" destOrd="0" presId="urn:microsoft.com/office/officeart/2005/8/layout/hList1"/>
    <dgm:cxn modelId="{CBE1CF2B-076E-46BF-8656-93F0412FCD26}" type="presParOf" srcId="{A076E754-6B25-44C5-999A-7D78F6C85B48}" destId="{AF47F484-9302-45BC-BFF0-9221C70C6A58}" srcOrd="1" destOrd="0" presId="urn:microsoft.com/office/officeart/2005/8/layout/hList1"/>
    <dgm:cxn modelId="{B5B90383-916F-44C4-9587-AD6331804271}" type="presParOf" srcId="{A076E754-6B25-44C5-999A-7D78F6C85B48}" destId="{47EFA09C-E836-488E-8A35-C01BEA0E5A20}" srcOrd="2" destOrd="0" presId="urn:microsoft.com/office/officeart/2005/8/layout/hList1"/>
    <dgm:cxn modelId="{AB4FDF56-C895-44CC-A1B2-5C020D1E7EBE}" type="presParOf" srcId="{47EFA09C-E836-488E-8A35-C01BEA0E5A20}" destId="{A3B12E48-7A84-44DD-87BE-9063178CDC4B}" srcOrd="0" destOrd="0" presId="urn:microsoft.com/office/officeart/2005/8/layout/hList1"/>
    <dgm:cxn modelId="{821777C4-D25E-4E07-8E3A-73CA716AA304}" type="presParOf" srcId="{47EFA09C-E836-488E-8A35-C01BEA0E5A20}" destId="{08DD62AD-F2EA-43E1-8882-CE2088FD5B1E}" srcOrd="1" destOrd="0" presId="urn:microsoft.com/office/officeart/2005/8/layout/hList1"/>
    <dgm:cxn modelId="{BC18EAB6-B28E-449A-8BDF-4DBFB49F8524}" type="presParOf" srcId="{A076E754-6B25-44C5-999A-7D78F6C85B48}" destId="{2AF51284-168A-4453-9397-653576B371CC}" srcOrd="3" destOrd="0" presId="urn:microsoft.com/office/officeart/2005/8/layout/hList1"/>
    <dgm:cxn modelId="{0FEAA50B-6C05-40ED-B808-738F4E33F9D4}" type="presParOf" srcId="{A076E754-6B25-44C5-999A-7D78F6C85B48}" destId="{B3A0A816-C023-43EA-B95E-891D62D5895D}" srcOrd="4" destOrd="0" presId="urn:microsoft.com/office/officeart/2005/8/layout/hList1"/>
    <dgm:cxn modelId="{67682635-7911-45E0-A7E7-F3F680202CCE}" type="presParOf" srcId="{B3A0A816-C023-43EA-B95E-891D62D5895D}" destId="{B8E9E23F-2832-4F6B-8315-85C75CB60698}" srcOrd="0" destOrd="0" presId="urn:microsoft.com/office/officeart/2005/8/layout/hList1"/>
    <dgm:cxn modelId="{8CD6B25A-99A4-4012-97CF-0975F151A4EB}" type="presParOf" srcId="{B3A0A816-C023-43EA-B95E-891D62D5895D}" destId="{2A88B196-76C5-4B7A-9AAC-D8AEE70D5020}" srcOrd="1" destOrd="0" presId="urn:microsoft.com/office/officeart/2005/8/layout/hList1"/>
    <dgm:cxn modelId="{37465EEE-863B-4895-B911-1D2BCB95E958}" type="presParOf" srcId="{A076E754-6B25-44C5-999A-7D78F6C85B48}" destId="{D7E6809F-ECDC-4713-9B6C-55FA11A9A2B6}" srcOrd="5" destOrd="0" presId="urn:microsoft.com/office/officeart/2005/8/layout/hList1"/>
    <dgm:cxn modelId="{7C4B09CB-08DB-45C7-B928-6AA564CF5941}" type="presParOf" srcId="{A076E754-6B25-44C5-999A-7D78F6C85B48}" destId="{CB8E2487-1BB2-44F5-882B-1837592BE22E}" srcOrd="6" destOrd="0" presId="urn:microsoft.com/office/officeart/2005/8/layout/hList1"/>
    <dgm:cxn modelId="{252040FA-E721-4AAE-9A17-D2FE2548D53A}" type="presParOf" srcId="{CB8E2487-1BB2-44F5-882B-1837592BE22E}" destId="{82F264E5-0835-4155-81E0-EF7C21DB2AF0}" srcOrd="0" destOrd="0" presId="urn:microsoft.com/office/officeart/2005/8/layout/hList1"/>
    <dgm:cxn modelId="{B14C4429-2069-4238-B4B0-4A5F4F2C34E4}" type="presParOf" srcId="{CB8E2487-1BB2-44F5-882B-1837592BE22E}" destId="{59DA4FC3-71D7-4B8B-83D5-1245B627BAE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A4A03D-A3F2-4CE0-A1C4-BB35E73EBEF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05B84F-5981-443F-B73E-95D07E6C43B0}">
      <dgm:prSet phldrT="[Text]"/>
      <dgm:spPr>
        <a:solidFill>
          <a:srgbClr val="005480"/>
        </a:solidFill>
      </dgm:spPr>
      <dgm:t>
        <a:bodyPr/>
        <a:lstStyle/>
        <a:p>
          <a:r>
            <a:rPr lang="en-US"/>
            <a:t>Standard 6:</a:t>
          </a:r>
        </a:p>
      </dgm:t>
    </dgm:pt>
    <dgm:pt modelId="{9F1195A9-36EE-4E3A-84F9-3325EEC9083C}" type="parTrans" cxnId="{DE7A093B-1E6C-4970-A859-0E4443ADA4D1}">
      <dgm:prSet/>
      <dgm:spPr/>
      <dgm:t>
        <a:bodyPr/>
        <a:lstStyle/>
        <a:p>
          <a:endParaRPr lang="en-US"/>
        </a:p>
      </dgm:t>
    </dgm:pt>
    <dgm:pt modelId="{D712AD3C-8985-4615-B011-F714A74DEA1F}" type="sibTrans" cxnId="{DE7A093B-1E6C-4970-A859-0E4443ADA4D1}">
      <dgm:prSet/>
      <dgm:spPr/>
      <dgm:t>
        <a:bodyPr/>
        <a:lstStyle/>
        <a:p>
          <a:endParaRPr lang="en-US"/>
        </a:p>
      </dgm:t>
    </dgm:pt>
    <dgm:pt modelId="{655DA1E5-D78F-433A-9430-E8C63FF722C6}">
      <dgm:prSet phldrT="[Text]"/>
      <dgm:spPr>
        <a:solidFill>
          <a:srgbClr val="005480"/>
        </a:solidFill>
      </dgm:spPr>
      <dgm:t>
        <a:bodyPr/>
        <a:lstStyle/>
        <a:p>
          <a:r>
            <a:rPr lang="en-US"/>
            <a:t>Standard 7:</a:t>
          </a:r>
        </a:p>
      </dgm:t>
    </dgm:pt>
    <dgm:pt modelId="{D0EF4DEA-BB34-4D79-ABCB-63C5535EA021}" type="parTrans" cxnId="{050510A2-6A74-4334-8C6D-02D9FF0B3D15}">
      <dgm:prSet/>
      <dgm:spPr/>
      <dgm:t>
        <a:bodyPr/>
        <a:lstStyle/>
        <a:p>
          <a:endParaRPr lang="en-US"/>
        </a:p>
      </dgm:t>
    </dgm:pt>
    <dgm:pt modelId="{043BB763-FE85-4928-B42A-B278175C0287}" type="sibTrans" cxnId="{050510A2-6A74-4334-8C6D-02D9FF0B3D15}">
      <dgm:prSet/>
      <dgm:spPr/>
      <dgm:t>
        <a:bodyPr/>
        <a:lstStyle/>
        <a:p>
          <a:endParaRPr lang="en-US"/>
        </a:p>
      </dgm:t>
    </dgm:pt>
    <dgm:pt modelId="{64828968-F4C7-455E-AE22-EABC76D228C8}">
      <dgm:prSet phldrT="[Text]"/>
      <dgm:spPr>
        <a:solidFill>
          <a:srgbClr val="005480"/>
        </a:solidFill>
      </dgm:spPr>
      <dgm:t>
        <a:bodyPr/>
        <a:lstStyle/>
        <a:p>
          <a:r>
            <a:rPr lang="en-US"/>
            <a:t>Standard 8:</a:t>
          </a:r>
        </a:p>
      </dgm:t>
    </dgm:pt>
    <dgm:pt modelId="{54EC73E6-DFB6-44BC-A17F-DA9B20FCF73B}" type="parTrans" cxnId="{0FC25522-2599-4AFA-B3D7-72708A61D43B}">
      <dgm:prSet/>
      <dgm:spPr/>
      <dgm:t>
        <a:bodyPr/>
        <a:lstStyle/>
        <a:p>
          <a:endParaRPr lang="en-US"/>
        </a:p>
      </dgm:t>
    </dgm:pt>
    <dgm:pt modelId="{50D06523-30E4-4824-88C3-7C1E5565F470}" type="sibTrans" cxnId="{0FC25522-2599-4AFA-B3D7-72708A61D43B}">
      <dgm:prSet/>
      <dgm:spPr/>
      <dgm:t>
        <a:bodyPr/>
        <a:lstStyle/>
        <a:p>
          <a:endParaRPr lang="en-US"/>
        </a:p>
      </dgm:t>
    </dgm:pt>
    <dgm:pt modelId="{C5E58646-55F3-4571-8E5D-3A7C40D82E1F}">
      <dgm:prSet phldrT="[Text]"/>
      <dgm:spPr>
        <a:solidFill>
          <a:srgbClr val="005480"/>
        </a:solidFill>
      </dgm:spPr>
      <dgm:t>
        <a:bodyPr/>
        <a:lstStyle/>
        <a:p>
          <a:r>
            <a:rPr lang="en-US"/>
            <a:t>Standard 5:</a:t>
          </a:r>
        </a:p>
      </dgm:t>
    </dgm:pt>
    <dgm:pt modelId="{BF336E82-F0BA-4C8F-9A21-9B91760EC2E0}" type="sibTrans" cxnId="{5D67852C-504D-4E68-9F53-A7845F90F765}">
      <dgm:prSet/>
      <dgm:spPr/>
      <dgm:t>
        <a:bodyPr/>
        <a:lstStyle/>
        <a:p>
          <a:endParaRPr lang="en-US"/>
        </a:p>
      </dgm:t>
    </dgm:pt>
    <dgm:pt modelId="{36A0F4CE-E954-4FD5-9D23-625929483469}" type="parTrans" cxnId="{5D67852C-504D-4E68-9F53-A7845F90F765}">
      <dgm:prSet/>
      <dgm:spPr/>
      <dgm:t>
        <a:bodyPr/>
        <a:lstStyle/>
        <a:p>
          <a:endParaRPr lang="en-US"/>
        </a:p>
      </dgm:t>
    </dgm:pt>
    <dgm:pt modelId="{1747C618-2A16-48CD-9C9E-16F420EF0083}">
      <dgm:prSet phldrT="[Text]"/>
      <dgm:spPr/>
      <dgm:t>
        <a:bodyPr/>
        <a:lstStyle/>
        <a:p>
          <a:r>
            <a:rPr lang="en-US"/>
            <a:t>Medical respite program assists in health care coordination, provides wrap-around services, and facilitates access to comprehensive support services. </a:t>
          </a:r>
        </a:p>
      </dgm:t>
    </dgm:pt>
    <dgm:pt modelId="{63727895-91C8-4BF1-AF92-576D59CB094C}" type="parTrans" cxnId="{8C1C9082-77C7-4D0E-8277-A7A3A8084587}">
      <dgm:prSet/>
      <dgm:spPr/>
      <dgm:t>
        <a:bodyPr/>
        <a:lstStyle/>
        <a:p>
          <a:endParaRPr lang="en-US"/>
        </a:p>
      </dgm:t>
    </dgm:pt>
    <dgm:pt modelId="{9E73EACB-7290-45B0-BA49-E62EC297119F}" type="sibTrans" cxnId="{8C1C9082-77C7-4D0E-8277-A7A3A8084587}">
      <dgm:prSet/>
      <dgm:spPr/>
      <dgm:t>
        <a:bodyPr/>
        <a:lstStyle/>
        <a:p>
          <a:endParaRPr lang="en-US"/>
        </a:p>
      </dgm:t>
    </dgm:pt>
    <dgm:pt modelId="{95E4EB36-C9B0-4655-8950-013C9E5EB56A}">
      <dgm:prSet phldrT="[Text]"/>
      <dgm:spPr/>
      <dgm:t>
        <a:bodyPr/>
        <a:lstStyle/>
        <a:p>
          <a:r>
            <a:rPr lang="en-US"/>
            <a:t>Medical respite program facilitates safe and appropriate care transitions out of medical respite care.</a:t>
          </a:r>
        </a:p>
      </dgm:t>
    </dgm:pt>
    <dgm:pt modelId="{881A75AA-CDD8-498D-A706-DCEA2930ECC9}" type="parTrans" cxnId="{604FD3A3-0F19-44B6-B255-09A7341533C1}">
      <dgm:prSet/>
      <dgm:spPr/>
      <dgm:t>
        <a:bodyPr/>
        <a:lstStyle/>
        <a:p>
          <a:endParaRPr lang="en-US"/>
        </a:p>
      </dgm:t>
    </dgm:pt>
    <dgm:pt modelId="{F12EE1F8-DDB2-425F-8171-703CBFE27ECF}" type="sibTrans" cxnId="{604FD3A3-0F19-44B6-B255-09A7341533C1}">
      <dgm:prSet/>
      <dgm:spPr/>
      <dgm:t>
        <a:bodyPr/>
        <a:lstStyle/>
        <a:p>
          <a:endParaRPr lang="en-US"/>
        </a:p>
      </dgm:t>
    </dgm:pt>
    <dgm:pt modelId="{1DE3BB5F-F519-4E19-89ED-C90D3BDE6161}">
      <dgm:prSet phldrT="[Text]"/>
      <dgm:spPr/>
      <dgm:t>
        <a:bodyPr/>
        <a:lstStyle/>
        <a:p>
          <a:r>
            <a:rPr lang="en-US" dirty="0"/>
            <a:t>Medical respite care personnel are equipped to address the needs of people experiencing homelessness.</a:t>
          </a:r>
        </a:p>
      </dgm:t>
    </dgm:pt>
    <dgm:pt modelId="{C3F167BF-6D67-4126-AAFF-E4F1C3BECD96}" type="parTrans" cxnId="{01E8C322-06B3-45A3-BD4F-E27AE78DB9DA}">
      <dgm:prSet/>
      <dgm:spPr/>
      <dgm:t>
        <a:bodyPr/>
        <a:lstStyle/>
        <a:p>
          <a:endParaRPr lang="en-US"/>
        </a:p>
      </dgm:t>
    </dgm:pt>
    <dgm:pt modelId="{5CB6FFD8-C9AA-4C81-BAE1-7E124418831E}" type="sibTrans" cxnId="{01E8C322-06B3-45A3-BD4F-E27AE78DB9DA}">
      <dgm:prSet/>
      <dgm:spPr/>
      <dgm:t>
        <a:bodyPr/>
        <a:lstStyle/>
        <a:p>
          <a:endParaRPr lang="en-US"/>
        </a:p>
      </dgm:t>
    </dgm:pt>
    <dgm:pt modelId="{5635C893-97B7-47B9-BD45-7447729B97F8}">
      <dgm:prSet phldrT="[Text]"/>
      <dgm:spPr/>
      <dgm:t>
        <a:bodyPr/>
        <a:lstStyle/>
        <a:p>
          <a:r>
            <a:rPr lang="en-US"/>
            <a:t>Medical respite care is driven by quality improvement.</a:t>
          </a:r>
        </a:p>
      </dgm:t>
    </dgm:pt>
    <dgm:pt modelId="{D0AF70A1-AFFD-401A-833A-7DEB4CA49648}" type="parTrans" cxnId="{29F3879A-DE26-4886-A8AE-7E19E4E8CAB8}">
      <dgm:prSet/>
      <dgm:spPr/>
      <dgm:t>
        <a:bodyPr/>
        <a:lstStyle/>
        <a:p>
          <a:endParaRPr lang="en-US"/>
        </a:p>
      </dgm:t>
    </dgm:pt>
    <dgm:pt modelId="{8D9EBD76-1F61-45EB-84AF-920D8503122C}" type="sibTrans" cxnId="{29F3879A-DE26-4886-A8AE-7E19E4E8CAB8}">
      <dgm:prSet/>
      <dgm:spPr/>
      <dgm:t>
        <a:bodyPr/>
        <a:lstStyle/>
        <a:p>
          <a:endParaRPr lang="en-US"/>
        </a:p>
      </dgm:t>
    </dgm:pt>
    <dgm:pt modelId="{A076E754-6B25-44C5-999A-7D78F6C85B48}" type="pres">
      <dgm:prSet presAssocID="{24A4A03D-A3F2-4CE0-A1C4-BB35E73EBEF1}" presName="Name0" presStyleCnt="0">
        <dgm:presLayoutVars>
          <dgm:dir/>
          <dgm:animLvl val="lvl"/>
          <dgm:resizeHandles val="exact"/>
        </dgm:presLayoutVars>
      </dgm:prSet>
      <dgm:spPr/>
    </dgm:pt>
    <dgm:pt modelId="{55A013F7-5771-431D-8C04-E55BEDF6E65D}" type="pres">
      <dgm:prSet presAssocID="{C5E58646-55F3-4571-8E5D-3A7C40D82E1F}" presName="composite" presStyleCnt="0"/>
      <dgm:spPr/>
    </dgm:pt>
    <dgm:pt modelId="{59D925B9-9C36-429C-8C51-6DA842E3C4C8}" type="pres">
      <dgm:prSet presAssocID="{C5E58646-55F3-4571-8E5D-3A7C40D82E1F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C711ABC9-0A00-408D-B46E-0335E5B843EF}" type="pres">
      <dgm:prSet presAssocID="{C5E58646-55F3-4571-8E5D-3A7C40D82E1F}" presName="desTx" presStyleLbl="alignAccFollowNode1" presStyleIdx="0" presStyleCnt="4">
        <dgm:presLayoutVars>
          <dgm:bulletEnabled val="1"/>
        </dgm:presLayoutVars>
      </dgm:prSet>
      <dgm:spPr/>
    </dgm:pt>
    <dgm:pt modelId="{AF47F484-9302-45BC-BFF0-9221C70C6A58}" type="pres">
      <dgm:prSet presAssocID="{BF336E82-F0BA-4C8F-9A21-9B91760EC2E0}" presName="space" presStyleCnt="0"/>
      <dgm:spPr/>
    </dgm:pt>
    <dgm:pt modelId="{47EFA09C-E836-488E-8A35-C01BEA0E5A20}" type="pres">
      <dgm:prSet presAssocID="{F805B84F-5981-443F-B73E-95D07E6C43B0}" presName="composite" presStyleCnt="0"/>
      <dgm:spPr/>
    </dgm:pt>
    <dgm:pt modelId="{A3B12E48-7A84-44DD-87BE-9063178CDC4B}" type="pres">
      <dgm:prSet presAssocID="{F805B84F-5981-443F-B73E-95D07E6C43B0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08DD62AD-F2EA-43E1-8882-CE2088FD5B1E}" type="pres">
      <dgm:prSet presAssocID="{F805B84F-5981-443F-B73E-95D07E6C43B0}" presName="desTx" presStyleLbl="alignAccFollowNode1" presStyleIdx="1" presStyleCnt="4">
        <dgm:presLayoutVars>
          <dgm:bulletEnabled val="1"/>
        </dgm:presLayoutVars>
      </dgm:prSet>
      <dgm:spPr/>
    </dgm:pt>
    <dgm:pt modelId="{2AF51284-168A-4453-9397-653576B371CC}" type="pres">
      <dgm:prSet presAssocID="{D712AD3C-8985-4615-B011-F714A74DEA1F}" presName="space" presStyleCnt="0"/>
      <dgm:spPr/>
    </dgm:pt>
    <dgm:pt modelId="{B3A0A816-C023-43EA-B95E-891D62D5895D}" type="pres">
      <dgm:prSet presAssocID="{655DA1E5-D78F-433A-9430-E8C63FF722C6}" presName="composite" presStyleCnt="0"/>
      <dgm:spPr/>
    </dgm:pt>
    <dgm:pt modelId="{B8E9E23F-2832-4F6B-8315-85C75CB60698}" type="pres">
      <dgm:prSet presAssocID="{655DA1E5-D78F-433A-9430-E8C63FF722C6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2A88B196-76C5-4B7A-9AAC-D8AEE70D5020}" type="pres">
      <dgm:prSet presAssocID="{655DA1E5-D78F-433A-9430-E8C63FF722C6}" presName="desTx" presStyleLbl="alignAccFollowNode1" presStyleIdx="2" presStyleCnt="4">
        <dgm:presLayoutVars>
          <dgm:bulletEnabled val="1"/>
        </dgm:presLayoutVars>
      </dgm:prSet>
      <dgm:spPr/>
    </dgm:pt>
    <dgm:pt modelId="{D7E6809F-ECDC-4713-9B6C-55FA11A9A2B6}" type="pres">
      <dgm:prSet presAssocID="{043BB763-FE85-4928-B42A-B278175C0287}" presName="space" presStyleCnt="0"/>
      <dgm:spPr/>
    </dgm:pt>
    <dgm:pt modelId="{CB8E2487-1BB2-44F5-882B-1837592BE22E}" type="pres">
      <dgm:prSet presAssocID="{64828968-F4C7-455E-AE22-EABC76D228C8}" presName="composite" presStyleCnt="0"/>
      <dgm:spPr/>
    </dgm:pt>
    <dgm:pt modelId="{82F264E5-0835-4155-81E0-EF7C21DB2AF0}" type="pres">
      <dgm:prSet presAssocID="{64828968-F4C7-455E-AE22-EABC76D228C8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59DA4FC3-71D7-4B8B-83D5-1245B627BAE5}" type="pres">
      <dgm:prSet presAssocID="{64828968-F4C7-455E-AE22-EABC76D228C8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769D5D0F-9DDA-4026-B75F-3DE315648EF2}" type="presOf" srcId="{C5E58646-55F3-4571-8E5D-3A7C40D82E1F}" destId="{59D925B9-9C36-429C-8C51-6DA842E3C4C8}" srcOrd="0" destOrd="0" presId="urn:microsoft.com/office/officeart/2005/8/layout/hList1"/>
    <dgm:cxn modelId="{2E92F311-9AFA-4D24-A878-EC90549769EB}" type="presOf" srcId="{1747C618-2A16-48CD-9C9E-16F420EF0083}" destId="{C711ABC9-0A00-408D-B46E-0335E5B843EF}" srcOrd="0" destOrd="0" presId="urn:microsoft.com/office/officeart/2005/8/layout/hList1"/>
    <dgm:cxn modelId="{77721E15-D4B0-43EA-9531-EB096818F389}" type="presOf" srcId="{1DE3BB5F-F519-4E19-89ED-C90D3BDE6161}" destId="{2A88B196-76C5-4B7A-9AAC-D8AEE70D5020}" srcOrd="0" destOrd="0" presId="urn:microsoft.com/office/officeart/2005/8/layout/hList1"/>
    <dgm:cxn modelId="{0FC25522-2599-4AFA-B3D7-72708A61D43B}" srcId="{24A4A03D-A3F2-4CE0-A1C4-BB35E73EBEF1}" destId="{64828968-F4C7-455E-AE22-EABC76D228C8}" srcOrd="3" destOrd="0" parTransId="{54EC73E6-DFB6-44BC-A17F-DA9B20FCF73B}" sibTransId="{50D06523-30E4-4824-88C3-7C1E5565F470}"/>
    <dgm:cxn modelId="{01E8C322-06B3-45A3-BD4F-E27AE78DB9DA}" srcId="{655DA1E5-D78F-433A-9430-E8C63FF722C6}" destId="{1DE3BB5F-F519-4E19-89ED-C90D3BDE6161}" srcOrd="0" destOrd="0" parTransId="{C3F167BF-6D67-4126-AAFF-E4F1C3BECD96}" sibTransId="{5CB6FFD8-C9AA-4C81-BAE1-7E124418831E}"/>
    <dgm:cxn modelId="{5D67852C-504D-4E68-9F53-A7845F90F765}" srcId="{24A4A03D-A3F2-4CE0-A1C4-BB35E73EBEF1}" destId="{C5E58646-55F3-4571-8E5D-3A7C40D82E1F}" srcOrd="0" destOrd="0" parTransId="{36A0F4CE-E954-4FD5-9D23-625929483469}" sibTransId="{BF336E82-F0BA-4C8F-9A21-9B91760EC2E0}"/>
    <dgm:cxn modelId="{1732E431-BA7F-4BEA-8043-843317B9996B}" type="presOf" srcId="{24A4A03D-A3F2-4CE0-A1C4-BB35E73EBEF1}" destId="{A076E754-6B25-44C5-999A-7D78F6C85B48}" srcOrd="0" destOrd="0" presId="urn:microsoft.com/office/officeart/2005/8/layout/hList1"/>
    <dgm:cxn modelId="{DE7A093B-1E6C-4970-A859-0E4443ADA4D1}" srcId="{24A4A03D-A3F2-4CE0-A1C4-BB35E73EBEF1}" destId="{F805B84F-5981-443F-B73E-95D07E6C43B0}" srcOrd="1" destOrd="0" parTransId="{9F1195A9-36EE-4E3A-84F9-3325EEC9083C}" sibTransId="{D712AD3C-8985-4615-B011-F714A74DEA1F}"/>
    <dgm:cxn modelId="{E6AC493D-9433-4A02-9784-F81173CA2122}" type="presOf" srcId="{5635C893-97B7-47B9-BD45-7447729B97F8}" destId="{59DA4FC3-71D7-4B8B-83D5-1245B627BAE5}" srcOrd="0" destOrd="0" presId="urn:microsoft.com/office/officeart/2005/8/layout/hList1"/>
    <dgm:cxn modelId="{031E6B71-CBDB-46B4-AE05-4E47578DA0F8}" type="presOf" srcId="{64828968-F4C7-455E-AE22-EABC76D228C8}" destId="{82F264E5-0835-4155-81E0-EF7C21DB2AF0}" srcOrd="0" destOrd="0" presId="urn:microsoft.com/office/officeart/2005/8/layout/hList1"/>
    <dgm:cxn modelId="{8C1C9082-77C7-4D0E-8277-A7A3A8084587}" srcId="{C5E58646-55F3-4571-8E5D-3A7C40D82E1F}" destId="{1747C618-2A16-48CD-9C9E-16F420EF0083}" srcOrd="0" destOrd="0" parTransId="{63727895-91C8-4BF1-AF92-576D59CB094C}" sibTransId="{9E73EACB-7290-45B0-BA49-E62EC297119F}"/>
    <dgm:cxn modelId="{17791B87-DEE5-441D-BD81-00DE25BA6571}" type="presOf" srcId="{95E4EB36-C9B0-4655-8950-013C9E5EB56A}" destId="{08DD62AD-F2EA-43E1-8882-CE2088FD5B1E}" srcOrd="0" destOrd="0" presId="urn:microsoft.com/office/officeart/2005/8/layout/hList1"/>
    <dgm:cxn modelId="{29F3879A-DE26-4886-A8AE-7E19E4E8CAB8}" srcId="{64828968-F4C7-455E-AE22-EABC76D228C8}" destId="{5635C893-97B7-47B9-BD45-7447729B97F8}" srcOrd="0" destOrd="0" parTransId="{D0AF70A1-AFFD-401A-833A-7DEB4CA49648}" sibTransId="{8D9EBD76-1F61-45EB-84AF-920D8503122C}"/>
    <dgm:cxn modelId="{050510A2-6A74-4334-8C6D-02D9FF0B3D15}" srcId="{24A4A03D-A3F2-4CE0-A1C4-BB35E73EBEF1}" destId="{655DA1E5-D78F-433A-9430-E8C63FF722C6}" srcOrd="2" destOrd="0" parTransId="{D0EF4DEA-BB34-4D79-ABCB-63C5535EA021}" sibTransId="{043BB763-FE85-4928-B42A-B278175C0287}"/>
    <dgm:cxn modelId="{604FD3A3-0F19-44B6-B255-09A7341533C1}" srcId="{F805B84F-5981-443F-B73E-95D07E6C43B0}" destId="{95E4EB36-C9B0-4655-8950-013C9E5EB56A}" srcOrd="0" destOrd="0" parTransId="{881A75AA-CDD8-498D-A706-DCEA2930ECC9}" sibTransId="{F12EE1F8-DDB2-425F-8171-703CBFE27ECF}"/>
    <dgm:cxn modelId="{EA66DCA9-BE6A-4A9C-969F-A61651F9A9D6}" type="presOf" srcId="{F805B84F-5981-443F-B73E-95D07E6C43B0}" destId="{A3B12E48-7A84-44DD-87BE-9063178CDC4B}" srcOrd="0" destOrd="0" presId="urn:microsoft.com/office/officeart/2005/8/layout/hList1"/>
    <dgm:cxn modelId="{BEF220AB-5C52-4FB1-8766-391BFBBC8CD8}" type="presOf" srcId="{655DA1E5-D78F-433A-9430-E8C63FF722C6}" destId="{B8E9E23F-2832-4F6B-8315-85C75CB60698}" srcOrd="0" destOrd="0" presId="urn:microsoft.com/office/officeart/2005/8/layout/hList1"/>
    <dgm:cxn modelId="{9D85881F-7FBB-4544-AEA3-B4628B0C0133}" type="presParOf" srcId="{A076E754-6B25-44C5-999A-7D78F6C85B48}" destId="{55A013F7-5771-431D-8C04-E55BEDF6E65D}" srcOrd="0" destOrd="0" presId="urn:microsoft.com/office/officeart/2005/8/layout/hList1"/>
    <dgm:cxn modelId="{CB4FC848-CCFC-4A05-872C-97AA721E814D}" type="presParOf" srcId="{55A013F7-5771-431D-8C04-E55BEDF6E65D}" destId="{59D925B9-9C36-429C-8C51-6DA842E3C4C8}" srcOrd="0" destOrd="0" presId="urn:microsoft.com/office/officeart/2005/8/layout/hList1"/>
    <dgm:cxn modelId="{EA0C9077-5C3C-47B4-955A-C0B48F014C6E}" type="presParOf" srcId="{55A013F7-5771-431D-8C04-E55BEDF6E65D}" destId="{C711ABC9-0A00-408D-B46E-0335E5B843EF}" srcOrd="1" destOrd="0" presId="urn:microsoft.com/office/officeart/2005/8/layout/hList1"/>
    <dgm:cxn modelId="{CBE1CF2B-076E-46BF-8656-93F0412FCD26}" type="presParOf" srcId="{A076E754-6B25-44C5-999A-7D78F6C85B48}" destId="{AF47F484-9302-45BC-BFF0-9221C70C6A58}" srcOrd="1" destOrd="0" presId="urn:microsoft.com/office/officeart/2005/8/layout/hList1"/>
    <dgm:cxn modelId="{B5B90383-916F-44C4-9587-AD6331804271}" type="presParOf" srcId="{A076E754-6B25-44C5-999A-7D78F6C85B48}" destId="{47EFA09C-E836-488E-8A35-C01BEA0E5A20}" srcOrd="2" destOrd="0" presId="urn:microsoft.com/office/officeart/2005/8/layout/hList1"/>
    <dgm:cxn modelId="{AB4FDF56-C895-44CC-A1B2-5C020D1E7EBE}" type="presParOf" srcId="{47EFA09C-E836-488E-8A35-C01BEA0E5A20}" destId="{A3B12E48-7A84-44DD-87BE-9063178CDC4B}" srcOrd="0" destOrd="0" presId="urn:microsoft.com/office/officeart/2005/8/layout/hList1"/>
    <dgm:cxn modelId="{821777C4-D25E-4E07-8E3A-73CA716AA304}" type="presParOf" srcId="{47EFA09C-E836-488E-8A35-C01BEA0E5A20}" destId="{08DD62AD-F2EA-43E1-8882-CE2088FD5B1E}" srcOrd="1" destOrd="0" presId="urn:microsoft.com/office/officeart/2005/8/layout/hList1"/>
    <dgm:cxn modelId="{BC18EAB6-B28E-449A-8BDF-4DBFB49F8524}" type="presParOf" srcId="{A076E754-6B25-44C5-999A-7D78F6C85B48}" destId="{2AF51284-168A-4453-9397-653576B371CC}" srcOrd="3" destOrd="0" presId="urn:microsoft.com/office/officeart/2005/8/layout/hList1"/>
    <dgm:cxn modelId="{0FEAA50B-6C05-40ED-B808-738F4E33F9D4}" type="presParOf" srcId="{A076E754-6B25-44C5-999A-7D78F6C85B48}" destId="{B3A0A816-C023-43EA-B95E-891D62D5895D}" srcOrd="4" destOrd="0" presId="urn:microsoft.com/office/officeart/2005/8/layout/hList1"/>
    <dgm:cxn modelId="{67682635-7911-45E0-A7E7-F3F680202CCE}" type="presParOf" srcId="{B3A0A816-C023-43EA-B95E-891D62D5895D}" destId="{B8E9E23F-2832-4F6B-8315-85C75CB60698}" srcOrd="0" destOrd="0" presId="urn:microsoft.com/office/officeart/2005/8/layout/hList1"/>
    <dgm:cxn modelId="{8CD6B25A-99A4-4012-97CF-0975F151A4EB}" type="presParOf" srcId="{B3A0A816-C023-43EA-B95E-891D62D5895D}" destId="{2A88B196-76C5-4B7A-9AAC-D8AEE70D5020}" srcOrd="1" destOrd="0" presId="urn:microsoft.com/office/officeart/2005/8/layout/hList1"/>
    <dgm:cxn modelId="{37465EEE-863B-4895-B911-1D2BCB95E958}" type="presParOf" srcId="{A076E754-6B25-44C5-999A-7D78F6C85B48}" destId="{D7E6809F-ECDC-4713-9B6C-55FA11A9A2B6}" srcOrd="5" destOrd="0" presId="urn:microsoft.com/office/officeart/2005/8/layout/hList1"/>
    <dgm:cxn modelId="{7C4B09CB-08DB-45C7-B928-6AA564CF5941}" type="presParOf" srcId="{A076E754-6B25-44C5-999A-7D78F6C85B48}" destId="{CB8E2487-1BB2-44F5-882B-1837592BE22E}" srcOrd="6" destOrd="0" presId="urn:microsoft.com/office/officeart/2005/8/layout/hList1"/>
    <dgm:cxn modelId="{252040FA-E721-4AAE-9A17-D2FE2548D53A}" type="presParOf" srcId="{CB8E2487-1BB2-44F5-882B-1837592BE22E}" destId="{82F264E5-0835-4155-81E0-EF7C21DB2AF0}" srcOrd="0" destOrd="0" presId="urn:microsoft.com/office/officeart/2005/8/layout/hList1"/>
    <dgm:cxn modelId="{B14C4429-2069-4238-B4B0-4A5F4F2C34E4}" type="presParOf" srcId="{CB8E2487-1BB2-44F5-882B-1837592BE22E}" destId="{59DA4FC3-71D7-4B8B-83D5-1245B627BAE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20CE77-B6F1-4E28-9382-F8E62350E5AA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EA958D9-B12F-4AC3-86DC-24B459BF3EE1}">
      <dgm:prSet custT="1"/>
      <dgm:spPr/>
      <dgm:t>
        <a:bodyPr/>
        <a:lstStyle/>
        <a:p>
          <a:r>
            <a:rPr lang="en-US" sz="1200" b="0" i="0" dirty="0">
              <a:latin typeface="Century Gothic" panose="020B0502020202020204" pitchFamily="34" charset="0"/>
            </a:rPr>
            <a:t>Long standing partnership between Kaiser Permanente and CommonSpirit Health across our California markets (specifically in Sacramento)</a:t>
          </a:r>
          <a:endParaRPr lang="en-US" sz="1200" dirty="0">
            <a:latin typeface="Century Gothic" panose="020B0502020202020204" pitchFamily="34" charset="0"/>
          </a:endParaRPr>
        </a:p>
      </dgm:t>
    </dgm:pt>
    <dgm:pt modelId="{15958D1F-73E3-4875-958F-C72333A9ABC3}" type="parTrans" cxnId="{2D770809-3253-48A0-827A-35ADEE9BEA89}">
      <dgm:prSet/>
      <dgm:spPr/>
      <dgm:t>
        <a:bodyPr/>
        <a:lstStyle/>
        <a:p>
          <a:endParaRPr lang="en-US"/>
        </a:p>
      </dgm:t>
    </dgm:pt>
    <dgm:pt modelId="{7224107E-C335-4531-9E92-7462F3EF15E5}" type="sibTrans" cxnId="{2D770809-3253-48A0-827A-35ADEE9BEA89}">
      <dgm:prSet/>
      <dgm:spPr/>
      <dgm:t>
        <a:bodyPr/>
        <a:lstStyle/>
        <a:p>
          <a:endParaRPr lang="en-US"/>
        </a:p>
      </dgm:t>
    </dgm:pt>
    <dgm:pt modelId="{60FDB3A7-2205-4455-ACB2-55B74088354E}">
      <dgm:prSet custT="1"/>
      <dgm:spPr/>
      <dgm:t>
        <a:bodyPr/>
        <a:lstStyle/>
        <a:p>
          <a:r>
            <a:rPr lang="en-US" sz="1200" b="0" i="0" dirty="0">
              <a:latin typeface="Century Gothic" panose="020B0502020202020204" pitchFamily="34" charset="0"/>
            </a:rPr>
            <a:t>Shared focus on incorporating our investments and strategies into the larger homeless continuum of cares across our footprints</a:t>
          </a:r>
          <a:endParaRPr lang="en-US" sz="1200" dirty="0">
            <a:latin typeface="Century Gothic" panose="020B0502020202020204" pitchFamily="34" charset="0"/>
          </a:endParaRPr>
        </a:p>
      </dgm:t>
    </dgm:pt>
    <dgm:pt modelId="{8B5B85D3-42E5-42F5-A70D-27BB2B4B2789}" type="parTrans" cxnId="{2221610B-64F4-4FC9-A2D1-9E1BF33E2D53}">
      <dgm:prSet/>
      <dgm:spPr/>
      <dgm:t>
        <a:bodyPr/>
        <a:lstStyle/>
        <a:p>
          <a:endParaRPr lang="en-US"/>
        </a:p>
      </dgm:t>
    </dgm:pt>
    <dgm:pt modelId="{6DEAC383-25D8-4D52-9457-E9A0823E8664}" type="sibTrans" cxnId="{2221610B-64F4-4FC9-A2D1-9E1BF33E2D53}">
      <dgm:prSet/>
      <dgm:spPr/>
      <dgm:t>
        <a:bodyPr/>
        <a:lstStyle/>
        <a:p>
          <a:endParaRPr lang="en-US"/>
        </a:p>
      </dgm:t>
    </dgm:pt>
    <dgm:pt modelId="{295F2FD6-20A7-4776-A563-423376CE84E5}">
      <dgm:prSet custT="1"/>
      <dgm:spPr/>
      <dgm:t>
        <a:bodyPr/>
        <a:lstStyle/>
        <a:p>
          <a:r>
            <a:rPr lang="en-US" sz="1200" b="0" i="0" dirty="0">
              <a:latin typeface="Century Gothic" panose="020B0502020202020204" pitchFamily="34" charset="0"/>
            </a:rPr>
            <a:t>Medical Respite/Recuperative Care seen as a priority on both the clinical side as well as the community health side</a:t>
          </a:r>
          <a:endParaRPr lang="en-US" sz="1200" dirty="0">
            <a:latin typeface="Century Gothic" panose="020B0502020202020204" pitchFamily="34" charset="0"/>
          </a:endParaRPr>
        </a:p>
      </dgm:t>
    </dgm:pt>
    <dgm:pt modelId="{28B43376-4BFD-4DB3-BE26-6ED1A97F111A}" type="parTrans" cxnId="{27A776F2-C797-4055-B666-5DBF8C21645F}">
      <dgm:prSet/>
      <dgm:spPr/>
      <dgm:t>
        <a:bodyPr/>
        <a:lstStyle/>
        <a:p>
          <a:endParaRPr lang="en-US"/>
        </a:p>
      </dgm:t>
    </dgm:pt>
    <dgm:pt modelId="{B690ED97-88BC-4AD8-B88E-E8965F4BD6A0}" type="sibTrans" cxnId="{27A776F2-C797-4055-B666-5DBF8C21645F}">
      <dgm:prSet/>
      <dgm:spPr/>
      <dgm:t>
        <a:bodyPr/>
        <a:lstStyle/>
        <a:p>
          <a:endParaRPr lang="en-US"/>
        </a:p>
      </dgm:t>
    </dgm:pt>
    <dgm:pt modelId="{8BCFA760-D3BE-4123-B0C2-A2D04A9E9BFE}">
      <dgm:prSet custT="1"/>
      <dgm:spPr/>
      <dgm:t>
        <a:bodyPr/>
        <a:lstStyle/>
        <a:p>
          <a:r>
            <a:rPr lang="en-US" sz="1200" b="0" i="0" dirty="0">
              <a:latin typeface="Century Gothic" panose="020B0502020202020204" pitchFamily="34" charset="0"/>
            </a:rPr>
            <a:t>Leadership at both health systems served on the NIMRC Advisory Council</a:t>
          </a:r>
          <a:endParaRPr lang="en-US" sz="1200" dirty="0">
            <a:latin typeface="Century Gothic" panose="020B0502020202020204" pitchFamily="34" charset="0"/>
          </a:endParaRPr>
        </a:p>
      </dgm:t>
    </dgm:pt>
    <dgm:pt modelId="{EA718456-31C1-454A-A4AB-202AF23D65C2}" type="parTrans" cxnId="{10A7CDB1-9CDA-4461-BBF9-A63387C8F51C}">
      <dgm:prSet/>
      <dgm:spPr/>
      <dgm:t>
        <a:bodyPr/>
        <a:lstStyle/>
        <a:p>
          <a:endParaRPr lang="en-US"/>
        </a:p>
      </dgm:t>
    </dgm:pt>
    <dgm:pt modelId="{0C3FEC03-FFA2-4643-B525-C6DE5C1CECE0}" type="sibTrans" cxnId="{10A7CDB1-9CDA-4461-BBF9-A63387C8F51C}">
      <dgm:prSet/>
      <dgm:spPr/>
      <dgm:t>
        <a:bodyPr/>
        <a:lstStyle/>
        <a:p>
          <a:endParaRPr lang="en-US"/>
        </a:p>
      </dgm:t>
    </dgm:pt>
    <dgm:pt modelId="{C49BAE58-BC46-437B-A9D4-154C34F02CFF}">
      <dgm:prSet custT="1"/>
      <dgm:spPr/>
      <dgm:t>
        <a:bodyPr/>
        <a:lstStyle/>
        <a:p>
          <a:r>
            <a:rPr lang="en-US" sz="1200" b="0" i="0" dirty="0">
              <a:latin typeface="Century Gothic" panose="020B0502020202020204" pitchFamily="34" charset="0"/>
            </a:rPr>
            <a:t>Collectively identified the need to leverage experts that could provide technical assistance to our community providers/operators</a:t>
          </a:r>
          <a:endParaRPr lang="en-US" sz="1200" dirty="0">
            <a:latin typeface="Century Gothic" panose="020B0502020202020204" pitchFamily="34" charset="0"/>
          </a:endParaRPr>
        </a:p>
      </dgm:t>
    </dgm:pt>
    <dgm:pt modelId="{B83C66D7-06B6-49BF-A896-892048C6708E}" type="parTrans" cxnId="{267CA9E1-2088-48B0-BF2A-A5057F45F17A}">
      <dgm:prSet/>
      <dgm:spPr/>
      <dgm:t>
        <a:bodyPr/>
        <a:lstStyle/>
        <a:p>
          <a:endParaRPr lang="en-US"/>
        </a:p>
      </dgm:t>
    </dgm:pt>
    <dgm:pt modelId="{7DDE7CCE-76D0-4A0B-8596-4E5AFD4002E2}" type="sibTrans" cxnId="{267CA9E1-2088-48B0-BF2A-A5057F45F17A}">
      <dgm:prSet/>
      <dgm:spPr/>
      <dgm:t>
        <a:bodyPr/>
        <a:lstStyle/>
        <a:p>
          <a:endParaRPr lang="en-US"/>
        </a:p>
      </dgm:t>
    </dgm:pt>
    <dgm:pt modelId="{360C3F34-361D-4E24-A951-0A9CB1427CAE}">
      <dgm:prSet custT="1"/>
      <dgm:spPr>
        <a:ln w="28575">
          <a:solidFill>
            <a:srgbClr val="005480"/>
          </a:solidFill>
        </a:ln>
      </dgm:spPr>
      <dgm:t>
        <a:bodyPr/>
        <a:lstStyle/>
        <a:p>
          <a:r>
            <a:rPr lang="en-US" sz="1200" b="0" i="0" dirty="0">
              <a:latin typeface="Century Gothic" panose="020B0502020202020204" pitchFamily="34" charset="0"/>
            </a:rPr>
            <a:t>Ongoing collaborative efforts to learn from each other and creating learning communities across our local markets</a:t>
          </a:r>
          <a:endParaRPr lang="en-US" sz="1200" dirty="0">
            <a:latin typeface="Century Gothic" panose="020B0502020202020204" pitchFamily="34" charset="0"/>
          </a:endParaRPr>
        </a:p>
      </dgm:t>
    </dgm:pt>
    <dgm:pt modelId="{2722B1ED-C84B-43EF-A16E-2D11354B6664}" type="parTrans" cxnId="{D460296E-1CB1-4B0D-94C5-E67344450124}">
      <dgm:prSet/>
      <dgm:spPr/>
      <dgm:t>
        <a:bodyPr/>
        <a:lstStyle/>
        <a:p>
          <a:endParaRPr lang="en-US"/>
        </a:p>
      </dgm:t>
    </dgm:pt>
    <dgm:pt modelId="{DB84A8DE-3B6F-418C-8F8C-3ADF6D908F9A}" type="sibTrans" cxnId="{D460296E-1CB1-4B0D-94C5-E67344450124}">
      <dgm:prSet/>
      <dgm:spPr/>
      <dgm:t>
        <a:bodyPr/>
        <a:lstStyle/>
        <a:p>
          <a:endParaRPr lang="en-US"/>
        </a:p>
      </dgm:t>
    </dgm:pt>
    <dgm:pt modelId="{255B2DB4-E554-4F0B-A648-A02CD1048BD6}" type="pres">
      <dgm:prSet presAssocID="{A420CE77-B6F1-4E28-9382-F8E62350E5AA}" presName="compositeShape" presStyleCnt="0">
        <dgm:presLayoutVars>
          <dgm:chMax val="7"/>
          <dgm:dir/>
          <dgm:resizeHandles val="exact"/>
        </dgm:presLayoutVars>
      </dgm:prSet>
      <dgm:spPr/>
    </dgm:pt>
    <dgm:pt modelId="{B8CA6FC3-06CB-4D43-8356-9D0334350F06}" type="pres">
      <dgm:prSet presAssocID="{2EA958D9-B12F-4AC3-86DC-24B459BF3EE1}" presName="circ1" presStyleLbl="vennNode1" presStyleIdx="0" presStyleCnt="6"/>
      <dgm:spPr/>
    </dgm:pt>
    <dgm:pt modelId="{014A5EEE-0D5B-4102-AFE7-F095D2354660}" type="pres">
      <dgm:prSet presAssocID="{2EA958D9-B12F-4AC3-86DC-24B459BF3EE1}" presName="circ1Tx" presStyleLbl="revTx" presStyleIdx="0" presStyleCnt="0" custScaleX="169695">
        <dgm:presLayoutVars>
          <dgm:chMax val="0"/>
          <dgm:chPref val="0"/>
          <dgm:bulletEnabled val="1"/>
        </dgm:presLayoutVars>
      </dgm:prSet>
      <dgm:spPr/>
    </dgm:pt>
    <dgm:pt modelId="{6D6434EC-0A1E-42AD-9CEC-B9B7BF5A451C}" type="pres">
      <dgm:prSet presAssocID="{60FDB3A7-2205-4455-ACB2-55B74088354E}" presName="circ2" presStyleLbl="vennNode1" presStyleIdx="1" presStyleCnt="6"/>
      <dgm:spPr/>
    </dgm:pt>
    <dgm:pt modelId="{DB9AE564-A4C5-4E30-B3F9-F38F7BE7A47B}" type="pres">
      <dgm:prSet presAssocID="{60FDB3A7-2205-4455-ACB2-55B74088354E}" presName="circ2Tx" presStyleLbl="revTx" presStyleIdx="0" presStyleCnt="0" custScaleX="169695" custLinFactNeighborX="47187" custLinFactNeighborY="5883">
        <dgm:presLayoutVars>
          <dgm:chMax val="0"/>
          <dgm:chPref val="0"/>
          <dgm:bulletEnabled val="1"/>
        </dgm:presLayoutVars>
      </dgm:prSet>
      <dgm:spPr/>
    </dgm:pt>
    <dgm:pt modelId="{46CCED5A-4DDE-4FE4-A41B-E6BEA970EDFA}" type="pres">
      <dgm:prSet presAssocID="{295F2FD6-20A7-4776-A563-423376CE84E5}" presName="circ3" presStyleLbl="vennNode1" presStyleIdx="2" presStyleCnt="6"/>
      <dgm:spPr/>
    </dgm:pt>
    <dgm:pt modelId="{88B95444-B036-4398-8926-C139314AA78F}" type="pres">
      <dgm:prSet presAssocID="{295F2FD6-20A7-4776-A563-423376CE84E5}" presName="circ3Tx" presStyleLbl="revTx" presStyleIdx="0" presStyleCnt="0" custScaleX="169695" custLinFactNeighborX="46416" custLinFactNeighborY="6242">
        <dgm:presLayoutVars>
          <dgm:chMax val="0"/>
          <dgm:chPref val="0"/>
          <dgm:bulletEnabled val="1"/>
        </dgm:presLayoutVars>
      </dgm:prSet>
      <dgm:spPr/>
    </dgm:pt>
    <dgm:pt modelId="{243AFE0D-30B8-4BD8-8FFA-50F2C93FFDC2}" type="pres">
      <dgm:prSet presAssocID="{8BCFA760-D3BE-4123-B0C2-A2D04A9E9BFE}" presName="circ4" presStyleLbl="vennNode1" presStyleIdx="3" presStyleCnt="6"/>
      <dgm:spPr/>
    </dgm:pt>
    <dgm:pt modelId="{D54103B6-C2F1-4428-B332-F1DDE32E9D69}" type="pres">
      <dgm:prSet presAssocID="{8BCFA760-D3BE-4123-B0C2-A2D04A9E9BFE}" presName="circ4Tx" presStyleLbl="revTx" presStyleIdx="0" presStyleCnt="0" custScaleX="169695" custLinFactNeighborX="143" custLinFactNeighborY="10035">
        <dgm:presLayoutVars>
          <dgm:chMax val="0"/>
          <dgm:chPref val="0"/>
          <dgm:bulletEnabled val="1"/>
        </dgm:presLayoutVars>
      </dgm:prSet>
      <dgm:spPr/>
    </dgm:pt>
    <dgm:pt modelId="{83FF74C5-7B6E-4A7A-88A4-0BD34578138D}" type="pres">
      <dgm:prSet presAssocID="{C49BAE58-BC46-437B-A9D4-154C34F02CFF}" presName="circ5" presStyleLbl="vennNode1" presStyleIdx="4" presStyleCnt="6"/>
      <dgm:spPr/>
    </dgm:pt>
    <dgm:pt modelId="{885E2AD5-5636-45F2-8998-27D989E12ABE}" type="pres">
      <dgm:prSet presAssocID="{C49BAE58-BC46-437B-A9D4-154C34F02CFF}" presName="circ5Tx" presStyleLbl="revTx" presStyleIdx="0" presStyleCnt="0" custScaleX="169695" custLinFactNeighborX="-38759" custLinFactNeighborY="3024">
        <dgm:presLayoutVars>
          <dgm:chMax val="0"/>
          <dgm:chPref val="0"/>
          <dgm:bulletEnabled val="1"/>
        </dgm:presLayoutVars>
      </dgm:prSet>
      <dgm:spPr/>
    </dgm:pt>
    <dgm:pt modelId="{2CA6E86E-AAEC-4427-A928-B345FF5A8673}" type="pres">
      <dgm:prSet presAssocID="{360C3F34-361D-4E24-A951-0A9CB1427CAE}" presName="circ6" presStyleLbl="vennNode1" presStyleIdx="5" presStyleCnt="6"/>
      <dgm:spPr/>
    </dgm:pt>
    <dgm:pt modelId="{6DEBF602-108B-4FF7-86BB-42CEC9D0F76F}" type="pres">
      <dgm:prSet presAssocID="{360C3F34-361D-4E24-A951-0A9CB1427CAE}" presName="circ6Tx" presStyleLbl="revTx" presStyleIdx="0" presStyleCnt="0" custScaleX="169695" custLinFactNeighborX="-38733" custLinFactNeighborY="-1482">
        <dgm:presLayoutVars>
          <dgm:chMax val="0"/>
          <dgm:chPref val="0"/>
          <dgm:bulletEnabled val="1"/>
        </dgm:presLayoutVars>
      </dgm:prSet>
      <dgm:spPr/>
    </dgm:pt>
  </dgm:ptLst>
  <dgm:cxnLst>
    <dgm:cxn modelId="{2D770809-3253-48A0-827A-35ADEE9BEA89}" srcId="{A420CE77-B6F1-4E28-9382-F8E62350E5AA}" destId="{2EA958D9-B12F-4AC3-86DC-24B459BF3EE1}" srcOrd="0" destOrd="0" parTransId="{15958D1F-73E3-4875-958F-C72333A9ABC3}" sibTransId="{7224107E-C335-4531-9E92-7462F3EF15E5}"/>
    <dgm:cxn modelId="{2221610B-64F4-4FC9-A2D1-9E1BF33E2D53}" srcId="{A420CE77-B6F1-4E28-9382-F8E62350E5AA}" destId="{60FDB3A7-2205-4455-ACB2-55B74088354E}" srcOrd="1" destOrd="0" parTransId="{8B5B85D3-42E5-42F5-A70D-27BB2B4B2789}" sibTransId="{6DEAC383-25D8-4D52-9457-E9A0823E8664}"/>
    <dgm:cxn modelId="{C05D5D15-8515-418F-8272-A465C08539CA}" type="presOf" srcId="{A420CE77-B6F1-4E28-9382-F8E62350E5AA}" destId="{255B2DB4-E554-4F0B-A648-A02CD1048BD6}" srcOrd="0" destOrd="0" presId="urn:microsoft.com/office/officeart/2005/8/layout/venn1"/>
    <dgm:cxn modelId="{E9C9BE2B-680A-48AC-A586-D8CDA41A1EF2}" type="presOf" srcId="{360C3F34-361D-4E24-A951-0A9CB1427CAE}" destId="{6DEBF602-108B-4FF7-86BB-42CEC9D0F76F}" srcOrd="0" destOrd="0" presId="urn:microsoft.com/office/officeart/2005/8/layout/venn1"/>
    <dgm:cxn modelId="{F253A75F-41C2-4E25-BF47-9AF0F9235337}" type="presOf" srcId="{8BCFA760-D3BE-4123-B0C2-A2D04A9E9BFE}" destId="{D54103B6-C2F1-4428-B332-F1DDE32E9D69}" srcOrd="0" destOrd="0" presId="urn:microsoft.com/office/officeart/2005/8/layout/venn1"/>
    <dgm:cxn modelId="{D460296E-1CB1-4B0D-94C5-E67344450124}" srcId="{A420CE77-B6F1-4E28-9382-F8E62350E5AA}" destId="{360C3F34-361D-4E24-A951-0A9CB1427CAE}" srcOrd="5" destOrd="0" parTransId="{2722B1ED-C84B-43EF-A16E-2D11354B6664}" sibTransId="{DB84A8DE-3B6F-418C-8F8C-3ADF6D908F9A}"/>
    <dgm:cxn modelId="{F3189988-E8F2-4620-A0EE-D5B412FC95A6}" type="presOf" srcId="{2EA958D9-B12F-4AC3-86DC-24B459BF3EE1}" destId="{014A5EEE-0D5B-4102-AFE7-F095D2354660}" srcOrd="0" destOrd="0" presId="urn:microsoft.com/office/officeart/2005/8/layout/venn1"/>
    <dgm:cxn modelId="{10A7CDB1-9CDA-4461-BBF9-A63387C8F51C}" srcId="{A420CE77-B6F1-4E28-9382-F8E62350E5AA}" destId="{8BCFA760-D3BE-4123-B0C2-A2D04A9E9BFE}" srcOrd="3" destOrd="0" parTransId="{EA718456-31C1-454A-A4AB-202AF23D65C2}" sibTransId="{0C3FEC03-FFA2-4643-B525-C6DE5C1CECE0}"/>
    <dgm:cxn modelId="{18B8A9BC-C0BD-48CE-B747-9999E28B3F3D}" type="presOf" srcId="{295F2FD6-20A7-4776-A563-423376CE84E5}" destId="{88B95444-B036-4398-8926-C139314AA78F}" srcOrd="0" destOrd="0" presId="urn:microsoft.com/office/officeart/2005/8/layout/venn1"/>
    <dgm:cxn modelId="{6DEC00C7-91B0-4038-A333-91E32CD53794}" type="presOf" srcId="{60FDB3A7-2205-4455-ACB2-55B74088354E}" destId="{DB9AE564-A4C5-4E30-B3F9-F38F7BE7A47B}" srcOrd="0" destOrd="0" presId="urn:microsoft.com/office/officeart/2005/8/layout/venn1"/>
    <dgm:cxn modelId="{71E909E0-4BC0-429E-AF62-1352AF3A5E2C}" type="presOf" srcId="{C49BAE58-BC46-437B-A9D4-154C34F02CFF}" destId="{885E2AD5-5636-45F2-8998-27D989E12ABE}" srcOrd="0" destOrd="0" presId="urn:microsoft.com/office/officeart/2005/8/layout/venn1"/>
    <dgm:cxn modelId="{267CA9E1-2088-48B0-BF2A-A5057F45F17A}" srcId="{A420CE77-B6F1-4E28-9382-F8E62350E5AA}" destId="{C49BAE58-BC46-437B-A9D4-154C34F02CFF}" srcOrd="4" destOrd="0" parTransId="{B83C66D7-06B6-49BF-A896-892048C6708E}" sibTransId="{7DDE7CCE-76D0-4A0B-8596-4E5AFD4002E2}"/>
    <dgm:cxn modelId="{27A776F2-C797-4055-B666-5DBF8C21645F}" srcId="{A420CE77-B6F1-4E28-9382-F8E62350E5AA}" destId="{295F2FD6-20A7-4776-A563-423376CE84E5}" srcOrd="2" destOrd="0" parTransId="{28B43376-4BFD-4DB3-BE26-6ED1A97F111A}" sibTransId="{B690ED97-88BC-4AD8-B88E-E8965F4BD6A0}"/>
    <dgm:cxn modelId="{5C8F4AC9-557D-4544-B557-E67B8F55E319}" type="presParOf" srcId="{255B2DB4-E554-4F0B-A648-A02CD1048BD6}" destId="{B8CA6FC3-06CB-4D43-8356-9D0334350F06}" srcOrd="0" destOrd="0" presId="urn:microsoft.com/office/officeart/2005/8/layout/venn1"/>
    <dgm:cxn modelId="{6EC22415-1FC4-4533-AE2A-695351A1B1F1}" type="presParOf" srcId="{255B2DB4-E554-4F0B-A648-A02CD1048BD6}" destId="{014A5EEE-0D5B-4102-AFE7-F095D2354660}" srcOrd="1" destOrd="0" presId="urn:microsoft.com/office/officeart/2005/8/layout/venn1"/>
    <dgm:cxn modelId="{B370858E-1E0D-4EB1-82B1-C9E7061A4005}" type="presParOf" srcId="{255B2DB4-E554-4F0B-A648-A02CD1048BD6}" destId="{6D6434EC-0A1E-42AD-9CEC-B9B7BF5A451C}" srcOrd="2" destOrd="0" presId="urn:microsoft.com/office/officeart/2005/8/layout/venn1"/>
    <dgm:cxn modelId="{93E56AED-6387-4F8D-BACC-5023052BBCCA}" type="presParOf" srcId="{255B2DB4-E554-4F0B-A648-A02CD1048BD6}" destId="{DB9AE564-A4C5-4E30-B3F9-F38F7BE7A47B}" srcOrd="3" destOrd="0" presId="urn:microsoft.com/office/officeart/2005/8/layout/venn1"/>
    <dgm:cxn modelId="{BF765CC3-4C28-4E17-9BB7-EAE0416554AA}" type="presParOf" srcId="{255B2DB4-E554-4F0B-A648-A02CD1048BD6}" destId="{46CCED5A-4DDE-4FE4-A41B-E6BEA970EDFA}" srcOrd="4" destOrd="0" presId="urn:microsoft.com/office/officeart/2005/8/layout/venn1"/>
    <dgm:cxn modelId="{E33BC8D9-D0EA-4F4E-8F92-672D2ABB9CC4}" type="presParOf" srcId="{255B2DB4-E554-4F0B-A648-A02CD1048BD6}" destId="{88B95444-B036-4398-8926-C139314AA78F}" srcOrd="5" destOrd="0" presId="urn:microsoft.com/office/officeart/2005/8/layout/venn1"/>
    <dgm:cxn modelId="{D8DB3A73-6E9B-48B4-9F80-419685CD75EE}" type="presParOf" srcId="{255B2DB4-E554-4F0B-A648-A02CD1048BD6}" destId="{243AFE0D-30B8-4BD8-8FFA-50F2C93FFDC2}" srcOrd="6" destOrd="0" presId="urn:microsoft.com/office/officeart/2005/8/layout/venn1"/>
    <dgm:cxn modelId="{85820FA1-27D5-4A40-B144-CF781A66AEAB}" type="presParOf" srcId="{255B2DB4-E554-4F0B-A648-A02CD1048BD6}" destId="{D54103B6-C2F1-4428-B332-F1DDE32E9D69}" srcOrd="7" destOrd="0" presId="urn:microsoft.com/office/officeart/2005/8/layout/venn1"/>
    <dgm:cxn modelId="{3679DAB0-AB00-49F5-AC3A-BCD5C04D42E2}" type="presParOf" srcId="{255B2DB4-E554-4F0B-A648-A02CD1048BD6}" destId="{83FF74C5-7B6E-4A7A-88A4-0BD34578138D}" srcOrd="8" destOrd="0" presId="urn:microsoft.com/office/officeart/2005/8/layout/venn1"/>
    <dgm:cxn modelId="{D1BEABE2-CB94-4B0E-9578-F82FD5E7D090}" type="presParOf" srcId="{255B2DB4-E554-4F0B-A648-A02CD1048BD6}" destId="{885E2AD5-5636-45F2-8998-27D989E12ABE}" srcOrd="9" destOrd="0" presId="urn:microsoft.com/office/officeart/2005/8/layout/venn1"/>
    <dgm:cxn modelId="{44BCDA63-6818-4945-A114-BD5D9E1DEC71}" type="presParOf" srcId="{255B2DB4-E554-4F0B-A648-A02CD1048BD6}" destId="{2CA6E86E-AAEC-4427-A928-B345FF5A8673}" srcOrd="10" destOrd="0" presId="urn:microsoft.com/office/officeart/2005/8/layout/venn1"/>
    <dgm:cxn modelId="{C41455AA-FFC4-4F4C-B668-FAFDDAE863A6}" type="presParOf" srcId="{255B2DB4-E554-4F0B-A648-A02CD1048BD6}" destId="{6DEBF602-108B-4FF7-86BB-42CEC9D0F76F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A39EF42-C811-433B-BA6E-426EDF39235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4AC33F-C87D-4330-98FE-28A1BFE4DE4C}">
      <dgm:prSet phldrT="[Text]"/>
      <dgm:spPr/>
      <dgm:t>
        <a:bodyPr/>
        <a:lstStyle/>
        <a:p>
          <a:r>
            <a:rPr lang="en-US" b="1" dirty="0">
              <a:latin typeface="Century Gothic" panose="020B0502020202020204" pitchFamily="34" charset="0"/>
            </a:rPr>
            <a:t>Purpose</a:t>
          </a:r>
        </a:p>
      </dgm:t>
    </dgm:pt>
    <dgm:pt modelId="{3BC150AF-E768-43C4-9377-8F5338AD20E3}" type="parTrans" cxnId="{1FB53A84-C320-4A83-B868-F15FE2214DC6}">
      <dgm:prSet/>
      <dgm:spPr/>
      <dgm:t>
        <a:bodyPr/>
        <a:lstStyle/>
        <a:p>
          <a:endParaRPr lang="en-US"/>
        </a:p>
      </dgm:t>
    </dgm:pt>
    <dgm:pt modelId="{46D96E88-855B-4423-89D5-36F8F119A823}" type="sibTrans" cxnId="{1FB53A84-C320-4A83-B868-F15FE2214DC6}">
      <dgm:prSet/>
      <dgm:spPr/>
      <dgm:t>
        <a:bodyPr/>
        <a:lstStyle/>
        <a:p>
          <a:endParaRPr lang="en-US"/>
        </a:p>
      </dgm:t>
    </dgm:pt>
    <dgm:pt modelId="{258214FC-E22D-4538-921E-5A375C1EE1DF}">
      <dgm:prSet phldrT="[Text]"/>
      <dgm:spPr/>
      <dgm:t>
        <a:bodyPr/>
        <a:lstStyle/>
        <a:p>
          <a:r>
            <a:rPr lang="en-US" b="1" dirty="0">
              <a:latin typeface="Century Gothic" panose="020B0502020202020204" pitchFamily="34" charset="0"/>
            </a:rPr>
            <a:t>Programs</a:t>
          </a:r>
        </a:p>
      </dgm:t>
    </dgm:pt>
    <dgm:pt modelId="{CD57F513-B3E8-4480-A480-8D01BBB62ADC}" type="parTrans" cxnId="{969E1358-672B-4FD5-A805-B8247F342DF0}">
      <dgm:prSet/>
      <dgm:spPr/>
      <dgm:t>
        <a:bodyPr/>
        <a:lstStyle/>
        <a:p>
          <a:endParaRPr lang="en-US"/>
        </a:p>
      </dgm:t>
    </dgm:pt>
    <dgm:pt modelId="{CC498148-C05D-423E-BC34-A248605E61EB}" type="sibTrans" cxnId="{969E1358-672B-4FD5-A805-B8247F342DF0}">
      <dgm:prSet/>
      <dgm:spPr/>
      <dgm:t>
        <a:bodyPr/>
        <a:lstStyle/>
        <a:p>
          <a:endParaRPr lang="en-US"/>
        </a:p>
      </dgm:t>
    </dgm:pt>
    <dgm:pt modelId="{6AB27522-273A-46DC-859A-640ADE03CBDE}">
      <dgm:prSet phldrT="[Text]"/>
      <dgm:spPr/>
      <dgm:t>
        <a:bodyPr/>
        <a:lstStyle/>
        <a:p>
          <a:r>
            <a:rPr lang="en-US" dirty="0">
              <a:solidFill>
                <a:schemeClr val="accent1"/>
              </a:solidFill>
              <a:latin typeface="Century Gothic" panose="020B0502020202020204" pitchFamily="34" charset="0"/>
            </a:rPr>
            <a:t>21</a:t>
          </a:r>
        </a:p>
      </dgm:t>
    </dgm:pt>
    <dgm:pt modelId="{DA117412-AF1C-46E5-B2BE-1B783394CAB0}" type="parTrans" cxnId="{14FFED78-FC45-49DD-84C8-B968F0D6A84A}">
      <dgm:prSet/>
      <dgm:spPr/>
      <dgm:t>
        <a:bodyPr/>
        <a:lstStyle/>
        <a:p>
          <a:endParaRPr lang="en-US"/>
        </a:p>
      </dgm:t>
    </dgm:pt>
    <dgm:pt modelId="{3CABCAB3-8B92-4D94-82FC-FB4723E6D6C2}" type="sibTrans" cxnId="{14FFED78-FC45-49DD-84C8-B968F0D6A84A}">
      <dgm:prSet/>
      <dgm:spPr/>
      <dgm:t>
        <a:bodyPr/>
        <a:lstStyle/>
        <a:p>
          <a:endParaRPr lang="en-US"/>
        </a:p>
      </dgm:t>
    </dgm:pt>
    <dgm:pt modelId="{2653FAC3-E4F1-412D-B609-2E928847E8A4}">
      <dgm:prSet phldrT="[Text]"/>
      <dgm:spPr/>
      <dgm:t>
        <a:bodyPr/>
        <a:lstStyle/>
        <a:p>
          <a:r>
            <a:rPr lang="en-US" b="1" dirty="0">
              <a:latin typeface="Century Gothic" panose="020B0502020202020204" pitchFamily="34" charset="0"/>
            </a:rPr>
            <a:t>Opportunity</a:t>
          </a:r>
        </a:p>
      </dgm:t>
    </dgm:pt>
    <dgm:pt modelId="{2F702900-5B14-4DE9-ACDE-27E3CAE8DFE8}" type="parTrans" cxnId="{FAEB5766-046A-4261-A4C2-433DCDB9165A}">
      <dgm:prSet/>
      <dgm:spPr/>
      <dgm:t>
        <a:bodyPr/>
        <a:lstStyle/>
        <a:p>
          <a:endParaRPr lang="en-US"/>
        </a:p>
      </dgm:t>
    </dgm:pt>
    <dgm:pt modelId="{384D1AFF-DDCD-44FC-890E-C4A4BD3471AD}" type="sibTrans" cxnId="{FAEB5766-046A-4261-A4C2-433DCDB9165A}">
      <dgm:prSet/>
      <dgm:spPr/>
      <dgm:t>
        <a:bodyPr/>
        <a:lstStyle/>
        <a:p>
          <a:endParaRPr lang="en-US"/>
        </a:p>
      </dgm:t>
    </dgm:pt>
    <dgm:pt modelId="{4706A2BF-3809-4ED1-986E-4F5A6E56C139}">
      <dgm:prSet phldrT="[Text]" custT="1"/>
      <dgm:spPr/>
      <dgm:t>
        <a:bodyPr/>
        <a:lstStyle/>
        <a:p>
          <a:r>
            <a:rPr lang="en-US" sz="2000" dirty="0">
              <a:latin typeface="Century Gothic" panose="020B0502020202020204" pitchFamily="34" charset="0"/>
            </a:rPr>
            <a:t>Funding	Technical Assistance		Peer Learning Cohort </a:t>
          </a:r>
        </a:p>
      </dgm:t>
    </dgm:pt>
    <dgm:pt modelId="{4FD2A1C7-7D5C-4785-A062-EC2ED985F952}" type="parTrans" cxnId="{EA453E6A-2065-4178-B4F2-49CA48A0B1B3}">
      <dgm:prSet/>
      <dgm:spPr/>
      <dgm:t>
        <a:bodyPr/>
        <a:lstStyle/>
        <a:p>
          <a:endParaRPr lang="en-US"/>
        </a:p>
      </dgm:t>
    </dgm:pt>
    <dgm:pt modelId="{3937CAD7-68CC-40F4-97B9-72CE091EED37}" type="sibTrans" cxnId="{EA453E6A-2065-4178-B4F2-49CA48A0B1B3}">
      <dgm:prSet/>
      <dgm:spPr/>
      <dgm:t>
        <a:bodyPr/>
        <a:lstStyle/>
        <a:p>
          <a:endParaRPr lang="en-US"/>
        </a:p>
      </dgm:t>
    </dgm:pt>
    <dgm:pt modelId="{59963EAA-6AC1-490F-9A8E-A1FF4E1357CA}" type="pres">
      <dgm:prSet presAssocID="{CA39EF42-C811-433B-BA6E-426EDF392357}" presName="vert0" presStyleCnt="0">
        <dgm:presLayoutVars>
          <dgm:dir/>
          <dgm:animOne val="branch"/>
          <dgm:animLvl val="lvl"/>
        </dgm:presLayoutVars>
      </dgm:prSet>
      <dgm:spPr/>
    </dgm:pt>
    <dgm:pt modelId="{CDA56533-2C62-409F-9687-67ACDC107BA3}" type="pres">
      <dgm:prSet presAssocID="{C14AC33F-C87D-4330-98FE-28A1BFE4DE4C}" presName="thickLine" presStyleLbl="alignNode1" presStyleIdx="0" presStyleCnt="3"/>
      <dgm:spPr/>
    </dgm:pt>
    <dgm:pt modelId="{4091E765-CEEB-40F0-975F-5FAF95AE429F}" type="pres">
      <dgm:prSet presAssocID="{C14AC33F-C87D-4330-98FE-28A1BFE4DE4C}" presName="horz1" presStyleCnt="0"/>
      <dgm:spPr/>
    </dgm:pt>
    <dgm:pt modelId="{C0BB9DBA-C685-4574-9679-D6D2EDFA9EC2}" type="pres">
      <dgm:prSet presAssocID="{C14AC33F-C87D-4330-98FE-28A1BFE4DE4C}" presName="tx1" presStyleLbl="revTx" presStyleIdx="0" presStyleCnt="5"/>
      <dgm:spPr/>
    </dgm:pt>
    <dgm:pt modelId="{4C0C6FDA-3B6E-4073-803B-36E53F659508}" type="pres">
      <dgm:prSet presAssocID="{C14AC33F-C87D-4330-98FE-28A1BFE4DE4C}" presName="vert1" presStyleCnt="0"/>
      <dgm:spPr/>
    </dgm:pt>
    <dgm:pt modelId="{9FF3262D-FB97-4E2F-B06E-3475B0CE356E}" type="pres">
      <dgm:prSet presAssocID="{258214FC-E22D-4538-921E-5A375C1EE1DF}" presName="thickLine" presStyleLbl="alignNode1" presStyleIdx="1" presStyleCnt="3"/>
      <dgm:spPr/>
    </dgm:pt>
    <dgm:pt modelId="{0B0602F4-08CE-400C-9019-58694B55FFAF}" type="pres">
      <dgm:prSet presAssocID="{258214FC-E22D-4538-921E-5A375C1EE1DF}" presName="horz1" presStyleCnt="0"/>
      <dgm:spPr/>
    </dgm:pt>
    <dgm:pt modelId="{D1040E28-09CF-4655-B11F-FDB8E5AC73AA}" type="pres">
      <dgm:prSet presAssocID="{258214FC-E22D-4538-921E-5A375C1EE1DF}" presName="tx1" presStyleLbl="revTx" presStyleIdx="1" presStyleCnt="5"/>
      <dgm:spPr/>
    </dgm:pt>
    <dgm:pt modelId="{D75099AF-D7C9-400E-9CAB-9E3F4FDADF5F}" type="pres">
      <dgm:prSet presAssocID="{258214FC-E22D-4538-921E-5A375C1EE1DF}" presName="vert1" presStyleCnt="0"/>
      <dgm:spPr/>
    </dgm:pt>
    <dgm:pt modelId="{3FC8F936-7108-4D1C-9776-AE1BF6A5A82E}" type="pres">
      <dgm:prSet presAssocID="{6AB27522-273A-46DC-859A-640ADE03CBDE}" presName="vertSpace2a" presStyleCnt="0"/>
      <dgm:spPr/>
    </dgm:pt>
    <dgm:pt modelId="{617FB4D0-B8B0-432C-BCAE-ED69CFBF6737}" type="pres">
      <dgm:prSet presAssocID="{6AB27522-273A-46DC-859A-640ADE03CBDE}" presName="horz2" presStyleCnt="0"/>
      <dgm:spPr/>
    </dgm:pt>
    <dgm:pt modelId="{866CEF53-F5E6-4E73-9420-C67E8D467FCF}" type="pres">
      <dgm:prSet presAssocID="{6AB27522-273A-46DC-859A-640ADE03CBDE}" presName="horzSpace2" presStyleCnt="0"/>
      <dgm:spPr/>
    </dgm:pt>
    <dgm:pt modelId="{7836D203-A3E9-43D7-9EB1-FD6EACD19A6E}" type="pres">
      <dgm:prSet presAssocID="{6AB27522-273A-46DC-859A-640ADE03CBDE}" presName="tx2" presStyleLbl="revTx" presStyleIdx="2" presStyleCnt="5"/>
      <dgm:spPr/>
    </dgm:pt>
    <dgm:pt modelId="{7482DBE7-8521-4DE1-86FD-CE5ED99FCA25}" type="pres">
      <dgm:prSet presAssocID="{6AB27522-273A-46DC-859A-640ADE03CBDE}" presName="vert2" presStyleCnt="0"/>
      <dgm:spPr/>
    </dgm:pt>
    <dgm:pt modelId="{CBA6F50E-CB35-44A1-8253-2FAB011D97D6}" type="pres">
      <dgm:prSet presAssocID="{6AB27522-273A-46DC-859A-640ADE03CBDE}" presName="thinLine2b" presStyleLbl="callout" presStyleIdx="0" presStyleCnt="2"/>
      <dgm:spPr/>
    </dgm:pt>
    <dgm:pt modelId="{66518579-6C0A-47D7-859C-9512EAA8010C}" type="pres">
      <dgm:prSet presAssocID="{6AB27522-273A-46DC-859A-640ADE03CBDE}" presName="vertSpace2b" presStyleCnt="0"/>
      <dgm:spPr/>
    </dgm:pt>
    <dgm:pt modelId="{713A4A9F-7A5C-45B6-85E4-BF0E477D75FB}" type="pres">
      <dgm:prSet presAssocID="{2653FAC3-E4F1-412D-B609-2E928847E8A4}" presName="thickLine" presStyleLbl="alignNode1" presStyleIdx="2" presStyleCnt="3"/>
      <dgm:spPr/>
    </dgm:pt>
    <dgm:pt modelId="{A98F3720-1954-45EF-918C-05DA2E503A9B}" type="pres">
      <dgm:prSet presAssocID="{2653FAC3-E4F1-412D-B609-2E928847E8A4}" presName="horz1" presStyleCnt="0"/>
      <dgm:spPr/>
    </dgm:pt>
    <dgm:pt modelId="{D9A22F7D-326D-4198-A7AA-4AD73BD60ED2}" type="pres">
      <dgm:prSet presAssocID="{2653FAC3-E4F1-412D-B609-2E928847E8A4}" presName="tx1" presStyleLbl="revTx" presStyleIdx="3" presStyleCnt="5"/>
      <dgm:spPr/>
    </dgm:pt>
    <dgm:pt modelId="{E126462D-95AA-4588-AE4D-64E845AD3163}" type="pres">
      <dgm:prSet presAssocID="{2653FAC3-E4F1-412D-B609-2E928847E8A4}" presName="vert1" presStyleCnt="0"/>
      <dgm:spPr/>
    </dgm:pt>
    <dgm:pt modelId="{958314C2-2680-4807-83D6-8FE96B1A85E6}" type="pres">
      <dgm:prSet presAssocID="{4706A2BF-3809-4ED1-986E-4F5A6E56C139}" presName="vertSpace2a" presStyleCnt="0"/>
      <dgm:spPr/>
    </dgm:pt>
    <dgm:pt modelId="{399D9113-B45A-43DE-A8AC-67CD6F8B3698}" type="pres">
      <dgm:prSet presAssocID="{4706A2BF-3809-4ED1-986E-4F5A6E56C139}" presName="horz2" presStyleCnt="0"/>
      <dgm:spPr/>
    </dgm:pt>
    <dgm:pt modelId="{7FFC0674-79E8-4FF9-AEC9-43A661BB95E5}" type="pres">
      <dgm:prSet presAssocID="{4706A2BF-3809-4ED1-986E-4F5A6E56C139}" presName="horzSpace2" presStyleCnt="0"/>
      <dgm:spPr/>
    </dgm:pt>
    <dgm:pt modelId="{373D640A-C492-4336-9C99-2C4CA9BF03CA}" type="pres">
      <dgm:prSet presAssocID="{4706A2BF-3809-4ED1-986E-4F5A6E56C139}" presName="tx2" presStyleLbl="revTx" presStyleIdx="4" presStyleCnt="5" custScaleX="101388" custLinFactNeighborX="3972" custLinFactNeighborY="-695"/>
      <dgm:spPr/>
    </dgm:pt>
    <dgm:pt modelId="{8B5B25C1-D651-4D81-AB57-ED03E5E95646}" type="pres">
      <dgm:prSet presAssocID="{4706A2BF-3809-4ED1-986E-4F5A6E56C139}" presName="vert2" presStyleCnt="0"/>
      <dgm:spPr/>
    </dgm:pt>
    <dgm:pt modelId="{00A67C53-2AA1-42B6-9D5A-997D5B0B4DC2}" type="pres">
      <dgm:prSet presAssocID="{4706A2BF-3809-4ED1-986E-4F5A6E56C139}" presName="thinLine2b" presStyleLbl="callout" presStyleIdx="1" presStyleCnt="2"/>
      <dgm:spPr/>
    </dgm:pt>
    <dgm:pt modelId="{9CD7437F-28B2-4239-B3CC-8E110EDE4249}" type="pres">
      <dgm:prSet presAssocID="{4706A2BF-3809-4ED1-986E-4F5A6E56C139}" presName="vertSpace2b" presStyleCnt="0"/>
      <dgm:spPr/>
    </dgm:pt>
  </dgm:ptLst>
  <dgm:cxnLst>
    <dgm:cxn modelId="{17F79C19-54EC-4DD2-9783-02329F4BA722}" type="presOf" srcId="{2653FAC3-E4F1-412D-B609-2E928847E8A4}" destId="{D9A22F7D-326D-4198-A7AA-4AD73BD60ED2}" srcOrd="0" destOrd="0" presId="urn:microsoft.com/office/officeart/2008/layout/LinedList"/>
    <dgm:cxn modelId="{8F5B4A49-D84B-4783-9BE6-FB1ADCB87B8E}" type="presOf" srcId="{C14AC33F-C87D-4330-98FE-28A1BFE4DE4C}" destId="{C0BB9DBA-C685-4574-9679-D6D2EDFA9EC2}" srcOrd="0" destOrd="0" presId="urn:microsoft.com/office/officeart/2008/layout/LinedList"/>
    <dgm:cxn modelId="{969E1358-672B-4FD5-A805-B8247F342DF0}" srcId="{CA39EF42-C811-433B-BA6E-426EDF392357}" destId="{258214FC-E22D-4538-921E-5A375C1EE1DF}" srcOrd="1" destOrd="0" parTransId="{CD57F513-B3E8-4480-A480-8D01BBB62ADC}" sibTransId="{CC498148-C05D-423E-BC34-A248605E61EB}"/>
    <dgm:cxn modelId="{0F12DC5C-ED4D-4D1F-A20C-B3701872A57B}" type="presOf" srcId="{258214FC-E22D-4538-921E-5A375C1EE1DF}" destId="{D1040E28-09CF-4655-B11F-FDB8E5AC73AA}" srcOrd="0" destOrd="0" presId="urn:microsoft.com/office/officeart/2008/layout/LinedList"/>
    <dgm:cxn modelId="{FAEB5766-046A-4261-A4C2-433DCDB9165A}" srcId="{CA39EF42-C811-433B-BA6E-426EDF392357}" destId="{2653FAC3-E4F1-412D-B609-2E928847E8A4}" srcOrd="2" destOrd="0" parTransId="{2F702900-5B14-4DE9-ACDE-27E3CAE8DFE8}" sibTransId="{384D1AFF-DDCD-44FC-890E-C4A4BD3471AD}"/>
    <dgm:cxn modelId="{EA453E6A-2065-4178-B4F2-49CA48A0B1B3}" srcId="{2653FAC3-E4F1-412D-B609-2E928847E8A4}" destId="{4706A2BF-3809-4ED1-986E-4F5A6E56C139}" srcOrd="0" destOrd="0" parTransId="{4FD2A1C7-7D5C-4785-A062-EC2ED985F952}" sibTransId="{3937CAD7-68CC-40F4-97B9-72CE091EED37}"/>
    <dgm:cxn modelId="{C668D877-7EE1-46E9-8662-B470EADB3C96}" type="presOf" srcId="{6AB27522-273A-46DC-859A-640ADE03CBDE}" destId="{7836D203-A3E9-43D7-9EB1-FD6EACD19A6E}" srcOrd="0" destOrd="0" presId="urn:microsoft.com/office/officeart/2008/layout/LinedList"/>
    <dgm:cxn modelId="{14FFED78-FC45-49DD-84C8-B968F0D6A84A}" srcId="{258214FC-E22D-4538-921E-5A375C1EE1DF}" destId="{6AB27522-273A-46DC-859A-640ADE03CBDE}" srcOrd="0" destOrd="0" parTransId="{DA117412-AF1C-46E5-B2BE-1B783394CAB0}" sibTransId="{3CABCAB3-8B92-4D94-82FC-FB4723E6D6C2}"/>
    <dgm:cxn modelId="{1FB53A84-C320-4A83-B868-F15FE2214DC6}" srcId="{CA39EF42-C811-433B-BA6E-426EDF392357}" destId="{C14AC33F-C87D-4330-98FE-28A1BFE4DE4C}" srcOrd="0" destOrd="0" parTransId="{3BC150AF-E768-43C4-9377-8F5338AD20E3}" sibTransId="{46D96E88-855B-4423-89D5-36F8F119A823}"/>
    <dgm:cxn modelId="{2C46D0CF-7224-4766-A001-9203832F6556}" type="presOf" srcId="{4706A2BF-3809-4ED1-986E-4F5A6E56C139}" destId="{373D640A-C492-4336-9C99-2C4CA9BF03CA}" srcOrd="0" destOrd="0" presId="urn:microsoft.com/office/officeart/2008/layout/LinedList"/>
    <dgm:cxn modelId="{010403D5-917F-456A-9D48-0D8618EFC332}" type="presOf" srcId="{CA39EF42-C811-433B-BA6E-426EDF392357}" destId="{59963EAA-6AC1-490F-9A8E-A1FF4E1357CA}" srcOrd="0" destOrd="0" presId="urn:microsoft.com/office/officeart/2008/layout/LinedList"/>
    <dgm:cxn modelId="{09F73833-3176-4E06-9736-F422C7E64564}" type="presParOf" srcId="{59963EAA-6AC1-490F-9A8E-A1FF4E1357CA}" destId="{CDA56533-2C62-409F-9687-67ACDC107BA3}" srcOrd="0" destOrd="0" presId="urn:microsoft.com/office/officeart/2008/layout/LinedList"/>
    <dgm:cxn modelId="{E9D2D0E5-2131-4A60-B045-77036B80997C}" type="presParOf" srcId="{59963EAA-6AC1-490F-9A8E-A1FF4E1357CA}" destId="{4091E765-CEEB-40F0-975F-5FAF95AE429F}" srcOrd="1" destOrd="0" presId="urn:microsoft.com/office/officeart/2008/layout/LinedList"/>
    <dgm:cxn modelId="{A4E2694E-34B2-4BCF-82F4-7488A418EB0F}" type="presParOf" srcId="{4091E765-CEEB-40F0-975F-5FAF95AE429F}" destId="{C0BB9DBA-C685-4574-9679-D6D2EDFA9EC2}" srcOrd="0" destOrd="0" presId="urn:microsoft.com/office/officeart/2008/layout/LinedList"/>
    <dgm:cxn modelId="{D12ADA93-AE29-44E9-9F6B-25D2611BFB93}" type="presParOf" srcId="{4091E765-CEEB-40F0-975F-5FAF95AE429F}" destId="{4C0C6FDA-3B6E-4073-803B-36E53F659508}" srcOrd="1" destOrd="0" presId="urn:microsoft.com/office/officeart/2008/layout/LinedList"/>
    <dgm:cxn modelId="{6848D406-25ED-44B7-83A8-1558F3F77525}" type="presParOf" srcId="{59963EAA-6AC1-490F-9A8E-A1FF4E1357CA}" destId="{9FF3262D-FB97-4E2F-B06E-3475B0CE356E}" srcOrd="2" destOrd="0" presId="urn:microsoft.com/office/officeart/2008/layout/LinedList"/>
    <dgm:cxn modelId="{5A02662A-C15F-4A13-A88B-E5111D34E3C3}" type="presParOf" srcId="{59963EAA-6AC1-490F-9A8E-A1FF4E1357CA}" destId="{0B0602F4-08CE-400C-9019-58694B55FFAF}" srcOrd="3" destOrd="0" presId="urn:microsoft.com/office/officeart/2008/layout/LinedList"/>
    <dgm:cxn modelId="{E5FFFBBF-3B86-4D37-A45F-AA05BB767BF2}" type="presParOf" srcId="{0B0602F4-08CE-400C-9019-58694B55FFAF}" destId="{D1040E28-09CF-4655-B11F-FDB8E5AC73AA}" srcOrd="0" destOrd="0" presId="urn:microsoft.com/office/officeart/2008/layout/LinedList"/>
    <dgm:cxn modelId="{FEBCE335-669A-4A0D-90F5-389EE95DAB60}" type="presParOf" srcId="{0B0602F4-08CE-400C-9019-58694B55FFAF}" destId="{D75099AF-D7C9-400E-9CAB-9E3F4FDADF5F}" srcOrd="1" destOrd="0" presId="urn:microsoft.com/office/officeart/2008/layout/LinedList"/>
    <dgm:cxn modelId="{93D56E1E-46F9-4100-840C-9D663D04F43D}" type="presParOf" srcId="{D75099AF-D7C9-400E-9CAB-9E3F4FDADF5F}" destId="{3FC8F936-7108-4D1C-9776-AE1BF6A5A82E}" srcOrd="0" destOrd="0" presId="urn:microsoft.com/office/officeart/2008/layout/LinedList"/>
    <dgm:cxn modelId="{9ED33BE7-459F-474A-A7F7-CA2C40F64A49}" type="presParOf" srcId="{D75099AF-D7C9-400E-9CAB-9E3F4FDADF5F}" destId="{617FB4D0-B8B0-432C-BCAE-ED69CFBF6737}" srcOrd="1" destOrd="0" presId="urn:microsoft.com/office/officeart/2008/layout/LinedList"/>
    <dgm:cxn modelId="{9F2CAB5A-15F6-4B2C-B161-DADECE4037F6}" type="presParOf" srcId="{617FB4D0-B8B0-432C-BCAE-ED69CFBF6737}" destId="{866CEF53-F5E6-4E73-9420-C67E8D467FCF}" srcOrd="0" destOrd="0" presId="urn:microsoft.com/office/officeart/2008/layout/LinedList"/>
    <dgm:cxn modelId="{CB4B411F-9EF5-4132-8AE5-E064335C2A07}" type="presParOf" srcId="{617FB4D0-B8B0-432C-BCAE-ED69CFBF6737}" destId="{7836D203-A3E9-43D7-9EB1-FD6EACD19A6E}" srcOrd="1" destOrd="0" presId="urn:microsoft.com/office/officeart/2008/layout/LinedList"/>
    <dgm:cxn modelId="{CADB2668-E2CA-4646-9B7F-6A25115D51E2}" type="presParOf" srcId="{617FB4D0-B8B0-432C-BCAE-ED69CFBF6737}" destId="{7482DBE7-8521-4DE1-86FD-CE5ED99FCA25}" srcOrd="2" destOrd="0" presId="urn:microsoft.com/office/officeart/2008/layout/LinedList"/>
    <dgm:cxn modelId="{863A0100-CA47-4A67-9E06-542572DAD999}" type="presParOf" srcId="{D75099AF-D7C9-400E-9CAB-9E3F4FDADF5F}" destId="{CBA6F50E-CB35-44A1-8253-2FAB011D97D6}" srcOrd="2" destOrd="0" presId="urn:microsoft.com/office/officeart/2008/layout/LinedList"/>
    <dgm:cxn modelId="{B5527116-A07D-4F10-9FBB-339B9020F693}" type="presParOf" srcId="{D75099AF-D7C9-400E-9CAB-9E3F4FDADF5F}" destId="{66518579-6C0A-47D7-859C-9512EAA8010C}" srcOrd="3" destOrd="0" presId="urn:microsoft.com/office/officeart/2008/layout/LinedList"/>
    <dgm:cxn modelId="{8A0940A2-4BB0-44EB-885B-1D99A6B6F26D}" type="presParOf" srcId="{59963EAA-6AC1-490F-9A8E-A1FF4E1357CA}" destId="{713A4A9F-7A5C-45B6-85E4-BF0E477D75FB}" srcOrd="4" destOrd="0" presId="urn:microsoft.com/office/officeart/2008/layout/LinedList"/>
    <dgm:cxn modelId="{F2E6E812-EBE4-48BD-90ED-E65AAB02EBD2}" type="presParOf" srcId="{59963EAA-6AC1-490F-9A8E-A1FF4E1357CA}" destId="{A98F3720-1954-45EF-918C-05DA2E503A9B}" srcOrd="5" destOrd="0" presId="urn:microsoft.com/office/officeart/2008/layout/LinedList"/>
    <dgm:cxn modelId="{C1ED3259-D411-4C06-B77E-38CF646F3504}" type="presParOf" srcId="{A98F3720-1954-45EF-918C-05DA2E503A9B}" destId="{D9A22F7D-326D-4198-A7AA-4AD73BD60ED2}" srcOrd="0" destOrd="0" presId="urn:microsoft.com/office/officeart/2008/layout/LinedList"/>
    <dgm:cxn modelId="{995AC0C7-3CE8-4D00-84E5-E29A2AF4D376}" type="presParOf" srcId="{A98F3720-1954-45EF-918C-05DA2E503A9B}" destId="{E126462D-95AA-4588-AE4D-64E845AD3163}" srcOrd="1" destOrd="0" presId="urn:microsoft.com/office/officeart/2008/layout/LinedList"/>
    <dgm:cxn modelId="{2E180579-C68E-4438-A00A-56EF28A7A976}" type="presParOf" srcId="{E126462D-95AA-4588-AE4D-64E845AD3163}" destId="{958314C2-2680-4807-83D6-8FE96B1A85E6}" srcOrd="0" destOrd="0" presId="urn:microsoft.com/office/officeart/2008/layout/LinedList"/>
    <dgm:cxn modelId="{DB711B10-10C8-44BF-9169-B0175B20B82E}" type="presParOf" srcId="{E126462D-95AA-4588-AE4D-64E845AD3163}" destId="{399D9113-B45A-43DE-A8AC-67CD6F8B3698}" srcOrd="1" destOrd="0" presId="urn:microsoft.com/office/officeart/2008/layout/LinedList"/>
    <dgm:cxn modelId="{53CFB606-25FC-47B0-9C13-126B14433F75}" type="presParOf" srcId="{399D9113-B45A-43DE-A8AC-67CD6F8B3698}" destId="{7FFC0674-79E8-4FF9-AEC9-43A661BB95E5}" srcOrd="0" destOrd="0" presId="urn:microsoft.com/office/officeart/2008/layout/LinedList"/>
    <dgm:cxn modelId="{315587C5-1FB4-4F45-92CB-F0439866EA93}" type="presParOf" srcId="{399D9113-B45A-43DE-A8AC-67CD6F8B3698}" destId="{373D640A-C492-4336-9C99-2C4CA9BF03CA}" srcOrd="1" destOrd="0" presId="urn:microsoft.com/office/officeart/2008/layout/LinedList"/>
    <dgm:cxn modelId="{CBEC2F51-E4BF-4D9F-9D65-CB4D98E65CB4}" type="presParOf" srcId="{399D9113-B45A-43DE-A8AC-67CD6F8B3698}" destId="{8B5B25C1-D651-4D81-AB57-ED03E5E95646}" srcOrd="2" destOrd="0" presId="urn:microsoft.com/office/officeart/2008/layout/LinedList"/>
    <dgm:cxn modelId="{95EF0705-4D0A-4CA1-993B-545DF15A3F1A}" type="presParOf" srcId="{E126462D-95AA-4588-AE4D-64E845AD3163}" destId="{00A67C53-2AA1-42B6-9D5A-997D5B0B4DC2}" srcOrd="2" destOrd="0" presId="urn:microsoft.com/office/officeart/2008/layout/LinedList"/>
    <dgm:cxn modelId="{B8773A50-0DDB-4AE8-9E47-F3700F64979D}" type="presParOf" srcId="{E126462D-95AA-4588-AE4D-64E845AD3163}" destId="{9CD7437F-28B2-4239-B3CC-8E110EDE4249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ABF3967-846A-491C-89D3-0B3B7D71FF6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BF5714-E788-4D69-BC9C-5EAF224F21C3}">
      <dgm:prSet phldrT="[Text]"/>
      <dgm:spPr>
        <a:solidFill>
          <a:srgbClr val="005480"/>
        </a:solidFill>
      </dgm:spPr>
      <dgm:t>
        <a:bodyPr/>
        <a:lstStyle/>
        <a:p>
          <a:endParaRPr lang="en-US" dirty="0"/>
        </a:p>
        <a:p>
          <a:r>
            <a:rPr lang="en-US" dirty="0"/>
            <a:t>Medication Support</a:t>
          </a:r>
        </a:p>
      </dgm:t>
    </dgm:pt>
    <dgm:pt modelId="{EBA25A53-3BCF-4BF3-90DC-7BA708D8F16B}" type="parTrans" cxnId="{F0349142-C517-42A9-92CB-9392E2F46529}">
      <dgm:prSet/>
      <dgm:spPr/>
      <dgm:t>
        <a:bodyPr/>
        <a:lstStyle/>
        <a:p>
          <a:endParaRPr lang="en-US"/>
        </a:p>
      </dgm:t>
    </dgm:pt>
    <dgm:pt modelId="{C0F9142B-3FFF-4EAC-B783-0A94B66A1E68}" type="sibTrans" cxnId="{F0349142-C517-42A9-92CB-9392E2F46529}">
      <dgm:prSet/>
      <dgm:spPr/>
      <dgm:t>
        <a:bodyPr/>
        <a:lstStyle/>
        <a:p>
          <a:endParaRPr lang="en-US"/>
        </a:p>
      </dgm:t>
    </dgm:pt>
    <dgm:pt modelId="{C105CC9B-3FE6-4AB1-AFE3-81E6CF34C1DA}">
      <dgm:prSet phldrT="[Text]"/>
      <dgm:spPr>
        <a:solidFill>
          <a:srgbClr val="005480"/>
        </a:solidFill>
      </dgm:spPr>
      <dgm:t>
        <a:bodyPr/>
        <a:lstStyle/>
        <a:p>
          <a:endParaRPr lang="en-US" dirty="0"/>
        </a:p>
        <a:p>
          <a:endParaRPr lang="en-US" dirty="0"/>
        </a:p>
        <a:p>
          <a:r>
            <a:rPr lang="en-US" dirty="0"/>
            <a:t>Housing and the Homelessness Response System</a:t>
          </a:r>
        </a:p>
      </dgm:t>
    </dgm:pt>
    <dgm:pt modelId="{DBD5E50E-A06D-4880-B531-F87F99F53CAC}" type="parTrans" cxnId="{274EECED-62F6-45D7-B063-2D9C4B8900FD}">
      <dgm:prSet/>
      <dgm:spPr/>
      <dgm:t>
        <a:bodyPr/>
        <a:lstStyle/>
        <a:p>
          <a:endParaRPr lang="en-US"/>
        </a:p>
      </dgm:t>
    </dgm:pt>
    <dgm:pt modelId="{0D73A4F0-2E83-4042-A6BF-29297361F9E1}" type="sibTrans" cxnId="{274EECED-62F6-45D7-B063-2D9C4B8900FD}">
      <dgm:prSet/>
      <dgm:spPr/>
      <dgm:t>
        <a:bodyPr/>
        <a:lstStyle/>
        <a:p>
          <a:endParaRPr lang="en-US"/>
        </a:p>
      </dgm:t>
    </dgm:pt>
    <dgm:pt modelId="{EFE33571-0730-4E97-88EF-5B3955F6008F}">
      <dgm:prSet phldrT="[Text]"/>
      <dgm:spPr>
        <a:solidFill>
          <a:srgbClr val="005480"/>
        </a:solidFill>
      </dgm:spPr>
      <dgm:t>
        <a:bodyPr/>
        <a:lstStyle/>
        <a:p>
          <a:endParaRPr lang="en-US" dirty="0"/>
        </a:p>
        <a:p>
          <a:r>
            <a:rPr lang="en-US" dirty="0"/>
            <a:t>Behavioral Health in MRC</a:t>
          </a:r>
        </a:p>
      </dgm:t>
    </dgm:pt>
    <dgm:pt modelId="{68907705-44BE-4251-95FF-A5ACF8A42A20}" type="parTrans" cxnId="{E9AD9184-D244-4183-BD50-08C8AD06C29F}">
      <dgm:prSet/>
      <dgm:spPr/>
      <dgm:t>
        <a:bodyPr/>
        <a:lstStyle/>
        <a:p>
          <a:endParaRPr lang="en-US"/>
        </a:p>
      </dgm:t>
    </dgm:pt>
    <dgm:pt modelId="{6C625906-E292-486D-9C06-AAC767435FF7}" type="sibTrans" cxnId="{E9AD9184-D244-4183-BD50-08C8AD06C29F}">
      <dgm:prSet/>
      <dgm:spPr/>
      <dgm:t>
        <a:bodyPr/>
        <a:lstStyle/>
        <a:p>
          <a:endParaRPr lang="en-US"/>
        </a:p>
      </dgm:t>
    </dgm:pt>
    <dgm:pt modelId="{D56BC8E2-21C4-4990-84AC-C0DE782F3029}">
      <dgm:prSet phldrT="[Text]"/>
      <dgm:spPr>
        <a:solidFill>
          <a:srgbClr val="005480"/>
        </a:solidFill>
      </dgm:spPr>
      <dgm:t>
        <a:bodyPr/>
        <a:lstStyle/>
        <a:p>
          <a:endParaRPr lang="en-US" dirty="0"/>
        </a:p>
        <a:p>
          <a:r>
            <a:rPr lang="en-US" dirty="0"/>
            <a:t>Developing Partnerships with Hospitals</a:t>
          </a:r>
        </a:p>
      </dgm:t>
    </dgm:pt>
    <dgm:pt modelId="{2B6ECA1F-02E9-4883-B6C9-BE61861F3C48}" type="parTrans" cxnId="{E2A2E5FC-ED46-4B74-BF0D-9F8EF280C43B}">
      <dgm:prSet/>
      <dgm:spPr/>
      <dgm:t>
        <a:bodyPr/>
        <a:lstStyle/>
        <a:p>
          <a:endParaRPr lang="en-US"/>
        </a:p>
      </dgm:t>
    </dgm:pt>
    <dgm:pt modelId="{FF930E38-9A9F-4B0C-B29D-04D9D3B88550}" type="sibTrans" cxnId="{E2A2E5FC-ED46-4B74-BF0D-9F8EF280C43B}">
      <dgm:prSet/>
      <dgm:spPr/>
      <dgm:t>
        <a:bodyPr/>
        <a:lstStyle/>
        <a:p>
          <a:endParaRPr lang="en-US"/>
        </a:p>
      </dgm:t>
    </dgm:pt>
    <dgm:pt modelId="{595A4769-CAC9-4882-90F7-66202E78D4D9}">
      <dgm:prSet phldrT="[Text]"/>
      <dgm:spPr>
        <a:solidFill>
          <a:srgbClr val="005480"/>
        </a:solidFill>
      </dgm:spPr>
      <dgm:t>
        <a:bodyPr/>
        <a:lstStyle/>
        <a:p>
          <a:endParaRPr lang="en-US" dirty="0"/>
        </a:p>
        <a:p>
          <a:endParaRPr lang="en-US" dirty="0"/>
        </a:p>
        <a:p>
          <a:r>
            <a:rPr lang="en-US" dirty="0"/>
            <a:t>Demonstrating Quality in MRC: The Importance of Data</a:t>
          </a:r>
        </a:p>
      </dgm:t>
    </dgm:pt>
    <dgm:pt modelId="{EC30DC42-1A4F-429A-B443-F8D06ACA428F}" type="parTrans" cxnId="{1F7552B9-086D-4458-BE66-17181198940A}">
      <dgm:prSet/>
      <dgm:spPr/>
      <dgm:t>
        <a:bodyPr/>
        <a:lstStyle/>
        <a:p>
          <a:endParaRPr lang="en-US"/>
        </a:p>
      </dgm:t>
    </dgm:pt>
    <dgm:pt modelId="{F74E5B08-9CB6-4547-936A-DBBD9F8E46A9}" type="sibTrans" cxnId="{1F7552B9-086D-4458-BE66-17181198940A}">
      <dgm:prSet/>
      <dgm:spPr/>
      <dgm:t>
        <a:bodyPr/>
        <a:lstStyle/>
        <a:p>
          <a:endParaRPr lang="en-US"/>
        </a:p>
      </dgm:t>
    </dgm:pt>
    <dgm:pt modelId="{B1548030-7445-4F48-A152-8970B5CD0CD7}">
      <dgm:prSet phldrT="[Text]"/>
      <dgm:spPr>
        <a:solidFill>
          <a:srgbClr val="005480"/>
        </a:solidFill>
      </dgm:spPr>
      <dgm:t>
        <a:bodyPr/>
        <a:lstStyle/>
        <a:p>
          <a:endParaRPr lang="en-US" dirty="0"/>
        </a:p>
        <a:p>
          <a:r>
            <a:rPr lang="en-US" dirty="0"/>
            <a:t>Gender Affirming Care in MRC</a:t>
          </a:r>
        </a:p>
      </dgm:t>
    </dgm:pt>
    <dgm:pt modelId="{5775281C-5ACD-49E2-971C-8DC2510ECC97}" type="parTrans" cxnId="{15CDB938-DCD8-4089-9B93-21D62F5B8586}">
      <dgm:prSet/>
      <dgm:spPr/>
      <dgm:t>
        <a:bodyPr/>
        <a:lstStyle/>
        <a:p>
          <a:endParaRPr lang="en-US"/>
        </a:p>
      </dgm:t>
    </dgm:pt>
    <dgm:pt modelId="{59F69471-20DA-4ED2-A7CA-80905060A72C}" type="sibTrans" cxnId="{15CDB938-DCD8-4089-9B93-21D62F5B8586}">
      <dgm:prSet/>
      <dgm:spPr/>
      <dgm:t>
        <a:bodyPr/>
        <a:lstStyle/>
        <a:p>
          <a:endParaRPr lang="en-US"/>
        </a:p>
      </dgm:t>
    </dgm:pt>
    <dgm:pt modelId="{565C2F3F-20DA-42E0-BB67-3A487A3EDDF4}">
      <dgm:prSet phldrT="[Text]"/>
      <dgm:spPr>
        <a:solidFill>
          <a:srgbClr val="005480"/>
        </a:solidFill>
      </dgm:spPr>
      <dgm:t>
        <a:bodyPr/>
        <a:lstStyle/>
        <a:p>
          <a:endParaRPr lang="en-US" dirty="0"/>
        </a:p>
        <a:p>
          <a:r>
            <a:rPr lang="en-US" dirty="0"/>
            <a:t>Referrals and Admissions</a:t>
          </a:r>
        </a:p>
      </dgm:t>
    </dgm:pt>
    <dgm:pt modelId="{A73C5F67-53F0-4AFA-9576-BAE6C5B9D232}" type="parTrans" cxnId="{05C1D220-4EA8-4AFA-9E2C-129B24A6282A}">
      <dgm:prSet/>
      <dgm:spPr/>
      <dgm:t>
        <a:bodyPr/>
        <a:lstStyle/>
        <a:p>
          <a:endParaRPr lang="en-US"/>
        </a:p>
      </dgm:t>
    </dgm:pt>
    <dgm:pt modelId="{54712FF4-29BA-4CE8-85E8-2FF9F0A9362E}" type="sibTrans" cxnId="{05C1D220-4EA8-4AFA-9E2C-129B24A6282A}">
      <dgm:prSet/>
      <dgm:spPr/>
      <dgm:t>
        <a:bodyPr/>
        <a:lstStyle/>
        <a:p>
          <a:endParaRPr lang="en-US"/>
        </a:p>
      </dgm:t>
    </dgm:pt>
    <dgm:pt modelId="{8610B8AD-0201-4C7E-96DE-8C6F3168EFB7}">
      <dgm:prSet phldrT="[Text]"/>
      <dgm:spPr>
        <a:solidFill>
          <a:srgbClr val="005480"/>
        </a:solidFill>
      </dgm:spPr>
      <dgm:t>
        <a:bodyPr/>
        <a:lstStyle/>
        <a:p>
          <a:endParaRPr lang="en-US" dirty="0"/>
        </a:p>
        <a:p>
          <a:endParaRPr lang="en-US" dirty="0"/>
        </a:p>
        <a:p>
          <a:r>
            <a:rPr lang="en-US" dirty="0"/>
            <a:t>Developing Relationships with MCO’s</a:t>
          </a:r>
        </a:p>
      </dgm:t>
    </dgm:pt>
    <dgm:pt modelId="{395AEF10-B61E-4C9B-B4B9-BD8B94606F61}" type="parTrans" cxnId="{0823672C-CCC5-4F15-B17C-052C1DCBEE7F}">
      <dgm:prSet/>
      <dgm:spPr/>
      <dgm:t>
        <a:bodyPr/>
        <a:lstStyle/>
        <a:p>
          <a:endParaRPr lang="en-US"/>
        </a:p>
      </dgm:t>
    </dgm:pt>
    <dgm:pt modelId="{2ADBA3EE-4B1B-4936-B816-021F03BAD0EA}" type="sibTrans" cxnId="{0823672C-CCC5-4F15-B17C-052C1DCBEE7F}">
      <dgm:prSet/>
      <dgm:spPr/>
      <dgm:t>
        <a:bodyPr/>
        <a:lstStyle/>
        <a:p>
          <a:endParaRPr lang="en-US"/>
        </a:p>
      </dgm:t>
    </dgm:pt>
    <dgm:pt modelId="{D1C1274D-170D-4C79-9328-B3D9D2953670}" type="pres">
      <dgm:prSet presAssocID="{BABF3967-846A-491C-89D3-0B3B7D71FF6D}" presName="diagram" presStyleCnt="0">
        <dgm:presLayoutVars>
          <dgm:dir/>
          <dgm:resizeHandles val="exact"/>
        </dgm:presLayoutVars>
      </dgm:prSet>
      <dgm:spPr/>
    </dgm:pt>
    <dgm:pt modelId="{060BDF9F-FE14-4D62-B738-7D20CBBB8015}" type="pres">
      <dgm:prSet presAssocID="{C3BF5714-E788-4D69-BC9C-5EAF224F21C3}" presName="node" presStyleLbl="node1" presStyleIdx="0" presStyleCnt="8">
        <dgm:presLayoutVars>
          <dgm:bulletEnabled val="1"/>
        </dgm:presLayoutVars>
      </dgm:prSet>
      <dgm:spPr/>
    </dgm:pt>
    <dgm:pt modelId="{07C1D5A8-9B23-48A6-AE1B-FA5FCCB19815}" type="pres">
      <dgm:prSet presAssocID="{C0F9142B-3FFF-4EAC-B783-0A94B66A1E68}" presName="sibTrans" presStyleCnt="0"/>
      <dgm:spPr/>
    </dgm:pt>
    <dgm:pt modelId="{7D5F4C15-1144-490C-9C80-9438E2DBC454}" type="pres">
      <dgm:prSet presAssocID="{C105CC9B-3FE6-4AB1-AFE3-81E6CF34C1DA}" presName="node" presStyleLbl="node1" presStyleIdx="1" presStyleCnt="8">
        <dgm:presLayoutVars>
          <dgm:bulletEnabled val="1"/>
        </dgm:presLayoutVars>
      </dgm:prSet>
      <dgm:spPr/>
    </dgm:pt>
    <dgm:pt modelId="{58016BEA-8635-410A-84D3-1E96765EA2D6}" type="pres">
      <dgm:prSet presAssocID="{0D73A4F0-2E83-4042-A6BF-29297361F9E1}" presName="sibTrans" presStyleCnt="0"/>
      <dgm:spPr/>
    </dgm:pt>
    <dgm:pt modelId="{79A592B9-C823-443E-88FA-FECFA2D0A797}" type="pres">
      <dgm:prSet presAssocID="{EFE33571-0730-4E97-88EF-5B3955F6008F}" presName="node" presStyleLbl="node1" presStyleIdx="2" presStyleCnt="8">
        <dgm:presLayoutVars>
          <dgm:bulletEnabled val="1"/>
        </dgm:presLayoutVars>
      </dgm:prSet>
      <dgm:spPr/>
    </dgm:pt>
    <dgm:pt modelId="{55F0F139-DD87-4D12-8AED-FAE987A9FACB}" type="pres">
      <dgm:prSet presAssocID="{6C625906-E292-486D-9C06-AAC767435FF7}" presName="sibTrans" presStyleCnt="0"/>
      <dgm:spPr/>
    </dgm:pt>
    <dgm:pt modelId="{A3381B8C-C5D2-4D3F-AF3E-51175ADA4721}" type="pres">
      <dgm:prSet presAssocID="{D56BC8E2-21C4-4990-84AC-C0DE782F3029}" presName="node" presStyleLbl="node1" presStyleIdx="3" presStyleCnt="8">
        <dgm:presLayoutVars>
          <dgm:bulletEnabled val="1"/>
        </dgm:presLayoutVars>
      </dgm:prSet>
      <dgm:spPr/>
    </dgm:pt>
    <dgm:pt modelId="{C33ABA01-75C5-4DEA-B9DB-3C3215EFA591}" type="pres">
      <dgm:prSet presAssocID="{FF930E38-9A9F-4B0C-B29D-04D9D3B88550}" presName="sibTrans" presStyleCnt="0"/>
      <dgm:spPr/>
    </dgm:pt>
    <dgm:pt modelId="{2804F7EC-9992-469E-8FB6-98AC30CB717B}" type="pres">
      <dgm:prSet presAssocID="{595A4769-CAC9-4882-90F7-66202E78D4D9}" presName="node" presStyleLbl="node1" presStyleIdx="4" presStyleCnt="8">
        <dgm:presLayoutVars>
          <dgm:bulletEnabled val="1"/>
        </dgm:presLayoutVars>
      </dgm:prSet>
      <dgm:spPr/>
    </dgm:pt>
    <dgm:pt modelId="{A681604F-5085-425F-9E1F-4C6620C09E2E}" type="pres">
      <dgm:prSet presAssocID="{F74E5B08-9CB6-4547-936A-DBBD9F8E46A9}" presName="sibTrans" presStyleCnt="0"/>
      <dgm:spPr/>
    </dgm:pt>
    <dgm:pt modelId="{FC93AD71-2A26-4FE2-863E-3D2AD80249DA}" type="pres">
      <dgm:prSet presAssocID="{B1548030-7445-4F48-A152-8970B5CD0CD7}" presName="node" presStyleLbl="node1" presStyleIdx="5" presStyleCnt="8">
        <dgm:presLayoutVars>
          <dgm:bulletEnabled val="1"/>
        </dgm:presLayoutVars>
      </dgm:prSet>
      <dgm:spPr/>
    </dgm:pt>
    <dgm:pt modelId="{E2CDBA5F-ED08-4C4A-AB67-CB73847474ED}" type="pres">
      <dgm:prSet presAssocID="{59F69471-20DA-4ED2-A7CA-80905060A72C}" presName="sibTrans" presStyleCnt="0"/>
      <dgm:spPr/>
    </dgm:pt>
    <dgm:pt modelId="{A6393367-377E-4FB3-8303-74CDCC284C06}" type="pres">
      <dgm:prSet presAssocID="{565C2F3F-20DA-42E0-BB67-3A487A3EDDF4}" presName="node" presStyleLbl="node1" presStyleIdx="6" presStyleCnt="8">
        <dgm:presLayoutVars>
          <dgm:bulletEnabled val="1"/>
        </dgm:presLayoutVars>
      </dgm:prSet>
      <dgm:spPr/>
    </dgm:pt>
    <dgm:pt modelId="{8D6EDC4F-D2D5-4EAE-99BC-30408D2B49D7}" type="pres">
      <dgm:prSet presAssocID="{54712FF4-29BA-4CE8-85E8-2FF9F0A9362E}" presName="sibTrans" presStyleCnt="0"/>
      <dgm:spPr/>
    </dgm:pt>
    <dgm:pt modelId="{CD843166-15FD-4522-B636-3B4480A0684F}" type="pres">
      <dgm:prSet presAssocID="{8610B8AD-0201-4C7E-96DE-8C6F3168EFB7}" presName="node" presStyleLbl="node1" presStyleIdx="7" presStyleCnt="8">
        <dgm:presLayoutVars>
          <dgm:bulletEnabled val="1"/>
        </dgm:presLayoutVars>
      </dgm:prSet>
      <dgm:spPr/>
    </dgm:pt>
  </dgm:ptLst>
  <dgm:cxnLst>
    <dgm:cxn modelId="{05C1D220-4EA8-4AFA-9E2C-129B24A6282A}" srcId="{BABF3967-846A-491C-89D3-0B3B7D71FF6D}" destId="{565C2F3F-20DA-42E0-BB67-3A487A3EDDF4}" srcOrd="6" destOrd="0" parTransId="{A73C5F67-53F0-4AFA-9576-BAE6C5B9D232}" sibTransId="{54712FF4-29BA-4CE8-85E8-2FF9F0A9362E}"/>
    <dgm:cxn modelId="{417EAB22-B8E6-47D3-B59F-CE99E8034CE5}" type="presOf" srcId="{BABF3967-846A-491C-89D3-0B3B7D71FF6D}" destId="{D1C1274D-170D-4C79-9328-B3D9D2953670}" srcOrd="0" destOrd="0" presId="urn:microsoft.com/office/officeart/2005/8/layout/default"/>
    <dgm:cxn modelId="{2C3CEA24-CAA6-4353-AF29-CADC4C113263}" type="presOf" srcId="{595A4769-CAC9-4882-90F7-66202E78D4D9}" destId="{2804F7EC-9992-469E-8FB6-98AC30CB717B}" srcOrd="0" destOrd="0" presId="urn:microsoft.com/office/officeart/2005/8/layout/default"/>
    <dgm:cxn modelId="{0823672C-CCC5-4F15-B17C-052C1DCBEE7F}" srcId="{BABF3967-846A-491C-89D3-0B3B7D71FF6D}" destId="{8610B8AD-0201-4C7E-96DE-8C6F3168EFB7}" srcOrd="7" destOrd="0" parTransId="{395AEF10-B61E-4C9B-B4B9-BD8B94606F61}" sibTransId="{2ADBA3EE-4B1B-4936-B816-021F03BAD0EA}"/>
    <dgm:cxn modelId="{61CCC833-B72F-4AD2-BA5D-DA483BBA04B1}" type="presOf" srcId="{8610B8AD-0201-4C7E-96DE-8C6F3168EFB7}" destId="{CD843166-15FD-4522-B636-3B4480A0684F}" srcOrd="0" destOrd="0" presId="urn:microsoft.com/office/officeart/2005/8/layout/default"/>
    <dgm:cxn modelId="{15CDB938-DCD8-4089-9B93-21D62F5B8586}" srcId="{BABF3967-846A-491C-89D3-0B3B7D71FF6D}" destId="{B1548030-7445-4F48-A152-8970B5CD0CD7}" srcOrd="5" destOrd="0" parTransId="{5775281C-5ACD-49E2-971C-8DC2510ECC97}" sibTransId="{59F69471-20DA-4ED2-A7CA-80905060A72C}"/>
    <dgm:cxn modelId="{F0349142-C517-42A9-92CB-9392E2F46529}" srcId="{BABF3967-846A-491C-89D3-0B3B7D71FF6D}" destId="{C3BF5714-E788-4D69-BC9C-5EAF224F21C3}" srcOrd="0" destOrd="0" parTransId="{EBA25A53-3BCF-4BF3-90DC-7BA708D8F16B}" sibTransId="{C0F9142B-3FFF-4EAC-B783-0A94B66A1E68}"/>
    <dgm:cxn modelId="{5D825E4F-4B08-4390-9A41-B8096A37890E}" type="presOf" srcId="{EFE33571-0730-4E97-88EF-5B3955F6008F}" destId="{79A592B9-C823-443E-88FA-FECFA2D0A797}" srcOrd="0" destOrd="0" presId="urn:microsoft.com/office/officeart/2005/8/layout/default"/>
    <dgm:cxn modelId="{4BF01A50-24BA-4F78-9D73-D7648C3806B2}" type="presOf" srcId="{D56BC8E2-21C4-4990-84AC-C0DE782F3029}" destId="{A3381B8C-C5D2-4D3F-AF3E-51175ADA4721}" srcOrd="0" destOrd="0" presId="urn:microsoft.com/office/officeart/2005/8/layout/default"/>
    <dgm:cxn modelId="{E9AD9184-D244-4183-BD50-08C8AD06C29F}" srcId="{BABF3967-846A-491C-89D3-0B3B7D71FF6D}" destId="{EFE33571-0730-4E97-88EF-5B3955F6008F}" srcOrd="2" destOrd="0" parTransId="{68907705-44BE-4251-95FF-A5ACF8A42A20}" sibTransId="{6C625906-E292-486D-9C06-AAC767435FF7}"/>
    <dgm:cxn modelId="{DDF40E86-1463-4F0C-84B6-DED3309347AA}" type="presOf" srcId="{B1548030-7445-4F48-A152-8970B5CD0CD7}" destId="{FC93AD71-2A26-4FE2-863E-3D2AD80249DA}" srcOrd="0" destOrd="0" presId="urn:microsoft.com/office/officeart/2005/8/layout/default"/>
    <dgm:cxn modelId="{76804B8C-05CE-48CB-88F9-35826DF2E77D}" type="presOf" srcId="{C3BF5714-E788-4D69-BC9C-5EAF224F21C3}" destId="{060BDF9F-FE14-4D62-B738-7D20CBBB8015}" srcOrd="0" destOrd="0" presId="urn:microsoft.com/office/officeart/2005/8/layout/default"/>
    <dgm:cxn modelId="{786F4EA6-9F5D-4D7C-94E5-9969E6EBB022}" type="presOf" srcId="{565C2F3F-20DA-42E0-BB67-3A487A3EDDF4}" destId="{A6393367-377E-4FB3-8303-74CDCC284C06}" srcOrd="0" destOrd="0" presId="urn:microsoft.com/office/officeart/2005/8/layout/default"/>
    <dgm:cxn modelId="{1F7552B9-086D-4458-BE66-17181198940A}" srcId="{BABF3967-846A-491C-89D3-0B3B7D71FF6D}" destId="{595A4769-CAC9-4882-90F7-66202E78D4D9}" srcOrd="4" destOrd="0" parTransId="{EC30DC42-1A4F-429A-B443-F8D06ACA428F}" sibTransId="{F74E5B08-9CB6-4547-936A-DBBD9F8E46A9}"/>
    <dgm:cxn modelId="{274EECED-62F6-45D7-B063-2D9C4B8900FD}" srcId="{BABF3967-846A-491C-89D3-0B3B7D71FF6D}" destId="{C105CC9B-3FE6-4AB1-AFE3-81E6CF34C1DA}" srcOrd="1" destOrd="0" parTransId="{DBD5E50E-A06D-4880-B531-F87F99F53CAC}" sibTransId="{0D73A4F0-2E83-4042-A6BF-29297361F9E1}"/>
    <dgm:cxn modelId="{1066CBEE-79C3-4D54-B420-E66D77925290}" type="presOf" srcId="{C105CC9B-3FE6-4AB1-AFE3-81E6CF34C1DA}" destId="{7D5F4C15-1144-490C-9C80-9438E2DBC454}" srcOrd="0" destOrd="0" presId="urn:microsoft.com/office/officeart/2005/8/layout/default"/>
    <dgm:cxn modelId="{E2A2E5FC-ED46-4B74-BF0D-9F8EF280C43B}" srcId="{BABF3967-846A-491C-89D3-0B3B7D71FF6D}" destId="{D56BC8E2-21C4-4990-84AC-C0DE782F3029}" srcOrd="3" destOrd="0" parTransId="{2B6ECA1F-02E9-4883-B6C9-BE61861F3C48}" sibTransId="{FF930E38-9A9F-4B0C-B29D-04D9D3B88550}"/>
    <dgm:cxn modelId="{846767FD-5B3A-4CB7-A586-D1CAD48B44F9}" type="presParOf" srcId="{D1C1274D-170D-4C79-9328-B3D9D2953670}" destId="{060BDF9F-FE14-4D62-B738-7D20CBBB8015}" srcOrd="0" destOrd="0" presId="urn:microsoft.com/office/officeart/2005/8/layout/default"/>
    <dgm:cxn modelId="{57FA7AC0-959A-4D6C-8353-BDBB0A589B76}" type="presParOf" srcId="{D1C1274D-170D-4C79-9328-B3D9D2953670}" destId="{07C1D5A8-9B23-48A6-AE1B-FA5FCCB19815}" srcOrd="1" destOrd="0" presId="urn:microsoft.com/office/officeart/2005/8/layout/default"/>
    <dgm:cxn modelId="{1EB8B171-1A31-4A55-ACCA-15907574040B}" type="presParOf" srcId="{D1C1274D-170D-4C79-9328-B3D9D2953670}" destId="{7D5F4C15-1144-490C-9C80-9438E2DBC454}" srcOrd="2" destOrd="0" presId="urn:microsoft.com/office/officeart/2005/8/layout/default"/>
    <dgm:cxn modelId="{78AE2018-9312-4102-BFE5-DD3416A270FF}" type="presParOf" srcId="{D1C1274D-170D-4C79-9328-B3D9D2953670}" destId="{58016BEA-8635-410A-84D3-1E96765EA2D6}" srcOrd="3" destOrd="0" presId="urn:microsoft.com/office/officeart/2005/8/layout/default"/>
    <dgm:cxn modelId="{4367BBDF-6EF5-4866-B6A3-F8A656FAA546}" type="presParOf" srcId="{D1C1274D-170D-4C79-9328-B3D9D2953670}" destId="{79A592B9-C823-443E-88FA-FECFA2D0A797}" srcOrd="4" destOrd="0" presId="urn:microsoft.com/office/officeart/2005/8/layout/default"/>
    <dgm:cxn modelId="{4A7C455D-83D5-4A39-A656-37AE92885F37}" type="presParOf" srcId="{D1C1274D-170D-4C79-9328-B3D9D2953670}" destId="{55F0F139-DD87-4D12-8AED-FAE987A9FACB}" srcOrd="5" destOrd="0" presId="urn:microsoft.com/office/officeart/2005/8/layout/default"/>
    <dgm:cxn modelId="{138C8ADA-B7AA-4F18-9828-C23810F52292}" type="presParOf" srcId="{D1C1274D-170D-4C79-9328-B3D9D2953670}" destId="{A3381B8C-C5D2-4D3F-AF3E-51175ADA4721}" srcOrd="6" destOrd="0" presId="urn:microsoft.com/office/officeart/2005/8/layout/default"/>
    <dgm:cxn modelId="{B0982BEC-FFC3-43B7-8A92-D0293EB58699}" type="presParOf" srcId="{D1C1274D-170D-4C79-9328-B3D9D2953670}" destId="{C33ABA01-75C5-4DEA-B9DB-3C3215EFA591}" srcOrd="7" destOrd="0" presId="urn:microsoft.com/office/officeart/2005/8/layout/default"/>
    <dgm:cxn modelId="{6A93EEB7-A50C-4DB3-AF27-DFF461F2E657}" type="presParOf" srcId="{D1C1274D-170D-4C79-9328-B3D9D2953670}" destId="{2804F7EC-9992-469E-8FB6-98AC30CB717B}" srcOrd="8" destOrd="0" presId="urn:microsoft.com/office/officeart/2005/8/layout/default"/>
    <dgm:cxn modelId="{847924BF-C139-47CB-9827-5EDDCBFB4371}" type="presParOf" srcId="{D1C1274D-170D-4C79-9328-B3D9D2953670}" destId="{A681604F-5085-425F-9E1F-4C6620C09E2E}" srcOrd="9" destOrd="0" presId="urn:microsoft.com/office/officeart/2005/8/layout/default"/>
    <dgm:cxn modelId="{D13C2960-D970-480D-A8C8-D9F50496BFCD}" type="presParOf" srcId="{D1C1274D-170D-4C79-9328-B3D9D2953670}" destId="{FC93AD71-2A26-4FE2-863E-3D2AD80249DA}" srcOrd="10" destOrd="0" presId="urn:microsoft.com/office/officeart/2005/8/layout/default"/>
    <dgm:cxn modelId="{8C1807B6-9A1B-4C38-A672-751806CC6AED}" type="presParOf" srcId="{D1C1274D-170D-4C79-9328-B3D9D2953670}" destId="{E2CDBA5F-ED08-4C4A-AB67-CB73847474ED}" srcOrd="11" destOrd="0" presId="urn:microsoft.com/office/officeart/2005/8/layout/default"/>
    <dgm:cxn modelId="{8ABF589F-25CB-4F74-B557-B850FAC0E208}" type="presParOf" srcId="{D1C1274D-170D-4C79-9328-B3D9D2953670}" destId="{A6393367-377E-4FB3-8303-74CDCC284C06}" srcOrd="12" destOrd="0" presId="urn:microsoft.com/office/officeart/2005/8/layout/default"/>
    <dgm:cxn modelId="{BFC64D2D-7041-419F-B3E0-2012483F282D}" type="presParOf" srcId="{D1C1274D-170D-4C79-9328-B3D9D2953670}" destId="{8D6EDC4F-D2D5-4EAE-99BC-30408D2B49D7}" srcOrd="13" destOrd="0" presId="urn:microsoft.com/office/officeart/2005/8/layout/default"/>
    <dgm:cxn modelId="{B926ED3C-754A-4493-A41C-06AD3961968E}" type="presParOf" srcId="{D1C1274D-170D-4C79-9328-B3D9D2953670}" destId="{CD843166-15FD-4522-B636-3B4480A0684F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B2CE21B-821A-478B-909B-6A97201134CA}" type="doc">
      <dgm:prSet loTypeId="urn:microsoft.com/office/officeart/2005/8/layout/chart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F6AE0F8-7132-4E20-8339-1121A18268F6}">
      <dgm:prSet custT="1"/>
      <dgm:spPr/>
      <dgm:t>
        <a:bodyPr/>
        <a:lstStyle/>
        <a:p>
          <a:r>
            <a:rPr lang="en-US" sz="1200" b="0" i="0" dirty="0">
              <a:latin typeface="Century Gothic" panose="020B0502020202020204" pitchFamily="34" charset="0"/>
            </a:rPr>
            <a:t>Passive Engagement &gt; </a:t>
          </a:r>
          <a:r>
            <a:rPr lang="en-US" sz="1200" b="1" i="0" dirty="0">
              <a:latin typeface="Century Gothic" panose="020B0502020202020204" pitchFamily="34" charset="0"/>
            </a:rPr>
            <a:t>Active Engagement</a:t>
          </a:r>
          <a:endParaRPr lang="en-US" sz="1200" dirty="0">
            <a:latin typeface="Century Gothic" panose="020B0502020202020204" pitchFamily="34" charset="0"/>
          </a:endParaRPr>
        </a:p>
      </dgm:t>
    </dgm:pt>
    <dgm:pt modelId="{09CE10D0-ED03-435E-9659-D49031C511D4}" type="parTrans" cxnId="{3AF14927-1FC4-40A6-8958-61622A94E263}">
      <dgm:prSet/>
      <dgm:spPr/>
      <dgm:t>
        <a:bodyPr/>
        <a:lstStyle/>
        <a:p>
          <a:endParaRPr lang="en-US"/>
        </a:p>
      </dgm:t>
    </dgm:pt>
    <dgm:pt modelId="{243820C6-270D-4618-85D5-D18E35CAB1A6}" type="sibTrans" cxnId="{3AF14927-1FC4-40A6-8958-61622A94E263}">
      <dgm:prSet/>
      <dgm:spPr/>
      <dgm:t>
        <a:bodyPr/>
        <a:lstStyle/>
        <a:p>
          <a:endParaRPr lang="en-US"/>
        </a:p>
      </dgm:t>
    </dgm:pt>
    <dgm:pt modelId="{03E7EEB5-11EF-41D2-AA36-CB00927344B5}">
      <dgm:prSet custT="1"/>
      <dgm:spPr/>
      <dgm:t>
        <a:bodyPr/>
        <a:lstStyle/>
        <a:p>
          <a:r>
            <a:rPr lang="en-US" sz="1200" b="0" i="0" dirty="0">
              <a:latin typeface="Century Gothic" panose="020B0502020202020204" pitchFamily="34" charset="0"/>
            </a:rPr>
            <a:t>Shallow Time Investment &gt; </a:t>
          </a:r>
          <a:r>
            <a:rPr lang="en-US" sz="1200" b="1" i="0" dirty="0">
              <a:latin typeface="Century Gothic" panose="020B0502020202020204" pitchFamily="34" charset="0"/>
            </a:rPr>
            <a:t>Deep Time Investment</a:t>
          </a:r>
          <a:endParaRPr lang="en-US" sz="1200" dirty="0">
            <a:latin typeface="Century Gothic" panose="020B0502020202020204" pitchFamily="34" charset="0"/>
          </a:endParaRPr>
        </a:p>
      </dgm:t>
    </dgm:pt>
    <dgm:pt modelId="{C4F8F55E-0E6A-40C9-9902-348D8E317EA4}" type="parTrans" cxnId="{AEC7EA9F-6322-490C-9B7E-E90BE66813EA}">
      <dgm:prSet/>
      <dgm:spPr/>
      <dgm:t>
        <a:bodyPr/>
        <a:lstStyle/>
        <a:p>
          <a:endParaRPr lang="en-US"/>
        </a:p>
      </dgm:t>
    </dgm:pt>
    <dgm:pt modelId="{49E45D06-FF5D-4C1C-B661-B26C6CED27BE}" type="sibTrans" cxnId="{AEC7EA9F-6322-490C-9B7E-E90BE66813EA}">
      <dgm:prSet/>
      <dgm:spPr/>
      <dgm:t>
        <a:bodyPr/>
        <a:lstStyle/>
        <a:p>
          <a:endParaRPr lang="en-US"/>
        </a:p>
      </dgm:t>
    </dgm:pt>
    <dgm:pt modelId="{EFBF69B3-BF50-4917-B2CE-775CB7E98937}">
      <dgm:prSet custT="1"/>
      <dgm:spPr/>
      <dgm:t>
        <a:bodyPr/>
        <a:lstStyle/>
        <a:p>
          <a:r>
            <a:rPr lang="en-US" sz="1200" b="0" i="0" dirty="0">
              <a:latin typeface="Century Gothic" panose="020B0502020202020204" pitchFamily="34" charset="0"/>
            </a:rPr>
            <a:t>Singular Vision &gt; </a:t>
          </a:r>
          <a:r>
            <a:rPr lang="en-US" sz="1200" b="1" i="0" dirty="0">
              <a:latin typeface="Century Gothic" panose="020B0502020202020204" pitchFamily="34" charset="0"/>
            </a:rPr>
            <a:t>Collaborative Vision</a:t>
          </a:r>
          <a:endParaRPr lang="en-US" sz="1200" dirty="0">
            <a:latin typeface="Century Gothic" panose="020B0502020202020204" pitchFamily="34" charset="0"/>
          </a:endParaRPr>
        </a:p>
      </dgm:t>
    </dgm:pt>
    <dgm:pt modelId="{C01B78E7-40A9-4A0D-A032-3B53FCCA6DB8}" type="parTrans" cxnId="{1F031855-467E-473C-B45F-22EBB09067CA}">
      <dgm:prSet/>
      <dgm:spPr/>
      <dgm:t>
        <a:bodyPr/>
        <a:lstStyle/>
        <a:p>
          <a:endParaRPr lang="en-US"/>
        </a:p>
      </dgm:t>
    </dgm:pt>
    <dgm:pt modelId="{1D6B682B-CC84-4850-B77D-7C460589B0F0}" type="sibTrans" cxnId="{1F031855-467E-473C-B45F-22EBB09067CA}">
      <dgm:prSet/>
      <dgm:spPr/>
      <dgm:t>
        <a:bodyPr/>
        <a:lstStyle/>
        <a:p>
          <a:endParaRPr lang="en-US"/>
        </a:p>
      </dgm:t>
    </dgm:pt>
    <dgm:pt modelId="{B955D217-ECB6-4DC0-8FF4-D266E34ECF12}">
      <dgm:prSet custT="1"/>
      <dgm:spPr/>
      <dgm:t>
        <a:bodyPr/>
        <a:lstStyle/>
        <a:p>
          <a:r>
            <a:rPr lang="en-US" sz="1200" b="0" i="0" dirty="0">
              <a:latin typeface="Century Gothic" panose="020B0502020202020204" pitchFamily="34" charset="0"/>
            </a:rPr>
            <a:t>Grantee Problem Solving &gt; </a:t>
          </a:r>
          <a:r>
            <a:rPr lang="en-US" sz="1200" b="1" i="0" dirty="0">
              <a:latin typeface="Century Gothic" panose="020B0502020202020204" pitchFamily="34" charset="0"/>
            </a:rPr>
            <a:t>Collective Problem Solving</a:t>
          </a:r>
          <a:endParaRPr lang="en-US" sz="1200" dirty="0">
            <a:latin typeface="Century Gothic" panose="020B0502020202020204" pitchFamily="34" charset="0"/>
          </a:endParaRPr>
        </a:p>
      </dgm:t>
    </dgm:pt>
    <dgm:pt modelId="{3BE4CFD4-4C55-471F-B308-05A44D97E6CC}" type="parTrans" cxnId="{06EFA9C7-3E1A-44D7-B2CF-452D3B456E71}">
      <dgm:prSet/>
      <dgm:spPr/>
      <dgm:t>
        <a:bodyPr/>
        <a:lstStyle/>
        <a:p>
          <a:endParaRPr lang="en-US"/>
        </a:p>
      </dgm:t>
    </dgm:pt>
    <dgm:pt modelId="{5539C1CE-D87F-4646-A196-E0371B7AC640}" type="sibTrans" cxnId="{06EFA9C7-3E1A-44D7-B2CF-452D3B456E71}">
      <dgm:prSet/>
      <dgm:spPr/>
      <dgm:t>
        <a:bodyPr/>
        <a:lstStyle/>
        <a:p>
          <a:endParaRPr lang="en-US"/>
        </a:p>
      </dgm:t>
    </dgm:pt>
    <dgm:pt modelId="{5429EB1A-9350-44EC-8AAA-E38547025639}">
      <dgm:prSet custT="1"/>
      <dgm:spPr/>
      <dgm:t>
        <a:bodyPr/>
        <a:lstStyle/>
        <a:p>
          <a:r>
            <a:rPr lang="en-US" sz="1200" b="0" i="0" dirty="0">
              <a:latin typeface="Century Gothic" panose="020B0502020202020204" pitchFamily="34" charset="0"/>
            </a:rPr>
            <a:t>Top-Down Partnership &gt; </a:t>
          </a:r>
          <a:r>
            <a:rPr lang="en-US" sz="1200" b="1" i="0" dirty="0">
              <a:latin typeface="Century Gothic" panose="020B0502020202020204" pitchFamily="34" charset="0"/>
            </a:rPr>
            <a:t>Bi-directional Partnership</a:t>
          </a:r>
          <a:endParaRPr lang="en-US" sz="1200" dirty="0">
            <a:latin typeface="Century Gothic" panose="020B0502020202020204" pitchFamily="34" charset="0"/>
          </a:endParaRPr>
        </a:p>
      </dgm:t>
    </dgm:pt>
    <dgm:pt modelId="{FF48A0B0-E95A-49C7-BBFB-C2F1092D78DB}" type="parTrans" cxnId="{5410EA9C-38F7-4188-9451-2C2783B975E1}">
      <dgm:prSet/>
      <dgm:spPr/>
      <dgm:t>
        <a:bodyPr/>
        <a:lstStyle/>
        <a:p>
          <a:endParaRPr lang="en-US"/>
        </a:p>
      </dgm:t>
    </dgm:pt>
    <dgm:pt modelId="{7240BA1F-BC9A-45D5-857C-736053BFEFD9}" type="sibTrans" cxnId="{5410EA9C-38F7-4188-9451-2C2783B975E1}">
      <dgm:prSet/>
      <dgm:spPr/>
      <dgm:t>
        <a:bodyPr/>
        <a:lstStyle/>
        <a:p>
          <a:endParaRPr lang="en-US"/>
        </a:p>
      </dgm:t>
    </dgm:pt>
    <dgm:pt modelId="{2E1DB46C-31DD-456C-B0CA-120DBEA2D87F}">
      <dgm:prSet custT="1"/>
      <dgm:spPr>
        <a:solidFill>
          <a:srgbClr val="7030A0"/>
        </a:solidFill>
      </dgm:spPr>
      <dgm:t>
        <a:bodyPr/>
        <a:lstStyle/>
        <a:p>
          <a:r>
            <a:rPr lang="en-US" sz="1200" b="0" i="0" dirty="0">
              <a:latin typeface="Century Gothic" panose="020B0502020202020204" pitchFamily="34" charset="0"/>
            </a:rPr>
            <a:t>One-Time &gt; </a:t>
          </a:r>
          <a:r>
            <a:rPr lang="en-US" sz="1200" b="1" i="0" dirty="0">
              <a:latin typeface="Century Gothic" panose="020B0502020202020204" pitchFamily="34" charset="0"/>
            </a:rPr>
            <a:t>Ongoing</a:t>
          </a:r>
          <a:endParaRPr lang="en-US" sz="1200" dirty="0">
            <a:latin typeface="Century Gothic" panose="020B0502020202020204" pitchFamily="34" charset="0"/>
          </a:endParaRPr>
        </a:p>
      </dgm:t>
    </dgm:pt>
    <dgm:pt modelId="{DE1B982A-D706-4C96-AA40-29B0C210EC65}" type="parTrans" cxnId="{DC5023E7-51E0-430B-8E23-078B61C6111E}">
      <dgm:prSet/>
      <dgm:spPr/>
      <dgm:t>
        <a:bodyPr/>
        <a:lstStyle/>
        <a:p>
          <a:endParaRPr lang="en-US"/>
        </a:p>
      </dgm:t>
    </dgm:pt>
    <dgm:pt modelId="{66B9DE12-1350-437D-AB7D-866FF234521E}" type="sibTrans" cxnId="{DC5023E7-51E0-430B-8E23-078B61C6111E}">
      <dgm:prSet/>
      <dgm:spPr/>
      <dgm:t>
        <a:bodyPr/>
        <a:lstStyle/>
        <a:p>
          <a:endParaRPr lang="en-US"/>
        </a:p>
      </dgm:t>
    </dgm:pt>
    <dgm:pt modelId="{1CA57B34-1ABA-4A37-9C69-12CED0919583}" type="pres">
      <dgm:prSet presAssocID="{7B2CE21B-821A-478B-909B-6A97201134CA}" presName="compositeShape" presStyleCnt="0">
        <dgm:presLayoutVars>
          <dgm:chMax val="7"/>
          <dgm:dir/>
          <dgm:resizeHandles val="exact"/>
        </dgm:presLayoutVars>
      </dgm:prSet>
      <dgm:spPr/>
    </dgm:pt>
    <dgm:pt modelId="{7B755678-8F6D-4B72-91BC-D21D2D35AC60}" type="pres">
      <dgm:prSet presAssocID="{7B2CE21B-821A-478B-909B-6A97201134CA}" presName="wedge1" presStyleLbl="node1" presStyleIdx="0" presStyleCnt="6"/>
      <dgm:spPr/>
    </dgm:pt>
    <dgm:pt modelId="{1ABBA1EB-5F8D-4D48-BCB8-E66092F70F11}" type="pres">
      <dgm:prSet presAssocID="{7B2CE21B-821A-478B-909B-6A97201134CA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8A502F0B-9356-4EE2-B19F-3B19EA3EE983}" type="pres">
      <dgm:prSet presAssocID="{7B2CE21B-821A-478B-909B-6A97201134CA}" presName="wedge2" presStyleLbl="node1" presStyleIdx="1" presStyleCnt="6"/>
      <dgm:spPr/>
    </dgm:pt>
    <dgm:pt modelId="{586AD627-98FC-43EF-999D-3600119AC5F3}" type="pres">
      <dgm:prSet presAssocID="{7B2CE21B-821A-478B-909B-6A97201134CA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C84C32EF-91D0-47DB-AE46-A5F3E50979BF}" type="pres">
      <dgm:prSet presAssocID="{7B2CE21B-821A-478B-909B-6A97201134CA}" presName="wedge3" presStyleLbl="node1" presStyleIdx="2" presStyleCnt="6"/>
      <dgm:spPr/>
    </dgm:pt>
    <dgm:pt modelId="{21D7E406-D2BC-462E-A0E1-0C78035E668D}" type="pres">
      <dgm:prSet presAssocID="{7B2CE21B-821A-478B-909B-6A97201134CA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27AAFCC1-6010-42B0-A48A-72FF3F7E2E7C}" type="pres">
      <dgm:prSet presAssocID="{7B2CE21B-821A-478B-909B-6A97201134CA}" presName="wedge4" presStyleLbl="node1" presStyleIdx="3" presStyleCnt="6"/>
      <dgm:spPr/>
    </dgm:pt>
    <dgm:pt modelId="{A0C3F19C-EE07-4B1C-BC52-87F900FA10C8}" type="pres">
      <dgm:prSet presAssocID="{7B2CE21B-821A-478B-909B-6A97201134CA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26F9BC04-52A7-49C4-A318-2114D71DE589}" type="pres">
      <dgm:prSet presAssocID="{7B2CE21B-821A-478B-909B-6A97201134CA}" presName="wedge5" presStyleLbl="node1" presStyleIdx="4" presStyleCnt="6"/>
      <dgm:spPr/>
    </dgm:pt>
    <dgm:pt modelId="{23D8A316-7971-451F-A614-27FF1D724A04}" type="pres">
      <dgm:prSet presAssocID="{7B2CE21B-821A-478B-909B-6A97201134CA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993C140E-D81F-4A0F-87CF-8E65BE404CE9}" type="pres">
      <dgm:prSet presAssocID="{7B2CE21B-821A-478B-909B-6A97201134CA}" presName="wedge6" presStyleLbl="node1" presStyleIdx="5" presStyleCnt="6"/>
      <dgm:spPr/>
    </dgm:pt>
    <dgm:pt modelId="{B9B2D206-141C-4558-83D2-4CCB4BF7DA70}" type="pres">
      <dgm:prSet presAssocID="{7B2CE21B-821A-478B-909B-6A97201134CA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F82DFA02-B080-4D5E-A044-DD22C490FE04}" type="presOf" srcId="{5429EB1A-9350-44EC-8AAA-E38547025639}" destId="{23D8A316-7971-451F-A614-27FF1D724A04}" srcOrd="1" destOrd="0" presId="urn:microsoft.com/office/officeart/2005/8/layout/chart3"/>
    <dgm:cxn modelId="{3AF14927-1FC4-40A6-8958-61622A94E263}" srcId="{7B2CE21B-821A-478B-909B-6A97201134CA}" destId="{7F6AE0F8-7132-4E20-8339-1121A18268F6}" srcOrd="0" destOrd="0" parTransId="{09CE10D0-ED03-435E-9659-D49031C511D4}" sibTransId="{243820C6-270D-4618-85D5-D18E35CAB1A6}"/>
    <dgm:cxn modelId="{1F031855-467E-473C-B45F-22EBB09067CA}" srcId="{7B2CE21B-821A-478B-909B-6A97201134CA}" destId="{EFBF69B3-BF50-4917-B2CE-775CB7E98937}" srcOrd="2" destOrd="0" parTransId="{C01B78E7-40A9-4A0D-A032-3B53FCCA6DB8}" sibTransId="{1D6B682B-CC84-4850-B77D-7C460589B0F0}"/>
    <dgm:cxn modelId="{1F4B155F-6E7A-4EFC-A332-1665EA5AF8D2}" type="presOf" srcId="{2E1DB46C-31DD-456C-B0CA-120DBEA2D87F}" destId="{B9B2D206-141C-4558-83D2-4CCB4BF7DA70}" srcOrd="1" destOrd="0" presId="urn:microsoft.com/office/officeart/2005/8/layout/chart3"/>
    <dgm:cxn modelId="{D2648B62-7985-4B91-9033-9F9CFF5EF4AF}" type="presOf" srcId="{EFBF69B3-BF50-4917-B2CE-775CB7E98937}" destId="{21D7E406-D2BC-462E-A0E1-0C78035E668D}" srcOrd="1" destOrd="0" presId="urn:microsoft.com/office/officeart/2005/8/layout/chart3"/>
    <dgm:cxn modelId="{B993477D-A292-41DC-9755-824A4EF5F5B7}" type="presOf" srcId="{03E7EEB5-11EF-41D2-AA36-CB00927344B5}" destId="{8A502F0B-9356-4EE2-B19F-3B19EA3EE983}" srcOrd="0" destOrd="0" presId="urn:microsoft.com/office/officeart/2005/8/layout/chart3"/>
    <dgm:cxn modelId="{57145F85-554F-47F1-A2B8-D462D424CF5E}" type="presOf" srcId="{5429EB1A-9350-44EC-8AAA-E38547025639}" destId="{26F9BC04-52A7-49C4-A318-2114D71DE589}" srcOrd="0" destOrd="0" presId="urn:microsoft.com/office/officeart/2005/8/layout/chart3"/>
    <dgm:cxn modelId="{A0F63F88-F42D-495C-8A0E-767A6B74F1D6}" type="presOf" srcId="{7F6AE0F8-7132-4E20-8339-1121A18268F6}" destId="{7B755678-8F6D-4B72-91BC-D21D2D35AC60}" srcOrd="0" destOrd="0" presId="urn:microsoft.com/office/officeart/2005/8/layout/chart3"/>
    <dgm:cxn modelId="{C8C0379B-317E-4346-B381-F4B895EFF79E}" type="presOf" srcId="{B955D217-ECB6-4DC0-8FF4-D266E34ECF12}" destId="{27AAFCC1-6010-42B0-A48A-72FF3F7E2E7C}" srcOrd="0" destOrd="0" presId="urn:microsoft.com/office/officeart/2005/8/layout/chart3"/>
    <dgm:cxn modelId="{5410EA9C-38F7-4188-9451-2C2783B975E1}" srcId="{7B2CE21B-821A-478B-909B-6A97201134CA}" destId="{5429EB1A-9350-44EC-8AAA-E38547025639}" srcOrd="4" destOrd="0" parTransId="{FF48A0B0-E95A-49C7-BBFB-C2F1092D78DB}" sibTransId="{7240BA1F-BC9A-45D5-857C-736053BFEFD9}"/>
    <dgm:cxn modelId="{AEC7EA9F-6322-490C-9B7E-E90BE66813EA}" srcId="{7B2CE21B-821A-478B-909B-6A97201134CA}" destId="{03E7EEB5-11EF-41D2-AA36-CB00927344B5}" srcOrd="1" destOrd="0" parTransId="{C4F8F55E-0E6A-40C9-9902-348D8E317EA4}" sibTransId="{49E45D06-FF5D-4C1C-B661-B26C6CED27BE}"/>
    <dgm:cxn modelId="{8CBDB2B7-88B5-443E-AE79-210D9D807668}" type="presOf" srcId="{03E7EEB5-11EF-41D2-AA36-CB00927344B5}" destId="{586AD627-98FC-43EF-999D-3600119AC5F3}" srcOrd="1" destOrd="0" presId="urn:microsoft.com/office/officeart/2005/8/layout/chart3"/>
    <dgm:cxn modelId="{265312BC-BB04-469E-B0BC-BF56E6C157BE}" type="presOf" srcId="{2E1DB46C-31DD-456C-B0CA-120DBEA2D87F}" destId="{993C140E-D81F-4A0F-87CF-8E65BE404CE9}" srcOrd="0" destOrd="0" presId="urn:microsoft.com/office/officeart/2005/8/layout/chart3"/>
    <dgm:cxn modelId="{06EFA9C7-3E1A-44D7-B2CF-452D3B456E71}" srcId="{7B2CE21B-821A-478B-909B-6A97201134CA}" destId="{B955D217-ECB6-4DC0-8FF4-D266E34ECF12}" srcOrd="3" destOrd="0" parTransId="{3BE4CFD4-4C55-471F-B308-05A44D97E6CC}" sibTransId="{5539C1CE-D87F-4646-A196-E0371B7AC640}"/>
    <dgm:cxn modelId="{FAFCF8E4-76F0-4061-A145-F085915186F6}" type="presOf" srcId="{7F6AE0F8-7132-4E20-8339-1121A18268F6}" destId="{1ABBA1EB-5F8D-4D48-BCB8-E66092F70F11}" srcOrd="1" destOrd="0" presId="urn:microsoft.com/office/officeart/2005/8/layout/chart3"/>
    <dgm:cxn modelId="{DC5023E7-51E0-430B-8E23-078B61C6111E}" srcId="{7B2CE21B-821A-478B-909B-6A97201134CA}" destId="{2E1DB46C-31DD-456C-B0CA-120DBEA2D87F}" srcOrd="5" destOrd="0" parTransId="{DE1B982A-D706-4C96-AA40-29B0C210EC65}" sibTransId="{66B9DE12-1350-437D-AB7D-866FF234521E}"/>
    <dgm:cxn modelId="{6978C0EA-0041-4EAC-81A8-752DF7EC1FE5}" type="presOf" srcId="{7B2CE21B-821A-478B-909B-6A97201134CA}" destId="{1CA57B34-1ABA-4A37-9C69-12CED0919583}" srcOrd="0" destOrd="0" presId="urn:microsoft.com/office/officeart/2005/8/layout/chart3"/>
    <dgm:cxn modelId="{CCE1C5EA-640C-4827-B3C8-04E85045BD6D}" type="presOf" srcId="{EFBF69B3-BF50-4917-B2CE-775CB7E98937}" destId="{C84C32EF-91D0-47DB-AE46-A5F3E50979BF}" srcOrd="0" destOrd="0" presId="urn:microsoft.com/office/officeart/2005/8/layout/chart3"/>
    <dgm:cxn modelId="{6C9024F6-51CF-42D4-927E-77F054703B08}" type="presOf" srcId="{B955D217-ECB6-4DC0-8FF4-D266E34ECF12}" destId="{A0C3F19C-EE07-4B1C-BC52-87F900FA10C8}" srcOrd="1" destOrd="0" presId="urn:microsoft.com/office/officeart/2005/8/layout/chart3"/>
    <dgm:cxn modelId="{469D7014-F518-45A0-94CD-D66345A513FD}" type="presParOf" srcId="{1CA57B34-1ABA-4A37-9C69-12CED0919583}" destId="{7B755678-8F6D-4B72-91BC-D21D2D35AC60}" srcOrd="0" destOrd="0" presId="urn:microsoft.com/office/officeart/2005/8/layout/chart3"/>
    <dgm:cxn modelId="{E0BBCF05-21EA-4FB0-ABFA-2483DCAC3EDA}" type="presParOf" srcId="{1CA57B34-1ABA-4A37-9C69-12CED0919583}" destId="{1ABBA1EB-5F8D-4D48-BCB8-E66092F70F11}" srcOrd="1" destOrd="0" presId="urn:microsoft.com/office/officeart/2005/8/layout/chart3"/>
    <dgm:cxn modelId="{14B1CD21-ABE8-4BC7-9648-73F157F55260}" type="presParOf" srcId="{1CA57B34-1ABA-4A37-9C69-12CED0919583}" destId="{8A502F0B-9356-4EE2-B19F-3B19EA3EE983}" srcOrd="2" destOrd="0" presId="urn:microsoft.com/office/officeart/2005/8/layout/chart3"/>
    <dgm:cxn modelId="{9BB97C5A-0DF9-4414-B439-BA95FFFEFE14}" type="presParOf" srcId="{1CA57B34-1ABA-4A37-9C69-12CED0919583}" destId="{586AD627-98FC-43EF-999D-3600119AC5F3}" srcOrd="3" destOrd="0" presId="urn:microsoft.com/office/officeart/2005/8/layout/chart3"/>
    <dgm:cxn modelId="{DD15592F-3A99-4648-891C-9706BFFF1CCC}" type="presParOf" srcId="{1CA57B34-1ABA-4A37-9C69-12CED0919583}" destId="{C84C32EF-91D0-47DB-AE46-A5F3E50979BF}" srcOrd="4" destOrd="0" presId="urn:microsoft.com/office/officeart/2005/8/layout/chart3"/>
    <dgm:cxn modelId="{B2CEAB2B-18DC-4990-857A-B754D53ABB47}" type="presParOf" srcId="{1CA57B34-1ABA-4A37-9C69-12CED0919583}" destId="{21D7E406-D2BC-462E-A0E1-0C78035E668D}" srcOrd="5" destOrd="0" presId="urn:microsoft.com/office/officeart/2005/8/layout/chart3"/>
    <dgm:cxn modelId="{570C38D0-DA6D-45DF-BAA8-B87D25E92FDD}" type="presParOf" srcId="{1CA57B34-1ABA-4A37-9C69-12CED0919583}" destId="{27AAFCC1-6010-42B0-A48A-72FF3F7E2E7C}" srcOrd="6" destOrd="0" presId="urn:microsoft.com/office/officeart/2005/8/layout/chart3"/>
    <dgm:cxn modelId="{1573322B-D891-4324-B7C6-18845D3F66D6}" type="presParOf" srcId="{1CA57B34-1ABA-4A37-9C69-12CED0919583}" destId="{A0C3F19C-EE07-4B1C-BC52-87F900FA10C8}" srcOrd="7" destOrd="0" presId="urn:microsoft.com/office/officeart/2005/8/layout/chart3"/>
    <dgm:cxn modelId="{272F7FAE-6F4C-467F-A597-67E0FA6B1176}" type="presParOf" srcId="{1CA57B34-1ABA-4A37-9C69-12CED0919583}" destId="{26F9BC04-52A7-49C4-A318-2114D71DE589}" srcOrd="8" destOrd="0" presId="urn:microsoft.com/office/officeart/2005/8/layout/chart3"/>
    <dgm:cxn modelId="{AF73E13A-D68C-495A-B3B7-A34AD2CD4A75}" type="presParOf" srcId="{1CA57B34-1ABA-4A37-9C69-12CED0919583}" destId="{23D8A316-7971-451F-A614-27FF1D724A04}" srcOrd="9" destOrd="0" presId="urn:microsoft.com/office/officeart/2005/8/layout/chart3"/>
    <dgm:cxn modelId="{79079C55-D758-418A-AB2F-4775917FAF1E}" type="presParOf" srcId="{1CA57B34-1ABA-4A37-9C69-12CED0919583}" destId="{993C140E-D81F-4A0F-87CF-8E65BE404CE9}" srcOrd="10" destOrd="0" presId="urn:microsoft.com/office/officeart/2005/8/layout/chart3"/>
    <dgm:cxn modelId="{C830DAE9-E302-45CD-A39F-BD716B538EE3}" type="presParOf" srcId="{1CA57B34-1ABA-4A37-9C69-12CED0919583}" destId="{B9B2D206-141C-4558-83D2-4CCB4BF7DA70}" srcOrd="1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7E5E3-C2A1-47C6-A662-8941EB645B17}">
      <dsp:nvSpPr>
        <dsp:cNvPr id="0" name=""/>
        <dsp:cNvSpPr/>
      </dsp:nvSpPr>
      <dsp:spPr>
        <a:xfrm>
          <a:off x="1193" y="194618"/>
          <a:ext cx="1694577" cy="423644"/>
        </a:xfrm>
        <a:prstGeom prst="roundRect">
          <a:avLst>
            <a:gd name="adj" fmla="val 10000"/>
          </a:avLst>
        </a:prstGeom>
        <a:solidFill>
          <a:srgbClr val="0054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latin typeface="Century Gothic" panose="020B0502020202020204" pitchFamily="34" charset="0"/>
            </a:rPr>
            <a:t>Introductions</a:t>
          </a:r>
        </a:p>
      </dsp:txBody>
      <dsp:txXfrm>
        <a:off x="13601" y="207026"/>
        <a:ext cx="1669761" cy="398828"/>
      </dsp:txXfrm>
    </dsp:sp>
    <dsp:sp modelId="{8FE3BFB1-8009-4A89-9C40-49AC26B59A96}">
      <dsp:nvSpPr>
        <dsp:cNvPr id="0" name=""/>
        <dsp:cNvSpPr/>
      </dsp:nvSpPr>
      <dsp:spPr>
        <a:xfrm>
          <a:off x="1933012" y="194618"/>
          <a:ext cx="1694577" cy="423644"/>
        </a:xfrm>
        <a:prstGeom prst="roundRect">
          <a:avLst>
            <a:gd name="adj" fmla="val 10000"/>
          </a:avLst>
        </a:prstGeom>
        <a:solidFill>
          <a:srgbClr val="0054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latin typeface="Century Gothic" panose="020B0502020202020204" pitchFamily="34" charset="0"/>
            </a:rPr>
            <a:t>National Institute for Medical Respite Care (NIMRC)</a:t>
          </a:r>
        </a:p>
      </dsp:txBody>
      <dsp:txXfrm>
        <a:off x="1945420" y="207026"/>
        <a:ext cx="1669761" cy="398828"/>
      </dsp:txXfrm>
    </dsp:sp>
    <dsp:sp modelId="{B258BE3B-4D6D-4659-B774-67AE20F0CCAC}">
      <dsp:nvSpPr>
        <dsp:cNvPr id="0" name=""/>
        <dsp:cNvSpPr/>
      </dsp:nvSpPr>
      <dsp:spPr>
        <a:xfrm rot="5400000">
          <a:off x="2743231" y="655331"/>
          <a:ext cx="74137" cy="7413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1A856F-D7E6-4452-B22F-A6F546BA11F6}">
      <dsp:nvSpPr>
        <dsp:cNvPr id="0" name=""/>
        <dsp:cNvSpPr/>
      </dsp:nvSpPr>
      <dsp:spPr>
        <a:xfrm>
          <a:off x="1933012" y="766538"/>
          <a:ext cx="1694577" cy="42364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latin typeface="Century Gothic" panose="020B0502020202020204" pitchFamily="34" charset="0"/>
            </a:rPr>
            <a:t>Medical Respite Care (MRC) Foundation Information</a:t>
          </a:r>
        </a:p>
      </dsp:txBody>
      <dsp:txXfrm>
        <a:off x="1945420" y="778946"/>
        <a:ext cx="1669761" cy="398828"/>
      </dsp:txXfrm>
    </dsp:sp>
    <dsp:sp modelId="{EF79DA15-8B3F-4A73-BECF-E4CE89FB0DA3}">
      <dsp:nvSpPr>
        <dsp:cNvPr id="0" name=""/>
        <dsp:cNvSpPr/>
      </dsp:nvSpPr>
      <dsp:spPr>
        <a:xfrm>
          <a:off x="3864830" y="194618"/>
          <a:ext cx="1694577" cy="423644"/>
        </a:xfrm>
        <a:prstGeom prst="roundRect">
          <a:avLst>
            <a:gd name="adj" fmla="val 10000"/>
          </a:avLst>
        </a:prstGeom>
        <a:solidFill>
          <a:srgbClr val="0054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latin typeface="Century Gothic" panose="020B0502020202020204" pitchFamily="34" charset="0"/>
            </a:rPr>
            <a:t>Kaiser Permanente and CommonSpirit Health </a:t>
          </a:r>
        </a:p>
      </dsp:txBody>
      <dsp:txXfrm>
        <a:off x="3877238" y="207026"/>
        <a:ext cx="1669761" cy="398828"/>
      </dsp:txXfrm>
    </dsp:sp>
    <dsp:sp modelId="{516F5352-C3C3-4E2C-9A8E-15E6D1C42C49}">
      <dsp:nvSpPr>
        <dsp:cNvPr id="0" name=""/>
        <dsp:cNvSpPr/>
      </dsp:nvSpPr>
      <dsp:spPr>
        <a:xfrm rot="5400000">
          <a:off x="4675050" y="655331"/>
          <a:ext cx="74137" cy="7413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571092-623A-400E-9BC4-6D9B72D3E00A}">
      <dsp:nvSpPr>
        <dsp:cNvPr id="0" name=""/>
        <dsp:cNvSpPr/>
      </dsp:nvSpPr>
      <dsp:spPr>
        <a:xfrm>
          <a:off x="3864830" y="766538"/>
          <a:ext cx="1694577" cy="42364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latin typeface="Century Gothic" panose="020B0502020202020204" pitchFamily="34" charset="0"/>
            </a:rPr>
            <a:t>The History and journey of coming to the MRC table </a:t>
          </a:r>
        </a:p>
      </dsp:txBody>
      <dsp:txXfrm>
        <a:off x="3877238" y="778946"/>
        <a:ext cx="1669761" cy="398828"/>
      </dsp:txXfrm>
    </dsp:sp>
    <dsp:sp modelId="{FE549B5D-3445-4D6F-B6A3-2F68A058184A}">
      <dsp:nvSpPr>
        <dsp:cNvPr id="0" name=""/>
        <dsp:cNvSpPr/>
      </dsp:nvSpPr>
      <dsp:spPr>
        <a:xfrm rot="5400000">
          <a:off x="4675050" y="1227251"/>
          <a:ext cx="74137" cy="7413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0ED3B2-0330-4DDD-8F41-CB523041C960}">
      <dsp:nvSpPr>
        <dsp:cNvPr id="0" name=""/>
        <dsp:cNvSpPr/>
      </dsp:nvSpPr>
      <dsp:spPr>
        <a:xfrm>
          <a:off x="3864830" y="1338458"/>
          <a:ext cx="1694577" cy="42364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latin typeface="Century Gothic" panose="020B0502020202020204" pitchFamily="34" charset="0"/>
            </a:rPr>
            <a:t>The current work completed through KP, CommonSpirit Health, and NIMRC</a:t>
          </a:r>
        </a:p>
      </dsp:txBody>
      <dsp:txXfrm>
        <a:off x="3877238" y="1350866"/>
        <a:ext cx="1669761" cy="398828"/>
      </dsp:txXfrm>
    </dsp:sp>
    <dsp:sp modelId="{42476742-C4E5-46B5-AD4F-4F5BBB793BD2}">
      <dsp:nvSpPr>
        <dsp:cNvPr id="0" name=""/>
        <dsp:cNvSpPr/>
      </dsp:nvSpPr>
      <dsp:spPr>
        <a:xfrm rot="5400000">
          <a:off x="4675050" y="1799171"/>
          <a:ext cx="74137" cy="7413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584F6C-9616-4AB5-802F-70E2CFC9F628}">
      <dsp:nvSpPr>
        <dsp:cNvPr id="0" name=""/>
        <dsp:cNvSpPr/>
      </dsp:nvSpPr>
      <dsp:spPr>
        <a:xfrm>
          <a:off x="3864830" y="1910378"/>
          <a:ext cx="1694577" cy="42364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latin typeface="Century Gothic" panose="020B0502020202020204" pitchFamily="34" charset="0"/>
            </a:rPr>
            <a:t>The intersection between systems and how we can be good partners</a:t>
          </a:r>
        </a:p>
      </dsp:txBody>
      <dsp:txXfrm>
        <a:off x="3877238" y="1922786"/>
        <a:ext cx="1669761" cy="398828"/>
      </dsp:txXfrm>
    </dsp:sp>
    <dsp:sp modelId="{7AE557C5-6691-4EA9-9161-15B13CBE38D3}">
      <dsp:nvSpPr>
        <dsp:cNvPr id="0" name=""/>
        <dsp:cNvSpPr/>
      </dsp:nvSpPr>
      <dsp:spPr>
        <a:xfrm>
          <a:off x="5796648" y="194618"/>
          <a:ext cx="1694577" cy="423644"/>
        </a:xfrm>
        <a:prstGeom prst="roundRect">
          <a:avLst>
            <a:gd name="adj" fmla="val 10000"/>
          </a:avLst>
        </a:prstGeom>
        <a:solidFill>
          <a:srgbClr val="0054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latin typeface="Century Gothic" panose="020B0502020202020204" pitchFamily="34" charset="0"/>
            </a:rPr>
            <a:t>Philosophy and Strategies</a:t>
          </a:r>
        </a:p>
      </dsp:txBody>
      <dsp:txXfrm>
        <a:off x="5809056" y="207026"/>
        <a:ext cx="1669761" cy="398828"/>
      </dsp:txXfrm>
    </dsp:sp>
    <dsp:sp modelId="{E3D6F629-C30E-47C2-A156-313D0FF7E812}">
      <dsp:nvSpPr>
        <dsp:cNvPr id="0" name=""/>
        <dsp:cNvSpPr/>
      </dsp:nvSpPr>
      <dsp:spPr>
        <a:xfrm rot="5400000">
          <a:off x="6606868" y="655331"/>
          <a:ext cx="74137" cy="7413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70A31C-6496-47F2-9E5F-DBCFCBADD36A}">
      <dsp:nvSpPr>
        <dsp:cNvPr id="0" name=""/>
        <dsp:cNvSpPr/>
      </dsp:nvSpPr>
      <dsp:spPr>
        <a:xfrm>
          <a:off x="5796648" y="766538"/>
          <a:ext cx="1694577" cy="42364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What are some strategies for building relationships with hospital and MCP providers?</a:t>
          </a:r>
          <a:endParaRPr lang="en-US" sz="900" kern="1200" dirty="0">
            <a:latin typeface="Century Gothic" panose="020B0502020202020204" pitchFamily="34" charset="0"/>
          </a:endParaRPr>
        </a:p>
      </dsp:txBody>
      <dsp:txXfrm>
        <a:off x="5809056" y="778946"/>
        <a:ext cx="1669761" cy="398828"/>
      </dsp:txXfrm>
    </dsp:sp>
    <dsp:sp modelId="{1312F9D6-4AC9-4EAF-9DF8-0FFC927F73AF}">
      <dsp:nvSpPr>
        <dsp:cNvPr id="0" name=""/>
        <dsp:cNvSpPr/>
      </dsp:nvSpPr>
      <dsp:spPr>
        <a:xfrm rot="5400000">
          <a:off x="6606868" y="1227251"/>
          <a:ext cx="74137" cy="7413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6DE265-7E5A-4660-91A9-64177071D32B}">
      <dsp:nvSpPr>
        <dsp:cNvPr id="0" name=""/>
        <dsp:cNvSpPr/>
      </dsp:nvSpPr>
      <dsp:spPr>
        <a:xfrm>
          <a:off x="5796648" y="1338458"/>
          <a:ext cx="1694577" cy="42364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What does it mean to be a partner?</a:t>
          </a:r>
        </a:p>
      </dsp:txBody>
      <dsp:txXfrm>
        <a:off x="5809056" y="1350866"/>
        <a:ext cx="1669761" cy="398828"/>
      </dsp:txXfrm>
    </dsp:sp>
    <dsp:sp modelId="{EA08758C-2CF1-4DE0-8C6C-D78E16F04904}">
      <dsp:nvSpPr>
        <dsp:cNvPr id="0" name=""/>
        <dsp:cNvSpPr/>
      </dsp:nvSpPr>
      <dsp:spPr>
        <a:xfrm rot="5400000">
          <a:off x="6606868" y="1799171"/>
          <a:ext cx="74137" cy="7413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005E78-76D9-427B-874B-E41F4FB3E790}">
      <dsp:nvSpPr>
        <dsp:cNvPr id="0" name=""/>
        <dsp:cNvSpPr/>
      </dsp:nvSpPr>
      <dsp:spPr>
        <a:xfrm>
          <a:off x="5796648" y="1910378"/>
          <a:ext cx="1694577" cy="42364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How do we create a noncompetitive environment?</a:t>
          </a:r>
        </a:p>
      </dsp:txBody>
      <dsp:txXfrm>
        <a:off x="5809056" y="1922786"/>
        <a:ext cx="1669761" cy="398828"/>
      </dsp:txXfrm>
    </dsp:sp>
    <dsp:sp modelId="{F32CE6AC-2EBC-45CA-996E-1579670E206C}">
      <dsp:nvSpPr>
        <dsp:cNvPr id="0" name=""/>
        <dsp:cNvSpPr/>
      </dsp:nvSpPr>
      <dsp:spPr>
        <a:xfrm rot="5400000">
          <a:off x="6606868" y="2371091"/>
          <a:ext cx="74137" cy="7413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F9C55A-C783-4732-B47D-FB437008B2B8}">
      <dsp:nvSpPr>
        <dsp:cNvPr id="0" name=""/>
        <dsp:cNvSpPr/>
      </dsp:nvSpPr>
      <dsp:spPr>
        <a:xfrm>
          <a:off x="5796648" y="2482298"/>
          <a:ext cx="1694577" cy="42364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What do you see as the future of MRC as a billable service?</a:t>
          </a:r>
        </a:p>
      </dsp:txBody>
      <dsp:txXfrm>
        <a:off x="5809056" y="2494706"/>
        <a:ext cx="1669761" cy="398828"/>
      </dsp:txXfrm>
    </dsp:sp>
    <dsp:sp modelId="{1F044184-1FC1-422A-AFD9-1F7AADD7E2CD}">
      <dsp:nvSpPr>
        <dsp:cNvPr id="0" name=""/>
        <dsp:cNvSpPr/>
      </dsp:nvSpPr>
      <dsp:spPr>
        <a:xfrm rot="5400000">
          <a:off x="6606868" y="2943011"/>
          <a:ext cx="74137" cy="7413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6FB69E-81F3-4825-90DD-6C7CF57680F4}">
      <dsp:nvSpPr>
        <dsp:cNvPr id="0" name=""/>
        <dsp:cNvSpPr/>
      </dsp:nvSpPr>
      <dsp:spPr>
        <a:xfrm>
          <a:off x="5796648" y="3054218"/>
          <a:ext cx="1694577" cy="42364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What are the biggest challenges and how do you hope to expand learnings?</a:t>
          </a:r>
        </a:p>
      </dsp:txBody>
      <dsp:txXfrm>
        <a:off x="5809056" y="3066626"/>
        <a:ext cx="1669761" cy="3988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D925B9-9C36-429C-8C51-6DA842E3C4C8}">
      <dsp:nvSpPr>
        <dsp:cNvPr id="0" name=""/>
        <dsp:cNvSpPr/>
      </dsp:nvSpPr>
      <dsp:spPr>
        <a:xfrm>
          <a:off x="2234" y="109441"/>
          <a:ext cx="1343694" cy="230400"/>
        </a:xfrm>
        <a:prstGeom prst="rect">
          <a:avLst/>
        </a:prstGeom>
        <a:solidFill>
          <a:srgbClr val="00548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32512" rIns="56896" bIns="32512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Standard 1:</a:t>
          </a:r>
        </a:p>
      </dsp:txBody>
      <dsp:txXfrm>
        <a:off x="2234" y="109441"/>
        <a:ext cx="1343694" cy="230400"/>
      </dsp:txXfrm>
    </dsp:sp>
    <dsp:sp modelId="{C711ABC9-0A00-408D-B46E-0335E5B843EF}">
      <dsp:nvSpPr>
        <dsp:cNvPr id="0" name=""/>
        <dsp:cNvSpPr/>
      </dsp:nvSpPr>
      <dsp:spPr>
        <a:xfrm>
          <a:off x="2234" y="339841"/>
          <a:ext cx="1343694" cy="781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" tIns="42672" rIns="56896" bIns="64008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Medical respite program provides safe and quality accommodations. 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800" kern="1200" dirty="0"/>
        </a:p>
      </dsp:txBody>
      <dsp:txXfrm>
        <a:off x="2234" y="339841"/>
        <a:ext cx="1343694" cy="781981"/>
      </dsp:txXfrm>
    </dsp:sp>
    <dsp:sp modelId="{A3B12E48-7A84-44DD-87BE-9063178CDC4B}">
      <dsp:nvSpPr>
        <dsp:cNvPr id="0" name=""/>
        <dsp:cNvSpPr/>
      </dsp:nvSpPr>
      <dsp:spPr>
        <a:xfrm>
          <a:off x="1534046" y="109441"/>
          <a:ext cx="1343694" cy="230400"/>
        </a:xfrm>
        <a:prstGeom prst="rect">
          <a:avLst/>
        </a:prstGeom>
        <a:solidFill>
          <a:srgbClr val="00548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32512" rIns="56896" bIns="32512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Standard 2:</a:t>
          </a:r>
        </a:p>
      </dsp:txBody>
      <dsp:txXfrm>
        <a:off x="1534046" y="109441"/>
        <a:ext cx="1343694" cy="230400"/>
      </dsp:txXfrm>
    </dsp:sp>
    <dsp:sp modelId="{08DD62AD-F2EA-43E1-8882-CE2088FD5B1E}">
      <dsp:nvSpPr>
        <dsp:cNvPr id="0" name=""/>
        <dsp:cNvSpPr/>
      </dsp:nvSpPr>
      <dsp:spPr>
        <a:xfrm>
          <a:off x="1534046" y="339841"/>
          <a:ext cx="1343694" cy="781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" tIns="42672" rIns="56896" bIns="64008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/>
            <a:t>Medical respite program provides quality environmental services. </a:t>
          </a:r>
        </a:p>
      </dsp:txBody>
      <dsp:txXfrm>
        <a:off x="1534046" y="339841"/>
        <a:ext cx="1343694" cy="781981"/>
      </dsp:txXfrm>
    </dsp:sp>
    <dsp:sp modelId="{B8E9E23F-2832-4F6B-8315-85C75CB60698}">
      <dsp:nvSpPr>
        <dsp:cNvPr id="0" name=""/>
        <dsp:cNvSpPr/>
      </dsp:nvSpPr>
      <dsp:spPr>
        <a:xfrm>
          <a:off x="3065858" y="109441"/>
          <a:ext cx="1343694" cy="230400"/>
        </a:xfrm>
        <a:prstGeom prst="rect">
          <a:avLst/>
        </a:prstGeom>
        <a:solidFill>
          <a:srgbClr val="00548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32512" rIns="56896" bIns="32512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Standard 3:</a:t>
          </a:r>
        </a:p>
      </dsp:txBody>
      <dsp:txXfrm>
        <a:off x="3065858" y="109441"/>
        <a:ext cx="1343694" cy="230400"/>
      </dsp:txXfrm>
    </dsp:sp>
    <dsp:sp modelId="{2A88B196-76C5-4B7A-9AAC-D8AEE70D5020}">
      <dsp:nvSpPr>
        <dsp:cNvPr id="0" name=""/>
        <dsp:cNvSpPr/>
      </dsp:nvSpPr>
      <dsp:spPr>
        <a:xfrm>
          <a:off x="3065858" y="339841"/>
          <a:ext cx="1343694" cy="781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" tIns="42672" rIns="56896" bIns="64008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/>
            <a:t>Medical respite program manages timely and safe care transitions to medical respite from acute care, specialty care, and/or community settings.</a:t>
          </a:r>
        </a:p>
      </dsp:txBody>
      <dsp:txXfrm>
        <a:off x="3065858" y="339841"/>
        <a:ext cx="1343694" cy="781981"/>
      </dsp:txXfrm>
    </dsp:sp>
    <dsp:sp modelId="{82F264E5-0835-4155-81E0-EF7C21DB2AF0}">
      <dsp:nvSpPr>
        <dsp:cNvPr id="0" name=""/>
        <dsp:cNvSpPr/>
      </dsp:nvSpPr>
      <dsp:spPr>
        <a:xfrm>
          <a:off x="4597670" y="109441"/>
          <a:ext cx="1343694" cy="230400"/>
        </a:xfrm>
        <a:prstGeom prst="rect">
          <a:avLst/>
        </a:prstGeom>
        <a:solidFill>
          <a:srgbClr val="00548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32512" rIns="56896" bIns="32512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Standard 4:</a:t>
          </a:r>
        </a:p>
      </dsp:txBody>
      <dsp:txXfrm>
        <a:off x="4597670" y="109441"/>
        <a:ext cx="1343694" cy="230400"/>
      </dsp:txXfrm>
    </dsp:sp>
    <dsp:sp modelId="{59DA4FC3-71D7-4B8B-83D5-1245B627BAE5}">
      <dsp:nvSpPr>
        <dsp:cNvPr id="0" name=""/>
        <dsp:cNvSpPr/>
      </dsp:nvSpPr>
      <dsp:spPr>
        <a:xfrm>
          <a:off x="4597670" y="339841"/>
          <a:ext cx="1343694" cy="781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" tIns="42672" rIns="56896" bIns="64008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/>
            <a:t>Medical respite program administers high quality post-acute clinical care.</a:t>
          </a:r>
        </a:p>
      </dsp:txBody>
      <dsp:txXfrm>
        <a:off x="4597670" y="339841"/>
        <a:ext cx="1343694" cy="7819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D925B9-9C36-429C-8C51-6DA842E3C4C8}">
      <dsp:nvSpPr>
        <dsp:cNvPr id="0" name=""/>
        <dsp:cNvSpPr/>
      </dsp:nvSpPr>
      <dsp:spPr>
        <a:xfrm>
          <a:off x="2217" y="47712"/>
          <a:ext cx="1333215" cy="230400"/>
        </a:xfrm>
        <a:prstGeom prst="rect">
          <a:avLst/>
        </a:prstGeom>
        <a:solidFill>
          <a:srgbClr val="00548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32512" rIns="56896" bIns="32512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Standard 5:</a:t>
          </a:r>
        </a:p>
      </dsp:txBody>
      <dsp:txXfrm>
        <a:off x="2217" y="47712"/>
        <a:ext cx="1333215" cy="230400"/>
      </dsp:txXfrm>
    </dsp:sp>
    <dsp:sp modelId="{C711ABC9-0A00-408D-B46E-0335E5B843EF}">
      <dsp:nvSpPr>
        <dsp:cNvPr id="0" name=""/>
        <dsp:cNvSpPr/>
      </dsp:nvSpPr>
      <dsp:spPr>
        <a:xfrm>
          <a:off x="2217" y="278112"/>
          <a:ext cx="1333215" cy="9003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" tIns="42672" rIns="56896" bIns="64008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/>
            <a:t>Medical respite program assists in health care coordination, provides wrap-around services, and facilitates access to comprehensive support services. </a:t>
          </a:r>
        </a:p>
      </dsp:txBody>
      <dsp:txXfrm>
        <a:off x="2217" y="278112"/>
        <a:ext cx="1333215" cy="900360"/>
      </dsp:txXfrm>
    </dsp:sp>
    <dsp:sp modelId="{A3B12E48-7A84-44DD-87BE-9063178CDC4B}">
      <dsp:nvSpPr>
        <dsp:cNvPr id="0" name=""/>
        <dsp:cNvSpPr/>
      </dsp:nvSpPr>
      <dsp:spPr>
        <a:xfrm>
          <a:off x="1522082" y="47712"/>
          <a:ext cx="1333215" cy="230400"/>
        </a:xfrm>
        <a:prstGeom prst="rect">
          <a:avLst/>
        </a:prstGeom>
        <a:solidFill>
          <a:srgbClr val="00548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32512" rIns="56896" bIns="32512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Standard 6:</a:t>
          </a:r>
        </a:p>
      </dsp:txBody>
      <dsp:txXfrm>
        <a:off x="1522082" y="47712"/>
        <a:ext cx="1333215" cy="230400"/>
      </dsp:txXfrm>
    </dsp:sp>
    <dsp:sp modelId="{08DD62AD-F2EA-43E1-8882-CE2088FD5B1E}">
      <dsp:nvSpPr>
        <dsp:cNvPr id="0" name=""/>
        <dsp:cNvSpPr/>
      </dsp:nvSpPr>
      <dsp:spPr>
        <a:xfrm>
          <a:off x="1522082" y="278112"/>
          <a:ext cx="1333215" cy="9003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" tIns="42672" rIns="56896" bIns="64008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/>
            <a:t>Medical respite program facilitates safe and appropriate care transitions out of medical respite care.</a:t>
          </a:r>
        </a:p>
      </dsp:txBody>
      <dsp:txXfrm>
        <a:off x="1522082" y="278112"/>
        <a:ext cx="1333215" cy="900360"/>
      </dsp:txXfrm>
    </dsp:sp>
    <dsp:sp modelId="{B8E9E23F-2832-4F6B-8315-85C75CB60698}">
      <dsp:nvSpPr>
        <dsp:cNvPr id="0" name=""/>
        <dsp:cNvSpPr/>
      </dsp:nvSpPr>
      <dsp:spPr>
        <a:xfrm>
          <a:off x="3041947" y="47712"/>
          <a:ext cx="1333215" cy="230400"/>
        </a:xfrm>
        <a:prstGeom prst="rect">
          <a:avLst/>
        </a:prstGeom>
        <a:solidFill>
          <a:srgbClr val="00548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32512" rIns="56896" bIns="32512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Standard 7:</a:t>
          </a:r>
        </a:p>
      </dsp:txBody>
      <dsp:txXfrm>
        <a:off x="3041947" y="47712"/>
        <a:ext cx="1333215" cy="230400"/>
      </dsp:txXfrm>
    </dsp:sp>
    <dsp:sp modelId="{2A88B196-76C5-4B7A-9AAC-D8AEE70D5020}">
      <dsp:nvSpPr>
        <dsp:cNvPr id="0" name=""/>
        <dsp:cNvSpPr/>
      </dsp:nvSpPr>
      <dsp:spPr>
        <a:xfrm>
          <a:off x="3041947" y="278112"/>
          <a:ext cx="1333215" cy="9003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" tIns="42672" rIns="56896" bIns="64008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Medical respite care personnel are equipped to address the needs of people experiencing homelessness.</a:t>
          </a:r>
        </a:p>
      </dsp:txBody>
      <dsp:txXfrm>
        <a:off x="3041947" y="278112"/>
        <a:ext cx="1333215" cy="900360"/>
      </dsp:txXfrm>
    </dsp:sp>
    <dsp:sp modelId="{82F264E5-0835-4155-81E0-EF7C21DB2AF0}">
      <dsp:nvSpPr>
        <dsp:cNvPr id="0" name=""/>
        <dsp:cNvSpPr/>
      </dsp:nvSpPr>
      <dsp:spPr>
        <a:xfrm>
          <a:off x="4561812" y="47712"/>
          <a:ext cx="1333215" cy="230400"/>
        </a:xfrm>
        <a:prstGeom prst="rect">
          <a:avLst/>
        </a:prstGeom>
        <a:solidFill>
          <a:srgbClr val="00548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32512" rIns="56896" bIns="32512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Standard 8:</a:t>
          </a:r>
        </a:p>
      </dsp:txBody>
      <dsp:txXfrm>
        <a:off x="4561812" y="47712"/>
        <a:ext cx="1333215" cy="230400"/>
      </dsp:txXfrm>
    </dsp:sp>
    <dsp:sp modelId="{59DA4FC3-71D7-4B8B-83D5-1245B627BAE5}">
      <dsp:nvSpPr>
        <dsp:cNvPr id="0" name=""/>
        <dsp:cNvSpPr/>
      </dsp:nvSpPr>
      <dsp:spPr>
        <a:xfrm>
          <a:off x="4561812" y="278112"/>
          <a:ext cx="1333215" cy="9003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" tIns="42672" rIns="56896" bIns="64008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/>
            <a:t>Medical respite care is driven by quality improvement.</a:t>
          </a:r>
        </a:p>
      </dsp:txBody>
      <dsp:txXfrm>
        <a:off x="4561812" y="278112"/>
        <a:ext cx="1333215" cy="9003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CA6FC3-06CB-4D43-8356-9D0334350F06}">
      <dsp:nvSpPr>
        <dsp:cNvPr id="0" name=""/>
        <dsp:cNvSpPr/>
      </dsp:nvSpPr>
      <dsp:spPr>
        <a:xfrm>
          <a:off x="4547174" y="1020732"/>
          <a:ext cx="1367480" cy="136748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14A5EEE-0D5B-4102-AFE7-F095D2354660}">
      <dsp:nvSpPr>
        <dsp:cNvPr id="0" name=""/>
        <dsp:cNvSpPr/>
      </dsp:nvSpPr>
      <dsp:spPr>
        <a:xfrm>
          <a:off x="3780573" y="0"/>
          <a:ext cx="2900682" cy="93116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 dirty="0">
              <a:latin typeface="Century Gothic" panose="020B0502020202020204" pitchFamily="34" charset="0"/>
            </a:rPr>
            <a:t>Long standing partnership between Kaiser Permanente and CommonSpirit Health across our California markets (specifically in Sacramento)</a:t>
          </a:r>
          <a:endParaRPr lang="en-US" sz="1200" kern="1200" dirty="0">
            <a:latin typeface="Century Gothic" panose="020B0502020202020204" pitchFamily="34" charset="0"/>
          </a:endParaRPr>
        </a:p>
      </dsp:txBody>
      <dsp:txXfrm>
        <a:off x="3780573" y="0"/>
        <a:ext cx="2900682" cy="931163"/>
      </dsp:txXfrm>
    </dsp:sp>
    <dsp:sp modelId="{6D6434EC-0A1E-42AD-9CEC-B9B7BF5A451C}">
      <dsp:nvSpPr>
        <dsp:cNvPr id="0" name=""/>
        <dsp:cNvSpPr/>
      </dsp:nvSpPr>
      <dsp:spPr>
        <a:xfrm>
          <a:off x="4991035" y="1277024"/>
          <a:ext cx="1367480" cy="1367480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B9AE564-A4C5-4E30-B3F9-F38F7BE7A47B}">
      <dsp:nvSpPr>
        <dsp:cNvPr id="0" name=""/>
        <dsp:cNvSpPr/>
      </dsp:nvSpPr>
      <dsp:spPr>
        <a:xfrm>
          <a:off x="6659824" y="946820"/>
          <a:ext cx="2748880" cy="101984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 dirty="0">
              <a:latin typeface="Century Gothic" panose="020B0502020202020204" pitchFamily="34" charset="0"/>
            </a:rPr>
            <a:t>Shared focus on incorporating our investments and strategies into the larger homeless continuum of cares across our footprints</a:t>
          </a:r>
          <a:endParaRPr lang="en-US" sz="1200" kern="1200" dirty="0">
            <a:latin typeface="Century Gothic" panose="020B0502020202020204" pitchFamily="34" charset="0"/>
          </a:endParaRPr>
        </a:p>
      </dsp:txBody>
      <dsp:txXfrm>
        <a:off x="6659824" y="946820"/>
        <a:ext cx="2748880" cy="1019845"/>
      </dsp:txXfrm>
    </dsp:sp>
    <dsp:sp modelId="{46CCED5A-4DDE-4FE4-A41B-E6BEA970EDFA}">
      <dsp:nvSpPr>
        <dsp:cNvPr id="0" name=""/>
        <dsp:cNvSpPr/>
      </dsp:nvSpPr>
      <dsp:spPr>
        <a:xfrm>
          <a:off x="4991035" y="1789608"/>
          <a:ext cx="1367480" cy="1367480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8B95444-B036-4398-8926-C139314AA78F}">
      <dsp:nvSpPr>
        <dsp:cNvPr id="0" name=""/>
        <dsp:cNvSpPr/>
      </dsp:nvSpPr>
      <dsp:spPr>
        <a:xfrm>
          <a:off x="6647335" y="2478855"/>
          <a:ext cx="2748880" cy="113956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 dirty="0">
              <a:latin typeface="Century Gothic" panose="020B0502020202020204" pitchFamily="34" charset="0"/>
            </a:rPr>
            <a:t>Medical Respite/Recuperative Care seen as a priority on both the clinical side as well as the community health side</a:t>
          </a:r>
          <a:endParaRPr lang="en-US" sz="1200" kern="1200" dirty="0">
            <a:latin typeface="Century Gothic" panose="020B0502020202020204" pitchFamily="34" charset="0"/>
          </a:endParaRPr>
        </a:p>
      </dsp:txBody>
      <dsp:txXfrm>
        <a:off x="6647335" y="2478855"/>
        <a:ext cx="2748880" cy="1139567"/>
      </dsp:txXfrm>
    </dsp:sp>
    <dsp:sp modelId="{243AFE0D-30B8-4BD8-8FFA-50F2C93FFDC2}">
      <dsp:nvSpPr>
        <dsp:cNvPr id="0" name=""/>
        <dsp:cNvSpPr/>
      </dsp:nvSpPr>
      <dsp:spPr>
        <a:xfrm>
          <a:off x="4547174" y="2046343"/>
          <a:ext cx="1367480" cy="1367480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54103B6-C2F1-4428-B332-F1DDE32E9D69}">
      <dsp:nvSpPr>
        <dsp:cNvPr id="0" name=""/>
        <dsp:cNvSpPr/>
      </dsp:nvSpPr>
      <dsp:spPr>
        <a:xfrm>
          <a:off x="3783017" y="3502949"/>
          <a:ext cx="2900682" cy="93116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 dirty="0">
              <a:latin typeface="Century Gothic" panose="020B0502020202020204" pitchFamily="34" charset="0"/>
            </a:rPr>
            <a:t>Leadership at both health systems served on the NIMRC Advisory Council</a:t>
          </a:r>
          <a:endParaRPr lang="en-US" sz="1200" kern="1200" dirty="0">
            <a:latin typeface="Century Gothic" panose="020B0502020202020204" pitchFamily="34" charset="0"/>
          </a:endParaRPr>
        </a:p>
      </dsp:txBody>
      <dsp:txXfrm>
        <a:off x="3783017" y="3502949"/>
        <a:ext cx="2900682" cy="931163"/>
      </dsp:txXfrm>
    </dsp:sp>
    <dsp:sp modelId="{83FF74C5-7B6E-4A7A-88A4-0BD34578138D}">
      <dsp:nvSpPr>
        <dsp:cNvPr id="0" name=""/>
        <dsp:cNvSpPr/>
      </dsp:nvSpPr>
      <dsp:spPr>
        <a:xfrm>
          <a:off x="4103312" y="1789608"/>
          <a:ext cx="1367480" cy="1367480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85E2AD5-5636-45F2-8998-27D989E12ABE}">
      <dsp:nvSpPr>
        <dsp:cNvPr id="0" name=""/>
        <dsp:cNvSpPr/>
      </dsp:nvSpPr>
      <dsp:spPr>
        <a:xfrm>
          <a:off x="1189649" y="2442183"/>
          <a:ext cx="2748880" cy="113956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 dirty="0">
              <a:latin typeface="Century Gothic" panose="020B0502020202020204" pitchFamily="34" charset="0"/>
            </a:rPr>
            <a:t>Collectively identified the need to leverage experts that could provide technical assistance to our community providers/operators</a:t>
          </a:r>
          <a:endParaRPr lang="en-US" sz="1200" kern="1200" dirty="0">
            <a:latin typeface="Century Gothic" panose="020B0502020202020204" pitchFamily="34" charset="0"/>
          </a:endParaRPr>
        </a:p>
      </dsp:txBody>
      <dsp:txXfrm>
        <a:off x="1189649" y="2442183"/>
        <a:ext cx="2748880" cy="1139567"/>
      </dsp:txXfrm>
    </dsp:sp>
    <dsp:sp modelId="{2CA6E86E-AAEC-4427-A928-B345FF5A8673}">
      <dsp:nvSpPr>
        <dsp:cNvPr id="0" name=""/>
        <dsp:cNvSpPr/>
      </dsp:nvSpPr>
      <dsp:spPr>
        <a:xfrm>
          <a:off x="4103312" y="1277024"/>
          <a:ext cx="1367480" cy="136748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DEBF602-108B-4FF7-86BB-42CEC9D0F76F}">
      <dsp:nvSpPr>
        <dsp:cNvPr id="0" name=""/>
        <dsp:cNvSpPr/>
      </dsp:nvSpPr>
      <dsp:spPr>
        <a:xfrm>
          <a:off x="1190070" y="869934"/>
          <a:ext cx="2748880" cy="113956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 dirty="0">
              <a:latin typeface="Century Gothic" panose="020B0502020202020204" pitchFamily="34" charset="0"/>
            </a:rPr>
            <a:t>Ongoing collaborative efforts to learn from each other and creating learning communities across our local markets</a:t>
          </a:r>
          <a:endParaRPr lang="en-US" sz="1200" kern="1200" dirty="0">
            <a:latin typeface="Century Gothic" panose="020B0502020202020204" pitchFamily="34" charset="0"/>
          </a:endParaRPr>
        </a:p>
      </dsp:txBody>
      <dsp:txXfrm>
        <a:off x="1190070" y="869934"/>
        <a:ext cx="2748880" cy="11395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A56533-2C62-409F-9687-67ACDC107BA3}">
      <dsp:nvSpPr>
        <dsp:cNvPr id="0" name=""/>
        <dsp:cNvSpPr/>
      </dsp:nvSpPr>
      <dsp:spPr>
        <a:xfrm>
          <a:off x="0" y="1954"/>
          <a:ext cx="1102417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BB9DBA-C685-4574-9679-D6D2EDFA9EC2}">
      <dsp:nvSpPr>
        <dsp:cNvPr id="0" name=""/>
        <dsp:cNvSpPr/>
      </dsp:nvSpPr>
      <dsp:spPr>
        <a:xfrm>
          <a:off x="0" y="1954"/>
          <a:ext cx="2204834" cy="1333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>
              <a:latin typeface="Century Gothic" panose="020B0502020202020204" pitchFamily="34" charset="0"/>
            </a:rPr>
            <a:t>Purpose</a:t>
          </a:r>
        </a:p>
      </dsp:txBody>
      <dsp:txXfrm>
        <a:off x="0" y="1954"/>
        <a:ext cx="2204834" cy="1333265"/>
      </dsp:txXfrm>
    </dsp:sp>
    <dsp:sp modelId="{9FF3262D-FB97-4E2F-B06E-3475B0CE356E}">
      <dsp:nvSpPr>
        <dsp:cNvPr id="0" name=""/>
        <dsp:cNvSpPr/>
      </dsp:nvSpPr>
      <dsp:spPr>
        <a:xfrm>
          <a:off x="0" y="1335219"/>
          <a:ext cx="1102417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040E28-09CF-4655-B11F-FDB8E5AC73AA}">
      <dsp:nvSpPr>
        <dsp:cNvPr id="0" name=""/>
        <dsp:cNvSpPr/>
      </dsp:nvSpPr>
      <dsp:spPr>
        <a:xfrm>
          <a:off x="0" y="1335219"/>
          <a:ext cx="2204834" cy="1333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>
              <a:latin typeface="Century Gothic" panose="020B0502020202020204" pitchFamily="34" charset="0"/>
            </a:rPr>
            <a:t>Programs</a:t>
          </a:r>
        </a:p>
      </dsp:txBody>
      <dsp:txXfrm>
        <a:off x="0" y="1335219"/>
        <a:ext cx="2204834" cy="1333265"/>
      </dsp:txXfrm>
    </dsp:sp>
    <dsp:sp modelId="{7836D203-A3E9-43D7-9EB1-FD6EACD19A6E}">
      <dsp:nvSpPr>
        <dsp:cNvPr id="0" name=""/>
        <dsp:cNvSpPr/>
      </dsp:nvSpPr>
      <dsp:spPr>
        <a:xfrm>
          <a:off x="2370196" y="1395763"/>
          <a:ext cx="8653974" cy="1210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0" tIns="209550" rIns="209550" bIns="209550" numCol="1" spcCol="1270" anchor="t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 dirty="0">
              <a:solidFill>
                <a:schemeClr val="accent1"/>
              </a:solidFill>
              <a:latin typeface="Century Gothic" panose="020B0502020202020204" pitchFamily="34" charset="0"/>
            </a:rPr>
            <a:t>21</a:t>
          </a:r>
        </a:p>
      </dsp:txBody>
      <dsp:txXfrm>
        <a:off x="2370196" y="1395763"/>
        <a:ext cx="8653974" cy="1210875"/>
      </dsp:txXfrm>
    </dsp:sp>
    <dsp:sp modelId="{CBA6F50E-CB35-44A1-8253-2FAB011D97D6}">
      <dsp:nvSpPr>
        <dsp:cNvPr id="0" name=""/>
        <dsp:cNvSpPr/>
      </dsp:nvSpPr>
      <dsp:spPr>
        <a:xfrm>
          <a:off x="2204834" y="2606639"/>
          <a:ext cx="88193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3A4A9F-7A5C-45B6-85E4-BF0E477D75FB}">
      <dsp:nvSpPr>
        <dsp:cNvPr id="0" name=""/>
        <dsp:cNvSpPr/>
      </dsp:nvSpPr>
      <dsp:spPr>
        <a:xfrm>
          <a:off x="0" y="2668485"/>
          <a:ext cx="1102417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A22F7D-326D-4198-A7AA-4AD73BD60ED2}">
      <dsp:nvSpPr>
        <dsp:cNvPr id="0" name=""/>
        <dsp:cNvSpPr/>
      </dsp:nvSpPr>
      <dsp:spPr>
        <a:xfrm>
          <a:off x="0" y="2668485"/>
          <a:ext cx="2178996" cy="1333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>
              <a:latin typeface="Century Gothic" panose="020B0502020202020204" pitchFamily="34" charset="0"/>
            </a:rPr>
            <a:t>Opportunity</a:t>
          </a:r>
        </a:p>
      </dsp:txBody>
      <dsp:txXfrm>
        <a:off x="0" y="2668485"/>
        <a:ext cx="2178996" cy="1333265"/>
      </dsp:txXfrm>
    </dsp:sp>
    <dsp:sp modelId="{373D640A-C492-4336-9C99-2C4CA9BF03CA}">
      <dsp:nvSpPr>
        <dsp:cNvPr id="0" name=""/>
        <dsp:cNvSpPr/>
      </dsp:nvSpPr>
      <dsp:spPr>
        <a:xfrm>
          <a:off x="2352900" y="2720613"/>
          <a:ext cx="8671270" cy="1210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entury Gothic" panose="020B0502020202020204" pitchFamily="34" charset="0"/>
            </a:rPr>
            <a:t>Funding	Technical Assistance		Peer Learning Cohort </a:t>
          </a:r>
        </a:p>
      </dsp:txBody>
      <dsp:txXfrm>
        <a:off x="2352900" y="2720613"/>
        <a:ext cx="8671270" cy="1210875"/>
      </dsp:txXfrm>
    </dsp:sp>
    <dsp:sp modelId="{00A67C53-2AA1-42B6-9D5A-997D5B0B4DC2}">
      <dsp:nvSpPr>
        <dsp:cNvPr id="0" name=""/>
        <dsp:cNvSpPr/>
      </dsp:nvSpPr>
      <dsp:spPr>
        <a:xfrm>
          <a:off x="2178996" y="3939904"/>
          <a:ext cx="871598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0BDF9F-FE14-4D62-B738-7D20CBBB8015}">
      <dsp:nvSpPr>
        <dsp:cNvPr id="0" name=""/>
        <dsp:cNvSpPr/>
      </dsp:nvSpPr>
      <dsp:spPr>
        <a:xfrm>
          <a:off x="469900" y="921"/>
          <a:ext cx="2246312" cy="1347787"/>
        </a:xfrm>
        <a:prstGeom prst="rect">
          <a:avLst/>
        </a:prstGeom>
        <a:solidFill>
          <a:srgbClr val="0054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Medication Support</a:t>
          </a:r>
        </a:p>
      </dsp:txBody>
      <dsp:txXfrm>
        <a:off x="469900" y="921"/>
        <a:ext cx="2246312" cy="1347787"/>
      </dsp:txXfrm>
    </dsp:sp>
    <dsp:sp modelId="{7D5F4C15-1144-490C-9C80-9438E2DBC454}">
      <dsp:nvSpPr>
        <dsp:cNvPr id="0" name=""/>
        <dsp:cNvSpPr/>
      </dsp:nvSpPr>
      <dsp:spPr>
        <a:xfrm>
          <a:off x="2940843" y="921"/>
          <a:ext cx="2246312" cy="1347787"/>
        </a:xfrm>
        <a:prstGeom prst="rect">
          <a:avLst/>
        </a:prstGeom>
        <a:solidFill>
          <a:srgbClr val="0054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Housing and the Homelessness Response System</a:t>
          </a:r>
        </a:p>
      </dsp:txBody>
      <dsp:txXfrm>
        <a:off x="2940843" y="921"/>
        <a:ext cx="2246312" cy="1347787"/>
      </dsp:txXfrm>
    </dsp:sp>
    <dsp:sp modelId="{79A592B9-C823-443E-88FA-FECFA2D0A797}">
      <dsp:nvSpPr>
        <dsp:cNvPr id="0" name=""/>
        <dsp:cNvSpPr/>
      </dsp:nvSpPr>
      <dsp:spPr>
        <a:xfrm>
          <a:off x="5411787" y="921"/>
          <a:ext cx="2246312" cy="1347787"/>
        </a:xfrm>
        <a:prstGeom prst="rect">
          <a:avLst/>
        </a:prstGeom>
        <a:solidFill>
          <a:srgbClr val="0054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Behavioral Health in MRC</a:t>
          </a:r>
        </a:p>
      </dsp:txBody>
      <dsp:txXfrm>
        <a:off x="5411787" y="921"/>
        <a:ext cx="2246312" cy="1347787"/>
      </dsp:txXfrm>
    </dsp:sp>
    <dsp:sp modelId="{A3381B8C-C5D2-4D3F-AF3E-51175ADA4721}">
      <dsp:nvSpPr>
        <dsp:cNvPr id="0" name=""/>
        <dsp:cNvSpPr/>
      </dsp:nvSpPr>
      <dsp:spPr>
        <a:xfrm>
          <a:off x="469900" y="1573340"/>
          <a:ext cx="2246312" cy="1347787"/>
        </a:xfrm>
        <a:prstGeom prst="rect">
          <a:avLst/>
        </a:prstGeom>
        <a:solidFill>
          <a:srgbClr val="0054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Developing Partnerships with Hospitals</a:t>
          </a:r>
        </a:p>
      </dsp:txBody>
      <dsp:txXfrm>
        <a:off x="469900" y="1573340"/>
        <a:ext cx="2246312" cy="1347787"/>
      </dsp:txXfrm>
    </dsp:sp>
    <dsp:sp modelId="{2804F7EC-9992-469E-8FB6-98AC30CB717B}">
      <dsp:nvSpPr>
        <dsp:cNvPr id="0" name=""/>
        <dsp:cNvSpPr/>
      </dsp:nvSpPr>
      <dsp:spPr>
        <a:xfrm>
          <a:off x="2940843" y="1573340"/>
          <a:ext cx="2246312" cy="1347787"/>
        </a:xfrm>
        <a:prstGeom prst="rect">
          <a:avLst/>
        </a:prstGeom>
        <a:solidFill>
          <a:srgbClr val="0054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Demonstrating Quality in MRC: The Importance of Data</a:t>
          </a:r>
        </a:p>
      </dsp:txBody>
      <dsp:txXfrm>
        <a:off x="2940843" y="1573340"/>
        <a:ext cx="2246312" cy="1347787"/>
      </dsp:txXfrm>
    </dsp:sp>
    <dsp:sp modelId="{FC93AD71-2A26-4FE2-863E-3D2AD80249DA}">
      <dsp:nvSpPr>
        <dsp:cNvPr id="0" name=""/>
        <dsp:cNvSpPr/>
      </dsp:nvSpPr>
      <dsp:spPr>
        <a:xfrm>
          <a:off x="5411787" y="1573340"/>
          <a:ext cx="2246312" cy="1347787"/>
        </a:xfrm>
        <a:prstGeom prst="rect">
          <a:avLst/>
        </a:prstGeom>
        <a:solidFill>
          <a:srgbClr val="0054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Gender Affirming Care in MRC</a:t>
          </a:r>
        </a:p>
      </dsp:txBody>
      <dsp:txXfrm>
        <a:off x="5411787" y="1573340"/>
        <a:ext cx="2246312" cy="1347787"/>
      </dsp:txXfrm>
    </dsp:sp>
    <dsp:sp modelId="{A6393367-377E-4FB3-8303-74CDCC284C06}">
      <dsp:nvSpPr>
        <dsp:cNvPr id="0" name=""/>
        <dsp:cNvSpPr/>
      </dsp:nvSpPr>
      <dsp:spPr>
        <a:xfrm>
          <a:off x="1705371" y="3145759"/>
          <a:ext cx="2246312" cy="1347787"/>
        </a:xfrm>
        <a:prstGeom prst="rect">
          <a:avLst/>
        </a:prstGeom>
        <a:solidFill>
          <a:srgbClr val="0054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Referrals and Admissions</a:t>
          </a:r>
        </a:p>
      </dsp:txBody>
      <dsp:txXfrm>
        <a:off x="1705371" y="3145759"/>
        <a:ext cx="2246312" cy="1347787"/>
      </dsp:txXfrm>
    </dsp:sp>
    <dsp:sp modelId="{CD843166-15FD-4522-B636-3B4480A0684F}">
      <dsp:nvSpPr>
        <dsp:cNvPr id="0" name=""/>
        <dsp:cNvSpPr/>
      </dsp:nvSpPr>
      <dsp:spPr>
        <a:xfrm>
          <a:off x="4176315" y="3145759"/>
          <a:ext cx="2246312" cy="1347787"/>
        </a:xfrm>
        <a:prstGeom prst="rect">
          <a:avLst/>
        </a:prstGeom>
        <a:solidFill>
          <a:srgbClr val="0054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Developing Relationships with MCO’s</a:t>
          </a:r>
        </a:p>
      </dsp:txBody>
      <dsp:txXfrm>
        <a:off x="4176315" y="3145759"/>
        <a:ext cx="2246312" cy="134778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755678-8F6D-4B72-91BC-D21D2D35AC60}">
      <dsp:nvSpPr>
        <dsp:cNvPr id="0" name=""/>
        <dsp:cNvSpPr/>
      </dsp:nvSpPr>
      <dsp:spPr>
        <a:xfrm>
          <a:off x="3515108" y="255172"/>
          <a:ext cx="3673440" cy="3673440"/>
        </a:xfrm>
        <a:prstGeom prst="pie">
          <a:avLst>
            <a:gd name="adj1" fmla="val 16200000"/>
            <a:gd name="adj2" fmla="val 19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 dirty="0">
              <a:latin typeface="Century Gothic" panose="020B0502020202020204" pitchFamily="34" charset="0"/>
            </a:rPr>
            <a:t>Passive Engagement &gt; </a:t>
          </a:r>
          <a:r>
            <a:rPr lang="en-US" sz="1200" b="1" i="0" kern="1200" dirty="0">
              <a:latin typeface="Century Gothic" panose="020B0502020202020204" pitchFamily="34" charset="0"/>
            </a:rPr>
            <a:t>Active Engagement</a:t>
          </a:r>
          <a:endParaRPr lang="en-US" sz="1200" kern="1200" dirty="0">
            <a:latin typeface="Century Gothic" panose="020B0502020202020204" pitchFamily="34" charset="0"/>
          </a:endParaRPr>
        </a:p>
      </dsp:txBody>
      <dsp:txXfrm>
        <a:off x="5391187" y="648755"/>
        <a:ext cx="1071420" cy="787165"/>
      </dsp:txXfrm>
    </dsp:sp>
    <dsp:sp modelId="{8A502F0B-9356-4EE2-B19F-3B19EA3EE983}">
      <dsp:nvSpPr>
        <dsp:cNvPr id="0" name=""/>
        <dsp:cNvSpPr/>
      </dsp:nvSpPr>
      <dsp:spPr>
        <a:xfrm>
          <a:off x="3405779" y="444530"/>
          <a:ext cx="3673440" cy="3673440"/>
        </a:xfrm>
        <a:prstGeom prst="pie">
          <a:avLst>
            <a:gd name="adj1" fmla="val 19800000"/>
            <a:gd name="adj2" fmla="val 18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 dirty="0">
              <a:latin typeface="Century Gothic" panose="020B0502020202020204" pitchFamily="34" charset="0"/>
            </a:rPr>
            <a:t>Shallow Time Investment &gt; </a:t>
          </a:r>
          <a:r>
            <a:rPr lang="en-US" sz="1200" b="1" i="0" kern="1200" dirty="0">
              <a:latin typeface="Century Gothic" panose="020B0502020202020204" pitchFamily="34" charset="0"/>
            </a:rPr>
            <a:t>Deep Time Investment</a:t>
          </a:r>
          <a:endParaRPr lang="en-US" sz="1200" kern="1200" dirty="0">
            <a:latin typeface="Century Gothic" panose="020B0502020202020204" pitchFamily="34" charset="0"/>
          </a:endParaRPr>
        </a:p>
      </dsp:txBody>
      <dsp:txXfrm>
        <a:off x="5920337" y="1909533"/>
        <a:ext cx="1110778" cy="743434"/>
      </dsp:txXfrm>
    </dsp:sp>
    <dsp:sp modelId="{C84C32EF-91D0-47DB-AE46-A5F3E50979BF}">
      <dsp:nvSpPr>
        <dsp:cNvPr id="0" name=""/>
        <dsp:cNvSpPr/>
      </dsp:nvSpPr>
      <dsp:spPr>
        <a:xfrm>
          <a:off x="3405779" y="444530"/>
          <a:ext cx="3673440" cy="3673440"/>
        </a:xfrm>
        <a:prstGeom prst="pie">
          <a:avLst>
            <a:gd name="adj1" fmla="val 1800000"/>
            <a:gd name="adj2" fmla="val 54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 dirty="0">
              <a:latin typeface="Century Gothic" panose="020B0502020202020204" pitchFamily="34" charset="0"/>
            </a:rPr>
            <a:t>Singular Vision &gt; </a:t>
          </a:r>
          <a:r>
            <a:rPr lang="en-US" sz="1200" b="1" i="0" kern="1200" dirty="0">
              <a:latin typeface="Century Gothic" panose="020B0502020202020204" pitchFamily="34" charset="0"/>
            </a:rPr>
            <a:t>Collaborative Vision</a:t>
          </a:r>
          <a:endParaRPr lang="en-US" sz="1200" kern="1200" dirty="0">
            <a:latin typeface="Century Gothic" panose="020B0502020202020204" pitchFamily="34" charset="0"/>
          </a:endParaRPr>
        </a:p>
      </dsp:txBody>
      <dsp:txXfrm>
        <a:off x="5281858" y="2937222"/>
        <a:ext cx="1071420" cy="787165"/>
      </dsp:txXfrm>
    </dsp:sp>
    <dsp:sp modelId="{27AAFCC1-6010-42B0-A48A-72FF3F7E2E7C}">
      <dsp:nvSpPr>
        <dsp:cNvPr id="0" name=""/>
        <dsp:cNvSpPr/>
      </dsp:nvSpPr>
      <dsp:spPr>
        <a:xfrm>
          <a:off x="3405779" y="444530"/>
          <a:ext cx="3673440" cy="3673440"/>
        </a:xfrm>
        <a:prstGeom prst="pie">
          <a:avLst>
            <a:gd name="adj1" fmla="val 5400000"/>
            <a:gd name="adj2" fmla="val 90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 dirty="0">
              <a:latin typeface="Century Gothic" panose="020B0502020202020204" pitchFamily="34" charset="0"/>
            </a:rPr>
            <a:t>Grantee Problem Solving &gt; </a:t>
          </a:r>
          <a:r>
            <a:rPr lang="en-US" sz="1200" b="1" i="0" kern="1200" dirty="0">
              <a:latin typeface="Century Gothic" panose="020B0502020202020204" pitchFamily="34" charset="0"/>
            </a:rPr>
            <a:t>Collective Problem Solving</a:t>
          </a:r>
          <a:endParaRPr lang="en-US" sz="1200" kern="1200" dirty="0">
            <a:latin typeface="Century Gothic" panose="020B0502020202020204" pitchFamily="34" charset="0"/>
          </a:endParaRPr>
        </a:p>
      </dsp:txBody>
      <dsp:txXfrm>
        <a:off x="4131721" y="2937222"/>
        <a:ext cx="1071420" cy="787165"/>
      </dsp:txXfrm>
    </dsp:sp>
    <dsp:sp modelId="{26F9BC04-52A7-49C4-A318-2114D71DE589}">
      <dsp:nvSpPr>
        <dsp:cNvPr id="0" name=""/>
        <dsp:cNvSpPr/>
      </dsp:nvSpPr>
      <dsp:spPr>
        <a:xfrm>
          <a:off x="3405779" y="444530"/>
          <a:ext cx="3673440" cy="3673440"/>
        </a:xfrm>
        <a:prstGeom prst="pie">
          <a:avLst>
            <a:gd name="adj1" fmla="val 9000000"/>
            <a:gd name="adj2" fmla="val 126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 dirty="0">
              <a:latin typeface="Century Gothic" panose="020B0502020202020204" pitchFamily="34" charset="0"/>
            </a:rPr>
            <a:t>Top-Down Partnership &gt; </a:t>
          </a:r>
          <a:r>
            <a:rPr lang="en-US" sz="1200" b="1" i="0" kern="1200" dirty="0">
              <a:latin typeface="Century Gothic" panose="020B0502020202020204" pitchFamily="34" charset="0"/>
            </a:rPr>
            <a:t>Bi-directional Partnership</a:t>
          </a:r>
          <a:endParaRPr lang="en-US" sz="1200" kern="1200" dirty="0">
            <a:latin typeface="Century Gothic" panose="020B0502020202020204" pitchFamily="34" charset="0"/>
          </a:endParaRPr>
        </a:p>
      </dsp:txBody>
      <dsp:txXfrm>
        <a:off x="3462630" y="1909533"/>
        <a:ext cx="1110778" cy="743434"/>
      </dsp:txXfrm>
    </dsp:sp>
    <dsp:sp modelId="{993C140E-D81F-4A0F-87CF-8E65BE404CE9}">
      <dsp:nvSpPr>
        <dsp:cNvPr id="0" name=""/>
        <dsp:cNvSpPr/>
      </dsp:nvSpPr>
      <dsp:spPr>
        <a:xfrm>
          <a:off x="3405779" y="444530"/>
          <a:ext cx="3673440" cy="3673440"/>
        </a:xfrm>
        <a:prstGeom prst="pie">
          <a:avLst>
            <a:gd name="adj1" fmla="val 12600000"/>
            <a:gd name="adj2" fmla="val 1620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 dirty="0">
              <a:latin typeface="Century Gothic" panose="020B0502020202020204" pitchFamily="34" charset="0"/>
            </a:rPr>
            <a:t>One-Time &gt; </a:t>
          </a:r>
          <a:r>
            <a:rPr lang="en-US" sz="1200" b="1" i="0" kern="1200" dirty="0">
              <a:latin typeface="Century Gothic" panose="020B0502020202020204" pitchFamily="34" charset="0"/>
            </a:rPr>
            <a:t>Ongoing</a:t>
          </a:r>
          <a:endParaRPr lang="en-US" sz="1200" kern="1200" dirty="0">
            <a:latin typeface="Century Gothic" panose="020B0502020202020204" pitchFamily="34" charset="0"/>
          </a:endParaRPr>
        </a:p>
      </dsp:txBody>
      <dsp:txXfrm>
        <a:off x="4131721" y="838113"/>
        <a:ext cx="1071420" cy="7871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svg"/><Relationship Id="rId1" Type="http://schemas.openxmlformats.org/officeDocument/2006/relationships/image" Target="../media/image53.png"/><Relationship Id="rId4" Type="http://schemas.openxmlformats.org/officeDocument/2006/relationships/image" Target="../media/image56.sv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0.39424</cdr:x>
      <cdr:y>0.32727</cdr:y>
    </cdr:from>
    <cdr:to>
      <cdr:x>0.43554</cdr:x>
      <cdr:y>0.41945</cdr:y>
    </cdr:to>
    <cdr:pic>
      <cdr:nvPicPr>
        <cdr:cNvPr id="3" name="Graphic 2" descr="Bar graph with upward trend with solid fill">
          <a:extLst xmlns:a="http://schemas.openxmlformats.org/drawingml/2006/main">
            <a:ext uri="{FF2B5EF4-FFF2-40B4-BE49-F238E27FC236}">
              <a16:creationId xmlns:a16="http://schemas.microsoft.com/office/drawing/2014/main" id="{4E212065-194B-469C-84CF-B567778FB570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96DAC541-7B7A-43D3-8B79-37D633B846F1}">
              <asvg:svgBlip xmlns:asvg="http://schemas.microsoft.com/office/drawing/2016/SVG/main" r:embed="rId2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4321534" y="1607740"/>
          <a:ext cx="452719" cy="45284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0.86905</cdr:x>
      <cdr:y>0.61304</cdr:y>
    </cdr:from>
    <cdr:to>
      <cdr:x>0.90461</cdr:x>
      <cdr:y>0.69242</cdr:y>
    </cdr:to>
    <cdr:pic>
      <cdr:nvPicPr>
        <cdr:cNvPr id="11" name="Graphic 10" descr="Watering Plant with solid fill">
          <a:extLst xmlns:a="http://schemas.openxmlformats.org/drawingml/2006/main">
            <a:ext uri="{FF2B5EF4-FFF2-40B4-BE49-F238E27FC236}">
              <a16:creationId xmlns:a16="http://schemas.microsoft.com/office/drawing/2014/main" id="{7CD5BB8B-6B9B-4C03-8A80-98C806D11805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>
          <a:extLst>
            <a:ext uri="{96DAC541-7B7A-43D3-8B79-37D633B846F1}">
              <asvg:svgBlip xmlns:asvg="http://schemas.microsoft.com/office/drawing/2016/SVG/main" r:embed="rId4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9526281" y="3011643"/>
          <a:ext cx="389799" cy="38996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0.91492</cdr:x>
      <cdr:y>0.42866</cdr:y>
    </cdr:from>
    <cdr:to>
      <cdr:x>0.95049</cdr:x>
      <cdr:y>0.50804</cdr:y>
    </cdr:to>
    <cdr:pic>
      <cdr:nvPicPr>
        <cdr:cNvPr id="2" name="Graphic 1" descr="Watering Plant with solid fill">
          <a:extLst xmlns:a="http://schemas.openxmlformats.org/drawingml/2006/main">
            <a:ext uri="{FF2B5EF4-FFF2-40B4-BE49-F238E27FC236}">
              <a16:creationId xmlns:a16="http://schemas.microsoft.com/office/drawing/2014/main" id="{087E4429-53A2-C609-79A8-C1EBC03BE909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>
          <a:extLst>
            <a:ext uri="{96DAC541-7B7A-43D3-8B79-37D633B846F1}">
              <asvg:svgBlip xmlns:asvg="http://schemas.microsoft.com/office/drawing/2016/SVG/main" r:embed="rId4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0029095" y="2105851"/>
          <a:ext cx="389909" cy="38996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0.44035</cdr:x>
      <cdr:y>0.40782</cdr:y>
    </cdr:from>
    <cdr:to>
      <cdr:x>0.47592</cdr:x>
      <cdr:y>0.5</cdr:y>
    </cdr:to>
    <cdr:pic>
      <cdr:nvPicPr>
        <cdr:cNvPr id="4" name="Graphic 1" descr="Bar graph with upward trend with solid fill">
          <a:extLst xmlns:a="http://schemas.openxmlformats.org/drawingml/2006/main">
            <a:ext uri="{FF2B5EF4-FFF2-40B4-BE49-F238E27FC236}">
              <a16:creationId xmlns:a16="http://schemas.microsoft.com/office/drawing/2014/main" id="{88B5BB21-B9CF-08AB-FB34-B5DB64C86F77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96DAC541-7B7A-43D3-8B79-37D633B846F1}">
              <asvg:svgBlip xmlns:asvg="http://schemas.microsoft.com/office/drawing/2016/SVG/main" r:embed="rId2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4827001" y="2003468"/>
          <a:ext cx="389888" cy="452846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644D6D-6071-B548-ADFA-4D52133BDD68}" type="datetimeFigureOut">
              <a:rPr lang="en-US" smtClean="0"/>
              <a:t>5/17/23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13A6D-5C76-CD43-A75F-E7D8F836D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980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What are some strategies for building relationships with hospital and MCP providers?</a:t>
            </a:r>
          </a:p>
          <a:p>
            <a:pPr lvl="0"/>
            <a:r>
              <a:rPr lang="en-US" dirty="0"/>
              <a:t>What does it mean to be a partner?</a:t>
            </a:r>
          </a:p>
          <a:p>
            <a:pPr lvl="0"/>
            <a:r>
              <a:rPr lang="en-US" dirty="0"/>
              <a:t>How do we create a noncompetitive environment?</a:t>
            </a:r>
          </a:p>
          <a:p>
            <a:pPr lvl="0"/>
            <a:r>
              <a:rPr lang="en-US" dirty="0"/>
              <a:t>With the launch of </a:t>
            </a:r>
            <a:r>
              <a:rPr lang="en-US" dirty="0" err="1"/>
              <a:t>CalAim</a:t>
            </a:r>
            <a:r>
              <a:rPr lang="en-US" dirty="0"/>
              <a:t> what do you see as the future of MRC as a billable service?</a:t>
            </a:r>
          </a:p>
          <a:p>
            <a:pPr lvl="0"/>
            <a:r>
              <a:rPr lang="en-US" dirty="0"/>
              <a:t>What are the biggest challenges and how you hope to expand learnings?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13A6D-5C76-CD43-A75F-E7D8F836D92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839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Long standing partnership between Kaiser Permanente and CommonSpirit Health across our California markets (specifically in Sacramento)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Example of what that means at the community and national level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Shared focus on incorporating our investments and strategies into the larger homeless continuum of cares across our footprints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Medical Respite/Recuperative Care seen as a priority on both the clinical side as well as the community health side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Leadership at both health systems served on the NIMRC Advisory Council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Collectively identified the need to leverage experts that could provide technical assistance to our community providers/operators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Ongoing collaborative efforts to learn from each other and creating learning communities across our local markets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13A6D-5C76-CD43-A75F-E7D8F836D92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457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19 Letters of Intent from 7 KP Market Regions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413A6D-5C76-CD43-A75F-E7D8F836D9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2762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413A6D-5C76-CD43-A75F-E7D8F836D9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6935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13A6D-5C76-CD43-A75F-E7D8F836D92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688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13A6D-5C76-CD43-A75F-E7D8F836D92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1457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What are some strategies for building relationships with hospital and MCP providers?</a:t>
            </a:r>
          </a:p>
          <a:p>
            <a:pPr lvl="0"/>
            <a:r>
              <a:rPr lang="en-US" dirty="0"/>
              <a:t>What does it mean to be a partner?</a:t>
            </a:r>
          </a:p>
          <a:p>
            <a:pPr lvl="0"/>
            <a:r>
              <a:rPr lang="en-US" dirty="0"/>
              <a:t>How do we create a noncompetitive environment?</a:t>
            </a:r>
          </a:p>
          <a:p>
            <a:pPr lvl="0"/>
            <a:r>
              <a:rPr lang="en-US" dirty="0"/>
              <a:t>With the launch of </a:t>
            </a:r>
            <a:r>
              <a:rPr lang="en-US" dirty="0" err="1"/>
              <a:t>CalAim</a:t>
            </a:r>
            <a:r>
              <a:rPr lang="en-US" dirty="0"/>
              <a:t> what do you see as the future of MRC as a billable service?</a:t>
            </a:r>
          </a:p>
          <a:p>
            <a:pPr lvl="0"/>
            <a:r>
              <a:rPr lang="en-US" dirty="0"/>
              <a:t>What are the biggest challenges and how you hope to expand learnings?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13A6D-5C76-CD43-A75F-E7D8F836D92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672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201CC-4C77-AB47-9400-5597F98E66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71A48B-A0CE-6640-A1B3-D7353694EF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3F89DE-A246-FF4D-AD2F-3F9AF5EF8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B45FD-D8F0-3C45-ABC9-EFE4F0E35E14}" type="datetime1">
              <a:rPr lang="en-US" smtClean="0"/>
              <a:t>5/17/23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102C4-08CA-4C4D-B562-1CE88EA12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www.nimrc.org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06B6FA-ED5C-9446-AA09-A7C8551EC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F90A-4512-094E-80E7-1219F5F3C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816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50FDF-6DBB-3F44-B270-2EF92784E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E2774B-FE67-7C4B-8700-249FA1E947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CE8537-D9A6-D14F-B3C4-7B697D6FB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CDED3-2B5B-9647-828E-A32E53B618A3}" type="datetime1">
              <a:rPr lang="en-US" smtClean="0"/>
              <a:t>5/17/23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7D94F-CA7C-E846-959C-3B2D14FFF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www.nimrc.org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B180F2-3EFF-F440-8F33-028CE2BDA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F90A-4512-094E-80E7-1219F5F3C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14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C6DDE3-CB7F-5B4D-A4EC-F08101C218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7C1308-869C-F147-B01A-9DE4F8A74E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DA98D1-F901-F64D-8098-E45B930D2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DF22-10B6-A14F-9E42-3069E3C05186}" type="datetime1">
              <a:rPr lang="en-US" smtClean="0"/>
              <a:t>5/17/23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F065F4-A680-1A43-8E8C-B5BAA03E4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www.nimrc.org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D4097-8107-074C-8276-CC9DCA65D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F90A-4512-094E-80E7-1219F5F3C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870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355CD-3051-3245-83F0-28831FEB2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A8BCF-E463-A346-ACC6-10ADB5B993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C6DF40-820F-684E-9853-3D5943B52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C8F1F-99D3-1342-8DA3-BF6C9104C9C1}" type="datetime1">
              <a:rPr lang="en-US" smtClean="0"/>
              <a:t>5/17/23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1A412-AF02-7C40-9E56-3FCE34E08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www.nimrc.org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2FA4E-C24A-1B47-9B1F-7C2C2F808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F90A-4512-094E-80E7-1219F5F3C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342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00D35-C32E-7041-86F5-37690D353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3F47F3-F01B-CE4A-9D25-50ECA2A19A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B3B1F-2928-CC4B-9E71-454FBDC26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02E13-329A-0747-9759-C3BFDA035737}" type="datetime1">
              <a:rPr lang="en-US" smtClean="0"/>
              <a:t>5/17/23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D9C85D-243A-C940-B05A-91B5D076F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www.nimrc.org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A3E52-DA38-D14B-8329-4F0B59D5F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F90A-4512-094E-80E7-1219F5F3C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045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A344A-E423-684F-BEB0-86D624D33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0F042-78C0-CF4B-B414-A5515F9864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626D03-67D6-8148-B5A2-4D1C8A6E3E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86A660-9800-6A4F-AC25-D46673A59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86126-7FDB-8640-BB39-268454EEC069}" type="datetime1">
              <a:rPr lang="en-US" smtClean="0"/>
              <a:t>5/17/23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88D48E-08C1-594A-9A2D-ABCE2DEBF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www.nimrc.org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E01C10-459B-694B-A08E-2E6D69893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F90A-4512-094E-80E7-1219F5F3C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931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FDC4F-5576-AD4B-844D-70F2501EA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588476-131B-A24F-9E27-2E7637BBAD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476CFC-DBE5-3B4C-9B52-6E3F20362F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6E1587-13EE-1B4D-A277-674709AE1A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251863-327C-8C4D-9D64-E42059B6BF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D00DBF-A486-574D-8F32-9DD4A22C9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2EC41-7B1B-0645-8DF8-A1E287FB1F90}" type="datetime1">
              <a:rPr lang="en-US" smtClean="0"/>
              <a:t>5/17/23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89386C-BC07-8440-9ECE-AD9441388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www.nimrc.org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055D39-E550-3149-81EB-19DEF3F19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F90A-4512-094E-80E7-1219F5F3C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609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0880D-DB0A-DE44-99FD-C8DEC003C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CC14B2-1FE6-C44D-9EFE-7914062D1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31F90-119F-5C4F-BCCD-51D75A5D12CC}" type="datetime1">
              <a:rPr lang="en-US" smtClean="0"/>
              <a:t>5/17/23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A505EA-AE97-D745-B160-194892CDD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www.nimrc.org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FF204F-2CE9-5E45-89F0-3C863ADFB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F90A-4512-094E-80E7-1219F5F3C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848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50AFFD-521D-0E44-89B8-5CEB6D80A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BFE36-BD81-9F45-8262-4F1D5741159C}" type="datetime1">
              <a:rPr lang="en-US" smtClean="0"/>
              <a:t>5/17/23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66785F-DE94-0E44-B8BE-08F904CDD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www.nimrc.org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BFB3B-ADDA-BC4F-B37C-8C6E2F8F8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F90A-4512-094E-80E7-1219F5F3C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76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5E655-A1F2-C246-8E7A-D54876903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6534E-D56B-224C-AFEB-892AAB819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A0EF2C-FD8C-B144-B9AE-F88684AE2F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956C1A-57C4-9E49-93EC-E0A7E9727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F1C3C-C48F-7949-A490-0393823D411F}" type="datetime1">
              <a:rPr lang="en-US" smtClean="0"/>
              <a:t>5/17/23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C319E8-FDEF-9D44-B7FB-0961AECCF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www.nimrc.org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12AE08-1354-124A-B7C5-158A1F0E9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F90A-4512-094E-80E7-1219F5F3C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787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84555-C255-5F41-B4E6-D47100548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BDEACD-8943-0A41-802A-8E88BCFA8A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A4E4BE-3A33-3B4A-BEC5-8D667A8E0C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5F7D67-D16F-8741-B623-D8AE166B9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897A8-AFD6-5744-9347-420F9CB57753}" type="datetime1">
              <a:rPr lang="en-US" smtClean="0"/>
              <a:t>5/17/23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99FDC6-C9F4-354C-B386-F679886DB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www.nimrc.org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528DFA-4ECA-C547-9427-7E5B94DAF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F90A-4512-094E-80E7-1219F5F3C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590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17E7EC-277C-B24A-9DFB-ABD9B7B0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3559C9-FF21-B340-800A-1329D58DE2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9D69CC-D15A-544A-9EAB-80455650F1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496D5-33E1-9349-89B7-E0FA1C36EEB5}" type="datetime1">
              <a:rPr lang="en-US" smtClean="0"/>
              <a:t>5/17/23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74F04C-D95A-3F45-B1DE-197A5B6AF6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www.nimrc.org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9F8D9-7E16-F14C-A74F-9F9E6704D4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DF90A-4512-094E-80E7-1219F5F3C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438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chart" Target="../charts/chart1.xml"/><Relationship Id="rId7" Type="http://schemas.openxmlformats.org/officeDocument/2006/relationships/image" Target="../media/image48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svg"/><Relationship Id="rId5" Type="http://schemas.openxmlformats.org/officeDocument/2006/relationships/image" Target="../media/image46.sv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chart" Target="../charts/chart2.xml"/><Relationship Id="rId7" Type="http://schemas.openxmlformats.org/officeDocument/2006/relationships/image" Target="../media/image60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64.svg"/><Relationship Id="rId5" Type="http://schemas.openxmlformats.org/officeDocument/2006/relationships/image" Target="../media/image58.sv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svg"/><Relationship Id="rId13" Type="http://schemas.openxmlformats.org/officeDocument/2006/relationships/image" Target="../media/image71.png"/><Relationship Id="rId18" Type="http://schemas.openxmlformats.org/officeDocument/2006/relationships/image" Target="../media/image74.svg"/><Relationship Id="rId3" Type="http://schemas.openxmlformats.org/officeDocument/2006/relationships/diagramLayout" Target="../diagrams/layout6.xml"/><Relationship Id="rId21" Type="http://schemas.openxmlformats.org/officeDocument/2006/relationships/image" Target="../media/image77.png"/><Relationship Id="rId7" Type="http://schemas.openxmlformats.org/officeDocument/2006/relationships/image" Target="../media/image65.png"/><Relationship Id="rId12" Type="http://schemas.openxmlformats.org/officeDocument/2006/relationships/image" Target="../media/image70.svg"/><Relationship Id="rId17" Type="http://schemas.openxmlformats.org/officeDocument/2006/relationships/image" Target="../media/image73.png"/><Relationship Id="rId2" Type="http://schemas.openxmlformats.org/officeDocument/2006/relationships/diagramData" Target="../diagrams/data6.xml"/><Relationship Id="rId16" Type="http://schemas.openxmlformats.org/officeDocument/2006/relationships/image" Target="../media/image48.svg"/><Relationship Id="rId20" Type="http://schemas.openxmlformats.org/officeDocument/2006/relationships/image" Target="../media/image76.sv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openxmlformats.org/officeDocument/2006/relationships/image" Target="../media/image69.png"/><Relationship Id="rId5" Type="http://schemas.openxmlformats.org/officeDocument/2006/relationships/diagramColors" Target="../diagrams/colors6.xml"/><Relationship Id="rId15" Type="http://schemas.openxmlformats.org/officeDocument/2006/relationships/image" Target="../media/image47.png"/><Relationship Id="rId10" Type="http://schemas.openxmlformats.org/officeDocument/2006/relationships/image" Target="../media/image68.svg"/><Relationship Id="rId19" Type="http://schemas.openxmlformats.org/officeDocument/2006/relationships/image" Target="../media/image75.pn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67.png"/><Relationship Id="rId14" Type="http://schemas.openxmlformats.org/officeDocument/2006/relationships/image" Target="../media/image72.svg"/><Relationship Id="rId22" Type="http://schemas.openxmlformats.org/officeDocument/2006/relationships/image" Target="../media/image78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80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witter.com/NatlInstMRCare" TargetMode="External"/><Relationship Id="rId13" Type="http://schemas.openxmlformats.org/officeDocument/2006/relationships/image" Target="../media/image1.jpeg"/><Relationship Id="rId3" Type="http://schemas.openxmlformats.org/officeDocument/2006/relationships/image" Target="../media/image81.png"/><Relationship Id="rId7" Type="http://schemas.openxmlformats.org/officeDocument/2006/relationships/image" Target="../media/image83.png"/><Relationship Id="rId12" Type="http://schemas.openxmlformats.org/officeDocument/2006/relationships/hyperlink" Target="http://www.youtube.com/channel/UC7CQ_iimYrd1TYuJmIwFzYg" TargetMode="External"/><Relationship Id="rId17" Type="http://schemas.openxmlformats.org/officeDocument/2006/relationships/hyperlink" Target="https://www.instagram.com/ntlinstformedicalrespitecare/" TargetMode="External"/><Relationship Id="rId2" Type="http://schemas.openxmlformats.org/officeDocument/2006/relationships/hyperlink" Target="http://www.twitter.com/natlhchcouncil" TargetMode="External"/><Relationship Id="rId16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channel/UCCvdu9fuN-_xxQ8BaYo-APw" TargetMode="External"/><Relationship Id="rId11" Type="http://schemas.openxmlformats.org/officeDocument/2006/relationships/image" Target="../media/image84.png"/><Relationship Id="rId5" Type="http://schemas.openxmlformats.org/officeDocument/2006/relationships/image" Target="../media/image82.png"/><Relationship Id="rId15" Type="http://schemas.openxmlformats.org/officeDocument/2006/relationships/hyperlink" Target="https://www.instagram.com/healthcarehomelesscouncil/" TargetMode="External"/><Relationship Id="rId10" Type="http://schemas.openxmlformats.org/officeDocument/2006/relationships/hyperlink" Target="http://www.linkedin.com/company/nimrc/" TargetMode="External"/><Relationship Id="rId4" Type="http://schemas.openxmlformats.org/officeDocument/2006/relationships/hyperlink" Target="http://www.facebook.com/NationalHCHCouncil/" TargetMode="External"/><Relationship Id="rId9" Type="http://schemas.openxmlformats.org/officeDocument/2006/relationships/hyperlink" Target="http://www.facebook.com/NationalInstituteforMedicalRespiteCare" TargetMode="External"/><Relationship Id="rId14" Type="http://schemas.openxmlformats.org/officeDocument/2006/relationships/hyperlink" Target="https://www.linkedin.com/company/national-health-care-for-the-homeless-counci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sv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6.sv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0.svg"/><Relationship Id="rId10" Type="http://schemas.openxmlformats.org/officeDocument/2006/relationships/image" Target="../media/image5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4.svg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image" Target="../media/image18.sv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" Type="http://schemas.openxmlformats.org/officeDocument/2006/relationships/diagramLayout" Target="../diagrams/layout2.xml"/><Relationship Id="rId21" Type="http://schemas.openxmlformats.org/officeDocument/2006/relationships/image" Target="../media/image26.svg"/><Relationship Id="rId7" Type="http://schemas.openxmlformats.org/officeDocument/2006/relationships/diagramData" Target="../diagrams/data3.xml"/><Relationship Id="rId12" Type="http://schemas.openxmlformats.org/officeDocument/2006/relationships/image" Target="../media/image17.png"/><Relationship Id="rId17" Type="http://schemas.openxmlformats.org/officeDocument/2006/relationships/image" Target="../media/image22.svg"/><Relationship Id="rId25" Type="http://schemas.openxmlformats.org/officeDocument/2006/relationships/image" Target="../media/image30.svg"/><Relationship Id="rId2" Type="http://schemas.openxmlformats.org/officeDocument/2006/relationships/diagramData" Target="../diagrams/data2.xml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24" Type="http://schemas.openxmlformats.org/officeDocument/2006/relationships/image" Target="../media/image29.png"/><Relationship Id="rId5" Type="http://schemas.openxmlformats.org/officeDocument/2006/relationships/diagramColors" Target="../diagrams/colors2.xml"/><Relationship Id="rId15" Type="http://schemas.openxmlformats.org/officeDocument/2006/relationships/image" Target="../media/image20.svg"/><Relationship Id="rId23" Type="http://schemas.openxmlformats.org/officeDocument/2006/relationships/image" Target="../media/image28.svg"/><Relationship Id="rId28" Type="http://schemas.openxmlformats.org/officeDocument/2006/relationships/image" Target="../media/image33.png"/><Relationship Id="rId10" Type="http://schemas.openxmlformats.org/officeDocument/2006/relationships/diagramColors" Target="../diagrams/colors3.xml"/><Relationship Id="rId19" Type="http://schemas.openxmlformats.org/officeDocument/2006/relationships/image" Target="../media/image24.svg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diagramLayout" Target="../diagrams/layout5.xml"/><Relationship Id="rId7" Type="http://schemas.openxmlformats.org/officeDocument/2006/relationships/image" Target="../media/image34.png"/><Relationship Id="rId12" Type="http://schemas.openxmlformats.org/officeDocument/2006/relationships/image" Target="../media/image28.sv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openxmlformats.org/officeDocument/2006/relationships/image" Target="../media/image27.png"/><Relationship Id="rId5" Type="http://schemas.openxmlformats.org/officeDocument/2006/relationships/diagramColors" Target="../diagrams/colors5.xml"/><Relationship Id="rId10" Type="http://schemas.openxmlformats.org/officeDocument/2006/relationships/image" Target="../media/image37.sv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B55C98E-A499-6F49-B6A4-278312EE7BAC}"/>
              </a:ext>
            </a:extLst>
          </p:cNvPr>
          <p:cNvSpPr/>
          <p:nvPr/>
        </p:nvSpPr>
        <p:spPr>
          <a:xfrm>
            <a:off x="-84084" y="1219200"/>
            <a:ext cx="12276083" cy="851338"/>
          </a:xfrm>
          <a:prstGeom prst="rect">
            <a:avLst/>
          </a:prstGeom>
          <a:solidFill>
            <a:srgbClr val="0054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16AC69-9370-1C45-8636-078B2DD8179C}"/>
              </a:ext>
            </a:extLst>
          </p:cNvPr>
          <p:cNvSpPr txBox="1"/>
          <p:nvPr/>
        </p:nvSpPr>
        <p:spPr>
          <a:xfrm>
            <a:off x="3291386" y="2918910"/>
            <a:ext cx="91084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5480"/>
                </a:solidFill>
                <a:latin typeface="Century Gothic" panose="020B0502020202020204" pitchFamily="34" charset="0"/>
              </a:rPr>
              <a:t>Expanding Medical Respite Care: </a:t>
            </a:r>
            <a:r>
              <a:rPr lang="en-US" sz="3600">
                <a:solidFill>
                  <a:srgbClr val="005480"/>
                </a:solidFill>
                <a:latin typeface="Century Gothic" panose="020B0502020202020204" pitchFamily="34" charset="0"/>
              </a:rPr>
              <a:t>Breaking Down Silos through </a:t>
            </a:r>
          </a:p>
          <a:p>
            <a:pPr algn="ctr"/>
            <a:r>
              <a:rPr lang="en-US" sz="3600">
                <a:solidFill>
                  <a:srgbClr val="005480"/>
                </a:solidFill>
                <a:latin typeface="Century Gothic" panose="020B0502020202020204" pitchFamily="34" charset="0"/>
              </a:rPr>
              <a:t>Multi-Sector Collaboration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F74F17-B0FB-DB49-A896-67974CB8DE14}"/>
              </a:ext>
            </a:extLst>
          </p:cNvPr>
          <p:cNvSpPr txBox="1"/>
          <p:nvPr/>
        </p:nvSpPr>
        <p:spPr>
          <a:xfrm>
            <a:off x="4882627" y="4715597"/>
            <a:ext cx="5559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005480"/>
                </a:solidFill>
                <a:latin typeface="Century Gothic" panose="020B0502020202020204" pitchFamily="34" charset="0"/>
              </a:rPr>
              <a:t>May 17th, 2023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372383-C6A8-B141-BFBB-98F6DDFCD0BF}"/>
              </a:ext>
            </a:extLst>
          </p:cNvPr>
          <p:cNvSpPr txBox="1"/>
          <p:nvPr/>
        </p:nvSpPr>
        <p:spPr>
          <a:xfrm>
            <a:off x="4882627" y="5241892"/>
            <a:ext cx="5559972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dirty="0">
                <a:solidFill>
                  <a:srgbClr val="005480"/>
                </a:solidFill>
                <a:latin typeface="Century Gothic"/>
              </a:rPr>
              <a:t>Julia Dobbins, NIMRC</a:t>
            </a:r>
          </a:p>
          <a:p>
            <a:pPr algn="ctr"/>
            <a:r>
              <a:rPr lang="en-US" dirty="0">
                <a:solidFill>
                  <a:srgbClr val="005480"/>
                </a:solidFill>
                <a:latin typeface="Century Gothic"/>
              </a:rPr>
              <a:t>Ashley Brand, </a:t>
            </a:r>
            <a:r>
              <a:rPr lang="en-US" dirty="0" err="1">
                <a:solidFill>
                  <a:srgbClr val="005480"/>
                </a:solidFill>
                <a:latin typeface="Century Gothic"/>
              </a:rPr>
              <a:t>CommonSpirit</a:t>
            </a:r>
            <a:r>
              <a:rPr lang="en-US" dirty="0">
                <a:solidFill>
                  <a:srgbClr val="005480"/>
                </a:solidFill>
                <a:latin typeface="Century Gothic"/>
              </a:rPr>
              <a:t> Health</a:t>
            </a:r>
          </a:p>
          <a:p>
            <a:pPr algn="ctr"/>
            <a:r>
              <a:rPr lang="en-US" dirty="0">
                <a:solidFill>
                  <a:srgbClr val="005480"/>
                </a:solidFill>
                <a:latin typeface="Century Gothic"/>
              </a:rPr>
              <a:t>Jesse Gelwicks, Kaiser Permanente</a:t>
            </a:r>
            <a:r>
              <a:rPr lang="en-US" dirty="0">
                <a:solidFill>
                  <a:srgbClr val="005480"/>
                </a:solidFill>
                <a:latin typeface="Century Gothic"/>
                <a:ea typeface="+mn-lt"/>
                <a:cs typeface="+mn-lt"/>
              </a:rPr>
              <a:t> </a:t>
            </a: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CF5996-087E-1940-8588-1EE4331FCA2C}"/>
              </a:ext>
            </a:extLst>
          </p:cNvPr>
          <p:cNvSpPr txBox="1"/>
          <p:nvPr/>
        </p:nvSpPr>
        <p:spPr>
          <a:xfrm>
            <a:off x="1765738" y="6256658"/>
            <a:ext cx="92730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5480"/>
                </a:solidFill>
                <a:latin typeface="Century Gothic" panose="020B0502020202020204" pitchFamily="34" charset="0"/>
              </a:rPr>
              <a:t>The National Institute for Medical Respite Care is a special initiative of the National Health Care for the Homeless Council.</a:t>
            </a:r>
          </a:p>
        </p:txBody>
      </p:sp>
      <p:pic>
        <p:nvPicPr>
          <p:cNvPr id="2" name="Picture 2" descr="Text&#10;&#10;Description automatically generated">
            <a:extLst>
              <a:ext uri="{FF2B5EF4-FFF2-40B4-BE49-F238E27FC236}">
                <a16:creationId xmlns:a16="http://schemas.microsoft.com/office/drawing/2014/main" id="{1179A479-5B73-44B0-8CB5-00694C163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062" y="616942"/>
            <a:ext cx="2743200" cy="2457361"/>
          </a:xfrm>
          <a:prstGeom prst="rect">
            <a:avLst/>
          </a:prstGeom>
        </p:spPr>
      </p:pic>
      <p:pic>
        <p:nvPicPr>
          <p:cNvPr id="3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26EB5FAD-7470-4A76-83FE-0EDA8FF1B5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179" y="5517488"/>
            <a:ext cx="1248890" cy="102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44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1B2F8A2-CFE3-1642-81AD-0C86EE831814}"/>
              </a:ext>
            </a:extLst>
          </p:cNvPr>
          <p:cNvSpPr/>
          <p:nvPr/>
        </p:nvSpPr>
        <p:spPr>
          <a:xfrm>
            <a:off x="-36786" y="6314200"/>
            <a:ext cx="12265572" cy="457309"/>
          </a:xfrm>
          <a:prstGeom prst="rect">
            <a:avLst/>
          </a:prstGeom>
          <a:solidFill>
            <a:srgbClr val="005480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99FD5E01-BB9A-9541-9008-D5A06D95D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4DF90A-4512-094E-80E7-1219F5F3CC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DC5E40B-7DC0-514B-B0CE-3DCF0A9A9D2E}"/>
              </a:ext>
            </a:extLst>
          </p:cNvPr>
          <p:cNvCxnSpPr/>
          <p:nvPr/>
        </p:nvCxnSpPr>
        <p:spPr>
          <a:xfrm>
            <a:off x="237506" y="1294410"/>
            <a:ext cx="11673445" cy="0"/>
          </a:xfrm>
          <a:prstGeom prst="line">
            <a:avLst/>
          </a:prstGeom>
          <a:ln>
            <a:solidFill>
              <a:srgbClr val="005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9EE8316-74F7-014C-A24F-02A8F9823F2A}"/>
              </a:ext>
            </a:extLst>
          </p:cNvPr>
          <p:cNvSpPr txBox="1"/>
          <p:nvPr/>
        </p:nvSpPr>
        <p:spPr>
          <a:xfrm>
            <a:off x="237506" y="592529"/>
            <a:ext cx="1212689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548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Analysis: 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548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Mitigation Requested by MRC Programs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548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6453C9D2-84FE-4CB9-BFF9-AEF75ADB86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8148255"/>
              </p:ext>
            </p:extLst>
          </p:nvPr>
        </p:nvGraphicFramePr>
        <p:xfrm>
          <a:off x="1257301" y="1762080"/>
          <a:ext cx="9429750" cy="4461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7" name="Graphic 26" descr="Meeting with solid fill">
            <a:extLst>
              <a:ext uri="{FF2B5EF4-FFF2-40B4-BE49-F238E27FC236}">
                <a16:creationId xmlns:a16="http://schemas.microsoft.com/office/drawing/2014/main" id="{B58200AB-5775-4220-A0EF-78C7A3F568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36386" y="3332178"/>
            <a:ext cx="522053" cy="522053"/>
          </a:xfrm>
          <a:prstGeom prst="rect">
            <a:avLst/>
          </a:prstGeom>
        </p:spPr>
      </p:pic>
      <p:pic>
        <p:nvPicPr>
          <p:cNvPr id="28" name="Graphic 27" descr="Research with solid fill">
            <a:extLst>
              <a:ext uri="{FF2B5EF4-FFF2-40B4-BE49-F238E27FC236}">
                <a16:creationId xmlns:a16="http://schemas.microsoft.com/office/drawing/2014/main" id="{218D65E5-B47F-4B90-8A7D-E7C4AC1EFA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65234" y="3182100"/>
            <a:ext cx="493800" cy="493800"/>
          </a:xfrm>
          <a:prstGeom prst="rect">
            <a:avLst/>
          </a:prstGeom>
        </p:spPr>
      </p:pic>
      <p:pic>
        <p:nvPicPr>
          <p:cNvPr id="29" name="Graphic 28" descr="Tools with solid fill">
            <a:extLst>
              <a:ext uri="{FF2B5EF4-FFF2-40B4-BE49-F238E27FC236}">
                <a16:creationId xmlns:a16="http://schemas.microsoft.com/office/drawing/2014/main" id="{A6E25997-9756-4F0D-A67A-6688918CEB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28683" y="3757210"/>
            <a:ext cx="470979" cy="470979"/>
          </a:xfrm>
          <a:prstGeom prst="rect">
            <a:avLst/>
          </a:prstGeom>
        </p:spPr>
      </p:pic>
      <p:pic>
        <p:nvPicPr>
          <p:cNvPr id="30" name="Graphic 29" descr="Stethoscope outline">
            <a:extLst>
              <a:ext uri="{FF2B5EF4-FFF2-40B4-BE49-F238E27FC236}">
                <a16:creationId xmlns:a16="http://schemas.microsoft.com/office/drawing/2014/main" id="{9448D733-E223-4CCF-98AD-1836A61B858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869906" y="4266287"/>
            <a:ext cx="541133" cy="541133"/>
          </a:xfrm>
          <a:prstGeom prst="rect">
            <a:avLst/>
          </a:prstGeom>
        </p:spPr>
      </p:pic>
      <p:pic>
        <p:nvPicPr>
          <p:cNvPr id="2" name="Graphic 1" descr="Research with solid fill">
            <a:extLst>
              <a:ext uri="{FF2B5EF4-FFF2-40B4-BE49-F238E27FC236}">
                <a16:creationId xmlns:a16="http://schemas.microsoft.com/office/drawing/2014/main" id="{F458F4BA-5B7E-A463-8374-C1F722A15E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87130" y="3061612"/>
            <a:ext cx="493800" cy="493800"/>
          </a:xfrm>
          <a:prstGeom prst="rect">
            <a:avLst/>
          </a:prstGeom>
        </p:spPr>
      </p:pic>
      <p:pic>
        <p:nvPicPr>
          <p:cNvPr id="5" name="Graphic 4" descr="Meeting with solid fill">
            <a:extLst>
              <a:ext uri="{FF2B5EF4-FFF2-40B4-BE49-F238E27FC236}">
                <a16:creationId xmlns:a16="http://schemas.microsoft.com/office/drawing/2014/main" id="{C58522F7-DD0F-CACD-821B-E89EBD8616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45469" y="2424571"/>
            <a:ext cx="522053" cy="522053"/>
          </a:xfrm>
          <a:prstGeom prst="rect">
            <a:avLst/>
          </a:prstGeom>
        </p:spPr>
      </p:pic>
      <p:pic>
        <p:nvPicPr>
          <p:cNvPr id="7" name="Graphic 6" descr="Tools with solid fill">
            <a:extLst>
              <a:ext uri="{FF2B5EF4-FFF2-40B4-BE49-F238E27FC236}">
                <a16:creationId xmlns:a16="http://schemas.microsoft.com/office/drawing/2014/main" id="{271D1E8F-3CE3-C3F6-A811-0467A02F8A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337902" y="2506601"/>
            <a:ext cx="470979" cy="470979"/>
          </a:xfrm>
          <a:prstGeom prst="rect">
            <a:avLst/>
          </a:prstGeom>
        </p:spPr>
      </p:pic>
      <p:pic>
        <p:nvPicPr>
          <p:cNvPr id="8" name="Graphic 7" descr="Stethoscope outline">
            <a:extLst>
              <a:ext uri="{FF2B5EF4-FFF2-40B4-BE49-F238E27FC236}">
                <a16:creationId xmlns:a16="http://schemas.microsoft.com/office/drawing/2014/main" id="{2C4789CC-2C70-3C9D-0923-4610857304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531438" y="3061612"/>
            <a:ext cx="493800" cy="4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862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1B2F8A2-CFE3-1642-81AD-0C86EE831814}"/>
              </a:ext>
            </a:extLst>
          </p:cNvPr>
          <p:cNvSpPr/>
          <p:nvPr/>
        </p:nvSpPr>
        <p:spPr>
          <a:xfrm>
            <a:off x="-36786" y="6314200"/>
            <a:ext cx="12265572" cy="457309"/>
          </a:xfrm>
          <a:prstGeom prst="rect">
            <a:avLst/>
          </a:prstGeom>
          <a:solidFill>
            <a:srgbClr val="005480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99FD5E01-BB9A-9541-9008-D5A06D95D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F90A-4512-094E-80E7-1219F5F3CCBA}" type="slidenum">
              <a:rPr lang="en-US" smtClean="0">
                <a:solidFill>
                  <a:schemeClr val="bg1"/>
                </a:solidFill>
              </a:rPr>
              <a:t>11</a:t>
            </a:fld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DC5E40B-7DC0-514B-B0CE-3DCF0A9A9D2E}"/>
              </a:ext>
            </a:extLst>
          </p:cNvPr>
          <p:cNvCxnSpPr/>
          <p:nvPr/>
        </p:nvCxnSpPr>
        <p:spPr>
          <a:xfrm>
            <a:off x="237506" y="1294410"/>
            <a:ext cx="11673445" cy="0"/>
          </a:xfrm>
          <a:prstGeom prst="line">
            <a:avLst/>
          </a:prstGeom>
          <a:ln>
            <a:solidFill>
              <a:srgbClr val="005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9EE8316-74F7-014C-A24F-02A8F9823F2A}"/>
              </a:ext>
            </a:extLst>
          </p:cNvPr>
          <p:cNvSpPr txBox="1"/>
          <p:nvPr/>
        </p:nvSpPr>
        <p:spPr>
          <a:xfrm>
            <a:off x="760250" y="313704"/>
            <a:ext cx="1067149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5480"/>
                </a:solidFill>
                <a:latin typeface="Century Gothic" panose="020B0502020202020204" pitchFamily="34" charset="0"/>
              </a:rPr>
              <a:t>Analysis: </a:t>
            </a:r>
            <a:r>
              <a:rPr lang="en-US" sz="2800" dirty="0">
                <a:solidFill>
                  <a:srgbClr val="005480"/>
                </a:solidFill>
                <a:latin typeface="Century Gothic" panose="020B0502020202020204" pitchFamily="34" charset="0"/>
              </a:rPr>
              <a:t>Technical Assistance and Training Requested by MRC Programs</a:t>
            </a:r>
          </a:p>
          <a:p>
            <a:pPr algn="ctr"/>
            <a:r>
              <a:rPr lang="en-US" sz="3600" b="1" dirty="0">
                <a:solidFill>
                  <a:srgbClr val="005480"/>
                </a:solidFill>
                <a:latin typeface="Century Gothic" panose="020B0502020202020204" pitchFamily="34" charset="0"/>
              </a:rPr>
              <a:t> 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6453C9D2-84FE-4CB9-BFF9-AEF75ADB86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7104726"/>
              </p:ext>
            </p:extLst>
          </p:nvPr>
        </p:nvGraphicFramePr>
        <p:xfrm>
          <a:off x="593362" y="1352843"/>
          <a:ext cx="10961731" cy="4912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Graphic 4" descr="Excavator with solid fill">
            <a:extLst>
              <a:ext uri="{FF2B5EF4-FFF2-40B4-BE49-F238E27FC236}">
                <a16:creationId xmlns:a16="http://schemas.microsoft.com/office/drawing/2014/main" id="{59E317EC-27D2-4AC8-8776-7927BD6E5E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80282" y="2142583"/>
            <a:ext cx="463289" cy="463289"/>
          </a:xfrm>
          <a:prstGeom prst="rect">
            <a:avLst/>
          </a:prstGeom>
        </p:spPr>
      </p:pic>
      <p:pic>
        <p:nvPicPr>
          <p:cNvPr id="9" name="Graphic 8" descr="Tic Tac Toe with solid fill">
            <a:extLst>
              <a:ext uri="{FF2B5EF4-FFF2-40B4-BE49-F238E27FC236}">
                <a16:creationId xmlns:a16="http://schemas.microsoft.com/office/drawing/2014/main" id="{44A990FE-6C9E-4BD1-BBCF-C478627F0D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65473" y="3131247"/>
            <a:ext cx="389888" cy="389888"/>
          </a:xfrm>
          <a:prstGeom prst="rect">
            <a:avLst/>
          </a:prstGeom>
        </p:spPr>
      </p:pic>
      <p:pic>
        <p:nvPicPr>
          <p:cNvPr id="20" name="Graphic 19" descr="Dollar with solid fill">
            <a:extLst>
              <a:ext uri="{FF2B5EF4-FFF2-40B4-BE49-F238E27FC236}">
                <a16:creationId xmlns:a16="http://schemas.microsoft.com/office/drawing/2014/main" id="{FF9D4FA5-E34F-400B-B65A-93A4EABBB6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167303" y="2436313"/>
            <a:ext cx="463289" cy="463289"/>
          </a:xfrm>
          <a:prstGeom prst="rect">
            <a:avLst/>
          </a:prstGeom>
        </p:spPr>
      </p:pic>
      <p:pic>
        <p:nvPicPr>
          <p:cNvPr id="24" name="Graphic 23" descr="Care with solid fill">
            <a:extLst>
              <a:ext uri="{FF2B5EF4-FFF2-40B4-BE49-F238E27FC236}">
                <a16:creationId xmlns:a16="http://schemas.microsoft.com/office/drawing/2014/main" id="{A5105C7E-B78C-4FCA-894A-6FDF9328243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415656" y="3076408"/>
            <a:ext cx="389888" cy="469650"/>
          </a:xfrm>
          <a:prstGeom prst="rect">
            <a:avLst/>
          </a:prstGeom>
        </p:spPr>
      </p:pic>
      <p:pic>
        <p:nvPicPr>
          <p:cNvPr id="2" name="Graphic 1" descr="Tic Tac Toe with solid fill">
            <a:extLst>
              <a:ext uri="{FF2B5EF4-FFF2-40B4-BE49-F238E27FC236}">
                <a16:creationId xmlns:a16="http://schemas.microsoft.com/office/drawing/2014/main" id="{910231D0-26F5-5256-9F92-1A460AB219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69442" y="1964005"/>
            <a:ext cx="389888" cy="389888"/>
          </a:xfrm>
          <a:prstGeom prst="rect">
            <a:avLst/>
          </a:prstGeom>
        </p:spPr>
      </p:pic>
      <p:pic>
        <p:nvPicPr>
          <p:cNvPr id="6" name="Graphic 5" descr="Care with solid fill">
            <a:extLst>
              <a:ext uri="{FF2B5EF4-FFF2-40B4-BE49-F238E27FC236}">
                <a16:creationId xmlns:a16="http://schemas.microsoft.com/office/drawing/2014/main" id="{13A66D64-BD9D-5D14-4063-A4D281909A9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898266" y="3341516"/>
            <a:ext cx="389888" cy="469650"/>
          </a:xfrm>
          <a:prstGeom prst="rect">
            <a:avLst/>
          </a:prstGeom>
        </p:spPr>
      </p:pic>
      <p:pic>
        <p:nvPicPr>
          <p:cNvPr id="7" name="Graphic 6" descr="Dollar with solid fill">
            <a:extLst>
              <a:ext uri="{FF2B5EF4-FFF2-40B4-BE49-F238E27FC236}">
                <a16:creationId xmlns:a16="http://schemas.microsoft.com/office/drawing/2014/main" id="{37006B16-ECFE-0362-5B00-0E104C052A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701486" y="1964005"/>
            <a:ext cx="463289" cy="463289"/>
          </a:xfrm>
          <a:prstGeom prst="rect">
            <a:avLst/>
          </a:prstGeom>
        </p:spPr>
      </p:pic>
      <p:pic>
        <p:nvPicPr>
          <p:cNvPr id="8" name="Graphic 7" descr="Excavator with solid fill">
            <a:extLst>
              <a:ext uri="{FF2B5EF4-FFF2-40B4-BE49-F238E27FC236}">
                <a16:creationId xmlns:a16="http://schemas.microsoft.com/office/drawing/2014/main" id="{001A43EE-16DA-8FC0-266A-E5DE2909A7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43571" y="2667958"/>
            <a:ext cx="463289" cy="46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44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1B2F8A2-CFE3-1642-81AD-0C86EE831814}"/>
              </a:ext>
            </a:extLst>
          </p:cNvPr>
          <p:cNvSpPr/>
          <p:nvPr/>
        </p:nvSpPr>
        <p:spPr>
          <a:xfrm>
            <a:off x="-36786" y="6314200"/>
            <a:ext cx="12265572" cy="457309"/>
          </a:xfrm>
          <a:prstGeom prst="rect">
            <a:avLst/>
          </a:prstGeom>
          <a:solidFill>
            <a:srgbClr val="005480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99FD5E01-BB9A-9541-9008-D5A06D95D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F90A-4512-094E-80E7-1219F5F3CCBA}" type="slidenum">
              <a:rPr lang="en-US" smtClean="0">
                <a:solidFill>
                  <a:schemeClr val="bg1"/>
                </a:solidFill>
              </a:rPr>
              <a:t>12</a:t>
            </a:fld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DC5E40B-7DC0-514B-B0CE-3DCF0A9A9D2E}"/>
              </a:ext>
            </a:extLst>
          </p:cNvPr>
          <p:cNvCxnSpPr/>
          <p:nvPr/>
        </p:nvCxnSpPr>
        <p:spPr>
          <a:xfrm>
            <a:off x="237506" y="1294410"/>
            <a:ext cx="11673445" cy="0"/>
          </a:xfrm>
          <a:prstGeom prst="line">
            <a:avLst/>
          </a:prstGeom>
          <a:ln>
            <a:solidFill>
              <a:srgbClr val="005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9EE8316-74F7-014C-A24F-02A8F9823F2A}"/>
              </a:ext>
            </a:extLst>
          </p:cNvPr>
          <p:cNvSpPr txBox="1"/>
          <p:nvPr/>
        </p:nvSpPr>
        <p:spPr>
          <a:xfrm>
            <a:off x="0" y="501835"/>
            <a:ext cx="12081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5480"/>
                </a:solidFill>
                <a:latin typeface="Century Gothic" panose="020B0502020202020204" pitchFamily="34" charset="0"/>
              </a:rPr>
              <a:t>Learning Topics Covered in Cohorts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EDF5BF7-6703-BA09-C7F7-5E78A5B275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8758362"/>
              </p:ext>
            </p:extLst>
          </p:nvPr>
        </p:nvGraphicFramePr>
        <p:xfrm>
          <a:off x="2032000" y="1643865"/>
          <a:ext cx="8128000" cy="4494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Graphic 4" descr="Medicine with solid fill">
            <a:extLst>
              <a:ext uri="{FF2B5EF4-FFF2-40B4-BE49-F238E27FC236}">
                <a16:creationId xmlns:a16="http://schemas.microsoft.com/office/drawing/2014/main" id="{E001AF6A-5D01-6B70-DB68-B13ED477BA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25083" y="1743739"/>
            <a:ext cx="697567" cy="697567"/>
          </a:xfrm>
          <a:prstGeom prst="rect">
            <a:avLst/>
          </a:prstGeom>
        </p:spPr>
      </p:pic>
      <p:pic>
        <p:nvPicPr>
          <p:cNvPr id="7" name="Graphic 6" descr="Home with solid fill">
            <a:extLst>
              <a:ext uri="{FF2B5EF4-FFF2-40B4-BE49-F238E27FC236}">
                <a16:creationId xmlns:a16="http://schemas.microsoft.com/office/drawing/2014/main" id="{47E219A1-F70F-C149-EDBA-09532ADA02A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747217" y="1643865"/>
            <a:ext cx="697566" cy="697566"/>
          </a:xfrm>
          <a:prstGeom prst="rect">
            <a:avLst/>
          </a:prstGeom>
        </p:spPr>
      </p:pic>
      <p:pic>
        <p:nvPicPr>
          <p:cNvPr id="10" name="Graphic 9" descr="Heart with pulse with solid fill">
            <a:extLst>
              <a:ext uri="{FF2B5EF4-FFF2-40B4-BE49-F238E27FC236}">
                <a16:creationId xmlns:a16="http://schemas.microsoft.com/office/drawing/2014/main" id="{F2817412-1A09-C9CB-7723-CB84F8A6B9C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237574" y="3223479"/>
            <a:ext cx="746051" cy="746051"/>
          </a:xfrm>
          <a:prstGeom prst="rect">
            <a:avLst/>
          </a:prstGeom>
        </p:spPr>
      </p:pic>
      <p:pic>
        <p:nvPicPr>
          <p:cNvPr id="12" name="Graphic 11" descr="Right Brain with solid fill">
            <a:extLst>
              <a:ext uri="{FF2B5EF4-FFF2-40B4-BE49-F238E27FC236}">
                <a16:creationId xmlns:a16="http://schemas.microsoft.com/office/drawing/2014/main" id="{BB3DB3F3-3ED1-CE38-8906-397BA65244E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169350" y="1674496"/>
            <a:ext cx="759176" cy="759176"/>
          </a:xfrm>
          <a:prstGeom prst="rect">
            <a:avLst/>
          </a:prstGeom>
        </p:spPr>
      </p:pic>
      <p:pic>
        <p:nvPicPr>
          <p:cNvPr id="14" name="Graphic 13" descr="Research with solid fill">
            <a:extLst>
              <a:ext uri="{FF2B5EF4-FFF2-40B4-BE49-F238E27FC236}">
                <a16:creationId xmlns:a16="http://schemas.microsoft.com/office/drawing/2014/main" id="{6F96D04B-1721-B24F-FB28-17280F67701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722975" y="3223479"/>
            <a:ext cx="697566" cy="697566"/>
          </a:xfrm>
          <a:prstGeom prst="rect">
            <a:avLst/>
          </a:prstGeom>
        </p:spPr>
      </p:pic>
      <p:pic>
        <p:nvPicPr>
          <p:cNvPr id="18" name="Graphic 17" descr="Hospital with solid fill">
            <a:extLst>
              <a:ext uri="{FF2B5EF4-FFF2-40B4-BE49-F238E27FC236}">
                <a16:creationId xmlns:a16="http://schemas.microsoft.com/office/drawing/2014/main" id="{292DEDA8-DCB2-50F2-FAF3-86480559669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287451" y="3223477"/>
            <a:ext cx="697568" cy="697568"/>
          </a:xfrm>
          <a:prstGeom prst="rect">
            <a:avLst/>
          </a:prstGeom>
        </p:spPr>
      </p:pic>
      <p:pic>
        <p:nvPicPr>
          <p:cNvPr id="20" name="Graphic 19" descr="Computer with solid fill">
            <a:extLst>
              <a:ext uri="{FF2B5EF4-FFF2-40B4-BE49-F238E27FC236}">
                <a16:creationId xmlns:a16="http://schemas.microsoft.com/office/drawing/2014/main" id="{72AC834F-0A37-1BCA-B1F9-328C82EE05F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541840" y="4865583"/>
            <a:ext cx="697104" cy="697104"/>
          </a:xfrm>
          <a:prstGeom prst="rect">
            <a:avLst/>
          </a:prstGeom>
        </p:spPr>
      </p:pic>
      <p:pic>
        <p:nvPicPr>
          <p:cNvPr id="22" name="Graphic 21" descr="Network with solid fill">
            <a:extLst>
              <a:ext uri="{FF2B5EF4-FFF2-40B4-BE49-F238E27FC236}">
                <a16:creationId xmlns:a16="http://schemas.microsoft.com/office/drawing/2014/main" id="{AD437DB2-E713-57BA-B23C-AFFBAA2B683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6953058" y="4827234"/>
            <a:ext cx="697104" cy="69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964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1B2F8A2-CFE3-1642-81AD-0C86EE831814}"/>
              </a:ext>
            </a:extLst>
          </p:cNvPr>
          <p:cNvSpPr/>
          <p:nvPr/>
        </p:nvSpPr>
        <p:spPr>
          <a:xfrm>
            <a:off x="-36786" y="6314200"/>
            <a:ext cx="12265572" cy="457309"/>
          </a:xfrm>
          <a:prstGeom prst="rect">
            <a:avLst/>
          </a:prstGeom>
          <a:solidFill>
            <a:srgbClr val="005480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99FD5E01-BB9A-9541-9008-D5A06D95D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F90A-4512-094E-80E7-1219F5F3CCBA}" type="slidenum">
              <a:rPr lang="en-US" smtClean="0">
                <a:solidFill>
                  <a:schemeClr val="bg1"/>
                </a:solidFill>
              </a:rPr>
              <a:t>13</a:t>
            </a:fld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DC5E40B-7DC0-514B-B0CE-3DCF0A9A9D2E}"/>
              </a:ext>
            </a:extLst>
          </p:cNvPr>
          <p:cNvCxnSpPr/>
          <p:nvPr/>
        </p:nvCxnSpPr>
        <p:spPr>
          <a:xfrm>
            <a:off x="237506" y="1294410"/>
            <a:ext cx="11673445" cy="0"/>
          </a:xfrm>
          <a:prstGeom prst="line">
            <a:avLst/>
          </a:prstGeom>
          <a:ln>
            <a:solidFill>
              <a:srgbClr val="005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9EE8316-74F7-014C-A24F-02A8F9823F2A}"/>
              </a:ext>
            </a:extLst>
          </p:cNvPr>
          <p:cNvSpPr txBox="1"/>
          <p:nvPr/>
        </p:nvSpPr>
        <p:spPr>
          <a:xfrm>
            <a:off x="1425356" y="237135"/>
            <a:ext cx="92977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5480"/>
                </a:solidFill>
                <a:latin typeface="Century Gothic" panose="020B0502020202020204" pitchFamily="34" charset="0"/>
              </a:rPr>
              <a:t>The intersection between systems and how we can be good partners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DA9F79D1-2C00-C259-D892-E82FF95705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7756219"/>
              </p:ext>
            </p:extLst>
          </p:nvPr>
        </p:nvGraphicFramePr>
        <p:xfrm>
          <a:off x="769088" y="1677880"/>
          <a:ext cx="10594329" cy="4373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9F25FD3C-4BC8-0750-D6E2-B8C6552B1566}"/>
              </a:ext>
            </a:extLst>
          </p:cNvPr>
          <p:cNvSpPr txBox="1"/>
          <p:nvPr/>
        </p:nvSpPr>
        <p:spPr>
          <a:xfrm>
            <a:off x="1257120" y="4417588"/>
            <a:ext cx="201664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strike="noStrike" dirty="0">
                <a:solidFill>
                  <a:srgbClr val="005480"/>
                </a:solidFill>
                <a:effectLst/>
                <a:latin typeface="Century Gothic" panose="020B0502020202020204" pitchFamily="34" charset="0"/>
              </a:rPr>
              <a:t>Shifting the Paradigm from Funder to Partner</a:t>
            </a:r>
          </a:p>
        </p:txBody>
      </p:sp>
      <p:pic>
        <p:nvPicPr>
          <p:cNvPr id="18" name="Graphic 17" descr="Bulldozer with solid fill">
            <a:extLst>
              <a:ext uri="{FF2B5EF4-FFF2-40B4-BE49-F238E27FC236}">
                <a16:creationId xmlns:a16="http://schemas.microsoft.com/office/drawing/2014/main" id="{0A194863-C4DB-D2D5-6AE1-EAA984AAAE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10956" y="526821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351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B55C98E-A499-6F49-B6A4-278312EE7BAC}"/>
              </a:ext>
            </a:extLst>
          </p:cNvPr>
          <p:cNvSpPr/>
          <p:nvPr/>
        </p:nvSpPr>
        <p:spPr>
          <a:xfrm>
            <a:off x="-84084" y="1219200"/>
            <a:ext cx="12276083" cy="851338"/>
          </a:xfrm>
          <a:prstGeom prst="rect">
            <a:avLst/>
          </a:prstGeom>
          <a:solidFill>
            <a:srgbClr val="0054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16AC69-9370-1C45-8636-078B2DD8179C}"/>
              </a:ext>
            </a:extLst>
          </p:cNvPr>
          <p:cNvSpPr txBox="1"/>
          <p:nvPr/>
        </p:nvSpPr>
        <p:spPr>
          <a:xfrm>
            <a:off x="3864689" y="3810000"/>
            <a:ext cx="5559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5480"/>
                </a:solidFill>
                <a:latin typeface="Century Gothic" panose="020B0502020202020204" pitchFamily="34" charset="0"/>
              </a:rPr>
              <a:t>Q&amp;A</a:t>
            </a:r>
          </a:p>
        </p:txBody>
      </p:sp>
      <p:pic>
        <p:nvPicPr>
          <p:cNvPr id="2" name="Picture 2" descr="Text&#10;&#10;Description automatically generated">
            <a:extLst>
              <a:ext uri="{FF2B5EF4-FFF2-40B4-BE49-F238E27FC236}">
                <a16:creationId xmlns:a16="http://schemas.microsoft.com/office/drawing/2014/main" id="{B042A41E-6669-409F-A894-E1EAEE1440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062" y="616942"/>
            <a:ext cx="2812472" cy="251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85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B55C98E-A499-6F49-B6A4-278312EE7BAC}"/>
              </a:ext>
            </a:extLst>
          </p:cNvPr>
          <p:cNvSpPr/>
          <p:nvPr/>
        </p:nvSpPr>
        <p:spPr>
          <a:xfrm>
            <a:off x="-84084" y="1219200"/>
            <a:ext cx="12276083" cy="851338"/>
          </a:xfrm>
          <a:prstGeom prst="rect">
            <a:avLst/>
          </a:prstGeom>
          <a:solidFill>
            <a:srgbClr val="0054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16AC69-9370-1C45-8636-078B2DD8179C}"/>
              </a:ext>
            </a:extLst>
          </p:cNvPr>
          <p:cNvSpPr txBox="1"/>
          <p:nvPr/>
        </p:nvSpPr>
        <p:spPr>
          <a:xfrm>
            <a:off x="4055470" y="2685849"/>
            <a:ext cx="8136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5480"/>
                </a:solidFill>
                <a:latin typeface="Century Gothic" panose="020B0502020202020204" pitchFamily="34" charset="0"/>
              </a:rPr>
              <a:t>Follow us on social media!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CF5996-087E-1940-8588-1EE4331FCA2C}"/>
              </a:ext>
            </a:extLst>
          </p:cNvPr>
          <p:cNvSpPr txBox="1"/>
          <p:nvPr/>
        </p:nvSpPr>
        <p:spPr>
          <a:xfrm>
            <a:off x="2685215" y="846189"/>
            <a:ext cx="92730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solidFill>
                  <a:srgbClr val="005480"/>
                </a:solidFill>
                <a:latin typeface="Century Gothic" panose="020B0502020202020204" pitchFamily="34" charset="0"/>
              </a:rPr>
              <a:t>www.nimrc.org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FB08C18-336E-5044-BE5C-C51B28268E3B}"/>
              </a:ext>
            </a:extLst>
          </p:cNvPr>
          <p:cNvSpPr/>
          <p:nvPr/>
        </p:nvSpPr>
        <p:spPr>
          <a:xfrm>
            <a:off x="245424" y="6415572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>
                <a:latin typeface="Century Gothic" panose="020B0502020202020204" pitchFamily="34" charset="0"/>
              </a:rPr>
              <a:t>Copyright © 2021 National Health Care for the Homeless Council, Inc.</a:t>
            </a:r>
            <a:endParaRPr lang="en-US" sz="12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DAD358-EEFF-4A50-A886-2AB7802D25E9}"/>
              </a:ext>
            </a:extLst>
          </p:cNvPr>
          <p:cNvSpPr txBox="1"/>
          <p:nvPr/>
        </p:nvSpPr>
        <p:spPr>
          <a:xfrm>
            <a:off x="4055470" y="3811113"/>
            <a:ext cx="8145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005480"/>
                </a:solidFill>
                <a:latin typeface="Century Gothic" panose="020B0502020202020204" pitchFamily="34" charset="0"/>
              </a:rPr>
              <a:t>National Health Care for the Homeless Council</a:t>
            </a:r>
          </a:p>
        </p:txBody>
      </p:sp>
      <p:pic>
        <p:nvPicPr>
          <p:cNvPr id="9" name="Picture 9" descr="Twitter">
            <a:hlinkClick r:id="rId2"/>
            <a:extLst>
              <a:ext uri="{FF2B5EF4-FFF2-40B4-BE49-F238E27FC236}">
                <a16:creationId xmlns:a16="http://schemas.microsoft.com/office/drawing/2014/main" id="{781B1798-728B-4365-B8B1-2A955A7B0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533" y="4362272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" descr="Facebook">
            <a:hlinkClick r:id="rId4"/>
            <a:extLst>
              <a:ext uri="{FF2B5EF4-FFF2-40B4-BE49-F238E27FC236}">
                <a16:creationId xmlns:a16="http://schemas.microsoft.com/office/drawing/2014/main" id="{B22FD855-9847-4909-B580-D5212E191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940" y="4354791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3" descr="YouTube">
            <a:hlinkClick r:id="rId6"/>
            <a:extLst>
              <a:ext uri="{FF2B5EF4-FFF2-40B4-BE49-F238E27FC236}">
                <a16:creationId xmlns:a16="http://schemas.microsoft.com/office/drawing/2014/main" id="{C97D0BCE-329F-4F6B-8692-DB3E7F75D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754" y="4362272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AAFC490-F5B0-499E-B81B-28E6EBAA8FC3}"/>
              </a:ext>
            </a:extLst>
          </p:cNvPr>
          <p:cNvSpPr txBox="1"/>
          <p:nvPr/>
        </p:nvSpPr>
        <p:spPr>
          <a:xfrm>
            <a:off x="4055470" y="5079936"/>
            <a:ext cx="811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005480"/>
                </a:solidFill>
                <a:latin typeface="Century Gothic" panose="020B0502020202020204" pitchFamily="34" charset="0"/>
              </a:rPr>
              <a:t>National Institute for Medical Respite Care</a:t>
            </a:r>
          </a:p>
        </p:txBody>
      </p:sp>
      <p:pic>
        <p:nvPicPr>
          <p:cNvPr id="14" name="Picture 9" descr="Twitter">
            <a:hlinkClick r:id="rId8"/>
            <a:extLst>
              <a:ext uri="{FF2B5EF4-FFF2-40B4-BE49-F238E27FC236}">
                <a16:creationId xmlns:a16="http://schemas.microsoft.com/office/drawing/2014/main" id="{937C5FE7-2AA4-435F-9381-205A5772E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533" y="5741177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1" descr="Facebook">
            <a:hlinkClick r:id="rId9"/>
            <a:extLst>
              <a:ext uri="{FF2B5EF4-FFF2-40B4-BE49-F238E27FC236}">
                <a16:creationId xmlns:a16="http://schemas.microsoft.com/office/drawing/2014/main" id="{2CDDFD37-81E0-4DA5-9488-FF8697A89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940" y="5745482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7" descr="LinkedIn">
            <a:hlinkClick r:id="rId10"/>
            <a:extLst>
              <a:ext uri="{FF2B5EF4-FFF2-40B4-BE49-F238E27FC236}">
                <a16:creationId xmlns:a16="http://schemas.microsoft.com/office/drawing/2014/main" id="{143FE6A9-2074-48AE-B04A-350524C59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347" y="5741177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3" descr="YouTube">
            <a:hlinkClick r:id="rId12"/>
            <a:extLst>
              <a:ext uri="{FF2B5EF4-FFF2-40B4-BE49-F238E27FC236}">
                <a16:creationId xmlns:a16="http://schemas.microsoft.com/office/drawing/2014/main" id="{950793AE-81B2-4908-AA59-6F60A8BAD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754" y="5727404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4B746E30-0B05-4EDA-9B4D-D83DDD2B100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5854" y="626838"/>
            <a:ext cx="3000499" cy="2704764"/>
          </a:xfrm>
          <a:prstGeom prst="rect">
            <a:avLst/>
          </a:prstGeom>
        </p:spPr>
      </p:pic>
      <p:pic>
        <p:nvPicPr>
          <p:cNvPr id="19" name="Picture 17" descr="LinkedIn">
            <a:hlinkClick r:id="rId14"/>
            <a:extLst>
              <a:ext uri="{FF2B5EF4-FFF2-40B4-BE49-F238E27FC236}">
                <a16:creationId xmlns:a16="http://schemas.microsoft.com/office/drawing/2014/main" id="{689EA7C8-675D-4BA0-BF5B-076432E12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347" y="4372597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>
            <a:hlinkClick r:id="rId15"/>
            <a:extLst>
              <a:ext uri="{FF2B5EF4-FFF2-40B4-BE49-F238E27FC236}">
                <a16:creationId xmlns:a16="http://schemas.microsoft.com/office/drawing/2014/main" id="{B8059C9E-7C58-4787-9BF9-3E697E7CE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8161" y="4372597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hlinkClick r:id="rId17"/>
            <a:extLst>
              <a:ext uri="{FF2B5EF4-FFF2-40B4-BE49-F238E27FC236}">
                <a16:creationId xmlns:a16="http://schemas.microsoft.com/office/drawing/2014/main" id="{20D13630-3CE5-46FB-B5FB-93F9F8756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8161" y="5727404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99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>
            <a:extLst>
              <a:ext uri="{FF2B5EF4-FFF2-40B4-BE49-F238E27FC236}">
                <a16:creationId xmlns:a16="http://schemas.microsoft.com/office/drawing/2014/main" id="{AA48A6F9-1ABB-D0D4-3624-74E5BF4E5043}"/>
              </a:ext>
            </a:extLst>
          </p:cNvPr>
          <p:cNvSpPr/>
          <p:nvPr/>
        </p:nvSpPr>
        <p:spPr>
          <a:xfrm>
            <a:off x="8432404" y="1627905"/>
            <a:ext cx="821820" cy="821814"/>
          </a:xfrm>
          <a:prstGeom prst="ellipse">
            <a:avLst/>
          </a:prstGeom>
          <a:solidFill>
            <a:srgbClr val="0054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F82A1230-0EF5-1153-8AC0-E02C14375D10}"/>
              </a:ext>
            </a:extLst>
          </p:cNvPr>
          <p:cNvSpPr/>
          <p:nvPr/>
        </p:nvSpPr>
        <p:spPr>
          <a:xfrm>
            <a:off x="6618111" y="1627905"/>
            <a:ext cx="821820" cy="821814"/>
          </a:xfrm>
          <a:prstGeom prst="ellipse">
            <a:avLst/>
          </a:prstGeom>
          <a:solidFill>
            <a:srgbClr val="0054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07C728AA-39BD-B3CC-D364-364129DE509E}"/>
              </a:ext>
            </a:extLst>
          </p:cNvPr>
          <p:cNvSpPr/>
          <p:nvPr/>
        </p:nvSpPr>
        <p:spPr>
          <a:xfrm>
            <a:off x="4764816" y="1622862"/>
            <a:ext cx="821820" cy="821814"/>
          </a:xfrm>
          <a:prstGeom prst="ellipse">
            <a:avLst/>
          </a:prstGeom>
          <a:solidFill>
            <a:srgbClr val="0054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09DBA45-3029-4EBE-38EE-1AA4735001B0}"/>
              </a:ext>
            </a:extLst>
          </p:cNvPr>
          <p:cNvSpPr/>
          <p:nvPr/>
        </p:nvSpPr>
        <p:spPr>
          <a:xfrm>
            <a:off x="2875038" y="1622862"/>
            <a:ext cx="821820" cy="821814"/>
          </a:xfrm>
          <a:prstGeom prst="ellipse">
            <a:avLst/>
          </a:prstGeom>
          <a:solidFill>
            <a:srgbClr val="0054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B2F8A2-CFE3-1642-81AD-0C86EE831814}"/>
              </a:ext>
            </a:extLst>
          </p:cNvPr>
          <p:cNvSpPr/>
          <p:nvPr/>
        </p:nvSpPr>
        <p:spPr>
          <a:xfrm>
            <a:off x="-36786" y="6314200"/>
            <a:ext cx="12265572" cy="457309"/>
          </a:xfrm>
          <a:prstGeom prst="rect">
            <a:avLst/>
          </a:prstGeom>
          <a:solidFill>
            <a:srgbClr val="005480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99FD5E01-BB9A-9541-9008-D5A06D95D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F90A-4512-094E-80E7-1219F5F3CCBA}" type="slidenum">
              <a:rPr lang="en-US" smtClean="0">
                <a:solidFill>
                  <a:schemeClr val="bg1"/>
                </a:solidFill>
              </a:rPr>
              <a:t>2</a:t>
            </a:fld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DC5E40B-7DC0-514B-B0CE-3DCF0A9A9D2E}"/>
              </a:ext>
            </a:extLst>
          </p:cNvPr>
          <p:cNvCxnSpPr/>
          <p:nvPr/>
        </p:nvCxnSpPr>
        <p:spPr>
          <a:xfrm>
            <a:off x="237506" y="1294410"/>
            <a:ext cx="11673445" cy="0"/>
          </a:xfrm>
          <a:prstGeom prst="line">
            <a:avLst/>
          </a:prstGeom>
          <a:ln>
            <a:solidFill>
              <a:srgbClr val="005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9EE8316-74F7-014C-A24F-02A8F9823F2A}"/>
              </a:ext>
            </a:extLst>
          </p:cNvPr>
          <p:cNvSpPr txBox="1"/>
          <p:nvPr/>
        </p:nvSpPr>
        <p:spPr>
          <a:xfrm>
            <a:off x="1233714" y="481332"/>
            <a:ext cx="9681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5480"/>
                </a:solidFill>
                <a:latin typeface="Century Gothic" panose="020B0502020202020204" pitchFamily="34" charset="0"/>
              </a:rPr>
              <a:t>Workshop Overview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4A1AC90-A8FB-25AC-853D-6411CEC9B7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3634749"/>
              </p:ext>
            </p:extLst>
          </p:nvPr>
        </p:nvGraphicFramePr>
        <p:xfrm>
          <a:off x="2328018" y="2486826"/>
          <a:ext cx="7492420" cy="3672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Graphic 11" descr="Group of men with solid fill">
            <a:extLst>
              <a:ext uri="{FF2B5EF4-FFF2-40B4-BE49-F238E27FC236}">
                <a16:creationId xmlns:a16="http://schemas.microsoft.com/office/drawing/2014/main" id="{1F645703-529F-CA1A-D003-009D68FE6D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83641" y="1753229"/>
            <a:ext cx="604614" cy="604614"/>
          </a:xfrm>
          <a:prstGeom prst="rect">
            <a:avLst/>
          </a:prstGeom>
        </p:spPr>
      </p:pic>
      <p:pic>
        <p:nvPicPr>
          <p:cNvPr id="18" name="Graphic 17" descr="Crane with solid fill">
            <a:extLst>
              <a:ext uri="{FF2B5EF4-FFF2-40B4-BE49-F238E27FC236}">
                <a16:creationId xmlns:a16="http://schemas.microsoft.com/office/drawing/2014/main" id="{A7CFF979-8A4A-8049-37DC-E89A6842ECC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915694" y="1733954"/>
            <a:ext cx="599630" cy="599630"/>
          </a:xfrm>
          <a:prstGeom prst="rect">
            <a:avLst/>
          </a:prstGeom>
        </p:spPr>
      </p:pic>
      <p:pic>
        <p:nvPicPr>
          <p:cNvPr id="20" name="Graphic 19" descr="Handshake with solid fill">
            <a:extLst>
              <a:ext uri="{FF2B5EF4-FFF2-40B4-BE49-F238E27FC236}">
                <a16:creationId xmlns:a16="http://schemas.microsoft.com/office/drawing/2014/main" id="{70262DBB-0C32-426C-3FD7-66BEB525AC5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715591" y="1695795"/>
            <a:ext cx="719481" cy="719481"/>
          </a:xfrm>
          <a:prstGeom prst="rect">
            <a:avLst/>
          </a:prstGeom>
        </p:spPr>
      </p:pic>
      <p:pic>
        <p:nvPicPr>
          <p:cNvPr id="22" name="Graphic 21" descr="Telescope with solid fill">
            <a:extLst>
              <a:ext uri="{FF2B5EF4-FFF2-40B4-BE49-F238E27FC236}">
                <a16:creationId xmlns:a16="http://schemas.microsoft.com/office/drawing/2014/main" id="{6419554F-A07B-1D57-9CC5-680997320AB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513588" y="1738054"/>
            <a:ext cx="659452" cy="65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031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1B2F8A2-CFE3-1642-81AD-0C86EE831814}"/>
              </a:ext>
            </a:extLst>
          </p:cNvPr>
          <p:cNvSpPr/>
          <p:nvPr/>
        </p:nvSpPr>
        <p:spPr>
          <a:xfrm>
            <a:off x="-36786" y="6314200"/>
            <a:ext cx="12265572" cy="457309"/>
          </a:xfrm>
          <a:prstGeom prst="rect">
            <a:avLst/>
          </a:prstGeom>
          <a:solidFill>
            <a:srgbClr val="005480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99FD5E01-BB9A-9541-9008-D5A06D95D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F90A-4512-094E-80E7-1219F5F3CCBA}" type="slidenum">
              <a:rPr lang="en-US" smtClean="0">
                <a:solidFill>
                  <a:schemeClr val="bg1"/>
                </a:solidFill>
              </a:rPr>
              <a:t>3</a:t>
            </a:fld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DC5E40B-7DC0-514B-B0CE-3DCF0A9A9D2E}"/>
              </a:ext>
            </a:extLst>
          </p:cNvPr>
          <p:cNvCxnSpPr/>
          <p:nvPr/>
        </p:nvCxnSpPr>
        <p:spPr>
          <a:xfrm>
            <a:off x="237506" y="1294410"/>
            <a:ext cx="11673445" cy="0"/>
          </a:xfrm>
          <a:prstGeom prst="line">
            <a:avLst/>
          </a:prstGeom>
          <a:ln>
            <a:solidFill>
              <a:srgbClr val="005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9EE8316-74F7-014C-A24F-02A8F9823F2A}"/>
              </a:ext>
            </a:extLst>
          </p:cNvPr>
          <p:cNvSpPr txBox="1"/>
          <p:nvPr/>
        </p:nvSpPr>
        <p:spPr>
          <a:xfrm>
            <a:off x="1255486" y="452525"/>
            <a:ext cx="9681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5480"/>
                </a:solidFill>
                <a:latin typeface="Century Gothic" panose="020B0502020202020204" pitchFamily="34" charset="0"/>
              </a:rPr>
              <a:t>Speakers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D3AC13-8A96-EA0A-48A5-A471260125AD}"/>
              </a:ext>
            </a:extLst>
          </p:cNvPr>
          <p:cNvSpPr txBox="1"/>
          <p:nvPr/>
        </p:nvSpPr>
        <p:spPr>
          <a:xfrm>
            <a:off x="-1369710" y="5179747"/>
            <a:ext cx="61329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5480"/>
                </a:solidFill>
                <a:latin typeface="Century Gothic"/>
              </a:rPr>
              <a:t>Julia Dobbins</a:t>
            </a:r>
          </a:p>
          <a:p>
            <a:pPr algn="ctr"/>
            <a:r>
              <a:rPr lang="en-US" dirty="0">
                <a:solidFill>
                  <a:srgbClr val="005480"/>
                </a:solidFill>
                <a:latin typeface="Century Gothic"/>
              </a:rPr>
              <a:t>NIMRC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E3C42F-7495-6BBC-3660-549B83E5D382}"/>
              </a:ext>
            </a:extLst>
          </p:cNvPr>
          <p:cNvSpPr txBox="1"/>
          <p:nvPr/>
        </p:nvSpPr>
        <p:spPr>
          <a:xfrm>
            <a:off x="3029528" y="5100643"/>
            <a:ext cx="61329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5480"/>
                </a:solidFill>
                <a:latin typeface="Century Gothic"/>
              </a:rPr>
              <a:t>Ashley Brand</a:t>
            </a:r>
          </a:p>
          <a:p>
            <a:pPr algn="ctr"/>
            <a:r>
              <a:rPr lang="en-US" dirty="0">
                <a:solidFill>
                  <a:srgbClr val="005480"/>
                </a:solidFill>
                <a:latin typeface="Century Gothic"/>
              </a:rPr>
              <a:t>CommonSpirit Health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1FF764-89AD-DF48-BC0E-7808B83A1C01}"/>
              </a:ext>
            </a:extLst>
          </p:cNvPr>
          <p:cNvSpPr txBox="1"/>
          <p:nvPr/>
        </p:nvSpPr>
        <p:spPr>
          <a:xfrm>
            <a:off x="7074479" y="5100642"/>
            <a:ext cx="61329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5480"/>
                </a:solidFill>
                <a:latin typeface="Century Gothic"/>
              </a:rPr>
              <a:t>Jesse Gelwicks </a:t>
            </a:r>
          </a:p>
          <a:p>
            <a:pPr algn="ctr"/>
            <a:r>
              <a:rPr lang="en-US" dirty="0">
                <a:solidFill>
                  <a:srgbClr val="005480"/>
                </a:solidFill>
                <a:latin typeface="Century Gothic"/>
              </a:rPr>
              <a:t>Kaiser Permanente</a:t>
            </a:r>
            <a:r>
              <a:rPr lang="en-US" dirty="0">
                <a:solidFill>
                  <a:srgbClr val="005480"/>
                </a:solidFill>
                <a:latin typeface="Century Gothic"/>
                <a:ea typeface="+mn-lt"/>
                <a:cs typeface="+mn-lt"/>
              </a:rPr>
              <a:t> </a:t>
            </a: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3A17FB6-8BDC-B5B4-566D-3A71EC4A76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4" r="12949"/>
          <a:stretch/>
        </p:blipFill>
        <p:spPr bwMode="auto">
          <a:xfrm>
            <a:off x="4459635" y="2033752"/>
            <a:ext cx="3082230" cy="27711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Julia Dobbins, MSW">
            <a:extLst>
              <a:ext uri="{FF2B5EF4-FFF2-40B4-BE49-F238E27FC236}">
                <a16:creationId xmlns:a16="http://schemas.microsoft.com/office/drawing/2014/main" id="{2E7EF76A-477E-D09E-AAB0-04A0848E2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56" y="2033752"/>
            <a:ext cx="2325413" cy="27904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Jesse Gelwicks - Portland, Oregon, United States ...">
            <a:extLst>
              <a:ext uri="{FF2B5EF4-FFF2-40B4-BE49-F238E27FC236}">
                <a16:creationId xmlns:a16="http://schemas.microsoft.com/office/drawing/2014/main" id="{D8A02213-091D-2269-58CC-C1B168BCD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020450"/>
            <a:ext cx="2876550" cy="2876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05498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1B2F8A2-CFE3-1642-81AD-0C86EE831814}"/>
              </a:ext>
            </a:extLst>
          </p:cNvPr>
          <p:cNvSpPr/>
          <p:nvPr/>
        </p:nvSpPr>
        <p:spPr>
          <a:xfrm>
            <a:off x="-36786" y="6314200"/>
            <a:ext cx="12265572" cy="457309"/>
          </a:xfrm>
          <a:prstGeom prst="rect">
            <a:avLst/>
          </a:prstGeom>
          <a:solidFill>
            <a:srgbClr val="005480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99FD5E01-BB9A-9541-9008-D5A06D95D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F90A-4512-094E-80E7-1219F5F3CCBA}" type="slidenum">
              <a:rPr lang="en-US" smtClean="0">
                <a:solidFill>
                  <a:schemeClr val="bg1"/>
                </a:solidFill>
              </a:rPr>
              <a:t>4</a:t>
            </a:fld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DC5E40B-7DC0-514B-B0CE-3DCF0A9A9D2E}"/>
              </a:ext>
            </a:extLst>
          </p:cNvPr>
          <p:cNvCxnSpPr/>
          <p:nvPr/>
        </p:nvCxnSpPr>
        <p:spPr>
          <a:xfrm>
            <a:off x="237506" y="1294410"/>
            <a:ext cx="11673445" cy="0"/>
          </a:xfrm>
          <a:prstGeom prst="line">
            <a:avLst/>
          </a:prstGeom>
          <a:ln>
            <a:solidFill>
              <a:srgbClr val="005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9EE8316-74F7-014C-A24F-02A8F9823F2A}"/>
              </a:ext>
            </a:extLst>
          </p:cNvPr>
          <p:cNvSpPr txBox="1"/>
          <p:nvPr/>
        </p:nvSpPr>
        <p:spPr>
          <a:xfrm>
            <a:off x="-73572" y="510726"/>
            <a:ext cx="12265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5480"/>
                </a:solidFill>
                <a:latin typeface="Century Gothic" panose="020B0502020202020204" pitchFamily="34" charset="0"/>
              </a:rPr>
              <a:t>Medical Respite Care (MRC) Foundation Information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C04195-7D39-35B1-F8D6-449AAB1CA6D8}"/>
              </a:ext>
            </a:extLst>
          </p:cNvPr>
          <p:cNvSpPr txBox="1"/>
          <p:nvPr/>
        </p:nvSpPr>
        <p:spPr>
          <a:xfrm>
            <a:off x="608191" y="2472145"/>
            <a:ext cx="5355772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i="0" dirty="0">
                <a:solidFill>
                  <a:srgbClr val="005480"/>
                </a:solidFill>
                <a:effectLst/>
                <a:latin typeface="Century Gothic" panose="020B0502020202020204" pitchFamily="34" charset="0"/>
              </a:rPr>
              <a:t>What is Medical Respite Care?</a:t>
            </a:r>
          </a:p>
          <a:p>
            <a:r>
              <a:rPr lang="en-US" sz="2200" b="0" i="0" dirty="0">
                <a:solidFill>
                  <a:srgbClr val="005480"/>
                </a:solidFill>
                <a:effectLst/>
                <a:latin typeface="Century Gothic" panose="020B0502020202020204" pitchFamily="34" charset="0"/>
              </a:rPr>
              <a:t>Medical respite care (sometimes called recuperative care) is </a:t>
            </a:r>
            <a:r>
              <a:rPr lang="en-US" sz="2200" b="1" i="0" dirty="0">
                <a:solidFill>
                  <a:srgbClr val="005480"/>
                </a:solidFill>
                <a:effectLst/>
                <a:latin typeface="Century Gothic" panose="020B0502020202020204" pitchFamily="34" charset="0"/>
              </a:rPr>
              <a:t>acute</a:t>
            </a:r>
            <a:r>
              <a:rPr lang="en-US" sz="2200" b="0" i="0" dirty="0">
                <a:solidFill>
                  <a:srgbClr val="005480"/>
                </a:solidFill>
                <a:effectLst/>
                <a:latin typeface="Century Gothic" panose="020B0502020202020204" pitchFamily="34" charset="0"/>
              </a:rPr>
              <a:t> and </a:t>
            </a:r>
            <a:r>
              <a:rPr lang="en-US" sz="2200" b="1" i="0" dirty="0">
                <a:solidFill>
                  <a:srgbClr val="005480"/>
                </a:solidFill>
                <a:effectLst/>
                <a:latin typeface="Century Gothic" panose="020B0502020202020204" pitchFamily="34" charset="0"/>
              </a:rPr>
              <a:t>post-acute</a:t>
            </a:r>
            <a:r>
              <a:rPr lang="en-US" sz="2200" b="0" i="0" dirty="0">
                <a:solidFill>
                  <a:srgbClr val="005480"/>
                </a:solidFill>
                <a:effectLst/>
                <a:latin typeface="Century Gothic" panose="020B0502020202020204" pitchFamily="34" charset="0"/>
              </a:rPr>
              <a:t> care for people experiencing homelessness who are not </a:t>
            </a:r>
            <a:r>
              <a:rPr lang="en-US" sz="2200" b="1" i="0" dirty="0">
                <a:solidFill>
                  <a:srgbClr val="005480"/>
                </a:solidFill>
                <a:effectLst/>
                <a:latin typeface="Century Gothic" panose="020B0502020202020204" pitchFamily="34" charset="0"/>
              </a:rPr>
              <a:t>ill enough </a:t>
            </a:r>
            <a:r>
              <a:rPr lang="en-US" sz="2200" b="0" i="0" dirty="0">
                <a:solidFill>
                  <a:srgbClr val="005480"/>
                </a:solidFill>
                <a:effectLst/>
                <a:latin typeface="Century Gothic" panose="020B0502020202020204" pitchFamily="34" charset="0"/>
              </a:rPr>
              <a:t>to remain in a hospital but </a:t>
            </a:r>
            <a:r>
              <a:rPr lang="en-US" sz="2200" b="0" i="0" dirty="0">
                <a:solidFill>
                  <a:srgbClr val="005480"/>
                </a:solidFill>
                <a:effectLst/>
                <a:latin typeface="Open Sans" panose="020B0606030504020204" pitchFamily="34" charset="0"/>
              </a:rPr>
              <a:t>are </a:t>
            </a:r>
            <a:r>
              <a:rPr lang="en-US" sz="2200" b="1" i="0" dirty="0">
                <a:solidFill>
                  <a:srgbClr val="005480"/>
                </a:solidFill>
                <a:effectLst/>
                <a:latin typeface="Open Sans" panose="020B0606030504020204" pitchFamily="34" charset="0"/>
              </a:rPr>
              <a:t>too ill </a:t>
            </a:r>
            <a:r>
              <a:rPr lang="en-US" sz="2200" b="0" i="0" dirty="0">
                <a:solidFill>
                  <a:srgbClr val="005480"/>
                </a:solidFill>
                <a:effectLst/>
                <a:latin typeface="Open Sans" panose="020B0606030504020204" pitchFamily="34" charset="0"/>
              </a:rPr>
              <a:t>to recover on the streets.</a:t>
            </a:r>
            <a:endParaRPr lang="en-US" sz="2200" dirty="0">
              <a:solidFill>
                <a:srgbClr val="005480"/>
              </a:solidFill>
            </a:endParaRPr>
          </a:p>
        </p:txBody>
      </p:sp>
      <p:pic>
        <p:nvPicPr>
          <p:cNvPr id="115" name="Picture 114">
            <a:extLst>
              <a:ext uri="{FF2B5EF4-FFF2-40B4-BE49-F238E27FC236}">
                <a16:creationId xmlns:a16="http://schemas.microsoft.com/office/drawing/2014/main" id="{91187E18-B1F7-E029-BC7C-96E7A2985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7203" y="2472145"/>
            <a:ext cx="3869871" cy="25754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548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7" name="TextBox 116">
            <a:extLst>
              <a:ext uri="{FF2B5EF4-FFF2-40B4-BE49-F238E27FC236}">
                <a16:creationId xmlns:a16="http://schemas.microsoft.com/office/drawing/2014/main" id="{48B37B7D-5C69-07BB-A310-15CF2DBC7975}"/>
              </a:ext>
            </a:extLst>
          </p:cNvPr>
          <p:cNvSpPr txBox="1"/>
          <p:nvPr/>
        </p:nvSpPr>
        <p:spPr>
          <a:xfrm>
            <a:off x="6905625" y="2083557"/>
            <a:ext cx="615315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5480"/>
                </a:solidFill>
                <a:latin typeface="Open Sans" panose="020B0606030504020204" pitchFamily="34" charset="0"/>
              </a:rPr>
              <a:t>Medical Respite Care Components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940141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1B2F8A2-CFE3-1642-81AD-0C86EE831814}"/>
              </a:ext>
            </a:extLst>
          </p:cNvPr>
          <p:cNvSpPr/>
          <p:nvPr/>
        </p:nvSpPr>
        <p:spPr>
          <a:xfrm>
            <a:off x="-36786" y="6314200"/>
            <a:ext cx="12265572" cy="457309"/>
          </a:xfrm>
          <a:prstGeom prst="rect">
            <a:avLst/>
          </a:prstGeom>
          <a:solidFill>
            <a:srgbClr val="005480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99FD5E01-BB9A-9541-9008-D5A06D95D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F90A-4512-094E-80E7-1219F5F3CCBA}" type="slidenum">
              <a:rPr lang="en-US" smtClean="0">
                <a:solidFill>
                  <a:schemeClr val="bg1"/>
                </a:solidFill>
              </a:rPr>
              <a:t>5</a:t>
            </a:fld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DC5E40B-7DC0-514B-B0CE-3DCF0A9A9D2E}"/>
              </a:ext>
            </a:extLst>
          </p:cNvPr>
          <p:cNvCxnSpPr/>
          <p:nvPr/>
        </p:nvCxnSpPr>
        <p:spPr>
          <a:xfrm>
            <a:off x="237506" y="1294410"/>
            <a:ext cx="11673445" cy="0"/>
          </a:xfrm>
          <a:prstGeom prst="line">
            <a:avLst/>
          </a:prstGeom>
          <a:ln>
            <a:solidFill>
              <a:srgbClr val="005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9EE8316-74F7-014C-A24F-02A8F9823F2A}"/>
              </a:ext>
            </a:extLst>
          </p:cNvPr>
          <p:cNvSpPr txBox="1"/>
          <p:nvPr/>
        </p:nvSpPr>
        <p:spPr>
          <a:xfrm>
            <a:off x="-359909" y="465556"/>
            <a:ext cx="12868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5480"/>
                </a:solidFill>
                <a:latin typeface="Century Gothic" panose="020B0502020202020204" pitchFamily="34" charset="0"/>
              </a:rPr>
              <a:t>Medical Respite Care (MRC) Foundation Information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EAB9B7-202C-E8CE-30E0-D3317E2197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7000"/>
          <a:stretch/>
        </p:blipFill>
        <p:spPr>
          <a:xfrm>
            <a:off x="5390335" y="2415461"/>
            <a:ext cx="6139678" cy="31481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548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2A28B3-3758-176F-6D55-F6F8042CCD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846"/>
          <a:stretch/>
        </p:blipFill>
        <p:spPr>
          <a:xfrm>
            <a:off x="237505" y="2454551"/>
            <a:ext cx="4344019" cy="31481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548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618F753-AE8A-5DE1-9F36-783478D56E8F}"/>
              </a:ext>
            </a:extLst>
          </p:cNvPr>
          <p:cNvSpPr txBox="1"/>
          <p:nvPr/>
        </p:nvSpPr>
        <p:spPr>
          <a:xfrm>
            <a:off x="92869" y="1974502"/>
            <a:ext cx="64341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5480"/>
                </a:solidFill>
                <a:latin typeface="Open Sans" panose="020B0606030504020204" pitchFamily="34" charset="0"/>
              </a:rPr>
              <a:t>Medical Respite Care Guiding Principles</a:t>
            </a:r>
            <a:endParaRPr lang="en-US" sz="18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EE47AD-C78F-6C3A-A042-0B2D2A61A98F}"/>
              </a:ext>
            </a:extLst>
          </p:cNvPr>
          <p:cNvSpPr txBox="1"/>
          <p:nvPr/>
        </p:nvSpPr>
        <p:spPr>
          <a:xfrm>
            <a:off x="5243106" y="1977329"/>
            <a:ext cx="64341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5480"/>
                </a:solidFill>
                <a:latin typeface="Open Sans" panose="020B0606030504020204" pitchFamily="34" charset="0"/>
              </a:rPr>
              <a:t>Disrupting the Cycle of Homelessness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048081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1B2F8A2-CFE3-1642-81AD-0C86EE831814}"/>
              </a:ext>
            </a:extLst>
          </p:cNvPr>
          <p:cNvSpPr/>
          <p:nvPr/>
        </p:nvSpPr>
        <p:spPr>
          <a:xfrm>
            <a:off x="-36786" y="6314200"/>
            <a:ext cx="12265572" cy="457309"/>
          </a:xfrm>
          <a:prstGeom prst="rect">
            <a:avLst/>
          </a:prstGeom>
          <a:solidFill>
            <a:srgbClr val="005480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99FD5E01-BB9A-9541-9008-D5A06D95D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F90A-4512-094E-80E7-1219F5F3CCBA}" type="slidenum">
              <a:rPr lang="en-US" smtClean="0">
                <a:solidFill>
                  <a:schemeClr val="bg1"/>
                </a:solidFill>
              </a:rPr>
              <a:t>6</a:t>
            </a:fld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DC5E40B-7DC0-514B-B0CE-3DCF0A9A9D2E}"/>
              </a:ext>
            </a:extLst>
          </p:cNvPr>
          <p:cNvCxnSpPr/>
          <p:nvPr/>
        </p:nvCxnSpPr>
        <p:spPr>
          <a:xfrm>
            <a:off x="237506" y="1294410"/>
            <a:ext cx="11673445" cy="0"/>
          </a:xfrm>
          <a:prstGeom prst="line">
            <a:avLst/>
          </a:prstGeom>
          <a:ln>
            <a:solidFill>
              <a:srgbClr val="005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9EE8316-74F7-014C-A24F-02A8F9823F2A}"/>
              </a:ext>
            </a:extLst>
          </p:cNvPr>
          <p:cNvSpPr txBox="1"/>
          <p:nvPr/>
        </p:nvSpPr>
        <p:spPr>
          <a:xfrm>
            <a:off x="-73572" y="510726"/>
            <a:ext cx="12265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5480"/>
                </a:solidFill>
                <a:latin typeface="Century Gothic" panose="020B0502020202020204" pitchFamily="34" charset="0"/>
              </a:rPr>
              <a:t>Medical Respite Care (MRC) Foundation Information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C0FAFA8-1BBC-55AD-B33F-80E0BFCF7A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6860342"/>
              </p:ext>
            </p:extLst>
          </p:nvPr>
        </p:nvGraphicFramePr>
        <p:xfrm>
          <a:off x="614997" y="2448358"/>
          <a:ext cx="5943600" cy="1231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221D9C10-3D0F-B2EF-A497-97E54CB619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0186317"/>
              </p:ext>
            </p:extLst>
          </p:nvPr>
        </p:nvGraphicFramePr>
        <p:xfrm>
          <a:off x="638174" y="4390799"/>
          <a:ext cx="5897245" cy="1226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" name="Graphic 32" descr="Shield Tick with solid fill">
            <a:extLst>
              <a:ext uri="{FF2B5EF4-FFF2-40B4-BE49-F238E27FC236}">
                <a16:creationId xmlns:a16="http://schemas.microsoft.com/office/drawing/2014/main" id="{715A0F46-A736-D3B6-557B-0817D9E1587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14730" y="1888694"/>
            <a:ext cx="523240" cy="523240"/>
          </a:xfrm>
          <a:prstGeom prst="rect">
            <a:avLst/>
          </a:prstGeom>
        </p:spPr>
      </p:pic>
      <p:pic>
        <p:nvPicPr>
          <p:cNvPr id="9" name="Graphic 33" descr="Viral with solid fill">
            <a:extLst>
              <a:ext uri="{FF2B5EF4-FFF2-40B4-BE49-F238E27FC236}">
                <a16:creationId xmlns:a16="http://schemas.microsoft.com/office/drawing/2014/main" id="{E63597A2-7EDA-6ED5-51D2-DD072627373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539142" y="1817157"/>
            <a:ext cx="554990" cy="554990"/>
          </a:xfrm>
          <a:prstGeom prst="rect">
            <a:avLst/>
          </a:prstGeom>
        </p:spPr>
      </p:pic>
      <p:pic>
        <p:nvPicPr>
          <p:cNvPr id="10" name="Graphic 34" descr="Stopwatch 75% with solid fill">
            <a:extLst>
              <a:ext uri="{FF2B5EF4-FFF2-40B4-BE49-F238E27FC236}">
                <a16:creationId xmlns:a16="http://schemas.microsoft.com/office/drawing/2014/main" id="{698A1DB3-E197-6E85-BEC0-1B659051E90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095304" y="1857559"/>
            <a:ext cx="443230" cy="443230"/>
          </a:xfrm>
          <a:prstGeom prst="rect">
            <a:avLst/>
          </a:prstGeom>
        </p:spPr>
      </p:pic>
      <p:pic>
        <p:nvPicPr>
          <p:cNvPr id="11" name="Graphic 152" descr="Stethoscope with solid fill">
            <a:extLst>
              <a:ext uri="{FF2B5EF4-FFF2-40B4-BE49-F238E27FC236}">
                <a16:creationId xmlns:a16="http://schemas.microsoft.com/office/drawing/2014/main" id="{14FDD1A2-EF83-89A7-85A2-A408DC60499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639888" y="1866449"/>
            <a:ext cx="434340" cy="434340"/>
          </a:xfrm>
          <a:prstGeom prst="rect">
            <a:avLst/>
          </a:prstGeom>
        </p:spPr>
      </p:pic>
      <p:pic>
        <p:nvPicPr>
          <p:cNvPr id="12" name="Graphic 150" descr="Circles with arrows with solid fill">
            <a:extLst>
              <a:ext uri="{FF2B5EF4-FFF2-40B4-BE49-F238E27FC236}">
                <a16:creationId xmlns:a16="http://schemas.microsoft.com/office/drawing/2014/main" id="{99F0ED47-76C9-CC07-7BE9-34E2C114C11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14730" y="3894229"/>
            <a:ext cx="496570" cy="496570"/>
          </a:xfrm>
          <a:prstGeom prst="rect">
            <a:avLst/>
          </a:prstGeom>
        </p:spPr>
      </p:pic>
      <p:pic>
        <p:nvPicPr>
          <p:cNvPr id="13" name="Graphic 53" descr="Playbook with solid fill">
            <a:extLst>
              <a:ext uri="{FF2B5EF4-FFF2-40B4-BE49-F238E27FC236}">
                <a16:creationId xmlns:a16="http://schemas.microsoft.com/office/drawing/2014/main" id="{6BCCCA88-00BC-FDBD-C991-02D70F3B498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2539142" y="3852893"/>
            <a:ext cx="523240" cy="523240"/>
          </a:xfrm>
          <a:prstGeom prst="rect">
            <a:avLst/>
          </a:prstGeom>
        </p:spPr>
      </p:pic>
      <p:pic>
        <p:nvPicPr>
          <p:cNvPr id="14" name="Graphic 149" descr="Classroom with solid fill">
            <a:extLst>
              <a:ext uri="{FF2B5EF4-FFF2-40B4-BE49-F238E27FC236}">
                <a16:creationId xmlns:a16="http://schemas.microsoft.com/office/drawing/2014/main" id="{E95A434A-7E2A-793C-E083-490ABC08D5C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4090224" y="3862026"/>
            <a:ext cx="480695" cy="480695"/>
          </a:xfrm>
          <a:prstGeom prst="rect">
            <a:avLst/>
          </a:prstGeom>
        </p:spPr>
      </p:pic>
      <p:pic>
        <p:nvPicPr>
          <p:cNvPr id="16" name="Graphic 48" descr="Research with solid fill">
            <a:extLst>
              <a:ext uri="{FF2B5EF4-FFF2-40B4-BE49-F238E27FC236}">
                <a16:creationId xmlns:a16="http://schemas.microsoft.com/office/drawing/2014/main" id="{0F7FBAB5-A098-9E8A-8D5D-56F41A88E4F0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5571312" y="3840044"/>
            <a:ext cx="459740" cy="45974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5F2564B-0BE2-915A-C702-38088C9A3F71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535812" y="3237121"/>
            <a:ext cx="3911471" cy="256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548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8E1E060-B1DE-8CCC-5A1E-AF988E6E6FAB}"/>
              </a:ext>
            </a:extLst>
          </p:cNvPr>
          <p:cNvSpPr/>
          <p:nvPr/>
        </p:nvSpPr>
        <p:spPr>
          <a:xfrm>
            <a:off x="351129" y="1739000"/>
            <a:ext cx="6696075" cy="4105268"/>
          </a:xfrm>
          <a:prstGeom prst="rect">
            <a:avLst/>
          </a:prstGeom>
          <a:noFill/>
          <a:ln w="76200">
            <a:solidFill>
              <a:srgbClr val="00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157E1D0-8443-BBA0-2D3E-850D3BE3F8D4}"/>
              </a:ext>
            </a:extLst>
          </p:cNvPr>
          <p:cNvSpPr txBox="1"/>
          <p:nvPr/>
        </p:nvSpPr>
        <p:spPr>
          <a:xfrm>
            <a:off x="237506" y="1392952"/>
            <a:ext cx="64341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5480"/>
                </a:solidFill>
                <a:latin typeface="Open Sans" panose="020B0606030504020204" pitchFamily="34" charset="0"/>
              </a:rPr>
              <a:t>The Standards</a:t>
            </a:r>
            <a:endParaRPr lang="en-US" sz="18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5ACC8DE-24F3-92F8-47C2-245466D75C31}"/>
              </a:ext>
            </a:extLst>
          </p:cNvPr>
          <p:cNvSpPr txBox="1"/>
          <p:nvPr/>
        </p:nvSpPr>
        <p:spPr>
          <a:xfrm>
            <a:off x="7379494" y="2846714"/>
            <a:ext cx="64341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5480"/>
                </a:solidFill>
                <a:latin typeface="Open Sans" panose="020B0606030504020204" pitchFamily="34" charset="0"/>
              </a:rPr>
              <a:t>Models of Medical Respite Care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389719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1B2F8A2-CFE3-1642-81AD-0C86EE831814}"/>
              </a:ext>
            </a:extLst>
          </p:cNvPr>
          <p:cNvSpPr/>
          <p:nvPr/>
        </p:nvSpPr>
        <p:spPr>
          <a:xfrm>
            <a:off x="-36786" y="6314200"/>
            <a:ext cx="12265572" cy="457309"/>
          </a:xfrm>
          <a:prstGeom prst="rect">
            <a:avLst/>
          </a:prstGeom>
          <a:solidFill>
            <a:srgbClr val="005480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99FD5E01-BB9A-9541-9008-D5A06D95D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F90A-4512-094E-80E7-1219F5F3CCBA}" type="slidenum">
              <a:rPr lang="en-US" smtClean="0">
                <a:solidFill>
                  <a:schemeClr val="bg1"/>
                </a:solidFill>
              </a:rPr>
              <a:t>7</a:t>
            </a:fld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DC5E40B-7DC0-514B-B0CE-3DCF0A9A9D2E}"/>
              </a:ext>
            </a:extLst>
          </p:cNvPr>
          <p:cNvCxnSpPr/>
          <p:nvPr/>
        </p:nvCxnSpPr>
        <p:spPr>
          <a:xfrm>
            <a:off x="237506" y="1294410"/>
            <a:ext cx="11673445" cy="0"/>
          </a:xfrm>
          <a:prstGeom prst="line">
            <a:avLst/>
          </a:prstGeom>
          <a:ln>
            <a:solidFill>
              <a:srgbClr val="005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9EE8316-74F7-014C-A24F-02A8F9823F2A}"/>
              </a:ext>
            </a:extLst>
          </p:cNvPr>
          <p:cNvSpPr txBox="1"/>
          <p:nvPr/>
        </p:nvSpPr>
        <p:spPr>
          <a:xfrm>
            <a:off x="1115392" y="258559"/>
            <a:ext cx="99612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5480"/>
                </a:solidFill>
                <a:latin typeface="Century Gothic" panose="020B0502020202020204" pitchFamily="34" charset="0"/>
              </a:rPr>
              <a:t>The history and journey of Kaiser Permanente and CommonSpirit Health coming to the MRC table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C401769-CE5F-0E8C-A35F-0DEAE53BDE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3490325"/>
              </p:ext>
            </p:extLst>
          </p:nvPr>
        </p:nvGraphicFramePr>
        <p:xfrm>
          <a:off x="537495" y="1712852"/>
          <a:ext cx="10461829" cy="4434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82AC6C8E-0C9D-9476-E0A7-3442043EF6CE}"/>
              </a:ext>
            </a:extLst>
          </p:cNvPr>
          <p:cNvSpPr/>
          <p:nvPr/>
        </p:nvSpPr>
        <p:spPr>
          <a:xfrm>
            <a:off x="7106756" y="2719297"/>
            <a:ext cx="2905570" cy="822096"/>
          </a:xfrm>
          <a:prstGeom prst="rect">
            <a:avLst/>
          </a:prstGeom>
          <a:noFill/>
          <a:ln w="28575">
            <a:solidFill>
              <a:srgbClr val="00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FAC85D-90E7-3B98-0C44-E09295EE4022}"/>
              </a:ext>
            </a:extLst>
          </p:cNvPr>
          <p:cNvSpPr/>
          <p:nvPr/>
        </p:nvSpPr>
        <p:spPr>
          <a:xfrm>
            <a:off x="7106756" y="4340709"/>
            <a:ext cx="2905570" cy="822096"/>
          </a:xfrm>
          <a:prstGeom prst="rect">
            <a:avLst/>
          </a:prstGeom>
          <a:noFill/>
          <a:ln w="28575">
            <a:solidFill>
              <a:srgbClr val="00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C9B106-9F76-6D1B-1424-4F3AEBC70550}"/>
              </a:ext>
            </a:extLst>
          </p:cNvPr>
          <p:cNvSpPr/>
          <p:nvPr/>
        </p:nvSpPr>
        <p:spPr>
          <a:xfrm>
            <a:off x="4315624" y="5338530"/>
            <a:ext cx="2905570" cy="822096"/>
          </a:xfrm>
          <a:prstGeom prst="rect">
            <a:avLst/>
          </a:prstGeom>
          <a:noFill/>
          <a:ln w="28575">
            <a:solidFill>
              <a:srgbClr val="00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631EDA3-06C0-BDEE-DDF6-6491BA99763B}"/>
              </a:ext>
            </a:extLst>
          </p:cNvPr>
          <p:cNvSpPr/>
          <p:nvPr/>
        </p:nvSpPr>
        <p:spPr>
          <a:xfrm>
            <a:off x="4315624" y="1722724"/>
            <a:ext cx="2905570" cy="822096"/>
          </a:xfrm>
          <a:prstGeom prst="rect">
            <a:avLst/>
          </a:prstGeom>
          <a:noFill/>
          <a:ln w="28575">
            <a:solidFill>
              <a:srgbClr val="00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DB1C674-1736-3125-C925-E9347FE1B27D}"/>
              </a:ext>
            </a:extLst>
          </p:cNvPr>
          <p:cNvSpPr/>
          <p:nvPr/>
        </p:nvSpPr>
        <p:spPr>
          <a:xfrm>
            <a:off x="1603993" y="2719297"/>
            <a:ext cx="2905570" cy="822096"/>
          </a:xfrm>
          <a:prstGeom prst="rect">
            <a:avLst/>
          </a:prstGeom>
          <a:noFill/>
          <a:ln w="28575">
            <a:solidFill>
              <a:srgbClr val="00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0DE7502-04AC-2440-1CAD-3CFB5674AE1E}"/>
              </a:ext>
            </a:extLst>
          </p:cNvPr>
          <p:cNvSpPr/>
          <p:nvPr/>
        </p:nvSpPr>
        <p:spPr>
          <a:xfrm>
            <a:off x="1603993" y="4323052"/>
            <a:ext cx="2905570" cy="822096"/>
          </a:xfrm>
          <a:prstGeom prst="rect">
            <a:avLst/>
          </a:prstGeom>
          <a:noFill/>
          <a:ln w="28575">
            <a:solidFill>
              <a:srgbClr val="00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14FBC7E-5572-9283-AF02-FFD992641FEB}"/>
              </a:ext>
            </a:extLst>
          </p:cNvPr>
          <p:cNvCxnSpPr/>
          <p:nvPr/>
        </p:nvCxnSpPr>
        <p:spPr>
          <a:xfrm>
            <a:off x="4509563" y="3147237"/>
            <a:ext cx="338884" cy="1063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778AC76-13DC-6B57-EF3F-CFE708A48360}"/>
              </a:ext>
            </a:extLst>
          </p:cNvPr>
          <p:cNvCxnSpPr>
            <a:stCxn id="14" idx="2"/>
          </p:cNvCxnSpPr>
          <p:nvPr/>
        </p:nvCxnSpPr>
        <p:spPr>
          <a:xfrm>
            <a:off x="5768409" y="2544820"/>
            <a:ext cx="15703" cy="1744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B9DE311-3575-7BC1-2718-D093BA3DD1A6}"/>
              </a:ext>
            </a:extLst>
          </p:cNvPr>
          <p:cNvCxnSpPr>
            <a:stCxn id="8" idx="1"/>
          </p:cNvCxnSpPr>
          <p:nvPr/>
        </p:nvCxnSpPr>
        <p:spPr>
          <a:xfrm flipH="1">
            <a:off x="6741042" y="3130345"/>
            <a:ext cx="365714" cy="1232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494F522-B65B-174E-A17B-94C4E264A836}"/>
              </a:ext>
            </a:extLst>
          </p:cNvPr>
          <p:cNvCxnSpPr/>
          <p:nvPr/>
        </p:nvCxnSpPr>
        <p:spPr>
          <a:xfrm flipV="1">
            <a:off x="4315624" y="4210493"/>
            <a:ext cx="320171" cy="1125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C93BEDA-3BA0-6FB4-F000-72E4A5C62367}"/>
              </a:ext>
            </a:extLst>
          </p:cNvPr>
          <p:cNvCxnSpPr/>
          <p:nvPr/>
        </p:nvCxnSpPr>
        <p:spPr>
          <a:xfrm flipH="1" flipV="1">
            <a:off x="6900530" y="4221126"/>
            <a:ext cx="425303" cy="1195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FB8AFAA-822F-E394-2DDB-3A1BF4413B3A}"/>
              </a:ext>
            </a:extLst>
          </p:cNvPr>
          <p:cNvCxnSpPr/>
          <p:nvPr/>
        </p:nvCxnSpPr>
        <p:spPr>
          <a:xfrm flipV="1">
            <a:off x="5768409" y="5145148"/>
            <a:ext cx="15703" cy="1933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4042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1B2F8A2-CFE3-1642-81AD-0C86EE831814}"/>
              </a:ext>
            </a:extLst>
          </p:cNvPr>
          <p:cNvSpPr/>
          <p:nvPr/>
        </p:nvSpPr>
        <p:spPr>
          <a:xfrm>
            <a:off x="-36786" y="6314200"/>
            <a:ext cx="12265572" cy="457309"/>
          </a:xfrm>
          <a:prstGeom prst="rect">
            <a:avLst/>
          </a:prstGeom>
          <a:solidFill>
            <a:srgbClr val="005480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99FD5E01-BB9A-9541-9008-D5A06D95D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F90A-4512-094E-80E7-1219F5F3CCBA}" type="slidenum">
              <a:rPr lang="en-US" smtClean="0">
                <a:solidFill>
                  <a:schemeClr val="bg1"/>
                </a:solidFill>
              </a:rPr>
              <a:t>8</a:t>
            </a:fld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DC5E40B-7DC0-514B-B0CE-3DCF0A9A9D2E}"/>
              </a:ext>
            </a:extLst>
          </p:cNvPr>
          <p:cNvCxnSpPr/>
          <p:nvPr/>
        </p:nvCxnSpPr>
        <p:spPr>
          <a:xfrm>
            <a:off x="237506" y="1294410"/>
            <a:ext cx="11673445" cy="0"/>
          </a:xfrm>
          <a:prstGeom prst="line">
            <a:avLst/>
          </a:prstGeom>
          <a:ln>
            <a:solidFill>
              <a:srgbClr val="005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9EE8316-74F7-014C-A24F-02A8F9823F2A}"/>
              </a:ext>
            </a:extLst>
          </p:cNvPr>
          <p:cNvSpPr txBox="1"/>
          <p:nvPr/>
        </p:nvSpPr>
        <p:spPr>
          <a:xfrm>
            <a:off x="2394507" y="277507"/>
            <a:ext cx="74029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5480"/>
                </a:solidFill>
                <a:latin typeface="Century Gothic" panose="020B0502020202020204" pitchFamily="34" charset="0"/>
              </a:rPr>
              <a:t>Current work being completed in partnership with NIMRC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B1842FA-8849-F227-A034-41A18681B9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113122"/>
              </p:ext>
            </p:extLst>
          </p:nvPr>
        </p:nvGraphicFramePr>
        <p:xfrm>
          <a:off x="472611" y="2095929"/>
          <a:ext cx="11024171" cy="4003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3C1D32FB-48D6-A89C-CF6E-827407B4F9E8}"/>
              </a:ext>
            </a:extLst>
          </p:cNvPr>
          <p:cNvGrpSpPr/>
          <p:nvPr/>
        </p:nvGrpSpPr>
        <p:grpSpPr>
          <a:xfrm>
            <a:off x="1673499" y="2244049"/>
            <a:ext cx="9165737" cy="1095905"/>
            <a:chOff x="806663" y="56564"/>
            <a:chExt cx="4562915" cy="109590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9C12E30-962C-8B9E-217F-5E9953F426DE}"/>
                </a:ext>
              </a:extLst>
            </p:cNvPr>
            <p:cNvSpPr/>
            <p:nvPr/>
          </p:nvSpPr>
          <p:spPr>
            <a:xfrm>
              <a:off x="806663" y="56564"/>
              <a:ext cx="4562915" cy="109590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DF155F8-4050-C4FA-B098-09D510DA74D5}"/>
                </a:ext>
              </a:extLst>
            </p:cNvPr>
            <p:cNvSpPr txBox="1"/>
            <p:nvPr/>
          </p:nvSpPr>
          <p:spPr>
            <a:xfrm>
              <a:off x="806663" y="56564"/>
              <a:ext cx="4562915" cy="10959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64770" rIns="64770" bIns="64770" numCol="1" spcCol="1270" anchor="t" anchorCtr="0">
              <a:noAutofit/>
            </a:bodyPr>
            <a:lstStyle/>
            <a:p>
              <a:pPr marL="0" lvl="0" indent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000" kern="12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A699FFB-650B-3D53-E12C-F1465A0F69E4}"/>
              </a:ext>
            </a:extLst>
          </p:cNvPr>
          <p:cNvSpPr txBox="1"/>
          <p:nvPr/>
        </p:nvSpPr>
        <p:spPr>
          <a:xfrm>
            <a:off x="2476928" y="2289428"/>
            <a:ext cx="90198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>
                <a:solidFill>
                  <a:srgbClr val="222222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These projects aims to strengthen the ecosystem of medical respite providers and advance best practices, expert services, and state-of-the-field knowledge in medical respite care. </a:t>
            </a:r>
            <a:endParaRPr lang="en-US" sz="2000" kern="1200" dirty="0"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C30DCF-2146-2257-4F42-DC2CD0A0715A}"/>
              </a:ext>
            </a:extLst>
          </p:cNvPr>
          <p:cNvSpPr txBox="1"/>
          <p:nvPr/>
        </p:nvSpPr>
        <p:spPr>
          <a:xfrm>
            <a:off x="7417942" y="3554520"/>
            <a:ext cx="96577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>
                <a:solidFill>
                  <a:srgbClr val="7030A0"/>
                </a:solidFill>
                <a:latin typeface="Century Gothic" panose="020B0502020202020204" pitchFamily="34" charset="0"/>
              </a:rPr>
              <a:t>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1B3703-554C-9C59-E5D9-898CF4DE529B}"/>
              </a:ext>
            </a:extLst>
          </p:cNvPr>
          <p:cNvSpPr txBox="1"/>
          <p:nvPr/>
        </p:nvSpPr>
        <p:spPr>
          <a:xfrm>
            <a:off x="2476928" y="1613043"/>
            <a:ext cx="2814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entury Gothic"/>
              </a:rPr>
              <a:t>Kaiser Permanente</a:t>
            </a:r>
            <a:r>
              <a:rPr lang="en-US" b="1" dirty="0">
                <a:solidFill>
                  <a:schemeClr val="accent1"/>
                </a:solidFill>
                <a:latin typeface="Century Gothic"/>
                <a:ea typeface="+mn-lt"/>
                <a:cs typeface="+mn-lt"/>
              </a:rPr>
              <a:t> 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C3C976-20F3-2B7F-EDBC-3114B20517CE}"/>
              </a:ext>
            </a:extLst>
          </p:cNvPr>
          <p:cNvSpPr txBox="1"/>
          <p:nvPr/>
        </p:nvSpPr>
        <p:spPr>
          <a:xfrm>
            <a:off x="6667072" y="1601005"/>
            <a:ext cx="2814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Century Gothic"/>
              </a:rPr>
              <a:t>CommonSpirit Health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19" name="Graphic 18" descr="Dollar with solid fill">
            <a:extLst>
              <a:ext uri="{FF2B5EF4-FFF2-40B4-BE49-F238E27FC236}">
                <a16:creationId xmlns:a16="http://schemas.microsoft.com/office/drawing/2014/main" id="{DF39CAC6-5F0F-1E7A-8250-449AC18ACF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936696" y="5187727"/>
            <a:ext cx="751726" cy="751726"/>
          </a:xfrm>
          <a:prstGeom prst="rect">
            <a:avLst/>
          </a:prstGeom>
        </p:spPr>
      </p:pic>
      <p:pic>
        <p:nvPicPr>
          <p:cNvPr id="21" name="Graphic 20" descr="Cycle with people with solid fill">
            <a:extLst>
              <a:ext uri="{FF2B5EF4-FFF2-40B4-BE49-F238E27FC236}">
                <a16:creationId xmlns:a16="http://schemas.microsoft.com/office/drawing/2014/main" id="{3710BDD0-6983-CAA9-2108-A42EB189757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024135" y="5185234"/>
            <a:ext cx="914400" cy="914400"/>
          </a:xfrm>
          <a:prstGeom prst="rect">
            <a:avLst/>
          </a:prstGeom>
        </p:spPr>
      </p:pic>
      <p:pic>
        <p:nvPicPr>
          <p:cNvPr id="23" name="Graphic 22" descr="Playbook with solid fill">
            <a:extLst>
              <a:ext uri="{FF2B5EF4-FFF2-40B4-BE49-F238E27FC236}">
                <a16:creationId xmlns:a16="http://schemas.microsoft.com/office/drawing/2014/main" id="{DEED6DBE-EB2D-8947-F659-C4C901B3B6E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441878" y="518009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264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4EA35A7-5DF2-DBEF-E20B-43BC43CA4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540" y="1634102"/>
            <a:ext cx="7191375" cy="452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1B2F8A2-CFE3-1642-81AD-0C86EE831814}"/>
              </a:ext>
            </a:extLst>
          </p:cNvPr>
          <p:cNvSpPr/>
          <p:nvPr/>
        </p:nvSpPr>
        <p:spPr>
          <a:xfrm>
            <a:off x="-36786" y="6314200"/>
            <a:ext cx="12265572" cy="457309"/>
          </a:xfrm>
          <a:prstGeom prst="rect">
            <a:avLst/>
          </a:prstGeom>
          <a:solidFill>
            <a:srgbClr val="005480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99FD5E01-BB9A-9541-9008-D5A06D95D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4DF90A-4512-094E-80E7-1219F5F3CC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DC5E40B-7DC0-514B-B0CE-3DCF0A9A9D2E}"/>
              </a:ext>
            </a:extLst>
          </p:cNvPr>
          <p:cNvCxnSpPr/>
          <p:nvPr/>
        </p:nvCxnSpPr>
        <p:spPr>
          <a:xfrm>
            <a:off x="237506" y="1294410"/>
            <a:ext cx="11673445" cy="0"/>
          </a:xfrm>
          <a:prstGeom prst="line">
            <a:avLst/>
          </a:prstGeom>
          <a:ln>
            <a:solidFill>
              <a:srgbClr val="005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B4C1E918-CA9A-AEFD-0E3C-C9C5E779AFF8}"/>
              </a:ext>
            </a:extLst>
          </p:cNvPr>
          <p:cNvSpPr txBox="1"/>
          <p:nvPr/>
        </p:nvSpPr>
        <p:spPr>
          <a:xfrm>
            <a:off x="3147326" y="5761517"/>
            <a:ext cx="68348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dirty="0">
                <a:solidFill>
                  <a:srgbClr val="005480"/>
                </a:solidFill>
                <a:effectLst/>
                <a:latin typeface="Century Gothic" panose="020B0502020202020204" pitchFamily="34" charset="0"/>
              </a:rPr>
              <a:t>CommonSpirit Health		Kaiser Permanente</a:t>
            </a:r>
            <a:endParaRPr lang="en-US" dirty="0"/>
          </a:p>
        </p:txBody>
      </p:sp>
      <p:pic>
        <p:nvPicPr>
          <p:cNvPr id="47" name="Graphic 46" descr="Marker with solid fill">
            <a:extLst>
              <a:ext uri="{FF2B5EF4-FFF2-40B4-BE49-F238E27FC236}">
                <a16:creationId xmlns:a16="http://schemas.microsoft.com/office/drawing/2014/main" id="{FD6CFFC2-CC6D-5193-1720-5E1259ADCA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64763" y="5749584"/>
            <a:ext cx="346439" cy="346439"/>
          </a:xfrm>
          <a:prstGeom prst="rect">
            <a:avLst/>
          </a:prstGeom>
        </p:spPr>
      </p:pic>
      <p:pic>
        <p:nvPicPr>
          <p:cNvPr id="48" name="Graphic 47" descr="Marker with solid fill">
            <a:extLst>
              <a:ext uri="{FF2B5EF4-FFF2-40B4-BE49-F238E27FC236}">
                <a16:creationId xmlns:a16="http://schemas.microsoft.com/office/drawing/2014/main" id="{68BF5204-1F5A-8494-D1E5-B0B5617E13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80162" y="5747660"/>
            <a:ext cx="334327" cy="33432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6C5302-B873-B8D3-0D45-1FFC7F91C17B}"/>
              </a:ext>
            </a:extLst>
          </p:cNvPr>
          <p:cNvSpPr txBox="1"/>
          <p:nvPr/>
        </p:nvSpPr>
        <p:spPr>
          <a:xfrm>
            <a:off x="557184" y="340303"/>
            <a:ext cx="1079661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5480"/>
                </a:solidFill>
                <a:latin typeface="Century Gothic" panose="020B0502020202020204" pitchFamily="34" charset="0"/>
              </a:rPr>
              <a:t>Current Map of Programs Participating in KP and CommonSpirirt Health Cohorts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87ED0B-785F-BB8F-20D9-7FBB98DFD769}"/>
              </a:ext>
            </a:extLst>
          </p:cNvPr>
          <p:cNvSpPr/>
          <p:nvPr/>
        </p:nvSpPr>
        <p:spPr>
          <a:xfrm>
            <a:off x="2307266" y="1634102"/>
            <a:ext cx="7549116" cy="4528288"/>
          </a:xfrm>
          <a:prstGeom prst="rect">
            <a:avLst/>
          </a:prstGeom>
          <a:noFill/>
          <a:ln w="38100">
            <a:solidFill>
              <a:srgbClr val="00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Line arrow: Clockwise curve with solid fill">
            <a:extLst>
              <a:ext uri="{FF2B5EF4-FFF2-40B4-BE49-F238E27FC236}">
                <a16:creationId xmlns:a16="http://schemas.microsoft.com/office/drawing/2014/main" id="{AF3A30B7-09F9-A08D-B853-5FC244D663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5203603">
            <a:off x="2662861" y="3487868"/>
            <a:ext cx="486004" cy="4860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571A86-799E-1002-07A7-0A4A10D30013}"/>
              </a:ext>
            </a:extLst>
          </p:cNvPr>
          <p:cNvSpPr txBox="1"/>
          <p:nvPr/>
        </p:nvSpPr>
        <p:spPr>
          <a:xfrm>
            <a:off x="2335618" y="3913707"/>
            <a:ext cx="880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5480"/>
                </a:solidFill>
              </a:rPr>
              <a:t>CalAIM</a:t>
            </a:r>
          </a:p>
        </p:txBody>
      </p:sp>
    </p:spTree>
    <p:extLst>
      <p:ext uri="{BB962C8B-B14F-4D97-AF65-F5344CB8AC3E}">
        <p14:creationId xmlns:p14="http://schemas.microsoft.com/office/powerpoint/2010/main" val="2165195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 xmlns="d60df73a-75b7-4bc5-9114-4fdc529409b8" xsi:nil="true"/>
    <lcf76f155ced4ddcb4097134ff3c332f xmlns="d60df73a-75b7-4bc5-9114-4fdc529409b8">
      <Terms xmlns="http://schemas.microsoft.com/office/infopath/2007/PartnerControls"/>
    </lcf76f155ced4ddcb4097134ff3c332f>
    <Date xmlns="d60df73a-75b7-4bc5-9114-4fdc529409b8" xsi:nil="true"/>
    <TaxCatchAll xmlns="e665382f-2685-4416-9702-5ec142cebb7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2F1C06A4380543BEFA39387BCE4753" ma:contentTypeVersion="18" ma:contentTypeDescription="Create a new document." ma:contentTypeScope="" ma:versionID="fa8389504347bae51285917bd96464b8">
  <xsd:schema xmlns:xsd="http://www.w3.org/2001/XMLSchema" xmlns:xs="http://www.w3.org/2001/XMLSchema" xmlns:p="http://schemas.microsoft.com/office/2006/metadata/properties" xmlns:ns2="d60df73a-75b7-4bc5-9114-4fdc529409b8" xmlns:ns3="e665382f-2685-4416-9702-5ec142cebb7c" targetNamespace="http://schemas.microsoft.com/office/2006/metadata/properties" ma:root="true" ma:fieldsID="8f6a14ad5e601e499e72d92ae0825da8" ns2:_="" ns3:_="">
    <xsd:import namespace="d60df73a-75b7-4bc5-9114-4fdc529409b8"/>
    <xsd:import namespace="e665382f-2685-4416-9702-5ec142cebb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Imag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0df73a-75b7-4bc5-9114-4fdc529409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Image" ma:index="19" nillable="true" ma:displayName="Image" ma:format="Thumbnail" ma:internalName="Imag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fc6576b9-ff3c-4954-84be-cad00cc44a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Date" ma:index="25" nillable="true" ma:displayName="Date" ma:format="DateOnly" ma:internalName="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65382f-2685-4416-9702-5ec142cebb7c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d7f8323d-0e88-445d-9dd4-c6e25efd7f03}" ma:internalName="TaxCatchAll" ma:showField="CatchAllData" ma:web="e665382f-2685-4416-9702-5ec142cebb7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7E10EB7-79D2-47F0-98A5-94447CB237B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320A23E-52AA-4E96-9450-D64AF88350E2}">
  <ds:schemaRefs>
    <ds:schemaRef ds:uri="http://purl.org/dc/elements/1.1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d60df73a-75b7-4bc5-9114-4fdc529409b8"/>
    <ds:schemaRef ds:uri="http://www.w3.org/XML/1998/namespace"/>
    <ds:schemaRef ds:uri="http://schemas.microsoft.com/office/infopath/2007/PartnerControls"/>
    <ds:schemaRef ds:uri="e665382f-2685-4416-9702-5ec142cebb7c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5E0EC2C-28C0-4B65-AB8A-39F7669096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0df73a-75b7-4bc5-9114-4fdc529409b8"/>
    <ds:schemaRef ds:uri="e665382f-2685-4416-9702-5ec142cebb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682</TotalTime>
  <Words>1017</Words>
  <Application>Microsoft Macintosh PowerPoint</Application>
  <PresentationFormat>Widescreen</PresentationFormat>
  <Paragraphs>156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Dix</dc:creator>
  <cp:lastModifiedBy>Julia Dobbins</cp:lastModifiedBy>
  <cp:revision>27</cp:revision>
  <dcterms:created xsi:type="dcterms:W3CDTF">2021-02-23T19:13:08Z</dcterms:created>
  <dcterms:modified xsi:type="dcterms:W3CDTF">2023-05-17T11:59:26Z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0x010100F72F1C06A4380543BEFA39387BCE4753</vt:lpwstr>
  </property>
  <property fmtid="{D5CDD505-2E9C-101B-9397-08002B2CF9AE}" pid="3" name="MediaServiceImageTags">
    <vt:lpwstr/>
  </property>
</Properties>
</file>