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70"/>
  </p:notesMasterIdLst>
  <p:handoutMasterIdLst>
    <p:handoutMasterId r:id="rId71"/>
  </p:handoutMasterIdLst>
  <p:sldIdLst>
    <p:sldId id="301" r:id="rId2"/>
    <p:sldId id="451" r:id="rId3"/>
    <p:sldId id="463" r:id="rId4"/>
    <p:sldId id="352" r:id="rId5"/>
    <p:sldId id="341" r:id="rId6"/>
    <p:sldId id="342" r:id="rId7"/>
    <p:sldId id="374" r:id="rId8"/>
    <p:sldId id="375" r:id="rId9"/>
    <p:sldId id="322" r:id="rId10"/>
    <p:sldId id="413" r:id="rId11"/>
    <p:sldId id="414" r:id="rId12"/>
    <p:sldId id="415" r:id="rId13"/>
    <p:sldId id="416" r:id="rId14"/>
    <p:sldId id="447" r:id="rId15"/>
    <p:sldId id="317" r:id="rId16"/>
    <p:sldId id="417" r:id="rId17"/>
    <p:sldId id="423" r:id="rId18"/>
    <p:sldId id="418" r:id="rId19"/>
    <p:sldId id="450" r:id="rId20"/>
    <p:sldId id="419" r:id="rId21"/>
    <p:sldId id="420" r:id="rId22"/>
    <p:sldId id="424" r:id="rId23"/>
    <p:sldId id="425" r:id="rId24"/>
    <p:sldId id="426" r:id="rId25"/>
    <p:sldId id="428" r:id="rId26"/>
    <p:sldId id="464" r:id="rId27"/>
    <p:sldId id="335" r:id="rId28"/>
    <p:sldId id="388" r:id="rId29"/>
    <p:sldId id="389" r:id="rId30"/>
    <p:sldId id="390" r:id="rId31"/>
    <p:sldId id="391" r:id="rId32"/>
    <p:sldId id="452" r:id="rId33"/>
    <p:sldId id="448" r:id="rId34"/>
    <p:sldId id="449" r:id="rId35"/>
    <p:sldId id="454" r:id="rId36"/>
    <p:sldId id="455" r:id="rId37"/>
    <p:sldId id="456" r:id="rId38"/>
    <p:sldId id="433" r:id="rId39"/>
    <p:sldId id="465" r:id="rId40"/>
    <p:sldId id="421" r:id="rId41"/>
    <p:sldId id="429" r:id="rId42"/>
    <p:sldId id="430" r:id="rId43"/>
    <p:sldId id="439" r:id="rId44"/>
    <p:sldId id="441" r:id="rId45"/>
    <p:sldId id="440" r:id="rId46"/>
    <p:sldId id="457" r:id="rId47"/>
    <p:sldId id="458" r:id="rId48"/>
    <p:sldId id="459" r:id="rId49"/>
    <p:sldId id="460" r:id="rId50"/>
    <p:sldId id="356" r:id="rId51"/>
    <p:sldId id="398" r:id="rId52"/>
    <p:sldId id="442" r:id="rId53"/>
    <p:sldId id="443" r:id="rId54"/>
    <p:sldId id="444" r:id="rId55"/>
    <p:sldId id="372" r:id="rId56"/>
    <p:sldId id="373" r:id="rId57"/>
    <p:sldId id="331" r:id="rId58"/>
    <p:sldId id="432" r:id="rId59"/>
    <p:sldId id="365" r:id="rId60"/>
    <p:sldId id="321" r:id="rId61"/>
    <p:sldId id="438" r:id="rId62"/>
    <p:sldId id="364" r:id="rId63"/>
    <p:sldId id="278" r:id="rId64"/>
    <p:sldId id="400" r:id="rId65"/>
    <p:sldId id="392" r:id="rId66"/>
    <p:sldId id="462" r:id="rId67"/>
    <p:sldId id="284" r:id="rId68"/>
    <p:sldId id="351" r:id="rId69"/>
  </p:sldIdLst>
  <p:sldSz cx="9144000" cy="5143500" type="screen16x9"/>
  <p:notesSz cx="7315200" cy="9601200"/>
  <p:embeddedFontLst>
    <p:embeddedFont>
      <p:font typeface="Calibri" panose="020F0502020204030204" pitchFamily="34" charset="0"/>
      <p:regular r:id="rId72"/>
      <p:bold r:id="rId73"/>
      <p:italic r:id="rId74"/>
      <p:boldItalic r:id="rId75"/>
    </p:embeddedFont>
    <p:embeddedFont>
      <p:font typeface="Georgia" panose="02040502050405020303" pitchFamily="18" charset="0"/>
      <p:regular r:id="rId76"/>
      <p:bold r:id="rId77"/>
      <p:italic r:id="rId78"/>
      <p:boldItalic r:id="rId79"/>
    </p:embeddedFont>
    <p:embeddedFont>
      <p:font typeface="Myriad Web Pro" panose="020B0604020202020204"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BC7F0C-DBB8-8965-2546-932EAD6A7CD8}" name="Shelby, Bryan (CDC/DDPHSIS/CPR/OD)" initials="SB(" userId="S::gvr1@cdc.gov::e3973dea-e1ae-4a4f-9048-b3eddaf71a5d" providerId="AD"/>
  <p188:author id="{FE3A4250-02FC-A3C7-C8CC-10818A4F59A2}" name="Toles, Celia (CDC/DDPHSIS/CPR/DSLR)" initials="TC(" userId="S::crt3@cdc.gov::e0cd21c4-bb3e-4b44-ba38-59e5844b9325" providerId="AD"/>
  <p188:author id="{F6BE4DAD-0322-7A81-7383-385A271205C7}" name="Waddell, Caroline (CDC/DDPHSIS/CPR/OD)" initials="WC(" userId="S::sbu6@cdc.gov::ddd03ac5-d5dd-49f3-a673-26cc8954ea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ckwood, Amy E. (CDC/DDID/NCEZID/DVBD)" initials="LAE(" lastIdx="5" clrIdx="0">
    <p:extLst>
      <p:ext uri="{19B8F6BF-5375-455C-9EA6-DF929625EA0E}">
        <p15:presenceInfo xmlns:p15="http://schemas.microsoft.com/office/powerpoint/2012/main" userId="S::yuu3@cdc.gov::8e666b0e-253c-4f5d-8b99-99381d0be7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730"/>
    <a:srgbClr val="003057"/>
    <a:srgbClr val="144C7E"/>
    <a:srgbClr val="2C5176"/>
    <a:srgbClr val="285681"/>
    <a:srgbClr val="315F8B"/>
    <a:srgbClr val="155285"/>
    <a:srgbClr val="114069"/>
    <a:srgbClr val="22507B"/>
    <a:srgbClr val="104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9" autoAdjust="0"/>
    <p:restoredTop sz="73109" autoAdjust="0"/>
  </p:normalViewPr>
  <p:slideViewPr>
    <p:cSldViewPr snapToGrid="0">
      <p:cViewPr>
        <p:scale>
          <a:sx n="70" d="100"/>
          <a:sy n="70" d="100"/>
        </p:scale>
        <p:origin x="1080" y="100"/>
      </p:cViewPr>
      <p:guideLst/>
    </p:cSldViewPr>
  </p:slideViewPr>
  <p:outlineViewPr>
    <p:cViewPr>
      <p:scale>
        <a:sx n="33" d="100"/>
        <a:sy n="33" d="100"/>
      </p:scale>
      <p:origin x="0" y="-1094"/>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dc-my.sharepoint.com/personal/sbu6_cdc_gov/Documents/SF%20Deployment/Data/Final%20data%20set%20for%20MMWR/Data_tables%20MMWR.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cdc-my.sharepoint.com/personal/sbu6_cdc_gov/Documents/SF%20Deployment/Data/Final%20data%20set%20for%20MMWR/Data_tables%20MMW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cat>
            <c:strRef>
              <c:f>'Table 1'!$AF$6:$AF$7</c:f>
              <c:strCache>
                <c:ptCount val="2"/>
                <c:pt idx="0">
                  <c:v>Female</c:v>
                </c:pt>
                <c:pt idx="1">
                  <c:v>Male</c:v>
                </c:pt>
              </c:strCache>
            </c:strRef>
          </c:cat>
          <c:val>
            <c:numRef>
              <c:f>'Table 1'!$AH$6:$AH$7</c:f>
              <c:numCache>
                <c:formatCode>0%</c:formatCode>
                <c:ptCount val="2"/>
                <c:pt idx="0">
                  <c:v>0.29611650485436891</c:v>
                </c:pt>
                <c:pt idx="1">
                  <c:v>0.70388349514563109</c:v>
                </c:pt>
              </c:numCache>
            </c:numRef>
          </c:val>
          <c:extLst>
            <c:ext xmlns:c16="http://schemas.microsoft.com/office/drawing/2014/chart" uri="{C3380CC4-5D6E-409C-BE32-E72D297353CC}">
              <c16:uniqueId val="{00000000-5AED-4661-BCC1-CBE0F460D583}"/>
            </c:ext>
          </c:extLst>
        </c:ser>
        <c:dLbls>
          <c:showLegendKey val="0"/>
          <c:showVal val="0"/>
          <c:showCatName val="0"/>
          <c:showSerName val="0"/>
          <c:showPercent val="0"/>
          <c:showBubbleSize val="0"/>
        </c:dLbls>
        <c:gapWidth val="182"/>
        <c:axId val="1157487791"/>
        <c:axId val="1157514415"/>
      </c:barChart>
      <c:catAx>
        <c:axId val="115748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57514415"/>
        <c:crosses val="autoZero"/>
        <c:auto val="1"/>
        <c:lblAlgn val="ctr"/>
        <c:lblOffset val="100"/>
        <c:noMultiLvlLbl val="0"/>
      </c:catAx>
      <c:valAx>
        <c:axId val="115751441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15748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cat>
            <c:strRef>
              <c:f>'Table 1'!$AF$12:$AF$14</c:f>
              <c:strCache>
                <c:ptCount val="3"/>
                <c:pt idx="0">
                  <c:v>Cisgender woman</c:v>
                </c:pt>
                <c:pt idx="1">
                  <c:v>Cisgender man</c:v>
                </c:pt>
                <c:pt idx="2">
                  <c:v>Transgender woman</c:v>
                </c:pt>
              </c:strCache>
            </c:strRef>
          </c:cat>
          <c:val>
            <c:numRef>
              <c:f>'Table 1'!$AI$12:$AI$14</c:f>
              <c:numCache>
                <c:formatCode>0%</c:formatCode>
                <c:ptCount val="3"/>
                <c:pt idx="0">
                  <c:v>0.30582524271844658</c:v>
                </c:pt>
                <c:pt idx="1">
                  <c:v>0.60194174757281549</c:v>
                </c:pt>
                <c:pt idx="2">
                  <c:v>9.2233009708737865E-2</c:v>
                </c:pt>
              </c:numCache>
            </c:numRef>
          </c:val>
          <c:extLst>
            <c:ext xmlns:c16="http://schemas.microsoft.com/office/drawing/2014/chart" uri="{C3380CC4-5D6E-409C-BE32-E72D297353CC}">
              <c16:uniqueId val="{00000000-467E-4A5A-A631-B7929AC54678}"/>
            </c:ext>
          </c:extLst>
        </c:ser>
        <c:dLbls>
          <c:showLegendKey val="0"/>
          <c:showVal val="0"/>
          <c:showCatName val="0"/>
          <c:showSerName val="0"/>
          <c:showPercent val="0"/>
          <c:showBubbleSize val="0"/>
        </c:dLbls>
        <c:gapWidth val="182"/>
        <c:axId val="1227098223"/>
        <c:axId val="1227080335"/>
      </c:barChart>
      <c:catAx>
        <c:axId val="12270982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27080335"/>
        <c:crosses val="autoZero"/>
        <c:auto val="1"/>
        <c:lblAlgn val="ctr"/>
        <c:lblOffset val="100"/>
        <c:noMultiLvlLbl val="0"/>
      </c:catAx>
      <c:valAx>
        <c:axId val="122708033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227098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cat>
            <c:strRef>
              <c:f>'Table 1'!$AH$30:$AH$33</c:f>
              <c:strCache>
                <c:ptCount val="4"/>
                <c:pt idx="0">
                  <c:v>Bisexual</c:v>
                </c:pt>
                <c:pt idx="1">
                  <c:v>Gay/Lesbian</c:v>
                </c:pt>
                <c:pt idx="2">
                  <c:v>Heterosexual</c:v>
                </c:pt>
                <c:pt idx="3">
                  <c:v>Something else</c:v>
                </c:pt>
              </c:strCache>
            </c:strRef>
          </c:cat>
          <c:val>
            <c:numRef>
              <c:f>'Table 1'!$AJ$30:$AJ$33</c:f>
              <c:numCache>
                <c:formatCode>0%</c:formatCode>
                <c:ptCount val="4"/>
                <c:pt idx="0">
                  <c:v>0.10526315789473684</c:v>
                </c:pt>
                <c:pt idx="1">
                  <c:v>6.6985645933014357E-2</c:v>
                </c:pt>
                <c:pt idx="2">
                  <c:v>0.76555023923444976</c:v>
                </c:pt>
                <c:pt idx="3">
                  <c:v>6.2200956937799042E-2</c:v>
                </c:pt>
              </c:numCache>
            </c:numRef>
          </c:val>
          <c:extLst>
            <c:ext xmlns:c16="http://schemas.microsoft.com/office/drawing/2014/chart" uri="{C3380CC4-5D6E-409C-BE32-E72D297353CC}">
              <c16:uniqueId val="{00000000-0612-40DC-AA5C-2BE2D35912AB}"/>
            </c:ext>
          </c:extLst>
        </c:ser>
        <c:dLbls>
          <c:showLegendKey val="0"/>
          <c:showVal val="0"/>
          <c:showCatName val="0"/>
          <c:showSerName val="0"/>
          <c:showPercent val="0"/>
          <c:showBubbleSize val="0"/>
        </c:dLbls>
        <c:gapWidth val="182"/>
        <c:axId val="1227101967"/>
        <c:axId val="1227089487"/>
      </c:barChart>
      <c:catAx>
        <c:axId val="12271019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27089487"/>
        <c:crosses val="autoZero"/>
        <c:auto val="1"/>
        <c:lblAlgn val="ctr"/>
        <c:lblOffset val="100"/>
        <c:noMultiLvlLbl val="0"/>
      </c:catAx>
      <c:valAx>
        <c:axId val="12270894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227101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6084083093026771"/>
          <c:y val="3.9936718739726373E-2"/>
          <c:w val="0.40614671668863822"/>
          <c:h val="0.87583940007444183"/>
        </c:manualLayout>
      </c:layout>
      <c:barChart>
        <c:barDir val="bar"/>
        <c:grouping val="clustered"/>
        <c:varyColors val="0"/>
        <c:ser>
          <c:idx val="0"/>
          <c:order val="0"/>
          <c:spPr>
            <a:solidFill>
              <a:schemeClr val="accent1"/>
            </a:solidFill>
            <a:ln>
              <a:noFill/>
            </a:ln>
            <a:effectLst/>
          </c:spPr>
          <c:invertIfNegative val="0"/>
          <c:cat>
            <c:strRef>
              <c:f>'Table 1'!$AH$39:$AH$43</c:f>
              <c:strCache>
                <c:ptCount val="5"/>
                <c:pt idx="0">
                  <c:v>White</c:v>
                </c:pt>
                <c:pt idx="1">
                  <c:v>Multiple races</c:v>
                </c:pt>
                <c:pt idx="2">
                  <c:v>Hispanic or Latino</c:v>
                </c:pt>
                <c:pt idx="3">
                  <c:v>Black or African America</c:v>
                </c:pt>
                <c:pt idx="4">
                  <c:v>Asian</c:v>
                </c:pt>
              </c:strCache>
            </c:strRef>
          </c:cat>
          <c:val>
            <c:numRef>
              <c:f>'Table 1'!$AJ$39:$AJ$43</c:f>
              <c:numCache>
                <c:formatCode>0%</c:formatCode>
                <c:ptCount val="5"/>
                <c:pt idx="0">
                  <c:v>0.28229665071770332</c:v>
                </c:pt>
                <c:pt idx="1">
                  <c:v>6.6985645933014357E-2</c:v>
                </c:pt>
                <c:pt idx="2">
                  <c:v>0.28229665071770332</c:v>
                </c:pt>
                <c:pt idx="3">
                  <c:v>0.28708133971291866</c:v>
                </c:pt>
                <c:pt idx="4">
                  <c:v>3.8277511961722487E-2</c:v>
                </c:pt>
              </c:numCache>
            </c:numRef>
          </c:val>
          <c:extLst>
            <c:ext xmlns:c16="http://schemas.microsoft.com/office/drawing/2014/chart" uri="{C3380CC4-5D6E-409C-BE32-E72D297353CC}">
              <c16:uniqueId val="{00000000-05EF-4B33-AA70-77C1FFDB8F7D}"/>
            </c:ext>
          </c:extLst>
        </c:ser>
        <c:dLbls>
          <c:showLegendKey val="0"/>
          <c:showVal val="0"/>
          <c:showCatName val="0"/>
          <c:showSerName val="0"/>
          <c:showPercent val="0"/>
          <c:showBubbleSize val="0"/>
        </c:dLbls>
        <c:gapWidth val="182"/>
        <c:axId val="440624896"/>
        <c:axId val="440632384"/>
      </c:barChart>
      <c:catAx>
        <c:axId val="440624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40632384"/>
        <c:crosses val="autoZero"/>
        <c:auto val="1"/>
        <c:lblAlgn val="ctr"/>
        <c:lblOffset val="100"/>
        <c:noMultiLvlLbl val="0"/>
      </c:catAx>
      <c:valAx>
        <c:axId val="4406323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4062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5/15/2023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5/15/2023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t>Good afternoon. I am Caroline Waddell and I am happy to share with you the results of an effort to understand the acceptability of a minimally invasive blood collection device that we used in a recent mpox seroprevalence survey.</a:t>
            </a:r>
          </a:p>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approach to estimate disease burden in a population is to collect and test a blood sample from part of a population to estimate the disease burden among the wider population. Commonly we use serology (or testing patient samples for antibodies against a certain pathogen) as a tool to estimate the prevalence (or seroprevalence) of that pathogen within the population.</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69148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have been many prior seroprevalence studies among people experiencing homelessness that were used to estimate the burden of disease of the pathogens listed as well as others. And in the current study we focused on mpox seroprevalence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131417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some challenges that come with seroprevalence surveys in the field and in the context of homelessness. First, you need a trained phlebotomist and these trained professionals might not always be readily available, second due to the prevalence of injection drug use and potential for vein and skin scarring it may be difficult to access or visualize veins for venipuncture.</a:t>
            </a:r>
          </a:p>
          <a:p>
            <a:r>
              <a:rPr lang="en-US" dirty="0"/>
              <a:t>-Some people may have needle aversion or be uncomfortable with the invasiveness or pain associated with venipuncture</a:t>
            </a:r>
          </a:p>
          <a:p>
            <a:r>
              <a:rPr lang="en-US" dirty="0"/>
              <a:t>-Lastly, seroprevalence surveys require supplies and sterile techniques which can be difficult in settings such the picture on the right where we were at a homeless shelter that primarily serves people who are transgender, we were outside, at night, and needed to use headlamps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95854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overcome some of these challenges to venipuncture, we were given 91 microneedle devices from our mpox laboratory that passively collect capillary blood from the deltoid. While these devices were approved by the FDA for clinical use in September, 2022, the CDC had not used them before during field serosurveys. We decided to offer them as an alternative to venipuncture for participants, with the hopes of using this device or similar devices to improve the inclusion of underrepresented populations in future surveys.</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738535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a:t>
            </a:r>
            <a:r>
              <a:rPr lang="en-US" dirty="0" err="1"/>
              <a:t>seroprevelance</a:t>
            </a:r>
            <a:r>
              <a:rPr lang="en-US" dirty="0"/>
              <a:t> survey component, we also aimed to a</a:t>
            </a:r>
            <a:r>
              <a:rPr lang="en-US" sz="1200" dirty="0"/>
              <a:t>ssess the </a:t>
            </a:r>
            <a:r>
              <a:rPr lang="en-US" sz="1200" u="sng" dirty="0"/>
              <a:t>acceptability</a:t>
            </a:r>
            <a:r>
              <a:rPr lang="en-US" sz="1200" dirty="0"/>
              <a:t> of this minimally invasive </a:t>
            </a:r>
            <a:r>
              <a:rPr lang="en-US" sz="1200" u="sng" dirty="0"/>
              <a:t>blood collection</a:t>
            </a:r>
            <a:r>
              <a:rPr lang="en-US" sz="1200" dirty="0"/>
              <a:t> device </a:t>
            </a:r>
            <a:r>
              <a:rPr lang="en-US" sz="1200" dirty="0">
                <a:cs typeface="Calibri" panose="020F0502020204030204" pitchFamily="34" charset="0"/>
              </a:rPr>
              <a:t>a</a:t>
            </a:r>
            <a:r>
              <a:rPr lang="en-US" sz="1200" b="1" dirty="0">
                <a:solidFill>
                  <a:schemeClr val="bg2"/>
                </a:solidFill>
                <a:latin typeface="Calibri" panose="020F0502020204030204" pitchFamily="34" charset="0"/>
                <a:cs typeface="Calibri" panose="020F0502020204030204" pitchFamily="34" charset="0"/>
              </a:rPr>
              <a:t>mong survey participants who were experiencing homelessness in San Francisco, CA and this is what I’ll primarily focus on for this presentation</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781671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there were two methods in which participants could provide a blood sample, the first (pictured on the left with a participant and our phlebotomist) was venipuncture and the second way (pictured on the right) was the microneedle device that passively collected capillary blood from the upper arm. The device was offered if veins were damaged or could not be adequately visualized, or if the participant had needle aversion.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4221095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I’ll walk you all through a visual explanation of the device administration. The device comes with instructions and can be administered by the patient themselves but we had CDC clinicians walk each participant through the process and assist with administration for this survey.</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324160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couple of notes on the device activation: </a:t>
            </a:r>
            <a:r>
              <a:rPr lang="en-US" sz="1200" dirty="0">
                <a:latin typeface="Calibri" panose="020F0502020204030204" pitchFamily="34" charset="0"/>
                <a:cs typeface="Calibri" panose="020F0502020204030204" pitchFamily="34" charset="0"/>
              </a:rPr>
              <a:t>The device has a lancet which punctures the skin upon release of the button and is then retracted into the device. The lancet will not activate again once the button is pressed.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63864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site preparation, you have to choose a deltoid muscular site with minimal adipose tissue and then clean the site with included alcohol pad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3302329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lightly massage the site with a heat pad for one minute to increase blood flow to the area</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345379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lvl="0" indent="-219075" algn="l">
              <a:lnSpc>
                <a:spcPct val="120000"/>
              </a:lnSpc>
            </a:pPr>
            <a:r>
              <a:rPr lang="en-US" sz="1200" dirty="0"/>
              <a:t>The agenda for this talk includes some background on mpox, previously known as monkeypox, as well as an overview of seroprevalence surveys and their purpose and challenges in the context of homelessness.</a:t>
            </a:r>
          </a:p>
          <a:p>
            <a:pPr marL="347345" lvl="0" indent="-219075" algn="l">
              <a:lnSpc>
                <a:spcPct val="120000"/>
              </a:lnSpc>
            </a:pP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4222256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for application, remove the cover sheet from the adhesive pad and apply to device to the selected area. The device adheres to the skin and can be left in place without holding during the collection process.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537634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For the device activation we encouraged the patient to relax their arm then push the button until it clicked and fully released</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185381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cs typeface="Calibri" panose="020F0502020204030204" pitchFamily="34" charset="0"/>
              </a:rPr>
              <a:t>Many participants requested for us to push the button because they were either apprehensive or couldn’t exert enough pressure to fully depress the button.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202463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cs typeface="Calibri" panose="020F0502020204030204" pitchFamily="34" charset="0"/>
              </a:rPr>
              <a:t>Regarding sample collection: It usually took one minute for blood flow to begin (but up to 5 minutes was observed), it usually took 5 – 10 minutes to collect an adequate sample volume (around 200uL), the patient was encouraged to keep the collection arm relaxed in vertical position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2258983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latin typeface="Calibri" panose="020F0502020204030204" pitchFamily="34" charset="0"/>
                <a:cs typeface="Calibri" panose="020F0502020204030204" pitchFamily="34" charset="0"/>
              </a:rPr>
              <a:t>To finish the collection, you slowly peel the device from the patient, remove the collection tube from the device by slowly twisting it off and snap the cap one to the collection tube and apply an identifying label onto the tube. Place a band-aid at the puncture site. There was typically minimal blood flow. Then dispose of the device as biological waste.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233355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latin typeface="Calibri" panose="020F0502020204030204" pitchFamily="34" charset="0"/>
                <a:cs typeface="Calibri" panose="020F0502020204030204" pitchFamily="34" charset="0"/>
              </a:rPr>
              <a:t>We administered a brief post-collection survey and asked participants if they found the device to </a:t>
            </a:r>
            <a:r>
              <a:rPr lang="en-US" sz="1200" b="1">
                <a:latin typeface="Calibri" panose="020F0502020204030204" pitchFamily="34" charset="0"/>
                <a:cs typeface="Calibri" panose="020F0502020204030204" pitchFamily="34" charset="0"/>
              </a:rPr>
              <a:t>be an acceptable way to take a blood sample and if they would prefer this device over venipuncture for a blood draw.</a:t>
            </a:r>
            <a:endParaRPr lang="en-US" sz="120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2811978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for the results.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33281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October-November 2022, across two weeks a team from CDC recruited people from 16 unique sites including Homeless shelters, permanent supportive housing, service centers, and a encampments. There were 238 participants who consented to blood collection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2520925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median age of participants was 46 years old</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904699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69% of participants reported male sex at birth, 30% reported female sex at birth. Less than 5% of people reported being intersex or unknown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35001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lvl="0" indent="-219075" algn="l">
              <a:lnSpc>
                <a:spcPct val="120000"/>
              </a:lnSpc>
            </a:pPr>
            <a:r>
              <a:rPr lang="en-US" dirty="0"/>
              <a:t>During emergency responses to infectious disease outbreaks it is important to quickly assess the impact on disproportionately affected populations like people experiencing homelessness. However, since few health data sources routine collect information on housing we have to rely on pieced together information to inform prevention and intervention- this often includes working with our partners and deploying to the field to collect primary data. This was the case during the 2022-2023 outbreak of mpox, an orthopoxvirus that is spread primarily by direct skin to skin contact.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75061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9% of participants identified as transgender women, 60% identified as cisgender men, 31% identified as cisgender women. Less than 5% identified as nonbinary, and no one reported being a transgender man</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2614826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77% of participants reported being heterosexual, 7% reported being gay or lesbian  and 11% reported being bisexual</a:t>
            </a:r>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008501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rPr>
              <a:t>4% of participants were non-Hispanic Asian, 29% of participants were non-Hispanic black or African American, 28% of participants were Hispanic or Latino, 7% were multiracial, and 28% were non-Hispanic white</a:t>
            </a:r>
          </a:p>
          <a:p>
            <a:endParaRPr lang="en-US" sz="1200" b="0" i="0" u="none" strike="noStrike" dirty="0">
              <a:solidFill>
                <a:srgbClr val="000000"/>
              </a:solidFill>
              <a:effectLst/>
              <a:latin typeface="Calibri" panose="020F0502020204030204" pitchFamily="34" charset="0"/>
            </a:endParaRPr>
          </a:p>
          <a:p>
            <a:r>
              <a:rPr lang="en-US" dirty="0"/>
              <a:t>Fewer than 5 participants were American Indian or Alaska native or Native Hawaiian or Pacific Islander so the data is suppressed per data privacy policies by the San Francisco Department of Public Health.</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4238746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total, There were 209 successful blood draws</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61624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There were 137 (or 75%) successful blood collections by venipuncture and 72 (or 79%) successful collections using the device</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65611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Of the 42 instances where venipuncture was unsuccessful.</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301486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31 participants opted to use the device as an alternative</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156110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And of those</a:t>
            </a:r>
            <a:r>
              <a:rPr lang="en-US" i="1" dirty="0"/>
              <a:t> </a:t>
            </a:r>
            <a:r>
              <a:rPr lang="en-US" dirty="0"/>
              <a:t>71% had a successful blood draw</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1739477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Increasing the number of successful blood collections by 12%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1164246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Increasing the number of successful blood collections by 12%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74293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mpox disproportionately affected some populations, including racial, ethnic, sexual, and gender minorities as well as people experiencing homelessness. During the mpox outbreak, CDC provided clinical consultation for patients with severe mpox. An MMWR that we published in late 2022, described 57 of these hospitalized patients with severe mpox that CDC provided consultation between August and October 2022. 23% of these patients were experiencing homelessness.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382307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these are the questions we asked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374522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Of the 72 participants who had a successful blood draw using the device, </a:t>
            </a:r>
            <a:r>
              <a:rPr lang="en-US" sz="1200" b="1">
                <a:solidFill>
                  <a:srgbClr val="2F74F1"/>
                </a:solidFill>
                <a:latin typeface="Calibri" panose="020F0502020204030204" pitchFamily="34" charset="0"/>
                <a:cs typeface="Calibri" panose="020F0502020204030204" pitchFamily="34" charset="0"/>
              </a:rPr>
              <a:t>100%</a:t>
            </a:r>
            <a:r>
              <a:rPr lang="en-US" sz="1200" b="1">
                <a:solidFill>
                  <a:srgbClr val="003057"/>
                </a:solidFill>
                <a:latin typeface="Calibri" panose="020F0502020204030204" pitchFamily="34" charset="0"/>
                <a:cs typeface="Calibri" panose="020F0502020204030204" pitchFamily="34" charset="0"/>
              </a:rPr>
              <a:t> found it to be an </a:t>
            </a:r>
            <a:r>
              <a:rPr lang="en-US" sz="1200" b="1">
                <a:solidFill>
                  <a:srgbClr val="2F74F1"/>
                </a:solidFill>
                <a:latin typeface="Calibri" panose="020F0502020204030204" pitchFamily="34" charset="0"/>
                <a:cs typeface="Calibri" panose="020F0502020204030204" pitchFamily="34" charset="0"/>
              </a:rPr>
              <a:t>acceptable method </a:t>
            </a:r>
            <a:r>
              <a:rPr lang="en-US" sz="1200" b="1">
                <a:solidFill>
                  <a:srgbClr val="003057"/>
                </a:solidFill>
                <a:latin typeface="Calibri" panose="020F0502020204030204" pitchFamily="34" charset="0"/>
                <a:cs typeface="Calibri" panose="020F0502020204030204" pitchFamily="34" charset="0"/>
              </a:rPr>
              <a:t>of blood collection</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13277713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94% preferred the device to venipuncture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61667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the takeaways, patients loved the device. Here are a few of the positive quotes we recorded from participants</a:t>
            </a:r>
          </a:p>
          <a:p>
            <a:r>
              <a:rPr lang="en-US"/>
              <a:t>However, there were downsides. Sometimes it didn’t work and the lancet didn’t deploy. </a:t>
            </a:r>
          </a:p>
          <a:p>
            <a:r>
              <a:rPr lang="en-US"/>
              <a:t>One participant said it took too much time. Others had a fear of needles and were not willing to try the device. Lastly, the device comes with bulky packaging that can lead to waste.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1643066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strengths include that it was less painful than venipuncture, had good adhesive attachment to the arm, had high participant acceptability and allowed for self-deployment.</a:t>
            </a:r>
          </a:p>
          <a:p>
            <a:endParaRPr lang="en-US" dirty="0"/>
          </a:p>
          <a:p>
            <a:r>
              <a:rPr lang="en-US" dirty="0"/>
              <a:t>However, some weaknesses include that the overall volume or serum is smaller compared to traditional serum separation tubes used for venipuncture. Sometimes rapid clotting stopped the collection. Also, it was necessary to firmly push the button against the arm and some patients were hesitant to push the button, limiting the possibility for self-collection. Lastly, using the device exposed the participants arm to colder ambient temperatures which can be uncomfortable and also slow the collection process.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208676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didn’t work it was usually due to user error. We also saw slow blood flow or quick blood clotting that led to device failure or low volume. The device was more frequently unsuccessful in cold ambient temperatures. In some instances the heat pack that came with the device was activated prior to opening.</a:t>
            </a:r>
          </a:p>
          <a:p>
            <a:endParaRPr lang="en-US" dirty="0"/>
          </a:p>
          <a:p>
            <a:r>
              <a:rPr lang="en-US" dirty="0"/>
              <a:t>The device worked well in instances where the patient had scarring or venous scarring. Or when venous scarring prevented venipuncture. It also worked best in warm ambient temperature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45</a:t>
            </a:fld>
            <a:endParaRPr lang="en-US"/>
          </a:p>
        </p:txBody>
      </p:sp>
    </p:spTree>
    <p:extLst>
      <p:ext uri="{BB962C8B-B14F-4D97-AF65-F5344CB8AC3E}">
        <p14:creationId xmlns:p14="http://schemas.microsoft.com/office/powerpoint/2010/main" val="52479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looking into cold ambient environments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46</a:t>
            </a:fld>
            <a:endParaRPr lang="en-US"/>
          </a:p>
        </p:txBody>
      </p:sp>
    </p:spTree>
    <p:extLst>
      <p:ext uri="{BB962C8B-B14F-4D97-AF65-F5344CB8AC3E}">
        <p14:creationId xmlns:p14="http://schemas.microsoft.com/office/powerpoint/2010/main" val="2851726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 testing showed a lower success rate of the device in colder environments with a success rate of 62.5% compared to 85% in warmer ambient environments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352916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looking into a factor where the device worked well for people with arm scarring. This was one of the reasons why we wanted to use this device to see if it worked well when a participant had deltoid scarring</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119125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 testing showed a similar success rate of the device between people with deltoid scarring at 71.4% compared to 79.8% success for people without scarring</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49</a:t>
            </a:fld>
            <a:endParaRPr lang="en-US"/>
          </a:p>
        </p:txBody>
      </p:sp>
    </p:spTree>
    <p:extLst>
      <p:ext uri="{BB962C8B-B14F-4D97-AF65-F5344CB8AC3E}">
        <p14:creationId xmlns:p14="http://schemas.microsoft.com/office/powerpoint/2010/main" val="53464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we learned about these severe cases among people experiencing homelessness, It was difficult to understand if there were disproportionately more mpox cases among this population because the mpox case report form does not collect information about housing status so there not a way to count cases among PEH</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869334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Briefly, we also looked at the results of the serologic testing among these participants to understand how often participants had evidence of prior mpox infection without prior vaccination or known mpox disease. Out of the 209 participant samples, we identified </a:t>
            </a:r>
            <a:r>
              <a:rPr lang="en-US" sz="1200" dirty="0" err="1"/>
              <a:t>antiorthopoxvirus</a:t>
            </a:r>
            <a:r>
              <a:rPr lang="en-US" sz="1200" dirty="0"/>
              <a:t> antibodies for 3 participants, resulting in 3 possible previously undetected mpox infections.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50</a:t>
            </a:fld>
            <a:endParaRPr lang="en-US"/>
          </a:p>
        </p:txBody>
      </p:sp>
    </p:spTree>
    <p:extLst>
      <p:ext uri="{BB962C8B-B14F-4D97-AF65-F5344CB8AC3E}">
        <p14:creationId xmlns:p14="http://schemas.microsoft.com/office/powerpoint/2010/main" val="4162705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There were several limitations to our study.</a:t>
            </a:r>
          </a:p>
          <a:p>
            <a:endParaRPr lang="en-US" b="0" i="0">
              <a:solidFill>
                <a:srgbClr val="000000"/>
              </a:solidFill>
              <a:effectLst/>
              <a:latin typeface="Open Sans" panose="020B0606030504020204" pitchFamily="34" charset="0"/>
            </a:endParaRPr>
          </a:p>
          <a:p>
            <a:r>
              <a:rPr lang="en-US" b="0" i="0">
                <a:solidFill>
                  <a:srgbClr val="000000"/>
                </a:solidFill>
                <a:effectLst/>
                <a:latin typeface="Open Sans" panose="020B0606030504020204" pitchFamily="34" charset="0"/>
              </a:rPr>
              <a:t>First, participants were recruited as a convenience sample at prioritized locations; therefore, the findings are not generalizable to the entire population of people experiencing homelessness or accessing homeless services in San Francisco.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3460019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Second it is possible for antibody testing to produce false-positive or false-negative results though efforts were taken to improve specificity.</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1346426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a:solidFill>
                  <a:srgbClr val="000000"/>
                </a:solidFill>
                <a:effectLst/>
                <a:latin typeface="Open Sans" panose="020B0606030504020204" pitchFamily="34" charset="0"/>
              </a:rPr>
              <a:t>Third, </a:t>
            </a:r>
            <a:r>
              <a:rPr lang="en-US" sz="1200" b="1">
                <a:solidFill>
                  <a:srgbClr val="003057"/>
                </a:solidFill>
                <a:latin typeface="Calibri" panose="020F0502020204030204" pitchFamily="34" charset="0"/>
                <a:cs typeface="Calibri" panose="020F0502020204030204" pitchFamily="34" charset="0"/>
              </a:rPr>
              <a:t>Acceptability of the device was only asked of people for who had a successful collection. </a:t>
            </a:r>
            <a:r>
              <a:rPr lang="en-US">
                <a:solidFill>
                  <a:srgbClr val="000000"/>
                </a:solidFill>
              </a:rPr>
              <a:t>Therefore, not everyone for whom blood draw was attempted with the device answered the questions</a:t>
            </a:r>
            <a:endParaRPr lang="en-US">
              <a:solidFill>
                <a:srgbClr val="5F5F5F"/>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a:solidFill>
                <a:srgbClr val="003057"/>
              </a:solidFill>
              <a:latin typeface="Calibri" panose="020F0502020204030204" pitchFamily="34" charset="0"/>
              <a:cs typeface="Calibri" panose="020F0502020204030204" pitchFamily="34" charset="0"/>
            </a:endParaRPr>
          </a:p>
          <a:p>
            <a:r>
              <a:rPr lang="en-US" b="0" i="0">
                <a:solidFill>
                  <a:srgbClr val="000000"/>
                </a:solidFill>
                <a:effectLst/>
                <a:latin typeface="Open Sans" panose="020B0606030504020204" pitchFamily="34" charset="0"/>
              </a:rPr>
              <a:t> </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1205528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Open Sans" panose="020B0606030504020204" pitchFamily="34" charset="0"/>
              </a:rPr>
              <a:t>And n</a:t>
            </a:r>
            <a:r>
              <a:rPr lang="en-US" sz="1200" b="1" dirty="0">
                <a:solidFill>
                  <a:srgbClr val="003057"/>
                </a:solidFill>
                <a:latin typeface="Calibri" panose="020F0502020204030204" pitchFamily="34" charset="0"/>
                <a:cs typeface="Calibri" panose="020F0502020204030204" pitchFamily="34" charset="0"/>
              </a:rPr>
              <a:t>ot all participants were given the option between venipuncture and the device, as &lt;100 devices were available for this project</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54</a:t>
            </a:fld>
            <a:endParaRPr lang="en-US"/>
          </a:p>
        </p:txBody>
      </p:sp>
    </p:spTree>
    <p:extLst>
      <p:ext uri="{BB962C8B-B14F-4D97-AF65-F5344CB8AC3E}">
        <p14:creationId xmlns:p14="http://schemas.microsoft.com/office/powerpoint/2010/main" val="1339404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In conclusion, we knew going into this project that people experiencing homelessness had disproportionately high numbers of mpox cases, especially including severe disease.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3274584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And now the findings of our study add knowledge of possible undetected mpox infections as among this population as well</a:t>
            </a: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56</a:t>
            </a:fld>
            <a:endParaRPr lang="en-US"/>
          </a:p>
        </p:txBody>
      </p:sp>
    </p:spTree>
    <p:extLst>
      <p:ext uri="{BB962C8B-B14F-4D97-AF65-F5344CB8AC3E}">
        <p14:creationId xmlns:p14="http://schemas.microsoft.com/office/powerpoint/2010/main" val="822144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Given these findings of possible undetected infections, we highlight the importance of accessible prevention measures for people experiencing homelessness in future infectious disease outbreaks.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57</a:t>
            </a:fld>
            <a:endParaRPr lang="en-US"/>
          </a:p>
        </p:txBody>
      </p:sp>
    </p:spTree>
    <p:extLst>
      <p:ext uri="{BB962C8B-B14F-4D97-AF65-F5344CB8AC3E}">
        <p14:creationId xmlns:p14="http://schemas.microsoft.com/office/powerpoint/2010/main" val="3363265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Specifically, We highlight a need for public health to consider using unique or alternative approaches that make it easier for people experiencing homelessness to be included in surveys, like seroprevalence surveys, by offering multiple options for sample collection such as the microneedle device we used that had high acceptability and success rates for participants. Here are just a few of the quotes we recorded from participants</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58</a:t>
            </a:fld>
            <a:endParaRPr lang="en-US"/>
          </a:p>
        </p:txBody>
      </p:sp>
    </p:spTree>
    <p:extLst>
      <p:ext uri="{BB962C8B-B14F-4D97-AF65-F5344CB8AC3E}">
        <p14:creationId xmlns:p14="http://schemas.microsoft.com/office/powerpoint/2010/main" val="2405720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And finally, we can all work to include disproportionately affected groups, like people experiencing homelessness in surveys and take the initiative to overcome barriers to participation</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59</a:t>
            </a:fld>
            <a:endParaRPr lang="en-US"/>
          </a:p>
        </p:txBody>
      </p:sp>
    </p:spTree>
    <p:extLst>
      <p:ext uri="{BB962C8B-B14F-4D97-AF65-F5344CB8AC3E}">
        <p14:creationId xmlns:p14="http://schemas.microsoft.com/office/powerpoint/2010/main" val="182151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there was no formal data source that could help us count the number of mpox cases among people experiencing homelessness, we instead we had to gather data though our partnerships with health departments across the US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2896843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some much for your attention. I’m happy to take any questions.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60</a:t>
            </a:fld>
            <a:endParaRPr lang="en-US"/>
          </a:p>
        </p:txBody>
      </p:sp>
    </p:spTree>
    <p:extLst>
      <p:ext uri="{BB962C8B-B14F-4D97-AF65-F5344CB8AC3E}">
        <p14:creationId xmlns:p14="http://schemas.microsoft.com/office/powerpoint/2010/main" val="23011854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3503319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0" i="0">
                <a:solidFill>
                  <a:srgbClr val="000000"/>
                </a:solidFill>
                <a:effectLst/>
                <a:latin typeface="Calibri" panose="020F0502020204030204" pitchFamily="34" charset="0"/>
              </a:rPr>
              <a:t>SFDPH created a list of potential candidate sites based on whether there was a known </a:t>
            </a:r>
            <a:r>
              <a:rPr lang="en-US" sz="1800" b="0" i="0" err="1">
                <a:solidFill>
                  <a:srgbClr val="000000"/>
                </a:solidFill>
                <a:effectLst/>
                <a:latin typeface="Calibri" panose="020F0502020204030204" pitchFamily="34" charset="0"/>
              </a:rPr>
              <a:t>mpox</a:t>
            </a:r>
            <a:r>
              <a:rPr lang="en-US" sz="1800" b="0" i="0">
                <a:solidFill>
                  <a:srgbClr val="000000"/>
                </a:solidFill>
                <a:effectLst/>
                <a:latin typeface="Calibri" panose="020F0502020204030204" pitchFamily="34" charset="0"/>
              </a:rPr>
              <a:t> case previously and if the site was high density or served a high priority population. On October 18</a:t>
            </a:r>
            <a:r>
              <a:rPr lang="en-US" sz="1800" b="0" i="0" baseline="30000">
                <a:solidFill>
                  <a:srgbClr val="000000"/>
                </a:solidFill>
                <a:effectLst/>
                <a:latin typeface="Calibri" panose="020F0502020204030204" pitchFamily="34" charset="0"/>
              </a:rPr>
              <a:t>th</a:t>
            </a:r>
            <a:r>
              <a:rPr lang="en-US" sz="1800" b="0" i="0">
                <a:solidFill>
                  <a:srgbClr val="000000"/>
                </a:solidFill>
                <a:effectLst/>
                <a:latin typeface="Calibri" panose="020F0502020204030204" pitchFamily="34" charset="0"/>
              </a:rPr>
              <a:t>, SFDPH held a focus group call with candidate sites to explain the purpose of the study, review study protocols, and provide an opportunity to provide feedback and ask questions. Interested sites completed a survey and from that, sites were organized into four main buckets, those that: (1) had 1 or more known </a:t>
            </a:r>
            <a:r>
              <a:rPr lang="en-US" sz="1800" b="0" i="0" err="1">
                <a:solidFill>
                  <a:srgbClr val="000000"/>
                </a:solidFill>
                <a:effectLst/>
                <a:latin typeface="Calibri" panose="020F0502020204030204" pitchFamily="34" charset="0"/>
              </a:rPr>
              <a:t>mpox</a:t>
            </a:r>
            <a:r>
              <a:rPr lang="en-US" sz="1800" b="0" i="0">
                <a:solidFill>
                  <a:srgbClr val="000000"/>
                </a:solidFill>
                <a:effectLst/>
                <a:latin typeface="Calibri" panose="020F0502020204030204" pitchFamily="34" charset="0"/>
              </a:rPr>
              <a:t> cases, (2) served LGBTQIA+ populations, (3) high density sites, or (4) sites that do not fit into the prior categories. Sites within each list were then randomly ordered and CDC staff reached out to sites in the order they appeared for each bucket. Twenty candidate sites expressed interest and six encampments were identified by the Street Medicine team as potential recruitment locations.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b="0" i="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Calibri" panose="020F0502020204030204" pitchFamily="34" charset="0"/>
                <a:ea typeface="Times New Roman" panose="02020603050405020304" pitchFamily="18" charset="0"/>
              </a:rPr>
              <a:t>This ultimately resulted in a</a:t>
            </a:r>
            <a:r>
              <a:rPr lang="en-US" sz="1800" b="0" i="0">
                <a:solidFill>
                  <a:srgbClr val="000000"/>
                </a:solidFill>
                <a:effectLst/>
                <a:latin typeface="Calibri" panose="020F0502020204030204" pitchFamily="34" charset="0"/>
              </a:rPr>
              <a:t> total of 17 visits being made to 16 unique sites during October 24–November 3, 2022; sites included 7 shelters, 5 service centers, 2 permanent supportive housing sites, and 2 encampments. Among the 16 sites, 7 (44%) had previously reported </a:t>
            </a:r>
            <a:r>
              <a:rPr lang="en-US" sz="1800" b="0" i="0" err="1">
                <a:solidFill>
                  <a:srgbClr val="000000"/>
                </a:solidFill>
                <a:effectLst/>
                <a:latin typeface="Calibri" panose="020F0502020204030204" pitchFamily="34" charset="0"/>
              </a:rPr>
              <a:t>mpox</a:t>
            </a:r>
            <a:r>
              <a:rPr lang="en-US" sz="1800" b="0" i="0">
                <a:solidFill>
                  <a:srgbClr val="000000"/>
                </a:solidFill>
                <a:effectLst/>
                <a:latin typeface="Calibri" panose="020F0502020204030204" pitchFamily="34" charset="0"/>
              </a:rPr>
              <a:t> cases among residents or clients. </a:t>
            </a:r>
            <a:endParaRPr lang="en-US"/>
          </a:p>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63</a:t>
            </a:fld>
            <a:endParaRPr lang="en-US"/>
          </a:p>
        </p:txBody>
      </p:sp>
    </p:spTree>
    <p:extLst>
      <p:ext uri="{BB962C8B-B14F-4D97-AF65-F5344CB8AC3E}">
        <p14:creationId xmlns:p14="http://schemas.microsoft.com/office/powerpoint/2010/main" val="2242829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second was to determine the prevalence of mpox among people experiencing homelessness in San Francisco California.</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7895014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For our first objective, of the 80 participants without prior vaccination history and who were under the age of 50 years old, 2 had detectable IgG…for a seroprevalence of 2.5%</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Of the 73 people without prior mpox vaccination history, 1 had detectable 1gM for a seroprevalence of 1.4</a:t>
            </a: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65</a:t>
            </a:fld>
            <a:endParaRPr lang="en-US"/>
          </a:p>
        </p:txBody>
      </p:sp>
    </p:spTree>
    <p:extLst>
      <p:ext uri="{BB962C8B-B14F-4D97-AF65-F5344CB8AC3E}">
        <p14:creationId xmlns:p14="http://schemas.microsoft.com/office/powerpoint/2010/main" val="42770175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also had several limitations for the serologic component of our survey. First, the serologic assays that we used were Orthopoxvirus generic assays, not specific to mpox. However, we do not think this was a major limitation as we restricted our analysis to people who did not report prior mpox or smallpox vaccination and to people who did not report prior mpox disease.</a:t>
            </a:r>
          </a:p>
          <a:p>
            <a:r>
              <a:rPr lang="en-US" sz="1200" dirty="0"/>
              <a:t>Second, not all serum samples were tested for IgM, which may have resulted in missing possible undetected infection.</a:t>
            </a:r>
          </a:p>
          <a:p>
            <a:r>
              <a:rPr lang="en-US" sz="1200" dirty="0"/>
              <a:t>And lastly, due to the small numbers of participants with potential undetected infection, we were not able to conduct statistical analyses to identify potential participant factors that were associated with possible undetected mpox infection.</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66</a:t>
            </a:fld>
            <a:endParaRPr lang="en-US"/>
          </a:p>
        </p:txBody>
      </p:sp>
    </p:spTree>
    <p:extLst>
      <p:ext uri="{BB962C8B-B14F-4D97-AF65-F5344CB8AC3E}">
        <p14:creationId xmlns:p14="http://schemas.microsoft.com/office/powerpoint/2010/main" val="551338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67</a:t>
            </a:fld>
            <a:endParaRPr lang="en-US"/>
          </a:p>
        </p:txBody>
      </p:sp>
    </p:spTree>
    <p:extLst>
      <p:ext uri="{BB962C8B-B14F-4D97-AF65-F5344CB8AC3E}">
        <p14:creationId xmlns:p14="http://schemas.microsoft.com/office/powerpoint/2010/main" val="1905025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Of the three participants with possible undetected mpox infections, none identified as MSM. One was in a bisexual African American female and two were in heterosexual White males.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r>
              <a:rPr lang="en-US"/>
              <a:t>None reported sexual contact in the prior month or having a rash at the time of the survey. One reported having immunocompromise. </a:t>
            </a:r>
            <a:endParaRPr lang="en-US">
              <a:cs typeface="Calibri"/>
            </a:endParaRPr>
          </a:p>
          <a:p>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However, 2 of the 3 reported spending time around and touching someone with a rash, lesion, or sores. And 2 reported sharing smoking devices and cups/spoons/forks</a:t>
            </a:r>
            <a:endParaRPr lang="en-US">
              <a:cs typeface="Calibri"/>
            </a:endParaRPr>
          </a:p>
          <a:p>
            <a:endParaRPr lang="en-US"/>
          </a:p>
          <a:p>
            <a:pPr>
              <a:defRPr/>
            </a:pPr>
            <a:r>
              <a:rPr lang="en-US">
                <a:cs typeface="Calibri"/>
              </a:rPr>
              <a:t>Regarding limitations, these data rely</a:t>
            </a:r>
            <a:r>
              <a:rPr lang="en-US"/>
              <a:t> on self-reported vaccination history and behaviors, and responses could be subject to recall and social desirability bias. </a:t>
            </a:r>
          </a:p>
          <a:p>
            <a:endParaRPr lang="en-US">
              <a:cs typeface="Calibri"/>
            </a:endParaRPr>
          </a:p>
          <a:p>
            <a:pPr>
              <a:defRPr/>
            </a:pPr>
            <a:r>
              <a:rPr lang="en-US">
                <a:cs typeface="Calibri"/>
              </a:rPr>
              <a:t>&lt;&lt;Next slide please&gt;&gt;</a:t>
            </a:r>
          </a:p>
          <a:p>
            <a:pPr>
              <a:defRPr/>
            </a:pPr>
            <a:endParaRPr lang="en-US">
              <a:cs typeface="Calibri"/>
            </a:endParaRPr>
          </a:p>
          <a:p>
            <a:pPr>
              <a:defRPr/>
            </a:pPr>
            <a:r>
              <a:rPr lang="en-US">
                <a:cs typeface="Calibri"/>
              </a:rPr>
              <a:t>[recruited from a shelter (2) and a service center (1)]</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95367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member of the multinational mpox response, we informally surveyed jurisdictions (marked here in blue) to get an idea of the prevalence of mpox among people experiencing homelessness and were informed of a high number of cases occurring compared to the population size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148944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Cases were particularly elevated in California</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93860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partners in our informal survey who identified elevated mpox cases among PEH was the San Francisco Department of Public Health. And in October 2022, they invited CDC to conduct an mpox survey among PEH in their jurisdiction.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436801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1026675"/>
            <a:ext cx="8229600" cy="866834"/>
          </a:xfrm>
          <a:prstGeom prst="rect">
            <a:avLst/>
          </a:prstGeom>
        </p:spPr>
        <p:txBody>
          <a:bodyPr/>
          <a:lstStyle>
            <a:lvl1pPr algn="l">
              <a:lnSpc>
                <a:spcPts val="3000"/>
              </a:lnSpc>
              <a:defRPr sz="2800" b="1" baseline="0">
                <a:solidFill>
                  <a:srgbClr val="003057"/>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1D1D1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grpSp>
        <p:nvGrpSpPr>
          <p:cNvPr id="2" name="Group 1">
            <a:extLst>
              <a:ext uri="{FF2B5EF4-FFF2-40B4-BE49-F238E27FC236}">
                <a16:creationId xmlns:a16="http://schemas.microsoft.com/office/drawing/2014/main" id="{D557BA5E-1DB2-0CC2-A2A7-EC48D20392F3}"/>
              </a:ext>
            </a:extLst>
          </p:cNvPr>
          <p:cNvGrpSpPr/>
          <p:nvPr userDrawn="1"/>
        </p:nvGrpSpPr>
        <p:grpSpPr>
          <a:xfrm>
            <a:off x="-7383" y="0"/>
            <a:ext cx="9152602" cy="896191"/>
            <a:chOff x="-7383" y="0"/>
            <a:chExt cx="9152602" cy="896191"/>
          </a:xfrm>
        </p:grpSpPr>
        <p:sp>
          <p:nvSpPr>
            <p:cNvPr id="18" name="bk object 32">
              <a:extLst>
                <a:ext uri="{FF2B5EF4-FFF2-40B4-BE49-F238E27FC236}">
                  <a16:creationId xmlns:a16="http://schemas.microsoft.com/office/drawing/2014/main" id="{9E47034F-392C-1209-E4BD-B9EAC74443C5}"/>
                </a:ext>
              </a:extLst>
            </p:cNvPr>
            <p:cNvSpPr/>
            <p:nvPr userDrawn="1"/>
          </p:nvSpPr>
          <p:spPr>
            <a:xfrm>
              <a:off x="4455680" y="0"/>
              <a:ext cx="4689539" cy="8961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flip="none" rotWithShape="1">
              <a:gsLst>
                <a:gs pos="0">
                  <a:srgbClr val="35628F"/>
                </a:gs>
                <a:gs pos="100000">
                  <a:srgbClr val="003057"/>
                </a:gs>
              </a:gsLst>
              <a:lin ang="0" scaled="1"/>
              <a:tileRect/>
            </a:gradFill>
          </p:spPr>
          <p:txBody>
            <a:bodyPr wrap="square" lIns="0" tIns="0" rIns="0" bIns="0" rtlCol="0"/>
            <a:lstStyle/>
            <a:p>
              <a:endParaRPr/>
            </a:p>
          </p:txBody>
        </p:sp>
        <p:sp>
          <p:nvSpPr>
            <p:cNvPr id="19" name="bk object 25">
              <a:extLst>
                <a:ext uri="{FF2B5EF4-FFF2-40B4-BE49-F238E27FC236}">
                  <a16:creationId xmlns:a16="http://schemas.microsoft.com/office/drawing/2014/main" id="{2DD85720-7D2A-C9B8-81BE-5BA3D324C62B}"/>
                </a:ext>
              </a:extLst>
            </p:cNvPr>
            <p:cNvSpPr/>
            <p:nvPr userDrawn="1"/>
          </p:nvSpPr>
          <p:spPr>
            <a:xfrm>
              <a:off x="-7383" y="0"/>
              <a:ext cx="522856" cy="8961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305E8A"/>
            </a:solidFill>
          </p:spPr>
          <p:txBody>
            <a:bodyPr wrap="square" lIns="0" tIns="0" rIns="0" bIns="0" rtlCol="0"/>
            <a:lstStyle/>
            <a:p>
              <a:endParaRPr/>
            </a:p>
          </p:txBody>
        </p:sp>
        <p:sp>
          <p:nvSpPr>
            <p:cNvPr id="20" name="bk object 26">
              <a:extLst>
                <a:ext uri="{FF2B5EF4-FFF2-40B4-BE49-F238E27FC236}">
                  <a16:creationId xmlns:a16="http://schemas.microsoft.com/office/drawing/2014/main" id="{989A97FF-75E1-7CB3-1B10-7646B29BF6EB}"/>
                </a:ext>
              </a:extLst>
            </p:cNvPr>
            <p:cNvSpPr/>
            <p:nvPr userDrawn="1"/>
          </p:nvSpPr>
          <p:spPr>
            <a:xfrm>
              <a:off x="339369" y="0"/>
              <a:ext cx="864347" cy="8961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04A7A"/>
            </a:solidFill>
          </p:spPr>
          <p:txBody>
            <a:bodyPr wrap="square" lIns="0" tIns="0" rIns="0" bIns="0" rtlCol="0"/>
            <a:lstStyle/>
            <a:p>
              <a:endParaRPr/>
            </a:p>
          </p:txBody>
        </p:sp>
        <p:sp>
          <p:nvSpPr>
            <p:cNvPr id="21" name="bk object 27">
              <a:extLst>
                <a:ext uri="{FF2B5EF4-FFF2-40B4-BE49-F238E27FC236}">
                  <a16:creationId xmlns:a16="http://schemas.microsoft.com/office/drawing/2014/main" id="{699196B0-ED27-4302-BDCD-36D0E473230D}"/>
                </a:ext>
              </a:extLst>
            </p:cNvPr>
            <p:cNvSpPr/>
            <p:nvPr userDrawn="1"/>
          </p:nvSpPr>
          <p:spPr>
            <a:xfrm>
              <a:off x="871718" y="0"/>
              <a:ext cx="1344716" cy="8961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214F7A"/>
            </a:solidFill>
          </p:spPr>
          <p:txBody>
            <a:bodyPr wrap="square" lIns="0" tIns="0" rIns="0" bIns="0" rtlCol="0"/>
            <a:lstStyle/>
            <a:p>
              <a:endParaRPr/>
            </a:p>
          </p:txBody>
        </p:sp>
        <p:sp>
          <p:nvSpPr>
            <p:cNvPr id="22" name="bk object 28">
              <a:extLst>
                <a:ext uri="{FF2B5EF4-FFF2-40B4-BE49-F238E27FC236}">
                  <a16:creationId xmlns:a16="http://schemas.microsoft.com/office/drawing/2014/main" id="{6F1B9E5A-EE44-BA60-C5B5-955382CCEE03}"/>
                </a:ext>
              </a:extLst>
            </p:cNvPr>
            <p:cNvSpPr/>
            <p:nvPr userDrawn="1"/>
          </p:nvSpPr>
          <p:spPr>
            <a:xfrm>
              <a:off x="1648771" y="0"/>
              <a:ext cx="1363740" cy="8961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B4973"/>
            </a:solidFill>
          </p:spPr>
          <p:txBody>
            <a:bodyPr wrap="square" lIns="0" tIns="0" rIns="0" bIns="0" rtlCol="0"/>
            <a:lstStyle/>
            <a:p>
              <a:endParaRPr/>
            </a:p>
          </p:txBody>
        </p:sp>
        <p:sp>
          <p:nvSpPr>
            <p:cNvPr id="23" name="bk object 29">
              <a:extLst>
                <a:ext uri="{FF2B5EF4-FFF2-40B4-BE49-F238E27FC236}">
                  <a16:creationId xmlns:a16="http://schemas.microsoft.com/office/drawing/2014/main" id="{374DEC70-F8F0-27AD-B6E1-5EDE02D530F7}"/>
                </a:ext>
              </a:extLst>
            </p:cNvPr>
            <p:cNvSpPr/>
            <p:nvPr userDrawn="1"/>
          </p:nvSpPr>
          <p:spPr>
            <a:xfrm>
              <a:off x="2299591" y="0"/>
              <a:ext cx="938542" cy="8961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2C5176"/>
            </a:solidFill>
          </p:spPr>
          <p:txBody>
            <a:bodyPr wrap="square" lIns="0" tIns="0" rIns="0" bIns="0" rtlCol="0"/>
            <a:lstStyle/>
            <a:p>
              <a:endParaRPr/>
            </a:p>
          </p:txBody>
        </p:sp>
        <p:sp>
          <p:nvSpPr>
            <p:cNvPr id="24" name="bk object 30">
              <a:extLst>
                <a:ext uri="{FF2B5EF4-FFF2-40B4-BE49-F238E27FC236}">
                  <a16:creationId xmlns:a16="http://schemas.microsoft.com/office/drawing/2014/main" id="{5A4F0633-7A2E-BC96-AEA1-4E32F32C0FD2}"/>
                </a:ext>
              </a:extLst>
            </p:cNvPr>
            <p:cNvSpPr/>
            <p:nvPr userDrawn="1"/>
          </p:nvSpPr>
          <p:spPr>
            <a:xfrm>
              <a:off x="2549829" y="0"/>
              <a:ext cx="2486185" cy="8961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285681"/>
            </a:solidFill>
          </p:spPr>
          <p:txBody>
            <a:bodyPr wrap="square" lIns="0" tIns="0" rIns="0" bIns="0" rtlCol="0"/>
            <a:lstStyle/>
            <a:p>
              <a:endParaRPr/>
            </a:p>
          </p:txBody>
        </p:sp>
        <p:sp>
          <p:nvSpPr>
            <p:cNvPr id="25" name="bk object 31">
              <a:extLst>
                <a:ext uri="{FF2B5EF4-FFF2-40B4-BE49-F238E27FC236}">
                  <a16:creationId xmlns:a16="http://schemas.microsoft.com/office/drawing/2014/main" id="{9EAAE5BE-235B-78C9-2F6C-B1D43856A497}"/>
                </a:ext>
              </a:extLst>
            </p:cNvPr>
            <p:cNvSpPr/>
            <p:nvPr userDrawn="1"/>
          </p:nvSpPr>
          <p:spPr>
            <a:xfrm>
              <a:off x="3832071" y="0"/>
              <a:ext cx="1917036" cy="8961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144C7E"/>
            </a:solidFill>
          </p:spPr>
          <p:txBody>
            <a:bodyPr wrap="square" lIns="0" tIns="0" rIns="0" bIns="0" rtlCol="0"/>
            <a:lstStyle/>
            <a:p>
              <a:endParaRPr/>
            </a:p>
          </p:txBody>
        </p:sp>
      </p:grpSp>
      <p:sp>
        <p:nvSpPr>
          <p:cNvPr id="26" name="TextBox 25">
            <a:extLst>
              <a:ext uri="{FF2B5EF4-FFF2-40B4-BE49-F238E27FC236}">
                <a16:creationId xmlns:a16="http://schemas.microsoft.com/office/drawing/2014/main" id="{EB07627B-2962-E059-3582-22D5C0AE4886}"/>
              </a:ext>
            </a:extLst>
          </p:cNvPr>
          <p:cNvSpPr txBox="1"/>
          <p:nvPr userDrawn="1"/>
        </p:nvSpPr>
        <p:spPr>
          <a:xfrm>
            <a:off x="457200" y="143892"/>
            <a:ext cx="6903076" cy="646331"/>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Centers for Disease Control and Prevention</a:t>
            </a:r>
          </a:p>
          <a:p>
            <a:r>
              <a:rPr lang="en-US" b="1" dirty="0">
                <a:solidFill>
                  <a:schemeClr val="tx2">
                    <a:lumMod val="95000"/>
                  </a:schemeClr>
                </a:solidFill>
                <a:latin typeface="Calibri" panose="020F0502020204030204" pitchFamily="34" charset="0"/>
              </a:rPr>
              <a:t>Office of Readiness and Response</a:t>
            </a:r>
          </a:p>
        </p:txBody>
      </p:sp>
      <p:pic>
        <p:nvPicPr>
          <p:cNvPr id="27" name="Picture 26" descr="Logos of the U.S. Department of Health and Human Services and Centers for Disease Control and Prevention" title="LOGOS">
            <a:extLst>
              <a:ext uri="{FF2B5EF4-FFF2-40B4-BE49-F238E27FC236}">
                <a16:creationId xmlns:a16="http://schemas.microsoft.com/office/drawing/2014/main" id="{B98EFB43-D8C4-D55F-602D-AAE71B18B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26" y="78328"/>
            <a:ext cx="1254584" cy="719251"/>
          </a:xfrm>
          <a:prstGeom prst="rect">
            <a:avLst/>
          </a:prstGeom>
        </p:spPr>
      </p:pic>
    </p:spTree>
    <p:extLst>
      <p:ext uri="{BB962C8B-B14F-4D97-AF65-F5344CB8AC3E}">
        <p14:creationId xmlns:p14="http://schemas.microsoft.com/office/powerpoint/2010/main" val="32853016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LID_PRIMARY_BACK">
    <p:bg>
      <p:bgPr>
        <a:solidFill>
          <a:srgbClr val="0030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057"/>
                </a:solidFill>
                <a:effectLst/>
                <a:latin typeface="Calibri" pitchFamily="34" charset="0"/>
              </a:defRPr>
            </a:lvl1pPr>
          </a:lstStyle>
          <a:p>
            <a:endParaRPr lang="en-US" dirty="0"/>
          </a:p>
        </p:txBody>
      </p:sp>
      <p:sp>
        <p:nvSpPr>
          <p:cNvPr id="6" name="Content Placeholder 18">
            <a:extLst>
              <a:ext uri="{FF2B5EF4-FFF2-40B4-BE49-F238E27FC236}">
                <a16:creationId xmlns:a16="http://schemas.microsoft.com/office/drawing/2014/main" id="{2B740530-9FB4-416D-81D1-709E1379603A}"/>
              </a:ext>
            </a:extLst>
          </p:cNvPr>
          <p:cNvSpPr>
            <a:spLocks noGrp="1"/>
          </p:cNvSpPr>
          <p:nvPr>
            <p:ph sz="quarter" idx="11"/>
          </p:nvPr>
        </p:nvSpPr>
        <p:spPr>
          <a:xfrm>
            <a:off x="457200" y="1368213"/>
            <a:ext cx="8229600" cy="3132350"/>
          </a:xfrm>
        </p:spPr>
        <p:txBody>
          <a:bodyPr/>
          <a:lstStyle>
            <a:lvl1pPr marL="282575" indent="-282575">
              <a:spcAft>
                <a:spcPts val="600"/>
              </a:spcAft>
              <a:buClr>
                <a:srgbClr val="003057"/>
              </a:buClr>
              <a:buFont typeface="Arial" panose="020B0604020202020204" pitchFamily="34" charset="0"/>
              <a:buChar char="•"/>
              <a:defRPr sz="2000" b="0">
                <a:solidFill>
                  <a:srgbClr val="000000"/>
                </a:solidFill>
              </a:defRPr>
            </a:lvl1pPr>
            <a:lvl2pPr marL="573088" indent="-231775">
              <a:spcBef>
                <a:spcPts val="0"/>
              </a:spcBef>
              <a:spcAft>
                <a:spcPts val="600"/>
              </a:spcAft>
              <a:buClr>
                <a:srgbClr val="003057"/>
              </a:buClr>
              <a:buFont typeface="Arial" panose="020B0604020202020204" pitchFamily="34" charset="0"/>
              <a:buChar char="‒"/>
              <a:defRPr sz="2000"/>
            </a:lvl2pPr>
            <a:lvl3pPr marL="623888" indent="-333375">
              <a:spcBef>
                <a:spcPts val="600"/>
              </a:spcBef>
              <a:spcAft>
                <a:spcPts val="600"/>
              </a:spcAft>
              <a:buClr>
                <a:srgbClr val="692145"/>
              </a:buClr>
              <a:defRPr sz="2400"/>
            </a:lvl3pPr>
            <a:lvl4pPr marL="914400" indent="-231775">
              <a:spcBef>
                <a:spcPts val="0"/>
              </a:spcBef>
              <a:spcAft>
                <a:spcPts val="0"/>
              </a:spcAft>
              <a:buClr>
                <a:schemeClr val="bg2">
                  <a:lumMod val="50000"/>
                </a:schemeClr>
              </a:buClr>
              <a:buFont typeface="Arial" panose="020B0604020202020204" pitchFamily="34" charset="0"/>
              <a:buChar char="•"/>
              <a:defRPr/>
            </a:lvl4pPr>
            <a:lvl5pPr marL="1255713" indent="-225425">
              <a:spcBef>
                <a:spcPts val="0"/>
              </a:spcBef>
              <a:buClr>
                <a:schemeClr val="bg2">
                  <a:lumMod val="50000"/>
                </a:schemeClr>
              </a:buClr>
              <a:buFont typeface="Arial" panose="020B0604020202020204" pitchFamily="34" charset="0"/>
              <a:buChar char="–"/>
              <a:defRPr/>
            </a:lvl5pPr>
            <a:lvl6pPr marL="1603375" indent="-231775">
              <a:buClr>
                <a:schemeClr val="bg2">
                  <a:lumMod val="50000"/>
                </a:schemeClr>
              </a:buClr>
              <a:buFont typeface="Arial" panose="020B0604020202020204" pitchFamily="34" charset="0"/>
              <a:buChar char="»"/>
              <a:defRPr>
                <a:solidFill>
                  <a:srgbClr val="000000"/>
                </a:solidFill>
                <a:latin typeface="Calibri" panose="020F0502020204030204" pitchFamily="34" charset="0"/>
                <a:cs typeface="Calibri" panose="020F0502020204030204" pitchFamily="34" charset="0"/>
              </a:defRPr>
            </a:lvl6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a:p>
            <a:pPr lvl="0"/>
            <a:endParaRPr lang="en-US" dirty="0"/>
          </a:p>
        </p:txBody>
      </p:sp>
      <p:grpSp>
        <p:nvGrpSpPr>
          <p:cNvPr id="12" name="Group 11">
            <a:extLst>
              <a:ext uri="{FF2B5EF4-FFF2-40B4-BE49-F238E27FC236}">
                <a16:creationId xmlns:a16="http://schemas.microsoft.com/office/drawing/2014/main" id="{C34868EC-2F7A-CDE8-ACB2-82A2A292E99D}"/>
              </a:ext>
            </a:extLst>
          </p:cNvPr>
          <p:cNvGrpSpPr/>
          <p:nvPr userDrawn="1"/>
        </p:nvGrpSpPr>
        <p:grpSpPr>
          <a:xfrm>
            <a:off x="0" y="5049982"/>
            <a:ext cx="9144000" cy="93518"/>
            <a:chOff x="1431571" y="6070209"/>
            <a:chExt cx="9146249" cy="90854"/>
          </a:xfrm>
        </p:grpSpPr>
        <p:sp>
          <p:nvSpPr>
            <p:cNvPr id="13" name="Rectangle 12">
              <a:extLst>
                <a:ext uri="{FF2B5EF4-FFF2-40B4-BE49-F238E27FC236}">
                  <a16:creationId xmlns:a16="http://schemas.microsoft.com/office/drawing/2014/main" id="{A1D267A9-4B7A-7D3B-C2DD-598EDD3479AB}"/>
                </a:ext>
              </a:extLst>
            </p:cNvPr>
            <p:cNvSpPr>
              <a:spLocks noChangeArrowheads="1"/>
            </p:cNvSpPr>
            <p:nvPr userDrawn="1"/>
          </p:nvSpPr>
          <p:spPr bwMode="auto">
            <a:xfrm>
              <a:off x="7515733" y="6070209"/>
              <a:ext cx="603231" cy="90854"/>
            </a:xfrm>
            <a:prstGeom prst="rect">
              <a:avLst/>
            </a:prstGeom>
            <a:solidFill>
              <a:srgbClr val="0072C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a:extLst>
                <a:ext uri="{FF2B5EF4-FFF2-40B4-BE49-F238E27FC236}">
                  <a16:creationId xmlns:a16="http://schemas.microsoft.com/office/drawing/2014/main" id="{C6B135A9-902D-E874-767A-D7E5B3ECECF9}"/>
                </a:ext>
              </a:extLst>
            </p:cNvPr>
            <p:cNvSpPr>
              <a:spLocks noChangeArrowheads="1"/>
            </p:cNvSpPr>
            <p:nvPr userDrawn="1"/>
          </p:nvSpPr>
          <p:spPr bwMode="auto">
            <a:xfrm>
              <a:off x="8111097" y="6070209"/>
              <a:ext cx="603231" cy="90854"/>
            </a:xfrm>
            <a:prstGeom prst="rect">
              <a:avLst/>
            </a:prstGeom>
            <a:solidFill>
              <a:srgbClr val="53585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14">
              <a:extLst>
                <a:ext uri="{FF2B5EF4-FFF2-40B4-BE49-F238E27FC236}">
                  <a16:creationId xmlns:a16="http://schemas.microsoft.com/office/drawing/2014/main" id="{85702F43-E651-A7D5-2E91-CD0DAC5CC1B4}"/>
                </a:ext>
              </a:extLst>
            </p:cNvPr>
            <p:cNvSpPr>
              <a:spLocks noChangeArrowheads="1"/>
            </p:cNvSpPr>
            <p:nvPr userDrawn="1"/>
          </p:nvSpPr>
          <p:spPr bwMode="auto">
            <a:xfrm>
              <a:off x="8714327" y="6070209"/>
              <a:ext cx="603722" cy="90854"/>
            </a:xfrm>
            <a:prstGeom prst="rect">
              <a:avLst/>
            </a:prstGeom>
            <a:solidFill>
              <a:srgbClr val="01A0E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24648A74-5A90-5385-8CDF-D9DC758BB4BD}"/>
                </a:ext>
              </a:extLst>
            </p:cNvPr>
            <p:cNvSpPr>
              <a:spLocks noChangeArrowheads="1"/>
            </p:cNvSpPr>
            <p:nvPr userDrawn="1"/>
          </p:nvSpPr>
          <p:spPr bwMode="auto">
            <a:xfrm>
              <a:off x="9304204" y="6070209"/>
              <a:ext cx="1273616" cy="9085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20">
              <a:extLst>
                <a:ext uri="{FF2B5EF4-FFF2-40B4-BE49-F238E27FC236}">
                  <a16:creationId xmlns:a16="http://schemas.microsoft.com/office/drawing/2014/main" id="{57C3F96A-4322-C415-DDFB-B7636719189D}"/>
                </a:ext>
              </a:extLst>
            </p:cNvPr>
            <p:cNvSpPr>
              <a:spLocks noChangeArrowheads="1"/>
            </p:cNvSpPr>
            <p:nvPr userDrawn="1"/>
          </p:nvSpPr>
          <p:spPr bwMode="auto">
            <a:xfrm>
              <a:off x="1431571" y="6070209"/>
              <a:ext cx="5680646" cy="90854"/>
            </a:xfrm>
            <a:prstGeom prst="rect">
              <a:avLst/>
            </a:prstGeom>
            <a:solidFill>
              <a:srgbClr val="00305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D09A380A-6906-36DD-F60E-C45812298E77}"/>
                </a:ext>
              </a:extLst>
            </p:cNvPr>
            <p:cNvSpPr>
              <a:spLocks noChangeArrowheads="1"/>
            </p:cNvSpPr>
            <p:nvPr userDrawn="1"/>
          </p:nvSpPr>
          <p:spPr bwMode="auto">
            <a:xfrm>
              <a:off x="6912502" y="6070209"/>
              <a:ext cx="603231" cy="90854"/>
            </a:xfrm>
            <a:prstGeom prst="rect">
              <a:avLst/>
            </a:prstGeom>
            <a:solidFill>
              <a:srgbClr val="D22730"/>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9514425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057"/>
                </a:solidFill>
                <a:effectLst/>
                <a:latin typeface="Calibri" pitchFamily="34" charset="0"/>
              </a:defRPr>
            </a:lvl1pPr>
          </a:lstStyle>
          <a:p>
            <a:endParaRPr lang="en-US" dirty="0"/>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0" y="1358900"/>
            <a:ext cx="3889375" cy="3316288"/>
          </a:xfrm>
        </p:spPr>
        <p:txBody>
          <a:bodyPr/>
          <a:lstStyle>
            <a:lvl1pPr marL="342900" indent="-342900">
              <a:buClr>
                <a:srgbClr val="003057"/>
              </a:buClr>
              <a:buFont typeface="Arial" panose="020B0604020202020204" pitchFamily="34" charset="0"/>
              <a:buChar char="•"/>
              <a:defRPr sz="2000" b="1">
                <a:solidFill>
                  <a:srgbClr val="1D1D1D"/>
                </a:solidFill>
              </a:defRPr>
            </a:lvl1pPr>
            <a:lvl2pPr marL="742950" indent="-285750">
              <a:buClr>
                <a:srgbClr val="003057"/>
              </a:buClr>
              <a:buFont typeface="Calibri" panose="020F050202020403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4797425" y="1358900"/>
            <a:ext cx="3889375" cy="3316288"/>
          </a:xfrm>
        </p:spPr>
        <p:txBody>
          <a:bodyPr/>
          <a:lstStyle>
            <a:lvl1pPr marL="342900" indent="-342900">
              <a:buClr>
                <a:srgbClr val="003057"/>
              </a:buClr>
              <a:buFont typeface="Arial" panose="020B0604020202020204" pitchFamily="34" charset="0"/>
              <a:buChar char="•"/>
              <a:defRPr sz="2000" b="1">
                <a:solidFill>
                  <a:srgbClr val="1D1D1D"/>
                </a:solidFill>
              </a:defRPr>
            </a:lvl1pPr>
            <a:lvl2pPr marL="742950" indent="-285750">
              <a:buClr>
                <a:srgbClr val="003057"/>
              </a:buClr>
              <a:buFont typeface="Calibri" panose="020F050202020403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3640DC92-E75F-6B33-EB08-7E1B1A60487F}"/>
              </a:ext>
            </a:extLst>
          </p:cNvPr>
          <p:cNvGrpSpPr/>
          <p:nvPr userDrawn="1"/>
        </p:nvGrpSpPr>
        <p:grpSpPr>
          <a:xfrm>
            <a:off x="0" y="5049982"/>
            <a:ext cx="9144000" cy="93518"/>
            <a:chOff x="1431571" y="6070209"/>
            <a:chExt cx="9146249" cy="90854"/>
          </a:xfrm>
        </p:grpSpPr>
        <p:sp>
          <p:nvSpPr>
            <p:cNvPr id="9" name="Rectangle 8">
              <a:extLst>
                <a:ext uri="{FF2B5EF4-FFF2-40B4-BE49-F238E27FC236}">
                  <a16:creationId xmlns:a16="http://schemas.microsoft.com/office/drawing/2014/main" id="{24BC524C-D40D-0432-92EA-7AAFC51B51D7}"/>
                </a:ext>
              </a:extLst>
            </p:cNvPr>
            <p:cNvSpPr>
              <a:spLocks noChangeArrowheads="1"/>
            </p:cNvSpPr>
            <p:nvPr userDrawn="1"/>
          </p:nvSpPr>
          <p:spPr bwMode="auto">
            <a:xfrm>
              <a:off x="7515733" y="6070209"/>
              <a:ext cx="603231" cy="90854"/>
            </a:xfrm>
            <a:prstGeom prst="rect">
              <a:avLst/>
            </a:prstGeom>
            <a:solidFill>
              <a:srgbClr val="0072C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a:extLst>
                <a:ext uri="{FF2B5EF4-FFF2-40B4-BE49-F238E27FC236}">
                  <a16:creationId xmlns:a16="http://schemas.microsoft.com/office/drawing/2014/main" id="{3ABD70E3-710A-8B2D-E7B8-2881C64748C4}"/>
                </a:ext>
              </a:extLst>
            </p:cNvPr>
            <p:cNvSpPr>
              <a:spLocks noChangeArrowheads="1"/>
            </p:cNvSpPr>
            <p:nvPr userDrawn="1"/>
          </p:nvSpPr>
          <p:spPr bwMode="auto">
            <a:xfrm>
              <a:off x="8111097" y="6070209"/>
              <a:ext cx="603231" cy="90854"/>
            </a:xfrm>
            <a:prstGeom prst="rect">
              <a:avLst/>
            </a:prstGeom>
            <a:solidFill>
              <a:srgbClr val="53585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a:extLst>
                <a:ext uri="{FF2B5EF4-FFF2-40B4-BE49-F238E27FC236}">
                  <a16:creationId xmlns:a16="http://schemas.microsoft.com/office/drawing/2014/main" id="{5B233303-A429-5C36-3250-4E78A46C5CC0}"/>
                </a:ext>
              </a:extLst>
            </p:cNvPr>
            <p:cNvSpPr>
              <a:spLocks noChangeArrowheads="1"/>
            </p:cNvSpPr>
            <p:nvPr userDrawn="1"/>
          </p:nvSpPr>
          <p:spPr bwMode="auto">
            <a:xfrm>
              <a:off x="8714327" y="6070209"/>
              <a:ext cx="603722" cy="90854"/>
            </a:xfrm>
            <a:prstGeom prst="rect">
              <a:avLst/>
            </a:prstGeom>
            <a:solidFill>
              <a:srgbClr val="01A0E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11">
              <a:extLst>
                <a:ext uri="{FF2B5EF4-FFF2-40B4-BE49-F238E27FC236}">
                  <a16:creationId xmlns:a16="http://schemas.microsoft.com/office/drawing/2014/main" id="{24EC4A23-D9BB-239B-12C2-73B266BF14E0}"/>
                </a:ext>
              </a:extLst>
            </p:cNvPr>
            <p:cNvSpPr>
              <a:spLocks noChangeArrowheads="1"/>
            </p:cNvSpPr>
            <p:nvPr userDrawn="1"/>
          </p:nvSpPr>
          <p:spPr bwMode="auto">
            <a:xfrm>
              <a:off x="9304204" y="6070209"/>
              <a:ext cx="1273616" cy="9085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20">
              <a:extLst>
                <a:ext uri="{FF2B5EF4-FFF2-40B4-BE49-F238E27FC236}">
                  <a16:creationId xmlns:a16="http://schemas.microsoft.com/office/drawing/2014/main" id="{0B1361F3-2362-4240-BC41-C94D2ADB7050}"/>
                </a:ext>
              </a:extLst>
            </p:cNvPr>
            <p:cNvSpPr>
              <a:spLocks noChangeArrowheads="1"/>
            </p:cNvSpPr>
            <p:nvPr userDrawn="1"/>
          </p:nvSpPr>
          <p:spPr bwMode="auto">
            <a:xfrm>
              <a:off x="1431571" y="6070209"/>
              <a:ext cx="5680646" cy="90854"/>
            </a:xfrm>
            <a:prstGeom prst="rect">
              <a:avLst/>
            </a:prstGeom>
            <a:solidFill>
              <a:srgbClr val="00305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a:extLst>
                <a:ext uri="{FF2B5EF4-FFF2-40B4-BE49-F238E27FC236}">
                  <a16:creationId xmlns:a16="http://schemas.microsoft.com/office/drawing/2014/main" id="{DB4C2681-3B7E-D635-A7AB-2323E76DE962}"/>
                </a:ext>
              </a:extLst>
            </p:cNvPr>
            <p:cNvSpPr>
              <a:spLocks noChangeArrowheads="1"/>
            </p:cNvSpPr>
            <p:nvPr userDrawn="1"/>
          </p:nvSpPr>
          <p:spPr bwMode="auto">
            <a:xfrm>
              <a:off x="6912502" y="6070209"/>
              <a:ext cx="603231" cy="90854"/>
            </a:xfrm>
            <a:prstGeom prst="rect">
              <a:avLst/>
            </a:prstGeom>
            <a:solidFill>
              <a:srgbClr val="D22730"/>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457200" y="1368213"/>
            <a:ext cx="8229600" cy="3132350"/>
          </a:xfrm>
        </p:spPr>
        <p:txBody>
          <a:bodyPr/>
          <a:lstStyle>
            <a:lvl1pPr marL="342900" indent="-342900">
              <a:lnSpc>
                <a:spcPts val="2200"/>
              </a:lnSpc>
              <a:buClr>
                <a:srgbClr val="003057"/>
              </a:buClr>
              <a:buFont typeface="Arial" panose="020B0604020202020204" pitchFamily="34" charset="0"/>
              <a:buChar char="•"/>
              <a:defRPr sz="2000" b="0">
                <a:solidFill>
                  <a:srgbClr val="1D1D1D"/>
                </a:solidFill>
              </a:defRPr>
            </a:lvl1pPr>
            <a:lvl2pPr>
              <a:lnSpc>
                <a:spcPts val="2000"/>
              </a:lnSpc>
              <a:buClr>
                <a:srgbClr val="003057"/>
              </a:buClr>
              <a:defRPr sz="2000">
                <a:solidFill>
                  <a:srgbClr val="1D1D1D"/>
                </a:solidFill>
              </a:defRPr>
            </a:lvl2pPr>
            <a:lvl3pPr>
              <a:lnSpc>
                <a:spcPts val="2000"/>
              </a:lnSpc>
              <a:buClr>
                <a:srgbClr val="5A5A5A"/>
              </a:buClr>
              <a:defRPr sz="2000">
                <a:solidFill>
                  <a:srgbClr val="1D1D1D"/>
                </a:solidFill>
              </a:defRPr>
            </a:lvl3pPr>
            <a:lvl4pPr>
              <a:defRPr sz="2000">
                <a:solidFill>
                  <a:srgbClr val="1D1D1D"/>
                </a:solidFill>
              </a:defRPr>
            </a:lvl4pPr>
            <a:lvl5pPr>
              <a:defRPr sz="2000">
                <a:solidFill>
                  <a:srgbClr val="1D1D1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057"/>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3E280DE1-597F-CF51-6BB0-F400C9BE0380}"/>
              </a:ext>
            </a:extLst>
          </p:cNvPr>
          <p:cNvGrpSpPr/>
          <p:nvPr userDrawn="1"/>
        </p:nvGrpSpPr>
        <p:grpSpPr>
          <a:xfrm>
            <a:off x="0" y="5049982"/>
            <a:ext cx="9144000" cy="93518"/>
            <a:chOff x="1431571" y="6070209"/>
            <a:chExt cx="9146249" cy="90854"/>
          </a:xfrm>
        </p:grpSpPr>
        <p:sp>
          <p:nvSpPr>
            <p:cNvPr id="4" name="Rectangle 3">
              <a:extLst>
                <a:ext uri="{FF2B5EF4-FFF2-40B4-BE49-F238E27FC236}">
                  <a16:creationId xmlns:a16="http://schemas.microsoft.com/office/drawing/2014/main" id="{5369FC13-5035-1544-F0E6-71FF8577FFE6}"/>
                </a:ext>
              </a:extLst>
            </p:cNvPr>
            <p:cNvSpPr>
              <a:spLocks noChangeArrowheads="1"/>
            </p:cNvSpPr>
            <p:nvPr userDrawn="1"/>
          </p:nvSpPr>
          <p:spPr bwMode="auto">
            <a:xfrm>
              <a:off x="7515733" y="6070209"/>
              <a:ext cx="603231" cy="90854"/>
            </a:xfrm>
            <a:prstGeom prst="rect">
              <a:avLst/>
            </a:prstGeom>
            <a:solidFill>
              <a:srgbClr val="0072C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6" name="Rectangle 5">
              <a:extLst>
                <a:ext uri="{FF2B5EF4-FFF2-40B4-BE49-F238E27FC236}">
                  <a16:creationId xmlns:a16="http://schemas.microsoft.com/office/drawing/2014/main" id="{0B3F0126-977A-52CA-E91B-E377F137563D}"/>
                </a:ext>
              </a:extLst>
            </p:cNvPr>
            <p:cNvSpPr>
              <a:spLocks noChangeArrowheads="1"/>
            </p:cNvSpPr>
            <p:nvPr userDrawn="1"/>
          </p:nvSpPr>
          <p:spPr bwMode="auto">
            <a:xfrm>
              <a:off x="8111097" y="6070209"/>
              <a:ext cx="603231" cy="90854"/>
            </a:xfrm>
            <a:prstGeom prst="rect">
              <a:avLst/>
            </a:prstGeom>
            <a:solidFill>
              <a:srgbClr val="53585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8" name="Rectangle 7">
              <a:extLst>
                <a:ext uri="{FF2B5EF4-FFF2-40B4-BE49-F238E27FC236}">
                  <a16:creationId xmlns:a16="http://schemas.microsoft.com/office/drawing/2014/main" id="{2EAC63A3-4CF8-3C3D-5DF5-F912A0060EEB}"/>
                </a:ext>
              </a:extLst>
            </p:cNvPr>
            <p:cNvSpPr>
              <a:spLocks noChangeArrowheads="1"/>
            </p:cNvSpPr>
            <p:nvPr userDrawn="1"/>
          </p:nvSpPr>
          <p:spPr bwMode="auto">
            <a:xfrm>
              <a:off x="8714327" y="6070209"/>
              <a:ext cx="603722" cy="90854"/>
            </a:xfrm>
            <a:prstGeom prst="rect">
              <a:avLst/>
            </a:prstGeom>
            <a:solidFill>
              <a:srgbClr val="01A0E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a:extLst>
                <a:ext uri="{FF2B5EF4-FFF2-40B4-BE49-F238E27FC236}">
                  <a16:creationId xmlns:a16="http://schemas.microsoft.com/office/drawing/2014/main" id="{87E6EC62-387A-7731-3F1B-A11FCEAF9108}"/>
                </a:ext>
              </a:extLst>
            </p:cNvPr>
            <p:cNvSpPr>
              <a:spLocks noChangeArrowheads="1"/>
            </p:cNvSpPr>
            <p:nvPr userDrawn="1"/>
          </p:nvSpPr>
          <p:spPr bwMode="auto">
            <a:xfrm>
              <a:off x="9304204" y="6070209"/>
              <a:ext cx="1273616" cy="9085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20">
              <a:extLst>
                <a:ext uri="{FF2B5EF4-FFF2-40B4-BE49-F238E27FC236}">
                  <a16:creationId xmlns:a16="http://schemas.microsoft.com/office/drawing/2014/main" id="{FE14137A-F19E-D9A3-6118-0943427A28C0}"/>
                </a:ext>
              </a:extLst>
            </p:cNvPr>
            <p:cNvSpPr>
              <a:spLocks noChangeArrowheads="1"/>
            </p:cNvSpPr>
            <p:nvPr userDrawn="1"/>
          </p:nvSpPr>
          <p:spPr bwMode="auto">
            <a:xfrm>
              <a:off x="1431571" y="6070209"/>
              <a:ext cx="5680646" cy="90854"/>
            </a:xfrm>
            <a:prstGeom prst="rect">
              <a:avLst/>
            </a:prstGeom>
            <a:solidFill>
              <a:srgbClr val="00305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a:extLst>
                <a:ext uri="{FF2B5EF4-FFF2-40B4-BE49-F238E27FC236}">
                  <a16:creationId xmlns:a16="http://schemas.microsoft.com/office/drawing/2014/main" id="{ADDF20E4-BC9A-5C7A-EAAD-E267A170E58C}"/>
                </a:ext>
              </a:extLst>
            </p:cNvPr>
            <p:cNvSpPr>
              <a:spLocks noChangeArrowheads="1"/>
            </p:cNvSpPr>
            <p:nvPr userDrawn="1"/>
          </p:nvSpPr>
          <p:spPr bwMode="auto">
            <a:xfrm>
              <a:off x="6912502" y="6070209"/>
              <a:ext cx="603231" cy="90854"/>
            </a:xfrm>
            <a:prstGeom prst="rect">
              <a:avLst/>
            </a:prstGeom>
            <a:solidFill>
              <a:srgbClr val="D22730"/>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418531523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003057"/>
                </a:solidFill>
                <a:latin typeface="Calibri" panose="020F0502020204030204" pitchFamily="34" charset="0"/>
              </a:rPr>
              <a:t>For more information, contact CDC</a:t>
            </a:r>
            <a:br>
              <a:rPr lang="en-US" sz="1200">
                <a:solidFill>
                  <a:srgbClr val="003057"/>
                </a:solidFill>
                <a:latin typeface="Calibri" panose="020F0502020204030204" pitchFamily="34" charset="0"/>
              </a:rPr>
            </a:br>
            <a:r>
              <a:rPr lang="en-US" sz="1200">
                <a:solidFill>
                  <a:srgbClr val="003057"/>
                </a:solidFill>
                <a:latin typeface="Calibri" panose="020F0502020204030204" pitchFamily="34" charset="0"/>
              </a:rPr>
              <a:t>1-800-CDC-INFO (232-4636)</a:t>
            </a:r>
            <a:br>
              <a:rPr lang="en-US" sz="1200">
                <a:solidFill>
                  <a:srgbClr val="003057"/>
                </a:solidFill>
                <a:latin typeface="Calibri" panose="020F0502020204030204" pitchFamily="34" charset="0"/>
              </a:rPr>
            </a:br>
            <a:r>
              <a:rPr lang="en-US" sz="1200">
                <a:solidFill>
                  <a:srgbClr val="003057"/>
                </a:solidFill>
                <a:latin typeface="Calibri" panose="020F0502020204030204" pitchFamily="34" charset="0"/>
              </a:rPr>
              <a:t>TTY:  1-888-232-6348    www.cdc.gov</a:t>
            </a:r>
            <a:br>
              <a:rPr lang="en-US" sz="1200">
                <a:solidFill>
                  <a:srgbClr val="003057"/>
                </a:solidFill>
                <a:latin typeface="Calibri" panose="020F0502020204030204" pitchFamily="34" charset="0"/>
              </a:rPr>
            </a:br>
            <a:br>
              <a:rPr lang="en-US" sz="1200">
                <a:solidFill>
                  <a:srgbClr val="003057"/>
                </a:solidFill>
                <a:latin typeface="Calibri" panose="020F0502020204030204" pitchFamily="34" charset="0"/>
              </a:rPr>
            </a:br>
            <a:br>
              <a:rPr lang="en-US" sz="1200">
                <a:solidFill>
                  <a:srgbClr val="003057"/>
                </a:solidFill>
                <a:latin typeface="Calibri" panose="020F0502020204030204" pitchFamily="34" charset="0"/>
              </a:rPr>
            </a:br>
            <a:r>
              <a:rPr lang="en-US" sz="1200">
                <a:solidFill>
                  <a:srgbClr val="003057"/>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 name="Picture 1"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55632"/>
            <a:ext cx="9144000" cy="887868"/>
          </a:xfrm>
          <a:prstGeom prst="rect">
            <a:avLst/>
          </a:prstGeom>
        </p:spPr>
      </p:pic>
      <p:sp>
        <p:nvSpPr>
          <p:cNvPr id="4" name="Title 3">
            <a:extLst>
              <a:ext uri="{FF2B5EF4-FFF2-40B4-BE49-F238E27FC236}">
                <a16:creationId xmlns:a16="http://schemas.microsoft.com/office/drawing/2014/main" id="{ED1B5808-7E05-7239-15DF-0BE3CF100282}"/>
              </a:ext>
            </a:extLst>
          </p:cNvPr>
          <p:cNvSpPr>
            <a:spLocks noGrp="1"/>
          </p:cNvSpPr>
          <p:nvPr>
            <p:ph type="title"/>
          </p:nvPr>
        </p:nvSpPr>
        <p:spPr>
          <a:xfrm>
            <a:off x="228600" y="274638"/>
            <a:ext cx="8286750" cy="993775"/>
          </a:xfrm>
          <a:prstGeom prst="rect">
            <a:avLst/>
          </a:prstGeom>
        </p:spPr>
        <p:txBody>
          <a:bodyPr/>
          <a:lstStyle>
            <a:lvl1pPr algn="l">
              <a:defRPr sz="1400">
                <a:solidFill>
                  <a:srgbClr val="003057"/>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7007289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D98818-8D1B-40C5-BB39-2F4374360DBA}"/>
              </a:ext>
            </a:extLst>
          </p:cNvPr>
          <p:cNvSpPr/>
          <p:nvPr userDrawn="1"/>
        </p:nvSpPr>
        <p:spPr>
          <a:xfrm>
            <a:off x="0" y="0"/>
            <a:ext cx="9144000" cy="5143500"/>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ADD85DB9-F852-4BA2-A5C8-030DFC0CFAC4}"/>
              </a:ext>
            </a:extLst>
          </p:cNvPr>
          <p:cNvSpPr>
            <a:spLocks noGrp="1"/>
          </p:cNvSpPr>
          <p:nvPr>
            <p:ph type="title"/>
          </p:nvPr>
        </p:nvSpPr>
        <p:spPr>
          <a:xfrm>
            <a:off x="316006" y="611841"/>
            <a:ext cx="8458200" cy="656175"/>
          </a:xfrm>
        </p:spPr>
        <p:txBody>
          <a:bodyPr>
            <a:normAutofit/>
          </a:bodyPr>
          <a:lstStyle>
            <a:lvl1pPr>
              <a:defRPr sz="2700" b="1">
                <a:solidFill>
                  <a:srgbClr val="0F2F48"/>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E9E56BD-38C6-4A68-98EF-BA091AB5A029}"/>
              </a:ext>
            </a:extLst>
          </p:cNvPr>
          <p:cNvSpPr>
            <a:spLocks noGrp="1"/>
          </p:cNvSpPr>
          <p:nvPr>
            <p:ph idx="1"/>
          </p:nvPr>
        </p:nvSpPr>
        <p:spPr>
          <a:xfrm>
            <a:off x="369794" y="1369219"/>
            <a:ext cx="8404412" cy="2947287"/>
          </a:xfrm>
        </p:spPr>
        <p:txBody>
          <a:bodyPr/>
          <a:lstStyle>
            <a:lvl1pPr marL="171450" indent="-171450">
              <a:buClr>
                <a:srgbClr val="4A8093"/>
              </a:buClr>
              <a:buFont typeface="Arial" panose="020B0604020202020204" pitchFamily="34" charset="0"/>
              <a:buChar char="•"/>
              <a:defRPr b="0">
                <a:solidFill>
                  <a:srgbClr val="0F2F48"/>
                </a:solidFill>
                <a:latin typeface="Arial" panose="020B0604020202020204" pitchFamily="34" charset="0"/>
                <a:ea typeface="DIN 2014" panose="020B0504020202020204" pitchFamily="34" charset="0"/>
                <a:cs typeface="Arial" panose="020B0604020202020204" pitchFamily="34" charset="0"/>
              </a:defRPr>
            </a:lvl1pPr>
            <a:lvl2pPr marL="409575" indent="-221456">
              <a:buClr>
                <a:srgbClr val="4A8093"/>
              </a:buClr>
              <a:buSzPct val="75000"/>
              <a:buFont typeface="Wingdings" panose="05000000000000000000" pitchFamily="2" charset="2"/>
              <a:buChar char="§"/>
              <a:defRPr>
                <a:solidFill>
                  <a:srgbClr val="0F2F48"/>
                </a:solidFill>
                <a:latin typeface="Arial" panose="020B0604020202020204" pitchFamily="34" charset="0"/>
                <a:ea typeface="DIN 2014" panose="020B0504020202020204" pitchFamily="34" charset="0"/>
                <a:cs typeface="Arial" panose="020B0604020202020204" pitchFamily="34" charset="0"/>
              </a:defRPr>
            </a:lvl2pPr>
            <a:lvl3pPr marL="658416" indent="-241697">
              <a:buClr>
                <a:srgbClr val="4A8093"/>
              </a:buClr>
              <a:buSzPct val="75000"/>
              <a:buFont typeface="Wingdings" panose="05000000000000000000" pitchFamily="2" charset="2"/>
              <a:buChar char="v"/>
              <a:defRPr>
                <a:solidFill>
                  <a:srgbClr val="0F2F48"/>
                </a:solidFill>
                <a:latin typeface="Arial" panose="020B0604020202020204" pitchFamily="34" charset="0"/>
                <a:cs typeface="Arial" panose="020B0604020202020204" pitchFamily="34" charset="0"/>
              </a:defRPr>
            </a:lvl3pPr>
            <a:lvl4pPr marL="853679" indent="-195263">
              <a:buClr>
                <a:srgbClr val="4A8093"/>
              </a:buClr>
              <a:buFont typeface="Arial" panose="020B0604020202020204" pitchFamily="34" charset="0"/>
              <a:buChar char="‒"/>
              <a:tabLst/>
              <a:defRPr>
                <a:solidFill>
                  <a:srgbClr val="0F2F48"/>
                </a:solidFill>
                <a:latin typeface="Arial" panose="020B0604020202020204" pitchFamily="34" charset="0"/>
                <a:cs typeface="Arial" panose="020B0604020202020204" pitchFamily="34" charset="0"/>
              </a:defRPr>
            </a:lvl4pPr>
            <a:lvl5pPr marL="1035844" indent="-197644">
              <a:buClr>
                <a:srgbClr val="4A8093"/>
              </a:buClr>
              <a:buFont typeface="Arial" panose="020B0604020202020204" pitchFamily="34" charset="0"/>
              <a:buChar char="•"/>
              <a:defRPr>
                <a:solidFill>
                  <a:srgbClr val="0F2F4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405AD7E-89DC-4CF3-8B59-83947E32EEE2}"/>
              </a:ext>
            </a:extLst>
          </p:cNvPr>
          <p:cNvCxnSpPr>
            <a:cxnSpLocks/>
          </p:cNvCxnSpPr>
          <p:nvPr userDrawn="1"/>
        </p:nvCxnSpPr>
        <p:spPr>
          <a:xfrm>
            <a:off x="2286" y="42863"/>
            <a:ext cx="9141714" cy="0"/>
          </a:xfrm>
          <a:prstGeom prst="line">
            <a:avLst/>
          </a:prstGeom>
          <a:ln w="117475">
            <a:solidFill>
              <a:srgbClr val="B632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052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75" r:id="rId1"/>
    <p:sldLayoutId id="2147483823" r:id="rId2"/>
    <p:sldLayoutId id="2147483879" r:id="rId3"/>
    <p:sldLayoutId id="2147483852" r:id="rId4"/>
    <p:sldLayoutId id="2147483880" r:id="rId5"/>
    <p:sldLayoutId id="2147483881" r:id="rId6"/>
    <p:sldLayoutId id="2147483882" r:id="rId7"/>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Clr>
          <a:srgbClr val="114069"/>
        </a:buClr>
        <a:buFont typeface="Arial" panose="020B0604020202020204" pitchFamily="34" charset="0"/>
        <a:buChar char="•"/>
        <a:defRPr sz="3200" kern="1200">
          <a:solidFill>
            <a:srgbClr val="1D1D1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114069"/>
        </a:buClr>
        <a:buFont typeface="Arial" panose="020B0604020202020204" pitchFamily="34" charset="0"/>
        <a:buChar char="–"/>
        <a:defRPr sz="2800" kern="1200">
          <a:solidFill>
            <a:srgbClr val="1D1D1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sz="2800" b="1" dirty="0">
                <a:effectLst/>
                <a:latin typeface="Calibri" panose="020F0502020204030204" pitchFamily="34" charset="0"/>
                <a:ea typeface="Calibri" panose="020F0502020204030204" pitchFamily="34" charset="0"/>
              </a:rPr>
              <a:t>Acceptability of a Minimally </a:t>
            </a:r>
            <a:r>
              <a:rPr lang="en-US" sz="2800" dirty="0">
                <a:ea typeface="Calibri" panose="020F0502020204030204" pitchFamily="34" charset="0"/>
              </a:rPr>
              <a:t>I</a:t>
            </a:r>
            <a:r>
              <a:rPr lang="en-US" sz="2800" b="1" dirty="0">
                <a:effectLst/>
                <a:latin typeface="Calibri" panose="020F0502020204030204" pitchFamily="34" charset="0"/>
                <a:ea typeface="Calibri" panose="020F0502020204030204" pitchFamily="34" charset="0"/>
              </a:rPr>
              <a:t>nvasive </a:t>
            </a:r>
            <a:r>
              <a:rPr lang="en-US" sz="2800" dirty="0">
                <a:ea typeface="Calibri" panose="020F0502020204030204" pitchFamily="34" charset="0"/>
              </a:rPr>
              <a:t>B</a:t>
            </a:r>
            <a:r>
              <a:rPr lang="en-US" sz="2800" b="1" dirty="0">
                <a:effectLst/>
                <a:latin typeface="Calibri" panose="020F0502020204030204" pitchFamily="34" charset="0"/>
                <a:ea typeface="Calibri" panose="020F0502020204030204" pitchFamily="34" charset="0"/>
              </a:rPr>
              <a:t>lood </a:t>
            </a:r>
            <a:r>
              <a:rPr lang="en-US" sz="2800" dirty="0">
                <a:ea typeface="Calibri" panose="020F0502020204030204" pitchFamily="34" charset="0"/>
              </a:rPr>
              <a:t>C</a:t>
            </a:r>
            <a:r>
              <a:rPr lang="en-US" sz="2800" b="1" dirty="0">
                <a:effectLst/>
                <a:latin typeface="Calibri" panose="020F0502020204030204" pitchFamily="34" charset="0"/>
                <a:ea typeface="Calibri" panose="020F0502020204030204" pitchFamily="34" charset="0"/>
              </a:rPr>
              <a:t>ollection </a:t>
            </a:r>
            <a:r>
              <a:rPr lang="en-US" sz="2800" dirty="0">
                <a:ea typeface="Calibri" panose="020F0502020204030204" pitchFamily="34" charset="0"/>
              </a:rPr>
              <a:t>D</a:t>
            </a:r>
            <a:r>
              <a:rPr lang="en-US" sz="2800" b="1" dirty="0">
                <a:effectLst/>
                <a:latin typeface="Calibri" panose="020F0502020204030204" pitchFamily="34" charset="0"/>
                <a:ea typeface="Calibri" panose="020F0502020204030204" pitchFamily="34" charset="0"/>
              </a:rPr>
              <a:t>evice for Use in an Mpox </a:t>
            </a:r>
            <a:r>
              <a:rPr lang="en-US" sz="2800" dirty="0">
                <a:ea typeface="Calibri" panose="020F0502020204030204" pitchFamily="34" charset="0"/>
              </a:rPr>
              <a:t>S</a:t>
            </a:r>
            <a:r>
              <a:rPr lang="en-US" sz="2800" b="1" dirty="0">
                <a:effectLst/>
                <a:latin typeface="Calibri" panose="020F0502020204030204" pitchFamily="34" charset="0"/>
                <a:ea typeface="Calibri" panose="020F0502020204030204" pitchFamily="34" charset="0"/>
              </a:rPr>
              <a:t>eroprevalence </a:t>
            </a:r>
            <a:r>
              <a:rPr lang="en-US" sz="2800" dirty="0">
                <a:ea typeface="Calibri" panose="020F0502020204030204" pitchFamily="34" charset="0"/>
              </a:rPr>
              <a:t>S</a:t>
            </a:r>
            <a:r>
              <a:rPr lang="en-US" sz="2800" b="1" dirty="0">
                <a:effectLst/>
                <a:latin typeface="Calibri" panose="020F0502020204030204" pitchFamily="34" charset="0"/>
                <a:ea typeface="Calibri" panose="020F0502020204030204" pitchFamily="34" charset="0"/>
              </a:rPr>
              <a:t>urvey</a:t>
            </a:r>
          </a:p>
        </p:txBody>
      </p:sp>
      <p:sp>
        <p:nvSpPr>
          <p:cNvPr id="3" name="Subtitle 2">
            <a:extLst>
              <a:ext uri="{FF2B5EF4-FFF2-40B4-BE49-F238E27FC236}">
                <a16:creationId xmlns:a16="http://schemas.microsoft.com/office/drawing/2014/main" id="{A027815A-D900-45DB-B7E9-7E3E5057AAA1}"/>
              </a:ext>
            </a:extLst>
          </p:cNvPr>
          <p:cNvSpPr>
            <a:spLocks noGrp="1"/>
          </p:cNvSpPr>
          <p:nvPr>
            <p:ph type="subTitle" idx="1"/>
          </p:nvPr>
        </p:nvSpPr>
        <p:spPr/>
        <p:txBody>
          <a:bodyPr/>
          <a:lstStyle/>
          <a:p>
            <a:r>
              <a:rPr lang="en-US" sz="2000" dirty="0"/>
              <a:t>Caroline Waddell, PhD</a:t>
            </a:r>
          </a:p>
        </p:txBody>
      </p:sp>
      <p:sp>
        <p:nvSpPr>
          <p:cNvPr id="4" name="Text Placeholder 3">
            <a:extLst>
              <a:ext uri="{FF2B5EF4-FFF2-40B4-BE49-F238E27FC236}">
                <a16:creationId xmlns:a16="http://schemas.microsoft.com/office/drawing/2014/main" id="{58FFE8E3-8F69-40F6-9D10-8E58648E78B5}"/>
              </a:ext>
            </a:extLst>
          </p:cNvPr>
          <p:cNvSpPr>
            <a:spLocks noGrp="1"/>
          </p:cNvSpPr>
          <p:nvPr>
            <p:ph type="body" sz="quarter" idx="10"/>
          </p:nvPr>
        </p:nvSpPr>
        <p:spPr/>
        <p:txBody>
          <a:bodyPr/>
          <a:lstStyle/>
          <a:p>
            <a:r>
              <a:rPr lang="en-US" dirty="0"/>
              <a:t>May 23, 2023</a:t>
            </a:r>
          </a:p>
          <a:p>
            <a:r>
              <a:rPr lang="en-US" dirty="0"/>
              <a:t>Epidemic Intelligence Service</a:t>
            </a:r>
          </a:p>
          <a:p>
            <a:r>
              <a:rPr lang="en-US" dirty="0"/>
              <a:t>Special Populations Team</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8587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28017-6B7A-9938-F81D-80B639ED684D}"/>
              </a:ext>
            </a:extLst>
          </p:cNvPr>
          <p:cNvSpPr>
            <a:spLocks noGrp="1"/>
          </p:cNvSpPr>
          <p:nvPr>
            <p:ph type="title"/>
          </p:nvPr>
        </p:nvSpPr>
        <p:spPr>
          <a:xfrm>
            <a:off x="457200" y="15479"/>
            <a:ext cx="8229600" cy="857250"/>
          </a:xfrm>
        </p:spPr>
        <p:txBody>
          <a:bodyPr/>
          <a:lstStyle/>
          <a:p>
            <a:r>
              <a:rPr lang="en-US" dirty="0">
                <a:latin typeface="+mj-lt"/>
              </a:rPr>
              <a:t>Seroprevalence Surveys</a:t>
            </a:r>
          </a:p>
        </p:txBody>
      </p:sp>
      <p:pic>
        <p:nvPicPr>
          <p:cNvPr id="5" name="Picture 4" descr="Icon&#10;&#10;Description automatically generated">
            <a:extLst>
              <a:ext uri="{FF2B5EF4-FFF2-40B4-BE49-F238E27FC236}">
                <a16:creationId xmlns:a16="http://schemas.microsoft.com/office/drawing/2014/main" id="{55C13374-6025-4721-B247-30F298A7FDB9}"/>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600" t="6759" r="600" b="7789"/>
          <a:stretch/>
        </p:blipFill>
        <p:spPr>
          <a:xfrm>
            <a:off x="2008821" y="953501"/>
            <a:ext cx="5126358" cy="3937263"/>
          </a:xfrm>
          <a:prstGeom prst="rect">
            <a:avLst/>
          </a:prstGeom>
        </p:spPr>
      </p:pic>
    </p:spTree>
    <p:extLst>
      <p:ext uri="{BB962C8B-B14F-4D97-AF65-F5344CB8AC3E}">
        <p14:creationId xmlns:p14="http://schemas.microsoft.com/office/powerpoint/2010/main" val="265151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28017-6B7A-9938-F81D-80B639ED684D}"/>
              </a:ext>
            </a:extLst>
          </p:cNvPr>
          <p:cNvSpPr>
            <a:spLocks noGrp="1"/>
          </p:cNvSpPr>
          <p:nvPr>
            <p:ph type="title"/>
          </p:nvPr>
        </p:nvSpPr>
        <p:spPr>
          <a:xfrm>
            <a:off x="542924" y="234554"/>
            <a:ext cx="8494749" cy="857250"/>
          </a:xfrm>
        </p:spPr>
        <p:txBody>
          <a:bodyPr/>
          <a:lstStyle/>
          <a:p>
            <a:r>
              <a:rPr lang="en-US">
                <a:latin typeface="+mj-lt"/>
              </a:rPr>
              <a:t>Prior Seroprevalence Surveys for Other Pathogens Among PEH</a:t>
            </a:r>
          </a:p>
        </p:txBody>
      </p:sp>
      <p:sp>
        <p:nvSpPr>
          <p:cNvPr id="2" name="Title 2">
            <a:extLst>
              <a:ext uri="{FF2B5EF4-FFF2-40B4-BE49-F238E27FC236}">
                <a16:creationId xmlns:a16="http://schemas.microsoft.com/office/drawing/2014/main" id="{6F314384-B8C0-3715-A38E-D8E6B83C8A97}"/>
              </a:ext>
            </a:extLst>
          </p:cNvPr>
          <p:cNvSpPr txBox="1">
            <a:spLocks/>
          </p:cNvSpPr>
          <p:nvPr/>
        </p:nvSpPr>
        <p:spPr>
          <a:xfrm>
            <a:off x="1495425" y="2861071"/>
            <a:ext cx="8229600"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457200" indent="-457200">
              <a:buFont typeface="Arial" panose="020B0604020202020204" pitchFamily="34" charset="0"/>
              <a:buChar char="•"/>
            </a:pPr>
            <a:r>
              <a:rPr lang="en-US" sz="2400"/>
              <a:t>HIV</a:t>
            </a:r>
          </a:p>
          <a:p>
            <a:pPr marL="457200" indent="-457200">
              <a:buFont typeface="Arial" panose="020B0604020202020204" pitchFamily="34" charset="0"/>
              <a:buChar char="•"/>
            </a:pPr>
            <a:endParaRPr lang="en-US" sz="2000"/>
          </a:p>
          <a:p>
            <a:pPr marL="457200" indent="-457200">
              <a:buFont typeface="Arial" panose="020B0604020202020204" pitchFamily="34" charset="0"/>
              <a:buChar char="•"/>
            </a:pPr>
            <a:r>
              <a:rPr lang="en-US" sz="2400"/>
              <a:t>COVID-19</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Hepatitis</a:t>
            </a:r>
          </a:p>
        </p:txBody>
      </p:sp>
      <p:sp>
        <p:nvSpPr>
          <p:cNvPr id="6" name="TextBox 5">
            <a:extLst>
              <a:ext uri="{FF2B5EF4-FFF2-40B4-BE49-F238E27FC236}">
                <a16:creationId xmlns:a16="http://schemas.microsoft.com/office/drawing/2014/main" id="{CD3A69C1-BAF9-D181-3729-3BA216CB6302}"/>
              </a:ext>
            </a:extLst>
          </p:cNvPr>
          <p:cNvSpPr txBox="1"/>
          <p:nvPr/>
        </p:nvSpPr>
        <p:spPr>
          <a:xfrm>
            <a:off x="4281488" y="1455331"/>
            <a:ext cx="4862512" cy="2215991"/>
          </a:xfrm>
          <a:prstGeom prst="rect">
            <a:avLst/>
          </a:prstGeom>
          <a:noFill/>
        </p:spPr>
        <p:txBody>
          <a:bodyPr wrap="square">
            <a:spAutoFit/>
          </a:bodyPr>
          <a:lstStyle/>
          <a:p>
            <a:pPr marL="457200" indent="-457200">
              <a:buFont typeface="Arial" panose="020B0604020202020204" pitchFamily="34" charset="0"/>
              <a:buChar char="•"/>
            </a:pPr>
            <a:endParaRPr lang="en-US" sz="1800"/>
          </a:p>
          <a:p>
            <a:pPr marL="457200" indent="-457200">
              <a:buFont typeface="Arial" panose="020B0604020202020204" pitchFamily="34" charset="0"/>
              <a:buChar char="•"/>
            </a:pPr>
            <a:r>
              <a:rPr lang="en-US" sz="2400" b="1">
                <a:solidFill>
                  <a:srgbClr val="003057"/>
                </a:solidFill>
                <a:latin typeface="Calibri" panose="020F0502020204030204" pitchFamily="34" charset="0"/>
                <a:cs typeface="Calibri" panose="020F0502020204030204" pitchFamily="34" charset="0"/>
              </a:rPr>
              <a:t>West Nile virus</a:t>
            </a:r>
          </a:p>
          <a:p>
            <a:pPr marL="457200" indent="-457200">
              <a:buFont typeface="Arial" panose="020B0604020202020204" pitchFamily="34" charset="0"/>
              <a:buChar char="•"/>
            </a:pPr>
            <a:endParaRPr lang="en-US" sz="2400" b="1">
              <a:solidFill>
                <a:srgbClr val="003057"/>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b="1">
                <a:solidFill>
                  <a:srgbClr val="003057"/>
                </a:solidFill>
                <a:latin typeface="Calibri" panose="020F0502020204030204" pitchFamily="34" charset="0"/>
                <a:cs typeface="Calibri" panose="020F0502020204030204" pitchFamily="34" charset="0"/>
              </a:rPr>
              <a:t>Bartonella spp.</a:t>
            </a:r>
          </a:p>
          <a:p>
            <a:pPr marL="457200" indent="-457200">
              <a:buFont typeface="Arial" panose="020B0604020202020204" pitchFamily="34" charset="0"/>
              <a:buChar char="•"/>
            </a:pPr>
            <a:endParaRPr lang="en-US" sz="2400" b="1">
              <a:solidFill>
                <a:srgbClr val="003057"/>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b="1">
                <a:solidFill>
                  <a:srgbClr val="D22730"/>
                </a:solidFill>
                <a:latin typeface="Calibri" panose="020F0502020204030204" pitchFamily="34" charset="0"/>
                <a:cs typeface="Calibri" panose="020F0502020204030204" pitchFamily="34" charset="0"/>
              </a:rPr>
              <a:t>Mpox</a:t>
            </a:r>
          </a:p>
        </p:txBody>
      </p:sp>
    </p:spTree>
    <p:extLst>
      <p:ext uri="{BB962C8B-B14F-4D97-AF65-F5344CB8AC3E}">
        <p14:creationId xmlns:p14="http://schemas.microsoft.com/office/powerpoint/2010/main" val="1942515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28017-6B7A-9938-F81D-80B639ED684D}"/>
              </a:ext>
            </a:extLst>
          </p:cNvPr>
          <p:cNvSpPr>
            <a:spLocks noGrp="1"/>
          </p:cNvSpPr>
          <p:nvPr>
            <p:ph type="title"/>
          </p:nvPr>
        </p:nvSpPr>
        <p:spPr>
          <a:xfrm>
            <a:off x="1171584" y="117106"/>
            <a:ext cx="6972300" cy="857250"/>
          </a:xfrm>
        </p:spPr>
        <p:txBody>
          <a:bodyPr/>
          <a:lstStyle/>
          <a:p>
            <a:r>
              <a:rPr lang="en-US" dirty="0">
                <a:latin typeface="+mj-lt"/>
              </a:rPr>
              <a:t>Challenges of Seroprevalence Surveys </a:t>
            </a:r>
          </a:p>
        </p:txBody>
      </p:sp>
      <p:sp>
        <p:nvSpPr>
          <p:cNvPr id="2" name="Title 2">
            <a:extLst>
              <a:ext uri="{FF2B5EF4-FFF2-40B4-BE49-F238E27FC236}">
                <a16:creationId xmlns:a16="http://schemas.microsoft.com/office/drawing/2014/main" id="{6F314384-B8C0-3715-A38E-D8E6B83C8A97}"/>
              </a:ext>
            </a:extLst>
          </p:cNvPr>
          <p:cNvSpPr txBox="1">
            <a:spLocks/>
          </p:cNvSpPr>
          <p:nvPr/>
        </p:nvSpPr>
        <p:spPr>
          <a:xfrm>
            <a:off x="3206275" y="2718678"/>
            <a:ext cx="2902918"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457200" indent="-457200">
              <a:buFont typeface="Arial" panose="020B0604020202020204" pitchFamily="34" charset="0"/>
              <a:buChar char="•"/>
            </a:pPr>
            <a:r>
              <a:rPr lang="en-US" sz="2400" dirty="0">
                <a:solidFill>
                  <a:srgbClr val="2F74F1"/>
                </a:solidFill>
              </a:rPr>
              <a:t>Injection drug use</a:t>
            </a:r>
          </a:p>
          <a:p>
            <a:pPr marL="457200" indent="-457200">
              <a:buFont typeface="Arial" panose="020B0604020202020204" pitchFamily="34" charset="0"/>
              <a:buChar char="•"/>
            </a:pPr>
            <a:r>
              <a:rPr lang="en-US" sz="2400" dirty="0">
                <a:solidFill>
                  <a:srgbClr val="2F74F1"/>
                </a:solidFill>
              </a:rPr>
              <a:t>Scarring</a:t>
            </a:r>
          </a:p>
          <a:p>
            <a:pPr marL="457200" indent="-457200">
              <a:buFont typeface="Arial" panose="020B0604020202020204" pitchFamily="34" charset="0"/>
              <a:buChar char="•"/>
            </a:pPr>
            <a:r>
              <a:rPr lang="en-US" sz="2400" dirty="0">
                <a:solidFill>
                  <a:srgbClr val="2F74F1"/>
                </a:solidFill>
              </a:rPr>
              <a:t>Invasiveness</a:t>
            </a:r>
          </a:p>
          <a:p>
            <a:pPr marL="457200" indent="-457200">
              <a:buFont typeface="Arial" panose="020B0604020202020204" pitchFamily="34" charset="0"/>
              <a:buChar char="•"/>
            </a:pPr>
            <a:r>
              <a:rPr lang="en-US" sz="2400" dirty="0">
                <a:solidFill>
                  <a:srgbClr val="2F74F1"/>
                </a:solidFill>
              </a:rPr>
              <a:t>Needle aversion</a:t>
            </a:r>
          </a:p>
        </p:txBody>
      </p:sp>
      <p:pic>
        <p:nvPicPr>
          <p:cNvPr id="4" name="Picture 3" descr="Medical professional drawing blood from a survey participant's arm in daylight.">
            <a:extLst>
              <a:ext uri="{FF2B5EF4-FFF2-40B4-BE49-F238E27FC236}">
                <a16:creationId xmlns:a16="http://schemas.microsoft.com/office/drawing/2014/main" id="{980E0E5F-35C7-08D5-C86A-6C98146F48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934"/>
          <a:stretch/>
        </p:blipFill>
        <p:spPr>
          <a:xfrm rot="5400000">
            <a:off x="303530" y="1735690"/>
            <a:ext cx="2643654" cy="2201435"/>
          </a:xfrm>
          <a:prstGeom prst="rect">
            <a:avLst/>
          </a:prstGeom>
        </p:spPr>
      </p:pic>
      <p:pic>
        <p:nvPicPr>
          <p:cNvPr id="6" name="Picture 6" descr="Medical professional drawing blood from a survey participant's arm at night.">
            <a:extLst>
              <a:ext uri="{FF2B5EF4-FFF2-40B4-BE49-F238E27FC236}">
                <a16:creationId xmlns:a16="http://schemas.microsoft.com/office/drawing/2014/main" id="{70F81194-F853-ABBE-2831-F6C71350C257}"/>
              </a:ext>
            </a:extLst>
          </p:cNvPr>
          <p:cNvPicPr>
            <a:picLocks noChangeAspect="1"/>
          </p:cNvPicPr>
          <p:nvPr/>
        </p:nvPicPr>
        <p:blipFill>
          <a:blip r:embed="rId4"/>
          <a:stretch>
            <a:fillRect/>
          </a:stretch>
        </p:blipFill>
        <p:spPr>
          <a:xfrm rot="5400000">
            <a:off x="5687447" y="1670573"/>
            <a:ext cx="2794947" cy="2096210"/>
          </a:xfrm>
          <a:prstGeom prst="rect">
            <a:avLst/>
          </a:prstGeom>
        </p:spPr>
      </p:pic>
    </p:spTree>
    <p:extLst>
      <p:ext uri="{BB962C8B-B14F-4D97-AF65-F5344CB8AC3E}">
        <p14:creationId xmlns:p14="http://schemas.microsoft.com/office/powerpoint/2010/main" val="683072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28017-6B7A-9938-F81D-80B639ED684D}"/>
              </a:ext>
            </a:extLst>
          </p:cNvPr>
          <p:cNvSpPr>
            <a:spLocks noGrp="1"/>
          </p:cNvSpPr>
          <p:nvPr>
            <p:ph type="title"/>
          </p:nvPr>
        </p:nvSpPr>
        <p:spPr>
          <a:xfrm>
            <a:off x="542924" y="234554"/>
            <a:ext cx="8516016" cy="857250"/>
          </a:xfrm>
        </p:spPr>
        <p:txBody>
          <a:bodyPr/>
          <a:lstStyle/>
          <a:p>
            <a:r>
              <a:rPr lang="en-US">
                <a:latin typeface="+mj-lt"/>
              </a:rPr>
              <a:t>Overcoming Challenges of Seroprevalence Surveys </a:t>
            </a:r>
          </a:p>
        </p:txBody>
      </p:sp>
      <p:pic>
        <p:nvPicPr>
          <p:cNvPr id="6" name="Content Placeholder 4" descr="A picture containing person&#10;&#10;Description automatically generated">
            <a:extLst>
              <a:ext uri="{FF2B5EF4-FFF2-40B4-BE49-F238E27FC236}">
                <a16:creationId xmlns:a16="http://schemas.microsoft.com/office/drawing/2014/main" id="{3D07F4B1-9DA7-4445-8DBE-0FFFB281B2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8" r="30931" b="-2"/>
          <a:stretch/>
        </p:blipFill>
        <p:spPr>
          <a:xfrm rot="5400000">
            <a:off x="2972760" y="1070288"/>
            <a:ext cx="3349769" cy="3690234"/>
          </a:xfrm>
          <a:prstGeom prst="rect">
            <a:avLst/>
          </a:prstGeom>
        </p:spPr>
      </p:pic>
    </p:spTree>
    <p:extLst>
      <p:ext uri="{BB962C8B-B14F-4D97-AF65-F5344CB8AC3E}">
        <p14:creationId xmlns:p14="http://schemas.microsoft.com/office/powerpoint/2010/main" val="393664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sky, road&#10;&#10;Description automatically generated">
            <a:extLst>
              <a:ext uri="{FF2B5EF4-FFF2-40B4-BE49-F238E27FC236}">
                <a16:creationId xmlns:a16="http://schemas.microsoft.com/office/drawing/2014/main" id="{D5C845A1-1881-CA7B-2BF9-24E0F7375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36731" cy="5143500"/>
          </a:xfrm>
          <a:prstGeom prst="rect">
            <a:avLst/>
          </a:prstGeom>
        </p:spPr>
      </p:pic>
      <p:sp>
        <p:nvSpPr>
          <p:cNvPr id="4" name="Title 3">
            <a:extLst>
              <a:ext uri="{FF2B5EF4-FFF2-40B4-BE49-F238E27FC236}">
                <a16:creationId xmlns:a16="http://schemas.microsoft.com/office/drawing/2014/main" id="{71A406B0-F72E-4435-D92A-4BBA6A3CB137}"/>
              </a:ext>
            </a:extLst>
          </p:cNvPr>
          <p:cNvSpPr>
            <a:spLocks noGrp="1"/>
          </p:cNvSpPr>
          <p:nvPr>
            <p:ph type="title"/>
          </p:nvPr>
        </p:nvSpPr>
        <p:spPr>
          <a:xfrm>
            <a:off x="3785144" y="2313033"/>
            <a:ext cx="5472299" cy="2354961"/>
          </a:xfrm>
        </p:spPr>
        <p:txBody>
          <a:bodyPr/>
          <a:lstStyle/>
          <a:p>
            <a:r>
              <a:rPr lang="en-US" sz="2800" dirty="0"/>
              <a:t>Objective:</a:t>
            </a:r>
            <a:br>
              <a:rPr lang="en-US" sz="2800" dirty="0"/>
            </a:br>
            <a:br>
              <a:rPr lang="en-US" sz="2800" dirty="0"/>
            </a:br>
            <a:br>
              <a:rPr lang="en-US" sz="2400" dirty="0"/>
            </a:br>
            <a:r>
              <a:rPr lang="en-US" sz="2400" dirty="0"/>
              <a:t>Assess the </a:t>
            </a:r>
            <a:r>
              <a:rPr lang="en-US" sz="2400" u="sng" dirty="0"/>
              <a:t>acceptability</a:t>
            </a:r>
            <a:r>
              <a:rPr lang="en-US" sz="2400" dirty="0"/>
              <a:t> of a minimally invasive </a:t>
            </a:r>
            <a:r>
              <a:rPr lang="en-US" sz="2400" u="sng" dirty="0"/>
              <a:t>blood collection device </a:t>
            </a:r>
            <a:r>
              <a:rPr lang="en-US" sz="2400" dirty="0"/>
              <a:t>during a seroprevalence survey </a:t>
            </a:r>
            <a:r>
              <a:rPr lang="en-US" sz="2400" dirty="0">
                <a:cs typeface="Calibri" panose="020F0502020204030204" pitchFamily="34" charset="0"/>
              </a:rPr>
              <a:t>a</a:t>
            </a:r>
            <a:r>
              <a:rPr lang="en-US" sz="2400" b="1" dirty="0">
                <a:solidFill>
                  <a:schemeClr val="bg2"/>
                </a:solidFill>
                <a:latin typeface="Calibri" panose="020F0502020204030204" pitchFamily="34" charset="0"/>
                <a:cs typeface="Calibri" panose="020F0502020204030204" pitchFamily="34" charset="0"/>
              </a:rPr>
              <a:t>mong people experiencing homelessness in San Francisco, CA</a:t>
            </a:r>
            <a:br>
              <a:rPr lang="en-US" sz="2400" dirty="0"/>
            </a:br>
            <a:br>
              <a:rPr lang="en-US" sz="2400" dirty="0"/>
            </a:br>
            <a:r>
              <a:rPr lang="en-US" sz="2400" dirty="0">
                <a:solidFill>
                  <a:srgbClr val="003057"/>
                </a:solidFill>
              </a:rPr>
              <a:t>2. Determine the </a:t>
            </a:r>
            <a:r>
              <a:rPr lang="en-US" sz="2400" u="sng" dirty="0">
                <a:solidFill>
                  <a:srgbClr val="003057"/>
                </a:solidFill>
              </a:rPr>
              <a:t>prevalence of mpox</a:t>
            </a:r>
            <a:br>
              <a:rPr lang="en-US" sz="2400" dirty="0"/>
            </a:br>
            <a:endParaRPr lang="en-US" sz="2800" u="sng" dirty="0"/>
          </a:p>
        </p:txBody>
      </p:sp>
    </p:spTree>
    <p:extLst>
      <p:ext uri="{BB962C8B-B14F-4D97-AF65-F5344CB8AC3E}">
        <p14:creationId xmlns:p14="http://schemas.microsoft.com/office/powerpoint/2010/main" val="1021203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dirty="0"/>
          </a:p>
          <a:p>
            <a:pPr lvl="2"/>
            <a:endParaRPr lang="en-US" dirty="0"/>
          </a:p>
          <a:p>
            <a:endParaRPr lang="en-US" dirty="0"/>
          </a:p>
        </p:txBody>
      </p:sp>
      <p:pic>
        <p:nvPicPr>
          <p:cNvPr id="7" name="Picture 6" descr="A doctor attending to a patient&#10;&#10;Description automatically generated with low confidence">
            <a:extLst>
              <a:ext uri="{FF2B5EF4-FFF2-40B4-BE49-F238E27FC236}">
                <a16:creationId xmlns:a16="http://schemas.microsoft.com/office/drawing/2014/main" id="{2A70D3F0-F4B6-49B8-7D17-A53232063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002" y="1477056"/>
            <a:ext cx="3886592" cy="2914944"/>
          </a:xfrm>
          <a:prstGeom prst="rect">
            <a:avLst/>
          </a:prstGeom>
        </p:spPr>
      </p:pic>
      <p:pic>
        <p:nvPicPr>
          <p:cNvPr id="8" name="Picture 7" descr="A doctor attending to a patient&#10;&#10;Description automatically generated with medium confidence">
            <a:extLst>
              <a:ext uri="{FF2B5EF4-FFF2-40B4-BE49-F238E27FC236}">
                <a16:creationId xmlns:a16="http://schemas.microsoft.com/office/drawing/2014/main" id="{7FDCDBE7-DF08-A462-B8B3-12A20539AF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34"/>
          <a:stretch/>
        </p:blipFill>
        <p:spPr>
          <a:xfrm rot="5400000">
            <a:off x="944414" y="1711829"/>
            <a:ext cx="2914944" cy="2445399"/>
          </a:xfrm>
          <a:prstGeom prst="rect">
            <a:avLst/>
          </a:prstGeom>
        </p:spPr>
      </p:pic>
      <p:sp>
        <p:nvSpPr>
          <p:cNvPr id="2" name="TextBox 1">
            <a:extLst>
              <a:ext uri="{FF2B5EF4-FFF2-40B4-BE49-F238E27FC236}">
                <a16:creationId xmlns:a16="http://schemas.microsoft.com/office/drawing/2014/main" id="{2D937CBB-0A55-DA95-AF58-A5EBCB7C26B4}"/>
              </a:ext>
            </a:extLst>
          </p:cNvPr>
          <p:cNvSpPr txBox="1"/>
          <p:nvPr/>
        </p:nvSpPr>
        <p:spPr>
          <a:xfrm>
            <a:off x="275204" y="345757"/>
            <a:ext cx="8411596" cy="584775"/>
          </a:xfrm>
          <a:prstGeom prst="rect">
            <a:avLst/>
          </a:prstGeom>
          <a:noFill/>
        </p:spPr>
        <p:txBody>
          <a:bodyPr wrap="square">
            <a:spAutoFit/>
          </a:bodyPr>
          <a:lstStyle/>
          <a:p>
            <a:r>
              <a:rPr lang="en-US" sz="3200" b="1" i="0">
                <a:solidFill>
                  <a:srgbClr val="003057"/>
                </a:solidFill>
                <a:effectLst/>
                <a:latin typeface="+mj-lt"/>
              </a:rPr>
              <a:t>Methods: Blood Collection</a:t>
            </a:r>
          </a:p>
        </p:txBody>
      </p:sp>
      <p:sp>
        <p:nvSpPr>
          <p:cNvPr id="4" name="TextBox 3">
            <a:extLst>
              <a:ext uri="{FF2B5EF4-FFF2-40B4-BE49-F238E27FC236}">
                <a16:creationId xmlns:a16="http://schemas.microsoft.com/office/drawing/2014/main" id="{6865172C-BBBF-F3EC-B0C3-DB2202FDFB87}"/>
              </a:ext>
            </a:extLst>
          </p:cNvPr>
          <p:cNvSpPr txBox="1"/>
          <p:nvPr/>
        </p:nvSpPr>
        <p:spPr>
          <a:xfrm>
            <a:off x="890631" y="4392000"/>
            <a:ext cx="3022510" cy="523220"/>
          </a:xfrm>
          <a:prstGeom prst="rect">
            <a:avLst/>
          </a:prstGeom>
          <a:noFill/>
        </p:spPr>
        <p:txBody>
          <a:bodyPr wrap="square" rtlCol="0">
            <a:spAutoFit/>
          </a:bodyPr>
          <a:lstStyle/>
          <a:p>
            <a:pPr algn="ctr"/>
            <a:r>
              <a:rPr lang="en-US" sz="1400" dirty="0">
                <a:solidFill>
                  <a:srgbClr val="000000"/>
                </a:solidFill>
                <a:latin typeface="Calibri" panose="020F0502020204030204" pitchFamily="34" charset="0"/>
              </a:rPr>
              <a:t>Phlebotomist attempting venipuncture with a survey participant</a:t>
            </a:r>
          </a:p>
        </p:txBody>
      </p:sp>
      <p:sp>
        <p:nvSpPr>
          <p:cNvPr id="5" name="TextBox 4">
            <a:extLst>
              <a:ext uri="{FF2B5EF4-FFF2-40B4-BE49-F238E27FC236}">
                <a16:creationId xmlns:a16="http://schemas.microsoft.com/office/drawing/2014/main" id="{8DE0CC9F-6628-73C3-80E7-4085326DE1A0}"/>
              </a:ext>
            </a:extLst>
          </p:cNvPr>
          <p:cNvSpPr txBox="1"/>
          <p:nvPr/>
        </p:nvSpPr>
        <p:spPr>
          <a:xfrm>
            <a:off x="4913043" y="4391797"/>
            <a:ext cx="3022510" cy="523220"/>
          </a:xfrm>
          <a:prstGeom prst="rect">
            <a:avLst/>
          </a:prstGeom>
          <a:noFill/>
        </p:spPr>
        <p:txBody>
          <a:bodyPr wrap="square" rtlCol="0">
            <a:spAutoFit/>
          </a:bodyPr>
          <a:lstStyle/>
          <a:p>
            <a:pPr algn="ctr"/>
            <a:r>
              <a:rPr lang="en-US" sz="1400" dirty="0">
                <a:solidFill>
                  <a:srgbClr val="000000"/>
                </a:solidFill>
                <a:latin typeface="Calibri" panose="020F0502020204030204" pitchFamily="34" charset="0"/>
              </a:rPr>
              <a:t>Phlebotomist assisting participant administer blood collection device</a:t>
            </a:r>
          </a:p>
        </p:txBody>
      </p:sp>
    </p:spTree>
    <p:extLst>
      <p:ext uri="{BB962C8B-B14F-4D97-AF65-F5344CB8AC3E}">
        <p14:creationId xmlns:p14="http://schemas.microsoft.com/office/powerpoint/2010/main" val="3237709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2010655" y="246202"/>
            <a:ext cx="6177750" cy="646331"/>
          </a:xfrm>
          <a:prstGeom prst="rect">
            <a:avLst/>
          </a:prstGeom>
          <a:noFill/>
        </p:spPr>
        <p:txBody>
          <a:bodyPr wrap="square">
            <a:spAutoFit/>
          </a:bodyPr>
          <a:lstStyle/>
          <a:p>
            <a:r>
              <a:rPr lang="en-US" sz="3600" b="1" dirty="0">
                <a:solidFill>
                  <a:srgbClr val="003057"/>
                </a:solidFill>
              </a:rPr>
              <a:t>Device Administration</a:t>
            </a:r>
            <a:endParaRPr lang="en-US" sz="3600" dirty="0"/>
          </a:p>
        </p:txBody>
      </p:sp>
      <p:pic>
        <p:nvPicPr>
          <p:cNvPr id="5" name="Content Placeholder 4" descr="A survey participant with the blood collection device on their upper arm.">
            <a:extLst>
              <a:ext uri="{FF2B5EF4-FFF2-40B4-BE49-F238E27FC236}">
                <a16:creationId xmlns:a16="http://schemas.microsoft.com/office/drawing/2014/main" id="{9B720A48-158A-A1E2-A486-523605ADE6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8" r="30931" b="-2"/>
          <a:stretch/>
        </p:blipFill>
        <p:spPr>
          <a:xfrm rot="5400000">
            <a:off x="2642894" y="793293"/>
            <a:ext cx="3681234" cy="4055389"/>
          </a:xfrm>
          <a:prstGeom prst="rect">
            <a:avLst/>
          </a:prstGeom>
        </p:spPr>
      </p:pic>
    </p:spTree>
    <p:extLst>
      <p:ext uri="{BB962C8B-B14F-4D97-AF65-F5344CB8AC3E}">
        <p14:creationId xmlns:p14="http://schemas.microsoft.com/office/powerpoint/2010/main" val="2922590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2106945" y="315373"/>
            <a:ext cx="5500202" cy="646331"/>
          </a:xfrm>
          <a:prstGeom prst="rect">
            <a:avLst/>
          </a:prstGeom>
          <a:noFill/>
        </p:spPr>
        <p:txBody>
          <a:bodyPr wrap="square">
            <a:spAutoFit/>
          </a:bodyPr>
          <a:lstStyle/>
          <a:p>
            <a:r>
              <a:rPr lang="en-US" sz="3600" b="1" dirty="0">
                <a:solidFill>
                  <a:srgbClr val="003057"/>
                </a:solidFill>
              </a:rPr>
              <a:t>Blood Collection Device</a:t>
            </a:r>
            <a:endParaRPr lang="en-US" sz="3600" dirty="0"/>
          </a:p>
        </p:txBody>
      </p:sp>
      <p:sp>
        <p:nvSpPr>
          <p:cNvPr id="5" name="TextBox 4">
            <a:extLst>
              <a:ext uri="{FF2B5EF4-FFF2-40B4-BE49-F238E27FC236}">
                <a16:creationId xmlns:a16="http://schemas.microsoft.com/office/drawing/2014/main" id="{FFDFB629-8D04-5885-03FE-BDF3D158BF8D}"/>
              </a:ext>
            </a:extLst>
          </p:cNvPr>
          <p:cNvSpPr txBox="1"/>
          <p:nvPr/>
        </p:nvSpPr>
        <p:spPr>
          <a:xfrm>
            <a:off x="3195376" y="1486528"/>
            <a:ext cx="5220575" cy="2462213"/>
          </a:xfrm>
          <a:prstGeom prst="rect">
            <a:avLst/>
          </a:prstGeom>
          <a:noFill/>
        </p:spPr>
        <p:txBody>
          <a:bodyPr wrap="square">
            <a:spAutoFit/>
          </a:bodyPr>
          <a:lstStyle/>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The device has a lancet which punctures the skin upon release of the button and is then retracted into the device</a:t>
            </a:r>
          </a:p>
          <a:p>
            <a:pPr marL="214313" indent="-214313">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Once the button is pressed it will not activate the lancet if pressed again</a:t>
            </a:r>
          </a:p>
          <a:p>
            <a:pPr marL="214313" indent="-214313">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pic>
        <p:nvPicPr>
          <p:cNvPr id="3" name="Picture 2" descr="Image of the blood collection device.">
            <a:extLst>
              <a:ext uri="{FF2B5EF4-FFF2-40B4-BE49-F238E27FC236}">
                <a16:creationId xmlns:a16="http://schemas.microsoft.com/office/drawing/2014/main" id="{89199B35-21BE-6B49-2FAD-AB88EB541151}"/>
              </a:ext>
            </a:extLst>
          </p:cNvPr>
          <p:cNvPicPr>
            <a:picLocks noChangeAspect="1"/>
          </p:cNvPicPr>
          <p:nvPr/>
        </p:nvPicPr>
        <p:blipFill>
          <a:blip r:embed="rId3"/>
          <a:stretch>
            <a:fillRect/>
          </a:stretch>
        </p:blipFill>
        <p:spPr>
          <a:xfrm>
            <a:off x="1097466" y="1601769"/>
            <a:ext cx="1071322" cy="1939961"/>
          </a:xfrm>
          <a:prstGeom prst="rect">
            <a:avLst/>
          </a:prstGeom>
        </p:spPr>
      </p:pic>
    </p:spTree>
    <p:extLst>
      <p:ext uri="{BB962C8B-B14F-4D97-AF65-F5344CB8AC3E}">
        <p14:creationId xmlns:p14="http://schemas.microsoft.com/office/powerpoint/2010/main" val="3420662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3987920" y="0"/>
            <a:ext cx="6177750" cy="523220"/>
          </a:xfrm>
          <a:prstGeom prst="rect">
            <a:avLst/>
          </a:prstGeom>
          <a:noFill/>
        </p:spPr>
        <p:txBody>
          <a:bodyPr wrap="square">
            <a:spAutoFit/>
          </a:bodyPr>
          <a:lstStyle/>
          <a:p>
            <a:r>
              <a:rPr lang="en-US" sz="2800" b="1" dirty="0">
                <a:solidFill>
                  <a:srgbClr val="003057"/>
                </a:solidFill>
              </a:rPr>
              <a:t>Site Preparation</a:t>
            </a:r>
            <a:endParaRPr lang="en-US" sz="2800" dirty="0"/>
          </a:p>
        </p:txBody>
      </p:sp>
      <p:pic>
        <p:nvPicPr>
          <p:cNvPr id="2" name="Content Placeholder 4" descr="A medical professional placing a heat pack  onto a survey participant's arm.">
            <a:extLst>
              <a:ext uri="{FF2B5EF4-FFF2-40B4-BE49-F238E27FC236}">
                <a16:creationId xmlns:a16="http://schemas.microsoft.com/office/drawing/2014/main" id="{D0EC625D-D89D-9A0C-9949-316295486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68"/>
          <a:stretch/>
        </p:blipFill>
        <p:spPr>
          <a:xfrm rot="5400000">
            <a:off x="-627155" y="566195"/>
            <a:ext cx="5111933" cy="3857624"/>
          </a:xfrm>
          <a:prstGeom prst="rect">
            <a:avLst/>
          </a:prstGeom>
        </p:spPr>
      </p:pic>
      <p:sp>
        <p:nvSpPr>
          <p:cNvPr id="5" name="TextBox 4">
            <a:extLst>
              <a:ext uri="{FF2B5EF4-FFF2-40B4-BE49-F238E27FC236}">
                <a16:creationId xmlns:a16="http://schemas.microsoft.com/office/drawing/2014/main" id="{FFDFB629-8D04-5885-03FE-BDF3D158BF8D}"/>
              </a:ext>
            </a:extLst>
          </p:cNvPr>
          <p:cNvSpPr txBox="1"/>
          <p:nvPr/>
        </p:nvSpPr>
        <p:spPr>
          <a:xfrm>
            <a:off x="4045408" y="1171365"/>
            <a:ext cx="4650376" cy="1785104"/>
          </a:xfrm>
          <a:prstGeom prst="rect">
            <a:avLst/>
          </a:prstGeom>
          <a:noFill/>
        </p:spPr>
        <p:txBody>
          <a:bodyPr wrap="square">
            <a:spAutoFit/>
          </a:bodyPr>
          <a:lstStyle/>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Choose deltoid muscular site with minimal adipose tissue</a:t>
            </a:r>
          </a:p>
          <a:p>
            <a:endParaRPr lang="en-US" sz="22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Clean site with included alcohol pad</a:t>
            </a:r>
          </a:p>
          <a:p>
            <a:endParaRPr lang="en-US"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3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a:p>
          <a:p>
            <a:pPr lvl="2"/>
            <a:endParaRPr lang="en-US"/>
          </a:p>
          <a:p>
            <a:endParaRPr lang="en-US"/>
          </a:p>
        </p:txBody>
      </p:sp>
      <p:sp>
        <p:nvSpPr>
          <p:cNvPr id="10" name="TextBox 9">
            <a:extLst>
              <a:ext uri="{FF2B5EF4-FFF2-40B4-BE49-F238E27FC236}">
                <a16:creationId xmlns:a16="http://schemas.microsoft.com/office/drawing/2014/main" id="{A22F5307-A36A-AF72-0627-F110676FD0B2}"/>
              </a:ext>
            </a:extLst>
          </p:cNvPr>
          <p:cNvSpPr txBox="1"/>
          <p:nvPr/>
        </p:nvSpPr>
        <p:spPr>
          <a:xfrm>
            <a:off x="3987920" y="0"/>
            <a:ext cx="6177750" cy="523220"/>
          </a:xfrm>
          <a:prstGeom prst="rect">
            <a:avLst/>
          </a:prstGeom>
          <a:noFill/>
        </p:spPr>
        <p:txBody>
          <a:bodyPr wrap="square">
            <a:spAutoFit/>
          </a:bodyPr>
          <a:lstStyle/>
          <a:p>
            <a:r>
              <a:rPr lang="en-US" sz="2800" b="1" dirty="0">
                <a:solidFill>
                  <a:srgbClr val="003057"/>
                </a:solidFill>
              </a:rPr>
              <a:t>Site Preparation</a:t>
            </a:r>
            <a:endParaRPr lang="en-US" sz="2800" dirty="0"/>
          </a:p>
        </p:txBody>
      </p:sp>
      <p:pic>
        <p:nvPicPr>
          <p:cNvPr id="2" name="Content Placeholder 4" descr="A medical professional placing a heat pack  onto a survey participant's arm.">
            <a:extLst>
              <a:ext uri="{FF2B5EF4-FFF2-40B4-BE49-F238E27FC236}">
                <a16:creationId xmlns:a16="http://schemas.microsoft.com/office/drawing/2014/main" id="{D0EC625D-D89D-9A0C-9949-316295486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68"/>
          <a:stretch/>
        </p:blipFill>
        <p:spPr>
          <a:xfrm rot="5400000">
            <a:off x="-627155" y="566195"/>
            <a:ext cx="5111933" cy="3857624"/>
          </a:xfrm>
          <a:prstGeom prst="rect">
            <a:avLst/>
          </a:prstGeom>
        </p:spPr>
      </p:pic>
      <p:sp>
        <p:nvSpPr>
          <p:cNvPr id="5" name="TextBox 4">
            <a:extLst>
              <a:ext uri="{FF2B5EF4-FFF2-40B4-BE49-F238E27FC236}">
                <a16:creationId xmlns:a16="http://schemas.microsoft.com/office/drawing/2014/main" id="{FFDFB629-8D04-5885-03FE-BDF3D158BF8D}"/>
              </a:ext>
            </a:extLst>
          </p:cNvPr>
          <p:cNvSpPr txBox="1"/>
          <p:nvPr/>
        </p:nvSpPr>
        <p:spPr>
          <a:xfrm>
            <a:off x="4045408" y="1171365"/>
            <a:ext cx="4650376" cy="1785104"/>
          </a:xfrm>
          <a:prstGeom prst="rect">
            <a:avLst/>
          </a:prstGeom>
          <a:noFill/>
        </p:spPr>
        <p:txBody>
          <a:bodyPr wrap="square">
            <a:spAutoFit/>
          </a:bodyPr>
          <a:lstStyle/>
          <a:p>
            <a:endParaRPr lang="en-US" sz="22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Lightly massage the site with heat pad for one minute to increase blood flow to area</a:t>
            </a:r>
          </a:p>
        </p:txBody>
      </p:sp>
    </p:spTree>
    <p:extLst>
      <p:ext uri="{BB962C8B-B14F-4D97-AF65-F5344CB8AC3E}">
        <p14:creationId xmlns:p14="http://schemas.microsoft.com/office/powerpoint/2010/main" val="3401287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048E17A-A143-03A3-1423-7EAB3BAD4617}"/>
              </a:ext>
            </a:extLst>
          </p:cNvPr>
          <p:cNvSpPr txBox="1">
            <a:spLocks/>
          </p:cNvSpPr>
          <p:nvPr/>
        </p:nvSpPr>
        <p:spPr>
          <a:xfrm>
            <a:off x="368493" y="528921"/>
            <a:ext cx="8175234"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dirty="0">
                <a:latin typeface="+mj-lt"/>
              </a:rPr>
              <a:t>Agenda</a:t>
            </a:r>
          </a:p>
        </p:txBody>
      </p:sp>
      <p:sp>
        <p:nvSpPr>
          <p:cNvPr id="5" name="TextBox 4">
            <a:extLst>
              <a:ext uri="{FF2B5EF4-FFF2-40B4-BE49-F238E27FC236}">
                <a16:creationId xmlns:a16="http://schemas.microsoft.com/office/drawing/2014/main" id="{1C478EFC-725E-58C7-6E2A-84A9697B0B4E}"/>
              </a:ext>
            </a:extLst>
          </p:cNvPr>
          <p:cNvSpPr txBox="1"/>
          <p:nvPr/>
        </p:nvSpPr>
        <p:spPr>
          <a:xfrm>
            <a:off x="445832" y="1244570"/>
            <a:ext cx="8395855" cy="3847207"/>
          </a:xfrm>
          <a:prstGeom prst="rect">
            <a:avLst/>
          </a:prstGeom>
          <a:noFill/>
        </p:spPr>
        <p:txBody>
          <a:bodyPr wrap="square">
            <a:spAutoFit/>
          </a:bodyPr>
          <a:lstStyle/>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Background</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3057"/>
                </a:solidFill>
                <a:latin typeface="Calibri" panose="020F0502020204030204" pitchFamily="34" charset="0"/>
                <a:cs typeface="Calibri" panose="020F0502020204030204" pitchFamily="34" charset="0"/>
              </a:rPr>
              <a:t>Study objective</a:t>
            </a:r>
          </a:p>
          <a:p>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Methods</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Results</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Conclusions and public health implications</a:t>
            </a:r>
          </a:p>
          <a:p>
            <a:pPr marL="800100" lvl="1" indent="-342900">
              <a:buFont typeface="Arial" panose="020B0604020202020204" pitchFamily="34" charset="0"/>
              <a:buChar char="•"/>
            </a:pPr>
            <a:endParaRPr lang="en-US" sz="2000" b="1" i="0" dirty="0">
              <a:solidFill>
                <a:srgbClr val="003057"/>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i="0" dirty="0">
              <a:solidFill>
                <a:srgbClr val="003057"/>
              </a:solidFill>
              <a:effectLst/>
              <a:latin typeface="Open Sans" panose="020B0606030504020204" pitchFamily="34" charset="0"/>
            </a:endParaRPr>
          </a:p>
        </p:txBody>
      </p:sp>
    </p:spTree>
    <p:extLst>
      <p:ext uri="{BB962C8B-B14F-4D97-AF65-F5344CB8AC3E}">
        <p14:creationId xmlns:p14="http://schemas.microsoft.com/office/powerpoint/2010/main" val="198607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a:p>
          <a:p>
            <a:pPr lvl="2"/>
            <a:endParaRPr lang="en-US"/>
          </a:p>
          <a:p>
            <a:endParaRPr lang="en-US"/>
          </a:p>
        </p:txBody>
      </p:sp>
      <p:sp>
        <p:nvSpPr>
          <p:cNvPr id="10" name="TextBox 9">
            <a:extLst>
              <a:ext uri="{FF2B5EF4-FFF2-40B4-BE49-F238E27FC236}">
                <a16:creationId xmlns:a16="http://schemas.microsoft.com/office/drawing/2014/main" id="{A22F5307-A36A-AF72-0627-F110676FD0B2}"/>
              </a:ext>
            </a:extLst>
          </p:cNvPr>
          <p:cNvSpPr txBox="1"/>
          <p:nvPr/>
        </p:nvSpPr>
        <p:spPr>
          <a:xfrm>
            <a:off x="5271891" y="-34130"/>
            <a:ext cx="6177750" cy="523220"/>
          </a:xfrm>
          <a:prstGeom prst="rect">
            <a:avLst/>
          </a:prstGeom>
          <a:noFill/>
        </p:spPr>
        <p:txBody>
          <a:bodyPr wrap="square">
            <a:spAutoFit/>
          </a:bodyPr>
          <a:lstStyle/>
          <a:p>
            <a:r>
              <a:rPr lang="en-US" sz="2800" b="1">
                <a:solidFill>
                  <a:srgbClr val="003057"/>
                </a:solidFill>
              </a:rPr>
              <a:t>Device Application</a:t>
            </a:r>
            <a:endParaRPr lang="en-US" sz="2800"/>
          </a:p>
        </p:txBody>
      </p:sp>
      <p:sp>
        <p:nvSpPr>
          <p:cNvPr id="5" name="TextBox 4">
            <a:extLst>
              <a:ext uri="{FF2B5EF4-FFF2-40B4-BE49-F238E27FC236}">
                <a16:creationId xmlns:a16="http://schemas.microsoft.com/office/drawing/2014/main" id="{FFDFB629-8D04-5885-03FE-BDF3D158BF8D}"/>
              </a:ext>
            </a:extLst>
          </p:cNvPr>
          <p:cNvSpPr txBox="1"/>
          <p:nvPr/>
        </p:nvSpPr>
        <p:spPr>
          <a:xfrm>
            <a:off x="4707464" y="963797"/>
            <a:ext cx="4386660" cy="3139321"/>
          </a:xfrm>
          <a:prstGeom prst="rect">
            <a:avLst/>
          </a:prstGeom>
          <a:noFill/>
        </p:spPr>
        <p:txBody>
          <a:bodyPr wrap="square">
            <a:spAutoFit/>
          </a:bodyPr>
          <a:lstStyle/>
          <a:p>
            <a:pPr marL="214313" indent="-214313">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Remove cover sheet from adhesive pad and apply device to the selected site</a:t>
            </a:r>
          </a:p>
          <a:p>
            <a:pPr marL="214313" indent="-214313">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Note: The device adheres to skin and can be left in place without holding it during the collection process</a:t>
            </a:r>
          </a:p>
        </p:txBody>
      </p:sp>
      <p:pic>
        <p:nvPicPr>
          <p:cNvPr id="4" name="Content Placeholder 4" descr="A medical professional placing the blood collection device onto a survey participant's arm.">
            <a:extLst>
              <a:ext uri="{FF2B5EF4-FFF2-40B4-BE49-F238E27FC236}">
                <a16:creationId xmlns:a16="http://schemas.microsoft.com/office/drawing/2014/main" id="{9EAFEBED-A4BF-4E7C-335D-901DADD84D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0"/>
          <a:stretch/>
        </p:blipFill>
        <p:spPr>
          <a:xfrm rot="5400000">
            <a:off x="91330" y="583857"/>
            <a:ext cx="5086430" cy="3849045"/>
          </a:xfrm>
          <a:prstGeom prst="rect">
            <a:avLst/>
          </a:prstGeom>
        </p:spPr>
      </p:pic>
    </p:spTree>
    <p:extLst>
      <p:ext uri="{BB962C8B-B14F-4D97-AF65-F5344CB8AC3E}">
        <p14:creationId xmlns:p14="http://schemas.microsoft.com/office/powerpoint/2010/main" val="1604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6068105" y="0"/>
            <a:ext cx="3133045" cy="523220"/>
          </a:xfrm>
          <a:prstGeom prst="rect">
            <a:avLst/>
          </a:prstGeom>
          <a:noFill/>
        </p:spPr>
        <p:txBody>
          <a:bodyPr wrap="square">
            <a:spAutoFit/>
          </a:bodyPr>
          <a:lstStyle/>
          <a:p>
            <a:r>
              <a:rPr lang="en-US" sz="2800" b="1">
                <a:solidFill>
                  <a:srgbClr val="003057"/>
                </a:solidFill>
              </a:rPr>
              <a:t>Device Activation</a:t>
            </a:r>
            <a:endParaRPr lang="en-US" sz="2800"/>
          </a:p>
        </p:txBody>
      </p:sp>
      <p:sp>
        <p:nvSpPr>
          <p:cNvPr id="5" name="TextBox 4">
            <a:extLst>
              <a:ext uri="{FF2B5EF4-FFF2-40B4-BE49-F238E27FC236}">
                <a16:creationId xmlns:a16="http://schemas.microsoft.com/office/drawing/2014/main" id="{FFDFB629-8D04-5885-03FE-BDF3D158BF8D}"/>
              </a:ext>
            </a:extLst>
          </p:cNvPr>
          <p:cNvSpPr txBox="1"/>
          <p:nvPr/>
        </p:nvSpPr>
        <p:spPr>
          <a:xfrm>
            <a:off x="6143655" y="1453036"/>
            <a:ext cx="3000345" cy="1446550"/>
          </a:xfrm>
          <a:prstGeom prst="rect">
            <a:avLst/>
          </a:prstGeom>
          <a:noFill/>
        </p:spPr>
        <p:txBody>
          <a:bodyPr wrap="square">
            <a:spAutoFit/>
          </a:bodyPr>
          <a:lstStyle/>
          <a:p>
            <a:pPr marL="214313" indent="-214313">
              <a:buFont typeface="Arial" panose="020B0604020202020204" pitchFamily="34" charset="0"/>
              <a:buChar char="•"/>
            </a:pPr>
            <a:r>
              <a:rPr lang="en-US" sz="2200" b="1">
                <a:latin typeface="Calibri" panose="020F0502020204030204" pitchFamily="34" charset="0"/>
                <a:cs typeface="Calibri" panose="020F0502020204030204" pitchFamily="34" charset="0"/>
              </a:rPr>
              <a:t>Encourage patient to relax arm then push the red button until it clicks and fully release</a:t>
            </a:r>
          </a:p>
        </p:txBody>
      </p:sp>
      <p:pic>
        <p:nvPicPr>
          <p:cNvPr id="2" name="Content Placeholder 4" descr="A survey participant pushing the button on the blood collection device. A medical professional supervises.">
            <a:extLst>
              <a:ext uri="{FF2B5EF4-FFF2-40B4-BE49-F238E27FC236}">
                <a16:creationId xmlns:a16="http://schemas.microsoft.com/office/drawing/2014/main" id="{07240594-1CB8-ABF1-F0A8-4177CB807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12445" y="598036"/>
            <a:ext cx="5053696" cy="3857623"/>
          </a:xfrm>
          <a:prstGeom prst="rect">
            <a:avLst/>
          </a:prstGeom>
        </p:spPr>
      </p:pic>
    </p:spTree>
    <p:extLst>
      <p:ext uri="{BB962C8B-B14F-4D97-AF65-F5344CB8AC3E}">
        <p14:creationId xmlns:p14="http://schemas.microsoft.com/office/powerpoint/2010/main" val="1048708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6068105" y="0"/>
            <a:ext cx="3133045" cy="523220"/>
          </a:xfrm>
          <a:prstGeom prst="rect">
            <a:avLst/>
          </a:prstGeom>
          <a:noFill/>
        </p:spPr>
        <p:txBody>
          <a:bodyPr wrap="square">
            <a:spAutoFit/>
          </a:bodyPr>
          <a:lstStyle/>
          <a:p>
            <a:r>
              <a:rPr lang="en-US" sz="2800" b="1">
                <a:solidFill>
                  <a:srgbClr val="003057"/>
                </a:solidFill>
              </a:rPr>
              <a:t>Device Activation</a:t>
            </a:r>
            <a:endParaRPr lang="en-US" sz="2800"/>
          </a:p>
        </p:txBody>
      </p:sp>
      <p:sp>
        <p:nvSpPr>
          <p:cNvPr id="5" name="TextBox 4">
            <a:extLst>
              <a:ext uri="{FF2B5EF4-FFF2-40B4-BE49-F238E27FC236}">
                <a16:creationId xmlns:a16="http://schemas.microsoft.com/office/drawing/2014/main" id="{FFDFB629-8D04-5885-03FE-BDF3D158BF8D}"/>
              </a:ext>
            </a:extLst>
          </p:cNvPr>
          <p:cNvSpPr txBox="1"/>
          <p:nvPr/>
        </p:nvSpPr>
        <p:spPr>
          <a:xfrm>
            <a:off x="6200805" y="1049520"/>
            <a:ext cx="3000345" cy="3477875"/>
          </a:xfrm>
          <a:prstGeom prst="rect">
            <a:avLst/>
          </a:prstGeom>
          <a:noFill/>
        </p:spPr>
        <p:txBody>
          <a:bodyPr wrap="square">
            <a:spAutoFit/>
          </a:bodyPr>
          <a:lstStyle/>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Note: Many participants requested us to push the button because they were either apprehensive or couldn’t exert enough pressure to fully depress the button</a:t>
            </a:r>
          </a:p>
          <a:p>
            <a:pPr marL="214313" indent="-214313">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pic>
        <p:nvPicPr>
          <p:cNvPr id="2" name="Content Placeholder 4" descr="A survey participant pushing the button on the blood collection device. A medical professional supervises.">
            <a:extLst>
              <a:ext uri="{FF2B5EF4-FFF2-40B4-BE49-F238E27FC236}">
                <a16:creationId xmlns:a16="http://schemas.microsoft.com/office/drawing/2014/main" id="{07240594-1CB8-ABF1-F0A8-4177CB807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12445" y="598036"/>
            <a:ext cx="5053696" cy="3857623"/>
          </a:xfrm>
          <a:prstGeom prst="rect">
            <a:avLst/>
          </a:prstGeom>
        </p:spPr>
      </p:pic>
    </p:spTree>
    <p:extLst>
      <p:ext uri="{BB962C8B-B14F-4D97-AF65-F5344CB8AC3E}">
        <p14:creationId xmlns:p14="http://schemas.microsoft.com/office/powerpoint/2010/main" val="42727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0" y="0"/>
            <a:ext cx="3133045" cy="523220"/>
          </a:xfrm>
          <a:prstGeom prst="rect">
            <a:avLst/>
          </a:prstGeom>
          <a:noFill/>
        </p:spPr>
        <p:txBody>
          <a:bodyPr wrap="square">
            <a:spAutoFit/>
          </a:bodyPr>
          <a:lstStyle/>
          <a:p>
            <a:r>
              <a:rPr lang="en-US" sz="2800" b="1">
                <a:solidFill>
                  <a:srgbClr val="003057"/>
                </a:solidFill>
              </a:rPr>
              <a:t>Sample Collection</a:t>
            </a:r>
            <a:endParaRPr lang="en-US" sz="2800"/>
          </a:p>
        </p:txBody>
      </p:sp>
      <p:sp>
        <p:nvSpPr>
          <p:cNvPr id="5" name="TextBox 4">
            <a:extLst>
              <a:ext uri="{FF2B5EF4-FFF2-40B4-BE49-F238E27FC236}">
                <a16:creationId xmlns:a16="http://schemas.microsoft.com/office/drawing/2014/main" id="{FFDFB629-8D04-5885-03FE-BDF3D158BF8D}"/>
              </a:ext>
            </a:extLst>
          </p:cNvPr>
          <p:cNvSpPr txBox="1"/>
          <p:nvPr/>
        </p:nvSpPr>
        <p:spPr>
          <a:xfrm>
            <a:off x="108065" y="955366"/>
            <a:ext cx="4390697" cy="4001095"/>
          </a:xfrm>
          <a:prstGeom prst="rect">
            <a:avLst/>
          </a:prstGeom>
          <a:noFill/>
        </p:spPr>
        <p:txBody>
          <a:bodyPr wrap="square">
            <a:spAutoFit/>
          </a:bodyPr>
          <a:lstStyle/>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~One minute for blood flow to begin (but up to 5 minutes was observed)</a:t>
            </a:r>
          </a:p>
          <a:p>
            <a:pPr marL="214313" indent="-214313">
              <a:buFont typeface="Arial" panose="020B0604020202020204" pitchFamily="34" charset="0"/>
              <a:buChar char="•"/>
            </a:pPr>
            <a:endParaRPr lang="en-US" sz="1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1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Usually 5 – 10 minutes to collect an adequate sample volume (200ul)</a:t>
            </a:r>
          </a:p>
          <a:p>
            <a:pPr marL="214313" indent="-214313">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1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dirty="0">
                <a:latin typeface="Calibri" panose="020F0502020204030204" pitchFamily="34" charset="0"/>
                <a:cs typeface="Calibri" panose="020F0502020204030204" pitchFamily="34" charset="0"/>
              </a:rPr>
              <a:t>Keep collection arm relaxed in vertical position</a:t>
            </a:r>
          </a:p>
          <a:p>
            <a:pPr marL="214313" indent="-214313">
              <a:buFont typeface="Arial" panose="020B0604020202020204" pitchFamily="34" charset="0"/>
              <a:buChar char="•"/>
            </a:pPr>
            <a:endParaRPr lang="en-US" sz="1400" b="1" dirty="0">
              <a:latin typeface="Calibri" panose="020F0502020204030204" pitchFamily="34" charset="0"/>
              <a:cs typeface="Calibri" panose="020F0502020204030204" pitchFamily="34" charset="0"/>
            </a:endParaRPr>
          </a:p>
        </p:txBody>
      </p:sp>
      <p:pic>
        <p:nvPicPr>
          <p:cNvPr id="3" name="Content Placeholder 4" descr="The blood collection device is on the arm of a survey participant and they wait for the blood to flow into a collection tube.">
            <a:extLst>
              <a:ext uri="{FF2B5EF4-FFF2-40B4-BE49-F238E27FC236}">
                <a16:creationId xmlns:a16="http://schemas.microsoft.com/office/drawing/2014/main" id="{4A9C1E4F-BFE8-B5D0-0553-BDAD1B69C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86764" y="598718"/>
            <a:ext cx="5063972" cy="3860055"/>
          </a:xfrm>
          <a:prstGeom prst="rect">
            <a:avLst/>
          </a:prstGeom>
        </p:spPr>
      </p:pic>
    </p:spTree>
    <p:extLst>
      <p:ext uri="{BB962C8B-B14F-4D97-AF65-F5344CB8AC3E}">
        <p14:creationId xmlns:p14="http://schemas.microsoft.com/office/powerpoint/2010/main" val="234602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0" y="0"/>
            <a:ext cx="3133045" cy="523220"/>
          </a:xfrm>
          <a:prstGeom prst="rect">
            <a:avLst/>
          </a:prstGeom>
          <a:noFill/>
        </p:spPr>
        <p:txBody>
          <a:bodyPr wrap="square">
            <a:spAutoFit/>
          </a:bodyPr>
          <a:lstStyle/>
          <a:p>
            <a:r>
              <a:rPr lang="en-US" sz="2800" b="1">
                <a:solidFill>
                  <a:srgbClr val="003057"/>
                </a:solidFill>
              </a:rPr>
              <a:t>Ending Collection</a:t>
            </a:r>
            <a:endParaRPr lang="en-US" sz="2800"/>
          </a:p>
        </p:txBody>
      </p:sp>
      <p:pic>
        <p:nvPicPr>
          <p:cNvPr id="2" name="Content Placeholder 4" descr="The arm of a survey participant after they blood collection device is removed. There is minimal blood.">
            <a:extLst>
              <a:ext uri="{FF2B5EF4-FFF2-40B4-BE49-F238E27FC236}">
                <a16:creationId xmlns:a16="http://schemas.microsoft.com/office/drawing/2014/main" id="{0FF17A35-D7CE-5F4C-6392-9D369F5A4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7983" y="578928"/>
            <a:ext cx="5097766" cy="3854267"/>
          </a:xfrm>
          <a:prstGeom prst="rect">
            <a:avLst/>
          </a:prstGeom>
        </p:spPr>
      </p:pic>
      <p:sp>
        <p:nvSpPr>
          <p:cNvPr id="6" name="TextBox 5">
            <a:extLst>
              <a:ext uri="{FF2B5EF4-FFF2-40B4-BE49-F238E27FC236}">
                <a16:creationId xmlns:a16="http://schemas.microsoft.com/office/drawing/2014/main" id="{7A5815FD-3FAB-B855-9096-B0F2A52CEAE8}"/>
              </a:ext>
            </a:extLst>
          </p:cNvPr>
          <p:cNvSpPr txBox="1"/>
          <p:nvPr/>
        </p:nvSpPr>
        <p:spPr>
          <a:xfrm>
            <a:off x="182785" y="621603"/>
            <a:ext cx="4971578" cy="4216539"/>
          </a:xfrm>
          <a:prstGeom prst="rect">
            <a:avLst/>
          </a:prstGeom>
          <a:noFill/>
        </p:spPr>
        <p:txBody>
          <a:bodyPr wrap="square" rtlCol="0">
            <a:spAutoFit/>
          </a:bodyPr>
          <a:lstStyle/>
          <a:p>
            <a:pPr marL="214313" indent="-214313">
              <a:buFont typeface="Arial" panose="020B0604020202020204" pitchFamily="34" charset="0"/>
              <a:buChar char="•"/>
            </a:pPr>
            <a:r>
              <a:rPr lang="en-US" sz="2200" b="1">
                <a:latin typeface="Calibri" panose="020F0502020204030204" pitchFamily="34" charset="0"/>
                <a:cs typeface="Calibri" panose="020F0502020204030204" pitchFamily="34" charset="0"/>
              </a:rPr>
              <a:t>Slowly peel device from patient</a:t>
            </a:r>
          </a:p>
          <a:p>
            <a:pPr marL="214313" indent="-214313">
              <a:buFont typeface="Arial" panose="020B0604020202020204" pitchFamily="34" charset="0"/>
              <a:buChar char="•"/>
            </a:pPr>
            <a:endParaRPr lang="en-US" sz="1400" b="1">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a:latin typeface="Calibri" panose="020F0502020204030204" pitchFamily="34" charset="0"/>
                <a:cs typeface="Calibri" panose="020F0502020204030204" pitchFamily="34" charset="0"/>
              </a:rPr>
              <a:t>Remove collection tube from the device by slowly twisting it off</a:t>
            </a:r>
          </a:p>
          <a:p>
            <a:pPr marL="214313" indent="-214313">
              <a:buFont typeface="Arial" panose="020B0604020202020204" pitchFamily="34" charset="0"/>
              <a:buChar char="•"/>
            </a:pPr>
            <a:endParaRPr lang="en-US" sz="1400" b="1">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a:latin typeface="Calibri" panose="020F0502020204030204" pitchFamily="34" charset="0"/>
                <a:cs typeface="Calibri" panose="020F0502020204030204" pitchFamily="34" charset="0"/>
              </a:rPr>
              <a:t>Snap cap onto the collection tube and apply label to the tube</a:t>
            </a:r>
          </a:p>
          <a:p>
            <a:pPr marL="214313" indent="-214313">
              <a:buFont typeface="Arial" panose="020B0604020202020204" pitchFamily="34" charset="0"/>
              <a:buChar char="•"/>
            </a:pPr>
            <a:endParaRPr lang="en-US" sz="1400" b="1">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a:latin typeface="Calibri" panose="020F0502020204030204" pitchFamily="34" charset="0"/>
                <a:cs typeface="Calibri" panose="020F0502020204030204" pitchFamily="34" charset="0"/>
              </a:rPr>
              <a:t>Place Band-aid at puncture site (usually minimal blood flow)</a:t>
            </a:r>
          </a:p>
          <a:p>
            <a:pPr marL="214313" indent="-214313">
              <a:buFont typeface="Arial" panose="020B0604020202020204" pitchFamily="34" charset="0"/>
              <a:buChar char="•"/>
            </a:pPr>
            <a:endParaRPr lang="en-US" sz="1400" b="1">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200" b="1">
                <a:latin typeface="Calibri" panose="020F0502020204030204" pitchFamily="34" charset="0"/>
                <a:cs typeface="Calibri" panose="020F0502020204030204" pitchFamily="34" charset="0"/>
              </a:rPr>
              <a:t>Dispose of device as biological waste (not sharps waste)</a:t>
            </a:r>
          </a:p>
          <a:p>
            <a:pPr marL="214313" indent="-214313">
              <a:buFont typeface="Arial" panose="020B0604020202020204" pitchFamily="34" charset="0"/>
              <a:buChar char="•"/>
            </a:pPr>
            <a:endParaRPr lang="en-US" sz="1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12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2F5307-A36A-AF72-0627-F110676FD0B2}"/>
              </a:ext>
            </a:extLst>
          </p:cNvPr>
          <p:cNvSpPr txBox="1"/>
          <p:nvPr/>
        </p:nvSpPr>
        <p:spPr>
          <a:xfrm>
            <a:off x="202019" y="350874"/>
            <a:ext cx="5278582" cy="523220"/>
          </a:xfrm>
          <a:prstGeom prst="rect">
            <a:avLst/>
          </a:prstGeom>
          <a:noFill/>
        </p:spPr>
        <p:txBody>
          <a:bodyPr wrap="square">
            <a:spAutoFit/>
          </a:bodyPr>
          <a:lstStyle/>
          <a:p>
            <a:r>
              <a:rPr lang="en-US" sz="2800" b="1">
                <a:solidFill>
                  <a:srgbClr val="003057"/>
                </a:solidFill>
              </a:rPr>
              <a:t>Brief post-collection survey</a:t>
            </a:r>
            <a:endParaRPr lang="en-US" sz="2800"/>
          </a:p>
        </p:txBody>
      </p:sp>
      <p:sp>
        <p:nvSpPr>
          <p:cNvPr id="6" name="TextBox 5">
            <a:extLst>
              <a:ext uri="{FF2B5EF4-FFF2-40B4-BE49-F238E27FC236}">
                <a16:creationId xmlns:a16="http://schemas.microsoft.com/office/drawing/2014/main" id="{7A5815FD-3FAB-B855-9096-B0F2A52CEAE8}"/>
              </a:ext>
            </a:extLst>
          </p:cNvPr>
          <p:cNvSpPr txBox="1"/>
          <p:nvPr/>
        </p:nvSpPr>
        <p:spPr>
          <a:xfrm>
            <a:off x="1051511" y="1245059"/>
            <a:ext cx="6887143" cy="2308324"/>
          </a:xfrm>
          <a:prstGeom prst="rect">
            <a:avLst/>
          </a:prstGeom>
          <a:noFill/>
        </p:spPr>
        <p:txBody>
          <a:bodyPr wrap="square" rtlCol="0">
            <a:spAutoFit/>
          </a:bodyPr>
          <a:lstStyle/>
          <a:p>
            <a:pPr marL="214313" indent="-214313">
              <a:buFont typeface="Arial" panose="020B0604020202020204" pitchFamily="34" charset="0"/>
              <a:buChar char="•"/>
            </a:pPr>
            <a:r>
              <a:rPr lang="en-US" sz="2400" b="1" dirty="0">
                <a:latin typeface="Calibri" panose="020F0502020204030204" pitchFamily="34" charset="0"/>
                <a:cs typeface="Calibri" panose="020F0502020204030204" pitchFamily="34" charset="0"/>
              </a:rPr>
              <a:t>“Did you find the device to be an acceptable way to take a blood sample?” </a:t>
            </a:r>
          </a:p>
          <a:p>
            <a:pPr marL="214313" indent="-214313">
              <a:buFont typeface="Arial" panose="020B0604020202020204" pitchFamily="34" charset="0"/>
              <a:buChar char="•"/>
            </a:pPr>
            <a:endParaRPr lang="en-US" sz="2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2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400" b="1" dirty="0">
                <a:latin typeface="Calibri" panose="020F0502020204030204" pitchFamily="34" charset="0"/>
                <a:cs typeface="Calibri" panose="020F0502020204030204" pitchFamily="34" charset="0"/>
              </a:rPr>
              <a:t>“In the future, would you prefer this device over standard venipuncture for a blood draw?”</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5881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6498-3F0C-BBAD-9D3B-6160D648983A}"/>
              </a:ext>
            </a:extLst>
          </p:cNvPr>
          <p:cNvSpPr>
            <a:spLocks noGrp="1"/>
          </p:cNvSpPr>
          <p:nvPr>
            <p:ph type="title"/>
          </p:nvPr>
        </p:nvSpPr>
        <p:spPr/>
        <p:txBody>
          <a:bodyPr/>
          <a:lstStyle/>
          <a:p>
            <a:r>
              <a:rPr lang="en-US" sz="4000" dirty="0"/>
              <a:t>Results</a:t>
            </a:r>
          </a:p>
        </p:txBody>
      </p:sp>
    </p:spTree>
    <p:extLst>
      <p:ext uri="{BB962C8B-B14F-4D97-AF65-F5344CB8AC3E}">
        <p14:creationId xmlns:p14="http://schemas.microsoft.com/office/powerpoint/2010/main" val="143536579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E6522-BAB4-5013-D8D6-D45AF9ACB6A3}"/>
              </a:ext>
            </a:extLst>
          </p:cNvPr>
          <p:cNvSpPr>
            <a:spLocks noGrp="1"/>
          </p:cNvSpPr>
          <p:nvPr>
            <p:ph type="title"/>
          </p:nvPr>
        </p:nvSpPr>
        <p:spPr>
          <a:xfrm>
            <a:off x="5557428" y="2847646"/>
            <a:ext cx="3713259" cy="871538"/>
          </a:xfrm>
        </p:spPr>
        <p:txBody>
          <a:bodyPr/>
          <a:lstStyle/>
          <a:p>
            <a:pPr algn="ctr"/>
            <a:r>
              <a:rPr lang="en-US" dirty="0"/>
              <a:t>participants consented to blood collection</a:t>
            </a:r>
          </a:p>
        </p:txBody>
      </p:sp>
      <p:sp>
        <p:nvSpPr>
          <p:cNvPr id="4" name="TextBox 3">
            <a:extLst>
              <a:ext uri="{FF2B5EF4-FFF2-40B4-BE49-F238E27FC236}">
                <a16:creationId xmlns:a16="http://schemas.microsoft.com/office/drawing/2014/main" id="{0E7A510D-51AD-9605-E118-02359009BA41}"/>
              </a:ext>
            </a:extLst>
          </p:cNvPr>
          <p:cNvSpPr txBox="1"/>
          <p:nvPr/>
        </p:nvSpPr>
        <p:spPr>
          <a:xfrm>
            <a:off x="6525610" y="1027481"/>
            <a:ext cx="4572000" cy="1107996"/>
          </a:xfrm>
          <a:prstGeom prst="rect">
            <a:avLst/>
          </a:prstGeom>
          <a:noFill/>
        </p:spPr>
        <p:txBody>
          <a:bodyPr wrap="square">
            <a:spAutoFit/>
          </a:bodyPr>
          <a:lstStyle/>
          <a:p>
            <a:r>
              <a:rPr lang="en-US" sz="6600" b="1">
                <a:solidFill>
                  <a:schemeClr val="bg2"/>
                </a:solidFill>
              </a:rPr>
              <a:t>238</a:t>
            </a:r>
          </a:p>
        </p:txBody>
      </p:sp>
      <p:pic>
        <p:nvPicPr>
          <p:cNvPr id="2" name="Picture 1" descr="Survey participant and epidemiologist administering a questionnaire. ">
            <a:extLst>
              <a:ext uri="{FF2B5EF4-FFF2-40B4-BE49-F238E27FC236}">
                <a16:creationId xmlns:a16="http://schemas.microsoft.com/office/drawing/2014/main" id="{BCB3F0AB-D69C-1E46-ABB8-4D2EDC086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24" r="2946"/>
          <a:stretch/>
        </p:blipFill>
        <p:spPr>
          <a:xfrm>
            <a:off x="0" y="0"/>
            <a:ext cx="5557428" cy="5143500"/>
          </a:xfrm>
          <a:prstGeom prst="rect">
            <a:avLst/>
          </a:prstGeom>
        </p:spPr>
      </p:pic>
    </p:spTree>
    <p:extLst>
      <p:ext uri="{BB962C8B-B14F-4D97-AF65-F5344CB8AC3E}">
        <p14:creationId xmlns:p14="http://schemas.microsoft.com/office/powerpoint/2010/main" val="1541968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8CF56-876D-B07C-E376-7358F2EDF680}"/>
              </a:ext>
            </a:extLst>
          </p:cNvPr>
          <p:cNvSpPr>
            <a:spLocks noGrp="1"/>
          </p:cNvSpPr>
          <p:nvPr>
            <p:ph type="title"/>
          </p:nvPr>
        </p:nvSpPr>
        <p:spPr>
          <a:xfrm>
            <a:off x="350875" y="31899"/>
            <a:ext cx="8229600" cy="857250"/>
          </a:xfrm>
        </p:spPr>
        <p:txBody>
          <a:bodyPr/>
          <a:lstStyle/>
          <a:p>
            <a:r>
              <a:rPr lang="en-US">
                <a:latin typeface="+mj-lt"/>
              </a:rPr>
              <a:t>Participant demographics:</a:t>
            </a:r>
          </a:p>
        </p:txBody>
      </p:sp>
      <p:sp>
        <p:nvSpPr>
          <p:cNvPr id="4" name="Text Placeholder 3">
            <a:extLst>
              <a:ext uri="{FF2B5EF4-FFF2-40B4-BE49-F238E27FC236}">
                <a16:creationId xmlns:a16="http://schemas.microsoft.com/office/drawing/2014/main" id="{31ABC2AE-6E18-C44A-071C-84540D9EA681}"/>
              </a:ext>
            </a:extLst>
          </p:cNvPr>
          <p:cNvSpPr txBox="1">
            <a:spLocks noGrp="1"/>
          </p:cNvSpPr>
          <p:nvPr>
            <p:ph type="body" sz="quarter" idx="10"/>
          </p:nvPr>
        </p:nvSpPr>
        <p:spPr>
          <a:xfrm>
            <a:off x="0" y="1541797"/>
            <a:ext cx="9212791" cy="1601849"/>
          </a:xfrm>
          <a:prstGeom prst="rect">
            <a:avLst/>
          </a:prstGeom>
          <a:noFill/>
        </p:spPr>
        <p:txBody>
          <a:bodyPr wrap="square">
            <a:spAutoFit/>
          </a:bodyPr>
          <a:lstStyle/>
          <a:p>
            <a:pPr marL="0" indent="0" algn="ctr">
              <a:buNone/>
            </a:pPr>
            <a:endParaRPr lang="en-US" sz="3600" b="1" i="0" dirty="0">
              <a:solidFill>
                <a:srgbClr val="003057"/>
              </a:solidFill>
              <a:effectLst/>
              <a:latin typeface="Open Sans" panose="020B0606030504020204" pitchFamily="34" charset="0"/>
            </a:endParaRPr>
          </a:p>
          <a:p>
            <a:pPr marL="0" indent="0" algn="ctr">
              <a:buNone/>
            </a:pPr>
            <a:endParaRPr lang="en-US" sz="3600" b="1" i="0" dirty="0">
              <a:solidFill>
                <a:srgbClr val="003057"/>
              </a:solidFill>
              <a:effectLst/>
              <a:latin typeface="Open Sans" panose="020B0606030504020204" pitchFamily="34" charset="0"/>
            </a:endParaRPr>
          </a:p>
          <a:p>
            <a:pPr marL="0" indent="0" algn="ctr">
              <a:buNone/>
            </a:pPr>
            <a:r>
              <a:rPr lang="en-US" sz="3600" b="1" i="0" dirty="0">
                <a:solidFill>
                  <a:srgbClr val="003057"/>
                </a:solidFill>
                <a:effectLst/>
                <a:latin typeface="Open Sans" panose="020B0606030504020204" pitchFamily="34" charset="0"/>
              </a:rPr>
              <a:t>Median </a:t>
            </a:r>
            <a:r>
              <a:rPr lang="en-US" sz="3600" b="1" dirty="0">
                <a:solidFill>
                  <a:srgbClr val="003057"/>
                </a:solidFill>
                <a:latin typeface="Open Sans" panose="020B0606030504020204" pitchFamily="34" charset="0"/>
              </a:rPr>
              <a:t>a</a:t>
            </a:r>
            <a:r>
              <a:rPr lang="en-US" sz="3600" b="1" i="0" dirty="0">
                <a:solidFill>
                  <a:srgbClr val="003057"/>
                </a:solidFill>
                <a:effectLst/>
                <a:latin typeface="Open Sans" panose="020B0606030504020204" pitchFamily="34" charset="0"/>
              </a:rPr>
              <a:t>ge: 46 years</a:t>
            </a:r>
          </a:p>
          <a:p>
            <a:pPr marL="0" indent="0" algn="ctr">
              <a:buNone/>
            </a:pPr>
            <a:endParaRPr lang="en-US" sz="3600" b="1" i="0" dirty="0">
              <a:solidFill>
                <a:srgbClr val="003057"/>
              </a:solidFill>
              <a:effectLst/>
              <a:latin typeface="Open Sans" panose="020B0606030504020204" pitchFamily="34" charset="0"/>
            </a:endParaRPr>
          </a:p>
        </p:txBody>
      </p:sp>
    </p:spTree>
    <p:extLst>
      <p:ext uri="{BB962C8B-B14F-4D97-AF65-F5344CB8AC3E}">
        <p14:creationId xmlns:p14="http://schemas.microsoft.com/office/powerpoint/2010/main" val="1329997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8CF56-876D-B07C-E376-7358F2EDF680}"/>
              </a:ext>
            </a:extLst>
          </p:cNvPr>
          <p:cNvSpPr>
            <a:spLocks noGrp="1"/>
          </p:cNvSpPr>
          <p:nvPr>
            <p:ph type="title"/>
          </p:nvPr>
        </p:nvSpPr>
        <p:spPr/>
        <p:txBody>
          <a:bodyPr/>
          <a:lstStyle/>
          <a:p>
            <a:r>
              <a:rPr lang="en-US">
                <a:latin typeface="+mj-lt"/>
              </a:rPr>
              <a:t>Participant demographics: Sex at birth</a:t>
            </a:r>
          </a:p>
        </p:txBody>
      </p:sp>
      <p:graphicFrame>
        <p:nvGraphicFramePr>
          <p:cNvPr id="6" name="Chart 5">
            <a:extLst>
              <a:ext uri="{FF2B5EF4-FFF2-40B4-BE49-F238E27FC236}">
                <a16:creationId xmlns:a16="http://schemas.microsoft.com/office/drawing/2014/main" id="{6D383698-C2D0-51C7-D09C-A014471B9409}"/>
              </a:ext>
            </a:extLst>
          </p:cNvPr>
          <p:cNvGraphicFramePr>
            <a:graphicFrameLocks/>
          </p:cNvGraphicFramePr>
          <p:nvPr/>
        </p:nvGraphicFramePr>
        <p:xfrm>
          <a:off x="1420073" y="1061950"/>
          <a:ext cx="6610022" cy="3726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440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ansport, wheel&#10;&#10;Description automatically generated">
            <a:extLst>
              <a:ext uri="{FF2B5EF4-FFF2-40B4-BE49-F238E27FC236}">
                <a16:creationId xmlns:a16="http://schemas.microsoft.com/office/drawing/2014/main" id="{1894B3CF-302D-464D-A78B-B32AC1C2CB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403" b="100"/>
          <a:stretch/>
        </p:blipFill>
        <p:spPr>
          <a:xfrm>
            <a:off x="-6176" y="-119269"/>
            <a:ext cx="9909313" cy="5302526"/>
          </a:xfrm>
          <a:prstGeom prst="rect">
            <a:avLst/>
          </a:prstGeom>
        </p:spPr>
      </p:pic>
    </p:spTree>
    <p:extLst>
      <p:ext uri="{BB962C8B-B14F-4D97-AF65-F5344CB8AC3E}">
        <p14:creationId xmlns:p14="http://schemas.microsoft.com/office/powerpoint/2010/main" val="1523236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8CF56-876D-B07C-E376-7358F2EDF680}"/>
              </a:ext>
            </a:extLst>
          </p:cNvPr>
          <p:cNvSpPr>
            <a:spLocks noGrp="1"/>
          </p:cNvSpPr>
          <p:nvPr>
            <p:ph type="title"/>
          </p:nvPr>
        </p:nvSpPr>
        <p:spPr/>
        <p:txBody>
          <a:bodyPr/>
          <a:lstStyle/>
          <a:p>
            <a:r>
              <a:rPr lang="en-US">
                <a:latin typeface="+mj-lt"/>
              </a:rPr>
              <a:t>Participant demographics: Gender Identity</a:t>
            </a:r>
          </a:p>
        </p:txBody>
      </p:sp>
      <p:graphicFrame>
        <p:nvGraphicFramePr>
          <p:cNvPr id="7" name="Chart 6">
            <a:extLst>
              <a:ext uri="{FF2B5EF4-FFF2-40B4-BE49-F238E27FC236}">
                <a16:creationId xmlns:a16="http://schemas.microsoft.com/office/drawing/2014/main" id="{F5FF00DF-B84C-90F9-3A00-1F2A8C65343D}"/>
              </a:ext>
            </a:extLst>
          </p:cNvPr>
          <p:cNvGraphicFramePr>
            <a:graphicFrameLocks/>
          </p:cNvGraphicFramePr>
          <p:nvPr/>
        </p:nvGraphicFramePr>
        <p:xfrm>
          <a:off x="1055716" y="1138217"/>
          <a:ext cx="7032568" cy="3508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905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8CF56-876D-B07C-E376-7358F2EDF680}"/>
              </a:ext>
            </a:extLst>
          </p:cNvPr>
          <p:cNvSpPr>
            <a:spLocks noGrp="1"/>
          </p:cNvSpPr>
          <p:nvPr>
            <p:ph type="title"/>
          </p:nvPr>
        </p:nvSpPr>
        <p:spPr/>
        <p:txBody>
          <a:bodyPr/>
          <a:lstStyle/>
          <a:p>
            <a:r>
              <a:rPr lang="en-US">
                <a:latin typeface="+mj-lt"/>
              </a:rPr>
              <a:t>Participant demographics: Sexual orientation</a:t>
            </a:r>
          </a:p>
        </p:txBody>
      </p:sp>
      <p:graphicFrame>
        <p:nvGraphicFramePr>
          <p:cNvPr id="5" name="Chart 4">
            <a:extLst>
              <a:ext uri="{FF2B5EF4-FFF2-40B4-BE49-F238E27FC236}">
                <a16:creationId xmlns:a16="http://schemas.microsoft.com/office/drawing/2014/main" id="{6EC6CD78-32BE-9F2E-8442-C8EB5C935DA2}"/>
              </a:ext>
            </a:extLst>
          </p:cNvPr>
          <p:cNvGraphicFramePr>
            <a:graphicFrameLocks/>
          </p:cNvGraphicFramePr>
          <p:nvPr/>
        </p:nvGraphicFramePr>
        <p:xfrm>
          <a:off x="1577908" y="1262736"/>
          <a:ext cx="5988183" cy="3596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5299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8CF56-876D-B07C-E376-7358F2EDF680}"/>
              </a:ext>
            </a:extLst>
          </p:cNvPr>
          <p:cNvSpPr>
            <a:spLocks noGrp="1"/>
          </p:cNvSpPr>
          <p:nvPr>
            <p:ph type="title"/>
          </p:nvPr>
        </p:nvSpPr>
        <p:spPr/>
        <p:txBody>
          <a:bodyPr/>
          <a:lstStyle/>
          <a:p>
            <a:r>
              <a:rPr lang="en-US" dirty="0">
                <a:latin typeface="+mj-lt"/>
              </a:rPr>
              <a:t>Participant demographics: Race and Ethnicity</a:t>
            </a:r>
          </a:p>
        </p:txBody>
      </p:sp>
      <p:graphicFrame>
        <p:nvGraphicFramePr>
          <p:cNvPr id="2" name="Chart 1">
            <a:extLst>
              <a:ext uri="{FF2B5EF4-FFF2-40B4-BE49-F238E27FC236}">
                <a16:creationId xmlns:a16="http://schemas.microsoft.com/office/drawing/2014/main" id="{0F7316BE-ADF4-878B-B229-7D38B4388F8C}"/>
              </a:ext>
            </a:extLst>
          </p:cNvPr>
          <p:cNvGraphicFramePr>
            <a:graphicFrameLocks/>
          </p:cNvGraphicFramePr>
          <p:nvPr>
            <p:extLst>
              <p:ext uri="{D42A27DB-BD31-4B8C-83A1-F6EECF244321}">
                <p14:modId xmlns:p14="http://schemas.microsoft.com/office/powerpoint/2010/main" val="2477414998"/>
              </p:ext>
            </p:extLst>
          </p:nvPr>
        </p:nvGraphicFramePr>
        <p:xfrm>
          <a:off x="-1764471" y="1255706"/>
          <a:ext cx="9640388" cy="34980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715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dirty="0"/>
          </a:p>
          <a:p>
            <a:pPr lvl="2"/>
            <a:endParaRPr lang="en-US" dirty="0"/>
          </a:p>
          <a:p>
            <a:endParaRPr lang="en-US" dirty="0"/>
          </a:p>
        </p:txBody>
      </p:sp>
      <p:pic>
        <p:nvPicPr>
          <p:cNvPr id="7" name="Picture 6" descr="A doctor attending to a patient&#10;&#10;Description automatically generated with low confidence">
            <a:extLst>
              <a:ext uri="{FF2B5EF4-FFF2-40B4-BE49-F238E27FC236}">
                <a16:creationId xmlns:a16="http://schemas.microsoft.com/office/drawing/2014/main" id="{2A70D3F0-F4B6-49B8-7D17-A53232063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002" y="1477056"/>
            <a:ext cx="3886592" cy="2914944"/>
          </a:xfrm>
          <a:prstGeom prst="rect">
            <a:avLst/>
          </a:prstGeom>
        </p:spPr>
      </p:pic>
      <p:pic>
        <p:nvPicPr>
          <p:cNvPr id="8" name="Picture 7" descr="A doctor attending to a patient&#10;&#10;Description automatically generated with medium confidence">
            <a:extLst>
              <a:ext uri="{FF2B5EF4-FFF2-40B4-BE49-F238E27FC236}">
                <a16:creationId xmlns:a16="http://schemas.microsoft.com/office/drawing/2014/main" id="{7FDCDBE7-DF08-A462-B8B3-12A20539AF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34"/>
          <a:stretch/>
        </p:blipFill>
        <p:spPr>
          <a:xfrm rot="5400000">
            <a:off x="944414" y="1711829"/>
            <a:ext cx="2914944" cy="2445399"/>
          </a:xfrm>
          <a:prstGeom prst="rect">
            <a:avLst/>
          </a:prstGeom>
        </p:spPr>
      </p:pic>
      <p:sp>
        <p:nvSpPr>
          <p:cNvPr id="4" name="TextBox 3">
            <a:extLst>
              <a:ext uri="{FF2B5EF4-FFF2-40B4-BE49-F238E27FC236}">
                <a16:creationId xmlns:a16="http://schemas.microsoft.com/office/drawing/2014/main" id="{6865172C-BBBF-F3EC-B0C3-DB2202FDFB87}"/>
              </a:ext>
            </a:extLst>
          </p:cNvPr>
          <p:cNvSpPr txBox="1"/>
          <p:nvPr/>
        </p:nvSpPr>
        <p:spPr>
          <a:xfrm>
            <a:off x="890631" y="4392000"/>
            <a:ext cx="3022510" cy="523220"/>
          </a:xfrm>
          <a:prstGeom prst="rect">
            <a:avLst/>
          </a:prstGeom>
          <a:noFill/>
        </p:spPr>
        <p:txBody>
          <a:bodyPr wrap="square" rtlCol="0">
            <a:spAutoFit/>
          </a:bodyPr>
          <a:lstStyle/>
          <a:p>
            <a:pPr algn="ctr"/>
            <a:r>
              <a:rPr lang="en-US" sz="1400" dirty="0">
                <a:solidFill>
                  <a:srgbClr val="000000"/>
                </a:solidFill>
                <a:latin typeface="Calibri" panose="020F0502020204030204" pitchFamily="34" charset="0"/>
              </a:rPr>
              <a:t>Phlebotomist attempting venipuncture with a survey participant</a:t>
            </a:r>
          </a:p>
        </p:txBody>
      </p:sp>
      <p:sp>
        <p:nvSpPr>
          <p:cNvPr id="5" name="TextBox 4">
            <a:extLst>
              <a:ext uri="{FF2B5EF4-FFF2-40B4-BE49-F238E27FC236}">
                <a16:creationId xmlns:a16="http://schemas.microsoft.com/office/drawing/2014/main" id="{8DE0CC9F-6628-73C3-80E7-4085326DE1A0}"/>
              </a:ext>
            </a:extLst>
          </p:cNvPr>
          <p:cNvSpPr txBox="1"/>
          <p:nvPr/>
        </p:nvSpPr>
        <p:spPr>
          <a:xfrm>
            <a:off x="4913043" y="4391797"/>
            <a:ext cx="3022510" cy="523220"/>
          </a:xfrm>
          <a:prstGeom prst="rect">
            <a:avLst/>
          </a:prstGeom>
          <a:noFill/>
        </p:spPr>
        <p:txBody>
          <a:bodyPr wrap="square" rtlCol="0">
            <a:spAutoFit/>
          </a:bodyPr>
          <a:lstStyle/>
          <a:p>
            <a:pPr algn="ctr"/>
            <a:r>
              <a:rPr lang="en-US" sz="1400" dirty="0">
                <a:solidFill>
                  <a:srgbClr val="000000"/>
                </a:solidFill>
                <a:latin typeface="Calibri" panose="020F0502020204030204" pitchFamily="34" charset="0"/>
              </a:rPr>
              <a:t>Phlebotomist assisting participant administer blood collection device</a:t>
            </a:r>
          </a:p>
        </p:txBody>
      </p:sp>
      <p:sp>
        <p:nvSpPr>
          <p:cNvPr id="6" name="TextBox 5">
            <a:extLst>
              <a:ext uri="{FF2B5EF4-FFF2-40B4-BE49-F238E27FC236}">
                <a16:creationId xmlns:a16="http://schemas.microsoft.com/office/drawing/2014/main" id="{ED4DE981-7B2C-CFC5-3890-BD6B740C36CA}"/>
              </a:ext>
            </a:extLst>
          </p:cNvPr>
          <p:cNvSpPr txBox="1"/>
          <p:nvPr/>
        </p:nvSpPr>
        <p:spPr>
          <a:xfrm>
            <a:off x="1502191" y="184090"/>
            <a:ext cx="7571470" cy="769441"/>
          </a:xfrm>
          <a:prstGeom prst="rect">
            <a:avLst/>
          </a:prstGeom>
          <a:noFill/>
        </p:spPr>
        <p:txBody>
          <a:bodyPr wrap="square">
            <a:spAutoFit/>
          </a:bodyPr>
          <a:lstStyle/>
          <a:p>
            <a:r>
              <a:rPr lang="en-US" sz="4400" b="1" dirty="0">
                <a:solidFill>
                  <a:srgbClr val="003057"/>
                </a:solidFill>
              </a:rPr>
              <a:t>209</a:t>
            </a:r>
            <a:endParaRPr lang="en-US" sz="6600" b="1" dirty="0">
              <a:solidFill>
                <a:srgbClr val="003057"/>
              </a:solidFill>
            </a:endParaRPr>
          </a:p>
        </p:txBody>
      </p:sp>
      <p:sp>
        <p:nvSpPr>
          <p:cNvPr id="9" name="TextBox 8">
            <a:extLst>
              <a:ext uri="{FF2B5EF4-FFF2-40B4-BE49-F238E27FC236}">
                <a16:creationId xmlns:a16="http://schemas.microsoft.com/office/drawing/2014/main" id="{D0EDADA4-2418-3849-3085-C5B20532BBBF}"/>
              </a:ext>
            </a:extLst>
          </p:cNvPr>
          <p:cNvSpPr txBox="1"/>
          <p:nvPr/>
        </p:nvSpPr>
        <p:spPr>
          <a:xfrm>
            <a:off x="2594549" y="317812"/>
            <a:ext cx="6177750" cy="523220"/>
          </a:xfrm>
          <a:prstGeom prst="rect">
            <a:avLst/>
          </a:prstGeom>
          <a:noFill/>
        </p:spPr>
        <p:txBody>
          <a:bodyPr wrap="square">
            <a:spAutoFit/>
          </a:bodyPr>
          <a:lstStyle/>
          <a:p>
            <a:r>
              <a:rPr lang="en-US" sz="2800" b="1" dirty="0">
                <a:solidFill>
                  <a:srgbClr val="003057"/>
                </a:solidFill>
              </a:rPr>
              <a:t>total successful blood collections</a:t>
            </a:r>
            <a:endParaRPr lang="en-US" sz="2800" dirty="0"/>
          </a:p>
        </p:txBody>
      </p:sp>
    </p:spTree>
    <p:extLst>
      <p:ext uri="{BB962C8B-B14F-4D97-AF65-F5344CB8AC3E}">
        <p14:creationId xmlns:p14="http://schemas.microsoft.com/office/powerpoint/2010/main" val="178504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dirty="0"/>
          </a:p>
          <a:p>
            <a:pPr lvl="2"/>
            <a:endParaRPr lang="en-US" dirty="0"/>
          </a:p>
          <a:p>
            <a:endParaRPr lang="en-US" dirty="0"/>
          </a:p>
        </p:txBody>
      </p:sp>
      <p:pic>
        <p:nvPicPr>
          <p:cNvPr id="7" name="Picture 6" descr="A doctor attending to a patient&#10;&#10;Description automatically generated with low confidence">
            <a:extLst>
              <a:ext uri="{FF2B5EF4-FFF2-40B4-BE49-F238E27FC236}">
                <a16:creationId xmlns:a16="http://schemas.microsoft.com/office/drawing/2014/main" id="{2A70D3F0-F4B6-49B8-7D17-A53232063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002" y="1477056"/>
            <a:ext cx="3886592" cy="2914944"/>
          </a:xfrm>
          <a:prstGeom prst="rect">
            <a:avLst/>
          </a:prstGeom>
        </p:spPr>
      </p:pic>
      <p:pic>
        <p:nvPicPr>
          <p:cNvPr id="8" name="Picture 7" descr="A doctor attending to a patient&#10;&#10;Description automatically generated with medium confidence">
            <a:extLst>
              <a:ext uri="{FF2B5EF4-FFF2-40B4-BE49-F238E27FC236}">
                <a16:creationId xmlns:a16="http://schemas.microsoft.com/office/drawing/2014/main" id="{7FDCDBE7-DF08-A462-B8B3-12A20539AF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34"/>
          <a:stretch/>
        </p:blipFill>
        <p:spPr>
          <a:xfrm rot="5400000">
            <a:off x="944414" y="1711829"/>
            <a:ext cx="2914944" cy="2445399"/>
          </a:xfrm>
          <a:prstGeom prst="rect">
            <a:avLst/>
          </a:prstGeom>
        </p:spPr>
      </p:pic>
      <p:sp>
        <p:nvSpPr>
          <p:cNvPr id="4" name="TextBox 3">
            <a:extLst>
              <a:ext uri="{FF2B5EF4-FFF2-40B4-BE49-F238E27FC236}">
                <a16:creationId xmlns:a16="http://schemas.microsoft.com/office/drawing/2014/main" id="{6865172C-BBBF-F3EC-B0C3-DB2202FDFB87}"/>
              </a:ext>
            </a:extLst>
          </p:cNvPr>
          <p:cNvSpPr txBox="1"/>
          <p:nvPr/>
        </p:nvSpPr>
        <p:spPr>
          <a:xfrm>
            <a:off x="890631" y="4392000"/>
            <a:ext cx="3022510" cy="523220"/>
          </a:xfrm>
          <a:prstGeom prst="rect">
            <a:avLst/>
          </a:prstGeom>
          <a:noFill/>
        </p:spPr>
        <p:txBody>
          <a:bodyPr wrap="square" rtlCol="0">
            <a:spAutoFit/>
          </a:bodyPr>
          <a:lstStyle/>
          <a:p>
            <a:pPr algn="ctr"/>
            <a:r>
              <a:rPr lang="en-US" sz="1400" dirty="0">
                <a:solidFill>
                  <a:srgbClr val="000000"/>
                </a:solidFill>
                <a:latin typeface="Calibri" panose="020F0502020204030204" pitchFamily="34" charset="0"/>
              </a:rPr>
              <a:t>Phlebotomist attempting venipuncture with a survey participant</a:t>
            </a:r>
          </a:p>
        </p:txBody>
      </p:sp>
      <p:sp>
        <p:nvSpPr>
          <p:cNvPr id="5" name="TextBox 4">
            <a:extLst>
              <a:ext uri="{FF2B5EF4-FFF2-40B4-BE49-F238E27FC236}">
                <a16:creationId xmlns:a16="http://schemas.microsoft.com/office/drawing/2014/main" id="{8DE0CC9F-6628-73C3-80E7-4085326DE1A0}"/>
              </a:ext>
            </a:extLst>
          </p:cNvPr>
          <p:cNvSpPr txBox="1"/>
          <p:nvPr/>
        </p:nvSpPr>
        <p:spPr>
          <a:xfrm>
            <a:off x="4913043" y="4391797"/>
            <a:ext cx="3022510" cy="523220"/>
          </a:xfrm>
          <a:prstGeom prst="rect">
            <a:avLst/>
          </a:prstGeom>
          <a:noFill/>
        </p:spPr>
        <p:txBody>
          <a:bodyPr wrap="square" rtlCol="0">
            <a:spAutoFit/>
          </a:bodyPr>
          <a:lstStyle/>
          <a:p>
            <a:pPr algn="ctr"/>
            <a:r>
              <a:rPr lang="en-US" sz="1400" dirty="0">
                <a:solidFill>
                  <a:srgbClr val="000000"/>
                </a:solidFill>
                <a:latin typeface="Calibri" panose="020F0502020204030204" pitchFamily="34" charset="0"/>
              </a:rPr>
              <a:t>Phlebotomist assisting participant administer blood collection device</a:t>
            </a:r>
          </a:p>
        </p:txBody>
      </p:sp>
      <p:sp>
        <p:nvSpPr>
          <p:cNvPr id="6" name="TextBox 5">
            <a:extLst>
              <a:ext uri="{FF2B5EF4-FFF2-40B4-BE49-F238E27FC236}">
                <a16:creationId xmlns:a16="http://schemas.microsoft.com/office/drawing/2014/main" id="{84AA27D1-0706-8CB2-BD37-2F9AB537BF3C}"/>
              </a:ext>
            </a:extLst>
          </p:cNvPr>
          <p:cNvSpPr txBox="1"/>
          <p:nvPr/>
        </p:nvSpPr>
        <p:spPr>
          <a:xfrm>
            <a:off x="1525274" y="1025099"/>
            <a:ext cx="7571470" cy="523220"/>
          </a:xfrm>
          <a:prstGeom prst="rect">
            <a:avLst/>
          </a:prstGeom>
          <a:noFill/>
        </p:spPr>
        <p:txBody>
          <a:bodyPr wrap="square">
            <a:spAutoFit/>
          </a:bodyPr>
          <a:lstStyle/>
          <a:p>
            <a:r>
              <a:rPr lang="en-US" sz="2800" b="1" dirty="0">
                <a:solidFill>
                  <a:srgbClr val="003057"/>
                </a:solidFill>
              </a:rPr>
              <a:t>137 (75%)</a:t>
            </a:r>
            <a:endParaRPr lang="en-US" sz="4400" b="1" dirty="0">
              <a:solidFill>
                <a:srgbClr val="003057"/>
              </a:solidFill>
            </a:endParaRPr>
          </a:p>
        </p:txBody>
      </p:sp>
      <p:sp>
        <p:nvSpPr>
          <p:cNvPr id="9" name="TextBox 8">
            <a:extLst>
              <a:ext uri="{FF2B5EF4-FFF2-40B4-BE49-F238E27FC236}">
                <a16:creationId xmlns:a16="http://schemas.microsoft.com/office/drawing/2014/main" id="{F4DDAD67-2A34-A3EC-D731-9BE5EF80BA0F}"/>
              </a:ext>
            </a:extLst>
          </p:cNvPr>
          <p:cNvSpPr txBox="1"/>
          <p:nvPr/>
        </p:nvSpPr>
        <p:spPr>
          <a:xfrm>
            <a:off x="5675584" y="1025099"/>
            <a:ext cx="7571470" cy="523220"/>
          </a:xfrm>
          <a:prstGeom prst="rect">
            <a:avLst/>
          </a:prstGeom>
          <a:noFill/>
        </p:spPr>
        <p:txBody>
          <a:bodyPr wrap="square">
            <a:spAutoFit/>
          </a:bodyPr>
          <a:lstStyle/>
          <a:p>
            <a:r>
              <a:rPr lang="en-US" sz="2800" b="1" dirty="0">
                <a:solidFill>
                  <a:srgbClr val="003057"/>
                </a:solidFill>
              </a:rPr>
              <a:t>72 (79%)</a:t>
            </a:r>
            <a:endParaRPr lang="en-US" sz="4400" b="1" dirty="0">
              <a:solidFill>
                <a:srgbClr val="003057"/>
              </a:solidFill>
            </a:endParaRPr>
          </a:p>
        </p:txBody>
      </p:sp>
      <p:sp>
        <p:nvSpPr>
          <p:cNvPr id="10" name="TextBox 9">
            <a:extLst>
              <a:ext uri="{FF2B5EF4-FFF2-40B4-BE49-F238E27FC236}">
                <a16:creationId xmlns:a16="http://schemas.microsoft.com/office/drawing/2014/main" id="{85912051-DC1F-A527-495A-802FCB9C7120}"/>
              </a:ext>
            </a:extLst>
          </p:cNvPr>
          <p:cNvSpPr txBox="1"/>
          <p:nvPr/>
        </p:nvSpPr>
        <p:spPr>
          <a:xfrm>
            <a:off x="1060932" y="279308"/>
            <a:ext cx="7571470" cy="646331"/>
          </a:xfrm>
          <a:prstGeom prst="rect">
            <a:avLst/>
          </a:prstGeom>
          <a:noFill/>
        </p:spPr>
        <p:txBody>
          <a:bodyPr wrap="square">
            <a:spAutoFit/>
          </a:bodyPr>
          <a:lstStyle/>
          <a:p>
            <a:pPr algn="ctr"/>
            <a:r>
              <a:rPr lang="en-US" sz="3600" b="1" dirty="0">
                <a:solidFill>
                  <a:srgbClr val="003057"/>
                </a:solidFill>
              </a:rPr>
              <a:t>Successful Blood Collections</a:t>
            </a:r>
            <a:endParaRPr lang="en-US" sz="5400" b="1" dirty="0">
              <a:solidFill>
                <a:srgbClr val="003057"/>
              </a:solidFill>
            </a:endParaRPr>
          </a:p>
        </p:txBody>
      </p:sp>
    </p:spTree>
    <p:extLst>
      <p:ext uri="{BB962C8B-B14F-4D97-AF65-F5344CB8AC3E}">
        <p14:creationId xmlns:p14="http://schemas.microsoft.com/office/powerpoint/2010/main" val="133582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332508" y="222605"/>
            <a:ext cx="8811491" cy="857250"/>
          </a:xfrm>
        </p:spPr>
        <p:txBody>
          <a:bodyPr/>
          <a:lstStyle/>
          <a:p>
            <a:r>
              <a:rPr lang="en-US" sz="2400" u="sng" dirty="0">
                <a:latin typeface="+mj-lt"/>
              </a:rPr>
              <a:t>42</a:t>
            </a:r>
            <a:r>
              <a:rPr lang="en-US" sz="2400" dirty="0">
                <a:latin typeface="+mj-lt"/>
              </a:rPr>
              <a:t> (24%) instances where venipuncture was unsuccessful </a:t>
            </a:r>
          </a:p>
        </p:txBody>
      </p:sp>
    </p:spTree>
    <p:extLst>
      <p:ext uri="{BB962C8B-B14F-4D97-AF65-F5344CB8AC3E}">
        <p14:creationId xmlns:p14="http://schemas.microsoft.com/office/powerpoint/2010/main" val="4192986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332508" y="222605"/>
            <a:ext cx="8811491" cy="857250"/>
          </a:xfrm>
        </p:spPr>
        <p:txBody>
          <a:bodyPr/>
          <a:lstStyle/>
          <a:p>
            <a:r>
              <a:rPr lang="en-US" sz="2400" u="sng" dirty="0">
                <a:latin typeface="+mj-lt"/>
              </a:rPr>
              <a:t>42 </a:t>
            </a:r>
            <a:r>
              <a:rPr lang="en-US" sz="2400" dirty="0">
                <a:latin typeface="+mj-lt"/>
              </a:rPr>
              <a:t>(24%) instances where venipuncture was unsuccessful </a:t>
            </a:r>
          </a:p>
        </p:txBody>
      </p:sp>
      <p:pic>
        <p:nvPicPr>
          <p:cNvPr id="2" name="Graphic 1" descr="Arrow: Slight curve with solid fill">
            <a:extLst>
              <a:ext uri="{FF2B5EF4-FFF2-40B4-BE49-F238E27FC236}">
                <a16:creationId xmlns:a16="http://schemas.microsoft.com/office/drawing/2014/main" id="{8F59E0A1-9306-1B7B-28CD-353DF26BFC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1075">
            <a:off x="1073818" y="981490"/>
            <a:ext cx="914400" cy="914400"/>
          </a:xfrm>
          <a:prstGeom prst="rect">
            <a:avLst/>
          </a:prstGeom>
        </p:spPr>
      </p:pic>
      <p:sp>
        <p:nvSpPr>
          <p:cNvPr id="4" name="Title 1">
            <a:extLst>
              <a:ext uri="{FF2B5EF4-FFF2-40B4-BE49-F238E27FC236}">
                <a16:creationId xmlns:a16="http://schemas.microsoft.com/office/drawing/2014/main" id="{73988CF1-8560-F27C-6D18-97D30BA0BD76}"/>
              </a:ext>
            </a:extLst>
          </p:cNvPr>
          <p:cNvSpPr txBox="1">
            <a:spLocks/>
          </p:cNvSpPr>
          <p:nvPr/>
        </p:nvSpPr>
        <p:spPr>
          <a:xfrm>
            <a:off x="1747179" y="1737193"/>
            <a:ext cx="625382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400" u="sng" dirty="0">
                <a:latin typeface="+mj-lt"/>
              </a:rPr>
              <a:t>31</a:t>
            </a:r>
            <a:r>
              <a:rPr lang="en-US" sz="2400" dirty="0">
                <a:latin typeface="+mj-lt"/>
              </a:rPr>
              <a:t> (74%) of these participants opted to use the device as an alternative method</a:t>
            </a:r>
          </a:p>
        </p:txBody>
      </p:sp>
    </p:spTree>
    <p:extLst>
      <p:ext uri="{BB962C8B-B14F-4D97-AF65-F5344CB8AC3E}">
        <p14:creationId xmlns:p14="http://schemas.microsoft.com/office/powerpoint/2010/main" val="236363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332508" y="222605"/>
            <a:ext cx="8811491" cy="857250"/>
          </a:xfrm>
        </p:spPr>
        <p:txBody>
          <a:bodyPr/>
          <a:lstStyle/>
          <a:p>
            <a:r>
              <a:rPr lang="en-US" sz="2400" u="sng" dirty="0">
                <a:latin typeface="+mj-lt"/>
              </a:rPr>
              <a:t>42 </a:t>
            </a:r>
            <a:r>
              <a:rPr lang="en-US" sz="2400" dirty="0">
                <a:latin typeface="+mj-lt"/>
              </a:rPr>
              <a:t>(24%) instances where venipuncture was unsuccessful </a:t>
            </a:r>
          </a:p>
        </p:txBody>
      </p:sp>
      <p:pic>
        <p:nvPicPr>
          <p:cNvPr id="2" name="Graphic 1" descr="Arrow: Slight curve with solid fill">
            <a:extLst>
              <a:ext uri="{FF2B5EF4-FFF2-40B4-BE49-F238E27FC236}">
                <a16:creationId xmlns:a16="http://schemas.microsoft.com/office/drawing/2014/main" id="{8F59E0A1-9306-1B7B-28CD-353DF26BFC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1075">
            <a:off x="1073818" y="981490"/>
            <a:ext cx="914400" cy="914400"/>
          </a:xfrm>
          <a:prstGeom prst="rect">
            <a:avLst/>
          </a:prstGeom>
        </p:spPr>
      </p:pic>
      <p:sp>
        <p:nvSpPr>
          <p:cNvPr id="4" name="Title 1">
            <a:extLst>
              <a:ext uri="{FF2B5EF4-FFF2-40B4-BE49-F238E27FC236}">
                <a16:creationId xmlns:a16="http://schemas.microsoft.com/office/drawing/2014/main" id="{73988CF1-8560-F27C-6D18-97D30BA0BD76}"/>
              </a:ext>
            </a:extLst>
          </p:cNvPr>
          <p:cNvSpPr txBox="1">
            <a:spLocks/>
          </p:cNvSpPr>
          <p:nvPr/>
        </p:nvSpPr>
        <p:spPr>
          <a:xfrm>
            <a:off x="1747179" y="1737193"/>
            <a:ext cx="625382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400" u="sng" dirty="0">
                <a:latin typeface="+mj-lt"/>
              </a:rPr>
              <a:t>31</a:t>
            </a:r>
            <a:r>
              <a:rPr lang="en-US" sz="2400" dirty="0">
                <a:latin typeface="+mj-lt"/>
              </a:rPr>
              <a:t> (74%) of these participants opted to use the device as an alternative method</a:t>
            </a:r>
          </a:p>
        </p:txBody>
      </p:sp>
      <p:pic>
        <p:nvPicPr>
          <p:cNvPr id="6" name="Graphic 5" descr="Arrow: Slight curve with solid fill">
            <a:extLst>
              <a:ext uri="{FF2B5EF4-FFF2-40B4-BE49-F238E27FC236}">
                <a16:creationId xmlns:a16="http://schemas.microsoft.com/office/drawing/2014/main" id="{B9619BFA-D883-CB1D-4C35-EB48BABC22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1075">
            <a:off x="2876113" y="2475674"/>
            <a:ext cx="914400" cy="914400"/>
          </a:xfrm>
          <a:prstGeom prst="rect">
            <a:avLst/>
          </a:prstGeom>
        </p:spPr>
      </p:pic>
      <p:sp>
        <p:nvSpPr>
          <p:cNvPr id="7" name="Title 1">
            <a:extLst>
              <a:ext uri="{FF2B5EF4-FFF2-40B4-BE49-F238E27FC236}">
                <a16:creationId xmlns:a16="http://schemas.microsoft.com/office/drawing/2014/main" id="{E3ABF97B-B561-D32F-A296-9F067665AB6A}"/>
              </a:ext>
            </a:extLst>
          </p:cNvPr>
          <p:cNvSpPr txBox="1">
            <a:spLocks/>
          </p:cNvSpPr>
          <p:nvPr/>
        </p:nvSpPr>
        <p:spPr>
          <a:xfrm>
            <a:off x="3708501" y="2936690"/>
            <a:ext cx="625382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400" u="sng" dirty="0">
                <a:latin typeface="+mj-lt"/>
              </a:rPr>
              <a:t>71%</a:t>
            </a:r>
            <a:r>
              <a:rPr lang="en-US" sz="2400" dirty="0">
                <a:latin typeface="+mj-lt"/>
              </a:rPr>
              <a:t> had a successful blood draw</a:t>
            </a:r>
          </a:p>
        </p:txBody>
      </p:sp>
    </p:spTree>
    <p:extLst>
      <p:ext uri="{BB962C8B-B14F-4D97-AF65-F5344CB8AC3E}">
        <p14:creationId xmlns:p14="http://schemas.microsoft.com/office/powerpoint/2010/main" val="3805519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1160167" y="828891"/>
            <a:ext cx="7109190" cy="2510655"/>
          </a:xfrm>
        </p:spPr>
        <p:txBody>
          <a:bodyPr/>
          <a:lstStyle/>
          <a:p>
            <a:pPr algn="ctr"/>
            <a:r>
              <a:rPr lang="en-US" sz="3200" dirty="0">
                <a:latin typeface="+mj-lt"/>
              </a:rPr>
              <a:t>Use of the device as an alternative when venipuncture failed increased the number of successful blood collections by </a:t>
            </a:r>
            <a:r>
              <a:rPr lang="en-US" sz="3200" u="sng" dirty="0">
                <a:solidFill>
                  <a:srgbClr val="2F74F1"/>
                </a:solidFill>
                <a:latin typeface="+mj-lt"/>
              </a:rPr>
              <a:t>12%</a:t>
            </a:r>
          </a:p>
        </p:txBody>
      </p:sp>
    </p:spTree>
    <p:extLst>
      <p:ext uri="{BB962C8B-B14F-4D97-AF65-F5344CB8AC3E}">
        <p14:creationId xmlns:p14="http://schemas.microsoft.com/office/powerpoint/2010/main" val="97577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826843" y="1624694"/>
            <a:ext cx="7490313" cy="1412774"/>
          </a:xfrm>
        </p:spPr>
        <p:txBody>
          <a:bodyPr/>
          <a:lstStyle/>
          <a:p>
            <a:pPr algn="ctr"/>
            <a:r>
              <a:rPr lang="en-US" sz="3200" dirty="0">
                <a:latin typeface="+mj-lt"/>
              </a:rPr>
              <a:t>Use of the device increased overall blood collection participation by </a:t>
            </a:r>
            <a:r>
              <a:rPr lang="en-US" sz="3200" u="sng" dirty="0">
                <a:solidFill>
                  <a:srgbClr val="2F74F1"/>
                </a:solidFill>
                <a:latin typeface="+mj-lt"/>
              </a:rPr>
              <a:t>53%</a:t>
            </a:r>
            <a:br>
              <a:rPr lang="en-US" sz="3200" u="sng" dirty="0">
                <a:solidFill>
                  <a:srgbClr val="2F74F1"/>
                </a:solidFill>
                <a:latin typeface="+mj-lt"/>
              </a:rPr>
            </a:br>
            <a:endParaRPr lang="en-US" sz="3200" u="sng" dirty="0">
              <a:solidFill>
                <a:srgbClr val="2F74F1"/>
              </a:solidFill>
              <a:latin typeface="+mj-lt"/>
            </a:endParaRPr>
          </a:p>
        </p:txBody>
      </p:sp>
    </p:spTree>
    <p:extLst>
      <p:ext uri="{BB962C8B-B14F-4D97-AF65-F5344CB8AC3E}">
        <p14:creationId xmlns:p14="http://schemas.microsoft.com/office/powerpoint/2010/main" val="2897543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everal&#10;&#10;Description automatically generated">
            <a:extLst>
              <a:ext uri="{FF2B5EF4-FFF2-40B4-BE49-F238E27FC236}">
                <a16:creationId xmlns:a16="http://schemas.microsoft.com/office/drawing/2014/main" id="{24047C91-98A4-42C2-26A6-2B7DE3A07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732"/>
          <a:stretch/>
        </p:blipFill>
        <p:spPr>
          <a:xfrm>
            <a:off x="0" y="449168"/>
            <a:ext cx="9144000" cy="4488592"/>
          </a:xfrm>
          <a:prstGeom prst="rect">
            <a:avLst/>
          </a:prstGeom>
        </p:spPr>
      </p:pic>
      <p:sp>
        <p:nvSpPr>
          <p:cNvPr id="12" name="Rectangle 11">
            <a:extLst>
              <a:ext uri="{FF2B5EF4-FFF2-40B4-BE49-F238E27FC236}">
                <a16:creationId xmlns:a16="http://schemas.microsoft.com/office/drawing/2014/main" id="{E82F4353-EA08-BF33-C914-94338C2BB980}"/>
              </a:ext>
            </a:extLst>
          </p:cNvPr>
          <p:cNvSpPr/>
          <p:nvPr/>
        </p:nvSpPr>
        <p:spPr>
          <a:xfrm>
            <a:off x="-6176" y="-21067"/>
            <a:ext cx="9150176" cy="98302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A1386439-EAA1-06F1-E757-4CB5A876AB6E}"/>
              </a:ext>
            </a:extLst>
          </p:cNvPr>
          <p:cNvSpPr txBox="1">
            <a:spLocks/>
          </p:cNvSpPr>
          <p:nvPr/>
        </p:nvSpPr>
        <p:spPr>
          <a:xfrm>
            <a:off x="296136" y="346298"/>
            <a:ext cx="8545551"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dirty="0">
                <a:latin typeface="+mj-lt"/>
              </a:rPr>
              <a:t>CDC provided clinical consultation for 57 hospitalized patients with </a:t>
            </a:r>
            <a:r>
              <a:rPr lang="en-US" dirty="0">
                <a:solidFill>
                  <a:srgbClr val="D22730"/>
                </a:solidFill>
                <a:latin typeface="+mj-lt"/>
              </a:rPr>
              <a:t>severe mpox…</a:t>
            </a:r>
          </a:p>
        </p:txBody>
      </p:sp>
      <p:sp>
        <p:nvSpPr>
          <p:cNvPr id="6" name="Rectangle 5">
            <a:extLst>
              <a:ext uri="{FF2B5EF4-FFF2-40B4-BE49-F238E27FC236}">
                <a16:creationId xmlns:a16="http://schemas.microsoft.com/office/drawing/2014/main" id="{46BB3FE5-3C9B-3946-60F1-F7EFB3A52F04}"/>
              </a:ext>
            </a:extLst>
          </p:cNvPr>
          <p:cNvSpPr/>
          <p:nvPr/>
        </p:nvSpPr>
        <p:spPr>
          <a:xfrm>
            <a:off x="0" y="4439166"/>
            <a:ext cx="9150176" cy="70433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5E46CD6F-E5C4-ECC2-304F-574152F4C639}"/>
              </a:ext>
            </a:extLst>
          </p:cNvPr>
          <p:cNvSpPr txBox="1">
            <a:spLocks/>
          </p:cNvSpPr>
          <p:nvPr/>
        </p:nvSpPr>
        <p:spPr>
          <a:xfrm>
            <a:off x="594866" y="4456866"/>
            <a:ext cx="8940111"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solidFill>
                  <a:srgbClr val="D22730"/>
                </a:solidFill>
                <a:latin typeface="+mj-lt"/>
              </a:rPr>
              <a:t>&gt;20% </a:t>
            </a:r>
            <a:r>
              <a:rPr lang="en-US">
                <a:latin typeface="+mj-lt"/>
              </a:rPr>
              <a:t>patients were </a:t>
            </a:r>
            <a:r>
              <a:rPr lang="en-US">
                <a:solidFill>
                  <a:srgbClr val="D22730"/>
                </a:solidFill>
                <a:latin typeface="+mj-lt"/>
              </a:rPr>
              <a:t>experiencing homelessness</a:t>
            </a:r>
          </a:p>
        </p:txBody>
      </p:sp>
    </p:spTree>
    <p:extLst>
      <p:ext uri="{BB962C8B-B14F-4D97-AF65-F5344CB8AC3E}">
        <p14:creationId xmlns:p14="http://schemas.microsoft.com/office/powerpoint/2010/main" val="3819962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457200" y="205979"/>
            <a:ext cx="8229600" cy="857250"/>
          </a:xfrm>
        </p:spPr>
        <p:txBody>
          <a:bodyPr/>
          <a:lstStyle/>
          <a:p>
            <a:r>
              <a:rPr lang="en-US" sz="3200" dirty="0">
                <a:latin typeface="+mj-lt"/>
              </a:rPr>
              <a:t>Objective: Acceptability of Blood Collection Device</a:t>
            </a:r>
          </a:p>
        </p:txBody>
      </p:sp>
      <p:pic>
        <p:nvPicPr>
          <p:cNvPr id="2" name="Picture 1" descr="Image of the blood collection device.">
            <a:extLst>
              <a:ext uri="{FF2B5EF4-FFF2-40B4-BE49-F238E27FC236}">
                <a16:creationId xmlns:a16="http://schemas.microsoft.com/office/drawing/2014/main" id="{C8846C00-7F30-732E-22B7-4F99586ACF52}"/>
              </a:ext>
            </a:extLst>
          </p:cNvPr>
          <p:cNvPicPr>
            <a:picLocks noChangeAspect="1"/>
          </p:cNvPicPr>
          <p:nvPr/>
        </p:nvPicPr>
        <p:blipFill>
          <a:blip r:embed="rId3"/>
          <a:stretch>
            <a:fillRect/>
          </a:stretch>
        </p:blipFill>
        <p:spPr>
          <a:xfrm>
            <a:off x="7327442" y="2571750"/>
            <a:ext cx="1131777" cy="2049434"/>
          </a:xfrm>
          <a:prstGeom prst="rect">
            <a:avLst/>
          </a:prstGeom>
        </p:spPr>
      </p:pic>
      <p:sp>
        <p:nvSpPr>
          <p:cNvPr id="4" name="TextBox 3">
            <a:extLst>
              <a:ext uri="{FF2B5EF4-FFF2-40B4-BE49-F238E27FC236}">
                <a16:creationId xmlns:a16="http://schemas.microsoft.com/office/drawing/2014/main" id="{6853287B-231A-472B-E282-4B8F1A1CFCE6}"/>
              </a:ext>
            </a:extLst>
          </p:cNvPr>
          <p:cNvSpPr txBox="1"/>
          <p:nvPr/>
        </p:nvSpPr>
        <p:spPr>
          <a:xfrm>
            <a:off x="684781" y="1502753"/>
            <a:ext cx="6887143" cy="2308324"/>
          </a:xfrm>
          <a:prstGeom prst="rect">
            <a:avLst/>
          </a:prstGeom>
          <a:noFill/>
        </p:spPr>
        <p:txBody>
          <a:bodyPr wrap="square" rtlCol="0">
            <a:spAutoFit/>
          </a:bodyPr>
          <a:lstStyle/>
          <a:p>
            <a:pPr marL="214313" indent="-214313">
              <a:buFont typeface="Arial" panose="020B0604020202020204" pitchFamily="34" charset="0"/>
              <a:buChar char="•"/>
            </a:pPr>
            <a:r>
              <a:rPr lang="en-US" sz="2400" b="1" dirty="0">
                <a:latin typeface="Calibri" panose="020F0502020204030204" pitchFamily="34" charset="0"/>
                <a:cs typeface="Calibri" panose="020F0502020204030204" pitchFamily="34" charset="0"/>
              </a:rPr>
              <a:t>“Did you find the device to be an acceptable way to take a blood sample?” </a:t>
            </a:r>
          </a:p>
          <a:p>
            <a:pPr marL="214313" indent="-214313">
              <a:buFont typeface="Arial" panose="020B0604020202020204" pitchFamily="34" charset="0"/>
              <a:buChar char="•"/>
            </a:pPr>
            <a:endParaRPr lang="en-US" sz="2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en-US" sz="240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2400" b="1" dirty="0">
                <a:latin typeface="Calibri" panose="020F0502020204030204" pitchFamily="34" charset="0"/>
                <a:cs typeface="Calibri" panose="020F0502020204030204" pitchFamily="34" charset="0"/>
              </a:rPr>
              <a:t>“In the future, would you prefer this device over standard venipuncture for a blood draw?”</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4599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a:p>
          <a:p>
            <a:pPr lvl="2"/>
            <a:endParaRPr lang="en-US"/>
          </a:p>
          <a:p>
            <a:endParaRPr lang="en-US"/>
          </a:p>
        </p:txBody>
      </p:sp>
      <p:pic>
        <p:nvPicPr>
          <p:cNvPr id="7" name="Picture 6" descr="Medical professional with survey participant who has the blood collection device on her upper arm.">
            <a:extLst>
              <a:ext uri="{FF2B5EF4-FFF2-40B4-BE49-F238E27FC236}">
                <a16:creationId xmlns:a16="http://schemas.microsoft.com/office/drawing/2014/main" id="{2A70D3F0-F4B6-49B8-7D17-A53232063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22" y="858302"/>
            <a:ext cx="3886592" cy="2914944"/>
          </a:xfrm>
          <a:prstGeom prst="rect">
            <a:avLst/>
          </a:prstGeom>
        </p:spPr>
      </p:pic>
      <p:pic>
        <p:nvPicPr>
          <p:cNvPr id="6" name="Graphic 5" descr="Arrow: Slight curve with solid fill">
            <a:extLst>
              <a:ext uri="{FF2B5EF4-FFF2-40B4-BE49-F238E27FC236}">
                <a16:creationId xmlns:a16="http://schemas.microsoft.com/office/drawing/2014/main" id="{19770EFE-3476-FEB6-75B4-F1D2EEE33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43792" y="1657350"/>
            <a:ext cx="914400" cy="914400"/>
          </a:xfrm>
          <a:prstGeom prst="rect">
            <a:avLst/>
          </a:prstGeom>
        </p:spPr>
      </p:pic>
      <p:sp>
        <p:nvSpPr>
          <p:cNvPr id="9" name="TextBox 8">
            <a:extLst>
              <a:ext uri="{FF2B5EF4-FFF2-40B4-BE49-F238E27FC236}">
                <a16:creationId xmlns:a16="http://schemas.microsoft.com/office/drawing/2014/main" id="{3F98F0EA-BE7D-4AA2-44E3-F385655DC5E8}"/>
              </a:ext>
            </a:extLst>
          </p:cNvPr>
          <p:cNvSpPr txBox="1"/>
          <p:nvPr/>
        </p:nvSpPr>
        <p:spPr>
          <a:xfrm>
            <a:off x="5208316" y="1054568"/>
            <a:ext cx="3886592" cy="3293209"/>
          </a:xfrm>
          <a:prstGeom prst="rect">
            <a:avLst/>
          </a:prstGeom>
          <a:noFill/>
        </p:spPr>
        <p:txBody>
          <a:bodyPr wrap="square">
            <a:spAutoFit/>
          </a:bodyPr>
          <a:lstStyle/>
          <a:p>
            <a:r>
              <a:rPr lang="en-US" sz="3600" b="1" dirty="0">
                <a:solidFill>
                  <a:srgbClr val="2F74F1"/>
                </a:solidFill>
                <a:latin typeface="Calibri" panose="020F0502020204030204" pitchFamily="34" charset="0"/>
                <a:cs typeface="Calibri" panose="020F0502020204030204" pitchFamily="34" charset="0"/>
              </a:rPr>
              <a:t>100%</a:t>
            </a:r>
            <a:r>
              <a:rPr lang="en-US" sz="3600" b="1" dirty="0">
                <a:solidFill>
                  <a:srgbClr val="003057"/>
                </a:solidFill>
                <a:latin typeface="Calibri" panose="020F0502020204030204" pitchFamily="34" charset="0"/>
                <a:cs typeface="Calibri" panose="020F0502020204030204" pitchFamily="34" charset="0"/>
              </a:rPr>
              <a:t> found the device to be an </a:t>
            </a:r>
            <a:r>
              <a:rPr lang="en-US" sz="3600" b="1" dirty="0">
                <a:solidFill>
                  <a:srgbClr val="2F74F1"/>
                </a:solidFill>
                <a:latin typeface="Calibri" panose="020F0502020204030204" pitchFamily="34" charset="0"/>
                <a:cs typeface="Calibri" panose="020F0502020204030204" pitchFamily="34" charset="0"/>
              </a:rPr>
              <a:t>acceptable method </a:t>
            </a:r>
            <a:r>
              <a:rPr lang="en-US" sz="3600" b="1" dirty="0">
                <a:solidFill>
                  <a:srgbClr val="003057"/>
                </a:solidFill>
                <a:latin typeface="Calibri" panose="020F0502020204030204" pitchFamily="34" charset="0"/>
                <a:cs typeface="Calibri" panose="020F0502020204030204" pitchFamily="34" charset="0"/>
              </a:rPr>
              <a:t>of blood collection</a:t>
            </a:r>
          </a:p>
          <a:p>
            <a:endParaRPr lang="en-US" sz="2800" b="1" dirty="0">
              <a:solidFill>
                <a:srgbClr val="003057"/>
              </a:solidFill>
              <a:latin typeface="Calibri" panose="020F0502020204030204" pitchFamily="34" charset="0"/>
              <a:cs typeface="Calibri" panose="020F0502020204030204" pitchFamily="34" charset="0"/>
            </a:endParaRPr>
          </a:p>
          <a:p>
            <a:endParaRPr lang="en-US" sz="3600" b="1" dirty="0">
              <a:solidFill>
                <a:srgbClr val="00305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358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DCE9C-5798-4DC2-8E72-2E6ABD03F5B4}"/>
              </a:ext>
            </a:extLst>
          </p:cNvPr>
          <p:cNvSpPr>
            <a:spLocks noGrp="1"/>
          </p:cNvSpPr>
          <p:nvPr>
            <p:ph type="body" sz="quarter" idx="10"/>
          </p:nvPr>
        </p:nvSpPr>
        <p:spPr/>
        <p:txBody>
          <a:bodyPr/>
          <a:lstStyle/>
          <a:p>
            <a:pPr lvl="1"/>
            <a:endParaRPr lang="en-US"/>
          </a:p>
          <a:p>
            <a:pPr lvl="2"/>
            <a:endParaRPr lang="en-US"/>
          </a:p>
          <a:p>
            <a:endParaRPr lang="en-US"/>
          </a:p>
        </p:txBody>
      </p:sp>
      <p:pic>
        <p:nvPicPr>
          <p:cNvPr id="7" name="Picture 6" descr="Medical professional with survey participant who has the blood collection device on her upper arm.">
            <a:extLst>
              <a:ext uri="{FF2B5EF4-FFF2-40B4-BE49-F238E27FC236}">
                <a16:creationId xmlns:a16="http://schemas.microsoft.com/office/drawing/2014/main" id="{2A70D3F0-F4B6-49B8-7D17-A53232063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22" y="858302"/>
            <a:ext cx="3886592" cy="2914944"/>
          </a:xfrm>
          <a:prstGeom prst="rect">
            <a:avLst/>
          </a:prstGeom>
        </p:spPr>
      </p:pic>
      <p:pic>
        <p:nvPicPr>
          <p:cNvPr id="6" name="Graphic 5" descr="Arrow: Slight curve with solid fill">
            <a:extLst>
              <a:ext uri="{FF2B5EF4-FFF2-40B4-BE49-F238E27FC236}">
                <a16:creationId xmlns:a16="http://schemas.microsoft.com/office/drawing/2014/main" id="{19770EFE-3476-FEB6-75B4-F1D2EEE33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43792" y="1657350"/>
            <a:ext cx="914400" cy="914400"/>
          </a:xfrm>
          <a:prstGeom prst="rect">
            <a:avLst/>
          </a:prstGeom>
        </p:spPr>
      </p:pic>
      <p:sp>
        <p:nvSpPr>
          <p:cNvPr id="9" name="TextBox 8">
            <a:extLst>
              <a:ext uri="{FF2B5EF4-FFF2-40B4-BE49-F238E27FC236}">
                <a16:creationId xmlns:a16="http://schemas.microsoft.com/office/drawing/2014/main" id="{3F98F0EA-BE7D-4AA2-44E3-F385655DC5E8}"/>
              </a:ext>
            </a:extLst>
          </p:cNvPr>
          <p:cNvSpPr txBox="1"/>
          <p:nvPr/>
        </p:nvSpPr>
        <p:spPr>
          <a:xfrm>
            <a:off x="5489171" y="1276960"/>
            <a:ext cx="3197630" cy="2739211"/>
          </a:xfrm>
          <a:prstGeom prst="rect">
            <a:avLst/>
          </a:prstGeom>
          <a:noFill/>
        </p:spPr>
        <p:txBody>
          <a:bodyPr wrap="square">
            <a:spAutoFit/>
          </a:bodyPr>
          <a:lstStyle/>
          <a:p>
            <a:r>
              <a:rPr lang="en-US" sz="3600" b="1" dirty="0">
                <a:solidFill>
                  <a:srgbClr val="2F74F1"/>
                </a:solidFill>
                <a:latin typeface="Calibri" panose="020F0502020204030204" pitchFamily="34" charset="0"/>
                <a:cs typeface="Calibri" panose="020F0502020204030204" pitchFamily="34" charset="0"/>
              </a:rPr>
              <a:t>94%</a:t>
            </a:r>
            <a:r>
              <a:rPr lang="en-US" sz="3600" b="1" dirty="0">
                <a:solidFill>
                  <a:srgbClr val="003057"/>
                </a:solidFill>
                <a:latin typeface="Calibri" panose="020F0502020204030204" pitchFamily="34" charset="0"/>
                <a:cs typeface="Calibri" panose="020F0502020204030204" pitchFamily="34" charset="0"/>
              </a:rPr>
              <a:t> </a:t>
            </a:r>
            <a:r>
              <a:rPr lang="en-US" sz="3600" b="1" dirty="0">
                <a:solidFill>
                  <a:srgbClr val="2F74F1"/>
                </a:solidFill>
                <a:latin typeface="Calibri" panose="020F0502020204030204" pitchFamily="34" charset="0"/>
                <a:cs typeface="Calibri" panose="020F0502020204030204" pitchFamily="34" charset="0"/>
              </a:rPr>
              <a:t>preferred the device </a:t>
            </a:r>
            <a:r>
              <a:rPr lang="en-US" sz="3600" b="1" dirty="0">
                <a:solidFill>
                  <a:srgbClr val="003057"/>
                </a:solidFill>
                <a:latin typeface="Calibri" panose="020F0502020204030204" pitchFamily="34" charset="0"/>
                <a:cs typeface="Calibri" panose="020F0502020204030204" pitchFamily="34" charset="0"/>
              </a:rPr>
              <a:t>to venipuncture</a:t>
            </a:r>
          </a:p>
          <a:p>
            <a:endParaRPr lang="en-US" sz="2800" b="1" dirty="0">
              <a:solidFill>
                <a:srgbClr val="003057"/>
              </a:solidFill>
              <a:latin typeface="Calibri" panose="020F0502020204030204" pitchFamily="34" charset="0"/>
              <a:cs typeface="Calibri" panose="020F0502020204030204" pitchFamily="34" charset="0"/>
            </a:endParaRPr>
          </a:p>
          <a:p>
            <a:endParaRPr lang="en-US" sz="3600" b="1" dirty="0">
              <a:solidFill>
                <a:srgbClr val="00305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098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457200" y="17263"/>
            <a:ext cx="8229600" cy="857250"/>
          </a:xfrm>
        </p:spPr>
        <p:txBody>
          <a:bodyPr/>
          <a:lstStyle/>
          <a:p>
            <a:r>
              <a:rPr lang="en-US">
                <a:latin typeface="+mj-lt"/>
              </a:rPr>
              <a:t>Takeaways</a:t>
            </a:r>
          </a:p>
        </p:txBody>
      </p:sp>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6934547" cy="34756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b="1">
                <a:solidFill>
                  <a:srgbClr val="003057"/>
                </a:solidFill>
                <a:latin typeface="Calibri" panose="020F0502020204030204" pitchFamily="34" charset="0"/>
                <a:cs typeface="Calibri" panose="020F0502020204030204" pitchFamily="34" charset="0"/>
              </a:rPr>
              <a:t>Patients loved it</a:t>
            </a:r>
          </a:p>
          <a:p>
            <a:pPr lvl="1"/>
            <a:r>
              <a:rPr lang="en-US" sz="2000">
                <a:solidFill>
                  <a:srgbClr val="2F74F1"/>
                </a:solidFill>
                <a:latin typeface="Calibri" panose="020F0502020204030204" pitchFamily="34" charset="0"/>
                <a:cs typeface="Calibri" panose="020F0502020204030204" pitchFamily="34" charset="0"/>
              </a:rPr>
              <a:t>“It’s amazing … It didn’t hurt at all!”</a:t>
            </a:r>
          </a:p>
          <a:p>
            <a:pPr lvl="1"/>
            <a:r>
              <a:rPr lang="en-US" sz="2000">
                <a:solidFill>
                  <a:srgbClr val="2F74F1"/>
                </a:solidFill>
                <a:latin typeface="Calibri" panose="020F0502020204030204" pitchFamily="34" charset="0"/>
                <a:cs typeface="Calibri" panose="020F0502020204030204" pitchFamily="34" charset="0"/>
              </a:rPr>
              <a:t>“Easy, less invasive, doesn’t hurt. I’d choose this every time.”</a:t>
            </a:r>
          </a:p>
          <a:p>
            <a:pPr lvl="1"/>
            <a:r>
              <a:rPr lang="en-US" sz="2000">
                <a:solidFill>
                  <a:srgbClr val="2F74F1"/>
                </a:solidFill>
                <a:latin typeface="Calibri" panose="020F0502020204030204" pitchFamily="34" charset="0"/>
                <a:cs typeface="Calibri" panose="020F0502020204030204" pitchFamily="34" charset="0"/>
              </a:rPr>
              <a:t>“No digging around for my veins – this was easy!”</a:t>
            </a:r>
          </a:p>
          <a:p>
            <a:pPr lvl="1"/>
            <a:r>
              <a:rPr lang="en-US" sz="2000">
                <a:solidFill>
                  <a:srgbClr val="2F74F1"/>
                </a:solidFill>
                <a:latin typeface="Calibri" panose="020F0502020204030204" pitchFamily="34" charset="0"/>
                <a:cs typeface="Calibri" panose="020F0502020204030204" pitchFamily="34" charset="0"/>
              </a:rPr>
              <a:t>“Super cool. Why don’t they use this in the hospital?”</a:t>
            </a:r>
          </a:p>
          <a:p>
            <a:pPr marL="457200" lvl="1" indent="0">
              <a:buNone/>
            </a:pPr>
            <a:endParaRPr lang="en-US" sz="2000">
              <a:solidFill>
                <a:srgbClr val="003057"/>
              </a:solidFill>
              <a:latin typeface="Calibri" panose="020F0502020204030204" pitchFamily="34" charset="0"/>
              <a:cs typeface="Calibri" panose="020F0502020204030204" pitchFamily="34" charset="0"/>
            </a:endParaRPr>
          </a:p>
          <a:p>
            <a:r>
              <a:rPr lang="en-US" sz="2500" b="1">
                <a:solidFill>
                  <a:srgbClr val="003057"/>
                </a:solidFill>
                <a:latin typeface="Calibri" panose="020F0502020204030204" pitchFamily="34" charset="0"/>
                <a:cs typeface="Calibri" panose="020F0502020204030204" pitchFamily="34" charset="0"/>
              </a:rPr>
              <a:t>Downsides</a:t>
            </a:r>
          </a:p>
          <a:p>
            <a:pPr lvl="1"/>
            <a:r>
              <a:rPr lang="en-US" sz="2000">
                <a:solidFill>
                  <a:srgbClr val="2F74F1"/>
                </a:solidFill>
                <a:latin typeface="Calibri" panose="020F0502020204030204" pitchFamily="34" charset="0"/>
                <a:cs typeface="Calibri" panose="020F0502020204030204" pitchFamily="34" charset="0"/>
              </a:rPr>
              <a:t>Sometimes it just didn’t work</a:t>
            </a:r>
          </a:p>
          <a:p>
            <a:pPr lvl="1"/>
            <a:r>
              <a:rPr lang="en-US" sz="2000">
                <a:solidFill>
                  <a:srgbClr val="2F74F1"/>
                </a:solidFill>
                <a:latin typeface="Calibri" panose="020F0502020204030204" pitchFamily="34" charset="0"/>
                <a:cs typeface="Calibri" panose="020F0502020204030204" pitchFamily="34" charset="0"/>
              </a:rPr>
              <a:t>“It takes too much time.”</a:t>
            </a:r>
          </a:p>
          <a:p>
            <a:pPr lvl="1"/>
            <a:r>
              <a:rPr lang="en-US" sz="2000">
                <a:solidFill>
                  <a:srgbClr val="2F74F1"/>
                </a:solidFill>
                <a:latin typeface="Calibri" panose="020F0502020204030204" pitchFamily="34" charset="0"/>
                <a:cs typeface="Calibri" panose="020F0502020204030204" pitchFamily="34" charset="0"/>
              </a:rPr>
              <a:t>Some patients with fear of needles not willing to try</a:t>
            </a:r>
          </a:p>
          <a:p>
            <a:pPr lvl="1"/>
            <a:r>
              <a:rPr lang="en-US" sz="2000">
                <a:solidFill>
                  <a:srgbClr val="2F74F1"/>
                </a:solidFill>
                <a:latin typeface="Calibri" panose="020F0502020204030204" pitchFamily="34" charset="0"/>
                <a:cs typeface="Calibri" panose="020F0502020204030204" pitchFamily="34" charset="0"/>
              </a:rPr>
              <a:t>Lots of packaging / bulky waste</a:t>
            </a:r>
          </a:p>
          <a:p>
            <a:endParaRPr lang="en-US" sz="1100"/>
          </a:p>
        </p:txBody>
      </p:sp>
    </p:spTree>
    <p:extLst>
      <p:ext uri="{BB962C8B-B14F-4D97-AF65-F5344CB8AC3E}">
        <p14:creationId xmlns:p14="http://schemas.microsoft.com/office/powerpoint/2010/main" val="223672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7414953" cy="34756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b="1" dirty="0">
                <a:solidFill>
                  <a:srgbClr val="003057"/>
                </a:solidFill>
                <a:latin typeface="Calibri" panose="020F0502020204030204" pitchFamily="34" charset="0"/>
                <a:cs typeface="Calibri" panose="020F0502020204030204" pitchFamily="34" charset="0"/>
              </a:rPr>
              <a:t>Strengths</a:t>
            </a:r>
          </a:p>
          <a:p>
            <a:pPr lvl="1"/>
            <a:r>
              <a:rPr lang="en-US" sz="1900" dirty="0">
                <a:solidFill>
                  <a:srgbClr val="2F74F1"/>
                </a:solidFill>
                <a:latin typeface="Calibri" panose="020F0502020204030204" pitchFamily="34" charset="0"/>
                <a:cs typeface="Calibri" panose="020F0502020204030204" pitchFamily="34" charset="0"/>
              </a:rPr>
              <a:t>Less painful than venipuncture</a:t>
            </a:r>
          </a:p>
          <a:p>
            <a:pPr lvl="1"/>
            <a:r>
              <a:rPr lang="en-US" sz="1900" dirty="0">
                <a:solidFill>
                  <a:srgbClr val="2F74F1"/>
                </a:solidFill>
                <a:latin typeface="Calibri" panose="020F0502020204030204" pitchFamily="34" charset="0"/>
                <a:cs typeface="Calibri" panose="020F0502020204030204" pitchFamily="34" charset="0"/>
              </a:rPr>
              <a:t>Good adhesive attachment to arm</a:t>
            </a:r>
          </a:p>
          <a:p>
            <a:pPr lvl="1"/>
            <a:r>
              <a:rPr lang="en-US" sz="1900" dirty="0">
                <a:solidFill>
                  <a:srgbClr val="2F74F1"/>
                </a:solidFill>
                <a:latin typeface="Calibri" panose="020F0502020204030204" pitchFamily="34" charset="0"/>
                <a:cs typeface="Calibri" panose="020F0502020204030204" pitchFamily="34" charset="0"/>
              </a:rPr>
              <a:t>High participant acceptability </a:t>
            </a:r>
          </a:p>
          <a:p>
            <a:pPr lvl="1"/>
            <a:r>
              <a:rPr lang="en-US" sz="1900" dirty="0">
                <a:solidFill>
                  <a:srgbClr val="2F74F1"/>
                </a:solidFill>
                <a:latin typeface="Calibri" panose="020F0502020204030204" pitchFamily="34" charset="0"/>
                <a:cs typeface="Calibri" panose="020F0502020204030204" pitchFamily="34" charset="0"/>
              </a:rPr>
              <a:t>Allowed for self-deployment</a:t>
            </a:r>
          </a:p>
          <a:p>
            <a:pPr lvl="1"/>
            <a:endParaRPr lang="en-US" sz="2300" b="1" dirty="0">
              <a:solidFill>
                <a:srgbClr val="003057"/>
              </a:solidFill>
              <a:latin typeface="Calibri" panose="020F0502020204030204" pitchFamily="34" charset="0"/>
              <a:cs typeface="Calibri" panose="020F0502020204030204" pitchFamily="34" charset="0"/>
            </a:endParaRPr>
          </a:p>
          <a:p>
            <a:r>
              <a:rPr lang="en-US" sz="2300" b="1" dirty="0">
                <a:solidFill>
                  <a:srgbClr val="003057"/>
                </a:solidFill>
                <a:latin typeface="Calibri" panose="020F0502020204030204" pitchFamily="34" charset="0"/>
                <a:cs typeface="Calibri" panose="020F0502020204030204" pitchFamily="34" charset="0"/>
              </a:rPr>
              <a:t>Weakness</a:t>
            </a:r>
          </a:p>
          <a:p>
            <a:pPr lvl="1"/>
            <a:r>
              <a:rPr lang="en-US" sz="1900" dirty="0">
                <a:solidFill>
                  <a:srgbClr val="2F74F1"/>
                </a:solidFill>
                <a:latin typeface="Calibri" panose="020F0502020204030204" pitchFamily="34" charset="0"/>
                <a:cs typeface="Calibri" panose="020F0502020204030204" pitchFamily="34" charset="0"/>
              </a:rPr>
              <a:t>Small blood volumes obtained may limit some diagnostic purposes</a:t>
            </a:r>
          </a:p>
          <a:p>
            <a:pPr lvl="1"/>
            <a:r>
              <a:rPr lang="en-US" sz="1900" dirty="0">
                <a:solidFill>
                  <a:srgbClr val="2F74F1"/>
                </a:solidFill>
                <a:latin typeface="Calibri" panose="020F0502020204030204" pitchFamily="34" charset="0"/>
                <a:cs typeface="Calibri" panose="020F0502020204030204" pitchFamily="34" charset="0"/>
              </a:rPr>
              <a:t>Rapid clotting stops the collection</a:t>
            </a:r>
          </a:p>
          <a:p>
            <a:pPr lvl="1"/>
            <a:r>
              <a:rPr lang="en-US" sz="1900" dirty="0">
                <a:solidFill>
                  <a:srgbClr val="2F74F1"/>
                </a:solidFill>
                <a:latin typeface="Calibri" panose="020F0502020204030204" pitchFamily="34" charset="0"/>
                <a:cs typeface="Calibri" panose="020F0502020204030204" pitchFamily="34" charset="0"/>
              </a:rPr>
              <a:t>Firm pushing of the button against the arm is required</a:t>
            </a:r>
          </a:p>
          <a:p>
            <a:pPr lvl="1"/>
            <a:r>
              <a:rPr lang="en-US" sz="1900" dirty="0">
                <a:solidFill>
                  <a:srgbClr val="2F74F1"/>
                </a:solidFill>
                <a:latin typeface="Calibri" panose="020F0502020204030204" pitchFamily="34" charset="0"/>
                <a:cs typeface="Calibri" panose="020F0502020204030204" pitchFamily="34" charset="0"/>
              </a:rPr>
              <a:t>Exposed participant arm to colder ambient temperatures</a:t>
            </a:r>
          </a:p>
          <a:p>
            <a:endParaRPr lang="en-US" sz="1100" dirty="0"/>
          </a:p>
        </p:txBody>
      </p:sp>
      <p:sp>
        <p:nvSpPr>
          <p:cNvPr id="8" name="Title 1">
            <a:extLst>
              <a:ext uri="{FF2B5EF4-FFF2-40B4-BE49-F238E27FC236}">
                <a16:creationId xmlns:a16="http://schemas.microsoft.com/office/drawing/2014/main" id="{F3CEA692-CBB2-868C-2036-40969442D238}"/>
              </a:ext>
            </a:extLst>
          </p:cNvPr>
          <p:cNvSpPr>
            <a:spLocks noGrp="1"/>
          </p:cNvSpPr>
          <p:nvPr>
            <p:ph type="title"/>
          </p:nvPr>
        </p:nvSpPr>
        <p:spPr>
          <a:xfrm>
            <a:off x="457200" y="17263"/>
            <a:ext cx="8229600" cy="857250"/>
          </a:xfrm>
        </p:spPr>
        <p:txBody>
          <a:bodyPr/>
          <a:lstStyle/>
          <a:p>
            <a:r>
              <a:rPr lang="en-US">
                <a:latin typeface="+mj-lt"/>
              </a:rPr>
              <a:t>Takeaways</a:t>
            </a:r>
          </a:p>
        </p:txBody>
      </p:sp>
    </p:spTree>
    <p:extLst>
      <p:ext uri="{BB962C8B-B14F-4D97-AF65-F5344CB8AC3E}">
        <p14:creationId xmlns:p14="http://schemas.microsoft.com/office/powerpoint/2010/main" val="82152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6934547" cy="34756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solidFill>
                  <a:srgbClr val="003057"/>
                </a:solidFill>
                <a:latin typeface="Calibri" panose="020F0502020204030204" pitchFamily="34" charset="0"/>
                <a:cs typeface="Calibri" panose="020F0502020204030204" pitchFamily="34" charset="0"/>
              </a:rPr>
              <a:t>When it didn’t work</a:t>
            </a:r>
          </a:p>
          <a:p>
            <a:pPr lvl="1"/>
            <a:r>
              <a:rPr lang="en-US" sz="2100" dirty="0">
                <a:solidFill>
                  <a:srgbClr val="2F74F1"/>
                </a:solidFill>
                <a:latin typeface="Calibri" panose="020F0502020204030204" pitchFamily="34" charset="0"/>
                <a:cs typeface="Calibri" panose="020F0502020204030204" pitchFamily="34" charset="0"/>
              </a:rPr>
              <a:t>User error (removed before 5 minutes)</a:t>
            </a:r>
          </a:p>
          <a:p>
            <a:pPr lvl="1"/>
            <a:r>
              <a:rPr lang="en-US" sz="2100" dirty="0">
                <a:solidFill>
                  <a:srgbClr val="2F74F1"/>
                </a:solidFill>
                <a:latin typeface="Calibri" panose="020F0502020204030204" pitchFamily="34" charset="0"/>
                <a:cs typeface="Calibri" panose="020F0502020204030204" pitchFamily="34" charset="0"/>
              </a:rPr>
              <a:t>Slow flow / clotting early / low volume</a:t>
            </a:r>
          </a:p>
          <a:p>
            <a:pPr lvl="1"/>
            <a:r>
              <a:rPr lang="en-US" sz="2100" dirty="0">
                <a:solidFill>
                  <a:srgbClr val="2F74F1"/>
                </a:solidFill>
                <a:latin typeface="Calibri" panose="020F0502020204030204" pitchFamily="34" charset="0"/>
                <a:cs typeface="Calibri" panose="020F0502020204030204" pitchFamily="34" charset="0"/>
              </a:rPr>
              <a:t>Cold ambient environments</a:t>
            </a:r>
          </a:p>
          <a:p>
            <a:pPr lvl="1"/>
            <a:r>
              <a:rPr lang="en-US" sz="2100" dirty="0">
                <a:solidFill>
                  <a:srgbClr val="2F74F1"/>
                </a:solidFill>
                <a:latin typeface="Calibri" panose="020F0502020204030204" pitchFamily="34" charset="0"/>
                <a:cs typeface="Calibri" panose="020F0502020204030204" pitchFamily="34" charset="0"/>
              </a:rPr>
              <a:t>Heat pack activated prior to opening device box</a:t>
            </a:r>
          </a:p>
          <a:p>
            <a:pPr lvl="1"/>
            <a:endParaRPr lang="en-US" sz="3000" dirty="0">
              <a:solidFill>
                <a:srgbClr val="2F74F1"/>
              </a:solidFill>
              <a:latin typeface="Calibri" panose="020F0502020204030204" pitchFamily="34" charset="0"/>
              <a:cs typeface="Calibri" panose="020F0502020204030204" pitchFamily="34" charset="0"/>
            </a:endParaRPr>
          </a:p>
          <a:p>
            <a:r>
              <a:rPr lang="en-US" sz="2700" b="1" dirty="0">
                <a:solidFill>
                  <a:srgbClr val="003057"/>
                </a:solidFill>
                <a:latin typeface="Calibri" panose="020F0502020204030204" pitchFamily="34" charset="0"/>
                <a:cs typeface="Calibri" panose="020F0502020204030204" pitchFamily="34" charset="0"/>
              </a:rPr>
              <a:t>When it worked well</a:t>
            </a:r>
          </a:p>
          <a:p>
            <a:pPr lvl="1"/>
            <a:r>
              <a:rPr lang="en-US" sz="2200" dirty="0">
                <a:solidFill>
                  <a:srgbClr val="2F74F1"/>
                </a:solidFill>
                <a:latin typeface="Calibri" panose="020F0502020204030204" pitchFamily="34" charset="0"/>
                <a:cs typeface="Calibri" panose="020F0502020204030204" pitchFamily="34" charset="0"/>
              </a:rPr>
              <a:t>Scarring (from “muscling”)</a:t>
            </a:r>
          </a:p>
          <a:p>
            <a:pPr lvl="1"/>
            <a:r>
              <a:rPr lang="en-US" sz="2200" dirty="0">
                <a:solidFill>
                  <a:srgbClr val="2F74F1"/>
                </a:solidFill>
                <a:latin typeface="Calibri" panose="020F0502020204030204" pitchFamily="34" charset="0"/>
                <a:cs typeface="Calibri" panose="020F0502020204030204" pitchFamily="34" charset="0"/>
              </a:rPr>
              <a:t>Venous damage preventing venipuncture</a:t>
            </a:r>
          </a:p>
          <a:p>
            <a:pPr lvl="1"/>
            <a:r>
              <a:rPr lang="en-US" sz="2200" dirty="0">
                <a:solidFill>
                  <a:srgbClr val="2F74F1"/>
                </a:solidFill>
                <a:latin typeface="Calibri" panose="020F0502020204030204" pitchFamily="34" charset="0"/>
                <a:cs typeface="Calibri" panose="020F0502020204030204" pitchFamily="34" charset="0"/>
              </a:rPr>
              <a:t>Warm ambient temperature</a:t>
            </a:r>
          </a:p>
          <a:p>
            <a:endParaRPr lang="en-US" sz="1100" dirty="0"/>
          </a:p>
        </p:txBody>
      </p:sp>
      <p:sp>
        <p:nvSpPr>
          <p:cNvPr id="6" name="Title 1">
            <a:extLst>
              <a:ext uri="{FF2B5EF4-FFF2-40B4-BE49-F238E27FC236}">
                <a16:creationId xmlns:a16="http://schemas.microsoft.com/office/drawing/2014/main" id="{D406E531-C00D-1D39-65B1-B07C56BEC209}"/>
              </a:ext>
            </a:extLst>
          </p:cNvPr>
          <p:cNvSpPr>
            <a:spLocks noGrp="1"/>
          </p:cNvSpPr>
          <p:nvPr>
            <p:ph type="title"/>
          </p:nvPr>
        </p:nvSpPr>
        <p:spPr>
          <a:xfrm>
            <a:off x="457200" y="17263"/>
            <a:ext cx="8229600" cy="857250"/>
          </a:xfrm>
        </p:spPr>
        <p:txBody>
          <a:bodyPr/>
          <a:lstStyle/>
          <a:p>
            <a:r>
              <a:rPr lang="en-US">
                <a:latin typeface="+mj-lt"/>
              </a:rPr>
              <a:t>Takeaways</a:t>
            </a:r>
          </a:p>
        </p:txBody>
      </p:sp>
    </p:spTree>
    <p:extLst>
      <p:ext uri="{BB962C8B-B14F-4D97-AF65-F5344CB8AC3E}">
        <p14:creationId xmlns:p14="http://schemas.microsoft.com/office/powerpoint/2010/main" val="379486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6934547" cy="34756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solidFill>
                  <a:srgbClr val="003057"/>
                </a:solidFill>
                <a:latin typeface="Calibri" panose="020F0502020204030204" pitchFamily="34" charset="0"/>
                <a:cs typeface="Calibri" panose="020F0502020204030204" pitchFamily="34" charset="0"/>
              </a:rPr>
              <a:t>When it didn’t work</a:t>
            </a:r>
          </a:p>
          <a:p>
            <a:pPr lvl="1"/>
            <a:r>
              <a:rPr lang="en-US" sz="2100" dirty="0">
                <a:solidFill>
                  <a:schemeClr val="bg2">
                    <a:lumMod val="85000"/>
                  </a:schemeClr>
                </a:solidFill>
                <a:latin typeface="Calibri" panose="020F0502020204030204" pitchFamily="34" charset="0"/>
                <a:cs typeface="Calibri" panose="020F0502020204030204" pitchFamily="34" charset="0"/>
              </a:rPr>
              <a:t>User error (removed before 5 minutes)</a:t>
            </a:r>
          </a:p>
          <a:p>
            <a:pPr lvl="1"/>
            <a:r>
              <a:rPr lang="en-US" sz="2100" dirty="0">
                <a:solidFill>
                  <a:schemeClr val="bg2">
                    <a:lumMod val="85000"/>
                  </a:schemeClr>
                </a:solidFill>
                <a:latin typeface="Calibri" panose="020F0502020204030204" pitchFamily="34" charset="0"/>
                <a:cs typeface="Calibri" panose="020F0502020204030204" pitchFamily="34" charset="0"/>
              </a:rPr>
              <a:t>Slow flow / clotting early / low volume</a:t>
            </a:r>
          </a:p>
          <a:p>
            <a:pPr lvl="1"/>
            <a:r>
              <a:rPr lang="en-US" sz="2100" dirty="0">
                <a:solidFill>
                  <a:srgbClr val="2F74F1"/>
                </a:solidFill>
                <a:latin typeface="Calibri" panose="020F0502020204030204" pitchFamily="34" charset="0"/>
                <a:cs typeface="Calibri" panose="020F0502020204030204" pitchFamily="34" charset="0"/>
              </a:rPr>
              <a:t>Cold ambient environments</a:t>
            </a:r>
          </a:p>
          <a:p>
            <a:pPr lvl="1"/>
            <a:r>
              <a:rPr lang="en-US" sz="2100" dirty="0">
                <a:solidFill>
                  <a:schemeClr val="bg2">
                    <a:lumMod val="85000"/>
                  </a:schemeClr>
                </a:solidFill>
                <a:latin typeface="Calibri" panose="020F0502020204030204" pitchFamily="34" charset="0"/>
                <a:cs typeface="Calibri" panose="020F0502020204030204" pitchFamily="34" charset="0"/>
              </a:rPr>
              <a:t>Heat pack activated prior to opening device box</a:t>
            </a:r>
          </a:p>
          <a:p>
            <a:pPr lvl="1"/>
            <a:endParaRPr lang="en-US" sz="3000" dirty="0">
              <a:solidFill>
                <a:schemeClr val="bg2">
                  <a:lumMod val="85000"/>
                </a:schemeClr>
              </a:solidFill>
              <a:latin typeface="Calibri" panose="020F0502020204030204" pitchFamily="34" charset="0"/>
              <a:cs typeface="Calibri" panose="020F0502020204030204" pitchFamily="34" charset="0"/>
            </a:endParaRPr>
          </a:p>
          <a:p>
            <a:r>
              <a:rPr lang="en-US" sz="2700" b="1" dirty="0">
                <a:solidFill>
                  <a:schemeClr val="bg2">
                    <a:lumMod val="85000"/>
                  </a:schemeClr>
                </a:solidFill>
                <a:latin typeface="Calibri" panose="020F0502020204030204" pitchFamily="34" charset="0"/>
                <a:cs typeface="Calibri" panose="020F0502020204030204" pitchFamily="34" charset="0"/>
              </a:rPr>
              <a:t>When it worked well</a:t>
            </a:r>
          </a:p>
          <a:p>
            <a:pPr lvl="1"/>
            <a:r>
              <a:rPr lang="en-US" sz="2200" dirty="0">
                <a:solidFill>
                  <a:schemeClr val="bg2">
                    <a:lumMod val="85000"/>
                  </a:schemeClr>
                </a:solidFill>
                <a:latin typeface="Calibri" panose="020F0502020204030204" pitchFamily="34" charset="0"/>
                <a:cs typeface="Calibri" panose="020F0502020204030204" pitchFamily="34" charset="0"/>
              </a:rPr>
              <a:t>Scarring (from “muscling”)</a:t>
            </a:r>
          </a:p>
          <a:p>
            <a:pPr lvl="1"/>
            <a:r>
              <a:rPr lang="en-US" sz="2200" dirty="0">
                <a:solidFill>
                  <a:schemeClr val="bg2">
                    <a:lumMod val="85000"/>
                  </a:schemeClr>
                </a:solidFill>
                <a:latin typeface="Calibri" panose="020F0502020204030204" pitchFamily="34" charset="0"/>
                <a:cs typeface="Calibri" panose="020F0502020204030204" pitchFamily="34" charset="0"/>
              </a:rPr>
              <a:t>Venous damage preventing venipuncture</a:t>
            </a:r>
          </a:p>
          <a:p>
            <a:pPr lvl="1"/>
            <a:r>
              <a:rPr lang="en-US" sz="2200" dirty="0">
                <a:solidFill>
                  <a:schemeClr val="bg2">
                    <a:lumMod val="85000"/>
                  </a:schemeClr>
                </a:solidFill>
                <a:latin typeface="Calibri" panose="020F0502020204030204" pitchFamily="34" charset="0"/>
                <a:cs typeface="Calibri" panose="020F0502020204030204" pitchFamily="34" charset="0"/>
              </a:rPr>
              <a:t>Warm ambient temperature</a:t>
            </a:r>
          </a:p>
          <a:p>
            <a:endParaRPr lang="en-US" sz="1100" dirty="0"/>
          </a:p>
        </p:txBody>
      </p:sp>
      <p:sp>
        <p:nvSpPr>
          <p:cNvPr id="6" name="Title 1">
            <a:extLst>
              <a:ext uri="{FF2B5EF4-FFF2-40B4-BE49-F238E27FC236}">
                <a16:creationId xmlns:a16="http://schemas.microsoft.com/office/drawing/2014/main" id="{D406E531-C00D-1D39-65B1-B07C56BEC209}"/>
              </a:ext>
            </a:extLst>
          </p:cNvPr>
          <p:cNvSpPr>
            <a:spLocks noGrp="1"/>
          </p:cNvSpPr>
          <p:nvPr>
            <p:ph type="title"/>
          </p:nvPr>
        </p:nvSpPr>
        <p:spPr>
          <a:xfrm>
            <a:off x="457200" y="17263"/>
            <a:ext cx="8229600" cy="857250"/>
          </a:xfrm>
        </p:spPr>
        <p:txBody>
          <a:bodyPr/>
          <a:lstStyle/>
          <a:p>
            <a:r>
              <a:rPr lang="en-US">
                <a:latin typeface="+mj-lt"/>
              </a:rPr>
              <a:t>Takeaways</a:t>
            </a:r>
          </a:p>
        </p:txBody>
      </p:sp>
    </p:spTree>
    <p:extLst>
      <p:ext uri="{BB962C8B-B14F-4D97-AF65-F5344CB8AC3E}">
        <p14:creationId xmlns:p14="http://schemas.microsoft.com/office/powerpoint/2010/main" val="27258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7583557" cy="34756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solidFill>
                  <a:srgbClr val="003057"/>
                </a:solidFill>
                <a:latin typeface="Calibri" panose="020F0502020204030204" pitchFamily="34" charset="0"/>
                <a:cs typeface="Calibri" panose="020F0502020204030204" pitchFamily="34" charset="0"/>
              </a:rPr>
              <a:t>Cold ambient environments</a:t>
            </a:r>
          </a:p>
          <a:p>
            <a:pPr lvl="1"/>
            <a:r>
              <a:rPr lang="en-US" sz="2300" b="1" dirty="0">
                <a:solidFill>
                  <a:srgbClr val="003057"/>
                </a:solidFill>
                <a:latin typeface="Calibri" panose="020F0502020204030204" pitchFamily="34" charset="0"/>
                <a:cs typeface="Calibri" panose="020F0502020204030204" pitchFamily="34" charset="0"/>
              </a:rPr>
              <a:t>15/24: </a:t>
            </a:r>
            <a:r>
              <a:rPr lang="en-US" sz="2300" b="1" dirty="0">
                <a:solidFill>
                  <a:srgbClr val="2F74F1"/>
                </a:solidFill>
                <a:latin typeface="Calibri" panose="020F0502020204030204" pitchFamily="34" charset="0"/>
                <a:cs typeface="Calibri" panose="020F0502020204030204" pitchFamily="34" charset="0"/>
              </a:rPr>
              <a:t>62.5% success rate</a:t>
            </a:r>
          </a:p>
          <a:p>
            <a:pPr lvl="1"/>
            <a:endParaRPr lang="en-US" sz="2300" b="1" dirty="0">
              <a:solidFill>
                <a:srgbClr val="003057"/>
              </a:solidFill>
              <a:latin typeface="Calibri" panose="020F0502020204030204" pitchFamily="34" charset="0"/>
              <a:cs typeface="Calibri" panose="020F0502020204030204" pitchFamily="34" charset="0"/>
            </a:endParaRPr>
          </a:p>
          <a:p>
            <a:r>
              <a:rPr lang="en-US" sz="2700" b="1" dirty="0">
                <a:solidFill>
                  <a:srgbClr val="003057"/>
                </a:solidFill>
                <a:latin typeface="Calibri" panose="020F0502020204030204" pitchFamily="34" charset="0"/>
                <a:cs typeface="Calibri" panose="020F0502020204030204" pitchFamily="34" charset="0"/>
              </a:rPr>
              <a:t>Indoor/ normal ambient environments</a:t>
            </a:r>
          </a:p>
          <a:p>
            <a:pPr lvl="1"/>
            <a:r>
              <a:rPr lang="en-US" sz="2300" b="1" dirty="0">
                <a:solidFill>
                  <a:srgbClr val="003057"/>
                </a:solidFill>
                <a:latin typeface="Calibri" panose="020F0502020204030204" pitchFamily="34" charset="0"/>
                <a:cs typeface="Calibri" panose="020F0502020204030204" pitchFamily="34" charset="0"/>
              </a:rPr>
              <a:t>57/67: </a:t>
            </a:r>
            <a:r>
              <a:rPr lang="en-US" sz="2300" b="1" dirty="0">
                <a:solidFill>
                  <a:srgbClr val="2F74F1"/>
                </a:solidFill>
                <a:latin typeface="Calibri" panose="020F0502020204030204" pitchFamily="34" charset="0"/>
                <a:cs typeface="Calibri" panose="020F0502020204030204" pitchFamily="34" charset="0"/>
              </a:rPr>
              <a:t>85% success rate</a:t>
            </a:r>
          </a:p>
          <a:p>
            <a:pPr lvl="1"/>
            <a:endParaRPr lang="en-US" sz="2300" b="1" dirty="0">
              <a:solidFill>
                <a:srgbClr val="2F74F1"/>
              </a:solidFill>
              <a:latin typeface="Calibri" panose="020F0502020204030204" pitchFamily="34" charset="0"/>
              <a:cs typeface="Calibri" panose="020F0502020204030204" pitchFamily="34" charset="0"/>
            </a:endParaRPr>
          </a:p>
          <a:p>
            <a:r>
              <a:rPr lang="en-US" sz="2700" b="1" dirty="0">
                <a:solidFill>
                  <a:srgbClr val="2F74F1"/>
                </a:solidFill>
                <a:latin typeface="Calibri" panose="020F0502020204030204" pitchFamily="34" charset="0"/>
                <a:cs typeface="Calibri" panose="020F0502020204030204" pitchFamily="34" charset="0"/>
              </a:rPr>
              <a:t>Statistically lower success in cooler environments (p = 0.029) by chi-square test</a:t>
            </a:r>
            <a:endParaRPr lang="en-US" sz="2700" b="1" dirty="0">
              <a:solidFill>
                <a:srgbClr val="D22730"/>
              </a:solidFill>
              <a:latin typeface="Calibri" panose="020F0502020204030204" pitchFamily="34" charset="0"/>
              <a:cs typeface="Calibri" panose="020F0502020204030204" pitchFamily="34" charset="0"/>
            </a:endParaRPr>
          </a:p>
          <a:p>
            <a:endParaRPr lang="en-US" sz="1100" dirty="0"/>
          </a:p>
        </p:txBody>
      </p:sp>
      <p:sp>
        <p:nvSpPr>
          <p:cNvPr id="6" name="Title 1">
            <a:extLst>
              <a:ext uri="{FF2B5EF4-FFF2-40B4-BE49-F238E27FC236}">
                <a16:creationId xmlns:a16="http://schemas.microsoft.com/office/drawing/2014/main" id="{D406E531-C00D-1D39-65B1-B07C56BEC209}"/>
              </a:ext>
            </a:extLst>
          </p:cNvPr>
          <p:cNvSpPr>
            <a:spLocks noGrp="1"/>
          </p:cNvSpPr>
          <p:nvPr>
            <p:ph type="title"/>
          </p:nvPr>
        </p:nvSpPr>
        <p:spPr>
          <a:xfrm>
            <a:off x="457200" y="17263"/>
            <a:ext cx="8229600" cy="857250"/>
          </a:xfrm>
        </p:spPr>
        <p:txBody>
          <a:bodyPr/>
          <a:lstStyle/>
          <a:p>
            <a:r>
              <a:rPr lang="en-US" dirty="0">
                <a:latin typeface="+mj-lt"/>
              </a:rPr>
              <a:t>Takeaways</a:t>
            </a:r>
          </a:p>
        </p:txBody>
      </p:sp>
    </p:spTree>
    <p:extLst>
      <p:ext uri="{BB962C8B-B14F-4D97-AF65-F5344CB8AC3E}">
        <p14:creationId xmlns:p14="http://schemas.microsoft.com/office/powerpoint/2010/main" val="981791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6934547" cy="347564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solidFill>
                  <a:schemeClr val="bg2">
                    <a:lumMod val="85000"/>
                  </a:schemeClr>
                </a:solidFill>
                <a:latin typeface="Calibri" panose="020F0502020204030204" pitchFamily="34" charset="0"/>
                <a:cs typeface="Calibri" panose="020F0502020204030204" pitchFamily="34" charset="0"/>
              </a:rPr>
              <a:t>When it didn’t work</a:t>
            </a:r>
          </a:p>
          <a:p>
            <a:pPr lvl="1"/>
            <a:r>
              <a:rPr lang="en-US" sz="2100" dirty="0">
                <a:solidFill>
                  <a:schemeClr val="bg2">
                    <a:lumMod val="85000"/>
                  </a:schemeClr>
                </a:solidFill>
                <a:latin typeface="Calibri" panose="020F0502020204030204" pitchFamily="34" charset="0"/>
                <a:cs typeface="Calibri" panose="020F0502020204030204" pitchFamily="34" charset="0"/>
              </a:rPr>
              <a:t>User error (removed before 5 minutes)</a:t>
            </a:r>
          </a:p>
          <a:p>
            <a:pPr lvl="1"/>
            <a:r>
              <a:rPr lang="en-US" sz="2100" dirty="0">
                <a:solidFill>
                  <a:schemeClr val="bg2">
                    <a:lumMod val="85000"/>
                  </a:schemeClr>
                </a:solidFill>
                <a:latin typeface="Calibri" panose="020F0502020204030204" pitchFamily="34" charset="0"/>
                <a:cs typeface="Calibri" panose="020F0502020204030204" pitchFamily="34" charset="0"/>
              </a:rPr>
              <a:t>Slow flow / clotting early / low volume</a:t>
            </a:r>
          </a:p>
          <a:p>
            <a:pPr lvl="1"/>
            <a:r>
              <a:rPr lang="en-US" sz="2100" dirty="0">
                <a:solidFill>
                  <a:schemeClr val="bg2">
                    <a:lumMod val="85000"/>
                  </a:schemeClr>
                </a:solidFill>
                <a:latin typeface="Calibri" panose="020F0502020204030204" pitchFamily="34" charset="0"/>
                <a:cs typeface="Calibri" panose="020F0502020204030204" pitchFamily="34" charset="0"/>
              </a:rPr>
              <a:t>Cold ambient environments</a:t>
            </a:r>
          </a:p>
          <a:p>
            <a:pPr lvl="1"/>
            <a:r>
              <a:rPr lang="en-US" sz="2100" dirty="0">
                <a:solidFill>
                  <a:schemeClr val="bg2">
                    <a:lumMod val="85000"/>
                  </a:schemeClr>
                </a:solidFill>
                <a:latin typeface="Calibri" panose="020F0502020204030204" pitchFamily="34" charset="0"/>
                <a:cs typeface="Calibri" panose="020F0502020204030204" pitchFamily="34" charset="0"/>
              </a:rPr>
              <a:t>Heat pack activated prior to opening device box</a:t>
            </a:r>
          </a:p>
          <a:p>
            <a:pPr lvl="1"/>
            <a:endParaRPr lang="en-US" sz="3000" dirty="0">
              <a:solidFill>
                <a:srgbClr val="2F74F1"/>
              </a:solidFill>
              <a:latin typeface="Calibri" panose="020F0502020204030204" pitchFamily="34" charset="0"/>
              <a:cs typeface="Calibri" panose="020F0502020204030204" pitchFamily="34" charset="0"/>
            </a:endParaRPr>
          </a:p>
          <a:p>
            <a:r>
              <a:rPr lang="en-US" sz="2700" b="1" dirty="0">
                <a:solidFill>
                  <a:srgbClr val="003057"/>
                </a:solidFill>
                <a:latin typeface="Calibri" panose="020F0502020204030204" pitchFamily="34" charset="0"/>
                <a:cs typeface="Calibri" panose="020F0502020204030204" pitchFamily="34" charset="0"/>
              </a:rPr>
              <a:t>When it worked well</a:t>
            </a:r>
          </a:p>
          <a:p>
            <a:pPr lvl="1"/>
            <a:r>
              <a:rPr lang="en-US" sz="2200" dirty="0">
                <a:solidFill>
                  <a:srgbClr val="2F74F1"/>
                </a:solidFill>
                <a:latin typeface="Calibri" panose="020F0502020204030204" pitchFamily="34" charset="0"/>
                <a:cs typeface="Calibri" panose="020F0502020204030204" pitchFamily="34" charset="0"/>
              </a:rPr>
              <a:t>Scarring (from “muscling”)</a:t>
            </a:r>
          </a:p>
          <a:p>
            <a:pPr lvl="1"/>
            <a:r>
              <a:rPr lang="en-US" sz="2200" dirty="0">
                <a:solidFill>
                  <a:schemeClr val="bg2">
                    <a:lumMod val="85000"/>
                  </a:schemeClr>
                </a:solidFill>
                <a:latin typeface="Calibri" panose="020F0502020204030204" pitchFamily="34" charset="0"/>
                <a:cs typeface="Calibri" panose="020F0502020204030204" pitchFamily="34" charset="0"/>
              </a:rPr>
              <a:t>Venous damage preventing venipuncture</a:t>
            </a:r>
          </a:p>
          <a:p>
            <a:pPr lvl="1"/>
            <a:r>
              <a:rPr lang="en-US" sz="2200" dirty="0">
                <a:solidFill>
                  <a:schemeClr val="bg2">
                    <a:lumMod val="85000"/>
                  </a:schemeClr>
                </a:solidFill>
                <a:latin typeface="Calibri" panose="020F0502020204030204" pitchFamily="34" charset="0"/>
                <a:cs typeface="Calibri" panose="020F0502020204030204" pitchFamily="34" charset="0"/>
              </a:rPr>
              <a:t>Warm ambient temperature</a:t>
            </a:r>
          </a:p>
          <a:p>
            <a:endParaRPr lang="en-US" sz="1100" dirty="0"/>
          </a:p>
        </p:txBody>
      </p:sp>
      <p:sp>
        <p:nvSpPr>
          <p:cNvPr id="6" name="Title 1">
            <a:extLst>
              <a:ext uri="{FF2B5EF4-FFF2-40B4-BE49-F238E27FC236}">
                <a16:creationId xmlns:a16="http://schemas.microsoft.com/office/drawing/2014/main" id="{D406E531-C00D-1D39-65B1-B07C56BEC209}"/>
              </a:ext>
            </a:extLst>
          </p:cNvPr>
          <p:cNvSpPr>
            <a:spLocks noGrp="1"/>
          </p:cNvSpPr>
          <p:nvPr>
            <p:ph type="title"/>
          </p:nvPr>
        </p:nvSpPr>
        <p:spPr>
          <a:xfrm>
            <a:off x="457200" y="17263"/>
            <a:ext cx="8229600" cy="857250"/>
          </a:xfrm>
        </p:spPr>
        <p:txBody>
          <a:bodyPr/>
          <a:lstStyle/>
          <a:p>
            <a:r>
              <a:rPr lang="en-US">
                <a:latin typeface="+mj-lt"/>
              </a:rPr>
              <a:t>Takeaways</a:t>
            </a:r>
          </a:p>
        </p:txBody>
      </p:sp>
    </p:spTree>
    <p:extLst>
      <p:ext uri="{BB962C8B-B14F-4D97-AF65-F5344CB8AC3E}">
        <p14:creationId xmlns:p14="http://schemas.microsoft.com/office/powerpoint/2010/main" val="160587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0FE722AF-8838-9141-9FDA-14C3786D2497}"/>
              </a:ext>
            </a:extLst>
          </p:cNvPr>
          <p:cNvSpPr>
            <a:spLocks noGrp="1"/>
          </p:cNvSpPr>
          <p:nvPr/>
        </p:nvSpPr>
        <p:spPr>
          <a:xfrm>
            <a:off x="457200" y="1221969"/>
            <a:ext cx="7583557" cy="347564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solidFill>
                  <a:srgbClr val="003057"/>
                </a:solidFill>
                <a:latin typeface="Calibri" panose="020F0502020204030204" pitchFamily="34" charset="0"/>
                <a:cs typeface="Calibri" panose="020F0502020204030204" pitchFamily="34" charset="0"/>
              </a:rPr>
              <a:t>Participant with deltoid scarring</a:t>
            </a:r>
          </a:p>
          <a:p>
            <a:pPr lvl="1"/>
            <a:r>
              <a:rPr lang="en-US" sz="2300" b="1" dirty="0">
                <a:solidFill>
                  <a:srgbClr val="003057"/>
                </a:solidFill>
                <a:latin typeface="Calibri" panose="020F0502020204030204" pitchFamily="34" charset="0"/>
                <a:cs typeface="Calibri" panose="020F0502020204030204" pitchFamily="34" charset="0"/>
              </a:rPr>
              <a:t>5/7: </a:t>
            </a:r>
            <a:r>
              <a:rPr lang="en-US" sz="2300" b="1" dirty="0">
                <a:solidFill>
                  <a:srgbClr val="2F74F1"/>
                </a:solidFill>
                <a:latin typeface="Calibri" panose="020F0502020204030204" pitchFamily="34" charset="0"/>
                <a:cs typeface="Calibri" panose="020F0502020204030204" pitchFamily="34" charset="0"/>
              </a:rPr>
              <a:t>71.4% success rate</a:t>
            </a:r>
          </a:p>
          <a:p>
            <a:pPr lvl="1"/>
            <a:endParaRPr lang="en-US" sz="2300" b="1" dirty="0">
              <a:solidFill>
                <a:srgbClr val="003057"/>
              </a:solidFill>
              <a:latin typeface="Calibri" panose="020F0502020204030204" pitchFamily="34" charset="0"/>
              <a:cs typeface="Calibri" panose="020F0502020204030204" pitchFamily="34" charset="0"/>
            </a:endParaRPr>
          </a:p>
          <a:p>
            <a:r>
              <a:rPr lang="en-US" sz="2700" b="1" dirty="0">
                <a:solidFill>
                  <a:srgbClr val="003057"/>
                </a:solidFill>
                <a:latin typeface="Calibri" panose="020F0502020204030204" pitchFamily="34" charset="0"/>
                <a:cs typeface="Calibri" panose="020F0502020204030204" pitchFamily="34" charset="0"/>
              </a:rPr>
              <a:t>Participant with no scarring</a:t>
            </a:r>
          </a:p>
          <a:p>
            <a:pPr lvl="1"/>
            <a:r>
              <a:rPr lang="en-US" sz="2300" b="1" dirty="0">
                <a:solidFill>
                  <a:srgbClr val="003057"/>
                </a:solidFill>
                <a:latin typeface="Calibri" panose="020F0502020204030204" pitchFamily="34" charset="0"/>
                <a:cs typeface="Calibri" panose="020F0502020204030204" pitchFamily="34" charset="0"/>
              </a:rPr>
              <a:t>67/84: </a:t>
            </a:r>
            <a:r>
              <a:rPr lang="en-US" sz="2300" b="1" dirty="0">
                <a:solidFill>
                  <a:srgbClr val="2F74F1"/>
                </a:solidFill>
                <a:latin typeface="Calibri" panose="020F0502020204030204" pitchFamily="34" charset="0"/>
                <a:cs typeface="Calibri" panose="020F0502020204030204" pitchFamily="34" charset="0"/>
              </a:rPr>
              <a:t>79.8% success rate</a:t>
            </a:r>
          </a:p>
          <a:p>
            <a:pPr lvl="1"/>
            <a:endParaRPr lang="en-US" sz="2300" b="1" dirty="0">
              <a:solidFill>
                <a:srgbClr val="2F74F1"/>
              </a:solidFill>
              <a:latin typeface="Calibri" panose="020F0502020204030204" pitchFamily="34" charset="0"/>
              <a:cs typeface="Calibri" panose="020F0502020204030204" pitchFamily="34" charset="0"/>
            </a:endParaRPr>
          </a:p>
          <a:p>
            <a:r>
              <a:rPr lang="en-US" sz="2700" b="1" dirty="0">
                <a:solidFill>
                  <a:srgbClr val="2F74F1"/>
                </a:solidFill>
                <a:latin typeface="Calibri" panose="020F0502020204030204" pitchFamily="34" charset="0"/>
                <a:cs typeface="Calibri" panose="020F0502020204030204" pitchFamily="34" charset="0"/>
              </a:rPr>
              <a:t>Statistically similar success between participants with and without deltoid scarring (p = 0.61) by chi-square test</a:t>
            </a:r>
            <a:endParaRPr lang="en-US" sz="2700" b="1" dirty="0">
              <a:solidFill>
                <a:srgbClr val="D22730"/>
              </a:solidFill>
              <a:latin typeface="Calibri" panose="020F0502020204030204" pitchFamily="34" charset="0"/>
              <a:cs typeface="Calibri" panose="020F0502020204030204" pitchFamily="34" charset="0"/>
            </a:endParaRPr>
          </a:p>
          <a:p>
            <a:endParaRPr lang="en-US" sz="1100" dirty="0"/>
          </a:p>
        </p:txBody>
      </p:sp>
      <p:sp>
        <p:nvSpPr>
          <p:cNvPr id="6" name="Title 1">
            <a:extLst>
              <a:ext uri="{FF2B5EF4-FFF2-40B4-BE49-F238E27FC236}">
                <a16:creationId xmlns:a16="http://schemas.microsoft.com/office/drawing/2014/main" id="{D406E531-C00D-1D39-65B1-B07C56BEC209}"/>
              </a:ext>
            </a:extLst>
          </p:cNvPr>
          <p:cNvSpPr>
            <a:spLocks noGrp="1"/>
          </p:cNvSpPr>
          <p:nvPr>
            <p:ph type="title"/>
          </p:nvPr>
        </p:nvSpPr>
        <p:spPr>
          <a:xfrm>
            <a:off x="457200" y="17263"/>
            <a:ext cx="8229600" cy="857250"/>
          </a:xfrm>
        </p:spPr>
        <p:txBody>
          <a:bodyPr/>
          <a:lstStyle/>
          <a:p>
            <a:r>
              <a:rPr lang="en-US" dirty="0">
                <a:latin typeface="+mj-lt"/>
              </a:rPr>
              <a:t>Takeaways</a:t>
            </a:r>
          </a:p>
        </p:txBody>
      </p:sp>
    </p:spTree>
    <p:extLst>
      <p:ext uri="{BB962C8B-B14F-4D97-AF65-F5344CB8AC3E}">
        <p14:creationId xmlns:p14="http://schemas.microsoft.com/office/powerpoint/2010/main" val="4051647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1386439-EAA1-06F1-E757-4CB5A876AB6E}"/>
              </a:ext>
            </a:extLst>
          </p:cNvPr>
          <p:cNvSpPr txBox="1">
            <a:spLocks/>
          </p:cNvSpPr>
          <p:nvPr/>
        </p:nvSpPr>
        <p:spPr>
          <a:xfrm>
            <a:off x="368493" y="528921"/>
            <a:ext cx="8175234"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dirty="0">
                <a:latin typeface="+mj-lt"/>
              </a:rPr>
              <a:t>There isn’t a way to count how many mpox cases among people experiencing homelessness </a:t>
            </a:r>
          </a:p>
        </p:txBody>
      </p:sp>
      <p:pic>
        <p:nvPicPr>
          <p:cNvPr id="7" name="Picture 6" descr="A person talking on the phone&#10;&#10;Description automatically generated with medium confidence">
            <a:extLst>
              <a:ext uri="{FF2B5EF4-FFF2-40B4-BE49-F238E27FC236}">
                <a16:creationId xmlns:a16="http://schemas.microsoft.com/office/drawing/2014/main" id="{BD379425-4D78-E0A0-141C-5803F1F5EB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17" y="1636836"/>
            <a:ext cx="4151567" cy="2767711"/>
          </a:xfrm>
          <a:prstGeom prst="rect">
            <a:avLst/>
          </a:prstGeom>
        </p:spPr>
      </p:pic>
      <p:pic>
        <p:nvPicPr>
          <p:cNvPr id="9" name="Graphic 8" descr="House with solid fill">
            <a:extLst>
              <a:ext uri="{FF2B5EF4-FFF2-40B4-BE49-F238E27FC236}">
                <a16:creationId xmlns:a16="http://schemas.microsoft.com/office/drawing/2014/main" id="{45C01E6B-659C-4FC6-5C78-886F925C7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4783" y="1949046"/>
            <a:ext cx="1860550" cy="1860550"/>
          </a:xfrm>
          <a:prstGeom prst="rect">
            <a:avLst/>
          </a:prstGeom>
        </p:spPr>
      </p:pic>
      <p:pic>
        <p:nvPicPr>
          <p:cNvPr id="11" name="Graphic 10" descr="Question Mark with solid fill">
            <a:extLst>
              <a:ext uri="{FF2B5EF4-FFF2-40B4-BE49-F238E27FC236}">
                <a16:creationId xmlns:a16="http://schemas.microsoft.com/office/drawing/2014/main" id="{44139D18-9AA4-D5F3-A470-E291D8D3DF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6733" y="2452367"/>
            <a:ext cx="1136650" cy="1136650"/>
          </a:xfrm>
          <a:prstGeom prst="rect">
            <a:avLst/>
          </a:prstGeom>
        </p:spPr>
      </p:pic>
    </p:spTree>
    <p:extLst>
      <p:ext uri="{BB962C8B-B14F-4D97-AF65-F5344CB8AC3E}">
        <p14:creationId xmlns:p14="http://schemas.microsoft.com/office/powerpoint/2010/main" val="166536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0934B-8CDE-3445-AB40-BACC672BFE19}"/>
              </a:ext>
            </a:extLst>
          </p:cNvPr>
          <p:cNvSpPr/>
          <p:nvPr/>
        </p:nvSpPr>
        <p:spPr>
          <a:xfrm>
            <a:off x="591894" y="1992641"/>
            <a:ext cx="4233673" cy="1077218"/>
          </a:xfrm>
          <a:prstGeom prst="rect">
            <a:avLst/>
          </a:prstGeom>
          <a:solidFill>
            <a:schemeClr val="tx2">
              <a:lumMod val="85000"/>
              <a:alpha val="73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003057"/>
              </a:solidFill>
              <a:latin typeface="Calibri" panose="020F0502020204030204" pitchFamily="34" charset="0"/>
              <a:cs typeface="Calibri" panose="020F0502020204030204" pitchFamily="34" charset="0"/>
            </a:endParaRPr>
          </a:p>
          <a:p>
            <a:pPr algn="ctr"/>
            <a:endParaRPr lang="en-US" sz="1050" b="1">
              <a:solidFill>
                <a:srgbClr val="003057"/>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66E4471-A989-5E25-F911-D0290AC49262}"/>
              </a:ext>
            </a:extLst>
          </p:cNvPr>
          <p:cNvSpPr txBox="1"/>
          <p:nvPr/>
        </p:nvSpPr>
        <p:spPr>
          <a:xfrm>
            <a:off x="503890" y="1747813"/>
            <a:ext cx="457200" cy="1569660"/>
          </a:xfrm>
          <a:prstGeom prst="rect">
            <a:avLst/>
          </a:prstGeom>
          <a:noFill/>
        </p:spPr>
        <p:txBody>
          <a:bodyPr wrap="square">
            <a:spAutoFit/>
          </a:bodyPr>
          <a:lstStyle/>
          <a:p>
            <a:r>
              <a:rPr lang="en-US" sz="9600" b="1">
                <a:solidFill>
                  <a:srgbClr val="003057"/>
                </a:solidFill>
                <a:latin typeface="Calibri" panose="020F0502020204030204" pitchFamily="34" charset="0"/>
                <a:cs typeface="Calibri" panose="020F0502020204030204" pitchFamily="34" charset="0"/>
              </a:rPr>
              <a:t>3</a:t>
            </a:r>
            <a:endParaRPr lang="en-US" sz="9600"/>
          </a:p>
        </p:txBody>
      </p:sp>
      <p:sp>
        <p:nvSpPr>
          <p:cNvPr id="7" name="TextBox 6">
            <a:extLst>
              <a:ext uri="{FF2B5EF4-FFF2-40B4-BE49-F238E27FC236}">
                <a16:creationId xmlns:a16="http://schemas.microsoft.com/office/drawing/2014/main" id="{66F51593-D05B-FD5D-D4BF-4AC432623377}"/>
              </a:ext>
            </a:extLst>
          </p:cNvPr>
          <p:cNvSpPr txBox="1"/>
          <p:nvPr/>
        </p:nvSpPr>
        <p:spPr>
          <a:xfrm>
            <a:off x="821268" y="1992641"/>
            <a:ext cx="4328304" cy="1077218"/>
          </a:xfrm>
          <a:prstGeom prst="rect">
            <a:avLst/>
          </a:prstGeom>
          <a:noFill/>
        </p:spPr>
        <p:txBody>
          <a:bodyPr wrap="square">
            <a:spAutoFit/>
          </a:bodyPr>
          <a:lstStyle/>
          <a:p>
            <a:pPr algn="ctr"/>
            <a:r>
              <a:rPr lang="en-US" sz="3200" b="1">
                <a:solidFill>
                  <a:srgbClr val="003057"/>
                </a:solidFill>
                <a:latin typeface="Calibri" panose="020F0502020204030204" pitchFamily="34" charset="0"/>
                <a:cs typeface="Calibri" panose="020F0502020204030204" pitchFamily="34" charset="0"/>
              </a:rPr>
              <a:t>possible undetected mpox infections</a:t>
            </a:r>
          </a:p>
        </p:txBody>
      </p:sp>
      <p:pic>
        <p:nvPicPr>
          <p:cNvPr id="4" name="Picture 3" descr="A picture containing text&#10;&#10;Description automatically generated">
            <a:extLst>
              <a:ext uri="{FF2B5EF4-FFF2-40B4-BE49-F238E27FC236}">
                <a16:creationId xmlns:a16="http://schemas.microsoft.com/office/drawing/2014/main" id="{12C1B2E7-0F21-0636-74E6-75EC1AB88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336" y="1463797"/>
            <a:ext cx="3567524" cy="2224060"/>
          </a:xfrm>
          <a:prstGeom prst="rect">
            <a:avLst/>
          </a:prstGeom>
        </p:spPr>
      </p:pic>
    </p:spTree>
    <p:extLst>
      <p:ext uri="{BB962C8B-B14F-4D97-AF65-F5344CB8AC3E}">
        <p14:creationId xmlns:p14="http://schemas.microsoft.com/office/powerpoint/2010/main" val="25128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1290-DFC9-412E-9B58-5228768B8E6C}"/>
              </a:ext>
            </a:extLst>
          </p:cNvPr>
          <p:cNvSpPr>
            <a:spLocks noGrp="1"/>
          </p:cNvSpPr>
          <p:nvPr>
            <p:ph type="title"/>
          </p:nvPr>
        </p:nvSpPr>
        <p:spPr/>
        <p:txBody>
          <a:bodyPr/>
          <a:lstStyle/>
          <a:p>
            <a:r>
              <a:rPr lang="en-US">
                <a:latin typeface="+mj-lt"/>
              </a:rPr>
              <a:t>Limitations</a:t>
            </a:r>
          </a:p>
        </p:txBody>
      </p:sp>
      <p:sp>
        <p:nvSpPr>
          <p:cNvPr id="3" name="TextBox 2">
            <a:extLst>
              <a:ext uri="{FF2B5EF4-FFF2-40B4-BE49-F238E27FC236}">
                <a16:creationId xmlns:a16="http://schemas.microsoft.com/office/drawing/2014/main" id="{79549C9C-C685-E355-8471-0155BD6AB937}"/>
              </a:ext>
            </a:extLst>
          </p:cNvPr>
          <p:cNvSpPr txBox="1"/>
          <p:nvPr/>
        </p:nvSpPr>
        <p:spPr>
          <a:xfrm>
            <a:off x="457199" y="1481435"/>
            <a:ext cx="8395855" cy="707886"/>
          </a:xfrm>
          <a:prstGeom prst="rect">
            <a:avLst/>
          </a:prstGeom>
          <a:noFill/>
        </p:spPr>
        <p:txBody>
          <a:bodyPr wrap="square">
            <a:spAutoFit/>
          </a:bodyPr>
          <a:lstStyle/>
          <a:p>
            <a:pPr marL="342900" indent="-342900">
              <a:buFont typeface="Arial" panose="020B0604020202020204" pitchFamily="34" charset="0"/>
              <a:buChar char="•"/>
            </a:pPr>
            <a:r>
              <a:rPr lang="en-US" sz="2000" b="1" i="0">
                <a:solidFill>
                  <a:srgbClr val="003057"/>
                </a:solidFill>
                <a:effectLst/>
                <a:latin typeface="Calibri" panose="020F0502020204030204" pitchFamily="34" charset="0"/>
                <a:cs typeface="Calibri" panose="020F0502020204030204" pitchFamily="34" charset="0"/>
              </a:rPr>
              <a:t>Convenience sample</a:t>
            </a:r>
          </a:p>
          <a:p>
            <a:pPr marL="342900" indent="-342900">
              <a:buFont typeface="Arial" panose="020B0604020202020204" pitchFamily="34" charset="0"/>
              <a:buChar char="•"/>
            </a:pPr>
            <a:endParaRPr lang="en-US" sz="2000" b="1">
              <a:solidFill>
                <a:srgbClr val="00305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472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49C9C-C685-E355-8471-0155BD6AB937}"/>
              </a:ext>
            </a:extLst>
          </p:cNvPr>
          <p:cNvSpPr txBox="1"/>
          <p:nvPr/>
        </p:nvSpPr>
        <p:spPr>
          <a:xfrm>
            <a:off x="457199" y="1481435"/>
            <a:ext cx="8395855" cy="1692771"/>
          </a:xfrm>
          <a:prstGeom prst="rect">
            <a:avLst/>
          </a:prstGeom>
          <a:noFill/>
        </p:spPr>
        <p:txBody>
          <a:bodyPr wrap="square">
            <a:spAutoFit/>
          </a:bodyPr>
          <a:lstStyle/>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Convenience sample</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Serology sensitivity/specificity </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endParaRPr lang="en-US" sz="2400" b="1" i="0" dirty="0">
              <a:solidFill>
                <a:srgbClr val="003057"/>
              </a:solidFill>
              <a:effectLst/>
              <a:latin typeface="Open Sans" panose="020B0606030504020204" pitchFamily="34" charset="0"/>
            </a:endParaRPr>
          </a:p>
        </p:txBody>
      </p:sp>
      <p:sp>
        <p:nvSpPr>
          <p:cNvPr id="7" name="Title 1">
            <a:extLst>
              <a:ext uri="{FF2B5EF4-FFF2-40B4-BE49-F238E27FC236}">
                <a16:creationId xmlns:a16="http://schemas.microsoft.com/office/drawing/2014/main" id="{BE377208-336F-107B-CE06-AA6582EE5B93}"/>
              </a:ext>
            </a:extLst>
          </p:cNvPr>
          <p:cNvSpPr>
            <a:spLocks noGrp="1"/>
          </p:cNvSpPr>
          <p:nvPr>
            <p:ph type="title"/>
          </p:nvPr>
        </p:nvSpPr>
        <p:spPr>
          <a:xfrm>
            <a:off x="457200" y="205979"/>
            <a:ext cx="8229600" cy="857250"/>
          </a:xfrm>
        </p:spPr>
        <p:txBody>
          <a:bodyPr/>
          <a:lstStyle/>
          <a:p>
            <a:r>
              <a:rPr lang="en-US">
                <a:latin typeface="+mj-lt"/>
              </a:rPr>
              <a:t>Limitations</a:t>
            </a:r>
          </a:p>
        </p:txBody>
      </p:sp>
    </p:spTree>
    <p:extLst>
      <p:ext uri="{BB962C8B-B14F-4D97-AF65-F5344CB8AC3E}">
        <p14:creationId xmlns:p14="http://schemas.microsoft.com/office/powerpoint/2010/main" val="335053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49C9C-C685-E355-8471-0155BD6AB937}"/>
              </a:ext>
            </a:extLst>
          </p:cNvPr>
          <p:cNvSpPr txBox="1"/>
          <p:nvPr/>
        </p:nvSpPr>
        <p:spPr>
          <a:xfrm>
            <a:off x="457199" y="1481435"/>
            <a:ext cx="8395855" cy="2800767"/>
          </a:xfrm>
          <a:prstGeom prst="rect">
            <a:avLst/>
          </a:prstGeom>
          <a:noFill/>
        </p:spPr>
        <p:txBody>
          <a:bodyPr wrap="square">
            <a:spAutoFit/>
          </a:bodyPr>
          <a:lstStyle/>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Convenience sample</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Serology sensitivity/specificity </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285750" indent="-285750">
              <a:lnSpc>
                <a:spcPct val="120000"/>
              </a:lnSpc>
              <a:buFont typeface="Arial" panose="020B0604020202020204" pitchFamily="34" charset="0"/>
              <a:buChar char="•"/>
            </a:pPr>
            <a:r>
              <a:rPr lang="en-US" sz="2000" b="1" dirty="0">
                <a:solidFill>
                  <a:srgbClr val="003057"/>
                </a:solidFill>
                <a:latin typeface="Calibri" panose="020F0502020204030204" pitchFamily="34" charset="0"/>
                <a:cs typeface="Calibri" panose="020F0502020204030204" pitchFamily="34" charset="0"/>
              </a:rPr>
              <a:t>Acceptability of the device was only asked of people for who had a successful collection</a:t>
            </a:r>
          </a:p>
          <a:p>
            <a:pPr marL="285750" indent="-285750">
              <a:lnSpc>
                <a:spcPct val="120000"/>
              </a:lnSpc>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endParaRPr lang="en-US" sz="2400" b="1" i="0" dirty="0">
              <a:solidFill>
                <a:srgbClr val="003057"/>
              </a:solidFill>
              <a:effectLst/>
              <a:latin typeface="Open Sans" panose="020B0606030504020204" pitchFamily="34" charset="0"/>
            </a:endParaRPr>
          </a:p>
        </p:txBody>
      </p:sp>
      <p:sp>
        <p:nvSpPr>
          <p:cNvPr id="6" name="Title 1">
            <a:extLst>
              <a:ext uri="{FF2B5EF4-FFF2-40B4-BE49-F238E27FC236}">
                <a16:creationId xmlns:a16="http://schemas.microsoft.com/office/drawing/2014/main" id="{2396337F-3F0A-4EB9-83E0-B0F142EF5517}"/>
              </a:ext>
            </a:extLst>
          </p:cNvPr>
          <p:cNvSpPr>
            <a:spLocks noGrp="1"/>
          </p:cNvSpPr>
          <p:nvPr>
            <p:ph type="title"/>
          </p:nvPr>
        </p:nvSpPr>
        <p:spPr>
          <a:xfrm>
            <a:off x="457200" y="205979"/>
            <a:ext cx="8229600" cy="857250"/>
          </a:xfrm>
        </p:spPr>
        <p:txBody>
          <a:bodyPr/>
          <a:lstStyle/>
          <a:p>
            <a:r>
              <a:rPr lang="en-US">
                <a:latin typeface="+mj-lt"/>
              </a:rPr>
              <a:t>Limitations</a:t>
            </a:r>
          </a:p>
        </p:txBody>
      </p:sp>
    </p:spTree>
    <p:extLst>
      <p:ext uri="{BB962C8B-B14F-4D97-AF65-F5344CB8AC3E}">
        <p14:creationId xmlns:p14="http://schemas.microsoft.com/office/powerpoint/2010/main" val="4186857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49C9C-C685-E355-8471-0155BD6AB937}"/>
              </a:ext>
            </a:extLst>
          </p:cNvPr>
          <p:cNvSpPr txBox="1"/>
          <p:nvPr/>
        </p:nvSpPr>
        <p:spPr>
          <a:xfrm>
            <a:off x="457199" y="1481435"/>
            <a:ext cx="8395855" cy="3539430"/>
          </a:xfrm>
          <a:prstGeom prst="rect">
            <a:avLst/>
          </a:prstGeom>
          <a:noFill/>
        </p:spPr>
        <p:txBody>
          <a:bodyPr wrap="square">
            <a:spAutoFit/>
          </a:bodyPr>
          <a:lstStyle/>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Convenience sample</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003057"/>
                </a:solidFill>
                <a:effectLst/>
                <a:latin typeface="Calibri" panose="020F0502020204030204" pitchFamily="34" charset="0"/>
                <a:cs typeface="Calibri" panose="020F0502020204030204" pitchFamily="34" charset="0"/>
              </a:rPr>
              <a:t>Serology sensitivity/specificity </a:t>
            </a:r>
          </a:p>
          <a:p>
            <a:pPr marL="342900" indent="-342900">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285750" indent="-285750">
              <a:lnSpc>
                <a:spcPct val="120000"/>
              </a:lnSpc>
              <a:buFont typeface="Arial" panose="020B0604020202020204" pitchFamily="34" charset="0"/>
              <a:buChar char="•"/>
            </a:pPr>
            <a:r>
              <a:rPr lang="en-US" sz="2000" b="1" dirty="0">
                <a:solidFill>
                  <a:srgbClr val="003057"/>
                </a:solidFill>
                <a:latin typeface="Calibri" panose="020F0502020204030204" pitchFamily="34" charset="0"/>
                <a:cs typeface="Calibri" panose="020F0502020204030204" pitchFamily="34" charset="0"/>
              </a:rPr>
              <a:t>Acceptability of the device was only asked of people for who had a successful collection</a:t>
            </a:r>
          </a:p>
          <a:p>
            <a:pPr marL="285750" indent="-285750">
              <a:lnSpc>
                <a:spcPct val="120000"/>
              </a:lnSpc>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285750" indent="-285750">
              <a:lnSpc>
                <a:spcPct val="120000"/>
              </a:lnSpc>
              <a:buFont typeface="Arial" panose="020B0604020202020204" pitchFamily="34" charset="0"/>
              <a:buChar char="•"/>
            </a:pPr>
            <a:r>
              <a:rPr lang="en-US" sz="2000" b="1" dirty="0">
                <a:solidFill>
                  <a:srgbClr val="003057"/>
                </a:solidFill>
                <a:latin typeface="Calibri" panose="020F0502020204030204" pitchFamily="34" charset="0"/>
                <a:cs typeface="Calibri" panose="020F0502020204030204" pitchFamily="34" charset="0"/>
              </a:rPr>
              <a:t>Not all participants were given the option between venipuncture and the device, as &lt;100 devices were available for this project</a:t>
            </a:r>
          </a:p>
          <a:p>
            <a:pPr marL="342900" indent="-342900">
              <a:buFont typeface="Arial" panose="020B0604020202020204" pitchFamily="34" charset="0"/>
              <a:buChar char="•"/>
            </a:pPr>
            <a:endParaRPr lang="en-US" sz="2400" b="1" i="0" dirty="0">
              <a:solidFill>
                <a:srgbClr val="003057"/>
              </a:solidFill>
              <a:effectLst/>
              <a:latin typeface="Open Sans" panose="020B0606030504020204" pitchFamily="34" charset="0"/>
            </a:endParaRPr>
          </a:p>
        </p:txBody>
      </p:sp>
      <p:sp>
        <p:nvSpPr>
          <p:cNvPr id="6" name="Title 1">
            <a:extLst>
              <a:ext uri="{FF2B5EF4-FFF2-40B4-BE49-F238E27FC236}">
                <a16:creationId xmlns:a16="http://schemas.microsoft.com/office/drawing/2014/main" id="{286EA256-4747-3274-D42D-2D205DEFE131}"/>
              </a:ext>
            </a:extLst>
          </p:cNvPr>
          <p:cNvSpPr>
            <a:spLocks noGrp="1"/>
          </p:cNvSpPr>
          <p:nvPr>
            <p:ph type="title"/>
          </p:nvPr>
        </p:nvSpPr>
        <p:spPr>
          <a:xfrm>
            <a:off x="457200" y="205979"/>
            <a:ext cx="8229600" cy="857250"/>
          </a:xfrm>
        </p:spPr>
        <p:txBody>
          <a:bodyPr/>
          <a:lstStyle/>
          <a:p>
            <a:r>
              <a:rPr lang="en-US">
                <a:latin typeface="+mj-lt"/>
              </a:rPr>
              <a:t>Limitations</a:t>
            </a:r>
          </a:p>
        </p:txBody>
      </p:sp>
    </p:spTree>
    <p:extLst>
      <p:ext uri="{BB962C8B-B14F-4D97-AF65-F5344CB8AC3E}">
        <p14:creationId xmlns:p14="http://schemas.microsoft.com/office/powerpoint/2010/main" val="8306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1888F4-A922-5CB5-23D5-3885BE53D8D5}"/>
              </a:ext>
            </a:extLst>
          </p:cNvPr>
          <p:cNvSpPr txBox="1"/>
          <p:nvPr/>
        </p:nvSpPr>
        <p:spPr>
          <a:xfrm>
            <a:off x="3962001" y="546142"/>
            <a:ext cx="1219998" cy="1569660"/>
          </a:xfrm>
          <a:prstGeom prst="rect">
            <a:avLst/>
          </a:prstGeom>
          <a:noFill/>
        </p:spPr>
        <p:txBody>
          <a:bodyPr wrap="square">
            <a:spAutoFit/>
          </a:bodyPr>
          <a:lstStyle/>
          <a:p>
            <a:r>
              <a:rPr lang="en-US" sz="9600" b="1">
                <a:solidFill>
                  <a:srgbClr val="003057"/>
                </a:solidFill>
                <a:latin typeface="Calibri" panose="020F0502020204030204" pitchFamily="34" charset="0"/>
                <a:cs typeface="Calibri" panose="020F0502020204030204" pitchFamily="34" charset="0"/>
              </a:rPr>
              <a:t>+</a:t>
            </a:r>
          </a:p>
        </p:txBody>
      </p:sp>
      <p:pic>
        <p:nvPicPr>
          <p:cNvPr id="3" name="Picture 2" descr="A picture of a hospital bed.">
            <a:extLst>
              <a:ext uri="{FF2B5EF4-FFF2-40B4-BE49-F238E27FC236}">
                <a16:creationId xmlns:a16="http://schemas.microsoft.com/office/drawing/2014/main" id="{2305A431-297A-5C41-C55F-340CA8471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23" t="7405"/>
          <a:stretch/>
        </p:blipFill>
        <p:spPr>
          <a:xfrm>
            <a:off x="1233996" y="425179"/>
            <a:ext cx="2476868" cy="2146571"/>
          </a:xfrm>
          <a:prstGeom prst="rect">
            <a:avLst/>
          </a:prstGeom>
        </p:spPr>
      </p:pic>
      <p:sp>
        <p:nvSpPr>
          <p:cNvPr id="4" name="TextBox 3">
            <a:extLst>
              <a:ext uri="{FF2B5EF4-FFF2-40B4-BE49-F238E27FC236}">
                <a16:creationId xmlns:a16="http://schemas.microsoft.com/office/drawing/2014/main" id="{F56CBE96-97CE-E47C-1692-2FBC9E580BAF}"/>
              </a:ext>
            </a:extLst>
          </p:cNvPr>
          <p:cNvSpPr txBox="1"/>
          <p:nvPr/>
        </p:nvSpPr>
        <p:spPr>
          <a:xfrm>
            <a:off x="420154" y="2954140"/>
            <a:ext cx="8723846" cy="1200329"/>
          </a:xfrm>
          <a:prstGeom prst="rect">
            <a:avLst/>
          </a:prstGeom>
          <a:noFill/>
        </p:spPr>
        <p:txBody>
          <a:bodyPr wrap="square">
            <a:spAutoFit/>
          </a:bodyPr>
          <a:lstStyle/>
          <a:p>
            <a:r>
              <a:rPr lang="en-US" sz="3600" b="1">
                <a:solidFill>
                  <a:srgbClr val="003057"/>
                </a:solidFill>
                <a:latin typeface="Calibri" panose="020F0502020204030204" pitchFamily="34" charset="0"/>
                <a:cs typeface="Calibri" panose="020F0502020204030204" pitchFamily="34" charset="0"/>
              </a:rPr>
              <a:t>Prior severe disease and known mpox cases among people experiencing homelessness </a:t>
            </a:r>
          </a:p>
        </p:txBody>
      </p:sp>
      <p:pic>
        <p:nvPicPr>
          <p:cNvPr id="5" name="Picture 4" descr="A picture of three arms of differing skin tones with rashes.">
            <a:extLst>
              <a:ext uri="{FF2B5EF4-FFF2-40B4-BE49-F238E27FC236}">
                <a16:creationId xmlns:a16="http://schemas.microsoft.com/office/drawing/2014/main" id="{8D5BCF56-3C2B-0C6E-788F-89EAB8E21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97"/>
          <a:stretch/>
        </p:blipFill>
        <p:spPr>
          <a:xfrm>
            <a:off x="4977309" y="546142"/>
            <a:ext cx="2746264" cy="1712072"/>
          </a:xfrm>
          <a:prstGeom prst="rect">
            <a:avLst/>
          </a:prstGeom>
        </p:spPr>
      </p:pic>
    </p:spTree>
    <p:extLst>
      <p:ext uri="{BB962C8B-B14F-4D97-AF65-F5344CB8AC3E}">
        <p14:creationId xmlns:p14="http://schemas.microsoft.com/office/powerpoint/2010/main" val="2679366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1888F4-A922-5CB5-23D5-3885BE53D8D5}"/>
              </a:ext>
            </a:extLst>
          </p:cNvPr>
          <p:cNvSpPr txBox="1"/>
          <p:nvPr/>
        </p:nvSpPr>
        <p:spPr>
          <a:xfrm>
            <a:off x="2035546" y="621776"/>
            <a:ext cx="1219998" cy="1569660"/>
          </a:xfrm>
          <a:prstGeom prst="rect">
            <a:avLst/>
          </a:prstGeom>
          <a:noFill/>
        </p:spPr>
        <p:txBody>
          <a:bodyPr wrap="square">
            <a:spAutoFit/>
          </a:bodyPr>
          <a:lstStyle/>
          <a:p>
            <a:r>
              <a:rPr lang="en-US" sz="9600" b="1">
                <a:solidFill>
                  <a:srgbClr val="003057"/>
                </a:solidFill>
                <a:latin typeface="Calibri" panose="020F0502020204030204" pitchFamily="34" charset="0"/>
                <a:cs typeface="Calibri" panose="020F0502020204030204" pitchFamily="34" charset="0"/>
              </a:rPr>
              <a:t>+</a:t>
            </a:r>
          </a:p>
        </p:txBody>
      </p:sp>
      <p:pic>
        <p:nvPicPr>
          <p:cNvPr id="3" name="Picture 2" descr="A picture of a hospital bed.">
            <a:extLst>
              <a:ext uri="{FF2B5EF4-FFF2-40B4-BE49-F238E27FC236}">
                <a16:creationId xmlns:a16="http://schemas.microsoft.com/office/drawing/2014/main" id="{2305A431-297A-5C41-C55F-340CA8471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23" t="7405"/>
          <a:stretch/>
        </p:blipFill>
        <p:spPr>
          <a:xfrm>
            <a:off x="420154" y="838415"/>
            <a:ext cx="1647439" cy="1427749"/>
          </a:xfrm>
          <a:prstGeom prst="rect">
            <a:avLst/>
          </a:prstGeom>
        </p:spPr>
      </p:pic>
      <p:sp>
        <p:nvSpPr>
          <p:cNvPr id="4" name="TextBox 3">
            <a:extLst>
              <a:ext uri="{FF2B5EF4-FFF2-40B4-BE49-F238E27FC236}">
                <a16:creationId xmlns:a16="http://schemas.microsoft.com/office/drawing/2014/main" id="{F56CBE96-97CE-E47C-1692-2FBC9E580BAF}"/>
              </a:ext>
            </a:extLst>
          </p:cNvPr>
          <p:cNvSpPr txBox="1"/>
          <p:nvPr/>
        </p:nvSpPr>
        <p:spPr>
          <a:xfrm>
            <a:off x="971435" y="4295607"/>
            <a:ext cx="7201129" cy="646331"/>
          </a:xfrm>
          <a:prstGeom prst="rect">
            <a:avLst/>
          </a:prstGeom>
          <a:noFill/>
        </p:spPr>
        <p:txBody>
          <a:bodyPr wrap="square">
            <a:spAutoFit/>
          </a:bodyPr>
          <a:lstStyle/>
          <a:p>
            <a:r>
              <a:rPr lang="en-US" sz="3600" b="1">
                <a:solidFill>
                  <a:srgbClr val="003057"/>
                </a:solidFill>
                <a:latin typeface="Calibri" panose="020F0502020204030204" pitchFamily="34" charset="0"/>
                <a:cs typeface="Calibri" panose="020F0502020204030204" pitchFamily="34" charset="0"/>
              </a:rPr>
              <a:t>Possible undetected mpox infections</a:t>
            </a:r>
          </a:p>
        </p:txBody>
      </p:sp>
      <p:pic>
        <p:nvPicPr>
          <p:cNvPr id="5" name="Picture 4" descr="A picture of three arms of differing skin tones with rashes.">
            <a:extLst>
              <a:ext uri="{FF2B5EF4-FFF2-40B4-BE49-F238E27FC236}">
                <a16:creationId xmlns:a16="http://schemas.microsoft.com/office/drawing/2014/main" id="{8D5BCF56-3C2B-0C6E-788F-89EAB8E21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97"/>
          <a:stretch/>
        </p:blipFill>
        <p:spPr>
          <a:xfrm>
            <a:off x="3105668" y="838415"/>
            <a:ext cx="2174574" cy="1355670"/>
          </a:xfrm>
          <a:prstGeom prst="rect">
            <a:avLst/>
          </a:prstGeom>
        </p:spPr>
      </p:pic>
      <p:sp>
        <p:nvSpPr>
          <p:cNvPr id="2" name="TextBox 1">
            <a:extLst>
              <a:ext uri="{FF2B5EF4-FFF2-40B4-BE49-F238E27FC236}">
                <a16:creationId xmlns:a16="http://schemas.microsoft.com/office/drawing/2014/main" id="{D79B6F89-276A-13C4-2238-3C99CB9D79AB}"/>
              </a:ext>
            </a:extLst>
          </p:cNvPr>
          <p:cNvSpPr txBox="1"/>
          <p:nvPr/>
        </p:nvSpPr>
        <p:spPr>
          <a:xfrm>
            <a:off x="5453456" y="612898"/>
            <a:ext cx="1219998" cy="1569660"/>
          </a:xfrm>
          <a:prstGeom prst="rect">
            <a:avLst/>
          </a:prstGeom>
          <a:noFill/>
        </p:spPr>
        <p:txBody>
          <a:bodyPr wrap="square">
            <a:spAutoFit/>
          </a:bodyPr>
          <a:lstStyle/>
          <a:p>
            <a:r>
              <a:rPr lang="en-US" sz="9600" b="1">
                <a:solidFill>
                  <a:srgbClr val="003057"/>
                </a:solidFill>
                <a:latin typeface="Calibri" panose="020F0502020204030204" pitchFamily="34" charset="0"/>
                <a:cs typeface="Calibri" panose="020F0502020204030204" pitchFamily="34" charset="0"/>
              </a:rPr>
              <a:t>+</a:t>
            </a:r>
          </a:p>
        </p:txBody>
      </p:sp>
      <p:pic>
        <p:nvPicPr>
          <p:cNvPr id="10" name="Picture 9" descr="An image of IgM and IgG antibodies representing prior exposure to mpox.">
            <a:extLst>
              <a:ext uri="{FF2B5EF4-FFF2-40B4-BE49-F238E27FC236}">
                <a16:creationId xmlns:a16="http://schemas.microsoft.com/office/drawing/2014/main" id="{170C150F-31D0-AB6B-3C71-74E5A704B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2" t="30895" r="33992" b="15136"/>
          <a:stretch/>
        </p:blipFill>
        <p:spPr>
          <a:xfrm>
            <a:off x="6426274" y="882098"/>
            <a:ext cx="2346266" cy="1120040"/>
          </a:xfrm>
          <a:prstGeom prst="rect">
            <a:avLst/>
          </a:prstGeom>
        </p:spPr>
      </p:pic>
      <p:sp>
        <p:nvSpPr>
          <p:cNvPr id="6" name="TextBox 5">
            <a:extLst>
              <a:ext uri="{FF2B5EF4-FFF2-40B4-BE49-F238E27FC236}">
                <a16:creationId xmlns:a16="http://schemas.microsoft.com/office/drawing/2014/main" id="{9097C4B4-A87C-6532-E6F1-509B8E92F219}"/>
              </a:ext>
            </a:extLst>
          </p:cNvPr>
          <p:cNvSpPr txBox="1"/>
          <p:nvPr/>
        </p:nvSpPr>
        <p:spPr>
          <a:xfrm>
            <a:off x="420154" y="2609370"/>
            <a:ext cx="8723846" cy="1200329"/>
          </a:xfrm>
          <a:prstGeom prst="rect">
            <a:avLst/>
          </a:prstGeom>
          <a:noFill/>
        </p:spPr>
        <p:txBody>
          <a:bodyPr wrap="square">
            <a:spAutoFit/>
          </a:bodyPr>
          <a:lstStyle/>
          <a:p>
            <a:r>
              <a:rPr lang="en-US" sz="3600" b="1">
                <a:solidFill>
                  <a:srgbClr val="003057"/>
                </a:solidFill>
                <a:latin typeface="Calibri" panose="020F0502020204030204" pitchFamily="34" charset="0"/>
                <a:cs typeface="Calibri" panose="020F0502020204030204" pitchFamily="34" charset="0"/>
              </a:rPr>
              <a:t>Prior severe disease and known mpox cases among people experiencing homelessness </a:t>
            </a:r>
          </a:p>
        </p:txBody>
      </p:sp>
      <p:sp>
        <p:nvSpPr>
          <p:cNvPr id="8" name="TextBox 7">
            <a:extLst>
              <a:ext uri="{FF2B5EF4-FFF2-40B4-BE49-F238E27FC236}">
                <a16:creationId xmlns:a16="http://schemas.microsoft.com/office/drawing/2014/main" id="{2AF9EFD9-F61C-0F1C-CB9C-BDE1475DED02}"/>
              </a:ext>
            </a:extLst>
          </p:cNvPr>
          <p:cNvSpPr txBox="1"/>
          <p:nvPr/>
        </p:nvSpPr>
        <p:spPr>
          <a:xfrm>
            <a:off x="3954720" y="3498655"/>
            <a:ext cx="827357" cy="1107996"/>
          </a:xfrm>
          <a:prstGeom prst="rect">
            <a:avLst/>
          </a:prstGeom>
          <a:noFill/>
        </p:spPr>
        <p:txBody>
          <a:bodyPr wrap="square">
            <a:spAutoFit/>
          </a:bodyPr>
          <a:lstStyle/>
          <a:p>
            <a:r>
              <a:rPr lang="en-US" sz="6600" b="1">
                <a:solidFill>
                  <a:srgbClr val="003057"/>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39819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669DF-83EA-ECF5-0D9D-F4E76253DC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94"/>
          <a:stretch/>
        </p:blipFill>
        <p:spPr>
          <a:xfrm>
            <a:off x="0" y="0"/>
            <a:ext cx="9144000" cy="5143500"/>
          </a:xfrm>
          <a:prstGeom prst="rect">
            <a:avLst/>
          </a:prstGeom>
        </p:spPr>
      </p:pic>
      <p:sp>
        <p:nvSpPr>
          <p:cNvPr id="2" name="Title 2">
            <a:extLst>
              <a:ext uri="{FF2B5EF4-FFF2-40B4-BE49-F238E27FC236}">
                <a16:creationId xmlns:a16="http://schemas.microsoft.com/office/drawing/2014/main" id="{77464E31-3505-B638-EFFD-E919BDEC785E}"/>
              </a:ext>
            </a:extLst>
          </p:cNvPr>
          <p:cNvSpPr>
            <a:spLocks noGrp="1"/>
          </p:cNvSpPr>
          <p:nvPr>
            <p:ph type="title"/>
          </p:nvPr>
        </p:nvSpPr>
        <p:spPr>
          <a:xfrm>
            <a:off x="176766" y="534380"/>
            <a:ext cx="5245839" cy="573929"/>
          </a:xfrm>
        </p:spPr>
        <p:txBody>
          <a:bodyPr/>
          <a:lstStyle/>
          <a:p>
            <a:r>
              <a:rPr lang="en-US" sz="3200">
                <a:latin typeface="+mj-lt"/>
              </a:rPr>
              <a:t>Accessible prevention measures are needed</a:t>
            </a:r>
          </a:p>
        </p:txBody>
      </p:sp>
    </p:spTree>
    <p:extLst>
      <p:ext uri="{BB962C8B-B14F-4D97-AF65-F5344CB8AC3E}">
        <p14:creationId xmlns:p14="http://schemas.microsoft.com/office/powerpoint/2010/main" val="3848109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a:xfrm>
            <a:off x="2831324" y="1749135"/>
            <a:ext cx="5618812" cy="857250"/>
          </a:xfrm>
        </p:spPr>
        <p:txBody>
          <a:bodyPr/>
          <a:lstStyle/>
          <a:p>
            <a:r>
              <a:rPr lang="en-US" sz="3600" dirty="0">
                <a:latin typeface="+mj-lt"/>
              </a:rPr>
              <a:t>Offer </a:t>
            </a:r>
            <a:r>
              <a:rPr lang="en-US" sz="3600" dirty="0">
                <a:solidFill>
                  <a:srgbClr val="2F74F1"/>
                </a:solidFill>
                <a:latin typeface="+mj-lt"/>
              </a:rPr>
              <a:t>unique approaches </a:t>
            </a:r>
            <a:r>
              <a:rPr lang="en-US" sz="3600" dirty="0">
                <a:latin typeface="+mj-lt"/>
              </a:rPr>
              <a:t>to expand participation</a:t>
            </a:r>
            <a:endParaRPr lang="en-US" sz="3600" dirty="0">
              <a:solidFill>
                <a:srgbClr val="2F74F1"/>
              </a:solidFill>
              <a:latin typeface="+mj-lt"/>
            </a:endParaRPr>
          </a:p>
        </p:txBody>
      </p:sp>
      <p:pic>
        <p:nvPicPr>
          <p:cNvPr id="15" name="Picture 14">
            <a:extLst>
              <a:ext uri="{FF2B5EF4-FFF2-40B4-BE49-F238E27FC236}">
                <a16:creationId xmlns:a16="http://schemas.microsoft.com/office/drawing/2014/main" id="{F4283284-2F10-9855-91C3-4412BC00C945}"/>
              </a:ext>
            </a:extLst>
          </p:cNvPr>
          <p:cNvPicPr>
            <a:picLocks noChangeAspect="1"/>
          </p:cNvPicPr>
          <p:nvPr/>
        </p:nvPicPr>
        <p:blipFill>
          <a:blip r:embed="rId3"/>
          <a:stretch>
            <a:fillRect/>
          </a:stretch>
        </p:blipFill>
        <p:spPr>
          <a:xfrm>
            <a:off x="1054154" y="1153043"/>
            <a:ext cx="1131777" cy="2049434"/>
          </a:xfrm>
          <a:prstGeom prst="rect">
            <a:avLst/>
          </a:prstGeom>
        </p:spPr>
      </p:pic>
    </p:spTree>
    <p:extLst>
      <p:ext uri="{BB962C8B-B14F-4D97-AF65-F5344CB8AC3E}">
        <p14:creationId xmlns:p14="http://schemas.microsoft.com/office/powerpoint/2010/main" val="2394575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a:xfrm>
            <a:off x="208308" y="271702"/>
            <a:ext cx="8359223" cy="857250"/>
          </a:xfrm>
        </p:spPr>
        <p:txBody>
          <a:bodyPr/>
          <a:lstStyle/>
          <a:p>
            <a:r>
              <a:rPr lang="en-US" sz="3600" dirty="0">
                <a:latin typeface="+mj-lt"/>
              </a:rPr>
              <a:t>Consider potential barriers when designing surveys </a:t>
            </a:r>
          </a:p>
        </p:txBody>
      </p:sp>
      <p:sp>
        <p:nvSpPr>
          <p:cNvPr id="4" name="Rectangle 3">
            <a:extLst>
              <a:ext uri="{FF2B5EF4-FFF2-40B4-BE49-F238E27FC236}">
                <a16:creationId xmlns:a16="http://schemas.microsoft.com/office/drawing/2014/main" id="{E145755C-FCC6-B707-C7AA-807E1C9BD46E}"/>
              </a:ext>
            </a:extLst>
          </p:cNvPr>
          <p:cNvSpPr/>
          <p:nvPr/>
        </p:nvSpPr>
        <p:spPr>
          <a:xfrm>
            <a:off x="0" y="4584700"/>
            <a:ext cx="9144000" cy="55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articipant completing a survey with an epidemiologist holding a clipboard.">
            <a:extLst>
              <a:ext uri="{FF2B5EF4-FFF2-40B4-BE49-F238E27FC236}">
                <a16:creationId xmlns:a16="http://schemas.microsoft.com/office/drawing/2014/main" id="{B36DF5A0-2341-971B-D8B7-0387EEFA0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308" y="1285445"/>
            <a:ext cx="4901075" cy="3675807"/>
          </a:xfrm>
          <a:prstGeom prst="rect">
            <a:avLst/>
          </a:prstGeom>
        </p:spPr>
      </p:pic>
    </p:spTree>
    <p:extLst>
      <p:ext uri="{BB962C8B-B14F-4D97-AF65-F5344CB8AC3E}">
        <p14:creationId xmlns:p14="http://schemas.microsoft.com/office/powerpoint/2010/main" val="369912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 ground, footwear&#10;&#10;Description automatically generated">
            <a:extLst>
              <a:ext uri="{FF2B5EF4-FFF2-40B4-BE49-F238E27FC236}">
                <a16:creationId xmlns:a16="http://schemas.microsoft.com/office/drawing/2014/main" id="{CAC3E05D-998C-8D4D-8656-69AE3F400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C40F0DA4-7F15-505B-FEFF-D9CB0DDEF353}"/>
              </a:ext>
            </a:extLst>
          </p:cNvPr>
          <p:cNvSpPr txBox="1">
            <a:spLocks/>
          </p:cNvSpPr>
          <p:nvPr/>
        </p:nvSpPr>
        <p:spPr>
          <a:xfrm>
            <a:off x="687176" y="4569571"/>
            <a:ext cx="7492181"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400" dirty="0">
                <a:solidFill>
                  <a:schemeClr val="bg2"/>
                </a:solidFill>
                <a:latin typeface="+mj-lt"/>
              </a:rPr>
              <a:t>Partnering with health departments to understand how people experiencing homelessness (PEH) were being affected by mpox</a:t>
            </a:r>
          </a:p>
        </p:txBody>
      </p:sp>
    </p:spTree>
    <p:extLst>
      <p:ext uri="{BB962C8B-B14F-4D97-AF65-F5344CB8AC3E}">
        <p14:creationId xmlns:p14="http://schemas.microsoft.com/office/powerpoint/2010/main" val="2769662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CA9FC0-8894-801D-AA7A-4DB43955CB49}"/>
              </a:ext>
            </a:extLst>
          </p:cNvPr>
          <p:cNvSpPr txBox="1"/>
          <p:nvPr/>
        </p:nvSpPr>
        <p:spPr>
          <a:xfrm>
            <a:off x="3879316" y="910613"/>
            <a:ext cx="4429594" cy="2123658"/>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n-US" sz="1400" dirty="0">
                <a:solidFill>
                  <a:srgbClr val="000000"/>
                </a:solidFill>
                <a:latin typeface="Arial"/>
                <a:cs typeface="Arial"/>
              </a:rPr>
              <a:t>San Francisco Department of Public Health</a:t>
            </a:r>
          </a:p>
          <a:p>
            <a:pPr marL="742950" lvl="1" indent="-285750">
              <a:buFont typeface="Arial" panose="020B0604020202020204" pitchFamily="34" charset="0"/>
              <a:buChar char="•"/>
            </a:pPr>
            <a:r>
              <a:rPr lang="en-US" sz="1200" dirty="0">
                <a:solidFill>
                  <a:srgbClr val="000000"/>
                </a:solidFill>
                <a:latin typeface="Arial"/>
                <a:cs typeface="Arial"/>
              </a:rPr>
              <a:t>Mpox Response</a:t>
            </a:r>
          </a:p>
          <a:p>
            <a:pPr marL="804545" lvl="1" indent="-220980">
              <a:lnSpc>
                <a:spcPct val="100000"/>
              </a:lnSpc>
              <a:buFont typeface="Arial" panose="020B0604020202020204" pitchFamily="34" charset="0"/>
              <a:buChar char="•"/>
            </a:pPr>
            <a:r>
              <a:rPr lang="en-US" sz="1200" dirty="0">
                <a:solidFill>
                  <a:srgbClr val="000000"/>
                </a:solidFill>
                <a:latin typeface="Arial"/>
                <a:cs typeface="Arial"/>
              </a:rPr>
              <a:t>Whole Person Integrated Care Street Medicine Team</a:t>
            </a:r>
          </a:p>
          <a:p>
            <a:pPr marL="804545" lvl="1" indent="-220980">
              <a:lnSpc>
                <a:spcPct val="100000"/>
              </a:lnSpc>
              <a:buFont typeface="Arial" panose="020B0604020202020204" pitchFamily="34" charset="0"/>
              <a:buChar char="•"/>
            </a:pPr>
            <a:r>
              <a:rPr lang="en-US" sz="1200" dirty="0">
                <a:solidFill>
                  <a:srgbClr val="000000"/>
                </a:solidFill>
                <a:latin typeface="Arial"/>
                <a:cs typeface="Arial"/>
              </a:rPr>
              <a:t>Shelter Health Team</a:t>
            </a:r>
          </a:p>
          <a:p>
            <a:pPr marL="285750" indent="-285750">
              <a:lnSpc>
                <a:spcPct val="100000"/>
              </a:lnSpc>
              <a:buFont typeface="Arial" panose="020B0604020202020204" pitchFamily="34" charset="0"/>
              <a:buChar char="•"/>
            </a:pPr>
            <a:r>
              <a:rPr lang="en-US" sz="1400" dirty="0">
                <a:solidFill>
                  <a:srgbClr val="000000"/>
                </a:solidFill>
                <a:latin typeface="Arial"/>
                <a:cs typeface="Arial"/>
              </a:rPr>
              <a:t>San Francisco Department of Homelessness and Supportive Housing</a:t>
            </a:r>
          </a:p>
          <a:p>
            <a:pPr marL="285750" indent="-285750">
              <a:lnSpc>
                <a:spcPct val="100000"/>
              </a:lnSpc>
              <a:buFont typeface="Arial" panose="020B0604020202020204" pitchFamily="34" charset="0"/>
              <a:buChar char="•"/>
            </a:pPr>
            <a:r>
              <a:rPr lang="en-US" sz="1400" dirty="0">
                <a:solidFill>
                  <a:srgbClr val="000000"/>
                </a:solidFill>
                <a:latin typeface="Arial"/>
                <a:cs typeface="Arial"/>
              </a:rPr>
              <a:t>San Francisco Public Health Laboratory, Specimen Receiving Team</a:t>
            </a:r>
          </a:p>
          <a:p>
            <a:pPr marL="285750" indent="-285750">
              <a:lnSpc>
                <a:spcPct val="100000"/>
              </a:lnSpc>
              <a:buFont typeface="Arial" panose="020B0604020202020204" pitchFamily="34" charset="0"/>
              <a:buChar char="•"/>
            </a:pPr>
            <a:r>
              <a:rPr lang="en-US" sz="1400" dirty="0">
                <a:solidFill>
                  <a:srgbClr val="000000"/>
                </a:solidFill>
                <a:latin typeface="Arial"/>
                <a:cs typeface="Arial"/>
              </a:rPr>
              <a:t>California Department of Public Health</a:t>
            </a:r>
            <a:endParaRPr lang="en-US" dirty="0"/>
          </a:p>
        </p:txBody>
      </p:sp>
      <p:sp>
        <p:nvSpPr>
          <p:cNvPr id="8" name="TextBox 7">
            <a:extLst>
              <a:ext uri="{FF2B5EF4-FFF2-40B4-BE49-F238E27FC236}">
                <a16:creationId xmlns:a16="http://schemas.microsoft.com/office/drawing/2014/main" id="{E35B9515-2580-FFBD-3EC7-1454FAF776DE}"/>
              </a:ext>
            </a:extLst>
          </p:cNvPr>
          <p:cNvSpPr txBox="1"/>
          <p:nvPr/>
        </p:nvSpPr>
        <p:spPr>
          <a:xfrm>
            <a:off x="547141" y="872831"/>
            <a:ext cx="3800006" cy="1815882"/>
          </a:xfrm>
          <a:prstGeom prst="rect">
            <a:avLst/>
          </a:prstGeom>
          <a:noFill/>
        </p:spPr>
        <p:txBody>
          <a:bodyPr wrap="square">
            <a:spAutoFit/>
          </a:bodyPr>
          <a:lstStyle/>
          <a:p>
            <a:pPr marL="285750" indent="-285750">
              <a:lnSpc>
                <a:spcPct val="100000"/>
              </a:lnSpc>
              <a:buFont typeface="Arial" panose="020B0604020202020204" pitchFamily="34" charset="0"/>
              <a:buChar char="•"/>
            </a:pPr>
            <a:r>
              <a:rPr lang="en-US" sz="1400" dirty="0">
                <a:solidFill>
                  <a:srgbClr val="000000"/>
                </a:solidFill>
                <a:latin typeface="Arial"/>
                <a:cs typeface="Arial"/>
              </a:rPr>
              <a:t>CDC Foundation</a:t>
            </a:r>
          </a:p>
          <a:p>
            <a:pPr marL="285750" indent="-285750">
              <a:lnSpc>
                <a:spcPct val="100000"/>
              </a:lnSpc>
              <a:buFont typeface="Arial" panose="020B0604020202020204" pitchFamily="34" charset="0"/>
              <a:buChar char="•"/>
            </a:pPr>
            <a:r>
              <a:rPr lang="en-US" sz="1400" dirty="0">
                <a:solidFill>
                  <a:srgbClr val="000000"/>
                </a:solidFill>
                <a:latin typeface="Arial"/>
                <a:cs typeface="Arial"/>
              </a:rPr>
              <a:t>US Centers for Disease Control </a:t>
            </a:r>
          </a:p>
          <a:p>
            <a:pPr marL="742950" lvl="1" indent="-285750">
              <a:buFont typeface="Arial" panose="020B0604020202020204" pitchFamily="34" charset="0"/>
              <a:buChar char="•"/>
            </a:pPr>
            <a:r>
              <a:rPr lang="en-US" sz="1200" dirty="0">
                <a:solidFill>
                  <a:srgbClr val="000000"/>
                </a:solidFill>
                <a:latin typeface="Arial"/>
                <a:cs typeface="Arial"/>
              </a:rPr>
              <a:t>Field Team &amp; HQ support</a:t>
            </a:r>
          </a:p>
          <a:p>
            <a:pPr marL="742950" lvl="1" indent="-285750">
              <a:buFont typeface="Arial" panose="020B0604020202020204" pitchFamily="34" charset="0"/>
              <a:buChar char="•"/>
            </a:pPr>
            <a:r>
              <a:rPr lang="en-US" sz="1200" dirty="0">
                <a:solidFill>
                  <a:srgbClr val="000000"/>
                </a:solidFill>
                <a:latin typeface="Arial"/>
                <a:cs typeface="Arial"/>
              </a:rPr>
              <a:t>The Mpox Laboratory and Testing Taskforce</a:t>
            </a:r>
            <a:endParaRPr lang="en-US" sz="800" dirty="0"/>
          </a:p>
          <a:p>
            <a:pPr marL="742950" lvl="1" indent="-285750">
              <a:buFont typeface="Arial" panose="020B0604020202020204" pitchFamily="34" charset="0"/>
              <a:buChar char="•"/>
            </a:pPr>
            <a:r>
              <a:rPr lang="en-US" sz="1200" dirty="0">
                <a:solidFill>
                  <a:srgbClr val="000000"/>
                </a:solidFill>
                <a:latin typeface="Arial"/>
                <a:cs typeface="Arial"/>
              </a:rPr>
              <a:t>Community Engagement Taskforce</a:t>
            </a:r>
          </a:p>
          <a:p>
            <a:pPr marL="742950" lvl="1" indent="-285750">
              <a:buFont typeface="Arial" panose="020B0604020202020204" pitchFamily="34" charset="0"/>
              <a:buChar char="•"/>
            </a:pPr>
            <a:r>
              <a:rPr lang="en-US" sz="1200" dirty="0">
                <a:solidFill>
                  <a:srgbClr val="000000"/>
                </a:solidFill>
                <a:latin typeface="Arial"/>
                <a:cs typeface="Arial"/>
              </a:rPr>
              <a:t>State, Tribal, Local, and Territorial Taskforce</a:t>
            </a:r>
          </a:p>
          <a:p>
            <a:pPr marL="742950" lvl="1" indent="-285750">
              <a:buFont typeface="Arial" panose="020B0604020202020204" pitchFamily="34" charset="0"/>
              <a:buChar char="•"/>
            </a:pPr>
            <a:r>
              <a:rPr lang="en-US" sz="1200" dirty="0">
                <a:solidFill>
                  <a:srgbClr val="000000"/>
                </a:solidFill>
                <a:latin typeface="Arial"/>
                <a:cs typeface="Arial"/>
              </a:rPr>
              <a:t>Poxvirus Lab</a:t>
            </a:r>
            <a:endParaRPr lang="en-US" sz="1200" dirty="0">
              <a:latin typeface="Arial"/>
              <a:cs typeface="Arial"/>
            </a:endParaRPr>
          </a:p>
        </p:txBody>
      </p:sp>
      <p:sp>
        <p:nvSpPr>
          <p:cNvPr id="3" name="TextBox 2">
            <a:extLst>
              <a:ext uri="{FF2B5EF4-FFF2-40B4-BE49-F238E27FC236}">
                <a16:creationId xmlns:a16="http://schemas.microsoft.com/office/drawing/2014/main" id="{D8EACA6F-C95A-40C2-E034-DAF550C64ADB}"/>
              </a:ext>
            </a:extLst>
          </p:cNvPr>
          <p:cNvSpPr txBox="1"/>
          <p:nvPr/>
        </p:nvSpPr>
        <p:spPr>
          <a:xfrm>
            <a:off x="419792" y="235590"/>
            <a:ext cx="8304415" cy="584775"/>
          </a:xfrm>
          <a:prstGeom prst="rect">
            <a:avLst/>
          </a:prstGeom>
          <a:noFill/>
        </p:spPr>
        <p:txBody>
          <a:bodyPr wrap="square">
            <a:spAutoFit/>
          </a:bodyPr>
          <a:lstStyle/>
          <a:p>
            <a:pPr>
              <a:lnSpc>
                <a:spcPct val="100000"/>
              </a:lnSpc>
            </a:pPr>
            <a:r>
              <a:rPr lang="en-US" sz="1600" b="1" dirty="0">
                <a:solidFill>
                  <a:srgbClr val="000000"/>
                </a:solidFill>
                <a:latin typeface="Arial"/>
                <a:cs typeface="Arial"/>
              </a:rPr>
              <a:t>The Project Participants and Community-based Organizations or Agencies that Provided Services</a:t>
            </a:r>
          </a:p>
        </p:txBody>
      </p:sp>
    </p:spTree>
    <p:extLst>
      <p:ext uri="{BB962C8B-B14F-4D97-AF65-F5344CB8AC3E}">
        <p14:creationId xmlns:p14="http://schemas.microsoft.com/office/powerpoint/2010/main" val="3711193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a:xfrm>
            <a:off x="238125" y="182249"/>
            <a:ext cx="8229600" cy="857250"/>
          </a:xfrm>
        </p:spPr>
        <p:txBody>
          <a:bodyPr/>
          <a:lstStyle/>
          <a:p>
            <a:r>
              <a:rPr lang="en-US" sz="3600"/>
              <a:t>5 minute break-out</a:t>
            </a:r>
          </a:p>
        </p:txBody>
      </p:sp>
      <p:sp>
        <p:nvSpPr>
          <p:cNvPr id="4" name="Rectangle 3">
            <a:extLst>
              <a:ext uri="{FF2B5EF4-FFF2-40B4-BE49-F238E27FC236}">
                <a16:creationId xmlns:a16="http://schemas.microsoft.com/office/drawing/2014/main" id="{E145755C-FCC6-B707-C7AA-807E1C9BD46E}"/>
              </a:ext>
            </a:extLst>
          </p:cNvPr>
          <p:cNvSpPr/>
          <p:nvPr/>
        </p:nvSpPr>
        <p:spPr>
          <a:xfrm>
            <a:off x="0" y="4584700"/>
            <a:ext cx="9144000" cy="55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CC7317-1C91-32A5-0781-9CC6CF4CB347}"/>
              </a:ext>
            </a:extLst>
          </p:cNvPr>
          <p:cNvSpPr txBox="1"/>
          <p:nvPr/>
        </p:nvSpPr>
        <p:spPr>
          <a:xfrm>
            <a:off x="611665" y="1168482"/>
            <a:ext cx="7920669" cy="3293209"/>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What additional barriers should we consider to improve the inclusion of people experiencing homelessness in surveys that can support public health action?</a:t>
            </a: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What kind of data would be helpful in your work to better understand/address the health needs of people experiencing homelessness? </a:t>
            </a:r>
          </a:p>
          <a:p>
            <a:pPr marL="914400" lvl="1"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Examples might include better chronic disease, drug use, health care access/utilization, demographic data for PEH</a:t>
            </a:r>
          </a:p>
        </p:txBody>
      </p:sp>
    </p:spTree>
    <p:extLst>
      <p:ext uri="{BB962C8B-B14F-4D97-AF65-F5344CB8AC3E}">
        <p14:creationId xmlns:p14="http://schemas.microsoft.com/office/powerpoint/2010/main" val="3502383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1290-DFC9-412E-9B58-5228768B8E6C}"/>
              </a:ext>
            </a:extLst>
          </p:cNvPr>
          <p:cNvSpPr>
            <a:spLocks noGrp="1"/>
          </p:cNvSpPr>
          <p:nvPr>
            <p:ph type="title"/>
          </p:nvPr>
        </p:nvSpPr>
        <p:spPr/>
        <p:txBody>
          <a:bodyPr/>
          <a:lstStyle/>
          <a:p>
            <a:r>
              <a:rPr lang="en-US"/>
              <a:t>Extra Slides</a:t>
            </a:r>
          </a:p>
        </p:txBody>
      </p:sp>
    </p:spTree>
    <p:extLst>
      <p:ext uri="{BB962C8B-B14F-4D97-AF65-F5344CB8AC3E}">
        <p14:creationId xmlns:p14="http://schemas.microsoft.com/office/powerpoint/2010/main" val="2403398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lIns="91440" tIns="45720" rIns="91440" bIns="45720" anchor="ctr" anchorCtr="0"/>
          <a:lstStyle/>
          <a:p>
            <a:r>
              <a:rPr lang="en-US">
                <a:cs typeface="Calibri"/>
              </a:rPr>
              <a:t>Recruitment Sites</a:t>
            </a:r>
          </a:p>
        </p:txBody>
      </p:sp>
      <p:pic>
        <p:nvPicPr>
          <p:cNvPr id="10" name="Content Placeholder 9" descr="A couple of people walking down a sidewalk&#10;&#10;Description automatically generated with low confidence">
            <a:extLst>
              <a:ext uri="{FF2B5EF4-FFF2-40B4-BE49-F238E27FC236}">
                <a16:creationId xmlns:a16="http://schemas.microsoft.com/office/drawing/2014/main" id="{855D4D97-4E3D-4E48-BAE7-BE52C456FB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5254" y="1400175"/>
            <a:ext cx="3715268" cy="2819794"/>
          </a:xfrm>
        </p:spPr>
      </p:pic>
      <p:graphicFrame>
        <p:nvGraphicFramePr>
          <p:cNvPr id="11" name="Table 6">
            <a:extLst>
              <a:ext uri="{FF2B5EF4-FFF2-40B4-BE49-F238E27FC236}">
                <a16:creationId xmlns:a16="http://schemas.microsoft.com/office/drawing/2014/main" id="{41A4656C-02A8-4B75-AD0C-6CFCE1ACB458}"/>
              </a:ext>
            </a:extLst>
          </p:cNvPr>
          <p:cNvGraphicFramePr>
            <a:graphicFrameLocks noGrp="1"/>
          </p:cNvGraphicFramePr>
          <p:nvPr>
            <p:ph idx="4294967295"/>
          </p:nvPr>
        </p:nvGraphicFramePr>
        <p:xfrm>
          <a:off x="4753480" y="1631512"/>
          <a:ext cx="3879850" cy="2768599"/>
        </p:xfrm>
        <a:graphic>
          <a:graphicData uri="http://schemas.openxmlformats.org/drawingml/2006/table">
            <a:tbl>
              <a:tblPr firstRow="1" bandRow="1">
                <a:tableStyleId>{5DA37D80-6434-44D0-A028-1B22A696006F}</a:tableStyleId>
              </a:tblPr>
              <a:tblGrid>
                <a:gridCol w="1939925">
                  <a:extLst>
                    <a:ext uri="{9D8B030D-6E8A-4147-A177-3AD203B41FA5}">
                      <a16:colId xmlns:a16="http://schemas.microsoft.com/office/drawing/2014/main" val="2134193826"/>
                    </a:ext>
                  </a:extLst>
                </a:gridCol>
                <a:gridCol w="1939925">
                  <a:extLst>
                    <a:ext uri="{9D8B030D-6E8A-4147-A177-3AD203B41FA5}">
                      <a16:colId xmlns:a16="http://schemas.microsoft.com/office/drawing/2014/main" val="763951765"/>
                    </a:ext>
                  </a:extLst>
                </a:gridCol>
              </a:tblGrid>
              <a:tr h="370840">
                <a:tc gridSpan="2">
                  <a:txBody>
                    <a:bodyPr/>
                    <a:lstStyle/>
                    <a:p>
                      <a:pPr lvl="0">
                        <a:buNone/>
                      </a:pPr>
                      <a:r>
                        <a:rPr lang="en-US"/>
                        <a:t>Recruitment Sites (Unique)</a:t>
                      </a:r>
                    </a:p>
                  </a:txBody>
                  <a:tcPr/>
                </a:tc>
                <a:tc hMerge="1">
                  <a:txBody>
                    <a:bodyPr/>
                    <a:lstStyle/>
                    <a:p>
                      <a:endParaRPr lang="en-US"/>
                    </a:p>
                  </a:txBody>
                  <a:tcPr/>
                </a:tc>
                <a:extLst>
                  <a:ext uri="{0D108BD9-81ED-4DB2-BD59-A6C34878D82A}">
                    <a16:rowId xmlns:a16="http://schemas.microsoft.com/office/drawing/2014/main" val="2034657525"/>
                  </a:ext>
                </a:extLst>
              </a:tr>
              <a:tr h="370840">
                <a:tc>
                  <a:txBody>
                    <a:bodyPr/>
                    <a:lstStyle/>
                    <a:p>
                      <a:r>
                        <a:rPr lang="en-US">
                          <a:latin typeface="Arial" panose="020B0604020202020204" pitchFamily="34" charset="0"/>
                          <a:cs typeface="Arial" panose="020B0604020202020204" pitchFamily="34" charset="0"/>
                        </a:rPr>
                        <a:t>Shelter</a:t>
                      </a:r>
                    </a:p>
                  </a:txBody>
                  <a:tcPr/>
                </a:tc>
                <a:tc>
                  <a:txBody>
                    <a:bodyPr/>
                    <a:lstStyle/>
                    <a:p>
                      <a:r>
                        <a:rPr lang="en-US">
                          <a:latin typeface="Arial" panose="020B0604020202020204" pitchFamily="34" charset="0"/>
                          <a:cs typeface="Arial" panose="020B0604020202020204" pitchFamily="34" charset="0"/>
                        </a:rPr>
                        <a:t>7   (44%)</a:t>
                      </a:r>
                    </a:p>
                  </a:txBody>
                  <a:tcPr/>
                </a:tc>
                <a:extLst>
                  <a:ext uri="{0D108BD9-81ED-4DB2-BD59-A6C34878D82A}">
                    <a16:rowId xmlns:a16="http://schemas.microsoft.com/office/drawing/2014/main" val="1220658878"/>
                  </a:ext>
                </a:extLst>
              </a:tr>
              <a:tr h="370840">
                <a:tc>
                  <a:txBody>
                    <a:bodyPr/>
                    <a:lstStyle/>
                    <a:p>
                      <a:r>
                        <a:rPr lang="en-US">
                          <a:latin typeface="Arial" panose="020B0604020202020204" pitchFamily="34" charset="0"/>
                          <a:cs typeface="Arial" panose="020B0604020202020204" pitchFamily="34" charset="0"/>
                        </a:rPr>
                        <a:t>Service Center</a:t>
                      </a:r>
                    </a:p>
                  </a:txBody>
                  <a:tcPr/>
                </a:tc>
                <a:tc>
                  <a:txBody>
                    <a:bodyPr/>
                    <a:lstStyle/>
                    <a:p>
                      <a:r>
                        <a:rPr lang="en-US">
                          <a:latin typeface="Arial" panose="020B0604020202020204" pitchFamily="34" charset="0"/>
                          <a:cs typeface="Arial" panose="020B0604020202020204" pitchFamily="34" charset="0"/>
                        </a:rPr>
                        <a:t>5   (31%)</a:t>
                      </a:r>
                    </a:p>
                  </a:txBody>
                  <a:tcPr/>
                </a:tc>
                <a:extLst>
                  <a:ext uri="{0D108BD9-81ED-4DB2-BD59-A6C34878D82A}">
                    <a16:rowId xmlns:a16="http://schemas.microsoft.com/office/drawing/2014/main" val="221884711"/>
                  </a:ext>
                </a:extLst>
              </a:tr>
              <a:tr h="370840">
                <a:tc>
                  <a:txBody>
                    <a:bodyPr/>
                    <a:lstStyle/>
                    <a:p>
                      <a:r>
                        <a:rPr lang="en-US">
                          <a:latin typeface="Arial" panose="020B0604020202020204" pitchFamily="34" charset="0"/>
                          <a:cs typeface="Arial" panose="020B0604020202020204" pitchFamily="34" charset="0"/>
                        </a:rPr>
                        <a:t>Permanent Supportive Housing</a:t>
                      </a:r>
                    </a:p>
                  </a:txBody>
                  <a:tcPr/>
                </a:tc>
                <a:tc>
                  <a:txBody>
                    <a:bodyPr/>
                    <a:lstStyle/>
                    <a:p>
                      <a:r>
                        <a:rPr lang="en-US">
                          <a:latin typeface="Arial" panose="020B0604020202020204" pitchFamily="34" charset="0"/>
                          <a:cs typeface="Arial" panose="020B0604020202020204" pitchFamily="34" charset="0"/>
                        </a:rPr>
                        <a:t>2   (12%)</a:t>
                      </a:r>
                    </a:p>
                  </a:txBody>
                  <a:tcPr/>
                </a:tc>
                <a:extLst>
                  <a:ext uri="{0D108BD9-81ED-4DB2-BD59-A6C34878D82A}">
                    <a16:rowId xmlns:a16="http://schemas.microsoft.com/office/drawing/2014/main" val="2128578180"/>
                  </a:ext>
                </a:extLst>
              </a:tr>
              <a:tr h="370840">
                <a:tc>
                  <a:txBody>
                    <a:bodyPr/>
                    <a:lstStyle/>
                    <a:p>
                      <a:r>
                        <a:rPr lang="en-US">
                          <a:latin typeface="Arial" panose="020B0604020202020204" pitchFamily="34" charset="0"/>
                          <a:cs typeface="Arial" panose="020B0604020202020204" pitchFamily="34" charset="0"/>
                        </a:rPr>
                        <a:t>Encampment</a:t>
                      </a:r>
                    </a:p>
                  </a:txBody>
                  <a:tcPr/>
                </a:tc>
                <a:tc>
                  <a:txBody>
                    <a:bodyPr/>
                    <a:lstStyle/>
                    <a:p>
                      <a:r>
                        <a:rPr lang="en-US">
                          <a:latin typeface="Arial" panose="020B0604020202020204" pitchFamily="34" charset="0"/>
                          <a:cs typeface="Arial" panose="020B0604020202020204" pitchFamily="34" charset="0"/>
                        </a:rPr>
                        <a:t>2   (12%)</a:t>
                      </a:r>
                    </a:p>
                  </a:txBody>
                  <a:tcPr/>
                </a:tc>
                <a:extLst>
                  <a:ext uri="{0D108BD9-81ED-4DB2-BD59-A6C34878D82A}">
                    <a16:rowId xmlns:a16="http://schemas.microsoft.com/office/drawing/2014/main" val="3100756647"/>
                  </a:ext>
                </a:extLst>
              </a:tr>
              <a:tr h="370839">
                <a:tc>
                  <a:txBody>
                    <a:bodyPr/>
                    <a:lstStyle/>
                    <a:p>
                      <a:pPr lvl="0" algn="l">
                        <a:buNone/>
                      </a:pPr>
                      <a:r>
                        <a:rPr lang="en-US" b="1">
                          <a:latin typeface="Arial" panose="020B0604020202020204" pitchFamily="34" charset="0"/>
                          <a:cs typeface="Arial" panose="020B0604020202020204" pitchFamily="34" charset="0"/>
                        </a:rPr>
                        <a:t>Total</a:t>
                      </a:r>
                    </a:p>
                  </a:txBody>
                  <a:tcPr/>
                </a:tc>
                <a:tc>
                  <a:txBody>
                    <a:bodyPr/>
                    <a:lstStyle/>
                    <a:p>
                      <a:pPr lvl="0">
                        <a:buNone/>
                      </a:pPr>
                      <a:r>
                        <a:rPr lang="en-US" b="1">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2503819213"/>
                  </a:ext>
                </a:extLst>
              </a:tr>
            </a:tbl>
          </a:graphicData>
        </a:graphic>
      </p:graphicFrame>
    </p:spTree>
    <p:extLst>
      <p:ext uri="{BB962C8B-B14F-4D97-AF65-F5344CB8AC3E}">
        <p14:creationId xmlns:p14="http://schemas.microsoft.com/office/powerpoint/2010/main" val="2920589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sky, road&#10;&#10;Description automatically generated">
            <a:extLst>
              <a:ext uri="{FF2B5EF4-FFF2-40B4-BE49-F238E27FC236}">
                <a16:creationId xmlns:a16="http://schemas.microsoft.com/office/drawing/2014/main" id="{D5C845A1-1881-CA7B-2BF9-24E0F7375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36731" cy="5143500"/>
          </a:xfrm>
          <a:prstGeom prst="rect">
            <a:avLst/>
          </a:prstGeom>
        </p:spPr>
      </p:pic>
      <p:sp>
        <p:nvSpPr>
          <p:cNvPr id="2" name="TextBox 1">
            <a:extLst>
              <a:ext uri="{FF2B5EF4-FFF2-40B4-BE49-F238E27FC236}">
                <a16:creationId xmlns:a16="http://schemas.microsoft.com/office/drawing/2014/main" id="{C20081C2-8094-88AD-6B07-64FDB6925B0D}"/>
              </a:ext>
            </a:extLst>
          </p:cNvPr>
          <p:cNvSpPr txBox="1"/>
          <p:nvPr/>
        </p:nvSpPr>
        <p:spPr>
          <a:xfrm>
            <a:off x="0" y="0"/>
            <a:ext cx="3867770" cy="1200329"/>
          </a:xfrm>
          <a:prstGeom prst="rect">
            <a:avLst/>
          </a:prstGeom>
          <a:noFill/>
        </p:spPr>
        <p:txBody>
          <a:bodyPr wrap="square">
            <a:spAutoFit/>
          </a:bodyPr>
          <a:lstStyle/>
          <a:p>
            <a:r>
              <a:rPr lang="en-US" sz="2400" b="1">
                <a:solidFill>
                  <a:schemeClr val="bg2"/>
                </a:solidFill>
                <a:latin typeface="Calibri" panose="020F0502020204030204" pitchFamily="34" charset="0"/>
                <a:cs typeface="Calibri" panose="020F0502020204030204" pitchFamily="34" charset="0"/>
              </a:rPr>
              <a:t>Among people experiencing homelessness in San Francisco, CA…</a:t>
            </a:r>
          </a:p>
        </p:txBody>
      </p:sp>
      <p:sp>
        <p:nvSpPr>
          <p:cNvPr id="6" name="Title 3">
            <a:extLst>
              <a:ext uri="{FF2B5EF4-FFF2-40B4-BE49-F238E27FC236}">
                <a16:creationId xmlns:a16="http://schemas.microsoft.com/office/drawing/2014/main" id="{BE9CBE51-7158-F0FD-8473-8C94D113067C}"/>
              </a:ext>
            </a:extLst>
          </p:cNvPr>
          <p:cNvSpPr>
            <a:spLocks noGrp="1"/>
          </p:cNvSpPr>
          <p:nvPr>
            <p:ph type="title"/>
          </p:nvPr>
        </p:nvSpPr>
        <p:spPr>
          <a:xfrm>
            <a:off x="3867770" y="1200329"/>
            <a:ext cx="5472299" cy="2354961"/>
          </a:xfrm>
        </p:spPr>
        <p:txBody>
          <a:bodyPr/>
          <a:lstStyle/>
          <a:p>
            <a:r>
              <a:rPr lang="en-US" sz="2800" dirty="0"/>
              <a:t>Objectives:</a:t>
            </a:r>
            <a:br>
              <a:rPr lang="en-US" sz="2800" dirty="0"/>
            </a:br>
            <a:br>
              <a:rPr lang="en-US" sz="2800" dirty="0"/>
            </a:br>
            <a:br>
              <a:rPr lang="en-US" sz="2400" dirty="0"/>
            </a:br>
            <a:r>
              <a:rPr lang="en-US" sz="2400" dirty="0"/>
              <a:t>1. Assess the </a:t>
            </a:r>
            <a:r>
              <a:rPr lang="en-US" sz="2400" u="sng" dirty="0"/>
              <a:t>acceptability</a:t>
            </a:r>
            <a:r>
              <a:rPr lang="en-US" sz="2400" dirty="0"/>
              <a:t> of a minimally invasive </a:t>
            </a:r>
            <a:r>
              <a:rPr lang="en-US" sz="2400" u="sng" dirty="0"/>
              <a:t>blood collection</a:t>
            </a:r>
            <a:r>
              <a:rPr lang="en-US" sz="2400" dirty="0"/>
              <a:t> device during a seroprevalence survey</a:t>
            </a:r>
            <a:br>
              <a:rPr lang="en-US" sz="2400" dirty="0"/>
            </a:br>
            <a:br>
              <a:rPr lang="en-US" sz="2400" dirty="0"/>
            </a:br>
            <a:r>
              <a:rPr lang="en-US" sz="2400" dirty="0"/>
              <a:t>2. Estimate the </a:t>
            </a:r>
            <a:r>
              <a:rPr lang="en-US" sz="2400" u="sng" dirty="0"/>
              <a:t>prevalence of mpox</a:t>
            </a:r>
            <a:br>
              <a:rPr lang="en-US" sz="2400" dirty="0"/>
            </a:br>
            <a:endParaRPr lang="en-US" sz="2800" u="sng" dirty="0"/>
          </a:p>
        </p:txBody>
      </p:sp>
    </p:spTree>
    <p:extLst>
      <p:ext uri="{BB962C8B-B14F-4D97-AF65-F5344CB8AC3E}">
        <p14:creationId xmlns:p14="http://schemas.microsoft.com/office/powerpoint/2010/main" val="2790614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1888F4-A922-5CB5-23D5-3885BE53D8D5}"/>
              </a:ext>
            </a:extLst>
          </p:cNvPr>
          <p:cNvSpPr txBox="1"/>
          <p:nvPr/>
        </p:nvSpPr>
        <p:spPr>
          <a:xfrm>
            <a:off x="2830183" y="1669710"/>
            <a:ext cx="4739850" cy="2308324"/>
          </a:xfrm>
          <a:prstGeom prst="rect">
            <a:avLst/>
          </a:prstGeom>
          <a:noFill/>
        </p:spPr>
        <p:txBody>
          <a:bodyPr wrap="square">
            <a:spAutoFit/>
          </a:bodyPr>
          <a:lstStyle/>
          <a:p>
            <a:r>
              <a:rPr lang="en-US" sz="4000" b="1">
                <a:solidFill>
                  <a:srgbClr val="003057"/>
                </a:solidFill>
                <a:latin typeface="Calibri" panose="020F0502020204030204" pitchFamily="34" charset="0"/>
                <a:cs typeface="Calibri" panose="020F0502020204030204" pitchFamily="34" charset="0"/>
              </a:rPr>
              <a:t>2.5% IgG+ (2/80)</a:t>
            </a:r>
          </a:p>
          <a:p>
            <a:endParaRPr lang="en-US" sz="2800" b="1">
              <a:solidFill>
                <a:srgbClr val="003057"/>
              </a:solidFill>
              <a:latin typeface="Calibri" panose="020F0502020204030204" pitchFamily="34" charset="0"/>
              <a:cs typeface="Calibri" panose="020F0502020204030204" pitchFamily="34" charset="0"/>
            </a:endParaRPr>
          </a:p>
          <a:p>
            <a:endParaRPr lang="en-US" sz="3600" b="1">
              <a:solidFill>
                <a:srgbClr val="003057"/>
              </a:solidFill>
              <a:latin typeface="Calibri" panose="020F0502020204030204" pitchFamily="34" charset="0"/>
              <a:cs typeface="Calibri" panose="020F0502020204030204" pitchFamily="34" charset="0"/>
            </a:endParaRPr>
          </a:p>
          <a:p>
            <a:r>
              <a:rPr lang="en-US" sz="4000" b="1">
                <a:solidFill>
                  <a:srgbClr val="003057"/>
                </a:solidFill>
                <a:latin typeface="Calibri" panose="020F0502020204030204" pitchFamily="34" charset="0"/>
                <a:cs typeface="Calibri" panose="020F0502020204030204" pitchFamily="34" charset="0"/>
              </a:rPr>
              <a:t>1.4% IgM+ (1/73)</a:t>
            </a:r>
          </a:p>
        </p:txBody>
      </p:sp>
      <p:sp>
        <p:nvSpPr>
          <p:cNvPr id="3" name="Title 1">
            <a:extLst>
              <a:ext uri="{FF2B5EF4-FFF2-40B4-BE49-F238E27FC236}">
                <a16:creationId xmlns:a16="http://schemas.microsoft.com/office/drawing/2014/main" id="{46D203A3-9A7D-5632-8755-91D320B482AE}"/>
              </a:ext>
            </a:extLst>
          </p:cNvPr>
          <p:cNvSpPr>
            <a:spLocks noGrp="1"/>
          </p:cNvSpPr>
          <p:nvPr>
            <p:ph type="title"/>
          </p:nvPr>
        </p:nvSpPr>
        <p:spPr>
          <a:xfrm>
            <a:off x="457200" y="205979"/>
            <a:ext cx="8229600" cy="857250"/>
          </a:xfrm>
        </p:spPr>
        <p:txBody>
          <a:bodyPr/>
          <a:lstStyle/>
          <a:p>
            <a:r>
              <a:rPr lang="en-US">
                <a:latin typeface="+mj-lt"/>
              </a:rPr>
              <a:t>Objective 1: Serology</a:t>
            </a:r>
          </a:p>
        </p:txBody>
      </p:sp>
      <p:pic>
        <p:nvPicPr>
          <p:cNvPr id="4" name="Picture 3" descr="A picture containing icon&#10;&#10;Description automatically generated">
            <a:extLst>
              <a:ext uri="{FF2B5EF4-FFF2-40B4-BE49-F238E27FC236}">
                <a16:creationId xmlns:a16="http://schemas.microsoft.com/office/drawing/2014/main" id="{7A8FE1CC-F2E3-E709-835D-EECFE2231D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992" t="29038" r="33304" b="14909"/>
          <a:stretch/>
        </p:blipFill>
        <p:spPr>
          <a:xfrm>
            <a:off x="1632436" y="1457767"/>
            <a:ext cx="1142237" cy="1113983"/>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0607BC0B-EB4C-BC2A-888A-C76C6029F0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3" t="30723" r="67285" b="15599"/>
          <a:stretch/>
        </p:blipFill>
        <p:spPr>
          <a:xfrm>
            <a:off x="1632436" y="3031733"/>
            <a:ext cx="1142236" cy="1120617"/>
          </a:xfrm>
          <a:prstGeom prst="rect">
            <a:avLst/>
          </a:prstGeom>
        </p:spPr>
      </p:pic>
    </p:spTree>
    <p:extLst>
      <p:ext uri="{BB962C8B-B14F-4D97-AF65-F5344CB8AC3E}">
        <p14:creationId xmlns:p14="http://schemas.microsoft.com/office/powerpoint/2010/main" val="673653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6EA256-4747-3274-D42D-2D205DEFE131}"/>
              </a:ext>
            </a:extLst>
          </p:cNvPr>
          <p:cNvSpPr>
            <a:spLocks noGrp="1"/>
          </p:cNvSpPr>
          <p:nvPr>
            <p:ph type="title"/>
          </p:nvPr>
        </p:nvSpPr>
        <p:spPr>
          <a:xfrm>
            <a:off x="457200" y="205979"/>
            <a:ext cx="8229600" cy="857250"/>
          </a:xfrm>
        </p:spPr>
        <p:txBody>
          <a:bodyPr/>
          <a:lstStyle/>
          <a:p>
            <a:r>
              <a:rPr lang="en-US">
                <a:latin typeface="+mj-lt"/>
              </a:rPr>
              <a:t>Limitations</a:t>
            </a:r>
          </a:p>
        </p:txBody>
      </p:sp>
      <p:sp>
        <p:nvSpPr>
          <p:cNvPr id="4" name="TextBox 3">
            <a:extLst>
              <a:ext uri="{FF2B5EF4-FFF2-40B4-BE49-F238E27FC236}">
                <a16:creationId xmlns:a16="http://schemas.microsoft.com/office/drawing/2014/main" id="{DF183C29-A290-8653-EA98-E32BF411F5A0}"/>
              </a:ext>
            </a:extLst>
          </p:cNvPr>
          <p:cNvSpPr txBox="1"/>
          <p:nvPr/>
        </p:nvSpPr>
        <p:spPr>
          <a:xfrm>
            <a:off x="457200" y="1395097"/>
            <a:ext cx="7611628" cy="2653034"/>
          </a:xfrm>
          <a:prstGeom prst="rect">
            <a:avLst/>
          </a:prstGeom>
          <a:noFill/>
        </p:spPr>
        <p:txBody>
          <a:bodyPr wrap="square">
            <a:spAutoFit/>
          </a:bodyPr>
          <a:lstStyle/>
          <a:p>
            <a:pPr marL="457200" indent="-457200">
              <a:lnSpc>
                <a:spcPct val="120000"/>
              </a:lnSpc>
              <a:buFont typeface="Arial" panose="020B0604020202020204" pitchFamily="34" charset="0"/>
              <a:buChar char="•"/>
            </a:pPr>
            <a:r>
              <a:rPr lang="en-US" sz="2000" b="1" dirty="0">
                <a:solidFill>
                  <a:srgbClr val="003057"/>
                </a:solidFill>
                <a:latin typeface="Calibri" panose="020F0502020204030204" pitchFamily="34" charset="0"/>
                <a:cs typeface="Calibri" panose="020F0502020204030204" pitchFamily="34" charset="0"/>
              </a:rPr>
              <a:t>IgG and IgM ELISA assays are orthopoxvirus generic assays</a:t>
            </a:r>
          </a:p>
          <a:p>
            <a:pPr marL="457200" indent="-457200">
              <a:lnSpc>
                <a:spcPct val="120000"/>
              </a:lnSpc>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457200" indent="-457200">
              <a:lnSpc>
                <a:spcPct val="120000"/>
              </a:lnSpc>
              <a:buFont typeface="Arial" panose="020B0604020202020204" pitchFamily="34" charset="0"/>
              <a:buChar char="•"/>
            </a:pPr>
            <a:r>
              <a:rPr lang="en-US" sz="2000" b="1" dirty="0">
                <a:solidFill>
                  <a:srgbClr val="003057"/>
                </a:solidFill>
                <a:latin typeface="Calibri" panose="020F0502020204030204" pitchFamily="34" charset="0"/>
                <a:cs typeface="Calibri" panose="020F0502020204030204" pitchFamily="34" charset="0"/>
              </a:rPr>
              <a:t>Not all serum samples were tested for IgM, which may have resulted in missing possible undetected infection</a:t>
            </a:r>
          </a:p>
          <a:p>
            <a:pPr marL="457200" indent="-457200">
              <a:lnSpc>
                <a:spcPct val="120000"/>
              </a:lnSpc>
              <a:buFont typeface="Arial" panose="020B0604020202020204" pitchFamily="34" charset="0"/>
              <a:buChar char="•"/>
            </a:pPr>
            <a:endParaRPr lang="en-US" sz="2000" b="1" dirty="0">
              <a:solidFill>
                <a:srgbClr val="003057"/>
              </a:solidFill>
              <a:latin typeface="Calibri" panose="020F0502020204030204" pitchFamily="34" charset="0"/>
              <a:cs typeface="Calibri" panose="020F0502020204030204" pitchFamily="34" charset="0"/>
            </a:endParaRPr>
          </a:p>
          <a:p>
            <a:pPr marL="457200" indent="-457200">
              <a:lnSpc>
                <a:spcPct val="120000"/>
              </a:lnSpc>
              <a:buFont typeface="Arial" panose="020B0604020202020204" pitchFamily="34" charset="0"/>
              <a:buChar char="•"/>
            </a:pPr>
            <a:r>
              <a:rPr lang="en-US" sz="2000" b="1" dirty="0">
                <a:solidFill>
                  <a:srgbClr val="003057"/>
                </a:solidFill>
                <a:effectLst/>
                <a:latin typeface="Calibri" panose="020F0502020204030204" pitchFamily="34" charset="0"/>
                <a:ea typeface="Calibri" panose="020F0502020204030204" pitchFamily="34" charset="0"/>
                <a:cs typeface="Calibri" panose="020F0502020204030204" pitchFamily="34" charset="0"/>
              </a:rPr>
              <a:t>Due to small numbers of participants with potential undetected infection, we were not able to conduct statistical analyses</a:t>
            </a:r>
            <a:endParaRPr lang="en-US" sz="2000" b="1" dirty="0">
              <a:solidFill>
                <a:srgbClr val="00305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8510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lstStyle/>
          <a:p>
            <a:r>
              <a:rPr lang="en-US" dirty="0">
                <a:latin typeface="Georgia"/>
                <a:cs typeface="Arial"/>
              </a:rPr>
              <a:t>Overall Seroprevalence Survey Participation</a:t>
            </a:r>
          </a:p>
        </p:txBody>
      </p:sp>
      <p:sp>
        <p:nvSpPr>
          <p:cNvPr id="3" name="Content Placeholder 2"/>
          <p:cNvSpPr>
            <a:spLocks noGrp="1"/>
          </p:cNvSpPr>
          <p:nvPr>
            <p:ph idx="1"/>
          </p:nvPr>
        </p:nvSpPr>
        <p:spPr>
          <a:xfrm>
            <a:off x="369794" y="1369219"/>
            <a:ext cx="5357675" cy="2846165"/>
          </a:xfrm>
        </p:spPr>
        <p:txBody>
          <a:bodyPr>
            <a:normAutofit/>
          </a:bodyPr>
          <a:lstStyle/>
          <a:p>
            <a:pPr>
              <a:lnSpc>
                <a:spcPct val="100000"/>
              </a:lnSpc>
            </a:pPr>
            <a:r>
              <a:rPr lang="en-US" sz="2000" dirty="0"/>
              <a:t>74% (209/284) participants had a successful blood collection</a:t>
            </a:r>
          </a:p>
          <a:p>
            <a:pPr>
              <a:lnSpc>
                <a:spcPct val="100000"/>
              </a:lnSpc>
            </a:pPr>
            <a:r>
              <a:rPr lang="en-US" sz="2000" dirty="0"/>
              <a:t>84 reported history of </a:t>
            </a:r>
            <a:r>
              <a:rPr lang="en-US" sz="2000" dirty="0" err="1"/>
              <a:t>mpox</a:t>
            </a:r>
            <a:r>
              <a:rPr lang="en-US" sz="2000" dirty="0"/>
              <a:t> or smallpox vaccination</a:t>
            </a:r>
          </a:p>
          <a:p>
            <a:pPr>
              <a:lnSpc>
                <a:spcPct val="100000"/>
              </a:lnSpc>
            </a:pPr>
            <a:r>
              <a:rPr lang="en-US" sz="2000" dirty="0"/>
              <a:t>85 (41%) were aged &gt;50 years</a:t>
            </a:r>
            <a:endParaRPr lang="en-US" sz="1800" dirty="0">
              <a:solidFill>
                <a:srgbClr val="000000"/>
              </a:solidFill>
            </a:endParaRPr>
          </a:p>
        </p:txBody>
      </p:sp>
      <p:pic>
        <p:nvPicPr>
          <p:cNvPr id="8" name="Content Placeholder 7" descr="A doctor attending to a patient&#10;&#10;Description automatically generated with low confidence">
            <a:extLst>
              <a:ext uri="{FF2B5EF4-FFF2-40B4-BE49-F238E27FC236}">
                <a16:creationId xmlns:a16="http://schemas.microsoft.com/office/drawing/2014/main" id="{ACC55F68-AE78-4A18-AB7E-0993070B4527}"/>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018306" y="1188991"/>
            <a:ext cx="2755900" cy="366712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8268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9720E-E36A-46CA-994F-E9675C83207E}"/>
              </a:ext>
            </a:extLst>
          </p:cNvPr>
          <p:cNvSpPr>
            <a:spLocks noGrp="1"/>
          </p:cNvSpPr>
          <p:nvPr>
            <p:ph type="title"/>
          </p:nvPr>
        </p:nvSpPr>
        <p:spPr/>
        <p:txBody>
          <a:bodyPr>
            <a:normAutofit fontScale="90000"/>
          </a:bodyPr>
          <a:lstStyle/>
          <a:p>
            <a:r>
              <a:rPr lang="en-US"/>
              <a:t>Participants With Possible Undetected Mpox Infection (</a:t>
            </a:r>
            <a:r>
              <a:rPr lang="en-US" i="1"/>
              <a:t>n</a:t>
            </a:r>
            <a:r>
              <a:rPr lang="en-US"/>
              <a:t> = 3)</a:t>
            </a:r>
          </a:p>
        </p:txBody>
      </p:sp>
      <p:sp>
        <p:nvSpPr>
          <p:cNvPr id="3" name="Text Placeholder 2">
            <a:extLst>
              <a:ext uri="{FF2B5EF4-FFF2-40B4-BE49-F238E27FC236}">
                <a16:creationId xmlns:a16="http://schemas.microsoft.com/office/drawing/2014/main" id="{C352E8D4-21B3-4518-A5BE-F2CC875EC9CE}"/>
              </a:ext>
            </a:extLst>
          </p:cNvPr>
          <p:cNvSpPr>
            <a:spLocks noGrp="1"/>
          </p:cNvSpPr>
          <p:nvPr>
            <p:ph idx="1"/>
          </p:nvPr>
        </p:nvSpPr>
        <p:spPr>
          <a:xfrm>
            <a:off x="369794" y="1369219"/>
            <a:ext cx="8404412" cy="3477101"/>
          </a:xfrm>
        </p:spPr>
        <p:txBody>
          <a:bodyPr lIns="91440" tIns="45720" rIns="91440" bIns="45720" anchor="t">
            <a:normAutofit fontScale="92500" lnSpcReduction="10000"/>
          </a:bodyPr>
          <a:lstStyle/>
          <a:p>
            <a:pPr marL="0" indent="0">
              <a:lnSpc>
                <a:spcPct val="120000"/>
              </a:lnSpc>
              <a:buNone/>
            </a:pPr>
            <a:r>
              <a:rPr lang="en-US" sz="2400" b="1">
                <a:solidFill>
                  <a:schemeClr val="tx1"/>
                </a:solidFill>
              </a:rPr>
              <a:t>Survey Results:</a:t>
            </a:r>
            <a:endParaRPr lang="en-US" sz="2400">
              <a:solidFill>
                <a:schemeClr val="tx1"/>
              </a:solidFill>
            </a:endParaRPr>
          </a:p>
          <a:p>
            <a:pPr marL="342900" lvl="1" indent="-342900">
              <a:lnSpc>
                <a:spcPct val="120000"/>
              </a:lnSpc>
              <a:buSzPct val="100000"/>
              <a:buFont typeface="Arial" panose="020B0604020202020204" pitchFamily="34" charset="0"/>
              <a:buChar char="•"/>
            </a:pPr>
            <a:r>
              <a:rPr lang="en-US" sz="2100">
                <a:solidFill>
                  <a:schemeClr val="tx1"/>
                </a:solidFill>
              </a:rPr>
              <a:t>None of the possible infections occurred among people assigned male at birth who identify as gay, bisexual or transgender</a:t>
            </a:r>
          </a:p>
          <a:p>
            <a:pPr marL="342900" lvl="1" indent="-342900">
              <a:lnSpc>
                <a:spcPct val="120000"/>
              </a:lnSpc>
              <a:buSzPct val="100000"/>
              <a:buFont typeface="Arial" panose="020B0604020202020204" pitchFamily="34" charset="0"/>
              <a:buChar char="•"/>
            </a:pPr>
            <a:r>
              <a:rPr lang="en-US" sz="2100">
                <a:solidFill>
                  <a:schemeClr val="tx1"/>
                </a:solidFill>
              </a:rPr>
              <a:t>No reported sexual contact in prior month</a:t>
            </a:r>
          </a:p>
          <a:p>
            <a:pPr marL="342900" lvl="1" indent="-342900">
              <a:lnSpc>
                <a:spcPct val="120000"/>
              </a:lnSpc>
              <a:buSzPct val="100000"/>
              <a:buFont typeface="Arial" panose="020B0604020202020204" pitchFamily="34" charset="0"/>
              <a:buChar char="•"/>
            </a:pPr>
            <a:r>
              <a:rPr lang="en-US" sz="2100">
                <a:solidFill>
                  <a:schemeClr val="tx1"/>
                </a:solidFill>
              </a:rPr>
              <a:t>No rashes at time of survey</a:t>
            </a:r>
          </a:p>
          <a:p>
            <a:pPr marL="342900" lvl="1" indent="-342900">
              <a:lnSpc>
                <a:spcPct val="120000"/>
              </a:lnSpc>
              <a:buSzPct val="100000"/>
              <a:buFont typeface="Arial" panose="020B0604020202020204" pitchFamily="34" charset="0"/>
              <a:buChar char="•"/>
            </a:pPr>
            <a:r>
              <a:rPr lang="en-US" sz="2100">
                <a:solidFill>
                  <a:schemeClr val="tx1"/>
                </a:solidFill>
              </a:rPr>
              <a:t>1 reported having immunocompromising conditions</a:t>
            </a:r>
          </a:p>
          <a:p>
            <a:pPr marL="342900" lvl="1" indent="-342900">
              <a:lnSpc>
                <a:spcPct val="120000"/>
              </a:lnSpc>
              <a:buSzPct val="100000"/>
              <a:buFont typeface="Arial" panose="020B0604020202020204" pitchFamily="34" charset="0"/>
              <a:buChar char="•"/>
            </a:pPr>
            <a:r>
              <a:rPr lang="en-US" sz="2100">
                <a:solidFill>
                  <a:schemeClr val="tx1"/>
                </a:solidFill>
              </a:rPr>
              <a:t>2 reported spending time around/touching someone with a rash, lesion, or sores</a:t>
            </a:r>
          </a:p>
          <a:p>
            <a:pPr marL="342900" lvl="1" indent="-342900">
              <a:lnSpc>
                <a:spcPct val="120000"/>
              </a:lnSpc>
              <a:buSzPct val="100000"/>
              <a:buFont typeface="Arial" panose="020B0604020202020204" pitchFamily="34" charset="0"/>
              <a:buChar char="•"/>
            </a:pPr>
            <a:r>
              <a:rPr lang="en-US" sz="2100">
                <a:solidFill>
                  <a:schemeClr val="tx1"/>
                </a:solidFill>
              </a:rPr>
              <a:t>2 reported sharing smoking devices and cups/spoons/forks</a:t>
            </a:r>
          </a:p>
        </p:txBody>
      </p:sp>
    </p:spTree>
    <p:extLst>
      <p:ext uri="{BB962C8B-B14F-4D97-AF65-F5344CB8AC3E}">
        <p14:creationId xmlns:p14="http://schemas.microsoft.com/office/powerpoint/2010/main" val="156951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EB8988DA-14EB-1E71-251A-C4F190A77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084"/>
          <a:stretch/>
        </p:blipFill>
        <p:spPr>
          <a:xfrm>
            <a:off x="1726965" y="506027"/>
            <a:ext cx="5928135" cy="3565249"/>
          </a:xfrm>
          <a:prstGeom prst="rect">
            <a:avLst/>
          </a:prstGeom>
        </p:spPr>
      </p:pic>
      <p:sp>
        <p:nvSpPr>
          <p:cNvPr id="8" name="Title 2">
            <a:extLst>
              <a:ext uri="{FF2B5EF4-FFF2-40B4-BE49-F238E27FC236}">
                <a16:creationId xmlns:a16="http://schemas.microsoft.com/office/drawing/2014/main" id="{34FA1181-FC74-EB55-6E02-23F9C90269C0}"/>
              </a:ext>
            </a:extLst>
          </p:cNvPr>
          <p:cNvSpPr txBox="1">
            <a:spLocks/>
          </p:cNvSpPr>
          <p:nvPr/>
        </p:nvSpPr>
        <p:spPr>
          <a:xfrm>
            <a:off x="220976" y="154355"/>
            <a:ext cx="8940111"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solidFill>
                  <a:srgbClr val="155285"/>
                </a:solidFill>
                <a:latin typeface="+mj-lt"/>
              </a:rPr>
              <a:t>35 jurisdictions responded to informal mpox survey</a:t>
            </a:r>
          </a:p>
        </p:txBody>
      </p:sp>
      <p:sp>
        <p:nvSpPr>
          <p:cNvPr id="9" name="Title 2">
            <a:extLst>
              <a:ext uri="{FF2B5EF4-FFF2-40B4-BE49-F238E27FC236}">
                <a16:creationId xmlns:a16="http://schemas.microsoft.com/office/drawing/2014/main" id="{C2BB894E-CD51-9255-B3A4-570B25BD0C89}"/>
              </a:ext>
            </a:extLst>
          </p:cNvPr>
          <p:cNvSpPr txBox="1">
            <a:spLocks/>
          </p:cNvSpPr>
          <p:nvPr/>
        </p:nvSpPr>
        <p:spPr>
          <a:xfrm>
            <a:off x="795421" y="4431838"/>
            <a:ext cx="7553157"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dirty="0">
                <a:solidFill>
                  <a:srgbClr val="D22730"/>
                </a:solidFill>
                <a:latin typeface="+mj-lt"/>
              </a:rPr>
              <a:t>High number of cases among PEH</a:t>
            </a:r>
            <a:endParaRPr lang="en-US" dirty="0">
              <a:solidFill>
                <a:srgbClr val="155285"/>
              </a:solidFill>
              <a:latin typeface="+mj-lt"/>
            </a:endParaRPr>
          </a:p>
        </p:txBody>
      </p:sp>
      <p:sp>
        <p:nvSpPr>
          <p:cNvPr id="2" name="Rectangle 1">
            <a:extLst>
              <a:ext uri="{FF2B5EF4-FFF2-40B4-BE49-F238E27FC236}">
                <a16:creationId xmlns:a16="http://schemas.microsoft.com/office/drawing/2014/main" id="{475B393D-E25B-255C-0AB1-F00C759E8545}"/>
              </a:ext>
            </a:extLst>
          </p:cNvPr>
          <p:cNvSpPr/>
          <p:nvPr/>
        </p:nvSpPr>
        <p:spPr>
          <a:xfrm>
            <a:off x="6316910" y="2902591"/>
            <a:ext cx="167780" cy="36911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18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EB8988DA-14EB-1E71-251A-C4F190A77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084"/>
          <a:stretch/>
        </p:blipFill>
        <p:spPr>
          <a:xfrm>
            <a:off x="1726965" y="506027"/>
            <a:ext cx="5928135" cy="3565249"/>
          </a:xfrm>
          <a:prstGeom prst="rect">
            <a:avLst/>
          </a:prstGeom>
        </p:spPr>
      </p:pic>
      <p:sp>
        <p:nvSpPr>
          <p:cNvPr id="8" name="Title 2">
            <a:extLst>
              <a:ext uri="{FF2B5EF4-FFF2-40B4-BE49-F238E27FC236}">
                <a16:creationId xmlns:a16="http://schemas.microsoft.com/office/drawing/2014/main" id="{34FA1181-FC74-EB55-6E02-23F9C90269C0}"/>
              </a:ext>
            </a:extLst>
          </p:cNvPr>
          <p:cNvSpPr txBox="1">
            <a:spLocks/>
          </p:cNvSpPr>
          <p:nvPr/>
        </p:nvSpPr>
        <p:spPr>
          <a:xfrm>
            <a:off x="203889" y="154354"/>
            <a:ext cx="8940111" cy="57392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3057"/>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dirty="0">
                <a:latin typeface="+mj-lt"/>
              </a:rPr>
              <a:t>Cases were elevated in California</a:t>
            </a:r>
          </a:p>
        </p:txBody>
      </p:sp>
      <p:sp>
        <p:nvSpPr>
          <p:cNvPr id="2" name="Oval 1">
            <a:extLst>
              <a:ext uri="{FF2B5EF4-FFF2-40B4-BE49-F238E27FC236}">
                <a16:creationId xmlns:a16="http://schemas.microsoft.com/office/drawing/2014/main" id="{4C37C58B-F64D-302E-20BF-DD0B41DE1DE0}"/>
              </a:ext>
            </a:extLst>
          </p:cNvPr>
          <p:cNvSpPr/>
          <p:nvPr/>
        </p:nvSpPr>
        <p:spPr>
          <a:xfrm rot="20180674">
            <a:off x="2033235" y="1423078"/>
            <a:ext cx="976544" cy="1731146"/>
          </a:xfrm>
          <a:prstGeom prst="ellipse">
            <a:avLst/>
          </a:prstGeom>
          <a:noFill/>
          <a:ln>
            <a:solidFill>
              <a:srgbClr val="D22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22730"/>
                </a:solidFill>
              </a:ln>
            </a:endParaRPr>
          </a:p>
        </p:txBody>
      </p:sp>
      <p:sp>
        <p:nvSpPr>
          <p:cNvPr id="3" name="Rectangle 2">
            <a:extLst>
              <a:ext uri="{FF2B5EF4-FFF2-40B4-BE49-F238E27FC236}">
                <a16:creationId xmlns:a16="http://schemas.microsoft.com/office/drawing/2014/main" id="{9DF9225B-B5A9-BE8A-202C-F3B16E63EF11}"/>
              </a:ext>
            </a:extLst>
          </p:cNvPr>
          <p:cNvSpPr/>
          <p:nvPr/>
        </p:nvSpPr>
        <p:spPr>
          <a:xfrm>
            <a:off x="6316910" y="2902591"/>
            <a:ext cx="167780" cy="36911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540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sky, road&#10;&#10;Description automatically generated">
            <a:extLst>
              <a:ext uri="{FF2B5EF4-FFF2-40B4-BE49-F238E27FC236}">
                <a16:creationId xmlns:a16="http://schemas.microsoft.com/office/drawing/2014/main" id="{D5C845A1-1881-CA7B-2BF9-24E0F7375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21419" cy="5143500"/>
          </a:xfrm>
          <a:prstGeom prst="rect">
            <a:avLst/>
          </a:prstGeom>
        </p:spPr>
      </p:pic>
      <p:sp>
        <p:nvSpPr>
          <p:cNvPr id="4" name="Title 3">
            <a:extLst>
              <a:ext uri="{FF2B5EF4-FFF2-40B4-BE49-F238E27FC236}">
                <a16:creationId xmlns:a16="http://schemas.microsoft.com/office/drawing/2014/main" id="{71A406B0-F72E-4435-D92A-4BBA6A3CB137}"/>
              </a:ext>
            </a:extLst>
          </p:cNvPr>
          <p:cNvSpPr>
            <a:spLocks noGrp="1"/>
          </p:cNvSpPr>
          <p:nvPr>
            <p:ph type="title"/>
          </p:nvPr>
        </p:nvSpPr>
        <p:spPr>
          <a:xfrm>
            <a:off x="4341244" y="1106337"/>
            <a:ext cx="4551081" cy="2354961"/>
          </a:xfrm>
        </p:spPr>
        <p:txBody>
          <a:bodyPr/>
          <a:lstStyle/>
          <a:p>
            <a:pPr algn="ctr"/>
            <a:r>
              <a:rPr lang="en-US" sz="2800" dirty="0"/>
              <a:t>San Francisco invited CDC to conduct an mpox survey among people experiencing homelessness</a:t>
            </a:r>
            <a:endParaRPr lang="en-US" sz="2800" u="sng" dirty="0"/>
          </a:p>
        </p:txBody>
      </p:sp>
    </p:spTree>
    <p:extLst>
      <p:ext uri="{BB962C8B-B14F-4D97-AF65-F5344CB8AC3E}">
        <p14:creationId xmlns:p14="http://schemas.microsoft.com/office/powerpoint/2010/main" val="176273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BASIC LAYOUT">
  <a:themeElements>
    <a:clrScheme name="Custom 1">
      <a:dk1>
        <a:srgbClr val="0F56DC"/>
      </a:dk1>
      <a:lt1>
        <a:srgbClr val="FFC000"/>
      </a:lt1>
      <a:dk2>
        <a:srgbClr val="FFFFFF"/>
      </a:dk2>
      <a:lt2>
        <a:srgbClr val="FFFFFF"/>
      </a:lt2>
      <a:accent1>
        <a:srgbClr val="008080"/>
      </a:accent1>
      <a:accent2>
        <a:srgbClr val="993300"/>
      </a:accent2>
      <a:accent3>
        <a:srgbClr val="CCCC00"/>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5656</TotalTime>
  <Words>4611</Words>
  <Application>Microsoft Office PowerPoint</Application>
  <PresentationFormat>On-screen Show (16:9)</PresentationFormat>
  <Paragraphs>460</Paragraphs>
  <Slides>68</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Wingdings</vt:lpstr>
      <vt:lpstr>Calibri</vt:lpstr>
      <vt:lpstr>Myriad Web Pro</vt:lpstr>
      <vt:lpstr>Georgia</vt:lpstr>
      <vt:lpstr>Arial</vt:lpstr>
      <vt:lpstr>Open Sans</vt:lpstr>
      <vt:lpstr>BASIC LAYOUT</vt:lpstr>
      <vt:lpstr>Acceptability of a Minimally Invasive Blood Collection Device for Use in an Mpox Seroprevalence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 Francisco invited CDC to conduct an mpox survey among people experiencing homelessness</vt:lpstr>
      <vt:lpstr>Seroprevalence Surveys</vt:lpstr>
      <vt:lpstr>Prior Seroprevalence Surveys for Other Pathogens Among PEH</vt:lpstr>
      <vt:lpstr>Challenges of Seroprevalence Surveys </vt:lpstr>
      <vt:lpstr>Overcoming Challenges of Seroprevalence Surveys </vt:lpstr>
      <vt:lpstr>Objective:   Assess the acceptability of a minimally invasive blood collection device during a seroprevalence survey among people experiencing homelessness in San Francisco, CA  2. Determine the prevalence of mpox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participants consented to blood collection</vt:lpstr>
      <vt:lpstr>Participant demographics:</vt:lpstr>
      <vt:lpstr>Participant demographics: Sex at birth</vt:lpstr>
      <vt:lpstr>Participant demographics: Gender Identity</vt:lpstr>
      <vt:lpstr>Participant demographics: Sexual orientation</vt:lpstr>
      <vt:lpstr>Participant demographics: Race and Ethnicity</vt:lpstr>
      <vt:lpstr>PowerPoint Presentation</vt:lpstr>
      <vt:lpstr>PowerPoint Presentation</vt:lpstr>
      <vt:lpstr>42 (24%) instances where venipuncture was unsuccessful </vt:lpstr>
      <vt:lpstr>42 (24%) instances where venipuncture was unsuccessful </vt:lpstr>
      <vt:lpstr>42 (24%) instances where venipuncture was unsuccessful </vt:lpstr>
      <vt:lpstr>Use of the device as an alternative when venipuncture failed increased the number of successful blood collections by 12%</vt:lpstr>
      <vt:lpstr>Use of the device increased overall blood collection participation by 53% </vt:lpstr>
      <vt:lpstr>Objective: Acceptability of Blood Collection Device</vt:lpstr>
      <vt:lpstr>PowerPoint Presentation</vt:lpstr>
      <vt:lpstr>PowerPoint Presentation</vt:lpstr>
      <vt:lpstr>Takeaways</vt:lpstr>
      <vt:lpstr>Takeaways</vt:lpstr>
      <vt:lpstr>Takeaways</vt:lpstr>
      <vt:lpstr>Takeaways</vt:lpstr>
      <vt:lpstr>Takeaways</vt:lpstr>
      <vt:lpstr>Takeaways</vt:lpstr>
      <vt:lpstr>Takeaways</vt:lpstr>
      <vt:lpstr>PowerPoint Presentation</vt:lpstr>
      <vt:lpstr>Limitations</vt:lpstr>
      <vt:lpstr>Limitations</vt:lpstr>
      <vt:lpstr>Limitations</vt:lpstr>
      <vt:lpstr>Limitations</vt:lpstr>
      <vt:lpstr>PowerPoint Presentation</vt:lpstr>
      <vt:lpstr>PowerPoint Presentation</vt:lpstr>
      <vt:lpstr>Accessible prevention measures are needed</vt:lpstr>
      <vt:lpstr>Offer unique approaches to expand participation</vt:lpstr>
      <vt:lpstr>Consider potential barriers when designing surveys </vt:lpstr>
      <vt:lpstr>PowerPoint Presentation</vt:lpstr>
      <vt:lpstr>5 minute break-out</vt:lpstr>
      <vt:lpstr>Extra Slides</vt:lpstr>
      <vt:lpstr>Recruitment Sites</vt:lpstr>
      <vt:lpstr>Objectives:   1. Assess the acceptability of a minimally invasive blood collection device during a seroprevalence survey  2. Estimate the prevalence of mpox </vt:lpstr>
      <vt:lpstr>Objective 1: Serology</vt:lpstr>
      <vt:lpstr>Limitations</vt:lpstr>
      <vt:lpstr>Overall Seroprevalence Survey Participation</vt:lpstr>
      <vt:lpstr>Participants With Possible Undetected Mpox Infection (n = 3)</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Waddell, Caroline (CDC/DDPHSIS/CPR/OD)</cp:lastModifiedBy>
  <cp:revision>236</cp:revision>
  <dcterms:created xsi:type="dcterms:W3CDTF">2011-03-17T17:43:16Z</dcterms:created>
  <dcterms:modified xsi:type="dcterms:W3CDTF">2023-05-16T13:19:51Z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2023-02-25T12:46:49Z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fda2833a-aa66-4d42-977b-271eaf5b3a27</vt:lpwstr>
  </property>
  <property fmtid="{D5CDD505-2E9C-101B-9397-08002B2CF9AE}" pid="9" name="MSIP_Label_7b94a7b8-f06c-4dfe-bdcc-9b548fd58c31_ContentBits">
    <vt:lpwstr>0</vt:lpwstr>
  </property>
</Properties>
</file>