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331" r:id="rId2"/>
    <p:sldId id="325" r:id="rId3"/>
    <p:sldId id="390" r:id="rId4"/>
    <p:sldId id="257" r:id="rId5"/>
    <p:sldId id="386" r:id="rId6"/>
    <p:sldId id="387" r:id="rId7"/>
    <p:sldId id="362" r:id="rId8"/>
    <p:sldId id="384" r:id="rId9"/>
    <p:sldId id="389" r:id="rId10"/>
    <p:sldId id="354" r:id="rId11"/>
    <p:sldId id="272" r:id="rId12"/>
    <p:sldId id="322" r:id="rId13"/>
    <p:sldId id="276" r:id="rId14"/>
    <p:sldId id="388" r:id="rId15"/>
    <p:sldId id="318" r:id="rId16"/>
    <p:sldId id="327" r:id="rId17"/>
    <p:sldId id="385" r:id="rId18"/>
    <p:sldId id="283" r:id="rId19"/>
    <p:sldId id="378" r:id="rId20"/>
    <p:sldId id="391" r:id="rId21"/>
    <p:sldId id="329" r:id="rId22"/>
    <p:sldId id="324" r:id="rId23"/>
    <p:sldId id="330" r:id="rId24"/>
    <p:sldId id="270"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548"/>
    <a:srgbClr val="E6E6E6"/>
    <a:srgbClr val="7C2A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78" autoAdjust="0"/>
    <p:restoredTop sz="55425" autoAdjust="0"/>
  </p:normalViewPr>
  <p:slideViewPr>
    <p:cSldViewPr>
      <p:cViewPr varScale="1">
        <p:scale>
          <a:sx n="45" d="100"/>
          <a:sy n="45" d="100"/>
        </p:scale>
        <p:origin x="2098" y="48"/>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69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DA2C0-E4D4-4C04-893D-D69BEC2F54B4}" type="datetimeFigureOut">
              <a:rPr lang="en-US" smtClean="0"/>
              <a:t>5/12/2023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40E84-FBFD-4AEF-AF2A-65A3ECC6DFBD}" type="slidenum">
              <a:rPr lang="en-US" smtClean="0"/>
              <a:t>‹#›</a:t>
            </a:fld>
            <a:endParaRPr lang="en-US"/>
          </a:p>
        </p:txBody>
      </p:sp>
    </p:spTree>
    <p:extLst>
      <p:ext uri="{BB962C8B-B14F-4D97-AF65-F5344CB8AC3E}">
        <p14:creationId xmlns:p14="http://schemas.microsoft.com/office/powerpoint/2010/main" val="726433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CC40E84-FBFD-4AEF-AF2A-65A3ECC6DFBD}" type="slidenum">
              <a:rPr lang="en-US" smtClean="0"/>
              <a:t>1</a:t>
            </a:fld>
            <a:endParaRPr lang="en-US"/>
          </a:p>
        </p:txBody>
      </p:sp>
    </p:spTree>
    <p:extLst>
      <p:ext uri="{BB962C8B-B14F-4D97-AF65-F5344CB8AC3E}">
        <p14:creationId xmlns:p14="http://schemas.microsoft.com/office/powerpoint/2010/main" val="3823478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findings suggesting intersex condition should be further evaluated</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External </a:t>
            </a:r>
            <a:r>
              <a:rPr lang="en-US" sz="1200" b="0" i="0" u="none" strike="noStrike" kern="1200" baseline="0" dirty="0" err="1">
                <a:solidFill>
                  <a:schemeClr val="tx1"/>
                </a:solidFill>
                <a:latin typeface="+mn-lt"/>
                <a:ea typeface="+mn-ea"/>
                <a:cs typeface="+mn-cs"/>
              </a:rPr>
              <a:t>inquinal</a:t>
            </a:r>
            <a:r>
              <a:rPr lang="en-US" sz="1200" b="0" i="0" u="none" strike="noStrike" kern="1200" baseline="0" dirty="0">
                <a:solidFill>
                  <a:schemeClr val="tx1"/>
                </a:solidFill>
                <a:latin typeface="+mn-lt"/>
                <a:ea typeface="+mn-ea"/>
                <a:cs typeface="+mn-cs"/>
              </a:rPr>
              <a:t> ring hernias from tucking</a:t>
            </a:r>
          </a:p>
          <a:p>
            <a:pPr marL="171450" indent="-171450">
              <a:buFont typeface="Arial" panose="020B0604020202020204" pitchFamily="34" charset="0"/>
              <a:buChar char="•"/>
            </a:pPr>
            <a:r>
              <a:rPr lang="en-US" dirty="0">
                <a:solidFill>
                  <a:srgbClr val="000000"/>
                </a:solidFill>
                <a:latin typeface="Arial" panose="020B0604020202020204" pitchFamily="34" charset="0"/>
              </a:rPr>
              <a:t>“silicone”: various soft tissue fillers, typically injected by unlicensed provider</a:t>
            </a:r>
          </a:p>
          <a:p>
            <a:pPr marL="628650" lvl="1" indent="-171450">
              <a:buFont typeface="Arial" panose="020B0604020202020204" pitchFamily="34" charset="0"/>
              <a:buChar char="•"/>
            </a:pPr>
            <a:r>
              <a:rPr lang="en-US" dirty="0">
                <a:solidFill>
                  <a:srgbClr val="000000"/>
                </a:solidFill>
                <a:latin typeface="Arial" panose="020B0604020202020204" pitchFamily="34" charset="0"/>
              </a:rPr>
              <a:t>c</a:t>
            </a:r>
            <a:r>
              <a:rPr lang="en-US" dirty="0"/>
              <a:t>omplications: bleeding, pain, erosion, necrosis, allergy, infection, embolization, scarring, granuloma, migration, systemic inflammation</a:t>
            </a:r>
          </a:p>
          <a:p>
            <a:pPr marL="628650" lvl="1"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any findings suggesting intersex condition should be further evaluated</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C40E84-FBFD-4AEF-AF2A-65A3ECC6DFBD}" type="slidenum">
              <a:rPr lang="en-US" smtClean="0"/>
              <a:t>11</a:t>
            </a:fld>
            <a:endParaRPr lang="en-US"/>
          </a:p>
        </p:txBody>
      </p:sp>
    </p:spTree>
    <p:extLst>
      <p:ext uri="{BB962C8B-B14F-4D97-AF65-F5344CB8AC3E}">
        <p14:creationId xmlns:p14="http://schemas.microsoft.com/office/powerpoint/2010/main" val="3883125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Tables</a:t>
            </a:r>
            <a:r>
              <a:rPr lang="en-US" baseline="0" dirty="0"/>
              <a:t> from UCSF protocol</a:t>
            </a:r>
            <a:endParaRPr lang="en-US" dirty="0"/>
          </a:p>
        </p:txBody>
      </p:sp>
      <p:sp>
        <p:nvSpPr>
          <p:cNvPr id="4" name="Slide Number Placeholder 3"/>
          <p:cNvSpPr>
            <a:spLocks noGrp="1"/>
          </p:cNvSpPr>
          <p:nvPr>
            <p:ph type="sldNum" sz="quarter" idx="10"/>
          </p:nvPr>
        </p:nvSpPr>
        <p:spPr/>
        <p:txBody>
          <a:bodyPr/>
          <a:lstStyle/>
          <a:p>
            <a:fld id="{6CC40E84-FBFD-4AEF-AF2A-65A3ECC6DFBD}" type="slidenum">
              <a:rPr lang="en-US" smtClean="0"/>
              <a:t>12</a:t>
            </a:fld>
            <a:endParaRPr lang="en-US"/>
          </a:p>
        </p:txBody>
      </p:sp>
    </p:spTree>
    <p:extLst>
      <p:ext uri="{BB962C8B-B14F-4D97-AF65-F5344CB8AC3E}">
        <p14:creationId xmlns:p14="http://schemas.microsoft.com/office/powerpoint/2010/main" val="3806266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Arial" panose="020B0604020202020204" pitchFamily="34" charset="0"/>
              </a:rPr>
              <a:t>Spiro</a:t>
            </a:r>
            <a:endParaRPr lang="en-US" sz="1200" b="0" i="0" u="none" strike="noStrike" baseline="0" dirty="0">
              <a:solidFill>
                <a:srgbClr val="000000"/>
              </a:solidFill>
              <a:latin typeface="Calibri" panose="020F0502020204030204" pitchFamily="34" charset="0"/>
            </a:endParaRPr>
          </a:p>
          <a:p>
            <a:pPr algn="l"/>
            <a:r>
              <a:rPr lang="en-US" sz="1200" b="0" i="0" u="none" strike="noStrike" baseline="0" dirty="0">
                <a:solidFill>
                  <a:srgbClr val="000000"/>
                </a:solidFill>
                <a:latin typeface="Calibri" panose="020F0502020204030204" pitchFamily="34" charset="0"/>
              </a:rPr>
              <a:t>Could dose in morning/early afternoon to avoid nocturia or sexual effects </a:t>
            </a:r>
          </a:p>
          <a:p>
            <a:pPr algn="l"/>
            <a:r>
              <a:rPr lang="en-US" sz="1200" b="0" i="0" u="none" strike="noStrike" baseline="0" dirty="0">
                <a:solidFill>
                  <a:srgbClr val="000000"/>
                </a:solidFill>
                <a:latin typeface="Calibri" panose="020F0502020204030204" pitchFamily="34" charset="0"/>
              </a:rPr>
              <a:t>BP monitoring </a:t>
            </a:r>
          </a:p>
          <a:p>
            <a:pPr algn="l"/>
            <a:endParaRPr lang="en-US" sz="1200" b="1" i="0" u="none" strike="noStrike" baseline="0" dirty="0">
              <a:solidFill>
                <a:srgbClr val="FFFFFF"/>
              </a:solidFill>
              <a:latin typeface="Calibri-Bol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DHT has specific activity in skin and prostate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dirty="0">
                <a:latin typeface="Arial" panose="020B0604020202020204" pitchFamily="34" charset="0"/>
              </a:rPr>
              <a:t>Bicalutamide: direct anti-androgen used in prostate ca treatment; doesn’t lower T levels; rare fulminant hepatitis</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kern="1200" baseline="0" dirty="0">
                <a:solidFill>
                  <a:schemeClr val="dk1"/>
                </a:solidFill>
                <a:latin typeface="+mn-lt"/>
                <a:ea typeface="+mn-ea"/>
                <a:cs typeface="+mn-cs"/>
              </a:rPr>
              <a:t>Flutamide</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Arial" panose="020B0604020202020204" pitchFamily="34" charset="0"/>
              </a:rPr>
              <a:t>Cyproterone: synthetic progestin with strong T blocking effects; not available in US; rare fulminant hepatitis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CC40E84-FBFD-4AEF-AF2A-65A3ECC6DFBD}" type="slidenum">
              <a:rPr lang="en-US" smtClean="0"/>
              <a:t>13</a:t>
            </a:fld>
            <a:endParaRPr lang="en-US"/>
          </a:p>
        </p:txBody>
      </p:sp>
    </p:spTree>
    <p:extLst>
      <p:ext uri="{BB962C8B-B14F-4D97-AF65-F5344CB8AC3E}">
        <p14:creationId xmlns:p14="http://schemas.microsoft.com/office/powerpoint/2010/main" val="2879595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Arial" panose="020B0604020202020204" pitchFamily="34" charset="0"/>
              </a:rPr>
              <a:t>WHI study likely not applicable (conjugated equine estrogens with medroxyprogesterone </a:t>
            </a:r>
            <a:r>
              <a:rPr lang="en-US" dirty="0">
                <a:latin typeface="Arial" panose="020B0604020202020204" pitchFamily="34" charset="0"/>
              </a:rPr>
              <a:t>in menopausal ciswomen, stopped early for </a:t>
            </a:r>
            <a:r>
              <a:rPr lang="en-US" dirty="0">
                <a:solidFill>
                  <a:srgbClr val="000000"/>
                </a:solidFill>
                <a:latin typeface="Arial" panose="020B0604020202020204" pitchFamily="34" charset="0"/>
              </a:rPr>
              <a:t>subtle increase in breast cancer and CVD</a:t>
            </a:r>
            <a:r>
              <a:rPr lang="en-US" dirty="0">
                <a:latin typeface="Arial" panose="020B0604020202020204" pitchFamily="34" charset="0"/>
              </a:rPr>
              <a:t>)</a:t>
            </a:r>
          </a:p>
        </p:txBody>
      </p:sp>
      <p:sp>
        <p:nvSpPr>
          <p:cNvPr id="4" name="Slide Number Placeholder 3"/>
          <p:cNvSpPr>
            <a:spLocks noGrp="1"/>
          </p:cNvSpPr>
          <p:nvPr>
            <p:ph type="sldNum" sz="quarter" idx="10"/>
          </p:nvPr>
        </p:nvSpPr>
        <p:spPr/>
        <p:txBody>
          <a:bodyPr/>
          <a:lstStyle/>
          <a:p>
            <a:fld id="{6CC40E84-FBFD-4AEF-AF2A-65A3ECC6DFBD}" type="slidenum">
              <a:rPr lang="en-US" smtClean="0"/>
              <a:t>14</a:t>
            </a:fld>
            <a:endParaRPr lang="en-US"/>
          </a:p>
        </p:txBody>
      </p:sp>
    </p:spTree>
    <p:extLst>
      <p:ext uri="{BB962C8B-B14F-4D97-AF65-F5344CB8AC3E}">
        <p14:creationId xmlns:p14="http://schemas.microsoft.com/office/powerpoint/2010/main" val="1739017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Arial" panose="020B0604020202020204" pitchFamily="34" charset="0"/>
              </a:rPr>
              <a:t>Spiro s</a:t>
            </a:r>
            <a:r>
              <a:rPr lang="en-US" sz="1200" b="0" i="0" u="none" strike="noStrike" baseline="0" dirty="0">
                <a:latin typeface="Calibri" panose="020F0502020204030204" pitchFamily="34" charset="0"/>
              </a:rPr>
              <a:t>ide effects tend to increase &gt;200mg/d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Anecdotes of earlier/greater breast development with injectable, but no studies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IM injection avoids first-pass effect on liver but may have higher peak levels.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SQ probably works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Calibri" panose="020F0502020204030204" pitchFamily="34" charset="0"/>
              </a:rPr>
              <a:t>Carrier oils: sesame, cottonseed, castor, grapeseed</a:t>
            </a:r>
          </a:p>
          <a:p>
            <a:pPr algn="l"/>
            <a:r>
              <a:rPr lang="en-US" sz="1200" b="0" i="0" u="none" strike="noStrike" baseline="0" dirty="0">
                <a:latin typeface="Calibri" panose="020F0502020204030204" pitchFamily="34" charset="0"/>
              </a:rPr>
              <a:t>Frequently out-of-stock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Calibri" panose="020F0502020204030204" pitchFamily="34" charset="0"/>
              </a:rPr>
              <a:t>estradiol valerate 40mg/mL, 20mg/mL, or 10mg/</a:t>
            </a:r>
            <a:r>
              <a:rPr lang="en-US" sz="1200" b="0" i="0" u="none" strike="noStrike" baseline="0" dirty="0" err="1">
                <a:solidFill>
                  <a:srgbClr val="000000"/>
                </a:solidFill>
                <a:latin typeface="Calibri" panose="020F0502020204030204" pitchFamily="34" charset="0"/>
              </a:rPr>
              <a:t>mL.</a:t>
            </a:r>
            <a:r>
              <a:rPr lang="en-US" sz="1200" b="0" i="0" u="none" strike="noStrike" baseline="0" dirty="0">
                <a:solidFill>
                  <a:srgbClr val="000000"/>
                </a:solidFill>
                <a:latin typeface="Calibri" panose="020F0502020204030204" pitchFamily="34" charset="0"/>
              </a:rPr>
              <a:t> </a:t>
            </a:r>
            <a:r>
              <a:rPr lang="en-US" sz="1200" b="0" i="0" u="none" strike="noStrike" kern="1200" baseline="0" dirty="0">
                <a:solidFill>
                  <a:schemeClr val="tx1"/>
                </a:solidFill>
                <a:latin typeface="+mn-lt"/>
                <a:ea typeface="+mn-ea"/>
                <a:cs typeface="+mn-cs"/>
              </a:rPr>
              <a:t>high peak, strong T suppression</a:t>
            </a:r>
            <a:endParaRPr lang="en-US" sz="12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Calibri" panose="020F0502020204030204" pitchFamily="34" charset="0"/>
              </a:rPr>
              <a:t>estradiol cypionate 5mg/</a:t>
            </a:r>
            <a:r>
              <a:rPr lang="en-US" sz="1200" b="0" i="0" u="none" strike="noStrike" baseline="0" dirty="0" err="1">
                <a:solidFill>
                  <a:srgbClr val="000000"/>
                </a:solidFill>
                <a:latin typeface="Calibri" panose="020F0502020204030204" pitchFamily="34" charset="0"/>
              </a:rPr>
              <a:t>mL.</a:t>
            </a:r>
            <a:r>
              <a:rPr lang="en-US" sz="1200" b="0" i="0" u="none" strike="noStrike" baseline="0" dirty="0">
                <a:solidFill>
                  <a:srgbClr val="000000"/>
                </a:solidFill>
                <a:latin typeface="Calibri" panose="020F0502020204030204" pitchFamily="34" charset="0"/>
              </a:rPr>
              <a:t> </a:t>
            </a:r>
            <a:r>
              <a:rPr lang="en-US" sz="1200" b="0" i="0" u="none" strike="noStrike" kern="1200" baseline="0" dirty="0">
                <a:solidFill>
                  <a:schemeClr val="tx1"/>
                </a:solidFill>
                <a:latin typeface="+mn-lt"/>
                <a:ea typeface="+mn-ea"/>
                <a:cs typeface="+mn-cs"/>
              </a:rPr>
              <a:t>(brand Depo-Estradiol only): steadier level, longer half life. Less strong T suppression</a:t>
            </a:r>
            <a:endParaRPr lang="en-US" sz="1200" b="0" i="0" u="none" strike="noStrike" baseline="0" dirty="0">
              <a:solidFill>
                <a:srgbClr val="000000"/>
              </a:solidFill>
              <a:latin typeface="Calibri" panose="020F0502020204030204" pitchFamily="34" charset="0"/>
            </a:endParaRPr>
          </a:p>
          <a:p>
            <a:pPr algn="l"/>
            <a:r>
              <a:rPr lang="en-US" sz="1200" b="0" i="0" u="none" strike="noStrike" kern="1200" baseline="0" dirty="0">
                <a:solidFill>
                  <a:schemeClr val="tx1"/>
                </a:solidFill>
                <a:latin typeface="+mn-lt"/>
                <a:ea typeface="+mn-ea"/>
                <a:cs typeface="+mn-cs"/>
              </a:rPr>
              <a:t>PP: </a:t>
            </a:r>
            <a:r>
              <a:rPr lang="en-US" sz="1200" b="0" i="0" u="none" strike="noStrike" kern="1200" baseline="0" dirty="0" err="1">
                <a:solidFill>
                  <a:schemeClr val="tx1"/>
                </a:solidFill>
                <a:latin typeface="+mn-lt"/>
                <a:ea typeface="+mn-ea"/>
                <a:cs typeface="+mn-cs"/>
              </a:rPr>
              <a:t>rx</a:t>
            </a:r>
            <a:r>
              <a:rPr lang="en-US" sz="1200" b="0" i="0" u="none" strike="noStrike" kern="1200" baseline="0" dirty="0">
                <a:solidFill>
                  <a:schemeClr val="tx1"/>
                </a:solidFill>
                <a:latin typeface="+mn-lt"/>
                <a:ea typeface="+mn-ea"/>
                <a:cs typeface="+mn-cs"/>
              </a:rPr>
              <a:t> estradiol valerate 40mg/mL, start 0.2 mL IM weekly, </a:t>
            </a:r>
            <a:r>
              <a:rPr lang="en-US" sz="1200" b="0" i="0" u="none" strike="noStrike" kern="1200" baseline="0" dirty="0" err="1">
                <a:solidFill>
                  <a:schemeClr val="tx1"/>
                </a:solidFill>
                <a:latin typeface="+mn-lt"/>
                <a:ea typeface="+mn-ea"/>
                <a:cs typeface="+mn-cs"/>
              </a:rPr>
              <a:t>incr</a:t>
            </a:r>
            <a:r>
              <a:rPr lang="en-US" sz="1200" b="0" i="0" u="none" strike="noStrike" kern="1200" baseline="0" dirty="0">
                <a:solidFill>
                  <a:schemeClr val="tx1"/>
                </a:solidFill>
                <a:latin typeface="+mn-lt"/>
                <a:ea typeface="+mn-ea"/>
                <a:cs typeface="+mn-cs"/>
              </a:rPr>
              <a:t> by 0.1 mL increments, max 0.5 mL weekly</a:t>
            </a:r>
          </a:p>
          <a:p>
            <a:pPr algn="l"/>
            <a:endParaRPr lang="en-US" sz="1200" b="0" i="0" u="none" strike="noStrike" baseline="0" dirty="0">
              <a:latin typeface="Calibri" panose="020F0502020204030204" pitchFamily="34" charset="0"/>
            </a:endParaRPr>
          </a:p>
          <a:p>
            <a:pPr algn="l"/>
            <a:r>
              <a:rPr lang="en-US" sz="1200" b="0" i="0" u="none" strike="noStrike" baseline="0" dirty="0">
                <a:latin typeface="Calibri" panose="020F0502020204030204" pitchFamily="34" charset="0"/>
              </a:rPr>
              <a:t>Estradiol tablets are cheapest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rgbClr val="000000"/>
                </a:solidFill>
                <a:latin typeface="Arial" panose="020B0604020202020204" pitchFamily="34" charset="0"/>
              </a:rPr>
              <a:t>Can do once daily dosing of PO estradiol up to 2mg or spironolactone up to 200-400mg</a:t>
            </a:r>
          </a:p>
          <a:p>
            <a:pPr algn="l"/>
            <a:r>
              <a:rPr lang="en-US" sz="1200" b="0" i="0" u="none" strike="noStrike" baseline="0" dirty="0">
                <a:latin typeface="Calibri" panose="020F0502020204030204" pitchFamily="34" charset="0"/>
              </a:rPr>
              <a:t>Evidence on SL dosing is limited, unsure absorption. Previously believed that because SL avoids first pass effect, would result in less stress on the liver and would possibly decrease VTE risk.</a:t>
            </a:r>
          </a:p>
          <a:p>
            <a:pPr algn="l"/>
            <a:endParaRPr lang="en-US" sz="1200" b="0" i="0" u="none" strike="noStrike" baseline="0" dirty="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Calibri" panose="020F0502020204030204" pitchFamily="34" charset="0"/>
              </a:rPr>
              <a:t>Transdermal estradiol is considered lowest VTE risk based on studies comparing PO and transdermal estrogens in postmenopausal ciswomen. Prefer in smokers, personal or family history of CVD/VTE, poorly controlled DM/HTN. Pts w/ risk factors who prefer not to use transdermal should be counseled carefully regarding risks and benefits of each route. </a:t>
            </a:r>
          </a:p>
          <a:p>
            <a:pPr algn="l"/>
            <a:r>
              <a:rPr lang="en-US" sz="1200" b="0" i="0" u="none" strike="noStrike" baseline="0" dirty="0">
                <a:latin typeface="Calibri" panose="020F0502020204030204" pitchFamily="34" charset="0"/>
              </a:rPr>
              <a:t>Patch can fall off if sweating, may irritate skin, may need multiple 0.1mg patches</a:t>
            </a:r>
          </a:p>
          <a:p>
            <a:pPr algn="l"/>
            <a:endParaRPr lang="en-US" sz="1200" b="0" i="0" u="none" strike="noStrike" baseline="0" dirty="0">
              <a:latin typeface="Calibri" panose="020F0502020204030204" pitchFamily="34" charset="0"/>
            </a:endParaRPr>
          </a:p>
          <a:p>
            <a:pPr algn="l"/>
            <a:r>
              <a:rPr lang="en-US" sz="1200" b="0" i="0" u="none" strike="noStrike" baseline="0" dirty="0">
                <a:latin typeface="Calibri-Bold"/>
              </a:rPr>
              <a:t>Estradiol gel 0.06%</a:t>
            </a:r>
            <a:endParaRPr lang="en-US" sz="1200" b="0" i="0" u="none" strike="noStrike" baseline="0" dirty="0">
              <a:latin typeface="Calibri" panose="020F0502020204030204" pitchFamily="34" charset="0"/>
            </a:endParaRPr>
          </a:p>
          <a:p>
            <a:pPr algn="l"/>
            <a:r>
              <a:rPr lang="en-US" sz="1200" b="0" i="0" u="none" strike="noStrike" baseline="0" dirty="0">
                <a:latin typeface="ArialMT"/>
              </a:rPr>
              <a:t>• </a:t>
            </a:r>
            <a:r>
              <a:rPr lang="en-US" sz="1200" b="0" i="0" u="none" strike="noStrike" baseline="0" dirty="0">
                <a:latin typeface="Calibri" panose="020F0502020204030204" pitchFamily="34" charset="0"/>
              </a:rPr>
              <a:t>Brands: </a:t>
            </a:r>
            <a:r>
              <a:rPr lang="en-US" sz="1200" b="0" i="0" u="none" strike="noStrike" baseline="0" dirty="0" err="1">
                <a:latin typeface="Calibri" panose="020F0502020204030204" pitchFamily="34" charset="0"/>
              </a:rPr>
              <a:t>Estrogel</a:t>
            </a:r>
            <a:r>
              <a:rPr lang="en-US" sz="1200" b="0" i="0" u="none" strike="noStrike" baseline="0" dirty="0">
                <a:latin typeface="Calibri" panose="020F0502020204030204" pitchFamily="34" charset="0"/>
              </a:rPr>
              <a:t>, </a:t>
            </a:r>
            <a:r>
              <a:rPr lang="en-US" sz="1200" b="0" i="0" u="none" strike="noStrike" baseline="0" dirty="0" err="1">
                <a:latin typeface="Calibri" panose="020F0502020204030204" pitchFamily="34" charset="0"/>
              </a:rPr>
              <a:t>Elestrin</a:t>
            </a:r>
            <a:r>
              <a:rPr lang="en-US" sz="1200" b="0" i="0" u="none" strike="noStrike" baseline="0" dirty="0">
                <a:latin typeface="Calibri" panose="020F0502020204030204" pitchFamily="34" charset="0"/>
              </a:rPr>
              <a:t> – no generic available</a:t>
            </a:r>
          </a:p>
          <a:p>
            <a:pPr algn="l"/>
            <a:r>
              <a:rPr lang="en-US" sz="1200" b="0" i="0" u="none" strike="noStrike" baseline="0" dirty="0">
                <a:latin typeface="ArialMT"/>
              </a:rPr>
              <a:t>• </a:t>
            </a:r>
            <a:r>
              <a:rPr lang="en-US" sz="1200" b="0" i="0" u="none" strike="noStrike" baseline="0" dirty="0">
                <a:latin typeface="Calibri" panose="020F0502020204030204" pitchFamily="34" charset="0"/>
              </a:rPr>
              <a:t>May be costly</a:t>
            </a:r>
          </a:p>
          <a:p>
            <a:pPr algn="l"/>
            <a:r>
              <a:rPr lang="en-US" sz="1200" b="0" i="0" u="none" strike="noStrike" baseline="0" dirty="0">
                <a:latin typeface="ArialMT"/>
              </a:rPr>
              <a:t>• </a:t>
            </a:r>
            <a:r>
              <a:rPr lang="en-US" sz="1200" b="0" i="0" u="none" strike="noStrike" baseline="0" dirty="0" err="1">
                <a:latin typeface="Calibri" panose="020F0502020204030204" pitchFamily="34" charset="0"/>
              </a:rPr>
              <a:t>Estrogel</a:t>
            </a:r>
            <a:r>
              <a:rPr lang="en-US" sz="1200" b="0" i="0" u="none" strike="noStrike" baseline="0" dirty="0">
                <a:latin typeface="Calibri" panose="020F0502020204030204" pitchFamily="34" charset="0"/>
              </a:rPr>
              <a:t>: 0.75 mg/pump, apply to entire arm, avoid contact for 1 </a:t>
            </a:r>
            <a:r>
              <a:rPr lang="en-US" sz="1200" b="0" i="0" u="none" strike="noStrike" baseline="0" dirty="0" err="1">
                <a:latin typeface="Calibri" panose="020F0502020204030204" pitchFamily="34" charset="0"/>
              </a:rPr>
              <a:t>hr</a:t>
            </a:r>
            <a:endParaRPr lang="en-US" sz="1200" b="0" i="0" u="none" strike="noStrike" baseline="0" dirty="0">
              <a:latin typeface="Calibri" panose="020F0502020204030204" pitchFamily="34" charset="0"/>
            </a:endParaRPr>
          </a:p>
          <a:p>
            <a:pPr algn="l"/>
            <a:r>
              <a:rPr lang="en-US" sz="1200" b="0" i="0" u="none" strike="noStrike" baseline="0" dirty="0">
                <a:latin typeface="ArialMT"/>
              </a:rPr>
              <a:t>• </a:t>
            </a:r>
            <a:r>
              <a:rPr lang="en-US" sz="1200" b="0" i="0" u="none" strike="noStrike" baseline="0" dirty="0" err="1">
                <a:latin typeface="Calibri" panose="020F0502020204030204" pitchFamily="34" charset="0"/>
              </a:rPr>
              <a:t>Elestrin</a:t>
            </a:r>
            <a:r>
              <a:rPr lang="en-US" sz="1200" b="0" i="0" u="none" strike="noStrike" baseline="0" dirty="0">
                <a:latin typeface="Calibri" panose="020F0502020204030204" pitchFamily="34" charset="0"/>
              </a:rPr>
              <a:t>: 0.52 mg/pump, apply to upper arm, avoid contact for 2 </a:t>
            </a:r>
            <a:r>
              <a:rPr lang="en-US" sz="1200" b="0" i="0" u="none" strike="noStrike" baseline="0" dirty="0" err="1">
                <a:latin typeface="Calibri" panose="020F0502020204030204" pitchFamily="34" charset="0"/>
              </a:rPr>
              <a:t>hrs</a:t>
            </a:r>
            <a:endParaRPr lang="en-US" sz="1200" b="0" i="0" u="none" strike="noStrike" baseline="0" dirty="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b="0" dirty="0"/>
              <a:t>Conjugated equine estrogens (</a:t>
            </a:r>
            <a:r>
              <a:rPr lang="en-US" sz="1200" b="0" dirty="0" err="1"/>
              <a:t>Premarin</a:t>
            </a:r>
            <a:r>
              <a:rPr lang="en-US" sz="1200" b="0" dirty="0"/>
              <a:t>®) 1.25 mg PO BID</a:t>
            </a:r>
          </a:p>
          <a:p>
            <a:pPr marL="285750" indent="-285750">
              <a:buFont typeface="Arial" panose="020B0604020202020204" pitchFamily="34" charset="0"/>
              <a:buChar char="•"/>
            </a:pPr>
            <a:r>
              <a:rPr lang="en-US" sz="1200" dirty="0"/>
              <a:t>unable to accurately measure blood levels </a:t>
            </a:r>
          </a:p>
          <a:p>
            <a:pPr marL="285750" indent="-285750">
              <a:buFont typeface="Arial" panose="020B0604020202020204" pitchFamily="34" charset="0"/>
              <a:buChar char="•"/>
            </a:pPr>
            <a:r>
              <a:rPr lang="en-US" sz="1200" dirty="0"/>
              <a:t>may have increased VTE and CV risk</a:t>
            </a:r>
          </a:p>
          <a:p>
            <a:pPr marL="285750" indent="-285750">
              <a:buFont typeface="Arial" panose="020B0604020202020204" pitchFamily="34" charset="0"/>
              <a:buChar char="•"/>
            </a:pPr>
            <a:r>
              <a:rPr lang="en-US" sz="1200" dirty="0"/>
              <a:t>no evidence of superiority to bioidentical human estradiol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kern="1200" baseline="0" dirty="0">
              <a:solidFill>
                <a:schemeClr val="dk1"/>
              </a:solidFill>
              <a:latin typeface="+mn-lt"/>
              <a:ea typeface="+mn-ea"/>
              <a:cs typeface="+mn-cs"/>
            </a:endParaRPr>
          </a:p>
          <a:p>
            <a:pPr algn="l"/>
            <a:r>
              <a:rPr lang="en-US" sz="1200" dirty="0"/>
              <a:t>All meds are currently used off label for GAHT</a:t>
            </a:r>
          </a:p>
          <a:p>
            <a:pPr algn="l"/>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prospective study of transwomen taking 4mg/day divided dose oral estradiol or 100mcg transdermal estradiol, plus 100-200mg/day divided dose spironolactone, all achieved physiologic estradiol levels, 2/3 achieved female range testosterone levels</a:t>
            </a:r>
            <a:endParaRPr lang="en-US" sz="12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kern="1200" baseline="0" dirty="0">
              <a:solidFill>
                <a:schemeClr val="dk1"/>
              </a:solidFill>
              <a:latin typeface="+mn-lt"/>
              <a:ea typeface="+mn-ea"/>
              <a:cs typeface="+mn-cs"/>
            </a:endParaRPr>
          </a:p>
        </p:txBody>
      </p:sp>
      <p:sp>
        <p:nvSpPr>
          <p:cNvPr id="4" name="Slide Number Placeholder 3"/>
          <p:cNvSpPr>
            <a:spLocks noGrp="1"/>
          </p:cNvSpPr>
          <p:nvPr>
            <p:ph type="sldNum" sz="quarter" idx="10"/>
          </p:nvPr>
        </p:nvSpPr>
        <p:spPr/>
        <p:txBody>
          <a:bodyPr/>
          <a:lstStyle/>
          <a:p>
            <a:fld id="{6CC40E84-FBFD-4AEF-AF2A-65A3ECC6DFBD}" type="slidenum">
              <a:rPr lang="en-US" smtClean="0"/>
              <a:t>15</a:t>
            </a:fld>
            <a:endParaRPr lang="en-US"/>
          </a:p>
        </p:txBody>
      </p:sp>
    </p:spTree>
    <p:extLst>
      <p:ext uri="{BB962C8B-B14F-4D97-AF65-F5344CB8AC3E}">
        <p14:creationId xmlns:p14="http://schemas.microsoft.com/office/powerpoint/2010/main" val="689796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a:solidFill>
                  <a:srgbClr val="000000"/>
                </a:solidFill>
                <a:latin typeface="Source Sans Pro" panose="020B0503030403020204" pitchFamily="34" charset="0"/>
              </a:rPr>
              <a:t>For limited effect, consider lower hormone dose or duration, or intermittent </a:t>
            </a:r>
            <a:endParaRPr lang="en-US" sz="2000" dirty="0">
              <a:solidFill>
                <a:srgbClr val="5BCEFA"/>
              </a:solidFill>
              <a:latin typeface="Source Sans Pro" panose="020B0503030403020204" pitchFamily="34" charset="0"/>
            </a:endParaRPr>
          </a:p>
          <a:p>
            <a:pPr marL="0" indent="0">
              <a:buFont typeface="Arial" panose="020B0604020202020204" pitchFamily="34" charset="0"/>
              <a:buNone/>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Calibri" panose="020F0502020204030204" pitchFamily="34" charset="0"/>
              </a:rPr>
              <a:t>physical changes vary by genetics, etc.</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0000"/>
              </a:solidFill>
              <a:latin typeface="Arial" panose="020B0604020202020204" pitchFamily="34" charset="0"/>
            </a:endParaRPr>
          </a:p>
          <a:p>
            <a:pPr marL="0" indent="0">
              <a:buFont typeface="Arial" panose="020B0604020202020204" pitchFamily="34" charset="0"/>
              <a:buNone/>
            </a:pPr>
            <a:r>
              <a:rPr lang="en-US" dirty="0">
                <a:solidFill>
                  <a:srgbClr val="000000"/>
                </a:solidFill>
                <a:latin typeface="Arial" panose="020B0604020202020204" pitchFamily="34" charset="0"/>
              </a:rPr>
              <a:t>alternative approach: start with low dose estrogen, titrate up over several months, then add spironolactone </a:t>
            </a:r>
          </a:p>
          <a:p>
            <a:pPr marL="742950" lvl="1" indent="-285750">
              <a:buFont typeface="Arial" panose="020B0604020202020204" pitchFamily="34" charset="0"/>
              <a:buChar char="•"/>
            </a:pPr>
            <a:r>
              <a:rPr lang="en-US" dirty="0">
                <a:solidFill>
                  <a:srgbClr val="000000"/>
                </a:solidFill>
                <a:latin typeface="Arial" panose="020B0604020202020204" pitchFamily="34" charset="0"/>
              </a:rPr>
              <a:t>weak evidence that slow </a:t>
            </a:r>
            <a:r>
              <a:rPr lang="en-US" dirty="0" err="1">
                <a:solidFill>
                  <a:srgbClr val="000000"/>
                </a:solidFill>
                <a:latin typeface="Arial" panose="020B0604020202020204" pitchFamily="34" charset="0"/>
              </a:rPr>
              <a:t>uptitration</a:t>
            </a:r>
            <a:r>
              <a:rPr lang="en-US" dirty="0">
                <a:solidFill>
                  <a:srgbClr val="000000"/>
                </a:solidFill>
                <a:latin typeface="Arial" panose="020B0604020202020204" pitchFamily="34" charset="0"/>
              </a:rPr>
              <a:t> of estrogen may enhance breast development</a:t>
            </a:r>
          </a:p>
          <a:p>
            <a:pPr marL="742950" lvl="1" indent="-285750">
              <a:buFont typeface="Arial" panose="020B0604020202020204" pitchFamily="34" charset="0"/>
              <a:buChar char="•"/>
            </a:pPr>
            <a:r>
              <a:rPr lang="en-US" dirty="0">
                <a:solidFill>
                  <a:srgbClr val="000000"/>
                </a:solidFill>
                <a:latin typeface="Arial" panose="020B0604020202020204" pitchFamily="34" charset="0"/>
              </a:rPr>
              <a:t>spironolactone may limit breast development due to premature breast bud fusion</a:t>
            </a:r>
          </a:p>
          <a:p>
            <a:pPr marL="742950" lvl="1" indent="-285750">
              <a:buFont typeface="Arial" panose="020B0604020202020204" pitchFamily="34" charset="0"/>
              <a:buChar char="•"/>
            </a:pPr>
            <a:r>
              <a:rPr lang="en-US" dirty="0" err="1">
                <a:solidFill>
                  <a:srgbClr val="000000"/>
                </a:solidFill>
                <a:latin typeface="Arial" panose="020B0604020202020204" pitchFamily="34" charset="0"/>
              </a:rPr>
              <a:t>uptitration</a:t>
            </a:r>
            <a:r>
              <a:rPr lang="en-US" dirty="0">
                <a:solidFill>
                  <a:srgbClr val="000000"/>
                </a:solidFill>
                <a:latin typeface="Arial" panose="020B0604020202020204" pitchFamily="34" charset="0"/>
              </a:rPr>
              <a:t> of spironolactone can help minimize side effects such as orthostasis or polyuria</a:t>
            </a:r>
          </a:p>
          <a:p>
            <a:pPr algn="l"/>
            <a:endParaRPr lang="en-US" sz="1200" b="0" i="0" u="none" strike="noStrike" baseline="0" dirty="0">
              <a:solidFill>
                <a:srgbClr val="000000"/>
              </a:solidFill>
              <a:latin typeface="Calibri" panose="020F0502020204030204" pitchFamily="34" charset="0"/>
            </a:endParaRPr>
          </a:p>
          <a:p>
            <a:pPr marL="0" indent="0">
              <a:buFont typeface="Arial" panose="020B0604020202020204" pitchFamily="34" charset="0"/>
              <a:buNone/>
            </a:pPr>
            <a:r>
              <a:rPr lang="en-US" sz="1400" dirty="0"/>
              <a:t>post-orchiectomy </a:t>
            </a:r>
          </a:p>
          <a:p>
            <a:pPr marL="742950" lvl="1" indent="-285750">
              <a:buFont typeface="Arial" panose="020B0604020202020204" pitchFamily="34" charset="0"/>
              <a:buChar char="•"/>
            </a:pPr>
            <a:r>
              <a:rPr lang="en-US" sz="1400" dirty="0"/>
              <a:t>no need for anti-androgen; estrogen dosing still based on physiologic female levels</a:t>
            </a:r>
          </a:p>
          <a:p>
            <a:pPr marL="742950" lvl="1" indent="-285750">
              <a:buFont typeface="Arial" panose="020B0604020202020204" pitchFamily="34" charset="0"/>
              <a:buChar char="•"/>
            </a:pPr>
            <a:r>
              <a:rPr lang="en-US" sz="1400" dirty="0"/>
              <a:t>if pt prefers lower dose, monitor LH and FSH to ensure adequate dose to maintain bone density (DEXA)</a:t>
            </a:r>
          </a:p>
          <a:p>
            <a:pPr marL="742950" lvl="1" indent="-285750">
              <a:buFont typeface="Arial" panose="020B0604020202020204" pitchFamily="34" charset="0"/>
              <a:buChar char="•"/>
            </a:pPr>
            <a:r>
              <a:rPr lang="en-US" sz="1400" dirty="0"/>
              <a:t>can consider stopping hormone therapy ~age 50 (menopause effect) </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C40E84-FBFD-4AEF-AF2A-65A3ECC6DFBD}" type="slidenum">
              <a:rPr lang="en-US" smtClean="0"/>
              <a:t>16</a:t>
            </a:fld>
            <a:endParaRPr lang="en-US"/>
          </a:p>
        </p:txBody>
      </p:sp>
    </p:spTree>
    <p:extLst>
      <p:ext uri="{BB962C8B-B14F-4D97-AF65-F5344CB8AC3E}">
        <p14:creationId xmlns:p14="http://schemas.microsoft.com/office/powerpoint/2010/main" val="170383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hormones may affect mood; no clear evidence that estrogen worsens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rPr>
              <a:t>in migraine </a:t>
            </a:r>
            <a:r>
              <a:rPr lang="en-US" sz="1200" dirty="0"/>
              <a:t>w aura, unknown if bioidentical estradiol increases risk of stroke</a:t>
            </a:r>
          </a:p>
          <a:p>
            <a:endParaRPr lang="en-US" sz="1200" dirty="0"/>
          </a:p>
          <a:p>
            <a:r>
              <a:rPr lang="en-US" sz="1200" dirty="0"/>
              <a:t>Autoimmune conditions could potentially worsen (or improve) with feminizing therapy</a:t>
            </a:r>
          </a:p>
        </p:txBody>
      </p:sp>
      <p:sp>
        <p:nvSpPr>
          <p:cNvPr id="4" name="Slide Number Placeholder 3"/>
          <p:cNvSpPr>
            <a:spLocks noGrp="1"/>
          </p:cNvSpPr>
          <p:nvPr>
            <p:ph type="sldNum" sz="quarter" idx="10"/>
          </p:nvPr>
        </p:nvSpPr>
        <p:spPr/>
        <p:txBody>
          <a:bodyPr/>
          <a:lstStyle/>
          <a:p>
            <a:fld id="{6CC40E84-FBFD-4AEF-AF2A-65A3ECC6DFBD}" type="slidenum">
              <a:rPr lang="en-US" smtClean="0"/>
              <a:t>17</a:t>
            </a:fld>
            <a:endParaRPr lang="en-US"/>
          </a:p>
        </p:txBody>
      </p:sp>
    </p:spTree>
    <p:extLst>
      <p:ext uri="{BB962C8B-B14F-4D97-AF65-F5344CB8AC3E}">
        <p14:creationId xmlns:p14="http://schemas.microsoft.com/office/powerpoint/2010/main" val="1596600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rPr>
              <a:t>Perioperative: </a:t>
            </a:r>
            <a:r>
              <a:rPr lang="en-US" sz="1200" dirty="0"/>
              <a:t>no evidence to require stopping estrogen therapy before/after surgical procedures in absence of VTE risk factors</a:t>
            </a:r>
          </a:p>
        </p:txBody>
      </p:sp>
      <p:sp>
        <p:nvSpPr>
          <p:cNvPr id="4" name="Slide Number Placeholder 3"/>
          <p:cNvSpPr>
            <a:spLocks noGrp="1"/>
          </p:cNvSpPr>
          <p:nvPr>
            <p:ph type="sldNum" sz="quarter" idx="10"/>
          </p:nvPr>
        </p:nvSpPr>
        <p:spPr/>
        <p:txBody>
          <a:bodyPr/>
          <a:lstStyle/>
          <a:p>
            <a:fld id="{6CC40E84-FBFD-4AEF-AF2A-65A3ECC6DFBD}" type="slidenum">
              <a:rPr lang="en-US" smtClean="0"/>
              <a:t>18</a:t>
            </a:fld>
            <a:endParaRPr lang="en-US"/>
          </a:p>
        </p:txBody>
      </p:sp>
    </p:spTree>
    <p:extLst>
      <p:ext uri="{BB962C8B-B14F-4D97-AF65-F5344CB8AC3E}">
        <p14:creationId xmlns:p14="http://schemas.microsoft.com/office/powerpoint/2010/main" val="2198690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C40E84-FBFD-4AEF-AF2A-65A3ECC6DFBD}" type="slidenum">
              <a:rPr lang="en-US" smtClean="0"/>
              <a:t>19</a:t>
            </a:fld>
            <a:endParaRPr lang="en-US"/>
          </a:p>
        </p:txBody>
      </p:sp>
    </p:spTree>
    <p:extLst>
      <p:ext uri="{BB962C8B-B14F-4D97-AF65-F5344CB8AC3E}">
        <p14:creationId xmlns:p14="http://schemas.microsoft.com/office/powerpoint/2010/main" val="1577398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*mostly retrospective cohort studies with small sample size and short follow-up</a:t>
            </a:r>
          </a:p>
          <a:p>
            <a:r>
              <a:rPr lang="en-US" dirty="0"/>
              <a:t>*older studies involving ethinyl estradiol are no longer relevant</a:t>
            </a:r>
          </a:p>
          <a:p>
            <a:endParaRPr lang="en-US" dirty="0"/>
          </a:p>
        </p:txBody>
      </p:sp>
      <p:sp>
        <p:nvSpPr>
          <p:cNvPr id="4" name="Slide Number Placeholder 3"/>
          <p:cNvSpPr>
            <a:spLocks noGrp="1"/>
          </p:cNvSpPr>
          <p:nvPr>
            <p:ph type="sldNum" sz="quarter" idx="5"/>
          </p:nvPr>
        </p:nvSpPr>
        <p:spPr/>
        <p:txBody>
          <a:bodyPr/>
          <a:lstStyle/>
          <a:p>
            <a:fld id="{6CC40E84-FBFD-4AEF-AF2A-65A3ECC6DFBD}" type="slidenum">
              <a:rPr lang="en-US" smtClean="0"/>
              <a:t>20</a:t>
            </a:fld>
            <a:endParaRPr lang="en-US"/>
          </a:p>
        </p:txBody>
      </p:sp>
    </p:spTree>
    <p:extLst>
      <p:ext uri="{BB962C8B-B14F-4D97-AF65-F5344CB8AC3E}">
        <p14:creationId xmlns:p14="http://schemas.microsoft.com/office/powerpoint/2010/main" val="55384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C40E84-FBFD-4AEF-AF2A-65A3ECC6DFBD}" type="slidenum">
              <a:rPr lang="en-US" smtClean="0"/>
              <a:t>2</a:t>
            </a:fld>
            <a:endParaRPr lang="en-US"/>
          </a:p>
        </p:txBody>
      </p:sp>
    </p:spTree>
    <p:extLst>
      <p:ext uri="{BB962C8B-B14F-4D97-AF65-F5344CB8AC3E}">
        <p14:creationId xmlns:p14="http://schemas.microsoft.com/office/powerpoint/2010/main" val="4284541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Feminizing hormones don’t significantly affect voice</a:t>
            </a:r>
          </a:p>
          <a:p>
            <a:r>
              <a:rPr lang="en-US" sz="1200" b="0" i="0" u="none" strike="noStrike" kern="1200" baseline="0" dirty="0">
                <a:solidFill>
                  <a:schemeClr val="tx1"/>
                </a:solidFill>
                <a:latin typeface="+mn-lt"/>
                <a:ea typeface="+mn-ea"/>
                <a:cs typeface="+mn-cs"/>
              </a:rPr>
              <a:t>vocal coaches, singing teachers</a:t>
            </a:r>
          </a:p>
          <a:p>
            <a:r>
              <a:rPr lang="en-US" sz="1200" b="0" i="0" u="none" strike="noStrike" kern="1200" baseline="0" dirty="0">
                <a:solidFill>
                  <a:schemeClr val="tx1"/>
                </a:solidFill>
                <a:latin typeface="+mn-lt"/>
                <a:ea typeface="+mn-ea"/>
                <a:cs typeface="+mn-cs"/>
              </a:rPr>
              <a:t>ENT vocal fold surgery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0000"/>
              </a:solidFill>
              <a:latin typeface="Source Sans Pro" panose="020B0503030403020204" pitchFamily="34" charset="0"/>
            </a:endParaRPr>
          </a:p>
          <a:p>
            <a:r>
              <a:rPr lang="en-US" sz="1200" dirty="0"/>
              <a:t>WPATH: for surgery, consider minimum 6 months of hormone therapy as appropriate with goals</a:t>
            </a:r>
          </a:p>
          <a:p>
            <a:endParaRPr lang="en-US" sz="1200" dirty="0"/>
          </a:p>
          <a:p>
            <a:r>
              <a:rPr lang="en-US" sz="1200" b="0" i="0" u="none" strike="noStrike" kern="1200" baseline="0" dirty="0">
                <a:solidFill>
                  <a:schemeClr val="tx1"/>
                </a:solidFill>
                <a:latin typeface="+mn-lt"/>
                <a:ea typeface="+mn-ea"/>
                <a:cs typeface="+mn-cs"/>
              </a:rPr>
              <a:t>Post-op:</a:t>
            </a:r>
          </a:p>
          <a:p>
            <a:r>
              <a:rPr lang="en-US" sz="1200" b="0" i="0" u="none" strike="noStrike" kern="1200" baseline="0" dirty="0">
                <a:solidFill>
                  <a:schemeClr val="tx1"/>
                </a:solidFill>
                <a:latin typeface="+mn-lt"/>
                <a:ea typeface="+mn-ea"/>
                <a:cs typeface="+mn-cs"/>
              </a:rPr>
              <a:t>Wound healing</a:t>
            </a:r>
          </a:p>
          <a:p>
            <a:r>
              <a:rPr lang="en-US" sz="1200" b="0" i="0" u="none" strike="noStrike" kern="1200" baseline="0" dirty="0">
                <a:solidFill>
                  <a:schemeClr val="tx1"/>
                </a:solidFill>
                <a:latin typeface="+mn-lt"/>
                <a:ea typeface="+mn-ea"/>
                <a:cs typeface="+mn-cs"/>
              </a:rPr>
              <a:t>Hematoma</a:t>
            </a:r>
          </a:p>
          <a:p>
            <a:r>
              <a:rPr lang="en-US" sz="1200" b="0" i="0" u="none" strike="noStrike" kern="1200" baseline="0" dirty="0">
                <a:solidFill>
                  <a:schemeClr val="tx1"/>
                </a:solidFill>
                <a:latin typeface="+mn-lt"/>
                <a:ea typeface="+mn-ea"/>
                <a:cs typeface="+mn-cs"/>
              </a:rPr>
              <a:t>Infection</a:t>
            </a:r>
          </a:p>
          <a:p>
            <a:r>
              <a:rPr lang="en-US" sz="1200" b="0" i="0" u="none" strike="noStrike" kern="1200" baseline="0" dirty="0">
                <a:solidFill>
                  <a:schemeClr val="tx1"/>
                </a:solidFill>
                <a:latin typeface="+mn-lt"/>
                <a:ea typeface="+mn-ea"/>
                <a:cs typeface="+mn-cs"/>
              </a:rPr>
              <a:t>Scar: activity restrictions to avoid tension across incision, scar remodels over ~12mo; avoid sun, can use compression/massage/tape/silicone sheet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Breast implant rupture, capsular contracture</a:t>
            </a:r>
          </a:p>
          <a:p>
            <a:r>
              <a:rPr lang="en-US" b="0" dirty="0"/>
              <a:t>Urinary catheter difficulties </a:t>
            </a:r>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urinary retention</a:t>
            </a:r>
          </a:p>
          <a:p>
            <a:r>
              <a:rPr lang="en-US" sz="1200" b="0" i="0" u="none" strike="noStrike" kern="1200" baseline="0" dirty="0">
                <a:solidFill>
                  <a:schemeClr val="tx1"/>
                </a:solidFill>
                <a:latin typeface="+mn-lt"/>
                <a:ea typeface="+mn-ea"/>
                <a:cs typeface="+mn-cs"/>
              </a:rPr>
              <a:t>fistulas</a:t>
            </a:r>
          </a:p>
          <a:p>
            <a:r>
              <a:rPr lang="en-US" sz="1200" b="0" i="0" u="none" strike="noStrike" kern="1200" baseline="0" dirty="0">
                <a:solidFill>
                  <a:schemeClr val="tx1"/>
                </a:solidFill>
                <a:latin typeface="+mn-lt"/>
                <a:ea typeface="+mn-ea"/>
                <a:cs typeface="+mn-cs"/>
              </a:rPr>
              <a:t>vaginal prolapse</a:t>
            </a:r>
          </a:p>
          <a:p>
            <a:r>
              <a:rPr lang="en-US" sz="1200" b="0" i="0" u="none" strike="noStrike" kern="1200" baseline="0" dirty="0">
                <a:solidFill>
                  <a:schemeClr val="tx1"/>
                </a:solidFill>
                <a:latin typeface="+mn-lt"/>
                <a:ea typeface="+mn-ea"/>
                <a:cs typeface="+mn-cs"/>
              </a:rPr>
              <a:t>Inadequate dilation, sensation</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Source Sans Pro" panose="020B0503030403020204" pitchFamily="34" charset="0"/>
              </a:rPr>
              <a:t>Can obtain penile preservation vaginoplasty</a:t>
            </a:r>
          </a:p>
        </p:txBody>
      </p:sp>
      <p:sp>
        <p:nvSpPr>
          <p:cNvPr id="4" name="Slide Number Placeholder 3"/>
          <p:cNvSpPr>
            <a:spLocks noGrp="1"/>
          </p:cNvSpPr>
          <p:nvPr>
            <p:ph type="sldNum" sz="quarter" idx="10"/>
          </p:nvPr>
        </p:nvSpPr>
        <p:spPr/>
        <p:txBody>
          <a:bodyPr/>
          <a:lstStyle/>
          <a:p>
            <a:fld id="{6CC40E84-FBFD-4AEF-AF2A-65A3ECC6DFBD}" type="slidenum">
              <a:rPr lang="en-US" smtClean="0"/>
              <a:t>21</a:t>
            </a:fld>
            <a:endParaRPr lang="en-US"/>
          </a:p>
        </p:txBody>
      </p:sp>
    </p:spTree>
    <p:extLst>
      <p:ext uri="{BB962C8B-B14F-4D97-AF65-F5344CB8AC3E}">
        <p14:creationId xmlns:p14="http://schemas.microsoft.com/office/powerpoint/2010/main" val="8459553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Arial" panose="020B0604020202020204" pitchFamily="34" charset="0"/>
              </a:rPr>
              <a:t>Trans</a:t>
            </a:r>
            <a:r>
              <a:rPr lang="en-US" baseline="0" dirty="0">
                <a:solidFill>
                  <a:srgbClr val="000000"/>
                </a:solidFill>
                <a:latin typeface="Arial" panose="020B0604020202020204" pitchFamily="34" charset="0"/>
              </a:rPr>
              <a:t> pts less UTD on screenings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Insufficient evidence to establish overall or organ-specific cancer risk for trans persons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Breast augmentation may limit mammogram</a:t>
            </a:r>
            <a:r>
              <a:rPr lang="en-US" baseline="0" dirty="0"/>
              <a:t> accuracy</a:t>
            </a:r>
            <a:endParaRPr lang="en-US" dirty="0"/>
          </a:p>
          <a:p>
            <a:r>
              <a:rPr lang="en-US" sz="1200" b="0" i="0" u="none" strike="noStrike" kern="1200" baseline="0" dirty="0">
                <a:solidFill>
                  <a:schemeClr val="tx1"/>
                </a:solidFill>
                <a:latin typeface="+mn-lt"/>
                <a:ea typeface="+mn-ea"/>
                <a:cs typeface="+mn-cs"/>
              </a:rPr>
              <a:t>No data on transwomen with BRCA mutation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Disagreements </a:t>
            </a:r>
            <a:r>
              <a:rPr lang="en-US" sz="1200" b="0" i="0" u="none" strike="noStrike" kern="1200" baseline="0" dirty="0" err="1">
                <a:solidFill>
                  <a:schemeClr val="tx1"/>
                </a:solidFill>
                <a:latin typeface="+mn-lt"/>
                <a:ea typeface="+mn-ea"/>
                <a:cs typeface="+mn-cs"/>
              </a:rPr>
              <a:t>btwn</a:t>
            </a:r>
            <a:r>
              <a:rPr lang="en-US" sz="1200" b="0" i="0" u="none" strike="noStrike" kern="1200" baseline="0" dirty="0">
                <a:solidFill>
                  <a:schemeClr val="tx1"/>
                </a:solidFill>
                <a:latin typeface="+mn-lt"/>
                <a:ea typeface="+mn-ea"/>
                <a:cs typeface="+mn-cs"/>
              </a:rPr>
              <a:t> protocols on interpreting evidence for osteoporosis risk (UCSF vs Fenway)</a:t>
            </a:r>
          </a:p>
          <a:p>
            <a:pPr marL="0" indent="0">
              <a:buFont typeface="Arial" panose="020B0604020202020204" pitchFamily="34" charset="0"/>
              <a:buNone/>
            </a:pPr>
            <a:r>
              <a:rPr lang="en-US" dirty="0">
                <a:solidFill>
                  <a:srgbClr val="000000"/>
                </a:solidFill>
              </a:rPr>
              <a:t>Unclear relative incidence of osteoporosis for transwomen</a:t>
            </a:r>
          </a:p>
          <a:p>
            <a:pPr marL="742950" lvl="1" indent="-285750">
              <a:buFont typeface="Arial" panose="020B0604020202020204" pitchFamily="34" charset="0"/>
              <a:buChar char="•"/>
            </a:pPr>
            <a:r>
              <a:rPr lang="en-US" dirty="0"/>
              <a:t>risk higher with underutilization of estrogen while taking anti-androgens or after </a:t>
            </a:r>
            <a:r>
              <a:rPr lang="en-US" dirty="0" err="1"/>
              <a:t>gonadectomy</a:t>
            </a:r>
            <a:endParaRPr lang="en-US" dirty="0"/>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C40E84-FBFD-4AEF-AF2A-65A3ECC6DFBD}" type="slidenum">
              <a:rPr lang="en-US" smtClean="0"/>
              <a:t>22</a:t>
            </a:fld>
            <a:endParaRPr lang="en-US"/>
          </a:p>
        </p:txBody>
      </p:sp>
    </p:spTree>
    <p:extLst>
      <p:ext uri="{BB962C8B-B14F-4D97-AF65-F5344CB8AC3E}">
        <p14:creationId xmlns:p14="http://schemas.microsoft.com/office/powerpoint/2010/main" val="211613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Calibri" panose="020F0502020204030204" pitchFamily="34" charset="0"/>
              </a:rPr>
              <a:t>GAHT around age 16, state may require parental consent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Calibri" panose="020F0502020204030204" pitchFamily="34" charset="0"/>
              </a:rPr>
              <a:t>Youth best served by providers who offer pubertal suppression</a:t>
            </a:r>
            <a:endParaRPr lang="en-US" baseline="0" dirty="0"/>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GnRH agonists</a:t>
            </a:r>
          </a:p>
          <a:p>
            <a:r>
              <a:rPr lang="en-US" sz="1200" b="0" i="0" u="none" strike="noStrike" kern="1200" baseline="0" dirty="0">
                <a:solidFill>
                  <a:schemeClr val="tx1"/>
                </a:solidFill>
                <a:latin typeface="+mn-lt"/>
                <a:ea typeface="+mn-ea"/>
                <a:cs typeface="+mn-cs"/>
              </a:rPr>
              <a:t>Leuprolide acetate injection </a:t>
            </a:r>
            <a:r>
              <a:rPr lang="en-US" sz="1200" dirty="0">
                <a:solidFill>
                  <a:srgbClr val="000000"/>
                </a:solidFill>
                <a:latin typeface="Roboto" panose="02000000000000000000" pitchFamily="2" charset="0"/>
              </a:rPr>
              <a:t>(Lupron IM, </a:t>
            </a:r>
            <a:r>
              <a:rPr lang="en-US" sz="1200" dirty="0" err="1">
                <a:solidFill>
                  <a:srgbClr val="000000"/>
                </a:solidFill>
                <a:latin typeface="Roboto" panose="02000000000000000000" pitchFamily="2" charset="0"/>
              </a:rPr>
              <a:t>Eligard</a:t>
            </a:r>
            <a:r>
              <a:rPr lang="en-US" sz="1200" dirty="0">
                <a:solidFill>
                  <a:srgbClr val="000000"/>
                </a:solidFill>
                <a:latin typeface="Roboto" panose="02000000000000000000" pitchFamily="2" charset="0"/>
              </a:rPr>
              <a:t> subcutaneous, q1-6 months) </a:t>
            </a:r>
            <a:endParaRPr lang="en-US" sz="1200" dirty="0"/>
          </a:p>
          <a:p>
            <a:r>
              <a:rPr lang="en-US" sz="1200" b="0" i="0" u="none" strike="noStrike" kern="1200" baseline="0" dirty="0" err="1">
                <a:solidFill>
                  <a:schemeClr val="tx1"/>
                </a:solidFill>
                <a:latin typeface="+mn-lt"/>
                <a:ea typeface="+mn-ea"/>
                <a:cs typeface="+mn-cs"/>
              </a:rPr>
              <a:t>Histrelin</a:t>
            </a:r>
            <a:r>
              <a:rPr lang="en-US" sz="1200" b="0" i="0" u="none" strike="noStrike" kern="1200" baseline="0" dirty="0">
                <a:solidFill>
                  <a:schemeClr val="tx1"/>
                </a:solidFill>
                <a:latin typeface="+mn-lt"/>
                <a:ea typeface="+mn-ea"/>
                <a:cs typeface="+mn-cs"/>
              </a:rPr>
              <a:t> time-release implant in arm lasts 1-3 years</a:t>
            </a:r>
          </a:p>
          <a:p>
            <a:r>
              <a:rPr lang="en-US" sz="1200" b="0" i="0" u="none" strike="noStrike" kern="1200" baseline="0" dirty="0">
                <a:solidFill>
                  <a:schemeClr val="tx1"/>
                </a:solidFill>
                <a:latin typeface="+mn-lt"/>
                <a:ea typeface="+mn-ea"/>
                <a:cs typeface="+mn-cs"/>
              </a:rPr>
              <a:t>Start at beginning of puberty (Tanner stage 2)</a:t>
            </a:r>
          </a:p>
          <a:p>
            <a:r>
              <a:rPr lang="en-US" sz="1200" b="0" i="0" u="none" strike="noStrike" kern="1200" baseline="0" dirty="0">
                <a:solidFill>
                  <a:schemeClr val="tx1"/>
                </a:solidFill>
                <a:latin typeface="+mn-lt"/>
                <a:ea typeface="+mn-ea"/>
                <a:cs typeface="+mn-cs"/>
              </a:rPr>
              <a:t>Monitor ultrasensitive LH/FSH and total testosterone or estradiol (suppression)</a:t>
            </a:r>
          </a:p>
          <a:p>
            <a:r>
              <a:rPr lang="en-US" altLang="en-US" sz="1200" dirty="0">
                <a:solidFill>
                  <a:srgbClr val="000000"/>
                </a:solidFill>
                <a:latin typeface="Roboto" panose="02000000000000000000" pitchFamily="2" charset="0"/>
              </a:rPr>
              <a:t>Prevent unwanted (permanent) change, avoid future surgeries or procedures</a:t>
            </a:r>
            <a:endParaRPr lang="en-US" altLang="en-US" sz="6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Roboto" panose="02000000000000000000" pitchFamily="2" charset="0"/>
              </a:rPr>
              <a:t>Considered reversible &amp; safe</a:t>
            </a:r>
            <a:br>
              <a:rPr lang="en-US" altLang="en-US" sz="1200" dirty="0"/>
            </a:br>
            <a:r>
              <a:rPr lang="en-US" altLang="en-US" sz="1200" dirty="0">
                <a:solidFill>
                  <a:srgbClr val="000000"/>
                </a:solidFill>
                <a:latin typeface="Roboto" panose="02000000000000000000" pitchFamily="2" charset="0"/>
              </a:rPr>
              <a:t>Can limit future fertility, though cases of successful ovarian retrieval post blockers</a:t>
            </a:r>
            <a:endParaRPr lang="en-US" altLang="en-US" sz="6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Roboto" panose="02000000000000000000" pitchFamily="2" charset="0"/>
              </a:rPr>
              <a:t>Eventually need a hormone for bone strength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Start hormones started based on developmental stage (~16 or earlier). Can increase gradually to simulate puberty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Unclear ideal time to stop GnRH, ok to continue to early adulthood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rPr>
              <a:t>Consider progestin to prevent menstruation if not yet on testosterone</a:t>
            </a:r>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Endocrine society has guidelines </a:t>
            </a:r>
          </a:p>
          <a:p>
            <a:endParaRPr lang="en-US" sz="1200" b="0" i="0" u="none" strike="noStrike" kern="1200" baseline="0" dirty="0">
              <a:solidFill>
                <a:schemeClr val="tx1"/>
              </a:solidFill>
              <a:latin typeface="+mn-lt"/>
              <a:ea typeface="+mn-ea"/>
              <a:cs typeface="+mn-cs"/>
            </a:endParaRPr>
          </a:p>
          <a:p>
            <a:r>
              <a:rPr lang="en-US" dirty="0">
                <a:effectLst/>
                <a:latin typeface="Times New Roman" panose="02020603050405020304" pitchFamily="18" charset="0"/>
              </a:rPr>
              <a:t>WPATH SoC8 rec adolescent have at least 12 months of GAHT, if required to achieve the desired surgical result for gender-affirming procedures, including</a:t>
            </a:r>
            <a:br>
              <a:rPr lang="en-US" dirty="0"/>
            </a:br>
            <a:r>
              <a:rPr lang="en-US" dirty="0">
                <a:effectLst/>
                <a:latin typeface="Times New Roman" panose="02020603050405020304" pitchFamily="18" charset="0"/>
              </a:rPr>
              <a:t>breast augmentation, orchiectomy, vaginoplasty, hysterectomy, phalloplasty, metoidioplasty, and facial surgery, unless hormone therapy is not</a:t>
            </a:r>
            <a:br>
              <a:rPr lang="en-US" dirty="0"/>
            </a:br>
            <a:r>
              <a:rPr lang="en-US" dirty="0">
                <a:effectLst/>
                <a:latin typeface="Times New Roman" panose="02020603050405020304" pitchFamily="18" charset="0"/>
              </a:rPr>
              <a:t>desired or medically contraindicated</a:t>
            </a:r>
          </a:p>
          <a:p>
            <a:endParaRPr lang="en-US" sz="1200" b="0" i="0" u="none" strike="noStrike" kern="1200" baseline="0" dirty="0">
              <a:solidFill>
                <a:schemeClr val="tx1"/>
              </a:solidFill>
              <a:effectLst/>
              <a:latin typeface="Times New Roman" panose="02020603050405020304" pitchFamily="18" charset="0"/>
              <a:ea typeface="+mn-ea"/>
              <a:cs typeface="+mn-cs"/>
            </a:endParaRPr>
          </a:p>
          <a:p>
            <a:r>
              <a:rPr lang="en-US" sz="1200" b="0" i="0" u="none" strike="noStrike" kern="1200" baseline="0" dirty="0">
                <a:solidFill>
                  <a:schemeClr val="tx1"/>
                </a:solidFill>
                <a:effectLst/>
                <a:latin typeface="Times New Roman" panose="02020603050405020304" pitchFamily="18" charset="0"/>
                <a:ea typeface="+mn-ea"/>
                <a:cs typeface="+mn-cs"/>
              </a:rPr>
              <a:t>Small sample size of studies of adolescents accessing surgery &lt;18 but generally show QoL benefit</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C40E84-FBFD-4AEF-AF2A-65A3ECC6DFBD}" type="slidenum">
              <a:rPr lang="en-US" smtClean="0"/>
              <a:t>23</a:t>
            </a:fld>
            <a:endParaRPr lang="en-US"/>
          </a:p>
        </p:txBody>
      </p:sp>
    </p:spTree>
    <p:extLst>
      <p:ext uri="{BB962C8B-B14F-4D97-AF65-F5344CB8AC3E}">
        <p14:creationId xmlns:p14="http://schemas.microsoft.com/office/powerpoint/2010/main" val="3058295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375"/>
              </a:spcAft>
            </a:pPr>
            <a:r>
              <a:rPr lang="en-US" b="0" dirty="0">
                <a:solidFill>
                  <a:srgbClr val="351C75"/>
                </a:solidFill>
                <a:latin typeface="Open Sans" panose="020B0606030504020204" pitchFamily="34" charset="0"/>
              </a:rPr>
              <a:t>Endocrine Society Clinical Practice Guideline</a:t>
            </a:r>
            <a:endParaRPr lang="en-US" sz="1200" b="0" dirty="0"/>
          </a:p>
          <a:p>
            <a:pPr>
              <a:spcAft>
                <a:spcPts val="375"/>
              </a:spcAft>
            </a:pPr>
            <a:r>
              <a:rPr lang="en-US" sz="1200" b="0" dirty="0">
                <a:solidFill>
                  <a:srgbClr val="695D46"/>
                </a:solidFill>
                <a:latin typeface="Roboto" panose="02000000000000000000" pitchFamily="2" charset="0"/>
              </a:rPr>
              <a:t>endocrine.org</a:t>
            </a:r>
            <a:endParaRPr lang="en-US" sz="1200" b="0" dirty="0"/>
          </a:p>
          <a:p>
            <a:endParaRPr lang="en-US" b="0" dirty="0"/>
          </a:p>
          <a:p>
            <a:r>
              <a:rPr lang="en-US" b="0" dirty="0"/>
              <a:t>National Transgender Health Summit, UCSF Oakland, May 2023, every other year</a:t>
            </a:r>
          </a:p>
          <a:p>
            <a:r>
              <a:rPr lang="en-US" b="0" dirty="0"/>
              <a:t>Philadelphia Trans Wellness Conference Philadelphia, annually</a:t>
            </a:r>
          </a:p>
          <a:p>
            <a:r>
              <a:rPr lang="en-US" b="0" dirty="0"/>
              <a:t>Gender Spectrum Professional Symposium July, annual; online</a:t>
            </a:r>
          </a:p>
          <a:p>
            <a:r>
              <a:rPr lang="en-US" b="0" dirty="0"/>
              <a:t>Gender Spectrum Family Conference October, annual; has been online</a:t>
            </a:r>
          </a:p>
          <a:p>
            <a:r>
              <a:rPr lang="en-US" b="0" dirty="0"/>
              <a:t>WPATH International 2022, changes location; every other year</a:t>
            </a:r>
          </a:p>
          <a:p>
            <a:r>
              <a:rPr lang="en-US" b="0" dirty="0"/>
              <a:t>USPATH 2023, every other year</a:t>
            </a:r>
          </a:p>
          <a:p>
            <a:endParaRPr lang="en-US" b="0" dirty="0"/>
          </a:p>
        </p:txBody>
      </p:sp>
      <p:sp>
        <p:nvSpPr>
          <p:cNvPr id="4" name="Slide Number Placeholder 3"/>
          <p:cNvSpPr>
            <a:spLocks noGrp="1"/>
          </p:cNvSpPr>
          <p:nvPr>
            <p:ph type="sldNum" sz="quarter" idx="10"/>
          </p:nvPr>
        </p:nvSpPr>
        <p:spPr/>
        <p:txBody>
          <a:bodyPr/>
          <a:lstStyle/>
          <a:p>
            <a:fld id="{6CC40E84-FBFD-4AEF-AF2A-65A3ECC6DFBD}" type="slidenum">
              <a:rPr lang="en-US" smtClean="0"/>
              <a:t>24</a:t>
            </a:fld>
            <a:endParaRPr lang="en-US"/>
          </a:p>
        </p:txBody>
      </p:sp>
    </p:spTree>
    <p:extLst>
      <p:ext uri="{BB962C8B-B14F-4D97-AF65-F5344CB8AC3E}">
        <p14:creationId xmlns:p14="http://schemas.microsoft.com/office/powerpoint/2010/main" val="20632548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Borrowed from “Gender Affirming Hormone Therapy for Transgender and Gender Nonbinary Individuals: Informed Consent and Prescribing”. Mary Bowman, Mai Fleming, Jen Hastings, Zoë Julian, Lin-Fan Wang. NAF 46th Annual Meeting, April 30, 2023</a:t>
            </a:r>
          </a:p>
        </p:txBody>
      </p:sp>
      <p:sp>
        <p:nvSpPr>
          <p:cNvPr id="4" name="Slide Number Placeholder 3"/>
          <p:cNvSpPr>
            <a:spLocks noGrp="1"/>
          </p:cNvSpPr>
          <p:nvPr>
            <p:ph type="sldNum" sz="quarter" idx="5"/>
          </p:nvPr>
        </p:nvSpPr>
        <p:spPr/>
        <p:txBody>
          <a:bodyPr/>
          <a:lstStyle/>
          <a:p>
            <a:fld id="{6CC40E84-FBFD-4AEF-AF2A-65A3ECC6DFBD}" type="slidenum">
              <a:rPr lang="en-US" smtClean="0"/>
              <a:t>25</a:t>
            </a:fld>
            <a:endParaRPr lang="en-US"/>
          </a:p>
        </p:txBody>
      </p:sp>
    </p:spTree>
    <p:extLst>
      <p:ext uri="{BB962C8B-B14F-4D97-AF65-F5344CB8AC3E}">
        <p14:creationId xmlns:p14="http://schemas.microsoft.com/office/powerpoint/2010/main" val="2252615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solidFill>
                  <a:srgbClr val="000000"/>
                </a:solidFill>
                <a:latin typeface="Proxima Nova Rg"/>
              </a:rPr>
              <a:t>Online survey </a:t>
            </a:r>
          </a:p>
          <a:p>
            <a:r>
              <a:rPr lang="en-US" dirty="0">
                <a:solidFill>
                  <a:srgbClr val="000000"/>
                </a:solidFill>
                <a:latin typeface="Proxima Nova Rg"/>
              </a:rPr>
              <a:t>n</a:t>
            </a:r>
            <a:r>
              <a:rPr lang="en-US" sz="1200" b="0" i="0" u="none" strike="noStrike" baseline="0" dirty="0">
                <a:solidFill>
                  <a:srgbClr val="000000"/>
                </a:solidFill>
                <a:latin typeface="Proxima Nova Rg"/>
              </a:rPr>
              <a:t>=27,715 (32% transwomen, 32% transmen, 31% nonbinary – overlapping categories)</a:t>
            </a:r>
          </a:p>
        </p:txBody>
      </p:sp>
      <p:sp>
        <p:nvSpPr>
          <p:cNvPr id="4" name="Slide Number Placeholder 3"/>
          <p:cNvSpPr>
            <a:spLocks noGrp="1"/>
          </p:cNvSpPr>
          <p:nvPr>
            <p:ph type="sldNum" sz="quarter" idx="5"/>
          </p:nvPr>
        </p:nvSpPr>
        <p:spPr/>
        <p:txBody>
          <a:bodyPr/>
          <a:lstStyle/>
          <a:p>
            <a:fld id="{6CC40E84-FBFD-4AEF-AF2A-65A3ECC6DFBD}" type="slidenum">
              <a:rPr lang="en-US" smtClean="0"/>
              <a:t>3</a:t>
            </a:fld>
            <a:endParaRPr lang="en-US"/>
          </a:p>
        </p:txBody>
      </p:sp>
    </p:spTree>
    <p:extLst>
      <p:ext uri="{BB962C8B-B14F-4D97-AF65-F5344CB8AC3E}">
        <p14:creationId xmlns:p14="http://schemas.microsoft.com/office/powerpoint/2010/main" val="58909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rPr>
              <a:t>wide variations, </a:t>
            </a:r>
            <a:r>
              <a:rPr lang="en-US" dirty="0"/>
              <a:t>multifactorial (genetics, age of starting hormones)</a:t>
            </a:r>
          </a:p>
          <a:p>
            <a:r>
              <a:rPr lang="en-US" dirty="0">
                <a:solidFill>
                  <a:srgbClr val="000000"/>
                </a:solidFill>
              </a:rPr>
              <a:t>can’t predictably achieve specific configuration of sex characteristics</a:t>
            </a:r>
          </a:p>
          <a:p>
            <a:endParaRPr lang="en-US" dirty="0">
              <a:solidFill>
                <a:srgbClr val="000000"/>
              </a:solidFill>
            </a:endParaRPr>
          </a:p>
          <a:p>
            <a:r>
              <a:rPr lang="en-US" dirty="0">
                <a:solidFill>
                  <a:srgbClr val="000000"/>
                </a:solidFill>
              </a:rPr>
              <a:t>Balding may slow/stop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Arial" panose="020B0604020202020204" pitchFamily="34" charset="0"/>
              </a:rPr>
              <a:t>Won’t change: voice, facial hair, </a:t>
            </a:r>
            <a:r>
              <a:rPr lang="en-US" sz="1200" b="0" i="0" u="none" strike="noStrike" dirty="0" err="1">
                <a:solidFill>
                  <a:srgbClr val="000000"/>
                </a:solidFill>
                <a:effectLst/>
                <a:latin typeface="Arial" panose="020B0604020202020204" pitchFamily="34" charset="0"/>
              </a:rPr>
              <a:t>adam’s</a:t>
            </a:r>
            <a:r>
              <a:rPr lang="en-US" sz="1200" b="0" i="0" u="none" strike="noStrike" dirty="0">
                <a:solidFill>
                  <a:srgbClr val="000000"/>
                </a:solidFill>
                <a:effectLst/>
                <a:latin typeface="Arial" panose="020B0604020202020204" pitchFamily="34" charset="0"/>
              </a:rPr>
              <a:t> apple, height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Arial" panose="020B0604020202020204" pitchFamily="34" charset="0"/>
              </a:rPr>
              <a:t>Decreased testicular volume and sperm production may be irreversible</a:t>
            </a:r>
          </a:p>
        </p:txBody>
      </p:sp>
      <p:sp>
        <p:nvSpPr>
          <p:cNvPr id="4" name="Slide Number Placeholder 3"/>
          <p:cNvSpPr>
            <a:spLocks noGrp="1"/>
          </p:cNvSpPr>
          <p:nvPr>
            <p:ph type="sldNum" sz="quarter" idx="5"/>
          </p:nvPr>
        </p:nvSpPr>
        <p:spPr/>
        <p:txBody>
          <a:bodyPr/>
          <a:lstStyle/>
          <a:p>
            <a:fld id="{6CC40E84-FBFD-4AEF-AF2A-65A3ECC6DFBD}" type="slidenum">
              <a:rPr lang="en-US" smtClean="0"/>
              <a:t>5</a:t>
            </a:fld>
            <a:endParaRPr lang="en-US"/>
          </a:p>
        </p:txBody>
      </p:sp>
    </p:spTree>
    <p:extLst>
      <p:ext uri="{BB962C8B-B14F-4D97-AF65-F5344CB8AC3E}">
        <p14:creationId xmlns:p14="http://schemas.microsoft.com/office/powerpoint/2010/main" val="247433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rPr>
              <a:t>wide variations, </a:t>
            </a:r>
            <a:r>
              <a:rPr lang="en-US" dirty="0"/>
              <a:t>multifactorial (genetics, age of starting hormones)</a:t>
            </a:r>
          </a:p>
          <a:p>
            <a:r>
              <a:rPr lang="en-US" dirty="0">
                <a:solidFill>
                  <a:srgbClr val="000000"/>
                </a:solidFill>
              </a:rPr>
              <a:t>can’t predictably achieve specific configuration of sex characteristics</a:t>
            </a:r>
          </a:p>
          <a:p>
            <a:endParaRPr lang="en-US" dirty="0">
              <a:solidFill>
                <a:srgbClr val="000000"/>
              </a:solidFill>
            </a:endParaRPr>
          </a:p>
          <a:p>
            <a:r>
              <a:rPr lang="en-US" dirty="0">
                <a:solidFill>
                  <a:srgbClr val="000000"/>
                </a:solidFill>
              </a:rPr>
              <a:t>Balding may slow/stop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Arial" panose="020B0604020202020204" pitchFamily="34" charset="0"/>
              </a:rPr>
              <a:t>Won’t change: voice, facial hair, </a:t>
            </a:r>
            <a:r>
              <a:rPr lang="en-US" sz="1200" b="0" i="0" u="none" strike="noStrike" dirty="0" err="1">
                <a:solidFill>
                  <a:srgbClr val="000000"/>
                </a:solidFill>
                <a:effectLst/>
                <a:latin typeface="Arial" panose="020B0604020202020204" pitchFamily="34" charset="0"/>
              </a:rPr>
              <a:t>adam’s</a:t>
            </a:r>
            <a:r>
              <a:rPr lang="en-US" sz="1200" b="0" i="0" u="none" strike="noStrike" dirty="0">
                <a:solidFill>
                  <a:srgbClr val="000000"/>
                </a:solidFill>
                <a:effectLst/>
                <a:latin typeface="Arial" panose="020B0604020202020204" pitchFamily="34" charset="0"/>
              </a:rPr>
              <a:t> apple, height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Arial" panose="020B0604020202020204" pitchFamily="34" charset="0"/>
              </a:rPr>
              <a:t>Decreased testicular volume and sperm production may be irreversible</a:t>
            </a:r>
          </a:p>
        </p:txBody>
      </p:sp>
      <p:sp>
        <p:nvSpPr>
          <p:cNvPr id="4" name="Slide Number Placeholder 3"/>
          <p:cNvSpPr>
            <a:spLocks noGrp="1"/>
          </p:cNvSpPr>
          <p:nvPr>
            <p:ph type="sldNum" sz="quarter" idx="5"/>
          </p:nvPr>
        </p:nvSpPr>
        <p:spPr/>
        <p:txBody>
          <a:bodyPr/>
          <a:lstStyle/>
          <a:p>
            <a:fld id="{6CC40E84-FBFD-4AEF-AF2A-65A3ECC6DFBD}" type="slidenum">
              <a:rPr lang="en-US" smtClean="0"/>
              <a:t>6</a:t>
            </a:fld>
            <a:endParaRPr lang="en-US"/>
          </a:p>
        </p:txBody>
      </p:sp>
    </p:spTree>
    <p:extLst>
      <p:ext uri="{BB962C8B-B14F-4D97-AF65-F5344CB8AC3E}">
        <p14:creationId xmlns:p14="http://schemas.microsoft.com/office/powerpoint/2010/main" val="2631320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i="0" u="none" strike="noStrike" baseline="0" dirty="0">
                <a:latin typeface="Calibri" panose="020F0502020204030204" pitchFamily="34" charset="0"/>
              </a:rPr>
              <a:t>Silicone injections, tucking, padding, </a:t>
            </a:r>
            <a:r>
              <a:rPr lang="en-US" sz="1800" b="0" i="0" u="none" strike="noStrike" baseline="0" dirty="0" err="1">
                <a:latin typeface="Calibri" panose="020F0502020204030204" pitchFamily="34" charset="0"/>
              </a:rPr>
              <a:t>etc</a:t>
            </a:r>
            <a:endParaRPr lang="en-US" sz="1800" b="0" i="0" u="none" strike="noStrike" baseline="0" dirty="0">
              <a:latin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0" i="0" u="none" strike="noStrike" baseline="0" dirty="0">
              <a:latin typeface="Calibri" panose="020F0502020204030204" pitchFamily="34" charset="0"/>
            </a:endParaRPr>
          </a:p>
          <a:p>
            <a:pPr fontAlgn="base">
              <a:spcBef>
                <a:spcPts val="600"/>
              </a:spcBef>
              <a:buFont typeface="Arial" panose="020B0604020202020204" pitchFamily="34" charset="0"/>
              <a:buNone/>
            </a:pPr>
            <a:r>
              <a:rPr lang="en-US" sz="1600" dirty="0">
                <a:solidFill>
                  <a:srgbClr val="000000"/>
                </a:solidFill>
                <a:latin typeface="Source Sans Pro" panose="020B0503030403020204" pitchFamily="34" charset="0"/>
              </a:rPr>
              <a:t>Decreased sperm and sperm functionality may or may not be reversible upon stopping HRT</a:t>
            </a:r>
          </a:p>
          <a:p>
            <a:pPr fontAlgn="base">
              <a:spcBef>
                <a:spcPts val="600"/>
              </a:spcBef>
              <a:buFont typeface="Arial" panose="020B0604020202020204" pitchFamily="34" charset="0"/>
              <a:buNone/>
            </a:pPr>
            <a:endParaRPr lang="en-US" sz="1600" dirty="0">
              <a:solidFill>
                <a:srgbClr val="000000"/>
              </a:solidFill>
              <a:latin typeface="Source Sans Pro" panose="020B0503030403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Surgery may motivate housing stabilization goals.</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Medical respite programs may have capacity for pts recovering from surgeries.</a:t>
            </a:r>
            <a:endParaRPr lang="en-US" sz="1100" b="0" i="0" u="none" strike="noStrike" baseline="0" dirty="0">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6CC40E84-FBFD-4AEF-AF2A-65A3ECC6DFBD}" type="slidenum">
              <a:rPr lang="en-US" smtClean="0"/>
              <a:t>7</a:t>
            </a:fld>
            <a:endParaRPr lang="en-US"/>
          </a:p>
        </p:txBody>
      </p:sp>
    </p:spTree>
    <p:extLst>
      <p:ext uri="{BB962C8B-B14F-4D97-AF65-F5344CB8AC3E}">
        <p14:creationId xmlns:p14="http://schemas.microsoft.com/office/powerpoint/2010/main" val="1760917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solidFill>
                  <a:srgbClr val="000000"/>
                </a:solidFill>
                <a:latin typeface="Calibri" panose="020F0502020204030204" pitchFamily="34" charset="0"/>
              </a:rPr>
              <a:t>On spironolactone, serum potassium and creatinine should be monitored at 3, 6, and 12 </a:t>
            </a:r>
            <a:r>
              <a:rPr lang="en-US" sz="1200" b="0" i="0" u="none" strike="noStrike" baseline="0" dirty="0" err="1">
                <a:solidFill>
                  <a:srgbClr val="000000"/>
                </a:solidFill>
                <a:latin typeface="Calibri" panose="020F0502020204030204" pitchFamily="34" charset="0"/>
              </a:rPr>
              <a:t>mos</a:t>
            </a:r>
            <a:r>
              <a:rPr lang="en-US" sz="1200" b="0" i="0" u="none" strike="noStrike" baseline="0" dirty="0">
                <a:solidFill>
                  <a:srgbClr val="000000"/>
                </a:solidFill>
                <a:latin typeface="Calibri" panose="020F0502020204030204" pitchFamily="34" charset="0"/>
              </a:rPr>
              <a:t> until stable, then annually or following any change in dose</a:t>
            </a:r>
          </a:p>
          <a:p>
            <a:pPr algn="l"/>
            <a:r>
              <a:rPr lang="en-US" sz="1200" b="0" i="0" u="none" strike="noStrike" baseline="0" dirty="0">
                <a:solidFill>
                  <a:srgbClr val="000000"/>
                </a:solidFill>
                <a:latin typeface="Calibri" panose="020F0502020204030204" pitchFamily="34" charset="0"/>
              </a:rPr>
              <a:t>Serum estradiol at 3 and 6 months and testosterone at 3, 6, and 12 months, then as indicated.</a:t>
            </a:r>
          </a:p>
          <a:p>
            <a:pPr algn="l"/>
            <a:endParaRPr lang="en-US" sz="12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SHBG and albumin if wanting to calculate bioavailable testosterone in complicated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Prolactin only if symptoms of prolactinoma</a:t>
            </a:r>
          </a:p>
        </p:txBody>
      </p:sp>
      <p:sp>
        <p:nvSpPr>
          <p:cNvPr id="4" name="Slide Number Placeholder 3"/>
          <p:cNvSpPr>
            <a:spLocks noGrp="1"/>
          </p:cNvSpPr>
          <p:nvPr>
            <p:ph type="sldNum" sz="quarter" idx="10"/>
          </p:nvPr>
        </p:nvSpPr>
        <p:spPr/>
        <p:txBody>
          <a:bodyPr/>
          <a:lstStyle/>
          <a:p>
            <a:fld id="{6CC40E84-FBFD-4AEF-AF2A-65A3ECC6DFBD}" type="slidenum">
              <a:rPr lang="en-US" smtClean="0"/>
              <a:t>8</a:t>
            </a:fld>
            <a:endParaRPr lang="en-US"/>
          </a:p>
        </p:txBody>
      </p:sp>
    </p:spTree>
    <p:extLst>
      <p:ext uri="{BB962C8B-B14F-4D97-AF65-F5344CB8AC3E}">
        <p14:creationId xmlns:p14="http://schemas.microsoft.com/office/powerpoint/2010/main" val="634405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solidFill>
                  <a:srgbClr val="000000"/>
                </a:solidFill>
                <a:latin typeface="Calibri" panose="020F0502020204030204" pitchFamily="34" charset="0"/>
              </a:rPr>
              <a:t>On spironolactone, serum potassium and creatinine should be monitored at 3, 6, and 12 </a:t>
            </a:r>
            <a:r>
              <a:rPr lang="en-US" sz="1200" b="0" i="0" u="none" strike="noStrike" baseline="0" dirty="0" err="1">
                <a:solidFill>
                  <a:srgbClr val="000000"/>
                </a:solidFill>
                <a:latin typeface="Calibri" panose="020F0502020204030204" pitchFamily="34" charset="0"/>
              </a:rPr>
              <a:t>mos</a:t>
            </a:r>
            <a:r>
              <a:rPr lang="en-US" sz="1200" b="0" i="0" u="none" strike="noStrike" baseline="0" dirty="0">
                <a:solidFill>
                  <a:srgbClr val="000000"/>
                </a:solidFill>
                <a:latin typeface="Calibri" panose="020F0502020204030204" pitchFamily="34" charset="0"/>
              </a:rPr>
              <a:t> until stable, then annually or following any change in dose</a:t>
            </a:r>
          </a:p>
          <a:p>
            <a:pPr algn="l"/>
            <a:r>
              <a:rPr lang="en-US" sz="1200" b="0" i="0" u="none" strike="noStrike" baseline="0" dirty="0">
                <a:solidFill>
                  <a:srgbClr val="000000"/>
                </a:solidFill>
                <a:latin typeface="Calibri" panose="020F0502020204030204" pitchFamily="34" charset="0"/>
              </a:rPr>
              <a:t>Serum estradiol at 3 and 6 months and testosterone at 3, 6, and 12 months, then as indicated.</a:t>
            </a:r>
          </a:p>
          <a:p>
            <a:pPr algn="l"/>
            <a:endParaRPr lang="en-US" sz="12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SHBG and albumin if wanting to calculate bioavailable testosterone in complicated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Prolactin only if symptoms of prolactinoma</a:t>
            </a:r>
          </a:p>
        </p:txBody>
      </p:sp>
      <p:sp>
        <p:nvSpPr>
          <p:cNvPr id="4" name="Slide Number Placeholder 3"/>
          <p:cNvSpPr>
            <a:spLocks noGrp="1"/>
          </p:cNvSpPr>
          <p:nvPr>
            <p:ph type="sldNum" sz="quarter" idx="10"/>
          </p:nvPr>
        </p:nvSpPr>
        <p:spPr/>
        <p:txBody>
          <a:bodyPr/>
          <a:lstStyle/>
          <a:p>
            <a:fld id="{6CC40E84-FBFD-4AEF-AF2A-65A3ECC6DFBD}" type="slidenum">
              <a:rPr lang="en-US" smtClean="0"/>
              <a:t>9</a:t>
            </a:fld>
            <a:endParaRPr lang="en-US"/>
          </a:p>
        </p:txBody>
      </p:sp>
    </p:spTree>
    <p:extLst>
      <p:ext uri="{BB962C8B-B14F-4D97-AF65-F5344CB8AC3E}">
        <p14:creationId xmlns:p14="http://schemas.microsoft.com/office/powerpoint/2010/main" val="3458177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Calibri" panose="020F0502020204030204" pitchFamily="34" charset="0"/>
              </a:rPr>
              <a:t>visits ~q3mo until stable dose</a:t>
            </a:r>
          </a:p>
        </p:txBody>
      </p:sp>
      <p:sp>
        <p:nvSpPr>
          <p:cNvPr id="4" name="Slide Number Placeholder 3"/>
          <p:cNvSpPr>
            <a:spLocks noGrp="1"/>
          </p:cNvSpPr>
          <p:nvPr>
            <p:ph type="sldNum" sz="quarter" idx="5"/>
          </p:nvPr>
        </p:nvSpPr>
        <p:spPr/>
        <p:txBody>
          <a:bodyPr/>
          <a:lstStyle/>
          <a:p>
            <a:fld id="{6CC40E84-FBFD-4AEF-AF2A-65A3ECC6DFBD}" type="slidenum">
              <a:rPr lang="en-US" smtClean="0"/>
              <a:t>10</a:t>
            </a:fld>
            <a:endParaRPr lang="en-US"/>
          </a:p>
        </p:txBody>
      </p:sp>
    </p:spTree>
    <p:extLst>
      <p:ext uri="{BB962C8B-B14F-4D97-AF65-F5344CB8AC3E}">
        <p14:creationId xmlns:p14="http://schemas.microsoft.com/office/powerpoint/2010/main" val="424071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B3D9BD-A71D-4B0A-BEA7-6B88A1F4CF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266480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B3D9BD-A71D-4B0A-BEA7-6B88A1F4CF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318107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B3D9BD-A71D-4B0A-BEA7-6B88A1F4CF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415674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B3D9BD-A71D-4B0A-BEA7-6B88A1F4CF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181723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B3D9BD-A71D-4B0A-BEA7-6B88A1F4CF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317369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B3D9BD-A71D-4B0A-BEA7-6B88A1F4CF0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155088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B3D9BD-A71D-4B0A-BEA7-6B88A1F4CF0B}" type="datetimeFigureOut">
              <a:rPr lang="en-US" smtClean="0"/>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53786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B3D9BD-A71D-4B0A-BEA7-6B88A1F4CF0B}" type="datetimeFigureOut">
              <a:rPr lang="en-US" smtClean="0"/>
              <a:t>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156613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3D9BD-A71D-4B0A-BEA7-6B88A1F4CF0B}" type="datetimeFigureOut">
              <a:rPr lang="en-US" smtClean="0"/>
              <a:t>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151080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B3D9BD-A71D-4B0A-BEA7-6B88A1F4CF0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51670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B3D9BD-A71D-4B0A-BEA7-6B88A1F4CF0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0E5AC-77E3-4C5A-A80F-817C0D1ADA76}" type="slidenum">
              <a:rPr lang="en-US" smtClean="0"/>
              <a:t>‹#›</a:t>
            </a:fld>
            <a:endParaRPr lang="en-US"/>
          </a:p>
        </p:txBody>
      </p:sp>
    </p:spTree>
    <p:extLst>
      <p:ext uri="{BB962C8B-B14F-4D97-AF65-F5344CB8AC3E}">
        <p14:creationId xmlns:p14="http://schemas.microsoft.com/office/powerpoint/2010/main" val="84193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2B3D9BD-A71D-4B0A-BEA7-6B88A1F4CF0B}" type="datetimeFigureOut">
              <a:rPr lang="en-US" smtClean="0"/>
              <a:t>5/12/2023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D0E5AC-77E3-4C5A-A80F-817C0D1ADA76}" type="slidenum">
              <a:rPr lang="en-US" smtClean="0"/>
              <a:t>‹#›</a:t>
            </a:fld>
            <a:endParaRPr lang="en-US"/>
          </a:p>
        </p:txBody>
      </p:sp>
    </p:spTree>
    <p:extLst>
      <p:ext uri="{BB962C8B-B14F-4D97-AF65-F5344CB8AC3E}">
        <p14:creationId xmlns:p14="http://schemas.microsoft.com/office/powerpoint/2010/main" val="344723032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http://project-health.org/transline/" TargetMode="External"/><Relationship Id="rId13" Type="http://schemas.openxmlformats.org/officeDocument/2006/relationships/hyperlink" Target="http://callen-lorde.org/graphics/2018/09/HOTT-Safer-Tucking_Final.pdf" TargetMode="External"/><Relationship Id="rId3" Type="http://schemas.openxmlformats.org/officeDocument/2006/relationships/hyperlink" Target="http://transhealth.ucsf.edu/" TargetMode="External"/><Relationship Id="rId7" Type="http://schemas.openxmlformats.org/officeDocument/2006/relationships/hyperlink" Target="https://fenwayhealth.org/wp-content/uploads/2015/07/COM-1880-trans-health_injection-guide_small_v2.pdf" TargetMode="External"/><Relationship Id="rId12" Type="http://schemas.openxmlformats.org/officeDocument/2006/relationships/hyperlink" Target="http://callen-lorde.org/graphics/2018/09/Safer-Binding_2018_FINAL.pdf"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hyperlink" Target="https://www.lgbtqiahealtheducation.org/wp-content/uploads/2021/07/Medical-Care-of-Trans-and-Gender-Diverse-Adults-Spring-2021.pdf" TargetMode="External"/><Relationship Id="rId11" Type="http://schemas.openxmlformats.org/officeDocument/2006/relationships/hyperlink" Target="http://callen-lorde.org/transhealth/" TargetMode="External"/><Relationship Id="rId5" Type="http://schemas.openxmlformats.org/officeDocument/2006/relationships/hyperlink" Target="http://www.lgbthealtheducation.org/topic/transgender-health/" TargetMode="External"/><Relationship Id="rId15" Type="http://schemas.openxmlformats.org/officeDocument/2006/relationships/hyperlink" Target="https://www.ustranssurvey.org/" TargetMode="External"/><Relationship Id="rId10" Type="http://schemas.openxmlformats.org/officeDocument/2006/relationships/hyperlink" Target="https://transline.zendesk.com/hc/en-us/article_attachments/213758968/Trans_Safer_Sex_Guide_FINAL.pdf" TargetMode="External"/><Relationship Id="rId4" Type="http://schemas.openxmlformats.org/officeDocument/2006/relationships/hyperlink" Target="http://transhealth.ucsf.edu/trans?page=guidelines-home" TargetMode="External"/><Relationship Id="rId9" Type="http://schemas.openxmlformats.org/officeDocument/2006/relationships/hyperlink" Target="https://transline.zendesk.com/hc/en-us/article_attachments/360047702053/TransLine_HRT_Guidelines_FINAL.pdf" TargetMode="External"/><Relationship Id="rId14" Type="http://schemas.openxmlformats.org/officeDocument/2006/relationships/hyperlink" Target="https://www.wpath.org/publications/soc"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1905000"/>
            <a:ext cx="3200400" cy="3200400"/>
          </a:xfrm>
          <a:prstGeom prst="rect">
            <a:avLst/>
          </a:prstGeom>
        </p:spPr>
      </p:pic>
      <p:sp>
        <p:nvSpPr>
          <p:cNvPr id="4" name="TextBox 3">
            <a:extLst>
              <a:ext uri="{FF2B5EF4-FFF2-40B4-BE49-F238E27FC236}">
                <a16:creationId xmlns:a16="http://schemas.microsoft.com/office/drawing/2014/main" id="{70180517-A56E-530D-AAA2-2D4C765C5A95}"/>
              </a:ext>
            </a:extLst>
          </p:cNvPr>
          <p:cNvSpPr txBox="1"/>
          <p:nvPr/>
        </p:nvSpPr>
        <p:spPr>
          <a:xfrm>
            <a:off x="609600" y="609600"/>
            <a:ext cx="7924800" cy="523220"/>
          </a:xfrm>
          <a:prstGeom prst="rect">
            <a:avLst/>
          </a:prstGeom>
          <a:noFill/>
        </p:spPr>
        <p:txBody>
          <a:bodyPr wrap="square">
            <a:spAutoFit/>
          </a:bodyPr>
          <a:lstStyle/>
          <a:p>
            <a:pPr algn="ctr"/>
            <a:r>
              <a:rPr lang="en-US" sz="2800" b="1" dirty="0"/>
              <a:t>Estrogen-based Gender-Affirming Hormone Therapy</a:t>
            </a:r>
          </a:p>
        </p:txBody>
      </p:sp>
      <p:sp>
        <p:nvSpPr>
          <p:cNvPr id="2" name="TextBox 1">
            <a:extLst>
              <a:ext uri="{FF2B5EF4-FFF2-40B4-BE49-F238E27FC236}">
                <a16:creationId xmlns:a16="http://schemas.microsoft.com/office/drawing/2014/main" id="{C64A8BC8-1616-4565-F092-DA2D44BD72DC}"/>
              </a:ext>
            </a:extLst>
          </p:cNvPr>
          <p:cNvSpPr txBox="1"/>
          <p:nvPr/>
        </p:nvSpPr>
        <p:spPr>
          <a:xfrm>
            <a:off x="2574433" y="5895110"/>
            <a:ext cx="3995133" cy="369332"/>
          </a:xfrm>
          <a:prstGeom prst="rect">
            <a:avLst/>
          </a:prstGeom>
          <a:noFill/>
        </p:spPr>
        <p:txBody>
          <a:bodyPr wrap="none" rtlCol="0">
            <a:spAutoFit/>
          </a:bodyPr>
          <a:lstStyle/>
          <a:p>
            <a:pPr algn="ctr"/>
            <a:r>
              <a:rPr lang="en-US" dirty="0"/>
              <a:t>Elliot Goodenough MD/PhD (they/them)</a:t>
            </a:r>
          </a:p>
        </p:txBody>
      </p:sp>
    </p:spTree>
    <p:extLst>
      <p:ext uri="{BB962C8B-B14F-4D97-AF65-F5344CB8AC3E}">
        <p14:creationId xmlns:p14="http://schemas.microsoft.com/office/powerpoint/2010/main" val="916922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C96DE8-3C3B-192B-DD8D-E9143FE765A1}"/>
              </a:ext>
            </a:extLst>
          </p:cNvPr>
          <p:cNvSpPr txBox="1"/>
          <p:nvPr/>
        </p:nvSpPr>
        <p:spPr>
          <a:xfrm>
            <a:off x="457200" y="533400"/>
            <a:ext cx="8394349" cy="4401205"/>
          </a:xfrm>
          <a:prstGeom prst="rect">
            <a:avLst/>
          </a:prstGeom>
          <a:noFill/>
        </p:spPr>
        <p:txBody>
          <a:bodyPr wrap="none" rtlCol="0">
            <a:spAutoFit/>
          </a:bodyPr>
          <a:lstStyle/>
          <a:p>
            <a:r>
              <a:rPr lang="en-US" sz="2000" b="1" dirty="0"/>
              <a:t>Follow-up visit</a:t>
            </a:r>
          </a:p>
          <a:p>
            <a:endParaRPr lang="en-US" sz="2000" dirty="0"/>
          </a:p>
          <a:p>
            <a:pPr marL="285750" indent="-285750">
              <a:buFont typeface="Arial" panose="020B0604020202020204" pitchFamily="34" charset="0"/>
              <a:buChar char="•"/>
            </a:pPr>
            <a:r>
              <a:rPr lang="en-US" sz="2000" dirty="0"/>
              <a:t>How’s it going? Are you noticing any changes? Any problems or side effects?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Any changes in life / goals?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How are things going with family/friends/partner/work?</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Do you think you want to stick with or adjust your dose?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Do you want to check labs/levels?</a:t>
            </a:r>
          </a:p>
          <a:p>
            <a:pPr marL="742950" lvl="1" indent="-285750">
              <a:buFont typeface="Arial" panose="020B0604020202020204" pitchFamily="34" charset="0"/>
              <a:buChar char="•"/>
            </a:pPr>
            <a:r>
              <a:rPr lang="en-US" sz="2000" dirty="0"/>
              <a:t>Should we adjust dose before or after getting results?</a:t>
            </a:r>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When should we follow up again?</a:t>
            </a:r>
          </a:p>
        </p:txBody>
      </p:sp>
    </p:spTree>
    <p:extLst>
      <p:ext uri="{BB962C8B-B14F-4D97-AF65-F5344CB8AC3E}">
        <p14:creationId xmlns:p14="http://schemas.microsoft.com/office/powerpoint/2010/main" val="3039556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228123"/>
            <a:ext cx="8915400" cy="6401753"/>
          </a:xfrm>
          <a:prstGeom prst="rect">
            <a:avLst/>
          </a:prstGeom>
        </p:spPr>
        <p:txBody>
          <a:bodyPr wrap="square">
            <a:spAutoFit/>
          </a:bodyPr>
          <a:lstStyle/>
          <a:p>
            <a:r>
              <a:rPr lang="en-US" sz="2000" b="1" dirty="0"/>
              <a:t>Physical Exam </a:t>
            </a:r>
          </a:p>
          <a:p>
            <a:endParaRPr lang="en-US" sz="2000" b="1" dirty="0"/>
          </a:p>
          <a:p>
            <a:pPr marL="285750" indent="-285750">
              <a:buFont typeface="Arial" panose="020B0604020202020204" pitchFamily="34" charset="0"/>
              <a:buChar char="•"/>
            </a:pPr>
            <a:r>
              <a:rPr lang="en-US" sz="2000" dirty="0"/>
              <a:t>may be traumatic</a:t>
            </a:r>
          </a:p>
          <a:p>
            <a:pPr marL="742950" lvl="1" indent="-285750">
              <a:buFont typeface="Arial" panose="020B0604020202020204" pitchFamily="34" charset="0"/>
              <a:buChar char="•"/>
            </a:pPr>
            <a:r>
              <a:rPr lang="en-US" dirty="0"/>
              <a:t>only examine as medically indicated</a:t>
            </a:r>
          </a:p>
          <a:p>
            <a:pPr marL="742950" lvl="1" indent="-285750">
              <a:buFont typeface="Arial" panose="020B0604020202020204" pitchFamily="34" charset="0"/>
              <a:buChar char="•"/>
            </a:pPr>
            <a:r>
              <a:rPr lang="en-US" dirty="0"/>
              <a:t>discuss pt preferences</a:t>
            </a:r>
          </a:p>
          <a:p>
            <a:pPr marL="742950" lvl="1" indent="-285750">
              <a:buFont typeface="Arial" panose="020B0604020202020204" pitchFamily="34" charset="0"/>
              <a:buChar char="•"/>
            </a:pPr>
            <a:r>
              <a:rPr lang="en-US" dirty="0"/>
              <a:t>ask preferred terms or use general terms for body parts</a:t>
            </a:r>
          </a:p>
          <a:p>
            <a:pPr marL="742950" lvl="1" indent="-285750">
              <a:buFont typeface="Arial" panose="020B0604020202020204" pitchFamily="34" charset="0"/>
              <a:buChar char="•"/>
            </a:pPr>
            <a:r>
              <a:rPr lang="en-US" dirty="0">
                <a:solidFill>
                  <a:srgbClr val="000000"/>
                </a:solidFill>
              </a:rPr>
              <a:t>allow distracting tactics, support person</a:t>
            </a:r>
          </a:p>
          <a:p>
            <a:pPr marL="742950" lvl="1" indent="-285750">
              <a:buFont typeface="Arial" panose="020B0604020202020204" pitchFamily="34" charset="0"/>
              <a:buChar char="•"/>
            </a:pPr>
            <a:r>
              <a:rPr lang="en-US" dirty="0">
                <a:solidFill>
                  <a:srgbClr val="000000"/>
                </a:solidFill>
              </a:rPr>
              <a:t>consider self-collection of swabs</a:t>
            </a:r>
          </a:p>
          <a:p>
            <a:pPr marL="742950" lvl="1" indent="-285750">
              <a:buFont typeface="Arial" panose="020B0604020202020204" pitchFamily="34" charset="0"/>
              <a:buChar char="•"/>
            </a:pPr>
            <a:r>
              <a:rPr lang="en-US" sz="1800" kern="0" dirty="0">
                <a:effectLst/>
                <a:ea typeface="Times New Roman" panose="02020603050405020304" pitchFamily="18" charset="0"/>
                <a:cs typeface="Times New Roman" panose="02020603050405020304" pitchFamily="18" charset="0"/>
              </a:rPr>
              <a:t>can consider benzodiazepine for sensitive</a:t>
            </a:r>
            <a:r>
              <a:rPr lang="en-US" kern="0" dirty="0">
                <a:ea typeface="Times New Roman" panose="02020603050405020304" pitchFamily="18" charset="0"/>
                <a:cs typeface="Times New Roman" panose="02020603050405020304" pitchFamily="18" charset="0"/>
              </a:rPr>
              <a:t> </a:t>
            </a:r>
            <a:r>
              <a:rPr lang="en-US" sz="1800" kern="0" dirty="0">
                <a:effectLst/>
                <a:ea typeface="Times New Roman" panose="02020603050405020304" pitchFamily="18" charset="0"/>
                <a:cs typeface="Times New Roman" panose="02020603050405020304" pitchFamily="18" charset="0"/>
              </a:rPr>
              <a:t>exam</a:t>
            </a:r>
          </a:p>
          <a:p>
            <a:pPr lvl="1"/>
            <a:endParaRPr lang="en-US" sz="2000" dirty="0"/>
          </a:p>
          <a:p>
            <a:pPr marL="285750" indent="-285750">
              <a:buFont typeface="Arial" panose="020B0604020202020204" pitchFamily="34" charset="0"/>
              <a:buChar char="•"/>
            </a:pPr>
            <a:r>
              <a:rPr lang="en-US" sz="2000" dirty="0"/>
              <a:t>based on organs present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range of transition effects</a:t>
            </a:r>
          </a:p>
          <a:p>
            <a:pPr marL="742950" lvl="1" indent="-285750">
              <a:buFont typeface="Arial" panose="020B0604020202020204" pitchFamily="34" charset="0"/>
              <a:buChar char="•"/>
            </a:pPr>
            <a:r>
              <a:rPr lang="en-US" dirty="0"/>
              <a:t>hormones</a:t>
            </a:r>
          </a:p>
          <a:p>
            <a:pPr marL="1200150" lvl="2" indent="-285750">
              <a:buFont typeface="Arial" panose="020B0604020202020204" pitchFamily="34" charset="0"/>
              <a:buChar char="•"/>
            </a:pPr>
            <a:r>
              <a:rPr lang="en-US" dirty="0"/>
              <a:t>breast tissue</a:t>
            </a:r>
          </a:p>
          <a:p>
            <a:pPr marL="1200150" lvl="2" indent="-285750">
              <a:buFont typeface="Arial" panose="020B0604020202020204" pitchFamily="34" charset="0"/>
              <a:buChar char="•"/>
            </a:pPr>
            <a:r>
              <a:rPr lang="en-US" dirty="0"/>
              <a:t>fat redistribution</a:t>
            </a:r>
          </a:p>
          <a:p>
            <a:pPr marL="1200150" lvl="2" indent="-285750">
              <a:buFont typeface="Arial" panose="020B0604020202020204" pitchFamily="34" charset="0"/>
              <a:buChar char="•"/>
            </a:pPr>
            <a:r>
              <a:rPr lang="en-US" dirty="0"/>
              <a:t>thinner skin</a:t>
            </a:r>
          </a:p>
          <a:p>
            <a:pPr marL="1200150" lvl="2" indent="-285750">
              <a:buFont typeface="Arial" panose="020B0604020202020204" pitchFamily="34" charset="0"/>
              <a:buChar char="•"/>
            </a:pPr>
            <a:r>
              <a:rPr lang="en-US" dirty="0"/>
              <a:t>small/retracted testicles</a:t>
            </a:r>
          </a:p>
          <a:p>
            <a:pPr marL="742950" lvl="1" indent="-285750">
              <a:buFont typeface="Arial" panose="020B0604020202020204" pitchFamily="34" charset="0"/>
              <a:buChar char="•"/>
            </a:pPr>
            <a:r>
              <a:rPr lang="en-US" dirty="0"/>
              <a:t>surgeries</a:t>
            </a:r>
          </a:p>
          <a:p>
            <a:pPr marL="1200150" lvl="2" indent="-285750">
              <a:buFont typeface="Arial" panose="020B0604020202020204" pitchFamily="34" charset="0"/>
              <a:buChar char="•"/>
            </a:pPr>
            <a:r>
              <a:rPr lang="en-US" dirty="0"/>
              <a:t>in vaginoplasty, prostate anterior to vaginal wall, consider anoscope if examining</a:t>
            </a:r>
          </a:p>
          <a:p>
            <a:pPr marL="742950" lvl="1" indent="-285750">
              <a:buFont typeface="Arial" panose="020B0604020202020204" pitchFamily="34" charset="0"/>
              <a:buChar char="•"/>
            </a:pPr>
            <a:r>
              <a:rPr lang="en-US" dirty="0"/>
              <a:t>tucking, padding</a:t>
            </a:r>
          </a:p>
          <a:p>
            <a:pPr marL="742950" lvl="1" indent="-285750">
              <a:buFont typeface="Arial" panose="020B0604020202020204" pitchFamily="34" charset="0"/>
              <a:buChar char="•"/>
            </a:pPr>
            <a:r>
              <a:rPr lang="en-US" dirty="0"/>
              <a:t>silicone</a:t>
            </a:r>
            <a:endParaRPr lang="en-US" sz="2000" dirty="0"/>
          </a:p>
        </p:txBody>
      </p:sp>
    </p:spTree>
    <p:extLst>
      <p:ext uri="{BB962C8B-B14F-4D97-AF65-F5344CB8AC3E}">
        <p14:creationId xmlns:p14="http://schemas.microsoft.com/office/powerpoint/2010/main" val="192924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6019800" cy="369332"/>
          </a:xfrm>
          <a:prstGeom prst="rect">
            <a:avLst/>
          </a:prstGeom>
        </p:spPr>
        <p:txBody>
          <a:bodyPr wrap="square">
            <a:spAutoFit/>
          </a:bodyPr>
          <a:lstStyle/>
          <a:p>
            <a:r>
              <a:rPr lang="en-US" b="1" dirty="0">
                <a:solidFill>
                  <a:srgbClr val="000000"/>
                </a:solidFill>
                <a:latin typeface="Arial" panose="020B0604020202020204" pitchFamily="34" charset="0"/>
              </a:rPr>
              <a:t>Interpreting labs</a:t>
            </a:r>
          </a:p>
        </p:txBody>
      </p:sp>
      <p:grpSp>
        <p:nvGrpSpPr>
          <p:cNvPr id="8" name="Group 7"/>
          <p:cNvGrpSpPr/>
          <p:nvPr/>
        </p:nvGrpSpPr>
        <p:grpSpPr>
          <a:xfrm>
            <a:off x="1155734" y="1280752"/>
            <a:ext cx="7378666" cy="2300648"/>
            <a:chOff x="933006" y="1946145"/>
            <a:chExt cx="5660682" cy="1537885"/>
          </a:xfrm>
        </p:grpSpPr>
        <p:pic>
          <p:nvPicPr>
            <p:cNvPr id="3" name="Picture 2"/>
            <p:cNvPicPr>
              <a:picLocks noChangeAspect="1"/>
            </p:cNvPicPr>
            <p:nvPr/>
          </p:nvPicPr>
          <p:blipFill>
            <a:blip r:embed="rId3"/>
            <a:stretch>
              <a:fillRect/>
            </a:stretch>
          </p:blipFill>
          <p:spPr>
            <a:xfrm>
              <a:off x="962162" y="2318230"/>
              <a:ext cx="5631526" cy="1165800"/>
            </a:xfrm>
            <a:prstGeom prst="rect">
              <a:avLst/>
            </a:prstGeom>
          </p:spPr>
        </p:pic>
        <p:sp>
          <p:nvSpPr>
            <p:cNvPr id="6" name="Rectangle 5"/>
            <p:cNvSpPr/>
            <p:nvPr/>
          </p:nvSpPr>
          <p:spPr>
            <a:xfrm>
              <a:off x="933006" y="1946145"/>
              <a:ext cx="5105400" cy="369332"/>
            </a:xfrm>
            <a:prstGeom prst="rect">
              <a:avLst/>
            </a:prstGeom>
          </p:spPr>
          <p:txBody>
            <a:bodyPr wrap="square">
              <a:spAutoFit/>
            </a:bodyPr>
            <a:lstStyle/>
            <a:p>
              <a:r>
                <a:rPr lang="en-US" dirty="0">
                  <a:solidFill>
                    <a:srgbClr val="000000"/>
                  </a:solidFill>
                  <a:latin typeface="Arial" panose="020B0604020202020204" pitchFamily="34" charset="0"/>
                </a:rPr>
                <a:t>feminizing hormone therapy</a:t>
              </a:r>
              <a:endParaRPr lang="en-US" dirty="0"/>
            </a:p>
          </p:txBody>
        </p:sp>
      </p:grpSp>
    </p:spTree>
    <p:extLst>
      <p:ext uri="{BB962C8B-B14F-4D97-AF65-F5344CB8AC3E}">
        <p14:creationId xmlns:p14="http://schemas.microsoft.com/office/powerpoint/2010/main" val="3258446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335" y="104537"/>
            <a:ext cx="9448800" cy="6355586"/>
          </a:xfrm>
          <a:prstGeom prst="rect">
            <a:avLst/>
          </a:prstGeom>
        </p:spPr>
        <p:txBody>
          <a:bodyPr wrap="square">
            <a:spAutoFit/>
          </a:bodyPr>
          <a:lstStyle/>
          <a:p>
            <a:pPr lvl="1"/>
            <a:r>
              <a:rPr lang="en-US" sz="2000" b="1" dirty="0"/>
              <a:t>Estrogen</a:t>
            </a:r>
          </a:p>
          <a:p>
            <a:pPr marL="742950" lvl="1" indent="-285750">
              <a:buFont typeface="Arial" panose="020B0604020202020204" pitchFamily="34" charset="0"/>
              <a:buChar char="•"/>
            </a:pPr>
            <a:r>
              <a:rPr lang="en-US" sz="2000" dirty="0">
                <a:solidFill>
                  <a:srgbClr val="000000"/>
                </a:solidFill>
              </a:rPr>
              <a:t>17-</a:t>
            </a:r>
            <a:r>
              <a:rPr lang="el-GR" sz="2000" dirty="0"/>
              <a:t>β</a:t>
            </a:r>
            <a:r>
              <a:rPr lang="en-US" sz="2000" dirty="0">
                <a:solidFill>
                  <a:srgbClr val="000000"/>
                </a:solidFill>
              </a:rPr>
              <a:t> estradiol (bioidentical)</a:t>
            </a:r>
          </a:p>
          <a:p>
            <a:pPr marL="742950" lvl="1" indent="-285750">
              <a:buFont typeface="Arial" panose="020B0604020202020204" pitchFamily="34" charset="0"/>
              <a:buChar char="•"/>
            </a:pPr>
            <a:r>
              <a:rPr lang="en-US" sz="2000" dirty="0">
                <a:solidFill>
                  <a:srgbClr val="000000"/>
                </a:solidFill>
              </a:rPr>
              <a:t>feedback inhibits testosterone production</a:t>
            </a:r>
          </a:p>
          <a:p>
            <a:pPr lvl="1"/>
            <a:endParaRPr lang="en-US" sz="2000" dirty="0"/>
          </a:p>
          <a:p>
            <a:pPr lvl="1"/>
            <a:r>
              <a:rPr lang="en-US" sz="2000" b="1" dirty="0"/>
              <a:t>Androgen blocker</a:t>
            </a:r>
          </a:p>
          <a:p>
            <a:pPr marL="1200150" lvl="2" indent="-285750">
              <a:buFont typeface="Arial" panose="020B0604020202020204" pitchFamily="34" charset="0"/>
              <a:buChar char="•"/>
            </a:pPr>
            <a:r>
              <a:rPr lang="en-US" sz="2000" dirty="0"/>
              <a:t>not needed s/p orchiectomy</a:t>
            </a:r>
          </a:p>
          <a:p>
            <a:pPr marL="1200150" lvl="2" indent="-285750">
              <a:buFont typeface="Arial" panose="020B0604020202020204" pitchFamily="34" charset="0"/>
              <a:buChar char="•"/>
            </a:pPr>
            <a:endParaRPr lang="en-US" sz="900" dirty="0"/>
          </a:p>
          <a:p>
            <a:pPr marL="742950" lvl="1" indent="-285750">
              <a:buFont typeface="Arial" panose="020B0604020202020204" pitchFamily="34" charset="0"/>
              <a:buChar char="•"/>
            </a:pPr>
            <a:r>
              <a:rPr lang="en-US" sz="2000" dirty="0"/>
              <a:t>Spironolactone </a:t>
            </a:r>
          </a:p>
          <a:p>
            <a:pPr marL="1200150" lvl="2" indent="-285750">
              <a:buFont typeface="Arial" panose="020B0604020202020204" pitchFamily="34" charset="0"/>
              <a:buChar char="•"/>
            </a:pPr>
            <a:r>
              <a:rPr lang="en-US" sz="2000" dirty="0"/>
              <a:t>at high doses blocks androgen receptor and suppresses testosterone synthesis</a:t>
            </a:r>
          </a:p>
          <a:p>
            <a:pPr marL="1657350" lvl="3" indent="-285750">
              <a:buFont typeface="Arial" panose="020B0604020202020204" pitchFamily="34" charset="0"/>
              <a:buChar char="•"/>
            </a:pPr>
            <a:r>
              <a:rPr lang="en-US" sz="2000" dirty="0"/>
              <a:t>if used alone, risk of bone loss, hot flashes, low mood, low energy</a:t>
            </a:r>
          </a:p>
          <a:p>
            <a:pPr marL="1200150" lvl="2" indent="-285750">
              <a:buFont typeface="Arial" panose="020B0604020202020204" pitchFamily="34" charset="0"/>
              <a:buChar char="•"/>
            </a:pPr>
            <a:r>
              <a:rPr lang="en-US" sz="2000" dirty="0"/>
              <a:t>potassium-sparing diuretic</a:t>
            </a:r>
          </a:p>
          <a:p>
            <a:pPr marL="1657350" lvl="3" indent="-285750">
              <a:buFont typeface="Arial" panose="020B0604020202020204" pitchFamily="34" charset="0"/>
              <a:buChar char="•"/>
            </a:pPr>
            <a:r>
              <a:rPr lang="en-US" sz="2000" dirty="0"/>
              <a:t>increased urination - often improves with time</a:t>
            </a:r>
          </a:p>
          <a:p>
            <a:pPr marL="1657350" lvl="3" indent="-285750">
              <a:buFont typeface="Arial" panose="020B0604020202020204" pitchFamily="34" charset="0"/>
              <a:buChar char="•"/>
            </a:pPr>
            <a:r>
              <a:rPr lang="en-US" sz="2000" dirty="0"/>
              <a:t>caution in CKD</a:t>
            </a:r>
          </a:p>
          <a:p>
            <a:pPr marL="1657350" lvl="3" indent="-285750">
              <a:buFont typeface="Arial" panose="020B0604020202020204" pitchFamily="34" charset="0"/>
              <a:buChar char="•"/>
            </a:pPr>
            <a:endParaRPr lang="en-US" sz="900" dirty="0"/>
          </a:p>
          <a:p>
            <a:pPr marL="742950" lvl="1" indent="-285750">
              <a:buFont typeface="Arial" panose="020B0604020202020204" pitchFamily="34" charset="0"/>
              <a:buChar char="•"/>
            </a:pPr>
            <a:r>
              <a:rPr lang="el-GR" sz="2000" dirty="0">
                <a:solidFill>
                  <a:schemeClr val="tx2">
                    <a:lumMod val="50000"/>
                  </a:schemeClr>
                </a:solidFill>
              </a:rPr>
              <a:t>5α</a:t>
            </a:r>
            <a:r>
              <a:rPr lang="en-US" sz="2000" dirty="0">
                <a:solidFill>
                  <a:schemeClr val="tx2">
                    <a:lumMod val="50000"/>
                  </a:schemeClr>
                </a:solidFill>
              </a:rPr>
              <a:t> reductase inhibitors (finasteride, dutasteride)</a:t>
            </a:r>
          </a:p>
          <a:p>
            <a:pPr marL="1200150" lvl="2" indent="-285750">
              <a:buFont typeface="Arial" panose="020B0604020202020204" pitchFamily="34" charset="0"/>
              <a:buChar char="•"/>
            </a:pPr>
            <a:r>
              <a:rPr lang="en-US" sz="2000" dirty="0">
                <a:solidFill>
                  <a:schemeClr val="tx2">
                    <a:lumMod val="50000"/>
                  </a:schemeClr>
                </a:solidFill>
              </a:rPr>
              <a:t>block conversion of testosterone to dihydrotestosterone</a:t>
            </a:r>
          </a:p>
          <a:p>
            <a:pPr marL="1657350" lvl="3" indent="-285750">
              <a:buFont typeface="Arial" panose="020B0604020202020204" pitchFamily="34" charset="0"/>
              <a:buChar char="•"/>
            </a:pPr>
            <a:r>
              <a:rPr lang="en-US" sz="2000" dirty="0">
                <a:solidFill>
                  <a:schemeClr val="tx2">
                    <a:lumMod val="50000"/>
                  </a:schemeClr>
                </a:solidFill>
              </a:rPr>
              <a:t>primarily affect facial/body hair and progression of baldness</a:t>
            </a:r>
          </a:p>
          <a:p>
            <a:pPr marL="1200150" lvl="2" indent="-285750">
              <a:buFont typeface="Arial" panose="020B0604020202020204" pitchFamily="34" charset="0"/>
              <a:buChar char="•"/>
            </a:pPr>
            <a:r>
              <a:rPr lang="en-US" sz="2000" dirty="0">
                <a:solidFill>
                  <a:schemeClr val="tx2">
                    <a:lumMod val="50000"/>
                  </a:schemeClr>
                </a:solidFill>
              </a:rPr>
              <a:t>option if can’t take spiro or if seeking partial feminization</a:t>
            </a:r>
          </a:p>
          <a:p>
            <a:pPr marL="1200150" lvl="2" indent="-285750">
              <a:buFont typeface="Arial" panose="020B0604020202020204" pitchFamily="34" charset="0"/>
              <a:buChar char="•"/>
            </a:pPr>
            <a:endParaRPr lang="en-US" sz="900" dirty="0">
              <a:solidFill>
                <a:schemeClr val="tx2">
                  <a:lumMod val="50000"/>
                </a:schemeClr>
              </a:solidFill>
            </a:endParaRPr>
          </a:p>
          <a:p>
            <a:pPr marL="742950" lvl="1" indent="-285750">
              <a:buFont typeface="Arial" panose="020B0604020202020204" pitchFamily="34" charset="0"/>
              <a:buChar char="•"/>
            </a:pPr>
            <a:r>
              <a:rPr lang="en-US" sz="2000" dirty="0" err="1">
                <a:solidFill>
                  <a:schemeClr val="accent4">
                    <a:lumMod val="50000"/>
                  </a:schemeClr>
                </a:solidFill>
              </a:rPr>
              <a:t>Gonadatropin</a:t>
            </a:r>
            <a:r>
              <a:rPr lang="en-US" sz="2000" dirty="0">
                <a:solidFill>
                  <a:schemeClr val="accent4">
                    <a:lumMod val="50000"/>
                  </a:schemeClr>
                </a:solidFill>
              </a:rPr>
              <a:t> Releasing Hormone agonists (leuprolide injection, </a:t>
            </a:r>
            <a:r>
              <a:rPr lang="en-US" sz="2000" dirty="0" err="1">
                <a:solidFill>
                  <a:schemeClr val="accent4">
                    <a:lumMod val="50000"/>
                  </a:schemeClr>
                </a:solidFill>
              </a:rPr>
              <a:t>histrelin</a:t>
            </a:r>
            <a:r>
              <a:rPr lang="en-US" sz="2000" dirty="0">
                <a:solidFill>
                  <a:schemeClr val="accent4">
                    <a:lumMod val="50000"/>
                  </a:schemeClr>
                </a:solidFill>
              </a:rPr>
              <a:t> implant)</a:t>
            </a:r>
          </a:p>
          <a:p>
            <a:pPr marL="1200150" lvl="2" indent="-285750">
              <a:buFont typeface="Arial" panose="020B0604020202020204" pitchFamily="34" charset="0"/>
              <a:buChar char="•"/>
            </a:pPr>
            <a:r>
              <a:rPr lang="en-US" sz="2000" dirty="0">
                <a:solidFill>
                  <a:schemeClr val="accent4">
                    <a:lumMod val="50000"/>
                  </a:schemeClr>
                </a:solidFill>
              </a:rPr>
              <a:t>expensive</a:t>
            </a:r>
          </a:p>
          <a:p>
            <a:pPr marL="1200150" lvl="2" indent="-285750">
              <a:buFont typeface="Arial" panose="020B0604020202020204" pitchFamily="34" charset="0"/>
              <a:buChar char="•"/>
            </a:pPr>
            <a:r>
              <a:rPr lang="en-US" sz="2000" dirty="0">
                <a:solidFill>
                  <a:schemeClr val="accent4">
                    <a:lumMod val="50000"/>
                  </a:schemeClr>
                </a:solidFill>
              </a:rPr>
              <a:t>more commonly used for pubertal suppression</a:t>
            </a:r>
          </a:p>
        </p:txBody>
      </p:sp>
    </p:spTree>
    <p:extLst>
      <p:ext uri="{BB962C8B-B14F-4D97-AF65-F5344CB8AC3E}">
        <p14:creationId xmlns:p14="http://schemas.microsoft.com/office/powerpoint/2010/main" val="42922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9372600" cy="3477875"/>
          </a:xfrm>
          <a:prstGeom prst="rect">
            <a:avLst/>
          </a:prstGeom>
        </p:spPr>
        <p:txBody>
          <a:bodyPr wrap="square">
            <a:spAutoFit/>
          </a:bodyPr>
          <a:lstStyle/>
          <a:p>
            <a:pPr lvl="1"/>
            <a:r>
              <a:rPr lang="en-US" sz="2000" b="1" dirty="0">
                <a:solidFill>
                  <a:schemeClr val="accent2">
                    <a:lumMod val="50000"/>
                  </a:schemeClr>
                </a:solidFill>
              </a:rPr>
              <a:t>Progestin</a:t>
            </a:r>
          </a:p>
          <a:p>
            <a:pPr marL="742950" lvl="1" indent="-285750">
              <a:buFont typeface="Arial" panose="020B0604020202020204" pitchFamily="34" charset="0"/>
              <a:buChar char="•"/>
            </a:pPr>
            <a:r>
              <a:rPr lang="en-US" sz="2000" dirty="0">
                <a:solidFill>
                  <a:schemeClr val="accent2">
                    <a:lumMod val="50000"/>
                  </a:schemeClr>
                </a:solidFill>
              </a:rPr>
              <a:t>anecdotal reports of improved breast/areolar development, mood, or libido</a:t>
            </a:r>
          </a:p>
          <a:p>
            <a:pPr marL="1200150" lvl="2" indent="-285750">
              <a:buFont typeface="Arial" panose="020B0604020202020204" pitchFamily="34" charset="0"/>
              <a:buChar char="•"/>
            </a:pPr>
            <a:r>
              <a:rPr lang="en-US" sz="2000" dirty="0">
                <a:solidFill>
                  <a:schemeClr val="accent2">
                    <a:lumMod val="50000"/>
                  </a:schemeClr>
                </a:solidFill>
              </a:rPr>
              <a:t>effect varies , generally limited to ~6mo</a:t>
            </a:r>
          </a:p>
          <a:p>
            <a:pPr marL="1200150" lvl="2" indent="-285750">
              <a:buFont typeface="Arial" panose="020B0604020202020204" pitchFamily="34" charset="0"/>
              <a:buChar char="•"/>
            </a:pPr>
            <a:r>
              <a:rPr lang="en-US" sz="2000" dirty="0">
                <a:solidFill>
                  <a:schemeClr val="accent2">
                    <a:lumMod val="50000"/>
                  </a:schemeClr>
                </a:solidFill>
              </a:rPr>
              <a:t>may have side effects: fatigue, depression, acne</a:t>
            </a:r>
          </a:p>
          <a:p>
            <a:pPr marL="742950" lvl="1" indent="-285750">
              <a:buFont typeface="Arial" panose="020B0604020202020204" pitchFamily="34" charset="0"/>
              <a:buChar char="•"/>
            </a:pPr>
            <a:r>
              <a:rPr lang="en-US" sz="2000" dirty="0">
                <a:solidFill>
                  <a:schemeClr val="accent2">
                    <a:lumMod val="50000"/>
                  </a:schemeClr>
                </a:solidFill>
              </a:rPr>
              <a:t>lack data</a:t>
            </a:r>
          </a:p>
          <a:p>
            <a:pPr marL="742950" lvl="1" indent="-285750">
              <a:buFont typeface="Arial" panose="020B0604020202020204" pitchFamily="34" charset="0"/>
              <a:buChar char="•"/>
            </a:pPr>
            <a:endParaRPr lang="en-US" sz="2000" dirty="0">
              <a:solidFill>
                <a:schemeClr val="accent2">
                  <a:lumMod val="50000"/>
                </a:schemeClr>
              </a:solidFill>
            </a:endParaRPr>
          </a:p>
          <a:p>
            <a:pPr lvl="1"/>
            <a:endParaRPr lang="en-US" sz="2000" dirty="0">
              <a:solidFill>
                <a:schemeClr val="accent2">
                  <a:lumMod val="50000"/>
                </a:schemeClr>
              </a:solidFill>
            </a:endParaRPr>
          </a:p>
          <a:p>
            <a:pPr lvl="1"/>
            <a:r>
              <a:rPr lang="en-US" sz="2000" b="1" dirty="0">
                <a:solidFill>
                  <a:schemeClr val="accent3">
                    <a:lumMod val="75000"/>
                  </a:schemeClr>
                </a:solidFill>
              </a:rPr>
              <a:t>Selective Estrogen Receptor Modulator</a:t>
            </a:r>
          </a:p>
          <a:p>
            <a:pPr marL="800100" lvl="1" indent="-342900">
              <a:buFont typeface="Arial" panose="020B0604020202020204" pitchFamily="34" charset="0"/>
              <a:buChar char="•"/>
            </a:pPr>
            <a:r>
              <a:rPr lang="en-US" sz="2000" dirty="0">
                <a:solidFill>
                  <a:schemeClr val="accent3">
                    <a:lumMod val="75000"/>
                  </a:schemeClr>
                </a:solidFill>
              </a:rPr>
              <a:t>raloxifene: estrogen receptor agonist in adipose, skin, bone; antagonist in breast</a:t>
            </a:r>
          </a:p>
          <a:p>
            <a:pPr marL="1257300" lvl="2" indent="-342900">
              <a:buFont typeface="Arial" panose="020B0604020202020204" pitchFamily="34" charset="0"/>
              <a:buChar char="•"/>
            </a:pPr>
            <a:r>
              <a:rPr lang="en-US" sz="2000" dirty="0">
                <a:solidFill>
                  <a:schemeClr val="accent3">
                    <a:lumMod val="75000"/>
                  </a:schemeClr>
                </a:solidFill>
              </a:rPr>
              <a:t>lack of evidence for efficacy or safety in TGNC</a:t>
            </a:r>
          </a:p>
          <a:p>
            <a:pPr marL="1257300" lvl="2" indent="-342900">
              <a:buFont typeface="Arial" panose="020B0604020202020204" pitchFamily="34" charset="0"/>
              <a:buChar char="•"/>
            </a:pPr>
            <a:r>
              <a:rPr lang="en-US" sz="2000" dirty="0">
                <a:solidFill>
                  <a:schemeClr val="accent3">
                    <a:lumMod val="75000"/>
                  </a:schemeClr>
                </a:solidFill>
              </a:rPr>
              <a:t>VTE and CVA risk</a:t>
            </a:r>
          </a:p>
        </p:txBody>
      </p:sp>
    </p:spTree>
    <p:extLst>
      <p:ext uri="{BB962C8B-B14F-4D97-AF65-F5344CB8AC3E}">
        <p14:creationId xmlns:p14="http://schemas.microsoft.com/office/powerpoint/2010/main" val="1449482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80564478"/>
              </p:ext>
            </p:extLst>
          </p:nvPr>
        </p:nvGraphicFramePr>
        <p:xfrm>
          <a:off x="375628" y="333392"/>
          <a:ext cx="8382000" cy="2011680"/>
        </p:xfrm>
        <a:graphic>
          <a:graphicData uri="http://schemas.openxmlformats.org/drawingml/2006/table">
            <a:tbl>
              <a:tblPr firstRow="1" bandRow="1">
                <a:tableStyleId>{5C22544A-7EE6-4342-B048-85BDC9FD1C3A}</a:tableStyleId>
              </a:tblPr>
              <a:tblGrid>
                <a:gridCol w="2557780">
                  <a:extLst>
                    <a:ext uri="{9D8B030D-6E8A-4147-A177-3AD203B41FA5}">
                      <a16:colId xmlns:a16="http://schemas.microsoft.com/office/drawing/2014/main" val="1597064505"/>
                    </a:ext>
                  </a:extLst>
                </a:gridCol>
                <a:gridCol w="2171992">
                  <a:extLst>
                    <a:ext uri="{9D8B030D-6E8A-4147-A177-3AD203B41FA5}">
                      <a16:colId xmlns:a16="http://schemas.microsoft.com/office/drawing/2014/main" val="2591220224"/>
                    </a:ext>
                  </a:extLst>
                </a:gridCol>
                <a:gridCol w="1597368">
                  <a:extLst>
                    <a:ext uri="{9D8B030D-6E8A-4147-A177-3AD203B41FA5}">
                      <a16:colId xmlns:a16="http://schemas.microsoft.com/office/drawing/2014/main" val="2417896413"/>
                    </a:ext>
                  </a:extLst>
                </a:gridCol>
                <a:gridCol w="2054860">
                  <a:extLst>
                    <a:ext uri="{9D8B030D-6E8A-4147-A177-3AD203B41FA5}">
                      <a16:colId xmlns:a16="http://schemas.microsoft.com/office/drawing/2014/main" val="1445304351"/>
                    </a:ext>
                  </a:extLst>
                </a:gridCol>
              </a:tblGrid>
              <a:tr h="299088">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Initial/low dose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a:solidFill>
                            <a:schemeClr val="tx1"/>
                          </a:solidFill>
                        </a:rPr>
                        <a:t>Typical full dose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Max dose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292226"/>
                  </a:ext>
                </a:extLst>
              </a:tr>
              <a:tr h="316343">
                <a:tc>
                  <a:txBody>
                    <a:bodyPr/>
                    <a:lstStyle/>
                    <a:p>
                      <a:r>
                        <a:rPr lang="en-US" sz="1600" b="0" dirty="0">
                          <a:solidFill>
                            <a:schemeClr val="tx1"/>
                          </a:solidFill>
                        </a:rPr>
                        <a:t>spironolactone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25-50 mg BID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100 mg BID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200 mg BID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1471907"/>
                  </a:ext>
                </a:extLst>
              </a:tr>
              <a:tr h="299088">
                <a:tc gridSpan="4">
                  <a:txBody>
                    <a:bodyPr/>
                    <a:lstStyle/>
                    <a:p>
                      <a:r>
                        <a:rPr lang="en-US" sz="1600" b="1" dirty="0">
                          <a:solidFill>
                            <a:schemeClr val="tx1"/>
                          </a:solidFill>
                        </a:rPr>
                        <a:t> 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6375495"/>
                  </a:ext>
                </a:extLst>
              </a:tr>
              <a:tr h="299088">
                <a:tc>
                  <a:txBody>
                    <a:bodyPr/>
                    <a:lstStyle/>
                    <a:p>
                      <a:r>
                        <a:rPr lang="en-US" sz="1600" b="0" dirty="0"/>
                        <a:t>estradiol PO/SL</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t>1-2 mg daily</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 mg BID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4 mg BID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8395380"/>
                  </a:ext>
                </a:extLst>
              </a:tr>
              <a:tr h="299088">
                <a:tc>
                  <a:txBody>
                    <a:bodyPr/>
                    <a:lstStyle/>
                    <a:p>
                      <a:r>
                        <a:rPr lang="en-US" sz="1600" b="0" dirty="0"/>
                        <a:t>estradiol valerate IM </a:t>
                      </a:r>
                      <a:r>
                        <a:rPr lang="en-US" sz="1600" b="0" dirty="0">
                          <a:solidFill>
                            <a:schemeClr val="accent3">
                              <a:lumMod val="75000"/>
                            </a:schemeClr>
                          </a:solidFill>
                        </a:rPr>
                        <a:t>/ SQ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t>10-20 mg q2wk*</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20 mg q2wk*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40 mg q2wk*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919595"/>
                  </a:ext>
                </a:extLst>
              </a:tr>
              <a:tr h="31634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estradiol patch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50-100mcg/24h q3-4d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200 mcg q3-4d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400 mcg q3-4d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3374618"/>
                  </a:ext>
                </a:extLst>
              </a:tr>
            </a:tbl>
          </a:graphicData>
        </a:graphic>
      </p:graphicFrame>
      <p:sp>
        <p:nvSpPr>
          <p:cNvPr id="7" name="TextBox 6"/>
          <p:cNvSpPr txBox="1"/>
          <p:nvPr/>
        </p:nvSpPr>
        <p:spPr>
          <a:xfrm>
            <a:off x="3356197" y="6550223"/>
            <a:ext cx="5787803" cy="307777"/>
          </a:xfrm>
          <a:prstGeom prst="rect">
            <a:avLst/>
          </a:prstGeom>
          <a:noFill/>
        </p:spPr>
        <p:txBody>
          <a:bodyPr wrap="none" rtlCol="0">
            <a:spAutoFit/>
          </a:bodyPr>
          <a:lstStyle/>
          <a:p>
            <a:r>
              <a:rPr lang="en-US" sz="1400" dirty="0"/>
              <a:t>Adapted from Callen Lorde, UCSF, Fenway, and Planned Parenthood protocols</a:t>
            </a:r>
          </a:p>
        </p:txBody>
      </p:sp>
      <p:graphicFrame>
        <p:nvGraphicFramePr>
          <p:cNvPr id="5" name="Table 4"/>
          <p:cNvGraphicFramePr>
            <a:graphicFrameLocks noGrp="1"/>
          </p:cNvGraphicFramePr>
          <p:nvPr>
            <p:extLst>
              <p:ext uri="{D42A27DB-BD31-4B8C-83A1-F6EECF244321}">
                <p14:modId xmlns:p14="http://schemas.microsoft.com/office/powerpoint/2010/main" val="4238944096"/>
              </p:ext>
            </p:extLst>
          </p:nvPr>
        </p:nvGraphicFramePr>
        <p:xfrm>
          <a:off x="375628" y="4283789"/>
          <a:ext cx="8387372" cy="2240819"/>
        </p:xfrm>
        <a:graphic>
          <a:graphicData uri="http://schemas.openxmlformats.org/drawingml/2006/table">
            <a:tbl>
              <a:tblPr firstRow="1" bandRow="1">
                <a:tableStyleId>{5C22544A-7EE6-4342-B048-85BDC9FD1C3A}</a:tableStyleId>
              </a:tblPr>
              <a:tblGrid>
                <a:gridCol w="2557780">
                  <a:extLst>
                    <a:ext uri="{9D8B030D-6E8A-4147-A177-3AD203B41FA5}">
                      <a16:colId xmlns:a16="http://schemas.microsoft.com/office/drawing/2014/main" val="1597064505"/>
                    </a:ext>
                  </a:extLst>
                </a:gridCol>
                <a:gridCol w="2171992">
                  <a:extLst>
                    <a:ext uri="{9D8B030D-6E8A-4147-A177-3AD203B41FA5}">
                      <a16:colId xmlns:a16="http://schemas.microsoft.com/office/drawing/2014/main" val="2591220224"/>
                    </a:ext>
                  </a:extLst>
                </a:gridCol>
                <a:gridCol w="1597368">
                  <a:extLst>
                    <a:ext uri="{9D8B030D-6E8A-4147-A177-3AD203B41FA5}">
                      <a16:colId xmlns:a16="http://schemas.microsoft.com/office/drawing/2014/main" val="2189847538"/>
                    </a:ext>
                  </a:extLst>
                </a:gridCol>
                <a:gridCol w="2060232">
                  <a:extLst>
                    <a:ext uri="{9D8B030D-6E8A-4147-A177-3AD203B41FA5}">
                      <a16:colId xmlns:a16="http://schemas.microsoft.com/office/drawing/2014/main" val="1445304351"/>
                    </a:ext>
                  </a:extLst>
                </a:gridCol>
              </a:tblGrid>
              <a:tr h="320117">
                <a:tc>
                  <a:txBody>
                    <a:bodyPr/>
                    <a:lstStyle/>
                    <a:p>
                      <a:r>
                        <a:rPr lang="en-US" sz="1500" b="0" dirty="0">
                          <a:solidFill>
                            <a:schemeClr val="accent4">
                              <a:lumMod val="50000"/>
                            </a:schemeClr>
                          </a:solidFill>
                        </a:rPr>
                        <a:t>estradiol cypionate IM </a:t>
                      </a:r>
                      <a:r>
                        <a:rPr lang="en-US" sz="1500" b="0" dirty="0">
                          <a:solidFill>
                            <a:schemeClr val="accent3">
                              <a:lumMod val="75000"/>
                            </a:schemeClr>
                          </a:solidFill>
                        </a:rPr>
                        <a:t>/ SQ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accent4">
                              <a:lumMod val="50000"/>
                            </a:schemeClr>
                          </a:solidFill>
                        </a:rPr>
                        <a:t>1-2 mg q2wk*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a:solidFill>
                            <a:schemeClr val="accent4">
                              <a:lumMod val="50000"/>
                            </a:schemeClr>
                          </a:solidFill>
                        </a:rPr>
                        <a:t>5 mg q2wk*</a:t>
                      </a:r>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0" dirty="0">
                          <a:solidFill>
                            <a:schemeClr val="accent4">
                              <a:lumMod val="50000"/>
                            </a:schemeClr>
                          </a:solidFill>
                        </a:rPr>
                        <a:t>5-10 mg q2wk*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257142"/>
                  </a:ext>
                </a:extLst>
              </a:tr>
              <a:tr h="320117">
                <a:tc>
                  <a:txBody>
                    <a:bodyPr/>
                    <a:lstStyle/>
                    <a:p>
                      <a:r>
                        <a:rPr lang="en-US" sz="1500" b="0" dirty="0">
                          <a:solidFill>
                            <a:schemeClr val="accent4">
                              <a:lumMod val="50000"/>
                            </a:schemeClr>
                          </a:solidFill>
                        </a:rPr>
                        <a:t>estradiol gel 0.06%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accent4">
                              <a:lumMod val="50000"/>
                            </a:schemeClr>
                          </a:solidFill>
                        </a:rPr>
                        <a:t>0.5-0.75mg daily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0" dirty="0">
                          <a:solidFill>
                            <a:schemeClr val="accent4">
                              <a:lumMod val="50000"/>
                            </a:schemeClr>
                          </a:solidFill>
                        </a:rPr>
                        <a:t>3mg daily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0689755"/>
                  </a:ext>
                </a:extLst>
              </a:tr>
              <a:tr h="320117">
                <a:tc gridSpan="4">
                  <a:txBody>
                    <a:bodyPr/>
                    <a:lstStyle/>
                    <a:p>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3362021"/>
                  </a:ext>
                </a:extLst>
              </a:tr>
              <a:tr h="320117">
                <a:tc>
                  <a:txBody>
                    <a:bodyPr/>
                    <a:lstStyle/>
                    <a:p>
                      <a:r>
                        <a:rPr lang="en-US" sz="1500" b="0" dirty="0">
                          <a:solidFill>
                            <a:schemeClr val="accent4">
                              <a:lumMod val="50000"/>
                            </a:schemeClr>
                          </a:solidFill>
                        </a:rPr>
                        <a:t>DMPA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accent4">
                              <a:lumMod val="50000"/>
                            </a:schemeClr>
                          </a:solidFill>
                        </a:rPr>
                        <a:t>150mg IM q12wk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9611495"/>
                  </a:ext>
                </a:extLst>
              </a:tr>
              <a:tr h="320117">
                <a:tc gridSpan="4">
                  <a:txBody>
                    <a:bodyPr/>
                    <a:lstStyle/>
                    <a:p>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5051711"/>
                  </a:ext>
                </a:extLst>
              </a:tr>
              <a:tr h="3201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0" i="0" u="none" strike="noStrike" kern="1200" baseline="0" dirty="0">
                          <a:solidFill>
                            <a:schemeClr val="accent4">
                              <a:lumMod val="50000"/>
                            </a:schemeClr>
                          </a:solidFill>
                          <a:latin typeface="+mn-lt"/>
                          <a:ea typeface="+mn-ea"/>
                          <a:cs typeface="+mn-cs"/>
                        </a:rPr>
                        <a:t>finasteride PO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accent4">
                              <a:lumMod val="50000"/>
                            </a:schemeClr>
                          </a:solidFill>
                        </a:rPr>
                        <a:t>1 mg daily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0" dirty="0">
                          <a:solidFill>
                            <a:schemeClr val="accent4">
                              <a:lumMod val="50000"/>
                            </a:schemeClr>
                          </a:solidFill>
                        </a:rPr>
                        <a:t>5 mg daily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5222791"/>
                  </a:ext>
                </a:extLst>
              </a:tr>
              <a:tr h="3201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0" i="0" u="none" strike="noStrike" kern="1200" baseline="0" dirty="0">
                          <a:solidFill>
                            <a:schemeClr val="accent4">
                              <a:lumMod val="50000"/>
                            </a:schemeClr>
                          </a:solidFill>
                          <a:latin typeface="+mn-lt"/>
                          <a:ea typeface="+mn-ea"/>
                          <a:cs typeface="+mn-cs"/>
                        </a:rPr>
                        <a:t>dutasteride PO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0" dirty="0">
                          <a:solidFill>
                            <a:schemeClr val="accent4">
                              <a:lumMod val="50000"/>
                            </a:schemeClr>
                          </a:solidFill>
                        </a:rPr>
                        <a:t>0.5 mg daily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500" b="0" dirty="0">
                        <a:solidFill>
                          <a:schemeClr val="accent4">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2637110"/>
                  </a:ext>
                </a:extLst>
              </a:tr>
            </a:tbl>
          </a:graphicData>
        </a:graphic>
      </p:graphicFrame>
      <p:sp>
        <p:nvSpPr>
          <p:cNvPr id="11" name="TextBox 10"/>
          <p:cNvSpPr txBox="1"/>
          <p:nvPr/>
        </p:nvSpPr>
        <p:spPr>
          <a:xfrm>
            <a:off x="100662" y="3886200"/>
            <a:ext cx="1423338" cy="369332"/>
          </a:xfrm>
          <a:prstGeom prst="rect">
            <a:avLst/>
          </a:prstGeom>
          <a:noFill/>
        </p:spPr>
        <p:txBody>
          <a:bodyPr wrap="none" rtlCol="0">
            <a:spAutoFit/>
          </a:bodyPr>
          <a:lstStyle/>
          <a:p>
            <a:r>
              <a:rPr lang="en-US" dirty="0">
                <a:solidFill>
                  <a:schemeClr val="accent4">
                    <a:lumMod val="50000"/>
                  </a:schemeClr>
                </a:solidFill>
              </a:rPr>
              <a:t>Alternatives:</a:t>
            </a:r>
          </a:p>
        </p:txBody>
      </p:sp>
      <p:sp>
        <p:nvSpPr>
          <p:cNvPr id="2" name="TextBox 1">
            <a:extLst>
              <a:ext uri="{FF2B5EF4-FFF2-40B4-BE49-F238E27FC236}">
                <a16:creationId xmlns:a16="http://schemas.microsoft.com/office/drawing/2014/main" id="{9D2E1B70-B8D5-8454-1768-F83401B75998}"/>
              </a:ext>
            </a:extLst>
          </p:cNvPr>
          <p:cNvSpPr txBox="1"/>
          <p:nvPr/>
        </p:nvSpPr>
        <p:spPr>
          <a:xfrm>
            <a:off x="6327667" y="2362200"/>
            <a:ext cx="2429961" cy="323165"/>
          </a:xfrm>
          <a:prstGeom prst="rect">
            <a:avLst/>
          </a:prstGeom>
          <a:noFill/>
        </p:spPr>
        <p:txBody>
          <a:bodyPr wrap="none" rtlCol="0">
            <a:spAutoFit/>
          </a:bodyPr>
          <a:lstStyle/>
          <a:p>
            <a:r>
              <a:rPr lang="en-US" sz="1500" dirty="0"/>
              <a:t>*can divide dose into weekly</a:t>
            </a:r>
          </a:p>
        </p:txBody>
      </p:sp>
      <p:graphicFrame>
        <p:nvGraphicFramePr>
          <p:cNvPr id="3" name="Table 2">
            <a:extLst>
              <a:ext uri="{FF2B5EF4-FFF2-40B4-BE49-F238E27FC236}">
                <a16:creationId xmlns:a16="http://schemas.microsoft.com/office/drawing/2014/main" id="{CB4C3AF9-1118-2C15-5ED5-5E272BD55D71}"/>
              </a:ext>
            </a:extLst>
          </p:cNvPr>
          <p:cNvGraphicFramePr>
            <a:graphicFrameLocks noGrp="1"/>
          </p:cNvGraphicFramePr>
          <p:nvPr>
            <p:extLst>
              <p:ext uri="{D42A27DB-BD31-4B8C-83A1-F6EECF244321}">
                <p14:modId xmlns:p14="http://schemas.microsoft.com/office/powerpoint/2010/main" val="2171563917"/>
              </p:ext>
            </p:extLst>
          </p:nvPr>
        </p:nvGraphicFramePr>
        <p:xfrm>
          <a:off x="375628" y="3087306"/>
          <a:ext cx="8387372" cy="640080"/>
        </p:xfrm>
        <a:graphic>
          <a:graphicData uri="http://schemas.openxmlformats.org/drawingml/2006/table">
            <a:tbl>
              <a:tblPr firstRow="1" bandRow="1">
                <a:tableStyleId>{5C22544A-7EE6-4342-B048-85BDC9FD1C3A}</a:tableStyleId>
              </a:tblPr>
              <a:tblGrid>
                <a:gridCol w="2557780">
                  <a:extLst>
                    <a:ext uri="{9D8B030D-6E8A-4147-A177-3AD203B41FA5}">
                      <a16:colId xmlns:a16="http://schemas.microsoft.com/office/drawing/2014/main" val="1443902478"/>
                    </a:ext>
                  </a:extLst>
                </a:gridCol>
                <a:gridCol w="2171992">
                  <a:extLst>
                    <a:ext uri="{9D8B030D-6E8A-4147-A177-3AD203B41FA5}">
                      <a16:colId xmlns:a16="http://schemas.microsoft.com/office/drawing/2014/main" val="137526616"/>
                    </a:ext>
                  </a:extLst>
                </a:gridCol>
                <a:gridCol w="1597368">
                  <a:extLst>
                    <a:ext uri="{9D8B030D-6E8A-4147-A177-3AD203B41FA5}">
                      <a16:colId xmlns:a16="http://schemas.microsoft.com/office/drawing/2014/main" val="2405107895"/>
                    </a:ext>
                  </a:extLst>
                </a:gridCol>
                <a:gridCol w="2060232">
                  <a:extLst>
                    <a:ext uri="{9D8B030D-6E8A-4147-A177-3AD203B41FA5}">
                      <a16:colId xmlns:a16="http://schemas.microsoft.com/office/drawing/2014/main" val="2978331684"/>
                    </a:ext>
                  </a:extLst>
                </a:gridCol>
              </a:tblGrid>
              <a:tr h="272652">
                <a:tc>
                  <a:txBody>
                    <a:bodyPr/>
                    <a:lstStyle/>
                    <a:p>
                      <a:r>
                        <a:rPr lang="en-US" sz="1500" b="0" dirty="0">
                          <a:solidFill>
                            <a:schemeClr val="accent2">
                              <a:lumMod val="50000"/>
                            </a:schemeClr>
                          </a:solidFill>
                        </a:rPr>
                        <a:t>micronized progesterone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500" b="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0" dirty="0">
                          <a:solidFill>
                            <a:schemeClr val="accent2">
                              <a:lumMod val="50000"/>
                            </a:schemeClr>
                          </a:solidFill>
                        </a:rPr>
                        <a:t>100mg </a:t>
                      </a:r>
                      <a:r>
                        <a:rPr lang="en-US" sz="1500" b="0" dirty="0" err="1">
                          <a:solidFill>
                            <a:schemeClr val="accent2">
                              <a:lumMod val="50000"/>
                            </a:schemeClr>
                          </a:solidFill>
                        </a:rPr>
                        <a:t>qHS</a:t>
                      </a:r>
                      <a:endParaRPr lang="en-US" sz="1500" b="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accent2">
                              <a:lumMod val="50000"/>
                            </a:schemeClr>
                          </a:solidFill>
                        </a:rPr>
                        <a:t>200mg </a:t>
                      </a:r>
                      <a:r>
                        <a:rPr lang="en-US" sz="1500" b="0" dirty="0" err="1">
                          <a:solidFill>
                            <a:schemeClr val="accent2">
                              <a:lumMod val="50000"/>
                            </a:schemeClr>
                          </a:solidFill>
                        </a:rPr>
                        <a:t>qHS</a:t>
                      </a:r>
                      <a:endParaRPr lang="en-US" sz="1500" b="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0242108"/>
                  </a:ext>
                </a:extLst>
              </a:tr>
              <a:tr h="272652">
                <a:tc>
                  <a:txBody>
                    <a:bodyPr/>
                    <a:lstStyle/>
                    <a:p>
                      <a:r>
                        <a:rPr lang="en-US" sz="1500" b="0" dirty="0">
                          <a:solidFill>
                            <a:schemeClr val="accent2">
                              <a:lumMod val="50000"/>
                            </a:schemeClr>
                          </a:solidFill>
                        </a:rPr>
                        <a:t>medroxyprogesterone acetate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accent2">
                              <a:lumMod val="50000"/>
                            </a:schemeClr>
                          </a:solidFill>
                        </a:rPr>
                        <a:t>2.5mg </a:t>
                      </a:r>
                      <a:r>
                        <a:rPr lang="en-US" sz="1500" b="0" dirty="0" err="1">
                          <a:solidFill>
                            <a:schemeClr val="accent2">
                              <a:lumMod val="50000"/>
                            </a:schemeClr>
                          </a:solidFill>
                        </a:rPr>
                        <a:t>qHS</a:t>
                      </a:r>
                      <a:endParaRPr lang="en-US" sz="1500" b="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500" b="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accent2">
                              <a:lumMod val="50000"/>
                            </a:schemeClr>
                          </a:solidFill>
                        </a:rPr>
                        <a:t>10mg </a:t>
                      </a:r>
                      <a:r>
                        <a:rPr lang="en-US" sz="1500" b="0" dirty="0" err="1">
                          <a:solidFill>
                            <a:schemeClr val="accent2">
                              <a:lumMod val="50000"/>
                            </a:schemeClr>
                          </a:solidFill>
                        </a:rPr>
                        <a:t>qHS</a:t>
                      </a:r>
                      <a:endParaRPr lang="en-US" sz="1500" b="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2479625"/>
                  </a:ext>
                </a:extLst>
              </a:tr>
            </a:tbl>
          </a:graphicData>
        </a:graphic>
      </p:graphicFrame>
      <p:sp>
        <p:nvSpPr>
          <p:cNvPr id="4" name="TextBox 3">
            <a:extLst>
              <a:ext uri="{FF2B5EF4-FFF2-40B4-BE49-F238E27FC236}">
                <a16:creationId xmlns:a16="http://schemas.microsoft.com/office/drawing/2014/main" id="{E85E089F-D958-C4BB-B3BB-0AB7E5C599D7}"/>
              </a:ext>
            </a:extLst>
          </p:cNvPr>
          <p:cNvSpPr txBox="1"/>
          <p:nvPr/>
        </p:nvSpPr>
        <p:spPr>
          <a:xfrm>
            <a:off x="105742" y="0"/>
            <a:ext cx="1090811" cy="369332"/>
          </a:xfrm>
          <a:prstGeom prst="rect">
            <a:avLst/>
          </a:prstGeom>
          <a:noFill/>
        </p:spPr>
        <p:txBody>
          <a:bodyPr wrap="none" rtlCol="0">
            <a:spAutoFit/>
          </a:bodyPr>
          <a:lstStyle/>
          <a:p>
            <a:r>
              <a:rPr lang="en-US" dirty="0"/>
              <a:t>Standard:</a:t>
            </a:r>
          </a:p>
        </p:txBody>
      </p:sp>
      <p:sp>
        <p:nvSpPr>
          <p:cNvPr id="9" name="TextBox 8">
            <a:extLst>
              <a:ext uri="{FF2B5EF4-FFF2-40B4-BE49-F238E27FC236}">
                <a16:creationId xmlns:a16="http://schemas.microsoft.com/office/drawing/2014/main" id="{E9EE4046-7C6F-6650-4A04-0D9A990DF1C3}"/>
              </a:ext>
            </a:extLst>
          </p:cNvPr>
          <p:cNvSpPr txBox="1"/>
          <p:nvPr/>
        </p:nvSpPr>
        <p:spPr>
          <a:xfrm>
            <a:off x="100662" y="2663564"/>
            <a:ext cx="1378839" cy="369332"/>
          </a:xfrm>
          <a:prstGeom prst="rect">
            <a:avLst/>
          </a:prstGeom>
          <a:noFill/>
        </p:spPr>
        <p:txBody>
          <a:bodyPr wrap="none" rtlCol="0">
            <a:spAutoFit/>
          </a:bodyPr>
          <a:lstStyle/>
          <a:p>
            <a:r>
              <a:rPr lang="en-US" dirty="0">
                <a:solidFill>
                  <a:schemeClr val="accent2">
                    <a:lumMod val="50000"/>
                  </a:schemeClr>
                </a:solidFill>
              </a:rPr>
              <a:t>If requested:</a:t>
            </a:r>
          </a:p>
        </p:txBody>
      </p:sp>
    </p:spTree>
    <p:extLst>
      <p:ext uri="{BB962C8B-B14F-4D97-AF65-F5344CB8AC3E}">
        <p14:creationId xmlns:p14="http://schemas.microsoft.com/office/powerpoint/2010/main" val="299208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04800" y="152400"/>
            <a:ext cx="8686800" cy="6247864"/>
          </a:xfrm>
          <a:prstGeom prst="rect">
            <a:avLst/>
          </a:prstGeom>
        </p:spPr>
        <p:txBody>
          <a:bodyPr wrap="square">
            <a:spAutoFit/>
          </a:bodyPr>
          <a:lstStyle/>
          <a:p>
            <a:r>
              <a:rPr lang="en-US" sz="2000" b="1" dirty="0">
                <a:solidFill>
                  <a:srgbClr val="000000"/>
                </a:solidFill>
              </a:rPr>
              <a:t>Dose</a:t>
            </a:r>
          </a:p>
          <a:p>
            <a:endParaRPr lang="en-US" sz="2000" dirty="0">
              <a:solidFill>
                <a:srgbClr val="000000"/>
              </a:solidFill>
            </a:endParaRPr>
          </a:p>
          <a:p>
            <a:pPr marL="285750" indent="-285750">
              <a:buFont typeface="Arial" panose="020B0604020202020204" pitchFamily="34" charset="0"/>
              <a:buChar char="•"/>
            </a:pPr>
            <a:r>
              <a:rPr lang="en-US" sz="2000" dirty="0"/>
              <a:t>patient goals </a:t>
            </a:r>
          </a:p>
          <a:p>
            <a:pPr marL="742950" lvl="1" indent="-285750">
              <a:buFont typeface="Arial" panose="020B0604020202020204" pitchFamily="34" charset="0"/>
              <a:buChar char="•"/>
            </a:pPr>
            <a:r>
              <a:rPr lang="en-US" sz="2000" dirty="0"/>
              <a:t>whatever </a:t>
            </a:r>
            <a:r>
              <a:rPr lang="en-US" sz="2000" dirty="0" err="1"/>
              <a:t>pt</a:t>
            </a:r>
            <a:r>
              <a:rPr lang="en-US" sz="2000" dirty="0"/>
              <a:t> wants for affirming their gender is correct!</a:t>
            </a:r>
          </a:p>
          <a:p>
            <a:pPr marL="1200150" lvl="2" indent="-285750">
              <a:buFont typeface="Arial" panose="020B0604020202020204" pitchFamily="34" charset="0"/>
              <a:buChar char="•"/>
            </a:pPr>
            <a:r>
              <a:rPr lang="en-US" sz="2000" dirty="0"/>
              <a:t>BUT taking higher doses won’t speed up changes and increases risks</a:t>
            </a:r>
          </a:p>
          <a:p>
            <a:pPr marL="1200150" lvl="2" indent="-285750">
              <a:buFont typeface="Arial" panose="020B0604020202020204" pitchFamily="34" charset="0"/>
              <a:buChar char="•"/>
            </a:pPr>
            <a:r>
              <a:rPr lang="en-US" sz="2000" dirty="0"/>
              <a:t>may prefer to balance effects, </a:t>
            </a:r>
            <a:r>
              <a:rPr lang="en-US" sz="2000" dirty="0" err="1"/>
              <a:t>e.g</a:t>
            </a:r>
            <a:r>
              <a:rPr lang="en-US" sz="2000" dirty="0"/>
              <a:t> retain erections or limit feminization</a:t>
            </a:r>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clinical response</a:t>
            </a:r>
          </a:p>
          <a:p>
            <a:pPr marL="742950" lvl="1" indent="-285750">
              <a:buFont typeface="Arial" panose="020B0604020202020204" pitchFamily="34" charset="0"/>
              <a:buChar char="•"/>
            </a:pPr>
            <a:r>
              <a:rPr lang="en-US" sz="2000" dirty="0"/>
              <a:t>hormone level monitoring</a:t>
            </a:r>
          </a:p>
          <a:p>
            <a:pPr marL="1200150" lvl="2" indent="-285750">
              <a:buFont typeface="Arial" panose="020B0604020202020204" pitchFamily="34" charset="0"/>
              <a:buChar char="•"/>
            </a:pPr>
            <a:r>
              <a:rPr lang="en-US" sz="2000" dirty="0"/>
              <a:t>check if pt desires and/or if inadequate/concerning effect</a:t>
            </a:r>
          </a:p>
          <a:p>
            <a:pPr marL="1200150" lvl="2" indent="-285750">
              <a:buFont typeface="Arial" panose="020B0604020202020204" pitchFamily="34" charset="0"/>
              <a:buChar char="•"/>
            </a:pPr>
            <a:r>
              <a:rPr lang="en-US" sz="2000" dirty="0"/>
              <a:t>“female” serum estradiol 100-200 </a:t>
            </a:r>
            <a:r>
              <a:rPr lang="en-US" sz="2000" dirty="0" err="1"/>
              <a:t>pg</a:t>
            </a:r>
            <a:r>
              <a:rPr lang="en-US" sz="2000" dirty="0"/>
              <a:t>/ml and testosterone 5–55 ng/dl</a:t>
            </a:r>
          </a:p>
          <a:p>
            <a:pPr marL="1657350" lvl="3" indent="-285750">
              <a:buFont typeface="Arial" panose="020B0604020202020204" pitchFamily="34" charset="0"/>
              <a:buChar char="•"/>
            </a:pPr>
            <a:r>
              <a:rPr lang="en-US" sz="2000" dirty="0">
                <a:solidFill>
                  <a:srgbClr val="000000"/>
                </a:solidFill>
              </a:rPr>
              <a:t>ideally mid </a:t>
            </a:r>
            <a:r>
              <a:rPr lang="en-US" sz="2000" dirty="0" err="1">
                <a:solidFill>
                  <a:srgbClr val="000000"/>
                </a:solidFill>
              </a:rPr>
              <a:t>inj</a:t>
            </a:r>
            <a:r>
              <a:rPr lang="en-US" sz="2000" dirty="0">
                <a:solidFill>
                  <a:srgbClr val="000000"/>
                </a:solidFill>
              </a:rPr>
              <a:t> cycle or ≥</a:t>
            </a:r>
            <a:r>
              <a:rPr lang="en-US" sz="2000" dirty="0">
                <a:solidFill>
                  <a:srgbClr val="000000"/>
                </a:solidFill>
                <a:latin typeface="Source Sans Pro" panose="020B0503030403020204" pitchFamily="34" charset="0"/>
              </a:rPr>
              <a:t>6h after last PO dose</a:t>
            </a:r>
            <a:endParaRPr lang="en-US" sz="2000" dirty="0">
              <a:solidFill>
                <a:srgbClr val="000000"/>
              </a:solidFill>
            </a:endParaRPr>
          </a:p>
          <a:p>
            <a:pPr marL="1657350" lvl="3" indent="-285750">
              <a:buFont typeface="Arial" panose="020B0604020202020204" pitchFamily="34" charset="0"/>
              <a:buChar char="•"/>
            </a:pPr>
            <a:r>
              <a:rPr lang="en-US" sz="2000" dirty="0">
                <a:latin typeface="Calibri" panose="020F0502020204030204" pitchFamily="34" charset="0"/>
              </a:rPr>
              <a:t>p</a:t>
            </a:r>
            <a:r>
              <a:rPr lang="en-US" sz="2000" b="0" i="0" u="none" strike="noStrike" baseline="0" dirty="0">
                <a:latin typeface="Calibri" panose="020F0502020204030204" pitchFamily="34" charset="0"/>
              </a:rPr>
              <a:t>eak 24-48h after </a:t>
            </a:r>
            <a:r>
              <a:rPr lang="en-US" sz="2000" b="0" i="0" u="none" strike="noStrike" baseline="0" dirty="0" err="1">
                <a:latin typeface="Calibri" panose="020F0502020204030204" pitchFamily="34" charset="0"/>
              </a:rPr>
              <a:t>inj</a:t>
            </a:r>
            <a:r>
              <a:rPr lang="en-US" sz="2000" b="0" i="0" u="none" strike="noStrike" baseline="0" dirty="0">
                <a:latin typeface="Calibri" panose="020F0502020204030204" pitchFamily="34" charset="0"/>
              </a:rPr>
              <a:t>, trough just before next </a:t>
            </a:r>
            <a:r>
              <a:rPr lang="en-US" sz="2000" b="0" i="0" u="none" strike="noStrike" baseline="0" dirty="0" err="1">
                <a:latin typeface="Calibri" panose="020F0502020204030204" pitchFamily="34" charset="0"/>
              </a:rPr>
              <a:t>inj</a:t>
            </a:r>
            <a:endParaRPr lang="en-US" sz="2000" b="0" i="0" u="none" strike="noStrike" baseline="0" dirty="0">
              <a:latin typeface="Calibri" panose="020F0502020204030204" pitchFamily="34" charset="0"/>
            </a:endParaRPr>
          </a:p>
          <a:p>
            <a:pPr marL="1657350" lvl="3" indent="-285750">
              <a:buFont typeface="Arial" panose="020B0604020202020204" pitchFamily="34" charset="0"/>
              <a:buChar char="•"/>
            </a:pPr>
            <a:r>
              <a:rPr lang="en-US" sz="2000" dirty="0"/>
              <a:t>may be harder/longer to achieve low T level</a:t>
            </a:r>
          </a:p>
          <a:p>
            <a:pPr marL="1200150" lvl="2" indent="-285750">
              <a:buFont typeface="Arial" panose="020B0604020202020204" pitchFamily="34" charset="0"/>
              <a:buChar char="•"/>
            </a:pPr>
            <a:r>
              <a:rPr lang="en-US" sz="2000" dirty="0"/>
              <a:t>no evidence that higher E levels improve feminization</a:t>
            </a:r>
          </a:p>
          <a:p>
            <a:pPr marL="1657350" lvl="3" indent="-285750">
              <a:buFont typeface="Arial" panose="020B0604020202020204" pitchFamily="34" charset="0"/>
              <a:buChar char="•"/>
            </a:pPr>
            <a:r>
              <a:rPr lang="en-US" sz="2000" dirty="0"/>
              <a:t>supraphysiologic levels increase risk</a:t>
            </a:r>
          </a:p>
          <a:p>
            <a:pPr marL="1200150" lvl="2" indent="-285750">
              <a:buFont typeface="Arial" panose="020B0604020202020204" pitchFamily="34" charset="0"/>
              <a:buChar char="•"/>
            </a:pPr>
            <a:r>
              <a:rPr lang="en-US" sz="2000" dirty="0"/>
              <a:t>GNC pts may prefer intermediate range</a:t>
            </a:r>
          </a:p>
          <a:p>
            <a:pPr marL="1200150" lvl="2"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risk factors, safety</a:t>
            </a:r>
          </a:p>
        </p:txBody>
      </p:sp>
    </p:spTree>
    <p:extLst>
      <p:ext uri="{BB962C8B-B14F-4D97-AF65-F5344CB8AC3E}">
        <p14:creationId xmlns:p14="http://schemas.microsoft.com/office/powerpoint/2010/main" val="1500135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531" y="304800"/>
            <a:ext cx="8789469" cy="6494085"/>
          </a:xfrm>
          <a:prstGeom prst="rect">
            <a:avLst/>
          </a:prstGeom>
          <a:noFill/>
        </p:spPr>
        <p:txBody>
          <a:bodyPr wrap="square">
            <a:spAutoFit/>
          </a:bodyPr>
          <a:lstStyle/>
          <a:p>
            <a:r>
              <a:rPr lang="en-US" sz="2000" b="1" dirty="0">
                <a:solidFill>
                  <a:srgbClr val="000000"/>
                </a:solidFill>
              </a:rPr>
              <a:t>Considerations of estrogen / androgen blockers</a:t>
            </a:r>
          </a:p>
          <a:p>
            <a:endParaRPr lang="en-US" dirty="0">
              <a:solidFill>
                <a:srgbClr val="000000"/>
              </a:solidFill>
            </a:endParaRPr>
          </a:p>
          <a:p>
            <a:pPr marL="285750" indent="-285750">
              <a:buFont typeface="Arial" panose="020B0604020202020204" pitchFamily="34" charset="0"/>
              <a:buChar char="•"/>
            </a:pPr>
            <a:r>
              <a:rPr lang="en-US" dirty="0">
                <a:solidFill>
                  <a:srgbClr val="000000"/>
                </a:solidFill>
              </a:rPr>
              <a:t>Loss of erectile function</a:t>
            </a:r>
          </a:p>
          <a:p>
            <a:pPr marL="742950" lvl="1" indent="-285750">
              <a:buFont typeface="Arial" panose="020B0604020202020204" pitchFamily="34" charset="0"/>
              <a:buChar char="•"/>
            </a:pPr>
            <a:r>
              <a:rPr lang="en-US" dirty="0">
                <a:solidFill>
                  <a:srgbClr val="000000"/>
                </a:solidFill>
              </a:rPr>
              <a:t>sildenafil/</a:t>
            </a:r>
            <a:r>
              <a:rPr lang="en-US" dirty="0" err="1">
                <a:solidFill>
                  <a:srgbClr val="000000"/>
                </a:solidFill>
              </a:rPr>
              <a:t>tadalafil</a:t>
            </a:r>
            <a:r>
              <a:rPr lang="en-US" dirty="0">
                <a:solidFill>
                  <a:srgbClr val="000000"/>
                </a:solidFill>
              </a:rPr>
              <a:t> may help if desiring erections</a:t>
            </a:r>
          </a:p>
          <a:p>
            <a:pPr marL="742950" lvl="1" indent="-285750">
              <a:buFont typeface="Arial" panose="020B0604020202020204" pitchFamily="34" charset="0"/>
              <a:buChar char="•"/>
            </a:pPr>
            <a:r>
              <a:rPr lang="en-US" dirty="0">
                <a:solidFill>
                  <a:srgbClr val="000000"/>
                </a:solidFill>
              </a:rPr>
              <a:t>consider reducing androgen blockade</a:t>
            </a:r>
          </a:p>
          <a:p>
            <a:pPr marL="742950" lvl="1" indent="-285750">
              <a:buFont typeface="Arial" panose="020B0604020202020204" pitchFamily="34" charset="0"/>
              <a:buChar char="•"/>
            </a:pPr>
            <a:endParaRPr lang="en-US" sz="900" dirty="0">
              <a:solidFill>
                <a:srgbClr val="000000"/>
              </a:solidFill>
            </a:endParaRPr>
          </a:p>
          <a:p>
            <a:pPr marL="285750" indent="-285750">
              <a:buFont typeface="Arial" panose="020B0604020202020204" pitchFamily="34" charset="0"/>
              <a:buChar char="•"/>
            </a:pPr>
            <a:r>
              <a:rPr lang="en-US" dirty="0"/>
              <a:t>Low libido</a:t>
            </a:r>
            <a:r>
              <a:rPr lang="en-US" dirty="0">
                <a:solidFill>
                  <a:srgbClr val="000000"/>
                </a:solidFill>
              </a:rPr>
              <a:t>: </a:t>
            </a:r>
          </a:p>
          <a:p>
            <a:pPr marL="742950" lvl="1" indent="-285750">
              <a:buFont typeface="Arial" panose="020B0604020202020204" pitchFamily="34" charset="0"/>
              <a:buChar char="•"/>
            </a:pPr>
            <a:r>
              <a:rPr lang="en-US" dirty="0"/>
              <a:t>common, unclear how related to testosterone levels</a:t>
            </a:r>
          </a:p>
          <a:p>
            <a:pPr marL="742950" lvl="1" indent="-285750">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can supplement testosterone s/p orchiectomy</a:t>
            </a:r>
            <a:endParaRPr lang="en-US" dirty="0"/>
          </a:p>
          <a:p>
            <a:pPr marL="742950" lvl="1" indent="-285750">
              <a:buFont typeface="Arial" panose="020B0604020202020204" pitchFamily="34" charset="0"/>
              <a:buChar char="•"/>
            </a:pPr>
            <a:endParaRPr lang="en-US" sz="900" dirty="0"/>
          </a:p>
          <a:p>
            <a:pPr marL="285750" indent="-285750">
              <a:buFont typeface="Arial" panose="020B0604020202020204" pitchFamily="34" charset="0"/>
              <a:buChar char="•"/>
            </a:pPr>
            <a:r>
              <a:rPr lang="en-US" dirty="0"/>
              <a:t>Genital pain</a:t>
            </a:r>
          </a:p>
          <a:p>
            <a:pPr marL="742950" lvl="1" indent="-285750">
              <a:buFont typeface="Arial" panose="020B0604020202020204" pitchFamily="34" charset="0"/>
              <a:buChar char="•"/>
            </a:pPr>
            <a:r>
              <a:rPr lang="en-US" dirty="0"/>
              <a:t>may relate to atrophy or decreased erections</a:t>
            </a:r>
          </a:p>
          <a:p>
            <a:pPr marL="742950" lvl="1" indent="-285750">
              <a:buFont typeface="Arial" panose="020B0604020202020204" pitchFamily="34" charset="0"/>
              <a:buChar char="•"/>
            </a:pPr>
            <a:r>
              <a:rPr lang="en-US" dirty="0"/>
              <a:t>usually resolves after few months</a:t>
            </a:r>
          </a:p>
          <a:p>
            <a:pPr marL="285750" indent="-285750">
              <a:buFont typeface="Arial" panose="020B0604020202020204" pitchFamily="34" charset="0"/>
              <a:buChar char="•"/>
            </a:pPr>
            <a:endParaRPr lang="en-US" sz="900" dirty="0"/>
          </a:p>
          <a:p>
            <a:pPr marL="285750" indent="-285750">
              <a:buFont typeface="Arial" panose="020B0604020202020204" pitchFamily="34" charset="0"/>
              <a:buChar char="•"/>
            </a:pPr>
            <a:r>
              <a:rPr lang="en-US" dirty="0"/>
              <a:t>Headaches</a:t>
            </a:r>
          </a:p>
          <a:p>
            <a:pPr marL="742950" lvl="1" indent="-285750">
              <a:buFont typeface="Arial" panose="020B0604020202020204" pitchFamily="34" charset="0"/>
              <a:buChar char="•"/>
            </a:pPr>
            <a:r>
              <a:rPr lang="en-US" dirty="0"/>
              <a:t>hormones may exacerbate migraines</a:t>
            </a:r>
          </a:p>
          <a:p>
            <a:pPr marL="285750" indent="-285750">
              <a:buFont typeface="Arial" panose="020B0604020202020204" pitchFamily="34" charset="0"/>
              <a:buChar char="•"/>
            </a:pPr>
            <a:r>
              <a:rPr lang="en-US" dirty="0"/>
              <a:t>Fatigue</a:t>
            </a:r>
          </a:p>
          <a:p>
            <a:pPr marL="285750" indent="-285750">
              <a:buFont typeface="Arial" panose="020B0604020202020204" pitchFamily="34" charset="0"/>
              <a:buChar char="•"/>
            </a:pPr>
            <a:r>
              <a:rPr lang="en-US" dirty="0"/>
              <a:t>Brain fog</a:t>
            </a:r>
          </a:p>
          <a:p>
            <a:pPr marL="285750" indent="-285750">
              <a:buFont typeface="Arial" panose="020B0604020202020204" pitchFamily="34" charset="0"/>
              <a:buChar char="•"/>
            </a:pPr>
            <a:r>
              <a:rPr lang="en-US" dirty="0"/>
              <a:t>Hot flashes</a:t>
            </a:r>
          </a:p>
          <a:p>
            <a:pPr marL="285750" indent="-285750">
              <a:buFont typeface="Arial" panose="020B0604020202020204" pitchFamily="34" charset="0"/>
              <a:buChar char="•"/>
            </a:pPr>
            <a:r>
              <a:rPr lang="en-US" dirty="0"/>
              <a:t>Weight gain</a:t>
            </a:r>
          </a:p>
          <a:p>
            <a:pPr marL="285750" indent="-285750">
              <a:buFont typeface="Arial" panose="020B0604020202020204" pitchFamily="34" charset="0"/>
              <a:buChar char="•"/>
            </a:pPr>
            <a:endParaRPr lang="en-US" sz="900" dirty="0"/>
          </a:p>
          <a:p>
            <a:pPr marL="285750" indent="-285750">
              <a:buFont typeface="Arial" panose="020B0604020202020204" pitchFamily="34" charset="0"/>
              <a:buChar char="•"/>
            </a:pPr>
            <a:r>
              <a:rPr lang="en-US" dirty="0"/>
              <a:t>Mood changes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Check serum levels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13204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472" y="320456"/>
            <a:ext cx="8789469" cy="6217087"/>
          </a:xfrm>
          <a:prstGeom prst="rect">
            <a:avLst/>
          </a:prstGeom>
          <a:noFill/>
        </p:spPr>
        <p:txBody>
          <a:bodyPr wrap="square">
            <a:spAutoFit/>
          </a:bodyPr>
          <a:lstStyle/>
          <a:p>
            <a:r>
              <a:rPr lang="en-US" sz="2000" b="1" dirty="0">
                <a:solidFill>
                  <a:srgbClr val="000000"/>
                </a:solidFill>
              </a:rPr>
              <a:t>Considerations of estrogen / androgen blockers</a:t>
            </a:r>
          </a:p>
          <a:p>
            <a:endParaRPr lang="en-US" dirty="0"/>
          </a:p>
          <a:p>
            <a:pPr marL="285750" indent="-285750">
              <a:buFont typeface="Arial" panose="020B0604020202020204" pitchFamily="34" charset="0"/>
              <a:buChar char="•"/>
            </a:pPr>
            <a:r>
              <a:rPr lang="en-US" dirty="0"/>
              <a:t>Galactorrhea</a:t>
            </a:r>
          </a:p>
          <a:p>
            <a:pPr marL="742950" lvl="1" indent="-285750">
              <a:buFont typeface="Arial" panose="020B0604020202020204" pitchFamily="34" charset="0"/>
              <a:buChar char="•"/>
            </a:pPr>
            <a:r>
              <a:rPr lang="en-US" dirty="0"/>
              <a:t>often minimal and self limited</a:t>
            </a:r>
          </a:p>
          <a:p>
            <a:pPr marL="742950" lvl="1" indent="-285750">
              <a:buFont typeface="Arial" panose="020B0604020202020204" pitchFamily="34" charset="0"/>
              <a:buChar char="•"/>
            </a:pPr>
            <a:r>
              <a:rPr lang="en-US" dirty="0"/>
              <a:t>case reports of </a:t>
            </a:r>
            <a:r>
              <a:rPr lang="en-US" dirty="0" err="1"/>
              <a:t>prolactinomas</a:t>
            </a:r>
            <a:r>
              <a:rPr lang="en-US" dirty="0"/>
              <a:t>: usually managed expectantly</a:t>
            </a:r>
          </a:p>
          <a:p>
            <a:pPr marL="742950" lvl="1" indent="-285750">
              <a:buFont typeface="Arial" panose="020B0604020202020204" pitchFamily="34" charset="0"/>
              <a:buChar char="•"/>
            </a:pPr>
            <a:r>
              <a:rPr lang="en-US" dirty="0"/>
              <a:t>check prolactin level if excessive galactorrhea, visual disturbances, new headaches</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Risk of VTE</a:t>
            </a:r>
          </a:p>
          <a:p>
            <a:pPr marL="742950" lvl="1" indent="-285750">
              <a:buFont typeface="Arial" panose="020B0604020202020204" pitchFamily="34" charset="0"/>
              <a:buChar char="•"/>
            </a:pPr>
            <a:r>
              <a:rPr lang="en-US" dirty="0">
                <a:solidFill>
                  <a:srgbClr val="000000"/>
                </a:solidFill>
              </a:rPr>
              <a:t>mixed data for oral bioidentical estradiol, no increased risk w transdermal </a:t>
            </a:r>
          </a:p>
          <a:p>
            <a:pPr marL="742950" lvl="1" indent="-285750">
              <a:buFont typeface="Arial" panose="020B0604020202020204" pitchFamily="34" charset="0"/>
              <a:buChar char="•"/>
            </a:pPr>
            <a:r>
              <a:rPr lang="en-US" dirty="0"/>
              <a:t>higher risk w smoking</a:t>
            </a:r>
          </a:p>
          <a:p>
            <a:pPr marL="742950" lvl="1"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Contraindications to estradiol</a:t>
            </a:r>
          </a:p>
          <a:p>
            <a:pPr marL="628650" lvl="1" indent="-171450">
              <a:buFont typeface="Arial" panose="020B0604020202020204" pitchFamily="34" charset="0"/>
              <a:buChar char="•"/>
            </a:pPr>
            <a:r>
              <a:rPr lang="en-US" dirty="0"/>
              <a:t>estrogen-sensitive cancer </a:t>
            </a:r>
          </a:p>
          <a:p>
            <a:pPr marL="628650" lvl="1" indent="-171450">
              <a:buFont typeface="Arial" panose="020B0604020202020204" pitchFamily="34" charset="0"/>
              <a:buChar char="•"/>
            </a:pPr>
            <a:r>
              <a:rPr lang="en-US" dirty="0"/>
              <a:t>treating active VTE</a:t>
            </a:r>
          </a:p>
          <a:p>
            <a:pPr marL="628650" lvl="1" indent="-171450">
              <a:buFont typeface="Arial" panose="020B0604020202020204" pitchFamily="34" charset="0"/>
              <a:buChar char="•"/>
            </a:pPr>
            <a:r>
              <a:rPr lang="en-US" dirty="0"/>
              <a:t>ESLD</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Contraindications to spironolactone</a:t>
            </a:r>
          </a:p>
          <a:p>
            <a:pPr marL="628650" lvl="1" indent="-171450">
              <a:buFont typeface="Arial" panose="020B0604020202020204" pitchFamily="34" charset="0"/>
              <a:buChar char="•"/>
            </a:pPr>
            <a:r>
              <a:rPr lang="en-US" dirty="0"/>
              <a:t>Hyperkalemia, K&gt;6</a:t>
            </a:r>
          </a:p>
          <a:p>
            <a:pPr marL="628650" lvl="1" indent="-171450">
              <a:buFont typeface="Arial" panose="020B0604020202020204" pitchFamily="34" charset="0"/>
              <a:buChar char="•"/>
            </a:pPr>
            <a:r>
              <a:rPr lang="en-US" dirty="0"/>
              <a:t>GFR&lt;30</a:t>
            </a:r>
          </a:p>
          <a:p>
            <a:pPr marL="628650" lvl="1" indent="-171450">
              <a:buFont typeface="Arial" panose="020B0604020202020204" pitchFamily="34" charset="0"/>
              <a:buChar char="•"/>
            </a:pPr>
            <a:r>
              <a:rPr lang="en-US" dirty="0"/>
              <a:t>Addison’s Disease</a:t>
            </a:r>
          </a:p>
          <a:p>
            <a:pPr lvl="1"/>
            <a:endParaRPr lang="en-US" dirty="0"/>
          </a:p>
          <a:p>
            <a:pPr marL="285750" indent="-285750">
              <a:buFont typeface="Arial" panose="020B0604020202020204" pitchFamily="34" charset="0"/>
              <a:buChar char="•"/>
            </a:pPr>
            <a:r>
              <a:rPr lang="en-US" dirty="0">
                <a:solidFill>
                  <a:srgbClr val="303237"/>
                </a:solidFill>
                <a:latin typeface="AvenirNext-Regular"/>
              </a:rPr>
              <a:t>H</a:t>
            </a:r>
            <a:r>
              <a:rPr lang="en-US" b="0" i="0" u="none" strike="noStrike" baseline="0" dirty="0">
                <a:solidFill>
                  <a:srgbClr val="303237"/>
                </a:solidFill>
                <a:latin typeface="AvenirNext-Regular"/>
              </a:rPr>
              <a:t>arm reduction framework</a:t>
            </a:r>
            <a:endParaRPr lang="en-US"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90615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30642A-09A2-1D30-4E78-CD72A40B632A}"/>
              </a:ext>
            </a:extLst>
          </p:cNvPr>
          <p:cNvSpPr txBox="1"/>
          <p:nvPr/>
        </p:nvSpPr>
        <p:spPr>
          <a:xfrm>
            <a:off x="296008" y="3429000"/>
            <a:ext cx="8610600" cy="2246769"/>
          </a:xfrm>
          <a:prstGeom prst="rect">
            <a:avLst/>
          </a:prstGeom>
          <a:noFill/>
        </p:spPr>
        <p:txBody>
          <a:bodyPr wrap="square">
            <a:spAutoFit/>
          </a:bodyPr>
          <a:lstStyle/>
          <a:p>
            <a:r>
              <a:rPr lang="en-US" sz="2000" dirty="0"/>
              <a:t>Estimated VTE incidence per 1000 person-years:</a:t>
            </a:r>
          </a:p>
          <a:p>
            <a:endParaRPr lang="en-US" sz="2000" dirty="0"/>
          </a:p>
          <a:p>
            <a:r>
              <a:rPr lang="en-US" sz="2000" dirty="0"/>
              <a:t>Trans women on estrogen: 2.3 (but high heterogeneity across subgroups)</a:t>
            </a:r>
          </a:p>
          <a:p>
            <a:endParaRPr lang="en-US" sz="2000" dirty="0"/>
          </a:p>
          <a:p>
            <a:r>
              <a:rPr lang="en-US" sz="2000" dirty="0"/>
              <a:t>General population: 1.0 to 1.8</a:t>
            </a:r>
          </a:p>
          <a:p>
            <a:endParaRPr lang="en-US" sz="2000" dirty="0"/>
          </a:p>
          <a:p>
            <a:r>
              <a:rPr lang="en-US" sz="2000" dirty="0"/>
              <a:t>Premenopausal women on combined oral contraceptives: 3.5</a:t>
            </a:r>
          </a:p>
        </p:txBody>
      </p:sp>
      <p:pic>
        <p:nvPicPr>
          <p:cNvPr id="7" name="Picture 6">
            <a:extLst>
              <a:ext uri="{FF2B5EF4-FFF2-40B4-BE49-F238E27FC236}">
                <a16:creationId xmlns:a16="http://schemas.microsoft.com/office/drawing/2014/main" id="{9E0B5FE4-4C1E-4B25-4E5E-DE9DB077E518}"/>
              </a:ext>
            </a:extLst>
          </p:cNvPr>
          <p:cNvPicPr>
            <a:picLocks noChangeAspect="1"/>
          </p:cNvPicPr>
          <p:nvPr/>
        </p:nvPicPr>
        <p:blipFill>
          <a:blip r:embed="rId3"/>
          <a:stretch>
            <a:fillRect/>
          </a:stretch>
        </p:blipFill>
        <p:spPr>
          <a:xfrm>
            <a:off x="266700" y="228600"/>
            <a:ext cx="8610600" cy="2969620"/>
          </a:xfrm>
          <a:prstGeom prst="rect">
            <a:avLst/>
          </a:prstGeom>
        </p:spPr>
      </p:pic>
    </p:spTree>
    <p:extLst>
      <p:ext uri="{BB962C8B-B14F-4D97-AF65-F5344CB8AC3E}">
        <p14:creationId xmlns:p14="http://schemas.microsoft.com/office/powerpoint/2010/main" val="394833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26172"/>
            <a:ext cx="7772400" cy="4708981"/>
          </a:xfrm>
          <a:prstGeom prst="rect">
            <a:avLst/>
          </a:prstGeom>
        </p:spPr>
        <p:txBody>
          <a:bodyPr wrap="square">
            <a:spAutoFit/>
          </a:bodyPr>
          <a:lstStyle/>
          <a:p>
            <a:r>
              <a:rPr lang="en-US" sz="2000" b="1" dirty="0">
                <a:solidFill>
                  <a:srgbClr val="000000"/>
                </a:solidFill>
              </a:rPr>
              <a:t>Gender-affirming interventions</a:t>
            </a:r>
          </a:p>
          <a:p>
            <a:endParaRPr lang="en-US" sz="2000" dirty="0">
              <a:solidFill>
                <a:srgbClr val="000000"/>
              </a:solidFill>
            </a:endParaRPr>
          </a:p>
          <a:p>
            <a:pPr marL="285750" indent="-285750">
              <a:buFont typeface="Arial" panose="020B0604020202020204" pitchFamily="34" charset="0"/>
              <a:buChar char="•"/>
            </a:pPr>
            <a:r>
              <a:rPr lang="en-US" sz="2000" dirty="0">
                <a:solidFill>
                  <a:srgbClr val="000000"/>
                </a:solidFill>
              </a:rPr>
              <a:t>improve mental health and quality of life</a:t>
            </a:r>
          </a:p>
          <a:p>
            <a:pPr marL="285750" indent="-285750">
              <a:buFont typeface="Arial" panose="020B0604020202020204" pitchFamily="34" charset="0"/>
              <a:buChar char="•"/>
            </a:pPr>
            <a:endParaRPr lang="en-US" sz="2000" dirty="0">
              <a:solidFill>
                <a:srgbClr val="000000"/>
              </a:solidFill>
            </a:endParaRPr>
          </a:p>
          <a:p>
            <a:pPr marL="285750" indent="-285750">
              <a:buFont typeface="Arial" panose="020B0604020202020204" pitchFamily="34" charset="0"/>
              <a:buChar char="•"/>
            </a:pPr>
            <a:r>
              <a:rPr lang="en-US" sz="2000" dirty="0">
                <a:solidFill>
                  <a:srgbClr val="000000"/>
                </a:solidFill>
              </a:rPr>
              <a:t>considered medically necessary (when desired)</a:t>
            </a:r>
          </a:p>
          <a:p>
            <a:pPr marL="285750" indent="-285750">
              <a:buFont typeface="Arial" panose="020B0604020202020204" pitchFamily="34" charset="0"/>
              <a:buChar char="•"/>
            </a:pPr>
            <a:endParaRPr lang="en-US" sz="2000" dirty="0">
              <a:solidFill>
                <a:srgbClr val="000000"/>
              </a:solidFill>
            </a:endParaRPr>
          </a:p>
          <a:p>
            <a:pPr marL="285750" indent="-285750">
              <a:buFont typeface="Arial" panose="020B0604020202020204" pitchFamily="34" charset="0"/>
              <a:buChar char="•"/>
            </a:pPr>
            <a:r>
              <a:rPr lang="en-US" sz="2000" dirty="0">
                <a:solidFill>
                  <a:srgbClr val="000000"/>
                </a:solidFill>
              </a:rPr>
              <a:t>can include:</a:t>
            </a:r>
          </a:p>
          <a:p>
            <a:pPr marL="742950" lvl="1" indent="-285750">
              <a:buFont typeface="Arial" panose="020B0604020202020204" pitchFamily="34" charset="0"/>
              <a:buChar char="•"/>
            </a:pPr>
            <a:r>
              <a:rPr lang="en-US" sz="2000" dirty="0">
                <a:solidFill>
                  <a:srgbClr val="000000"/>
                </a:solidFill>
              </a:rPr>
              <a:t>hormone therapy</a:t>
            </a:r>
          </a:p>
          <a:p>
            <a:pPr marL="742950" lvl="1" indent="-285750">
              <a:buFont typeface="Arial" panose="020B0604020202020204" pitchFamily="34" charset="0"/>
              <a:buChar char="•"/>
            </a:pPr>
            <a:r>
              <a:rPr lang="en-US" sz="2000" dirty="0">
                <a:solidFill>
                  <a:srgbClr val="000000"/>
                </a:solidFill>
              </a:rPr>
              <a:t>surgeries</a:t>
            </a:r>
            <a:endParaRPr lang="en-US" sz="2000" dirty="0"/>
          </a:p>
          <a:p>
            <a:pPr marL="742950" lvl="1" indent="-285750">
              <a:buFont typeface="Arial" panose="020B0604020202020204" pitchFamily="34" charset="0"/>
              <a:buChar char="•"/>
            </a:pPr>
            <a:r>
              <a:rPr lang="en-US" sz="2000" dirty="0">
                <a:solidFill>
                  <a:srgbClr val="000000"/>
                </a:solidFill>
              </a:rPr>
              <a:t>hair removal or transplant</a:t>
            </a:r>
          </a:p>
          <a:p>
            <a:pPr marL="742950" lvl="1" indent="-285750">
              <a:buFont typeface="Arial" panose="020B0604020202020204" pitchFamily="34" charset="0"/>
              <a:buChar char="•"/>
            </a:pPr>
            <a:r>
              <a:rPr lang="en-US" sz="2000" dirty="0">
                <a:solidFill>
                  <a:srgbClr val="000000"/>
                </a:solidFill>
              </a:rPr>
              <a:t>contour shaping</a:t>
            </a:r>
          </a:p>
          <a:p>
            <a:pPr marL="742950" lvl="1" indent="-285750">
              <a:buFont typeface="Arial" panose="020B0604020202020204" pitchFamily="34" charset="0"/>
              <a:buChar char="•"/>
            </a:pPr>
            <a:r>
              <a:rPr lang="en-US" sz="2000" dirty="0">
                <a:solidFill>
                  <a:srgbClr val="000000"/>
                </a:solidFill>
              </a:rPr>
              <a:t>voice modification</a:t>
            </a:r>
          </a:p>
          <a:p>
            <a:pPr marL="742950" lvl="1" indent="-285750">
              <a:buFont typeface="Arial" panose="020B0604020202020204" pitchFamily="34" charset="0"/>
              <a:buChar char="•"/>
            </a:pPr>
            <a:endParaRPr lang="en-US" sz="2000" dirty="0">
              <a:solidFill>
                <a:srgbClr val="000000"/>
              </a:solidFill>
            </a:endParaRPr>
          </a:p>
          <a:p>
            <a:pPr marL="285750" indent="-285750">
              <a:buFont typeface="Arial" panose="020B0604020202020204" pitchFamily="34" charset="0"/>
              <a:buChar char="•"/>
            </a:pPr>
            <a:r>
              <a:rPr lang="en-US" sz="2000" dirty="0">
                <a:solidFill>
                  <a:srgbClr val="000000"/>
                </a:solidFill>
              </a:rPr>
              <a:t>range of interest</a:t>
            </a:r>
          </a:p>
          <a:p>
            <a:pPr marL="742950" lvl="1" indent="-285750">
              <a:buFont typeface="Arial" panose="020B0604020202020204" pitchFamily="34" charset="0"/>
              <a:buChar char="•"/>
            </a:pPr>
            <a:r>
              <a:rPr lang="en-US" sz="2000" dirty="0">
                <a:solidFill>
                  <a:srgbClr val="000000"/>
                </a:solidFill>
              </a:rPr>
              <a:t>standard of care to provide access as desired and directed by pt</a:t>
            </a:r>
          </a:p>
        </p:txBody>
      </p:sp>
    </p:spTree>
    <p:extLst>
      <p:ext uri="{BB962C8B-B14F-4D97-AF65-F5344CB8AC3E}">
        <p14:creationId xmlns:p14="http://schemas.microsoft.com/office/powerpoint/2010/main" val="3337386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white background with black text&#10;&#10;Description automatically generated with low confidence">
            <a:extLst>
              <a:ext uri="{FF2B5EF4-FFF2-40B4-BE49-F238E27FC236}">
                <a16:creationId xmlns:a16="http://schemas.microsoft.com/office/drawing/2014/main" id="{FC0DC55A-9A4F-90BA-8684-68DED74180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8946229" cy="1524000"/>
          </a:xfrm>
          <a:prstGeom prst="rect">
            <a:avLst/>
          </a:prstGeom>
        </p:spPr>
      </p:pic>
      <p:pic>
        <p:nvPicPr>
          <p:cNvPr id="11" name="Picture 10" descr="A picture containing text, screenshot, number, font&#10;&#10;Description automatically generated">
            <a:extLst>
              <a:ext uri="{FF2B5EF4-FFF2-40B4-BE49-F238E27FC236}">
                <a16:creationId xmlns:a16="http://schemas.microsoft.com/office/drawing/2014/main" id="{95D960AC-2341-CA0A-B832-8D68FFE22B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0764" y="1759447"/>
            <a:ext cx="7277100" cy="4946153"/>
          </a:xfrm>
          <a:prstGeom prst="rect">
            <a:avLst/>
          </a:prstGeom>
        </p:spPr>
      </p:pic>
    </p:spTree>
    <p:extLst>
      <p:ext uri="{BB962C8B-B14F-4D97-AF65-F5344CB8AC3E}">
        <p14:creationId xmlns:p14="http://schemas.microsoft.com/office/powerpoint/2010/main" val="2737286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7877"/>
            <a:ext cx="9067800" cy="4401205"/>
          </a:xfrm>
          <a:prstGeom prst="rect">
            <a:avLst/>
          </a:prstGeom>
        </p:spPr>
        <p:txBody>
          <a:bodyPr wrap="square">
            <a:spAutoFit/>
          </a:bodyPr>
          <a:lstStyle/>
          <a:p>
            <a:r>
              <a:rPr lang="en-US" sz="2000" b="1" dirty="0"/>
              <a:t>Surgery</a:t>
            </a:r>
          </a:p>
          <a:p>
            <a:endParaRPr lang="en-US" sz="2000" dirty="0"/>
          </a:p>
          <a:p>
            <a:pPr marL="285750" indent="-285750">
              <a:buFont typeface="Arial" panose="020B0604020202020204" pitchFamily="34" charset="0"/>
              <a:buChar char="•"/>
            </a:pPr>
            <a:r>
              <a:rPr lang="en-US" sz="2000" dirty="0"/>
              <a:t>breast augmentation</a:t>
            </a:r>
          </a:p>
          <a:p>
            <a:pPr marL="285750" indent="-285750">
              <a:buFont typeface="Arial" panose="020B0604020202020204" pitchFamily="34" charset="0"/>
              <a:buChar char="•"/>
            </a:pPr>
            <a:r>
              <a:rPr lang="en-US" sz="2000" dirty="0" err="1"/>
              <a:t>vaginoplasty</a:t>
            </a:r>
            <a:r>
              <a:rPr lang="en-US" sz="2000" dirty="0"/>
              <a:t>, orchiectomy, </a:t>
            </a:r>
            <a:r>
              <a:rPr lang="en-US" sz="2000" dirty="0" err="1"/>
              <a:t>penectomy</a:t>
            </a:r>
            <a:endParaRPr lang="en-US" sz="2000" dirty="0"/>
          </a:p>
          <a:p>
            <a:pPr marL="285750" indent="-285750">
              <a:buFont typeface="Arial" panose="020B0604020202020204" pitchFamily="34" charset="0"/>
              <a:buChar char="•"/>
            </a:pPr>
            <a:r>
              <a:rPr lang="en-US" sz="2000" dirty="0"/>
              <a:t>facial procedures, tracheal shave</a:t>
            </a:r>
          </a:p>
          <a:p>
            <a:pPr marL="285750" indent="-285750">
              <a:buFont typeface="Arial" panose="020B0604020202020204" pitchFamily="34" charset="0"/>
              <a:buChar char="•"/>
            </a:pPr>
            <a:r>
              <a:rPr lang="en-US" sz="2000" dirty="0"/>
              <a:t>voice surgery</a:t>
            </a:r>
          </a:p>
          <a:p>
            <a:pPr marL="285750" indent="-285750">
              <a:buFont typeface="Arial" panose="020B0604020202020204" pitchFamily="34" charset="0"/>
              <a:buChar char="•"/>
            </a:pPr>
            <a:r>
              <a:rPr lang="en-US" sz="2000" dirty="0"/>
              <a:t>implants, liposuction, </a:t>
            </a:r>
            <a:r>
              <a:rPr lang="en-US" sz="2000" dirty="0" err="1"/>
              <a:t>lipofillers</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surgeon may request letter(s)</a:t>
            </a:r>
          </a:p>
          <a:p>
            <a:pPr marL="285750" indent="-285750">
              <a:buFont typeface="Arial" panose="020B0604020202020204" pitchFamily="34" charset="0"/>
              <a:buChar char="•"/>
            </a:pPr>
            <a:r>
              <a:rPr lang="en-US" sz="2000" dirty="0"/>
              <a:t>state may require sterilization consent form</a:t>
            </a:r>
          </a:p>
          <a:p>
            <a:pPr marL="285750" indent="-285750">
              <a:buFont typeface="Arial" panose="020B0604020202020204" pitchFamily="34" charset="0"/>
              <a:buChar char="•"/>
            </a:pPr>
            <a:endParaRPr lang="en-US" sz="2000" dirty="0"/>
          </a:p>
          <a:p>
            <a:r>
              <a:rPr lang="en-US" sz="2000" b="1" dirty="0"/>
              <a:t>Vocal training</a:t>
            </a:r>
          </a:p>
          <a:p>
            <a:endParaRPr lang="en-US" sz="2000" b="1" dirty="0"/>
          </a:p>
          <a:p>
            <a:r>
              <a:rPr lang="en-US" sz="2000" b="1" dirty="0"/>
              <a:t>Electrolysis</a:t>
            </a:r>
          </a:p>
        </p:txBody>
      </p:sp>
    </p:spTree>
    <p:extLst>
      <p:ext uri="{BB962C8B-B14F-4D97-AF65-F5344CB8AC3E}">
        <p14:creationId xmlns:p14="http://schemas.microsoft.com/office/powerpoint/2010/main" val="1638900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83488"/>
            <a:ext cx="8153400" cy="3447098"/>
          </a:xfrm>
          <a:prstGeom prst="rect">
            <a:avLst/>
          </a:prstGeom>
        </p:spPr>
        <p:txBody>
          <a:bodyPr wrap="square">
            <a:spAutoFit/>
          </a:bodyPr>
          <a:lstStyle/>
          <a:p>
            <a:r>
              <a:rPr lang="en-US" sz="2000" b="1" dirty="0"/>
              <a:t>Screenings</a:t>
            </a:r>
          </a:p>
          <a:p>
            <a:endParaRPr lang="en-US" dirty="0"/>
          </a:p>
          <a:p>
            <a:pPr marL="285750" indent="-285750">
              <a:buFont typeface="Arial" panose="020B0604020202020204" pitchFamily="34" charset="0"/>
              <a:buChar char="•"/>
            </a:pPr>
            <a:r>
              <a:rPr lang="en-US" dirty="0"/>
              <a:t>Breast cancer: </a:t>
            </a:r>
          </a:p>
          <a:p>
            <a:pPr marL="742950" lvl="1" indent="-285750">
              <a:buFont typeface="Arial" panose="020B0604020202020204" pitchFamily="34" charset="0"/>
              <a:buChar char="•"/>
            </a:pPr>
            <a:r>
              <a:rPr lang="en-US" dirty="0"/>
              <a:t>consider screening transwomen &gt;40-50 w/ ≥5 years of hormone use</a:t>
            </a:r>
          </a:p>
          <a:p>
            <a:pPr marL="1200150" lvl="2" indent="-285750">
              <a:buFont typeface="Arial" panose="020B0604020202020204" pitchFamily="34" charset="0"/>
              <a:buChar char="•"/>
            </a:pPr>
            <a:r>
              <a:rPr lang="en-US" dirty="0"/>
              <a:t>likely lower risk than cis women</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solidFill>
                  <a:srgbClr val="000000"/>
                </a:solidFill>
              </a:rPr>
              <a:t>Bone density</a:t>
            </a:r>
          </a:p>
          <a:p>
            <a:pPr marL="742950" lvl="1" indent="-285750">
              <a:buFont typeface="Arial" panose="020B0604020202020204" pitchFamily="34" charset="0"/>
              <a:buChar char="•"/>
            </a:pPr>
            <a:r>
              <a:rPr lang="en-US" dirty="0"/>
              <a:t>no consensus</a:t>
            </a:r>
          </a:p>
          <a:p>
            <a:pPr marL="1200150" lvl="2" indent="-285750">
              <a:buFont typeface="Arial" panose="020B0604020202020204" pitchFamily="34" charset="0"/>
              <a:buChar char="•"/>
            </a:pPr>
            <a:r>
              <a:rPr lang="en-US" dirty="0"/>
              <a:t>age 65</a:t>
            </a:r>
          </a:p>
          <a:p>
            <a:pPr marL="1200150" lvl="2" indent="-285750">
              <a:buFont typeface="Arial" panose="020B0604020202020204" pitchFamily="34" charset="0"/>
              <a:buChar char="•"/>
            </a:pPr>
            <a:r>
              <a:rPr lang="en-US" dirty="0"/>
              <a:t>age 50 if risk factors</a:t>
            </a:r>
          </a:p>
          <a:p>
            <a:pPr marL="1200150" lvl="2" indent="-285750">
              <a:buFont typeface="Arial" panose="020B0604020202020204" pitchFamily="34" charset="0"/>
              <a:buChar char="•"/>
            </a:pPr>
            <a:r>
              <a:rPr lang="en-US" dirty="0"/>
              <a:t>any age if s/p </a:t>
            </a:r>
            <a:r>
              <a:rPr lang="en-US" dirty="0" err="1"/>
              <a:t>gonadectomy</a:t>
            </a:r>
            <a:r>
              <a:rPr lang="en-US" dirty="0"/>
              <a:t> and not taking hormones for ≥5 years</a:t>
            </a:r>
          </a:p>
        </p:txBody>
      </p:sp>
    </p:spTree>
    <p:extLst>
      <p:ext uri="{BB962C8B-B14F-4D97-AF65-F5344CB8AC3E}">
        <p14:creationId xmlns:p14="http://schemas.microsoft.com/office/powerpoint/2010/main" val="328966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228600"/>
            <a:ext cx="8153400" cy="4708981"/>
          </a:xfrm>
          <a:prstGeom prst="rect">
            <a:avLst/>
          </a:prstGeom>
        </p:spPr>
        <p:txBody>
          <a:bodyPr wrap="square">
            <a:spAutoFit/>
          </a:bodyPr>
          <a:lstStyle/>
          <a:p>
            <a:r>
              <a:rPr lang="en-US" sz="2000" b="1" dirty="0"/>
              <a:t>Children and Adolescents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awareness of own gender by age 5-6, often earlier</a:t>
            </a:r>
            <a:endParaRPr lang="en-US" sz="2000" dirty="0">
              <a:solidFill>
                <a:srgbClr val="000000"/>
              </a:solidFill>
            </a:endParaRPr>
          </a:p>
          <a:p>
            <a:pPr marL="285750" indent="-285750">
              <a:buFont typeface="Arial" panose="020B0604020202020204" pitchFamily="34" charset="0"/>
              <a:buChar char="•"/>
            </a:pPr>
            <a:endParaRPr lang="en-US" sz="2000" dirty="0">
              <a:solidFill>
                <a:srgbClr val="000000"/>
              </a:solidFill>
            </a:endParaRPr>
          </a:p>
          <a:p>
            <a:pPr marL="285750" indent="-285750">
              <a:buFont typeface="Arial" panose="020B0604020202020204" pitchFamily="34" charset="0"/>
              <a:buChar char="•"/>
            </a:pPr>
            <a:r>
              <a:rPr lang="en-US" sz="2000" dirty="0">
                <a:solidFill>
                  <a:srgbClr val="000000"/>
                </a:solidFill>
              </a:rPr>
              <a:t>support for asserted gender improves mental health scores in children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youth who reach adolescence with gender dysphoria are unlikely to start identifying with assigned sex at birth</a:t>
            </a:r>
          </a:p>
          <a:p>
            <a:pPr marL="285750" indent="-285750">
              <a:buFont typeface="Arial" panose="020B0604020202020204" pitchFamily="34" charset="0"/>
              <a:buChar char="•"/>
            </a:pPr>
            <a:endParaRPr lang="en-US" sz="2000" dirty="0">
              <a:solidFill>
                <a:srgbClr val="000000"/>
              </a:solidFill>
            </a:endParaRPr>
          </a:p>
          <a:p>
            <a:pPr marL="285750" indent="-285750">
              <a:buFont typeface="Arial" panose="020B0604020202020204" pitchFamily="34" charset="0"/>
              <a:buChar char="•"/>
            </a:pPr>
            <a:r>
              <a:rPr lang="en-US" sz="2000" dirty="0">
                <a:solidFill>
                  <a:srgbClr val="000000"/>
                </a:solidFill>
              </a:rPr>
              <a:t>puberty blockers (</a:t>
            </a:r>
            <a:r>
              <a:rPr lang="en-US" sz="2000" dirty="0"/>
              <a:t>GnRH analogues) </a:t>
            </a:r>
            <a:r>
              <a:rPr lang="en-US" sz="2000" dirty="0">
                <a:solidFill>
                  <a:srgbClr val="000000"/>
                </a:solidFill>
              </a:rPr>
              <a:t>and/or gender-affirming hormones improve quality of life in trans adolescents</a:t>
            </a:r>
          </a:p>
          <a:p>
            <a:endParaRPr lang="en-US" sz="2000" dirty="0">
              <a:solidFill>
                <a:srgbClr val="000000"/>
              </a:solidFill>
            </a:endParaRPr>
          </a:p>
          <a:p>
            <a:pPr marL="285750" indent="-285750">
              <a:buFont typeface="Arial" panose="020B0604020202020204" pitchFamily="34" charset="0"/>
              <a:buChar char="•"/>
            </a:pPr>
            <a:r>
              <a:rPr lang="en-US" sz="2000" dirty="0"/>
              <a:t>guardian consent required for &lt;18</a:t>
            </a:r>
          </a:p>
          <a:p>
            <a:pPr marL="742950" lvl="1" indent="-285750">
              <a:buFont typeface="Arial" panose="020B0604020202020204" pitchFamily="34" charset="0"/>
              <a:buChar char="•"/>
            </a:pPr>
            <a:r>
              <a:rPr lang="en-US" sz="2000" dirty="0"/>
              <a:t>providers can help parents understand necessity of medical interventions and/or appeal for needed surgeries</a:t>
            </a:r>
          </a:p>
        </p:txBody>
      </p:sp>
    </p:spTree>
    <p:extLst>
      <p:ext uri="{BB962C8B-B14F-4D97-AF65-F5344CB8AC3E}">
        <p14:creationId xmlns:p14="http://schemas.microsoft.com/office/powerpoint/2010/main" val="689926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771084"/>
          </a:xfrm>
          <a:prstGeom prst="rect">
            <a:avLst/>
          </a:prstGeom>
        </p:spPr>
        <p:txBody>
          <a:bodyPr wrap="square">
            <a:spAutoFit/>
          </a:bodyPr>
          <a:lstStyle/>
          <a:p>
            <a:r>
              <a:rPr lang="en-US" sz="2000" b="1" dirty="0"/>
              <a:t>Resources</a:t>
            </a:r>
          </a:p>
          <a:p>
            <a:endParaRPr lang="en-US" dirty="0"/>
          </a:p>
          <a:p>
            <a:r>
              <a:rPr lang="en-US" dirty="0">
                <a:hlinkClick r:id="rId3"/>
              </a:rPr>
              <a:t>Center of Excellence for Transgender Health</a:t>
            </a:r>
            <a:r>
              <a:rPr lang="en-US" dirty="0"/>
              <a:t>, Department of Family and Community Medicine, University of California San Francisco. </a:t>
            </a:r>
          </a:p>
          <a:p>
            <a:pPr marL="285750" indent="-285750">
              <a:buFont typeface="Arial" panose="020B0604020202020204" pitchFamily="34" charset="0"/>
              <a:buChar char="•"/>
            </a:pPr>
            <a:r>
              <a:rPr lang="en-US" dirty="0">
                <a:hlinkClick r:id="rId4"/>
              </a:rPr>
              <a:t>Guidelines for the Primary and Gender-Affirming Care of Transgender and Gender </a:t>
            </a:r>
            <a:r>
              <a:rPr lang="en-US" dirty="0" err="1">
                <a:hlinkClick r:id="rId4"/>
              </a:rPr>
              <a:t>Nonbinary</a:t>
            </a:r>
            <a:r>
              <a:rPr lang="en-US" dirty="0">
                <a:hlinkClick r:id="rId4"/>
              </a:rPr>
              <a:t> People; 2nd edition</a:t>
            </a:r>
            <a:r>
              <a:rPr lang="en-US" dirty="0"/>
              <a:t>. Deutsch MB, ed. June 17, 2016.</a:t>
            </a:r>
          </a:p>
          <a:p>
            <a:endParaRPr lang="en-US" dirty="0"/>
          </a:p>
          <a:p>
            <a:r>
              <a:rPr lang="en-US" dirty="0">
                <a:hlinkClick r:id="rId5"/>
              </a:rPr>
              <a:t>Fenway Institute</a:t>
            </a:r>
            <a:endParaRPr lang="en-US" dirty="0"/>
          </a:p>
          <a:p>
            <a:pPr marL="285750" indent="-285750">
              <a:buFont typeface="Arial" panose="020B0604020202020204" pitchFamily="34" charset="0"/>
              <a:buChar char="•"/>
            </a:pPr>
            <a:r>
              <a:rPr lang="en-US" dirty="0">
                <a:hlinkClick r:id="rId6"/>
              </a:rPr>
              <a:t>The Medical Care of Transgender Persons</a:t>
            </a:r>
            <a:r>
              <a:rPr lang="en-US" dirty="0"/>
              <a:t>, 2021.</a:t>
            </a:r>
          </a:p>
          <a:p>
            <a:pPr marL="285750" indent="-285750">
              <a:buFont typeface="Arial" panose="020B0604020202020204" pitchFamily="34" charset="0"/>
              <a:buChar char="•"/>
            </a:pPr>
            <a:r>
              <a:rPr lang="en-US" dirty="0">
                <a:hlinkClick r:id="rId7"/>
              </a:rPr>
              <a:t>Injection Guide</a:t>
            </a:r>
            <a:endParaRPr lang="en-US" dirty="0"/>
          </a:p>
          <a:p>
            <a:endParaRPr lang="en-US" dirty="0"/>
          </a:p>
          <a:p>
            <a:r>
              <a:rPr lang="en-US" dirty="0" err="1">
                <a:hlinkClick r:id="rId8"/>
              </a:rPr>
              <a:t>Transline</a:t>
            </a:r>
            <a:r>
              <a:rPr lang="en-US" dirty="0">
                <a:hlinkClick r:id="rId8"/>
              </a:rPr>
              <a:t>: Transgender Medical Consultation Service</a:t>
            </a:r>
            <a:endParaRPr lang="en-US" dirty="0"/>
          </a:p>
          <a:p>
            <a:pPr marL="285750" indent="-285750">
              <a:buFont typeface="Arial" panose="020B0604020202020204" pitchFamily="34" charset="0"/>
              <a:buChar char="•"/>
            </a:pPr>
            <a:r>
              <a:rPr lang="en-US" dirty="0">
                <a:hlinkClick r:id="rId9"/>
              </a:rPr>
              <a:t>HRT Guidelines</a:t>
            </a:r>
            <a:endParaRPr lang="en-US" dirty="0"/>
          </a:p>
          <a:p>
            <a:pPr marL="285750" indent="-285750">
              <a:buFont typeface="Arial" panose="020B0604020202020204" pitchFamily="34" charset="0"/>
              <a:buChar char="•"/>
            </a:pPr>
            <a:r>
              <a:rPr lang="en-US" dirty="0">
                <a:hlinkClick r:id="rId10"/>
              </a:rPr>
              <a:t>Safer Sex for Trans Bodies</a:t>
            </a:r>
            <a:endParaRPr lang="en-US" dirty="0"/>
          </a:p>
          <a:p>
            <a:endParaRPr lang="en-US" dirty="0"/>
          </a:p>
          <a:p>
            <a:r>
              <a:rPr lang="en-US" dirty="0">
                <a:hlinkClick r:id="rId11"/>
              </a:rPr>
              <a:t>Callen Lorde</a:t>
            </a:r>
            <a:endParaRPr lang="en-US" dirty="0"/>
          </a:p>
          <a:p>
            <a:pPr marL="285750" indent="-285750">
              <a:buFont typeface="Arial" panose="020B0604020202020204" pitchFamily="34" charset="0"/>
              <a:buChar char="•"/>
            </a:pPr>
            <a:r>
              <a:rPr lang="en-US" dirty="0">
                <a:hlinkClick r:id="rId12"/>
              </a:rPr>
              <a:t>Safer Binding</a:t>
            </a:r>
            <a:endParaRPr lang="en-US" dirty="0"/>
          </a:p>
          <a:p>
            <a:pPr marL="285750" indent="-285750">
              <a:buFont typeface="Arial" panose="020B0604020202020204" pitchFamily="34" charset="0"/>
              <a:buChar char="•"/>
            </a:pPr>
            <a:r>
              <a:rPr lang="en-US" dirty="0">
                <a:hlinkClick r:id="rId13"/>
              </a:rPr>
              <a:t>Safer Tucking</a:t>
            </a:r>
            <a:endParaRPr lang="en-US" dirty="0"/>
          </a:p>
          <a:p>
            <a:pPr marL="285750" indent="-285750">
              <a:buFont typeface="Arial" panose="020B0604020202020204" pitchFamily="34" charset="0"/>
              <a:buChar char="•"/>
            </a:pPr>
            <a:endParaRPr lang="en-US" dirty="0"/>
          </a:p>
          <a:p>
            <a:r>
              <a:rPr lang="en-US" dirty="0">
                <a:hlinkClick r:id="rId14"/>
              </a:rPr>
              <a:t>Standards of Care for the Health of Transgender and Gender Diverse People. </a:t>
            </a:r>
            <a:r>
              <a:rPr lang="en-US" dirty="0"/>
              <a:t>World Professional Association for Transgender Health. Version 8. 2022.</a:t>
            </a:r>
          </a:p>
          <a:p>
            <a:endParaRPr lang="en-US" dirty="0"/>
          </a:p>
          <a:p>
            <a:r>
              <a:rPr lang="en-US" dirty="0">
                <a:hlinkClick r:id="rId15"/>
              </a:rPr>
              <a:t>U.S. Transgender Survey Report</a:t>
            </a:r>
            <a:r>
              <a:rPr lang="en-US" dirty="0"/>
              <a:t>. Center for Transgender Equality.</a:t>
            </a:r>
            <a:endParaRPr lang="en-US" b="1" dirty="0"/>
          </a:p>
          <a:p>
            <a:endParaRPr lang="en-US" dirty="0"/>
          </a:p>
        </p:txBody>
      </p:sp>
    </p:spTree>
    <p:extLst>
      <p:ext uri="{BB962C8B-B14F-4D97-AF65-F5344CB8AC3E}">
        <p14:creationId xmlns:p14="http://schemas.microsoft.com/office/powerpoint/2010/main" val="449603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ABD008-A7C2-CE1F-A36A-AAB47EF3B042}"/>
              </a:ext>
            </a:extLst>
          </p:cNvPr>
          <p:cNvSpPr txBox="1"/>
          <p:nvPr/>
        </p:nvSpPr>
        <p:spPr>
          <a:xfrm>
            <a:off x="170021" y="152400"/>
            <a:ext cx="8803958" cy="5940088"/>
          </a:xfrm>
          <a:prstGeom prst="rect">
            <a:avLst/>
          </a:prstGeom>
          <a:noFill/>
        </p:spPr>
        <p:txBody>
          <a:bodyPr wrap="square">
            <a:spAutoFit/>
          </a:bodyPr>
          <a:lstStyle/>
          <a:p>
            <a:r>
              <a:rPr lang="en-US" sz="2000" dirty="0">
                <a:solidFill>
                  <a:srgbClr val="444746"/>
                </a:solidFill>
                <a:latin typeface="Calibri" panose="020F0502020204030204" pitchFamily="34" charset="0"/>
              </a:rPr>
              <a:t>Marta is a 68 </a:t>
            </a:r>
            <a:r>
              <a:rPr lang="en-US" sz="2000" dirty="0" err="1">
                <a:solidFill>
                  <a:srgbClr val="444746"/>
                </a:solidFill>
                <a:latin typeface="Calibri" panose="020F0502020204030204" pitchFamily="34" charset="0"/>
              </a:rPr>
              <a:t>yo</a:t>
            </a:r>
            <a:r>
              <a:rPr lang="en-US" sz="2000" dirty="0">
                <a:solidFill>
                  <a:srgbClr val="444746"/>
                </a:solidFill>
                <a:latin typeface="Calibri" panose="020F0502020204030204" pitchFamily="34" charset="0"/>
              </a:rPr>
              <a:t> trans woman who wants to start injectable estradiol and micronized progesterone, as well as dutasteride for balding. Wants orchiectomy and doesn’t want spiro, heard that spiro is “terrible”. </a:t>
            </a:r>
          </a:p>
          <a:p>
            <a:r>
              <a:rPr lang="en-US" sz="2000" dirty="0">
                <a:solidFill>
                  <a:srgbClr val="444746"/>
                </a:solidFill>
                <a:latin typeface="Calibri" panose="020F0502020204030204" pitchFamily="34" charset="0"/>
              </a:rPr>
              <a:t>Doesn’t want estradiol patches because she has sensitive skin and has heard from other trans women that they fall off. Doesn’t want estradiol pills due to her cardiac history. Wants to check E &amp; T levels every month for her curiosity. Hasn’t spoken about her decision to start hormones, including with her children or grandchildren.</a:t>
            </a:r>
          </a:p>
          <a:p>
            <a:endParaRPr lang="en-US" sz="2000" dirty="0">
              <a:solidFill>
                <a:srgbClr val="444746"/>
              </a:solidFill>
              <a:latin typeface="Calibri" panose="020F0502020204030204" pitchFamily="34" charset="0"/>
            </a:endParaRPr>
          </a:p>
          <a:p>
            <a:r>
              <a:rPr lang="en-US" sz="2000" dirty="0">
                <a:solidFill>
                  <a:srgbClr val="444746"/>
                </a:solidFill>
                <a:latin typeface="Calibri" panose="020F0502020204030204" pitchFamily="34" charset="0"/>
              </a:rPr>
              <a:t>PMH: HTN, HLD, h/o MI x2 with 2 stents, depression + SI due to gender dysphoria</a:t>
            </a:r>
          </a:p>
          <a:p>
            <a:r>
              <a:rPr lang="en-US" sz="2000" dirty="0">
                <a:solidFill>
                  <a:srgbClr val="444746"/>
                </a:solidFill>
                <a:latin typeface="Calibri" panose="020F0502020204030204" pitchFamily="34" charset="0"/>
              </a:rPr>
              <a:t>Smoker, not ready to quit until her mental health improves with hormones</a:t>
            </a:r>
          </a:p>
          <a:p>
            <a:endParaRPr lang="en-US" sz="2000" b="1" dirty="0">
              <a:solidFill>
                <a:srgbClr val="444746"/>
              </a:solidFill>
              <a:latin typeface="Calibri" panose="020F0502020204030204" pitchFamily="34" charset="0"/>
            </a:endParaRPr>
          </a:p>
          <a:p>
            <a:r>
              <a:rPr lang="en-US" sz="2000" dirty="0">
                <a:solidFill>
                  <a:srgbClr val="444746"/>
                </a:solidFill>
                <a:latin typeface="Calibri" panose="020F0502020204030204" pitchFamily="34" charset="0"/>
              </a:rPr>
              <a:t>Questions:</a:t>
            </a:r>
            <a:endParaRPr lang="en-US" sz="2000" dirty="0">
              <a:latin typeface="Calibri" panose="020F0502020204030204" pitchFamily="34" charset="0"/>
            </a:endParaRPr>
          </a:p>
          <a:p>
            <a:pPr marL="171450">
              <a:buFont typeface="+mj-lt"/>
              <a:buAutoNum type="arabicPeriod"/>
            </a:pPr>
            <a:r>
              <a:rPr lang="en-US" sz="2000" dirty="0">
                <a:solidFill>
                  <a:srgbClr val="444746"/>
                </a:solidFill>
                <a:latin typeface="Calibri" panose="020F0502020204030204" pitchFamily="34" charset="0"/>
              </a:rPr>
              <a:t>Do you have any immediate reactions to Marta’s plan?</a:t>
            </a:r>
            <a:endParaRPr lang="en-US" sz="2000" dirty="0">
              <a:latin typeface="Calibri" panose="020F0502020204030204" pitchFamily="34" charset="0"/>
            </a:endParaRPr>
          </a:p>
          <a:p>
            <a:pPr marL="171450">
              <a:buFont typeface="+mj-lt"/>
              <a:buAutoNum type="arabicPeriod" startAt="2"/>
            </a:pPr>
            <a:r>
              <a:rPr lang="en-US" sz="2000" dirty="0">
                <a:solidFill>
                  <a:srgbClr val="444746"/>
                </a:solidFill>
                <a:latin typeface="Calibri" panose="020F0502020204030204" pitchFamily="34" charset="0"/>
              </a:rPr>
              <a:t>How would you approach informed consent based on Marta’s mental health history?</a:t>
            </a:r>
            <a:endParaRPr lang="en-US" sz="2000" dirty="0">
              <a:latin typeface="Calibri" panose="020F0502020204030204" pitchFamily="34" charset="0"/>
            </a:endParaRPr>
          </a:p>
          <a:p>
            <a:pPr marL="171450">
              <a:buFont typeface="+mj-lt"/>
              <a:buAutoNum type="arabicPeriod" startAt="3"/>
            </a:pPr>
            <a:r>
              <a:rPr lang="en-US" sz="2000" dirty="0">
                <a:solidFill>
                  <a:srgbClr val="444746"/>
                </a:solidFill>
                <a:latin typeface="Calibri" panose="020F0502020204030204" pitchFamily="34" charset="0"/>
              </a:rPr>
              <a:t>How would you approach a risk/benefit discussion about venous thromboembolism and cardiovascular risk? How does this compare with a risk/benefit discussion for contraception?</a:t>
            </a:r>
            <a:endParaRPr lang="en-US" sz="2000" dirty="0">
              <a:latin typeface="Calibri" panose="020F0502020204030204" pitchFamily="34" charset="0"/>
            </a:endParaRPr>
          </a:p>
          <a:p>
            <a:pPr marL="171450">
              <a:buFont typeface="+mj-lt"/>
              <a:buAutoNum type="arabicPeriod" startAt="4"/>
            </a:pPr>
            <a:r>
              <a:rPr lang="en-US" sz="2000" dirty="0">
                <a:solidFill>
                  <a:srgbClr val="444746"/>
                </a:solidFill>
                <a:latin typeface="Calibri" panose="020F0502020204030204" pitchFamily="34" charset="0"/>
              </a:rPr>
              <a:t>How would you discuss Marta’s lab testing plan?</a:t>
            </a:r>
            <a:endParaRPr lang="en-US" sz="2000" dirty="0">
              <a:latin typeface="Calibri" panose="020F0502020204030204" pitchFamily="34" charset="0"/>
            </a:endParaRPr>
          </a:p>
        </p:txBody>
      </p:sp>
    </p:spTree>
    <p:extLst>
      <p:ext uri="{BB962C8B-B14F-4D97-AF65-F5344CB8AC3E}">
        <p14:creationId xmlns:p14="http://schemas.microsoft.com/office/powerpoint/2010/main" val="261975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5E13076-5F79-8B24-09FE-2C8FCE9184C3}"/>
              </a:ext>
            </a:extLst>
          </p:cNvPr>
          <p:cNvSpPr txBox="1"/>
          <p:nvPr/>
        </p:nvSpPr>
        <p:spPr>
          <a:xfrm>
            <a:off x="166687" y="1388947"/>
            <a:ext cx="8077200" cy="923330"/>
          </a:xfrm>
          <a:prstGeom prst="rect">
            <a:avLst/>
          </a:prstGeom>
          <a:noFill/>
        </p:spPr>
        <p:txBody>
          <a:bodyPr wrap="square">
            <a:spAutoFit/>
          </a:bodyPr>
          <a:lstStyle/>
          <a:p>
            <a:r>
              <a:rPr lang="en-US" dirty="0">
                <a:solidFill>
                  <a:srgbClr val="000000"/>
                </a:solidFill>
                <a:latin typeface="Proxima Nova Rg"/>
              </a:rPr>
              <a:t>O</a:t>
            </a:r>
            <a:r>
              <a:rPr lang="en-US" sz="1800" b="0" i="0" u="none" strike="noStrike" baseline="0" dirty="0">
                <a:solidFill>
                  <a:srgbClr val="000000"/>
                </a:solidFill>
                <a:latin typeface="Proxima Nova Rg"/>
              </a:rPr>
              <a:t>f transgender men and women</a:t>
            </a:r>
          </a:p>
          <a:p>
            <a:pPr marL="285750" indent="-285750">
              <a:buFont typeface="Arial" panose="020B0604020202020204" pitchFamily="34" charset="0"/>
              <a:buChar char="•"/>
            </a:pPr>
            <a:r>
              <a:rPr lang="en-US" sz="1800" b="0" i="0" u="none" strike="noStrike" baseline="0" dirty="0">
                <a:solidFill>
                  <a:srgbClr val="000000"/>
                </a:solidFill>
                <a:latin typeface="Proxima Nova Rg"/>
              </a:rPr>
              <a:t>wanted hormones: 95%</a:t>
            </a:r>
          </a:p>
          <a:p>
            <a:pPr marL="285750" indent="-285750">
              <a:buFont typeface="Arial" panose="020B0604020202020204" pitchFamily="34" charset="0"/>
              <a:buChar char="•"/>
            </a:pPr>
            <a:r>
              <a:rPr lang="en-US" sz="1800" b="0" i="0" u="none" strike="noStrike" baseline="0" dirty="0">
                <a:solidFill>
                  <a:srgbClr val="000000"/>
                </a:solidFill>
                <a:latin typeface="Proxima Nova Rg"/>
              </a:rPr>
              <a:t>ever had hormones: 71%</a:t>
            </a:r>
          </a:p>
        </p:txBody>
      </p:sp>
      <p:pic>
        <p:nvPicPr>
          <p:cNvPr id="14" name="Picture 2">
            <a:extLst>
              <a:ext uri="{FF2B5EF4-FFF2-40B4-BE49-F238E27FC236}">
                <a16:creationId xmlns:a16="http://schemas.microsoft.com/office/drawing/2014/main" id="{9EB79564-088A-2973-ED2A-27EB44B1307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6" y="77473"/>
            <a:ext cx="2643554" cy="121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5FFE1CE6-A0B3-AA18-028C-59E068EE0F20}"/>
              </a:ext>
            </a:extLst>
          </p:cNvPr>
          <p:cNvSpPr txBox="1"/>
          <p:nvPr/>
        </p:nvSpPr>
        <p:spPr>
          <a:xfrm>
            <a:off x="4038600" y="1388947"/>
            <a:ext cx="4572000" cy="923330"/>
          </a:xfrm>
          <a:prstGeom prst="rect">
            <a:avLst/>
          </a:prstGeom>
          <a:noFill/>
        </p:spPr>
        <p:txBody>
          <a:bodyPr wrap="square">
            <a:spAutoFit/>
          </a:bodyPr>
          <a:lstStyle/>
          <a:p>
            <a:r>
              <a:rPr lang="en-US" dirty="0">
                <a:solidFill>
                  <a:srgbClr val="000000"/>
                </a:solidFill>
                <a:latin typeface="Proxima Nova Rg"/>
              </a:rPr>
              <a:t>O</a:t>
            </a:r>
            <a:r>
              <a:rPr lang="en-US" sz="1800" b="0" i="0" u="none" strike="noStrike" baseline="0" dirty="0">
                <a:solidFill>
                  <a:srgbClr val="000000"/>
                </a:solidFill>
                <a:latin typeface="Proxima Nova Rg"/>
              </a:rPr>
              <a:t>f non-binary respondents</a:t>
            </a:r>
            <a:endParaRPr lang="en-US" dirty="0">
              <a:solidFill>
                <a:srgbClr val="000000"/>
              </a:solidFill>
              <a:latin typeface="Proxima Nova Rg"/>
            </a:endParaRPr>
          </a:p>
          <a:p>
            <a:pPr marL="285750" indent="-285750">
              <a:buFont typeface="Arial" panose="020B0604020202020204" pitchFamily="34" charset="0"/>
              <a:buChar char="•"/>
            </a:pPr>
            <a:r>
              <a:rPr lang="en-US" sz="1800" b="0" i="0" u="none" strike="noStrike" baseline="0" dirty="0">
                <a:solidFill>
                  <a:srgbClr val="000000"/>
                </a:solidFill>
                <a:latin typeface="Proxima Nova Rg"/>
              </a:rPr>
              <a:t>wanted hormones: 49%</a:t>
            </a:r>
          </a:p>
          <a:p>
            <a:pPr marL="285750" indent="-285750">
              <a:buFont typeface="Arial" panose="020B0604020202020204" pitchFamily="34" charset="0"/>
              <a:buChar char="•"/>
            </a:pPr>
            <a:r>
              <a:rPr lang="en-US" sz="1800" b="0" i="0" u="none" strike="noStrike" baseline="0" dirty="0">
                <a:solidFill>
                  <a:srgbClr val="000000"/>
                </a:solidFill>
                <a:latin typeface="Proxima Nova Rg"/>
              </a:rPr>
              <a:t>ever had hormones: 13%</a:t>
            </a:r>
            <a:endParaRPr lang="en-US" dirty="0">
              <a:solidFill>
                <a:srgbClr val="000000"/>
              </a:solidFill>
              <a:latin typeface="Proxima Nova Rg"/>
            </a:endParaRPr>
          </a:p>
        </p:txBody>
      </p:sp>
      <p:pic>
        <p:nvPicPr>
          <p:cNvPr id="24" name="Picture 23" descr="A white background with black text&#10;&#10;Description automatically generated with low confidence">
            <a:extLst>
              <a:ext uri="{FF2B5EF4-FFF2-40B4-BE49-F238E27FC236}">
                <a16:creationId xmlns:a16="http://schemas.microsoft.com/office/drawing/2014/main" id="{536BB83D-9EDA-2F23-9357-2ED9A05D38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1873" y="3733800"/>
            <a:ext cx="1647825" cy="923925"/>
          </a:xfrm>
          <a:prstGeom prst="rect">
            <a:avLst/>
          </a:prstGeom>
        </p:spPr>
      </p:pic>
      <p:pic>
        <p:nvPicPr>
          <p:cNvPr id="3" name="Picture 2" descr="A picture containing text, screenshot, design, receipt&#10;&#10;Description automatically generated">
            <a:extLst>
              <a:ext uri="{FF2B5EF4-FFF2-40B4-BE49-F238E27FC236}">
                <a16:creationId xmlns:a16="http://schemas.microsoft.com/office/drawing/2014/main" id="{0562867E-D10C-9463-51E0-C947C0646C4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0" y="2546077"/>
            <a:ext cx="3533775" cy="4095683"/>
          </a:xfrm>
          <a:prstGeom prst="rect">
            <a:avLst/>
          </a:prstGeom>
        </p:spPr>
      </p:pic>
      <p:pic>
        <p:nvPicPr>
          <p:cNvPr id="5" name="Picture 4" descr="A picture containing text, screenshot, receipt, design&#10;&#10;Description automatically generated">
            <a:extLst>
              <a:ext uri="{FF2B5EF4-FFF2-40B4-BE49-F238E27FC236}">
                <a16:creationId xmlns:a16="http://schemas.microsoft.com/office/drawing/2014/main" id="{CB72A155-6901-61BD-9971-EF223A18F94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41898" y="2383748"/>
            <a:ext cx="3533775" cy="4258012"/>
          </a:xfrm>
          <a:prstGeom prst="rect">
            <a:avLst/>
          </a:prstGeom>
        </p:spPr>
      </p:pic>
    </p:spTree>
    <p:extLst>
      <p:ext uri="{BB962C8B-B14F-4D97-AF65-F5344CB8AC3E}">
        <p14:creationId xmlns:p14="http://schemas.microsoft.com/office/powerpoint/2010/main" val="411274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098DA3DC-B654-C083-D160-7B7CDACFD960}"/>
              </a:ext>
            </a:extLst>
          </p:cNvPr>
          <p:cNvGrpSpPr/>
          <p:nvPr/>
        </p:nvGrpSpPr>
        <p:grpSpPr>
          <a:xfrm>
            <a:off x="-61913" y="-152400"/>
            <a:ext cx="9205913" cy="7543800"/>
            <a:chOff x="-61913" y="-152400"/>
            <a:chExt cx="9205913" cy="7543800"/>
          </a:xfrm>
        </p:grpSpPr>
        <p:sp>
          <p:nvSpPr>
            <p:cNvPr id="15" name="Rectangle 14">
              <a:extLst>
                <a:ext uri="{FF2B5EF4-FFF2-40B4-BE49-F238E27FC236}">
                  <a16:creationId xmlns:a16="http://schemas.microsoft.com/office/drawing/2014/main" id="{CEDCE911-C541-062E-BE5A-3ECE3DE6FBF8}"/>
                </a:ext>
              </a:extLst>
            </p:cNvPr>
            <p:cNvSpPr/>
            <p:nvPr/>
          </p:nvSpPr>
          <p:spPr>
            <a:xfrm>
              <a:off x="-61913" y="-76200"/>
              <a:ext cx="9205913" cy="746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rainbow colored speech bubble&#10;&#10;Description automatically generated with low confidence">
              <a:extLst>
                <a:ext uri="{FF2B5EF4-FFF2-40B4-BE49-F238E27FC236}">
                  <a16:creationId xmlns:a16="http://schemas.microsoft.com/office/drawing/2014/main" id="{770DB890-4D68-FC95-0C83-CCB90B523D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0" y="-152400"/>
              <a:ext cx="4667250" cy="3886200"/>
            </a:xfrm>
            <a:prstGeom prst="rect">
              <a:avLst/>
            </a:prstGeom>
          </p:spPr>
        </p:pic>
        <p:pic>
          <p:nvPicPr>
            <p:cNvPr id="8" name="Picture 7" descr="A blue and white cloud&#10;&#10;Description automatically generated with low confidence">
              <a:extLst>
                <a:ext uri="{FF2B5EF4-FFF2-40B4-BE49-F238E27FC236}">
                  <a16:creationId xmlns:a16="http://schemas.microsoft.com/office/drawing/2014/main" id="{9BA0E512-9825-0E05-4CEB-DB3A78060C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443" y="3580886"/>
              <a:ext cx="4572000" cy="3355848"/>
            </a:xfrm>
            <a:prstGeom prst="rect">
              <a:avLst/>
            </a:prstGeom>
          </p:spPr>
        </p:pic>
        <p:pic>
          <p:nvPicPr>
            <p:cNvPr id="4" name="Picture 3" descr="A picture containing sketch&#10;&#10;Description automatically generated">
              <a:extLst>
                <a:ext uri="{FF2B5EF4-FFF2-40B4-BE49-F238E27FC236}">
                  <a16:creationId xmlns:a16="http://schemas.microsoft.com/office/drawing/2014/main" id="{0805EB7B-A658-B30C-B00A-DD6F4A68FF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642179"/>
              <a:ext cx="4181475" cy="3793321"/>
            </a:xfrm>
            <a:prstGeom prst="rect">
              <a:avLst/>
            </a:prstGeom>
          </p:spPr>
        </p:pic>
        <p:sp>
          <p:nvSpPr>
            <p:cNvPr id="3" name="TextBox 2">
              <a:extLst>
                <a:ext uri="{FF2B5EF4-FFF2-40B4-BE49-F238E27FC236}">
                  <a16:creationId xmlns:a16="http://schemas.microsoft.com/office/drawing/2014/main" id="{2516AB4B-3618-47BB-7765-E032B7ACFECD}"/>
                </a:ext>
              </a:extLst>
            </p:cNvPr>
            <p:cNvSpPr txBox="1"/>
            <p:nvPr/>
          </p:nvSpPr>
          <p:spPr>
            <a:xfrm>
              <a:off x="304800" y="533400"/>
              <a:ext cx="8839200" cy="810478"/>
            </a:xfrm>
            <a:prstGeom prst="rect">
              <a:avLst/>
            </a:prstGeom>
            <a:noFill/>
          </p:spPr>
          <p:txBody>
            <a:bodyPr wrap="square">
              <a:spAutoFit/>
            </a:bodyPr>
            <a:lstStyle/>
            <a:p>
              <a:pPr>
                <a:spcAft>
                  <a:spcPts val="750"/>
                </a:spcAft>
              </a:pPr>
              <a:endParaRPr lang="en-US" sz="2000" dirty="0">
                <a:solidFill>
                  <a:srgbClr val="000000"/>
                </a:solidFill>
              </a:endParaRPr>
            </a:p>
            <a:p>
              <a:pPr>
                <a:spcAft>
                  <a:spcPts val="750"/>
                </a:spcAft>
              </a:pPr>
              <a:endParaRPr lang="en-US" sz="2000" dirty="0">
                <a:solidFill>
                  <a:srgbClr val="000000"/>
                </a:solidFill>
              </a:endParaRPr>
            </a:p>
          </p:txBody>
        </p:sp>
        <p:sp>
          <p:nvSpPr>
            <p:cNvPr id="10" name="TextBox 9">
              <a:extLst>
                <a:ext uri="{FF2B5EF4-FFF2-40B4-BE49-F238E27FC236}">
                  <a16:creationId xmlns:a16="http://schemas.microsoft.com/office/drawing/2014/main" id="{4F0B12F9-F06E-B6A3-A69C-FE0BD1AA4E7B}"/>
                </a:ext>
              </a:extLst>
            </p:cNvPr>
            <p:cNvSpPr txBox="1"/>
            <p:nvPr/>
          </p:nvSpPr>
          <p:spPr>
            <a:xfrm>
              <a:off x="1981199" y="4646703"/>
              <a:ext cx="2743201" cy="1323439"/>
            </a:xfrm>
            <a:prstGeom prst="rect">
              <a:avLst/>
            </a:prstGeom>
            <a:noFill/>
          </p:spPr>
          <p:txBody>
            <a:bodyPr wrap="square">
              <a:spAutoFit/>
            </a:bodyPr>
            <a:lstStyle/>
            <a:p>
              <a:pPr>
                <a:spcAft>
                  <a:spcPts val="750"/>
                </a:spcAft>
              </a:pPr>
              <a:r>
                <a:rPr lang="en-US" sz="2000" dirty="0">
                  <a:solidFill>
                    <a:srgbClr val="00B050"/>
                  </a:solidFill>
                </a:rPr>
                <a:t>I’m a woman. I want to look feminine and have “female” hormone levels.</a:t>
              </a:r>
            </a:p>
          </p:txBody>
        </p:sp>
        <p:sp>
          <p:nvSpPr>
            <p:cNvPr id="12" name="TextBox 11">
              <a:extLst>
                <a:ext uri="{FF2B5EF4-FFF2-40B4-BE49-F238E27FC236}">
                  <a16:creationId xmlns:a16="http://schemas.microsoft.com/office/drawing/2014/main" id="{F3B803D5-4564-6724-F0A0-28CE87CA2751}"/>
                </a:ext>
              </a:extLst>
            </p:cNvPr>
            <p:cNvSpPr txBox="1"/>
            <p:nvPr/>
          </p:nvSpPr>
          <p:spPr>
            <a:xfrm>
              <a:off x="987061" y="990600"/>
              <a:ext cx="2988404" cy="1015663"/>
            </a:xfrm>
            <a:prstGeom prst="rect">
              <a:avLst/>
            </a:prstGeom>
            <a:noFill/>
          </p:spPr>
          <p:txBody>
            <a:bodyPr wrap="square">
              <a:spAutoFit/>
            </a:bodyPr>
            <a:lstStyle/>
            <a:p>
              <a:pPr>
                <a:spcAft>
                  <a:spcPts val="750"/>
                </a:spcAft>
              </a:pPr>
              <a:r>
                <a:rPr lang="en-US" sz="2000" dirty="0">
                  <a:solidFill>
                    <a:srgbClr val="7030A0"/>
                  </a:solidFill>
                </a:rPr>
                <a:t>I want softer skin and no facial or body hair. I don’t want breasts.</a:t>
              </a:r>
            </a:p>
          </p:txBody>
        </p:sp>
        <p:sp>
          <p:nvSpPr>
            <p:cNvPr id="14" name="TextBox 13">
              <a:extLst>
                <a:ext uri="{FF2B5EF4-FFF2-40B4-BE49-F238E27FC236}">
                  <a16:creationId xmlns:a16="http://schemas.microsoft.com/office/drawing/2014/main" id="{45D4DCE8-9BAD-F099-44A0-4D563139B121}"/>
                </a:ext>
              </a:extLst>
            </p:cNvPr>
            <p:cNvSpPr txBox="1"/>
            <p:nvPr/>
          </p:nvSpPr>
          <p:spPr>
            <a:xfrm>
              <a:off x="6115050" y="1870800"/>
              <a:ext cx="2819400" cy="707886"/>
            </a:xfrm>
            <a:prstGeom prst="rect">
              <a:avLst/>
            </a:prstGeom>
            <a:noFill/>
          </p:spPr>
          <p:txBody>
            <a:bodyPr wrap="square">
              <a:spAutoFit/>
            </a:bodyPr>
            <a:lstStyle/>
            <a:p>
              <a:pPr>
                <a:spcAft>
                  <a:spcPts val="750"/>
                </a:spcAft>
              </a:pPr>
              <a:r>
                <a:rPr lang="en-US" sz="2000" dirty="0">
                  <a:solidFill>
                    <a:srgbClr val="0070C0"/>
                  </a:solidFill>
                </a:rPr>
                <a:t>I want to look androgynous </a:t>
              </a:r>
            </a:p>
          </p:txBody>
        </p:sp>
      </p:grpSp>
    </p:spTree>
    <p:extLst>
      <p:ext uri="{BB962C8B-B14F-4D97-AF65-F5344CB8AC3E}">
        <p14:creationId xmlns:p14="http://schemas.microsoft.com/office/powerpoint/2010/main" val="376179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screenshot, font, number&#10;&#10;Description automatically generated">
            <a:extLst>
              <a:ext uri="{FF2B5EF4-FFF2-40B4-BE49-F238E27FC236}">
                <a16:creationId xmlns:a16="http://schemas.microsoft.com/office/drawing/2014/main" id="{565B6962-31CE-65B3-F0E5-9C9231BD71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095" y="581173"/>
            <a:ext cx="8727810" cy="5695654"/>
          </a:xfrm>
          <a:prstGeom prst="rect">
            <a:avLst/>
          </a:prstGeom>
        </p:spPr>
      </p:pic>
      <p:sp>
        <p:nvSpPr>
          <p:cNvPr id="5" name="TextBox 4">
            <a:extLst>
              <a:ext uri="{FF2B5EF4-FFF2-40B4-BE49-F238E27FC236}">
                <a16:creationId xmlns:a16="http://schemas.microsoft.com/office/drawing/2014/main" id="{D5EEF2BD-4BAB-CE95-0C60-C480EB128F6F}"/>
              </a:ext>
            </a:extLst>
          </p:cNvPr>
          <p:cNvSpPr txBox="1"/>
          <p:nvPr/>
        </p:nvSpPr>
        <p:spPr>
          <a:xfrm>
            <a:off x="208095" y="5907495"/>
            <a:ext cx="2030492" cy="369332"/>
          </a:xfrm>
          <a:prstGeom prst="rect">
            <a:avLst/>
          </a:prstGeom>
          <a:noFill/>
        </p:spPr>
        <p:txBody>
          <a:bodyPr wrap="none" rtlCol="0">
            <a:spAutoFit/>
          </a:bodyPr>
          <a:lstStyle/>
          <a:p>
            <a:r>
              <a:rPr lang="en-US" dirty="0">
                <a:solidFill>
                  <a:schemeClr val="accent1">
                    <a:lumMod val="75000"/>
                  </a:schemeClr>
                </a:solidFill>
              </a:rPr>
              <a:t>FOLX Health Library</a:t>
            </a:r>
          </a:p>
        </p:txBody>
      </p:sp>
    </p:spTree>
    <p:extLst>
      <p:ext uri="{BB962C8B-B14F-4D97-AF65-F5344CB8AC3E}">
        <p14:creationId xmlns:p14="http://schemas.microsoft.com/office/powerpoint/2010/main" val="1215298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screenshot, font, number&#10;&#10;Description automatically generated">
            <a:extLst>
              <a:ext uri="{FF2B5EF4-FFF2-40B4-BE49-F238E27FC236}">
                <a16:creationId xmlns:a16="http://schemas.microsoft.com/office/drawing/2014/main" id="{565B6962-31CE-65B3-F0E5-9C9231BD71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095" y="581173"/>
            <a:ext cx="8727810" cy="5695654"/>
          </a:xfrm>
          <a:prstGeom prst="rect">
            <a:avLst/>
          </a:prstGeom>
        </p:spPr>
      </p:pic>
      <p:sp>
        <p:nvSpPr>
          <p:cNvPr id="4" name="Rectangle 3">
            <a:extLst>
              <a:ext uri="{FF2B5EF4-FFF2-40B4-BE49-F238E27FC236}">
                <a16:creationId xmlns:a16="http://schemas.microsoft.com/office/drawing/2014/main" id="{AAA2E931-EED7-AF3D-7931-54F59BF6DBAD}"/>
              </a:ext>
            </a:extLst>
          </p:cNvPr>
          <p:cNvSpPr/>
          <p:nvPr/>
        </p:nvSpPr>
        <p:spPr>
          <a:xfrm>
            <a:off x="190777" y="3442854"/>
            <a:ext cx="8745128" cy="68199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30633E3-87F4-1257-23A8-C9E64DB0A09B}"/>
              </a:ext>
            </a:extLst>
          </p:cNvPr>
          <p:cNvSpPr txBox="1"/>
          <p:nvPr/>
        </p:nvSpPr>
        <p:spPr>
          <a:xfrm>
            <a:off x="208095" y="5907495"/>
            <a:ext cx="2030492" cy="369332"/>
          </a:xfrm>
          <a:prstGeom prst="rect">
            <a:avLst/>
          </a:prstGeom>
          <a:noFill/>
        </p:spPr>
        <p:txBody>
          <a:bodyPr wrap="none" rtlCol="0">
            <a:spAutoFit/>
          </a:bodyPr>
          <a:lstStyle/>
          <a:p>
            <a:r>
              <a:rPr lang="en-US" dirty="0">
                <a:solidFill>
                  <a:schemeClr val="accent1">
                    <a:lumMod val="75000"/>
                  </a:schemeClr>
                </a:solidFill>
              </a:rPr>
              <a:t>FOLX Health Library</a:t>
            </a:r>
          </a:p>
        </p:txBody>
      </p:sp>
      <p:sp>
        <p:nvSpPr>
          <p:cNvPr id="5" name="TextBox 4">
            <a:extLst>
              <a:ext uri="{FF2B5EF4-FFF2-40B4-BE49-F238E27FC236}">
                <a16:creationId xmlns:a16="http://schemas.microsoft.com/office/drawing/2014/main" id="{DEEF3090-4A42-967C-A68B-B2F358570457}"/>
              </a:ext>
            </a:extLst>
          </p:cNvPr>
          <p:cNvSpPr txBox="1"/>
          <p:nvPr/>
        </p:nvSpPr>
        <p:spPr>
          <a:xfrm>
            <a:off x="7690814" y="6276827"/>
            <a:ext cx="1230914" cy="369332"/>
          </a:xfrm>
          <a:prstGeom prst="rect">
            <a:avLst/>
          </a:prstGeom>
          <a:noFill/>
        </p:spPr>
        <p:txBody>
          <a:bodyPr wrap="none" rtlCol="0">
            <a:spAutoFit/>
          </a:bodyPr>
          <a:lstStyle/>
          <a:p>
            <a:r>
              <a:rPr lang="en-US" dirty="0">
                <a:solidFill>
                  <a:srgbClr val="FF0000"/>
                </a:solidFill>
              </a:rPr>
              <a:t>permanent</a:t>
            </a:r>
          </a:p>
        </p:txBody>
      </p:sp>
    </p:spTree>
    <p:extLst>
      <p:ext uri="{BB962C8B-B14F-4D97-AF65-F5344CB8AC3E}">
        <p14:creationId xmlns:p14="http://schemas.microsoft.com/office/powerpoint/2010/main" val="2498616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8C47C34-4EE0-533A-0037-878E0C99CC5A}"/>
              </a:ext>
            </a:extLst>
          </p:cNvPr>
          <p:cNvSpPr txBox="1"/>
          <p:nvPr/>
        </p:nvSpPr>
        <p:spPr>
          <a:xfrm>
            <a:off x="190500" y="76200"/>
            <a:ext cx="8877300" cy="6494085"/>
          </a:xfrm>
          <a:prstGeom prst="rect">
            <a:avLst/>
          </a:prstGeom>
          <a:noFill/>
        </p:spPr>
        <p:txBody>
          <a:bodyPr wrap="square" rtlCol="0">
            <a:spAutoFit/>
          </a:bodyPr>
          <a:lstStyle/>
          <a:p>
            <a:r>
              <a:rPr lang="en-US" sz="2000" b="1" dirty="0"/>
              <a:t>Initial visit</a:t>
            </a:r>
          </a:p>
          <a:p>
            <a:endParaRPr lang="en-US" dirty="0"/>
          </a:p>
          <a:p>
            <a:pPr marL="285750" indent="-285750">
              <a:buFont typeface="Arial" panose="020B0604020202020204" pitchFamily="34" charset="0"/>
              <a:buChar char="•"/>
            </a:pPr>
            <a:r>
              <a:rPr lang="en-US" dirty="0"/>
              <a:t>How can I help you? </a:t>
            </a:r>
          </a:p>
          <a:p>
            <a:pPr marL="742950" lvl="1" indent="-285750">
              <a:buFont typeface="Arial" panose="020B0604020202020204" pitchFamily="34" charset="0"/>
              <a:buChar char="•"/>
            </a:pPr>
            <a:r>
              <a:rPr lang="en-US" dirty="0"/>
              <a:t>Have you taken hormones before? How long have you been thinking about hormones? What else have you done to express your gender? Interested in surgery?</a:t>
            </a:r>
          </a:p>
          <a:p>
            <a:pPr marL="742950" lvl="1" indent="-285750">
              <a:buFont typeface="Arial" panose="020B0604020202020204" pitchFamily="34" charset="0"/>
              <a:buChar char="•"/>
            </a:pPr>
            <a:r>
              <a:rPr lang="en-US" dirty="0"/>
              <a:t>What changes would you want hormones to give you?</a:t>
            </a:r>
          </a:p>
          <a:p>
            <a:pPr marL="742950" lvl="1" indent="-285750">
              <a:buFont typeface="Arial" panose="020B0604020202020204" pitchFamily="34" charset="0"/>
              <a:buChar char="•"/>
            </a:pPr>
            <a:r>
              <a:rPr lang="en-US" dirty="0"/>
              <a:t>What diagnosis can we put in your chart for this?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 do you see yourself? When did you first become aware of your gender identity?</a:t>
            </a:r>
          </a:p>
          <a:p>
            <a:pPr marL="742950" lvl="1" indent="-285750">
              <a:buFont typeface="Arial" panose="020B0604020202020204" pitchFamily="34" charset="0"/>
              <a:buChar char="•"/>
            </a:pPr>
            <a:r>
              <a:rPr lang="en-US" dirty="0"/>
              <a:t>Do you have friends/family/partner who support you in this decision?</a:t>
            </a:r>
          </a:p>
          <a:p>
            <a:pPr marL="742950" lvl="1" indent="-285750">
              <a:buFont typeface="Arial" panose="020B0604020202020204" pitchFamily="34" charset="0"/>
              <a:buChar char="•"/>
            </a:pPr>
            <a:r>
              <a:rPr lang="en-US" dirty="0"/>
              <a:t>Are you out at home/work/school? Are you safe?</a:t>
            </a:r>
          </a:p>
          <a:p>
            <a:endParaRPr lang="en-US" dirty="0"/>
          </a:p>
          <a:p>
            <a:pPr marL="285750" indent="-285750">
              <a:buFont typeface="Arial" panose="020B0604020202020204" pitchFamily="34" charset="0"/>
              <a:buChar char="•"/>
            </a:pPr>
            <a:r>
              <a:rPr lang="en-US" dirty="0"/>
              <a:t>Medical and mental health history</a:t>
            </a:r>
          </a:p>
          <a:p>
            <a:pPr marL="742950" lvl="1" indent="-285750">
              <a:buFont typeface="Arial" panose="020B0604020202020204" pitchFamily="34" charset="0"/>
              <a:buChar char="•"/>
            </a:pPr>
            <a:r>
              <a:rPr lang="en-US" b="0" i="0" u="none" strike="noStrike" baseline="0" dirty="0"/>
              <a:t>hormones can impact mental health</a:t>
            </a:r>
          </a:p>
          <a:p>
            <a:pPr marL="1200150" lvl="2" indent="-285750">
              <a:buFont typeface="Arial" panose="020B0604020202020204" pitchFamily="34" charset="0"/>
              <a:buChar char="•"/>
            </a:pPr>
            <a:r>
              <a:rPr lang="en-US" dirty="0"/>
              <a:t>d</a:t>
            </a:r>
            <a:r>
              <a:rPr lang="en-US" b="0" i="0" u="none" strike="noStrike" baseline="0" dirty="0"/>
              <a:t>epression/anxiety often improve, but GAHT isn’t a cure-all </a:t>
            </a:r>
          </a:p>
          <a:p>
            <a:pPr marL="1200150" lvl="2" indent="-285750">
              <a:buFont typeface="Arial" panose="020B0604020202020204" pitchFamily="34" charset="0"/>
              <a:buChar char="•"/>
            </a:pPr>
            <a:r>
              <a:rPr lang="en-US" dirty="0"/>
              <a:t>i</a:t>
            </a:r>
            <a:r>
              <a:rPr lang="en-US" b="0" i="0" u="none" strike="noStrike" baseline="0" dirty="0"/>
              <a:t>f MH symptoms worsen, may want to adjust GAHT</a:t>
            </a:r>
          </a:p>
          <a:p>
            <a:pPr marL="1200150" lvl="2" indent="-285750">
              <a:buFont typeface="Arial" panose="020B0604020202020204" pitchFamily="34" charset="0"/>
              <a:buChar char="•"/>
            </a:pPr>
            <a:endParaRPr lang="en-US" b="0" i="0" u="none" strike="noStrike" baseline="0" dirty="0"/>
          </a:p>
          <a:p>
            <a:pPr marL="285750" indent="-285750">
              <a:buFont typeface="Arial" panose="020B0604020202020204" pitchFamily="34" charset="0"/>
              <a:buChar char="•"/>
            </a:pPr>
            <a:r>
              <a:rPr lang="en-US" dirty="0"/>
              <a:t>Are you having sex?</a:t>
            </a:r>
          </a:p>
          <a:p>
            <a:pPr marL="742950" lvl="1" indent="-285750">
              <a:buFont typeface="Arial" panose="020B0604020202020204" pitchFamily="34" charset="0"/>
              <a:buChar char="•"/>
            </a:pPr>
            <a:r>
              <a:rPr lang="en-US" dirty="0"/>
              <a:t>consider birth control, </a:t>
            </a:r>
            <a:r>
              <a:rPr lang="en-US" dirty="0" err="1"/>
              <a:t>PrEP</a:t>
            </a:r>
            <a:endParaRPr lang="en-US" dirty="0"/>
          </a:p>
          <a:p>
            <a:pPr marL="742950" lvl="1" indent="-285750">
              <a:buFont typeface="Arial" panose="020B0604020202020204" pitchFamily="34" charset="0"/>
              <a:buChar char="•"/>
            </a:pPr>
            <a:r>
              <a:rPr lang="en-US" b="0" i="0" u="none" strike="noStrike" baseline="0" dirty="0"/>
              <a:t>GAHT can affect sex drive, sexual function, and attraction</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Any desire for future fertility?</a:t>
            </a:r>
          </a:p>
          <a:p>
            <a:pPr marL="742950" lvl="1" indent="-285750">
              <a:buFont typeface="Arial" panose="020B0604020202020204" pitchFamily="34" charset="0"/>
              <a:buChar char="•"/>
            </a:pPr>
            <a:r>
              <a:rPr lang="en-US" dirty="0"/>
              <a:t>if important to you, may want to delay GAHT until after freezing sperm</a:t>
            </a:r>
          </a:p>
        </p:txBody>
      </p:sp>
    </p:spTree>
    <p:extLst>
      <p:ext uri="{BB962C8B-B14F-4D97-AF65-F5344CB8AC3E}">
        <p14:creationId xmlns:p14="http://schemas.microsoft.com/office/powerpoint/2010/main" val="380495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45735831"/>
              </p:ext>
            </p:extLst>
          </p:nvPr>
        </p:nvGraphicFramePr>
        <p:xfrm>
          <a:off x="190500" y="76200"/>
          <a:ext cx="8763000" cy="61518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3442033409"/>
                    </a:ext>
                  </a:extLst>
                </a:gridCol>
                <a:gridCol w="4076700">
                  <a:extLst>
                    <a:ext uri="{9D8B030D-6E8A-4147-A177-3AD203B41FA5}">
                      <a16:colId xmlns:a16="http://schemas.microsoft.com/office/drawing/2014/main" val="1386526632"/>
                    </a:ext>
                  </a:extLst>
                </a:gridCol>
                <a:gridCol w="1752600">
                  <a:extLst>
                    <a:ext uri="{9D8B030D-6E8A-4147-A177-3AD203B41FA5}">
                      <a16:colId xmlns:a16="http://schemas.microsoft.com/office/drawing/2014/main" val="1840241218"/>
                    </a:ext>
                  </a:extLst>
                </a:gridCol>
                <a:gridCol w="1485900">
                  <a:extLst>
                    <a:ext uri="{9D8B030D-6E8A-4147-A177-3AD203B41FA5}">
                      <a16:colId xmlns:a16="http://schemas.microsoft.com/office/drawing/2014/main" val="1962374779"/>
                    </a:ext>
                  </a:extLst>
                </a:gridCol>
              </a:tblGrid>
              <a:tr h="391160">
                <a:tc>
                  <a:txBody>
                    <a:bodyPr/>
                    <a:lstStyle/>
                    <a:p>
                      <a:endParaRPr 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0" dirty="0">
                          <a:solidFill>
                            <a:schemeClr val="tx1"/>
                          </a:solidFill>
                        </a:rPr>
                        <a:t>Discuss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0" dirty="0">
                          <a:solidFill>
                            <a:schemeClr val="tx1"/>
                          </a:solidFill>
                        </a:rPr>
                        <a:t>Exam/Labs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0" dirty="0">
                          <a:solidFill>
                            <a:schemeClr val="tx1"/>
                          </a:solidFill>
                        </a:rPr>
                        <a:t>Rx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3964677"/>
                  </a:ext>
                </a:extLst>
              </a:tr>
              <a:tr h="1590040">
                <a:tc>
                  <a:txBody>
                    <a:bodyPr/>
                    <a:lstStyle/>
                    <a:p>
                      <a:r>
                        <a:rPr lang="en-US" sz="1800" b="1" dirty="0">
                          <a:solidFill>
                            <a:schemeClr val="tx1"/>
                          </a:solidFill>
                        </a:rPr>
                        <a:t>Initial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800" b="1" baseline="0" dirty="0">
                          <a:solidFill>
                            <a:schemeClr val="tx1"/>
                          </a:solidFill>
                        </a:rPr>
                        <a:t>PMH/PSH, mental health </a:t>
                      </a:r>
                      <a:r>
                        <a:rPr lang="en-US" sz="1800" b="1" baseline="0" dirty="0" err="1">
                          <a:solidFill>
                            <a:schemeClr val="tx1"/>
                          </a:solidFill>
                        </a:rPr>
                        <a:t>hx</a:t>
                      </a:r>
                      <a:r>
                        <a:rPr lang="en-US" sz="1800" b="1" baseline="0" dirty="0">
                          <a:solidFill>
                            <a:schemeClr val="tx1"/>
                          </a:solidFill>
                        </a:rPr>
                        <a:t>, social </a:t>
                      </a:r>
                      <a:r>
                        <a:rPr lang="en-US" sz="1800" b="1" baseline="0" dirty="0" err="1">
                          <a:solidFill>
                            <a:schemeClr val="tx1"/>
                          </a:solidFill>
                        </a:rPr>
                        <a:t>hx</a:t>
                      </a:r>
                      <a:r>
                        <a:rPr lang="en-US" sz="1800" b="1" baseline="0" dirty="0">
                          <a:solidFill>
                            <a:schemeClr val="tx1"/>
                          </a:solidFill>
                        </a:rPr>
                        <a:t>, fam </a:t>
                      </a:r>
                      <a:r>
                        <a:rPr lang="en-US" sz="1800" b="1" baseline="0" dirty="0" err="1">
                          <a:solidFill>
                            <a:schemeClr val="tx1"/>
                          </a:solidFill>
                        </a:rPr>
                        <a:t>hx</a:t>
                      </a:r>
                      <a:r>
                        <a:rPr lang="en-US" sz="1800" b="1" baseline="0" dirty="0">
                          <a:solidFill>
                            <a:schemeClr val="tx1"/>
                          </a:solidFill>
                        </a:rPr>
                        <a:t>, meds/supplements, allergies, HCM</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baseline="0" dirty="0">
                          <a:solidFill>
                            <a:schemeClr val="tx1"/>
                          </a:solidFill>
                        </a:rPr>
                        <a:t>gender ID </a:t>
                      </a:r>
                      <a:r>
                        <a:rPr lang="en-US" sz="1800" b="1" baseline="0" dirty="0" err="1">
                          <a:solidFill>
                            <a:schemeClr val="tx1"/>
                          </a:solidFill>
                        </a:rPr>
                        <a:t>hx</a:t>
                      </a:r>
                      <a:endParaRPr lang="en-US" sz="1800" b="1" baseline="0" dirty="0">
                        <a:solidFill>
                          <a:schemeClr val="tx1"/>
                        </a:solidFill>
                      </a:endParaRPr>
                    </a:p>
                    <a:p>
                      <a:pPr marL="285750" indent="-285750">
                        <a:buFont typeface="Arial" panose="020B0604020202020204" pitchFamily="34" charset="0"/>
                        <a:buChar char="•"/>
                      </a:pPr>
                      <a:r>
                        <a:rPr lang="en-US" sz="1800" b="1" dirty="0">
                          <a:solidFill>
                            <a:schemeClr val="tx1"/>
                          </a:solidFill>
                        </a:rPr>
                        <a:t>interest in hormones and/or surgery?</a:t>
                      </a:r>
                      <a:r>
                        <a:rPr lang="en-US" sz="1800" b="1" baseline="0" dirty="0">
                          <a:solidFill>
                            <a:schemeClr val="tx1"/>
                          </a:solidFill>
                        </a:rPr>
                        <a:t> risks, benefits, expectations, dx codes</a:t>
                      </a:r>
                    </a:p>
                    <a:p>
                      <a:pPr marL="285750" indent="-285750">
                        <a:buFont typeface="Arial" panose="020B0604020202020204" pitchFamily="34" charset="0"/>
                        <a:buChar char="•"/>
                      </a:pPr>
                      <a:r>
                        <a:rPr lang="en-US" sz="1800" b="1" i="0" u="none" strike="noStrike" kern="1200" baseline="0" dirty="0">
                          <a:solidFill>
                            <a:schemeClr val="dk1"/>
                          </a:solidFill>
                          <a:latin typeface="+mn-lt"/>
                          <a:ea typeface="+mn-ea"/>
                          <a:cs typeface="+mn-cs"/>
                        </a:rPr>
                        <a:t>psychosocial supports or referrals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dk1"/>
                          </a:solidFill>
                          <a:latin typeface="+mn-lt"/>
                          <a:ea typeface="+mn-ea"/>
                          <a:cs typeface="+mn-cs"/>
                        </a:rPr>
                        <a:t>social transition needs </a:t>
                      </a:r>
                      <a:r>
                        <a:rPr lang="en-US" sz="1800" b="1" i="0" u="none" strike="noStrike" kern="1200" baseline="0" dirty="0">
                          <a:solidFill>
                            <a:schemeClr val="tx1"/>
                          </a:solidFill>
                          <a:latin typeface="+mn-lt"/>
                          <a:ea typeface="+mn-ea"/>
                          <a:cs typeface="+mn-cs"/>
                        </a:rPr>
                        <a:t>(peer, psych, legal)</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tx1"/>
                          </a:solidFill>
                          <a:latin typeface="+mn-lt"/>
                          <a:ea typeface="+mn-ea"/>
                          <a:cs typeface="+mn-cs"/>
                        </a:rPr>
                        <a:t>reproductive options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dk1"/>
                          </a:solidFill>
                          <a:latin typeface="+mn-lt"/>
                          <a:ea typeface="+mn-ea"/>
                          <a:cs typeface="+mn-cs"/>
                        </a:rPr>
                        <a:t>informed consent</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dk1"/>
                          </a:solidFill>
                          <a:latin typeface="+mn-lt"/>
                          <a:ea typeface="+mn-ea"/>
                          <a:cs typeface="+mn-cs"/>
                        </a:rPr>
                        <a:t>injection teaching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800" b="1" i="0" u="none" strike="noStrike" kern="1200" baseline="0" dirty="0">
                          <a:solidFill>
                            <a:schemeClr val="tx1"/>
                          </a:solidFill>
                          <a:latin typeface="+mn-lt"/>
                          <a:ea typeface="+mn-ea"/>
                          <a:cs typeface="+mn-cs"/>
                        </a:rPr>
                        <a:t>BP</a:t>
                      </a:r>
                    </a:p>
                    <a:p>
                      <a:pPr marL="285750" indent="-285750">
                        <a:buFont typeface="Arial" panose="020B0604020202020204" pitchFamily="34" charset="0"/>
                        <a:buChar char="•"/>
                      </a:pPr>
                      <a:r>
                        <a:rPr lang="en-US" sz="1800" b="1" i="0" u="none" strike="noStrike" kern="1200" baseline="0" dirty="0">
                          <a:solidFill>
                            <a:schemeClr val="tx1"/>
                          </a:solidFill>
                          <a:latin typeface="+mn-lt"/>
                          <a:ea typeface="+mn-ea"/>
                          <a:cs typeface="+mn-cs"/>
                        </a:rPr>
                        <a:t>Cr/K/BUN if using spiro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a:solidFill>
                            <a:schemeClr val="tx1"/>
                          </a:solidFill>
                        </a:rPr>
                        <a:t>Estrogen +/ androgen blocker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831462"/>
                  </a:ext>
                </a:extLst>
              </a:tr>
              <a:tr h="391160">
                <a:tc>
                  <a:txBody>
                    <a:bodyPr/>
                    <a:lstStyle/>
                    <a:p>
                      <a:r>
                        <a:rPr lang="en-US" sz="1800" b="0" dirty="0">
                          <a:solidFill>
                            <a:schemeClr val="tx1"/>
                          </a:solidFill>
                        </a:rPr>
                        <a:t>1-3 months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changes: </a:t>
                      </a:r>
                      <a:r>
                        <a:rPr lang="en-US" sz="1800" b="0" i="0" u="none" strike="noStrike" baseline="0" dirty="0">
                          <a:latin typeface="Calibri" panose="020F0502020204030204" pitchFamily="34" charset="0"/>
                        </a:rPr>
                        <a:t>physical, mood, sexual</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any problems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any life/goal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rPr>
                        <a:t>May adjust dose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7200299"/>
                  </a:ext>
                </a:extLst>
              </a:tr>
              <a:tr h="3911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q3-6 </a:t>
                      </a:r>
                      <a:r>
                        <a:rPr lang="en-US" sz="1800" b="0" dirty="0" err="1">
                          <a:solidFill>
                            <a:schemeClr val="tx1"/>
                          </a:solidFill>
                        </a:rPr>
                        <a:t>mo</a:t>
                      </a:r>
                      <a:r>
                        <a:rPr lang="en-US" sz="1800" b="0" dirty="0">
                          <a:solidFill>
                            <a:schemeClr val="tx1"/>
                          </a:solidFill>
                        </a:rPr>
                        <a:t> until stable dose, then q6-12 </a:t>
                      </a:r>
                      <a:r>
                        <a:rPr lang="en-US" sz="1800" b="0" dirty="0" err="1">
                          <a:solidFill>
                            <a:schemeClr val="tx1"/>
                          </a:solidFill>
                        </a:rPr>
                        <a:t>mo</a:t>
                      </a:r>
                      <a:endParaRPr lang="en-US"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changes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any problems</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routine HCM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800" b="0" i="0" u="none" strike="noStrike" kern="1200" baseline="0" dirty="0">
                          <a:solidFill>
                            <a:schemeClr val="tx1"/>
                          </a:solidFill>
                          <a:latin typeface="+mn-lt"/>
                          <a:ea typeface="+mn-ea"/>
                          <a:cs typeface="+mn-cs"/>
                        </a:rPr>
                        <a:t>BP </a:t>
                      </a:r>
                    </a:p>
                    <a:p>
                      <a:pPr marL="285750" indent="-285750">
                        <a:buFont typeface="Arial" panose="020B0604020202020204" pitchFamily="34" charset="0"/>
                        <a:buChar char="•"/>
                      </a:pPr>
                      <a:r>
                        <a:rPr lang="en-US" sz="1800" b="0" i="0" u="none" strike="noStrike" kern="1200" baseline="0" dirty="0">
                          <a:solidFill>
                            <a:schemeClr val="tx1"/>
                          </a:solidFill>
                          <a:latin typeface="+mn-lt"/>
                          <a:ea typeface="+mn-ea"/>
                          <a:cs typeface="+mn-cs"/>
                        </a:rPr>
                        <a:t>Cr/K/BUN if using spiro</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Estradiol</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Testosterone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rPr>
                        <a:t>May adjust dose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2143951"/>
                  </a:ext>
                </a:extLst>
              </a:tr>
            </a:tbl>
          </a:graphicData>
        </a:graphic>
      </p:graphicFrame>
      <p:sp>
        <p:nvSpPr>
          <p:cNvPr id="12" name="TextBox 11"/>
          <p:cNvSpPr txBox="1"/>
          <p:nvPr/>
        </p:nvSpPr>
        <p:spPr>
          <a:xfrm>
            <a:off x="3316123" y="6553200"/>
            <a:ext cx="5827877" cy="307777"/>
          </a:xfrm>
          <a:prstGeom prst="rect">
            <a:avLst/>
          </a:prstGeom>
          <a:noFill/>
        </p:spPr>
        <p:txBody>
          <a:bodyPr wrap="none" rtlCol="0">
            <a:spAutoFit/>
          </a:bodyPr>
          <a:lstStyle/>
          <a:p>
            <a:r>
              <a:rPr lang="en-US" sz="1400" dirty="0"/>
              <a:t>Adapted from Callen Lorde, UCSF, Fenway, and Planned Parenthood protocols</a:t>
            </a:r>
          </a:p>
        </p:txBody>
      </p:sp>
    </p:spTree>
    <p:extLst>
      <p:ext uri="{BB962C8B-B14F-4D97-AF65-F5344CB8AC3E}">
        <p14:creationId xmlns:p14="http://schemas.microsoft.com/office/powerpoint/2010/main" val="254759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65656921"/>
              </p:ext>
            </p:extLst>
          </p:nvPr>
        </p:nvGraphicFramePr>
        <p:xfrm>
          <a:off x="190500" y="76200"/>
          <a:ext cx="8763000" cy="61518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3442033409"/>
                    </a:ext>
                  </a:extLst>
                </a:gridCol>
                <a:gridCol w="4076700">
                  <a:extLst>
                    <a:ext uri="{9D8B030D-6E8A-4147-A177-3AD203B41FA5}">
                      <a16:colId xmlns:a16="http://schemas.microsoft.com/office/drawing/2014/main" val="1386526632"/>
                    </a:ext>
                  </a:extLst>
                </a:gridCol>
                <a:gridCol w="1752600">
                  <a:extLst>
                    <a:ext uri="{9D8B030D-6E8A-4147-A177-3AD203B41FA5}">
                      <a16:colId xmlns:a16="http://schemas.microsoft.com/office/drawing/2014/main" val="1840241218"/>
                    </a:ext>
                  </a:extLst>
                </a:gridCol>
                <a:gridCol w="1485900">
                  <a:extLst>
                    <a:ext uri="{9D8B030D-6E8A-4147-A177-3AD203B41FA5}">
                      <a16:colId xmlns:a16="http://schemas.microsoft.com/office/drawing/2014/main" val="1962374779"/>
                    </a:ext>
                  </a:extLst>
                </a:gridCol>
              </a:tblGrid>
              <a:tr h="391160">
                <a:tc>
                  <a:txBody>
                    <a:bodyPr/>
                    <a:lstStyle/>
                    <a:p>
                      <a:endParaRPr 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0" dirty="0">
                          <a:solidFill>
                            <a:schemeClr val="tx1"/>
                          </a:solidFill>
                        </a:rPr>
                        <a:t>Discuss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0" dirty="0">
                          <a:solidFill>
                            <a:schemeClr val="tx1"/>
                          </a:solidFill>
                        </a:rPr>
                        <a:t>Exam/Labs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0" dirty="0">
                          <a:solidFill>
                            <a:schemeClr val="tx1"/>
                          </a:solidFill>
                        </a:rPr>
                        <a:t>Rx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3964677"/>
                  </a:ext>
                </a:extLst>
              </a:tr>
              <a:tr h="1590040">
                <a:tc>
                  <a:txBody>
                    <a:bodyPr/>
                    <a:lstStyle/>
                    <a:p>
                      <a:r>
                        <a:rPr lang="en-US" sz="1800" b="0" dirty="0">
                          <a:solidFill>
                            <a:schemeClr val="tx1"/>
                          </a:solidFill>
                        </a:rPr>
                        <a:t>Initial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800" b="0" baseline="0" dirty="0">
                          <a:solidFill>
                            <a:schemeClr val="tx1"/>
                          </a:solidFill>
                        </a:rPr>
                        <a:t>PMH/PSH, mental health </a:t>
                      </a:r>
                      <a:r>
                        <a:rPr lang="en-US" sz="1800" b="0" baseline="0" dirty="0" err="1">
                          <a:solidFill>
                            <a:schemeClr val="tx1"/>
                          </a:solidFill>
                        </a:rPr>
                        <a:t>hx</a:t>
                      </a:r>
                      <a:r>
                        <a:rPr lang="en-US" sz="1800" b="0" baseline="0" dirty="0">
                          <a:solidFill>
                            <a:schemeClr val="tx1"/>
                          </a:solidFill>
                        </a:rPr>
                        <a:t>, social </a:t>
                      </a:r>
                      <a:r>
                        <a:rPr lang="en-US" sz="1800" b="0" baseline="0" dirty="0" err="1">
                          <a:solidFill>
                            <a:schemeClr val="tx1"/>
                          </a:solidFill>
                        </a:rPr>
                        <a:t>hx</a:t>
                      </a:r>
                      <a:r>
                        <a:rPr lang="en-US" sz="1800" b="0" baseline="0" dirty="0">
                          <a:solidFill>
                            <a:schemeClr val="tx1"/>
                          </a:solidFill>
                        </a:rPr>
                        <a:t>, fam </a:t>
                      </a:r>
                      <a:r>
                        <a:rPr lang="en-US" sz="1800" b="0" baseline="0" dirty="0" err="1">
                          <a:solidFill>
                            <a:schemeClr val="tx1"/>
                          </a:solidFill>
                        </a:rPr>
                        <a:t>hx</a:t>
                      </a:r>
                      <a:r>
                        <a:rPr lang="en-US" sz="1800" b="0" baseline="0" dirty="0">
                          <a:solidFill>
                            <a:schemeClr val="tx1"/>
                          </a:solidFill>
                        </a:rPr>
                        <a:t>, meds/supplements, allergies, HCM</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baseline="0" dirty="0">
                          <a:solidFill>
                            <a:schemeClr val="tx1"/>
                          </a:solidFill>
                        </a:rPr>
                        <a:t>gender ID </a:t>
                      </a:r>
                      <a:r>
                        <a:rPr lang="en-US" sz="1800" b="0" baseline="0" dirty="0" err="1">
                          <a:solidFill>
                            <a:schemeClr val="tx1"/>
                          </a:solidFill>
                        </a:rPr>
                        <a:t>hx</a:t>
                      </a:r>
                      <a:endParaRPr lang="en-US" sz="1800" b="0" baseline="0" dirty="0">
                        <a:solidFill>
                          <a:schemeClr val="tx1"/>
                        </a:solidFill>
                      </a:endParaRPr>
                    </a:p>
                    <a:p>
                      <a:pPr marL="285750" indent="-285750">
                        <a:buFont typeface="Arial" panose="020B0604020202020204" pitchFamily="34" charset="0"/>
                        <a:buChar char="•"/>
                      </a:pPr>
                      <a:r>
                        <a:rPr lang="en-US" sz="1800" b="0" dirty="0">
                          <a:solidFill>
                            <a:schemeClr val="tx1"/>
                          </a:solidFill>
                        </a:rPr>
                        <a:t>interest in hormones and/or surgery?</a:t>
                      </a:r>
                      <a:r>
                        <a:rPr lang="en-US" sz="1800" b="0" baseline="0" dirty="0">
                          <a:solidFill>
                            <a:schemeClr val="tx1"/>
                          </a:solidFill>
                        </a:rPr>
                        <a:t> risks, benefits, expectations, dx codes</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psychosocial supports or referrals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social transition needs </a:t>
                      </a:r>
                      <a:r>
                        <a:rPr lang="en-US" sz="1800" b="0" i="0" u="none" strike="noStrike" kern="1200" baseline="0" dirty="0">
                          <a:solidFill>
                            <a:schemeClr val="tx1"/>
                          </a:solidFill>
                          <a:latin typeface="+mn-lt"/>
                          <a:ea typeface="+mn-ea"/>
                          <a:cs typeface="+mn-cs"/>
                        </a:rPr>
                        <a:t>(peer, psych, legal)</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tx1"/>
                          </a:solidFill>
                          <a:latin typeface="+mn-lt"/>
                          <a:ea typeface="+mn-ea"/>
                          <a:cs typeface="+mn-cs"/>
                        </a:rPr>
                        <a:t>reproductive options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informed consent</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injection teaching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800" b="0" i="0" u="none" strike="noStrike" kern="1200" baseline="0" dirty="0">
                          <a:solidFill>
                            <a:schemeClr val="tx1"/>
                          </a:solidFill>
                          <a:latin typeface="+mn-lt"/>
                          <a:ea typeface="+mn-ea"/>
                          <a:cs typeface="+mn-cs"/>
                        </a:rPr>
                        <a:t>BP</a:t>
                      </a:r>
                    </a:p>
                    <a:p>
                      <a:pPr marL="285750" indent="-285750">
                        <a:buFont typeface="Arial" panose="020B0604020202020204" pitchFamily="34" charset="0"/>
                        <a:buChar char="•"/>
                      </a:pPr>
                      <a:r>
                        <a:rPr lang="en-US" sz="1800" b="0" i="0" u="none" strike="noStrike" kern="1200" baseline="0" dirty="0">
                          <a:solidFill>
                            <a:schemeClr val="tx1"/>
                          </a:solidFill>
                          <a:latin typeface="+mn-lt"/>
                          <a:ea typeface="+mn-ea"/>
                          <a:cs typeface="+mn-cs"/>
                        </a:rPr>
                        <a:t>Cr/K/BUN if using spiro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rPr>
                        <a:t>Estrogen +/ androgen blocker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831462"/>
                  </a:ext>
                </a:extLst>
              </a:tr>
              <a:tr h="391160">
                <a:tc>
                  <a:txBody>
                    <a:bodyPr/>
                    <a:lstStyle/>
                    <a:p>
                      <a:r>
                        <a:rPr lang="en-US" sz="1800" b="1" dirty="0">
                          <a:solidFill>
                            <a:schemeClr val="tx1"/>
                          </a:solidFill>
                        </a:rPr>
                        <a:t>1-3 months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dk1"/>
                          </a:solidFill>
                          <a:latin typeface="+mn-lt"/>
                          <a:ea typeface="+mn-ea"/>
                          <a:cs typeface="+mn-cs"/>
                        </a:rPr>
                        <a:t>changes: </a:t>
                      </a:r>
                      <a:r>
                        <a:rPr lang="en-US" sz="1800" b="1" i="0" u="none" strike="noStrike" baseline="0" dirty="0">
                          <a:latin typeface="Calibri" panose="020F0502020204030204" pitchFamily="34" charset="0"/>
                        </a:rPr>
                        <a:t>physical, mood, sexual</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dk1"/>
                          </a:solidFill>
                          <a:latin typeface="+mn-lt"/>
                          <a:ea typeface="+mn-ea"/>
                          <a:cs typeface="+mn-cs"/>
                        </a:rPr>
                        <a:t>any problems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dk1"/>
                          </a:solidFill>
                          <a:latin typeface="+mn-lt"/>
                          <a:ea typeface="+mn-ea"/>
                          <a:cs typeface="+mn-cs"/>
                        </a:rPr>
                        <a:t>any life/goal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a:solidFill>
                            <a:schemeClr val="tx1"/>
                          </a:solidFill>
                        </a:rPr>
                        <a:t>May adjust dose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7200299"/>
                  </a:ext>
                </a:extLst>
              </a:tr>
              <a:tr h="3911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q3-6 </a:t>
                      </a:r>
                      <a:r>
                        <a:rPr lang="en-US" sz="1800" b="1" dirty="0" err="1">
                          <a:solidFill>
                            <a:schemeClr val="tx1"/>
                          </a:solidFill>
                        </a:rPr>
                        <a:t>mo</a:t>
                      </a:r>
                      <a:r>
                        <a:rPr lang="en-US" sz="1800" b="1" dirty="0">
                          <a:solidFill>
                            <a:schemeClr val="tx1"/>
                          </a:solidFill>
                        </a:rPr>
                        <a:t> until stable dose, then q6-12 </a:t>
                      </a:r>
                      <a:r>
                        <a:rPr lang="en-US" sz="1800" b="1" dirty="0" err="1">
                          <a:solidFill>
                            <a:schemeClr val="tx1"/>
                          </a:solidFill>
                        </a:rPr>
                        <a:t>mo</a:t>
                      </a:r>
                      <a:endParaRPr 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dk1"/>
                          </a:solidFill>
                          <a:latin typeface="+mn-lt"/>
                          <a:ea typeface="+mn-ea"/>
                          <a:cs typeface="+mn-cs"/>
                        </a:rPr>
                        <a:t>changes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u="none" strike="noStrike" kern="1200" baseline="0" dirty="0">
                          <a:solidFill>
                            <a:schemeClr val="dk1"/>
                          </a:solidFill>
                          <a:latin typeface="+mn-lt"/>
                          <a:ea typeface="+mn-ea"/>
                          <a:cs typeface="+mn-cs"/>
                        </a:rPr>
                        <a:t>any problems</a:t>
                      </a:r>
                    </a:p>
                    <a:p>
                      <a:pPr marL="285750" indent="-285750">
                        <a:buFont typeface="Arial" panose="020B0604020202020204" pitchFamily="34" charset="0"/>
                        <a:buChar char="•"/>
                      </a:pPr>
                      <a:r>
                        <a:rPr lang="en-US" sz="1800" b="1" i="0" u="none" strike="noStrike" kern="1200" baseline="0" dirty="0">
                          <a:solidFill>
                            <a:schemeClr val="dk1"/>
                          </a:solidFill>
                          <a:latin typeface="+mn-lt"/>
                          <a:ea typeface="+mn-ea"/>
                          <a:cs typeface="+mn-cs"/>
                        </a:rPr>
                        <a:t>routine HCM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800" b="1" i="0" u="none" strike="noStrike" kern="1200" baseline="0" dirty="0">
                          <a:solidFill>
                            <a:schemeClr val="tx1"/>
                          </a:solidFill>
                          <a:latin typeface="+mn-lt"/>
                          <a:ea typeface="+mn-ea"/>
                          <a:cs typeface="+mn-cs"/>
                        </a:rPr>
                        <a:t>BP </a:t>
                      </a:r>
                    </a:p>
                    <a:p>
                      <a:pPr marL="285750" indent="-285750">
                        <a:buFont typeface="Arial" panose="020B0604020202020204" pitchFamily="34" charset="0"/>
                        <a:buChar char="•"/>
                      </a:pPr>
                      <a:r>
                        <a:rPr lang="en-US" sz="1800" b="1" i="0" u="none" strike="noStrike" kern="1200" baseline="0" dirty="0">
                          <a:solidFill>
                            <a:schemeClr val="tx1"/>
                          </a:solidFill>
                          <a:latin typeface="+mn-lt"/>
                          <a:ea typeface="+mn-ea"/>
                          <a:cs typeface="+mn-cs"/>
                        </a:rPr>
                        <a:t>Cr/K/BUN if using spiro</a:t>
                      </a:r>
                    </a:p>
                    <a:p>
                      <a:pPr marL="285750" indent="-285750">
                        <a:buFont typeface="Arial" panose="020B0604020202020204" pitchFamily="34" charset="0"/>
                        <a:buChar char="•"/>
                      </a:pPr>
                      <a:r>
                        <a:rPr lang="en-US" sz="1800" b="1" i="0" u="none" strike="noStrike" kern="1200" baseline="0" dirty="0">
                          <a:solidFill>
                            <a:schemeClr val="dk1"/>
                          </a:solidFill>
                          <a:latin typeface="+mn-lt"/>
                          <a:ea typeface="+mn-ea"/>
                          <a:cs typeface="+mn-cs"/>
                        </a:rPr>
                        <a:t>Estradiol</a:t>
                      </a:r>
                    </a:p>
                    <a:p>
                      <a:pPr marL="285750" indent="-285750">
                        <a:buFont typeface="Arial" panose="020B0604020202020204" pitchFamily="34" charset="0"/>
                        <a:buChar char="•"/>
                      </a:pPr>
                      <a:r>
                        <a:rPr lang="en-US" sz="1800" b="1" i="0" u="none" strike="noStrike" kern="1200" baseline="0" dirty="0">
                          <a:solidFill>
                            <a:schemeClr val="dk1"/>
                          </a:solidFill>
                          <a:latin typeface="+mn-lt"/>
                          <a:ea typeface="+mn-ea"/>
                          <a:cs typeface="+mn-cs"/>
                        </a:rPr>
                        <a:t>Testosterone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a:solidFill>
                            <a:schemeClr val="tx1"/>
                          </a:solidFill>
                        </a:rPr>
                        <a:t>May adjust dose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2143951"/>
                  </a:ext>
                </a:extLst>
              </a:tr>
            </a:tbl>
          </a:graphicData>
        </a:graphic>
      </p:graphicFrame>
      <p:sp>
        <p:nvSpPr>
          <p:cNvPr id="12" name="TextBox 11"/>
          <p:cNvSpPr txBox="1"/>
          <p:nvPr/>
        </p:nvSpPr>
        <p:spPr>
          <a:xfrm>
            <a:off x="3316123" y="6553200"/>
            <a:ext cx="5827877" cy="307777"/>
          </a:xfrm>
          <a:prstGeom prst="rect">
            <a:avLst/>
          </a:prstGeom>
          <a:noFill/>
        </p:spPr>
        <p:txBody>
          <a:bodyPr wrap="none" rtlCol="0">
            <a:spAutoFit/>
          </a:bodyPr>
          <a:lstStyle/>
          <a:p>
            <a:r>
              <a:rPr lang="en-US" sz="1400" dirty="0"/>
              <a:t>Adapted from Callen Lorde, UCSF, Fenway, and Planned Parenthood protocols</a:t>
            </a:r>
          </a:p>
        </p:txBody>
      </p:sp>
    </p:spTree>
    <p:extLst>
      <p:ext uri="{BB962C8B-B14F-4D97-AF65-F5344CB8AC3E}">
        <p14:creationId xmlns:p14="http://schemas.microsoft.com/office/powerpoint/2010/main" val="2864712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7399</TotalTime>
  <Words>3385</Words>
  <Application>Microsoft Office PowerPoint</Application>
  <PresentationFormat>On-screen Show (4:3)</PresentationFormat>
  <Paragraphs>556</Paragraphs>
  <Slides>25</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Arial</vt:lpstr>
      <vt:lpstr>ArialMT</vt:lpstr>
      <vt:lpstr>AvenirNext-Regular</vt:lpstr>
      <vt:lpstr>Calibri</vt:lpstr>
      <vt:lpstr>Calibri Light</vt:lpstr>
      <vt:lpstr>Calibri-Bold</vt:lpstr>
      <vt:lpstr>Open Sans</vt:lpstr>
      <vt:lpstr>Proxima Nova Rg</vt:lpstr>
      <vt:lpstr>Roboto</vt:lpstr>
      <vt:lpstr>Source Sans Pro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 Affirming Medical Care</dc:title>
  <dc:creator>Laura Sorensen</dc:creator>
  <cp:lastModifiedBy>elliot goodenough</cp:lastModifiedBy>
  <cp:revision>682</cp:revision>
  <dcterms:created xsi:type="dcterms:W3CDTF">2016-07-28T19:34:34Z</dcterms:created>
  <dcterms:modified xsi:type="dcterms:W3CDTF">2023-05-12T20:17:46Z</dcterms:modified>
</cp:coreProperties>
</file>