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425" r:id="rId2"/>
    <p:sldId id="687" r:id="rId3"/>
    <p:sldId id="707" r:id="rId4"/>
    <p:sldId id="708" r:id="rId5"/>
    <p:sldId id="683" r:id="rId6"/>
    <p:sldId id="265" r:id="rId7"/>
    <p:sldId id="709" r:id="rId8"/>
    <p:sldId id="275" r:id="rId9"/>
    <p:sldId id="711" r:id="rId10"/>
    <p:sldId id="712" r:id="rId11"/>
    <p:sldId id="713" r:id="rId12"/>
    <p:sldId id="710" r:id="rId13"/>
    <p:sldId id="259" r:id="rId14"/>
    <p:sldId id="693" r:id="rId15"/>
    <p:sldId id="714" r:id="rId16"/>
    <p:sldId id="715" r:id="rId17"/>
    <p:sldId id="722" r:id="rId18"/>
    <p:sldId id="706" r:id="rId19"/>
    <p:sldId id="716" r:id="rId20"/>
    <p:sldId id="717" r:id="rId21"/>
    <p:sldId id="718" r:id="rId22"/>
    <p:sldId id="719" r:id="rId23"/>
    <p:sldId id="720" r:id="rId24"/>
    <p:sldId id="725" r:id="rId25"/>
    <p:sldId id="721" r:id="rId26"/>
    <p:sldId id="723" r:id="rId27"/>
    <p:sldId id="72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3" autoAdjust="0"/>
    <p:restoredTop sz="67765" autoAdjust="0"/>
  </p:normalViewPr>
  <p:slideViewPr>
    <p:cSldViewPr snapToGrid="0">
      <p:cViewPr varScale="1">
        <p:scale>
          <a:sx n="76" d="100"/>
          <a:sy n="76" d="100"/>
        </p:scale>
        <p:origin x="76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Users\rhondahauff\Library\Mobile%20Documents\com~apple~CloudDocs\Neighborhood%20Showers\Showers%20through%200501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dLbl>
              <c:idx val="0"/>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65E7-9743-88A2-A50A1A03285C}"/>
                </c:ext>
              </c:extLst>
            </c:dLbl>
            <c:dLbl>
              <c:idx val="1"/>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65E7-9743-88A2-A50A1A03285C}"/>
                </c:ext>
              </c:extLst>
            </c:dLbl>
            <c:dLbl>
              <c:idx val="2"/>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65E7-9743-88A2-A50A1A03285C}"/>
                </c:ext>
              </c:extLst>
            </c:dLbl>
            <c:dLbl>
              <c:idx val="3"/>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65E7-9743-88A2-A50A1A03285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Medical / Dental / BH</c:v>
                </c:pt>
                <c:pt idx="1">
                  <c:v>Basic Needs</c:v>
                </c:pt>
                <c:pt idx="2">
                  <c:v>Engagement / Education</c:v>
                </c:pt>
                <c:pt idx="3">
                  <c:v>Ongoing Case Management</c:v>
                </c:pt>
              </c:strCache>
            </c:strRef>
          </c:cat>
          <c:val>
            <c:numRef>
              <c:f>Sheet1!$B$2:$B$5</c:f>
              <c:numCache>
                <c:formatCode>General</c:formatCode>
                <c:ptCount val="4"/>
                <c:pt idx="0">
                  <c:v>108</c:v>
                </c:pt>
                <c:pt idx="1">
                  <c:v>110</c:v>
                </c:pt>
                <c:pt idx="2">
                  <c:v>287</c:v>
                </c:pt>
                <c:pt idx="3">
                  <c:v>78</c:v>
                </c:pt>
              </c:numCache>
            </c:numRef>
          </c:val>
          <c:extLst>
            <c:ext xmlns:c16="http://schemas.microsoft.com/office/drawing/2014/chart" uri="{C3380CC4-5D6E-409C-BE32-E72D297353CC}">
              <c16:uniqueId val="{00000004-65E7-9743-88A2-A50A1A03285C}"/>
            </c:ext>
          </c:extLst>
        </c:ser>
        <c:dLbls>
          <c:showLegendKey val="0"/>
          <c:showVal val="0"/>
          <c:showCatName val="0"/>
          <c:showSerName val="0"/>
          <c:showPercent val="0"/>
          <c:showBubbleSize val="0"/>
        </c:dLbls>
        <c:gapWidth val="182"/>
        <c:axId val="497266832"/>
        <c:axId val="340944000"/>
      </c:barChart>
      <c:catAx>
        <c:axId val="497266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40944000"/>
        <c:crosses val="autoZero"/>
        <c:auto val="1"/>
        <c:lblAlgn val="ctr"/>
        <c:lblOffset val="100"/>
        <c:noMultiLvlLbl val="0"/>
      </c:catAx>
      <c:valAx>
        <c:axId val="3409440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72668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Patients on chronic opiates/opioids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Sheet1!$B$2</c:f>
              <c:strCache>
                <c:ptCount val="1"/>
                <c:pt idx="0">
                  <c:v>Total Patients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Sheet1!$A$3:$A$6</c:f>
              <c:numCache>
                <c:formatCode>mmm\-yy</c:formatCode>
                <c:ptCount val="4"/>
                <c:pt idx="0">
                  <c:v>43070</c:v>
                </c:pt>
                <c:pt idx="1">
                  <c:v>43556</c:v>
                </c:pt>
                <c:pt idx="2">
                  <c:v>43647</c:v>
                </c:pt>
                <c:pt idx="3">
                  <c:v>44986</c:v>
                </c:pt>
              </c:numCache>
            </c:numRef>
          </c:cat>
          <c:val>
            <c:numRef>
              <c:f>Sheet1!$B$3:$B$6</c:f>
              <c:numCache>
                <c:formatCode>General</c:formatCode>
                <c:ptCount val="4"/>
                <c:pt idx="0">
                  <c:v>389</c:v>
                </c:pt>
                <c:pt idx="1">
                  <c:v>239</c:v>
                </c:pt>
                <c:pt idx="2">
                  <c:v>203</c:v>
                </c:pt>
                <c:pt idx="3">
                  <c:v>154</c:v>
                </c:pt>
              </c:numCache>
            </c:numRef>
          </c:val>
          <c:extLst>
            <c:ext xmlns:c16="http://schemas.microsoft.com/office/drawing/2014/chart" uri="{C3380CC4-5D6E-409C-BE32-E72D297353CC}">
              <c16:uniqueId val="{00000000-9CF3-44CB-BE22-1BAA677F6957}"/>
            </c:ext>
          </c:extLst>
        </c:ser>
        <c:dLbls>
          <c:showLegendKey val="0"/>
          <c:showVal val="0"/>
          <c:showCatName val="0"/>
          <c:showSerName val="0"/>
          <c:showPercent val="0"/>
          <c:showBubbleSize val="0"/>
        </c:dLbls>
        <c:gapWidth val="219"/>
        <c:overlap val="-27"/>
        <c:axId val="476779000"/>
        <c:axId val="476780312"/>
      </c:barChart>
      <c:lineChart>
        <c:grouping val="standard"/>
        <c:varyColors val="0"/>
        <c:ser>
          <c:idx val="1"/>
          <c:order val="1"/>
          <c:tx>
            <c:strRef>
              <c:f>Sheet1!$C$2</c:f>
              <c:strCache>
                <c:ptCount val="1"/>
                <c:pt idx="0">
                  <c:v>% Change</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dLbls>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Sheet1!$A$3:$A$6</c:f>
              <c:numCache>
                <c:formatCode>mmm\-yy</c:formatCode>
                <c:ptCount val="4"/>
                <c:pt idx="0">
                  <c:v>43070</c:v>
                </c:pt>
                <c:pt idx="1">
                  <c:v>43556</c:v>
                </c:pt>
                <c:pt idx="2">
                  <c:v>43647</c:v>
                </c:pt>
                <c:pt idx="3">
                  <c:v>44986</c:v>
                </c:pt>
              </c:numCache>
            </c:numRef>
          </c:cat>
          <c:val>
            <c:numRef>
              <c:f>Sheet1!$C$3:$C$6</c:f>
              <c:numCache>
                <c:formatCode>0%</c:formatCode>
                <c:ptCount val="4"/>
                <c:pt idx="0">
                  <c:v>0</c:v>
                </c:pt>
                <c:pt idx="1">
                  <c:v>-0.38560411311053988</c:v>
                </c:pt>
                <c:pt idx="2">
                  <c:v>-0.47814910025706936</c:v>
                </c:pt>
                <c:pt idx="3">
                  <c:v>-0.60411311053984573</c:v>
                </c:pt>
              </c:numCache>
            </c:numRef>
          </c:val>
          <c:smooth val="0"/>
          <c:extLst>
            <c:ext xmlns:c16="http://schemas.microsoft.com/office/drawing/2014/chart" uri="{C3380CC4-5D6E-409C-BE32-E72D297353CC}">
              <c16:uniqueId val="{00000001-9CF3-44CB-BE22-1BAA677F6957}"/>
            </c:ext>
          </c:extLst>
        </c:ser>
        <c:dLbls>
          <c:showLegendKey val="0"/>
          <c:showVal val="0"/>
          <c:showCatName val="0"/>
          <c:showSerName val="0"/>
          <c:showPercent val="0"/>
          <c:showBubbleSize val="0"/>
        </c:dLbls>
        <c:marker val="1"/>
        <c:smooth val="0"/>
        <c:axId val="604250072"/>
        <c:axId val="604249744"/>
      </c:lineChart>
      <c:catAx>
        <c:axId val="476779000"/>
        <c:scaling>
          <c:orientation val="minMax"/>
        </c:scaling>
        <c:delete val="0"/>
        <c:axPos val="b"/>
        <c:numFmt formatCode="mmm\-yy"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6780312"/>
        <c:crosses val="autoZero"/>
        <c:auto val="0"/>
        <c:lblAlgn val="ctr"/>
        <c:lblOffset val="100"/>
        <c:noMultiLvlLbl val="0"/>
      </c:catAx>
      <c:valAx>
        <c:axId val="476780312"/>
        <c:scaling>
          <c:orientation val="minMax"/>
          <c:max val="4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6779000"/>
        <c:crossesAt val="1"/>
        <c:crossBetween val="between"/>
      </c:valAx>
      <c:valAx>
        <c:axId val="604249744"/>
        <c:scaling>
          <c:orientation val="minMax"/>
          <c:max val="0"/>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4250072"/>
        <c:crosses val="max"/>
        <c:crossBetween val="between"/>
      </c:valAx>
      <c:dateAx>
        <c:axId val="604250072"/>
        <c:scaling>
          <c:orientation val="minMax"/>
        </c:scaling>
        <c:delete val="1"/>
        <c:axPos val="b"/>
        <c:numFmt formatCode="mmm\-yy" sourceLinked="1"/>
        <c:majorTickMark val="out"/>
        <c:minorTickMark val="none"/>
        <c:tickLblPos val="nextTo"/>
        <c:crossAx val="604249744"/>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8C24CB-D698-4625-8271-4CF1A15BB3D0}" type="doc">
      <dgm:prSet loTypeId="urn:microsoft.com/office/officeart/2005/8/layout/vList2" loCatId="list" qsTypeId="urn:microsoft.com/office/officeart/2005/8/quickstyle/simple4" qsCatId="simple" csTypeId="urn:microsoft.com/office/officeart/2005/8/colors/accent1_5" csCatId="accent1" phldr="1"/>
      <dgm:spPr/>
      <dgm:t>
        <a:bodyPr/>
        <a:lstStyle/>
        <a:p>
          <a:endParaRPr lang="en-US"/>
        </a:p>
      </dgm:t>
    </dgm:pt>
    <dgm:pt modelId="{D8888792-3A2B-4FD0-A96E-3240927AE941}">
      <dgm:prSet/>
      <dgm:spPr/>
      <dgm:t>
        <a:bodyPr/>
        <a:lstStyle/>
        <a:p>
          <a:r>
            <a:rPr lang="en-US" dirty="0"/>
            <a:t>Improving rate of successful connection to primary care</a:t>
          </a:r>
        </a:p>
      </dgm:t>
    </dgm:pt>
    <dgm:pt modelId="{F4A0B1D3-7582-436F-AB50-E033C11001E9}" type="parTrans" cxnId="{7C89A1D9-F62D-4D41-9F93-10158A1867C3}">
      <dgm:prSet/>
      <dgm:spPr/>
      <dgm:t>
        <a:bodyPr/>
        <a:lstStyle/>
        <a:p>
          <a:endParaRPr lang="en-US"/>
        </a:p>
      </dgm:t>
    </dgm:pt>
    <dgm:pt modelId="{09622266-30F3-408A-B971-BACE57DB82BF}" type="sibTrans" cxnId="{7C89A1D9-F62D-4D41-9F93-10158A1867C3}">
      <dgm:prSet/>
      <dgm:spPr/>
      <dgm:t>
        <a:bodyPr/>
        <a:lstStyle/>
        <a:p>
          <a:endParaRPr lang="en-US"/>
        </a:p>
      </dgm:t>
    </dgm:pt>
    <dgm:pt modelId="{34F2E978-74D1-4256-ACE9-C1E933BF5B9F}">
      <dgm:prSet/>
      <dgm:spPr/>
      <dgm:t>
        <a:bodyPr/>
        <a:lstStyle/>
        <a:p>
          <a:r>
            <a:rPr lang="en-US" dirty="0"/>
            <a:t>Increasing rate of compliance with care plans </a:t>
          </a:r>
        </a:p>
      </dgm:t>
    </dgm:pt>
    <dgm:pt modelId="{E362DF47-CD42-4C47-BE82-1B4944A8100E}" type="parTrans" cxnId="{0CB153BA-F75E-4142-809E-0AFEE362DAF9}">
      <dgm:prSet/>
      <dgm:spPr/>
      <dgm:t>
        <a:bodyPr/>
        <a:lstStyle/>
        <a:p>
          <a:endParaRPr lang="en-US"/>
        </a:p>
      </dgm:t>
    </dgm:pt>
    <dgm:pt modelId="{56D6DC4E-34DB-45B5-B201-D1F0B7E0FF00}" type="sibTrans" cxnId="{0CB153BA-F75E-4142-809E-0AFEE362DAF9}">
      <dgm:prSet/>
      <dgm:spPr/>
      <dgm:t>
        <a:bodyPr/>
        <a:lstStyle/>
        <a:p>
          <a:endParaRPr lang="en-US"/>
        </a:p>
      </dgm:t>
    </dgm:pt>
    <dgm:pt modelId="{0C1D8039-DD15-4F0C-BA8E-CC2DD8535333}">
      <dgm:prSet/>
      <dgm:spPr/>
      <dgm:t>
        <a:bodyPr/>
        <a:lstStyle/>
        <a:p>
          <a:r>
            <a:rPr lang="en-US" dirty="0"/>
            <a:t>Improvement in chronic disease measures (e.g. A1c scores, BP measure)</a:t>
          </a:r>
        </a:p>
      </dgm:t>
    </dgm:pt>
    <dgm:pt modelId="{D4B0300B-82FF-47FF-98A6-D07450C997E3}" type="parTrans" cxnId="{2324BB26-319D-4C39-AC78-5D0F78042573}">
      <dgm:prSet/>
      <dgm:spPr/>
      <dgm:t>
        <a:bodyPr/>
        <a:lstStyle/>
        <a:p>
          <a:endParaRPr lang="en-US"/>
        </a:p>
      </dgm:t>
    </dgm:pt>
    <dgm:pt modelId="{BC80ED2D-667D-433D-8044-BBEF8D97BA96}" type="sibTrans" cxnId="{2324BB26-319D-4C39-AC78-5D0F78042573}">
      <dgm:prSet/>
      <dgm:spPr/>
      <dgm:t>
        <a:bodyPr/>
        <a:lstStyle/>
        <a:p>
          <a:endParaRPr lang="en-US"/>
        </a:p>
      </dgm:t>
    </dgm:pt>
    <dgm:pt modelId="{6FC6622E-C1CD-4C4E-853D-A0758445788C}">
      <dgm:prSet/>
      <dgm:spPr/>
      <dgm:t>
        <a:bodyPr/>
        <a:lstStyle/>
        <a:p>
          <a:r>
            <a:rPr lang="en-US" dirty="0"/>
            <a:t>Reduction in behavioral health crisis episodes</a:t>
          </a:r>
        </a:p>
      </dgm:t>
    </dgm:pt>
    <dgm:pt modelId="{4C98CCDD-CE5E-487D-8EDC-096C863C33FC}" type="parTrans" cxnId="{5A1C548D-F9B2-4824-84CE-A43302A0E22D}">
      <dgm:prSet/>
      <dgm:spPr/>
      <dgm:t>
        <a:bodyPr/>
        <a:lstStyle/>
        <a:p>
          <a:endParaRPr lang="en-US"/>
        </a:p>
      </dgm:t>
    </dgm:pt>
    <dgm:pt modelId="{B9556063-C140-480A-9FA3-020C6A38B95D}" type="sibTrans" cxnId="{5A1C548D-F9B2-4824-84CE-A43302A0E22D}">
      <dgm:prSet/>
      <dgm:spPr/>
      <dgm:t>
        <a:bodyPr/>
        <a:lstStyle/>
        <a:p>
          <a:endParaRPr lang="en-US"/>
        </a:p>
      </dgm:t>
    </dgm:pt>
    <dgm:pt modelId="{1266B682-4C72-4B35-BE6D-EFFE102C7B06}">
      <dgm:prSet/>
      <dgm:spPr/>
      <dgm:t>
        <a:bodyPr/>
        <a:lstStyle/>
        <a:p>
          <a:r>
            <a:rPr lang="en-US" dirty="0"/>
            <a:t>Medications are better managed</a:t>
          </a:r>
        </a:p>
      </dgm:t>
    </dgm:pt>
    <dgm:pt modelId="{53CB5A06-6896-43E0-8730-A50F0A41DFA0}" type="parTrans" cxnId="{6A2DAD6F-A583-4424-B7E2-22C795190929}">
      <dgm:prSet/>
      <dgm:spPr/>
      <dgm:t>
        <a:bodyPr/>
        <a:lstStyle/>
        <a:p>
          <a:endParaRPr lang="en-US"/>
        </a:p>
      </dgm:t>
    </dgm:pt>
    <dgm:pt modelId="{4E2A6508-CC40-4D7C-BD1B-C9F31A529873}" type="sibTrans" cxnId="{6A2DAD6F-A583-4424-B7E2-22C795190929}">
      <dgm:prSet/>
      <dgm:spPr/>
      <dgm:t>
        <a:bodyPr/>
        <a:lstStyle/>
        <a:p>
          <a:endParaRPr lang="en-US"/>
        </a:p>
      </dgm:t>
    </dgm:pt>
    <dgm:pt modelId="{1703251E-5F93-4C8E-851B-4C2EEE77EB00}">
      <dgm:prSet/>
      <dgm:spPr/>
      <dgm:t>
        <a:bodyPr/>
        <a:lstStyle/>
        <a:p>
          <a:r>
            <a:rPr lang="en-US" dirty="0"/>
            <a:t>More likely to obtain and maintain employment or education</a:t>
          </a:r>
        </a:p>
      </dgm:t>
    </dgm:pt>
    <dgm:pt modelId="{FBCCA39B-FD89-4F22-B9A7-07142CDB5B9F}" type="parTrans" cxnId="{CBBBD944-6F7E-4D8E-9B91-46FC4E56E83B}">
      <dgm:prSet/>
      <dgm:spPr/>
      <dgm:t>
        <a:bodyPr/>
        <a:lstStyle/>
        <a:p>
          <a:endParaRPr lang="en-US"/>
        </a:p>
      </dgm:t>
    </dgm:pt>
    <dgm:pt modelId="{AF71F61C-9349-47DB-884D-0F23CD0C8D71}" type="sibTrans" cxnId="{CBBBD944-6F7E-4D8E-9B91-46FC4E56E83B}">
      <dgm:prSet/>
      <dgm:spPr/>
      <dgm:t>
        <a:bodyPr/>
        <a:lstStyle/>
        <a:p>
          <a:endParaRPr lang="en-US"/>
        </a:p>
      </dgm:t>
    </dgm:pt>
    <dgm:pt modelId="{B3F3AF62-BBA1-42E7-9A22-CC77D68119D5}">
      <dgm:prSet/>
      <dgm:spPr/>
      <dgm:t>
        <a:bodyPr/>
        <a:lstStyle/>
        <a:p>
          <a:r>
            <a:rPr lang="en-US" dirty="0"/>
            <a:t>Reduction in communicable disease (e.g.  Influenza, TB, STDs, Hep C) </a:t>
          </a:r>
        </a:p>
      </dgm:t>
    </dgm:pt>
    <dgm:pt modelId="{A2652B5C-5FA5-48F1-B02D-1E85E2502E79}" type="parTrans" cxnId="{CC39DD3C-0020-4ED7-A9B8-426CE8478C0B}">
      <dgm:prSet/>
      <dgm:spPr/>
      <dgm:t>
        <a:bodyPr/>
        <a:lstStyle/>
        <a:p>
          <a:endParaRPr lang="en-US"/>
        </a:p>
      </dgm:t>
    </dgm:pt>
    <dgm:pt modelId="{3CFEC375-90AA-4CB8-AB40-A0D87AECB253}" type="sibTrans" cxnId="{CC39DD3C-0020-4ED7-A9B8-426CE8478C0B}">
      <dgm:prSet/>
      <dgm:spPr/>
      <dgm:t>
        <a:bodyPr/>
        <a:lstStyle/>
        <a:p>
          <a:endParaRPr lang="en-US"/>
        </a:p>
      </dgm:t>
    </dgm:pt>
    <dgm:pt modelId="{5506B0E0-54D5-B84F-8D0C-311C13C75567}">
      <dgm:prSet/>
      <dgm:spPr/>
      <dgm:t>
        <a:bodyPr/>
        <a:lstStyle/>
        <a:p>
          <a:r>
            <a:rPr lang="en-US" dirty="0"/>
            <a:t>Greater success for recovering SUD  recovering patients in supportive housing</a:t>
          </a:r>
        </a:p>
      </dgm:t>
    </dgm:pt>
    <dgm:pt modelId="{73E942AC-6989-A14D-8F8E-2F7590EF7CEA}" type="parTrans" cxnId="{52C8D197-E545-B345-8FBE-5DA80C085273}">
      <dgm:prSet/>
      <dgm:spPr/>
      <dgm:t>
        <a:bodyPr/>
        <a:lstStyle/>
        <a:p>
          <a:endParaRPr lang="en-US"/>
        </a:p>
      </dgm:t>
    </dgm:pt>
    <dgm:pt modelId="{217FF2FD-C5BD-2947-B8FB-CF40FAFA686F}" type="sibTrans" cxnId="{52C8D197-E545-B345-8FBE-5DA80C085273}">
      <dgm:prSet/>
      <dgm:spPr/>
      <dgm:t>
        <a:bodyPr/>
        <a:lstStyle/>
        <a:p>
          <a:endParaRPr lang="en-US"/>
        </a:p>
      </dgm:t>
    </dgm:pt>
    <dgm:pt modelId="{5FB5C0D1-69B9-447F-8074-2B1FE4026EEE}" type="pres">
      <dgm:prSet presAssocID="{FF8C24CB-D698-4625-8271-4CF1A15BB3D0}" presName="linear" presStyleCnt="0">
        <dgm:presLayoutVars>
          <dgm:animLvl val="lvl"/>
          <dgm:resizeHandles val="exact"/>
        </dgm:presLayoutVars>
      </dgm:prSet>
      <dgm:spPr/>
    </dgm:pt>
    <dgm:pt modelId="{C150607C-5093-47C7-AB18-67062D102518}" type="pres">
      <dgm:prSet presAssocID="{D8888792-3A2B-4FD0-A96E-3240927AE941}" presName="parentText" presStyleLbl="node1" presStyleIdx="0" presStyleCnt="8">
        <dgm:presLayoutVars>
          <dgm:chMax val="0"/>
          <dgm:bulletEnabled val="1"/>
        </dgm:presLayoutVars>
      </dgm:prSet>
      <dgm:spPr/>
    </dgm:pt>
    <dgm:pt modelId="{7C9495B7-168F-4145-A002-EA190AACD69C}" type="pres">
      <dgm:prSet presAssocID="{09622266-30F3-408A-B971-BACE57DB82BF}" presName="spacer" presStyleCnt="0"/>
      <dgm:spPr/>
    </dgm:pt>
    <dgm:pt modelId="{0A12E604-3EC8-4F4D-BFE2-B45F8FEA273A}" type="pres">
      <dgm:prSet presAssocID="{34F2E978-74D1-4256-ACE9-C1E933BF5B9F}" presName="parentText" presStyleLbl="node1" presStyleIdx="1" presStyleCnt="8">
        <dgm:presLayoutVars>
          <dgm:chMax val="0"/>
          <dgm:bulletEnabled val="1"/>
        </dgm:presLayoutVars>
      </dgm:prSet>
      <dgm:spPr/>
    </dgm:pt>
    <dgm:pt modelId="{6D718888-9132-420E-8927-152E47B0D4AA}" type="pres">
      <dgm:prSet presAssocID="{56D6DC4E-34DB-45B5-B201-D1F0B7E0FF00}" presName="spacer" presStyleCnt="0"/>
      <dgm:spPr/>
    </dgm:pt>
    <dgm:pt modelId="{67D19D14-500C-4648-B92D-56D263C73A33}" type="pres">
      <dgm:prSet presAssocID="{0C1D8039-DD15-4F0C-BA8E-CC2DD8535333}" presName="parentText" presStyleLbl="node1" presStyleIdx="2" presStyleCnt="8">
        <dgm:presLayoutVars>
          <dgm:chMax val="0"/>
          <dgm:bulletEnabled val="1"/>
        </dgm:presLayoutVars>
      </dgm:prSet>
      <dgm:spPr/>
    </dgm:pt>
    <dgm:pt modelId="{B88D03B4-83AE-4A63-AE35-F5C2520F56D5}" type="pres">
      <dgm:prSet presAssocID="{BC80ED2D-667D-433D-8044-BBEF8D97BA96}" presName="spacer" presStyleCnt="0"/>
      <dgm:spPr/>
    </dgm:pt>
    <dgm:pt modelId="{7DE42672-66BC-45F0-9351-6FE39CE62528}" type="pres">
      <dgm:prSet presAssocID="{B3F3AF62-BBA1-42E7-9A22-CC77D68119D5}" presName="parentText" presStyleLbl="node1" presStyleIdx="3" presStyleCnt="8">
        <dgm:presLayoutVars>
          <dgm:chMax val="0"/>
          <dgm:bulletEnabled val="1"/>
        </dgm:presLayoutVars>
      </dgm:prSet>
      <dgm:spPr/>
    </dgm:pt>
    <dgm:pt modelId="{807EFC5F-C14C-4007-BF35-BC9D3B4D44C7}" type="pres">
      <dgm:prSet presAssocID="{3CFEC375-90AA-4CB8-AB40-A0D87AECB253}" presName="spacer" presStyleCnt="0"/>
      <dgm:spPr/>
    </dgm:pt>
    <dgm:pt modelId="{DA8CCD4F-90E4-4065-A80F-B0008D42B5F2}" type="pres">
      <dgm:prSet presAssocID="{6FC6622E-C1CD-4C4E-853D-A0758445788C}" presName="parentText" presStyleLbl="node1" presStyleIdx="4" presStyleCnt="8" custLinFactNeighborY="-87592">
        <dgm:presLayoutVars>
          <dgm:chMax val="0"/>
          <dgm:bulletEnabled val="1"/>
        </dgm:presLayoutVars>
      </dgm:prSet>
      <dgm:spPr/>
    </dgm:pt>
    <dgm:pt modelId="{2B5577E2-5808-48FD-8C83-7568C910DFBF}" type="pres">
      <dgm:prSet presAssocID="{B9556063-C140-480A-9FA3-020C6A38B95D}" presName="spacer" presStyleCnt="0"/>
      <dgm:spPr/>
    </dgm:pt>
    <dgm:pt modelId="{23BC492A-CB79-4D72-95B5-44C9768F5AB7}" type="pres">
      <dgm:prSet presAssocID="{1266B682-4C72-4B35-BE6D-EFFE102C7B06}" presName="parentText" presStyleLbl="node1" presStyleIdx="5" presStyleCnt="8" custLinFactNeighborY="-75464">
        <dgm:presLayoutVars>
          <dgm:chMax val="0"/>
          <dgm:bulletEnabled val="1"/>
        </dgm:presLayoutVars>
      </dgm:prSet>
      <dgm:spPr/>
    </dgm:pt>
    <dgm:pt modelId="{F9BF6690-0FD0-4010-A723-D6E924EF2809}" type="pres">
      <dgm:prSet presAssocID="{4E2A6508-CC40-4D7C-BD1B-C9F31A529873}" presName="spacer" presStyleCnt="0"/>
      <dgm:spPr/>
    </dgm:pt>
    <dgm:pt modelId="{A19AE952-AD98-43F3-9CCA-BA047BF875BD}" type="pres">
      <dgm:prSet presAssocID="{1703251E-5F93-4C8E-851B-4C2EEE77EB00}" presName="parentText" presStyleLbl="node1" presStyleIdx="6" presStyleCnt="8">
        <dgm:presLayoutVars>
          <dgm:chMax val="0"/>
          <dgm:bulletEnabled val="1"/>
        </dgm:presLayoutVars>
      </dgm:prSet>
      <dgm:spPr/>
    </dgm:pt>
    <dgm:pt modelId="{1A5388D2-18DD-7544-A279-019C43872591}" type="pres">
      <dgm:prSet presAssocID="{AF71F61C-9349-47DB-884D-0F23CD0C8D71}" presName="spacer" presStyleCnt="0"/>
      <dgm:spPr/>
    </dgm:pt>
    <dgm:pt modelId="{599E871D-CA9F-6A4F-BA6F-9D2CA2BB30C4}" type="pres">
      <dgm:prSet presAssocID="{5506B0E0-54D5-B84F-8D0C-311C13C75567}" presName="parentText" presStyleLbl="node1" presStyleIdx="7" presStyleCnt="8">
        <dgm:presLayoutVars>
          <dgm:chMax val="0"/>
          <dgm:bulletEnabled val="1"/>
        </dgm:presLayoutVars>
      </dgm:prSet>
      <dgm:spPr/>
    </dgm:pt>
  </dgm:ptLst>
  <dgm:cxnLst>
    <dgm:cxn modelId="{BBE79513-0C99-4DAD-875F-1BF56997081B}" type="presOf" srcId="{5506B0E0-54D5-B84F-8D0C-311C13C75567}" destId="{599E871D-CA9F-6A4F-BA6F-9D2CA2BB30C4}" srcOrd="0" destOrd="0" presId="urn:microsoft.com/office/officeart/2005/8/layout/vList2"/>
    <dgm:cxn modelId="{2324BB26-319D-4C39-AC78-5D0F78042573}" srcId="{FF8C24CB-D698-4625-8271-4CF1A15BB3D0}" destId="{0C1D8039-DD15-4F0C-BA8E-CC2DD8535333}" srcOrd="2" destOrd="0" parTransId="{D4B0300B-82FF-47FF-98A6-D07450C997E3}" sibTransId="{BC80ED2D-667D-433D-8044-BBEF8D97BA96}"/>
    <dgm:cxn modelId="{F4CC2527-F382-4045-890B-2AE9257A8B83}" type="presOf" srcId="{34F2E978-74D1-4256-ACE9-C1E933BF5B9F}" destId="{0A12E604-3EC8-4F4D-BFE2-B45F8FEA273A}" srcOrd="0" destOrd="0" presId="urn:microsoft.com/office/officeart/2005/8/layout/vList2"/>
    <dgm:cxn modelId="{EEADA831-3AEB-47E8-B427-1A12F503C5C4}" type="presOf" srcId="{FF8C24CB-D698-4625-8271-4CF1A15BB3D0}" destId="{5FB5C0D1-69B9-447F-8074-2B1FE4026EEE}" srcOrd="0" destOrd="0" presId="urn:microsoft.com/office/officeart/2005/8/layout/vList2"/>
    <dgm:cxn modelId="{CC39DD3C-0020-4ED7-A9B8-426CE8478C0B}" srcId="{FF8C24CB-D698-4625-8271-4CF1A15BB3D0}" destId="{B3F3AF62-BBA1-42E7-9A22-CC77D68119D5}" srcOrd="3" destOrd="0" parTransId="{A2652B5C-5FA5-48F1-B02D-1E85E2502E79}" sibTransId="{3CFEC375-90AA-4CB8-AB40-A0D87AECB253}"/>
    <dgm:cxn modelId="{71C35964-FB80-4D59-9CCE-20AD86CA4908}" type="presOf" srcId="{0C1D8039-DD15-4F0C-BA8E-CC2DD8535333}" destId="{67D19D14-500C-4648-B92D-56D263C73A33}" srcOrd="0" destOrd="0" presId="urn:microsoft.com/office/officeart/2005/8/layout/vList2"/>
    <dgm:cxn modelId="{6E0B7D64-1550-4C3E-8374-43C6E5968B38}" type="presOf" srcId="{1703251E-5F93-4C8E-851B-4C2EEE77EB00}" destId="{A19AE952-AD98-43F3-9CCA-BA047BF875BD}" srcOrd="0" destOrd="0" presId="urn:microsoft.com/office/officeart/2005/8/layout/vList2"/>
    <dgm:cxn modelId="{CBBBD944-6F7E-4D8E-9B91-46FC4E56E83B}" srcId="{FF8C24CB-D698-4625-8271-4CF1A15BB3D0}" destId="{1703251E-5F93-4C8E-851B-4C2EEE77EB00}" srcOrd="6" destOrd="0" parTransId="{FBCCA39B-FD89-4F22-B9A7-07142CDB5B9F}" sibTransId="{AF71F61C-9349-47DB-884D-0F23CD0C8D71}"/>
    <dgm:cxn modelId="{570DDC68-B0A0-423D-B5BF-306E3C45C23F}" type="presOf" srcId="{D8888792-3A2B-4FD0-A96E-3240927AE941}" destId="{C150607C-5093-47C7-AB18-67062D102518}" srcOrd="0" destOrd="0" presId="urn:microsoft.com/office/officeart/2005/8/layout/vList2"/>
    <dgm:cxn modelId="{6A2DAD6F-A583-4424-B7E2-22C795190929}" srcId="{FF8C24CB-D698-4625-8271-4CF1A15BB3D0}" destId="{1266B682-4C72-4B35-BE6D-EFFE102C7B06}" srcOrd="5" destOrd="0" parTransId="{53CB5A06-6896-43E0-8730-A50F0A41DFA0}" sibTransId="{4E2A6508-CC40-4D7C-BD1B-C9F31A529873}"/>
    <dgm:cxn modelId="{5A1C548D-F9B2-4824-84CE-A43302A0E22D}" srcId="{FF8C24CB-D698-4625-8271-4CF1A15BB3D0}" destId="{6FC6622E-C1CD-4C4E-853D-A0758445788C}" srcOrd="4" destOrd="0" parTransId="{4C98CCDD-CE5E-487D-8EDC-096C863C33FC}" sibTransId="{B9556063-C140-480A-9FA3-020C6A38B95D}"/>
    <dgm:cxn modelId="{52C8D197-E545-B345-8FBE-5DA80C085273}" srcId="{FF8C24CB-D698-4625-8271-4CF1A15BB3D0}" destId="{5506B0E0-54D5-B84F-8D0C-311C13C75567}" srcOrd="7" destOrd="0" parTransId="{73E942AC-6989-A14D-8F8E-2F7590EF7CEA}" sibTransId="{217FF2FD-C5BD-2947-B8FB-CF40FAFA686F}"/>
    <dgm:cxn modelId="{0CB153BA-F75E-4142-809E-0AFEE362DAF9}" srcId="{FF8C24CB-D698-4625-8271-4CF1A15BB3D0}" destId="{34F2E978-74D1-4256-ACE9-C1E933BF5B9F}" srcOrd="1" destOrd="0" parTransId="{E362DF47-CD42-4C47-BE82-1B4944A8100E}" sibTransId="{56D6DC4E-34DB-45B5-B201-D1F0B7E0FF00}"/>
    <dgm:cxn modelId="{9293C8C2-BD4B-455D-9C77-9A993BF5053C}" type="presOf" srcId="{6FC6622E-C1CD-4C4E-853D-A0758445788C}" destId="{DA8CCD4F-90E4-4065-A80F-B0008D42B5F2}" srcOrd="0" destOrd="0" presId="urn:microsoft.com/office/officeart/2005/8/layout/vList2"/>
    <dgm:cxn modelId="{CED5F9CA-3B70-4F54-AEFE-13F2BB692F8C}" type="presOf" srcId="{1266B682-4C72-4B35-BE6D-EFFE102C7B06}" destId="{23BC492A-CB79-4D72-95B5-44C9768F5AB7}" srcOrd="0" destOrd="0" presId="urn:microsoft.com/office/officeart/2005/8/layout/vList2"/>
    <dgm:cxn modelId="{7C89A1D9-F62D-4D41-9F93-10158A1867C3}" srcId="{FF8C24CB-D698-4625-8271-4CF1A15BB3D0}" destId="{D8888792-3A2B-4FD0-A96E-3240927AE941}" srcOrd="0" destOrd="0" parTransId="{F4A0B1D3-7582-436F-AB50-E033C11001E9}" sibTransId="{09622266-30F3-408A-B971-BACE57DB82BF}"/>
    <dgm:cxn modelId="{FAFE85F6-144E-4065-BBD8-4D00021523BF}" type="presOf" srcId="{B3F3AF62-BBA1-42E7-9A22-CC77D68119D5}" destId="{7DE42672-66BC-45F0-9351-6FE39CE62528}" srcOrd="0" destOrd="0" presId="urn:microsoft.com/office/officeart/2005/8/layout/vList2"/>
    <dgm:cxn modelId="{59282950-C0C3-47EB-89BE-D899F67A7DC8}" type="presParOf" srcId="{5FB5C0D1-69B9-447F-8074-2B1FE4026EEE}" destId="{C150607C-5093-47C7-AB18-67062D102518}" srcOrd="0" destOrd="0" presId="urn:microsoft.com/office/officeart/2005/8/layout/vList2"/>
    <dgm:cxn modelId="{F09C2F6B-0475-4DA7-8EA0-18D02AE3173A}" type="presParOf" srcId="{5FB5C0D1-69B9-447F-8074-2B1FE4026EEE}" destId="{7C9495B7-168F-4145-A002-EA190AACD69C}" srcOrd="1" destOrd="0" presId="urn:microsoft.com/office/officeart/2005/8/layout/vList2"/>
    <dgm:cxn modelId="{44F0891A-E617-405D-8897-F7B3F20D430F}" type="presParOf" srcId="{5FB5C0D1-69B9-447F-8074-2B1FE4026EEE}" destId="{0A12E604-3EC8-4F4D-BFE2-B45F8FEA273A}" srcOrd="2" destOrd="0" presId="urn:microsoft.com/office/officeart/2005/8/layout/vList2"/>
    <dgm:cxn modelId="{4DE71615-4E31-4059-AE9B-D1023A517630}" type="presParOf" srcId="{5FB5C0D1-69B9-447F-8074-2B1FE4026EEE}" destId="{6D718888-9132-420E-8927-152E47B0D4AA}" srcOrd="3" destOrd="0" presId="urn:microsoft.com/office/officeart/2005/8/layout/vList2"/>
    <dgm:cxn modelId="{A8B86874-99A6-415A-96DD-DF6C1EDA1FD0}" type="presParOf" srcId="{5FB5C0D1-69B9-447F-8074-2B1FE4026EEE}" destId="{67D19D14-500C-4648-B92D-56D263C73A33}" srcOrd="4" destOrd="0" presId="urn:microsoft.com/office/officeart/2005/8/layout/vList2"/>
    <dgm:cxn modelId="{92771810-01BA-4E2A-9BD6-7B07DF2E6C8B}" type="presParOf" srcId="{5FB5C0D1-69B9-447F-8074-2B1FE4026EEE}" destId="{B88D03B4-83AE-4A63-AE35-F5C2520F56D5}" srcOrd="5" destOrd="0" presId="urn:microsoft.com/office/officeart/2005/8/layout/vList2"/>
    <dgm:cxn modelId="{7F03B83E-3A84-4983-B170-E4D85A1AE78B}" type="presParOf" srcId="{5FB5C0D1-69B9-447F-8074-2B1FE4026EEE}" destId="{7DE42672-66BC-45F0-9351-6FE39CE62528}" srcOrd="6" destOrd="0" presId="urn:microsoft.com/office/officeart/2005/8/layout/vList2"/>
    <dgm:cxn modelId="{DC48B3D8-6E83-440C-A9C4-BF380BBB836D}" type="presParOf" srcId="{5FB5C0D1-69B9-447F-8074-2B1FE4026EEE}" destId="{807EFC5F-C14C-4007-BF35-BC9D3B4D44C7}" srcOrd="7" destOrd="0" presId="urn:microsoft.com/office/officeart/2005/8/layout/vList2"/>
    <dgm:cxn modelId="{1116C8AF-9DD7-44FC-B86F-B5A49805BE34}" type="presParOf" srcId="{5FB5C0D1-69B9-447F-8074-2B1FE4026EEE}" destId="{DA8CCD4F-90E4-4065-A80F-B0008D42B5F2}" srcOrd="8" destOrd="0" presId="urn:microsoft.com/office/officeart/2005/8/layout/vList2"/>
    <dgm:cxn modelId="{88028D6F-590C-4D93-8705-2A29BBFDA257}" type="presParOf" srcId="{5FB5C0D1-69B9-447F-8074-2B1FE4026EEE}" destId="{2B5577E2-5808-48FD-8C83-7568C910DFBF}" srcOrd="9" destOrd="0" presId="urn:microsoft.com/office/officeart/2005/8/layout/vList2"/>
    <dgm:cxn modelId="{8F594D5F-DA1E-43F3-A0F9-9A66A032EA99}" type="presParOf" srcId="{5FB5C0D1-69B9-447F-8074-2B1FE4026EEE}" destId="{23BC492A-CB79-4D72-95B5-44C9768F5AB7}" srcOrd="10" destOrd="0" presId="urn:microsoft.com/office/officeart/2005/8/layout/vList2"/>
    <dgm:cxn modelId="{F63FE186-47BC-4FE0-B170-B993137ADAC9}" type="presParOf" srcId="{5FB5C0D1-69B9-447F-8074-2B1FE4026EEE}" destId="{F9BF6690-0FD0-4010-A723-D6E924EF2809}" srcOrd="11" destOrd="0" presId="urn:microsoft.com/office/officeart/2005/8/layout/vList2"/>
    <dgm:cxn modelId="{F26624C9-E912-4C80-8C5C-827F58E848B0}" type="presParOf" srcId="{5FB5C0D1-69B9-447F-8074-2B1FE4026EEE}" destId="{A19AE952-AD98-43F3-9CCA-BA047BF875BD}" srcOrd="12" destOrd="0" presId="urn:microsoft.com/office/officeart/2005/8/layout/vList2"/>
    <dgm:cxn modelId="{469F5AE7-5E9C-4805-82FD-91B3AB8222F0}" type="presParOf" srcId="{5FB5C0D1-69B9-447F-8074-2B1FE4026EEE}" destId="{1A5388D2-18DD-7544-A279-019C43872591}" srcOrd="13" destOrd="0" presId="urn:microsoft.com/office/officeart/2005/8/layout/vList2"/>
    <dgm:cxn modelId="{47E568B9-F548-4A51-B1B8-4E25DB0FE208}" type="presParOf" srcId="{5FB5C0D1-69B9-447F-8074-2B1FE4026EEE}" destId="{599E871D-CA9F-6A4F-BA6F-9D2CA2BB30C4}" srcOrd="14"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740EAC-19BD-4F54-A6DD-FB2D9D8BF61A}"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56DAD51D-28F9-42BC-840A-165AB430E12D}">
      <dgm:prSet phldrT="[Text]"/>
      <dgm:spPr>
        <a:solidFill>
          <a:schemeClr val="accent2"/>
        </a:solidFill>
      </dgm:spPr>
      <dgm:t>
        <a:bodyPr/>
        <a:lstStyle/>
        <a:p>
          <a:r>
            <a:rPr lang="en-US" dirty="0"/>
            <a:t>Primary Care </a:t>
          </a:r>
        </a:p>
        <a:p>
          <a:r>
            <a:rPr lang="en-US" dirty="0"/>
            <a:t>*Medical</a:t>
          </a:r>
        </a:p>
        <a:p>
          <a:r>
            <a:rPr lang="en-US" dirty="0"/>
            <a:t>*Dental</a:t>
          </a:r>
        </a:p>
        <a:p>
          <a:r>
            <a:rPr lang="en-US" dirty="0"/>
            <a:t>*Behavioral Health</a:t>
          </a:r>
        </a:p>
        <a:p>
          <a:r>
            <a:rPr lang="en-US" dirty="0"/>
            <a:t>*Pharmacy</a:t>
          </a:r>
        </a:p>
      </dgm:t>
    </dgm:pt>
    <dgm:pt modelId="{DA57CF2A-34AC-439E-913F-5F74A28AB89C}" type="parTrans" cxnId="{6EBECC2E-007B-4937-9507-4805C8D292DB}">
      <dgm:prSet/>
      <dgm:spPr/>
      <dgm:t>
        <a:bodyPr/>
        <a:lstStyle/>
        <a:p>
          <a:endParaRPr lang="en-US"/>
        </a:p>
      </dgm:t>
    </dgm:pt>
    <dgm:pt modelId="{8A6A8AD4-4DAC-4183-A2AD-9C65AA91C5F6}" type="sibTrans" cxnId="{6EBECC2E-007B-4937-9507-4805C8D292DB}">
      <dgm:prSet/>
      <dgm:spPr/>
      <dgm:t>
        <a:bodyPr/>
        <a:lstStyle/>
        <a:p>
          <a:endParaRPr lang="en-US"/>
        </a:p>
      </dgm:t>
    </dgm:pt>
    <dgm:pt modelId="{36B2791B-69A4-49AB-B3CC-845C89211A47}">
      <dgm:prSet phldrT="[Text]"/>
      <dgm:spPr/>
      <dgm:t>
        <a:bodyPr/>
        <a:lstStyle/>
        <a:p>
          <a:r>
            <a:rPr lang="en-US" dirty="0"/>
            <a:t>Continuum of Care / Coordinated Entry</a:t>
          </a:r>
        </a:p>
        <a:p>
          <a:r>
            <a:rPr lang="en-US" dirty="0"/>
            <a:t>HEN / ABD</a:t>
          </a:r>
        </a:p>
      </dgm:t>
    </dgm:pt>
    <dgm:pt modelId="{C1970550-32BD-4F48-B7E9-6462A2926628}" type="parTrans" cxnId="{0475B191-FEE3-40FB-82B3-E952A2B40FAC}">
      <dgm:prSet/>
      <dgm:spPr/>
      <dgm:t>
        <a:bodyPr/>
        <a:lstStyle/>
        <a:p>
          <a:endParaRPr lang="en-US"/>
        </a:p>
      </dgm:t>
    </dgm:pt>
    <dgm:pt modelId="{6A633F08-BC0C-413F-80E0-0A710972C2AB}" type="sibTrans" cxnId="{0475B191-FEE3-40FB-82B3-E952A2B40FAC}">
      <dgm:prSet/>
      <dgm:spPr/>
      <dgm:t>
        <a:bodyPr/>
        <a:lstStyle/>
        <a:p>
          <a:endParaRPr lang="en-US"/>
        </a:p>
      </dgm:t>
    </dgm:pt>
    <dgm:pt modelId="{B8D608B7-2100-4033-AC45-63E10E39D147}">
      <dgm:prSet phldrT="[Text]"/>
      <dgm:spPr/>
      <dgm:t>
        <a:bodyPr/>
        <a:lstStyle/>
        <a:p>
          <a:r>
            <a:rPr lang="en-US"/>
            <a:t>HCH Street Outreach</a:t>
          </a:r>
          <a:endParaRPr lang="en-US" dirty="0"/>
        </a:p>
      </dgm:t>
    </dgm:pt>
    <dgm:pt modelId="{C4145828-EC98-40CF-9284-185970F24BB6}" type="parTrans" cxnId="{019E4029-1460-426B-B480-67A46FF50C63}">
      <dgm:prSet/>
      <dgm:spPr/>
      <dgm:t>
        <a:bodyPr/>
        <a:lstStyle/>
        <a:p>
          <a:endParaRPr lang="en-US"/>
        </a:p>
      </dgm:t>
    </dgm:pt>
    <dgm:pt modelId="{D9965491-8791-4D59-8EB8-A79242470681}" type="sibTrans" cxnId="{019E4029-1460-426B-B480-67A46FF50C63}">
      <dgm:prSet/>
      <dgm:spPr/>
      <dgm:t>
        <a:bodyPr/>
        <a:lstStyle/>
        <a:p>
          <a:endParaRPr lang="en-US"/>
        </a:p>
      </dgm:t>
    </dgm:pt>
    <dgm:pt modelId="{EF4161A2-309C-4508-864F-E5682E31A50D}">
      <dgm:prSet phldrT="[Text]" custT="1"/>
      <dgm:spPr/>
      <dgm:t>
        <a:bodyPr/>
        <a:lstStyle/>
        <a:p>
          <a:r>
            <a:rPr lang="en-US" sz="1200" dirty="0"/>
            <a:t>Medical Respite Care</a:t>
          </a:r>
        </a:p>
      </dgm:t>
    </dgm:pt>
    <dgm:pt modelId="{7C1A3089-F621-48A6-9E97-B9D4890780FA}" type="parTrans" cxnId="{B9D0DDF5-391C-4338-A9EF-B82966347CE8}">
      <dgm:prSet/>
      <dgm:spPr/>
      <dgm:t>
        <a:bodyPr/>
        <a:lstStyle/>
        <a:p>
          <a:endParaRPr lang="en-US"/>
        </a:p>
      </dgm:t>
    </dgm:pt>
    <dgm:pt modelId="{FEC6CDD0-F2CA-4644-B95E-DD3DE5595C30}" type="sibTrans" cxnId="{B9D0DDF5-391C-4338-A9EF-B82966347CE8}">
      <dgm:prSet/>
      <dgm:spPr/>
      <dgm:t>
        <a:bodyPr/>
        <a:lstStyle/>
        <a:p>
          <a:endParaRPr lang="en-US"/>
        </a:p>
      </dgm:t>
    </dgm:pt>
    <dgm:pt modelId="{05510FFD-4659-4859-8D26-0523D7D8818E}">
      <dgm:prSet phldrT="[Text]" custT="1"/>
      <dgm:spPr/>
      <dgm:t>
        <a:bodyPr/>
        <a:lstStyle/>
        <a:p>
          <a:r>
            <a:rPr lang="en-US" sz="1200" b="1" dirty="0">
              <a:solidFill>
                <a:schemeClr val="bg1"/>
              </a:solidFill>
            </a:rPr>
            <a:t>Health Home</a:t>
          </a:r>
        </a:p>
      </dgm:t>
    </dgm:pt>
    <dgm:pt modelId="{F9FF8FD4-8E3A-4599-9602-F7F07CF5D977}" type="parTrans" cxnId="{FE1C8C16-3027-4647-99CB-BCCD02979621}">
      <dgm:prSet/>
      <dgm:spPr/>
      <dgm:t>
        <a:bodyPr/>
        <a:lstStyle/>
        <a:p>
          <a:endParaRPr lang="en-US"/>
        </a:p>
      </dgm:t>
    </dgm:pt>
    <dgm:pt modelId="{0B86FE41-9FF9-436B-A42B-F204653A83AC}" type="sibTrans" cxnId="{FE1C8C16-3027-4647-99CB-BCCD02979621}">
      <dgm:prSet/>
      <dgm:spPr/>
      <dgm:t>
        <a:bodyPr/>
        <a:lstStyle/>
        <a:p>
          <a:endParaRPr lang="en-US"/>
        </a:p>
      </dgm:t>
    </dgm:pt>
    <dgm:pt modelId="{FDAEABFB-EAB0-4373-A56C-481302499CB6}">
      <dgm:prSet phldrT="[Text]" custT="1"/>
      <dgm:spPr/>
      <dgm:t>
        <a:bodyPr/>
        <a:lstStyle/>
        <a:p>
          <a:r>
            <a:rPr lang="en-US" sz="1200" b="1" dirty="0">
              <a:solidFill>
                <a:schemeClr val="bg1"/>
              </a:solidFill>
            </a:rPr>
            <a:t>Supportive Housing / Supported Employment</a:t>
          </a:r>
        </a:p>
      </dgm:t>
    </dgm:pt>
    <dgm:pt modelId="{29565966-B3B7-423F-AEE0-21C2E2EB41A7}" type="parTrans" cxnId="{7530C5CD-E459-4621-A582-FCAFA4EA06F3}">
      <dgm:prSet/>
      <dgm:spPr/>
      <dgm:t>
        <a:bodyPr/>
        <a:lstStyle/>
        <a:p>
          <a:endParaRPr lang="en-US"/>
        </a:p>
      </dgm:t>
    </dgm:pt>
    <dgm:pt modelId="{A6A380D8-58BA-447D-9314-321CD9DAE38D}" type="sibTrans" cxnId="{7530C5CD-E459-4621-A582-FCAFA4EA06F3}">
      <dgm:prSet/>
      <dgm:spPr/>
      <dgm:t>
        <a:bodyPr/>
        <a:lstStyle/>
        <a:p>
          <a:endParaRPr lang="en-US"/>
        </a:p>
      </dgm:t>
    </dgm:pt>
    <dgm:pt modelId="{CFA4FBDF-B435-4F39-9234-3FAEDFB82DDC}">
      <dgm:prSet phldrT="[Text]"/>
      <dgm:spPr>
        <a:solidFill>
          <a:schemeClr val="accent2"/>
        </a:solidFill>
      </dgm:spPr>
      <dgm:t>
        <a:bodyPr/>
        <a:lstStyle/>
        <a:p>
          <a:r>
            <a:rPr lang="en-US" dirty="0"/>
            <a:t>Medication for Opioid Use Disorders (MOUD) </a:t>
          </a:r>
        </a:p>
      </dgm:t>
    </dgm:pt>
    <dgm:pt modelId="{8233A97F-9A67-4222-AAAA-0022DF9DC897}" type="parTrans" cxnId="{EC6B28CC-052E-47DD-9DBA-9759CBEA6E02}">
      <dgm:prSet/>
      <dgm:spPr/>
      <dgm:t>
        <a:bodyPr/>
        <a:lstStyle/>
        <a:p>
          <a:endParaRPr lang="en-US"/>
        </a:p>
      </dgm:t>
    </dgm:pt>
    <dgm:pt modelId="{D21B1EA3-A38E-4F98-9AFF-2E378F664B5A}" type="sibTrans" cxnId="{EC6B28CC-052E-47DD-9DBA-9759CBEA6E02}">
      <dgm:prSet/>
      <dgm:spPr/>
      <dgm:t>
        <a:bodyPr/>
        <a:lstStyle/>
        <a:p>
          <a:endParaRPr lang="en-US"/>
        </a:p>
      </dgm:t>
    </dgm:pt>
    <dgm:pt modelId="{C0D63CAC-368E-41AB-A0C7-398F49EFD281}" type="pres">
      <dgm:prSet presAssocID="{3F740EAC-19BD-4F54-A6DD-FB2D9D8BF61A}" presName="Name0" presStyleCnt="0">
        <dgm:presLayoutVars>
          <dgm:chMax val="1"/>
          <dgm:chPref val="1"/>
          <dgm:dir/>
          <dgm:animOne val="branch"/>
          <dgm:animLvl val="lvl"/>
        </dgm:presLayoutVars>
      </dgm:prSet>
      <dgm:spPr/>
    </dgm:pt>
    <dgm:pt modelId="{F866ECA1-6919-4954-9072-00CEB33B44A9}" type="pres">
      <dgm:prSet presAssocID="{56DAD51D-28F9-42BC-840A-165AB430E12D}" presName="Parent" presStyleLbl="node0" presStyleIdx="0" presStyleCnt="1">
        <dgm:presLayoutVars>
          <dgm:chMax val="6"/>
          <dgm:chPref val="6"/>
        </dgm:presLayoutVars>
      </dgm:prSet>
      <dgm:spPr/>
    </dgm:pt>
    <dgm:pt modelId="{A2DC6089-B05D-4432-9FDC-DCE7B936BEE3}" type="pres">
      <dgm:prSet presAssocID="{36B2791B-69A4-49AB-B3CC-845C89211A47}" presName="Accent1" presStyleCnt="0"/>
      <dgm:spPr/>
    </dgm:pt>
    <dgm:pt modelId="{317EC777-C826-41F3-9354-ED50B41E7711}" type="pres">
      <dgm:prSet presAssocID="{36B2791B-69A4-49AB-B3CC-845C89211A47}" presName="Accent" presStyleLbl="bgShp" presStyleIdx="0" presStyleCnt="6"/>
      <dgm:spPr/>
    </dgm:pt>
    <dgm:pt modelId="{C5BE0FE8-EAE4-46E7-BAE9-E368BF7F3808}" type="pres">
      <dgm:prSet presAssocID="{36B2791B-69A4-49AB-B3CC-845C89211A47}" presName="Child1" presStyleLbl="node1" presStyleIdx="0" presStyleCnt="6">
        <dgm:presLayoutVars>
          <dgm:chMax val="0"/>
          <dgm:chPref val="0"/>
          <dgm:bulletEnabled val="1"/>
        </dgm:presLayoutVars>
      </dgm:prSet>
      <dgm:spPr/>
    </dgm:pt>
    <dgm:pt modelId="{11B1E115-B89E-4398-ACA8-A9E2AE79EB6A}" type="pres">
      <dgm:prSet presAssocID="{B8D608B7-2100-4033-AC45-63E10E39D147}" presName="Accent2" presStyleCnt="0"/>
      <dgm:spPr/>
    </dgm:pt>
    <dgm:pt modelId="{EAA88C31-EED9-42C5-8174-A01552A9E54C}" type="pres">
      <dgm:prSet presAssocID="{B8D608B7-2100-4033-AC45-63E10E39D147}" presName="Accent" presStyleLbl="bgShp" presStyleIdx="1" presStyleCnt="6"/>
      <dgm:spPr/>
    </dgm:pt>
    <dgm:pt modelId="{C0E00E7F-5E4F-4E28-AB59-9167810C4461}" type="pres">
      <dgm:prSet presAssocID="{B8D608B7-2100-4033-AC45-63E10E39D147}" presName="Child2" presStyleLbl="node1" presStyleIdx="1" presStyleCnt="6">
        <dgm:presLayoutVars>
          <dgm:chMax val="0"/>
          <dgm:chPref val="0"/>
          <dgm:bulletEnabled val="1"/>
        </dgm:presLayoutVars>
      </dgm:prSet>
      <dgm:spPr/>
    </dgm:pt>
    <dgm:pt modelId="{3D4ADBF2-6CBB-4C47-94E7-0FB5938A00D7}" type="pres">
      <dgm:prSet presAssocID="{EF4161A2-309C-4508-864F-E5682E31A50D}" presName="Accent3" presStyleCnt="0"/>
      <dgm:spPr/>
    </dgm:pt>
    <dgm:pt modelId="{7448D1BD-DAD2-44B7-A0F9-30CFFF10009A}" type="pres">
      <dgm:prSet presAssocID="{EF4161A2-309C-4508-864F-E5682E31A50D}" presName="Accent" presStyleLbl="bgShp" presStyleIdx="2" presStyleCnt="6"/>
      <dgm:spPr/>
    </dgm:pt>
    <dgm:pt modelId="{DFC6CBA7-4B12-4456-80F4-B8D58450B80B}" type="pres">
      <dgm:prSet presAssocID="{EF4161A2-309C-4508-864F-E5682E31A50D}" presName="Child3" presStyleLbl="node1" presStyleIdx="2" presStyleCnt="6">
        <dgm:presLayoutVars>
          <dgm:chMax val="0"/>
          <dgm:chPref val="0"/>
          <dgm:bulletEnabled val="1"/>
        </dgm:presLayoutVars>
      </dgm:prSet>
      <dgm:spPr/>
    </dgm:pt>
    <dgm:pt modelId="{9F38021F-B0B5-4421-8EB3-444515731A40}" type="pres">
      <dgm:prSet presAssocID="{05510FFD-4659-4859-8D26-0523D7D8818E}" presName="Accent4" presStyleCnt="0"/>
      <dgm:spPr/>
    </dgm:pt>
    <dgm:pt modelId="{42D9A96E-0702-4714-9612-1CCC207A0F71}" type="pres">
      <dgm:prSet presAssocID="{05510FFD-4659-4859-8D26-0523D7D8818E}" presName="Accent" presStyleLbl="bgShp" presStyleIdx="3" presStyleCnt="6"/>
      <dgm:spPr/>
    </dgm:pt>
    <dgm:pt modelId="{01C3CE36-11A1-42C7-A598-555E744F66E1}" type="pres">
      <dgm:prSet presAssocID="{05510FFD-4659-4859-8D26-0523D7D8818E}" presName="Child4" presStyleLbl="node1" presStyleIdx="3" presStyleCnt="6">
        <dgm:presLayoutVars>
          <dgm:chMax val="0"/>
          <dgm:chPref val="0"/>
          <dgm:bulletEnabled val="1"/>
        </dgm:presLayoutVars>
      </dgm:prSet>
      <dgm:spPr/>
    </dgm:pt>
    <dgm:pt modelId="{10F53E13-9500-459C-B642-B10E9BF35AFA}" type="pres">
      <dgm:prSet presAssocID="{FDAEABFB-EAB0-4373-A56C-481302499CB6}" presName="Accent5" presStyleCnt="0"/>
      <dgm:spPr/>
    </dgm:pt>
    <dgm:pt modelId="{06D08A2E-1CAD-44B7-AF70-19B7CA7C789A}" type="pres">
      <dgm:prSet presAssocID="{FDAEABFB-EAB0-4373-A56C-481302499CB6}" presName="Accent" presStyleLbl="bgShp" presStyleIdx="4" presStyleCnt="6"/>
      <dgm:spPr/>
    </dgm:pt>
    <dgm:pt modelId="{259E67DE-6297-4BF2-9499-0F83AD0B1F2F}" type="pres">
      <dgm:prSet presAssocID="{FDAEABFB-EAB0-4373-A56C-481302499CB6}" presName="Child5" presStyleLbl="node1" presStyleIdx="4" presStyleCnt="6">
        <dgm:presLayoutVars>
          <dgm:chMax val="0"/>
          <dgm:chPref val="0"/>
          <dgm:bulletEnabled val="1"/>
        </dgm:presLayoutVars>
      </dgm:prSet>
      <dgm:spPr/>
    </dgm:pt>
    <dgm:pt modelId="{9BD2CF9C-5B47-4A96-A439-159584AD9B7D}" type="pres">
      <dgm:prSet presAssocID="{CFA4FBDF-B435-4F39-9234-3FAEDFB82DDC}" presName="Accent6" presStyleCnt="0"/>
      <dgm:spPr/>
    </dgm:pt>
    <dgm:pt modelId="{2A267960-62B5-40D1-9773-02E3635D6DDC}" type="pres">
      <dgm:prSet presAssocID="{CFA4FBDF-B435-4F39-9234-3FAEDFB82DDC}" presName="Accent" presStyleLbl="bgShp" presStyleIdx="5" presStyleCnt="6"/>
      <dgm:spPr/>
    </dgm:pt>
    <dgm:pt modelId="{5C6756BC-5A2E-48F7-A873-F019A6CB1228}" type="pres">
      <dgm:prSet presAssocID="{CFA4FBDF-B435-4F39-9234-3FAEDFB82DDC}" presName="Child6" presStyleLbl="node1" presStyleIdx="5" presStyleCnt="6">
        <dgm:presLayoutVars>
          <dgm:chMax val="0"/>
          <dgm:chPref val="0"/>
          <dgm:bulletEnabled val="1"/>
        </dgm:presLayoutVars>
      </dgm:prSet>
      <dgm:spPr/>
    </dgm:pt>
  </dgm:ptLst>
  <dgm:cxnLst>
    <dgm:cxn modelId="{09D45B06-5D0B-452F-820C-6D47BE33FD99}" type="presOf" srcId="{3F740EAC-19BD-4F54-A6DD-FB2D9D8BF61A}" destId="{C0D63CAC-368E-41AB-A0C7-398F49EFD281}" srcOrd="0" destOrd="0" presId="urn:microsoft.com/office/officeart/2011/layout/HexagonRadial"/>
    <dgm:cxn modelId="{FE1C8C16-3027-4647-99CB-BCCD02979621}" srcId="{56DAD51D-28F9-42BC-840A-165AB430E12D}" destId="{05510FFD-4659-4859-8D26-0523D7D8818E}" srcOrd="3" destOrd="0" parTransId="{F9FF8FD4-8E3A-4599-9602-F7F07CF5D977}" sibTransId="{0B86FE41-9FF9-436B-A42B-F204653A83AC}"/>
    <dgm:cxn modelId="{E7453728-883E-4906-A182-464325A5986D}" type="presOf" srcId="{05510FFD-4659-4859-8D26-0523D7D8818E}" destId="{01C3CE36-11A1-42C7-A598-555E744F66E1}" srcOrd="0" destOrd="0" presId="urn:microsoft.com/office/officeart/2011/layout/HexagonRadial"/>
    <dgm:cxn modelId="{019E4029-1460-426B-B480-67A46FF50C63}" srcId="{56DAD51D-28F9-42BC-840A-165AB430E12D}" destId="{B8D608B7-2100-4033-AC45-63E10E39D147}" srcOrd="1" destOrd="0" parTransId="{C4145828-EC98-40CF-9284-185970F24BB6}" sibTransId="{D9965491-8791-4D59-8EB8-A79242470681}"/>
    <dgm:cxn modelId="{6EBECC2E-007B-4937-9507-4805C8D292DB}" srcId="{3F740EAC-19BD-4F54-A6DD-FB2D9D8BF61A}" destId="{56DAD51D-28F9-42BC-840A-165AB430E12D}" srcOrd="0" destOrd="0" parTransId="{DA57CF2A-34AC-439E-913F-5F74A28AB89C}" sibTransId="{8A6A8AD4-4DAC-4183-A2AD-9C65AA91C5F6}"/>
    <dgm:cxn modelId="{25298D30-2BAF-432D-B5B7-835BD495D677}" type="presOf" srcId="{B8D608B7-2100-4033-AC45-63E10E39D147}" destId="{C0E00E7F-5E4F-4E28-AB59-9167810C4461}" srcOrd="0" destOrd="0" presId="urn:microsoft.com/office/officeart/2011/layout/HexagonRadial"/>
    <dgm:cxn modelId="{C7557D44-5FF8-46A8-B078-52F0134AF8A0}" type="presOf" srcId="{56DAD51D-28F9-42BC-840A-165AB430E12D}" destId="{F866ECA1-6919-4954-9072-00CEB33B44A9}" srcOrd="0" destOrd="0" presId="urn:microsoft.com/office/officeart/2011/layout/HexagonRadial"/>
    <dgm:cxn modelId="{EFABD985-7755-40AC-A686-F6441151FB8A}" type="presOf" srcId="{EF4161A2-309C-4508-864F-E5682E31A50D}" destId="{DFC6CBA7-4B12-4456-80F4-B8D58450B80B}" srcOrd="0" destOrd="0" presId="urn:microsoft.com/office/officeart/2011/layout/HexagonRadial"/>
    <dgm:cxn modelId="{0475B191-FEE3-40FB-82B3-E952A2B40FAC}" srcId="{56DAD51D-28F9-42BC-840A-165AB430E12D}" destId="{36B2791B-69A4-49AB-B3CC-845C89211A47}" srcOrd="0" destOrd="0" parTransId="{C1970550-32BD-4F48-B7E9-6462A2926628}" sibTransId="{6A633F08-BC0C-413F-80E0-0A710972C2AB}"/>
    <dgm:cxn modelId="{6D2FC1B8-EB8F-4C11-8FD6-96AA8724169E}" type="presOf" srcId="{36B2791B-69A4-49AB-B3CC-845C89211A47}" destId="{C5BE0FE8-EAE4-46E7-BAE9-E368BF7F3808}" srcOrd="0" destOrd="0" presId="urn:microsoft.com/office/officeart/2011/layout/HexagonRadial"/>
    <dgm:cxn modelId="{C3D8C1C0-EEBB-4CBD-9487-CB3B4E0C1F5D}" type="presOf" srcId="{FDAEABFB-EAB0-4373-A56C-481302499CB6}" destId="{259E67DE-6297-4BF2-9499-0F83AD0B1F2F}" srcOrd="0" destOrd="0" presId="urn:microsoft.com/office/officeart/2011/layout/HexagonRadial"/>
    <dgm:cxn modelId="{7741FDC0-B1C7-4A7E-9047-C51D4C242F2A}" type="presOf" srcId="{CFA4FBDF-B435-4F39-9234-3FAEDFB82DDC}" destId="{5C6756BC-5A2E-48F7-A873-F019A6CB1228}" srcOrd="0" destOrd="0" presId="urn:microsoft.com/office/officeart/2011/layout/HexagonRadial"/>
    <dgm:cxn modelId="{EC6B28CC-052E-47DD-9DBA-9759CBEA6E02}" srcId="{56DAD51D-28F9-42BC-840A-165AB430E12D}" destId="{CFA4FBDF-B435-4F39-9234-3FAEDFB82DDC}" srcOrd="5" destOrd="0" parTransId="{8233A97F-9A67-4222-AAAA-0022DF9DC897}" sibTransId="{D21B1EA3-A38E-4F98-9AFF-2E378F664B5A}"/>
    <dgm:cxn modelId="{7530C5CD-E459-4621-A582-FCAFA4EA06F3}" srcId="{56DAD51D-28F9-42BC-840A-165AB430E12D}" destId="{FDAEABFB-EAB0-4373-A56C-481302499CB6}" srcOrd="4" destOrd="0" parTransId="{29565966-B3B7-423F-AEE0-21C2E2EB41A7}" sibTransId="{A6A380D8-58BA-447D-9314-321CD9DAE38D}"/>
    <dgm:cxn modelId="{B9D0DDF5-391C-4338-A9EF-B82966347CE8}" srcId="{56DAD51D-28F9-42BC-840A-165AB430E12D}" destId="{EF4161A2-309C-4508-864F-E5682E31A50D}" srcOrd="2" destOrd="0" parTransId="{7C1A3089-F621-48A6-9E97-B9D4890780FA}" sibTransId="{FEC6CDD0-F2CA-4644-B95E-DD3DE5595C30}"/>
    <dgm:cxn modelId="{314B790E-FAF2-47BC-AFA1-BF2EBEC62DBD}" type="presParOf" srcId="{C0D63CAC-368E-41AB-A0C7-398F49EFD281}" destId="{F866ECA1-6919-4954-9072-00CEB33B44A9}" srcOrd="0" destOrd="0" presId="urn:microsoft.com/office/officeart/2011/layout/HexagonRadial"/>
    <dgm:cxn modelId="{ED7DFBAC-BD42-47F3-B979-3BB8D707AFF3}" type="presParOf" srcId="{C0D63CAC-368E-41AB-A0C7-398F49EFD281}" destId="{A2DC6089-B05D-4432-9FDC-DCE7B936BEE3}" srcOrd="1" destOrd="0" presId="urn:microsoft.com/office/officeart/2011/layout/HexagonRadial"/>
    <dgm:cxn modelId="{17AEA1CC-BAEF-45CC-B3A9-4006ACB1BEA3}" type="presParOf" srcId="{A2DC6089-B05D-4432-9FDC-DCE7B936BEE3}" destId="{317EC777-C826-41F3-9354-ED50B41E7711}" srcOrd="0" destOrd="0" presId="urn:microsoft.com/office/officeart/2011/layout/HexagonRadial"/>
    <dgm:cxn modelId="{E8495B46-030E-432A-BC29-8F6B10798290}" type="presParOf" srcId="{C0D63CAC-368E-41AB-A0C7-398F49EFD281}" destId="{C5BE0FE8-EAE4-46E7-BAE9-E368BF7F3808}" srcOrd="2" destOrd="0" presId="urn:microsoft.com/office/officeart/2011/layout/HexagonRadial"/>
    <dgm:cxn modelId="{D7E34671-9876-4624-92CD-B5DABF074942}" type="presParOf" srcId="{C0D63CAC-368E-41AB-A0C7-398F49EFD281}" destId="{11B1E115-B89E-4398-ACA8-A9E2AE79EB6A}" srcOrd="3" destOrd="0" presId="urn:microsoft.com/office/officeart/2011/layout/HexagonRadial"/>
    <dgm:cxn modelId="{2390AA9C-E7E5-4FBE-8425-7CA737B06925}" type="presParOf" srcId="{11B1E115-B89E-4398-ACA8-A9E2AE79EB6A}" destId="{EAA88C31-EED9-42C5-8174-A01552A9E54C}" srcOrd="0" destOrd="0" presId="urn:microsoft.com/office/officeart/2011/layout/HexagonRadial"/>
    <dgm:cxn modelId="{446E1B29-756E-4D46-819E-EBA384BC8B9C}" type="presParOf" srcId="{C0D63CAC-368E-41AB-A0C7-398F49EFD281}" destId="{C0E00E7F-5E4F-4E28-AB59-9167810C4461}" srcOrd="4" destOrd="0" presId="urn:microsoft.com/office/officeart/2011/layout/HexagonRadial"/>
    <dgm:cxn modelId="{5DBDD821-5619-4F38-B57D-62506BDC1B8C}" type="presParOf" srcId="{C0D63CAC-368E-41AB-A0C7-398F49EFD281}" destId="{3D4ADBF2-6CBB-4C47-94E7-0FB5938A00D7}" srcOrd="5" destOrd="0" presId="urn:microsoft.com/office/officeart/2011/layout/HexagonRadial"/>
    <dgm:cxn modelId="{2D3EE670-63FD-4D82-A863-06866F4D8198}" type="presParOf" srcId="{3D4ADBF2-6CBB-4C47-94E7-0FB5938A00D7}" destId="{7448D1BD-DAD2-44B7-A0F9-30CFFF10009A}" srcOrd="0" destOrd="0" presId="urn:microsoft.com/office/officeart/2011/layout/HexagonRadial"/>
    <dgm:cxn modelId="{AFEBCCE1-FB9F-4FFC-A9DA-FE80E91460CB}" type="presParOf" srcId="{C0D63CAC-368E-41AB-A0C7-398F49EFD281}" destId="{DFC6CBA7-4B12-4456-80F4-B8D58450B80B}" srcOrd="6" destOrd="0" presId="urn:microsoft.com/office/officeart/2011/layout/HexagonRadial"/>
    <dgm:cxn modelId="{D8A8FB5C-EFE8-4BDB-AEF1-B33A68812AE5}" type="presParOf" srcId="{C0D63CAC-368E-41AB-A0C7-398F49EFD281}" destId="{9F38021F-B0B5-4421-8EB3-444515731A40}" srcOrd="7" destOrd="0" presId="urn:microsoft.com/office/officeart/2011/layout/HexagonRadial"/>
    <dgm:cxn modelId="{01BF6044-2B5B-47E9-B80E-03E65EC94CC1}" type="presParOf" srcId="{9F38021F-B0B5-4421-8EB3-444515731A40}" destId="{42D9A96E-0702-4714-9612-1CCC207A0F71}" srcOrd="0" destOrd="0" presId="urn:microsoft.com/office/officeart/2011/layout/HexagonRadial"/>
    <dgm:cxn modelId="{4DF8F436-E52D-45A7-9FE8-E299F23F39D4}" type="presParOf" srcId="{C0D63CAC-368E-41AB-A0C7-398F49EFD281}" destId="{01C3CE36-11A1-42C7-A598-555E744F66E1}" srcOrd="8" destOrd="0" presId="urn:microsoft.com/office/officeart/2011/layout/HexagonRadial"/>
    <dgm:cxn modelId="{70B4E412-EB55-475A-9517-793E6AD73BCE}" type="presParOf" srcId="{C0D63CAC-368E-41AB-A0C7-398F49EFD281}" destId="{10F53E13-9500-459C-B642-B10E9BF35AFA}" srcOrd="9" destOrd="0" presId="urn:microsoft.com/office/officeart/2011/layout/HexagonRadial"/>
    <dgm:cxn modelId="{4320A959-87C4-42A7-B90B-7A09003AC498}" type="presParOf" srcId="{10F53E13-9500-459C-B642-B10E9BF35AFA}" destId="{06D08A2E-1CAD-44B7-AF70-19B7CA7C789A}" srcOrd="0" destOrd="0" presId="urn:microsoft.com/office/officeart/2011/layout/HexagonRadial"/>
    <dgm:cxn modelId="{0A12F22E-53C1-4D0C-831A-7DE6DD84698E}" type="presParOf" srcId="{C0D63CAC-368E-41AB-A0C7-398F49EFD281}" destId="{259E67DE-6297-4BF2-9499-0F83AD0B1F2F}" srcOrd="10" destOrd="0" presId="urn:microsoft.com/office/officeart/2011/layout/HexagonRadial"/>
    <dgm:cxn modelId="{9F7B8081-1D4B-43EA-99C9-E03F6BC41529}" type="presParOf" srcId="{C0D63CAC-368E-41AB-A0C7-398F49EFD281}" destId="{9BD2CF9C-5B47-4A96-A439-159584AD9B7D}" srcOrd="11" destOrd="0" presId="urn:microsoft.com/office/officeart/2011/layout/HexagonRadial"/>
    <dgm:cxn modelId="{7AB0D3F7-D049-4F51-A8FF-37B4F068AAF5}" type="presParOf" srcId="{9BD2CF9C-5B47-4A96-A439-159584AD9B7D}" destId="{2A267960-62B5-40D1-9773-02E3635D6DDC}" srcOrd="0" destOrd="0" presId="urn:microsoft.com/office/officeart/2011/layout/HexagonRadial"/>
    <dgm:cxn modelId="{B0C19111-C5FD-4C76-89F5-F90410B81A56}" type="presParOf" srcId="{C0D63CAC-368E-41AB-A0C7-398F49EFD281}" destId="{5C6756BC-5A2E-48F7-A873-F019A6CB1228}"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0607C-5093-47C7-AB18-67062D102518}">
      <dsp:nvSpPr>
        <dsp:cNvPr id="0" name=""/>
        <dsp:cNvSpPr/>
      </dsp:nvSpPr>
      <dsp:spPr>
        <a:xfrm>
          <a:off x="0" y="223837"/>
          <a:ext cx="6850504" cy="383760"/>
        </a:xfrm>
        <a:prstGeom prst="roundRect">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Improving rate of successful connection to primary care</a:t>
          </a:r>
        </a:p>
      </dsp:txBody>
      <dsp:txXfrm>
        <a:off x="18734" y="242571"/>
        <a:ext cx="6813036" cy="346292"/>
      </dsp:txXfrm>
    </dsp:sp>
    <dsp:sp modelId="{0A12E604-3EC8-4F4D-BFE2-B45F8FEA273A}">
      <dsp:nvSpPr>
        <dsp:cNvPr id="0" name=""/>
        <dsp:cNvSpPr/>
      </dsp:nvSpPr>
      <dsp:spPr>
        <a:xfrm>
          <a:off x="0" y="653677"/>
          <a:ext cx="6850504" cy="383760"/>
        </a:xfrm>
        <a:prstGeom prst="roundRect">
          <a:avLst/>
        </a:prstGeom>
        <a:gradFill rotWithShape="0">
          <a:gsLst>
            <a:gs pos="0">
              <a:schemeClr val="accent1">
                <a:alpha val="90000"/>
                <a:hueOff val="0"/>
                <a:satOff val="0"/>
                <a:lumOff val="0"/>
                <a:alphaOff val="-5714"/>
                <a:satMod val="103000"/>
                <a:lumMod val="102000"/>
                <a:tint val="94000"/>
              </a:schemeClr>
            </a:gs>
            <a:gs pos="50000">
              <a:schemeClr val="accent1">
                <a:alpha val="90000"/>
                <a:hueOff val="0"/>
                <a:satOff val="0"/>
                <a:lumOff val="0"/>
                <a:alphaOff val="-5714"/>
                <a:satMod val="110000"/>
                <a:lumMod val="100000"/>
                <a:shade val="100000"/>
              </a:schemeClr>
            </a:gs>
            <a:gs pos="100000">
              <a:schemeClr val="accent1">
                <a:alpha val="90000"/>
                <a:hueOff val="0"/>
                <a:satOff val="0"/>
                <a:lumOff val="0"/>
                <a:alphaOff val="-5714"/>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Increasing rate of compliance with care plans </a:t>
          </a:r>
        </a:p>
      </dsp:txBody>
      <dsp:txXfrm>
        <a:off x="18734" y="672411"/>
        <a:ext cx="6813036" cy="346292"/>
      </dsp:txXfrm>
    </dsp:sp>
    <dsp:sp modelId="{67D19D14-500C-4648-B92D-56D263C73A33}">
      <dsp:nvSpPr>
        <dsp:cNvPr id="0" name=""/>
        <dsp:cNvSpPr/>
      </dsp:nvSpPr>
      <dsp:spPr>
        <a:xfrm>
          <a:off x="0" y="1083517"/>
          <a:ext cx="6850504" cy="383760"/>
        </a:xfrm>
        <a:prstGeom prst="roundRect">
          <a:avLst/>
        </a:prstGeom>
        <a:gradFill rotWithShape="0">
          <a:gsLst>
            <a:gs pos="0">
              <a:schemeClr val="accent1">
                <a:alpha val="90000"/>
                <a:hueOff val="0"/>
                <a:satOff val="0"/>
                <a:lumOff val="0"/>
                <a:alphaOff val="-11429"/>
                <a:satMod val="103000"/>
                <a:lumMod val="102000"/>
                <a:tint val="94000"/>
              </a:schemeClr>
            </a:gs>
            <a:gs pos="50000">
              <a:schemeClr val="accent1">
                <a:alpha val="90000"/>
                <a:hueOff val="0"/>
                <a:satOff val="0"/>
                <a:lumOff val="0"/>
                <a:alphaOff val="-11429"/>
                <a:satMod val="110000"/>
                <a:lumMod val="100000"/>
                <a:shade val="100000"/>
              </a:schemeClr>
            </a:gs>
            <a:gs pos="100000">
              <a:schemeClr val="accent1">
                <a:alpha val="90000"/>
                <a:hueOff val="0"/>
                <a:satOff val="0"/>
                <a:lumOff val="0"/>
                <a:alphaOff val="-11429"/>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Improvement in chronic disease measures (e.g. A1c scores, BP measure)</a:t>
          </a:r>
        </a:p>
      </dsp:txBody>
      <dsp:txXfrm>
        <a:off x="18734" y="1102251"/>
        <a:ext cx="6813036" cy="346292"/>
      </dsp:txXfrm>
    </dsp:sp>
    <dsp:sp modelId="{7DE42672-66BC-45F0-9351-6FE39CE62528}">
      <dsp:nvSpPr>
        <dsp:cNvPr id="0" name=""/>
        <dsp:cNvSpPr/>
      </dsp:nvSpPr>
      <dsp:spPr>
        <a:xfrm>
          <a:off x="0" y="1513358"/>
          <a:ext cx="6850504" cy="383760"/>
        </a:xfrm>
        <a:prstGeom prst="roundRect">
          <a:avLst/>
        </a:prstGeom>
        <a:gradFill rotWithShape="0">
          <a:gsLst>
            <a:gs pos="0">
              <a:schemeClr val="accent1">
                <a:alpha val="90000"/>
                <a:hueOff val="0"/>
                <a:satOff val="0"/>
                <a:lumOff val="0"/>
                <a:alphaOff val="-17143"/>
                <a:satMod val="103000"/>
                <a:lumMod val="102000"/>
                <a:tint val="94000"/>
              </a:schemeClr>
            </a:gs>
            <a:gs pos="50000">
              <a:schemeClr val="accent1">
                <a:alpha val="90000"/>
                <a:hueOff val="0"/>
                <a:satOff val="0"/>
                <a:lumOff val="0"/>
                <a:alphaOff val="-17143"/>
                <a:satMod val="110000"/>
                <a:lumMod val="100000"/>
                <a:shade val="100000"/>
              </a:schemeClr>
            </a:gs>
            <a:gs pos="100000">
              <a:schemeClr val="accent1">
                <a:alpha val="90000"/>
                <a:hueOff val="0"/>
                <a:satOff val="0"/>
                <a:lumOff val="0"/>
                <a:alphaOff val="-17143"/>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Reduction in communicable disease (e.g.  Influenza, TB, STDs, Hep C) </a:t>
          </a:r>
        </a:p>
      </dsp:txBody>
      <dsp:txXfrm>
        <a:off x="18734" y="1532092"/>
        <a:ext cx="6813036" cy="346292"/>
      </dsp:txXfrm>
    </dsp:sp>
    <dsp:sp modelId="{DA8CCD4F-90E4-4065-A80F-B0008D42B5F2}">
      <dsp:nvSpPr>
        <dsp:cNvPr id="0" name=""/>
        <dsp:cNvSpPr/>
      </dsp:nvSpPr>
      <dsp:spPr>
        <a:xfrm>
          <a:off x="0" y="1902835"/>
          <a:ext cx="6850504" cy="383760"/>
        </a:xfrm>
        <a:prstGeom prst="roundRect">
          <a:avLst/>
        </a:prstGeom>
        <a:gradFill rotWithShape="0">
          <a:gsLst>
            <a:gs pos="0">
              <a:schemeClr val="accent1">
                <a:alpha val="90000"/>
                <a:hueOff val="0"/>
                <a:satOff val="0"/>
                <a:lumOff val="0"/>
                <a:alphaOff val="-22857"/>
                <a:satMod val="103000"/>
                <a:lumMod val="102000"/>
                <a:tint val="94000"/>
              </a:schemeClr>
            </a:gs>
            <a:gs pos="50000">
              <a:schemeClr val="accent1">
                <a:alpha val="90000"/>
                <a:hueOff val="0"/>
                <a:satOff val="0"/>
                <a:lumOff val="0"/>
                <a:alphaOff val="-22857"/>
                <a:satMod val="110000"/>
                <a:lumMod val="100000"/>
                <a:shade val="100000"/>
              </a:schemeClr>
            </a:gs>
            <a:gs pos="100000">
              <a:schemeClr val="accent1">
                <a:alpha val="90000"/>
                <a:hueOff val="0"/>
                <a:satOff val="0"/>
                <a:lumOff val="0"/>
                <a:alphaOff val="-22857"/>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Reduction in behavioral health crisis episodes</a:t>
          </a:r>
        </a:p>
      </dsp:txBody>
      <dsp:txXfrm>
        <a:off x="18734" y="1921569"/>
        <a:ext cx="6813036" cy="346292"/>
      </dsp:txXfrm>
    </dsp:sp>
    <dsp:sp modelId="{23BC492A-CB79-4D72-95B5-44C9768F5AB7}">
      <dsp:nvSpPr>
        <dsp:cNvPr id="0" name=""/>
        <dsp:cNvSpPr/>
      </dsp:nvSpPr>
      <dsp:spPr>
        <a:xfrm>
          <a:off x="0" y="2338264"/>
          <a:ext cx="6850504" cy="383760"/>
        </a:xfrm>
        <a:prstGeom prst="roundRect">
          <a:avLst/>
        </a:prstGeom>
        <a:gradFill rotWithShape="0">
          <a:gsLst>
            <a:gs pos="0">
              <a:schemeClr val="accent1">
                <a:alpha val="90000"/>
                <a:hueOff val="0"/>
                <a:satOff val="0"/>
                <a:lumOff val="0"/>
                <a:alphaOff val="-28571"/>
                <a:satMod val="103000"/>
                <a:lumMod val="102000"/>
                <a:tint val="94000"/>
              </a:schemeClr>
            </a:gs>
            <a:gs pos="50000">
              <a:schemeClr val="accent1">
                <a:alpha val="90000"/>
                <a:hueOff val="0"/>
                <a:satOff val="0"/>
                <a:lumOff val="0"/>
                <a:alphaOff val="-28571"/>
                <a:satMod val="110000"/>
                <a:lumMod val="100000"/>
                <a:shade val="100000"/>
              </a:schemeClr>
            </a:gs>
            <a:gs pos="100000">
              <a:schemeClr val="accent1">
                <a:alpha val="90000"/>
                <a:hueOff val="0"/>
                <a:satOff val="0"/>
                <a:lumOff val="0"/>
                <a:alphaOff val="-28571"/>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Medications are better managed</a:t>
          </a:r>
        </a:p>
      </dsp:txBody>
      <dsp:txXfrm>
        <a:off x="18734" y="2356998"/>
        <a:ext cx="6813036" cy="346292"/>
      </dsp:txXfrm>
    </dsp:sp>
    <dsp:sp modelId="{A19AE952-AD98-43F3-9CCA-BA047BF875BD}">
      <dsp:nvSpPr>
        <dsp:cNvPr id="0" name=""/>
        <dsp:cNvSpPr/>
      </dsp:nvSpPr>
      <dsp:spPr>
        <a:xfrm>
          <a:off x="0" y="2802878"/>
          <a:ext cx="6850504" cy="383760"/>
        </a:xfrm>
        <a:prstGeom prst="roundRect">
          <a:avLst/>
        </a:prstGeom>
        <a:gradFill rotWithShape="0">
          <a:gsLst>
            <a:gs pos="0">
              <a:schemeClr val="accent1">
                <a:alpha val="90000"/>
                <a:hueOff val="0"/>
                <a:satOff val="0"/>
                <a:lumOff val="0"/>
                <a:alphaOff val="-34286"/>
                <a:satMod val="103000"/>
                <a:lumMod val="102000"/>
                <a:tint val="94000"/>
              </a:schemeClr>
            </a:gs>
            <a:gs pos="50000">
              <a:schemeClr val="accent1">
                <a:alpha val="90000"/>
                <a:hueOff val="0"/>
                <a:satOff val="0"/>
                <a:lumOff val="0"/>
                <a:alphaOff val="-34286"/>
                <a:satMod val="110000"/>
                <a:lumMod val="100000"/>
                <a:shade val="100000"/>
              </a:schemeClr>
            </a:gs>
            <a:gs pos="100000">
              <a:schemeClr val="accent1">
                <a:alpha val="90000"/>
                <a:hueOff val="0"/>
                <a:satOff val="0"/>
                <a:lumOff val="0"/>
                <a:alphaOff val="-34286"/>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More likely to obtain and maintain employment or education</a:t>
          </a:r>
        </a:p>
      </dsp:txBody>
      <dsp:txXfrm>
        <a:off x="18734" y="2821612"/>
        <a:ext cx="6813036" cy="346292"/>
      </dsp:txXfrm>
    </dsp:sp>
    <dsp:sp modelId="{599E871D-CA9F-6A4F-BA6F-9D2CA2BB30C4}">
      <dsp:nvSpPr>
        <dsp:cNvPr id="0" name=""/>
        <dsp:cNvSpPr/>
      </dsp:nvSpPr>
      <dsp:spPr>
        <a:xfrm>
          <a:off x="0" y="3232718"/>
          <a:ext cx="6850504" cy="383760"/>
        </a:xfrm>
        <a:prstGeom prst="roundRect">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Greater success for recovering SUD  recovering patients in supportive housing</a:t>
          </a:r>
        </a:p>
      </dsp:txBody>
      <dsp:txXfrm>
        <a:off x="18734" y="3251452"/>
        <a:ext cx="6813036"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6ECA1-6919-4954-9072-00CEB33B44A9}">
      <dsp:nvSpPr>
        <dsp:cNvPr id="0" name=""/>
        <dsp:cNvSpPr/>
      </dsp:nvSpPr>
      <dsp:spPr>
        <a:xfrm>
          <a:off x="1685007" y="1483547"/>
          <a:ext cx="1885653" cy="1631166"/>
        </a:xfrm>
        <a:prstGeom prst="hexagon">
          <a:avLst>
            <a:gd name="adj" fmla="val 2857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Primary Care </a:t>
          </a:r>
        </a:p>
        <a:p>
          <a:pPr marL="0" lvl="0" indent="0" algn="ctr" defTabSz="488950">
            <a:lnSpc>
              <a:spcPct val="90000"/>
            </a:lnSpc>
            <a:spcBef>
              <a:spcPct val="0"/>
            </a:spcBef>
            <a:spcAft>
              <a:spcPct val="35000"/>
            </a:spcAft>
            <a:buNone/>
          </a:pPr>
          <a:r>
            <a:rPr lang="en-US" sz="1100" kern="1200" dirty="0"/>
            <a:t>*Medical</a:t>
          </a:r>
        </a:p>
        <a:p>
          <a:pPr marL="0" lvl="0" indent="0" algn="ctr" defTabSz="488950">
            <a:lnSpc>
              <a:spcPct val="90000"/>
            </a:lnSpc>
            <a:spcBef>
              <a:spcPct val="0"/>
            </a:spcBef>
            <a:spcAft>
              <a:spcPct val="35000"/>
            </a:spcAft>
            <a:buNone/>
          </a:pPr>
          <a:r>
            <a:rPr lang="en-US" sz="1100" kern="1200" dirty="0"/>
            <a:t>*Dental</a:t>
          </a:r>
        </a:p>
        <a:p>
          <a:pPr marL="0" lvl="0" indent="0" algn="ctr" defTabSz="488950">
            <a:lnSpc>
              <a:spcPct val="90000"/>
            </a:lnSpc>
            <a:spcBef>
              <a:spcPct val="0"/>
            </a:spcBef>
            <a:spcAft>
              <a:spcPct val="35000"/>
            </a:spcAft>
            <a:buNone/>
          </a:pPr>
          <a:r>
            <a:rPr lang="en-US" sz="1100" kern="1200" dirty="0"/>
            <a:t>*Behavioral Health</a:t>
          </a:r>
        </a:p>
        <a:p>
          <a:pPr marL="0" lvl="0" indent="0" algn="ctr" defTabSz="488950">
            <a:lnSpc>
              <a:spcPct val="90000"/>
            </a:lnSpc>
            <a:spcBef>
              <a:spcPct val="0"/>
            </a:spcBef>
            <a:spcAft>
              <a:spcPct val="35000"/>
            </a:spcAft>
            <a:buNone/>
          </a:pPr>
          <a:r>
            <a:rPr lang="en-US" sz="1100" kern="1200" dirty="0"/>
            <a:t>*Pharmacy</a:t>
          </a:r>
        </a:p>
      </dsp:txBody>
      <dsp:txXfrm>
        <a:off x="1997486" y="1753854"/>
        <a:ext cx="1260695" cy="1090552"/>
      </dsp:txXfrm>
    </dsp:sp>
    <dsp:sp modelId="{EAA88C31-EED9-42C5-8174-A01552A9E54C}">
      <dsp:nvSpPr>
        <dsp:cNvPr id="0" name=""/>
        <dsp:cNvSpPr/>
      </dsp:nvSpPr>
      <dsp:spPr>
        <a:xfrm>
          <a:off x="2865788" y="703144"/>
          <a:ext cx="711451" cy="61300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BE0FE8-EAE4-46E7-BAE9-E368BF7F3808}">
      <dsp:nvSpPr>
        <dsp:cNvPr id="0" name=""/>
        <dsp:cNvSpPr/>
      </dsp:nvSpPr>
      <dsp:spPr>
        <a:xfrm>
          <a:off x="1858703" y="0"/>
          <a:ext cx="1545279" cy="1336848"/>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Continuum of Care / Coordinated Entry</a:t>
          </a:r>
        </a:p>
        <a:p>
          <a:pPr marL="0" lvl="0" indent="0" algn="ctr" defTabSz="488950">
            <a:lnSpc>
              <a:spcPct val="90000"/>
            </a:lnSpc>
            <a:spcBef>
              <a:spcPct val="0"/>
            </a:spcBef>
            <a:spcAft>
              <a:spcPct val="35000"/>
            </a:spcAft>
            <a:buNone/>
          </a:pPr>
          <a:r>
            <a:rPr lang="en-US" sz="1100" kern="1200" dirty="0"/>
            <a:t>HEN / ABD</a:t>
          </a:r>
        </a:p>
      </dsp:txBody>
      <dsp:txXfrm>
        <a:off x="2114789" y="221544"/>
        <a:ext cx="1033107" cy="893760"/>
      </dsp:txXfrm>
    </dsp:sp>
    <dsp:sp modelId="{7448D1BD-DAD2-44B7-A0F9-30CFFF10009A}">
      <dsp:nvSpPr>
        <dsp:cNvPr id="0" name=""/>
        <dsp:cNvSpPr/>
      </dsp:nvSpPr>
      <dsp:spPr>
        <a:xfrm>
          <a:off x="3696107" y="1849145"/>
          <a:ext cx="711451" cy="61300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E00E7F-5E4F-4E28-AB59-9167810C4461}">
      <dsp:nvSpPr>
        <dsp:cNvPr id="0" name=""/>
        <dsp:cNvSpPr/>
      </dsp:nvSpPr>
      <dsp:spPr>
        <a:xfrm>
          <a:off x="3275904" y="822251"/>
          <a:ext cx="1545279" cy="1336848"/>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HCH Street Outreach</a:t>
          </a:r>
          <a:endParaRPr lang="en-US" sz="1100" kern="1200" dirty="0"/>
        </a:p>
      </dsp:txBody>
      <dsp:txXfrm>
        <a:off x="3531990" y="1043795"/>
        <a:ext cx="1033107" cy="893760"/>
      </dsp:txXfrm>
    </dsp:sp>
    <dsp:sp modelId="{42D9A96E-0702-4714-9612-1CCC207A0F71}">
      <dsp:nvSpPr>
        <dsp:cNvPr id="0" name=""/>
        <dsp:cNvSpPr/>
      </dsp:nvSpPr>
      <dsp:spPr>
        <a:xfrm>
          <a:off x="3119314" y="3142765"/>
          <a:ext cx="711451" cy="61300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C6CBA7-4B12-4456-80F4-B8D58450B80B}">
      <dsp:nvSpPr>
        <dsp:cNvPr id="0" name=""/>
        <dsp:cNvSpPr/>
      </dsp:nvSpPr>
      <dsp:spPr>
        <a:xfrm>
          <a:off x="3275904" y="2438701"/>
          <a:ext cx="1545279" cy="1336848"/>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Medical Respite Care</a:t>
          </a:r>
        </a:p>
      </dsp:txBody>
      <dsp:txXfrm>
        <a:off x="3531990" y="2660245"/>
        <a:ext cx="1033107" cy="893760"/>
      </dsp:txXfrm>
    </dsp:sp>
    <dsp:sp modelId="{06D08A2E-1CAD-44B7-AF70-19B7CA7C789A}">
      <dsp:nvSpPr>
        <dsp:cNvPr id="0" name=""/>
        <dsp:cNvSpPr/>
      </dsp:nvSpPr>
      <dsp:spPr>
        <a:xfrm>
          <a:off x="1688516" y="3277048"/>
          <a:ext cx="711451" cy="61300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C3CE36-11A1-42C7-A598-555E744F66E1}">
      <dsp:nvSpPr>
        <dsp:cNvPr id="0" name=""/>
        <dsp:cNvSpPr/>
      </dsp:nvSpPr>
      <dsp:spPr>
        <a:xfrm>
          <a:off x="1858703" y="3261872"/>
          <a:ext cx="1545279" cy="1336848"/>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Health Home</a:t>
          </a:r>
        </a:p>
      </dsp:txBody>
      <dsp:txXfrm>
        <a:off x="2114789" y="3483416"/>
        <a:ext cx="1033107" cy="893760"/>
      </dsp:txXfrm>
    </dsp:sp>
    <dsp:sp modelId="{2A267960-62B5-40D1-9773-02E3635D6DDC}">
      <dsp:nvSpPr>
        <dsp:cNvPr id="0" name=""/>
        <dsp:cNvSpPr/>
      </dsp:nvSpPr>
      <dsp:spPr>
        <a:xfrm>
          <a:off x="844600" y="2131507"/>
          <a:ext cx="711451" cy="61300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9E67DE-6297-4BF2-9499-0F83AD0B1F2F}">
      <dsp:nvSpPr>
        <dsp:cNvPr id="0" name=""/>
        <dsp:cNvSpPr/>
      </dsp:nvSpPr>
      <dsp:spPr>
        <a:xfrm>
          <a:off x="434923" y="2439621"/>
          <a:ext cx="1545279" cy="1336848"/>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Supportive Housing / Supported Employment</a:t>
          </a:r>
        </a:p>
      </dsp:txBody>
      <dsp:txXfrm>
        <a:off x="691009" y="2661165"/>
        <a:ext cx="1033107" cy="893760"/>
      </dsp:txXfrm>
    </dsp:sp>
    <dsp:sp modelId="{5C6756BC-5A2E-48F7-A873-F019A6CB1228}">
      <dsp:nvSpPr>
        <dsp:cNvPr id="0" name=""/>
        <dsp:cNvSpPr/>
      </dsp:nvSpPr>
      <dsp:spPr>
        <a:xfrm>
          <a:off x="434923" y="820411"/>
          <a:ext cx="1545279" cy="1336848"/>
        </a:xfrm>
        <a:prstGeom prst="hexagon">
          <a:avLst>
            <a:gd name="adj" fmla="val 2857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Medication for Opioid Use Disorders (MOUD) </a:t>
          </a:r>
        </a:p>
      </dsp:txBody>
      <dsp:txXfrm>
        <a:off x="691009" y="1041955"/>
        <a:ext cx="1033107" cy="8937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DBBAD6-A061-4BE6-B3AA-92FDDA1EB058}" type="datetimeFigureOut">
              <a:rPr lang="en-US" smtClean="0"/>
              <a:t>5/12/2023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4D5F4-C037-43DA-B46B-BA4D3CFEFB8D}" type="slidenum">
              <a:rPr lang="en-US" smtClean="0"/>
              <a:t>‹#›</a:t>
            </a:fld>
            <a:endParaRPr lang="en-US"/>
          </a:p>
        </p:txBody>
      </p:sp>
    </p:spTree>
    <p:extLst>
      <p:ext uri="{BB962C8B-B14F-4D97-AF65-F5344CB8AC3E}">
        <p14:creationId xmlns:p14="http://schemas.microsoft.com/office/powerpoint/2010/main" val="1872682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a:p>
            <a:r>
              <a:rPr lang="en-US" sz="1600" dirty="0"/>
              <a:t>Yakima Neighborhood Health Services  is a CHC with 10 sites in the Yakima Valley.  First &amp; foremost a Community Health Center, we developed a robust street outreach team in 2005 to reach PEH and bring them in for care.  Two drivers emerged in our program development:</a:t>
            </a:r>
          </a:p>
          <a:p>
            <a:pPr marL="342900" indent="-342900">
              <a:buAutoNum type="arabicPeriod"/>
            </a:pPr>
            <a:r>
              <a:rPr lang="en-US" sz="1600" dirty="0"/>
              <a:t>First focus group – “we need a place to be when we’re sick”</a:t>
            </a:r>
          </a:p>
          <a:p>
            <a:pPr marL="342900" indent="-342900">
              <a:buAutoNum type="arabicPeriod"/>
            </a:pPr>
            <a:r>
              <a:rPr lang="en-US" sz="1600" dirty="0"/>
              <a:t>Providers said “If you want us to make a difference in health, help put a roof over their heads”</a:t>
            </a:r>
          </a:p>
          <a:p>
            <a:pPr marL="342900" indent="-342900">
              <a:buAutoNum type="arabicPeriod"/>
            </a:pPr>
            <a:endParaRPr lang="en-US" sz="1600" dirty="0"/>
          </a:p>
          <a:p>
            <a:pPr marL="0" indent="0">
              <a:buNone/>
            </a:pPr>
            <a:endParaRPr lang="en-US" sz="1600" dirty="0"/>
          </a:p>
          <a:p>
            <a:endParaRPr lang="en-US" sz="1600" dirty="0"/>
          </a:p>
          <a:p>
            <a:endParaRPr lang="en-US" sz="16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pPr defTabSz="474739">
              <a:defRPr/>
            </a:pPr>
            <a:fld id="{21F18367-1E31-4068-B75E-4CB5B7F27441}" type="slidenum">
              <a:rPr lang="en-US">
                <a:solidFill>
                  <a:prstClr val="black"/>
                </a:solidFill>
                <a:latin typeface="Calibri" panose="020F0502020204030204"/>
              </a:rPr>
              <a:pPr defTabSz="474739">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4280660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44D5F4-C037-43DA-B46B-BA4D3CFEFB8D}" type="slidenum">
              <a:rPr lang="en-US" smtClean="0"/>
              <a:t>19</a:t>
            </a:fld>
            <a:endParaRPr lang="en-US"/>
          </a:p>
        </p:txBody>
      </p:sp>
    </p:spTree>
    <p:extLst>
      <p:ext uri="{BB962C8B-B14F-4D97-AF65-F5344CB8AC3E}">
        <p14:creationId xmlns:p14="http://schemas.microsoft.com/office/powerpoint/2010/main" val="252817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part of Yakima do you Live in ?   Yakima probably means Yakima Ave or </a:t>
            </a:r>
          </a:p>
        </p:txBody>
      </p:sp>
      <p:sp>
        <p:nvSpPr>
          <p:cNvPr id="4" name="Slide Number Placeholder 3"/>
          <p:cNvSpPr>
            <a:spLocks noGrp="1"/>
          </p:cNvSpPr>
          <p:nvPr>
            <p:ph type="sldNum" sz="quarter" idx="5"/>
          </p:nvPr>
        </p:nvSpPr>
        <p:spPr/>
        <p:txBody>
          <a:bodyPr/>
          <a:lstStyle/>
          <a:p>
            <a:fld id="{8644D5F4-C037-43DA-B46B-BA4D3CFEFB8D}" type="slidenum">
              <a:rPr lang="en-US" smtClean="0"/>
              <a:t>21</a:t>
            </a:fld>
            <a:endParaRPr lang="en-US"/>
          </a:p>
        </p:txBody>
      </p:sp>
    </p:spTree>
    <p:extLst>
      <p:ext uri="{BB962C8B-B14F-4D97-AF65-F5344CB8AC3E}">
        <p14:creationId xmlns:p14="http://schemas.microsoft.com/office/powerpoint/2010/main" val="2278450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44D5F4-C037-43DA-B46B-BA4D3CFEFB8D}" type="slidenum">
              <a:rPr lang="en-US" smtClean="0"/>
              <a:t>22</a:t>
            </a:fld>
            <a:endParaRPr lang="en-US"/>
          </a:p>
        </p:txBody>
      </p:sp>
    </p:spTree>
    <p:extLst>
      <p:ext uri="{BB962C8B-B14F-4D97-AF65-F5344CB8AC3E}">
        <p14:creationId xmlns:p14="http://schemas.microsoft.com/office/powerpoint/2010/main" val="1938349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44D5F4-C037-43DA-B46B-BA4D3CFEFB8D}" type="slidenum">
              <a:rPr lang="en-US" smtClean="0"/>
              <a:t>25</a:t>
            </a:fld>
            <a:endParaRPr lang="en-US"/>
          </a:p>
        </p:txBody>
      </p:sp>
    </p:spTree>
    <p:extLst>
      <p:ext uri="{BB962C8B-B14F-4D97-AF65-F5344CB8AC3E}">
        <p14:creationId xmlns:p14="http://schemas.microsoft.com/office/powerpoint/2010/main" val="1819458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 – </a:t>
            </a:r>
          </a:p>
          <a:p>
            <a:r>
              <a:rPr lang="en-US" dirty="0"/>
              <a:t>NRT Unit cost with all bells and whistles $100k</a:t>
            </a:r>
          </a:p>
          <a:p>
            <a:r>
              <a:rPr lang="en-US" dirty="0"/>
              <a:t>Electric lift and hydraulics</a:t>
            </a:r>
          </a:p>
          <a:p>
            <a:r>
              <a:rPr lang="en-US" dirty="0"/>
              <a:t>Gas</a:t>
            </a:r>
          </a:p>
        </p:txBody>
      </p:sp>
      <p:sp>
        <p:nvSpPr>
          <p:cNvPr id="4" name="Slide Number Placeholder 3"/>
          <p:cNvSpPr>
            <a:spLocks noGrp="1"/>
          </p:cNvSpPr>
          <p:nvPr>
            <p:ph type="sldNum" sz="quarter" idx="5"/>
          </p:nvPr>
        </p:nvSpPr>
        <p:spPr/>
        <p:txBody>
          <a:bodyPr/>
          <a:lstStyle/>
          <a:p>
            <a:fld id="{8644D5F4-C037-43DA-B46B-BA4D3CFEFB8D}" type="slidenum">
              <a:rPr lang="en-US" smtClean="0"/>
              <a:t>27</a:t>
            </a:fld>
            <a:endParaRPr lang="en-US"/>
          </a:p>
        </p:txBody>
      </p:sp>
    </p:spTree>
    <p:extLst>
      <p:ext uri="{BB962C8B-B14F-4D97-AF65-F5344CB8AC3E}">
        <p14:creationId xmlns:p14="http://schemas.microsoft.com/office/powerpoint/2010/main" val="2218622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 YNHS saw over 29,000 people , and you can see here what we did.</a:t>
            </a:r>
          </a:p>
          <a:p>
            <a:r>
              <a:rPr lang="en-US" dirty="0"/>
              <a:t>Our special populations include MSAW, PEH, and Residents in Public Housing.  Our outreach teams include a nurse, behavioral health specialist, case manager, outreach worker and serve whoever they find out in the streets and in the communities.</a:t>
            </a:r>
          </a:p>
          <a:p>
            <a:endParaRPr lang="en-US" dirty="0"/>
          </a:p>
          <a:p>
            <a:r>
              <a:rPr lang="en-US" dirty="0"/>
              <a:t>Over the years , learned to be successful we needed to bring thing in – closer to the patients, so we kept adding services when they weren’t easily accessible to our patients.</a:t>
            </a:r>
          </a:p>
          <a:p>
            <a:endParaRPr lang="en-US" dirty="0"/>
          </a:p>
          <a:p>
            <a:r>
              <a:rPr lang="en-US" dirty="0"/>
              <a:t>Biggest lift of course was supportive housing.</a:t>
            </a:r>
          </a:p>
        </p:txBody>
      </p:sp>
      <p:sp>
        <p:nvSpPr>
          <p:cNvPr id="4" name="Slide Number Placeholder 3"/>
          <p:cNvSpPr>
            <a:spLocks noGrp="1"/>
          </p:cNvSpPr>
          <p:nvPr>
            <p:ph type="sldNum" sz="quarter" idx="10"/>
          </p:nvPr>
        </p:nvSpPr>
        <p:spPr/>
        <p:txBody>
          <a:bodyPr/>
          <a:lstStyle/>
          <a:p>
            <a:fld id="{4360FA29-ED12-4FDE-B17C-DC6B18AEB293}" type="slidenum">
              <a:rPr lang="en-US" smtClean="0"/>
              <a:t>2</a:t>
            </a:fld>
            <a:endParaRPr lang="en-US"/>
          </a:p>
        </p:txBody>
      </p:sp>
    </p:spTree>
    <p:extLst>
      <p:ext uri="{BB962C8B-B14F-4D97-AF65-F5344CB8AC3E}">
        <p14:creationId xmlns:p14="http://schemas.microsoft.com/office/powerpoint/2010/main" val="303160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YNHS owns or master leases 141 units of PSH</a:t>
            </a:r>
          </a:p>
          <a:p>
            <a:r>
              <a:rPr lang="en-US" dirty="0"/>
              <a:t>All shapes and sizes</a:t>
            </a:r>
          </a:p>
          <a:p>
            <a:r>
              <a:rPr lang="en-US" dirty="0"/>
              <a:t>Houses, duplexes, congregate houses –</a:t>
            </a:r>
          </a:p>
          <a:p>
            <a:r>
              <a:rPr lang="en-US" dirty="0"/>
              <a:t>What’s important to the participant – near schools, groceries, parks, and what </a:t>
            </a:r>
          </a:p>
        </p:txBody>
      </p:sp>
      <p:sp>
        <p:nvSpPr>
          <p:cNvPr id="4" name="Slide Number Placeholder 3"/>
          <p:cNvSpPr>
            <a:spLocks noGrp="1"/>
          </p:cNvSpPr>
          <p:nvPr>
            <p:ph type="sldNum" sz="quarter" idx="5"/>
          </p:nvPr>
        </p:nvSpPr>
        <p:spPr/>
        <p:txBody>
          <a:bodyPr/>
          <a:lstStyle/>
          <a:p>
            <a:fld id="{3FEB561A-52FF-48C2-B1C7-4B7EC5104513}" type="slidenum">
              <a:rPr lang="en-US" smtClean="0"/>
              <a:t>3</a:t>
            </a:fld>
            <a:endParaRPr lang="en-US"/>
          </a:p>
        </p:txBody>
      </p:sp>
    </p:spTree>
    <p:extLst>
      <p:ext uri="{BB962C8B-B14F-4D97-AF65-F5344CB8AC3E}">
        <p14:creationId xmlns:p14="http://schemas.microsoft.com/office/powerpoint/2010/main" val="2798389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Several years ago, when The Institute for Health Improvement adopted the Quadruple Aim, we identified 8  measures we believed we could improve by housing our chronically homeless.  So this is what we measure.  We compare our participants in supportive housing against our general health center  population, and these are the outcomes we had for 2020.</a:t>
            </a:r>
          </a:p>
          <a:p>
            <a:r>
              <a:rPr lang="en-US" sz="1600" dirty="0"/>
              <a:t>We put a HMIS identifier in our Electronic Medical Record.</a:t>
            </a:r>
          </a:p>
          <a:p>
            <a:endParaRPr lang="en-US" sz="1600" dirty="0"/>
          </a:p>
          <a:p>
            <a:r>
              <a:rPr lang="en-US" sz="1600" dirty="0"/>
              <a:t>Our participants have much higher rates of medical and behavioral health visits than our general population and of our unhoused .</a:t>
            </a:r>
          </a:p>
          <a:p>
            <a:endParaRPr lang="en-US" sz="1600" dirty="0"/>
          </a:p>
          <a:p>
            <a:r>
              <a:rPr lang="en-US" sz="1600" dirty="0"/>
              <a:t>Housing and shelter alone  are not enough without the support services  that promote health. </a:t>
            </a:r>
          </a:p>
          <a:p>
            <a:r>
              <a:rPr lang="en-US" sz="1600" dirty="0"/>
              <a:t> Evidence based practices like Trauma Informed Care, Motivational Interviewing, and  Harm Reduction make a difference in meeting people where they’re at, and they are the foundation of our supportive housing programs.</a:t>
            </a:r>
          </a:p>
        </p:txBody>
      </p:sp>
      <p:sp>
        <p:nvSpPr>
          <p:cNvPr id="4" name="Slide Number Placeholder 3"/>
          <p:cNvSpPr>
            <a:spLocks noGrp="1"/>
          </p:cNvSpPr>
          <p:nvPr>
            <p:ph type="sldNum" sz="quarter" idx="10"/>
          </p:nvPr>
        </p:nvSpPr>
        <p:spPr/>
        <p:txBody>
          <a:bodyPr/>
          <a:lstStyle/>
          <a:p>
            <a:fld id="{4360FA29-ED12-4FDE-B17C-DC6B18AEB293}" type="slidenum">
              <a:rPr lang="en-US" smtClean="0"/>
              <a:t>5</a:t>
            </a:fld>
            <a:endParaRPr lang="en-US"/>
          </a:p>
        </p:txBody>
      </p:sp>
    </p:spTree>
    <p:extLst>
      <p:ext uri="{BB962C8B-B14F-4D97-AF65-F5344CB8AC3E}">
        <p14:creationId xmlns:p14="http://schemas.microsoft.com/office/powerpoint/2010/main" val="721621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Over the years, we have developed this continuum of services.  In order to support chronically homeless stay stably housed, it takes  all of these things.</a:t>
            </a:r>
          </a:p>
          <a:p>
            <a:endParaRPr lang="en-US" sz="1600" dirty="0"/>
          </a:p>
          <a:p>
            <a:r>
              <a:rPr lang="en-US" sz="1600" dirty="0"/>
              <a:t>We have built this honeycomb to meet the needs of our chronically homeless.</a:t>
            </a:r>
          </a:p>
          <a:p>
            <a:endParaRPr lang="en-US" sz="1600" dirty="0"/>
          </a:p>
          <a:p>
            <a:r>
              <a:rPr lang="en-US" sz="1600" dirty="0"/>
              <a:t>We are the largest access point for Coordinated Entry, and again, as a health care provider, have introduced chronic illness as a major factor into our Coordinated Entry assessment process.  Our work on the streets and through our medical respite program are the heart of outreach and engagement where we often make our first touches and trust opportunities.</a:t>
            </a:r>
          </a:p>
          <a:p>
            <a:r>
              <a:rPr lang="en-US" sz="1600" dirty="0"/>
              <a:t>  </a:t>
            </a:r>
          </a:p>
          <a:p>
            <a:r>
              <a:rPr lang="en-US" sz="1600" dirty="0"/>
              <a:t>With  our state’s Foundational Community supports program through the Medicaid Waiver, we can provide more intensive Supportive Housing &amp; Supported Employment services  – with some clients, daily contacts, to support self-sufficiency and health improvement.</a:t>
            </a:r>
          </a:p>
          <a:p>
            <a:endParaRPr lang="en-US" sz="1600" dirty="0"/>
          </a:p>
          <a:p>
            <a:r>
              <a:rPr lang="en-US" sz="1600" dirty="0"/>
              <a:t>On of our greatest successes in recent years has been our rapid response when a patient expresses interest in Medications for Opioid Use Disorder.    Through our SAMHSA project,  nearly 200 patients have entered our program in the last 4 years, usually the same day they say they’re ready.  Many of the unhoused spend their first 2 weeks in our medical respite program to support that initial  induction period, and  almost half of our SAMHSA clients have been successfully housed – not necessarily before starting treatment.  What we’ve learned over the years, is a client may say “No” today, but tomorrow’s another day… </a:t>
            </a:r>
          </a:p>
          <a:p>
            <a:pPr marL="174708" indent="-174708">
              <a:buFont typeface="Arial" panose="020B0604020202020204" pitchFamily="34" charset="0"/>
              <a:buChar char="•"/>
            </a:pPr>
            <a:endParaRPr lang="en-US" sz="1600" dirty="0"/>
          </a:p>
          <a:p>
            <a:pPr marL="174708" indent="-174708">
              <a:buFont typeface="Arial" panose="020B0604020202020204" pitchFamily="34" charset="0"/>
              <a:buChar char="•"/>
            </a:pPr>
            <a:r>
              <a:rPr lang="en-US" sz="1600" dirty="0"/>
              <a:t>Happy to answer any questions you might have.</a:t>
            </a:r>
          </a:p>
        </p:txBody>
      </p:sp>
      <p:sp>
        <p:nvSpPr>
          <p:cNvPr id="4" name="Slide Number Placeholder 3"/>
          <p:cNvSpPr>
            <a:spLocks noGrp="1"/>
          </p:cNvSpPr>
          <p:nvPr>
            <p:ph type="sldNum" sz="quarter" idx="10"/>
          </p:nvPr>
        </p:nvSpPr>
        <p:spPr/>
        <p:txBody>
          <a:bodyPr/>
          <a:lstStyle/>
          <a:p>
            <a:fld id="{4360FA29-ED12-4FDE-B17C-DC6B18AEB293}" type="slidenum">
              <a:rPr lang="en-US" smtClean="0"/>
              <a:t>6</a:t>
            </a:fld>
            <a:endParaRPr lang="en-US"/>
          </a:p>
        </p:txBody>
      </p:sp>
    </p:spTree>
    <p:extLst>
      <p:ext uri="{BB962C8B-B14F-4D97-AF65-F5344CB8AC3E}">
        <p14:creationId xmlns:p14="http://schemas.microsoft.com/office/powerpoint/2010/main" val="3322114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Customers with eligible medical conditions to use employee restrooms in retail establishments, must be verified by a health care provider.  Includes any permanent or temporary medical condition requiring immediate access to a restroom  (Crohn’s disease, IBS, etc.)</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644D5F4-C037-43DA-B46B-BA4D3CFEFB8D}" type="slidenum">
              <a:rPr lang="en-US" smtClean="0"/>
              <a:t>10</a:t>
            </a:fld>
            <a:endParaRPr lang="en-US"/>
          </a:p>
        </p:txBody>
      </p:sp>
    </p:spTree>
    <p:extLst>
      <p:ext uri="{BB962C8B-B14F-4D97-AF65-F5344CB8AC3E}">
        <p14:creationId xmlns:p14="http://schemas.microsoft.com/office/powerpoint/2010/main" val="2048031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 wanted to tell you about Neighborhood Showers, our  hygiene trailer we deployed last fall.  </a:t>
            </a:r>
          </a:p>
          <a:p>
            <a:pPr marL="174708" indent="-174708">
              <a:buFont typeface="Arial" panose="020B0604020202020204" pitchFamily="34" charset="0"/>
              <a:buChar char="•"/>
            </a:pPr>
            <a:r>
              <a:rPr lang="en-US" dirty="0"/>
              <a:t>Partnered with St. Michael’s and are talking with other churches and non-profits in the valley</a:t>
            </a:r>
          </a:p>
          <a:p>
            <a:pPr marL="174708" indent="-174708">
              <a:buFont typeface="Arial" panose="020B0604020202020204" pitchFamily="34" charset="0"/>
              <a:buChar char="•"/>
            </a:pPr>
            <a:r>
              <a:rPr lang="en-US" dirty="0"/>
              <a:t>We’ve seen 162 unduplicated people – ages 14-65, most have been back</a:t>
            </a:r>
          </a:p>
          <a:p>
            <a:pPr marL="174708" indent="-174708">
              <a:buFont typeface="Arial" panose="020B0604020202020204" pitchFamily="34" charset="0"/>
              <a:buChar char="•"/>
            </a:pPr>
            <a:r>
              <a:rPr lang="en-US" dirty="0"/>
              <a:t>Almost all living on the streets or doubling up</a:t>
            </a:r>
          </a:p>
          <a:p>
            <a:pPr marL="174708" indent="-174708">
              <a:buFont typeface="Arial" panose="020B0604020202020204" pitchFamily="34" charset="0"/>
              <a:buChar char="•"/>
            </a:pPr>
            <a:r>
              <a:rPr lang="en-US" dirty="0"/>
              <a:t>Mostly single individuals</a:t>
            </a:r>
          </a:p>
          <a:p>
            <a:pPr marL="174708" indent="-174708">
              <a:buFont typeface="Arial" panose="020B0604020202020204" pitchFamily="34" charset="0"/>
              <a:buChar char="•"/>
            </a:pPr>
            <a:r>
              <a:rPr lang="en-US" dirty="0"/>
              <a:t>Everyone gets a clean set of clothing, a snack and some hot coffee.</a:t>
            </a:r>
          </a:p>
          <a:p>
            <a:pPr marL="174708" indent="-174708">
              <a:buFont typeface="Arial" panose="020B0604020202020204" pitchFamily="34" charset="0"/>
              <a:buChar char="•"/>
            </a:pPr>
            <a:r>
              <a:rPr lang="en-US" dirty="0"/>
              <a:t>The showers are the carrot to bring them .</a:t>
            </a:r>
          </a:p>
          <a:p>
            <a:pPr marL="174708" indent="-174708">
              <a:buFont typeface="Arial" panose="020B0604020202020204" pitchFamily="34" charset="0"/>
              <a:buChar char="•"/>
            </a:pPr>
            <a:r>
              <a:rPr lang="en-US" dirty="0"/>
              <a:t>The staff of nursing, </a:t>
            </a:r>
            <a:r>
              <a:rPr lang="en-US" dirty="0" err="1"/>
              <a:t>bh</a:t>
            </a:r>
            <a:r>
              <a:rPr lang="en-US" dirty="0"/>
              <a:t>, CHWs meet with them before and after their showers and connect them to primary care and other services like those we talked about earlier.</a:t>
            </a:r>
          </a:p>
          <a:p>
            <a:pPr marL="640594" lvl="1"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E39BCEC-EAE7-4BB6-9E66-8D5B8A7A54AB}" type="slidenum">
              <a:rPr lang="en-US" smtClean="0"/>
              <a:t>13</a:t>
            </a:fld>
            <a:endParaRPr lang="en-US"/>
          </a:p>
        </p:txBody>
      </p:sp>
    </p:spTree>
    <p:extLst>
      <p:ext uri="{BB962C8B-B14F-4D97-AF65-F5344CB8AC3E}">
        <p14:creationId xmlns:p14="http://schemas.microsoft.com/office/powerpoint/2010/main" val="2772634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Yakima County doesn’t have any public hygiene </a:t>
            </a:r>
            <a:r>
              <a:rPr lang="en-US" dirty="0" err="1"/>
              <a:t>facilites</a:t>
            </a:r>
            <a:r>
              <a:rPr lang="en-US" dirty="0"/>
              <a:t>.  We have been trying to get this done for more than a decade.</a:t>
            </a:r>
          </a:p>
          <a:p>
            <a:pPr marL="171450" indent="-171450">
              <a:buFont typeface="Arial" panose="020B0604020202020204" pitchFamily="34" charset="0"/>
              <a:buChar char="•"/>
            </a:pPr>
            <a:r>
              <a:rPr lang="en-US" dirty="0"/>
              <a:t>This is another one of those services that we decided we needed to do for our patients – and the valley.  As part of the American Recovery Program, we ordered ”Neighborhood Showers” , a 28 foot van that’s ADA accessible for people living outdoors to take showers, go to the bathroom once a week, and get health care, education, and other basic needs.</a:t>
            </a:r>
          </a:p>
          <a:p>
            <a:pPr marL="171450" indent="-171450">
              <a:buFont typeface="Arial" panose="020B0604020202020204" pitchFamily="34" charset="0"/>
              <a:buChar char="•"/>
            </a:pPr>
            <a:r>
              <a:rPr lang="en-US" dirty="0"/>
              <a:t>We stopped at 28 feet so it could be </a:t>
            </a:r>
            <a:r>
              <a:rPr lang="en-US" dirty="0" err="1"/>
              <a:t>drivin</a:t>
            </a:r>
            <a:r>
              <a:rPr lang="en-US" dirty="0"/>
              <a:t> without a certified drivers license.</a:t>
            </a:r>
          </a:p>
          <a:p>
            <a:pPr marL="171450" indent="-171450">
              <a:buFont typeface="Arial" panose="020B0604020202020204" pitchFamily="34" charset="0"/>
              <a:buChar char="•"/>
            </a:pPr>
            <a:r>
              <a:rPr lang="en-US" dirty="0"/>
              <a:t>A hot shower will be the carrot to engaging in other health care services – medical and behavioral health</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012F94C-4600-4C00-9C1B-A73D768FA9A6}" type="slidenum">
              <a:rPr lang="en-US" smtClean="0"/>
              <a:t>14</a:t>
            </a:fld>
            <a:endParaRPr lang="en-US"/>
          </a:p>
        </p:txBody>
      </p:sp>
    </p:spTree>
    <p:extLst>
      <p:ext uri="{BB962C8B-B14F-4D97-AF65-F5344CB8AC3E}">
        <p14:creationId xmlns:p14="http://schemas.microsoft.com/office/powerpoint/2010/main" val="1321275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2022 President’s Omnibus Act passed the “Mainstreaming Addiction Act” which removed the administrative requirement for primary care  providers to get a waiver from the DEA to prescribe Buprenorphine</a:t>
            </a:r>
          </a:p>
          <a:p>
            <a:endParaRPr lang="en-US" dirty="0"/>
          </a:p>
          <a:p>
            <a:r>
              <a:rPr lang="en-US" dirty="0"/>
              <a:t>PEH are our </a:t>
            </a:r>
            <a:r>
              <a:rPr lang="en-US" dirty="0" err="1"/>
              <a:t>smalled</a:t>
            </a:r>
            <a:r>
              <a:rPr lang="en-US" dirty="0"/>
              <a:t> line of business at YNHS and getting them to care for their chronic needs can be a challenge  being able to go to your provider for your diabetes or hypertension and your MH and SUD treatment at the same time takes down huge </a:t>
            </a:r>
            <a:r>
              <a:rPr lang="en-US" dirty="0" err="1"/>
              <a:t>barrriers</a:t>
            </a:r>
            <a:r>
              <a:rPr lang="en-US" dirty="0"/>
              <a:t>..</a:t>
            </a:r>
          </a:p>
          <a:p>
            <a:pPr marL="0" indent="0">
              <a:buFont typeface="Arial" panose="020B0604020202020204" pitchFamily="34" charset="0"/>
              <a:buNone/>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15"/>
              </a:spcAft>
              <a:buFont typeface="Courier New" panose="02070309020205020404" pitchFamily="49" charset="0"/>
              <a:buNone/>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15"/>
              </a:spcAft>
              <a:buFont typeface="Courier New" panose="02070309020205020404" pitchFamily="49" charset="0"/>
              <a:buNone/>
            </a:pPr>
            <a:r>
              <a:rPr lang="en-US" sz="1100" dirty="0">
                <a:latin typeface="Calibri" panose="020F0502020204030204" pitchFamily="34" charset="0"/>
                <a:ea typeface="Calibri" panose="020F0502020204030204" pitchFamily="34" charset="0"/>
                <a:cs typeface="Times New Roman" panose="02020603050405020304" pitchFamily="18" charset="0"/>
              </a:rPr>
              <a:t>It’s so important to be at the Right Place at the Right Time – Last week we had </a:t>
            </a:r>
          </a:p>
          <a:p>
            <a:pPr marL="291179" indent="-291179">
              <a:lnSpc>
                <a:spcPct val="107000"/>
              </a:lnSpc>
              <a:spcAft>
                <a:spcPts val="815"/>
              </a:spcAft>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57 year old Hispanic man came in an injured finger;  as part of her intake, the MA did a depression screen (PHQ-9); the patient  scored a 27 (highest score possible)</a:t>
            </a:r>
          </a:p>
          <a:p>
            <a:pPr marL="291179" indent="-291179">
              <a:lnSpc>
                <a:spcPct val="107000"/>
              </a:lnSpc>
              <a:spcAft>
                <a:spcPts val="815"/>
              </a:spcAft>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The MA Called our BH director who came into the room ; patient told him he’d lost his job, had been prescribed fentanyl some months before for pain and got addicted, took to the streets to get more;</a:t>
            </a:r>
          </a:p>
          <a:p>
            <a:pPr marL="291179" indent="-291179">
              <a:lnSpc>
                <a:spcPct val="107000"/>
              </a:lnSpc>
              <a:spcAft>
                <a:spcPts val="815"/>
              </a:spcAft>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Was ashamed of himself, suicidal; after our provider  suturing his finger, the BH Director went back in the room, with the practitioner started the patient  on our MOUD program THAT DAY.  </a:t>
            </a:r>
          </a:p>
          <a:p>
            <a:pPr marL="291179" indent="-291179">
              <a:lnSpc>
                <a:spcPct val="107000"/>
              </a:lnSpc>
              <a:spcAft>
                <a:spcPts val="815"/>
              </a:spcAft>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The man left in tears, has followed up daily with the care coordinator, committed to taking back his life.</a:t>
            </a:r>
          </a:p>
          <a:p>
            <a:pPr marL="291179" indent="-291179">
              <a:lnSpc>
                <a:spcPct val="107000"/>
              </a:lnSpc>
              <a:spcAft>
                <a:spcPts val="815"/>
              </a:spcAft>
              <a:buFont typeface="Courier New" panose="02070309020205020404" pitchFamily="49" charset="0"/>
              <a:buChar char="o"/>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07000"/>
              </a:lnSpc>
              <a:spcAft>
                <a:spcPts val="815"/>
              </a:spcAft>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This man has been in trouble with the law, (yet)  probably would not have found his way to a treatment program.  </a:t>
            </a:r>
          </a:p>
          <a:p>
            <a:pPr marL="291179" indent="-291179">
              <a:lnSpc>
                <a:spcPct val="107000"/>
              </a:lnSpc>
              <a:spcAft>
                <a:spcPts val="815"/>
              </a:spcAft>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The more we can meet people where they’re at, the better chance we have at getting ahead of this from both an individual and community level.</a:t>
            </a:r>
          </a:p>
          <a:p>
            <a:pPr marL="291179" indent="-291179">
              <a:lnSpc>
                <a:spcPct val="107000"/>
              </a:lnSpc>
              <a:spcAft>
                <a:spcPts val="815"/>
              </a:spcAft>
              <a:buFont typeface="Courier New" panose="02070309020205020404" pitchFamily="49" charset="0"/>
              <a:buChar char="o"/>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91179" indent="-291179">
              <a:lnSpc>
                <a:spcPct val="107000"/>
              </a:lnSpc>
              <a:spcAft>
                <a:spcPts val="815"/>
              </a:spcAft>
              <a:buFont typeface="Courier New" panose="02070309020205020404" pitchFamily="49" charset="0"/>
              <a:buChar char="o"/>
            </a:pPr>
            <a:r>
              <a:rPr lang="en-US" sz="1100" dirty="0">
                <a:latin typeface="Calibri" panose="020F0502020204030204" pitchFamily="34" charset="0"/>
                <a:ea typeface="Calibri" panose="020F0502020204030204" pitchFamily="34" charset="0"/>
                <a:cs typeface="Times New Roman" panose="02020603050405020304" pitchFamily="18" charset="0"/>
              </a:rPr>
              <a:t>Becky our nurse</a:t>
            </a:r>
          </a:p>
          <a:p>
            <a:endParaRPr lang="en-US" dirty="0"/>
          </a:p>
        </p:txBody>
      </p:sp>
      <p:sp>
        <p:nvSpPr>
          <p:cNvPr id="4" name="Slide Number Placeholder 3"/>
          <p:cNvSpPr>
            <a:spLocks noGrp="1"/>
          </p:cNvSpPr>
          <p:nvPr>
            <p:ph type="sldNum" sz="quarter" idx="5"/>
          </p:nvPr>
        </p:nvSpPr>
        <p:spPr/>
        <p:txBody>
          <a:bodyPr/>
          <a:lstStyle/>
          <a:p>
            <a:fld id="{D6CC4640-5786-4022-8901-D78CEBDF1558}" type="slidenum">
              <a:rPr lang="en-US" smtClean="0"/>
              <a:t>18</a:t>
            </a:fld>
            <a:endParaRPr lang="en-US"/>
          </a:p>
        </p:txBody>
      </p:sp>
    </p:spTree>
    <p:extLst>
      <p:ext uri="{BB962C8B-B14F-4D97-AF65-F5344CB8AC3E}">
        <p14:creationId xmlns:p14="http://schemas.microsoft.com/office/powerpoint/2010/main" val="2407027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94756-1CD0-F028-6C76-97921185E1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81AAE1-DE5E-476F-7788-70E7539B59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B7C51E-C384-83FA-4B80-698D66EADED8}"/>
              </a:ext>
            </a:extLst>
          </p:cNvPr>
          <p:cNvSpPr>
            <a:spLocks noGrp="1"/>
          </p:cNvSpPr>
          <p:nvPr>
            <p:ph type="dt" sz="half" idx="10"/>
          </p:nvPr>
        </p:nvSpPr>
        <p:spPr/>
        <p:txBody>
          <a:bodyPr/>
          <a:lstStyle/>
          <a:p>
            <a:fld id="{E7E137FD-A1D4-4180-AECA-84EEB4C1B7D5}" type="datetimeFigureOut">
              <a:rPr lang="en-US" smtClean="0"/>
              <a:t>5/12/2023</a:t>
            </a:fld>
            <a:endParaRPr lang="en-US"/>
          </a:p>
        </p:txBody>
      </p:sp>
      <p:sp>
        <p:nvSpPr>
          <p:cNvPr id="5" name="Footer Placeholder 4">
            <a:extLst>
              <a:ext uri="{FF2B5EF4-FFF2-40B4-BE49-F238E27FC236}">
                <a16:creationId xmlns:a16="http://schemas.microsoft.com/office/drawing/2014/main" id="{14E3D860-1AC0-36A7-BC4D-9A6106566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7C7B2E-8A4E-7875-F523-5003C8382A47}"/>
              </a:ext>
            </a:extLst>
          </p:cNvPr>
          <p:cNvSpPr>
            <a:spLocks noGrp="1"/>
          </p:cNvSpPr>
          <p:nvPr>
            <p:ph type="sldNum" sz="quarter" idx="12"/>
          </p:nvPr>
        </p:nvSpPr>
        <p:spPr/>
        <p:txBody>
          <a:bodyPr/>
          <a:lstStyle/>
          <a:p>
            <a:fld id="{98AC6849-8848-4E76-9DD6-FADB8142A8FF}" type="slidenum">
              <a:rPr lang="en-US" smtClean="0"/>
              <a:t>‹#›</a:t>
            </a:fld>
            <a:endParaRPr lang="en-US"/>
          </a:p>
        </p:txBody>
      </p:sp>
    </p:spTree>
    <p:extLst>
      <p:ext uri="{BB962C8B-B14F-4D97-AF65-F5344CB8AC3E}">
        <p14:creationId xmlns:p14="http://schemas.microsoft.com/office/powerpoint/2010/main" val="95985096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D274A-F8A7-C2FB-E1A5-DD8D0445D7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B58A60-734A-129F-F7BB-FD275C0282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65A1E-97AB-50AB-1685-EE910A818E49}"/>
              </a:ext>
            </a:extLst>
          </p:cNvPr>
          <p:cNvSpPr>
            <a:spLocks noGrp="1"/>
          </p:cNvSpPr>
          <p:nvPr>
            <p:ph type="dt" sz="half" idx="10"/>
          </p:nvPr>
        </p:nvSpPr>
        <p:spPr/>
        <p:txBody>
          <a:bodyPr/>
          <a:lstStyle/>
          <a:p>
            <a:fld id="{E7E137FD-A1D4-4180-AECA-84EEB4C1B7D5}" type="datetimeFigureOut">
              <a:rPr lang="en-US" smtClean="0"/>
              <a:t>5/12/2023</a:t>
            </a:fld>
            <a:endParaRPr lang="en-US"/>
          </a:p>
        </p:txBody>
      </p:sp>
      <p:sp>
        <p:nvSpPr>
          <p:cNvPr id="5" name="Footer Placeholder 4">
            <a:extLst>
              <a:ext uri="{FF2B5EF4-FFF2-40B4-BE49-F238E27FC236}">
                <a16:creationId xmlns:a16="http://schemas.microsoft.com/office/drawing/2014/main" id="{60C689DA-3DEF-2A81-4EBA-3DBD55526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83E892-4216-B250-8576-B7C4A07D021E}"/>
              </a:ext>
            </a:extLst>
          </p:cNvPr>
          <p:cNvSpPr>
            <a:spLocks noGrp="1"/>
          </p:cNvSpPr>
          <p:nvPr>
            <p:ph type="sldNum" sz="quarter" idx="12"/>
          </p:nvPr>
        </p:nvSpPr>
        <p:spPr/>
        <p:txBody>
          <a:bodyPr/>
          <a:lstStyle/>
          <a:p>
            <a:fld id="{98AC6849-8848-4E76-9DD6-FADB8142A8FF}" type="slidenum">
              <a:rPr lang="en-US" smtClean="0"/>
              <a:t>‹#›</a:t>
            </a:fld>
            <a:endParaRPr lang="en-US"/>
          </a:p>
        </p:txBody>
      </p:sp>
    </p:spTree>
    <p:extLst>
      <p:ext uri="{BB962C8B-B14F-4D97-AF65-F5344CB8AC3E}">
        <p14:creationId xmlns:p14="http://schemas.microsoft.com/office/powerpoint/2010/main" val="204891183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1541CF-2AAA-10FB-6019-0D51F2FB31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77ACE0-36F9-F4E2-08CB-DCC1BB8992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60452-51D3-4F1C-A06D-8979770121E8}"/>
              </a:ext>
            </a:extLst>
          </p:cNvPr>
          <p:cNvSpPr>
            <a:spLocks noGrp="1"/>
          </p:cNvSpPr>
          <p:nvPr>
            <p:ph type="dt" sz="half" idx="10"/>
          </p:nvPr>
        </p:nvSpPr>
        <p:spPr/>
        <p:txBody>
          <a:bodyPr/>
          <a:lstStyle/>
          <a:p>
            <a:fld id="{E7E137FD-A1D4-4180-AECA-84EEB4C1B7D5}" type="datetimeFigureOut">
              <a:rPr lang="en-US" smtClean="0"/>
              <a:t>5/12/2023</a:t>
            </a:fld>
            <a:endParaRPr lang="en-US"/>
          </a:p>
        </p:txBody>
      </p:sp>
      <p:sp>
        <p:nvSpPr>
          <p:cNvPr id="5" name="Footer Placeholder 4">
            <a:extLst>
              <a:ext uri="{FF2B5EF4-FFF2-40B4-BE49-F238E27FC236}">
                <a16:creationId xmlns:a16="http://schemas.microsoft.com/office/drawing/2014/main" id="{7B94C6EC-7DB4-2726-69DD-32528FA81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38E346-4370-5D54-518D-97422B2656E8}"/>
              </a:ext>
            </a:extLst>
          </p:cNvPr>
          <p:cNvSpPr>
            <a:spLocks noGrp="1"/>
          </p:cNvSpPr>
          <p:nvPr>
            <p:ph type="sldNum" sz="quarter" idx="12"/>
          </p:nvPr>
        </p:nvSpPr>
        <p:spPr/>
        <p:txBody>
          <a:bodyPr/>
          <a:lstStyle/>
          <a:p>
            <a:fld id="{98AC6849-8848-4E76-9DD6-FADB8142A8FF}" type="slidenum">
              <a:rPr lang="en-US" smtClean="0"/>
              <a:t>‹#›</a:t>
            </a:fld>
            <a:endParaRPr lang="en-US"/>
          </a:p>
        </p:txBody>
      </p:sp>
    </p:spTree>
    <p:extLst>
      <p:ext uri="{BB962C8B-B14F-4D97-AF65-F5344CB8AC3E}">
        <p14:creationId xmlns:p14="http://schemas.microsoft.com/office/powerpoint/2010/main" val="364330981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9CC23-8D83-6402-9641-CED838C10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9AF64-9677-73A9-A02C-87A52F481D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7C5BED-EFA6-42D8-C6D6-CE8B47913372}"/>
              </a:ext>
            </a:extLst>
          </p:cNvPr>
          <p:cNvSpPr>
            <a:spLocks noGrp="1"/>
          </p:cNvSpPr>
          <p:nvPr>
            <p:ph type="dt" sz="half" idx="10"/>
          </p:nvPr>
        </p:nvSpPr>
        <p:spPr/>
        <p:txBody>
          <a:bodyPr/>
          <a:lstStyle/>
          <a:p>
            <a:fld id="{E7E137FD-A1D4-4180-AECA-84EEB4C1B7D5}" type="datetimeFigureOut">
              <a:rPr lang="en-US" smtClean="0"/>
              <a:t>5/12/2023</a:t>
            </a:fld>
            <a:endParaRPr lang="en-US"/>
          </a:p>
        </p:txBody>
      </p:sp>
      <p:sp>
        <p:nvSpPr>
          <p:cNvPr id="5" name="Footer Placeholder 4">
            <a:extLst>
              <a:ext uri="{FF2B5EF4-FFF2-40B4-BE49-F238E27FC236}">
                <a16:creationId xmlns:a16="http://schemas.microsoft.com/office/drawing/2014/main" id="{8156CD10-CDD7-58B4-2121-DE0EB92AEF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71C2F4-C046-9A34-17A4-5F4085520528}"/>
              </a:ext>
            </a:extLst>
          </p:cNvPr>
          <p:cNvSpPr>
            <a:spLocks noGrp="1"/>
          </p:cNvSpPr>
          <p:nvPr>
            <p:ph type="sldNum" sz="quarter" idx="12"/>
          </p:nvPr>
        </p:nvSpPr>
        <p:spPr/>
        <p:txBody>
          <a:bodyPr/>
          <a:lstStyle/>
          <a:p>
            <a:fld id="{98AC6849-8848-4E76-9DD6-FADB8142A8FF}" type="slidenum">
              <a:rPr lang="en-US" smtClean="0"/>
              <a:t>‹#›</a:t>
            </a:fld>
            <a:endParaRPr lang="en-US"/>
          </a:p>
        </p:txBody>
      </p:sp>
    </p:spTree>
    <p:extLst>
      <p:ext uri="{BB962C8B-B14F-4D97-AF65-F5344CB8AC3E}">
        <p14:creationId xmlns:p14="http://schemas.microsoft.com/office/powerpoint/2010/main" val="261240180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ED08-F52D-6A44-51CB-63CF656183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FC0F40-5C87-F675-1783-3F47F4E86C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B4F442-1BCD-22C9-6C39-5D3541D31EC8}"/>
              </a:ext>
            </a:extLst>
          </p:cNvPr>
          <p:cNvSpPr>
            <a:spLocks noGrp="1"/>
          </p:cNvSpPr>
          <p:nvPr>
            <p:ph type="dt" sz="half" idx="10"/>
          </p:nvPr>
        </p:nvSpPr>
        <p:spPr/>
        <p:txBody>
          <a:bodyPr/>
          <a:lstStyle/>
          <a:p>
            <a:fld id="{E7E137FD-A1D4-4180-AECA-84EEB4C1B7D5}" type="datetimeFigureOut">
              <a:rPr lang="en-US" smtClean="0"/>
              <a:t>5/12/2023</a:t>
            </a:fld>
            <a:endParaRPr lang="en-US"/>
          </a:p>
        </p:txBody>
      </p:sp>
      <p:sp>
        <p:nvSpPr>
          <p:cNvPr id="5" name="Footer Placeholder 4">
            <a:extLst>
              <a:ext uri="{FF2B5EF4-FFF2-40B4-BE49-F238E27FC236}">
                <a16:creationId xmlns:a16="http://schemas.microsoft.com/office/drawing/2014/main" id="{58ABE618-E899-4D1D-70B3-F4F4F63AE0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24CDA1-AC46-ED91-827C-4F62B07FB421}"/>
              </a:ext>
            </a:extLst>
          </p:cNvPr>
          <p:cNvSpPr>
            <a:spLocks noGrp="1"/>
          </p:cNvSpPr>
          <p:nvPr>
            <p:ph type="sldNum" sz="quarter" idx="12"/>
          </p:nvPr>
        </p:nvSpPr>
        <p:spPr/>
        <p:txBody>
          <a:bodyPr/>
          <a:lstStyle/>
          <a:p>
            <a:fld id="{98AC6849-8848-4E76-9DD6-FADB8142A8FF}" type="slidenum">
              <a:rPr lang="en-US" smtClean="0"/>
              <a:t>‹#›</a:t>
            </a:fld>
            <a:endParaRPr lang="en-US"/>
          </a:p>
        </p:txBody>
      </p:sp>
    </p:spTree>
    <p:extLst>
      <p:ext uri="{BB962C8B-B14F-4D97-AF65-F5344CB8AC3E}">
        <p14:creationId xmlns:p14="http://schemas.microsoft.com/office/powerpoint/2010/main" val="136640620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A8965-1CC0-8E00-6802-D14147AEF0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8B32B3-5640-4549-B398-741153EE01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546E9-CED9-E343-95FE-6BC63757C8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5837BA-6715-8F5F-2123-ED6938257D75}"/>
              </a:ext>
            </a:extLst>
          </p:cNvPr>
          <p:cNvSpPr>
            <a:spLocks noGrp="1"/>
          </p:cNvSpPr>
          <p:nvPr>
            <p:ph type="dt" sz="half" idx="10"/>
          </p:nvPr>
        </p:nvSpPr>
        <p:spPr/>
        <p:txBody>
          <a:bodyPr/>
          <a:lstStyle/>
          <a:p>
            <a:fld id="{E7E137FD-A1D4-4180-AECA-84EEB4C1B7D5}" type="datetimeFigureOut">
              <a:rPr lang="en-US" smtClean="0"/>
              <a:t>5/12/2023</a:t>
            </a:fld>
            <a:endParaRPr lang="en-US"/>
          </a:p>
        </p:txBody>
      </p:sp>
      <p:sp>
        <p:nvSpPr>
          <p:cNvPr id="6" name="Footer Placeholder 5">
            <a:extLst>
              <a:ext uri="{FF2B5EF4-FFF2-40B4-BE49-F238E27FC236}">
                <a16:creationId xmlns:a16="http://schemas.microsoft.com/office/drawing/2014/main" id="{D317A525-EC72-043B-8B78-2717DB6E7A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901CB6-90AF-8D44-EA11-FFD18AAC6615}"/>
              </a:ext>
            </a:extLst>
          </p:cNvPr>
          <p:cNvSpPr>
            <a:spLocks noGrp="1"/>
          </p:cNvSpPr>
          <p:nvPr>
            <p:ph type="sldNum" sz="quarter" idx="12"/>
          </p:nvPr>
        </p:nvSpPr>
        <p:spPr/>
        <p:txBody>
          <a:bodyPr/>
          <a:lstStyle/>
          <a:p>
            <a:fld id="{98AC6849-8848-4E76-9DD6-FADB8142A8FF}" type="slidenum">
              <a:rPr lang="en-US" smtClean="0"/>
              <a:t>‹#›</a:t>
            </a:fld>
            <a:endParaRPr lang="en-US"/>
          </a:p>
        </p:txBody>
      </p:sp>
    </p:spTree>
    <p:extLst>
      <p:ext uri="{BB962C8B-B14F-4D97-AF65-F5344CB8AC3E}">
        <p14:creationId xmlns:p14="http://schemas.microsoft.com/office/powerpoint/2010/main" val="383551564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6E761-07DC-EF36-B7A8-829DF3ACFF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ADEE3F-C89C-E505-5653-EBF981ACFC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BE8EA4-142E-6AB3-C0D0-522D137B10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A29FB6-4982-29B8-A097-42E665BFE3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75EB5E-260A-D2E1-A05D-298229864C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F7BC2F-AB04-1156-3622-E984C5DA5075}"/>
              </a:ext>
            </a:extLst>
          </p:cNvPr>
          <p:cNvSpPr>
            <a:spLocks noGrp="1"/>
          </p:cNvSpPr>
          <p:nvPr>
            <p:ph type="dt" sz="half" idx="10"/>
          </p:nvPr>
        </p:nvSpPr>
        <p:spPr/>
        <p:txBody>
          <a:bodyPr/>
          <a:lstStyle/>
          <a:p>
            <a:fld id="{E7E137FD-A1D4-4180-AECA-84EEB4C1B7D5}" type="datetimeFigureOut">
              <a:rPr lang="en-US" smtClean="0"/>
              <a:t>5/12/2023</a:t>
            </a:fld>
            <a:endParaRPr lang="en-US"/>
          </a:p>
        </p:txBody>
      </p:sp>
      <p:sp>
        <p:nvSpPr>
          <p:cNvPr id="8" name="Footer Placeholder 7">
            <a:extLst>
              <a:ext uri="{FF2B5EF4-FFF2-40B4-BE49-F238E27FC236}">
                <a16:creationId xmlns:a16="http://schemas.microsoft.com/office/drawing/2014/main" id="{88896833-1CA3-C04C-3A95-F129FC9F6E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1A4048-B5B7-61E0-8119-0B3694F5D9F6}"/>
              </a:ext>
            </a:extLst>
          </p:cNvPr>
          <p:cNvSpPr>
            <a:spLocks noGrp="1"/>
          </p:cNvSpPr>
          <p:nvPr>
            <p:ph type="sldNum" sz="quarter" idx="12"/>
          </p:nvPr>
        </p:nvSpPr>
        <p:spPr/>
        <p:txBody>
          <a:bodyPr/>
          <a:lstStyle/>
          <a:p>
            <a:fld id="{98AC6849-8848-4E76-9DD6-FADB8142A8FF}" type="slidenum">
              <a:rPr lang="en-US" smtClean="0"/>
              <a:t>‹#›</a:t>
            </a:fld>
            <a:endParaRPr lang="en-US"/>
          </a:p>
        </p:txBody>
      </p:sp>
    </p:spTree>
    <p:extLst>
      <p:ext uri="{BB962C8B-B14F-4D97-AF65-F5344CB8AC3E}">
        <p14:creationId xmlns:p14="http://schemas.microsoft.com/office/powerpoint/2010/main" val="202235466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3CE49-5987-3598-3D03-7B0D9C3837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A2C9F6-EA51-1020-B597-7D1B3B49EE87}"/>
              </a:ext>
            </a:extLst>
          </p:cNvPr>
          <p:cNvSpPr>
            <a:spLocks noGrp="1"/>
          </p:cNvSpPr>
          <p:nvPr>
            <p:ph type="dt" sz="half" idx="10"/>
          </p:nvPr>
        </p:nvSpPr>
        <p:spPr/>
        <p:txBody>
          <a:bodyPr/>
          <a:lstStyle/>
          <a:p>
            <a:fld id="{E7E137FD-A1D4-4180-AECA-84EEB4C1B7D5}" type="datetimeFigureOut">
              <a:rPr lang="en-US" smtClean="0"/>
              <a:t>5/12/2023</a:t>
            </a:fld>
            <a:endParaRPr lang="en-US"/>
          </a:p>
        </p:txBody>
      </p:sp>
      <p:sp>
        <p:nvSpPr>
          <p:cNvPr id="4" name="Footer Placeholder 3">
            <a:extLst>
              <a:ext uri="{FF2B5EF4-FFF2-40B4-BE49-F238E27FC236}">
                <a16:creationId xmlns:a16="http://schemas.microsoft.com/office/drawing/2014/main" id="{4E6B0492-4FA6-FF5A-40F0-9EAF37CA13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6D0CF7-3F47-0BA0-A2A9-94E28054B43B}"/>
              </a:ext>
            </a:extLst>
          </p:cNvPr>
          <p:cNvSpPr>
            <a:spLocks noGrp="1"/>
          </p:cNvSpPr>
          <p:nvPr>
            <p:ph type="sldNum" sz="quarter" idx="12"/>
          </p:nvPr>
        </p:nvSpPr>
        <p:spPr/>
        <p:txBody>
          <a:bodyPr/>
          <a:lstStyle/>
          <a:p>
            <a:fld id="{98AC6849-8848-4E76-9DD6-FADB8142A8FF}" type="slidenum">
              <a:rPr lang="en-US" smtClean="0"/>
              <a:t>‹#›</a:t>
            </a:fld>
            <a:endParaRPr lang="en-US"/>
          </a:p>
        </p:txBody>
      </p:sp>
    </p:spTree>
    <p:extLst>
      <p:ext uri="{BB962C8B-B14F-4D97-AF65-F5344CB8AC3E}">
        <p14:creationId xmlns:p14="http://schemas.microsoft.com/office/powerpoint/2010/main" val="198503452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26034E-1EB7-6ACF-1783-0232EFDC57E2}"/>
              </a:ext>
            </a:extLst>
          </p:cNvPr>
          <p:cNvSpPr>
            <a:spLocks noGrp="1"/>
          </p:cNvSpPr>
          <p:nvPr>
            <p:ph type="dt" sz="half" idx="10"/>
          </p:nvPr>
        </p:nvSpPr>
        <p:spPr/>
        <p:txBody>
          <a:bodyPr/>
          <a:lstStyle/>
          <a:p>
            <a:fld id="{E7E137FD-A1D4-4180-AECA-84EEB4C1B7D5}" type="datetimeFigureOut">
              <a:rPr lang="en-US" smtClean="0"/>
              <a:t>5/12/2023</a:t>
            </a:fld>
            <a:endParaRPr lang="en-US"/>
          </a:p>
        </p:txBody>
      </p:sp>
      <p:sp>
        <p:nvSpPr>
          <p:cNvPr id="3" name="Footer Placeholder 2">
            <a:extLst>
              <a:ext uri="{FF2B5EF4-FFF2-40B4-BE49-F238E27FC236}">
                <a16:creationId xmlns:a16="http://schemas.microsoft.com/office/drawing/2014/main" id="{A3BFD3AF-5603-74E6-B009-49DA6AACC8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3415D8-5654-B211-3FDF-9869E4A64379}"/>
              </a:ext>
            </a:extLst>
          </p:cNvPr>
          <p:cNvSpPr>
            <a:spLocks noGrp="1"/>
          </p:cNvSpPr>
          <p:nvPr>
            <p:ph type="sldNum" sz="quarter" idx="12"/>
          </p:nvPr>
        </p:nvSpPr>
        <p:spPr/>
        <p:txBody>
          <a:bodyPr/>
          <a:lstStyle/>
          <a:p>
            <a:fld id="{98AC6849-8848-4E76-9DD6-FADB8142A8FF}" type="slidenum">
              <a:rPr lang="en-US" smtClean="0"/>
              <a:t>‹#›</a:t>
            </a:fld>
            <a:endParaRPr lang="en-US"/>
          </a:p>
        </p:txBody>
      </p:sp>
    </p:spTree>
    <p:extLst>
      <p:ext uri="{BB962C8B-B14F-4D97-AF65-F5344CB8AC3E}">
        <p14:creationId xmlns:p14="http://schemas.microsoft.com/office/powerpoint/2010/main" val="301606783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FB8D0-4DB8-6B7D-E3C7-E6AAF3B2F1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C8DEB6-2C1C-A50F-BB82-53B5BC85AC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24282A-58E8-D6A6-F74D-C0991DF585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E76D70-F3C7-45F1-4B96-86591E35B37D}"/>
              </a:ext>
            </a:extLst>
          </p:cNvPr>
          <p:cNvSpPr>
            <a:spLocks noGrp="1"/>
          </p:cNvSpPr>
          <p:nvPr>
            <p:ph type="dt" sz="half" idx="10"/>
          </p:nvPr>
        </p:nvSpPr>
        <p:spPr/>
        <p:txBody>
          <a:bodyPr/>
          <a:lstStyle/>
          <a:p>
            <a:fld id="{E7E137FD-A1D4-4180-AECA-84EEB4C1B7D5}" type="datetimeFigureOut">
              <a:rPr lang="en-US" smtClean="0"/>
              <a:t>5/12/2023</a:t>
            </a:fld>
            <a:endParaRPr lang="en-US"/>
          </a:p>
        </p:txBody>
      </p:sp>
      <p:sp>
        <p:nvSpPr>
          <p:cNvPr id="6" name="Footer Placeholder 5">
            <a:extLst>
              <a:ext uri="{FF2B5EF4-FFF2-40B4-BE49-F238E27FC236}">
                <a16:creationId xmlns:a16="http://schemas.microsoft.com/office/drawing/2014/main" id="{17C9A9CE-4EAD-DEA0-D518-313404E53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42A3CB-B12C-5FFB-46DD-3C6818B16C1E}"/>
              </a:ext>
            </a:extLst>
          </p:cNvPr>
          <p:cNvSpPr>
            <a:spLocks noGrp="1"/>
          </p:cNvSpPr>
          <p:nvPr>
            <p:ph type="sldNum" sz="quarter" idx="12"/>
          </p:nvPr>
        </p:nvSpPr>
        <p:spPr/>
        <p:txBody>
          <a:bodyPr/>
          <a:lstStyle/>
          <a:p>
            <a:fld id="{98AC6849-8848-4E76-9DD6-FADB8142A8FF}" type="slidenum">
              <a:rPr lang="en-US" smtClean="0"/>
              <a:t>‹#›</a:t>
            </a:fld>
            <a:endParaRPr lang="en-US"/>
          </a:p>
        </p:txBody>
      </p:sp>
    </p:spTree>
    <p:extLst>
      <p:ext uri="{BB962C8B-B14F-4D97-AF65-F5344CB8AC3E}">
        <p14:creationId xmlns:p14="http://schemas.microsoft.com/office/powerpoint/2010/main" val="196914428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DE4A4-880A-71B2-537E-508FD907D5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8E0A78-710B-1B72-745A-6DE9798083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0F163A-755D-FA2F-801A-A5EDAC39C8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D64B8-212E-8A78-58CC-31C3843F1535}"/>
              </a:ext>
            </a:extLst>
          </p:cNvPr>
          <p:cNvSpPr>
            <a:spLocks noGrp="1"/>
          </p:cNvSpPr>
          <p:nvPr>
            <p:ph type="dt" sz="half" idx="10"/>
          </p:nvPr>
        </p:nvSpPr>
        <p:spPr/>
        <p:txBody>
          <a:bodyPr/>
          <a:lstStyle/>
          <a:p>
            <a:fld id="{E7E137FD-A1D4-4180-AECA-84EEB4C1B7D5}" type="datetimeFigureOut">
              <a:rPr lang="en-US" smtClean="0"/>
              <a:t>5/12/2023</a:t>
            </a:fld>
            <a:endParaRPr lang="en-US"/>
          </a:p>
        </p:txBody>
      </p:sp>
      <p:sp>
        <p:nvSpPr>
          <p:cNvPr id="6" name="Footer Placeholder 5">
            <a:extLst>
              <a:ext uri="{FF2B5EF4-FFF2-40B4-BE49-F238E27FC236}">
                <a16:creationId xmlns:a16="http://schemas.microsoft.com/office/drawing/2014/main" id="{D3DE2E6C-3977-5F9B-C26F-3CDFFB1BD2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1E0251-3250-FB7C-D445-D9E24461B37E}"/>
              </a:ext>
            </a:extLst>
          </p:cNvPr>
          <p:cNvSpPr>
            <a:spLocks noGrp="1"/>
          </p:cNvSpPr>
          <p:nvPr>
            <p:ph type="sldNum" sz="quarter" idx="12"/>
          </p:nvPr>
        </p:nvSpPr>
        <p:spPr/>
        <p:txBody>
          <a:bodyPr/>
          <a:lstStyle/>
          <a:p>
            <a:fld id="{98AC6849-8848-4E76-9DD6-FADB8142A8FF}" type="slidenum">
              <a:rPr lang="en-US" smtClean="0"/>
              <a:t>‹#›</a:t>
            </a:fld>
            <a:endParaRPr lang="en-US"/>
          </a:p>
        </p:txBody>
      </p:sp>
    </p:spTree>
    <p:extLst>
      <p:ext uri="{BB962C8B-B14F-4D97-AF65-F5344CB8AC3E}">
        <p14:creationId xmlns:p14="http://schemas.microsoft.com/office/powerpoint/2010/main" val="265265190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1DA3C9-C0FE-52A3-70C4-BB57B9B28C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6E314F-FBA2-6947-6B19-E6A062B0B7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FB5453-250E-6107-8A95-A339AA23A3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E137FD-A1D4-4180-AECA-84EEB4C1B7D5}" type="datetimeFigureOut">
              <a:rPr lang="en-US" smtClean="0"/>
              <a:t>5/12/2023</a:t>
            </a:fld>
            <a:endParaRPr lang="en-US"/>
          </a:p>
        </p:txBody>
      </p:sp>
      <p:sp>
        <p:nvSpPr>
          <p:cNvPr id="5" name="Footer Placeholder 4">
            <a:extLst>
              <a:ext uri="{FF2B5EF4-FFF2-40B4-BE49-F238E27FC236}">
                <a16:creationId xmlns:a16="http://schemas.microsoft.com/office/drawing/2014/main" id="{FB483983-61D7-604E-B6D9-468098A0C7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164F77-6A8D-332E-AA14-2C91082AE9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AC6849-8848-4E76-9DD6-FADB8142A8FF}" type="slidenum">
              <a:rPr lang="en-US" smtClean="0"/>
              <a:t>‹#›</a:t>
            </a:fld>
            <a:endParaRPr lang="en-US"/>
          </a:p>
        </p:txBody>
      </p:sp>
    </p:spTree>
    <p:extLst>
      <p:ext uri="{BB962C8B-B14F-4D97-AF65-F5344CB8AC3E}">
        <p14:creationId xmlns:p14="http://schemas.microsoft.com/office/powerpoint/2010/main" val="1169157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hyperlink" Target="https://www.pngall.com/albert-einstein-png" TargetMode="Externa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1.jp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hyperlink" Target="https://pixabay.com/en/question-mark-consider-think-2318030/" TargetMode="External"/><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2283E8-6D56-3783-F929-8E1D857DD123}"/>
              </a:ext>
            </a:extLst>
          </p:cNvPr>
          <p:cNvSpPr txBox="1"/>
          <p:nvPr/>
        </p:nvSpPr>
        <p:spPr>
          <a:xfrm>
            <a:off x="389382" y="4242350"/>
            <a:ext cx="3857244" cy="14121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000" b="1" dirty="0">
                <a:latin typeface="+mj-lt"/>
                <a:ea typeface="+mj-ea"/>
                <a:cs typeface="+mj-cs"/>
              </a:rPr>
              <a:t>Yakima Neighborhood Health Services</a:t>
            </a:r>
          </a:p>
        </p:txBody>
      </p:sp>
      <p:pic>
        <p:nvPicPr>
          <p:cNvPr id="4" name="Picture 3" descr="A picture containing tree, sky, outdoor, house&#10;&#10;Description automatically generated">
            <a:extLst>
              <a:ext uri="{FF2B5EF4-FFF2-40B4-BE49-F238E27FC236}">
                <a16:creationId xmlns:a16="http://schemas.microsoft.com/office/drawing/2014/main" id="{C610FB85-CBC6-40AC-ABBF-4DD8756ADEF8}"/>
              </a:ext>
            </a:extLst>
          </p:cNvPr>
          <p:cNvPicPr>
            <a:picLocks noChangeAspect="1"/>
          </p:cNvPicPr>
          <p:nvPr/>
        </p:nvPicPr>
        <p:blipFill rotWithShape="1">
          <a:blip r:embed="rId3">
            <a:extLst>
              <a:ext uri="{28A0092B-C50C-407E-A947-70E740481C1C}">
                <a14:useLocalDpi xmlns:a14="http://schemas.microsoft.com/office/drawing/2010/main" val="0"/>
              </a:ext>
            </a:extLst>
          </a:blip>
          <a:srcRect t="7788" b="11807"/>
          <a:stretch/>
        </p:blipFill>
        <p:spPr>
          <a:xfrm>
            <a:off x="20" y="6747"/>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3" name="Subtitle 2">
            <a:extLst>
              <a:ext uri="{FF2B5EF4-FFF2-40B4-BE49-F238E27FC236}">
                <a16:creationId xmlns:a16="http://schemas.microsoft.com/office/drawing/2014/main" id="{2F5091D4-4C79-4033-A0C7-323D65517B95}"/>
              </a:ext>
            </a:extLst>
          </p:cNvPr>
          <p:cNvSpPr>
            <a:spLocks noGrp="1"/>
          </p:cNvSpPr>
          <p:nvPr>
            <p:ph type="body" idx="4294967295"/>
          </p:nvPr>
        </p:nvSpPr>
        <p:spPr>
          <a:xfrm>
            <a:off x="4654294" y="4777739"/>
            <a:ext cx="6897626" cy="1399223"/>
          </a:xfrm>
        </p:spPr>
        <p:txBody>
          <a:bodyPr vert="horz" lIns="91440" tIns="45720" rIns="91440" bIns="45720" rtlCol="0" anchor="ctr">
            <a:normAutofit/>
          </a:bodyPr>
          <a:lstStyle/>
          <a:p>
            <a:pPr marL="0"/>
            <a:r>
              <a:rPr lang="en-US" sz="2200" dirty="0"/>
              <a:t>Our mission is to provide accessible, affordable, quality health care, provide learning opportunities for students of health professions, </a:t>
            </a:r>
            <a:r>
              <a:rPr lang="en-US" sz="2200" b="1" dirty="0"/>
              <a:t>end homelessness and improve quality of life in our communities.</a:t>
            </a:r>
          </a:p>
        </p:txBody>
      </p:sp>
      <p:sp>
        <p:nvSpPr>
          <p:cNvPr id="5" name="TextBox 4">
            <a:extLst>
              <a:ext uri="{FF2B5EF4-FFF2-40B4-BE49-F238E27FC236}">
                <a16:creationId xmlns:a16="http://schemas.microsoft.com/office/drawing/2014/main" id="{5B5CA7D7-0596-0310-0995-837B463605D7}"/>
              </a:ext>
            </a:extLst>
          </p:cNvPr>
          <p:cNvSpPr txBox="1"/>
          <p:nvPr/>
        </p:nvSpPr>
        <p:spPr>
          <a:xfrm>
            <a:off x="240359" y="5334000"/>
            <a:ext cx="4076266" cy="1200329"/>
          </a:xfrm>
          <a:prstGeom prst="rect">
            <a:avLst/>
          </a:prstGeom>
          <a:noFill/>
        </p:spPr>
        <p:txBody>
          <a:bodyPr wrap="square" rtlCol="0">
            <a:spAutoFit/>
          </a:bodyPr>
          <a:lstStyle/>
          <a:p>
            <a:pPr algn="ctr"/>
            <a:r>
              <a:rPr lang="en-US" sz="2400" dirty="0"/>
              <a:t>Leveraging Policies in Washington State to Address Health &amp; Housing Insecurity</a:t>
            </a:r>
          </a:p>
        </p:txBody>
      </p:sp>
    </p:spTree>
    <p:extLst>
      <p:ext uri="{BB962C8B-B14F-4D97-AF65-F5344CB8AC3E}">
        <p14:creationId xmlns:p14="http://schemas.microsoft.com/office/powerpoint/2010/main" val="300073966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46BC2D-ACCA-5A7B-C7E5-A62EC969A7BA}"/>
              </a:ext>
            </a:extLst>
          </p:cNvPr>
          <p:cNvSpPr>
            <a:spLocks noGrp="1"/>
          </p:cNvSpPr>
          <p:nvPr>
            <p:ph type="title"/>
          </p:nvPr>
        </p:nvSpPr>
        <p:spPr/>
        <p:txBody>
          <a:bodyPr/>
          <a:lstStyle/>
          <a:p>
            <a:pPr algn="ctr"/>
            <a:r>
              <a:rPr lang="en-US" dirty="0"/>
              <a:t>Possible Leverage – Low Police Motivation</a:t>
            </a:r>
          </a:p>
        </p:txBody>
      </p:sp>
      <p:pic>
        <p:nvPicPr>
          <p:cNvPr id="8" name="Content Placeholder 7">
            <a:extLst>
              <a:ext uri="{FF2B5EF4-FFF2-40B4-BE49-F238E27FC236}">
                <a16:creationId xmlns:a16="http://schemas.microsoft.com/office/drawing/2014/main" id="{B80F240C-7E29-6A60-6790-DCCEFAFFF394}"/>
              </a:ext>
            </a:extLst>
          </p:cNvPr>
          <p:cNvPicPr>
            <a:picLocks noGrp="1" noChangeAspect="1"/>
          </p:cNvPicPr>
          <p:nvPr>
            <p:ph idx="1"/>
          </p:nvPr>
        </p:nvPicPr>
        <p:blipFill>
          <a:blip r:embed="rId3"/>
          <a:stretch>
            <a:fillRect/>
          </a:stretch>
        </p:blipFill>
        <p:spPr>
          <a:xfrm>
            <a:off x="1506807" y="1825625"/>
            <a:ext cx="9178385"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3011841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6D5CB-40AE-E7AA-BC25-02D94651C88C}"/>
              </a:ext>
            </a:extLst>
          </p:cNvPr>
          <p:cNvSpPr>
            <a:spLocks noGrp="1"/>
          </p:cNvSpPr>
          <p:nvPr>
            <p:ph type="title"/>
          </p:nvPr>
        </p:nvSpPr>
        <p:spPr/>
        <p:txBody>
          <a:bodyPr/>
          <a:lstStyle/>
          <a:p>
            <a:r>
              <a:rPr lang="en-US" dirty="0"/>
              <a:t>Deliberations</a:t>
            </a:r>
          </a:p>
        </p:txBody>
      </p:sp>
      <p:sp>
        <p:nvSpPr>
          <p:cNvPr id="3" name="Content Placeholder 2">
            <a:extLst>
              <a:ext uri="{FF2B5EF4-FFF2-40B4-BE49-F238E27FC236}">
                <a16:creationId xmlns:a16="http://schemas.microsoft.com/office/drawing/2014/main" id="{F0C7E28F-632B-B89D-CFE5-A4B620E6A16C}"/>
              </a:ext>
            </a:extLst>
          </p:cNvPr>
          <p:cNvSpPr>
            <a:spLocks noGrp="1"/>
          </p:cNvSpPr>
          <p:nvPr>
            <p:ph idx="1"/>
          </p:nvPr>
        </p:nvSpPr>
        <p:spPr/>
        <p:txBody>
          <a:bodyPr/>
          <a:lstStyle/>
          <a:p>
            <a:r>
              <a:rPr lang="en-US" dirty="0"/>
              <a:t>Studies, studies, studies</a:t>
            </a:r>
          </a:p>
          <a:p>
            <a:pPr lvl="1"/>
            <a:r>
              <a:rPr lang="en-US" dirty="0"/>
              <a:t>Permanent or Mobile</a:t>
            </a:r>
          </a:p>
          <a:p>
            <a:r>
              <a:rPr lang="en-US" dirty="0"/>
              <a:t>Needs assessment !</a:t>
            </a:r>
          </a:p>
          <a:p>
            <a:pPr lvl="1"/>
            <a:r>
              <a:rPr lang="en-US" dirty="0"/>
              <a:t>Unsheltered people don’t wash very often</a:t>
            </a:r>
          </a:p>
          <a:p>
            <a:pPr lvl="1"/>
            <a:r>
              <a:rPr lang="en-US" dirty="0"/>
              <a:t>Find it hard to access facilities to wash hands</a:t>
            </a:r>
          </a:p>
          <a:p>
            <a:pPr lvl="1"/>
            <a:r>
              <a:rPr lang="en-US" dirty="0"/>
              <a:t>Find it hard to access facilities to access toilets</a:t>
            </a:r>
          </a:p>
          <a:p>
            <a:pPr lvl="1"/>
            <a:r>
              <a:rPr lang="en-US" dirty="0"/>
              <a:t>Can’t find public bathrooms</a:t>
            </a:r>
          </a:p>
          <a:p>
            <a:pPr lvl="1"/>
            <a:endParaRPr lang="en-US" dirty="0"/>
          </a:p>
          <a:p>
            <a:pPr marL="457200" lvl="1" indent="0">
              <a:buNone/>
            </a:pPr>
            <a:endParaRPr lang="en-US" dirty="0"/>
          </a:p>
          <a:p>
            <a:pPr marL="0" indent="0">
              <a:buNone/>
            </a:pPr>
            <a:endParaRPr lang="en-US" dirty="0"/>
          </a:p>
          <a:p>
            <a:endParaRPr lang="en-US" dirty="0"/>
          </a:p>
        </p:txBody>
      </p:sp>
      <p:pic>
        <p:nvPicPr>
          <p:cNvPr id="5" name="Picture 4">
            <a:extLst>
              <a:ext uri="{FF2B5EF4-FFF2-40B4-BE49-F238E27FC236}">
                <a16:creationId xmlns:a16="http://schemas.microsoft.com/office/drawing/2014/main" id="{41908F65-1955-9B6F-FDCB-B1439997CF6D}"/>
              </a:ext>
            </a:extLst>
          </p:cNvPr>
          <p:cNvPicPr>
            <a:picLocks noChangeAspect="1"/>
          </p:cNvPicPr>
          <p:nvPr/>
        </p:nvPicPr>
        <p:blipFill>
          <a:blip r:embed="rId2"/>
          <a:stretch>
            <a:fillRect/>
          </a:stretch>
        </p:blipFill>
        <p:spPr>
          <a:xfrm>
            <a:off x="8577263" y="681037"/>
            <a:ext cx="3028665" cy="2488966"/>
          </a:xfrm>
          <a:prstGeom prst="rect">
            <a:avLst/>
          </a:prstGeom>
        </p:spPr>
      </p:pic>
      <p:pic>
        <p:nvPicPr>
          <p:cNvPr id="7" name="Picture 6">
            <a:extLst>
              <a:ext uri="{FF2B5EF4-FFF2-40B4-BE49-F238E27FC236}">
                <a16:creationId xmlns:a16="http://schemas.microsoft.com/office/drawing/2014/main" id="{D6FEC273-FB9E-D0A7-7B36-C8CEE0964619}"/>
              </a:ext>
            </a:extLst>
          </p:cNvPr>
          <p:cNvPicPr>
            <a:picLocks noChangeAspect="1"/>
          </p:cNvPicPr>
          <p:nvPr/>
        </p:nvPicPr>
        <p:blipFill>
          <a:blip r:embed="rId3"/>
          <a:stretch>
            <a:fillRect/>
          </a:stretch>
        </p:blipFill>
        <p:spPr>
          <a:xfrm>
            <a:off x="8577263" y="3292540"/>
            <a:ext cx="3028665" cy="1988722"/>
          </a:xfrm>
          <a:prstGeom prst="rect">
            <a:avLst/>
          </a:prstGeom>
        </p:spPr>
      </p:pic>
      <p:pic>
        <p:nvPicPr>
          <p:cNvPr id="9" name="Picture 8" descr="A picture containing human face, wrinkle, person, forehead&#10;&#10;Description automatically generated">
            <a:extLst>
              <a:ext uri="{FF2B5EF4-FFF2-40B4-BE49-F238E27FC236}">
                <a16:creationId xmlns:a16="http://schemas.microsoft.com/office/drawing/2014/main" id="{3C1C6CF3-D683-17E0-288E-B52221B66C2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614738" y="4598223"/>
            <a:ext cx="3499131" cy="1894652"/>
          </a:xfrm>
          <a:prstGeom prst="rect">
            <a:avLst/>
          </a:prstGeom>
        </p:spPr>
      </p:pic>
    </p:spTree>
    <p:extLst>
      <p:ext uri="{BB962C8B-B14F-4D97-AF65-F5344CB8AC3E}">
        <p14:creationId xmlns:p14="http://schemas.microsoft.com/office/powerpoint/2010/main" val="303410611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148B6A-B425-52C0-AC10-4FEC24278D0A}"/>
              </a:ext>
            </a:extLst>
          </p:cNvPr>
          <p:cNvSpPr>
            <a:spLocks noGrp="1"/>
          </p:cNvSpPr>
          <p:nvPr>
            <p:ph type="title"/>
          </p:nvPr>
        </p:nvSpPr>
        <p:spPr/>
        <p:txBody>
          <a:bodyPr/>
          <a:lstStyle/>
          <a:p>
            <a:r>
              <a:rPr lang="en-US" dirty="0"/>
              <a:t>Revised Code of Washington</a:t>
            </a:r>
          </a:p>
        </p:txBody>
      </p:sp>
      <p:pic>
        <p:nvPicPr>
          <p:cNvPr id="6" name="Picture 5">
            <a:extLst>
              <a:ext uri="{FF2B5EF4-FFF2-40B4-BE49-F238E27FC236}">
                <a16:creationId xmlns:a16="http://schemas.microsoft.com/office/drawing/2014/main" id="{659535F4-45F6-601E-629E-5DDB1DB2125F}"/>
              </a:ext>
            </a:extLst>
          </p:cNvPr>
          <p:cNvPicPr>
            <a:picLocks noChangeAspect="1"/>
          </p:cNvPicPr>
          <p:nvPr/>
        </p:nvPicPr>
        <p:blipFill>
          <a:blip r:embed="rId2"/>
          <a:stretch>
            <a:fillRect/>
          </a:stretch>
        </p:blipFill>
        <p:spPr>
          <a:xfrm>
            <a:off x="129333" y="2519476"/>
            <a:ext cx="11933333" cy="1819048"/>
          </a:xfrm>
          <a:prstGeom prst="rect">
            <a:avLst/>
          </a:prstGeom>
        </p:spPr>
      </p:pic>
      <p:pic>
        <p:nvPicPr>
          <p:cNvPr id="3" name="Picture 2">
            <a:extLst>
              <a:ext uri="{FF2B5EF4-FFF2-40B4-BE49-F238E27FC236}">
                <a16:creationId xmlns:a16="http://schemas.microsoft.com/office/drawing/2014/main" id="{9C6E3627-D8DC-4D10-CF99-EA5353573CFB}"/>
              </a:ext>
            </a:extLst>
          </p:cNvPr>
          <p:cNvPicPr>
            <a:picLocks noChangeAspect="1"/>
          </p:cNvPicPr>
          <p:nvPr/>
        </p:nvPicPr>
        <p:blipFill>
          <a:blip r:embed="rId3"/>
          <a:stretch>
            <a:fillRect/>
          </a:stretch>
        </p:blipFill>
        <p:spPr>
          <a:xfrm>
            <a:off x="8824565" y="165100"/>
            <a:ext cx="3238101" cy="2093600"/>
          </a:xfrm>
          <a:prstGeom prst="rect">
            <a:avLst/>
          </a:prstGeom>
        </p:spPr>
      </p:pic>
    </p:spTree>
    <p:extLst>
      <p:ext uri="{BB962C8B-B14F-4D97-AF65-F5344CB8AC3E}">
        <p14:creationId xmlns:p14="http://schemas.microsoft.com/office/powerpoint/2010/main" val="249623303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E2C50B-1BB4-15E4-CFF1-8F8C1795F3EF}"/>
              </a:ext>
            </a:extLst>
          </p:cNvPr>
          <p:cNvSpPr>
            <a:spLocks noGrp="1"/>
          </p:cNvSpPr>
          <p:nvPr>
            <p:ph type="title" idx="4294967295"/>
          </p:nvPr>
        </p:nvSpPr>
        <p:spPr>
          <a:xfrm>
            <a:off x="638882" y="639193"/>
            <a:ext cx="3571810" cy="3573516"/>
          </a:xfrm>
        </p:spPr>
        <p:txBody>
          <a:bodyPr vert="horz" lIns="91440" tIns="45720" rIns="91440" bIns="45720" rtlCol="0" anchor="b">
            <a:normAutofit/>
          </a:bodyPr>
          <a:lstStyle/>
          <a:p>
            <a:r>
              <a:rPr lang="en-US" sz="4600" i="1" kern="1200">
                <a:solidFill>
                  <a:schemeClr val="tx1"/>
                </a:solidFill>
                <a:latin typeface="+mj-lt"/>
                <a:ea typeface="+mj-ea"/>
                <a:cs typeface="+mj-cs"/>
              </a:rPr>
              <a:t>Neighborhood Showers</a:t>
            </a: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trailer parked in a parking lot&#10;&#10;Description automatically generated with medium confidence">
            <a:extLst>
              <a:ext uri="{FF2B5EF4-FFF2-40B4-BE49-F238E27FC236}">
                <a16:creationId xmlns:a16="http://schemas.microsoft.com/office/drawing/2014/main" id="{BF763F3B-350B-54E4-D635-DDE1B7B6E5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296" y="709803"/>
            <a:ext cx="7214616" cy="5410962"/>
          </a:xfrm>
          <a:prstGeom prst="rect">
            <a:avLst/>
          </a:prstGeom>
        </p:spPr>
      </p:pic>
    </p:spTree>
    <p:extLst>
      <p:ext uri="{BB962C8B-B14F-4D97-AF65-F5344CB8AC3E}">
        <p14:creationId xmlns:p14="http://schemas.microsoft.com/office/powerpoint/2010/main" val="65343865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D2EB5-26A9-2F9B-9406-7D94CCADEDF1}"/>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t>Addressing Human Needs</a:t>
            </a:r>
          </a:p>
        </p:txBody>
      </p:sp>
      <p:pic>
        <p:nvPicPr>
          <p:cNvPr id="5" name="Picture 4" descr="Graphical user interface, text&#10;&#10;Description automatically generated">
            <a:extLst>
              <a:ext uri="{FF2B5EF4-FFF2-40B4-BE49-F238E27FC236}">
                <a16:creationId xmlns:a16="http://schemas.microsoft.com/office/drawing/2014/main" id="{50509BBB-09C6-405B-82FA-55F24DAD0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43" y="2426818"/>
            <a:ext cx="5076364" cy="3997637"/>
          </a:xfrm>
          <a:prstGeom prst="rect">
            <a:avLst/>
          </a:prstGeom>
        </p:spPr>
      </p:pic>
      <p:pic>
        <p:nvPicPr>
          <p:cNvPr id="4" name="Picture 3" descr="Diagram, engineering drawing&#10;&#10;Description automatically generated">
            <a:extLst>
              <a:ext uri="{FF2B5EF4-FFF2-40B4-BE49-F238E27FC236}">
                <a16:creationId xmlns:a16="http://schemas.microsoft.com/office/drawing/2014/main" id="{AA098759-AD92-C456-FD98-9B17E6A314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073" y="3545870"/>
            <a:ext cx="5455917" cy="1759533"/>
          </a:xfrm>
          <a:prstGeom prst="rect">
            <a:avLst/>
          </a:prstGeom>
        </p:spPr>
      </p:pic>
    </p:spTree>
    <p:extLst>
      <p:ext uri="{BB962C8B-B14F-4D97-AF65-F5344CB8AC3E}">
        <p14:creationId xmlns:p14="http://schemas.microsoft.com/office/powerpoint/2010/main" val="147260862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6" name="Picture 5" descr="A picture containing bathroom, plumbing fixture, wall, indoor&#10;&#10;Description automatically generated">
            <a:extLst>
              <a:ext uri="{FF2B5EF4-FFF2-40B4-BE49-F238E27FC236}">
                <a16:creationId xmlns:a16="http://schemas.microsoft.com/office/drawing/2014/main" id="{F2819EDB-73A9-28F6-1001-5C0A1F4701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391" y="1123527"/>
            <a:ext cx="3453600" cy="4604800"/>
          </a:xfrm>
          <a:prstGeom prst="rect">
            <a:avLst/>
          </a:prstGeom>
        </p:spPr>
      </p:pic>
      <p:cxnSp>
        <p:nvCxnSpPr>
          <p:cNvPr id="13" name="Straight Connector 12">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 name="Picture 7" descr="A stack of washer and dryer in a trailer&#10;&#10;Description automatically generated with medium confidence">
            <a:extLst>
              <a:ext uri="{FF2B5EF4-FFF2-40B4-BE49-F238E27FC236}">
                <a16:creationId xmlns:a16="http://schemas.microsoft.com/office/drawing/2014/main" id="{AC8AFE0C-0C6E-3864-AA81-CDCE39519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4096" y="1123528"/>
            <a:ext cx="3453600" cy="4604800"/>
          </a:xfrm>
          <a:prstGeom prst="rect">
            <a:avLst/>
          </a:prstGeom>
        </p:spPr>
      </p:pic>
      <p:pic>
        <p:nvPicPr>
          <p:cNvPr id="9" name="Picture 8" descr="A picture containing person, outdoor&#10;&#10;Description automatically generated">
            <a:extLst>
              <a:ext uri="{FF2B5EF4-FFF2-40B4-BE49-F238E27FC236}">
                <a16:creationId xmlns:a16="http://schemas.microsoft.com/office/drawing/2014/main" id="{3C471DDF-057F-69E6-DCDB-AF66DFE2F519}"/>
              </a:ext>
            </a:extLst>
          </p:cNvPr>
          <p:cNvPicPr>
            <a:picLocks noChangeAspect="1"/>
          </p:cNvPicPr>
          <p:nvPr/>
        </p:nvPicPr>
        <p:blipFill rotWithShape="1">
          <a:blip r:embed="rId4">
            <a:extLst>
              <a:ext uri="{28A0092B-C50C-407E-A947-70E740481C1C}">
                <a14:useLocalDpi xmlns:a14="http://schemas.microsoft.com/office/drawing/2010/main" val="0"/>
              </a:ext>
            </a:extLst>
          </a:blip>
          <a:srcRect r="-4" b="15573"/>
          <a:stretch/>
        </p:blipFill>
        <p:spPr>
          <a:xfrm>
            <a:off x="4117253" y="1327248"/>
            <a:ext cx="3728839" cy="4197358"/>
          </a:xfrm>
          <a:prstGeom prst="rect">
            <a:avLst/>
          </a:prstGeom>
        </p:spPr>
      </p:pic>
    </p:spTree>
    <p:extLst>
      <p:ext uri="{BB962C8B-B14F-4D97-AF65-F5344CB8AC3E}">
        <p14:creationId xmlns:p14="http://schemas.microsoft.com/office/powerpoint/2010/main" val="261850250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group of people sitting at a table&#10;&#10;Description automatically generated">
            <a:extLst>
              <a:ext uri="{FF2B5EF4-FFF2-40B4-BE49-F238E27FC236}">
                <a16:creationId xmlns:a16="http://schemas.microsoft.com/office/drawing/2014/main" id="{1F29DD53-24AF-AA67-4AB5-A962811713C5}"/>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2451" b="2985"/>
          <a:stretch/>
        </p:blipFill>
        <p:spPr>
          <a:xfrm>
            <a:off x="1"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8D25D2-3F9A-1DF0-6306-8A0DA304A79B}"/>
              </a:ext>
            </a:extLst>
          </p:cNvPr>
          <p:cNvSpPr>
            <a:spLocks noGrp="1"/>
          </p:cNvSpPr>
          <p:nvPr>
            <p:ph type="title"/>
          </p:nvPr>
        </p:nvSpPr>
        <p:spPr>
          <a:xfrm>
            <a:off x="7531610" y="365125"/>
            <a:ext cx="3822189" cy="806450"/>
          </a:xfrm>
        </p:spPr>
        <p:txBody>
          <a:bodyPr vert="horz" lIns="91440" tIns="45720" rIns="91440" bIns="45720" rtlCol="0" anchor="ctr">
            <a:normAutofit/>
          </a:bodyPr>
          <a:lstStyle/>
          <a:p>
            <a:pPr algn="ctr"/>
            <a:r>
              <a:rPr lang="en-US" sz="4000" dirty="0"/>
              <a:t>The Process</a:t>
            </a:r>
          </a:p>
        </p:txBody>
      </p:sp>
      <p:sp>
        <p:nvSpPr>
          <p:cNvPr id="9" name="Content Placeholder 8">
            <a:extLst>
              <a:ext uri="{FF2B5EF4-FFF2-40B4-BE49-F238E27FC236}">
                <a16:creationId xmlns:a16="http://schemas.microsoft.com/office/drawing/2014/main" id="{BBB19BB9-9556-C048-AC4C-58C9F1CC2E49}"/>
              </a:ext>
            </a:extLst>
          </p:cNvPr>
          <p:cNvSpPr>
            <a:spLocks noGrp="1"/>
          </p:cNvSpPr>
          <p:nvPr>
            <p:ph sz="half" idx="2"/>
          </p:nvPr>
        </p:nvSpPr>
        <p:spPr>
          <a:xfrm>
            <a:off x="7531610" y="1328738"/>
            <a:ext cx="3822189" cy="5164137"/>
          </a:xfrm>
        </p:spPr>
        <p:txBody>
          <a:bodyPr vert="horz" lIns="91440" tIns="45720" rIns="91440" bIns="45720" rtlCol="0">
            <a:normAutofit/>
          </a:bodyPr>
          <a:lstStyle/>
          <a:p>
            <a:r>
              <a:rPr lang="en-US" sz="2000" dirty="0"/>
              <a:t>Welcome !</a:t>
            </a:r>
          </a:p>
          <a:p>
            <a:r>
              <a:rPr lang="en-US" sz="2000" dirty="0"/>
              <a:t>Registration / PHQ-2</a:t>
            </a:r>
          </a:p>
          <a:p>
            <a:r>
              <a:rPr lang="en-US" sz="2000" dirty="0"/>
              <a:t>Wandering RN</a:t>
            </a:r>
          </a:p>
          <a:p>
            <a:r>
              <a:rPr lang="en-US" sz="2000" dirty="0"/>
              <a:t>Timed Shower</a:t>
            </a:r>
          </a:p>
          <a:p>
            <a:r>
              <a:rPr lang="en-US" sz="2000" dirty="0"/>
              <a:t>Decompress with CHWs</a:t>
            </a:r>
          </a:p>
          <a:p>
            <a:r>
              <a:rPr lang="en-US" sz="2000" dirty="0"/>
              <a:t>PRAPARE</a:t>
            </a:r>
            <a:endParaRPr lang="en-US" sz="1600" dirty="0"/>
          </a:p>
          <a:p>
            <a:r>
              <a:rPr lang="en-US" sz="2000" dirty="0"/>
              <a:t>Hygiene Kit, Snack, Fresh Clothes</a:t>
            </a:r>
          </a:p>
          <a:p>
            <a:r>
              <a:rPr lang="en-US" sz="2000" dirty="0"/>
              <a:t>Available on Demand</a:t>
            </a:r>
          </a:p>
          <a:p>
            <a:pPr lvl="1"/>
            <a:r>
              <a:rPr lang="en-US" sz="1800" dirty="0"/>
              <a:t>SUD Provider</a:t>
            </a:r>
          </a:p>
          <a:p>
            <a:pPr lvl="1"/>
            <a:r>
              <a:rPr lang="en-US" sz="1800" dirty="0"/>
              <a:t>LMHC </a:t>
            </a:r>
          </a:p>
          <a:p>
            <a:pPr lvl="1"/>
            <a:r>
              <a:rPr lang="en-US" sz="1800" dirty="0"/>
              <a:t>Housing Case Managers</a:t>
            </a:r>
          </a:p>
          <a:p>
            <a:pPr lvl="1"/>
            <a:r>
              <a:rPr lang="en-US" sz="1800" dirty="0"/>
              <a:t>Emergency Services Staff</a:t>
            </a:r>
          </a:p>
          <a:p>
            <a:pPr marL="0" indent="0">
              <a:buNone/>
            </a:pPr>
            <a:endParaRPr lang="en-US" sz="2000" dirty="0"/>
          </a:p>
        </p:txBody>
      </p:sp>
    </p:spTree>
    <p:extLst>
      <p:ext uri="{BB962C8B-B14F-4D97-AF65-F5344CB8AC3E}">
        <p14:creationId xmlns:p14="http://schemas.microsoft.com/office/powerpoint/2010/main" val="168995008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6404A4-B1A0-D2FF-5A8B-82F5BAF452FF}"/>
              </a:ext>
            </a:extLst>
          </p:cNvPr>
          <p:cNvSpPr>
            <a:spLocks noGrp="1"/>
          </p:cNvSpPr>
          <p:nvPr>
            <p:ph type="title"/>
          </p:nvPr>
        </p:nvSpPr>
        <p:spPr/>
        <p:txBody>
          <a:bodyPr/>
          <a:lstStyle/>
          <a:p>
            <a:pPr algn="ctr"/>
            <a:r>
              <a:rPr lang="en-US" dirty="0"/>
              <a:t>”It’s the Water… And a Lot More ”</a:t>
            </a:r>
          </a:p>
        </p:txBody>
      </p:sp>
      <p:graphicFrame>
        <p:nvGraphicFramePr>
          <p:cNvPr id="6" name="Chart 5">
            <a:extLst>
              <a:ext uri="{FF2B5EF4-FFF2-40B4-BE49-F238E27FC236}">
                <a16:creationId xmlns:a16="http://schemas.microsoft.com/office/drawing/2014/main" id="{724FEABC-4345-A754-03FE-1CF5A1098E2B}"/>
              </a:ext>
            </a:extLst>
          </p:cNvPr>
          <p:cNvGraphicFramePr>
            <a:graphicFrameLocks noGrp="1"/>
          </p:cNvGraphicFramePr>
          <p:nvPr>
            <p:extLst>
              <p:ext uri="{D42A27DB-BD31-4B8C-83A1-F6EECF244321}">
                <p14:modId xmlns:p14="http://schemas.microsoft.com/office/powerpoint/2010/main" val="2346286930"/>
              </p:ext>
            </p:extLst>
          </p:nvPr>
        </p:nvGraphicFramePr>
        <p:xfrm>
          <a:off x="571501" y="1533636"/>
          <a:ext cx="8331254" cy="4878277"/>
        </p:xfrm>
        <a:graphic>
          <a:graphicData uri="http://schemas.openxmlformats.org/drawingml/2006/chart">
            <c:chart xmlns:c="http://schemas.openxmlformats.org/drawingml/2006/chart" xmlns:r="http://schemas.openxmlformats.org/officeDocument/2006/relationships" r:id="rId2"/>
          </a:graphicData>
        </a:graphic>
      </p:graphicFrame>
      <p:pic>
        <p:nvPicPr>
          <p:cNvPr id="7" name="Content Placeholder 11" descr="A group of people walking in a parking lot&#10;&#10;Description automatically generated with medium confidence">
            <a:extLst>
              <a:ext uri="{FF2B5EF4-FFF2-40B4-BE49-F238E27FC236}">
                <a16:creationId xmlns:a16="http://schemas.microsoft.com/office/drawing/2014/main" id="{58B03C07-301A-6F77-33A2-06E108B33B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176542" y="3564335"/>
            <a:ext cx="3254375" cy="2440781"/>
          </a:xfrm>
          <a:prstGeom prst="rect">
            <a:avLst/>
          </a:prstGeom>
        </p:spPr>
      </p:pic>
    </p:spTree>
    <p:extLst>
      <p:ext uri="{BB962C8B-B14F-4D97-AF65-F5344CB8AC3E}">
        <p14:creationId xmlns:p14="http://schemas.microsoft.com/office/powerpoint/2010/main" val="222108015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A531E7-8AD5-1971-1A90-0CE3FDA7F583}"/>
              </a:ext>
            </a:extLst>
          </p:cNvPr>
          <p:cNvSpPr>
            <a:spLocks noGrp="1"/>
          </p:cNvSpPr>
          <p:nvPr>
            <p:ph type="title"/>
          </p:nvPr>
        </p:nvSpPr>
        <p:spPr>
          <a:xfrm>
            <a:off x="838200" y="365125"/>
            <a:ext cx="11022106" cy="1325563"/>
          </a:xfrm>
        </p:spPr>
        <p:txBody>
          <a:bodyPr/>
          <a:lstStyle/>
          <a:p>
            <a:r>
              <a:rPr lang="en-US" dirty="0"/>
              <a:t>Primary Care is a                       to SUD Treatment</a:t>
            </a:r>
          </a:p>
        </p:txBody>
      </p:sp>
      <p:pic>
        <p:nvPicPr>
          <p:cNvPr id="8" name="Content Placeholder 7">
            <a:extLst>
              <a:ext uri="{FF2B5EF4-FFF2-40B4-BE49-F238E27FC236}">
                <a16:creationId xmlns:a16="http://schemas.microsoft.com/office/drawing/2014/main" id="{2C808D33-3A8E-3E71-698A-DD14A00DBDA8}"/>
              </a:ext>
            </a:extLst>
          </p:cNvPr>
          <p:cNvPicPr>
            <a:picLocks noGrp="1" noChangeAspect="1"/>
          </p:cNvPicPr>
          <p:nvPr>
            <p:ph sz="half" idx="2"/>
          </p:nvPr>
        </p:nvPicPr>
        <p:blipFill>
          <a:blip r:embed="rId3"/>
          <a:stretch>
            <a:fillRect/>
          </a:stretch>
        </p:blipFill>
        <p:spPr>
          <a:xfrm>
            <a:off x="6172200" y="1986902"/>
            <a:ext cx="5181600" cy="4028784"/>
          </a:xfrm>
          <a:prstGeom prst="rect">
            <a:avLst/>
          </a:prstGeom>
        </p:spPr>
      </p:pic>
      <p:graphicFrame>
        <p:nvGraphicFramePr>
          <p:cNvPr id="9" name="Content Placeholder 8">
            <a:extLst>
              <a:ext uri="{FF2B5EF4-FFF2-40B4-BE49-F238E27FC236}">
                <a16:creationId xmlns:a16="http://schemas.microsoft.com/office/drawing/2014/main" id="{5AFE43E9-A6CC-C907-AAED-5A6349308EEC}"/>
              </a:ext>
            </a:extLst>
          </p:cNvPr>
          <p:cNvGraphicFramePr>
            <a:graphicFrameLocks noGrp="1"/>
          </p:cNvGraphicFramePr>
          <p:nvPr>
            <p:ph sz="half" idx="1"/>
          </p:nvPr>
        </p:nvGraphicFramePr>
        <p:xfrm>
          <a:off x="838200" y="1825625"/>
          <a:ext cx="5181600"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2" name="6-Point Star 1">
            <a:extLst>
              <a:ext uri="{FF2B5EF4-FFF2-40B4-BE49-F238E27FC236}">
                <a16:creationId xmlns:a16="http://schemas.microsoft.com/office/drawing/2014/main" id="{776C6F55-1B6C-C381-14DA-3E3A77BA32F8}"/>
              </a:ext>
            </a:extLst>
          </p:cNvPr>
          <p:cNvSpPr/>
          <p:nvPr/>
        </p:nvSpPr>
        <p:spPr>
          <a:xfrm>
            <a:off x="5674660" y="86612"/>
            <a:ext cx="1828800" cy="1882588"/>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DCA67E2-68B7-58F2-F07B-C4A01974EC69}"/>
              </a:ext>
            </a:extLst>
          </p:cNvPr>
          <p:cNvSpPr/>
          <p:nvPr/>
        </p:nvSpPr>
        <p:spPr>
          <a:xfrm rot="20694934">
            <a:off x="5311589" y="416813"/>
            <a:ext cx="2554941" cy="1077218"/>
          </a:xfrm>
          <a:prstGeom prst="rect">
            <a:avLst/>
          </a:prstGeom>
          <a:noFill/>
        </p:spPr>
        <p:txBody>
          <a:bodyPr wrap="square" lIns="91440" tIns="45720" rIns="91440" bIns="45720">
            <a:spAutoFit/>
          </a:bodyPr>
          <a:lstStyle/>
          <a:p>
            <a:pPr algn="ct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Barrier</a:t>
            </a:r>
          </a:p>
          <a:p>
            <a:pPr algn="ctr"/>
            <a:r>
              <a:rPr lang="en-US" sz="3200" b="1" dirty="0">
                <a:ln w="9525">
                  <a:solidFill>
                    <a:schemeClr val="bg1"/>
                  </a:solidFill>
                  <a:prstDash val="solid"/>
                </a:ln>
                <a:effectLst>
                  <a:outerShdw blurRad="12700" dist="38100" dir="2700000" algn="tl" rotWithShape="0">
                    <a:schemeClr val="bg1">
                      <a:lumMod val="50000"/>
                    </a:schemeClr>
                  </a:outerShdw>
                </a:effectLst>
              </a:rPr>
              <a:t>Busters</a:t>
            </a:r>
            <a:endPar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 name="Picture 3" descr="Text&#10;&#10;Description automatically generated with low confidence">
            <a:extLst>
              <a:ext uri="{FF2B5EF4-FFF2-40B4-BE49-F238E27FC236}">
                <a16:creationId xmlns:a16="http://schemas.microsoft.com/office/drawing/2014/main" id="{5C44B2E4-E014-4485-EFB5-AA130821C5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3700" y="6159500"/>
            <a:ext cx="2908300" cy="698500"/>
          </a:xfrm>
          <a:prstGeom prst="rect">
            <a:avLst/>
          </a:prstGeom>
        </p:spPr>
      </p:pic>
    </p:spTree>
    <p:extLst>
      <p:ext uri="{BB962C8B-B14F-4D97-AF65-F5344CB8AC3E}">
        <p14:creationId xmlns:p14="http://schemas.microsoft.com/office/powerpoint/2010/main" val="106465583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2250A6-5F1E-6932-0919-D35085946BF0}"/>
              </a:ext>
            </a:extLst>
          </p:cNvPr>
          <p:cNvSpPr>
            <a:spLocks noGrp="1"/>
          </p:cNvSpPr>
          <p:nvPr>
            <p:ph type="title"/>
          </p:nvPr>
        </p:nvSpPr>
        <p:spPr>
          <a:xfrm>
            <a:off x="838200" y="365125"/>
            <a:ext cx="3333750" cy="1325563"/>
          </a:xfrm>
        </p:spPr>
        <p:txBody>
          <a:bodyPr/>
          <a:lstStyle/>
          <a:p>
            <a:r>
              <a:rPr lang="en-US" dirty="0"/>
              <a:t>Survey Says…</a:t>
            </a:r>
          </a:p>
        </p:txBody>
      </p:sp>
      <p:pic>
        <p:nvPicPr>
          <p:cNvPr id="7" name="Picture 6">
            <a:extLst>
              <a:ext uri="{FF2B5EF4-FFF2-40B4-BE49-F238E27FC236}">
                <a16:creationId xmlns:a16="http://schemas.microsoft.com/office/drawing/2014/main" id="{72108AD3-874C-BBE7-0B65-58631ECA2F5D}"/>
              </a:ext>
            </a:extLst>
          </p:cNvPr>
          <p:cNvPicPr>
            <a:picLocks noChangeAspect="1"/>
          </p:cNvPicPr>
          <p:nvPr/>
        </p:nvPicPr>
        <p:blipFill>
          <a:blip r:embed="rId3"/>
          <a:stretch>
            <a:fillRect/>
          </a:stretch>
        </p:blipFill>
        <p:spPr>
          <a:xfrm>
            <a:off x="838200" y="3003690"/>
            <a:ext cx="7829188" cy="2599039"/>
          </a:xfrm>
          <a:prstGeom prst="rect">
            <a:avLst/>
          </a:prstGeom>
        </p:spPr>
      </p:pic>
      <p:pic>
        <p:nvPicPr>
          <p:cNvPr id="2" name="Picture 1">
            <a:extLst>
              <a:ext uri="{FF2B5EF4-FFF2-40B4-BE49-F238E27FC236}">
                <a16:creationId xmlns:a16="http://schemas.microsoft.com/office/drawing/2014/main" id="{EE58F683-A9DF-8C83-40B0-67E8A4F8A49D}"/>
              </a:ext>
            </a:extLst>
          </p:cNvPr>
          <p:cNvPicPr>
            <a:picLocks noChangeAspect="1"/>
          </p:cNvPicPr>
          <p:nvPr/>
        </p:nvPicPr>
        <p:blipFill>
          <a:blip r:embed="rId4"/>
          <a:stretch>
            <a:fillRect/>
          </a:stretch>
        </p:blipFill>
        <p:spPr>
          <a:xfrm>
            <a:off x="9607188" y="219939"/>
            <a:ext cx="2298700" cy="2235200"/>
          </a:xfrm>
          <a:prstGeom prst="rect">
            <a:avLst/>
          </a:prstGeom>
        </p:spPr>
      </p:pic>
      <p:pic>
        <p:nvPicPr>
          <p:cNvPr id="3" name="Picture 2" descr="A person with a backpack walking on a trail in the woods&#10;&#10;Description automatically generated with low confidence">
            <a:extLst>
              <a:ext uri="{FF2B5EF4-FFF2-40B4-BE49-F238E27FC236}">
                <a16:creationId xmlns:a16="http://schemas.microsoft.com/office/drawing/2014/main" id="{B0DA08AF-49B5-88B2-8EE6-105E75AB0AE4}"/>
              </a:ext>
            </a:extLst>
          </p:cNvPr>
          <p:cNvPicPr>
            <a:picLocks noChangeAspect="1"/>
          </p:cNvPicPr>
          <p:nvPr/>
        </p:nvPicPr>
        <p:blipFill rotWithShape="1">
          <a:blip r:embed="rId5">
            <a:extLst>
              <a:ext uri="{28A0092B-C50C-407E-A947-70E740481C1C}">
                <a14:useLocalDpi xmlns:a14="http://schemas.microsoft.com/office/drawing/2010/main" val="0"/>
              </a:ext>
            </a:extLst>
          </a:blip>
          <a:srcRect t="7367" b="2634"/>
          <a:stretch/>
        </p:blipFill>
        <p:spPr>
          <a:xfrm>
            <a:off x="8815547" y="4899749"/>
            <a:ext cx="3090341" cy="1738312"/>
          </a:xfrm>
          <a:prstGeom prst="rect">
            <a:avLst/>
          </a:prstGeom>
        </p:spPr>
      </p:pic>
    </p:spTree>
    <p:extLst>
      <p:ext uri="{BB962C8B-B14F-4D97-AF65-F5344CB8AC3E}">
        <p14:creationId xmlns:p14="http://schemas.microsoft.com/office/powerpoint/2010/main" val="246166832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4013" y="85899"/>
            <a:ext cx="7467600" cy="838200"/>
          </a:xfrm>
        </p:spPr>
        <p:txBody>
          <a:bodyPr>
            <a:noAutofit/>
          </a:bodyPr>
          <a:lstStyle/>
          <a:p>
            <a:pPr algn="ctr"/>
            <a:r>
              <a:rPr lang="en-US" sz="3600" b="1" dirty="0"/>
              <a:t>2022 Profile</a:t>
            </a:r>
            <a:br>
              <a:rPr lang="en-US" sz="3600" b="1" dirty="0"/>
            </a:br>
            <a:r>
              <a:rPr lang="en-US" sz="3600" b="1" dirty="0"/>
              <a:t>Health Care and Housing</a:t>
            </a:r>
          </a:p>
        </p:txBody>
      </p:sp>
      <p:graphicFrame>
        <p:nvGraphicFramePr>
          <p:cNvPr id="7" name="Content Placeholder 3">
            <a:extLst>
              <a:ext uri="{FF2B5EF4-FFF2-40B4-BE49-F238E27FC236}">
                <a16:creationId xmlns:a16="http://schemas.microsoft.com/office/drawing/2014/main" id="{EBCE1F1C-7925-4C56-8A26-2863F45649C7}"/>
              </a:ext>
            </a:extLst>
          </p:cNvPr>
          <p:cNvGraphicFramePr>
            <a:graphicFrameLocks/>
          </p:cNvGraphicFramePr>
          <p:nvPr/>
        </p:nvGraphicFramePr>
        <p:xfrm>
          <a:off x="894304" y="990601"/>
          <a:ext cx="4893510" cy="4492501"/>
        </p:xfrm>
        <a:graphic>
          <a:graphicData uri="http://schemas.openxmlformats.org/drawingml/2006/table">
            <a:tbl>
              <a:tblPr firstRow="1" bandRow="1">
                <a:tableStyleId>{5C22544A-7EE6-4342-B048-85BDC9FD1C3A}</a:tableStyleId>
              </a:tblPr>
              <a:tblGrid>
                <a:gridCol w="3225520">
                  <a:extLst>
                    <a:ext uri="{9D8B030D-6E8A-4147-A177-3AD203B41FA5}">
                      <a16:colId xmlns:a16="http://schemas.microsoft.com/office/drawing/2014/main" val="20000"/>
                    </a:ext>
                  </a:extLst>
                </a:gridCol>
                <a:gridCol w="1667990">
                  <a:extLst>
                    <a:ext uri="{9D8B030D-6E8A-4147-A177-3AD203B41FA5}">
                      <a16:colId xmlns:a16="http://schemas.microsoft.com/office/drawing/2014/main" val="20001"/>
                    </a:ext>
                  </a:extLst>
                </a:gridCol>
              </a:tblGrid>
              <a:tr h="393818">
                <a:tc gridSpan="2">
                  <a:txBody>
                    <a:bodyPr/>
                    <a:lstStyle/>
                    <a:p>
                      <a:pPr algn="ctr"/>
                      <a:r>
                        <a:rPr lang="en-US" sz="1600" dirty="0"/>
                        <a:t> ALL YNHS Patients and Clients</a:t>
                      </a:r>
                    </a:p>
                  </a:txBody>
                  <a:tcPr/>
                </a:tc>
                <a:tc hMerge="1">
                  <a:txBody>
                    <a:bodyPr/>
                    <a:lstStyle/>
                    <a:p>
                      <a:endParaRPr lang="en-US" dirty="0"/>
                    </a:p>
                  </a:txBody>
                  <a:tcPr/>
                </a:tc>
                <a:extLst>
                  <a:ext uri="{0D108BD9-81ED-4DB2-BD59-A6C34878D82A}">
                    <a16:rowId xmlns:a16="http://schemas.microsoft.com/office/drawing/2014/main" val="10000"/>
                  </a:ext>
                </a:extLst>
              </a:tr>
              <a:tr h="474400">
                <a:tc>
                  <a:txBody>
                    <a:bodyPr/>
                    <a:lstStyle/>
                    <a:p>
                      <a:r>
                        <a:rPr lang="en-US" sz="1600" dirty="0"/>
                        <a:t>All  Patients</a:t>
                      </a:r>
                    </a:p>
                  </a:txBody>
                  <a:tcPr/>
                </a:tc>
                <a:tc>
                  <a:txBody>
                    <a:bodyPr/>
                    <a:lstStyle/>
                    <a:p>
                      <a:pPr algn="r"/>
                      <a:r>
                        <a:rPr lang="en-US" sz="1800" dirty="0"/>
                        <a:t>29,941</a:t>
                      </a:r>
                    </a:p>
                  </a:txBody>
                  <a:tcPr/>
                </a:tc>
                <a:extLst>
                  <a:ext uri="{0D108BD9-81ED-4DB2-BD59-A6C34878D82A}">
                    <a16:rowId xmlns:a16="http://schemas.microsoft.com/office/drawing/2014/main" val="10001"/>
                  </a:ext>
                </a:extLst>
              </a:tr>
              <a:tr h="966882">
                <a:tc>
                  <a:txBody>
                    <a:bodyPr/>
                    <a:lstStyle/>
                    <a:p>
                      <a:r>
                        <a:rPr lang="en-US" sz="1600" dirty="0"/>
                        <a:t>All  Visits </a:t>
                      </a:r>
                    </a:p>
                    <a:p>
                      <a:r>
                        <a:rPr lang="en-US" sz="1600" dirty="0"/>
                        <a:t>(medical, dental, mental health, outreach, case management, care coordination)</a:t>
                      </a:r>
                    </a:p>
                  </a:txBody>
                  <a:tcPr/>
                </a:tc>
                <a:tc>
                  <a:txBody>
                    <a:bodyPr/>
                    <a:lstStyle/>
                    <a:p>
                      <a:pPr algn="r"/>
                      <a:r>
                        <a:rPr lang="en-US" sz="1800" dirty="0"/>
                        <a:t>145,363</a:t>
                      </a:r>
                    </a:p>
                  </a:txBody>
                  <a:tcPr/>
                </a:tc>
                <a:extLst>
                  <a:ext uri="{0D108BD9-81ED-4DB2-BD59-A6C34878D82A}">
                    <a16:rowId xmlns:a16="http://schemas.microsoft.com/office/drawing/2014/main" val="10002"/>
                  </a:ext>
                </a:extLst>
              </a:tr>
              <a:tr h="774710">
                <a:tc>
                  <a:txBody>
                    <a:bodyPr/>
                    <a:lstStyle/>
                    <a:p>
                      <a:r>
                        <a:rPr lang="en-US" sz="1600" dirty="0"/>
                        <a:t>Youth Served at  “The Space” (LGBTQ Youth Resource Center)</a:t>
                      </a:r>
                    </a:p>
                  </a:txBody>
                  <a:tcPr/>
                </a:tc>
                <a:tc>
                  <a:txBody>
                    <a:bodyPr/>
                    <a:lstStyle/>
                    <a:p>
                      <a:pPr algn="r"/>
                      <a:r>
                        <a:rPr lang="en-US" sz="1800" dirty="0"/>
                        <a:t>140 Youth</a:t>
                      </a:r>
                    </a:p>
                    <a:p>
                      <a:pPr algn="r"/>
                      <a:r>
                        <a:rPr lang="en-US" sz="1800" dirty="0"/>
                        <a:t>990 Visits</a:t>
                      </a:r>
                    </a:p>
                  </a:txBody>
                  <a:tcPr/>
                </a:tc>
                <a:extLst>
                  <a:ext uri="{0D108BD9-81ED-4DB2-BD59-A6C34878D82A}">
                    <a16:rowId xmlns:a16="http://schemas.microsoft.com/office/drawing/2014/main" val="10004"/>
                  </a:ext>
                </a:extLst>
              </a:tr>
              <a:tr h="611285">
                <a:tc>
                  <a:txBody>
                    <a:bodyPr/>
                    <a:lstStyle/>
                    <a:p>
                      <a:r>
                        <a:rPr lang="en-US" sz="1600" dirty="0"/>
                        <a:t>Women, Infants &amp; Children Nutrition Program</a:t>
                      </a:r>
                    </a:p>
                  </a:txBody>
                  <a:tcPr/>
                </a:tc>
                <a:tc>
                  <a:txBody>
                    <a:bodyPr/>
                    <a:lstStyle/>
                    <a:p>
                      <a:pPr algn="r"/>
                      <a:r>
                        <a:rPr lang="en-US" sz="1800" dirty="0"/>
                        <a:t>4,400  Clients / Month</a:t>
                      </a:r>
                    </a:p>
                  </a:txBody>
                  <a:tcPr/>
                </a:tc>
                <a:extLst>
                  <a:ext uri="{0D108BD9-81ED-4DB2-BD59-A6C34878D82A}">
                    <a16:rowId xmlns:a16="http://schemas.microsoft.com/office/drawing/2014/main" val="10005"/>
                  </a:ext>
                </a:extLst>
              </a:tr>
              <a:tr h="1142693">
                <a:tc>
                  <a:txBody>
                    <a:bodyPr/>
                    <a:lstStyle/>
                    <a:p>
                      <a:r>
                        <a:rPr lang="en-US" sz="1600" dirty="0"/>
                        <a:t>Affordable Care Act Applications</a:t>
                      </a:r>
                    </a:p>
                  </a:txBody>
                  <a:tcPr/>
                </a:tc>
                <a:tc>
                  <a:txBody>
                    <a:bodyPr/>
                    <a:lstStyle/>
                    <a:p>
                      <a:pPr algn="r"/>
                      <a:r>
                        <a:rPr lang="en-US" sz="1800" dirty="0"/>
                        <a:t>9,843 Visits</a:t>
                      </a:r>
                    </a:p>
                    <a:p>
                      <a:pPr algn="r"/>
                      <a:r>
                        <a:rPr lang="en-US" sz="1800" dirty="0"/>
                        <a:t>16,841  Assists </a:t>
                      </a:r>
                    </a:p>
                    <a:p>
                      <a:pPr algn="r"/>
                      <a:r>
                        <a:rPr lang="en-US" sz="1800" dirty="0"/>
                        <a:t> </a:t>
                      </a:r>
                    </a:p>
                  </a:txBody>
                  <a:tcPr/>
                </a:tc>
                <a:extLst>
                  <a:ext uri="{0D108BD9-81ED-4DB2-BD59-A6C34878D82A}">
                    <a16:rowId xmlns:a16="http://schemas.microsoft.com/office/drawing/2014/main" val="10006"/>
                  </a:ext>
                </a:extLst>
              </a:tr>
            </a:tbl>
          </a:graphicData>
        </a:graphic>
      </p:graphicFrame>
      <p:graphicFrame>
        <p:nvGraphicFramePr>
          <p:cNvPr id="8" name="Table 7">
            <a:extLst>
              <a:ext uri="{FF2B5EF4-FFF2-40B4-BE49-F238E27FC236}">
                <a16:creationId xmlns:a16="http://schemas.microsoft.com/office/drawing/2014/main" id="{7CCB9692-102E-472A-B9E3-6B7FBECE2213}"/>
              </a:ext>
            </a:extLst>
          </p:cNvPr>
          <p:cNvGraphicFramePr>
            <a:graphicFrameLocks noGrp="1"/>
          </p:cNvGraphicFramePr>
          <p:nvPr/>
        </p:nvGraphicFramePr>
        <p:xfrm>
          <a:off x="5867399" y="993725"/>
          <a:ext cx="5148264" cy="5582488"/>
        </p:xfrm>
        <a:graphic>
          <a:graphicData uri="http://schemas.openxmlformats.org/drawingml/2006/table">
            <a:tbl>
              <a:tblPr firstRow="1" bandRow="1">
                <a:tableStyleId>{5C22544A-7EE6-4342-B048-85BDC9FD1C3A}</a:tableStyleId>
              </a:tblPr>
              <a:tblGrid>
                <a:gridCol w="3189557">
                  <a:extLst>
                    <a:ext uri="{9D8B030D-6E8A-4147-A177-3AD203B41FA5}">
                      <a16:colId xmlns:a16="http://schemas.microsoft.com/office/drawing/2014/main" val="20000"/>
                    </a:ext>
                  </a:extLst>
                </a:gridCol>
                <a:gridCol w="1958707">
                  <a:extLst>
                    <a:ext uri="{9D8B030D-6E8A-4147-A177-3AD203B41FA5}">
                      <a16:colId xmlns:a16="http://schemas.microsoft.com/office/drawing/2014/main" val="20001"/>
                    </a:ext>
                  </a:extLst>
                </a:gridCol>
              </a:tblGrid>
              <a:tr h="328770">
                <a:tc gridSpan="2">
                  <a:txBody>
                    <a:bodyPr/>
                    <a:lstStyle/>
                    <a:p>
                      <a:pPr algn="ctr"/>
                      <a:r>
                        <a:rPr lang="en-US" dirty="0"/>
                        <a:t>People Experiencing Homelessness</a:t>
                      </a:r>
                    </a:p>
                  </a:txBody>
                  <a:tcPr/>
                </a:tc>
                <a:tc hMerge="1">
                  <a:txBody>
                    <a:bodyPr/>
                    <a:lstStyle/>
                    <a:p>
                      <a:endParaRPr lang="en-US" dirty="0"/>
                    </a:p>
                  </a:txBody>
                  <a:tcPr/>
                </a:tc>
                <a:extLst>
                  <a:ext uri="{0D108BD9-81ED-4DB2-BD59-A6C34878D82A}">
                    <a16:rowId xmlns:a16="http://schemas.microsoft.com/office/drawing/2014/main" val="10000"/>
                  </a:ext>
                </a:extLst>
              </a:tr>
              <a:tr h="464376">
                <a:tc>
                  <a:txBody>
                    <a:bodyPr/>
                    <a:lstStyle/>
                    <a:p>
                      <a:r>
                        <a:rPr lang="en-US" sz="1600" dirty="0">
                          <a:solidFill>
                            <a:srgbClr val="FF0000"/>
                          </a:solidFill>
                        </a:rPr>
                        <a:t>People Experiencing Homelessness</a:t>
                      </a:r>
                    </a:p>
                  </a:txBody>
                  <a:tcPr/>
                </a:tc>
                <a:tc>
                  <a:txBody>
                    <a:bodyPr/>
                    <a:lstStyle/>
                    <a:p>
                      <a:pPr algn="r"/>
                      <a:r>
                        <a:rPr lang="en-US" sz="1600" dirty="0">
                          <a:solidFill>
                            <a:srgbClr val="FF0000"/>
                          </a:solidFill>
                        </a:rPr>
                        <a:t>3,770</a:t>
                      </a:r>
                    </a:p>
                  </a:txBody>
                  <a:tcPr/>
                </a:tc>
                <a:extLst>
                  <a:ext uri="{0D108BD9-81ED-4DB2-BD59-A6C34878D82A}">
                    <a16:rowId xmlns:a16="http://schemas.microsoft.com/office/drawing/2014/main" val="10001"/>
                  </a:ext>
                </a:extLst>
              </a:tr>
              <a:tr h="835876">
                <a:tc>
                  <a:txBody>
                    <a:bodyPr/>
                    <a:lstStyle/>
                    <a:p>
                      <a:r>
                        <a:rPr lang="en-US" sz="1600" dirty="0">
                          <a:solidFill>
                            <a:srgbClr val="FF0000"/>
                          </a:solidFill>
                        </a:rPr>
                        <a:t>All Visits to PEH</a:t>
                      </a:r>
                    </a:p>
                    <a:p>
                      <a:r>
                        <a:rPr lang="en-US" sz="1600" dirty="0">
                          <a:solidFill>
                            <a:srgbClr val="FF0000"/>
                          </a:solidFill>
                        </a:rPr>
                        <a:t>(medical, dental, mental health, outreach, case management, care coordination)</a:t>
                      </a:r>
                    </a:p>
                  </a:txBody>
                  <a:tcPr/>
                </a:tc>
                <a:tc>
                  <a:txBody>
                    <a:bodyPr/>
                    <a:lstStyle/>
                    <a:p>
                      <a:pPr algn="r"/>
                      <a:r>
                        <a:rPr lang="en-US" sz="1600" dirty="0">
                          <a:solidFill>
                            <a:srgbClr val="FF0000"/>
                          </a:solidFill>
                        </a:rPr>
                        <a:t>29,416</a:t>
                      </a:r>
                    </a:p>
                  </a:txBody>
                  <a:tcPr/>
                </a:tc>
                <a:extLst>
                  <a:ext uri="{0D108BD9-81ED-4DB2-BD59-A6C34878D82A}">
                    <a16:rowId xmlns:a16="http://schemas.microsoft.com/office/drawing/2014/main" val="10002"/>
                  </a:ext>
                </a:extLst>
              </a:tr>
              <a:tr h="835876">
                <a:tc>
                  <a:txBody>
                    <a:bodyPr/>
                    <a:lstStyle/>
                    <a:p>
                      <a:r>
                        <a:rPr lang="en-US" sz="1600" dirty="0">
                          <a:solidFill>
                            <a:srgbClr val="FF0000"/>
                          </a:solidFill>
                        </a:rPr>
                        <a:t>Permanent Supportive Housing</a:t>
                      </a:r>
                    </a:p>
                  </a:txBody>
                  <a:tcPr/>
                </a:tc>
                <a:tc>
                  <a:txBody>
                    <a:bodyPr/>
                    <a:lstStyle/>
                    <a:p>
                      <a:pPr algn="r"/>
                      <a:r>
                        <a:rPr lang="en-US" sz="1600" dirty="0">
                          <a:solidFill>
                            <a:srgbClr val="FF0000"/>
                          </a:solidFill>
                        </a:rPr>
                        <a:t>109 households</a:t>
                      </a:r>
                    </a:p>
                    <a:p>
                      <a:pPr algn="r"/>
                      <a:r>
                        <a:rPr lang="en-US" sz="1600" dirty="0">
                          <a:solidFill>
                            <a:srgbClr val="FF0000"/>
                          </a:solidFill>
                        </a:rPr>
                        <a:t> 191 people</a:t>
                      </a:r>
                    </a:p>
                  </a:txBody>
                  <a:tcPr/>
                </a:tc>
                <a:extLst>
                  <a:ext uri="{0D108BD9-81ED-4DB2-BD59-A6C34878D82A}">
                    <a16:rowId xmlns:a16="http://schemas.microsoft.com/office/drawing/2014/main" val="10003"/>
                  </a:ext>
                </a:extLst>
              </a:tr>
              <a:tr h="835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0000"/>
                          </a:solidFill>
                        </a:rPr>
                        <a:t>Medical Recuperative Respite</a:t>
                      </a:r>
                    </a:p>
                    <a:p>
                      <a:r>
                        <a:rPr lang="en-US" sz="1600" b="1" dirty="0">
                          <a:solidFill>
                            <a:schemeClr val="accent1">
                              <a:lumMod val="50000"/>
                            </a:schemeClr>
                          </a:solidFill>
                        </a:rPr>
                        <a:t>(Average  12  days each)</a:t>
                      </a:r>
                    </a:p>
                    <a:p>
                      <a:r>
                        <a:rPr lang="en-US" sz="1600" dirty="0">
                          <a:solidFill>
                            <a:srgbClr val="FF0000"/>
                          </a:solidFill>
                        </a:rPr>
                        <a:t>=============================</a:t>
                      </a:r>
                    </a:p>
                    <a:p>
                      <a:r>
                        <a:rPr lang="en-US" sz="1600" dirty="0">
                          <a:solidFill>
                            <a:srgbClr val="FF0000"/>
                          </a:solidFill>
                        </a:rPr>
                        <a:t>Covid Isolation / Quarantine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1">
                              <a:lumMod val="50000"/>
                            </a:schemeClr>
                          </a:solidFill>
                        </a:rPr>
                        <a:t>(Average  7  days each)</a:t>
                      </a:r>
                    </a:p>
                  </a:txBody>
                  <a:tcPr/>
                </a:tc>
                <a:tc>
                  <a:txBody>
                    <a:bodyPr/>
                    <a:lstStyle/>
                    <a:p>
                      <a:pPr algn="r"/>
                      <a:r>
                        <a:rPr lang="en-US" sz="1600" dirty="0">
                          <a:solidFill>
                            <a:srgbClr val="FF0000"/>
                          </a:solidFill>
                        </a:rPr>
                        <a:t>150 People</a:t>
                      </a:r>
                    </a:p>
                    <a:p>
                      <a:pPr algn="r"/>
                      <a:r>
                        <a:rPr lang="en-US" sz="1600" dirty="0">
                          <a:solidFill>
                            <a:srgbClr val="FF0000"/>
                          </a:solidFill>
                        </a:rPr>
                        <a:t> 1,853 nights</a:t>
                      </a:r>
                    </a:p>
                    <a:p>
                      <a:pPr algn="r"/>
                      <a:r>
                        <a:rPr lang="en-US" sz="1600" dirty="0">
                          <a:solidFill>
                            <a:srgbClr val="FF0000"/>
                          </a:solidFill>
                        </a:rPr>
                        <a:t>=================</a:t>
                      </a:r>
                    </a:p>
                    <a:p>
                      <a:pPr algn="r"/>
                      <a:r>
                        <a:rPr lang="en-US" sz="1600" dirty="0">
                          <a:solidFill>
                            <a:srgbClr val="FF0000"/>
                          </a:solidFill>
                        </a:rPr>
                        <a:t>122 People</a:t>
                      </a:r>
                    </a:p>
                    <a:p>
                      <a:pPr algn="r"/>
                      <a:r>
                        <a:rPr lang="en-US" sz="1600" dirty="0">
                          <a:solidFill>
                            <a:srgbClr val="FF0000"/>
                          </a:solidFill>
                        </a:rPr>
                        <a:t>970  nights</a:t>
                      </a:r>
                    </a:p>
                  </a:txBody>
                  <a:tcPr/>
                </a:tc>
                <a:extLst>
                  <a:ext uri="{0D108BD9-81ED-4DB2-BD59-A6C34878D82A}">
                    <a16:rowId xmlns:a16="http://schemas.microsoft.com/office/drawing/2014/main" val="10004"/>
                  </a:ext>
                </a:extLst>
              </a:tr>
              <a:tr h="835876">
                <a:tc>
                  <a:txBody>
                    <a:bodyPr/>
                    <a:lstStyle/>
                    <a:p>
                      <a:r>
                        <a:rPr lang="en-US" sz="1600" dirty="0">
                          <a:solidFill>
                            <a:srgbClr val="FF0000"/>
                          </a:solidFill>
                        </a:rPr>
                        <a:t>Basic Needs  (rent, food, utility assistance, education, legal, childcare, employment, etc.)</a:t>
                      </a:r>
                    </a:p>
                  </a:txBody>
                  <a:tcPr/>
                </a:tc>
                <a:tc>
                  <a:txBody>
                    <a:bodyPr/>
                    <a:lstStyle/>
                    <a:p>
                      <a:pPr algn="r"/>
                      <a:r>
                        <a:rPr lang="en-US" sz="1600" dirty="0">
                          <a:solidFill>
                            <a:srgbClr val="FF0000"/>
                          </a:solidFill>
                        </a:rPr>
                        <a:t> 1,964 People</a:t>
                      </a:r>
                    </a:p>
                    <a:p>
                      <a:pPr algn="r"/>
                      <a:r>
                        <a:rPr lang="en-US" sz="1600" dirty="0">
                          <a:solidFill>
                            <a:srgbClr val="FF0000"/>
                          </a:solidFill>
                        </a:rPr>
                        <a:t>921  Households</a:t>
                      </a:r>
                    </a:p>
                  </a:txBody>
                  <a:tcPr/>
                </a:tc>
                <a:extLst>
                  <a:ext uri="{0D108BD9-81ED-4DB2-BD59-A6C34878D82A}">
                    <a16:rowId xmlns:a16="http://schemas.microsoft.com/office/drawing/2014/main" val="10006"/>
                  </a:ext>
                </a:extLst>
              </a:tr>
              <a:tr h="703160">
                <a:tc>
                  <a:txBody>
                    <a:bodyPr/>
                    <a:lstStyle/>
                    <a:p>
                      <a:r>
                        <a:rPr lang="en-US" sz="1600" dirty="0">
                          <a:solidFill>
                            <a:srgbClr val="FF0000"/>
                          </a:solidFill>
                        </a:rPr>
                        <a:t>Unaccompanied </a:t>
                      </a:r>
                    </a:p>
                    <a:p>
                      <a:r>
                        <a:rPr lang="en-US" sz="1600" dirty="0">
                          <a:solidFill>
                            <a:srgbClr val="FF0000"/>
                          </a:solidFill>
                        </a:rPr>
                        <a:t>Homeless Youth</a:t>
                      </a:r>
                    </a:p>
                  </a:txBody>
                  <a:tcPr/>
                </a:tc>
                <a:tc>
                  <a:txBody>
                    <a:bodyPr/>
                    <a:lstStyle/>
                    <a:p>
                      <a:pPr algn="r"/>
                      <a:r>
                        <a:rPr lang="en-US" sz="1600" dirty="0">
                          <a:solidFill>
                            <a:srgbClr val="FF0000"/>
                          </a:solidFill>
                        </a:rPr>
                        <a:t> 85 Youth Served</a:t>
                      </a:r>
                    </a:p>
                    <a:p>
                      <a:pPr algn="r"/>
                      <a:r>
                        <a:rPr lang="en-US" sz="1600" dirty="0">
                          <a:solidFill>
                            <a:srgbClr val="FF0000"/>
                          </a:solidFill>
                        </a:rPr>
                        <a:t>Age 13-24</a:t>
                      </a:r>
                    </a:p>
                  </a:txBody>
                  <a:tcPr/>
                </a:tc>
                <a:extLst>
                  <a:ext uri="{0D108BD9-81ED-4DB2-BD59-A6C34878D82A}">
                    <a16:rowId xmlns:a16="http://schemas.microsoft.com/office/drawing/2014/main" val="589976811"/>
                  </a:ext>
                </a:extLst>
              </a:tr>
            </a:tbl>
          </a:graphicData>
        </a:graphic>
      </p:graphicFrame>
      <p:graphicFrame>
        <p:nvGraphicFramePr>
          <p:cNvPr id="4" name="Table 4">
            <a:extLst>
              <a:ext uri="{FF2B5EF4-FFF2-40B4-BE49-F238E27FC236}">
                <a16:creationId xmlns:a16="http://schemas.microsoft.com/office/drawing/2014/main" id="{70E8485F-B55A-B264-07B1-8ECDD2EF55AE}"/>
              </a:ext>
            </a:extLst>
          </p:cNvPr>
          <p:cNvGraphicFramePr>
            <a:graphicFrameLocks noGrp="1"/>
          </p:cNvGraphicFramePr>
          <p:nvPr/>
        </p:nvGraphicFramePr>
        <p:xfrm>
          <a:off x="894304" y="5654737"/>
          <a:ext cx="4893510" cy="640080"/>
        </p:xfrm>
        <a:graphic>
          <a:graphicData uri="http://schemas.openxmlformats.org/drawingml/2006/table">
            <a:tbl>
              <a:tblPr firstRow="1" bandRow="1">
                <a:tableStyleId>{5C22544A-7EE6-4342-B048-85BDC9FD1C3A}</a:tableStyleId>
              </a:tblPr>
              <a:tblGrid>
                <a:gridCol w="3207049">
                  <a:extLst>
                    <a:ext uri="{9D8B030D-6E8A-4147-A177-3AD203B41FA5}">
                      <a16:colId xmlns:a16="http://schemas.microsoft.com/office/drawing/2014/main" val="4070379318"/>
                    </a:ext>
                  </a:extLst>
                </a:gridCol>
                <a:gridCol w="1686461">
                  <a:extLst>
                    <a:ext uri="{9D8B030D-6E8A-4147-A177-3AD203B41FA5}">
                      <a16:colId xmlns:a16="http://schemas.microsoft.com/office/drawing/2014/main" val="2694471688"/>
                    </a:ext>
                  </a:extLst>
                </a:gridCol>
              </a:tblGrid>
              <a:tr h="460738">
                <a:tc>
                  <a:txBody>
                    <a:bodyPr/>
                    <a:lstStyle/>
                    <a:p>
                      <a:r>
                        <a:rPr lang="en-US" dirty="0"/>
                        <a:t>MSAWs</a:t>
                      </a:r>
                    </a:p>
                  </a:txBody>
                  <a:tcPr>
                    <a:solidFill>
                      <a:schemeClr val="accent4"/>
                    </a:solidFill>
                  </a:tcPr>
                </a:tc>
                <a:tc>
                  <a:txBody>
                    <a:bodyPr/>
                    <a:lstStyle/>
                    <a:p>
                      <a:pPr algn="r"/>
                      <a:r>
                        <a:rPr lang="en-US" dirty="0"/>
                        <a:t>6,389 Patients</a:t>
                      </a:r>
                    </a:p>
                    <a:p>
                      <a:pPr algn="r"/>
                      <a:r>
                        <a:rPr lang="en-US" dirty="0"/>
                        <a:t>22,720 Visits</a:t>
                      </a:r>
                    </a:p>
                  </a:txBody>
                  <a:tcPr>
                    <a:solidFill>
                      <a:schemeClr val="accent4"/>
                    </a:solidFill>
                  </a:tcPr>
                </a:tc>
                <a:extLst>
                  <a:ext uri="{0D108BD9-81ED-4DB2-BD59-A6C34878D82A}">
                    <a16:rowId xmlns:a16="http://schemas.microsoft.com/office/drawing/2014/main" val="105575401"/>
                  </a:ext>
                </a:extLst>
              </a:tr>
            </a:tbl>
          </a:graphicData>
        </a:graphic>
      </p:graphicFrame>
    </p:spTree>
    <p:extLst>
      <p:ext uri="{BB962C8B-B14F-4D97-AF65-F5344CB8AC3E}">
        <p14:creationId xmlns:p14="http://schemas.microsoft.com/office/powerpoint/2010/main" val="333036388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7A56C-C7CA-FE9E-5D7F-A85B00E710AB}"/>
              </a:ext>
            </a:extLst>
          </p:cNvPr>
          <p:cNvSpPr>
            <a:spLocks noGrp="1"/>
          </p:cNvSpPr>
          <p:nvPr>
            <p:ph type="title"/>
          </p:nvPr>
        </p:nvSpPr>
        <p:spPr>
          <a:xfrm>
            <a:off x="838200" y="365125"/>
            <a:ext cx="3776663" cy="1325563"/>
          </a:xfrm>
        </p:spPr>
        <p:txBody>
          <a:bodyPr/>
          <a:lstStyle/>
          <a:p>
            <a:r>
              <a:rPr lang="en-US" dirty="0"/>
              <a:t>Survey Says…</a:t>
            </a:r>
          </a:p>
        </p:txBody>
      </p:sp>
      <p:pic>
        <p:nvPicPr>
          <p:cNvPr id="4" name="Picture 3">
            <a:extLst>
              <a:ext uri="{FF2B5EF4-FFF2-40B4-BE49-F238E27FC236}">
                <a16:creationId xmlns:a16="http://schemas.microsoft.com/office/drawing/2014/main" id="{CED89AF7-A674-18F1-8BD9-72778A8198DD}"/>
              </a:ext>
            </a:extLst>
          </p:cNvPr>
          <p:cNvPicPr>
            <a:picLocks noChangeAspect="1"/>
          </p:cNvPicPr>
          <p:nvPr/>
        </p:nvPicPr>
        <p:blipFill>
          <a:blip r:embed="rId2"/>
          <a:stretch>
            <a:fillRect/>
          </a:stretch>
        </p:blipFill>
        <p:spPr>
          <a:xfrm>
            <a:off x="711200" y="2407511"/>
            <a:ext cx="7888159" cy="2964590"/>
          </a:xfrm>
          <a:prstGeom prst="rect">
            <a:avLst/>
          </a:prstGeom>
        </p:spPr>
      </p:pic>
      <p:pic>
        <p:nvPicPr>
          <p:cNvPr id="3" name="Picture 2">
            <a:extLst>
              <a:ext uri="{FF2B5EF4-FFF2-40B4-BE49-F238E27FC236}">
                <a16:creationId xmlns:a16="http://schemas.microsoft.com/office/drawing/2014/main" id="{AF40D2A1-E2E9-E12B-965D-3B7DD7818D9E}"/>
              </a:ext>
            </a:extLst>
          </p:cNvPr>
          <p:cNvPicPr>
            <a:picLocks noChangeAspect="1"/>
          </p:cNvPicPr>
          <p:nvPr/>
        </p:nvPicPr>
        <p:blipFill>
          <a:blip r:embed="rId3"/>
          <a:stretch>
            <a:fillRect/>
          </a:stretch>
        </p:blipFill>
        <p:spPr>
          <a:xfrm>
            <a:off x="9575800" y="172311"/>
            <a:ext cx="2298700" cy="2235200"/>
          </a:xfrm>
          <a:prstGeom prst="rect">
            <a:avLst/>
          </a:prstGeom>
        </p:spPr>
      </p:pic>
      <p:pic>
        <p:nvPicPr>
          <p:cNvPr id="5" name="Picture 4" descr="A picture containing grass, sky, outdoor&#10;&#10;Description automatically generated">
            <a:extLst>
              <a:ext uri="{FF2B5EF4-FFF2-40B4-BE49-F238E27FC236}">
                <a16:creationId xmlns:a16="http://schemas.microsoft.com/office/drawing/2014/main" id="{30ADB28A-F9AD-2558-37F1-20ED39D215D7}"/>
              </a:ext>
            </a:extLst>
          </p:cNvPr>
          <p:cNvPicPr>
            <a:picLocks noChangeAspect="1"/>
          </p:cNvPicPr>
          <p:nvPr/>
        </p:nvPicPr>
        <p:blipFill rotWithShape="1">
          <a:blip r:embed="rId4">
            <a:extLst>
              <a:ext uri="{28A0092B-C50C-407E-A947-70E740481C1C}">
                <a14:useLocalDpi xmlns:a14="http://schemas.microsoft.com/office/drawing/2010/main" val="0"/>
              </a:ext>
            </a:extLst>
          </a:blip>
          <a:srcRect t="23242" b="34570"/>
          <a:stretch/>
        </p:blipFill>
        <p:spPr>
          <a:xfrm>
            <a:off x="8675559" y="4842595"/>
            <a:ext cx="3276600" cy="1843094"/>
          </a:xfrm>
          <a:prstGeom prst="rect">
            <a:avLst/>
          </a:prstGeom>
        </p:spPr>
      </p:pic>
    </p:spTree>
    <p:extLst>
      <p:ext uri="{BB962C8B-B14F-4D97-AF65-F5344CB8AC3E}">
        <p14:creationId xmlns:p14="http://schemas.microsoft.com/office/powerpoint/2010/main" val="86607892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07D94-30D3-D105-8077-62C952C6C039}"/>
              </a:ext>
            </a:extLst>
          </p:cNvPr>
          <p:cNvSpPr>
            <a:spLocks noGrp="1"/>
          </p:cNvSpPr>
          <p:nvPr>
            <p:ph type="title"/>
          </p:nvPr>
        </p:nvSpPr>
        <p:spPr/>
        <p:txBody>
          <a:bodyPr/>
          <a:lstStyle/>
          <a:p>
            <a:r>
              <a:rPr lang="en-US" dirty="0"/>
              <a:t>Location, Location, Location</a:t>
            </a:r>
          </a:p>
        </p:txBody>
      </p:sp>
      <p:pic>
        <p:nvPicPr>
          <p:cNvPr id="4" name="Picture 3">
            <a:extLst>
              <a:ext uri="{FF2B5EF4-FFF2-40B4-BE49-F238E27FC236}">
                <a16:creationId xmlns:a16="http://schemas.microsoft.com/office/drawing/2014/main" id="{B01D6484-CAC7-B886-72AB-A59CD90A7250}"/>
              </a:ext>
            </a:extLst>
          </p:cNvPr>
          <p:cNvPicPr>
            <a:picLocks noChangeAspect="1"/>
          </p:cNvPicPr>
          <p:nvPr/>
        </p:nvPicPr>
        <p:blipFill>
          <a:blip r:embed="rId3"/>
          <a:stretch>
            <a:fillRect/>
          </a:stretch>
        </p:blipFill>
        <p:spPr>
          <a:xfrm>
            <a:off x="2738857" y="2476619"/>
            <a:ext cx="6714286" cy="1904762"/>
          </a:xfrm>
          <a:prstGeom prst="rect">
            <a:avLst/>
          </a:prstGeom>
        </p:spPr>
      </p:pic>
      <p:pic>
        <p:nvPicPr>
          <p:cNvPr id="3" name="Picture 2">
            <a:extLst>
              <a:ext uri="{FF2B5EF4-FFF2-40B4-BE49-F238E27FC236}">
                <a16:creationId xmlns:a16="http://schemas.microsoft.com/office/drawing/2014/main" id="{D82DD99F-AE64-C9FD-3660-093DB393439E}"/>
              </a:ext>
            </a:extLst>
          </p:cNvPr>
          <p:cNvPicPr>
            <a:picLocks noChangeAspect="1"/>
          </p:cNvPicPr>
          <p:nvPr/>
        </p:nvPicPr>
        <p:blipFill>
          <a:blip r:embed="rId4"/>
          <a:stretch>
            <a:fillRect/>
          </a:stretch>
        </p:blipFill>
        <p:spPr>
          <a:xfrm>
            <a:off x="9575800" y="172311"/>
            <a:ext cx="2298700" cy="2235200"/>
          </a:xfrm>
          <a:prstGeom prst="rect">
            <a:avLst/>
          </a:prstGeom>
        </p:spPr>
      </p:pic>
      <p:pic>
        <p:nvPicPr>
          <p:cNvPr id="5" name="Picture 4">
            <a:extLst>
              <a:ext uri="{FF2B5EF4-FFF2-40B4-BE49-F238E27FC236}">
                <a16:creationId xmlns:a16="http://schemas.microsoft.com/office/drawing/2014/main" id="{19CE49E6-9CFF-A6AB-54E3-4E3767E88633}"/>
              </a:ext>
            </a:extLst>
          </p:cNvPr>
          <p:cNvPicPr>
            <a:picLocks noChangeAspect="1"/>
          </p:cNvPicPr>
          <p:nvPr/>
        </p:nvPicPr>
        <p:blipFill>
          <a:blip r:embed="rId5"/>
          <a:stretch>
            <a:fillRect/>
          </a:stretch>
        </p:blipFill>
        <p:spPr>
          <a:xfrm>
            <a:off x="9453143" y="4664847"/>
            <a:ext cx="2347657" cy="1935933"/>
          </a:xfrm>
          <a:prstGeom prst="rect">
            <a:avLst/>
          </a:prstGeom>
        </p:spPr>
      </p:pic>
    </p:spTree>
    <p:extLst>
      <p:ext uri="{BB962C8B-B14F-4D97-AF65-F5344CB8AC3E}">
        <p14:creationId xmlns:p14="http://schemas.microsoft.com/office/powerpoint/2010/main" val="131985050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59B3D-880E-A77C-18A8-EB71E6AE53CC}"/>
              </a:ext>
            </a:extLst>
          </p:cNvPr>
          <p:cNvSpPr>
            <a:spLocks noGrp="1"/>
          </p:cNvSpPr>
          <p:nvPr>
            <p:ph type="title"/>
          </p:nvPr>
        </p:nvSpPr>
        <p:spPr>
          <a:xfrm>
            <a:off x="838200" y="365125"/>
            <a:ext cx="3962400" cy="1325563"/>
          </a:xfrm>
        </p:spPr>
        <p:txBody>
          <a:bodyPr/>
          <a:lstStyle/>
          <a:p>
            <a:r>
              <a:rPr lang="en-US" dirty="0"/>
              <a:t>Survey Says…</a:t>
            </a:r>
          </a:p>
        </p:txBody>
      </p:sp>
      <p:pic>
        <p:nvPicPr>
          <p:cNvPr id="4" name="Picture 3">
            <a:extLst>
              <a:ext uri="{FF2B5EF4-FFF2-40B4-BE49-F238E27FC236}">
                <a16:creationId xmlns:a16="http://schemas.microsoft.com/office/drawing/2014/main" id="{B2E9C4D6-403D-E384-1851-15088781E053}"/>
              </a:ext>
            </a:extLst>
          </p:cNvPr>
          <p:cNvPicPr>
            <a:picLocks noChangeAspect="1"/>
          </p:cNvPicPr>
          <p:nvPr/>
        </p:nvPicPr>
        <p:blipFill>
          <a:blip r:embed="rId3"/>
          <a:stretch>
            <a:fillRect/>
          </a:stretch>
        </p:blipFill>
        <p:spPr>
          <a:xfrm>
            <a:off x="728780" y="2578100"/>
            <a:ext cx="7254141" cy="2247900"/>
          </a:xfrm>
          <a:prstGeom prst="rect">
            <a:avLst/>
          </a:prstGeom>
        </p:spPr>
      </p:pic>
      <p:pic>
        <p:nvPicPr>
          <p:cNvPr id="3" name="Picture 2">
            <a:extLst>
              <a:ext uri="{FF2B5EF4-FFF2-40B4-BE49-F238E27FC236}">
                <a16:creationId xmlns:a16="http://schemas.microsoft.com/office/drawing/2014/main" id="{722F4AD9-E357-B4EF-9D07-BAF0B944C6FB}"/>
              </a:ext>
            </a:extLst>
          </p:cNvPr>
          <p:cNvPicPr>
            <a:picLocks noChangeAspect="1"/>
          </p:cNvPicPr>
          <p:nvPr/>
        </p:nvPicPr>
        <p:blipFill>
          <a:blip r:embed="rId4"/>
          <a:stretch>
            <a:fillRect/>
          </a:stretch>
        </p:blipFill>
        <p:spPr>
          <a:xfrm>
            <a:off x="9575800" y="172311"/>
            <a:ext cx="2298700" cy="2235200"/>
          </a:xfrm>
          <a:prstGeom prst="rect">
            <a:avLst/>
          </a:prstGeom>
        </p:spPr>
      </p:pic>
      <p:pic>
        <p:nvPicPr>
          <p:cNvPr id="5" name="Picture 4">
            <a:extLst>
              <a:ext uri="{FF2B5EF4-FFF2-40B4-BE49-F238E27FC236}">
                <a16:creationId xmlns:a16="http://schemas.microsoft.com/office/drawing/2014/main" id="{3884854A-0C44-649D-4BE5-2EE9D842B9E0}"/>
              </a:ext>
            </a:extLst>
          </p:cNvPr>
          <p:cNvPicPr>
            <a:picLocks noChangeAspect="1"/>
          </p:cNvPicPr>
          <p:nvPr/>
        </p:nvPicPr>
        <p:blipFill rotWithShape="1">
          <a:blip r:embed="rId5">
            <a:extLst>
              <a:ext uri="{28A0092B-C50C-407E-A947-70E740481C1C}">
                <a14:useLocalDpi xmlns:a14="http://schemas.microsoft.com/office/drawing/2010/main" val="0"/>
              </a:ext>
            </a:extLst>
          </a:blip>
          <a:srcRect t="10988" b="14012"/>
          <a:stretch/>
        </p:blipFill>
        <p:spPr>
          <a:xfrm>
            <a:off x="7867650" y="4971256"/>
            <a:ext cx="2857500" cy="1607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BA837FAA-3C84-6AAC-4187-7D5361286752}"/>
              </a:ext>
            </a:extLst>
          </p:cNvPr>
          <p:cNvPicPr>
            <a:picLocks noChangeAspect="1"/>
          </p:cNvPicPr>
          <p:nvPr/>
        </p:nvPicPr>
        <p:blipFill>
          <a:blip r:embed="rId6"/>
          <a:stretch>
            <a:fillRect/>
          </a:stretch>
        </p:blipFill>
        <p:spPr>
          <a:xfrm>
            <a:off x="4203700" y="4975828"/>
            <a:ext cx="3581400" cy="1602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5-Point Star 25">
            <a:extLst>
              <a:ext uri="{FF2B5EF4-FFF2-40B4-BE49-F238E27FC236}">
                <a16:creationId xmlns:a16="http://schemas.microsoft.com/office/drawing/2014/main" id="{50B51376-F215-FCF3-4F44-28D63ACF753F}"/>
              </a:ext>
            </a:extLst>
          </p:cNvPr>
          <p:cNvSpPr/>
          <p:nvPr/>
        </p:nvSpPr>
        <p:spPr>
          <a:xfrm>
            <a:off x="4940300" y="4971257"/>
            <a:ext cx="204788" cy="350043"/>
          </a:xfrm>
          <a:prstGeom prst="star5">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5-Point Star 25">
            <a:extLst>
              <a:ext uri="{FF2B5EF4-FFF2-40B4-BE49-F238E27FC236}">
                <a16:creationId xmlns:a16="http://schemas.microsoft.com/office/drawing/2014/main" id="{CA0F2CA9-6787-A3D8-DCFE-8640D42B2BD3}"/>
              </a:ext>
            </a:extLst>
          </p:cNvPr>
          <p:cNvSpPr/>
          <p:nvPr/>
        </p:nvSpPr>
        <p:spPr>
          <a:xfrm>
            <a:off x="5549900" y="5774928"/>
            <a:ext cx="204788" cy="350043"/>
          </a:xfrm>
          <a:prstGeom prst="star5">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5-Point Star 25">
            <a:extLst>
              <a:ext uri="{FF2B5EF4-FFF2-40B4-BE49-F238E27FC236}">
                <a16:creationId xmlns:a16="http://schemas.microsoft.com/office/drawing/2014/main" id="{882A5F4A-F21E-F700-553A-47D9E597535F}"/>
              </a:ext>
            </a:extLst>
          </p:cNvPr>
          <p:cNvSpPr/>
          <p:nvPr/>
        </p:nvSpPr>
        <p:spPr>
          <a:xfrm>
            <a:off x="6334920" y="5843985"/>
            <a:ext cx="204788" cy="350043"/>
          </a:xfrm>
          <a:prstGeom prst="star5">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5-Point Star 25">
            <a:extLst>
              <a:ext uri="{FF2B5EF4-FFF2-40B4-BE49-F238E27FC236}">
                <a16:creationId xmlns:a16="http://schemas.microsoft.com/office/drawing/2014/main" id="{B4125111-C77D-81BD-EA1F-06D80FABAD8A}"/>
              </a:ext>
            </a:extLst>
          </p:cNvPr>
          <p:cNvSpPr/>
          <p:nvPr/>
        </p:nvSpPr>
        <p:spPr>
          <a:xfrm>
            <a:off x="6724650" y="6124971"/>
            <a:ext cx="204788" cy="350043"/>
          </a:xfrm>
          <a:prstGeom prst="star5">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77074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08FB9-33E9-158C-4AD1-508067C9EBF4}"/>
              </a:ext>
            </a:extLst>
          </p:cNvPr>
          <p:cNvSpPr>
            <a:spLocks noGrp="1"/>
          </p:cNvSpPr>
          <p:nvPr>
            <p:ph type="title"/>
          </p:nvPr>
        </p:nvSpPr>
        <p:spPr>
          <a:xfrm>
            <a:off x="838200" y="365125"/>
            <a:ext cx="5691188" cy="1325563"/>
          </a:xfrm>
        </p:spPr>
        <p:txBody>
          <a:bodyPr/>
          <a:lstStyle/>
          <a:p>
            <a:r>
              <a:rPr lang="en-US" dirty="0"/>
              <a:t>Survey Says…</a:t>
            </a:r>
          </a:p>
        </p:txBody>
      </p:sp>
      <p:pic>
        <p:nvPicPr>
          <p:cNvPr id="4" name="Picture 3">
            <a:extLst>
              <a:ext uri="{FF2B5EF4-FFF2-40B4-BE49-F238E27FC236}">
                <a16:creationId xmlns:a16="http://schemas.microsoft.com/office/drawing/2014/main" id="{21B053EF-0F5C-7090-072D-F7F3E19522B1}"/>
              </a:ext>
            </a:extLst>
          </p:cNvPr>
          <p:cNvPicPr>
            <a:picLocks noChangeAspect="1"/>
          </p:cNvPicPr>
          <p:nvPr/>
        </p:nvPicPr>
        <p:blipFill>
          <a:blip r:embed="rId2"/>
          <a:stretch>
            <a:fillRect/>
          </a:stretch>
        </p:blipFill>
        <p:spPr>
          <a:xfrm>
            <a:off x="838201" y="2282924"/>
            <a:ext cx="6362700" cy="1578786"/>
          </a:xfrm>
          <a:prstGeom prst="rect">
            <a:avLst/>
          </a:prstGeom>
        </p:spPr>
      </p:pic>
      <p:pic>
        <p:nvPicPr>
          <p:cNvPr id="3" name="Picture 2">
            <a:extLst>
              <a:ext uri="{FF2B5EF4-FFF2-40B4-BE49-F238E27FC236}">
                <a16:creationId xmlns:a16="http://schemas.microsoft.com/office/drawing/2014/main" id="{19BB067D-7C8F-8908-F2F8-BF48DC0B24A2}"/>
              </a:ext>
            </a:extLst>
          </p:cNvPr>
          <p:cNvPicPr>
            <a:picLocks noChangeAspect="1"/>
          </p:cNvPicPr>
          <p:nvPr/>
        </p:nvPicPr>
        <p:blipFill>
          <a:blip r:embed="rId3"/>
          <a:stretch>
            <a:fillRect/>
          </a:stretch>
        </p:blipFill>
        <p:spPr>
          <a:xfrm>
            <a:off x="9575800" y="172311"/>
            <a:ext cx="2298700" cy="2235200"/>
          </a:xfrm>
          <a:prstGeom prst="rect">
            <a:avLst/>
          </a:prstGeom>
        </p:spPr>
      </p:pic>
      <p:pic>
        <p:nvPicPr>
          <p:cNvPr id="6" name="Picture 5">
            <a:extLst>
              <a:ext uri="{FF2B5EF4-FFF2-40B4-BE49-F238E27FC236}">
                <a16:creationId xmlns:a16="http://schemas.microsoft.com/office/drawing/2014/main" id="{F97A335B-814D-B0B7-53B8-F6D00BE3FB42}"/>
              </a:ext>
            </a:extLst>
          </p:cNvPr>
          <p:cNvPicPr>
            <a:picLocks noChangeAspect="1"/>
          </p:cNvPicPr>
          <p:nvPr/>
        </p:nvPicPr>
        <p:blipFill>
          <a:blip r:embed="rId4"/>
          <a:stretch>
            <a:fillRect/>
          </a:stretch>
        </p:blipFill>
        <p:spPr>
          <a:xfrm>
            <a:off x="7938160" y="4448868"/>
            <a:ext cx="1637640" cy="2142432"/>
          </a:xfrm>
          <a:prstGeom prst="rect">
            <a:avLst/>
          </a:prstGeom>
        </p:spPr>
      </p:pic>
      <p:pic>
        <p:nvPicPr>
          <p:cNvPr id="8" name="Picture 7">
            <a:extLst>
              <a:ext uri="{FF2B5EF4-FFF2-40B4-BE49-F238E27FC236}">
                <a16:creationId xmlns:a16="http://schemas.microsoft.com/office/drawing/2014/main" id="{3E76D5F5-E929-3E68-69C6-E00CBF846571}"/>
              </a:ext>
            </a:extLst>
          </p:cNvPr>
          <p:cNvPicPr>
            <a:picLocks noChangeAspect="1"/>
          </p:cNvPicPr>
          <p:nvPr/>
        </p:nvPicPr>
        <p:blipFill>
          <a:blip r:embed="rId5"/>
          <a:stretch>
            <a:fillRect/>
          </a:stretch>
        </p:blipFill>
        <p:spPr>
          <a:xfrm>
            <a:off x="2725015" y="4448868"/>
            <a:ext cx="1528828" cy="2044007"/>
          </a:xfrm>
          <a:prstGeom prst="rect">
            <a:avLst/>
          </a:prstGeom>
        </p:spPr>
      </p:pic>
      <p:sp>
        <p:nvSpPr>
          <p:cNvPr id="9" name="TextBox 8">
            <a:extLst>
              <a:ext uri="{FF2B5EF4-FFF2-40B4-BE49-F238E27FC236}">
                <a16:creationId xmlns:a16="http://schemas.microsoft.com/office/drawing/2014/main" id="{1ABDE31E-1B16-B8B7-5EFB-9C01C40021CB}"/>
              </a:ext>
            </a:extLst>
          </p:cNvPr>
          <p:cNvSpPr txBox="1"/>
          <p:nvPr/>
        </p:nvSpPr>
        <p:spPr>
          <a:xfrm>
            <a:off x="2725015" y="4127500"/>
            <a:ext cx="1288185" cy="369332"/>
          </a:xfrm>
          <a:prstGeom prst="rect">
            <a:avLst/>
          </a:prstGeom>
          <a:noFill/>
        </p:spPr>
        <p:txBody>
          <a:bodyPr wrap="square" rtlCol="0">
            <a:spAutoFit/>
          </a:bodyPr>
          <a:lstStyle/>
          <a:p>
            <a:r>
              <a:rPr lang="en-US" b="1" dirty="0">
                <a:solidFill>
                  <a:srgbClr val="FF0000"/>
                </a:solidFill>
              </a:rPr>
              <a:t> “ 1 STAR”</a:t>
            </a:r>
          </a:p>
        </p:txBody>
      </p:sp>
      <p:sp>
        <p:nvSpPr>
          <p:cNvPr id="10" name="TextBox 9">
            <a:extLst>
              <a:ext uri="{FF2B5EF4-FFF2-40B4-BE49-F238E27FC236}">
                <a16:creationId xmlns:a16="http://schemas.microsoft.com/office/drawing/2014/main" id="{18F3E45A-7FDC-9DEB-0320-33E7BA57F2B0}"/>
              </a:ext>
            </a:extLst>
          </p:cNvPr>
          <p:cNvSpPr txBox="1"/>
          <p:nvPr/>
        </p:nvSpPr>
        <p:spPr>
          <a:xfrm>
            <a:off x="8178802" y="4127500"/>
            <a:ext cx="1288185" cy="369332"/>
          </a:xfrm>
          <a:prstGeom prst="rect">
            <a:avLst/>
          </a:prstGeom>
          <a:noFill/>
        </p:spPr>
        <p:txBody>
          <a:bodyPr wrap="square" rtlCol="0">
            <a:spAutoFit/>
          </a:bodyPr>
          <a:lstStyle/>
          <a:p>
            <a:r>
              <a:rPr lang="en-US" b="1" dirty="0">
                <a:solidFill>
                  <a:srgbClr val="FF0000"/>
                </a:solidFill>
              </a:rPr>
              <a:t> “ 5 STAR”</a:t>
            </a:r>
          </a:p>
        </p:txBody>
      </p:sp>
    </p:spTree>
    <p:extLst>
      <p:ext uri="{BB962C8B-B14F-4D97-AF65-F5344CB8AC3E}">
        <p14:creationId xmlns:p14="http://schemas.microsoft.com/office/powerpoint/2010/main" val="411032191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23B3D-001D-F820-F196-0051C93382B6}"/>
              </a:ext>
            </a:extLst>
          </p:cNvPr>
          <p:cNvSpPr>
            <a:spLocks noGrp="1"/>
          </p:cNvSpPr>
          <p:nvPr>
            <p:ph type="title"/>
          </p:nvPr>
        </p:nvSpPr>
        <p:spPr>
          <a:xfrm>
            <a:off x="838200" y="365125"/>
            <a:ext cx="10515600" cy="4054475"/>
          </a:xfrm>
        </p:spPr>
        <p:txBody>
          <a:bodyPr>
            <a:normAutofit/>
          </a:bodyPr>
          <a:lstStyle/>
          <a:p>
            <a:pPr algn="ctr"/>
            <a:r>
              <a:rPr lang="en-US" b="1" i="1" dirty="0">
                <a:latin typeface="Amasis MT Pro Black" panose="02040A04050005020304" pitchFamily="18" charset="0"/>
              </a:rPr>
              <a:t>What Other Survey Questions Would You Suggest ?</a:t>
            </a:r>
            <a:br>
              <a:rPr lang="en-US" b="1" i="1" dirty="0">
                <a:latin typeface="Amasis MT Pro Black" panose="02040A04050005020304" pitchFamily="18" charset="0"/>
              </a:rPr>
            </a:br>
            <a:br>
              <a:rPr lang="en-US" b="1" i="1" dirty="0">
                <a:latin typeface="Amasis MT Pro Black" panose="02040A04050005020304" pitchFamily="18" charset="0"/>
              </a:rPr>
            </a:br>
            <a:r>
              <a:rPr lang="en-US" b="1" i="1" dirty="0">
                <a:latin typeface="Amasis MT Pro Black" panose="02040A04050005020304" pitchFamily="18" charset="0"/>
              </a:rPr>
              <a:t>What Are We Missing ?</a:t>
            </a:r>
            <a:br>
              <a:rPr lang="en-US" dirty="0"/>
            </a:br>
            <a:endParaRPr lang="en-US" dirty="0"/>
          </a:p>
        </p:txBody>
      </p:sp>
      <p:pic>
        <p:nvPicPr>
          <p:cNvPr id="4" name="Picture 3" descr="A cartoon character sitting in front of many question marks&#10;&#10;Description automatically generated with low confidence">
            <a:extLst>
              <a:ext uri="{FF2B5EF4-FFF2-40B4-BE49-F238E27FC236}">
                <a16:creationId xmlns:a16="http://schemas.microsoft.com/office/drawing/2014/main" id="{E7A66922-0808-1049-01D3-3145E51DB62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65420" y="3906520"/>
            <a:ext cx="2194560" cy="2194560"/>
          </a:xfrm>
          <a:prstGeom prst="rect">
            <a:avLst/>
          </a:prstGeom>
        </p:spPr>
      </p:pic>
    </p:spTree>
    <p:extLst>
      <p:ext uri="{BB962C8B-B14F-4D97-AF65-F5344CB8AC3E}">
        <p14:creationId xmlns:p14="http://schemas.microsoft.com/office/powerpoint/2010/main" val="145822261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8493D-077A-092C-C115-376083077A38}"/>
              </a:ext>
            </a:extLst>
          </p:cNvPr>
          <p:cNvSpPr>
            <a:spLocks noGrp="1"/>
          </p:cNvSpPr>
          <p:nvPr>
            <p:ph type="title"/>
          </p:nvPr>
        </p:nvSpPr>
        <p:spPr/>
        <p:txBody>
          <a:bodyPr/>
          <a:lstStyle/>
          <a:p>
            <a:r>
              <a:rPr lang="en-US" dirty="0"/>
              <a:t>A Story -</a:t>
            </a:r>
          </a:p>
        </p:txBody>
      </p:sp>
      <p:pic>
        <p:nvPicPr>
          <p:cNvPr id="12" name="Content Placeholder 11" descr="A group of people walking in a parking lot&#10;&#10;Description automatically generated with medium confidence">
            <a:extLst>
              <a:ext uri="{FF2B5EF4-FFF2-40B4-BE49-F238E27FC236}">
                <a16:creationId xmlns:a16="http://schemas.microsoft.com/office/drawing/2014/main" id="{128576F9-578E-00A8-16FE-775AD093FB9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5400000">
            <a:off x="6586537" y="2503091"/>
            <a:ext cx="4352925" cy="3264693"/>
          </a:xfrm>
        </p:spPr>
      </p:pic>
      <p:sp>
        <p:nvSpPr>
          <p:cNvPr id="4" name="Content Placeholder 3">
            <a:extLst>
              <a:ext uri="{FF2B5EF4-FFF2-40B4-BE49-F238E27FC236}">
                <a16:creationId xmlns:a16="http://schemas.microsoft.com/office/drawing/2014/main" id="{787ACEE9-6886-9FE4-46B7-B82B9D73F6CD}"/>
              </a:ext>
            </a:extLst>
          </p:cNvPr>
          <p:cNvSpPr>
            <a:spLocks noGrp="1"/>
          </p:cNvSpPr>
          <p:nvPr>
            <p:ph sz="half" idx="2"/>
          </p:nvPr>
        </p:nvSpPr>
        <p:spPr>
          <a:xfrm>
            <a:off x="1100137" y="1958975"/>
            <a:ext cx="5181600" cy="4351338"/>
          </a:xfrm>
        </p:spPr>
        <p:txBody>
          <a:bodyPr/>
          <a:lstStyle/>
          <a:p>
            <a:r>
              <a:rPr lang="en-US" dirty="0"/>
              <a:t>40 year old male</a:t>
            </a:r>
          </a:p>
          <a:p>
            <a:r>
              <a:rPr lang="en-US" dirty="0"/>
              <a:t>No previous services</a:t>
            </a:r>
          </a:p>
          <a:p>
            <a:r>
              <a:rPr lang="en-US" dirty="0"/>
              <a:t>After decompression visits –</a:t>
            </a:r>
          </a:p>
          <a:p>
            <a:pPr lvl="1"/>
            <a:r>
              <a:rPr lang="en-US" dirty="0"/>
              <a:t>Food supply from pantry</a:t>
            </a:r>
          </a:p>
          <a:p>
            <a:pPr lvl="1"/>
            <a:r>
              <a:rPr lang="en-US" dirty="0"/>
              <a:t>Cell phone / broadband access</a:t>
            </a:r>
          </a:p>
          <a:p>
            <a:pPr lvl="1"/>
            <a:r>
              <a:rPr lang="en-US" dirty="0"/>
              <a:t>Met with SUDPT</a:t>
            </a:r>
          </a:p>
          <a:p>
            <a:pPr lvl="2"/>
            <a:r>
              <a:rPr lang="en-US" dirty="0"/>
              <a:t>Entry to MOUD Program</a:t>
            </a:r>
          </a:p>
          <a:p>
            <a:pPr lvl="1"/>
            <a:r>
              <a:rPr lang="en-US" dirty="0"/>
              <a:t>Working on housing</a:t>
            </a:r>
          </a:p>
          <a:p>
            <a:pPr lvl="1"/>
            <a:endParaRPr lang="en-US" dirty="0"/>
          </a:p>
        </p:txBody>
      </p:sp>
    </p:spTree>
    <p:extLst>
      <p:ext uri="{BB962C8B-B14F-4D97-AF65-F5344CB8AC3E}">
        <p14:creationId xmlns:p14="http://schemas.microsoft.com/office/powerpoint/2010/main" val="187404636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66B5A-BF10-3AF4-A431-1DE6BC4B46F0}"/>
              </a:ext>
            </a:extLst>
          </p:cNvPr>
          <p:cNvSpPr>
            <a:spLocks noGrp="1"/>
          </p:cNvSpPr>
          <p:nvPr>
            <p:ph type="title"/>
          </p:nvPr>
        </p:nvSpPr>
        <p:spPr/>
        <p:txBody>
          <a:bodyPr/>
          <a:lstStyle/>
          <a:p>
            <a:r>
              <a:rPr lang="en-US" dirty="0"/>
              <a:t>A Story - </a:t>
            </a:r>
          </a:p>
        </p:txBody>
      </p:sp>
      <p:sp>
        <p:nvSpPr>
          <p:cNvPr id="3" name="Content Placeholder 2">
            <a:extLst>
              <a:ext uri="{FF2B5EF4-FFF2-40B4-BE49-F238E27FC236}">
                <a16:creationId xmlns:a16="http://schemas.microsoft.com/office/drawing/2014/main" id="{3A38141E-5180-831F-4A28-534073915395}"/>
              </a:ext>
            </a:extLst>
          </p:cNvPr>
          <p:cNvSpPr>
            <a:spLocks noGrp="1"/>
          </p:cNvSpPr>
          <p:nvPr>
            <p:ph sz="half" idx="1"/>
          </p:nvPr>
        </p:nvSpPr>
        <p:spPr>
          <a:xfrm>
            <a:off x="838200" y="1428750"/>
            <a:ext cx="5181600" cy="4748213"/>
          </a:xfrm>
        </p:spPr>
        <p:txBody>
          <a:bodyPr>
            <a:normAutofit lnSpcReduction="10000"/>
          </a:bodyPr>
          <a:lstStyle/>
          <a:p>
            <a:r>
              <a:rPr lang="en-US" dirty="0"/>
              <a:t>29 Year Old BIPOC</a:t>
            </a:r>
          </a:p>
          <a:p>
            <a:r>
              <a:rPr lang="en-US" dirty="0"/>
              <a:t>Previously seen for suicidal tendencies</a:t>
            </a:r>
          </a:p>
          <a:p>
            <a:r>
              <a:rPr lang="en-US" dirty="0"/>
              <a:t>Clearly battered / beaten when arrived at showers</a:t>
            </a:r>
          </a:p>
          <a:p>
            <a:r>
              <a:rPr lang="en-US" dirty="0"/>
              <a:t>Met with RN during decompression; disclosed they’d been assaulted  the night before – looking for a clean start</a:t>
            </a:r>
          </a:p>
          <a:p>
            <a:r>
              <a:rPr lang="en-US" dirty="0"/>
              <a:t>SUD called in. Warm handoff to treatment - </a:t>
            </a:r>
          </a:p>
        </p:txBody>
      </p:sp>
      <p:pic>
        <p:nvPicPr>
          <p:cNvPr id="6" name="Content Placeholder 5" descr="A picture containing clothing, person, wall, footwear&#10;&#10;Description automatically generated">
            <a:extLst>
              <a:ext uri="{FF2B5EF4-FFF2-40B4-BE49-F238E27FC236}">
                <a16:creationId xmlns:a16="http://schemas.microsoft.com/office/drawing/2014/main" id="{EFAA386B-5B63-7DE0-9560-9030B8FED9B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82420" y="1428750"/>
            <a:ext cx="3561159" cy="4748213"/>
          </a:xfrm>
        </p:spPr>
      </p:pic>
    </p:spTree>
    <p:extLst>
      <p:ext uri="{BB962C8B-B14F-4D97-AF65-F5344CB8AC3E}">
        <p14:creationId xmlns:p14="http://schemas.microsoft.com/office/powerpoint/2010/main" val="371733574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9B2EB12-332C-4DCC-9746-30DD4690F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AFD40B55-BABB-4B33-ADD3-0C23404306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590550"/>
            <a:ext cx="5480792" cy="2739376"/>
            <a:chOff x="7807230" y="2012810"/>
            <a:chExt cx="3251252" cy="3459865"/>
          </a:xfrm>
        </p:grpSpPr>
        <p:sp>
          <p:nvSpPr>
            <p:cNvPr id="20" name="Rectangle 19">
              <a:extLst>
                <a:ext uri="{FF2B5EF4-FFF2-40B4-BE49-F238E27FC236}">
                  <a16:creationId xmlns:a16="http://schemas.microsoft.com/office/drawing/2014/main" id="{C324E181-0B87-4B75-A5EC-6A4B1BD1B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77211FB-84C1-4B06-AF95-F83D0394D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2" name="Picture 11" descr="A group of people at a table&#10;&#10;Description automatically generated with medium confidence">
            <a:extLst>
              <a:ext uri="{FF2B5EF4-FFF2-40B4-BE49-F238E27FC236}">
                <a16:creationId xmlns:a16="http://schemas.microsoft.com/office/drawing/2014/main" id="{69CB7D16-4E01-EC8C-1D64-FD5AE71E9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914" y="753230"/>
            <a:ext cx="1810512" cy="2414016"/>
          </a:xfrm>
          <a:prstGeom prst="rect">
            <a:avLst/>
          </a:prstGeom>
        </p:spPr>
      </p:pic>
      <p:grpSp>
        <p:nvGrpSpPr>
          <p:cNvPr id="23" name="Group 22">
            <a:extLst>
              <a:ext uri="{FF2B5EF4-FFF2-40B4-BE49-F238E27FC236}">
                <a16:creationId xmlns:a16="http://schemas.microsoft.com/office/drawing/2014/main" id="{E616EDA1-F722-4C6A-AD2F-E487C7EBE6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3544708"/>
            <a:ext cx="2651760" cy="2739376"/>
            <a:chOff x="7807230" y="2012810"/>
            <a:chExt cx="3251252" cy="3459865"/>
          </a:xfrm>
        </p:grpSpPr>
        <p:sp>
          <p:nvSpPr>
            <p:cNvPr id="24" name="Rectangle 23">
              <a:extLst>
                <a:ext uri="{FF2B5EF4-FFF2-40B4-BE49-F238E27FC236}">
                  <a16:creationId xmlns:a16="http://schemas.microsoft.com/office/drawing/2014/main" id="{2B994A57-EDEF-4F7C-9FF3-8A46664686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0D45935-877E-4620-9F00-69FFC601B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8" name="Picture 7" descr="A person standing next to a truck&#10;&#10;Description automatically generated with medium confidence">
            <a:extLst>
              <a:ext uri="{FF2B5EF4-FFF2-40B4-BE49-F238E27FC236}">
                <a16:creationId xmlns:a16="http://schemas.microsoft.com/office/drawing/2014/main" id="{083E7937-A7A5-5037-55A7-9F734D33F8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256" y="3716532"/>
            <a:ext cx="1796796" cy="2395728"/>
          </a:xfrm>
          <a:prstGeom prst="rect">
            <a:avLst/>
          </a:prstGeom>
        </p:spPr>
      </p:pic>
      <p:grpSp>
        <p:nvGrpSpPr>
          <p:cNvPr id="27" name="Group 26">
            <a:extLst>
              <a:ext uri="{FF2B5EF4-FFF2-40B4-BE49-F238E27FC236}">
                <a16:creationId xmlns:a16="http://schemas.microsoft.com/office/drawing/2014/main" id="{718BCC2B-0684-4382-A2D3-C9ADC77687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5270" y="3544708"/>
            <a:ext cx="2651760" cy="2739376"/>
            <a:chOff x="7807230" y="2012810"/>
            <a:chExt cx="3251252" cy="3459865"/>
          </a:xfrm>
        </p:grpSpPr>
        <p:sp>
          <p:nvSpPr>
            <p:cNvPr id="28" name="Rectangle 27">
              <a:extLst>
                <a:ext uri="{FF2B5EF4-FFF2-40B4-BE49-F238E27FC236}">
                  <a16:creationId xmlns:a16="http://schemas.microsoft.com/office/drawing/2014/main" id="{F67BE271-7CC8-493E-ACC7-330B8DAE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416E226-9BF3-4654-A708-DDC3A062CF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 name="Picture 9" descr="A picture containing clothing, footwear, person, waste container&#10;&#10;Description automatically generated">
            <a:extLst>
              <a:ext uri="{FF2B5EF4-FFF2-40B4-BE49-F238E27FC236}">
                <a16:creationId xmlns:a16="http://schemas.microsoft.com/office/drawing/2014/main" id="{F8AB7F76-1044-3F61-BC7A-F6D85CD2ED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2752" y="3716532"/>
            <a:ext cx="1796796" cy="2395728"/>
          </a:xfrm>
          <a:prstGeom prst="rect">
            <a:avLst/>
          </a:prstGeom>
        </p:spPr>
      </p:pic>
      <p:grpSp>
        <p:nvGrpSpPr>
          <p:cNvPr id="31" name="Group 30">
            <a:extLst>
              <a:ext uri="{FF2B5EF4-FFF2-40B4-BE49-F238E27FC236}">
                <a16:creationId xmlns:a16="http://schemas.microsoft.com/office/drawing/2014/main" id="{B5D0BDB0-2E17-4D86-BEE1-1A1817E046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6100" y="583417"/>
            <a:ext cx="5451125" cy="5700667"/>
            <a:chOff x="7807230" y="2012810"/>
            <a:chExt cx="3251252" cy="3459865"/>
          </a:xfrm>
        </p:grpSpPr>
        <p:sp>
          <p:nvSpPr>
            <p:cNvPr id="32" name="Rectangle 31">
              <a:extLst>
                <a:ext uri="{FF2B5EF4-FFF2-40B4-BE49-F238E27FC236}">
                  <a16:creationId xmlns:a16="http://schemas.microsoft.com/office/drawing/2014/main" id="{07A4205F-B9AE-4B05-9BDE-05C46ED3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B833BEF-B243-4FC2-967F-3C9C2085A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descr="A person wearing a face mask standing on one leg in front of a trailer&#10;&#10;Description automatically generated with medium confidence">
            <a:extLst>
              <a:ext uri="{FF2B5EF4-FFF2-40B4-BE49-F238E27FC236}">
                <a16:creationId xmlns:a16="http://schemas.microsoft.com/office/drawing/2014/main" id="{F29FFA69-ECCE-8011-E545-0BDF90E3C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9126" y="763702"/>
            <a:ext cx="4005072" cy="5340096"/>
          </a:xfrm>
          <a:prstGeom prst="rect">
            <a:avLst/>
          </a:prstGeom>
        </p:spPr>
      </p:pic>
    </p:spTree>
    <p:extLst>
      <p:ext uri="{BB962C8B-B14F-4D97-AF65-F5344CB8AC3E}">
        <p14:creationId xmlns:p14="http://schemas.microsoft.com/office/powerpoint/2010/main" val="45421284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9" name="Picture 8" descr="A picture containing tree, outdoor&#10;&#10;Description automatically generated">
            <a:extLst>
              <a:ext uri="{FF2B5EF4-FFF2-40B4-BE49-F238E27FC236}">
                <a16:creationId xmlns:a16="http://schemas.microsoft.com/office/drawing/2014/main" id="{CC8288D0-F745-F4CE-0C7E-097700976379}"/>
              </a:ext>
            </a:extLst>
          </p:cNvPr>
          <p:cNvPicPr>
            <a:picLocks noChangeAspect="1"/>
          </p:cNvPicPr>
          <p:nvPr/>
        </p:nvPicPr>
        <p:blipFill rotWithShape="1">
          <a:blip r:embed="rId3">
            <a:extLst>
              <a:ext uri="{28A0092B-C50C-407E-A947-70E740481C1C}">
                <a14:useLocalDpi xmlns:a14="http://schemas.microsoft.com/office/drawing/2010/main" val="0"/>
              </a:ext>
            </a:extLst>
          </a:blip>
          <a:srcRect l="19126" r="36800"/>
          <a:stretch/>
        </p:blipFill>
        <p:spPr>
          <a:xfrm rot="5400000" flipV="1">
            <a:off x="1012501" y="2145767"/>
            <a:ext cx="1504581" cy="2560320"/>
          </a:xfrm>
          <a:prstGeom prst="rect">
            <a:avLst/>
          </a:prstGeom>
        </p:spPr>
      </p:pic>
      <p:pic>
        <p:nvPicPr>
          <p:cNvPr id="7" name="Picture 6" descr="A picture containing outdoor, sky, road, tree&#10;&#10;Description automatically generated">
            <a:extLst>
              <a:ext uri="{FF2B5EF4-FFF2-40B4-BE49-F238E27FC236}">
                <a16:creationId xmlns:a16="http://schemas.microsoft.com/office/drawing/2014/main" id="{757C6DA9-AB76-56CD-C1EC-23B8F4F1A7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4631" y="2465807"/>
            <a:ext cx="2560320" cy="1920240"/>
          </a:xfrm>
          <a:prstGeom prst="rect">
            <a:avLst/>
          </a:prstGeom>
        </p:spPr>
      </p:pic>
      <p:pic>
        <p:nvPicPr>
          <p:cNvPr id="5" name="Picture 4" descr="A picture containing grass, outdoor, sky, house&#10;&#10;Description automatically generated">
            <a:extLst>
              <a:ext uri="{FF2B5EF4-FFF2-40B4-BE49-F238E27FC236}">
                <a16:creationId xmlns:a16="http://schemas.microsoft.com/office/drawing/2014/main" id="{14EF3A1B-1211-954A-8B30-51C1F83A10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5726" y="2465807"/>
            <a:ext cx="2560320" cy="1920240"/>
          </a:xfrm>
          <a:prstGeom prst="rect">
            <a:avLst/>
          </a:prstGeom>
        </p:spPr>
      </p:pic>
      <p:pic>
        <p:nvPicPr>
          <p:cNvPr id="11" name="Picture 10" descr="A picture containing text, sky, road, outdoor&#10;&#10;Description automatically generated">
            <a:extLst>
              <a:ext uri="{FF2B5EF4-FFF2-40B4-BE49-F238E27FC236}">
                <a16:creationId xmlns:a16="http://schemas.microsoft.com/office/drawing/2014/main" id="{B2DEA867-4AA8-7AF5-168F-4AD3729948FC}"/>
              </a:ext>
            </a:extLst>
          </p:cNvPr>
          <p:cNvPicPr>
            <a:picLocks noChangeAspect="1"/>
          </p:cNvPicPr>
          <p:nvPr/>
        </p:nvPicPr>
        <p:blipFill rotWithShape="1">
          <a:blip r:embed="rId6">
            <a:extLst>
              <a:ext uri="{28A0092B-C50C-407E-A947-70E740481C1C}">
                <a14:useLocalDpi xmlns:a14="http://schemas.microsoft.com/office/drawing/2010/main" val="0"/>
              </a:ext>
            </a:extLst>
          </a:blip>
          <a:srcRect b="31541"/>
          <a:stretch/>
        </p:blipFill>
        <p:spPr>
          <a:xfrm>
            <a:off x="9120662" y="2571420"/>
            <a:ext cx="2560320" cy="1709013"/>
          </a:xfrm>
          <a:prstGeom prst="rect">
            <a:avLst/>
          </a:prstGeom>
        </p:spPr>
      </p:pic>
      <p:sp>
        <p:nvSpPr>
          <p:cNvPr id="12" name="Title 11">
            <a:extLst>
              <a:ext uri="{FF2B5EF4-FFF2-40B4-BE49-F238E27FC236}">
                <a16:creationId xmlns:a16="http://schemas.microsoft.com/office/drawing/2014/main" id="{9F146A79-F72A-FF4E-CC2A-1344F3364A7C}"/>
              </a:ext>
            </a:extLst>
          </p:cNvPr>
          <p:cNvSpPr>
            <a:spLocks noGrp="1"/>
          </p:cNvSpPr>
          <p:nvPr>
            <p:ph type="title"/>
          </p:nvPr>
        </p:nvSpPr>
        <p:spPr/>
        <p:txBody>
          <a:bodyPr/>
          <a:lstStyle/>
          <a:p>
            <a:pPr algn="ctr"/>
            <a:r>
              <a:rPr lang="en-US" dirty="0"/>
              <a:t>“It’s What’s On the Inside That Matters”</a:t>
            </a:r>
          </a:p>
        </p:txBody>
      </p:sp>
    </p:spTree>
    <p:extLst>
      <p:ext uri="{BB962C8B-B14F-4D97-AF65-F5344CB8AC3E}">
        <p14:creationId xmlns:p14="http://schemas.microsoft.com/office/powerpoint/2010/main" val="277435134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6" name="Picture 5" descr="A picture containing text, outdoor, sky, ground&#10;&#10;Description automatically generated">
            <a:extLst>
              <a:ext uri="{FF2B5EF4-FFF2-40B4-BE49-F238E27FC236}">
                <a16:creationId xmlns:a16="http://schemas.microsoft.com/office/drawing/2014/main" id="{0B814E88-5A43-7B4E-1092-5D30A2FF3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807" y="224817"/>
            <a:ext cx="5001413" cy="5989716"/>
          </a:xfrm>
          <a:prstGeom prst="rect">
            <a:avLst/>
          </a:prstGeom>
        </p:spPr>
      </p:pic>
      <p:pic>
        <p:nvPicPr>
          <p:cNvPr id="2" name="Picture 1">
            <a:extLst>
              <a:ext uri="{FF2B5EF4-FFF2-40B4-BE49-F238E27FC236}">
                <a16:creationId xmlns:a16="http://schemas.microsoft.com/office/drawing/2014/main" id="{8692A2D5-753A-022F-215F-660FED2239CE}"/>
              </a:ext>
            </a:extLst>
          </p:cNvPr>
          <p:cNvPicPr>
            <a:picLocks noChangeAspect="1"/>
          </p:cNvPicPr>
          <p:nvPr/>
        </p:nvPicPr>
        <p:blipFill rotWithShape="1">
          <a:blip r:embed="rId3"/>
          <a:srcRect l="7047"/>
          <a:stretch/>
        </p:blipFill>
        <p:spPr>
          <a:xfrm>
            <a:off x="5734594" y="268835"/>
            <a:ext cx="6074229" cy="4149553"/>
          </a:xfrm>
          <a:prstGeom prst="rect">
            <a:avLst/>
          </a:prstGeom>
        </p:spPr>
      </p:pic>
    </p:spTree>
    <p:extLst>
      <p:ext uri="{BB962C8B-B14F-4D97-AF65-F5344CB8AC3E}">
        <p14:creationId xmlns:p14="http://schemas.microsoft.com/office/powerpoint/2010/main" val="183459343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graphicFrame>
        <p:nvGraphicFramePr>
          <p:cNvPr id="6" name="Content Placeholder 1">
            <a:extLst>
              <a:ext uri="{FF2B5EF4-FFF2-40B4-BE49-F238E27FC236}">
                <a16:creationId xmlns:a16="http://schemas.microsoft.com/office/drawing/2014/main" id="{180DCECD-4BBB-40DB-892C-8A3332BA89D0}"/>
              </a:ext>
            </a:extLst>
          </p:cNvPr>
          <p:cNvGraphicFramePr>
            <a:graphicFrameLocks/>
          </p:cNvGraphicFramePr>
          <p:nvPr/>
        </p:nvGraphicFramePr>
        <p:xfrm>
          <a:off x="119923" y="2262065"/>
          <a:ext cx="6850504" cy="3840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idx="4294967295"/>
          </p:nvPr>
        </p:nvSpPr>
        <p:spPr>
          <a:xfrm>
            <a:off x="3785390" y="121633"/>
            <a:ext cx="7996758" cy="947738"/>
          </a:xfrm>
        </p:spPr>
        <p:txBody>
          <a:bodyPr>
            <a:normAutofit fontScale="90000"/>
          </a:bodyPr>
          <a:lstStyle/>
          <a:p>
            <a:pPr algn="ctr"/>
            <a:br>
              <a:rPr lang="en-US" b="1" dirty="0"/>
            </a:br>
            <a:r>
              <a:rPr lang="en-US" sz="5300" b="1" dirty="0"/>
              <a:t>Housing  IS  Health Care</a:t>
            </a:r>
          </a:p>
        </p:txBody>
      </p:sp>
      <p:sp>
        <p:nvSpPr>
          <p:cNvPr id="8" name="TextBox 7">
            <a:extLst>
              <a:ext uri="{FF2B5EF4-FFF2-40B4-BE49-F238E27FC236}">
                <a16:creationId xmlns:a16="http://schemas.microsoft.com/office/drawing/2014/main" id="{9B600DCC-83CA-0F47-8BFD-C707F8FC5DAF}"/>
              </a:ext>
            </a:extLst>
          </p:cNvPr>
          <p:cNvSpPr txBox="1"/>
          <p:nvPr/>
        </p:nvSpPr>
        <p:spPr>
          <a:xfrm>
            <a:off x="7380156" y="1191849"/>
            <a:ext cx="4691921" cy="5940088"/>
          </a:xfrm>
          <a:prstGeom prst="rect">
            <a:avLst/>
          </a:prstGeom>
          <a:noFill/>
        </p:spPr>
        <p:txBody>
          <a:bodyPr wrap="square" rtlCol="0">
            <a:spAutoFit/>
          </a:bodyPr>
          <a:lstStyle/>
          <a:p>
            <a:pPr marL="285750" indent="-285750">
              <a:buFont typeface="Wingdings" pitchFamily="2" charset="2"/>
              <a:buChar char="ü"/>
            </a:pPr>
            <a:r>
              <a:rPr lang="en-US" sz="2000" dirty="0"/>
              <a:t>Avg 46 visits per year per participant</a:t>
            </a:r>
          </a:p>
          <a:p>
            <a:pPr marL="742950" lvl="1" indent="-285750">
              <a:buFont typeface="Wingdings" pitchFamily="2" charset="2"/>
              <a:buChar char="ü"/>
            </a:pPr>
            <a:r>
              <a:rPr lang="en-US" sz="2000" dirty="0"/>
              <a:t>(6 medical visits per year avg)</a:t>
            </a:r>
          </a:p>
          <a:p>
            <a:endParaRPr lang="en-US" sz="2000" dirty="0"/>
          </a:p>
          <a:p>
            <a:pPr marL="342900" indent="-342900">
              <a:buFont typeface="Wingdings" pitchFamily="2" charset="2"/>
              <a:buChar char="ü"/>
            </a:pPr>
            <a:r>
              <a:rPr lang="en-US" sz="2000" dirty="0"/>
              <a:t>Better diabetes control (76%)</a:t>
            </a:r>
          </a:p>
          <a:p>
            <a:pPr marL="800100" lvl="1" indent="-342900">
              <a:buFont typeface="Wingdings" pitchFamily="2" charset="2"/>
              <a:buChar char="ü"/>
            </a:pPr>
            <a:r>
              <a:rPr lang="en-US" sz="2000" dirty="0"/>
              <a:t>(General CHC rate = 70%)</a:t>
            </a:r>
          </a:p>
          <a:p>
            <a:endParaRPr lang="en-US" sz="2000" dirty="0"/>
          </a:p>
          <a:p>
            <a:pPr marL="342900" indent="-342900">
              <a:buFont typeface="Wingdings" pitchFamily="2" charset="2"/>
              <a:buChar char="ü"/>
            </a:pPr>
            <a:r>
              <a:rPr lang="en-US" sz="2000" dirty="0"/>
              <a:t>Better hypertension control (57%)</a:t>
            </a:r>
          </a:p>
          <a:p>
            <a:pPr marL="800100" lvl="1" indent="-342900">
              <a:buFont typeface="Wingdings" pitchFamily="2" charset="2"/>
              <a:buChar char="ü"/>
            </a:pPr>
            <a:r>
              <a:rPr lang="en-US" sz="2000" dirty="0"/>
              <a:t>(General CHC rate = 64%)</a:t>
            </a:r>
          </a:p>
          <a:p>
            <a:pPr marL="342900" indent="-342900">
              <a:buFont typeface="Wingdings" pitchFamily="2" charset="2"/>
              <a:buChar char="ü"/>
            </a:pPr>
            <a:endParaRPr lang="en-US" sz="2000" dirty="0"/>
          </a:p>
          <a:p>
            <a:pPr marL="342900" indent="-342900">
              <a:buFont typeface="Wingdings" pitchFamily="2" charset="2"/>
              <a:buChar char="ü"/>
            </a:pPr>
            <a:r>
              <a:rPr lang="en-US" sz="2000" dirty="0"/>
              <a:t>Increase in flu vaccines (32%)</a:t>
            </a:r>
          </a:p>
          <a:p>
            <a:pPr marL="800100" lvl="1" indent="-342900">
              <a:buFont typeface="Wingdings" pitchFamily="2" charset="2"/>
              <a:buChar char="ü"/>
            </a:pPr>
            <a:r>
              <a:rPr lang="en-US" sz="2000" dirty="0"/>
              <a:t>(general CHC rate = 21%)</a:t>
            </a:r>
          </a:p>
          <a:p>
            <a:pPr marL="342900" indent="-342900">
              <a:buFont typeface="Wingdings" pitchFamily="2" charset="2"/>
              <a:buChar char="ü"/>
            </a:pPr>
            <a:endParaRPr lang="en-US" sz="2000" dirty="0"/>
          </a:p>
          <a:p>
            <a:pPr marL="342900" indent="-342900">
              <a:buFont typeface="Wingdings" pitchFamily="2" charset="2"/>
              <a:buChar char="ü"/>
            </a:pPr>
            <a:r>
              <a:rPr lang="en-US" sz="2000" dirty="0"/>
              <a:t>Fewer behavioral health crises needing EMS response</a:t>
            </a:r>
          </a:p>
          <a:p>
            <a:endParaRPr lang="en-US" sz="2000" dirty="0"/>
          </a:p>
          <a:p>
            <a:pPr marL="342900" indent="-342900">
              <a:buFont typeface="Wingdings" pitchFamily="2" charset="2"/>
              <a:buChar char="ü"/>
            </a:pPr>
            <a:r>
              <a:rPr lang="en-US" sz="2000" dirty="0"/>
              <a:t>Greater success in medication adherence</a:t>
            </a:r>
          </a:p>
          <a:p>
            <a:pPr lvl="1"/>
            <a:endParaRPr lang="en-US" sz="2000" dirty="0"/>
          </a:p>
          <a:p>
            <a:pPr marL="800100" lvl="1" indent="-342900">
              <a:buFont typeface="Wingdings" pitchFamily="2" charset="2"/>
              <a:buChar char="ü"/>
            </a:pPr>
            <a:endParaRPr lang="en-US" sz="2000" dirty="0"/>
          </a:p>
        </p:txBody>
      </p:sp>
      <p:pic>
        <p:nvPicPr>
          <p:cNvPr id="5" name="Picture 4" descr="Diagram&#10;&#10;Description automatically generated">
            <a:extLst>
              <a:ext uri="{FF2B5EF4-FFF2-40B4-BE49-F238E27FC236}">
                <a16:creationId xmlns:a16="http://schemas.microsoft.com/office/drawing/2014/main" id="{C50F9DB5-3DE9-49FB-8EBF-CC7BCCB6C722}"/>
              </a:ext>
            </a:extLst>
          </p:cNvPr>
          <p:cNvPicPr>
            <a:picLocks noChangeAspect="1"/>
          </p:cNvPicPr>
          <p:nvPr/>
        </p:nvPicPr>
        <p:blipFill>
          <a:blip r:embed="rId8"/>
          <a:stretch>
            <a:fillRect/>
          </a:stretch>
        </p:blipFill>
        <p:spPr>
          <a:xfrm>
            <a:off x="196492" y="121633"/>
            <a:ext cx="3348683" cy="2140432"/>
          </a:xfrm>
          <a:prstGeom prst="rect">
            <a:avLst/>
          </a:prstGeom>
        </p:spPr>
      </p:pic>
    </p:spTree>
    <p:extLst>
      <p:ext uri="{BB962C8B-B14F-4D97-AF65-F5344CB8AC3E}">
        <p14:creationId xmlns:p14="http://schemas.microsoft.com/office/powerpoint/2010/main" val="229959460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73524" y="161719"/>
            <a:ext cx="6285441" cy="1320800"/>
          </a:xfrm>
        </p:spPr>
        <p:txBody>
          <a:bodyPr/>
          <a:lstStyle/>
          <a:p>
            <a:pPr algn="ctr"/>
            <a:r>
              <a:rPr lang="en-US" b="1" dirty="0"/>
              <a:t>Housing &amp; Health </a:t>
            </a:r>
            <a:br>
              <a:rPr lang="en-US" b="1" dirty="0"/>
            </a:br>
            <a:r>
              <a:rPr lang="en-US" b="1" dirty="0"/>
              <a:t>YNHS Internal Integration</a:t>
            </a:r>
          </a:p>
        </p:txBody>
      </p:sp>
      <p:graphicFrame>
        <p:nvGraphicFramePr>
          <p:cNvPr id="5" name="Diagram 4">
            <a:extLst>
              <a:ext uri="{FF2B5EF4-FFF2-40B4-BE49-F238E27FC236}">
                <a16:creationId xmlns:a16="http://schemas.microsoft.com/office/drawing/2014/main" id="{44C03757-72FC-4CF1-8081-3E652BBC8D05}"/>
              </a:ext>
            </a:extLst>
          </p:cNvPr>
          <p:cNvGraphicFramePr/>
          <p:nvPr/>
        </p:nvGraphicFramePr>
        <p:xfrm>
          <a:off x="3373524" y="1947333"/>
          <a:ext cx="5256107" cy="4598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Text&#10;&#10;Description automatically generated with low confidence">
            <a:extLst>
              <a:ext uri="{FF2B5EF4-FFF2-40B4-BE49-F238E27FC236}">
                <a16:creationId xmlns:a16="http://schemas.microsoft.com/office/drawing/2014/main" id="{CF6891D4-FA95-40B3-3539-3CA9E696EA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3700" y="6159500"/>
            <a:ext cx="2908300" cy="698500"/>
          </a:xfrm>
          <a:prstGeom prst="rect">
            <a:avLst/>
          </a:prstGeom>
        </p:spPr>
      </p:pic>
      <p:cxnSp>
        <p:nvCxnSpPr>
          <p:cNvPr id="8" name="Straight Connector 7">
            <a:extLst>
              <a:ext uri="{FF2B5EF4-FFF2-40B4-BE49-F238E27FC236}">
                <a16:creationId xmlns:a16="http://schemas.microsoft.com/office/drawing/2014/main" id="{315E44D6-5D95-B3A0-30FB-E45472DF97A3}"/>
              </a:ext>
            </a:extLst>
          </p:cNvPr>
          <p:cNvCxnSpPr/>
          <p:nvPr/>
        </p:nvCxnSpPr>
        <p:spPr>
          <a:xfrm flipH="1" flipV="1">
            <a:off x="6096000" y="3297836"/>
            <a:ext cx="169889" cy="131164"/>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4" name="Picture 3" descr="A truck is parked on the side of the road&#10;&#10;Description automatically generated with medium confidence">
            <a:extLst>
              <a:ext uri="{FF2B5EF4-FFF2-40B4-BE49-F238E27FC236}">
                <a16:creationId xmlns:a16="http://schemas.microsoft.com/office/drawing/2014/main" id="{EBC5B89A-8072-C1F2-8495-E0AF1B9967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88365" y="2579125"/>
            <a:ext cx="1916563" cy="1437422"/>
          </a:xfrm>
          <a:prstGeom prst="rect">
            <a:avLst/>
          </a:prstGeom>
          <a:effectLst>
            <a:softEdge rad="127000"/>
          </a:effectLst>
        </p:spPr>
      </p:pic>
      <p:cxnSp>
        <p:nvCxnSpPr>
          <p:cNvPr id="9" name="Straight Connector 8">
            <a:extLst>
              <a:ext uri="{FF2B5EF4-FFF2-40B4-BE49-F238E27FC236}">
                <a16:creationId xmlns:a16="http://schemas.microsoft.com/office/drawing/2014/main" id="{C99B1FD1-1360-00D9-B9BF-EFAB2C18E704}"/>
              </a:ext>
            </a:extLst>
          </p:cNvPr>
          <p:cNvCxnSpPr>
            <a:cxnSpLocks/>
          </p:cNvCxnSpPr>
          <p:nvPr/>
        </p:nvCxnSpPr>
        <p:spPr>
          <a:xfrm flipV="1">
            <a:off x="8246533" y="3297836"/>
            <a:ext cx="1194053" cy="99123"/>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635095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E565D6-8AB6-7104-7257-56AC653F6129}"/>
              </a:ext>
            </a:extLst>
          </p:cNvPr>
          <p:cNvPicPr>
            <a:picLocks noChangeAspect="1"/>
          </p:cNvPicPr>
          <p:nvPr/>
        </p:nvPicPr>
        <p:blipFill>
          <a:blip r:embed="rId2"/>
          <a:stretch>
            <a:fillRect/>
          </a:stretch>
        </p:blipFill>
        <p:spPr>
          <a:xfrm>
            <a:off x="1596277" y="987923"/>
            <a:ext cx="8999446" cy="5687703"/>
          </a:xfrm>
          <a:prstGeom prst="rect">
            <a:avLst/>
          </a:prstGeom>
        </p:spPr>
      </p:pic>
      <p:sp>
        <p:nvSpPr>
          <p:cNvPr id="7" name="Oval 6">
            <a:extLst>
              <a:ext uri="{FF2B5EF4-FFF2-40B4-BE49-F238E27FC236}">
                <a16:creationId xmlns:a16="http://schemas.microsoft.com/office/drawing/2014/main" id="{ED2EB0BF-C5E3-6F3B-F9F4-DAA0FD5BFD0F}"/>
              </a:ext>
            </a:extLst>
          </p:cNvPr>
          <p:cNvSpPr/>
          <p:nvPr/>
        </p:nvSpPr>
        <p:spPr>
          <a:xfrm>
            <a:off x="8975620" y="4019341"/>
            <a:ext cx="411982" cy="4220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6CE8F39-4BE6-8D0B-61BA-3577B8874A0A}"/>
              </a:ext>
            </a:extLst>
          </p:cNvPr>
          <p:cNvSpPr/>
          <p:nvPr/>
        </p:nvSpPr>
        <p:spPr>
          <a:xfrm>
            <a:off x="8152688" y="3788403"/>
            <a:ext cx="411982" cy="7573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419E063-365D-CFBF-44DB-FE80D2B0FBD7}"/>
              </a:ext>
            </a:extLst>
          </p:cNvPr>
          <p:cNvSpPr/>
          <p:nvPr/>
        </p:nvSpPr>
        <p:spPr>
          <a:xfrm>
            <a:off x="8908460" y="2936889"/>
            <a:ext cx="803304" cy="6067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C9EACD65-D142-F78C-58A2-F9D61883E441}"/>
              </a:ext>
            </a:extLst>
          </p:cNvPr>
          <p:cNvSpPr/>
          <p:nvPr/>
        </p:nvSpPr>
        <p:spPr>
          <a:xfrm>
            <a:off x="9310112" y="3758083"/>
            <a:ext cx="803304" cy="68328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270616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5122" name="Picture 2" descr="P:\Yakima County - Transitional Shelter\Neighborhood Canvassing\downtown\Roy's Si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2" y="620488"/>
            <a:ext cx="9143999" cy="555171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981200" y="76200"/>
            <a:ext cx="8229600" cy="7620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3200" dirty="0"/>
              <a:t>Roy’s Market Site</a:t>
            </a:r>
          </a:p>
        </p:txBody>
      </p:sp>
    </p:spTree>
    <p:extLst>
      <p:ext uri="{BB962C8B-B14F-4D97-AF65-F5344CB8AC3E}">
        <p14:creationId xmlns:p14="http://schemas.microsoft.com/office/powerpoint/2010/main" val="389535024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CD8F315-E806-DC35-2965-102B1FB1CE7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What Goes Around…</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448EC1D7-DA80-E825-6831-398CD0EDB760}"/>
              </a:ext>
            </a:extLst>
          </p:cNvPr>
          <p:cNvSpPr>
            <a:spLocks noGrp="1"/>
          </p:cNvSpPr>
          <p:nvPr>
            <p:ph sz="half" idx="2"/>
          </p:nvPr>
        </p:nvSpPr>
        <p:spPr>
          <a:xfrm>
            <a:off x="640080" y="2872899"/>
            <a:ext cx="4243589" cy="3320668"/>
          </a:xfrm>
        </p:spPr>
        <p:txBody>
          <a:bodyPr vert="horz" lIns="91440" tIns="45720" rIns="91440" bIns="45720" rtlCol="0">
            <a:normAutofit/>
          </a:bodyPr>
          <a:lstStyle/>
          <a:p>
            <a:r>
              <a:rPr lang="en-US" sz="2200" dirty="0"/>
              <a:t>Neighbors were complaining </a:t>
            </a:r>
          </a:p>
          <a:p>
            <a:r>
              <a:rPr lang="en-US" sz="2200" dirty="0"/>
              <a:t>Problem solvers saw a solution</a:t>
            </a:r>
          </a:p>
          <a:p>
            <a:r>
              <a:rPr lang="en-US" sz="2200" dirty="0"/>
              <a:t>Neighbors reported a menace</a:t>
            </a:r>
          </a:p>
          <a:p>
            <a:r>
              <a:rPr lang="en-US" sz="2200" dirty="0"/>
              <a:t>City saw the problem</a:t>
            </a:r>
          </a:p>
          <a:p>
            <a:r>
              <a:rPr lang="en-US" sz="2200" dirty="0"/>
              <a:t>City solved the problem</a:t>
            </a:r>
          </a:p>
          <a:p>
            <a:r>
              <a:rPr lang="en-US" sz="2200" dirty="0"/>
              <a:t>Neighbors were complaining</a:t>
            </a:r>
          </a:p>
          <a:p>
            <a:endParaRPr lang="en-US" sz="2200" dirty="0"/>
          </a:p>
        </p:txBody>
      </p:sp>
      <p:pic>
        <p:nvPicPr>
          <p:cNvPr id="8" name="Content Placeholder 7">
            <a:extLst>
              <a:ext uri="{FF2B5EF4-FFF2-40B4-BE49-F238E27FC236}">
                <a16:creationId xmlns:a16="http://schemas.microsoft.com/office/drawing/2014/main" id="{73B27E40-F335-1F95-441D-D312923F6AAF}"/>
              </a:ext>
            </a:extLst>
          </p:cNvPr>
          <p:cNvPicPr>
            <a:picLocks noGrp="1" noChangeAspect="1"/>
          </p:cNvPicPr>
          <p:nvPr>
            <p:ph sz="half" idx="1"/>
          </p:nvPr>
        </p:nvPicPr>
        <p:blipFill rotWithShape="1">
          <a:blip r:embed="rId2"/>
          <a:srcRect t="19247" b="1320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19605430"/>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579</TotalTime>
  <Words>1964</Words>
  <Application>Microsoft Office PowerPoint</Application>
  <PresentationFormat>Widescreen</PresentationFormat>
  <Paragraphs>237</Paragraphs>
  <Slides>27</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Amasis MT Pro Black</vt:lpstr>
      <vt:lpstr>Arial</vt:lpstr>
      <vt:lpstr>Calibri</vt:lpstr>
      <vt:lpstr>Calibri Light</vt:lpstr>
      <vt:lpstr>Courier New</vt:lpstr>
      <vt:lpstr>Wingdings</vt:lpstr>
      <vt:lpstr>Office Theme</vt:lpstr>
      <vt:lpstr>PowerPoint Presentation</vt:lpstr>
      <vt:lpstr>2022 Profile Health Care and Housing</vt:lpstr>
      <vt:lpstr>“It’s What’s On the Inside That Matters”</vt:lpstr>
      <vt:lpstr>PowerPoint Presentation</vt:lpstr>
      <vt:lpstr> Housing  IS  Health Care</vt:lpstr>
      <vt:lpstr>Housing &amp; Health  YNHS Internal Integration</vt:lpstr>
      <vt:lpstr>PowerPoint Presentation</vt:lpstr>
      <vt:lpstr>PowerPoint Presentation</vt:lpstr>
      <vt:lpstr>What Goes Around…</vt:lpstr>
      <vt:lpstr>Possible Leverage – Low Police Motivation</vt:lpstr>
      <vt:lpstr>Deliberations</vt:lpstr>
      <vt:lpstr>Revised Code of Washington</vt:lpstr>
      <vt:lpstr>Neighborhood Showers</vt:lpstr>
      <vt:lpstr>Addressing Human Needs</vt:lpstr>
      <vt:lpstr>PowerPoint Presentation</vt:lpstr>
      <vt:lpstr>The Process</vt:lpstr>
      <vt:lpstr>”It’s the Water… And a Lot More ”</vt:lpstr>
      <vt:lpstr>Primary Care is a                       to SUD Treatment</vt:lpstr>
      <vt:lpstr>Survey Says…</vt:lpstr>
      <vt:lpstr>Survey Says…</vt:lpstr>
      <vt:lpstr>Location, Location, Location</vt:lpstr>
      <vt:lpstr>Survey Says…</vt:lpstr>
      <vt:lpstr>Survey Says…</vt:lpstr>
      <vt:lpstr>What Other Survey Questions Would You Suggest ?  What Are We Missing ? </vt:lpstr>
      <vt:lpstr>A Story -</vt:lpstr>
      <vt:lpstr>A Story -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Rhonda Hauff</dc:creator>
  <cp:lastModifiedBy>Rhonda Hauff</cp:lastModifiedBy>
  <cp:revision>10</cp:revision>
  <dcterms:created xsi:type="dcterms:W3CDTF">2023-05-11T17:46:32Z</dcterms:created>
  <dcterms:modified xsi:type="dcterms:W3CDTF">2023-05-12T15:28:57Z</dcterms:modified>
</cp:coreProperties>
</file>