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57" r:id="rId6"/>
    <p:sldId id="258" r:id="rId7"/>
    <p:sldId id="259" r:id="rId8"/>
    <p:sldId id="260" r:id="rId9"/>
    <p:sldId id="263" r:id="rId10"/>
    <p:sldId id="266"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84C"/>
    <a:srgbClr val="83C0CB"/>
    <a:srgbClr val="3EAA8B"/>
    <a:srgbClr val="FAA6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F4E39-DC51-43C9-993A-189E75AC3EAD}" v="20" dt="2023-05-11T20:13:47.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408" autoAdjust="0"/>
  </p:normalViewPr>
  <p:slideViewPr>
    <p:cSldViewPr snapToGrid="0">
      <p:cViewPr varScale="1">
        <p:scale>
          <a:sx n="93" d="100"/>
          <a:sy n="93" d="100"/>
        </p:scale>
        <p:origin x="232" y="4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73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C9F7B-B4B9-4FE0-B2F9-5916FA19AB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FE5EE19-A349-4ACB-846B-A4E269C988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4E615D-6DF2-4781-A888-6828B0048147}" type="datetimeFigureOut">
              <a:rPr lang="en-US" smtClean="0"/>
              <a:t>5/16/23</a:t>
            </a:fld>
            <a:endParaRPr lang="en-US"/>
          </a:p>
        </p:txBody>
      </p:sp>
      <p:sp>
        <p:nvSpPr>
          <p:cNvPr id="4" name="Footer Placeholder 3">
            <a:extLst>
              <a:ext uri="{FF2B5EF4-FFF2-40B4-BE49-F238E27FC236}">
                <a16:creationId xmlns:a16="http://schemas.microsoft.com/office/drawing/2014/main" id="{E222EAB2-A1E8-4057-A8D2-F3969F9D44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9F4A86-879A-4CAA-BB4E-3C42DAD68E8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E57C5A-7C3D-4ACF-88AB-F268EEFA56FB}" type="slidenum">
              <a:rPr lang="en-US" smtClean="0"/>
              <a:t>‹#›</a:t>
            </a:fld>
            <a:endParaRPr lang="en-US"/>
          </a:p>
        </p:txBody>
      </p:sp>
    </p:spTree>
    <p:extLst>
      <p:ext uri="{BB962C8B-B14F-4D97-AF65-F5344CB8AC3E}">
        <p14:creationId xmlns:p14="http://schemas.microsoft.com/office/powerpoint/2010/main" val="1179361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EF760-132E-40FD-BC45-06AE8D4569C4}" type="datetimeFigureOut">
              <a:rPr lang="en-US" smtClean="0"/>
              <a:t>5/16/23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86E4B-EA54-4354-A97D-AFC9300467DF}" type="slidenum">
              <a:rPr lang="en-US" smtClean="0"/>
              <a:t>‹#›</a:t>
            </a:fld>
            <a:endParaRPr lang="en-US"/>
          </a:p>
        </p:txBody>
      </p:sp>
    </p:spTree>
    <p:extLst>
      <p:ext uri="{BB962C8B-B14F-4D97-AF65-F5344CB8AC3E}">
        <p14:creationId xmlns:p14="http://schemas.microsoft.com/office/powerpoint/2010/main" val="1527099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86E4B-EA54-4354-A97D-AFC9300467DF}" type="slidenum">
              <a:rPr lang="en-US" smtClean="0"/>
              <a:t>3</a:t>
            </a:fld>
            <a:endParaRPr lang="en-US"/>
          </a:p>
        </p:txBody>
      </p:sp>
    </p:spTree>
    <p:extLst>
      <p:ext uri="{BB962C8B-B14F-4D97-AF65-F5344CB8AC3E}">
        <p14:creationId xmlns:p14="http://schemas.microsoft.com/office/powerpoint/2010/main" val="2590582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86E4B-EA54-4354-A97D-AFC9300467DF}" type="slidenum">
              <a:rPr lang="en-US" smtClean="0"/>
              <a:t>4</a:t>
            </a:fld>
            <a:endParaRPr lang="en-US"/>
          </a:p>
        </p:txBody>
      </p:sp>
    </p:spTree>
    <p:extLst>
      <p:ext uri="{BB962C8B-B14F-4D97-AF65-F5344CB8AC3E}">
        <p14:creationId xmlns:p14="http://schemas.microsoft.com/office/powerpoint/2010/main" val="227478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Citation for the Review of Studies: </a:t>
            </a:r>
            <a:r>
              <a:rPr lang="en-US" b="0" i="0" dirty="0">
                <a:solidFill>
                  <a:srgbClr val="222222"/>
                </a:solidFill>
                <a:effectLst/>
                <a:latin typeface="AvenirNextLTPro"/>
              </a:rPr>
              <a:t>Ayano, </a:t>
            </a:r>
            <a:r>
              <a:rPr lang="en-US" b="0" i="0" dirty="0" err="1">
                <a:solidFill>
                  <a:srgbClr val="222222"/>
                </a:solidFill>
                <a:effectLst/>
                <a:latin typeface="AvenirNextLTPro"/>
              </a:rPr>
              <a:t>Getinet</a:t>
            </a:r>
            <a:r>
              <a:rPr lang="en-US" b="0" i="0" dirty="0">
                <a:solidFill>
                  <a:srgbClr val="222222"/>
                </a:solidFill>
                <a:effectLst/>
                <a:latin typeface="AvenirNextLTPro"/>
              </a:rPr>
              <a:t>, Light </a:t>
            </a:r>
            <a:r>
              <a:rPr lang="en-US" b="0" i="0" dirty="0" err="1">
                <a:solidFill>
                  <a:srgbClr val="222222"/>
                </a:solidFill>
                <a:effectLst/>
                <a:latin typeface="AvenirNextLTPro"/>
              </a:rPr>
              <a:t>Tsegay</a:t>
            </a:r>
            <a:r>
              <a:rPr lang="en-US" b="0" i="0" dirty="0">
                <a:solidFill>
                  <a:srgbClr val="222222"/>
                </a:solidFill>
                <a:effectLst/>
                <a:latin typeface="AvenirNextLTPro"/>
              </a:rPr>
              <a:t>, </a:t>
            </a:r>
            <a:r>
              <a:rPr lang="en-US" b="0" i="0" dirty="0" err="1">
                <a:solidFill>
                  <a:srgbClr val="222222"/>
                </a:solidFill>
                <a:effectLst/>
                <a:latin typeface="AvenirNextLTPro"/>
              </a:rPr>
              <a:t>Mebratu</a:t>
            </a:r>
            <a:r>
              <a:rPr lang="en-US" b="0" i="0" dirty="0">
                <a:solidFill>
                  <a:srgbClr val="222222"/>
                </a:solidFill>
                <a:effectLst/>
                <a:latin typeface="AvenirNextLTPro"/>
              </a:rPr>
              <a:t> Abraha, and </a:t>
            </a:r>
            <a:r>
              <a:rPr lang="en-US" b="0" i="0" dirty="0" err="1">
                <a:solidFill>
                  <a:srgbClr val="222222"/>
                </a:solidFill>
                <a:effectLst/>
                <a:latin typeface="AvenirNextLTPro"/>
              </a:rPr>
              <a:t>Kalkidan</a:t>
            </a:r>
            <a:r>
              <a:rPr lang="en-US" b="0" i="0" dirty="0">
                <a:solidFill>
                  <a:srgbClr val="222222"/>
                </a:solidFill>
                <a:effectLst/>
                <a:latin typeface="AvenirNextLTPro"/>
              </a:rPr>
              <a:t> Yohannes. “Suicidal Ideation and Attempt among Homeless People: A Systematic Review and Meta-Analysis.” </a:t>
            </a:r>
            <a:r>
              <a:rPr lang="en-US" b="0" i="1" dirty="0">
                <a:solidFill>
                  <a:srgbClr val="222222"/>
                </a:solidFill>
                <a:effectLst/>
                <a:latin typeface="AvenirNextLTPro"/>
              </a:rPr>
              <a:t>Psychiatric Quarterly</a:t>
            </a:r>
            <a:r>
              <a:rPr lang="en-US" b="0" i="0" dirty="0">
                <a:solidFill>
                  <a:srgbClr val="222222"/>
                </a:solidFill>
                <a:effectLst/>
                <a:latin typeface="AvenirNextLTPro"/>
              </a:rPr>
              <a:t> 90, no. 4 (December 1, 2019): 829–42. https://doi.org/10.1007/s11126-019-09667-8.</a:t>
            </a:r>
          </a:p>
          <a:p>
            <a:endParaRPr lang="en-US" b="1" dirty="0"/>
          </a:p>
          <a:p>
            <a:r>
              <a:rPr lang="en-US" b="1" dirty="0"/>
              <a:t>Citation for Veteran prevalence: </a:t>
            </a:r>
            <a:r>
              <a:rPr lang="en-US" sz="1200" b="0" i="0" kern="1200" dirty="0" err="1">
                <a:solidFill>
                  <a:schemeClr val="tx1"/>
                </a:solidFill>
                <a:effectLst/>
                <a:latin typeface="+mn-lt"/>
                <a:ea typeface="+mn-ea"/>
                <a:cs typeface="+mn-cs"/>
              </a:rPr>
              <a:t>Hoffberg</a:t>
            </a:r>
            <a:r>
              <a:rPr lang="en-US" sz="1200" b="0" i="0" kern="1200" dirty="0">
                <a:solidFill>
                  <a:schemeClr val="tx1"/>
                </a:solidFill>
                <a:effectLst/>
                <a:latin typeface="+mn-lt"/>
                <a:ea typeface="+mn-ea"/>
                <a:cs typeface="+mn-cs"/>
              </a:rPr>
              <a:t>, A. S., Spitzer, E., </a:t>
            </a:r>
            <a:r>
              <a:rPr lang="en-US" sz="1200" b="0" i="0" kern="1200" dirty="0" err="1">
                <a:solidFill>
                  <a:schemeClr val="tx1"/>
                </a:solidFill>
                <a:effectLst/>
                <a:latin typeface="+mn-lt"/>
                <a:ea typeface="+mn-ea"/>
                <a:cs typeface="+mn-cs"/>
              </a:rPr>
              <a:t>Mackelprang</a:t>
            </a:r>
            <a:r>
              <a:rPr lang="en-US" sz="1200" b="0" i="0" kern="1200" dirty="0">
                <a:solidFill>
                  <a:schemeClr val="tx1"/>
                </a:solidFill>
                <a:effectLst/>
                <a:latin typeface="+mn-lt"/>
                <a:ea typeface="+mn-ea"/>
                <a:cs typeface="+mn-cs"/>
              </a:rPr>
              <a:t>, J. L., Farro, S. A., &amp; Brenner, L. A. (2018). Suicidal self‐directed violence among homeless us veterans: A systematic review. </a:t>
            </a:r>
            <a:r>
              <a:rPr lang="en-US" sz="1200" b="0" i="1" kern="1200" dirty="0">
                <a:solidFill>
                  <a:schemeClr val="tx1"/>
                </a:solidFill>
                <a:effectLst/>
                <a:latin typeface="+mn-lt"/>
                <a:ea typeface="+mn-ea"/>
                <a:cs typeface="+mn-cs"/>
              </a:rPr>
              <a:t>Suicide and Life‐Threatening Behavior</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48</a:t>
            </a:r>
            <a:r>
              <a:rPr lang="en-US" sz="1200" b="0" i="0" kern="1200" dirty="0">
                <a:solidFill>
                  <a:schemeClr val="tx1"/>
                </a:solidFill>
                <a:effectLst/>
                <a:latin typeface="+mn-lt"/>
                <a:ea typeface="+mn-ea"/>
                <a:cs typeface="+mn-cs"/>
              </a:rPr>
              <a:t>(4), 481-498.</a:t>
            </a:r>
          </a:p>
        </p:txBody>
      </p:sp>
      <p:sp>
        <p:nvSpPr>
          <p:cNvPr id="4" name="Slide Number Placeholder 3"/>
          <p:cNvSpPr>
            <a:spLocks noGrp="1"/>
          </p:cNvSpPr>
          <p:nvPr>
            <p:ph type="sldNum" sz="quarter" idx="5"/>
          </p:nvPr>
        </p:nvSpPr>
        <p:spPr/>
        <p:txBody>
          <a:bodyPr/>
          <a:lstStyle/>
          <a:p>
            <a:fld id="{7A586E4B-EA54-4354-A97D-AFC9300467DF}" type="slidenum">
              <a:rPr lang="en-US" smtClean="0"/>
              <a:t>5</a:t>
            </a:fld>
            <a:endParaRPr lang="en-US"/>
          </a:p>
        </p:txBody>
      </p:sp>
    </p:spTree>
    <p:extLst>
      <p:ext uri="{BB962C8B-B14F-4D97-AF65-F5344CB8AC3E}">
        <p14:creationId xmlns:p14="http://schemas.microsoft.com/office/powerpoint/2010/main" val="640862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Certain populations are disproportionately affected by the rise in suicide rates</a:t>
            </a:r>
          </a:p>
          <a:p>
            <a:r>
              <a:rPr lang="en-US" dirty="0"/>
              <a:t>Suicide increased 57.4% in 10-24 year olds from 2007 to 2018</a:t>
            </a:r>
          </a:p>
          <a:p>
            <a:pPr lvl="1"/>
            <a:r>
              <a:rPr lang="en-US" dirty="0"/>
              <a:t>Within that, Black youth are at higher risk</a:t>
            </a:r>
          </a:p>
          <a:p>
            <a:pPr lvl="1"/>
            <a:r>
              <a:rPr lang="en-US" dirty="0"/>
              <a:t>LGBTQ+ youth have 3x rate of ideation and 5x rate of attempts</a:t>
            </a:r>
          </a:p>
          <a:p>
            <a:r>
              <a:rPr lang="en-US" dirty="0"/>
              <a:t>40% of Transgender individuals have attempted suicide in their lifetime</a:t>
            </a:r>
          </a:p>
          <a:p>
            <a:r>
              <a:rPr lang="en-US" dirty="0"/>
              <a:t>Suicide risk in American Indian and Alaska Native (AIAN) populations far exceeds the general population</a:t>
            </a:r>
          </a:p>
          <a:p>
            <a:pPr lvl="1"/>
            <a:r>
              <a:rPr lang="en-US" dirty="0"/>
              <a:t>Sharp rise in risk for AIAN females (139% from 1999-2017)</a:t>
            </a:r>
          </a:p>
          <a:p>
            <a:pPr lvl="0"/>
            <a:r>
              <a:rPr lang="en-US" dirty="0"/>
              <a:t>Veterans have an increased risk of suicide</a:t>
            </a:r>
          </a:p>
          <a:p>
            <a:pPr lvl="0"/>
            <a:r>
              <a:rPr lang="en-US" dirty="0"/>
              <a:t>Geography- </a:t>
            </a:r>
            <a:r>
              <a:rPr lang="en-US" b="0" i="0" dirty="0">
                <a:solidFill>
                  <a:srgbClr val="000000"/>
                </a:solidFill>
                <a:effectLst/>
                <a:latin typeface="Open Sans" panose="020B0606030504020204" pitchFamily="34" charset="0"/>
              </a:rPr>
              <a:t>suicide rates increase as population density decreases and an area becomes more rural (CDC)</a:t>
            </a:r>
          </a:p>
          <a:p>
            <a:pPr lvl="0"/>
            <a:r>
              <a:rPr lang="en-US" b="0" i="0" dirty="0">
                <a:solidFill>
                  <a:srgbClr val="000000"/>
                </a:solidFill>
                <a:effectLst/>
                <a:latin typeface="Open Sans" panose="020B0606030504020204" pitchFamily="34" charset="0"/>
              </a:rPr>
              <a:t>Disabilities – a survey in 2021 found that adults with disabilities were three times more likely to report suicidal ideation in the past month compared to people without disabilities (30.6% versus 8.3% in the general U.S. population (CDC)</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Citations: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b="0" i="0" dirty="0">
                <a:solidFill>
                  <a:srgbClr val="16475C"/>
                </a:solidFill>
                <a:effectLst/>
                <a:latin typeface="Roboto" panose="02000000000000000000" pitchFamily="2" charset="0"/>
              </a:rPr>
              <a:t>“Understanding Suicide Risk And Prevention, " Health Affairs Health Policy Brief, January 29, 2021.DOI: 10.1377/hpb20201228.198475</a:t>
            </a:r>
          </a:p>
          <a:p>
            <a:r>
              <a:rPr lang="en-US" dirty="0"/>
              <a:t>- </a:t>
            </a:r>
            <a:r>
              <a:rPr lang="en-US" b="0" i="0" dirty="0">
                <a:solidFill>
                  <a:srgbClr val="222222"/>
                </a:solidFill>
                <a:effectLst/>
                <a:latin typeface="AvenirNextLTPro"/>
              </a:rPr>
              <a:t>“Disparities in Suicide | CDC,” May 9, 2023. https://www.cdc.gov/suicide/facts/disparities-in-suicide.html.</a:t>
            </a:r>
            <a:endParaRPr lang="en-US" dirty="0"/>
          </a:p>
        </p:txBody>
      </p:sp>
      <p:sp>
        <p:nvSpPr>
          <p:cNvPr id="4" name="Slide Number Placeholder 3"/>
          <p:cNvSpPr>
            <a:spLocks noGrp="1"/>
          </p:cNvSpPr>
          <p:nvPr>
            <p:ph type="sldNum" sz="quarter" idx="5"/>
          </p:nvPr>
        </p:nvSpPr>
        <p:spPr/>
        <p:txBody>
          <a:bodyPr/>
          <a:lstStyle/>
          <a:p>
            <a:fld id="{7A586E4B-EA54-4354-A97D-AFC9300467DF}" type="slidenum">
              <a:rPr lang="en-US" smtClean="0"/>
              <a:t>6</a:t>
            </a:fld>
            <a:endParaRPr lang="en-US"/>
          </a:p>
        </p:txBody>
      </p:sp>
    </p:spTree>
    <p:extLst>
      <p:ext uri="{BB962C8B-B14F-4D97-AF65-F5344CB8AC3E}">
        <p14:creationId xmlns:p14="http://schemas.microsoft.com/office/powerpoint/2010/main" val="108181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venirNextLTPro"/>
              </a:rPr>
              <a:t>Sandford, David M., Olivia J. </a:t>
            </a:r>
            <a:r>
              <a:rPr lang="en-US" b="0" i="0" dirty="0" err="1">
                <a:solidFill>
                  <a:srgbClr val="222222"/>
                </a:solidFill>
                <a:effectLst/>
                <a:latin typeface="AvenirNextLTPro"/>
              </a:rPr>
              <a:t>Kirtley</a:t>
            </a:r>
            <a:r>
              <a:rPr lang="en-US" b="0" i="0" dirty="0">
                <a:solidFill>
                  <a:srgbClr val="222222"/>
                </a:solidFill>
                <a:effectLst/>
                <a:latin typeface="AvenirNextLTPro"/>
              </a:rPr>
              <a:t>, Richard Thwaites, and Rory C. O’Connor. “The Impact on Mental Health Practitioners of the Death of a Patient by Suicide: A Systematic Review.” </a:t>
            </a:r>
            <a:r>
              <a:rPr lang="en-US" b="0" i="1" dirty="0">
                <a:solidFill>
                  <a:srgbClr val="222222"/>
                </a:solidFill>
                <a:effectLst/>
                <a:latin typeface="AvenirNextLTPro"/>
              </a:rPr>
              <a:t>Clinical Psychology &amp; Psychotherapy</a:t>
            </a:r>
            <a:r>
              <a:rPr lang="en-US" b="0" i="0" dirty="0">
                <a:solidFill>
                  <a:srgbClr val="222222"/>
                </a:solidFill>
                <a:effectLst/>
                <a:latin typeface="AvenirNextLTPro"/>
              </a:rPr>
              <a:t> 28, no. 2 (March 2021): 261–94. https://doi.org/10.1002/cpp.2515.</a:t>
            </a:r>
          </a:p>
          <a:p>
            <a:endParaRPr lang="en-US" dirty="0"/>
          </a:p>
        </p:txBody>
      </p:sp>
      <p:sp>
        <p:nvSpPr>
          <p:cNvPr id="4" name="Slide Number Placeholder 3"/>
          <p:cNvSpPr>
            <a:spLocks noGrp="1"/>
          </p:cNvSpPr>
          <p:nvPr>
            <p:ph type="sldNum" sz="quarter" idx="5"/>
          </p:nvPr>
        </p:nvSpPr>
        <p:spPr/>
        <p:txBody>
          <a:bodyPr/>
          <a:lstStyle/>
          <a:p>
            <a:fld id="{7A586E4B-EA54-4354-A97D-AFC9300467DF}" type="slidenum">
              <a:rPr lang="en-US" smtClean="0"/>
              <a:t>7</a:t>
            </a:fld>
            <a:endParaRPr lang="en-US"/>
          </a:p>
        </p:txBody>
      </p:sp>
    </p:spTree>
    <p:extLst>
      <p:ext uri="{BB962C8B-B14F-4D97-AF65-F5344CB8AC3E}">
        <p14:creationId xmlns:p14="http://schemas.microsoft.com/office/powerpoint/2010/main" val="29357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work through today’s session, consider these questions as you think through how to put the information into practice. We’ll have time at the end for you to reflect. </a:t>
            </a:r>
          </a:p>
        </p:txBody>
      </p:sp>
      <p:sp>
        <p:nvSpPr>
          <p:cNvPr id="4" name="Slide Number Placeholder 3"/>
          <p:cNvSpPr>
            <a:spLocks noGrp="1"/>
          </p:cNvSpPr>
          <p:nvPr>
            <p:ph type="sldNum" sz="quarter" idx="5"/>
          </p:nvPr>
        </p:nvSpPr>
        <p:spPr/>
        <p:txBody>
          <a:bodyPr/>
          <a:lstStyle/>
          <a:p>
            <a:fld id="{7A586E4B-EA54-4354-A97D-AFC9300467DF}" type="slidenum">
              <a:rPr lang="en-US" smtClean="0"/>
              <a:t>8</a:t>
            </a:fld>
            <a:endParaRPr lang="en-US"/>
          </a:p>
        </p:txBody>
      </p:sp>
    </p:spTree>
    <p:extLst>
      <p:ext uri="{BB962C8B-B14F-4D97-AF65-F5344CB8AC3E}">
        <p14:creationId xmlns:p14="http://schemas.microsoft.com/office/powerpoint/2010/main" val="51040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86E4B-EA54-4354-A97D-AFC9300467DF}" type="slidenum">
              <a:rPr lang="en-US" smtClean="0"/>
              <a:t>9</a:t>
            </a:fld>
            <a:endParaRPr lang="en-US"/>
          </a:p>
        </p:txBody>
      </p:sp>
    </p:spTree>
    <p:extLst>
      <p:ext uri="{BB962C8B-B14F-4D97-AF65-F5344CB8AC3E}">
        <p14:creationId xmlns:p14="http://schemas.microsoft.com/office/powerpoint/2010/main" val="3882342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hyperlink" Target="mailto:info@hhrctraining.org" TargetMode="External"/><Relationship Id="rId5" Type="http://schemas.openxmlformats.org/officeDocument/2006/relationships/hyperlink" Target="http://hhrctraining.org/" TargetMode="Externa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00D0603-09B6-4484-ABAC-52D1AC359F1C}"/>
              </a:ext>
            </a:extLst>
          </p:cNvPr>
          <p:cNvSpPr/>
          <p:nvPr userDrawn="1"/>
        </p:nvSpPr>
        <p:spPr>
          <a:xfrm>
            <a:off x="0" y="0"/>
            <a:ext cx="12192000" cy="4518003"/>
          </a:xfrm>
          <a:prstGeom prst="rect">
            <a:avLst/>
          </a:prstGeom>
          <a:solidFill>
            <a:srgbClr val="FAA6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Rectangle 11">
            <a:extLst>
              <a:ext uri="{FF2B5EF4-FFF2-40B4-BE49-F238E27FC236}">
                <a16:creationId xmlns:a16="http://schemas.microsoft.com/office/drawing/2014/main" id="{3C781396-EAC9-43FC-B2DF-D68577A92911}"/>
              </a:ext>
            </a:extLst>
          </p:cNvPr>
          <p:cNvSpPr/>
          <p:nvPr userDrawn="1"/>
        </p:nvSpPr>
        <p:spPr>
          <a:xfrm>
            <a:off x="4619626" y="673893"/>
            <a:ext cx="6457950" cy="498395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a:extLst>
              <a:ext uri="{FF2B5EF4-FFF2-40B4-BE49-F238E27FC236}">
                <a16:creationId xmlns:a16="http://schemas.microsoft.com/office/drawing/2014/main" id="{85FD5F6E-F2D2-4ACC-8830-26DA92862066}"/>
              </a:ext>
            </a:extLst>
          </p:cNvPr>
          <p:cNvSpPr>
            <a:spLocks noGrp="1"/>
          </p:cNvSpPr>
          <p:nvPr>
            <p:ph type="ctrTitle"/>
          </p:nvPr>
        </p:nvSpPr>
        <p:spPr>
          <a:xfrm>
            <a:off x="4619623" y="977899"/>
            <a:ext cx="6457950" cy="2361131"/>
          </a:xfrm>
        </p:spPr>
        <p:txBody>
          <a:bodyPr anchor="b">
            <a:normAutofit/>
          </a:bodyPr>
          <a:lstStyle>
            <a:lvl1pPr algn="ctr">
              <a:defRPr sz="4800" b="1">
                <a:solidFill>
                  <a:srgbClr val="1D384C"/>
                </a:solidFill>
                <a:latin typeface="Georgia" panose="02040502050405020303" pitchFamily="18" charset="0"/>
                <a:cs typeface="Merriweather" panose="02000000000000000000" pitchFamily="2"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537D177-FC1E-4A00-8CC6-148DD4F902C0}"/>
              </a:ext>
            </a:extLst>
          </p:cNvPr>
          <p:cNvSpPr>
            <a:spLocks noGrp="1"/>
          </p:cNvSpPr>
          <p:nvPr>
            <p:ph type="subTitle" idx="1"/>
          </p:nvPr>
        </p:nvSpPr>
        <p:spPr>
          <a:xfrm>
            <a:off x="4619623" y="4012923"/>
            <a:ext cx="6457950" cy="120357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Logo&#10;&#10;Description automatically generated">
            <a:extLst>
              <a:ext uri="{FF2B5EF4-FFF2-40B4-BE49-F238E27FC236}">
                <a16:creationId xmlns:a16="http://schemas.microsoft.com/office/drawing/2014/main" id="{7567F9CD-2B43-4386-8A99-EA8B2EA28B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51" y="2024588"/>
            <a:ext cx="3863494" cy="2044904"/>
          </a:xfrm>
          <a:prstGeom prst="rect">
            <a:avLst/>
          </a:prstGeom>
        </p:spPr>
      </p:pic>
      <p:sp>
        <p:nvSpPr>
          <p:cNvPr id="14" name="Rectangle 13">
            <a:extLst>
              <a:ext uri="{FF2B5EF4-FFF2-40B4-BE49-F238E27FC236}">
                <a16:creationId xmlns:a16="http://schemas.microsoft.com/office/drawing/2014/main" id="{C42BB110-FAD4-4547-AC6E-3DDA1447C699}"/>
              </a:ext>
            </a:extLst>
          </p:cNvPr>
          <p:cNvSpPr/>
          <p:nvPr userDrawn="1"/>
        </p:nvSpPr>
        <p:spPr>
          <a:xfrm>
            <a:off x="7370612" y="3667790"/>
            <a:ext cx="955972" cy="45720"/>
          </a:xfrm>
          <a:prstGeom prst="rect">
            <a:avLst/>
          </a:prstGeom>
          <a:solidFill>
            <a:srgbClr val="83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ubstance Abuse and Mand Mental Health Services Administration logo">
            <a:extLst>
              <a:ext uri="{FF2B5EF4-FFF2-40B4-BE49-F238E27FC236}">
                <a16:creationId xmlns:a16="http://schemas.microsoft.com/office/drawing/2014/main" id="{5BB68B1D-F946-4D93-A75B-20090FA174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8605" y="6094080"/>
            <a:ext cx="1327773" cy="448498"/>
          </a:xfrm>
          <a:prstGeom prst="rect">
            <a:avLst/>
          </a:prstGeom>
        </p:spPr>
      </p:pic>
      <p:sp>
        <p:nvSpPr>
          <p:cNvPr id="17" name="Date Placeholder 3">
            <a:extLst>
              <a:ext uri="{FF2B5EF4-FFF2-40B4-BE49-F238E27FC236}">
                <a16:creationId xmlns:a16="http://schemas.microsoft.com/office/drawing/2014/main" id="{BC7DA729-C0AC-44C7-86F8-F9CD6540A8AA}"/>
              </a:ext>
            </a:extLst>
          </p:cNvPr>
          <p:cNvSpPr>
            <a:spLocks noGrp="1"/>
          </p:cNvSpPr>
          <p:nvPr>
            <p:ph type="dt" sz="half" idx="2"/>
          </p:nvPr>
        </p:nvSpPr>
        <p:spPr>
          <a:xfrm>
            <a:off x="4619623" y="5880101"/>
            <a:ext cx="6457950" cy="365125"/>
          </a:xfrm>
          <a:prstGeom prst="rect">
            <a:avLst/>
          </a:prstGeom>
        </p:spPr>
        <p:txBody>
          <a:bodyPr vert="horz" lIns="91440" tIns="45720" rIns="91440" bIns="45720" rtlCol="0" anchor="ctr"/>
          <a:lstStyle>
            <a:lvl1pPr algn="ctr">
              <a:defRPr sz="1600">
                <a:solidFill>
                  <a:schemeClr val="tx1"/>
                </a:solidFill>
              </a:defRPr>
            </a:lvl1pPr>
          </a:lstStyle>
          <a:p>
            <a:fld id="{7D720BB5-D724-4B1F-A56D-8311612E7310}" type="datetime2">
              <a:rPr lang="en-US" smtClean="0"/>
              <a:pPr/>
              <a:t>Tuesday, May 16, 2023</a:t>
            </a:fld>
            <a:endParaRPr lang="en-US" dirty="0"/>
          </a:p>
        </p:txBody>
      </p:sp>
    </p:spTree>
    <p:extLst>
      <p:ext uri="{BB962C8B-B14F-4D97-AF65-F5344CB8AC3E}">
        <p14:creationId xmlns:p14="http://schemas.microsoft.com/office/powerpoint/2010/main" val="391569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33461F7-678C-45CA-B3BD-ACF6CDEBAD10}"/>
              </a:ext>
            </a:extLst>
          </p:cNvPr>
          <p:cNvSpPr/>
          <p:nvPr userDrawn="1"/>
        </p:nvSpPr>
        <p:spPr>
          <a:xfrm>
            <a:off x="0" y="0"/>
            <a:ext cx="12192000" cy="40694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3B730A-7B6A-4231-948D-C53FBEB4D8B1}"/>
              </a:ext>
            </a:extLst>
          </p:cNvPr>
          <p:cNvSpPr/>
          <p:nvPr userDrawn="1"/>
        </p:nvSpPr>
        <p:spPr>
          <a:xfrm>
            <a:off x="648989" y="1342767"/>
            <a:ext cx="10982838" cy="321853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7" name="Picture 6" descr="Text, logo&#10;&#10;Description automatically generated">
            <a:extLst>
              <a:ext uri="{FF2B5EF4-FFF2-40B4-BE49-F238E27FC236}">
                <a16:creationId xmlns:a16="http://schemas.microsoft.com/office/drawing/2014/main" id="{F479A27E-06C3-4176-97D0-A636048D9B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7283" y="4881711"/>
            <a:ext cx="2126249" cy="1062116"/>
          </a:xfrm>
          <a:prstGeom prst="rect">
            <a:avLst/>
          </a:prstGeom>
        </p:spPr>
      </p:pic>
      <p:pic>
        <p:nvPicPr>
          <p:cNvPr id="8" name="Picture 7" descr="Substance Abuse and Mand Mental Health Services Administration logo">
            <a:extLst>
              <a:ext uri="{FF2B5EF4-FFF2-40B4-BE49-F238E27FC236}">
                <a16:creationId xmlns:a16="http://schemas.microsoft.com/office/drawing/2014/main" id="{F4D4D15F-AC18-434E-A1AE-C224E709FD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8890" y="5148647"/>
            <a:ext cx="2354121" cy="795180"/>
          </a:xfrm>
          <a:prstGeom prst="rect">
            <a:avLst/>
          </a:prstGeom>
        </p:spPr>
      </p:pic>
      <p:sp>
        <p:nvSpPr>
          <p:cNvPr id="10" name="TextBox 9">
            <a:extLst>
              <a:ext uri="{FF2B5EF4-FFF2-40B4-BE49-F238E27FC236}">
                <a16:creationId xmlns:a16="http://schemas.microsoft.com/office/drawing/2014/main" id="{51DECF79-DC88-4B06-BFDE-707FA2464B03}"/>
              </a:ext>
            </a:extLst>
          </p:cNvPr>
          <p:cNvSpPr txBox="1"/>
          <p:nvPr userDrawn="1"/>
        </p:nvSpPr>
        <p:spPr>
          <a:xfrm>
            <a:off x="838200" y="2579382"/>
            <a:ext cx="10515600" cy="646331"/>
          </a:xfrm>
          <a:prstGeom prst="rect">
            <a:avLst/>
          </a:prstGeom>
          <a:noFill/>
        </p:spPr>
        <p:txBody>
          <a:bodyPr wrap="square" rtlCol="0">
            <a:spAutoFit/>
          </a:bodyPr>
          <a:lstStyle/>
          <a:p>
            <a:r>
              <a:rPr lang="en-US" i="1" spc="-40" baseline="0" dirty="0"/>
              <a:t>SAMHSA’s Homeless and Housing Resource Center provides high-quality, no-cost training for health and housing professionals in evidence-based practices that contributes to housing stability, recovery, and an end to homelessness.</a:t>
            </a:r>
            <a:endParaRPr lang="en-US" spc="-40" baseline="0" dirty="0"/>
          </a:p>
        </p:txBody>
      </p:sp>
      <p:pic>
        <p:nvPicPr>
          <p:cNvPr id="6" name="Picture 5" descr="Logo&#10;&#10;Description automatically generated">
            <a:extLst>
              <a:ext uri="{FF2B5EF4-FFF2-40B4-BE49-F238E27FC236}">
                <a16:creationId xmlns:a16="http://schemas.microsoft.com/office/drawing/2014/main" id="{70584C7D-5374-4ADB-AD5F-6155553A84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8989" y="4641048"/>
            <a:ext cx="2914141" cy="1542422"/>
          </a:xfrm>
          <a:prstGeom prst="rect">
            <a:avLst/>
          </a:prstGeom>
        </p:spPr>
      </p:pic>
      <p:sp>
        <p:nvSpPr>
          <p:cNvPr id="15" name="Title 1">
            <a:extLst>
              <a:ext uri="{FF2B5EF4-FFF2-40B4-BE49-F238E27FC236}">
                <a16:creationId xmlns:a16="http://schemas.microsoft.com/office/drawing/2014/main" id="{91E22E7B-D478-42E8-B9DF-80446D06B6B7}"/>
              </a:ext>
            </a:extLst>
          </p:cNvPr>
          <p:cNvSpPr txBox="1">
            <a:spLocks/>
          </p:cNvSpPr>
          <p:nvPr userDrawn="1"/>
        </p:nvSpPr>
        <p:spPr>
          <a:xfrm>
            <a:off x="838200" y="3305464"/>
            <a:ext cx="10515600" cy="3689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Georgia" panose="02040502050405020303" pitchFamily="18" charset="0"/>
                <a:ea typeface="+mj-ea"/>
                <a:cs typeface="Times New Roman" panose="02020603050405020304" pitchFamily="18" charset="0"/>
              </a:defRPr>
            </a:lvl1pPr>
          </a:lstStyle>
          <a:p>
            <a:r>
              <a:rPr lang="en-US" sz="2000" dirty="0"/>
              <a:t>Contact Us:</a:t>
            </a:r>
            <a:endParaRPr lang="en-US" dirty="0"/>
          </a:p>
        </p:txBody>
      </p:sp>
      <p:graphicFrame>
        <p:nvGraphicFramePr>
          <p:cNvPr id="9" name="Table 15">
            <a:extLst>
              <a:ext uri="{FF2B5EF4-FFF2-40B4-BE49-F238E27FC236}">
                <a16:creationId xmlns:a16="http://schemas.microsoft.com/office/drawing/2014/main" id="{883F024C-3BC4-45DD-A55C-A23158A38152}"/>
              </a:ext>
            </a:extLst>
          </p:cNvPr>
          <p:cNvGraphicFramePr>
            <a:graphicFrameLocks noGrp="1"/>
          </p:cNvGraphicFramePr>
          <p:nvPr userDrawn="1">
            <p:extLst>
              <p:ext uri="{D42A27DB-BD31-4B8C-83A1-F6EECF244321}">
                <p14:modId xmlns:p14="http://schemas.microsoft.com/office/powerpoint/2010/main" val="2125893414"/>
              </p:ext>
            </p:extLst>
          </p:nvPr>
        </p:nvGraphicFramePr>
        <p:xfrm>
          <a:off x="1568742" y="3813063"/>
          <a:ext cx="8591259" cy="370840"/>
        </p:xfrm>
        <a:graphic>
          <a:graphicData uri="http://schemas.openxmlformats.org/drawingml/2006/table">
            <a:tbl>
              <a:tblPr firstRow="1" bandRow="1">
                <a:tableStyleId>{5C22544A-7EE6-4342-B048-85BDC9FD1C3A}</a:tableStyleId>
              </a:tblPr>
              <a:tblGrid>
                <a:gridCol w="2863753">
                  <a:extLst>
                    <a:ext uri="{9D8B030D-6E8A-4147-A177-3AD203B41FA5}">
                      <a16:colId xmlns:a16="http://schemas.microsoft.com/office/drawing/2014/main" val="933164198"/>
                    </a:ext>
                  </a:extLst>
                </a:gridCol>
                <a:gridCol w="2863753">
                  <a:extLst>
                    <a:ext uri="{9D8B030D-6E8A-4147-A177-3AD203B41FA5}">
                      <a16:colId xmlns:a16="http://schemas.microsoft.com/office/drawing/2014/main" val="211224495"/>
                    </a:ext>
                  </a:extLst>
                </a:gridCol>
                <a:gridCol w="2863753">
                  <a:extLst>
                    <a:ext uri="{9D8B030D-6E8A-4147-A177-3AD203B41FA5}">
                      <a16:colId xmlns:a16="http://schemas.microsoft.com/office/drawing/2014/main" val="1488908075"/>
                    </a:ext>
                  </a:extLst>
                </a:gridCol>
              </a:tblGrid>
              <a:tr h="370840">
                <a:tc>
                  <a:txBody>
                    <a:bodyPr/>
                    <a:lstStyle/>
                    <a:p>
                      <a:pPr algn="ctr"/>
                      <a:r>
                        <a:rPr lang="en-US" b="0" dirty="0">
                          <a:hlinkClick r:id="rId5"/>
                        </a:rPr>
                        <a:t>http://hhrctraining.org/</a:t>
                      </a:r>
                      <a:endParaRPr lang="en-US" b="0" u="none"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b="0" dirty="0">
                          <a:hlinkClick r:id="rId6"/>
                        </a:rPr>
                        <a:t>info@hhrctraining.org</a:t>
                      </a:r>
                      <a:endParaRPr lang="en-US"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b="0" dirty="0">
                          <a:solidFill>
                            <a:schemeClr val="tx1"/>
                          </a:solidFill>
                        </a:rPr>
                        <a:t>518-439-7415x4</a:t>
                      </a:r>
                    </a:p>
                  </a:txBody>
                  <a:tcPr>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6354305"/>
                  </a:ext>
                </a:extLst>
              </a:tr>
            </a:tbl>
          </a:graphicData>
        </a:graphic>
      </p:graphicFrame>
      <p:sp>
        <p:nvSpPr>
          <p:cNvPr id="13" name="TextBox 12">
            <a:extLst>
              <a:ext uri="{FF2B5EF4-FFF2-40B4-BE49-F238E27FC236}">
                <a16:creationId xmlns:a16="http://schemas.microsoft.com/office/drawing/2014/main" id="{7AA80211-A266-48AD-BF4C-B2961B6CD848}"/>
              </a:ext>
            </a:extLst>
          </p:cNvPr>
          <p:cNvSpPr txBox="1"/>
          <p:nvPr userDrawn="1"/>
        </p:nvSpPr>
        <p:spPr>
          <a:xfrm>
            <a:off x="838199" y="1695530"/>
            <a:ext cx="10515600" cy="769441"/>
          </a:xfrm>
          <a:prstGeom prst="rect">
            <a:avLst/>
          </a:prstGeom>
          <a:noFill/>
        </p:spPr>
        <p:txBody>
          <a:bodyPr wrap="square" rtlCol="0">
            <a:spAutoFit/>
          </a:bodyPr>
          <a:lstStyle/>
          <a:p>
            <a:r>
              <a:rPr lang="en-US" sz="4400" b="1" dirty="0">
                <a:latin typeface="Georgia" panose="02040502050405020303" pitchFamily="18" charset="0"/>
              </a:rPr>
              <a:t>Thank You!</a:t>
            </a:r>
          </a:p>
        </p:txBody>
      </p:sp>
    </p:spTree>
    <p:extLst>
      <p:ext uri="{BB962C8B-B14F-4D97-AF65-F5344CB8AC3E}">
        <p14:creationId xmlns:p14="http://schemas.microsoft.com/office/powerpoint/2010/main" val="387997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33461F7-678C-45CA-B3BD-ACF6CDEBAD10}"/>
              </a:ext>
            </a:extLst>
          </p:cNvPr>
          <p:cNvSpPr/>
          <p:nvPr userDrawn="1"/>
        </p:nvSpPr>
        <p:spPr>
          <a:xfrm>
            <a:off x="0" y="0"/>
            <a:ext cx="12192000" cy="406949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3B730A-7B6A-4231-948D-C53FBEB4D8B1}"/>
              </a:ext>
            </a:extLst>
          </p:cNvPr>
          <p:cNvSpPr/>
          <p:nvPr userDrawn="1"/>
        </p:nvSpPr>
        <p:spPr>
          <a:xfrm>
            <a:off x="648989" y="1342767"/>
            <a:ext cx="10982838" cy="321853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7" name="Picture 6" descr="Text, logo&#10;&#10;Description automatically generated">
            <a:extLst>
              <a:ext uri="{FF2B5EF4-FFF2-40B4-BE49-F238E27FC236}">
                <a16:creationId xmlns:a16="http://schemas.microsoft.com/office/drawing/2014/main" id="{F479A27E-06C3-4176-97D0-A636048D9B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8989" y="4881711"/>
            <a:ext cx="2126249" cy="1062116"/>
          </a:xfrm>
          <a:prstGeom prst="rect">
            <a:avLst/>
          </a:prstGeom>
        </p:spPr>
      </p:pic>
      <p:pic>
        <p:nvPicPr>
          <p:cNvPr id="8" name="Picture 7" descr="Substance Abuse and Mand Mental Health Services Administration logo">
            <a:extLst>
              <a:ext uri="{FF2B5EF4-FFF2-40B4-BE49-F238E27FC236}">
                <a16:creationId xmlns:a16="http://schemas.microsoft.com/office/drawing/2014/main" id="{F4D4D15F-AC18-434E-A1AE-C224E709FD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8890" y="5148647"/>
            <a:ext cx="2354121" cy="795180"/>
          </a:xfrm>
          <a:prstGeom prst="rect">
            <a:avLst/>
          </a:prstGeom>
        </p:spPr>
      </p:pic>
      <p:sp>
        <p:nvSpPr>
          <p:cNvPr id="10" name="TextBox 9">
            <a:extLst>
              <a:ext uri="{FF2B5EF4-FFF2-40B4-BE49-F238E27FC236}">
                <a16:creationId xmlns:a16="http://schemas.microsoft.com/office/drawing/2014/main" id="{51DECF79-DC88-4B06-BFDE-707FA2464B03}"/>
              </a:ext>
            </a:extLst>
          </p:cNvPr>
          <p:cNvSpPr txBox="1"/>
          <p:nvPr userDrawn="1"/>
        </p:nvSpPr>
        <p:spPr>
          <a:xfrm>
            <a:off x="838200" y="3161305"/>
            <a:ext cx="10515600" cy="1200329"/>
          </a:xfrm>
          <a:prstGeom prst="rect">
            <a:avLst/>
          </a:prstGeom>
          <a:noFill/>
        </p:spPr>
        <p:txBody>
          <a:bodyPr wrap="square" rtlCol="0">
            <a:spAutoFit/>
          </a:bodyPr>
          <a:lstStyle/>
          <a:p>
            <a:r>
              <a:rPr lang="en-US" dirty="0"/>
              <a:t>The </a:t>
            </a:r>
            <a:r>
              <a:rPr lang="en-US" b="1" dirty="0"/>
              <a:t>Homeless and Housing Resource Center</a:t>
            </a:r>
            <a:r>
              <a:rPr lang="en-US" dirty="0"/>
              <a:t> is a program operated by Policy Research, Inc. and developed under grant 1H79SM083003-01 from the Substance Abuse and Mental Health Services Administration (SAMHSA), U.S. Department of Health and Human Services (HHS). Interviews, policies, and opinions expressed are those of the authors and do not necessarily reflect those of SAMHSA or HHS.</a:t>
            </a:r>
          </a:p>
        </p:txBody>
      </p:sp>
      <p:sp>
        <p:nvSpPr>
          <p:cNvPr id="13" name="Rectangle 12">
            <a:extLst>
              <a:ext uri="{FF2B5EF4-FFF2-40B4-BE49-F238E27FC236}">
                <a16:creationId xmlns:a16="http://schemas.microsoft.com/office/drawing/2014/main" id="{CE803C76-BACD-4AE4-887F-3C7EC51F9248}"/>
              </a:ext>
            </a:extLst>
          </p:cNvPr>
          <p:cNvSpPr/>
          <p:nvPr userDrawn="1"/>
        </p:nvSpPr>
        <p:spPr>
          <a:xfrm>
            <a:off x="838199" y="2745407"/>
            <a:ext cx="3389769" cy="814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944A634-04C8-4556-8BA8-83E4836EDE9E}"/>
              </a:ext>
            </a:extLst>
          </p:cNvPr>
          <p:cNvSpPr txBox="1"/>
          <p:nvPr userDrawn="1"/>
        </p:nvSpPr>
        <p:spPr>
          <a:xfrm>
            <a:off x="838199" y="1804514"/>
            <a:ext cx="10515600" cy="769441"/>
          </a:xfrm>
          <a:prstGeom prst="rect">
            <a:avLst/>
          </a:prstGeom>
          <a:noFill/>
        </p:spPr>
        <p:txBody>
          <a:bodyPr wrap="square" rtlCol="0">
            <a:spAutoFit/>
          </a:bodyPr>
          <a:lstStyle/>
          <a:p>
            <a:r>
              <a:rPr lang="en-US" sz="4400" b="1" dirty="0">
                <a:latin typeface="Georgia" panose="02040502050405020303" pitchFamily="18" charset="0"/>
              </a:rPr>
              <a:t>Disclaimer</a:t>
            </a:r>
          </a:p>
        </p:txBody>
      </p:sp>
    </p:spTree>
    <p:extLst>
      <p:ext uri="{BB962C8B-B14F-4D97-AF65-F5344CB8AC3E}">
        <p14:creationId xmlns:p14="http://schemas.microsoft.com/office/powerpoint/2010/main" val="52009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F1CC82-40B4-4492-ACFA-DEAC44E88E7B}"/>
              </a:ext>
            </a:extLst>
          </p:cNvPr>
          <p:cNvSpPr/>
          <p:nvPr userDrawn="1"/>
        </p:nvSpPr>
        <p:spPr>
          <a:xfrm>
            <a:off x="0" y="0"/>
            <a:ext cx="3441700" cy="68731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ectangle 9">
            <a:extLst>
              <a:ext uri="{FF2B5EF4-FFF2-40B4-BE49-F238E27FC236}">
                <a16:creationId xmlns:a16="http://schemas.microsoft.com/office/drawing/2014/main" id="{540D2EE3-44CD-419C-8EB4-B301207E20EB}"/>
              </a:ext>
            </a:extLst>
          </p:cNvPr>
          <p:cNvSpPr/>
          <p:nvPr userDrawn="1"/>
        </p:nvSpPr>
        <p:spPr>
          <a:xfrm>
            <a:off x="1295214" y="386523"/>
            <a:ext cx="10058586" cy="1325563"/>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 name="Title 1">
            <a:extLst>
              <a:ext uri="{FF2B5EF4-FFF2-40B4-BE49-F238E27FC236}">
                <a16:creationId xmlns:a16="http://schemas.microsoft.com/office/drawing/2014/main" id="{336BF859-7BFB-4282-93D4-1EED0EA35DD2}"/>
              </a:ext>
            </a:extLst>
          </p:cNvPr>
          <p:cNvSpPr>
            <a:spLocks noGrp="1"/>
          </p:cNvSpPr>
          <p:nvPr>
            <p:ph type="title"/>
          </p:nvPr>
        </p:nvSpPr>
        <p:spPr>
          <a:xfrm>
            <a:off x="1295212" y="386522"/>
            <a:ext cx="10058587" cy="1325563"/>
          </a:xfrm>
        </p:spPr>
        <p:txBody>
          <a:bodyPr/>
          <a:lstStyle/>
          <a:p>
            <a:r>
              <a:rPr lang="en-US"/>
              <a:t>Click to edit Master title style</a:t>
            </a:r>
            <a:endParaRPr lang="en-US" dirty="0"/>
          </a:p>
        </p:txBody>
      </p:sp>
      <p:sp>
        <p:nvSpPr>
          <p:cNvPr id="11" name="Rectangle 10">
            <a:extLst>
              <a:ext uri="{FF2B5EF4-FFF2-40B4-BE49-F238E27FC236}">
                <a16:creationId xmlns:a16="http://schemas.microsoft.com/office/drawing/2014/main" id="{3109706D-218D-4418-8D19-97275B9B5FA2}"/>
              </a:ext>
            </a:extLst>
          </p:cNvPr>
          <p:cNvSpPr/>
          <p:nvPr userDrawn="1"/>
        </p:nvSpPr>
        <p:spPr>
          <a:xfrm>
            <a:off x="1295214" y="2267179"/>
            <a:ext cx="10058587" cy="391943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 name="Content Placeholder 2">
            <a:extLst>
              <a:ext uri="{FF2B5EF4-FFF2-40B4-BE49-F238E27FC236}">
                <a16:creationId xmlns:a16="http://schemas.microsoft.com/office/drawing/2014/main" id="{98A96ABD-FF96-4B36-9FBE-F4103DFE392A}"/>
              </a:ext>
            </a:extLst>
          </p:cNvPr>
          <p:cNvSpPr>
            <a:spLocks noGrp="1"/>
          </p:cNvSpPr>
          <p:nvPr>
            <p:ph idx="1"/>
          </p:nvPr>
        </p:nvSpPr>
        <p:spPr>
          <a:xfrm>
            <a:off x="1295212" y="2267179"/>
            <a:ext cx="10058587" cy="36578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Content Placeholder 9" descr="Icon&#10;&#10;Description automatically generated">
            <a:extLst>
              <a:ext uri="{FF2B5EF4-FFF2-40B4-BE49-F238E27FC236}">
                <a16:creationId xmlns:a16="http://schemas.microsoft.com/office/drawing/2014/main" id="{A3567F35-8810-47D4-A706-6C4E249142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2511" y="547700"/>
            <a:ext cx="710192" cy="1003208"/>
          </a:xfrm>
          <a:prstGeom prst="rect">
            <a:avLst/>
          </a:prstGeom>
        </p:spPr>
      </p:pic>
      <p:sp>
        <p:nvSpPr>
          <p:cNvPr id="9" name="Rectangle 8">
            <a:extLst>
              <a:ext uri="{FF2B5EF4-FFF2-40B4-BE49-F238E27FC236}">
                <a16:creationId xmlns:a16="http://schemas.microsoft.com/office/drawing/2014/main" id="{ECCB5EEA-D9EA-448B-825A-5A38F6F2BDAD}"/>
              </a:ext>
            </a:extLst>
          </p:cNvPr>
          <p:cNvSpPr/>
          <p:nvPr userDrawn="1"/>
        </p:nvSpPr>
        <p:spPr>
          <a:xfrm>
            <a:off x="1295214" y="1965607"/>
            <a:ext cx="3218658" cy="965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7DAC7C-DD6C-4D3A-BFFB-59C9822F2F3F}"/>
              </a:ext>
            </a:extLst>
          </p:cNvPr>
          <p:cNvSpPr txBox="1"/>
          <p:nvPr userDrawn="1"/>
        </p:nvSpPr>
        <p:spPr>
          <a:xfrm>
            <a:off x="457018" y="5925006"/>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15" name="Picture 14" descr="Substance Abuse and Mand Mental Health Services Administration logo">
            <a:extLst>
              <a:ext uri="{FF2B5EF4-FFF2-40B4-BE49-F238E27FC236}">
                <a16:creationId xmlns:a16="http://schemas.microsoft.com/office/drawing/2014/main" id="{8FF27E73-3E66-4010-A71A-C0752248F4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80557" y="6281041"/>
            <a:ext cx="1473242" cy="497634"/>
          </a:xfrm>
          <a:prstGeom prst="rect">
            <a:avLst/>
          </a:prstGeom>
        </p:spPr>
      </p:pic>
    </p:spTree>
    <p:extLst>
      <p:ext uri="{BB962C8B-B14F-4D97-AF65-F5344CB8AC3E}">
        <p14:creationId xmlns:p14="http://schemas.microsoft.com/office/powerpoint/2010/main" val="239755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F1CC82-40B4-4492-ACFA-DEAC44E88E7B}"/>
              </a:ext>
            </a:extLst>
          </p:cNvPr>
          <p:cNvSpPr/>
          <p:nvPr userDrawn="1"/>
        </p:nvSpPr>
        <p:spPr>
          <a:xfrm>
            <a:off x="8749505" y="0"/>
            <a:ext cx="3441700" cy="68731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8" name="Rectangle 17">
            <a:extLst>
              <a:ext uri="{FF2B5EF4-FFF2-40B4-BE49-F238E27FC236}">
                <a16:creationId xmlns:a16="http://schemas.microsoft.com/office/drawing/2014/main" id="{B65FFB05-3504-459D-A83A-43B53AA6C003}"/>
              </a:ext>
            </a:extLst>
          </p:cNvPr>
          <p:cNvSpPr/>
          <p:nvPr userDrawn="1"/>
        </p:nvSpPr>
        <p:spPr>
          <a:xfrm>
            <a:off x="645943" y="2267179"/>
            <a:ext cx="10058587" cy="391943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Rectangle 16">
            <a:extLst>
              <a:ext uri="{FF2B5EF4-FFF2-40B4-BE49-F238E27FC236}">
                <a16:creationId xmlns:a16="http://schemas.microsoft.com/office/drawing/2014/main" id="{5F57E961-B0C9-4C55-9C61-A88A2933C85B}"/>
              </a:ext>
            </a:extLst>
          </p:cNvPr>
          <p:cNvSpPr/>
          <p:nvPr userDrawn="1"/>
        </p:nvSpPr>
        <p:spPr>
          <a:xfrm>
            <a:off x="645943" y="386523"/>
            <a:ext cx="10058586" cy="1325563"/>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 name="Title 1">
            <a:extLst>
              <a:ext uri="{FF2B5EF4-FFF2-40B4-BE49-F238E27FC236}">
                <a16:creationId xmlns:a16="http://schemas.microsoft.com/office/drawing/2014/main" id="{336BF859-7BFB-4282-93D4-1EED0EA35DD2}"/>
              </a:ext>
            </a:extLst>
          </p:cNvPr>
          <p:cNvSpPr>
            <a:spLocks noGrp="1"/>
          </p:cNvSpPr>
          <p:nvPr>
            <p:ph type="title"/>
          </p:nvPr>
        </p:nvSpPr>
        <p:spPr>
          <a:xfrm>
            <a:off x="631825" y="386523"/>
            <a:ext cx="10072700" cy="1325563"/>
          </a:xfrm>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A96ABD-FF96-4B36-9FBE-F4103DFE392A}"/>
              </a:ext>
            </a:extLst>
          </p:cNvPr>
          <p:cNvSpPr>
            <a:spLocks noGrp="1"/>
          </p:cNvSpPr>
          <p:nvPr>
            <p:ph idx="1"/>
          </p:nvPr>
        </p:nvSpPr>
        <p:spPr>
          <a:xfrm>
            <a:off x="631823" y="2267179"/>
            <a:ext cx="10072705" cy="3919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ECCB5EEA-D9EA-448B-825A-5A38F6F2BDAD}"/>
              </a:ext>
            </a:extLst>
          </p:cNvPr>
          <p:cNvSpPr/>
          <p:nvPr userDrawn="1"/>
        </p:nvSpPr>
        <p:spPr>
          <a:xfrm>
            <a:off x="631824" y="1941380"/>
            <a:ext cx="3218658" cy="965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4899522-70EF-4E27-AEA5-C242767C877F}"/>
              </a:ext>
            </a:extLst>
          </p:cNvPr>
          <p:cNvSpPr txBox="1"/>
          <p:nvPr userDrawn="1"/>
        </p:nvSpPr>
        <p:spPr>
          <a:xfrm>
            <a:off x="11257275" y="5925005"/>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15" name="Content Placeholder 9" descr="Icon&#10;&#10;Description automatically generated">
            <a:extLst>
              <a:ext uri="{FF2B5EF4-FFF2-40B4-BE49-F238E27FC236}">
                <a16:creationId xmlns:a16="http://schemas.microsoft.com/office/drawing/2014/main" id="{BD1683B0-7183-4BF1-8AF0-000AEE830B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92769" y="547700"/>
            <a:ext cx="710192" cy="1003208"/>
          </a:xfrm>
          <a:prstGeom prst="rect">
            <a:avLst/>
          </a:prstGeom>
        </p:spPr>
      </p:pic>
      <p:pic>
        <p:nvPicPr>
          <p:cNvPr id="16" name="Picture 15" descr="Substance Abuse and Mand Mental Health Services Administration logo">
            <a:extLst>
              <a:ext uri="{FF2B5EF4-FFF2-40B4-BE49-F238E27FC236}">
                <a16:creationId xmlns:a16="http://schemas.microsoft.com/office/drawing/2014/main" id="{74E38D79-5FE0-43ED-A5E6-9B163E5B2F3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1823" y="6281041"/>
            <a:ext cx="1473242" cy="497634"/>
          </a:xfrm>
          <a:prstGeom prst="rect">
            <a:avLst/>
          </a:prstGeom>
        </p:spPr>
      </p:pic>
    </p:spTree>
    <p:extLst>
      <p:ext uri="{BB962C8B-B14F-4D97-AF65-F5344CB8AC3E}">
        <p14:creationId xmlns:p14="http://schemas.microsoft.com/office/powerpoint/2010/main" val="409945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3">
    <p:spTree>
      <p:nvGrpSpPr>
        <p:cNvPr id="1" name=""/>
        <p:cNvGrpSpPr/>
        <p:nvPr/>
      </p:nvGrpSpPr>
      <p:grpSpPr>
        <a:xfrm>
          <a:off x="0" y="0"/>
          <a:ext cx="0" cy="0"/>
          <a:chOff x="0" y="0"/>
          <a:chExt cx="0" cy="0"/>
        </a:xfrm>
      </p:grpSpPr>
      <p:pic>
        <p:nvPicPr>
          <p:cNvPr id="9" name="Picture 8" descr="Substance Abuse and Mand Mental Health Services Administration logo">
            <a:extLst>
              <a:ext uri="{FF2B5EF4-FFF2-40B4-BE49-F238E27FC236}">
                <a16:creationId xmlns:a16="http://schemas.microsoft.com/office/drawing/2014/main" id="{3A8EAB29-B55B-4D55-B985-DB9FFF8017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1823" y="6223891"/>
            <a:ext cx="1473242" cy="497634"/>
          </a:xfrm>
          <a:prstGeom prst="rect">
            <a:avLst/>
          </a:prstGeom>
        </p:spPr>
      </p:pic>
      <p:sp>
        <p:nvSpPr>
          <p:cNvPr id="8" name="Rectangle 7">
            <a:extLst>
              <a:ext uri="{FF2B5EF4-FFF2-40B4-BE49-F238E27FC236}">
                <a16:creationId xmlns:a16="http://schemas.microsoft.com/office/drawing/2014/main" id="{943AF7C0-B7DA-48FF-854B-54D96ADA0196}"/>
              </a:ext>
            </a:extLst>
          </p:cNvPr>
          <p:cNvSpPr/>
          <p:nvPr userDrawn="1"/>
        </p:nvSpPr>
        <p:spPr>
          <a:xfrm>
            <a:off x="0" y="0"/>
            <a:ext cx="12192000" cy="17925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D0225-8D4A-4AB9-AB08-4D97DDEA31FD}"/>
              </a:ext>
            </a:extLst>
          </p:cNvPr>
          <p:cNvSpPr>
            <a:spLocks noGrp="1"/>
          </p:cNvSpPr>
          <p:nvPr>
            <p:ph type="title"/>
          </p:nvPr>
        </p:nvSpPr>
        <p:spPr>
          <a:xfrm>
            <a:off x="838200" y="365125"/>
            <a:ext cx="9159773" cy="1148323"/>
          </a:xfrm>
        </p:spPr>
        <p:txBody>
          <a:bodyPr/>
          <a:lstStyle>
            <a:lvl1pPr>
              <a:defRPr>
                <a:solidFill>
                  <a:schemeClr val="bg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E47BF052-AA27-4320-8DB5-73564D60CBDA}"/>
              </a:ext>
            </a:extLst>
          </p:cNvPr>
          <p:cNvSpPr>
            <a:spLocks noGrp="1"/>
          </p:cNvSpPr>
          <p:nvPr>
            <p:ph type="body" sz="quarter" idx="13"/>
          </p:nvPr>
        </p:nvSpPr>
        <p:spPr>
          <a:xfrm>
            <a:off x="838199" y="1883120"/>
            <a:ext cx="9159773" cy="4257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A6B91FBF-718C-4A57-953A-4BA3709C8F15}"/>
              </a:ext>
            </a:extLst>
          </p:cNvPr>
          <p:cNvSpPr/>
          <p:nvPr userDrawn="1"/>
        </p:nvSpPr>
        <p:spPr>
          <a:xfrm>
            <a:off x="838199" y="1570776"/>
            <a:ext cx="3389769" cy="814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Icon&#10;&#10;Description automatically generated">
            <a:extLst>
              <a:ext uri="{FF2B5EF4-FFF2-40B4-BE49-F238E27FC236}">
                <a16:creationId xmlns:a16="http://schemas.microsoft.com/office/drawing/2014/main" id="{092E0F36-CC23-44FE-A34A-9F0DCEC4069E}"/>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tretch>
            <a:fillRect/>
          </a:stretch>
        </p:blipFill>
        <p:spPr>
          <a:xfrm>
            <a:off x="9997972" y="1792586"/>
            <a:ext cx="4352026" cy="6134137"/>
          </a:xfrm>
          <a:prstGeom prst="rect">
            <a:avLst/>
          </a:prstGeom>
        </p:spPr>
      </p:pic>
      <p:sp>
        <p:nvSpPr>
          <p:cNvPr id="20" name="TextBox 19">
            <a:extLst>
              <a:ext uri="{FF2B5EF4-FFF2-40B4-BE49-F238E27FC236}">
                <a16:creationId xmlns:a16="http://schemas.microsoft.com/office/drawing/2014/main" id="{D1195462-ADCB-48B3-99D3-E4B776757074}"/>
              </a:ext>
            </a:extLst>
          </p:cNvPr>
          <p:cNvSpPr txBox="1"/>
          <p:nvPr userDrawn="1"/>
        </p:nvSpPr>
        <p:spPr>
          <a:xfrm>
            <a:off x="10741027" y="6341903"/>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spTree>
    <p:extLst>
      <p:ext uri="{BB962C8B-B14F-4D97-AF65-F5344CB8AC3E}">
        <p14:creationId xmlns:p14="http://schemas.microsoft.com/office/powerpoint/2010/main" val="106485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B81FAAD-572C-4676-8BD1-93CC701781CA}"/>
              </a:ext>
            </a:extLst>
          </p:cNvPr>
          <p:cNvSpPr/>
          <p:nvPr userDrawn="1"/>
        </p:nvSpPr>
        <p:spPr>
          <a:xfrm>
            <a:off x="-6350" y="6048376"/>
            <a:ext cx="12198350" cy="842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1">
            <a:extLst>
              <a:ext uri="{FF2B5EF4-FFF2-40B4-BE49-F238E27FC236}">
                <a16:creationId xmlns:a16="http://schemas.microsoft.com/office/drawing/2014/main" id="{C1E055B7-5B37-44D8-AE07-1C995F7863F2}"/>
              </a:ext>
            </a:extLst>
          </p:cNvPr>
          <p:cNvSpPr>
            <a:spLocks noGrp="1"/>
          </p:cNvSpPr>
          <p:nvPr>
            <p:ph type="title"/>
          </p:nvPr>
        </p:nvSpPr>
        <p:spPr>
          <a:xfrm>
            <a:off x="831850" y="1189042"/>
            <a:ext cx="10515600" cy="2613025"/>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4506466-E97E-4ECE-9E2E-817CCB53ECD7}"/>
              </a:ext>
            </a:extLst>
          </p:cNvPr>
          <p:cNvSpPr>
            <a:spLocks noGrp="1"/>
          </p:cNvSpPr>
          <p:nvPr>
            <p:ph type="body" idx="1"/>
          </p:nvPr>
        </p:nvSpPr>
        <p:spPr>
          <a:xfrm>
            <a:off x="831850" y="40687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Rectangle 8">
            <a:extLst>
              <a:ext uri="{FF2B5EF4-FFF2-40B4-BE49-F238E27FC236}">
                <a16:creationId xmlns:a16="http://schemas.microsoft.com/office/drawing/2014/main" id="{8076E276-C9E5-4EEC-8A34-7B05B25BDA29}"/>
              </a:ext>
            </a:extLst>
          </p:cNvPr>
          <p:cNvSpPr/>
          <p:nvPr userDrawn="1"/>
        </p:nvSpPr>
        <p:spPr>
          <a:xfrm>
            <a:off x="739471" y="1164981"/>
            <a:ext cx="10713058" cy="453439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1E4EA1D-82F0-4361-BCD4-1CAE1ECC5E0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671172" y="334061"/>
            <a:ext cx="849655" cy="1114482"/>
          </a:xfrm>
          <a:prstGeom prst="rect">
            <a:avLst/>
          </a:prstGeom>
        </p:spPr>
      </p:pic>
      <p:sp>
        <p:nvSpPr>
          <p:cNvPr id="12" name="Rectangle 11">
            <a:extLst>
              <a:ext uri="{FF2B5EF4-FFF2-40B4-BE49-F238E27FC236}">
                <a16:creationId xmlns:a16="http://schemas.microsoft.com/office/drawing/2014/main" id="{85243310-C648-476D-BE60-FB8F9390AF7D}"/>
              </a:ext>
            </a:extLst>
          </p:cNvPr>
          <p:cNvSpPr/>
          <p:nvPr userDrawn="1"/>
        </p:nvSpPr>
        <p:spPr>
          <a:xfrm>
            <a:off x="838200" y="3884238"/>
            <a:ext cx="2997204" cy="965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close up of a sign&#10;&#10;Description automatically generated">
            <a:extLst>
              <a:ext uri="{FF2B5EF4-FFF2-40B4-BE49-F238E27FC236}">
                <a16:creationId xmlns:a16="http://schemas.microsoft.com/office/drawing/2014/main" id="{A8F284B1-209E-442A-9BA5-EA66956382F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1712" b="10638"/>
          <a:stretch/>
        </p:blipFill>
        <p:spPr>
          <a:xfrm>
            <a:off x="777571" y="6214342"/>
            <a:ext cx="1849664" cy="516731"/>
          </a:xfrm>
          <a:prstGeom prst="rect">
            <a:avLst/>
          </a:prstGeom>
        </p:spPr>
      </p:pic>
      <p:sp>
        <p:nvSpPr>
          <p:cNvPr id="16" name="TextBox 15">
            <a:extLst>
              <a:ext uri="{FF2B5EF4-FFF2-40B4-BE49-F238E27FC236}">
                <a16:creationId xmlns:a16="http://schemas.microsoft.com/office/drawing/2014/main" id="{7B88EF3F-1561-4063-A8E3-E98C7F28514A}"/>
              </a:ext>
            </a:extLst>
          </p:cNvPr>
          <p:cNvSpPr txBox="1"/>
          <p:nvPr userDrawn="1"/>
        </p:nvSpPr>
        <p:spPr>
          <a:xfrm>
            <a:off x="5899059" y="6333085"/>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17" name="Picture 16" descr="Substance Abuse and Mand Mental Health Services Administration logo">
            <a:extLst>
              <a:ext uri="{FF2B5EF4-FFF2-40B4-BE49-F238E27FC236}">
                <a16:creationId xmlns:a16="http://schemas.microsoft.com/office/drawing/2014/main" id="{1A07AA40-07BB-484F-B7B7-1A9953394A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80557" y="6223890"/>
            <a:ext cx="1473242" cy="497634"/>
          </a:xfrm>
          <a:prstGeom prst="rect">
            <a:avLst/>
          </a:prstGeom>
        </p:spPr>
      </p:pic>
    </p:spTree>
    <p:extLst>
      <p:ext uri="{BB962C8B-B14F-4D97-AF65-F5344CB8AC3E}">
        <p14:creationId xmlns:p14="http://schemas.microsoft.com/office/powerpoint/2010/main" val="14406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39B9-C1A0-4A1F-B710-5A94BFDE358E}"/>
              </a:ext>
            </a:extLst>
          </p:cNvPr>
          <p:cNvSpPr>
            <a:spLocks noGrp="1"/>
          </p:cNvSpPr>
          <p:nvPr>
            <p:ph type="title"/>
          </p:nvPr>
        </p:nvSpPr>
        <p:spPr>
          <a:xfrm>
            <a:off x="838200" y="365126"/>
            <a:ext cx="10515600" cy="682590"/>
          </a:xfrm>
        </p:spPr>
        <p:txBody>
          <a:bodyPr/>
          <a:lstStyle>
            <a:lvl1pPr algn="ctr">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90BC82B6-FF14-4609-A441-B6F1D8F4BC05}"/>
              </a:ext>
            </a:extLst>
          </p:cNvPr>
          <p:cNvSpPr/>
          <p:nvPr userDrawn="1"/>
        </p:nvSpPr>
        <p:spPr>
          <a:xfrm>
            <a:off x="0" y="2761131"/>
            <a:ext cx="12192000" cy="4096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Rectangle 13">
            <a:extLst>
              <a:ext uri="{FF2B5EF4-FFF2-40B4-BE49-F238E27FC236}">
                <a16:creationId xmlns:a16="http://schemas.microsoft.com/office/drawing/2014/main" id="{6F96BFF2-A235-4B4E-95CA-4104F3043AAC}"/>
              </a:ext>
            </a:extLst>
          </p:cNvPr>
          <p:cNvSpPr/>
          <p:nvPr userDrawn="1"/>
        </p:nvSpPr>
        <p:spPr>
          <a:xfrm>
            <a:off x="838199" y="1939925"/>
            <a:ext cx="4827493" cy="414748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29DBB421-BF2B-426D-9FBF-3E041D4314FB}"/>
              </a:ext>
            </a:extLst>
          </p:cNvPr>
          <p:cNvSpPr/>
          <p:nvPr userDrawn="1"/>
        </p:nvSpPr>
        <p:spPr>
          <a:xfrm>
            <a:off x="6526307" y="1939926"/>
            <a:ext cx="4827493" cy="4147488"/>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 name="Content Placeholder 2">
            <a:extLst>
              <a:ext uri="{FF2B5EF4-FFF2-40B4-BE49-F238E27FC236}">
                <a16:creationId xmlns:a16="http://schemas.microsoft.com/office/drawing/2014/main" id="{BEEE6E72-C215-4026-8ED2-2E656F5E3769}"/>
              </a:ext>
            </a:extLst>
          </p:cNvPr>
          <p:cNvSpPr>
            <a:spLocks noGrp="1"/>
          </p:cNvSpPr>
          <p:nvPr>
            <p:ph sz="half" idx="1"/>
          </p:nvPr>
        </p:nvSpPr>
        <p:spPr>
          <a:xfrm>
            <a:off x="838200" y="2194393"/>
            <a:ext cx="4827492" cy="38930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F13FF61-3421-424D-8F50-8AAF3743EE55}"/>
              </a:ext>
            </a:extLst>
          </p:cNvPr>
          <p:cNvSpPr>
            <a:spLocks noGrp="1"/>
          </p:cNvSpPr>
          <p:nvPr>
            <p:ph sz="half" idx="2"/>
          </p:nvPr>
        </p:nvSpPr>
        <p:spPr>
          <a:xfrm>
            <a:off x="6526308" y="2194394"/>
            <a:ext cx="4827492" cy="3893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7" name="Picture 16">
            <a:extLst>
              <a:ext uri="{FF2B5EF4-FFF2-40B4-BE49-F238E27FC236}">
                <a16:creationId xmlns:a16="http://schemas.microsoft.com/office/drawing/2014/main" id="{7A9692B5-E20E-4E2A-93FD-B9AC28836F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79244" y="1119861"/>
            <a:ext cx="745403" cy="977736"/>
          </a:xfrm>
          <a:prstGeom prst="rect">
            <a:avLst/>
          </a:prstGeom>
        </p:spPr>
      </p:pic>
      <p:pic>
        <p:nvPicPr>
          <p:cNvPr id="22" name="Picture 21">
            <a:extLst>
              <a:ext uri="{FF2B5EF4-FFF2-40B4-BE49-F238E27FC236}">
                <a16:creationId xmlns:a16="http://schemas.microsoft.com/office/drawing/2014/main" id="{4DDCCD3D-3DD6-4B81-97CF-FEE695F680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567351" y="1119861"/>
            <a:ext cx="745403" cy="977736"/>
          </a:xfrm>
          <a:prstGeom prst="rect">
            <a:avLst/>
          </a:prstGeom>
        </p:spPr>
      </p:pic>
      <p:pic>
        <p:nvPicPr>
          <p:cNvPr id="35" name="Picture 34" descr="A close up of a sign&#10;&#10;Description automatically generated">
            <a:extLst>
              <a:ext uri="{FF2B5EF4-FFF2-40B4-BE49-F238E27FC236}">
                <a16:creationId xmlns:a16="http://schemas.microsoft.com/office/drawing/2014/main" id="{5E5672D4-E399-45B3-A1EA-9833E649BCE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1712" b="10638"/>
          <a:stretch/>
        </p:blipFill>
        <p:spPr>
          <a:xfrm>
            <a:off x="777571" y="6214342"/>
            <a:ext cx="1849664" cy="516731"/>
          </a:xfrm>
          <a:prstGeom prst="rect">
            <a:avLst/>
          </a:prstGeom>
        </p:spPr>
      </p:pic>
      <p:sp>
        <p:nvSpPr>
          <p:cNvPr id="36" name="TextBox 35">
            <a:extLst>
              <a:ext uri="{FF2B5EF4-FFF2-40B4-BE49-F238E27FC236}">
                <a16:creationId xmlns:a16="http://schemas.microsoft.com/office/drawing/2014/main" id="{C4EF19B4-FEF0-4A67-95BB-CD62CA405A76}"/>
              </a:ext>
            </a:extLst>
          </p:cNvPr>
          <p:cNvSpPr txBox="1"/>
          <p:nvPr userDrawn="1"/>
        </p:nvSpPr>
        <p:spPr>
          <a:xfrm>
            <a:off x="5899059" y="6333085"/>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37" name="Picture 36" descr="Substance Abuse and Mand Mental Health Services Administration logo">
            <a:extLst>
              <a:ext uri="{FF2B5EF4-FFF2-40B4-BE49-F238E27FC236}">
                <a16:creationId xmlns:a16="http://schemas.microsoft.com/office/drawing/2014/main" id="{1D939FE9-90E0-4BA9-8917-D7A05CEC6B1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80557" y="6223890"/>
            <a:ext cx="1473242" cy="497634"/>
          </a:xfrm>
          <a:prstGeom prst="rect">
            <a:avLst/>
          </a:prstGeom>
        </p:spPr>
      </p:pic>
    </p:spTree>
    <p:extLst>
      <p:ext uri="{BB962C8B-B14F-4D97-AF65-F5344CB8AC3E}">
        <p14:creationId xmlns:p14="http://schemas.microsoft.com/office/powerpoint/2010/main" val="654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496132-B143-4D7E-A513-670176335820}"/>
              </a:ext>
            </a:extLst>
          </p:cNvPr>
          <p:cNvSpPr/>
          <p:nvPr userDrawn="1"/>
        </p:nvSpPr>
        <p:spPr>
          <a:xfrm>
            <a:off x="0" y="0"/>
            <a:ext cx="12192000" cy="2943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EBFAA-10DD-443A-99CC-6E9EFA0190D0}"/>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endParaRPr lang="en-US" dirty="0"/>
          </a:p>
        </p:txBody>
      </p:sp>
      <p:sp>
        <p:nvSpPr>
          <p:cNvPr id="12" name="Rectangle 11">
            <a:extLst>
              <a:ext uri="{FF2B5EF4-FFF2-40B4-BE49-F238E27FC236}">
                <a16:creationId xmlns:a16="http://schemas.microsoft.com/office/drawing/2014/main" id="{01B15E33-1687-443C-92EE-F6410AB2E08A}"/>
              </a:ext>
            </a:extLst>
          </p:cNvPr>
          <p:cNvSpPr/>
          <p:nvPr userDrawn="1"/>
        </p:nvSpPr>
        <p:spPr>
          <a:xfrm>
            <a:off x="838199" y="1681163"/>
            <a:ext cx="5157787" cy="4424363"/>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10AFC0B0-4895-4308-A046-AE03BB2F812B}"/>
              </a:ext>
            </a:extLst>
          </p:cNvPr>
          <p:cNvSpPr/>
          <p:nvPr userDrawn="1"/>
        </p:nvSpPr>
        <p:spPr>
          <a:xfrm>
            <a:off x="6194427" y="1690687"/>
            <a:ext cx="5157785" cy="441483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 name="Text Placeholder 2">
            <a:extLst>
              <a:ext uri="{FF2B5EF4-FFF2-40B4-BE49-F238E27FC236}">
                <a16:creationId xmlns:a16="http://schemas.microsoft.com/office/drawing/2014/main" id="{23C1171C-A073-40CC-817F-C1E2289ED6E8}"/>
              </a:ext>
            </a:extLst>
          </p:cNvPr>
          <p:cNvSpPr>
            <a:spLocks noGrp="1"/>
          </p:cNvSpPr>
          <p:nvPr>
            <p:ph type="body" idx="1"/>
          </p:nvPr>
        </p:nvSpPr>
        <p:spPr>
          <a:xfrm>
            <a:off x="1028700" y="1681163"/>
            <a:ext cx="49688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6B12DC-98E9-40B3-AA2A-0119E73A7070}"/>
              </a:ext>
            </a:extLst>
          </p:cNvPr>
          <p:cNvSpPr>
            <a:spLocks noGrp="1"/>
          </p:cNvSpPr>
          <p:nvPr>
            <p:ph sz="half" idx="2"/>
          </p:nvPr>
        </p:nvSpPr>
        <p:spPr>
          <a:xfrm>
            <a:off x="1028700" y="2671762"/>
            <a:ext cx="4968875" cy="3433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6E28690-5C2F-4730-B7F7-FC253E65D3A2}"/>
              </a:ext>
            </a:extLst>
          </p:cNvPr>
          <p:cNvSpPr>
            <a:spLocks noGrp="1"/>
          </p:cNvSpPr>
          <p:nvPr>
            <p:ph type="body" sz="quarter" idx="3"/>
          </p:nvPr>
        </p:nvSpPr>
        <p:spPr>
          <a:xfrm>
            <a:off x="6362042" y="1681163"/>
            <a:ext cx="499334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5BECCB-C875-4481-B731-9114F94D6733}"/>
              </a:ext>
            </a:extLst>
          </p:cNvPr>
          <p:cNvSpPr>
            <a:spLocks noGrp="1"/>
          </p:cNvSpPr>
          <p:nvPr>
            <p:ph sz="quarter" idx="4"/>
          </p:nvPr>
        </p:nvSpPr>
        <p:spPr>
          <a:xfrm>
            <a:off x="6362042" y="2671761"/>
            <a:ext cx="4993346" cy="34337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a:extLst>
              <a:ext uri="{FF2B5EF4-FFF2-40B4-BE49-F238E27FC236}">
                <a16:creationId xmlns:a16="http://schemas.microsoft.com/office/drawing/2014/main" id="{9601082C-8550-4824-9F21-D908BDFA66F5}"/>
              </a:ext>
            </a:extLst>
          </p:cNvPr>
          <p:cNvSpPr/>
          <p:nvPr userDrawn="1"/>
        </p:nvSpPr>
        <p:spPr>
          <a:xfrm>
            <a:off x="1028700" y="2542578"/>
            <a:ext cx="2478881" cy="916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44865DC-54F5-4FB4-927C-1357AC5B33BC}"/>
              </a:ext>
            </a:extLst>
          </p:cNvPr>
          <p:cNvSpPr/>
          <p:nvPr userDrawn="1"/>
        </p:nvSpPr>
        <p:spPr>
          <a:xfrm>
            <a:off x="6362042" y="2542578"/>
            <a:ext cx="2478881" cy="916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sign&#10;&#10;Description automatically generated">
            <a:extLst>
              <a:ext uri="{FF2B5EF4-FFF2-40B4-BE49-F238E27FC236}">
                <a16:creationId xmlns:a16="http://schemas.microsoft.com/office/drawing/2014/main" id="{CB3FF547-5BC5-4F54-9E4F-3CA734C9E5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712" b="10638"/>
          <a:stretch/>
        </p:blipFill>
        <p:spPr>
          <a:xfrm>
            <a:off x="777571" y="6214342"/>
            <a:ext cx="1849664" cy="516731"/>
          </a:xfrm>
          <a:prstGeom prst="rect">
            <a:avLst/>
          </a:prstGeom>
        </p:spPr>
      </p:pic>
      <p:sp>
        <p:nvSpPr>
          <p:cNvPr id="20" name="TextBox 19">
            <a:extLst>
              <a:ext uri="{FF2B5EF4-FFF2-40B4-BE49-F238E27FC236}">
                <a16:creationId xmlns:a16="http://schemas.microsoft.com/office/drawing/2014/main" id="{B94E62A2-F238-4C87-8F9A-927A825CDC40}"/>
              </a:ext>
            </a:extLst>
          </p:cNvPr>
          <p:cNvSpPr txBox="1"/>
          <p:nvPr userDrawn="1"/>
        </p:nvSpPr>
        <p:spPr>
          <a:xfrm>
            <a:off x="5899059" y="6333085"/>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21" name="Picture 20" descr="Substance Abuse and Mand Mental Health Services Administration logo">
            <a:extLst>
              <a:ext uri="{FF2B5EF4-FFF2-40B4-BE49-F238E27FC236}">
                <a16:creationId xmlns:a16="http://schemas.microsoft.com/office/drawing/2014/main" id="{B4F98C90-120C-4DB8-8807-5575C13ED7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80557" y="6223890"/>
            <a:ext cx="1473242" cy="497634"/>
          </a:xfrm>
          <a:prstGeom prst="rect">
            <a:avLst/>
          </a:prstGeom>
        </p:spPr>
      </p:pic>
    </p:spTree>
    <p:extLst>
      <p:ext uri="{BB962C8B-B14F-4D97-AF65-F5344CB8AC3E}">
        <p14:creationId xmlns:p14="http://schemas.microsoft.com/office/powerpoint/2010/main" val="212346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02D9D7B-5C3A-462F-8A91-38808F6937E6}"/>
              </a:ext>
            </a:extLst>
          </p:cNvPr>
          <p:cNvSpPr/>
          <p:nvPr userDrawn="1"/>
        </p:nvSpPr>
        <p:spPr>
          <a:xfrm>
            <a:off x="0" y="0"/>
            <a:ext cx="12192000" cy="3358836"/>
          </a:xfrm>
          <a:prstGeom prst="rect">
            <a:avLst/>
          </a:prstGeom>
          <a:solidFill>
            <a:srgbClr val="1D38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1151903-7DDD-451B-B0D7-6BE5501879F3}"/>
              </a:ext>
            </a:extLst>
          </p:cNvPr>
          <p:cNvSpPr/>
          <p:nvPr userDrawn="1"/>
        </p:nvSpPr>
        <p:spPr>
          <a:xfrm>
            <a:off x="5183188" y="996949"/>
            <a:ext cx="6169024" cy="487362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a:extLst>
              <a:ext uri="{FF2B5EF4-FFF2-40B4-BE49-F238E27FC236}">
                <a16:creationId xmlns:a16="http://schemas.microsoft.com/office/drawing/2014/main" id="{F8574223-9006-43D3-B227-C7AFB911DFF5}"/>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735A71-C2C5-4082-B96A-351EF82DC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a:extLst>
              <a:ext uri="{FF2B5EF4-FFF2-40B4-BE49-F238E27FC236}">
                <a16:creationId xmlns:a16="http://schemas.microsoft.com/office/drawing/2014/main" id="{FF12011E-AF94-4C30-B49A-5B3E9F7E7744}"/>
              </a:ext>
            </a:extLst>
          </p:cNvPr>
          <p:cNvSpPr>
            <a:spLocks noGrp="1"/>
          </p:cNvSpPr>
          <p:nvPr>
            <p:ph type="pic" sz="quarter" idx="13"/>
          </p:nvPr>
        </p:nvSpPr>
        <p:spPr>
          <a:xfrm>
            <a:off x="836612" y="2227262"/>
            <a:ext cx="3932237" cy="3643311"/>
          </a:xfrm>
        </p:spPr>
        <p:txBody>
          <a:bodyPr/>
          <a:lstStyle/>
          <a:p>
            <a:r>
              <a:rPr lang="en-US"/>
              <a:t>Click icon to add picture</a:t>
            </a:r>
          </a:p>
        </p:txBody>
      </p:sp>
      <p:sp>
        <p:nvSpPr>
          <p:cNvPr id="15" name="Rectangle 14">
            <a:extLst>
              <a:ext uri="{FF2B5EF4-FFF2-40B4-BE49-F238E27FC236}">
                <a16:creationId xmlns:a16="http://schemas.microsoft.com/office/drawing/2014/main" id="{28E994A7-9CE8-4B62-961D-3B55DFB70100}"/>
              </a:ext>
            </a:extLst>
          </p:cNvPr>
          <p:cNvSpPr/>
          <p:nvPr userDrawn="1"/>
        </p:nvSpPr>
        <p:spPr>
          <a:xfrm>
            <a:off x="4916032" y="457200"/>
            <a:ext cx="117695" cy="54133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FC41D199-7D64-40BC-BA81-8C96EA62C7C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712" b="10638"/>
          <a:stretch/>
        </p:blipFill>
        <p:spPr>
          <a:xfrm>
            <a:off x="777571" y="6214342"/>
            <a:ext cx="1849664" cy="516731"/>
          </a:xfrm>
          <a:prstGeom prst="rect">
            <a:avLst/>
          </a:prstGeom>
        </p:spPr>
      </p:pic>
      <p:sp>
        <p:nvSpPr>
          <p:cNvPr id="13" name="TextBox 12">
            <a:extLst>
              <a:ext uri="{FF2B5EF4-FFF2-40B4-BE49-F238E27FC236}">
                <a16:creationId xmlns:a16="http://schemas.microsoft.com/office/drawing/2014/main" id="{0C9288FC-0EFA-4769-9BEA-FD0A6E5CCA5E}"/>
              </a:ext>
            </a:extLst>
          </p:cNvPr>
          <p:cNvSpPr txBox="1"/>
          <p:nvPr userDrawn="1"/>
        </p:nvSpPr>
        <p:spPr>
          <a:xfrm>
            <a:off x="5899059" y="6333085"/>
            <a:ext cx="381181" cy="261610"/>
          </a:xfrm>
          <a:prstGeom prst="rect">
            <a:avLst/>
          </a:prstGeom>
          <a:noFill/>
        </p:spPr>
        <p:txBody>
          <a:bodyPr wrap="square" rtlCol="0">
            <a:spAutoFit/>
          </a:bodyPr>
          <a:lstStyle/>
          <a:p>
            <a:pPr algn="ctr"/>
            <a:fld id="{DD260C48-6571-4212-B4CB-457506D4999A}" type="slidenum">
              <a:rPr lang="en-US" sz="1100" smtClean="0"/>
              <a:t>‹#›</a:t>
            </a:fld>
            <a:endParaRPr lang="en-US" sz="1100" dirty="0"/>
          </a:p>
        </p:txBody>
      </p:sp>
      <p:pic>
        <p:nvPicPr>
          <p:cNvPr id="18" name="Picture 17" descr="Substance Abuse and Mand Mental Health Services Administration logo">
            <a:extLst>
              <a:ext uri="{FF2B5EF4-FFF2-40B4-BE49-F238E27FC236}">
                <a16:creationId xmlns:a16="http://schemas.microsoft.com/office/drawing/2014/main" id="{3C0312D3-44D9-48FF-92B1-203E2C4201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80557" y="6223890"/>
            <a:ext cx="1473242" cy="497634"/>
          </a:xfrm>
          <a:prstGeom prst="rect">
            <a:avLst/>
          </a:prstGeom>
        </p:spPr>
      </p:pic>
    </p:spTree>
    <p:extLst>
      <p:ext uri="{BB962C8B-B14F-4D97-AF65-F5344CB8AC3E}">
        <p14:creationId xmlns:p14="http://schemas.microsoft.com/office/powerpoint/2010/main" val="322012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EBF0E2-9D22-4D9A-9C46-27D6692AD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0522144-E3FE-4C21-B7A3-C6C67B08F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0C4B2D4-20A3-4C91-B1DF-2FB05E77D5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7D720BB5-D724-4B1F-A56D-8311612E7310}" type="datetime2">
              <a:rPr lang="en-US" smtClean="0"/>
              <a:t>Tuesday, May 16, 2023</a:t>
            </a:fld>
            <a:endParaRPr lang="en-US" dirty="0"/>
          </a:p>
        </p:txBody>
      </p:sp>
      <p:sp>
        <p:nvSpPr>
          <p:cNvPr id="5" name="Footer Placeholder 4">
            <a:extLst>
              <a:ext uri="{FF2B5EF4-FFF2-40B4-BE49-F238E27FC236}">
                <a16:creationId xmlns:a16="http://schemas.microsoft.com/office/drawing/2014/main" id="{4FB547B8-575B-4309-AC1B-5B106701E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9B4EC469-BC7D-45DC-9217-35A5787B5A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29F41E94-4473-481F-93A2-8302E592C34F}" type="slidenum">
              <a:rPr lang="en-US" smtClean="0"/>
              <a:pPr/>
              <a:t>‹#›</a:t>
            </a:fld>
            <a:endParaRPr lang="en-US"/>
          </a:p>
        </p:txBody>
      </p:sp>
    </p:spTree>
    <p:extLst>
      <p:ext uri="{BB962C8B-B14F-4D97-AF65-F5344CB8AC3E}">
        <p14:creationId xmlns:p14="http://schemas.microsoft.com/office/powerpoint/2010/main" val="27708225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9" r:id="rId4"/>
    <p:sldLayoutId id="2147483658" r:id="rId5"/>
    <p:sldLayoutId id="2147483651" r:id="rId6"/>
    <p:sldLayoutId id="2147483652" r:id="rId7"/>
    <p:sldLayoutId id="2147483653" r:id="rId8"/>
    <p:sldLayoutId id="2147483656" r:id="rId9"/>
    <p:sldLayoutId id="2147483661" r:id="rId10"/>
  </p:sldLayoutIdLst>
  <p:hf sldNum="0" hdr="0" ftr="0"/>
  <p:txStyles>
    <p:titleStyle>
      <a:lvl1pPr algn="l" defTabSz="914400" rtl="0" eaLnBrk="1" latinLnBrk="0" hangingPunct="1">
        <a:lnSpc>
          <a:spcPct val="90000"/>
        </a:lnSpc>
        <a:spcBef>
          <a:spcPct val="0"/>
        </a:spcBef>
        <a:buNone/>
        <a:defRPr sz="4400" b="1" kern="1200">
          <a:solidFill>
            <a:schemeClr val="tx1"/>
          </a:solidFill>
          <a:latin typeface="Georgia" panose="02040502050405020303"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hrctraining.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07/s11126-019-09667-8"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cdc.gov/suicide/facts/disparities-in-suicid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86A9-BE3C-4572-BE57-2B11B6A3EAED}"/>
              </a:ext>
            </a:extLst>
          </p:cNvPr>
          <p:cNvSpPr>
            <a:spLocks noGrp="1"/>
          </p:cNvSpPr>
          <p:nvPr>
            <p:ph type="ctrTitle"/>
          </p:nvPr>
        </p:nvSpPr>
        <p:spPr/>
        <p:txBody>
          <a:bodyPr>
            <a:noAutofit/>
          </a:bodyPr>
          <a:lstStyle/>
          <a:p>
            <a:r>
              <a:rPr lang="en-US" sz="3600" dirty="0"/>
              <a:t>Preventing Suicide: Resources for Assessment, Intervention, and Coping with Loss</a:t>
            </a:r>
          </a:p>
        </p:txBody>
      </p:sp>
      <p:sp>
        <p:nvSpPr>
          <p:cNvPr id="3" name="Subtitle 2">
            <a:extLst>
              <a:ext uri="{FF2B5EF4-FFF2-40B4-BE49-F238E27FC236}">
                <a16:creationId xmlns:a16="http://schemas.microsoft.com/office/drawing/2014/main" id="{7F77EE3D-AD56-48E8-A64B-FCEC68E403A8}"/>
              </a:ext>
            </a:extLst>
          </p:cNvPr>
          <p:cNvSpPr>
            <a:spLocks noGrp="1"/>
          </p:cNvSpPr>
          <p:nvPr>
            <p:ph type="subTitle" idx="1"/>
          </p:nvPr>
        </p:nvSpPr>
        <p:spPr/>
        <p:txBody>
          <a:bodyPr/>
          <a:lstStyle/>
          <a:p>
            <a:r>
              <a:rPr lang="en-US" dirty="0"/>
              <a:t>NHCHC Annual Conference Learning Lab</a:t>
            </a:r>
          </a:p>
        </p:txBody>
      </p:sp>
      <p:sp>
        <p:nvSpPr>
          <p:cNvPr id="4" name="Date Placeholder 3">
            <a:extLst>
              <a:ext uri="{FF2B5EF4-FFF2-40B4-BE49-F238E27FC236}">
                <a16:creationId xmlns:a16="http://schemas.microsoft.com/office/drawing/2014/main" id="{30FA5D08-EB06-4D47-8F76-C99074DD0516}"/>
              </a:ext>
            </a:extLst>
          </p:cNvPr>
          <p:cNvSpPr>
            <a:spLocks noGrp="1"/>
          </p:cNvSpPr>
          <p:nvPr>
            <p:ph type="dt" sz="half" idx="2"/>
          </p:nvPr>
        </p:nvSpPr>
        <p:spPr>
          <a:xfrm>
            <a:off x="4619623" y="5908042"/>
            <a:ext cx="6457950" cy="365125"/>
          </a:xfrm>
        </p:spPr>
        <p:txBody>
          <a:bodyPr/>
          <a:lstStyle/>
          <a:p>
            <a:r>
              <a:rPr lang="en-US" dirty="0"/>
              <a:t>May 18, 2023</a:t>
            </a:r>
          </a:p>
        </p:txBody>
      </p:sp>
    </p:spTree>
    <p:extLst>
      <p:ext uri="{BB962C8B-B14F-4D97-AF65-F5344CB8AC3E}">
        <p14:creationId xmlns:p14="http://schemas.microsoft.com/office/powerpoint/2010/main" val="84364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F6FE-E427-6A4A-8199-B2D1D92CC55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Disclaimer</a:t>
            </a:r>
          </a:p>
        </p:txBody>
      </p:sp>
    </p:spTree>
    <p:extLst>
      <p:ext uri="{BB962C8B-B14F-4D97-AF65-F5344CB8AC3E}">
        <p14:creationId xmlns:p14="http://schemas.microsoft.com/office/powerpoint/2010/main" val="117779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C9AC-101E-47EE-938E-CFEE178D87F0}"/>
              </a:ext>
            </a:extLst>
          </p:cNvPr>
          <p:cNvSpPr>
            <a:spLocks noGrp="1"/>
          </p:cNvSpPr>
          <p:nvPr>
            <p:ph type="title"/>
          </p:nvPr>
        </p:nvSpPr>
        <p:spPr/>
        <p:txBody>
          <a:bodyPr/>
          <a:lstStyle/>
          <a:p>
            <a:r>
              <a:rPr lang="en-US" dirty="0"/>
              <a:t>HHRC and NHCHC Partnership</a:t>
            </a:r>
          </a:p>
        </p:txBody>
      </p:sp>
      <p:sp>
        <p:nvSpPr>
          <p:cNvPr id="3" name="Content Placeholder 2">
            <a:extLst>
              <a:ext uri="{FF2B5EF4-FFF2-40B4-BE49-F238E27FC236}">
                <a16:creationId xmlns:a16="http://schemas.microsoft.com/office/drawing/2014/main" id="{AC047A18-04A9-485B-8C0A-86F8DB7FEC07}"/>
              </a:ext>
            </a:extLst>
          </p:cNvPr>
          <p:cNvSpPr>
            <a:spLocks noGrp="1"/>
          </p:cNvSpPr>
          <p:nvPr>
            <p:ph idx="1"/>
          </p:nvPr>
        </p:nvSpPr>
        <p:spPr>
          <a:xfrm>
            <a:off x="1295212" y="2267179"/>
            <a:ext cx="10058587" cy="3772114"/>
          </a:xfrm>
        </p:spPr>
        <p:txBody>
          <a:bodyPr>
            <a:normAutofit lnSpcReduction="10000"/>
          </a:bodyPr>
          <a:lstStyle/>
          <a:p>
            <a:pPr>
              <a:lnSpc>
                <a:spcPct val="100000"/>
              </a:lnSpc>
              <a:spcAft>
                <a:spcPts val="1200"/>
              </a:spcAft>
            </a:pPr>
            <a:r>
              <a:rPr lang="en-US" sz="3000" dirty="0"/>
              <a:t>Learning Lab collaboration between SAMHSA’s Homeless and Housing Resource Center and the National Health Care for the Homeless Council</a:t>
            </a:r>
          </a:p>
          <a:p>
            <a:pPr>
              <a:lnSpc>
                <a:spcPct val="100000"/>
              </a:lnSpc>
              <a:spcAft>
                <a:spcPts val="600"/>
              </a:spcAft>
            </a:pPr>
            <a:r>
              <a:rPr lang="en-US" sz="3000" dirty="0"/>
              <a:t>Additional, free training resources at: </a:t>
            </a:r>
            <a:r>
              <a:rPr lang="en-US" sz="3000" dirty="0">
                <a:hlinkClick r:id="rId3"/>
              </a:rPr>
              <a:t>https://hhrctraining.org/</a:t>
            </a:r>
            <a:r>
              <a:rPr lang="en-US" sz="3000" dirty="0"/>
              <a:t> </a:t>
            </a:r>
          </a:p>
          <a:p>
            <a:pPr lvl="1">
              <a:lnSpc>
                <a:spcPct val="100000"/>
              </a:lnSpc>
            </a:pPr>
            <a:r>
              <a:rPr lang="en-US" sz="2600" dirty="0"/>
              <a:t>Accredited online courses</a:t>
            </a:r>
          </a:p>
          <a:p>
            <a:pPr lvl="1">
              <a:lnSpc>
                <a:spcPct val="100000"/>
              </a:lnSpc>
            </a:pPr>
            <a:r>
              <a:rPr lang="en-US" sz="2600" dirty="0"/>
              <a:t>Webinars</a:t>
            </a:r>
          </a:p>
          <a:p>
            <a:pPr lvl="1">
              <a:lnSpc>
                <a:spcPct val="100000"/>
              </a:lnSpc>
            </a:pPr>
            <a:r>
              <a:rPr lang="en-US" sz="2600" dirty="0"/>
              <a:t>Toolkits</a:t>
            </a:r>
          </a:p>
        </p:txBody>
      </p:sp>
      <p:pic>
        <p:nvPicPr>
          <p:cNvPr id="5" name="Picture 4" descr="QR code for HHRC website&#10;">
            <a:extLst>
              <a:ext uri="{FF2B5EF4-FFF2-40B4-BE49-F238E27FC236}">
                <a16:creationId xmlns:a16="http://schemas.microsoft.com/office/drawing/2014/main" id="{DB9CB941-0ADA-196F-2716-347D313599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3787" y="3359888"/>
            <a:ext cx="2785729" cy="2785729"/>
          </a:xfrm>
          <a:prstGeom prst="rect">
            <a:avLst/>
          </a:prstGeom>
        </p:spPr>
      </p:pic>
    </p:spTree>
    <p:extLst>
      <p:ext uri="{BB962C8B-B14F-4D97-AF65-F5344CB8AC3E}">
        <p14:creationId xmlns:p14="http://schemas.microsoft.com/office/powerpoint/2010/main" val="332442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D6A4-3A05-4816-8D5C-5D6F6D70CD28}"/>
              </a:ext>
            </a:extLst>
          </p:cNvPr>
          <p:cNvSpPr>
            <a:spLocks noGrp="1"/>
          </p:cNvSpPr>
          <p:nvPr>
            <p:ph type="title"/>
          </p:nvPr>
        </p:nvSpPr>
        <p:spPr/>
        <p:txBody>
          <a:bodyPr/>
          <a:lstStyle/>
          <a:p>
            <a:r>
              <a:rPr lang="en-US" dirty="0"/>
              <a:t>Framing Today’s Session</a:t>
            </a:r>
          </a:p>
        </p:txBody>
      </p:sp>
      <p:sp>
        <p:nvSpPr>
          <p:cNvPr id="3" name="Content Placeholder 2">
            <a:extLst>
              <a:ext uri="{FF2B5EF4-FFF2-40B4-BE49-F238E27FC236}">
                <a16:creationId xmlns:a16="http://schemas.microsoft.com/office/drawing/2014/main" id="{8A4BAAC6-2862-4F28-A64C-AE94CA064946}"/>
              </a:ext>
            </a:extLst>
          </p:cNvPr>
          <p:cNvSpPr>
            <a:spLocks noGrp="1"/>
          </p:cNvSpPr>
          <p:nvPr>
            <p:ph idx="1"/>
          </p:nvPr>
        </p:nvSpPr>
        <p:spPr/>
        <p:txBody>
          <a:bodyPr>
            <a:normAutofit/>
          </a:bodyPr>
          <a:lstStyle/>
          <a:p>
            <a:r>
              <a:rPr lang="en-US" sz="3200" dirty="0"/>
              <a:t>Deaths by suicide are rising</a:t>
            </a:r>
          </a:p>
          <a:p>
            <a:pPr lvl="1"/>
            <a:r>
              <a:rPr lang="en-US" sz="2800" dirty="0"/>
              <a:t>Disproportionately higher for some groups </a:t>
            </a:r>
          </a:p>
          <a:p>
            <a:r>
              <a:rPr lang="en-US" sz="3200" dirty="0"/>
              <a:t>Impact on care teams can be profoundly traumatic</a:t>
            </a:r>
          </a:p>
          <a:p>
            <a:r>
              <a:rPr lang="en-US" sz="3200" dirty="0"/>
              <a:t>Need for more training and support for staff</a:t>
            </a:r>
          </a:p>
          <a:p>
            <a:pPr lvl="1"/>
            <a:r>
              <a:rPr lang="en-US" sz="2800" dirty="0"/>
              <a:t>How to talk about suicide</a:t>
            </a:r>
          </a:p>
          <a:p>
            <a:pPr lvl="1"/>
            <a:r>
              <a:rPr lang="en-US" sz="2800" dirty="0"/>
              <a:t>Treatment options and care after a suicide attempt</a:t>
            </a:r>
          </a:p>
          <a:p>
            <a:pPr lvl="1"/>
            <a:r>
              <a:rPr lang="en-US" sz="2800" dirty="0"/>
              <a:t>Helping staff cope with grief and loss</a:t>
            </a:r>
          </a:p>
        </p:txBody>
      </p:sp>
    </p:spTree>
    <p:extLst>
      <p:ext uri="{BB962C8B-B14F-4D97-AF65-F5344CB8AC3E}">
        <p14:creationId xmlns:p14="http://schemas.microsoft.com/office/powerpoint/2010/main" val="197744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44693-C6E1-4CF5-8736-91AE96AA5E00}"/>
              </a:ext>
            </a:extLst>
          </p:cNvPr>
          <p:cNvSpPr>
            <a:spLocks noGrp="1"/>
          </p:cNvSpPr>
          <p:nvPr>
            <p:ph type="title"/>
          </p:nvPr>
        </p:nvSpPr>
        <p:spPr/>
        <p:txBody>
          <a:bodyPr/>
          <a:lstStyle/>
          <a:p>
            <a:r>
              <a:rPr lang="en-US" dirty="0"/>
              <a:t>Prevalence</a:t>
            </a:r>
          </a:p>
        </p:txBody>
      </p:sp>
      <p:sp>
        <p:nvSpPr>
          <p:cNvPr id="3" name="Text Placeholder 2">
            <a:extLst>
              <a:ext uri="{FF2B5EF4-FFF2-40B4-BE49-F238E27FC236}">
                <a16:creationId xmlns:a16="http://schemas.microsoft.com/office/drawing/2014/main" id="{79ADEC65-D4FB-4C00-B49A-4CC13028C976}"/>
              </a:ext>
            </a:extLst>
          </p:cNvPr>
          <p:cNvSpPr>
            <a:spLocks noGrp="1"/>
          </p:cNvSpPr>
          <p:nvPr>
            <p:ph type="body" sz="quarter" idx="13"/>
          </p:nvPr>
        </p:nvSpPr>
        <p:spPr>
          <a:xfrm>
            <a:off x="838199" y="1883120"/>
            <a:ext cx="9159773" cy="4315661"/>
          </a:xfrm>
        </p:spPr>
        <p:txBody>
          <a:bodyPr>
            <a:normAutofit lnSpcReduction="10000"/>
          </a:bodyPr>
          <a:lstStyle/>
          <a:p>
            <a:pPr>
              <a:lnSpc>
                <a:spcPct val="100000"/>
              </a:lnSpc>
              <a:spcBef>
                <a:spcPts val="600"/>
              </a:spcBef>
              <a:spcAft>
                <a:spcPts val="600"/>
              </a:spcAft>
            </a:pPr>
            <a:r>
              <a:rPr lang="en-US" sz="2800" dirty="0"/>
              <a:t>Suicidal </a:t>
            </a:r>
            <a:r>
              <a:rPr lang="en-US" dirty="0"/>
              <a:t>ideation and attempts are much higher for people experiencing homelessness</a:t>
            </a:r>
            <a:endParaRPr lang="en-US" sz="2800" dirty="0"/>
          </a:p>
          <a:p>
            <a:pPr>
              <a:lnSpc>
                <a:spcPct val="100000"/>
              </a:lnSpc>
              <a:spcBef>
                <a:spcPts val="600"/>
              </a:spcBef>
              <a:spcAft>
                <a:spcPts val="600"/>
              </a:spcAft>
            </a:pPr>
            <a:r>
              <a:rPr lang="en-US" sz="2800" dirty="0"/>
              <a:t>Review of studies in 2019 found: </a:t>
            </a:r>
          </a:p>
          <a:p>
            <a:pPr lvl="1">
              <a:lnSpc>
                <a:spcPct val="100000"/>
              </a:lnSpc>
              <a:spcBef>
                <a:spcPts val="600"/>
              </a:spcBef>
              <a:spcAft>
                <a:spcPts val="600"/>
              </a:spcAft>
            </a:pPr>
            <a:r>
              <a:rPr lang="en-US" sz="2600" dirty="0"/>
              <a:t>Suicidal ideation: current (18%) and lifetime (42%)</a:t>
            </a:r>
          </a:p>
          <a:p>
            <a:pPr lvl="2">
              <a:lnSpc>
                <a:spcPct val="100000"/>
              </a:lnSpc>
              <a:spcBef>
                <a:spcPts val="600"/>
              </a:spcBef>
              <a:spcAft>
                <a:spcPts val="600"/>
              </a:spcAft>
            </a:pPr>
            <a:r>
              <a:rPr lang="en-US" sz="2200" dirty="0"/>
              <a:t>For Veterans experiencing homelessness, lifetime prevalence was as high as 74%</a:t>
            </a:r>
          </a:p>
          <a:p>
            <a:pPr lvl="1">
              <a:lnSpc>
                <a:spcPct val="100000"/>
              </a:lnSpc>
              <a:spcBef>
                <a:spcPts val="600"/>
              </a:spcBef>
              <a:spcAft>
                <a:spcPts val="600"/>
              </a:spcAft>
            </a:pPr>
            <a:r>
              <a:rPr lang="en-US" sz="2600" dirty="0"/>
              <a:t>Suicide attempts: recent (9%) and lifetime (29%)</a:t>
            </a:r>
          </a:p>
          <a:p>
            <a:pPr>
              <a:spcBef>
                <a:spcPts val="600"/>
              </a:spcBef>
            </a:pPr>
            <a:r>
              <a:rPr lang="en-US" sz="2800" dirty="0"/>
              <a:t>Mortality data for people experiencing homelessness is incomplete</a:t>
            </a:r>
          </a:p>
        </p:txBody>
      </p:sp>
      <p:sp>
        <p:nvSpPr>
          <p:cNvPr id="4" name="TextBox 3">
            <a:extLst>
              <a:ext uri="{FF2B5EF4-FFF2-40B4-BE49-F238E27FC236}">
                <a16:creationId xmlns:a16="http://schemas.microsoft.com/office/drawing/2014/main" id="{3D97B845-1B8B-BDEA-2394-277468570A84}"/>
              </a:ext>
            </a:extLst>
          </p:cNvPr>
          <p:cNvSpPr txBox="1"/>
          <p:nvPr/>
        </p:nvSpPr>
        <p:spPr>
          <a:xfrm>
            <a:off x="6096001" y="6262576"/>
            <a:ext cx="4770474" cy="369332"/>
          </a:xfrm>
          <a:prstGeom prst="rect">
            <a:avLst/>
          </a:prstGeom>
          <a:noFill/>
        </p:spPr>
        <p:txBody>
          <a:bodyPr wrap="square" rtlCol="0">
            <a:spAutoFit/>
          </a:bodyPr>
          <a:lstStyle/>
          <a:p>
            <a:r>
              <a:rPr lang="en-US" dirty="0"/>
              <a:t>(Ayano, G., et al 2019, </a:t>
            </a:r>
            <a:r>
              <a:rPr lang="en-US" dirty="0" err="1"/>
              <a:t>Hoffberg</a:t>
            </a:r>
            <a:r>
              <a:rPr lang="en-US" dirty="0"/>
              <a:t>, A.S., et al 2018)</a:t>
            </a:r>
          </a:p>
        </p:txBody>
      </p:sp>
    </p:spTree>
    <p:extLst>
      <p:ext uri="{BB962C8B-B14F-4D97-AF65-F5344CB8AC3E}">
        <p14:creationId xmlns:p14="http://schemas.microsoft.com/office/powerpoint/2010/main" val="259399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F1E0D2-47D4-96D9-DB71-CE126F84B152}"/>
              </a:ext>
            </a:extLst>
          </p:cNvPr>
          <p:cNvSpPr>
            <a:spLocks noGrp="1"/>
          </p:cNvSpPr>
          <p:nvPr>
            <p:ph type="title"/>
          </p:nvPr>
        </p:nvSpPr>
        <p:spPr/>
        <p:txBody>
          <a:bodyPr/>
          <a:lstStyle/>
          <a:p>
            <a:r>
              <a:rPr lang="en-US" dirty="0"/>
              <a:t>Disparities and Intersectionality</a:t>
            </a:r>
          </a:p>
        </p:txBody>
      </p:sp>
      <p:sp>
        <p:nvSpPr>
          <p:cNvPr id="8" name="Content Placeholder 7">
            <a:extLst>
              <a:ext uri="{FF2B5EF4-FFF2-40B4-BE49-F238E27FC236}">
                <a16:creationId xmlns:a16="http://schemas.microsoft.com/office/drawing/2014/main" id="{D8276158-BBD3-C33A-1C4A-614CA3A0BFEE}"/>
              </a:ext>
            </a:extLst>
          </p:cNvPr>
          <p:cNvSpPr>
            <a:spLocks noGrp="1"/>
          </p:cNvSpPr>
          <p:nvPr>
            <p:ph idx="1"/>
          </p:nvPr>
        </p:nvSpPr>
        <p:spPr/>
        <p:txBody>
          <a:bodyPr>
            <a:normAutofit/>
          </a:bodyPr>
          <a:lstStyle/>
          <a:p>
            <a:r>
              <a:rPr lang="en-US" dirty="0"/>
              <a:t>Suicide increased 57.4% in 10-24 year olds from 2007 to 2018</a:t>
            </a:r>
          </a:p>
          <a:p>
            <a:pPr lvl="1"/>
            <a:r>
              <a:rPr lang="en-US" dirty="0"/>
              <a:t>Within that, disparities for race, sexual orientation, and gender identity </a:t>
            </a:r>
          </a:p>
          <a:p>
            <a:r>
              <a:rPr lang="en-US" dirty="0"/>
              <a:t>Transgender individuals: 40% have attempted suicide (lifetime)</a:t>
            </a:r>
          </a:p>
          <a:p>
            <a:r>
              <a:rPr lang="en-US" dirty="0"/>
              <a:t>Suicide risk in American Indian and Alaska Native (AIAN) populations far exceeds the general population</a:t>
            </a:r>
          </a:p>
          <a:p>
            <a:r>
              <a:rPr lang="en-US" dirty="0"/>
              <a:t>Other factors that increase risk: Veteran status, rural geography, disabling conditions</a:t>
            </a:r>
          </a:p>
          <a:p>
            <a:r>
              <a:rPr lang="en-US" dirty="0"/>
              <a:t>Intersectionality of identities can compound risk</a:t>
            </a:r>
          </a:p>
        </p:txBody>
      </p:sp>
      <p:sp>
        <p:nvSpPr>
          <p:cNvPr id="2" name="TextBox 1">
            <a:extLst>
              <a:ext uri="{FF2B5EF4-FFF2-40B4-BE49-F238E27FC236}">
                <a16:creationId xmlns:a16="http://schemas.microsoft.com/office/drawing/2014/main" id="{B302B1A2-9351-D237-18E2-0DB05A27FE28}"/>
              </a:ext>
            </a:extLst>
          </p:cNvPr>
          <p:cNvSpPr txBox="1"/>
          <p:nvPr/>
        </p:nvSpPr>
        <p:spPr>
          <a:xfrm>
            <a:off x="5516986" y="6372376"/>
            <a:ext cx="3401237" cy="369332"/>
          </a:xfrm>
          <a:prstGeom prst="rect">
            <a:avLst/>
          </a:prstGeom>
          <a:noFill/>
        </p:spPr>
        <p:txBody>
          <a:bodyPr wrap="square" rtlCol="0">
            <a:spAutoFit/>
          </a:bodyPr>
          <a:lstStyle/>
          <a:p>
            <a:r>
              <a:rPr lang="en-US" dirty="0"/>
              <a:t>(Health Affairs, 2021; CDC, 2023)</a:t>
            </a:r>
          </a:p>
        </p:txBody>
      </p:sp>
    </p:spTree>
    <p:extLst>
      <p:ext uri="{BB962C8B-B14F-4D97-AF65-F5344CB8AC3E}">
        <p14:creationId xmlns:p14="http://schemas.microsoft.com/office/powerpoint/2010/main" val="350914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71DA-CCE8-8696-E580-ECAED5E7093C}"/>
              </a:ext>
            </a:extLst>
          </p:cNvPr>
          <p:cNvSpPr>
            <a:spLocks noGrp="1"/>
          </p:cNvSpPr>
          <p:nvPr>
            <p:ph type="title"/>
          </p:nvPr>
        </p:nvSpPr>
        <p:spPr/>
        <p:txBody>
          <a:bodyPr/>
          <a:lstStyle/>
          <a:p>
            <a:r>
              <a:rPr lang="en-US" dirty="0"/>
              <a:t>Impact on Care Teams</a:t>
            </a:r>
          </a:p>
        </p:txBody>
      </p:sp>
      <p:sp>
        <p:nvSpPr>
          <p:cNvPr id="3" name="Text Placeholder 2">
            <a:extLst>
              <a:ext uri="{FF2B5EF4-FFF2-40B4-BE49-F238E27FC236}">
                <a16:creationId xmlns:a16="http://schemas.microsoft.com/office/drawing/2014/main" id="{D93AE9C3-518B-DCB9-74D3-5A016CF766D8}"/>
              </a:ext>
            </a:extLst>
          </p:cNvPr>
          <p:cNvSpPr>
            <a:spLocks noGrp="1"/>
          </p:cNvSpPr>
          <p:nvPr>
            <p:ph type="body" sz="quarter" idx="13"/>
          </p:nvPr>
        </p:nvSpPr>
        <p:spPr>
          <a:xfrm>
            <a:off x="838199" y="1883119"/>
            <a:ext cx="9159773" cy="4379457"/>
          </a:xfrm>
        </p:spPr>
        <p:txBody>
          <a:bodyPr>
            <a:normAutofit lnSpcReduction="10000"/>
          </a:bodyPr>
          <a:lstStyle/>
          <a:p>
            <a:pPr>
              <a:lnSpc>
                <a:spcPct val="100000"/>
              </a:lnSpc>
              <a:spcBef>
                <a:spcPts val="600"/>
              </a:spcBef>
            </a:pPr>
            <a:r>
              <a:rPr lang="en-US" dirty="0"/>
              <a:t>The experience of losing a patient to suicide can be profoundly traumatic to clinicians and care team members</a:t>
            </a:r>
          </a:p>
          <a:p>
            <a:pPr lvl="1">
              <a:lnSpc>
                <a:spcPct val="100000"/>
              </a:lnSpc>
              <a:spcBef>
                <a:spcPts val="600"/>
              </a:spcBef>
            </a:pPr>
            <a:r>
              <a:rPr lang="en-US" dirty="0"/>
              <a:t>Common reactions: guilt, blame, shock, anger, sadness, anxiety, and grief</a:t>
            </a:r>
          </a:p>
          <a:p>
            <a:pPr lvl="1">
              <a:lnSpc>
                <a:spcPct val="100000"/>
              </a:lnSpc>
              <a:spcBef>
                <a:spcPts val="600"/>
              </a:spcBef>
            </a:pPr>
            <a:r>
              <a:rPr lang="en-US" dirty="0"/>
              <a:t>Increase in self-doubt related to professional judgment and decision-making</a:t>
            </a:r>
          </a:p>
          <a:p>
            <a:pPr>
              <a:lnSpc>
                <a:spcPct val="100000"/>
              </a:lnSpc>
              <a:spcBef>
                <a:spcPts val="600"/>
              </a:spcBef>
            </a:pPr>
            <a:r>
              <a:rPr lang="en-US" dirty="0"/>
              <a:t>Opportunities to moderate impact: </a:t>
            </a:r>
          </a:p>
          <a:p>
            <a:pPr lvl="1">
              <a:lnSpc>
                <a:spcPct val="100000"/>
              </a:lnSpc>
              <a:spcBef>
                <a:spcPts val="600"/>
              </a:spcBef>
            </a:pPr>
            <a:r>
              <a:rPr lang="en-US" dirty="0"/>
              <a:t>Informal peer support</a:t>
            </a:r>
          </a:p>
          <a:p>
            <a:pPr lvl="1">
              <a:lnSpc>
                <a:spcPct val="100000"/>
              </a:lnSpc>
              <a:spcBef>
                <a:spcPts val="600"/>
              </a:spcBef>
            </a:pPr>
            <a:r>
              <a:rPr lang="en-US" dirty="0"/>
              <a:t>Approaches that avoid blame-seeking</a:t>
            </a:r>
          </a:p>
          <a:p>
            <a:pPr lvl="1">
              <a:lnSpc>
                <a:spcPct val="100000"/>
              </a:lnSpc>
              <a:spcBef>
                <a:spcPts val="600"/>
              </a:spcBef>
            </a:pPr>
            <a:r>
              <a:rPr lang="en-US" dirty="0"/>
              <a:t>Training to increase awareness of the possibility of losing a patient to suicide</a:t>
            </a:r>
          </a:p>
        </p:txBody>
      </p:sp>
      <p:sp>
        <p:nvSpPr>
          <p:cNvPr id="4" name="TextBox 3">
            <a:extLst>
              <a:ext uri="{FF2B5EF4-FFF2-40B4-BE49-F238E27FC236}">
                <a16:creationId xmlns:a16="http://schemas.microsoft.com/office/drawing/2014/main" id="{2EB40A72-F747-3188-8CA7-551379E52064}"/>
              </a:ext>
            </a:extLst>
          </p:cNvPr>
          <p:cNvSpPr txBox="1"/>
          <p:nvPr/>
        </p:nvSpPr>
        <p:spPr>
          <a:xfrm>
            <a:off x="8027581" y="6262576"/>
            <a:ext cx="2838893" cy="369332"/>
          </a:xfrm>
          <a:prstGeom prst="rect">
            <a:avLst/>
          </a:prstGeom>
          <a:noFill/>
        </p:spPr>
        <p:txBody>
          <a:bodyPr wrap="square" rtlCol="0">
            <a:spAutoFit/>
          </a:bodyPr>
          <a:lstStyle/>
          <a:p>
            <a:r>
              <a:rPr lang="en-US" dirty="0"/>
              <a:t>(Sandford, D., et al. 2021)</a:t>
            </a:r>
          </a:p>
        </p:txBody>
      </p:sp>
    </p:spTree>
    <p:extLst>
      <p:ext uri="{BB962C8B-B14F-4D97-AF65-F5344CB8AC3E}">
        <p14:creationId xmlns:p14="http://schemas.microsoft.com/office/powerpoint/2010/main" val="235943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50FFD-C49F-92F5-E2A7-70A602FB40EB}"/>
              </a:ext>
            </a:extLst>
          </p:cNvPr>
          <p:cNvSpPr>
            <a:spLocks noGrp="1"/>
          </p:cNvSpPr>
          <p:nvPr>
            <p:ph type="title"/>
          </p:nvPr>
        </p:nvSpPr>
        <p:spPr/>
        <p:txBody>
          <a:bodyPr/>
          <a:lstStyle/>
          <a:p>
            <a:r>
              <a:rPr lang="en-US" dirty="0"/>
              <a:t>Putting it into Practice</a:t>
            </a:r>
          </a:p>
        </p:txBody>
      </p:sp>
      <p:sp>
        <p:nvSpPr>
          <p:cNvPr id="3" name="Content Placeholder 2">
            <a:extLst>
              <a:ext uri="{FF2B5EF4-FFF2-40B4-BE49-F238E27FC236}">
                <a16:creationId xmlns:a16="http://schemas.microsoft.com/office/drawing/2014/main" id="{384E816C-D51D-90B8-7EB5-BEDE1693AE77}"/>
              </a:ext>
            </a:extLst>
          </p:cNvPr>
          <p:cNvSpPr>
            <a:spLocks noGrp="1"/>
          </p:cNvSpPr>
          <p:nvPr>
            <p:ph idx="1"/>
          </p:nvPr>
        </p:nvSpPr>
        <p:spPr/>
        <p:txBody>
          <a:bodyPr/>
          <a:lstStyle/>
          <a:p>
            <a:r>
              <a:rPr lang="en-US" dirty="0"/>
              <a:t>What does this look like in your community, clinic, or care team?</a:t>
            </a:r>
          </a:p>
          <a:p>
            <a:pPr lvl="1"/>
            <a:r>
              <a:rPr lang="en-US" dirty="0"/>
              <a:t>What </a:t>
            </a:r>
            <a:r>
              <a:rPr lang="en-US" dirty="0" err="1"/>
              <a:t>intersectionalities</a:t>
            </a:r>
            <a:r>
              <a:rPr lang="en-US" dirty="0"/>
              <a:t> exist in the population you serve and your care teams? </a:t>
            </a:r>
          </a:p>
          <a:p>
            <a:r>
              <a:rPr lang="en-US" dirty="0"/>
              <a:t>Where are there opportunities to increase suicide prevention efforts or staff support? </a:t>
            </a:r>
          </a:p>
          <a:p>
            <a:pPr lvl="1"/>
            <a:r>
              <a:rPr lang="en-US" dirty="0"/>
              <a:t>How comfortable are staff in talking about suicide and connecting people to resources?</a:t>
            </a:r>
          </a:p>
          <a:p>
            <a:pPr lvl="1"/>
            <a:r>
              <a:rPr lang="en-US" dirty="0"/>
              <a:t>How is information about deaths by suicide communicated to care teams?</a:t>
            </a:r>
          </a:p>
          <a:p>
            <a:pPr lvl="1"/>
            <a:r>
              <a:rPr lang="en-US" dirty="0"/>
              <a:t>What support is in place for processing grief and trauma? </a:t>
            </a:r>
          </a:p>
          <a:p>
            <a:endParaRPr lang="en-US" dirty="0"/>
          </a:p>
        </p:txBody>
      </p:sp>
    </p:spTree>
    <p:extLst>
      <p:ext uri="{BB962C8B-B14F-4D97-AF65-F5344CB8AC3E}">
        <p14:creationId xmlns:p14="http://schemas.microsoft.com/office/powerpoint/2010/main" val="55680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F984-509E-7B05-6540-7690F3D1D0E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6FC41F-8E06-2D33-7259-E1CD30AC8FCA}"/>
              </a:ext>
            </a:extLst>
          </p:cNvPr>
          <p:cNvSpPr>
            <a:spLocks noGrp="1"/>
          </p:cNvSpPr>
          <p:nvPr>
            <p:ph idx="1"/>
          </p:nvPr>
        </p:nvSpPr>
        <p:spPr/>
        <p:txBody>
          <a:bodyPr>
            <a:normAutofit fontScale="62500" lnSpcReduction="20000"/>
          </a:bodyPr>
          <a:lstStyle/>
          <a:p>
            <a:pPr>
              <a:lnSpc>
                <a:spcPct val="110000"/>
              </a:lnSpc>
              <a:spcBef>
                <a:spcPts val="600"/>
              </a:spcBef>
              <a:spcAft>
                <a:spcPts val="200"/>
              </a:spcAft>
            </a:pPr>
            <a:r>
              <a:rPr lang="en-US" b="0" i="0" dirty="0">
                <a:solidFill>
                  <a:srgbClr val="222222"/>
                </a:solidFill>
                <a:effectLst/>
                <a:latin typeface="AvenirNextLTPro"/>
              </a:rPr>
              <a:t>Ayano, </a:t>
            </a:r>
            <a:r>
              <a:rPr lang="en-US" b="0" i="0" dirty="0" err="1">
                <a:solidFill>
                  <a:srgbClr val="222222"/>
                </a:solidFill>
                <a:effectLst/>
                <a:latin typeface="AvenirNextLTPro"/>
              </a:rPr>
              <a:t>Getinet</a:t>
            </a:r>
            <a:r>
              <a:rPr lang="en-US" b="0" i="0" dirty="0">
                <a:solidFill>
                  <a:srgbClr val="222222"/>
                </a:solidFill>
                <a:effectLst/>
                <a:latin typeface="AvenirNextLTPro"/>
              </a:rPr>
              <a:t>, Light </a:t>
            </a:r>
            <a:r>
              <a:rPr lang="en-US" b="0" i="0" dirty="0" err="1">
                <a:solidFill>
                  <a:srgbClr val="222222"/>
                </a:solidFill>
                <a:effectLst/>
                <a:latin typeface="AvenirNextLTPro"/>
              </a:rPr>
              <a:t>Tsegay</a:t>
            </a:r>
            <a:r>
              <a:rPr lang="en-US" b="0" i="0" dirty="0">
                <a:solidFill>
                  <a:srgbClr val="222222"/>
                </a:solidFill>
                <a:effectLst/>
                <a:latin typeface="AvenirNextLTPro"/>
              </a:rPr>
              <a:t>, </a:t>
            </a:r>
            <a:r>
              <a:rPr lang="en-US" b="0" i="0" dirty="0" err="1">
                <a:solidFill>
                  <a:srgbClr val="222222"/>
                </a:solidFill>
                <a:effectLst/>
                <a:latin typeface="AvenirNextLTPro"/>
              </a:rPr>
              <a:t>Mebratu</a:t>
            </a:r>
            <a:r>
              <a:rPr lang="en-US" b="0" i="0" dirty="0">
                <a:solidFill>
                  <a:srgbClr val="222222"/>
                </a:solidFill>
                <a:effectLst/>
                <a:latin typeface="AvenirNextLTPro"/>
              </a:rPr>
              <a:t> Abraha, and </a:t>
            </a:r>
            <a:r>
              <a:rPr lang="en-US" b="0" i="0" dirty="0" err="1">
                <a:solidFill>
                  <a:srgbClr val="222222"/>
                </a:solidFill>
                <a:effectLst/>
                <a:latin typeface="AvenirNextLTPro"/>
              </a:rPr>
              <a:t>Kalkidan</a:t>
            </a:r>
            <a:r>
              <a:rPr lang="en-US" b="0" i="0" dirty="0">
                <a:solidFill>
                  <a:srgbClr val="222222"/>
                </a:solidFill>
                <a:effectLst/>
                <a:latin typeface="AvenirNextLTPro"/>
              </a:rPr>
              <a:t> Yohannes. “Suicidal Ideation and Attempt among Homeless People: A Systematic Review and Meta-Analysis.” </a:t>
            </a:r>
            <a:r>
              <a:rPr lang="en-US" b="0" i="1" dirty="0">
                <a:solidFill>
                  <a:srgbClr val="222222"/>
                </a:solidFill>
                <a:effectLst/>
                <a:latin typeface="AvenirNextLTPro"/>
              </a:rPr>
              <a:t>Psychiatric Quarterly</a:t>
            </a:r>
            <a:r>
              <a:rPr lang="en-US" b="0" i="0" dirty="0">
                <a:solidFill>
                  <a:srgbClr val="222222"/>
                </a:solidFill>
                <a:effectLst/>
                <a:latin typeface="AvenirNextLTPro"/>
              </a:rPr>
              <a:t> 90, no. 4 (December 1, 2019): 829–42. </a:t>
            </a:r>
            <a:r>
              <a:rPr lang="en-US" b="0" i="0" dirty="0">
                <a:solidFill>
                  <a:srgbClr val="222222"/>
                </a:solidFill>
                <a:effectLst/>
                <a:latin typeface="AvenirNextLTPro"/>
                <a:hlinkClick r:id="rId3"/>
              </a:rPr>
              <a:t>https://doi.org/10.1007/s11126-019-09667-8</a:t>
            </a:r>
            <a:r>
              <a:rPr lang="en-US" b="0" i="0" dirty="0">
                <a:solidFill>
                  <a:srgbClr val="222222"/>
                </a:solidFill>
                <a:effectLst/>
                <a:latin typeface="AvenirNextLTPro"/>
              </a:rPr>
              <a:t>.</a:t>
            </a:r>
          </a:p>
          <a:p>
            <a:pPr>
              <a:lnSpc>
                <a:spcPct val="110000"/>
              </a:lnSpc>
              <a:spcBef>
                <a:spcPts val="600"/>
              </a:spcBef>
              <a:spcAft>
                <a:spcPts val="200"/>
              </a:spcAft>
            </a:pPr>
            <a:r>
              <a:rPr lang="en-US" sz="2800" b="0" i="0" kern="1200" dirty="0" err="1">
                <a:solidFill>
                  <a:srgbClr val="1D384C"/>
                </a:solidFill>
                <a:effectLst/>
                <a:ea typeface="+mn-ea"/>
                <a:cs typeface="+mn-cs"/>
              </a:rPr>
              <a:t>Hoffberg</a:t>
            </a:r>
            <a:r>
              <a:rPr lang="en-US" sz="2800" b="0" i="0" kern="1200" dirty="0">
                <a:solidFill>
                  <a:srgbClr val="1D384C"/>
                </a:solidFill>
                <a:effectLst/>
                <a:ea typeface="+mn-ea"/>
                <a:cs typeface="+mn-cs"/>
              </a:rPr>
              <a:t>, A. S., Spitzer, E., </a:t>
            </a:r>
            <a:r>
              <a:rPr lang="en-US" sz="2800" b="0" i="0" kern="1200" dirty="0" err="1">
                <a:solidFill>
                  <a:srgbClr val="1D384C"/>
                </a:solidFill>
                <a:effectLst/>
                <a:ea typeface="+mn-ea"/>
                <a:cs typeface="+mn-cs"/>
              </a:rPr>
              <a:t>Mackelprang</a:t>
            </a:r>
            <a:r>
              <a:rPr lang="en-US" sz="2800" b="0" i="0" kern="1200" dirty="0">
                <a:solidFill>
                  <a:srgbClr val="1D384C"/>
                </a:solidFill>
                <a:effectLst/>
                <a:ea typeface="+mn-ea"/>
                <a:cs typeface="+mn-cs"/>
              </a:rPr>
              <a:t>, J. L., Farro, S. A., &amp; Brenner, L. A. (2018). Suicidal self‐directed violence among homeless us veterans: A systematic review. </a:t>
            </a:r>
            <a:r>
              <a:rPr lang="en-US" sz="2800" b="0" i="1" kern="1200" dirty="0">
                <a:solidFill>
                  <a:srgbClr val="1D384C"/>
                </a:solidFill>
                <a:effectLst/>
                <a:ea typeface="+mn-ea"/>
                <a:cs typeface="+mn-cs"/>
              </a:rPr>
              <a:t>Suicide and Life‐Threatening Behavior</a:t>
            </a:r>
            <a:r>
              <a:rPr lang="en-US" sz="2800" b="0" i="0" kern="1200" dirty="0">
                <a:solidFill>
                  <a:srgbClr val="1D384C"/>
                </a:solidFill>
                <a:effectLst/>
                <a:ea typeface="+mn-ea"/>
                <a:cs typeface="+mn-cs"/>
              </a:rPr>
              <a:t>, </a:t>
            </a:r>
            <a:r>
              <a:rPr lang="en-US" sz="2800" b="0" i="1" kern="1200" dirty="0">
                <a:solidFill>
                  <a:srgbClr val="1D384C"/>
                </a:solidFill>
                <a:effectLst/>
                <a:ea typeface="+mn-ea"/>
                <a:cs typeface="+mn-cs"/>
              </a:rPr>
              <a:t>48</a:t>
            </a:r>
            <a:r>
              <a:rPr lang="en-US" sz="2800" b="0" i="0" kern="1200" dirty="0">
                <a:solidFill>
                  <a:srgbClr val="1D384C"/>
                </a:solidFill>
                <a:effectLst/>
                <a:ea typeface="+mn-ea"/>
                <a:cs typeface="+mn-cs"/>
              </a:rPr>
              <a:t>(4), 481-498.</a:t>
            </a:r>
            <a:endParaRPr lang="en-US" b="0" i="0" dirty="0">
              <a:solidFill>
                <a:srgbClr val="1D384C"/>
              </a:solidFill>
              <a:effectLst/>
            </a:endParaRPr>
          </a:p>
          <a:p>
            <a:pPr>
              <a:lnSpc>
                <a:spcPct val="110000"/>
              </a:lnSpc>
              <a:spcBef>
                <a:spcPts val="600"/>
              </a:spcBef>
              <a:spcAft>
                <a:spcPts val="200"/>
              </a:spcAft>
              <a:defRPr/>
            </a:pPr>
            <a:r>
              <a:rPr lang="en-US" b="0" i="0" dirty="0">
                <a:solidFill>
                  <a:srgbClr val="1D384C"/>
                </a:solidFill>
                <a:effectLst/>
              </a:rPr>
              <a:t>“Understanding Suicide Risk And Prevention, " Health Affairs Health Policy Brief, January 29, 2021.DOI: 10.1377/hpb20201228.198475</a:t>
            </a:r>
          </a:p>
          <a:p>
            <a:pPr>
              <a:lnSpc>
                <a:spcPct val="110000"/>
              </a:lnSpc>
              <a:spcBef>
                <a:spcPts val="600"/>
              </a:spcBef>
              <a:spcAft>
                <a:spcPts val="200"/>
              </a:spcAft>
            </a:pPr>
            <a:r>
              <a:rPr lang="en-US" b="0" i="0" dirty="0">
                <a:solidFill>
                  <a:srgbClr val="1D384C"/>
                </a:solidFill>
                <a:effectLst/>
              </a:rPr>
              <a:t>“Disparities in Suicide | CDC,” May 9, 2023. </a:t>
            </a:r>
            <a:r>
              <a:rPr lang="en-US" dirty="0">
                <a:solidFill>
                  <a:srgbClr val="1D384C"/>
                </a:solidFill>
                <a:hlinkClick r:id="rId4"/>
              </a:rPr>
              <a:t>https://www.cdc.gov/suicide/facts/disparities-in-suicide.html</a:t>
            </a:r>
            <a:r>
              <a:rPr lang="en-US" dirty="0">
                <a:solidFill>
                  <a:srgbClr val="1D384C"/>
                </a:solidFill>
              </a:rPr>
              <a:t> </a:t>
            </a:r>
            <a:endParaRPr lang="en-US" b="0" i="0" dirty="0">
              <a:solidFill>
                <a:srgbClr val="1D384C"/>
              </a:solidFill>
              <a:effectLst/>
            </a:endParaRPr>
          </a:p>
          <a:p>
            <a:pPr>
              <a:lnSpc>
                <a:spcPct val="110000"/>
              </a:lnSpc>
              <a:spcBef>
                <a:spcPts val="600"/>
              </a:spcBef>
              <a:spcAft>
                <a:spcPts val="200"/>
              </a:spcAft>
            </a:pPr>
            <a:r>
              <a:rPr lang="en-US" b="0" i="0" dirty="0">
                <a:solidFill>
                  <a:srgbClr val="1D384C"/>
                </a:solidFill>
                <a:effectLst/>
              </a:rPr>
              <a:t>Sandford, David M., Olivia J. </a:t>
            </a:r>
            <a:r>
              <a:rPr lang="en-US" b="0" i="0" dirty="0" err="1">
                <a:solidFill>
                  <a:srgbClr val="1D384C"/>
                </a:solidFill>
                <a:effectLst/>
              </a:rPr>
              <a:t>Kirtley</a:t>
            </a:r>
            <a:r>
              <a:rPr lang="en-US" b="0" i="0" dirty="0">
                <a:solidFill>
                  <a:srgbClr val="1D384C"/>
                </a:solidFill>
                <a:effectLst/>
              </a:rPr>
              <a:t>, Richard Thwaites, and Rory C. O’Connor. “The Impact on Mental Health Practitioners of the Death of a Patient by Suicide: A Systematic Review.” </a:t>
            </a:r>
            <a:r>
              <a:rPr lang="en-US" b="0" i="1" dirty="0">
                <a:solidFill>
                  <a:srgbClr val="1D384C"/>
                </a:solidFill>
                <a:effectLst/>
              </a:rPr>
              <a:t>Clinical Psychology &amp; Psychotherapy</a:t>
            </a:r>
            <a:r>
              <a:rPr lang="en-US" b="0" i="0" dirty="0">
                <a:solidFill>
                  <a:srgbClr val="1D384C"/>
                </a:solidFill>
                <a:effectLst/>
              </a:rPr>
              <a:t> 28, no. 2 (March 2021): 261–94. https://doi.org/10.1002/cpp.2515.</a:t>
            </a:r>
          </a:p>
          <a:p>
            <a:endParaRPr lang="en-US" dirty="0"/>
          </a:p>
          <a:p>
            <a:endParaRPr lang="en-US" dirty="0"/>
          </a:p>
        </p:txBody>
      </p:sp>
    </p:spTree>
    <p:extLst>
      <p:ext uri="{BB962C8B-B14F-4D97-AF65-F5344CB8AC3E}">
        <p14:creationId xmlns:p14="http://schemas.microsoft.com/office/powerpoint/2010/main" val="2896831608"/>
      </p:ext>
    </p:extLst>
  </p:cSld>
  <p:clrMapOvr>
    <a:masterClrMapping/>
  </p:clrMapOvr>
</p:sld>
</file>

<file path=ppt/theme/theme1.xml><?xml version="1.0" encoding="utf-8"?>
<a:theme xmlns:a="http://schemas.openxmlformats.org/drawingml/2006/main" name="Office Theme">
  <a:themeElements>
    <a:clrScheme name="Custom 1">
      <a:dk1>
        <a:srgbClr val="1D384C"/>
      </a:dk1>
      <a:lt1>
        <a:srgbClr val="FFFFFF"/>
      </a:lt1>
      <a:dk2>
        <a:srgbClr val="3EAA8B"/>
      </a:dk2>
      <a:lt2>
        <a:srgbClr val="FAA62C"/>
      </a:lt2>
      <a:accent1>
        <a:srgbClr val="F3722B"/>
      </a:accent1>
      <a:accent2>
        <a:srgbClr val="8FC06D"/>
      </a:accent2>
      <a:accent3>
        <a:srgbClr val="83C0CB"/>
      </a:accent3>
      <a:accent4>
        <a:srgbClr val="459FB5"/>
      </a:accent4>
      <a:accent5>
        <a:srgbClr val="196A7C"/>
      </a:accent5>
      <a:accent6>
        <a:srgbClr val="EF404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HRCTemplate2" id="{D38A2AE2-26DD-472D-B194-C9F1F98C3DED}" vid="{4F2EC63C-FA2B-4087-A036-0FD99F4EB3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59FD047FEF9A469754C6B56926DBF7" ma:contentTypeVersion="17" ma:contentTypeDescription="Create a new document." ma:contentTypeScope="" ma:versionID="70486691b5f1a7e4a593dc2cbf87004c">
  <xsd:schema xmlns:xsd="http://www.w3.org/2001/XMLSchema" xmlns:xs="http://www.w3.org/2001/XMLSchema" xmlns:p="http://schemas.microsoft.com/office/2006/metadata/properties" xmlns:ns2="5747bf7c-c78e-4f37-bb29-576e6f8c8ebd" xmlns:ns3="7d40a4b8-7f43-4253-9475-5f3d59872f0c" targetNamespace="http://schemas.microsoft.com/office/2006/metadata/properties" ma:root="true" ma:fieldsID="02de9f75a6a0be9b5c2b24c5bdb11a5c" ns2:_="" ns3:_="">
    <xsd:import namespace="5747bf7c-c78e-4f37-bb29-576e6f8c8ebd"/>
    <xsd:import namespace="7d40a4b8-7f43-4253-9475-5f3d59872f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Yes_x002f_No"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7bf7c-c78e-4f37-bb29-576e6f8c8e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Yes_x002f_No" ma:index="20" nillable="true" ma:displayName="Yes/No/Maybe" ma:format="RadioButtons" ma:internalName="Yes_x002f_No">
      <xsd:simpleType>
        <xsd:restriction base="dms:Choice">
          <xsd:enumeration value="Yes"/>
          <xsd:enumeration value="No"/>
          <xsd:enumeration value="Maybe"/>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d396fbf-84ae-4ccc-b0ee-2e7811a3b7d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40a4b8-7f43-4253-9475-5f3d59872f0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4134518-43b6-4abb-916b-f534a785557b}" ma:internalName="TaxCatchAll" ma:showField="CatchAllData" ma:web="7d40a4b8-7f43-4253-9475-5f3d59872f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s_x002f_No xmlns="5747bf7c-c78e-4f37-bb29-576e6f8c8ebd" xsi:nil="true"/>
    <TaxCatchAll xmlns="7d40a4b8-7f43-4253-9475-5f3d59872f0c" xsi:nil="true"/>
    <lcf76f155ced4ddcb4097134ff3c332f xmlns="5747bf7c-c78e-4f37-bb29-576e6f8c8e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42D68E6-E039-4E85-BE2C-5A34983819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7bf7c-c78e-4f37-bb29-576e6f8c8ebd"/>
    <ds:schemaRef ds:uri="7d40a4b8-7f43-4253-9475-5f3d59872f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0BCD70-FE7F-4CD0-B79C-BE336A076D90}">
  <ds:schemaRefs>
    <ds:schemaRef ds:uri="http://schemas.microsoft.com/sharepoint/v3/contenttype/forms"/>
  </ds:schemaRefs>
</ds:datastoreItem>
</file>

<file path=customXml/itemProps3.xml><?xml version="1.0" encoding="utf-8"?>
<ds:datastoreItem xmlns:ds="http://schemas.openxmlformats.org/officeDocument/2006/customXml" ds:itemID="{D54CA326-EA22-4315-96D8-1DD10769829E}">
  <ds:schemaRefs>
    <ds:schemaRef ds:uri="http://schemas.openxmlformats.org/package/2006/metadata/core-properties"/>
    <ds:schemaRef ds:uri="http://schemas.microsoft.com/office/2006/documentManagement/types"/>
    <ds:schemaRef ds:uri="7d40a4b8-7f43-4253-9475-5f3d59872f0c"/>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5747bf7c-c78e-4f37-bb29-576e6f8c8ebd"/>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HHRC PPT Template</Template>
  <TotalTime>3317</TotalTime>
  <Words>1117</Words>
  <Application>Microsoft Macintosh PowerPoint</Application>
  <PresentationFormat>Widescreen</PresentationFormat>
  <Paragraphs>82</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AvenirNextLTPro</vt:lpstr>
      <vt:lpstr>Calibri</vt:lpstr>
      <vt:lpstr>Georgia</vt:lpstr>
      <vt:lpstr>Open Sans</vt:lpstr>
      <vt:lpstr>Roboto</vt:lpstr>
      <vt:lpstr>Office Theme</vt:lpstr>
      <vt:lpstr>Preventing Suicide: Resources for Assessment, Intervention, and Coping with Loss</vt:lpstr>
      <vt:lpstr>Disclaimer</vt:lpstr>
      <vt:lpstr>HHRC and NHCHC Partnership</vt:lpstr>
      <vt:lpstr>Framing Today’s Session</vt:lpstr>
      <vt:lpstr>Prevalence</vt:lpstr>
      <vt:lpstr>Disparities and Intersectionality</vt:lpstr>
      <vt:lpstr>Impact on Care Teams</vt:lpstr>
      <vt:lpstr>Putting it into Practice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Elder</dc:creator>
  <cp:lastModifiedBy>Lily Catalano</cp:lastModifiedBy>
  <cp:revision>2</cp:revision>
  <dcterms:created xsi:type="dcterms:W3CDTF">2023-05-01T15:22:55Z</dcterms:created>
  <dcterms:modified xsi:type="dcterms:W3CDTF">2023-05-16T21:57:26Z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0x0101008C59FD047FEF9A469754C6B56926DBF7</vt:lpwstr>
  </property>
  <property fmtid="{D5CDD505-2E9C-101B-9397-08002B2CF9AE}" pid="3" name="MediaServiceImageTags">
    <vt:lpwstr/>
  </property>
</Properties>
</file>