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modernComment_106_A8ECC63.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A_166D5BFD.xml" ContentType="application/vnd.ms-powerpoint.comments+xml"/>
  <Override PartName="/ppt/comments/modernComment_108_502C7EB9.xml" ContentType="application/vnd.ms-powerpoint.comments+xml"/>
  <Override PartName="/ppt/comments/modernComment_10A_20D8B05E.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1E_87C4535.xml" ContentType="application/vnd.ms-powerpoint.comments+xml"/>
  <Override PartName="/ppt/comments/modernComment_120_9021638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7" r:id="rId3"/>
    <p:sldId id="260" r:id="rId4"/>
    <p:sldId id="298" r:id="rId5"/>
    <p:sldId id="257" r:id="rId6"/>
    <p:sldId id="258" r:id="rId7"/>
    <p:sldId id="281" r:id="rId8"/>
    <p:sldId id="262" r:id="rId9"/>
    <p:sldId id="259" r:id="rId10"/>
    <p:sldId id="278" r:id="rId11"/>
    <p:sldId id="261" r:id="rId12"/>
    <p:sldId id="280" r:id="rId13"/>
    <p:sldId id="263" r:id="rId14"/>
    <p:sldId id="279" r:id="rId15"/>
    <p:sldId id="282" r:id="rId16"/>
    <p:sldId id="264" r:id="rId17"/>
    <p:sldId id="283" r:id="rId18"/>
    <p:sldId id="265" r:id="rId19"/>
    <p:sldId id="299" r:id="rId20"/>
    <p:sldId id="284" r:id="rId21"/>
    <p:sldId id="266" r:id="rId22"/>
    <p:sldId id="285" r:id="rId23"/>
    <p:sldId id="267" r:id="rId24"/>
    <p:sldId id="268" r:id="rId25"/>
    <p:sldId id="269" r:id="rId26"/>
    <p:sldId id="270" r:id="rId27"/>
    <p:sldId id="271" r:id="rId28"/>
    <p:sldId id="272" r:id="rId29"/>
    <p:sldId id="286" r:id="rId30"/>
    <p:sldId id="287" r:id="rId31"/>
    <p:sldId id="288" r:id="rId32"/>
    <p:sldId id="273" r:id="rId33"/>
    <p:sldId id="289" r:id="rId34"/>
    <p:sldId id="290" r:id="rId35"/>
    <p:sldId id="291" r:id="rId36"/>
    <p:sldId id="292" r:id="rId37"/>
    <p:sldId id="274" r:id="rId38"/>
    <p:sldId id="293" r:id="rId39"/>
    <p:sldId id="294" r:id="rId40"/>
    <p:sldId id="295" r:id="rId41"/>
    <p:sldId id="296" r:id="rId42"/>
    <p:sldId id="275" r:id="rId43"/>
    <p:sldId id="276"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94E5D-696E-DB8C-564F-BA4BCC2161AE}" name="Mary St. Ledger" initials="ML" userId="S::marystledger@projecthome.org::a0dd4a07-7bc3-4b61-a03d-6e28096e0801" providerId="AD"/>
  <p188:author id="{47FE3386-5C47-1620-6C32-A8D6FCA6E118}" name="Kara Cohen" initials="KC" userId="S::kcohen@projecthome.org::ee844480-0075-43a5-980e-fe26102b926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A0D21-5B63-F297-F8DB-B1B09DDBACD7}" v="1374" dt="2023-04-28T22:49:09.746"/>
    <p1510:client id="{2F2447C3-7221-1BF1-02C0-1D0527BFC4EB}" v="17" dt="2023-05-13T18:33:13.019"/>
    <p1510:client id="{36080362-B3E1-97CC-234C-5A5B81153AFF}" v="20" dt="2023-05-14T15:04:12.412"/>
    <p1510:client id="{3AF4BC80-D3A5-1361-79C2-8C73942B1C06}" v="1458" dt="2023-05-02T19:21:25.888"/>
    <p1510:client id="{435659DD-3DE9-1142-8BC8-C79DA3677D32}" v="202" dt="2023-05-02T19:27:03.170"/>
    <p1510:client id="{4C10AA23-8452-0ABE-ACC0-72717F0B5F25}" v="167" dt="2023-04-30T10:41:52.001"/>
    <p1510:client id="{54AA8FC1-9BDD-1F48-239A-7DC07C0C3BDF}" v="151" dt="2023-05-13T18:50:07.151"/>
    <p1510:client id="{7E5F4791-A0B1-0CF0-C87F-205C703DABFE}" v="2814" dt="2023-05-12T18:39:16.647"/>
    <p1510:client id="{867E2FCB-D89E-BD40-7B73-866B5412CF52}" v="826" dt="2023-05-13T01:41:36.081"/>
    <p1510:client id="{871C82FB-541F-5AB4-4B21-B245C2ED4113}" v="196" dt="2023-04-26T02:25:32.135"/>
    <p1510:client id="{BBEBB7FF-364D-88B6-BB0B-0046A74A8FF2}" v="280" dt="2023-05-02T19:29:46.166"/>
    <p1510:client id="{CE3FAC82-11EA-EFAF-22E9-6F56A10D469E}" v="2" dt="2023-05-14T03:08:50.659"/>
    <p1510:client id="{DD27C2BF-C976-51E5-E6A4-1DC13495FB1B}" v="1192" dt="2023-05-11T21:21:28.088"/>
    <p1510:client id="{E209D8FF-2450-5E4D-F73B-4B763BEF7098}" v="1" dt="2023-04-26T02:26:17.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06_A8ECC63.xml><?xml version="1.0" encoding="utf-8"?>
<p188:cmLst xmlns:a="http://schemas.openxmlformats.org/drawingml/2006/main" xmlns:r="http://schemas.openxmlformats.org/officeDocument/2006/relationships" xmlns:p188="http://schemas.microsoft.com/office/powerpoint/2018/8/main">
  <p188:cm id="{7BDC16B4-8489-48E0-8D2C-56987084D88B}" authorId="{47FE3386-5C47-1620-6C32-A8D6FCA6E118}" created="2023-04-30T10:41:51.986">
    <pc:sldMkLst xmlns:pc="http://schemas.microsoft.com/office/powerpoint/2013/main/command">
      <pc:docMk/>
      <pc:sldMk cId="177130595" sldId="262"/>
    </pc:sldMkLst>
    <p188:txBody>
      <a:bodyPr/>
      <a:lstStyle/>
      <a:p>
        <a:r>
          <a:rPr lang="en-US"/>
          <a:t>[@Mary St. Ledger] this looks awesome!! i'm still messing around with the layout,etc.  we just need to make sure we are citing where we are pulling stats and graphics from at the bottom of each slide.  </a:t>
        </a:r>
      </a:p>
    </p188:txBody>
  </p188:cm>
</p188:cmLst>
</file>

<file path=ppt/comments/modernComment_108_502C7EB9.xml><?xml version="1.0" encoding="utf-8"?>
<p188:cmLst xmlns:a="http://schemas.openxmlformats.org/drawingml/2006/main" xmlns:r="http://schemas.openxmlformats.org/officeDocument/2006/relationships" xmlns:p188="http://schemas.microsoft.com/office/powerpoint/2018/8/main">
  <p188:cm id="{27A0F7AD-B07C-4583-A0B4-83E5DC26774F}" authorId="{08894E5D-696E-DB8C-564F-BA4BCC2161AE}" created="2023-04-28T22:05:04.357">
    <pc:sldMkLst xmlns:pc="http://schemas.microsoft.com/office/powerpoint/2013/main/command">
      <pc:docMk/>
      <pc:sldMk cId="1345093305" sldId="264"/>
    </pc:sldMkLst>
    <p188:txBody>
      <a:bodyPr/>
      <a:lstStyle/>
      <a:p>
        <a:r>
          <a:rPr lang="en-US"/>
          <a:t>[@Kara Cohen] , can you add some photos for this slide set?</a:t>
        </a:r>
      </a:p>
    </p188:txBody>
  </p188:cm>
</p188:cmLst>
</file>

<file path=ppt/comments/modernComment_10A_20D8B05E.xml><?xml version="1.0" encoding="utf-8"?>
<p188:cmLst xmlns:a="http://schemas.openxmlformats.org/drawingml/2006/main" xmlns:r="http://schemas.openxmlformats.org/officeDocument/2006/relationships" xmlns:p188="http://schemas.microsoft.com/office/powerpoint/2018/8/main">
  <p188:cm id="{DCAE5278-BD2F-44BB-9360-81F21B2C6530}" authorId="{08894E5D-696E-DB8C-564F-BA4BCC2161AE}" created="2023-04-28T22:18:25.815">
    <ac:deMkLst xmlns:ac="http://schemas.microsoft.com/office/drawing/2013/main/command">
      <pc:docMk xmlns:pc="http://schemas.microsoft.com/office/powerpoint/2013/main/command"/>
      <pc:sldMk xmlns:pc="http://schemas.microsoft.com/office/powerpoint/2013/main/command" cId="551071838" sldId="266"/>
      <ac:spMk id="3" creationId="{93DC8E0B-AB8B-84F9-7771-077D8B9D9ED3}"/>
    </ac:deMkLst>
    <p188:replyLst>
      <p188:reply id="{DFAA7ABA-77CA-49D3-A62C-454F328116C6}" authorId="{47FE3386-5C47-1620-6C32-A8D6FCA6E118}" created="2023-04-30T10:24:08.012">
        <p188:txBody>
          <a:bodyPr/>
          <a:lstStyle/>
          <a:p>
            <a:r>
              <a:rPr lang="en-US"/>
              <a:t>yes i can change the format to make it two columns</a:t>
            </a:r>
          </a:p>
        </p188:txBody>
      </p188:reply>
    </p188:replyLst>
    <p188:txBody>
      <a:bodyPr/>
      <a:lstStyle/>
      <a:p>
        <a:r>
          <a:rPr lang="en-US"/>
          <a:t>[@Kara Cohen] can we add Dr. D'Orazio's slide here?</a:t>
        </a:r>
      </a:p>
    </p188:txBody>
  </p188:cm>
</p188:cmLst>
</file>

<file path=ppt/comments/modernComment_11A_166D5BFD.xml><?xml version="1.0" encoding="utf-8"?>
<p188:cmLst xmlns:a="http://schemas.openxmlformats.org/drawingml/2006/main" xmlns:r="http://schemas.openxmlformats.org/officeDocument/2006/relationships" xmlns:p188="http://schemas.microsoft.com/office/powerpoint/2018/8/main">
  <p188:cm id="{F509D37E-A3DD-4076-AB9A-0E11BF1227B7}" authorId="{08894E5D-696E-DB8C-564F-BA4BCC2161AE}" created="2023-05-05T17:07:45.799">
    <pc:sldMkLst xmlns:pc="http://schemas.microsoft.com/office/powerpoint/2013/main/command">
      <pc:docMk/>
      <pc:sldMk cId="376265725" sldId="282"/>
    </pc:sldMkLst>
    <p188:txBody>
      <a:bodyPr/>
      <a:lstStyle/>
      <a:p>
        <a:r>
          <a:rPr lang="en-US"/>
          <a:t>Should we add a bullet point about pregnancy prevention (e.g. nexplanon, depo, IUDs?</a:t>
        </a:r>
      </a:p>
    </p188:txBody>
  </p188:cm>
</p188:cmLst>
</file>

<file path=ppt/comments/modernComment_11E_87C4535.xml><?xml version="1.0" encoding="utf-8"?>
<p188:cmLst xmlns:a="http://schemas.openxmlformats.org/drawingml/2006/main" xmlns:r="http://schemas.openxmlformats.org/officeDocument/2006/relationships" xmlns:p188="http://schemas.microsoft.com/office/powerpoint/2018/8/main">
  <p188:cm id="{C6A120BF-4C54-4ABD-8AAC-F8210C2572F0}" authorId="{08894E5D-696E-DB8C-564F-BA4BCC2161AE}" created="2023-05-05T19:09:38.946">
    <ac:deMkLst xmlns:ac="http://schemas.microsoft.com/office/drawing/2013/main/command">
      <pc:docMk xmlns:pc="http://schemas.microsoft.com/office/powerpoint/2013/main/command"/>
      <pc:sldMk xmlns:pc="http://schemas.microsoft.com/office/powerpoint/2013/main/command" cId="142361909" sldId="286"/>
      <ac:spMk id="3" creationId="{878AA0F7-7105-0AF9-5333-E54DBBFE7E0F}"/>
    </ac:deMkLst>
    <p188:txBody>
      <a:bodyPr/>
      <a:lstStyle/>
      <a:p>
        <a:r>
          <a:rPr lang="en-US"/>
          <a:t>can we add photos here from Brian's first encounter with us?</a:t>
        </a:r>
      </a:p>
    </p188:txBody>
  </p188:cm>
</p188:cmLst>
</file>

<file path=ppt/comments/modernComment_120_9021638F.xml><?xml version="1.0" encoding="utf-8"?>
<p188:cmLst xmlns:a="http://schemas.openxmlformats.org/drawingml/2006/main" xmlns:r="http://schemas.openxmlformats.org/officeDocument/2006/relationships" xmlns:p188="http://schemas.microsoft.com/office/powerpoint/2018/8/main">
  <p188:cm id="{A779EAC3-28AE-4A81-9395-6433F283AC2F}" authorId="{47FE3386-5C47-1620-6C32-A8D6FCA6E118}" created="2023-05-11T20:54:26.739">
    <pc:sldMkLst xmlns:pc="http://schemas.microsoft.com/office/powerpoint/2013/main/command">
      <pc:docMk/>
      <pc:sldMk cId="2418107279" sldId="288"/>
    </pc:sldMkLst>
    <p188:txBody>
      <a:bodyPr/>
      <a:lstStyle/>
      <a:p>
        <a:r>
          <a:rPr lang="en-US"/>
          <a:t>i'll add before and after wound care </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1FFB9-7020-4E2C-B666-8E5D3C4F7BD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CD704D7-0E4E-4D64-A400-FACBF8556E97}">
      <dgm:prSet/>
      <dgm:spPr/>
      <dgm:t>
        <a:bodyPr/>
        <a:lstStyle/>
        <a:p>
          <a:r>
            <a:rPr lang="en-US"/>
            <a:t>Pregnancy/prenatal care issues</a:t>
          </a:r>
        </a:p>
      </dgm:t>
    </dgm:pt>
    <dgm:pt modelId="{A0A40868-0E0A-4E85-9E39-28D771BA57FB}" type="parTrans" cxnId="{13AA632F-2708-4515-9FB2-C1BC0B821E70}">
      <dgm:prSet/>
      <dgm:spPr/>
      <dgm:t>
        <a:bodyPr/>
        <a:lstStyle/>
        <a:p>
          <a:endParaRPr lang="en-US"/>
        </a:p>
      </dgm:t>
    </dgm:pt>
    <dgm:pt modelId="{285C3245-8735-42BC-B276-D4567A870694}" type="sibTrans" cxnId="{13AA632F-2708-4515-9FB2-C1BC0B821E70}">
      <dgm:prSet/>
      <dgm:spPr/>
      <dgm:t>
        <a:bodyPr/>
        <a:lstStyle/>
        <a:p>
          <a:endParaRPr lang="en-US"/>
        </a:p>
      </dgm:t>
    </dgm:pt>
    <dgm:pt modelId="{899FD1AC-382D-4C26-8494-FB1FA9732155}">
      <dgm:prSet/>
      <dgm:spPr/>
      <dgm:t>
        <a:bodyPr/>
        <a:lstStyle/>
        <a:p>
          <a:pPr rtl="0"/>
          <a:r>
            <a:rPr lang="en-US"/>
            <a:t>Wounds/SSTI</a:t>
          </a:r>
          <a:r>
            <a:rPr lang="en-US">
              <a:latin typeface="Corbel" panose="020B0503020204020204"/>
            </a:rPr>
            <a:t> (skin and soft tissue infections)</a:t>
          </a:r>
          <a:endParaRPr lang="en-US"/>
        </a:p>
      </dgm:t>
    </dgm:pt>
    <dgm:pt modelId="{16D8501D-4C2A-45D0-A33C-A41D66D2C745}" type="parTrans" cxnId="{7E6F48E0-2CCA-424F-A463-6BC48B16A342}">
      <dgm:prSet/>
      <dgm:spPr/>
      <dgm:t>
        <a:bodyPr/>
        <a:lstStyle/>
        <a:p>
          <a:endParaRPr lang="en-US"/>
        </a:p>
      </dgm:t>
    </dgm:pt>
    <dgm:pt modelId="{34328105-6633-4ECB-BD0B-F63ED2E186CB}" type="sibTrans" cxnId="{7E6F48E0-2CCA-424F-A463-6BC48B16A342}">
      <dgm:prSet/>
      <dgm:spPr/>
      <dgm:t>
        <a:bodyPr/>
        <a:lstStyle/>
        <a:p>
          <a:endParaRPr lang="en-US"/>
        </a:p>
      </dgm:t>
    </dgm:pt>
    <dgm:pt modelId="{2B9DF4E9-D076-4865-A798-E599E67B8F9C}">
      <dgm:prSet/>
      <dgm:spPr/>
      <dgm:t>
        <a:bodyPr/>
        <a:lstStyle/>
        <a:p>
          <a:r>
            <a:rPr lang="en-US"/>
            <a:t>MOUD treatment</a:t>
          </a:r>
        </a:p>
      </dgm:t>
    </dgm:pt>
    <dgm:pt modelId="{C82C6359-600E-4E43-84E9-E408A4C71F1B}" type="parTrans" cxnId="{4C1114F7-F2AB-4005-B38C-D166F1131C2D}">
      <dgm:prSet/>
      <dgm:spPr/>
      <dgm:t>
        <a:bodyPr/>
        <a:lstStyle/>
        <a:p>
          <a:endParaRPr lang="en-US"/>
        </a:p>
      </dgm:t>
    </dgm:pt>
    <dgm:pt modelId="{008829FD-62DB-44A1-924A-08F790FDD03C}" type="sibTrans" cxnId="{4C1114F7-F2AB-4005-B38C-D166F1131C2D}">
      <dgm:prSet/>
      <dgm:spPr/>
      <dgm:t>
        <a:bodyPr/>
        <a:lstStyle/>
        <a:p>
          <a:endParaRPr lang="en-US"/>
        </a:p>
      </dgm:t>
    </dgm:pt>
    <dgm:pt modelId="{BC3E110B-8859-4B43-873E-361607240A8D}" type="pres">
      <dgm:prSet presAssocID="{FD71FFB9-7020-4E2C-B666-8E5D3C4F7BD0}" presName="hierChild1" presStyleCnt="0">
        <dgm:presLayoutVars>
          <dgm:chPref val="1"/>
          <dgm:dir/>
          <dgm:animOne val="branch"/>
          <dgm:animLvl val="lvl"/>
          <dgm:resizeHandles/>
        </dgm:presLayoutVars>
      </dgm:prSet>
      <dgm:spPr/>
    </dgm:pt>
    <dgm:pt modelId="{8A3972D0-ECA1-4F52-B177-9BF9F2CC68DA}" type="pres">
      <dgm:prSet presAssocID="{6CD704D7-0E4E-4D64-A400-FACBF8556E97}" presName="hierRoot1" presStyleCnt="0"/>
      <dgm:spPr/>
    </dgm:pt>
    <dgm:pt modelId="{17D10D36-4540-4625-A176-7DECC7F354D2}" type="pres">
      <dgm:prSet presAssocID="{6CD704D7-0E4E-4D64-A400-FACBF8556E97}" presName="composite" presStyleCnt="0"/>
      <dgm:spPr/>
    </dgm:pt>
    <dgm:pt modelId="{25070941-2D00-418A-AA81-A92A72075F6C}" type="pres">
      <dgm:prSet presAssocID="{6CD704D7-0E4E-4D64-A400-FACBF8556E97}" presName="background" presStyleLbl="node0" presStyleIdx="0" presStyleCnt="3"/>
      <dgm:spPr/>
    </dgm:pt>
    <dgm:pt modelId="{037828FC-909F-4050-A6E3-63887579B6E6}" type="pres">
      <dgm:prSet presAssocID="{6CD704D7-0E4E-4D64-A400-FACBF8556E97}" presName="text" presStyleLbl="fgAcc0" presStyleIdx="0" presStyleCnt="3">
        <dgm:presLayoutVars>
          <dgm:chPref val="3"/>
        </dgm:presLayoutVars>
      </dgm:prSet>
      <dgm:spPr/>
    </dgm:pt>
    <dgm:pt modelId="{FF959968-5A1E-4048-8DD8-E8D3119C6CEA}" type="pres">
      <dgm:prSet presAssocID="{6CD704D7-0E4E-4D64-A400-FACBF8556E97}" presName="hierChild2" presStyleCnt="0"/>
      <dgm:spPr/>
    </dgm:pt>
    <dgm:pt modelId="{EA9B4258-7925-4F0D-92CC-F8454D9F60DC}" type="pres">
      <dgm:prSet presAssocID="{899FD1AC-382D-4C26-8494-FB1FA9732155}" presName="hierRoot1" presStyleCnt="0"/>
      <dgm:spPr/>
    </dgm:pt>
    <dgm:pt modelId="{08E2ECA3-1728-423F-A15F-17AD48F6A353}" type="pres">
      <dgm:prSet presAssocID="{899FD1AC-382D-4C26-8494-FB1FA9732155}" presName="composite" presStyleCnt="0"/>
      <dgm:spPr/>
    </dgm:pt>
    <dgm:pt modelId="{1AA7B279-EC20-4815-9919-6E37FAA110D8}" type="pres">
      <dgm:prSet presAssocID="{899FD1AC-382D-4C26-8494-FB1FA9732155}" presName="background" presStyleLbl="node0" presStyleIdx="1" presStyleCnt="3"/>
      <dgm:spPr/>
    </dgm:pt>
    <dgm:pt modelId="{47738EFA-5F93-43C5-8A6A-C80E007045DF}" type="pres">
      <dgm:prSet presAssocID="{899FD1AC-382D-4C26-8494-FB1FA9732155}" presName="text" presStyleLbl="fgAcc0" presStyleIdx="1" presStyleCnt="3">
        <dgm:presLayoutVars>
          <dgm:chPref val="3"/>
        </dgm:presLayoutVars>
      </dgm:prSet>
      <dgm:spPr/>
    </dgm:pt>
    <dgm:pt modelId="{BC68E31F-B039-4571-A40E-4D2EBDB263E9}" type="pres">
      <dgm:prSet presAssocID="{899FD1AC-382D-4C26-8494-FB1FA9732155}" presName="hierChild2" presStyleCnt="0"/>
      <dgm:spPr/>
    </dgm:pt>
    <dgm:pt modelId="{0D5DFB7B-7C73-4FEF-9B5F-8A2D0FEA24DA}" type="pres">
      <dgm:prSet presAssocID="{2B9DF4E9-D076-4865-A798-E599E67B8F9C}" presName="hierRoot1" presStyleCnt="0"/>
      <dgm:spPr/>
    </dgm:pt>
    <dgm:pt modelId="{80E2DC2E-9BDF-4B9D-9F7D-FD1D7755EB34}" type="pres">
      <dgm:prSet presAssocID="{2B9DF4E9-D076-4865-A798-E599E67B8F9C}" presName="composite" presStyleCnt="0"/>
      <dgm:spPr/>
    </dgm:pt>
    <dgm:pt modelId="{914A73A6-BCE9-49C3-ABC8-A38DD87FB8D6}" type="pres">
      <dgm:prSet presAssocID="{2B9DF4E9-D076-4865-A798-E599E67B8F9C}" presName="background" presStyleLbl="node0" presStyleIdx="2" presStyleCnt="3"/>
      <dgm:spPr/>
    </dgm:pt>
    <dgm:pt modelId="{C5A19D8E-02D2-45DB-91C4-2E03505214E8}" type="pres">
      <dgm:prSet presAssocID="{2B9DF4E9-D076-4865-A798-E599E67B8F9C}" presName="text" presStyleLbl="fgAcc0" presStyleIdx="2" presStyleCnt="3">
        <dgm:presLayoutVars>
          <dgm:chPref val="3"/>
        </dgm:presLayoutVars>
      </dgm:prSet>
      <dgm:spPr/>
    </dgm:pt>
    <dgm:pt modelId="{02CC69A4-AA21-4C8C-A597-7F95B74FC53D}" type="pres">
      <dgm:prSet presAssocID="{2B9DF4E9-D076-4865-A798-E599E67B8F9C}" presName="hierChild2" presStyleCnt="0"/>
      <dgm:spPr/>
    </dgm:pt>
  </dgm:ptLst>
  <dgm:cxnLst>
    <dgm:cxn modelId="{13AA632F-2708-4515-9FB2-C1BC0B821E70}" srcId="{FD71FFB9-7020-4E2C-B666-8E5D3C4F7BD0}" destId="{6CD704D7-0E4E-4D64-A400-FACBF8556E97}" srcOrd="0" destOrd="0" parTransId="{A0A40868-0E0A-4E85-9E39-28D771BA57FB}" sibTransId="{285C3245-8735-42BC-B276-D4567A870694}"/>
    <dgm:cxn modelId="{BB29BC33-225C-4D06-9A3B-86D372EA5AC3}" type="presOf" srcId="{6CD704D7-0E4E-4D64-A400-FACBF8556E97}" destId="{037828FC-909F-4050-A6E3-63887579B6E6}" srcOrd="0" destOrd="0" presId="urn:microsoft.com/office/officeart/2005/8/layout/hierarchy1"/>
    <dgm:cxn modelId="{D25D0A5F-E17E-439B-8330-6DB1166ED89C}" type="presOf" srcId="{FD71FFB9-7020-4E2C-B666-8E5D3C4F7BD0}" destId="{BC3E110B-8859-4B43-873E-361607240A8D}" srcOrd="0" destOrd="0" presId="urn:microsoft.com/office/officeart/2005/8/layout/hierarchy1"/>
    <dgm:cxn modelId="{E83F8B4C-18C2-4102-9372-EB9A255C50B3}" type="presOf" srcId="{899FD1AC-382D-4C26-8494-FB1FA9732155}" destId="{47738EFA-5F93-43C5-8A6A-C80E007045DF}" srcOrd="0" destOrd="0" presId="urn:microsoft.com/office/officeart/2005/8/layout/hierarchy1"/>
    <dgm:cxn modelId="{5B0B7F54-EF09-4E8E-9029-50F3223CDFCE}" type="presOf" srcId="{2B9DF4E9-D076-4865-A798-E599E67B8F9C}" destId="{C5A19D8E-02D2-45DB-91C4-2E03505214E8}" srcOrd="0" destOrd="0" presId="urn:microsoft.com/office/officeart/2005/8/layout/hierarchy1"/>
    <dgm:cxn modelId="{7E6F48E0-2CCA-424F-A463-6BC48B16A342}" srcId="{FD71FFB9-7020-4E2C-B666-8E5D3C4F7BD0}" destId="{899FD1AC-382D-4C26-8494-FB1FA9732155}" srcOrd="1" destOrd="0" parTransId="{16D8501D-4C2A-45D0-A33C-A41D66D2C745}" sibTransId="{34328105-6633-4ECB-BD0B-F63ED2E186CB}"/>
    <dgm:cxn modelId="{4C1114F7-F2AB-4005-B38C-D166F1131C2D}" srcId="{FD71FFB9-7020-4E2C-B666-8E5D3C4F7BD0}" destId="{2B9DF4E9-D076-4865-A798-E599E67B8F9C}" srcOrd="2" destOrd="0" parTransId="{C82C6359-600E-4E43-84E9-E408A4C71F1B}" sibTransId="{008829FD-62DB-44A1-924A-08F790FDD03C}"/>
    <dgm:cxn modelId="{99D25139-ACC5-4DCE-B1F5-BC5C1D799546}" type="presParOf" srcId="{BC3E110B-8859-4B43-873E-361607240A8D}" destId="{8A3972D0-ECA1-4F52-B177-9BF9F2CC68DA}" srcOrd="0" destOrd="0" presId="urn:microsoft.com/office/officeart/2005/8/layout/hierarchy1"/>
    <dgm:cxn modelId="{1935E014-2900-4AB0-963F-E3E2D9189A59}" type="presParOf" srcId="{8A3972D0-ECA1-4F52-B177-9BF9F2CC68DA}" destId="{17D10D36-4540-4625-A176-7DECC7F354D2}" srcOrd="0" destOrd="0" presId="urn:microsoft.com/office/officeart/2005/8/layout/hierarchy1"/>
    <dgm:cxn modelId="{78FB71B9-2290-4529-9D72-F747281F20C6}" type="presParOf" srcId="{17D10D36-4540-4625-A176-7DECC7F354D2}" destId="{25070941-2D00-418A-AA81-A92A72075F6C}" srcOrd="0" destOrd="0" presId="urn:microsoft.com/office/officeart/2005/8/layout/hierarchy1"/>
    <dgm:cxn modelId="{A6B8ECFA-29F2-484C-92BD-242B317C1AEA}" type="presParOf" srcId="{17D10D36-4540-4625-A176-7DECC7F354D2}" destId="{037828FC-909F-4050-A6E3-63887579B6E6}" srcOrd="1" destOrd="0" presId="urn:microsoft.com/office/officeart/2005/8/layout/hierarchy1"/>
    <dgm:cxn modelId="{2F77A083-34C4-4E8A-90A9-C99C78555EA5}" type="presParOf" srcId="{8A3972D0-ECA1-4F52-B177-9BF9F2CC68DA}" destId="{FF959968-5A1E-4048-8DD8-E8D3119C6CEA}" srcOrd="1" destOrd="0" presId="urn:microsoft.com/office/officeart/2005/8/layout/hierarchy1"/>
    <dgm:cxn modelId="{AA3E51C1-56E5-41B8-9A2A-87813CF23C95}" type="presParOf" srcId="{BC3E110B-8859-4B43-873E-361607240A8D}" destId="{EA9B4258-7925-4F0D-92CC-F8454D9F60DC}" srcOrd="1" destOrd="0" presId="urn:microsoft.com/office/officeart/2005/8/layout/hierarchy1"/>
    <dgm:cxn modelId="{A6472162-D1FA-402A-97C7-EB1B79A8070E}" type="presParOf" srcId="{EA9B4258-7925-4F0D-92CC-F8454D9F60DC}" destId="{08E2ECA3-1728-423F-A15F-17AD48F6A353}" srcOrd="0" destOrd="0" presId="urn:microsoft.com/office/officeart/2005/8/layout/hierarchy1"/>
    <dgm:cxn modelId="{E4777F3E-901B-40CA-A298-DDCE455D2FAE}" type="presParOf" srcId="{08E2ECA3-1728-423F-A15F-17AD48F6A353}" destId="{1AA7B279-EC20-4815-9919-6E37FAA110D8}" srcOrd="0" destOrd="0" presId="urn:microsoft.com/office/officeart/2005/8/layout/hierarchy1"/>
    <dgm:cxn modelId="{919397E4-72E3-4A44-AC9D-7BAD4DDF2A97}" type="presParOf" srcId="{08E2ECA3-1728-423F-A15F-17AD48F6A353}" destId="{47738EFA-5F93-43C5-8A6A-C80E007045DF}" srcOrd="1" destOrd="0" presId="urn:microsoft.com/office/officeart/2005/8/layout/hierarchy1"/>
    <dgm:cxn modelId="{E897AD39-C88A-430F-9C45-5D2F0A097C62}" type="presParOf" srcId="{EA9B4258-7925-4F0D-92CC-F8454D9F60DC}" destId="{BC68E31F-B039-4571-A40E-4D2EBDB263E9}" srcOrd="1" destOrd="0" presId="urn:microsoft.com/office/officeart/2005/8/layout/hierarchy1"/>
    <dgm:cxn modelId="{26FBD471-0275-4DDF-94F6-1AB076F49F20}" type="presParOf" srcId="{BC3E110B-8859-4B43-873E-361607240A8D}" destId="{0D5DFB7B-7C73-4FEF-9B5F-8A2D0FEA24DA}" srcOrd="2" destOrd="0" presId="urn:microsoft.com/office/officeart/2005/8/layout/hierarchy1"/>
    <dgm:cxn modelId="{81FD336B-7C0A-445C-9EED-32F08EA801D9}" type="presParOf" srcId="{0D5DFB7B-7C73-4FEF-9B5F-8A2D0FEA24DA}" destId="{80E2DC2E-9BDF-4B9D-9F7D-FD1D7755EB34}" srcOrd="0" destOrd="0" presId="urn:microsoft.com/office/officeart/2005/8/layout/hierarchy1"/>
    <dgm:cxn modelId="{6FF4A6A6-A375-4888-93C6-909E9DA61951}" type="presParOf" srcId="{80E2DC2E-9BDF-4B9D-9F7D-FD1D7755EB34}" destId="{914A73A6-BCE9-49C3-ABC8-A38DD87FB8D6}" srcOrd="0" destOrd="0" presId="urn:microsoft.com/office/officeart/2005/8/layout/hierarchy1"/>
    <dgm:cxn modelId="{2C494635-6E6F-4FD5-9BF4-0EEB4BB7417E}" type="presParOf" srcId="{80E2DC2E-9BDF-4B9D-9F7D-FD1D7755EB34}" destId="{C5A19D8E-02D2-45DB-91C4-2E03505214E8}" srcOrd="1" destOrd="0" presId="urn:microsoft.com/office/officeart/2005/8/layout/hierarchy1"/>
    <dgm:cxn modelId="{825C5645-1306-4D1B-B038-5930C8E5EDEF}" type="presParOf" srcId="{0D5DFB7B-7C73-4FEF-9B5F-8A2D0FEA24DA}" destId="{02CC69A4-AA21-4C8C-A597-7F95B74FC5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B852FD-2162-4C70-9DB3-1F8F0753ADF2}"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E3FB7081-A222-4280-9484-73D66F972B39}">
      <dgm:prSet/>
      <dgm:spPr/>
      <dgm:t>
        <a:bodyPr/>
        <a:lstStyle/>
        <a:p>
          <a:r>
            <a:rPr lang="en-US" dirty="0"/>
            <a:t>Role of the </a:t>
          </a:r>
          <a:r>
            <a:rPr lang="en-US" dirty="0">
              <a:latin typeface="Corbel" panose="020B0503020204020204"/>
            </a:rPr>
            <a:t>CPS</a:t>
          </a:r>
          <a:endParaRPr lang="en-US" dirty="0"/>
        </a:p>
      </dgm:t>
    </dgm:pt>
    <dgm:pt modelId="{CE6DC569-C484-4EB0-AC9D-63C05D1B1A58}" type="parTrans" cxnId="{4AC98A4B-1A87-46C4-A4DB-20DC5248ACF0}">
      <dgm:prSet/>
      <dgm:spPr/>
      <dgm:t>
        <a:bodyPr/>
        <a:lstStyle/>
        <a:p>
          <a:endParaRPr lang="en-US"/>
        </a:p>
      </dgm:t>
    </dgm:pt>
    <dgm:pt modelId="{5C112C11-EBF3-4759-9B01-0633EADBD3E9}" type="sibTrans" cxnId="{4AC98A4B-1A87-46C4-A4DB-20DC5248ACF0}">
      <dgm:prSet/>
      <dgm:spPr/>
      <dgm:t>
        <a:bodyPr/>
        <a:lstStyle/>
        <a:p>
          <a:endParaRPr lang="en-US"/>
        </a:p>
      </dgm:t>
    </dgm:pt>
    <dgm:pt modelId="{9273B1B0-416F-4644-8098-1488035B7893}">
      <dgm:prSet/>
      <dgm:spPr/>
      <dgm:t>
        <a:bodyPr/>
        <a:lstStyle/>
        <a:p>
          <a:r>
            <a:rPr lang="en-US" dirty="0"/>
            <a:t>Meeting people where they are</a:t>
          </a:r>
        </a:p>
      </dgm:t>
    </dgm:pt>
    <dgm:pt modelId="{3C369AA1-BE07-41C3-AA76-8F5E9D88E9CA}" type="parTrans" cxnId="{AB4A66B3-032C-4203-88E8-93779173020E}">
      <dgm:prSet/>
      <dgm:spPr/>
      <dgm:t>
        <a:bodyPr/>
        <a:lstStyle/>
        <a:p>
          <a:endParaRPr lang="en-US"/>
        </a:p>
      </dgm:t>
    </dgm:pt>
    <dgm:pt modelId="{6EFE91D5-8951-4A5D-A74B-992C3100033C}" type="sibTrans" cxnId="{AB4A66B3-032C-4203-88E8-93779173020E}">
      <dgm:prSet/>
      <dgm:spPr/>
      <dgm:t>
        <a:bodyPr/>
        <a:lstStyle/>
        <a:p>
          <a:endParaRPr lang="en-US"/>
        </a:p>
      </dgm:t>
    </dgm:pt>
    <dgm:pt modelId="{7CF913A6-6BFC-46C0-A446-4C75F71883F8}">
      <dgm:prSet/>
      <dgm:spPr/>
      <dgm:t>
        <a:bodyPr/>
        <a:lstStyle/>
        <a:p>
          <a:r>
            <a:rPr lang="en-US" dirty="0"/>
            <a:t>Can offer hope to people who often feel that there is no way out</a:t>
          </a:r>
        </a:p>
      </dgm:t>
    </dgm:pt>
    <dgm:pt modelId="{2458AEAB-0166-444C-9000-FBE4BA63C38C}" type="parTrans" cxnId="{EDEB403C-6568-43F3-BDFD-570C3A574F8B}">
      <dgm:prSet/>
      <dgm:spPr/>
      <dgm:t>
        <a:bodyPr/>
        <a:lstStyle/>
        <a:p>
          <a:endParaRPr lang="en-US"/>
        </a:p>
      </dgm:t>
    </dgm:pt>
    <dgm:pt modelId="{8781C19F-CA4F-47C8-8CA4-325686E086A7}" type="sibTrans" cxnId="{EDEB403C-6568-43F3-BDFD-570C3A574F8B}">
      <dgm:prSet/>
      <dgm:spPr/>
      <dgm:t>
        <a:bodyPr/>
        <a:lstStyle/>
        <a:p>
          <a:endParaRPr lang="en-US"/>
        </a:p>
      </dgm:t>
    </dgm:pt>
    <dgm:pt modelId="{34382329-2711-4C71-9198-9DBED0F07DE0}">
      <dgm:prSet/>
      <dgm:spPr/>
      <dgm:t>
        <a:bodyPr/>
        <a:lstStyle/>
        <a:p>
          <a:r>
            <a:rPr lang="en-US" dirty="0"/>
            <a:t>Accompaniment </a:t>
          </a:r>
        </a:p>
      </dgm:t>
    </dgm:pt>
    <dgm:pt modelId="{A5F48562-CAEF-4962-BF49-C91DCDA11549}" type="parTrans" cxnId="{B07EED68-701F-4426-B5D2-F2FEF4A4B5D0}">
      <dgm:prSet/>
      <dgm:spPr/>
      <dgm:t>
        <a:bodyPr/>
        <a:lstStyle/>
        <a:p>
          <a:endParaRPr lang="en-US"/>
        </a:p>
      </dgm:t>
    </dgm:pt>
    <dgm:pt modelId="{931DDC36-B101-4E2F-830E-40BFD757D743}" type="sibTrans" cxnId="{B07EED68-701F-4426-B5D2-F2FEF4A4B5D0}">
      <dgm:prSet/>
      <dgm:spPr/>
      <dgm:t>
        <a:bodyPr/>
        <a:lstStyle/>
        <a:p>
          <a:endParaRPr lang="en-US"/>
        </a:p>
      </dgm:t>
    </dgm:pt>
    <dgm:pt modelId="{42D6F03B-DDEA-4556-A38B-CBF78F9BD79B}" type="pres">
      <dgm:prSet presAssocID="{96B852FD-2162-4C70-9DB3-1F8F0753ADF2}" presName="hierChild1" presStyleCnt="0">
        <dgm:presLayoutVars>
          <dgm:orgChart val="1"/>
          <dgm:chPref val="1"/>
          <dgm:dir/>
          <dgm:animOne val="branch"/>
          <dgm:animLvl val="lvl"/>
          <dgm:resizeHandles/>
        </dgm:presLayoutVars>
      </dgm:prSet>
      <dgm:spPr/>
    </dgm:pt>
    <dgm:pt modelId="{050EAE6B-3DA3-4C22-92BC-BD25A29A2846}" type="pres">
      <dgm:prSet presAssocID="{E3FB7081-A222-4280-9484-73D66F972B39}" presName="hierRoot1" presStyleCnt="0">
        <dgm:presLayoutVars>
          <dgm:hierBranch val="init"/>
        </dgm:presLayoutVars>
      </dgm:prSet>
      <dgm:spPr/>
    </dgm:pt>
    <dgm:pt modelId="{75BEE292-04FF-4E74-9651-E8462111D023}" type="pres">
      <dgm:prSet presAssocID="{E3FB7081-A222-4280-9484-73D66F972B39}" presName="rootComposite1" presStyleCnt="0"/>
      <dgm:spPr/>
    </dgm:pt>
    <dgm:pt modelId="{0F3587B6-3BBE-4C53-9E7D-0513D8844EA4}" type="pres">
      <dgm:prSet presAssocID="{E3FB7081-A222-4280-9484-73D66F972B39}" presName="rootText1" presStyleLbl="node0" presStyleIdx="0" presStyleCnt="4">
        <dgm:presLayoutVars>
          <dgm:chPref val="3"/>
        </dgm:presLayoutVars>
      </dgm:prSet>
      <dgm:spPr/>
    </dgm:pt>
    <dgm:pt modelId="{C6E866C3-0309-4780-97BD-20995ED00E27}" type="pres">
      <dgm:prSet presAssocID="{E3FB7081-A222-4280-9484-73D66F972B39}" presName="rootConnector1" presStyleLbl="node1" presStyleIdx="0" presStyleCnt="0"/>
      <dgm:spPr/>
    </dgm:pt>
    <dgm:pt modelId="{BBEB674A-39E0-4F62-A83E-D17E62B7C5D4}" type="pres">
      <dgm:prSet presAssocID="{E3FB7081-A222-4280-9484-73D66F972B39}" presName="hierChild2" presStyleCnt="0"/>
      <dgm:spPr/>
    </dgm:pt>
    <dgm:pt modelId="{45C0F95B-5453-49E4-9D56-5B9E33CDB19D}" type="pres">
      <dgm:prSet presAssocID="{E3FB7081-A222-4280-9484-73D66F972B39}" presName="hierChild3" presStyleCnt="0"/>
      <dgm:spPr/>
    </dgm:pt>
    <dgm:pt modelId="{20DBB17F-E0D5-43B1-8ECA-3CD7344EEEED}" type="pres">
      <dgm:prSet presAssocID="{9273B1B0-416F-4644-8098-1488035B7893}" presName="hierRoot1" presStyleCnt="0">
        <dgm:presLayoutVars>
          <dgm:hierBranch val="init"/>
        </dgm:presLayoutVars>
      </dgm:prSet>
      <dgm:spPr/>
    </dgm:pt>
    <dgm:pt modelId="{730328BC-12DF-4E24-A1F3-87691B5E538C}" type="pres">
      <dgm:prSet presAssocID="{9273B1B0-416F-4644-8098-1488035B7893}" presName="rootComposite1" presStyleCnt="0"/>
      <dgm:spPr/>
    </dgm:pt>
    <dgm:pt modelId="{FDE863A9-B47D-4AAC-87D3-4528C1EBAF9E}" type="pres">
      <dgm:prSet presAssocID="{9273B1B0-416F-4644-8098-1488035B7893}" presName="rootText1" presStyleLbl="node0" presStyleIdx="1" presStyleCnt="4">
        <dgm:presLayoutVars>
          <dgm:chPref val="3"/>
        </dgm:presLayoutVars>
      </dgm:prSet>
      <dgm:spPr/>
    </dgm:pt>
    <dgm:pt modelId="{39659523-71C5-419C-A9E2-1302A212E329}" type="pres">
      <dgm:prSet presAssocID="{9273B1B0-416F-4644-8098-1488035B7893}" presName="rootConnector1" presStyleLbl="node1" presStyleIdx="0" presStyleCnt="0"/>
      <dgm:spPr/>
    </dgm:pt>
    <dgm:pt modelId="{5AFFDE47-3B0D-4B73-A649-DF2632E880EB}" type="pres">
      <dgm:prSet presAssocID="{9273B1B0-416F-4644-8098-1488035B7893}" presName="hierChild2" presStyleCnt="0"/>
      <dgm:spPr/>
    </dgm:pt>
    <dgm:pt modelId="{0F66FF0E-9A63-4BEF-B600-844D33D41460}" type="pres">
      <dgm:prSet presAssocID="{9273B1B0-416F-4644-8098-1488035B7893}" presName="hierChild3" presStyleCnt="0"/>
      <dgm:spPr/>
    </dgm:pt>
    <dgm:pt modelId="{4ADA5609-98E1-4E41-BBC0-96D4C946D87D}" type="pres">
      <dgm:prSet presAssocID="{7CF913A6-6BFC-46C0-A446-4C75F71883F8}" presName="hierRoot1" presStyleCnt="0">
        <dgm:presLayoutVars>
          <dgm:hierBranch val="init"/>
        </dgm:presLayoutVars>
      </dgm:prSet>
      <dgm:spPr/>
    </dgm:pt>
    <dgm:pt modelId="{E4034B37-8864-4C1B-A459-BD722166F4F0}" type="pres">
      <dgm:prSet presAssocID="{7CF913A6-6BFC-46C0-A446-4C75F71883F8}" presName="rootComposite1" presStyleCnt="0"/>
      <dgm:spPr/>
    </dgm:pt>
    <dgm:pt modelId="{DEF9622A-8DFC-40B5-9176-4DA4ECDCBBCF}" type="pres">
      <dgm:prSet presAssocID="{7CF913A6-6BFC-46C0-A446-4C75F71883F8}" presName="rootText1" presStyleLbl="node0" presStyleIdx="2" presStyleCnt="4">
        <dgm:presLayoutVars>
          <dgm:chPref val="3"/>
        </dgm:presLayoutVars>
      </dgm:prSet>
      <dgm:spPr/>
    </dgm:pt>
    <dgm:pt modelId="{D3B9E8E1-E182-42B9-BD31-E1BB8BA3DA02}" type="pres">
      <dgm:prSet presAssocID="{7CF913A6-6BFC-46C0-A446-4C75F71883F8}" presName="rootConnector1" presStyleLbl="node1" presStyleIdx="0" presStyleCnt="0"/>
      <dgm:spPr/>
    </dgm:pt>
    <dgm:pt modelId="{3C12C2A4-8E3C-4BA9-8B9A-33EBEB2C39C7}" type="pres">
      <dgm:prSet presAssocID="{7CF913A6-6BFC-46C0-A446-4C75F71883F8}" presName="hierChild2" presStyleCnt="0"/>
      <dgm:spPr/>
    </dgm:pt>
    <dgm:pt modelId="{DCB8B3DD-A671-4220-9FEE-D18261CB192B}" type="pres">
      <dgm:prSet presAssocID="{7CF913A6-6BFC-46C0-A446-4C75F71883F8}" presName="hierChild3" presStyleCnt="0"/>
      <dgm:spPr/>
    </dgm:pt>
    <dgm:pt modelId="{4B7EC7C1-02B3-4C6F-ADEB-4A5E035FFCB8}" type="pres">
      <dgm:prSet presAssocID="{34382329-2711-4C71-9198-9DBED0F07DE0}" presName="hierRoot1" presStyleCnt="0">
        <dgm:presLayoutVars>
          <dgm:hierBranch val="init"/>
        </dgm:presLayoutVars>
      </dgm:prSet>
      <dgm:spPr/>
    </dgm:pt>
    <dgm:pt modelId="{9DC33FAF-4916-4498-BF90-C980154FFE3E}" type="pres">
      <dgm:prSet presAssocID="{34382329-2711-4C71-9198-9DBED0F07DE0}" presName="rootComposite1" presStyleCnt="0"/>
      <dgm:spPr/>
    </dgm:pt>
    <dgm:pt modelId="{0898024E-D980-45C4-8B3C-61B94F2A6040}" type="pres">
      <dgm:prSet presAssocID="{34382329-2711-4C71-9198-9DBED0F07DE0}" presName="rootText1" presStyleLbl="node0" presStyleIdx="3" presStyleCnt="4">
        <dgm:presLayoutVars>
          <dgm:chPref val="3"/>
        </dgm:presLayoutVars>
      </dgm:prSet>
      <dgm:spPr/>
    </dgm:pt>
    <dgm:pt modelId="{623F1293-8B66-424F-90FA-1C17FD08AEF1}" type="pres">
      <dgm:prSet presAssocID="{34382329-2711-4C71-9198-9DBED0F07DE0}" presName="rootConnector1" presStyleLbl="node1" presStyleIdx="0" presStyleCnt="0"/>
      <dgm:spPr/>
    </dgm:pt>
    <dgm:pt modelId="{1E275C8F-7622-4DD5-B71A-1E116E745EA5}" type="pres">
      <dgm:prSet presAssocID="{34382329-2711-4C71-9198-9DBED0F07DE0}" presName="hierChild2" presStyleCnt="0"/>
      <dgm:spPr/>
    </dgm:pt>
    <dgm:pt modelId="{93737AC3-FCF1-4A7A-A6D0-66A4A83DDFA4}" type="pres">
      <dgm:prSet presAssocID="{34382329-2711-4C71-9198-9DBED0F07DE0}" presName="hierChild3" presStyleCnt="0"/>
      <dgm:spPr/>
    </dgm:pt>
  </dgm:ptLst>
  <dgm:cxnLst>
    <dgm:cxn modelId="{EDEB403C-6568-43F3-BDFD-570C3A574F8B}" srcId="{96B852FD-2162-4C70-9DB3-1F8F0753ADF2}" destId="{7CF913A6-6BFC-46C0-A446-4C75F71883F8}" srcOrd="2" destOrd="0" parTransId="{2458AEAB-0166-444C-9000-FBE4BA63C38C}" sibTransId="{8781C19F-CA4F-47C8-8CA4-325686E086A7}"/>
    <dgm:cxn modelId="{EE66F55F-9F9A-46A8-9A3D-A5BB6C9449D3}" type="presOf" srcId="{9273B1B0-416F-4644-8098-1488035B7893}" destId="{FDE863A9-B47D-4AAC-87D3-4528C1EBAF9E}" srcOrd="0" destOrd="0" presId="urn:microsoft.com/office/officeart/2009/3/layout/HorizontalOrganizationChart"/>
    <dgm:cxn modelId="{BE479646-7493-420F-AA04-82385B3901AE}" type="presOf" srcId="{34382329-2711-4C71-9198-9DBED0F07DE0}" destId="{0898024E-D980-45C4-8B3C-61B94F2A6040}" srcOrd="0" destOrd="0" presId="urn:microsoft.com/office/officeart/2009/3/layout/HorizontalOrganizationChart"/>
    <dgm:cxn modelId="{B07EED68-701F-4426-B5D2-F2FEF4A4B5D0}" srcId="{96B852FD-2162-4C70-9DB3-1F8F0753ADF2}" destId="{34382329-2711-4C71-9198-9DBED0F07DE0}" srcOrd="3" destOrd="0" parTransId="{A5F48562-CAEF-4962-BF49-C91DCDA11549}" sibTransId="{931DDC36-B101-4E2F-830E-40BFD757D743}"/>
    <dgm:cxn modelId="{4AC98A4B-1A87-46C4-A4DB-20DC5248ACF0}" srcId="{96B852FD-2162-4C70-9DB3-1F8F0753ADF2}" destId="{E3FB7081-A222-4280-9484-73D66F972B39}" srcOrd="0" destOrd="0" parTransId="{CE6DC569-C484-4EB0-AC9D-63C05D1B1A58}" sibTransId="{5C112C11-EBF3-4759-9B01-0633EADBD3E9}"/>
    <dgm:cxn modelId="{875E7E4C-7485-45A7-A6B0-939E5BBF704A}" type="presOf" srcId="{7CF913A6-6BFC-46C0-A446-4C75F71883F8}" destId="{D3B9E8E1-E182-42B9-BD31-E1BB8BA3DA02}" srcOrd="1" destOrd="0" presId="urn:microsoft.com/office/officeart/2009/3/layout/HorizontalOrganizationChart"/>
    <dgm:cxn modelId="{BC6CAB89-E964-499D-84B5-0D2BF31701A2}" type="presOf" srcId="{9273B1B0-416F-4644-8098-1488035B7893}" destId="{39659523-71C5-419C-A9E2-1302A212E329}" srcOrd="1" destOrd="0" presId="urn:microsoft.com/office/officeart/2009/3/layout/HorizontalOrganizationChart"/>
    <dgm:cxn modelId="{4997249F-A7D1-4B0B-AE83-EBDA0CFA7C6B}" type="presOf" srcId="{34382329-2711-4C71-9198-9DBED0F07DE0}" destId="{623F1293-8B66-424F-90FA-1C17FD08AEF1}" srcOrd="1" destOrd="0" presId="urn:microsoft.com/office/officeart/2009/3/layout/HorizontalOrganizationChart"/>
    <dgm:cxn modelId="{D51133B3-F0DF-43BF-AB18-41E95FA5896C}" type="presOf" srcId="{96B852FD-2162-4C70-9DB3-1F8F0753ADF2}" destId="{42D6F03B-DDEA-4556-A38B-CBF78F9BD79B}" srcOrd="0" destOrd="0" presId="urn:microsoft.com/office/officeart/2009/3/layout/HorizontalOrganizationChart"/>
    <dgm:cxn modelId="{AB4A66B3-032C-4203-88E8-93779173020E}" srcId="{96B852FD-2162-4C70-9DB3-1F8F0753ADF2}" destId="{9273B1B0-416F-4644-8098-1488035B7893}" srcOrd="1" destOrd="0" parTransId="{3C369AA1-BE07-41C3-AA76-8F5E9D88E9CA}" sibTransId="{6EFE91D5-8951-4A5D-A74B-992C3100033C}"/>
    <dgm:cxn modelId="{0FAA2DDB-CAFE-4D5F-AA60-F814CE83AE84}" type="presOf" srcId="{7CF913A6-6BFC-46C0-A446-4C75F71883F8}" destId="{DEF9622A-8DFC-40B5-9176-4DA4ECDCBBCF}" srcOrd="0" destOrd="0" presId="urn:microsoft.com/office/officeart/2009/3/layout/HorizontalOrganizationChart"/>
    <dgm:cxn modelId="{88B8E2DD-75BA-42B8-9252-4456E3D20272}" type="presOf" srcId="{E3FB7081-A222-4280-9484-73D66F972B39}" destId="{C6E866C3-0309-4780-97BD-20995ED00E27}" srcOrd="1" destOrd="0" presId="urn:microsoft.com/office/officeart/2009/3/layout/HorizontalOrganizationChart"/>
    <dgm:cxn modelId="{3B98F7EA-F55E-4BCA-942D-C8F099DD5E5C}" type="presOf" srcId="{E3FB7081-A222-4280-9484-73D66F972B39}" destId="{0F3587B6-3BBE-4C53-9E7D-0513D8844EA4}" srcOrd="0" destOrd="0" presId="urn:microsoft.com/office/officeart/2009/3/layout/HorizontalOrganizationChart"/>
    <dgm:cxn modelId="{2CA314F5-2CB2-49EE-9F96-5CA3AAEC0467}" type="presParOf" srcId="{42D6F03B-DDEA-4556-A38B-CBF78F9BD79B}" destId="{050EAE6B-3DA3-4C22-92BC-BD25A29A2846}" srcOrd="0" destOrd="0" presId="urn:microsoft.com/office/officeart/2009/3/layout/HorizontalOrganizationChart"/>
    <dgm:cxn modelId="{49D69009-9E18-4ABE-84FF-9C52090B1826}" type="presParOf" srcId="{050EAE6B-3DA3-4C22-92BC-BD25A29A2846}" destId="{75BEE292-04FF-4E74-9651-E8462111D023}" srcOrd="0" destOrd="0" presId="urn:microsoft.com/office/officeart/2009/3/layout/HorizontalOrganizationChart"/>
    <dgm:cxn modelId="{F869200F-1893-433C-8F52-B9B46DFC7F3C}" type="presParOf" srcId="{75BEE292-04FF-4E74-9651-E8462111D023}" destId="{0F3587B6-3BBE-4C53-9E7D-0513D8844EA4}" srcOrd="0" destOrd="0" presId="urn:microsoft.com/office/officeart/2009/3/layout/HorizontalOrganizationChart"/>
    <dgm:cxn modelId="{E44BA188-9BEE-4D11-85F9-43572FA56FEF}" type="presParOf" srcId="{75BEE292-04FF-4E74-9651-E8462111D023}" destId="{C6E866C3-0309-4780-97BD-20995ED00E27}" srcOrd="1" destOrd="0" presId="urn:microsoft.com/office/officeart/2009/3/layout/HorizontalOrganizationChart"/>
    <dgm:cxn modelId="{95480561-5998-4405-97C2-00566873678E}" type="presParOf" srcId="{050EAE6B-3DA3-4C22-92BC-BD25A29A2846}" destId="{BBEB674A-39E0-4F62-A83E-D17E62B7C5D4}" srcOrd="1" destOrd="0" presId="urn:microsoft.com/office/officeart/2009/3/layout/HorizontalOrganizationChart"/>
    <dgm:cxn modelId="{916A0D56-7867-40BA-9F85-E6F7F573FC8E}" type="presParOf" srcId="{050EAE6B-3DA3-4C22-92BC-BD25A29A2846}" destId="{45C0F95B-5453-49E4-9D56-5B9E33CDB19D}" srcOrd="2" destOrd="0" presId="urn:microsoft.com/office/officeart/2009/3/layout/HorizontalOrganizationChart"/>
    <dgm:cxn modelId="{717A19F5-5001-46C0-BEC4-1EF8C3E7F60B}" type="presParOf" srcId="{42D6F03B-DDEA-4556-A38B-CBF78F9BD79B}" destId="{20DBB17F-E0D5-43B1-8ECA-3CD7344EEEED}" srcOrd="1" destOrd="0" presId="urn:microsoft.com/office/officeart/2009/3/layout/HorizontalOrganizationChart"/>
    <dgm:cxn modelId="{4B8B7BF2-4E54-47F1-B2ED-C118360E9865}" type="presParOf" srcId="{20DBB17F-E0D5-43B1-8ECA-3CD7344EEEED}" destId="{730328BC-12DF-4E24-A1F3-87691B5E538C}" srcOrd="0" destOrd="0" presId="urn:microsoft.com/office/officeart/2009/3/layout/HorizontalOrganizationChart"/>
    <dgm:cxn modelId="{407C1BAA-BBF5-4F54-B14D-2D132E9CECD8}" type="presParOf" srcId="{730328BC-12DF-4E24-A1F3-87691B5E538C}" destId="{FDE863A9-B47D-4AAC-87D3-4528C1EBAF9E}" srcOrd="0" destOrd="0" presId="urn:microsoft.com/office/officeart/2009/3/layout/HorizontalOrganizationChart"/>
    <dgm:cxn modelId="{DEDF8A85-7B84-43DC-BBFF-7D7A2421F25A}" type="presParOf" srcId="{730328BC-12DF-4E24-A1F3-87691B5E538C}" destId="{39659523-71C5-419C-A9E2-1302A212E329}" srcOrd="1" destOrd="0" presId="urn:microsoft.com/office/officeart/2009/3/layout/HorizontalOrganizationChart"/>
    <dgm:cxn modelId="{AB79B4B8-3AAF-4C6F-9CD3-04CE5A92E4C4}" type="presParOf" srcId="{20DBB17F-E0D5-43B1-8ECA-3CD7344EEEED}" destId="{5AFFDE47-3B0D-4B73-A649-DF2632E880EB}" srcOrd="1" destOrd="0" presId="urn:microsoft.com/office/officeart/2009/3/layout/HorizontalOrganizationChart"/>
    <dgm:cxn modelId="{416CDAA6-C3D3-4E09-95C7-05061E386588}" type="presParOf" srcId="{20DBB17F-E0D5-43B1-8ECA-3CD7344EEEED}" destId="{0F66FF0E-9A63-4BEF-B600-844D33D41460}" srcOrd="2" destOrd="0" presId="urn:microsoft.com/office/officeart/2009/3/layout/HorizontalOrganizationChart"/>
    <dgm:cxn modelId="{8377958A-3AB7-4F7F-A3FF-BEEFCC241C2F}" type="presParOf" srcId="{42D6F03B-DDEA-4556-A38B-CBF78F9BD79B}" destId="{4ADA5609-98E1-4E41-BBC0-96D4C946D87D}" srcOrd="2" destOrd="0" presId="urn:microsoft.com/office/officeart/2009/3/layout/HorizontalOrganizationChart"/>
    <dgm:cxn modelId="{A9BF8F13-E5F1-4452-A1D4-D3C6568E6E30}" type="presParOf" srcId="{4ADA5609-98E1-4E41-BBC0-96D4C946D87D}" destId="{E4034B37-8864-4C1B-A459-BD722166F4F0}" srcOrd="0" destOrd="0" presId="urn:microsoft.com/office/officeart/2009/3/layout/HorizontalOrganizationChart"/>
    <dgm:cxn modelId="{53F22747-3AD4-468B-9AD1-300BF0C45DA7}" type="presParOf" srcId="{E4034B37-8864-4C1B-A459-BD722166F4F0}" destId="{DEF9622A-8DFC-40B5-9176-4DA4ECDCBBCF}" srcOrd="0" destOrd="0" presId="urn:microsoft.com/office/officeart/2009/3/layout/HorizontalOrganizationChart"/>
    <dgm:cxn modelId="{E99EF752-56B7-4A7C-8721-8A0C1284962B}" type="presParOf" srcId="{E4034B37-8864-4C1B-A459-BD722166F4F0}" destId="{D3B9E8E1-E182-42B9-BD31-E1BB8BA3DA02}" srcOrd="1" destOrd="0" presId="urn:microsoft.com/office/officeart/2009/3/layout/HorizontalOrganizationChart"/>
    <dgm:cxn modelId="{DD9F0F3A-2C4A-4A27-AB1F-2F278A8752C5}" type="presParOf" srcId="{4ADA5609-98E1-4E41-BBC0-96D4C946D87D}" destId="{3C12C2A4-8E3C-4BA9-8B9A-33EBEB2C39C7}" srcOrd="1" destOrd="0" presId="urn:microsoft.com/office/officeart/2009/3/layout/HorizontalOrganizationChart"/>
    <dgm:cxn modelId="{A9173F1D-A313-4B33-9359-61EE6B2F5721}" type="presParOf" srcId="{4ADA5609-98E1-4E41-BBC0-96D4C946D87D}" destId="{DCB8B3DD-A671-4220-9FEE-D18261CB192B}" srcOrd="2" destOrd="0" presId="urn:microsoft.com/office/officeart/2009/3/layout/HorizontalOrganizationChart"/>
    <dgm:cxn modelId="{1904F3BE-6C6F-49E8-9B19-B43666A19CAA}" type="presParOf" srcId="{42D6F03B-DDEA-4556-A38B-CBF78F9BD79B}" destId="{4B7EC7C1-02B3-4C6F-ADEB-4A5E035FFCB8}" srcOrd="3" destOrd="0" presId="urn:microsoft.com/office/officeart/2009/3/layout/HorizontalOrganizationChart"/>
    <dgm:cxn modelId="{4AD79060-79FB-40AA-B2CB-D0358BCD8329}" type="presParOf" srcId="{4B7EC7C1-02B3-4C6F-ADEB-4A5E035FFCB8}" destId="{9DC33FAF-4916-4498-BF90-C980154FFE3E}" srcOrd="0" destOrd="0" presId="urn:microsoft.com/office/officeart/2009/3/layout/HorizontalOrganizationChart"/>
    <dgm:cxn modelId="{85348F46-8961-466B-A037-2F3AE79C1D21}" type="presParOf" srcId="{9DC33FAF-4916-4498-BF90-C980154FFE3E}" destId="{0898024E-D980-45C4-8B3C-61B94F2A6040}" srcOrd="0" destOrd="0" presId="urn:microsoft.com/office/officeart/2009/3/layout/HorizontalOrganizationChart"/>
    <dgm:cxn modelId="{DBA2F2ED-0B2C-4CF0-8852-29E2CDB266DA}" type="presParOf" srcId="{9DC33FAF-4916-4498-BF90-C980154FFE3E}" destId="{623F1293-8B66-424F-90FA-1C17FD08AEF1}" srcOrd="1" destOrd="0" presId="urn:microsoft.com/office/officeart/2009/3/layout/HorizontalOrganizationChart"/>
    <dgm:cxn modelId="{0C4893DE-AC45-4966-8CAD-FBC47857C195}" type="presParOf" srcId="{4B7EC7C1-02B3-4C6F-ADEB-4A5E035FFCB8}" destId="{1E275C8F-7622-4DD5-B71A-1E116E745EA5}" srcOrd="1" destOrd="0" presId="urn:microsoft.com/office/officeart/2009/3/layout/HorizontalOrganizationChart"/>
    <dgm:cxn modelId="{EC41D637-7CE1-4F81-BD99-AECC04B16749}" type="presParOf" srcId="{4B7EC7C1-02B3-4C6F-ADEB-4A5E035FFCB8}" destId="{93737AC3-FCF1-4A7A-A6D0-66A4A83DDFA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BC67EF-F2B8-489F-9A37-D00555FA174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6E0F48A-9E0D-4BE5-9E52-F2CB381040FD}">
      <dgm:prSet/>
      <dgm:spPr/>
      <dgm:t>
        <a:bodyPr/>
        <a:lstStyle/>
        <a:p>
          <a:r>
            <a:rPr lang="en-US" dirty="0"/>
            <a:t>Utilizing hospital peers/</a:t>
          </a:r>
          <a:r>
            <a:rPr lang="en-US" dirty="0">
              <a:latin typeface="Corbel" panose="020B0503020204020204"/>
            </a:rPr>
            <a:t>CPS</a:t>
          </a:r>
          <a:endParaRPr lang="en-US" dirty="0"/>
        </a:p>
      </dgm:t>
    </dgm:pt>
    <dgm:pt modelId="{BE27802F-EA32-4B68-B062-F099F037A97F}" type="parTrans" cxnId="{546B9C66-614C-4F4B-859F-EC7023A8CCFD}">
      <dgm:prSet/>
      <dgm:spPr/>
      <dgm:t>
        <a:bodyPr/>
        <a:lstStyle/>
        <a:p>
          <a:endParaRPr lang="en-US"/>
        </a:p>
      </dgm:t>
    </dgm:pt>
    <dgm:pt modelId="{81B69E74-041B-40E1-A6F4-BABD6E72357A}" type="sibTrans" cxnId="{546B9C66-614C-4F4B-859F-EC7023A8CCFD}">
      <dgm:prSet/>
      <dgm:spPr/>
      <dgm:t>
        <a:bodyPr/>
        <a:lstStyle/>
        <a:p>
          <a:endParaRPr lang="en-US"/>
        </a:p>
      </dgm:t>
    </dgm:pt>
    <dgm:pt modelId="{63548A8B-AC4B-4008-8AB6-F58D5829A98B}">
      <dgm:prSet/>
      <dgm:spPr/>
      <dgm:t>
        <a:bodyPr/>
        <a:lstStyle/>
        <a:p>
          <a:r>
            <a:rPr lang="en-US" dirty="0"/>
            <a:t>Addiction medicine providers – warm handoff in the ED</a:t>
          </a:r>
        </a:p>
      </dgm:t>
    </dgm:pt>
    <dgm:pt modelId="{554B421A-DA8C-435C-A727-A91970F0B752}" type="parTrans" cxnId="{F4A1A487-DDA1-4095-AB27-54E5FD191FAA}">
      <dgm:prSet/>
      <dgm:spPr/>
      <dgm:t>
        <a:bodyPr/>
        <a:lstStyle/>
        <a:p>
          <a:endParaRPr lang="en-US"/>
        </a:p>
      </dgm:t>
    </dgm:pt>
    <dgm:pt modelId="{7AFB6601-1DCE-4CB9-9680-8FAD8EB57A1C}" type="sibTrans" cxnId="{F4A1A487-DDA1-4095-AB27-54E5FD191FAA}">
      <dgm:prSet/>
      <dgm:spPr/>
      <dgm:t>
        <a:bodyPr/>
        <a:lstStyle/>
        <a:p>
          <a:endParaRPr lang="en-US"/>
        </a:p>
      </dgm:t>
    </dgm:pt>
    <dgm:pt modelId="{8EEA78CE-FB82-48EF-AF77-345F0AF81996}">
      <dgm:prSet/>
      <dgm:spPr/>
      <dgm:t>
        <a:bodyPr/>
        <a:lstStyle/>
        <a:p>
          <a:r>
            <a:rPr lang="en-US" dirty="0"/>
            <a:t>Street med ride-</a:t>
          </a:r>
          <a:r>
            <a:rPr lang="en-US" dirty="0" err="1"/>
            <a:t>alongs</a:t>
          </a:r>
          <a:r>
            <a:rPr lang="en-US" dirty="0"/>
            <a:t> &amp; the 2-way referrals that have come from these relationships</a:t>
          </a:r>
        </a:p>
      </dgm:t>
    </dgm:pt>
    <dgm:pt modelId="{4AFB9930-7CAF-472B-9E10-A226AAE8BB27}" type="parTrans" cxnId="{9BDAF15A-502A-4919-94FB-B7D99AE5267D}">
      <dgm:prSet/>
      <dgm:spPr/>
      <dgm:t>
        <a:bodyPr/>
        <a:lstStyle/>
        <a:p>
          <a:endParaRPr lang="en-US"/>
        </a:p>
      </dgm:t>
    </dgm:pt>
    <dgm:pt modelId="{C8234070-94DE-40AC-BF9C-68ED93E039C9}" type="sibTrans" cxnId="{9BDAF15A-502A-4919-94FB-B7D99AE5267D}">
      <dgm:prSet/>
      <dgm:spPr/>
      <dgm:t>
        <a:bodyPr/>
        <a:lstStyle/>
        <a:p>
          <a:endParaRPr lang="en-US"/>
        </a:p>
      </dgm:t>
    </dgm:pt>
    <dgm:pt modelId="{38B90696-4B1B-4FD0-A10E-61A5EF1BD262}">
      <dgm:prSet/>
      <dgm:spPr/>
      <dgm:t>
        <a:bodyPr/>
        <a:lstStyle/>
        <a:p>
          <a:r>
            <a:rPr lang="en-US" dirty="0"/>
            <a:t>Importance of having contacts in multiple hospitals/clinics so that patients have choices</a:t>
          </a:r>
        </a:p>
      </dgm:t>
    </dgm:pt>
    <dgm:pt modelId="{42329558-4D92-438D-AABD-C88F59DF8029}" type="parTrans" cxnId="{520C310C-D4C3-40DA-B300-75A3263063FC}">
      <dgm:prSet/>
      <dgm:spPr/>
      <dgm:t>
        <a:bodyPr/>
        <a:lstStyle/>
        <a:p>
          <a:endParaRPr lang="en-US"/>
        </a:p>
      </dgm:t>
    </dgm:pt>
    <dgm:pt modelId="{AD87741A-A7F3-4E5D-B218-40DBC7EA187C}" type="sibTrans" cxnId="{520C310C-D4C3-40DA-B300-75A3263063FC}">
      <dgm:prSet/>
      <dgm:spPr/>
      <dgm:t>
        <a:bodyPr/>
        <a:lstStyle/>
        <a:p>
          <a:endParaRPr lang="en-US"/>
        </a:p>
      </dgm:t>
    </dgm:pt>
    <dgm:pt modelId="{2FFCD5E4-BC43-4AE5-9B9D-3667DB94F57E}" type="pres">
      <dgm:prSet presAssocID="{BFBC67EF-F2B8-489F-9A37-D00555FA1741}" presName="root" presStyleCnt="0">
        <dgm:presLayoutVars>
          <dgm:dir/>
          <dgm:resizeHandles val="exact"/>
        </dgm:presLayoutVars>
      </dgm:prSet>
      <dgm:spPr/>
    </dgm:pt>
    <dgm:pt modelId="{9E395514-A415-4507-BE4A-5D0F4D54DA35}" type="pres">
      <dgm:prSet presAssocID="{BFBC67EF-F2B8-489F-9A37-D00555FA1741}" presName="container" presStyleCnt="0">
        <dgm:presLayoutVars>
          <dgm:dir/>
          <dgm:resizeHandles val="exact"/>
        </dgm:presLayoutVars>
      </dgm:prSet>
      <dgm:spPr/>
    </dgm:pt>
    <dgm:pt modelId="{98979074-8AA3-4F82-8617-4E80A533B65B}" type="pres">
      <dgm:prSet presAssocID="{16E0F48A-9E0D-4BE5-9E52-F2CB381040FD}" presName="compNode" presStyleCnt="0"/>
      <dgm:spPr/>
    </dgm:pt>
    <dgm:pt modelId="{CD00F268-5E24-4B96-9691-C141785FB11E}" type="pres">
      <dgm:prSet presAssocID="{16E0F48A-9E0D-4BE5-9E52-F2CB381040FD}" presName="iconBgRect" presStyleLbl="bgShp" presStyleIdx="0" presStyleCnt="4"/>
      <dgm:spPr/>
    </dgm:pt>
    <dgm:pt modelId="{ED499D98-632F-4C77-8E09-5AC54BB5AE38}" type="pres">
      <dgm:prSet presAssocID="{16E0F48A-9E0D-4BE5-9E52-F2CB381040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8AC280B6-B5CF-4EEC-8E63-568FD22B0590}" type="pres">
      <dgm:prSet presAssocID="{16E0F48A-9E0D-4BE5-9E52-F2CB381040FD}" presName="spaceRect" presStyleCnt="0"/>
      <dgm:spPr/>
    </dgm:pt>
    <dgm:pt modelId="{C23AD2A3-9613-4BEB-801E-802CC93422B9}" type="pres">
      <dgm:prSet presAssocID="{16E0F48A-9E0D-4BE5-9E52-F2CB381040FD}" presName="textRect" presStyleLbl="revTx" presStyleIdx="0" presStyleCnt="4">
        <dgm:presLayoutVars>
          <dgm:chMax val="1"/>
          <dgm:chPref val="1"/>
        </dgm:presLayoutVars>
      </dgm:prSet>
      <dgm:spPr/>
    </dgm:pt>
    <dgm:pt modelId="{7F4961F3-F245-4883-A1C5-15490DAC09D9}" type="pres">
      <dgm:prSet presAssocID="{81B69E74-041B-40E1-A6F4-BABD6E72357A}" presName="sibTrans" presStyleLbl="sibTrans2D1" presStyleIdx="0" presStyleCnt="0"/>
      <dgm:spPr/>
    </dgm:pt>
    <dgm:pt modelId="{4774FDA8-3CA0-4EBE-9405-F32FA62ABB24}" type="pres">
      <dgm:prSet presAssocID="{63548A8B-AC4B-4008-8AB6-F58D5829A98B}" presName="compNode" presStyleCnt="0"/>
      <dgm:spPr/>
    </dgm:pt>
    <dgm:pt modelId="{AAA1D93F-AA38-4F35-9AE9-F24E74F68DC9}" type="pres">
      <dgm:prSet presAssocID="{63548A8B-AC4B-4008-8AB6-F58D5829A98B}" presName="iconBgRect" presStyleLbl="bgShp" presStyleIdx="1" presStyleCnt="4"/>
      <dgm:spPr/>
    </dgm:pt>
    <dgm:pt modelId="{E9D47BAA-AC3C-4524-A70E-63D211AAE00A}" type="pres">
      <dgm:prSet presAssocID="{63548A8B-AC4B-4008-8AB6-F58D5829A98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49818CCB-2318-44C0-83A8-7AFD97C4F2B6}" type="pres">
      <dgm:prSet presAssocID="{63548A8B-AC4B-4008-8AB6-F58D5829A98B}" presName="spaceRect" presStyleCnt="0"/>
      <dgm:spPr/>
    </dgm:pt>
    <dgm:pt modelId="{AC262BB6-E0EE-4E3F-9754-BDB09BBC3326}" type="pres">
      <dgm:prSet presAssocID="{63548A8B-AC4B-4008-8AB6-F58D5829A98B}" presName="textRect" presStyleLbl="revTx" presStyleIdx="1" presStyleCnt="4">
        <dgm:presLayoutVars>
          <dgm:chMax val="1"/>
          <dgm:chPref val="1"/>
        </dgm:presLayoutVars>
      </dgm:prSet>
      <dgm:spPr/>
    </dgm:pt>
    <dgm:pt modelId="{6E16B188-B2BE-4887-8DB7-5DF163AAADE2}" type="pres">
      <dgm:prSet presAssocID="{7AFB6601-1DCE-4CB9-9680-8FAD8EB57A1C}" presName="sibTrans" presStyleLbl="sibTrans2D1" presStyleIdx="0" presStyleCnt="0"/>
      <dgm:spPr/>
    </dgm:pt>
    <dgm:pt modelId="{CBEC7C95-1A31-477E-A055-6BE4827703A5}" type="pres">
      <dgm:prSet presAssocID="{8EEA78CE-FB82-48EF-AF77-345F0AF81996}" presName="compNode" presStyleCnt="0"/>
      <dgm:spPr/>
    </dgm:pt>
    <dgm:pt modelId="{ADA6C8F4-AE68-40F6-BB81-DB0768304948}" type="pres">
      <dgm:prSet presAssocID="{8EEA78CE-FB82-48EF-AF77-345F0AF81996}" presName="iconBgRect" presStyleLbl="bgShp" presStyleIdx="2" presStyleCnt="4"/>
      <dgm:spPr/>
    </dgm:pt>
    <dgm:pt modelId="{9534FC90-865B-4326-9F74-C16B76A1D49B}" type="pres">
      <dgm:prSet presAssocID="{8EEA78CE-FB82-48EF-AF77-345F0AF819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F852BA17-D490-4ED9-9788-2BF91FC18B43}" type="pres">
      <dgm:prSet presAssocID="{8EEA78CE-FB82-48EF-AF77-345F0AF81996}" presName="spaceRect" presStyleCnt="0"/>
      <dgm:spPr/>
    </dgm:pt>
    <dgm:pt modelId="{43685B8F-CE80-4857-9047-893E17945786}" type="pres">
      <dgm:prSet presAssocID="{8EEA78CE-FB82-48EF-AF77-345F0AF81996}" presName="textRect" presStyleLbl="revTx" presStyleIdx="2" presStyleCnt="4">
        <dgm:presLayoutVars>
          <dgm:chMax val="1"/>
          <dgm:chPref val="1"/>
        </dgm:presLayoutVars>
      </dgm:prSet>
      <dgm:spPr/>
    </dgm:pt>
    <dgm:pt modelId="{4A7214CE-FE65-4DC4-8456-2AC9945F6A89}" type="pres">
      <dgm:prSet presAssocID="{C8234070-94DE-40AC-BF9C-68ED93E039C9}" presName="sibTrans" presStyleLbl="sibTrans2D1" presStyleIdx="0" presStyleCnt="0"/>
      <dgm:spPr/>
    </dgm:pt>
    <dgm:pt modelId="{A9AF77E4-0E99-4A5E-BFB4-6FCC78CA5F53}" type="pres">
      <dgm:prSet presAssocID="{38B90696-4B1B-4FD0-A10E-61A5EF1BD262}" presName="compNode" presStyleCnt="0"/>
      <dgm:spPr/>
    </dgm:pt>
    <dgm:pt modelId="{AB9A33C6-AA51-46DF-AF8E-EE8AA01A7194}" type="pres">
      <dgm:prSet presAssocID="{38B90696-4B1B-4FD0-A10E-61A5EF1BD262}" presName="iconBgRect" presStyleLbl="bgShp" presStyleIdx="3" presStyleCnt="4"/>
      <dgm:spPr/>
    </dgm:pt>
    <dgm:pt modelId="{BA29F5B2-1AFA-4DFE-878A-8D27832BF22F}" type="pres">
      <dgm:prSet presAssocID="{38B90696-4B1B-4FD0-A10E-61A5EF1BD26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14CAFC96-EF57-48AD-A7D0-A63FA101B5DA}" type="pres">
      <dgm:prSet presAssocID="{38B90696-4B1B-4FD0-A10E-61A5EF1BD262}" presName="spaceRect" presStyleCnt="0"/>
      <dgm:spPr/>
    </dgm:pt>
    <dgm:pt modelId="{B6A74711-0E74-473A-8776-E1E33D5BEAEF}" type="pres">
      <dgm:prSet presAssocID="{38B90696-4B1B-4FD0-A10E-61A5EF1BD262}" presName="textRect" presStyleLbl="revTx" presStyleIdx="3" presStyleCnt="4">
        <dgm:presLayoutVars>
          <dgm:chMax val="1"/>
          <dgm:chPref val="1"/>
        </dgm:presLayoutVars>
      </dgm:prSet>
      <dgm:spPr/>
    </dgm:pt>
  </dgm:ptLst>
  <dgm:cxnLst>
    <dgm:cxn modelId="{520C310C-D4C3-40DA-B300-75A3263063FC}" srcId="{BFBC67EF-F2B8-489F-9A37-D00555FA1741}" destId="{38B90696-4B1B-4FD0-A10E-61A5EF1BD262}" srcOrd="3" destOrd="0" parTransId="{42329558-4D92-438D-AABD-C88F59DF8029}" sibTransId="{AD87741A-A7F3-4E5D-B218-40DBC7EA187C}"/>
    <dgm:cxn modelId="{A1499117-CD30-4B3A-AA52-D9E2D660C7C8}" type="presOf" srcId="{38B90696-4B1B-4FD0-A10E-61A5EF1BD262}" destId="{B6A74711-0E74-473A-8776-E1E33D5BEAEF}" srcOrd="0" destOrd="0" presId="urn:microsoft.com/office/officeart/2018/2/layout/IconCircleList"/>
    <dgm:cxn modelId="{0AF8EA41-8D0C-4A13-A76C-15768FA27556}" type="presOf" srcId="{7AFB6601-1DCE-4CB9-9680-8FAD8EB57A1C}" destId="{6E16B188-B2BE-4887-8DB7-5DF163AAADE2}" srcOrd="0" destOrd="0" presId="urn:microsoft.com/office/officeart/2018/2/layout/IconCircleList"/>
    <dgm:cxn modelId="{0B105E62-DC6E-45AC-8996-1E7081B3DE30}" type="presOf" srcId="{8EEA78CE-FB82-48EF-AF77-345F0AF81996}" destId="{43685B8F-CE80-4857-9047-893E17945786}" srcOrd="0" destOrd="0" presId="urn:microsoft.com/office/officeart/2018/2/layout/IconCircleList"/>
    <dgm:cxn modelId="{546B9C66-614C-4F4B-859F-EC7023A8CCFD}" srcId="{BFBC67EF-F2B8-489F-9A37-D00555FA1741}" destId="{16E0F48A-9E0D-4BE5-9E52-F2CB381040FD}" srcOrd="0" destOrd="0" parTransId="{BE27802F-EA32-4B68-B062-F099F037A97F}" sibTransId="{81B69E74-041B-40E1-A6F4-BABD6E72357A}"/>
    <dgm:cxn modelId="{9BDAF15A-502A-4919-94FB-B7D99AE5267D}" srcId="{BFBC67EF-F2B8-489F-9A37-D00555FA1741}" destId="{8EEA78CE-FB82-48EF-AF77-345F0AF81996}" srcOrd="2" destOrd="0" parTransId="{4AFB9930-7CAF-472B-9E10-A226AAE8BB27}" sibTransId="{C8234070-94DE-40AC-BF9C-68ED93E039C9}"/>
    <dgm:cxn modelId="{F4A1A487-DDA1-4095-AB27-54E5FD191FAA}" srcId="{BFBC67EF-F2B8-489F-9A37-D00555FA1741}" destId="{63548A8B-AC4B-4008-8AB6-F58D5829A98B}" srcOrd="1" destOrd="0" parTransId="{554B421A-DA8C-435C-A727-A91970F0B752}" sibTransId="{7AFB6601-1DCE-4CB9-9680-8FAD8EB57A1C}"/>
    <dgm:cxn modelId="{A2AEC09E-7695-4694-A9D2-9FD78B9404B3}" type="presOf" srcId="{81B69E74-041B-40E1-A6F4-BABD6E72357A}" destId="{7F4961F3-F245-4883-A1C5-15490DAC09D9}" srcOrd="0" destOrd="0" presId="urn:microsoft.com/office/officeart/2018/2/layout/IconCircleList"/>
    <dgm:cxn modelId="{D97A5AA5-7400-4210-B715-6B46C79F48D9}" type="presOf" srcId="{16E0F48A-9E0D-4BE5-9E52-F2CB381040FD}" destId="{C23AD2A3-9613-4BEB-801E-802CC93422B9}" srcOrd="0" destOrd="0" presId="urn:microsoft.com/office/officeart/2018/2/layout/IconCircleList"/>
    <dgm:cxn modelId="{DE691EB9-DB03-4E6C-9645-A792CC8BA0FA}" type="presOf" srcId="{C8234070-94DE-40AC-BF9C-68ED93E039C9}" destId="{4A7214CE-FE65-4DC4-8456-2AC9945F6A89}" srcOrd="0" destOrd="0" presId="urn:microsoft.com/office/officeart/2018/2/layout/IconCircleList"/>
    <dgm:cxn modelId="{0AC167C0-E0C0-4FE8-8B26-0F730951B5A2}" type="presOf" srcId="{63548A8B-AC4B-4008-8AB6-F58D5829A98B}" destId="{AC262BB6-E0EE-4E3F-9754-BDB09BBC3326}" srcOrd="0" destOrd="0" presId="urn:microsoft.com/office/officeart/2018/2/layout/IconCircleList"/>
    <dgm:cxn modelId="{C8A59AEF-3DE4-4EFC-80E9-58ED08E4C33C}" type="presOf" srcId="{BFBC67EF-F2B8-489F-9A37-D00555FA1741}" destId="{2FFCD5E4-BC43-4AE5-9B9D-3667DB94F57E}" srcOrd="0" destOrd="0" presId="urn:microsoft.com/office/officeart/2018/2/layout/IconCircleList"/>
    <dgm:cxn modelId="{A2A28452-CA54-4545-B5C5-5CAFAEA026D2}" type="presParOf" srcId="{2FFCD5E4-BC43-4AE5-9B9D-3667DB94F57E}" destId="{9E395514-A415-4507-BE4A-5D0F4D54DA35}" srcOrd="0" destOrd="0" presId="urn:microsoft.com/office/officeart/2018/2/layout/IconCircleList"/>
    <dgm:cxn modelId="{1539B135-6B0D-4F06-91C0-6174EADDDCD7}" type="presParOf" srcId="{9E395514-A415-4507-BE4A-5D0F4D54DA35}" destId="{98979074-8AA3-4F82-8617-4E80A533B65B}" srcOrd="0" destOrd="0" presId="urn:microsoft.com/office/officeart/2018/2/layout/IconCircleList"/>
    <dgm:cxn modelId="{40711E85-6C50-4C4D-8E3F-4139453874FA}" type="presParOf" srcId="{98979074-8AA3-4F82-8617-4E80A533B65B}" destId="{CD00F268-5E24-4B96-9691-C141785FB11E}" srcOrd="0" destOrd="0" presId="urn:microsoft.com/office/officeart/2018/2/layout/IconCircleList"/>
    <dgm:cxn modelId="{B9143477-60F0-487E-92C4-821713A956EE}" type="presParOf" srcId="{98979074-8AA3-4F82-8617-4E80A533B65B}" destId="{ED499D98-632F-4C77-8E09-5AC54BB5AE38}" srcOrd="1" destOrd="0" presId="urn:microsoft.com/office/officeart/2018/2/layout/IconCircleList"/>
    <dgm:cxn modelId="{9DFEB85D-86C5-4C62-8C33-111F7EB69AF6}" type="presParOf" srcId="{98979074-8AA3-4F82-8617-4E80A533B65B}" destId="{8AC280B6-B5CF-4EEC-8E63-568FD22B0590}" srcOrd="2" destOrd="0" presId="urn:microsoft.com/office/officeart/2018/2/layout/IconCircleList"/>
    <dgm:cxn modelId="{3259D1D1-4CE0-4CE1-969D-0AF384B6494C}" type="presParOf" srcId="{98979074-8AA3-4F82-8617-4E80A533B65B}" destId="{C23AD2A3-9613-4BEB-801E-802CC93422B9}" srcOrd="3" destOrd="0" presId="urn:microsoft.com/office/officeart/2018/2/layout/IconCircleList"/>
    <dgm:cxn modelId="{87C6764C-085C-4A24-AEBB-DC877A465212}" type="presParOf" srcId="{9E395514-A415-4507-BE4A-5D0F4D54DA35}" destId="{7F4961F3-F245-4883-A1C5-15490DAC09D9}" srcOrd="1" destOrd="0" presId="urn:microsoft.com/office/officeart/2018/2/layout/IconCircleList"/>
    <dgm:cxn modelId="{A9DC39A2-51F4-425B-9E64-C23AF6E213E0}" type="presParOf" srcId="{9E395514-A415-4507-BE4A-5D0F4D54DA35}" destId="{4774FDA8-3CA0-4EBE-9405-F32FA62ABB24}" srcOrd="2" destOrd="0" presId="urn:microsoft.com/office/officeart/2018/2/layout/IconCircleList"/>
    <dgm:cxn modelId="{4783E88A-A5C8-4B1E-B512-8B033FE54933}" type="presParOf" srcId="{4774FDA8-3CA0-4EBE-9405-F32FA62ABB24}" destId="{AAA1D93F-AA38-4F35-9AE9-F24E74F68DC9}" srcOrd="0" destOrd="0" presId="urn:microsoft.com/office/officeart/2018/2/layout/IconCircleList"/>
    <dgm:cxn modelId="{6C99E71B-F743-4671-B0C6-6258CF03FAFC}" type="presParOf" srcId="{4774FDA8-3CA0-4EBE-9405-F32FA62ABB24}" destId="{E9D47BAA-AC3C-4524-A70E-63D211AAE00A}" srcOrd="1" destOrd="0" presId="urn:microsoft.com/office/officeart/2018/2/layout/IconCircleList"/>
    <dgm:cxn modelId="{E237A912-FAB7-4135-9A53-1D6B30E01689}" type="presParOf" srcId="{4774FDA8-3CA0-4EBE-9405-F32FA62ABB24}" destId="{49818CCB-2318-44C0-83A8-7AFD97C4F2B6}" srcOrd="2" destOrd="0" presId="urn:microsoft.com/office/officeart/2018/2/layout/IconCircleList"/>
    <dgm:cxn modelId="{AD92B9E1-B8BE-4867-87FA-6C2C529446A5}" type="presParOf" srcId="{4774FDA8-3CA0-4EBE-9405-F32FA62ABB24}" destId="{AC262BB6-E0EE-4E3F-9754-BDB09BBC3326}" srcOrd="3" destOrd="0" presId="urn:microsoft.com/office/officeart/2018/2/layout/IconCircleList"/>
    <dgm:cxn modelId="{444A7DED-F1CB-4093-A04D-D87A31E10141}" type="presParOf" srcId="{9E395514-A415-4507-BE4A-5D0F4D54DA35}" destId="{6E16B188-B2BE-4887-8DB7-5DF163AAADE2}" srcOrd="3" destOrd="0" presId="urn:microsoft.com/office/officeart/2018/2/layout/IconCircleList"/>
    <dgm:cxn modelId="{69C4FD7A-3296-4791-8368-A101E017BFA6}" type="presParOf" srcId="{9E395514-A415-4507-BE4A-5D0F4D54DA35}" destId="{CBEC7C95-1A31-477E-A055-6BE4827703A5}" srcOrd="4" destOrd="0" presId="urn:microsoft.com/office/officeart/2018/2/layout/IconCircleList"/>
    <dgm:cxn modelId="{A1B93587-EC5B-468C-86DB-61674234B717}" type="presParOf" srcId="{CBEC7C95-1A31-477E-A055-6BE4827703A5}" destId="{ADA6C8F4-AE68-40F6-BB81-DB0768304948}" srcOrd="0" destOrd="0" presId="urn:microsoft.com/office/officeart/2018/2/layout/IconCircleList"/>
    <dgm:cxn modelId="{A20C4A0B-4D3F-4A4E-83DB-2B348717CA53}" type="presParOf" srcId="{CBEC7C95-1A31-477E-A055-6BE4827703A5}" destId="{9534FC90-865B-4326-9F74-C16B76A1D49B}" srcOrd="1" destOrd="0" presId="urn:microsoft.com/office/officeart/2018/2/layout/IconCircleList"/>
    <dgm:cxn modelId="{6CC573FE-F832-43D6-8F53-CCC8F670F331}" type="presParOf" srcId="{CBEC7C95-1A31-477E-A055-6BE4827703A5}" destId="{F852BA17-D490-4ED9-9788-2BF91FC18B43}" srcOrd="2" destOrd="0" presId="urn:microsoft.com/office/officeart/2018/2/layout/IconCircleList"/>
    <dgm:cxn modelId="{44CE743F-76B9-4D4B-9010-DEEC6FB8E711}" type="presParOf" srcId="{CBEC7C95-1A31-477E-A055-6BE4827703A5}" destId="{43685B8F-CE80-4857-9047-893E17945786}" srcOrd="3" destOrd="0" presId="urn:microsoft.com/office/officeart/2018/2/layout/IconCircleList"/>
    <dgm:cxn modelId="{B3754414-0F8D-4A2F-A98E-F7A4C58BE3CD}" type="presParOf" srcId="{9E395514-A415-4507-BE4A-5D0F4D54DA35}" destId="{4A7214CE-FE65-4DC4-8456-2AC9945F6A89}" srcOrd="5" destOrd="0" presId="urn:microsoft.com/office/officeart/2018/2/layout/IconCircleList"/>
    <dgm:cxn modelId="{0C491B01-4C8F-41F9-9A35-56BEE59D4568}" type="presParOf" srcId="{9E395514-A415-4507-BE4A-5D0F4D54DA35}" destId="{A9AF77E4-0E99-4A5E-BFB4-6FCC78CA5F53}" srcOrd="6" destOrd="0" presId="urn:microsoft.com/office/officeart/2018/2/layout/IconCircleList"/>
    <dgm:cxn modelId="{761E5422-364A-43D2-98CF-F12813BBD2D3}" type="presParOf" srcId="{A9AF77E4-0E99-4A5E-BFB4-6FCC78CA5F53}" destId="{AB9A33C6-AA51-46DF-AF8E-EE8AA01A7194}" srcOrd="0" destOrd="0" presId="urn:microsoft.com/office/officeart/2018/2/layout/IconCircleList"/>
    <dgm:cxn modelId="{A21A0308-2C1C-49D8-AA19-69846435FF2E}" type="presParOf" srcId="{A9AF77E4-0E99-4A5E-BFB4-6FCC78CA5F53}" destId="{BA29F5B2-1AFA-4DFE-878A-8D27832BF22F}" srcOrd="1" destOrd="0" presId="urn:microsoft.com/office/officeart/2018/2/layout/IconCircleList"/>
    <dgm:cxn modelId="{244DC9D7-F404-4F95-947F-AD1E684925E7}" type="presParOf" srcId="{A9AF77E4-0E99-4A5E-BFB4-6FCC78CA5F53}" destId="{14CAFC96-EF57-48AD-A7D0-A63FA101B5DA}" srcOrd="2" destOrd="0" presId="urn:microsoft.com/office/officeart/2018/2/layout/IconCircleList"/>
    <dgm:cxn modelId="{63721209-F7D4-41CC-A770-1764FAA067BF}" type="presParOf" srcId="{A9AF77E4-0E99-4A5E-BFB4-6FCC78CA5F53}" destId="{B6A74711-0E74-473A-8776-E1E33D5BEAE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4A6F95-0EDE-4769-B062-B68873133D73}"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96E595FD-7D88-440D-B978-66E89A053019}">
      <dgm:prSet/>
      <dgm:spPr/>
      <dgm:t>
        <a:bodyPr/>
        <a:lstStyle/>
        <a:p>
          <a:r>
            <a:rPr lang="en-US"/>
            <a:t>Emergency department providers</a:t>
          </a:r>
        </a:p>
      </dgm:t>
    </dgm:pt>
    <dgm:pt modelId="{0A0BBD70-29F6-46AF-8C80-D1339572A96F}" type="parTrans" cxnId="{F3C67E39-206A-4393-8BE2-7CADC10AC707}">
      <dgm:prSet/>
      <dgm:spPr/>
      <dgm:t>
        <a:bodyPr/>
        <a:lstStyle/>
        <a:p>
          <a:endParaRPr lang="en-US"/>
        </a:p>
      </dgm:t>
    </dgm:pt>
    <dgm:pt modelId="{321CF3D9-E777-4A2C-863C-5FB7BCD5D4F2}" type="sibTrans" cxnId="{F3C67E39-206A-4393-8BE2-7CADC10AC707}">
      <dgm:prSet/>
      <dgm:spPr/>
      <dgm:t>
        <a:bodyPr/>
        <a:lstStyle/>
        <a:p>
          <a:endParaRPr lang="en-US"/>
        </a:p>
      </dgm:t>
    </dgm:pt>
    <dgm:pt modelId="{193EEC1B-EDBE-4B39-A2C7-E3D09EADC9BF}">
      <dgm:prSet/>
      <dgm:spPr/>
      <dgm:t>
        <a:bodyPr/>
        <a:lstStyle/>
        <a:p>
          <a:r>
            <a:rPr lang="en-US"/>
            <a:t>Hospitalists</a:t>
          </a:r>
        </a:p>
      </dgm:t>
    </dgm:pt>
    <dgm:pt modelId="{B6BD9FAD-A9A1-4963-8E98-09C8B99C7932}" type="parTrans" cxnId="{62A38CD0-5070-44F5-889D-BB8766DF3A19}">
      <dgm:prSet/>
      <dgm:spPr/>
      <dgm:t>
        <a:bodyPr/>
        <a:lstStyle/>
        <a:p>
          <a:endParaRPr lang="en-US"/>
        </a:p>
      </dgm:t>
    </dgm:pt>
    <dgm:pt modelId="{E6D61411-0412-44A8-9A2F-42546665B298}" type="sibTrans" cxnId="{62A38CD0-5070-44F5-889D-BB8766DF3A19}">
      <dgm:prSet/>
      <dgm:spPr/>
      <dgm:t>
        <a:bodyPr/>
        <a:lstStyle/>
        <a:p>
          <a:endParaRPr lang="en-US"/>
        </a:p>
      </dgm:t>
    </dgm:pt>
    <dgm:pt modelId="{AB59B741-6FB0-421B-81BD-4C56FA513C78}">
      <dgm:prSet/>
      <dgm:spPr/>
      <dgm:t>
        <a:bodyPr/>
        <a:lstStyle/>
        <a:p>
          <a:r>
            <a:rPr lang="en-US"/>
            <a:t>Amtrak police</a:t>
          </a:r>
        </a:p>
      </dgm:t>
    </dgm:pt>
    <dgm:pt modelId="{9A4D3315-45E7-413D-8C28-ECFF5A28FD4A}" type="parTrans" cxnId="{2A20BD20-3C47-4442-A346-80E5FA2BB820}">
      <dgm:prSet/>
      <dgm:spPr/>
      <dgm:t>
        <a:bodyPr/>
        <a:lstStyle/>
        <a:p>
          <a:endParaRPr lang="en-US"/>
        </a:p>
      </dgm:t>
    </dgm:pt>
    <dgm:pt modelId="{4BC95CDC-4BC5-4A43-9FA0-BB1C075E4F0E}" type="sibTrans" cxnId="{2A20BD20-3C47-4442-A346-80E5FA2BB820}">
      <dgm:prSet/>
      <dgm:spPr/>
      <dgm:t>
        <a:bodyPr/>
        <a:lstStyle/>
        <a:p>
          <a:endParaRPr lang="en-US"/>
        </a:p>
      </dgm:t>
    </dgm:pt>
    <dgm:pt modelId="{DC454387-1F9F-4806-A75A-50E0B7A16DF7}">
      <dgm:prSet/>
      <dgm:spPr/>
      <dgm:t>
        <a:bodyPr/>
        <a:lstStyle/>
        <a:p>
          <a:r>
            <a:rPr lang="en-US"/>
            <a:t>Wound care trainings</a:t>
          </a:r>
        </a:p>
      </dgm:t>
    </dgm:pt>
    <dgm:pt modelId="{45CA6C7B-A2B7-48BE-9E9D-FC99895A146D}" type="parTrans" cxnId="{2020112A-47DE-42E0-8999-646B14D6997A}">
      <dgm:prSet/>
      <dgm:spPr/>
      <dgm:t>
        <a:bodyPr/>
        <a:lstStyle/>
        <a:p>
          <a:endParaRPr lang="en-US"/>
        </a:p>
      </dgm:t>
    </dgm:pt>
    <dgm:pt modelId="{B3EB31F6-6F93-4CA0-B553-7C236A4E5687}" type="sibTrans" cxnId="{2020112A-47DE-42E0-8999-646B14D6997A}">
      <dgm:prSet/>
      <dgm:spPr/>
      <dgm:t>
        <a:bodyPr/>
        <a:lstStyle/>
        <a:p>
          <a:endParaRPr lang="en-US"/>
        </a:p>
      </dgm:t>
    </dgm:pt>
    <dgm:pt modelId="{F39D0F3F-305A-4E98-8481-F34A676CE48E}" type="pres">
      <dgm:prSet presAssocID="{6C4A6F95-0EDE-4769-B062-B68873133D73}" presName="vert0" presStyleCnt="0">
        <dgm:presLayoutVars>
          <dgm:dir/>
          <dgm:animOne val="branch"/>
          <dgm:animLvl val="lvl"/>
        </dgm:presLayoutVars>
      </dgm:prSet>
      <dgm:spPr/>
    </dgm:pt>
    <dgm:pt modelId="{9C5D368F-2154-4A35-B3D2-ABF9C0F02139}" type="pres">
      <dgm:prSet presAssocID="{96E595FD-7D88-440D-B978-66E89A053019}" presName="thickLine" presStyleLbl="alignNode1" presStyleIdx="0" presStyleCnt="4"/>
      <dgm:spPr/>
    </dgm:pt>
    <dgm:pt modelId="{0363B865-B527-416C-8B88-7E91CDA4071C}" type="pres">
      <dgm:prSet presAssocID="{96E595FD-7D88-440D-B978-66E89A053019}" presName="horz1" presStyleCnt="0"/>
      <dgm:spPr/>
    </dgm:pt>
    <dgm:pt modelId="{754870BE-C244-43E2-8631-C77A9AC04CA9}" type="pres">
      <dgm:prSet presAssocID="{96E595FD-7D88-440D-B978-66E89A053019}" presName="tx1" presStyleLbl="revTx" presStyleIdx="0" presStyleCnt="4"/>
      <dgm:spPr/>
    </dgm:pt>
    <dgm:pt modelId="{1A0D7FA5-89A6-4D09-91F3-30C305DA0ACB}" type="pres">
      <dgm:prSet presAssocID="{96E595FD-7D88-440D-B978-66E89A053019}" presName="vert1" presStyleCnt="0"/>
      <dgm:spPr/>
    </dgm:pt>
    <dgm:pt modelId="{5DB0B706-EA3C-4D0C-B57F-ABB2ECB0FB3E}" type="pres">
      <dgm:prSet presAssocID="{193EEC1B-EDBE-4B39-A2C7-E3D09EADC9BF}" presName="thickLine" presStyleLbl="alignNode1" presStyleIdx="1" presStyleCnt="4"/>
      <dgm:spPr/>
    </dgm:pt>
    <dgm:pt modelId="{363B5510-0A59-4C0B-9FD4-322FE06EDF6E}" type="pres">
      <dgm:prSet presAssocID="{193EEC1B-EDBE-4B39-A2C7-E3D09EADC9BF}" presName="horz1" presStyleCnt="0"/>
      <dgm:spPr/>
    </dgm:pt>
    <dgm:pt modelId="{F81BDBDF-DDBA-46DF-8636-D9FBA8B1D2E9}" type="pres">
      <dgm:prSet presAssocID="{193EEC1B-EDBE-4B39-A2C7-E3D09EADC9BF}" presName="tx1" presStyleLbl="revTx" presStyleIdx="1" presStyleCnt="4"/>
      <dgm:spPr/>
    </dgm:pt>
    <dgm:pt modelId="{3F4BFE49-CB1E-4F73-887A-9706C8954DC0}" type="pres">
      <dgm:prSet presAssocID="{193EEC1B-EDBE-4B39-A2C7-E3D09EADC9BF}" presName="vert1" presStyleCnt="0"/>
      <dgm:spPr/>
    </dgm:pt>
    <dgm:pt modelId="{70F2128B-9922-4D29-B6A2-A6ED34299ED0}" type="pres">
      <dgm:prSet presAssocID="{AB59B741-6FB0-421B-81BD-4C56FA513C78}" presName="thickLine" presStyleLbl="alignNode1" presStyleIdx="2" presStyleCnt="4"/>
      <dgm:spPr/>
    </dgm:pt>
    <dgm:pt modelId="{96D97D90-1F52-4CEB-9A62-0CA23FBBE382}" type="pres">
      <dgm:prSet presAssocID="{AB59B741-6FB0-421B-81BD-4C56FA513C78}" presName="horz1" presStyleCnt="0"/>
      <dgm:spPr/>
    </dgm:pt>
    <dgm:pt modelId="{F4BA6F67-254F-454C-9131-AC6C96C95131}" type="pres">
      <dgm:prSet presAssocID="{AB59B741-6FB0-421B-81BD-4C56FA513C78}" presName="tx1" presStyleLbl="revTx" presStyleIdx="2" presStyleCnt="4"/>
      <dgm:spPr/>
    </dgm:pt>
    <dgm:pt modelId="{70676A2C-93F3-4DC5-97F1-79DD34F9626F}" type="pres">
      <dgm:prSet presAssocID="{AB59B741-6FB0-421B-81BD-4C56FA513C78}" presName="vert1" presStyleCnt="0"/>
      <dgm:spPr/>
    </dgm:pt>
    <dgm:pt modelId="{EF5E2A95-8F20-46E8-A974-1086BD437CBA}" type="pres">
      <dgm:prSet presAssocID="{DC454387-1F9F-4806-A75A-50E0B7A16DF7}" presName="thickLine" presStyleLbl="alignNode1" presStyleIdx="3" presStyleCnt="4"/>
      <dgm:spPr/>
    </dgm:pt>
    <dgm:pt modelId="{E9FCFBFE-597C-42D3-AC74-1AEC853F3EDA}" type="pres">
      <dgm:prSet presAssocID="{DC454387-1F9F-4806-A75A-50E0B7A16DF7}" presName="horz1" presStyleCnt="0"/>
      <dgm:spPr/>
    </dgm:pt>
    <dgm:pt modelId="{75B8160B-5E8D-4461-BB6F-FD2F8EDF79B8}" type="pres">
      <dgm:prSet presAssocID="{DC454387-1F9F-4806-A75A-50E0B7A16DF7}" presName="tx1" presStyleLbl="revTx" presStyleIdx="3" presStyleCnt="4"/>
      <dgm:spPr/>
    </dgm:pt>
    <dgm:pt modelId="{0A4B8529-2A65-475D-BC70-6433FB562F94}" type="pres">
      <dgm:prSet presAssocID="{DC454387-1F9F-4806-A75A-50E0B7A16DF7}" presName="vert1" presStyleCnt="0"/>
      <dgm:spPr/>
    </dgm:pt>
  </dgm:ptLst>
  <dgm:cxnLst>
    <dgm:cxn modelId="{2A20BD20-3C47-4442-A346-80E5FA2BB820}" srcId="{6C4A6F95-0EDE-4769-B062-B68873133D73}" destId="{AB59B741-6FB0-421B-81BD-4C56FA513C78}" srcOrd="2" destOrd="0" parTransId="{9A4D3315-45E7-413D-8C28-ECFF5A28FD4A}" sibTransId="{4BC95CDC-4BC5-4A43-9FA0-BB1C075E4F0E}"/>
    <dgm:cxn modelId="{BE347D27-A330-49DC-984B-A955EBF56365}" type="presOf" srcId="{193EEC1B-EDBE-4B39-A2C7-E3D09EADC9BF}" destId="{F81BDBDF-DDBA-46DF-8636-D9FBA8B1D2E9}" srcOrd="0" destOrd="0" presId="urn:microsoft.com/office/officeart/2008/layout/LinedList"/>
    <dgm:cxn modelId="{2020112A-47DE-42E0-8999-646B14D6997A}" srcId="{6C4A6F95-0EDE-4769-B062-B68873133D73}" destId="{DC454387-1F9F-4806-A75A-50E0B7A16DF7}" srcOrd="3" destOrd="0" parTransId="{45CA6C7B-A2B7-48BE-9E9D-FC99895A146D}" sibTransId="{B3EB31F6-6F93-4CA0-B553-7C236A4E5687}"/>
    <dgm:cxn modelId="{F3C67E39-206A-4393-8BE2-7CADC10AC707}" srcId="{6C4A6F95-0EDE-4769-B062-B68873133D73}" destId="{96E595FD-7D88-440D-B978-66E89A053019}" srcOrd="0" destOrd="0" parTransId="{0A0BBD70-29F6-46AF-8C80-D1339572A96F}" sibTransId="{321CF3D9-E777-4A2C-863C-5FB7BCD5D4F2}"/>
    <dgm:cxn modelId="{1CC7445A-7918-4B3C-91C4-FFD6D4FBF816}" type="presOf" srcId="{96E595FD-7D88-440D-B978-66E89A053019}" destId="{754870BE-C244-43E2-8631-C77A9AC04CA9}" srcOrd="0" destOrd="0" presId="urn:microsoft.com/office/officeart/2008/layout/LinedList"/>
    <dgm:cxn modelId="{7CFE27B2-141B-4F69-B3DD-DBA1E319A637}" type="presOf" srcId="{6C4A6F95-0EDE-4769-B062-B68873133D73}" destId="{F39D0F3F-305A-4E98-8481-F34A676CE48E}" srcOrd="0" destOrd="0" presId="urn:microsoft.com/office/officeart/2008/layout/LinedList"/>
    <dgm:cxn modelId="{098CF3C8-799D-4CC0-80B4-B94F29482E4A}" type="presOf" srcId="{AB59B741-6FB0-421B-81BD-4C56FA513C78}" destId="{F4BA6F67-254F-454C-9131-AC6C96C95131}" srcOrd="0" destOrd="0" presId="urn:microsoft.com/office/officeart/2008/layout/LinedList"/>
    <dgm:cxn modelId="{62A38CD0-5070-44F5-889D-BB8766DF3A19}" srcId="{6C4A6F95-0EDE-4769-B062-B68873133D73}" destId="{193EEC1B-EDBE-4B39-A2C7-E3D09EADC9BF}" srcOrd="1" destOrd="0" parTransId="{B6BD9FAD-A9A1-4963-8E98-09C8B99C7932}" sibTransId="{E6D61411-0412-44A8-9A2F-42546665B298}"/>
    <dgm:cxn modelId="{C8BDDAF7-2864-4D99-BB77-5FDE45A5B1E7}" type="presOf" srcId="{DC454387-1F9F-4806-A75A-50E0B7A16DF7}" destId="{75B8160B-5E8D-4461-BB6F-FD2F8EDF79B8}" srcOrd="0" destOrd="0" presId="urn:microsoft.com/office/officeart/2008/layout/LinedList"/>
    <dgm:cxn modelId="{84BEE376-4013-4598-9877-5CB59CDAE744}" type="presParOf" srcId="{F39D0F3F-305A-4E98-8481-F34A676CE48E}" destId="{9C5D368F-2154-4A35-B3D2-ABF9C0F02139}" srcOrd="0" destOrd="0" presId="urn:microsoft.com/office/officeart/2008/layout/LinedList"/>
    <dgm:cxn modelId="{EB53AB61-79A7-43C1-9AB7-8DBBD0E612E0}" type="presParOf" srcId="{F39D0F3F-305A-4E98-8481-F34A676CE48E}" destId="{0363B865-B527-416C-8B88-7E91CDA4071C}" srcOrd="1" destOrd="0" presId="urn:microsoft.com/office/officeart/2008/layout/LinedList"/>
    <dgm:cxn modelId="{1BE93CAB-9CCB-4BAC-A2D9-74C0542BB0F0}" type="presParOf" srcId="{0363B865-B527-416C-8B88-7E91CDA4071C}" destId="{754870BE-C244-43E2-8631-C77A9AC04CA9}" srcOrd="0" destOrd="0" presId="urn:microsoft.com/office/officeart/2008/layout/LinedList"/>
    <dgm:cxn modelId="{C9EC76D9-ED83-463F-BB42-0702BD4A9AFD}" type="presParOf" srcId="{0363B865-B527-416C-8B88-7E91CDA4071C}" destId="{1A0D7FA5-89A6-4D09-91F3-30C305DA0ACB}" srcOrd="1" destOrd="0" presId="urn:microsoft.com/office/officeart/2008/layout/LinedList"/>
    <dgm:cxn modelId="{886BD156-CF35-4FB2-815F-E8579DE4C9E2}" type="presParOf" srcId="{F39D0F3F-305A-4E98-8481-F34A676CE48E}" destId="{5DB0B706-EA3C-4D0C-B57F-ABB2ECB0FB3E}" srcOrd="2" destOrd="0" presId="urn:microsoft.com/office/officeart/2008/layout/LinedList"/>
    <dgm:cxn modelId="{360438B1-CA80-46FA-BD38-B9128E2F573B}" type="presParOf" srcId="{F39D0F3F-305A-4E98-8481-F34A676CE48E}" destId="{363B5510-0A59-4C0B-9FD4-322FE06EDF6E}" srcOrd="3" destOrd="0" presId="urn:microsoft.com/office/officeart/2008/layout/LinedList"/>
    <dgm:cxn modelId="{BCA93746-19A5-4257-9789-93452ABFD59D}" type="presParOf" srcId="{363B5510-0A59-4C0B-9FD4-322FE06EDF6E}" destId="{F81BDBDF-DDBA-46DF-8636-D9FBA8B1D2E9}" srcOrd="0" destOrd="0" presId="urn:microsoft.com/office/officeart/2008/layout/LinedList"/>
    <dgm:cxn modelId="{1CFD426A-EFBB-4F7A-B490-B4EA337F3ABB}" type="presParOf" srcId="{363B5510-0A59-4C0B-9FD4-322FE06EDF6E}" destId="{3F4BFE49-CB1E-4F73-887A-9706C8954DC0}" srcOrd="1" destOrd="0" presId="urn:microsoft.com/office/officeart/2008/layout/LinedList"/>
    <dgm:cxn modelId="{0B843518-2E56-466D-831E-58BEAE7467D0}" type="presParOf" srcId="{F39D0F3F-305A-4E98-8481-F34A676CE48E}" destId="{70F2128B-9922-4D29-B6A2-A6ED34299ED0}" srcOrd="4" destOrd="0" presId="urn:microsoft.com/office/officeart/2008/layout/LinedList"/>
    <dgm:cxn modelId="{3D07343D-970A-41EF-A5C2-39926AB3CF1D}" type="presParOf" srcId="{F39D0F3F-305A-4E98-8481-F34A676CE48E}" destId="{96D97D90-1F52-4CEB-9A62-0CA23FBBE382}" srcOrd="5" destOrd="0" presId="urn:microsoft.com/office/officeart/2008/layout/LinedList"/>
    <dgm:cxn modelId="{087CAC2A-0008-4403-BF9D-52E5742C0DB8}" type="presParOf" srcId="{96D97D90-1F52-4CEB-9A62-0CA23FBBE382}" destId="{F4BA6F67-254F-454C-9131-AC6C96C95131}" srcOrd="0" destOrd="0" presId="urn:microsoft.com/office/officeart/2008/layout/LinedList"/>
    <dgm:cxn modelId="{85F823FF-09B0-4AFA-BE39-A9B5B04FB9C3}" type="presParOf" srcId="{96D97D90-1F52-4CEB-9A62-0CA23FBBE382}" destId="{70676A2C-93F3-4DC5-97F1-79DD34F9626F}" srcOrd="1" destOrd="0" presId="urn:microsoft.com/office/officeart/2008/layout/LinedList"/>
    <dgm:cxn modelId="{057F63A5-7BBB-4AE7-BE42-506F23610CFF}" type="presParOf" srcId="{F39D0F3F-305A-4E98-8481-F34A676CE48E}" destId="{EF5E2A95-8F20-46E8-A974-1086BD437CBA}" srcOrd="6" destOrd="0" presId="urn:microsoft.com/office/officeart/2008/layout/LinedList"/>
    <dgm:cxn modelId="{5505BD6B-5E11-4BA9-8AF4-9A0D20EF9D74}" type="presParOf" srcId="{F39D0F3F-305A-4E98-8481-F34A676CE48E}" destId="{E9FCFBFE-597C-42D3-AC74-1AEC853F3EDA}" srcOrd="7" destOrd="0" presId="urn:microsoft.com/office/officeart/2008/layout/LinedList"/>
    <dgm:cxn modelId="{D79F36EA-094C-4574-B980-3917A729D60C}" type="presParOf" srcId="{E9FCFBFE-597C-42D3-AC74-1AEC853F3EDA}" destId="{75B8160B-5E8D-4461-BB6F-FD2F8EDF79B8}" srcOrd="0" destOrd="0" presId="urn:microsoft.com/office/officeart/2008/layout/LinedList"/>
    <dgm:cxn modelId="{C0DF13DC-1308-4B33-B9F7-8FD43642896A}" type="presParOf" srcId="{E9FCFBFE-597C-42D3-AC74-1AEC853F3EDA}" destId="{0A4B8529-2A65-475D-BC70-6433FB562F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0F072B-EB06-49C5-AFF8-A8C402CFEF3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B9F544E-A36F-4725-AE87-91FB5FF1B4D5}">
      <dgm:prSet/>
      <dgm:spPr/>
      <dgm:t>
        <a:bodyPr/>
        <a:lstStyle/>
        <a:p>
          <a:r>
            <a:rPr lang="en-US"/>
            <a:t>Shelters</a:t>
          </a:r>
        </a:p>
      </dgm:t>
    </dgm:pt>
    <dgm:pt modelId="{B5D04F23-C4C2-4FF6-B9A0-9D4641E99AEF}" type="parTrans" cxnId="{4DF6C7C4-7CA1-4A2A-A102-47C1554D78ED}">
      <dgm:prSet/>
      <dgm:spPr/>
      <dgm:t>
        <a:bodyPr/>
        <a:lstStyle/>
        <a:p>
          <a:endParaRPr lang="en-US"/>
        </a:p>
      </dgm:t>
    </dgm:pt>
    <dgm:pt modelId="{F1CFB941-6084-4812-A1EB-8B940B827A0E}" type="sibTrans" cxnId="{4DF6C7C4-7CA1-4A2A-A102-47C1554D78ED}">
      <dgm:prSet/>
      <dgm:spPr/>
      <dgm:t>
        <a:bodyPr/>
        <a:lstStyle/>
        <a:p>
          <a:endParaRPr lang="en-US"/>
        </a:p>
      </dgm:t>
    </dgm:pt>
    <dgm:pt modelId="{5815F44D-B0D3-4AE0-8340-7A0AC7EBB508}">
      <dgm:prSet/>
      <dgm:spPr/>
      <dgm:t>
        <a:bodyPr/>
        <a:lstStyle/>
        <a:p>
          <a:r>
            <a:rPr lang="en-US"/>
            <a:t>Treatment centers</a:t>
          </a:r>
        </a:p>
      </dgm:t>
    </dgm:pt>
    <dgm:pt modelId="{9941D1C2-07AB-4BB5-A89D-6C37C49D4413}" type="parTrans" cxnId="{B9D235E0-D3D5-46F5-81D9-5255C1557066}">
      <dgm:prSet/>
      <dgm:spPr/>
      <dgm:t>
        <a:bodyPr/>
        <a:lstStyle/>
        <a:p>
          <a:endParaRPr lang="en-US"/>
        </a:p>
      </dgm:t>
    </dgm:pt>
    <dgm:pt modelId="{95A69AC5-DA18-42F4-882E-3D3E05DDAA30}" type="sibTrans" cxnId="{B9D235E0-D3D5-46F5-81D9-5255C1557066}">
      <dgm:prSet/>
      <dgm:spPr/>
      <dgm:t>
        <a:bodyPr/>
        <a:lstStyle/>
        <a:p>
          <a:endParaRPr lang="en-US"/>
        </a:p>
      </dgm:t>
    </dgm:pt>
    <dgm:pt modelId="{C55665A9-CA6C-49D2-994D-8C9F3335ACDC}">
      <dgm:prSet/>
      <dgm:spPr/>
      <dgm:t>
        <a:bodyPr/>
        <a:lstStyle/>
        <a:p>
          <a:r>
            <a:rPr lang="en-US"/>
            <a:t>Other outreach teams</a:t>
          </a:r>
        </a:p>
      </dgm:t>
    </dgm:pt>
    <dgm:pt modelId="{242B5934-96F8-4570-BC31-5B423C9D648F}" type="parTrans" cxnId="{0F11BA27-A33F-4E01-A6F8-490A97666871}">
      <dgm:prSet/>
      <dgm:spPr/>
      <dgm:t>
        <a:bodyPr/>
        <a:lstStyle/>
        <a:p>
          <a:endParaRPr lang="en-US"/>
        </a:p>
      </dgm:t>
    </dgm:pt>
    <dgm:pt modelId="{92E7355C-4E03-47C5-A71E-1954A826D2B7}" type="sibTrans" cxnId="{0F11BA27-A33F-4E01-A6F8-490A97666871}">
      <dgm:prSet/>
      <dgm:spPr/>
      <dgm:t>
        <a:bodyPr/>
        <a:lstStyle/>
        <a:p>
          <a:endParaRPr lang="en-US"/>
        </a:p>
      </dgm:t>
    </dgm:pt>
    <dgm:pt modelId="{14872117-097C-4FFB-8EE5-BD402C5C8CEC}" type="pres">
      <dgm:prSet presAssocID="{AB0F072B-EB06-49C5-AFF8-A8C402CFEF35}" presName="vert0" presStyleCnt="0">
        <dgm:presLayoutVars>
          <dgm:dir/>
          <dgm:animOne val="branch"/>
          <dgm:animLvl val="lvl"/>
        </dgm:presLayoutVars>
      </dgm:prSet>
      <dgm:spPr/>
    </dgm:pt>
    <dgm:pt modelId="{F22BFE5D-42E8-46C5-AA61-E75467C76319}" type="pres">
      <dgm:prSet presAssocID="{0B9F544E-A36F-4725-AE87-91FB5FF1B4D5}" presName="thickLine" presStyleLbl="alignNode1" presStyleIdx="0" presStyleCnt="3"/>
      <dgm:spPr/>
    </dgm:pt>
    <dgm:pt modelId="{9FECCEB3-614C-44FF-987F-BC59EF31B994}" type="pres">
      <dgm:prSet presAssocID="{0B9F544E-A36F-4725-AE87-91FB5FF1B4D5}" presName="horz1" presStyleCnt="0"/>
      <dgm:spPr/>
    </dgm:pt>
    <dgm:pt modelId="{74513186-292A-422D-BA6E-DE2F7D69345E}" type="pres">
      <dgm:prSet presAssocID="{0B9F544E-A36F-4725-AE87-91FB5FF1B4D5}" presName="tx1" presStyleLbl="revTx" presStyleIdx="0" presStyleCnt="3"/>
      <dgm:spPr/>
    </dgm:pt>
    <dgm:pt modelId="{9C5A5C40-4594-4124-AD67-FD14FD25747B}" type="pres">
      <dgm:prSet presAssocID="{0B9F544E-A36F-4725-AE87-91FB5FF1B4D5}" presName="vert1" presStyleCnt="0"/>
      <dgm:spPr/>
    </dgm:pt>
    <dgm:pt modelId="{7379B23A-6BBD-4F0A-80A8-B379863FCAC1}" type="pres">
      <dgm:prSet presAssocID="{5815F44D-B0D3-4AE0-8340-7A0AC7EBB508}" presName="thickLine" presStyleLbl="alignNode1" presStyleIdx="1" presStyleCnt="3"/>
      <dgm:spPr/>
    </dgm:pt>
    <dgm:pt modelId="{7ECF110D-1FC3-40FE-8B70-CB17CA4C07C9}" type="pres">
      <dgm:prSet presAssocID="{5815F44D-B0D3-4AE0-8340-7A0AC7EBB508}" presName="horz1" presStyleCnt="0"/>
      <dgm:spPr/>
    </dgm:pt>
    <dgm:pt modelId="{7C8FE580-7D94-48D3-8159-2E9021836443}" type="pres">
      <dgm:prSet presAssocID="{5815F44D-B0D3-4AE0-8340-7A0AC7EBB508}" presName="tx1" presStyleLbl="revTx" presStyleIdx="1" presStyleCnt="3"/>
      <dgm:spPr/>
    </dgm:pt>
    <dgm:pt modelId="{EF47A66D-71A7-474D-90F9-8316D8AF45CD}" type="pres">
      <dgm:prSet presAssocID="{5815F44D-B0D3-4AE0-8340-7A0AC7EBB508}" presName="vert1" presStyleCnt="0"/>
      <dgm:spPr/>
    </dgm:pt>
    <dgm:pt modelId="{1352EEC8-2442-4FD2-8FCB-5F8CC10B0851}" type="pres">
      <dgm:prSet presAssocID="{C55665A9-CA6C-49D2-994D-8C9F3335ACDC}" presName="thickLine" presStyleLbl="alignNode1" presStyleIdx="2" presStyleCnt="3"/>
      <dgm:spPr/>
    </dgm:pt>
    <dgm:pt modelId="{7014D3CD-CD4B-4204-ACD9-08E67F9DCD4F}" type="pres">
      <dgm:prSet presAssocID="{C55665A9-CA6C-49D2-994D-8C9F3335ACDC}" presName="horz1" presStyleCnt="0"/>
      <dgm:spPr/>
    </dgm:pt>
    <dgm:pt modelId="{E0690CE9-ADDE-4C0D-B13E-5EA915994E49}" type="pres">
      <dgm:prSet presAssocID="{C55665A9-CA6C-49D2-994D-8C9F3335ACDC}" presName="tx1" presStyleLbl="revTx" presStyleIdx="2" presStyleCnt="3"/>
      <dgm:spPr/>
    </dgm:pt>
    <dgm:pt modelId="{0F410607-65CF-4DB8-9808-F948CCD8410B}" type="pres">
      <dgm:prSet presAssocID="{C55665A9-CA6C-49D2-994D-8C9F3335ACDC}" presName="vert1" presStyleCnt="0"/>
      <dgm:spPr/>
    </dgm:pt>
  </dgm:ptLst>
  <dgm:cxnLst>
    <dgm:cxn modelId="{0F11BA27-A33F-4E01-A6F8-490A97666871}" srcId="{AB0F072B-EB06-49C5-AFF8-A8C402CFEF35}" destId="{C55665A9-CA6C-49D2-994D-8C9F3335ACDC}" srcOrd="2" destOrd="0" parTransId="{242B5934-96F8-4570-BC31-5B423C9D648F}" sibTransId="{92E7355C-4E03-47C5-A71E-1954A826D2B7}"/>
    <dgm:cxn modelId="{18B79F2D-283D-412A-AF51-204D7CCED0DD}" type="presOf" srcId="{0B9F544E-A36F-4725-AE87-91FB5FF1B4D5}" destId="{74513186-292A-422D-BA6E-DE2F7D69345E}" srcOrd="0" destOrd="0" presId="urn:microsoft.com/office/officeart/2008/layout/LinedList"/>
    <dgm:cxn modelId="{FC13865F-23D6-4579-A961-ADCFE434D1ED}" type="presOf" srcId="{5815F44D-B0D3-4AE0-8340-7A0AC7EBB508}" destId="{7C8FE580-7D94-48D3-8159-2E9021836443}" srcOrd="0" destOrd="0" presId="urn:microsoft.com/office/officeart/2008/layout/LinedList"/>
    <dgm:cxn modelId="{3C223B8E-8535-46A0-BF47-B3CFD2FEFC91}" type="presOf" srcId="{AB0F072B-EB06-49C5-AFF8-A8C402CFEF35}" destId="{14872117-097C-4FFB-8EE5-BD402C5C8CEC}" srcOrd="0" destOrd="0" presId="urn:microsoft.com/office/officeart/2008/layout/LinedList"/>
    <dgm:cxn modelId="{4DF6C7C4-7CA1-4A2A-A102-47C1554D78ED}" srcId="{AB0F072B-EB06-49C5-AFF8-A8C402CFEF35}" destId="{0B9F544E-A36F-4725-AE87-91FB5FF1B4D5}" srcOrd="0" destOrd="0" parTransId="{B5D04F23-C4C2-4FF6-B9A0-9D4641E99AEF}" sibTransId="{F1CFB941-6084-4812-A1EB-8B940B827A0E}"/>
    <dgm:cxn modelId="{D6C0EFC5-E5BB-4CFD-A728-9C31C186A92B}" type="presOf" srcId="{C55665A9-CA6C-49D2-994D-8C9F3335ACDC}" destId="{E0690CE9-ADDE-4C0D-B13E-5EA915994E49}" srcOrd="0" destOrd="0" presId="urn:microsoft.com/office/officeart/2008/layout/LinedList"/>
    <dgm:cxn modelId="{B9D235E0-D3D5-46F5-81D9-5255C1557066}" srcId="{AB0F072B-EB06-49C5-AFF8-A8C402CFEF35}" destId="{5815F44D-B0D3-4AE0-8340-7A0AC7EBB508}" srcOrd="1" destOrd="0" parTransId="{9941D1C2-07AB-4BB5-A89D-6C37C49D4413}" sibTransId="{95A69AC5-DA18-42F4-882E-3D3E05DDAA30}"/>
    <dgm:cxn modelId="{DD374F36-35C1-459F-A5A0-E0F78436E2D3}" type="presParOf" srcId="{14872117-097C-4FFB-8EE5-BD402C5C8CEC}" destId="{F22BFE5D-42E8-46C5-AA61-E75467C76319}" srcOrd="0" destOrd="0" presId="urn:microsoft.com/office/officeart/2008/layout/LinedList"/>
    <dgm:cxn modelId="{E7F70F62-C4AE-4327-A4F4-D79D3138E815}" type="presParOf" srcId="{14872117-097C-4FFB-8EE5-BD402C5C8CEC}" destId="{9FECCEB3-614C-44FF-987F-BC59EF31B994}" srcOrd="1" destOrd="0" presId="urn:microsoft.com/office/officeart/2008/layout/LinedList"/>
    <dgm:cxn modelId="{62EFD10E-32FE-4E71-A3A3-EE05E861A3B9}" type="presParOf" srcId="{9FECCEB3-614C-44FF-987F-BC59EF31B994}" destId="{74513186-292A-422D-BA6E-DE2F7D69345E}" srcOrd="0" destOrd="0" presId="urn:microsoft.com/office/officeart/2008/layout/LinedList"/>
    <dgm:cxn modelId="{FB3B9132-2CB9-462D-908D-345A9020352D}" type="presParOf" srcId="{9FECCEB3-614C-44FF-987F-BC59EF31B994}" destId="{9C5A5C40-4594-4124-AD67-FD14FD25747B}" srcOrd="1" destOrd="0" presId="urn:microsoft.com/office/officeart/2008/layout/LinedList"/>
    <dgm:cxn modelId="{DF6E9FF8-4104-4E88-B5D1-79F21F7A1792}" type="presParOf" srcId="{14872117-097C-4FFB-8EE5-BD402C5C8CEC}" destId="{7379B23A-6BBD-4F0A-80A8-B379863FCAC1}" srcOrd="2" destOrd="0" presId="urn:microsoft.com/office/officeart/2008/layout/LinedList"/>
    <dgm:cxn modelId="{0B0B6D44-A975-41B8-8F60-F59F560B3E7C}" type="presParOf" srcId="{14872117-097C-4FFB-8EE5-BD402C5C8CEC}" destId="{7ECF110D-1FC3-40FE-8B70-CB17CA4C07C9}" srcOrd="3" destOrd="0" presId="urn:microsoft.com/office/officeart/2008/layout/LinedList"/>
    <dgm:cxn modelId="{6C772286-C202-4341-92E0-404BFE4D31FD}" type="presParOf" srcId="{7ECF110D-1FC3-40FE-8B70-CB17CA4C07C9}" destId="{7C8FE580-7D94-48D3-8159-2E9021836443}" srcOrd="0" destOrd="0" presId="urn:microsoft.com/office/officeart/2008/layout/LinedList"/>
    <dgm:cxn modelId="{55167FF9-0601-4E56-A618-5F2870D12DE6}" type="presParOf" srcId="{7ECF110D-1FC3-40FE-8B70-CB17CA4C07C9}" destId="{EF47A66D-71A7-474D-90F9-8316D8AF45CD}" srcOrd="1" destOrd="0" presId="urn:microsoft.com/office/officeart/2008/layout/LinedList"/>
    <dgm:cxn modelId="{44475B75-912D-4A18-8726-0CBFC91B6073}" type="presParOf" srcId="{14872117-097C-4FFB-8EE5-BD402C5C8CEC}" destId="{1352EEC8-2442-4FD2-8FCB-5F8CC10B0851}" srcOrd="4" destOrd="0" presId="urn:microsoft.com/office/officeart/2008/layout/LinedList"/>
    <dgm:cxn modelId="{CFB23F91-F0CA-4A34-A0FA-1C1E8A0687FC}" type="presParOf" srcId="{14872117-097C-4FFB-8EE5-BD402C5C8CEC}" destId="{7014D3CD-CD4B-4204-ACD9-08E67F9DCD4F}" srcOrd="5" destOrd="0" presId="urn:microsoft.com/office/officeart/2008/layout/LinedList"/>
    <dgm:cxn modelId="{6F95CD3A-89B7-457A-8946-AFF36A781A53}" type="presParOf" srcId="{7014D3CD-CD4B-4204-ACD9-08E67F9DCD4F}" destId="{E0690CE9-ADDE-4C0D-B13E-5EA915994E49}" srcOrd="0" destOrd="0" presId="urn:microsoft.com/office/officeart/2008/layout/LinedList"/>
    <dgm:cxn modelId="{0072ACEB-02C6-479E-915D-71FE8562C762}" type="presParOf" srcId="{7014D3CD-CD4B-4204-ACD9-08E67F9DCD4F}" destId="{0F410607-65CF-4DB8-9808-F948CCD8410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70941-2D00-418A-AA81-A92A72075F6C}">
      <dsp:nvSpPr>
        <dsp:cNvPr id="0" name=""/>
        <dsp:cNvSpPr/>
      </dsp:nvSpPr>
      <dsp:spPr>
        <a:xfrm>
          <a:off x="0" y="53374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828FC-909F-4050-A6E3-63887579B6E6}">
      <dsp:nvSpPr>
        <dsp:cNvPr id="0" name=""/>
        <dsp:cNvSpPr/>
      </dsp:nvSpPr>
      <dsp:spPr>
        <a:xfrm>
          <a:off x="304447" y="82297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Pregnancy/prenatal care issues</a:t>
          </a:r>
        </a:p>
      </dsp:txBody>
      <dsp:txXfrm>
        <a:off x="355407" y="873932"/>
        <a:ext cx="2638107" cy="1637997"/>
      </dsp:txXfrm>
    </dsp:sp>
    <dsp:sp modelId="{1AA7B279-EC20-4815-9919-6E37FAA110D8}">
      <dsp:nvSpPr>
        <dsp:cNvPr id="0" name=""/>
        <dsp:cNvSpPr/>
      </dsp:nvSpPr>
      <dsp:spPr>
        <a:xfrm>
          <a:off x="3348922" y="53374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738EFA-5F93-43C5-8A6A-C80E007045DF}">
      <dsp:nvSpPr>
        <dsp:cNvPr id="0" name=""/>
        <dsp:cNvSpPr/>
      </dsp:nvSpPr>
      <dsp:spPr>
        <a:xfrm>
          <a:off x="3653369" y="82297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Wounds/SSTI</a:t>
          </a:r>
          <a:r>
            <a:rPr lang="en-US" sz="2300" kern="1200">
              <a:latin typeface="Corbel" panose="020B0503020204020204"/>
            </a:rPr>
            <a:t> (skin and soft tissue infections)</a:t>
          </a:r>
          <a:endParaRPr lang="en-US" sz="2300" kern="1200"/>
        </a:p>
      </dsp:txBody>
      <dsp:txXfrm>
        <a:off x="3704329" y="873932"/>
        <a:ext cx="2638107" cy="1637997"/>
      </dsp:txXfrm>
    </dsp:sp>
    <dsp:sp modelId="{914A73A6-BCE9-49C3-ABC8-A38DD87FB8D6}">
      <dsp:nvSpPr>
        <dsp:cNvPr id="0" name=""/>
        <dsp:cNvSpPr/>
      </dsp:nvSpPr>
      <dsp:spPr>
        <a:xfrm>
          <a:off x="6697844" y="53374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19D8E-02D2-45DB-91C4-2E03505214E8}">
      <dsp:nvSpPr>
        <dsp:cNvPr id="0" name=""/>
        <dsp:cNvSpPr/>
      </dsp:nvSpPr>
      <dsp:spPr>
        <a:xfrm>
          <a:off x="7002291" y="82297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MOUD treatment</a:t>
          </a:r>
        </a:p>
      </dsp:txBody>
      <dsp:txXfrm>
        <a:off x="7053251" y="873932"/>
        <a:ext cx="2638107" cy="1637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587B6-3BBE-4C53-9E7D-0513D8844EA4}">
      <dsp:nvSpPr>
        <dsp:cNvPr id="0" name=""/>
        <dsp:cNvSpPr/>
      </dsp:nvSpPr>
      <dsp:spPr>
        <a:xfrm>
          <a:off x="1687254" y="22"/>
          <a:ext cx="2862850" cy="87316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Role of the </a:t>
          </a:r>
          <a:r>
            <a:rPr lang="en-US" sz="2000" kern="1200" dirty="0">
              <a:latin typeface="Corbel" panose="020B0503020204020204"/>
            </a:rPr>
            <a:t>CPS</a:t>
          </a:r>
          <a:endParaRPr lang="en-US" sz="2000" kern="1200" dirty="0"/>
        </a:p>
      </dsp:txBody>
      <dsp:txXfrm>
        <a:off x="1687254" y="22"/>
        <a:ext cx="2862850" cy="873169"/>
      </dsp:txXfrm>
    </dsp:sp>
    <dsp:sp modelId="{FDE863A9-B47D-4AAC-87D3-4528C1EBAF9E}">
      <dsp:nvSpPr>
        <dsp:cNvPr id="0" name=""/>
        <dsp:cNvSpPr/>
      </dsp:nvSpPr>
      <dsp:spPr>
        <a:xfrm>
          <a:off x="1687254" y="1231048"/>
          <a:ext cx="2862850" cy="87316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Meeting people where they are</a:t>
          </a:r>
        </a:p>
      </dsp:txBody>
      <dsp:txXfrm>
        <a:off x="1687254" y="1231048"/>
        <a:ext cx="2862850" cy="873169"/>
      </dsp:txXfrm>
    </dsp:sp>
    <dsp:sp modelId="{DEF9622A-8DFC-40B5-9176-4DA4ECDCBBCF}">
      <dsp:nvSpPr>
        <dsp:cNvPr id="0" name=""/>
        <dsp:cNvSpPr/>
      </dsp:nvSpPr>
      <dsp:spPr>
        <a:xfrm>
          <a:off x="1687254" y="2462073"/>
          <a:ext cx="2862850" cy="87316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Can offer hope to people who often feel that there is no way out</a:t>
          </a:r>
        </a:p>
      </dsp:txBody>
      <dsp:txXfrm>
        <a:off x="1687254" y="2462073"/>
        <a:ext cx="2862850" cy="873169"/>
      </dsp:txXfrm>
    </dsp:sp>
    <dsp:sp modelId="{0898024E-D980-45C4-8B3C-61B94F2A6040}">
      <dsp:nvSpPr>
        <dsp:cNvPr id="0" name=""/>
        <dsp:cNvSpPr/>
      </dsp:nvSpPr>
      <dsp:spPr>
        <a:xfrm>
          <a:off x="1687254" y="3693099"/>
          <a:ext cx="2862850" cy="87316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Accompaniment </a:t>
          </a:r>
        </a:p>
      </dsp:txBody>
      <dsp:txXfrm>
        <a:off x="1687254" y="3693099"/>
        <a:ext cx="2862850" cy="873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0F268-5E24-4B96-9691-C141785FB11E}">
      <dsp:nvSpPr>
        <dsp:cNvPr id="0" name=""/>
        <dsp:cNvSpPr/>
      </dsp:nvSpPr>
      <dsp:spPr>
        <a:xfrm>
          <a:off x="81240" y="16851"/>
          <a:ext cx="1268252" cy="12682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499D98-632F-4C77-8E09-5AC54BB5AE38}">
      <dsp:nvSpPr>
        <dsp:cNvPr id="0" name=""/>
        <dsp:cNvSpPr/>
      </dsp:nvSpPr>
      <dsp:spPr>
        <a:xfrm>
          <a:off x="347573" y="283184"/>
          <a:ext cx="735586" cy="735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3AD2A3-9613-4BEB-801E-802CC93422B9}">
      <dsp:nvSpPr>
        <dsp:cNvPr id="0" name=""/>
        <dsp:cNvSpPr/>
      </dsp:nvSpPr>
      <dsp:spPr>
        <a:xfrm>
          <a:off x="1621261" y="16851"/>
          <a:ext cx="2989453" cy="126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Utilizing hospital peers/</a:t>
          </a:r>
          <a:r>
            <a:rPr lang="en-US" sz="2200" kern="1200" dirty="0">
              <a:latin typeface="Corbel" panose="020B0503020204020204"/>
            </a:rPr>
            <a:t>CPS</a:t>
          </a:r>
          <a:endParaRPr lang="en-US" sz="2200" kern="1200" dirty="0"/>
        </a:p>
      </dsp:txBody>
      <dsp:txXfrm>
        <a:off x="1621261" y="16851"/>
        <a:ext cx="2989453" cy="1268252"/>
      </dsp:txXfrm>
    </dsp:sp>
    <dsp:sp modelId="{AAA1D93F-AA38-4F35-9AE9-F24E74F68DC9}">
      <dsp:nvSpPr>
        <dsp:cNvPr id="0" name=""/>
        <dsp:cNvSpPr/>
      </dsp:nvSpPr>
      <dsp:spPr>
        <a:xfrm>
          <a:off x="5131604" y="16851"/>
          <a:ext cx="1268252" cy="126825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47BAA-AC3C-4524-A70E-63D211AAE00A}">
      <dsp:nvSpPr>
        <dsp:cNvPr id="0" name=""/>
        <dsp:cNvSpPr/>
      </dsp:nvSpPr>
      <dsp:spPr>
        <a:xfrm>
          <a:off x="5397937" y="283184"/>
          <a:ext cx="735586" cy="735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262BB6-E0EE-4E3F-9754-BDB09BBC3326}">
      <dsp:nvSpPr>
        <dsp:cNvPr id="0" name=""/>
        <dsp:cNvSpPr/>
      </dsp:nvSpPr>
      <dsp:spPr>
        <a:xfrm>
          <a:off x="6671625" y="16851"/>
          <a:ext cx="2989453" cy="126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Addiction medicine providers – warm handoff in the ED</a:t>
          </a:r>
        </a:p>
      </dsp:txBody>
      <dsp:txXfrm>
        <a:off x="6671625" y="16851"/>
        <a:ext cx="2989453" cy="1268252"/>
      </dsp:txXfrm>
    </dsp:sp>
    <dsp:sp modelId="{ADA6C8F4-AE68-40F6-BB81-DB0768304948}">
      <dsp:nvSpPr>
        <dsp:cNvPr id="0" name=""/>
        <dsp:cNvSpPr/>
      </dsp:nvSpPr>
      <dsp:spPr>
        <a:xfrm>
          <a:off x="81240" y="1811533"/>
          <a:ext cx="1268252" cy="126825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4FC90-865B-4326-9F74-C16B76A1D49B}">
      <dsp:nvSpPr>
        <dsp:cNvPr id="0" name=""/>
        <dsp:cNvSpPr/>
      </dsp:nvSpPr>
      <dsp:spPr>
        <a:xfrm>
          <a:off x="347573" y="2077866"/>
          <a:ext cx="735586" cy="735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685B8F-CE80-4857-9047-893E17945786}">
      <dsp:nvSpPr>
        <dsp:cNvPr id="0" name=""/>
        <dsp:cNvSpPr/>
      </dsp:nvSpPr>
      <dsp:spPr>
        <a:xfrm>
          <a:off x="1621261" y="1811533"/>
          <a:ext cx="2989453" cy="126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Street med ride-</a:t>
          </a:r>
          <a:r>
            <a:rPr lang="en-US" sz="2200" kern="1200" dirty="0" err="1"/>
            <a:t>alongs</a:t>
          </a:r>
          <a:r>
            <a:rPr lang="en-US" sz="2200" kern="1200" dirty="0"/>
            <a:t> &amp; the 2-way referrals that have come from these relationships</a:t>
          </a:r>
        </a:p>
      </dsp:txBody>
      <dsp:txXfrm>
        <a:off x="1621261" y="1811533"/>
        <a:ext cx="2989453" cy="1268252"/>
      </dsp:txXfrm>
    </dsp:sp>
    <dsp:sp modelId="{AB9A33C6-AA51-46DF-AF8E-EE8AA01A7194}">
      <dsp:nvSpPr>
        <dsp:cNvPr id="0" name=""/>
        <dsp:cNvSpPr/>
      </dsp:nvSpPr>
      <dsp:spPr>
        <a:xfrm>
          <a:off x="5131604" y="1811533"/>
          <a:ext cx="1268252" cy="126825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9F5B2-1AFA-4DFE-878A-8D27832BF22F}">
      <dsp:nvSpPr>
        <dsp:cNvPr id="0" name=""/>
        <dsp:cNvSpPr/>
      </dsp:nvSpPr>
      <dsp:spPr>
        <a:xfrm>
          <a:off x="5397937" y="2077866"/>
          <a:ext cx="735586" cy="735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A74711-0E74-473A-8776-E1E33D5BEAEF}">
      <dsp:nvSpPr>
        <dsp:cNvPr id="0" name=""/>
        <dsp:cNvSpPr/>
      </dsp:nvSpPr>
      <dsp:spPr>
        <a:xfrm>
          <a:off x="6671625" y="1811533"/>
          <a:ext cx="2989453" cy="1268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Importance of having contacts in multiple hospitals/clinics so that patients have choices</a:t>
          </a:r>
        </a:p>
      </dsp:txBody>
      <dsp:txXfrm>
        <a:off x="6671625" y="1811533"/>
        <a:ext cx="2989453" cy="1268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D368F-2154-4A35-B3D2-ABF9C0F02139}">
      <dsp:nvSpPr>
        <dsp:cNvPr id="0" name=""/>
        <dsp:cNvSpPr/>
      </dsp:nvSpPr>
      <dsp:spPr>
        <a:xfrm>
          <a:off x="0" y="0"/>
          <a:ext cx="9742319" cy="0"/>
        </a:xfrm>
        <a:prstGeom prst="line">
          <a:avLst/>
        </a:prstGeom>
        <a:solidFill>
          <a:schemeClr val="dk2">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4870BE-C244-43E2-8631-C77A9AC04CA9}">
      <dsp:nvSpPr>
        <dsp:cNvPr id="0" name=""/>
        <dsp:cNvSpPr/>
      </dsp:nvSpPr>
      <dsp:spPr>
        <a:xfrm>
          <a:off x="0" y="0"/>
          <a:ext cx="9742319" cy="81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Emergency department providers</a:t>
          </a:r>
        </a:p>
      </dsp:txBody>
      <dsp:txXfrm>
        <a:off x="0" y="0"/>
        <a:ext cx="9742319" cy="810161"/>
      </dsp:txXfrm>
    </dsp:sp>
    <dsp:sp modelId="{5DB0B706-EA3C-4D0C-B57F-ABB2ECB0FB3E}">
      <dsp:nvSpPr>
        <dsp:cNvPr id="0" name=""/>
        <dsp:cNvSpPr/>
      </dsp:nvSpPr>
      <dsp:spPr>
        <a:xfrm>
          <a:off x="0" y="810161"/>
          <a:ext cx="9742319" cy="0"/>
        </a:xfrm>
        <a:prstGeom prst="line">
          <a:avLst/>
        </a:prstGeom>
        <a:solidFill>
          <a:schemeClr val="dk2">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1BDBDF-DDBA-46DF-8636-D9FBA8B1D2E9}">
      <dsp:nvSpPr>
        <dsp:cNvPr id="0" name=""/>
        <dsp:cNvSpPr/>
      </dsp:nvSpPr>
      <dsp:spPr>
        <a:xfrm>
          <a:off x="0" y="810161"/>
          <a:ext cx="9742319" cy="81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Hospitalists</a:t>
          </a:r>
        </a:p>
      </dsp:txBody>
      <dsp:txXfrm>
        <a:off x="0" y="810161"/>
        <a:ext cx="9742319" cy="810161"/>
      </dsp:txXfrm>
    </dsp:sp>
    <dsp:sp modelId="{70F2128B-9922-4D29-B6A2-A6ED34299ED0}">
      <dsp:nvSpPr>
        <dsp:cNvPr id="0" name=""/>
        <dsp:cNvSpPr/>
      </dsp:nvSpPr>
      <dsp:spPr>
        <a:xfrm>
          <a:off x="0" y="1620323"/>
          <a:ext cx="9742319" cy="0"/>
        </a:xfrm>
        <a:prstGeom prst="line">
          <a:avLst/>
        </a:prstGeom>
        <a:solidFill>
          <a:schemeClr val="dk2">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A6F67-254F-454C-9131-AC6C96C95131}">
      <dsp:nvSpPr>
        <dsp:cNvPr id="0" name=""/>
        <dsp:cNvSpPr/>
      </dsp:nvSpPr>
      <dsp:spPr>
        <a:xfrm>
          <a:off x="0" y="1620323"/>
          <a:ext cx="9742319" cy="81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Amtrak police</a:t>
          </a:r>
        </a:p>
      </dsp:txBody>
      <dsp:txXfrm>
        <a:off x="0" y="1620323"/>
        <a:ext cx="9742319" cy="810161"/>
      </dsp:txXfrm>
    </dsp:sp>
    <dsp:sp modelId="{EF5E2A95-8F20-46E8-A974-1086BD437CBA}">
      <dsp:nvSpPr>
        <dsp:cNvPr id="0" name=""/>
        <dsp:cNvSpPr/>
      </dsp:nvSpPr>
      <dsp:spPr>
        <a:xfrm>
          <a:off x="0" y="2430485"/>
          <a:ext cx="9742319" cy="0"/>
        </a:xfrm>
        <a:prstGeom prst="line">
          <a:avLst/>
        </a:prstGeom>
        <a:solidFill>
          <a:schemeClr val="dk2">
            <a:hueOff val="0"/>
            <a:satOff val="0"/>
            <a:lumOff val="0"/>
            <a:alphaOff val="0"/>
          </a:schemeClr>
        </a:solidFill>
        <a:ln w="1587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B8160B-5E8D-4461-BB6F-FD2F8EDF79B8}">
      <dsp:nvSpPr>
        <dsp:cNvPr id="0" name=""/>
        <dsp:cNvSpPr/>
      </dsp:nvSpPr>
      <dsp:spPr>
        <a:xfrm>
          <a:off x="0" y="2430485"/>
          <a:ext cx="9742319" cy="81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Wound care trainings</a:t>
          </a:r>
        </a:p>
      </dsp:txBody>
      <dsp:txXfrm>
        <a:off x="0" y="2430485"/>
        <a:ext cx="9742319" cy="810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BFE5D-42E8-46C5-AA61-E75467C76319}">
      <dsp:nvSpPr>
        <dsp:cNvPr id="0" name=""/>
        <dsp:cNvSpPr/>
      </dsp:nvSpPr>
      <dsp:spPr>
        <a:xfrm>
          <a:off x="0" y="2492"/>
          <a:ext cx="6492875"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13186-292A-422D-BA6E-DE2F7D69345E}">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Shelters</a:t>
          </a:r>
        </a:p>
      </dsp:txBody>
      <dsp:txXfrm>
        <a:off x="0" y="2492"/>
        <a:ext cx="6492875" cy="1700138"/>
      </dsp:txXfrm>
    </dsp:sp>
    <dsp:sp modelId="{7379B23A-6BBD-4F0A-80A8-B379863FCAC1}">
      <dsp:nvSpPr>
        <dsp:cNvPr id="0" name=""/>
        <dsp:cNvSpPr/>
      </dsp:nvSpPr>
      <dsp:spPr>
        <a:xfrm>
          <a:off x="0" y="1702630"/>
          <a:ext cx="6492875" cy="0"/>
        </a:xfrm>
        <a:prstGeom prst="line">
          <a:avLst/>
        </a:prstGeom>
        <a:solidFill>
          <a:schemeClr val="accent2">
            <a:hueOff val="-1796981"/>
            <a:satOff val="12361"/>
            <a:lumOff val="1372"/>
            <a:alphaOff val="0"/>
          </a:schemeClr>
        </a:solidFill>
        <a:ln w="15875" cap="rnd" cmpd="sng" algn="ctr">
          <a:solidFill>
            <a:schemeClr val="accent2">
              <a:hueOff val="-1796981"/>
              <a:satOff val="12361"/>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FE580-7D94-48D3-8159-2E9021836443}">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Treatment centers</a:t>
          </a:r>
        </a:p>
      </dsp:txBody>
      <dsp:txXfrm>
        <a:off x="0" y="1702630"/>
        <a:ext cx="6492875" cy="1700138"/>
      </dsp:txXfrm>
    </dsp:sp>
    <dsp:sp modelId="{1352EEC8-2442-4FD2-8FCB-5F8CC10B0851}">
      <dsp:nvSpPr>
        <dsp:cNvPr id="0" name=""/>
        <dsp:cNvSpPr/>
      </dsp:nvSpPr>
      <dsp:spPr>
        <a:xfrm>
          <a:off x="0" y="3402769"/>
          <a:ext cx="6492875" cy="0"/>
        </a:xfrm>
        <a:prstGeom prst="line">
          <a:avLst/>
        </a:prstGeom>
        <a:solidFill>
          <a:schemeClr val="accent2">
            <a:hueOff val="-3593961"/>
            <a:satOff val="24722"/>
            <a:lumOff val="2744"/>
            <a:alphaOff val="0"/>
          </a:schemeClr>
        </a:solidFill>
        <a:ln w="15875" cap="rnd" cmpd="sng" algn="ctr">
          <a:solidFill>
            <a:schemeClr val="accent2">
              <a:hueOff val="-3593961"/>
              <a:satOff val="24722"/>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690CE9-ADDE-4C0D-B13E-5EA915994E49}">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Other outreach teams</a:t>
          </a:r>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099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4112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2911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4671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3660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50613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16935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4268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392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93821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6553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3866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3032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2859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6766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6831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5646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5/19/2023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284407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1A_166D5BFD.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08_502C7EB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0A_20D8B05E.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1E_87C453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20_9021638F.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ejm.org/doi/full/10.1056/NEJMp2303120" TargetMode="External"/><Relationship Id="rId2" Type="http://schemas.openxmlformats.org/officeDocument/2006/relationships/hyperlink" Target="https://wonder.cdc.gov/Deaths-by-Underlying-Cause.html" TargetMode="External"/><Relationship Id="rId1" Type="http://schemas.openxmlformats.org/officeDocument/2006/relationships/slideLayout" Target="../slideLayouts/slideLayout2.xml"/><Relationship Id="rId5" Type="http://schemas.openxmlformats.org/officeDocument/2006/relationships/hyperlink" Target="https://www.fda.gov/media/162981/download" TargetMode="External"/><Relationship Id="rId4" Type="http://schemas.openxmlformats.org/officeDocument/2006/relationships/hyperlink" Target="https://nida.nih.gov/research-topics/xylazi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06_A8ECC6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64E9BCF-1B67-4514-808C-A5DCBDEB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32238778-9D1D-45F4-BB78-76F208A22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2D5E996-541D-42BA-8B22-F7E96752C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6BDB86F1-7C07-4D49-B9C9-7837A1FB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A9F3AA02-C861-444A-9178-0BD3D3CE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B2AD37F0-2761-F963-4232-F0CF60041E39}"/>
              </a:ext>
            </a:extLst>
          </p:cNvPr>
          <p:cNvSpPr>
            <a:spLocks noGrp="1"/>
          </p:cNvSpPr>
          <p:nvPr>
            <p:ph type="ctrTitle"/>
          </p:nvPr>
        </p:nvSpPr>
        <p:spPr>
          <a:xfrm>
            <a:off x="4404707" y="-228461"/>
            <a:ext cx="6899410" cy="4978381"/>
          </a:xfrm>
        </p:spPr>
        <p:txBody>
          <a:bodyPr anchor="ctr">
            <a:normAutofit/>
          </a:bodyPr>
          <a:lstStyle/>
          <a:p>
            <a:pPr algn="l">
              <a:lnSpc>
                <a:spcPct val="90000"/>
              </a:lnSpc>
            </a:pPr>
            <a:r>
              <a:rPr lang="en-US" sz="5100" b="0" i="0">
                <a:effectLst/>
                <a:latin typeface="Segoe UI"/>
                <a:cs typeface="Segoe UI"/>
              </a:rPr>
              <a:t>Emerging Health Care Concerns Among People Experiencing </a:t>
            </a:r>
            <a:r>
              <a:rPr lang="en-US" sz="5100">
                <a:latin typeface="Segoe UI"/>
                <a:cs typeface="Segoe UI"/>
              </a:rPr>
              <a:t>Homelessness </a:t>
            </a:r>
            <a:r>
              <a:rPr lang="en-US" sz="5100" b="0" i="0">
                <a:effectLst/>
                <a:latin typeface="Segoe UI"/>
                <a:cs typeface="Segoe UI"/>
              </a:rPr>
              <a:t>Who Use Xylazine</a:t>
            </a:r>
            <a:endParaRPr lang="en-US" sz="5100">
              <a:latin typeface="Segoe UI"/>
              <a:cs typeface="Segoe UI"/>
            </a:endParaRPr>
          </a:p>
        </p:txBody>
      </p:sp>
      <p:sp>
        <p:nvSpPr>
          <p:cNvPr id="3" name="TextBox 2">
            <a:extLst>
              <a:ext uri="{FF2B5EF4-FFF2-40B4-BE49-F238E27FC236}">
                <a16:creationId xmlns:a16="http://schemas.microsoft.com/office/drawing/2014/main" id="{82ACB741-8A6A-E332-ACEE-546D1189FA57}"/>
              </a:ext>
            </a:extLst>
          </p:cNvPr>
          <p:cNvSpPr txBox="1"/>
          <p:nvPr/>
        </p:nvSpPr>
        <p:spPr>
          <a:xfrm>
            <a:off x="4531687" y="4071047"/>
            <a:ext cx="660174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J</a:t>
            </a:r>
            <a:r>
              <a:rPr lang="en-US" sz="3200"/>
              <a:t>ovan Cosby</a:t>
            </a:r>
          </a:p>
          <a:p>
            <a:r>
              <a:rPr lang="en-US" sz="3200"/>
              <a:t>Monique Taylor </a:t>
            </a:r>
          </a:p>
          <a:p>
            <a:r>
              <a:rPr lang="en-US" sz="3200"/>
              <a:t>Máire St. Ledger </a:t>
            </a:r>
          </a:p>
          <a:p>
            <a:r>
              <a:rPr lang="en-US" sz="2000"/>
              <a:t>Project HOME, Philadelphia, PA </a:t>
            </a:r>
          </a:p>
        </p:txBody>
      </p:sp>
      <p:sp>
        <p:nvSpPr>
          <p:cNvPr id="4" name="TextBox 3">
            <a:extLst>
              <a:ext uri="{FF2B5EF4-FFF2-40B4-BE49-F238E27FC236}">
                <a16:creationId xmlns:a16="http://schemas.microsoft.com/office/drawing/2014/main" id="{481FD91B-45C4-2960-E838-0A517F94088C}"/>
              </a:ext>
            </a:extLst>
          </p:cNvPr>
          <p:cNvSpPr txBox="1"/>
          <p:nvPr/>
        </p:nvSpPr>
        <p:spPr>
          <a:xfrm>
            <a:off x="5163727" y="5933057"/>
            <a:ext cx="6064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With adapted slides from Kara Cohen, Kate Gleason Bachman, Hillary Miller, and Lydia Williams </a:t>
            </a:r>
          </a:p>
        </p:txBody>
      </p:sp>
    </p:spTree>
    <p:extLst>
      <p:ext uri="{BB962C8B-B14F-4D97-AF65-F5344CB8AC3E}">
        <p14:creationId xmlns:p14="http://schemas.microsoft.com/office/powerpoint/2010/main" val="234794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2988-423D-9A2B-1539-F9BBE15E3AA7}"/>
              </a:ext>
            </a:extLst>
          </p:cNvPr>
          <p:cNvSpPr>
            <a:spLocks noGrp="1"/>
          </p:cNvSpPr>
          <p:nvPr>
            <p:ph type="title"/>
          </p:nvPr>
        </p:nvSpPr>
        <p:spPr/>
        <p:txBody>
          <a:bodyPr/>
          <a:lstStyle/>
          <a:p>
            <a:r>
              <a:rPr lang="en-US"/>
              <a:t>Does Xylazine "give dope legs?"</a:t>
            </a:r>
          </a:p>
        </p:txBody>
      </p:sp>
      <p:sp>
        <p:nvSpPr>
          <p:cNvPr id="3" name="Content Placeholder 2">
            <a:extLst>
              <a:ext uri="{FF2B5EF4-FFF2-40B4-BE49-F238E27FC236}">
                <a16:creationId xmlns:a16="http://schemas.microsoft.com/office/drawing/2014/main" id="{44FBACD9-2876-1FE8-A2D1-A756321F1DE8}"/>
              </a:ext>
            </a:extLst>
          </p:cNvPr>
          <p:cNvSpPr>
            <a:spLocks noGrp="1"/>
          </p:cNvSpPr>
          <p:nvPr>
            <p:ph idx="1"/>
          </p:nvPr>
        </p:nvSpPr>
        <p:spPr/>
        <p:txBody>
          <a:bodyPr/>
          <a:lstStyle/>
          <a:p>
            <a:r>
              <a:rPr lang="en-US" dirty="0"/>
              <a:t>Depends who you ask...</a:t>
            </a:r>
          </a:p>
          <a:p>
            <a:pPr lvl="1">
              <a:buClr>
                <a:srgbClr val="1287C3"/>
              </a:buClr>
            </a:pPr>
            <a:r>
              <a:rPr lang="en-US" dirty="0"/>
              <a:t>Previous reports were that people who used </a:t>
            </a:r>
            <a:r>
              <a:rPr lang="en-US" dirty="0" err="1"/>
              <a:t>tranq</a:t>
            </a:r>
            <a:r>
              <a:rPr lang="en-US" dirty="0"/>
              <a:t> found that "it gave the dope legs," meaning they could go longer without using.</a:t>
            </a:r>
          </a:p>
          <a:p>
            <a:pPr lvl="1">
              <a:buClr>
                <a:srgbClr val="1287C3"/>
              </a:buClr>
            </a:pPr>
            <a:r>
              <a:rPr lang="en-US" dirty="0"/>
              <a:t>Anecdotally, our team is seeing people withdraw faster and harder than with fentanyl/opioids alone (e.g., can't go more than 2-3 hours without withdrawal, vs. 4-8 hours before)</a:t>
            </a:r>
          </a:p>
          <a:p>
            <a:pPr lvl="1">
              <a:buClr>
                <a:srgbClr val="1287C3"/>
              </a:buClr>
            </a:pPr>
            <a:r>
              <a:rPr lang="en-US" dirty="0"/>
              <a:t>Implications for addressing health issues? </a:t>
            </a:r>
          </a:p>
        </p:txBody>
      </p:sp>
    </p:spTree>
    <p:extLst>
      <p:ext uri="{BB962C8B-B14F-4D97-AF65-F5344CB8AC3E}">
        <p14:creationId xmlns:p14="http://schemas.microsoft.com/office/powerpoint/2010/main" val="397461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FC41-2003-5434-885D-5ADC146C11FC}"/>
              </a:ext>
            </a:extLst>
          </p:cNvPr>
          <p:cNvSpPr>
            <a:spLocks noGrp="1"/>
          </p:cNvSpPr>
          <p:nvPr>
            <p:ph type="title"/>
          </p:nvPr>
        </p:nvSpPr>
        <p:spPr>
          <a:xfrm>
            <a:off x="1760706" y="685800"/>
            <a:ext cx="9742318" cy="1752599"/>
          </a:xfrm>
        </p:spPr>
        <p:txBody>
          <a:bodyPr>
            <a:normAutofit/>
          </a:bodyPr>
          <a:lstStyle/>
          <a:p>
            <a:r>
              <a:rPr lang="en-US">
                <a:cs typeface="Calibri Light"/>
              </a:rPr>
              <a:t>Health issues caused/exacerbated by xylazine </a:t>
            </a:r>
          </a:p>
        </p:txBody>
      </p:sp>
      <p:graphicFrame>
        <p:nvGraphicFramePr>
          <p:cNvPr id="9" name="Content Placeholder 2">
            <a:extLst>
              <a:ext uri="{FF2B5EF4-FFF2-40B4-BE49-F238E27FC236}">
                <a16:creationId xmlns:a16="http://schemas.microsoft.com/office/drawing/2014/main" id="{17B021FA-7372-B1D4-CB7C-FA44AC709DB9}"/>
              </a:ext>
            </a:extLst>
          </p:cNvPr>
          <p:cNvGraphicFramePr>
            <a:graphicFrameLocks noGrp="1"/>
          </p:cNvGraphicFramePr>
          <p:nvPr>
            <p:ph idx="1"/>
            <p:extLst>
              <p:ext uri="{D42A27DB-BD31-4B8C-83A1-F6EECF244321}">
                <p14:modId xmlns:p14="http://schemas.microsoft.com/office/powerpoint/2010/main" val="2201995990"/>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205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6C5F458-F0B9-4584-B7A3-BA39F9E9FC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2" name="Freeform 6">
              <a:extLst>
                <a:ext uri="{FF2B5EF4-FFF2-40B4-BE49-F238E27FC236}">
                  <a16:creationId xmlns:a16="http://schemas.microsoft.com/office/drawing/2014/main" id="{EF5CE756-E024-433C-98E3-931095C81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3" name="Freeform 7">
              <a:extLst>
                <a:ext uri="{FF2B5EF4-FFF2-40B4-BE49-F238E27FC236}">
                  <a16:creationId xmlns:a16="http://schemas.microsoft.com/office/drawing/2014/main" id="{0B4D7F81-EC0F-4E8E-8D3F-BCBF50359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4" name="Freeform 9">
              <a:extLst>
                <a:ext uri="{FF2B5EF4-FFF2-40B4-BE49-F238E27FC236}">
                  <a16:creationId xmlns:a16="http://schemas.microsoft.com/office/drawing/2014/main" id="{9DEF7606-46AD-4ECA-8815-33A3217D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5" name="Freeform 10">
              <a:extLst>
                <a:ext uri="{FF2B5EF4-FFF2-40B4-BE49-F238E27FC236}">
                  <a16:creationId xmlns:a16="http://schemas.microsoft.com/office/drawing/2014/main" id="{778C7720-6627-4BE3-9174-54CD26E72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6" name="Freeform 11">
              <a:extLst>
                <a:ext uri="{FF2B5EF4-FFF2-40B4-BE49-F238E27FC236}">
                  <a16:creationId xmlns:a16="http://schemas.microsoft.com/office/drawing/2014/main" id="{3D25C4CC-C750-4C0A-ADB5-CFA9FFAE5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7" name="Freeform 12">
              <a:extLst>
                <a:ext uri="{FF2B5EF4-FFF2-40B4-BE49-F238E27FC236}">
                  <a16:creationId xmlns:a16="http://schemas.microsoft.com/office/drawing/2014/main" id="{D6834B30-F11B-40AA-A8C8-0EF0710D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CF00E73E-F287-7551-C6A1-115C1E8CD1EB}"/>
              </a:ext>
            </a:extLst>
          </p:cNvPr>
          <p:cNvSpPr>
            <a:spLocks noGrp="1"/>
          </p:cNvSpPr>
          <p:nvPr>
            <p:ph type="title"/>
          </p:nvPr>
        </p:nvSpPr>
        <p:spPr>
          <a:xfrm>
            <a:off x="6945468" y="1719259"/>
            <a:ext cx="5252713" cy="3506904"/>
          </a:xfrm>
        </p:spPr>
        <p:txBody>
          <a:bodyPr vert="horz" lIns="91440" tIns="45720" rIns="91440" bIns="45720" rtlCol="0" anchor="b">
            <a:normAutofit/>
          </a:bodyPr>
          <a:lstStyle/>
          <a:p>
            <a:pPr>
              <a:lnSpc>
                <a:spcPct val="90000"/>
              </a:lnSpc>
            </a:pPr>
            <a:r>
              <a:rPr lang="en-US" sz="3300" dirty="0"/>
              <a:t>Maternal Mortality in Philadelphia:</a:t>
            </a:r>
            <a:br>
              <a:rPr lang="en-US" sz="3300" dirty="0"/>
            </a:br>
            <a:br>
              <a:rPr lang="en-US" sz="3300" dirty="0"/>
            </a:br>
            <a:r>
              <a:rPr lang="en-US" sz="3300" dirty="0"/>
              <a:t>Philadelphia Maternal Mortality Review Committee Report-2021 </a:t>
            </a:r>
            <a:endParaRPr lang="en-US"/>
          </a:p>
          <a:p>
            <a:pPr algn="r">
              <a:lnSpc>
                <a:spcPct val="90000"/>
              </a:lnSpc>
            </a:pPr>
            <a:endParaRPr lang="en-US" sz="3300"/>
          </a:p>
        </p:txBody>
      </p:sp>
      <p:pic>
        <p:nvPicPr>
          <p:cNvPr id="5" name="Picture 5" descr="Chart, bar chart&#10;&#10;Description automatically generated">
            <a:extLst>
              <a:ext uri="{FF2B5EF4-FFF2-40B4-BE49-F238E27FC236}">
                <a16:creationId xmlns:a16="http://schemas.microsoft.com/office/drawing/2014/main" id="{3ED87213-A22C-FBF1-8D57-C39A1E90C0F3}"/>
              </a:ext>
            </a:extLst>
          </p:cNvPr>
          <p:cNvPicPr>
            <a:picLocks noGrp="1" noChangeAspect="1"/>
          </p:cNvPicPr>
          <p:nvPr>
            <p:ph sz="half" idx="1"/>
          </p:nvPr>
        </p:nvPicPr>
        <p:blipFill>
          <a:blip r:embed="rId3"/>
          <a:stretch>
            <a:fillRect/>
          </a:stretch>
        </p:blipFill>
        <p:spPr>
          <a:xfrm>
            <a:off x="64874" y="149380"/>
            <a:ext cx="6564715" cy="316727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6" descr="Chart, waterfall chart&#10;&#10;Description automatically generated">
            <a:extLst>
              <a:ext uri="{FF2B5EF4-FFF2-40B4-BE49-F238E27FC236}">
                <a16:creationId xmlns:a16="http://schemas.microsoft.com/office/drawing/2014/main" id="{7CE28195-7B8B-150C-B1EB-780079182A15}"/>
              </a:ext>
            </a:extLst>
          </p:cNvPr>
          <p:cNvPicPr>
            <a:picLocks noGrp="1" noChangeAspect="1"/>
          </p:cNvPicPr>
          <p:nvPr>
            <p:ph sz="half" idx="2"/>
          </p:nvPr>
        </p:nvPicPr>
        <p:blipFill>
          <a:blip r:embed="rId4"/>
          <a:stretch>
            <a:fillRect/>
          </a:stretch>
        </p:blipFill>
        <p:spPr>
          <a:xfrm>
            <a:off x="151137" y="3538356"/>
            <a:ext cx="6486269" cy="312187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666140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A7485F4A-D830-7835-A316-EA60B2D91085}"/>
              </a:ext>
            </a:extLst>
          </p:cNvPr>
          <p:cNvSpPr>
            <a:spLocks noGrp="1"/>
          </p:cNvSpPr>
          <p:nvPr>
            <p:ph type="title"/>
          </p:nvPr>
        </p:nvSpPr>
        <p:spPr>
          <a:xfrm>
            <a:off x="3962399" y="685800"/>
            <a:ext cx="7345891" cy="1413933"/>
          </a:xfrm>
        </p:spPr>
        <p:txBody>
          <a:bodyPr>
            <a:normAutofit/>
          </a:bodyPr>
          <a:lstStyle/>
          <a:p>
            <a:r>
              <a:rPr lang="en-US">
                <a:cs typeface="Calibri Light"/>
              </a:rPr>
              <a:t>Xylazine and Pregnancy/prenatal care</a:t>
            </a:r>
          </a:p>
        </p:txBody>
      </p:sp>
      <p:pic>
        <p:nvPicPr>
          <p:cNvPr id="4" name="Picture 4" descr="Pregnant woman holding stomach">
            <a:extLst>
              <a:ext uri="{FF2B5EF4-FFF2-40B4-BE49-F238E27FC236}">
                <a16:creationId xmlns:a16="http://schemas.microsoft.com/office/drawing/2014/main" id="{76D60A85-7ED1-38F6-313D-EB063337B8E8}"/>
              </a:ext>
            </a:extLst>
          </p:cNvPr>
          <p:cNvPicPr>
            <a:picLocks noChangeAspect="1"/>
          </p:cNvPicPr>
          <p:nvPr/>
        </p:nvPicPr>
        <p:blipFill rotWithShape="1">
          <a:blip r:embed="rId3"/>
          <a:srcRect l="59956" r="9150"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21FCDECF-8014-B016-D70F-18414DECED7D}"/>
              </a:ext>
            </a:extLst>
          </p:cNvPr>
          <p:cNvSpPr>
            <a:spLocks noGrp="1"/>
          </p:cNvSpPr>
          <p:nvPr>
            <p:ph idx="1"/>
          </p:nvPr>
        </p:nvSpPr>
        <p:spPr>
          <a:xfrm>
            <a:off x="3843867" y="2048933"/>
            <a:ext cx="7659156" cy="3742267"/>
          </a:xfrm>
        </p:spPr>
        <p:txBody>
          <a:bodyPr vert="horz" lIns="91440" tIns="45720" rIns="91440" bIns="45720" rtlCol="0">
            <a:normAutofit/>
          </a:bodyPr>
          <a:lstStyle/>
          <a:p>
            <a:pPr>
              <a:lnSpc>
                <a:spcPct val="90000"/>
              </a:lnSpc>
            </a:pPr>
            <a:r>
              <a:rPr lang="en-US" sz="1500">
                <a:cs typeface="Calibri"/>
              </a:rPr>
              <a:t>Anecdotally, our team has noticed an increase in the number of unhoused clients who use dope/</a:t>
            </a:r>
            <a:r>
              <a:rPr lang="en-US" sz="1500" err="1">
                <a:cs typeface="Calibri"/>
              </a:rPr>
              <a:t>tranq</a:t>
            </a:r>
            <a:r>
              <a:rPr lang="en-US" sz="1500">
                <a:cs typeface="Calibri"/>
              </a:rPr>
              <a:t> and are also pregnant</a:t>
            </a:r>
          </a:p>
          <a:p>
            <a:pPr>
              <a:lnSpc>
                <a:spcPct val="90000"/>
              </a:lnSpc>
            </a:pPr>
            <a:r>
              <a:rPr lang="en-US" sz="1500">
                <a:cs typeface="Calibri"/>
              </a:rPr>
              <a:t>Challenges engaging in care:  </a:t>
            </a:r>
            <a:endParaRPr lang="en-US" sz="1500"/>
          </a:p>
          <a:p>
            <a:pPr lvl="1">
              <a:lnSpc>
                <a:spcPct val="90000"/>
              </a:lnSpc>
            </a:pPr>
            <a:r>
              <a:rPr lang="en-US" sz="1500">
                <a:cs typeface="Calibri"/>
              </a:rPr>
              <a:t>Delayed care</a:t>
            </a:r>
          </a:p>
          <a:p>
            <a:pPr lvl="1">
              <a:lnSpc>
                <a:spcPct val="90000"/>
              </a:lnSpc>
            </a:pPr>
            <a:r>
              <a:rPr lang="en-US" sz="1500">
                <a:cs typeface="Calibri"/>
              </a:rPr>
              <a:t>Shame/embarrassment</a:t>
            </a:r>
          </a:p>
          <a:p>
            <a:pPr lvl="1">
              <a:lnSpc>
                <a:spcPct val="90000"/>
              </a:lnSpc>
            </a:pPr>
            <a:r>
              <a:rPr lang="en-US" sz="1500">
                <a:cs typeface="Calibri"/>
              </a:rPr>
              <a:t>Fear of legal ramifications</a:t>
            </a:r>
            <a:endParaRPr lang="en-US" sz="1500"/>
          </a:p>
          <a:p>
            <a:pPr lvl="1">
              <a:lnSpc>
                <a:spcPct val="90000"/>
              </a:lnSpc>
            </a:pPr>
            <a:r>
              <a:rPr lang="en-US" sz="1500">
                <a:cs typeface="Calibri"/>
              </a:rPr>
              <a:t>Inability to tolerate long waits in a clinic due to short half-life of fentanyl</a:t>
            </a:r>
          </a:p>
          <a:p>
            <a:pPr>
              <a:lnSpc>
                <a:spcPct val="90000"/>
              </a:lnSpc>
            </a:pPr>
            <a:r>
              <a:rPr lang="en-US" sz="1500">
                <a:cs typeface="Calibri"/>
              </a:rPr>
              <a:t>Effects on the developing fetus &amp; withdrawal in the neonate</a:t>
            </a:r>
          </a:p>
          <a:p>
            <a:pPr lvl="1">
              <a:lnSpc>
                <a:spcPct val="90000"/>
              </a:lnSpc>
              <a:buClr>
                <a:srgbClr val="1287C3"/>
              </a:buClr>
            </a:pPr>
            <a:r>
              <a:rPr lang="en-US" sz="1500">
                <a:cs typeface="Calibri"/>
              </a:rPr>
              <a:t>Neonatal abstinence syndrome</a:t>
            </a:r>
            <a:endParaRPr lang="en-US" sz="1100">
              <a:cs typeface="Calibri"/>
            </a:endParaRPr>
          </a:p>
          <a:p>
            <a:pPr lvl="1">
              <a:lnSpc>
                <a:spcPct val="90000"/>
              </a:lnSpc>
            </a:pPr>
            <a:endParaRPr lang="en-US" sz="1500">
              <a:cs typeface="Calibri"/>
            </a:endParaRPr>
          </a:p>
          <a:p>
            <a:pPr lvl="1">
              <a:lnSpc>
                <a:spcPct val="90000"/>
              </a:lnSpc>
            </a:pPr>
            <a:endParaRPr lang="en-US" sz="1500">
              <a:cs typeface="Calibri"/>
            </a:endParaRPr>
          </a:p>
          <a:p>
            <a:pPr lvl="1">
              <a:lnSpc>
                <a:spcPct val="90000"/>
              </a:lnSpc>
            </a:pPr>
            <a:endParaRPr lang="en-US" sz="1500">
              <a:cs typeface="Calibri"/>
            </a:endParaRPr>
          </a:p>
        </p:txBody>
      </p:sp>
    </p:spTree>
    <p:extLst>
      <p:ext uri="{BB962C8B-B14F-4D97-AF65-F5344CB8AC3E}">
        <p14:creationId xmlns:p14="http://schemas.microsoft.com/office/powerpoint/2010/main" val="267664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EE08-DC3F-F5BA-5BEF-90B2B9334CCA}"/>
              </a:ext>
            </a:extLst>
          </p:cNvPr>
          <p:cNvSpPr>
            <a:spLocks noGrp="1"/>
          </p:cNvSpPr>
          <p:nvPr>
            <p:ph type="title"/>
          </p:nvPr>
        </p:nvSpPr>
        <p:spPr>
          <a:xfrm>
            <a:off x="980847" y="141514"/>
            <a:ext cx="10018713" cy="1752599"/>
          </a:xfrm>
        </p:spPr>
        <p:txBody>
          <a:bodyPr/>
          <a:lstStyle/>
          <a:p>
            <a:r>
              <a:rPr lang="en-US"/>
              <a:t>Xylazine and Pregnancy</a:t>
            </a:r>
          </a:p>
        </p:txBody>
      </p:sp>
      <p:sp>
        <p:nvSpPr>
          <p:cNvPr id="3" name="Content Placeholder 2">
            <a:extLst>
              <a:ext uri="{FF2B5EF4-FFF2-40B4-BE49-F238E27FC236}">
                <a16:creationId xmlns:a16="http://schemas.microsoft.com/office/drawing/2014/main" id="{F4B09775-D935-D1ED-40DB-B9BB7BE93272}"/>
              </a:ext>
            </a:extLst>
          </p:cNvPr>
          <p:cNvSpPr>
            <a:spLocks noGrp="1"/>
          </p:cNvSpPr>
          <p:nvPr>
            <p:ph idx="1"/>
          </p:nvPr>
        </p:nvSpPr>
        <p:spPr>
          <a:xfrm>
            <a:off x="1361847" y="1768929"/>
            <a:ext cx="10141176" cy="4022271"/>
          </a:xfrm>
        </p:spPr>
        <p:txBody>
          <a:bodyPr>
            <a:normAutofit/>
          </a:bodyPr>
          <a:lstStyle/>
          <a:p>
            <a:pPr>
              <a:lnSpc>
                <a:spcPct val="120000"/>
              </a:lnSpc>
              <a:spcBef>
                <a:spcPts val="1000"/>
              </a:spcBef>
              <a:spcAft>
                <a:spcPts val="0"/>
              </a:spcAft>
            </a:pPr>
            <a:r>
              <a:rPr lang="en-US" sz="1900">
                <a:latin typeface="Century Gothic"/>
              </a:rPr>
              <a:t>Increase in fentanyl/xylazine        decrease in ability to access prenatal care</a:t>
            </a:r>
          </a:p>
          <a:p>
            <a:pPr lvl="1">
              <a:lnSpc>
                <a:spcPct val="120000"/>
              </a:lnSpc>
              <a:spcBef>
                <a:spcPts val="500"/>
              </a:spcBef>
              <a:spcAft>
                <a:spcPts val="0"/>
              </a:spcAft>
              <a:buClr>
                <a:srgbClr val="1287C3"/>
              </a:buClr>
            </a:pPr>
            <a:r>
              <a:rPr lang="en-US" sz="1700">
                <a:latin typeface="Century Gothic"/>
              </a:rPr>
              <a:t>Our patients have reported that it is harder to leave the areas where they buy and use drugs due to sudden and severe withdrawal symptoms</a:t>
            </a:r>
            <a:endParaRPr lang="en-US">
              <a:latin typeface="Corbel" panose="020B0503020204020204"/>
            </a:endParaRPr>
          </a:p>
          <a:p>
            <a:pPr lvl="1">
              <a:lnSpc>
                <a:spcPct val="120000"/>
              </a:lnSpc>
              <a:spcBef>
                <a:spcPts val="500"/>
              </a:spcBef>
              <a:spcAft>
                <a:spcPts val="0"/>
              </a:spcAft>
              <a:buClr>
                <a:srgbClr val="1287C3"/>
              </a:buClr>
            </a:pPr>
            <a:r>
              <a:rPr lang="en-US" sz="1900">
                <a:latin typeface="Century Gothic"/>
              </a:rPr>
              <a:t>Increase in violence across all of Philadelphia and especially Kensington area </a:t>
            </a:r>
            <a:endParaRPr lang="en-US"/>
          </a:p>
          <a:p>
            <a:pPr lvl="1">
              <a:lnSpc>
                <a:spcPct val="120000"/>
              </a:lnSpc>
              <a:spcBef>
                <a:spcPts val="500"/>
              </a:spcBef>
              <a:spcAft>
                <a:spcPts val="0"/>
              </a:spcAft>
              <a:buClr>
                <a:srgbClr val="1287C3"/>
              </a:buClr>
            </a:pPr>
            <a:r>
              <a:rPr lang="en-US" sz="1700">
                <a:latin typeface="Century Gothic"/>
              </a:rPr>
              <a:t>Specifically, an increase in the reports of IPV (to our staff) within the past year </a:t>
            </a:r>
          </a:p>
          <a:p>
            <a:pPr>
              <a:lnSpc>
                <a:spcPct val="120000"/>
              </a:lnSpc>
              <a:spcBef>
                <a:spcPts val="1000"/>
              </a:spcBef>
              <a:spcAft>
                <a:spcPts val="0"/>
              </a:spcAft>
              <a:buClr>
                <a:srgbClr val="1287C3"/>
              </a:buClr>
            </a:pPr>
            <a:r>
              <a:rPr lang="en-US" sz="1900">
                <a:latin typeface="Century Gothic"/>
              </a:rPr>
              <a:t>&gt;10 reported cases of street deliveries in the past 12 months </a:t>
            </a:r>
          </a:p>
          <a:p>
            <a:pPr lvl="1">
              <a:lnSpc>
                <a:spcPct val="120000"/>
              </a:lnSpc>
              <a:spcBef>
                <a:spcPts val="500"/>
              </a:spcBef>
              <a:spcAft>
                <a:spcPts val="0"/>
              </a:spcAft>
              <a:buClr>
                <a:srgbClr val="1287C3"/>
              </a:buClr>
            </a:pPr>
            <a:r>
              <a:rPr lang="en-US" sz="1700">
                <a:latin typeface="Century Gothic"/>
              </a:rPr>
              <a:t>Ex) Delivery at the corner of Kensington and Allegheny intersection </a:t>
            </a:r>
          </a:p>
          <a:p>
            <a:pPr lvl="1">
              <a:lnSpc>
                <a:spcPct val="120000"/>
              </a:lnSpc>
              <a:spcBef>
                <a:spcPts val="500"/>
              </a:spcBef>
              <a:spcAft>
                <a:spcPts val="0"/>
              </a:spcAft>
              <a:buClr>
                <a:srgbClr val="1287C3"/>
              </a:buClr>
            </a:pPr>
            <a:r>
              <a:rPr lang="en-US" sz="1700">
                <a:latin typeface="Century Gothic"/>
              </a:rPr>
              <a:t>Many additional “close calls” to street deliveries</a:t>
            </a:r>
          </a:p>
          <a:p>
            <a:pPr lvl="1">
              <a:lnSpc>
                <a:spcPct val="120000"/>
              </a:lnSpc>
              <a:spcBef>
                <a:spcPts val="500"/>
              </a:spcBef>
              <a:spcAft>
                <a:spcPts val="0"/>
              </a:spcAft>
              <a:buClr>
                <a:srgbClr val="1287C3"/>
              </a:buClr>
            </a:pPr>
            <a:r>
              <a:rPr lang="en-US" sz="1700">
                <a:latin typeface="Century Gothic"/>
              </a:rPr>
              <a:t>In several of those cases, the individuals who delivered were back in their usual areas within a few hours, and received no postpartum care </a:t>
            </a:r>
          </a:p>
          <a:p>
            <a:pPr>
              <a:lnSpc>
                <a:spcPct val="120000"/>
              </a:lnSpc>
              <a:spcBef>
                <a:spcPts val="1000"/>
              </a:spcBef>
              <a:spcAft>
                <a:spcPts val="0"/>
              </a:spcAft>
              <a:buClr>
                <a:srgbClr val="1287C3"/>
              </a:buClr>
            </a:pPr>
            <a:endParaRPr lang="en-US" sz="1900">
              <a:latin typeface="Century Gothic"/>
            </a:endParaRPr>
          </a:p>
          <a:p>
            <a:pPr>
              <a:buClr>
                <a:srgbClr val="1287C3"/>
              </a:buClr>
            </a:pPr>
            <a:endParaRPr lang="en-US"/>
          </a:p>
        </p:txBody>
      </p:sp>
      <p:sp>
        <p:nvSpPr>
          <p:cNvPr id="4" name="Arrow: Right 3">
            <a:extLst>
              <a:ext uri="{FF2B5EF4-FFF2-40B4-BE49-F238E27FC236}">
                <a16:creationId xmlns:a16="http://schemas.microsoft.com/office/drawing/2014/main" id="{1E807AAD-9AEC-5629-BBA9-E5438EA0FEC1}"/>
              </a:ext>
            </a:extLst>
          </p:cNvPr>
          <p:cNvSpPr/>
          <p:nvPr/>
        </p:nvSpPr>
        <p:spPr>
          <a:xfrm flipV="1">
            <a:off x="5169944" y="1466747"/>
            <a:ext cx="327341" cy="424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67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607F-8E93-98BD-BE92-C7BE769E65FC}"/>
              </a:ext>
            </a:extLst>
          </p:cNvPr>
          <p:cNvSpPr>
            <a:spLocks noGrp="1"/>
          </p:cNvSpPr>
          <p:nvPr>
            <p:ph type="title"/>
          </p:nvPr>
        </p:nvSpPr>
        <p:spPr/>
        <p:txBody>
          <a:bodyPr/>
          <a:lstStyle/>
          <a:p>
            <a:r>
              <a:rPr lang="en-US"/>
              <a:t>Lessons learned- Pregnancy Care </a:t>
            </a:r>
          </a:p>
        </p:txBody>
      </p:sp>
      <p:sp>
        <p:nvSpPr>
          <p:cNvPr id="3" name="Content Placeholder 2">
            <a:extLst>
              <a:ext uri="{FF2B5EF4-FFF2-40B4-BE49-F238E27FC236}">
                <a16:creationId xmlns:a16="http://schemas.microsoft.com/office/drawing/2014/main" id="{8ADCC437-B6B2-D7BF-FBB4-B66E4BCADC26}"/>
              </a:ext>
            </a:extLst>
          </p:cNvPr>
          <p:cNvSpPr>
            <a:spLocks noGrp="1"/>
          </p:cNvSpPr>
          <p:nvPr>
            <p:ph idx="1"/>
          </p:nvPr>
        </p:nvSpPr>
        <p:spPr/>
        <p:txBody>
          <a:bodyPr>
            <a:normAutofit fontScale="70000" lnSpcReduction="20000"/>
          </a:bodyPr>
          <a:lstStyle/>
          <a:p>
            <a:r>
              <a:rPr lang="en-US" dirty="0"/>
              <a:t>Earlier identification of pregnant individuals (collaboration with other outreach teams/organizations)- very important for options counseling.</a:t>
            </a:r>
          </a:p>
          <a:p>
            <a:pPr>
              <a:buClr>
                <a:srgbClr val="1287C3"/>
              </a:buClr>
            </a:pPr>
            <a:r>
              <a:rPr lang="en-US" dirty="0"/>
              <a:t>Connecting patients with trauma-informed healthcare professionals (offering training for how to better engage with pregnant folks who use substances)</a:t>
            </a:r>
          </a:p>
          <a:p>
            <a:pPr>
              <a:buClr>
                <a:srgbClr val="1287C3"/>
              </a:buClr>
            </a:pPr>
            <a:r>
              <a:rPr lang="en-US" dirty="0"/>
              <a:t>In Philadelphia, Neonatal Abstinence Syndrome is reportable to the Dept of Public Health but there are no legal ramifications (this may vary from state to state)</a:t>
            </a:r>
          </a:p>
          <a:p>
            <a:pPr>
              <a:buClr>
                <a:srgbClr val="1287C3"/>
              </a:buClr>
            </a:pPr>
            <a:r>
              <a:rPr lang="en-US" dirty="0"/>
              <a:t>Low barrier services whenever possible (walk-ins are ideal) </a:t>
            </a:r>
          </a:p>
          <a:p>
            <a:pPr>
              <a:buClr>
                <a:srgbClr val="1287C3"/>
              </a:buClr>
            </a:pPr>
            <a:r>
              <a:rPr lang="en-US" dirty="0"/>
              <a:t>Incentivization for well visits and postpartum f/u  (gift cards, etc.)</a:t>
            </a:r>
          </a:p>
          <a:p>
            <a:pPr>
              <a:buClr>
                <a:srgbClr val="1287C3"/>
              </a:buClr>
            </a:pPr>
            <a:r>
              <a:rPr lang="en-US" dirty="0"/>
              <a:t>Peer support!! </a:t>
            </a:r>
          </a:p>
          <a:p>
            <a:pPr>
              <a:buClr>
                <a:srgbClr val="1287C3"/>
              </a:buClr>
            </a:pPr>
            <a:r>
              <a:rPr lang="en-US" dirty="0"/>
              <a:t>Birth control access (if desired)</a:t>
            </a:r>
          </a:p>
        </p:txBody>
      </p:sp>
    </p:spTree>
    <p:extLst>
      <p:ext uri="{BB962C8B-B14F-4D97-AF65-F5344CB8AC3E}">
        <p14:creationId xmlns:p14="http://schemas.microsoft.com/office/powerpoint/2010/main" val="37626572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CB8D-D4C8-DB6E-FFF9-8C5419032F95}"/>
              </a:ext>
            </a:extLst>
          </p:cNvPr>
          <p:cNvSpPr>
            <a:spLocks noGrp="1"/>
          </p:cNvSpPr>
          <p:nvPr>
            <p:ph type="title"/>
          </p:nvPr>
        </p:nvSpPr>
        <p:spPr/>
        <p:txBody>
          <a:bodyPr/>
          <a:lstStyle/>
          <a:p>
            <a:pPr algn="ctr"/>
            <a:r>
              <a:rPr lang="en-US">
                <a:cs typeface="Calibri Light"/>
              </a:rPr>
              <a:t>Xylazine and wounds</a:t>
            </a:r>
            <a:endParaRPr lang="en-US"/>
          </a:p>
        </p:txBody>
      </p:sp>
      <p:sp>
        <p:nvSpPr>
          <p:cNvPr id="3" name="Content Placeholder 2">
            <a:extLst>
              <a:ext uri="{FF2B5EF4-FFF2-40B4-BE49-F238E27FC236}">
                <a16:creationId xmlns:a16="http://schemas.microsoft.com/office/drawing/2014/main" id="{ED2C2711-1434-4E0F-F3C0-27A830A1BCA2}"/>
              </a:ext>
            </a:extLst>
          </p:cNvPr>
          <p:cNvSpPr>
            <a:spLocks noGrp="1"/>
          </p:cNvSpPr>
          <p:nvPr>
            <p:ph idx="1"/>
          </p:nvPr>
        </p:nvSpPr>
        <p:spPr/>
        <p:txBody>
          <a:bodyPr vert="horz" lIns="91440" tIns="45720" rIns="91440" bIns="45720" rtlCol="0" anchor="t">
            <a:normAutofit lnSpcReduction="10000"/>
          </a:bodyPr>
          <a:lstStyle/>
          <a:p>
            <a:r>
              <a:rPr lang="en-US">
                <a:cs typeface="Calibri"/>
              </a:rPr>
              <a:t>Xylazine can cause severe, necrotic skin ulcerations on any part of the body, regardless of the method or mode of use.</a:t>
            </a:r>
          </a:p>
          <a:p>
            <a:pPr>
              <a:buClr>
                <a:srgbClr val="1287C3"/>
              </a:buClr>
            </a:pPr>
            <a:r>
              <a:rPr lang="en-US">
                <a:cs typeface="Calibri"/>
              </a:rPr>
              <a:t>Wounds may occur far from site of injection </a:t>
            </a:r>
          </a:p>
          <a:p>
            <a:r>
              <a:rPr lang="en-US">
                <a:cs typeface="Calibri"/>
              </a:rPr>
              <a:t>Pathophysiology is not entirely understood, but it is probably multifactorial</a:t>
            </a:r>
          </a:p>
          <a:p>
            <a:pPr lvl="1">
              <a:buClr>
                <a:srgbClr val="1287C3"/>
              </a:buClr>
            </a:pPr>
            <a:r>
              <a:rPr lang="en-US">
                <a:cs typeface="Calibri"/>
              </a:rPr>
              <a:t>Vasoconstriction, extravasation.</a:t>
            </a:r>
          </a:p>
          <a:p>
            <a:pPr>
              <a:buClr>
                <a:srgbClr val="1287C3"/>
              </a:buClr>
            </a:pPr>
            <a:r>
              <a:rPr lang="en-US">
                <a:cs typeface="Calibri"/>
              </a:rPr>
              <a:t>Increase in number of patients with disability as a result of untreated wounds, especially noticeable with very young people.</a:t>
            </a:r>
          </a:p>
          <a:p>
            <a:pPr>
              <a:buClr>
                <a:srgbClr val="1287C3"/>
              </a:buClr>
            </a:pPr>
            <a:endParaRPr lang="en-US">
              <a:cs typeface="Calibri"/>
            </a:endParaRPr>
          </a:p>
          <a:p>
            <a:pPr lvl="1">
              <a:buClr>
                <a:srgbClr val="1287C3"/>
              </a:buClr>
            </a:pPr>
            <a:endParaRPr lang="en-US">
              <a:cs typeface="Calibri"/>
            </a:endParaRPr>
          </a:p>
          <a:p>
            <a:pPr lvl="1">
              <a:buClr>
                <a:srgbClr val="1287C3"/>
              </a:buClr>
            </a:pPr>
            <a:endParaRPr lang="en-US">
              <a:cs typeface="Calibri"/>
            </a:endParaRPr>
          </a:p>
        </p:txBody>
      </p:sp>
    </p:spTree>
    <p:extLst>
      <p:ext uri="{BB962C8B-B14F-4D97-AF65-F5344CB8AC3E}">
        <p14:creationId xmlns:p14="http://schemas.microsoft.com/office/powerpoint/2010/main" val="134509330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6"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7"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8"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2"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0"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4"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4" name="Rectangle 22">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A188E-E934-6A44-DDBF-2164D5608003}"/>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lnSpc>
                <a:spcPct val="90000"/>
              </a:lnSpc>
            </a:pPr>
            <a:r>
              <a:rPr lang="en-US" sz="4400"/>
              <a:t>Please be advised: Graphic Images Ahead </a:t>
            </a:r>
          </a:p>
        </p:txBody>
      </p:sp>
      <p:grpSp>
        <p:nvGrpSpPr>
          <p:cNvPr id="25" name="Group 24">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6"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7"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8"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9"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0"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1"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3"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6C48D13-C55D-E46B-EE5D-560EC59F32C2}"/>
              </a:ext>
            </a:extLst>
          </p:cNvPr>
          <p:cNvPicPr>
            <a:picLocks noGrp="1" noChangeAspect="1"/>
          </p:cNvPicPr>
          <p:nvPr>
            <p:ph idx="1"/>
          </p:nvPr>
        </p:nvPicPr>
        <p:blipFill rotWithShape="1">
          <a:blip r:embed="rId3"/>
          <a:srcRect b="12564"/>
          <a:stretch/>
        </p:blipFill>
        <p:spPr>
          <a:xfrm>
            <a:off x="977550" y="1251321"/>
            <a:ext cx="6202778" cy="4067595"/>
          </a:xfrm>
          <a:prstGeom prst="rect">
            <a:avLst/>
          </a:prstGeom>
        </p:spPr>
      </p:pic>
    </p:spTree>
    <p:extLst>
      <p:ext uri="{BB962C8B-B14F-4D97-AF65-F5344CB8AC3E}">
        <p14:creationId xmlns:p14="http://schemas.microsoft.com/office/powerpoint/2010/main" val="53284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F162-D779-8E51-F4A2-17B7EFCDCE31}"/>
              </a:ext>
            </a:extLst>
          </p:cNvPr>
          <p:cNvSpPr>
            <a:spLocks noGrp="1"/>
          </p:cNvSpPr>
          <p:nvPr>
            <p:ph type="title"/>
          </p:nvPr>
        </p:nvSpPr>
        <p:spPr/>
        <p:txBody>
          <a:bodyPr/>
          <a:lstStyle/>
          <a:p>
            <a:pPr algn="ctr"/>
            <a:r>
              <a:rPr lang="en-US">
                <a:cs typeface="Calibri Light"/>
              </a:rPr>
              <a:t>Xylazine and wounds (cont'd)</a:t>
            </a:r>
          </a:p>
        </p:txBody>
      </p:sp>
      <p:sp>
        <p:nvSpPr>
          <p:cNvPr id="3" name="Content Placeholder 2">
            <a:extLst>
              <a:ext uri="{FF2B5EF4-FFF2-40B4-BE49-F238E27FC236}">
                <a16:creationId xmlns:a16="http://schemas.microsoft.com/office/drawing/2014/main" id="{790C10A1-8B61-B115-AFED-3454B1C98CB9}"/>
              </a:ext>
            </a:extLst>
          </p:cNvPr>
          <p:cNvSpPr>
            <a:spLocks noGrp="1"/>
          </p:cNvSpPr>
          <p:nvPr>
            <p:ph idx="1"/>
          </p:nvPr>
        </p:nvSpPr>
        <p:spPr/>
        <p:txBody>
          <a:bodyPr vert="horz" lIns="91440" tIns="45720" rIns="91440" bIns="45720" rtlCol="0" anchor="t">
            <a:normAutofit fontScale="62500" lnSpcReduction="20000"/>
          </a:bodyPr>
          <a:lstStyle/>
          <a:p>
            <a:r>
              <a:rPr lang="en-US" dirty="0">
                <a:cs typeface="Calibri"/>
              </a:rPr>
              <a:t>These are challenging wounds to heal.  Why?</a:t>
            </a:r>
          </a:p>
          <a:p>
            <a:pPr lvl="1">
              <a:buClr>
                <a:srgbClr val="1287C3"/>
              </a:buClr>
            </a:pPr>
            <a:r>
              <a:rPr lang="en-US" dirty="0">
                <a:cs typeface="Calibri"/>
              </a:rPr>
              <a:t>Depth and size are much larger than previous wound due to necrosis -- patients need more supplies to self-manage</a:t>
            </a:r>
          </a:p>
          <a:p>
            <a:pPr lvl="1"/>
            <a:r>
              <a:rPr lang="en-US" dirty="0">
                <a:cs typeface="Calibri"/>
              </a:rPr>
              <a:t>Lack of access to regular, consistent, quality wound care</a:t>
            </a:r>
          </a:p>
          <a:p>
            <a:pPr lvl="1">
              <a:buClr>
                <a:srgbClr val="1287C3"/>
              </a:buClr>
            </a:pPr>
            <a:r>
              <a:rPr lang="en-US" dirty="0">
                <a:cs typeface="Calibri"/>
              </a:rPr>
              <a:t>Lack of access to regular medical care – undiagnosed/untreated underlying pathologies (e.g., diabetes, venous insufficiency, etc.)</a:t>
            </a:r>
          </a:p>
          <a:p>
            <a:pPr lvl="1"/>
            <a:r>
              <a:rPr lang="en-US" dirty="0">
                <a:cs typeface="Calibri"/>
              </a:rPr>
              <a:t>Misinformation</a:t>
            </a:r>
          </a:p>
          <a:p>
            <a:pPr lvl="1"/>
            <a:r>
              <a:rPr lang="en-US" dirty="0">
                <a:cs typeface="Calibri"/>
              </a:rPr>
              <a:t>Continuing to inject into the wounds causes ongoing trauma and delays wound healing</a:t>
            </a:r>
          </a:p>
          <a:p>
            <a:pPr lvl="1"/>
            <a:r>
              <a:rPr lang="en-US" dirty="0">
                <a:cs typeface="Calibri"/>
              </a:rPr>
              <a:t>Shame/embarrassment (odor, maggots, etc.)</a:t>
            </a:r>
          </a:p>
          <a:p>
            <a:pPr lvl="1"/>
            <a:r>
              <a:rPr lang="en-US" dirty="0">
                <a:cs typeface="Calibri"/>
              </a:rPr>
              <a:t>Fear of medical establishment</a:t>
            </a:r>
          </a:p>
          <a:p>
            <a:pPr lvl="1"/>
            <a:r>
              <a:rPr lang="en-US" dirty="0">
                <a:cs typeface="Calibri"/>
              </a:rPr>
              <a:t>Fear of withdrawal if inpatient</a:t>
            </a:r>
          </a:p>
          <a:p>
            <a:pPr lvl="1"/>
            <a:r>
              <a:rPr lang="en-US" dirty="0">
                <a:cs typeface="Calibri"/>
              </a:rPr>
              <a:t>Resignation to the idea that "I'm just going to lose my arm anyway, so why should I bother?"</a:t>
            </a:r>
          </a:p>
          <a:p>
            <a:pPr lvl="1"/>
            <a:endParaRPr lang="en-US">
              <a:cs typeface="Calibri"/>
            </a:endParaRPr>
          </a:p>
        </p:txBody>
      </p:sp>
    </p:spTree>
    <p:extLst>
      <p:ext uri="{BB962C8B-B14F-4D97-AF65-F5344CB8AC3E}">
        <p14:creationId xmlns:p14="http://schemas.microsoft.com/office/powerpoint/2010/main" val="3849068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8"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8" name="Title 1">
            <a:extLst>
              <a:ext uri="{FF2B5EF4-FFF2-40B4-BE49-F238E27FC236}">
                <a16:creationId xmlns:a16="http://schemas.microsoft.com/office/drawing/2014/main" id="{B2CBE061-D3BE-6A24-8CD1-8940A71F4D16}"/>
              </a:ext>
            </a:extLst>
          </p:cNvPr>
          <p:cNvSpPr>
            <a:spLocks noGrp="1"/>
          </p:cNvSpPr>
          <p:nvPr>
            <p:ph type="title"/>
          </p:nvPr>
        </p:nvSpPr>
        <p:spPr>
          <a:xfrm>
            <a:off x="1484312" y="685800"/>
            <a:ext cx="4278928" cy="1752599"/>
          </a:xfrm>
        </p:spPr>
        <p:txBody>
          <a:bodyPr>
            <a:normAutofit/>
          </a:bodyPr>
          <a:lstStyle/>
          <a:p>
            <a:r>
              <a:rPr lang="en-US" dirty="0"/>
              <a:t>Xylazine and Wounds</a:t>
            </a:r>
          </a:p>
        </p:txBody>
      </p:sp>
      <p:sp>
        <p:nvSpPr>
          <p:cNvPr id="8" name="Content Placeholder 7">
            <a:extLst>
              <a:ext uri="{FF2B5EF4-FFF2-40B4-BE49-F238E27FC236}">
                <a16:creationId xmlns:a16="http://schemas.microsoft.com/office/drawing/2014/main" id="{822CC5BB-9F86-0346-7831-CCC37858131F}"/>
              </a:ext>
            </a:extLst>
          </p:cNvPr>
          <p:cNvSpPr>
            <a:spLocks noGrp="1"/>
          </p:cNvSpPr>
          <p:nvPr>
            <p:ph idx="1"/>
          </p:nvPr>
        </p:nvSpPr>
        <p:spPr>
          <a:xfrm>
            <a:off x="1484310" y="2666999"/>
            <a:ext cx="4278929" cy="3124201"/>
          </a:xfrm>
        </p:spPr>
        <p:txBody>
          <a:bodyPr>
            <a:normAutofit/>
          </a:bodyPr>
          <a:lstStyle/>
          <a:p>
            <a:endParaRPr lang="en-US" sz="2000"/>
          </a:p>
        </p:txBody>
      </p:sp>
      <p:sp>
        <p:nvSpPr>
          <p:cNvPr id="32"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32CF3584-5FE9-8ED0-15FA-D670E76827AB}"/>
              </a:ext>
            </a:extLst>
          </p:cNvPr>
          <p:cNvPicPr>
            <a:picLocks noChangeAspect="1"/>
          </p:cNvPicPr>
          <p:nvPr/>
        </p:nvPicPr>
        <p:blipFill rotWithShape="1">
          <a:blip r:embed="rId3"/>
          <a:srcRect t="3603" r="-3" b="556"/>
          <a:stretch/>
        </p:blipFill>
        <p:spPr>
          <a:xfrm>
            <a:off x="6434407" y="1011765"/>
            <a:ext cx="4744154" cy="4546708"/>
          </a:xfrm>
          <a:prstGeom prst="rect">
            <a:avLst/>
          </a:prstGeom>
        </p:spPr>
      </p:pic>
    </p:spTree>
    <p:extLst>
      <p:ext uri="{BB962C8B-B14F-4D97-AF65-F5344CB8AC3E}">
        <p14:creationId xmlns:p14="http://schemas.microsoft.com/office/powerpoint/2010/main" val="339071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6655-1149-86DF-E2AD-22FBAFD57B80}"/>
              </a:ext>
            </a:extLst>
          </p:cNvPr>
          <p:cNvSpPr>
            <a:spLocks noGrp="1"/>
          </p:cNvSpPr>
          <p:nvPr>
            <p:ph type="title"/>
          </p:nvPr>
        </p:nvSpPr>
        <p:spPr/>
        <p:txBody>
          <a:bodyPr/>
          <a:lstStyle/>
          <a:p>
            <a:r>
              <a:rPr lang="en-US" dirty="0"/>
              <a:t>Financial disclosures</a:t>
            </a:r>
          </a:p>
        </p:txBody>
      </p:sp>
      <p:sp>
        <p:nvSpPr>
          <p:cNvPr id="3" name="Content Placeholder 2">
            <a:extLst>
              <a:ext uri="{FF2B5EF4-FFF2-40B4-BE49-F238E27FC236}">
                <a16:creationId xmlns:a16="http://schemas.microsoft.com/office/drawing/2014/main" id="{F382286E-FD0B-7379-B5A0-B29012D60DDA}"/>
              </a:ext>
            </a:extLst>
          </p:cNvPr>
          <p:cNvSpPr>
            <a:spLocks noGrp="1"/>
          </p:cNvSpPr>
          <p:nvPr>
            <p:ph idx="1"/>
          </p:nvPr>
        </p:nvSpPr>
        <p:spPr>
          <a:xfrm>
            <a:off x="1454622" y="1172687"/>
            <a:ext cx="10018713" cy="3124201"/>
          </a:xfrm>
        </p:spPr>
        <p:txBody>
          <a:bodyPr/>
          <a:lstStyle/>
          <a:p>
            <a:pPr>
              <a:buClr>
                <a:srgbClr val="1287C3"/>
              </a:buClr>
            </a:pPr>
            <a:r>
              <a:rPr lang="en-US" dirty="0"/>
              <a:t>We have no disclosures</a:t>
            </a:r>
          </a:p>
        </p:txBody>
      </p:sp>
    </p:spTree>
    <p:extLst>
      <p:ext uri="{BB962C8B-B14F-4D97-AF65-F5344CB8AC3E}">
        <p14:creationId xmlns:p14="http://schemas.microsoft.com/office/powerpoint/2010/main" val="69097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E969-0C74-A2EB-D078-1605B5B31A43}"/>
              </a:ext>
            </a:extLst>
          </p:cNvPr>
          <p:cNvSpPr>
            <a:spLocks noGrp="1"/>
          </p:cNvSpPr>
          <p:nvPr>
            <p:ph type="title"/>
          </p:nvPr>
        </p:nvSpPr>
        <p:spPr/>
        <p:txBody>
          <a:bodyPr/>
          <a:lstStyle/>
          <a:p>
            <a:r>
              <a:rPr lang="en-US"/>
              <a:t>Lessons learned:  Xylazine wounds</a:t>
            </a:r>
          </a:p>
        </p:txBody>
      </p:sp>
      <p:sp>
        <p:nvSpPr>
          <p:cNvPr id="3" name="Content Placeholder 2">
            <a:extLst>
              <a:ext uri="{FF2B5EF4-FFF2-40B4-BE49-F238E27FC236}">
                <a16:creationId xmlns:a16="http://schemas.microsoft.com/office/drawing/2014/main" id="{4ED38942-51C7-32B7-FB0A-C8BFECF05C17}"/>
              </a:ext>
            </a:extLst>
          </p:cNvPr>
          <p:cNvSpPr>
            <a:spLocks noGrp="1"/>
          </p:cNvSpPr>
          <p:nvPr>
            <p:ph idx="1"/>
          </p:nvPr>
        </p:nvSpPr>
        <p:spPr>
          <a:xfrm>
            <a:off x="1484310" y="2053643"/>
            <a:ext cx="10018713" cy="3737557"/>
          </a:xfrm>
        </p:spPr>
        <p:txBody>
          <a:bodyPr/>
          <a:lstStyle/>
          <a:p>
            <a:r>
              <a:rPr lang="en-US"/>
              <a:t>Importance of access to high quality, low barrier wound care </a:t>
            </a:r>
          </a:p>
          <a:p>
            <a:pPr>
              <a:buClr>
                <a:srgbClr val="1287C3"/>
              </a:buClr>
            </a:pPr>
            <a:r>
              <a:rPr lang="en-US"/>
              <a:t>Importance of trauma informed patient care (building rapport, establishing trust, reassurance) </a:t>
            </a:r>
          </a:p>
          <a:p>
            <a:pPr>
              <a:buClr>
                <a:srgbClr val="1287C3"/>
              </a:buClr>
            </a:pPr>
            <a:r>
              <a:rPr lang="en-US"/>
              <a:t>Inflammation does not necessarily equivalent to infection </a:t>
            </a:r>
          </a:p>
          <a:p>
            <a:pPr>
              <a:buClr>
                <a:srgbClr val="1287C3"/>
              </a:buClr>
            </a:pPr>
            <a:r>
              <a:rPr lang="en-US"/>
              <a:t>Avoidance of scare tactics (don't use threat of limb loss as means to promote engagement) </a:t>
            </a:r>
          </a:p>
          <a:p>
            <a:pPr>
              <a:buClr>
                <a:srgbClr val="1287C3"/>
              </a:buClr>
            </a:pPr>
            <a:endParaRPr lang="en-US"/>
          </a:p>
          <a:p>
            <a:pPr>
              <a:buClr>
                <a:srgbClr val="1287C3"/>
              </a:buClr>
            </a:pPr>
            <a:endParaRPr lang="en-US"/>
          </a:p>
        </p:txBody>
      </p:sp>
    </p:spTree>
    <p:extLst>
      <p:ext uri="{BB962C8B-B14F-4D97-AF65-F5344CB8AC3E}">
        <p14:creationId xmlns:p14="http://schemas.microsoft.com/office/powerpoint/2010/main" val="31441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5" name="Group 36">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8"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9"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0"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3"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56" name="Group 44">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6"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7"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8"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9"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0"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1"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46EF52DE-6164-1DA6-E3A5-0EF4344AE444}"/>
              </a:ext>
            </a:extLst>
          </p:cNvPr>
          <p:cNvSpPr>
            <a:spLocks noGrp="1"/>
          </p:cNvSpPr>
          <p:nvPr>
            <p:ph type="title"/>
          </p:nvPr>
        </p:nvSpPr>
        <p:spPr>
          <a:xfrm>
            <a:off x="1753496" y="685800"/>
            <a:ext cx="2543201" cy="1752599"/>
          </a:xfrm>
        </p:spPr>
        <p:txBody>
          <a:bodyPr vert="horz" lIns="91440" tIns="45720" rIns="91440" bIns="45720" rtlCol="0" anchor="b">
            <a:normAutofit/>
          </a:bodyPr>
          <a:lstStyle/>
          <a:p>
            <a:pPr algn="l"/>
            <a:r>
              <a:rPr lang="en-US" sz="3200"/>
              <a:t>Xylazine and MOUD treatment</a:t>
            </a:r>
          </a:p>
        </p:txBody>
      </p:sp>
      <p:sp>
        <p:nvSpPr>
          <p:cNvPr id="3" name="Content Placeholder 2">
            <a:extLst>
              <a:ext uri="{FF2B5EF4-FFF2-40B4-BE49-F238E27FC236}">
                <a16:creationId xmlns:a16="http://schemas.microsoft.com/office/drawing/2014/main" id="{93DC8E0B-AB8B-84F9-7771-077D8B9D9ED3}"/>
              </a:ext>
            </a:extLst>
          </p:cNvPr>
          <p:cNvSpPr>
            <a:spLocks noGrp="1"/>
          </p:cNvSpPr>
          <p:nvPr>
            <p:ph sz="half" idx="1"/>
          </p:nvPr>
        </p:nvSpPr>
        <p:spPr>
          <a:xfrm>
            <a:off x="1484310" y="2666999"/>
            <a:ext cx="2967370" cy="3498743"/>
          </a:xfrm>
        </p:spPr>
        <p:txBody>
          <a:bodyPr vert="horz" lIns="91440" tIns="45720" rIns="91440" bIns="45720" rtlCol="0" anchor="t">
            <a:noAutofit/>
          </a:bodyPr>
          <a:lstStyle/>
          <a:p>
            <a:pPr>
              <a:lnSpc>
                <a:spcPct val="90000"/>
              </a:lnSpc>
            </a:pPr>
            <a:r>
              <a:rPr lang="en-US" sz="1300" dirty="0"/>
              <a:t>Methadone, buprenorphine, naloxone – do not work for xylazine withdrawal</a:t>
            </a:r>
          </a:p>
          <a:p>
            <a:pPr>
              <a:lnSpc>
                <a:spcPct val="90000"/>
              </a:lnSpc>
            </a:pPr>
            <a:r>
              <a:rPr lang="en-US" sz="1300" dirty="0"/>
              <a:t>Many treatment facilities and hospitals are still trying to figure out the best way to manage </a:t>
            </a:r>
            <a:r>
              <a:rPr lang="en-US" sz="1300" err="1"/>
              <a:t>tranq</a:t>
            </a:r>
            <a:r>
              <a:rPr lang="en-US" sz="1300" dirty="0"/>
              <a:t> withdrawal symptoms</a:t>
            </a:r>
          </a:p>
          <a:p>
            <a:pPr>
              <a:lnSpc>
                <a:spcPct val="90000"/>
              </a:lnSpc>
            </a:pPr>
            <a:r>
              <a:rPr lang="en-US" sz="1300" dirty="0"/>
              <a:t>Patients who are in dire need of hospitalization (e.g. endocarditis, cellulitis, osteomyelitis, etc.) are hesitant to go to the hospital because of fear of withdrawal</a:t>
            </a:r>
          </a:p>
          <a:p>
            <a:pPr>
              <a:lnSpc>
                <a:spcPct val="90000"/>
              </a:lnSpc>
            </a:pPr>
            <a:r>
              <a:rPr lang="en-US" sz="1300" dirty="0"/>
              <a:t>Patients who are interested in an inpatient drug treatment facility might not be accepted if they have xylazine-induced wounds</a:t>
            </a:r>
          </a:p>
          <a:p>
            <a:pPr>
              <a:lnSpc>
                <a:spcPct val="90000"/>
              </a:lnSpc>
            </a:pPr>
            <a:endParaRPr lang="en-US" sz="1100"/>
          </a:p>
        </p:txBody>
      </p:sp>
      <p:sp>
        <p:nvSpPr>
          <p:cNvPr id="57"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6" descr="Chart, waterfall chart&#10;&#10;Description automatically generated">
            <a:extLst>
              <a:ext uri="{FF2B5EF4-FFF2-40B4-BE49-F238E27FC236}">
                <a16:creationId xmlns:a16="http://schemas.microsoft.com/office/drawing/2014/main" id="{31173E98-2B36-4CBE-1B7D-D69C914985F0}"/>
              </a:ext>
            </a:extLst>
          </p:cNvPr>
          <p:cNvPicPr>
            <a:picLocks noGrp="1" noChangeAspect="1"/>
          </p:cNvPicPr>
          <p:nvPr>
            <p:ph sz="half" idx="2"/>
          </p:nvPr>
        </p:nvPicPr>
        <p:blipFill rotWithShape="1">
          <a:blip r:embed="rId4"/>
          <a:srcRect l="295" r="22541" b="2"/>
          <a:stretch/>
        </p:blipFill>
        <p:spPr>
          <a:xfrm>
            <a:off x="4941202" y="869697"/>
            <a:ext cx="6237359" cy="4546708"/>
          </a:xfrm>
          <a:prstGeom prst="rect">
            <a:avLst/>
          </a:prstGeom>
        </p:spPr>
      </p:pic>
      <p:sp>
        <p:nvSpPr>
          <p:cNvPr id="27" name="TextBox 26">
            <a:extLst>
              <a:ext uri="{FF2B5EF4-FFF2-40B4-BE49-F238E27FC236}">
                <a16:creationId xmlns:a16="http://schemas.microsoft.com/office/drawing/2014/main" id="{35709861-DD9B-2587-C0E7-48E1DA15B891}"/>
              </a:ext>
            </a:extLst>
          </p:cNvPr>
          <p:cNvSpPr txBox="1"/>
          <p:nvPr/>
        </p:nvSpPr>
        <p:spPr>
          <a:xfrm>
            <a:off x="2954694" y="6204856"/>
            <a:ext cx="6344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Chart credit to Dr. Joseph D'Orazio, Temple University Hospital </a:t>
            </a:r>
          </a:p>
        </p:txBody>
      </p:sp>
    </p:spTree>
    <p:extLst>
      <p:ext uri="{BB962C8B-B14F-4D97-AF65-F5344CB8AC3E}">
        <p14:creationId xmlns:p14="http://schemas.microsoft.com/office/powerpoint/2010/main" val="551071838"/>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C741-9448-83C4-0AD6-4DCCD0987E1F}"/>
              </a:ext>
            </a:extLst>
          </p:cNvPr>
          <p:cNvSpPr>
            <a:spLocks noGrp="1"/>
          </p:cNvSpPr>
          <p:nvPr>
            <p:ph type="title"/>
          </p:nvPr>
        </p:nvSpPr>
        <p:spPr/>
        <p:txBody>
          <a:bodyPr/>
          <a:lstStyle/>
          <a:p>
            <a:r>
              <a:rPr lang="en-US"/>
              <a:t>Lessons learned: Xylazine and MOUD treatment</a:t>
            </a:r>
          </a:p>
        </p:txBody>
      </p:sp>
      <p:sp>
        <p:nvSpPr>
          <p:cNvPr id="3" name="Content Placeholder 2">
            <a:extLst>
              <a:ext uri="{FF2B5EF4-FFF2-40B4-BE49-F238E27FC236}">
                <a16:creationId xmlns:a16="http://schemas.microsoft.com/office/drawing/2014/main" id="{2A098A95-1772-172D-76A6-AAD3F2055506}"/>
              </a:ext>
            </a:extLst>
          </p:cNvPr>
          <p:cNvSpPr>
            <a:spLocks noGrp="1"/>
          </p:cNvSpPr>
          <p:nvPr>
            <p:ph idx="1"/>
          </p:nvPr>
        </p:nvSpPr>
        <p:spPr/>
        <p:txBody>
          <a:bodyPr/>
          <a:lstStyle/>
          <a:p>
            <a:r>
              <a:rPr lang="en-US" dirty="0"/>
              <a:t>Adjust treatment strategies: MMT/buprenorphine/injectable naloxone alone do not address  Xylazine </a:t>
            </a:r>
          </a:p>
          <a:p>
            <a:pPr>
              <a:buClr>
                <a:srgbClr val="1287C3"/>
              </a:buClr>
            </a:pPr>
            <a:r>
              <a:rPr lang="en-US" dirty="0"/>
              <a:t>Identify hospitals and rehabs in area familiar with xylazine </a:t>
            </a:r>
          </a:p>
          <a:p>
            <a:pPr>
              <a:buClr>
                <a:srgbClr val="1287C3"/>
              </a:buClr>
            </a:pPr>
            <a:r>
              <a:rPr lang="en-US" dirty="0"/>
              <a:t>Educate patients re: signs and symptoms of </a:t>
            </a:r>
            <a:r>
              <a:rPr lang="en-US" err="1"/>
              <a:t>tranq</a:t>
            </a:r>
            <a:r>
              <a:rPr lang="en-US" dirty="0"/>
              <a:t> </a:t>
            </a:r>
            <a:r>
              <a:rPr lang="en-US"/>
              <a:t>withdrawal</a:t>
            </a:r>
            <a:r>
              <a:rPr lang="en-US" dirty="0"/>
              <a:t> </a:t>
            </a:r>
          </a:p>
          <a:p>
            <a:pPr>
              <a:buClr>
                <a:srgbClr val="1287C3"/>
              </a:buClr>
            </a:pPr>
            <a:r>
              <a:rPr lang="en-US" dirty="0"/>
              <a:t>Educate community partners re: how xylazine may affect treatment access </a:t>
            </a:r>
          </a:p>
        </p:txBody>
      </p:sp>
    </p:spTree>
    <p:extLst>
      <p:ext uri="{BB962C8B-B14F-4D97-AF65-F5344CB8AC3E}">
        <p14:creationId xmlns:p14="http://schemas.microsoft.com/office/powerpoint/2010/main" val="48485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5816-1464-AC68-C4E7-340DBD770613}"/>
              </a:ext>
            </a:extLst>
          </p:cNvPr>
          <p:cNvSpPr>
            <a:spLocks noGrp="1"/>
          </p:cNvSpPr>
          <p:nvPr>
            <p:ph type="title"/>
          </p:nvPr>
        </p:nvSpPr>
        <p:spPr/>
        <p:txBody>
          <a:bodyPr/>
          <a:lstStyle/>
          <a:p>
            <a:pPr algn="ctr"/>
            <a:r>
              <a:rPr lang="en-US">
                <a:cs typeface="Calibri Light"/>
              </a:rPr>
              <a:t>Interventions</a:t>
            </a:r>
          </a:p>
        </p:txBody>
      </p:sp>
      <p:sp>
        <p:nvSpPr>
          <p:cNvPr id="3" name="Content Placeholder 2">
            <a:extLst>
              <a:ext uri="{FF2B5EF4-FFF2-40B4-BE49-F238E27FC236}">
                <a16:creationId xmlns:a16="http://schemas.microsoft.com/office/drawing/2014/main" id="{2CC1AE2C-0104-1FE3-0791-8A8598F37B35}"/>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dirty="0">
                <a:cs typeface="Calibri"/>
              </a:rPr>
              <a:t>Certified Peer Specialists and Certified Recovery Specialists</a:t>
            </a:r>
          </a:p>
          <a:p>
            <a:pPr marL="514350" indent="-514350">
              <a:buAutoNum type="arabicPeriod"/>
            </a:pPr>
            <a:r>
              <a:rPr lang="en-US" dirty="0">
                <a:cs typeface="Calibri"/>
              </a:rPr>
              <a:t>Relationships with hospitals &amp; health centers</a:t>
            </a:r>
          </a:p>
          <a:p>
            <a:pPr marL="514350" indent="-514350">
              <a:buAutoNum type="arabicPeriod"/>
            </a:pPr>
            <a:r>
              <a:rPr lang="en-US" dirty="0">
                <a:cs typeface="Calibri"/>
              </a:rPr>
              <a:t>Educating others in the community</a:t>
            </a:r>
          </a:p>
          <a:p>
            <a:pPr marL="514350" indent="-514350">
              <a:buAutoNum type="arabicPeriod"/>
            </a:pPr>
            <a:r>
              <a:rPr lang="en-US" dirty="0">
                <a:cs typeface="Calibri"/>
              </a:rPr>
              <a:t>Other outreach &amp; street med resources</a:t>
            </a:r>
          </a:p>
          <a:p>
            <a:pPr marL="0" indent="0">
              <a:buNone/>
            </a:pPr>
            <a:endParaRPr lang="en-US">
              <a:cs typeface="Calibri"/>
            </a:endParaRPr>
          </a:p>
        </p:txBody>
      </p:sp>
    </p:spTree>
    <p:extLst>
      <p:ext uri="{BB962C8B-B14F-4D97-AF65-F5344CB8AC3E}">
        <p14:creationId xmlns:p14="http://schemas.microsoft.com/office/powerpoint/2010/main" val="176276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BED1B64B-251E-446A-A285-6626C4EC0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2" name="Group 10">
            <a:extLst>
              <a:ext uri="{FF2B5EF4-FFF2-40B4-BE49-F238E27FC236}">
                <a16:creationId xmlns:a16="http://schemas.microsoft.com/office/drawing/2014/main" id="{CD02B5D1-60D4-4D5B-AFD9-C986E22743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54E16489-5A93-4D86-AAAD-52DB55A8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99456E-7EAD-49F1-B2FE-C2C561C0BE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922702DF-10E7-4320-B99B-75D2EE97F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1EFA49A8-FE55-4D51-B1C9-11F13FFB7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4C63B37C-8CEE-4A72-AFD8-3C2DBD372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31245F86-6106-4758-A825-71AC9D6F9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5AA8F82C-B697-2F33-4286-28CD8780DF4C}"/>
              </a:ext>
            </a:extLst>
          </p:cNvPr>
          <p:cNvSpPr>
            <a:spLocks noGrp="1"/>
          </p:cNvSpPr>
          <p:nvPr>
            <p:ph type="title"/>
          </p:nvPr>
        </p:nvSpPr>
        <p:spPr>
          <a:xfrm>
            <a:off x="1484312" y="1284051"/>
            <a:ext cx="2812385" cy="3723836"/>
          </a:xfrm>
        </p:spPr>
        <p:txBody>
          <a:bodyPr>
            <a:normAutofit/>
          </a:bodyPr>
          <a:lstStyle/>
          <a:p>
            <a:r>
              <a:rPr lang="en-US" sz="3600" dirty="0">
                <a:solidFill>
                  <a:srgbClr val="000000"/>
                </a:solidFill>
                <a:cs typeface="Calibri Light"/>
              </a:rPr>
              <a:t>Certified Peer </a:t>
            </a:r>
            <a:br>
              <a:rPr lang="en-US" sz="3600" dirty="0">
                <a:solidFill>
                  <a:srgbClr val="000000"/>
                </a:solidFill>
                <a:cs typeface="Calibri Light"/>
              </a:rPr>
            </a:br>
            <a:r>
              <a:rPr lang="en-US" sz="3600" dirty="0">
                <a:solidFill>
                  <a:srgbClr val="000000"/>
                </a:solidFill>
                <a:cs typeface="Calibri Light"/>
              </a:rPr>
              <a:t>Specialist</a:t>
            </a:r>
          </a:p>
        </p:txBody>
      </p:sp>
      <p:sp useBgFill="1">
        <p:nvSpPr>
          <p:cNvPr id="19" name="Rounded Rectangle 16">
            <a:extLst>
              <a:ext uri="{FF2B5EF4-FFF2-40B4-BE49-F238E27FC236}">
                <a16:creationId xmlns:a16="http://schemas.microsoft.com/office/drawing/2014/main" id="{A27AE693-58E8-48BC-8ED0-568ABFEAB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ontent Placeholder 2">
            <a:extLst>
              <a:ext uri="{FF2B5EF4-FFF2-40B4-BE49-F238E27FC236}">
                <a16:creationId xmlns:a16="http://schemas.microsoft.com/office/drawing/2014/main" id="{8F133B05-086A-DF6F-8D2B-3794D5CD795C}"/>
              </a:ext>
            </a:extLst>
          </p:cNvPr>
          <p:cNvGraphicFramePr>
            <a:graphicFrameLocks noGrp="1"/>
          </p:cNvGraphicFramePr>
          <p:nvPr>
            <p:ph idx="1"/>
            <p:extLst>
              <p:ext uri="{D42A27DB-BD31-4B8C-83A1-F6EECF244321}">
                <p14:modId xmlns:p14="http://schemas.microsoft.com/office/powerpoint/2010/main" val="2113674664"/>
              </p:ext>
            </p:extLst>
          </p:nvPr>
        </p:nvGraphicFramePr>
        <p:xfrm>
          <a:off x="4941201" y="992181"/>
          <a:ext cx="6237359" cy="4566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197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24C0-CE99-46BB-B29F-7A04C9C396D4}"/>
              </a:ext>
            </a:extLst>
          </p:cNvPr>
          <p:cNvSpPr>
            <a:spLocks noGrp="1"/>
          </p:cNvSpPr>
          <p:nvPr>
            <p:ph type="title"/>
          </p:nvPr>
        </p:nvSpPr>
        <p:spPr>
          <a:xfrm>
            <a:off x="1760706" y="685800"/>
            <a:ext cx="9742318" cy="1752599"/>
          </a:xfrm>
        </p:spPr>
        <p:txBody>
          <a:bodyPr>
            <a:normAutofit/>
          </a:bodyPr>
          <a:lstStyle/>
          <a:p>
            <a:r>
              <a:rPr lang="en-US">
                <a:cs typeface="Calibri Light"/>
              </a:rPr>
              <a:t>Relationships with hospitals &amp; health centers</a:t>
            </a:r>
          </a:p>
        </p:txBody>
      </p:sp>
      <p:graphicFrame>
        <p:nvGraphicFramePr>
          <p:cNvPr id="21" name="Content Placeholder 2">
            <a:extLst>
              <a:ext uri="{FF2B5EF4-FFF2-40B4-BE49-F238E27FC236}">
                <a16:creationId xmlns:a16="http://schemas.microsoft.com/office/drawing/2014/main" id="{FD60F794-CF3A-1A85-218C-AE8C5999DCCE}"/>
              </a:ext>
            </a:extLst>
          </p:cNvPr>
          <p:cNvGraphicFramePr>
            <a:graphicFrameLocks noGrp="1"/>
          </p:cNvGraphicFramePr>
          <p:nvPr>
            <p:ph idx="1"/>
            <p:extLst>
              <p:ext uri="{D42A27DB-BD31-4B8C-83A1-F6EECF244321}">
                <p14:modId xmlns:p14="http://schemas.microsoft.com/office/powerpoint/2010/main" val="1305447586"/>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522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57C3-0D36-D440-92C3-DF6E1F6FBA0E}"/>
              </a:ext>
            </a:extLst>
          </p:cNvPr>
          <p:cNvSpPr>
            <a:spLocks noGrp="1"/>
          </p:cNvSpPr>
          <p:nvPr>
            <p:ph type="title"/>
          </p:nvPr>
        </p:nvSpPr>
        <p:spPr>
          <a:xfrm>
            <a:off x="1760706" y="4452257"/>
            <a:ext cx="9742318" cy="1384980"/>
          </a:xfrm>
        </p:spPr>
        <p:txBody>
          <a:bodyPr>
            <a:normAutofit/>
          </a:bodyPr>
          <a:lstStyle/>
          <a:p>
            <a:r>
              <a:rPr lang="en-US">
                <a:cs typeface="Calibri Light"/>
              </a:rPr>
              <a:t>Educating others in the community</a:t>
            </a:r>
          </a:p>
        </p:txBody>
      </p:sp>
      <p:graphicFrame>
        <p:nvGraphicFramePr>
          <p:cNvPr id="24" name="Content Placeholder 2">
            <a:extLst>
              <a:ext uri="{FF2B5EF4-FFF2-40B4-BE49-F238E27FC236}">
                <a16:creationId xmlns:a16="http://schemas.microsoft.com/office/drawing/2014/main" id="{7A224CE4-812E-7EFB-C109-408758D44E37}"/>
              </a:ext>
            </a:extLst>
          </p:cNvPr>
          <p:cNvGraphicFramePr>
            <a:graphicFrameLocks noGrp="1"/>
          </p:cNvGraphicFramePr>
          <p:nvPr>
            <p:ph idx="1"/>
            <p:extLst>
              <p:ext uri="{D42A27DB-BD31-4B8C-83A1-F6EECF244321}">
                <p14:modId xmlns:p14="http://schemas.microsoft.com/office/powerpoint/2010/main" val="4097876846"/>
              </p:ext>
            </p:extLst>
          </p:nvPr>
        </p:nvGraphicFramePr>
        <p:xfrm>
          <a:off x="1760705" y="865761"/>
          <a:ext cx="9742319" cy="3240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4799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1F2F2F5-6892-36E7-BEBC-78EDEFC46594}"/>
              </a:ext>
            </a:extLst>
          </p:cNvPr>
          <p:cNvSpPr>
            <a:spLocks noGrp="1"/>
          </p:cNvSpPr>
          <p:nvPr>
            <p:ph type="title"/>
          </p:nvPr>
        </p:nvSpPr>
        <p:spPr>
          <a:xfrm>
            <a:off x="535021" y="685800"/>
            <a:ext cx="2639962" cy="5105400"/>
          </a:xfrm>
        </p:spPr>
        <p:txBody>
          <a:bodyPr>
            <a:normAutofit/>
          </a:bodyPr>
          <a:lstStyle/>
          <a:p>
            <a:r>
              <a:rPr lang="en-US">
                <a:solidFill>
                  <a:srgbClr val="FFFFFF"/>
                </a:solidFill>
                <a:cs typeface="Calibri Light"/>
              </a:rPr>
              <a:t>Other outreach &amp; street med resources</a:t>
            </a:r>
          </a:p>
        </p:txBody>
      </p:sp>
      <p:grpSp>
        <p:nvGrpSpPr>
          <p:cNvPr id="25"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26" name="Content Placeholder 2">
            <a:extLst>
              <a:ext uri="{FF2B5EF4-FFF2-40B4-BE49-F238E27FC236}">
                <a16:creationId xmlns:a16="http://schemas.microsoft.com/office/drawing/2014/main" id="{2B40DA20-2B2D-7AA6-AD58-CDAD8F80BF74}"/>
              </a:ext>
            </a:extLst>
          </p:cNvPr>
          <p:cNvGraphicFramePr>
            <a:graphicFrameLocks noGrp="1"/>
          </p:cNvGraphicFramePr>
          <p:nvPr>
            <p:ph idx="1"/>
            <p:extLst>
              <p:ext uri="{D42A27DB-BD31-4B8C-83A1-F6EECF244321}">
                <p14:modId xmlns:p14="http://schemas.microsoft.com/office/powerpoint/2010/main" val="242063598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684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0F01-1A4C-B312-2B2A-7A09F7AD872A}"/>
              </a:ext>
            </a:extLst>
          </p:cNvPr>
          <p:cNvSpPr>
            <a:spLocks noGrp="1"/>
          </p:cNvSpPr>
          <p:nvPr>
            <p:ph type="title"/>
          </p:nvPr>
        </p:nvSpPr>
        <p:spPr/>
        <p:txBody>
          <a:bodyPr/>
          <a:lstStyle/>
          <a:p>
            <a:r>
              <a:rPr lang="en-US">
                <a:cs typeface="Calibri Light"/>
              </a:rPr>
              <a:t>Case Study # 1:  "Bobby"</a:t>
            </a:r>
          </a:p>
        </p:txBody>
      </p:sp>
      <p:sp>
        <p:nvSpPr>
          <p:cNvPr id="3" name="Content Placeholder 2">
            <a:extLst>
              <a:ext uri="{FF2B5EF4-FFF2-40B4-BE49-F238E27FC236}">
                <a16:creationId xmlns:a16="http://schemas.microsoft.com/office/drawing/2014/main" id="{FD53CB78-A73A-F524-FC8F-6BDFE1BDE5D7}"/>
              </a:ext>
            </a:extLst>
          </p:cNvPr>
          <p:cNvSpPr>
            <a:spLocks noGrp="1"/>
          </p:cNvSpPr>
          <p:nvPr>
            <p:ph idx="1"/>
          </p:nvPr>
        </p:nvSpPr>
        <p:spPr/>
        <p:txBody>
          <a:bodyPr/>
          <a:lstStyle/>
          <a:p>
            <a:pPr marL="342900" indent="-342900"/>
            <a:r>
              <a:rPr lang="en-US"/>
              <a:t>48 year-old male with bilateral leg and foot wounds 2/2 injection drug use</a:t>
            </a:r>
          </a:p>
          <a:p>
            <a:pPr marL="342900" indent="-342900">
              <a:buClr>
                <a:srgbClr val="1287C3"/>
              </a:buClr>
            </a:pPr>
            <a:r>
              <a:rPr lang="en-US"/>
              <a:t>Recently confined to wheelchair due to complications of leg wounds</a:t>
            </a:r>
          </a:p>
          <a:p>
            <a:pPr marL="342900" indent="-342900">
              <a:buClr>
                <a:srgbClr val="1287C3"/>
              </a:buClr>
            </a:pPr>
            <a:r>
              <a:rPr lang="en-US"/>
              <a:t>Outreach team first encountered him in October 2022.</a:t>
            </a:r>
          </a:p>
          <a:p>
            <a:pPr marL="342900" indent="-342900">
              <a:buClr>
                <a:srgbClr val="1287C3"/>
              </a:buClr>
            </a:pPr>
            <a:r>
              <a:rPr lang="en-US"/>
              <a:t>Street med RN first encountered him in November 2022</a:t>
            </a:r>
          </a:p>
          <a:p>
            <a:pPr marL="342900" indent="-342900">
              <a:buClr>
                <a:srgbClr val="1287C3"/>
              </a:buClr>
            </a:pPr>
            <a:r>
              <a:rPr lang="en-US"/>
              <a:t>Panhandling in a wheelchair outside of the train station</a:t>
            </a:r>
          </a:p>
          <a:p>
            <a:pPr marL="342900" indent="-342900">
              <a:buClr>
                <a:srgbClr val="1287C3"/>
              </a:buClr>
            </a:pPr>
            <a:r>
              <a:rPr lang="en-US"/>
              <a:t>Sleeping outside in the wheelchair with legs always in a dependent position</a:t>
            </a:r>
          </a:p>
        </p:txBody>
      </p:sp>
    </p:spTree>
    <p:extLst>
      <p:ext uri="{BB962C8B-B14F-4D97-AF65-F5344CB8AC3E}">
        <p14:creationId xmlns:p14="http://schemas.microsoft.com/office/powerpoint/2010/main" val="3223869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3800-EE77-4CB1-DDEC-B213855D49E6}"/>
              </a:ext>
            </a:extLst>
          </p:cNvPr>
          <p:cNvSpPr>
            <a:spLocks noGrp="1"/>
          </p:cNvSpPr>
          <p:nvPr>
            <p:ph type="title"/>
          </p:nvPr>
        </p:nvSpPr>
        <p:spPr/>
        <p:txBody>
          <a:bodyPr/>
          <a:lstStyle/>
          <a:p>
            <a:r>
              <a:rPr lang="en-US"/>
              <a:t>"Bobby," continued</a:t>
            </a:r>
          </a:p>
        </p:txBody>
      </p:sp>
      <p:pic>
        <p:nvPicPr>
          <p:cNvPr id="4" name="Picture 4">
            <a:extLst>
              <a:ext uri="{FF2B5EF4-FFF2-40B4-BE49-F238E27FC236}">
                <a16:creationId xmlns:a16="http://schemas.microsoft.com/office/drawing/2014/main" id="{5AA9C768-5BA2-6C22-F2B8-C66F581E07EE}"/>
              </a:ext>
            </a:extLst>
          </p:cNvPr>
          <p:cNvPicPr>
            <a:picLocks noGrp="1" noChangeAspect="1"/>
          </p:cNvPicPr>
          <p:nvPr>
            <p:ph sz="half" idx="1"/>
          </p:nvPr>
        </p:nvPicPr>
        <p:blipFill>
          <a:blip r:embed="rId3"/>
          <a:stretch>
            <a:fillRect/>
          </a:stretch>
        </p:blipFill>
        <p:spPr>
          <a:xfrm>
            <a:off x="1322133" y="2580736"/>
            <a:ext cx="2486923" cy="3325483"/>
          </a:xfrm>
        </p:spPr>
      </p:pic>
      <p:pic>
        <p:nvPicPr>
          <p:cNvPr id="6" name="Picture 6">
            <a:extLst>
              <a:ext uri="{FF2B5EF4-FFF2-40B4-BE49-F238E27FC236}">
                <a16:creationId xmlns:a16="http://schemas.microsoft.com/office/drawing/2014/main" id="{6039AFA9-6885-7B62-0DF4-58FE66A0E838}"/>
              </a:ext>
            </a:extLst>
          </p:cNvPr>
          <p:cNvPicPr>
            <a:picLocks noGrp="1" noChangeAspect="1"/>
          </p:cNvPicPr>
          <p:nvPr>
            <p:ph sz="half" idx="2"/>
          </p:nvPr>
        </p:nvPicPr>
        <p:blipFill>
          <a:blip r:embed="rId4"/>
          <a:stretch>
            <a:fillRect/>
          </a:stretch>
        </p:blipFill>
        <p:spPr>
          <a:xfrm>
            <a:off x="4605882" y="2436962"/>
            <a:ext cx="2486923" cy="3325483"/>
          </a:xfrm>
        </p:spPr>
      </p:pic>
      <p:pic>
        <p:nvPicPr>
          <p:cNvPr id="7" name="Picture 7" descr="A picture containing cloth&#10;&#10;Description automatically generated">
            <a:extLst>
              <a:ext uri="{FF2B5EF4-FFF2-40B4-BE49-F238E27FC236}">
                <a16:creationId xmlns:a16="http://schemas.microsoft.com/office/drawing/2014/main" id="{FCB357FE-5114-52B4-62B1-88956267A8AC}"/>
              </a:ext>
            </a:extLst>
          </p:cNvPr>
          <p:cNvPicPr>
            <a:picLocks noChangeAspect="1"/>
          </p:cNvPicPr>
          <p:nvPr/>
        </p:nvPicPr>
        <p:blipFill>
          <a:blip r:embed="rId5"/>
          <a:stretch>
            <a:fillRect/>
          </a:stretch>
        </p:blipFill>
        <p:spPr>
          <a:xfrm>
            <a:off x="8218098" y="2333445"/>
            <a:ext cx="2743200" cy="3657600"/>
          </a:xfrm>
          <a:prstGeom prst="rect">
            <a:avLst/>
          </a:prstGeom>
        </p:spPr>
      </p:pic>
    </p:spTree>
    <p:extLst>
      <p:ext uri="{BB962C8B-B14F-4D97-AF65-F5344CB8AC3E}">
        <p14:creationId xmlns:p14="http://schemas.microsoft.com/office/powerpoint/2010/main" val="14236190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zzle with one red piece">
            <a:extLst>
              <a:ext uri="{FF2B5EF4-FFF2-40B4-BE49-F238E27FC236}">
                <a16:creationId xmlns:a16="http://schemas.microsoft.com/office/drawing/2014/main" id="{DEF356C9-F9BD-E936-9FAE-60998A524F74}"/>
              </a:ext>
            </a:extLst>
          </p:cNvPr>
          <p:cNvPicPr>
            <a:picLocks noChangeAspect="1"/>
          </p:cNvPicPr>
          <p:nvPr/>
        </p:nvPicPr>
        <p:blipFill rotWithShape="1">
          <a:blip r:embed="rId3"/>
          <a:srcRect l="29091" r="27445" b="-2"/>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FCEFF04-B9CB-A70B-51E1-CD6C823697E2}"/>
              </a:ext>
            </a:extLst>
          </p:cNvPr>
          <p:cNvSpPr>
            <a:spLocks noGrp="1"/>
          </p:cNvSpPr>
          <p:nvPr>
            <p:ph type="title"/>
          </p:nvPr>
        </p:nvSpPr>
        <p:spPr>
          <a:xfrm>
            <a:off x="972080" y="685800"/>
            <a:ext cx="5260680" cy="1752599"/>
          </a:xfrm>
        </p:spPr>
        <p:txBody>
          <a:bodyPr>
            <a:normAutofit/>
          </a:bodyPr>
          <a:lstStyle/>
          <a:p>
            <a:pPr algn="l"/>
            <a:r>
              <a:rPr lang="en-US">
                <a:cs typeface="Calibri Light"/>
              </a:rPr>
              <a:t>Objectives </a:t>
            </a:r>
          </a:p>
        </p:txBody>
      </p:sp>
      <p:sp>
        <p:nvSpPr>
          <p:cNvPr id="3" name="Content Placeholder 2">
            <a:extLst>
              <a:ext uri="{FF2B5EF4-FFF2-40B4-BE49-F238E27FC236}">
                <a16:creationId xmlns:a16="http://schemas.microsoft.com/office/drawing/2014/main" id="{56E847E1-12D8-D8FD-2B74-87F7228BBFF6}"/>
              </a:ext>
            </a:extLst>
          </p:cNvPr>
          <p:cNvSpPr>
            <a:spLocks noGrp="1"/>
          </p:cNvSpPr>
          <p:nvPr>
            <p:ph idx="1"/>
          </p:nvPr>
        </p:nvSpPr>
        <p:spPr>
          <a:xfrm>
            <a:off x="643468" y="2666999"/>
            <a:ext cx="5260680" cy="3124201"/>
          </a:xfrm>
        </p:spPr>
        <p:txBody>
          <a:bodyPr>
            <a:normAutofit/>
          </a:bodyPr>
          <a:lstStyle/>
          <a:p>
            <a:pPr>
              <a:lnSpc>
                <a:spcPct val="90000"/>
              </a:lnSpc>
            </a:pPr>
            <a:r>
              <a:rPr lang="en-US" sz="1600">
                <a:latin typeface="Arial"/>
                <a:cs typeface="Arial"/>
              </a:rPr>
              <a:t>After participating in this workshop, attendees will be able to name at least (3) emerging health concerns that have been noted to increase with the influx of xylazine into the opioid supply. </a:t>
            </a:r>
            <a:endParaRPr lang="en-US" sz="1600">
              <a:latin typeface="Corbel" panose="020B0503020204020204"/>
              <a:cs typeface="Arial"/>
            </a:endParaRPr>
          </a:p>
          <a:p>
            <a:pPr>
              <a:lnSpc>
                <a:spcPct val="90000"/>
              </a:lnSpc>
              <a:buClr>
                <a:srgbClr val="1287C3"/>
              </a:buClr>
            </a:pPr>
            <a:r>
              <a:rPr lang="en-US" sz="1600">
                <a:latin typeface="Arial"/>
                <a:cs typeface="Arial"/>
              </a:rPr>
              <a:t>Attendees will be able to describe how people with lived experience are essential to creating response plans to health concerns brought on by novel substances.</a:t>
            </a:r>
            <a:endParaRPr lang="en-US" sz="1600">
              <a:latin typeface="Corbel" panose="020B0503020204020204"/>
              <a:cs typeface="Arial"/>
            </a:endParaRPr>
          </a:p>
          <a:p>
            <a:pPr>
              <a:lnSpc>
                <a:spcPct val="90000"/>
              </a:lnSpc>
              <a:buClr>
                <a:srgbClr val="1287C3"/>
              </a:buClr>
            </a:pPr>
            <a:r>
              <a:rPr lang="en-US" sz="1600">
                <a:latin typeface="Arial"/>
                <a:cs typeface="Arial"/>
              </a:rPr>
              <a:t> Attendees will be able to identify possible resources with whom they can partner to address the emerging health concerns related to xylazine use. </a:t>
            </a:r>
            <a:endParaRPr lang="en-US" sz="1600"/>
          </a:p>
        </p:txBody>
      </p:sp>
    </p:spTree>
    <p:extLst>
      <p:ext uri="{BB962C8B-B14F-4D97-AF65-F5344CB8AC3E}">
        <p14:creationId xmlns:p14="http://schemas.microsoft.com/office/powerpoint/2010/main" val="79690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9E8F-C971-BA0C-C164-79A9677B0705}"/>
              </a:ext>
            </a:extLst>
          </p:cNvPr>
          <p:cNvSpPr>
            <a:spLocks noGrp="1"/>
          </p:cNvSpPr>
          <p:nvPr>
            <p:ph type="title"/>
          </p:nvPr>
        </p:nvSpPr>
        <p:spPr/>
        <p:txBody>
          <a:bodyPr/>
          <a:lstStyle/>
          <a:p>
            <a:r>
              <a:rPr lang="en-US"/>
              <a:t>"Bobby," continued</a:t>
            </a:r>
          </a:p>
        </p:txBody>
      </p:sp>
      <p:sp>
        <p:nvSpPr>
          <p:cNvPr id="3" name="Content Placeholder 2">
            <a:extLst>
              <a:ext uri="{FF2B5EF4-FFF2-40B4-BE49-F238E27FC236}">
                <a16:creationId xmlns:a16="http://schemas.microsoft.com/office/drawing/2014/main" id="{2F66142E-FFD8-1A4A-A2C3-BDECF8BC5D52}"/>
              </a:ext>
            </a:extLst>
          </p:cNvPr>
          <p:cNvSpPr>
            <a:spLocks noGrp="1"/>
          </p:cNvSpPr>
          <p:nvPr>
            <p:ph idx="1"/>
          </p:nvPr>
        </p:nvSpPr>
        <p:spPr/>
        <p:txBody>
          <a:bodyPr/>
          <a:lstStyle/>
          <a:p>
            <a:r>
              <a:rPr lang="en-US"/>
              <a:t>Continued providing wound care several times a week</a:t>
            </a:r>
          </a:p>
          <a:p>
            <a:pPr>
              <a:buClr>
                <a:srgbClr val="1287C3"/>
              </a:buClr>
            </a:pPr>
            <a:r>
              <a:rPr lang="en-US"/>
              <a:t>Outreach continued to discuss shelter options</a:t>
            </a:r>
          </a:p>
          <a:p>
            <a:pPr>
              <a:buClr>
                <a:srgbClr val="1287C3"/>
              </a:buClr>
            </a:pPr>
            <a:r>
              <a:rPr lang="en-US"/>
              <a:t>Negative encounter with police</a:t>
            </a:r>
          </a:p>
        </p:txBody>
      </p:sp>
    </p:spTree>
    <p:extLst>
      <p:ext uri="{BB962C8B-B14F-4D97-AF65-F5344CB8AC3E}">
        <p14:creationId xmlns:p14="http://schemas.microsoft.com/office/powerpoint/2010/main" val="1617702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27500CA-FA61-49B6-AC7B-2CE50433D9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9BB2C0D0-9D80-4309-B3A1-320A61FC6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BD302E04-6272-4489-AC6C-BD90F6BE4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654ECFC5-08C7-4BEA-8913-423DF4B20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22B548B5-28F3-4F2F-BDDA-A16D0D276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EB0B6947-A2CA-4DF4-B955-DAFECEC2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D4F51AD8-AD43-4ABE-85E8-4F769F8C2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0C796F6-22FC-4F76-0EF9-EA4FA8994000}"/>
              </a:ext>
            </a:extLst>
          </p:cNvPr>
          <p:cNvSpPr>
            <a:spLocks noGrp="1"/>
          </p:cNvSpPr>
          <p:nvPr>
            <p:ph type="title"/>
          </p:nvPr>
        </p:nvSpPr>
        <p:spPr>
          <a:xfrm>
            <a:off x="1484311" y="685800"/>
            <a:ext cx="5781729" cy="1752599"/>
          </a:xfrm>
        </p:spPr>
        <p:txBody>
          <a:bodyPr>
            <a:normAutofit/>
          </a:bodyPr>
          <a:lstStyle/>
          <a:p>
            <a:r>
              <a:rPr lang="en-US"/>
              <a:t>"Bobby," continued</a:t>
            </a:r>
          </a:p>
        </p:txBody>
      </p:sp>
      <p:sp>
        <p:nvSpPr>
          <p:cNvPr id="3" name="Content Placeholder 2">
            <a:extLst>
              <a:ext uri="{FF2B5EF4-FFF2-40B4-BE49-F238E27FC236}">
                <a16:creationId xmlns:a16="http://schemas.microsoft.com/office/drawing/2014/main" id="{FBC44D47-A376-B990-541E-E474218F1C9F}"/>
              </a:ext>
            </a:extLst>
          </p:cNvPr>
          <p:cNvSpPr>
            <a:spLocks noGrp="1"/>
          </p:cNvSpPr>
          <p:nvPr>
            <p:ph idx="1"/>
          </p:nvPr>
        </p:nvSpPr>
        <p:spPr>
          <a:xfrm>
            <a:off x="1484310" y="2666999"/>
            <a:ext cx="5781730" cy="3124201"/>
          </a:xfrm>
        </p:spPr>
        <p:txBody>
          <a:bodyPr>
            <a:normAutofit/>
          </a:bodyPr>
          <a:lstStyle/>
          <a:p>
            <a:pPr>
              <a:lnSpc>
                <a:spcPct val="90000"/>
              </a:lnSpc>
            </a:pPr>
            <a:r>
              <a:rPr lang="en-US" dirty="0"/>
              <a:t>Less than 3 months after our first meeting, Bobby entered a shelter!</a:t>
            </a:r>
            <a:endParaRPr lang="en-US"/>
          </a:p>
          <a:p>
            <a:pPr>
              <a:lnSpc>
                <a:spcPct val="90000"/>
              </a:lnSpc>
              <a:buClr>
                <a:srgbClr val="1287C3"/>
              </a:buClr>
            </a:pPr>
            <a:r>
              <a:rPr lang="en-US" dirty="0"/>
              <a:t>Fentanyl/</a:t>
            </a:r>
            <a:r>
              <a:rPr lang="en-US" dirty="0" err="1"/>
              <a:t>tranq</a:t>
            </a:r>
            <a:r>
              <a:rPr lang="en-US" dirty="0"/>
              <a:t> use decreased dramatically</a:t>
            </a:r>
            <a:endParaRPr lang="en-US"/>
          </a:p>
          <a:p>
            <a:pPr>
              <a:lnSpc>
                <a:spcPct val="90000"/>
              </a:lnSpc>
              <a:buClr>
                <a:srgbClr val="1287C3"/>
              </a:buClr>
            </a:pPr>
            <a:r>
              <a:rPr lang="en-US" dirty="0"/>
              <a:t>Is considering starting methadone</a:t>
            </a:r>
            <a:endParaRPr lang="en-US"/>
          </a:p>
          <a:p>
            <a:pPr>
              <a:lnSpc>
                <a:spcPct val="90000"/>
              </a:lnSpc>
              <a:buClr>
                <a:srgbClr val="1287C3"/>
              </a:buClr>
            </a:pPr>
            <a:r>
              <a:rPr lang="en-US" dirty="0"/>
              <a:t>Has been engaging in one of our clinics now for regular PCP care</a:t>
            </a:r>
            <a:endParaRPr lang="en-US"/>
          </a:p>
          <a:p>
            <a:pPr>
              <a:lnSpc>
                <a:spcPct val="90000"/>
              </a:lnSpc>
              <a:buClr>
                <a:srgbClr val="1287C3"/>
              </a:buClr>
            </a:pPr>
            <a:endParaRPr lang="en-US"/>
          </a:p>
        </p:txBody>
      </p:sp>
      <p:sp>
        <p:nvSpPr>
          <p:cNvPr id="17" name="Rounded Rectangle 16">
            <a:extLst>
              <a:ext uri="{FF2B5EF4-FFF2-40B4-BE49-F238E27FC236}">
                <a16:creationId xmlns:a16="http://schemas.microsoft.com/office/drawing/2014/main" id="{6958E693-06E1-4835-9E33-076E6D8ED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different&#10;&#10;Description automatically generated">
            <a:extLst>
              <a:ext uri="{FF2B5EF4-FFF2-40B4-BE49-F238E27FC236}">
                <a16:creationId xmlns:a16="http://schemas.microsoft.com/office/drawing/2014/main" id="{E1638AA6-BD92-F41C-ED6D-86CFA9871FDC}"/>
              </a:ext>
            </a:extLst>
          </p:cNvPr>
          <p:cNvPicPr>
            <a:picLocks noChangeAspect="1"/>
          </p:cNvPicPr>
          <p:nvPr/>
        </p:nvPicPr>
        <p:blipFill rotWithShape="1">
          <a:blip r:embed="rId4"/>
          <a:srcRect l="787" r="4897" b="2"/>
          <a:stretch/>
        </p:blipFill>
        <p:spPr>
          <a:xfrm>
            <a:off x="7951593" y="1011765"/>
            <a:ext cx="3226968" cy="4546708"/>
          </a:xfrm>
          <a:prstGeom prst="rect">
            <a:avLst/>
          </a:prstGeom>
        </p:spPr>
      </p:pic>
    </p:spTree>
    <p:extLst>
      <p:ext uri="{BB962C8B-B14F-4D97-AF65-F5344CB8AC3E}">
        <p14:creationId xmlns:p14="http://schemas.microsoft.com/office/powerpoint/2010/main" val="241810727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1EA9D66-62F9-3EE3-1328-35DBC32A56CE}"/>
              </a:ext>
            </a:extLst>
          </p:cNvPr>
          <p:cNvPicPr>
            <a:picLocks noChangeAspect="1"/>
          </p:cNvPicPr>
          <p:nvPr/>
        </p:nvPicPr>
        <p:blipFill rotWithShape="1">
          <a:blip r:embed="rId3"/>
          <a:srcRect l="20749" r="27673"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0BF99EF-2FC4-3130-B128-C67584E37776}"/>
              </a:ext>
            </a:extLst>
          </p:cNvPr>
          <p:cNvSpPr>
            <a:spLocks noGrp="1"/>
          </p:cNvSpPr>
          <p:nvPr>
            <p:ph type="title"/>
          </p:nvPr>
        </p:nvSpPr>
        <p:spPr>
          <a:xfrm>
            <a:off x="972080" y="685800"/>
            <a:ext cx="5260680" cy="1752599"/>
          </a:xfrm>
        </p:spPr>
        <p:txBody>
          <a:bodyPr>
            <a:normAutofit/>
          </a:bodyPr>
          <a:lstStyle/>
          <a:p>
            <a:pPr algn="l"/>
            <a:r>
              <a:rPr lang="en-US">
                <a:cs typeface="Calibri Light"/>
              </a:rPr>
              <a:t>Case study # 2:  "Esther"</a:t>
            </a:r>
          </a:p>
        </p:txBody>
      </p:sp>
      <p:sp>
        <p:nvSpPr>
          <p:cNvPr id="3" name="Content Placeholder 2">
            <a:extLst>
              <a:ext uri="{FF2B5EF4-FFF2-40B4-BE49-F238E27FC236}">
                <a16:creationId xmlns:a16="http://schemas.microsoft.com/office/drawing/2014/main" id="{3A776B03-BD0E-8869-875F-222B515CDE20}"/>
              </a:ext>
            </a:extLst>
          </p:cNvPr>
          <p:cNvSpPr>
            <a:spLocks noGrp="1"/>
          </p:cNvSpPr>
          <p:nvPr>
            <p:ph idx="1"/>
          </p:nvPr>
        </p:nvSpPr>
        <p:spPr>
          <a:xfrm>
            <a:off x="542827" y="3127074"/>
            <a:ext cx="5260680" cy="3124201"/>
          </a:xfrm>
        </p:spPr>
        <p:txBody>
          <a:bodyPr vert="horz" lIns="91440" tIns="45720" rIns="91440" bIns="45720" rtlCol="0" anchor="ctr">
            <a:noAutofit/>
          </a:bodyPr>
          <a:lstStyle/>
          <a:p>
            <a:pPr>
              <a:lnSpc>
                <a:spcPct val="90000"/>
              </a:lnSpc>
            </a:pPr>
            <a:r>
              <a:rPr lang="en-US" sz="1800" dirty="0"/>
              <a:t>32 year old female, unhoused, injecting fentanyl/xylazine &amp; smoking crack cocaine daily.</a:t>
            </a:r>
          </a:p>
          <a:p>
            <a:pPr>
              <a:lnSpc>
                <a:spcPct val="90000"/>
              </a:lnSpc>
              <a:buClr>
                <a:srgbClr val="1287C3"/>
              </a:buClr>
            </a:pPr>
            <a:r>
              <a:rPr lang="en-US" sz="1800" dirty="0" err="1"/>
              <a:t>Hx</a:t>
            </a:r>
            <a:r>
              <a:rPr lang="en-US" sz="1800" dirty="0"/>
              <a:t> of sex work to support her drug habit</a:t>
            </a:r>
          </a:p>
          <a:p>
            <a:pPr>
              <a:lnSpc>
                <a:spcPct val="90000"/>
              </a:lnSpc>
              <a:buClr>
                <a:srgbClr val="1287C3"/>
              </a:buClr>
            </a:pPr>
            <a:r>
              <a:rPr lang="en-US" sz="1800" dirty="0"/>
              <a:t>Had many encounters with another outreach team in the city.</a:t>
            </a:r>
          </a:p>
          <a:p>
            <a:pPr>
              <a:lnSpc>
                <a:spcPct val="90000"/>
              </a:lnSpc>
              <a:buClr>
                <a:srgbClr val="1287C3"/>
              </a:buClr>
            </a:pPr>
            <a:r>
              <a:rPr lang="en-US" sz="1800" dirty="0"/>
              <a:t>We learned of her pregnancy when she was approximately 11 weeks; other outreach team had known about it for a month but did not reach out to street med because of confidentiality concerns</a:t>
            </a:r>
          </a:p>
          <a:p>
            <a:pPr>
              <a:lnSpc>
                <a:spcPct val="90000"/>
              </a:lnSpc>
              <a:buClr>
                <a:srgbClr val="1287C3"/>
              </a:buClr>
            </a:pPr>
            <a:r>
              <a:rPr lang="en-US" sz="1800" dirty="0"/>
              <a:t>G3P2 with 2 prior C-sections</a:t>
            </a:r>
          </a:p>
          <a:p>
            <a:pPr>
              <a:lnSpc>
                <a:spcPct val="90000"/>
              </a:lnSpc>
              <a:buClr>
                <a:srgbClr val="1287C3"/>
              </a:buClr>
            </a:pPr>
            <a:r>
              <a:rPr lang="en-US" sz="1800" dirty="0"/>
              <a:t>Two living children with her parents out of state</a:t>
            </a:r>
          </a:p>
          <a:p>
            <a:pPr>
              <a:lnSpc>
                <a:spcPct val="90000"/>
              </a:lnSpc>
              <a:buClr>
                <a:srgbClr val="1287C3"/>
              </a:buClr>
            </a:pPr>
            <a:endParaRPr lang="en-US" sz="1800" dirty="0"/>
          </a:p>
          <a:p>
            <a:pPr>
              <a:lnSpc>
                <a:spcPct val="90000"/>
              </a:lnSpc>
              <a:buClr>
                <a:srgbClr val="1287C3"/>
              </a:buClr>
            </a:pPr>
            <a:endParaRPr lang="en-US" sz="1400"/>
          </a:p>
        </p:txBody>
      </p:sp>
    </p:spTree>
    <p:extLst>
      <p:ext uri="{BB962C8B-B14F-4D97-AF65-F5344CB8AC3E}">
        <p14:creationId xmlns:p14="http://schemas.microsoft.com/office/powerpoint/2010/main" val="114313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FFAE-CA27-FB0F-F4B9-0012F765C540}"/>
              </a:ext>
            </a:extLst>
          </p:cNvPr>
          <p:cNvSpPr>
            <a:spLocks noGrp="1"/>
          </p:cNvSpPr>
          <p:nvPr>
            <p:ph type="title"/>
          </p:nvPr>
        </p:nvSpPr>
        <p:spPr/>
        <p:txBody>
          <a:bodyPr/>
          <a:lstStyle/>
          <a:p>
            <a:r>
              <a:rPr lang="en-US"/>
              <a:t>"Esther", continued</a:t>
            </a:r>
          </a:p>
        </p:txBody>
      </p:sp>
      <p:sp>
        <p:nvSpPr>
          <p:cNvPr id="3" name="Content Placeholder 2">
            <a:extLst>
              <a:ext uri="{FF2B5EF4-FFF2-40B4-BE49-F238E27FC236}">
                <a16:creationId xmlns:a16="http://schemas.microsoft.com/office/drawing/2014/main" id="{B188B50A-E8A5-F128-1C99-719CD8BDC00B}"/>
              </a:ext>
            </a:extLst>
          </p:cNvPr>
          <p:cNvSpPr>
            <a:spLocks noGrp="1"/>
          </p:cNvSpPr>
          <p:nvPr>
            <p:ph idx="1"/>
          </p:nvPr>
        </p:nvSpPr>
        <p:spPr/>
        <p:txBody>
          <a:bodyPr>
            <a:normAutofit fontScale="92500" lnSpcReduction="10000"/>
          </a:bodyPr>
          <a:lstStyle/>
          <a:p>
            <a:r>
              <a:rPr lang="en-US"/>
              <a:t>After several attempts, we got her to a prenatal appointment at our clinic where she was able to get a dating scan.</a:t>
            </a:r>
          </a:p>
          <a:p>
            <a:pPr>
              <a:buClr>
                <a:srgbClr val="1287C3"/>
              </a:buClr>
            </a:pPr>
            <a:r>
              <a:rPr lang="en-US"/>
              <a:t>She started experiencing withdrawal &amp; left before completing routine prenatal labs</a:t>
            </a:r>
          </a:p>
          <a:p>
            <a:pPr>
              <a:buClr>
                <a:srgbClr val="1287C3"/>
              </a:buClr>
            </a:pPr>
            <a:r>
              <a:rPr lang="en-US"/>
              <a:t>She then declined to return to this clinic because of the distance from where she buys/uses drugs.</a:t>
            </a:r>
          </a:p>
          <a:p>
            <a:pPr>
              <a:buClr>
                <a:srgbClr val="1287C3"/>
              </a:buClr>
            </a:pPr>
            <a:r>
              <a:rPr lang="en-US"/>
              <a:t>We scheduled an appointment at another clinic in her neighborhood, but they were extremely busy that day, and she left after sitting in the waiting room for 45 minutes.</a:t>
            </a:r>
          </a:p>
        </p:txBody>
      </p:sp>
    </p:spTree>
    <p:extLst>
      <p:ext uri="{BB962C8B-B14F-4D97-AF65-F5344CB8AC3E}">
        <p14:creationId xmlns:p14="http://schemas.microsoft.com/office/powerpoint/2010/main" val="195836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578E-4E37-73CC-DC7E-DFB18F9BC9D1}"/>
              </a:ext>
            </a:extLst>
          </p:cNvPr>
          <p:cNvSpPr>
            <a:spLocks noGrp="1"/>
          </p:cNvSpPr>
          <p:nvPr>
            <p:ph type="title"/>
          </p:nvPr>
        </p:nvSpPr>
        <p:spPr/>
        <p:txBody>
          <a:bodyPr/>
          <a:lstStyle/>
          <a:p>
            <a:r>
              <a:rPr lang="en-US"/>
              <a:t>"Esther", continued</a:t>
            </a:r>
          </a:p>
        </p:txBody>
      </p:sp>
      <p:sp>
        <p:nvSpPr>
          <p:cNvPr id="3" name="Content Placeholder 2">
            <a:extLst>
              <a:ext uri="{FF2B5EF4-FFF2-40B4-BE49-F238E27FC236}">
                <a16:creationId xmlns:a16="http://schemas.microsoft.com/office/drawing/2014/main" id="{92AA7175-33B0-3809-D573-DE4639A02C6C}"/>
              </a:ext>
            </a:extLst>
          </p:cNvPr>
          <p:cNvSpPr>
            <a:spLocks noGrp="1"/>
          </p:cNvSpPr>
          <p:nvPr>
            <p:ph idx="1"/>
          </p:nvPr>
        </p:nvSpPr>
        <p:spPr/>
        <p:txBody>
          <a:bodyPr/>
          <a:lstStyle/>
          <a:p>
            <a:r>
              <a:rPr lang="en-US"/>
              <a:t>Continued to look for her during street outreach</a:t>
            </a:r>
          </a:p>
          <a:p>
            <a:pPr>
              <a:buClr>
                <a:srgbClr val="1287C3"/>
              </a:buClr>
            </a:pPr>
            <a:r>
              <a:rPr lang="en-US"/>
              <a:t>Were able to get her into a shelter at 32 weeks</a:t>
            </a:r>
          </a:p>
          <a:p>
            <a:pPr>
              <a:buClr>
                <a:srgbClr val="1287C3"/>
              </a:buClr>
            </a:pPr>
            <a:r>
              <a:rPr lang="en-US"/>
              <a:t>Discussion of methadone, detox.</a:t>
            </a:r>
          </a:p>
        </p:txBody>
      </p:sp>
    </p:spTree>
    <p:extLst>
      <p:ext uri="{BB962C8B-B14F-4D97-AF65-F5344CB8AC3E}">
        <p14:creationId xmlns:p14="http://schemas.microsoft.com/office/powerpoint/2010/main" val="593059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5"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A368B414-27BF-0126-B7B8-B8D773CBABC9}"/>
              </a:ext>
            </a:extLst>
          </p:cNvPr>
          <p:cNvSpPr>
            <a:spLocks noGrp="1"/>
          </p:cNvSpPr>
          <p:nvPr>
            <p:ph type="title"/>
          </p:nvPr>
        </p:nvSpPr>
        <p:spPr>
          <a:xfrm>
            <a:off x="1753496" y="685800"/>
            <a:ext cx="2543201" cy="1752599"/>
          </a:xfrm>
        </p:spPr>
        <p:txBody>
          <a:bodyPr anchor="b">
            <a:normAutofit/>
          </a:bodyPr>
          <a:lstStyle/>
          <a:p>
            <a:pPr algn="l"/>
            <a:r>
              <a:rPr lang="en-US" sz="3200"/>
              <a:t>"Esther", continued</a:t>
            </a:r>
          </a:p>
        </p:txBody>
      </p:sp>
      <p:sp>
        <p:nvSpPr>
          <p:cNvPr id="11" name="Content Placeholder 10">
            <a:extLst>
              <a:ext uri="{FF2B5EF4-FFF2-40B4-BE49-F238E27FC236}">
                <a16:creationId xmlns:a16="http://schemas.microsoft.com/office/drawing/2014/main" id="{896BAD2D-137D-526A-3F60-3CE91E9110C8}"/>
              </a:ext>
            </a:extLst>
          </p:cNvPr>
          <p:cNvSpPr>
            <a:spLocks noGrp="1"/>
          </p:cNvSpPr>
          <p:nvPr>
            <p:ph idx="1"/>
          </p:nvPr>
        </p:nvSpPr>
        <p:spPr>
          <a:xfrm>
            <a:off x="1484310" y="2666999"/>
            <a:ext cx="2812387" cy="3124201"/>
          </a:xfrm>
        </p:spPr>
        <p:txBody>
          <a:bodyPr anchor="t">
            <a:normAutofit/>
          </a:bodyPr>
          <a:lstStyle/>
          <a:p>
            <a:r>
              <a:rPr lang="en-US" sz="1800"/>
              <a:t>Weeks 38-40:  the most stressful game of cat vs mouse ever!</a:t>
            </a:r>
          </a:p>
          <a:p>
            <a:pPr>
              <a:buClr>
                <a:srgbClr val="1287C3"/>
              </a:buClr>
            </a:pPr>
            <a:r>
              <a:rPr lang="en-US" sz="1800"/>
              <a:t>She became our top priority!</a:t>
            </a:r>
          </a:p>
          <a:p>
            <a:pPr>
              <a:buClr>
                <a:srgbClr val="1287C3"/>
              </a:buClr>
            </a:pPr>
            <a:r>
              <a:rPr lang="en-US" sz="1800"/>
              <a:t>40 weeks:  APB to all local hospitals.</a:t>
            </a:r>
          </a:p>
        </p:txBody>
      </p:sp>
      <p:sp>
        <p:nvSpPr>
          <p:cNvPr id="13"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Hide And Seek Free Stock Photo - Public Domain Pictures">
            <a:extLst>
              <a:ext uri="{FF2B5EF4-FFF2-40B4-BE49-F238E27FC236}">
                <a16:creationId xmlns:a16="http://schemas.microsoft.com/office/drawing/2014/main" id="{827D3494-BAF4-B8EF-BEA6-210845340CA3}"/>
              </a:ext>
            </a:extLst>
          </p:cNvPr>
          <p:cNvPicPr>
            <a:picLocks noChangeAspect="1"/>
          </p:cNvPicPr>
          <p:nvPr/>
        </p:nvPicPr>
        <p:blipFill rotWithShape="1">
          <a:blip r:embed="rId3"/>
          <a:srcRect l="8336"/>
          <a:stretch/>
        </p:blipFill>
        <p:spPr>
          <a:xfrm>
            <a:off x="4941202" y="942492"/>
            <a:ext cx="6356112" cy="4635772"/>
          </a:xfrm>
          <a:prstGeom prst="rect">
            <a:avLst/>
          </a:prstGeom>
        </p:spPr>
      </p:pic>
    </p:spTree>
    <p:extLst>
      <p:ext uri="{BB962C8B-B14F-4D97-AF65-F5344CB8AC3E}">
        <p14:creationId xmlns:p14="http://schemas.microsoft.com/office/powerpoint/2010/main" val="3132721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FF0F-22C9-3973-FAAA-A3ABF51FA3D6}"/>
              </a:ext>
            </a:extLst>
          </p:cNvPr>
          <p:cNvSpPr>
            <a:spLocks noGrp="1"/>
          </p:cNvSpPr>
          <p:nvPr>
            <p:ph type="title"/>
          </p:nvPr>
        </p:nvSpPr>
        <p:spPr/>
        <p:txBody>
          <a:bodyPr/>
          <a:lstStyle/>
          <a:p>
            <a:r>
              <a:rPr lang="en-US"/>
              <a:t>"Esther", continued</a:t>
            </a:r>
          </a:p>
        </p:txBody>
      </p:sp>
      <p:sp>
        <p:nvSpPr>
          <p:cNvPr id="3" name="Content Placeholder 2">
            <a:extLst>
              <a:ext uri="{FF2B5EF4-FFF2-40B4-BE49-F238E27FC236}">
                <a16:creationId xmlns:a16="http://schemas.microsoft.com/office/drawing/2014/main" id="{0594474A-1813-431E-0ABF-D87B1D7FC004}"/>
              </a:ext>
            </a:extLst>
          </p:cNvPr>
          <p:cNvSpPr>
            <a:spLocks noGrp="1"/>
          </p:cNvSpPr>
          <p:nvPr>
            <p:ph idx="1"/>
          </p:nvPr>
        </p:nvSpPr>
        <p:spPr/>
        <p:txBody>
          <a:bodyPr/>
          <a:lstStyle/>
          <a:p>
            <a:r>
              <a:rPr lang="en-US"/>
              <a:t>Reported contractions to shelter staff on a Saturday</a:t>
            </a:r>
          </a:p>
          <a:p>
            <a:pPr>
              <a:buClr>
                <a:srgbClr val="1287C3"/>
              </a:buClr>
            </a:pPr>
            <a:r>
              <a:rPr lang="en-US"/>
              <a:t>Eventually agreed to go to the hospital where she had a successful C-section </a:t>
            </a:r>
          </a:p>
          <a:p>
            <a:pPr>
              <a:buClr>
                <a:srgbClr val="1287C3"/>
              </a:buClr>
            </a:pPr>
            <a:r>
              <a:rPr lang="en-US"/>
              <a:t>Nexplanon inserted prior to discharge</a:t>
            </a:r>
          </a:p>
          <a:p>
            <a:pPr>
              <a:buClr>
                <a:srgbClr val="1287C3"/>
              </a:buClr>
            </a:pPr>
            <a:r>
              <a:rPr lang="en-US"/>
              <a:t>Postpartum follow up</a:t>
            </a:r>
          </a:p>
        </p:txBody>
      </p:sp>
    </p:spTree>
    <p:extLst>
      <p:ext uri="{BB962C8B-B14F-4D97-AF65-F5344CB8AC3E}">
        <p14:creationId xmlns:p14="http://schemas.microsoft.com/office/powerpoint/2010/main" val="3305086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7FF92-8FF7-C43D-6EE6-5E4E1FE3DF7F}"/>
              </a:ext>
            </a:extLst>
          </p:cNvPr>
          <p:cNvSpPr>
            <a:spLocks noGrp="1"/>
          </p:cNvSpPr>
          <p:nvPr>
            <p:ph type="title"/>
          </p:nvPr>
        </p:nvSpPr>
        <p:spPr/>
        <p:txBody>
          <a:bodyPr/>
          <a:lstStyle/>
          <a:p>
            <a:r>
              <a:rPr lang="en-US">
                <a:cs typeface="Calibri Light"/>
              </a:rPr>
              <a:t>Case study # 3: Matthew</a:t>
            </a:r>
          </a:p>
        </p:txBody>
      </p:sp>
      <p:sp>
        <p:nvSpPr>
          <p:cNvPr id="3" name="Content Placeholder 2">
            <a:extLst>
              <a:ext uri="{FF2B5EF4-FFF2-40B4-BE49-F238E27FC236}">
                <a16:creationId xmlns:a16="http://schemas.microsoft.com/office/drawing/2014/main" id="{42A30BF6-54DA-9966-3F11-CC495DA2F405}"/>
              </a:ext>
            </a:extLst>
          </p:cNvPr>
          <p:cNvSpPr>
            <a:spLocks noGrp="1"/>
          </p:cNvSpPr>
          <p:nvPr>
            <p:ph idx="1"/>
          </p:nvPr>
        </p:nvSpPr>
        <p:spPr/>
        <p:txBody>
          <a:bodyPr>
            <a:normAutofit lnSpcReduction="10000"/>
          </a:bodyPr>
          <a:lstStyle/>
          <a:p>
            <a:r>
              <a:rPr lang="en-US"/>
              <a:t>29 year old-male, injecting 1 bundle of fentanyl/</a:t>
            </a:r>
            <a:r>
              <a:rPr lang="en-US" err="1"/>
              <a:t>tranq</a:t>
            </a:r>
            <a:r>
              <a:rPr lang="en-US"/>
              <a:t> daily</a:t>
            </a:r>
          </a:p>
          <a:p>
            <a:pPr>
              <a:buClr>
                <a:srgbClr val="1287C3"/>
              </a:buClr>
            </a:pPr>
            <a:r>
              <a:rPr lang="en-US"/>
              <a:t>Unhoused</a:t>
            </a:r>
          </a:p>
          <a:p>
            <a:pPr>
              <a:buClr>
                <a:srgbClr val="1287C3"/>
              </a:buClr>
            </a:pPr>
            <a:r>
              <a:rPr lang="en-US"/>
              <a:t>He had a few sporadic visits with our team for abscesses/wounds but was not interested in MOUD.</a:t>
            </a:r>
          </a:p>
          <a:p>
            <a:pPr>
              <a:buClr>
                <a:srgbClr val="1287C3"/>
              </a:buClr>
            </a:pPr>
            <a:r>
              <a:rPr lang="en-US"/>
              <a:t>Lost to care for several months.</a:t>
            </a:r>
          </a:p>
          <a:p>
            <a:pPr>
              <a:buClr>
                <a:srgbClr val="1287C3"/>
              </a:buClr>
            </a:pPr>
            <a:r>
              <a:rPr lang="en-US"/>
              <a:t>4 months ago, another patient asked us to look for him; she reported that he had "bad wounds" and that she was really worried about him.</a:t>
            </a:r>
          </a:p>
          <a:p>
            <a:pPr>
              <a:buClr>
                <a:srgbClr val="1287C3"/>
              </a:buClr>
            </a:pPr>
            <a:endParaRPr lang="en-US"/>
          </a:p>
          <a:p>
            <a:pPr>
              <a:buClr>
                <a:srgbClr val="1287C3"/>
              </a:buClr>
            </a:pPr>
            <a:endParaRPr lang="en-US"/>
          </a:p>
        </p:txBody>
      </p:sp>
    </p:spTree>
    <p:extLst>
      <p:ext uri="{BB962C8B-B14F-4D97-AF65-F5344CB8AC3E}">
        <p14:creationId xmlns:p14="http://schemas.microsoft.com/office/powerpoint/2010/main" val="4002004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1F3D-B439-2235-5C00-03D8DC68B700}"/>
              </a:ext>
            </a:extLst>
          </p:cNvPr>
          <p:cNvSpPr>
            <a:spLocks noGrp="1"/>
          </p:cNvSpPr>
          <p:nvPr>
            <p:ph type="title"/>
          </p:nvPr>
        </p:nvSpPr>
        <p:spPr/>
        <p:txBody>
          <a:bodyPr/>
          <a:lstStyle/>
          <a:p>
            <a:r>
              <a:rPr lang="en-US"/>
              <a:t>Case study # 3: Matthew</a:t>
            </a:r>
          </a:p>
        </p:txBody>
      </p:sp>
      <p:sp>
        <p:nvSpPr>
          <p:cNvPr id="3" name="Content Placeholder 2">
            <a:extLst>
              <a:ext uri="{FF2B5EF4-FFF2-40B4-BE49-F238E27FC236}">
                <a16:creationId xmlns:a16="http://schemas.microsoft.com/office/drawing/2014/main" id="{1879DF15-77D2-F93C-A1A2-575B487A787F}"/>
              </a:ext>
            </a:extLst>
          </p:cNvPr>
          <p:cNvSpPr>
            <a:spLocks noGrp="1"/>
          </p:cNvSpPr>
          <p:nvPr>
            <p:ph idx="1"/>
          </p:nvPr>
        </p:nvSpPr>
        <p:spPr/>
        <p:txBody>
          <a:bodyPr/>
          <a:lstStyle/>
          <a:p>
            <a:r>
              <a:rPr lang="en-US" dirty="0"/>
              <a:t>We located him that week; he was in a wheelchair (prior to this had been fully ambulatory)</a:t>
            </a:r>
          </a:p>
          <a:p>
            <a:pPr>
              <a:buClr>
                <a:srgbClr val="1287C3"/>
              </a:buClr>
            </a:pPr>
            <a:r>
              <a:rPr lang="en-US" dirty="0"/>
              <a:t>He had been hospitalized the month prior for a groin abscess but self-discharged due to insufficient management of pain and withdrawal symptoms</a:t>
            </a:r>
          </a:p>
          <a:p>
            <a:pPr>
              <a:buClr>
                <a:srgbClr val="1287C3"/>
              </a:buClr>
            </a:pPr>
            <a:r>
              <a:rPr lang="en-US" dirty="0"/>
              <a:t>We were able to get him a bed in the shelter that day</a:t>
            </a:r>
          </a:p>
        </p:txBody>
      </p:sp>
    </p:spTree>
    <p:extLst>
      <p:ext uri="{BB962C8B-B14F-4D97-AF65-F5344CB8AC3E}">
        <p14:creationId xmlns:p14="http://schemas.microsoft.com/office/powerpoint/2010/main" val="2235852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6824-AF7A-4D66-7554-BDA6C5863635}"/>
              </a:ext>
            </a:extLst>
          </p:cNvPr>
          <p:cNvSpPr>
            <a:spLocks noGrp="1"/>
          </p:cNvSpPr>
          <p:nvPr>
            <p:ph type="title"/>
          </p:nvPr>
        </p:nvSpPr>
        <p:spPr/>
        <p:txBody>
          <a:bodyPr/>
          <a:lstStyle/>
          <a:p>
            <a:r>
              <a:rPr lang="en-US"/>
              <a:t>Case study # 3: Matthew</a:t>
            </a:r>
          </a:p>
        </p:txBody>
      </p:sp>
      <p:sp>
        <p:nvSpPr>
          <p:cNvPr id="3" name="Content Placeholder 2">
            <a:extLst>
              <a:ext uri="{FF2B5EF4-FFF2-40B4-BE49-F238E27FC236}">
                <a16:creationId xmlns:a16="http://schemas.microsoft.com/office/drawing/2014/main" id="{7275AF9C-1335-0E4A-BDB1-8F147A3577BE}"/>
              </a:ext>
            </a:extLst>
          </p:cNvPr>
          <p:cNvSpPr>
            <a:spLocks noGrp="1"/>
          </p:cNvSpPr>
          <p:nvPr>
            <p:ph idx="1"/>
          </p:nvPr>
        </p:nvSpPr>
        <p:spPr/>
        <p:txBody>
          <a:bodyPr/>
          <a:lstStyle/>
          <a:p>
            <a:r>
              <a:rPr lang="en-US"/>
              <a:t>Physical exam:  Distal tips of all 5 toes of the R foot with necrosis. R foot dusky, cold to touch.  Diminished pedal pulses on the R.  Multiple open wounds of R leg; R groin wound with adherent gauze.</a:t>
            </a:r>
          </a:p>
          <a:p>
            <a:pPr>
              <a:buClr>
                <a:srgbClr val="1287C3"/>
              </a:buClr>
            </a:pPr>
            <a:r>
              <a:rPr lang="en-US"/>
              <a:t>Review of hospital records showed that he had undergone an I &amp; D of a R groin abscess and subsequently was found to have a thrombus in the R femoral artery.</a:t>
            </a:r>
          </a:p>
        </p:txBody>
      </p:sp>
    </p:spTree>
    <p:extLst>
      <p:ext uri="{BB962C8B-B14F-4D97-AF65-F5344CB8AC3E}">
        <p14:creationId xmlns:p14="http://schemas.microsoft.com/office/powerpoint/2010/main" val="4216045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4185-9677-4138-51F4-6C03A72218FA}"/>
              </a:ext>
            </a:extLst>
          </p:cNvPr>
          <p:cNvSpPr>
            <a:spLocks noGrp="1"/>
          </p:cNvSpPr>
          <p:nvPr>
            <p:ph type="title"/>
          </p:nvPr>
        </p:nvSpPr>
        <p:spPr/>
        <p:txBody>
          <a:bodyPr/>
          <a:lstStyle/>
          <a:p>
            <a:r>
              <a:rPr lang="en-US"/>
              <a:t>Quick Poll </a:t>
            </a:r>
          </a:p>
        </p:txBody>
      </p:sp>
      <p:sp>
        <p:nvSpPr>
          <p:cNvPr id="3" name="Content Placeholder 2">
            <a:extLst>
              <a:ext uri="{FF2B5EF4-FFF2-40B4-BE49-F238E27FC236}">
                <a16:creationId xmlns:a16="http://schemas.microsoft.com/office/drawing/2014/main" id="{14A5E8ED-C0CA-53F3-845D-F1A77DCA90AB}"/>
              </a:ext>
            </a:extLst>
          </p:cNvPr>
          <p:cNvSpPr>
            <a:spLocks noGrp="1"/>
          </p:cNvSpPr>
          <p:nvPr>
            <p:ph idx="1"/>
          </p:nvPr>
        </p:nvSpPr>
        <p:spPr/>
        <p:txBody>
          <a:bodyPr/>
          <a:lstStyle/>
          <a:p>
            <a:r>
              <a:rPr lang="en-US"/>
              <a:t>How many folks are familiar with xylazine? </a:t>
            </a:r>
          </a:p>
          <a:p>
            <a:pPr>
              <a:buClr>
                <a:srgbClr val="1287C3"/>
              </a:buClr>
            </a:pPr>
            <a:r>
              <a:rPr lang="en-US"/>
              <a:t>How many have seen it in your community? </a:t>
            </a:r>
          </a:p>
        </p:txBody>
      </p:sp>
    </p:spTree>
    <p:extLst>
      <p:ext uri="{BB962C8B-B14F-4D97-AF65-F5344CB8AC3E}">
        <p14:creationId xmlns:p14="http://schemas.microsoft.com/office/powerpoint/2010/main" val="355316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BA1-2BA3-307B-71AE-D1398584D306}"/>
              </a:ext>
            </a:extLst>
          </p:cNvPr>
          <p:cNvSpPr>
            <a:spLocks noGrp="1"/>
          </p:cNvSpPr>
          <p:nvPr>
            <p:ph type="title"/>
          </p:nvPr>
        </p:nvSpPr>
        <p:spPr/>
        <p:txBody>
          <a:bodyPr/>
          <a:lstStyle/>
          <a:p>
            <a:r>
              <a:rPr lang="en-US"/>
              <a:t>Case study # 3: Matthew</a:t>
            </a:r>
          </a:p>
        </p:txBody>
      </p:sp>
      <p:sp>
        <p:nvSpPr>
          <p:cNvPr id="3" name="Content Placeholder 2">
            <a:extLst>
              <a:ext uri="{FF2B5EF4-FFF2-40B4-BE49-F238E27FC236}">
                <a16:creationId xmlns:a16="http://schemas.microsoft.com/office/drawing/2014/main" id="{AED901D2-255F-D163-E738-8BE7A73DAFAC}"/>
              </a:ext>
            </a:extLst>
          </p:cNvPr>
          <p:cNvSpPr>
            <a:spLocks noGrp="1"/>
          </p:cNvSpPr>
          <p:nvPr>
            <p:ph idx="1"/>
          </p:nvPr>
        </p:nvSpPr>
        <p:spPr/>
        <p:txBody>
          <a:bodyPr/>
          <a:lstStyle/>
          <a:p>
            <a:r>
              <a:rPr lang="en-US" dirty="0"/>
              <a:t>Street med NPs saw him 3 more times over the next week, and with each visit, the gangrene had spread even more.</a:t>
            </a:r>
          </a:p>
          <a:p>
            <a:pPr>
              <a:buClr>
                <a:srgbClr val="1287C3"/>
              </a:buClr>
            </a:pPr>
            <a:r>
              <a:rPr lang="en-US" dirty="0"/>
              <a:t>Patient repeatedly declined to return to the hospital</a:t>
            </a:r>
          </a:p>
          <a:p>
            <a:pPr>
              <a:buClr>
                <a:srgbClr val="1287C3"/>
              </a:buClr>
            </a:pPr>
            <a:r>
              <a:rPr lang="en-US" dirty="0"/>
              <a:t>CPS spoke to patient after NP finished talking to him for the 3rd time, and then the patient agreed to go!</a:t>
            </a:r>
          </a:p>
        </p:txBody>
      </p:sp>
    </p:spTree>
    <p:extLst>
      <p:ext uri="{BB962C8B-B14F-4D97-AF65-F5344CB8AC3E}">
        <p14:creationId xmlns:p14="http://schemas.microsoft.com/office/powerpoint/2010/main" val="3496471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AAA545E-E534-36EF-7D78-568D6155008F}"/>
              </a:ext>
            </a:extLst>
          </p:cNvPr>
          <p:cNvSpPr>
            <a:spLocks noGrp="1"/>
          </p:cNvSpPr>
          <p:nvPr>
            <p:ph type="title"/>
          </p:nvPr>
        </p:nvSpPr>
        <p:spPr>
          <a:xfrm>
            <a:off x="1484312" y="685800"/>
            <a:ext cx="4278928" cy="1752599"/>
          </a:xfrm>
        </p:spPr>
        <p:txBody>
          <a:bodyPr>
            <a:normAutofit/>
          </a:bodyPr>
          <a:lstStyle/>
          <a:p>
            <a:r>
              <a:rPr lang="en-US"/>
              <a:t>Case study # 3: Matthew</a:t>
            </a:r>
          </a:p>
        </p:txBody>
      </p:sp>
      <p:sp>
        <p:nvSpPr>
          <p:cNvPr id="3" name="Content Placeholder 2">
            <a:extLst>
              <a:ext uri="{FF2B5EF4-FFF2-40B4-BE49-F238E27FC236}">
                <a16:creationId xmlns:a16="http://schemas.microsoft.com/office/drawing/2014/main" id="{541F4D0C-18CB-D783-2D8C-DA71551D73DB}"/>
              </a:ext>
            </a:extLst>
          </p:cNvPr>
          <p:cNvSpPr>
            <a:spLocks noGrp="1"/>
          </p:cNvSpPr>
          <p:nvPr>
            <p:ph idx="1"/>
          </p:nvPr>
        </p:nvSpPr>
        <p:spPr>
          <a:xfrm>
            <a:off x="1484310" y="2666999"/>
            <a:ext cx="4278929" cy="3124201"/>
          </a:xfrm>
        </p:spPr>
        <p:txBody>
          <a:bodyPr>
            <a:normAutofit/>
          </a:bodyPr>
          <a:lstStyle/>
          <a:p>
            <a:pPr>
              <a:lnSpc>
                <a:spcPct val="90000"/>
              </a:lnSpc>
            </a:pPr>
            <a:r>
              <a:rPr lang="en-US" sz="1700" dirty="0"/>
              <a:t>CPS drove back to our office to get the wheelchair van</a:t>
            </a:r>
          </a:p>
          <a:p>
            <a:pPr>
              <a:lnSpc>
                <a:spcPct val="90000"/>
              </a:lnSpc>
              <a:buClr>
                <a:srgbClr val="1287C3"/>
              </a:buClr>
            </a:pPr>
            <a:r>
              <a:rPr lang="en-US" sz="1700" dirty="0"/>
              <a:t>We stopped at McDonald's along the way as he had not eaten that day</a:t>
            </a:r>
          </a:p>
          <a:p>
            <a:pPr>
              <a:lnSpc>
                <a:spcPct val="90000"/>
              </a:lnSpc>
              <a:buClr>
                <a:srgbClr val="1287C3"/>
              </a:buClr>
            </a:pPr>
            <a:r>
              <a:rPr lang="en-US" sz="1700" dirty="0"/>
              <a:t>Warm handoff to addiction med provider in the ED; NP stayed with patient until he was in a bed.</a:t>
            </a:r>
          </a:p>
          <a:p>
            <a:pPr>
              <a:lnSpc>
                <a:spcPct val="90000"/>
              </a:lnSpc>
              <a:buClr>
                <a:srgbClr val="1287C3"/>
              </a:buClr>
            </a:pPr>
            <a:r>
              <a:rPr lang="en-US" sz="1700" dirty="0"/>
              <a:t>A few days later, it was determined that the leg could not be salvaged, and he had surgery to amputate above the knee.</a:t>
            </a:r>
          </a:p>
        </p:txBody>
      </p:sp>
      <p:sp>
        <p:nvSpPr>
          <p:cNvPr id="18"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Multi-layer burger with fries on wood board">
            <a:extLst>
              <a:ext uri="{FF2B5EF4-FFF2-40B4-BE49-F238E27FC236}">
                <a16:creationId xmlns:a16="http://schemas.microsoft.com/office/drawing/2014/main" id="{408911F1-7A55-E8B6-E743-109C24C4865B}"/>
              </a:ext>
            </a:extLst>
          </p:cNvPr>
          <p:cNvPicPr>
            <a:picLocks noChangeAspect="1"/>
          </p:cNvPicPr>
          <p:nvPr/>
        </p:nvPicPr>
        <p:blipFill rotWithShape="1">
          <a:blip r:embed="rId3"/>
          <a:srcRect l="22267" r="8085" b="1"/>
          <a:stretch/>
        </p:blipFill>
        <p:spPr>
          <a:xfrm>
            <a:off x="6434407" y="1011765"/>
            <a:ext cx="4744154" cy="4546708"/>
          </a:xfrm>
          <a:prstGeom prst="rect">
            <a:avLst/>
          </a:prstGeom>
        </p:spPr>
      </p:pic>
    </p:spTree>
    <p:extLst>
      <p:ext uri="{BB962C8B-B14F-4D97-AF65-F5344CB8AC3E}">
        <p14:creationId xmlns:p14="http://schemas.microsoft.com/office/powerpoint/2010/main" val="379544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177B-571A-3FC4-12C5-857E8F2ADC6B}"/>
              </a:ext>
            </a:extLst>
          </p:cNvPr>
          <p:cNvSpPr>
            <a:spLocks noGrp="1"/>
          </p:cNvSpPr>
          <p:nvPr>
            <p:ph type="title"/>
          </p:nvPr>
        </p:nvSpPr>
        <p:spPr/>
        <p:txBody>
          <a:bodyPr/>
          <a:lstStyle/>
          <a:p>
            <a:pPr algn="ctr"/>
            <a:r>
              <a:rPr lang="en-US">
                <a:cs typeface="Calibri Light"/>
              </a:rPr>
              <a:t>Summary</a:t>
            </a:r>
          </a:p>
        </p:txBody>
      </p:sp>
      <p:sp>
        <p:nvSpPr>
          <p:cNvPr id="3" name="Content Placeholder 2">
            <a:extLst>
              <a:ext uri="{FF2B5EF4-FFF2-40B4-BE49-F238E27FC236}">
                <a16:creationId xmlns:a16="http://schemas.microsoft.com/office/drawing/2014/main" id="{780F1095-D891-B210-DF9F-7537B94189CD}"/>
              </a:ext>
            </a:extLst>
          </p:cNvPr>
          <p:cNvSpPr>
            <a:spLocks noGrp="1"/>
          </p:cNvSpPr>
          <p:nvPr>
            <p:ph idx="1"/>
          </p:nvPr>
        </p:nvSpPr>
        <p:spPr/>
        <p:txBody>
          <a:bodyPr>
            <a:normAutofit fontScale="92500" lnSpcReduction="20000"/>
          </a:bodyPr>
          <a:lstStyle/>
          <a:p>
            <a:r>
              <a:rPr lang="en-US" dirty="0"/>
              <a:t>As if the regular opioid crisis wasn't bad enough, xylazine has further complicated care for people who use drugs, especially among those who are unhoused.</a:t>
            </a:r>
          </a:p>
          <a:p>
            <a:pPr>
              <a:buClr>
                <a:srgbClr val="1287C3"/>
              </a:buClr>
            </a:pPr>
            <a:r>
              <a:rPr lang="en-US" dirty="0"/>
              <a:t>Complex wounds, delayed and suboptimal pregnancy care, and challenges with MOUD treatment are three of the most urgent consequences that we see</a:t>
            </a:r>
          </a:p>
          <a:p>
            <a:pPr>
              <a:buClr>
                <a:srgbClr val="1287C3"/>
              </a:buClr>
            </a:pPr>
            <a:r>
              <a:rPr lang="en-US" dirty="0"/>
              <a:t>As the drug supply continues to change, health care workers and outreach teams need to be ready to adapt their own tactics in order to provide the best care for this vulnerable population</a:t>
            </a:r>
          </a:p>
          <a:p>
            <a:pPr>
              <a:buClr>
                <a:srgbClr val="1287C3"/>
              </a:buClr>
            </a:pPr>
            <a:r>
              <a:rPr lang="en-US" dirty="0"/>
              <a:t>CPSs play an integral role in assisting people who use substances access needed healthcare </a:t>
            </a:r>
          </a:p>
        </p:txBody>
      </p:sp>
    </p:spTree>
    <p:extLst>
      <p:ext uri="{BB962C8B-B14F-4D97-AF65-F5344CB8AC3E}">
        <p14:creationId xmlns:p14="http://schemas.microsoft.com/office/powerpoint/2010/main" val="3454389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everal hands raised and ready to answer a question">
            <a:extLst>
              <a:ext uri="{FF2B5EF4-FFF2-40B4-BE49-F238E27FC236}">
                <a16:creationId xmlns:a16="http://schemas.microsoft.com/office/drawing/2014/main" id="{621BBD26-1D0F-82E1-8A2C-1C04CF95B2B1}"/>
              </a:ext>
            </a:extLst>
          </p:cNvPr>
          <p:cNvPicPr>
            <a:picLocks noChangeAspect="1"/>
          </p:cNvPicPr>
          <p:nvPr/>
        </p:nvPicPr>
        <p:blipFill rotWithShape="1">
          <a:blip r:embed="rId2">
            <a:alphaModFix amt="25000"/>
          </a:blip>
          <a:srcRect t="3126" b="12605"/>
          <a:stretch/>
        </p:blipFill>
        <p:spPr>
          <a:xfrm>
            <a:off x="20" y="10"/>
            <a:ext cx="12191980" cy="6857990"/>
          </a:xfrm>
          <a:prstGeom prst="rect">
            <a:avLst/>
          </a:prstGeom>
        </p:spPr>
      </p:pic>
      <p:sp>
        <p:nvSpPr>
          <p:cNvPr id="2" name="Title 1">
            <a:extLst>
              <a:ext uri="{FF2B5EF4-FFF2-40B4-BE49-F238E27FC236}">
                <a16:creationId xmlns:a16="http://schemas.microsoft.com/office/drawing/2014/main" id="{C3614F05-0676-0D22-9850-BDDC9CC4A4DB}"/>
              </a:ext>
            </a:extLst>
          </p:cNvPr>
          <p:cNvSpPr>
            <a:spLocks noGrp="1"/>
          </p:cNvSpPr>
          <p:nvPr>
            <p:ph type="title"/>
          </p:nvPr>
        </p:nvSpPr>
        <p:spPr>
          <a:xfrm>
            <a:off x="1484311" y="685800"/>
            <a:ext cx="10018713" cy="1752599"/>
          </a:xfrm>
        </p:spPr>
        <p:txBody>
          <a:bodyPr anchor="b">
            <a:normAutofit/>
          </a:bodyPr>
          <a:lstStyle/>
          <a:p>
            <a:pPr algn="l"/>
            <a:r>
              <a:rPr lang="en-US">
                <a:cs typeface="Calibri Light"/>
              </a:rPr>
              <a:t>Questions?</a:t>
            </a:r>
          </a:p>
        </p:txBody>
      </p:sp>
      <p:sp>
        <p:nvSpPr>
          <p:cNvPr id="8" name="Content Placeholder 7">
            <a:extLst>
              <a:ext uri="{FF2B5EF4-FFF2-40B4-BE49-F238E27FC236}">
                <a16:creationId xmlns:a16="http://schemas.microsoft.com/office/drawing/2014/main" id="{011ED1D5-EDEF-CCC6-15ED-902527509E71}"/>
              </a:ext>
            </a:extLst>
          </p:cNvPr>
          <p:cNvSpPr>
            <a:spLocks noGrp="1"/>
          </p:cNvSpPr>
          <p:nvPr>
            <p:ph idx="1"/>
          </p:nvPr>
        </p:nvSpPr>
        <p:spPr>
          <a:xfrm>
            <a:off x="1269402" y="2666999"/>
            <a:ext cx="10233621" cy="3124201"/>
          </a:xfrm>
        </p:spPr>
        <p:txBody>
          <a:bodyPr anchor="t">
            <a:normAutofit/>
          </a:bodyPr>
          <a:lstStyle/>
          <a:p>
            <a:endParaRPr lang="en-US"/>
          </a:p>
        </p:txBody>
      </p:sp>
    </p:spTree>
    <p:extLst>
      <p:ext uri="{BB962C8B-B14F-4D97-AF65-F5344CB8AC3E}">
        <p14:creationId xmlns:p14="http://schemas.microsoft.com/office/powerpoint/2010/main" val="139818794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EA47-1627-16B7-2B60-EC7AC8A26B05}"/>
              </a:ext>
            </a:extLst>
          </p:cNvPr>
          <p:cNvSpPr>
            <a:spLocks noGrp="1"/>
          </p:cNvSpPr>
          <p:nvPr>
            <p:ph type="title"/>
          </p:nvPr>
        </p:nvSpPr>
        <p:spPr/>
        <p:txBody>
          <a:bodyPr/>
          <a:lstStyle/>
          <a:p>
            <a:pPr algn="ctr"/>
            <a:r>
              <a:rPr lang="en-US">
                <a:cs typeface="Calibri Light"/>
              </a:rPr>
              <a:t>References</a:t>
            </a:r>
          </a:p>
        </p:txBody>
      </p:sp>
      <p:sp>
        <p:nvSpPr>
          <p:cNvPr id="3" name="Content Placeholder 2">
            <a:extLst>
              <a:ext uri="{FF2B5EF4-FFF2-40B4-BE49-F238E27FC236}">
                <a16:creationId xmlns:a16="http://schemas.microsoft.com/office/drawing/2014/main" id="{A136C03E-306B-A75D-4E90-1A15082B7902}"/>
              </a:ext>
            </a:extLst>
          </p:cNvPr>
          <p:cNvSpPr>
            <a:spLocks noGrp="1"/>
          </p:cNvSpPr>
          <p:nvPr>
            <p:ph idx="1"/>
          </p:nvPr>
        </p:nvSpPr>
        <p:spPr>
          <a:xfrm>
            <a:off x="1850465" y="2439388"/>
            <a:ext cx="10018713" cy="3124201"/>
          </a:xfrm>
        </p:spPr>
        <p:txBody>
          <a:bodyPr vert="horz" lIns="91440" tIns="45720" rIns="91440" bIns="45720" rtlCol="0" anchor="ctr">
            <a:noAutofit/>
          </a:bodyPr>
          <a:lstStyle/>
          <a:p>
            <a:pPr marL="0" indent="0">
              <a:buNone/>
            </a:pPr>
            <a:endParaRPr lang="en-US" sz="1400" dirty="0">
              <a:solidFill>
                <a:srgbClr val="666666"/>
              </a:solidFill>
              <a:ea typeface="+mn-lt"/>
              <a:cs typeface="+mn-lt"/>
            </a:endParaRPr>
          </a:p>
          <a:p>
            <a:pPr marL="0" indent="0">
              <a:buClr>
                <a:srgbClr val="1287C3"/>
              </a:buClr>
              <a:buNone/>
            </a:pPr>
            <a:r>
              <a:rPr lang="en-US" sz="1400" dirty="0">
                <a:solidFill>
                  <a:srgbClr val="666666"/>
                </a:solidFill>
                <a:ea typeface="+mn-lt"/>
                <a:cs typeface="+mn-lt"/>
              </a:rPr>
              <a:t>Centers for Disease Control and Prevention. 2021.  WONDER data set.  </a:t>
            </a:r>
            <a:r>
              <a:rPr lang="en-US" sz="1400" dirty="0">
                <a:solidFill>
                  <a:srgbClr val="000000"/>
                </a:solidFill>
                <a:ea typeface="+mn-lt"/>
                <a:cs typeface="+mn-lt"/>
                <a:hlinkClick r:id="rId2"/>
              </a:rPr>
              <a:t>https://wonder.cdc.gov/Deaths-by-Underlying-Cause.html</a:t>
            </a:r>
            <a:endParaRPr lang="en-US" sz="1400">
              <a:solidFill>
                <a:srgbClr val="000000"/>
              </a:solidFill>
              <a:ea typeface="+mn-lt"/>
              <a:cs typeface="+mn-lt"/>
            </a:endParaRPr>
          </a:p>
          <a:p>
            <a:pPr marL="457200" indent="-457200">
              <a:spcBef>
                <a:spcPts val="1400"/>
              </a:spcBef>
              <a:buClr>
                <a:srgbClr val="1287C3"/>
              </a:buClr>
              <a:buNone/>
            </a:pPr>
            <a:r>
              <a:rPr lang="en-US" sz="1400" dirty="0">
                <a:solidFill>
                  <a:srgbClr val="474747"/>
                </a:solidFill>
                <a:ea typeface="+mn-lt"/>
                <a:cs typeface="+mn-lt"/>
              </a:rPr>
              <a:t>Friedman J, Montero F, Bourgois P, et al.  </a:t>
            </a:r>
            <a:r>
              <a:rPr lang="en-US" sz="1400" dirty="0">
                <a:ea typeface="+mn-lt"/>
                <a:cs typeface="+mn-lt"/>
              </a:rPr>
              <a:t>Xylazine spreads across the US: A growing component of the increasingly synthetic and polysubstance overdose crisis.</a:t>
            </a:r>
            <a:r>
              <a:rPr lang="en-US" sz="1400" dirty="0">
                <a:solidFill>
                  <a:srgbClr val="474747"/>
                </a:solidFill>
                <a:ea typeface="+mn-lt"/>
                <a:cs typeface="+mn-lt"/>
              </a:rPr>
              <a:t> </a:t>
            </a:r>
            <a:r>
              <a:rPr lang="en-US" sz="1400" i="1" dirty="0">
                <a:solidFill>
                  <a:srgbClr val="474747"/>
                </a:solidFill>
                <a:ea typeface="+mn-lt"/>
                <a:cs typeface="+mn-lt"/>
              </a:rPr>
              <a:t>Drug Alcohol Depend.</a:t>
            </a:r>
            <a:r>
              <a:rPr lang="en-US" sz="1400" dirty="0">
                <a:solidFill>
                  <a:srgbClr val="474747"/>
                </a:solidFill>
                <a:ea typeface="+mn-lt"/>
                <a:cs typeface="+mn-lt"/>
              </a:rPr>
              <a:t> 2022;233:109380. doi:10.1016/j.drugalcdep.2022.109380</a:t>
            </a:r>
            <a:endParaRPr lang="en-US" sz="1400" dirty="0">
              <a:solidFill>
                <a:srgbClr val="474747"/>
              </a:solidFill>
            </a:endParaRPr>
          </a:p>
          <a:p>
            <a:pPr marL="457200" indent="-457200">
              <a:spcBef>
                <a:spcPts val="1400"/>
              </a:spcBef>
              <a:buClr>
                <a:srgbClr val="1287C3"/>
              </a:buClr>
              <a:buNone/>
            </a:pPr>
            <a:r>
              <a:rPr lang="en-US" sz="1400" dirty="0">
                <a:solidFill>
                  <a:srgbClr val="474747"/>
                </a:solidFill>
                <a:ea typeface="+mn-lt"/>
                <a:cs typeface="+mn-lt"/>
              </a:rPr>
              <a:t>Gupta, R., Holtgrave, D., &amp; Ashburn, M. (2023).  Xylazine – Medical and Public Health Imperatives.    </a:t>
            </a:r>
            <a:r>
              <a:rPr lang="en-US" sz="1400" i="1" dirty="0">
                <a:solidFill>
                  <a:srgbClr val="474747"/>
                </a:solidFill>
                <a:ea typeface="+mn-lt"/>
                <a:cs typeface="+mn-lt"/>
              </a:rPr>
              <a:t>New England  Journal of Medicine.  </a:t>
            </a:r>
            <a:r>
              <a:rPr lang="en-US" sz="1400" dirty="0">
                <a:solidFill>
                  <a:srgbClr val="000000"/>
                </a:solidFill>
                <a:ea typeface="+mn-lt"/>
                <a:cs typeface="+mn-lt"/>
                <a:hlinkClick r:id="rId3"/>
              </a:rPr>
              <a:t>https://www.nejm.org/doi/full/10.1056/NEJMp2303120</a:t>
            </a:r>
            <a:endParaRPr lang="en-US" sz="1400">
              <a:solidFill>
                <a:srgbClr val="000000"/>
              </a:solidFill>
              <a:ea typeface="+mn-lt"/>
              <a:cs typeface="+mn-lt"/>
            </a:endParaRPr>
          </a:p>
          <a:p>
            <a:pPr marL="457200" indent="-457200">
              <a:spcBef>
                <a:spcPts val="1400"/>
              </a:spcBef>
              <a:buClr>
                <a:srgbClr val="1287C3"/>
              </a:buClr>
              <a:buNone/>
            </a:pPr>
            <a:r>
              <a:rPr lang="en-US" sz="1400" dirty="0">
                <a:solidFill>
                  <a:srgbClr val="474747"/>
                </a:solidFill>
                <a:ea typeface="+mn-lt"/>
                <a:cs typeface="+mn-lt"/>
              </a:rPr>
              <a:t>Johnson J, Pizzicato L, Johnson C, Viner K.  Increasing presence of xylazine in heroin and/or fentanyl deaths, Philadelphia, Pennsylvania, 2010-2019.  </a:t>
            </a:r>
            <a:r>
              <a:rPr lang="en-US" sz="1400" i="1" err="1">
                <a:solidFill>
                  <a:srgbClr val="474747"/>
                </a:solidFill>
                <a:ea typeface="+mn-lt"/>
                <a:cs typeface="+mn-lt"/>
              </a:rPr>
              <a:t>Inj</a:t>
            </a:r>
            <a:r>
              <a:rPr lang="en-US" sz="1400" i="1" dirty="0">
                <a:solidFill>
                  <a:srgbClr val="474747"/>
                </a:solidFill>
                <a:ea typeface="+mn-lt"/>
                <a:cs typeface="+mn-lt"/>
              </a:rPr>
              <a:t> Prev J Int Soc Child </a:t>
            </a:r>
            <a:r>
              <a:rPr lang="en-US" sz="1400" i="1" err="1">
                <a:solidFill>
                  <a:srgbClr val="474747"/>
                </a:solidFill>
                <a:ea typeface="+mn-lt"/>
                <a:cs typeface="+mn-lt"/>
              </a:rPr>
              <a:t>Adolesc</a:t>
            </a:r>
            <a:r>
              <a:rPr lang="en-US" sz="1400" i="1" dirty="0">
                <a:solidFill>
                  <a:srgbClr val="474747"/>
                </a:solidFill>
                <a:ea typeface="+mn-lt"/>
                <a:cs typeface="+mn-lt"/>
              </a:rPr>
              <a:t> </a:t>
            </a:r>
            <a:r>
              <a:rPr lang="en-US" sz="1400" i="1" err="1">
                <a:solidFill>
                  <a:srgbClr val="474747"/>
                </a:solidFill>
                <a:ea typeface="+mn-lt"/>
                <a:cs typeface="+mn-lt"/>
              </a:rPr>
              <a:t>Inj</a:t>
            </a:r>
            <a:r>
              <a:rPr lang="en-US" sz="1400" i="1" dirty="0">
                <a:solidFill>
                  <a:srgbClr val="474747"/>
                </a:solidFill>
                <a:ea typeface="+mn-lt"/>
                <a:cs typeface="+mn-lt"/>
              </a:rPr>
              <a:t> Prev</a:t>
            </a:r>
            <a:r>
              <a:rPr lang="en-US" sz="1400" dirty="0">
                <a:solidFill>
                  <a:srgbClr val="474747"/>
                </a:solidFill>
                <a:ea typeface="+mn-lt"/>
                <a:cs typeface="+mn-lt"/>
              </a:rPr>
              <a:t>. 2021;27(4):395-398. doi:10.1136/injuryprev-2020-043968</a:t>
            </a:r>
            <a:endParaRPr lang="en-US" sz="1400" dirty="0">
              <a:solidFill>
                <a:srgbClr val="474747"/>
              </a:solidFill>
            </a:endParaRPr>
          </a:p>
          <a:p>
            <a:pPr marL="0" indent="0">
              <a:buClr>
                <a:srgbClr val="1287C3"/>
              </a:buClr>
              <a:buNone/>
            </a:pPr>
            <a:r>
              <a:rPr lang="en-US" sz="1400" dirty="0">
                <a:solidFill>
                  <a:srgbClr val="474747"/>
                </a:solidFill>
              </a:rPr>
              <a:t>National Institutes of Health. (</a:t>
            </a:r>
            <a:r>
              <a:rPr lang="en-US" sz="1400" err="1">
                <a:solidFill>
                  <a:srgbClr val="474747"/>
                </a:solidFill>
              </a:rPr>
              <a:t>n.d</a:t>
            </a:r>
            <a:r>
              <a:rPr lang="en-US" sz="1400" dirty="0">
                <a:solidFill>
                  <a:srgbClr val="474747"/>
                </a:solidFill>
              </a:rPr>
              <a:t>).  </a:t>
            </a:r>
            <a:r>
              <a:rPr lang="en-US" sz="1400" i="1" dirty="0">
                <a:solidFill>
                  <a:srgbClr val="474747"/>
                </a:solidFill>
              </a:rPr>
              <a:t>Xylazine. </a:t>
            </a:r>
            <a:r>
              <a:rPr lang="en-US" sz="1400" dirty="0">
                <a:solidFill>
                  <a:srgbClr val="474747"/>
                </a:solidFill>
                <a:hlinkClick r:id="rId4"/>
              </a:rPr>
              <a:t>https://nida.nih.gov/research-topics/xylazine</a:t>
            </a:r>
            <a:endParaRPr lang="en-US" sz="1400" dirty="0">
              <a:solidFill>
                <a:srgbClr val="474747"/>
              </a:solidFill>
              <a:ea typeface="+mn-lt"/>
              <a:cs typeface="+mn-lt"/>
            </a:endParaRPr>
          </a:p>
          <a:p>
            <a:pPr marL="457200" indent="-457200">
              <a:spcBef>
                <a:spcPts val="1400"/>
              </a:spcBef>
              <a:buClr>
                <a:srgbClr val="1287C3"/>
              </a:buClr>
              <a:buNone/>
            </a:pPr>
            <a:r>
              <a:rPr lang="en-US" sz="1400" dirty="0">
                <a:solidFill>
                  <a:srgbClr val="474747"/>
                </a:solidFill>
              </a:rPr>
              <a:t>United States Drug Enforcement Administration.  (n.d.).  </a:t>
            </a:r>
            <a:r>
              <a:rPr lang="en-US" sz="1400" i="1" dirty="0">
                <a:solidFill>
                  <a:srgbClr val="474747"/>
                </a:solidFill>
              </a:rPr>
              <a:t>DEA Reports Widespread Threat of Fentanyl Mixed with Xylazine.  </a:t>
            </a:r>
            <a:r>
              <a:rPr lang="en-US" sz="1400" dirty="0">
                <a:solidFill>
                  <a:srgbClr val="474747"/>
                </a:solidFill>
              </a:rPr>
              <a:t> </a:t>
            </a:r>
            <a:r>
              <a:rPr lang="en-US" sz="1400" dirty="0">
                <a:solidFill>
                  <a:srgbClr val="474747"/>
                </a:solidFill>
                <a:hlinkClick r:id="rId2"/>
              </a:rPr>
              <a:t>https://www.dea.gov/alert/dea-reports-widespread-threat-fentanyl-mixed-xylazine</a:t>
            </a:r>
            <a:endParaRPr lang="en-US" sz="1400" dirty="0">
              <a:solidFill>
                <a:srgbClr val="474747"/>
              </a:solidFill>
            </a:endParaRPr>
          </a:p>
          <a:p>
            <a:pPr marL="457200" indent="-457200">
              <a:spcBef>
                <a:spcPts val="1400"/>
              </a:spcBef>
              <a:buClr>
                <a:srgbClr val="1287C3"/>
              </a:buClr>
              <a:buNone/>
            </a:pPr>
            <a:r>
              <a:rPr lang="en-US" sz="1400" dirty="0">
                <a:solidFill>
                  <a:srgbClr val="474747"/>
                </a:solidFill>
              </a:rPr>
              <a:t>United States Food and Drug Administration.  (2022, November 8).  </a:t>
            </a:r>
            <a:r>
              <a:rPr lang="en-US" sz="1400" dirty="0">
                <a:ea typeface="+mn-lt"/>
                <a:cs typeface="+mn-lt"/>
              </a:rPr>
              <a:t>FDA warns about the risk of xylazine exposure in humans.  Retrieved May 5, 2023, from </a:t>
            </a:r>
            <a:r>
              <a:rPr lang="en-US" sz="1400" dirty="0">
                <a:solidFill>
                  <a:srgbClr val="474747"/>
                </a:solidFill>
                <a:ea typeface="+mn-lt"/>
                <a:cs typeface="+mn-lt"/>
                <a:hlinkClick r:id="rId5"/>
              </a:rPr>
              <a:t>https://www.fda.gov/media/162981/download</a:t>
            </a:r>
            <a:endParaRPr lang="en-US" sz="1400" dirty="0">
              <a:solidFill>
                <a:srgbClr val="474747"/>
              </a:solidFill>
            </a:endParaRPr>
          </a:p>
        </p:txBody>
      </p:sp>
    </p:spTree>
    <p:extLst>
      <p:ext uri="{BB962C8B-B14F-4D97-AF65-F5344CB8AC3E}">
        <p14:creationId xmlns:p14="http://schemas.microsoft.com/office/powerpoint/2010/main" val="1516147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27500CA-FA61-49B6-AC7B-2CE50433D9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9BB2C0D0-9D80-4309-B3A1-320A61FC6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BD302E04-6272-4489-AC6C-BD90F6BE4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654ECFC5-08C7-4BEA-8913-423DF4B20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22B548B5-28F3-4F2F-BDDA-A16D0D276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EB0B6947-A2CA-4DF4-B955-DAFECEC2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D4F51AD8-AD43-4ABE-85E8-4F769F8C2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7D6CEBC-B155-6379-EAFB-ED90514FDC0C}"/>
              </a:ext>
            </a:extLst>
          </p:cNvPr>
          <p:cNvSpPr>
            <a:spLocks noGrp="1"/>
          </p:cNvSpPr>
          <p:nvPr>
            <p:ph type="title"/>
          </p:nvPr>
        </p:nvSpPr>
        <p:spPr>
          <a:xfrm>
            <a:off x="1426802" y="168215"/>
            <a:ext cx="5781729" cy="1752599"/>
          </a:xfrm>
        </p:spPr>
        <p:txBody>
          <a:bodyPr>
            <a:normAutofit/>
          </a:bodyPr>
          <a:lstStyle/>
          <a:p>
            <a:r>
              <a:rPr lang="en-US">
                <a:cs typeface="Calibri Light"/>
              </a:rPr>
              <a:t>What is Xylazine?</a:t>
            </a:r>
          </a:p>
        </p:txBody>
      </p:sp>
      <p:sp>
        <p:nvSpPr>
          <p:cNvPr id="3" name="Content Placeholder 2">
            <a:extLst>
              <a:ext uri="{FF2B5EF4-FFF2-40B4-BE49-F238E27FC236}">
                <a16:creationId xmlns:a16="http://schemas.microsoft.com/office/drawing/2014/main" id="{57962DEF-F49C-0A86-198E-41829D4A0DBE}"/>
              </a:ext>
            </a:extLst>
          </p:cNvPr>
          <p:cNvSpPr>
            <a:spLocks noGrp="1"/>
          </p:cNvSpPr>
          <p:nvPr>
            <p:ph idx="1"/>
          </p:nvPr>
        </p:nvSpPr>
        <p:spPr>
          <a:xfrm>
            <a:off x="1541819" y="1919377"/>
            <a:ext cx="5724221" cy="4087483"/>
          </a:xfrm>
        </p:spPr>
        <p:txBody>
          <a:bodyPr vert="horz" lIns="91440" tIns="45720" rIns="91440" bIns="45720" rtlCol="0">
            <a:normAutofit/>
          </a:bodyPr>
          <a:lstStyle/>
          <a:p>
            <a:pPr>
              <a:lnSpc>
                <a:spcPct val="90000"/>
              </a:lnSpc>
            </a:pPr>
            <a:r>
              <a:rPr lang="en-US" sz="1500">
                <a:cs typeface="Calibri"/>
              </a:rPr>
              <a:t>P</a:t>
            </a:r>
            <a:r>
              <a:rPr lang="en-US" sz="1800">
                <a:cs typeface="Calibri"/>
              </a:rPr>
              <a:t>owerful sedative and CNS (central nervous system) depressant that can cause drowsiness &amp; amnesia, as well as decreased respiration, heart rate, and blood pressure.  Profound mental status depression may impact a person's airway.</a:t>
            </a:r>
          </a:p>
          <a:p>
            <a:pPr>
              <a:lnSpc>
                <a:spcPct val="90000"/>
              </a:lnSpc>
            </a:pPr>
            <a:r>
              <a:rPr lang="en-US" sz="1800" dirty="0">
                <a:cs typeface="Calibri"/>
              </a:rPr>
              <a:t>Originally approved by the FDA in 1972 for veterinary use</a:t>
            </a:r>
          </a:p>
          <a:p>
            <a:pPr>
              <a:lnSpc>
                <a:spcPct val="90000"/>
              </a:lnSpc>
            </a:pPr>
            <a:r>
              <a:rPr lang="en-US" sz="1800" dirty="0">
                <a:cs typeface="Calibri"/>
              </a:rPr>
              <a:t>NOT approved for human use</a:t>
            </a:r>
            <a:endParaRPr lang="en-US" sz="1800" dirty="0"/>
          </a:p>
          <a:p>
            <a:pPr>
              <a:lnSpc>
                <a:spcPct val="90000"/>
              </a:lnSpc>
            </a:pPr>
            <a:r>
              <a:rPr lang="en-US" sz="1800" dirty="0">
                <a:cs typeface="Calibri"/>
              </a:rPr>
              <a:t>Increased risk of overdose when used in combination with opioids or benzodiazepines.</a:t>
            </a:r>
          </a:p>
          <a:p>
            <a:pPr>
              <a:lnSpc>
                <a:spcPct val="90000"/>
              </a:lnSpc>
            </a:pPr>
            <a:r>
              <a:rPr lang="en-US" sz="1800" dirty="0">
                <a:highlight>
                  <a:srgbClr val="FFFF00"/>
                </a:highlight>
                <a:cs typeface="Calibri"/>
              </a:rPr>
              <a:t>Xylazine overdose DOES NOT respond to Narcan</a:t>
            </a:r>
          </a:p>
          <a:p>
            <a:pPr>
              <a:lnSpc>
                <a:spcPct val="90000"/>
              </a:lnSpc>
              <a:buClr>
                <a:srgbClr val="1287C3"/>
              </a:buClr>
            </a:pPr>
            <a:r>
              <a:rPr lang="en-US" sz="1800" dirty="0">
                <a:cs typeface="Calibri"/>
              </a:rPr>
              <a:t>Not detected on routine toxicology screens, although xylazine test strips are now available.</a:t>
            </a:r>
          </a:p>
          <a:p>
            <a:pPr>
              <a:lnSpc>
                <a:spcPct val="90000"/>
              </a:lnSpc>
            </a:pPr>
            <a:endParaRPr lang="en-US" sz="1800" dirty="0">
              <a:highlight>
                <a:srgbClr val="FFFF00"/>
              </a:highlight>
              <a:cs typeface="Calibri"/>
            </a:endParaRPr>
          </a:p>
        </p:txBody>
      </p:sp>
      <p:sp>
        <p:nvSpPr>
          <p:cNvPr id="31" name="Rounded Rectangle 16">
            <a:extLst>
              <a:ext uri="{FF2B5EF4-FFF2-40B4-BE49-F238E27FC236}">
                <a16:creationId xmlns:a16="http://schemas.microsoft.com/office/drawing/2014/main" id="{6958E693-06E1-4835-9E33-076E6D8ED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503" y="648931"/>
            <a:ext cx="3912520"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iagram&#10;&#10;Description automatically generated">
            <a:extLst>
              <a:ext uri="{FF2B5EF4-FFF2-40B4-BE49-F238E27FC236}">
                <a16:creationId xmlns:a16="http://schemas.microsoft.com/office/drawing/2014/main" id="{6F92BE56-6D4C-768C-3B9B-AD954C946D2E}"/>
              </a:ext>
            </a:extLst>
          </p:cNvPr>
          <p:cNvPicPr>
            <a:picLocks noChangeAspect="1"/>
          </p:cNvPicPr>
          <p:nvPr/>
        </p:nvPicPr>
        <p:blipFill rotWithShape="1">
          <a:blip r:embed="rId3"/>
          <a:srcRect l="2512" r="3172" b="2"/>
          <a:stretch/>
        </p:blipFill>
        <p:spPr>
          <a:xfrm>
            <a:off x="7951593" y="1011765"/>
            <a:ext cx="3226968" cy="4546708"/>
          </a:xfrm>
          <a:prstGeom prst="rect">
            <a:avLst/>
          </a:prstGeom>
        </p:spPr>
      </p:pic>
      <p:sp>
        <p:nvSpPr>
          <p:cNvPr id="5" name="TextBox 4">
            <a:extLst>
              <a:ext uri="{FF2B5EF4-FFF2-40B4-BE49-F238E27FC236}">
                <a16:creationId xmlns:a16="http://schemas.microsoft.com/office/drawing/2014/main" id="{648260A3-2B86-BD05-254A-1F9E58E9224E}"/>
              </a:ext>
            </a:extLst>
          </p:cNvPr>
          <p:cNvSpPr txBox="1"/>
          <p:nvPr/>
        </p:nvSpPr>
        <p:spPr>
          <a:xfrm>
            <a:off x="2928471" y="6230470"/>
            <a:ext cx="5244352" cy="433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DF2AEBB6-116D-B127-7974-FBACADDFB980}"/>
              </a:ext>
            </a:extLst>
          </p:cNvPr>
          <p:cNvSpPr txBox="1"/>
          <p:nvPr/>
        </p:nvSpPr>
        <p:spPr>
          <a:xfrm>
            <a:off x="3302000" y="6260352"/>
            <a:ext cx="63350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rPr>
              <a:t>https://www.substanceusephilly.com/tranq</a:t>
            </a:r>
          </a:p>
        </p:txBody>
      </p:sp>
      <p:sp>
        <p:nvSpPr>
          <p:cNvPr id="9" name="TextBox 8">
            <a:extLst>
              <a:ext uri="{FF2B5EF4-FFF2-40B4-BE49-F238E27FC236}">
                <a16:creationId xmlns:a16="http://schemas.microsoft.com/office/drawing/2014/main" id="{D9F035DD-3547-C799-4D17-40B11F4F7349}"/>
              </a:ext>
            </a:extLst>
          </p:cNvPr>
          <p:cNvSpPr txBox="1"/>
          <p:nvPr/>
        </p:nvSpPr>
        <p:spPr>
          <a:xfrm>
            <a:off x="3257176" y="6215528"/>
            <a:ext cx="6006352" cy="34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97564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7083" y="0"/>
            <a:ext cx="11134917"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2025" y="0"/>
            <a:ext cx="2436813" cy="6858001"/>
            <a:chOff x="1320800" y="0"/>
            <a:chExt cx="2436813" cy="6858001"/>
          </a:xfrm>
        </p:grpSpPr>
        <p:sp>
          <p:nvSpPr>
            <p:cNvPr id="13"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32438B44-6455-4D0D-268F-634302F6E117}"/>
              </a:ext>
            </a:extLst>
          </p:cNvPr>
          <p:cNvSpPr>
            <a:spLocks noGrp="1"/>
          </p:cNvSpPr>
          <p:nvPr>
            <p:ph type="title"/>
          </p:nvPr>
        </p:nvSpPr>
        <p:spPr>
          <a:xfrm>
            <a:off x="1836013" y="1072609"/>
            <a:ext cx="3041557" cy="4522647"/>
          </a:xfrm>
          <a:effectLst/>
        </p:spPr>
        <p:txBody>
          <a:bodyPr anchor="ctr">
            <a:normAutofit/>
          </a:bodyPr>
          <a:lstStyle/>
          <a:p>
            <a:pPr algn="l"/>
            <a:r>
              <a:rPr lang="en-US" sz="3200">
                <a:solidFill>
                  <a:schemeClr val="tx2"/>
                </a:solidFill>
                <a:cs typeface="Calibri Light"/>
              </a:rPr>
              <a:t>Xylazine statistics</a:t>
            </a:r>
          </a:p>
        </p:txBody>
      </p:sp>
      <p:sp>
        <p:nvSpPr>
          <p:cNvPr id="3" name="Content Placeholder 2">
            <a:extLst>
              <a:ext uri="{FF2B5EF4-FFF2-40B4-BE49-F238E27FC236}">
                <a16:creationId xmlns:a16="http://schemas.microsoft.com/office/drawing/2014/main" id="{EB1FA6BF-9E03-50FF-BFDE-7B855A62EC13}"/>
              </a:ext>
            </a:extLst>
          </p:cNvPr>
          <p:cNvSpPr>
            <a:spLocks noGrp="1"/>
          </p:cNvSpPr>
          <p:nvPr>
            <p:ph idx="1"/>
          </p:nvPr>
        </p:nvSpPr>
        <p:spPr>
          <a:xfrm>
            <a:off x="5149032" y="1072609"/>
            <a:ext cx="6383207" cy="4522647"/>
          </a:xfrm>
        </p:spPr>
        <p:txBody>
          <a:bodyPr vert="horz" lIns="91440" tIns="45720" rIns="91440" bIns="45720" rtlCol="0" anchor="ctr">
            <a:normAutofit/>
          </a:bodyPr>
          <a:lstStyle/>
          <a:p>
            <a:pPr marL="457200" indent="-457200"/>
            <a:r>
              <a:rPr lang="en-US" sz="2000" dirty="0">
                <a:cs typeface="Calibri"/>
              </a:rPr>
              <a:t>First illicit use of xylazine was reported in Puerto Rico in 2001.</a:t>
            </a:r>
          </a:p>
          <a:p>
            <a:pPr marL="457200" indent="-457200"/>
            <a:r>
              <a:rPr lang="en-US" sz="2000" dirty="0">
                <a:cs typeface="Calibri"/>
              </a:rPr>
              <a:t>Street names: "</a:t>
            </a:r>
            <a:r>
              <a:rPr lang="en-US" sz="2000" dirty="0" err="1">
                <a:cs typeface="Calibri"/>
              </a:rPr>
              <a:t>anestesia</a:t>
            </a:r>
            <a:r>
              <a:rPr lang="en-US" sz="2000" dirty="0">
                <a:cs typeface="Calibri"/>
              </a:rPr>
              <a:t> de caballo," "</a:t>
            </a:r>
            <a:r>
              <a:rPr lang="en-US" sz="2000" dirty="0" err="1">
                <a:cs typeface="Calibri"/>
              </a:rPr>
              <a:t>tranq</a:t>
            </a:r>
            <a:r>
              <a:rPr lang="en-US" sz="2000" dirty="0">
                <a:cs typeface="Calibri"/>
              </a:rPr>
              <a:t>"</a:t>
            </a:r>
          </a:p>
          <a:p>
            <a:pPr marL="457200" indent="-457200"/>
            <a:r>
              <a:rPr lang="en-US" sz="2000" dirty="0">
                <a:cs typeface="Calibri"/>
              </a:rPr>
              <a:t>Xylazine was intermittently found in drug samples from 2006-2018 in the U.S., with Philadelphia and Connecticut becoming the epicenter of its use.</a:t>
            </a:r>
          </a:p>
          <a:p>
            <a:pPr marL="457200" indent="-457200"/>
            <a:r>
              <a:rPr lang="en-US" sz="2000" dirty="0">
                <a:highlight>
                  <a:srgbClr val="FFFF00"/>
                </a:highlight>
                <a:cs typeface="Calibri"/>
              </a:rPr>
              <a:t>In 2021, &gt; 90% of opioid drug samples tested in Philadelphia contained xylazine.</a:t>
            </a:r>
          </a:p>
          <a:p>
            <a:pPr marL="457200" indent="-457200"/>
            <a:r>
              <a:rPr lang="en-US" sz="2000" dirty="0">
                <a:cs typeface="Calibri"/>
              </a:rPr>
              <a:t>Nationwide, 23% of the fentanyl powder seized by the DEA in 2022 contained xylazine.</a:t>
            </a:r>
          </a:p>
          <a:p>
            <a:pPr marL="457200" indent="-457200"/>
            <a:r>
              <a:rPr lang="en-US" sz="2000" dirty="0">
                <a:cs typeface="Calibri"/>
              </a:rPr>
              <a:t>As of March 2023, fentanyl/xylazine has been found in drug seizures in 48 out of 50 U.S. states  </a:t>
            </a:r>
          </a:p>
        </p:txBody>
      </p:sp>
    </p:spTree>
    <p:extLst>
      <p:ext uri="{BB962C8B-B14F-4D97-AF65-F5344CB8AC3E}">
        <p14:creationId xmlns:p14="http://schemas.microsoft.com/office/powerpoint/2010/main" val="375805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18" name="Group 17">
            <a:extLst>
              <a:ext uri="{FF2B5EF4-FFF2-40B4-BE49-F238E27FC236}">
                <a16:creationId xmlns:a16="http://schemas.microsoft.com/office/drawing/2014/main" id="{E4C39A5A-6D63-4FAC-B6C2-D37778B97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a16="http://schemas.microsoft.com/office/drawing/2014/main" id="{80E46C4F-3514-46CB-AE42-CB607835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a16="http://schemas.microsoft.com/office/drawing/2014/main" id="{E5084902-5C24-45E2-B5A3-092541E3C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1" name="Freeform 8">
              <a:extLst>
                <a:ext uri="{FF2B5EF4-FFF2-40B4-BE49-F238E27FC236}">
                  <a16:creationId xmlns:a16="http://schemas.microsoft.com/office/drawing/2014/main" id="{37FA1E91-A8BC-48A2-AC9A-E89FD96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2" name="Freeform 9">
              <a:extLst>
                <a:ext uri="{FF2B5EF4-FFF2-40B4-BE49-F238E27FC236}">
                  <a16:creationId xmlns:a16="http://schemas.microsoft.com/office/drawing/2014/main" id="{764E3167-8F97-4F74-BF1C-06B09CB71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7008DBEC-8AE7-4A3E-92FB-A56EDF90D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4" name="Freeform 11">
              <a:extLst>
                <a:ext uri="{FF2B5EF4-FFF2-40B4-BE49-F238E27FC236}">
                  <a16:creationId xmlns:a16="http://schemas.microsoft.com/office/drawing/2014/main" id="{0A04160F-52CD-4394-AAF9-EE7B5A1F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0AD2E899-7B23-911A-352C-22A71E25F05F}"/>
              </a:ext>
            </a:extLst>
          </p:cNvPr>
          <p:cNvSpPr>
            <a:spLocks noGrp="1"/>
          </p:cNvSpPr>
          <p:nvPr>
            <p:ph type="title"/>
          </p:nvPr>
        </p:nvSpPr>
        <p:spPr>
          <a:xfrm>
            <a:off x="1753496" y="685800"/>
            <a:ext cx="2543201" cy="1752599"/>
          </a:xfrm>
        </p:spPr>
        <p:txBody>
          <a:bodyPr vert="horz" lIns="91440" tIns="45720" rIns="91440" bIns="45720" rtlCol="0" anchor="b">
            <a:normAutofit/>
          </a:bodyPr>
          <a:lstStyle/>
          <a:p>
            <a:pPr algn="l"/>
            <a:r>
              <a:rPr lang="en-US" sz="3000"/>
              <a:t>Xylazine in Philadelphia</a:t>
            </a:r>
          </a:p>
          <a:p>
            <a:pPr algn="l"/>
            <a:endParaRPr lang="en-US" sz="3000"/>
          </a:p>
        </p:txBody>
      </p:sp>
      <p:sp>
        <p:nvSpPr>
          <p:cNvPr id="3" name="Content Placeholder 2">
            <a:extLst>
              <a:ext uri="{FF2B5EF4-FFF2-40B4-BE49-F238E27FC236}">
                <a16:creationId xmlns:a16="http://schemas.microsoft.com/office/drawing/2014/main" id="{33AABC3D-1FFC-9D1C-3640-8FCC1B6496EE}"/>
              </a:ext>
            </a:extLst>
          </p:cNvPr>
          <p:cNvSpPr>
            <a:spLocks noGrp="1"/>
          </p:cNvSpPr>
          <p:nvPr>
            <p:ph sz="half" idx="1"/>
          </p:nvPr>
        </p:nvSpPr>
        <p:spPr>
          <a:xfrm>
            <a:off x="1316077" y="2290947"/>
            <a:ext cx="3307190" cy="2965863"/>
          </a:xfrm>
        </p:spPr>
        <p:txBody>
          <a:bodyPr vert="horz" lIns="91440" tIns="45720" rIns="91440" bIns="45720" rtlCol="0" anchor="t">
            <a:normAutofit fontScale="92500" lnSpcReduction="10000"/>
          </a:bodyPr>
          <a:lstStyle/>
          <a:p>
            <a:pPr>
              <a:lnSpc>
                <a:spcPct val="90000"/>
              </a:lnSpc>
            </a:pPr>
            <a:r>
              <a:rPr lang="en-US" dirty="0"/>
              <a:t>First appeared in drug supply prior to 2010, rapidly increased starting in 2016/17</a:t>
            </a:r>
            <a:endParaRPr lang="en-US"/>
          </a:p>
          <a:p>
            <a:pPr>
              <a:lnSpc>
                <a:spcPct val="90000"/>
              </a:lnSpc>
            </a:pPr>
            <a:r>
              <a:rPr lang="en-US" dirty="0"/>
              <a:t>Xylazine present in 91% of fentanyl/heroin samples in   2021.</a:t>
            </a:r>
          </a:p>
          <a:p>
            <a:pPr>
              <a:lnSpc>
                <a:spcPct val="90000"/>
              </a:lnSpc>
            </a:pPr>
            <a:r>
              <a:rPr lang="en-US" dirty="0"/>
              <a:t>2010-2015: present in 2% of unintentional OD deaths</a:t>
            </a:r>
          </a:p>
          <a:p>
            <a:pPr>
              <a:lnSpc>
                <a:spcPct val="90000"/>
              </a:lnSpc>
              <a:buClr>
                <a:srgbClr val="1287C3"/>
              </a:buClr>
            </a:pPr>
            <a:r>
              <a:rPr lang="en-US" dirty="0"/>
              <a:t>2019: increased to </a:t>
            </a:r>
            <a:r>
              <a:rPr lang="en-US" dirty="0">
                <a:solidFill>
                  <a:srgbClr val="FF0000"/>
                </a:solidFill>
              </a:rPr>
              <a:t>31%</a:t>
            </a:r>
            <a:r>
              <a:rPr lang="en-US" dirty="0"/>
              <a:t> </a:t>
            </a:r>
            <a:r>
              <a:rPr lang="en-US" dirty="0">
                <a:solidFill>
                  <a:srgbClr val="000000"/>
                </a:solidFill>
              </a:rPr>
              <a:t>of all unintentional OD deaths.</a:t>
            </a:r>
            <a:endParaRPr lang="en-US" dirty="0"/>
          </a:p>
          <a:p>
            <a:pPr>
              <a:lnSpc>
                <a:spcPct val="90000"/>
              </a:lnSpc>
              <a:buClr>
                <a:srgbClr val="1287C3"/>
              </a:buClr>
            </a:pPr>
            <a:r>
              <a:rPr lang="en-US" dirty="0">
                <a:highlight>
                  <a:srgbClr val="FFFF00"/>
                </a:highlight>
              </a:rPr>
              <a:t>This is a 1,238% increase!!</a:t>
            </a:r>
          </a:p>
          <a:p>
            <a:pPr>
              <a:lnSpc>
                <a:spcPct val="90000"/>
              </a:lnSpc>
            </a:pPr>
            <a:endParaRPr lang="en-US"/>
          </a:p>
        </p:txBody>
      </p:sp>
      <p:sp>
        <p:nvSpPr>
          <p:cNvPr id="26" name="Rounded Rectangle 16">
            <a:extLst>
              <a:ext uri="{FF2B5EF4-FFF2-40B4-BE49-F238E27FC236}">
                <a16:creationId xmlns:a16="http://schemas.microsoft.com/office/drawing/2014/main" id="{55599FE3-8CCE-4364-9F89-0C11699C4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art, histogram&#10;&#10;Description automatically generated">
            <a:extLst>
              <a:ext uri="{FF2B5EF4-FFF2-40B4-BE49-F238E27FC236}">
                <a16:creationId xmlns:a16="http://schemas.microsoft.com/office/drawing/2014/main" id="{67C86EC9-7C9D-395E-1779-421A772973CB}"/>
              </a:ext>
            </a:extLst>
          </p:cNvPr>
          <p:cNvPicPr>
            <a:picLocks noGrp="1" noChangeAspect="1"/>
          </p:cNvPicPr>
          <p:nvPr>
            <p:ph sz="half" idx="2"/>
          </p:nvPr>
        </p:nvPicPr>
        <p:blipFill rotWithShape="1">
          <a:blip r:embed="rId3"/>
          <a:srcRect l="3826" r="-2" b="-2"/>
          <a:stretch/>
        </p:blipFill>
        <p:spPr>
          <a:xfrm>
            <a:off x="4941202" y="1011765"/>
            <a:ext cx="6237359" cy="4546708"/>
          </a:xfrm>
          <a:prstGeom prst="rect">
            <a:avLst/>
          </a:prstGeom>
        </p:spPr>
      </p:pic>
      <p:sp>
        <p:nvSpPr>
          <p:cNvPr id="4" name="TextBox 3">
            <a:extLst>
              <a:ext uri="{FF2B5EF4-FFF2-40B4-BE49-F238E27FC236}">
                <a16:creationId xmlns:a16="http://schemas.microsoft.com/office/drawing/2014/main" id="{4968875E-7067-123F-C7F3-1A2C202A9EF7}"/>
              </a:ext>
            </a:extLst>
          </p:cNvPr>
          <p:cNvSpPr txBox="1"/>
          <p:nvPr/>
        </p:nvSpPr>
        <p:spPr>
          <a:xfrm>
            <a:off x="5858493" y="5947557"/>
            <a:ext cx="4168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Philadelphia Department of Public Health, 2021</a:t>
            </a:r>
            <a:r>
              <a:rPr lang="en-US" dirty="0"/>
              <a:t> </a:t>
            </a:r>
          </a:p>
        </p:txBody>
      </p:sp>
    </p:spTree>
    <p:extLst>
      <p:ext uri="{BB962C8B-B14F-4D97-AF65-F5344CB8AC3E}">
        <p14:creationId xmlns:p14="http://schemas.microsoft.com/office/powerpoint/2010/main" val="25855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7"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8"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9"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50"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1"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2"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54" name="Rectangle 53">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0B179-251E-6CAF-530B-8607B057C83A}"/>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lnSpc>
                <a:spcPct val="90000"/>
              </a:lnSpc>
            </a:pPr>
            <a:r>
              <a:rPr lang="en-US" sz="3000" b="1"/>
              <a:t>Estimated Xylazine-Involved Drug-Poisoning Deaths in the United States, 2018–2021.</a:t>
            </a:r>
            <a:endParaRPr lang="en-US" sz="3000"/>
          </a:p>
        </p:txBody>
      </p:sp>
      <p:grpSp>
        <p:nvGrpSpPr>
          <p:cNvPr id="56" name="Group 55">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57"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58"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59"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60"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61"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2"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64"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1" descr="Chart, line chart&#10;&#10;Description automatically generated">
            <a:extLst>
              <a:ext uri="{FF2B5EF4-FFF2-40B4-BE49-F238E27FC236}">
                <a16:creationId xmlns:a16="http://schemas.microsoft.com/office/drawing/2014/main" id="{7C5B33AA-1BC8-0B91-74A9-4D9ED0943CB6}"/>
              </a:ext>
            </a:extLst>
          </p:cNvPr>
          <p:cNvPicPr>
            <a:picLocks noGrp="1" noChangeAspect="1"/>
          </p:cNvPicPr>
          <p:nvPr>
            <p:ph idx="1"/>
          </p:nvPr>
        </p:nvPicPr>
        <p:blipFill>
          <a:blip r:embed="rId4"/>
          <a:stretch>
            <a:fillRect/>
          </a:stretch>
        </p:blipFill>
        <p:spPr>
          <a:xfrm>
            <a:off x="1077812" y="1011765"/>
            <a:ext cx="6002254" cy="4546708"/>
          </a:xfrm>
          <a:prstGeom prst="rect">
            <a:avLst/>
          </a:prstGeom>
        </p:spPr>
      </p:pic>
      <p:sp>
        <p:nvSpPr>
          <p:cNvPr id="31" name="TextBox 30">
            <a:extLst>
              <a:ext uri="{FF2B5EF4-FFF2-40B4-BE49-F238E27FC236}">
                <a16:creationId xmlns:a16="http://schemas.microsoft.com/office/drawing/2014/main" id="{0D65656D-7879-DF68-0032-DAA8EF54EA50}"/>
              </a:ext>
            </a:extLst>
          </p:cNvPr>
          <p:cNvSpPr txBox="1"/>
          <p:nvPr/>
        </p:nvSpPr>
        <p:spPr>
          <a:xfrm>
            <a:off x="5741095" y="4185780"/>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43AEFF85-736E-5733-5699-83DFB32A6EFF}"/>
              </a:ext>
            </a:extLst>
          </p:cNvPr>
          <p:cNvSpPr txBox="1"/>
          <p:nvPr/>
        </p:nvSpPr>
        <p:spPr>
          <a:xfrm>
            <a:off x="8278678" y="4804474"/>
            <a:ext cx="341479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666666"/>
                </a:solidFill>
                <a:ea typeface="+mn-lt"/>
                <a:cs typeface="+mn-lt"/>
              </a:rPr>
              <a:t>Data are from the Centers for Disease Control and Prevention WONDER data set and include drug-poisoning cases with codes T42.7 or T46.5 in the </a:t>
            </a:r>
            <a:r>
              <a:rPr lang="en-US" sz="1400" i="1">
                <a:solidFill>
                  <a:srgbClr val="666666"/>
                </a:solidFill>
                <a:ea typeface="+mn-lt"/>
                <a:cs typeface="+mn-lt"/>
              </a:rPr>
              <a:t>International Classification of Diseases</a:t>
            </a:r>
            <a:r>
              <a:rPr lang="en-US" sz="1400">
                <a:solidFill>
                  <a:srgbClr val="666666"/>
                </a:solidFill>
                <a:ea typeface="+mn-lt"/>
                <a:cs typeface="+mn-lt"/>
              </a:rPr>
              <a:t>, 10th revision.</a:t>
            </a:r>
            <a:endParaRPr lang="en-US"/>
          </a:p>
        </p:txBody>
      </p:sp>
    </p:spTree>
    <p:extLst>
      <p:ext uri="{BB962C8B-B14F-4D97-AF65-F5344CB8AC3E}">
        <p14:creationId xmlns:p14="http://schemas.microsoft.com/office/powerpoint/2010/main" val="17713059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DE84-7AD1-9332-811D-43E7141FD43E}"/>
              </a:ext>
            </a:extLst>
          </p:cNvPr>
          <p:cNvSpPr>
            <a:spLocks noGrp="1"/>
          </p:cNvSpPr>
          <p:nvPr>
            <p:ph type="title"/>
          </p:nvPr>
        </p:nvSpPr>
        <p:spPr/>
        <p:txBody>
          <a:bodyPr/>
          <a:lstStyle/>
          <a:p>
            <a:pPr algn="ctr"/>
            <a:r>
              <a:rPr lang="en-US">
                <a:cs typeface="Calibri Light"/>
              </a:rPr>
              <a:t>Symptoms of xylazine withdrawal</a:t>
            </a:r>
          </a:p>
        </p:txBody>
      </p:sp>
      <p:sp>
        <p:nvSpPr>
          <p:cNvPr id="3" name="Content Placeholder 2">
            <a:extLst>
              <a:ext uri="{FF2B5EF4-FFF2-40B4-BE49-F238E27FC236}">
                <a16:creationId xmlns:a16="http://schemas.microsoft.com/office/drawing/2014/main" id="{F24AD4E8-078B-802D-7ADC-1CA21A90A605}"/>
              </a:ext>
            </a:extLst>
          </p:cNvPr>
          <p:cNvSpPr>
            <a:spLocks noGrp="1"/>
          </p:cNvSpPr>
          <p:nvPr>
            <p:ph idx="1"/>
          </p:nvPr>
        </p:nvSpPr>
        <p:spPr/>
        <p:txBody>
          <a:bodyPr vert="horz" lIns="91440" tIns="45720" rIns="91440" bIns="45720" rtlCol="0" anchor="t">
            <a:normAutofit/>
          </a:bodyPr>
          <a:lstStyle/>
          <a:p>
            <a:r>
              <a:rPr lang="en-US">
                <a:cs typeface="Calibri"/>
              </a:rPr>
              <a:t>Tachycardia/hypertension</a:t>
            </a:r>
          </a:p>
          <a:p>
            <a:r>
              <a:rPr lang="en-US">
                <a:cs typeface="Calibri"/>
              </a:rPr>
              <a:t>Irritability</a:t>
            </a:r>
          </a:p>
          <a:p>
            <a:r>
              <a:rPr lang="en-US">
                <a:cs typeface="Calibri"/>
              </a:rPr>
              <a:t>Anxiety/panic</a:t>
            </a:r>
          </a:p>
          <a:p>
            <a:r>
              <a:rPr lang="en-US">
                <a:cs typeface="Calibri"/>
              </a:rPr>
              <a:t>Restlessness</a:t>
            </a:r>
          </a:p>
          <a:p>
            <a:endParaRPr lang="en-US">
              <a:cs typeface="Calibri"/>
            </a:endParaRPr>
          </a:p>
          <a:p>
            <a:endParaRPr lang="en-US">
              <a:cs typeface="Calibri"/>
            </a:endParaRPr>
          </a:p>
        </p:txBody>
      </p:sp>
    </p:spTree>
    <p:extLst>
      <p:ext uri="{BB962C8B-B14F-4D97-AF65-F5344CB8AC3E}">
        <p14:creationId xmlns:p14="http://schemas.microsoft.com/office/powerpoint/2010/main" val="19025842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0</TotalTime>
  <Words>2589</Words>
  <Application>Microsoft Office PowerPoint</Application>
  <PresentationFormat>Widescreen</PresentationFormat>
  <Paragraphs>220</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Century Gothic</vt:lpstr>
      <vt:lpstr>Corbel</vt:lpstr>
      <vt:lpstr>Segoe UI</vt:lpstr>
      <vt:lpstr>Parallax</vt:lpstr>
      <vt:lpstr>Emerging Health Care Concerns Among People Experiencing Homelessness Who Use Xylazine</vt:lpstr>
      <vt:lpstr>Financial disclosures</vt:lpstr>
      <vt:lpstr>Objectives </vt:lpstr>
      <vt:lpstr>Quick Poll </vt:lpstr>
      <vt:lpstr>What is Xylazine?</vt:lpstr>
      <vt:lpstr>Xylazine statistics</vt:lpstr>
      <vt:lpstr>Xylazine in Philadelphia </vt:lpstr>
      <vt:lpstr>Estimated Xylazine-Involved Drug-Poisoning Deaths in the United States, 2018–2021.</vt:lpstr>
      <vt:lpstr>Symptoms of xylazine withdrawal</vt:lpstr>
      <vt:lpstr>Does Xylazine "give dope legs?"</vt:lpstr>
      <vt:lpstr>Health issues caused/exacerbated by xylazine </vt:lpstr>
      <vt:lpstr>Maternal Mortality in Philadelphia:  Philadelphia Maternal Mortality Review Committee Report-2021  </vt:lpstr>
      <vt:lpstr>Xylazine and Pregnancy/prenatal care</vt:lpstr>
      <vt:lpstr>Xylazine and Pregnancy</vt:lpstr>
      <vt:lpstr>Lessons learned- Pregnancy Care </vt:lpstr>
      <vt:lpstr>Xylazine and wounds</vt:lpstr>
      <vt:lpstr>Please be advised: Graphic Images Ahead </vt:lpstr>
      <vt:lpstr>Xylazine and wounds (cont'd)</vt:lpstr>
      <vt:lpstr>Xylazine and Wounds</vt:lpstr>
      <vt:lpstr>Lessons learned:  Xylazine wounds</vt:lpstr>
      <vt:lpstr>Xylazine and MOUD treatment</vt:lpstr>
      <vt:lpstr>Lessons learned: Xylazine and MOUD treatment</vt:lpstr>
      <vt:lpstr>Interventions</vt:lpstr>
      <vt:lpstr>Certified Peer  Specialist</vt:lpstr>
      <vt:lpstr>Relationships with hospitals &amp; health centers</vt:lpstr>
      <vt:lpstr>Educating others in the community</vt:lpstr>
      <vt:lpstr>Other outreach &amp; street med resources</vt:lpstr>
      <vt:lpstr>Case Study # 1:  "Bobby"</vt:lpstr>
      <vt:lpstr>"Bobby," continued</vt:lpstr>
      <vt:lpstr>"Bobby," continued</vt:lpstr>
      <vt:lpstr>"Bobby," continued</vt:lpstr>
      <vt:lpstr>Case study # 2:  "Esther"</vt:lpstr>
      <vt:lpstr>"Esther", continued</vt:lpstr>
      <vt:lpstr>"Esther", continued</vt:lpstr>
      <vt:lpstr>"Esther", continued</vt:lpstr>
      <vt:lpstr>"Esther", continued</vt:lpstr>
      <vt:lpstr>Case study # 3: Matthew</vt:lpstr>
      <vt:lpstr>Case study # 3: Matthew</vt:lpstr>
      <vt:lpstr>Case study # 3: Matthew</vt:lpstr>
      <vt:lpstr>Case study # 3: Matthew</vt:lpstr>
      <vt:lpstr>Case study # 3: Matthew</vt:lpstr>
      <vt:lpstr>Summary</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Emerging Health Care Concerns Among People Experiencing Homeless Who Use Xylazine</dc:title>
  <dc:creator>Kara Cohen</dc:creator>
  <cp:lastModifiedBy>Mary St. Ledger</cp:lastModifiedBy>
  <cp:revision>348</cp:revision>
  <dcterms:created xsi:type="dcterms:W3CDTF">2023-04-25T20:51:25Z</dcterms:created>
  <dcterms:modified xsi:type="dcterms:W3CDTF">2023-05-19T15:28:49Z</dcterms:modified>
</cp:coreProperties>
</file>