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2" r:id="rId2"/>
    <p:sldMasterId id="2147483648" r:id="rId3"/>
  </p:sldMasterIdLst>
  <p:notesMasterIdLst>
    <p:notesMasterId r:id="rId19"/>
  </p:notesMasterIdLst>
  <p:sldIdLst>
    <p:sldId id="551" r:id="rId4"/>
    <p:sldId id="778" r:id="rId5"/>
    <p:sldId id="779" r:id="rId6"/>
    <p:sldId id="780" r:id="rId7"/>
    <p:sldId id="561" r:id="rId8"/>
    <p:sldId id="554" r:id="rId9"/>
    <p:sldId id="555" r:id="rId10"/>
    <p:sldId id="560" r:id="rId11"/>
    <p:sldId id="556" r:id="rId12"/>
    <p:sldId id="557" r:id="rId13"/>
    <p:sldId id="770" r:id="rId14"/>
    <p:sldId id="781" r:id="rId15"/>
    <p:sldId id="772" r:id="rId16"/>
    <p:sldId id="782" r:id="rId17"/>
    <p:sldId id="54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78408" autoAdjust="0"/>
  </p:normalViewPr>
  <p:slideViewPr>
    <p:cSldViewPr snapToGrid="0">
      <p:cViewPr varScale="1">
        <p:scale>
          <a:sx n="52" d="100"/>
          <a:sy n="52" d="100"/>
        </p:scale>
        <p:origin x="122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296546661832577"/>
          <c:y val="0.15585661768569181"/>
          <c:w val="0.63350962960306345"/>
          <c:h val="0.80551203268372562"/>
        </c:manualLayout>
      </c:layout>
      <c:barChart>
        <c:barDir val="bar"/>
        <c:grouping val="clustered"/>
        <c:varyColors val="0"/>
        <c:ser>
          <c:idx val="0"/>
          <c:order val="0"/>
          <c:tx>
            <c:strRef>
              <c:f>Sheet1!$B$1</c:f>
              <c:strCache>
                <c:ptCount val="1"/>
                <c:pt idx="0">
                  <c:v>SIB program participants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Lato" panose="020F050202020403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Days with any shelter days</c:v>
                </c:pt>
                <c:pt idx="1">
                  <c:v>Days receiving housing assistance</c:v>
                </c:pt>
              </c:strCache>
            </c:strRef>
          </c:cat>
          <c:val>
            <c:numRef>
              <c:f>Sheet1!$B$2:$B$3</c:f>
              <c:numCache>
                <c:formatCode>General</c:formatCode>
                <c:ptCount val="2"/>
                <c:pt idx="0">
                  <c:v>174.77</c:v>
                </c:pt>
                <c:pt idx="1">
                  <c:v>653.94000000000005</c:v>
                </c:pt>
              </c:numCache>
            </c:numRef>
          </c:val>
          <c:extLst>
            <c:ext xmlns:c16="http://schemas.microsoft.com/office/drawing/2014/chart" uri="{C3380CC4-5D6E-409C-BE32-E72D297353CC}">
              <c16:uniqueId val="{00000000-AE32-0C4B-993C-CA6419D4D4BB}"/>
            </c:ext>
          </c:extLst>
        </c:ser>
        <c:ser>
          <c:idx val="1"/>
          <c:order val="1"/>
          <c:tx>
            <c:strRef>
              <c:f>Sheet1!$C$1</c:f>
              <c:strCache>
                <c:ptCount val="1"/>
                <c:pt idx="0">
                  <c:v>Control Group</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Lato" panose="020F050202020403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Days with any shelter days</c:v>
                </c:pt>
                <c:pt idx="1">
                  <c:v>Days receiving housing assistance</c:v>
                </c:pt>
              </c:strCache>
            </c:strRef>
          </c:cat>
          <c:val>
            <c:numRef>
              <c:f>Sheet1!$C$2:$C$3</c:f>
              <c:numCache>
                <c:formatCode>General</c:formatCode>
                <c:ptCount val="2"/>
                <c:pt idx="0">
                  <c:v>269.47000000000003</c:v>
                </c:pt>
                <c:pt idx="1">
                  <c:v>94.28</c:v>
                </c:pt>
              </c:numCache>
            </c:numRef>
          </c:val>
          <c:extLst>
            <c:ext xmlns:c16="http://schemas.microsoft.com/office/drawing/2014/chart" uri="{C3380CC4-5D6E-409C-BE32-E72D297353CC}">
              <c16:uniqueId val="{00000001-AE32-0C4B-993C-CA6419D4D4BB}"/>
            </c:ext>
          </c:extLst>
        </c:ser>
        <c:dLbls>
          <c:showLegendKey val="0"/>
          <c:showVal val="0"/>
          <c:showCatName val="0"/>
          <c:showSerName val="0"/>
          <c:showPercent val="0"/>
          <c:showBubbleSize val="0"/>
        </c:dLbls>
        <c:gapWidth val="100"/>
        <c:axId val="164269296"/>
        <c:axId val="363483072"/>
      </c:barChart>
      <c:catAx>
        <c:axId val="164269296"/>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Lato" panose="020F0502020204030203" pitchFamily="34" charset="77"/>
                <a:ea typeface="+mn-ea"/>
                <a:cs typeface="+mn-cs"/>
              </a:defRPr>
            </a:pPr>
            <a:endParaRPr lang="en-US"/>
          </a:p>
        </c:txPr>
        <c:crossAx val="363483072"/>
        <c:crosses val="autoZero"/>
        <c:auto val="1"/>
        <c:lblAlgn val="ctr"/>
        <c:lblOffset val="100"/>
        <c:noMultiLvlLbl val="0"/>
      </c:catAx>
      <c:valAx>
        <c:axId val="363483072"/>
        <c:scaling>
          <c:orientation val="minMax"/>
        </c:scaling>
        <c:delete val="1"/>
        <c:axPos val="b"/>
        <c:numFmt formatCode="General" sourceLinked="1"/>
        <c:majorTickMark val="none"/>
        <c:minorTickMark val="none"/>
        <c:tickLblPos val="nextTo"/>
        <c:crossAx val="1642692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Lato" panose="020F0502020204030203" pitchFamily="34"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Lato" panose="020F0502020204030203" pitchFamily="34" charset="77"/>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296546661832577"/>
          <c:y val="0.15585661768569181"/>
          <c:w val="0.63350962960306345"/>
          <c:h val="0.80551203268372562"/>
        </c:manualLayout>
      </c:layout>
      <c:barChart>
        <c:barDir val="bar"/>
        <c:grouping val="clustered"/>
        <c:varyColors val="0"/>
        <c:ser>
          <c:idx val="0"/>
          <c:order val="0"/>
          <c:tx>
            <c:strRef>
              <c:f>Sheet1!$B$1</c:f>
              <c:strCache>
                <c:ptCount val="1"/>
                <c:pt idx="0">
                  <c:v>SIB program participants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Lato" panose="020F050202020403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Jail days</c:v>
                </c:pt>
                <c:pt idx="1">
                  <c:v>Arrests</c:v>
                </c:pt>
                <c:pt idx="2">
                  <c:v>Police contacts</c:v>
                </c:pt>
              </c:strCache>
            </c:strRef>
          </c:cat>
          <c:val>
            <c:numRef>
              <c:f>Sheet1!$B$2:$B$4</c:f>
              <c:numCache>
                <c:formatCode>General</c:formatCode>
                <c:ptCount val="3"/>
                <c:pt idx="0">
                  <c:v>100.48</c:v>
                </c:pt>
                <c:pt idx="1">
                  <c:v>6.31</c:v>
                </c:pt>
                <c:pt idx="2">
                  <c:v>16.149999999999999</c:v>
                </c:pt>
              </c:numCache>
            </c:numRef>
          </c:val>
          <c:extLst>
            <c:ext xmlns:c16="http://schemas.microsoft.com/office/drawing/2014/chart" uri="{C3380CC4-5D6E-409C-BE32-E72D297353CC}">
              <c16:uniqueId val="{00000000-2F44-8742-B3AF-56F8EE027272}"/>
            </c:ext>
          </c:extLst>
        </c:ser>
        <c:ser>
          <c:idx val="1"/>
          <c:order val="1"/>
          <c:tx>
            <c:strRef>
              <c:f>Sheet1!$C$1</c:f>
              <c:strCache>
                <c:ptCount val="1"/>
                <c:pt idx="0">
                  <c:v>Control Group</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Lato" panose="020F050202020403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Jail days</c:v>
                </c:pt>
                <c:pt idx="1">
                  <c:v>Arrests</c:v>
                </c:pt>
                <c:pt idx="2">
                  <c:v>Police contacts</c:v>
                </c:pt>
              </c:strCache>
            </c:strRef>
          </c:cat>
          <c:val>
            <c:numRef>
              <c:f>Sheet1!$C$2:$C$4</c:f>
              <c:numCache>
                <c:formatCode>General</c:formatCode>
                <c:ptCount val="3"/>
                <c:pt idx="0">
                  <c:v>138.34</c:v>
                </c:pt>
                <c:pt idx="1">
                  <c:v>10.58</c:v>
                </c:pt>
                <c:pt idx="2">
                  <c:v>24.35</c:v>
                </c:pt>
              </c:numCache>
            </c:numRef>
          </c:val>
          <c:extLst>
            <c:ext xmlns:c16="http://schemas.microsoft.com/office/drawing/2014/chart" uri="{C3380CC4-5D6E-409C-BE32-E72D297353CC}">
              <c16:uniqueId val="{00000001-2F44-8742-B3AF-56F8EE027272}"/>
            </c:ext>
          </c:extLst>
        </c:ser>
        <c:dLbls>
          <c:showLegendKey val="0"/>
          <c:showVal val="0"/>
          <c:showCatName val="0"/>
          <c:showSerName val="0"/>
          <c:showPercent val="0"/>
          <c:showBubbleSize val="0"/>
        </c:dLbls>
        <c:gapWidth val="100"/>
        <c:axId val="164269296"/>
        <c:axId val="363483072"/>
      </c:barChart>
      <c:catAx>
        <c:axId val="164269296"/>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Lato" panose="020F0502020204030203" pitchFamily="34" charset="77"/>
                <a:ea typeface="+mn-ea"/>
                <a:cs typeface="+mn-cs"/>
              </a:defRPr>
            </a:pPr>
            <a:endParaRPr lang="en-US"/>
          </a:p>
        </c:txPr>
        <c:crossAx val="363483072"/>
        <c:crosses val="autoZero"/>
        <c:auto val="1"/>
        <c:lblAlgn val="ctr"/>
        <c:lblOffset val="100"/>
        <c:noMultiLvlLbl val="0"/>
      </c:catAx>
      <c:valAx>
        <c:axId val="363483072"/>
        <c:scaling>
          <c:orientation val="minMax"/>
        </c:scaling>
        <c:delete val="1"/>
        <c:axPos val="t"/>
        <c:numFmt formatCode="General" sourceLinked="1"/>
        <c:majorTickMark val="none"/>
        <c:minorTickMark val="none"/>
        <c:tickLblPos val="nextTo"/>
        <c:crossAx val="164269296"/>
        <c:crosses val="max"/>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Lato" panose="020F0502020204030203" pitchFamily="34"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Lato" panose="020F0502020204030203" pitchFamily="34" charset="77"/>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296546661832577"/>
          <c:y val="0.15585661768569181"/>
          <c:w val="0.63350962960306345"/>
          <c:h val="0.80551203268372562"/>
        </c:manualLayout>
      </c:layout>
      <c:barChart>
        <c:barDir val="bar"/>
        <c:grouping val="clustered"/>
        <c:varyColors val="0"/>
        <c:ser>
          <c:idx val="0"/>
          <c:order val="0"/>
          <c:tx>
            <c:strRef>
              <c:f>Sheet1!$B$1</c:f>
              <c:strCache>
                <c:ptCount val="1"/>
                <c:pt idx="0">
                  <c:v>SIB program participants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Lato" panose="020F050202020403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EMS responses</c:v>
                </c:pt>
                <c:pt idx="1">
                  <c:v>Detox responses</c:v>
                </c:pt>
              </c:strCache>
            </c:strRef>
          </c:cat>
          <c:val>
            <c:numRef>
              <c:f>Sheet1!$B$2:$B$3</c:f>
              <c:numCache>
                <c:formatCode>General</c:formatCode>
                <c:ptCount val="2"/>
                <c:pt idx="0">
                  <c:v>8.08</c:v>
                </c:pt>
                <c:pt idx="1">
                  <c:v>2.38</c:v>
                </c:pt>
              </c:numCache>
            </c:numRef>
          </c:val>
          <c:extLst>
            <c:ext xmlns:c16="http://schemas.microsoft.com/office/drawing/2014/chart" uri="{C3380CC4-5D6E-409C-BE32-E72D297353CC}">
              <c16:uniqueId val="{00000000-2F44-8742-B3AF-56F8EE027272}"/>
            </c:ext>
          </c:extLst>
        </c:ser>
        <c:ser>
          <c:idx val="1"/>
          <c:order val="1"/>
          <c:tx>
            <c:strRef>
              <c:f>Sheet1!$C$1</c:f>
              <c:strCache>
                <c:ptCount val="1"/>
                <c:pt idx="0">
                  <c:v>Control Group</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Lato" panose="020F050202020403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EMS responses</c:v>
                </c:pt>
                <c:pt idx="1">
                  <c:v>Detox responses</c:v>
                </c:pt>
              </c:strCache>
            </c:strRef>
          </c:cat>
          <c:val>
            <c:numRef>
              <c:f>Sheet1!$C$2:$C$3</c:f>
              <c:numCache>
                <c:formatCode>General</c:formatCode>
                <c:ptCount val="2"/>
                <c:pt idx="0">
                  <c:v>9.59</c:v>
                </c:pt>
                <c:pt idx="1">
                  <c:v>6.75</c:v>
                </c:pt>
              </c:numCache>
            </c:numRef>
          </c:val>
          <c:extLst>
            <c:ext xmlns:c16="http://schemas.microsoft.com/office/drawing/2014/chart" uri="{C3380CC4-5D6E-409C-BE32-E72D297353CC}">
              <c16:uniqueId val="{00000001-2F44-8742-B3AF-56F8EE027272}"/>
            </c:ext>
          </c:extLst>
        </c:ser>
        <c:dLbls>
          <c:showLegendKey val="0"/>
          <c:showVal val="0"/>
          <c:showCatName val="0"/>
          <c:showSerName val="0"/>
          <c:showPercent val="0"/>
          <c:showBubbleSize val="0"/>
        </c:dLbls>
        <c:gapWidth val="100"/>
        <c:axId val="164269296"/>
        <c:axId val="363483072"/>
      </c:barChart>
      <c:catAx>
        <c:axId val="164269296"/>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Lato" panose="020F0502020204030203" pitchFamily="34" charset="77"/>
                <a:ea typeface="+mn-ea"/>
                <a:cs typeface="+mn-cs"/>
              </a:defRPr>
            </a:pPr>
            <a:endParaRPr lang="en-US"/>
          </a:p>
        </c:txPr>
        <c:crossAx val="363483072"/>
        <c:crosses val="autoZero"/>
        <c:auto val="1"/>
        <c:lblAlgn val="ctr"/>
        <c:lblOffset val="100"/>
        <c:noMultiLvlLbl val="0"/>
      </c:catAx>
      <c:valAx>
        <c:axId val="363483072"/>
        <c:scaling>
          <c:orientation val="minMax"/>
        </c:scaling>
        <c:delete val="1"/>
        <c:axPos val="t"/>
        <c:numFmt formatCode="General" sourceLinked="1"/>
        <c:majorTickMark val="none"/>
        <c:minorTickMark val="none"/>
        <c:tickLblPos val="nextTo"/>
        <c:crossAx val="164269296"/>
        <c:crosses val="max"/>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Lato" panose="020F0502020204030203" pitchFamily="34"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Lato" panose="020F0502020204030203" pitchFamily="34" charset="77"/>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296546661832577"/>
          <c:y val="0.15585661768569181"/>
          <c:w val="0.63350962960306345"/>
          <c:h val="0.80551203268372562"/>
        </c:manualLayout>
      </c:layout>
      <c:barChart>
        <c:barDir val="bar"/>
        <c:grouping val="clustered"/>
        <c:varyColors val="0"/>
        <c:ser>
          <c:idx val="0"/>
          <c:order val="0"/>
          <c:tx>
            <c:strRef>
              <c:f>Sheet1!$B$1</c:f>
              <c:strCache>
                <c:ptCount val="1"/>
                <c:pt idx="0">
                  <c:v>Control Group</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Lato" panose="020F050202020403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Emergency department visits</c:v>
                </c:pt>
                <c:pt idx="1">
                  <c:v>Office-based health care visits with a psychiatric diagnosis</c:v>
                </c:pt>
                <c:pt idx="2">
                  <c:v>Unique prescription medications</c:v>
                </c:pt>
              </c:strCache>
            </c:strRef>
          </c:cat>
          <c:val>
            <c:numRef>
              <c:f>Sheet1!$B$2:$B$4</c:f>
              <c:numCache>
                <c:formatCode>General</c:formatCode>
                <c:ptCount val="3"/>
                <c:pt idx="0">
                  <c:v>15.16</c:v>
                </c:pt>
                <c:pt idx="1">
                  <c:v>4.9800000000000004</c:v>
                </c:pt>
                <c:pt idx="2">
                  <c:v>10.119999999999999</c:v>
                </c:pt>
              </c:numCache>
            </c:numRef>
          </c:val>
          <c:extLst>
            <c:ext xmlns:c16="http://schemas.microsoft.com/office/drawing/2014/chart" uri="{C3380CC4-5D6E-409C-BE32-E72D297353CC}">
              <c16:uniqueId val="{00000000-D8C2-0D48-9F6A-DB460B11A27D}"/>
            </c:ext>
          </c:extLst>
        </c:ser>
        <c:ser>
          <c:idx val="1"/>
          <c:order val="1"/>
          <c:tx>
            <c:strRef>
              <c:f>Sheet1!$C$1</c:f>
              <c:strCache>
                <c:ptCount val="1"/>
                <c:pt idx="0">
                  <c:v>SIB program participants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Lato" panose="020F050202020403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Emergency department visits</c:v>
                </c:pt>
                <c:pt idx="1">
                  <c:v>Office-based health care visits with a psychiatric diagnosis</c:v>
                </c:pt>
                <c:pt idx="2">
                  <c:v>Unique prescription medications</c:v>
                </c:pt>
              </c:strCache>
            </c:strRef>
          </c:cat>
          <c:val>
            <c:numRef>
              <c:f>Sheet1!$C$2:$C$4</c:f>
              <c:numCache>
                <c:formatCode>General</c:formatCode>
                <c:ptCount val="3"/>
                <c:pt idx="0">
                  <c:v>9.15</c:v>
                </c:pt>
                <c:pt idx="1">
                  <c:v>12.71</c:v>
                </c:pt>
                <c:pt idx="2">
                  <c:v>13.03</c:v>
                </c:pt>
              </c:numCache>
            </c:numRef>
          </c:val>
          <c:extLst>
            <c:ext xmlns:c16="http://schemas.microsoft.com/office/drawing/2014/chart" uri="{C3380CC4-5D6E-409C-BE32-E72D297353CC}">
              <c16:uniqueId val="{00000001-D8C2-0D48-9F6A-DB460B11A27D}"/>
            </c:ext>
          </c:extLst>
        </c:ser>
        <c:dLbls>
          <c:showLegendKey val="0"/>
          <c:showVal val="0"/>
          <c:showCatName val="0"/>
          <c:showSerName val="0"/>
          <c:showPercent val="0"/>
          <c:showBubbleSize val="0"/>
        </c:dLbls>
        <c:gapWidth val="100"/>
        <c:axId val="164269296"/>
        <c:axId val="363483072"/>
      </c:barChart>
      <c:catAx>
        <c:axId val="16426929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Lato" panose="020F0502020204030203" pitchFamily="34" charset="77"/>
                <a:ea typeface="+mn-ea"/>
                <a:cs typeface="+mn-cs"/>
              </a:defRPr>
            </a:pPr>
            <a:endParaRPr lang="en-US"/>
          </a:p>
        </c:txPr>
        <c:crossAx val="363483072"/>
        <c:crosses val="autoZero"/>
        <c:auto val="1"/>
        <c:lblAlgn val="ctr"/>
        <c:lblOffset val="100"/>
        <c:noMultiLvlLbl val="0"/>
      </c:catAx>
      <c:valAx>
        <c:axId val="363483072"/>
        <c:scaling>
          <c:orientation val="minMax"/>
        </c:scaling>
        <c:delete val="1"/>
        <c:axPos val="b"/>
        <c:numFmt formatCode="General" sourceLinked="1"/>
        <c:majorTickMark val="none"/>
        <c:minorTickMark val="none"/>
        <c:tickLblPos val="nextTo"/>
        <c:crossAx val="164269296"/>
        <c:crosses val="max"/>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Lato" panose="020F0502020204030203" pitchFamily="34"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Lato" panose="020F0502020204030203" pitchFamily="34" charset="77"/>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Dollars</c:v>
                </c:pt>
              </c:strCache>
            </c:strRef>
          </c:tx>
          <c:spPr>
            <a:solidFill>
              <a:schemeClr val="accent1"/>
            </a:solidFill>
            <a:ln>
              <a:noFill/>
            </a:ln>
            <a:effectLst/>
          </c:spPr>
          <c:invertIfNegative val="0"/>
          <c:dPt>
            <c:idx val="9"/>
            <c:invertIfNegative val="0"/>
            <c:bubble3D val="0"/>
            <c:spPr>
              <a:solidFill>
                <a:schemeClr val="tx2">
                  <a:lumMod val="75000"/>
                </a:schemeClr>
              </a:solidFill>
              <a:ln>
                <a:noFill/>
              </a:ln>
              <a:effectLst/>
            </c:spPr>
            <c:extLst>
              <c:ext xmlns:c16="http://schemas.microsoft.com/office/drawing/2014/chart" uri="{C3380CC4-5D6E-409C-BE32-E72D297353CC}">
                <c16:uniqueId val="{00000004-CEA5-4E4A-A4EC-974020D48D82}"/>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Lato" panose="020F0502020204030203" pitchFamily="34"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Public safety (EMS, 911, detox)</c:v>
                </c:pt>
                <c:pt idx="1">
                  <c:v>Prison</c:v>
                </c:pt>
                <c:pt idx="2">
                  <c:v>Emergency shelter</c:v>
                </c:pt>
                <c:pt idx="3">
                  <c:v>Police</c:v>
                </c:pt>
                <c:pt idx="4">
                  <c:v>Courts</c:v>
                </c:pt>
                <c:pt idx="5">
                  <c:v>Emergency department</c:v>
                </c:pt>
                <c:pt idx="6">
                  <c:v>Housing assistance (non-SIB)</c:v>
                </c:pt>
                <c:pt idx="7">
                  <c:v>Ambulance</c:v>
                </c:pt>
                <c:pt idx="8">
                  <c:v>Jail</c:v>
                </c:pt>
                <c:pt idx="9">
                  <c:v>Total</c:v>
                </c:pt>
              </c:strCache>
            </c:strRef>
          </c:cat>
          <c:val>
            <c:numRef>
              <c:f>Sheet1!$B$2:$B$11</c:f>
              <c:numCache>
                <c:formatCode>"$"#,##0</c:formatCode>
                <c:ptCount val="10"/>
                <c:pt idx="0">
                  <c:v>-105</c:v>
                </c:pt>
                <c:pt idx="1">
                  <c:v>-269</c:v>
                </c:pt>
                <c:pt idx="2">
                  <c:v>-325</c:v>
                </c:pt>
                <c:pt idx="3">
                  <c:v>-397</c:v>
                </c:pt>
                <c:pt idx="4">
                  <c:v>-520</c:v>
                </c:pt>
                <c:pt idx="5">
                  <c:v>-534</c:v>
                </c:pt>
                <c:pt idx="6">
                  <c:v>-678</c:v>
                </c:pt>
                <c:pt idx="7">
                  <c:v>-1662</c:v>
                </c:pt>
                <c:pt idx="8">
                  <c:v>-2386</c:v>
                </c:pt>
                <c:pt idx="9">
                  <c:v>-6875</c:v>
                </c:pt>
              </c:numCache>
            </c:numRef>
          </c:val>
          <c:extLst>
            <c:ext xmlns:c16="http://schemas.microsoft.com/office/drawing/2014/chart" uri="{C3380CC4-5D6E-409C-BE32-E72D297353CC}">
              <c16:uniqueId val="{00000000-CEA5-4E4A-A4EC-974020D48D82}"/>
            </c:ext>
          </c:extLst>
        </c:ser>
        <c:dLbls>
          <c:showLegendKey val="0"/>
          <c:showVal val="0"/>
          <c:showCatName val="0"/>
          <c:showSerName val="0"/>
          <c:showPercent val="0"/>
          <c:showBubbleSize val="0"/>
        </c:dLbls>
        <c:gapWidth val="50"/>
        <c:axId val="606609520"/>
        <c:axId val="606628784"/>
      </c:barChart>
      <c:catAx>
        <c:axId val="606609520"/>
        <c:scaling>
          <c:orientation val="maxMin"/>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Lato" panose="020F0502020204030203" pitchFamily="34" charset="77"/>
                <a:ea typeface="+mn-ea"/>
                <a:cs typeface="+mn-cs"/>
              </a:defRPr>
            </a:pPr>
            <a:endParaRPr lang="en-US"/>
          </a:p>
        </c:txPr>
        <c:crossAx val="606628784"/>
        <c:crosses val="autoZero"/>
        <c:auto val="1"/>
        <c:lblAlgn val="ctr"/>
        <c:lblOffset val="100"/>
        <c:noMultiLvlLbl val="0"/>
      </c:catAx>
      <c:valAx>
        <c:axId val="606628784"/>
        <c:scaling>
          <c:orientation val="minMax"/>
        </c:scaling>
        <c:delete val="1"/>
        <c:axPos val="b"/>
        <c:numFmt formatCode="&quot;$&quot;#,##0" sourceLinked="1"/>
        <c:majorTickMark val="none"/>
        <c:minorTickMark val="none"/>
        <c:tickLblPos val="nextTo"/>
        <c:crossAx val="606609520"/>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Lato" panose="020F0502020204030203" pitchFamily="34" charset="77"/>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E3F5DE-4912-4E21-8560-1D909ED380AD}"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5A6C652D-EA2F-4695-8936-78BB2250C26F}">
      <dgm:prSet phldrT="[Text]"/>
      <dgm:spPr/>
      <dgm:t>
        <a:bodyPr/>
        <a:lstStyle/>
        <a:p>
          <a:r>
            <a:rPr lang="en-US" dirty="0"/>
            <a:t>New line item in Denver city budget</a:t>
          </a:r>
        </a:p>
      </dgm:t>
    </dgm:pt>
    <dgm:pt modelId="{3498A37D-9878-43F4-9F16-F5740018B857}" type="parTrans" cxnId="{492603CA-2D15-495B-8721-79E2224F3498}">
      <dgm:prSet/>
      <dgm:spPr/>
      <dgm:t>
        <a:bodyPr/>
        <a:lstStyle/>
        <a:p>
          <a:endParaRPr lang="en-US"/>
        </a:p>
      </dgm:t>
    </dgm:pt>
    <dgm:pt modelId="{48B4880C-DD36-48A5-A26E-D5D1B85A0CAE}" type="sibTrans" cxnId="{492603CA-2D15-495B-8721-79E2224F3498}">
      <dgm:prSet/>
      <dgm:spPr/>
      <dgm:t>
        <a:bodyPr/>
        <a:lstStyle/>
        <a:p>
          <a:endParaRPr lang="en-US"/>
        </a:p>
      </dgm:t>
    </dgm:pt>
    <dgm:pt modelId="{5B331F19-EC25-4E7A-8C45-EFE4B7861414}">
      <dgm:prSet phldrT="[Text]"/>
      <dgm:spPr/>
      <dgm:t>
        <a:bodyPr/>
        <a:lstStyle/>
        <a:p>
          <a:r>
            <a:rPr lang="en-US" dirty="0"/>
            <a:t>$3M/year</a:t>
          </a:r>
        </a:p>
      </dgm:t>
    </dgm:pt>
    <dgm:pt modelId="{38752825-85B7-491B-96DB-539292946AF1}" type="parTrans" cxnId="{197B45B6-B871-42D8-995D-845FD0E51898}">
      <dgm:prSet/>
      <dgm:spPr/>
      <dgm:t>
        <a:bodyPr/>
        <a:lstStyle/>
        <a:p>
          <a:endParaRPr lang="en-US"/>
        </a:p>
      </dgm:t>
    </dgm:pt>
    <dgm:pt modelId="{22ED8243-631F-40B3-A496-FB621DB3D360}" type="sibTrans" cxnId="{197B45B6-B871-42D8-995D-845FD0E51898}">
      <dgm:prSet/>
      <dgm:spPr/>
      <dgm:t>
        <a:bodyPr/>
        <a:lstStyle/>
        <a:p>
          <a:endParaRPr lang="en-US"/>
        </a:p>
      </dgm:t>
    </dgm:pt>
    <dgm:pt modelId="{C6C42264-0FF8-4279-8D04-1BB1E5D5A29B}">
      <dgm:prSet phldrT="[Text]"/>
      <dgm:spPr/>
      <dgm:t>
        <a:bodyPr/>
        <a:lstStyle/>
        <a:p>
          <a:r>
            <a:rPr lang="en-US" dirty="0"/>
            <a:t>245 units of housing for people</a:t>
          </a:r>
        </a:p>
      </dgm:t>
    </dgm:pt>
    <dgm:pt modelId="{86C8B09A-1A2D-412E-8312-1677E7EB5ACD}" type="parTrans" cxnId="{9EC860D9-EB9C-40FA-AFF1-065397526803}">
      <dgm:prSet/>
      <dgm:spPr/>
      <dgm:t>
        <a:bodyPr/>
        <a:lstStyle/>
        <a:p>
          <a:endParaRPr lang="en-US"/>
        </a:p>
      </dgm:t>
    </dgm:pt>
    <dgm:pt modelId="{E67C3154-E573-4156-A591-3B1F99A195E5}" type="sibTrans" cxnId="{9EC860D9-EB9C-40FA-AFF1-065397526803}">
      <dgm:prSet/>
      <dgm:spPr/>
      <dgm:t>
        <a:bodyPr/>
        <a:lstStyle/>
        <a:p>
          <a:endParaRPr lang="en-US"/>
        </a:p>
      </dgm:t>
    </dgm:pt>
    <dgm:pt modelId="{CE2C5090-A885-48DB-9E95-D788B7FC3840}">
      <dgm:prSet phldrT="[Text]"/>
      <dgm:spPr/>
      <dgm:t>
        <a:bodyPr/>
        <a:lstStyle/>
        <a:p>
          <a:r>
            <a:rPr lang="en-US" dirty="0"/>
            <a:t>Commission on Social Impact Partnerships</a:t>
          </a:r>
        </a:p>
      </dgm:t>
    </dgm:pt>
    <dgm:pt modelId="{4F1C0D5B-4906-425B-925B-5356E846B84C}" type="parTrans" cxnId="{DFCBB7F4-E750-40B1-89E8-5F90DBE029DC}">
      <dgm:prSet/>
      <dgm:spPr/>
      <dgm:t>
        <a:bodyPr/>
        <a:lstStyle/>
        <a:p>
          <a:endParaRPr lang="en-US"/>
        </a:p>
      </dgm:t>
    </dgm:pt>
    <dgm:pt modelId="{9164FBCE-C037-4F1F-8FA2-2E0447F31C26}" type="sibTrans" cxnId="{DFCBB7F4-E750-40B1-89E8-5F90DBE029DC}">
      <dgm:prSet/>
      <dgm:spPr/>
      <dgm:t>
        <a:bodyPr/>
        <a:lstStyle/>
        <a:p>
          <a:endParaRPr lang="en-US"/>
        </a:p>
      </dgm:t>
    </dgm:pt>
    <dgm:pt modelId="{CFDF0ACD-AF43-4B2E-A396-8A446234A2F6}">
      <dgm:prSet phldrT="[Text]"/>
      <dgm:spPr/>
      <dgm:t>
        <a:bodyPr/>
        <a:lstStyle/>
        <a:p>
          <a:r>
            <a:rPr lang="en-US" dirty="0"/>
            <a:t>$5.5M from U.S. Treasury Dept.</a:t>
          </a:r>
        </a:p>
      </dgm:t>
    </dgm:pt>
    <dgm:pt modelId="{3C25ABD4-B33A-4812-90C9-6934D7FA810C}" type="parTrans" cxnId="{1B02C65B-41CF-4A85-B1CE-75D36DFB0F40}">
      <dgm:prSet/>
      <dgm:spPr/>
      <dgm:t>
        <a:bodyPr/>
        <a:lstStyle/>
        <a:p>
          <a:endParaRPr lang="en-US"/>
        </a:p>
      </dgm:t>
    </dgm:pt>
    <dgm:pt modelId="{DE6A759E-C9B8-4D3A-9F52-10AFEAE65AA8}" type="sibTrans" cxnId="{1B02C65B-41CF-4A85-B1CE-75D36DFB0F40}">
      <dgm:prSet/>
      <dgm:spPr/>
      <dgm:t>
        <a:bodyPr/>
        <a:lstStyle/>
        <a:p>
          <a:endParaRPr lang="en-US"/>
        </a:p>
      </dgm:t>
    </dgm:pt>
    <dgm:pt modelId="{B64A45AE-F7DA-4C8E-BCA5-64B669147504}">
      <dgm:prSet phldrT="[Text]"/>
      <dgm:spPr/>
      <dgm:t>
        <a:bodyPr/>
        <a:lstStyle/>
        <a:p>
          <a:r>
            <a:rPr lang="en-US" dirty="0"/>
            <a:t>$5.5M from private investors</a:t>
          </a:r>
        </a:p>
      </dgm:t>
    </dgm:pt>
    <dgm:pt modelId="{C5CA337E-5B78-426C-B327-4F7C47D5DB1B}" type="parTrans" cxnId="{7FF7010D-626C-41C9-9EA8-92B41DBB210B}">
      <dgm:prSet/>
      <dgm:spPr/>
      <dgm:t>
        <a:bodyPr/>
        <a:lstStyle/>
        <a:p>
          <a:endParaRPr lang="en-US"/>
        </a:p>
      </dgm:t>
    </dgm:pt>
    <dgm:pt modelId="{88CF2AAE-0B27-42D7-9F3F-48575BAD2F65}" type="sibTrans" cxnId="{7FF7010D-626C-41C9-9EA8-92B41DBB210B}">
      <dgm:prSet/>
      <dgm:spPr/>
      <dgm:t>
        <a:bodyPr/>
        <a:lstStyle/>
        <a:p>
          <a:endParaRPr lang="en-US"/>
        </a:p>
      </dgm:t>
    </dgm:pt>
    <dgm:pt modelId="{305150FE-95DA-4898-9EDB-87335C774934}">
      <dgm:prSet phldrT="[Text]"/>
      <dgm:spPr/>
      <dgm:t>
        <a:bodyPr/>
        <a:lstStyle/>
        <a:p>
          <a:r>
            <a:rPr lang="en-US" dirty="0"/>
            <a:t>125 units of housing for people</a:t>
          </a:r>
        </a:p>
      </dgm:t>
    </dgm:pt>
    <dgm:pt modelId="{01C66814-4F8B-4F43-B837-C253F1C82E26}" type="parTrans" cxnId="{CA82EF1F-4A2A-4A98-B9FC-F673AD830D67}">
      <dgm:prSet/>
      <dgm:spPr/>
      <dgm:t>
        <a:bodyPr/>
        <a:lstStyle/>
        <a:p>
          <a:endParaRPr lang="en-US"/>
        </a:p>
      </dgm:t>
    </dgm:pt>
    <dgm:pt modelId="{43D06AFA-A882-49B6-AEC5-7E8A2FFD46E9}" type="sibTrans" cxnId="{CA82EF1F-4A2A-4A98-B9FC-F673AD830D67}">
      <dgm:prSet/>
      <dgm:spPr/>
      <dgm:t>
        <a:bodyPr/>
        <a:lstStyle/>
        <a:p>
          <a:endParaRPr lang="en-US"/>
        </a:p>
      </dgm:t>
    </dgm:pt>
    <dgm:pt modelId="{2DF2F0F5-96FD-4CDB-ABDF-7AA705F4B756}">
      <dgm:prSet phldrT="[Text]"/>
      <dgm:spPr/>
      <dgm:t>
        <a:bodyPr/>
        <a:lstStyle/>
        <a:p>
          <a:r>
            <a:rPr lang="en-US" dirty="0"/>
            <a:t>American Rescue Plan Act- Colorado</a:t>
          </a:r>
        </a:p>
      </dgm:t>
    </dgm:pt>
    <dgm:pt modelId="{A06BBBEB-77D7-40CA-80CD-77CFE39E9F25}" type="parTrans" cxnId="{5418F19A-A010-4149-A609-2D53A258648D}">
      <dgm:prSet/>
      <dgm:spPr/>
      <dgm:t>
        <a:bodyPr/>
        <a:lstStyle/>
        <a:p>
          <a:endParaRPr lang="en-US"/>
        </a:p>
      </dgm:t>
    </dgm:pt>
    <dgm:pt modelId="{3D1ED34F-1146-46DE-BC1C-512B3B40A300}" type="sibTrans" cxnId="{5418F19A-A010-4149-A609-2D53A258648D}">
      <dgm:prSet/>
      <dgm:spPr/>
      <dgm:t>
        <a:bodyPr/>
        <a:lstStyle/>
        <a:p>
          <a:endParaRPr lang="en-US"/>
        </a:p>
      </dgm:t>
    </dgm:pt>
    <dgm:pt modelId="{5460035E-B3A5-4C10-AB72-1DFB9B39E890}">
      <dgm:prSet phldrT="[Text]"/>
      <dgm:spPr/>
      <dgm:t>
        <a:bodyPr/>
        <a:lstStyle/>
        <a:p>
          <a:r>
            <a:rPr lang="en-US" dirty="0"/>
            <a:t>$13.4M</a:t>
          </a:r>
        </a:p>
      </dgm:t>
    </dgm:pt>
    <dgm:pt modelId="{3CA3877E-F8DE-42C1-805F-68328E689DCC}" type="parTrans" cxnId="{185F4A56-3C9B-4700-8A76-271B971DE3CA}">
      <dgm:prSet/>
      <dgm:spPr/>
      <dgm:t>
        <a:bodyPr/>
        <a:lstStyle/>
        <a:p>
          <a:endParaRPr lang="en-US"/>
        </a:p>
      </dgm:t>
    </dgm:pt>
    <dgm:pt modelId="{668E0309-636A-45EE-BBB6-A20F9752615D}" type="sibTrans" cxnId="{185F4A56-3C9B-4700-8A76-271B971DE3CA}">
      <dgm:prSet/>
      <dgm:spPr/>
      <dgm:t>
        <a:bodyPr/>
        <a:lstStyle/>
        <a:p>
          <a:endParaRPr lang="en-US"/>
        </a:p>
      </dgm:t>
    </dgm:pt>
    <dgm:pt modelId="{0892D129-1724-4AA9-B4CE-7F69B22C0405}">
      <dgm:prSet phldrT="[Text]"/>
      <dgm:spPr/>
      <dgm:t>
        <a:bodyPr/>
        <a:lstStyle/>
        <a:p>
          <a:r>
            <a:rPr lang="en-US" dirty="0"/>
            <a:t>250 units of housing for people</a:t>
          </a:r>
        </a:p>
      </dgm:t>
    </dgm:pt>
    <dgm:pt modelId="{041BC5A7-3D72-46A6-802C-838126A15982}" type="parTrans" cxnId="{5C68B8EA-DEB1-4D34-97F2-287B8EAF659F}">
      <dgm:prSet/>
      <dgm:spPr/>
      <dgm:t>
        <a:bodyPr/>
        <a:lstStyle/>
        <a:p>
          <a:endParaRPr lang="en-US"/>
        </a:p>
      </dgm:t>
    </dgm:pt>
    <dgm:pt modelId="{E1490A7C-92AD-4C60-A52A-A699B9AA33D0}" type="sibTrans" cxnId="{5C68B8EA-DEB1-4D34-97F2-287B8EAF659F}">
      <dgm:prSet/>
      <dgm:spPr/>
      <dgm:t>
        <a:bodyPr/>
        <a:lstStyle/>
        <a:p>
          <a:endParaRPr lang="en-US"/>
        </a:p>
      </dgm:t>
    </dgm:pt>
    <dgm:pt modelId="{3975E5F9-9BE2-4B75-B067-50C8AEA37A75}" type="pres">
      <dgm:prSet presAssocID="{C5E3F5DE-4912-4E21-8560-1D909ED380AD}" presName="Name0" presStyleCnt="0">
        <dgm:presLayoutVars>
          <dgm:dir/>
          <dgm:animLvl val="lvl"/>
          <dgm:resizeHandles/>
        </dgm:presLayoutVars>
      </dgm:prSet>
      <dgm:spPr/>
    </dgm:pt>
    <dgm:pt modelId="{45C01D91-09BA-488F-B0AC-756BE10C7B20}" type="pres">
      <dgm:prSet presAssocID="{5A6C652D-EA2F-4695-8936-78BB2250C26F}" presName="linNode" presStyleCnt="0"/>
      <dgm:spPr/>
    </dgm:pt>
    <dgm:pt modelId="{86B8F42F-DDB5-4949-AC73-A7582386D5B6}" type="pres">
      <dgm:prSet presAssocID="{5A6C652D-EA2F-4695-8936-78BB2250C26F}" presName="parentShp" presStyleLbl="node1" presStyleIdx="0" presStyleCnt="3">
        <dgm:presLayoutVars>
          <dgm:bulletEnabled val="1"/>
        </dgm:presLayoutVars>
      </dgm:prSet>
      <dgm:spPr/>
    </dgm:pt>
    <dgm:pt modelId="{CAD283FF-F654-48D6-8385-60E09EE85245}" type="pres">
      <dgm:prSet presAssocID="{5A6C652D-EA2F-4695-8936-78BB2250C26F}" presName="childShp" presStyleLbl="bgAccFollowNode1" presStyleIdx="0" presStyleCnt="3" custLinFactNeighborX="835" custLinFactNeighborY="326">
        <dgm:presLayoutVars>
          <dgm:bulletEnabled val="1"/>
        </dgm:presLayoutVars>
      </dgm:prSet>
      <dgm:spPr/>
    </dgm:pt>
    <dgm:pt modelId="{172D7FD4-EF7D-4C54-9029-59577FBFD0BB}" type="pres">
      <dgm:prSet presAssocID="{48B4880C-DD36-48A5-A26E-D5D1B85A0CAE}" presName="spacing" presStyleCnt="0"/>
      <dgm:spPr/>
    </dgm:pt>
    <dgm:pt modelId="{600DC6FD-2F0B-40CD-BF2A-5D8EF138162F}" type="pres">
      <dgm:prSet presAssocID="{CE2C5090-A885-48DB-9E95-D788B7FC3840}" presName="linNode" presStyleCnt="0"/>
      <dgm:spPr/>
    </dgm:pt>
    <dgm:pt modelId="{95501DEC-82AF-4D48-8CE6-76049B7727CC}" type="pres">
      <dgm:prSet presAssocID="{CE2C5090-A885-48DB-9E95-D788B7FC3840}" presName="parentShp" presStyleLbl="node1" presStyleIdx="1" presStyleCnt="3">
        <dgm:presLayoutVars>
          <dgm:bulletEnabled val="1"/>
        </dgm:presLayoutVars>
      </dgm:prSet>
      <dgm:spPr/>
    </dgm:pt>
    <dgm:pt modelId="{712931BB-4296-49FF-9136-6229E2799859}" type="pres">
      <dgm:prSet presAssocID="{CE2C5090-A885-48DB-9E95-D788B7FC3840}" presName="childShp" presStyleLbl="bgAccFollowNode1" presStyleIdx="1" presStyleCnt="3">
        <dgm:presLayoutVars>
          <dgm:bulletEnabled val="1"/>
        </dgm:presLayoutVars>
      </dgm:prSet>
      <dgm:spPr/>
    </dgm:pt>
    <dgm:pt modelId="{A260C249-E353-4908-AE5C-30561ECFED74}" type="pres">
      <dgm:prSet presAssocID="{9164FBCE-C037-4F1F-8FA2-2E0447F31C26}" presName="spacing" presStyleCnt="0"/>
      <dgm:spPr/>
    </dgm:pt>
    <dgm:pt modelId="{6A8277D1-4242-462D-9350-A7F8FD27D4D5}" type="pres">
      <dgm:prSet presAssocID="{2DF2F0F5-96FD-4CDB-ABDF-7AA705F4B756}" presName="linNode" presStyleCnt="0"/>
      <dgm:spPr/>
    </dgm:pt>
    <dgm:pt modelId="{15A5FF20-9380-444A-A173-4EF544A68327}" type="pres">
      <dgm:prSet presAssocID="{2DF2F0F5-96FD-4CDB-ABDF-7AA705F4B756}" presName="parentShp" presStyleLbl="node1" presStyleIdx="2" presStyleCnt="3">
        <dgm:presLayoutVars>
          <dgm:bulletEnabled val="1"/>
        </dgm:presLayoutVars>
      </dgm:prSet>
      <dgm:spPr/>
    </dgm:pt>
    <dgm:pt modelId="{6654FB31-73CC-4AA8-9B4D-B3A58302A292}" type="pres">
      <dgm:prSet presAssocID="{2DF2F0F5-96FD-4CDB-ABDF-7AA705F4B756}" presName="childShp" presStyleLbl="bgAccFollowNode1" presStyleIdx="2" presStyleCnt="3">
        <dgm:presLayoutVars>
          <dgm:bulletEnabled val="1"/>
        </dgm:presLayoutVars>
      </dgm:prSet>
      <dgm:spPr/>
    </dgm:pt>
  </dgm:ptLst>
  <dgm:cxnLst>
    <dgm:cxn modelId="{6D847909-67CF-49DC-86BD-4D37E0FBCB53}" type="presOf" srcId="{0892D129-1724-4AA9-B4CE-7F69B22C0405}" destId="{6654FB31-73CC-4AA8-9B4D-B3A58302A292}" srcOrd="0" destOrd="1" presId="urn:microsoft.com/office/officeart/2005/8/layout/vList6"/>
    <dgm:cxn modelId="{7FF7010D-626C-41C9-9EA8-92B41DBB210B}" srcId="{CE2C5090-A885-48DB-9E95-D788B7FC3840}" destId="{B64A45AE-F7DA-4C8E-BCA5-64B669147504}" srcOrd="1" destOrd="0" parTransId="{C5CA337E-5B78-426C-B327-4F7C47D5DB1B}" sibTransId="{88CF2AAE-0B27-42D7-9F3F-48575BAD2F65}"/>
    <dgm:cxn modelId="{CA6BD01A-8AE5-4B1E-BC74-62AF99C57D03}" type="presOf" srcId="{5460035E-B3A5-4C10-AB72-1DFB9B39E890}" destId="{6654FB31-73CC-4AA8-9B4D-B3A58302A292}" srcOrd="0" destOrd="0" presId="urn:microsoft.com/office/officeart/2005/8/layout/vList6"/>
    <dgm:cxn modelId="{CA82EF1F-4A2A-4A98-B9FC-F673AD830D67}" srcId="{CE2C5090-A885-48DB-9E95-D788B7FC3840}" destId="{305150FE-95DA-4898-9EDB-87335C774934}" srcOrd="2" destOrd="0" parTransId="{01C66814-4F8B-4F43-B837-C253F1C82E26}" sibTransId="{43D06AFA-A882-49B6-AEC5-7E8A2FFD46E9}"/>
    <dgm:cxn modelId="{1B02C65B-41CF-4A85-B1CE-75D36DFB0F40}" srcId="{CE2C5090-A885-48DB-9E95-D788B7FC3840}" destId="{CFDF0ACD-AF43-4B2E-A396-8A446234A2F6}" srcOrd="0" destOrd="0" parTransId="{3C25ABD4-B33A-4812-90C9-6934D7FA810C}" sibTransId="{DE6A759E-C9B8-4D3A-9F52-10AFEAE65AA8}"/>
    <dgm:cxn modelId="{C168CB51-C78B-4836-A3D7-99C77F4BFA20}" type="presOf" srcId="{5B331F19-EC25-4E7A-8C45-EFE4B7861414}" destId="{CAD283FF-F654-48D6-8385-60E09EE85245}" srcOrd="0" destOrd="0" presId="urn:microsoft.com/office/officeart/2005/8/layout/vList6"/>
    <dgm:cxn modelId="{D5EFC974-E052-409E-B707-55ABF893BA6E}" type="presOf" srcId="{C6C42264-0FF8-4279-8D04-1BB1E5D5A29B}" destId="{CAD283FF-F654-48D6-8385-60E09EE85245}" srcOrd="0" destOrd="1" presId="urn:microsoft.com/office/officeart/2005/8/layout/vList6"/>
    <dgm:cxn modelId="{185F4A56-3C9B-4700-8A76-271B971DE3CA}" srcId="{2DF2F0F5-96FD-4CDB-ABDF-7AA705F4B756}" destId="{5460035E-B3A5-4C10-AB72-1DFB9B39E890}" srcOrd="0" destOrd="0" parTransId="{3CA3877E-F8DE-42C1-805F-68328E689DCC}" sibTransId="{668E0309-636A-45EE-BBB6-A20F9752615D}"/>
    <dgm:cxn modelId="{5418F19A-A010-4149-A609-2D53A258648D}" srcId="{C5E3F5DE-4912-4E21-8560-1D909ED380AD}" destId="{2DF2F0F5-96FD-4CDB-ABDF-7AA705F4B756}" srcOrd="2" destOrd="0" parTransId="{A06BBBEB-77D7-40CA-80CD-77CFE39E9F25}" sibTransId="{3D1ED34F-1146-46DE-BC1C-512B3B40A300}"/>
    <dgm:cxn modelId="{6A2197AC-7E7F-40F3-94DF-7169417F215A}" type="presOf" srcId="{5A6C652D-EA2F-4695-8936-78BB2250C26F}" destId="{86B8F42F-DDB5-4949-AC73-A7582386D5B6}" srcOrd="0" destOrd="0" presId="urn:microsoft.com/office/officeart/2005/8/layout/vList6"/>
    <dgm:cxn modelId="{197B45B6-B871-42D8-995D-845FD0E51898}" srcId="{5A6C652D-EA2F-4695-8936-78BB2250C26F}" destId="{5B331F19-EC25-4E7A-8C45-EFE4B7861414}" srcOrd="0" destOrd="0" parTransId="{38752825-85B7-491B-96DB-539292946AF1}" sibTransId="{22ED8243-631F-40B3-A496-FB621DB3D360}"/>
    <dgm:cxn modelId="{A14F92BC-8D30-4EC0-9B45-432A6FCCCA3A}" type="presOf" srcId="{305150FE-95DA-4898-9EDB-87335C774934}" destId="{712931BB-4296-49FF-9136-6229E2799859}" srcOrd="0" destOrd="2" presId="urn:microsoft.com/office/officeart/2005/8/layout/vList6"/>
    <dgm:cxn modelId="{DE9E08BF-FC8D-4955-B0AF-E4930D51F031}" type="presOf" srcId="{CFDF0ACD-AF43-4B2E-A396-8A446234A2F6}" destId="{712931BB-4296-49FF-9136-6229E2799859}" srcOrd="0" destOrd="0" presId="urn:microsoft.com/office/officeart/2005/8/layout/vList6"/>
    <dgm:cxn modelId="{DF6758BF-1C2E-42D9-9195-C431ED976133}" type="presOf" srcId="{B64A45AE-F7DA-4C8E-BCA5-64B669147504}" destId="{712931BB-4296-49FF-9136-6229E2799859}" srcOrd="0" destOrd="1" presId="urn:microsoft.com/office/officeart/2005/8/layout/vList6"/>
    <dgm:cxn modelId="{492603CA-2D15-495B-8721-79E2224F3498}" srcId="{C5E3F5DE-4912-4E21-8560-1D909ED380AD}" destId="{5A6C652D-EA2F-4695-8936-78BB2250C26F}" srcOrd="0" destOrd="0" parTransId="{3498A37D-9878-43F4-9F16-F5740018B857}" sibTransId="{48B4880C-DD36-48A5-A26E-D5D1B85A0CAE}"/>
    <dgm:cxn modelId="{17DE25CB-C0E6-48E0-AF58-B9FA67A804D1}" type="presOf" srcId="{2DF2F0F5-96FD-4CDB-ABDF-7AA705F4B756}" destId="{15A5FF20-9380-444A-A173-4EF544A68327}" srcOrd="0" destOrd="0" presId="urn:microsoft.com/office/officeart/2005/8/layout/vList6"/>
    <dgm:cxn modelId="{9EC860D9-EB9C-40FA-AFF1-065397526803}" srcId="{5A6C652D-EA2F-4695-8936-78BB2250C26F}" destId="{C6C42264-0FF8-4279-8D04-1BB1E5D5A29B}" srcOrd="1" destOrd="0" parTransId="{86C8B09A-1A2D-412E-8312-1677E7EB5ACD}" sibTransId="{E67C3154-E573-4156-A591-3B1F99A195E5}"/>
    <dgm:cxn modelId="{5C68B8EA-DEB1-4D34-97F2-287B8EAF659F}" srcId="{2DF2F0F5-96FD-4CDB-ABDF-7AA705F4B756}" destId="{0892D129-1724-4AA9-B4CE-7F69B22C0405}" srcOrd="1" destOrd="0" parTransId="{041BC5A7-3D72-46A6-802C-838126A15982}" sibTransId="{E1490A7C-92AD-4C60-A52A-A699B9AA33D0}"/>
    <dgm:cxn modelId="{0863F7F1-6E6E-4BCA-844F-32624C478E07}" type="presOf" srcId="{C5E3F5DE-4912-4E21-8560-1D909ED380AD}" destId="{3975E5F9-9BE2-4B75-B067-50C8AEA37A75}" srcOrd="0" destOrd="0" presId="urn:microsoft.com/office/officeart/2005/8/layout/vList6"/>
    <dgm:cxn modelId="{DFCBB7F4-E750-40B1-89E8-5F90DBE029DC}" srcId="{C5E3F5DE-4912-4E21-8560-1D909ED380AD}" destId="{CE2C5090-A885-48DB-9E95-D788B7FC3840}" srcOrd="1" destOrd="0" parTransId="{4F1C0D5B-4906-425B-925B-5356E846B84C}" sibTransId="{9164FBCE-C037-4F1F-8FA2-2E0447F31C26}"/>
    <dgm:cxn modelId="{82AE58F9-C7EE-4351-8A9F-35EBADB382E2}" type="presOf" srcId="{CE2C5090-A885-48DB-9E95-D788B7FC3840}" destId="{95501DEC-82AF-4D48-8CE6-76049B7727CC}" srcOrd="0" destOrd="0" presId="urn:microsoft.com/office/officeart/2005/8/layout/vList6"/>
    <dgm:cxn modelId="{BF8D2350-0162-4AC1-B02E-6D2F898809D0}" type="presParOf" srcId="{3975E5F9-9BE2-4B75-B067-50C8AEA37A75}" destId="{45C01D91-09BA-488F-B0AC-756BE10C7B20}" srcOrd="0" destOrd="0" presId="urn:microsoft.com/office/officeart/2005/8/layout/vList6"/>
    <dgm:cxn modelId="{41A71160-25A1-4AD2-B51E-3172D11FAEB6}" type="presParOf" srcId="{45C01D91-09BA-488F-B0AC-756BE10C7B20}" destId="{86B8F42F-DDB5-4949-AC73-A7582386D5B6}" srcOrd="0" destOrd="0" presId="urn:microsoft.com/office/officeart/2005/8/layout/vList6"/>
    <dgm:cxn modelId="{D6E656CB-0B71-4355-930D-92A89C4C4351}" type="presParOf" srcId="{45C01D91-09BA-488F-B0AC-756BE10C7B20}" destId="{CAD283FF-F654-48D6-8385-60E09EE85245}" srcOrd="1" destOrd="0" presId="urn:microsoft.com/office/officeart/2005/8/layout/vList6"/>
    <dgm:cxn modelId="{85DC0B00-0D77-4754-AC50-BA43C4613819}" type="presParOf" srcId="{3975E5F9-9BE2-4B75-B067-50C8AEA37A75}" destId="{172D7FD4-EF7D-4C54-9029-59577FBFD0BB}" srcOrd="1" destOrd="0" presId="urn:microsoft.com/office/officeart/2005/8/layout/vList6"/>
    <dgm:cxn modelId="{F8677647-C8F3-4A73-8A19-B59AD7EA1376}" type="presParOf" srcId="{3975E5F9-9BE2-4B75-B067-50C8AEA37A75}" destId="{600DC6FD-2F0B-40CD-BF2A-5D8EF138162F}" srcOrd="2" destOrd="0" presId="urn:microsoft.com/office/officeart/2005/8/layout/vList6"/>
    <dgm:cxn modelId="{9C8BA56C-A008-434A-831D-CAA668EBC297}" type="presParOf" srcId="{600DC6FD-2F0B-40CD-BF2A-5D8EF138162F}" destId="{95501DEC-82AF-4D48-8CE6-76049B7727CC}" srcOrd="0" destOrd="0" presId="urn:microsoft.com/office/officeart/2005/8/layout/vList6"/>
    <dgm:cxn modelId="{30943741-588D-4B53-997D-5356E3DF76A0}" type="presParOf" srcId="{600DC6FD-2F0B-40CD-BF2A-5D8EF138162F}" destId="{712931BB-4296-49FF-9136-6229E2799859}" srcOrd="1" destOrd="0" presId="urn:microsoft.com/office/officeart/2005/8/layout/vList6"/>
    <dgm:cxn modelId="{8699758E-C998-4686-901E-206762CD8F3E}" type="presParOf" srcId="{3975E5F9-9BE2-4B75-B067-50C8AEA37A75}" destId="{A260C249-E353-4908-AE5C-30561ECFED74}" srcOrd="3" destOrd="0" presId="urn:microsoft.com/office/officeart/2005/8/layout/vList6"/>
    <dgm:cxn modelId="{81D8A76F-63E7-42F1-96F6-5935B098CB91}" type="presParOf" srcId="{3975E5F9-9BE2-4B75-B067-50C8AEA37A75}" destId="{6A8277D1-4242-462D-9350-A7F8FD27D4D5}" srcOrd="4" destOrd="0" presId="urn:microsoft.com/office/officeart/2005/8/layout/vList6"/>
    <dgm:cxn modelId="{EB533ACB-BFF7-4794-A9F8-671203E21855}" type="presParOf" srcId="{6A8277D1-4242-462D-9350-A7F8FD27D4D5}" destId="{15A5FF20-9380-444A-A173-4EF544A68327}" srcOrd="0" destOrd="0" presId="urn:microsoft.com/office/officeart/2005/8/layout/vList6"/>
    <dgm:cxn modelId="{58807F62-7CBF-4B8A-B653-C68C8156154F}" type="presParOf" srcId="{6A8277D1-4242-462D-9350-A7F8FD27D4D5}" destId="{6654FB31-73CC-4AA8-9B4D-B3A58302A29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283FF-F654-48D6-8385-60E09EE85245}">
      <dsp:nvSpPr>
        <dsp:cNvPr id="0" name=""/>
        <dsp:cNvSpPr/>
      </dsp:nvSpPr>
      <dsp:spPr>
        <a:xfrm>
          <a:off x="2788550" y="4821"/>
          <a:ext cx="4182825" cy="147894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sz="1900" kern="1200" dirty="0"/>
            <a:t>$3M/year</a:t>
          </a:r>
        </a:p>
        <a:p>
          <a:pPr marL="171450" lvl="1" indent="-171450" algn="l" defTabSz="844550">
            <a:lnSpc>
              <a:spcPct val="90000"/>
            </a:lnSpc>
            <a:spcBef>
              <a:spcPct val="0"/>
            </a:spcBef>
            <a:spcAft>
              <a:spcPct val="15000"/>
            </a:spcAft>
            <a:buChar char="•"/>
          </a:pPr>
          <a:r>
            <a:rPr lang="en-US" sz="1900" kern="1200" dirty="0"/>
            <a:t>245 units of housing for people</a:t>
          </a:r>
        </a:p>
      </dsp:txBody>
      <dsp:txXfrm>
        <a:off x="2788550" y="189690"/>
        <a:ext cx="3628219" cy="1109211"/>
      </dsp:txXfrm>
    </dsp:sp>
    <dsp:sp modelId="{86B8F42F-DDB5-4949-AC73-A7582386D5B6}">
      <dsp:nvSpPr>
        <dsp:cNvPr id="0" name=""/>
        <dsp:cNvSpPr/>
      </dsp:nvSpPr>
      <dsp:spPr>
        <a:xfrm>
          <a:off x="0" y="0"/>
          <a:ext cx="2788550" cy="14789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New line item in Denver city budget</a:t>
          </a:r>
        </a:p>
      </dsp:txBody>
      <dsp:txXfrm>
        <a:off x="72196" y="72196"/>
        <a:ext cx="2644158" cy="1334557"/>
      </dsp:txXfrm>
    </dsp:sp>
    <dsp:sp modelId="{712931BB-4296-49FF-9136-6229E2799859}">
      <dsp:nvSpPr>
        <dsp:cNvPr id="0" name=""/>
        <dsp:cNvSpPr/>
      </dsp:nvSpPr>
      <dsp:spPr>
        <a:xfrm>
          <a:off x="2788550" y="1626843"/>
          <a:ext cx="4182825" cy="147894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sz="1900" kern="1200" dirty="0"/>
            <a:t>$5.5M from U.S. Treasury Dept.</a:t>
          </a:r>
        </a:p>
        <a:p>
          <a:pPr marL="171450" lvl="1" indent="-171450" algn="l" defTabSz="844550">
            <a:lnSpc>
              <a:spcPct val="90000"/>
            </a:lnSpc>
            <a:spcBef>
              <a:spcPct val="0"/>
            </a:spcBef>
            <a:spcAft>
              <a:spcPct val="15000"/>
            </a:spcAft>
            <a:buChar char="•"/>
          </a:pPr>
          <a:r>
            <a:rPr lang="en-US" sz="1900" kern="1200" dirty="0"/>
            <a:t>$5.5M from private investors</a:t>
          </a:r>
        </a:p>
        <a:p>
          <a:pPr marL="171450" lvl="1" indent="-171450" algn="l" defTabSz="844550">
            <a:lnSpc>
              <a:spcPct val="90000"/>
            </a:lnSpc>
            <a:spcBef>
              <a:spcPct val="0"/>
            </a:spcBef>
            <a:spcAft>
              <a:spcPct val="15000"/>
            </a:spcAft>
            <a:buChar char="•"/>
          </a:pPr>
          <a:r>
            <a:rPr lang="en-US" sz="1900" kern="1200" dirty="0"/>
            <a:t>125 units of housing for people</a:t>
          </a:r>
        </a:p>
      </dsp:txBody>
      <dsp:txXfrm>
        <a:off x="2788550" y="1811712"/>
        <a:ext cx="3628219" cy="1109211"/>
      </dsp:txXfrm>
    </dsp:sp>
    <dsp:sp modelId="{95501DEC-82AF-4D48-8CE6-76049B7727CC}">
      <dsp:nvSpPr>
        <dsp:cNvPr id="0" name=""/>
        <dsp:cNvSpPr/>
      </dsp:nvSpPr>
      <dsp:spPr>
        <a:xfrm>
          <a:off x="0" y="1626843"/>
          <a:ext cx="2788550" cy="14789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Commission on Social Impact Partnerships</a:t>
          </a:r>
        </a:p>
      </dsp:txBody>
      <dsp:txXfrm>
        <a:off x="72196" y="1699039"/>
        <a:ext cx="2644158" cy="1334557"/>
      </dsp:txXfrm>
    </dsp:sp>
    <dsp:sp modelId="{6654FB31-73CC-4AA8-9B4D-B3A58302A292}">
      <dsp:nvSpPr>
        <dsp:cNvPr id="0" name=""/>
        <dsp:cNvSpPr/>
      </dsp:nvSpPr>
      <dsp:spPr>
        <a:xfrm>
          <a:off x="2788550" y="3253687"/>
          <a:ext cx="4182825" cy="147894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sz="1900" kern="1200" dirty="0"/>
            <a:t>$13.4M</a:t>
          </a:r>
        </a:p>
        <a:p>
          <a:pPr marL="171450" lvl="1" indent="-171450" algn="l" defTabSz="844550">
            <a:lnSpc>
              <a:spcPct val="90000"/>
            </a:lnSpc>
            <a:spcBef>
              <a:spcPct val="0"/>
            </a:spcBef>
            <a:spcAft>
              <a:spcPct val="15000"/>
            </a:spcAft>
            <a:buChar char="•"/>
          </a:pPr>
          <a:r>
            <a:rPr lang="en-US" sz="1900" kern="1200" dirty="0"/>
            <a:t>250 units of housing for people</a:t>
          </a:r>
        </a:p>
      </dsp:txBody>
      <dsp:txXfrm>
        <a:off x="2788550" y="3438556"/>
        <a:ext cx="3628219" cy="1109211"/>
      </dsp:txXfrm>
    </dsp:sp>
    <dsp:sp modelId="{15A5FF20-9380-444A-A173-4EF544A68327}">
      <dsp:nvSpPr>
        <dsp:cNvPr id="0" name=""/>
        <dsp:cNvSpPr/>
      </dsp:nvSpPr>
      <dsp:spPr>
        <a:xfrm>
          <a:off x="0" y="3253687"/>
          <a:ext cx="2788550" cy="14789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American Rescue Plan Act- Colorado</a:t>
          </a:r>
        </a:p>
      </dsp:txBody>
      <dsp:txXfrm>
        <a:off x="72196" y="3325883"/>
        <a:ext cx="2644158" cy="1334557"/>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AB31B1-D539-4661-B698-0139858310EC}" type="datetimeFigureOut">
              <a:rPr lang="en-US" smtClean="0"/>
              <a:t>4/28/2023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8755B0-ADD4-4AC8-A4BF-59FB8CB9CE19}" type="slidenum">
              <a:rPr lang="en-US" smtClean="0"/>
              <a:t>‹#›</a:t>
            </a:fld>
            <a:endParaRPr lang="en-US"/>
          </a:p>
        </p:txBody>
      </p:sp>
    </p:spTree>
    <p:extLst>
      <p:ext uri="{BB962C8B-B14F-4D97-AF65-F5344CB8AC3E}">
        <p14:creationId xmlns:p14="http://schemas.microsoft.com/office/powerpoint/2010/main" val="592043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SARAH To give you a brief overview of what I’m going to cover today. We are going to start with some background on the Denver SIB, including a high-level description of the program, the program structure, and target population. Then I’ll give a brief overview of the evaluation and talk through our findings in more detail. And finish up with some closing thoughts.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ADEAD55-5DE4-4EFE-A7F1-5C762AE0667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2500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SARAH The findings from the Denver SIB show that the initiative was a remarkable success. </a:t>
            </a:r>
          </a:p>
          <a:p>
            <a:pPr lvl="0"/>
            <a:r>
              <a:rPr lang="en-US" sz="1200" kern="1200" dirty="0">
                <a:solidFill>
                  <a:schemeClr val="tx1"/>
                </a:solidFill>
                <a:effectLst/>
                <a:latin typeface="+mn-lt"/>
                <a:ea typeface="+mn-ea"/>
                <a:cs typeface="+mn-cs"/>
              </a:rPr>
              <a:t>The outcomes offer an important lesson and an alternative to the status quo, that supportive housing, provided with a Housing First approach, can break the homelessness-jail cycle. And that investment in supportive housing can decrease police interactions and arrests, disrupt jail cycling, and reduce the use of emergency detox facilities. </a:t>
            </a:r>
          </a:p>
          <a:p>
            <a:pPr lvl="0"/>
            <a:r>
              <a:rPr lang="en-US" sz="1200" kern="1200" dirty="0">
                <a:solidFill>
                  <a:schemeClr val="tx1"/>
                </a:solidFill>
                <a:effectLst/>
                <a:latin typeface="+mn-lt"/>
                <a:ea typeface="+mn-ea"/>
                <a:cs typeface="+mn-cs"/>
              </a:rPr>
              <a:t>Expanding investments in supportive housing could end homelessness, break the jail cycle, and shift resources away from policing and other costly emergency services toward services that focus on housing, well-being, and the prevention of negative outcomes for residents and communities.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NEXT STEPS IF YOU WANT TO DISCUSS:</a:t>
            </a:r>
          </a:p>
          <a:p>
            <a:pPr lvl="0"/>
            <a:r>
              <a:rPr lang="en-US" sz="1200" kern="1200" dirty="0">
                <a:solidFill>
                  <a:schemeClr val="tx1"/>
                </a:solidFill>
                <a:effectLst/>
                <a:latin typeface="+mn-lt"/>
                <a:ea typeface="+mn-ea"/>
                <a:cs typeface="+mn-cs"/>
              </a:rPr>
              <a:t>The City of Denver and their partners continue to work on increasing and maintaining program slots for people experiencing chronic homelessness in Denver.  </a:t>
            </a:r>
            <a:endParaRPr lang="en-US" sz="16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Based on interim findings from the SIB, in 2018, the City of Denver added 75 slots to the program through a direct performance-based contract with one of the providers. </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For these contracts, funding is provided upfront and if the provider exceeds performance expectations, they are given a bonus. If they do not reach certain performance benchmarks, some of the advance funding must be returned.</a:t>
            </a:r>
            <a:endParaRPr lang="en-US" sz="16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After the program ended in December 2020, the City of Denver agreed to fund all 325 program slots, including the Denver SIB and the expansion, on an ongoing basis through the same type of performance-based contracts as the SIB expansion. </a:t>
            </a:r>
            <a:endParaRPr lang="en-US" sz="16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 2021, the City of Denver received the Social Impact Partnership to Pay for Results Act (SIPPRA) award letter from the Department of the Treasury. If approved by council, the program would include: 125 new program slots and additional outcome measure for Medicaid cost savings. </a:t>
            </a:r>
            <a:endParaRPr lang="en-US" sz="16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City is also currently exploring opportunities to use recovery funds to pair Emergency Housing Vouchers with Service funding through the American Rescue Plan Act (ARPA).</a:t>
            </a:r>
            <a:endParaRPr lang="en-US" sz="16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Next slide</a:t>
            </a:r>
            <a:endParaRPr lang="en-US" sz="16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C910B79-A433-044A-A8FC-6C2E1104D2AB}" type="slidenum">
              <a:rPr lang="en-US" smtClean="0"/>
              <a:t>15</a:t>
            </a:fld>
            <a:endParaRPr lang="en-US"/>
          </a:p>
        </p:txBody>
      </p:sp>
    </p:spTree>
    <p:extLst>
      <p:ext uri="{BB962C8B-B14F-4D97-AF65-F5344CB8AC3E}">
        <p14:creationId xmlns:p14="http://schemas.microsoft.com/office/powerpoint/2010/main" val="3415871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DEVLIN </a:t>
            </a:r>
            <a:r>
              <a:rPr lang="en-US" sz="1200" kern="1200" dirty="0">
                <a:solidFill>
                  <a:schemeClr val="tx1"/>
                </a:solidFill>
                <a:effectLst/>
                <a:latin typeface="+mn-lt"/>
                <a:ea typeface="+mn-ea"/>
                <a:cs typeface="+mn-cs"/>
              </a:rPr>
              <a:t>The Denver SIB results debunk the false narrative that people experiencing homelessness choose to live on the streets, showing that people can stay in housing even after living outside or in shelters for years and grappling with mental health and substance use challenges.</a:t>
            </a:r>
          </a:p>
          <a:p>
            <a:pPr lvl="0"/>
            <a:r>
              <a:rPr lang="en-US" sz="1200" kern="1200" dirty="0">
                <a:solidFill>
                  <a:schemeClr val="tx1"/>
                </a:solidFill>
                <a:effectLst/>
                <a:latin typeface="+mn-lt"/>
                <a:ea typeface="+mn-ea"/>
                <a:cs typeface="+mn-cs"/>
              </a:rPr>
              <a:t>We found that, after entering supportive housing, participants maintained high housing stability rates. Of those who were housed through the program, 86 percent of participants remained in stable housing at one year. At two years, 81 percent remained in stable housing, and at three years, 77 percent remained.</a:t>
            </a:r>
          </a:p>
          <a:p>
            <a:pPr lvl="0"/>
            <a:r>
              <a:rPr lang="en-US" sz="1200" kern="1200" dirty="0">
                <a:solidFill>
                  <a:schemeClr val="tx1"/>
                </a:solidFill>
                <a:effectLst/>
                <a:latin typeface="+mn-lt"/>
                <a:ea typeface="+mn-ea"/>
                <a:cs typeface="+mn-cs"/>
              </a:rPr>
              <a:t>Next slide.</a:t>
            </a:r>
          </a:p>
          <a:p>
            <a:endParaRPr lang="en-US" dirty="0"/>
          </a:p>
        </p:txBody>
      </p:sp>
      <p:sp>
        <p:nvSpPr>
          <p:cNvPr id="4" name="Slide Number Placeholder 3"/>
          <p:cNvSpPr>
            <a:spLocks noGrp="1"/>
          </p:cNvSpPr>
          <p:nvPr>
            <p:ph type="sldNum" sz="quarter" idx="5"/>
          </p:nvPr>
        </p:nvSpPr>
        <p:spPr/>
        <p:txBody>
          <a:bodyPr/>
          <a:lstStyle/>
          <a:p>
            <a:fld id="{DE8755B0-ADD4-4AC8-A4BF-59FB8CB9CE19}" type="slidenum">
              <a:rPr lang="en-US" smtClean="0"/>
              <a:t>5</a:t>
            </a:fld>
            <a:endParaRPr lang="en-US"/>
          </a:p>
        </p:txBody>
      </p:sp>
    </p:spTree>
    <p:extLst>
      <p:ext uri="{BB962C8B-B14F-4D97-AF65-F5344CB8AC3E}">
        <p14:creationId xmlns:p14="http://schemas.microsoft.com/office/powerpoint/2010/main" val="1290743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DEVLIN </a:t>
            </a:r>
            <a:r>
              <a:rPr lang="en-US" b="0" dirty="0"/>
              <a:t>Usual care does not include housing assistance outside of this program. </a:t>
            </a:r>
          </a:p>
          <a:p>
            <a:endParaRPr lang="en-US" b="0" dirty="0"/>
          </a:p>
          <a:p>
            <a:pPr lvl="0"/>
            <a:r>
              <a:rPr lang="en-US" sz="1200" kern="1200" dirty="0">
                <a:solidFill>
                  <a:schemeClr val="tx1"/>
                </a:solidFill>
                <a:effectLst/>
                <a:latin typeface="+mn-lt"/>
                <a:ea typeface="+mn-ea"/>
                <a:cs typeface="+mn-cs"/>
              </a:rPr>
              <a:t>The Denver SIB significantly increased participants’ access to housing assistance. Over three years, people referred to supportive housing received an average of 560 more days of permanent housing assistance per person than those who received usual services in the community. This shows the scarcity of housing assistance for people who aren’t connected to a supportive housing program.</a:t>
            </a:r>
          </a:p>
          <a:p>
            <a:pPr lvl="0"/>
            <a:r>
              <a:rPr lang="en-US" sz="1200" kern="1200" dirty="0">
                <a:solidFill>
                  <a:schemeClr val="tx1"/>
                </a:solidFill>
                <a:effectLst/>
                <a:latin typeface="+mn-lt"/>
                <a:ea typeface="+mn-ea"/>
                <a:cs typeface="+mn-cs"/>
              </a:rPr>
              <a:t>Denver SIB participants also spent significantly less time in shelters. Over three years, those referred to supportive housing had an average 40 percent reduction in total shelter visits and 35 percent reduction in days with any shelter visits because of supportive housing.</a:t>
            </a:r>
          </a:p>
          <a:p>
            <a:pPr lvl="0"/>
            <a:r>
              <a:rPr lang="en-US" sz="1200" kern="1200" dirty="0">
                <a:solidFill>
                  <a:schemeClr val="tx1"/>
                </a:solidFill>
                <a:effectLst/>
                <a:latin typeface="+mn-lt"/>
                <a:ea typeface="+mn-ea"/>
                <a:cs typeface="+mn-cs"/>
              </a:rPr>
              <a:t>Next slide.</a:t>
            </a:r>
          </a:p>
          <a:p>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10B79-A433-044A-A8FC-6C2E1104D2A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1932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DEVLIN </a:t>
            </a:r>
            <a:r>
              <a:rPr lang="en-US" sz="1200" kern="1200" dirty="0">
                <a:solidFill>
                  <a:schemeClr val="tx1"/>
                </a:solidFill>
                <a:effectLst/>
                <a:latin typeface="+mn-lt"/>
                <a:ea typeface="+mn-ea"/>
                <a:cs typeface="+mn-cs"/>
              </a:rPr>
              <a:t>People experiencing homelessness are more likely to interact with police and to face citations, arrests, and incarceration. And I discussed earlier, Denver SIB participants were selected based on a history of 8 or more arrests and long-term homelessness. </a:t>
            </a:r>
          </a:p>
          <a:p>
            <a:pPr lvl="0"/>
            <a:r>
              <a:rPr lang="en-US" sz="1200" kern="1200" dirty="0">
                <a:solidFill>
                  <a:schemeClr val="tx1"/>
                </a:solidFill>
                <a:effectLst/>
                <a:latin typeface="+mn-lt"/>
                <a:ea typeface="+mn-ea"/>
                <a:cs typeface="+mn-cs"/>
              </a:rPr>
              <a:t>The Denver SIB shows that supportive housing reduces interactions with the criminal justice system among people experiencing homelessness and with a history of arrest. Over three years, people referred to supportive housing had an average 34 percent reduction in police contacts and 40 percent reduction in arrests because of supportive housing.</a:t>
            </a:r>
          </a:p>
          <a:p>
            <a:pPr lvl="0"/>
            <a:r>
              <a:rPr lang="en-US" sz="1200" kern="1200" dirty="0">
                <a:solidFill>
                  <a:schemeClr val="tx1"/>
                </a:solidFill>
                <a:effectLst/>
                <a:latin typeface="+mn-lt"/>
                <a:ea typeface="+mn-ea"/>
                <a:cs typeface="+mn-cs"/>
              </a:rPr>
              <a:t>SIB participants also spent less time in jail. Over three years, participants referred to supportive housing had an average 30 percent reduction in unique jail stays and 27 percent reduction in total jail days.</a:t>
            </a:r>
          </a:p>
          <a:p>
            <a:pPr lvl="0"/>
            <a:r>
              <a:rPr lang="en-US" sz="1200" kern="1200" dirty="0">
                <a:solidFill>
                  <a:schemeClr val="tx1"/>
                </a:solidFill>
                <a:effectLst/>
                <a:latin typeface="+mn-lt"/>
                <a:ea typeface="+mn-ea"/>
                <a:cs typeface="+mn-cs"/>
              </a:rPr>
              <a:t>Next slide.</a:t>
            </a:r>
          </a:p>
          <a:p>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10B79-A433-044A-A8FC-6C2E1104D2A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2121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DEVLIN </a:t>
            </a:r>
            <a:r>
              <a:rPr lang="en-US" sz="1200" kern="1200" dirty="0">
                <a:solidFill>
                  <a:schemeClr val="tx1"/>
                </a:solidFill>
                <a:effectLst/>
                <a:latin typeface="+mn-lt"/>
                <a:ea typeface="+mn-ea"/>
                <a:cs typeface="+mn-cs"/>
              </a:rPr>
              <a:t>The Denver SIB also helped reduce the use of short-term or city-funded detoxification facilities. These detox services were primarily used for short-term sobering and aren’t intended (and don’t have the resources necessary) to provide long-term and follow-up care, in contrast with the services available to participants in supportive housing.</a:t>
            </a:r>
          </a:p>
          <a:p>
            <a:pPr lvl="0"/>
            <a:r>
              <a:rPr lang="en-US" sz="1200" kern="1200" dirty="0">
                <a:solidFill>
                  <a:schemeClr val="tx1"/>
                </a:solidFill>
                <a:effectLst/>
                <a:latin typeface="+mn-lt"/>
                <a:ea typeface="+mn-ea"/>
                <a:cs typeface="+mn-cs"/>
              </a:rPr>
              <a:t>Over three years, participants referred to supportive housing had an average of four fewer visits to these detox facilities, or a 65 percent reduction in the use of these services.</a:t>
            </a:r>
          </a:p>
          <a:p>
            <a:pPr lvl="0"/>
            <a:r>
              <a:rPr lang="en-US" sz="1200" kern="1200" dirty="0">
                <a:solidFill>
                  <a:schemeClr val="tx1"/>
                </a:solidFill>
                <a:effectLst/>
                <a:latin typeface="+mn-lt"/>
                <a:ea typeface="+mn-ea"/>
                <a:cs typeface="+mn-cs"/>
              </a:rPr>
              <a:t>I’ve also included the differences between the two groups’ use of emergency medical services. Participants referred to supportive housing also experienced fewer EMS responses from the public safety system three years after referral to the program. Although it is important to note that the differences were not statistically significant</a:t>
            </a:r>
          </a:p>
          <a:p>
            <a:pPr lvl="0"/>
            <a:r>
              <a:rPr lang="en-US" sz="1200" kern="1200" dirty="0">
                <a:solidFill>
                  <a:schemeClr val="tx1"/>
                </a:solidFill>
                <a:effectLst/>
                <a:latin typeface="+mn-lt"/>
                <a:ea typeface="+mn-ea"/>
                <a:cs typeface="+mn-cs"/>
              </a:rPr>
              <a:t>Next slide.</a:t>
            </a:r>
          </a:p>
          <a:p>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10B79-A433-044A-A8FC-6C2E1104D2A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9041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DEVLIN </a:t>
            </a:r>
            <a:r>
              <a:rPr lang="en-US" sz="1200" kern="1200" dirty="0">
                <a:solidFill>
                  <a:schemeClr val="tx1"/>
                </a:solidFill>
                <a:effectLst/>
                <a:latin typeface="+mn-lt"/>
                <a:ea typeface="+mn-ea"/>
                <a:cs typeface="+mn-cs"/>
              </a:rPr>
              <a:t>People experiencing chronic homelessness are more likely to have physical or mental health challenges, but the homelessness-jail cycle does not connect them with the health services they need. As a result, they often use emergency services like detoxification facilities and emergency rooms for their health problems.</a:t>
            </a:r>
          </a:p>
          <a:p>
            <a:pPr lvl="0"/>
            <a:r>
              <a:rPr lang="en-US" sz="1200" kern="1200" dirty="0">
                <a:solidFill>
                  <a:schemeClr val="tx1"/>
                </a:solidFill>
                <a:effectLst/>
                <a:latin typeface="+mn-lt"/>
                <a:ea typeface="+mn-ea"/>
                <a:cs typeface="+mn-cs"/>
              </a:rPr>
              <a:t>The Denver SIB initiative broke this harmful pattern. Over two years, participants referred to supportive housing had an average 40 percent decrease in emergency department visits, a 155 percent increase in office-based health care visits for a psychiatric diagnosis, and a 29 percent increase in unique prescription medications. </a:t>
            </a:r>
          </a:p>
          <a:p>
            <a:pPr lvl="0"/>
            <a:r>
              <a:rPr lang="en-US" sz="1200" kern="1200" dirty="0">
                <a:solidFill>
                  <a:schemeClr val="tx1"/>
                </a:solidFill>
                <a:effectLst/>
                <a:latin typeface="+mn-lt"/>
                <a:ea typeface="+mn-ea"/>
                <a:cs typeface="+mn-cs"/>
              </a:rPr>
              <a:t>Next slide.</a:t>
            </a:r>
          </a:p>
          <a:p>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10B79-A433-044A-A8FC-6C2E1104D2A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7191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SARAH  As we know, supportive housing is an intensive intervention that carries significant costs across local, state, and federal funding sources. But as the Denver SIB shows, supportive housing also helps people avoid costly outcomes, such as jail stays and emergency room visits, which offsets a large share of the cost. </a:t>
            </a:r>
          </a:p>
          <a:p>
            <a:pPr lvl="0"/>
            <a:r>
              <a:rPr lang="en-US" sz="1200" kern="1200" dirty="0">
                <a:solidFill>
                  <a:schemeClr val="tx1"/>
                </a:solidFill>
                <a:effectLst/>
                <a:latin typeface="+mn-lt"/>
                <a:ea typeface="+mn-ea"/>
                <a:cs typeface="+mn-cs"/>
              </a:rPr>
              <a:t>Denver SIB participants had almost $7,000 less in total annual, per person costs associated with emergency public services compared with the control group. The biggest avoidances were in reduced jail, ambulance, and emergency department costs. </a:t>
            </a:r>
          </a:p>
          <a:p>
            <a:pPr lvl="0"/>
            <a:r>
              <a:rPr lang="en-US" sz="1200" kern="1200" dirty="0">
                <a:solidFill>
                  <a:schemeClr val="tx1"/>
                </a:solidFill>
                <a:effectLst/>
                <a:latin typeface="+mn-lt"/>
                <a:ea typeface="+mn-ea"/>
                <a:cs typeface="+mn-cs"/>
              </a:rPr>
              <a:t>Based on our analysis of what it cost to implement the SIB, which we analyzed in detail in the cost report, approximately half of the total per person annual cost of the Denver SIB was offset by cost avoidances in other public services.</a:t>
            </a:r>
          </a:p>
          <a:p>
            <a:pPr lvl="0"/>
            <a:r>
              <a:rPr lang="en-US" sz="1200" kern="1200" dirty="0">
                <a:solidFill>
                  <a:schemeClr val="tx1"/>
                </a:solidFill>
                <a:effectLst/>
                <a:latin typeface="+mn-lt"/>
                <a:ea typeface="+mn-ea"/>
                <a:cs typeface="+mn-cs"/>
              </a:rPr>
              <a:t>In the cost report, we also get into the details of which systems paid for different components of supportive housing and which systems benefited from the cost offsets associated with better outcomes because of supportive housing.</a:t>
            </a:r>
          </a:p>
          <a:p>
            <a:pPr lvl="0"/>
            <a:r>
              <a:rPr lang="en-US" sz="1200" kern="1200" dirty="0">
                <a:solidFill>
                  <a:schemeClr val="tx1"/>
                </a:solidFill>
                <a:effectLst/>
                <a:latin typeface="+mn-lt"/>
                <a:ea typeface="+mn-ea"/>
                <a:cs typeface="+mn-cs"/>
              </a:rPr>
              <a:t>Finally, we analyzed what it would cost to scale the Denver SIB supportive housing program to realize the maximum cost benefit. Our analysis showed that to serve all 1,209 people experiencing chronic homelessness in Denver County, according to the latest point in time count, would cost between $14.6 million and $18.7 million annually, but $8.3 million of that total cost could be offset by savings in emergency public services.</a:t>
            </a:r>
          </a:p>
          <a:p>
            <a:pPr lvl="0"/>
            <a:r>
              <a:rPr lang="en-US" sz="1200" kern="1200" dirty="0">
                <a:solidFill>
                  <a:schemeClr val="tx1"/>
                </a:solidFill>
                <a:effectLst/>
                <a:latin typeface="+mn-lt"/>
                <a:ea typeface="+mn-ea"/>
                <a:cs typeface="+mn-cs"/>
              </a:rPr>
              <a:t>Next slide</a:t>
            </a:r>
          </a:p>
          <a:p>
            <a:pPr marL="171450" indent="-171450">
              <a:buFont typeface="Arial" panose="020B0604020202020204" pitchFamily="34" charset="0"/>
              <a:buChar char="•"/>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10B79-A433-044A-A8FC-6C2E1104D2A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0802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Super impressive because these were not folks who were in the system</a:t>
            </a:r>
          </a:p>
          <a:p>
            <a:pPr lvl="0"/>
            <a:r>
              <a:rPr lang="en-US" dirty="0"/>
              <a:t>Providers got a name and the street corner where they were last arrested and they had to go out and find them and engage them</a:t>
            </a:r>
          </a:p>
          <a:p>
            <a:pPr lvl="0"/>
            <a:r>
              <a:rPr lang="en-US" dirty="0"/>
              <a:t>This is one of the big reasons we see the impacts across the board</a:t>
            </a:r>
          </a:p>
          <a:p>
            <a:pPr lvl="0"/>
            <a:endParaRPr lang="en-US" dirty="0"/>
          </a:p>
          <a:p>
            <a:pPr lvl="0"/>
            <a:r>
              <a:rPr lang="en-US" dirty="0"/>
              <a:t>DEVLIN  </a:t>
            </a:r>
            <a:r>
              <a:rPr lang="en-US" sz="1200" kern="1200" dirty="0">
                <a:solidFill>
                  <a:schemeClr val="tx1"/>
                </a:solidFill>
                <a:effectLst/>
                <a:latin typeface="+mn-lt"/>
                <a:ea typeface="+mn-ea"/>
                <a:cs typeface="+mn-cs"/>
              </a:rPr>
              <a:t>The teams at CCH and MHCD assisted participants in moving from homeless to housed. Urban tracked the four key milestones in that participant engagement process: location, engagement in the program, approval of the housing application, and lease up in housing.  The figure on the right shows the number of people in the treatment group at each milestone and the average time it took to move from stage to stage. </a:t>
            </a:r>
            <a:endParaRPr lang="en-US" sz="16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Of the people who were enrolled in the treatment group, 285 people (about 79 percent) were located, engaged, and housed. </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participant location (the date that CCH or MHCD made initial, direct contact with the participant)</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participant engagement in the program (the date CCH or MHCD conducted a housing screening to verify the participant’s homelessness status and the participant agreed to move forward in the housing process)</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housing application approval (the date a participant received approval for housing)</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lease-up in housing (the date a participant moved into a housing unit)</a:t>
            </a:r>
            <a:endParaRPr lang="en-US" sz="16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Next slide.</a:t>
            </a:r>
            <a:endParaRPr lang="en-US" sz="16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E8755B0-ADD4-4AC8-A4BF-59FB8CB9CE19}" type="slidenum">
              <a:rPr lang="en-US" smtClean="0"/>
              <a:t>11</a:t>
            </a:fld>
            <a:endParaRPr lang="en-US"/>
          </a:p>
        </p:txBody>
      </p:sp>
    </p:spTree>
    <p:extLst>
      <p:ext uri="{BB962C8B-B14F-4D97-AF65-F5344CB8AC3E}">
        <p14:creationId xmlns:p14="http://schemas.microsoft.com/office/powerpoint/2010/main" val="1410945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755B0-ADD4-4AC8-A4BF-59FB8CB9CE19}" type="slidenum">
              <a:rPr lang="en-US" smtClean="0"/>
              <a:t>13</a:t>
            </a:fld>
            <a:endParaRPr lang="en-US"/>
          </a:p>
        </p:txBody>
      </p:sp>
    </p:spTree>
    <p:extLst>
      <p:ext uri="{BB962C8B-B14F-4D97-AF65-F5344CB8AC3E}">
        <p14:creationId xmlns:p14="http://schemas.microsoft.com/office/powerpoint/2010/main" val="3360793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DA478B5-9829-3E4B-B693-50AAB7EAD901}"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614A7-DCB3-BC4E-B7B2-1E4EA9B869C9}" type="slidenum">
              <a:rPr lang="en-US" smtClean="0"/>
              <a:t>‹#›</a:t>
            </a:fld>
            <a:endParaRPr lang="en-US"/>
          </a:p>
        </p:txBody>
      </p:sp>
    </p:spTree>
    <p:extLst>
      <p:ext uri="{BB962C8B-B14F-4D97-AF65-F5344CB8AC3E}">
        <p14:creationId xmlns:p14="http://schemas.microsoft.com/office/powerpoint/2010/main" val="2333313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A478B5-9829-3E4B-B693-50AAB7EAD901}"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614A7-DCB3-BC4E-B7B2-1E4EA9B869C9}" type="slidenum">
              <a:rPr lang="en-US" smtClean="0"/>
              <a:t>‹#›</a:t>
            </a:fld>
            <a:endParaRPr lang="en-US"/>
          </a:p>
        </p:txBody>
      </p:sp>
    </p:spTree>
    <p:extLst>
      <p:ext uri="{BB962C8B-B14F-4D97-AF65-F5344CB8AC3E}">
        <p14:creationId xmlns:p14="http://schemas.microsoft.com/office/powerpoint/2010/main" val="4085740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A478B5-9829-3E4B-B693-50AAB7EAD901}"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614A7-DCB3-BC4E-B7B2-1E4EA9B869C9}" type="slidenum">
              <a:rPr lang="en-US" smtClean="0"/>
              <a:t>‹#›</a:t>
            </a:fld>
            <a:endParaRPr lang="en-US"/>
          </a:p>
        </p:txBody>
      </p:sp>
    </p:spTree>
    <p:extLst>
      <p:ext uri="{BB962C8B-B14F-4D97-AF65-F5344CB8AC3E}">
        <p14:creationId xmlns:p14="http://schemas.microsoft.com/office/powerpoint/2010/main" val="2793261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A">
    <p:spTree>
      <p:nvGrpSpPr>
        <p:cNvPr id="1" name=""/>
        <p:cNvGrpSpPr/>
        <p:nvPr/>
      </p:nvGrpSpPr>
      <p:grpSpPr>
        <a:xfrm>
          <a:off x="0" y="0"/>
          <a:ext cx="0" cy="0"/>
          <a:chOff x="0" y="0"/>
          <a:chExt cx="0" cy="0"/>
        </a:xfrm>
      </p:grpSpPr>
      <p:sp>
        <p:nvSpPr>
          <p:cNvPr id="2" name="Rectangle 1"/>
          <p:cNvSpPr/>
          <p:nvPr userDrawn="1"/>
        </p:nvSpPr>
        <p:spPr>
          <a:xfrm>
            <a:off x="1" y="6347637"/>
            <a:ext cx="3274828" cy="51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7200" y="457200"/>
            <a:ext cx="3721608" cy="1007936"/>
          </a:xfrm>
          <a:prstGeom prst="rect">
            <a:avLst/>
          </a:prstGeom>
        </p:spPr>
      </p:pic>
      <p:sp>
        <p:nvSpPr>
          <p:cNvPr id="4" name="TextBox 3"/>
          <p:cNvSpPr txBox="1"/>
          <p:nvPr userDrawn="1"/>
        </p:nvSpPr>
        <p:spPr>
          <a:xfrm>
            <a:off x="265815" y="-496181"/>
            <a:ext cx="1584917"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baseline="0" dirty="0">
                <a:solidFill>
                  <a:schemeClr val="accent2"/>
                </a:solidFill>
              </a:rPr>
              <a:t> </a:t>
            </a:r>
            <a:r>
              <a:rPr lang="en-US" sz="1200" b="1" dirty="0">
                <a:solidFill>
                  <a:schemeClr val="accent2"/>
                </a:solidFill>
              </a:rPr>
              <a:t>Cover A</a:t>
            </a:r>
          </a:p>
        </p:txBody>
      </p:sp>
    </p:spTree>
    <p:extLst>
      <p:ext uri="{BB962C8B-B14F-4D97-AF65-F5344CB8AC3E}">
        <p14:creationId xmlns:p14="http://schemas.microsoft.com/office/powerpoint/2010/main" val="186325439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B with image">
    <p:spTree>
      <p:nvGrpSpPr>
        <p:cNvPr id="1" name=""/>
        <p:cNvGrpSpPr/>
        <p:nvPr/>
      </p:nvGrpSpPr>
      <p:grpSpPr>
        <a:xfrm>
          <a:off x="0" y="0"/>
          <a:ext cx="0" cy="0"/>
          <a:chOff x="0" y="0"/>
          <a:chExt cx="0" cy="0"/>
        </a:xfrm>
      </p:grpSpPr>
      <p:sp>
        <p:nvSpPr>
          <p:cNvPr id="2" name="Rectangle 1"/>
          <p:cNvSpPr/>
          <p:nvPr userDrawn="1"/>
        </p:nvSpPr>
        <p:spPr>
          <a:xfrm>
            <a:off x="1" y="6347637"/>
            <a:ext cx="3274828" cy="510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0" hasCustomPrompt="1"/>
          </p:nvPr>
        </p:nvSpPr>
        <p:spPr>
          <a:xfrm>
            <a:off x="1" y="0"/>
            <a:ext cx="12192000" cy="3300984"/>
          </a:xfrm>
          <a:solidFill>
            <a:schemeClr val="bg2">
              <a:lumMod val="85000"/>
            </a:schemeClr>
          </a:solidFill>
        </p:spPr>
        <p:txBody>
          <a:bodyPr lIns="182880" rIns="182880" anchor="t"/>
          <a:lstStyle>
            <a:lvl1pPr marL="0" indent="0" algn="ctr">
              <a:spcAft>
                <a:spcPts val="0"/>
              </a:spcAft>
              <a:buNone/>
              <a:defRPr baseline="0">
                <a:solidFill>
                  <a:schemeClr val="bg1"/>
                </a:solidFill>
              </a:defRPr>
            </a:lvl1pPr>
          </a:lstStyle>
          <a:p>
            <a:br>
              <a:rPr lang="en-US" dirty="0"/>
            </a:br>
            <a:r>
              <a:rPr lang="en-US" dirty="0"/>
              <a:t>Drag picture to placeholder or click icon to add from a file.</a:t>
            </a:r>
            <a:br>
              <a:rPr lang="en-US" dirty="0"/>
            </a:br>
            <a:r>
              <a:rPr lang="en-US" dirty="0"/>
              <a:t>Photo will be cropped to 960x260 pixels.</a:t>
            </a:r>
          </a:p>
        </p:txBody>
      </p:sp>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7200" y="5488944"/>
            <a:ext cx="3721608" cy="1007936"/>
          </a:xfrm>
          <a:prstGeom prst="rect">
            <a:avLst/>
          </a:prstGeom>
        </p:spPr>
      </p:pic>
      <p:sp>
        <p:nvSpPr>
          <p:cNvPr id="6" name="TextBox 5"/>
          <p:cNvSpPr txBox="1"/>
          <p:nvPr userDrawn="1"/>
        </p:nvSpPr>
        <p:spPr>
          <a:xfrm>
            <a:off x="265815" y="-496181"/>
            <a:ext cx="2432059" cy="483989"/>
          </a:xfrm>
          <a:prstGeom prst="round2SameRect">
            <a:avLst/>
          </a:prstGeom>
          <a:solidFill>
            <a:srgbClr val="F9FAF9"/>
          </a:solidFill>
          <a:ln w="6350">
            <a:solidFill>
              <a:schemeClr val="accent2"/>
            </a:solidFill>
            <a:prstDash val="solid"/>
          </a:ln>
        </p:spPr>
        <p:txBody>
          <a:bodyPr wrap="none" lIns="182880" tIns="91440" rIns="182880" bIns="182880" rtlCol="0">
            <a:spAutoFit/>
          </a:bodyPr>
          <a:lstStyle>
            <a:defPPr>
              <a:defRPr lang="en-US"/>
            </a:defPPr>
            <a:lvl1pPr>
              <a:defRPr sz="1200" b="1">
                <a:solidFill>
                  <a:schemeClr val="accent2"/>
                </a:solidFill>
              </a:defRPr>
            </a:lvl1pPr>
          </a:lstStyle>
          <a:p>
            <a:pPr lvl="0"/>
            <a:r>
              <a:rPr lang="en-US" dirty="0"/>
              <a:t>Master: Cover B with image</a:t>
            </a:r>
          </a:p>
        </p:txBody>
      </p:sp>
      <p:sp>
        <p:nvSpPr>
          <p:cNvPr id="7" name="Text Placeholder 4">
            <a:extLst>
              <a:ext uri="{FF2B5EF4-FFF2-40B4-BE49-F238E27FC236}">
                <a16:creationId xmlns:a16="http://schemas.microsoft.com/office/drawing/2014/main" id="{59602185-155F-114D-ABC9-23953F6B44C7}"/>
              </a:ext>
            </a:extLst>
          </p:cNvPr>
          <p:cNvSpPr>
            <a:spLocks noGrp="1"/>
          </p:cNvSpPr>
          <p:nvPr>
            <p:ph type="body" sz="quarter" idx="11" hasCustomPrompt="1"/>
          </p:nvPr>
        </p:nvSpPr>
        <p:spPr>
          <a:xfrm>
            <a:off x="6096000" y="5725684"/>
            <a:ext cx="5638800" cy="417677"/>
          </a:xfrm>
        </p:spPr>
        <p:txBody>
          <a:bodyPr anchor="b">
            <a:normAutofit/>
          </a:bodyPr>
          <a:lstStyle>
            <a:lvl1pPr marL="0" indent="0" algn="r">
              <a:buNone/>
              <a:defRPr sz="1200">
                <a:solidFill>
                  <a:schemeClr val="accent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optional author</a:t>
            </a:r>
          </a:p>
        </p:txBody>
      </p:sp>
    </p:spTree>
    <p:extLst>
      <p:ext uri="{BB962C8B-B14F-4D97-AF65-F5344CB8AC3E}">
        <p14:creationId xmlns:p14="http://schemas.microsoft.com/office/powerpoint/2010/main" val="2400823589"/>
      </p:ext>
    </p:extLst>
  </p:cSld>
  <p:clrMapOvr>
    <a:masterClrMapping/>
  </p:clrMapOvr>
  <p:transition>
    <p:fade/>
  </p:transition>
  <p:extLst>
    <p:ext uri="{DCECCB84-F9BA-43D5-87BE-67443E8EF086}">
      <p15:sldGuideLst xmlns:p15="http://schemas.microsoft.com/office/powerpoint/2012/main">
        <p15:guide id="2" orient="horz" pos="2088">
          <p15:clr>
            <a:srgbClr val="FBAE40"/>
          </p15:clr>
        </p15:guide>
        <p15:guide id="3" orient="horz" pos="3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Autofit/>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B68F88C8-0A9A-DA43-95C8-7FE161A05352}" type="slidenum">
              <a:rPr lang="en-US" smtClean="0"/>
              <a:t>‹#›</a:t>
            </a:fld>
            <a:endParaRPr lang="en-US"/>
          </a:p>
        </p:txBody>
      </p:sp>
      <p:sp>
        <p:nvSpPr>
          <p:cNvPr id="6" name="TextBox 5"/>
          <p:cNvSpPr txBox="1"/>
          <p:nvPr userDrawn="1"/>
        </p:nvSpPr>
        <p:spPr>
          <a:xfrm>
            <a:off x="265815" y="-496181"/>
            <a:ext cx="1690677"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baseline="0" dirty="0">
                <a:solidFill>
                  <a:schemeClr val="accent2"/>
                </a:solidFill>
              </a:rPr>
              <a:t> Title Only</a:t>
            </a:r>
            <a:endParaRPr lang="en-US" sz="1200" b="1" dirty="0">
              <a:solidFill>
                <a:schemeClr val="accent2"/>
              </a:solidFill>
            </a:endParaRPr>
          </a:p>
        </p:txBody>
      </p:sp>
      <p:sp>
        <p:nvSpPr>
          <p:cNvPr id="7" name="Text Placeholder 2">
            <a:extLst>
              <a:ext uri="{FF2B5EF4-FFF2-40B4-BE49-F238E27FC236}">
                <a16:creationId xmlns:a16="http://schemas.microsoft.com/office/drawing/2014/main" id="{273CC05F-D06D-3140-B072-F1CAE0BC36A3}"/>
              </a:ext>
            </a:extLst>
          </p:cNvPr>
          <p:cNvSpPr>
            <a:spLocks noGrp="1"/>
          </p:cNvSpPr>
          <p:nvPr>
            <p:ph type="body" sz="quarter" idx="11" hasCustomPrompt="1"/>
          </p:nvPr>
        </p:nvSpPr>
        <p:spPr>
          <a:xfrm>
            <a:off x="457200" y="10511"/>
            <a:ext cx="2787943" cy="307777"/>
          </a:xfrm>
          <a:solidFill>
            <a:schemeClr val="accent1">
              <a:alpha val="5000"/>
            </a:schemeClr>
          </a:solidFill>
          <a:ln>
            <a:noFill/>
          </a:ln>
        </p:spPr>
        <p:txBody>
          <a:bodyPr wrap="none" lIns="91440" tIns="91440" rIns="91440" bIns="91440" anchor="ctr">
            <a:spAutoFit/>
          </a:bodyPr>
          <a:lstStyle>
            <a:lvl1pPr marL="0" indent="0" algn="l">
              <a:buFontTx/>
              <a:buNone/>
              <a:defRPr sz="800" b="0" cap="all" spc="100" baseline="0">
                <a:solidFill>
                  <a:schemeClr val="accent1"/>
                </a:solidFill>
                <a:latin typeface="+mj-lt"/>
              </a:defRPr>
            </a:lvl1pPr>
          </a:lstStyle>
          <a:p>
            <a:pPr lvl="0"/>
            <a:r>
              <a:rPr lang="en-US" dirty="0"/>
              <a:t>CLICK TO ADD optional SECTION HEADER</a:t>
            </a:r>
          </a:p>
        </p:txBody>
      </p:sp>
    </p:spTree>
    <p:extLst>
      <p:ext uri="{BB962C8B-B14F-4D97-AF65-F5344CB8AC3E}">
        <p14:creationId xmlns:p14="http://schemas.microsoft.com/office/powerpoint/2010/main" val="57526099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991600" y="6467708"/>
            <a:ext cx="2743200" cy="209316"/>
          </a:xfrm>
          <a:prstGeom prst="rect">
            <a:avLst/>
          </a:prstGeom>
        </p:spPr>
        <p:txBody>
          <a:bodyPr vert="horz" lIns="0" tIns="0" rIns="0" bIns="0" rtlCol="0" anchor="ctr"/>
          <a:lstStyle>
            <a:lvl1pPr algn="r">
              <a:defRPr sz="1000">
                <a:solidFill>
                  <a:schemeClr val="tx1">
                    <a:tint val="75000"/>
                  </a:schemeClr>
                </a:solidFill>
                <a:latin typeface="Lato" charset="0"/>
                <a:ea typeface="Lato" charset="0"/>
                <a:cs typeface="Lato" charset="0"/>
              </a:defRPr>
            </a:lvl1pPr>
          </a:lstStyle>
          <a:p>
            <a:fld id="{B68F88C8-0A9A-DA43-95C8-7FE161A05352}" type="slidenum">
              <a:rPr lang="en-US" smtClean="0"/>
              <a:pPr/>
              <a:t>‹#›</a:t>
            </a:fld>
            <a:endParaRPr lang="en-US"/>
          </a:p>
        </p:txBody>
      </p:sp>
      <p:sp>
        <p:nvSpPr>
          <p:cNvPr id="7" name="Title 6"/>
          <p:cNvSpPr>
            <a:spLocks noGrp="1"/>
          </p:cNvSpPr>
          <p:nvPr>
            <p:ph type="title"/>
          </p:nvPr>
        </p:nvSpPr>
        <p:spPr/>
        <p:txBody>
          <a:bodyPr lIns="0" rIns="0" anchor="t" anchorCtr="0">
            <a:noAutofit/>
          </a:bodyPr>
          <a:lstStyle>
            <a:lvl1pPr>
              <a:defRPr b="1" baseline="0">
                <a:latin typeface="+mj-lt"/>
              </a:defRPr>
            </a:lvl1pPr>
          </a:lstStyle>
          <a:p>
            <a:r>
              <a:rPr lang="en-US"/>
              <a:t>Click to edit Master title style</a:t>
            </a:r>
            <a:endParaRPr lang="en-US" dirty="0"/>
          </a:p>
        </p:txBody>
      </p:sp>
      <p:sp>
        <p:nvSpPr>
          <p:cNvPr id="12" name="Text Placeholder 11"/>
          <p:cNvSpPr>
            <a:spLocks noGrp="1"/>
          </p:cNvSpPr>
          <p:nvPr>
            <p:ph type="body" sz="quarter" idx="10"/>
          </p:nvPr>
        </p:nvSpPr>
        <p:spPr>
          <a:xfrm>
            <a:off x="457200" y="1690688"/>
            <a:ext cx="10214658" cy="4367212"/>
          </a:xfrm>
        </p:spPr>
        <p:txBody>
          <a:bodyPr tIns="0" bIns="91440">
            <a:noAutofit/>
          </a:bodyPr>
          <a:lstStyle>
            <a:lvl1pPr>
              <a:lnSpc>
                <a:spcPct val="108000"/>
              </a:lnSpc>
              <a:spcBef>
                <a:spcPts val="0"/>
              </a:spcBef>
              <a:spcAft>
                <a:spcPts val="1600"/>
              </a:spcAft>
              <a:defRPr baseline="0">
                <a:latin typeface="+mn-lt"/>
              </a:defRPr>
            </a:lvl1pPr>
            <a:lvl2pPr>
              <a:lnSpc>
                <a:spcPct val="108000"/>
              </a:lnSpc>
              <a:spcBef>
                <a:spcPts val="0"/>
              </a:spcBef>
              <a:spcAft>
                <a:spcPts val="1600"/>
              </a:spcAft>
              <a:defRPr>
                <a:latin typeface="+mn-lt"/>
              </a:defRPr>
            </a:lvl2pPr>
            <a:lvl3pPr>
              <a:lnSpc>
                <a:spcPct val="108000"/>
              </a:lnSpc>
              <a:spcBef>
                <a:spcPts val="0"/>
              </a:spcBef>
              <a:spcAft>
                <a:spcPts val="1600"/>
              </a:spcAft>
              <a:defRPr>
                <a:latin typeface="+mn-lt"/>
              </a:defRPr>
            </a:lvl3pPr>
            <a:lvl4pPr>
              <a:lnSpc>
                <a:spcPct val="108000"/>
              </a:lnSpc>
              <a:spcBef>
                <a:spcPts val="0"/>
              </a:spcBef>
              <a:spcAft>
                <a:spcPts val="1600"/>
              </a:spcAft>
              <a:defRPr>
                <a:latin typeface="+mn-lt"/>
              </a:defRPr>
            </a:lvl4pPr>
            <a:lvl5pPr>
              <a:lnSpc>
                <a:spcPct val="108000"/>
              </a:lnSpc>
              <a:spcBef>
                <a:spcPts val="0"/>
              </a:spcBef>
              <a:spcAft>
                <a:spcPts val="1600"/>
              </a:spcAft>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p:cNvSpPr txBox="1"/>
          <p:nvPr userDrawn="1"/>
        </p:nvSpPr>
        <p:spPr>
          <a:xfrm>
            <a:off x="265815" y="-496181"/>
            <a:ext cx="1999504"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baseline="0" dirty="0">
                <a:solidFill>
                  <a:schemeClr val="accent2"/>
                </a:solidFill>
              </a:rPr>
              <a:t> Title + Bullets</a:t>
            </a:r>
            <a:endParaRPr lang="en-US" sz="1200" b="1" dirty="0">
              <a:solidFill>
                <a:schemeClr val="accent2"/>
              </a:solidFill>
            </a:endParaRPr>
          </a:p>
        </p:txBody>
      </p:sp>
      <p:sp>
        <p:nvSpPr>
          <p:cNvPr id="8" name="Text Placeholder 2"/>
          <p:cNvSpPr>
            <a:spLocks noGrp="1"/>
          </p:cNvSpPr>
          <p:nvPr>
            <p:ph type="body" sz="quarter" idx="11" hasCustomPrompt="1"/>
          </p:nvPr>
        </p:nvSpPr>
        <p:spPr>
          <a:xfrm>
            <a:off x="457200" y="10511"/>
            <a:ext cx="2787943" cy="307777"/>
          </a:xfrm>
          <a:solidFill>
            <a:schemeClr val="accent1">
              <a:alpha val="5000"/>
            </a:schemeClr>
          </a:solidFill>
          <a:ln>
            <a:noFill/>
          </a:ln>
        </p:spPr>
        <p:txBody>
          <a:bodyPr wrap="none" lIns="91440" tIns="91440" rIns="91440" bIns="91440" anchor="ctr">
            <a:spAutoFit/>
          </a:bodyPr>
          <a:lstStyle>
            <a:lvl1pPr marL="0" indent="0" algn="l">
              <a:buFontTx/>
              <a:buNone/>
              <a:defRPr sz="800" b="0" cap="all" spc="100" baseline="0">
                <a:solidFill>
                  <a:schemeClr val="accent1"/>
                </a:solidFill>
                <a:latin typeface="+mj-lt"/>
              </a:defRPr>
            </a:lvl1pPr>
          </a:lstStyle>
          <a:p>
            <a:pPr lvl="0"/>
            <a:r>
              <a:rPr lang="en-US" dirty="0"/>
              <a:t>CLICK TO ADD optional SECTION HEADER</a:t>
            </a:r>
          </a:p>
        </p:txBody>
      </p:sp>
    </p:spTree>
    <p:extLst>
      <p:ext uri="{BB962C8B-B14F-4D97-AF65-F5344CB8AC3E}">
        <p14:creationId xmlns:p14="http://schemas.microsoft.com/office/powerpoint/2010/main" val="380946466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s Large">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991600" y="6467708"/>
            <a:ext cx="2743200" cy="209316"/>
          </a:xfrm>
          <a:prstGeom prst="rect">
            <a:avLst/>
          </a:prstGeom>
        </p:spPr>
        <p:txBody>
          <a:bodyPr vert="horz" lIns="0" tIns="0" rIns="0" bIns="0" rtlCol="0" anchor="ctr"/>
          <a:lstStyle>
            <a:lvl1pPr algn="r">
              <a:defRPr sz="1000">
                <a:solidFill>
                  <a:schemeClr val="tx1">
                    <a:tint val="75000"/>
                  </a:schemeClr>
                </a:solidFill>
                <a:latin typeface="Lato" charset="0"/>
                <a:ea typeface="Lato" charset="0"/>
                <a:cs typeface="Lato" charset="0"/>
              </a:defRPr>
            </a:lvl1pPr>
          </a:lstStyle>
          <a:p>
            <a:fld id="{B68F88C8-0A9A-DA43-95C8-7FE161A05352}" type="slidenum">
              <a:rPr lang="en-US" smtClean="0"/>
              <a:pPr/>
              <a:t>‹#›</a:t>
            </a:fld>
            <a:endParaRPr lang="en-US"/>
          </a:p>
        </p:txBody>
      </p:sp>
      <p:sp>
        <p:nvSpPr>
          <p:cNvPr id="9" name="Rectangle 8"/>
          <p:cNvSpPr/>
          <p:nvPr userDrawn="1"/>
        </p:nvSpPr>
        <p:spPr>
          <a:xfrm>
            <a:off x="5265861" y="812181"/>
            <a:ext cx="5908591" cy="4987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p:txBody>
          <a:bodyPr lIns="0" rIns="0" anchor="t" anchorCtr="0">
            <a:noAutofit/>
          </a:bodyPr>
          <a:lstStyle>
            <a:lvl1pPr>
              <a:defRPr sz="3400" baseline="0">
                <a:latin typeface="+mj-lt"/>
              </a:defRPr>
            </a:lvl1pPr>
          </a:lstStyle>
          <a:p>
            <a:r>
              <a:rPr lang="en-US"/>
              <a:t>Click to edit Master title style</a:t>
            </a:r>
            <a:endParaRPr lang="en-US" dirty="0"/>
          </a:p>
        </p:txBody>
      </p:sp>
      <p:sp>
        <p:nvSpPr>
          <p:cNvPr id="12" name="Text Placeholder 11"/>
          <p:cNvSpPr>
            <a:spLocks noGrp="1"/>
          </p:cNvSpPr>
          <p:nvPr>
            <p:ph type="body" sz="quarter" idx="10"/>
          </p:nvPr>
        </p:nvSpPr>
        <p:spPr>
          <a:xfrm>
            <a:off x="457200" y="1690688"/>
            <a:ext cx="10214658" cy="4367212"/>
          </a:xfrm>
        </p:spPr>
        <p:txBody>
          <a:bodyPr tIns="0" bIns="91440">
            <a:noAutofit/>
          </a:bodyPr>
          <a:lstStyle>
            <a:lvl1pPr marL="457200" indent="-457200">
              <a:lnSpc>
                <a:spcPct val="108000"/>
              </a:lnSpc>
              <a:spcAft>
                <a:spcPts val="1200"/>
              </a:spcAft>
              <a:defRPr sz="3200" baseline="0">
                <a:latin typeface="+mn-lt"/>
              </a:defRPr>
            </a:lvl1pPr>
            <a:lvl2pPr marL="914400" indent="-457200">
              <a:lnSpc>
                <a:spcPct val="108000"/>
              </a:lnSpc>
              <a:spcAft>
                <a:spcPts val="1200"/>
              </a:spcAft>
              <a:defRPr sz="2800" baseline="0">
                <a:latin typeface="+mn-lt"/>
              </a:defRPr>
            </a:lvl2pPr>
            <a:lvl3pPr marL="1371600" indent="-457200">
              <a:lnSpc>
                <a:spcPct val="108000"/>
              </a:lnSpc>
              <a:spcAft>
                <a:spcPts val="1200"/>
              </a:spcAft>
              <a:defRPr sz="2800" baseline="0">
                <a:latin typeface="+mn-lt"/>
              </a:defRPr>
            </a:lvl3pPr>
            <a:lvl4pPr marL="1828800" indent="-457200">
              <a:lnSpc>
                <a:spcPct val="108000"/>
              </a:lnSpc>
              <a:spcAft>
                <a:spcPts val="1200"/>
              </a:spcAft>
              <a:defRPr sz="2800" baseline="0">
                <a:latin typeface="+mn-lt"/>
              </a:defRPr>
            </a:lvl4pPr>
            <a:lvl5pPr marL="2286000" indent="-457200">
              <a:lnSpc>
                <a:spcPct val="108000"/>
              </a:lnSpc>
              <a:spcAft>
                <a:spcPts val="1200"/>
              </a:spcAft>
              <a:defRPr sz="28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p:cNvSpPr txBox="1"/>
          <p:nvPr userDrawn="1"/>
        </p:nvSpPr>
        <p:spPr>
          <a:xfrm>
            <a:off x="265815" y="-496181"/>
            <a:ext cx="2470098"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baseline="0" dirty="0">
                <a:solidFill>
                  <a:schemeClr val="accent2"/>
                </a:solidFill>
              </a:rPr>
              <a:t> Title + Large Bullets</a:t>
            </a:r>
            <a:endParaRPr lang="en-US" sz="1200" b="1" dirty="0">
              <a:solidFill>
                <a:schemeClr val="accent2"/>
              </a:solidFill>
            </a:endParaRPr>
          </a:p>
        </p:txBody>
      </p:sp>
      <p:sp>
        <p:nvSpPr>
          <p:cNvPr id="10" name="Text Placeholder 2">
            <a:extLst>
              <a:ext uri="{FF2B5EF4-FFF2-40B4-BE49-F238E27FC236}">
                <a16:creationId xmlns:a16="http://schemas.microsoft.com/office/drawing/2014/main" id="{49344CE9-DF0E-244E-9177-5BB7481879A3}"/>
              </a:ext>
            </a:extLst>
          </p:cNvPr>
          <p:cNvSpPr>
            <a:spLocks noGrp="1"/>
          </p:cNvSpPr>
          <p:nvPr>
            <p:ph type="body" sz="quarter" idx="11" hasCustomPrompt="1"/>
          </p:nvPr>
        </p:nvSpPr>
        <p:spPr>
          <a:xfrm>
            <a:off x="457200" y="10511"/>
            <a:ext cx="2787943" cy="307777"/>
          </a:xfrm>
          <a:solidFill>
            <a:schemeClr val="accent1">
              <a:alpha val="5000"/>
            </a:schemeClr>
          </a:solidFill>
          <a:ln>
            <a:noFill/>
          </a:ln>
        </p:spPr>
        <p:txBody>
          <a:bodyPr wrap="none" lIns="91440" tIns="91440" rIns="91440" bIns="91440" anchor="ctr">
            <a:spAutoFit/>
          </a:bodyPr>
          <a:lstStyle>
            <a:lvl1pPr marL="0" indent="0" algn="l">
              <a:buFontTx/>
              <a:buNone/>
              <a:defRPr sz="800" b="0" cap="all" spc="100" baseline="0">
                <a:solidFill>
                  <a:schemeClr val="accent1"/>
                </a:solidFill>
                <a:latin typeface="+mj-lt"/>
              </a:defRPr>
            </a:lvl1pPr>
          </a:lstStyle>
          <a:p>
            <a:pPr lvl="0"/>
            <a:r>
              <a:rPr lang="en-US" dirty="0"/>
              <a:t>CLICK TO ADD optional SECTION HEADER</a:t>
            </a:r>
          </a:p>
        </p:txBody>
      </p:sp>
    </p:spTree>
    <p:extLst>
      <p:ext uri="{BB962C8B-B14F-4D97-AF65-F5344CB8AC3E}">
        <p14:creationId xmlns:p14="http://schemas.microsoft.com/office/powerpoint/2010/main" val="320234993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gure with annotation">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8991600" y="6467708"/>
            <a:ext cx="2743200" cy="209316"/>
          </a:xfrm>
          <a:prstGeom prst="rect">
            <a:avLst/>
          </a:prstGeom>
        </p:spPr>
        <p:txBody>
          <a:bodyPr vert="horz" lIns="0" tIns="0" rIns="0" bIns="0" rtlCol="0" anchor="ctr"/>
          <a:lstStyle>
            <a:lvl1pPr algn="r">
              <a:defRPr sz="1000">
                <a:solidFill>
                  <a:schemeClr val="tx1">
                    <a:tint val="75000"/>
                  </a:schemeClr>
                </a:solidFill>
                <a:latin typeface="Lato" charset="0"/>
                <a:ea typeface="Lato" charset="0"/>
                <a:cs typeface="Lato" charset="0"/>
              </a:defRPr>
            </a:lvl1pPr>
          </a:lstStyle>
          <a:p>
            <a:fld id="{B68F88C8-0A9A-DA43-95C8-7FE161A05352}" type="slidenum">
              <a:rPr lang="en-US" smtClean="0"/>
              <a:pPr/>
              <a:t>‹#›</a:t>
            </a:fld>
            <a:endParaRPr lang="en-US"/>
          </a:p>
        </p:txBody>
      </p:sp>
      <p:sp>
        <p:nvSpPr>
          <p:cNvPr id="9" name="Rectangle 8"/>
          <p:cNvSpPr/>
          <p:nvPr userDrawn="1"/>
        </p:nvSpPr>
        <p:spPr>
          <a:xfrm>
            <a:off x="5257800" y="533400"/>
            <a:ext cx="6477000" cy="5524500"/>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457200" y="533400"/>
            <a:ext cx="3829050" cy="5524500"/>
          </a:xfrm>
        </p:spPr>
        <p:txBody>
          <a:bodyPr anchor="ctr">
            <a:normAutofit/>
          </a:bodyPr>
          <a:lstStyle>
            <a:lvl1pPr>
              <a:lnSpc>
                <a:spcPct val="100000"/>
              </a:lnSpc>
              <a:spcAft>
                <a:spcPts val="1200"/>
              </a:spcAft>
              <a:defRPr sz="2200" b="1" i="0" baseline="0">
                <a:latin typeface="+mj-lt"/>
              </a:defRPr>
            </a:lvl1pPr>
          </a:lstStyle>
          <a:p>
            <a:r>
              <a:rPr lang="en-US"/>
              <a:t>Click to edit Master title style</a:t>
            </a:r>
            <a:endParaRPr lang="en-US" dirty="0"/>
          </a:p>
        </p:txBody>
      </p:sp>
      <p:sp>
        <p:nvSpPr>
          <p:cNvPr id="10" name="TextBox 9"/>
          <p:cNvSpPr txBox="1"/>
          <p:nvPr userDrawn="1"/>
        </p:nvSpPr>
        <p:spPr>
          <a:xfrm>
            <a:off x="265815" y="-496181"/>
            <a:ext cx="2638812"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baseline="0" dirty="0">
                <a:solidFill>
                  <a:schemeClr val="accent2"/>
                </a:solidFill>
              </a:rPr>
              <a:t> Figure with annotation</a:t>
            </a:r>
            <a:endParaRPr lang="en-US" sz="1200" b="1" dirty="0">
              <a:solidFill>
                <a:schemeClr val="accent2"/>
              </a:solidFill>
            </a:endParaRPr>
          </a:p>
        </p:txBody>
      </p:sp>
      <p:sp>
        <p:nvSpPr>
          <p:cNvPr id="3" name="Content Placeholder 2"/>
          <p:cNvSpPr>
            <a:spLocks noGrp="1"/>
          </p:cNvSpPr>
          <p:nvPr>
            <p:ph sz="quarter" idx="10"/>
          </p:nvPr>
        </p:nvSpPr>
        <p:spPr>
          <a:xfrm>
            <a:off x="5257800" y="533400"/>
            <a:ext cx="6477000" cy="5524500"/>
          </a:xfrm>
          <a:noFill/>
        </p:spPr>
        <p:txBody>
          <a:bodyPr vert="horz" lIns="0" tIns="45720" rIns="0" bIns="45720" rtlCol="0">
            <a:normAutofit/>
          </a:bodyPr>
          <a:lstStyle>
            <a:lvl1pPr marL="228600" indent="-228600">
              <a:buNone/>
              <a:defRPr lang="en-US" smtClean="0">
                <a:solidFill>
                  <a:schemeClr val="bg2">
                    <a:lumMod val="75000"/>
                  </a:schemeClr>
                </a:solidFill>
              </a:defRPr>
            </a:lvl1pPr>
            <a:lvl2pPr>
              <a:defRPr lang="en-US" smtClean="0"/>
            </a:lvl2pPr>
            <a:lvl3pPr>
              <a:defRPr lang="en-US" smtClean="0"/>
            </a:lvl3pPr>
            <a:lvl4pPr>
              <a:defRPr lang="en-US" smtClean="0"/>
            </a:lvl4pPr>
            <a:lvl5pPr>
              <a:defRPr lang="en-US"/>
            </a:lvl5pPr>
          </a:lstStyle>
          <a:p>
            <a:pPr marL="0" lvl="0" indent="0" algn="ctr"/>
            <a:r>
              <a:rPr lang="en-US"/>
              <a:t>Click to edit Master text styles</a:t>
            </a:r>
          </a:p>
          <a:p>
            <a:pPr marL="0" lvl="1" indent="0" algn="ctr"/>
            <a:r>
              <a:rPr lang="en-US"/>
              <a:t>Second level</a:t>
            </a:r>
          </a:p>
        </p:txBody>
      </p:sp>
      <p:sp>
        <p:nvSpPr>
          <p:cNvPr id="8" name="Text Placeholder 2">
            <a:extLst>
              <a:ext uri="{FF2B5EF4-FFF2-40B4-BE49-F238E27FC236}">
                <a16:creationId xmlns:a16="http://schemas.microsoft.com/office/drawing/2014/main" id="{65C98F9E-B192-D84C-A126-928C54F5048C}"/>
              </a:ext>
            </a:extLst>
          </p:cNvPr>
          <p:cNvSpPr>
            <a:spLocks noGrp="1"/>
          </p:cNvSpPr>
          <p:nvPr>
            <p:ph type="body" sz="quarter" idx="11" hasCustomPrompt="1"/>
          </p:nvPr>
        </p:nvSpPr>
        <p:spPr>
          <a:xfrm>
            <a:off x="457200" y="10511"/>
            <a:ext cx="2787943" cy="307777"/>
          </a:xfrm>
          <a:solidFill>
            <a:schemeClr val="accent1">
              <a:alpha val="5000"/>
            </a:schemeClr>
          </a:solidFill>
          <a:ln>
            <a:noFill/>
          </a:ln>
        </p:spPr>
        <p:txBody>
          <a:bodyPr wrap="none" lIns="91440" tIns="91440" rIns="91440" bIns="91440" anchor="ctr">
            <a:spAutoFit/>
          </a:bodyPr>
          <a:lstStyle>
            <a:lvl1pPr marL="0" indent="0" algn="l">
              <a:buFontTx/>
              <a:buNone/>
              <a:defRPr sz="800" b="0" cap="all" spc="100" baseline="0">
                <a:solidFill>
                  <a:schemeClr val="accent1"/>
                </a:solidFill>
                <a:latin typeface="+mj-lt"/>
              </a:defRPr>
            </a:lvl1pPr>
          </a:lstStyle>
          <a:p>
            <a:pPr lvl="0"/>
            <a:r>
              <a:rPr lang="en-US" dirty="0"/>
              <a:t>CLICK TO ADD optional SECTION HEADER</a:t>
            </a:r>
          </a:p>
        </p:txBody>
      </p:sp>
    </p:spTree>
    <p:extLst>
      <p:ext uri="{BB962C8B-B14F-4D97-AF65-F5344CB8AC3E}">
        <p14:creationId xmlns:p14="http://schemas.microsoft.com/office/powerpoint/2010/main" val="2542143889"/>
      </p:ext>
    </p:extLst>
  </p:cSld>
  <p:clrMapOvr>
    <a:masterClrMapping/>
  </p:clrMapOvr>
  <p:transition>
    <p:fade/>
  </p:transition>
  <p:extLst>
    <p:ext uri="{DCECCB84-F9BA-43D5-87BE-67443E8EF086}">
      <p15:sldGuideLst xmlns:p15="http://schemas.microsoft.com/office/powerpoint/2012/main">
        <p15:guide id="1" pos="331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gure with bullets">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8991600" y="6467708"/>
            <a:ext cx="2743200" cy="209316"/>
          </a:xfrm>
          <a:prstGeom prst="rect">
            <a:avLst/>
          </a:prstGeom>
        </p:spPr>
        <p:txBody>
          <a:bodyPr vert="horz" lIns="0" tIns="0" rIns="0" bIns="0" rtlCol="0" anchor="ctr"/>
          <a:lstStyle>
            <a:lvl1pPr algn="r">
              <a:defRPr sz="1000">
                <a:solidFill>
                  <a:schemeClr val="tx1">
                    <a:tint val="75000"/>
                  </a:schemeClr>
                </a:solidFill>
                <a:latin typeface="Lato" charset="0"/>
                <a:ea typeface="Lato" charset="0"/>
                <a:cs typeface="Lato" charset="0"/>
              </a:defRPr>
            </a:lvl1pPr>
          </a:lstStyle>
          <a:p>
            <a:fld id="{B68F88C8-0A9A-DA43-95C8-7FE161A05352}" type="slidenum">
              <a:rPr lang="en-US" smtClean="0"/>
              <a:pPr/>
              <a:t>‹#›</a:t>
            </a:fld>
            <a:endParaRPr lang="en-US"/>
          </a:p>
        </p:txBody>
      </p:sp>
      <p:sp>
        <p:nvSpPr>
          <p:cNvPr id="6" name="Title 5"/>
          <p:cNvSpPr>
            <a:spLocks noGrp="1"/>
          </p:cNvSpPr>
          <p:nvPr>
            <p:ph type="title"/>
          </p:nvPr>
        </p:nvSpPr>
        <p:spPr>
          <a:xfrm>
            <a:off x="457200" y="533400"/>
            <a:ext cx="3657600" cy="1711036"/>
          </a:xfrm>
        </p:spPr>
        <p:txBody>
          <a:bodyPr anchor="b">
            <a:noAutofit/>
          </a:bodyPr>
          <a:lstStyle>
            <a:lvl1pPr>
              <a:lnSpc>
                <a:spcPct val="100000"/>
              </a:lnSpc>
              <a:spcAft>
                <a:spcPts val="1200"/>
              </a:spcAft>
              <a:defRPr sz="2200" b="1" i="0" baseline="0">
                <a:latin typeface="+mj-lt"/>
              </a:defRPr>
            </a:lvl1pPr>
          </a:lstStyle>
          <a:p>
            <a:r>
              <a:rPr lang="en-US"/>
              <a:t>Click to edit Master title style</a:t>
            </a:r>
            <a:endParaRPr lang="en-US" dirty="0"/>
          </a:p>
        </p:txBody>
      </p:sp>
      <p:sp>
        <p:nvSpPr>
          <p:cNvPr id="3" name="Text Placeholder 2"/>
          <p:cNvSpPr>
            <a:spLocks noGrp="1"/>
          </p:cNvSpPr>
          <p:nvPr>
            <p:ph type="body" sz="quarter" idx="11"/>
          </p:nvPr>
        </p:nvSpPr>
        <p:spPr>
          <a:xfrm>
            <a:off x="457200" y="2481263"/>
            <a:ext cx="3657600" cy="3254375"/>
          </a:xfrm>
        </p:spPr>
        <p:txBody>
          <a:bodyPr>
            <a:noAutofit/>
          </a:bodyPr>
          <a:lstStyle>
            <a:lvl1pPr>
              <a:defRPr sz="2200" baseline="0">
                <a:solidFill>
                  <a:schemeClr val="tx1"/>
                </a:solidFill>
              </a:defRPr>
            </a:lvl1pPr>
            <a:lvl2pPr>
              <a:defRPr sz="2200" baseline="0">
                <a:solidFill>
                  <a:schemeClr val="tx1"/>
                </a:solidFill>
              </a:defRPr>
            </a:lvl2pPr>
            <a:lvl3pPr>
              <a:defRPr sz="2200" baseline="0">
                <a:solidFill>
                  <a:schemeClr val="tx1"/>
                </a:solidFill>
              </a:defRPr>
            </a:lvl3pPr>
            <a:lvl4pPr>
              <a:defRPr sz="2200" baseline="0">
                <a:solidFill>
                  <a:schemeClr val="tx1"/>
                </a:solidFill>
              </a:defRPr>
            </a:lvl4pPr>
            <a:lvl5pPr>
              <a:defRPr sz="2200"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Box 9"/>
          <p:cNvSpPr txBox="1"/>
          <p:nvPr userDrawn="1"/>
        </p:nvSpPr>
        <p:spPr>
          <a:xfrm>
            <a:off x="265815" y="-496181"/>
            <a:ext cx="3318584"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baseline="0" dirty="0">
                <a:solidFill>
                  <a:schemeClr val="accent2"/>
                </a:solidFill>
              </a:rPr>
              <a:t> Figure with annotation + bullets</a:t>
            </a:r>
            <a:endParaRPr lang="en-US" sz="1200" b="1" dirty="0">
              <a:solidFill>
                <a:schemeClr val="accent2"/>
              </a:solidFill>
            </a:endParaRPr>
          </a:p>
        </p:txBody>
      </p:sp>
      <p:sp>
        <p:nvSpPr>
          <p:cNvPr id="11" name="Content Placeholder 2"/>
          <p:cNvSpPr>
            <a:spLocks noGrp="1"/>
          </p:cNvSpPr>
          <p:nvPr>
            <p:ph sz="quarter" idx="10"/>
          </p:nvPr>
        </p:nvSpPr>
        <p:spPr>
          <a:xfrm>
            <a:off x="5257800" y="533400"/>
            <a:ext cx="6477000" cy="5524500"/>
          </a:xfrm>
          <a:noFill/>
        </p:spPr>
        <p:txBody>
          <a:bodyPr vert="horz" lIns="0" tIns="45720" rIns="0" bIns="45720" rtlCol="0">
            <a:normAutofit/>
          </a:bodyPr>
          <a:lstStyle>
            <a:lvl1pPr marL="228600" indent="-228600">
              <a:buNone/>
              <a:defRPr lang="en-US" smtClean="0">
                <a:solidFill>
                  <a:schemeClr val="accent2">
                    <a:lumMod val="60000"/>
                    <a:lumOff val="40000"/>
                  </a:schemeClr>
                </a:solidFill>
              </a:defRPr>
            </a:lvl1pPr>
            <a:lvl2pPr>
              <a:defRPr lang="en-US" smtClean="0"/>
            </a:lvl2pPr>
            <a:lvl3pPr>
              <a:defRPr lang="en-US" smtClean="0"/>
            </a:lvl3pPr>
            <a:lvl4pPr>
              <a:defRPr lang="en-US" smtClean="0"/>
            </a:lvl4pPr>
            <a:lvl5pPr>
              <a:defRPr lang="en-US"/>
            </a:lvl5pPr>
          </a:lstStyle>
          <a:p>
            <a:pPr marL="0" lvl="0" indent="0" algn="ctr"/>
            <a:r>
              <a:rPr lang="en-US"/>
              <a:t>Click to edit Master text styles</a:t>
            </a:r>
          </a:p>
          <a:p>
            <a:pPr marL="0" lvl="1" indent="0" algn="ctr"/>
            <a:r>
              <a:rPr lang="en-US"/>
              <a:t>Second level</a:t>
            </a:r>
          </a:p>
        </p:txBody>
      </p:sp>
      <p:sp>
        <p:nvSpPr>
          <p:cNvPr id="8" name="Text Placeholder 2">
            <a:extLst>
              <a:ext uri="{FF2B5EF4-FFF2-40B4-BE49-F238E27FC236}">
                <a16:creationId xmlns:a16="http://schemas.microsoft.com/office/drawing/2014/main" id="{D7D7F6C5-3DA8-6043-843B-8F5B92A0628A}"/>
              </a:ext>
            </a:extLst>
          </p:cNvPr>
          <p:cNvSpPr>
            <a:spLocks noGrp="1"/>
          </p:cNvSpPr>
          <p:nvPr>
            <p:ph type="body" sz="quarter" idx="12" hasCustomPrompt="1"/>
          </p:nvPr>
        </p:nvSpPr>
        <p:spPr>
          <a:xfrm>
            <a:off x="457200" y="10511"/>
            <a:ext cx="2787943" cy="307777"/>
          </a:xfrm>
          <a:solidFill>
            <a:schemeClr val="accent1">
              <a:alpha val="5000"/>
            </a:schemeClr>
          </a:solidFill>
          <a:ln>
            <a:noFill/>
          </a:ln>
        </p:spPr>
        <p:txBody>
          <a:bodyPr wrap="none" lIns="91440" tIns="91440" rIns="91440" bIns="91440" anchor="ctr">
            <a:spAutoFit/>
          </a:bodyPr>
          <a:lstStyle>
            <a:lvl1pPr marL="0" indent="0" algn="l">
              <a:buFontTx/>
              <a:buNone/>
              <a:defRPr sz="800" b="0" cap="all" spc="100" baseline="0">
                <a:solidFill>
                  <a:schemeClr val="accent1"/>
                </a:solidFill>
                <a:latin typeface="+mj-lt"/>
              </a:defRPr>
            </a:lvl1pPr>
          </a:lstStyle>
          <a:p>
            <a:pPr lvl="0"/>
            <a:r>
              <a:rPr lang="en-US" dirty="0"/>
              <a:t>CLICK TO ADD optional SECTION HEADER</a:t>
            </a:r>
          </a:p>
        </p:txBody>
      </p:sp>
    </p:spTree>
    <p:extLst>
      <p:ext uri="{BB962C8B-B14F-4D97-AF65-F5344CB8AC3E}">
        <p14:creationId xmlns:p14="http://schemas.microsoft.com/office/powerpoint/2010/main" val="1231791179"/>
      </p:ext>
    </p:extLst>
  </p:cSld>
  <p:clrMapOvr>
    <a:masterClrMapping/>
  </p:clrMapOvr>
  <p:transition>
    <p:fade/>
  </p:transition>
  <p:extLst>
    <p:ext uri="{DCECCB84-F9BA-43D5-87BE-67443E8EF086}">
      <p15:sldGuideLst xmlns:p15="http://schemas.microsoft.com/office/powerpoint/2012/main">
        <p15:guide id="1" pos="331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Blue">
    <p:bg>
      <p:bgPr>
        <a:gradFill>
          <a:gsLst>
            <a:gs pos="0">
              <a:schemeClr val="accent1"/>
            </a:gs>
            <a:gs pos="97000">
              <a:schemeClr val="tx2"/>
            </a:gs>
          </a:gsLst>
          <a:path path="circle">
            <a:fillToRect l="50000" t="50000" r="50000" b="50000"/>
          </a:path>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n>
                  <a:solidFill>
                    <a:schemeClr val="bg1"/>
                  </a:solidFill>
                </a:ln>
              </a:defRPr>
            </a:lvl1pPr>
          </a:lstStyle>
          <a:p>
            <a:fld id="{B68F88C8-0A9A-DA43-95C8-7FE161A05352}" type="slidenum">
              <a:rPr lang="en-US" smtClean="0"/>
              <a:pPr/>
              <a:t>‹#›</a:t>
            </a:fld>
            <a:endParaRPr lang="en-US"/>
          </a:p>
        </p:txBody>
      </p:sp>
      <p:sp>
        <p:nvSpPr>
          <p:cNvPr id="5" name="Title 4"/>
          <p:cNvSpPr>
            <a:spLocks noGrp="1"/>
          </p:cNvSpPr>
          <p:nvPr>
            <p:ph type="title" hasCustomPrompt="1"/>
          </p:nvPr>
        </p:nvSpPr>
        <p:spPr>
          <a:xfrm>
            <a:off x="457200" y="1981200"/>
            <a:ext cx="11277600" cy="2895600"/>
          </a:xfrm>
        </p:spPr>
        <p:txBody>
          <a:bodyPr anchor="ctr">
            <a:noAutofit/>
          </a:bodyPr>
          <a:lstStyle>
            <a:lvl1pPr algn="ctr">
              <a:defRPr sz="3600" baseline="0">
                <a:solidFill>
                  <a:schemeClr val="bg1"/>
                </a:solidFill>
                <a:latin typeface="+mj-lt"/>
              </a:defRPr>
            </a:lvl1pPr>
          </a:lstStyle>
          <a:p>
            <a:r>
              <a:rPr lang="en-US" dirty="0"/>
              <a:t>Click to add a divider title</a:t>
            </a:r>
          </a:p>
        </p:txBody>
      </p:sp>
      <p:pic>
        <p:nvPicPr>
          <p:cNvPr id="6" name="Picture 5"/>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t="-24944"/>
          <a:stretch/>
        </p:blipFill>
        <p:spPr>
          <a:xfrm>
            <a:off x="320675" y="6521450"/>
            <a:ext cx="2391113" cy="102824"/>
          </a:xfrm>
          <a:prstGeom prst="rect">
            <a:avLst/>
          </a:prstGeom>
        </p:spPr>
      </p:pic>
      <p:sp>
        <p:nvSpPr>
          <p:cNvPr id="7" name="TextBox 6"/>
          <p:cNvSpPr txBox="1"/>
          <p:nvPr userDrawn="1"/>
        </p:nvSpPr>
        <p:spPr>
          <a:xfrm>
            <a:off x="265815" y="-496181"/>
            <a:ext cx="1891202"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a:solidFill>
                  <a:schemeClr val="accent2"/>
                </a:solidFill>
              </a:rPr>
              <a:t>:</a:t>
            </a:r>
            <a:r>
              <a:rPr lang="en-US" sz="1200" b="1" baseline="0">
                <a:solidFill>
                  <a:schemeClr val="accent2"/>
                </a:solidFill>
              </a:rPr>
              <a:t> Divider Blue</a:t>
            </a:r>
            <a:endParaRPr lang="en-US" sz="1200" b="1" dirty="0">
              <a:solidFill>
                <a:schemeClr val="accent2"/>
              </a:solidFill>
            </a:endParaRPr>
          </a:p>
        </p:txBody>
      </p:sp>
    </p:spTree>
    <p:extLst>
      <p:ext uri="{BB962C8B-B14F-4D97-AF65-F5344CB8AC3E}">
        <p14:creationId xmlns:p14="http://schemas.microsoft.com/office/powerpoint/2010/main" val="143791104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A478B5-9829-3E4B-B693-50AAB7EAD901}"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614A7-DCB3-BC4E-B7B2-1E4EA9B869C9}" type="slidenum">
              <a:rPr lang="en-US" smtClean="0"/>
              <a:t>‹#›</a:t>
            </a:fld>
            <a:endParaRPr lang="en-US"/>
          </a:p>
        </p:txBody>
      </p:sp>
    </p:spTree>
    <p:extLst>
      <p:ext uri="{BB962C8B-B14F-4D97-AF65-F5344CB8AC3E}">
        <p14:creationId xmlns:p14="http://schemas.microsoft.com/office/powerpoint/2010/main" val="37894840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Dark">
    <p:bg>
      <p:bgPr>
        <a:gradFill>
          <a:gsLst>
            <a:gs pos="0">
              <a:srgbClr val="474345"/>
            </a:gs>
            <a:gs pos="100000">
              <a:schemeClr val="tx1">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n>
                  <a:solidFill>
                    <a:schemeClr val="bg1"/>
                  </a:solidFill>
                </a:ln>
              </a:defRPr>
            </a:lvl1pPr>
          </a:lstStyle>
          <a:p>
            <a:fld id="{B68F88C8-0A9A-DA43-95C8-7FE161A05352}" type="slidenum">
              <a:rPr lang="en-US" smtClean="0"/>
              <a:pPr/>
              <a:t>‹#›</a:t>
            </a:fld>
            <a:endParaRPr lang="en-US"/>
          </a:p>
        </p:txBody>
      </p:sp>
      <p:sp>
        <p:nvSpPr>
          <p:cNvPr id="5" name="Title 4"/>
          <p:cNvSpPr>
            <a:spLocks noGrp="1"/>
          </p:cNvSpPr>
          <p:nvPr>
            <p:ph type="title"/>
          </p:nvPr>
        </p:nvSpPr>
        <p:spPr>
          <a:xfrm>
            <a:off x="457200" y="1981200"/>
            <a:ext cx="11277600" cy="2895600"/>
          </a:xfrm>
        </p:spPr>
        <p:txBody>
          <a:bodyPr anchor="ctr">
            <a:noAutofit/>
          </a:bodyPr>
          <a:lstStyle>
            <a:lvl1pPr algn="ctr">
              <a:defRPr sz="3600" baseline="0">
                <a:solidFill>
                  <a:schemeClr val="bg1"/>
                </a:solidFill>
                <a:latin typeface="+mj-lt"/>
              </a:defRPr>
            </a:lvl1pPr>
          </a:lstStyle>
          <a:p>
            <a:r>
              <a:rPr lang="en-US"/>
              <a:t>Click to edit Master title style</a:t>
            </a:r>
            <a:endParaRPr lang="en-US" dirty="0"/>
          </a:p>
        </p:txBody>
      </p:sp>
      <p:pic>
        <p:nvPicPr>
          <p:cNvPr id="6" name="Picture 5"/>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t="-24944"/>
          <a:stretch/>
        </p:blipFill>
        <p:spPr>
          <a:xfrm>
            <a:off x="320675" y="6521450"/>
            <a:ext cx="2391113" cy="102824"/>
          </a:xfrm>
          <a:prstGeom prst="rect">
            <a:avLst/>
          </a:prstGeom>
        </p:spPr>
      </p:pic>
      <p:sp>
        <p:nvSpPr>
          <p:cNvPr id="7" name="TextBox 6"/>
          <p:cNvSpPr txBox="1"/>
          <p:nvPr userDrawn="1"/>
        </p:nvSpPr>
        <p:spPr>
          <a:xfrm>
            <a:off x="265815" y="-496181"/>
            <a:ext cx="1897738"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baseline="0" dirty="0">
                <a:solidFill>
                  <a:schemeClr val="accent2"/>
                </a:solidFill>
              </a:rPr>
              <a:t> Divider Dark</a:t>
            </a:r>
            <a:endParaRPr lang="en-US" sz="1200" b="1" dirty="0">
              <a:solidFill>
                <a:schemeClr val="accent2"/>
              </a:solidFill>
            </a:endParaRPr>
          </a:p>
        </p:txBody>
      </p:sp>
      <p:sp>
        <p:nvSpPr>
          <p:cNvPr id="8" name="Oval 7"/>
          <p:cNvSpPr/>
          <p:nvPr userDrawn="1"/>
        </p:nvSpPr>
        <p:spPr>
          <a:xfrm>
            <a:off x="-550072" y="117081"/>
            <a:ext cx="231648" cy="2316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9" name="Oval 8"/>
          <p:cNvSpPr/>
          <p:nvPr userDrawn="1"/>
        </p:nvSpPr>
        <p:spPr>
          <a:xfrm>
            <a:off x="-550072" y="452571"/>
            <a:ext cx="231648" cy="2316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Oval 9"/>
          <p:cNvSpPr/>
          <p:nvPr userDrawn="1"/>
        </p:nvSpPr>
        <p:spPr>
          <a:xfrm>
            <a:off x="-550072" y="788061"/>
            <a:ext cx="231648" cy="2316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Oval 10"/>
          <p:cNvSpPr/>
          <p:nvPr userDrawn="1"/>
        </p:nvSpPr>
        <p:spPr>
          <a:xfrm>
            <a:off x="-550072" y="1123551"/>
            <a:ext cx="231648" cy="2316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Oval 11"/>
          <p:cNvSpPr/>
          <p:nvPr userDrawn="1"/>
        </p:nvSpPr>
        <p:spPr>
          <a:xfrm>
            <a:off x="-550072" y="1459040"/>
            <a:ext cx="231648" cy="2316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3" name="TextBox 12"/>
          <p:cNvSpPr txBox="1"/>
          <p:nvPr userDrawn="1"/>
        </p:nvSpPr>
        <p:spPr>
          <a:xfrm>
            <a:off x="-888626" y="31354"/>
            <a:ext cx="338554" cy="1674497"/>
          </a:xfrm>
          <a:prstGeom prst="rect">
            <a:avLst/>
          </a:prstGeom>
          <a:noFill/>
        </p:spPr>
        <p:txBody>
          <a:bodyPr vert="vert270" wrap="none" rtlCol="0">
            <a:spAutoFit/>
          </a:bodyPr>
          <a:lstStyle/>
          <a:p>
            <a:r>
              <a:rPr lang="en-US" sz="1000" b="1" spc="0" dirty="0">
                <a:solidFill>
                  <a:schemeClr val="tx1">
                    <a:lumMod val="60000"/>
                    <a:lumOff val="40000"/>
                  </a:schemeClr>
                </a:solidFill>
              </a:rPr>
              <a:t>URBAN</a:t>
            </a:r>
            <a:r>
              <a:rPr lang="en-US" sz="1000" b="1" spc="0" baseline="0" dirty="0">
                <a:solidFill>
                  <a:schemeClr val="tx1">
                    <a:lumMod val="60000"/>
                    <a:lumOff val="40000"/>
                  </a:schemeClr>
                </a:solidFill>
              </a:rPr>
              <a:t> COLOR PALETTE</a:t>
            </a:r>
            <a:endParaRPr lang="en-US" sz="1000" b="1" spc="0" dirty="0">
              <a:solidFill>
                <a:schemeClr val="tx1">
                  <a:lumMod val="60000"/>
                  <a:lumOff val="40000"/>
                </a:schemeClr>
              </a:solidFill>
            </a:endParaRPr>
          </a:p>
        </p:txBody>
      </p:sp>
    </p:spTree>
    <p:extLst>
      <p:ext uri="{BB962C8B-B14F-4D97-AF65-F5344CB8AC3E}">
        <p14:creationId xmlns:p14="http://schemas.microsoft.com/office/powerpoint/2010/main" val="13932631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Light">
    <p:bg>
      <p:bgPr>
        <a:solidFill>
          <a:schemeClr val="bg2">
            <a:lumMod val="95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n>
                  <a:solidFill>
                    <a:schemeClr val="bg1"/>
                  </a:solidFill>
                </a:ln>
              </a:defRPr>
            </a:lvl1pPr>
          </a:lstStyle>
          <a:p>
            <a:fld id="{B68F88C8-0A9A-DA43-95C8-7FE161A05352}" type="slidenum">
              <a:rPr lang="en-US" smtClean="0"/>
              <a:pPr/>
              <a:t>‹#›</a:t>
            </a:fld>
            <a:endParaRPr lang="en-US"/>
          </a:p>
        </p:txBody>
      </p:sp>
      <p:sp>
        <p:nvSpPr>
          <p:cNvPr id="5" name="Title 4"/>
          <p:cNvSpPr>
            <a:spLocks noGrp="1"/>
          </p:cNvSpPr>
          <p:nvPr>
            <p:ph type="title"/>
          </p:nvPr>
        </p:nvSpPr>
        <p:spPr>
          <a:xfrm>
            <a:off x="457200" y="1981200"/>
            <a:ext cx="11277600" cy="2895600"/>
          </a:xfrm>
        </p:spPr>
        <p:txBody>
          <a:bodyPr anchor="ctr">
            <a:noAutofit/>
          </a:bodyPr>
          <a:lstStyle>
            <a:lvl1pPr algn="ctr">
              <a:defRPr sz="3600" baseline="0">
                <a:solidFill>
                  <a:schemeClr val="tx1"/>
                </a:solidFill>
                <a:latin typeface="+mj-lt"/>
              </a:defRPr>
            </a:lvl1pPr>
          </a:lstStyle>
          <a:p>
            <a:r>
              <a:rPr lang="en-US"/>
              <a:t>Click to edit Master title style</a:t>
            </a:r>
            <a:endParaRPr lang="en-US" dirty="0"/>
          </a:p>
        </p:txBody>
      </p:sp>
      <p:sp>
        <p:nvSpPr>
          <p:cNvPr id="6" name="TextBox 5"/>
          <p:cNvSpPr txBox="1"/>
          <p:nvPr userDrawn="1"/>
        </p:nvSpPr>
        <p:spPr>
          <a:xfrm>
            <a:off x="265815" y="-496181"/>
            <a:ext cx="1936955"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baseline="0" dirty="0">
                <a:solidFill>
                  <a:schemeClr val="accent2"/>
                </a:solidFill>
              </a:rPr>
              <a:t> Divider Light</a:t>
            </a:r>
            <a:endParaRPr lang="en-US" sz="1200" b="1" dirty="0">
              <a:solidFill>
                <a:schemeClr val="accent2"/>
              </a:solidFill>
            </a:endParaRPr>
          </a:p>
        </p:txBody>
      </p:sp>
    </p:spTree>
    <p:extLst>
      <p:ext uri="{BB962C8B-B14F-4D97-AF65-F5344CB8AC3E}">
        <p14:creationId xmlns:p14="http://schemas.microsoft.com/office/powerpoint/2010/main" val="297576106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Light">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n>
                  <a:solidFill>
                    <a:schemeClr val="bg1"/>
                  </a:solidFill>
                </a:ln>
                <a:solidFill>
                  <a:schemeClr val="tx1"/>
                </a:solidFill>
              </a:defRPr>
            </a:lvl1pPr>
          </a:lstStyle>
          <a:p>
            <a:fld id="{B68F88C8-0A9A-DA43-95C8-7FE161A05352}" type="slidenum">
              <a:rPr lang="en-US" smtClean="0"/>
              <a:pPr/>
              <a:t>‹#›</a:t>
            </a:fld>
            <a:endParaRPr lang="en-US"/>
          </a:p>
        </p:txBody>
      </p:sp>
      <p:sp>
        <p:nvSpPr>
          <p:cNvPr id="10" name="Title 1"/>
          <p:cNvSpPr>
            <a:spLocks noGrp="1"/>
          </p:cNvSpPr>
          <p:nvPr>
            <p:ph type="title"/>
          </p:nvPr>
        </p:nvSpPr>
        <p:spPr>
          <a:xfrm>
            <a:off x="457200" y="533400"/>
            <a:ext cx="11277600" cy="1157288"/>
          </a:xfrm>
        </p:spPr>
        <p:txBody>
          <a:bodyPr anchor="t" anchorCtr="0">
            <a:noAutofit/>
          </a:bodyPr>
          <a:lstStyle/>
          <a:p>
            <a:r>
              <a:rPr lang="en-US"/>
              <a:t>Click to edit Master title style</a:t>
            </a:r>
            <a:endParaRPr lang="en-US" dirty="0"/>
          </a:p>
        </p:txBody>
      </p:sp>
      <p:sp>
        <p:nvSpPr>
          <p:cNvPr id="12" name="Content Placeholder 11"/>
          <p:cNvSpPr>
            <a:spLocks noGrp="1"/>
          </p:cNvSpPr>
          <p:nvPr>
            <p:ph sz="quarter" idx="13" hasCustomPrompt="1"/>
          </p:nvPr>
        </p:nvSpPr>
        <p:spPr>
          <a:xfrm>
            <a:off x="768096" y="1889125"/>
            <a:ext cx="10966704" cy="4035425"/>
          </a:xfrm>
        </p:spPr>
        <p:txBody>
          <a:bodyPr/>
          <a:lstStyle>
            <a:lvl1pPr marL="0" indent="0">
              <a:buNone/>
              <a:defRPr i="1" baseline="0">
                <a:solidFill>
                  <a:schemeClr val="accent2"/>
                </a:solidFill>
              </a:defRPr>
            </a:lvl1pPr>
          </a:lstStyle>
          <a:p>
            <a:pPr lvl="0"/>
            <a:r>
              <a:rPr lang="en-US" dirty="0"/>
              <a:t>Add Quote</a:t>
            </a:r>
          </a:p>
        </p:txBody>
      </p:sp>
      <p:sp>
        <p:nvSpPr>
          <p:cNvPr id="5" name="TextBox 4"/>
          <p:cNvSpPr txBox="1"/>
          <p:nvPr userDrawn="1"/>
        </p:nvSpPr>
        <p:spPr>
          <a:xfrm>
            <a:off x="265815" y="-496181"/>
            <a:ext cx="1860156"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baseline="0" dirty="0">
                <a:solidFill>
                  <a:schemeClr val="accent2"/>
                </a:solidFill>
              </a:rPr>
              <a:t> Quote Light</a:t>
            </a:r>
          </a:p>
        </p:txBody>
      </p:sp>
    </p:spTree>
    <p:extLst>
      <p:ext uri="{BB962C8B-B14F-4D97-AF65-F5344CB8AC3E}">
        <p14:creationId xmlns:p14="http://schemas.microsoft.com/office/powerpoint/2010/main" val="357441297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Dark">
    <p:bg>
      <p:bgPr>
        <a:gradFill>
          <a:gsLst>
            <a:gs pos="0">
              <a:srgbClr val="474345"/>
            </a:gs>
            <a:gs pos="100000">
              <a:schemeClr val="tx1">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n>
                  <a:solidFill>
                    <a:schemeClr val="bg1"/>
                  </a:solidFill>
                </a:ln>
              </a:defRPr>
            </a:lvl1pPr>
          </a:lstStyle>
          <a:p>
            <a:fld id="{B68F88C8-0A9A-DA43-95C8-7FE161A05352}" type="slidenum">
              <a:rPr lang="en-US" smtClean="0"/>
              <a:pPr/>
              <a:t>‹#›</a:t>
            </a:fld>
            <a:endParaRPr lang="en-US"/>
          </a:p>
        </p:txBody>
      </p:sp>
      <p:sp>
        <p:nvSpPr>
          <p:cNvPr id="6" name="Title 1"/>
          <p:cNvSpPr>
            <a:spLocks noGrp="1"/>
          </p:cNvSpPr>
          <p:nvPr>
            <p:ph type="title"/>
          </p:nvPr>
        </p:nvSpPr>
        <p:spPr>
          <a:xfrm>
            <a:off x="457200" y="533400"/>
            <a:ext cx="11277600" cy="1157288"/>
          </a:xfrm>
        </p:spPr>
        <p:txBody>
          <a:bodyPr anchor="t" anchorCtr="0">
            <a:noAutofit/>
          </a:bodyPr>
          <a:lstStyle>
            <a:lvl1pPr>
              <a:defRPr>
                <a:solidFill>
                  <a:schemeClr val="bg1"/>
                </a:solidFill>
              </a:defRPr>
            </a:lvl1pPr>
          </a:lstStyle>
          <a:p>
            <a:r>
              <a:rPr lang="en-US"/>
              <a:t>Click to edit Master title style</a:t>
            </a:r>
            <a:endParaRPr lang="en-US" dirty="0"/>
          </a:p>
        </p:txBody>
      </p:sp>
      <p:pic>
        <p:nvPicPr>
          <p:cNvPr id="7" name="Picture 6"/>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t="-24944"/>
          <a:stretch/>
        </p:blipFill>
        <p:spPr>
          <a:xfrm>
            <a:off x="320675" y="6521450"/>
            <a:ext cx="2391113" cy="102824"/>
          </a:xfrm>
          <a:prstGeom prst="rect">
            <a:avLst/>
          </a:prstGeom>
        </p:spPr>
      </p:pic>
      <p:sp>
        <p:nvSpPr>
          <p:cNvPr id="5" name="Content Placeholder 11"/>
          <p:cNvSpPr>
            <a:spLocks noGrp="1"/>
          </p:cNvSpPr>
          <p:nvPr>
            <p:ph sz="quarter" idx="13" hasCustomPrompt="1"/>
          </p:nvPr>
        </p:nvSpPr>
        <p:spPr>
          <a:xfrm>
            <a:off x="768096" y="1889125"/>
            <a:ext cx="10966704" cy="4035425"/>
          </a:xfrm>
        </p:spPr>
        <p:txBody>
          <a:bodyPr/>
          <a:lstStyle>
            <a:lvl1pPr marL="0" indent="0">
              <a:buNone/>
              <a:defRPr i="1" baseline="0">
                <a:solidFill>
                  <a:schemeClr val="accent2"/>
                </a:solidFill>
              </a:defRPr>
            </a:lvl1pPr>
          </a:lstStyle>
          <a:p>
            <a:pPr lvl="0"/>
            <a:r>
              <a:rPr lang="en-US" dirty="0"/>
              <a:t>Add Quote</a:t>
            </a:r>
          </a:p>
        </p:txBody>
      </p:sp>
      <p:sp>
        <p:nvSpPr>
          <p:cNvPr id="8" name="TextBox 7"/>
          <p:cNvSpPr txBox="1"/>
          <p:nvPr userDrawn="1"/>
        </p:nvSpPr>
        <p:spPr>
          <a:xfrm>
            <a:off x="265815" y="-496181"/>
            <a:ext cx="1820939"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baseline="0" dirty="0">
                <a:solidFill>
                  <a:schemeClr val="accent2"/>
                </a:solidFill>
              </a:rPr>
              <a:t> Quote Dark</a:t>
            </a:r>
            <a:endParaRPr lang="en-US" sz="1200" b="1" dirty="0">
              <a:solidFill>
                <a:schemeClr val="accent2"/>
              </a:solidFill>
            </a:endParaRPr>
          </a:p>
        </p:txBody>
      </p:sp>
      <p:sp>
        <p:nvSpPr>
          <p:cNvPr id="9" name="Oval 8"/>
          <p:cNvSpPr/>
          <p:nvPr userDrawn="1"/>
        </p:nvSpPr>
        <p:spPr>
          <a:xfrm>
            <a:off x="-550072" y="117081"/>
            <a:ext cx="231648" cy="2316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Oval 9"/>
          <p:cNvSpPr/>
          <p:nvPr userDrawn="1"/>
        </p:nvSpPr>
        <p:spPr>
          <a:xfrm>
            <a:off x="-550072" y="452571"/>
            <a:ext cx="231648" cy="2316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Oval 10"/>
          <p:cNvSpPr/>
          <p:nvPr userDrawn="1"/>
        </p:nvSpPr>
        <p:spPr>
          <a:xfrm>
            <a:off x="-550072" y="788061"/>
            <a:ext cx="231648" cy="2316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Oval 11"/>
          <p:cNvSpPr/>
          <p:nvPr userDrawn="1"/>
        </p:nvSpPr>
        <p:spPr>
          <a:xfrm>
            <a:off x="-550072" y="1123551"/>
            <a:ext cx="231648" cy="2316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3" name="Oval 12"/>
          <p:cNvSpPr/>
          <p:nvPr userDrawn="1"/>
        </p:nvSpPr>
        <p:spPr>
          <a:xfrm>
            <a:off x="-550072" y="1459040"/>
            <a:ext cx="231648" cy="2316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4" name="TextBox 13"/>
          <p:cNvSpPr txBox="1"/>
          <p:nvPr userDrawn="1"/>
        </p:nvSpPr>
        <p:spPr>
          <a:xfrm>
            <a:off x="-888626" y="31354"/>
            <a:ext cx="338554" cy="1674497"/>
          </a:xfrm>
          <a:prstGeom prst="rect">
            <a:avLst/>
          </a:prstGeom>
          <a:noFill/>
        </p:spPr>
        <p:txBody>
          <a:bodyPr vert="vert270" wrap="none" rtlCol="0">
            <a:spAutoFit/>
          </a:bodyPr>
          <a:lstStyle/>
          <a:p>
            <a:r>
              <a:rPr lang="en-US" sz="1000" b="1" spc="0" dirty="0">
                <a:solidFill>
                  <a:schemeClr val="tx1">
                    <a:lumMod val="60000"/>
                    <a:lumOff val="40000"/>
                  </a:schemeClr>
                </a:solidFill>
              </a:rPr>
              <a:t>URBAN</a:t>
            </a:r>
            <a:r>
              <a:rPr lang="en-US" sz="1000" b="1" spc="0" baseline="0" dirty="0">
                <a:solidFill>
                  <a:schemeClr val="tx1">
                    <a:lumMod val="60000"/>
                    <a:lumOff val="40000"/>
                  </a:schemeClr>
                </a:solidFill>
              </a:rPr>
              <a:t> COLOR PALETTE</a:t>
            </a:r>
            <a:endParaRPr lang="en-US" sz="1000" b="1" spc="0" dirty="0">
              <a:solidFill>
                <a:schemeClr val="tx1">
                  <a:lumMod val="60000"/>
                  <a:lumOff val="40000"/>
                </a:schemeClr>
              </a:solidFill>
            </a:endParaRPr>
          </a:p>
        </p:txBody>
      </p:sp>
    </p:spTree>
    <p:extLst>
      <p:ext uri="{BB962C8B-B14F-4D97-AF65-F5344CB8AC3E}">
        <p14:creationId xmlns:p14="http://schemas.microsoft.com/office/powerpoint/2010/main" val="277412050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8F88C8-0A9A-DA43-95C8-7FE161A05352}" type="slidenum">
              <a:rPr lang="en-US" smtClean="0"/>
              <a:t>‹#›</a:t>
            </a:fld>
            <a:endParaRPr lang="en-US"/>
          </a:p>
        </p:txBody>
      </p:sp>
      <p:sp>
        <p:nvSpPr>
          <p:cNvPr id="3" name="TextBox 2"/>
          <p:cNvSpPr txBox="1"/>
          <p:nvPr userDrawn="1"/>
        </p:nvSpPr>
        <p:spPr>
          <a:xfrm>
            <a:off x="265815" y="-496181"/>
            <a:ext cx="1415941"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baseline="0" dirty="0">
                <a:solidFill>
                  <a:schemeClr val="accent2"/>
                </a:solidFill>
              </a:rPr>
              <a:t> Blank</a:t>
            </a:r>
            <a:endParaRPr lang="en-US" sz="1200" b="1" dirty="0">
              <a:solidFill>
                <a:schemeClr val="accent2"/>
              </a:solidFill>
            </a:endParaRPr>
          </a:p>
        </p:txBody>
      </p:sp>
    </p:spTree>
    <p:extLst>
      <p:ext uri="{BB962C8B-B14F-4D97-AF65-F5344CB8AC3E}">
        <p14:creationId xmlns:p14="http://schemas.microsoft.com/office/powerpoint/2010/main" val="152222123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Autofit/>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B68F88C8-0A9A-DA43-95C8-7FE161A05352}" type="slidenum">
              <a:rPr lang="en-US" smtClean="0"/>
              <a:t>‹#›</a:t>
            </a:fld>
            <a:endParaRPr lang="en-US"/>
          </a:p>
        </p:txBody>
      </p:sp>
      <p:sp>
        <p:nvSpPr>
          <p:cNvPr id="6" name="TextBox 5"/>
          <p:cNvSpPr txBox="1"/>
          <p:nvPr userDrawn="1"/>
        </p:nvSpPr>
        <p:spPr>
          <a:xfrm>
            <a:off x="265815" y="-496181"/>
            <a:ext cx="1690677"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baseline="0" dirty="0">
                <a:solidFill>
                  <a:schemeClr val="accent2"/>
                </a:solidFill>
              </a:rPr>
              <a:t> Title Only</a:t>
            </a:r>
            <a:endParaRPr lang="en-US" sz="1200" b="1" dirty="0">
              <a:solidFill>
                <a:schemeClr val="accent2"/>
              </a:solidFill>
            </a:endParaRPr>
          </a:p>
        </p:txBody>
      </p:sp>
      <p:sp>
        <p:nvSpPr>
          <p:cNvPr id="7" name="Text Placeholder 2">
            <a:extLst>
              <a:ext uri="{FF2B5EF4-FFF2-40B4-BE49-F238E27FC236}">
                <a16:creationId xmlns:a16="http://schemas.microsoft.com/office/drawing/2014/main" id="{273CC05F-D06D-3140-B072-F1CAE0BC36A3}"/>
              </a:ext>
            </a:extLst>
          </p:cNvPr>
          <p:cNvSpPr>
            <a:spLocks noGrp="1"/>
          </p:cNvSpPr>
          <p:nvPr>
            <p:ph type="body" sz="quarter" idx="11" hasCustomPrompt="1"/>
          </p:nvPr>
        </p:nvSpPr>
        <p:spPr>
          <a:xfrm>
            <a:off x="457200" y="10511"/>
            <a:ext cx="2787943" cy="307777"/>
          </a:xfrm>
          <a:solidFill>
            <a:schemeClr val="accent1">
              <a:alpha val="5000"/>
            </a:schemeClr>
          </a:solidFill>
          <a:ln>
            <a:noFill/>
          </a:ln>
        </p:spPr>
        <p:txBody>
          <a:bodyPr wrap="none" lIns="91440" tIns="91440" rIns="91440" bIns="91440" anchor="ctr">
            <a:spAutoFit/>
          </a:bodyPr>
          <a:lstStyle>
            <a:lvl1pPr marL="0" indent="0" algn="l">
              <a:buFontTx/>
              <a:buNone/>
              <a:defRPr sz="800" b="0" cap="all" spc="100" baseline="0">
                <a:solidFill>
                  <a:schemeClr val="accent1"/>
                </a:solidFill>
                <a:latin typeface="+mj-lt"/>
              </a:defRPr>
            </a:lvl1pPr>
          </a:lstStyle>
          <a:p>
            <a:pPr lvl="0"/>
            <a:r>
              <a:rPr lang="en-US" dirty="0"/>
              <a:t>CLICK TO ADD optional SECTION HEADER</a:t>
            </a:r>
          </a:p>
        </p:txBody>
      </p:sp>
    </p:spTree>
    <p:extLst>
      <p:ext uri="{BB962C8B-B14F-4D97-AF65-F5344CB8AC3E}">
        <p14:creationId xmlns:p14="http://schemas.microsoft.com/office/powerpoint/2010/main" val="36875405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A478B5-9829-3E4B-B693-50AAB7EAD901}"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614A7-DCB3-BC4E-B7B2-1E4EA9B869C9}" type="slidenum">
              <a:rPr lang="en-US" smtClean="0"/>
              <a:t>‹#›</a:t>
            </a:fld>
            <a:endParaRPr lang="en-US"/>
          </a:p>
        </p:txBody>
      </p:sp>
    </p:spTree>
    <p:extLst>
      <p:ext uri="{BB962C8B-B14F-4D97-AF65-F5344CB8AC3E}">
        <p14:creationId xmlns:p14="http://schemas.microsoft.com/office/powerpoint/2010/main" val="3225344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A478B5-9829-3E4B-B693-50AAB7EAD901}" type="datetimeFigureOut">
              <a:rPr lang="en-US" smtClean="0"/>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7614A7-DCB3-BC4E-B7B2-1E4EA9B869C9}" type="slidenum">
              <a:rPr lang="en-US" smtClean="0"/>
              <a:t>‹#›</a:t>
            </a:fld>
            <a:endParaRPr lang="en-US"/>
          </a:p>
        </p:txBody>
      </p:sp>
    </p:spTree>
    <p:extLst>
      <p:ext uri="{BB962C8B-B14F-4D97-AF65-F5344CB8AC3E}">
        <p14:creationId xmlns:p14="http://schemas.microsoft.com/office/powerpoint/2010/main" val="3506853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A478B5-9829-3E4B-B693-50AAB7EAD901}" type="datetimeFigureOut">
              <a:rPr lang="en-US" smtClean="0"/>
              <a:t>4/28/2023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7614A7-DCB3-BC4E-B7B2-1E4EA9B869C9}" type="slidenum">
              <a:rPr lang="en-US" smtClean="0"/>
              <a:t>‹#›</a:t>
            </a:fld>
            <a:endParaRPr lang="en-US"/>
          </a:p>
        </p:txBody>
      </p:sp>
    </p:spTree>
    <p:extLst>
      <p:ext uri="{BB962C8B-B14F-4D97-AF65-F5344CB8AC3E}">
        <p14:creationId xmlns:p14="http://schemas.microsoft.com/office/powerpoint/2010/main" val="4007925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A478B5-9829-3E4B-B693-50AAB7EAD901}" type="datetimeFigureOut">
              <a:rPr lang="en-US" smtClean="0"/>
              <a:t>4/28/2023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7614A7-DCB3-BC4E-B7B2-1E4EA9B869C9}" type="slidenum">
              <a:rPr lang="en-US" smtClean="0"/>
              <a:t>‹#›</a:t>
            </a:fld>
            <a:endParaRPr lang="en-US"/>
          </a:p>
        </p:txBody>
      </p:sp>
    </p:spTree>
    <p:extLst>
      <p:ext uri="{BB962C8B-B14F-4D97-AF65-F5344CB8AC3E}">
        <p14:creationId xmlns:p14="http://schemas.microsoft.com/office/powerpoint/2010/main" val="1603789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478B5-9829-3E4B-B693-50AAB7EAD901}" type="datetimeFigureOut">
              <a:rPr lang="en-US" smtClean="0"/>
              <a:t>4/28/2023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7614A7-DCB3-BC4E-B7B2-1E4EA9B869C9}" type="slidenum">
              <a:rPr lang="en-US" smtClean="0"/>
              <a:t>‹#›</a:t>
            </a:fld>
            <a:endParaRPr lang="en-US"/>
          </a:p>
        </p:txBody>
      </p:sp>
    </p:spTree>
    <p:extLst>
      <p:ext uri="{BB962C8B-B14F-4D97-AF65-F5344CB8AC3E}">
        <p14:creationId xmlns:p14="http://schemas.microsoft.com/office/powerpoint/2010/main" val="103167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DA478B5-9829-3E4B-B693-50AAB7EAD901}" type="datetimeFigureOut">
              <a:rPr lang="en-US" smtClean="0"/>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7614A7-DCB3-BC4E-B7B2-1E4EA9B869C9}" type="slidenum">
              <a:rPr lang="en-US" smtClean="0"/>
              <a:t>‹#›</a:t>
            </a:fld>
            <a:endParaRPr lang="en-US"/>
          </a:p>
        </p:txBody>
      </p:sp>
    </p:spTree>
    <p:extLst>
      <p:ext uri="{BB962C8B-B14F-4D97-AF65-F5344CB8AC3E}">
        <p14:creationId xmlns:p14="http://schemas.microsoft.com/office/powerpoint/2010/main" val="2277493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DA478B5-9829-3E4B-B693-50AAB7EAD901}" type="datetimeFigureOut">
              <a:rPr lang="en-US" smtClean="0"/>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7614A7-DCB3-BC4E-B7B2-1E4EA9B869C9}" type="slidenum">
              <a:rPr lang="en-US" smtClean="0"/>
              <a:t>‹#›</a:t>
            </a:fld>
            <a:endParaRPr lang="en-US"/>
          </a:p>
        </p:txBody>
      </p:sp>
    </p:spTree>
    <p:extLst>
      <p:ext uri="{BB962C8B-B14F-4D97-AF65-F5344CB8AC3E}">
        <p14:creationId xmlns:p14="http://schemas.microsoft.com/office/powerpoint/2010/main" val="3898476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9DA478B5-9829-3E4B-B693-50AAB7EAD901}" type="datetimeFigureOut">
              <a:rPr lang="en-US" smtClean="0"/>
              <a:t>4/28/2023</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E97614A7-DCB3-BC4E-B7B2-1E4EA9B869C9}" type="slidenum">
              <a:rPr lang="en-US" smtClean="0"/>
              <a:t>‹#›</a:t>
            </a:fld>
            <a:endParaRPr lang="en-US"/>
          </a:p>
        </p:txBody>
      </p:sp>
    </p:spTree>
    <p:extLst>
      <p:ext uri="{BB962C8B-B14F-4D97-AF65-F5344CB8AC3E}">
        <p14:creationId xmlns:p14="http://schemas.microsoft.com/office/powerpoint/2010/main" val="256336879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570" rtl="0" eaLnBrk="1" latinLnBrk="0" hangingPunct="1">
        <a:spcBef>
          <a:spcPct val="0"/>
        </a:spcBef>
        <a:buNone/>
        <a:defRPr sz="5867" kern="1200">
          <a:solidFill>
            <a:schemeClr val="tx1"/>
          </a:solidFill>
          <a:latin typeface="+mj-lt"/>
          <a:ea typeface="+mj-ea"/>
          <a:cs typeface="+mj-cs"/>
        </a:defRPr>
      </a:lvl1pPr>
    </p:titleStyle>
    <p:bodyStyle>
      <a:lvl1pPr marL="457178" indent="-457178" algn="l" defTabSz="609570" rtl="0" eaLnBrk="1" latinLnBrk="0" hangingPunct="1">
        <a:spcBef>
          <a:spcPct val="20000"/>
        </a:spcBef>
        <a:buFont typeface="Arial"/>
        <a:buChar char="•"/>
        <a:defRPr sz="4267" kern="1200">
          <a:solidFill>
            <a:schemeClr val="tx1"/>
          </a:solidFill>
          <a:latin typeface="+mn-lt"/>
          <a:ea typeface="+mn-ea"/>
          <a:cs typeface="+mn-cs"/>
        </a:defRPr>
      </a:lvl1pPr>
      <a:lvl2pPr marL="990550" indent="-380981" algn="l" defTabSz="609570" rtl="0" eaLnBrk="1" latinLnBrk="0" hangingPunct="1">
        <a:spcBef>
          <a:spcPct val="20000"/>
        </a:spcBef>
        <a:buFont typeface="Arial"/>
        <a:buChar char="–"/>
        <a:defRPr sz="3733" kern="1200">
          <a:solidFill>
            <a:schemeClr val="tx1"/>
          </a:solidFill>
          <a:latin typeface="+mn-lt"/>
          <a:ea typeface="+mn-ea"/>
          <a:cs typeface="+mn-cs"/>
        </a:defRPr>
      </a:lvl2pPr>
      <a:lvl3pPr marL="1523925" indent="-304784" algn="l" defTabSz="609570" rtl="0" eaLnBrk="1" latinLnBrk="0" hangingPunct="1">
        <a:spcBef>
          <a:spcPct val="20000"/>
        </a:spcBef>
        <a:buFont typeface="Arial"/>
        <a:buChar char="•"/>
        <a:defRPr sz="3200" kern="1200">
          <a:solidFill>
            <a:schemeClr val="tx1"/>
          </a:solidFill>
          <a:latin typeface="+mn-lt"/>
          <a:ea typeface="+mn-ea"/>
          <a:cs typeface="+mn-cs"/>
        </a:defRPr>
      </a:lvl3pPr>
      <a:lvl4pPr marL="2133493" indent="-304784" algn="l" defTabSz="609570" rtl="0" eaLnBrk="1" latinLnBrk="0" hangingPunct="1">
        <a:spcBef>
          <a:spcPct val="20000"/>
        </a:spcBef>
        <a:buFont typeface="Arial"/>
        <a:buChar char="–"/>
        <a:defRPr sz="2667" kern="1200">
          <a:solidFill>
            <a:schemeClr val="tx1"/>
          </a:solidFill>
          <a:latin typeface="+mn-lt"/>
          <a:ea typeface="+mn-ea"/>
          <a:cs typeface="+mn-cs"/>
        </a:defRPr>
      </a:lvl4pPr>
      <a:lvl5pPr marL="2743062" indent="-304784" algn="l" defTabSz="609570" rtl="0" eaLnBrk="1" latinLnBrk="0" hangingPunct="1">
        <a:spcBef>
          <a:spcPct val="20000"/>
        </a:spcBef>
        <a:buFont typeface="Arial"/>
        <a:buChar char="»"/>
        <a:defRPr sz="2667" kern="1200">
          <a:solidFill>
            <a:schemeClr val="tx1"/>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11277600" cy="1157288"/>
          </a:xfrm>
          <a:prstGeom prst="rect">
            <a:avLst/>
          </a:prstGeom>
        </p:spPr>
        <p:txBody>
          <a:bodyPr vert="horz" lIns="0" tIns="45720" rIns="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825625"/>
            <a:ext cx="11277600" cy="4232275"/>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991600" y="6467708"/>
            <a:ext cx="2743200" cy="209316"/>
          </a:xfrm>
          <a:prstGeom prst="rect">
            <a:avLst/>
          </a:prstGeom>
        </p:spPr>
        <p:txBody>
          <a:bodyPr vert="horz" lIns="0" tIns="0" rIns="0" bIns="0" rtlCol="0" anchor="ctr"/>
          <a:lstStyle>
            <a:lvl1pPr algn="r">
              <a:defRPr sz="1000">
                <a:solidFill>
                  <a:schemeClr val="tx1">
                    <a:tint val="75000"/>
                  </a:schemeClr>
                </a:solidFill>
                <a:latin typeface="Lato" charset="0"/>
                <a:ea typeface="Lato" charset="0"/>
                <a:cs typeface="Lato" charset="0"/>
              </a:defRPr>
            </a:lvl1pPr>
          </a:lstStyle>
          <a:p>
            <a:fld id="{B68F88C8-0A9A-DA43-95C8-7FE161A05352}" type="slidenum">
              <a:rPr lang="en-US" smtClean="0"/>
              <a:pPr/>
              <a:t>‹#›</a:t>
            </a:fld>
            <a:endParaRPr lang="en-US"/>
          </a:p>
        </p:txBody>
      </p:sp>
      <p:pic>
        <p:nvPicPr>
          <p:cNvPr id="8" name="Picture 7"/>
          <p:cNvPicPr>
            <a:picLocks noChangeAspect="1"/>
          </p:cNvPicPr>
          <p:nvPr userDrawn="1"/>
        </p:nvPicPr>
        <p:blipFill rotWithShape="1">
          <a:blip r:embed="rId15">
            <a:extLst>
              <a:ext uri="{28A0092B-C50C-407E-A947-70E740481C1C}">
                <a14:useLocalDpi xmlns:a14="http://schemas.microsoft.com/office/drawing/2010/main"/>
              </a:ext>
            </a:extLst>
          </a:blip>
          <a:srcRect l="14990" t="-24944" r="1"/>
          <a:stretch/>
        </p:blipFill>
        <p:spPr>
          <a:xfrm>
            <a:off x="320675" y="6521450"/>
            <a:ext cx="2391113" cy="102824"/>
          </a:xfrm>
          <a:prstGeom prst="rect">
            <a:avLst/>
          </a:prstGeom>
        </p:spPr>
      </p:pic>
      <p:sp>
        <p:nvSpPr>
          <p:cNvPr id="4" name="Oval 3"/>
          <p:cNvSpPr/>
          <p:nvPr userDrawn="1"/>
        </p:nvSpPr>
        <p:spPr>
          <a:xfrm>
            <a:off x="-550072" y="117081"/>
            <a:ext cx="231648" cy="2316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7" name="Oval 6"/>
          <p:cNvSpPr/>
          <p:nvPr userDrawn="1"/>
        </p:nvSpPr>
        <p:spPr>
          <a:xfrm>
            <a:off x="-550072" y="452571"/>
            <a:ext cx="231648" cy="2316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9" name="Oval 8"/>
          <p:cNvSpPr/>
          <p:nvPr userDrawn="1"/>
        </p:nvSpPr>
        <p:spPr>
          <a:xfrm>
            <a:off x="-550072" y="788061"/>
            <a:ext cx="231648" cy="2316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Oval 10"/>
          <p:cNvSpPr/>
          <p:nvPr userDrawn="1"/>
        </p:nvSpPr>
        <p:spPr>
          <a:xfrm>
            <a:off x="-550072" y="1123551"/>
            <a:ext cx="231648" cy="2316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Oval 11"/>
          <p:cNvSpPr/>
          <p:nvPr userDrawn="1"/>
        </p:nvSpPr>
        <p:spPr>
          <a:xfrm>
            <a:off x="-550072" y="1459040"/>
            <a:ext cx="231648" cy="2316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5" name="TextBox 4"/>
          <p:cNvSpPr txBox="1"/>
          <p:nvPr userDrawn="1"/>
        </p:nvSpPr>
        <p:spPr>
          <a:xfrm>
            <a:off x="-888626" y="31354"/>
            <a:ext cx="338554" cy="1674497"/>
          </a:xfrm>
          <a:prstGeom prst="rect">
            <a:avLst/>
          </a:prstGeom>
          <a:noFill/>
        </p:spPr>
        <p:txBody>
          <a:bodyPr vert="vert270" wrap="none" rtlCol="0">
            <a:spAutoFit/>
          </a:bodyPr>
          <a:lstStyle/>
          <a:p>
            <a:r>
              <a:rPr lang="en-US" sz="1000" b="1" spc="0" dirty="0">
                <a:solidFill>
                  <a:schemeClr val="tx1">
                    <a:lumMod val="60000"/>
                    <a:lumOff val="40000"/>
                  </a:schemeClr>
                </a:solidFill>
              </a:rPr>
              <a:t>URBAN</a:t>
            </a:r>
            <a:r>
              <a:rPr lang="en-US" sz="1000" b="1" spc="0" baseline="0" dirty="0">
                <a:solidFill>
                  <a:schemeClr val="tx1">
                    <a:lumMod val="60000"/>
                    <a:lumOff val="40000"/>
                  </a:schemeClr>
                </a:solidFill>
              </a:rPr>
              <a:t> COLOR PALETTE</a:t>
            </a:r>
            <a:endParaRPr lang="en-US" sz="1000" b="1" spc="0" dirty="0">
              <a:solidFill>
                <a:schemeClr val="tx1">
                  <a:lumMod val="60000"/>
                  <a:lumOff val="40000"/>
                </a:schemeClr>
              </a:solidFill>
            </a:endParaRPr>
          </a:p>
        </p:txBody>
      </p:sp>
      <p:sp>
        <p:nvSpPr>
          <p:cNvPr id="13" name="TextBox 12"/>
          <p:cNvSpPr txBox="1"/>
          <p:nvPr userDrawn="1"/>
        </p:nvSpPr>
        <p:spPr>
          <a:xfrm>
            <a:off x="10489920" y="7020156"/>
            <a:ext cx="1733167" cy="246221"/>
          </a:xfrm>
          <a:prstGeom prst="rect">
            <a:avLst/>
          </a:prstGeom>
          <a:noFill/>
        </p:spPr>
        <p:txBody>
          <a:bodyPr vert="horz" wrap="none" rtlCol="0">
            <a:spAutoFit/>
          </a:bodyPr>
          <a:lstStyle/>
          <a:p>
            <a:pPr algn="r"/>
            <a:r>
              <a:rPr lang="en-US" sz="1000" b="1" spc="0" dirty="0">
                <a:solidFill>
                  <a:schemeClr val="tx1">
                    <a:lumMod val="60000"/>
                    <a:lumOff val="40000"/>
                  </a:schemeClr>
                </a:solidFill>
              </a:rPr>
              <a:t>TEMPLATE VERSION 2.2</a:t>
            </a:r>
            <a:endParaRPr lang="en-US" sz="1000" b="1" spc="0" dirty="0">
              <a:solidFill>
                <a:schemeClr val="tx1"/>
              </a:solidFill>
            </a:endParaRPr>
          </a:p>
        </p:txBody>
      </p:sp>
    </p:spTree>
    <p:extLst>
      <p:ext uri="{BB962C8B-B14F-4D97-AF65-F5344CB8AC3E}">
        <p14:creationId xmlns:p14="http://schemas.microsoft.com/office/powerpoint/2010/main" val="80514949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ransition>
    <p:fade/>
  </p:transition>
  <p:hf hdr="0" ftr="0" dt="0"/>
  <p:txStyles>
    <p:titleStyle>
      <a:lvl1pPr algn="l" defTabSz="914400" rtl="0" eaLnBrk="1" latinLnBrk="0" hangingPunct="1">
        <a:lnSpc>
          <a:spcPct val="90000"/>
        </a:lnSpc>
        <a:spcBef>
          <a:spcPct val="0"/>
        </a:spcBef>
        <a:buNone/>
        <a:defRPr sz="3400" b="1" kern="1200" baseline="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600"/>
        </a:spcAft>
        <a:buClr>
          <a:schemeClr val="accent1"/>
        </a:buClr>
        <a:buFont typeface="Wingdings"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600"/>
        </a:spcAft>
        <a:buClr>
          <a:schemeClr val="accent1"/>
        </a:buClr>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600"/>
        </a:spcAft>
        <a:buClr>
          <a:schemeClr val="accent1"/>
        </a:buClr>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600"/>
        </a:spcAft>
        <a:buClr>
          <a:schemeClr val="accent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600"/>
        </a:spcAft>
        <a:buClr>
          <a:schemeClr val="accent1"/>
        </a:buClr>
        <a:buFont typeface="Wingdings"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8">
          <p15:clr>
            <a:srgbClr val="F26B43"/>
          </p15:clr>
        </p15:guide>
        <p15:guide id="4" orient="horz" pos="336">
          <p15:clr>
            <a:srgbClr val="F26B43"/>
          </p15:clr>
        </p15:guide>
        <p15:guide id="5" orient="horz" pos="3816">
          <p15:clr>
            <a:srgbClr val="F26B43"/>
          </p15:clr>
        </p15:guide>
        <p15:guide id="6" pos="2592">
          <p15:clr>
            <a:srgbClr val="F26B43"/>
          </p15:clr>
        </p15:guide>
        <p15:guide id="7" pos="7392">
          <p15:clr>
            <a:srgbClr val="F26B43"/>
          </p15:clr>
        </p15:guide>
        <p15:guide id="8" orient="horz" pos="417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11277600" cy="1157288"/>
          </a:xfrm>
          <a:prstGeom prst="rect">
            <a:avLst/>
          </a:prstGeom>
        </p:spPr>
        <p:txBody>
          <a:bodyPr vert="horz" lIns="0" tIns="45720" rIns="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825625"/>
            <a:ext cx="11277600" cy="4232275"/>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991600" y="6467708"/>
            <a:ext cx="2743200" cy="209316"/>
          </a:xfrm>
          <a:prstGeom prst="rect">
            <a:avLst/>
          </a:prstGeom>
        </p:spPr>
        <p:txBody>
          <a:bodyPr vert="horz" lIns="0" tIns="0" rIns="0" bIns="0" rtlCol="0" anchor="ctr"/>
          <a:lstStyle>
            <a:lvl1pPr algn="r">
              <a:defRPr sz="1000">
                <a:solidFill>
                  <a:schemeClr val="tx1">
                    <a:tint val="75000"/>
                  </a:schemeClr>
                </a:solidFill>
                <a:latin typeface="Lato" charset="0"/>
                <a:ea typeface="Lato" charset="0"/>
                <a:cs typeface="Lato" charset="0"/>
              </a:defRPr>
            </a:lvl1pPr>
          </a:lstStyle>
          <a:p>
            <a:fld id="{B68F88C8-0A9A-DA43-95C8-7FE161A05352}" type="slidenum">
              <a:rPr lang="en-US" smtClean="0"/>
              <a:pPr/>
              <a:t>‹#›</a:t>
            </a:fld>
            <a:endParaRPr lang="en-US"/>
          </a:p>
        </p:txBody>
      </p:sp>
      <p:pic>
        <p:nvPicPr>
          <p:cNvPr id="8" name="Picture 7"/>
          <p:cNvPicPr>
            <a:picLocks noChangeAspect="1"/>
          </p:cNvPicPr>
          <p:nvPr userDrawn="1"/>
        </p:nvPicPr>
        <p:blipFill rotWithShape="1">
          <a:blip r:embed="rId3">
            <a:extLst>
              <a:ext uri="{28A0092B-C50C-407E-A947-70E740481C1C}">
                <a14:useLocalDpi xmlns:a14="http://schemas.microsoft.com/office/drawing/2010/main"/>
              </a:ext>
            </a:extLst>
          </a:blip>
          <a:srcRect l="14990" t="-24944" r="1"/>
          <a:stretch/>
        </p:blipFill>
        <p:spPr>
          <a:xfrm>
            <a:off x="320675" y="6521450"/>
            <a:ext cx="2391113" cy="102824"/>
          </a:xfrm>
          <a:prstGeom prst="rect">
            <a:avLst/>
          </a:prstGeom>
        </p:spPr>
      </p:pic>
      <p:sp>
        <p:nvSpPr>
          <p:cNvPr id="4" name="Oval 3"/>
          <p:cNvSpPr/>
          <p:nvPr userDrawn="1"/>
        </p:nvSpPr>
        <p:spPr>
          <a:xfrm>
            <a:off x="-550072" y="117081"/>
            <a:ext cx="231648" cy="2316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7" name="Oval 6"/>
          <p:cNvSpPr/>
          <p:nvPr userDrawn="1"/>
        </p:nvSpPr>
        <p:spPr>
          <a:xfrm>
            <a:off x="-550072" y="452571"/>
            <a:ext cx="231648" cy="2316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9" name="Oval 8"/>
          <p:cNvSpPr/>
          <p:nvPr userDrawn="1"/>
        </p:nvSpPr>
        <p:spPr>
          <a:xfrm>
            <a:off x="-550072" y="788061"/>
            <a:ext cx="231648" cy="2316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Oval 10"/>
          <p:cNvSpPr/>
          <p:nvPr userDrawn="1"/>
        </p:nvSpPr>
        <p:spPr>
          <a:xfrm>
            <a:off x="-550072" y="1123551"/>
            <a:ext cx="231648" cy="2316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Oval 11"/>
          <p:cNvSpPr/>
          <p:nvPr userDrawn="1"/>
        </p:nvSpPr>
        <p:spPr>
          <a:xfrm>
            <a:off x="-550072" y="1459040"/>
            <a:ext cx="231648" cy="2316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5" name="TextBox 4"/>
          <p:cNvSpPr txBox="1"/>
          <p:nvPr userDrawn="1"/>
        </p:nvSpPr>
        <p:spPr>
          <a:xfrm>
            <a:off x="-888626" y="31354"/>
            <a:ext cx="338554" cy="1674497"/>
          </a:xfrm>
          <a:prstGeom prst="rect">
            <a:avLst/>
          </a:prstGeom>
          <a:noFill/>
        </p:spPr>
        <p:txBody>
          <a:bodyPr vert="vert270" wrap="none" rtlCol="0">
            <a:spAutoFit/>
          </a:bodyPr>
          <a:lstStyle/>
          <a:p>
            <a:r>
              <a:rPr lang="en-US" sz="1000" b="1" spc="0" dirty="0">
                <a:solidFill>
                  <a:schemeClr val="tx1">
                    <a:lumMod val="60000"/>
                    <a:lumOff val="40000"/>
                  </a:schemeClr>
                </a:solidFill>
              </a:rPr>
              <a:t>URBAN</a:t>
            </a:r>
            <a:r>
              <a:rPr lang="en-US" sz="1000" b="1" spc="0" baseline="0" dirty="0">
                <a:solidFill>
                  <a:schemeClr val="tx1">
                    <a:lumMod val="60000"/>
                    <a:lumOff val="40000"/>
                  </a:schemeClr>
                </a:solidFill>
              </a:rPr>
              <a:t> COLOR PALETTE</a:t>
            </a:r>
            <a:endParaRPr lang="en-US" sz="1000" b="1" spc="0" dirty="0">
              <a:solidFill>
                <a:schemeClr val="tx1">
                  <a:lumMod val="60000"/>
                  <a:lumOff val="40000"/>
                </a:schemeClr>
              </a:solidFill>
            </a:endParaRPr>
          </a:p>
        </p:txBody>
      </p:sp>
      <p:sp>
        <p:nvSpPr>
          <p:cNvPr id="13" name="TextBox 12"/>
          <p:cNvSpPr txBox="1"/>
          <p:nvPr userDrawn="1"/>
        </p:nvSpPr>
        <p:spPr>
          <a:xfrm>
            <a:off x="10525186" y="7020156"/>
            <a:ext cx="1697901" cy="246221"/>
          </a:xfrm>
          <a:prstGeom prst="rect">
            <a:avLst/>
          </a:prstGeom>
          <a:noFill/>
        </p:spPr>
        <p:txBody>
          <a:bodyPr vert="horz" wrap="none" rtlCol="0">
            <a:spAutoFit/>
          </a:bodyPr>
          <a:lstStyle/>
          <a:p>
            <a:pPr algn="r"/>
            <a:r>
              <a:rPr lang="en-US" sz="1000" b="1" spc="0" dirty="0">
                <a:solidFill>
                  <a:schemeClr val="tx1">
                    <a:lumMod val="60000"/>
                    <a:lumOff val="40000"/>
                  </a:schemeClr>
                </a:solidFill>
              </a:rPr>
              <a:t>TEMPLATE VERSION 2.2</a:t>
            </a:r>
            <a:endParaRPr lang="en-US" sz="1000" b="1" spc="0" dirty="0">
              <a:solidFill>
                <a:schemeClr val="tx1"/>
              </a:solidFill>
            </a:endParaRPr>
          </a:p>
        </p:txBody>
      </p:sp>
    </p:spTree>
    <p:extLst>
      <p:ext uri="{BB962C8B-B14F-4D97-AF65-F5344CB8AC3E}">
        <p14:creationId xmlns:p14="http://schemas.microsoft.com/office/powerpoint/2010/main" val="467279208"/>
      </p:ext>
    </p:extLst>
  </p:cSld>
  <p:clrMap bg1="lt1" tx1="dk1" bg2="lt2" tx2="dk2" accent1="accent1" accent2="accent2" accent3="accent3" accent4="accent4" accent5="accent5" accent6="accent6" hlink="hlink" folHlink="folHlink"/>
  <p:sldLayoutIdLst>
    <p:sldLayoutId id="2147483654" r:id="rId1"/>
  </p:sldLayoutIdLst>
  <p:transition>
    <p:fade/>
  </p:transition>
  <p:hf hdr="0" ftr="0" dt="0"/>
  <p:txStyles>
    <p:titleStyle>
      <a:lvl1pPr algn="l" defTabSz="914400" rtl="0" eaLnBrk="1" latinLnBrk="0" hangingPunct="1">
        <a:lnSpc>
          <a:spcPct val="90000"/>
        </a:lnSpc>
        <a:spcBef>
          <a:spcPct val="0"/>
        </a:spcBef>
        <a:buNone/>
        <a:defRPr sz="3400" b="1" kern="1200" baseline="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600"/>
        </a:spcAft>
        <a:buClr>
          <a:schemeClr val="accent1"/>
        </a:buClr>
        <a:buFont typeface="Wingdings"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600"/>
        </a:spcAft>
        <a:buClr>
          <a:schemeClr val="accent1"/>
        </a:buClr>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600"/>
        </a:spcAft>
        <a:buClr>
          <a:schemeClr val="accent1"/>
        </a:buClr>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600"/>
        </a:spcAft>
        <a:buClr>
          <a:schemeClr val="accent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600"/>
        </a:spcAft>
        <a:buClr>
          <a:schemeClr val="accent1"/>
        </a:buClr>
        <a:buFont typeface="Wingdings"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8">
          <p15:clr>
            <a:srgbClr val="F26B43"/>
          </p15:clr>
        </p15:guide>
        <p15:guide id="4" orient="horz" pos="336">
          <p15:clr>
            <a:srgbClr val="F26B43"/>
          </p15:clr>
        </p15:guide>
        <p15:guide id="5" orient="horz" pos="3816">
          <p15:clr>
            <a:srgbClr val="F26B43"/>
          </p15:clr>
        </p15:guide>
        <p15:guide id="6" pos="2592">
          <p15:clr>
            <a:srgbClr val="F26B43"/>
          </p15:clr>
        </p15:guide>
        <p15:guide id="7" pos="7392">
          <p15:clr>
            <a:srgbClr val="F26B43"/>
          </p15:clr>
        </p15:guide>
        <p15:guide id="8" orient="horz" pos="417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5.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hyperlink" Target="mailto:sgillespie@urban.org" TargetMode="External"/><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D2EECBE-4F92-471B-9B08-75F5E19D798F}"/>
              </a:ext>
            </a:extLst>
          </p:cNvPr>
          <p:cNvSpPr/>
          <p:nvPr/>
        </p:nvSpPr>
        <p:spPr>
          <a:xfrm>
            <a:off x="-296729" y="0"/>
            <a:ext cx="12488729" cy="7025140"/>
          </a:xfrm>
          <a:prstGeom prst="rect">
            <a:avLst/>
          </a:prstGeom>
          <a:solidFill>
            <a:schemeClr val="bg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4" rtl="0" eaLnBrk="1" fontAlgn="auto" latinLnBrk="0" hangingPunct="1">
              <a:lnSpc>
                <a:spcPct val="100000"/>
              </a:lnSpc>
              <a:spcBef>
                <a:spcPts val="0"/>
              </a:spcBef>
              <a:spcAft>
                <a:spcPts val="0"/>
              </a:spcAft>
              <a:buClrTx/>
              <a:buSzTx/>
              <a:buFontTx/>
              <a:buNone/>
              <a:tabLst/>
              <a:defRPr/>
            </a:pPr>
            <a:endParaRPr kumimoji="0" lang="en-US" sz="72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TextBox 5"/>
          <p:cNvSpPr txBox="1"/>
          <p:nvPr/>
        </p:nvSpPr>
        <p:spPr>
          <a:xfrm>
            <a:off x="198894" y="1875791"/>
            <a:ext cx="11794211" cy="2800767"/>
          </a:xfrm>
          <a:prstGeom prst="rect">
            <a:avLst/>
          </a:prstGeom>
          <a:noFill/>
          <a:effectLst>
            <a:outerShdw blurRad="47625" dist="25400" dir="2940000" algn="tl" rotWithShape="0">
              <a:srgbClr val="000000">
                <a:alpha val="15000"/>
              </a:srgbClr>
            </a:outerShdw>
          </a:effectLst>
        </p:spPr>
        <p:txBody>
          <a:bodyPr wrap="square" rtlCol="0">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white"/>
                </a:solidFill>
                <a:effectLst/>
                <a:uLnTx/>
                <a:uFillTx/>
                <a:latin typeface="Lato" panose="020F0502020204030203" pitchFamily="34" charset="0"/>
                <a:ea typeface="+mn-ea"/>
                <a:cs typeface="Lato Regular"/>
              </a:rPr>
              <a:t>Using Research to Advocate </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white"/>
                </a:solidFill>
                <a:effectLst/>
                <a:uLnTx/>
                <a:uFillTx/>
                <a:latin typeface="Lato" panose="020F0502020204030203" pitchFamily="34" charset="0"/>
                <a:ea typeface="+mn-ea"/>
                <a:cs typeface="Lato Regular"/>
              </a:rPr>
              <a:t>for Housing as a Better Solution</a:t>
            </a:r>
            <a:br>
              <a:rPr kumimoji="0" lang="en-US" sz="4000" b="1" i="0" u="none" strike="noStrike" kern="0" cap="none" spc="0" normalizeH="0" baseline="0" noProof="0" dirty="0">
                <a:ln>
                  <a:noFill/>
                </a:ln>
                <a:solidFill>
                  <a:prstClr val="white"/>
                </a:solidFill>
                <a:effectLst/>
                <a:uLnTx/>
                <a:uFillTx/>
                <a:latin typeface="Lato" panose="020F0502020204030203" pitchFamily="34" charset="0"/>
                <a:ea typeface="+mn-ea"/>
                <a:cs typeface="Lato Regular"/>
              </a:rPr>
            </a:br>
            <a:endParaRPr kumimoji="0" lang="en-US" sz="1600" b="1" i="0" u="none" strike="noStrike" kern="0" cap="none" spc="0" normalizeH="0" baseline="0" noProof="0" dirty="0">
              <a:ln>
                <a:noFill/>
              </a:ln>
              <a:solidFill>
                <a:prstClr val="white"/>
              </a:solidFill>
              <a:effectLst/>
              <a:uLnTx/>
              <a:uFillTx/>
              <a:latin typeface="Lato" panose="020F0502020204030203" pitchFamily="34" charset="0"/>
              <a:ea typeface="+mn-ea"/>
              <a:cs typeface="Lato Regular"/>
            </a:endParaRP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4000" b="0" i="1" u="none" strike="noStrike" kern="0" cap="none" spc="0" normalizeH="0" baseline="0" noProof="0" dirty="0">
                <a:ln>
                  <a:noFill/>
                </a:ln>
                <a:solidFill>
                  <a:prstClr val="white"/>
                </a:solidFill>
                <a:effectLst/>
                <a:uLnTx/>
                <a:uFillTx/>
                <a:latin typeface="Lato" panose="020F0502020204030203" pitchFamily="34" charset="0"/>
                <a:ea typeface="+mn-ea"/>
                <a:cs typeface="Lato Regular"/>
              </a:rPr>
              <a:t>Lessons from the Denver Supportive Housing</a:t>
            </a:r>
            <a:br>
              <a:rPr kumimoji="0" lang="en-US" sz="4000" b="0" i="1" u="none" strike="noStrike" kern="0" cap="none" spc="0" normalizeH="0" baseline="0" noProof="0" dirty="0">
                <a:ln>
                  <a:noFill/>
                </a:ln>
                <a:solidFill>
                  <a:prstClr val="white"/>
                </a:solidFill>
                <a:effectLst/>
                <a:uLnTx/>
                <a:uFillTx/>
                <a:latin typeface="Lato" panose="020F0502020204030203" pitchFamily="34" charset="0"/>
                <a:ea typeface="+mn-ea"/>
                <a:cs typeface="Lato Regular"/>
              </a:rPr>
            </a:br>
            <a:r>
              <a:rPr kumimoji="0" lang="en-US" sz="4000" b="0" i="1" u="none" strike="noStrike" kern="0" cap="none" spc="0" normalizeH="0" baseline="0" noProof="0" dirty="0">
                <a:ln>
                  <a:noFill/>
                </a:ln>
                <a:solidFill>
                  <a:prstClr val="white"/>
                </a:solidFill>
                <a:effectLst/>
                <a:uLnTx/>
                <a:uFillTx/>
                <a:latin typeface="Lato" panose="020F0502020204030203" pitchFamily="34" charset="0"/>
                <a:ea typeface="+mn-ea"/>
                <a:cs typeface="Lato Regular"/>
              </a:rPr>
              <a:t> Social Impact Bond Initiative</a:t>
            </a:r>
            <a:endParaRPr kumimoji="0" lang="en-US" sz="4000" b="0" i="1" u="none" strike="noStrike" kern="1200" cap="none" spc="0" normalizeH="0" baseline="0" noProof="0" dirty="0">
              <a:ln>
                <a:noFill/>
              </a:ln>
              <a:solidFill>
                <a:prstClr val="white"/>
              </a:solidFill>
              <a:effectLst/>
              <a:uLnTx/>
              <a:uFillTx/>
              <a:latin typeface="Lato" panose="020F0502020204030203" pitchFamily="34" charset="0"/>
              <a:ea typeface="+mn-ea"/>
              <a:cs typeface="Lato Regular"/>
            </a:endParaRPr>
          </a:p>
        </p:txBody>
      </p:sp>
    </p:spTree>
    <p:extLst>
      <p:ext uri="{BB962C8B-B14F-4D97-AF65-F5344CB8AC3E}">
        <p14:creationId xmlns:p14="http://schemas.microsoft.com/office/powerpoint/2010/main" val="65975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E4E8DE9C-5713-9640-B367-2356B67FCE3C}"/>
              </a:ext>
            </a:extLst>
          </p:cNvPr>
          <p:cNvGraphicFramePr/>
          <p:nvPr/>
        </p:nvGraphicFramePr>
        <p:xfrm>
          <a:off x="614172" y="1667958"/>
          <a:ext cx="10963656" cy="4431792"/>
        </p:xfrm>
        <a:graphic>
          <a:graphicData uri="http://schemas.openxmlformats.org/drawingml/2006/chart">
            <c:chart xmlns:c="http://schemas.openxmlformats.org/drawingml/2006/chart" xmlns:r="http://schemas.openxmlformats.org/officeDocument/2006/relationships" r:id="rId3"/>
          </a:graphicData>
        </a:graphic>
      </p:graphicFrame>
      <p:sp>
        <p:nvSpPr>
          <p:cNvPr id="14" name="Slide Number Placeholder 1">
            <a:extLst>
              <a:ext uri="{FF2B5EF4-FFF2-40B4-BE49-F238E27FC236}">
                <a16:creationId xmlns:a16="http://schemas.microsoft.com/office/drawing/2014/main" id="{058B9D9E-B007-4B3F-BBC7-FA672B0DAAF6}"/>
              </a:ext>
            </a:extLst>
          </p:cNvPr>
          <p:cNvSpPr>
            <a:spLocks noGrp="1"/>
          </p:cNvSpPr>
          <p:nvPr>
            <p:ph type="sldNum" sz="quarter" idx="12"/>
          </p:nvPr>
        </p:nvSpPr>
        <p:spPr>
          <a:xfrm>
            <a:off x="8991600" y="6467708"/>
            <a:ext cx="2743200" cy="209316"/>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68F88C8-0A9A-DA43-95C8-7FE161A05352}" type="slidenum">
              <a:rPr kumimoji="0" lang="en-US" sz="1000" b="0" i="0" u="none" strike="noStrike" kern="1200" cap="none" spc="0" normalizeH="0" baseline="0" noProof="0" smtClean="0">
                <a:ln>
                  <a:solidFill>
                    <a:srgbClr val="FFFFFF"/>
                  </a:solidFill>
                </a:ln>
                <a:solidFill>
                  <a:srgbClr val="494546"/>
                </a:solidFill>
                <a:effectLst/>
                <a:uLnTx/>
                <a:uFillTx/>
                <a:latin typeface="Lato" charset="0"/>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US" sz="1000" b="0" i="0" u="none" strike="noStrike" kern="1200" cap="none" spc="0" normalizeH="0" baseline="0" noProof="0">
              <a:ln>
                <a:solidFill>
                  <a:srgbClr val="FFFFFF"/>
                </a:solidFill>
              </a:ln>
              <a:solidFill>
                <a:srgbClr val="494546"/>
              </a:solidFill>
              <a:effectLst/>
              <a:uLnTx/>
              <a:uFillTx/>
              <a:latin typeface="Lato" charset="0"/>
            </a:endParaRPr>
          </a:p>
        </p:txBody>
      </p:sp>
      <p:sp>
        <p:nvSpPr>
          <p:cNvPr id="7" name="Title 6">
            <a:extLst>
              <a:ext uri="{FF2B5EF4-FFF2-40B4-BE49-F238E27FC236}">
                <a16:creationId xmlns:a16="http://schemas.microsoft.com/office/drawing/2014/main" id="{3E431ED2-C149-4C0E-8655-9EA8C4726BB5}"/>
              </a:ext>
            </a:extLst>
          </p:cNvPr>
          <p:cNvSpPr>
            <a:spLocks noGrp="1"/>
          </p:cNvSpPr>
          <p:nvPr>
            <p:ph type="title"/>
          </p:nvPr>
        </p:nvSpPr>
        <p:spPr>
          <a:xfrm>
            <a:off x="457200" y="533400"/>
            <a:ext cx="11277600" cy="1157288"/>
          </a:xfrm>
        </p:spPr>
        <p:txBody>
          <a:bodyPr anchor="t">
            <a:normAutofit/>
          </a:bodyPr>
          <a:lstStyle/>
          <a:p>
            <a:r>
              <a:rPr lang="en-US" sz="2900" dirty="0"/>
              <a:t>Approximately half of the total per person cost of the Denver SIB was offset by avoided costs for emergency public services.</a:t>
            </a:r>
          </a:p>
        </p:txBody>
      </p:sp>
      <p:sp>
        <p:nvSpPr>
          <p:cNvPr id="3" name="Slide Number Placeholder 2" hidden="1">
            <a:extLst>
              <a:ext uri="{FF2B5EF4-FFF2-40B4-BE49-F238E27FC236}">
                <a16:creationId xmlns:a16="http://schemas.microsoft.com/office/drawing/2014/main" id="{8FB3E8EE-8A87-4780-8D9D-F6EABB73CA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68F88C8-0A9A-DA43-95C8-7FE161A05352}" type="slidenum">
              <a:rPr kumimoji="0" lang="en-US" sz="1000" b="0" i="0" u="none" strike="noStrike" kern="1200" cap="none" spc="0" normalizeH="0" baseline="0" noProof="0" smtClean="0">
                <a:ln>
                  <a:solidFill>
                    <a:srgbClr val="FFFFFF"/>
                  </a:solidFill>
                </a:ln>
                <a:solidFill>
                  <a:srgbClr val="494546"/>
                </a:solidFill>
                <a:effectLst/>
                <a:uLnTx/>
                <a:uFillTx/>
                <a:latin typeface="Lato" charset="0"/>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US" sz="1000" b="0" i="0" u="none" strike="noStrike" kern="1200" cap="none" spc="0" normalizeH="0" baseline="0" noProof="0">
              <a:ln>
                <a:solidFill>
                  <a:srgbClr val="FFFFFF"/>
                </a:solidFill>
              </a:ln>
              <a:solidFill>
                <a:srgbClr val="494546"/>
              </a:solidFill>
              <a:effectLst/>
              <a:uLnTx/>
              <a:uFillTx/>
              <a:latin typeface="Lato" charset="0"/>
            </a:endParaRPr>
          </a:p>
        </p:txBody>
      </p:sp>
    </p:spTree>
    <p:extLst>
      <p:ext uri="{BB962C8B-B14F-4D97-AF65-F5344CB8AC3E}">
        <p14:creationId xmlns:p14="http://schemas.microsoft.com/office/powerpoint/2010/main" val="121859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89DD3D-1DE4-4E90-9FC6-AAB8EC17C060}"/>
              </a:ext>
            </a:extLst>
          </p:cNvPr>
          <p:cNvSpPr>
            <a:spLocks noGrp="1"/>
          </p:cNvSpPr>
          <p:nvPr>
            <p:ph type="sldNum" sz="quarter" idx="4"/>
          </p:nvPr>
        </p:nvSpPr>
        <p:spPr/>
        <p:txBody>
          <a:bodyPr/>
          <a:lstStyle/>
          <a:p>
            <a:fld id="{B68F88C8-0A9A-DA43-95C8-7FE161A05352}" type="slidenum">
              <a:rPr lang="en-US" smtClean="0"/>
              <a:t>11</a:t>
            </a:fld>
            <a:endParaRPr lang="en-US" dirty="0"/>
          </a:p>
        </p:txBody>
      </p:sp>
      <p:sp>
        <p:nvSpPr>
          <p:cNvPr id="2" name="Title 1">
            <a:extLst>
              <a:ext uri="{FF2B5EF4-FFF2-40B4-BE49-F238E27FC236}">
                <a16:creationId xmlns:a16="http://schemas.microsoft.com/office/drawing/2014/main" id="{F0E98D74-6C0A-4E70-959B-C0B54AE0A179}"/>
              </a:ext>
            </a:extLst>
          </p:cNvPr>
          <p:cNvSpPr>
            <a:spLocks noGrp="1"/>
          </p:cNvSpPr>
          <p:nvPr>
            <p:ph type="title"/>
          </p:nvPr>
        </p:nvSpPr>
        <p:spPr/>
        <p:txBody>
          <a:bodyPr/>
          <a:lstStyle/>
          <a:p>
            <a:r>
              <a:rPr lang="en-US" dirty="0"/>
              <a:t>Myth #1</a:t>
            </a:r>
          </a:p>
        </p:txBody>
      </p:sp>
      <p:sp>
        <p:nvSpPr>
          <p:cNvPr id="9" name="Text Placeholder 8">
            <a:extLst>
              <a:ext uri="{FF2B5EF4-FFF2-40B4-BE49-F238E27FC236}">
                <a16:creationId xmlns:a16="http://schemas.microsoft.com/office/drawing/2014/main" id="{2CB98B1A-CBD4-44B2-A901-21B9A91D4477}"/>
              </a:ext>
            </a:extLst>
          </p:cNvPr>
          <p:cNvSpPr>
            <a:spLocks noGrp="1"/>
          </p:cNvSpPr>
          <p:nvPr>
            <p:ph type="body" sz="quarter" idx="11"/>
          </p:nvPr>
        </p:nvSpPr>
        <p:spPr>
          <a:xfrm>
            <a:off x="457200" y="10511"/>
            <a:ext cx="963725" cy="307777"/>
          </a:xfrm>
        </p:spPr>
        <p:txBody>
          <a:bodyPr/>
          <a:lstStyle/>
          <a:p>
            <a:r>
              <a:rPr lang="en-US" dirty="0"/>
              <a:t>Evaluation</a:t>
            </a:r>
          </a:p>
        </p:txBody>
      </p:sp>
      <p:pic>
        <p:nvPicPr>
          <p:cNvPr id="28" name="Picture 27">
            <a:extLst>
              <a:ext uri="{FF2B5EF4-FFF2-40B4-BE49-F238E27FC236}">
                <a16:creationId xmlns:a16="http://schemas.microsoft.com/office/drawing/2014/main" id="{8A40F34B-6A66-C465-E1DA-7FACC106B261}"/>
              </a:ext>
            </a:extLst>
          </p:cNvPr>
          <p:cNvPicPr>
            <a:picLocks noChangeAspect="1"/>
          </p:cNvPicPr>
          <p:nvPr/>
        </p:nvPicPr>
        <p:blipFill>
          <a:blip r:embed="rId3"/>
          <a:stretch>
            <a:fillRect/>
          </a:stretch>
        </p:blipFill>
        <p:spPr>
          <a:xfrm>
            <a:off x="5213779" y="2202772"/>
            <a:ext cx="6924675" cy="1876425"/>
          </a:xfrm>
          <a:prstGeom prst="rect">
            <a:avLst/>
          </a:prstGeom>
        </p:spPr>
      </p:pic>
      <p:grpSp>
        <p:nvGrpSpPr>
          <p:cNvPr id="8" name="Group 7">
            <a:extLst>
              <a:ext uri="{FF2B5EF4-FFF2-40B4-BE49-F238E27FC236}">
                <a16:creationId xmlns:a16="http://schemas.microsoft.com/office/drawing/2014/main" id="{1F849FCA-5189-447B-8E76-8028DA0C4693}"/>
              </a:ext>
            </a:extLst>
          </p:cNvPr>
          <p:cNvGrpSpPr/>
          <p:nvPr/>
        </p:nvGrpSpPr>
        <p:grpSpPr>
          <a:xfrm>
            <a:off x="818932" y="1191422"/>
            <a:ext cx="4255309" cy="5133178"/>
            <a:chOff x="1157756" y="152400"/>
            <a:chExt cx="3644053" cy="4800600"/>
          </a:xfrm>
        </p:grpSpPr>
        <p:sp>
          <p:nvSpPr>
            <p:cNvPr id="10" name="Rectangle 9">
              <a:extLst>
                <a:ext uri="{FF2B5EF4-FFF2-40B4-BE49-F238E27FC236}">
                  <a16:creationId xmlns:a16="http://schemas.microsoft.com/office/drawing/2014/main" id="{81E97B66-8CFD-4253-AD5B-02A1BEEF0C09}"/>
                </a:ext>
              </a:extLst>
            </p:cNvPr>
            <p:cNvSpPr/>
            <p:nvPr/>
          </p:nvSpPr>
          <p:spPr>
            <a:xfrm>
              <a:off x="1157756" y="152400"/>
              <a:ext cx="3644053" cy="4800600"/>
            </a:xfrm>
            <a:prstGeom prst="rect">
              <a:avLst/>
            </a:prstGeom>
            <a:solidFill>
              <a:schemeClr val="bg1"/>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1" name="Straight Arrow Connector 10">
              <a:extLst>
                <a:ext uri="{FF2B5EF4-FFF2-40B4-BE49-F238E27FC236}">
                  <a16:creationId xmlns:a16="http://schemas.microsoft.com/office/drawing/2014/main" id="{1B1E03C6-0A5B-4874-9BDF-B490D2F9087A}"/>
                </a:ext>
              </a:extLst>
            </p:cNvPr>
            <p:cNvCxnSpPr>
              <a:endCxn id="26" idx="0"/>
            </p:cNvCxnSpPr>
            <p:nvPr/>
          </p:nvCxnSpPr>
          <p:spPr>
            <a:xfrm>
              <a:off x="2066499" y="272615"/>
              <a:ext cx="5203" cy="696687"/>
            </a:xfrm>
            <a:prstGeom prst="straightConnector1">
              <a:avLst/>
            </a:prstGeom>
            <a:ln w="38100">
              <a:solidFill>
                <a:schemeClr val="tx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080BCF5-8705-4328-B5F9-B2C4A4E0F463}"/>
                </a:ext>
              </a:extLst>
            </p:cNvPr>
            <p:cNvCxnSpPr/>
            <p:nvPr/>
          </p:nvCxnSpPr>
          <p:spPr>
            <a:xfrm>
              <a:off x="2082192" y="1331524"/>
              <a:ext cx="5203" cy="696687"/>
            </a:xfrm>
            <a:prstGeom prst="straightConnector1">
              <a:avLst/>
            </a:prstGeom>
            <a:ln w="38100">
              <a:solidFill>
                <a:schemeClr val="tx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C08422D-FAA7-4AF0-9B20-16D8AC8228FF}"/>
                </a:ext>
              </a:extLst>
            </p:cNvPr>
            <p:cNvCxnSpPr/>
            <p:nvPr/>
          </p:nvCxnSpPr>
          <p:spPr>
            <a:xfrm>
              <a:off x="2082191" y="2367407"/>
              <a:ext cx="5203" cy="696687"/>
            </a:xfrm>
            <a:prstGeom prst="straightConnector1">
              <a:avLst/>
            </a:prstGeom>
            <a:ln w="38100">
              <a:solidFill>
                <a:schemeClr val="tx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CB13869-DF86-4B19-8786-9DCCB2D924AA}"/>
                </a:ext>
              </a:extLst>
            </p:cNvPr>
            <p:cNvCxnSpPr/>
            <p:nvPr/>
          </p:nvCxnSpPr>
          <p:spPr>
            <a:xfrm>
              <a:off x="2071657" y="3413668"/>
              <a:ext cx="5203" cy="696687"/>
            </a:xfrm>
            <a:prstGeom prst="straightConnector1">
              <a:avLst/>
            </a:prstGeom>
            <a:ln w="38100">
              <a:solidFill>
                <a:schemeClr val="tx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0C3EBFB3-43F9-44F5-B527-AF62184621C1}"/>
                </a:ext>
              </a:extLst>
            </p:cNvPr>
            <p:cNvSpPr/>
            <p:nvPr/>
          </p:nvSpPr>
          <p:spPr>
            <a:xfrm>
              <a:off x="1157756" y="152400"/>
              <a:ext cx="3635828" cy="454947"/>
            </a:xfrm>
            <a:prstGeom prst="rect">
              <a:avLst/>
            </a:prstGeom>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300" i="1" dirty="0">
                  <a:solidFill>
                    <a:schemeClr val="bg1"/>
                  </a:solidFill>
                  <a:latin typeface="Lato Black" panose="020F0A02020204030203" pitchFamily="34" charset="0"/>
                </a:rPr>
                <a:t>363  individuals referred to supportive housing</a:t>
              </a:r>
            </a:p>
            <a:p>
              <a:pPr algn="ctr"/>
              <a:r>
                <a:rPr lang="en-US" sz="1300" i="1" dirty="0">
                  <a:solidFill>
                    <a:schemeClr val="bg1"/>
                  </a:solidFill>
                  <a:latin typeface="Lato Black" panose="020F0A02020204030203" pitchFamily="34" charset="0"/>
                </a:rPr>
                <a:t>from January 2016 to December 2017</a:t>
              </a:r>
            </a:p>
          </p:txBody>
        </p:sp>
        <p:grpSp>
          <p:nvGrpSpPr>
            <p:cNvPr id="16" name="Group 15">
              <a:extLst>
                <a:ext uri="{FF2B5EF4-FFF2-40B4-BE49-F238E27FC236}">
                  <a16:creationId xmlns:a16="http://schemas.microsoft.com/office/drawing/2014/main" id="{0D09CF47-3C39-4773-94DD-1C921EC46517}"/>
                </a:ext>
              </a:extLst>
            </p:cNvPr>
            <p:cNvGrpSpPr/>
            <p:nvPr/>
          </p:nvGrpSpPr>
          <p:grpSpPr>
            <a:xfrm>
              <a:off x="1165980" y="969302"/>
              <a:ext cx="3635829" cy="690245"/>
              <a:chOff x="1165980" y="969302"/>
              <a:chExt cx="3635829" cy="690245"/>
            </a:xfrm>
          </p:grpSpPr>
          <p:sp>
            <p:nvSpPr>
              <p:cNvPr id="26" name="Rectangle 25">
                <a:extLst>
                  <a:ext uri="{FF2B5EF4-FFF2-40B4-BE49-F238E27FC236}">
                    <a16:creationId xmlns:a16="http://schemas.microsoft.com/office/drawing/2014/main" id="{C50C555A-73CD-4456-9C63-CF683EBC01AF}"/>
                  </a:ext>
                </a:extLst>
              </p:cNvPr>
              <p:cNvSpPr/>
              <p:nvPr/>
            </p:nvSpPr>
            <p:spPr>
              <a:xfrm>
                <a:off x="1165980" y="969302"/>
                <a:ext cx="1811444" cy="690245"/>
              </a:xfrm>
              <a:prstGeom prst="rect">
                <a:avLst/>
              </a:prstGeom>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300" i="1" dirty="0">
                    <a:latin typeface="Lato Black" panose="020F0A02020204030203" pitchFamily="34" charset="0"/>
                  </a:rPr>
                  <a:t>Of those in treatment, 325 people (89.5%) were located </a:t>
                </a:r>
              </a:p>
            </p:txBody>
          </p:sp>
          <p:sp>
            <p:nvSpPr>
              <p:cNvPr id="27" name="Rectangle 26">
                <a:extLst>
                  <a:ext uri="{FF2B5EF4-FFF2-40B4-BE49-F238E27FC236}">
                    <a16:creationId xmlns:a16="http://schemas.microsoft.com/office/drawing/2014/main" id="{5A288FBF-4105-4976-B120-D600AF5C49E5}"/>
                  </a:ext>
                </a:extLst>
              </p:cNvPr>
              <p:cNvSpPr/>
              <p:nvPr/>
            </p:nvSpPr>
            <p:spPr>
              <a:xfrm>
                <a:off x="2973009" y="969302"/>
                <a:ext cx="1828800" cy="690245"/>
              </a:xfrm>
              <a:prstGeom prst="rect">
                <a:avLst/>
              </a:prstGeom>
              <a:solidFill>
                <a:schemeClr val="accent1">
                  <a:lumMod val="20000"/>
                  <a:lumOff val="8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i="1" dirty="0">
                    <a:solidFill>
                      <a:schemeClr val="tx1"/>
                    </a:solidFill>
                    <a:latin typeface="Lato Light" panose="020F0302020204030203" pitchFamily="34" charset="0"/>
                  </a:rPr>
                  <a:t>Average time to location: 49 days</a:t>
                </a:r>
              </a:p>
            </p:txBody>
          </p:sp>
        </p:grpSp>
        <p:grpSp>
          <p:nvGrpSpPr>
            <p:cNvPr id="17" name="Group 16">
              <a:extLst>
                <a:ext uri="{FF2B5EF4-FFF2-40B4-BE49-F238E27FC236}">
                  <a16:creationId xmlns:a16="http://schemas.microsoft.com/office/drawing/2014/main" id="{5EB28634-2011-470D-BB60-117655C4A467}"/>
                </a:ext>
              </a:extLst>
            </p:cNvPr>
            <p:cNvGrpSpPr/>
            <p:nvPr/>
          </p:nvGrpSpPr>
          <p:grpSpPr>
            <a:xfrm>
              <a:off x="1170394" y="2017089"/>
              <a:ext cx="3625463" cy="690480"/>
              <a:chOff x="1170394" y="2017089"/>
              <a:chExt cx="3625463" cy="690480"/>
            </a:xfrm>
          </p:grpSpPr>
          <p:sp>
            <p:nvSpPr>
              <p:cNvPr id="24" name="Rectangle 23">
                <a:extLst>
                  <a:ext uri="{FF2B5EF4-FFF2-40B4-BE49-F238E27FC236}">
                    <a16:creationId xmlns:a16="http://schemas.microsoft.com/office/drawing/2014/main" id="{8A55C3E7-1930-4C58-A534-D0605E5C82F3}"/>
                  </a:ext>
                </a:extLst>
              </p:cNvPr>
              <p:cNvSpPr/>
              <p:nvPr/>
            </p:nvSpPr>
            <p:spPr>
              <a:xfrm>
                <a:off x="1170394" y="2017324"/>
                <a:ext cx="1810209" cy="690245"/>
              </a:xfrm>
              <a:prstGeom prst="rect">
                <a:avLst/>
              </a:prstGeom>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300" i="1" dirty="0">
                    <a:latin typeface="Lato Black" panose="020F0A02020204030203" pitchFamily="34" charset="0"/>
                  </a:rPr>
                  <a:t>Of those, 299 people (92.0%) engaged in the program</a:t>
                </a:r>
              </a:p>
            </p:txBody>
          </p:sp>
          <p:sp>
            <p:nvSpPr>
              <p:cNvPr id="25" name="Rectangle 24">
                <a:extLst>
                  <a:ext uri="{FF2B5EF4-FFF2-40B4-BE49-F238E27FC236}">
                    <a16:creationId xmlns:a16="http://schemas.microsoft.com/office/drawing/2014/main" id="{7444F740-C20C-49DC-8116-796B806D6949}"/>
                  </a:ext>
                </a:extLst>
              </p:cNvPr>
              <p:cNvSpPr/>
              <p:nvPr/>
            </p:nvSpPr>
            <p:spPr>
              <a:xfrm>
                <a:off x="2985648" y="2017089"/>
                <a:ext cx="1810209" cy="690245"/>
              </a:xfrm>
              <a:prstGeom prst="rect">
                <a:avLst/>
              </a:prstGeom>
              <a:solidFill>
                <a:schemeClr val="accent1">
                  <a:lumMod val="20000"/>
                  <a:lumOff val="8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i="1" dirty="0">
                    <a:solidFill>
                      <a:schemeClr val="tx1"/>
                    </a:solidFill>
                    <a:latin typeface="Lato Light" panose="020F0302020204030203" pitchFamily="34" charset="0"/>
                  </a:rPr>
                  <a:t>Average time from location to engagement: </a:t>
                </a:r>
              </a:p>
              <a:p>
                <a:pPr algn="ctr"/>
                <a:r>
                  <a:rPr lang="en-US" sz="1200" i="1" dirty="0">
                    <a:solidFill>
                      <a:schemeClr val="tx1"/>
                    </a:solidFill>
                    <a:latin typeface="Lato Light" panose="020F0302020204030203" pitchFamily="34" charset="0"/>
                  </a:rPr>
                  <a:t>13 days</a:t>
                </a:r>
              </a:p>
            </p:txBody>
          </p:sp>
        </p:grpSp>
        <p:grpSp>
          <p:nvGrpSpPr>
            <p:cNvPr id="18" name="Group 17">
              <a:extLst>
                <a:ext uri="{FF2B5EF4-FFF2-40B4-BE49-F238E27FC236}">
                  <a16:creationId xmlns:a16="http://schemas.microsoft.com/office/drawing/2014/main" id="{819651BE-37E8-4CDD-A166-0AA0F262297E}"/>
                </a:ext>
              </a:extLst>
            </p:cNvPr>
            <p:cNvGrpSpPr/>
            <p:nvPr/>
          </p:nvGrpSpPr>
          <p:grpSpPr>
            <a:xfrm>
              <a:off x="1170394" y="3074720"/>
              <a:ext cx="3625463" cy="690480"/>
              <a:chOff x="1170394" y="3074720"/>
              <a:chExt cx="3625463" cy="690480"/>
            </a:xfrm>
          </p:grpSpPr>
          <p:sp>
            <p:nvSpPr>
              <p:cNvPr id="22" name="Rectangle 21">
                <a:extLst>
                  <a:ext uri="{FF2B5EF4-FFF2-40B4-BE49-F238E27FC236}">
                    <a16:creationId xmlns:a16="http://schemas.microsoft.com/office/drawing/2014/main" id="{1A13844B-368F-4B78-A5D7-5B430C5D163D}"/>
                  </a:ext>
                </a:extLst>
              </p:cNvPr>
              <p:cNvSpPr/>
              <p:nvPr/>
            </p:nvSpPr>
            <p:spPr>
              <a:xfrm>
                <a:off x="1170394" y="3074955"/>
                <a:ext cx="1810209" cy="690245"/>
              </a:xfrm>
              <a:prstGeom prst="rect">
                <a:avLst/>
              </a:prstGeom>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300" i="1" dirty="0">
                    <a:latin typeface="Lato Black" panose="020F0A02020204030203" pitchFamily="34" charset="0"/>
                  </a:rPr>
                  <a:t>Of those, 286 (95.7%) had housing applications approved </a:t>
                </a:r>
              </a:p>
            </p:txBody>
          </p:sp>
          <p:sp>
            <p:nvSpPr>
              <p:cNvPr id="23" name="Rectangle 22">
                <a:extLst>
                  <a:ext uri="{FF2B5EF4-FFF2-40B4-BE49-F238E27FC236}">
                    <a16:creationId xmlns:a16="http://schemas.microsoft.com/office/drawing/2014/main" id="{77E3BA91-C955-468D-97C7-A3DE15068A4C}"/>
                  </a:ext>
                </a:extLst>
              </p:cNvPr>
              <p:cNvSpPr/>
              <p:nvPr/>
            </p:nvSpPr>
            <p:spPr>
              <a:xfrm>
                <a:off x="2985648" y="3074720"/>
                <a:ext cx="1810209" cy="690245"/>
              </a:xfrm>
              <a:prstGeom prst="rect">
                <a:avLst/>
              </a:prstGeom>
              <a:solidFill>
                <a:schemeClr val="accent1">
                  <a:lumMod val="20000"/>
                  <a:lumOff val="8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i="1" dirty="0">
                    <a:solidFill>
                      <a:schemeClr val="tx1"/>
                    </a:solidFill>
                    <a:latin typeface="Lato Light" panose="020F0302020204030203" pitchFamily="34" charset="0"/>
                  </a:rPr>
                  <a:t>Average time from engagement to application approval: 52 days</a:t>
                </a:r>
              </a:p>
            </p:txBody>
          </p:sp>
        </p:grpSp>
        <p:grpSp>
          <p:nvGrpSpPr>
            <p:cNvPr id="19" name="Group 18">
              <a:extLst>
                <a:ext uri="{FF2B5EF4-FFF2-40B4-BE49-F238E27FC236}">
                  <a16:creationId xmlns:a16="http://schemas.microsoft.com/office/drawing/2014/main" id="{6E168CA9-6BCF-49D5-BCCB-C89BD5FE164C}"/>
                </a:ext>
              </a:extLst>
            </p:cNvPr>
            <p:cNvGrpSpPr/>
            <p:nvPr/>
          </p:nvGrpSpPr>
          <p:grpSpPr>
            <a:xfrm>
              <a:off x="1176341" y="4110120"/>
              <a:ext cx="3625463" cy="690480"/>
              <a:chOff x="1176341" y="4110120"/>
              <a:chExt cx="3625463" cy="690480"/>
            </a:xfrm>
          </p:grpSpPr>
          <p:sp>
            <p:nvSpPr>
              <p:cNvPr id="20" name="Rectangle 19">
                <a:extLst>
                  <a:ext uri="{FF2B5EF4-FFF2-40B4-BE49-F238E27FC236}">
                    <a16:creationId xmlns:a16="http://schemas.microsoft.com/office/drawing/2014/main" id="{251D1109-6BBF-4922-B9A0-1DD66F8C2C7F}"/>
                  </a:ext>
                </a:extLst>
              </p:cNvPr>
              <p:cNvSpPr/>
              <p:nvPr/>
            </p:nvSpPr>
            <p:spPr>
              <a:xfrm>
                <a:off x="1176341" y="4110355"/>
                <a:ext cx="1810209" cy="690245"/>
              </a:xfrm>
              <a:prstGeom prst="rect">
                <a:avLst/>
              </a:prstGeom>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300" i="1" dirty="0">
                    <a:latin typeface="Lato Black" panose="020F0A02020204030203" pitchFamily="34" charset="0"/>
                  </a:rPr>
                  <a:t>Of those, 285 (99.7%) leased up</a:t>
                </a:r>
              </a:p>
            </p:txBody>
          </p:sp>
          <p:sp>
            <p:nvSpPr>
              <p:cNvPr id="21" name="Rectangle 20">
                <a:extLst>
                  <a:ext uri="{FF2B5EF4-FFF2-40B4-BE49-F238E27FC236}">
                    <a16:creationId xmlns:a16="http://schemas.microsoft.com/office/drawing/2014/main" id="{36399FAE-216D-45AB-AA9A-C04B91D80F56}"/>
                  </a:ext>
                </a:extLst>
              </p:cNvPr>
              <p:cNvSpPr/>
              <p:nvPr/>
            </p:nvSpPr>
            <p:spPr>
              <a:xfrm>
                <a:off x="2991595" y="4110120"/>
                <a:ext cx="1810209" cy="690245"/>
              </a:xfrm>
              <a:prstGeom prst="rect">
                <a:avLst/>
              </a:prstGeom>
              <a:solidFill>
                <a:schemeClr val="accent1">
                  <a:lumMod val="20000"/>
                  <a:lumOff val="8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i="1" dirty="0">
                    <a:solidFill>
                      <a:schemeClr val="tx1"/>
                    </a:solidFill>
                    <a:latin typeface="Lato Light" panose="020F0302020204030203" pitchFamily="34" charset="0"/>
                  </a:rPr>
                  <a:t>Average time from application approval to lease-up: 15 days</a:t>
                </a:r>
              </a:p>
            </p:txBody>
          </p:sp>
        </p:grpSp>
      </p:grpSp>
    </p:spTree>
    <p:extLst>
      <p:ext uri="{BB962C8B-B14F-4D97-AF65-F5344CB8AC3E}">
        <p14:creationId xmlns:p14="http://schemas.microsoft.com/office/powerpoint/2010/main" val="1601614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0925F9-6155-40F9-81D9-E281E14D3F6A}"/>
              </a:ext>
            </a:extLst>
          </p:cNvPr>
          <p:cNvSpPr>
            <a:spLocks noGrp="1"/>
          </p:cNvSpPr>
          <p:nvPr>
            <p:ph type="title"/>
          </p:nvPr>
        </p:nvSpPr>
        <p:spPr>
          <a:xfrm>
            <a:off x="457200" y="397654"/>
            <a:ext cx="11277600" cy="1157288"/>
          </a:xfrm>
        </p:spPr>
        <p:txBody>
          <a:bodyPr/>
          <a:lstStyle/>
          <a:p>
            <a:r>
              <a:rPr lang="en-US" dirty="0"/>
              <a:t>Myth #2</a:t>
            </a:r>
          </a:p>
        </p:txBody>
      </p:sp>
      <p:sp>
        <p:nvSpPr>
          <p:cNvPr id="3" name="Slide Number Placeholder 2">
            <a:extLst>
              <a:ext uri="{FF2B5EF4-FFF2-40B4-BE49-F238E27FC236}">
                <a16:creationId xmlns:a16="http://schemas.microsoft.com/office/drawing/2014/main" id="{78ACB2A1-090E-498D-B010-2102EC4B6710}"/>
              </a:ext>
            </a:extLst>
          </p:cNvPr>
          <p:cNvSpPr>
            <a:spLocks noGrp="1"/>
          </p:cNvSpPr>
          <p:nvPr>
            <p:ph type="sldNum" sz="quarter" idx="12"/>
          </p:nvPr>
        </p:nvSpPr>
        <p:spPr/>
        <p:txBody>
          <a:bodyPr/>
          <a:lstStyle/>
          <a:p>
            <a:fld id="{B68F88C8-0A9A-DA43-95C8-7FE161A05352}" type="slidenum">
              <a:rPr lang="en-US" smtClean="0"/>
              <a:t>12</a:t>
            </a:fld>
            <a:endParaRPr lang="en-US"/>
          </a:p>
        </p:txBody>
      </p:sp>
      <p:sp>
        <p:nvSpPr>
          <p:cNvPr id="8" name="Text Placeholder 7">
            <a:extLst>
              <a:ext uri="{FF2B5EF4-FFF2-40B4-BE49-F238E27FC236}">
                <a16:creationId xmlns:a16="http://schemas.microsoft.com/office/drawing/2014/main" id="{9E77DF12-2334-4CEE-A96A-37DB46979478}"/>
              </a:ext>
            </a:extLst>
          </p:cNvPr>
          <p:cNvSpPr>
            <a:spLocks noGrp="1"/>
          </p:cNvSpPr>
          <p:nvPr>
            <p:ph type="body" sz="quarter" idx="11"/>
          </p:nvPr>
        </p:nvSpPr>
        <p:spPr>
          <a:xfrm>
            <a:off x="457200" y="10511"/>
            <a:ext cx="875561" cy="307777"/>
          </a:xfrm>
        </p:spPr>
        <p:txBody>
          <a:bodyPr/>
          <a:lstStyle/>
          <a:p>
            <a:r>
              <a:rPr lang="en-US" dirty="0"/>
              <a:t>AUDIENCES</a:t>
            </a:r>
          </a:p>
        </p:txBody>
      </p:sp>
      <p:pic>
        <p:nvPicPr>
          <p:cNvPr id="5" name="Picture 4">
            <a:extLst>
              <a:ext uri="{FF2B5EF4-FFF2-40B4-BE49-F238E27FC236}">
                <a16:creationId xmlns:a16="http://schemas.microsoft.com/office/drawing/2014/main" id="{5891366A-8CE2-46BE-ABA5-922A8BEB4D05}"/>
              </a:ext>
            </a:extLst>
          </p:cNvPr>
          <p:cNvPicPr>
            <a:picLocks noChangeAspect="1"/>
          </p:cNvPicPr>
          <p:nvPr/>
        </p:nvPicPr>
        <p:blipFill rotWithShape="1">
          <a:blip r:embed="rId2"/>
          <a:srcRect b="24293"/>
          <a:stretch/>
        </p:blipFill>
        <p:spPr>
          <a:xfrm>
            <a:off x="592187" y="1386505"/>
            <a:ext cx="7537961" cy="1137736"/>
          </a:xfrm>
          <a:prstGeom prst="rect">
            <a:avLst/>
          </a:prstGeom>
        </p:spPr>
      </p:pic>
      <p:pic>
        <p:nvPicPr>
          <p:cNvPr id="11" name="Picture 10">
            <a:extLst>
              <a:ext uri="{FF2B5EF4-FFF2-40B4-BE49-F238E27FC236}">
                <a16:creationId xmlns:a16="http://schemas.microsoft.com/office/drawing/2014/main" id="{8B981071-6360-412D-8052-93CCE674B04A}"/>
              </a:ext>
            </a:extLst>
          </p:cNvPr>
          <p:cNvPicPr>
            <a:picLocks noChangeAspect="1"/>
          </p:cNvPicPr>
          <p:nvPr/>
        </p:nvPicPr>
        <p:blipFill>
          <a:blip r:embed="rId3"/>
          <a:stretch>
            <a:fillRect/>
          </a:stretch>
        </p:blipFill>
        <p:spPr>
          <a:xfrm>
            <a:off x="93968" y="2606791"/>
            <a:ext cx="8534400" cy="3496018"/>
          </a:xfrm>
          <a:prstGeom prst="rect">
            <a:avLst/>
          </a:prstGeom>
        </p:spPr>
      </p:pic>
      <p:pic>
        <p:nvPicPr>
          <p:cNvPr id="2" name="Picture 1">
            <a:extLst>
              <a:ext uri="{FF2B5EF4-FFF2-40B4-BE49-F238E27FC236}">
                <a16:creationId xmlns:a16="http://schemas.microsoft.com/office/drawing/2014/main" id="{A5B3AD7D-3A31-0968-1EA6-39089F8C1187}"/>
              </a:ext>
            </a:extLst>
          </p:cNvPr>
          <p:cNvPicPr>
            <a:picLocks noChangeAspect="1"/>
          </p:cNvPicPr>
          <p:nvPr/>
        </p:nvPicPr>
        <p:blipFill>
          <a:blip r:embed="rId4"/>
          <a:stretch>
            <a:fillRect/>
          </a:stretch>
        </p:blipFill>
        <p:spPr>
          <a:xfrm>
            <a:off x="8719338" y="1806304"/>
            <a:ext cx="2836528" cy="3975169"/>
          </a:xfrm>
          <a:prstGeom prst="rect">
            <a:avLst/>
          </a:prstGeom>
        </p:spPr>
      </p:pic>
    </p:spTree>
    <p:extLst>
      <p:ext uri="{BB962C8B-B14F-4D97-AF65-F5344CB8AC3E}">
        <p14:creationId xmlns:p14="http://schemas.microsoft.com/office/powerpoint/2010/main" val="348868574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A8311-031D-4377-AB00-DF16B54AE58C}"/>
              </a:ext>
            </a:extLst>
          </p:cNvPr>
          <p:cNvSpPr>
            <a:spLocks noGrp="1"/>
          </p:cNvSpPr>
          <p:nvPr>
            <p:ph type="title"/>
          </p:nvPr>
        </p:nvSpPr>
        <p:spPr/>
        <p:txBody>
          <a:bodyPr/>
          <a:lstStyle/>
          <a:p>
            <a:r>
              <a:rPr lang="en-US" dirty="0"/>
              <a:t>Myth # 3</a:t>
            </a:r>
          </a:p>
        </p:txBody>
      </p:sp>
      <p:sp>
        <p:nvSpPr>
          <p:cNvPr id="3" name="Slide Number Placeholder 2">
            <a:extLst>
              <a:ext uri="{FF2B5EF4-FFF2-40B4-BE49-F238E27FC236}">
                <a16:creationId xmlns:a16="http://schemas.microsoft.com/office/drawing/2014/main" id="{A1AAC27A-3C4A-48BA-947E-6B0DC33DA6EC}"/>
              </a:ext>
            </a:extLst>
          </p:cNvPr>
          <p:cNvSpPr>
            <a:spLocks noGrp="1"/>
          </p:cNvSpPr>
          <p:nvPr>
            <p:ph type="sldNum" sz="quarter" idx="12"/>
          </p:nvPr>
        </p:nvSpPr>
        <p:spPr/>
        <p:txBody>
          <a:bodyPr/>
          <a:lstStyle/>
          <a:p>
            <a:fld id="{B68F88C8-0A9A-DA43-95C8-7FE161A05352}" type="slidenum">
              <a:rPr lang="en-US" smtClean="0"/>
              <a:t>13</a:t>
            </a:fld>
            <a:endParaRPr lang="en-US"/>
          </a:p>
        </p:txBody>
      </p:sp>
      <p:sp>
        <p:nvSpPr>
          <p:cNvPr id="4" name="Text Placeholder 3">
            <a:extLst>
              <a:ext uri="{FF2B5EF4-FFF2-40B4-BE49-F238E27FC236}">
                <a16:creationId xmlns:a16="http://schemas.microsoft.com/office/drawing/2014/main" id="{921D4DC9-1424-44B0-9952-24FB359F8F91}"/>
              </a:ext>
            </a:extLst>
          </p:cNvPr>
          <p:cNvSpPr>
            <a:spLocks noGrp="1"/>
          </p:cNvSpPr>
          <p:nvPr>
            <p:ph type="body" sz="quarter" idx="11"/>
          </p:nvPr>
        </p:nvSpPr>
        <p:spPr/>
        <p:txBody>
          <a:bodyPr/>
          <a:lstStyle/>
          <a:p>
            <a:endParaRPr lang="en-US"/>
          </a:p>
        </p:txBody>
      </p:sp>
      <p:sp>
        <p:nvSpPr>
          <p:cNvPr id="5" name="Text Placeholder 3">
            <a:extLst>
              <a:ext uri="{FF2B5EF4-FFF2-40B4-BE49-F238E27FC236}">
                <a16:creationId xmlns:a16="http://schemas.microsoft.com/office/drawing/2014/main" id="{6868ACB9-6598-42FD-965B-F72EFE8AA8B7}"/>
              </a:ext>
            </a:extLst>
          </p:cNvPr>
          <p:cNvSpPr txBox="1">
            <a:spLocks/>
          </p:cNvSpPr>
          <p:nvPr/>
        </p:nvSpPr>
        <p:spPr>
          <a:xfrm>
            <a:off x="457200" y="1690688"/>
            <a:ext cx="10214658" cy="4367212"/>
          </a:xfrm>
          <a:prstGeom prst="rect">
            <a:avLst/>
          </a:prstGeom>
        </p:spPr>
        <p:txBody>
          <a:bodyPr/>
          <a:lstStyle>
            <a:lvl1pPr marL="228600" indent="-228600" algn="l" defTabSz="914400" rtl="0" eaLnBrk="1" latinLnBrk="0" hangingPunct="1">
              <a:lnSpc>
                <a:spcPct val="100000"/>
              </a:lnSpc>
              <a:spcBef>
                <a:spcPts val="0"/>
              </a:spcBef>
              <a:spcAft>
                <a:spcPts val="1600"/>
              </a:spcAft>
              <a:buClr>
                <a:schemeClr val="accent1"/>
              </a:buClr>
              <a:buFont typeface="Wingdings"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600"/>
              </a:spcAft>
              <a:buClr>
                <a:schemeClr val="accent1"/>
              </a:buClr>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600"/>
              </a:spcAft>
              <a:buClr>
                <a:schemeClr val="accent1"/>
              </a:buClr>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600"/>
              </a:spcAft>
              <a:buClr>
                <a:schemeClr val="accent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600"/>
              </a:spcAft>
              <a:buClr>
                <a:schemeClr val="accent1"/>
              </a:buClr>
              <a:buFont typeface="Wingdings"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There was no significant difference in mortality between the treatment (10 percent) and control group (9 percent)</a:t>
            </a:r>
          </a:p>
          <a:p>
            <a:r>
              <a:rPr lang="en-US" dirty="0"/>
              <a:t>Causes of death:</a:t>
            </a:r>
          </a:p>
          <a:p>
            <a:pPr lvl="1"/>
            <a:r>
              <a:rPr lang="en-US" dirty="0"/>
              <a:t>While overdose was the most common cause of death, it represented less than 20 percent of the causes of death.  </a:t>
            </a:r>
          </a:p>
          <a:p>
            <a:pPr lvl="1"/>
            <a:r>
              <a:rPr lang="en-US" dirty="0"/>
              <a:t>Other more common causes include liver disease, circulatory disease, alcohol use disorder, and exposure.</a:t>
            </a:r>
          </a:p>
          <a:p>
            <a:pPr lvl="1"/>
            <a:r>
              <a:rPr lang="en-US" dirty="0"/>
              <a:t>The only significant difference we found among these causes was exposure with control group being more likely to die of exposure. </a:t>
            </a:r>
          </a:p>
          <a:p>
            <a:endParaRPr lang="en-US" dirty="0"/>
          </a:p>
        </p:txBody>
      </p:sp>
    </p:spTree>
    <p:extLst>
      <p:ext uri="{BB962C8B-B14F-4D97-AF65-F5344CB8AC3E}">
        <p14:creationId xmlns:p14="http://schemas.microsoft.com/office/powerpoint/2010/main" val="406066339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DACE4-3F82-45CE-A8BA-5C727B65E920}"/>
              </a:ext>
            </a:extLst>
          </p:cNvPr>
          <p:cNvSpPr>
            <a:spLocks noGrp="1"/>
          </p:cNvSpPr>
          <p:nvPr>
            <p:ph type="title"/>
          </p:nvPr>
        </p:nvSpPr>
        <p:spPr>
          <a:xfrm>
            <a:off x="914400" y="318288"/>
            <a:ext cx="11277600" cy="1157288"/>
          </a:xfrm>
        </p:spPr>
        <p:txBody>
          <a:bodyPr/>
          <a:lstStyle/>
          <a:p>
            <a:r>
              <a:rPr lang="en-US" dirty="0"/>
              <a:t>The SIB’s results contributed to population level impacts and more housing for people experiencing homelessness</a:t>
            </a:r>
          </a:p>
        </p:txBody>
      </p:sp>
      <p:sp>
        <p:nvSpPr>
          <p:cNvPr id="3" name="Slide Number Placeholder 2">
            <a:extLst>
              <a:ext uri="{FF2B5EF4-FFF2-40B4-BE49-F238E27FC236}">
                <a16:creationId xmlns:a16="http://schemas.microsoft.com/office/drawing/2014/main" id="{B5CBB0F2-350A-4A65-B378-95CA5C8AF19E}"/>
              </a:ext>
            </a:extLst>
          </p:cNvPr>
          <p:cNvSpPr>
            <a:spLocks noGrp="1"/>
          </p:cNvSpPr>
          <p:nvPr>
            <p:ph type="sldNum" sz="quarter" idx="12"/>
          </p:nvPr>
        </p:nvSpPr>
        <p:spPr/>
        <p:txBody>
          <a:bodyPr/>
          <a:lstStyle/>
          <a:p>
            <a:fld id="{B68F88C8-0A9A-DA43-95C8-7FE161A05352}" type="slidenum">
              <a:rPr lang="en-US" smtClean="0"/>
              <a:t>14</a:t>
            </a:fld>
            <a:endParaRPr lang="en-US"/>
          </a:p>
        </p:txBody>
      </p:sp>
      <p:sp>
        <p:nvSpPr>
          <p:cNvPr id="4" name="Text Placeholder 3">
            <a:extLst>
              <a:ext uri="{FF2B5EF4-FFF2-40B4-BE49-F238E27FC236}">
                <a16:creationId xmlns:a16="http://schemas.microsoft.com/office/drawing/2014/main" id="{D99D3BBE-2EF6-4546-A14F-34AD5043BB01}"/>
              </a:ext>
            </a:extLst>
          </p:cNvPr>
          <p:cNvSpPr>
            <a:spLocks noGrp="1"/>
          </p:cNvSpPr>
          <p:nvPr>
            <p:ph type="body" sz="quarter" idx="11"/>
          </p:nvPr>
        </p:nvSpPr>
        <p:spPr>
          <a:xfrm>
            <a:off x="457200" y="10511"/>
            <a:ext cx="652743" cy="307777"/>
          </a:xfrm>
        </p:spPr>
        <p:txBody>
          <a:bodyPr/>
          <a:lstStyle/>
          <a:p>
            <a:r>
              <a:rPr lang="en-US" dirty="0"/>
              <a:t>IMPACT</a:t>
            </a:r>
          </a:p>
        </p:txBody>
      </p:sp>
      <p:graphicFrame>
        <p:nvGraphicFramePr>
          <p:cNvPr id="5" name="Diagram 4">
            <a:extLst>
              <a:ext uri="{FF2B5EF4-FFF2-40B4-BE49-F238E27FC236}">
                <a16:creationId xmlns:a16="http://schemas.microsoft.com/office/drawing/2014/main" id="{2FB7CA84-CCD6-40B2-8B6D-20E5C71614D4}"/>
              </a:ext>
            </a:extLst>
          </p:cNvPr>
          <p:cNvGraphicFramePr/>
          <p:nvPr>
            <p:extLst>
              <p:ext uri="{D42A27DB-BD31-4B8C-83A1-F6EECF244321}">
                <p14:modId xmlns:p14="http://schemas.microsoft.com/office/powerpoint/2010/main" val="2798686216"/>
              </p:ext>
            </p:extLst>
          </p:nvPr>
        </p:nvGraphicFramePr>
        <p:xfrm>
          <a:off x="1109943" y="1594022"/>
          <a:ext cx="6971376" cy="4732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3794BE31-F4ED-F009-30D3-5DD7E806107D}"/>
              </a:ext>
            </a:extLst>
          </p:cNvPr>
          <p:cNvSpPr txBox="1"/>
          <p:nvPr/>
        </p:nvSpPr>
        <p:spPr>
          <a:xfrm>
            <a:off x="8239493" y="2644170"/>
            <a:ext cx="3406702" cy="1569660"/>
          </a:xfrm>
          <a:prstGeom prst="rect">
            <a:avLst/>
          </a:prstGeom>
          <a:noFill/>
        </p:spPr>
        <p:txBody>
          <a:bodyPr wrap="none" rtlCol="0">
            <a:spAutoFit/>
          </a:bodyPr>
          <a:lstStyle/>
          <a:p>
            <a:r>
              <a:rPr lang="en-US" sz="4800" b="1" dirty="0">
                <a:latin typeface="+mj-lt"/>
              </a:rPr>
              <a:t>625 people </a:t>
            </a:r>
          </a:p>
          <a:p>
            <a:r>
              <a:rPr lang="en-US" sz="4800" b="1" dirty="0">
                <a:latin typeface="+mj-lt"/>
              </a:rPr>
              <a:t>housed</a:t>
            </a:r>
          </a:p>
        </p:txBody>
      </p:sp>
    </p:spTree>
    <p:extLst>
      <p:ext uri="{BB962C8B-B14F-4D97-AF65-F5344CB8AC3E}">
        <p14:creationId xmlns:p14="http://schemas.microsoft.com/office/powerpoint/2010/main" val="58971244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D7275A-E30B-445A-8FF7-FD9AA0675A3F}"/>
              </a:ext>
            </a:extLst>
          </p:cNvPr>
          <p:cNvSpPr>
            <a:spLocks noGrp="1"/>
          </p:cNvSpPr>
          <p:nvPr>
            <p:ph type="sldNum" sz="quarter" idx="12"/>
          </p:nvPr>
        </p:nvSpPr>
        <p:spPr/>
        <p:txBody>
          <a:bodyPr/>
          <a:lstStyle/>
          <a:p>
            <a:fld id="{B68F88C8-0A9A-DA43-95C8-7FE161A05352}" type="slidenum">
              <a:rPr lang="en-US" smtClean="0"/>
              <a:pPr/>
              <a:t>15</a:t>
            </a:fld>
            <a:endParaRPr lang="en-US"/>
          </a:p>
        </p:txBody>
      </p:sp>
      <p:sp>
        <p:nvSpPr>
          <p:cNvPr id="3" name="Title 2">
            <a:extLst>
              <a:ext uri="{FF2B5EF4-FFF2-40B4-BE49-F238E27FC236}">
                <a16:creationId xmlns:a16="http://schemas.microsoft.com/office/drawing/2014/main" id="{07C27D47-105F-41B9-ABF6-FB9212B6810F}"/>
              </a:ext>
            </a:extLst>
          </p:cNvPr>
          <p:cNvSpPr>
            <a:spLocks noGrp="1"/>
          </p:cNvSpPr>
          <p:nvPr>
            <p:ph type="title"/>
          </p:nvPr>
        </p:nvSpPr>
        <p:spPr/>
        <p:txBody>
          <a:bodyPr/>
          <a:lstStyle/>
          <a:p>
            <a:r>
              <a:rPr lang="en-US" dirty="0"/>
              <a:t>Discussion</a:t>
            </a:r>
            <a:br>
              <a:rPr lang="en-US" dirty="0"/>
            </a:br>
            <a:br>
              <a:rPr lang="en-US" dirty="0"/>
            </a:br>
            <a:r>
              <a:rPr lang="en-US" sz="2800" dirty="0"/>
              <a:t>More on the Denver SIB evaluation can be found on </a:t>
            </a:r>
            <a:r>
              <a:rPr lang="en-US" sz="2800" dirty="0">
                <a:solidFill>
                  <a:srgbClr val="FFC000"/>
                </a:solidFill>
              </a:rPr>
              <a:t>urban.org</a:t>
            </a:r>
            <a:br>
              <a:rPr lang="en-US" sz="2800" dirty="0">
                <a:solidFill>
                  <a:srgbClr val="FFC000"/>
                </a:solidFill>
              </a:rPr>
            </a:br>
            <a:r>
              <a:rPr lang="en-US" sz="2800" b="0" dirty="0"/>
              <a:t>Sarah Gillespie </a:t>
            </a:r>
            <a:r>
              <a:rPr lang="en-US" sz="2800" b="0" dirty="0">
                <a:hlinkClick r:id="rId3">
                  <a:extLst>
                    <a:ext uri="{A12FA001-AC4F-418D-AE19-62706E023703}">
                      <ahyp:hlinkClr xmlns:ahyp="http://schemas.microsoft.com/office/drawing/2018/hyperlinkcolor" val="tx"/>
                    </a:ext>
                  </a:extLst>
                </a:hlinkClick>
              </a:rPr>
              <a:t>sgillespie@urban.org</a:t>
            </a:r>
            <a:br>
              <a:rPr lang="en-US" sz="2800" b="0" dirty="0"/>
            </a:br>
            <a:endParaRPr lang="en-US" sz="1800" dirty="0"/>
          </a:p>
        </p:txBody>
      </p:sp>
    </p:spTree>
    <p:extLst>
      <p:ext uri="{BB962C8B-B14F-4D97-AF65-F5344CB8AC3E}">
        <p14:creationId xmlns:p14="http://schemas.microsoft.com/office/powerpoint/2010/main" val="3950846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E87A96-41CA-AE4C-B4DF-5A0B57C9A141}"/>
              </a:ext>
            </a:extLst>
          </p:cNvPr>
          <p:cNvSpPr>
            <a:spLocks noGrp="1"/>
          </p:cNvSpPr>
          <p:nvPr>
            <p:ph type="title"/>
          </p:nvPr>
        </p:nvSpPr>
        <p:spPr>
          <a:xfrm>
            <a:off x="366458" y="419460"/>
            <a:ext cx="11277600" cy="1157288"/>
          </a:xfrm>
        </p:spPr>
        <p:txBody>
          <a:bodyPr/>
          <a:lstStyle/>
          <a:p>
            <a:r>
              <a:rPr lang="en-US" dirty="0"/>
              <a:t>Chronic and unsheltered homelessness is increasing across the country</a:t>
            </a:r>
          </a:p>
        </p:txBody>
      </p:sp>
      <p:sp>
        <p:nvSpPr>
          <p:cNvPr id="2" name="Slide Number Placeholder 1">
            <a:extLst>
              <a:ext uri="{FF2B5EF4-FFF2-40B4-BE49-F238E27FC236}">
                <a16:creationId xmlns:a16="http://schemas.microsoft.com/office/drawing/2014/main" id="{B88475A2-70DE-914F-9C06-2493B4CD8F63}"/>
              </a:ext>
            </a:extLst>
          </p:cNvPr>
          <p:cNvSpPr>
            <a:spLocks noGrp="1"/>
          </p:cNvSpPr>
          <p:nvPr>
            <p:ph type="sldNum" sz="quarter" idx="12"/>
          </p:nvPr>
        </p:nvSpPr>
        <p:spPr/>
        <p:txBody>
          <a:bodyPr/>
          <a:lstStyle/>
          <a:p>
            <a:fld id="{B68F88C8-0A9A-DA43-95C8-7FE161A05352}" type="slidenum">
              <a:rPr lang="en-US" smtClean="0"/>
              <a:pPr/>
              <a:t>2</a:t>
            </a:fld>
            <a:endParaRPr lang="en-US"/>
          </a:p>
        </p:txBody>
      </p:sp>
      <p:sp>
        <p:nvSpPr>
          <p:cNvPr id="7" name="Text Placeholder 6">
            <a:extLst>
              <a:ext uri="{FF2B5EF4-FFF2-40B4-BE49-F238E27FC236}">
                <a16:creationId xmlns:a16="http://schemas.microsoft.com/office/drawing/2014/main" id="{55D4ADA9-226A-4AB7-A27E-C6C93C6D19DA}"/>
              </a:ext>
            </a:extLst>
          </p:cNvPr>
          <p:cNvSpPr>
            <a:spLocks noGrp="1"/>
          </p:cNvSpPr>
          <p:nvPr>
            <p:ph type="body" sz="quarter" idx="11"/>
          </p:nvPr>
        </p:nvSpPr>
        <p:spPr>
          <a:xfrm>
            <a:off x="457200" y="10511"/>
            <a:ext cx="1127232" cy="307777"/>
          </a:xfrm>
        </p:spPr>
        <p:txBody>
          <a:bodyPr/>
          <a:lstStyle/>
          <a:p>
            <a:r>
              <a:rPr lang="en-US" dirty="0"/>
              <a:t>Body of work</a:t>
            </a:r>
          </a:p>
        </p:txBody>
      </p:sp>
      <p:graphicFrame>
        <p:nvGraphicFramePr>
          <p:cNvPr id="4" name="Table 3">
            <a:extLst>
              <a:ext uri="{FF2B5EF4-FFF2-40B4-BE49-F238E27FC236}">
                <a16:creationId xmlns:a16="http://schemas.microsoft.com/office/drawing/2014/main" id="{981D7511-08AB-9D31-F88D-C39DB2172337}"/>
              </a:ext>
            </a:extLst>
          </p:cNvPr>
          <p:cNvGraphicFramePr>
            <a:graphicFrameLocks noGrp="1"/>
          </p:cNvGraphicFramePr>
          <p:nvPr/>
        </p:nvGraphicFramePr>
        <p:xfrm>
          <a:off x="526477" y="1494817"/>
          <a:ext cx="10957561" cy="4549140"/>
        </p:xfrm>
        <a:graphic>
          <a:graphicData uri="http://schemas.openxmlformats.org/drawingml/2006/table">
            <a:tbl>
              <a:tblPr firstRow="1" firstCol="1" bandRow="1">
                <a:tableStyleId>{5C22544A-7EE6-4342-B048-85BDC9FD1C3A}</a:tableStyleId>
              </a:tblPr>
              <a:tblGrid>
                <a:gridCol w="3900967">
                  <a:extLst>
                    <a:ext uri="{9D8B030D-6E8A-4147-A177-3AD203B41FA5}">
                      <a16:colId xmlns:a16="http://schemas.microsoft.com/office/drawing/2014/main" val="171166866"/>
                    </a:ext>
                  </a:extLst>
                </a:gridCol>
                <a:gridCol w="2315462">
                  <a:extLst>
                    <a:ext uri="{9D8B030D-6E8A-4147-A177-3AD203B41FA5}">
                      <a16:colId xmlns:a16="http://schemas.microsoft.com/office/drawing/2014/main" val="1676134774"/>
                    </a:ext>
                  </a:extLst>
                </a:gridCol>
                <a:gridCol w="2507090">
                  <a:extLst>
                    <a:ext uri="{9D8B030D-6E8A-4147-A177-3AD203B41FA5}">
                      <a16:colId xmlns:a16="http://schemas.microsoft.com/office/drawing/2014/main" val="3275252220"/>
                    </a:ext>
                  </a:extLst>
                </a:gridCol>
                <a:gridCol w="2234042">
                  <a:extLst>
                    <a:ext uri="{9D8B030D-6E8A-4147-A177-3AD203B41FA5}">
                      <a16:colId xmlns:a16="http://schemas.microsoft.com/office/drawing/2014/main" val="250414728"/>
                    </a:ext>
                  </a:extLst>
                </a:gridCol>
              </a:tblGrid>
              <a:tr h="708660">
                <a:tc>
                  <a:txBody>
                    <a:bodyPr/>
                    <a:lstStyle/>
                    <a:p>
                      <a:pPr marL="0" marR="0">
                        <a:lnSpc>
                          <a:spcPct val="107000"/>
                        </a:lnSpc>
                        <a:spcBef>
                          <a:spcPts val="0"/>
                        </a:spcBef>
                        <a:spcAft>
                          <a:spcPts val="0"/>
                        </a:spcAft>
                      </a:pPr>
                      <a:r>
                        <a:rPr lang="en-US" sz="1600" dirty="0">
                          <a:solidFill>
                            <a:schemeClr val="tx1"/>
                          </a:solidFill>
                          <a:effectLst/>
                        </a:rPr>
                        <a:t>Population</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solidFill>
                            <a:schemeClr val="tx1"/>
                          </a:solidFill>
                          <a:effectLst/>
                        </a:rPr>
                        <a:t>Total</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solidFill>
                            <a:schemeClr val="tx1"/>
                          </a:solidFill>
                          <a:effectLst/>
                        </a:rPr>
                        <a:t>Sheltered</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dirty="0">
                          <a:solidFill>
                            <a:schemeClr val="tx1"/>
                          </a:solidFill>
                          <a:effectLst/>
                        </a:rPr>
                        <a:t>Unsheltered</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6786357"/>
                  </a:ext>
                </a:extLst>
              </a:tr>
              <a:tr h="640080">
                <a:tc>
                  <a:txBody>
                    <a:bodyPr/>
                    <a:lstStyle/>
                    <a:p>
                      <a:pPr marL="0" marR="0">
                        <a:lnSpc>
                          <a:spcPct val="107000"/>
                        </a:lnSpc>
                        <a:spcBef>
                          <a:spcPts val="0"/>
                        </a:spcBef>
                        <a:spcAft>
                          <a:spcPts val="0"/>
                        </a:spcAft>
                      </a:pPr>
                      <a:r>
                        <a:rPr lang="en-US" sz="1600" b="0" dirty="0">
                          <a:solidFill>
                            <a:schemeClr val="tx1"/>
                          </a:solidFill>
                          <a:effectLst/>
                        </a:rPr>
                        <a:t>Overall </a:t>
                      </a:r>
                      <a:r>
                        <a:rPr lang="en-US" sz="1200" b="0" dirty="0">
                          <a:solidFill>
                            <a:schemeClr val="tx1"/>
                          </a:solidFill>
                          <a:effectLst/>
                        </a:rPr>
                        <a:t>(% </a:t>
                      </a:r>
                      <a:r>
                        <a:rPr lang="el-GR" sz="1200" b="0" dirty="0">
                          <a:solidFill>
                            <a:schemeClr val="tx1"/>
                          </a:solidFill>
                          <a:effectLst/>
                        </a:rPr>
                        <a:t>Δ</a:t>
                      </a:r>
                      <a:r>
                        <a:rPr lang="en-US" sz="1200" b="0" dirty="0">
                          <a:solidFill>
                            <a:schemeClr val="tx1"/>
                          </a:solidFill>
                          <a:effectLst/>
                        </a:rPr>
                        <a:t> 2010-2022)</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b="0" dirty="0">
                          <a:effectLst/>
                        </a:rPr>
                        <a:t>582,462 </a:t>
                      </a:r>
                      <a:r>
                        <a:rPr lang="en-US" sz="1000" b="0" dirty="0">
                          <a:solidFill>
                            <a:schemeClr val="accent5"/>
                          </a:solidFill>
                          <a:effectLst/>
                        </a:rPr>
                        <a:t>(-8.6%)</a:t>
                      </a:r>
                      <a:endParaRPr lang="en-US" sz="1000" b="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b="0" kern="1200" dirty="0">
                          <a:solidFill>
                            <a:schemeClr val="dk1"/>
                          </a:solidFill>
                          <a:effectLst/>
                          <a:latin typeface="+mn-lt"/>
                          <a:ea typeface="+mn-ea"/>
                          <a:cs typeface="+mn-cs"/>
                        </a:rPr>
                        <a:t>3</a:t>
                      </a:r>
                      <a:r>
                        <a:rPr lang="en-US" sz="1600" b="0" dirty="0">
                          <a:effectLst/>
                        </a:rPr>
                        <a:t>48,630 </a:t>
                      </a:r>
                      <a:r>
                        <a:rPr lang="en-US" sz="1000" b="0" dirty="0">
                          <a:solidFill>
                            <a:schemeClr val="accent5"/>
                          </a:solidFill>
                          <a:effectLst/>
                        </a:rPr>
                        <a:t>(-13.6%)</a:t>
                      </a:r>
                      <a:endParaRPr lang="en-US" sz="1000" b="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gn="l" defTabSz="914400" rtl="0" eaLnBrk="1" latinLnBrk="0" hangingPunct="1">
                        <a:lnSpc>
                          <a:spcPct val="107000"/>
                        </a:lnSpc>
                        <a:spcBef>
                          <a:spcPts val="0"/>
                        </a:spcBef>
                        <a:spcAft>
                          <a:spcPts val="0"/>
                        </a:spcAft>
                      </a:pPr>
                      <a:r>
                        <a:rPr lang="en-US" sz="1600" b="0" kern="1200" dirty="0">
                          <a:solidFill>
                            <a:schemeClr val="dk1"/>
                          </a:solidFill>
                          <a:effectLst/>
                          <a:latin typeface="+mn-lt"/>
                          <a:ea typeface="+mn-ea"/>
                          <a:cs typeface="+mn-cs"/>
                        </a:rPr>
                        <a:t>233,832 </a:t>
                      </a:r>
                      <a:r>
                        <a:rPr lang="en-US" sz="1000" b="0" kern="1200" dirty="0">
                          <a:solidFill>
                            <a:schemeClr val="tx1"/>
                          </a:solidFill>
                          <a:effectLst/>
                          <a:latin typeface="+mn-lt"/>
                          <a:ea typeface="+mn-ea"/>
                          <a:cs typeface="+mn-cs"/>
                        </a:rPr>
                        <a:t>(0.1%)</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3000880776"/>
                  </a:ext>
                </a:extLst>
              </a:tr>
              <a:tr h="640080">
                <a:tc>
                  <a:txBody>
                    <a:bodyPr/>
                    <a:lstStyle/>
                    <a:p>
                      <a:pPr marL="0" marR="0">
                        <a:lnSpc>
                          <a:spcPct val="107000"/>
                        </a:lnSpc>
                        <a:spcBef>
                          <a:spcPts val="0"/>
                        </a:spcBef>
                        <a:spcAft>
                          <a:spcPts val="0"/>
                        </a:spcAft>
                      </a:pPr>
                      <a:r>
                        <a:rPr lang="en-US" sz="1600" b="0" dirty="0">
                          <a:solidFill>
                            <a:schemeClr val="tx1"/>
                          </a:solidFill>
                          <a:effectLst/>
                        </a:rPr>
                        <a:t>Individuals </a:t>
                      </a:r>
                      <a:r>
                        <a:rPr lang="en-US" sz="1200" b="0" dirty="0">
                          <a:solidFill>
                            <a:schemeClr val="tx1"/>
                          </a:solidFill>
                          <a:effectLst/>
                        </a:rPr>
                        <a:t>(% </a:t>
                      </a:r>
                      <a:r>
                        <a:rPr lang="el-GR" sz="1200" b="0" dirty="0">
                          <a:solidFill>
                            <a:schemeClr val="tx1"/>
                          </a:solidFill>
                          <a:effectLst/>
                        </a:rPr>
                        <a:t>Δ</a:t>
                      </a:r>
                      <a:r>
                        <a:rPr lang="en-US" sz="1200" b="0" dirty="0">
                          <a:solidFill>
                            <a:schemeClr val="tx1"/>
                          </a:solidFill>
                          <a:effectLst/>
                        </a:rPr>
                        <a:t> 2010-2022)</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b="0" dirty="0">
                          <a:effectLst/>
                        </a:rPr>
                        <a:t>421,392 </a:t>
                      </a:r>
                      <a:r>
                        <a:rPr lang="en-US" sz="1000" b="0" dirty="0">
                          <a:solidFill>
                            <a:schemeClr val="accent4"/>
                          </a:solidFill>
                          <a:effectLst/>
                        </a:rPr>
                        <a:t>(+6.6%)</a:t>
                      </a:r>
                      <a:endParaRPr lang="en-US"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b="0" dirty="0">
                          <a:effectLst/>
                        </a:rPr>
                        <a:t>204,774 </a:t>
                      </a:r>
                      <a:r>
                        <a:rPr lang="en-US" sz="1000" b="0" dirty="0">
                          <a:solidFill>
                            <a:schemeClr val="accent5"/>
                          </a:solidFill>
                          <a:effectLst/>
                        </a:rPr>
                        <a:t>(-3.4%)</a:t>
                      </a:r>
                      <a:endParaRPr lang="en-US"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gn="l" defTabSz="914400" rtl="0" eaLnBrk="1" latinLnBrk="0" hangingPunct="1">
                        <a:lnSpc>
                          <a:spcPct val="107000"/>
                        </a:lnSpc>
                        <a:spcBef>
                          <a:spcPts val="0"/>
                        </a:spcBef>
                        <a:spcAft>
                          <a:spcPts val="0"/>
                        </a:spcAft>
                      </a:pPr>
                      <a:r>
                        <a:rPr lang="en-US" sz="1600" b="0" kern="1200" dirty="0">
                          <a:solidFill>
                            <a:schemeClr val="dk1"/>
                          </a:solidFill>
                          <a:effectLst/>
                          <a:latin typeface="+mn-lt"/>
                          <a:ea typeface="+mn-ea"/>
                          <a:cs typeface="+mn-cs"/>
                        </a:rPr>
                        <a:t>216,146 </a:t>
                      </a:r>
                      <a:r>
                        <a:rPr lang="en-US" sz="1000" b="0" kern="1200" dirty="0">
                          <a:solidFill>
                            <a:schemeClr val="accent4"/>
                          </a:solidFill>
                          <a:effectLst/>
                          <a:latin typeface="+mn-lt"/>
                          <a:ea typeface="+mn-ea"/>
                          <a:cs typeface="+mn-cs"/>
                        </a:rPr>
                        <a:t>(+18.2%)</a:t>
                      </a:r>
                      <a:endParaRPr lang="en-US" sz="1000" b="0" kern="1200" dirty="0">
                        <a:solidFill>
                          <a:schemeClr val="dk1"/>
                        </a:solidFill>
                        <a:effectLst/>
                        <a:latin typeface="+mn-lt"/>
                        <a:ea typeface="+mn-ea"/>
                        <a:cs typeface="+mn-cs"/>
                      </a:endParaRPr>
                    </a:p>
                  </a:txBody>
                  <a:tcPr marL="68580" marR="68580" marT="0"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87110007"/>
                  </a:ext>
                </a:extLst>
              </a:tr>
              <a:tr h="640080">
                <a:tc>
                  <a:txBody>
                    <a:bodyPr/>
                    <a:lstStyle/>
                    <a:p>
                      <a:pPr marL="0" marR="0">
                        <a:lnSpc>
                          <a:spcPct val="107000"/>
                        </a:lnSpc>
                        <a:spcBef>
                          <a:spcPts val="0"/>
                        </a:spcBef>
                        <a:spcAft>
                          <a:spcPts val="0"/>
                        </a:spcAft>
                      </a:pPr>
                      <a:r>
                        <a:rPr lang="en-US" sz="1600" b="0" dirty="0">
                          <a:solidFill>
                            <a:schemeClr val="tx1"/>
                          </a:solidFill>
                          <a:effectLst/>
                        </a:rPr>
                        <a:t>People in Families </a:t>
                      </a:r>
                      <a:r>
                        <a:rPr lang="en-US" sz="1200" b="0" dirty="0">
                          <a:solidFill>
                            <a:schemeClr val="tx1"/>
                          </a:solidFill>
                          <a:effectLst/>
                        </a:rPr>
                        <a:t>(% </a:t>
                      </a:r>
                      <a:r>
                        <a:rPr lang="el-GR" sz="1200" b="0" dirty="0">
                          <a:solidFill>
                            <a:schemeClr val="tx1"/>
                          </a:solidFill>
                          <a:effectLst/>
                        </a:rPr>
                        <a:t>Δ</a:t>
                      </a:r>
                      <a:r>
                        <a:rPr lang="en-US" sz="1200" b="0" dirty="0">
                          <a:solidFill>
                            <a:schemeClr val="tx1"/>
                          </a:solidFill>
                          <a:effectLst/>
                        </a:rPr>
                        <a:t> 2010-2022)</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b="0" dirty="0">
                          <a:effectLst/>
                        </a:rPr>
                        <a:t>161,070 </a:t>
                      </a:r>
                      <a:r>
                        <a:rPr lang="en-US" sz="1000" b="0" dirty="0">
                          <a:solidFill>
                            <a:schemeClr val="accent5"/>
                          </a:solidFill>
                          <a:effectLst/>
                        </a:rPr>
                        <a:t>(-33.4%)</a:t>
                      </a:r>
                      <a:endParaRPr lang="en-US" sz="1000" b="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b="0" dirty="0">
                          <a:effectLst/>
                        </a:rPr>
                        <a:t>143,733 </a:t>
                      </a:r>
                      <a:r>
                        <a:rPr lang="en-US" sz="1000" b="0" dirty="0">
                          <a:solidFill>
                            <a:schemeClr val="accent5"/>
                          </a:solidFill>
                          <a:effectLst/>
                        </a:rPr>
                        <a:t>(-24.9%)</a:t>
                      </a:r>
                      <a:endParaRPr lang="en-US" sz="1000" b="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b="0" dirty="0">
                          <a:effectLst/>
                        </a:rPr>
                        <a:t>17,337 </a:t>
                      </a:r>
                      <a:r>
                        <a:rPr lang="en-US" sz="1000" b="0" dirty="0">
                          <a:solidFill>
                            <a:schemeClr val="accent5"/>
                          </a:solidFill>
                          <a:effectLst/>
                        </a:rPr>
                        <a:t>(-65.7%)</a:t>
                      </a:r>
                      <a:endParaRPr lang="en-US" sz="1000" b="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3424034928"/>
                  </a:ext>
                </a:extLst>
              </a:tr>
              <a:tr h="640080">
                <a:tc>
                  <a:txBody>
                    <a:bodyPr/>
                    <a:lstStyle/>
                    <a:p>
                      <a:pPr marL="0" marR="0">
                        <a:lnSpc>
                          <a:spcPct val="107000"/>
                        </a:lnSpc>
                        <a:spcBef>
                          <a:spcPts val="0"/>
                        </a:spcBef>
                        <a:spcAft>
                          <a:spcPts val="0"/>
                        </a:spcAft>
                      </a:pPr>
                      <a:r>
                        <a:rPr lang="en-US" sz="1600" b="0" dirty="0">
                          <a:solidFill>
                            <a:schemeClr val="tx1"/>
                          </a:solidFill>
                          <a:effectLst/>
                        </a:rPr>
                        <a:t>Individuals Experiencing Chronic Homelessness </a:t>
                      </a:r>
                      <a:r>
                        <a:rPr lang="en-US" sz="1200" b="0" dirty="0">
                          <a:solidFill>
                            <a:schemeClr val="tx1"/>
                          </a:solidFill>
                          <a:effectLst/>
                        </a:rPr>
                        <a:t>(% </a:t>
                      </a:r>
                      <a:r>
                        <a:rPr lang="el-GR" sz="1200" b="0" dirty="0">
                          <a:solidFill>
                            <a:schemeClr val="tx1"/>
                          </a:solidFill>
                          <a:effectLst/>
                        </a:rPr>
                        <a:t>Δ</a:t>
                      </a:r>
                      <a:r>
                        <a:rPr lang="en-US" sz="1200" b="0" dirty="0">
                          <a:solidFill>
                            <a:schemeClr val="tx1"/>
                          </a:solidFill>
                          <a:effectLst/>
                        </a:rPr>
                        <a:t> 2010-2022)</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b="0" dirty="0">
                          <a:effectLst/>
                        </a:rPr>
                        <a:t>127,768 </a:t>
                      </a:r>
                      <a:r>
                        <a:rPr lang="en-US" sz="1000" b="0" dirty="0">
                          <a:solidFill>
                            <a:schemeClr val="accent4"/>
                          </a:solidFill>
                          <a:effectLst/>
                        </a:rPr>
                        <a:t>(+20.5%)</a:t>
                      </a:r>
                      <a:endParaRPr lang="en-US" sz="10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b="0" dirty="0">
                          <a:effectLst/>
                        </a:rPr>
                        <a:t>78,615 </a:t>
                      </a:r>
                      <a:r>
                        <a:rPr lang="en-US" sz="1000" b="0" dirty="0">
                          <a:solidFill>
                            <a:schemeClr val="accent4"/>
                          </a:solidFill>
                          <a:effectLst/>
                        </a:rPr>
                        <a:t>(+13.4%)</a:t>
                      </a:r>
                      <a:endParaRPr lang="en-US" sz="10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b="0" dirty="0">
                          <a:effectLst/>
                        </a:rPr>
                        <a:t>49,153 </a:t>
                      </a:r>
                      <a:r>
                        <a:rPr lang="en-US" sz="1000" b="0" dirty="0">
                          <a:solidFill>
                            <a:schemeClr val="accent4"/>
                          </a:solidFill>
                          <a:effectLst/>
                        </a:rPr>
                        <a:t>(+25.3%)</a:t>
                      </a:r>
                      <a:endParaRPr lang="en-US" sz="1000" b="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3665589869"/>
                  </a:ext>
                </a:extLst>
              </a:tr>
              <a:tr h="640080">
                <a:tc>
                  <a:txBody>
                    <a:bodyPr/>
                    <a:lstStyle/>
                    <a:p>
                      <a:pPr marL="0" marR="0">
                        <a:lnSpc>
                          <a:spcPct val="107000"/>
                        </a:lnSpc>
                        <a:spcBef>
                          <a:spcPts val="0"/>
                        </a:spcBef>
                        <a:spcAft>
                          <a:spcPts val="0"/>
                        </a:spcAft>
                      </a:pPr>
                      <a:r>
                        <a:rPr lang="en-US" sz="1600" b="0" dirty="0">
                          <a:solidFill>
                            <a:schemeClr val="tx1"/>
                          </a:solidFill>
                          <a:effectLst/>
                        </a:rPr>
                        <a:t>Veterans </a:t>
                      </a:r>
                      <a:r>
                        <a:rPr lang="en-US" sz="1200" b="0" dirty="0">
                          <a:solidFill>
                            <a:schemeClr val="tx1"/>
                          </a:solidFill>
                          <a:effectLst/>
                        </a:rPr>
                        <a:t>(% </a:t>
                      </a:r>
                      <a:r>
                        <a:rPr lang="el-GR" sz="1200" b="0" dirty="0">
                          <a:solidFill>
                            <a:schemeClr val="tx1"/>
                          </a:solidFill>
                          <a:effectLst/>
                        </a:rPr>
                        <a:t>Δ</a:t>
                      </a:r>
                      <a:r>
                        <a:rPr lang="en-US" sz="1200" b="0" dirty="0">
                          <a:solidFill>
                            <a:schemeClr val="tx1"/>
                          </a:solidFill>
                          <a:effectLst/>
                        </a:rPr>
                        <a:t> 2009-2022)</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b="0" dirty="0">
                          <a:effectLst/>
                        </a:rPr>
                        <a:t>33,129 </a:t>
                      </a:r>
                      <a:r>
                        <a:rPr lang="en-US" sz="1000" b="0" dirty="0">
                          <a:solidFill>
                            <a:schemeClr val="accent5"/>
                          </a:solidFill>
                          <a:effectLst/>
                        </a:rPr>
                        <a:t>(-54.8%)</a:t>
                      </a:r>
                      <a:endParaRPr lang="en-US" sz="1000" b="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b="0" dirty="0">
                          <a:effectLst/>
                        </a:rPr>
                        <a:t>19,565 </a:t>
                      </a:r>
                      <a:r>
                        <a:rPr lang="en-US" sz="1000" b="0" dirty="0">
                          <a:solidFill>
                            <a:schemeClr val="accent5"/>
                          </a:solidFill>
                          <a:effectLst/>
                        </a:rPr>
                        <a:t>(-54.9%)</a:t>
                      </a:r>
                      <a:endParaRPr lang="en-US" sz="1000" b="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b="0" dirty="0">
                          <a:effectLst/>
                        </a:rPr>
                        <a:t>13,564 </a:t>
                      </a:r>
                      <a:r>
                        <a:rPr lang="en-US" sz="1000" b="0" dirty="0">
                          <a:solidFill>
                            <a:schemeClr val="accent5"/>
                          </a:solidFill>
                          <a:effectLst/>
                        </a:rPr>
                        <a:t>(-54.7%)</a:t>
                      </a:r>
                      <a:endParaRPr lang="en-US" sz="1000" b="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2329074633"/>
                  </a:ext>
                </a:extLst>
              </a:tr>
              <a:tr h="640080">
                <a:tc>
                  <a:txBody>
                    <a:bodyPr/>
                    <a:lstStyle/>
                    <a:p>
                      <a:pPr marL="0" marR="0">
                        <a:lnSpc>
                          <a:spcPct val="107000"/>
                        </a:lnSpc>
                        <a:spcBef>
                          <a:spcPts val="0"/>
                        </a:spcBef>
                        <a:spcAft>
                          <a:spcPts val="0"/>
                        </a:spcAft>
                      </a:pPr>
                      <a:r>
                        <a:rPr lang="en-US" sz="1600" b="0" dirty="0">
                          <a:solidFill>
                            <a:schemeClr val="tx1"/>
                          </a:solidFill>
                          <a:effectLst/>
                        </a:rPr>
                        <a:t>Unaccompanied Youth </a:t>
                      </a:r>
                      <a:r>
                        <a:rPr lang="en-US" sz="1200" b="0" dirty="0">
                          <a:solidFill>
                            <a:schemeClr val="tx1"/>
                          </a:solidFill>
                          <a:effectLst/>
                        </a:rPr>
                        <a:t>(% </a:t>
                      </a:r>
                      <a:r>
                        <a:rPr lang="el-GR" sz="1200" b="0" dirty="0">
                          <a:solidFill>
                            <a:schemeClr val="tx1"/>
                          </a:solidFill>
                          <a:effectLst/>
                        </a:rPr>
                        <a:t>Δ</a:t>
                      </a:r>
                      <a:r>
                        <a:rPr lang="en-US" sz="1200" b="0" dirty="0">
                          <a:solidFill>
                            <a:schemeClr val="tx1"/>
                          </a:solidFill>
                          <a:effectLst/>
                        </a:rPr>
                        <a:t> 2017-2022)</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b="0" dirty="0">
                          <a:effectLst/>
                        </a:rPr>
                        <a:t>30,090 </a:t>
                      </a:r>
                      <a:r>
                        <a:rPr lang="en-US" sz="1000" b="0" dirty="0">
                          <a:solidFill>
                            <a:schemeClr val="accent5"/>
                          </a:solidFill>
                          <a:effectLst/>
                        </a:rPr>
                        <a:t>(-21.4%)</a:t>
                      </a:r>
                      <a:endParaRPr lang="en-US" sz="1000" b="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b="0" dirty="0">
                          <a:effectLst/>
                        </a:rPr>
                        <a:t>17,104 </a:t>
                      </a:r>
                      <a:r>
                        <a:rPr lang="en-US" sz="1000" b="0" dirty="0">
                          <a:solidFill>
                            <a:schemeClr val="accent5"/>
                          </a:solidFill>
                          <a:effectLst/>
                        </a:rPr>
                        <a:t>(-7.8%)</a:t>
                      </a:r>
                      <a:endParaRPr lang="en-US" sz="1000" b="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600" b="0" dirty="0">
                          <a:effectLst/>
                        </a:rPr>
                        <a:t>12,986 </a:t>
                      </a:r>
                      <a:r>
                        <a:rPr lang="en-US" sz="1000" b="0" dirty="0">
                          <a:solidFill>
                            <a:schemeClr val="accent5"/>
                          </a:solidFill>
                          <a:effectLst/>
                        </a:rPr>
                        <a:t>(-34.3%)</a:t>
                      </a:r>
                      <a:endParaRPr lang="en-US" sz="1000" b="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253733773"/>
                  </a:ext>
                </a:extLst>
              </a:tr>
            </a:tbl>
          </a:graphicData>
        </a:graphic>
      </p:graphicFrame>
      <p:sp>
        <p:nvSpPr>
          <p:cNvPr id="5" name="TextBox 4">
            <a:extLst>
              <a:ext uri="{FF2B5EF4-FFF2-40B4-BE49-F238E27FC236}">
                <a16:creationId xmlns:a16="http://schemas.microsoft.com/office/drawing/2014/main" id="{230BE370-E38D-E472-1188-A3FACB490150}"/>
              </a:ext>
            </a:extLst>
          </p:cNvPr>
          <p:cNvSpPr txBox="1"/>
          <p:nvPr/>
        </p:nvSpPr>
        <p:spPr>
          <a:xfrm>
            <a:off x="4143983" y="6449255"/>
            <a:ext cx="3270447" cy="246221"/>
          </a:xfrm>
          <a:prstGeom prst="rect">
            <a:avLst/>
          </a:prstGeom>
          <a:noFill/>
        </p:spPr>
        <p:txBody>
          <a:bodyPr wrap="none" rtlCol="0">
            <a:spAutoFit/>
          </a:bodyPr>
          <a:lstStyle/>
          <a:p>
            <a:r>
              <a:rPr lang="en-US" sz="1000" dirty="0"/>
              <a:t>HUD, 2022 Annual Homelessness Assessment Report</a:t>
            </a:r>
          </a:p>
        </p:txBody>
      </p:sp>
    </p:spTree>
    <p:extLst>
      <p:ext uri="{BB962C8B-B14F-4D97-AF65-F5344CB8AC3E}">
        <p14:creationId xmlns:p14="http://schemas.microsoft.com/office/powerpoint/2010/main" val="337904854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E87A96-41CA-AE4C-B4DF-5A0B57C9A141}"/>
              </a:ext>
            </a:extLst>
          </p:cNvPr>
          <p:cNvSpPr>
            <a:spLocks noGrp="1"/>
          </p:cNvSpPr>
          <p:nvPr>
            <p:ph type="title"/>
          </p:nvPr>
        </p:nvSpPr>
        <p:spPr>
          <a:xfrm>
            <a:off x="366458" y="419460"/>
            <a:ext cx="11277600" cy="1157288"/>
          </a:xfrm>
        </p:spPr>
        <p:txBody>
          <a:bodyPr/>
          <a:lstStyle/>
          <a:p>
            <a:r>
              <a:rPr lang="en-US" dirty="0"/>
              <a:t>Chronic and unsheltered homelessness is linked to police contacts, jail stays, and ER visits</a:t>
            </a:r>
          </a:p>
        </p:txBody>
      </p:sp>
      <p:sp>
        <p:nvSpPr>
          <p:cNvPr id="2" name="Slide Number Placeholder 1">
            <a:extLst>
              <a:ext uri="{FF2B5EF4-FFF2-40B4-BE49-F238E27FC236}">
                <a16:creationId xmlns:a16="http://schemas.microsoft.com/office/drawing/2014/main" id="{B88475A2-70DE-914F-9C06-2493B4CD8F63}"/>
              </a:ext>
            </a:extLst>
          </p:cNvPr>
          <p:cNvSpPr>
            <a:spLocks noGrp="1"/>
          </p:cNvSpPr>
          <p:nvPr>
            <p:ph type="sldNum" sz="quarter" idx="12"/>
          </p:nvPr>
        </p:nvSpPr>
        <p:spPr/>
        <p:txBody>
          <a:bodyPr/>
          <a:lstStyle/>
          <a:p>
            <a:fld id="{B68F88C8-0A9A-DA43-95C8-7FE161A05352}" type="slidenum">
              <a:rPr lang="en-US" smtClean="0"/>
              <a:pPr/>
              <a:t>3</a:t>
            </a:fld>
            <a:endParaRPr lang="en-US"/>
          </a:p>
        </p:txBody>
      </p:sp>
      <p:sp>
        <p:nvSpPr>
          <p:cNvPr id="7" name="Text Placeholder 6">
            <a:extLst>
              <a:ext uri="{FF2B5EF4-FFF2-40B4-BE49-F238E27FC236}">
                <a16:creationId xmlns:a16="http://schemas.microsoft.com/office/drawing/2014/main" id="{55D4ADA9-226A-4AB7-A27E-C6C93C6D19DA}"/>
              </a:ext>
            </a:extLst>
          </p:cNvPr>
          <p:cNvSpPr>
            <a:spLocks noGrp="1"/>
          </p:cNvSpPr>
          <p:nvPr>
            <p:ph type="body" sz="quarter" idx="11"/>
          </p:nvPr>
        </p:nvSpPr>
        <p:spPr>
          <a:xfrm>
            <a:off x="457200" y="10511"/>
            <a:ext cx="1127232" cy="307777"/>
          </a:xfrm>
        </p:spPr>
        <p:txBody>
          <a:bodyPr/>
          <a:lstStyle/>
          <a:p>
            <a:r>
              <a:rPr lang="en-US" dirty="0"/>
              <a:t>Body of work</a:t>
            </a:r>
          </a:p>
        </p:txBody>
      </p:sp>
      <p:pic>
        <p:nvPicPr>
          <p:cNvPr id="5" name="Picture 2" descr="People Incarcerated More than Once are 13 Times More likely to Experience Homelessness than the General Public">
            <a:extLst>
              <a:ext uri="{FF2B5EF4-FFF2-40B4-BE49-F238E27FC236}">
                <a16:creationId xmlns:a16="http://schemas.microsoft.com/office/drawing/2014/main" id="{F5B8D01C-19D3-F27B-CD74-66FFC4A38A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4274"/>
          <a:stretch/>
        </p:blipFill>
        <p:spPr bwMode="auto">
          <a:xfrm>
            <a:off x="973244" y="1911220"/>
            <a:ext cx="4441043" cy="41168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People Experiencing Unsheltered Homelessness are More Likely to Interact with the Justice System and Emergency Services than People in Shelters.">
            <a:extLst>
              <a:ext uri="{FF2B5EF4-FFF2-40B4-BE49-F238E27FC236}">
                <a16:creationId xmlns:a16="http://schemas.microsoft.com/office/drawing/2014/main" id="{66F6DACD-67E5-C285-CF79-DD3D2FCF43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5036"/>
          <a:stretch/>
        </p:blipFill>
        <p:spPr bwMode="auto">
          <a:xfrm>
            <a:off x="6458175" y="1825607"/>
            <a:ext cx="4651673" cy="4222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37100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a:extLst>
              <a:ext uri="{FF2B5EF4-FFF2-40B4-BE49-F238E27FC236}">
                <a16:creationId xmlns:a16="http://schemas.microsoft.com/office/drawing/2014/main" id="{B661C1BB-513C-D5B2-7BC5-D40659FB459C}"/>
              </a:ext>
            </a:extLst>
          </p:cNvPr>
          <p:cNvSpPr>
            <a:spLocks noGrp="1"/>
          </p:cNvSpPr>
          <p:nvPr>
            <p:ph type="title"/>
          </p:nvPr>
        </p:nvSpPr>
        <p:spPr/>
        <p:txBody>
          <a:bodyPr/>
          <a:lstStyle/>
          <a:p>
            <a:r>
              <a:rPr lang="en-US" dirty="0"/>
              <a:t>Denver designed the SIB to break the homelessness-jail cycle</a:t>
            </a:r>
          </a:p>
        </p:txBody>
      </p:sp>
      <p:sp>
        <p:nvSpPr>
          <p:cNvPr id="2" name="Slide Number Placeholder 1">
            <a:extLst>
              <a:ext uri="{FF2B5EF4-FFF2-40B4-BE49-F238E27FC236}">
                <a16:creationId xmlns:a16="http://schemas.microsoft.com/office/drawing/2014/main" id="{BF46CC2F-A8CD-4B19-AED4-C58A2619E4AB}"/>
              </a:ext>
            </a:extLst>
          </p:cNvPr>
          <p:cNvSpPr>
            <a:spLocks noGrp="1"/>
          </p:cNvSpPr>
          <p:nvPr>
            <p:ph type="sldNum" sz="quarter" idx="12"/>
          </p:nvPr>
        </p:nvSpPr>
        <p:spPr/>
        <p:txBody>
          <a:bodyPr anchor="ctr">
            <a:normAutofit/>
          </a:bodyPr>
          <a:lstStyle/>
          <a:p>
            <a:pPr>
              <a:spcAft>
                <a:spcPts val="600"/>
              </a:spcAft>
            </a:pPr>
            <a:fld id="{B68F88C8-0A9A-DA43-95C8-7FE161A05352}" type="slidenum">
              <a:rPr lang="en-US" smtClean="0"/>
              <a:pPr>
                <a:spcAft>
                  <a:spcPts val="600"/>
                </a:spcAft>
              </a:pPr>
              <a:t>4</a:t>
            </a:fld>
            <a:endParaRPr lang="en-US"/>
          </a:p>
        </p:txBody>
      </p:sp>
      <p:sp>
        <p:nvSpPr>
          <p:cNvPr id="13" name="Text Placeholder 12">
            <a:extLst>
              <a:ext uri="{FF2B5EF4-FFF2-40B4-BE49-F238E27FC236}">
                <a16:creationId xmlns:a16="http://schemas.microsoft.com/office/drawing/2014/main" id="{730319DE-C001-42CC-BCA5-9AF2F9CD6867}"/>
              </a:ext>
            </a:extLst>
          </p:cNvPr>
          <p:cNvSpPr>
            <a:spLocks noGrp="1"/>
          </p:cNvSpPr>
          <p:nvPr>
            <p:ph type="body" sz="quarter" idx="11"/>
          </p:nvPr>
        </p:nvSpPr>
        <p:spPr>
          <a:xfrm>
            <a:off x="457200" y="10511"/>
            <a:ext cx="880369" cy="307777"/>
          </a:xfrm>
        </p:spPr>
        <p:txBody>
          <a:bodyPr/>
          <a:lstStyle/>
          <a:p>
            <a:r>
              <a:rPr lang="en-US" dirty="0"/>
              <a:t>Approach</a:t>
            </a:r>
          </a:p>
        </p:txBody>
      </p:sp>
      <p:pic>
        <p:nvPicPr>
          <p:cNvPr id="14" name="Picture 13">
            <a:extLst>
              <a:ext uri="{FF2B5EF4-FFF2-40B4-BE49-F238E27FC236}">
                <a16:creationId xmlns:a16="http://schemas.microsoft.com/office/drawing/2014/main" id="{670425B0-031F-4DB9-8D3C-B93082AA1C68}"/>
              </a:ext>
            </a:extLst>
          </p:cNvPr>
          <p:cNvPicPr>
            <a:picLocks noChangeAspect="1"/>
          </p:cNvPicPr>
          <p:nvPr/>
        </p:nvPicPr>
        <p:blipFill>
          <a:blip r:embed="rId2"/>
          <a:stretch>
            <a:fillRect/>
          </a:stretch>
        </p:blipFill>
        <p:spPr>
          <a:xfrm>
            <a:off x="3318051" y="1508066"/>
            <a:ext cx="5555897" cy="4810356"/>
          </a:xfrm>
          <a:prstGeom prst="rect">
            <a:avLst/>
          </a:prstGeom>
        </p:spPr>
      </p:pic>
    </p:spTree>
    <p:extLst>
      <p:ext uri="{BB962C8B-B14F-4D97-AF65-F5344CB8AC3E}">
        <p14:creationId xmlns:p14="http://schemas.microsoft.com/office/powerpoint/2010/main" val="150526817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89DD3D-1DE4-4E90-9FC6-AAB8EC17C060}"/>
              </a:ext>
            </a:extLst>
          </p:cNvPr>
          <p:cNvSpPr>
            <a:spLocks noGrp="1"/>
          </p:cNvSpPr>
          <p:nvPr>
            <p:ph type="sldNum" sz="quarter" idx="4"/>
          </p:nvPr>
        </p:nvSpPr>
        <p:spPr/>
        <p:txBody>
          <a:bodyPr/>
          <a:lstStyle/>
          <a:p>
            <a:fld id="{B68F88C8-0A9A-DA43-95C8-7FE161A05352}" type="slidenum">
              <a:rPr lang="en-US" smtClean="0"/>
              <a:t>5</a:t>
            </a:fld>
            <a:endParaRPr lang="en-US" dirty="0"/>
          </a:p>
        </p:txBody>
      </p:sp>
      <p:sp>
        <p:nvSpPr>
          <p:cNvPr id="2" name="Title 1">
            <a:extLst>
              <a:ext uri="{FF2B5EF4-FFF2-40B4-BE49-F238E27FC236}">
                <a16:creationId xmlns:a16="http://schemas.microsoft.com/office/drawing/2014/main" id="{F0E98D74-6C0A-4E70-959B-C0B54AE0A179}"/>
              </a:ext>
            </a:extLst>
          </p:cNvPr>
          <p:cNvSpPr>
            <a:spLocks noGrp="1"/>
          </p:cNvSpPr>
          <p:nvPr>
            <p:ph type="title"/>
          </p:nvPr>
        </p:nvSpPr>
        <p:spPr/>
        <p:txBody>
          <a:bodyPr/>
          <a:lstStyle/>
          <a:p>
            <a:r>
              <a:rPr lang="en-US" dirty="0"/>
              <a:t>When people experiencing homelessness were offered housing, most took it and stayed for the long term.</a:t>
            </a:r>
          </a:p>
        </p:txBody>
      </p:sp>
      <p:sp>
        <p:nvSpPr>
          <p:cNvPr id="9" name="Text Placeholder 8">
            <a:extLst>
              <a:ext uri="{FF2B5EF4-FFF2-40B4-BE49-F238E27FC236}">
                <a16:creationId xmlns:a16="http://schemas.microsoft.com/office/drawing/2014/main" id="{2CB98B1A-CBD4-44B2-A901-21B9A91D4477}"/>
              </a:ext>
            </a:extLst>
          </p:cNvPr>
          <p:cNvSpPr>
            <a:spLocks noGrp="1"/>
          </p:cNvSpPr>
          <p:nvPr>
            <p:ph type="body" sz="quarter" idx="11"/>
          </p:nvPr>
        </p:nvSpPr>
        <p:spPr>
          <a:xfrm>
            <a:off x="457200" y="10511"/>
            <a:ext cx="830677" cy="307777"/>
          </a:xfrm>
        </p:spPr>
        <p:txBody>
          <a:bodyPr/>
          <a:lstStyle/>
          <a:p>
            <a:r>
              <a:rPr lang="en-US" dirty="0"/>
              <a:t>Overview</a:t>
            </a:r>
          </a:p>
        </p:txBody>
      </p:sp>
      <p:sp>
        <p:nvSpPr>
          <p:cNvPr id="11" name="TextBox 10">
            <a:extLst>
              <a:ext uri="{FF2B5EF4-FFF2-40B4-BE49-F238E27FC236}">
                <a16:creationId xmlns:a16="http://schemas.microsoft.com/office/drawing/2014/main" id="{DB55046B-5E12-43E8-9AF0-5A404F006491}"/>
              </a:ext>
            </a:extLst>
          </p:cNvPr>
          <p:cNvSpPr txBox="1"/>
          <p:nvPr/>
        </p:nvSpPr>
        <p:spPr>
          <a:xfrm>
            <a:off x="2494906" y="3294368"/>
            <a:ext cx="7202186"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94546"/>
                </a:solidFill>
                <a:effectLst/>
                <a:uLnTx/>
                <a:uFillTx/>
                <a:latin typeface="Lato Light" panose="020F0302020204030203" pitchFamily="34" charset="77"/>
                <a:ea typeface="+mn-ea"/>
                <a:cs typeface="+mn-cs"/>
              </a:rPr>
              <a:t>After three years in the supportive housing program, </a:t>
            </a:r>
            <a:r>
              <a:rPr kumimoji="0" lang="en-US" sz="3200" b="1" i="0" u="none" strike="noStrike" kern="1200" cap="none" spc="0" normalizeH="0" baseline="0" noProof="0">
                <a:ln>
                  <a:noFill/>
                </a:ln>
                <a:solidFill>
                  <a:srgbClr val="169CEC"/>
                </a:solidFill>
                <a:effectLst/>
                <a:uLnTx/>
                <a:uFillTx/>
                <a:latin typeface="Lato" panose="020F0502020204030203" pitchFamily="34" charset="77"/>
                <a:ea typeface="+mn-ea"/>
                <a:cs typeface="+mn-cs"/>
              </a:rPr>
              <a:t>77 percent </a:t>
            </a:r>
            <a:r>
              <a:rPr kumimoji="0" lang="en-US" sz="3200" b="0" i="0" u="none" strike="noStrike" kern="1200" cap="none" spc="0" normalizeH="0" baseline="0" noProof="0">
                <a:ln>
                  <a:noFill/>
                </a:ln>
                <a:solidFill>
                  <a:srgbClr val="494546"/>
                </a:solidFill>
                <a:effectLst/>
                <a:uLnTx/>
                <a:uFillTx/>
                <a:latin typeface="Lato Light" panose="020F0302020204030203" pitchFamily="34" charset="77"/>
                <a:ea typeface="+mn-ea"/>
                <a:cs typeface="+mn-cs"/>
              </a:rPr>
              <a:t>of participants remained in </a:t>
            </a:r>
            <a:r>
              <a:rPr kumimoji="0" lang="en-US" sz="3200" b="1" i="0" u="none" strike="noStrike" kern="1200" cap="none" spc="0" normalizeH="0" baseline="0" noProof="0">
                <a:ln>
                  <a:noFill/>
                </a:ln>
                <a:solidFill>
                  <a:srgbClr val="169CEC"/>
                </a:solidFill>
                <a:effectLst/>
                <a:uLnTx/>
                <a:uFillTx/>
                <a:latin typeface="Lato" panose="020F0502020204030203" pitchFamily="34" charset="77"/>
                <a:ea typeface="+mn-ea"/>
                <a:cs typeface="+mn-cs"/>
              </a:rPr>
              <a:t>stable housing</a:t>
            </a:r>
            <a:r>
              <a:rPr kumimoji="0" lang="en-US" sz="3200" b="0" i="0" u="none" strike="noStrike" kern="1200" cap="none" spc="0" normalizeH="0" baseline="0" noProof="0">
                <a:ln>
                  <a:noFill/>
                </a:ln>
                <a:solidFill>
                  <a:srgbClr val="494546"/>
                </a:solidFill>
                <a:effectLst/>
                <a:uLnTx/>
                <a:uFillTx/>
                <a:latin typeface="Lato Light" panose="020F0302020204030203" pitchFamily="34" charset="77"/>
                <a:ea typeface="+mn-ea"/>
                <a:cs typeface="+mn-cs"/>
              </a:rPr>
              <a:t>.</a:t>
            </a:r>
          </a:p>
        </p:txBody>
      </p:sp>
      <p:cxnSp>
        <p:nvCxnSpPr>
          <p:cNvPr id="12" name="Straight Connector 11">
            <a:extLst>
              <a:ext uri="{FF2B5EF4-FFF2-40B4-BE49-F238E27FC236}">
                <a16:creationId xmlns:a16="http://schemas.microsoft.com/office/drawing/2014/main" id="{F11919DB-3136-49D7-871B-FD8F24D0DA4A}"/>
              </a:ext>
            </a:extLst>
          </p:cNvPr>
          <p:cNvCxnSpPr>
            <a:cxnSpLocks/>
          </p:cNvCxnSpPr>
          <p:nvPr/>
        </p:nvCxnSpPr>
        <p:spPr>
          <a:xfrm>
            <a:off x="2314162" y="5261259"/>
            <a:ext cx="7563676"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81AB5C61-0358-425C-A966-4B633843CCF1}"/>
              </a:ext>
            </a:extLst>
          </p:cNvPr>
          <p:cNvGrpSpPr/>
          <p:nvPr/>
        </p:nvGrpSpPr>
        <p:grpSpPr>
          <a:xfrm>
            <a:off x="4578531" y="2688397"/>
            <a:ext cx="3053591" cy="469977"/>
            <a:chOff x="4578531" y="2832779"/>
            <a:chExt cx="3053591" cy="469977"/>
          </a:xfrm>
        </p:grpSpPr>
        <p:sp>
          <p:nvSpPr>
            <p:cNvPr id="14" name="Freeform 12">
              <a:extLst>
                <a:ext uri="{FF2B5EF4-FFF2-40B4-BE49-F238E27FC236}">
                  <a16:creationId xmlns:a16="http://schemas.microsoft.com/office/drawing/2014/main" id="{AD98BEFF-47D9-4C98-9896-E8E5C6A511D2}"/>
                </a:ext>
              </a:extLst>
            </p:cNvPr>
            <p:cNvSpPr/>
            <p:nvPr/>
          </p:nvSpPr>
          <p:spPr>
            <a:xfrm>
              <a:off x="4578531" y="2845361"/>
              <a:ext cx="457199" cy="457395"/>
            </a:xfrm>
            <a:custGeom>
              <a:avLst/>
              <a:gdLst>
                <a:gd name="connsiteX0" fmla="*/ 228600 w 457199"/>
                <a:gd name="connsiteY0" fmla="*/ 0 h 457395"/>
                <a:gd name="connsiteX1" fmla="*/ 457199 w 457199"/>
                <a:gd name="connsiteY1" fmla="*/ 268345 h 457395"/>
                <a:gd name="connsiteX2" fmla="*/ 398417 w 457199"/>
                <a:gd name="connsiteY2" fmla="*/ 268345 h 457395"/>
                <a:gd name="connsiteX3" fmla="*/ 398417 w 457199"/>
                <a:gd name="connsiteY3" fmla="*/ 457395 h 457395"/>
                <a:gd name="connsiteX4" fmla="*/ 58782 w 457199"/>
                <a:gd name="connsiteY4" fmla="*/ 457395 h 457395"/>
                <a:gd name="connsiteX5" fmla="*/ 58782 w 457199"/>
                <a:gd name="connsiteY5" fmla="*/ 268345 h 457395"/>
                <a:gd name="connsiteX6" fmla="*/ 0 w 457199"/>
                <a:gd name="connsiteY6" fmla="*/ 268345 h 45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199" h="457395">
                  <a:moveTo>
                    <a:pt x="228600" y="0"/>
                  </a:moveTo>
                  <a:lnTo>
                    <a:pt x="457199" y="268345"/>
                  </a:lnTo>
                  <a:lnTo>
                    <a:pt x="398417" y="268345"/>
                  </a:lnTo>
                  <a:lnTo>
                    <a:pt x="398417" y="457395"/>
                  </a:lnTo>
                  <a:lnTo>
                    <a:pt x="58782" y="457395"/>
                  </a:lnTo>
                  <a:lnTo>
                    <a:pt x="58782" y="268345"/>
                  </a:lnTo>
                  <a:lnTo>
                    <a:pt x="0" y="26834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Freeform 13">
              <a:extLst>
                <a:ext uri="{FF2B5EF4-FFF2-40B4-BE49-F238E27FC236}">
                  <a16:creationId xmlns:a16="http://schemas.microsoft.com/office/drawing/2014/main" id="{CD8DAAE0-43D8-432D-8E6D-269C4807B87B}"/>
                </a:ext>
              </a:extLst>
            </p:cNvPr>
            <p:cNvSpPr/>
            <p:nvPr/>
          </p:nvSpPr>
          <p:spPr>
            <a:xfrm>
              <a:off x="5443995" y="2841167"/>
              <a:ext cx="457199" cy="457395"/>
            </a:xfrm>
            <a:custGeom>
              <a:avLst/>
              <a:gdLst>
                <a:gd name="connsiteX0" fmla="*/ 228600 w 457199"/>
                <a:gd name="connsiteY0" fmla="*/ 0 h 457395"/>
                <a:gd name="connsiteX1" fmla="*/ 457199 w 457199"/>
                <a:gd name="connsiteY1" fmla="*/ 268345 h 457395"/>
                <a:gd name="connsiteX2" fmla="*/ 398417 w 457199"/>
                <a:gd name="connsiteY2" fmla="*/ 268345 h 457395"/>
                <a:gd name="connsiteX3" fmla="*/ 398417 w 457199"/>
                <a:gd name="connsiteY3" fmla="*/ 457395 h 457395"/>
                <a:gd name="connsiteX4" fmla="*/ 58782 w 457199"/>
                <a:gd name="connsiteY4" fmla="*/ 457395 h 457395"/>
                <a:gd name="connsiteX5" fmla="*/ 58782 w 457199"/>
                <a:gd name="connsiteY5" fmla="*/ 268345 h 457395"/>
                <a:gd name="connsiteX6" fmla="*/ 0 w 457199"/>
                <a:gd name="connsiteY6" fmla="*/ 268345 h 45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199" h="457395">
                  <a:moveTo>
                    <a:pt x="228600" y="0"/>
                  </a:moveTo>
                  <a:lnTo>
                    <a:pt x="457199" y="268345"/>
                  </a:lnTo>
                  <a:lnTo>
                    <a:pt x="398417" y="268345"/>
                  </a:lnTo>
                  <a:lnTo>
                    <a:pt x="398417" y="457395"/>
                  </a:lnTo>
                  <a:lnTo>
                    <a:pt x="58782" y="457395"/>
                  </a:lnTo>
                  <a:lnTo>
                    <a:pt x="58782" y="268345"/>
                  </a:lnTo>
                  <a:lnTo>
                    <a:pt x="0" y="26834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Freeform 14">
              <a:extLst>
                <a:ext uri="{FF2B5EF4-FFF2-40B4-BE49-F238E27FC236}">
                  <a16:creationId xmlns:a16="http://schemas.microsoft.com/office/drawing/2014/main" id="{F828C347-4F6E-4C43-BEDE-C422D516856D}"/>
                </a:ext>
              </a:extLst>
            </p:cNvPr>
            <p:cNvSpPr/>
            <p:nvPr/>
          </p:nvSpPr>
          <p:spPr>
            <a:xfrm>
              <a:off x="6309459" y="2836973"/>
              <a:ext cx="457199" cy="457395"/>
            </a:xfrm>
            <a:custGeom>
              <a:avLst/>
              <a:gdLst>
                <a:gd name="connsiteX0" fmla="*/ 228600 w 457199"/>
                <a:gd name="connsiteY0" fmla="*/ 0 h 457395"/>
                <a:gd name="connsiteX1" fmla="*/ 457199 w 457199"/>
                <a:gd name="connsiteY1" fmla="*/ 268345 h 457395"/>
                <a:gd name="connsiteX2" fmla="*/ 398417 w 457199"/>
                <a:gd name="connsiteY2" fmla="*/ 268345 h 457395"/>
                <a:gd name="connsiteX3" fmla="*/ 398417 w 457199"/>
                <a:gd name="connsiteY3" fmla="*/ 457395 h 457395"/>
                <a:gd name="connsiteX4" fmla="*/ 58782 w 457199"/>
                <a:gd name="connsiteY4" fmla="*/ 457395 h 457395"/>
                <a:gd name="connsiteX5" fmla="*/ 58782 w 457199"/>
                <a:gd name="connsiteY5" fmla="*/ 268345 h 457395"/>
                <a:gd name="connsiteX6" fmla="*/ 0 w 457199"/>
                <a:gd name="connsiteY6" fmla="*/ 268345 h 45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199" h="457395">
                  <a:moveTo>
                    <a:pt x="228600" y="0"/>
                  </a:moveTo>
                  <a:lnTo>
                    <a:pt x="457199" y="268345"/>
                  </a:lnTo>
                  <a:lnTo>
                    <a:pt x="398417" y="268345"/>
                  </a:lnTo>
                  <a:lnTo>
                    <a:pt x="398417" y="457395"/>
                  </a:lnTo>
                  <a:lnTo>
                    <a:pt x="58782" y="457395"/>
                  </a:lnTo>
                  <a:lnTo>
                    <a:pt x="58782" y="268345"/>
                  </a:lnTo>
                  <a:lnTo>
                    <a:pt x="0" y="268345"/>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Freeform 15">
              <a:extLst>
                <a:ext uri="{FF2B5EF4-FFF2-40B4-BE49-F238E27FC236}">
                  <a16:creationId xmlns:a16="http://schemas.microsoft.com/office/drawing/2014/main" id="{0DA45E50-E382-4A86-A4AE-A3F0A3CEBE0F}"/>
                </a:ext>
              </a:extLst>
            </p:cNvPr>
            <p:cNvSpPr/>
            <p:nvPr/>
          </p:nvSpPr>
          <p:spPr>
            <a:xfrm>
              <a:off x="7174923" y="2832779"/>
              <a:ext cx="457199" cy="457395"/>
            </a:xfrm>
            <a:custGeom>
              <a:avLst/>
              <a:gdLst>
                <a:gd name="connsiteX0" fmla="*/ 228600 w 457199"/>
                <a:gd name="connsiteY0" fmla="*/ 0 h 457395"/>
                <a:gd name="connsiteX1" fmla="*/ 457199 w 457199"/>
                <a:gd name="connsiteY1" fmla="*/ 268345 h 457395"/>
                <a:gd name="connsiteX2" fmla="*/ 398417 w 457199"/>
                <a:gd name="connsiteY2" fmla="*/ 268345 h 457395"/>
                <a:gd name="connsiteX3" fmla="*/ 398417 w 457199"/>
                <a:gd name="connsiteY3" fmla="*/ 457395 h 457395"/>
                <a:gd name="connsiteX4" fmla="*/ 58782 w 457199"/>
                <a:gd name="connsiteY4" fmla="*/ 457395 h 457395"/>
                <a:gd name="connsiteX5" fmla="*/ 58782 w 457199"/>
                <a:gd name="connsiteY5" fmla="*/ 268345 h 457395"/>
                <a:gd name="connsiteX6" fmla="*/ 0 w 457199"/>
                <a:gd name="connsiteY6" fmla="*/ 268345 h 45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199" h="457395">
                  <a:moveTo>
                    <a:pt x="228600" y="0"/>
                  </a:moveTo>
                  <a:lnTo>
                    <a:pt x="457199" y="268345"/>
                  </a:lnTo>
                  <a:lnTo>
                    <a:pt x="398417" y="268345"/>
                  </a:lnTo>
                  <a:lnTo>
                    <a:pt x="398417" y="457395"/>
                  </a:lnTo>
                  <a:lnTo>
                    <a:pt x="58782" y="457395"/>
                  </a:lnTo>
                  <a:lnTo>
                    <a:pt x="58782" y="268345"/>
                  </a:lnTo>
                  <a:lnTo>
                    <a:pt x="0" y="268345"/>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cxnSp>
        <p:nvCxnSpPr>
          <p:cNvPr id="18" name="Straight Connector 17">
            <a:extLst>
              <a:ext uri="{FF2B5EF4-FFF2-40B4-BE49-F238E27FC236}">
                <a16:creationId xmlns:a16="http://schemas.microsoft.com/office/drawing/2014/main" id="{4747796A-B78E-4CF7-8967-B925869E7F3B}"/>
              </a:ext>
            </a:extLst>
          </p:cNvPr>
          <p:cNvCxnSpPr>
            <a:cxnSpLocks/>
          </p:cNvCxnSpPr>
          <p:nvPr/>
        </p:nvCxnSpPr>
        <p:spPr>
          <a:xfrm>
            <a:off x="2314162" y="2333574"/>
            <a:ext cx="7563676" cy="0"/>
          </a:xfrm>
          <a:prstGeom prst="line">
            <a:avLst/>
          </a:prstGeom>
          <a:ln w="571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207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8A54F-88DF-4740-92F9-62328AD30A8C}"/>
              </a:ext>
            </a:extLst>
          </p:cNvPr>
          <p:cNvSpPr>
            <a:spLocks noGrp="1"/>
          </p:cNvSpPr>
          <p:nvPr>
            <p:ph type="title"/>
          </p:nvPr>
        </p:nvSpPr>
        <p:spPr/>
        <p:txBody>
          <a:bodyPr/>
          <a:lstStyle/>
          <a:p>
            <a:r>
              <a:rPr lang="en-US" dirty="0"/>
              <a:t>People in supportive housing received more housing assistance and spent fewer days in shelters on average than people receiving usual services.</a:t>
            </a:r>
          </a:p>
        </p:txBody>
      </p:sp>
      <p:sp>
        <p:nvSpPr>
          <p:cNvPr id="3" name="Slide Number Placeholder 2">
            <a:extLst>
              <a:ext uri="{FF2B5EF4-FFF2-40B4-BE49-F238E27FC236}">
                <a16:creationId xmlns:a16="http://schemas.microsoft.com/office/drawing/2014/main" id="{CDEC9AFD-3A73-4761-A1F1-EE467E3621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F88C8-0A9A-DA43-95C8-7FE161A05352}" type="slidenum">
              <a:rPr kumimoji="0" lang="en-US" sz="1000" b="0" i="0" u="none" strike="noStrike" kern="1200" cap="none" spc="0" normalizeH="0" baseline="0" noProof="0" smtClean="0">
                <a:ln>
                  <a:noFill/>
                </a:ln>
                <a:solidFill>
                  <a:srgbClr val="494546">
                    <a:tint val="75000"/>
                  </a:srgbClr>
                </a:solidFill>
                <a:effectLst/>
                <a:uLnTx/>
                <a:uFillTx/>
                <a:latin typeface="Lato"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srgbClr val="494546">
                  <a:tint val="75000"/>
                </a:srgbClr>
              </a:solidFill>
              <a:effectLst/>
              <a:uLnTx/>
              <a:uFillTx/>
              <a:latin typeface="Lato" charset="0"/>
            </a:endParaRPr>
          </a:p>
        </p:txBody>
      </p:sp>
      <p:sp>
        <p:nvSpPr>
          <p:cNvPr id="4" name="Text Placeholder 3">
            <a:extLst>
              <a:ext uri="{FF2B5EF4-FFF2-40B4-BE49-F238E27FC236}">
                <a16:creationId xmlns:a16="http://schemas.microsoft.com/office/drawing/2014/main" id="{322C8881-67BB-4A25-A31F-0BCCA6579302}"/>
              </a:ext>
            </a:extLst>
          </p:cNvPr>
          <p:cNvSpPr>
            <a:spLocks noGrp="1"/>
          </p:cNvSpPr>
          <p:nvPr>
            <p:ph type="body" sz="quarter" idx="11"/>
          </p:nvPr>
        </p:nvSpPr>
        <p:spPr>
          <a:xfrm>
            <a:off x="457200" y="10511"/>
            <a:ext cx="769763" cy="307777"/>
          </a:xfrm>
        </p:spPr>
        <p:txBody>
          <a:bodyPr/>
          <a:lstStyle/>
          <a:p>
            <a:r>
              <a:rPr lang="en-US" dirty="0"/>
              <a:t>Findings</a:t>
            </a:r>
          </a:p>
        </p:txBody>
      </p:sp>
      <p:pic>
        <p:nvPicPr>
          <p:cNvPr id="6" name="Picture 5">
            <a:extLst>
              <a:ext uri="{FF2B5EF4-FFF2-40B4-BE49-F238E27FC236}">
                <a16:creationId xmlns:a16="http://schemas.microsoft.com/office/drawing/2014/main" id="{2A6CF338-09FB-4F21-A884-3AB01EC6BEA0}"/>
              </a:ext>
            </a:extLst>
          </p:cNvPr>
          <p:cNvPicPr>
            <a:picLocks noChangeAspect="1"/>
          </p:cNvPicPr>
          <p:nvPr/>
        </p:nvPicPr>
        <p:blipFill>
          <a:blip r:embed="rId3"/>
          <a:stretch>
            <a:fillRect/>
          </a:stretch>
        </p:blipFill>
        <p:spPr>
          <a:xfrm>
            <a:off x="3232241" y="7089305"/>
            <a:ext cx="7130959" cy="2676579"/>
          </a:xfrm>
          <a:prstGeom prst="rect">
            <a:avLst/>
          </a:prstGeom>
        </p:spPr>
      </p:pic>
      <p:graphicFrame>
        <p:nvGraphicFramePr>
          <p:cNvPr id="5" name="Chart 4">
            <a:extLst>
              <a:ext uri="{FF2B5EF4-FFF2-40B4-BE49-F238E27FC236}">
                <a16:creationId xmlns:a16="http://schemas.microsoft.com/office/drawing/2014/main" id="{5A745126-3739-5344-9D21-74B03AA65F62}"/>
              </a:ext>
            </a:extLst>
          </p:cNvPr>
          <p:cNvGraphicFramePr/>
          <p:nvPr>
            <p:extLst>
              <p:ext uri="{D42A27DB-BD31-4B8C-83A1-F6EECF244321}">
                <p14:modId xmlns:p14="http://schemas.microsoft.com/office/powerpoint/2010/main" val="2016049679"/>
              </p:ext>
            </p:extLst>
          </p:nvPr>
        </p:nvGraphicFramePr>
        <p:xfrm>
          <a:off x="457200" y="2397755"/>
          <a:ext cx="10985863" cy="3616234"/>
        </p:xfrm>
        <a:graphic>
          <a:graphicData uri="http://schemas.openxmlformats.org/drawingml/2006/chart">
            <c:chart xmlns:c="http://schemas.openxmlformats.org/drawingml/2006/chart" xmlns:r="http://schemas.openxmlformats.org/officeDocument/2006/relationships" r:id="rId4"/>
          </a:graphicData>
        </a:graphic>
      </p:graphicFrame>
      <p:sp>
        <p:nvSpPr>
          <p:cNvPr id="7" name="Right Bracket 6">
            <a:extLst>
              <a:ext uri="{FF2B5EF4-FFF2-40B4-BE49-F238E27FC236}">
                <a16:creationId xmlns:a16="http://schemas.microsoft.com/office/drawing/2014/main" id="{4DC278DE-F8E2-A74A-A3F6-DC6440BAC9C6}"/>
              </a:ext>
            </a:extLst>
          </p:cNvPr>
          <p:cNvSpPr/>
          <p:nvPr/>
        </p:nvSpPr>
        <p:spPr>
          <a:xfrm>
            <a:off x="10672997" y="3222885"/>
            <a:ext cx="134911" cy="914400"/>
          </a:xfrm>
          <a:prstGeom prst="rightBracket">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546"/>
              </a:solidFill>
              <a:effectLst/>
              <a:uLnTx/>
              <a:uFillTx/>
              <a:latin typeface="Arial"/>
              <a:ea typeface="+mn-ea"/>
              <a:cs typeface="+mn-cs"/>
            </a:endParaRPr>
          </a:p>
        </p:txBody>
      </p:sp>
      <p:sp>
        <p:nvSpPr>
          <p:cNvPr id="8" name="TextBox 7">
            <a:extLst>
              <a:ext uri="{FF2B5EF4-FFF2-40B4-BE49-F238E27FC236}">
                <a16:creationId xmlns:a16="http://schemas.microsoft.com/office/drawing/2014/main" id="{EE6B0D62-B277-2D46-9F2D-784EF4D61231}"/>
              </a:ext>
            </a:extLst>
          </p:cNvPr>
          <p:cNvSpPr txBox="1"/>
          <p:nvPr/>
        </p:nvSpPr>
        <p:spPr>
          <a:xfrm>
            <a:off x="10835962" y="3495419"/>
            <a:ext cx="120613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FFFFFF">
                    <a:lumMod val="50000"/>
                  </a:srgbClr>
                </a:solidFill>
                <a:effectLst/>
                <a:uLnTx/>
                <a:uFillTx/>
                <a:latin typeface="Lato" panose="020F0502020204030203" pitchFamily="34" charset="77"/>
                <a:ea typeface="+mn-ea"/>
                <a:cs typeface="+mn-cs"/>
              </a:rPr>
              <a:t>+594%</a:t>
            </a:r>
          </a:p>
        </p:txBody>
      </p:sp>
      <p:sp>
        <p:nvSpPr>
          <p:cNvPr id="10" name="Right Bracket 9">
            <a:extLst>
              <a:ext uri="{FF2B5EF4-FFF2-40B4-BE49-F238E27FC236}">
                <a16:creationId xmlns:a16="http://schemas.microsoft.com/office/drawing/2014/main" id="{1A813615-0480-8045-AB3A-AE6E3D89B09A}"/>
              </a:ext>
            </a:extLst>
          </p:cNvPr>
          <p:cNvSpPr/>
          <p:nvPr/>
        </p:nvSpPr>
        <p:spPr>
          <a:xfrm>
            <a:off x="7418203" y="4619468"/>
            <a:ext cx="134911" cy="914400"/>
          </a:xfrm>
          <a:prstGeom prst="rightBracket">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546"/>
              </a:solidFill>
              <a:effectLst/>
              <a:uLnTx/>
              <a:uFillTx/>
              <a:latin typeface="Arial"/>
              <a:ea typeface="+mn-ea"/>
              <a:cs typeface="+mn-cs"/>
            </a:endParaRPr>
          </a:p>
        </p:txBody>
      </p:sp>
      <p:sp>
        <p:nvSpPr>
          <p:cNvPr id="11" name="TextBox 10">
            <a:extLst>
              <a:ext uri="{FF2B5EF4-FFF2-40B4-BE49-F238E27FC236}">
                <a16:creationId xmlns:a16="http://schemas.microsoft.com/office/drawing/2014/main" id="{52DF644E-4158-654C-BFE1-7691E931D669}"/>
              </a:ext>
            </a:extLst>
          </p:cNvPr>
          <p:cNvSpPr txBox="1"/>
          <p:nvPr/>
        </p:nvSpPr>
        <p:spPr>
          <a:xfrm>
            <a:off x="7581169" y="4910139"/>
            <a:ext cx="120613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FFFFFF">
                    <a:lumMod val="50000"/>
                  </a:srgbClr>
                </a:solidFill>
                <a:effectLst/>
                <a:uLnTx/>
                <a:uFillTx/>
                <a:latin typeface="Lato" panose="020F0502020204030203" pitchFamily="34" charset="77"/>
                <a:ea typeface="+mn-ea"/>
                <a:cs typeface="+mn-cs"/>
              </a:rPr>
              <a:t>-35%</a:t>
            </a:r>
          </a:p>
        </p:txBody>
      </p:sp>
    </p:spTree>
    <p:extLst>
      <p:ext uri="{BB962C8B-B14F-4D97-AF65-F5344CB8AC3E}">
        <p14:creationId xmlns:p14="http://schemas.microsoft.com/office/powerpoint/2010/main" val="95423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8A54F-88DF-4740-92F9-62328AD30A8C}"/>
              </a:ext>
            </a:extLst>
          </p:cNvPr>
          <p:cNvSpPr>
            <a:spLocks noGrp="1"/>
          </p:cNvSpPr>
          <p:nvPr>
            <p:ph type="title"/>
          </p:nvPr>
        </p:nvSpPr>
        <p:spPr/>
        <p:txBody>
          <a:bodyPr/>
          <a:lstStyle/>
          <a:p>
            <a:r>
              <a:rPr lang="en-US" dirty="0"/>
              <a:t>People in supportive housing had fewer interactions with the criminal justice system on average than people receiving usual services.</a:t>
            </a:r>
          </a:p>
        </p:txBody>
      </p:sp>
      <p:sp>
        <p:nvSpPr>
          <p:cNvPr id="3" name="Slide Number Placeholder 2">
            <a:extLst>
              <a:ext uri="{FF2B5EF4-FFF2-40B4-BE49-F238E27FC236}">
                <a16:creationId xmlns:a16="http://schemas.microsoft.com/office/drawing/2014/main" id="{CDEC9AFD-3A73-4761-A1F1-EE467E3621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F88C8-0A9A-DA43-95C8-7FE161A05352}" type="slidenum">
              <a:rPr kumimoji="0" lang="en-US" sz="1000" b="0" i="0" u="none" strike="noStrike" kern="1200" cap="none" spc="0" normalizeH="0" baseline="0" noProof="0" smtClean="0">
                <a:ln>
                  <a:noFill/>
                </a:ln>
                <a:solidFill>
                  <a:srgbClr val="494546">
                    <a:tint val="75000"/>
                  </a:srgbClr>
                </a:solidFill>
                <a:effectLst/>
                <a:uLnTx/>
                <a:uFillTx/>
                <a:latin typeface="Lato"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srgbClr val="494546">
                  <a:tint val="75000"/>
                </a:srgbClr>
              </a:solidFill>
              <a:effectLst/>
              <a:uLnTx/>
              <a:uFillTx/>
              <a:latin typeface="Lato" charset="0"/>
            </a:endParaRPr>
          </a:p>
        </p:txBody>
      </p:sp>
      <p:sp>
        <p:nvSpPr>
          <p:cNvPr id="4" name="Text Placeholder 3">
            <a:extLst>
              <a:ext uri="{FF2B5EF4-FFF2-40B4-BE49-F238E27FC236}">
                <a16:creationId xmlns:a16="http://schemas.microsoft.com/office/drawing/2014/main" id="{322C8881-67BB-4A25-A31F-0BCCA6579302}"/>
              </a:ext>
            </a:extLst>
          </p:cNvPr>
          <p:cNvSpPr>
            <a:spLocks noGrp="1"/>
          </p:cNvSpPr>
          <p:nvPr>
            <p:ph type="body" sz="quarter" idx="11"/>
          </p:nvPr>
        </p:nvSpPr>
        <p:spPr>
          <a:xfrm>
            <a:off x="457200" y="10511"/>
            <a:ext cx="769763" cy="307777"/>
          </a:xfrm>
        </p:spPr>
        <p:txBody>
          <a:bodyPr/>
          <a:lstStyle/>
          <a:p>
            <a:r>
              <a:rPr lang="en-US" dirty="0"/>
              <a:t>Findings</a:t>
            </a:r>
          </a:p>
        </p:txBody>
      </p:sp>
      <p:pic>
        <p:nvPicPr>
          <p:cNvPr id="5" name="Picture 4">
            <a:extLst>
              <a:ext uri="{FF2B5EF4-FFF2-40B4-BE49-F238E27FC236}">
                <a16:creationId xmlns:a16="http://schemas.microsoft.com/office/drawing/2014/main" id="{AB32FCCA-E849-49CB-921F-11B88B8B856D}"/>
              </a:ext>
            </a:extLst>
          </p:cNvPr>
          <p:cNvPicPr>
            <a:picLocks noChangeAspect="1"/>
          </p:cNvPicPr>
          <p:nvPr/>
        </p:nvPicPr>
        <p:blipFill>
          <a:blip r:embed="rId3"/>
          <a:stretch>
            <a:fillRect/>
          </a:stretch>
        </p:blipFill>
        <p:spPr>
          <a:xfrm>
            <a:off x="2228850" y="7399872"/>
            <a:ext cx="6762750" cy="3400425"/>
          </a:xfrm>
          <a:prstGeom prst="rect">
            <a:avLst/>
          </a:prstGeom>
        </p:spPr>
      </p:pic>
      <p:graphicFrame>
        <p:nvGraphicFramePr>
          <p:cNvPr id="7" name="Chart 6">
            <a:extLst>
              <a:ext uri="{FF2B5EF4-FFF2-40B4-BE49-F238E27FC236}">
                <a16:creationId xmlns:a16="http://schemas.microsoft.com/office/drawing/2014/main" id="{3EE40FCD-3F86-BB4F-A2B8-FAF4C682BBDC}"/>
              </a:ext>
            </a:extLst>
          </p:cNvPr>
          <p:cNvGraphicFramePr/>
          <p:nvPr/>
        </p:nvGraphicFramePr>
        <p:xfrm>
          <a:off x="457199" y="2379618"/>
          <a:ext cx="10985863" cy="3616234"/>
        </p:xfrm>
        <a:graphic>
          <a:graphicData uri="http://schemas.openxmlformats.org/drawingml/2006/chart">
            <c:chart xmlns:c="http://schemas.openxmlformats.org/drawingml/2006/chart" xmlns:r="http://schemas.openxmlformats.org/officeDocument/2006/relationships" r:id="rId4"/>
          </a:graphicData>
        </a:graphic>
      </p:graphicFrame>
      <p:sp>
        <p:nvSpPr>
          <p:cNvPr id="8" name="Right Bracket 7">
            <a:extLst>
              <a:ext uri="{FF2B5EF4-FFF2-40B4-BE49-F238E27FC236}">
                <a16:creationId xmlns:a16="http://schemas.microsoft.com/office/drawing/2014/main" id="{F5022024-31BB-6E4E-A98A-1089632984DB}"/>
              </a:ext>
            </a:extLst>
          </p:cNvPr>
          <p:cNvSpPr/>
          <p:nvPr/>
        </p:nvSpPr>
        <p:spPr>
          <a:xfrm>
            <a:off x="5950130" y="3108959"/>
            <a:ext cx="134911" cy="640080"/>
          </a:xfrm>
          <a:prstGeom prst="rightBracket">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546"/>
              </a:solidFill>
              <a:effectLst/>
              <a:uLnTx/>
              <a:uFillTx/>
              <a:latin typeface="Arial"/>
              <a:ea typeface="+mn-ea"/>
              <a:cs typeface="+mn-cs"/>
            </a:endParaRPr>
          </a:p>
        </p:txBody>
      </p:sp>
      <p:sp>
        <p:nvSpPr>
          <p:cNvPr id="9" name="TextBox 8">
            <a:extLst>
              <a:ext uri="{FF2B5EF4-FFF2-40B4-BE49-F238E27FC236}">
                <a16:creationId xmlns:a16="http://schemas.microsoft.com/office/drawing/2014/main" id="{EE0887BC-27F2-3142-9806-A453AEFF4A85}"/>
              </a:ext>
            </a:extLst>
          </p:cNvPr>
          <p:cNvSpPr txBox="1"/>
          <p:nvPr/>
        </p:nvSpPr>
        <p:spPr>
          <a:xfrm>
            <a:off x="6096000" y="3213556"/>
            <a:ext cx="120613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FFFFFF">
                    <a:lumMod val="50000"/>
                  </a:srgbClr>
                </a:solidFill>
                <a:effectLst/>
                <a:uLnTx/>
                <a:uFillTx/>
                <a:latin typeface="Lato" panose="020F0502020204030203" pitchFamily="34" charset="77"/>
                <a:ea typeface="+mn-ea"/>
                <a:cs typeface="+mn-cs"/>
              </a:rPr>
              <a:t>-34%</a:t>
            </a:r>
          </a:p>
        </p:txBody>
      </p:sp>
      <p:sp>
        <p:nvSpPr>
          <p:cNvPr id="10" name="Right Bracket 9">
            <a:extLst>
              <a:ext uri="{FF2B5EF4-FFF2-40B4-BE49-F238E27FC236}">
                <a16:creationId xmlns:a16="http://schemas.microsoft.com/office/drawing/2014/main" id="{61E988BB-8D7F-E445-8C1D-3D8C85F474F1}"/>
              </a:ext>
            </a:extLst>
          </p:cNvPr>
          <p:cNvSpPr/>
          <p:nvPr/>
        </p:nvSpPr>
        <p:spPr>
          <a:xfrm>
            <a:off x="5358022" y="4047493"/>
            <a:ext cx="134911" cy="640080"/>
          </a:xfrm>
          <a:prstGeom prst="rightBracket">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546"/>
              </a:solidFill>
              <a:effectLst/>
              <a:uLnTx/>
              <a:uFillTx/>
              <a:latin typeface="Arial"/>
              <a:ea typeface="+mn-ea"/>
              <a:cs typeface="+mn-cs"/>
            </a:endParaRPr>
          </a:p>
        </p:txBody>
      </p:sp>
      <p:sp>
        <p:nvSpPr>
          <p:cNvPr id="11" name="TextBox 10">
            <a:extLst>
              <a:ext uri="{FF2B5EF4-FFF2-40B4-BE49-F238E27FC236}">
                <a16:creationId xmlns:a16="http://schemas.microsoft.com/office/drawing/2014/main" id="{6BDAB313-1956-AC4D-A383-B7CBFF33E470}"/>
              </a:ext>
            </a:extLst>
          </p:cNvPr>
          <p:cNvSpPr txBox="1"/>
          <p:nvPr/>
        </p:nvSpPr>
        <p:spPr>
          <a:xfrm>
            <a:off x="5503892" y="4152090"/>
            <a:ext cx="120613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FFFFFF">
                    <a:lumMod val="50000"/>
                  </a:srgbClr>
                </a:solidFill>
                <a:effectLst/>
                <a:uLnTx/>
                <a:uFillTx/>
                <a:latin typeface="Lato" panose="020F0502020204030203" pitchFamily="34" charset="77"/>
                <a:ea typeface="+mn-ea"/>
                <a:cs typeface="+mn-cs"/>
              </a:rPr>
              <a:t>-40%</a:t>
            </a:r>
          </a:p>
        </p:txBody>
      </p:sp>
      <p:sp>
        <p:nvSpPr>
          <p:cNvPr id="12" name="Right Bracket 11">
            <a:extLst>
              <a:ext uri="{FF2B5EF4-FFF2-40B4-BE49-F238E27FC236}">
                <a16:creationId xmlns:a16="http://schemas.microsoft.com/office/drawing/2014/main" id="{8B4676F4-937C-0844-980C-18DD2206CDC1}"/>
              </a:ext>
            </a:extLst>
          </p:cNvPr>
          <p:cNvSpPr/>
          <p:nvPr/>
        </p:nvSpPr>
        <p:spPr>
          <a:xfrm>
            <a:off x="11293161" y="5019970"/>
            <a:ext cx="134911" cy="640080"/>
          </a:xfrm>
          <a:prstGeom prst="rightBracket">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546"/>
              </a:solidFill>
              <a:effectLst/>
              <a:uLnTx/>
              <a:uFillTx/>
              <a:latin typeface="Arial"/>
              <a:ea typeface="+mn-ea"/>
              <a:cs typeface="+mn-cs"/>
            </a:endParaRPr>
          </a:p>
        </p:txBody>
      </p:sp>
      <p:sp>
        <p:nvSpPr>
          <p:cNvPr id="13" name="TextBox 12">
            <a:extLst>
              <a:ext uri="{FF2B5EF4-FFF2-40B4-BE49-F238E27FC236}">
                <a16:creationId xmlns:a16="http://schemas.microsoft.com/office/drawing/2014/main" id="{8F5BED4B-A2F5-3740-846B-A649219D0EA0}"/>
              </a:ext>
            </a:extLst>
          </p:cNvPr>
          <p:cNvSpPr txBox="1"/>
          <p:nvPr/>
        </p:nvSpPr>
        <p:spPr>
          <a:xfrm>
            <a:off x="11439031" y="5124567"/>
            <a:ext cx="120613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FFFFFF">
                    <a:lumMod val="50000"/>
                  </a:srgbClr>
                </a:solidFill>
                <a:effectLst/>
                <a:uLnTx/>
                <a:uFillTx/>
                <a:latin typeface="Lato" panose="020F0502020204030203" pitchFamily="34" charset="77"/>
                <a:ea typeface="+mn-ea"/>
                <a:cs typeface="+mn-cs"/>
              </a:rPr>
              <a:t>-27%</a:t>
            </a:r>
          </a:p>
        </p:txBody>
      </p:sp>
    </p:spTree>
    <p:extLst>
      <p:ext uri="{BB962C8B-B14F-4D97-AF65-F5344CB8AC3E}">
        <p14:creationId xmlns:p14="http://schemas.microsoft.com/office/powerpoint/2010/main" val="3580099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8A54F-88DF-4740-92F9-62328AD30A8C}"/>
              </a:ext>
            </a:extLst>
          </p:cNvPr>
          <p:cNvSpPr>
            <a:spLocks noGrp="1"/>
          </p:cNvSpPr>
          <p:nvPr>
            <p:ph type="title"/>
          </p:nvPr>
        </p:nvSpPr>
        <p:spPr/>
        <p:txBody>
          <a:bodyPr/>
          <a:lstStyle/>
          <a:p>
            <a:pPr lvl="0"/>
            <a:r>
              <a:rPr lang="en-US" dirty="0"/>
              <a:t>People who were referred to supportive housing services had four fewer visits to a detoxification facility than those who received services as usual in the community.</a:t>
            </a:r>
          </a:p>
        </p:txBody>
      </p:sp>
      <p:sp>
        <p:nvSpPr>
          <p:cNvPr id="3" name="Slide Number Placeholder 2">
            <a:extLst>
              <a:ext uri="{FF2B5EF4-FFF2-40B4-BE49-F238E27FC236}">
                <a16:creationId xmlns:a16="http://schemas.microsoft.com/office/drawing/2014/main" id="{CDEC9AFD-3A73-4761-A1F1-EE467E3621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F88C8-0A9A-DA43-95C8-7FE161A05352}" type="slidenum">
              <a:rPr kumimoji="0" lang="en-US" sz="1000" b="0" i="0" u="none" strike="noStrike" kern="1200" cap="none" spc="0" normalizeH="0" baseline="0" noProof="0" smtClean="0">
                <a:ln>
                  <a:noFill/>
                </a:ln>
                <a:solidFill>
                  <a:srgbClr val="494546">
                    <a:tint val="75000"/>
                  </a:srgbClr>
                </a:solidFill>
                <a:effectLst/>
                <a:uLnTx/>
                <a:uFillTx/>
                <a:latin typeface="Lato"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srgbClr val="494546">
                  <a:tint val="75000"/>
                </a:srgbClr>
              </a:solidFill>
              <a:effectLst/>
              <a:uLnTx/>
              <a:uFillTx/>
              <a:latin typeface="Lato" charset="0"/>
            </a:endParaRPr>
          </a:p>
        </p:txBody>
      </p:sp>
      <p:sp>
        <p:nvSpPr>
          <p:cNvPr id="4" name="Text Placeholder 3">
            <a:extLst>
              <a:ext uri="{FF2B5EF4-FFF2-40B4-BE49-F238E27FC236}">
                <a16:creationId xmlns:a16="http://schemas.microsoft.com/office/drawing/2014/main" id="{322C8881-67BB-4A25-A31F-0BCCA6579302}"/>
              </a:ext>
            </a:extLst>
          </p:cNvPr>
          <p:cNvSpPr>
            <a:spLocks noGrp="1"/>
          </p:cNvSpPr>
          <p:nvPr>
            <p:ph type="body" sz="quarter" idx="11"/>
          </p:nvPr>
        </p:nvSpPr>
        <p:spPr>
          <a:xfrm>
            <a:off x="457200" y="10511"/>
            <a:ext cx="769763" cy="307777"/>
          </a:xfrm>
        </p:spPr>
        <p:txBody>
          <a:bodyPr/>
          <a:lstStyle/>
          <a:p>
            <a:r>
              <a:rPr lang="en-US" dirty="0"/>
              <a:t>Findings</a:t>
            </a:r>
          </a:p>
        </p:txBody>
      </p:sp>
      <p:pic>
        <p:nvPicPr>
          <p:cNvPr id="5" name="Picture 4">
            <a:extLst>
              <a:ext uri="{FF2B5EF4-FFF2-40B4-BE49-F238E27FC236}">
                <a16:creationId xmlns:a16="http://schemas.microsoft.com/office/drawing/2014/main" id="{AB32FCCA-E849-49CB-921F-11B88B8B856D}"/>
              </a:ext>
            </a:extLst>
          </p:cNvPr>
          <p:cNvPicPr>
            <a:picLocks noChangeAspect="1"/>
          </p:cNvPicPr>
          <p:nvPr/>
        </p:nvPicPr>
        <p:blipFill>
          <a:blip r:embed="rId3"/>
          <a:stretch>
            <a:fillRect/>
          </a:stretch>
        </p:blipFill>
        <p:spPr>
          <a:xfrm>
            <a:off x="2228850" y="7399872"/>
            <a:ext cx="6762750" cy="3400425"/>
          </a:xfrm>
          <a:prstGeom prst="rect">
            <a:avLst/>
          </a:prstGeom>
        </p:spPr>
      </p:pic>
      <p:graphicFrame>
        <p:nvGraphicFramePr>
          <p:cNvPr id="7" name="Chart 6">
            <a:extLst>
              <a:ext uri="{FF2B5EF4-FFF2-40B4-BE49-F238E27FC236}">
                <a16:creationId xmlns:a16="http://schemas.microsoft.com/office/drawing/2014/main" id="{3EE40FCD-3F86-BB4F-A2B8-FAF4C682BBDC}"/>
              </a:ext>
            </a:extLst>
          </p:cNvPr>
          <p:cNvGraphicFramePr/>
          <p:nvPr>
            <p:extLst>
              <p:ext uri="{D42A27DB-BD31-4B8C-83A1-F6EECF244321}">
                <p14:modId xmlns:p14="http://schemas.microsoft.com/office/powerpoint/2010/main" val="535905648"/>
              </p:ext>
            </p:extLst>
          </p:nvPr>
        </p:nvGraphicFramePr>
        <p:xfrm>
          <a:off x="457199" y="2379618"/>
          <a:ext cx="10985863" cy="3616234"/>
        </p:xfrm>
        <a:graphic>
          <a:graphicData uri="http://schemas.openxmlformats.org/drawingml/2006/chart">
            <c:chart xmlns:c="http://schemas.openxmlformats.org/drawingml/2006/chart" xmlns:r="http://schemas.openxmlformats.org/officeDocument/2006/relationships" r:id="rId4"/>
          </a:graphicData>
        </a:graphic>
      </p:graphicFrame>
      <p:sp>
        <p:nvSpPr>
          <p:cNvPr id="14" name="Right Bracket 13">
            <a:extLst>
              <a:ext uri="{FF2B5EF4-FFF2-40B4-BE49-F238E27FC236}">
                <a16:creationId xmlns:a16="http://schemas.microsoft.com/office/drawing/2014/main" id="{E8AD5760-5AD6-4404-B562-FF4D0EA4B444}"/>
              </a:ext>
            </a:extLst>
          </p:cNvPr>
          <p:cNvSpPr/>
          <p:nvPr/>
        </p:nvSpPr>
        <p:spPr>
          <a:xfrm>
            <a:off x="8794768" y="3280207"/>
            <a:ext cx="134911" cy="914400"/>
          </a:xfrm>
          <a:prstGeom prst="rightBracket">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546"/>
              </a:solidFill>
              <a:effectLst/>
              <a:uLnTx/>
              <a:uFillTx/>
              <a:latin typeface="Arial"/>
              <a:ea typeface="+mn-ea"/>
              <a:cs typeface="+mn-cs"/>
            </a:endParaRPr>
          </a:p>
        </p:txBody>
      </p:sp>
      <p:sp>
        <p:nvSpPr>
          <p:cNvPr id="15" name="TextBox 14">
            <a:extLst>
              <a:ext uri="{FF2B5EF4-FFF2-40B4-BE49-F238E27FC236}">
                <a16:creationId xmlns:a16="http://schemas.microsoft.com/office/drawing/2014/main" id="{E0AD9AC1-18BE-4F75-ADF4-1180AA4CD42C}"/>
              </a:ext>
            </a:extLst>
          </p:cNvPr>
          <p:cNvSpPr txBox="1"/>
          <p:nvPr/>
        </p:nvSpPr>
        <p:spPr>
          <a:xfrm>
            <a:off x="8957733" y="3552741"/>
            <a:ext cx="120613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FFFFFF">
                    <a:lumMod val="50000"/>
                  </a:srgbClr>
                </a:solidFill>
                <a:effectLst/>
                <a:uLnTx/>
                <a:uFillTx/>
                <a:latin typeface="Lato" panose="020F0502020204030203" pitchFamily="34" charset="77"/>
                <a:ea typeface="+mn-ea"/>
                <a:cs typeface="+mn-cs"/>
              </a:rPr>
              <a:t>-65%</a:t>
            </a:r>
          </a:p>
        </p:txBody>
      </p:sp>
    </p:spTree>
    <p:extLst>
      <p:ext uri="{BB962C8B-B14F-4D97-AF65-F5344CB8AC3E}">
        <p14:creationId xmlns:p14="http://schemas.microsoft.com/office/powerpoint/2010/main" val="3947783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8A54F-88DF-4740-92F9-62328AD30A8C}"/>
              </a:ext>
            </a:extLst>
          </p:cNvPr>
          <p:cNvSpPr>
            <a:spLocks noGrp="1"/>
          </p:cNvSpPr>
          <p:nvPr>
            <p:ph type="title"/>
          </p:nvPr>
        </p:nvSpPr>
        <p:spPr/>
        <p:txBody>
          <a:bodyPr/>
          <a:lstStyle/>
          <a:p>
            <a:r>
              <a:rPr lang="en-US" dirty="0"/>
              <a:t>People in supportive housing used less emergency health care and received more office-based care on average than people receiving usual services.</a:t>
            </a:r>
          </a:p>
        </p:txBody>
      </p:sp>
      <p:sp>
        <p:nvSpPr>
          <p:cNvPr id="3" name="Slide Number Placeholder 2">
            <a:extLst>
              <a:ext uri="{FF2B5EF4-FFF2-40B4-BE49-F238E27FC236}">
                <a16:creationId xmlns:a16="http://schemas.microsoft.com/office/drawing/2014/main" id="{CDEC9AFD-3A73-4761-A1F1-EE467E3621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F88C8-0A9A-DA43-95C8-7FE161A05352}" type="slidenum">
              <a:rPr kumimoji="0" lang="en-US" sz="1000" b="0" i="0" u="none" strike="noStrike" kern="1200" cap="none" spc="0" normalizeH="0" baseline="0" noProof="0" smtClean="0">
                <a:ln>
                  <a:noFill/>
                </a:ln>
                <a:solidFill>
                  <a:srgbClr val="494546">
                    <a:tint val="75000"/>
                  </a:srgbClr>
                </a:solidFill>
                <a:effectLst/>
                <a:uLnTx/>
                <a:uFillTx/>
                <a:latin typeface="Lato"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494546">
                  <a:tint val="75000"/>
                </a:srgbClr>
              </a:solidFill>
              <a:effectLst/>
              <a:uLnTx/>
              <a:uFillTx/>
              <a:latin typeface="Lato" charset="0"/>
            </a:endParaRPr>
          </a:p>
        </p:txBody>
      </p:sp>
      <p:sp>
        <p:nvSpPr>
          <p:cNvPr id="4" name="Text Placeholder 3">
            <a:extLst>
              <a:ext uri="{FF2B5EF4-FFF2-40B4-BE49-F238E27FC236}">
                <a16:creationId xmlns:a16="http://schemas.microsoft.com/office/drawing/2014/main" id="{322C8881-67BB-4A25-A31F-0BCCA6579302}"/>
              </a:ext>
            </a:extLst>
          </p:cNvPr>
          <p:cNvSpPr>
            <a:spLocks noGrp="1"/>
          </p:cNvSpPr>
          <p:nvPr>
            <p:ph type="body" sz="quarter" idx="11"/>
          </p:nvPr>
        </p:nvSpPr>
        <p:spPr>
          <a:xfrm>
            <a:off x="457200" y="10511"/>
            <a:ext cx="769763" cy="307777"/>
          </a:xfrm>
        </p:spPr>
        <p:txBody>
          <a:bodyPr/>
          <a:lstStyle/>
          <a:p>
            <a:r>
              <a:rPr lang="en-US" dirty="0"/>
              <a:t>Findings</a:t>
            </a:r>
          </a:p>
        </p:txBody>
      </p:sp>
      <p:pic>
        <p:nvPicPr>
          <p:cNvPr id="6" name="Picture 5">
            <a:extLst>
              <a:ext uri="{FF2B5EF4-FFF2-40B4-BE49-F238E27FC236}">
                <a16:creationId xmlns:a16="http://schemas.microsoft.com/office/drawing/2014/main" id="{6D1903DE-A316-4650-8AEC-BAA30C8F1E01}"/>
              </a:ext>
            </a:extLst>
          </p:cNvPr>
          <p:cNvPicPr>
            <a:picLocks noChangeAspect="1"/>
          </p:cNvPicPr>
          <p:nvPr/>
        </p:nvPicPr>
        <p:blipFill>
          <a:blip r:embed="rId3"/>
          <a:stretch>
            <a:fillRect/>
          </a:stretch>
        </p:blipFill>
        <p:spPr>
          <a:xfrm>
            <a:off x="206952" y="7710069"/>
            <a:ext cx="6457950" cy="3400425"/>
          </a:xfrm>
          <a:prstGeom prst="rect">
            <a:avLst/>
          </a:prstGeom>
        </p:spPr>
      </p:pic>
      <p:graphicFrame>
        <p:nvGraphicFramePr>
          <p:cNvPr id="7" name="Chart 6">
            <a:extLst>
              <a:ext uri="{FF2B5EF4-FFF2-40B4-BE49-F238E27FC236}">
                <a16:creationId xmlns:a16="http://schemas.microsoft.com/office/drawing/2014/main" id="{06F0F6C3-F967-7D45-A8D4-5A949447B1CB}"/>
              </a:ext>
            </a:extLst>
          </p:cNvPr>
          <p:cNvGraphicFramePr/>
          <p:nvPr/>
        </p:nvGraphicFramePr>
        <p:xfrm>
          <a:off x="457199" y="2379618"/>
          <a:ext cx="10985863" cy="3616234"/>
        </p:xfrm>
        <a:graphic>
          <a:graphicData uri="http://schemas.openxmlformats.org/drawingml/2006/chart">
            <c:chart xmlns:c="http://schemas.openxmlformats.org/drawingml/2006/chart" xmlns:r="http://schemas.openxmlformats.org/officeDocument/2006/relationships" r:id="rId4"/>
          </a:graphicData>
        </a:graphic>
      </p:graphicFrame>
      <p:sp>
        <p:nvSpPr>
          <p:cNvPr id="8" name="Right Bracket 7">
            <a:extLst>
              <a:ext uri="{FF2B5EF4-FFF2-40B4-BE49-F238E27FC236}">
                <a16:creationId xmlns:a16="http://schemas.microsoft.com/office/drawing/2014/main" id="{178DB72B-13C4-4C43-81B5-B743F082E8F6}"/>
              </a:ext>
            </a:extLst>
          </p:cNvPr>
          <p:cNvSpPr/>
          <p:nvPr/>
        </p:nvSpPr>
        <p:spPr>
          <a:xfrm>
            <a:off x="10091054" y="3078979"/>
            <a:ext cx="134911" cy="640080"/>
          </a:xfrm>
          <a:prstGeom prst="rightBracket">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546"/>
              </a:solidFill>
              <a:effectLst/>
              <a:uLnTx/>
              <a:uFillTx/>
              <a:latin typeface="Arial"/>
              <a:ea typeface="+mn-ea"/>
              <a:cs typeface="+mn-cs"/>
            </a:endParaRPr>
          </a:p>
        </p:txBody>
      </p:sp>
      <p:sp>
        <p:nvSpPr>
          <p:cNvPr id="9" name="TextBox 8">
            <a:extLst>
              <a:ext uri="{FF2B5EF4-FFF2-40B4-BE49-F238E27FC236}">
                <a16:creationId xmlns:a16="http://schemas.microsoft.com/office/drawing/2014/main" id="{717EBA82-015E-E940-819F-49619A40DF4F}"/>
              </a:ext>
            </a:extLst>
          </p:cNvPr>
          <p:cNvSpPr txBox="1"/>
          <p:nvPr/>
        </p:nvSpPr>
        <p:spPr>
          <a:xfrm>
            <a:off x="10236924" y="3183576"/>
            <a:ext cx="120613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FFFFFF">
                    <a:lumMod val="50000"/>
                  </a:srgbClr>
                </a:solidFill>
                <a:effectLst/>
                <a:uLnTx/>
                <a:uFillTx/>
                <a:latin typeface="Lato" panose="020F0502020204030203" pitchFamily="34" charset="77"/>
                <a:ea typeface="+mn-ea"/>
                <a:cs typeface="+mn-cs"/>
              </a:rPr>
              <a:t>-40%</a:t>
            </a:r>
          </a:p>
        </p:txBody>
      </p:sp>
      <p:sp>
        <p:nvSpPr>
          <p:cNvPr id="10" name="Right Bracket 9">
            <a:extLst>
              <a:ext uri="{FF2B5EF4-FFF2-40B4-BE49-F238E27FC236}">
                <a16:creationId xmlns:a16="http://schemas.microsoft.com/office/drawing/2014/main" id="{1CE2BFBA-D3CA-5D45-AE1C-45174E351462}"/>
              </a:ext>
            </a:extLst>
          </p:cNvPr>
          <p:cNvSpPr/>
          <p:nvPr/>
        </p:nvSpPr>
        <p:spPr>
          <a:xfrm>
            <a:off x="9342115" y="4054229"/>
            <a:ext cx="134911" cy="640080"/>
          </a:xfrm>
          <a:prstGeom prst="rightBracket">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546"/>
              </a:solidFill>
              <a:effectLst/>
              <a:uLnTx/>
              <a:uFillTx/>
              <a:latin typeface="Arial"/>
              <a:ea typeface="+mn-ea"/>
              <a:cs typeface="+mn-cs"/>
            </a:endParaRPr>
          </a:p>
        </p:txBody>
      </p:sp>
      <p:sp>
        <p:nvSpPr>
          <p:cNvPr id="11" name="TextBox 10">
            <a:extLst>
              <a:ext uri="{FF2B5EF4-FFF2-40B4-BE49-F238E27FC236}">
                <a16:creationId xmlns:a16="http://schemas.microsoft.com/office/drawing/2014/main" id="{5BEF8718-7A09-254F-BFFD-5DAEF17C5C5A}"/>
              </a:ext>
            </a:extLst>
          </p:cNvPr>
          <p:cNvSpPr txBox="1"/>
          <p:nvPr/>
        </p:nvSpPr>
        <p:spPr>
          <a:xfrm>
            <a:off x="9487985" y="4158826"/>
            <a:ext cx="120613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FFFFFF">
                    <a:lumMod val="50000"/>
                  </a:srgbClr>
                </a:solidFill>
                <a:effectLst/>
                <a:uLnTx/>
                <a:uFillTx/>
                <a:latin typeface="Lato" panose="020F0502020204030203" pitchFamily="34" charset="77"/>
                <a:ea typeface="+mn-ea"/>
                <a:cs typeface="+mn-cs"/>
              </a:rPr>
              <a:t>+155%</a:t>
            </a:r>
          </a:p>
        </p:txBody>
      </p:sp>
      <p:sp>
        <p:nvSpPr>
          <p:cNvPr id="12" name="Right Bracket 11">
            <a:extLst>
              <a:ext uri="{FF2B5EF4-FFF2-40B4-BE49-F238E27FC236}">
                <a16:creationId xmlns:a16="http://schemas.microsoft.com/office/drawing/2014/main" id="{5E663375-454A-C74D-9D84-F94240C894BB}"/>
              </a:ext>
            </a:extLst>
          </p:cNvPr>
          <p:cNvSpPr/>
          <p:nvPr/>
        </p:nvSpPr>
        <p:spPr>
          <a:xfrm>
            <a:off x="9401286" y="5029479"/>
            <a:ext cx="134911" cy="640080"/>
          </a:xfrm>
          <a:prstGeom prst="rightBracket">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546"/>
              </a:solidFill>
              <a:effectLst/>
              <a:uLnTx/>
              <a:uFillTx/>
              <a:latin typeface="Arial"/>
              <a:ea typeface="+mn-ea"/>
              <a:cs typeface="+mn-cs"/>
            </a:endParaRPr>
          </a:p>
        </p:txBody>
      </p:sp>
      <p:sp>
        <p:nvSpPr>
          <p:cNvPr id="13" name="TextBox 12">
            <a:extLst>
              <a:ext uri="{FF2B5EF4-FFF2-40B4-BE49-F238E27FC236}">
                <a16:creationId xmlns:a16="http://schemas.microsoft.com/office/drawing/2014/main" id="{4435ACD7-4464-764B-967F-2202391E4ADA}"/>
              </a:ext>
            </a:extLst>
          </p:cNvPr>
          <p:cNvSpPr txBox="1"/>
          <p:nvPr/>
        </p:nvSpPr>
        <p:spPr>
          <a:xfrm>
            <a:off x="9547156" y="5134076"/>
            <a:ext cx="120613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FFFFFF">
                    <a:lumMod val="50000"/>
                  </a:srgbClr>
                </a:solidFill>
                <a:effectLst/>
                <a:uLnTx/>
                <a:uFillTx/>
                <a:latin typeface="Lato" panose="020F0502020204030203" pitchFamily="34" charset="77"/>
                <a:ea typeface="+mn-ea"/>
                <a:cs typeface="+mn-cs"/>
              </a:rPr>
              <a:t>+29%</a:t>
            </a:r>
          </a:p>
        </p:txBody>
      </p:sp>
    </p:spTree>
    <p:extLst>
      <p:ext uri="{BB962C8B-B14F-4D97-AF65-F5344CB8AC3E}">
        <p14:creationId xmlns:p14="http://schemas.microsoft.com/office/powerpoint/2010/main" val="108183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animBg="1"/>
      <p:bldP spid="13" grpId="0"/>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Custom 2">
      <a:dk1>
        <a:srgbClr val="494546"/>
      </a:dk1>
      <a:lt1>
        <a:srgbClr val="FFFFFF"/>
      </a:lt1>
      <a:dk2>
        <a:srgbClr val="1A8ECE"/>
      </a:dk2>
      <a:lt2>
        <a:srgbClr val="FFFFFF"/>
      </a:lt2>
      <a:accent1>
        <a:srgbClr val="169CEC"/>
      </a:accent1>
      <a:accent2>
        <a:srgbClr val="C8C8C8"/>
      </a:accent2>
      <a:accent3>
        <a:srgbClr val="FCB300"/>
      </a:accent3>
      <a:accent4>
        <a:srgbClr val="E50178"/>
      </a:accent4>
      <a:accent5>
        <a:srgbClr val="44AD32"/>
      </a:accent5>
      <a:accent6>
        <a:srgbClr val="D31117"/>
      </a:accent6>
      <a:hlink>
        <a:srgbClr val="169CEC"/>
      </a:hlink>
      <a:folHlink>
        <a:srgbClr val="169CEC"/>
      </a:folHlink>
    </a:clrScheme>
    <a:fontScheme name="Urban">
      <a:majorFont>
        <a:latin typeface="Lato"/>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08355FE9-FAAB-5446-8702-2315DAFC621D}" vid="{BA2ED854-785E-2548-AC2F-EF1190E7FD9D}"/>
    </a:ext>
  </a:extLst>
</a:theme>
</file>

<file path=ppt/theme/theme3.xml><?xml version="1.0" encoding="utf-8"?>
<a:theme xmlns:a="http://schemas.openxmlformats.org/drawingml/2006/main" name="Office Theme">
  <a:themeElements>
    <a:clrScheme name="Custom 2">
      <a:dk1>
        <a:srgbClr val="494546"/>
      </a:dk1>
      <a:lt1>
        <a:srgbClr val="FFFFFF"/>
      </a:lt1>
      <a:dk2>
        <a:srgbClr val="1A8ECE"/>
      </a:dk2>
      <a:lt2>
        <a:srgbClr val="FFFFFF"/>
      </a:lt2>
      <a:accent1>
        <a:srgbClr val="169CEC"/>
      </a:accent1>
      <a:accent2>
        <a:srgbClr val="C8C8C8"/>
      </a:accent2>
      <a:accent3>
        <a:srgbClr val="FCB300"/>
      </a:accent3>
      <a:accent4>
        <a:srgbClr val="E50178"/>
      </a:accent4>
      <a:accent5>
        <a:srgbClr val="44AD32"/>
      </a:accent5>
      <a:accent6>
        <a:srgbClr val="D31117"/>
      </a:accent6>
      <a:hlink>
        <a:srgbClr val="169CEC"/>
      </a:hlink>
      <a:folHlink>
        <a:srgbClr val="169CEC"/>
      </a:folHlink>
    </a:clrScheme>
    <a:fontScheme name="Urban">
      <a:majorFont>
        <a:latin typeface="Lato"/>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9D744633-7ED4-4EBD-8698-F92D73D7277C}" vid="{8CD12E3E-6491-46F4-9885-659F1AAF79D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13362</TotalTime>
  <Words>2213</Words>
  <Application>Microsoft Office PowerPoint</Application>
  <PresentationFormat>Widescreen</PresentationFormat>
  <Paragraphs>169</Paragraphs>
  <Slides>15</Slides>
  <Notes>10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15</vt:i4>
      </vt:variant>
    </vt:vector>
  </HeadingPairs>
  <TitlesOfParts>
    <vt:vector size="24" baseType="lpstr">
      <vt:lpstr>Arial</vt:lpstr>
      <vt:lpstr>Calibri</vt:lpstr>
      <vt:lpstr>Lato</vt:lpstr>
      <vt:lpstr>Lato Black</vt:lpstr>
      <vt:lpstr>Lato Light</vt:lpstr>
      <vt:lpstr>Wingdings</vt:lpstr>
      <vt:lpstr>2_Office Theme</vt:lpstr>
      <vt:lpstr>Office Theme</vt:lpstr>
      <vt:lpstr>Office Theme</vt:lpstr>
      <vt:lpstr>PowerPoint Presentation</vt:lpstr>
      <vt:lpstr>Chronic and unsheltered homelessness is increasing across the country</vt:lpstr>
      <vt:lpstr>Chronic and unsheltered homelessness is linked to police contacts, jail stays, and ER visits</vt:lpstr>
      <vt:lpstr>Denver designed the SIB to break the homelessness-jail cycle</vt:lpstr>
      <vt:lpstr>When people experiencing homelessness were offered housing, most took it and stayed for the long term.</vt:lpstr>
      <vt:lpstr>People in supportive housing received more housing assistance and spent fewer days in shelters on average than people receiving usual services.</vt:lpstr>
      <vt:lpstr>People in supportive housing had fewer interactions with the criminal justice system on average than people receiving usual services.</vt:lpstr>
      <vt:lpstr>People who were referred to supportive housing services had four fewer visits to a detoxification facility than those who received services as usual in the community.</vt:lpstr>
      <vt:lpstr>People in supportive housing used less emergency health care and received more office-based care on average than people receiving usual services.</vt:lpstr>
      <vt:lpstr>Approximately half of the total per person cost of the Denver SIB was offset by avoided costs for emergency public services.</vt:lpstr>
      <vt:lpstr>Myth #1</vt:lpstr>
      <vt:lpstr>Myth #2</vt:lpstr>
      <vt:lpstr>Myth # 3</vt:lpstr>
      <vt:lpstr>The SIB’s results contributed to population level impacts and more housing for people experiencing homelessness</vt:lpstr>
      <vt:lpstr>Discussion  More on the Denver SIB evaluation can be found on urban.org Sarah Gillespie sgillespie@urban.org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Ivy</dc:creator>
  <cp:lastModifiedBy>Gillespie, Sarah</cp:lastModifiedBy>
  <cp:revision>42</cp:revision>
  <dcterms:created xsi:type="dcterms:W3CDTF">2021-03-23T16:33:17Z</dcterms:created>
  <dcterms:modified xsi:type="dcterms:W3CDTF">2023-04-28T18:51:58Z</dcterms:modified>
</cp:coreProperties>
</file>