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0"/>
  </p:notesMasterIdLst>
  <p:sldIdLst>
    <p:sldId id="257" r:id="rId3"/>
    <p:sldId id="261" r:id="rId4"/>
    <p:sldId id="272" r:id="rId5"/>
    <p:sldId id="274" r:id="rId6"/>
    <p:sldId id="262" r:id="rId7"/>
    <p:sldId id="263" r:id="rId8"/>
    <p:sldId id="264" r:id="rId9"/>
    <p:sldId id="265" r:id="rId10"/>
    <p:sldId id="266" r:id="rId11"/>
    <p:sldId id="275" r:id="rId12"/>
    <p:sldId id="267" r:id="rId13"/>
    <p:sldId id="268" r:id="rId14"/>
    <p:sldId id="271" r:id="rId15"/>
    <p:sldId id="269" r:id="rId16"/>
    <p:sldId id="259" r:id="rId17"/>
    <p:sldId id="270"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29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5CC64-8689-4803-A7FD-E486E59C8C47}" v="6" dt="2023-05-02T17:57:09.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0681" autoAdjust="0"/>
  </p:normalViewPr>
  <p:slideViewPr>
    <p:cSldViewPr snapToGrid="0">
      <p:cViewPr varScale="1">
        <p:scale>
          <a:sx n="52" d="100"/>
          <a:sy n="52" d="100"/>
        </p:scale>
        <p:origin x="388" y="52"/>
      </p:cViewPr>
      <p:guideLst/>
    </p:cSldViewPr>
  </p:slideViewPr>
  <p:outlineViewPr>
    <p:cViewPr>
      <p:scale>
        <a:sx n="33" d="100"/>
        <a:sy n="33" d="100"/>
      </p:scale>
      <p:origin x="0" y="0"/>
    </p:cViewPr>
  </p:outlineViewPr>
  <p:notesTextViewPr>
    <p:cViewPr>
      <p:scale>
        <a:sx n="1" d="1"/>
        <a:sy n="1" d="1"/>
      </p:scale>
      <p:origin x="0" y="-704"/>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Gunhouse-Vigil" userId="78df1459-c731-4b1f-bc41-eee7686f46a6" providerId="ADAL" clId="{FED5CC64-8689-4803-A7FD-E486E59C8C47}"/>
    <pc:docChg chg="undo custSel addSld delSld modSld sldOrd">
      <pc:chgData name="Kristina Gunhouse-Vigil" userId="78df1459-c731-4b1f-bc41-eee7686f46a6" providerId="ADAL" clId="{FED5CC64-8689-4803-A7FD-E486E59C8C47}" dt="2023-05-16T04:24:36.450" v="19097" actId="20577"/>
      <pc:docMkLst>
        <pc:docMk/>
      </pc:docMkLst>
      <pc:sldChg chg="modSp mod">
        <pc:chgData name="Kristina Gunhouse-Vigil" userId="78df1459-c731-4b1f-bc41-eee7686f46a6" providerId="ADAL" clId="{FED5CC64-8689-4803-A7FD-E486E59C8C47}" dt="2023-05-15T19:05:44.910" v="18921" actId="20577"/>
        <pc:sldMkLst>
          <pc:docMk/>
          <pc:sldMk cId="1019914652" sldId="257"/>
        </pc:sldMkLst>
        <pc:spChg chg="mod">
          <ac:chgData name="Kristina Gunhouse-Vigil" userId="78df1459-c731-4b1f-bc41-eee7686f46a6" providerId="ADAL" clId="{FED5CC64-8689-4803-A7FD-E486E59C8C47}" dt="2023-05-15T19:05:44.910" v="18921" actId="20577"/>
          <ac:spMkLst>
            <pc:docMk/>
            <pc:sldMk cId="1019914652" sldId="257"/>
            <ac:spMk id="2" creationId="{9D14764C-EC10-7F57-99BB-5FFF05165369}"/>
          </ac:spMkLst>
        </pc:spChg>
      </pc:sldChg>
      <pc:sldChg chg="del">
        <pc:chgData name="Kristina Gunhouse-Vigil" userId="78df1459-c731-4b1f-bc41-eee7686f46a6" providerId="ADAL" clId="{FED5CC64-8689-4803-A7FD-E486E59C8C47}" dt="2023-04-19T16:43:49.452" v="398" actId="47"/>
        <pc:sldMkLst>
          <pc:docMk/>
          <pc:sldMk cId="2076525404" sldId="258"/>
        </pc:sldMkLst>
      </pc:sldChg>
      <pc:sldChg chg="modSp mod ord modNotesTx">
        <pc:chgData name="Kristina Gunhouse-Vigil" userId="78df1459-c731-4b1f-bc41-eee7686f46a6" providerId="ADAL" clId="{FED5CC64-8689-4803-A7FD-E486E59C8C47}" dt="2023-05-02T21:47:26.024" v="15913" actId="20577"/>
        <pc:sldMkLst>
          <pc:docMk/>
          <pc:sldMk cId="323872843" sldId="259"/>
        </pc:sldMkLst>
        <pc:spChg chg="mod">
          <ac:chgData name="Kristina Gunhouse-Vigil" userId="78df1459-c731-4b1f-bc41-eee7686f46a6" providerId="ADAL" clId="{FED5CC64-8689-4803-A7FD-E486E59C8C47}" dt="2023-05-02T18:50:31.377" v="12350" actId="20577"/>
          <ac:spMkLst>
            <pc:docMk/>
            <pc:sldMk cId="323872843" sldId="259"/>
            <ac:spMk id="2" creationId="{9D14764C-EC10-7F57-99BB-5FFF05165369}"/>
          </ac:spMkLst>
        </pc:spChg>
      </pc:sldChg>
      <pc:sldChg chg="del">
        <pc:chgData name="Kristina Gunhouse-Vigil" userId="78df1459-c731-4b1f-bc41-eee7686f46a6" providerId="ADAL" clId="{FED5CC64-8689-4803-A7FD-E486E59C8C47}" dt="2023-04-19T16:43:49.452" v="398" actId="47"/>
        <pc:sldMkLst>
          <pc:docMk/>
          <pc:sldMk cId="3063837016" sldId="260"/>
        </pc:sldMkLst>
      </pc:sldChg>
      <pc:sldChg chg="addSp delSp modSp mod modNotesTx">
        <pc:chgData name="Kristina Gunhouse-Vigil" userId="78df1459-c731-4b1f-bc41-eee7686f46a6" providerId="ADAL" clId="{FED5CC64-8689-4803-A7FD-E486E59C8C47}" dt="2023-05-15T19:13:10.126" v="19095" actId="20577"/>
        <pc:sldMkLst>
          <pc:docMk/>
          <pc:sldMk cId="1358510668" sldId="261"/>
        </pc:sldMkLst>
        <pc:spChg chg="mod">
          <ac:chgData name="Kristina Gunhouse-Vigil" userId="78df1459-c731-4b1f-bc41-eee7686f46a6" providerId="ADAL" clId="{FED5CC64-8689-4803-A7FD-E486E59C8C47}" dt="2023-05-12T15:31:48.065" v="18642" actId="20577"/>
          <ac:spMkLst>
            <pc:docMk/>
            <pc:sldMk cId="1358510668" sldId="261"/>
            <ac:spMk id="2" creationId="{7F8B4F92-5EBC-7C40-3940-4F0775EDF1B8}"/>
          </ac:spMkLst>
        </pc:spChg>
        <pc:spChg chg="del">
          <ac:chgData name="Kristina Gunhouse-Vigil" userId="78df1459-c731-4b1f-bc41-eee7686f46a6" providerId="ADAL" clId="{FED5CC64-8689-4803-A7FD-E486E59C8C47}" dt="2023-04-19T16:43:26.171" v="397" actId="478"/>
          <ac:spMkLst>
            <pc:docMk/>
            <pc:sldMk cId="1358510668" sldId="261"/>
            <ac:spMk id="5" creationId="{7069D843-CCB0-0742-556D-DFED4F1EE2D7}"/>
          </ac:spMkLst>
        </pc:spChg>
        <pc:spChg chg="del mod">
          <ac:chgData name="Kristina Gunhouse-Vigil" userId="78df1459-c731-4b1f-bc41-eee7686f46a6" providerId="ADAL" clId="{FED5CC64-8689-4803-A7FD-E486E59C8C47}" dt="2023-04-19T16:42:05.701" v="390" actId="478"/>
          <ac:spMkLst>
            <pc:docMk/>
            <pc:sldMk cId="1358510668" sldId="261"/>
            <ac:spMk id="7" creationId="{50FAEFB6-6F4A-60BC-942E-DCFC485D3020}"/>
          </ac:spMkLst>
        </pc:spChg>
        <pc:spChg chg="add mod">
          <ac:chgData name="Kristina Gunhouse-Vigil" userId="78df1459-c731-4b1f-bc41-eee7686f46a6" providerId="ADAL" clId="{FED5CC64-8689-4803-A7FD-E486E59C8C47}" dt="2023-05-12T14:56:24.407" v="16809" actId="1076"/>
          <ac:spMkLst>
            <pc:docMk/>
            <pc:sldMk cId="1358510668" sldId="261"/>
            <ac:spMk id="8" creationId="{62C58539-77F8-6C56-EA4A-41D74BD3A770}"/>
          </ac:spMkLst>
        </pc:spChg>
        <pc:picChg chg="add mod">
          <ac:chgData name="Kristina Gunhouse-Vigil" userId="78df1459-c731-4b1f-bc41-eee7686f46a6" providerId="ADAL" clId="{FED5CC64-8689-4803-A7FD-E486E59C8C47}" dt="2023-05-02T17:57:09.595" v="11505" actId="571"/>
          <ac:picMkLst>
            <pc:docMk/>
            <pc:sldMk cId="1358510668" sldId="261"/>
            <ac:picMk id="5" creationId="{356D7FA8-A868-DC43-6AD1-C8D7C70B59C9}"/>
          </ac:picMkLst>
        </pc:picChg>
        <pc:picChg chg="mod ord modCrop">
          <ac:chgData name="Kristina Gunhouse-Vigil" userId="78df1459-c731-4b1f-bc41-eee7686f46a6" providerId="ADAL" clId="{FED5CC64-8689-4803-A7FD-E486E59C8C47}" dt="2023-05-12T14:56:26.830" v="16810" actId="1076"/>
          <ac:picMkLst>
            <pc:docMk/>
            <pc:sldMk cId="1358510668" sldId="261"/>
            <ac:picMk id="6" creationId="{6DE92748-F399-C3D4-6ED7-ABECB5BC0E88}"/>
          </ac:picMkLst>
        </pc:picChg>
      </pc:sldChg>
      <pc:sldChg chg="modSp add mod modNotesTx">
        <pc:chgData name="Kristina Gunhouse-Vigil" userId="78df1459-c731-4b1f-bc41-eee7686f46a6" providerId="ADAL" clId="{FED5CC64-8689-4803-A7FD-E486E59C8C47}" dt="2023-05-15T19:07:17.778" v="18958" actId="20577"/>
        <pc:sldMkLst>
          <pc:docMk/>
          <pc:sldMk cId="2810177418" sldId="262"/>
        </pc:sldMkLst>
        <pc:spChg chg="mod">
          <ac:chgData name="Kristina Gunhouse-Vigil" userId="78df1459-c731-4b1f-bc41-eee7686f46a6" providerId="ADAL" clId="{FED5CC64-8689-4803-A7FD-E486E59C8C47}" dt="2023-05-15T19:07:17.778" v="18958" actId="20577"/>
          <ac:spMkLst>
            <pc:docMk/>
            <pc:sldMk cId="2810177418" sldId="262"/>
            <ac:spMk id="2" creationId="{7F8B4F92-5EBC-7C40-3940-4F0775EDF1B8}"/>
          </ac:spMkLst>
        </pc:spChg>
        <pc:spChg chg="mod">
          <ac:chgData name="Kristina Gunhouse-Vigil" userId="78df1459-c731-4b1f-bc41-eee7686f46a6" providerId="ADAL" clId="{FED5CC64-8689-4803-A7FD-E486E59C8C47}" dt="2023-04-19T19:19:03.623" v="2492" actId="1076"/>
          <ac:spMkLst>
            <pc:docMk/>
            <pc:sldMk cId="2810177418" sldId="262"/>
            <ac:spMk id="8" creationId="{62C58539-77F8-6C56-EA4A-41D74BD3A770}"/>
          </ac:spMkLst>
        </pc:spChg>
      </pc:sldChg>
      <pc:sldChg chg="del">
        <pc:chgData name="Kristina Gunhouse-Vigil" userId="78df1459-c731-4b1f-bc41-eee7686f46a6" providerId="ADAL" clId="{FED5CC64-8689-4803-A7FD-E486E59C8C47}" dt="2023-04-19T16:43:49.452" v="398" actId="47"/>
        <pc:sldMkLst>
          <pc:docMk/>
          <pc:sldMk cId="3360160062" sldId="262"/>
        </pc:sldMkLst>
      </pc:sldChg>
      <pc:sldChg chg="modSp add mod modNotesTx">
        <pc:chgData name="Kristina Gunhouse-Vigil" userId="78df1459-c731-4b1f-bc41-eee7686f46a6" providerId="ADAL" clId="{FED5CC64-8689-4803-A7FD-E486E59C8C47}" dt="2023-05-02T21:36:05.169" v="13678" actId="20577"/>
        <pc:sldMkLst>
          <pc:docMk/>
          <pc:sldMk cId="1592340635" sldId="263"/>
        </pc:sldMkLst>
        <pc:spChg chg="mod">
          <ac:chgData name="Kristina Gunhouse-Vigil" userId="78df1459-c731-4b1f-bc41-eee7686f46a6" providerId="ADAL" clId="{FED5CC64-8689-4803-A7FD-E486E59C8C47}" dt="2023-04-21T23:03:19.528" v="10639" actId="20577"/>
          <ac:spMkLst>
            <pc:docMk/>
            <pc:sldMk cId="1592340635" sldId="263"/>
            <ac:spMk id="2" creationId="{7F8B4F92-5EBC-7C40-3940-4F0775EDF1B8}"/>
          </ac:spMkLst>
        </pc:spChg>
        <pc:spChg chg="mod">
          <ac:chgData name="Kristina Gunhouse-Vigil" userId="78df1459-c731-4b1f-bc41-eee7686f46a6" providerId="ADAL" clId="{FED5CC64-8689-4803-A7FD-E486E59C8C47}" dt="2023-04-19T19:45:15.984" v="5026" actId="20577"/>
          <ac:spMkLst>
            <pc:docMk/>
            <pc:sldMk cId="1592340635" sldId="263"/>
            <ac:spMk id="8" creationId="{62C58539-77F8-6C56-EA4A-41D74BD3A770}"/>
          </ac:spMkLst>
        </pc:spChg>
      </pc:sldChg>
      <pc:sldChg chg="del">
        <pc:chgData name="Kristina Gunhouse-Vigil" userId="78df1459-c731-4b1f-bc41-eee7686f46a6" providerId="ADAL" clId="{FED5CC64-8689-4803-A7FD-E486E59C8C47}" dt="2023-04-19T16:43:49.452" v="398" actId="47"/>
        <pc:sldMkLst>
          <pc:docMk/>
          <pc:sldMk cId="2655876580" sldId="263"/>
        </pc:sldMkLst>
      </pc:sldChg>
      <pc:sldChg chg="modSp add del mod">
        <pc:chgData name="Kristina Gunhouse-Vigil" userId="78df1459-c731-4b1f-bc41-eee7686f46a6" providerId="ADAL" clId="{FED5CC64-8689-4803-A7FD-E486E59C8C47}" dt="2023-04-19T19:35:12.891" v="3876" actId="47"/>
        <pc:sldMkLst>
          <pc:docMk/>
          <pc:sldMk cId="2333455436" sldId="264"/>
        </pc:sldMkLst>
        <pc:spChg chg="mod">
          <ac:chgData name="Kristina Gunhouse-Vigil" userId="78df1459-c731-4b1f-bc41-eee7686f46a6" providerId="ADAL" clId="{FED5CC64-8689-4803-A7FD-E486E59C8C47}" dt="2023-04-19T19:33:42.786" v="3832" actId="114"/>
          <ac:spMkLst>
            <pc:docMk/>
            <pc:sldMk cId="2333455436" sldId="264"/>
            <ac:spMk id="8" creationId="{62C58539-77F8-6C56-EA4A-41D74BD3A770}"/>
          </ac:spMkLst>
        </pc:spChg>
      </pc:sldChg>
      <pc:sldChg chg="modSp add mod modNotesTx">
        <pc:chgData name="Kristina Gunhouse-Vigil" userId="78df1459-c731-4b1f-bc41-eee7686f46a6" providerId="ADAL" clId="{FED5CC64-8689-4803-A7FD-E486E59C8C47}" dt="2023-05-02T21:36:37.717" v="13812" actId="20577"/>
        <pc:sldMkLst>
          <pc:docMk/>
          <pc:sldMk cId="3929832326" sldId="264"/>
        </pc:sldMkLst>
        <pc:spChg chg="mod">
          <ac:chgData name="Kristina Gunhouse-Vigil" userId="78df1459-c731-4b1f-bc41-eee7686f46a6" providerId="ADAL" clId="{FED5CC64-8689-4803-A7FD-E486E59C8C47}" dt="2023-04-21T23:00:39.905" v="10632" actId="20577"/>
          <ac:spMkLst>
            <pc:docMk/>
            <pc:sldMk cId="3929832326" sldId="264"/>
            <ac:spMk id="2" creationId="{7F8B4F92-5EBC-7C40-3940-4F0775EDF1B8}"/>
          </ac:spMkLst>
        </pc:spChg>
        <pc:spChg chg="mod">
          <ac:chgData name="Kristina Gunhouse-Vigil" userId="78df1459-c731-4b1f-bc41-eee7686f46a6" providerId="ADAL" clId="{FED5CC64-8689-4803-A7FD-E486E59C8C47}" dt="2023-04-19T19:45:23.906" v="5043" actId="20577"/>
          <ac:spMkLst>
            <pc:docMk/>
            <pc:sldMk cId="3929832326" sldId="264"/>
            <ac:spMk id="8" creationId="{62C58539-77F8-6C56-EA4A-41D74BD3A770}"/>
          </ac:spMkLst>
        </pc:spChg>
      </pc:sldChg>
      <pc:sldChg chg="modSp add mod modNotesTx">
        <pc:chgData name="Kristina Gunhouse-Vigil" userId="78df1459-c731-4b1f-bc41-eee7686f46a6" providerId="ADAL" clId="{FED5CC64-8689-4803-A7FD-E486E59C8C47}" dt="2023-05-12T15:08:34.995" v="17297" actId="20577"/>
        <pc:sldMkLst>
          <pc:docMk/>
          <pc:sldMk cId="3224357593" sldId="265"/>
        </pc:sldMkLst>
        <pc:spChg chg="mod">
          <ac:chgData name="Kristina Gunhouse-Vigil" userId="78df1459-c731-4b1f-bc41-eee7686f46a6" providerId="ADAL" clId="{FED5CC64-8689-4803-A7FD-E486E59C8C47}" dt="2023-04-21T23:01:01.555" v="10637" actId="5793"/>
          <ac:spMkLst>
            <pc:docMk/>
            <pc:sldMk cId="3224357593" sldId="265"/>
            <ac:spMk id="2" creationId="{7F8B4F92-5EBC-7C40-3940-4F0775EDF1B8}"/>
          </ac:spMkLst>
        </pc:spChg>
        <pc:spChg chg="mod">
          <ac:chgData name="Kristina Gunhouse-Vigil" userId="78df1459-c731-4b1f-bc41-eee7686f46a6" providerId="ADAL" clId="{FED5CC64-8689-4803-A7FD-E486E59C8C47}" dt="2023-04-19T19:45:29.741" v="5052" actId="20577"/>
          <ac:spMkLst>
            <pc:docMk/>
            <pc:sldMk cId="3224357593" sldId="265"/>
            <ac:spMk id="8" creationId="{62C58539-77F8-6C56-EA4A-41D74BD3A770}"/>
          </ac:spMkLst>
        </pc:spChg>
      </pc:sldChg>
      <pc:sldChg chg="addSp delSp modSp add mod modNotesTx">
        <pc:chgData name="Kristina Gunhouse-Vigil" userId="78df1459-c731-4b1f-bc41-eee7686f46a6" providerId="ADAL" clId="{FED5CC64-8689-4803-A7FD-E486E59C8C47}" dt="2023-05-15T18:58:54.773" v="18835" actId="20577"/>
        <pc:sldMkLst>
          <pc:docMk/>
          <pc:sldMk cId="2257028875" sldId="266"/>
        </pc:sldMkLst>
        <pc:spChg chg="add del mod">
          <ac:chgData name="Kristina Gunhouse-Vigil" userId="78df1459-c731-4b1f-bc41-eee7686f46a6" providerId="ADAL" clId="{FED5CC64-8689-4803-A7FD-E486E59C8C47}" dt="2023-05-12T15:21:35.253" v="18477" actId="12"/>
          <ac:spMkLst>
            <pc:docMk/>
            <pc:sldMk cId="2257028875" sldId="266"/>
            <ac:spMk id="2" creationId="{7F8B4F92-5EBC-7C40-3940-4F0775EDF1B8}"/>
          </ac:spMkLst>
        </pc:spChg>
        <pc:spChg chg="add del mod">
          <ac:chgData name="Kristina Gunhouse-Vigil" userId="78df1459-c731-4b1f-bc41-eee7686f46a6" providerId="ADAL" clId="{FED5CC64-8689-4803-A7FD-E486E59C8C47}" dt="2023-04-20T16:47:14.270" v="6167" actId="478"/>
          <ac:spMkLst>
            <pc:docMk/>
            <pc:sldMk cId="2257028875" sldId="266"/>
            <ac:spMk id="5" creationId="{09866928-0320-0405-89D2-CDAF9CA6F6B7}"/>
          </ac:spMkLst>
        </pc:spChg>
        <pc:spChg chg="mod">
          <ac:chgData name="Kristina Gunhouse-Vigil" userId="78df1459-c731-4b1f-bc41-eee7686f46a6" providerId="ADAL" clId="{FED5CC64-8689-4803-A7FD-E486E59C8C47}" dt="2023-05-12T15:17:51.154" v="18260" actId="20577"/>
          <ac:spMkLst>
            <pc:docMk/>
            <pc:sldMk cId="2257028875" sldId="266"/>
            <ac:spMk id="8" creationId="{62C58539-77F8-6C56-EA4A-41D74BD3A770}"/>
          </ac:spMkLst>
        </pc:spChg>
        <pc:picChg chg="mod">
          <ac:chgData name="Kristina Gunhouse-Vigil" userId="78df1459-c731-4b1f-bc41-eee7686f46a6" providerId="ADAL" clId="{FED5CC64-8689-4803-A7FD-E486E59C8C47}" dt="2023-04-20T16:32:47.469" v="5074" actId="1076"/>
          <ac:picMkLst>
            <pc:docMk/>
            <pc:sldMk cId="2257028875" sldId="266"/>
            <ac:picMk id="6" creationId="{6DE92748-F399-C3D4-6ED7-ABECB5BC0E88}"/>
          </ac:picMkLst>
        </pc:picChg>
      </pc:sldChg>
      <pc:sldChg chg="new del">
        <pc:chgData name="Kristina Gunhouse-Vigil" userId="78df1459-c731-4b1f-bc41-eee7686f46a6" providerId="ADAL" clId="{FED5CC64-8689-4803-A7FD-E486E59C8C47}" dt="2023-04-20T16:49:21.889" v="6205" actId="680"/>
        <pc:sldMkLst>
          <pc:docMk/>
          <pc:sldMk cId="1880780601" sldId="267"/>
        </pc:sldMkLst>
      </pc:sldChg>
      <pc:sldChg chg="modSp add mod modNotesTx">
        <pc:chgData name="Kristina Gunhouse-Vigil" userId="78df1459-c731-4b1f-bc41-eee7686f46a6" providerId="ADAL" clId="{FED5CC64-8689-4803-A7FD-E486E59C8C47}" dt="2023-05-15T23:08:00.704" v="19096" actId="20577"/>
        <pc:sldMkLst>
          <pc:docMk/>
          <pc:sldMk cId="2603507659" sldId="267"/>
        </pc:sldMkLst>
        <pc:spChg chg="mod">
          <ac:chgData name="Kristina Gunhouse-Vigil" userId="78df1459-c731-4b1f-bc41-eee7686f46a6" providerId="ADAL" clId="{FED5CC64-8689-4803-A7FD-E486E59C8C47}" dt="2023-05-15T23:08:00.704" v="19096" actId="20577"/>
          <ac:spMkLst>
            <pc:docMk/>
            <pc:sldMk cId="2603507659" sldId="267"/>
            <ac:spMk id="2" creationId="{7F8B4F92-5EBC-7C40-3940-4F0775EDF1B8}"/>
          </ac:spMkLst>
        </pc:spChg>
        <pc:spChg chg="mod">
          <ac:chgData name="Kristina Gunhouse-Vigil" userId="78df1459-c731-4b1f-bc41-eee7686f46a6" providerId="ADAL" clId="{FED5CC64-8689-4803-A7FD-E486E59C8C47}" dt="2023-05-15T19:06:55.818" v="18949" actId="20577"/>
          <ac:spMkLst>
            <pc:docMk/>
            <pc:sldMk cId="2603507659" sldId="267"/>
            <ac:spMk id="8" creationId="{62C58539-77F8-6C56-EA4A-41D74BD3A770}"/>
          </ac:spMkLst>
        </pc:spChg>
      </pc:sldChg>
      <pc:sldChg chg="addSp modSp add mod modNotesTx">
        <pc:chgData name="Kristina Gunhouse-Vigil" userId="78df1459-c731-4b1f-bc41-eee7686f46a6" providerId="ADAL" clId="{FED5CC64-8689-4803-A7FD-E486E59C8C47}" dt="2023-05-15T19:05:22.628" v="18896" actId="20577"/>
        <pc:sldMkLst>
          <pc:docMk/>
          <pc:sldMk cId="925151200" sldId="268"/>
        </pc:sldMkLst>
        <pc:spChg chg="mod">
          <ac:chgData name="Kristina Gunhouse-Vigil" userId="78df1459-c731-4b1f-bc41-eee7686f46a6" providerId="ADAL" clId="{FED5CC64-8689-4803-A7FD-E486E59C8C47}" dt="2023-04-20T17:16:29.280" v="8412" actId="5793"/>
          <ac:spMkLst>
            <pc:docMk/>
            <pc:sldMk cId="925151200" sldId="268"/>
            <ac:spMk id="2" creationId="{7F8B4F92-5EBC-7C40-3940-4F0775EDF1B8}"/>
          </ac:spMkLst>
        </pc:spChg>
        <pc:spChg chg="add mod">
          <ac:chgData name="Kristina Gunhouse-Vigil" userId="78df1459-c731-4b1f-bc41-eee7686f46a6" providerId="ADAL" clId="{FED5CC64-8689-4803-A7FD-E486E59C8C47}" dt="2023-05-15T19:05:22.628" v="18896" actId="20577"/>
          <ac:spMkLst>
            <pc:docMk/>
            <pc:sldMk cId="925151200" sldId="268"/>
            <ac:spMk id="5" creationId="{027C714F-30BE-6240-50F9-67B24F9EC48D}"/>
          </ac:spMkLst>
        </pc:spChg>
        <pc:spChg chg="mod">
          <ac:chgData name="Kristina Gunhouse-Vigil" userId="78df1459-c731-4b1f-bc41-eee7686f46a6" providerId="ADAL" clId="{FED5CC64-8689-4803-A7FD-E486E59C8C47}" dt="2023-05-12T15:25:40.672" v="18518" actId="255"/>
          <ac:spMkLst>
            <pc:docMk/>
            <pc:sldMk cId="925151200" sldId="268"/>
            <ac:spMk id="8" creationId="{62C58539-77F8-6C56-EA4A-41D74BD3A770}"/>
          </ac:spMkLst>
        </pc:spChg>
        <pc:picChg chg="mod">
          <ac:chgData name="Kristina Gunhouse-Vigil" userId="78df1459-c731-4b1f-bc41-eee7686f46a6" providerId="ADAL" clId="{FED5CC64-8689-4803-A7FD-E486E59C8C47}" dt="2023-04-20T17:16:11.173" v="8406" actId="1076"/>
          <ac:picMkLst>
            <pc:docMk/>
            <pc:sldMk cId="925151200" sldId="268"/>
            <ac:picMk id="6" creationId="{6DE92748-F399-C3D4-6ED7-ABECB5BC0E88}"/>
          </ac:picMkLst>
        </pc:picChg>
      </pc:sldChg>
      <pc:sldChg chg="addSp delSp modSp add mod modNotesTx">
        <pc:chgData name="Kristina Gunhouse-Vigil" userId="78df1459-c731-4b1f-bc41-eee7686f46a6" providerId="ADAL" clId="{FED5CC64-8689-4803-A7FD-E486E59C8C47}" dt="2023-05-16T04:24:36.450" v="19097" actId="20577"/>
        <pc:sldMkLst>
          <pc:docMk/>
          <pc:sldMk cId="3232430605" sldId="269"/>
        </pc:sldMkLst>
        <pc:spChg chg="del mod">
          <ac:chgData name="Kristina Gunhouse-Vigil" userId="78df1459-c731-4b1f-bc41-eee7686f46a6" providerId="ADAL" clId="{FED5CC64-8689-4803-A7FD-E486E59C8C47}" dt="2023-04-20T22:16:14.275" v="8443" actId="478"/>
          <ac:spMkLst>
            <pc:docMk/>
            <pc:sldMk cId="3232430605" sldId="269"/>
            <ac:spMk id="2" creationId="{7F8B4F92-5EBC-7C40-3940-4F0775EDF1B8}"/>
          </ac:spMkLst>
        </pc:spChg>
        <pc:spChg chg="del">
          <ac:chgData name="Kristina Gunhouse-Vigil" userId="78df1459-c731-4b1f-bc41-eee7686f46a6" providerId="ADAL" clId="{FED5CC64-8689-4803-A7FD-E486E59C8C47}" dt="2023-04-20T17:07:36.765" v="7864" actId="478"/>
          <ac:spMkLst>
            <pc:docMk/>
            <pc:sldMk cId="3232430605" sldId="269"/>
            <ac:spMk id="5" creationId="{027C714F-30BE-6240-50F9-67B24F9EC48D}"/>
          </ac:spMkLst>
        </pc:spChg>
        <pc:spChg chg="add mod">
          <ac:chgData name="Kristina Gunhouse-Vigil" userId="78df1459-c731-4b1f-bc41-eee7686f46a6" providerId="ADAL" clId="{FED5CC64-8689-4803-A7FD-E486E59C8C47}" dt="2023-05-15T19:09:42.051" v="19094" actId="1076"/>
          <ac:spMkLst>
            <pc:docMk/>
            <pc:sldMk cId="3232430605" sldId="269"/>
            <ac:spMk id="7" creationId="{4A2523C5-B782-0CDF-9D71-A51C81209394}"/>
          </ac:spMkLst>
        </pc:spChg>
        <pc:spChg chg="mod">
          <ac:chgData name="Kristina Gunhouse-Vigil" userId="78df1459-c731-4b1f-bc41-eee7686f46a6" providerId="ADAL" clId="{FED5CC64-8689-4803-A7FD-E486E59C8C47}" dt="2023-05-15T19:09:37.252" v="19093" actId="1076"/>
          <ac:spMkLst>
            <pc:docMk/>
            <pc:sldMk cId="3232430605" sldId="269"/>
            <ac:spMk id="8" creationId="{62C58539-77F8-6C56-EA4A-41D74BD3A770}"/>
          </ac:spMkLst>
        </pc:spChg>
      </pc:sldChg>
      <pc:sldChg chg="delSp modSp add mod modShow">
        <pc:chgData name="Kristina Gunhouse-Vigil" userId="78df1459-c731-4b1f-bc41-eee7686f46a6" providerId="ADAL" clId="{FED5CC64-8689-4803-A7FD-E486E59C8C47}" dt="2023-05-12T15:33:18.582" v="18659" actId="729"/>
        <pc:sldMkLst>
          <pc:docMk/>
          <pc:sldMk cId="4198015218" sldId="270"/>
        </pc:sldMkLst>
        <pc:spChg chg="mod">
          <ac:chgData name="Kristina Gunhouse-Vigil" userId="78df1459-c731-4b1f-bc41-eee7686f46a6" providerId="ADAL" clId="{FED5CC64-8689-4803-A7FD-E486E59C8C47}" dt="2023-05-02T21:47:11.549" v="15912" actId="20577"/>
          <ac:spMkLst>
            <pc:docMk/>
            <pc:sldMk cId="4198015218" sldId="270"/>
            <ac:spMk id="2" creationId="{7F8B4F92-5EBC-7C40-3940-4F0775EDF1B8}"/>
          </ac:spMkLst>
        </pc:spChg>
        <pc:spChg chg="del">
          <ac:chgData name="Kristina Gunhouse-Vigil" userId="78df1459-c731-4b1f-bc41-eee7686f46a6" providerId="ADAL" clId="{FED5CC64-8689-4803-A7FD-E486E59C8C47}" dt="2023-04-20T23:23:17.440" v="9624" actId="478"/>
          <ac:spMkLst>
            <pc:docMk/>
            <pc:sldMk cId="4198015218" sldId="270"/>
            <ac:spMk id="5" creationId="{027C714F-30BE-6240-50F9-67B24F9EC48D}"/>
          </ac:spMkLst>
        </pc:spChg>
        <pc:spChg chg="mod">
          <ac:chgData name="Kristina Gunhouse-Vigil" userId="78df1459-c731-4b1f-bc41-eee7686f46a6" providerId="ADAL" clId="{FED5CC64-8689-4803-A7FD-E486E59C8C47}" dt="2023-04-20T17:06:46.786" v="7759" actId="20577"/>
          <ac:spMkLst>
            <pc:docMk/>
            <pc:sldMk cId="4198015218" sldId="270"/>
            <ac:spMk id="8" creationId="{62C58539-77F8-6C56-EA4A-41D74BD3A770}"/>
          </ac:spMkLst>
        </pc:spChg>
      </pc:sldChg>
      <pc:sldChg chg="delSp modSp add mod ord">
        <pc:chgData name="Kristina Gunhouse-Vigil" userId="78df1459-c731-4b1f-bc41-eee7686f46a6" providerId="ADAL" clId="{FED5CC64-8689-4803-A7FD-E486E59C8C47}" dt="2023-05-15T19:06:13.001" v="18929" actId="115"/>
        <pc:sldMkLst>
          <pc:docMk/>
          <pc:sldMk cId="687097059" sldId="271"/>
        </pc:sldMkLst>
        <pc:spChg chg="del mod">
          <ac:chgData name="Kristina Gunhouse-Vigil" userId="78df1459-c731-4b1f-bc41-eee7686f46a6" providerId="ADAL" clId="{FED5CC64-8689-4803-A7FD-E486E59C8C47}" dt="2023-04-20T23:23:00.591" v="9619" actId="478"/>
          <ac:spMkLst>
            <pc:docMk/>
            <pc:sldMk cId="687097059" sldId="271"/>
            <ac:spMk id="2" creationId="{7F8B4F92-5EBC-7C40-3940-4F0775EDF1B8}"/>
          </ac:spMkLst>
        </pc:spChg>
        <pc:spChg chg="del">
          <ac:chgData name="Kristina Gunhouse-Vigil" userId="78df1459-c731-4b1f-bc41-eee7686f46a6" providerId="ADAL" clId="{FED5CC64-8689-4803-A7FD-E486E59C8C47}" dt="2023-04-20T17:07:43.230" v="7866" actId="478"/>
          <ac:spMkLst>
            <pc:docMk/>
            <pc:sldMk cId="687097059" sldId="271"/>
            <ac:spMk id="5" creationId="{027C714F-30BE-6240-50F9-67B24F9EC48D}"/>
          </ac:spMkLst>
        </pc:spChg>
        <pc:spChg chg="mod">
          <ac:chgData name="Kristina Gunhouse-Vigil" userId="78df1459-c731-4b1f-bc41-eee7686f46a6" providerId="ADAL" clId="{FED5CC64-8689-4803-A7FD-E486E59C8C47}" dt="2023-05-15T19:06:13.001" v="18929" actId="115"/>
          <ac:spMkLst>
            <pc:docMk/>
            <pc:sldMk cId="687097059" sldId="271"/>
            <ac:spMk id="8" creationId="{62C58539-77F8-6C56-EA4A-41D74BD3A770}"/>
          </ac:spMkLst>
        </pc:spChg>
        <pc:picChg chg="mod">
          <ac:chgData name="Kristina Gunhouse-Vigil" userId="78df1459-c731-4b1f-bc41-eee7686f46a6" providerId="ADAL" clId="{FED5CC64-8689-4803-A7FD-E486E59C8C47}" dt="2023-04-20T23:23:04.566" v="9621" actId="1076"/>
          <ac:picMkLst>
            <pc:docMk/>
            <pc:sldMk cId="687097059" sldId="271"/>
            <ac:picMk id="6" creationId="{6DE92748-F399-C3D4-6ED7-ABECB5BC0E88}"/>
          </ac:picMkLst>
        </pc:picChg>
      </pc:sldChg>
      <pc:sldChg chg="modSp add mod modNotesTx">
        <pc:chgData name="Kristina Gunhouse-Vigil" userId="78df1459-c731-4b1f-bc41-eee7686f46a6" providerId="ADAL" clId="{FED5CC64-8689-4803-A7FD-E486E59C8C47}" dt="2023-05-12T15:01:58.941" v="17236" actId="20577"/>
        <pc:sldMkLst>
          <pc:docMk/>
          <pc:sldMk cId="3257011467" sldId="272"/>
        </pc:sldMkLst>
        <pc:spChg chg="mod">
          <ac:chgData name="Kristina Gunhouse-Vigil" userId="78df1459-c731-4b1f-bc41-eee7686f46a6" providerId="ADAL" clId="{FED5CC64-8689-4803-A7FD-E486E59C8C47}" dt="2023-05-12T14:59:16.340" v="17013" actId="12"/>
          <ac:spMkLst>
            <pc:docMk/>
            <pc:sldMk cId="3257011467" sldId="272"/>
            <ac:spMk id="2" creationId="{7F8B4F92-5EBC-7C40-3940-4F0775EDF1B8}"/>
          </ac:spMkLst>
        </pc:spChg>
        <pc:spChg chg="mod">
          <ac:chgData name="Kristina Gunhouse-Vigil" userId="78df1459-c731-4b1f-bc41-eee7686f46a6" providerId="ADAL" clId="{FED5CC64-8689-4803-A7FD-E486E59C8C47}" dt="2023-05-12T14:58:13.140" v="16927" actId="20577"/>
          <ac:spMkLst>
            <pc:docMk/>
            <pc:sldMk cId="3257011467" sldId="272"/>
            <ac:spMk id="8" creationId="{62C58539-77F8-6C56-EA4A-41D74BD3A770}"/>
          </ac:spMkLst>
        </pc:spChg>
        <pc:picChg chg="mod">
          <ac:chgData name="Kristina Gunhouse-Vigil" userId="78df1459-c731-4b1f-bc41-eee7686f46a6" providerId="ADAL" clId="{FED5CC64-8689-4803-A7FD-E486E59C8C47}" dt="2023-05-12T14:55:25.642" v="16802" actId="1036"/>
          <ac:picMkLst>
            <pc:docMk/>
            <pc:sldMk cId="3257011467" sldId="272"/>
            <ac:picMk id="6" creationId="{6DE92748-F399-C3D4-6ED7-ABECB5BC0E88}"/>
          </ac:picMkLst>
        </pc:picChg>
      </pc:sldChg>
      <pc:sldChg chg="modSp add mod">
        <pc:chgData name="Kristina Gunhouse-Vigil" userId="78df1459-c731-4b1f-bc41-eee7686f46a6" providerId="ADAL" clId="{FED5CC64-8689-4803-A7FD-E486E59C8C47}" dt="2023-05-02T21:47:50.885" v="15922" actId="20577"/>
        <pc:sldMkLst>
          <pc:docMk/>
          <pc:sldMk cId="2762942393" sldId="273"/>
        </pc:sldMkLst>
        <pc:spChg chg="mod">
          <ac:chgData name="Kristina Gunhouse-Vigil" userId="78df1459-c731-4b1f-bc41-eee7686f46a6" providerId="ADAL" clId="{FED5CC64-8689-4803-A7FD-E486E59C8C47}" dt="2023-05-02T21:47:50.885" v="15922" actId="20577"/>
          <ac:spMkLst>
            <pc:docMk/>
            <pc:sldMk cId="2762942393" sldId="273"/>
            <ac:spMk id="2" creationId="{9D14764C-EC10-7F57-99BB-5FFF05165369}"/>
          </ac:spMkLst>
        </pc:spChg>
      </pc:sldChg>
      <pc:sldChg chg="new del">
        <pc:chgData name="Kristina Gunhouse-Vigil" userId="78df1459-c731-4b1f-bc41-eee7686f46a6" providerId="ADAL" clId="{FED5CC64-8689-4803-A7FD-E486E59C8C47}" dt="2023-05-02T21:47:44.163" v="15920" actId="680"/>
        <pc:sldMkLst>
          <pc:docMk/>
          <pc:sldMk cId="3167262152" sldId="274"/>
        </pc:sldMkLst>
      </pc:sldChg>
      <pc:sldChg chg="modSp add mod">
        <pc:chgData name="Kristina Gunhouse-Vigil" userId="78df1459-c731-4b1f-bc41-eee7686f46a6" providerId="ADAL" clId="{FED5CC64-8689-4803-A7FD-E486E59C8C47}" dt="2023-05-12T15:06:26.055" v="17263" actId="20577"/>
        <pc:sldMkLst>
          <pc:docMk/>
          <pc:sldMk cId="3781536760" sldId="274"/>
        </pc:sldMkLst>
        <pc:spChg chg="mod">
          <ac:chgData name="Kristina Gunhouse-Vigil" userId="78df1459-c731-4b1f-bc41-eee7686f46a6" providerId="ADAL" clId="{FED5CC64-8689-4803-A7FD-E486E59C8C47}" dt="2023-05-12T15:03:08.300" v="17244" actId="20577"/>
          <ac:spMkLst>
            <pc:docMk/>
            <pc:sldMk cId="3781536760" sldId="274"/>
            <ac:spMk id="2" creationId="{7F8B4F92-5EBC-7C40-3940-4F0775EDF1B8}"/>
          </ac:spMkLst>
        </pc:spChg>
        <pc:spChg chg="mod">
          <ac:chgData name="Kristina Gunhouse-Vigil" userId="78df1459-c731-4b1f-bc41-eee7686f46a6" providerId="ADAL" clId="{FED5CC64-8689-4803-A7FD-E486E59C8C47}" dt="2023-05-12T15:06:26.055" v="17263" actId="20577"/>
          <ac:spMkLst>
            <pc:docMk/>
            <pc:sldMk cId="3781536760" sldId="274"/>
            <ac:spMk id="8" creationId="{62C58539-77F8-6C56-EA4A-41D74BD3A770}"/>
          </ac:spMkLst>
        </pc:spChg>
      </pc:sldChg>
      <pc:sldChg chg="modSp add mod">
        <pc:chgData name="Kristina Gunhouse-Vigil" userId="78df1459-c731-4b1f-bc41-eee7686f46a6" providerId="ADAL" clId="{FED5CC64-8689-4803-A7FD-E486E59C8C47}" dt="2023-05-15T19:02:28.495" v="18889" actId="20577"/>
        <pc:sldMkLst>
          <pc:docMk/>
          <pc:sldMk cId="644619571" sldId="275"/>
        </pc:sldMkLst>
        <pc:spChg chg="mod">
          <ac:chgData name="Kristina Gunhouse-Vigil" userId="78df1459-c731-4b1f-bc41-eee7686f46a6" providerId="ADAL" clId="{FED5CC64-8689-4803-A7FD-E486E59C8C47}" dt="2023-05-15T19:02:28.495" v="18889" actId="20577"/>
          <ac:spMkLst>
            <pc:docMk/>
            <pc:sldMk cId="644619571" sldId="275"/>
            <ac:spMk id="2" creationId="{7F8B4F92-5EBC-7C40-3940-4F0775EDF1B8}"/>
          </ac:spMkLst>
        </pc:spChg>
        <pc:spChg chg="mod">
          <ac:chgData name="Kristina Gunhouse-Vigil" userId="78df1459-c731-4b1f-bc41-eee7686f46a6" providerId="ADAL" clId="{FED5CC64-8689-4803-A7FD-E486E59C8C47}" dt="2023-05-12T15:17:59.777" v="18265" actId="20577"/>
          <ac:spMkLst>
            <pc:docMk/>
            <pc:sldMk cId="644619571" sldId="275"/>
            <ac:spMk id="8" creationId="{62C58539-77F8-6C56-EA4A-41D74BD3A770}"/>
          </ac:spMkLst>
        </pc:spChg>
      </pc:sldChg>
      <pc:sldChg chg="new del">
        <pc:chgData name="Kristina Gunhouse-Vigil" userId="78df1459-c731-4b1f-bc41-eee7686f46a6" providerId="ADAL" clId="{FED5CC64-8689-4803-A7FD-E486E59C8C47}" dt="2023-05-02T21:47:43.562" v="15919" actId="680"/>
        <pc:sldMkLst>
          <pc:docMk/>
          <pc:sldMk cId="699094371" sldId="275"/>
        </pc:sldMkLst>
      </pc:sldChg>
      <pc:sldChg chg="new del">
        <pc:chgData name="Kristina Gunhouse-Vigil" userId="78df1459-c731-4b1f-bc41-eee7686f46a6" providerId="ADAL" clId="{FED5CC64-8689-4803-A7FD-E486E59C8C47}" dt="2023-05-12T15:06:32.923" v="17265" actId="680"/>
        <pc:sldMkLst>
          <pc:docMk/>
          <pc:sldMk cId="1633940055" sldId="276"/>
        </pc:sldMkLst>
      </pc:sldChg>
      <pc:sldChg chg="new del">
        <pc:chgData name="Kristina Gunhouse-Vigil" userId="78df1459-c731-4b1f-bc41-eee7686f46a6" providerId="ADAL" clId="{FED5CC64-8689-4803-A7FD-E486E59C8C47}" dt="2023-05-02T21:47:43.130" v="15918" actId="680"/>
        <pc:sldMkLst>
          <pc:docMk/>
          <pc:sldMk cId="1907798654"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5DA4-ACF9-4D02-BA5B-5E9B672D1917}" type="datetimeFigureOut">
              <a:rPr lang="en-US" smtClean="0"/>
              <a:t>5/15/2023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F3268-C6C1-43EB-87DE-1DAF4CC07EBE}" type="slidenum">
              <a:rPr lang="en-US" smtClean="0"/>
              <a:t>‹#›</a:t>
            </a:fld>
            <a:endParaRPr lang="en-US" dirty="0"/>
          </a:p>
        </p:txBody>
      </p:sp>
    </p:spTree>
    <p:extLst>
      <p:ext uri="{BB962C8B-B14F-4D97-AF65-F5344CB8AC3E}">
        <p14:creationId xmlns:p14="http://schemas.microsoft.com/office/powerpoint/2010/main" val="27424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F3268-C6C1-43EB-87DE-1DAF4CC07EBE}" type="slidenum">
              <a:rPr lang="en-US" smtClean="0"/>
              <a:t>1</a:t>
            </a:fld>
            <a:endParaRPr lang="en-US" dirty="0"/>
          </a:p>
        </p:txBody>
      </p:sp>
    </p:spTree>
    <p:extLst>
      <p:ext uri="{BB962C8B-B14F-4D97-AF65-F5344CB8AC3E}">
        <p14:creationId xmlns:p14="http://schemas.microsoft.com/office/powerpoint/2010/main" val="583917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interviewing, it was important to aggregate results as best as I could to look for themes. These themes are much of the change that was initiated. </a:t>
            </a:r>
          </a:p>
        </p:txBody>
      </p:sp>
      <p:sp>
        <p:nvSpPr>
          <p:cNvPr id="4" name="Slide Number Placeholder 3"/>
          <p:cNvSpPr>
            <a:spLocks noGrp="1"/>
          </p:cNvSpPr>
          <p:nvPr>
            <p:ph type="sldNum" sz="quarter" idx="5"/>
          </p:nvPr>
        </p:nvSpPr>
        <p:spPr/>
        <p:txBody>
          <a:bodyPr/>
          <a:lstStyle/>
          <a:p>
            <a:fld id="{AC6F3268-C6C1-43EB-87DE-1DAF4CC07EBE}" type="slidenum">
              <a:rPr lang="en-US" smtClean="0"/>
              <a:t>10</a:t>
            </a:fld>
            <a:endParaRPr lang="en-US" dirty="0"/>
          </a:p>
        </p:txBody>
      </p:sp>
    </p:spTree>
    <p:extLst>
      <p:ext uri="{BB962C8B-B14F-4D97-AF65-F5344CB8AC3E}">
        <p14:creationId xmlns:p14="http://schemas.microsoft.com/office/powerpoint/2010/main" val="961337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we’ve been able to do. The work continues.</a:t>
            </a:r>
          </a:p>
          <a:p>
            <a:endParaRPr lang="en-US" dirty="0"/>
          </a:p>
          <a:p>
            <a:r>
              <a:rPr lang="en-US" dirty="0"/>
              <a:t>HCAI = CA Dept of Health Care Access and Info (has been BH focused historically)</a:t>
            </a:r>
          </a:p>
          <a:p>
            <a:r>
              <a:rPr lang="en-US" dirty="0"/>
              <a:t>DHCS= Department of Health Care Services (health center focused)</a:t>
            </a:r>
          </a:p>
        </p:txBody>
      </p:sp>
      <p:sp>
        <p:nvSpPr>
          <p:cNvPr id="4" name="Slide Number Placeholder 3"/>
          <p:cNvSpPr>
            <a:spLocks noGrp="1"/>
          </p:cNvSpPr>
          <p:nvPr>
            <p:ph type="sldNum" sz="quarter" idx="5"/>
          </p:nvPr>
        </p:nvSpPr>
        <p:spPr/>
        <p:txBody>
          <a:bodyPr/>
          <a:lstStyle/>
          <a:p>
            <a:fld id="{AC6F3268-C6C1-43EB-87DE-1DAF4CC07EBE}" type="slidenum">
              <a:rPr lang="en-US" smtClean="0"/>
              <a:t>11</a:t>
            </a:fld>
            <a:endParaRPr lang="en-US" dirty="0"/>
          </a:p>
        </p:txBody>
      </p:sp>
    </p:spTree>
    <p:extLst>
      <p:ext uri="{BB962C8B-B14F-4D97-AF65-F5344CB8AC3E}">
        <p14:creationId xmlns:p14="http://schemas.microsoft.com/office/powerpoint/2010/main" val="285930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ROLES</a:t>
            </a:r>
          </a:p>
          <a:p>
            <a:r>
              <a:rPr lang="en-US" dirty="0"/>
              <a:t>Director of Workforce Transformation – primary driver of listening activities and change (interviews, pay scale evolution, recommendations from staff feedback, professional development planning, training identification</a:t>
            </a:r>
          </a:p>
          <a:p>
            <a:r>
              <a:rPr lang="en-US" dirty="0"/>
              <a:t>Chief Operating Officer – thought partner, visionary, financial approval</a:t>
            </a:r>
          </a:p>
          <a:p>
            <a:r>
              <a:rPr lang="en-US" dirty="0"/>
              <a:t>Direct of Cap Building/Learning – conference abstracts, opportunities for staff to participate in national/regional capacity building</a:t>
            </a:r>
          </a:p>
          <a:p>
            <a:r>
              <a:rPr lang="en-US" dirty="0"/>
              <a:t>Managing Dir of HR – HR</a:t>
            </a:r>
          </a:p>
          <a:p>
            <a:r>
              <a:rPr lang="en-US" dirty="0"/>
              <a:t>Workforce Dev Manager – all staff meetings, retreat planning, internal team building committee lead</a:t>
            </a:r>
          </a:p>
          <a:p>
            <a:r>
              <a:rPr lang="en-US" dirty="0"/>
              <a:t>Senior clinical sup – clinical supervision to all client-facing staff, client crisis, MH/trauma training lead; RESPONSE TO STAFF REQUEST FOR INTERNAL THERAPIST –really someone who could help folks understand the trauma our clients experience and how that can affect us as staff</a:t>
            </a:r>
          </a:p>
          <a:p>
            <a:r>
              <a:rPr lang="en-US" dirty="0"/>
              <a:t>LOTS of collaboration across areas</a:t>
            </a:r>
          </a:p>
          <a:p>
            <a:endParaRPr lang="en-US" dirty="0"/>
          </a:p>
          <a:p>
            <a:r>
              <a:rPr lang="en-US" dirty="0"/>
              <a:t>Unrestricted dollars are important when growing initiatives like this, especially absent abundant funding opportunities. Fundraising and clinic revenue has become critical for new initiatives, especially those that lack institutional support.</a:t>
            </a:r>
          </a:p>
        </p:txBody>
      </p:sp>
      <p:sp>
        <p:nvSpPr>
          <p:cNvPr id="4" name="Slide Number Placeholder 3"/>
          <p:cNvSpPr>
            <a:spLocks noGrp="1"/>
          </p:cNvSpPr>
          <p:nvPr>
            <p:ph type="sldNum" sz="quarter" idx="5"/>
          </p:nvPr>
        </p:nvSpPr>
        <p:spPr/>
        <p:txBody>
          <a:bodyPr/>
          <a:lstStyle/>
          <a:p>
            <a:fld id="{AC6F3268-C6C1-43EB-87DE-1DAF4CC07EBE}" type="slidenum">
              <a:rPr lang="en-US" smtClean="0"/>
              <a:t>12</a:t>
            </a:fld>
            <a:endParaRPr lang="en-US" dirty="0"/>
          </a:p>
        </p:txBody>
      </p:sp>
    </p:spTree>
    <p:extLst>
      <p:ext uri="{BB962C8B-B14F-4D97-AF65-F5344CB8AC3E}">
        <p14:creationId xmlns:p14="http://schemas.microsoft.com/office/powerpoint/2010/main" val="1526106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F3268-C6C1-43EB-87DE-1DAF4CC07EBE}" type="slidenum">
              <a:rPr lang="en-US" smtClean="0"/>
              <a:t>13</a:t>
            </a:fld>
            <a:endParaRPr lang="en-US" dirty="0"/>
          </a:p>
        </p:txBody>
      </p:sp>
    </p:spTree>
    <p:extLst>
      <p:ext uri="{BB962C8B-B14F-4D97-AF65-F5344CB8AC3E}">
        <p14:creationId xmlns:p14="http://schemas.microsoft.com/office/powerpoint/2010/main" val="991427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F3268-C6C1-43EB-87DE-1DAF4CC07EBE}" type="slidenum">
              <a:rPr lang="en-US" smtClean="0"/>
              <a:t>14</a:t>
            </a:fld>
            <a:endParaRPr lang="en-US" dirty="0"/>
          </a:p>
        </p:txBody>
      </p:sp>
    </p:spTree>
    <p:extLst>
      <p:ext uri="{BB962C8B-B14F-4D97-AF65-F5344CB8AC3E}">
        <p14:creationId xmlns:p14="http://schemas.microsoft.com/office/powerpoint/2010/main" val="243843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Pertinent analysis, </a:t>
            </a:r>
          </a:p>
        </p:txBody>
      </p:sp>
      <p:sp>
        <p:nvSpPr>
          <p:cNvPr id="4" name="Slide Number Placeholder 3"/>
          <p:cNvSpPr>
            <a:spLocks noGrp="1"/>
          </p:cNvSpPr>
          <p:nvPr>
            <p:ph type="sldNum" sz="quarter" idx="5"/>
          </p:nvPr>
        </p:nvSpPr>
        <p:spPr/>
        <p:txBody>
          <a:bodyPr/>
          <a:lstStyle/>
          <a:p>
            <a:fld id="{AC6F3268-C6C1-43EB-87DE-1DAF4CC07EBE}" type="slidenum">
              <a:rPr lang="en-US" smtClean="0"/>
              <a:t>15</a:t>
            </a:fld>
            <a:endParaRPr lang="en-US" dirty="0"/>
          </a:p>
        </p:txBody>
      </p:sp>
    </p:spTree>
    <p:extLst>
      <p:ext uri="{BB962C8B-B14F-4D97-AF65-F5344CB8AC3E}">
        <p14:creationId xmlns:p14="http://schemas.microsoft.com/office/powerpoint/2010/main" val="2380726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F3268-C6C1-43EB-87DE-1DAF4CC07EBE}" type="slidenum">
              <a:rPr lang="en-US" smtClean="0"/>
              <a:t>16</a:t>
            </a:fld>
            <a:endParaRPr lang="en-US" dirty="0"/>
          </a:p>
        </p:txBody>
      </p:sp>
    </p:spTree>
    <p:extLst>
      <p:ext uri="{BB962C8B-B14F-4D97-AF65-F5344CB8AC3E}">
        <p14:creationId xmlns:p14="http://schemas.microsoft.com/office/powerpoint/2010/main" val="230546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Pertinent analysis, positions, mentorship, pay, prof dev (coaching), mental health and trauma work</a:t>
            </a:r>
          </a:p>
          <a:p>
            <a:endParaRPr lang="en-US" dirty="0"/>
          </a:p>
        </p:txBody>
      </p:sp>
      <p:sp>
        <p:nvSpPr>
          <p:cNvPr id="4" name="Slide Number Placeholder 3"/>
          <p:cNvSpPr>
            <a:spLocks noGrp="1"/>
          </p:cNvSpPr>
          <p:nvPr>
            <p:ph type="sldNum" sz="quarter" idx="5"/>
          </p:nvPr>
        </p:nvSpPr>
        <p:spPr/>
        <p:txBody>
          <a:bodyPr/>
          <a:lstStyle/>
          <a:p>
            <a:fld id="{AC6F3268-C6C1-43EB-87DE-1DAF4CC07EBE}" type="slidenum">
              <a:rPr lang="en-US" smtClean="0"/>
              <a:t>17</a:t>
            </a:fld>
            <a:endParaRPr lang="en-US" dirty="0"/>
          </a:p>
        </p:txBody>
      </p:sp>
    </p:spTree>
    <p:extLst>
      <p:ext uri="{BB962C8B-B14F-4D97-AF65-F5344CB8AC3E}">
        <p14:creationId xmlns:p14="http://schemas.microsoft.com/office/powerpoint/2010/main" val="1078148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F3268-C6C1-43EB-87DE-1DAF4CC07EBE}" type="slidenum">
              <a:rPr lang="en-US" smtClean="0"/>
              <a:t>2</a:t>
            </a:fld>
            <a:endParaRPr lang="en-US" dirty="0"/>
          </a:p>
        </p:txBody>
      </p:sp>
    </p:spTree>
    <p:extLst>
      <p:ext uri="{BB962C8B-B14F-4D97-AF65-F5344CB8AC3E}">
        <p14:creationId xmlns:p14="http://schemas.microsoft.com/office/powerpoint/2010/main" val="232126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WHAT MOTIVATED CHANGE</a:t>
            </a:r>
          </a:p>
          <a:p>
            <a:pPr marL="228600" indent="-228600">
              <a:buAutoNum type="arabicPeriod"/>
            </a:pPr>
            <a:r>
              <a:rPr lang="en-US" dirty="0"/>
              <a:t>Retention – we noticed good people leaving</a:t>
            </a:r>
          </a:p>
          <a:p>
            <a:pPr marL="228600" indent="-228600">
              <a:buAutoNum type="arabicPeriod"/>
            </a:pPr>
            <a:r>
              <a:rPr lang="en-US" dirty="0"/>
              <a:t>Burnout – the work we do is HARD and requires a lot of emotional labor; staff were not getting the sustainable that work requires</a:t>
            </a:r>
          </a:p>
          <a:p>
            <a:pPr marL="228600" indent="-228600">
              <a:buAutoNum type="arabicPeriod"/>
            </a:pPr>
            <a:r>
              <a:rPr lang="en-US" dirty="0"/>
              <a:t>Ill-equipped new managers – we were promoting/rewarding really good people who weren’t given the skills to manage</a:t>
            </a:r>
          </a:p>
          <a:p>
            <a:pPr marL="228600" indent="-228600">
              <a:buAutoNum type="arabicPeriod"/>
            </a:pPr>
            <a:r>
              <a:rPr lang="en-US" dirty="0"/>
              <a:t>COVID – changed everything, but those who stayed SHOWED UP in all kinds of ways (ex w/ Kate and me), which ultimately was a reminder that we need to show up for the staff as well</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C6F3268-C6C1-43EB-87DE-1DAF4CC07EBE}" type="slidenum">
              <a:rPr lang="en-US" smtClean="0"/>
              <a:t>3</a:t>
            </a:fld>
            <a:endParaRPr lang="en-US" dirty="0"/>
          </a:p>
        </p:txBody>
      </p:sp>
    </p:spTree>
    <p:extLst>
      <p:ext uri="{BB962C8B-B14F-4D97-AF65-F5344CB8AC3E}">
        <p14:creationId xmlns:p14="http://schemas.microsoft.com/office/powerpoint/2010/main" val="387805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Leadership buy-in is critical</a:t>
            </a:r>
          </a:p>
          <a:p>
            <a:pPr marL="228600" indent="-228600">
              <a:buAutoNum type="arabicPeriod"/>
            </a:pPr>
            <a:r>
              <a:rPr lang="en-US" dirty="0"/>
              <a:t>First thinking was Chief of Talent –but then we thought, great, some tech person comes in…how will they integrate…what will they even know about us and the work?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We thought about our existing talent and how important existing integration in order to get the ball moving more quickly.</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C6F3268-C6C1-43EB-87DE-1DAF4CC07EBE}" type="slidenum">
              <a:rPr lang="en-US" smtClean="0"/>
              <a:t>4</a:t>
            </a:fld>
            <a:endParaRPr lang="en-US" dirty="0"/>
          </a:p>
        </p:txBody>
      </p:sp>
    </p:spTree>
    <p:extLst>
      <p:ext uri="{BB962C8B-B14F-4D97-AF65-F5344CB8AC3E}">
        <p14:creationId xmlns:p14="http://schemas.microsoft.com/office/powerpoint/2010/main" val="394319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II and III often needed to happen simultaneously, in order to be timely and responsive to needs. Some things couldn’t wait.</a:t>
            </a:r>
          </a:p>
          <a:p>
            <a:pPr marL="228600" indent="-228600">
              <a:buAutoNum type="arabicPeriod"/>
            </a:pPr>
            <a:r>
              <a:rPr lang="en-US" dirty="0"/>
              <a:t>Develop questions you want answers to and answers you can actually do something about. If you’re not willing to budge on compensation, for example, then don’t ask those questions</a:t>
            </a:r>
          </a:p>
          <a:p>
            <a:pPr marL="228600" indent="-228600">
              <a:buAutoNum type="arabicPeriod"/>
            </a:pPr>
            <a:r>
              <a:rPr lang="en-US" dirty="0"/>
              <a:t>Conducting this many interviews, at this length, in succession is a full-time job. It took me over 6 months, but it was really critical.</a:t>
            </a:r>
          </a:p>
        </p:txBody>
      </p:sp>
      <p:sp>
        <p:nvSpPr>
          <p:cNvPr id="4" name="Slide Number Placeholder 3"/>
          <p:cNvSpPr>
            <a:spLocks noGrp="1"/>
          </p:cNvSpPr>
          <p:nvPr>
            <p:ph type="sldNum" sz="quarter" idx="5"/>
          </p:nvPr>
        </p:nvSpPr>
        <p:spPr/>
        <p:txBody>
          <a:bodyPr/>
          <a:lstStyle/>
          <a:p>
            <a:fld id="{AC6F3268-C6C1-43EB-87DE-1DAF4CC07EBE}" type="slidenum">
              <a:rPr lang="en-US" smtClean="0"/>
              <a:t>5</a:t>
            </a:fld>
            <a:endParaRPr lang="en-US" dirty="0"/>
          </a:p>
        </p:txBody>
      </p:sp>
    </p:spTree>
    <p:extLst>
      <p:ext uri="{BB962C8B-B14F-4D97-AF65-F5344CB8AC3E}">
        <p14:creationId xmlns:p14="http://schemas.microsoft.com/office/powerpoint/2010/main" val="182333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highlight the good stuff ---what folks enjoy, where people want to go, etc. This can make excellent recruitment material!</a:t>
            </a:r>
          </a:p>
        </p:txBody>
      </p:sp>
      <p:sp>
        <p:nvSpPr>
          <p:cNvPr id="4" name="Slide Number Placeholder 3"/>
          <p:cNvSpPr>
            <a:spLocks noGrp="1"/>
          </p:cNvSpPr>
          <p:nvPr>
            <p:ph type="sldNum" sz="quarter" idx="5"/>
          </p:nvPr>
        </p:nvSpPr>
        <p:spPr/>
        <p:txBody>
          <a:bodyPr/>
          <a:lstStyle/>
          <a:p>
            <a:fld id="{AC6F3268-C6C1-43EB-87DE-1DAF4CC07EBE}" type="slidenum">
              <a:rPr lang="en-US" smtClean="0"/>
              <a:t>6</a:t>
            </a:fld>
            <a:endParaRPr lang="en-US" dirty="0"/>
          </a:p>
        </p:txBody>
      </p:sp>
    </p:spTree>
    <p:extLst>
      <p:ext uri="{BB962C8B-B14F-4D97-AF65-F5344CB8AC3E}">
        <p14:creationId xmlns:p14="http://schemas.microsoft.com/office/powerpoint/2010/main" val="254840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work culture. I believe this is the single most important part of how we retain staff.</a:t>
            </a:r>
          </a:p>
        </p:txBody>
      </p:sp>
      <p:sp>
        <p:nvSpPr>
          <p:cNvPr id="4" name="Slide Number Placeholder 3"/>
          <p:cNvSpPr>
            <a:spLocks noGrp="1"/>
          </p:cNvSpPr>
          <p:nvPr>
            <p:ph type="sldNum" sz="quarter" idx="5"/>
          </p:nvPr>
        </p:nvSpPr>
        <p:spPr/>
        <p:txBody>
          <a:bodyPr/>
          <a:lstStyle/>
          <a:p>
            <a:fld id="{AC6F3268-C6C1-43EB-87DE-1DAF4CC07EBE}" type="slidenum">
              <a:rPr lang="en-US" smtClean="0"/>
              <a:t>7</a:t>
            </a:fld>
            <a:endParaRPr lang="en-US" dirty="0"/>
          </a:p>
        </p:txBody>
      </p:sp>
    </p:spTree>
    <p:extLst>
      <p:ext uri="{BB962C8B-B14F-4D97-AF65-F5344CB8AC3E}">
        <p14:creationId xmlns:p14="http://schemas.microsoft.com/office/powerpoint/2010/main" val="2905129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C6F3268-C6C1-43EB-87DE-1DAF4CC07EBE}" type="slidenum">
              <a:rPr lang="en-US" smtClean="0"/>
              <a:t>8</a:t>
            </a:fld>
            <a:endParaRPr lang="en-US" dirty="0"/>
          </a:p>
        </p:txBody>
      </p:sp>
    </p:spTree>
    <p:extLst>
      <p:ext uri="{BB962C8B-B14F-4D97-AF65-F5344CB8AC3E}">
        <p14:creationId xmlns:p14="http://schemas.microsoft.com/office/powerpoint/2010/main" val="1868109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But enriching and fascinating. Took about 6 months</a:t>
            </a:r>
          </a:p>
          <a:p>
            <a:pPr marL="228600" indent="-228600">
              <a:buAutoNum type="arabicPeriod"/>
            </a:pPr>
            <a:r>
              <a:rPr lang="en-US" dirty="0"/>
              <a:t>Intended to be 1 </a:t>
            </a:r>
            <a:r>
              <a:rPr lang="en-US" dirty="0" err="1"/>
              <a:t>hr</a:t>
            </a:r>
            <a:r>
              <a:rPr lang="en-US" dirty="0"/>
              <a:t> and lasted anywhere from 30 min – 3 </a:t>
            </a:r>
            <a:r>
              <a:rPr lang="en-US" dirty="0" err="1"/>
              <a:t>hrs</a:t>
            </a:r>
            <a:endParaRPr lang="en-US" dirty="0"/>
          </a:p>
          <a:p>
            <a:pPr marL="228600" indent="-228600">
              <a:buAutoNum type="arabicPeriod"/>
            </a:pPr>
            <a:r>
              <a:rPr lang="en-US" dirty="0"/>
              <a:t>All the new staff were excited to be hired and often didn’t have a full understanding of their role or the org. I recommend waiting 6 months</a:t>
            </a:r>
          </a:p>
          <a:p>
            <a:pPr marL="228600" indent="-228600">
              <a:buAutoNum type="arabicPeriod"/>
            </a:pPr>
            <a:r>
              <a:rPr lang="en-US" dirty="0"/>
              <a:t>I used some of the time to explain whys which seemed healing</a:t>
            </a:r>
          </a:p>
          <a:p>
            <a:pPr marL="228600" indent="-228600">
              <a:buAutoNum type="arabicPeriod"/>
            </a:pPr>
            <a:r>
              <a:rPr lang="en-US" dirty="0"/>
              <a:t>Some staff thought it was their job to keep people alive. </a:t>
            </a:r>
          </a:p>
          <a:p>
            <a:pPr marL="228600" indent="-228600">
              <a:buAutoNum type="arabicPeriod"/>
            </a:pPr>
            <a:r>
              <a:rPr lang="en-US" dirty="0"/>
              <a:t>Fly the plane while you’re building it otherwise you may lose more people</a:t>
            </a:r>
          </a:p>
          <a:p>
            <a:pPr marL="0" indent="0">
              <a:buNone/>
            </a:pPr>
            <a:endParaRPr lang="en-US" dirty="0"/>
          </a:p>
          <a:p>
            <a:pPr marL="0" indent="0">
              <a:buNone/>
            </a:pPr>
            <a:r>
              <a:rPr lang="en-US" dirty="0"/>
              <a:t>ALSO, what wasn’t a challenge was participation</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AC6F3268-C6C1-43EB-87DE-1DAF4CC07EBE}" type="slidenum">
              <a:rPr lang="en-US" smtClean="0"/>
              <a:t>9</a:t>
            </a:fld>
            <a:endParaRPr lang="en-US" dirty="0"/>
          </a:p>
        </p:txBody>
      </p:sp>
    </p:spTree>
    <p:extLst>
      <p:ext uri="{BB962C8B-B14F-4D97-AF65-F5344CB8AC3E}">
        <p14:creationId xmlns:p14="http://schemas.microsoft.com/office/powerpoint/2010/main" val="138112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19600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7366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99884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8432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483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69500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78860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241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88924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69383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20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693407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3"/>
          <a:stretch>
            <a:fillRect/>
          </a:stretch>
        </p:blipFill>
        <p:spPr>
          <a:xfrm>
            <a:off x="3808736" y="4298437"/>
            <a:ext cx="4431696" cy="2011419"/>
          </a:xfrm>
          <a:prstGeom prst="rect">
            <a:avLst/>
          </a:prstGeom>
        </p:spPr>
      </p:pic>
      <p:sp>
        <p:nvSpPr>
          <p:cNvPr id="2" name="TextBox 1">
            <a:extLst>
              <a:ext uri="{FF2B5EF4-FFF2-40B4-BE49-F238E27FC236}">
                <a16:creationId xmlns:a16="http://schemas.microsoft.com/office/drawing/2014/main" id="{9D14764C-EC10-7F57-99BB-5FFF05165369}"/>
              </a:ext>
            </a:extLst>
          </p:cNvPr>
          <p:cNvSpPr txBox="1"/>
          <p:nvPr/>
        </p:nvSpPr>
        <p:spPr>
          <a:xfrm>
            <a:off x="1142670" y="541117"/>
            <a:ext cx="9711257" cy="54014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rgbClr val="89298D"/>
                </a:solidFill>
                <a:latin typeface="Gill Sans Nova"/>
                <a:cs typeface="Calibri"/>
              </a:rPr>
              <a:t>NHCH 2023: Implementing Workforce Development Initiatives in a Climate of Burnout</a:t>
            </a:r>
            <a:endParaRPr lang="en-US" sz="3000" dirty="0">
              <a:solidFill>
                <a:srgbClr val="89298D"/>
              </a:solidFill>
              <a:latin typeface="Gill Sans Nova"/>
              <a:cs typeface="Calibri"/>
            </a:endParaRPr>
          </a:p>
          <a:p>
            <a:pPr algn="ctr"/>
            <a:endParaRPr lang="en-US" sz="800" dirty="0">
              <a:solidFill>
                <a:srgbClr val="89298D"/>
              </a:solidFill>
              <a:latin typeface="Gill Sans Nova"/>
              <a:cs typeface="Calibri"/>
            </a:endParaRPr>
          </a:p>
          <a:p>
            <a:pPr algn="ctr"/>
            <a:r>
              <a:rPr lang="en-US" sz="3000" b="1" dirty="0">
                <a:solidFill>
                  <a:srgbClr val="89298D"/>
                </a:solidFill>
                <a:latin typeface="Gill Sans Nova"/>
                <a:cs typeface="Calibri"/>
              </a:rPr>
              <a:t>Oral Presentation </a:t>
            </a:r>
            <a:r>
              <a:rPr lang="en-US" sz="3000" dirty="0">
                <a:solidFill>
                  <a:srgbClr val="89298D"/>
                </a:solidFill>
                <a:latin typeface="Gill Sans Nova"/>
                <a:cs typeface="Calibri"/>
              </a:rPr>
              <a:t>by Kristina Gunhouse-Vigil, she/her,</a:t>
            </a:r>
          </a:p>
          <a:p>
            <a:pPr algn="ctr"/>
            <a:r>
              <a:rPr lang="en-US" sz="3000" dirty="0">
                <a:solidFill>
                  <a:srgbClr val="89298D"/>
                </a:solidFill>
                <a:latin typeface="Gill Sans Nova"/>
                <a:cs typeface="Calibri"/>
              </a:rPr>
              <a:t>Director of Workforce Transformation</a:t>
            </a:r>
          </a:p>
          <a:p>
            <a:pPr algn="ctr"/>
            <a:endParaRPr lang="en-US" sz="600" b="1" dirty="0">
              <a:solidFill>
                <a:srgbClr val="89298D"/>
              </a:solidFill>
              <a:latin typeface="Gill Sans Nova"/>
              <a:cs typeface="Calibri"/>
            </a:endParaRPr>
          </a:p>
          <a:p>
            <a:pPr algn="ctr"/>
            <a:r>
              <a:rPr lang="en-US" sz="2500" b="1" dirty="0">
                <a:solidFill>
                  <a:srgbClr val="89298D"/>
                </a:solidFill>
                <a:latin typeface="Gill Sans Nova"/>
                <a:cs typeface="Calibri"/>
              </a:rPr>
              <a:t>May 16, 2023</a:t>
            </a:r>
          </a:p>
          <a:p>
            <a:pPr algn="ctr"/>
            <a:endParaRPr lang="en-US" sz="3000" dirty="0">
              <a:solidFill>
                <a:srgbClr val="89298D"/>
              </a:solidFill>
              <a:latin typeface="Gill Sans Nova"/>
              <a:cs typeface="Calibri"/>
            </a:endParaRPr>
          </a:p>
          <a:p>
            <a:pPr algn="ctr"/>
            <a:endParaRPr lang="en-US" sz="5400" dirty="0">
              <a:solidFill>
                <a:srgbClr val="89298D"/>
              </a:solidFill>
              <a:latin typeface="Gill Sans Nova"/>
              <a:cs typeface="Calibri"/>
            </a:endParaRPr>
          </a:p>
        </p:txBody>
      </p:sp>
      <p:sp>
        <p:nvSpPr>
          <p:cNvPr id="6" name="TextBox 5">
            <a:extLst>
              <a:ext uri="{FF2B5EF4-FFF2-40B4-BE49-F238E27FC236}">
                <a16:creationId xmlns:a16="http://schemas.microsoft.com/office/drawing/2014/main" id="{2908C6BD-9532-9D21-8D7E-31BAC880C665}"/>
              </a:ext>
            </a:extLst>
          </p:cNvPr>
          <p:cNvSpPr txBox="1"/>
          <p:nvPr/>
        </p:nvSpPr>
        <p:spPr>
          <a:xfrm>
            <a:off x="827534" y="6392169"/>
            <a:ext cx="105273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77787B"/>
                </a:solidFill>
                <a:latin typeface="Gill Sans Nova"/>
                <a:cs typeface="Calibri"/>
              </a:rPr>
              <a:t>730 POLK ST, 4TH FLOOR SAN FRANCISCO, CA 94109 | (415) 292-3400 | SFCOMMUNITYHEALTH.ORG</a:t>
            </a:r>
          </a:p>
        </p:txBody>
      </p:sp>
    </p:spTree>
    <p:extLst>
      <p:ext uri="{BB962C8B-B14F-4D97-AF65-F5344CB8AC3E}">
        <p14:creationId xmlns:p14="http://schemas.microsoft.com/office/powerpoint/2010/main" val="1019914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6" descr="Background pattern&#10;&#10;Description automatically generated">
            <a:extLst>
              <a:ext uri="{FF2B5EF4-FFF2-40B4-BE49-F238E27FC236}">
                <a16:creationId xmlns:a16="http://schemas.microsoft.com/office/drawing/2014/main" id="{6DE92748-F399-C3D4-6ED7-ABECB5BC0E88}"/>
              </a:ext>
            </a:extLst>
          </p:cNvPr>
          <p:cNvPicPr>
            <a:picLocks noChangeAspect="1"/>
          </p:cNvPicPr>
          <p:nvPr/>
        </p:nvPicPr>
        <p:blipFill rotWithShape="1">
          <a:blip r:embed="rId3">
            <a:alphaModFix amt="35000"/>
          </a:blip>
          <a:srcRect t="72650" r="81310" b="9696"/>
          <a:stretch/>
        </p:blipFill>
        <p:spPr>
          <a:xfrm>
            <a:off x="6259965" y="464520"/>
            <a:ext cx="5449240" cy="5157216"/>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4"/>
          <a:stretch>
            <a:fillRect/>
          </a:stretch>
        </p:blipFill>
        <p:spPr>
          <a:xfrm>
            <a:off x="319314" y="5246923"/>
            <a:ext cx="2948820" cy="1342552"/>
          </a:xfrm>
          <a:prstGeom prst="rect">
            <a:avLst/>
          </a:prstGeom>
        </p:spPr>
      </p:pic>
      <p:sp>
        <p:nvSpPr>
          <p:cNvPr id="3" name="TextBox 2">
            <a:extLst>
              <a:ext uri="{FF2B5EF4-FFF2-40B4-BE49-F238E27FC236}">
                <a16:creationId xmlns:a16="http://schemas.microsoft.com/office/drawing/2014/main" id="{B6D987A9-08C6-D467-B4FB-998CCBBF010A}"/>
              </a:ext>
            </a:extLst>
          </p:cNvPr>
          <p:cNvSpPr txBox="1"/>
          <p:nvPr/>
        </p:nvSpPr>
        <p:spPr>
          <a:xfrm>
            <a:off x="319314" y="6451601"/>
            <a:ext cx="71150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latin typeface="Gill Sans Nova"/>
                <a:cs typeface="Calibri"/>
              </a:rPr>
              <a:t>730 POLK ST, 4TH FLOOR SAN FRANCISCO, CA 94109 | (415) 292-3400 | SFCOMMUNITYHEALTH.ORG</a:t>
            </a:r>
          </a:p>
        </p:txBody>
      </p:sp>
      <p:sp>
        <p:nvSpPr>
          <p:cNvPr id="2" name="TextBox 1">
            <a:extLst>
              <a:ext uri="{FF2B5EF4-FFF2-40B4-BE49-F238E27FC236}">
                <a16:creationId xmlns:a16="http://schemas.microsoft.com/office/drawing/2014/main" id="{7F8B4F92-5EBC-7C40-3940-4F0775EDF1B8}"/>
              </a:ext>
            </a:extLst>
          </p:cNvPr>
          <p:cNvSpPr txBox="1"/>
          <p:nvPr/>
        </p:nvSpPr>
        <p:spPr>
          <a:xfrm>
            <a:off x="690356" y="1098523"/>
            <a:ext cx="11018849"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rgbClr val="89298D"/>
                </a:solidFill>
                <a:cs typeface="Calibri"/>
              </a:rPr>
              <a:t>Baseline Highlights</a:t>
            </a:r>
          </a:p>
          <a:p>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Staff participating in conversations about professional development: </a:t>
            </a:r>
            <a:r>
              <a:rPr lang="en-US" sz="2000" b="1" dirty="0">
                <a:solidFill>
                  <a:srgbClr val="89298D"/>
                </a:solidFill>
                <a:cs typeface="Calibri"/>
              </a:rPr>
              <a:t>48%</a:t>
            </a:r>
          </a:p>
          <a:p>
            <a:pPr marL="342900" indent="-342900">
              <a:buFont typeface="Arial" panose="020B0604020202020204" pitchFamily="34" charset="0"/>
              <a:buChar char="•"/>
            </a:pPr>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Benefit improvement requests (top 2): </a:t>
            </a:r>
            <a:r>
              <a:rPr lang="en-US" sz="2000" b="1" dirty="0">
                <a:solidFill>
                  <a:srgbClr val="89298D"/>
                </a:solidFill>
                <a:cs typeface="Calibri"/>
              </a:rPr>
              <a:t>Dental Coverage Increase </a:t>
            </a:r>
            <a:r>
              <a:rPr lang="en-US" sz="2000" dirty="0">
                <a:cs typeface="Calibri"/>
              </a:rPr>
              <a:t>and</a:t>
            </a:r>
            <a:r>
              <a:rPr lang="en-US" sz="2000" b="1" dirty="0">
                <a:solidFill>
                  <a:srgbClr val="89298D"/>
                </a:solidFill>
                <a:cs typeface="Calibri"/>
              </a:rPr>
              <a:t> Dependent Coverage</a:t>
            </a:r>
          </a:p>
          <a:p>
            <a:pPr marL="342900" indent="-342900">
              <a:buFont typeface="Arial" panose="020B0604020202020204" pitchFamily="34" charset="0"/>
              <a:buChar char="•"/>
            </a:pPr>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Culture is defined by (top 2): </a:t>
            </a:r>
            <a:r>
              <a:rPr lang="en-US" sz="2000" b="1" dirty="0">
                <a:solidFill>
                  <a:srgbClr val="89298D"/>
                </a:solidFill>
                <a:cs typeface="Calibri"/>
              </a:rPr>
              <a:t>Friendly/Family </a:t>
            </a:r>
            <a:r>
              <a:rPr lang="en-US" sz="2000" dirty="0">
                <a:cs typeface="Calibri"/>
              </a:rPr>
              <a:t>and</a:t>
            </a:r>
            <a:r>
              <a:rPr lang="en-US" sz="2000" b="1" dirty="0">
                <a:solidFill>
                  <a:srgbClr val="89298D"/>
                </a:solidFill>
                <a:cs typeface="Calibri"/>
              </a:rPr>
              <a:t> Open/Inclusive</a:t>
            </a:r>
          </a:p>
          <a:p>
            <a:pPr marL="342900" indent="-342900">
              <a:buFont typeface="Arial" panose="020B0604020202020204" pitchFamily="34" charset="0"/>
              <a:buChar char="•"/>
            </a:pPr>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Top culture improvement request: </a:t>
            </a:r>
            <a:r>
              <a:rPr lang="en-US" sz="2000" b="1" dirty="0">
                <a:solidFill>
                  <a:srgbClr val="89298D"/>
                </a:solidFill>
                <a:cs typeface="Calibri"/>
              </a:rPr>
              <a:t>Better Communication </a:t>
            </a:r>
          </a:p>
          <a:p>
            <a:pPr marL="342900" indent="-342900">
              <a:buFont typeface="Arial" panose="020B0604020202020204" pitchFamily="34" charset="0"/>
              <a:buChar char="•"/>
            </a:pPr>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Individual Wellbeing average: </a:t>
            </a:r>
            <a:r>
              <a:rPr lang="en-US" sz="2000" b="1" dirty="0">
                <a:solidFill>
                  <a:srgbClr val="89298D"/>
                </a:solidFill>
                <a:cs typeface="Calibri"/>
              </a:rPr>
              <a:t>8.375 / 10</a:t>
            </a:r>
          </a:p>
          <a:p>
            <a:pPr marL="342900" indent="-342900">
              <a:buFont typeface="Arial" panose="020B0604020202020204" pitchFamily="34" charset="0"/>
              <a:buChar char="•"/>
            </a:pPr>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Looking for mentorship: </a:t>
            </a:r>
            <a:r>
              <a:rPr lang="en-US" sz="2000" b="1" dirty="0">
                <a:solidFill>
                  <a:srgbClr val="89298D"/>
                </a:solidFill>
                <a:cs typeface="Calibri"/>
              </a:rPr>
              <a:t>40%</a:t>
            </a:r>
          </a:p>
          <a:p>
            <a:pPr marL="342900" indent="-342900">
              <a:buFont typeface="Arial" panose="020B0604020202020204" pitchFamily="34" charset="0"/>
              <a:buChar char="•"/>
            </a:pPr>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Training requests (top 2): </a:t>
            </a:r>
            <a:r>
              <a:rPr lang="en-US" sz="2000" b="1" dirty="0">
                <a:solidFill>
                  <a:srgbClr val="89298D"/>
                </a:solidFill>
                <a:cs typeface="Calibri"/>
              </a:rPr>
              <a:t>Behavioral Health </a:t>
            </a:r>
            <a:r>
              <a:rPr lang="en-US" sz="2000" dirty="0">
                <a:cs typeface="Calibri"/>
              </a:rPr>
              <a:t>and</a:t>
            </a:r>
            <a:r>
              <a:rPr lang="en-US" sz="2000" b="1" dirty="0">
                <a:solidFill>
                  <a:srgbClr val="89298D"/>
                </a:solidFill>
                <a:cs typeface="Calibri"/>
              </a:rPr>
              <a:t> Leadership Development</a:t>
            </a:r>
          </a:p>
          <a:p>
            <a:pPr marL="342900" indent="-342900">
              <a:buFont typeface="Arial" panose="020B0604020202020204" pitchFamily="34" charset="0"/>
              <a:buChar char="•"/>
            </a:pPr>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Compensation: </a:t>
            </a:r>
            <a:r>
              <a:rPr lang="en-US" sz="2000" b="1" dirty="0">
                <a:solidFill>
                  <a:srgbClr val="89298D"/>
                </a:solidFill>
                <a:cs typeface="Calibri"/>
              </a:rPr>
              <a:t>40% at Market, 34% Below (cost of living), 12% Unsure, 3% Above</a:t>
            </a:r>
          </a:p>
          <a:p>
            <a:pPr marL="342900" indent="-342900">
              <a:buFont typeface="Arial" panose="020B0604020202020204" pitchFamily="34" charset="0"/>
              <a:buChar char="•"/>
            </a:pPr>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Most enjoyable part: </a:t>
            </a:r>
            <a:r>
              <a:rPr lang="en-US" sz="2000" b="1" dirty="0">
                <a:solidFill>
                  <a:srgbClr val="89298D"/>
                </a:solidFill>
                <a:cs typeface="Calibri"/>
              </a:rPr>
              <a:t>Relationship Building 77%</a:t>
            </a:r>
          </a:p>
          <a:p>
            <a:pPr marL="914400" lvl="1" indent="-457200">
              <a:buAutoNum type="arabicPeriod"/>
            </a:pPr>
            <a:endParaRPr lang="en-US" sz="2000" dirty="0">
              <a:cs typeface="Calibri"/>
            </a:endParaRPr>
          </a:p>
          <a:p>
            <a:r>
              <a:rPr lang="en-US" dirty="0">
                <a:cs typeface="Calibri"/>
              </a:rPr>
              <a:t> </a:t>
            </a:r>
          </a:p>
        </p:txBody>
      </p:sp>
      <p:sp>
        <p:nvSpPr>
          <p:cNvPr id="8" name="TextBox 7">
            <a:extLst>
              <a:ext uri="{FF2B5EF4-FFF2-40B4-BE49-F238E27FC236}">
                <a16:creationId xmlns:a16="http://schemas.microsoft.com/office/drawing/2014/main" id="{62C58539-77F8-6C56-EA4A-41D74BD3A770}"/>
              </a:ext>
            </a:extLst>
          </p:cNvPr>
          <p:cNvSpPr txBox="1"/>
          <p:nvPr/>
        </p:nvSpPr>
        <p:spPr>
          <a:xfrm>
            <a:off x="612318" y="175193"/>
            <a:ext cx="97112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rgbClr val="89298D"/>
                </a:solidFill>
                <a:latin typeface="Gill Sans Nova"/>
                <a:cs typeface="Calibri"/>
              </a:rPr>
              <a:t>2022-2023 : Interview Results</a:t>
            </a:r>
          </a:p>
        </p:txBody>
      </p:sp>
    </p:spTree>
    <p:extLst>
      <p:ext uri="{BB962C8B-B14F-4D97-AF65-F5344CB8AC3E}">
        <p14:creationId xmlns:p14="http://schemas.microsoft.com/office/powerpoint/2010/main" val="644619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6" descr="Background pattern&#10;&#10;Description automatically generated">
            <a:extLst>
              <a:ext uri="{FF2B5EF4-FFF2-40B4-BE49-F238E27FC236}">
                <a16:creationId xmlns:a16="http://schemas.microsoft.com/office/drawing/2014/main" id="{6DE92748-F399-C3D4-6ED7-ABECB5BC0E88}"/>
              </a:ext>
            </a:extLst>
          </p:cNvPr>
          <p:cNvPicPr>
            <a:picLocks noChangeAspect="1"/>
          </p:cNvPicPr>
          <p:nvPr/>
        </p:nvPicPr>
        <p:blipFill rotWithShape="1">
          <a:blip r:embed="rId3">
            <a:alphaModFix amt="35000"/>
          </a:blip>
          <a:srcRect t="72650" r="81310" b="9696"/>
          <a:stretch/>
        </p:blipFill>
        <p:spPr>
          <a:xfrm>
            <a:off x="6259965" y="464520"/>
            <a:ext cx="5449240" cy="5157216"/>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4"/>
          <a:stretch>
            <a:fillRect/>
          </a:stretch>
        </p:blipFill>
        <p:spPr>
          <a:xfrm>
            <a:off x="319314" y="5246923"/>
            <a:ext cx="2948820" cy="1342552"/>
          </a:xfrm>
          <a:prstGeom prst="rect">
            <a:avLst/>
          </a:prstGeom>
        </p:spPr>
      </p:pic>
      <p:sp>
        <p:nvSpPr>
          <p:cNvPr id="3" name="TextBox 2">
            <a:extLst>
              <a:ext uri="{FF2B5EF4-FFF2-40B4-BE49-F238E27FC236}">
                <a16:creationId xmlns:a16="http://schemas.microsoft.com/office/drawing/2014/main" id="{B6D987A9-08C6-D467-B4FB-998CCBBF010A}"/>
              </a:ext>
            </a:extLst>
          </p:cNvPr>
          <p:cNvSpPr txBox="1"/>
          <p:nvPr/>
        </p:nvSpPr>
        <p:spPr>
          <a:xfrm>
            <a:off x="319314" y="6451601"/>
            <a:ext cx="71150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latin typeface="Gill Sans Nova"/>
                <a:cs typeface="Calibri"/>
              </a:rPr>
              <a:t>730 POLK ST, 4TH FLOOR SAN FRANCISCO, CA 94109 | (415) 292-3400 | SFCOMMUNITYHEALTH.ORG</a:t>
            </a:r>
          </a:p>
        </p:txBody>
      </p:sp>
      <p:sp>
        <p:nvSpPr>
          <p:cNvPr id="2" name="TextBox 1">
            <a:extLst>
              <a:ext uri="{FF2B5EF4-FFF2-40B4-BE49-F238E27FC236}">
                <a16:creationId xmlns:a16="http://schemas.microsoft.com/office/drawing/2014/main" id="{7F8B4F92-5EBC-7C40-3940-4F0775EDF1B8}"/>
              </a:ext>
            </a:extLst>
          </p:cNvPr>
          <p:cNvSpPr txBox="1"/>
          <p:nvPr/>
        </p:nvSpPr>
        <p:spPr>
          <a:xfrm>
            <a:off x="690356" y="1049497"/>
            <a:ext cx="11018849"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rgbClr val="89298D"/>
                </a:solidFill>
                <a:cs typeface="Calibri"/>
              </a:rPr>
              <a:t>Project Highlights</a:t>
            </a:r>
          </a:p>
          <a:p>
            <a:endParaRPr lang="en-US" sz="800" b="1" dirty="0">
              <a:solidFill>
                <a:srgbClr val="89298D"/>
              </a:solidFill>
              <a:cs typeface="Calibri"/>
            </a:endParaRPr>
          </a:p>
          <a:p>
            <a:pPr marL="342900" indent="-342900">
              <a:buFont typeface="Arial" panose="020B0604020202020204" pitchFamily="34" charset="0"/>
              <a:buChar char="•"/>
            </a:pPr>
            <a:r>
              <a:rPr lang="en-US" sz="2000" b="1" dirty="0">
                <a:solidFill>
                  <a:srgbClr val="89298D"/>
                </a:solidFill>
                <a:cs typeface="Calibri"/>
              </a:rPr>
              <a:t>Supervision standards </a:t>
            </a:r>
            <a:r>
              <a:rPr lang="en-US" sz="2000" dirty="0">
                <a:cs typeface="Calibri"/>
              </a:rPr>
              <a:t>developed and will be shared at onboarding with new managers.</a:t>
            </a:r>
            <a:endParaRPr lang="en-US" sz="2000" b="1" dirty="0">
              <a:solidFill>
                <a:srgbClr val="89298D"/>
              </a:solidFill>
              <a:cs typeface="Calibri"/>
            </a:endParaRPr>
          </a:p>
          <a:p>
            <a:pPr marL="342900" indent="-342900">
              <a:buFont typeface="Arial" panose="020B0604020202020204" pitchFamily="34" charset="0"/>
              <a:buChar char="•"/>
            </a:pPr>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Rolled out </a:t>
            </a:r>
            <a:r>
              <a:rPr lang="en-US" sz="2000" b="1" dirty="0">
                <a:solidFill>
                  <a:srgbClr val="89298D"/>
                </a:solidFill>
                <a:cs typeface="Calibri"/>
              </a:rPr>
              <a:t>benefits coverage of 25% </a:t>
            </a:r>
            <a:r>
              <a:rPr lang="en-US" sz="2000" dirty="0">
                <a:cs typeface="Calibri"/>
              </a:rPr>
              <a:t>for dependents.</a:t>
            </a:r>
          </a:p>
          <a:p>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Increased information sharing and communication through modifying the format of </a:t>
            </a:r>
            <a:r>
              <a:rPr lang="en-US" sz="2000" b="1" dirty="0">
                <a:solidFill>
                  <a:srgbClr val="89298D"/>
                </a:solidFill>
                <a:cs typeface="Calibri"/>
              </a:rPr>
              <a:t>all-staff meetings to highlight staff work</a:t>
            </a:r>
            <a:r>
              <a:rPr lang="en-US" sz="2000" dirty="0">
                <a:cs typeface="Calibri"/>
              </a:rPr>
              <a:t>. Staff </a:t>
            </a:r>
            <a:r>
              <a:rPr lang="en-US" sz="2000" b="1" dirty="0">
                <a:solidFill>
                  <a:srgbClr val="89298D"/>
                </a:solidFill>
                <a:cs typeface="Calibri"/>
              </a:rPr>
              <a:t>newsletter</a:t>
            </a:r>
            <a:r>
              <a:rPr lang="en-US" sz="2000" dirty="0">
                <a:cs typeface="Calibri"/>
              </a:rPr>
              <a:t> to be developed.</a:t>
            </a:r>
          </a:p>
          <a:p>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Rolled out a </a:t>
            </a:r>
            <a:r>
              <a:rPr lang="en-US" sz="2000" b="1" dirty="0">
                <a:solidFill>
                  <a:srgbClr val="89298D"/>
                </a:solidFill>
                <a:cs typeface="Calibri"/>
              </a:rPr>
              <a:t>mentorship program </a:t>
            </a:r>
            <a:r>
              <a:rPr lang="en-US" sz="2000" dirty="0">
                <a:cs typeface="Calibri"/>
              </a:rPr>
              <a:t>for interested staff. Development continues.</a:t>
            </a:r>
            <a:endParaRPr lang="en-US" sz="800" b="1" dirty="0">
              <a:solidFill>
                <a:srgbClr val="89298D"/>
              </a:solidFill>
              <a:cs typeface="Calibri"/>
            </a:endParaRPr>
          </a:p>
          <a:p>
            <a:pPr marL="342900" indent="-342900">
              <a:buFont typeface="Arial" panose="020B0604020202020204" pitchFamily="34" charset="0"/>
              <a:buChar char="•"/>
            </a:pPr>
            <a:endParaRPr lang="en-US" sz="800" b="1" dirty="0">
              <a:solidFill>
                <a:srgbClr val="89298D"/>
              </a:solidFill>
              <a:cs typeface="Calibri"/>
            </a:endParaRPr>
          </a:p>
          <a:p>
            <a:pPr marL="342900" indent="-342900">
              <a:buFont typeface="Arial" panose="020B0604020202020204" pitchFamily="34" charset="0"/>
              <a:buChar char="•"/>
            </a:pPr>
            <a:r>
              <a:rPr lang="en-US" sz="2000" b="1" dirty="0">
                <a:solidFill>
                  <a:srgbClr val="89298D"/>
                </a:solidFill>
                <a:cs typeface="Calibri"/>
              </a:rPr>
              <a:t>Raised salary/hour rates </a:t>
            </a:r>
            <a:r>
              <a:rPr lang="en-US" sz="2000" dirty="0">
                <a:cs typeface="Calibri"/>
              </a:rPr>
              <a:t>based on prevailing and competitor rates.</a:t>
            </a:r>
          </a:p>
          <a:p>
            <a:pPr marL="342900" indent="-342900">
              <a:buFont typeface="Arial" panose="020B0604020202020204" pitchFamily="34" charset="0"/>
              <a:buChar char="•"/>
            </a:pPr>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Developed an </a:t>
            </a:r>
            <a:r>
              <a:rPr lang="en-US" sz="2000" b="1" dirty="0">
                <a:solidFill>
                  <a:srgbClr val="89298D"/>
                </a:solidFill>
                <a:cs typeface="Calibri"/>
              </a:rPr>
              <a:t>internal staff committee </a:t>
            </a:r>
            <a:r>
              <a:rPr lang="en-US" sz="2000" dirty="0">
                <a:cs typeface="Calibri"/>
              </a:rPr>
              <a:t>dedicated exclusively to team building activities.</a:t>
            </a:r>
          </a:p>
          <a:p>
            <a:pPr marL="342900" indent="-342900">
              <a:buFont typeface="Arial" panose="020B0604020202020204" pitchFamily="34" charset="0"/>
              <a:buChar char="•"/>
            </a:pPr>
            <a:endParaRPr lang="en-US" sz="800" dirty="0">
              <a:cs typeface="Calibri"/>
            </a:endParaRPr>
          </a:p>
          <a:p>
            <a:pPr marL="342900" indent="-342900">
              <a:buFont typeface="Arial" panose="020B0604020202020204" pitchFamily="34" charset="0"/>
              <a:buChar char="•"/>
            </a:pPr>
            <a:r>
              <a:rPr lang="en-US" sz="2000" dirty="0">
                <a:cs typeface="Calibri"/>
              </a:rPr>
              <a:t>Rolled out an ongoing training series (monthly), </a:t>
            </a:r>
            <a:r>
              <a:rPr lang="en-US" sz="2000" b="1" dirty="0">
                <a:solidFill>
                  <a:srgbClr val="89298D"/>
                </a:solidFill>
                <a:cs typeface="Calibri"/>
              </a:rPr>
              <a:t>SFCHC Academy.</a:t>
            </a:r>
          </a:p>
          <a:p>
            <a:pPr marL="342900" indent="-342900">
              <a:buFont typeface="Arial" panose="020B0604020202020204" pitchFamily="34" charset="0"/>
              <a:buChar char="•"/>
            </a:pPr>
            <a:endParaRPr lang="en-US" sz="800" dirty="0">
              <a:cs typeface="Calibri"/>
            </a:endParaRPr>
          </a:p>
          <a:p>
            <a:pPr marL="342900" indent="-342900">
              <a:buFont typeface="Arial" panose="020B0604020202020204" pitchFamily="34" charset="0"/>
              <a:buChar char="•"/>
            </a:pPr>
            <a:r>
              <a:rPr lang="en-US" sz="2000" dirty="0">
                <a:cs typeface="Calibri"/>
              </a:rPr>
              <a:t>Secured funds for </a:t>
            </a:r>
            <a:r>
              <a:rPr lang="en-US" sz="2000" b="1" dirty="0">
                <a:solidFill>
                  <a:srgbClr val="89298D"/>
                </a:solidFill>
                <a:cs typeface="Calibri"/>
              </a:rPr>
              <a:t>retention bonuses </a:t>
            </a:r>
            <a:r>
              <a:rPr lang="en-US" sz="2000" dirty="0">
                <a:cs typeface="Calibri"/>
              </a:rPr>
              <a:t>through grant opportunities</a:t>
            </a:r>
          </a:p>
          <a:p>
            <a:r>
              <a:rPr lang="en-US" dirty="0">
                <a:cs typeface="Calibri"/>
              </a:rPr>
              <a:t> </a:t>
            </a:r>
          </a:p>
        </p:txBody>
      </p:sp>
      <p:sp>
        <p:nvSpPr>
          <p:cNvPr id="8" name="TextBox 7">
            <a:extLst>
              <a:ext uri="{FF2B5EF4-FFF2-40B4-BE49-F238E27FC236}">
                <a16:creationId xmlns:a16="http://schemas.microsoft.com/office/drawing/2014/main" id="{62C58539-77F8-6C56-EA4A-41D74BD3A770}"/>
              </a:ext>
            </a:extLst>
          </p:cNvPr>
          <p:cNvSpPr txBox="1"/>
          <p:nvPr/>
        </p:nvSpPr>
        <p:spPr>
          <a:xfrm>
            <a:off x="612318" y="175193"/>
            <a:ext cx="97112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rgbClr val="89298D"/>
                </a:solidFill>
                <a:latin typeface="Gill Sans Nova"/>
                <a:cs typeface="Calibri"/>
              </a:rPr>
              <a:t>Ongoing : Outcomes</a:t>
            </a:r>
          </a:p>
        </p:txBody>
      </p:sp>
    </p:spTree>
    <p:extLst>
      <p:ext uri="{BB962C8B-B14F-4D97-AF65-F5344CB8AC3E}">
        <p14:creationId xmlns:p14="http://schemas.microsoft.com/office/powerpoint/2010/main" val="2603507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6" descr="Background pattern&#10;&#10;Description automatically generated">
            <a:extLst>
              <a:ext uri="{FF2B5EF4-FFF2-40B4-BE49-F238E27FC236}">
                <a16:creationId xmlns:a16="http://schemas.microsoft.com/office/drawing/2014/main" id="{6DE92748-F399-C3D4-6ED7-ABECB5BC0E88}"/>
              </a:ext>
            </a:extLst>
          </p:cNvPr>
          <p:cNvPicPr>
            <a:picLocks noChangeAspect="1"/>
          </p:cNvPicPr>
          <p:nvPr/>
        </p:nvPicPr>
        <p:blipFill rotWithShape="1">
          <a:blip r:embed="rId3">
            <a:alphaModFix amt="35000"/>
          </a:blip>
          <a:srcRect t="72650" r="81310" b="9696"/>
          <a:stretch/>
        </p:blipFill>
        <p:spPr>
          <a:xfrm>
            <a:off x="6259965" y="418800"/>
            <a:ext cx="5449240" cy="5157216"/>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4"/>
          <a:stretch>
            <a:fillRect/>
          </a:stretch>
        </p:blipFill>
        <p:spPr>
          <a:xfrm>
            <a:off x="319314" y="5246923"/>
            <a:ext cx="2948820" cy="1342552"/>
          </a:xfrm>
          <a:prstGeom prst="rect">
            <a:avLst/>
          </a:prstGeom>
        </p:spPr>
      </p:pic>
      <p:sp>
        <p:nvSpPr>
          <p:cNvPr id="3" name="TextBox 2">
            <a:extLst>
              <a:ext uri="{FF2B5EF4-FFF2-40B4-BE49-F238E27FC236}">
                <a16:creationId xmlns:a16="http://schemas.microsoft.com/office/drawing/2014/main" id="{B6D987A9-08C6-D467-B4FB-998CCBBF010A}"/>
              </a:ext>
            </a:extLst>
          </p:cNvPr>
          <p:cNvSpPr txBox="1"/>
          <p:nvPr/>
        </p:nvSpPr>
        <p:spPr>
          <a:xfrm>
            <a:off x="319314" y="6451601"/>
            <a:ext cx="71150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latin typeface="Gill Sans Nova"/>
                <a:cs typeface="Calibri"/>
              </a:rPr>
              <a:t>730 POLK ST, 4TH FLOOR SAN FRANCISCO, CA 94109 | (415) 292-3400 | SFCOMMUNITYHEALTH.ORG</a:t>
            </a:r>
          </a:p>
        </p:txBody>
      </p:sp>
      <p:sp>
        <p:nvSpPr>
          <p:cNvPr id="2" name="TextBox 1">
            <a:extLst>
              <a:ext uri="{FF2B5EF4-FFF2-40B4-BE49-F238E27FC236}">
                <a16:creationId xmlns:a16="http://schemas.microsoft.com/office/drawing/2014/main" id="{7F8B4F92-5EBC-7C40-3940-4F0775EDF1B8}"/>
              </a:ext>
            </a:extLst>
          </p:cNvPr>
          <p:cNvSpPr txBox="1"/>
          <p:nvPr/>
        </p:nvSpPr>
        <p:spPr>
          <a:xfrm>
            <a:off x="815302" y="1099764"/>
            <a:ext cx="5241680"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rgbClr val="89298D"/>
                </a:solidFill>
                <a:cs typeface="Calibri"/>
              </a:rPr>
              <a:t>Feb 2022</a:t>
            </a:r>
          </a:p>
          <a:p>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1.0 FTE Director of Workforce Transformation</a:t>
            </a:r>
          </a:p>
          <a:p>
            <a:pPr marL="342900" indent="-342900">
              <a:buFont typeface="Arial" panose="020B0604020202020204" pitchFamily="34" charset="0"/>
              <a:buChar char="•"/>
            </a:pPr>
            <a:endParaRPr lang="en-US" sz="2000" dirty="0">
              <a:cs typeface="Calibri"/>
            </a:endParaRPr>
          </a:p>
          <a:p>
            <a:pPr marL="342900" indent="-342900">
              <a:buFont typeface="Arial" panose="020B0604020202020204" pitchFamily="34" charset="0"/>
              <a:buChar char="•"/>
            </a:pPr>
            <a:r>
              <a:rPr lang="en-US" sz="2000" dirty="0">
                <a:cs typeface="Calibri"/>
              </a:rPr>
              <a:t>0.1 FTE Chief Operating Officer</a:t>
            </a:r>
          </a:p>
          <a:p>
            <a:pPr marL="342900" indent="-342900">
              <a:buFont typeface="Arial" panose="020B0604020202020204" pitchFamily="34" charset="0"/>
              <a:buChar char="•"/>
            </a:pPr>
            <a:endParaRPr lang="en-US" sz="2000" dirty="0">
              <a:cs typeface="Calibri"/>
            </a:endParaRPr>
          </a:p>
          <a:p>
            <a:pPr marL="342900" indent="-342900">
              <a:buFont typeface="Arial" panose="020B0604020202020204" pitchFamily="34" charset="0"/>
              <a:buChar char="•"/>
            </a:pPr>
            <a:r>
              <a:rPr lang="en-US" sz="2000" dirty="0">
                <a:cs typeface="Calibri"/>
              </a:rPr>
              <a:t>0.1 FTE Director of Capacity Building and Organizational Learning </a:t>
            </a:r>
          </a:p>
          <a:p>
            <a:pPr marL="342900" indent="-342900">
              <a:buFont typeface="Arial" panose="020B0604020202020204" pitchFamily="34" charset="0"/>
              <a:buChar char="•"/>
            </a:pPr>
            <a:endParaRPr lang="en-US" sz="2000" dirty="0">
              <a:cs typeface="Calibri"/>
            </a:endParaRPr>
          </a:p>
          <a:p>
            <a:pPr marL="342900" indent="-342900">
              <a:buFont typeface="Arial" panose="020B0604020202020204" pitchFamily="34" charset="0"/>
              <a:buChar char="•"/>
            </a:pPr>
            <a:r>
              <a:rPr lang="en-US" sz="2000" dirty="0">
                <a:cs typeface="Calibri"/>
              </a:rPr>
              <a:t>0 FTE Director of HR (VACANT)</a:t>
            </a:r>
          </a:p>
          <a:p>
            <a:endParaRPr lang="en-US" sz="2000" dirty="0">
              <a:cs typeface="Calibri"/>
            </a:endParaRPr>
          </a:p>
          <a:p>
            <a:pPr marL="342900" indent="-342900">
              <a:buFont typeface="Arial" panose="020B0604020202020204" pitchFamily="34" charset="0"/>
              <a:buChar char="•"/>
            </a:pPr>
            <a:r>
              <a:rPr lang="en-US" sz="2000" b="1" dirty="0">
                <a:cs typeface="Calibri"/>
              </a:rPr>
              <a:t>TOTAL = 1.2 FTE</a:t>
            </a:r>
          </a:p>
          <a:p>
            <a:pPr marL="342900" indent="-342900">
              <a:buFont typeface="Arial" panose="020B0604020202020204" pitchFamily="34" charset="0"/>
              <a:buChar char="•"/>
            </a:pPr>
            <a:endParaRPr lang="en-US" sz="800" b="1" dirty="0">
              <a:solidFill>
                <a:srgbClr val="89298D"/>
              </a:solidFill>
              <a:cs typeface="Calibri"/>
            </a:endParaRPr>
          </a:p>
          <a:p>
            <a:pPr marL="914400" lvl="1" indent="-457200">
              <a:buAutoNum type="arabicPeriod"/>
            </a:pPr>
            <a:endParaRPr lang="en-US" sz="2000" dirty="0">
              <a:cs typeface="Calibri"/>
            </a:endParaRPr>
          </a:p>
          <a:p>
            <a:r>
              <a:rPr lang="en-US" dirty="0">
                <a:cs typeface="Calibri"/>
              </a:rPr>
              <a:t> </a:t>
            </a:r>
          </a:p>
        </p:txBody>
      </p:sp>
      <p:sp>
        <p:nvSpPr>
          <p:cNvPr id="8" name="TextBox 7">
            <a:extLst>
              <a:ext uri="{FF2B5EF4-FFF2-40B4-BE49-F238E27FC236}">
                <a16:creationId xmlns:a16="http://schemas.microsoft.com/office/drawing/2014/main" id="{62C58539-77F8-6C56-EA4A-41D74BD3A770}"/>
              </a:ext>
            </a:extLst>
          </p:cNvPr>
          <p:cNvSpPr txBox="1"/>
          <p:nvPr/>
        </p:nvSpPr>
        <p:spPr>
          <a:xfrm>
            <a:off x="612318" y="129473"/>
            <a:ext cx="1087946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dirty="0">
                <a:solidFill>
                  <a:srgbClr val="89298D"/>
                </a:solidFill>
                <a:latin typeface="Gill Sans Nova"/>
                <a:cs typeface="Calibri"/>
              </a:rPr>
              <a:t>Workforce Development Team Evolution</a:t>
            </a:r>
          </a:p>
        </p:txBody>
      </p:sp>
      <p:sp>
        <p:nvSpPr>
          <p:cNvPr id="5" name="TextBox 4">
            <a:extLst>
              <a:ext uri="{FF2B5EF4-FFF2-40B4-BE49-F238E27FC236}">
                <a16:creationId xmlns:a16="http://schemas.microsoft.com/office/drawing/2014/main" id="{027C714F-30BE-6240-50F9-67B24F9EC48D}"/>
              </a:ext>
            </a:extLst>
          </p:cNvPr>
          <p:cNvSpPr txBox="1"/>
          <p:nvPr/>
        </p:nvSpPr>
        <p:spPr>
          <a:xfrm>
            <a:off x="6427973" y="1052803"/>
            <a:ext cx="5241680" cy="5878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rgbClr val="89298D"/>
                </a:solidFill>
                <a:cs typeface="Calibri"/>
              </a:rPr>
              <a:t>Today</a:t>
            </a:r>
          </a:p>
          <a:p>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1.0 FTE Director of Workforce Transformation</a:t>
            </a:r>
          </a:p>
          <a:p>
            <a:pPr marL="342900" indent="-342900">
              <a:buFont typeface="Arial" panose="020B0604020202020204" pitchFamily="34" charset="0"/>
              <a:buChar char="•"/>
            </a:pPr>
            <a:endParaRPr lang="en-US" sz="2000" dirty="0">
              <a:cs typeface="Calibri"/>
            </a:endParaRPr>
          </a:p>
          <a:p>
            <a:pPr marL="342900" indent="-342900">
              <a:buFont typeface="Arial" panose="020B0604020202020204" pitchFamily="34" charset="0"/>
              <a:buChar char="•"/>
            </a:pPr>
            <a:r>
              <a:rPr lang="en-US" sz="2000" dirty="0">
                <a:cs typeface="Calibri"/>
              </a:rPr>
              <a:t>0.1 FTE Chief Operating Officer</a:t>
            </a:r>
          </a:p>
          <a:p>
            <a:pPr marL="342900" indent="-342900">
              <a:buFont typeface="Arial" panose="020B0604020202020204" pitchFamily="34" charset="0"/>
              <a:buChar char="•"/>
            </a:pPr>
            <a:endParaRPr lang="en-US" sz="2000" dirty="0">
              <a:cs typeface="Calibri"/>
            </a:endParaRPr>
          </a:p>
          <a:p>
            <a:pPr marL="342900" indent="-342900">
              <a:buFont typeface="Arial" panose="020B0604020202020204" pitchFamily="34" charset="0"/>
              <a:buChar char="•"/>
            </a:pPr>
            <a:r>
              <a:rPr lang="en-US" sz="2000" dirty="0">
                <a:cs typeface="Calibri"/>
              </a:rPr>
              <a:t>0.1 FTE Director of Capacity Building and Organizational Learning </a:t>
            </a:r>
          </a:p>
          <a:p>
            <a:pPr marL="342900" indent="-342900">
              <a:buFont typeface="Arial" panose="020B0604020202020204" pitchFamily="34" charset="0"/>
              <a:buChar char="•"/>
            </a:pPr>
            <a:endParaRPr lang="en-US" sz="2000" dirty="0">
              <a:cs typeface="Calibri"/>
            </a:endParaRPr>
          </a:p>
          <a:p>
            <a:pPr marL="342900" indent="-342900">
              <a:buFont typeface="Arial" panose="020B0604020202020204" pitchFamily="34" charset="0"/>
              <a:buChar char="•"/>
            </a:pPr>
            <a:r>
              <a:rPr lang="en-US" sz="2000" dirty="0">
                <a:cs typeface="Calibri"/>
              </a:rPr>
              <a:t>0.25 FTE Managing Director of HR</a:t>
            </a:r>
          </a:p>
          <a:p>
            <a:pPr marL="342900" indent="-342900">
              <a:buFont typeface="Arial" panose="020B0604020202020204" pitchFamily="34" charset="0"/>
              <a:buChar char="•"/>
            </a:pPr>
            <a:endParaRPr lang="en-US" sz="2000" dirty="0">
              <a:cs typeface="Calibri"/>
            </a:endParaRPr>
          </a:p>
          <a:p>
            <a:pPr marL="342900" indent="-342900">
              <a:buFont typeface="Arial" panose="020B0604020202020204" pitchFamily="34" charset="0"/>
              <a:buChar char="•"/>
            </a:pPr>
            <a:r>
              <a:rPr lang="en-US" sz="2000" dirty="0">
                <a:cs typeface="Calibri"/>
              </a:rPr>
              <a:t>0.3 FTE Workforce Development Manager</a:t>
            </a:r>
          </a:p>
          <a:p>
            <a:pPr marL="342900" indent="-342900">
              <a:buFont typeface="Arial" panose="020B0604020202020204" pitchFamily="34" charset="0"/>
              <a:buChar char="•"/>
            </a:pPr>
            <a:endParaRPr lang="en-US" sz="2000" dirty="0">
              <a:cs typeface="Calibri"/>
            </a:endParaRPr>
          </a:p>
          <a:p>
            <a:pPr marL="342900" indent="-342900">
              <a:buFont typeface="Arial" panose="020B0604020202020204" pitchFamily="34" charset="0"/>
              <a:buChar char="•"/>
            </a:pPr>
            <a:r>
              <a:rPr lang="en-US" sz="2000" dirty="0">
                <a:cs typeface="Calibri"/>
              </a:rPr>
              <a:t>1.0 Senior Clinical Supervisor (LCSW)</a:t>
            </a:r>
          </a:p>
          <a:p>
            <a:pPr marL="342900" indent="-342900">
              <a:buFont typeface="Arial" panose="020B0604020202020204" pitchFamily="34" charset="0"/>
              <a:buChar char="•"/>
            </a:pPr>
            <a:endParaRPr lang="en-US" sz="2000" dirty="0">
              <a:cs typeface="Calibri"/>
            </a:endParaRPr>
          </a:p>
          <a:p>
            <a:pPr marL="342900" indent="-342900">
              <a:buFont typeface="Arial" panose="020B0604020202020204" pitchFamily="34" charset="0"/>
              <a:buChar char="•"/>
            </a:pPr>
            <a:r>
              <a:rPr lang="en-US" sz="2000" b="1" dirty="0">
                <a:cs typeface="Calibri"/>
              </a:rPr>
              <a:t>TOTAL = 2.75 </a:t>
            </a:r>
            <a:r>
              <a:rPr lang="en-US" sz="2000" dirty="0">
                <a:cs typeface="Calibri"/>
              </a:rPr>
              <a:t>(addition of 1.55)</a:t>
            </a:r>
          </a:p>
          <a:p>
            <a:pPr marL="342900" indent="-342900">
              <a:buFont typeface="Arial" panose="020B0604020202020204" pitchFamily="34" charset="0"/>
              <a:buChar char="•"/>
            </a:pPr>
            <a:endParaRPr lang="en-US" sz="2000" b="1" dirty="0">
              <a:solidFill>
                <a:srgbClr val="89298D"/>
              </a:solidFill>
              <a:cs typeface="Calibri"/>
            </a:endParaRPr>
          </a:p>
          <a:p>
            <a:pPr marL="342900" indent="-342900">
              <a:buFont typeface="Arial" panose="020B0604020202020204" pitchFamily="34" charset="0"/>
              <a:buChar char="•"/>
            </a:pPr>
            <a:endParaRPr lang="en-US" sz="800" b="1" dirty="0">
              <a:solidFill>
                <a:srgbClr val="89298D"/>
              </a:solidFill>
              <a:cs typeface="Calibri"/>
            </a:endParaRPr>
          </a:p>
          <a:p>
            <a:pPr marL="914400" lvl="1" indent="-457200">
              <a:buAutoNum type="arabicPeriod"/>
            </a:pPr>
            <a:endParaRPr lang="en-US" sz="2000" dirty="0">
              <a:cs typeface="Calibri"/>
            </a:endParaRPr>
          </a:p>
          <a:p>
            <a:r>
              <a:rPr lang="en-US" dirty="0">
                <a:cs typeface="Calibri"/>
              </a:rPr>
              <a:t> </a:t>
            </a:r>
          </a:p>
        </p:txBody>
      </p:sp>
    </p:spTree>
    <p:extLst>
      <p:ext uri="{BB962C8B-B14F-4D97-AF65-F5344CB8AC3E}">
        <p14:creationId xmlns:p14="http://schemas.microsoft.com/office/powerpoint/2010/main" val="92515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6" descr="Background pattern&#10;&#10;Description automatically generated">
            <a:extLst>
              <a:ext uri="{FF2B5EF4-FFF2-40B4-BE49-F238E27FC236}">
                <a16:creationId xmlns:a16="http://schemas.microsoft.com/office/drawing/2014/main" id="{6DE92748-F399-C3D4-6ED7-ABECB5BC0E88}"/>
              </a:ext>
            </a:extLst>
          </p:cNvPr>
          <p:cNvPicPr>
            <a:picLocks noChangeAspect="1"/>
          </p:cNvPicPr>
          <p:nvPr/>
        </p:nvPicPr>
        <p:blipFill rotWithShape="1">
          <a:blip r:embed="rId3">
            <a:alphaModFix amt="35000"/>
          </a:blip>
          <a:srcRect t="72650" r="81310" b="9696"/>
          <a:stretch/>
        </p:blipFill>
        <p:spPr>
          <a:xfrm>
            <a:off x="6259965" y="464520"/>
            <a:ext cx="5449240" cy="5157216"/>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4"/>
          <a:stretch>
            <a:fillRect/>
          </a:stretch>
        </p:blipFill>
        <p:spPr>
          <a:xfrm>
            <a:off x="319314" y="5246923"/>
            <a:ext cx="2948820" cy="1342552"/>
          </a:xfrm>
          <a:prstGeom prst="rect">
            <a:avLst/>
          </a:prstGeom>
        </p:spPr>
      </p:pic>
      <p:sp>
        <p:nvSpPr>
          <p:cNvPr id="3" name="TextBox 2">
            <a:extLst>
              <a:ext uri="{FF2B5EF4-FFF2-40B4-BE49-F238E27FC236}">
                <a16:creationId xmlns:a16="http://schemas.microsoft.com/office/drawing/2014/main" id="{B6D987A9-08C6-D467-B4FB-998CCBBF010A}"/>
              </a:ext>
            </a:extLst>
          </p:cNvPr>
          <p:cNvSpPr txBox="1"/>
          <p:nvPr/>
        </p:nvSpPr>
        <p:spPr>
          <a:xfrm>
            <a:off x="319314" y="6451601"/>
            <a:ext cx="71150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latin typeface="Gill Sans Nova"/>
                <a:cs typeface="Calibri"/>
              </a:rPr>
              <a:t>730 POLK ST, 4TH FLOOR SAN FRANCISCO, CA 94109 | (415) 292-3400 | SFCOMMUNITYHEALTH.ORG</a:t>
            </a:r>
          </a:p>
        </p:txBody>
      </p:sp>
      <p:sp>
        <p:nvSpPr>
          <p:cNvPr id="8" name="TextBox 7">
            <a:extLst>
              <a:ext uri="{FF2B5EF4-FFF2-40B4-BE49-F238E27FC236}">
                <a16:creationId xmlns:a16="http://schemas.microsoft.com/office/drawing/2014/main" id="{62C58539-77F8-6C56-EA4A-41D74BD3A770}"/>
              </a:ext>
            </a:extLst>
          </p:cNvPr>
          <p:cNvSpPr txBox="1"/>
          <p:nvPr/>
        </p:nvSpPr>
        <p:spPr>
          <a:xfrm>
            <a:off x="421983" y="1031448"/>
            <a:ext cx="5674017"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u="sng" dirty="0">
                <a:solidFill>
                  <a:srgbClr val="89298D"/>
                </a:solidFill>
                <a:latin typeface="Gill Sans Nova"/>
                <a:cs typeface="Calibri"/>
              </a:rPr>
              <a:t>Outcome Highlight: </a:t>
            </a:r>
          </a:p>
          <a:p>
            <a:pPr algn="ctr"/>
            <a:r>
              <a:rPr lang="en-US" sz="5400" dirty="0">
                <a:solidFill>
                  <a:srgbClr val="89298D"/>
                </a:solidFill>
                <a:latin typeface="Gill Sans Nova"/>
                <a:cs typeface="Calibri"/>
              </a:rPr>
              <a:t>El Benway, LCSW, Senior Clinical Supervisor</a:t>
            </a:r>
          </a:p>
        </p:txBody>
      </p:sp>
    </p:spTree>
    <p:extLst>
      <p:ext uri="{BB962C8B-B14F-4D97-AF65-F5344CB8AC3E}">
        <p14:creationId xmlns:p14="http://schemas.microsoft.com/office/powerpoint/2010/main" val="68709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6" descr="Background pattern&#10;&#10;Description automatically generated">
            <a:extLst>
              <a:ext uri="{FF2B5EF4-FFF2-40B4-BE49-F238E27FC236}">
                <a16:creationId xmlns:a16="http://schemas.microsoft.com/office/drawing/2014/main" id="{6DE92748-F399-C3D4-6ED7-ABECB5BC0E88}"/>
              </a:ext>
            </a:extLst>
          </p:cNvPr>
          <p:cNvPicPr>
            <a:picLocks noChangeAspect="1"/>
          </p:cNvPicPr>
          <p:nvPr/>
        </p:nvPicPr>
        <p:blipFill rotWithShape="1">
          <a:blip r:embed="rId3">
            <a:alphaModFix amt="35000"/>
          </a:blip>
          <a:srcRect t="72650" r="81310" b="9696"/>
          <a:stretch/>
        </p:blipFill>
        <p:spPr>
          <a:xfrm>
            <a:off x="6259965" y="464520"/>
            <a:ext cx="5449240" cy="5157216"/>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4"/>
          <a:stretch>
            <a:fillRect/>
          </a:stretch>
        </p:blipFill>
        <p:spPr>
          <a:xfrm>
            <a:off x="319314" y="5246923"/>
            <a:ext cx="2948820" cy="1342552"/>
          </a:xfrm>
          <a:prstGeom prst="rect">
            <a:avLst/>
          </a:prstGeom>
        </p:spPr>
      </p:pic>
      <p:sp>
        <p:nvSpPr>
          <p:cNvPr id="3" name="TextBox 2">
            <a:extLst>
              <a:ext uri="{FF2B5EF4-FFF2-40B4-BE49-F238E27FC236}">
                <a16:creationId xmlns:a16="http://schemas.microsoft.com/office/drawing/2014/main" id="{B6D987A9-08C6-D467-B4FB-998CCBBF010A}"/>
              </a:ext>
            </a:extLst>
          </p:cNvPr>
          <p:cNvSpPr txBox="1"/>
          <p:nvPr/>
        </p:nvSpPr>
        <p:spPr>
          <a:xfrm>
            <a:off x="319314" y="6451601"/>
            <a:ext cx="71150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latin typeface="Gill Sans Nova"/>
                <a:cs typeface="Calibri"/>
              </a:rPr>
              <a:t>730 POLK ST, 4TH FLOOR SAN FRANCISCO, CA 94109 | (415) 292-3400 | SFCOMMUNITYHEALTH.ORG</a:t>
            </a:r>
          </a:p>
        </p:txBody>
      </p:sp>
      <p:sp>
        <p:nvSpPr>
          <p:cNvPr id="8" name="TextBox 7">
            <a:extLst>
              <a:ext uri="{FF2B5EF4-FFF2-40B4-BE49-F238E27FC236}">
                <a16:creationId xmlns:a16="http://schemas.microsoft.com/office/drawing/2014/main" id="{62C58539-77F8-6C56-EA4A-41D74BD3A770}"/>
              </a:ext>
            </a:extLst>
          </p:cNvPr>
          <p:cNvSpPr txBox="1"/>
          <p:nvPr/>
        </p:nvSpPr>
        <p:spPr>
          <a:xfrm>
            <a:off x="612318" y="-89510"/>
            <a:ext cx="97112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rgbClr val="89298D"/>
                </a:solidFill>
                <a:latin typeface="Gill Sans Nova"/>
                <a:cs typeface="Calibri"/>
              </a:rPr>
              <a:t>Recommendations</a:t>
            </a:r>
          </a:p>
        </p:txBody>
      </p:sp>
      <p:sp>
        <p:nvSpPr>
          <p:cNvPr id="7" name="TextBox 6">
            <a:extLst>
              <a:ext uri="{FF2B5EF4-FFF2-40B4-BE49-F238E27FC236}">
                <a16:creationId xmlns:a16="http://schemas.microsoft.com/office/drawing/2014/main" id="{4A2523C5-B782-0CDF-9D71-A51C81209394}"/>
              </a:ext>
            </a:extLst>
          </p:cNvPr>
          <p:cNvSpPr txBox="1"/>
          <p:nvPr/>
        </p:nvSpPr>
        <p:spPr>
          <a:xfrm>
            <a:off x="612318" y="268525"/>
            <a:ext cx="11018849"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800" b="1" dirty="0">
              <a:solidFill>
                <a:srgbClr val="89298D"/>
              </a:solidFill>
              <a:cs typeface="Calibri"/>
            </a:endParaRPr>
          </a:p>
          <a:p>
            <a:pPr marL="342900" indent="-342900">
              <a:buFont typeface="Arial" panose="020B0604020202020204" pitchFamily="34" charset="0"/>
              <a:buChar char="•"/>
            </a:pPr>
            <a:endParaRPr lang="en-US" sz="800" b="1" dirty="0">
              <a:solidFill>
                <a:srgbClr val="89298D"/>
              </a:solidFill>
              <a:cs typeface="Calibri"/>
            </a:endParaRPr>
          </a:p>
          <a:p>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Be flexible</a:t>
            </a:r>
          </a:p>
          <a:p>
            <a:pPr marL="342900" indent="-342900">
              <a:buFont typeface="Arial" panose="020B0604020202020204" pitchFamily="34" charset="0"/>
              <a:buChar char="•"/>
            </a:pPr>
            <a:endParaRPr lang="en-US" sz="800" dirty="0">
              <a:cs typeface="Calibri"/>
            </a:endParaRPr>
          </a:p>
          <a:p>
            <a:pPr marL="342900" indent="-342900">
              <a:buFont typeface="Arial" panose="020B0604020202020204" pitchFamily="34" charset="0"/>
              <a:buChar char="•"/>
            </a:pPr>
            <a:r>
              <a:rPr lang="en-US" sz="2000" dirty="0">
                <a:cs typeface="Calibri"/>
              </a:rPr>
              <a:t>Build in structured, regular conversations about professional development with all staff. Consider developing workforce development plans.</a:t>
            </a:r>
          </a:p>
          <a:p>
            <a:pPr marL="342900" indent="-342900">
              <a:buFont typeface="Arial" panose="020B0604020202020204" pitchFamily="34" charset="0"/>
              <a:buChar char="•"/>
            </a:pPr>
            <a:endParaRPr lang="en-US" sz="800" dirty="0">
              <a:cs typeface="Calibri"/>
            </a:endParaRPr>
          </a:p>
          <a:p>
            <a:pPr marL="342900" indent="-342900">
              <a:buFont typeface="Arial" panose="020B0604020202020204" pitchFamily="34" charset="0"/>
              <a:buChar char="•"/>
            </a:pPr>
            <a:r>
              <a:rPr lang="en-US" sz="2000" dirty="0">
                <a:cs typeface="Calibri"/>
              </a:rPr>
              <a:t>Consider additional wellness benefits such as paid meal periods, extended meal periods, additional paid time off, retention sabbaticals (for example, 1 month sabbatical after 5 years), bonuses etc.</a:t>
            </a:r>
          </a:p>
          <a:p>
            <a:endParaRPr lang="en-US" sz="800" dirty="0">
              <a:cs typeface="Calibri"/>
            </a:endParaRPr>
          </a:p>
          <a:p>
            <a:pPr marL="342900" indent="-342900">
              <a:buFont typeface="Arial" panose="020B0604020202020204" pitchFamily="34" charset="0"/>
              <a:buChar char="•"/>
            </a:pPr>
            <a:r>
              <a:rPr lang="en-US" sz="2000" dirty="0">
                <a:cs typeface="Calibri"/>
              </a:rPr>
              <a:t>Foster a culture where you find a way to say YES.</a:t>
            </a:r>
            <a:endParaRPr lang="en-US" sz="800" b="1" dirty="0">
              <a:solidFill>
                <a:srgbClr val="89298D"/>
              </a:solidFill>
              <a:cs typeface="Calibri"/>
            </a:endParaRPr>
          </a:p>
          <a:p>
            <a:pPr marL="342900" indent="-342900">
              <a:buFont typeface="Arial" panose="020B0604020202020204" pitchFamily="34" charset="0"/>
              <a:buChar char="•"/>
            </a:pPr>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Develop a transparent compensation structure if you have not. Evaluate compensation structure annually. </a:t>
            </a:r>
          </a:p>
          <a:p>
            <a:pPr marL="342900" indent="-342900">
              <a:buFont typeface="Arial" panose="020B0604020202020204" pitchFamily="34" charset="0"/>
              <a:buChar char="•"/>
            </a:pPr>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Empower staff to be part of the retention process. Start a committee and allocate funds to fun and enriching activities.</a:t>
            </a:r>
          </a:p>
          <a:p>
            <a:pPr marL="342900" indent="-342900">
              <a:buFont typeface="Arial" panose="020B0604020202020204" pitchFamily="34" charset="0"/>
              <a:buChar char="•"/>
            </a:pPr>
            <a:endParaRPr lang="en-US" sz="800" dirty="0">
              <a:cs typeface="Calibri"/>
            </a:endParaRPr>
          </a:p>
          <a:p>
            <a:pPr marL="342900" indent="-342900">
              <a:buFont typeface="Arial" panose="020B0604020202020204" pitchFamily="34" charset="0"/>
              <a:buChar char="•"/>
            </a:pPr>
            <a:r>
              <a:rPr lang="en-US" sz="2000" dirty="0">
                <a:cs typeface="Calibri"/>
              </a:rPr>
              <a:t>Continuously assess and respond to training needs. Utilize internal resources when appropriate. We can teach each other a lot. </a:t>
            </a:r>
            <a:endParaRPr lang="en-US" sz="2000" b="1" dirty="0">
              <a:solidFill>
                <a:srgbClr val="89298D"/>
              </a:solidFill>
              <a:cs typeface="Calibri"/>
            </a:endParaRPr>
          </a:p>
          <a:p>
            <a:pPr marL="342900" indent="-342900">
              <a:buFont typeface="Arial" panose="020B0604020202020204" pitchFamily="34" charset="0"/>
              <a:buChar char="•"/>
            </a:pPr>
            <a:endParaRPr lang="en-US" sz="800" dirty="0">
              <a:cs typeface="Calibri"/>
            </a:endParaRPr>
          </a:p>
          <a:p>
            <a:pPr marL="342900" indent="-342900">
              <a:buFont typeface="Arial" panose="020B0604020202020204" pitchFamily="34" charset="0"/>
              <a:buChar char="•"/>
            </a:pPr>
            <a:r>
              <a:rPr lang="en-US" sz="2000" dirty="0">
                <a:cs typeface="Calibri"/>
              </a:rPr>
              <a:t>Look for funding to support staff retention activities inclusive of unrestricted dollars.</a:t>
            </a:r>
          </a:p>
          <a:p>
            <a:pPr marL="914400" lvl="1" indent="-457200">
              <a:buAutoNum type="arabicPeriod"/>
            </a:pPr>
            <a:endParaRPr lang="en-US" sz="2000" dirty="0">
              <a:cs typeface="Calibri"/>
            </a:endParaRPr>
          </a:p>
          <a:p>
            <a:r>
              <a:rPr lang="en-US" dirty="0">
                <a:cs typeface="Calibri"/>
              </a:rPr>
              <a:t> </a:t>
            </a:r>
          </a:p>
        </p:txBody>
      </p:sp>
    </p:spTree>
    <p:extLst>
      <p:ext uri="{BB962C8B-B14F-4D97-AF65-F5344CB8AC3E}">
        <p14:creationId xmlns:p14="http://schemas.microsoft.com/office/powerpoint/2010/main" val="3232430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3"/>
          <a:stretch>
            <a:fillRect/>
          </a:stretch>
        </p:blipFill>
        <p:spPr>
          <a:xfrm>
            <a:off x="3883781" y="4344619"/>
            <a:ext cx="4431696" cy="2011419"/>
          </a:xfrm>
          <a:prstGeom prst="rect">
            <a:avLst/>
          </a:prstGeom>
        </p:spPr>
      </p:pic>
      <p:sp>
        <p:nvSpPr>
          <p:cNvPr id="2" name="TextBox 1">
            <a:extLst>
              <a:ext uri="{FF2B5EF4-FFF2-40B4-BE49-F238E27FC236}">
                <a16:creationId xmlns:a16="http://schemas.microsoft.com/office/drawing/2014/main" id="{9D14764C-EC10-7F57-99BB-5FFF05165369}"/>
              </a:ext>
            </a:extLst>
          </p:cNvPr>
          <p:cNvSpPr txBox="1"/>
          <p:nvPr/>
        </p:nvSpPr>
        <p:spPr>
          <a:xfrm>
            <a:off x="1645887" y="2227117"/>
            <a:ext cx="88979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rgbClr val="89298D"/>
                </a:solidFill>
                <a:latin typeface="Gill Sans Nova"/>
                <a:cs typeface="Calibri"/>
              </a:rPr>
              <a:t>Questions?</a:t>
            </a:r>
          </a:p>
        </p:txBody>
      </p:sp>
      <p:sp>
        <p:nvSpPr>
          <p:cNvPr id="6" name="TextBox 5">
            <a:extLst>
              <a:ext uri="{FF2B5EF4-FFF2-40B4-BE49-F238E27FC236}">
                <a16:creationId xmlns:a16="http://schemas.microsoft.com/office/drawing/2014/main" id="{2908C6BD-9532-9D21-8D7E-31BAC880C665}"/>
              </a:ext>
            </a:extLst>
          </p:cNvPr>
          <p:cNvSpPr txBox="1"/>
          <p:nvPr/>
        </p:nvSpPr>
        <p:spPr>
          <a:xfrm>
            <a:off x="891034" y="6403715"/>
            <a:ext cx="104118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77787B"/>
                </a:solidFill>
                <a:latin typeface="Gill Sans Nova"/>
                <a:cs typeface="Calibri"/>
              </a:rPr>
              <a:t>730 POLK ST, 4TH FLOOR SAN FRANCISCO, CA 94109 | (415) 292-3400 | SFCOMMUNITYHEALTH.ORG</a:t>
            </a:r>
          </a:p>
        </p:txBody>
      </p:sp>
    </p:spTree>
    <p:extLst>
      <p:ext uri="{BB962C8B-B14F-4D97-AF65-F5344CB8AC3E}">
        <p14:creationId xmlns:p14="http://schemas.microsoft.com/office/powerpoint/2010/main" val="32387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6" descr="Background pattern&#10;&#10;Description automatically generated">
            <a:extLst>
              <a:ext uri="{FF2B5EF4-FFF2-40B4-BE49-F238E27FC236}">
                <a16:creationId xmlns:a16="http://schemas.microsoft.com/office/drawing/2014/main" id="{6DE92748-F399-C3D4-6ED7-ABECB5BC0E88}"/>
              </a:ext>
            </a:extLst>
          </p:cNvPr>
          <p:cNvPicPr>
            <a:picLocks noChangeAspect="1"/>
          </p:cNvPicPr>
          <p:nvPr/>
        </p:nvPicPr>
        <p:blipFill rotWithShape="1">
          <a:blip r:embed="rId3">
            <a:alphaModFix amt="35000"/>
          </a:blip>
          <a:srcRect t="72650" r="81310" b="9696"/>
          <a:stretch/>
        </p:blipFill>
        <p:spPr>
          <a:xfrm>
            <a:off x="6259965" y="464520"/>
            <a:ext cx="5449240" cy="5157216"/>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4"/>
          <a:stretch>
            <a:fillRect/>
          </a:stretch>
        </p:blipFill>
        <p:spPr>
          <a:xfrm>
            <a:off x="319314" y="5246923"/>
            <a:ext cx="2948820" cy="1342552"/>
          </a:xfrm>
          <a:prstGeom prst="rect">
            <a:avLst/>
          </a:prstGeom>
        </p:spPr>
      </p:pic>
      <p:sp>
        <p:nvSpPr>
          <p:cNvPr id="3" name="TextBox 2">
            <a:extLst>
              <a:ext uri="{FF2B5EF4-FFF2-40B4-BE49-F238E27FC236}">
                <a16:creationId xmlns:a16="http://schemas.microsoft.com/office/drawing/2014/main" id="{B6D987A9-08C6-D467-B4FB-998CCBBF010A}"/>
              </a:ext>
            </a:extLst>
          </p:cNvPr>
          <p:cNvSpPr txBox="1"/>
          <p:nvPr/>
        </p:nvSpPr>
        <p:spPr>
          <a:xfrm>
            <a:off x="319314" y="6451601"/>
            <a:ext cx="71150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latin typeface="Gill Sans Nova"/>
                <a:cs typeface="Calibri"/>
              </a:rPr>
              <a:t>730 POLK ST, 4TH FLOOR SAN FRANCISCO, CA 94109 | (415) 292-3400 | SFCOMMUNITYHEALTH.ORG</a:t>
            </a:r>
          </a:p>
        </p:txBody>
      </p:sp>
      <p:sp>
        <p:nvSpPr>
          <p:cNvPr id="2" name="TextBox 1">
            <a:extLst>
              <a:ext uri="{FF2B5EF4-FFF2-40B4-BE49-F238E27FC236}">
                <a16:creationId xmlns:a16="http://schemas.microsoft.com/office/drawing/2014/main" id="{7F8B4F92-5EBC-7C40-3940-4F0775EDF1B8}"/>
              </a:ext>
            </a:extLst>
          </p:cNvPr>
          <p:cNvSpPr txBox="1"/>
          <p:nvPr/>
        </p:nvSpPr>
        <p:spPr>
          <a:xfrm>
            <a:off x="690357" y="1098523"/>
            <a:ext cx="5241680"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rgbClr val="89298D"/>
                </a:solidFill>
                <a:cs typeface="Calibri"/>
              </a:rPr>
              <a:t>Questions</a:t>
            </a:r>
          </a:p>
          <a:p>
            <a:endParaRPr lang="en-US" sz="800" b="1" dirty="0">
              <a:solidFill>
                <a:srgbClr val="89298D"/>
              </a:solidFill>
              <a:cs typeface="Calibri"/>
            </a:endParaRPr>
          </a:p>
          <a:p>
            <a:pPr marL="342900" indent="-342900">
              <a:buFont typeface="Arial" panose="020B0604020202020204" pitchFamily="34" charset="0"/>
              <a:buChar char="•"/>
            </a:pPr>
            <a:r>
              <a:rPr lang="en-US" sz="2000" dirty="0">
                <a:cs typeface="Calibri"/>
              </a:rPr>
              <a:t>What are you doing to support and retain your unique workforce currently?</a:t>
            </a:r>
          </a:p>
          <a:p>
            <a:endParaRPr lang="en-US" sz="800" dirty="0">
              <a:cs typeface="Calibri"/>
            </a:endParaRPr>
          </a:p>
          <a:p>
            <a:pPr marL="342900" indent="-342900">
              <a:buFont typeface="Arial" panose="020B0604020202020204" pitchFamily="34" charset="0"/>
              <a:buChar char="•"/>
            </a:pPr>
            <a:r>
              <a:rPr lang="en-US" sz="2000" dirty="0">
                <a:cs typeface="Calibri"/>
              </a:rPr>
              <a:t>What additional types of support or benefits would you like to provide to staff at your organizations?</a:t>
            </a:r>
          </a:p>
          <a:p>
            <a:endParaRPr lang="en-US" sz="800" dirty="0">
              <a:cs typeface="Calibri"/>
            </a:endParaRPr>
          </a:p>
          <a:p>
            <a:pPr marL="342900" indent="-342900">
              <a:buFont typeface="Arial" panose="020B0604020202020204" pitchFamily="34" charset="0"/>
              <a:buChar char="•"/>
            </a:pPr>
            <a:r>
              <a:rPr lang="en-US" sz="2000" dirty="0">
                <a:cs typeface="Calibri"/>
              </a:rPr>
              <a:t>Are there any known barriers to providing support/benefits? If so, what are those barriers?</a:t>
            </a:r>
          </a:p>
          <a:p>
            <a:pPr marL="342900" indent="-342900">
              <a:buFont typeface="Arial" panose="020B0604020202020204" pitchFamily="34" charset="0"/>
              <a:buChar char="•"/>
            </a:pPr>
            <a:endParaRPr lang="en-US" sz="800" dirty="0">
              <a:cs typeface="Calibri"/>
            </a:endParaRPr>
          </a:p>
          <a:p>
            <a:pPr marL="342900" indent="-342900">
              <a:buFont typeface="Arial" panose="020B0604020202020204" pitchFamily="34" charset="0"/>
              <a:buChar char="•"/>
            </a:pPr>
            <a:endParaRPr lang="en-US" sz="800" dirty="0">
              <a:cs typeface="Calibri"/>
            </a:endParaRPr>
          </a:p>
          <a:p>
            <a:pPr marL="342900" indent="-342900">
              <a:buFont typeface="Arial" panose="020B0604020202020204" pitchFamily="34" charset="0"/>
              <a:buChar char="•"/>
            </a:pPr>
            <a:r>
              <a:rPr lang="en-US" sz="2000" dirty="0">
                <a:cs typeface="Calibri"/>
              </a:rPr>
              <a:t>What next step can you take to get to your goal of implementing this support/benefits?</a:t>
            </a:r>
          </a:p>
          <a:p>
            <a:pPr marL="342900" indent="-342900">
              <a:buFont typeface="Arial" panose="020B0604020202020204" pitchFamily="34" charset="0"/>
              <a:buChar char="•"/>
            </a:pPr>
            <a:endParaRPr lang="en-US" sz="2000" b="1" dirty="0">
              <a:solidFill>
                <a:srgbClr val="89298D"/>
              </a:solidFill>
              <a:cs typeface="Calibri"/>
            </a:endParaRPr>
          </a:p>
          <a:p>
            <a:pPr marL="342900" indent="-342900">
              <a:buFont typeface="Arial" panose="020B0604020202020204" pitchFamily="34" charset="0"/>
              <a:buChar char="•"/>
            </a:pPr>
            <a:endParaRPr lang="en-US" sz="800" b="1" dirty="0">
              <a:solidFill>
                <a:srgbClr val="89298D"/>
              </a:solidFill>
              <a:cs typeface="Calibri"/>
            </a:endParaRPr>
          </a:p>
          <a:p>
            <a:pPr marL="914400" lvl="1" indent="-457200">
              <a:buAutoNum type="arabicPeriod"/>
            </a:pPr>
            <a:endParaRPr lang="en-US" sz="2000" dirty="0">
              <a:cs typeface="Calibri"/>
            </a:endParaRPr>
          </a:p>
          <a:p>
            <a:r>
              <a:rPr lang="en-US" dirty="0">
                <a:cs typeface="Calibri"/>
              </a:rPr>
              <a:t> </a:t>
            </a:r>
          </a:p>
        </p:txBody>
      </p:sp>
      <p:sp>
        <p:nvSpPr>
          <p:cNvPr id="8" name="TextBox 7">
            <a:extLst>
              <a:ext uri="{FF2B5EF4-FFF2-40B4-BE49-F238E27FC236}">
                <a16:creationId xmlns:a16="http://schemas.microsoft.com/office/drawing/2014/main" id="{62C58539-77F8-6C56-EA4A-41D74BD3A770}"/>
              </a:ext>
            </a:extLst>
          </p:cNvPr>
          <p:cNvSpPr txBox="1"/>
          <p:nvPr/>
        </p:nvSpPr>
        <p:spPr>
          <a:xfrm>
            <a:off x="612318" y="175193"/>
            <a:ext cx="97112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rgbClr val="89298D"/>
                </a:solidFill>
                <a:latin typeface="Gill Sans Nova"/>
                <a:cs typeface="Calibri"/>
              </a:rPr>
              <a:t>Discussion</a:t>
            </a:r>
          </a:p>
        </p:txBody>
      </p:sp>
    </p:spTree>
    <p:extLst>
      <p:ext uri="{BB962C8B-B14F-4D97-AF65-F5344CB8AC3E}">
        <p14:creationId xmlns:p14="http://schemas.microsoft.com/office/powerpoint/2010/main" val="4198015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3"/>
          <a:stretch>
            <a:fillRect/>
          </a:stretch>
        </p:blipFill>
        <p:spPr>
          <a:xfrm>
            <a:off x="3883781" y="4344619"/>
            <a:ext cx="4431696" cy="2011419"/>
          </a:xfrm>
          <a:prstGeom prst="rect">
            <a:avLst/>
          </a:prstGeom>
        </p:spPr>
      </p:pic>
      <p:sp>
        <p:nvSpPr>
          <p:cNvPr id="2" name="TextBox 1">
            <a:extLst>
              <a:ext uri="{FF2B5EF4-FFF2-40B4-BE49-F238E27FC236}">
                <a16:creationId xmlns:a16="http://schemas.microsoft.com/office/drawing/2014/main" id="{9D14764C-EC10-7F57-99BB-5FFF05165369}"/>
              </a:ext>
            </a:extLst>
          </p:cNvPr>
          <p:cNvSpPr txBox="1"/>
          <p:nvPr/>
        </p:nvSpPr>
        <p:spPr>
          <a:xfrm>
            <a:off x="1645887" y="2227117"/>
            <a:ext cx="88979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rgbClr val="89298D"/>
                </a:solidFill>
                <a:latin typeface="Gill Sans Nova"/>
                <a:cs typeface="Calibri"/>
              </a:rPr>
              <a:t>THANK YOU</a:t>
            </a:r>
          </a:p>
        </p:txBody>
      </p:sp>
      <p:sp>
        <p:nvSpPr>
          <p:cNvPr id="6" name="TextBox 5">
            <a:extLst>
              <a:ext uri="{FF2B5EF4-FFF2-40B4-BE49-F238E27FC236}">
                <a16:creationId xmlns:a16="http://schemas.microsoft.com/office/drawing/2014/main" id="{2908C6BD-9532-9D21-8D7E-31BAC880C665}"/>
              </a:ext>
            </a:extLst>
          </p:cNvPr>
          <p:cNvSpPr txBox="1"/>
          <p:nvPr/>
        </p:nvSpPr>
        <p:spPr>
          <a:xfrm>
            <a:off x="891034" y="6403715"/>
            <a:ext cx="104118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77787B"/>
                </a:solidFill>
                <a:latin typeface="Gill Sans Nova"/>
                <a:cs typeface="Calibri"/>
              </a:rPr>
              <a:t>730 POLK ST, 4TH FLOOR SAN FRANCISCO, CA 94109 | (415) 292-3400 | SFCOMMUNITYHEALTH.ORG</a:t>
            </a:r>
          </a:p>
        </p:txBody>
      </p:sp>
    </p:spTree>
    <p:extLst>
      <p:ext uri="{BB962C8B-B14F-4D97-AF65-F5344CB8AC3E}">
        <p14:creationId xmlns:p14="http://schemas.microsoft.com/office/powerpoint/2010/main" val="276294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6" descr="Background pattern&#10;&#10;Description automatically generated">
            <a:extLst>
              <a:ext uri="{FF2B5EF4-FFF2-40B4-BE49-F238E27FC236}">
                <a16:creationId xmlns:a16="http://schemas.microsoft.com/office/drawing/2014/main" id="{6DE92748-F399-C3D4-6ED7-ABECB5BC0E88}"/>
              </a:ext>
            </a:extLst>
          </p:cNvPr>
          <p:cNvPicPr>
            <a:picLocks noChangeAspect="1"/>
          </p:cNvPicPr>
          <p:nvPr/>
        </p:nvPicPr>
        <p:blipFill rotWithShape="1">
          <a:blip r:embed="rId3">
            <a:alphaModFix amt="35000"/>
          </a:blip>
          <a:srcRect t="72650" r="81310" b="9696"/>
          <a:stretch/>
        </p:blipFill>
        <p:spPr>
          <a:xfrm>
            <a:off x="6002630" y="974303"/>
            <a:ext cx="5449240" cy="5157216"/>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4"/>
          <a:stretch>
            <a:fillRect/>
          </a:stretch>
        </p:blipFill>
        <p:spPr>
          <a:xfrm>
            <a:off x="319314" y="5246923"/>
            <a:ext cx="2948820" cy="1342552"/>
          </a:xfrm>
          <a:prstGeom prst="rect">
            <a:avLst/>
          </a:prstGeom>
        </p:spPr>
      </p:pic>
      <p:sp>
        <p:nvSpPr>
          <p:cNvPr id="3" name="TextBox 2">
            <a:extLst>
              <a:ext uri="{FF2B5EF4-FFF2-40B4-BE49-F238E27FC236}">
                <a16:creationId xmlns:a16="http://schemas.microsoft.com/office/drawing/2014/main" id="{B6D987A9-08C6-D467-B4FB-998CCBBF010A}"/>
              </a:ext>
            </a:extLst>
          </p:cNvPr>
          <p:cNvSpPr txBox="1"/>
          <p:nvPr/>
        </p:nvSpPr>
        <p:spPr>
          <a:xfrm>
            <a:off x="319314" y="6451601"/>
            <a:ext cx="71150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latin typeface="Gill Sans Nova"/>
                <a:cs typeface="Calibri"/>
              </a:rPr>
              <a:t>730 POLK ST, 4TH FLOOR SAN FRANCISCO, CA 94109 | (415) 292-3400 | SFCOMMUNITYHEALTH.ORG</a:t>
            </a:r>
          </a:p>
        </p:txBody>
      </p:sp>
      <p:sp>
        <p:nvSpPr>
          <p:cNvPr id="2" name="TextBox 1">
            <a:extLst>
              <a:ext uri="{FF2B5EF4-FFF2-40B4-BE49-F238E27FC236}">
                <a16:creationId xmlns:a16="http://schemas.microsoft.com/office/drawing/2014/main" id="{7F8B4F92-5EBC-7C40-3940-4F0775EDF1B8}"/>
              </a:ext>
            </a:extLst>
          </p:cNvPr>
          <p:cNvSpPr txBox="1"/>
          <p:nvPr/>
        </p:nvSpPr>
        <p:spPr>
          <a:xfrm>
            <a:off x="740130" y="915279"/>
            <a:ext cx="10772166" cy="6278642"/>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sz="2200" b="1" dirty="0">
                <a:solidFill>
                  <a:srgbClr val="89298D"/>
                </a:solidFill>
                <a:cs typeface="Calibri"/>
              </a:rPr>
              <a:t>History</a:t>
            </a:r>
          </a:p>
          <a:p>
            <a:r>
              <a:rPr lang="en-US" sz="2000" dirty="0">
                <a:cs typeface="Calibri"/>
              </a:rPr>
              <a:t>1987: Founded</a:t>
            </a:r>
          </a:p>
          <a:p>
            <a:r>
              <a:rPr lang="en-US" sz="2000" dirty="0">
                <a:cs typeface="Calibri"/>
              </a:rPr>
              <a:t>2015: Federally Qualified Health Center </a:t>
            </a:r>
          </a:p>
          <a:p>
            <a:r>
              <a:rPr lang="en-US" sz="2000" dirty="0">
                <a:cs typeface="Calibri"/>
              </a:rPr>
              <a:t>2018: Changed Name</a:t>
            </a:r>
          </a:p>
          <a:p>
            <a:endParaRPr lang="en-US" sz="2200" b="1" dirty="0">
              <a:solidFill>
                <a:srgbClr val="89298D"/>
              </a:solidFill>
              <a:cs typeface="Calibri"/>
            </a:endParaRPr>
          </a:p>
          <a:p>
            <a:r>
              <a:rPr lang="en-US" sz="2200" b="1" dirty="0">
                <a:solidFill>
                  <a:srgbClr val="89298D"/>
                </a:solidFill>
                <a:cs typeface="Calibri"/>
              </a:rPr>
              <a:t>Mission</a:t>
            </a:r>
            <a:r>
              <a:rPr lang="en-US" sz="2200" dirty="0">
                <a:cs typeface="Calibri"/>
              </a:rPr>
              <a:t>: </a:t>
            </a:r>
            <a:r>
              <a:rPr lang="en-US" sz="2000" dirty="0">
                <a:cs typeface="Calibri"/>
              </a:rPr>
              <a:t>To transform lives by advancing health, wellness, and equality.</a:t>
            </a:r>
          </a:p>
          <a:p>
            <a:endParaRPr lang="en-US" sz="2200" b="1" dirty="0">
              <a:solidFill>
                <a:srgbClr val="89298D"/>
              </a:solidFill>
              <a:cs typeface="Calibri"/>
            </a:endParaRPr>
          </a:p>
          <a:p>
            <a:r>
              <a:rPr lang="en-US" sz="2200" b="1" dirty="0">
                <a:solidFill>
                  <a:srgbClr val="89298D"/>
                </a:solidFill>
                <a:cs typeface="Calibri"/>
              </a:rPr>
              <a:t>Populations of Focus</a:t>
            </a:r>
            <a:r>
              <a:rPr lang="en-US" sz="2200" dirty="0">
                <a:cs typeface="Calibri"/>
              </a:rPr>
              <a:t>: </a:t>
            </a:r>
          </a:p>
          <a:p>
            <a:r>
              <a:rPr lang="en-US" sz="2000" dirty="0">
                <a:cs typeface="Calibri"/>
              </a:rPr>
              <a:t>People experiencing homelessness</a:t>
            </a:r>
          </a:p>
          <a:p>
            <a:r>
              <a:rPr lang="en-US" sz="2000" dirty="0">
                <a:cs typeface="Calibri"/>
              </a:rPr>
              <a:t>LGB</a:t>
            </a:r>
            <a:r>
              <a:rPr lang="en-US" sz="2000" b="1" u="sng" dirty="0">
                <a:cs typeface="Calibri"/>
              </a:rPr>
              <a:t>T</a:t>
            </a:r>
            <a:r>
              <a:rPr lang="en-US" sz="2000" dirty="0">
                <a:cs typeface="Calibri"/>
              </a:rPr>
              <a:t>Q+</a:t>
            </a:r>
          </a:p>
          <a:p>
            <a:r>
              <a:rPr lang="en-US" sz="2000" dirty="0">
                <a:cs typeface="Calibri"/>
              </a:rPr>
              <a:t>PoC</a:t>
            </a:r>
          </a:p>
          <a:p>
            <a:r>
              <a:rPr lang="en-US" sz="2000" dirty="0">
                <a:cs typeface="Calibri"/>
              </a:rPr>
              <a:t>PLWH</a:t>
            </a:r>
            <a:endParaRPr lang="en-US" sz="2200" b="1" dirty="0">
              <a:solidFill>
                <a:srgbClr val="89298D"/>
              </a:solidFill>
              <a:cs typeface="Calibri"/>
            </a:endParaRPr>
          </a:p>
          <a:p>
            <a:endParaRPr lang="en-US" sz="2200" b="1" dirty="0">
              <a:solidFill>
                <a:srgbClr val="89298D"/>
              </a:solidFill>
              <a:cs typeface="Calibri"/>
            </a:endParaRPr>
          </a:p>
          <a:p>
            <a:endParaRPr lang="en-US" sz="2200" b="1" dirty="0">
              <a:solidFill>
                <a:srgbClr val="89298D"/>
              </a:solidFill>
              <a:cs typeface="Calibri"/>
            </a:endParaRPr>
          </a:p>
          <a:p>
            <a:endParaRPr lang="en-US" sz="2200" b="1" dirty="0">
              <a:solidFill>
                <a:srgbClr val="89298D"/>
              </a:solidFill>
              <a:cs typeface="Calibri"/>
            </a:endParaRPr>
          </a:p>
          <a:p>
            <a:endParaRPr lang="en-US" sz="2200" b="1" dirty="0">
              <a:solidFill>
                <a:srgbClr val="89298D"/>
              </a:solidFill>
              <a:cs typeface="Calibri"/>
            </a:endParaRPr>
          </a:p>
          <a:p>
            <a:endParaRPr lang="en-US" sz="2200" b="1" dirty="0">
              <a:solidFill>
                <a:srgbClr val="89298D"/>
              </a:solidFill>
              <a:cs typeface="Calibri"/>
            </a:endParaRPr>
          </a:p>
          <a:p>
            <a:endParaRPr lang="en-US" sz="2200" b="1" dirty="0">
              <a:solidFill>
                <a:srgbClr val="89298D"/>
              </a:solidFill>
              <a:cs typeface="Calibri"/>
            </a:endParaRPr>
          </a:p>
          <a:p>
            <a:r>
              <a:rPr lang="en-US" sz="2200" b="1" dirty="0">
                <a:solidFill>
                  <a:srgbClr val="89298D"/>
                </a:solidFill>
                <a:cs typeface="Calibri"/>
              </a:rPr>
              <a:t>Services</a:t>
            </a:r>
          </a:p>
          <a:p>
            <a:r>
              <a:rPr lang="en-US" sz="2000" b="1" u="sng" dirty="0">
                <a:cs typeface="Calibri"/>
              </a:rPr>
              <a:t>Medical</a:t>
            </a:r>
            <a:r>
              <a:rPr lang="en-US" sz="2000" dirty="0">
                <a:cs typeface="Calibri"/>
              </a:rPr>
              <a:t> – primary care and street medicine</a:t>
            </a:r>
          </a:p>
          <a:p>
            <a:r>
              <a:rPr lang="en-US" sz="2000" b="1" u="sng" dirty="0">
                <a:cs typeface="Calibri"/>
              </a:rPr>
              <a:t>Behavioral Health </a:t>
            </a:r>
            <a:r>
              <a:rPr lang="en-US" sz="2000" dirty="0">
                <a:cs typeface="Calibri"/>
              </a:rPr>
              <a:t>– therapy, substance use outpatient treatment, psychiatry (NP), groups</a:t>
            </a:r>
          </a:p>
          <a:p>
            <a:r>
              <a:rPr lang="en-US" sz="2000" b="1" u="sng" dirty="0">
                <a:cs typeface="Calibri"/>
              </a:rPr>
              <a:t>Dental</a:t>
            </a:r>
          </a:p>
          <a:p>
            <a:r>
              <a:rPr lang="en-US" sz="2000" b="1" u="sng" dirty="0">
                <a:cs typeface="Calibri"/>
              </a:rPr>
              <a:t>Enabling </a:t>
            </a:r>
            <a:r>
              <a:rPr lang="en-US" sz="2000" dirty="0">
                <a:cs typeface="Calibri"/>
              </a:rPr>
              <a:t>– case management, health care navigation, support groups</a:t>
            </a:r>
          </a:p>
          <a:p>
            <a:r>
              <a:rPr lang="en-US" sz="2000" b="1" u="sng" dirty="0">
                <a:cs typeface="Calibri"/>
              </a:rPr>
              <a:t>Capacity Building </a:t>
            </a:r>
            <a:endParaRPr lang="en-US" sz="2000" dirty="0">
              <a:cs typeface="Calibri"/>
            </a:endParaRPr>
          </a:p>
          <a:p>
            <a:endParaRPr lang="en-US" sz="1200" b="1" dirty="0">
              <a:solidFill>
                <a:srgbClr val="89298D"/>
              </a:solidFill>
              <a:cs typeface="Calibri"/>
            </a:endParaRPr>
          </a:p>
          <a:p>
            <a:r>
              <a:rPr lang="en-US" sz="2200" b="1" dirty="0">
                <a:solidFill>
                  <a:srgbClr val="89298D"/>
                </a:solidFill>
                <a:cs typeface="Calibri"/>
              </a:rPr>
              <a:t>Locations</a:t>
            </a:r>
          </a:p>
          <a:p>
            <a:r>
              <a:rPr lang="en-US" sz="2000" b="1" u="sng" dirty="0">
                <a:cs typeface="Calibri"/>
              </a:rPr>
              <a:t>Primary</a:t>
            </a:r>
            <a:r>
              <a:rPr lang="en-US" sz="2000" dirty="0">
                <a:cs typeface="Calibri"/>
              </a:rPr>
              <a:t>: 730 Polk St, 4</a:t>
            </a:r>
            <a:r>
              <a:rPr lang="en-US" sz="2000" baseline="30000" dirty="0">
                <a:cs typeface="Calibri"/>
              </a:rPr>
              <a:t>th</a:t>
            </a:r>
            <a:r>
              <a:rPr lang="en-US" sz="2000" dirty="0">
                <a:cs typeface="Calibri"/>
              </a:rPr>
              <a:t> Floor, San Francisco</a:t>
            </a:r>
          </a:p>
          <a:p>
            <a:r>
              <a:rPr lang="en-US" sz="2000" b="1" u="sng" dirty="0">
                <a:cs typeface="Calibri"/>
              </a:rPr>
              <a:t>Dental</a:t>
            </a:r>
            <a:r>
              <a:rPr lang="en-US" sz="2000" dirty="0">
                <a:cs typeface="Calibri"/>
              </a:rPr>
              <a:t>: 1800 Market St, Suite 401, San Francisco</a:t>
            </a:r>
          </a:p>
          <a:p>
            <a:r>
              <a:rPr lang="en-US" sz="2000" b="1" u="sng" dirty="0">
                <a:cs typeface="Calibri"/>
              </a:rPr>
              <a:t>Community Living Room</a:t>
            </a:r>
            <a:r>
              <a:rPr lang="en-US" sz="2000" dirty="0">
                <a:cs typeface="Calibri"/>
              </a:rPr>
              <a:t>: 750 Ellis St, San Francisco</a:t>
            </a:r>
          </a:p>
          <a:p>
            <a:r>
              <a:rPr lang="en-US" sz="2000" b="1" u="sng" dirty="0">
                <a:cs typeface="Calibri"/>
              </a:rPr>
              <a:t>Trans Services</a:t>
            </a:r>
            <a:r>
              <a:rPr lang="en-US" sz="2000" dirty="0">
                <a:cs typeface="Calibri"/>
              </a:rPr>
              <a:t>: 1460 Pine St, San Francisco</a:t>
            </a:r>
          </a:p>
          <a:p>
            <a:r>
              <a:rPr lang="en-US" sz="2000" b="1" u="sng" dirty="0">
                <a:cs typeface="Calibri"/>
              </a:rPr>
              <a:t>API Health Access Point</a:t>
            </a:r>
            <a:r>
              <a:rPr lang="en-US" sz="2000" dirty="0">
                <a:cs typeface="Calibri"/>
              </a:rPr>
              <a:t>: Alliance Health Project, 1930 Market St, San Francisco</a:t>
            </a:r>
          </a:p>
          <a:p>
            <a:r>
              <a:rPr lang="en-US" sz="2000" b="1" u="sng" dirty="0">
                <a:cs typeface="Calibri"/>
              </a:rPr>
              <a:t>Capacity Building</a:t>
            </a:r>
            <a:r>
              <a:rPr lang="en-US" sz="2000" dirty="0">
                <a:cs typeface="Calibri"/>
              </a:rPr>
              <a:t>: Chicago</a:t>
            </a:r>
          </a:p>
          <a:p>
            <a:endParaRPr lang="en-US" dirty="0">
              <a:cs typeface="Calibri"/>
            </a:endParaRPr>
          </a:p>
        </p:txBody>
      </p:sp>
      <p:sp>
        <p:nvSpPr>
          <p:cNvPr id="8" name="TextBox 7">
            <a:extLst>
              <a:ext uri="{FF2B5EF4-FFF2-40B4-BE49-F238E27FC236}">
                <a16:creationId xmlns:a16="http://schemas.microsoft.com/office/drawing/2014/main" id="{62C58539-77F8-6C56-EA4A-41D74BD3A770}"/>
              </a:ext>
            </a:extLst>
          </p:cNvPr>
          <p:cNvSpPr txBox="1"/>
          <p:nvPr/>
        </p:nvSpPr>
        <p:spPr>
          <a:xfrm>
            <a:off x="478162" y="277122"/>
            <a:ext cx="1150602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800" dirty="0">
                <a:solidFill>
                  <a:srgbClr val="89298D"/>
                </a:solidFill>
                <a:latin typeface="Gill Sans Nova"/>
                <a:cs typeface="Calibri"/>
              </a:rPr>
              <a:t>Who We Are: San Francisco Community Health Center </a:t>
            </a:r>
          </a:p>
        </p:txBody>
      </p:sp>
    </p:spTree>
    <p:extLst>
      <p:ext uri="{BB962C8B-B14F-4D97-AF65-F5344CB8AC3E}">
        <p14:creationId xmlns:p14="http://schemas.microsoft.com/office/powerpoint/2010/main" val="135851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6" descr="Background pattern&#10;&#10;Description automatically generated">
            <a:extLst>
              <a:ext uri="{FF2B5EF4-FFF2-40B4-BE49-F238E27FC236}">
                <a16:creationId xmlns:a16="http://schemas.microsoft.com/office/drawing/2014/main" id="{6DE92748-F399-C3D4-6ED7-ABECB5BC0E88}"/>
              </a:ext>
            </a:extLst>
          </p:cNvPr>
          <p:cNvPicPr>
            <a:picLocks noChangeAspect="1"/>
          </p:cNvPicPr>
          <p:nvPr/>
        </p:nvPicPr>
        <p:blipFill rotWithShape="1">
          <a:blip r:embed="rId3">
            <a:alphaModFix amt="35000"/>
          </a:blip>
          <a:srcRect t="72650" r="81310" b="9696"/>
          <a:stretch/>
        </p:blipFill>
        <p:spPr>
          <a:xfrm>
            <a:off x="6259965" y="512145"/>
            <a:ext cx="5449240" cy="5157216"/>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4"/>
          <a:stretch>
            <a:fillRect/>
          </a:stretch>
        </p:blipFill>
        <p:spPr>
          <a:xfrm>
            <a:off x="319314" y="5246923"/>
            <a:ext cx="2948820" cy="1342552"/>
          </a:xfrm>
          <a:prstGeom prst="rect">
            <a:avLst/>
          </a:prstGeom>
        </p:spPr>
      </p:pic>
      <p:sp>
        <p:nvSpPr>
          <p:cNvPr id="3" name="TextBox 2">
            <a:extLst>
              <a:ext uri="{FF2B5EF4-FFF2-40B4-BE49-F238E27FC236}">
                <a16:creationId xmlns:a16="http://schemas.microsoft.com/office/drawing/2014/main" id="{B6D987A9-08C6-D467-B4FB-998CCBBF010A}"/>
              </a:ext>
            </a:extLst>
          </p:cNvPr>
          <p:cNvSpPr txBox="1"/>
          <p:nvPr/>
        </p:nvSpPr>
        <p:spPr>
          <a:xfrm>
            <a:off x="319314" y="6451601"/>
            <a:ext cx="71150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latin typeface="Gill Sans Nova"/>
                <a:cs typeface="Calibri"/>
              </a:rPr>
              <a:t>730 POLK ST, 4TH FLOOR SAN FRANCISCO, CA 94109 | (415) 292-3400 | SFCOMMUNITYHEALTH.ORG</a:t>
            </a:r>
          </a:p>
        </p:txBody>
      </p:sp>
      <p:sp>
        <p:nvSpPr>
          <p:cNvPr id="2" name="TextBox 1">
            <a:extLst>
              <a:ext uri="{FF2B5EF4-FFF2-40B4-BE49-F238E27FC236}">
                <a16:creationId xmlns:a16="http://schemas.microsoft.com/office/drawing/2014/main" id="{7F8B4F92-5EBC-7C40-3940-4F0775EDF1B8}"/>
              </a:ext>
            </a:extLst>
          </p:cNvPr>
          <p:cNvSpPr txBox="1"/>
          <p:nvPr/>
        </p:nvSpPr>
        <p:spPr>
          <a:xfrm>
            <a:off x="815701" y="2143361"/>
            <a:ext cx="10232669"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200" b="1" dirty="0">
                <a:solidFill>
                  <a:srgbClr val="89298D"/>
                </a:solidFill>
                <a:cs typeface="Calibri"/>
              </a:rPr>
              <a:t>RETENTION</a:t>
            </a:r>
          </a:p>
          <a:p>
            <a:pPr marL="342900" indent="-342900">
              <a:buFont typeface="Arial" panose="020B0604020202020204" pitchFamily="34" charset="0"/>
              <a:buChar char="•"/>
            </a:pPr>
            <a:endParaRPr lang="en-US" sz="2200" b="1" dirty="0">
              <a:solidFill>
                <a:srgbClr val="89298D"/>
              </a:solidFill>
              <a:cs typeface="Calibri"/>
            </a:endParaRPr>
          </a:p>
          <a:p>
            <a:pPr marL="342900" indent="-342900">
              <a:buFont typeface="Arial" panose="020B0604020202020204" pitchFamily="34" charset="0"/>
              <a:buChar char="•"/>
            </a:pPr>
            <a:r>
              <a:rPr lang="en-US" sz="2200" b="1" dirty="0">
                <a:solidFill>
                  <a:srgbClr val="89298D"/>
                </a:solidFill>
                <a:cs typeface="Calibri"/>
              </a:rPr>
              <a:t>BURNOUT</a:t>
            </a:r>
          </a:p>
          <a:p>
            <a:pPr marL="342900" indent="-342900">
              <a:buFont typeface="Arial" panose="020B0604020202020204" pitchFamily="34" charset="0"/>
              <a:buChar char="•"/>
            </a:pPr>
            <a:endParaRPr lang="en-US" sz="2200" b="1" dirty="0">
              <a:solidFill>
                <a:srgbClr val="89298D"/>
              </a:solidFill>
              <a:cs typeface="Calibri"/>
            </a:endParaRPr>
          </a:p>
          <a:p>
            <a:pPr marL="342900" indent="-342900">
              <a:buFont typeface="Arial" panose="020B0604020202020204" pitchFamily="34" charset="0"/>
              <a:buChar char="•"/>
            </a:pPr>
            <a:r>
              <a:rPr lang="en-US" sz="2200" b="1" dirty="0">
                <a:solidFill>
                  <a:srgbClr val="89298D"/>
                </a:solidFill>
                <a:cs typeface="Calibri"/>
              </a:rPr>
              <a:t>ILL-EQUIPPED NEW MANAGERS</a:t>
            </a:r>
          </a:p>
          <a:p>
            <a:pPr marL="342900" indent="-342900">
              <a:buFont typeface="Arial" panose="020B0604020202020204" pitchFamily="34" charset="0"/>
              <a:buChar char="•"/>
            </a:pPr>
            <a:endParaRPr lang="en-US" sz="2200" b="1" dirty="0">
              <a:solidFill>
                <a:srgbClr val="89298D"/>
              </a:solidFill>
              <a:cs typeface="Calibri"/>
            </a:endParaRPr>
          </a:p>
          <a:p>
            <a:pPr marL="342900" indent="-342900">
              <a:buFont typeface="Arial" panose="020B0604020202020204" pitchFamily="34" charset="0"/>
              <a:buChar char="•"/>
            </a:pPr>
            <a:r>
              <a:rPr lang="en-US" sz="2200" b="1" dirty="0">
                <a:solidFill>
                  <a:srgbClr val="89298D"/>
                </a:solidFill>
                <a:cs typeface="Calibri"/>
              </a:rPr>
              <a:t>COVID</a:t>
            </a:r>
          </a:p>
        </p:txBody>
      </p:sp>
      <p:sp>
        <p:nvSpPr>
          <p:cNvPr id="8" name="TextBox 7">
            <a:extLst>
              <a:ext uri="{FF2B5EF4-FFF2-40B4-BE49-F238E27FC236}">
                <a16:creationId xmlns:a16="http://schemas.microsoft.com/office/drawing/2014/main" id="{62C58539-77F8-6C56-EA4A-41D74BD3A770}"/>
              </a:ext>
            </a:extLst>
          </p:cNvPr>
          <p:cNvSpPr txBox="1"/>
          <p:nvPr/>
        </p:nvSpPr>
        <p:spPr>
          <a:xfrm>
            <a:off x="612318" y="175193"/>
            <a:ext cx="1109688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dirty="0">
                <a:solidFill>
                  <a:srgbClr val="89298D"/>
                </a:solidFill>
                <a:latin typeface="Gill Sans Nova"/>
                <a:cs typeface="Calibri"/>
              </a:rPr>
              <a:t>The Issues: Why focus on the workforce now?</a:t>
            </a:r>
          </a:p>
        </p:txBody>
      </p:sp>
    </p:spTree>
    <p:extLst>
      <p:ext uri="{BB962C8B-B14F-4D97-AF65-F5344CB8AC3E}">
        <p14:creationId xmlns:p14="http://schemas.microsoft.com/office/powerpoint/2010/main" val="325701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6" descr="Background pattern&#10;&#10;Description automatically generated">
            <a:extLst>
              <a:ext uri="{FF2B5EF4-FFF2-40B4-BE49-F238E27FC236}">
                <a16:creationId xmlns:a16="http://schemas.microsoft.com/office/drawing/2014/main" id="{6DE92748-F399-C3D4-6ED7-ABECB5BC0E88}"/>
              </a:ext>
            </a:extLst>
          </p:cNvPr>
          <p:cNvPicPr>
            <a:picLocks noChangeAspect="1"/>
          </p:cNvPicPr>
          <p:nvPr/>
        </p:nvPicPr>
        <p:blipFill rotWithShape="1">
          <a:blip r:embed="rId3">
            <a:alphaModFix amt="35000"/>
          </a:blip>
          <a:srcRect t="72650" r="81310" b="9696"/>
          <a:stretch/>
        </p:blipFill>
        <p:spPr>
          <a:xfrm>
            <a:off x="6259965" y="464520"/>
            <a:ext cx="5449240" cy="5157216"/>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4"/>
          <a:stretch>
            <a:fillRect/>
          </a:stretch>
        </p:blipFill>
        <p:spPr>
          <a:xfrm>
            <a:off x="319314" y="5246923"/>
            <a:ext cx="2948820" cy="1342552"/>
          </a:xfrm>
          <a:prstGeom prst="rect">
            <a:avLst/>
          </a:prstGeom>
        </p:spPr>
      </p:pic>
      <p:sp>
        <p:nvSpPr>
          <p:cNvPr id="3" name="TextBox 2">
            <a:extLst>
              <a:ext uri="{FF2B5EF4-FFF2-40B4-BE49-F238E27FC236}">
                <a16:creationId xmlns:a16="http://schemas.microsoft.com/office/drawing/2014/main" id="{B6D987A9-08C6-D467-B4FB-998CCBBF010A}"/>
              </a:ext>
            </a:extLst>
          </p:cNvPr>
          <p:cNvSpPr txBox="1"/>
          <p:nvPr/>
        </p:nvSpPr>
        <p:spPr>
          <a:xfrm>
            <a:off x="319314" y="6451601"/>
            <a:ext cx="71150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latin typeface="Gill Sans Nova"/>
                <a:cs typeface="Calibri"/>
              </a:rPr>
              <a:t>730 POLK ST, 4TH FLOOR SAN FRANCISCO, CA 94109 | (415) 292-3400 | SFCOMMUNITYHEALTH.ORG</a:t>
            </a:r>
          </a:p>
        </p:txBody>
      </p:sp>
      <p:sp>
        <p:nvSpPr>
          <p:cNvPr id="2" name="TextBox 1">
            <a:extLst>
              <a:ext uri="{FF2B5EF4-FFF2-40B4-BE49-F238E27FC236}">
                <a16:creationId xmlns:a16="http://schemas.microsoft.com/office/drawing/2014/main" id="{7F8B4F92-5EBC-7C40-3940-4F0775EDF1B8}"/>
              </a:ext>
            </a:extLst>
          </p:cNvPr>
          <p:cNvSpPr txBox="1"/>
          <p:nvPr/>
        </p:nvSpPr>
        <p:spPr>
          <a:xfrm>
            <a:off x="740130" y="1159521"/>
            <a:ext cx="10232669"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rgbClr val="89298D"/>
                </a:solidFill>
                <a:cs typeface="Calibri"/>
              </a:rPr>
              <a:t>Phase I: Strategic Planning, Investment, and Identification </a:t>
            </a:r>
          </a:p>
          <a:p>
            <a:endParaRPr lang="en-US" sz="2000" b="1" dirty="0">
              <a:solidFill>
                <a:srgbClr val="89298D"/>
              </a:solidFill>
              <a:cs typeface="Calibri"/>
            </a:endParaRPr>
          </a:p>
          <a:p>
            <a:pPr marL="342900" indent="-342900">
              <a:buAutoNum type="arabicPeriod"/>
            </a:pPr>
            <a:r>
              <a:rPr lang="en-US" sz="2000" dirty="0">
                <a:cs typeface="Calibri"/>
              </a:rPr>
              <a:t>SFCHC’s Chief Executive Officer, Chief Operating Officer (COO), Board Chair, and Nonprofit Strategy Consultant developed SFCHC’s strategic plan prioritizing workforce development and staff retention.</a:t>
            </a:r>
          </a:p>
          <a:p>
            <a:pPr marL="342900" indent="-342900">
              <a:buAutoNum type="arabicPeriod"/>
            </a:pPr>
            <a:endParaRPr lang="en-US" sz="2000" dirty="0">
              <a:cs typeface="Calibri"/>
            </a:endParaRPr>
          </a:p>
          <a:p>
            <a:pPr marL="342900" indent="-342900">
              <a:buAutoNum type="arabicPeriod"/>
            </a:pPr>
            <a:r>
              <a:rPr lang="en-US" sz="2000" dirty="0">
                <a:cs typeface="Calibri"/>
              </a:rPr>
              <a:t>SFCHC committed to bringing on a full-time staff member whose primary function would be focused on retention and internal workforce development, alongside an initial internal team of staff including the COO, Director of HR, and Director of Capacity Building and Organizational Learning.</a:t>
            </a:r>
          </a:p>
          <a:p>
            <a:pPr marL="342900" indent="-342900">
              <a:buAutoNum type="arabicPeriod"/>
            </a:pPr>
            <a:endParaRPr lang="en-US" sz="2000" dirty="0">
              <a:cs typeface="Calibri"/>
            </a:endParaRPr>
          </a:p>
          <a:p>
            <a:pPr marL="342900" indent="-342900">
              <a:buAutoNum type="arabicPeriod"/>
            </a:pPr>
            <a:r>
              <a:rPr lang="en-US" sz="2000" dirty="0">
                <a:cs typeface="Calibri"/>
              </a:rPr>
              <a:t>SFCHC identified an internal staff member for this role with a deep understanding of SFCHC’s history, structure, and staff and developed a title for the role, Director of Workforce Transformation.</a:t>
            </a:r>
          </a:p>
          <a:p>
            <a:endParaRPr lang="en-US" dirty="0">
              <a:cs typeface="Calibri"/>
            </a:endParaRPr>
          </a:p>
        </p:txBody>
      </p:sp>
      <p:sp>
        <p:nvSpPr>
          <p:cNvPr id="8" name="TextBox 7">
            <a:extLst>
              <a:ext uri="{FF2B5EF4-FFF2-40B4-BE49-F238E27FC236}">
                <a16:creationId xmlns:a16="http://schemas.microsoft.com/office/drawing/2014/main" id="{62C58539-77F8-6C56-EA4A-41D74BD3A770}"/>
              </a:ext>
            </a:extLst>
          </p:cNvPr>
          <p:cNvSpPr txBox="1"/>
          <p:nvPr/>
        </p:nvSpPr>
        <p:spPr>
          <a:xfrm>
            <a:off x="612318" y="175193"/>
            <a:ext cx="97112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rgbClr val="89298D"/>
                </a:solidFill>
                <a:latin typeface="Gill Sans Nova"/>
                <a:cs typeface="Calibri"/>
              </a:rPr>
              <a:t>2021: The Pre-work</a:t>
            </a:r>
          </a:p>
        </p:txBody>
      </p:sp>
    </p:spTree>
    <p:extLst>
      <p:ext uri="{BB962C8B-B14F-4D97-AF65-F5344CB8AC3E}">
        <p14:creationId xmlns:p14="http://schemas.microsoft.com/office/powerpoint/2010/main" val="378153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6" descr="Background pattern&#10;&#10;Description automatically generated">
            <a:extLst>
              <a:ext uri="{FF2B5EF4-FFF2-40B4-BE49-F238E27FC236}">
                <a16:creationId xmlns:a16="http://schemas.microsoft.com/office/drawing/2014/main" id="{6DE92748-F399-C3D4-6ED7-ABECB5BC0E88}"/>
              </a:ext>
            </a:extLst>
          </p:cNvPr>
          <p:cNvPicPr>
            <a:picLocks noChangeAspect="1"/>
          </p:cNvPicPr>
          <p:nvPr/>
        </p:nvPicPr>
        <p:blipFill rotWithShape="1">
          <a:blip r:embed="rId3">
            <a:alphaModFix amt="35000"/>
          </a:blip>
          <a:srcRect t="72650" r="81310" b="9696"/>
          <a:stretch/>
        </p:blipFill>
        <p:spPr>
          <a:xfrm>
            <a:off x="6259965" y="464520"/>
            <a:ext cx="5449240" cy="5157216"/>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4"/>
          <a:stretch>
            <a:fillRect/>
          </a:stretch>
        </p:blipFill>
        <p:spPr>
          <a:xfrm>
            <a:off x="319314" y="5246923"/>
            <a:ext cx="2948820" cy="1342552"/>
          </a:xfrm>
          <a:prstGeom prst="rect">
            <a:avLst/>
          </a:prstGeom>
        </p:spPr>
      </p:pic>
      <p:sp>
        <p:nvSpPr>
          <p:cNvPr id="3" name="TextBox 2">
            <a:extLst>
              <a:ext uri="{FF2B5EF4-FFF2-40B4-BE49-F238E27FC236}">
                <a16:creationId xmlns:a16="http://schemas.microsoft.com/office/drawing/2014/main" id="{B6D987A9-08C6-D467-B4FB-998CCBBF010A}"/>
              </a:ext>
            </a:extLst>
          </p:cNvPr>
          <p:cNvSpPr txBox="1"/>
          <p:nvPr/>
        </p:nvSpPr>
        <p:spPr>
          <a:xfrm>
            <a:off x="319314" y="6451601"/>
            <a:ext cx="71150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latin typeface="Gill Sans Nova"/>
                <a:cs typeface="Calibri"/>
              </a:rPr>
              <a:t>730 POLK ST, 4TH FLOOR SAN FRANCISCO, CA 94109 | (415) 292-3400 | SFCOMMUNITYHEALTH.ORG</a:t>
            </a:r>
          </a:p>
        </p:txBody>
      </p:sp>
      <p:sp>
        <p:nvSpPr>
          <p:cNvPr id="2" name="TextBox 1">
            <a:extLst>
              <a:ext uri="{FF2B5EF4-FFF2-40B4-BE49-F238E27FC236}">
                <a16:creationId xmlns:a16="http://schemas.microsoft.com/office/drawing/2014/main" id="{7F8B4F92-5EBC-7C40-3940-4F0775EDF1B8}"/>
              </a:ext>
            </a:extLst>
          </p:cNvPr>
          <p:cNvSpPr txBox="1"/>
          <p:nvPr/>
        </p:nvSpPr>
        <p:spPr>
          <a:xfrm>
            <a:off x="740130" y="1159521"/>
            <a:ext cx="10232669"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rgbClr val="89298D"/>
                </a:solidFill>
                <a:cs typeface="Calibri"/>
              </a:rPr>
              <a:t>Phase II: Data Gathering / Phase III: Implementing Change/Outcomes</a:t>
            </a:r>
          </a:p>
          <a:p>
            <a:endParaRPr lang="en-US" sz="2000" b="1" dirty="0">
              <a:solidFill>
                <a:srgbClr val="89298D"/>
              </a:solidFill>
              <a:cs typeface="Calibri"/>
            </a:endParaRPr>
          </a:p>
          <a:p>
            <a:r>
              <a:rPr lang="en-US" sz="2000" dirty="0">
                <a:cs typeface="Calibri"/>
              </a:rPr>
              <a:t> SFCHC’s Director of Workforce Transformation:</a:t>
            </a:r>
          </a:p>
          <a:p>
            <a:endParaRPr lang="en-US" sz="2000" dirty="0">
              <a:cs typeface="Calibri"/>
            </a:endParaRPr>
          </a:p>
          <a:p>
            <a:pPr marL="457200" indent="-457200">
              <a:buAutoNum type="arabicPeriod"/>
            </a:pPr>
            <a:r>
              <a:rPr lang="en-US" sz="2000" dirty="0">
                <a:cs typeface="Calibri"/>
              </a:rPr>
              <a:t>Developed a needs assessment interview tool to understand staff experiences.</a:t>
            </a:r>
          </a:p>
          <a:p>
            <a:pPr marL="457200" indent="-457200">
              <a:buAutoNum type="arabicPeriod"/>
            </a:pPr>
            <a:endParaRPr lang="en-US" sz="2000" dirty="0">
              <a:cs typeface="Calibri"/>
            </a:endParaRPr>
          </a:p>
          <a:p>
            <a:pPr marL="457200" indent="-457200">
              <a:buAutoNum type="arabicPeriod"/>
            </a:pPr>
            <a:r>
              <a:rPr lang="en-US" sz="2000" dirty="0">
                <a:cs typeface="Calibri"/>
              </a:rPr>
              <a:t>Scheduled and conducted approximately 70 staff interviews (ongoing) while simultaneously </a:t>
            </a:r>
          </a:p>
          <a:p>
            <a:pPr marL="457200" indent="-457200">
              <a:buAutoNum type="arabicPeriod"/>
            </a:pPr>
            <a:endParaRPr lang="en-US" sz="2000" dirty="0">
              <a:cs typeface="Calibri"/>
            </a:endParaRPr>
          </a:p>
          <a:p>
            <a:r>
              <a:rPr lang="en-US" sz="2000" dirty="0">
                <a:cs typeface="Calibri"/>
              </a:rPr>
              <a:t>          a. Meeting with supervisors and leaders about staff needs.</a:t>
            </a:r>
          </a:p>
          <a:p>
            <a:pPr lvl="1"/>
            <a:r>
              <a:rPr lang="en-US" sz="2000" dirty="0">
                <a:cs typeface="Calibri"/>
              </a:rPr>
              <a:t>  </a:t>
            </a:r>
          </a:p>
          <a:p>
            <a:pPr lvl="1"/>
            <a:r>
              <a:rPr lang="en-US" sz="2000" dirty="0">
                <a:cs typeface="Calibri"/>
              </a:rPr>
              <a:t>  b. Enacting change, responsive to staff need.</a:t>
            </a:r>
          </a:p>
          <a:p>
            <a:pPr marL="914400" lvl="1" indent="-457200">
              <a:buAutoNum type="arabicPeriod"/>
            </a:pPr>
            <a:endParaRPr lang="en-US" sz="2000" dirty="0">
              <a:cs typeface="Calibri"/>
            </a:endParaRPr>
          </a:p>
          <a:p>
            <a:endParaRPr lang="en-US" dirty="0">
              <a:cs typeface="Calibri"/>
            </a:endParaRPr>
          </a:p>
        </p:txBody>
      </p:sp>
      <p:sp>
        <p:nvSpPr>
          <p:cNvPr id="8" name="TextBox 7">
            <a:extLst>
              <a:ext uri="{FF2B5EF4-FFF2-40B4-BE49-F238E27FC236}">
                <a16:creationId xmlns:a16="http://schemas.microsoft.com/office/drawing/2014/main" id="{62C58539-77F8-6C56-EA4A-41D74BD3A770}"/>
              </a:ext>
            </a:extLst>
          </p:cNvPr>
          <p:cNvSpPr txBox="1"/>
          <p:nvPr/>
        </p:nvSpPr>
        <p:spPr>
          <a:xfrm>
            <a:off x="612318" y="175193"/>
            <a:ext cx="97112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rgbClr val="89298D"/>
                </a:solidFill>
                <a:latin typeface="Gill Sans Nova"/>
                <a:cs typeface="Calibri"/>
              </a:rPr>
              <a:t>2022 : The Start-up</a:t>
            </a:r>
          </a:p>
        </p:txBody>
      </p:sp>
    </p:spTree>
    <p:extLst>
      <p:ext uri="{BB962C8B-B14F-4D97-AF65-F5344CB8AC3E}">
        <p14:creationId xmlns:p14="http://schemas.microsoft.com/office/powerpoint/2010/main" val="2810177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6" descr="Background pattern&#10;&#10;Description automatically generated">
            <a:extLst>
              <a:ext uri="{FF2B5EF4-FFF2-40B4-BE49-F238E27FC236}">
                <a16:creationId xmlns:a16="http://schemas.microsoft.com/office/drawing/2014/main" id="{6DE92748-F399-C3D4-6ED7-ABECB5BC0E88}"/>
              </a:ext>
            </a:extLst>
          </p:cNvPr>
          <p:cNvPicPr>
            <a:picLocks noChangeAspect="1"/>
          </p:cNvPicPr>
          <p:nvPr/>
        </p:nvPicPr>
        <p:blipFill rotWithShape="1">
          <a:blip r:embed="rId3">
            <a:alphaModFix amt="35000"/>
          </a:blip>
          <a:srcRect t="72650" r="81310" b="9696"/>
          <a:stretch/>
        </p:blipFill>
        <p:spPr>
          <a:xfrm>
            <a:off x="6259965" y="464520"/>
            <a:ext cx="5449240" cy="5157216"/>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4"/>
          <a:stretch>
            <a:fillRect/>
          </a:stretch>
        </p:blipFill>
        <p:spPr>
          <a:xfrm>
            <a:off x="319314" y="5246923"/>
            <a:ext cx="2948820" cy="1342552"/>
          </a:xfrm>
          <a:prstGeom prst="rect">
            <a:avLst/>
          </a:prstGeom>
        </p:spPr>
      </p:pic>
      <p:sp>
        <p:nvSpPr>
          <p:cNvPr id="3" name="TextBox 2">
            <a:extLst>
              <a:ext uri="{FF2B5EF4-FFF2-40B4-BE49-F238E27FC236}">
                <a16:creationId xmlns:a16="http://schemas.microsoft.com/office/drawing/2014/main" id="{B6D987A9-08C6-D467-B4FB-998CCBBF010A}"/>
              </a:ext>
            </a:extLst>
          </p:cNvPr>
          <p:cNvSpPr txBox="1"/>
          <p:nvPr/>
        </p:nvSpPr>
        <p:spPr>
          <a:xfrm>
            <a:off x="319314" y="6451601"/>
            <a:ext cx="71150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latin typeface="Gill Sans Nova"/>
                <a:cs typeface="Calibri"/>
              </a:rPr>
              <a:t>730 POLK ST, 4TH FLOOR SAN FRANCISCO, CA 94109 | (415) 292-3400 | SFCOMMUNITYHEALTH.ORG</a:t>
            </a:r>
          </a:p>
        </p:txBody>
      </p:sp>
      <p:sp>
        <p:nvSpPr>
          <p:cNvPr id="2" name="TextBox 1">
            <a:extLst>
              <a:ext uri="{FF2B5EF4-FFF2-40B4-BE49-F238E27FC236}">
                <a16:creationId xmlns:a16="http://schemas.microsoft.com/office/drawing/2014/main" id="{7F8B4F92-5EBC-7C40-3940-4F0775EDF1B8}"/>
              </a:ext>
            </a:extLst>
          </p:cNvPr>
          <p:cNvSpPr txBox="1"/>
          <p:nvPr/>
        </p:nvSpPr>
        <p:spPr>
          <a:xfrm>
            <a:off x="612318" y="1096289"/>
            <a:ext cx="10232669"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rgbClr val="89298D"/>
                </a:solidFill>
                <a:cs typeface="Calibri"/>
              </a:rPr>
              <a:t>Role</a:t>
            </a:r>
          </a:p>
          <a:p>
            <a:pPr marL="457200" indent="-457200">
              <a:buAutoNum type="arabicPeriod"/>
            </a:pPr>
            <a:r>
              <a:rPr lang="en-US" sz="2000" dirty="0">
                <a:cs typeface="Calibri"/>
              </a:rPr>
              <a:t>What do you enjoy about your job?</a:t>
            </a:r>
          </a:p>
          <a:p>
            <a:pPr marL="457200" indent="-457200">
              <a:buAutoNum type="arabicPeriod"/>
            </a:pPr>
            <a:r>
              <a:rPr lang="en-US" sz="2000" dirty="0">
                <a:cs typeface="Calibri"/>
              </a:rPr>
              <a:t>What do you wish you could do more of?</a:t>
            </a:r>
          </a:p>
          <a:p>
            <a:pPr marL="457200" indent="-457200">
              <a:buAutoNum type="arabicPeriod"/>
            </a:pPr>
            <a:r>
              <a:rPr lang="en-US" sz="2000" dirty="0">
                <a:cs typeface="Calibri"/>
              </a:rPr>
              <a:t>What is holding you back from what you want to do more of?</a:t>
            </a:r>
          </a:p>
          <a:p>
            <a:pPr marL="457200" indent="-457200">
              <a:buAutoNum type="arabicPeriod"/>
            </a:pPr>
            <a:r>
              <a:rPr lang="en-US" sz="2000" dirty="0">
                <a:cs typeface="Calibri"/>
              </a:rPr>
              <a:t>What are your pressure points or frustrations?</a:t>
            </a:r>
          </a:p>
          <a:p>
            <a:pPr marL="457200" indent="-457200">
              <a:buAutoNum type="arabicPeriod"/>
            </a:pPr>
            <a:r>
              <a:rPr lang="en-US" sz="2000" dirty="0">
                <a:cs typeface="Calibri"/>
              </a:rPr>
              <a:t>What would you stop doing/delegate if you had the choice?</a:t>
            </a:r>
          </a:p>
          <a:p>
            <a:endParaRPr lang="en-US" sz="2000" dirty="0">
              <a:cs typeface="Calibri"/>
            </a:endParaRPr>
          </a:p>
          <a:p>
            <a:r>
              <a:rPr lang="en-US" sz="2200" b="1" dirty="0">
                <a:solidFill>
                  <a:srgbClr val="89298D"/>
                </a:solidFill>
                <a:cs typeface="Calibri"/>
              </a:rPr>
              <a:t>Development and Training</a:t>
            </a:r>
            <a:endParaRPr lang="en-US" sz="2200" dirty="0">
              <a:cs typeface="Calibri"/>
            </a:endParaRPr>
          </a:p>
          <a:p>
            <a:pPr marL="457200" indent="-457200">
              <a:buFont typeface="+mj-lt"/>
              <a:buAutoNum type="arabicPeriod" startAt="6"/>
            </a:pPr>
            <a:r>
              <a:rPr lang="en-US" sz="2000" dirty="0">
                <a:cs typeface="Calibri"/>
              </a:rPr>
              <a:t>What would you like to learn, do or be a part of in the next 12 months?</a:t>
            </a:r>
          </a:p>
          <a:p>
            <a:pPr marL="457200" indent="-457200">
              <a:buAutoNum type="arabicPeriod" startAt="6"/>
            </a:pPr>
            <a:r>
              <a:rPr lang="en-US" sz="2000" dirty="0">
                <a:cs typeface="Calibri"/>
              </a:rPr>
              <a:t>How interested are you in having a mentor (or if you have a mentor how is that relationship)?</a:t>
            </a:r>
          </a:p>
          <a:p>
            <a:pPr marL="457200" indent="-457200">
              <a:buAutoNum type="arabicPeriod" startAt="6"/>
            </a:pPr>
            <a:r>
              <a:rPr lang="en-US" sz="2000" dirty="0">
                <a:cs typeface="Calibri"/>
              </a:rPr>
              <a:t>How interested are you in new training opportunities? Are there specific opportunities that you’re interested in?</a:t>
            </a:r>
          </a:p>
          <a:p>
            <a:endParaRPr lang="en-US" sz="2000" dirty="0">
              <a:cs typeface="Calibri"/>
            </a:endParaRPr>
          </a:p>
          <a:p>
            <a:pPr marL="457200" indent="-457200">
              <a:buAutoNum type="arabicPeriod"/>
            </a:pPr>
            <a:endParaRPr lang="en-US" sz="2000" dirty="0">
              <a:cs typeface="Calibri"/>
            </a:endParaRPr>
          </a:p>
          <a:p>
            <a:pPr marL="914400" lvl="1" indent="-457200">
              <a:buAutoNum type="arabicPeriod"/>
            </a:pPr>
            <a:endParaRPr lang="en-US" sz="2000" dirty="0">
              <a:cs typeface="Calibri"/>
            </a:endParaRPr>
          </a:p>
          <a:p>
            <a:endParaRPr lang="en-US" dirty="0">
              <a:cs typeface="Calibri"/>
            </a:endParaRPr>
          </a:p>
        </p:txBody>
      </p:sp>
      <p:sp>
        <p:nvSpPr>
          <p:cNvPr id="8" name="TextBox 7">
            <a:extLst>
              <a:ext uri="{FF2B5EF4-FFF2-40B4-BE49-F238E27FC236}">
                <a16:creationId xmlns:a16="http://schemas.microsoft.com/office/drawing/2014/main" id="{62C58539-77F8-6C56-EA4A-41D74BD3A770}"/>
              </a:ext>
            </a:extLst>
          </p:cNvPr>
          <p:cNvSpPr txBox="1"/>
          <p:nvPr/>
        </p:nvSpPr>
        <p:spPr>
          <a:xfrm>
            <a:off x="612318" y="175193"/>
            <a:ext cx="97112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rgbClr val="89298D"/>
                </a:solidFill>
                <a:latin typeface="Gill Sans Nova"/>
                <a:cs typeface="Calibri"/>
              </a:rPr>
              <a:t>2022 : The Interview Tool (1 of 3)</a:t>
            </a:r>
          </a:p>
        </p:txBody>
      </p:sp>
    </p:spTree>
    <p:extLst>
      <p:ext uri="{BB962C8B-B14F-4D97-AF65-F5344CB8AC3E}">
        <p14:creationId xmlns:p14="http://schemas.microsoft.com/office/powerpoint/2010/main" val="1592340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6" descr="Background pattern&#10;&#10;Description automatically generated">
            <a:extLst>
              <a:ext uri="{FF2B5EF4-FFF2-40B4-BE49-F238E27FC236}">
                <a16:creationId xmlns:a16="http://schemas.microsoft.com/office/drawing/2014/main" id="{6DE92748-F399-C3D4-6ED7-ABECB5BC0E88}"/>
              </a:ext>
            </a:extLst>
          </p:cNvPr>
          <p:cNvPicPr>
            <a:picLocks noChangeAspect="1"/>
          </p:cNvPicPr>
          <p:nvPr/>
        </p:nvPicPr>
        <p:blipFill rotWithShape="1">
          <a:blip r:embed="rId3">
            <a:alphaModFix amt="35000"/>
          </a:blip>
          <a:srcRect t="72650" r="81310" b="9696"/>
          <a:stretch/>
        </p:blipFill>
        <p:spPr>
          <a:xfrm>
            <a:off x="6259965" y="464520"/>
            <a:ext cx="5449240" cy="5157216"/>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4"/>
          <a:stretch>
            <a:fillRect/>
          </a:stretch>
        </p:blipFill>
        <p:spPr>
          <a:xfrm>
            <a:off x="319314" y="5246923"/>
            <a:ext cx="2948820" cy="1342552"/>
          </a:xfrm>
          <a:prstGeom prst="rect">
            <a:avLst/>
          </a:prstGeom>
        </p:spPr>
      </p:pic>
      <p:sp>
        <p:nvSpPr>
          <p:cNvPr id="3" name="TextBox 2">
            <a:extLst>
              <a:ext uri="{FF2B5EF4-FFF2-40B4-BE49-F238E27FC236}">
                <a16:creationId xmlns:a16="http://schemas.microsoft.com/office/drawing/2014/main" id="{B6D987A9-08C6-D467-B4FB-998CCBBF010A}"/>
              </a:ext>
            </a:extLst>
          </p:cNvPr>
          <p:cNvSpPr txBox="1"/>
          <p:nvPr/>
        </p:nvSpPr>
        <p:spPr>
          <a:xfrm>
            <a:off x="319314" y="6451601"/>
            <a:ext cx="71150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latin typeface="Gill Sans Nova"/>
                <a:cs typeface="Calibri"/>
              </a:rPr>
              <a:t>730 POLK ST, 4TH FLOOR SAN FRANCISCO, CA 94109 | (415) 292-3400 | SFCOMMUNITYHEALTH.ORG</a:t>
            </a:r>
          </a:p>
        </p:txBody>
      </p:sp>
      <p:sp>
        <p:nvSpPr>
          <p:cNvPr id="2" name="TextBox 1">
            <a:extLst>
              <a:ext uri="{FF2B5EF4-FFF2-40B4-BE49-F238E27FC236}">
                <a16:creationId xmlns:a16="http://schemas.microsoft.com/office/drawing/2014/main" id="{7F8B4F92-5EBC-7C40-3940-4F0775EDF1B8}"/>
              </a:ext>
            </a:extLst>
          </p:cNvPr>
          <p:cNvSpPr txBox="1"/>
          <p:nvPr/>
        </p:nvSpPr>
        <p:spPr>
          <a:xfrm>
            <a:off x="612318" y="1114470"/>
            <a:ext cx="10232669"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rgbClr val="89298D"/>
                </a:solidFill>
                <a:cs typeface="Calibri"/>
              </a:rPr>
              <a:t>Development and Training continued</a:t>
            </a:r>
            <a:endParaRPr lang="en-US" sz="2200" dirty="0">
              <a:cs typeface="Calibri"/>
            </a:endParaRPr>
          </a:p>
          <a:p>
            <a:pPr marL="457200" indent="-457200">
              <a:buFont typeface="+mj-lt"/>
              <a:buAutoNum type="arabicPeriod" startAt="9"/>
            </a:pPr>
            <a:r>
              <a:rPr lang="en-US" sz="2000" dirty="0">
                <a:cs typeface="Calibri"/>
              </a:rPr>
              <a:t>Are you currently participating in conversations about professional development?</a:t>
            </a:r>
          </a:p>
          <a:p>
            <a:pPr marL="914400" lvl="1" indent="-457200">
              <a:buAutoNum type="alphaLcPeriod"/>
            </a:pPr>
            <a:r>
              <a:rPr lang="en-US" sz="2000" dirty="0">
                <a:cs typeface="Calibri"/>
              </a:rPr>
              <a:t>YES: What are you getting out of these conversations? How helpful? What would you like more/less of?</a:t>
            </a:r>
          </a:p>
          <a:p>
            <a:pPr marL="914400" lvl="1" indent="-457200">
              <a:buAutoNum type="alphaLcPeriod"/>
            </a:pPr>
            <a:r>
              <a:rPr lang="en-US" sz="2000" dirty="0">
                <a:cs typeface="Calibri"/>
              </a:rPr>
              <a:t>NO: How do you feel about not having these conversations? Would you like something to change?</a:t>
            </a:r>
          </a:p>
          <a:p>
            <a:pPr marL="914400" lvl="1" indent="-457200">
              <a:buAutoNum type="alphaLcPeriod"/>
            </a:pPr>
            <a:endParaRPr lang="en-US" sz="2000" dirty="0">
              <a:cs typeface="Calibri"/>
            </a:endParaRPr>
          </a:p>
          <a:p>
            <a:r>
              <a:rPr lang="en-US" sz="2200" b="1" dirty="0">
                <a:solidFill>
                  <a:srgbClr val="89298D"/>
                </a:solidFill>
                <a:cs typeface="Calibri"/>
              </a:rPr>
              <a:t>Work Culture</a:t>
            </a:r>
            <a:endParaRPr lang="en-US" sz="2200" dirty="0">
              <a:cs typeface="Calibri"/>
            </a:endParaRPr>
          </a:p>
          <a:p>
            <a:pPr marL="457200" indent="-457200">
              <a:buFont typeface="+mj-lt"/>
              <a:buAutoNum type="arabicPeriod" startAt="10"/>
            </a:pPr>
            <a:r>
              <a:rPr lang="en-US" sz="2000" dirty="0">
                <a:cs typeface="Calibri"/>
              </a:rPr>
              <a:t>How would you describe our work culture?</a:t>
            </a:r>
          </a:p>
          <a:p>
            <a:pPr marL="457200" indent="-457200">
              <a:buAutoNum type="arabicPeriod" startAt="10"/>
            </a:pPr>
            <a:r>
              <a:rPr lang="en-US" sz="2000" dirty="0">
                <a:cs typeface="Calibri"/>
              </a:rPr>
              <a:t>What do you think we do well?</a:t>
            </a:r>
          </a:p>
          <a:p>
            <a:pPr marL="457200" indent="-457200">
              <a:buAutoNum type="arabicPeriod" startAt="10"/>
            </a:pPr>
            <a:r>
              <a:rPr lang="en-US" sz="2000" dirty="0">
                <a:cs typeface="Calibri"/>
              </a:rPr>
              <a:t>Where do you think we still need to grow/improve/embrace?</a:t>
            </a:r>
          </a:p>
          <a:p>
            <a:pPr marL="914400" lvl="1" indent="-457200">
              <a:buAutoNum type="alphaLcPeriod"/>
            </a:pPr>
            <a:endParaRPr lang="en-US" sz="2200" dirty="0">
              <a:cs typeface="Calibri"/>
            </a:endParaRPr>
          </a:p>
          <a:p>
            <a:endParaRPr lang="en-US" sz="2000" dirty="0">
              <a:cs typeface="Calibri"/>
            </a:endParaRPr>
          </a:p>
          <a:p>
            <a:pPr marL="457200" indent="-457200">
              <a:buAutoNum type="arabicPeriod"/>
            </a:pPr>
            <a:endParaRPr lang="en-US" sz="2000" dirty="0">
              <a:cs typeface="Calibri"/>
            </a:endParaRPr>
          </a:p>
          <a:p>
            <a:pPr marL="914400" lvl="1" indent="-457200">
              <a:buAutoNum type="arabicPeriod"/>
            </a:pPr>
            <a:endParaRPr lang="en-US" sz="2000" dirty="0">
              <a:cs typeface="Calibri"/>
            </a:endParaRPr>
          </a:p>
          <a:p>
            <a:endParaRPr lang="en-US" dirty="0">
              <a:cs typeface="Calibri"/>
            </a:endParaRPr>
          </a:p>
        </p:txBody>
      </p:sp>
      <p:sp>
        <p:nvSpPr>
          <p:cNvPr id="8" name="TextBox 7">
            <a:extLst>
              <a:ext uri="{FF2B5EF4-FFF2-40B4-BE49-F238E27FC236}">
                <a16:creationId xmlns:a16="http://schemas.microsoft.com/office/drawing/2014/main" id="{62C58539-77F8-6C56-EA4A-41D74BD3A770}"/>
              </a:ext>
            </a:extLst>
          </p:cNvPr>
          <p:cNvSpPr txBox="1"/>
          <p:nvPr/>
        </p:nvSpPr>
        <p:spPr>
          <a:xfrm>
            <a:off x="612318" y="175193"/>
            <a:ext cx="97112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rgbClr val="89298D"/>
                </a:solidFill>
                <a:latin typeface="Gill Sans Nova"/>
                <a:cs typeface="Calibri"/>
              </a:rPr>
              <a:t>2022 : The Interview Tool (2 of 3)</a:t>
            </a:r>
          </a:p>
        </p:txBody>
      </p:sp>
    </p:spTree>
    <p:extLst>
      <p:ext uri="{BB962C8B-B14F-4D97-AF65-F5344CB8AC3E}">
        <p14:creationId xmlns:p14="http://schemas.microsoft.com/office/powerpoint/2010/main" val="392983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6" descr="Background pattern&#10;&#10;Description automatically generated">
            <a:extLst>
              <a:ext uri="{FF2B5EF4-FFF2-40B4-BE49-F238E27FC236}">
                <a16:creationId xmlns:a16="http://schemas.microsoft.com/office/drawing/2014/main" id="{6DE92748-F399-C3D4-6ED7-ABECB5BC0E88}"/>
              </a:ext>
            </a:extLst>
          </p:cNvPr>
          <p:cNvPicPr>
            <a:picLocks noChangeAspect="1"/>
          </p:cNvPicPr>
          <p:nvPr/>
        </p:nvPicPr>
        <p:blipFill rotWithShape="1">
          <a:blip r:embed="rId3">
            <a:alphaModFix amt="35000"/>
          </a:blip>
          <a:srcRect t="72650" r="81310" b="9696"/>
          <a:stretch/>
        </p:blipFill>
        <p:spPr>
          <a:xfrm>
            <a:off x="6259965" y="464520"/>
            <a:ext cx="5449240" cy="5157216"/>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4"/>
          <a:stretch>
            <a:fillRect/>
          </a:stretch>
        </p:blipFill>
        <p:spPr>
          <a:xfrm>
            <a:off x="319314" y="5246923"/>
            <a:ext cx="2948820" cy="1342552"/>
          </a:xfrm>
          <a:prstGeom prst="rect">
            <a:avLst/>
          </a:prstGeom>
        </p:spPr>
      </p:pic>
      <p:sp>
        <p:nvSpPr>
          <p:cNvPr id="3" name="TextBox 2">
            <a:extLst>
              <a:ext uri="{FF2B5EF4-FFF2-40B4-BE49-F238E27FC236}">
                <a16:creationId xmlns:a16="http://schemas.microsoft.com/office/drawing/2014/main" id="{B6D987A9-08C6-D467-B4FB-998CCBBF010A}"/>
              </a:ext>
            </a:extLst>
          </p:cNvPr>
          <p:cNvSpPr txBox="1"/>
          <p:nvPr/>
        </p:nvSpPr>
        <p:spPr>
          <a:xfrm>
            <a:off x="319314" y="6451601"/>
            <a:ext cx="71150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latin typeface="Gill Sans Nova"/>
                <a:cs typeface="Calibri"/>
              </a:rPr>
              <a:t>730 POLK ST, 4TH FLOOR SAN FRANCISCO, CA 94109 | (415) 292-3400 | SFCOMMUNITYHEALTH.ORG</a:t>
            </a:r>
          </a:p>
        </p:txBody>
      </p:sp>
      <p:sp>
        <p:nvSpPr>
          <p:cNvPr id="2" name="TextBox 1">
            <a:extLst>
              <a:ext uri="{FF2B5EF4-FFF2-40B4-BE49-F238E27FC236}">
                <a16:creationId xmlns:a16="http://schemas.microsoft.com/office/drawing/2014/main" id="{7F8B4F92-5EBC-7C40-3940-4F0775EDF1B8}"/>
              </a:ext>
            </a:extLst>
          </p:cNvPr>
          <p:cNvSpPr txBox="1"/>
          <p:nvPr/>
        </p:nvSpPr>
        <p:spPr>
          <a:xfrm>
            <a:off x="612318" y="1114470"/>
            <a:ext cx="10232669" cy="54168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rgbClr val="89298D"/>
                </a:solidFill>
                <a:cs typeface="Calibri"/>
              </a:rPr>
              <a:t>Compensation</a:t>
            </a:r>
            <a:endParaRPr lang="en-US" sz="2200" dirty="0">
              <a:cs typeface="Calibri"/>
            </a:endParaRPr>
          </a:p>
          <a:p>
            <a:pPr marL="457200" indent="-457200">
              <a:buFont typeface="+mj-lt"/>
              <a:buAutoNum type="arabicPeriod" startAt="13"/>
            </a:pPr>
            <a:r>
              <a:rPr lang="en-US" sz="2000" dirty="0">
                <a:cs typeface="Calibri"/>
              </a:rPr>
              <a:t>Do you feel like you’re compensated (in terms of your salary or hourly rate) at, above, or below market?</a:t>
            </a:r>
          </a:p>
          <a:p>
            <a:pPr marL="457200" indent="-457200">
              <a:buAutoNum type="arabicPeriod" startAt="13"/>
            </a:pPr>
            <a:r>
              <a:rPr lang="en-US" sz="2000" dirty="0">
                <a:cs typeface="Calibri"/>
              </a:rPr>
              <a:t>Do you feel like our benefits are at above, or below market</a:t>
            </a:r>
          </a:p>
          <a:p>
            <a:endParaRPr lang="en-US" sz="2000" dirty="0">
              <a:cs typeface="Calibri"/>
            </a:endParaRPr>
          </a:p>
          <a:p>
            <a:r>
              <a:rPr lang="en-US" sz="2200" b="1" dirty="0">
                <a:solidFill>
                  <a:srgbClr val="89298D"/>
                </a:solidFill>
                <a:cs typeface="Calibri"/>
              </a:rPr>
              <a:t>Individual Wellbeing</a:t>
            </a:r>
            <a:endParaRPr lang="en-US" sz="2200" dirty="0">
              <a:cs typeface="Calibri"/>
            </a:endParaRPr>
          </a:p>
          <a:p>
            <a:pPr marL="457200" indent="-457200">
              <a:buFont typeface="+mj-lt"/>
              <a:buAutoNum type="arabicPeriod" startAt="15"/>
            </a:pPr>
            <a:r>
              <a:rPr lang="en-US" sz="2000" dirty="0">
                <a:cs typeface="Calibri"/>
              </a:rPr>
              <a:t>On a scale of 1-10, how well would you say we support staff wellbeing? And why?</a:t>
            </a:r>
          </a:p>
          <a:p>
            <a:pPr marL="457200" indent="-457200">
              <a:buFont typeface="+mj-lt"/>
              <a:buAutoNum type="arabicPeriod" startAt="15"/>
            </a:pPr>
            <a:r>
              <a:rPr lang="en-US" sz="2000" dirty="0">
                <a:cs typeface="Calibri"/>
              </a:rPr>
              <a:t>Where you do you think we do well? </a:t>
            </a:r>
          </a:p>
          <a:p>
            <a:pPr marL="457200" indent="-457200">
              <a:buFont typeface="+mj-lt"/>
              <a:buAutoNum type="arabicPeriod" startAt="15"/>
            </a:pPr>
            <a:r>
              <a:rPr lang="en-US" sz="2000" dirty="0">
                <a:cs typeface="Calibri"/>
              </a:rPr>
              <a:t>Where do we still need to improve?</a:t>
            </a:r>
          </a:p>
          <a:p>
            <a:endParaRPr lang="en-US" sz="2000" dirty="0">
              <a:cs typeface="Calibri"/>
            </a:endParaRPr>
          </a:p>
          <a:p>
            <a:r>
              <a:rPr lang="en-US" sz="2200" b="1" dirty="0">
                <a:solidFill>
                  <a:srgbClr val="89298D"/>
                </a:solidFill>
                <a:cs typeface="Calibri"/>
              </a:rPr>
              <a:t>Other </a:t>
            </a:r>
          </a:p>
          <a:p>
            <a:pPr marL="457200" indent="-457200">
              <a:buFont typeface="+mj-lt"/>
              <a:buAutoNum type="arabicPeriod" startAt="18"/>
            </a:pPr>
            <a:r>
              <a:rPr lang="en-US" sz="2000" dirty="0">
                <a:cs typeface="Calibri"/>
              </a:rPr>
              <a:t>Is there anything else you want to share?</a:t>
            </a:r>
          </a:p>
          <a:p>
            <a:pPr marL="914400" lvl="1" indent="-457200">
              <a:buAutoNum type="alphaLcPeriod"/>
            </a:pPr>
            <a:endParaRPr lang="en-US" sz="2200" dirty="0">
              <a:cs typeface="Calibri"/>
            </a:endParaRPr>
          </a:p>
          <a:p>
            <a:endParaRPr lang="en-US" sz="2000" dirty="0">
              <a:cs typeface="Calibri"/>
            </a:endParaRPr>
          </a:p>
          <a:p>
            <a:pPr marL="457200" indent="-457200">
              <a:buAutoNum type="arabicPeriod"/>
            </a:pPr>
            <a:endParaRPr lang="en-US" sz="2000" dirty="0">
              <a:cs typeface="Calibri"/>
            </a:endParaRPr>
          </a:p>
          <a:p>
            <a:pPr marL="914400" lvl="1" indent="-457200">
              <a:buAutoNum type="arabicPeriod"/>
            </a:pPr>
            <a:endParaRPr lang="en-US" sz="2000" dirty="0">
              <a:cs typeface="Calibri"/>
            </a:endParaRPr>
          </a:p>
          <a:p>
            <a:endParaRPr lang="en-US" dirty="0">
              <a:cs typeface="Calibri"/>
            </a:endParaRPr>
          </a:p>
        </p:txBody>
      </p:sp>
      <p:sp>
        <p:nvSpPr>
          <p:cNvPr id="8" name="TextBox 7">
            <a:extLst>
              <a:ext uri="{FF2B5EF4-FFF2-40B4-BE49-F238E27FC236}">
                <a16:creationId xmlns:a16="http://schemas.microsoft.com/office/drawing/2014/main" id="{62C58539-77F8-6C56-EA4A-41D74BD3A770}"/>
              </a:ext>
            </a:extLst>
          </p:cNvPr>
          <p:cNvSpPr txBox="1"/>
          <p:nvPr/>
        </p:nvSpPr>
        <p:spPr>
          <a:xfrm>
            <a:off x="612318" y="175193"/>
            <a:ext cx="97112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rgbClr val="89298D"/>
                </a:solidFill>
                <a:latin typeface="Gill Sans Nova"/>
                <a:cs typeface="Calibri"/>
              </a:rPr>
              <a:t>2022 : The Interview Tool (3 of 3)</a:t>
            </a:r>
          </a:p>
        </p:txBody>
      </p:sp>
    </p:spTree>
    <p:extLst>
      <p:ext uri="{BB962C8B-B14F-4D97-AF65-F5344CB8AC3E}">
        <p14:creationId xmlns:p14="http://schemas.microsoft.com/office/powerpoint/2010/main" val="322435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6" descr="Background pattern&#10;&#10;Description automatically generated">
            <a:extLst>
              <a:ext uri="{FF2B5EF4-FFF2-40B4-BE49-F238E27FC236}">
                <a16:creationId xmlns:a16="http://schemas.microsoft.com/office/drawing/2014/main" id="{6DE92748-F399-C3D4-6ED7-ABECB5BC0E88}"/>
              </a:ext>
            </a:extLst>
          </p:cNvPr>
          <p:cNvPicPr>
            <a:picLocks noChangeAspect="1"/>
          </p:cNvPicPr>
          <p:nvPr/>
        </p:nvPicPr>
        <p:blipFill rotWithShape="1">
          <a:blip r:embed="rId3">
            <a:alphaModFix amt="35000"/>
          </a:blip>
          <a:srcRect t="72650" r="81310" b="9696"/>
          <a:stretch/>
        </p:blipFill>
        <p:spPr>
          <a:xfrm>
            <a:off x="6259965" y="464520"/>
            <a:ext cx="5449240" cy="5157216"/>
          </a:xfrm>
          <a:prstGeom prst="rect">
            <a:avLst/>
          </a:prstGeom>
        </p:spPr>
      </p:pic>
      <p:pic>
        <p:nvPicPr>
          <p:cNvPr id="4" name="Picture 4" descr="A picture containing text&#10;&#10;Description automatically generated">
            <a:extLst>
              <a:ext uri="{FF2B5EF4-FFF2-40B4-BE49-F238E27FC236}">
                <a16:creationId xmlns:a16="http://schemas.microsoft.com/office/drawing/2014/main" id="{EEC2D58E-D821-2564-F2F5-5DE6ED97989A}"/>
              </a:ext>
            </a:extLst>
          </p:cNvPr>
          <p:cNvPicPr>
            <a:picLocks noChangeAspect="1"/>
          </p:cNvPicPr>
          <p:nvPr/>
        </p:nvPicPr>
        <p:blipFill>
          <a:blip r:embed="rId4"/>
          <a:stretch>
            <a:fillRect/>
          </a:stretch>
        </p:blipFill>
        <p:spPr>
          <a:xfrm>
            <a:off x="319314" y="5246923"/>
            <a:ext cx="2948820" cy="1342552"/>
          </a:xfrm>
          <a:prstGeom prst="rect">
            <a:avLst/>
          </a:prstGeom>
        </p:spPr>
      </p:pic>
      <p:sp>
        <p:nvSpPr>
          <p:cNvPr id="3" name="TextBox 2">
            <a:extLst>
              <a:ext uri="{FF2B5EF4-FFF2-40B4-BE49-F238E27FC236}">
                <a16:creationId xmlns:a16="http://schemas.microsoft.com/office/drawing/2014/main" id="{B6D987A9-08C6-D467-B4FB-998CCBBF010A}"/>
              </a:ext>
            </a:extLst>
          </p:cNvPr>
          <p:cNvSpPr txBox="1"/>
          <p:nvPr/>
        </p:nvSpPr>
        <p:spPr>
          <a:xfrm>
            <a:off x="319314" y="6451601"/>
            <a:ext cx="71150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7F7F7F"/>
                </a:solidFill>
                <a:latin typeface="Gill Sans Nova"/>
                <a:cs typeface="Calibri"/>
              </a:rPr>
              <a:t>730 POLK ST, 4TH FLOOR SAN FRANCISCO, CA 94109 | (415) 292-3400 | SFCOMMUNITYHEALTH.ORG</a:t>
            </a:r>
          </a:p>
        </p:txBody>
      </p:sp>
      <p:sp>
        <p:nvSpPr>
          <p:cNvPr id="2" name="TextBox 1">
            <a:extLst>
              <a:ext uri="{FF2B5EF4-FFF2-40B4-BE49-F238E27FC236}">
                <a16:creationId xmlns:a16="http://schemas.microsoft.com/office/drawing/2014/main" id="{7F8B4F92-5EBC-7C40-3940-4F0775EDF1B8}"/>
              </a:ext>
            </a:extLst>
          </p:cNvPr>
          <p:cNvSpPr txBox="1"/>
          <p:nvPr/>
        </p:nvSpPr>
        <p:spPr>
          <a:xfrm>
            <a:off x="690356" y="1098523"/>
            <a:ext cx="11018849"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b="1" dirty="0">
              <a:solidFill>
                <a:srgbClr val="89298D"/>
              </a:solidFill>
              <a:cs typeface="Calibri"/>
            </a:endParaRPr>
          </a:p>
          <a:p>
            <a:pPr marL="457200" indent="-457200">
              <a:buFont typeface="Arial" panose="020B0604020202020204" pitchFamily="34" charset="0"/>
              <a:buChar char="•"/>
            </a:pPr>
            <a:r>
              <a:rPr lang="en-US" sz="2200" dirty="0">
                <a:cs typeface="Calibri"/>
              </a:rPr>
              <a:t>Interviewing full time can be exhausting</a:t>
            </a:r>
          </a:p>
          <a:p>
            <a:pPr marL="457200" indent="-457200">
              <a:buFont typeface="Arial" panose="020B0604020202020204" pitchFamily="34" charset="0"/>
              <a:buChar char="•"/>
            </a:pPr>
            <a:endParaRPr lang="en-US" sz="2200" dirty="0">
              <a:cs typeface="Calibri"/>
            </a:endParaRPr>
          </a:p>
          <a:p>
            <a:pPr marL="457200" indent="-457200">
              <a:buFont typeface="Arial" panose="020B0604020202020204" pitchFamily="34" charset="0"/>
              <a:buChar char="•"/>
            </a:pPr>
            <a:r>
              <a:rPr lang="en-US" sz="2200" dirty="0">
                <a:cs typeface="Calibri"/>
              </a:rPr>
              <a:t>Interview times varied a lot </a:t>
            </a:r>
          </a:p>
          <a:p>
            <a:pPr marL="457200" indent="-457200">
              <a:buFont typeface="Arial" panose="020B0604020202020204" pitchFamily="34" charset="0"/>
              <a:buChar char="•"/>
            </a:pPr>
            <a:endParaRPr lang="en-US" sz="2200" dirty="0">
              <a:cs typeface="Calibri"/>
            </a:endParaRPr>
          </a:p>
          <a:p>
            <a:pPr marL="457200" indent="-457200">
              <a:buFont typeface="Arial" panose="020B0604020202020204" pitchFamily="34" charset="0"/>
              <a:buChar char="•"/>
            </a:pPr>
            <a:r>
              <a:rPr lang="en-US" sz="2200" dirty="0">
                <a:cs typeface="Calibri"/>
              </a:rPr>
              <a:t>Interviewing new staff often yielded less</a:t>
            </a:r>
          </a:p>
          <a:p>
            <a:pPr marL="457200" indent="-457200">
              <a:buFont typeface="Arial" panose="020B0604020202020204" pitchFamily="34" charset="0"/>
              <a:buChar char="•"/>
            </a:pPr>
            <a:endParaRPr lang="en-US" sz="2200" dirty="0">
              <a:cs typeface="Calibri"/>
            </a:endParaRPr>
          </a:p>
          <a:p>
            <a:pPr marL="457200" indent="-457200">
              <a:buFont typeface="Arial" panose="020B0604020202020204" pitchFamily="34" charset="0"/>
              <a:buChar char="•"/>
            </a:pPr>
            <a:r>
              <a:rPr lang="en-US" sz="2200" dirty="0">
                <a:cs typeface="Calibri"/>
              </a:rPr>
              <a:t>Highlighted the lack of transparency around decision making</a:t>
            </a:r>
          </a:p>
          <a:p>
            <a:pPr marL="457200" indent="-457200">
              <a:buFont typeface="Arial" panose="020B0604020202020204" pitchFamily="34" charset="0"/>
              <a:buChar char="•"/>
            </a:pPr>
            <a:endParaRPr lang="en-US" sz="2200" dirty="0">
              <a:cs typeface="Calibri"/>
            </a:endParaRPr>
          </a:p>
          <a:p>
            <a:pPr marL="457200" indent="-457200">
              <a:buFont typeface="Arial" panose="020B0604020202020204" pitchFamily="34" charset="0"/>
              <a:buChar char="•"/>
            </a:pPr>
            <a:r>
              <a:rPr lang="en-US" sz="2200" dirty="0">
                <a:cs typeface="Calibri"/>
              </a:rPr>
              <a:t>A lot of staff felt responsible for the lives of our clients/patients</a:t>
            </a:r>
          </a:p>
          <a:p>
            <a:pPr marL="457200" indent="-457200">
              <a:buFont typeface="Arial" panose="020B0604020202020204" pitchFamily="34" charset="0"/>
              <a:buChar char="•"/>
            </a:pPr>
            <a:endParaRPr lang="en-US" sz="2200" dirty="0">
              <a:cs typeface="Calibri"/>
            </a:endParaRPr>
          </a:p>
          <a:p>
            <a:pPr marL="457200" indent="-457200">
              <a:buFont typeface="Arial" panose="020B0604020202020204" pitchFamily="34" charset="0"/>
              <a:buChar char="•"/>
            </a:pPr>
            <a:r>
              <a:rPr lang="en-US" sz="2200" dirty="0">
                <a:cs typeface="Calibri"/>
              </a:rPr>
              <a:t>Changes had to start happening before interviews wrapped up</a:t>
            </a:r>
          </a:p>
          <a:p>
            <a:r>
              <a:rPr lang="en-US" dirty="0">
                <a:cs typeface="Calibri"/>
              </a:rPr>
              <a:t> </a:t>
            </a:r>
          </a:p>
        </p:txBody>
      </p:sp>
      <p:sp>
        <p:nvSpPr>
          <p:cNvPr id="8" name="TextBox 7">
            <a:extLst>
              <a:ext uri="{FF2B5EF4-FFF2-40B4-BE49-F238E27FC236}">
                <a16:creationId xmlns:a16="http://schemas.microsoft.com/office/drawing/2014/main" id="{62C58539-77F8-6C56-EA4A-41D74BD3A770}"/>
              </a:ext>
            </a:extLst>
          </p:cNvPr>
          <p:cNvSpPr txBox="1"/>
          <p:nvPr/>
        </p:nvSpPr>
        <p:spPr>
          <a:xfrm>
            <a:off x="612318" y="175193"/>
            <a:ext cx="97112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rgbClr val="89298D"/>
                </a:solidFill>
                <a:latin typeface="Gill Sans Nova"/>
                <a:cs typeface="Calibri"/>
              </a:rPr>
              <a:t>2022: Interview Challenges</a:t>
            </a:r>
          </a:p>
        </p:txBody>
      </p:sp>
    </p:spTree>
    <p:extLst>
      <p:ext uri="{BB962C8B-B14F-4D97-AF65-F5344CB8AC3E}">
        <p14:creationId xmlns:p14="http://schemas.microsoft.com/office/powerpoint/2010/main" val="22570288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1622</TotalTime>
  <Words>2293</Words>
  <Application>Microsoft Office PowerPoint</Application>
  <PresentationFormat>Widescreen</PresentationFormat>
  <Paragraphs>310</Paragraphs>
  <Slides>17</Slides>
  <Notes>17</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Gill Sans Nova</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Kristina Gunhouse-Vigil</cp:lastModifiedBy>
  <cp:revision>2</cp:revision>
  <dcterms:created xsi:type="dcterms:W3CDTF">2023-04-10T16:40:41Z</dcterms:created>
  <dcterms:modified xsi:type="dcterms:W3CDTF">2023-05-16T04:24:46Z</dcterms:modified>
</cp:coreProperties>
</file>