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0A_7F507148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81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2" r:id="rId13"/>
    <p:sldId id="265" r:id="rId14"/>
    <p:sldId id="266" r:id="rId15"/>
    <p:sldId id="268" r:id="rId16"/>
    <p:sldId id="267" r:id="rId17"/>
    <p:sldId id="272" r:id="rId18"/>
    <p:sldId id="285" r:id="rId19"/>
    <p:sldId id="274" r:id="rId20"/>
    <p:sldId id="273" r:id="rId21"/>
    <p:sldId id="277" r:id="rId22"/>
    <p:sldId id="276" r:id="rId23"/>
    <p:sldId id="278" r:id="rId24"/>
    <p:sldId id="269" r:id="rId25"/>
    <p:sldId id="270" r:id="rId26"/>
    <p:sldId id="271" r:id="rId27"/>
    <p:sldId id="275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94E5D-696E-DB8C-564F-BA4BCC2161AE}" name="Mary St. Ledger" initials="ML" userId="S::marystledger@projecthome.org::a0dd4a07-7bc3-4b61-a03d-6e28096e0801" providerId="AD"/>
  <p188:author id="{47FE3386-5C47-1620-6C32-A8D6FCA6E118}" name="Kara Cohen" initials="KC" userId="S::kcohen@projecthome.org::ee844480-0075-43a5-980e-fe26102b92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0A_7F5071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BB46C3-41D4-49B7-93D6-EF94A2518B3B}" authorId="{47FE3386-5C47-1620-6C32-A8D6FCA6E118}" created="2023-05-11T22:13:54.4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35978312" sldId="266"/>
      <ac:spMk id="3" creationId="{8350EC3C-85FB-85A7-26C5-7CD1832250BD}"/>
    </ac:deMkLst>
    <p188:replyLst>
      <p188:reply id="{921AC7C3-2B26-4B6F-A002-4BBE955FB493}" authorId="{08894E5D-696E-DB8C-564F-BA4BCC2161AE}" created="2023-05-12T16:08:17.039">
        <p188:txBody>
          <a:bodyPr/>
          <a:lstStyle/>
          <a:p>
            <a:r>
              <a:rPr lang="en-US"/>
              <a:t>done!</a:t>
            </a:r>
          </a:p>
        </p188:txBody>
      </p188:reply>
      <p188:reply id="{587B1077-22A8-4E81-84D0-47CB43161F7D}" authorId="{47FE3386-5C47-1620-6C32-A8D6FCA6E118}" created="2023-05-13T17:20:38.289">
        <p188:txBody>
          <a:bodyPr/>
          <a:lstStyle/>
          <a:p>
            <a:r>
              <a:rPr lang="en-US"/>
              <a:t>i don't see it? </a:t>
            </a:r>
          </a:p>
        </p188:txBody>
      </p188:reply>
      <p188:reply id="{AC68F08D-7B87-4569-927A-8D3EA3C917E9}" authorId="{47FE3386-5C47-1620-6C32-A8D6FCA6E118}" created="2023-05-13T17:26:12.945">
        <p188:txBody>
          <a:bodyPr/>
          <a:lstStyle/>
          <a:p>
            <a:r>
              <a:rPr lang="en-US"/>
              <a:t>nvm i see it now! </a:t>
            </a:r>
          </a:p>
        </p188:txBody>
      </p188:reply>
    </p188:replyLst>
    <p188:txBody>
      <a:bodyPr/>
      <a:lstStyle/>
      <a:p>
        <a:r>
          <a:rPr lang="en-US"/>
          <a:t>add tenting picture 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45BB4-27E6-4249-9426-162A52393F8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708BF807-6E35-4687-99A2-AEBDD5FA6389}">
      <dgm:prSet/>
      <dgm:spPr/>
      <dgm:t>
        <a:bodyPr/>
        <a:lstStyle/>
        <a:p>
          <a:r>
            <a:rPr lang="en-US"/>
            <a:t>If patient is unstable on bupe, assess patient’s concern about precipitated withdrawal as that will guide the initiation regimen</a:t>
          </a:r>
        </a:p>
      </dgm:t>
    </dgm:pt>
    <dgm:pt modelId="{DB85AB8C-46BA-49D6-9732-85239A594489}" type="parTrans" cxnId="{E4BF0EF9-6C6F-43CC-A56F-3A17506DC7E5}">
      <dgm:prSet/>
      <dgm:spPr/>
      <dgm:t>
        <a:bodyPr/>
        <a:lstStyle/>
        <a:p>
          <a:endParaRPr lang="en-US"/>
        </a:p>
      </dgm:t>
    </dgm:pt>
    <dgm:pt modelId="{2EB63C30-E79E-4DE8-810F-55F2CE5E1255}" type="sibTrans" cxnId="{E4BF0EF9-6C6F-43CC-A56F-3A17506DC7E5}">
      <dgm:prSet/>
      <dgm:spPr/>
      <dgm:t>
        <a:bodyPr/>
        <a:lstStyle/>
        <a:p>
          <a:endParaRPr lang="en-US"/>
        </a:p>
      </dgm:t>
    </dgm:pt>
    <dgm:pt modelId="{D9651159-BF18-4586-AE6A-EC3BFF59B8A4}">
      <dgm:prSet/>
      <dgm:spPr/>
      <dgm:t>
        <a:bodyPr/>
        <a:lstStyle/>
        <a:p>
          <a:r>
            <a:rPr lang="en-US"/>
            <a:t>Obtain baseline CMP if possible </a:t>
          </a:r>
        </a:p>
      </dgm:t>
    </dgm:pt>
    <dgm:pt modelId="{1D843461-CE41-4F98-8D26-0F171AA8F2A0}" type="parTrans" cxnId="{3170F167-90CB-4FD7-868A-9BDFC39EC1C7}">
      <dgm:prSet/>
      <dgm:spPr/>
      <dgm:t>
        <a:bodyPr/>
        <a:lstStyle/>
        <a:p>
          <a:endParaRPr lang="en-US"/>
        </a:p>
      </dgm:t>
    </dgm:pt>
    <dgm:pt modelId="{C6E97A02-5CCF-457B-B378-7E5AE4A5BFA2}" type="sibTrans" cxnId="{3170F167-90CB-4FD7-868A-9BDFC39EC1C7}">
      <dgm:prSet/>
      <dgm:spPr/>
      <dgm:t>
        <a:bodyPr/>
        <a:lstStyle/>
        <a:p>
          <a:endParaRPr lang="en-US"/>
        </a:p>
      </dgm:t>
    </dgm:pt>
    <dgm:pt modelId="{F48C8CC1-3FF5-412D-879F-A63FA98F0E08}">
      <dgm:prSet/>
      <dgm:spPr/>
      <dgm:t>
        <a:bodyPr/>
        <a:lstStyle/>
        <a:p>
          <a:r>
            <a:rPr lang="en-US"/>
            <a:t>Have a locked refrigerated storage unit </a:t>
          </a:r>
        </a:p>
      </dgm:t>
    </dgm:pt>
    <dgm:pt modelId="{46408832-79E7-4943-8EFD-16E0030B332D}" type="parTrans" cxnId="{4B2E9C99-DBF1-4721-9891-77B233C8C7DF}">
      <dgm:prSet/>
      <dgm:spPr/>
      <dgm:t>
        <a:bodyPr/>
        <a:lstStyle/>
        <a:p>
          <a:endParaRPr lang="en-US"/>
        </a:p>
      </dgm:t>
    </dgm:pt>
    <dgm:pt modelId="{BD49BC58-30C4-4391-9568-D99886BF6F9D}" type="sibTrans" cxnId="{4B2E9C99-DBF1-4721-9891-77B233C8C7DF}">
      <dgm:prSet/>
      <dgm:spPr/>
      <dgm:t>
        <a:bodyPr/>
        <a:lstStyle/>
        <a:p>
          <a:endParaRPr lang="en-US"/>
        </a:p>
      </dgm:t>
    </dgm:pt>
    <dgm:pt modelId="{8E017399-FD89-4A74-A0C8-6AC01713B494}">
      <dgm:prSet/>
      <dgm:spPr/>
      <dgm:t>
        <a:bodyPr/>
        <a:lstStyle/>
        <a:p>
          <a:r>
            <a:rPr lang="en-US"/>
            <a:t>Identify a specialty pharmacy that stocks LAI bup</a:t>
          </a:r>
        </a:p>
      </dgm:t>
    </dgm:pt>
    <dgm:pt modelId="{AADE7427-5262-42F2-9EE8-594DA81593FA}" type="parTrans" cxnId="{632044C8-B2A1-4B36-A2A3-DF02B679D978}">
      <dgm:prSet/>
      <dgm:spPr/>
      <dgm:t>
        <a:bodyPr/>
        <a:lstStyle/>
        <a:p>
          <a:endParaRPr lang="en-US"/>
        </a:p>
      </dgm:t>
    </dgm:pt>
    <dgm:pt modelId="{64DB98ED-7CB6-4472-AC55-76CFE74A15E5}" type="sibTrans" cxnId="{632044C8-B2A1-4B36-A2A3-DF02B679D978}">
      <dgm:prSet/>
      <dgm:spPr/>
      <dgm:t>
        <a:bodyPr/>
        <a:lstStyle/>
        <a:p>
          <a:endParaRPr lang="en-US"/>
        </a:p>
      </dgm:t>
    </dgm:pt>
    <dgm:pt modelId="{312A049E-E223-42D7-8BF7-D790C2F43B6A}">
      <dgm:prSet/>
      <dgm:spPr/>
      <dgm:t>
        <a:bodyPr/>
        <a:lstStyle/>
        <a:p>
          <a:r>
            <a:rPr lang="en-US"/>
            <a:t>Be sure that your DEA address matches the address where you need the med delivered/administered (can be tricky for providers who float between sites)</a:t>
          </a:r>
        </a:p>
      </dgm:t>
    </dgm:pt>
    <dgm:pt modelId="{16E907DA-FE14-4001-9D8E-9E3BC56C8B45}" type="parTrans" cxnId="{EB127675-2ED7-4A13-B9E9-3BA25F5013DA}">
      <dgm:prSet/>
      <dgm:spPr/>
      <dgm:t>
        <a:bodyPr/>
        <a:lstStyle/>
        <a:p>
          <a:endParaRPr lang="en-US"/>
        </a:p>
      </dgm:t>
    </dgm:pt>
    <dgm:pt modelId="{CC262D9D-77FF-4838-9894-E0E0B025B8AD}" type="sibTrans" cxnId="{EB127675-2ED7-4A13-B9E9-3BA25F5013DA}">
      <dgm:prSet/>
      <dgm:spPr/>
      <dgm:t>
        <a:bodyPr/>
        <a:lstStyle/>
        <a:p>
          <a:endParaRPr lang="en-US"/>
        </a:p>
      </dgm:t>
    </dgm:pt>
    <dgm:pt modelId="{77D4FB39-17E5-43C5-AE74-F4D89331C688}" type="pres">
      <dgm:prSet presAssocID="{95E45BB4-27E6-4249-9426-162A52393F83}" presName="root" presStyleCnt="0">
        <dgm:presLayoutVars>
          <dgm:dir/>
          <dgm:resizeHandles val="exact"/>
        </dgm:presLayoutVars>
      </dgm:prSet>
      <dgm:spPr/>
    </dgm:pt>
    <dgm:pt modelId="{78E916F2-A4DF-4FBE-8C23-DB23F7435AD8}" type="pres">
      <dgm:prSet presAssocID="{708BF807-6E35-4687-99A2-AEBDD5FA6389}" presName="compNode" presStyleCnt="0"/>
      <dgm:spPr/>
    </dgm:pt>
    <dgm:pt modelId="{3E79B1D1-FB4D-4393-B53F-6D06E565B9AE}" type="pres">
      <dgm:prSet presAssocID="{708BF807-6E35-4687-99A2-AEBDD5FA638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86008B8-42F9-46CD-87FA-9527686B64C1}" type="pres">
      <dgm:prSet presAssocID="{708BF807-6E35-4687-99A2-AEBDD5FA6389}" presName="spaceRect" presStyleCnt="0"/>
      <dgm:spPr/>
    </dgm:pt>
    <dgm:pt modelId="{A4A96032-8F7C-4273-BF88-F33B46433CCD}" type="pres">
      <dgm:prSet presAssocID="{708BF807-6E35-4687-99A2-AEBDD5FA6389}" presName="textRect" presStyleLbl="revTx" presStyleIdx="0" presStyleCnt="5">
        <dgm:presLayoutVars>
          <dgm:chMax val="1"/>
          <dgm:chPref val="1"/>
        </dgm:presLayoutVars>
      </dgm:prSet>
      <dgm:spPr/>
    </dgm:pt>
    <dgm:pt modelId="{F1F897A7-8DE3-4427-8FE9-E4A5DEBF5D52}" type="pres">
      <dgm:prSet presAssocID="{2EB63C30-E79E-4DE8-810F-55F2CE5E1255}" presName="sibTrans" presStyleCnt="0"/>
      <dgm:spPr/>
    </dgm:pt>
    <dgm:pt modelId="{E38C965F-4D93-4253-AFD2-56D4AD3A2C9B}" type="pres">
      <dgm:prSet presAssocID="{D9651159-BF18-4586-AE6A-EC3BFF59B8A4}" presName="compNode" presStyleCnt="0"/>
      <dgm:spPr/>
    </dgm:pt>
    <dgm:pt modelId="{FE3CCFAC-A1B9-4168-BC31-92111BA88FCF}" type="pres">
      <dgm:prSet presAssocID="{D9651159-BF18-4586-AE6A-EC3BFF59B8A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690AFA3-4591-4880-A449-1B043BC26F22}" type="pres">
      <dgm:prSet presAssocID="{D9651159-BF18-4586-AE6A-EC3BFF59B8A4}" presName="spaceRect" presStyleCnt="0"/>
      <dgm:spPr/>
    </dgm:pt>
    <dgm:pt modelId="{EF116A61-94A5-4154-ACDF-4C14073A2D5E}" type="pres">
      <dgm:prSet presAssocID="{D9651159-BF18-4586-AE6A-EC3BFF59B8A4}" presName="textRect" presStyleLbl="revTx" presStyleIdx="1" presStyleCnt="5">
        <dgm:presLayoutVars>
          <dgm:chMax val="1"/>
          <dgm:chPref val="1"/>
        </dgm:presLayoutVars>
      </dgm:prSet>
      <dgm:spPr/>
    </dgm:pt>
    <dgm:pt modelId="{5FF5168E-965D-4A09-9B9D-051A7F2A2B55}" type="pres">
      <dgm:prSet presAssocID="{C6E97A02-5CCF-457B-B378-7E5AE4A5BFA2}" presName="sibTrans" presStyleCnt="0"/>
      <dgm:spPr/>
    </dgm:pt>
    <dgm:pt modelId="{D4A8E003-44CB-4E06-9945-F2D5577F5BA1}" type="pres">
      <dgm:prSet presAssocID="{F48C8CC1-3FF5-412D-879F-A63FA98F0E08}" presName="compNode" presStyleCnt="0"/>
      <dgm:spPr/>
    </dgm:pt>
    <dgm:pt modelId="{4F3C3E15-1B6E-4B8F-9A3A-2BEE4F0A9B6C}" type="pres">
      <dgm:prSet presAssocID="{F48C8CC1-3FF5-412D-879F-A63FA98F0E0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5B70CD8B-002B-49FA-B5B3-18BD1B7F9251}" type="pres">
      <dgm:prSet presAssocID="{F48C8CC1-3FF5-412D-879F-A63FA98F0E08}" presName="spaceRect" presStyleCnt="0"/>
      <dgm:spPr/>
    </dgm:pt>
    <dgm:pt modelId="{CCA446A8-B0E2-4C9E-BB79-5C6C18456A4A}" type="pres">
      <dgm:prSet presAssocID="{F48C8CC1-3FF5-412D-879F-A63FA98F0E08}" presName="textRect" presStyleLbl="revTx" presStyleIdx="2" presStyleCnt="5">
        <dgm:presLayoutVars>
          <dgm:chMax val="1"/>
          <dgm:chPref val="1"/>
        </dgm:presLayoutVars>
      </dgm:prSet>
      <dgm:spPr/>
    </dgm:pt>
    <dgm:pt modelId="{AEA802F1-860F-4EA0-AD2A-2805BF359FA2}" type="pres">
      <dgm:prSet presAssocID="{BD49BC58-30C4-4391-9568-D99886BF6F9D}" presName="sibTrans" presStyleCnt="0"/>
      <dgm:spPr/>
    </dgm:pt>
    <dgm:pt modelId="{D90AEB6A-FB88-44DB-866E-87C179590C8B}" type="pres">
      <dgm:prSet presAssocID="{8E017399-FD89-4A74-A0C8-6AC01713B494}" presName="compNode" presStyleCnt="0"/>
      <dgm:spPr/>
    </dgm:pt>
    <dgm:pt modelId="{E042A9CD-99C3-4F68-B993-335AE0E5FABC}" type="pres">
      <dgm:prSet presAssocID="{8E017399-FD89-4A74-A0C8-6AC01713B49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AEC2F04-6D9F-4C3E-9994-92F4E277DA46}" type="pres">
      <dgm:prSet presAssocID="{8E017399-FD89-4A74-A0C8-6AC01713B494}" presName="spaceRect" presStyleCnt="0"/>
      <dgm:spPr/>
    </dgm:pt>
    <dgm:pt modelId="{FE198407-4D64-4825-B919-C064CB7DB6D0}" type="pres">
      <dgm:prSet presAssocID="{8E017399-FD89-4A74-A0C8-6AC01713B494}" presName="textRect" presStyleLbl="revTx" presStyleIdx="3" presStyleCnt="5">
        <dgm:presLayoutVars>
          <dgm:chMax val="1"/>
          <dgm:chPref val="1"/>
        </dgm:presLayoutVars>
      </dgm:prSet>
      <dgm:spPr/>
    </dgm:pt>
    <dgm:pt modelId="{9190158D-C724-4529-AE66-D983164D1276}" type="pres">
      <dgm:prSet presAssocID="{64DB98ED-7CB6-4472-AC55-76CFE74A15E5}" presName="sibTrans" presStyleCnt="0"/>
      <dgm:spPr/>
    </dgm:pt>
    <dgm:pt modelId="{B2282E81-47C7-44C7-9555-DC0CE90F0BF8}" type="pres">
      <dgm:prSet presAssocID="{312A049E-E223-42D7-8BF7-D790C2F43B6A}" presName="compNode" presStyleCnt="0"/>
      <dgm:spPr/>
    </dgm:pt>
    <dgm:pt modelId="{EB1FA476-5597-4332-9026-770B20D63BCD}" type="pres">
      <dgm:prSet presAssocID="{312A049E-E223-42D7-8BF7-D790C2F43B6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425FFC3-BF74-4758-83D5-1BCC07AEF761}" type="pres">
      <dgm:prSet presAssocID="{312A049E-E223-42D7-8BF7-D790C2F43B6A}" presName="spaceRect" presStyleCnt="0"/>
      <dgm:spPr/>
    </dgm:pt>
    <dgm:pt modelId="{90FF717E-FED8-4BAD-BB28-F3C369FAA39D}" type="pres">
      <dgm:prSet presAssocID="{312A049E-E223-42D7-8BF7-D790C2F43B6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FFAB51E-A2DF-46E5-B49F-8CD7462DEDEF}" type="presOf" srcId="{312A049E-E223-42D7-8BF7-D790C2F43B6A}" destId="{90FF717E-FED8-4BAD-BB28-F3C369FAA39D}" srcOrd="0" destOrd="0" presId="urn:microsoft.com/office/officeart/2018/2/layout/IconLabelList"/>
    <dgm:cxn modelId="{0EFE0C29-57FE-4C19-94C7-13D47EB32C4C}" type="presOf" srcId="{708BF807-6E35-4687-99A2-AEBDD5FA6389}" destId="{A4A96032-8F7C-4273-BF88-F33B46433CCD}" srcOrd="0" destOrd="0" presId="urn:microsoft.com/office/officeart/2018/2/layout/IconLabelList"/>
    <dgm:cxn modelId="{3170F167-90CB-4FD7-868A-9BDFC39EC1C7}" srcId="{95E45BB4-27E6-4249-9426-162A52393F83}" destId="{D9651159-BF18-4586-AE6A-EC3BFF59B8A4}" srcOrd="1" destOrd="0" parTransId="{1D843461-CE41-4F98-8D26-0F171AA8F2A0}" sibTransId="{C6E97A02-5CCF-457B-B378-7E5AE4A5BFA2}"/>
    <dgm:cxn modelId="{EB127675-2ED7-4A13-B9E9-3BA25F5013DA}" srcId="{95E45BB4-27E6-4249-9426-162A52393F83}" destId="{312A049E-E223-42D7-8BF7-D790C2F43B6A}" srcOrd="4" destOrd="0" parTransId="{16E907DA-FE14-4001-9D8E-9E3BC56C8B45}" sibTransId="{CC262D9D-77FF-4838-9894-E0E0B025B8AD}"/>
    <dgm:cxn modelId="{45B7C583-5F14-4384-B44B-4B7F4EA0C3CF}" type="presOf" srcId="{F48C8CC1-3FF5-412D-879F-A63FA98F0E08}" destId="{CCA446A8-B0E2-4C9E-BB79-5C6C18456A4A}" srcOrd="0" destOrd="0" presId="urn:microsoft.com/office/officeart/2018/2/layout/IconLabelList"/>
    <dgm:cxn modelId="{4B2E9C99-DBF1-4721-9891-77B233C8C7DF}" srcId="{95E45BB4-27E6-4249-9426-162A52393F83}" destId="{F48C8CC1-3FF5-412D-879F-A63FA98F0E08}" srcOrd="2" destOrd="0" parTransId="{46408832-79E7-4943-8EFD-16E0030B332D}" sibTransId="{BD49BC58-30C4-4391-9568-D99886BF6F9D}"/>
    <dgm:cxn modelId="{8C07AD9D-21BF-4168-BD5C-B1914A4DFF8B}" type="presOf" srcId="{8E017399-FD89-4A74-A0C8-6AC01713B494}" destId="{FE198407-4D64-4825-B919-C064CB7DB6D0}" srcOrd="0" destOrd="0" presId="urn:microsoft.com/office/officeart/2018/2/layout/IconLabelList"/>
    <dgm:cxn modelId="{632044C8-B2A1-4B36-A2A3-DF02B679D978}" srcId="{95E45BB4-27E6-4249-9426-162A52393F83}" destId="{8E017399-FD89-4A74-A0C8-6AC01713B494}" srcOrd="3" destOrd="0" parTransId="{AADE7427-5262-42F2-9EE8-594DA81593FA}" sibTransId="{64DB98ED-7CB6-4472-AC55-76CFE74A15E5}"/>
    <dgm:cxn modelId="{747642CE-B57C-496D-AADB-18F625347FDF}" type="presOf" srcId="{95E45BB4-27E6-4249-9426-162A52393F83}" destId="{77D4FB39-17E5-43C5-AE74-F4D89331C688}" srcOrd="0" destOrd="0" presId="urn:microsoft.com/office/officeart/2018/2/layout/IconLabelList"/>
    <dgm:cxn modelId="{132069E9-E643-499E-AB70-ACF12A44A9C3}" type="presOf" srcId="{D9651159-BF18-4586-AE6A-EC3BFF59B8A4}" destId="{EF116A61-94A5-4154-ACDF-4C14073A2D5E}" srcOrd="0" destOrd="0" presId="urn:microsoft.com/office/officeart/2018/2/layout/IconLabelList"/>
    <dgm:cxn modelId="{E4BF0EF9-6C6F-43CC-A56F-3A17506DC7E5}" srcId="{95E45BB4-27E6-4249-9426-162A52393F83}" destId="{708BF807-6E35-4687-99A2-AEBDD5FA6389}" srcOrd="0" destOrd="0" parTransId="{DB85AB8C-46BA-49D6-9732-85239A594489}" sibTransId="{2EB63C30-E79E-4DE8-810F-55F2CE5E1255}"/>
    <dgm:cxn modelId="{1E847D63-3913-420B-936B-278D52BC047A}" type="presParOf" srcId="{77D4FB39-17E5-43C5-AE74-F4D89331C688}" destId="{78E916F2-A4DF-4FBE-8C23-DB23F7435AD8}" srcOrd="0" destOrd="0" presId="urn:microsoft.com/office/officeart/2018/2/layout/IconLabelList"/>
    <dgm:cxn modelId="{8CA2E550-41BC-4A1A-8F2E-4321349F7101}" type="presParOf" srcId="{78E916F2-A4DF-4FBE-8C23-DB23F7435AD8}" destId="{3E79B1D1-FB4D-4393-B53F-6D06E565B9AE}" srcOrd="0" destOrd="0" presId="urn:microsoft.com/office/officeart/2018/2/layout/IconLabelList"/>
    <dgm:cxn modelId="{B4E99041-5660-4451-A970-FE929907C16C}" type="presParOf" srcId="{78E916F2-A4DF-4FBE-8C23-DB23F7435AD8}" destId="{F86008B8-42F9-46CD-87FA-9527686B64C1}" srcOrd="1" destOrd="0" presId="urn:microsoft.com/office/officeart/2018/2/layout/IconLabelList"/>
    <dgm:cxn modelId="{6C19334F-2745-48A7-8FBA-53085D2E0AF6}" type="presParOf" srcId="{78E916F2-A4DF-4FBE-8C23-DB23F7435AD8}" destId="{A4A96032-8F7C-4273-BF88-F33B46433CCD}" srcOrd="2" destOrd="0" presId="urn:microsoft.com/office/officeart/2018/2/layout/IconLabelList"/>
    <dgm:cxn modelId="{10F2799F-108E-42C8-8C21-57A6C06762D4}" type="presParOf" srcId="{77D4FB39-17E5-43C5-AE74-F4D89331C688}" destId="{F1F897A7-8DE3-4427-8FE9-E4A5DEBF5D52}" srcOrd="1" destOrd="0" presId="urn:microsoft.com/office/officeart/2018/2/layout/IconLabelList"/>
    <dgm:cxn modelId="{10856E32-51B1-433D-BA20-CDC0573B7C0C}" type="presParOf" srcId="{77D4FB39-17E5-43C5-AE74-F4D89331C688}" destId="{E38C965F-4D93-4253-AFD2-56D4AD3A2C9B}" srcOrd="2" destOrd="0" presId="urn:microsoft.com/office/officeart/2018/2/layout/IconLabelList"/>
    <dgm:cxn modelId="{6BBE7683-08A8-41E9-B8C6-3B27531BDDB2}" type="presParOf" srcId="{E38C965F-4D93-4253-AFD2-56D4AD3A2C9B}" destId="{FE3CCFAC-A1B9-4168-BC31-92111BA88FCF}" srcOrd="0" destOrd="0" presId="urn:microsoft.com/office/officeart/2018/2/layout/IconLabelList"/>
    <dgm:cxn modelId="{0F74B998-AC23-48E5-A202-E28079851599}" type="presParOf" srcId="{E38C965F-4D93-4253-AFD2-56D4AD3A2C9B}" destId="{F690AFA3-4591-4880-A449-1B043BC26F22}" srcOrd="1" destOrd="0" presId="urn:microsoft.com/office/officeart/2018/2/layout/IconLabelList"/>
    <dgm:cxn modelId="{FC4B92F1-40E0-4101-B9BF-C3DE2FB1CA75}" type="presParOf" srcId="{E38C965F-4D93-4253-AFD2-56D4AD3A2C9B}" destId="{EF116A61-94A5-4154-ACDF-4C14073A2D5E}" srcOrd="2" destOrd="0" presId="urn:microsoft.com/office/officeart/2018/2/layout/IconLabelList"/>
    <dgm:cxn modelId="{1342EF95-1AA9-4E11-9A0C-21A9EEB3CF4C}" type="presParOf" srcId="{77D4FB39-17E5-43C5-AE74-F4D89331C688}" destId="{5FF5168E-965D-4A09-9B9D-051A7F2A2B55}" srcOrd="3" destOrd="0" presId="urn:microsoft.com/office/officeart/2018/2/layout/IconLabelList"/>
    <dgm:cxn modelId="{845EA117-5CBB-4F16-B470-1C65E2479B33}" type="presParOf" srcId="{77D4FB39-17E5-43C5-AE74-F4D89331C688}" destId="{D4A8E003-44CB-4E06-9945-F2D5577F5BA1}" srcOrd="4" destOrd="0" presId="urn:microsoft.com/office/officeart/2018/2/layout/IconLabelList"/>
    <dgm:cxn modelId="{C9B03438-2C12-4C5B-BFB0-13F0AA402380}" type="presParOf" srcId="{D4A8E003-44CB-4E06-9945-F2D5577F5BA1}" destId="{4F3C3E15-1B6E-4B8F-9A3A-2BEE4F0A9B6C}" srcOrd="0" destOrd="0" presId="urn:microsoft.com/office/officeart/2018/2/layout/IconLabelList"/>
    <dgm:cxn modelId="{4ECF072E-3EC2-49AB-8422-117CC2395F73}" type="presParOf" srcId="{D4A8E003-44CB-4E06-9945-F2D5577F5BA1}" destId="{5B70CD8B-002B-49FA-B5B3-18BD1B7F9251}" srcOrd="1" destOrd="0" presId="urn:microsoft.com/office/officeart/2018/2/layout/IconLabelList"/>
    <dgm:cxn modelId="{2F09F1F6-851B-4C71-85E9-14E0C59BA8CB}" type="presParOf" srcId="{D4A8E003-44CB-4E06-9945-F2D5577F5BA1}" destId="{CCA446A8-B0E2-4C9E-BB79-5C6C18456A4A}" srcOrd="2" destOrd="0" presId="urn:microsoft.com/office/officeart/2018/2/layout/IconLabelList"/>
    <dgm:cxn modelId="{AA533EC4-261B-466A-99C7-D49227419080}" type="presParOf" srcId="{77D4FB39-17E5-43C5-AE74-F4D89331C688}" destId="{AEA802F1-860F-4EA0-AD2A-2805BF359FA2}" srcOrd="5" destOrd="0" presId="urn:microsoft.com/office/officeart/2018/2/layout/IconLabelList"/>
    <dgm:cxn modelId="{56A82C63-7721-4117-B8CF-B6C544F5ED2F}" type="presParOf" srcId="{77D4FB39-17E5-43C5-AE74-F4D89331C688}" destId="{D90AEB6A-FB88-44DB-866E-87C179590C8B}" srcOrd="6" destOrd="0" presId="urn:microsoft.com/office/officeart/2018/2/layout/IconLabelList"/>
    <dgm:cxn modelId="{F8F088AA-FFB6-42A7-8C8B-64316372192A}" type="presParOf" srcId="{D90AEB6A-FB88-44DB-866E-87C179590C8B}" destId="{E042A9CD-99C3-4F68-B993-335AE0E5FABC}" srcOrd="0" destOrd="0" presId="urn:microsoft.com/office/officeart/2018/2/layout/IconLabelList"/>
    <dgm:cxn modelId="{D1BF11DE-7C79-49E4-A5FC-10828CBB4FB6}" type="presParOf" srcId="{D90AEB6A-FB88-44DB-866E-87C179590C8B}" destId="{DAEC2F04-6D9F-4C3E-9994-92F4E277DA46}" srcOrd="1" destOrd="0" presId="urn:microsoft.com/office/officeart/2018/2/layout/IconLabelList"/>
    <dgm:cxn modelId="{05FCDBC2-F1F3-42B0-953F-997A3B45C825}" type="presParOf" srcId="{D90AEB6A-FB88-44DB-866E-87C179590C8B}" destId="{FE198407-4D64-4825-B919-C064CB7DB6D0}" srcOrd="2" destOrd="0" presId="urn:microsoft.com/office/officeart/2018/2/layout/IconLabelList"/>
    <dgm:cxn modelId="{35067F6E-5E9D-4D57-8F42-869CB29FA34B}" type="presParOf" srcId="{77D4FB39-17E5-43C5-AE74-F4D89331C688}" destId="{9190158D-C724-4529-AE66-D983164D1276}" srcOrd="7" destOrd="0" presId="urn:microsoft.com/office/officeart/2018/2/layout/IconLabelList"/>
    <dgm:cxn modelId="{B8F2DAE9-E647-4DC2-A58F-DF1FB21277AD}" type="presParOf" srcId="{77D4FB39-17E5-43C5-AE74-F4D89331C688}" destId="{B2282E81-47C7-44C7-9555-DC0CE90F0BF8}" srcOrd="8" destOrd="0" presId="urn:microsoft.com/office/officeart/2018/2/layout/IconLabelList"/>
    <dgm:cxn modelId="{7A587F31-FBE9-4152-9ABE-18C3A462220B}" type="presParOf" srcId="{B2282E81-47C7-44C7-9555-DC0CE90F0BF8}" destId="{EB1FA476-5597-4332-9026-770B20D63BCD}" srcOrd="0" destOrd="0" presId="urn:microsoft.com/office/officeart/2018/2/layout/IconLabelList"/>
    <dgm:cxn modelId="{B09A5E24-24A4-4276-9693-174FC56E1299}" type="presParOf" srcId="{B2282E81-47C7-44C7-9555-DC0CE90F0BF8}" destId="{7425FFC3-BF74-4758-83D5-1BCC07AEF761}" srcOrd="1" destOrd="0" presId="urn:microsoft.com/office/officeart/2018/2/layout/IconLabelList"/>
    <dgm:cxn modelId="{815A076C-295D-4A96-84B6-8A1F43416AB6}" type="presParOf" srcId="{B2282E81-47C7-44C7-9555-DC0CE90F0BF8}" destId="{90FF717E-FED8-4BAD-BB28-F3C369FAA3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EE04F-EE59-449C-AD5A-4D9AAF55575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CBFCA3-2B3A-4985-97B7-4479168FD5AB}">
      <dgm:prSet/>
      <dgm:spPr/>
      <dgm:t>
        <a:bodyPr/>
        <a:lstStyle/>
        <a:p>
          <a:r>
            <a:rPr lang="en-US"/>
            <a:t>Try to avoid precipitated withdrawal </a:t>
          </a:r>
        </a:p>
      </dgm:t>
    </dgm:pt>
    <dgm:pt modelId="{BD513C2D-5CFC-428E-A138-C86901FFCEB2}" type="parTrans" cxnId="{86928E3F-71B9-4571-B57A-616E3BE1EF60}">
      <dgm:prSet/>
      <dgm:spPr/>
      <dgm:t>
        <a:bodyPr/>
        <a:lstStyle/>
        <a:p>
          <a:endParaRPr lang="en-US"/>
        </a:p>
      </dgm:t>
    </dgm:pt>
    <dgm:pt modelId="{8C5110FF-B187-4187-8936-4E2173CD188C}" type="sibTrans" cxnId="{86928E3F-71B9-4571-B57A-616E3BE1EF60}">
      <dgm:prSet/>
      <dgm:spPr/>
      <dgm:t>
        <a:bodyPr/>
        <a:lstStyle/>
        <a:p>
          <a:endParaRPr lang="en-US"/>
        </a:p>
      </dgm:t>
    </dgm:pt>
    <dgm:pt modelId="{2DFB9223-B5DF-499E-9842-1CD713BDE535}">
      <dgm:prSet/>
      <dgm:spPr/>
      <dgm:t>
        <a:bodyPr/>
        <a:lstStyle/>
        <a:p>
          <a:r>
            <a:rPr lang="en-US"/>
            <a:t>Discuss possibility of discomfort while making sure to provide options for analgesia </a:t>
          </a:r>
        </a:p>
      </dgm:t>
    </dgm:pt>
    <dgm:pt modelId="{27458BAE-3D65-4320-8931-7E59A5E24401}" type="parTrans" cxnId="{E5D2949B-531B-4F19-9218-8DA17EC3127C}">
      <dgm:prSet/>
      <dgm:spPr/>
      <dgm:t>
        <a:bodyPr/>
        <a:lstStyle/>
        <a:p>
          <a:endParaRPr lang="en-US"/>
        </a:p>
      </dgm:t>
    </dgm:pt>
    <dgm:pt modelId="{D4C3047C-20CD-443B-823E-098838B27BCC}" type="sibTrans" cxnId="{E5D2949B-531B-4F19-9218-8DA17EC3127C}">
      <dgm:prSet/>
      <dgm:spPr/>
      <dgm:t>
        <a:bodyPr/>
        <a:lstStyle/>
        <a:p>
          <a:endParaRPr lang="en-US"/>
        </a:p>
      </dgm:t>
    </dgm:pt>
    <dgm:pt modelId="{D9D202F1-2C04-46B7-BC93-D5BFD103059C}">
      <dgm:prSet/>
      <dgm:spPr/>
      <dgm:t>
        <a:bodyPr/>
        <a:lstStyle/>
        <a:p>
          <a:r>
            <a:rPr lang="en-US"/>
            <a:t>Talk about "the bump"- how long it will take for gel matrix depot to dissolve</a:t>
          </a:r>
        </a:p>
      </dgm:t>
    </dgm:pt>
    <dgm:pt modelId="{A3D32207-668D-464E-AE56-C905131D1291}" type="parTrans" cxnId="{6ADA27C8-960A-4551-AE51-0C595CD93760}">
      <dgm:prSet/>
      <dgm:spPr/>
      <dgm:t>
        <a:bodyPr/>
        <a:lstStyle/>
        <a:p>
          <a:endParaRPr lang="en-US"/>
        </a:p>
      </dgm:t>
    </dgm:pt>
    <dgm:pt modelId="{DD219C44-2C15-4E02-B7CA-DE0D1C752457}" type="sibTrans" cxnId="{6ADA27C8-960A-4551-AE51-0C595CD93760}">
      <dgm:prSet/>
      <dgm:spPr/>
      <dgm:t>
        <a:bodyPr/>
        <a:lstStyle/>
        <a:p>
          <a:endParaRPr lang="en-US"/>
        </a:p>
      </dgm:t>
    </dgm:pt>
    <dgm:pt modelId="{A0DBBCEC-8A81-4E23-8E0C-63E116426B49}">
      <dgm:prSet/>
      <dgm:spPr/>
      <dgm:t>
        <a:bodyPr/>
        <a:lstStyle/>
        <a:p>
          <a:r>
            <a:rPr lang="en-US"/>
            <a:t>Risk of precipitated withdrawal with both heroin/fentanyl and tranq (provide comfort meds) </a:t>
          </a:r>
        </a:p>
      </dgm:t>
    </dgm:pt>
    <dgm:pt modelId="{135C9DFA-CBB6-4F05-B38D-DB5EEC6A3639}" type="parTrans" cxnId="{71A2CBC9-0872-4D08-9120-1B1ADCF75169}">
      <dgm:prSet/>
      <dgm:spPr/>
      <dgm:t>
        <a:bodyPr/>
        <a:lstStyle/>
        <a:p>
          <a:endParaRPr lang="en-US"/>
        </a:p>
      </dgm:t>
    </dgm:pt>
    <dgm:pt modelId="{3B9990CB-A7E5-4206-8011-8CAA4BDC18AE}" type="sibTrans" cxnId="{71A2CBC9-0872-4D08-9120-1B1ADCF75169}">
      <dgm:prSet/>
      <dgm:spPr/>
      <dgm:t>
        <a:bodyPr/>
        <a:lstStyle/>
        <a:p>
          <a:endParaRPr lang="en-US"/>
        </a:p>
      </dgm:t>
    </dgm:pt>
    <dgm:pt modelId="{529084D0-4E1A-4B47-984A-2FA310364FDE}">
      <dgm:prSet/>
      <dgm:spPr/>
      <dgm:t>
        <a:bodyPr/>
        <a:lstStyle/>
        <a:p>
          <a:r>
            <a:rPr lang="en-US"/>
            <a:t>Make sure patient knows when second injection is due (and window)</a:t>
          </a:r>
        </a:p>
      </dgm:t>
    </dgm:pt>
    <dgm:pt modelId="{82C5E7BF-B30E-4D31-98AC-54B469C99881}" type="parTrans" cxnId="{44595CDE-16EE-47B4-8658-F24A6D90995F}">
      <dgm:prSet/>
      <dgm:spPr/>
      <dgm:t>
        <a:bodyPr/>
        <a:lstStyle/>
        <a:p>
          <a:endParaRPr lang="en-US"/>
        </a:p>
      </dgm:t>
    </dgm:pt>
    <dgm:pt modelId="{81AE89C2-9185-4CC0-A8A4-8933A790EC0B}" type="sibTrans" cxnId="{44595CDE-16EE-47B4-8658-F24A6D90995F}">
      <dgm:prSet/>
      <dgm:spPr/>
      <dgm:t>
        <a:bodyPr/>
        <a:lstStyle/>
        <a:p>
          <a:endParaRPr lang="en-US"/>
        </a:p>
      </dgm:t>
    </dgm:pt>
    <dgm:pt modelId="{CA77554B-68F1-48D6-8D75-1E4966E96160}">
      <dgm:prSet/>
      <dgm:spPr/>
      <dgm:t>
        <a:bodyPr/>
        <a:lstStyle/>
        <a:p>
          <a:r>
            <a:rPr lang="en-US"/>
            <a:t>Low barrier access if patient is unable to keep initially scheduled date of next injection </a:t>
          </a:r>
        </a:p>
      </dgm:t>
    </dgm:pt>
    <dgm:pt modelId="{F0FD9753-594C-4EC1-8637-CA041B6DDB3A}" type="parTrans" cxnId="{DA6E72F5-203F-40B2-A045-7372924617C3}">
      <dgm:prSet/>
      <dgm:spPr/>
      <dgm:t>
        <a:bodyPr/>
        <a:lstStyle/>
        <a:p>
          <a:endParaRPr lang="en-US"/>
        </a:p>
      </dgm:t>
    </dgm:pt>
    <dgm:pt modelId="{268512EF-2369-485D-BA54-64CAA24C318B}" type="sibTrans" cxnId="{DA6E72F5-203F-40B2-A045-7372924617C3}">
      <dgm:prSet/>
      <dgm:spPr/>
      <dgm:t>
        <a:bodyPr/>
        <a:lstStyle/>
        <a:p>
          <a:endParaRPr lang="en-US"/>
        </a:p>
      </dgm:t>
    </dgm:pt>
    <dgm:pt modelId="{928C47A7-E757-402A-8CFC-3A7FA42E4F90}" type="pres">
      <dgm:prSet presAssocID="{FB7EE04F-EE59-449C-AD5A-4D9AAF555759}" presName="diagram" presStyleCnt="0">
        <dgm:presLayoutVars>
          <dgm:dir/>
          <dgm:resizeHandles val="exact"/>
        </dgm:presLayoutVars>
      </dgm:prSet>
      <dgm:spPr/>
    </dgm:pt>
    <dgm:pt modelId="{20FE8DFD-E675-4EC1-939D-8510BF89E298}" type="pres">
      <dgm:prSet presAssocID="{29CBFCA3-2B3A-4985-97B7-4479168FD5AB}" presName="node" presStyleLbl="node1" presStyleIdx="0" presStyleCnt="6">
        <dgm:presLayoutVars>
          <dgm:bulletEnabled val="1"/>
        </dgm:presLayoutVars>
      </dgm:prSet>
      <dgm:spPr/>
    </dgm:pt>
    <dgm:pt modelId="{F5039093-EA13-4511-B376-83BFF223D6C2}" type="pres">
      <dgm:prSet presAssocID="{8C5110FF-B187-4187-8936-4E2173CD188C}" presName="sibTrans" presStyleCnt="0"/>
      <dgm:spPr/>
    </dgm:pt>
    <dgm:pt modelId="{21D7BC3C-73C8-4633-90FA-FBDF2EDE31E0}" type="pres">
      <dgm:prSet presAssocID="{2DFB9223-B5DF-499E-9842-1CD713BDE535}" presName="node" presStyleLbl="node1" presStyleIdx="1" presStyleCnt="6">
        <dgm:presLayoutVars>
          <dgm:bulletEnabled val="1"/>
        </dgm:presLayoutVars>
      </dgm:prSet>
      <dgm:spPr/>
    </dgm:pt>
    <dgm:pt modelId="{AB14A8EB-9215-4A2E-A75B-E6AB62FED709}" type="pres">
      <dgm:prSet presAssocID="{D4C3047C-20CD-443B-823E-098838B27BCC}" presName="sibTrans" presStyleCnt="0"/>
      <dgm:spPr/>
    </dgm:pt>
    <dgm:pt modelId="{44C31439-67EE-40C4-A0BD-7C860ED8CD35}" type="pres">
      <dgm:prSet presAssocID="{D9D202F1-2C04-46B7-BC93-D5BFD103059C}" presName="node" presStyleLbl="node1" presStyleIdx="2" presStyleCnt="6">
        <dgm:presLayoutVars>
          <dgm:bulletEnabled val="1"/>
        </dgm:presLayoutVars>
      </dgm:prSet>
      <dgm:spPr/>
    </dgm:pt>
    <dgm:pt modelId="{AD0DEEFE-8527-4CF1-8FC4-98B626356CAC}" type="pres">
      <dgm:prSet presAssocID="{DD219C44-2C15-4E02-B7CA-DE0D1C752457}" presName="sibTrans" presStyleCnt="0"/>
      <dgm:spPr/>
    </dgm:pt>
    <dgm:pt modelId="{166A9197-BA68-47BC-8A38-AA21F9D42471}" type="pres">
      <dgm:prSet presAssocID="{A0DBBCEC-8A81-4E23-8E0C-63E116426B49}" presName="node" presStyleLbl="node1" presStyleIdx="3" presStyleCnt="6">
        <dgm:presLayoutVars>
          <dgm:bulletEnabled val="1"/>
        </dgm:presLayoutVars>
      </dgm:prSet>
      <dgm:spPr/>
    </dgm:pt>
    <dgm:pt modelId="{E810C728-38CB-4A14-A611-2593EC6C35AB}" type="pres">
      <dgm:prSet presAssocID="{3B9990CB-A7E5-4206-8011-8CAA4BDC18AE}" presName="sibTrans" presStyleCnt="0"/>
      <dgm:spPr/>
    </dgm:pt>
    <dgm:pt modelId="{6CF48B18-B763-400E-B029-8A873814A940}" type="pres">
      <dgm:prSet presAssocID="{529084D0-4E1A-4B47-984A-2FA310364FDE}" presName="node" presStyleLbl="node1" presStyleIdx="4" presStyleCnt="6">
        <dgm:presLayoutVars>
          <dgm:bulletEnabled val="1"/>
        </dgm:presLayoutVars>
      </dgm:prSet>
      <dgm:spPr/>
    </dgm:pt>
    <dgm:pt modelId="{F9276082-1C64-49C8-89D8-0938BCC6442F}" type="pres">
      <dgm:prSet presAssocID="{81AE89C2-9185-4CC0-A8A4-8933A790EC0B}" presName="sibTrans" presStyleCnt="0"/>
      <dgm:spPr/>
    </dgm:pt>
    <dgm:pt modelId="{A2DCA612-37DD-44C6-A4EB-F2F9DE792C7B}" type="pres">
      <dgm:prSet presAssocID="{CA77554B-68F1-48D6-8D75-1E4966E96160}" presName="node" presStyleLbl="node1" presStyleIdx="5" presStyleCnt="6">
        <dgm:presLayoutVars>
          <dgm:bulletEnabled val="1"/>
        </dgm:presLayoutVars>
      </dgm:prSet>
      <dgm:spPr/>
    </dgm:pt>
  </dgm:ptLst>
  <dgm:cxnLst>
    <dgm:cxn modelId="{615A8E14-03CB-44B9-A071-5BA326B5F81D}" type="presOf" srcId="{529084D0-4E1A-4B47-984A-2FA310364FDE}" destId="{6CF48B18-B763-400E-B029-8A873814A940}" srcOrd="0" destOrd="0" presId="urn:microsoft.com/office/officeart/2005/8/layout/default"/>
    <dgm:cxn modelId="{136E3429-32D6-4F76-A386-38D97AA760A7}" type="presOf" srcId="{CA77554B-68F1-48D6-8D75-1E4966E96160}" destId="{A2DCA612-37DD-44C6-A4EB-F2F9DE792C7B}" srcOrd="0" destOrd="0" presId="urn:microsoft.com/office/officeart/2005/8/layout/default"/>
    <dgm:cxn modelId="{86928E3F-71B9-4571-B57A-616E3BE1EF60}" srcId="{FB7EE04F-EE59-449C-AD5A-4D9AAF555759}" destId="{29CBFCA3-2B3A-4985-97B7-4479168FD5AB}" srcOrd="0" destOrd="0" parTransId="{BD513C2D-5CFC-428E-A138-C86901FFCEB2}" sibTransId="{8C5110FF-B187-4187-8936-4E2173CD188C}"/>
    <dgm:cxn modelId="{14264745-131B-4529-841C-97F71F288341}" type="presOf" srcId="{FB7EE04F-EE59-449C-AD5A-4D9AAF555759}" destId="{928C47A7-E757-402A-8CFC-3A7FA42E4F90}" srcOrd="0" destOrd="0" presId="urn:microsoft.com/office/officeart/2005/8/layout/default"/>
    <dgm:cxn modelId="{8C532D84-6947-4BFE-98D6-DF87D0387CE6}" type="presOf" srcId="{29CBFCA3-2B3A-4985-97B7-4479168FD5AB}" destId="{20FE8DFD-E675-4EC1-939D-8510BF89E298}" srcOrd="0" destOrd="0" presId="urn:microsoft.com/office/officeart/2005/8/layout/default"/>
    <dgm:cxn modelId="{E5D2949B-531B-4F19-9218-8DA17EC3127C}" srcId="{FB7EE04F-EE59-449C-AD5A-4D9AAF555759}" destId="{2DFB9223-B5DF-499E-9842-1CD713BDE535}" srcOrd="1" destOrd="0" parTransId="{27458BAE-3D65-4320-8931-7E59A5E24401}" sibTransId="{D4C3047C-20CD-443B-823E-098838B27BCC}"/>
    <dgm:cxn modelId="{0CF479BF-D5DB-4E70-80F2-49212410FC9D}" type="presOf" srcId="{A0DBBCEC-8A81-4E23-8E0C-63E116426B49}" destId="{166A9197-BA68-47BC-8A38-AA21F9D42471}" srcOrd="0" destOrd="0" presId="urn:microsoft.com/office/officeart/2005/8/layout/default"/>
    <dgm:cxn modelId="{6ADA27C8-960A-4551-AE51-0C595CD93760}" srcId="{FB7EE04F-EE59-449C-AD5A-4D9AAF555759}" destId="{D9D202F1-2C04-46B7-BC93-D5BFD103059C}" srcOrd="2" destOrd="0" parTransId="{A3D32207-668D-464E-AE56-C905131D1291}" sibTransId="{DD219C44-2C15-4E02-B7CA-DE0D1C752457}"/>
    <dgm:cxn modelId="{71A2CBC9-0872-4D08-9120-1B1ADCF75169}" srcId="{FB7EE04F-EE59-449C-AD5A-4D9AAF555759}" destId="{A0DBBCEC-8A81-4E23-8E0C-63E116426B49}" srcOrd="3" destOrd="0" parTransId="{135C9DFA-CBB6-4F05-B38D-DB5EEC6A3639}" sibTransId="{3B9990CB-A7E5-4206-8011-8CAA4BDC18AE}"/>
    <dgm:cxn modelId="{FD5F30D4-FAFD-4B12-AB7A-89D70B9B6C74}" type="presOf" srcId="{D9D202F1-2C04-46B7-BC93-D5BFD103059C}" destId="{44C31439-67EE-40C4-A0BD-7C860ED8CD35}" srcOrd="0" destOrd="0" presId="urn:microsoft.com/office/officeart/2005/8/layout/default"/>
    <dgm:cxn modelId="{44595CDE-16EE-47B4-8658-F24A6D90995F}" srcId="{FB7EE04F-EE59-449C-AD5A-4D9AAF555759}" destId="{529084D0-4E1A-4B47-984A-2FA310364FDE}" srcOrd="4" destOrd="0" parTransId="{82C5E7BF-B30E-4D31-98AC-54B469C99881}" sibTransId="{81AE89C2-9185-4CC0-A8A4-8933A790EC0B}"/>
    <dgm:cxn modelId="{6478A7F4-B451-44F9-ACBE-7BC86EB83FBA}" type="presOf" srcId="{2DFB9223-B5DF-499E-9842-1CD713BDE535}" destId="{21D7BC3C-73C8-4633-90FA-FBDF2EDE31E0}" srcOrd="0" destOrd="0" presId="urn:microsoft.com/office/officeart/2005/8/layout/default"/>
    <dgm:cxn modelId="{DA6E72F5-203F-40B2-A045-7372924617C3}" srcId="{FB7EE04F-EE59-449C-AD5A-4D9AAF555759}" destId="{CA77554B-68F1-48D6-8D75-1E4966E96160}" srcOrd="5" destOrd="0" parTransId="{F0FD9753-594C-4EC1-8637-CA041B6DDB3A}" sibTransId="{268512EF-2369-485D-BA54-64CAA24C318B}"/>
    <dgm:cxn modelId="{A3B4C6A7-95B1-45DF-B489-9A3DF3B633D6}" type="presParOf" srcId="{928C47A7-E757-402A-8CFC-3A7FA42E4F90}" destId="{20FE8DFD-E675-4EC1-939D-8510BF89E298}" srcOrd="0" destOrd="0" presId="urn:microsoft.com/office/officeart/2005/8/layout/default"/>
    <dgm:cxn modelId="{181CDAB7-C354-4939-B613-BCA68087FF86}" type="presParOf" srcId="{928C47A7-E757-402A-8CFC-3A7FA42E4F90}" destId="{F5039093-EA13-4511-B376-83BFF223D6C2}" srcOrd="1" destOrd="0" presId="urn:microsoft.com/office/officeart/2005/8/layout/default"/>
    <dgm:cxn modelId="{9B710912-D9C4-450F-BBD9-BC45A84E923A}" type="presParOf" srcId="{928C47A7-E757-402A-8CFC-3A7FA42E4F90}" destId="{21D7BC3C-73C8-4633-90FA-FBDF2EDE31E0}" srcOrd="2" destOrd="0" presId="urn:microsoft.com/office/officeart/2005/8/layout/default"/>
    <dgm:cxn modelId="{D41DC343-65AE-4D11-A53B-CD3E1508A167}" type="presParOf" srcId="{928C47A7-E757-402A-8CFC-3A7FA42E4F90}" destId="{AB14A8EB-9215-4A2E-A75B-E6AB62FED709}" srcOrd="3" destOrd="0" presId="urn:microsoft.com/office/officeart/2005/8/layout/default"/>
    <dgm:cxn modelId="{769A9F76-3347-4C43-A343-013AEE9619F7}" type="presParOf" srcId="{928C47A7-E757-402A-8CFC-3A7FA42E4F90}" destId="{44C31439-67EE-40C4-A0BD-7C860ED8CD35}" srcOrd="4" destOrd="0" presId="urn:microsoft.com/office/officeart/2005/8/layout/default"/>
    <dgm:cxn modelId="{6ED9C863-23F2-4C61-8F31-6C17A1C3C5AD}" type="presParOf" srcId="{928C47A7-E757-402A-8CFC-3A7FA42E4F90}" destId="{AD0DEEFE-8527-4CF1-8FC4-98B626356CAC}" srcOrd="5" destOrd="0" presId="urn:microsoft.com/office/officeart/2005/8/layout/default"/>
    <dgm:cxn modelId="{B89CBA46-009D-42C2-8DF7-6C50E08879DD}" type="presParOf" srcId="{928C47A7-E757-402A-8CFC-3A7FA42E4F90}" destId="{166A9197-BA68-47BC-8A38-AA21F9D42471}" srcOrd="6" destOrd="0" presId="urn:microsoft.com/office/officeart/2005/8/layout/default"/>
    <dgm:cxn modelId="{EDB5EBF2-5A79-44FD-9BB0-607A4C031522}" type="presParOf" srcId="{928C47A7-E757-402A-8CFC-3A7FA42E4F90}" destId="{E810C728-38CB-4A14-A611-2593EC6C35AB}" srcOrd="7" destOrd="0" presId="urn:microsoft.com/office/officeart/2005/8/layout/default"/>
    <dgm:cxn modelId="{DBDEE92A-2C2A-47CC-B23D-42BD56337D12}" type="presParOf" srcId="{928C47A7-E757-402A-8CFC-3A7FA42E4F90}" destId="{6CF48B18-B763-400E-B029-8A873814A940}" srcOrd="8" destOrd="0" presId="urn:microsoft.com/office/officeart/2005/8/layout/default"/>
    <dgm:cxn modelId="{67AB143A-A691-4FF3-9267-D826180FFA9C}" type="presParOf" srcId="{928C47A7-E757-402A-8CFC-3A7FA42E4F90}" destId="{F9276082-1C64-49C8-89D8-0938BCC6442F}" srcOrd="9" destOrd="0" presId="urn:microsoft.com/office/officeart/2005/8/layout/default"/>
    <dgm:cxn modelId="{25F1E91D-EA46-4ABA-8189-387B9B833673}" type="presParOf" srcId="{928C47A7-E757-402A-8CFC-3A7FA42E4F90}" destId="{A2DCA612-37DD-44C6-A4EB-F2F9DE792C7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9B1D1-FB4D-4393-B53F-6D06E565B9AE}">
      <dsp:nvSpPr>
        <dsp:cNvPr id="0" name=""/>
        <dsp:cNvSpPr/>
      </dsp:nvSpPr>
      <dsp:spPr>
        <a:xfrm>
          <a:off x="489253" y="834153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96032-8F7C-4273-BF88-F33B46433CCD}">
      <dsp:nvSpPr>
        <dsp:cNvPr id="0" name=""/>
        <dsp:cNvSpPr/>
      </dsp:nvSpPr>
      <dsp:spPr>
        <a:xfrm>
          <a:off x="4405" y="1920054"/>
          <a:ext cx="1763085" cy="86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If patient is unstable on bupe, assess patient’s concern about precipitated withdrawal as that will guide the initiation regimen</a:t>
          </a:r>
        </a:p>
      </dsp:txBody>
      <dsp:txXfrm>
        <a:off x="4405" y="1920054"/>
        <a:ext cx="1763085" cy="863636"/>
      </dsp:txXfrm>
    </dsp:sp>
    <dsp:sp modelId="{FE3CCFAC-A1B9-4168-BC31-92111BA88FCF}">
      <dsp:nvSpPr>
        <dsp:cNvPr id="0" name=""/>
        <dsp:cNvSpPr/>
      </dsp:nvSpPr>
      <dsp:spPr>
        <a:xfrm>
          <a:off x="2560879" y="834153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16A61-94A5-4154-ACDF-4C14073A2D5E}">
      <dsp:nvSpPr>
        <dsp:cNvPr id="0" name=""/>
        <dsp:cNvSpPr/>
      </dsp:nvSpPr>
      <dsp:spPr>
        <a:xfrm>
          <a:off x="2076031" y="1920054"/>
          <a:ext cx="1763085" cy="86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Obtain baseline CMP if possible </a:t>
          </a:r>
        </a:p>
      </dsp:txBody>
      <dsp:txXfrm>
        <a:off x="2076031" y="1920054"/>
        <a:ext cx="1763085" cy="863636"/>
      </dsp:txXfrm>
    </dsp:sp>
    <dsp:sp modelId="{4F3C3E15-1B6E-4B8F-9A3A-2BEE4F0A9B6C}">
      <dsp:nvSpPr>
        <dsp:cNvPr id="0" name=""/>
        <dsp:cNvSpPr/>
      </dsp:nvSpPr>
      <dsp:spPr>
        <a:xfrm>
          <a:off x="4632505" y="834153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446A8-B0E2-4C9E-BB79-5C6C18456A4A}">
      <dsp:nvSpPr>
        <dsp:cNvPr id="0" name=""/>
        <dsp:cNvSpPr/>
      </dsp:nvSpPr>
      <dsp:spPr>
        <a:xfrm>
          <a:off x="4147657" y="1920054"/>
          <a:ext cx="1763085" cy="86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Have a locked refrigerated storage unit </a:t>
          </a:r>
        </a:p>
      </dsp:txBody>
      <dsp:txXfrm>
        <a:off x="4147657" y="1920054"/>
        <a:ext cx="1763085" cy="863636"/>
      </dsp:txXfrm>
    </dsp:sp>
    <dsp:sp modelId="{E042A9CD-99C3-4F68-B993-335AE0E5FABC}">
      <dsp:nvSpPr>
        <dsp:cNvPr id="0" name=""/>
        <dsp:cNvSpPr/>
      </dsp:nvSpPr>
      <dsp:spPr>
        <a:xfrm>
          <a:off x="6704131" y="834153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98407-4D64-4825-B919-C064CB7DB6D0}">
      <dsp:nvSpPr>
        <dsp:cNvPr id="0" name=""/>
        <dsp:cNvSpPr/>
      </dsp:nvSpPr>
      <dsp:spPr>
        <a:xfrm>
          <a:off x="6219283" y="1920054"/>
          <a:ext cx="1763085" cy="86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a specialty pharmacy that stocks LAI bup</a:t>
          </a:r>
        </a:p>
      </dsp:txBody>
      <dsp:txXfrm>
        <a:off x="6219283" y="1920054"/>
        <a:ext cx="1763085" cy="863636"/>
      </dsp:txXfrm>
    </dsp:sp>
    <dsp:sp modelId="{EB1FA476-5597-4332-9026-770B20D63BCD}">
      <dsp:nvSpPr>
        <dsp:cNvPr id="0" name=""/>
        <dsp:cNvSpPr/>
      </dsp:nvSpPr>
      <dsp:spPr>
        <a:xfrm>
          <a:off x="8775757" y="834153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F717E-FED8-4BAD-BB28-F3C369FAA39D}">
      <dsp:nvSpPr>
        <dsp:cNvPr id="0" name=""/>
        <dsp:cNvSpPr/>
      </dsp:nvSpPr>
      <dsp:spPr>
        <a:xfrm>
          <a:off x="8290908" y="1920054"/>
          <a:ext cx="1763085" cy="86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 sure that your DEA address matches the address where you need the med delivered/administered (can be tricky for providers who float between sites)</a:t>
          </a:r>
        </a:p>
      </dsp:txBody>
      <dsp:txXfrm>
        <a:off x="8290908" y="1920054"/>
        <a:ext cx="1763085" cy="863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E8DFD-E675-4EC1-939D-8510BF89E298}">
      <dsp:nvSpPr>
        <dsp:cNvPr id="0" name=""/>
        <dsp:cNvSpPr/>
      </dsp:nvSpPr>
      <dsp:spPr>
        <a:xfrm>
          <a:off x="47148" y="1437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Try to avoid precipitated withdrawal </a:t>
          </a:r>
        </a:p>
      </dsp:txBody>
      <dsp:txXfrm>
        <a:off x="47148" y="1437"/>
        <a:ext cx="3113782" cy="1868269"/>
      </dsp:txXfrm>
    </dsp:sp>
    <dsp:sp modelId="{21D7BC3C-73C8-4633-90FA-FBDF2EDE31E0}">
      <dsp:nvSpPr>
        <dsp:cNvPr id="0" name=""/>
        <dsp:cNvSpPr/>
      </dsp:nvSpPr>
      <dsp:spPr>
        <a:xfrm>
          <a:off x="3472308" y="1437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Discuss possibility of discomfort while making sure to provide options for analgesia </a:t>
          </a:r>
        </a:p>
      </dsp:txBody>
      <dsp:txXfrm>
        <a:off x="3472308" y="1437"/>
        <a:ext cx="3113782" cy="1868269"/>
      </dsp:txXfrm>
    </dsp:sp>
    <dsp:sp modelId="{44C31439-67EE-40C4-A0BD-7C860ED8CD35}">
      <dsp:nvSpPr>
        <dsp:cNvPr id="0" name=""/>
        <dsp:cNvSpPr/>
      </dsp:nvSpPr>
      <dsp:spPr>
        <a:xfrm>
          <a:off x="6897469" y="1437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Talk about "the bump"- how long it will take for gel matrix depot to dissolve</a:t>
          </a:r>
        </a:p>
      </dsp:txBody>
      <dsp:txXfrm>
        <a:off x="6897469" y="1437"/>
        <a:ext cx="3113782" cy="1868269"/>
      </dsp:txXfrm>
    </dsp:sp>
    <dsp:sp modelId="{166A9197-BA68-47BC-8A38-AA21F9D42471}">
      <dsp:nvSpPr>
        <dsp:cNvPr id="0" name=""/>
        <dsp:cNvSpPr/>
      </dsp:nvSpPr>
      <dsp:spPr>
        <a:xfrm>
          <a:off x="47148" y="2181085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Risk of precipitated withdrawal with both heroin/fentanyl and tranq (provide comfort meds) </a:t>
          </a:r>
        </a:p>
      </dsp:txBody>
      <dsp:txXfrm>
        <a:off x="47148" y="2181085"/>
        <a:ext cx="3113782" cy="1868269"/>
      </dsp:txXfrm>
    </dsp:sp>
    <dsp:sp modelId="{6CF48B18-B763-400E-B029-8A873814A940}">
      <dsp:nvSpPr>
        <dsp:cNvPr id="0" name=""/>
        <dsp:cNvSpPr/>
      </dsp:nvSpPr>
      <dsp:spPr>
        <a:xfrm>
          <a:off x="3472308" y="2181085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Make sure patient knows when second injection is due (and window)</a:t>
          </a:r>
        </a:p>
      </dsp:txBody>
      <dsp:txXfrm>
        <a:off x="3472308" y="2181085"/>
        <a:ext cx="3113782" cy="1868269"/>
      </dsp:txXfrm>
    </dsp:sp>
    <dsp:sp modelId="{A2DCA612-37DD-44C6-A4EB-F2F9DE792C7B}">
      <dsp:nvSpPr>
        <dsp:cNvPr id="0" name=""/>
        <dsp:cNvSpPr/>
      </dsp:nvSpPr>
      <dsp:spPr>
        <a:xfrm>
          <a:off x="6897469" y="2181085"/>
          <a:ext cx="3113782" cy="1868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 barrier access if patient is unable to keep initially scheduled date of next injection </a:t>
          </a:r>
        </a:p>
      </dsp:txBody>
      <dsp:txXfrm>
        <a:off x="6897469" y="2181085"/>
        <a:ext cx="3113782" cy="1868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6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3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2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5/15/2023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A_7F50714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37AA8-9726-9C25-7FA5-5C3D8634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39022" cy="496733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Georgia"/>
              </a:rPr>
              <a:t>Incorporating Long-Acting Injectable Buprenorphine (LAI-Bupe) in MOUD Practice as a Harm Reduction Tool</a:t>
            </a:r>
            <a:r>
              <a:rPr lang="en-US" sz="4000">
                <a:latin typeface="Georgia"/>
              </a:rPr>
              <a:t> </a:t>
            </a:r>
            <a:br>
              <a:rPr lang="en-US" sz="4000">
                <a:latin typeface="Georgia"/>
              </a:rPr>
            </a:br>
            <a:br>
              <a:rPr lang="en-US" sz="4000">
                <a:latin typeface="Georgia"/>
              </a:rPr>
            </a:br>
            <a:r>
              <a:rPr lang="en-US" sz="2800">
                <a:latin typeface="Georgia"/>
              </a:rPr>
              <a:t>Kara Cohen, CRNP</a:t>
            </a:r>
            <a:br>
              <a:rPr lang="en-US" sz="2800">
                <a:latin typeface="Georgia"/>
              </a:rPr>
            </a:br>
            <a:r>
              <a:rPr lang="en-US" sz="2800">
                <a:latin typeface="Georgia"/>
              </a:rPr>
              <a:t>Máire St. Ledger, CRNP</a:t>
            </a:r>
            <a:br>
              <a:rPr lang="en-US" sz="2800">
                <a:latin typeface="Georgia"/>
              </a:rPr>
            </a:br>
            <a:r>
              <a:rPr lang="en-US" sz="2800">
                <a:latin typeface="Georgia"/>
              </a:rPr>
              <a:t>Project HOME</a:t>
            </a:r>
            <a:br>
              <a:rPr lang="en-US" sz="2800">
                <a:latin typeface="Georgia"/>
              </a:rPr>
            </a:br>
            <a:r>
              <a:rPr lang="en-US" sz="2800">
                <a:latin typeface="Georgia"/>
              </a:rPr>
              <a:t>Philadelphia, PA </a:t>
            </a:r>
          </a:p>
        </p:txBody>
      </p:sp>
    </p:spTree>
    <p:extLst>
      <p:ext uri="{BB962C8B-B14F-4D97-AF65-F5344CB8AC3E}">
        <p14:creationId xmlns:p14="http://schemas.microsoft.com/office/powerpoint/2010/main" val="1509493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08D56A22-8BC6-E4EA-72A1-625DB76E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C0D87137-C549-49C9-9E77-B0610E949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4737D626-8CB2-413F-BA1C-691F042B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A5B43-191B-EBE1-9957-F20B348B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Initiation: continued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11DB-B138-CB4D-8FC6-3EADC1275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If unstable on current dose (actively using opioids) there are several options: </a:t>
            </a:r>
          </a:p>
          <a:p>
            <a:pPr lvl="1"/>
            <a:r>
              <a:rPr lang="en-US"/>
              <a:t>Inpatient to stabilize on </a:t>
            </a:r>
            <a:r>
              <a:rPr lang="en-US" err="1"/>
              <a:t>bupe</a:t>
            </a:r>
            <a:r>
              <a:rPr lang="en-US"/>
              <a:t>, then transition to LAI-</a:t>
            </a:r>
            <a:r>
              <a:rPr lang="en-US" err="1"/>
              <a:t>bupe</a:t>
            </a:r>
            <a:r>
              <a:rPr lang="en-US"/>
              <a:t> (need to coordinate d/c date)</a:t>
            </a:r>
          </a:p>
          <a:p>
            <a:pPr lvl="1"/>
            <a:r>
              <a:rPr lang="en-US"/>
              <a:t>Get to a point where pt can tolerate a half a film a day*,  and then do test dose (~8mg the morning of or in office)</a:t>
            </a:r>
          </a:p>
          <a:p>
            <a:pPr marL="914400" lvl="2" indent="0">
              <a:buNone/>
            </a:pPr>
            <a:r>
              <a:rPr lang="en-US"/>
              <a:t>*with certain fentanyl analogues, precipitated withdrawal symptoms may not occur until doses of 24mg or greater</a:t>
            </a:r>
          </a:p>
          <a:p>
            <a:pPr lvl="1"/>
            <a:r>
              <a:rPr lang="en-US" err="1"/>
              <a:t>Microdosing</a:t>
            </a:r>
            <a:r>
              <a:rPr lang="en-US"/>
              <a:t> over the course of 1-2 weeks </a:t>
            </a:r>
          </a:p>
          <a:p>
            <a:pPr lvl="2"/>
            <a:r>
              <a:rPr lang="en-US"/>
              <a:t>If no precipitated withdrawal, ok to administer </a:t>
            </a:r>
          </a:p>
          <a:p>
            <a:pPr lvl="2">
              <a:buClr>
                <a:srgbClr val="558BB8"/>
              </a:buClr>
            </a:pPr>
            <a:r>
              <a:rPr lang="en-US" err="1"/>
              <a:t>Butrans</a:t>
            </a:r>
            <a:r>
              <a:rPr lang="en-US"/>
              <a:t> patches (off label use, must have dx of Chronic Pain for insurance coverage)</a:t>
            </a:r>
          </a:p>
          <a:p>
            <a:pPr lvl="2"/>
            <a:endParaRPr lang="en-US"/>
          </a:p>
          <a:p>
            <a:pPr marL="914400" lvl="2" indent="0">
              <a:buNone/>
            </a:pPr>
            <a:r>
              <a:rPr lang="en-US"/>
              <a:t>***Caution with precipitated withdrawal in patients with cardiac </a:t>
            </a:r>
            <a:r>
              <a:rPr lang="en-US" err="1"/>
              <a:t>hx</a:t>
            </a:r>
            <a:endParaRPr lang="en-US"/>
          </a:p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96018-B22F-4F69-A476-E69AD0177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548B6ECE-AE16-413C-89BA-B4DC741A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5FC4B0-34E5-49B0-81B1-5B5C805B3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39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A6B0-F9C7-BF82-EABA-2020DDC2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9583948" cy="50228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Tips for reducing Pain with injection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0958A-9AF9-5C7C-75B1-C7C785532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762" y="941199"/>
            <a:ext cx="4754880" cy="683212"/>
          </a:xfrm>
        </p:spPr>
        <p:txBody>
          <a:bodyPr/>
          <a:lstStyle/>
          <a:p>
            <a:r>
              <a:rPr lang="en-US"/>
              <a:t>Ethyl Chloride Method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7FEC-BA72-353B-6BDE-23335C9C5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886" y="1909312"/>
            <a:ext cx="4668616" cy="18109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300" u="sng"/>
          </a:p>
          <a:p>
            <a:r>
              <a:rPr lang="en-US" sz="1600"/>
              <a:t>ICE</a:t>
            </a:r>
          </a:p>
          <a:p>
            <a:r>
              <a:rPr lang="en-US" sz="1600"/>
              <a:t>Ethyl Chloride  spray </a:t>
            </a:r>
          </a:p>
          <a:p>
            <a:r>
              <a:rPr lang="en-US" sz="1600" u="sng"/>
              <a:t>Loud </a:t>
            </a:r>
            <a:r>
              <a:rPr lang="en-US" sz="1600"/>
              <a:t>music of participant’s choice (more important than you may realize!)</a:t>
            </a:r>
            <a:endParaRPr lang="en-US" sz="1600" u="sng"/>
          </a:p>
          <a:p>
            <a:r>
              <a:rPr lang="en-US" sz="1600"/>
              <a:t>Firmly tent the skin, 45 degree angle, avoid injecting too shallow</a:t>
            </a:r>
          </a:p>
          <a:p>
            <a:endParaRPr lang="en-US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8BE2C-F824-FF92-9E3D-D1A4B5509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0488" y="941199"/>
            <a:ext cx="4754880" cy="640080"/>
          </a:xfrm>
        </p:spPr>
        <p:txBody>
          <a:bodyPr/>
          <a:lstStyle/>
          <a:p>
            <a:r>
              <a:rPr lang="en-US"/>
              <a:t>Lidocaine Method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2ABFD-2CDD-D5DC-FBEE-AD972F15A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5432" y="1837426"/>
            <a:ext cx="4754880" cy="3291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558BB8"/>
              </a:buClr>
            </a:pPr>
            <a:r>
              <a:rPr lang="en-US" sz="1800"/>
              <a:t>ICE </a:t>
            </a:r>
          </a:p>
          <a:p>
            <a:pPr>
              <a:buClr>
                <a:srgbClr val="558BB8"/>
              </a:buClr>
            </a:pPr>
            <a:r>
              <a:rPr lang="en-US" sz="1800"/>
              <a:t>Loud music</a:t>
            </a:r>
          </a:p>
          <a:p>
            <a:pPr>
              <a:buClr>
                <a:srgbClr val="558BB8"/>
              </a:buClr>
            </a:pPr>
            <a:r>
              <a:rPr lang="en-US" sz="1800"/>
              <a:t>Using a fine gauge (~25G) inject 1-2ml of Lido </a:t>
            </a:r>
            <a:r>
              <a:rPr lang="en-US" sz="1800" err="1"/>
              <a:t>subcut</a:t>
            </a:r>
            <a:endParaRPr lang="en-US" sz="1800"/>
          </a:p>
          <a:p>
            <a:pPr>
              <a:buClr>
                <a:srgbClr val="558BB8"/>
              </a:buClr>
            </a:pPr>
            <a:r>
              <a:rPr lang="en-US" sz="1800"/>
              <a:t>Firmly tent the skin, 45 degree angle, avoid injecting too shallow</a:t>
            </a:r>
          </a:p>
          <a:p>
            <a:pPr>
              <a:buClr>
                <a:srgbClr val="558BB8"/>
              </a:buClr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F8AB0-8B6D-CACD-DD24-A344E19F1634}"/>
              </a:ext>
            </a:extLst>
          </p:cNvPr>
          <p:cNvSpPr txBox="1"/>
          <p:nvPr/>
        </p:nvSpPr>
        <p:spPr>
          <a:xfrm>
            <a:off x="2539999" y="5333999"/>
            <a:ext cx="7634941" cy="15219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1600"/>
              <a:t>It’s a subcutaneous injection (Don’t overthink it)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1600"/>
              <a:t>Try to get the air bubble out; just make sure no liquid leaks out past the bevel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sz="1300"/>
          </a:p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068DE-B433-0F32-4BAA-6540CCF942F4}"/>
              </a:ext>
            </a:extLst>
          </p:cNvPr>
          <p:cNvSpPr txBox="1"/>
          <p:nvPr/>
        </p:nvSpPr>
        <p:spPr>
          <a:xfrm>
            <a:off x="1766442" y="334908"/>
            <a:ext cx="8410754" cy="12018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b="1"/>
              <a:t>Can be painful injection, but the discomfort CAN be significantly decreased with numbing prior to injection (ice, ethyl chloride, or lido) 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sz="1300"/>
          </a:p>
          <a:p>
            <a:pPr algn="l"/>
            <a:endParaRPr lang="en-US"/>
          </a:p>
        </p:txBody>
      </p:sp>
      <p:pic>
        <p:nvPicPr>
          <p:cNvPr id="13" name="Picture 14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DC773D2D-C58F-E653-1ACE-5478F57E5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797" y="3998703"/>
            <a:ext cx="1333500" cy="13335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70E4DE7-8357-58DE-17D0-185112002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1" y="4185248"/>
            <a:ext cx="1779918" cy="180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74C9-3C3B-D992-59C0-BA52C826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LAI-Bupe Administration</a:t>
            </a:r>
          </a:p>
        </p:txBody>
      </p:sp>
      <p:pic>
        <p:nvPicPr>
          <p:cNvPr id="5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6CB8DAA-ECD0-5A48-F516-EC2DD49D7C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pic>
        <p:nvPicPr>
          <p:cNvPr id="6" name="Picture 6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8668B306-438C-8942-3F62-910A23733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58944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37FE-1CC0-AA50-776D-259E7424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135" y="484632"/>
            <a:ext cx="5161935" cy="1609344"/>
          </a:xfrm>
        </p:spPr>
        <p:txBody>
          <a:bodyPr>
            <a:normAutofit/>
          </a:bodyPr>
          <a:lstStyle/>
          <a:p>
            <a:r>
              <a:rPr lang="en-US"/>
              <a:t>Post-injection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7CC6A-9AB0-1956-DDE8-A50A8656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135" y="2121408"/>
            <a:ext cx="5161934" cy="4092579"/>
          </a:xfrm>
        </p:spPr>
        <p:txBody>
          <a:bodyPr>
            <a:normAutofit/>
          </a:bodyPr>
          <a:lstStyle/>
          <a:p>
            <a:r>
              <a:rPr lang="en-US" sz="1800"/>
              <a:t>May be a little leakage</a:t>
            </a:r>
          </a:p>
          <a:p>
            <a:r>
              <a:rPr lang="en-US" sz="1800"/>
              <a:t>Cover with band-aid </a:t>
            </a:r>
          </a:p>
          <a:p>
            <a:r>
              <a:rPr lang="en-US" sz="1800"/>
              <a:t>Don’t massage </a:t>
            </a:r>
          </a:p>
          <a:p>
            <a:r>
              <a:rPr lang="en-US" sz="1800"/>
              <a:t>Ice if needed</a:t>
            </a:r>
          </a:p>
          <a:p>
            <a:r>
              <a:rPr lang="en-US" sz="1800"/>
              <a:t>Rotate injection sites each month </a:t>
            </a:r>
          </a:p>
          <a:p>
            <a:endParaRPr lang="en-US" sz="1800"/>
          </a:p>
        </p:txBody>
      </p:sp>
      <p:pic>
        <p:nvPicPr>
          <p:cNvPr id="4" name="Picture 4" descr="Bandage">
            <a:extLst>
              <a:ext uri="{FF2B5EF4-FFF2-40B4-BE49-F238E27FC236}">
                <a16:creationId xmlns:a16="http://schemas.microsoft.com/office/drawing/2014/main" id="{7D2AB81B-9F8D-BAF2-D63D-1FFEF9ADD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3" r="17342" b="-1"/>
          <a:stretch/>
        </p:blipFill>
        <p:spPr>
          <a:xfrm>
            <a:off x="736771" y="137106"/>
            <a:ext cx="5451627" cy="55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8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572D-8665-3479-44D8-36E7F94F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adverse reactions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EC3C-85FB-85A7-26C5-7CD183225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Injection site pain/swelling </a:t>
            </a:r>
          </a:p>
          <a:p>
            <a:r>
              <a:rPr lang="en-US" sz="2400"/>
              <a:t>Precipitated withdrawal if patient is still active in their use</a:t>
            </a:r>
          </a:p>
          <a:p>
            <a:pPr lvl="1"/>
            <a:r>
              <a:rPr lang="en-US" sz="2400"/>
              <a:t>Active use is NOT a contraindication to initiating LAI </a:t>
            </a:r>
            <a:r>
              <a:rPr lang="en-US" sz="2400" err="1"/>
              <a:t>bupe</a:t>
            </a:r>
            <a:r>
              <a:rPr lang="en-US" sz="2400"/>
              <a:t>; just make sure you have a detailed conversation and plan about what to expect/how to manage </a:t>
            </a:r>
          </a:p>
          <a:p>
            <a:r>
              <a:rPr lang="en-US" sz="2400"/>
              <a:t>Subcutaneous necrosis (wound at site of injection)</a:t>
            </a:r>
          </a:p>
          <a:p>
            <a:pPr lvl="1"/>
            <a:r>
              <a:rPr lang="en-US" sz="2400"/>
              <a:t>Tent skin more than you think you need to, especially in thin folx, and avoid injecting at too shallow of an angle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59783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9520-C866-4D14-3C1D-FD9286DC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Most important part of 1</a:t>
            </a:r>
            <a:r>
              <a:rPr lang="en-US" baseline="30000"/>
              <a:t>st</a:t>
            </a:r>
            <a:r>
              <a:rPr lang="en-US"/>
              <a:t> injection is setting up 2nd injection 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609704DA-6AD8-8024-BD24-BAA03B57BF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9694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F258E-CFB3-4AD1-4373-59A29FCD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Supplemental films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442F7-9CDE-B1EF-0259-850902968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>
              <a:buClr>
                <a:srgbClr val="558BB8"/>
              </a:buClr>
            </a:pPr>
            <a:r>
              <a:rPr lang="en-US"/>
              <a:t>Many people: 1-2 films SL q d x 7-14 days, then taper </a:t>
            </a:r>
          </a:p>
          <a:p>
            <a:r>
              <a:rPr lang="en-US"/>
              <a:t>If active use: can supplement up to BID and continue indefinitely, but might need prior auth </a:t>
            </a:r>
          </a:p>
          <a:p>
            <a:r>
              <a:rPr lang="en-US"/>
              <a:t>***</a:t>
            </a:r>
            <a:r>
              <a:rPr lang="en-US" sz="2400"/>
              <a:t>Unconventional, but preferable to OD </a:t>
            </a:r>
          </a:p>
          <a:p>
            <a:r>
              <a:rPr lang="en-US"/>
              <a:t>Bupe (and LAI </a:t>
            </a:r>
            <a:r>
              <a:rPr lang="en-US" err="1"/>
              <a:t>bupe</a:t>
            </a:r>
            <a:r>
              <a:rPr lang="en-US"/>
              <a:t>) were not designed for fentanyl, xylazine/</a:t>
            </a:r>
            <a:r>
              <a:rPr lang="en-US" err="1"/>
              <a:t>tranq</a:t>
            </a:r>
            <a:r>
              <a:rPr lang="en-US"/>
              <a:t>, so people may need more than the injection to feel stable, and that’s ok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8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9B774C-1051-BF7C-2ACF-263ECA03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3" y="484632"/>
            <a:ext cx="6607277" cy="1609344"/>
          </a:xfrm>
        </p:spPr>
        <p:txBody>
          <a:bodyPr>
            <a:normAutofit/>
          </a:bodyPr>
          <a:lstStyle/>
          <a:p>
            <a:r>
              <a:rPr lang="en-US"/>
              <a:t>Patient testimony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4CC084-2479-3FFD-B6C1-949F393D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94" y="2121408"/>
            <a:ext cx="6607276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</p:txBody>
      </p:sp>
      <p:pic>
        <p:nvPicPr>
          <p:cNvPr id="3" name="TYEA LAI BUPE">
            <a:hlinkClick r:id="" action="ppaction://media"/>
            <a:extLst>
              <a:ext uri="{FF2B5EF4-FFF2-40B4-BE49-F238E27FC236}">
                <a16:creationId xmlns:a16="http://schemas.microsoft.com/office/drawing/2014/main" id="{8A61727A-46B3-4F40-B843-3241874601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4450" y="1714500"/>
            <a:ext cx="1943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6883-4394-B5B4-5D11-D86760CA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Testimony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40816-D296-CAE5-5446-0E5047877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598" y="2175837"/>
            <a:ext cx="10058400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4" name="Healthcare for the Homeless Patient Testimony">
            <a:hlinkClick r:id="" action="ppaction://media"/>
            <a:extLst>
              <a:ext uri="{FF2B5EF4-FFF2-40B4-BE49-F238E27FC236}">
                <a16:creationId xmlns:a16="http://schemas.microsoft.com/office/drawing/2014/main" id="{055ECEB6-DD4E-3097-6A69-71CAC2839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1768929"/>
            <a:ext cx="2106385" cy="38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920A1F-02C1-A55A-51E3-700FBC71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BA2F21-C40F-D77C-6931-9CA3C3B09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Sometimes patients report they aren't sure if it's working anymore, can't tell until they stop getting injection </a:t>
            </a:r>
          </a:p>
          <a:p>
            <a:r>
              <a:rPr lang="en-US"/>
              <a:t>Try to introduce people to other providers, team approach </a:t>
            </a:r>
          </a:p>
          <a:p>
            <a:r>
              <a:rPr lang="en-US"/>
              <a:t>Low barrier scheduling so if someone misses their injection they can get it as soon as possible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3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B93D-5394-DD11-3C0F-9EAFEDDE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Georgia"/>
              </a:rPr>
              <a:t>Financial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B8CF-59F9-D1F6-E6D3-61D5C731B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No disclosures to report</a:t>
            </a:r>
          </a:p>
        </p:txBody>
      </p:sp>
    </p:spTree>
    <p:extLst>
      <p:ext uri="{BB962C8B-B14F-4D97-AF65-F5344CB8AC3E}">
        <p14:creationId xmlns:p14="http://schemas.microsoft.com/office/powerpoint/2010/main" val="301418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FBDC-7AAC-D645-9EBE-CD039044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Withdrawal and Xylazine ("tranq")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A5D8-BFAB-C1DB-CB3B-39800B4A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>
              <a:buClr>
                <a:srgbClr val="558BB8"/>
              </a:buClr>
            </a:pPr>
            <a:r>
              <a:rPr lang="en-US"/>
              <a:t>Even if a person has no symptoms of opioid withdrawal, we can't forget about xylazine!</a:t>
            </a:r>
          </a:p>
          <a:p>
            <a:pPr>
              <a:buClr>
                <a:srgbClr val="558BB8"/>
              </a:buClr>
            </a:pPr>
            <a:r>
              <a:rPr lang="en-US"/>
              <a:t>Offer comfort meds</a:t>
            </a:r>
          </a:p>
          <a:p>
            <a:pPr>
              <a:buClr>
                <a:srgbClr val="558BB8"/>
              </a:buClr>
            </a:pPr>
            <a:r>
              <a:rPr lang="en-US"/>
              <a:t>Clonidine, Zofran, Benadryl, </a:t>
            </a:r>
            <a:r>
              <a:rPr lang="en-US" err="1"/>
              <a:t>tizandine</a:t>
            </a:r>
            <a:r>
              <a:rPr lang="en-US"/>
              <a:t> </a:t>
            </a:r>
          </a:p>
          <a:p>
            <a:pPr>
              <a:buClr>
                <a:srgbClr val="558BB8"/>
              </a:buClr>
            </a:pPr>
            <a:r>
              <a:rPr lang="en-US"/>
              <a:t>Call patient to follow up the next day</a:t>
            </a:r>
          </a:p>
        </p:txBody>
      </p:sp>
    </p:spTree>
    <p:extLst>
      <p:ext uri="{BB962C8B-B14F-4D97-AF65-F5344CB8AC3E}">
        <p14:creationId xmlns:p14="http://schemas.microsoft.com/office/powerpoint/2010/main" val="2462726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4936-B8B0-7C6B-7129-FEAAF53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Oral tox swabs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EF095-D492-44DD-A4CF-02182F1D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>
              <a:buClr>
                <a:srgbClr val="558BB8"/>
              </a:buClr>
            </a:pPr>
            <a:r>
              <a:rPr lang="en-US"/>
              <a:t>Sometimes negative in saliva with patients receiving LAI-bupe.</a:t>
            </a:r>
          </a:p>
        </p:txBody>
      </p:sp>
    </p:spTree>
    <p:extLst>
      <p:ext uri="{BB962C8B-B14F-4D97-AF65-F5344CB8AC3E}">
        <p14:creationId xmlns:p14="http://schemas.microsoft.com/office/powerpoint/2010/main" val="165936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78D6-C20F-5F5F-F171-E9D41C6C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Statistics: </a:t>
            </a:r>
            <a:br>
              <a:rPr lang="en-US"/>
            </a:br>
            <a:r>
              <a:rPr lang="en-US"/>
              <a:t>(Current participants)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12C0-B1D8-9374-7275-8746420E8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/>
              <a:t>Retention in LAI-Bupe program (Sept 2022 until present): </a:t>
            </a:r>
          </a:p>
          <a:p>
            <a:pPr>
              <a:buClr>
                <a:srgbClr val="558BB8"/>
              </a:buClr>
            </a:pP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DCAA62D-DECE-9908-C128-5A1EDEC51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04599"/>
              </p:ext>
            </p:extLst>
          </p:nvPr>
        </p:nvGraphicFramePr>
        <p:xfrm>
          <a:off x="2226623" y="2632362"/>
          <a:ext cx="8220891" cy="3295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567405700"/>
                    </a:ext>
                  </a:extLst>
                </a:gridCol>
                <a:gridCol w="4136571">
                  <a:extLst>
                    <a:ext uri="{9D8B030D-6E8A-4147-A177-3AD203B41FA5}">
                      <a16:colId xmlns:a16="http://schemas.microsoft.com/office/drawing/2014/main" val="1885836159"/>
                    </a:ext>
                  </a:extLst>
                </a:gridCol>
              </a:tblGrid>
              <a:tr h="708947">
                <a:tc>
                  <a:txBody>
                    <a:bodyPr/>
                    <a:lstStyle/>
                    <a:p>
                      <a:r>
                        <a:rPr lang="en-US"/>
                        <a:t>Length of time since starting LAI-Bupe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# of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927471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/>
                        <a:t>&lt; 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31968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/>
                        <a:t>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509176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/>
                        <a:t>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707729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/>
                        <a:t>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732915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/>
                        <a:t>&gt;12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913494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Stopped injections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7237"/>
                  </a:ext>
                </a:extLst>
              </a:tr>
              <a:tr h="369452"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542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7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2F79-2BEE-620C-1F27-A50B9285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Georgia"/>
              </a:rPr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E1E9F-1110-0A38-4EB9-A8AEDF64D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/>
              <a:t>Number of overdoses within 6 months of last LAI-Bupe: 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8000"/>
              <a:t>Zero!!!</a:t>
            </a:r>
            <a:endParaRPr lang="en-US" sz="4000"/>
          </a:p>
        </p:txBody>
      </p:sp>
      <p:pic>
        <p:nvPicPr>
          <p:cNvPr id="4" name="Picture 4" descr="Man celebrating in studio">
            <a:extLst>
              <a:ext uri="{FF2B5EF4-FFF2-40B4-BE49-F238E27FC236}">
                <a16:creationId xmlns:a16="http://schemas.microsoft.com/office/drawing/2014/main" id="{A03584EA-20D3-B8C4-4830-1E64DBC3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58" y="3169653"/>
            <a:ext cx="3745831" cy="24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2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48C0-D54F-878D-B42D-70FFCF16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Study- </a:t>
            </a:r>
            <a:r>
              <a:rPr lang="en-US" err="1"/>
              <a:t>microdosing</a:t>
            </a:r>
            <a:r>
              <a:rPr lang="en-US"/>
              <a:t> to LAI Bupe in patient with active use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10F91-A9DF-E879-C635-5E5FFD789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Gill Sans MT"/>
              </a:rPr>
              <a:t>Pt is male in 30s, </a:t>
            </a:r>
            <a:r>
              <a:rPr lang="en-US" err="1">
                <a:latin typeface="Gill Sans MT"/>
              </a:rPr>
              <a:t>hx</a:t>
            </a:r>
            <a:r>
              <a:rPr lang="en-US">
                <a:latin typeface="Gill Sans MT"/>
              </a:rPr>
              <a:t> of lung abscess and R lobectomy, no cardiac </a:t>
            </a:r>
            <a:r>
              <a:rPr lang="en-US" err="1">
                <a:latin typeface="Gill Sans MT"/>
              </a:rPr>
              <a:t>hx</a:t>
            </a:r>
            <a:r>
              <a:rPr lang="en-US">
                <a:latin typeface="Gill Sans MT"/>
              </a:rPr>
              <a:t> or other acute health concerns</a:t>
            </a:r>
            <a:endParaRPr lang="en-US"/>
          </a:p>
          <a:p>
            <a:pPr>
              <a:buClr>
                <a:srgbClr val="558BB8"/>
              </a:buClr>
            </a:pPr>
            <a:r>
              <a:rPr lang="en-US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Began using at 17 </a:t>
            </a:r>
            <a:r>
              <a:rPr lang="en-US" err="1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yo</a:t>
            </a:r>
            <a:r>
              <a:rPr lang="en-US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, IVDU since 21</a:t>
            </a:r>
          </a:p>
          <a:p>
            <a:pPr>
              <a:buClr>
                <a:srgbClr val="558BB8"/>
              </a:buClr>
            </a:pPr>
            <a:r>
              <a:rPr lang="en-US">
                <a:latin typeface="Gill Sans MT"/>
              </a:rPr>
              <a:t>Had a goal of getting on LAI </a:t>
            </a:r>
            <a:r>
              <a:rPr lang="en-US" err="1">
                <a:latin typeface="Gill Sans MT"/>
              </a:rPr>
              <a:t>bupe</a:t>
            </a:r>
            <a:r>
              <a:rPr lang="en-US">
                <a:latin typeface="Gill Sans MT"/>
              </a:rPr>
              <a:t> </a:t>
            </a:r>
            <a:endParaRPr lang="en-US"/>
          </a:p>
          <a:p>
            <a:pPr>
              <a:buClr>
                <a:srgbClr val="558BB8"/>
              </a:buClr>
            </a:pPr>
            <a:r>
              <a:rPr lang="en-US">
                <a:latin typeface="Gill Sans MT"/>
              </a:rPr>
              <a:t>Began at 2 bundles per day, cut back over the course of 2 months to 6 bags but experienced significant </a:t>
            </a:r>
            <a:r>
              <a:rPr lang="en-US" err="1">
                <a:latin typeface="Gill Sans MT"/>
              </a:rPr>
              <a:t>tranq</a:t>
            </a:r>
            <a:r>
              <a:rPr lang="en-US">
                <a:latin typeface="Gill Sans MT"/>
              </a:rPr>
              <a:t> w/d when he tried to stop completely </a:t>
            </a:r>
            <a:endParaRPr lang="en-US"/>
          </a:p>
          <a:p>
            <a:pPr>
              <a:buClr>
                <a:srgbClr val="558BB8"/>
              </a:buClr>
            </a:pPr>
            <a:r>
              <a:rPr lang="en-US">
                <a:latin typeface="Gill Sans MT"/>
              </a:rPr>
              <a:t>Could not tolerate more than1 film daily, and not every day </a:t>
            </a:r>
            <a:endParaRPr lang="en-US"/>
          </a:p>
          <a:p>
            <a:pPr>
              <a:buClr>
                <a:srgbClr val="558BB8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18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8B411-647B-C24E-3137-4A734D20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Began </a:t>
            </a:r>
            <a:r>
              <a:rPr lang="en-US" sz="2400" err="1"/>
              <a:t>Microdosing</a:t>
            </a:r>
            <a:r>
              <a:rPr lang="en-US" sz="2400"/>
              <a:t>, using transdermal buprenorphine (</a:t>
            </a:r>
            <a:r>
              <a:rPr lang="en-US" sz="2400" err="1"/>
              <a:t>Butrans</a:t>
            </a:r>
            <a:r>
              <a:rPr lang="en-US" sz="2400"/>
              <a:t> patch</a:t>
            </a:r>
            <a:r>
              <a:rPr lang="en-US" sz="2000"/>
              <a:t>)</a:t>
            </a:r>
            <a:br>
              <a:rPr lang="en-US" sz="2000"/>
            </a:br>
            <a:r>
              <a:rPr lang="en-US" sz="2000"/>
              <a:t>**off label, dx of chronic pain required </a:t>
            </a:r>
            <a:endParaRPr lang="en-US" sz="2000">
              <a:latin typeface="Georgi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6FA62-3B61-F439-F5B7-AA48A66D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77" y="2768389"/>
            <a:ext cx="10187796" cy="42952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1: 20mcg 2 patches </a:t>
            </a:r>
            <a:r>
              <a:rPr lang="en-US" b="0" i="0" u="none" strike="noStrike" baseline="0" err="1">
                <a:solidFill>
                  <a:srgbClr val="000000"/>
                </a:solidFill>
                <a:latin typeface="Calibri"/>
                <a:cs typeface="Calibri"/>
              </a:rPr>
              <a:t>transdermally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 (equivalent to </a:t>
            </a:r>
            <a:r>
              <a:rPr lang="en-US" err="1">
                <a:solidFill>
                  <a:srgbClr val="000000"/>
                </a:solidFill>
                <a:latin typeface="Calibri"/>
                <a:cs typeface="Calibri"/>
              </a:rPr>
              <a:t>bupe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 0.5mg daily),</a:t>
            </a:r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 and then slowly </a:t>
            </a:r>
            <a:r>
              <a:rPr lang="en-US" b="0" i="0" u="none" strike="noStrike" baseline="0" err="1">
                <a:solidFill>
                  <a:srgbClr val="000000"/>
                </a:solidFill>
                <a:latin typeface="Calibri"/>
                <a:cs typeface="Calibri"/>
              </a:rPr>
              <a:t>uptitrate</a:t>
            </a:r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 SL.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>
              <a:solidFill>
                <a:srgbClr val="000000"/>
              </a:solidFill>
              <a:latin typeface="Trebuchet MS" panose="020B0603020202020204"/>
              <a:cs typeface="Calibri"/>
            </a:endParaRPr>
          </a:p>
          <a:p>
            <a:pPr>
              <a:buClr>
                <a:srgbClr val="558BB8"/>
              </a:buClr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2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: Leave patch in place </a:t>
            </a:r>
            <a:endParaRPr lang="en-US"/>
          </a:p>
          <a:p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3: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 1 mg SL</a:t>
            </a:r>
          </a:p>
          <a:p>
            <a:pPr marR="0" algn="l" rtl="0"/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4: 1.5mg SL</a:t>
            </a:r>
          </a:p>
          <a:p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5: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 2.0mg SL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marR="0" algn="l" rtl="0"/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6: 2.5mg SL</a:t>
            </a:r>
          </a:p>
          <a:p>
            <a:pPr marR="0" algn="l" rtl="0"/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day 7: 3mg SL</a:t>
            </a:r>
          </a:p>
          <a:p>
            <a:pPr>
              <a:buClr>
                <a:srgbClr val="558BB8"/>
              </a:buClr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day 8: 4mg SL (remove patch)</a:t>
            </a:r>
          </a:p>
          <a:p>
            <a:pPr>
              <a:buClr>
                <a:srgbClr val="558BB8"/>
              </a:buClr>
            </a:pPr>
            <a:r>
              <a:rPr lang="en-US">
                <a:solidFill>
                  <a:srgbClr val="000000"/>
                </a:solidFill>
                <a:latin typeface="Trebuchet MS"/>
                <a:cs typeface="Calibri"/>
              </a:rPr>
              <a:t>Then began to go up 2mg day until 16 mg</a:t>
            </a:r>
          </a:p>
          <a:p>
            <a:pPr marR="0" algn="l" rtl="0"/>
            <a:r>
              <a:rPr lang="en-US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added clonidine TID while </a:t>
            </a:r>
            <a:r>
              <a:rPr lang="en-US" b="0" i="0" u="none" strike="noStrike" baseline="0" err="1">
                <a:solidFill>
                  <a:srgbClr val="000000"/>
                </a:solidFill>
                <a:latin typeface="Calibri"/>
                <a:cs typeface="Calibri"/>
              </a:rPr>
              <a:t>uptitrating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709CC-2F24-191C-D0F6-025DAF53C9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890802"/>
            <a:ext cx="11411879" cy="8985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0">
                <a:solidFill>
                  <a:srgbClr val="000000"/>
                </a:solidFill>
              </a:rPr>
              <a:t>We started via </a:t>
            </a:r>
            <a:r>
              <a:rPr lang="en-US" sz="1600" b="0" err="1">
                <a:solidFill>
                  <a:srgbClr val="000000"/>
                </a:solidFill>
              </a:rPr>
              <a:t>Butrans</a:t>
            </a:r>
            <a:r>
              <a:rPr lang="en-US" sz="1600" b="0">
                <a:solidFill>
                  <a:srgbClr val="000000"/>
                </a:solidFill>
              </a:rPr>
              <a:t> 20mcgpatch x 2 applied in office (alternatively use 0.5mg or ¼ of </a:t>
            </a:r>
            <a:r>
              <a:rPr lang="en-US" sz="1600" err="1">
                <a:solidFill>
                  <a:srgbClr val="000000"/>
                </a:solidFill>
              </a:rPr>
              <a:t>bupe</a:t>
            </a:r>
            <a:r>
              <a:rPr lang="en-US" sz="1600" b="0">
                <a:solidFill>
                  <a:srgbClr val="000000"/>
                </a:solidFill>
              </a:rPr>
              <a:t> 2mg SL film)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721233-1843-CA0D-E1A5-DEC4E4AA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Injection given at day 21 after </a:t>
            </a:r>
            <a:r>
              <a:rPr lang="en-US" err="1"/>
              <a:t>microdosing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259324-3F64-31FB-2628-CFBC273B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Was still using 3 bags daily, but was up to 24mg </a:t>
            </a:r>
            <a:r>
              <a:rPr lang="en-US" err="1"/>
              <a:t>bupe</a:t>
            </a:r>
            <a:r>
              <a:rPr lang="en-US"/>
              <a:t> daily </a:t>
            </a:r>
          </a:p>
          <a:p>
            <a:pPr>
              <a:buClr>
                <a:srgbClr val="558BB8"/>
              </a:buClr>
            </a:pPr>
            <a:r>
              <a:rPr lang="en-US"/>
              <a:t>Increased risk of </a:t>
            </a:r>
            <a:r>
              <a:rPr lang="en-US" err="1"/>
              <a:t>precip</a:t>
            </a:r>
            <a:r>
              <a:rPr lang="en-US"/>
              <a:t> w/d with certain fentanyl analogues in pts taking &lt;24mg daily </a:t>
            </a:r>
          </a:p>
          <a:p>
            <a:r>
              <a:rPr lang="en-US"/>
              <a:t>Very minimal precipitated withdrawal </a:t>
            </a:r>
          </a:p>
          <a:p>
            <a:r>
              <a:rPr lang="en-US"/>
              <a:t>Continued supplemental films at BID </a:t>
            </a:r>
          </a:p>
          <a:p>
            <a:pPr>
              <a:buClr>
                <a:srgbClr val="558BB8"/>
              </a:buClr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5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C32117-9CF3-EFF0-9C8D-E3B2B849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Update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B3AC59-E232-35A7-2410-8C498B796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Patient continued on </a:t>
            </a:r>
            <a:r>
              <a:rPr lang="en-US" err="1"/>
              <a:t>Sublocade</a:t>
            </a:r>
            <a:r>
              <a:rPr lang="en-US"/>
              <a:t> from December 2021-April 2022</a:t>
            </a:r>
          </a:p>
          <a:p>
            <a:pPr marL="0" indent="0">
              <a:buNone/>
            </a:pPr>
            <a:r>
              <a:rPr lang="en-US"/>
              <a:t>8/3/22 UDS: </a:t>
            </a:r>
          </a:p>
          <a:p>
            <a:pPr marL="0" indent="0">
              <a:buNone/>
            </a:pPr>
            <a:r>
              <a:rPr lang="en-US" err="1"/>
              <a:t>Norbupe</a:t>
            </a:r>
            <a:r>
              <a:rPr lang="en-US"/>
              <a:t>: 358</a:t>
            </a:r>
          </a:p>
          <a:p>
            <a:pPr marL="0" indent="0">
              <a:buNone/>
            </a:pPr>
            <a:r>
              <a:rPr lang="en-US"/>
              <a:t>Bupe: 142</a:t>
            </a:r>
          </a:p>
          <a:p>
            <a:pPr marL="0" indent="0">
              <a:buNone/>
            </a:pPr>
            <a:r>
              <a:rPr lang="en-US"/>
              <a:t>(no SL </a:t>
            </a:r>
            <a:r>
              <a:rPr lang="en-US" err="1"/>
              <a:t>bup</a:t>
            </a:r>
            <a:r>
              <a:rPr lang="en-US"/>
              <a:t> in 4 + months)</a:t>
            </a:r>
          </a:p>
          <a:p>
            <a:pPr marL="0" indent="0">
              <a:buNone/>
            </a:pPr>
            <a:r>
              <a:rPr lang="en-US"/>
              <a:t>3/22/23: +POC (concentration &gt;5ng/mL)- no </a:t>
            </a:r>
            <a:r>
              <a:rPr lang="en-US" err="1"/>
              <a:t>bupe</a:t>
            </a:r>
            <a:r>
              <a:rPr lang="en-US"/>
              <a:t> in ~11 months </a:t>
            </a:r>
          </a:p>
          <a:p>
            <a:pPr marL="0" indent="0">
              <a:buNone/>
            </a:pPr>
            <a:r>
              <a:rPr lang="en-US"/>
              <a:t>Using 1 bundle daily, thinking about restarting SL </a:t>
            </a:r>
            <a:r>
              <a:rPr lang="en-US" err="1"/>
              <a:t>bupe</a:t>
            </a:r>
            <a:r>
              <a:rPr lang="en-US"/>
              <a:t> and getting back on LAI bupe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85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tage movie ending frame">
            <a:extLst>
              <a:ext uri="{FF2B5EF4-FFF2-40B4-BE49-F238E27FC236}">
                <a16:creationId xmlns:a16="http://schemas.microsoft.com/office/drawing/2014/main" id="{65DB096A-378C-452E-D23F-D8342FE6F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483" r="22668" b="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EF7FD-C809-CD02-0C11-824D5433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pPr algn="ctr"/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5B45-ED4D-85C8-6F1A-0921AAF6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LAI-</a:t>
            </a:r>
            <a:r>
              <a:rPr lang="en-US" sz="1700" err="1"/>
              <a:t>bupe</a:t>
            </a:r>
            <a:r>
              <a:rPr lang="en-US" sz="1700"/>
              <a:t> is a very effective and safe option for patients with OUD, whether stable or unstable in their recovery</a:t>
            </a:r>
          </a:p>
          <a:p>
            <a:pPr>
              <a:buClr>
                <a:srgbClr val="558BB8"/>
              </a:buClr>
            </a:pPr>
            <a:r>
              <a:rPr lang="en-US" sz="1700"/>
              <a:t>Education is key!  Talk about LAI-bupe at every visit, unless there is a really compelling reason not to do so</a:t>
            </a:r>
          </a:p>
          <a:p>
            <a:pPr>
              <a:buClr>
                <a:srgbClr val="558BB8"/>
              </a:buClr>
            </a:pPr>
            <a:r>
              <a:rPr lang="en-US" sz="1700"/>
              <a:t>Be sure to prepare for and take care of precipitated withdrawal</a:t>
            </a:r>
          </a:p>
          <a:p>
            <a:pPr>
              <a:buClr>
                <a:srgbClr val="558BB8"/>
              </a:buClr>
            </a:pPr>
            <a:r>
              <a:rPr lang="en-US" sz="1700"/>
              <a:t>Testimonials from other participants can often help an uncertain patient agree to try LAI-</a:t>
            </a:r>
            <a:r>
              <a:rPr lang="en-US" sz="1700" err="1"/>
              <a:t>bupe</a:t>
            </a:r>
            <a:endParaRPr lang="en-US" sz="1700"/>
          </a:p>
          <a:p>
            <a:pPr>
              <a:buClr>
                <a:srgbClr val="558BB8"/>
              </a:buClr>
            </a:pPr>
            <a:r>
              <a:rPr lang="en-US" sz="1700"/>
              <a:t>A negative experience with the first injection might deter a second shot, so be sure to prepare patient and use proper analgesia.</a:t>
            </a:r>
          </a:p>
          <a:p>
            <a:pPr>
              <a:buClr>
                <a:srgbClr val="558BB8"/>
              </a:buClr>
            </a:pPr>
            <a:r>
              <a:rPr lang="en-US" sz="1700"/>
              <a:t>Low-barrier care is a really good way to make sure patients continue to get their injections consistently</a:t>
            </a:r>
          </a:p>
          <a:p>
            <a:pPr>
              <a:buClr>
                <a:srgbClr val="558BB8"/>
              </a:buClr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862577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A56F-4548-DFEA-7768-316F5B17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>
            <a:normAutofit/>
          </a:bodyPr>
          <a:lstStyle/>
          <a:p>
            <a:r>
              <a:rPr lang="en-US" sz="4000"/>
              <a:t>Questions?</a:t>
            </a:r>
            <a:endParaRPr lang="en-US" sz="4000">
              <a:latin typeface="Georgia"/>
            </a:endParaRPr>
          </a:p>
        </p:txBody>
      </p:sp>
      <p:pic>
        <p:nvPicPr>
          <p:cNvPr id="5" name="Picture 5" descr="A picture containing dog, ground, brown, mammal&#10;&#10;Description automatically generated">
            <a:extLst>
              <a:ext uri="{FF2B5EF4-FFF2-40B4-BE49-F238E27FC236}">
                <a16:creationId xmlns:a16="http://schemas.microsoft.com/office/drawing/2014/main" id="{2E323AEA-2A21-A4E2-5D72-89E454C3A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4" r="9564" b="-1"/>
          <a:stretch/>
        </p:blipFill>
        <p:spPr>
          <a:xfrm>
            <a:off x="633999" y="352533"/>
            <a:ext cx="6912217" cy="5588101"/>
          </a:xfrm>
          <a:prstGeom prst="rect">
            <a:avLst/>
          </a:prstGeom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5219DB6E-7E46-47D9-9FB3-BDB74DA54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121408"/>
            <a:ext cx="3677263" cy="409257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1456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occer ball kicked in net">
            <a:extLst>
              <a:ext uri="{FF2B5EF4-FFF2-40B4-BE49-F238E27FC236}">
                <a16:creationId xmlns:a16="http://schemas.microsoft.com/office/drawing/2014/main" id="{86C97143-F227-BDA4-16FD-03652F94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0" r="35772" b="-1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F22EB-AD08-37C9-4095-7DE299BB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>
                <a:latin typeface="Georgia"/>
              </a:rPr>
              <a:t>Objectives 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75BD81-D10B-2EA0-7664-209ABD605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latin typeface="Trebuchet MS"/>
              <a:cs typeface="Arial"/>
            </a:endParaRPr>
          </a:p>
          <a:p>
            <a:pPr>
              <a:buClr>
                <a:srgbClr val="558BB8"/>
              </a:buClr>
            </a:pPr>
            <a:r>
              <a:rPr lang="en-US" sz="1800">
                <a:latin typeface="Trebuchet MS"/>
                <a:cs typeface="Arial"/>
              </a:rPr>
              <a:t>After participating in this session, attendees will be able to list potential candidates for Long-Acting Injectable Buprenorphine. </a:t>
            </a:r>
            <a:endParaRPr lang="en-US" sz="1800"/>
          </a:p>
          <a:p>
            <a:pPr>
              <a:buClr>
                <a:srgbClr val="558BB8"/>
              </a:buClr>
            </a:pPr>
            <a:r>
              <a:rPr lang="en-US" sz="1800">
                <a:latin typeface="Trebuchet MS"/>
                <a:cs typeface="Arial"/>
              </a:rPr>
              <a:t>Attendees will be able to describe how LAIB can be an integral part of a harm reduction oriented MOUD program. </a:t>
            </a:r>
          </a:p>
          <a:p>
            <a:pPr>
              <a:buClr>
                <a:srgbClr val="558BB8"/>
              </a:buClr>
            </a:pPr>
            <a:r>
              <a:rPr lang="en-US" sz="1800">
                <a:latin typeface="Trebuchet MS"/>
                <a:cs typeface="Arial"/>
              </a:rPr>
              <a:t>Attendees will be able to design a system to incorporate LAIB into their own MOUD practices. </a:t>
            </a:r>
            <a:endParaRPr lang="en-US" sz="180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5832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6A31C45A-9100-9650-F40B-586D57570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3" r="31374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9FF011-88A5-4B89-AD4A-E08820CE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995D9-4CFB-2ADC-1448-6CD9C18F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400"/>
              <a:t>Quick Poll: How many of you have you been using LAI bupe in your practices?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B961-C32E-196D-F675-A0C521E1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b="1"/>
          </a:p>
          <a:p>
            <a:r>
              <a:rPr lang="en-US" sz="1800"/>
              <a:t>For those who are still thinking about starting, what info do you need to get started?  </a:t>
            </a:r>
          </a:p>
          <a:p>
            <a:r>
              <a:rPr lang="en-US" sz="1800"/>
              <a:t>For those who are experienced with LAI bupe, what questions do you have, or what challenges have you encountered? </a:t>
            </a:r>
          </a:p>
          <a:p>
            <a:endParaRPr lang="en-US" sz="1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EAFFD-C82E-4805-8EFA-403C6D826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EDC28443-F61D-4568-A939-A57CC8BE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62A386-B011-43D7-945D-36EB3CBC3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8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oy in park holding magnifying glass to eye with friends">
            <a:extLst>
              <a:ext uri="{FF2B5EF4-FFF2-40B4-BE49-F238E27FC236}">
                <a16:creationId xmlns:a16="http://schemas.microsoft.com/office/drawing/2014/main" id="{73CC788C-C29D-99D7-111F-B6E838B7D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7" r="225" b="-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BF769-7D62-39E2-BAD3-EF5F503A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400"/>
              <a:t>Identifying candidates for LAI Bupe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F80B2-64F2-532A-527C-19020BB6F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/>
              <a:t>More research on people with substance use issues who are stable in recovery </a:t>
            </a:r>
          </a:p>
          <a:p>
            <a:pPr lvl="1"/>
            <a:r>
              <a:rPr lang="en-US"/>
              <a:t>Participants who are working full time/inflexible schedules</a:t>
            </a:r>
          </a:p>
          <a:p>
            <a:pPr lvl="1"/>
            <a:r>
              <a:rPr lang="en-US"/>
              <a:t>Participants who don’t need as frequent contact with a provider </a:t>
            </a:r>
          </a:p>
          <a:p>
            <a:pPr lvl="1"/>
            <a:r>
              <a:rPr lang="en-US"/>
              <a:t>Participants who feel stable on current regimen </a:t>
            </a:r>
          </a:p>
          <a:p>
            <a:pPr lvl="1"/>
            <a:r>
              <a:rPr lang="en-US"/>
              <a:t>Participants who want to get away from “daily dosing”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18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C4C5769-E723-4A1E-B4F6-F6BB27AE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878380D-0E99-4278-9939-702074B8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21017-1026-24AA-33B4-26130385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860101" cy="5582207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Identifying candidates for LAI Bupe (cont’d)</a:t>
            </a: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A92D53-A461-451B-87E6-8746F6FC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857A4-2CB8-69A1-B156-1CB27D13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57" y="643465"/>
            <a:ext cx="6469168" cy="5586215"/>
          </a:xfrm>
        </p:spPr>
        <p:txBody>
          <a:bodyPr anchor="ctr">
            <a:normAutofit/>
          </a:bodyPr>
          <a:lstStyle/>
          <a:p>
            <a:r>
              <a:rPr lang="en-US"/>
              <a:t>However, LAI </a:t>
            </a:r>
            <a:r>
              <a:rPr lang="en-US" err="1"/>
              <a:t>bupe</a:t>
            </a:r>
            <a:r>
              <a:rPr lang="en-US"/>
              <a:t> can also be a great option for participants who are struggling with their recovery</a:t>
            </a:r>
          </a:p>
          <a:p>
            <a:pPr lvl="1"/>
            <a:r>
              <a:rPr lang="en-US"/>
              <a:t>History of lost/stolen prescriptions</a:t>
            </a:r>
          </a:p>
          <a:p>
            <a:pPr lvl="1"/>
            <a:r>
              <a:rPr lang="en-US"/>
              <a:t>History of prescription diversion </a:t>
            </a:r>
          </a:p>
          <a:p>
            <a:pPr lvl="1"/>
            <a:r>
              <a:rPr lang="en-US"/>
              <a:t>History of missed appointments</a:t>
            </a:r>
          </a:p>
          <a:p>
            <a:pPr lvl="1">
              <a:buClr>
                <a:srgbClr val="558BB8"/>
              </a:buClr>
            </a:pPr>
            <a:r>
              <a:rPr lang="en-US"/>
              <a:t>History of overdose</a:t>
            </a:r>
          </a:p>
          <a:p>
            <a:pPr lvl="1"/>
            <a:r>
              <a:rPr lang="en-US"/>
              <a:t>UDS negative for buprenorphine, but positive for opioids </a:t>
            </a:r>
          </a:p>
          <a:p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003ABC2-0D2A-42E5-9778-D9E8DBB54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35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49EC-345C-D01C-204D-A575A90B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When to begin convos about LAI </a:t>
            </a:r>
            <a:r>
              <a:rPr lang="en-US" err="1"/>
              <a:t>bupe</a:t>
            </a:r>
            <a:r>
              <a:rPr lang="en-US"/>
              <a:t>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8E5DF-F099-2495-5C79-E41A03F65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As early as possible! </a:t>
            </a:r>
          </a:p>
          <a:p>
            <a:r>
              <a:rPr lang="en-US"/>
              <a:t>Present to participants early on in treatment plan as one option for MOUD </a:t>
            </a:r>
          </a:p>
          <a:p>
            <a:r>
              <a:rPr lang="en-US"/>
              <a:t>May take several months for them to be ready </a:t>
            </a:r>
          </a:p>
          <a:p>
            <a:r>
              <a:rPr lang="en-US"/>
              <a:t>Be sure they understand the difference between LAI </a:t>
            </a:r>
            <a:r>
              <a:rPr lang="en-US" err="1"/>
              <a:t>bupe</a:t>
            </a:r>
            <a:r>
              <a:rPr lang="en-US"/>
              <a:t> and injectable naltrexone</a:t>
            </a:r>
          </a:p>
          <a:p>
            <a:pPr>
              <a:buClr>
                <a:srgbClr val="558BB8"/>
              </a:buClr>
            </a:pPr>
            <a:endParaRPr lang="en-US"/>
          </a:p>
          <a:p>
            <a:pPr>
              <a:buClr>
                <a:srgbClr val="558BB8"/>
              </a:buClr>
            </a:pPr>
            <a:endParaRPr lang="en-US"/>
          </a:p>
          <a:p>
            <a:endParaRPr lang="en-US"/>
          </a:p>
        </p:txBody>
      </p:sp>
      <p:pic>
        <p:nvPicPr>
          <p:cNvPr id="8" name="Picture 9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0A085221-289E-88E8-D422-26FFA73B5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0" r="14581" b="1"/>
          <a:stretch/>
        </p:blipFill>
        <p:spPr>
          <a:xfrm>
            <a:off x="6361113" y="2193036"/>
            <a:ext cx="4773168" cy="39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3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1D4C-9183-DA47-815E-EB121D768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Before the initial injection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BDFF7-70CF-A789-AE96-2CEFB8F3A446}"/>
              </a:ext>
            </a:extLst>
          </p:cNvPr>
          <p:cNvSpPr txBox="1"/>
          <p:nvPr/>
        </p:nvSpPr>
        <p:spPr>
          <a:xfrm>
            <a:off x="597646" y="791882"/>
            <a:ext cx="4945529" cy="4601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DCFE6E89-F515-E395-4A21-FFEF62407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35215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6769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C4C5769-E723-4A1E-B4F6-F6BB27AE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78380D-0E99-4278-9939-702074B8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ECC24-06B7-7B36-A525-06F272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Initiation: stable vs. unstable 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A92D53-A461-451B-87E6-8746F6FC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0F035DC-F0B1-8DCA-4229-771DF5C3F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57" y="643465"/>
            <a:ext cx="6469168" cy="5586215"/>
          </a:xfrm>
        </p:spPr>
        <p:txBody>
          <a:bodyPr anchor="ctr">
            <a:normAutofit/>
          </a:bodyPr>
          <a:lstStyle/>
          <a:p>
            <a:r>
              <a:rPr lang="en-US"/>
              <a:t>Initiation: stable vs. unstable </a:t>
            </a:r>
          </a:p>
          <a:p>
            <a:r>
              <a:rPr lang="en-US"/>
              <a:t>For all participants, try to have baseline CMP (although not a dealbreaker if you can’t)</a:t>
            </a:r>
          </a:p>
          <a:p>
            <a:r>
              <a:rPr lang="en-US"/>
              <a:t>IF STABLE on </a:t>
            </a:r>
            <a:r>
              <a:rPr lang="en-US" err="1"/>
              <a:t>bupe</a:t>
            </a:r>
            <a:r>
              <a:rPr lang="en-US">
                <a:sym typeface="Wingdings" panose="05000000000000000000" pitchFamily="2" charset="2"/>
              </a:rPr>
              <a:t> can initiate as soon as they want</a:t>
            </a:r>
            <a:endParaRPr lang="en-US"/>
          </a:p>
          <a:p>
            <a:pPr lvl="1"/>
            <a:r>
              <a:rPr lang="en-US">
                <a:sym typeface="Wingdings" panose="05000000000000000000" pitchFamily="2" charset="2"/>
              </a:rPr>
              <a:t>If maintenance SL dose &gt;10mg/day, would bridge with at least another 1-2 films x 1-2 weeks, until they adjust to new dose</a:t>
            </a:r>
            <a:endParaRPr lang="en-US"/>
          </a:p>
          <a:p>
            <a:pPr lvl="1"/>
            <a:r>
              <a:rPr lang="en-US">
                <a:sym typeface="Wingdings" panose="05000000000000000000" pitchFamily="2" charset="2"/>
              </a:rPr>
              <a:t>May continue supplemental films longer if needed, and many insurances will cover this to some degree, with or without prior authorization.  </a:t>
            </a:r>
            <a:endParaRPr lang="en-US"/>
          </a:p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003ABC2-0D2A-42E5-9778-D9E8DBB54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42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1580</Words>
  <Application>Microsoft Office PowerPoint</Application>
  <PresentationFormat>Widescreen</PresentationFormat>
  <Paragraphs>171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Georgia</vt:lpstr>
      <vt:lpstr>Gill Sans MT</vt:lpstr>
      <vt:lpstr>Rockwell Extra Bold</vt:lpstr>
      <vt:lpstr>Segoe UI</vt:lpstr>
      <vt:lpstr>Trebuchet MS</vt:lpstr>
      <vt:lpstr>Wingdings</vt:lpstr>
      <vt:lpstr>Wood Type</vt:lpstr>
      <vt:lpstr>Incorporating Long-Acting Injectable Buprenorphine (LAI-Bupe) in MOUD Practice as a Harm Reduction Tool   Kara Cohen, CRNP Máire St. Ledger, CRNP Project HOME Philadelphia, PA </vt:lpstr>
      <vt:lpstr>Financial Disclosure</vt:lpstr>
      <vt:lpstr>Objectives </vt:lpstr>
      <vt:lpstr>Quick Poll: How many of you have you been using LAI bupe in your practices? </vt:lpstr>
      <vt:lpstr>Identifying candidates for LAI Bupe</vt:lpstr>
      <vt:lpstr>Identifying candidates for LAI Bupe (cont’d)</vt:lpstr>
      <vt:lpstr>When to begin convos about LAI bupe? </vt:lpstr>
      <vt:lpstr>Before the initial injection </vt:lpstr>
      <vt:lpstr>Initiation: stable vs. unstable </vt:lpstr>
      <vt:lpstr>Initiation: continued </vt:lpstr>
      <vt:lpstr>Tips for reducing Pain with injection </vt:lpstr>
      <vt:lpstr>LAI-Bupe Administration</vt:lpstr>
      <vt:lpstr>Post-injection</vt:lpstr>
      <vt:lpstr>Possible adverse reactions </vt:lpstr>
      <vt:lpstr>Most important part of 1st injection is setting up 2nd injection </vt:lpstr>
      <vt:lpstr>Supplemental films</vt:lpstr>
      <vt:lpstr>Patient testimony </vt:lpstr>
      <vt:lpstr>Patient Testimony</vt:lpstr>
      <vt:lpstr>Lessons learned</vt:lpstr>
      <vt:lpstr>Withdrawal and Xylazine ("tranq")</vt:lpstr>
      <vt:lpstr>Oral tox swabs </vt:lpstr>
      <vt:lpstr>Statistics:  (Current participants) </vt:lpstr>
      <vt:lpstr>Statistics</vt:lpstr>
      <vt:lpstr>Case Study- microdosing to LAI Bupe in patient with active use </vt:lpstr>
      <vt:lpstr>Began Microdosing, using transdermal buprenorphine (Butrans patch) **off label, dx of chronic pain required </vt:lpstr>
      <vt:lpstr>Injection given at day 21 after microdosing</vt:lpstr>
      <vt:lpstr>Update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 reduction MOUD</dc:title>
  <dc:creator>Kara Cohen</dc:creator>
  <cp:lastModifiedBy>Mary St. Ledger</cp:lastModifiedBy>
  <cp:revision>4</cp:revision>
  <dcterms:created xsi:type="dcterms:W3CDTF">2023-04-19T19:55:58Z</dcterms:created>
  <dcterms:modified xsi:type="dcterms:W3CDTF">2023-05-16T02:28:30Z</dcterms:modified>
</cp:coreProperties>
</file>