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57" r:id="rId6"/>
    <p:sldId id="259" r:id="rId7"/>
    <p:sldId id="262" r:id="rId8"/>
    <p:sldId id="263" r:id="rId9"/>
    <p:sldId id="267" r:id="rId10"/>
    <p:sldId id="268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5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F51C6-59D3-4292-8F6E-85BDBE34D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DFA280-7C4D-E125-520F-6B64A8C397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D6317-2F50-5AFF-505F-AA5A7ABB7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5F47-E0D9-4B49-B7AF-C4A92C37F006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019EC-71C9-294F-1D02-C01485FC3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05193-D9AE-2BA1-7528-5EB4E7CB3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4A42-83B6-447A-AAE3-7BDC9AA73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50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FCA99-5AC7-A299-58CE-FC932E4B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217157-72D1-D6ED-EFD1-5A6338E1E5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E367C-C1EA-7085-8E4F-2073E0528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5F47-E0D9-4B49-B7AF-C4A92C37F006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705FB-4352-53B1-727E-729FCE449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2DEA5-C6D2-EBEC-E570-627660CC2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4A42-83B6-447A-AAE3-7BDC9AA73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29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850E36-2A75-F115-B6E9-7BB76D06F0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732D9A-E7B0-0BCF-9146-273C355F8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3F18D-D8A3-EAF6-876A-D693B996D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5F47-E0D9-4B49-B7AF-C4A92C37F006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EA77E-2B57-E29F-EA2C-C61568880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1D2A5-92FB-140C-4F35-06B64F9AF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4A42-83B6-447A-AAE3-7BDC9AA73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0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AA8BC-DBEF-34C9-9C20-71645047A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BEBD2-B109-7644-C1CC-D3DB43EA2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84C61-1548-4289-CBC9-8998E1F9E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5F47-E0D9-4B49-B7AF-C4A92C37F006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77B62-EB15-8DD4-8661-26ACBD26B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B1164-A775-E0ED-0531-C2E040BE5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4A42-83B6-447A-AAE3-7BDC9AA73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90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F412E-995B-ACAB-64F1-ABC214F17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FBCD1-5D3B-BDFB-5242-47F9FFF43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A3EBA-E4A8-AD78-87AE-69ADA6776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5F47-E0D9-4B49-B7AF-C4A92C37F006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780E3-727F-6BC3-9FA7-5F7E87885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0F368-FE74-1090-8187-D6C80D33F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4A42-83B6-447A-AAE3-7BDC9AA73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38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EDF13-B5CF-DDCE-342F-74BCF970D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69C88-17B5-A65E-3CDB-96E385A61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57864F-7F54-D41D-89A6-8A373E2F5E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16EB6-2AF3-98BE-CE25-D81B1EEDC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5F47-E0D9-4B49-B7AF-C4A92C37F006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66F888-3B0F-845C-9D64-265610C3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4FD9F-0FF8-8EA2-5BE2-528DE4C32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4A42-83B6-447A-AAE3-7BDC9AA73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9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D106D-86E6-BB9A-BC54-FDB270778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CE464-0D1C-0FCB-009D-7DEA2AE86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9AF03D-4001-B7E1-BD54-28D534070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C66575-F3E0-909D-9FB5-68FF21B545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7857FA-D245-A3C4-2DA6-D688E189BA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FC8D6B-BA32-00FE-1E1E-B6095759F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5F47-E0D9-4B49-B7AF-C4A92C37F006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B1B1A2-7DD7-F646-6EFF-EAF131B7B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267319-986A-2F81-8B5B-5F48CCDA6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4A42-83B6-447A-AAE3-7BDC9AA73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02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4AB6C-3B18-3561-63FD-61CDBAC7D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01F867-5CB4-5D30-EB2C-667AC13E4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5F47-E0D9-4B49-B7AF-C4A92C37F006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541231-809A-A003-F88C-1EF0095CD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7DB32B-E67B-C76D-5A9C-1799E610E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4A42-83B6-447A-AAE3-7BDC9AA73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49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E9FAE1-35F8-C9AB-FA3B-DFAD0F350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5F47-E0D9-4B49-B7AF-C4A92C37F006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FD0861-3669-96D6-59BC-FDCEB5D2F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C7876-3620-F45B-D0F9-6FE2D6F6B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4A42-83B6-447A-AAE3-7BDC9AA73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82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8415F-FDA9-F556-9B5F-E4D3792BD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A4340-F1A6-92D2-EB74-D66A07199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8457CD-DDB8-A5A4-0453-F09F8FA91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D0ED19-FB77-66D1-3C7E-F0947D0D8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5F47-E0D9-4B49-B7AF-C4A92C37F006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CEB025-DEF2-B45B-D264-483AE1B4B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A7ED3-F140-AB2C-DA48-E798E6CBA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4A42-83B6-447A-AAE3-7BDC9AA73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05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8FA00-9900-4E28-0C84-8141886D7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401C25-F364-1F59-1828-F9B42E4D1F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16AE31-4CC3-0B83-D467-DA8D5F3B6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A83B41-4878-88D4-F00D-33A22925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5F47-E0D9-4B49-B7AF-C4A92C37F006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22769D-6E7D-610B-7CF3-4A8D1372B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96998-EB77-23A2-695D-43118748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4A42-83B6-447A-AAE3-7BDC9AA73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31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6A4BAC-C3D8-F771-5C01-6AC5A6C99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4B7341-4CC6-3182-9CE8-D02017CA1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4EBDC-CCB8-2346-6252-603F1766BA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A5F47-E0D9-4B49-B7AF-C4A92C37F006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8E1E7-ACF4-20BE-86E5-453CD18D08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52AD6-C0BD-1EB3-F770-A64BD2B094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24A42-83B6-447A-AAE3-7BDC9AA73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9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C14415-852E-C239-361D-C1ED9E8EA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5400"/>
              <a:t>Medical Mobile Unit:</a:t>
            </a:r>
            <a:br>
              <a:rPr lang="en-US" sz="5400"/>
            </a:br>
            <a:r>
              <a:rPr lang="en-US" sz="5400"/>
              <a:t>Quality and Innovation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D82ABC-D625-9874-D574-21E74EC36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pPr algn="l"/>
            <a:r>
              <a:rPr lang="en-US"/>
              <a:t>Dr. Pia Valvassori</a:t>
            </a:r>
          </a:p>
          <a:p>
            <a:pPr algn="l"/>
            <a:r>
              <a:rPr lang="en-US"/>
              <a:t>Health Care Center for the Homeless</a:t>
            </a:r>
          </a:p>
        </p:txBody>
      </p:sp>
      <p:pic>
        <p:nvPicPr>
          <p:cNvPr id="5" name="Picture 4" descr="A hand holding a light bulb&#10;&#10;Description automatically generated with low confidence">
            <a:extLst>
              <a:ext uri="{FF2B5EF4-FFF2-40B4-BE49-F238E27FC236}">
                <a16:creationId xmlns:a16="http://schemas.microsoft.com/office/drawing/2014/main" id="{4A757498-C318-CF01-1832-3396C7DB54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4" r="15719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43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46E4-7AFC-15F9-31CA-E5DD79F0B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575FCC"/>
                </a:solidFill>
                <a:latin typeface="+mn-lt"/>
              </a:rPr>
              <a:t>Results</a:t>
            </a:r>
          </a:p>
        </p:txBody>
      </p:sp>
      <p:pic>
        <p:nvPicPr>
          <p:cNvPr id="4" name="Picture 3" descr="A hand holding a light bulb&#10;&#10;Description automatically generated with low confidence">
            <a:extLst>
              <a:ext uri="{FF2B5EF4-FFF2-40B4-BE49-F238E27FC236}">
                <a16:creationId xmlns:a16="http://schemas.microsoft.com/office/drawing/2014/main" id="{8BE87C58-ACFD-CA0F-2105-1E416C0F1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94889"/>
            <a:ext cx="699143" cy="76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7FDEB0-A8BC-6B37-9734-F40434293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817" y="1961910"/>
            <a:ext cx="8940366" cy="414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41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F2ED33-18A9-8A70-C080-A68E50CEC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en-US" sz="5400" b="1">
                <a:solidFill>
                  <a:srgbClr val="FFFFFF"/>
                </a:solidFill>
                <a:latin typeface="+mn-lt"/>
              </a:rPr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EF4E5-3354-2540-8C5F-00764970E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882315"/>
            <a:ext cx="5254754" cy="5294647"/>
          </a:xfrm>
        </p:spPr>
        <p:txBody>
          <a:bodyPr>
            <a:normAutofit/>
          </a:bodyPr>
          <a:lstStyle/>
          <a:p>
            <a:r>
              <a:rPr lang="en-US" sz="2200" dirty="0"/>
              <a:t>Expansion of diagnostic services/POCT</a:t>
            </a:r>
          </a:p>
          <a:p>
            <a:r>
              <a:rPr lang="en-US" sz="2200" dirty="0"/>
              <a:t>Care coordination presence</a:t>
            </a:r>
          </a:p>
          <a:p>
            <a:r>
              <a:rPr lang="en-US" sz="2200" dirty="0"/>
              <a:t>Expansion of therapy services</a:t>
            </a:r>
          </a:p>
          <a:p>
            <a:r>
              <a:rPr lang="en-US" sz="2200" dirty="0"/>
              <a:t>Collaboration with PSH provider/medical vulnerable </a:t>
            </a:r>
            <a:r>
              <a:rPr lang="en-US" sz="2200"/>
              <a:t>expedited placements</a:t>
            </a:r>
          </a:p>
          <a:p>
            <a:r>
              <a:rPr lang="en-US" sz="2200" dirty="0"/>
              <a:t>Expanded hours of operation</a:t>
            </a:r>
          </a:p>
          <a:p>
            <a:r>
              <a:rPr lang="en-US" sz="2200" dirty="0"/>
              <a:t>Harm reduction services on site: safe injection/needle exchange/Narcan/counseling</a:t>
            </a:r>
          </a:p>
          <a:p>
            <a:endParaRPr lang="en-US" sz="2200" dirty="0"/>
          </a:p>
        </p:txBody>
      </p:sp>
      <p:pic>
        <p:nvPicPr>
          <p:cNvPr id="4" name="Picture 3" descr="A hand holding a light bulb&#10;&#10;Description automatically generated with low confidence">
            <a:extLst>
              <a:ext uri="{FF2B5EF4-FFF2-40B4-BE49-F238E27FC236}">
                <a16:creationId xmlns:a16="http://schemas.microsoft.com/office/drawing/2014/main" id="{A739A01D-AE5E-87A8-6B7F-BC7F84B79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94889"/>
            <a:ext cx="699143" cy="76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23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B66D7F65-E9B6-4775-8355-D095CC73C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5818B-54B3-234B-07AF-0BA319B92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6" y="502021"/>
            <a:ext cx="6173262" cy="1655483"/>
          </a:xfrm>
        </p:spPr>
        <p:txBody>
          <a:bodyPr anchor="b">
            <a:normAutofit/>
          </a:bodyPr>
          <a:lstStyle/>
          <a:p>
            <a:r>
              <a:rPr lang="en-US" sz="4000" b="1">
                <a:latin typeface="+mn-lt"/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D4C9D-A3AB-2469-E690-626039AA8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08518"/>
            <a:ext cx="6173262" cy="3535083"/>
          </a:xfrm>
        </p:spPr>
        <p:txBody>
          <a:bodyPr>
            <a:normAutofit/>
          </a:bodyPr>
          <a:lstStyle/>
          <a:p>
            <a:r>
              <a:rPr lang="en-US" sz="2000"/>
              <a:t>Description and Rationale </a:t>
            </a:r>
          </a:p>
          <a:p>
            <a:r>
              <a:rPr lang="en-US" sz="2000"/>
              <a:t>Advantages</a:t>
            </a:r>
          </a:p>
          <a:p>
            <a:r>
              <a:rPr lang="en-US" sz="2000"/>
              <a:t>Limitations</a:t>
            </a:r>
          </a:p>
          <a:p>
            <a:r>
              <a:rPr lang="en-US" sz="2000"/>
              <a:t>Barriers</a:t>
            </a:r>
          </a:p>
          <a:p>
            <a:r>
              <a:rPr lang="en-US" sz="2000"/>
              <a:t>Describe HCCH program</a:t>
            </a:r>
          </a:p>
          <a:p>
            <a:r>
              <a:rPr lang="en-US" sz="2000"/>
              <a:t>Blended Service Delivery model</a:t>
            </a:r>
          </a:p>
          <a:p>
            <a:r>
              <a:rPr lang="en-US" sz="2000"/>
              <a:t>Consumer survey findings</a:t>
            </a:r>
          </a:p>
          <a:p>
            <a:r>
              <a:rPr lang="en-US" sz="2000"/>
              <a:t> Modifications in service delivery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A1F80C9-F01C-B547-2BDE-A7FBFFB0DC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3" b="95426" l="6373" r="89951">
                        <a14:foregroundMark x1="11029" y1="7256" x2="11275" y2="25868"/>
                        <a14:foregroundMark x1="11275" y1="25868" x2="45098" y2="20032"/>
                        <a14:foregroundMark x1="45098" y1="20032" x2="21814" y2="11672"/>
                        <a14:foregroundMark x1="21814" y1="11672" x2="44363" y2="3943"/>
                        <a14:foregroundMark x1="44363" y1="3943" x2="76225" y2="6151"/>
                        <a14:foregroundMark x1="76225" y1="6151" x2="66912" y2="20347"/>
                        <a14:foregroundMark x1="66912" y1="20347" x2="22794" y2="24290"/>
                        <a14:foregroundMark x1="22794" y1="24290" x2="40441" y2="29811"/>
                        <a14:foregroundMark x1="40441" y1="29811" x2="90196" y2="61830"/>
                        <a14:foregroundMark x1="90196" y1="61830" x2="91176" y2="36435"/>
                        <a14:foregroundMark x1="91176" y1="36435" x2="80392" y2="92114"/>
                        <a14:foregroundMark x1="80392" y1="92114" x2="59804" y2="95899"/>
                        <a14:foregroundMark x1="59804" y1="95899" x2="23529" y2="92271"/>
                        <a14:foregroundMark x1="23529" y1="92271" x2="8578" y2="93849"/>
                        <a14:foregroundMark x1="8578" y1="93849" x2="9559" y2="73659"/>
                        <a14:foregroundMark x1="9559" y1="73659" x2="30392" y2="66562"/>
                        <a14:foregroundMark x1="30392" y1="66562" x2="79902" y2="70505"/>
                        <a14:foregroundMark x1="79902" y1="70505" x2="55882" y2="64826"/>
                        <a14:foregroundMark x1="55882" y1="64826" x2="30392" y2="66246"/>
                        <a14:foregroundMark x1="30392" y1="66246" x2="16176" y2="79022"/>
                        <a14:foregroundMark x1="16176" y1="79022" x2="12745" y2="89590"/>
                        <a14:foregroundMark x1="12745" y1="89590" x2="20588" y2="74606"/>
                        <a14:foregroundMark x1="20588" y1="74606" x2="22059" y2="83596"/>
                        <a14:foregroundMark x1="22059" y1="83596" x2="35539" y2="74606"/>
                        <a14:foregroundMark x1="35539" y1="74606" x2="37990" y2="85016"/>
                        <a14:foregroundMark x1="37990" y1="85016" x2="45833" y2="64826"/>
                        <a14:foregroundMark x1="45833" y1="64826" x2="50735" y2="91956"/>
                        <a14:foregroundMark x1="50735" y1="91956" x2="57353" y2="79653"/>
                        <a14:foregroundMark x1="57353" y1="79653" x2="64706" y2="89117"/>
                        <a14:foregroundMark x1="64706" y1="89117" x2="73284" y2="77918"/>
                        <a14:foregroundMark x1="73284" y1="77918" x2="69853" y2="71609"/>
                        <a14:foregroundMark x1="70343" y1="10883" x2="23529" y2="6625"/>
                        <a14:foregroundMark x1="23529" y1="6625" x2="75000" y2="5363"/>
                        <a14:foregroundMark x1="75000" y1="5363" x2="75980" y2="5521"/>
                        <a14:foregroundMark x1="17157" y1="30284" x2="29657" y2="28549"/>
                        <a14:foregroundMark x1="79167" y1="7571" x2="78431" y2="21293"/>
                        <a14:foregroundMark x1="6373" y1="30915" x2="16667" y2="33754"/>
                        <a14:foregroundMark x1="25245" y1="66719" x2="9069" y2="64984"/>
                        <a14:foregroundMark x1="9069" y1="64984" x2="5882" y2="90694"/>
                        <a14:foregroundMark x1="5882" y1="90694" x2="16176" y2="97003"/>
                        <a14:foregroundMark x1="16176" y1="97003" x2="49265" y2="95426"/>
                        <a14:foregroundMark x1="49265" y1="95426" x2="64461" y2="96057"/>
                        <a14:foregroundMark x1="64461" y1="96057" x2="80637" y2="94479"/>
                        <a14:foregroundMark x1="80637" y1="94479" x2="73284" y2="95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" r="806" b="3"/>
          <a:stretch/>
        </p:blipFill>
        <p:spPr bwMode="auto">
          <a:xfrm>
            <a:off x="8115300" y="-12515"/>
            <a:ext cx="4076700" cy="641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7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hand holding a light bulb&#10;&#10;Description automatically generated with low confidence">
            <a:extLst>
              <a:ext uri="{FF2B5EF4-FFF2-40B4-BE49-F238E27FC236}">
                <a16:creationId xmlns:a16="http://schemas.microsoft.com/office/drawing/2014/main" id="{709F6DB1-CE88-5F8C-9F32-E46A43CEC9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94889"/>
            <a:ext cx="699143" cy="76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52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97B112-630B-B8B4-B165-F9122248F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b="1">
                <a:latin typeface="+mn-lt"/>
              </a:rPr>
              <a:t>Description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DEA7B-2A4C-F613-61EB-2966F8578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 dirty="0"/>
              <a:t>Low barrier Mobile services/extension of street outreach</a:t>
            </a:r>
          </a:p>
          <a:p>
            <a:r>
              <a:rPr lang="en-US" sz="2200" dirty="0"/>
              <a:t>Patient centered -Tailored approach</a:t>
            </a:r>
          </a:p>
          <a:p>
            <a:r>
              <a:rPr lang="en-US" sz="2200" dirty="0"/>
              <a:t>Consumer informed</a:t>
            </a:r>
          </a:p>
          <a:p>
            <a:r>
              <a:rPr lang="en-US" sz="2200" dirty="0"/>
              <a:t>Extension of Services at fixed site</a:t>
            </a:r>
          </a:p>
          <a:p>
            <a:r>
              <a:rPr lang="en-US" sz="2200" dirty="0"/>
              <a:t>Engages most marginalized/isolated</a:t>
            </a:r>
          </a:p>
          <a:p>
            <a:r>
              <a:rPr lang="en-US" sz="2200" dirty="0"/>
              <a:t>Culturally sensitive</a:t>
            </a:r>
          </a:p>
          <a:p>
            <a:r>
              <a:rPr lang="en-US" sz="2200" dirty="0"/>
              <a:t>Services delivered in challenging environments</a:t>
            </a:r>
          </a:p>
          <a:p>
            <a:r>
              <a:rPr lang="en-US" sz="2200" dirty="0"/>
              <a:t>Leverages resources</a:t>
            </a:r>
          </a:p>
        </p:txBody>
      </p:sp>
      <p:pic>
        <p:nvPicPr>
          <p:cNvPr id="4" name="Picture 3" descr="A hand holding a light bulb&#10;&#10;Description automatically generated with low confidence">
            <a:extLst>
              <a:ext uri="{FF2B5EF4-FFF2-40B4-BE49-F238E27FC236}">
                <a16:creationId xmlns:a16="http://schemas.microsoft.com/office/drawing/2014/main" id="{1A576CA1-E67F-252C-1A26-A14E97F1E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94889"/>
            <a:ext cx="699143" cy="76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39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869659-8845-5F1F-B2BC-CC049078F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>
                <a:latin typeface="+mn-lt"/>
              </a:rPr>
              <a:t>Rationale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2398F-208E-5A09-B6DD-D30C48ABC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dirty="0"/>
              <a:t>Access/Alleviate health disparities</a:t>
            </a:r>
          </a:p>
          <a:p>
            <a:r>
              <a:rPr lang="en-US" sz="2200" dirty="0"/>
              <a:t>Address other social determinants: food, clothing, </a:t>
            </a:r>
            <a:r>
              <a:rPr lang="en-US" sz="2200" dirty="0" err="1"/>
              <a:t>employment,housing</a:t>
            </a:r>
            <a:endParaRPr lang="en-US" sz="2200" dirty="0"/>
          </a:p>
          <a:p>
            <a:r>
              <a:rPr lang="en-US" sz="2200" dirty="0"/>
              <a:t>Cost effective approach to service delivery/alternative to ER/Jail</a:t>
            </a:r>
          </a:p>
          <a:p>
            <a:pPr marL="0" indent="0">
              <a:buNone/>
            </a:pPr>
            <a:r>
              <a:rPr lang="en-US" sz="2200" dirty="0"/>
              <a:t>	Service delivery without fees/ complex paperwork</a:t>
            </a:r>
          </a:p>
          <a:p>
            <a:r>
              <a:rPr lang="en-US" sz="2200" dirty="0"/>
              <a:t>Engage in therapeutic/sustainable relationship</a:t>
            </a:r>
          </a:p>
          <a:p>
            <a:r>
              <a:rPr lang="en-US" sz="2200" dirty="0"/>
              <a:t>Platform to engage in more convoluted health care systems</a:t>
            </a:r>
          </a:p>
          <a:p>
            <a:r>
              <a:rPr lang="en-US" sz="2200" dirty="0"/>
              <a:t>Recent encampment outreach pilot: 247 surveyed, 36% no ID, 48% first time homeless, 58% disabling condition</a:t>
            </a:r>
          </a:p>
          <a:p>
            <a:r>
              <a:rPr lang="en-US" sz="2200" dirty="0"/>
              <a:t>Greatest need: housing and healthcare</a:t>
            </a:r>
          </a:p>
          <a:p>
            <a:pPr marL="0" indent="0">
              <a:buNone/>
            </a:pPr>
            <a:endParaRPr lang="en-US" sz="2200" dirty="0"/>
          </a:p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endParaRPr lang="en-US" sz="2200" dirty="0"/>
          </a:p>
        </p:txBody>
      </p:sp>
      <p:pic>
        <p:nvPicPr>
          <p:cNvPr id="4" name="Picture 3" descr="A hand holding a light bulb&#10;&#10;Description automatically generated with low confidence">
            <a:extLst>
              <a:ext uri="{FF2B5EF4-FFF2-40B4-BE49-F238E27FC236}">
                <a16:creationId xmlns:a16="http://schemas.microsoft.com/office/drawing/2014/main" id="{1042691A-4670-16D5-E9CA-290CC21EA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94889"/>
            <a:ext cx="699143" cy="76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16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13517F-80B0-E041-B76C-950E759C7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>
                <a:latin typeface="+mn-lt"/>
              </a:rPr>
              <a:t>Advantages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73DBF-4759-0C48-7E7C-8E365522C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/>
              <a:t> Reach those with little access/most marginalized</a:t>
            </a:r>
          </a:p>
          <a:p>
            <a:r>
              <a:rPr lang="en-US" sz="2200"/>
              <a:t>Low barrier delivery model/overcome stigma</a:t>
            </a:r>
          </a:p>
          <a:p>
            <a:r>
              <a:rPr lang="en-US" sz="2200"/>
              <a:t>No Cost/ID</a:t>
            </a:r>
          </a:p>
          <a:p>
            <a:r>
              <a:rPr lang="en-US" sz="2200"/>
              <a:t>Interdisciplinary delivery model</a:t>
            </a:r>
          </a:p>
          <a:p>
            <a:r>
              <a:rPr lang="en-US" sz="2200"/>
              <a:t>Location provides other essential services</a:t>
            </a:r>
          </a:p>
          <a:p>
            <a:r>
              <a:rPr lang="en-US" sz="2200"/>
              <a:t>Flexible, patient-centered</a:t>
            </a:r>
          </a:p>
          <a:p>
            <a:r>
              <a:rPr lang="en-US" sz="2200"/>
              <a:t>Location  where PEH congregate</a:t>
            </a:r>
          </a:p>
          <a:p>
            <a:r>
              <a:rPr lang="en-US" sz="2200"/>
              <a:t>Partnerships</a:t>
            </a:r>
          </a:p>
          <a:p>
            <a:endParaRPr lang="en-US" sz="2200"/>
          </a:p>
        </p:txBody>
      </p:sp>
      <p:pic>
        <p:nvPicPr>
          <p:cNvPr id="4" name="Picture 3" descr="A hand holding a light bulb&#10;&#10;Description automatically generated with low confidence">
            <a:extLst>
              <a:ext uri="{FF2B5EF4-FFF2-40B4-BE49-F238E27FC236}">
                <a16:creationId xmlns:a16="http://schemas.microsoft.com/office/drawing/2014/main" id="{8D4338F5-CE40-91FB-9B8F-757273E25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94889"/>
            <a:ext cx="699143" cy="76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84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7FAAF2-77FE-2370-059A-F39DAF9F4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en-US" sz="5400" b="1">
                <a:solidFill>
                  <a:srgbClr val="FFFFFF"/>
                </a:solidFill>
                <a:latin typeface="+mn-lt"/>
              </a:rPr>
              <a:t>Limitations: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1C04-6F6B-3EC7-AF73-0F0B27EA0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882315"/>
            <a:ext cx="5254754" cy="5294647"/>
          </a:xfrm>
        </p:spPr>
        <p:txBody>
          <a:bodyPr>
            <a:normAutofit/>
          </a:bodyPr>
          <a:lstStyle/>
          <a:p>
            <a:r>
              <a:rPr lang="en-US" sz="2200" dirty="0"/>
              <a:t>Inability to conduct extensive exams/procedures/fragmentation</a:t>
            </a:r>
          </a:p>
          <a:p>
            <a:r>
              <a:rPr lang="en-US" sz="2200" dirty="0"/>
              <a:t>Billing</a:t>
            </a:r>
          </a:p>
          <a:p>
            <a:r>
              <a:rPr lang="en-US" sz="2200" dirty="0"/>
              <a:t>Pharmaceutical access</a:t>
            </a:r>
          </a:p>
          <a:p>
            <a:r>
              <a:rPr lang="en-US" sz="2200" dirty="0"/>
              <a:t>Limited diagnostics/POCT</a:t>
            </a:r>
          </a:p>
          <a:p>
            <a:r>
              <a:rPr lang="en-US" sz="2200" dirty="0"/>
              <a:t>Limited staff</a:t>
            </a:r>
          </a:p>
          <a:p>
            <a:r>
              <a:rPr lang="en-US" sz="2200" dirty="0"/>
              <a:t>Constraints by space</a:t>
            </a:r>
          </a:p>
          <a:p>
            <a:r>
              <a:rPr lang="en-US" sz="2200" dirty="0"/>
              <a:t>Sustainability of program/cost</a:t>
            </a:r>
          </a:p>
          <a:p>
            <a:r>
              <a:rPr lang="en-US" sz="2200" dirty="0"/>
              <a:t>Drivers</a:t>
            </a:r>
          </a:p>
          <a:p>
            <a:r>
              <a:rPr lang="en-US" sz="2200" dirty="0"/>
              <a:t>Safety</a:t>
            </a:r>
          </a:p>
          <a:p>
            <a:endParaRPr lang="en-US" sz="2200" dirty="0"/>
          </a:p>
        </p:txBody>
      </p:sp>
      <p:pic>
        <p:nvPicPr>
          <p:cNvPr id="4" name="Picture 3" descr="A hand holding a light bulb&#10;&#10;Description automatically generated with low confidence">
            <a:extLst>
              <a:ext uri="{FF2B5EF4-FFF2-40B4-BE49-F238E27FC236}">
                <a16:creationId xmlns:a16="http://schemas.microsoft.com/office/drawing/2014/main" id="{D67B4C9B-4CB4-4B5A-8797-F9C5479B7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94889"/>
            <a:ext cx="699143" cy="76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96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12401D-F9FE-43A2-5670-4C309479A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Barriers to </a:t>
            </a:r>
            <a:r>
              <a:rPr lang="en-US" sz="5400" b="1" dirty="0" err="1">
                <a:latin typeface="+mn-lt"/>
              </a:rPr>
              <a:t>TraditionalCare</a:t>
            </a:r>
            <a:endParaRPr lang="en-US" sz="5400" b="1" dirty="0">
              <a:latin typeface="+mn-lt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44498-BCCB-BDCC-A542-62265D33B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/>
              <a:t>Lack of insurance/underinsured</a:t>
            </a:r>
          </a:p>
          <a:p>
            <a:r>
              <a:rPr lang="en-US" sz="2200"/>
              <a:t>Cost of visit/pharmaceuticals</a:t>
            </a:r>
          </a:p>
          <a:p>
            <a:r>
              <a:rPr lang="en-US" sz="2200"/>
              <a:t>Transportation</a:t>
            </a:r>
          </a:p>
          <a:p>
            <a:r>
              <a:rPr lang="en-US" sz="2200"/>
              <a:t>ID-secondary care/entitlements</a:t>
            </a:r>
          </a:p>
          <a:p>
            <a:r>
              <a:rPr lang="en-US" sz="2200"/>
              <a:t>History of mental illness/SUD/DV</a:t>
            </a:r>
          </a:p>
          <a:p>
            <a:r>
              <a:rPr lang="en-US" sz="2200"/>
              <a:t>Lack of trust/trauma</a:t>
            </a:r>
          </a:p>
          <a:p>
            <a:r>
              <a:rPr lang="en-US" sz="2200"/>
              <a:t>Stigmatization</a:t>
            </a:r>
          </a:p>
          <a:p>
            <a:r>
              <a:rPr lang="en-US" sz="2200"/>
              <a:t>Competing priorities</a:t>
            </a:r>
          </a:p>
          <a:p>
            <a:r>
              <a:rPr lang="en-US" sz="2200"/>
              <a:t>Literacy</a:t>
            </a:r>
          </a:p>
          <a:p>
            <a:r>
              <a:rPr lang="en-US" sz="2200"/>
              <a:t>Appointments/wait times</a:t>
            </a:r>
          </a:p>
          <a:p>
            <a:r>
              <a:rPr lang="en-US" sz="2200"/>
              <a:t>Lack of staff diversity</a:t>
            </a:r>
          </a:p>
          <a:p>
            <a:endParaRPr lang="en-US" sz="2200"/>
          </a:p>
        </p:txBody>
      </p:sp>
      <p:pic>
        <p:nvPicPr>
          <p:cNvPr id="4" name="Picture 3" descr="A hand holding a light bulb&#10;&#10;Description automatically generated with low confidence">
            <a:extLst>
              <a:ext uri="{FF2B5EF4-FFF2-40B4-BE49-F238E27FC236}">
                <a16:creationId xmlns:a16="http://schemas.microsoft.com/office/drawing/2014/main" id="{4A8D448C-26B9-E590-3DC3-2FDDEB60B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94889"/>
            <a:ext cx="699143" cy="76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20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048C8A-CBF5-D364-1114-BDE7BCD90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3400" b="1">
                <a:latin typeface="+mn-lt"/>
              </a:rPr>
              <a:t>HCCH program/partnerships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30C162-D668-1318-0A07-EF07D4141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HCCH Clinic</a:t>
            </a:r>
          </a:p>
          <a:p>
            <a:r>
              <a:rPr lang="en-US" sz="2200" dirty="0"/>
              <a:t>Outreach Team</a:t>
            </a:r>
          </a:p>
          <a:p>
            <a:r>
              <a:rPr lang="en-US" sz="2200" dirty="0"/>
              <a:t>Permanent Supportive Housing Team</a:t>
            </a:r>
          </a:p>
          <a:p>
            <a:r>
              <a:rPr lang="en-US" sz="2200" dirty="0"/>
              <a:t>Christian Service Center Day Center</a:t>
            </a:r>
          </a:p>
          <a:p>
            <a:r>
              <a:rPr lang="en-US" sz="2200" dirty="0"/>
              <a:t>Shelter Providers</a:t>
            </a:r>
          </a:p>
        </p:txBody>
      </p:sp>
      <p:pic>
        <p:nvPicPr>
          <p:cNvPr id="1026" name="Picture 2" descr="Orlando deploys federal funds to house people living in ...">
            <a:extLst>
              <a:ext uri="{FF2B5EF4-FFF2-40B4-BE49-F238E27FC236}">
                <a16:creationId xmlns:a16="http://schemas.microsoft.com/office/drawing/2014/main" id="{B50A2FC5-A90B-7261-1082-3F35EC61FE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8" r="17440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hand holding a light bulb&#10;&#10;Description automatically generated with low confidence">
            <a:extLst>
              <a:ext uri="{FF2B5EF4-FFF2-40B4-BE49-F238E27FC236}">
                <a16:creationId xmlns:a16="http://schemas.microsoft.com/office/drawing/2014/main" id="{52DBD199-77EB-61EC-C465-75BD3189E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94889"/>
            <a:ext cx="699143" cy="76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61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BF41C-FDED-C3BE-682F-7C2E885B3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>
                <a:latin typeface="+mn-lt"/>
              </a:rPr>
              <a:t>Survey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C1A6A-3853-2635-F5AF-580179BFE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dirty="0"/>
              <a:t>Are the services provided adequate?</a:t>
            </a:r>
          </a:p>
          <a:p>
            <a:r>
              <a:rPr lang="en-US" sz="2200" dirty="0"/>
              <a:t>Is this a convenient location for you?</a:t>
            </a:r>
          </a:p>
          <a:p>
            <a:r>
              <a:rPr lang="en-US" sz="2200" dirty="0"/>
              <a:t>Do our hours sufficiently address your needs?</a:t>
            </a:r>
          </a:p>
          <a:p>
            <a:r>
              <a:rPr lang="en-US" sz="2200" dirty="0"/>
              <a:t>Would you recommend us to other PEH?</a:t>
            </a:r>
          </a:p>
          <a:p>
            <a:r>
              <a:rPr lang="en-US" sz="2200" dirty="0"/>
              <a:t>Are you able to access your medications in a timely manner?</a:t>
            </a:r>
          </a:p>
          <a:p>
            <a:r>
              <a:rPr lang="en-US" sz="2200" dirty="0"/>
              <a:t>Is there anything preventing you from coming to see us again?</a:t>
            </a:r>
          </a:p>
          <a:p>
            <a:r>
              <a:rPr lang="en-US" sz="2200" dirty="0"/>
              <a:t>Do you go to the ER less since coming to our clinic?</a:t>
            </a:r>
          </a:p>
        </p:txBody>
      </p:sp>
      <p:pic>
        <p:nvPicPr>
          <p:cNvPr id="4" name="Picture 3" descr="A hand holding a light bulb&#10;&#10;Description automatically generated with low confidence">
            <a:extLst>
              <a:ext uri="{FF2B5EF4-FFF2-40B4-BE49-F238E27FC236}">
                <a16:creationId xmlns:a16="http://schemas.microsoft.com/office/drawing/2014/main" id="{562D4AA8-CF12-A518-F57A-A85BA566E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94889"/>
            <a:ext cx="699143" cy="76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25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7326</TotalTime>
  <Words>399</Words>
  <Application>Microsoft Office PowerPoint</Application>
  <PresentationFormat>Widescreen</PresentationFormat>
  <Paragraphs>85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Medical Mobile Unit: Quality and Innovation</vt:lpstr>
      <vt:lpstr>Overview</vt:lpstr>
      <vt:lpstr>Description</vt:lpstr>
      <vt:lpstr>Rationale</vt:lpstr>
      <vt:lpstr>Advantages</vt:lpstr>
      <vt:lpstr>Limitations:</vt:lpstr>
      <vt:lpstr>Barriers to TraditionalCare</vt:lpstr>
      <vt:lpstr>HCCH program/partnerships</vt:lpstr>
      <vt:lpstr>Survey</vt:lpstr>
      <vt:lpstr>Results</vt:lpstr>
      <vt:lpstr>Goals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Mobile Unit:Quality and Innovation</dc:title>
  <dc:creator>Valvassori, Pia</dc:creator>
  <cp:lastModifiedBy>Valvassori, Pia</cp:lastModifiedBy>
  <cp:revision>44</cp:revision>
  <dcterms:created xsi:type="dcterms:W3CDTF">2023-02-13T20:49:09Z</dcterms:created>
  <dcterms:modified xsi:type="dcterms:W3CDTF">2023-04-30T21:15:39Z</dcterms:modified>
</cp:coreProperties>
</file>