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Lst>
  <p:notesMasterIdLst>
    <p:notesMasterId r:id="rId27"/>
  </p:notesMasterIdLst>
  <p:sldIdLst>
    <p:sldId id="280" r:id="rId2"/>
    <p:sldId id="256" r:id="rId3"/>
    <p:sldId id="258" r:id="rId4"/>
    <p:sldId id="261" r:id="rId5"/>
    <p:sldId id="281" r:id="rId6"/>
    <p:sldId id="331" r:id="rId7"/>
    <p:sldId id="262" r:id="rId8"/>
    <p:sldId id="330" r:id="rId9"/>
    <p:sldId id="274" r:id="rId10"/>
    <p:sldId id="329" r:id="rId11"/>
    <p:sldId id="269" r:id="rId12"/>
    <p:sldId id="282" r:id="rId13"/>
    <p:sldId id="263" r:id="rId14"/>
    <p:sldId id="266" r:id="rId15"/>
    <p:sldId id="264" r:id="rId16"/>
    <p:sldId id="267" r:id="rId17"/>
    <p:sldId id="283" r:id="rId18"/>
    <p:sldId id="275" r:id="rId19"/>
    <p:sldId id="327" r:id="rId20"/>
    <p:sldId id="284" r:id="rId21"/>
    <p:sldId id="278" r:id="rId22"/>
    <p:sldId id="326" r:id="rId23"/>
    <p:sldId id="277" r:id="rId24"/>
    <p:sldId id="279" r:id="rId25"/>
    <p:sldId id="33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29"/>
    <p:restoredTop sz="53130"/>
  </p:normalViewPr>
  <p:slideViewPr>
    <p:cSldViewPr snapToGrid="0" snapToObjects="1">
      <p:cViewPr varScale="1">
        <p:scale>
          <a:sx n="55" d="100"/>
          <a:sy n="55" d="100"/>
        </p:scale>
        <p:origin x="6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73DD61-0F93-4FA2-A1B5-33CCBFEE3EAA}"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DCFC135-0C6B-4AB9-B2E9-30ACF05B72B1}">
      <dgm:prSet/>
      <dgm:spPr/>
      <dgm:t>
        <a:bodyPr/>
        <a:lstStyle/>
        <a:p>
          <a:r>
            <a:rPr lang="en-US" dirty="0">
              <a:solidFill>
                <a:schemeClr val="bg1"/>
              </a:solidFill>
            </a:rPr>
            <a:t>Background information</a:t>
          </a:r>
        </a:p>
      </dgm:t>
    </dgm:pt>
    <dgm:pt modelId="{95DB4B1A-8D74-4404-89A3-D4BA29821736}" type="parTrans" cxnId="{3A17E950-4DE3-4EA5-8611-0273A28EE731}">
      <dgm:prSet/>
      <dgm:spPr/>
      <dgm:t>
        <a:bodyPr/>
        <a:lstStyle/>
        <a:p>
          <a:endParaRPr lang="en-US">
            <a:solidFill>
              <a:schemeClr val="bg1"/>
            </a:solidFill>
          </a:endParaRPr>
        </a:p>
      </dgm:t>
    </dgm:pt>
    <dgm:pt modelId="{1BE13446-BC16-45B9-9F6C-0797D8EFAC49}" type="sibTrans" cxnId="{3A17E950-4DE3-4EA5-8611-0273A28EE731}">
      <dgm:prSet/>
      <dgm:spPr/>
      <dgm:t>
        <a:bodyPr/>
        <a:lstStyle/>
        <a:p>
          <a:endParaRPr lang="en-US">
            <a:solidFill>
              <a:schemeClr val="bg1"/>
            </a:solidFill>
          </a:endParaRPr>
        </a:p>
      </dgm:t>
    </dgm:pt>
    <dgm:pt modelId="{811AB0FB-8F29-42EA-9254-0921056ED7DD}">
      <dgm:prSet/>
      <dgm:spPr/>
      <dgm:t>
        <a:bodyPr/>
        <a:lstStyle/>
        <a:p>
          <a:r>
            <a:rPr lang="en-US">
              <a:solidFill>
                <a:schemeClr val="bg1"/>
              </a:solidFill>
            </a:rPr>
            <a:t>Defining the problem</a:t>
          </a:r>
        </a:p>
      </dgm:t>
    </dgm:pt>
    <dgm:pt modelId="{F0A87C07-B7AE-4A85-B728-F642012E8348}" type="parTrans" cxnId="{CB24CFAE-4F89-4CAD-B389-007CC93EFBF3}">
      <dgm:prSet/>
      <dgm:spPr/>
      <dgm:t>
        <a:bodyPr/>
        <a:lstStyle/>
        <a:p>
          <a:endParaRPr lang="en-US">
            <a:solidFill>
              <a:schemeClr val="bg1"/>
            </a:solidFill>
          </a:endParaRPr>
        </a:p>
      </dgm:t>
    </dgm:pt>
    <dgm:pt modelId="{E90D5877-00A7-43B4-BF14-05AB10F8AEFF}" type="sibTrans" cxnId="{CB24CFAE-4F89-4CAD-B389-007CC93EFBF3}">
      <dgm:prSet/>
      <dgm:spPr/>
      <dgm:t>
        <a:bodyPr/>
        <a:lstStyle/>
        <a:p>
          <a:endParaRPr lang="en-US">
            <a:solidFill>
              <a:schemeClr val="bg1"/>
            </a:solidFill>
          </a:endParaRPr>
        </a:p>
      </dgm:t>
    </dgm:pt>
    <dgm:pt modelId="{B3734C15-74AD-4FA3-B1F6-1561BD1B750C}">
      <dgm:prSet/>
      <dgm:spPr/>
      <dgm:t>
        <a:bodyPr/>
        <a:lstStyle/>
        <a:p>
          <a:r>
            <a:rPr lang="en-US">
              <a:solidFill>
                <a:schemeClr val="bg1"/>
              </a:solidFill>
            </a:rPr>
            <a:t>Overview of the Cardea Health medically frail housing model</a:t>
          </a:r>
        </a:p>
      </dgm:t>
    </dgm:pt>
    <dgm:pt modelId="{D82A28F9-480A-4DBC-93E4-214824D14A62}" type="parTrans" cxnId="{1974A04C-CD19-4E09-BA2D-203AF49785B7}">
      <dgm:prSet/>
      <dgm:spPr/>
      <dgm:t>
        <a:bodyPr/>
        <a:lstStyle/>
        <a:p>
          <a:endParaRPr lang="en-US">
            <a:solidFill>
              <a:schemeClr val="bg1"/>
            </a:solidFill>
          </a:endParaRPr>
        </a:p>
      </dgm:t>
    </dgm:pt>
    <dgm:pt modelId="{5380B1F5-073E-45A3-AF80-4AF11BF3CD8F}" type="sibTrans" cxnId="{1974A04C-CD19-4E09-BA2D-203AF49785B7}">
      <dgm:prSet/>
      <dgm:spPr/>
      <dgm:t>
        <a:bodyPr/>
        <a:lstStyle/>
        <a:p>
          <a:endParaRPr lang="en-US">
            <a:solidFill>
              <a:schemeClr val="bg1"/>
            </a:solidFill>
          </a:endParaRPr>
        </a:p>
      </dgm:t>
    </dgm:pt>
    <dgm:pt modelId="{A3789278-2BB9-4EAA-9DEC-17D48F059960}">
      <dgm:prSet/>
      <dgm:spPr/>
      <dgm:t>
        <a:bodyPr/>
        <a:lstStyle/>
        <a:p>
          <a:r>
            <a:rPr lang="en-US">
              <a:solidFill>
                <a:schemeClr val="bg1"/>
              </a:solidFill>
            </a:rPr>
            <a:t>Introduction to Home and Community Based Services</a:t>
          </a:r>
        </a:p>
      </dgm:t>
    </dgm:pt>
    <dgm:pt modelId="{6EA47CAB-AD78-4EE2-B519-C747B809642E}" type="parTrans" cxnId="{E7AFFBEC-F08E-442A-BF14-FD3CD6188E10}">
      <dgm:prSet/>
      <dgm:spPr/>
      <dgm:t>
        <a:bodyPr/>
        <a:lstStyle/>
        <a:p>
          <a:endParaRPr lang="en-US">
            <a:solidFill>
              <a:schemeClr val="bg1"/>
            </a:solidFill>
          </a:endParaRPr>
        </a:p>
      </dgm:t>
    </dgm:pt>
    <dgm:pt modelId="{B2DB1504-5456-4F28-A3D4-7D331C557D3C}" type="sibTrans" cxnId="{E7AFFBEC-F08E-442A-BF14-FD3CD6188E10}">
      <dgm:prSet/>
      <dgm:spPr/>
      <dgm:t>
        <a:bodyPr/>
        <a:lstStyle/>
        <a:p>
          <a:endParaRPr lang="en-US">
            <a:solidFill>
              <a:schemeClr val="bg1"/>
            </a:solidFill>
          </a:endParaRPr>
        </a:p>
      </dgm:t>
    </dgm:pt>
    <dgm:pt modelId="{AF50952E-40E2-4F2C-AA13-A5F5CB68C774}">
      <dgm:prSet/>
      <dgm:spPr/>
      <dgm:t>
        <a:bodyPr/>
        <a:lstStyle/>
        <a:p>
          <a:r>
            <a:rPr lang="en-US">
              <a:solidFill>
                <a:schemeClr val="bg1"/>
              </a:solidFill>
            </a:rPr>
            <a:t>Discussion of Outcomes</a:t>
          </a:r>
        </a:p>
      </dgm:t>
    </dgm:pt>
    <dgm:pt modelId="{D6CF93CA-90D0-44DA-AA8A-F4CA9395507E}" type="parTrans" cxnId="{310675A7-D882-4554-9175-3E4DFC1CB87F}">
      <dgm:prSet/>
      <dgm:spPr/>
      <dgm:t>
        <a:bodyPr/>
        <a:lstStyle/>
        <a:p>
          <a:endParaRPr lang="en-US">
            <a:solidFill>
              <a:schemeClr val="bg1"/>
            </a:solidFill>
          </a:endParaRPr>
        </a:p>
      </dgm:t>
    </dgm:pt>
    <dgm:pt modelId="{7020CAA6-E36B-4494-BAC8-1CE9EA510391}" type="sibTrans" cxnId="{310675A7-D882-4554-9175-3E4DFC1CB87F}">
      <dgm:prSet/>
      <dgm:spPr/>
      <dgm:t>
        <a:bodyPr/>
        <a:lstStyle/>
        <a:p>
          <a:endParaRPr lang="en-US">
            <a:solidFill>
              <a:schemeClr val="bg1"/>
            </a:solidFill>
          </a:endParaRPr>
        </a:p>
      </dgm:t>
    </dgm:pt>
    <dgm:pt modelId="{E2F6667A-B1D2-42BD-B739-B45F7E043BEC}">
      <dgm:prSet/>
      <dgm:spPr/>
      <dgm:t>
        <a:bodyPr/>
        <a:lstStyle/>
        <a:p>
          <a:r>
            <a:rPr lang="en-US">
              <a:solidFill>
                <a:schemeClr val="bg1"/>
              </a:solidFill>
            </a:rPr>
            <a:t>Replication: challenges and opportunities </a:t>
          </a:r>
        </a:p>
      </dgm:t>
    </dgm:pt>
    <dgm:pt modelId="{D8E50B7C-D0D8-4FB2-BBDF-6F261B94B614}" type="parTrans" cxnId="{559143E1-E5F0-4C6B-AEE6-282FA719F350}">
      <dgm:prSet/>
      <dgm:spPr/>
      <dgm:t>
        <a:bodyPr/>
        <a:lstStyle/>
        <a:p>
          <a:endParaRPr lang="en-US">
            <a:solidFill>
              <a:schemeClr val="bg1"/>
            </a:solidFill>
          </a:endParaRPr>
        </a:p>
      </dgm:t>
    </dgm:pt>
    <dgm:pt modelId="{5EFB30E4-1009-4E13-82F1-2D2416972698}" type="sibTrans" cxnId="{559143E1-E5F0-4C6B-AEE6-282FA719F350}">
      <dgm:prSet/>
      <dgm:spPr/>
      <dgm:t>
        <a:bodyPr/>
        <a:lstStyle/>
        <a:p>
          <a:endParaRPr lang="en-US">
            <a:solidFill>
              <a:schemeClr val="bg1"/>
            </a:solidFill>
          </a:endParaRPr>
        </a:p>
      </dgm:t>
    </dgm:pt>
    <dgm:pt modelId="{BEA29EA4-FE91-2D40-BE59-12695E6C4895}" type="pres">
      <dgm:prSet presAssocID="{0673DD61-0F93-4FA2-A1B5-33CCBFEE3EAA}" presName="vert0" presStyleCnt="0">
        <dgm:presLayoutVars>
          <dgm:dir/>
          <dgm:animOne val="branch"/>
          <dgm:animLvl val="lvl"/>
        </dgm:presLayoutVars>
      </dgm:prSet>
      <dgm:spPr/>
    </dgm:pt>
    <dgm:pt modelId="{77D3E869-23B6-014F-AB49-61033EB2807C}" type="pres">
      <dgm:prSet presAssocID="{5DCFC135-0C6B-4AB9-B2E9-30ACF05B72B1}" presName="thickLine" presStyleLbl="alignNode1" presStyleIdx="0" presStyleCnt="6"/>
      <dgm:spPr/>
    </dgm:pt>
    <dgm:pt modelId="{5A518391-404C-4D43-9986-DECF38C35483}" type="pres">
      <dgm:prSet presAssocID="{5DCFC135-0C6B-4AB9-B2E9-30ACF05B72B1}" presName="horz1" presStyleCnt="0"/>
      <dgm:spPr/>
    </dgm:pt>
    <dgm:pt modelId="{74A52EC5-309F-EC4D-8FCD-86D88D209546}" type="pres">
      <dgm:prSet presAssocID="{5DCFC135-0C6B-4AB9-B2E9-30ACF05B72B1}" presName="tx1" presStyleLbl="revTx" presStyleIdx="0" presStyleCnt="6"/>
      <dgm:spPr/>
    </dgm:pt>
    <dgm:pt modelId="{DEC88962-BD01-EB43-A595-844BE4784ED7}" type="pres">
      <dgm:prSet presAssocID="{5DCFC135-0C6B-4AB9-B2E9-30ACF05B72B1}" presName="vert1" presStyleCnt="0"/>
      <dgm:spPr/>
    </dgm:pt>
    <dgm:pt modelId="{CDE655AD-53A8-3A49-B76A-A1E34067183D}" type="pres">
      <dgm:prSet presAssocID="{811AB0FB-8F29-42EA-9254-0921056ED7DD}" presName="thickLine" presStyleLbl="alignNode1" presStyleIdx="1" presStyleCnt="6"/>
      <dgm:spPr/>
    </dgm:pt>
    <dgm:pt modelId="{D001A5BE-2DBF-9346-9D6B-B595EA3F4F5F}" type="pres">
      <dgm:prSet presAssocID="{811AB0FB-8F29-42EA-9254-0921056ED7DD}" presName="horz1" presStyleCnt="0"/>
      <dgm:spPr/>
    </dgm:pt>
    <dgm:pt modelId="{F7D34D6E-66A7-884C-8010-A8A7C5DB13F3}" type="pres">
      <dgm:prSet presAssocID="{811AB0FB-8F29-42EA-9254-0921056ED7DD}" presName="tx1" presStyleLbl="revTx" presStyleIdx="1" presStyleCnt="6"/>
      <dgm:spPr/>
    </dgm:pt>
    <dgm:pt modelId="{CCB9AC21-87AE-4349-BFA4-E5482D42B5BA}" type="pres">
      <dgm:prSet presAssocID="{811AB0FB-8F29-42EA-9254-0921056ED7DD}" presName="vert1" presStyleCnt="0"/>
      <dgm:spPr/>
    </dgm:pt>
    <dgm:pt modelId="{942CC255-DF14-AD40-BA7B-8A96F563CE6D}" type="pres">
      <dgm:prSet presAssocID="{B3734C15-74AD-4FA3-B1F6-1561BD1B750C}" presName="thickLine" presStyleLbl="alignNode1" presStyleIdx="2" presStyleCnt="6"/>
      <dgm:spPr/>
    </dgm:pt>
    <dgm:pt modelId="{ACE4E7C4-D595-C146-AE67-F819AD6E8F84}" type="pres">
      <dgm:prSet presAssocID="{B3734C15-74AD-4FA3-B1F6-1561BD1B750C}" presName="horz1" presStyleCnt="0"/>
      <dgm:spPr/>
    </dgm:pt>
    <dgm:pt modelId="{5F4DEC44-E6AA-4442-815A-0E59D99E4017}" type="pres">
      <dgm:prSet presAssocID="{B3734C15-74AD-4FA3-B1F6-1561BD1B750C}" presName="tx1" presStyleLbl="revTx" presStyleIdx="2" presStyleCnt="6"/>
      <dgm:spPr/>
    </dgm:pt>
    <dgm:pt modelId="{2FC8E8D2-06E3-4C4F-B7D3-755B3C06C7C8}" type="pres">
      <dgm:prSet presAssocID="{B3734C15-74AD-4FA3-B1F6-1561BD1B750C}" presName="vert1" presStyleCnt="0"/>
      <dgm:spPr/>
    </dgm:pt>
    <dgm:pt modelId="{220427EF-57C0-7240-AE94-1551A21F31BF}" type="pres">
      <dgm:prSet presAssocID="{A3789278-2BB9-4EAA-9DEC-17D48F059960}" presName="thickLine" presStyleLbl="alignNode1" presStyleIdx="3" presStyleCnt="6"/>
      <dgm:spPr/>
    </dgm:pt>
    <dgm:pt modelId="{6D91B124-292B-9541-8F28-0476483A19C9}" type="pres">
      <dgm:prSet presAssocID="{A3789278-2BB9-4EAA-9DEC-17D48F059960}" presName="horz1" presStyleCnt="0"/>
      <dgm:spPr/>
    </dgm:pt>
    <dgm:pt modelId="{0F8C4E2E-1326-F641-9D9A-513D314B50D6}" type="pres">
      <dgm:prSet presAssocID="{A3789278-2BB9-4EAA-9DEC-17D48F059960}" presName="tx1" presStyleLbl="revTx" presStyleIdx="3" presStyleCnt="6"/>
      <dgm:spPr/>
    </dgm:pt>
    <dgm:pt modelId="{1A5EA2C3-2817-7A46-8282-F44DDD233B4B}" type="pres">
      <dgm:prSet presAssocID="{A3789278-2BB9-4EAA-9DEC-17D48F059960}" presName="vert1" presStyleCnt="0"/>
      <dgm:spPr/>
    </dgm:pt>
    <dgm:pt modelId="{16D6FF0B-3639-C640-BA83-849451E07C18}" type="pres">
      <dgm:prSet presAssocID="{AF50952E-40E2-4F2C-AA13-A5F5CB68C774}" presName="thickLine" presStyleLbl="alignNode1" presStyleIdx="4" presStyleCnt="6"/>
      <dgm:spPr/>
    </dgm:pt>
    <dgm:pt modelId="{5F5D8102-CE6B-1D47-B7D1-57DE6735719E}" type="pres">
      <dgm:prSet presAssocID="{AF50952E-40E2-4F2C-AA13-A5F5CB68C774}" presName="horz1" presStyleCnt="0"/>
      <dgm:spPr/>
    </dgm:pt>
    <dgm:pt modelId="{3EB0986B-0883-BB42-9688-4D75FC2693D6}" type="pres">
      <dgm:prSet presAssocID="{AF50952E-40E2-4F2C-AA13-A5F5CB68C774}" presName="tx1" presStyleLbl="revTx" presStyleIdx="4" presStyleCnt="6"/>
      <dgm:spPr/>
    </dgm:pt>
    <dgm:pt modelId="{E6BDD78D-035A-A248-9EF4-2C0A49689CD2}" type="pres">
      <dgm:prSet presAssocID="{AF50952E-40E2-4F2C-AA13-A5F5CB68C774}" presName="vert1" presStyleCnt="0"/>
      <dgm:spPr/>
    </dgm:pt>
    <dgm:pt modelId="{E1789537-066E-3546-A41C-C704795AECA0}" type="pres">
      <dgm:prSet presAssocID="{E2F6667A-B1D2-42BD-B739-B45F7E043BEC}" presName="thickLine" presStyleLbl="alignNode1" presStyleIdx="5" presStyleCnt="6"/>
      <dgm:spPr/>
    </dgm:pt>
    <dgm:pt modelId="{584F29A9-D849-1D45-BBC8-874379B3BCCC}" type="pres">
      <dgm:prSet presAssocID="{E2F6667A-B1D2-42BD-B739-B45F7E043BEC}" presName="horz1" presStyleCnt="0"/>
      <dgm:spPr/>
    </dgm:pt>
    <dgm:pt modelId="{E752D065-5358-184C-B0A0-8A31BA543C55}" type="pres">
      <dgm:prSet presAssocID="{E2F6667A-B1D2-42BD-B739-B45F7E043BEC}" presName="tx1" presStyleLbl="revTx" presStyleIdx="5" presStyleCnt="6"/>
      <dgm:spPr/>
    </dgm:pt>
    <dgm:pt modelId="{890A28F1-546D-AD4E-8EDF-1EB39763CDB5}" type="pres">
      <dgm:prSet presAssocID="{E2F6667A-B1D2-42BD-B739-B45F7E043BEC}" presName="vert1" presStyleCnt="0"/>
      <dgm:spPr/>
    </dgm:pt>
  </dgm:ptLst>
  <dgm:cxnLst>
    <dgm:cxn modelId="{6BEBBF21-A63C-1C45-85B9-B9C45D9D92C5}" type="presOf" srcId="{A3789278-2BB9-4EAA-9DEC-17D48F059960}" destId="{0F8C4E2E-1326-F641-9D9A-513D314B50D6}" srcOrd="0" destOrd="0" presId="urn:microsoft.com/office/officeart/2008/layout/LinedList"/>
    <dgm:cxn modelId="{394DF02D-8EF3-6A47-B64A-AE227598C32E}" type="presOf" srcId="{E2F6667A-B1D2-42BD-B739-B45F7E043BEC}" destId="{E752D065-5358-184C-B0A0-8A31BA543C55}" srcOrd="0" destOrd="0" presId="urn:microsoft.com/office/officeart/2008/layout/LinedList"/>
    <dgm:cxn modelId="{9F26154C-3A4A-FF47-8A73-C7D753835DE0}" type="presOf" srcId="{811AB0FB-8F29-42EA-9254-0921056ED7DD}" destId="{F7D34D6E-66A7-884C-8010-A8A7C5DB13F3}" srcOrd="0" destOrd="0" presId="urn:microsoft.com/office/officeart/2008/layout/LinedList"/>
    <dgm:cxn modelId="{1974A04C-CD19-4E09-BA2D-203AF49785B7}" srcId="{0673DD61-0F93-4FA2-A1B5-33CCBFEE3EAA}" destId="{B3734C15-74AD-4FA3-B1F6-1561BD1B750C}" srcOrd="2" destOrd="0" parTransId="{D82A28F9-480A-4DBC-93E4-214824D14A62}" sibTransId="{5380B1F5-073E-45A3-AF80-4AF11BF3CD8F}"/>
    <dgm:cxn modelId="{3A17E950-4DE3-4EA5-8611-0273A28EE731}" srcId="{0673DD61-0F93-4FA2-A1B5-33CCBFEE3EAA}" destId="{5DCFC135-0C6B-4AB9-B2E9-30ACF05B72B1}" srcOrd="0" destOrd="0" parTransId="{95DB4B1A-8D74-4404-89A3-D4BA29821736}" sibTransId="{1BE13446-BC16-45B9-9F6C-0797D8EFAC49}"/>
    <dgm:cxn modelId="{27C0A269-8167-6845-8EC8-91D59BDC71C9}" type="presOf" srcId="{AF50952E-40E2-4F2C-AA13-A5F5CB68C774}" destId="{3EB0986B-0883-BB42-9688-4D75FC2693D6}" srcOrd="0" destOrd="0" presId="urn:microsoft.com/office/officeart/2008/layout/LinedList"/>
    <dgm:cxn modelId="{8FCF7AA0-3D83-4647-98AF-E32B78A5D80A}" type="presOf" srcId="{0673DD61-0F93-4FA2-A1B5-33CCBFEE3EAA}" destId="{BEA29EA4-FE91-2D40-BE59-12695E6C4895}" srcOrd="0" destOrd="0" presId="urn:microsoft.com/office/officeart/2008/layout/LinedList"/>
    <dgm:cxn modelId="{04BED2A1-2775-3745-A11C-798FA0CAE5C6}" type="presOf" srcId="{5DCFC135-0C6B-4AB9-B2E9-30ACF05B72B1}" destId="{74A52EC5-309F-EC4D-8FCD-86D88D209546}" srcOrd="0" destOrd="0" presId="urn:microsoft.com/office/officeart/2008/layout/LinedList"/>
    <dgm:cxn modelId="{310675A7-D882-4554-9175-3E4DFC1CB87F}" srcId="{0673DD61-0F93-4FA2-A1B5-33CCBFEE3EAA}" destId="{AF50952E-40E2-4F2C-AA13-A5F5CB68C774}" srcOrd="4" destOrd="0" parTransId="{D6CF93CA-90D0-44DA-AA8A-F4CA9395507E}" sibTransId="{7020CAA6-E36B-4494-BAC8-1CE9EA510391}"/>
    <dgm:cxn modelId="{42E514AD-57F3-7049-A2C9-44C65B9B7FE5}" type="presOf" srcId="{B3734C15-74AD-4FA3-B1F6-1561BD1B750C}" destId="{5F4DEC44-E6AA-4442-815A-0E59D99E4017}" srcOrd="0" destOrd="0" presId="urn:microsoft.com/office/officeart/2008/layout/LinedList"/>
    <dgm:cxn modelId="{CB24CFAE-4F89-4CAD-B389-007CC93EFBF3}" srcId="{0673DD61-0F93-4FA2-A1B5-33CCBFEE3EAA}" destId="{811AB0FB-8F29-42EA-9254-0921056ED7DD}" srcOrd="1" destOrd="0" parTransId="{F0A87C07-B7AE-4A85-B728-F642012E8348}" sibTransId="{E90D5877-00A7-43B4-BF14-05AB10F8AEFF}"/>
    <dgm:cxn modelId="{559143E1-E5F0-4C6B-AEE6-282FA719F350}" srcId="{0673DD61-0F93-4FA2-A1B5-33CCBFEE3EAA}" destId="{E2F6667A-B1D2-42BD-B739-B45F7E043BEC}" srcOrd="5" destOrd="0" parTransId="{D8E50B7C-D0D8-4FB2-BBDF-6F261B94B614}" sibTransId="{5EFB30E4-1009-4E13-82F1-2D2416972698}"/>
    <dgm:cxn modelId="{E7AFFBEC-F08E-442A-BF14-FD3CD6188E10}" srcId="{0673DD61-0F93-4FA2-A1B5-33CCBFEE3EAA}" destId="{A3789278-2BB9-4EAA-9DEC-17D48F059960}" srcOrd="3" destOrd="0" parTransId="{6EA47CAB-AD78-4EE2-B519-C747B809642E}" sibTransId="{B2DB1504-5456-4F28-A3D4-7D331C557D3C}"/>
    <dgm:cxn modelId="{83D9BE47-BED2-C54B-A32B-B6D93684C6EB}" type="presParOf" srcId="{BEA29EA4-FE91-2D40-BE59-12695E6C4895}" destId="{77D3E869-23B6-014F-AB49-61033EB2807C}" srcOrd="0" destOrd="0" presId="urn:microsoft.com/office/officeart/2008/layout/LinedList"/>
    <dgm:cxn modelId="{89D9188A-1D9C-9E43-A40A-27685F7625D5}" type="presParOf" srcId="{BEA29EA4-FE91-2D40-BE59-12695E6C4895}" destId="{5A518391-404C-4D43-9986-DECF38C35483}" srcOrd="1" destOrd="0" presId="urn:microsoft.com/office/officeart/2008/layout/LinedList"/>
    <dgm:cxn modelId="{A1EBF591-5E2E-1145-A7C1-FCF25BE3D435}" type="presParOf" srcId="{5A518391-404C-4D43-9986-DECF38C35483}" destId="{74A52EC5-309F-EC4D-8FCD-86D88D209546}" srcOrd="0" destOrd="0" presId="urn:microsoft.com/office/officeart/2008/layout/LinedList"/>
    <dgm:cxn modelId="{7FC5508F-DAF8-934F-95E1-031BBEA9E90A}" type="presParOf" srcId="{5A518391-404C-4D43-9986-DECF38C35483}" destId="{DEC88962-BD01-EB43-A595-844BE4784ED7}" srcOrd="1" destOrd="0" presId="urn:microsoft.com/office/officeart/2008/layout/LinedList"/>
    <dgm:cxn modelId="{E061124D-C434-3E4D-BAD6-7D091B0D0B29}" type="presParOf" srcId="{BEA29EA4-FE91-2D40-BE59-12695E6C4895}" destId="{CDE655AD-53A8-3A49-B76A-A1E34067183D}" srcOrd="2" destOrd="0" presId="urn:microsoft.com/office/officeart/2008/layout/LinedList"/>
    <dgm:cxn modelId="{C62C6437-3873-3845-B849-4B4C20D9F0D8}" type="presParOf" srcId="{BEA29EA4-FE91-2D40-BE59-12695E6C4895}" destId="{D001A5BE-2DBF-9346-9D6B-B595EA3F4F5F}" srcOrd="3" destOrd="0" presId="urn:microsoft.com/office/officeart/2008/layout/LinedList"/>
    <dgm:cxn modelId="{2B002AAE-59F9-0349-A56B-FF09B0F23951}" type="presParOf" srcId="{D001A5BE-2DBF-9346-9D6B-B595EA3F4F5F}" destId="{F7D34D6E-66A7-884C-8010-A8A7C5DB13F3}" srcOrd="0" destOrd="0" presId="urn:microsoft.com/office/officeart/2008/layout/LinedList"/>
    <dgm:cxn modelId="{A3E21DBA-A7DA-474A-85F3-1FC79F11EF0F}" type="presParOf" srcId="{D001A5BE-2DBF-9346-9D6B-B595EA3F4F5F}" destId="{CCB9AC21-87AE-4349-BFA4-E5482D42B5BA}" srcOrd="1" destOrd="0" presId="urn:microsoft.com/office/officeart/2008/layout/LinedList"/>
    <dgm:cxn modelId="{656E8635-49D3-C34D-AF0B-6E7D984B44C3}" type="presParOf" srcId="{BEA29EA4-FE91-2D40-BE59-12695E6C4895}" destId="{942CC255-DF14-AD40-BA7B-8A96F563CE6D}" srcOrd="4" destOrd="0" presId="urn:microsoft.com/office/officeart/2008/layout/LinedList"/>
    <dgm:cxn modelId="{9FC28308-4F2B-FD45-A605-1EE4FF5F5FE4}" type="presParOf" srcId="{BEA29EA4-FE91-2D40-BE59-12695E6C4895}" destId="{ACE4E7C4-D595-C146-AE67-F819AD6E8F84}" srcOrd="5" destOrd="0" presId="urn:microsoft.com/office/officeart/2008/layout/LinedList"/>
    <dgm:cxn modelId="{6D165A6C-EF9E-A440-9191-22D12930399A}" type="presParOf" srcId="{ACE4E7C4-D595-C146-AE67-F819AD6E8F84}" destId="{5F4DEC44-E6AA-4442-815A-0E59D99E4017}" srcOrd="0" destOrd="0" presId="urn:microsoft.com/office/officeart/2008/layout/LinedList"/>
    <dgm:cxn modelId="{F2F43C5A-50B6-9D48-B9AA-FF3D6C16A538}" type="presParOf" srcId="{ACE4E7C4-D595-C146-AE67-F819AD6E8F84}" destId="{2FC8E8D2-06E3-4C4F-B7D3-755B3C06C7C8}" srcOrd="1" destOrd="0" presId="urn:microsoft.com/office/officeart/2008/layout/LinedList"/>
    <dgm:cxn modelId="{6D850C84-906D-1045-9E80-23C3480EC176}" type="presParOf" srcId="{BEA29EA4-FE91-2D40-BE59-12695E6C4895}" destId="{220427EF-57C0-7240-AE94-1551A21F31BF}" srcOrd="6" destOrd="0" presId="urn:microsoft.com/office/officeart/2008/layout/LinedList"/>
    <dgm:cxn modelId="{11303F90-7DE2-4141-92FE-01A567744853}" type="presParOf" srcId="{BEA29EA4-FE91-2D40-BE59-12695E6C4895}" destId="{6D91B124-292B-9541-8F28-0476483A19C9}" srcOrd="7" destOrd="0" presId="urn:microsoft.com/office/officeart/2008/layout/LinedList"/>
    <dgm:cxn modelId="{F4B82CC7-0B7D-2143-9FE0-212E2C5A7102}" type="presParOf" srcId="{6D91B124-292B-9541-8F28-0476483A19C9}" destId="{0F8C4E2E-1326-F641-9D9A-513D314B50D6}" srcOrd="0" destOrd="0" presId="urn:microsoft.com/office/officeart/2008/layout/LinedList"/>
    <dgm:cxn modelId="{5A55A1C9-1F3B-9440-AA9D-9CE37C1637CA}" type="presParOf" srcId="{6D91B124-292B-9541-8F28-0476483A19C9}" destId="{1A5EA2C3-2817-7A46-8282-F44DDD233B4B}" srcOrd="1" destOrd="0" presId="urn:microsoft.com/office/officeart/2008/layout/LinedList"/>
    <dgm:cxn modelId="{7A396F8D-DC8F-9342-8271-0EA11EDD1588}" type="presParOf" srcId="{BEA29EA4-FE91-2D40-BE59-12695E6C4895}" destId="{16D6FF0B-3639-C640-BA83-849451E07C18}" srcOrd="8" destOrd="0" presId="urn:microsoft.com/office/officeart/2008/layout/LinedList"/>
    <dgm:cxn modelId="{68C919E0-5EAE-F643-BA6F-462E1F1099DB}" type="presParOf" srcId="{BEA29EA4-FE91-2D40-BE59-12695E6C4895}" destId="{5F5D8102-CE6B-1D47-B7D1-57DE6735719E}" srcOrd="9" destOrd="0" presId="urn:microsoft.com/office/officeart/2008/layout/LinedList"/>
    <dgm:cxn modelId="{AD4D7541-3FA4-8044-9FE6-2402687FF1A9}" type="presParOf" srcId="{5F5D8102-CE6B-1D47-B7D1-57DE6735719E}" destId="{3EB0986B-0883-BB42-9688-4D75FC2693D6}" srcOrd="0" destOrd="0" presId="urn:microsoft.com/office/officeart/2008/layout/LinedList"/>
    <dgm:cxn modelId="{CCB767F9-54AD-F74F-ACFB-55CCD141DCA6}" type="presParOf" srcId="{5F5D8102-CE6B-1D47-B7D1-57DE6735719E}" destId="{E6BDD78D-035A-A248-9EF4-2C0A49689CD2}" srcOrd="1" destOrd="0" presId="urn:microsoft.com/office/officeart/2008/layout/LinedList"/>
    <dgm:cxn modelId="{3ADE63B3-3183-0445-8E79-3896EF3ACF1C}" type="presParOf" srcId="{BEA29EA4-FE91-2D40-BE59-12695E6C4895}" destId="{E1789537-066E-3546-A41C-C704795AECA0}" srcOrd="10" destOrd="0" presId="urn:microsoft.com/office/officeart/2008/layout/LinedList"/>
    <dgm:cxn modelId="{715FA9F5-C2EE-7044-A78C-4A6D43589796}" type="presParOf" srcId="{BEA29EA4-FE91-2D40-BE59-12695E6C4895}" destId="{584F29A9-D849-1D45-BBC8-874379B3BCCC}" srcOrd="11" destOrd="0" presId="urn:microsoft.com/office/officeart/2008/layout/LinedList"/>
    <dgm:cxn modelId="{957C7D49-0FDD-7648-AC09-3A00E322996C}" type="presParOf" srcId="{584F29A9-D849-1D45-BBC8-874379B3BCCC}" destId="{E752D065-5358-184C-B0A0-8A31BA543C55}" srcOrd="0" destOrd="0" presId="urn:microsoft.com/office/officeart/2008/layout/LinedList"/>
    <dgm:cxn modelId="{C49F374E-D2C0-1148-8CBB-F689FE25054E}" type="presParOf" srcId="{584F29A9-D849-1D45-BBC8-874379B3BCCC}" destId="{890A28F1-546D-AD4E-8EDF-1EB39763CDB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E937FB9-4F29-4914-8B04-3C1481B3E44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A7C3A0A-31BF-4868-B68F-9D2C33D2F11B}">
      <dgm:prSet/>
      <dgm:spPr/>
      <dgm:t>
        <a:bodyPr/>
        <a:lstStyle/>
        <a:p>
          <a:pPr>
            <a:lnSpc>
              <a:spcPct val="100000"/>
            </a:lnSpc>
          </a:pPr>
          <a:r>
            <a:rPr lang="en-US" dirty="0"/>
            <a:t>Service provider </a:t>
          </a:r>
        </a:p>
      </dgm:t>
    </dgm:pt>
    <dgm:pt modelId="{3EFEFF32-3767-41F5-B580-E01A8D0638B8}" type="parTrans" cxnId="{4A096745-9FC7-49BB-A9B8-8070B6E8DE59}">
      <dgm:prSet/>
      <dgm:spPr/>
      <dgm:t>
        <a:bodyPr/>
        <a:lstStyle/>
        <a:p>
          <a:endParaRPr lang="en-US"/>
        </a:p>
      </dgm:t>
    </dgm:pt>
    <dgm:pt modelId="{7895B127-5C19-4B8C-B390-4838C9451532}" type="sibTrans" cxnId="{4A096745-9FC7-49BB-A9B8-8070B6E8DE59}">
      <dgm:prSet/>
      <dgm:spPr/>
      <dgm:t>
        <a:bodyPr/>
        <a:lstStyle/>
        <a:p>
          <a:endParaRPr lang="en-US"/>
        </a:p>
      </dgm:t>
    </dgm:pt>
    <dgm:pt modelId="{D25D4BC2-AD68-44C1-BDC9-E2A16226392D}">
      <dgm:prSet/>
      <dgm:spPr/>
      <dgm:t>
        <a:bodyPr/>
        <a:lstStyle/>
        <a:p>
          <a:pPr>
            <a:lnSpc>
              <a:spcPct val="100000"/>
            </a:lnSpc>
          </a:pPr>
          <a:r>
            <a:rPr lang="en-US" dirty="0"/>
            <a:t>Regulatory hurdles</a:t>
          </a:r>
        </a:p>
      </dgm:t>
    </dgm:pt>
    <dgm:pt modelId="{094C7335-1ABB-49A9-9C14-A3D7BC37931C}" type="parTrans" cxnId="{1E12AEAD-E2A8-497D-9CF2-27AA75105179}">
      <dgm:prSet/>
      <dgm:spPr/>
      <dgm:t>
        <a:bodyPr/>
        <a:lstStyle/>
        <a:p>
          <a:endParaRPr lang="en-US"/>
        </a:p>
      </dgm:t>
    </dgm:pt>
    <dgm:pt modelId="{192FEA33-336A-4BF3-BE83-074BEF8D6785}" type="sibTrans" cxnId="{1E12AEAD-E2A8-497D-9CF2-27AA75105179}">
      <dgm:prSet/>
      <dgm:spPr/>
      <dgm:t>
        <a:bodyPr/>
        <a:lstStyle/>
        <a:p>
          <a:endParaRPr lang="en-US"/>
        </a:p>
      </dgm:t>
    </dgm:pt>
    <dgm:pt modelId="{BE632D09-9779-4360-BF1A-C06401DAB289}">
      <dgm:prSet/>
      <dgm:spPr/>
      <dgm:t>
        <a:bodyPr/>
        <a:lstStyle/>
        <a:p>
          <a:pPr>
            <a:lnSpc>
              <a:spcPct val="100000"/>
            </a:lnSpc>
          </a:pPr>
          <a:r>
            <a:rPr lang="en-US" dirty="0"/>
            <a:t>Variance in programs across states </a:t>
          </a:r>
        </a:p>
      </dgm:t>
    </dgm:pt>
    <dgm:pt modelId="{53E31223-5455-4BF4-89DF-A4ABAB397BE0}" type="parTrans" cxnId="{392FC07D-A718-4104-81FC-29BFF30D8A5E}">
      <dgm:prSet/>
      <dgm:spPr/>
      <dgm:t>
        <a:bodyPr/>
        <a:lstStyle/>
        <a:p>
          <a:endParaRPr lang="en-US"/>
        </a:p>
      </dgm:t>
    </dgm:pt>
    <dgm:pt modelId="{6DCB577D-7353-4E50-A225-88B2BCC560EF}" type="sibTrans" cxnId="{392FC07D-A718-4104-81FC-29BFF30D8A5E}">
      <dgm:prSet/>
      <dgm:spPr/>
      <dgm:t>
        <a:bodyPr/>
        <a:lstStyle/>
        <a:p>
          <a:endParaRPr lang="en-US"/>
        </a:p>
      </dgm:t>
    </dgm:pt>
    <dgm:pt modelId="{DE0DE870-163A-421A-82B9-53A511084D1B}" type="pres">
      <dgm:prSet presAssocID="{4E937FB9-4F29-4914-8B04-3C1481B3E44C}" presName="root" presStyleCnt="0">
        <dgm:presLayoutVars>
          <dgm:dir/>
          <dgm:resizeHandles val="exact"/>
        </dgm:presLayoutVars>
      </dgm:prSet>
      <dgm:spPr/>
    </dgm:pt>
    <dgm:pt modelId="{D691AB43-5A70-4981-A6ED-B8D18D0A145A}" type="pres">
      <dgm:prSet presAssocID="{5A7C3A0A-31BF-4868-B68F-9D2C33D2F11B}" presName="compNode" presStyleCnt="0"/>
      <dgm:spPr/>
    </dgm:pt>
    <dgm:pt modelId="{52623360-4567-47E9-8CBC-7CA8C8A03FB5}" type="pres">
      <dgm:prSet presAssocID="{5A7C3A0A-31BF-4868-B68F-9D2C33D2F11B}" presName="bgRect" presStyleLbl="bgShp" presStyleIdx="0" presStyleCnt="3"/>
      <dgm:spPr/>
    </dgm:pt>
    <dgm:pt modelId="{9D7F1BEF-BD1D-4321-BFA2-80862A1EB56C}" type="pres">
      <dgm:prSet presAssocID="{5A7C3A0A-31BF-4868-B68F-9D2C33D2F11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7F5A9EE7-4C32-4864-8575-4C727AA43C28}" type="pres">
      <dgm:prSet presAssocID="{5A7C3A0A-31BF-4868-B68F-9D2C33D2F11B}" presName="spaceRect" presStyleCnt="0"/>
      <dgm:spPr/>
    </dgm:pt>
    <dgm:pt modelId="{3E481052-8E15-4A34-A2EE-2DD50C31C2C0}" type="pres">
      <dgm:prSet presAssocID="{5A7C3A0A-31BF-4868-B68F-9D2C33D2F11B}" presName="parTx" presStyleLbl="revTx" presStyleIdx="0" presStyleCnt="3">
        <dgm:presLayoutVars>
          <dgm:chMax val="0"/>
          <dgm:chPref val="0"/>
        </dgm:presLayoutVars>
      </dgm:prSet>
      <dgm:spPr/>
    </dgm:pt>
    <dgm:pt modelId="{1096CA77-3CD9-4503-A0F8-2B12D2245FF4}" type="pres">
      <dgm:prSet presAssocID="{7895B127-5C19-4B8C-B390-4838C9451532}" presName="sibTrans" presStyleCnt="0"/>
      <dgm:spPr/>
    </dgm:pt>
    <dgm:pt modelId="{2FCAC931-7652-48EF-9BC5-291309AF51AC}" type="pres">
      <dgm:prSet presAssocID="{D25D4BC2-AD68-44C1-BDC9-E2A16226392D}" presName="compNode" presStyleCnt="0"/>
      <dgm:spPr/>
    </dgm:pt>
    <dgm:pt modelId="{8E38089B-FD3C-4CEA-926D-CCD900E9E8D6}" type="pres">
      <dgm:prSet presAssocID="{D25D4BC2-AD68-44C1-BDC9-E2A16226392D}" presName="bgRect" presStyleLbl="bgShp" presStyleIdx="1" presStyleCnt="3"/>
      <dgm:spPr/>
    </dgm:pt>
    <dgm:pt modelId="{E73F822F-773D-499C-AC1F-A2D6FD83A7EE}" type="pres">
      <dgm:prSet presAssocID="{D25D4BC2-AD68-44C1-BDC9-E2A16226392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3B1032D5-7AE6-4D1A-82B0-31B6901F2DF5}" type="pres">
      <dgm:prSet presAssocID="{D25D4BC2-AD68-44C1-BDC9-E2A16226392D}" presName="spaceRect" presStyleCnt="0"/>
      <dgm:spPr/>
    </dgm:pt>
    <dgm:pt modelId="{65A62E5A-0797-4436-88C5-865646B28FB0}" type="pres">
      <dgm:prSet presAssocID="{D25D4BC2-AD68-44C1-BDC9-E2A16226392D}" presName="parTx" presStyleLbl="revTx" presStyleIdx="1" presStyleCnt="3">
        <dgm:presLayoutVars>
          <dgm:chMax val="0"/>
          <dgm:chPref val="0"/>
        </dgm:presLayoutVars>
      </dgm:prSet>
      <dgm:spPr/>
    </dgm:pt>
    <dgm:pt modelId="{CF1965C2-33F3-40B9-89E0-12C988C98962}" type="pres">
      <dgm:prSet presAssocID="{192FEA33-336A-4BF3-BE83-074BEF8D6785}" presName="sibTrans" presStyleCnt="0"/>
      <dgm:spPr/>
    </dgm:pt>
    <dgm:pt modelId="{7B26AC5D-2F7A-4023-AD24-601806C47D24}" type="pres">
      <dgm:prSet presAssocID="{BE632D09-9779-4360-BF1A-C06401DAB289}" presName="compNode" presStyleCnt="0"/>
      <dgm:spPr/>
    </dgm:pt>
    <dgm:pt modelId="{1E46AEE3-9E0E-4A7E-AEA2-990827F6EBDD}" type="pres">
      <dgm:prSet presAssocID="{BE632D09-9779-4360-BF1A-C06401DAB289}" presName="bgRect" presStyleLbl="bgShp" presStyleIdx="2" presStyleCnt="3"/>
      <dgm:spPr/>
    </dgm:pt>
    <dgm:pt modelId="{5715FED2-251D-4EF0-886D-C4B3D5705712}" type="pres">
      <dgm:prSet presAssocID="{BE632D09-9779-4360-BF1A-C06401DAB2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ACAEA7E-A257-476E-AF24-D9A1D80B1E74}" type="pres">
      <dgm:prSet presAssocID="{BE632D09-9779-4360-BF1A-C06401DAB289}" presName="spaceRect" presStyleCnt="0"/>
      <dgm:spPr/>
    </dgm:pt>
    <dgm:pt modelId="{C6B159EF-3DC1-4974-B9E7-F159BB791FD1}" type="pres">
      <dgm:prSet presAssocID="{BE632D09-9779-4360-BF1A-C06401DAB289}" presName="parTx" presStyleLbl="revTx" presStyleIdx="2" presStyleCnt="3">
        <dgm:presLayoutVars>
          <dgm:chMax val="0"/>
          <dgm:chPref val="0"/>
        </dgm:presLayoutVars>
      </dgm:prSet>
      <dgm:spPr/>
    </dgm:pt>
  </dgm:ptLst>
  <dgm:cxnLst>
    <dgm:cxn modelId="{4A096745-9FC7-49BB-A9B8-8070B6E8DE59}" srcId="{4E937FB9-4F29-4914-8B04-3C1481B3E44C}" destId="{5A7C3A0A-31BF-4868-B68F-9D2C33D2F11B}" srcOrd="0" destOrd="0" parTransId="{3EFEFF32-3767-41F5-B580-E01A8D0638B8}" sibTransId="{7895B127-5C19-4B8C-B390-4838C9451532}"/>
    <dgm:cxn modelId="{075D887D-6447-4B4C-8E1E-77EE74570956}" type="presOf" srcId="{5A7C3A0A-31BF-4868-B68F-9D2C33D2F11B}" destId="{3E481052-8E15-4A34-A2EE-2DD50C31C2C0}" srcOrd="0" destOrd="0" presId="urn:microsoft.com/office/officeart/2018/2/layout/IconVerticalSolidList"/>
    <dgm:cxn modelId="{392FC07D-A718-4104-81FC-29BFF30D8A5E}" srcId="{4E937FB9-4F29-4914-8B04-3C1481B3E44C}" destId="{BE632D09-9779-4360-BF1A-C06401DAB289}" srcOrd="2" destOrd="0" parTransId="{53E31223-5455-4BF4-89DF-A4ABAB397BE0}" sibTransId="{6DCB577D-7353-4E50-A225-88B2BCC560EF}"/>
    <dgm:cxn modelId="{469B2299-9780-4FE7-AB03-70F9FAE5864D}" type="presOf" srcId="{D25D4BC2-AD68-44C1-BDC9-E2A16226392D}" destId="{65A62E5A-0797-4436-88C5-865646B28FB0}" srcOrd="0" destOrd="0" presId="urn:microsoft.com/office/officeart/2018/2/layout/IconVerticalSolidList"/>
    <dgm:cxn modelId="{1E12AEAD-E2A8-497D-9CF2-27AA75105179}" srcId="{4E937FB9-4F29-4914-8B04-3C1481B3E44C}" destId="{D25D4BC2-AD68-44C1-BDC9-E2A16226392D}" srcOrd="1" destOrd="0" parTransId="{094C7335-1ABB-49A9-9C14-A3D7BC37931C}" sibTransId="{192FEA33-336A-4BF3-BE83-074BEF8D6785}"/>
    <dgm:cxn modelId="{5DD6FEF4-02AD-4467-80A0-553F12F2B514}" type="presOf" srcId="{4E937FB9-4F29-4914-8B04-3C1481B3E44C}" destId="{DE0DE870-163A-421A-82B9-53A511084D1B}" srcOrd="0" destOrd="0" presId="urn:microsoft.com/office/officeart/2018/2/layout/IconVerticalSolidList"/>
    <dgm:cxn modelId="{122F2AFA-2520-4244-9211-352142288696}" type="presOf" srcId="{BE632D09-9779-4360-BF1A-C06401DAB289}" destId="{C6B159EF-3DC1-4974-B9E7-F159BB791FD1}" srcOrd="0" destOrd="0" presId="urn:microsoft.com/office/officeart/2018/2/layout/IconVerticalSolidList"/>
    <dgm:cxn modelId="{D25B09C4-EE12-46D9-9E85-9D0A660755C9}" type="presParOf" srcId="{DE0DE870-163A-421A-82B9-53A511084D1B}" destId="{D691AB43-5A70-4981-A6ED-B8D18D0A145A}" srcOrd="0" destOrd="0" presId="urn:microsoft.com/office/officeart/2018/2/layout/IconVerticalSolidList"/>
    <dgm:cxn modelId="{10FD7041-4A75-4FC9-8284-E971A2147599}" type="presParOf" srcId="{D691AB43-5A70-4981-A6ED-B8D18D0A145A}" destId="{52623360-4567-47E9-8CBC-7CA8C8A03FB5}" srcOrd="0" destOrd="0" presId="urn:microsoft.com/office/officeart/2018/2/layout/IconVerticalSolidList"/>
    <dgm:cxn modelId="{47368DB5-308F-4719-ABEB-07E36129A079}" type="presParOf" srcId="{D691AB43-5A70-4981-A6ED-B8D18D0A145A}" destId="{9D7F1BEF-BD1D-4321-BFA2-80862A1EB56C}" srcOrd="1" destOrd="0" presId="urn:microsoft.com/office/officeart/2018/2/layout/IconVerticalSolidList"/>
    <dgm:cxn modelId="{75CE610F-4067-400A-80FF-23E9F04721F1}" type="presParOf" srcId="{D691AB43-5A70-4981-A6ED-B8D18D0A145A}" destId="{7F5A9EE7-4C32-4864-8575-4C727AA43C28}" srcOrd="2" destOrd="0" presId="urn:microsoft.com/office/officeart/2018/2/layout/IconVerticalSolidList"/>
    <dgm:cxn modelId="{6D2B5EB9-7879-4AEB-B503-59BC65D66831}" type="presParOf" srcId="{D691AB43-5A70-4981-A6ED-B8D18D0A145A}" destId="{3E481052-8E15-4A34-A2EE-2DD50C31C2C0}" srcOrd="3" destOrd="0" presId="urn:microsoft.com/office/officeart/2018/2/layout/IconVerticalSolidList"/>
    <dgm:cxn modelId="{D8D45D61-A905-424A-A492-7B413983C08F}" type="presParOf" srcId="{DE0DE870-163A-421A-82B9-53A511084D1B}" destId="{1096CA77-3CD9-4503-A0F8-2B12D2245FF4}" srcOrd="1" destOrd="0" presId="urn:microsoft.com/office/officeart/2018/2/layout/IconVerticalSolidList"/>
    <dgm:cxn modelId="{E76FBEFE-1D99-48B3-9CAE-B597AFCBFC9D}" type="presParOf" srcId="{DE0DE870-163A-421A-82B9-53A511084D1B}" destId="{2FCAC931-7652-48EF-9BC5-291309AF51AC}" srcOrd="2" destOrd="0" presId="urn:microsoft.com/office/officeart/2018/2/layout/IconVerticalSolidList"/>
    <dgm:cxn modelId="{87A381DA-86E0-492F-BE14-48B2314C6C35}" type="presParOf" srcId="{2FCAC931-7652-48EF-9BC5-291309AF51AC}" destId="{8E38089B-FD3C-4CEA-926D-CCD900E9E8D6}" srcOrd="0" destOrd="0" presId="urn:microsoft.com/office/officeart/2018/2/layout/IconVerticalSolidList"/>
    <dgm:cxn modelId="{5A2E0914-B267-41A5-8F10-F919D264BB86}" type="presParOf" srcId="{2FCAC931-7652-48EF-9BC5-291309AF51AC}" destId="{E73F822F-773D-499C-AC1F-A2D6FD83A7EE}" srcOrd="1" destOrd="0" presId="urn:microsoft.com/office/officeart/2018/2/layout/IconVerticalSolidList"/>
    <dgm:cxn modelId="{4620CBE2-AF3B-4FB8-81E9-4A953DEB5157}" type="presParOf" srcId="{2FCAC931-7652-48EF-9BC5-291309AF51AC}" destId="{3B1032D5-7AE6-4D1A-82B0-31B6901F2DF5}" srcOrd="2" destOrd="0" presId="urn:microsoft.com/office/officeart/2018/2/layout/IconVerticalSolidList"/>
    <dgm:cxn modelId="{767890E0-8988-494D-8AE3-F0A57DD6A1D7}" type="presParOf" srcId="{2FCAC931-7652-48EF-9BC5-291309AF51AC}" destId="{65A62E5A-0797-4436-88C5-865646B28FB0}" srcOrd="3" destOrd="0" presId="urn:microsoft.com/office/officeart/2018/2/layout/IconVerticalSolidList"/>
    <dgm:cxn modelId="{607B097A-EEB6-4530-B7E3-DD53E2BA7D08}" type="presParOf" srcId="{DE0DE870-163A-421A-82B9-53A511084D1B}" destId="{CF1965C2-33F3-40B9-89E0-12C988C98962}" srcOrd="3" destOrd="0" presId="urn:microsoft.com/office/officeart/2018/2/layout/IconVerticalSolidList"/>
    <dgm:cxn modelId="{A284DC37-F5D8-47AE-8F0E-E0CD954C67A0}" type="presParOf" srcId="{DE0DE870-163A-421A-82B9-53A511084D1B}" destId="{7B26AC5D-2F7A-4023-AD24-601806C47D24}" srcOrd="4" destOrd="0" presId="urn:microsoft.com/office/officeart/2018/2/layout/IconVerticalSolidList"/>
    <dgm:cxn modelId="{1F37FCEC-A424-40B1-A7B1-511F46B1AD85}" type="presParOf" srcId="{7B26AC5D-2F7A-4023-AD24-601806C47D24}" destId="{1E46AEE3-9E0E-4A7E-AEA2-990827F6EBDD}" srcOrd="0" destOrd="0" presId="urn:microsoft.com/office/officeart/2018/2/layout/IconVerticalSolidList"/>
    <dgm:cxn modelId="{25A8E8B2-30E4-4B7E-B6AC-BA8DBF165D8A}" type="presParOf" srcId="{7B26AC5D-2F7A-4023-AD24-601806C47D24}" destId="{5715FED2-251D-4EF0-886D-C4B3D5705712}" srcOrd="1" destOrd="0" presId="urn:microsoft.com/office/officeart/2018/2/layout/IconVerticalSolidList"/>
    <dgm:cxn modelId="{3F8A927C-DF8B-4B37-BC73-BD529E37F1EE}" type="presParOf" srcId="{7B26AC5D-2F7A-4023-AD24-601806C47D24}" destId="{0ACAEA7E-A257-476E-AF24-D9A1D80B1E74}" srcOrd="2" destOrd="0" presId="urn:microsoft.com/office/officeart/2018/2/layout/IconVerticalSolidList"/>
    <dgm:cxn modelId="{DDA135C7-B6B2-4B93-A0FB-86930CAB2FC7}" type="presParOf" srcId="{7B26AC5D-2F7A-4023-AD24-601806C47D24}" destId="{C6B159EF-3DC1-4974-B9E7-F159BB791FD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FF2B7E-C844-4EE9-9B31-332AFD9858AD}" type="doc">
      <dgm:prSet loTypeId="urn:microsoft.com/office/officeart/2016/7/layout/VerticalSolidActionList" loCatId="List" qsTypeId="urn:microsoft.com/office/officeart/2005/8/quickstyle/simple4" qsCatId="simple" csTypeId="urn:microsoft.com/office/officeart/2005/8/colors/colorful3" csCatId="colorful" phldr="1"/>
      <dgm:spPr/>
      <dgm:t>
        <a:bodyPr/>
        <a:lstStyle/>
        <a:p>
          <a:endParaRPr lang="en-US"/>
        </a:p>
      </dgm:t>
    </dgm:pt>
    <dgm:pt modelId="{C079C2FD-048F-4D2E-AD91-517AD940DCD1}">
      <dgm:prSet phldr="0"/>
      <dgm:spPr/>
      <dgm:t>
        <a:bodyPr/>
        <a:lstStyle/>
        <a:p>
          <a:r>
            <a:rPr lang="en-US" dirty="0">
              <a:latin typeface="Calibri Light" panose="020F0302020204030204"/>
            </a:rPr>
            <a:t>1</a:t>
          </a:r>
          <a:endParaRPr lang="en-US" dirty="0"/>
        </a:p>
      </dgm:t>
    </dgm:pt>
    <dgm:pt modelId="{163DEDBB-693B-4524-946F-802C6254C433}" type="parTrans" cxnId="{A1E193B4-A529-4832-96C4-8ED33ECBD427}">
      <dgm:prSet/>
      <dgm:spPr/>
      <dgm:t>
        <a:bodyPr/>
        <a:lstStyle/>
        <a:p>
          <a:endParaRPr lang="en-US"/>
        </a:p>
      </dgm:t>
    </dgm:pt>
    <dgm:pt modelId="{575A52E6-8E19-43A1-B0E1-69C40CBF0141}" type="sibTrans" cxnId="{A1E193B4-A529-4832-96C4-8ED33ECBD427}">
      <dgm:prSet/>
      <dgm:spPr/>
      <dgm:t>
        <a:bodyPr/>
        <a:lstStyle/>
        <a:p>
          <a:endParaRPr lang="en-US"/>
        </a:p>
      </dgm:t>
    </dgm:pt>
    <dgm:pt modelId="{E62CBC04-2BC0-4EA5-BDD1-0E4F31F0C529}">
      <dgm:prSet custT="1"/>
      <dgm:spPr/>
      <dgm:t>
        <a:bodyPr/>
        <a:lstStyle/>
        <a:p>
          <a:r>
            <a:rPr lang="en-US" sz="2000" dirty="0"/>
            <a:t>Contact your local healthcare service providers to assess interest/willingness</a:t>
          </a:r>
        </a:p>
      </dgm:t>
    </dgm:pt>
    <dgm:pt modelId="{FA5F5CAA-B904-41D5-ABC0-E0178EB378FD}" type="parTrans" cxnId="{688B9B34-660A-4702-A261-5AB00B3104EF}">
      <dgm:prSet/>
      <dgm:spPr/>
      <dgm:t>
        <a:bodyPr/>
        <a:lstStyle/>
        <a:p>
          <a:endParaRPr lang="en-US"/>
        </a:p>
      </dgm:t>
    </dgm:pt>
    <dgm:pt modelId="{9AC84E22-8D2D-40F3-912F-3CC5EC4D8266}" type="sibTrans" cxnId="{688B9B34-660A-4702-A261-5AB00B3104EF}">
      <dgm:prSet/>
      <dgm:spPr/>
      <dgm:t>
        <a:bodyPr/>
        <a:lstStyle/>
        <a:p>
          <a:endParaRPr lang="en-US"/>
        </a:p>
      </dgm:t>
    </dgm:pt>
    <dgm:pt modelId="{183A67D7-F807-4B2F-9245-25B03040D282}">
      <dgm:prSet custT="1"/>
      <dgm:spPr/>
      <dgm:t>
        <a:bodyPr/>
        <a:lstStyle/>
        <a:p>
          <a:r>
            <a:rPr lang="en-US" sz="2000" dirty="0"/>
            <a:t>Home Health Agencies (nonprofit)</a:t>
          </a:r>
        </a:p>
      </dgm:t>
    </dgm:pt>
    <dgm:pt modelId="{64841F79-AA38-4DBF-9895-8E410E5853BF}" type="parTrans" cxnId="{F1C35FA8-2177-4FEE-B99C-ADBC3A248C24}">
      <dgm:prSet/>
      <dgm:spPr/>
      <dgm:t>
        <a:bodyPr/>
        <a:lstStyle/>
        <a:p>
          <a:endParaRPr lang="en-US"/>
        </a:p>
      </dgm:t>
    </dgm:pt>
    <dgm:pt modelId="{64E252F2-24B0-464B-99E6-856DFC6F2C2B}" type="sibTrans" cxnId="{F1C35FA8-2177-4FEE-B99C-ADBC3A248C24}">
      <dgm:prSet/>
      <dgm:spPr/>
      <dgm:t>
        <a:bodyPr/>
        <a:lstStyle/>
        <a:p>
          <a:endParaRPr lang="en-US"/>
        </a:p>
      </dgm:t>
    </dgm:pt>
    <dgm:pt modelId="{6B4A5AFC-A075-4169-8E39-595B513B8971}">
      <dgm:prSet custT="1"/>
      <dgm:spPr/>
      <dgm:t>
        <a:bodyPr/>
        <a:lstStyle/>
        <a:p>
          <a:r>
            <a:rPr lang="en-US" sz="2000" dirty="0"/>
            <a:t>Federally qualified health centers</a:t>
          </a:r>
        </a:p>
      </dgm:t>
    </dgm:pt>
    <dgm:pt modelId="{CE3CD7EE-2A5D-4CED-8416-373F70BA9925}" type="parTrans" cxnId="{3F7DA7F3-48E9-495C-97B8-7E12C266C0ED}">
      <dgm:prSet/>
      <dgm:spPr/>
      <dgm:t>
        <a:bodyPr/>
        <a:lstStyle/>
        <a:p>
          <a:endParaRPr lang="en-US"/>
        </a:p>
      </dgm:t>
    </dgm:pt>
    <dgm:pt modelId="{CC7587CA-8E94-4AD5-8D5E-ABD7832C7276}" type="sibTrans" cxnId="{3F7DA7F3-48E9-495C-97B8-7E12C266C0ED}">
      <dgm:prSet/>
      <dgm:spPr/>
      <dgm:t>
        <a:bodyPr/>
        <a:lstStyle/>
        <a:p>
          <a:endParaRPr lang="en-US"/>
        </a:p>
      </dgm:t>
    </dgm:pt>
    <dgm:pt modelId="{F0969877-C798-4456-BD0E-F771C9684986}">
      <dgm:prSet custT="1"/>
      <dgm:spPr/>
      <dgm:t>
        <a:bodyPr/>
        <a:lstStyle/>
        <a:p>
          <a:r>
            <a:rPr lang="en-US" sz="2000" dirty="0"/>
            <a:t>Street teams </a:t>
          </a:r>
        </a:p>
      </dgm:t>
    </dgm:pt>
    <dgm:pt modelId="{5827AC2B-D5A9-450D-99A9-2D164DF89BB0}" type="parTrans" cxnId="{0035807A-19EF-4952-BB3F-F666A22309B0}">
      <dgm:prSet/>
      <dgm:spPr/>
      <dgm:t>
        <a:bodyPr/>
        <a:lstStyle/>
        <a:p>
          <a:endParaRPr lang="en-US"/>
        </a:p>
      </dgm:t>
    </dgm:pt>
    <dgm:pt modelId="{59E93600-F5A2-4ADA-B26A-A18DE3953BAE}" type="sibTrans" cxnId="{0035807A-19EF-4952-BB3F-F666A22309B0}">
      <dgm:prSet/>
      <dgm:spPr/>
      <dgm:t>
        <a:bodyPr/>
        <a:lstStyle/>
        <a:p>
          <a:endParaRPr lang="en-US"/>
        </a:p>
      </dgm:t>
    </dgm:pt>
    <dgm:pt modelId="{227E3BF8-B15E-4798-949F-9DC5A234BE60}">
      <dgm:prSet phldr="0"/>
      <dgm:spPr/>
      <dgm:t>
        <a:bodyPr/>
        <a:lstStyle/>
        <a:p>
          <a:r>
            <a:rPr lang="en-US" dirty="0">
              <a:latin typeface="Calibri Light" panose="020F0302020204030204"/>
            </a:rPr>
            <a:t>2</a:t>
          </a:r>
          <a:endParaRPr lang="en-US" dirty="0"/>
        </a:p>
      </dgm:t>
    </dgm:pt>
    <dgm:pt modelId="{E14381BD-4EA9-437A-B240-F0FC56DA3113}" type="parTrans" cxnId="{6A846E11-D8C3-455E-BE1B-0A0B9A2D6318}">
      <dgm:prSet/>
      <dgm:spPr/>
      <dgm:t>
        <a:bodyPr/>
        <a:lstStyle/>
        <a:p>
          <a:endParaRPr lang="en-US"/>
        </a:p>
      </dgm:t>
    </dgm:pt>
    <dgm:pt modelId="{AA5A7F7B-18CD-4F9B-8BAF-3C44DF215BE5}" type="sibTrans" cxnId="{6A846E11-D8C3-455E-BE1B-0A0B9A2D6318}">
      <dgm:prSet/>
      <dgm:spPr/>
      <dgm:t>
        <a:bodyPr/>
        <a:lstStyle/>
        <a:p>
          <a:endParaRPr lang="en-US"/>
        </a:p>
      </dgm:t>
    </dgm:pt>
    <dgm:pt modelId="{E797AD42-3881-467A-AC64-6E58269D35F9}">
      <dgm:prSet custT="1"/>
      <dgm:spPr/>
      <dgm:t>
        <a:bodyPr/>
        <a:lstStyle/>
        <a:p>
          <a:r>
            <a:rPr lang="en-US" sz="2000" dirty="0"/>
            <a:t>Identify a site that has critical mass of high-needs individuals (threshold will vary by state and program streams)</a:t>
          </a:r>
        </a:p>
      </dgm:t>
    </dgm:pt>
    <dgm:pt modelId="{332FAC77-35C5-4E46-8BFD-E34CBED92EA6}" type="parTrans" cxnId="{6576A1C5-F43E-4392-BC8F-C9BCB4C8A51F}">
      <dgm:prSet/>
      <dgm:spPr/>
      <dgm:t>
        <a:bodyPr/>
        <a:lstStyle/>
        <a:p>
          <a:endParaRPr lang="en-US"/>
        </a:p>
      </dgm:t>
    </dgm:pt>
    <dgm:pt modelId="{C91A4F46-502A-49A2-BEE0-28ED30699453}" type="sibTrans" cxnId="{6576A1C5-F43E-4392-BC8F-C9BCB4C8A51F}">
      <dgm:prSet/>
      <dgm:spPr/>
      <dgm:t>
        <a:bodyPr/>
        <a:lstStyle/>
        <a:p>
          <a:endParaRPr lang="en-US"/>
        </a:p>
      </dgm:t>
    </dgm:pt>
    <dgm:pt modelId="{26C27A1A-ACB7-4039-AA0C-3A0992FEB179}">
      <dgm:prSet/>
      <dgm:spPr/>
      <dgm:t>
        <a:bodyPr/>
        <a:lstStyle/>
        <a:p>
          <a:r>
            <a:rPr lang="en-US" dirty="0">
              <a:latin typeface="Calibri Light" panose="020F0302020204030204"/>
            </a:rPr>
            <a:t>3</a:t>
          </a:r>
          <a:endParaRPr lang="en-US" dirty="0"/>
        </a:p>
      </dgm:t>
    </dgm:pt>
    <dgm:pt modelId="{AF1FAE8D-8246-466F-BC24-8998D087D7CC}" type="parTrans" cxnId="{BEE6E565-408F-472F-9040-644E2AB65432}">
      <dgm:prSet/>
      <dgm:spPr/>
      <dgm:t>
        <a:bodyPr/>
        <a:lstStyle/>
        <a:p>
          <a:endParaRPr lang="en-US"/>
        </a:p>
      </dgm:t>
    </dgm:pt>
    <dgm:pt modelId="{489B1BBC-F90E-4A7C-8A52-D3F60CDDE10A}" type="sibTrans" cxnId="{BEE6E565-408F-472F-9040-644E2AB65432}">
      <dgm:prSet/>
      <dgm:spPr/>
      <dgm:t>
        <a:bodyPr/>
        <a:lstStyle/>
        <a:p>
          <a:endParaRPr lang="en-US"/>
        </a:p>
      </dgm:t>
    </dgm:pt>
    <dgm:pt modelId="{EA399C26-22AF-41D8-81B1-F59308613D7D}">
      <dgm:prSet custT="1"/>
      <dgm:spPr/>
      <dgm:t>
        <a:bodyPr/>
        <a:lstStyle/>
        <a:p>
          <a:r>
            <a:rPr lang="en-US" sz="2000" dirty="0"/>
            <a:t>Build relationships with Medicaid service providers and find someone with expertise in Medicare and Medicaid programs </a:t>
          </a:r>
        </a:p>
      </dgm:t>
    </dgm:pt>
    <dgm:pt modelId="{4BB6A852-4C08-45A6-98BE-DF0DDEAA906F}" type="parTrans" cxnId="{E773C8BA-CD2E-4758-B73A-B2F002DF3CF3}">
      <dgm:prSet/>
      <dgm:spPr/>
      <dgm:t>
        <a:bodyPr/>
        <a:lstStyle/>
        <a:p>
          <a:endParaRPr lang="en-US"/>
        </a:p>
      </dgm:t>
    </dgm:pt>
    <dgm:pt modelId="{9EA5B6A8-E0E3-44C9-A29A-F1815BAF4F38}" type="sibTrans" cxnId="{E773C8BA-CD2E-4758-B73A-B2F002DF3CF3}">
      <dgm:prSet/>
      <dgm:spPr/>
      <dgm:t>
        <a:bodyPr/>
        <a:lstStyle/>
        <a:p>
          <a:endParaRPr lang="en-US"/>
        </a:p>
      </dgm:t>
    </dgm:pt>
    <dgm:pt modelId="{366EB4EC-58E3-4006-9EF0-D3458B9192AF}">
      <dgm:prSet/>
      <dgm:spPr/>
      <dgm:t>
        <a:bodyPr/>
        <a:lstStyle/>
        <a:p>
          <a:r>
            <a:rPr lang="en-US" dirty="0">
              <a:latin typeface="Calibri Light" panose="020F0302020204030204"/>
            </a:rPr>
            <a:t>4</a:t>
          </a:r>
          <a:endParaRPr lang="en-US" dirty="0"/>
        </a:p>
      </dgm:t>
    </dgm:pt>
    <dgm:pt modelId="{1A81EB57-3DCA-4D70-BDC9-41A29AF67813}" type="parTrans" cxnId="{40CE2065-FBB0-4135-A542-505F4E008876}">
      <dgm:prSet/>
      <dgm:spPr/>
      <dgm:t>
        <a:bodyPr/>
        <a:lstStyle/>
        <a:p>
          <a:endParaRPr lang="en-US"/>
        </a:p>
      </dgm:t>
    </dgm:pt>
    <dgm:pt modelId="{5AC2E162-C7B5-4504-A461-01D53FFF88D8}" type="sibTrans" cxnId="{40CE2065-FBB0-4135-A542-505F4E008876}">
      <dgm:prSet/>
      <dgm:spPr/>
      <dgm:t>
        <a:bodyPr/>
        <a:lstStyle/>
        <a:p>
          <a:endParaRPr lang="en-US"/>
        </a:p>
      </dgm:t>
    </dgm:pt>
    <dgm:pt modelId="{F5284E05-2685-4269-BE52-ABD1A5F1BBB8}">
      <dgm:prSet custT="1"/>
      <dgm:spPr/>
      <dgm:t>
        <a:bodyPr/>
        <a:lstStyle/>
        <a:p>
          <a:r>
            <a:rPr lang="en-US" sz="2000" dirty="0"/>
            <a:t>Seek city/county/state support for program launch</a:t>
          </a:r>
        </a:p>
      </dgm:t>
    </dgm:pt>
    <dgm:pt modelId="{E3D38578-A1A9-4D68-BDD9-1632E7773A17}" type="parTrans" cxnId="{388E851E-4A52-4ECB-A828-431C7E537780}">
      <dgm:prSet/>
      <dgm:spPr/>
      <dgm:t>
        <a:bodyPr/>
        <a:lstStyle/>
        <a:p>
          <a:endParaRPr lang="en-US"/>
        </a:p>
      </dgm:t>
    </dgm:pt>
    <dgm:pt modelId="{B943AA9E-EA3B-4DF5-889A-8FC51B1D80EF}" type="sibTrans" cxnId="{388E851E-4A52-4ECB-A828-431C7E537780}">
      <dgm:prSet/>
      <dgm:spPr/>
      <dgm:t>
        <a:bodyPr/>
        <a:lstStyle/>
        <a:p>
          <a:endParaRPr lang="en-US"/>
        </a:p>
      </dgm:t>
    </dgm:pt>
    <dgm:pt modelId="{610C30C6-F440-4557-99D6-193167680067}">
      <dgm:prSet phldr="0"/>
      <dgm:spPr/>
      <dgm:t>
        <a:bodyPr/>
        <a:lstStyle/>
        <a:p>
          <a:r>
            <a:rPr lang="en-US" dirty="0">
              <a:latin typeface="Calibri Light" panose="020F0302020204030204"/>
            </a:rPr>
            <a:t>5</a:t>
          </a:r>
          <a:endParaRPr lang="en-US" dirty="0"/>
        </a:p>
      </dgm:t>
    </dgm:pt>
    <dgm:pt modelId="{71992360-3092-44F4-A887-86C92DD06216}" type="parTrans" cxnId="{F05F29DC-E0F7-4C9D-B531-45B424DAF87B}">
      <dgm:prSet/>
      <dgm:spPr/>
      <dgm:t>
        <a:bodyPr/>
        <a:lstStyle/>
        <a:p>
          <a:endParaRPr lang="en-US"/>
        </a:p>
      </dgm:t>
    </dgm:pt>
    <dgm:pt modelId="{366626A0-CA7D-455F-AD74-8C299C541792}" type="sibTrans" cxnId="{F05F29DC-E0F7-4C9D-B531-45B424DAF87B}">
      <dgm:prSet/>
      <dgm:spPr/>
      <dgm:t>
        <a:bodyPr/>
        <a:lstStyle/>
        <a:p>
          <a:endParaRPr lang="en-US"/>
        </a:p>
      </dgm:t>
    </dgm:pt>
    <dgm:pt modelId="{7BF4AB62-9EA4-4F5F-AF24-AD0DF8113288}">
      <dgm:prSet custT="1"/>
      <dgm:spPr/>
      <dgm:t>
        <a:bodyPr/>
        <a:lstStyle/>
        <a:p>
          <a:r>
            <a:rPr lang="en-US" sz="2000" dirty="0"/>
            <a:t>Engage individuals/organizations with expertise in Medicare and Medicaid program design</a:t>
          </a:r>
        </a:p>
      </dgm:t>
    </dgm:pt>
    <dgm:pt modelId="{2D250084-60CF-4E97-BA91-F668A7D11727}" type="parTrans" cxnId="{BABD5FBD-1D55-4DEB-B8CC-43419AA3DF5D}">
      <dgm:prSet/>
      <dgm:spPr/>
      <dgm:t>
        <a:bodyPr/>
        <a:lstStyle/>
        <a:p>
          <a:endParaRPr lang="en-US"/>
        </a:p>
      </dgm:t>
    </dgm:pt>
    <dgm:pt modelId="{4D632A4F-74C7-4DDD-BAE8-B8A73D86BA25}" type="sibTrans" cxnId="{BABD5FBD-1D55-4DEB-B8CC-43419AA3DF5D}">
      <dgm:prSet/>
      <dgm:spPr/>
      <dgm:t>
        <a:bodyPr/>
        <a:lstStyle/>
        <a:p>
          <a:endParaRPr lang="en-US"/>
        </a:p>
      </dgm:t>
    </dgm:pt>
    <dgm:pt modelId="{9C5A9412-BFBB-9342-AB82-373B10BBE65F}" type="pres">
      <dgm:prSet presAssocID="{29FF2B7E-C844-4EE9-9B31-332AFD9858AD}" presName="Name0" presStyleCnt="0">
        <dgm:presLayoutVars>
          <dgm:dir/>
          <dgm:animLvl val="lvl"/>
          <dgm:resizeHandles val="exact"/>
        </dgm:presLayoutVars>
      </dgm:prSet>
      <dgm:spPr/>
    </dgm:pt>
    <dgm:pt modelId="{02B62716-CBC6-4445-86D4-CB627F2688BB}" type="pres">
      <dgm:prSet presAssocID="{C079C2FD-048F-4D2E-AD91-517AD940DCD1}" presName="linNode" presStyleCnt="0"/>
      <dgm:spPr/>
    </dgm:pt>
    <dgm:pt modelId="{4E1B9E24-4441-4348-8BB8-B2380536AA25}" type="pres">
      <dgm:prSet presAssocID="{C079C2FD-048F-4D2E-AD91-517AD940DCD1}" presName="parentText" presStyleLbl="alignNode1" presStyleIdx="0" presStyleCnt="5" custScaleY="214810">
        <dgm:presLayoutVars>
          <dgm:chMax val="1"/>
          <dgm:bulletEnabled/>
        </dgm:presLayoutVars>
      </dgm:prSet>
      <dgm:spPr/>
    </dgm:pt>
    <dgm:pt modelId="{6D211208-EA91-184D-B8CC-65E44B21F60F}" type="pres">
      <dgm:prSet presAssocID="{C079C2FD-048F-4D2E-AD91-517AD940DCD1}" presName="descendantText" presStyleLbl="alignAccFollowNode1" presStyleIdx="0" presStyleCnt="5" custScaleY="219723">
        <dgm:presLayoutVars>
          <dgm:bulletEnabled/>
        </dgm:presLayoutVars>
      </dgm:prSet>
      <dgm:spPr/>
    </dgm:pt>
    <dgm:pt modelId="{2A0B9FBC-84A9-304E-98F1-6B4BB0509121}" type="pres">
      <dgm:prSet presAssocID="{575A52E6-8E19-43A1-B0E1-69C40CBF0141}" presName="sp" presStyleCnt="0"/>
      <dgm:spPr/>
    </dgm:pt>
    <dgm:pt modelId="{43B8C0EA-B614-4C43-B544-D6E1A3179A03}" type="pres">
      <dgm:prSet presAssocID="{227E3BF8-B15E-4798-949F-9DC5A234BE60}" presName="linNode" presStyleCnt="0"/>
      <dgm:spPr/>
    </dgm:pt>
    <dgm:pt modelId="{6CA73DD9-338F-F644-9B7A-2DCFD34824CA}" type="pres">
      <dgm:prSet presAssocID="{227E3BF8-B15E-4798-949F-9DC5A234BE60}" presName="parentText" presStyleLbl="alignNode1" presStyleIdx="1" presStyleCnt="5">
        <dgm:presLayoutVars>
          <dgm:chMax val="1"/>
          <dgm:bulletEnabled/>
        </dgm:presLayoutVars>
      </dgm:prSet>
      <dgm:spPr/>
    </dgm:pt>
    <dgm:pt modelId="{A3F7EBFB-D74D-BA49-971A-E0E11BC03A33}" type="pres">
      <dgm:prSet presAssocID="{227E3BF8-B15E-4798-949F-9DC5A234BE60}" presName="descendantText" presStyleLbl="alignAccFollowNode1" presStyleIdx="1" presStyleCnt="5">
        <dgm:presLayoutVars>
          <dgm:bulletEnabled/>
        </dgm:presLayoutVars>
      </dgm:prSet>
      <dgm:spPr/>
    </dgm:pt>
    <dgm:pt modelId="{6FA97798-82C0-EF42-9C53-7479236B648B}" type="pres">
      <dgm:prSet presAssocID="{AA5A7F7B-18CD-4F9B-8BAF-3C44DF215BE5}" presName="sp" presStyleCnt="0"/>
      <dgm:spPr/>
    </dgm:pt>
    <dgm:pt modelId="{8659D1A5-6133-C74B-A16C-2D7FF098AD4B}" type="pres">
      <dgm:prSet presAssocID="{26C27A1A-ACB7-4039-AA0C-3A0992FEB179}" presName="linNode" presStyleCnt="0"/>
      <dgm:spPr/>
    </dgm:pt>
    <dgm:pt modelId="{8B247FF1-394F-9641-B30A-A8BDC6B03455}" type="pres">
      <dgm:prSet presAssocID="{26C27A1A-ACB7-4039-AA0C-3A0992FEB179}" presName="parentText" presStyleLbl="alignNode1" presStyleIdx="2" presStyleCnt="5">
        <dgm:presLayoutVars>
          <dgm:chMax val="1"/>
          <dgm:bulletEnabled/>
        </dgm:presLayoutVars>
      </dgm:prSet>
      <dgm:spPr/>
    </dgm:pt>
    <dgm:pt modelId="{A4C32A18-D546-1B43-B39F-309E3E064589}" type="pres">
      <dgm:prSet presAssocID="{26C27A1A-ACB7-4039-AA0C-3A0992FEB179}" presName="descendantText" presStyleLbl="alignAccFollowNode1" presStyleIdx="2" presStyleCnt="5">
        <dgm:presLayoutVars>
          <dgm:bulletEnabled/>
        </dgm:presLayoutVars>
      </dgm:prSet>
      <dgm:spPr/>
    </dgm:pt>
    <dgm:pt modelId="{17CC9C0C-4D53-7840-8203-65C24A4BC0D6}" type="pres">
      <dgm:prSet presAssocID="{489B1BBC-F90E-4A7C-8A52-D3F60CDDE10A}" presName="sp" presStyleCnt="0"/>
      <dgm:spPr/>
    </dgm:pt>
    <dgm:pt modelId="{94BE9967-816C-3F48-B700-E3CEC064277A}" type="pres">
      <dgm:prSet presAssocID="{366EB4EC-58E3-4006-9EF0-D3458B9192AF}" presName="linNode" presStyleCnt="0"/>
      <dgm:spPr/>
    </dgm:pt>
    <dgm:pt modelId="{39E7C748-C606-7A45-A804-CFB803670D2C}" type="pres">
      <dgm:prSet presAssocID="{366EB4EC-58E3-4006-9EF0-D3458B9192AF}" presName="parentText" presStyleLbl="alignNode1" presStyleIdx="3" presStyleCnt="5">
        <dgm:presLayoutVars>
          <dgm:chMax val="1"/>
          <dgm:bulletEnabled/>
        </dgm:presLayoutVars>
      </dgm:prSet>
      <dgm:spPr/>
    </dgm:pt>
    <dgm:pt modelId="{D276364D-16DE-674D-8FC5-CAF48ACFB0CD}" type="pres">
      <dgm:prSet presAssocID="{366EB4EC-58E3-4006-9EF0-D3458B9192AF}" presName="descendantText" presStyleLbl="alignAccFollowNode1" presStyleIdx="3" presStyleCnt="5">
        <dgm:presLayoutVars>
          <dgm:bulletEnabled/>
        </dgm:presLayoutVars>
      </dgm:prSet>
      <dgm:spPr/>
    </dgm:pt>
    <dgm:pt modelId="{3517DB0E-A32A-EF4C-8C48-614E5F403C05}" type="pres">
      <dgm:prSet presAssocID="{5AC2E162-C7B5-4504-A461-01D53FFF88D8}" presName="sp" presStyleCnt="0"/>
      <dgm:spPr/>
    </dgm:pt>
    <dgm:pt modelId="{EA103A34-74E7-3241-9230-311F8D9E0635}" type="pres">
      <dgm:prSet presAssocID="{610C30C6-F440-4557-99D6-193167680067}" presName="linNode" presStyleCnt="0"/>
      <dgm:spPr/>
    </dgm:pt>
    <dgm:pt modelId="{86ABF083-1D6F-9C46-B8B8-6152178F6349}" type="pres">
      <dgm:prSet presAssocID="{610C30C6-F440-4557-99D6-193167680067}" presName="parentText" presStyleLbl="alignNode1" presStyleIdx="4" presStyleCnt="5">
        <dgm:presLayoutVars>
          <dgm:chMax val="1"/>
          <dgm:bulletEnabled/>
        </dgm:presLayoutVars>
      </dgm:prSet>
      <dgm:spPr/>
    </dgm:pt>
    <dgm:pt modelId="{3CA3C745-460E-4C4C-88BB-E9CA1D4BB6AD}" type="pres">
      <dgm:prSet presAssocID="{610C30C6-F440-4557-99D6-193167680067}" presName="descendantText" presStyleLbl="alignAccFollowNode1" presStyleIdx="4" presStyleCnt="5" custLinFactNeighborX="3412" custLinFactNeighborY="-6497">
        <dgm:presLayoutVars>
          <dgm:bulletEnabled/>
        </dgm:presLayoutVars>
      </dgm:prSet>
      <dgm:spPr/>
    </dgm:pt>
  </dgm:ptLst>
  <dgm:cxnLst>
    <dgm:cxn modelId="{C5393800-0F7F-1141-AB1C-F4999107162F}" type="presOf" srcId="{366EB4EC-58E3-4006-9EF0-D3458B9192AF}" destId="{39E7C748-C606-7A45-A804-CFB803670D2C}" srcOrd="0" destOrd="0" presId="urn:microsoft.com/office/officeart/2016/7/layout/VerticalSolidActionList"/>
    <dgm:cxn modelId="{AC0A5A04-D129-9644-B26B-EF3B21822271}" type="presOf" srcId="{C079C2FD-048F-4D2E-AD91-517AD940DCD1}" destId="{4E1B9E24-4441-4348-8BB8-B2380536AA25}" srcOrd="0" destOrd="0" presId="urn:microsoft.com/office/officeart/2016/7/layout/VerticalSolidActionList"/>
    <dgm:cxn modelId="{6C49610C-C9AE-0346-9EC6-9C398B0DAF7A}" type="presOf" srcId="{29FF2B7E-C844-4EE9-9B31-332AFD9858AD}" destId="{9C5A9412-BFBB-9342-AB82-373B10BBE65F}" srcOrd="0" destOrd="0" presId="urn:microsoft.com/office/officeart/2016/7/layout/VerticalSolidActionList"/>
    <dgm:cxn modelId="{991B2110-B1BD-1440-91FF-3DDDC60E16C9}" type="presOf" srcId="{F5284E05-2685-4269-BE52-ABD1A5F1BBB8}" destId="{D276364D-16DE-674D-8FC5-CAF48ACFB0CD}" srcOrd="0" destOrd="0" presId="urn:microsoft.com/office/officeart/2016/7/layout/VerticalSolidActionList"/>
    <dgm:cxn modelId="{6A846E11-D8C3-455E-BE1B-0A0B9A2D6318}" srcId="{29FF2B7E-C844-4EE9-9B31-332AFD9858AD}" destId="{227E3BF8-B15E-4798-949F-9DC5A234BE60}" srcOrd="1" destOrd="0" parTransId="{E14381BD-4EA9-437A-B240-F0FC56DA3113}" sibTransId="{AA5A7F7B-18CD-4F9B-8BAF-3C44DF215BE5}"/>
    <dgm:cxn modelId="{DF1FFB13-BFF7-1F4D-8D7D-A57AA7C1B35C}" type="presOf" srcId="{26C27A1A-ACB7-4039-AA0C-3A0992FEB179}" destId="{8B247FF1-394F-9641-B30A-A8BDC6B03455}" srcOrd="0" destOrd="0" presId="urn:microsoft.com/office/officeart/2016/7/layout/VerticalSolidActionList"/>
    <dgm:cxn modelId="{388E851E-4A52-4ECB-A828-431C7E537780}" srcId="{366EB4EC-58E3-4006-9EF0-D3458B9192AF}" destId="{F5284E05-2685-4269-BE52-ABD1A5F1BBB8}" srcOrd="0" destOrd="0" parTransId="{E3D38578-A1A9-4D68-BDD9-1632E7773A17}" sibTransId="{B943AA9E-EA3B-4DF5-889A-8FC51B1D80EF}"/>
    <dgm:cxn modelId="{5D93852E-B9EF-AE4A-A3C1-E43285AAF079}" type="presOf" srcId="{227E3BF8-B15E-4798-949F-9DC5A234BE60}" destId="{6CA73DD9-338F-F644-9B7A-2DCFD34824CA}" srcOrd="0" destOrd="0" presId="urn:microsoft.com/office/officeart/2016/7/layout/VerticalSolidActionList"/>
    <dgm:cxn modelId="{688B9B34-660A-4702-A261-5AB00B3104EF}" srcId="{C079C2FD-048F-4D2E-AD91-517AD940DCD1}" destId="{E62CBC04-2BC0-4EA5-BDD1-0E4F31F0C529}" srcOrd="0" destOrd="0" parTransId="{FA5F5CAA-B904-41D5-ABC0-E0178EB378FD}" sibTransId="{9AC84E22-8D2D-40F3-912F-3CC5EC4D8266}"/>
    <dgm:cxn modelId="{735CBB3D-09C8-634A-9DAC-238F53177A0F}" type="presOf" srcId="{F0969877-C798-4456-BD0E-F771C9684986}" destId="{6D211208-EA91-184D-B8CC-65E44B21F60F}" srcOrd="0" destOrd="3" presId="urn:microsoft.com/office/officeart/2016/7/layout/VerticalSolidActionList"/>
    <dgm:cxn modelId="{541A0246-E088-044A-A2C4-E236D53D5FE9}" type="presOf" srcId="{610C30C6-F440-4557-99D6-193167680067}" destId="{86ABF083-1D6F-9C46-B8B8-6152178F6349}" srcOrd="0" destOrd="0" presId="urn:microsoft.com/office/officeart/2016/7/layout/VerticalSolidActionList"/>
    <dgm:cxn modelId="{40CE2065-FBB0-4135-A542-505F4E008876}" srcId="{29FF2B7E-C844-4EE9-9B31-332AFD9858AD}" destId="{366EB4EC-58E3-4006-9EF0-D3458B9192AF}" srcOrd="3" destOrd="0" parTransId="{1A81EB57-3DCA-4D70-BDC9-41A29AF67813}" sibTransId="{5AC2E162-C7B5-4504-A461-01D53FFF88D8}"/>
    <dgm:cxn modelId="{BEE6E565-408F-472F-9040-644E2AB65432}" srcId="{29FF2B7E-C844-4EE9-9B31-332AFD9858AD}" destId="{26C27A1A-ACB7-4039-AA0C-3A0992FEB179}" srcOrd="2" destOrd="0" parTransId="{AF1FAE8D-8246-466F-BC24-8998D087D7CC}" sibTransId="{489B1BBC-F90E-4A7C-8A52-D3F60CDDE10A}"/>
    <dgm:cxn modelId="{0035807A-19EF-4952-BB3F-F666A22309B0}" srcId="{E62CBC04-2BC0-4EA5-BDD1-0E4F31F0C529}" destId="{F0969877-C798-4456-BD0E-F771C9684986}" srcOrd="2" destOrd="0" parTransId="{5827AC2B-D5A9-450D-99A9-2D164DF89BB0}" sibTransId="{59E93600-F5A2-4ADA-B26A-A18DE3953BAE}"/>
    <dgm:cxn modelId="{B6E9D17A-CA89-5242-8637-40A7842DB0C2}" type="presOf" srcId="{183A67D7-F807-4B2F-9245-25B03040D282}" destId="{6D211208-EA91-184D-B8CC-65E44B21F60F}" srcOrd="0" destOrd="1" presId="urn:microsoft.com/office/officeart/2016/7/layout/VerticalSolidActionList"/>
    <dgm:cxn modelId="{CBAA8397-8B6F-2A40-B55A-3E2DC1C18F79}" type="presOf" srcId="{7BF4AB62-9EA4-4F5F-AF24-AD0DF8113288}" destId="{3CA3C745-460E-4C4C-88BB-E9CA1D4BB6AD}" srcOrd="0" destOrd="0" presId="urn:microsoft.com/office/officeart/2016/7/layout/VerticalSolidActionList"/>
    <dgm:cxn modelId="{F1C35FA8-2177-4FEE-B99C-ADBC3A248C24}" srcId="{E62CBC04-2BC0-4EA5-BDD1-0E4F31F0C529}" destId="{183A67D7-F807-4B2F-9245-25B03040D282}" srcOrd="0" destOrd="0" parTransId="{64841F79-AA38-4DBF-9895-8E410E5853BF}" sibTransId="{64E252F2-24B0-464B-99E6-856DFC6F2C2B}"/>
    <dgm:cxn modelId="{A1E193B4-A529-4832-96C4-8ED33ECBD427}" srcId="{29FF2B7E-C844-4EE9-9B31-332AFD9858AD}" destId="{C079C2FD-048F-4D2E-AD91-517AD940DCD1}" srcOrd="0" destOrd="0" parTransId="{163DEDBB-693B-4524-946F-802C6254C433}" sibTransId="{575A52E6-8E19-43A1-B0E1-69C40CBF0141}"/>
    <dgm:cxn modelId="{1FC9F4B6-5E4C-6146-8CB0-9CD38FADAE11}" type="presOf" srcId="{6B4A5AFC-A075-4169-8E39-595B513B8971}" destId="{6D211208-EA91-184D-B8CC-65E44B21F60F}" srcOrd="0" destOrd="2" presId="urn:microsoft.com/office/officeart/2016/7/layout/VerticalSolidActionList"/>
    <dgm:cxn modelId="{E773C8BA-CD2E-4758-B73A-B2F002DF3CF3}" srcId="{26C27A1A-ACB7-4039-AA0C-3A0992FEB179}" destId="{EA399C26-22AF-41D8-81B1-F59308613D7D}" srcOrd="0" destOrd="0" parTransId="{4BB6A852-4C08-45A6-98BE-DF0DDEAA906F}" sibTransId="{9EA5B6A8-E0E3-44C9-A29A-F1815BAF4F38}"/>
    <dgm:cxn modelId="{BABD5FBD-1D55-4DEB-B8CC-43419AA3DF5D}" srcId="{610C30C6-F440-4557-99D6-193167680067}" destId="{7BF4AB62-9EA4-4F5F-AF24-AD0DF8113288}" srcOrd="0" destOrd="0" parTransId="{2D250084-60CF-4E97-BA91-F668A7D11727}" sibTransId="{4D632A4F-74C7-4DDD-BAE8-B8A73D86BA25}"/>
    <dgm:cxn modelId="{6C666AC3-2201-AB40-A1C6-A28974B08B16}" type="presOf" srcId="{EA399C26-22AF-41D8-81B1-F59308613D7D}" destId="{A4C32A18-D546-1B43-B39F-309E3E064589}" srcOrd="0" destOrd="0" presId="urn:microsoft.com/office/officeart/2016/7/layout/VerticalSolidActionList"/>
    <dgm:cxn modelId="{6576A1C5-F43E-4392-BC8F-C9BCB4C8A51F}" srcId="{227E3BF8-B15E-4798-949F-9DC5A234BE60}" destId="{E797AD42-3881-467A-AC64-6E58269D35F9}" srcOrd="0" destOrd="0" parTransId="{332FAC77-35C5-4E46-8BFD-E34CBED92EA6}" sibTransId="{C91A4F46-502A-49A2-BEE0-28ED30699453}"/>
    <dgm:cxn modelId="{F05F29DC-E0F7-4C9D-B531-45B424DAF87B}" srcId="{29FF2B7E-C844-4EE9-9B31-332AFD9858AD}" destId="{610C30C6-F440-4557-99D6-193167680067}" srcOrd="4" destOrd="0" parTransId="{71992360-3092-44F4-A887-86C92DD06216}" sibTransId="{366626A0-CA7D-455F-AD74-8C299C541792}"/>
    <dgm:cxn modelId="{B20884DE-8FB8-244E-9BBC-FC8C824B8FC3}" type="presOf" srcId="{E62CBC04-2BC0-4EA5-BDD1-0E4F31F0C529}" destId="{6D211208-EA91-184D-B8CC-65E44B21F60F}" srcOrd="0" destOrd="0" presId="urn:microsoft.com/office/officeart/2016/7/layout/VerticalSolidActionList"/>
    <dgm:cxn modelId="{4AF09DF2-9F94-4D4B-9BDB-2B148D2C5752}" type="presOf" srcId="{E797AD42-3881-467A-AC64-6E58269D35F9}" destId="{A3F7EBFB-D74D-BA49-971A-E0E11BC03A33}" srcOrd="0" destOrd="0" presId="urn:microsoft.com/office/officeart/2016/7/layout/VerticalSolidActionList"/>
    <dgm:cxn modelId="{3F7DA7F3-48E9-495C-97B8-7E12C266C0ED}" srcId="{E62CBC04-2BC0-4EA5-BDD1-0E4F31F0C529}" destId="{6B4A5AFC-A075-4169-8E39-595B513B8971}" srcOrd="1" destOrd="0" parTransId="{CE3CD7EE-2A5D-4CED-8416-373F70BA9925}" sibTransId="{CC7587CA-8E94-4AD5-8D5E-ABD7832C7276}"/>
    <dgm:cxn modelId="{A89F4B36-E891-E447-9DB4-3ABA1B7AA3BA}" type="presParOf" srcId="{9C5A9412-BFBB-9342-AB82-373B10BBE65F}" destId="{02B62716-CBC6-4445-86D4-CB627F2688BB}" srcOrd="0" destOrd="0" presId="urn:microsoft.com/office/officeart/2016/7/layout/VerticalSolidActionList"/>
    <dgm:cxn modelId="{A293AD38-B35C-6644-BCBF-10B16353B7D3}" type="presParOf" srcId="{02B62716-CBC6-4445-86D4-CB627F2688BB}" destId="{4E1B9E24-4441-4348-8BB8-B2380536AA25}" srcOrd="0" destOrd="0" presId="urn:microsoft.com/office/officeart/2016/7/layout/VerticalSolidActionList"/>
    <dgm:cxn modelId="{AC69C949-7AE1-7A48-AF86-177BF31C9F09}" type="presParOf" srcId="{02B62716-CBC6-4445-86D4-CB627F2688BB}" destId="{6D211208-EA91-184D-B8CC-65E44B21F60F}" srcOrd="1" destOrd="0" presId="urn:microsoft.com/office/officeart/2016/7/layout/VerticalSolidActionList"/>
    <dgm:cxn modelId="{DD41C312-0763-5441-B807-3FA8B90FAC67}" type="presParOf" srcId="{9C5A9412-BFBB-9342-AB82-373B10BBE65F}" destId="{2A0B9FBC-84A9-304E-98F1-6B4BB0509121}" srcOrd="1" destOrd="0" presId="urn:microsoft.com/office/officeart/2016/7/layout/VerticalSolidActionList"/>
    <dgm:cxn modelId="{D8E70563-68DB-7B4A-9A23-8686F2068011}" type="presParOf" srcId="{9C5A9412-BFBB-9342-AB82-373B10BBE65F}" destId="{43B8C0EA-B614-4C43-B544-D6E1A3179A03}" srcOrd="2" destOrd="0" presId="urn:microsoft.com/office/officeart/2016/7/layout/VerticalSolidActionList"/>
    <dgm:cxn modelId="{164B8FCC-99EA-914E-AAB8-F4BDE5BF2A06}" type="presParOf" srcId="{43B8C0EA-B614-4C43-B544-D6E1A3179A03}" destId="{6CA73DD9-338F-F644-9B7A-2DCFD34824CA}" srcOrd="0" destOrd="0" presId="urn:microsoft.com/office/officeart/2016/7/layout/VerticalSolidActionList"/>
    <dgm:cxn modelId="{37A37863-6D9D-2C45-A1EA-C4135BD39298}" type="presParOf" srcId="{43B8C0EA-B614-4C43-B544-D6E1A3179A03}" destId="{A3F7EBFB-D74D-BA49-971A-E0E11BC03A33}" srcOrd="1" destOrd="0" presId="urn:microsoft.com/office/officeart/2016/7/layout/VerticalSolidActionList"/>
    <dgm:cxn modelId="{756BCB26-BE24-4240-896C-2A87DF56ED2D}" type="presParOf" srcId="{9C5A9412-BFBB-9342-AB82-373B10BBE65F}" destId="{6FA97798-82C0-EF42-9C53-7479236B648B}" srcOrd="3" destOrd="0" presId="urn:microsoft.com/office/officeart/2016/7/layout/VerticalSolidActionList"/>
    <dgm:cxn modelId="{01328D43-DA27-3446-96CD-4320A9EFF81D}" type="presParOf" srcId="{9C5A9412-BFBB-9342-AB82-373B10BBE65F}" destId="{8659D1A5-6133-C74B-A16C-2D7FF098AD4B}" srcOrd="4" destOrd="0" presId="urn:microsoft.com/office/officeart/2016/7/layout/VerticalSolidActionList"/>
    <dgm:cxn modelId="{9091D4CE-89EA-1C43-A3A0-D691F5A01682}" type="presParOf" srcId="{8659D1A5-6133-C74B-A16C-2D7FF098AD4B}" destId="{8B247FF1-394F-9641-B30A-A8BDC6B03455}" srcOrd="0" destOrd="0" presId="urn:microsoft.com/office/officeart/2016/7/layout/VerticalSolidActionList"/>
    <dgm:cxn modelId="{BB9ED63B-1933-4A4C-A679-F5EAEE27F17E}" type="presParOf" srcId="{8659D1A5-6133-C74B-A16C-2D7FF098AD4B}" destId="{A4C32A18-D546-1B43-B39F-309E3E064589}" srcOrd="1" destOrd="0" presId="urn:microsoft.com/office/officeart/2016/7/layout/VerticalSolidActionList"/>
    <dgm:cxn modelId="{4358835D-0DE0-A341-BFB2-A07122631F0B}" type="presParOf" srcId="{9C5A9412-BFBB-9342-AB82-373B10BBE65F}" destId="{17CC9C0C-4D53-7840-8203-65C24A4BC0D6}" srcOrd="5" destOrd="0" presId="urn:microsoft.com/office/officeart/2016/7/layout/VerticalSolidActionList"/>
    <dgm:cxn modelId="{1409985E-E6AE-D744-9C9C-C325F278E303}" type="presParOf" srcId="{9C5A9412-BFBB-9342-AB82-373B10BBE65F}" destId="{94BE9967-816C-3F48-B700-E3CEC064277A}" srcOrd="6" destOrd="0" presId="urn:microsoft.com/office/officeart/2016/7/layout/VerticalSolidActionList"/>
    <dgm:cxn modelId="{AB0A7F51-BCE8-3F46-80C2-8B5B5A1EB149}" type="presParOf" srcId="{94BE9967-816C-3F48-B700-E3CEC064277A}" destId="{39E7C748-C606-7A45-A804-CFB803670D2C}" srcOrd="0" destOrd="0" presId="urn:microsoft.com/office/officeart/2016/7/layout/VerticalSolidActionList"/>
    <dgm:cxn modelId="{DBC3A62B-3AC3-B941-86AA-F161F98E03FE}" type="presParOf" srcId="{94BE9967-816C-3F48-B700-E3CEC064277A}" destId="{D276364D-16DE-674D-8FC5-CAF48ACFB0CD}" srcOrd="1" destOrd="0" presId="urn:microsoft.com/office/officeart/2016/7/layout/VerticalSolidActionList"/>
    <dgm:cxn modelId="{CE626944-44AF-2741-A223-90C951853E77}" type="presParOf" srcId="{9C5A9412-BFBB-9342-AB82-373B10BBE65F}" destId="{3517DB0E-A32A-EF4C-8C48-614E5F403C05}" srcOrd="7" destOrd="0" presId="urn:microsoft.com/office/officeart/2016/7/layout/VerticalSolidActionList"/>
    <dgm:cxn modelId="{552D90A6-DBCD-1C42-A242-5F7064432E25}" type="presParOf" srcId="{9C5A9412-BFBB-9342-AB82-373B10BBE65F}" destId="{EA103A34-74E7-3241-9230-311F8D9E0635}" srcOrd="8" destOrd="0" presId="urn:microsoft.com/office/officeart/2016/7/layout/VerticalSolidActionList"/>
    <dgm:cxn modelId="{2B278A04-4177-A246-ACB8-BA0E63CE014A}" type="presParOf" srcId="{EA103A34-74E7-3241-9230-311F8D9E0635}" destId="{86ABF083-1D6F-9C46-B8B8-6152178F6349}" srcOrd="0" destOrd="0" presId="urn:microsoft.com/office/officeart/2016/7/layout/VerticalSolidActionList"/>
    <dgm:cxn modelId="{25B82C80-5A83-6F4E-B409-307DC9C3DCF8}" type="presParOf" srcId="{EA103A34-74E7-3241-9230-311F8D9E0635}" destId="{3CA3C745-460E-4C4C-88BB-E9CA1D4BB6AD}"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3BCF13-0DEE-7A4A-AA02-DE2422C1B88C}" type="doc">
      <dgm:prSet loTypeId="urn:microsoft.com/office/officeart/2005/8/layout/radial6" loCatId="" qsTypeId="urn:microsoft.com/office/officeart/2005/8/quickstyle/simple1" qsCatId="simple" csTypeId="urn:microsoft.com/office/officeart/2005/8/colors/accent0_3" csCatId="mainScheme" phldr="1"/>
      <dgm:spPr/>
      <dgm:t>
        <a:bodyPr/>
        <a:lstStyle/>
        <a:p>
          <a:endParaRPr lang="en-US"/>
        </a:p>
      </dgm:t>
    </dgm:pt>
    <dgm:pt modelId="{557786CE-AD44-1247-81EC-751F7C1A861E}">
      <dgm:prSet phldrT="[Text]"/>
      <dgm:spPr/>
      <dgm:t>
        <a:bodyPr/>
        <a:lstStyle/>
        <a:p>
          <a:r>
            <a:rPr lang="en-US" dirty="0"/>
            <a:t>Declining Health </a:t>
          </a:r>
        </a:p>
      </dgm:t>
    </dgm:pt>
    <dgm:pt modelId="{00FF6FFB-9CA2-BD47-B374-05741C0554BB}" type="parTrans" cxnId="{7C965B06-37F5-E641-8905-C90CF190932E}">
      <dgm:prSet/>
      <dgm:spPr/>
      <dgm:t>
        <a:bodyPr/>
        <a:lstStyle/>
        <a:p>
          <a:endParaRPr lang="en-US"/>
        </a:p>
      </dgm:t>
    </dgm:pt>
    <dgm:pt modelId="{944AD5D7-DF4A-5E4D-9719-013E50EC2CC4}" type="sibTrans" cxnId="{7C965B06-37F5-E641-8905-C90CF190932E}">
      <dgm:prSet/>
      <dgm:spPr/>
      <dgm:t>
        <a:bodyPr/>
        <a:lstStyle/>
        <a:p>
          <a:endParaRPr lang="en-US"/>
        </a:p>
      </dgm:t>
    </dgm:pt>
    <dgm:pt modelId="{E5B1EBE2-E298-EE45-9A06-4DD57829A6DC}">
      <dgm:prSet phldrT="[Text]"/>
      <dgm:spPr/>
      <dgm:t>
        <a:bodyPr/>
        <a:lstStyle/>
        <a:p>
          <a:r>
            <a:rPr lang="en-US" dirty="0"/>
            <a:t>Hospital</a:t>
          </a:r>
        </a:p>
      </dgm:t>
    </dgm:pt>
    <dgm:pt modelId="{459AD2FB-8951-C049-A237-D740BBE9FF32}" type="parTrans" cxnId="{8E7E5C1C-B0E9-0346-94D4-BF72AE0DA018}">
      <dgm:prSet/>
      <dgm:spPr/>
      <dgm:t>
        <a:bodyPr/>
        <a:lstStyle/>
        <a:p>
          <a:endParaRPr lang="en-US"/>
        </a:p>
      </dgm:t>
    </dgm:pt>
    <dgm:pt modelId="{64C117F6-7290-7844-ACF8-2525B33B02EB}" type="sibTrans" cxnId="{8E7E5C1C-B0E9-0346-94D4-BF72AE0DA018}">
      <dgm:prSet/>
      <dgm:spPr/>
      <dgm:t>
        <a:bodyPr/>
        <a:lstStyle/>
        <a:p>
          <a:endParaRPr lang="en-US"/>
        </a:p>
      </dgm:t>
    </dgm:pt>
    <dgm:pt modelId="{D000EB94-C41C-304B-BA05-9F3863E18138}">
      <dgm:prSet phldrT="[Text]"/>
      <dgm:spPr/>
      <dgm:t>
        <a:bodyPr/>
        <a:lstStyle/>
        <a:p>
          <a:r>
            <a:rPr lang="en-US" dirty="0"/>
            <a:t>SNF</a:t>
          </a:r>
        </a:p>
      </dgm:t>
    </dgm:pt>
    <dgm:pt modelId="{931697E5-8B22-9C49-84D8-7E8FD05CC2E8}" type="parTrans" cxnId="{D8A7240A-4673-DD43-8373-EB7477261161}">
      <dgm:prSet/>
      <dgm:spPr/>
      <dgm:t>
        <a:bodyPr/>
        <a:lstStyle/>
        <a:p>
          <a:endParaRPr lang="en-US"/>
        </a:p>
      </dgm:t>
    </dgm:pt>
    <dgm:pt modelId="{E23B20FC-E6CE-A749-BFAC-0B07B31E9965}" type="sibTrans" cxnId="{D8A7240A-4673-DD43-8373-EB7477261161}">
      <dgm:prSet/>
      <dgm:spPr/>
      <dgm:t>
        <a:bodyPr/>
        <a:lstStyle/>
        <a:p>
          <a:endParaRPr lang="en-US"/>
        </a:p>
      </dgm:t>
    </dgm:pt>
    <dgm:pt modelId="{5A6DBCFD-2E96-2444-8E53-EBE1AFA1C684}">
      <dgm:prSet phldrT="[Text]"/>
      <dgm:spPr/>
      <dgm:t>
        <a:bodyPr/>
        <a:lstStyle/>
        <a:p>
          <a:r>
            <a:rPr lang="en-US" dirty="0"/>
            <a:t>Street</a:t>
          </a:r>
        </a:p>
      </dgm:t>
    </dgm:pt>
    <dgm:pt modelId="{01F28640-6722-234F-B9A4-7932B4A72F66}" type="parTrans" cxnId="{436D0EC4-3C9F-7543-A477-2AFFCC639A3D}">
      <dgm:prSet/>
      <dgm:spPr/>
      <dgm:t>
        <a:bodyPr/>
        <a:lstStyle/>
        <a:p>
          <a:endParaRPr lang="en-US"/>
        </a:p>
      </dgm:t>
    </dgm:pt>
    <dgm:pt modelId="{A3872D91-4B23-584A-94AE-6E3096A21D58}" type="sibTrans" cxnId="{436D0EC4-3C9F-7543-A477-2AFFCC639A3D}">
      <dgm:prSet/>
      <dgm:spPr/>
      <dgm:t>
        <a:bodyPr/>
        <a:lstStyle/>
        <a:p>
          <a:endParaRPr lang="en-US"/>
        </a:p>
      </dgm:t>
    </dgm:pt>
    <dgm:pt modelId="{86FE35E3-F3B1-FD43-A71A-E6EDF1EBBE3D}" type="pres">
      <dgm:prSet presAssocID="{7C3BCF13-0DEE-7A4A-AA02-DE2422C1B88C}" presName="Name0" presStyleCnt="0">
        <dgm:presLayoutVars>
          <dgm:chMax val="1"/>
          <dgm:dir/>
          <dgm:animLvl val="ctr"/>
          <dgm:resizeHandles val="exact"/>
        </dgm:presLayoutVars>
      </dgm:prSet>
      <dgm:spPr/>
    </dgm:pt>
    <dgm:pt modelId="{8C08B62B-BA75-5F41-B614-13C904856A76}" type="pres">
      <dgm:prSet presAssocID="{557786CE-AD44-1247-81EC-751F7C1A861E}" presName="centerShape" presStyleLbl="node0" presStyleIdx="0" presStyleCnt="1"/>
      <dgm:spPr/>
    </dgm:pt>
    <dgm:pt modelId="{9AF5D098-1503-A14F-8073-D4579CBF25BA}" type="pres">
      <dgm:prSet presAssocID="{E5B1EBE2-E298-EE45-9A06-4DD57829A6DC}" presName="node" presStyleLbl="node1" presStyleIdx="0" presStyleCnt="3" custRadScaleRad="100096">
        <dgm:presLayoutVars>
          <dgm:bulletEnabled val="1"/>
        </dgm:presLayoutVars>
      </dgm:prSet>
      <dgm:spPr/>
    </dgm:pt>
    <dgm:pt modelId="{F6AD9EED-C8AA-4440-9F93-22D1AF45A910}" type="pres">
      <dgm:prSet presAssocID="{E5B1EBE2-E298-EE45-9A06-4DD57829A6DC}" presName="dummy" presStyleCnt="0"/>
      <dgm:spPr/>
    </dgm:pt>
    <dgm:pt modelId="{6934F90A-AA04-9F45-A400-BBBB08EA09B7}" type="pres">
      <dgm:prSet presAssocID="{64C117F6-7290-7844-ACF8-2525B33B02EB}" presName="sibTrans" presStyleLbl="sibTrans2D1" presStyleIdx="0" presStyleCnt="3"/>
      <dgm:spPr/>
    </dgm:pt>
    <dgm:pt modelId="{D49E59B2-7008-7C46-8024-6A92F6A8ACEE}" type="pres">
      <dgm:prSet presAssocID="{D000EB94-C41C-304B-BA05-9F3863E18138}" presName="node" presStyleLbl="node1" presStyleIdx="1" presStyleCnt="3">
        <dgm:presLayoutVars>
          <dgm:bulletEnabled val="1"/>
        </dgm:presLayoutVars>
      </dgm:prSet>
      <dgm:spPr/>
    </dgm:pt>
    <dgm:pt modelId="{09ACCF36-B47B-454E-951D-D81B16EB6687}" type="pres">
      <dgm:prSet presAssocID="{D000EB94-C41C-304B-BA05-9F3863E18138}" presName="dummy" presStyleCnt="0"/>
      <dgm:spPr/>
    </dgm:pt>
    <dgm:pt modelId="{1B72AD1C-841B-1B42-9965-CF9B5BE42DAC}" type="pres">
      <dgm:prSet presAssocID="{E23B20FC-E6CE-A749-BFAC-0B07B31E9965}" presName="sibTrans" presStyleLbl="sibTrans2D1" presStyleIdx="1" presStyleCnt="3"/>
      <dgm:spPr/>
    </dgm:pt>
    <dgm:pt modelId="{5BCEA949-EC3A-8A4F-BDD0-9C0549432126}" type="pres">
      <dgm:prSet presAssocID="{5A6DBCFD-2E96-2444-8E53-EBE1AFA1C684}" presName="node" presStyleLbl="node1" presStyleIdx="2" presStyleCnt="3">
        <dgm:presLayoutVars>
          <dgm:bulletEnabled val="1"/>
        </dgm:presLayoutVars>
      </dgm:prSet>
      <dgm:spPr/>
    </dgm:pt>
    <dgm:pt modelId="{199CC1C8-17B5-1542-97FE-E7AD62811A71}" type="pres">
      <dgm:prSet presAssocID="{5A6DBCFD-2E96-2444-8E53-EBE1AFA1C684}" presName="dummy" presStyleCnt="0"/>
      <dgm:spPr/>
    </dgm:pt>
    <dgm:pt modelId="{863F789D-0070-3D47-B1F5-6DB20B9680DC}" type="pres">
      <dgm:prSet presAssocID="{A3872D91-4B23-584A-94AE-6E3096A21D58}" presName="sibTrans" presStyleLbl="sibTrans2D1" presStyleIdx="2" presStyleCnt="3"/>
      <dgm:spPr/>
    </dgm:pt>
  </dgm:ptLst>
  <dgm:cxnLst>
    <dgm:cxn modelId="{CDE87E00-FF7D-8D4B-BA05-72B2C40396CC}" type="presOf" srcId="{7C3BCF13-0DEE-7A4A-AA02-DE2422C1B88C}" destId="{86FE35E3-F3B1-FD43-A71A-E6EDF1EBBE3D}" srcOrd="0" destOrd="0" presId="urn:microsoft.com/office/officeart/2005/8/layout/radial6"/>
    <dgm:cxn modelId="{7C965B06-37F5-E641-8905-C90CF190932E}" srcId="{7C3BCF13-0DEE-7A4A-AA02-DE2422C1B88C}" destId="{557786CE-AD44-1247-81EC-751F7C1A861E}" srcOrd="0" destOrd="0" parTransId="{00FF6FFB-9CA2-BD47-B374-05741C0554BB}" sibTransId="{944AD5D7-DF4A-5E4D-9719-013E50EC2CC4}"/>
    <dgm:cxn modelId="{D8A7240A-4673-DD43-8373-EB7477261161}" srcId="{557786CE-AD44-1247-81EC-751F7C1A861E}" destId="{D000EB94-C41C-304B-BA05-9F3863E18138}" srcOrd="1" destOrd="0" parTransId="{931697E5-8B22-9C49-84D8-7E8FD05CC2E8}" sibTransId="{E23B20FC-E6CE-A749-BFAC-0B07B31E9965}"/>
    <dgm:cxn modelId="{8E7E5C1C-B0E9-0346-94D4-BF72AE0DA018}" srcId="{557786CE-AD44-1247-81EC-751F7C1A861E}" destId="{E5B1EBE2-E298-EE45-9A06-4DD57829A6DC}" srcOrd="0" destOrd="0" parTransId="{459AD2FB-8951-C049-A237-D740BBE9FF32}" sibTransId="{64C117F6-7290-7844-ACF8-2525B33B02EB}"/>
    <dgm:cxn modelId="{AE09B441-9492-BC41-8A6E-C01D67AB0EDE}" type="presOf" srcId="{D000EB94-C41C-304B-BA05-9F3863E18138}" destId="{D49E59B2-7008-7C46-8024-6A92F6A8ACEE}" srcOrd="0" destOrd="0" presId="urn:microsoft.com/office/officeart/2005/8/layout/radial6"/>
    <dgm:cxn modelId="{6FF82C4D-AA9B-414C-A8F7-8D0539F6C58C}" type="presOf" srcId="{E23B20FC-E6CE-A749-BFAC-0B07B31E9965}" destId="{1B72AD1C-841B-1B42-9965-CF9B5BE42DAC}" srcOrd="0" destOrd="0" presId="urn:microsoft.com/office/officeart/2005/8/layout/radial6"/>
    <dgm:cxn modelId="{10320060-B872-7D46-B961-9DAA5E5012DA}" type="presOf" srcId="{E5B1EBE2-E298-EE45-9A06-4DD57829A6DC}" destId="{9AF5D098-1503-A14F-8073-D4579CBF25BA}" srcOrd="0" destOrd="0" presId="urn:microsoft.com/office/officeart/2005/8/layout/radial6"/>
    <dgm:cxn modelId="{3202B397-5D2C-7644-B186-9A4809164108}" type="presOf" srcId="{A3872D91-4B23-584A-94AE-6E3096A21D58}" destId="{863F789D-0070-3D47-B1F5-6DB20B9680DC}" srcOrd="0" destOrd="0" presId="urn:microsoft.com/office/officeart/2005/8/layout/radial6"/>
    <dgm:cxn modelId="{759376C0-992E-5D44-AB5A-D6EA10ADD4DE}" type="presOf" srcId="{557786CE-AD44-1247-81EC-751F7C1A861E}" destId="{8C08B62B-BA75-5F41-B614-13C904856A76}" srcOrd="0" destOrd="0" presId="urn:microsoft.com/office/officeart/2005/8/layout/radial6"/>
    <dgm:cxn modelId="{436D0EC4-3C9F-7543-A477-2AFFCC639A3D}" srcId="{557786CE-AD44-1247-81EC-751F7C1A861E}" destId="{5A6DBCFD-2E96-2444-8E53-EBE1AFA1C684}" srcOrd="2" destOrd="0" parTransId="{01F28640-6722-234F-B9A4-7932B4A72F66}" sibTransId="{A3872D91-4B23-584A-94AE-6E3096A21D58}"/>
    <dgm:cxn modelId="{841C81E1-B87A-9348-A1C3-22DEE0E3C607}" type="presOf" srcId="{5A6DBCFD-2E96-2444-8E53-EBE1AFA1C684}" destId="{5BCEA949-EC3A-8A4F-BDD0-9C0549432126}" srcOrd="0" destOrd="0" presId="urn:microsoft.com/office/officeart/2005/8/layout/radial6"/>
    <dgm:cxn modelId="{905715E3-C862-5040-94BB-1454A141BFA7}" type="presOf" srcId="{64C117F6-7290-7844-ACF8-2525B33B02EB}" destId="{6934F90A-AA04-9F45-A400-BBBB08EA09B7}" srcOrd="0" destOrd="0" presId="urn:microsoft.com/office/officeart/2005/8/layout/radial6"/>
    <dgm:cxn modelId="{C735D6D2-CEA8-4144-ADCE-6315AFF7C224}" type="presParOf" srcId="{86FE35E3-F3B1-FD43-A71A-E6EDF1EBBE3D}" destId="{8C08B62B-BA75-5F41-B614-13C904856A76}" srcOrd="0" destOrd="0" presId="urn:microsoft.com/office/officeart/2005/8/layout/radial6"/>
    <dgm:cxn modelId="{B7DB7404-2574-4E4D-95CF-DA6ED2F25CE6}" type="presParOf" srcId="{86FE35E3-F3B1-FD43-A71A-E6EDF1EBBE3D}" destId="{9AF5D098-1503-A14F-8073-D4579CBF25BA}" srcOrd="1" destOrd="0" presId="urn:microsoft.com/office/officeart/2005/8/layout/radial6"/>
    <dgm:cxn modelId="{BACEBB58-E20A-A248-A989-5826B3C8481C}" type="presParOf" srcId="{86FE35E3-F3B1-FD43-A71A-E6EDF1EBBE3D}" destId="{F6AD9EED-C8AA-4440-9F93-22D1AF45A910}" srcOrd="2" destOrd="0" presId="urn:microsoft.com/office/officeart/2005/8/layout/radial6"/>
    <dgm:cxn modelId="{544F70B4-4F66-1B4D-A685-5BAAD5D1F8A3}" type="presParOf" srcId="{86FE35E3-F3B1-FD43-A71A-E6EDF1EBBE3D}" destId="{6934F90A-AA04-9F45-A400-BBBB08EA09B7}" srcOrd="3" destOrd="0" presId="urn:microsoft.com/office/officeart/2005/8/layout/radial6"/>
    <dgm:cxn modelId="{F0138BB5-2E8B-A24B-A5E3-09D7FB382806}" type="presParOf" srcId="{86FE35E3-F3B1-FD43-A71A-E6EDF1EBBE3D}" destId="{D49E59B2-7008-7C46-8024-6A92F6A8ACEE}" srcOrd="4" destOrd="0" presId="urn:microsoft.com/office/officeart/2005/8/layout/radial6"/>
    <dgm:cxn modelId="{AE29D8FC-0F40-5341-8DA2-BB77BEAC62E8}" type="presParOf" srcId="{86FE35E3-F3B1-FD43-A71A-E6EDF1EBBE3D}" destId="{09ACCF36-B47B-454E-951D-D81B16EB6687}" srcOrd="5" destOrd="0" presId="urn:microsoft.com/office/officeart/2005/8/layout/radial6"/>
    <dgm:cxn modelId="{830E541E-03D6-0C4E-AE96-71F1BD33C146}" type="presParOf" srcId="{86FE35E3-F3B1-FD43-A71A-E6EDF1EBBE3D}" destId="{1B72AD1C-841B-1B42-9965-CF9B5BE42DAC}" srcOrd="6" destOrd="0" presId="urn:microsoft.com/office/officeart/2005/8/layout/radial6"/>
    <dgm:cxn modelId="{AF7EAE98-5E7E-284F-8EC1-760628B7EFA8}" type="presParOf" srcId="{86FE35E3-F3B1-FD43-A71A-E6EDF1EBBE3D}" destId="{5BCEA949-EC3A-8A4F-BDD0-9C0549432126}" srcOrd="7" destOrd="0" presId="urn:microsoft.com/office/officeart/2005/8/layout/radial6"/>
    <dgm:cxn modelId="{74C87B37-317E-B546-926E-988A33812AAC}" type="presParOf" srcId="{86FE35E3-F3B1-FD43-A71A-E6EDF1EBBE3D}" destId="{199CC1C8-17B5-1542-97FE-E7AD62811A71}" srcOrd="8" destOrd="0" presId="urn:microsoft.com/office/officeart/2005/8/layout/radial6"/>
    <dgm:cxn modelId="{A7AC50C1-9FA1-D340-8E72-7E3F9B167284}" type="presParOf" srcId="{86FE35E3-F3B1-FD43-A71A-E6EDF1EBBE3D}" destId="{863F789D-0070-3D47-B1F5-6DB20B9680DC}"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C61761-7ECE-1141-B8F0-0BACFD4AD0F0}"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BF41D6DD-D2A5-2A46-9CD7-33A11A3884A2}">
      <dgm:prSet phldrT="[Text]"/>
      <dgm:spPr/>
      <dgm:t>
        <a:bodyPr/>
        <a:lstStyle/>
        <a:p>
          <a:r>
            <a:rPr lang="en-US" dirty="0"/>
            <a:t>Shelters</a:t>
          </a:r>
        </a:p>
      </dgm:t>
    </dgm:pt>
    <dgm:pt modelId="{1E8659D9-A98F-8448-BBA1-09AE689468D0}" type="parTrans" cxnId="{48EC7C92-1C61-7A47-BCBD-A2699F7D1C61}">
      <dgm:prSet/>
      <dgm:spPr/>
      <dgm:t>
        <a:bodyPr/>
        <a:lstStyle/>
        <a:p>
          <a:endParaRPr lang="en-US"/>
        </a:p>
      </dgm:t>
    </dgm:pt>
    <dgm:pt modelId="{0152D72B-4625-3D48-8AB7-B97A2AC0A915}" type="sibTrans" cxnId="{48EC7C92-1C61-7A47-BCBD-A2699F7D1C61}">
      <dgm:prSet/>
      <dgm:spPr/>
      <dgm:t>
        <a:bodyPr/>
        <a:lstStyle/>
        <a:p>
          <a:endParaRPr lang="en-US"/>
        </a:p>
      </dgm:t>
    </dgm:pt>
    <dgm:pt modelId="{00704A5C-7A75-654E-889A-7A46F93F656C}">
      <dgm:prSet phldrT="[Text]"/>
      <dgm:spPr/>
      <dgm:t>
        <a:bodyPr/>
        <a:lstStyle/>
        <a:p>
          <a:r>
            <a:rPr lang="en-US" dirty="0"/>
            <a:t>Transitional Housing</a:t>
          </a:r>
        </a:p>
      </dgm:t>
    </dgm:pt>
    <dgm:pt modelId="{8FA8BC60-D00D-1048-BD6C-A75D5717DC80}" type="parTrans" cxnId="{62ECAFA7-145E-BD42-B965-243FA0AD8ED9}">
      <dgm:prSet/>
      <dgm:spPr/>
      <dgm:t>
        <a:bodyPr/>
        <a:lstStyle/>
        <a:p>
          <a:endParaRPr lang="en-US"/>
        </a:p>
      </dgm:t>
    </dgm:pt>
    <dgm:pt modelId="{B81E03D6-3299-7643-BA67-D052F9041698}" type="sibTrans" cxnId="{62ECAFA7-145E-BD42-B965-243FA0AD8ED9}">
      <dgm:prSet/>
      <dgm:spPr/>
      <dgm:t>
        <a:bodyPr/>
        <a:lstStyle/>
        <a:p>
          <a:endParaRPr lang="en-US"/>
        </a:p>
      </dgm:t>
    </dgm:pt>
    <dgm:pt modelId="{2F6BEF22-3731-2741-8CB8-45E16929C344}">
      <dgm:prSet phldrT="[Text]"/>
      <dgm:spPr/>
      <dgm:t>
        <a:bodyPr/>
        <a:lstStyle/>
        <a:p>
          <a:r>
            <a:rPr lang="en-US" dirty="0"/>
            <a:t>Independent Living</a:t>
          </a:r>
        </a:p>
      </dgm:t>
    </dgm:pt>
    <dgm:pt modelId="{EB844D2A-010A-B84F-AFC8-3A2A648E6F38}" type="parTrans" cxnId="{66DD6C79-9C7D-CC41-8A45-F63DAFB3F39D}">
      <dgm:prSet/>
      <dgm:spPr/>
      <dgm:t>
        <a:bodyPr/>
        <a:lstStyle/>
        <a:p>
          <a:endParaRPr lang="en-US"/>
        </a:p>
      </dgm:t>
    </dgm:pt>
    <dgm:pt modelId="{63E0B44C-72D0-F243-BFD2-71FE9BC8FF73}" type="sibTrans" cxnId="{66DD6C79-9C7D-CC41-8A45-F63DAFB3F39D}">
      <dgm:prSet/>
      <dgm:spPr/>
      <dgm:t>
        <a:bodyPr/>
        <a:lstStyle/>
        <a:p>
          <a:endParaRPr lang="en-US"/>
        </a:p>
      </dgm:t>
    </dgm:pt>
    <dgm:pt modelId="{9F63F31D-5B05-0947-A419-609F2BE7109B}" type="pres">
      <dgm:prSet presAssocID="{73C61761-7ECE-1141-B8F0-0BACFD4AD0F0}" presName="diagram" presStyleCnt="0">
        <dgm:presLayoutVars>
          <dgm:dir/>
          <dgm:resizeHandles val="exact"/>
        </dgm:presLayoutVars>
      </dgm:prSet>
      <dgm:spPr/>
    </dgm:pt>
    <dgm:pt modelId="{B2D555A5-21FB-8948-9A13-F5B33FE3EC53}" type="pres">
      <dgm:prSet presAssocID="{BF41D6DD-D2A5-2A46-9CD7-33A11A3884A2}" presName="node" presStyleLbl="node1" presStyleIdx="0" presStyleCnt="3" custLinFactX="100000" custLinFactNeighborX="140465" custLinFactNeighborY="-16603">
        <dgm:presLayoutVars>
          <dgm:bulletEnabled val="1"/>
        </dgm:presLayoutVars>
      </dgm:prSet>
      <dgm:spPr/>
    </dgm:pt>
    <dgm:pt modelId="{34864E13-342D-0D4D-BB04-F4172718CBFC}" type="pres">
      <dgm:prSet presAssocID="{0152D72B-4625-3D48-8AB7-B97A2AC0A915}" presName="sibTrans" presStyleCnt="0"/>
      <dgm:spPr/>
    </dgm:pt>
    <dgm:pt modelId="{93CCC2FB-A3F0-4246-BD5F-8656C3E799A2}" type="pres">
      <dgm:prSet presAssocID="{00704A5C-7A75-654E-889A-7A46F93F656C}" presName="node" presStyleLbl="node1" presStyleIdx="1" presStyleCnt="3">
        <dgm:presLayoutVars>
          <dgm:bulletEnabled val="1"/>
        </dgm:presLayoutVars>
      </dgm:prSet>
      <dgm:spPr/>
    </dgm:pt>
    <dgm:pt modelId="{4C6648C4-30E6-F247-8E71-EB6966654B99}" type="pres">
      <dgm:prSet presAssocID="{B81E03D6-3299-7643-BA67-D052F9041698}" presName="sibTrans" presStyleCnt="0"/>
      <dgm:spPr/>
    </dgm:pt>
    <dgm:pt modelId="{7A5C0CF5-0755-E54E-93F0-24DAA231EA6E}" type="pres">
      <dgm:prSet presAssocID="{2F6BEF22-3731-2741-8CB8-45E16929C344}" presName="node" presStyleLbl="node1" presStyleIdx="2" presStyleCnt="3">
        <dgm:presLayoutVars>
          <dgm:bulletEnabled val="1"/>
        </dgm:presLayoutVars>
      </dgm:prSet>
      <dgm:spPr/>
    </dgm:pt>
  </dgm:ptLst>
  <dgm:cxnLst>
    <dgm:cxn modelId="{D07A5C36-E05E-E444-BC50-2620B24F58C5}" type="presOf" srcId="{BF41D6DD-D2A5-2A46-9CD7-33A11A3884A2}" destId="{B2D555A5-21FB-8948-9A13-F5B33FE3EC53}" srcOrd="0" destOrd="0" presId="urn:microsoft.com/office/officeart/2005/8/layout/default"/>
    <dgm:cxn modelId="{0CFAED39-5677-0B49-815F-D2A4B03829F5}" type="presOf" srcId="{73C61761-7ECE-1141-B8F0-0BACFD4AD0F0}" destId="{9F63F31D-5B05-0947-A419-609F2BE7109B}" srcOrd="0" destOrd="0" presId="urn:microsoft.com/office/officeart/2005/8/layout/default"/>
    <dgm:cxn modelId="{F348724D-85A3-1042-B113-F8488ED03DBC}" type="presOf" srcId="{2F6BEF22-3731-2741-8CB8-45E16929C344}" destId="{7A5C0CF5-0755-E54E-93F0-24DAA231EA6E}" srcOrd="0" destOrd="0" presId="urn:microsoft.com/office/officeart/2005/8/layout/default"/>
    <dgm:cxn modelId="{66DD6C79-9C7D-CC41-8A45-F63DAFB3F39D}" srcId="{73C61761-7ECE-1141-B8F0-0BACFD4AD0F0}" destId="{2F6BEF22-3731-2741-8CB8-45E16929C344}" srcOrd="2" destOrd="0" parTransId="{EB844D2A-010A-B84F-AFC8-3A2A648E6F38}" sibTransId="{63E0B44C-72D0-F243-BFD2-71FE9BC8FF73}"/>
    <dgm:cxn modelId="{48EC7C92-1C61-7A47-BCBD-A2699F7D1C61}" srcId="{73C61761-7ECE-1141-B8F0-0BACFD4AD0F0}" destId="{BF41D6DD-D2A5-2A46-9CD7-33A11A3884A2}" srcOrd="0" destOrd="0" parTransId="{1E8659D9-A98F-8448-BBA1-09AE689468D0}" sibTransId="{0152D72B-4625-3D48-8AB7-B97A2AC0A915}"/>
    <dgm:cxn modelId="{62ECAFA7-145E-BD42-B965-243FA0AD8ED9}" srcId="{73C61761-7ECE-1141-B8F0-0BACFD4AD0F0}" destId="{00704A5C-7A75-654E-889A-7A46F93F656C}" srcOrd="1" destOrd="0" parTransId="{8FA8BC60-D00D-1048-BD6C-A75D5717DC80}" sibTransId="{B81E03D6-3299-7643-BA67-D052F9041698}"/>
    <dgm:cxn modelId="{802783CB-9732-0A40-AF18-94C5991B8204}" type="presOf" srcId="{00704A5C-7A75-654E-889A-7A46F93F656C}" destId="{93CCC2FB-A3F0-4246-BD5F-8656C3E799A2}" srcOrd="0" destOrd="0" presId="urn:microsoft.com/office/officeart/2005/8/layout/default"/>
    <dgm:cxn modelId="{AEF99F96-556E-B140-A1D9-DC0A207064E5}" type="presParOf" srcId="{9F63F31D-5B05-0947-A419-609F2BE7109B}" destId="{B2D555A5-21FB-8948-9A13-F5B33FE3EC53}" srcOrd="0" destOrd="0" presId="urn:microsoft.com/office/officeart/2005/8/layout/default"/>
    <dgm:cxn modelId="{6EFC3955-D61A-3441-ADE7-494D13AF443E}" type="presParOf" srcId="{9F63F31D-5B05-0947-A419-609F2BE7109B}" destId="{34864E13-342D-0D4D-BB04-F4172718CBFC}" srcOrd="1" destOrd="0" presId="urn:microsoft.com/office/officeart/2005/8/layout/default"/>
    <dgm:cxn modelId="{7CDE0885-9E0C-CB4B-B35E-28ECC4702B5C}" type="presParOf" srcId="{9F63F31D-5B05-0947-A419-609F2BE7109B}" destId="{93CCC2FB-A3F0-4246-BD5F-8656C3E799A2}" srcOrd="2" destOrd="0" presId="urn:microsoft.com/office/officeart/2005/8/layout/default"/>
    <dgm:cxn modelId="{7859DB23-C292-734F-BDD0-ACC5AC83500B}" type="presParOf" srcId="{9F63F31D-5B05-0947-A419-609F2BE7109B}" destId="{4C6648C4-30E6-F247-8E71-EB6966654B99}" srcOrd="3" destOrd="0" presId="urn:microsoft.com/office/officeart/2005/8/layout/default"/>
    <dgm:cxn modelId="{0C0B9C3A-B852-6E4D-90E8-808A57FC91D5}" type="presParOf" srcId="{9F63F31D-5B05-0947-A419-609F2BE7109B}" destId="{7A5C0CF5-0755-E54E-93F0-24DAA231EA6E}"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B80284-E7CE-4A4F-8237-2D8804EEB82A}" type="doc">
      <dgm:prSet loTypeId="urn:microsoft.com/office/officeart/2005/8/layout/process4" loCatId="process" qsTypeId="urn:microsoft.com/office/officeart/2005/8/quickstyle/simple5" qsCatId="simple" csTypeId="urn:microsoft.com/office/officeart/2005/8/colors/accent0_3" csCatId="mainScheme" phldr="1"/>
      <dgm:spPr/>
      <dgm:t>
        <a:bodyPr/>
        <a:lstStyle/>
        <a:p>
          <a:endParaRPr lang="en-US"/>
        </a:p>
      </dgm:t>
    </dgm:pt>
    <dgm:pt modelId="{6C86D58C-8466-4067-BE09-00E0FAE3CFFA}">
      <dgm:prSet custT="1"/>
      <dgm:spPr/>
      <dgm:t>
        <a:bodyPr/>
        <a:lstStyle/>
        <a:p>
          <a:pPr rtl="0"/>
          <a:r>
            <a:rPr lang="en-US" sz="1600" dirty="0"/>
            <a:t>Individuals </a:t>
          </a:r>
          <a:r>
            <a:rPr lang="en-US" sz="1600" dirty="0">
              <a:latin typeface="Calibri Light" panose="020F0302020204030204"/>
            </a:rPr>
            <a:t>with complex chronic illness and personal care needs </a:t>
          </a:r>
          <a:r>
            <a:rPr lang="en-US" sz="1600" dirty="0"/>
            <a:t>who have experienced homelessness (PEH) </a:t>
          </a:r>
          <a:r>
            <a:rPr lang="en-US" sz="1600" dirty="0">
              <a:latin typeface="Calibri Light" panose="020F0302020204030204"/>
            </a:rPr>
            <a:t>are rarely able to live successfully long-term in the  community, due to a high level of medical and social instability </a:t>
          </a:r>
          <a:endParaRPr lang="en-US" sz="1600" dirty="0"/>
        </a:p>
      </dgm:t>
    </dgm:pt>
    <dgm:pt modelId="{63B4168A-2308-41FC-B7CD-30AE59581C27}" type="parTrans" cxnId="{FB7FDCEE-4EB2-4EE4-A00F-E51351533299}">
      <dgm:prSet/>
      <dgm:spPr/>
      <dgm:t>
        <a:bodyPr/>
        <a:lstStyle/>
        <a:p>
          <a:endParaRPr lang="en-US"/>
        </a:p>
      </dgm:t>
    </dgm:pt>
    <dgm:pt modelId="{F471B99D-7D9D-429F-9C7C-8C2149B85DB9}" type="sibTrans" cxnId="{FB7FDCEE-4EB2-4EE4-A00F-E51351533299}">
      <dgm:prSet/>
      <dgm:spPr/>
      <dgm:t>
        <a:bodyPr/>
        <a:lstStyle/>
        <a:p>
          <a:endParaRPr lang="en-US"/>
        </a:p>
      </dgm:t>
    </dgm:pt>
    <dgm:pt modelId="{D96C8659-53E2-44AC-A8C1-C0A9A7D53A3F}">
      <dgm:prSet custT="1"/>
      <dgm:spPr/>
      <dgm:t>
        <a:bodyPr/>
        <a:lstStyle/>
        <a:p>
          <a:pPr rtl="0"/>
          <a:r>
            <a:rPr lang="en-US" sz="1800" dirty="0"/>
            <a:t>Many PEH prefer not to reside in an institutional </a:t>
          </a:r>
          <a:r>
            <a:rPr lang="en-US" sz="1800" dirty="0">
              <a:latin typeface="Calibri Light" panose="020F0302020204030204"/>
            </a:rPr>
            <a:t>setting</a:t>
          </a:r>
        </a:p>
      </dgm:t>
    </dgm:pt>
    <dgm:pt modelId="{157A66AD-08C8-4CB0-8AF0-4A1818EC2F85}" type="parTrans" cxnId="{B0DCEA48-8500-4021-836C-A7CB6AC7C4B9}">
      <dgm:prSet/>
      <dgm:spPr/>
      <dgm:t>
        <a:bodyPr/>
        <a:lstStyle/>
        <a:p>
          <a:endParaRPr lang="en-US"/>
        </a:p>
      </dgm:t>
    </dgm:pt>
    <dgm:pt modelId="{5C8DD544-9E1E-4ECD-A2F0-5BD1D5298155}" type="sibTrans" cxnId="{B0DCEA48-8500-4021-836C-A7CB6AC7C4B9}">
      <dgm:prSet/>
      <dgm:spPr/>
      <dgm:t>
        <a:bodyPr/>
        <a:lstStyle/>
        <a:p>
          <a:endParaRPr lang="en-US"/>
        </a:p>
      </dgm:t>
    </dgm:pt>
    <dgm:pt modelId="{BD7979F6-782F-43AC-8C50-6EAA15DA7346}">
      <dgm:prSet custT="1"/>
      <dgm:spPr/>
      <dgm:t>
        <a:bodyPr/>
        <a:lstStyle/>
        <a:p>
          <a:pPr rtl="0"/>
          <a:r>
            <a:rPr lang="en-US" sz="1800" dirty="0"/>
            <a:t>Programs designed for individuals with skilled care needs or personal care needs</a:t>
          </a:r>
          <a:r>
            <a:rPr lang="en-US" sz="1800" dirty="0">
              <a:latin typeface="Calibri Light" panose="020F0302020204030204"/>
            </a:rPr>
            <a:t> can be</a:t>
          </a:r>
          <a:r>
            <a:rPr lang="en-US" sz="1800" dirty="0"/>
            <a:t> difficult</a:t>
          </a:r>
          <a:r>
            <a:rPr lang="en-US" sz="1800" dirty="0">
              <a:latin typeface="Calibri Light" panose="020F0302020204030204"/>
            </a:rPr>
            <a:t> for</a:t>
          </a:r>
          <a:r>
            <a:rPr lang="en-US" sz="1800" dirty="0"/>
            <a:t> PEH</a:t>
          </a:r>
          <a:r>
            <a:rPr lang="en-US" sz="1800" dirty="0">
              <a:latin typeface="Calibri Light" panose="020F0302020204030204"/>
            </a:rPr>
            <a:t> to </a:t>
          </a:r>
          <a:r>
            <a:rPr lang="en-US" sz="1800" b="1" i="1" dirty="0">
              <a:latin typeface="Calibri Light" panose="020F0302020204030204"/>
            </a:rPr>
            <a:t>access</a:t>
          </a:r>
        </a:p>
      </dgm:t>
    </dgm:pt>
    <dgm:pt modelId="{68CFDAB2-E4E6-489A-8C90-ADC19D2B8299}" type="parTrans" cxnId="{15EE760C-29AD-41C1-B166-29ED017F7040}">
      <dgm:prSet/>
      <dgm:spPr/>
      <dgm:t>
        <a:bodyPr/>
        <a:lstStyle/>
        <a:p>
          <a:endParaRPr lang="en-US"/>
        </a:p>
      </dgm:t>
    </dgm:pt>
    <dgm:pt modelId="{B3151E2F-4670-4ADE-A805-F26B2772B621}" type="sibTrans" cxnId="{15EE760C-29AD-41C1-B166-29ED017F7040}">
      <dgm:prSet/>
      <dgm:spPr/>
      <dgm:t>
        <a:bodyPr/>
        <a:lstStyle/>
        <a:p>
          <a:endParaRPr lang="en-US"/>
        </a:p>
      </dgm:t>
    </dgm:pt>
    <dgm:pt modelId="{A2189A12-8256-435E-9007-1207A0721758}">
      <dgm:prSet phldr="0" custT="1"/>
      <dgm:spPr/>
      <dgm:t>
        <a:bodyPr/>
        <a:lstStyle/>
        <a:p>
          <a:r>
            <a:rPr lang="en-US" sz="1800" dirty="0">
              <a:latin typeface="Calibri Light" panose="020F0302020204030204"/>
            </a:rPr>
            <a:t>Individuals</a:t>
          </a:r>
          <a:r>
            <a:rPr lang="en-US" sz="1800" dirty="0"/>
            <a:t> with a need for intensive, long-term care needs are often unable to reside successfully in housing</a:t>
          </a:r>
        </a:p>
      </dgm:t>
    </dgm:pt>
    <dgm:pt modelId="{4D7E2BA3-7D45-421A-89F1-AF7C4573CEBD}" type="parTrans" cxnId="{2031F84F-E1AE-4C2F-9F44-864C0BE2BBF4}">
      <dgm:prSet/>
      <dgm:spPr/>
      <dgm:t>
        <a:bodyPr/>
        <a:lstStyle/>
        <a:p>
          <a:endParaRPr lang="en-US"/>
        </a:p>
      </dgm:t>
    </dgm:pt>
    <dgm:pt modelId="{59D04EF7-9EC2-4AA8-92D8-A33B8711D1C4}" type="sibTrans" cxnId="{2031F84F-E1AE-4C2F-9F44-864C0BE2BBF4}">
      <dgm:prSet/>
      <dgm:spPr/>
      <dgm:t>
        <a:bodyPr/>
        <a:lstStyle/>
        <a:p>
          <a:endParaRPr lang="en-US"/>
        </a:p>
      </dgm:t>
    </dgm:pt>
    <dgm:pt modelId="{BBD61C16-5108-4A3D-93C3-7394E7953944}">
      <dgm:prSet phldr="0" custT="1"/>
      <dgm:spPr/>
      <dgm:t>
        <a:bodyPr/>
        <a:lstStyle/>
        <a:p>
          <a:r>
            <a:rPr lang="en-US" sz="1800" b="1" i="1" dirty="0">
              <a:latin typeface="Calibri Light" panose="020F0302020204030204"/>
            </a:rPr>
            <a:t>Municipalities</a:t>
          </a:r>
          <a:r>
            <a:rPr lang="en-US" sz="1800" b="1" i="1" dirty="0"/>
            <a:t> across the county struggle to successfully support this high-risk, high-needs population</a:t>
          </a:r>
          <a:endParaRPr lang="en-US" sz="1800" dirty="0"/>
        </a:p>
      </dgm:t>
    </dgm:pt>
    <dgm:pt modelId="{B16DBB7B-430B-4A5B-A715-B51A4AC968B4}" type="parTrans" cxnId="{DB9A4609-CCAE-4E80-845A-8C6626D3FE8E}">
      <dgm:prSet/>
      <dgm:spPr/>
      <dgm:t>
        <a:bodyPr/>
        <a:lstStyle/>
        <a:p>
          <a:endParaRPr lang="en-US"/>
        </a:p>
      </dgm:t>
    </dgm:pt>
    <dgm:pt modelId="{9DBEE839-D273-4A82-B9B3-626B3CA25006}" type="sibTrans" cxnId="{DB9A4609-CCAE-4E80-845A-8C6626D3FE8E}">
      <dgm:prSet/>
      <dgm:spPr/>
      <dgm:t>
        <a:bodyPr/>
        <a:lstStyle/>
        <a:p>
          <a:endParaRPr lang="en-US"/>
        </a:p>
      </dgm:t>
    </dgm:pt>
    <dgm:pt modelId="{C5AC05F1-9A66-4804-9317-29BC3B57D9F8}" type="pres">
      <dgm:prSet presAssocID="{67B80284-E7CE-4A4F-8237-2D8804EEB82A}" presName="Name0" presStyleCnt="0">
        <dgm:presLayoutVars>
          <dgm:dir/>
          <dgm:animLvl val="lvl"/>
          <dgm:resizeHandles val="exact"/>
        </dgm:presLayoutVars>
      </dgm:prSet>
      <dgm:spPr/>
    </dgm:pt>
    <dgm:pt modelId="{84F692CF-ABDA-4FEC-9B5C-92D3958651B3}" type="pres">
      <dgm:prSet presAssocID="{BBD61C16-5108-4A3D-93C3-7394E7953944}" presName="boxAndChildren" presStyleCnt="0"/>
      <dgm:spPr/>
    </dgm:pt>
    <dgm:pt modelId="{B1EA03E5-40B6-4415-A66A-4582BD0891BF}" type="pres">
      <dgm:prSet presAssocID="{BBD61C16-5108-4A3D-93C3-7394E7953944}" presName="parentTextBox" presStyleLbl="node1" presStyleIdx="0" presStyleCnt="5"/>
      <dgm:spPr/>
    </dgm:pt>
    <dgm:pt modelId="{8CB025C0-003E-49A1-BCB1-888B6B9232B2}" type="pres">
      <dgm:prSet presAssocID="{B3151E2F-4670-4ADE-A805-F26B2772B621}" presName="sp" presStyleCnt="0"/>
      <dgm:spPr/>
    </dgm:pt>
    <dgm:pt modelId="{661360AE-11C2-484D-B317-59A6E4635796}" type="pres">
      <dgm:prSet presAssocID="{BD7979F6-782F-43AC-8C50-6EAA15DA7346}" presName="arrowAndChildren" presStyleCnt="0"/>
      <dgm:spPr/>
    </dgm:pt>
    <dgm:pt modelId="{E4DAF61B-D3AA-483F-BBC0-8E739D5B82E7}" type="pres">
      <dgm:prSet presAssocID="{BD7979F6-782F-43AC-8C50-6EAA15DA7346}" presName="parentTextArrow" presStyleLbl="node1" presStyleIdx="1" presStyleCnt="5"/>
      <dgm:spPr/>
    </dgm:pt>
    <dgm:pt modelId="{E54A7DA1-C561-40A0-8497-0A17DE9E338B}" type="pres">
      <dgm:prSet presAssocID="{59D04EF7-9EC2-4AA8-92D8-A33B8711D1C4}" presName="sp" presStyleCnt="0"/>
      <dgm:spPr/>
    </dgm:pt>
    <dgm:pt modelId="{5945A6CE-FA71-460E-AB57-3224C9308E13}" type="pres">
      <dgm:prSet presAssocID="{A2189A12-8256-435E-9007-1207A0721758}" presName="arrowAndChildren" presStyleCnt="0"/>
      <dgm:spPr/>
    </dgm:pt>
    <dgm:pt modelId="{8FBBB0A8-8E2F-4146-96AA-CB3DE5E71122}" type="pres">
      <dgm:prSet presAssocID="{A2189A12-8256-435E-9007-1207A0721758}" presName="parentTextArrow" presStyleLbl="node1" presStyleIdx="2" presStyleCnt="5"/>
      <dgm:spPr/>
    </dgm:pt>
    <dgm:pt modelId="{CF883972-E364-45EF-8143-72A99C7E0F85}" type="pres">
      <dgm:prSet presAssocID="{5C8DD544-9E1E-4ECD-A2F0-5BD1D5298155}" presName="sp" presStyleCnt="0"/>
      <dgm:spPr/>
    </dgm:pt>
    <dgm:pt modelId="{7E04ECFD-38D3-43B6-A2D7-8962353F680B}" type="pres">
      <dgm:prSet presAssocID="{D96C8659-53E2-44AC-A8C1-C0A9A7D53A3F}" presName="arrowAndChildren" presStyleCnt="0"/>
      <dgm:spPr/>
    </dgm:pt>
    <dgm:pt modelId="{8FBEF526-63F8-4D87-84CE-6E2E151FD8C1}" type="pres">
      <dgm:prSet presAssocID="{D96C8659-53E2-44AC-A8C1-C0A9A7D53A3F}" presName="parentTextArrow" presStyleLbl="node1" presStyleIdx="3" presStyleCnt="5"/>
      <dgm:spPr/>
    </dgm:pt>
    <dgm:pt modelId="{F7A47B91-8282-4B8F-A040-EA596E943DAD}" type="pres">
      <dgm:prSet presAssocID="{F471B99D-7D9D-429F-9C7C-8C2149B85DB9}" presName="sp" presStyleCnt="0"/>
      <dgm:spPr/>
    </dgm:pt>
    <dgm:pt modelId="{90C95A8B-08FC-4FFB-966E-B644AE74033B}" type="pres">
      <dgm:prSet presAssocID="{6C86D58C-8466-4067-BE09-00E0FAE3CFFA}" presName="arrowAndChildren" presStyleCnt="0"/>
      <dgm:spPr/>
    </dgm:pt>
    <dgm:pt modelId="{16372F1A-370D-415A-9DE6-4959944A1CD8}" type="pres">
      <dgm:prSet presAssocID="{6C86D58C-8466-4067-BE09-00E0FAE3CFFA}" presName="parentTextArrow" presStyleLbl="node1" presStyleIdx="4" presStyleCnt="5" custScaleX="100000" custScaleY="121040"/>
      <dgm:spPr/>
    </dgm:pt>
  </dgm:ptLst>
  <dgm:cxnLst>
    <dgm:cxn modelId="{06862404-7969-4AB9-90B2-7A93433A62F1}" type="presOf" srcId="{D96C8659-53E2-44AC-A8C1-C0A9A7D53A3F}" destId="{8FBEF526-63F8-4D87-84CE-6E2E151FD8C1}" srcOrd="0" destOrd="0" presId="urn:microsoft.com/office/officeart/2005/8/layout/process4"/>
    <dgm:cxn modelId="{DB9A4609-CCAE-4E80-845A-8C6626D3FE8E}" srcId="{67B80284-E7CE-4A4F-8237-2D8804EEB82A}" destId="{BBD61C16-5108-4A3D-93C3-7394E7953944}" srcOrd="4" destOrd="0" parTransId="{B16DBB7B-430B-4A5B-A715-B51A4AC968B4}" sibTransId="{9DBEE839-D273-4A82-B9B3-626B3CA25006}"/>
    <dgm:cxn modelId="{15EE760C-29AD-41C1-B166-29ED017F7040}" srcId="{67B80284-E7CE-4A4F-8237-2D8804EEB82A}" destId="{BD7979F6-782F-43AC-8C50-6EAA15DA7346}" srcOrd="3" destOrd="0" parTransId="{68CFDAB2-E4E6-489A-8C90-ADC19D2B8299}" sibTransId="{B3151E2F-4670-4ADE-A805-F26B2772B621}"/>
    <dgm:cxn modelId="{B0DCEA48-8500-4021-836C-A7CB6AC7C4B9}" srcId="{67B80284-E7CE-4A4F-8237-2D8804EEB82A}" destId="{D96C8659-53E2-44AC-A8C1-C0A9A7D53A3F}" srcOrd="1" destOrd="0" parTransId="{157A66AD-08C8-4CB0-8AF0-4A1818EC2F85}" sibTransId="{5C8DD544-9E1E-4ECD-A2F0-5BD1D5298155}"/>
    <dgm:cxn modelId="{2031F84F-E1AE-4C2F-9F44-864C0BE2BBF4}" srcId="{67B80284-E7CE-4A4F-8237-2D8804EEB82A}" destId="{A2189A12-8256-435E-9007-1207A0721758}" srcOrd="2" destOrd="0" parTransId="{4D7E2BA3-7D45-421A-89F1-AF7C4573CEBD}" sibTransId="{59D04EF7-9EC2-4AA8-92D8-A33B8711D1C4}"/>
    <dgm:cxn modelId="{0A2C6379-F246-4227-9AB0-F514BE77DBF9}" type="presOf" srcId="{6C86D58C-8466-4067-BE09-00E0FAE3CFFA}" destId="{16372F1A-370D-415A-9DE6-4959944A1CD8}" srcOrd="0" destOrd="0" presId="urn:microsoft.com/office/officeart/2005/8/layout/process4"/>
    <dgm:cxn modelId="{60217A7D-CDD6-44F5-A6F5-4850D8FB3ECD}" type="presOf" srcId="{A2189A12-8256-435E-9007-1207A0721758}" destId="{8FBBB0A8-8E2F-4146-96AA-CB3DE5E71122}" srcOrd="0" destOrd="0" presId="urn:microsoft.com/office/officeart/2005/8/layout/process4"/>
    <dgm:cxn modelId="{DA171FB0-6013-4B83-8F87-D8B77D9E198A}" type="presOf" srcId="{67B80284-E7CE-4A4F-8237-2D8804EEB82A}" destId="{C5AC05F1-9A66-4804-9317-29BC3B57D9F8}" srcOrd="0" destOrd="0" presId="urn:microsoft.com/office/officeart/2005/8/layout/process4"/>
    <dgm:cxn modelId="{39DB04C3-4783-4C29-8549-EC7F568E05F8}" type="presOf" srcId="{BD7979F6-782F-43AC-8C50-6EAA15DA7346}" destId="{E4DAF61B-D3AA-483F-BBC0-8E739D5B82E7}" srcOrd="0" destOrd="0" presId="urn:microsoft.com/office/officeart/2005/8/layout/process4"/>
    <dgm:cxn modelId="{D926E1D3-6E36-4D60-9381-4A6040D0C687}" type="presOf" srcId="{BBD61C16-5108-4A3D-93C3-7394E7953944}" destId="{B1EA03E5-40B6-4415-A66A-4582BD0891BF}" srcOrd="0" destOrd="0" presId="urn:microsoft.com/office/officeart/2005/8/layout/process4"/>
    <dgm:cxn modelId="{FB7FDCEE-4EB2-4EE4-A00F-E51351533299}" srcId="{67B80284-E7CE-4A4F-8237-2D8804EEB82A}" destId="{6C86D58C-8466-4067-BE09-00E0FAE3CFFA}" srcOrd="0" destOrd="0" parTransId="{63B4168A-2308-41FC-B7CD-30AE59581C27}" sibTransId="{F471B99D-7D9D-429F-9C7C-8C2149B85DB9}"/>
    <dgm:cxn modelId="{B0D99059-5EE5-41ED-9D3D-BBFD49E00561}" type="presParOf" srcId="{C5AC05F1-9A66-4804-9317-29BC3B57D9F8}" destId="{84F692CF-ABDA-4FEC-9B5C-92D3958651B3}" srcOrd="0" destOrd="0" presId="urn:microsoft.com/office/officeart/2005/8/layout/process4"/>
    <dgm:cxn modelId="{305EFD4F-880A-4F75-BA90-0419537E28E1}" type="presParOf" srcId="{84F692CF-ABDA-4FEC-9B5C-92D3958651B3}" destId="{B1EA03E5-40B6-4415-A66A-4582BD0891BF}" srcOrd="0" destOrd="0" presId="urn:microsoft.com/office/officeart/2005/8/layout/process4"/>
    <dgm:cxn modelId="{2FD7B6CB-DC77-4C8A-B9DB-3A9AF700ED44}" type="presParOf" srcId="{C5AC05F1-9A66-4804-9317-29BC3B57D9F8}" destId="{8CB025C0-003E-49A1-BCB1-888B6B9232B2}" srcOrd="1" destOrd="0" presId="urn:microsoft.com/office/officeart/2005/8/layout/process4"/>
    <dgm:cxn modelId="{FE2ED384-9A53-424E-9B74-84161387514E}" type="presParOf" srcId="{C5AC05F1-9A66-4804-9317-29BC3B57D9F8}" destId="{661360AE-11C2-484D-B317-59A6E4635796}" srcOrd="2" destOrd="0" presId="urn:microsoft.com/office/officeart/2005/8/layout/process4"/>
    <dgm:cxn modelId="{A2F3601E-BA01-4B79-A0A9-7FD1081D3C6E}" type="presParOf" srcId="{661360AE-11C2-484D-B317-59A6E4635796}" destId="{E4DAF61B-D3AA-483F-BBC0-8E739D5B82E7}" srcOrd="0" destOrd="0" presId="urn:microsoft.com/office/officeart/2005/8/layout/process4"/>
    <dgm:cxn modelId="{69478277-63B4-429B-9E85-945ADE726136}" type="presParOf" srcId="{C5AC05F1-9A66-4804-9317-29BC3B57D9F8}" destId="{E54A7DA1-C561-40A0-8497-0A17DE9E338B}" srcOrd="3" destOrd="0" presId="urn:microsoft.com/office/officeart/2005/8/layout/process4"/>
    <dgm:cxn modelId="{F46D71B9-1B64-496C-9040-3B6A845F0BF8}" type="presParOf" srcId="{C5AC05F1-9A66-4804-9317-29BC3B57D9F8}" destId="{5945A6CE-FA71-460E-AB57-3224C9308E13}" srcOrd="4" destOrd="0" presId="urn:microsoft.com/office/officeart/2005/8/layout/process4"/>
    <dgm:cxn modelId="{78089C8F-9A25-414E-B5EF-6470CEC3AB7C}" type="presParOf" srcId="{5945A6CE-FA71-460E-AB57-3224C9308E13}" destId="{8FBBB0A8-8E2F-4146-96AA-CB3DE5E71122}" srcOrd="0" destOrd="0" presId="urn:microsoft.com/office/officeart/2005/8/layout/process4"/>
    <dgm:cxn modelId="{A63FF4D9-8600-4DA8-AF41-3B11F441558A}" type="presParOf" srcId="{C5AC05F1-9A66-4804-9317-29BC3B57D9F8}" destId="{CF883972-E364-45EF-8143-72A99C7E0F85}" srcOrd="5" destOrd="0" presId="urn:microsoft.com/office/officeart/2005/8/layout/process4"/>
    <dgm:cxn modelId="{C037DB41-5E61-44CF-88E7-28061FCF8772}" type="presParOf" srcId="{C5AC05F1-9A66-4804-9317-29BC3B57D9F8}" destId="{7E04ECFD-38D3-43B6-A2D7-8962353F680B}" srcOrd="6" destOrd="0" presId="urn:microsoft.com/office/officeart/2005/8/layout/process4"/>
    <dgm:cxn modelId="{C20E0BD1-F7C8-40C9-A1D8-B5E0EF3C64AF}" type="presParOf" srcId="{7E04ECFD-38D3-43B6-A2D7-8962353F680B}" destId="{8FBEF526-63F8-4D87-84CE-6E2E151FD8C1}" srcOrd="0" destOrd="0" presId="urn:microsoft.com/office/officeart/2005/8/layout/process4"/>
    <dgm:cxn modelId="{EEBCB22B-753F-43E1-82D7-DD69673517DF}" type="presParOf" srcId="{C5AC05F1-9A66-4804-9317-29BC3B57D9F8}" destId="{F7A47B91-8282-4B8F-A040-EA596E943DAD}" srcOrd="7" destOrd="0" presId="urn:microsoft.com/office/officeart/2005/8/layout/process4"/>
    <dgm:cxn modelId="{DC7AE889-C065-4D5C-9BA4-45A7B943B920}" type="presParOf" srcId="{C5AC05F1-9A66-4804-9317-29BC3B57D9F8}" destId="{90C95A8B-08FC-4FFB-966E-B644AE74033B}" srcOrd="8" destOrd="0" presId="urn:microsoft.com/office/officeart/2005/8/layout/process4"/>
    <dgm:cxn modelId="{494CA9F8-E0EF-4599-B14B-5EE0F5DD20B2}" type="presParOf" srcId="{90C95A8B-08FC-4FFB-966E-B644AE74033B}" destId="{16372F1A-370D-415A-9DE6-4959944A1CD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58E71C-A8D3-354E-9CF8-89153293F30E}" type="doc">
      <dgm:prSet loTypeId="urn:microsoft.com/office/officeart/2005/8/layout/venn1" loCatId="" qsTypeId="urn:microsoft.com/office/officeart/2005/8/quickstyle/simple1" qsCatId="simple" csTypeId="urn:microsoft.com/office/officeart/2005/8/colors/accent1_2" csCatId="accent1" phldr="1"/>
      <dgm:spPr/>
    </dgm:pt>
    <dgm:pt modelId="{BF760F77-AE01-D145-86B2-B0927E0EA7FD}">
      <dgm:prSet phldrT="[Text]"/>
      <dgm:spPr>
        <a:solidFill>
          <a:schemeClr val="tx2"/>
        </a:solidFill>
      </dgm:spPr>
      <dgm:t>
        <a:bodyPr/>
        <a:lstStyle/>
        <a:p>
          <a:pPr algn="ctr"/>
          <a:r>
            <a:rPr lang="en-US" dirty="0">
              <a:solidFill>
                <a:schemeClr val="bg1"/>
              </a:solidFill>
            </a:rPr>
            <a:t>Medical Complexity</a:t>
          </a:r>
        </a:p>
      </dgm:t>
    </dgm:pt>
    <dgm:pt modelId="{27AA2213-F758-C94C-8DFB-C85E8298D792}" type="parTrans" cxnId="{73AAEC63-94BC-F34C-BFBE-B47D6F2DFE96}">
      <dgm:prSet/>
      <dgm:spPr/>
      <dgm:t>
        <a:bodyPr/>
        <a:lstStyle/>
        <a:p>
          <a:pPr algn="ctr"/>
          <a:endParaRPr lang="en-US"/>
        </a:p>
      </dgm:t>
    </dgm:pt>
    <dgm:pt modelId="{0E4A94AE-D2B6-8B4D-91C8-96F31DB6C2F3}" type="sibTrans" cxnId="{73AAEC63-94BC-F34C-BFBE-B47D6F2DFE96}">
      <dgm:prSet/>
      <dgm:spPr/>
      <dgm:t>
        <a:bodyPr/>
        <a:lstStyle/>
        <a:p>
          <a:pPr algn="ctr"/>
          <a:endParaRPr lang="en-US"/>
        </a:p>
      </dgm:t>
    </dgm:pt>
    <dgm:pt modelId="{02DA673E-C76F-F94B-9793-4BB374962263}">
      <dgm:prSet phldrT="[Text]"/>
      <dgm:spPr>
        <a:solidFill>
          <a:schemeClr val="tx2">
            <a:alpha val="50000"/>
          </a:schemeClr>
        </a:solidFill>
      </dgm:spPr>
      <dgm:t>
        <a:bodyPr/>
        <a:lstStyle/>
        <a:p>
          <a:pPr algn="l"/>
          <a:r>
            <a:rPr lang="en-US" dirty="0">
              <a:solidFill>
                <a:schemeClr val="bg1"/>
              </a:solidFill>
            </a:rPr>
            <a:t>High utilization of ED/inpatient services</a:t>
          </a:r>
        </a:p>
      </dgm:t>
    </dgm:pt>
    <dgm:pt modelId="{99F5ECB1-F387-7E42-9C2F-CD9E41E16C04}" type="parTrans" cxnId="{E29D475D-6CA8-0044-9F9D-C34881E9DCA6}">
      <dgm:prSet/>
      <dgm:spPr/>
      <dgm:t>
        <a:bodyPr/>
        <a:lstStyle/>
        <a:p>
          <a:pPr algn="ctr"/>
          <a:endParaRPr lang="en-US"/>
        </a:p>
      </dgm:t>
    </dgm:pt>
    <dgm:pt modelId="{0A78E5FA-E23E-3A43-B65C-CF05D144A4D2}" type="sibTrans" cxnId="{E29D475D-6CA8-0044-9F9D-C34881E9DCA6}">
      <dgm:prSet/>
      <dgm:spPr/>
      <dgm:t>
        <a:bodyPr/>
        <a:lstStyle/>
        <a:p>
          <a:pPr algn="ctr"/>
          <a:endParaRPr lang="en-US"/>
        </a:p>
      </dgm:t>
    </dgm:pt>
    <dgm:pt modelId="{3A7E18EF-3330-5842-A59A-0D945596EDAA}">
      <dgm:prSet phldrT="[Text]"/>
      <dgm:spPr>
        <a:solidFill>
          <a:schemeClr val="tx2">
            <a:lumMod val="75000"/>
          </a:schemeClr>
        </a:solidFill>
      </dgm:spPr>
      <dgm:t>
        <a:bodyPr/>
        <a:lstStyle/>
        <a:p>
          <a:pPr algn="ctr"/>
          <a:r>
            <a:rPr lang="en-US" dirty="0">
              <a:solidFill>
                <a:schemeClr val="bg1"/>
              </a:solidFill>
            </a:rPr>
            <a:t>Compromised Functional Status </a:t>
          </a:r>
        </a:p>
      </dgm:t>
    </dgm:pt>
    <dgm:pt modelId="{F050E114-D3B9-6B4D-ABA0-CA5445EF216F}" type="parTrans" cxnId="{388BD761-8DDA-EF47-92A3-6B16C8F8EC5C}">
      <dgm:prSet/>
      <dgm:spPr/>
      <dgm:t>
        <a:bodyPr/>
        <a:lstStyle/>
        <a:p>
          <a:pPr algn="ctr"/>
          <a:endParaRPr lang="en-US"/>
        </a:p>
      </dgm:t>
    </dgm:pt>
    <dgm:pt modelId="{300D98AA-C2E0-154A-A054-6381C52F6B46}" type="sibTrans" cxnId="{388BD761-8DDA-EF47-92A3-6B16C8F8EC5C}">
      <dgm:prSet/>
      <dgm:spPr/>
      <dgm:t>
        <a:bodyPr/>
        <a:lstStyle/>
        <a:p>
          <a:pPr algn="ctr"/>
          <a:endParaRPr lang="en-US"/>
        </a:p>
      </dgm:t>
    </dgm:pt>
    <dgm:pt modelId="{9E6ECC58-B814-8246-8853-61F4C424DCC3}" type="pres">
      <dgm:prSet presAssocID="{1958E71C-A8D3-354E-9CF8-89153293F30E}" presName="compositeShape" presStyleCnt="0">
        <dgm:presLayoutVars>
          <dgm:chMax val="7"/>
          <dgm:dir/>
          <dgm:resizeHandles val="exact"/>
        </dgm:presLayoutVars>
      </dgm:prSet>
      <dgm:spPr/>
    </dgm:pt>
    <dgm:pt modelId="{9BDC9FFB-278E-EF47-8E54-CBC04F6E85A0}" type="pres">
      <dgm:prSet presAssocID="{BF760F77-AE01-D145-86B2-B0927E0EA7FD}" presName="circ1" presStyleLbl="vennNode1" presStyleIdx="0" presStyleCnt="3" custLinFactNeighborX="2432" custLinFactNeighborY="245"/>
      <dgm:spPr/>
    </dgm:pt>
    <dgm:pt modelId="{1CBD099E-C2B4-E74D-A1ED-9F80CC8394C7}" type="pres">
      <dgm:prSet presAssocID="{BF760F77-AE01-D145-86B2-B0927E0EA7FD}" presName="circ1Tx" presStyleLbl="revTx" presStyleIdx="0" presStyleCnt="0">
        <dgm:presLayoutVars>
          <dgm:chMax val="0"/>
          <dgm:chPref val="0"/>
          <dgm:bulletEnabled val="1"/>
        </dgm:presLayoutVars>
      </dgm:prSet>
      <dgm:spPr/>
    </dgm:pt>
    <dgm:pt modelId="{E6FF4F54-766D-8841-8F32-2D918F25120E}" type="pres">
      <dgm:prSet presAssocID="{02DA673E-C76F-F94B-9793-4BB374962263}" presName="circ2" presStyleLbl="vennNode1" presStyleIdx="1" presStyleCnt="3" custLinFactNeighborX="13679" custLinFactNeighborY="2083"/>
      <dgm:spPr/>
    </dgm:pt>
    <dgm:pt modelId="{C93486D5-5956-9A44-ABC7-1BF09CF5E815}" type="pres">
      <dgm:prSet presAssocID="{02DA673E-C76F-F94B-9793-4BB374962263}" presName="circ2Tx" presStyleLbl="revTx" presStyleIdx="0" presStyleCnt="0">
        <dgm:presLayoutVars>
          <dgm:chMax val="0"/>
          <dgm:chPref val="0"/>
          <dgm:bulletEnabled val="1"/>
        </dgm:presLayoutVars>
      </dgm:prSet>
      <dgm:spPr/>
    </dgm:pt>
    <dgm:pt modelId="{F0A1B130-7289-BC4E-BFFA-0A51EB40AA58}" type="pres">
      <dgm:prSet presAssocID="{3A7E18EF-3330-5842-A59A-0D945596EDAA}" presName="circ3" presStyleLbl="vennNode1" presStyleIdx="2" presStyleCnt="3" custLinFactNeighborX="1240" custLinFactNeighborY="10183"/>
      <dgm:spPr/>
    </dgm:pt>
    <dgm:pt modelId="{50F1E6D0-0B06-294D-BEC3-F7A56F94768F}" type="pres">
      <dgm:prSet presAssocID="{3A7E18EF-3330-5842-A59A-0D945596EDAA}" presName="circ3Tx" presStyleLbl="revTx" presStyleIdx="0" presStyleCnt="0">
        <dgm:presLayoutVars>
          <dgm:chMax val="0"/>
          <dgm:chPref val="0"/>
          <dgm:bulletEnabled val="1"/>
        </dgm:presLayoutVars>
      </dgm:prSet>
      <dgm:spPr/>
    </dgm:pt>
  </dgm:ptLst>
  <dgm:cxnLst>
    <dgm:cxn modelId="{51B92D08-1DCA-674B-A1B5-6CC396E9244A}" type="presOf" srcId="{1958E71C-A8D3-354E-9CF8-89153293F30E}" destId="{9E6ECC58-B814-8246-8853-61F4C424DCC3}" srcOrd="0" destOrd="0" presId="urn:microsoft.com/office/officeart/2005/8/layout/venn1"/>
    <dgm:cxn modelId="{2AE8BE37-9299-2B42-8E06-82C86D53D1B1}" type="presOf" srcId="{BF760F77-AE01-D145-86B2-B0927E0EA7FD}" destId="{1CBD099E-C2B4-E74D-A1ED-9F80CC8394C7}" srcOrd="1" destOrd="0" presId="urn:microsoft.com/office/officeart/2005/8/layout/venn1"/>
    <dgm:cxn modelId="{6916E74C-BDE6-0241-AE2E-83D787146DCE}" type="presOf" srcId="{3A7E18EF-3330-5842-A59A-0D945596EDAA}" destId="{F0A1B130-7289-BC4E-BFFA-0A51EB40AA58}" srcOrd="0" destOrd="0" presId="urn:microsoft.com/office/officeart/2005/8/layout/venn1"/>
    <dgm:cxn modelId="{E29D475D-6CA8-0044-9F9D-C34881E9DCA6}" srcId="{1958E71C-A8D3-354E-9CF8-89153293F30E}" destId="{02DA673E-C76F-F94B-9793-4BB374962263}" srcOrd="1" destOrd="0" parTransId="{99F5ECB1-F387-7E42-9C2F-CD9E41E16C04}" sibTransId="{0A78E5FA-E23E-3A43-B65C-CF05D144A4D2}"/>
    <dgm:cxn modelId="{388BD761-8DDA-EF47-92A3-6B16C8F8EC5C}" srcId="{1958E71C-A8D3-354E-9CF8-89153293F30E}" destId="{3A7E18EF-3330-5842-A59A-0D945596EDAA}" srcOrd="2" destOrd="0" parTransId="{F050E114-D3B9-6B4D-ABA0-CA5445EF216F}" sibTransId="{300D98AA-C2E0-154A-A054-6381C52F6B46}"/>
    <dgm:cxn modelId="{73AAEC63-94BC-F34C-BFBE-B47D6F2DFE96}" srcId="{1958E71C-A8D3-354E-9CF8-89153293F30E}" destId="{BF760F77-AE01-D145-86B2-B0927E0EA7FD}" srcOrd="0" destOrd="0" parTransId="{27AA2213-F758-C94C-8DFB-C85E8298D792}" sibTransId="{0E4A94AE-D2B6-8B4D-91C8-96F31DB6C2F3}"/>
    <dgm:cxn modelId="{E0D0007E-D0E9-744F-BE9E-B744D514BEEF}" type="presOf" srcId="{02DA673E-C76F-F94B-9793-4BB374962263}" destId="{E6FF4F54-766D-8841-8F32-2D918F25120E}" srcOrd="0" destOrd="0" presId="urn:microsoft.com/office/officeart/2005/8/layout/venn1"/>
    <dgm:cxn modelId="{E3845F97-9C41-AD40-BF9F-0F0000E098EE}" type="presOf" srcId="{02DA673E-C76F-F94B-9793-4BB374962263}" destId="{C93486D5-5956-9A44-ABC7-1BF09CF5E815}" srcOrd="1" destOrd="0" presId="urn:microsoft.com/office/officeart/2005/8/layout/venn1"/>
    <dgm:cxn modelId="{A7B9A7B2-4B50-F548-B49C-A4FC6777850E}" type="presOf" srcId="{3A7E18EF-3330-5842-A59A-0D945596EDAA}" destId="{50F1E6D0-0B06-294D-BEC3-F7A56F94768F}" srcOrd="1" destOrd="0" presId="urn:microsoft.com/office/officeart/2005/8/layout/venn1"/>
    <dgm:cxn modelId="{4F9B1FE2-18C2-BA48-B099-F36C8DF2DEF2}" type="presOf" srcId="{BF760F77-AE01-D145-86B2-B0927E0EA7FD}" destId="{9BDC9FFB-278E-EF47-8E54-CBC04F6E85A0}" srcOrd="0" destOrd="0" presId="urn:microsoft.com/office/officeart/2005/8/layout/venn1"/>
    <dgm:cxn modelId="{D5FCCBDC-09DB-CC41-AFA8-9E95A0F297EF}" type="presParOf" srcId="{9E6ECC58-B814-8246-8853-61F4C424DCC3}" destId="{9BDC9FFB-278E-EF47-8E54-CBC04F6E85A0}" srcOrd="0" destOrd="0" presId="urn:microsoft.com/office/officeart/2005/8/layout/venn1"/>
    <dgm:cxn modelId="{90996349-0BEF-E24D-AB08-5AC658325580}" type="presParOf" srcId="{9E6ECC58-B814-8246-8853-61F4C424DCC3}" destId="{1CBD099E-C2B4-E74D-A1ED-9F80CC8394C7}" srcOrd="1" destOrd="0" presId="urn:microsoft.com/office/officeart/2005/8/layout/venn1"/>
    <dgm:cxn modelId="{CF94B9D2-F390-7142-ABFD-0BAF82F2C8A5}" type="presParOf" srcId="{9E6ECC58-B814-8246-8853-61F4C424DCC3}" destId="{E6FF4F54-766D-8841-8F32-2D918F25120E}" srcOrd="2" destOrd="0" presId="urn:microsoft.com/office/officeart/2005/8/layout/venn1"/>
    <dgm:cxn modelId="{CE556264-9D5B-5646-8693-3C762E0D259D}" type="presParOf" srcId="{9E6ECC58-B814-8246-8853-61F4C424DCC3}" destId="{C93486D5-5956-9A44-ABC7-1BF09CF5E815}" srcOrd="3" destOrd="0" presId="urn:microsoft.com/office/officeart/2005/8/layout/venn1"/>
    <dgm:cxn modelId="{E1839DA7-BE51-484D-B720-46676981DDDB}" type="presParOf" srcId="{9E6ECC58-B814-8246-8853-61F4C424DCC3}" destId="{F0A1B130-7289-BC4E-BFFA-0A51EB40AA58}" srcOrd="4" destOrd="0" presId="urn:microsoft.com/office/officeart/2005/8/layout/venn1"/>
    <dgm:cxn modelId="{0B228C2C-1837-F740-ABAE-5D959216F766}" type="presParOf" srcId="{9E6ECC58-B814-8246-8853-61F4C424DCC3}" destId="{50F1E6D0-0B06-294D-BEC3-F7A56F94768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346E91-38DD-468B-8140-96C8F3133D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B00346A-47C2-4E56-A33A-87EE3929A618}">
      <dgm:prSet custT="1"/>
      <dgm:spPr/>
      <dgm:t>
        <a:bodyPr/>
        <a:lstStyle/>
        <a:p>
          <a:r>
            <a:rPr lang="en-US" sz="2400" dirty="0"/>
            <a:t>Within broad Federal guidelines, States can develop home and community-based service waivers (HCBS Waivers) to meet the needs of people who prefer to to get long-term services and supports in their home and community, rather than an in an institutional setting. </a:t>
          </a:r>
        </a:p>
      </dgm:t>
    </dgm:pt>
    <dgm:pt modelId="{604ACDAF-839E-443B-A273-71D8AFD2D300}" type="parTrans" cxnId="{C7D96541-7A99-4C85-ADB4-A126BC35408C}">
      <dgm:prSet/>
      <dgm:spPr/>
      <dgm:t>
        <a:bodyPr/>
        <a:lstStyle/>
        <a:p>
          <a:endParaRPr lang="en-US"/>
        </a:p>
      </dgm:t>
    </dgm:pt>
    <dgm:pt modelId="{AC61A24D-E6C9-4B05-BDF6-8C639A7F7D37}" type="sibTrans" cxnId="{C7D96541-7A99-4C85-ADB4-A126BC35408C}">
      <dgm:prSet/>
      <dgm:spPr/>
      <dgm:t>
        <a:bodyPr/>
        <a:lstStyle/>
        <a:p>
          <a:endParaRPr lang="en-US"/>
        </a:p>
      </dgm:t>
    </dgm:pt>
    <dgm:pt modelId="{29E5F09D-B835-4DBF-A763-9EDD0557DBF9}">
      <dgm:prSet custT="1"/>
      <dgm:spPr/>
      <dgm:t>
        <a:bodyPr/>
        <a:lstStyle/>
        <a:p>
          <a:r>
            <a:rPr lang="en-US" sz="2400" dirty="0"/>
            <a:t>Nearly all states and DC offer services through HCBS Waivers</a:t>
          </a:r>
          <a:r>
            <a:rPr lang="en-US" sz="1900" dirty="0"/>
            <a:t>. </a:t>
          </a:r>
        </a:p>
      </dgm:t>
    </dgm:pt>
    <dgm:pt modelId="{A6B5C85F-667F-4FCF-A22A-431A886EFD91}" type="parTrans" cxnId="{F3BD5A9A-0A92-4C1F-BE25-F883745AD749}">
      <dgm:prSet/>
      <dgm:spPr/>
      <dgm:t>
        <a:bodyPr/>
        <a:lstStyle/>
        <a:p>
          <a:endParaRPr lang="en-US"/>
        </a:p>
      </dgm:t>
    </dgm:pt>
    <dgm:pt modelId="{0E06AF04-F9AE-40BE-BEDB-4E821C97D0B2}" type="sibTrans" cxnId="{F3BD5A9A-0A92-4C1F-BE25-F883745AD749}">
      <dgm:prSet/>
      <dgm:spPr/>
      <dgm:t>
        <a:bodyPr/>
        <a:lstStyle/>
        <a:p>
          <a:endParaRPr lang="en-US"/>
        </a:p>
      </dgm:t>
    </dgm:pt>
    <dgm:pt modelId="{C4E8A5DE-3C62-4706-A921-0ECFC6D13B05}">
      <dgm:prSet custT="1"/>
      <dgm:spPr/>
      <dgm:t>
        <a:bodyPr/>
        <a:lstStyle/>
        <a:p>
          <a:r>
            <a:rPr lang="en-US" sz="2400" dirty="0"/>
            <a:t>Eligible individuals must demonstrate the need for a Level of Care that would meet the state’s eligibility requirements for services in an institutional setting. </a:t>
          </a:r>
        </a:p>
      </dgm:t>
    </dgm:pt>
    <dgm:pt modelId="{6090FBCB-B857-4E4D-9314-D7C16B525C43}" type="parTrans" cxnId="{919292EF-8284-4922-813E-356853AE987D}">
      <dgm:prSet/>
      <dgm:spPr/>
      <dgm:t>
        <a:bodyPr/>
        <a:lstStyle/>
        <a:p>
          <a:endParaRPr lang="en-US"/>
        </a:p>
      </dgm:t>
    </dgm:pt>
    <dgm:pt modelId="{535777A3-BC21-4FB7-A1C1-09AB4042864C}" type="sibTrans" cxnId="{919292EF-8284-4922-813E-356853AE987D}">
      <dgm:prSet/>
      <dgm:spPr/>
      <dgm:t>
        <a:bodyPr/>
        <a:lstStyle/>
        <a:p>
          <a:endParaRPr lang="en-US"/>
        </a:p>
      </dgm:t>
    </dgm:pt>
    <dgm:pt modelId="{63B753C7-8EF8-4304-9855-CEB5E1F5598D}">
      <dgm:prSet custT="1"/>
      <dgm:spPr/>
      <dgm:t>
        <a:bodyPr/>
        <a:lstStyle/>
        <a:p>
          <a:r>
            <a:rPr lang="en-US" sz="2400" dirty="0"/>
            <a:t>The waiver enables states to tailor services to meet the needs of a particular target group</a:t>
          </a:r>
          <a:r>
            <a:rPr lang="en-US" sz="1900" dirty="0"/>
            <a:t>.</a:t>
          </a:r>
        </a:p>
      </dgm:t>
    </dgm:pt>
    <dgm:pt modelId="{F5934D90-8DDB-4795-8706-190532F06315}" type="parTrans" cxnId="{811DDDC8-5B87-4C31-B237-11F2469E758D}">
      <dgm:prSet/>
      <dgm:spPr/>
      <dgm:t>
        <a:bodyPr/>
        <a:lstStyle/>
        <a:p>
          <a:endParaRPr lang="en-US"/>
        </a:p>
      </dgm:t>
    </dgm:pt>
    <dgm:pt modelId="{51FE7F8A-C941-4A22-8D22-4C31C28C5219}" type="sibTrans" cxnId="{811DDDC8-5B87-4C31-B237-11F2469E758D}">
      <dgm:prSet/>
      <dgm:spPr/>
      <dgm:t>
        <a:bodyPr/>
        <a:lstStyle/>
        <a:p>
          <a:endParaRPr lang="en-US"/>
        </a:p>
      </dgm:t>
    </dgm:pt>
    <dgm:pt modelId="{8ECC96DA-9967-4447-A4F9-F115BB8EA6BC}" type="pres">
      <dgm:prSet presAssocID="{09346E91-38DD-468B-8140-96C8F3133D33}" presName="linear" presStyleCnt="0">
        <dgm:presLayoutVars>
          <dgm:animLvl val="lvl"/>
          <dgm:resizeHandles val="exact"/>
        </dgm:presLayoutVars>
      </dgm:prSet>
      <dgm:spPr/>
    </dgm:pt>
    <dgm:pt modelId="{922C2FBB-9163-0B44-875B-F6FFAAC8A03A}" type="pres">
      <dgm:prSet presAssocID="{AB00346A-47C2-4E56-A33A-87EE3929A618}" presName="parentText" presStyleLbl="node1" presStyleIdx="0" presStyleCnt="4" custScaleY="151124">
        <dgm:presLayoutVars>
          <dgm:chMax val="0"/>
          <dgm:bulletEnabled val="1"/>
        </dgm:presLayoutVars>
      </dgm:prSet>
      <dgm:spPr/>
    </dgm:pt>
    <dgm:pt modelId="{F4F95902-F157-214B-ACF1-F1B328B7299F}" type="pres">
      <dgm:prSet presAssocID="{AC61A24D-E6C9-4B05-BDF6-8C639A7F7D37}" presName="spacer" presStyleCnt="0"/>
      <dgm:spPr/>
    </dgm:pt>
    <dgm:pt modelId="{9B5C5A52-1B2C-0944-948D-16091BCBFA5D}" type="pres">
      <dgm:prSet presAssocID="{29E5F09D-B835-4DBF-A763-9EDD0557DBF9}" presName="parentText" presStyleLbl="node1" presStyleIdx="1" presStyleCnt="4">
        <dgm:presLayoutVars>
          <dgm:chMax val="0"/>
          <dgm:bulletEnabled val="1"/>
        </dgm:presLayoutVars>
      </dgm:prSet>
      <dgm:spPr/>
    </dgm:pt>
    <dgm:pt modelId="{58FCC1D8-4513-A543-AAD6-15EE13AD0899}" type="pres">
      <dgm:prSet presAssocID="{0E06AF04-F9AE-40BE-BEDB-4E821C97D0B2}" presName="spacer" presStyleCnt="0"/>
      <dgm:spPr/>
    </dgm:pt>
    <dgm:pt modelId="{C3811D65-6D95-284F-83B7-2B09DE65EF52}" type="pres">
      <dgm:prSet presAssocID="{C4E8A5DE-3C62-4706-A921-0ECFC6D13B05}" presName="parentText" presStyleLbl="node1" presStyleIdx="2" presStyleCnt="4">
        <dgm:presLayoutVars>
          <dgm:chMax val="0"/>
          <dgm:bulletEnabled val="1"/>
        </dgm:presLayoutVars>
      </dgm:prSet>
      <dgm:spPr/>
    </dgm:pt>
    <dgm:pt modelId="{1B97D0FE-1966-464A-9FD1-5B2484F339B5}" type="pres">
      <dgm:prSet presAssocID="{535777A3-BC21-4FB7-A1C1-09AB4042864C}" presName="spacer" presStyleCnt="0"/>
      <dgm:spPr/>
    </dgm:pt>
    <dgm:pt modelId="{5FBCCBB9-25F7-EE4F-B786-20B03A61EE4D}" type="pres">
      <dgm:prSet presAssocID="{63B753C7-8EF8-4304-9855-CEB5E1F5598D}" presName="parentText" presStyleLbl="node1" presStyleIdx="3" presStyleCnt="4">
        <dgm:presLayoutVars>
          <dgm:chMax val="0"/>
          <dgm:bulletEnabled val="1"/>
        </dgm:presLayoutVars>
      </dgm:prSet>
      <dgm:spPr/>
    </dgm:pt>
  </dgm:ptLst>
  <dgm:cxnLst>
    <dgm:cxn modelId="{19DA7012-7DDB-0D47-871F-72B8B52E6DD4}" type="presOf" srcId="{C4E8A5DE-3C62-4706-A921-0ECFC6D13B05}" destId="{C3811D65-6D95-284F-83B7-2B09DE65EF52}" srcOrd="0" destOrd="0" presId="urn:microsoft.com/office/officeart/2005/8/layout/vList2"/>
    <dgm:cxn modelId="{FAF6231C-0E77-9C4A-97EA-BAA8CF584111}" type="presOf" srcId="{09346E91-38DD-468B-8140-96C8F3133D33}" destId="{8ECC96DA-9967-4447-A4F9-F115BB8EA6BC}" srcOrd="0" destOrd="0" presId="urn:microsoft.com/office/officeart/2005/8/layout/vList2"/>
    <dgm:cxn modelId="{C7D96541-7A99-4C85-ADB4-A126BC35408C}" srcId="{09346E91-38DD-468B-8140-96C8F3133D33}" destId="{AB00346A-47C2-4E56-A33A-87EE3929A618}" srcOrd="0" destOrd="0" parTransId="{604ACDAF-839E-443B-A273-71D8AFD2D300}" sibTransId="{AC61A24D-E6C9-4B05-BDF6-8C639A7F7D37}"/>
    <dgm:cxn modelId="{F3BD5A9A-0A92-4C1F-BE25-F883745AD749}" srcId="{09346E91-38DD-468B-8140-96C8F3133D33}" destId="{29E5F09D-B835-4DBF-A763-9EDD0557DBF9}" srcOrd="1" destOrd="0" parTransId="{A6B5C85F-667F-4FCF-A22A-431A886EFD91}" sibTransId="{0E06AF04-F9AE-40BE-BEDB-4E821C97D0B2}"/>
    <dgm:cxn modelId="{33373BAE-FFC0-2B47-A3E9-7D19BF398AA4}" type="presOf" srcId="{63B753C7-8EF8-4304-9855-CEB5E1F5598D}" destId="{5FBCCBB9-25F7-EE4F-B786-20B03A61EE4D}" srcOrd="0" destOrd="0" presId="urn:microsoft.com/office/officeart/2005/8/layout/vList2"/>
    <dgm:cxn modelId="{96BEB9BF-1C3D-9649-A0DE-C9FE34AF7526}" type="presOf" srcId="{29E5F09D-B835-4DBF-A763-9EDD0557DBF9}" destId="{9B5C5A52-1B2C-0944-948D-16091BCBFA5D}" srcOrd="0" destOrd="0" presId="urn:microsoft.com/office/officeart/2005/8/layout/vList2"/>
    <dgm:cxn modelId="{811DDDC8-5B87-4C31-B237-11F2469E758D}" srcId="{09346E91-38DD-468B-8140-96C8F3133D33}" destId="{63B753C7-8EF8-4304-9855-CEB5E1F5598D}" srcOrd="3" destOrd="0" parTransId="{F5934D90-8DDB-4795-8706-190532F06315}" sibTransId="{51FE7F8A-C941-4A22-8D22-4C31C28C5219}"/>
    <dgm:cxn modelId="{6AE33ED5-0720-ED42-AF0A-768E593C5C81}" type="presOf" srcId="{AB00346A-47C2-4E56-A33A-87EE3929A618}" destId="{922C2FBB-9163-0B44-875B-F6FFAAC8A03A}" srcOrd="0" destOrd="0" presId="urn:microsoft.com/office/officeart/2005/8/layout/vList2"/>
    <dgm:cxn modelId="{919292EF-8284-4922-813E-356853AE987D}" srcId="{09346E91-38DD-468B-8140-96C8F3133D33}" destId="{C4E8A5DE-3C62-4706-A921-0ECFC6D13B05}" srcOrd="2" destOrd="0" parTransId="{6090FBCB-B857-4E4D-9314-D7C16B525C43}" sibTransId="{535777A3-BC21-4FB7-A1C1-09AB4042864C}"/>
    <dgm:cxn modelId="{4275B485-5D8D-5E43-9F1D-6BA8FEFC34C0}" type="presParOf" srcId="{8ECC96DA-9967-4447-A4F9-F115BB8EA6BC}" destId="{922C2FBB-9163-0B44-875B-F6FFAAC8A03A}" srcOrd="0" destOrd="0" presId="urn:microsoft.com/office/officeart/2005/8/layout/vList2"/>
    <dgm:cxn modelId="{3427AC81-2BC7-194D-A0FE-B3F6C18C4ABD}" type="presParOf" srcId="{8ECC96DA-9967-4447-A4F9-F115BB8EA6BC}" destId="{F4F95902-F157-214B-ACF1-F1B328B7299F}" srcOrd="1" destOrd="0" presId="urn:microsoft.com/office/officeart/2005/8/layout/vList2"/>
    <dgm:cxn modelId="{C3E3E75E-8979-AF46-9565-A347AD3ECC95}" type="presParOf" srcId="{8ECC96DA-9967-4447-A4F9-F115BB8EA6BC}" destId="{9B5C5A52-1B2C-0944-948D-16091BCBFA5D}" srcOrd="2" destOrd="0" presId="urn:microsoft.com/office/officeart/2005/8/layout/vList2"/>
    <dgm:cxn modelId="{63053F04-5836-0743-8E3C-29AB2469919E}" type="presParOf" srcId="{8ECC96DA-9967-4447-A4F9-F115BB8EA6BC}" destId="{58FCC1D8-4513-A543-AAD6-15EE13AD0899}" srcOrd="3" destOrd="0" presId="urn:microsoft.com/office/officeart/2005/8/layout/vList2"/>
    <dgm:cxn modelId="{96A0F473-B1C7-EC49-83AA-B6C543461E97}" type="presParOf" srcId="{8ECC96DA-9967-4447-A4F9-F115BB8EA6BC}" destId="{C3811D65-6D95-284F-83B7-2B09DE65EF52}" srcOrd="4" destOrd="0" presId="urn:microsoft.com/office/officeart/2005/8/layout/vList2"/>
    <dgm:cxn modelId="{C50CBFA8-AA32-1C46-8E2E-02EE54C3AE90}" type="presParOf" srcId="{8ECC96DA-9967-4447-A4F9-F115BB8EA6BC}" destId="{1B97D0FE-1966-464A-9FD1-5B2484F339B5}" srcOrd="5" destOrd="0" presId="urn:microsoft.com/office/officeart/2005/8/layout/vList2"/>
    <dgm:cxn modelId="{1E43E697-2E27-D744-9ACE-4EB67401B804}" type="presParOf" srcId="{8ECC96DA-9967-4447-A4F9-F115BB8EA6BC}" destId="{5FBCCBB9-25F7-EE4F-B786-20B03A61EE4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38C5FD-EC5A-F140-A165-9FC00286F5BA}" type="doc">
      <dgm:prSet loTypeId="urn:microsoft.com/office/officeart/2005/8/layout/default" loCatId="" qsTypeId="urn:microsoft.com/office/officeart/2005/8/quickstyle/simple1" qsCatId="simple" csTypeId="urn:microsoft.com/office/officeart/2005/8/colors/colorful3" csCatId="colorful" phldr="1"/>
      <dgm:spPr/>
      <dgm:t>
        <a:bodyPr/>
        <a:lstStyle/>
        <a:p>
          <a:endParaRPr lang="en-US"/>
        </a:p>
      </dgm:t>
    </dgm:pt>
    <dgm:pt modelId="{4B79F7A7-D666-5A43-BCE3-275CECF33D0D}">
      <dgm:prSet phldrT="[Text]"/>
      <dgm:spPr/>
      <dgm:t>
        <a:bodyPr/>
        <a:lstStyle/>
        <a:p>
          <a:r>
            <a:rPr lang="en-US" dirty="0"/>
            <a:t>Case management</a:t>
          </a:r>
        </a:p>
      </dgm:t>
    </dgm:pt>
    <dgm:pt modelId="{AFF58C53-5E38-8548-BC79-13778EA21925}" type="parTrans" cxnId="{58FBB946-E63F-2547-AC47-EADAA01F6A1B}">
      <dgm:prSet/>
      <dgm:spPr/>
      <dgm:t>
        <a:bodyPr/>
        <a:lstStyle/>
        <a:p>
          <a:endParaRPr lang="en-US"/>
        </a:p>
      </dgm:t>
    </dgm:pt>
    <dgm:pt modelId="{27DBCA0C-53A3-9E4C-B69A-49C86A93CC7B}" type="sibTrans" cxnId="{58FBB946-E63F-2547-AC47-EADAA01F6A1B}">
      <dgm:prSet/>
      <dgm:spPr/>
      <dgm:t>
        <a:bodyPr/>
        <a:lstStyle/>
        <a:p>
          <a:endParaRPr lang="en-US"/>
        </a:p>
      </dgm:t>
    </dgm:pt>
    <dgm:pt modelId="{6F00C8CB-C76D-DD42-8143-10C842A063BE}">
      <dgm:prSet phldrT="[Text]"/>
      <dgm:spPr/>
      <dgm:t>
        <a:bodyPr/>
        <a:lstStyle/>
        <a:p>
          <a:r>
            <a:rPr lang="en-US" dirty="0"/>
            <a:t>Homemaker services </a:t>
          </a:r>
        </a:p>
      </dgm:t>
    </dgm:pt>
    <dgm:pt modelId="{8A3AD4F5-17C9-3147-83A5-036A774B94D4}" type="parTrans" cxnId="{E1E38317-AFB7-D548-9B8B-AEA61A4B1FD2}">
      <dgm:prSet/>
      <dgm:spPr/>
      <dgm:t>
        <a:bodyPr/>
        <a:lstStyle/>
        <a:p>
          <a:endParaRPr lang="en-US"/>
        </a:p>
      </dgm:t>
    </dgm:pt>
    <dgm:pt modelId="{05121809-E22D-C844-A801-8DC1591FA2CE}" type="sibTrans" cxnId="{E1E38317-AFB7-D548-9B8B-AEA61A4B1FD2}">
      <dgm:prSet/>
      <dgm:spPr/>
      <dgm:t>
        <a:bodyPr/>
        <a:lstStyle/>
        <a:p>
          <a:endParaRPr lang="en-US"/>
        </a:p>
      </dgm:t>
    </dgm:pt>
    <dgm:pt modelId="{2E62030A-62CC-DA45-9AF6-0532F4649F52}">
      <dgm:prSet phldrT="[Text]"/>
      <dgm:spPr/>
      <dgm:t>
        <a:bodyPr/>
        <a:lstStyle/>
        <a:p>
          <a:r>
            <a:rPr lang="en-US" dirty="0"/>
            <a:t>Respite Care</a:t>
          </a:r>
        </a:p>
      </dgm:t>
    </dgm:pt>
    <dgm:pt modelId="{792368CE-E540-ED48-B766-5424A4B3AC7D}" type="parTrans" cxnId="{DFD0A13C-2B2B-184C-817E-2C0D04BE5F62}">
      <dgm:prSet/>
      <dgm:spPr/>
      <dgm:t>
        <a:bodyPr/>
        <a:lstStyle/>
        <a:p>
          <a:endParaRPr lang="en-US"/>
        </a:p>
      </dgm:t>
    </dgm:pt>
    <dgm:pt modelId="{77C6C47C-3796-9746-B4B4-0CA00B2E98D0}" type="sibTrans" cxnId="{DFD0A13C-2B2B-184C-817E-2C0D04BE5F62}">
      <dgm:prSet/>
      <dgm:spPr/>
      <dgm:t>
        <a:bodyPr/>
        <a:lstStyle/>
        <a:p>
          <a:endParaRPr lang="en-US"/>
        </a:p>
      </dgm:t>
    </dgm:pt>
    <dgm:pt modelId="{F2CA863F-61BD-7A4E-B957-6C78522447A2}">
      <dgm:prSet phldrT="[Text]"/>
      <dgm:spPr/>
      <dgm:t>
        <a:bodyPr/>
        <a:lstStyle/>
        <a:p>
          <a:r>
            <a:rPr lang="en-US" dirty="0"/>
            <a:t>Personal Care</a:t>
          </a:r>
        </a:p>
      </dgm:t>
    </dgm:pt>
    <dgm:pt modelId="{6292B1F4-7248-5F4B-AA7B-253D6B47AC8F}" type="parTrans" cxnId="{46B16884-B3E8-A741-8D8E-A1C6EF91CDFD}">
      <dgm:prSet/>
      <dgm:spPr/>
      <dgm:t>
        <a:bodyPr/>
        <a:lstStyle/>
        <a:p>
          <a:endParaRPr lang="en-US"/>
        </a:p>
      </dgm:t>
    </dgm:pt>
    <dgm:pt modelId="{FB330E08-B536-A541-9A49-B15B5CD5BC53}" type="sibTrans" cxnId="{46B16884-B3E8-A741-8D8E-A1C6EF91CDFD}">
      <dgm:prSet/>
      <dgm:spPr/>
      <dgm:t>
        <a:bodyPr/>
        <a:lstStyle/>
        <a:p>
          <a:endParaRPr lang="en-US"/>
        </a:p>
      </dgm:t>
    </dgm:pt>
    <dgm:pt modelId="{4688AA3C-F146-8A49-B84B-6BB4F33CD10B}">
      <dgm:prSet phldrT="[Text]"/>
      <dgm:spPr/>
      <dgm:t>
        <a:bodyPr/>
        <a:lstStyle/>
        <a:p>
          <a:r>
            <a:rPr lang="en-US" dirty="0"/>
            <a:t>Skilled Nursing</a:t>
          </a:r>
        </a:p>
      </dgm:t>
    </dgm:pt>
    <dgm:pt modelId="{4A2FD49C-C77C-EE4B-BFD9-E7C33C9B8B4F}" type="parTrans" cxnId="{387F85B4-151F-784E-AC05-E4C27E177E4D}">
      <dgm:prSet/>
      <dgm:spPr/>
      <dgm:t>
        <a:bodyPr/>
        <a:lstStyle/>
        <a:p>
          <a:endParaRPr lang="en-US"/>
        </a:p>
      </dgm:t>
    </dgm:pt>
    <dgm:pt modelId="{1471E151-E189-CA47-B87F-DEDB16843B44}" type="sibTrans" cxnId="{387F85B4-151F-784E-AC05-E4C27E177E4D}">
      <dgm:prSet/>
      <dgm:spPr/>
      <dgm:t>
        <a:bodyPr/>
        <a:lstStyle/>
        <a:p>
          <a:endParaRPr lang="en-US"/>
        </a:p>
      </dgm:t>
    </dgm:pt>
    <dgm:pt modelId="{C7A7CD69-49FE-5D45-B83B-46CF3636F721}">
      <dgm:prSet/>
      <dgm:spPr/>
      <dgm:t>
        <a:bodyPr/>
        <a:lstStyle/>
        <a:p>
          <a:r>
            <a:rPr lang="en-US" dirty="0"/>
            <a:t>Attendant care</a:t>
          </a:r>
        </a:p>
      </dgm:t>
    </dgm:pt>
    <dgm:pt modelId="{1374901C-1117-DD46-A1CA-13612D0010FF}" type="parTrans" cxnId="{B63305E0-58A9-284E-976F-A5D6E0814B31}">
      <dgm:prSet/>
      <dgm:spPr/>
      <dgm:t>
        <a:bodyPr/>
        <a:lstStyle/>
        <a:p>
          <a:endParaRPr lang="en-US"/>
        </a:p>
      </dgm:t>
    </dgm:pt>
    <dgm:pt modelId="{3E9E520C-8B7B-3642-8B2E-993509FA7509}" type="sibTrans" cxnId="{B63305E0-58A9-284E-976F-A5D6E0814B31}">
      <dgm:prSet/>
      <dgm:spPr/>
      <dgm:t>
        <a:bodyPr/>
        <a:lstStyle/>
        <a:p>
          <a:endParaRPr lang="en-US"/>
        </a:p>
      </dgm:t>
    </dgm:pt>
    <dgm:pt modelId="{87C49295-D7F9-4C40-8C1B-D5C2CC2BBAB6}">
      <dgm:prSet/>
      <dgm:spPr/>
      <dgm:t>
        <a:bodyPr/>
        <a:lstStyle/>
        <a:p>
          <a:r>
            <a:rPr lang="en-US" dirty="0"/>
            <a:t>Meals and nutritional services</a:t>
          </a:r>
        </a:p>
      </dgm:t>
    </dgm:pt>
    <dgm:pt modelId="{7002719A-A6D8-5F49-9241-01703B928E0D}" type="parTrans" cxnId="{7F16C055-7BCA-3D4C-B527-490FE857D4A1}">
      <dgm:prSet/>
      <dgm:spPr/>
      <dgm:t>
        <a:bodyPr/>
        <a:lstStyle/>
        <a:p>
          <a:endParaRPr lang="en-US"/>
        </a:p>
      </dgm:t>
    </dgm:pt>
    <dgm:pt modelId="{B7D147EE-A3B7-364E-A39E-8B106FF40330}" type="sibTrans" cxnId="{7F16C055-7BCA-3D4C-B527-490FE857D4A1}">
      <dgm:prSet/>
      <dgm:spPr/>
      <dgm:t>
        <a:bodyPr/>
        <a:lstStyle/>
        <a:p>
          <a:endParaRPr lang="en-US"/>
        </a:p>
      </dgm:t>
    </dgm:pt>
    <dgm:pt modelId="{992A89E2-FF96-C04A-B7A4-297ABF3BD17C}">
      <dgm:prSet/>
      <dgm:spPr/>
      <dgm:t>
        <a:bodyPr/>
        <a:lstStyle/>
        <a:p>
          <a:r>
            <a:rPr lang="en-US" dirty="0"/>
            <a:t>Crisis intervention	</a:t>
          </a:r>
        </a:p>
      </dgm:t>
    </dgm:pt>
    <dgm:pt modelId="{665CD429-0B71-3D4F-A8C4-8063546661BB}" type="parTrans" cxnId="{9A014E56-39A4-4F48-948B-126EE6F648DC}">
      <dgm:prSet/>
      <dgm:spPr/>
      <dgm:t>
        <a:bodyPr/>
        <a:lstStyle/>
        <a:p>
          <a:endParaRPr lang="en-US"/>
        </a:p>
      </dgm:t>
    </dgm:pt>
    <dgm:pt modelId="{6BC9A4CF-91E4-C248-9364-B66FA45F8440}" type="sibTrans" cxnId="{9A014E56-39A4-4F48-948B-126EE6F648DC}">
      <dgm:prSet/>
      <dgm:spPr/>
      <dgm:t>
        <a:bodyPr/>
        <a:lstStyle/>
        <a:p>
          <a:endParaRPr lang="en-US"/>
        </a:p>
      </dgm:t>
    </dgm:pt>
    <dgm:pt modelId="{D406F346-5DB6-D24A-B5DD-BCC7FC9A2CD4}">
      <dgm:prSet/>
      <dgm:spPr/>
      <dgm:t>
        <a:bodyPr/>
        <a:lstStyle/>
        <a:p>
          <a:r>
            <a:rPr lang="en-US" dirty="0"/>
            <a:t>PT/OT</a:t>
          </a:r>
        </a:p>
      </dgm:t>
    </dgm:pt>
    <dgm:pt modelId="{74E1545C-B545-C548-B1E9-DB860709CC13}" type="parTrans" cxnId="{58E359D7-F64A-9C4E-9925-727884664E56}">
      <dgm:prSet/>
      <dgm:spPr/>
      <dgm:t>
        <a:bodyPr/>
        <a:lstStyle/>
        <a:p>
          <a:endParaRPr lang="en-US"/>
        </a:p>
      </dgm:t>
    </dgm:pt>
    <dgm:pt modelId="{08595269-6A71-FF4D-928D-D53C7F33A33D}" type="sibTrans" cxnId="{58E359D7-F64A-9C4E-9925-727884664E56}">
      <dgm:prSet/>
      <dgm:spPr/>
      <dgm:t>
        <a:bodyPr/>
        <a:lstStyle/>
        <a:p>
          <a:endParaRPr lang="en-US"/>
        </a:p>
      </dgm:t>
    </dgm:pt>
    <dgm:pt modelId="{D417D3A1-6017-B648-816A-5194B342DB1A}">
      <dgm:prSet/>
      <dgm:spPr/>
      <dgm:t>
        <a:bodyPr/>
        <a:lstStyle/>
        <a:p>
          <a:r>
            <a:rPr lang="en-US" dirty="0"/>
            <a:t>Family support services </a:t>
          </a:r>
        </a:p>
      </dgm:t>
    </dgm:pt>
    <dgm:pt modelId="{F4EF44BD-EB67-D246-A1B0-EDDE01805FB2}" type="parTrans" cxnId="{8AD992C8-F69A-BB4E-BD04-F11305C8C736}">
      <dgm:prSet/>
      <dgm:spPr/>
      <dgm:t>
        <a:bodyPr/>
        <a:lstStyle/>
        <a:p>
          <a:endParaRPr lang="en-US"/>
        </a:p>
      </dgm:t>
    </dgm:pt>
    <dgm:pt modelId="{43F1D308-257A-ED47-B4D2-B11F9581E4CD}" type="sibTrans" cxnId="{8AD992C8-F69A-BB4E-BD04-F11305C8C736}">
      <dgm:prSet/>
      <dgm:spPr/>
      <dgm:t>
        <a:bodyPr/>
        <a:lstStyle/>
        <a:p>
          <a:endParaRPr lang="en-US"/>
        </a:p>
      </dgm:t>
    </dgm:pt>
    <dgm:pt modelId="{70CB0CE7-D05C-B449-94F3-A89D9AE3B0CE}">
      <dgm:prSet/>
      <dgm:spPr/>
      <dgm:t>
        <a:bodyPr/>
        <a:lstStyle/>
        <a:p>
          <a:r>
            <a:rPr lang="en-US" dirty="0"/>
            <a:t>Specialized medical equipment</a:t>
          </a:r>
        </a:p>
      </dgm:t>
    </dgm:pt>
    <dgm:pt modelId="{5B26DE2A-D430-A144-AA6C-A64051785698}" type="parTrans" cxnId="{BBA13F47-74FE-3844-B28E-821D25D29689}">
      <dgm:prSet/>
      <dgm:spPr/>
      <dgm:t>
        <a:bodyPr/>
        <a:lstStyle/>
        <a:p>
          <a:endParaRPr lang="en-US"/>
        </a:p>
      </dgm:t>
    </dgm:pt>
    <dgm:pt modelId="{E3AF762F-A49F-6849-BA0C-B57CA6BAF7D0}" type="sibTrans" cxnId="{BBA13F47-74FE-3844-B28E-821D25D29689}">
      <dgm:prSet/>
      <dgm:spPr/>
      <dgm:t>
        <a:bodyPr/>
        <a:lstStyle/>
        <a:p>
          <a:endParaRPr lang="en-US"/>
        </a:p>
      </dgm:t>
    </dgm:pt>
    <dgm:pt modelId="{25FB3A43-1B81-7143-94E1-AC7E337F37B1}">
      <dgm:prSet/>
      <dgm:spPr/>
      <dgm:t>
        <a:bodyPr/>
        <a:lstStyle/>
        <a:p>
          <a:r>
            <a:rPr lang="en-US" dirty="0"/>
            <a:t>Home adaptions</a:t>
          </a:r>
        </a:p>
      </dgm:t>
    </dgm:pt>
    <dgm:pt modelId="{A1519861-3A01-A34E-ACCC-CFDA140C717A}" type="parTrans" cxnId="{B7E698D9-1795-174F-AC92-5849A8110242}">
      <dgm:prSet/>
      <dgm:spPr/>
      <dgm:t>
        <a:bodyPr/>
        <a:lstStyle/>
        <a:p>
          <a:endParaRPr lang="en-US"/>
        </a:p>
      </dgm:t>
    </dgm:pt>
    <dgm:pt modelId="{BF5F68B1-4157-164C-A9DF-2F37AEF5B528}" type="sibTrans" cxnId="{B7E698D9-1795-174F-AC92-5849A8110242}">
      <dgm:prSet/>
      <dgm:spPr/>
      <dgm:t>
        <a:bodyPr/>
        <a:lstStyle/>
        <a:p>
          <a:endParaRPr lang="en-US"/>
        </a:p>
      </dgm:t>
    </dgm:pt>
    <dgm:pt modelId="{38913311-D069-144F-960F-44651DEB2675}">
      <dgm:prSet/>
      <dgm:spPr/>
      <dgm:t>
        <a:bodyPr/>
        <a:lstStyle/>
        <a:p>
          <a:r>
            <a:rPr lang="en-US" dirty="0"/>
            <a:t>Behavioral health care</a:t>
          </a:r>
        </a:p>
      </dgm:t>
    </dgm:pt>
    <dgm:pt modelId="{04F2799D-1D28-B44A-9497-35A30EDF0325}" type="parTrans" cxnId="{F03C5803-3484-6946-AEC1-DBDA8B623F42}">
      <dgm:prSet/>
      <dgm:spPr/>
      <dgm:t>
        <a:bodyPr/>
        <a:lstStyle/>
        <a:p>
          <a:endParaRPr lang="en-US"/>
        </a:p>
      </dgm:t>
    </dgm:pt>
    <dgm:pt modelId="{FA8778DF-DD84-944F-8786-455D488B2B06}" type="sibTrans" cxnId="{F03C5803-3484-6946-AEC1-DBDA8B623F42}">
      <dgm:prSet/>
      <dgm:spPr/>
      <dgm:t>
        <a:bodyPr/>
        <a:lstStyle/>
        <a:p>
          <a:endParaRPr lang="en-US"/>
        </a:p>
      </dgm:t>
    </dgm:pt>
    <dgm:pt modelId="{04F24D52-2C21-E54C-8831-D7F032962C5D}">
      <dgm:prSet/>
      <dgm:spPr/>
      <dgm:t>
        <a:bodyPr/>
        <a:lstStyle/>
        <a:p>
          <a:r>
            <a:rPr lang="en-US" dirty="0"/>
            <a:t>Transportation </a:t>
          </a:r>
        </a:p>
      </dgm:t>
    </dgm:pt>
    <dgm:pt modelId="{1F335671-66FC-2548-B61B-E9905ADCCA18}" type="parTrans" cxnId="{1A50E9C8-4406-344F-8B06-703283E02F30}">
      <dgm:prSet/>
      <dgm:spPr/>
      <dgm:t>
        <a:bodyPr/>
        <a:lstStyle/>
        <a:p>
          <a:endParaRPr lang="en-US"/>
        </a:p>
      </dgm:t>
    </dgm:pt>
    <dgm:pt modelId="{B21F987F-CDF7-1E49-98D5-AB312062AC63}" type="sibTrans" cxnId="{1A50E9C8-4406-344F-8B06-703283E02F30}">
      <dgm:prSet/>
      <dgm:spPr/>
      <dgm:t>
        <a:bodyPr/>
        <a:lstStyle/>
        <a:p>
          <a:endParaRPr lang="en-US"/>
        </a:p>
      </dgm:t>
    </dgm:pt>
    <dgm:pt modelId="{7F343ED5-20E3-0A42-A483-4D2171885B7B}">
      <dgm:prSet/>
      <dgm:spPr/>
      <dgm:t>
        <a:bodyPr/>
        <a:lstStyle/>
        <a:p>
          <a:r>
            <a:rPr lang="en-US" dirty="0"/>
            <a:t>Counseling and therapeutic services</a:t>
          </a:r>
        </a:p>
      </dgm:t>
    </dgm:pt>
    <dgm:pt modelId="{B98F7928-A953-FA46-BBB2-8C4FC56FFF32}" type="parTrans" cxnId="{7AF11684-1AD6-7449-AA60-804774BCB012}">
      <dgm:prSet/>
      <dgm:spPr/>
      <dgm:t>
        <a:bodyPr/>
        <a:lstStyle/>
        <a:p>
          <a:endParaRPr lang="en-US"/>
        </a:p>
      </dgm:t>
    </dgm:pt>
    <dgm:pt modelId="{BDC567ED-46C4-774B-AB9F-32A2158007F9}" type="sibTrans" cxnId="{7AF11684-1AD6-7449-AA60-804774BCB012}">
      <dgm:prSet/>
      <dgm:spPr/>
      <dgm:t>
        <a:bodyPr/>
        <a:lstStyle/>
        <a:p>
          <a:endParaRPr lang="en-US"/>
        </a:p>
      </dgm:t>
    </dgm:pt>
    <dgm:pt modelId="{9B7ECD94-F63A-3C4D-B2CA-0A96A8D15C1F}" type="pres">
      <dgm:prSet presAssocID="{1838C5FD-EC5A-F140-A165-9FC00286F5BA}" presName="diagram" presStyleCnt="0">
        <dgm:presLayoutVars>
          <dgm:dir/>
          <dgm:resizeHandles val="exact"/>
        </dgm:presLayoutVars>
      </dgm:prSet>
      <dgm:spPr/>
    </dgm:pt>
    <dgm:pt modelId="{4AF7E3E7-3995-BB49-814B-BF66963DE6DD}" type="pres">
      <dgm:prSet presAssocID="{4B79F7A7-D666-5A43-BCE3-275CECF33D0D}" presName="node" presStyleLbl="node1" presStyleIdx="0" presStyleCnt="15">
        <dgm:presLayoutVars>
          <dgm:bulletEnabled val="1"/>
        </dgm:presLayoutVars>
      </dgm:prSet>
      <dgm:spPr/>
    </dgm:pt>
    <dgm:pt modelId="{B09CAC5B-B139-084F-8E73-3F80A97CFBDF}" type="pres">
      <dgm:prSet presAssocID="{27DBCA0C-53A3-9E4C-B69A-49C86A93CC7B}" presName="sibTrans" presStyleCnt="0"/>
      <dgm:spPr/>
    </dgm:pt>
    <dgm:pt modelId="{07851F36-4743-2D48-9152-C10A42686CE7}" type="pres">
      <dgm:prSet presAssocID="{6F00C8CB-C76D-DD42-8143-10C842A063BE}" presName="node" presStyleLbl="node1" presStyleIdx="1" presStyleCnt="15">
        <dgm:presLayoutVars>
          <dgm:bulletEnabled val="1"/>
        </dgm:presLayoutVars>
      </dgm:prSet>
      <dgm:spPr/>
    </dgm:pt>
    <dgm:pt modelId="{2FD800C3-C76C-2A4A-AA93-568ECF96F1C5}" type="pres">
      <dgm:prSet presAssocID="{05121809-E22D-C844-A801-8DC1591FA2CE}" presName="sibTrans" presStyleCnt="0"/>
      <dgm:spPr/>
    </dgm:pt>
    <dgm:pt modelId="{6C06E77A-25A1-C14B-8DDA-DCBE9F2A4E96}" type="pres">
      <dgm:prSet presAssocID="{2E62030A-62CC-DA45-9AF6-0532F4649F52}" presName="node" presStyleLbl="node1" presStyleIdx="2" presStyleCnt="15">
        <dgm:presLayoutVars>
          <dgm:bulletEnabled val="1"/>
        </dgm:presLayoutVars>
      </dgm:prSet>
      <dgm:spPr/>
    </dgm:pt>
    <dgm:pt modelId="{0F4AB119-95BF-1843-9547-FD7E5D02CCE0}" type="pres">
      <dgm:prSet presAssocID="{77C6C47C-3796-9746-B4B4-0CA00B2E98D0}" presName="sibTrans" presStyleCnt="0"/>
      <dgm:spPr/>
    </dgm:pt>
    <dgm:pt modelId="{2178EE1D-B645-1A4B-B9FD-91468DE6CE97}" type="pres">
      <dgm:prSet presAssocID="{F2CA863F-61BD-7A4E-B957-6C78522447A2}" presName="node" presStyleLbl="node1" presStyleIdx="3" presStyleCnt="15">
        <dgm:presLayoutVars>
          <dgm:bulletEnabled val="1"/>
        </dgm:presLayoutVars>
      </dgm:prSet>
      <dgm:spPr/>
    </dgm:pt>
    <dgm:pt modelId="{DF63F201-991C-884C-A4D9-6674FAF3400C}" type="pres">
      <dgm:prSet presAssocID="{FB330E08-B536-A541-9A49-B15B5CD5BC53}" presName="sibTrans" presStyleCnt="0"/>
      <dgm:spPr/>
    </dgm:pt>
    <dgm:pt modelId="{F78F0CDB-82E6-EA48-BFB1-7E697B35F62D}" type="pres">
      <dgm:prSet presAssocID="{87C49295-D7F9-4C40-8C1B-D5C2CC2BBAB6}" presName="node" presStyleLbl="node1" presStyleIdx="4" presStyleCnt="15">
        <dgm:presLayoutVars>
          <dgm:bulletEnabled val="1"/>
        </dgm:presLayoutVars>
      </dgm:prSet>
      <dgm:spPr/>
    </dgm:pt>
    <dgm:pt modelId="{97758304-0D9A-8F40-A9E6-22F2BBBA5576}" type="pres">
      <dgm:prSet presAssocID="{B7D147EE-A3B7-364E-A39E-8B106FF40330}" presName="sibTrans" presStyleCnt="0"/>
      <dgm:spPr/>
    </dgm:pt>
    <dgm:pt modelId="{F6F0C3F6-3A4F-9B48-AECA-67B6AA4CFE3F}" type="pres">
      <dgm:prSet presAssocID="{25FB3A43-1B81-7143-94E1-AC7E337F37B1}" presName="node" presStyleLbl="node1" presStyleIdx="5" presStyleCnt="15">
        <dgm:presLayoutVars>
          <dgm:bulletEnabled val="1"/>
        </dgm:presLayoutVars>
      </dgm:prSet>
      <dgm:spPr/>
    </dgm:pt>
    <dgm:pt modelId="{04D4C425-CB06-7C42-948E-3DDA52179648}" type="pres">
      <dgm:prSet presAssocID="{BF5F68B1-4157-164C-A9DF-2F37AEF5B528}" presName="sibTrans" presStyleCnt="0"/>
      <dgm:spPr/>
    </dgm:pt>
    <dgm:pt modelId="{22EC068E-B142-674E-AD8A-4B03E35CA2F4}" type="pres">
      <dgm:prSet presAssocID="{70CB0CE7-D05C-B449-94F3-A89D9AE3B0CE}" presName="node" presStyleLbl="node1" presStyleIdx="6" presStyleCnt="15">
        <dgm:presLayoutVars>
          <dgm:bulletEnabled val="1"/>
        </dgm:presLayoutVars>
      </dgm:prSet>
      <dgm:spPr/>
    </dgm:pt>
    <dgm:pt modelId="{96E385AB-54A3-2C4F-A78A-CC0B77B9B692}" type="pres">
      <dgm:prSet presAssocID="{E3AF762F-A49F-6849-BA0C-B57CA6BAF7D0}" presName="sibTrans" presStyleCnt="0"/>
      <dgm:spPr/>
    </dgm:pt>
    <dgm:pt modelId="{1CA7652D-29B1-EC48-8348-95AB68C39EA5}" type="pres">
      <dgm:prSet presAssocID="{7F343ED5-20E3-0A42-A483-4D2171885B7B}" presName="node" presStyleLbl="node1" presStyleIdx="7" presStyleCnt="15">
        <dgm:presLayoutVars>
          <dgm:bulletEnabled val="1"/>
        </dgm:presLayoutVars>
      </dgm:prSet>
      <dgm:spPr/>
    </dgm:pt>
    <dgm:pt modelId="{F15E5E2C-E360-3B47-94F8-5DA6859B7822}" type="pres">
      <dgm:prSet presAssocID="{BDC567ED-46C4-774B-AB9F-32A2158007F9}" presName="sibTrans" presStyleCnt="0"/>
      <dgm:spPr/>
    </dgm:pt>
    <dgm:pt modelId="{5381D73B-171A-494C-B96F-BBF8E58F1E78}" type="pres">
      <dgm:prSet presAssocID="{04F24D52-2C21-E54C-8831-D7F032962C5D}" presName="node" presStyleLbl="node1" presStyleIdx="8" presStyleCnt="15">
        <dgm:presLayoutVars>
          <dgm:bulletEnabled val="1"/>
        </dgm:presLayoutVars>
      </dgm:prSet>
      <dgm:spPr/>
    </dgm:pt>
    <dgm:pt modelId="{316E09F7-EC23-0F44-89C5-BAB4DD4AC006}" type="pres">
      <dgm:prSet presAssocID="{B21F987F-CDF7-1E49-98D5-AB312062AC63}" presName="sibTrans" presStyleCnt="0"/>
      <dgm:spPr/>
    </dgm:pt>
    <dgm:pt modelId="{C5BE5625-6F9E-9642-9FA1-CECA756468B4}" type="pres">
      <dgm:prSet presAssocID="{D417D3A1-6017-B648-816A-5194B342DB1A}" presName="node" presStyleLbl="node1" presStyleIdx="9" presStyleCnt="15">
        <dgm:presLayoutVars>
          <dgm:bulletEnabled val="1"/>
        </dgm:presLayoutVars>
      </dgm:prSet>
      <dgm:spPr/>
    </dgm:pt>
    <dgm:pt modelId="{EA796897-27A8-0C42-AED5-9ED2CFC5C63F}" type="pres">
      <dgm:prSet presAssocID="{43F1D308-257A-ED47-B4D2-B11F9581E4CD}" presName="sibTrans" presStyleCnt="0"/>
      <dgm:spPr/>
    </dgm:pt>
    <dgm:pt modelId="{9A483C3C-B4EB-8742-8E95-2F439A04A14E}" type="pres">
      <dgm:prSet presAssocID="{38913311-D069-144F-960F-44651DEB2675}" presName="node" presStyleLbl="node1" presStyleIdx="10" presStyleCnt="15">
        <dgm:presLayoutVars>
          <dgm:bulletEnabled val="1"/>
        </dgm:presLayoutVars>
      </dgm:prSet>
      <dgm:spPr/>
    </dgm:pt>
    <dgm:pt modelId="{0C6EBE5B-52FA-6047-8A17-F6DE7266BB83}" type="pres">
      <dgm:prSet presAssocID="{FA8778DF-DD84-944F-8786-455D488B2B06}" presName="sibTrans" presStyleCnt="0"/>
      <dgm:spPr/>
    </dgm:pt>
    <dgm:pt modelId="{83AB8943-DAE0-A049-9D3E-ACA1D892CFFB}" type="pres">
      <dgm:prSet presAssocID="{D406F346-5DB6-D24A-B5DD-BCC7FC9A2CD4}" presName="node" presStyleLbl="node1" presStyleIdx="11" presStyleCnt="15">
        <dgm:presLayoutVars>
          <dgm:bulletEnabled val="1"/>
        </dgm:presLayoutVars>
      </dgm:prSet>
      <dgm:spPr/>
    </dgm:pt>
    <dgm:pt modelId="{E9D11F86-DFD2-9F42-89BF-2F4EC00C1DC7}" type="pres">
      <dgm:prSet presAssocID="{08595269-6A71-FF4D-928D-D53C7F33A33D}" presName="sibTrans" presStyleCnt="0"/>
      <dgm:spPr/>
    </dgm:pt>
    <dgm:pt modelId="{57747A05-DA10-EF43-83FE-1DD5828339E5}" type="pres">
      <dgm:prSet presAssocID="{992A89E2-FF96-C04A-B7A4-297ABF3BD17C}" presName="node" presStyleLbl="node1" presStyleIdx="12" presStyleCnt="15">
        <dgm:presLayoutVars>
          <dgm:bulletEnabled val="1"/>
        </dgm:presLayoutVars>
      </dgm:prSet>
      <dgm:spPr/>
    </dgm:pt>
    <dgm:pt modelId="{FB044CD8-F35B-3C40-95C5-301677EA0380}" type="pres">
      <dgm:prSet presAssocID="{6BC9A4CF-91E4-C248-9364-B66FA45F8440}" presName="sibTrans" presStyleCnt="0"/>
      <dgm:spPr/>
    </dgm:pt>
    <dgm:pt modelId="{6487611D-2E68-AF43-84D7-4CA36AFB8D35}" type="pres">
      <dgm:prSet presAssocID="{C7A7CD69-49FE-5D45-B83B-46CF3636F721}" presName="node" presStyleLbl="node1" presStyleIdx="13" presStyleCnt="15">
        <dgm:presLayoutVars>
          <dgm:bulletEnabled val="1"/>
        </dgm:presLayoutVars>
      </dgm:prSet>
      <dgm:spPr/>
    </dgm:pt>
    <dgm:pt modelId="{50AB2079-DEBB-1F41-B747-2D4947FA34BB}" type="pres">
      <dgm:prSet presAssocID="{3E9E520C-8B7B-3642-8B2E-993509FA7509}" presName="sibTrans" presStyleCnt="0"/>
      <dgm:spPr/>
    </dgm:pt>
    <dgm:pt modelId="{3A4DF357-3FC5-6646-BF80-63766B3E4A3F}" type="pres">
      <dgm:prSet presAssocID="{4688AA3C-F146-8A49-B84B-6BB4F33CD10B}" presName="node" presStyleLbl="node1" presStyleIdx="14" presStyleCnt="15">
        <dgm:presLayoutVars>
          <dgm:bulletEnabled val="1"/>
        </dgm:presLayoutVars>
      </dgm:prSet>
      <dgm:spPr/>
    </dgm:pt>
  </dgm:ptLst>
  <dgm:cxnLst>
    <dgm:cxn modelId="{F03C5803-3484-6946-AEC1-DBDA8B623F42}" srcId="{1838C5FD-EC5A-F140-A165-9FC00286F5BA}" destId="{38913311-D069-144F-960F-44651DEB2675}" srcOrd="10" destOrd="0" parTransId="{04F2799D-1D28-B44A-9497-35A30EDF0325}" sibTransId="{FA8778DF-DD84-944F-8786-455D488B2B06}"/>
    <dgm:cxn modelId="{7B6FA814-F638-8349-AA41-CA30193401A3}" type="presOf" srcId="{D406F346-5DB6-D24A-B5DD-BCC7FC9A2CD4}" destId="{83AB8943-DAE0-A049-9D3E-ACA1D892CFFB}" srcOrd="0" destOrd="0" presId="urn:microsoft.com/office/officeart/2005/8/layout/default"/>
    <dgm:cxn modelId="{E1E38317-AFB7-D548-9B8B-AEA61A4B1FD2}" srcId="{1838C5FD-EC5A-F140-A165-9FC00286F5BA}" destId="{6F00C8CB-C76D-DD42-8143-10C842A063BE}" srcOrd="1" destOrd="0" parTransId="{8A3AD4F5-17C9-3147-83A5-036A774B94D4}" sibTransId="{05121809-E22D-C844-A801-8DC1591FA2CE}"/>
    <dgm:cxn modelId="{47B2561C-5A62-AE4E-93DC-6C9D921E3B9E}" type="presOf" srcId="{6F00C8CB-C76D-DD42-8143-10C842A063BE}" destId="{07851F36-4743-2D48-9152-C10A42686CE7}" srcOrd="0" destOrd="0" presId="urn:microsoft.com/office/officeart/2005/8/layout/default"/>
    <dgm:cxn modelId="{0993FD34-6AB8-E947-A849-BA1617061F5D}" type="presOf" srcId="{7F343ED5-20E3-0A42-A483-4D2171885B7B}" destId="{1CA7652D-29B1-EC48-8348-95AB68C39EA5}" srcOrd="0" destOrd="0" presId="urn:microsoft.com/office/officeart/2005/8/layout/default"/>
    <dgm:cxn modelId="{DFD0A13C-2B2B-184C-817E-2C0D04BE5F62}" srcId="{1838C5FD-EC5A-F140-A165-9FC00286F5BA}" destId="{2E62030A-62CC-DA45-9AF6-0532F4649F52}" srcOrd="2" destOrd="0" parTransId="{792368CE-E540-ED48-B766-5424A4B3AC7D}" sibTransId="{77C6C47C-3796-9746-B4B4-0CA00B2E98D0}"/>
    <dgm:cxn modelId="{58FBB946-E63F-2547-AC47-EADAA01F6A1B}" srcId="{1838C5FD-EC5A-F140-A165-9FC00286F5BA}" destId="{4B79F7A7-D666-5A43-BCE3-275CECF33D0D}" srcOrd="0" destOrd="0" parTransId="{AFF58C53-5E38-8548-BC79-13778EA21925}" sibTransId="{27DBCA0C-53A3-9E4C-B69A-49C86A93CC7B}"/>
    <dgm:cxn modelId="{BBA13F47-74FE-3844-B28E-821D25D29689}" srcId="{1838C5FD-EC5A-F140-A165-9FC00286F5BA}" destId="{70CB0CE7-D05C-B449-94F3-A89D9AE3B0CE}" srcOrd="6" destOrd="0" parTransId="{5B26DE2A-D430-A144-AA6C-A64051785698}" sibTransId="{E3AF762F-A49F-6849-BA0C-B57CA6BAF7D0}"/>
    <dgm:cxn modelId="{7951D153-DDD1-5C45-8DDF-72DEB1A8DB65}" type="presOf" srcId="{04F24D52-2C21-E54C-8831-D7F032962C5D}" destId="{5381D73B-171A-494C-B96F-BBF8E58F1E78}" srcOrd="0" destOrd="0" presId="urn:microsoft.com/office/officeart/2005/8/layout/default"/>
    <dgm:cxn modelId="{7F16C055-7BCA-3D4C-B527-490FE857D4A1}" srcId="{1838C5FD-EC5A-F140-A165-9FC00286F5BA}" destId="{87C49295-D7F9-4C40-8C1B-D5C2CC2BBAB6}" srcOrd="4" destOrd="0" parTransId="{7002719A-A6D8-5F49-9241-01703B928E0D}" sibTransId="{B7D147EE-A3B7-364E-A39E-8B106FF40330}"/>
    <dgm:cxn modelId="{9A014E56-39A4-4F48-948B-126EE6F648DC}" srcId="{1838C5FD-EC5A-F140-A165-9FC00286F5BA}" destId="{992A89E2-FF96-C04A-B7A4-297ABF3BD17C}" srcOrd="12" destOrd="0" parTransId="{665CD429-0B71-3D4F-A8C4-8063546661BB}" sibTransId="{6BC9A4CF-91E4-C248-9364-B66FA45F8440}"/>
    <dgm:cxn modelId="{03F4E65C-3EE8-4E4F-84A5-FD7FC8D3C076}" type="presOf" srcId="{4688AA3C-F146-8A49-B84B-6BB4F33CD10B}" destId="{3A4DF357-3FC5-6646-BF80-63766B3E4A3F}" srcOrd="0" destOrd="0" presId="urn:microsoft.com/office/officeart/2005/8/layout/default"/>
    <dgm:cxn modelId="{1DBAF973-0325-584C-85D8-FC30D5B30FAE}" type="presOf" srcId="{2E62030A-62CC-DA45-9AF6-0532F4649F52}" destId="{6C06E77A-25A1-C14B-8DDA-DCBE9F2A4E96}" srcOrd="0" destOrd="0" presId="urn:microsoft.com/office/officeart/2005/8/layout/default"/>
    <dgm:cxn modelId="{08C26C79-EE65-D144-A1F1-797130C0D16B}" type="presOf" srcId="{70CB0CE7-D05C-B449-94F3-A89D9AE3B0CE}" destId="{22EC068E-B142-674E-AD8A-4B03E35CA2F4}" srcOrd="0" destOrd="0" presId="urn:microsoft.com/office/officeart/2005/8/layout/default"/>
    <dgm:cxn modelId="{4BB39C7C-6941-364E-97B5-E665176E412D}" type="presOf" srcId="{D417D3A1-6017-B648-816A-5194B342DB1A}" destId="{C5BE5625-6F9E-9642-9FA1-CECA756468B4}" srcOrd="0" destOrd="0" presId="urn:microsoft.com/office/officeart/2005/8/layout/default"/>
    <dgm:cxn modelId="{7AF11684-1AD6-7449-AA60-804774BCB012}" srcId="{1838C5FD-EC5A-F140-A165-9FC00286F5BA}" destId="{7F343ED5-20E3-0A42-A483-4D2171885B7B}" srcOrd="7" destOrd="0" parTransId="{B98F7928-A953-FA46-BBB2-8C4FC56FFF32}" sibTransId="{BDC567ED-46C4-774B-AB9F-32A2158007F9}"/>
    <dgm:cxn modelId="{46B16884-B3E8-A741-8D8E-A1C6EF91CDFD}" srcId="{1838C5FD-EC5A-F140-A165-9FC00286F5BA}" destId="{F2CA863F-61BD-7A4E-B957-6C78522447A2}" srcOrd="3" destOrd="0" parTransId="{6292B1F4-7248-5F4B-AA7B-253D6B47AC8F}" sibTransId="{FB330E08-B536-A541-9A49-B15B5CD5BC53}"/>
    <dgm:cxn modelId="{7F412687-97AA-F64E-824C-A73E00F55190}" type="presOf" srcId="{C7A7CD69-49FE-5D45-B83B-46CF3636F721}" destId="{6487611D-2E68-AF43-84D7-4CA36AFB8D35}" srcOrd="0" destOrd="0" presId="urn:microsoft.com/office/officeart/2005/8/layout/default"/>
    <dgm:cxn modelId="{CD661B89-A5B5-4540-B206-6091DE927388}" type="presOf" srcId="{F2CA863F-61BD-7A4E-B957-6C78522447A2}" destId="{2178EE1D-B645-1A4B-B9FD-91468DE6CE97}" srcOrd="0" destOrd="0" presId="urn:microsoft.com/office/officeart/2005/8/layout/default"/>
    <dgm:cxn modelId="{D06AFCA1-9B05-4C43-B486-2C4866DFE931}" type="presOf" srcId="{4B79F7A7-D666-5A43-BCE3-275CECF33D0D}" destId="{4AF7E3E7-3995-BB49-814B-BF66963DE6DD}" srcOrd="0" destOrd="0" presId="urn:microsoft.com/office/officeart/2005/8/layout/default"/>
    <dgm:cxn modelId="{387F85B4-151F-784E-AC05-E4C27E177E4D}" srcId="{1838C5FD-EC5A-F140-A165-9FC00286F5BA}" destId="{4688AA3C-F146-8A49-B84B-6BB4F33CD10B}" srcOrd="14" destOrd="0" parTransId="{4A2FD49C-C77C-EE4B-BFD9-E7C33C9B8B4F}" sibTransId="{1471E151-E189-CA47-B87F-DEDB16843B44}"/>
    <dgm:cxn modelId="{8AD992C8-F69A-BB4E-BD04-F11305C8C736}" srcId="{1838C5FD-EC5A-F140-A165-9FC00286F5BA}" destId="{D417D3A1-6017-B648-816A-5194B342DB1A}" srcOrd="9" destOrd="0" parTransId="{F4EF44BD-EB67-D246-A1B0-EDDE01805FB2}" sibTransId="{43F1D308-257A-ED47-B4D2-B11F9581E4CD}"/>
    <dgm:cxn modelId="{1A50E9C8-4406-344F-8B06-703283E02F30}" srcId="{1838C5FD-EC5A-F140-A165-9FC00286F5BA}" destId="{04F24D52-2C21-E54C-8831-D7F032962C5D}" srcOrd="8" destOrd="0" parTransId="{1F335671-66FC-2548-B61B-E9905ADCCA18}" sibTransId="{B21F987F-CDF7-1E49-98D5-AB312062AC63}"/>
    <dgm:cxn modelId="{091430D5-7E72-ED44-A741-87D1743E7C8B}" type="presOf" srcId="{1838C5FD-EC5A-F140-A165-9FC00286F5BA}" destId="{9B7ECD94-F63A-3C4D-B2CA-0A96A8D15C1F}" srcOrd="0" destOrd="0" presId="urn:microsoft.com/office/officeart/2005/8/layout/default"/>
    <dgm:cxn modelId="{58E359D7-F64A-9C4E-9925-727884664E56}" srcId="{1838C5FD-EC5A-F140-A165-9FC00286F5BA}" destId="{D406F346-5DB6-D24A-B5DD-BCC7FC9A2CD4}" srcOrd="11" destOrd="0" parTransId="{74E1545C-B545-C548-B1E9-DB860709CC13}" sibTransId="{08595269-6A71-FF4D-928D-D53C7F33A33D}"/>
    <dgm:cxn modelId="{B7E698D9-1795-174F-AC92-5849A8110242}" srcId="{1838C5FD-EC5A-F140-A165-9FC00286F5BA}" destId="{25FB3A43-1B81-7143-94E1-AC7E337F37B1}" srcOrd="5" destOrd="0" parTransId="{A1519861-3A01-A34E-ACCC-CFDA140C717A}" sibTransId="{BF5F68B1-4157-164C-A9DF-2F37AEF5B528}"/>
    <dgm:cxn modelId="{B63305E0-58A9-284E-976F-A5D6E0814B31}" srcId="{1838C5FD-EC5A-F140-A165-9FC00286F5BA}" destId="{C7A7CD69-49FE-5D45-B83B-46CF3636F721}" srcOrd="13" destOrd="0" parTransId="{1374901C-1117-DD46-A1CA-13612D0010FF}" sibTransId="{3E9E520C-8B7B-3642-8B2E-993509FA7509}"/>
    <dgm:cxn modelId="{5E4626EA-0DB9-0D4E-A7ED-09939C6C2C19}" type="presOf" srcId="{25FB3A43-1B81-7143-94E1-AC7E337F37B1}" destId="{F6F0C3F6-3A4F-9B48-AECA-67B6AA4CFE3F}" srcOrd="0" destOrd="0" presId="urn:microsoft.com/office/officeart/2005/8/layout/default"/>
    <dgm:cxn modelId="{95E2F6EE-34FA-E443-9D23-CAB83988C611}" type="presOf" srcId="{992A89E2-FF96-C04A-B7A4-297ABF3BD17C}" destId="{57747A05-DA10-EF43-83FE-1DD5828339E5}" srcOrd="0" destOrd="0" presId="urn:microsoft.com/office/officeart/2005/8/layout/default"/>
    <dgm:cxn modelId="{E178E2F6-94DD-574D-AE17-2DF0C092485D}" type="presOf" srcId="{38913311-D069-144F-960F-44651DEB2675}" destId="{9A483C3C-B4EB-8742-8E95-2F439A04A14E}" srcOrd="0" destOrd="0" presId="urn:microsoft.com/office/officeart/2005/8/layout/default"/>
    <dgm:cxn modelId="{5C40F0F9-06D0-594F-9DE9-36A10F51F8E7}" type="presOf" srcId="{87C49295-D7F9-4C40-8C1B-D5C2CC2BBAB6}" destId="{F78F0CDB-82E6-EA48-BFB1-7E697B35F62D}" srcOrd="0" destOrd="0" presId="urn:microsoft.com/office/officeart/2005/8/layout/default"/>
    <dgm:cxn modelId="{9F6578C1-BF78-6D44-A1B2-408226111FE7}" type="presParOf" srcId="{9B7ECD94-F63A-3C4D-B2CA-0A96A8D15C1F}" destId="{4AF7E3E7-3995-BB49-814B-BF66963DE6DD}" srcOrd="0" destOrd="0" presId="urn:microsoft.com/office/officeart/2005/8/layout/default"/>
    <dgm:cxn modelId="{04C98121-8449-BE4F-9BA4-7CFD661BFE66}" type="presParOf" srcId="{9B7ECD94-F63A-3C4D-B2CA-0A96A8D15C1F}" destId="{B09CAC5B-B139-084F-8E73-3F80A97CFBDF}" srcOrd="1" destOrd="0" presId="urn:microsoft.com/office/officeart/2005/8/layout/default"/>
    <dgm:cxn modelId="{AC1989A6-AF6F-CB4B-9FDA-93FE7852B473}" type="presParOf" srcId="{9B7ECD94-F63A-3C4D-B2CA-0A96A8D15C1F}" destId="{07851F36-4743-2D48-9152-C10A42686CE7}" srcOrd="2" destOrd="0" presId="urn:microsoft.com/office/officeart/2005/8/layout/default"/>
    <dgm:cxn modelId="{E065DCAE-C9FC-4146-9AA7-ABE4BAC2731C}" type="presParOf" srcId="{9B7ECD94-F63A-3C4D-B2CA-0A96A8D15C1F}" destId="{2FD800C3-C76C-2A4A-AA93-568ECF96F1C5}" srcOrd="3" destOrd="0" presId="urn:microsoft.com/office/officeart/2005/8/layout/default"/>
    <dgm:cxn modelId="{C4338602-1846-BD44-9525-8FAE766583AE}" type="presParOf" srcId="{9B7ECD94-F63A-3C4D-B2CA-0A96A8D15C1F}" destId="{6C06E77A-25A1-C14B-8DDA-DCBE9F2A4E96}" srcOrd="4" destOrd="0" presId="urn:microsoft.com/office/officeart/2005/8/layout/default"/>
    <dgm:cxn modelId="{441A8F69-A00A-2647-89A7-682AB1D460D2}" type="presParOf" srcId="{9B7ECD94-F63A-3C4D-B2CA-0A96A8D15C1F}" destId="{0F4AB119-95BF-1843-9547-FD7E5D02CCE0}" srcOrd="5" destOrd="0" presId="urn:microsoft.com/office/officeart/2005/8/layout/default"/>
    <dgm:cxn modelId="{77677D75-62C6-C647-A689-B42BF1115385}" type="presParOf" srcId="{9B7ECD94-F63A-3C4D-B2CA-0A96A8D15C1F}" destId="{2178EE1D-B645-1A4B-B9FD-91468DE6CE97}" srcOrd="6" destOrd="0" presId="urn:microsoft.com/office/officeart/2005/8/layout/default"/>
    <dgm:cxn modelId="{B8E2BCFD-DD29-5C45-915E-168DE524332B}" type="presParOf" srcId="{9B7ECD94-F63A-3C4D-B2CA-0A96A8D15C1F}" destId="{DF63F201-991C-884C-A4D9-6674FAF3400C}" srcOrd="7" destOrd="0" presId="urn:microsoft.com/office/officeart/2005/8/layout/default"/>
    <dgm:cxn modelId="{531BF663-0388-FF44-AD03-5E744BCABB66}" type="presParOf" srcId="{9B7ECD94-F63A-3C4D-B2CA-0A96A8D15C1F}" destId="{F78F0CDB-82E6-EA48-BFB1-7E697B35F62D}" srcOrd="8" destOrd="0" presId="urn:microsoft.com/office/officeart/2005/8/layout/default"/>
    <dgm:cxn modelId="{9B2C0A5B-6CC3-5041-B0D7-B0F5E2255925}" type="presParOf" srcId="{9B7ECD94-F63A-3C4D-B2CA-0A96A8D15C1F}" destId="{97758304-0D9A-8F40-A9E6-22F2BBBA5576}" srcOrd="9" destOrd="0" presId="urn:microsoft.com/office/officeart/2005/8/layout/default"/>
    <dgm:cxn modelId="{CF9C3432-F9D1-F24F-9A80-03AECACE690C}" type="presParOf" srcId="{9B7ECD94-F63A-3C4D-B2CA-0A96A8D15C1F}" destId="{F6F0C3F6-3A4F-9B48-AECA-67B6AA4CFE3F}" srcOrd="10" destOrd="0" presId="urn:microsoft.com/office/officeart/2005/8/layout/default"/>
    <dgm:cxn modelId="{52A79100-C550-D145-8217-5BB13235B9B1}" type="presParOf" srcId="{9B7ECD94-F63A-3C4D-B2CA-0A96A8D15C1F}" destId="{04D4C425-CB06-7C42-948E-3DDA52179648}" srcOrd="11" destOrd="0" presId="urn:microsoft.com/office/officeart/2005/8/layout/default"/>
    <dgm:cxn modelId="{54E3A7D0-6B34-2540-A8BC-26D7B6ABBF61}" type="presParOf" srcId="{9B7ECD94-F63A-3C4D-B2CA-0A96A8D15C1F}" destId="{22EC068E-B142-674E-AD8A-4B03E35CA2F4}" srcOrd="12" destOrd="0" presId="urn:microsoft.com/office/officeart/2005/8/layout/default"/>
    <dgm:cxn modelId="{109F8816-6682-A84F-86D3-91E3E187BB12}" type="presParOf" srcId="{9B7ECD94-F63A-3C4D-B2CA-0A96A8D15C1F}" destId="{96E385AB-54A3-2C4F-A78A-CC0B77B9B692}" srcOrd="13" destOrd="0" presId="urn:microsoft.com/office/officeart/2005/8/layout/default"/>
    <dgm:cxn modelId="{370945E2-707D-274A-8E67-20006963F698}" type="presParOf" srcId="{9B7ECD94-F63A-3C4D-B2CA-0A96A8D15C1F}" destId="{1CA7652D-29B1-EC48-8348-95AB68C39EA5}" srcOrd="14" destOrd="0" presId="urn:microsoft.com/office/officeart/2005/8/layout/default"/>
    <dgm:cxn modelId="{170563B0-7741-894E-B397-80DD89C0A363}" type="presParOf" srcId="{9B7ECD94-F63A-3C4D-B2CA-0A96A8D15C1F}" destId="{F15E5E2C-E360-3B47-94F8-5DA6859B7822}" srcOrd="15" destOrd="0" presId="urn:microsoft.com/office/officeart/2005/8/layout/default"/>
    <dgm:cxn modelId="{60BF65E2-C2D6-8E4C-971C-16999C9DB4CA}" type="presParOf" srcId="{9B7ECD94-F63A-3C4D-B2CA-0A96A8D15C1F}" destId="{5381D73B-171A-494C-B96F-BBF8E58F1E78}" srcOrd="16" destOrd="0" presId="urn:microsoft.com/office/officeart/2005/8/layout/default"/>
    <dgm:cxn modelId="{61626992-CB4E-FC4B-BB96-81C2241547EE}" type="presParOf" srcId="{9B7ECD94-F63A-3C4D-B2CA-0A96A8D15C1F}" destId="{316E09F7-EC23-0F44-89C5-BAB4DD4AC006}" srcOrd="17" destOrd="0" presId="urn:microsoft.com/office/officeart/2005/8/layout/default"/>
    <dgm:cxn modelId="{FD89058C-CF60-7B4A-8A70-D8D270E86BB9}" type="presParOf" srcId="{9B7ECD94-F63A-3C4D-B2CA-0A96A8D15C1F}" destId="{C5BE5625-6F9E-9642-9FA1-CECA756468B4}" srcOrd="18" destOrd="0" presId="urn:microsoft.com/office/officeart/2005/8/layout/default"/>
    <dgm:cxn modelId="{F77168B5-AE31-7145-933E-F570599AE8D4}" type="presParOf" srcId="{9B7ECD94-F63A-3C4D-B2CA-0A96A8D15C1F}" destId="{EA796897-27A8-0C42-AED5-9ED2CFC5C63F}" srcOrd="19" destOrd="0" presId="urn:microsoft.com/office/officeart/2005/8/layout/default"/>
    <dgm:cxn modelId="{70E9EE7F-8ADF-BD4E-B3C3-986D789A4C87}" type="presParOf" srcId="{9B7ECD94-F63A-3C4D-B2CA-0A96A8D15C1F}" destId="{9A483C3C-B4EB-8742-8E95-2F439A04A14E}" srcOrd="20" destOrd="0" presId="urn:microsoft.com/office/officeart/2005/8/layout/default"/>
    <dgm:cxn modelId="{62596347-26E0-9F4F-9AD9-AFED7B5E7317}" type="presParOf" srcId="{9B7ECD94-F63A-3C4D-B2CA-0A96A8D15C1F}" destId="{0C6EBE5B-52FA-6047-8A17-F6DE7266BB83}" srcOrd="21" destOrd="0" presId="urn:microsoft.com/office/officeart/2005/8/layout/default"/>
    <dgm:cxn modelId="{0D70FD75-12C2-2440-874C-5CDAAF207112}" type="presParOf" srcId="{9B7ECD94-F63A-3C4D-B2CA-0A96A8D15C1F}" destId="{83AB8943-DAE0-A049-9D3E-ACA1D892CFFB}" srcOrd="22" destOrd="0" presId="urn:microsoft.com/office/officeart/2005/8/layout/default"/>
    <dgm:cxn modelId="{2D188608-7C49-E74B-967C-A626547F98AB}" type="presParOf" srcId="{9B7ECD94-F63A-3C4D-B2CA-0A96A8D15C1F}" destId="{E9D11F86-DFD2-9F42-89BF-2F4EC00C1DC7}" srcOrd="23" destOrd="0" presId="urn:microsoft.com/office/officeart/2005/8/layout/default"/>
    <dgm:cxn modelId="{523A9DAF-6901-3F48-AB87-ABF676A73C55}" type="presParOf" srcId="{9B7ECD94-F63A-3C4D-B2CA-0A96A8D15C1F}" destId="{57747A05-DA10-EF43-83FE-1DD5828339E5}" srcOrd="24" destOrd="0" presId="urn:microsoft.com/office/officeart/2005/8/layout/default"/>
    <dgm:cxn modelId="{6618DB87-DE47-7747-A377-CD80BCECB940}" type="presParOf" srcId="{9B7ECD94-F63A-3C4D-B2CA-0A96A8D15C1F}" destId="{FB044CD8-F35B-3C40-95C5-301677EA0380}" srcOrd="25" destOrd="0" presId="urn:microsoft.com/office/officeart/2005/8/layout/default"/>
    <dgm:cxn modelId="{6A30F7BB-EFDF-4E43-98CC-65975847FAAE}" type="presParOf" srcId="{9B7ECD94-F63A-3C4D-B2CA-0A96A8D15C1F}" destId="{6487611D-2E68-AF43-84D7-4CA36AFB8D35}" srcOrd="26" destOrd="0" presId="urn:microsoft.com/office/officeart/2005/8/layout/default"/>
    <dgm:cxn modelId="{43EFBEEF-2B7F-D947-95AB-23883518C609}" type="presParOf" srcId="{9B7ECD94-F63A-3C4D-B2CA-0A96A8D15C1F}" destId="{50AB2079-DEBB-1F41-B747-2D4947FA34BB}" srcOrd="27" destOrd="0" presId="urn:microsoft.com/office/officeart/2005/8/layout/default"/>
    <dgm:cxn modelId="{92D34746-0C0E-4E40-8887-282D02FD817F}" type="presParOf" srcId="{9B7ECD94-F63A-3C4D-B2CA-0A96A8D15C1F}" destId="{3A4DF357-3FC5-6646-BF80-63766B3E4A3F}"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23CDB3-142A-4CB8-94DC-C5F2A5FD062C}"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US"/>
        </a:p>
      </dgm:t>
    </dgm:pt>
    <dgm:pt modelId="{23CF822B-DB36-4681-8784-0EB983567983}">
      <dgm:prSet custT="1"/>
      <dgm:spPr/>
      <dgm:t>
        <a:bodyPr/>
        <a:lstStyle/>
        <a:p>
          <a:r>
            <a:rPr lang="en-US" sz="2000" dirty="0">
              <a:solidFill>
                <a:schemeClr val="bg1"/>
              </a:solidFill>
            </a:rPr>
            <a:t>Assisted Living Waiver: targets individuals 65 years or older or individuals ages 21-64 who meet a nursing facility level of care</a:t>
          </a:r>
        </a:p>
      </dgm:t>
    </dgm:pt>
    <dgm:pt modelId="{BC5FBD8E-1E5A-4E90-A56F-7878CBE3EF66}" type="parTrans" cxnId="{541743F3-0609-4310-846C-E5FDA3DCD252}">
      <dgm:prSet/>
      <dgm:spPr/>
      <dgm:t>
        <a:bodyPr/>
        <a:lstStyle/>
        <a:p>
          <a:endParaRPr lang="en-US">
            <a:solidFill>
              <a:schemeClr val="bg1"/>
            </a:solidFill>
          </a:endParaRPr>
        </a:p>
      </dgm:t>
    </dgm:pt>
    <dgm:pt modelId="{66215FF8-DFB9-4805-A0BC-2D5B4D3A9C5F}" type="sibTrans" cxnId="{541743F3-0609-4310-846C-E5FDA3DCD252}">
      <dgm:prSet/>
      <dgm:spPr/>
      <dgm:t>
        <a:bodyPr/>
        <a:lstStyle/>
        <a:p>
          <a:endParaRPr lang="en-US">
            <a:solidFill>
              <a:schemeClr val="bg1"/>
            </a:solidFill>
          </a:endParaRPr>
        </a:p>
      </dgm:t>
    </dgm:pt>
    <dgm:pt modelId="{92D107F5-90DC-4298-B31C-A5BC80D9DDF4}">
      <dgm:prSet custT="1"/>
      <dgm:spPr/>
      <dgm:t>
        <a:bodyPr/>
        <a:lstStyle/>
        <a:p>
          <a:r>
            <a:rPr lang="en-US" sz="2000" dirty="0">
              <a:solidFill>
                <a:schemeClr val="bg1"/>
              </a:solidFill>
            </a:rPr>
            <a:t>Waiver for Californians with Developmental Disabilities: Provides services for individuals with intellectual and developmental disabilities</a:t>
          </a:r>
        </a:p>
      </dgm:t>
    </dgm:pt>
    <dgm:pt modelId="{AAFC9D4C-13E5-466D-A080-3DB72744949D}" type="parTrans" cxnId="{C5A9ABC0-CABC-41F9-AB93-8454F396DBC1}">
      <dgm:prSet/>
      <dgm:spPr/>
      <dgm:t>
        <a:bodyPr/>
        <a:lstStyle/>
        <a:p>
          <a:endParaRPr lang="en-US">
            <a:solidFill>
              <a:schemeClr val="bg1"/>
            </a:solidFill>
          </a:endParaRPr>
        </a:p>
      </dgm:t>
    </dgm:pt>
    <dgm:pt modelId="{CB8860CC-7F50-4A6F-A49B-8C46206EF559}" type="sibTrans" cxnId="{C5A9ABC0-CABC-41F9-AB93-8454F396DBC1}">
      <dgm:prSet/>
      <dgm:spPr/>
      <dgm:t>
        <a:bodyPr/>
        <a:lstStyle/>
        <a:p>
          <a:endParaRPr lang="en-US">
            <a:solidFill>
              <a:schemeClr val="bg1"/>
            </a:solidFill>
          </a:endParaRPr>
        </a:p>
      </dgm:t>
    </dgm:pt>
    <dgm:pt modelId="{1F6925C2-D244-4646-AF23-585F6D8205AA}">
      <dgm:prSet custT="1"/>
      <dgm:spPr/>
      <dgm:t>
        <a:bodyPr/>
        <a:lstStyle/>
        <a:p>
          <a:r>
            <a:rPr lang="en-US" sz="1800" b="1" dirty="0">
              <a:solidFill>
                <a:schemeClr val="bg1"/>
              </a:solidFill>
            </a:rPr>
            <a:t> </a:t>
          </a:r>
          <a:r>
            <a:rPr lang="en-US" sz="2000" b="1" dirty="0">
              <a:solidFill>
                <a:schemeClr val="bg1"/>
              </a:solidFill>
            </a:rPr>
            <a:t>Home and Community Based Alternatives Waiver: for individuals who are medically fragile and meet a nursing facility level of care</a:t>
          </a:r>
        </a:p>
      </dgm:t>
    </dgm:pt>
    <dgm:pt modelId="{22E572E9-D633-4CAF-8DCE-CD401C77389B}" type="parTrans" cxnId="{C847DDD5-2910-41FC-AC39-0273DF4275F8}">
      <dgm:prSet/>
      <dgm:spPr/>
      <dgm:t>
        <a:bodyPr/>
        <a:lstStyle/>
        <a:p>
          <a:endParaRPr lang="en-US">
            <a:solidFill>
              <a:schemeClr val="bg1"/>
            </a:solidFill>
          </a:endParaRPr>
        </a:p>
      </dgm:t>
    </dgm:pt>
    <dgm:pt modelId="{39C42485-5CA5-46B8-8FFE-9AB74D48C30A}" type="sibTrans" cxnId="{C847DDD5-2910-41FC-AC39-0273DF4275F8}">
      <dgm:prSet/>
      <dgm:spPr/>
      <dgm:t>
        <a:bodyPr/>
        <a:lstStyle/>
        <a:p>
          <a:endParaRPr lang="en-US">
            <a:solidFill>
              <a:schemeClr val="bg1"/>
            </a:solidFill>
          </a:endParaRPr>
        </a:p>
      </dgm:t>
    </dgm:pt>
    <dgm:pt modelId="{5E38DAF5-2FAC-4B96-A695-EE0176C7E83D}">
      <dgm:prSet custT="1"/>
      <dgm:spPr/>
      <dgm:t>
        <a:bodyPr/>
        <a:lstStyle/>
        <a:p>
          <a:endParaRPr lang="en-US" sz="2000" dirty="0">
            <a:solidFill>
              <a:schemeClr val="bg1"/>
            </a:solidFill>
          </a:endParaRPr>
        </a:p>
        <a:p>
          <a:r>
            <a:rPr lang="en-US" sz="2000" dirty="0">
              <a:solidFill>
                <a:schemeClr val="bg1"/>
              </a:solidFill>
            </a:rPr>
            <a:t>Medi-Cal Waiver Program: Targets individuals with HIV/AIDS </a:t>
          </a:r>
        </a:p>
      </dgm:t>
    </dgm:pt>
    <dgm:pt modelId="{C1F6F606-A792-4675-9466-5FD2FEACE7CD}" type="parTrans" cxnId="{3C42159B-4C93-477F-9ADE-404DD5717DCB}">
      <dgm:prSet/>
      <dgm:spPr/>
      <dgm:t>
        <a:bodyPr/>
        <a:lstStyle/>
        <a:p>
          <a:endParaRPr lang="en-US">
            <a:solidFill>
              <a:schemeClr val="bg1"/>
            </a:solidFill>
          </a:endParaRPr>
        </a:p>
      </dgm:t>
    </dgm:pt>
    <dgm:pt modelId="{69471EE9-AE35-4666-B2D5-5BAD29539FF5}" type="sibTrans" cxnId="{3C42159B-4C93-477F-9ADE-404DD5717DCB}">
      <dgm:prSet/>
      <dgm:spPr/>
      <dgm:t>
        <a:bodyPr/>
        <a:lstStyle/>
        <a:p>
          <a:endParaRPr lang="en-US">
            <a:solidFill>
              <a:schemeClr val="bg1"/>
            </a:solidFill>
          </a:endParaRPr>
        </a:p>
      </dgm:t>
    </dgm:pt>
    <dgm:pt modelId="{03CA6109-4135-4C0A-ADB8-808CD2418862}">
      <dgm:prSet custT="1"/>
      <dgm:spPr/>
      <dgm:t>
        <a:bodyPr/>
        <a:lstStyle/>
        <a:p>
          <a:endParaRPr lang="en-US" sz="2000" dirty="0">
            <a:solidFill>
              <a:schemeClr val="bg1"/>
            </a:solidFill>
          </a:endParaRPr>
        </a:p>
        <a:p>
          <a:r>
            <a:rPr lang="en-US" sz="2000" dirty="0">
              <a:solidFill>
                <a:schemeClr val="bg1"/>
              </a:solidFill>
            </a:rPr>
            <a:t>CA Multipurpose Senior Services Program: for individuals 65 or older </a:t>
          </a:r>
        </a:p>
      </dgm:t>
    </dgm:pt>
    <dgm:pt modelId="{B868E85A-EB1F-4A7D-B751-270D60303507}" type="parTrans" cxnId="{3168A7DD-B306-4FD4-AF57-B70E1740D8BF}">
      <dgm:prSet/>
      <dgm:spPr/>
      <dgm:t>
        <a:bodyPr/>
        <a:lstStyle/>
        <a:p>
          <a:endParaRPr lang="en-US">
            <a:solidFill>
              <a:schemeClr val="bg1"/>
            </a:solidFill>
          </a:endParaRPr>
        </a:p>
      </dgm:t>
    </dgm:pt>
    <dgm:pt modelId="{8CD16ABE-256B-4F16-9673-9D9A7E0B8617}" type="sibTrans" cxnId="{3168A7DD-B306-4FD4-AF57-B70E1740D8BF}">
      <dgm:prSet/>
      <dgm:spPr/>
      <dgm:t>
        <a:bodyPr/>
        <a:lstStyle/>
        <a:p>
          <a:endParaRPr lang="en-US">
            <a:solidFill>
              <a:schemeClr val="bg1"/>
            </a:solidFill>
          </a:endParaRPr>
        </a:p>
      </dgm:t>
    </dgm:pt>
    <dgm:pt modelId="{AAFB4D2A-BCF1-48D6-B4A9-5D53560164CD}">
      <dgm:prSet custT="1"/>
      <dgm:spPr/>
      <dgm:t>
        <a:bodyPr/>
        <a:lstStyle/>
        <a:p>
          <a:r>
            <a:rPr lang="en-US" sz="2000" dirty="0">
              <a:solidFill>
                <a:schemeClr val="bg1"/>
              </a:solidFill>
            </a:rPr>
            <a:t>Program for Individuals with Developmental Disabilities: for individuals with intellectual and developmental disabilities</a:t>
          </a:r>
          <a:r>
            <a:rPr lang="en-US" sz="1800" dirty="0">
              <a:solidFill>
                <a:schemeClr val="bg1"/>
              </a:solidFill>
            </a:rPr>
            <a:t>.</a:t>
          </a:r>
        </a:p>
      </dgm:t>
    </dgm:pt>
    <dgm:pt modelId="{84BC79B9-A185-47D0-A175-6F2D423B464E}" type="parTrans" cxnId="{896CDE7A-5C60-4951-835D-480BCEF87128}">
      <dgm:prSet/>
      <dgm:spPr/>
      <dgm:t>
        <a:bodyPr/>
        <a:lstStyle/>
        <a:p>
          <a:endParaRPr lang="en-US">
            <a:solidFill>
              <a:schemeClr val="bg1"/>
            </a:solidFill>
          </a:endParaRPr>
        </a:p>
      </dgm:t>
    </dgm:pt>
    <dgm:pt modelId="{4BEAFE3A-418F-4D04-A844-9FE6EDA2417A}" type="sibTrans" cxnId="{896CDE7A-5C60-4951-835D-480BCEF87128}">
      <dgm:prSet/>
      <dgm:spPr/>
      <dgm:t>
        <a:bodyPr/>
        <a:lstStyle/>
        <a:p>
          <a:endParaRPr lang="en-US">
            <a:solidFill>
              <a:schemeClr val="bg1"/>
            </a:solidFill>
          </a:endParaRPr>
        </a:p>
      </dgm:t>
    </dgm:pt>
    <dgm:pt modelId="{13E8179F-F9D7-8144-9609-43C0D7AA7A0A}" type="pres">
      <dgm:prSet presAssocID="{8423CDB3-142A-4CB8-94DC-C5F2A5FD062C}" presName="vert0" presStyleCnt="0">
        <dgm:presLayoutVars>
          <dgm:dir/>
          <dgm:animOne val="branch"/>
          <dgm:animLvl val="lvl"/>
        </dgm:presLayoutVars>
      </dgm:prSet>
      <dgm:spPr/>
    </dgm:pt>
    <dgm:pt modelId="{327D7B1F-1D5B-E745-9A77-4297A653F1E7}" type="pres">
      <dgm:prSet presAssocID="{23CF822B-DB36-4681-8784-0EB983567983}" presName="thickLine" presStyleLbl="alignNode1" presStyleIdx="0" presStyleCnt="6"/>
      <dgm:spPr/>
    </dgm:pt>
    <dgm:pt modelId="{998ECF83-EFA2-0A49-BE19-0FAAF3D72384}" type="pres">
      <dgm:prSet presAssocID="{23CF822B-DB36-4681-8784-0EB983567983}" presName="horz1" presStyleCnt="0"/>
      <dgm:spPr/>
    </dgm:pt>
    <dgm:pt modelId="{90315F7F-BE70-4241-9EA7-2FBEE0349E31}" type="pres">
      <dgm:prSet presAssocID="{23CF822B-DB36-4681-8784-0EB983567983}" presName="tx1" presStyleLbl="revTx" presStyleIdx="0" presStyleCnt="6"/>
      <dgm:spPr/>
    </dgm:pt>
    <dgm:pt modelId="{1DAEDE16-C947-484B-8860-AD36BD684C86}" type="pres">
      <dgm:prSet presAssocID="{23CF822B-DB36-4681-8784-0EB983567983}" presName="vert1" presStyleCnt="0"/>
      <dgm:spPr/>
    </dgm:pt>
    <dgm:pt modelId="{5050DF59-2568-1748-95DF-CF6134373638}" type="pres">
      <dgm:prSet presAssocID="{92D107F5-90DC-4298-B31C-A5BC80D9DDF4}" presName="thickLine" presStyleLbl="alignNode1" presStyleIdx="1" presStyleCnt="6"/>
      <dgm:spPr/>
    </dgm:pt>
    <dgm:pt modelId="{A01673EA-99A1-1E45-9A96-52B1305DBEA6}" type="pres">
      <dgm:prSet presAssocID="{92D107F5-90DC-4298-B31C-A5BC80D9DDF4}" presName="horz1" presStyleCnt="0"/>
      <dgm:spPr/>
    </dgm:pt>
    <dgm:pt modelId="{DD52BE90-E03B-F945-9D3F-694F9586A20A}" type="pres">
      <dgm:prSet presAssocID="{92D107F5-90DC-4298-B31C-A5BC80D9DDF4}" presName="tx1" presStyleLbl="revTx" presStyleIdx="1" presStyleCnt="6"/>
      <dgm:spPr/>
    </dgm:pt>
    <dgm:pt modelId="{3D365E21-A7B9-2A48-AFA1-F89C134B88CE}" type="pres">
      <dgm:prSet presAssocID="{92D107F5-90DC-4298-B31C-A5BC80D9DDF4}" presName="vert1" presStyleCnt="0"/>
      <dgm:spPr/>
    </dgm:pt>
    <dgm:pt modelId="{879000E1-F2DD-114C-B869-8B0F9454F6A8}" type="pres">
      <dgm:prSet presAssocID="{1F6925C2-D244-4646-AF23-585F6D8205AA}" presName="thickLine" presStyleLbl="alignNode1" presStyleIdx="2" presStyleCnt="6"/>
      <dgm:spPr/>
    </dgm:pt>
    <dgm:pt modelId="{8BB2B031-519B-CC43-A3A3-3795B0081AB5}" type="pres">
      <dgm:prSet presAssocID="{1F6925C2-D244-4646-AF23-585F6D8205AA}" presName="horz1" presStyleCnt="0"/>
      <dgm:spPr/>
    </dgm:pt>
    <dgm:pt modelId="{C571B777-69CC-EA4E-853A-CAFA0075A5EC}" type="pres">
      <dgm:prSet presAssocID="{1F6925C2-D244-4646-AF23-585F6D8205AA}" presName="tx1" presStyleLbl="revTx" presStyleIdx="2" presStyleCnt="6"/>
      <dgm:spPr/>
    </dgm:pt>
    <dgm:pt modelId="{F7A78F51-01E1-1E40-9321-0BD32442B8B1}" type="pres">
      <dgm:prSet presAssocID="{1F6925C2-D244-4646-AF23-585F6D8205AA}" presName="vert1" presStyleCnt="0"/>
      <dgm:spPr/>
    </dgm:pt>
    <dgm:pt modelId="{1B217B36-8485-E34B-8BC6-DE098AC90D37}" type="pres">
      <dgm:prSet presAssocID="{5E38DAF5-2FAC-4B96-A695-EE0176C7E83D}" presName="thickLine" presStyleLbl="alignNode1" presStyleIdx="3" presStyleCnt="6" custLinFactNeighborY="17432"/>
      <dgm:spPr/>
    </dgm:pt>
    <dgm:pt modelId="{8D856D09-CCE3-0C4C-856B-8802480EDEE6}" type="pres">
      <dgm:prSet presAssocID="{5E38DAF5-2FAC-4B96-A695-EE0176C7E83D}" presName="horz1" presStyleCnt="0"/>
      <dgm:spPr/>
    </dgm:pt>
    <dgm:pt modelId="{F363E0F6-F5FC-CB4C-ACB1-1800D5BC94B9}" type="pres">
      <dgm:prSet presAssocID="{5E38DAF5-2FAC-4B96-A695-EE0176C7E83D}" presName="tx1" presStyleLbl="revTx" presStyleIdx="3" presStyleCnt="6"/>
      <dgm:spPr/>
    </dgm:pt>
    <dgm:pt modelId="{E85F89C8-7B66-2746-9894-10C8A0CE9A47}" type="pres">
      <dgm:prSet presAssocID="{5E38DAF5-2FAC-4B96-A695-EE0176C7E83D}" presName="vert1" presStyleCnt="0"/>
      <dgm:spPr/>
    </dgm:pt>
    <dgm:pt modelId="{126132A7-0D1D-BB47-B09C-451FCA8BD9E9}" type="pres">
      <dgm:prSet presAssocID="{03CA6109-4135-4C0A-ADB8-808CD2418862}" presName="thickLine" presStyleLbl="alignNode1" presStyleIdx="4" presStyleCnt="6"/>
      <dgm:spPr/>
    </dgm:pt>
    <dgm:pt modelId="{9CCA314B-3AF5-494E-A345-DAA7276A7C75}" type="pres">
      <dgm:prSet presAssocID="{03CA6109-4135-4C0A-ADB8-808CD2418862}" presName="horz1" presStyleCnt="0"/>
      <dgm:spPr/>
    </dgm:pt>
    <dgm:pt modelId="{155D83F2-EB5C-4542-A175-48395BC914E3}" type="pres">
      <dgm:prSet presAssocID="{03CA6109-4135-4C0A-ADB8-808CD2418862}" presName="tx1" presStyleLbl="revTx" presStyleIdx="4" presStyleCnt="6"/>
      <dgm:spPr/>
    </dgm:pt>
    <dgm:pt modelId="{8E416805-D2D4-DB42-9283-41C4B1D8007A}" type="pres">
      <dgm:prSet presAssocID="{03CA6109-4135-4C0A-ADB8-808CD2418862}" presName="vert1" presStyleCnt="0"/>
      <dgm:spPr/>
    </dgm:pt>
    <dgm:pt modelId="{C12DE065-46A9-AA46-B30D-3D1C1F862BBA}" type="pres">
      <dgm:prSet presAssocID="{AAFB4D2A-BCF1-48D6-B4A9-5D53560164CD}" presName="thickLine" presStyleLbl="alignNode1" presStyleIdx="5" presStyleCnt="6"/>
      <dgm:spPr/>
    </dgm:pt>
    <dgm:pt modelId="{AFE0C30B-3BF8-7C4C-BE4F-4F0D3F8E33D2}" type="pres">
      <dgm:prSet presAssocID="{AAFB4D2A-BCF1-48D6-B4A9-5D53560164CD}" presName="horz1" presStyleCnt="0"/>
      <dgm:spPr/>
    </dgm:pt>
    <dgm:pt modelId="{876B6B26-6DEA-604F-8C4F-FC58FA0A6BD5}" type="pres">
      <dgm:prSet presAssocID="{AAFB4D2A-BCF1-48D6-B4A9-5D53560164CD}" presName="tx1" presStyleLbl="revTx" presStyleIdx="5" presStyleCnt="6"/>
      <dgm:spPr/>
    </dgm:pt>
    <dgm:pt modelId="{DD454666-88A6-BB43-AC5B-1FFBB61888C8}" type="pres">
      <dgm:prSet presAssocID="{AAFB4D2A-BCF1-48D6-B4A9-5D53560164CD}" presName="vert1" presStyleCnt="0"/>
      <dgm:spPr/>
    </dgm:pt>
  </dgm:ptLst>
  <dgm:cxnLst>
    <dgm:cxn modelId="{6977D80C-A350-B840-AE0F-F1317FB6FCDB}" type="presOf" srcId="{5E38DAF5-2FAC-4B96-A695-EE0176C7E83D}" destId="{F363E0F6-F5FC-CB4C-ACB1-1800D5BC94B9}" srcOrd="0" destOrd="0" presId="urn:microsoft.com/office/officeart/2008/layout/LinedList"/>
    <dgm:cxn modelId="{753EEC46-5EC2-5141-B182-F8E04FE30442}" type="presOf" srcId="{23CF822B-DB36-4681-8784-0EB983567983}" destId="{90315F7F-BE70-4241-9EA7-2FBEE0349E31}" srcOrd="0" destOrd="0" presId="urn:microsoft.com/office/officeart/2008/layout/LinedList"/>
    <dgm:cxn modelId="{41845E5A-17FB-FD41-82F3-35E7C1291EA6}" type="presOf" srcId="{03CA6109-4135-4C0A-ADB8-808CD2418862}" destId="{155D83F2-EB5C-4542-A175-48395BC914E3}" srcOrd="0" destOrd="0" presId="urn:microsoft.com/office/officeart/2008/layout/LinedList"/>
    <dgm:cxn modelId="{F537A269-FB11-7445-BAB9-0F145677021E}" type="presOf" srcId="{92D107F5-90DC-4298-B31C-A5BC80D9DDF4}" destId="{DD52BE90-E03B-F945-9D3F-694F9586A20A}" srcOrd="0" destOrd="0" presId="urn:microsoft.com/office/officeart/2008/layout/LinedList"/>
    <dgm:cxn modelId="{B5C74C7A-90A2-314B-ACDE-D8BA5B54F91D}" type="presOf" srcId="{AAFB4D2A-BCF1-48D6-B4A9-5D53560164CD}" destId="{876B6B26-6DEA-604F-8C4F-FC58FA0A6BD5}" srcOrd="0" destOrd="0" presId="urn:microsoft.com/office/officeart/2008/layout/LinedList"/>
    <dgm:cxn modelId="{896CDE7A-5C60-4951-835D-480BCEF87128}" srcId="{8423CDB3-142A-4CB8-94DC-C5F2A5FD062C}" destId="{AAFB4D2A-BCF1-48D6-B4A9-5D53560164CD}" srcOrd="5" destOrd="0" parTransId="{84BC79B9-A185-47D0-A175-6F2D423B464E}" sibTransId="{4BEAFE3A-418F-4D04-A844-9FE6EDA2417A}"/>
    <dgm:cxn modelId="{A6536C8F-21F1-A243-835D-101E8F3CB384}" type="presOf" srcId="{1F6925C2-D244-4646-AF23-585F6D8205AA}" destId="{C571B777-69CC-EA4E-853A-CAFA0075A5EC}" srcOrd="0" destOrd="0" presId="urn:microsoft.com/office/officeart/2008/layout/LinedList"/>
    <dgm:cxn modelId="{1DEE289A-EF7C-9048-907C-835A46C447B4}" type="presOf" srcId="{8423CDB3-142A-4CB8-94DC-C5F2A5FD062C}" destId="{13E8179F-F9D7-8144-9609-43C0D7AA7A0A}" srcOrd="0" destOrd="0" presId="urn:microsoft.com/office/officeart/2008/layout/LinedList"/>
    <dgm:cxn modelId="{3C42159B-4C93-477F-9ADE-404DD5717DCB}" srcId="{8423CDB3-142A-4CB8-94DC-C5F2A5FD062C}" destId="{5E38DAF5-2FAC-4B96-A695-EE0176C7E83D}" srcOrd="3" destOrd="0" parTransId="{C1F6F606-A792-4675-9466-5FD2FEACE7CD}" sibTransId="{69471EE9-AE35-4666-B2D5-5BAD29539FF5}"/>
    <dgm:cxn modelId="{C5A9ABC0-CABC-41F9-AB93-8454F396DBC1}" srcId="{8423CDB3-142A-4CB8-94DC-C5F2A5FD062C}" destId="{92D107F5-90DC-4298-B31C-A5BC80D9DDF4}" srcOrd="1" destOrd="0" parTransId="{AAFC9D4C-13E5-466D-A080-3DB72744949D}" sibTransId="{CB8860CC-7F50-4A6F-A49B-8C46206EF559}"/>
    <dgm:cxn modelId="{C847DDD5-2910-41FC-AC39-0273DF4275F8}" srcId="{8423CDB3-142A-4CB8-94DC-C5F2A5FD062C}" destId="{1F6925C2-D244-4646-AF23-585F6D8205AA}" srcOrd="2" destOrd="0" parTransId="{22E572E9-D633-4CAF-8DCE-CD401C77389B}" sibTransId="{39C42485-5CA5-46B8-8FFE-9AB74D48C30A}"/>
    <dgm:cxn modelId="{3168A7DD-B306-4FD4-AF57-B70E1740D8BF}" srcId="{8423CDB3-142A-4CB8-94DC-C5F2A5FD062C}" destId="{03CA6109-4135-4C0A-ADB8-808CD2418862}" srcOrd="4" destOrd="0" parTransId="{B868E85A-EB1F-4A7D-B751-270D60303507}" sibTransId="{8CD16ABE-256B-4F16-9673-9D9A7E0B8617}"/>
    <dgm:cxn modelId="{541743F3-0609-4310-846C-E5FDA3DCD252}" srcId="{8423CDB3-142A-4CB8-94DC-C5F2A5FD062C}" destId="{23CF822B-DB36-4681-8784-0EB983567983}" srcOrd="0" destOrd="0" parTransId="{BC5FBD8E-1E5A-4E90-A56F-7878CBE3EF66}" sibTransId="{66215FF8-DFB9-4805-A0BC-2D5B4D3A9C5F}"/>
    <dgm:cxn modelId="{46481672-E8DF-6E46-A7BA-747449828318}" type="presParOf" srcId="{13E8179F-F9D7-8144-9609-43C0D7AA7A0A}" destId="{327D7B1F-1D5B-E745-9A77-4297A653F1E7}" srcOrd="0" destOrd="0" presId="urn:microsoft.com/office/officeart/2008/layout/LinedList"/>
    <dgm:cxn modelId="{63022292-3FCA-6147-9DBB-6D07521A931F}" type="presParOf" srcId="{13E8179F-F9D7-8144-9609-43C0D7AA7A0A}" destId="{998ECF83-EFA2-0A49-BE19-0FAAF3D72384}" srcOrd="1" destOrd="0" presId="urn:microsoft.com/office/officeart/2008/layout/LinedList"/>
    <dgm:cxn modelId="{B9307DEF-2380-F145-BF5B-F19BD9CBF1C6}" type="presParOf" srcId="{998ECF83-EFA2-0A49-BE19-0FAAF3D72384}" destId="{90315F7F-BE70-4241-9EA7-2FBEE0349E31}" srcOrd="0" destOrd="0" presId="urn:microsoft.com/office/officeart/2008/layout/LinedList"/>
    <dgm:cxn modelId="{51970B40-7B50-DE45-B0A3-34AD725439EC}" type="presParOf" srcId="{998ECF83-EFA2-0A49-BE19-0FAAF3D72384}" destId="{1DAEDE16-C947-484B-8860-AD36BD684C86}" srcOrd="1" destOrd="0" presId="urn:microsoft.com/office/officeart/2008/layout/LinedList"/>
    <dgm:cxn modelId="{4316769E-3AA8-5B49-A47C-C860474444ED}" type="presParOf" srcId="{13E8179F-F9D7-8144-9609-43C0D7AA7A0A}" destId="{5050DF59-2568-1748-95DF-CF6134373638}" srcOrd="2" destOrd="0" presId="urn:microsoft.com/office/officeart/2008/layout/LinedList"/>
    <dgm:cxn modelId="{1033B07F-D13D-144F-A769-EBD0DABAF5DA}" type="presParOf" srcId="{13E8179F-F9D7-8144-9609-43C0D7AA7A0A}" destId="{A01673EA-99A1-1E45-9A96-52B1305DBEA6}" srcOrd="3" destOrd="0" presId="urn:microsoft.com/office/officeart/2008/layout/LinedList"/>
    <dgm:cxn modelId="{CF62F525-CD73-FF4A-A0FD-0244E380C5B8}" type="presParOf" srcId="{A01673EA-99A1-1E45-9A96-52B1305DBEA6}" destId="{DD52BE90-E03B-F945-9D3F-694F9586A20A}" srcOrd="0" destOrd="0" presId="urn:microsoft.com/office/officeart/2008/layout/LinedList"/>
    <dgm:cxn modelId="{D9A9B133-C7D1-1844-9BD6-3D9228AA5C80}" type="presParOf" srcId="{A01673EA-99A1-1E45-9A96-52B1305DBEA6}" destId="{3D365E21-A7B9-2A48-AFA1-F89C134B88CE}" srcOrd="1" destOrd="0" presId="urn:microsoft.com/office/officeart/2008/layout/LinedList"/>
    <dgm:cxn modelId="{A26E6B71-87C8-B748-B706-5A3FB9EAF494}" type="presParOf" srcId="{13E8179F-F9D7-8144-9609-43C0D7AA7A0A}" destId="{879000E1-F2DD-114C-B869-8B0F9454F6A8}" srcOrd="4" destOrd="0" presId="urn:microsoft.com/office/officeart/2008/layout/LinedList"/>
    <dgm:cxn modelId="{A386E8F3-9141-DF4B-AF09-9F3429947B30}" type="presParOf" srcId="{13E8179F-F9D7-8144-9609-43C0D7AA7A0A}" destId="{8BB2B031-519B-CC43-A3A3-3795B0081AB5}" srcOrd="5" destOrd="0" presId="urn:microsoft.com/office/officeart/2008/layout/LinedList"/>
    <dgm:cxn modelId="{BC219792-8339-1046-AE0A-6C2E6D198C6B}" type="presParOf" srcId="{8BB2B031-519B-CC43-A3A3-3795B0081AB5}" destId="{C571B777-69CC-EA4E-853A-CAFA0075A5EC}" srcOrd="0" destOrd="0" presId="urn:microsoft.com/office/officeart/2008/layout/LinedList"/>
    <dgm:cxn modelId="{489C278F-A7E3-FF43-9125-C085D94FFB00}" type="presParOf" srcId="{8BB2B031-519B-CC43-A3A3-3795B0081AB5}" destId="{F7A78F51-01E1-1E40-9321-0BD32442B8B1}" srcOrd="1" destOrd="0" presId="urn:microsoft.com/office/officeart/2008/layout/LinedList"/>
    <dgm:cxn modelId="{1D8F3A68-7D1B-F845-BD54-3CACA5CA4FB6}" type="presParOf" srcId="{13E8179F-F9D7-8144-9609-43C0D7AA7A0A}" destId="{1B217B36-8485-E34B-8BC6-DE098AC90D37}" srcOrd="6" destOrd="0" presId="urn:microsoft.com/office/officeart/2008/layout/LinedList"/>
    <dgm:cxn modelId="{1DFE5B2D-1D9F-314F-BABA-DF9D343F75A1}" type="presParOf" srcId="{13E8179F-F9D7-8144-9609-43C0D7AA7A0A}" destId="{8D856D09-CCE3-0C4C-856B-8802480EDEE6}" srcOrd="7" destOrd="0" presId="urn:microsoft.com/office/officeart/2008/layout/LinedList"/>
    <dgm:cxn modelId="{FCA4EDF1-3DD2-C640-8C5E-FF7B0752059F}" type="presParOf" srcId="{8D856D09-CCE3-0C4C-856B-8802480EDEE6}" destId="{F363E0F6-F5FC-CB4C-ACB1-1800D5BC94B9}" srcOrd="0" destOrd="0" presId="urn:microsoft.com/office/officeart/2008/layout/LinedList"/>
    <dgm:cxn modelId="{62D5E1F5-D7D8-4144-9130-E496ED6005E0}" type="presParOf" srcId="{8D856D09-CCE3-0C4C-856B-8802480EDEE6}" destId="{E85F89C8-7B66-2746-9894-10C8A0CE9A47}" srcOrd="1" destOrd="0" presId="urn:microsoft.com/office/officeart/2008/layout/LinedList"/>
    <dgm:cxn modelId="{4CBAAB87-A40C-5D41-A7F0-4C3978278936}" type="presParOf" srcId="{13E8179F-F9D7-8144-9609-43C0D7AA7A0A}" destId="{126132A7-0D1D-BB47-B09C-451FCA8BD9E9}" srcOrd="8" destOrd="0" presId="urn:microsoft.com/office/officeart/2008/layout/LinedList"/>
    <dgm:cxn modelId="{E4841A34-4475-6D46-AC63-4411B57A5320}" type="presParOf" srcId="{13E8179F-F9D7-8144-9609-43C0D7AA7A0A}" destId="{9CCA314B-3AF5-494E-A345-DAA7276A7C75}" srcOrd="9" destOrd="0" presId="urn:microsoft.com/office/officeart/2008/layout/LinedList"/>
    <dgm:cxn modelId="{4B3A599C-D556-B44E-9C52-53C4828C9E4D}" type="presParOf" srcId="{9CCA314B-3AF5-494E-A345-DAA7276A7C75}" destId="{155D83F2-EB5C-4542-A175-48395BC914E3}" srcOrd="0" destOrd="0" presId="urn:microsoft.com/office/officeart/2008/layout/LinedList"/>
    <dgm:cxn modelId="{974A085A-D638-174E-9A28-71FC7402654B}" type="presParOf" srcId="{9CCA314B-3AF5-494E-A345-DAA7276A7C75}" destId="{8E416805-D2D4-DB42-9283-41C4B1D8007A}" srcOrd="1" destOrd="0" presId="urn:microsoft.com/office/officeart/2008/layout/LinedList"/>
    <dgm:cxn modelId="{A5083A39-0704-824F-B72F-6DEC08E2F217}" type="presParOf" srcId="{13E8179F-F9D7-8144-9609-43C0D7AA7A0A}" destId="{C12DE065-46A9-AA46-B30D-3D1C1F862BBA}" srcOrd="10" destOrd="0" presId="urn:microsoft.com/office/officeart/2008/layout/LinedList"/>
    <dgm:cxn modelId="{54AF8C91-54AA-374E-8025-F86706E6C8B8}" type="presParOf" srcId="{13E8179F-F9D7-8144-9609-43C0D7AA7A0A}" destId="{AFE0C30B-3BF8-7C4C-BE4F-4F0D3F8E33D2}" srcOrd="11" destOrd="0" presId="urn:microsoft.com/office/officeart/2008/layout/LinedList"/>
    <dgm:cxn modelId="{C3DBB695-4FD8-6A4B-A46C-DE0A135A8B3F}" type="presParOf" srcId="{AFE0C30B-3BF8-7C4C-BE4F-4F0D3F8E33D2}" destId="{876B6B26-6DEA-604F-8C4F-FC58FA0A6BD5}" srcOrd="0" destOrd="0" presId="urn:microsoft.com/office/officeart/2008/layout/LinedList"/>
    <dgm:cxn modelId="{383CCF9A-555A-FD40-8307-0CEB03867EE1}" type="presParOf" srcId="{AFE0C30B-3BF8-7C4C-BE4F-4F0D3F8E33D2}" destId="{DD454666-88A6-BB43-AC5B-1FFBB61888C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7DFCD2-A263-EA4C-BFFC-5ABF952D0A7F}" type="doc">
      <dgm:prSet loTypeId="urn:microsoft.com/office/officeart/2005/8/layout/process5" loCatId="" qsTypeId="urn:microsoft.com/office/officeart/2005/8/quickstyle/simple1" qsCatId="simple" csTypeId="urn:microsoft.com/office/officeart/2005/8/colors/colorful2" csCatId="colorful" phldr="1"/>
      <dgm:spPr/>
    </dgm:pt>
    <dgm:pt modelId="{274838A5-5A81-9644-AD63-29BF942C9EDD}">
      <dgm:prSet phldrT="[Text]"/>
      <dgm:spPr/>
      <dgm:t>
        <a:bodyPr/>
        <a:lstStyle/>
        <a:p>
          <a:r>
            <a:rPr lang="en-US" dirty="0"/>
            <a:t>Referral made from the Community</a:t>
          </a:r>
        </a:p>
      </dgm:t>
    </dgm:pt>
    <dgm:pt modelId="{85C76CF0-9714-4041-9F00-253540A6014E}" type="parTrans" cxnId="{9CB7009D-3BA2-414D-9B9A-F9C34E926BAB}">
      <dgm:prSet/>
      <dgm:spPr/>
      <dgm:t>
        <a:bodyPr/>
        <a:lstStyle/>
        <a:p>
          <a:endParaRPr lang="en-US"/>
        </a:p>
      </dgm:t>
    </dgm:pt>
    <dgm:pt modelId="{9B8DCF5B-84F9-2B4A-ABA3-EE7C18208204}" type="sibTrans" cxnId="{9CB7009D-3BA2-414D-9B9A-F9C34E926BAB}">
      <dgm:prSet/>
      <dgm:spPr/>
      <dgm:t>
        <a:bodyPr/>
        <a:lstStyle/>
        <a:p>
          <a:endParaRPr lang="en-US"/>
        </a:p>
      </dgm:t>
    </dgm:pt>
    <dgm:pt modelId="{B55E3EAC-9522-BA40-89F5-08ABD63A3E4D}">
      <dgm:prSet phldrT="[Text]"/>
      <dgm:spPr/>
      <dgm:t>
        <a:bodyPr/>
        <a:lstStyle/>
        <a:p>
          <a:r>
            <a:rPr lang="en-US" dirty="0"/>
            <a:t>Defined as medically frail </a:t>
          </a:r>
        </a:p>
      </dgm:t>
    </dgm:pt>
    <dgm:pt modelId="{3D0807D9-E4D0-E348-A0F3-E011E5A03EC4}" type="parTrans" cxnId="{8612EBB9-093B-764E-9426-E6C0DC0BCEA7}">
      <dgm:prSet/>
      <dgm:spPr/>
      <dgm:t>
        <a:bodyPr/>
        <a:lstStyle/>
        <a:p>
          <a:endParaRPr lang="en-US"/>
        </a:p>
      </dgm:t>
    </dgm:pt>
    <dgm:pt modelId="{1B6FD8ED-0AB8-494B-B0F7-0D74880FC997}" type="sibTrans" cxnId="{8612EBB9-093B-764E-9426-E6C0DC0BCEA7}">
      <dgm:prSet/>
      <dgm:spPr/>
      <dgm:t>
        <a:bodyPr/>
        <a:lstStyle/>
        <a:p>
          <a:endParaRPr lang="en-US"/>
        </a:p>
      </dgm:t>
    </dgm:pt>
    <dgm:pt modelId="{07F32581-7B52-6940-92CC-A0AD72B5F539}">
      <dgm:prSet phldrT="[Text]"/>
      <dgm:spPr/>
      <dgm:t>
        <a:bodyPr/>
        <a:lstStyle/>
        <a:p>
          <a:r>
            <a:rPr lang="en-US" dirty="0"/>
            <a:t>Moved into MF PSH for immediate care and services</a:t>
          </a:r>
        </a:p>
      </dgm:t>
    </dgm:pt>
    <dgm:pt modelId="{A6E9E034-F3C3-E34E-90A1-DA4C3FCA942E}" type="parTrans" cxnId="{7A57ADA1-EBFE-A245-8B37-AC5DEDDBF9EF}">
      <dgm:prSet/>
      <dgm:spPr/>
      <dgm:t>
        <a:bodyPr/>
        <a:lstStyle/>
        <a:p>
          <a:endParaRPr lang="en-US"/>
        </a:p>
      </dgm:t>
    </dgm:pt>
    <dgm:pt modelId="{50817809-1C6D-094D-A4F5-52D7F02BDD8D}" type="sibTrans" cxnId="{7A57ADA1-EBFE-A245-8B37-AC5DEDDBF9EF}">
      <dgm:prSet/>
      <dgm:spPr/>
      <dgm:t>
        <a:bodyPr/>
        <a:lstStyle/>
        <a:p>
          <a:endParaRPr lang="en-US"/>
        </a:p>
      </dgm:t>
    </dgm:pt>
    <dgm:pt modelId="{D57F7DFA-2D04-0146-96CF-B916E6F34192}">
      <dgm:prSet/>
      <dgm:spPr/>
      <dgm:t>
        <a:bodyPr/>
        <a:lstStyle/>
        <a:p>
          <a:r>
            <a:rPr lang="en-US" dirty="0"/>
            <a:t>HCBA waiver application done on intake</a:t>
          </a:r>
        </a:p>
      </dgm:t>
    </dgm:pt>
    <dgm:pt modelId="{3D1C98D0-8575-C141-A37D-5BB93D165789}" type="parTrans" cxnId="{05113A4D-6962-3941-B025-E5DD58523485}">
      <dgm:prSet/>
      <dgm:spPr/>
      <dgm:t>
        <a:bodyPr/>
        <a:lstStyle/>
        <a:p>
          <a:endParaRPr lang="en-US"/>
        </a:p>
      </dgm:t>
    </dgm:pt>
    <dgm:pt modelId="{AD33476F-9D1B-0B45-A20C-2004F082688A}" type="sibTrans" cxnId="{05113A4D-6962-3941-B025-E5DD58523485}">
      <dgm:prSet/>
      <dgm:spPr/>
      <dgm:t>
        <a:bodyPr/>
        <a:lstStyle/>
        <a:p>
          <a:endParaRPr lang="en-US"/>
        </a:p>
      </dgm:t>
    </dgm:pt>
    <dgm:pt modelId="{1F6A2AF6-AF61-3D47-A6A6-CA5A08030D90}">
      <dgm:prSet/>
      <dgm:spPr/>
      <dgm:t>
        <a:bodyPr/>
        <a:lstStyle/>
        <a:p>
          <a:r>
            <a:rPr lang="en-US" dirty="0"/>
            <a:t>Upon HCBA enrollment billing for services commences</a:t>
          </a:r>
        </a:p>
      </dgm:t>
    </dgm:pt>
    <dgm:pt modelId="{AD28D993-CC1A-B64A-AC39-D6449C809FE4}" type="parTrans" cxnId="{7DD89456-7CD2-464F-B171-E5052D81FDA8}">
      <dgm:prSet/>
      <dgm:spPr/>
      <dgm:t>
        <a:bodyPr/>
        <a:lstStyle/>
        <a:p>
          <a:endParaRPr lang="en-US"/>
        </a:p>
      </dgm:t>
    </dgm:pt>
    <dgm:pt modelId="{22D87DFC-8896-6246-8C11-190757724675}" type="sibTrans" cxnId="{7DD89456-7CD2-464F-B171-E5052D81FDA8}">
      <dgm:prSet/>
      <dgm:spPr/>
      <dgm:t>
        <a:bodyPr/>
        <a:lstStyle/>
        <a:p>
          <a:endParaRPr lang="en-US"/>
        </a:p>
      </dgm:t>
    </dgm:pt>
    <dgm:pt modelId="{4AE3B73B-BA44-C84A-9A78-EB20C8ECA4C7}">
      <dgm:prSet/>
      <dgm:spPr/>
      <dgm:t>
        <a:bodyPr/>
        <a:lstStyle/>
        <a:p>
          <a:r>
            <a:rPr lang="en-US" dirty="0"/>
            <a:t>Resident is reviewed every 6 months to adjust authorized services as necessary</a:t>
          </a:r>
        </a:p>
      </dgm:t>
    </dgm:pt>
    <dgm:pt modelId="{E723A160-9F75-C844-8484-AEDA0DDD7FF3}" type="parTrans" cxnId="{695E791B-1FD9-7C4B-83D3-DA9334FE6CCB}">
      <dgm:prSet/>
      <dgm:spPr/>
      <dgm:t>
        <a:bodyPr/>
        <a:lstStyle/>
        <a:p>
          <a:endParaRPr lang="en-US"/>
        </a:p>
      </dgm:t>
    </dgm:pt>
    <dgm:pt modelId="{4AF1E515-FA0C-A44B-A50F-BB7933B5060B}" type="sibTrans" cxnId="{695E791B-1FD9-7C4B-83D3-DA9334FE6CCB}">
      <dgm:prSet/>
      <dgm:spPr/>
      <dgm:t>
        <a:bodyPr/>
        <a:lstStyle/>
        <a:p>
          <a:endParaRPr lang="en-US"/>
        </a:p>
      </dgm:t>
    </dgm:pt>
    <dgm:pt modelId="{12A24BBD-2F6E-9042-9B07-0C6DE8A2E58C}" type="pres">
      <dgm:prSet presAssocID="{D17DFCD2-A263-EA4C-BFFC-5ABF952D0A7F}" presName="diagram" presStyleCnt="0">
        <dgm:presLayoutVars>
          <dgm:dir/>
          <dgm:resizeHandles val="exact"/>
        </dgm:presLayoutVars>
      </dgm:prSet>
      <dgm:spPr/>
    </dgm:pt>
    <dgm:pt modelId="{BDC20F42-2377-FC49-9F4C-8F95CEAF536F}" type="pres">
      <dgm:prSet presAssocID="{274838A5-5A81-9644-AD63-29BF942C9EDD}" presName="node" presStyleLbl="node1" presStyleIdx="0" presStyleCnt="6">
        <dgm:presLayoutVars>
          <dgm:bulletEnabled val="1"/>
        </dgm:presLayoutVars>
      </dgm:prSet>
      <dgm:spPr/>
    </dgm:pt>
    <dgm:pt modelId="{03808FE8-ADF4-FB4A-8608-AED6A95667EC}" type="pres">
      <dgm:prSet presAssocID="{9B8DCF5B-84F9-2B4A-ABA3-EE7C18208204}" presName="sibTrans" presStyleLbl="sibTrans2D1" presStyleIdx="0" presStyleCnt="5"/>
      <dgm:spPr/>
    </dgm:pt>
    <dgm:pt modelId="{AD093C0F-50FB-414B-AC0C-43F0B75D4936}" type="pres">
      <dgm:prSet presAssocID="{9B8DCF5B-84F9-2B4A-ABA3-EE7C18208204}" presName="connectorText" presStyleLbl="sibTrans2D1" presStyleIdx="0" presStyleCnt="5"/>
      <dgm:spPr/>
    </dgm:pt>
    <dgm:pt modelId="{663FBAB8-90FA-ED4A-AC42-38740ACD0307}" type="pres">
      <dgm:prSet presAssocID="{B55E3EAC-9522-BA40-89F5-08ABD63A3E4D}" presName="node" presStyleLbl="node1" presStyleIdx="1" presStyleCnt="6">
        <dgm:presLayoutVars>
          <dgm:bulletEnabled val="1"/>
        </dgm:presLayoutVars>
      </dgm:prSet>
      <dgm:spPr/>
    </dgm:pt>
    <dgm:pt modelId="{CB7318BC-578D-F34A-A103-88868650BCA4}" type="pres">
      <dgm:prSet presAssocID="{1B6FD8ED-0AB8-494B-B0F7-0D74880FC997}" presName="sibTrans" presStyleLbl="sibTrans2D1" presStyleIdx="1" presStyleCnt="5"/>
      <dgm:spPr/>
    </dgm:pt>
    <dgm:pt modelId="{72CF3EFC-5FAF-414A-896A-FF1E9682D66B}" type="pres">
      <dgm:prSet presAssocID="{1B6FD8ED-0AB8-494B-B0F7-0D74880FC997}" presName="connectorText" presStyleLbl="sibTrans2D1" presStyleIdx="1" presStyleCnt="5"/>
      <dgm:spPr/>
    </dgm:pt>
    <dgm:pt modelId="{A3E78BAB-3039-2747-A8F0-EE6372AEFEF2}" type="pres">
      <dgm:prSet presAssocID="{07F32581-7B52-6940-92CC-A0AD72B5F539}" presName="node" presStyleLbl="node1" presStyleIdx="2" presStyleCnt="6">
        <dgm:presLayoutVars>
          <dgm:bulletEnabled val="1"/>
        </dgm:presLayoutVars>
      </dgm:prSet>
      <dgm:spPr/>
    </dgm:pt>
    <dgm:pt modelId="{7CB620CD-9C18-5047-AF60-C00485610467}" type="pres">
      <dgm:prSet presAssocID="{50817809-1C6D-094D-A4F5-52D7F02BDD8D}" presName="sibTrans" presStyleLbl="sibTrans2D1" presStyleIdx="2" presStyleCnt="5"/>
      <dgm:spPr/>
    </dgm:pt>
    <dgm:pt modelId="{B06508BE-B8EE-AF41-A5BF-CACA8B5E4691}" type="pres">
      <dgm:prSet presAssocID="{50817809-1C6D-094D-A4F5-52D7F02BDD8D}" presName="connectorText" presStyleLbl="sibTrans2D1" presStyleIdx="2" presStyleCnt="5"/>
      <dgm:spPr/>
    </dgm:pt>
    <dgm:pt modelId="{F33D0DB2-350E-184C-B985-232FB3E3CAD6}" type="pres">
      <dgm:prSet presAssocID="{D57F7DFA-2D04-0146-96CF-B916E6F34192}" presName="node" presStyleLbl="node1" presStyleIdx="3" presStyleCnt="6">
        <dgm:presLayoutVars>
          <dgm:bulletEnabled val="1"/>
        </dgm:presLayoutVars>
      </dgm:prSet>
      <dgm:spPr/>
    </dgm:pt>
    <dgm:pt modelId="{09CDC091-D5E0-164E-9C8C-8546A56DB39F}" type="pres">
      <dgm:prSet presAssocID="{AD33476F-9D1B-0B45-A20C-2004F082688A}" presName="sibTrans" presStyleLbl="sibTrans2D1" presStyleIdx="3" presStyleCnt="5"/>
      <dgm:spPr/>
    </dgm:pt>
    <dgm:pt modelId="{022DE33D-A3EB-F64D-9EA4-20D83A8C65E7}" type="pres">
      <dgm:prSet presAssocID="{AD33476F-9D1B-0B45-A20C-2004F082688A}" presName="connectorText" presStyleLbl="sibTrans2D1" presStyleIdx="3" presStyleCnt="5"/>
      <dgm:spPr/>
    </dgm:pt>
    <dgm:pt modelId="{07E814BE-AB65-D34E-AB34-AFCD52BB7CB3}" type="pres">
      <dgm:prSet presAssocID="{1F6A2AF6-AF61-3D47-A6A6-CA5A08030D90}" presName="node" presStyleLbl="node1" presStyleIdx="4" presStyleCnt="6">
        <dgm:presLayoutVars>
          <dgm:bulletEnabled val="1"/>
        </dgm:presLayoutVars>
      </dgm:prSet>
      <dgm:spPr/>
    </dgm:pt>
    <dgm:pt modelId="{39012E88-337B-D44C-A4A0-7A549FF47EC0}" type="pres">
      <dgm:prSet presAssocID="{22D87DFC-8896-6246-8C11-190757724675}" presName="sibTrans" presStyleLbl="sibTrans2D1" presStyleIdx="4" presStyleCnt="5"/>
      <dgm:spPr/>
    </dgm:pt>
    <dgm:pt modelId="{0850907B-0EA1-B242-96DB-321034922FE5}" type="pres">
      <dgm:prSet presAssocID="{22D87DFC-8896-6246-8C11-190757724675}" presName="connectorText" presStyleLbl="sibTrans2D1" presStyleIdx="4" presStyleCnt="5"/>
      <dgm:spPr/>
    </dgm:pt>
    <dgm:pt modelId="{10154122-65F5-7D41-9139-0440F64A608B}" type="pres">
      <dgm:prSet presAssocID="{4AE3B73B-BA44-C84A-9A78-EB20C8ECA4C7}" presName="node" presStyleLbl="node1" presStyleIdx="5" presStyleCnt="6">
        <dgm:presLayoutVars>
          <dgm:bulletEnabled val="1"/>
        </dgm:presLayoutVars>
      </dgm:prSet>
      <dgm:spPr/>
    </dgm:pt>
  </dgm:ptLst>
  <dgm:cxnLst>
    <dgm:cxn modelId="{91E32D00-0789-7141-BC1E-F5133E44A547}" type="presOf" srcId="{9B8DCF5B-84F9-2B4A-ABA3-EE7C18208204}" destId="{03808FE8-ADF4-FB4A-8608-AED6A95667EC}" srcOrd="0" destOrd="0" presId="urn:microsoft.com/office/officeart/2005/8/layout/process5"/>
    <dgm:cxn modelId="{40D6850F-9270-9C40-B709-F6DA2D327121}" type="presOf" srcId="{1B6FD8ED-0AB8-494B-B0F7-0D74880FC997}" destId="{CB7318BC-578D-F34A-A103-88868650BCA4}" srcOrd="0" destOrd="0" presId="urn:microsoft.com/office/officeart/2005/8/layout/process5"/>
    <dgm:cxn modelId="{75249114-5189-F249-A049-FFD0A9FF3493}" type="presOf" srcId="{22D87DFC-8896-6246-8C11-190757724675}" destId="{39012E88-337B-D44C-A4A0-7A549FF47EC0}" srcOrd="0" destOrd="0" presId="urn:microsoft.com/office/officeart/2005/8/layout/process5"/>
    <dgm:cxn modelId="{3407EF15-2B9E-6F47-B9B3-7FEB26833EA1}" type="presOf" srcId="{9B8DCF5B-84F9-2B4A-ABA3-EE7C18208204}" destId="{AD093C0F-50FB-414B-AC0C-43F0B75D4936}" srcOrd="1" destOrd="0" presId="urn:microsoft.com/office/officeart/2005/8/layout/process5"/>
    <dgm:cxn modelId="{695E791B-1FD9-7C4B-83D3-DA9334FE6CCB}" srcId="{D17DFCD2-A263-EA4C-BFFC-5ABF952D0A7F}" destId="{4AE3B73B-BA44-C84A-9A78-EB20C8ECA4C7}" srcOrd="5" destOrd="0" parTransId="{E723A160-9F75-C844-8484-AEDA0DDD7FF3}" sibTransId="{4AF1E515-FA0C-A44B-A50F-BB7933B5060B}"/>
    <dgm:cxn modelId="{C43EA733-368A-EA4B-A197-273AC817CF2D}" type="presOf" srcId="{D17DFCD2-A263-EA4C-BFFC-5ABF952D0A7F}" destId="{12A24BBD-2F6E-9042-9B07-0C6DE8A2E58C}" srcOrd="0" destOrd="0" presId="urn:microsoft.com/office/officeart/2005/8/layout/process5"/>
    <dgm:cxn modelId="{5A3C6640-C6F6-3946-A7CC-C0A2F8DF6FB1}" type="presOf" srcId="{274838A5-5A81-9644-AD63-29BF942C9EDD}" destId="{BDC20F42-2377-FC49-9F4C-8F95CEAF536F}" srcOrd="0" destOrd="0" presId="urn:microsoft.com/office/officeart/2005/8/layout/process5"/>
    <dgm:cxn modelId="{2A46DB43-A3C7-EE40-BED1-CD86A3374528}" type="presOf" srcId="{1F6A2AF6-AF61-3D47-A6A6-CA5A08030D90}" destId="{07E814BE-AB65-D34E-AB34-AFCD52BB7CB3}" srcOrd="0" destOrd="0" presId="urn:microsoft.com/office/officeart/2005/8/layout/process5"/>
    <dgm:cxn modelId="{AF184B44-6960-B646-B98F-E06BBC0746B0}" type="presOf" srcId="{07F32581-7B52-6940-92CC-A0AD72B5F539}" destId="{A3E78BAB-3039-2747-A8F0-EE6372AEFEF2}" srcOrd="0" destOrd="0" presId="urn:microsoft.com/office/officeart/2005/8/layout/process5"/>
    <dgm:cxn modelId="{558F2745-9DE7-4743-A2C0-FF18F1D46E72}" type="presOf" srcId="{22D87DFC-8896-6246-8C11-190757724675}" destId="{0850907B-0EA1-B242-96DB-321034922FE5}" srcOrd="1" destOrd="0" presId="urn:microsoft.com/office/officeart/2005/8/layout/process5"/>
    <dgm:cxn modelId="{05113A4D-6962-3941-B025-E5DD58523485}" srcId="{D17DFCD2-A263-EA4C-BFFC-5ABF952D0A7F}" destId="{D57F7DFA-2D04-0146-96CF-B916E6F34192}" srcOrd="3" destOrd="0" parTransId="{3D1C98D0-8575-C141-A37D-5BB93D165789}" sibTransId="{AD33476F-9D1B-0B45-A20C-2004F082688A}"/>
    <dgm:cxn modelId="{D53DF54F-2855-AC47-AD6C-1A2CCE0BBFB6}" type="presOf" srcId="{B55E3EAC-9522-BA40-89F5-08ABD63A3E4D}" destId="{663FBAB8-90FA-ED4A-AC42-38740ACD0307}" srcOrd="0" destOrd="0" presId="urn:microsoft.com/office/officeart/2005/8/layout/process5"/>
    <dgm:cxn modelId="{7DD89456-7CD2-464F-B171-E5052D81FDA8}" srcId="{D17DFCD2-A263-EA4C-BFFC-5ABF952D0A7F}" destId="{1F6A2AF6-AF61-3D47-A6A6-CA5A08030D90}" srcOrd="4" destOrd="0" parTransId="{AD28D993-CC1A-B64A-AC39-D6449C809FE4}" sibTransId="{22D87DFC-8896-6246-8C11-190757724675}"/>
    <dgm:cxn modelId="{A202C256-E404-8E4E-BF8D-0EC262557436}" type="presOf" srcId="{D57F7DFA-2D04-0146-96CF-B916E6F34192}" destId="{F33D0DB2-350E-184C-B985-232FB3E3CAD6}" srcOrd="0" destOrd="0" presId="urn:microsoft.com/office/officeart/2005/8/layout/process5"/>
    <dgm:cxn modelId="{C386DB59-2CC8-C045-A8A5-4741747887FE}" type="presOf" srcId="{AD33476F-9D1B-0B45-A20C-2004F082688A}" destId="{09CDC091-D5E0-164E-9C8C-8546A56DB39F}" srcOrd="0" destOrd="0" presId="urn:microsoft.com/office/officeart/2005/8/layout/process5"/>
    <dgm:cxn modelId="{9CB7009D-3BA2-414D-9B9A-F9C34E926BAB}" srcId="{D17DFCD2-A263-EA4C-BFFC-5ABF952D0A7F}" destId="{274838A5-5A81-9644-AD63-29BF942C9EDD}" srcOrd="0" destOrd="0" parTransId="{85C76CF0-9714-4041-9F00-253540A6014E}" sibTransId="{9B8DCF5B-84F9-2B4A-ABA3-EE7C18208204}"/>
    <dgm:cxn modelId="{7A57ADA1-EBFE-A245-8B37-AC5DEDDBF9EF}" srcId="{D17DFCD2-A263-EA4C-BFFC-5ABF952D0A7F}" destId="{07F32581-7B52-6940-92CC-A0AD72B5F539}" srcOrd="2" destOrd="0" parTransId="{A6E9E034-F3C3-E34E-90A1-DA4C3FCA942E}" sibTransId="{50817809-1C6D-094D-A4F5-52D7F02BDD8D}"/>
    <dgm:cxn modelId="{60DA4EA2-49C1-DA4F-9561-683A88BF80E6}" type="presOf" srcId="{AD33476F-9D1B-0B45-A20C-2004F082688A}" destId="{022DE33D-A3EB-F64D-9EA4-20D83A8C65E7}" srcOrd="1" destOrd="0" presId="urn:microsoft.com/office/officeart/2005/8/layout/process5"/>
    <dgm:cxn modelId="{FC9828A5-34E3-DA44-B321-9197A1D997FD}" type="presOf" srcId="{4AE3B73B-BA44-C84A-9A78-EB20C8ECA4C7}" destId="{10154122-65F5-7D41-9139-0440F64A608B}" srcOrd="0" destOrd="0" presId="urn:microsoft.com/office/officeart/2005/8/layout/process5"/>
    <dgm:cxn modelId="{57DC0DA7-74B7-4B44-8B67-601ACDFE5714}" type="presOf" srcId="{1B6FD8ED-0AB8-494B-B0F7-0D74880FC997}" destId="{72CF3EFC-5FAF-414A-896A-FF1E9682D66B}" srcOrd="1" destOrd="0" presId="urn:microsoft.com/office/officeart/2005/8/layout/process5"/>
    <dgm:cxn modelId="{8612EBB9-093B-764E-9426-E6C0DC0BCEA7}" srcId="{D17DFCD2-A263-EA4C-BFFC-5ABF952D0A7F}" destId="{B55E3EAC-9522-BA40-89F5-08ABD63A3E4D}" srcOrd="1" destOrd="0" parTransId="{3D0807D9-E4D0-E348-A0F3-E011E5A03EC4}" sibTransId="{1B6FD8ED-0AB8-494B-B0F7-0D74880FC997}"/>
    <dgm:cxn modelId="{F550CEE3-2E4C-C348-90D5-0A5F4582494C}" type="presOf" srcId="{50817809-1C6D-094D-A4F5-52D7F02BDD8D}" destId="{7CB620CD-9C18-5047-AF60-C00485610467}" srcOrd="0" destOrd="0" presId="urn:microsoft.com/office/officeart/2005/8/layout/process5"/>
    <dgm:cxn modelId="{DE5E09F8-7FD5-3B47-B508-22CED17214D4}" type="presOf" srcId="{50817809-1C6D-094D-A4F5-52D7F02BDD8D}" destId="{B06508BE-B8EE-AF41-A5BF-CACA8B5E4691}" srcOrd="1" destOrd="0" presId="urn:microsoft.com/office/officeart/2005/8/layout/process5"/>
    <dgm:cxn modelId="{68482B4C-B635-7147-A875-C1833981F896}" type="presParOf" srcId="{12A24BBD-2F6E-9042-9B07-0C6DE8A2E58C}" destId="{BDC20F42-2377-FC49-9F4C-8F95CEAF536F}" srcOrd="0" destOrd="0" presId="urn:microsoft.com/office/officeart/2005/8/layout/process5"/>
    <dgm:cxn modelId="{DB47EB23-B6D1-5448-9BA2-9C0D35F7AA91}" type="presParOf" srcId="{12A24BBD-2F6E-9042-9B07-0C6DE8A2E58C}" destId="{03808FE8-ADF4-FB4A-8608-AED6A95667EC}" srcOrd="1" destOrd="0" presId="urn:microsoft.com/office/officeart/2005/8/layout/process5"/>
    <dgm:cxn modelId="{95169D48-4E59-1B4C-9B22-7655A7469F28}" type="presParOf" srcId="{03808FE8-ADF4-FB4A-8608-AED6A95667EC}" destId="{AD093C0F-50FB-414B-AC0C-43F0B75D4936}" srcOrd="0" destOrd="0" presId="urn:microsoft.com/office/officeart/2005/8/layout/process5"/>
    <dgm:cxn modelId="{FD55958B-63BA-8842-B04F-8FD81719C6E7}" type="presParOf" srcId="{12A24BBD-2F6E-9042-9B07-0C6DE8A2E58C}" destId="{663FBAB8-90FA-ED4A-AC42-38740ACD0307}" srcOrd="2" destOrd="0" presId="urn:microsoft.com/office/officeart/2005/8/layout/process5"/>
    <dgm:cxn modelId="{FA90E2C0-B314-4342-8CF7-C5573B4B45C0}" type="presParOf" srcId="{12A24BBD-2F6E-9042-9B07-0C6DE8A2E58C}" destId="{CB7318BC-578D-F34A-A103-88868650BCA4}" srcOrd="3" destOrd="0" presId="urn:microsoft.com/office/officeart/2005/8/layout/process5"/>
    <dgm:cxn modelId="{6C5E7358-669F-104E-A49E-5DB436822832}" type="presParOf" srcId="{CB7318BC-578D-F34A-A103-88868650BCA4}" destId="{72CF3EFC-5FAF-414A-896A-FF1E9682D66B}" srcOrd="0" destOrd="0" presId="urn:microsoft.com/office/officeart/2005/8/layout/process5"/>
    <dgm:cxn modelId="{496F1077-592B-BA4B-9484-E90AA33C49B0}" type="presParOf" srcId="{12A24BBD-2F6E-9042-9B07-0C6DE8A2E58C}" destId="{A3E78BAB-3039-2747-A8F0-EE6372AEFEF2}" srcOrd="4" destOrd="0" presId="urn:microsoft.com/office/officeart/2005/8/layout/process5"/>
    <dgm:cxn modelId="{532E0688-D709-904C-9EAD-802B0AF8C5CF}" type="presParOf" srcId="{12A24BBD-2F6E-9042-9B07-0C6DE8A2E58C}" destId="{7CB620CD-9C18-5047-AF60-C00485610467}" srcOrd="5" destOrd="0" presId="urn:microsoft.com/office/officeart/2005/8/layout/process5"/>
    <dgm:cxn modelId="{4DC3ABBA-F54D-3343-87F4-EAB2D51FFEB0}" type="presParOf" srcId="{7CB620CD-9C18-5047-AF60-C00485610467}" destId="{B06508BE-B8EE-AF41-A5BF-CACA8B5E4691}" srcOrd="0" destOrd="0" presId="urn:microsoft.com/office/officeart/2005/8/layout/process5"/>
    <dgm:cxn modelId="{DB12EF1F-4F40-3B44-9E35-71E29F1F3CC8}" type="presParOf" srcId="{12A24BBD-2F6E-9042-9B07-0C6DE8A2E58C}" destId="{F33D0DB2-350E-184C-B985-232FB3E3CAD6}" srcOrd="6" destOrd="0" presId="urn:microsoft.com/office/officeart/2005/8/layout/process5"/>
    <dgm:cxn modelId="{D562D35E-4669-6745-B83D-D5B94B1C391C}" type="presParOf" srcId="{12A24BBD-2F6E-9042-9B07-0C6DE8A2E58C}" destId="{09CDC091-D5E0-164E-9C8C-8546A56DB39F}" srcOrd="7" destOrd="0" presId="urn:microsoft.com/office/officeart/2005/8/layout/process5"/>
    <dgm:cxn modelId="{44D8F4F6-6524-1E4B-B37F-C5BDC01575DC}" type="presParOf" srcId="{09CDC091-D5E0-164E-9C8C-8546A56DB39F}" destId="{022DE33D-A3EB-F64D-9EA4-20D83A8C65E7}" srcOrd="0" destOrd="0" presId="urn:microsoft.com/office/officeart/2005/8/layout/process5"/>
    <dgm:cxn modelId="{08D07CBB-95D1-D241-B5B6-B7C57D89533D}" type="presParOf" srcId="{12A24BBD-2F6E-9042-9B07-0C6DE8A2E58C}" destId="{07E814BE-AB65-D34E-AB34-AFCD52BB7CB3}" srcOrd="8" destOrd="0" presId="urn:microsoft.com/office/officeart/2005/8/layout/process5"/>
    <dgm:cxn modelId="{9EC54B62-CD24-2345-AD05-67DFCFFAF01A}" type="presParOf" srcId="{12A24BBD-2F6E-9042-9B07-0C6DE8A2E58C}" destId="{39012E88-337B-D44C-A4A0-7A549FF47EC0}" srcOrd="9" destOrd="0" presId="urn:microsoft.com/office/officeart/2005/8/layout/process5"/>
    <dgm:cxn modelId="{B122914B-2345-4544-9919-963D3680AAC5}" type="presParOf" srcId="{39012E88-337B-D44C-A4A0-7A549FF47EC0}" destId="{0850907B-0EA1-B242-96DB-321034922FE5}" srcOrd="0" destOrd="0" presId="urn:microsoft.com/office/officeart/2005/8/layout/process5"/>
    <dgm:cxn modelId="{EAF338F7-D7CF-AF41-83AF-63CF9218BA1B}" type="presParOf" srcId="{12A24BBD-2F6E-9042-9B07-0C6DE8A2E58C}" destId="{10154122-65F5-7D41-9139-0440F64A608B}"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3E869-23B6-014F-AB49-61033EB2807C}">
      <dsp:nvSpPr>
        <dsp:cNvPr id="0" name=""/>
        <dsp:cNvSpPr/>
      </dsp:nvSpPr>
      <dsp:spPr>
        <a:xfrm>
          <a:off x="0" y="21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52EC5-309F-EC4D-8FCD-86D88D209546}">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solidFill>
                <a:schemeClr val="bg1"/>
              </a:solidFill>
            </a:rPr>
            <a:t>Background information</a:t>
          </a:r>
        </a:p>
      </dsp:txBody>
      <dsp:txXfrm>
        <a:off x="0" y="2124"/>
        <a:ext cx="10515600" cy="724514"/>
      </dsp:txXfrm>
    </dsp:sp>
    <dsp:sp modelId="{CDE655AD-53A8-3A49-B76A-A1E34067183D}">
      <dsp:nvSpPr>
        <dsp:cNvPr id="0" name=""/>
        <dsp:cNvSpPr/>
      </dsp:nvSpPr>
      <dsp:spPr>
        <a:xfrm>
          <a:off x="0" y="72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34D6E-66A7-884C-8010-A8A7C5DB13F3}">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Defining the problem</a:t>
          </a:r>
        </a:p>
      </dsp:txBody>
      <dsp:txXfrm>
        <a:off x="0" y="726639"/>
        <a:ext cx="10515600" cy="724514"/>
      </dsp:txXfrm>
    </dsp:sp>
    <dsp:sp modelId="{942CC255-DF14-AD40-BA7B-8A96F563CE6D}">
      <dsp:nvSpPr>
        <dsp:cNvPr id="0" name=""/>
        <dsp:cNvSpPr/>
      </dsp:nvSpPr>
      <dsp:spPr>
        <a:xfrm>
          <a:off x="0" y="145115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DEC44-E6AA-4442-815A-0E59D99E4017}">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Overview of the Cardea Health medically frail housing model</a:t>
          </a:r>
        </a:p>
      </dsp:txBody>
      <dsp:txXfrm>
        <a:off x="0" y="1451154"/>
        <a:ext cx="10515600" cy="724514"/>
      </dsp:txXfrm>
    </dsp:sp>
    <dsp:sp modelId="{220427EF-57C0-7240-AE94-1551A21F31BF}">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8C4E2E-1326-F641-9D9A-513D314B50D6}">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Introduction to Home and Community Based Services</a:t>
          </a:r>
        </a:p>
      </dsp:txBody>
      <dsp:txXfrm>
        <a:off x="0" y="2175669"/>
        <a:ext cx="10515600" cy="724514"/>
      </dsp:txXfrm>
    </dsp:sp>
    <dsp:sp modelId="{16D6FF0B-3639-C640-BA83-849451E07C18}">
      <dsp:nvSpPr>
        <dsp:cNvPr id="0" name=""/>
        <dsp:cNvSpPr/>
      </dsp:nvSpPr>
      <dsp:spPr>
        <a:xfrm>
          <a:off x="0" y="290018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0986B-0883-BB42-9688-4D75FC2693D6}">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Discussion of Outcomes</a:t>
          </a:r>
        </a:p>
      </dsp:txBody>
      <dsp:txXfrm>
        <a:off x="0" y="2900183"/>
        <a:ext cx="10515600" cy="724514"/>
      </dsp:txXfrm>
    </dsp:sp>
    <dsp:sp modelId="{E1789537-066E-3546-A41C-C704795AECA0}">
      <dsp:nvSpPr>
        <dsp:cNvPr id="0" name=""/>
        <dsp:cNvSpPr/>
      </dsp:nvSpPr>
      <dsp:spPr>
        <a:xfrm>
          <a:off x="0" y="362469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52D065-5358-184C-B0A0-8A31BA543C55}">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solidFill>
                <a:schemeClr val="bg1"/>
              </a:solidFill>
            </a:rPr>
            <a:t>Replication: challenges and opportunities </a:t>
          </a:r>
        </a:p>
      </dsp:txBody>
      <dsp:txXfrm>
        <a:off x="0" y="3624698"/>
        <a:ext cx="10515600" cy="724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23360-4567-47E9-8CBC-7CA8C8A03FB5}">
      <dsp:nvSpPr>
        <dsp:cNvPr id="0" name=""/>
        <dsp:cNvSpPr/>
      </dsp:nvSpPr>
      <dsp:spPr>
        <a:xfrm>
          <a:off x="0" y="489"/>
          <a:ext cx="11008129" cy="11455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F1BEF-BD1D-4321-BFA2-80862A1EB56C}">
      <dsp:nvSpPr>
        <dsp:cNvPr id="0" name=""/>
        <dsp:cNvSpPr/>
      </dsp:nvSpPr>
      <dsp:spPr>
        <a:xfrm>
          <a:off x="346539" y="258246"/>
          <a:ext cx="630072" cy="6300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81052-8E15-4A34-A2EE-2DD50C31C2C0}">
      <dsp:nvSpPr>
        <dsp:cNvPr id="0" name=""/>
        <dsp:cNvSpPr/>
      </dsp:nvSpPr>
      <dsp:spPr>
        <a:xfrm>
          <a:off x="1323151" y="489"/>
          <a:ext cx="9684977" cy="114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41" tIns="121241" rIns="121241" bIns="121241" numCol="1" spcCol="1270" anchor="ctr" anchorCtr="0">
          <a:noAutofit/>
        </a:bodyPr>
        <a:lstStyle/>
        <a:p>
          <a:pPr marL="0" lvl="0" indent="0" algn="l" defTabSz="1111250">
            <a:lnSpc>
              <a:spcPct val="100000"/>
            </a:lnSpc>
            <a:spcBef>
              <a:spcPct val="0"/>
            </a:spcBef>
            <a:spcAft>
              <a:spcPct val="35000"/>
            </a:spcAft>
            <a:buNone/>
          </a:pPr>
          <a:r>
            <a:rPr lang="en-US" sz="2500" kern="1200" dirty="0"/>
            <a:t>Service provider </a:t>
          </a:r>
        </a:p>
      </dsp:txBody>
      <dsp:txXfrm>
        <a:off x="1323151" y="489"/>
        <a:ext cx="9684977" cy="1145585"/>
      </dsp:txXfrm>
    </dsp:sp>
    <dsp:sp modelId="{8E38089B-FD3C-4CEA-926D-CCD900E9E8D6}">
      <dsp:nvSpPr>
        <dsp:cNvPr id="0" name=""/>
        <dsp:cNvSpPr/>
      </dsp:nvSpPr>
      <dsp:spPr>
        <a:xfrm>
          <a:off x="0" y="1432472"/>
          <a:ext cx="11008129" cy="11455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3F822F-773D-499C-AC1F-A2D6FD83A7EE}">
      <dsp:nvSpPr>
        <dsp:cNvPr id="0" name=""/>
        <dsp:cNvSpPr/>
      </dsp:nvSpPr>
      <dsp:spPr>
        <a:xfrm>
          <a:off x="346539" y="1690228"/>
          <a:ext cx="630072" cy="6300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A62E5A-0797-4436-88C5-865646B28FB0}">
      <dsp:nvSpPr>
        <dsp:cNvPr id="0" name=""/>
        <dsp:cNvSpPr/>
      </dsp:nvSpPr>
      <dsp:spPr>
        <a:xfrm>
          <a:off x="1323151" y="1432472"/>
          <a:ext cx="9684977" cy="114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41" tIns="121241" rIns="121241" bIns="121241" numCol="1" spcCol="1270" anchor="ctr" anchorCtr="0">
          <a:noAutofit/>
        </a:bodyPr>
        <a:lstStyle/>
        <a:p>
          <a:pPr marL="0" lvl="0" indent="0" algn="l" defTabSz="1111250">
            <a:lnSpc>
              <a:spcPct val="100000"/>
            </a:lnSpc>
            <a:spcBef>
              <a:spcPct val="0"/>
            </a:spcBef>
            <a:spcAft>
              <a:spcPct val="35000"/>
            </a:spcAft>
            <a:buNone/>
          </a:pPr>
          <a:r>
            <a:rPr lang="en-US" sz="2500" kern="1200" dirty="0"/>
            <a:t>Regulatory hurdles</a:t>
          </a:r>
        </a:p>
      </dsp:txBody>
      <dsp:txXfrm>
        <a:off x="1323151" y="1432472"/>
        <a:ext cx="9684977" cy="1145585"/>
      </dsp:txXfrm>
    </dsp:sp>
    <dsp:sp modelId="{1E46AEE3-9E0E-4A7E-AEA2-990827F6EBDD}">
      <dsp:nvSpPr>
        <dsp:cNvPr id="0" name=""/>
        <dsp:cNvSpPr/>
      </dsp:nvSpPr>
      <dsp:spPr>
        <a:xfrm>
          <a:off x="0" y="2864454"/>
          <a:ext cx="11008129" cy="114558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5FED2-251D-4EF0-886D-C4B3D5705712}">
      <dsp:nvSpPr>
        <dsp:cNvPr id="0" name=""/>
        <dsp:cNvSpPr/>
      </dsp:nvSpPr>
      <dsp:spPr>
        <a:xfrm>
          <a:off x="346539" y="3122211"/>
          <a:ext cx="630072" cy="6300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B159EF-3DC1-4974-B9E7-F159BB791FD1}">
      <dsp:nvSpPr>
        <dsp:cNvPr id="0" name=""/>
        <dsp:cNvSpPr/>
      </dsp:nvSpPr>
      <dsp:spPr>
        <a:xfrm>
          <a:off x="1323151" y="2864454"/>
          <a:ext cx="9684977" cy="114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241" tIns="121241" rIns="121241" bIns="121241" numCol="1" spcCol="1270" anchor="ctr" anchorCtr="0">
          <a:noAutofit/>
        </a:bodyPr>
        <a:lstStyle/>
        <a:p>
          <a:pPr marL="0" lvl="0" indent="0" algn="l" defTabSz="1111250">
            <a:lnSpc>
              <a:spcPct val="100000"/>
            </a:lnSpc>
            <a:spcBef>
              <a:spcPct val="0"/>
            </a:spcBef>
            <a:spcAft>
              <a:spcPct val="35000"/>
            </a:spcAft>
            <a:buNone/>
          </a:pPr>
          <a:r>
            <a:rPr lang="en-US" sz="2500" kern="1200" dirty="0"/>
            <a:t>Variance in programs across states </a:t>
          </a:r>
        </a:p>
      </dsp:txBody>
      <dsp:txXfrm>
        <a:off x="1323151" y="2864454"/>
        <a:ext cx="9684977" cy="114558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11208-EA91-184D-B8CC-65E44B21F60F}">
      <dsp:nvSpPr>
        <dsp:cNvPr id="0" name=""/>
        <dsp:cNvSpPr/>
      </dsp:nvSpPr>
      <dsp:spPr>
        <a:xfrm>
          <a:off x="2165772" y="1282"/>
          <a:ext cx="8663091" cy="1865303"/>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8088" tIns="215629" rIns="168088" bIns="215629" numCol="1" spcCol="1270" anchor="t" anchorCtr="0">
          <a:noAutofit/>
        </a:bodyPr>
        <a:lstStyle/>
        <a:p>
          <a:pPr marL="0" lvl="0" indent="0" algn="l" defTabSz="889000">
            <a:lnSpc>
              <a:spcPct val="90000"/>
            </a:lnSpc>
            <a:spcBef>
              <a:spcPct val="0"/>
            </a:spcBef>
            <a:spcAft>
              <a:spcPct val="35000"/>
            </a:spcAft>
            <a:buNone/>
          </a:pPr>
          <a:r>
            <a:rPr lang="en-US" sz="2000" kern="1200" dirty="0"/>
            <a:t>Contact your local healthcare service providers to assess interest/willingness</a:t>
          </a:r>
        </a:p>
        <a:p>
          <a:pPr marL="228600" lvl="1" indent="-228600" algn="l" defTabSz="889000">
            <a:lnSpc>
              <a:spcPct val="90000"/>
            </a:lnSpc>
            <a:spcBef>
              <a:spcPct val="0"/>
            </a:spcBef>
            <a:spcAft>
              <a:spcPct val="15000"/>
            </a:spcAft>
            <a:buChar char="•"/>
          </a:pPr>
          <a:r>
            <a:rPr lang="en-US" sz="2000" kern="1200" dirty="0"/>
            <a:t>Home Health Agencies (nonprofit)</a:t>
          </a:r>
        </a:p>
        <a:p>
          <a:pPr marL="228600" lvl="1" indent="-228600" algn="l" defTabSz="889000">
            <a:lnSpc>
              <a:spcPct val="90000"/>
            </a:lnSpc>
            <a:spcBef>
              <a:spcPct val="0"/>
            </a:spcBef>
            <a:spcAft>
              <a:spcPct val="15000"/>
            </a:spcAft>
            <a:buChar char="•"/>
          </a:pPr>
          <a:r>
            <a:rPr lang="en-US" sz="2000" kern="1200" dirty="0"/>
            <a:t>Federally qualified health centers</a:t>
          </a:r>
        </a:p>
        <a:p>
          <a:pPr marL="228600" lvl="1" indent="-228600" algn="l" defTabSz="889000">
            <a:lnSpc>
              <a:spcPct val="90000"/>
            </a:lnSpc>
            <a:spcBef>
              <a:spcPct val="0"/>
            </a:spcBef>
            <a:spcAft>
              <a:spcPct val="15000"/>
            </a:spcAft>
            <a:buChar char="•"/>
          </a:pPr>
          <a:r>
            <a:rPr lang="en-US" sz="2000" kern="1200" dirty="0"/>
            <a:t>Street teams </a:t>
          </a:r>
        </a:p>
      </dsp:txBody>
      <dsp:txXfrm>
        <a:off x="2165772" y="1282"/>
        <a:ext cx="8663091" cy="1865303"/>
      </dsp:txXfrm>
    </dsp:sp>
    <dsp:sp modelId="{4E1B9E24-4441-4348-8BB8-B2380536AA25}">
      <dsp:nvSpPr>
        <dsp:cNvPr id="0" name=""/>
        <dsp:cNvSpPr/>
      </dsp:nvSpPr>
      <dsp:spPr>
        <a:xfrm>
          <a:off x="0" y="22136"/>
          <a:ext cx="2165772" cy="182359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605" tIns="83856" rIns="114605" bIns="8385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1</a:t>
          </a:r>
          <a:endParaRPr lang="en-US" sz="2800" kern="1200" dirty="0"/>
        </a:p>
      </dsp:txBody>
      <dsp:txXfrm>
        <a:off x="0" y="22136"/>
        <a:ext cx="2165772" cy="1823595"/>
      </dsp:txXfrm>
    </dsp:sp>
    <dsp:sp modelId="{A3F7EBFB-D74D-BA49-971A-E0E11BC03A33}">
      <dsp:nvSpPr>
        <dsp:cNvPr id="0" name=""/>
        <dsp:cNvSpPr/>
      </dsp:nvSpPr>
      <dsp:spPr>
        <a:xfrm>
          <a:off x="2167890" y="1917522"/>
          <a:ext cx="8671560" cy="848934"/>
        </a:xfrm>
        <a:prstGeom prst="rect">
          <a:avLst/>
        </a:prstGeom>
        <a:solidFill>
          <a:schemeClr val="accent3">
            <a:tint val="40000"/>
            <a:alpha val="90000"/>
            <a:hueOff val="507285"/>
            <a:satOff val="25000"/>
            <a:lumOff val="445"/>
            <a:alphaOff val="0"/>
          </a:schemeClr>
        </a:solidFill>
        <a:ln w="6350" cap="flat" cmpd="sng" algn="ctr">
          <a:solidFill>
            <a:schemeClr val="accent3">
              <a:tint val="40000"/>
              <a:alpha val="90000"/>
              <a:hueOff val="507285"/>
              <a:satOff val="25000"/>
              <a:lumOff val="44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8252" tIns="215629" rIns="168252" bIns="215629" numCol="1" spcCol="1270" anchor="ctr" anchorCtr="0">
          <a:noAutofit/>
        </a:bodyPr>
        <a:lstStyle/>
        <a:p>
          <a:pPr marL="0" lvl="0" indent="0" algn="l" defTabSz="889000">
            <a:lnSpc>
              <a:spcPct val="90000"/>
            </a:lnSpc>
            <a:spcBef>
              <a:spcPct val="0"/>
            </a:spcBef>
            <a:spcAft>
              <a:spcPct val="35000"/>
            </a:spcAft>
            <a:buNone/>
          </a:pPr>
          <a:r>
            <a:rPr lang="en-US" sz="2000" kern="1200" dirty="0"/>
            <a:t>Identify a site that has critical mass of high-needs individuals (threshold will vary by state and program streams)</a:t>
          </a:r>
        </a:p>
      </dsp:txBody>
      <dsp:txXfrm>
        <a:off x="2167890" y="1917522"/>
        <a:ext cx="8671560" cy="848934"/>
      </dsp:txXfrm>
    </dsp:sp>
    <dsp:sp modelId="{6CA73DD9-338F-F644-9B7A-2DCFD34824CA}">
      <dsp:nvSpPr>
        <dsp:cNvPr id="0" name=""/>
        <dsp:cNvSpPr/>
      </dsp:nvSpPr>
      <dsp:spPr>
        <a:xfrm>
          <a:off x="0" y="1917522"/>
          <a:ext cx="2167890" cy="848934"/>
        </a:xfrm>
        <a:prstGeom prst="rect">
          <a:avLst/>
        </a:prstGeom>
        <a:gradFill rotWithShape="0">
          <a:gsLst>
            <a:gs pos="0">
              <a:schemeClr val="accent3">
                <a:hueOff val="677650"/>
                <a:satOff val="25000"/>
                <a:lumOff val="-3676"/>
                <a:alphaOff val="0"/>
                <a:satMod val="103000"/>
                <a:lumMod val="102000"/>
                <a:tint val="94000"/>
              </a:schemeClr>
            </a:gs>
            <a:gs pos="50000">
              <a:schemeClr val="accent3">
                <a:hueOff val="677650"/>
                <a:satOff val="25000"/>
                <a:lumOff val="-3676"/>
                <a:alphaOff val="0"/>
                <a:satMod val="110000"/>
                <a:lumMod val="100000"/>
                <a:shade val="100000"/>
              </a:schemeClr>
            </a:gs>
            <a:gs pos="100000">
              <a:schemeClr val="accent3">
                <a:hueOff val="677650"/>
                <a:satOff val="25000"/>
                <a:lumOff val="-3676"/>
                <a:alphaOff val="0"/>
                <a:lumMod val="99000"/>
                <a:satMod val="120000"/>
                <a:shade val="78000"/>
              </a:schemeClr>
            </a:gs>
          </a:gsLst>
          <a:lin ang="5400000" scaled="0"/>
        </a:gradFill>
        <a:ln w="6350" cap="flat" cmpd="sng" algn="ctr">
          <a:solidFill>
            <a:schemeClr val="accent3">
              <a:hueOff val="677650"/>
              <a:satOff val="25000"/>
              <a:lumOff val="-367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718" tIns="83856" rIns="114718" bIns="8385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2</a:t>
          </a:r>
          <a:endParaRPr lang="en-US" sz="2800" kern="1200" dirty="0"/>
        </a:p>
      </dsp:txBody>
      <dsp:txXfrm>
        <a:off x="0" y="1917522"/>
        <a:ext cx="2167890" cy="848934"/>
      </dsp:txXfrm>
    </dsp:sp>
    <dsp:sp modelId="{A4C32A18-D546-1B43-B39F-309E3E064589}">
      <dsp:nvSpPr>
        <dsp:cNvPr id="0" name=""/>
        <dsp:cNvSpPr/>
      </dsp:nvSpPr>
      <dsp:spPr>
        <a:xfrm>
          <a:off x="2167890" y="2817392"/>
          <a:ext cx="8671560" cy="848934"/>
        </a:xfrm>
        <a:prstGeom prst="rect">
          <a:avLst/>
        </a:prstGeom>
        <a:solidFill>
          <a:schemeClr val="accent3">
            <a:tint val="40000"/>
            <a:alpha val="90000"/>
            <a:hueOff val="1014570"/>
            <a:satOff val="50000"/>
            <a:lumOff val="890"/>
            <a:alphaOff val="0"/>
          </a:schemeClr>
        </a:solidFill>
        <a:ln w="6350" cap="flat" cmpd="sng" algn="ctr">
          <a:solidFill>
            <a:schemeClr val="accent3">
              <a:tint val="40000"/>
              <a:alpha val="90000"/>
              <a:hueOff val="1014570"/>
              <a:satOff val="50000"/>
              <a:lumOff val="8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8252" tIns="215629" rIns="168252" bIns="215629" numCol="1" spcCol="1270" anchor="ctr" anchorCtr="0">
          <a:noAutofit/>
        </a:bodyPr>
        <a:lstStyle/>
        <a:p>
          <a:pPr marL="0" lvl="0" indent="0" algn="l" defTabSz="889000">
            <a:lnSpc>
              <a:spcPct val="90000"/>
            </a:lnSpc>
            <a:spcBef>
              <a:spcPct val="0"/>
            </a:spcBef>
            <a:spcAft>
              <a:spcPct val="35000"/>
            </a:spcAft>
            <a:buNone/>
          </a:pPr>
          <a:r>
            <a:rPr lang="en-US" sz="2000" kern="1200" dirty="0"/>
            <a:t>Build relationships with Medicaid service providers and find someone with expertise in Medicare and Medicaid programs </a:t>
          </a:r>
        </a:p>
      </dsp:txBody>
      <dsp:txXfrm>
        <a:off x="2167890" y="2817392"/>
        <a:ext cx="8671560" cy="848934"/>
      </dsp:txXfrm>
    </dsp:sp>
    <dsp:sp modelId="{8B247FF1-394F-9641-B30A-A8BDC6B03455}">
      <dsp:nvSpPr>
        <dsp:cNvPr id="0" name=""/>
        <dsp:cNvSpPr/>
      </dsp:nvSpPr>
      <dsp:spPr>
        <a:xfrm>
          <a:off x="0" y="2817392"/>
          <a:ext cx="2167890" cy="848934"/>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w="6350" cap="flat" cmpd="sng" algn="ctr">
          <a:solidFill>
            <a:schemeClr val="accent3">
              <a:hueOff val="1355300"/>
              <a:satOff val="50000"/>
              <a:lumOff val="-7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718" tIns="83856" rIns="114718" bIns="8385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3</a:t>
          </a:r>
          <a:endParaRPr lang="en-US" sz="2800" kern="1200" dirty="0"/>
        </a:p>
      </dsp:txBody>
      <dsp:txXfrm>
        <a:off x="0" y="2817392"/>
        <a:ext cx="2167890" cy="848934"/>
      </dsp:txXfrm>
    </dsp:sp>
    <dsp:sp modelId="{D276364D-16DE-674D-8FC5-CAF48ACFB0CD}">
      <dsp:nvSpPr>
        <dsp:cNvPr id="0" name=""/>
        <dsp:cNvSpPr/>
      </dsp:nvSpPr>
      <dsp:spPr>
        <a:xfrm>
          <a:off x="2167890" y="3717262"/>
          <a:ext cx="8671560" cy="848934"/>
        </a:xfrm>
        <a:prstGeom prst="rect">
          <a:avLst/>
        </a:prstGeom>
        <a:solidFill>
          <a:schemeClr val="accent3">
            <a:tint val="40000"/>
            <a:alpha val="90000"/>
            <a:hueOff val="1521856"/>
            <a:satOff val="75000"/>
            <a:lumOff val="1334"/>
            <a:alphaOff val="0"/>
          </a:schemeClr>
        </a:solidFill>
        <a:ln w="6350" cap="flat" cmpd="sng" algn="ctr">
          <a:solidFill>
            <a:schemeClr val="accent3">
              <a:tint val="40000"/>
              <a:alpha val="90000"/>
              <a:hueOff val="1521856"/>
              <a:satOff val="75000"/>
              <a:lumOff val="133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8252" tIns="215629" rIns="168252" bIns="215629" numCol="1" spcCol="1270" anchor="ctr" anchorCtr="0">
          <a:noAutofit/>
        </a:bodyPr>
        <a:lstStyle/>
        <a:p>
          <a:pPr marL="0" lvl="0" indent="0" algn="l" defTabSz="889000">
            <a:lnSpc>
              <a:spcPct val="90000"/>
            </a:lnSpc>
            <a:spcBef>
              <a:spcPct val="0"/>
            </a:spcBef>
            <a:spcAft>
              <a:spcPct val="35000"/>
            </a:spcAft>
            <a:buNone/>
          </a:pPr>
          <a:r>
            <a:rPr lang="en-US" sz="2000" kern="1200" dirty="0"/>
            <a:t>Seek city/county/state support for program launch</a:t>
          </a:r>
        </a:p>
      </dsp:txBody>
      <dsp:txXfrm>
        <a:off x="2167890" y="3717262"/>
        <a:ext cx="8671560" cy="848934"/>
      </dsp:txXfrm>
    </dsp:sp>
    <dsp:sp modelId="{39E7C748-C606-7A45-A804-CFB803670D2C}">
      <dsp:nvSpPr>
        <dsp:cNvPr id="0" name=""/>
        <dsp:cNvSpPr/>
      </dsp:nvSpPr>
      <dsp:spPr>
        <a:xfrm>
          <a:off x="0" y="3717262"/>
          <a:ext cx="2167890" cy="848934"/>
        </a:xfrm>
        <a:prstGeom prst="rect">
          <a:avLst/>
        </a:prstGeom>
        <a:gradFill rotWithShape="0">
          <a:gsLst>
            <a:gs pos="0">
              <a:schemeClr val="accent3">
                <a:hueOff val="2032949"/>
                <a:satOff val="75000"/>
                <a:lumOff val="-11029"/>
                <a:alphaOff val="0"/>
                <a:satMod val="103000"/>
                <a:lumMod val="102000"/>
                <a:tint val="94000"/>
              </a:schemeClr>
            </a:gs>
            <a:gs pos="50000">
              <a:schemeClr val="accent3">
                <a:hueOff val="2032949"/>
                <a:satOff val="75000"/>
                <a:lumOff val="-11029"/>
                <a:alphaOff val="0"/>
                <a:satMod val="110000"/>
                <a:lumMod val="100000"/>
                <a:shade val="100000"/>
              </a:schemeClr>
            </a:gs>
            <a:gs pos="100000">
              <a:schemeClr val="accent3">
                <a:hueOff val="2032949"/>
                <a:satOff val="75000"/>
                <a:lumOff val="-11029"/>
                <a:alphaOff val="0"/>
                <a:lumMod val="99000"/>
                <a:satMod val="120000"/>
                <a:shade val="78000"/>
              </a:schemeClr>
            </a:gs>
          </a:gsLst>
          <a:lin ang="5400000" scaled="0"/>
        </a:gradFill>
        <a:ln w="6350" cap="flat" cmpd="sng" algn="ctr">
          <a:solidFill>
            <a:schemeClr val="accent3">
              <a:hueOff val="2032949"/>
              <a:satOff val="75000"/>
              <a:lumOff val="-1102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718" tIns="83856" rIns="114718" bIns="8385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4</a:t>
          </a:r>
          <a:endParaRPr lang="en-US" sz="2800" kern="1200" dirty="0"/>
        </a:p>
      </dsp:txBody>
      <dsp:txXfrm>
        <a:off x="0" y="3717262"/>
        <a:ext cx="2167890" cy="848934"/>
      </dsp:txXfrm>
    </dsp:sp>
    <dsp:sp modelId="{3CA3C745-460E-4C4C-88BB-E9CA1D4BB6AD}">
      <dsp:nvSpPr>
        <dsp:cNvPr id="0" name=""/>
        <dsp:cNvSpPr/>
      </dsp:nvSpPr>
      <dsp:spPr>
        <a:xfrm>
          <a:off x="2167890" y="4561977"/>
          <a:ext cx="8671560" cy="848934"/>
        </a:xfrm>
        <a:prstGeom prst="rect">
          <a:avLst/>
        </a:prstGeom>
        <a:solidFill>
          <a:schemeClr val="accent3">
            <a:tint val="40000"/>
            <a:alpha val="90000"/>
            <a:hueOff val="2029141"/>
            <a:satOff val="100000"/>
            <a:lumOff val="1779"/>
            <a:alphaOff val="0"/>
          </a:schemeClr>
        </a:solidFill>
        <a:ln w="6350" cap="flat" cmpd="sng" algn="ctr">
          <a:solidFill>
            <a:schemeClr val="accent3">
              <a:tint val="40000"/>
              <a:alpha val="90000"/>
              <a:hueOff val="2029141"/>
              <a:satOff val="100000"/>
              <a:lumOff val="177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68252" tIns="215629" rIns="168252" bIns="215629" numCol="1" spcCol="1270" anchor="ctr" anchorCtr="0">
          <a:noAutofit/>
        </a:bodyPr>
        <a:lstStyle/>
        <a:p>
          <a:pPr marL="0" lvl="0" indent="0" algn="l" defTabSz="889000">
            <a:lnSpc>
              <a:spcPct val="90000"/>
            </a:lnSpc>
            <a:spcBef>
              <a:spcPct val="0"/>
            </a:spcBef>
            <a:spcAft>
              <a:spcPct val="35000"/>
            </a:spcAft>
            <a:buNone/>
          </a:pPr>
          <a:r>
            <a:rPr lang="en-US" sz="2000" kern="1200" dirty="0"/>
            <a:t>Engage individuals/organizations with expertise in Medicare and Medicaid program design</a:t>
          </a:r>
        </a:p>
      </dsp:txBody>
      <dsp:txXfrm>
        <a:off x="2167890" y="4561977"/>
        <a:ext cx="8671560" cy="848934"/>
      </dsp:txXfrm>
    </dsp:sp>
    <dsp:sp modelId="{86ABF083-1D6F-9C46-B8B8-6152178F6349}">
      <dsp:nvSpPr>
        <dsp:cNvPr id="0" name=""/>
        <dsp:cNvSpPr/>
      </dsp:nvSpPr>
      <dsp:spPr>
        <a:xfrm>
          <a:off x="0" y="4617133"/>
          <a:ext cx="2167890" cy="848934"/>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w="6350" cap="flat" cmpd="sng" algn="ctr">
          <a:solidFill>
            <a:schemeClr val="accent3">
              <a:hueOff val="2710599"/>
              <a:satOff val="100000"/>
              <a:lumOff val="-147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14718" tIns="83856" rIns="114718" bIns="8385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Light" panose="020F0302020204030204"/>
            </a:rPr>
            <a:t>5</a:t>
          </a:r>
          <a:endParaRPr lang="en-US" sz="2800" kern="1200" dirty="0"/>
        </a:p>
      </dsp:txBody>
      <dsp:txXfrm>
        <a:off x="0" y="4617133"/>
        <a:ext cx="2167890" cy="848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F789D-0070-3D47-B1F5-6DB20B9680DC}">
      <dsp:nvSpPr>
        <dsp:cNvPr id="0" name=""/>
        <dsp:cNvSpPr/>
      </dsp:nvSpPr>
      <dsp:spPr>
        <a:xfrm>
          <a:off x="1103673" y="697633"/>
          <a:ext cx="4664150" cy="4664150"/>
        </a:xfrm>
        <a:prstGeom prst="blockArc">
          <a:avLst>
            <a:gd name="adj1" fmla="val 8997371"/>
            <a:gd name="adj2" fmla="val 16201315"/>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72AD1C-841B-1B42-9965-CF9B5BE42DAC}">
      <dsp:nvSpPr>
        <dsp:cNvPr id="0" name=""/>
        <dsp:cNvSpPr/>
      </dsp:nvSpPr>
      <dsp:spPr>
        <a:xfrm>
          <a:off x="1104544" y="699142"/>
          <a:ext cx="4664150" cy="4664150"/>
        </a:xfrm>
        <a:prstGeom prst="blockArc">
          <a:avLst>
            <a:gd name="adj1" fmla="val 1800000"/>
            <a:gd name="adj2" fmla="val 9000000"/>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34F90A-AA04-9F45-A400-BBBB08EA09B7}">
      <dsp:nvSpPr>
        <dsp:cNvPr id="0" name=""/>
        <dsp:cNvSpPr/>
      </dsp:nvSpPr>
      <dsp:spPr>
        <a:xfrm>
          <a:off x="1105416" y="697633"/>
          <a:ext cx="4664150" cy="4664150"/>
        </a:xfrm>
        <a:prstGeom prst="blockArc">
          <a:avLst>
            <a:gd name="adj1" fmla="val 16198685"/>
            <a:gd name="adj2" fmla="val 1802629"/>
            <a:gd name="adj3" fmla="val 4642"/>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08B62B-BA75-5F41-B614-13C904856A76}">
      <dsp:nvSpPr>
        <dsp:cNvPr id="0" name=""/>
        <dsp:cNvSpPr/>
      </dsp:nvSpPr>
      <dsp:spPr>
        <a:xfrm>
          <a:off x="2362676" y="1957273"/>
          <a:ext cx="2147887" cy="214788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Declining Health </a:t>
          </a:r>
        </a:p>
      </dsp:txBody>
      <dsp:txXfrm>
        <a:off x="2677227" y="2271824"/>
        <a:ext cx="1518785" cy="1518785"/>
      </dsp:txXfrm>
    </dsp:sp>
    <dsp:sp modelId="{9AF5D098-1503-A14F-8073-D4579CBF25BA}">
      <dsp:nvSpPr>
        <dsp:cNvPr id="0" name=""/>
        <dsp:cNvSpPr/>
      </dsp:nvSpPr>
      <dsp:spPr>
        <a:xfrm>
          <a:off x="2684859" y="0"/>
          <a:ext cx="1503521" cy="150352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Hospital</a:t>
          </a:r>
        </a:p>
      </dsp:txBody>
      <dsp:txXfrm>
        <a:off x="2905045" y="220186"/>
        <a:ext cx="1063149" cy="1063149"/>
      </dsp:txXfrm>
    </dsp:sp>
    <dsp:sp modelId="{D49E59B2-7008-7C46-8024-6A92F6A8ACEE}">
      <dsp:nvSpPr>
        <dsp:cNvPr id="0" name=""/>
        <dsp:cNvSpPr/>
      </dsp:nvSpPr>
      <dsp:spPr>
        <a:xfrm>
          <a:off x="4657620" y="3418430"/>
          <a:ext cx="1503521" cy="150352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SNF</a:t>
          </a:r>
        </a:p>
      </dsp:txBody>
      <dsp:txXfrm>
        <a:off x="4877806" y="3638616"/>
        <a:ext cx="1063149" cy="1063149"/>
      </dsp:txXfrm>
    </dsp:sp>
    <dsp:sp modelId="{5BCEA949-EC3A-8A4F-BDD0-9C0549432126}">
      <dsp:nvSpPr>
        <dsp:cNvPr id="0" name=""/>
        <dsp:cNvSpPr/>
      </dsp:nvSpPr>
      <dsp:spPr>
        <a:xfrm>
          <a:off x="712098" y="3418430"/>
          <a:ext cx="1503521" cy="150352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Street</a:t>
          </a:r>
        </a:p>
      </dsp:txBody>
      <dsp:txXfrm>
        <a:off x="932284" y="3638616"/>
        <a:ext cx="1063149" cy="10631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555A5-21FB-8948-9A13-F5B33FE3EC53}">
      <dsp:nvSpPr>
        <dsp:cNvPr id="0" name=""/>
        <dsp:cNvSpPr/>
      </dsp:nvSpPr>
      <dsp:spPr>
        <a:xfrm>
          <a:off x="45710" y="0"/>
          <a:ext cx="2707649" cy="16245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Shelters</a:t>
          </a:r>
        </a:p>
      </dsp:txBody>
      <dsp:txXfrm>
        <a:off x="45710" y="0"/>
        <a:ext cx="2707649" cy="1624589"/>
      </dsp:txXfrm>
    </dsp:sp>
    <dsp:sp modelId="{93CCC2FB-A3F0-4246-BD5F-8656C3E799A2}">
      <dsp:nvSpPr>
        <dsp:cNvPr id="0" name=""/>
        <dsp:cNvSpPr/>
      </dsp:nvSpPr>
      <dsp:spPr>
        <a:xfrm>
          <a:off x="22855" y="1897038"/>
          <a:ext cx="2707649" cy="16245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Transitional Housing</a:t>
          </a:r>
        </a:p>
      </dsp:txBody>
      <dsp:txXfrm>
        <a:off x="22855" y="1897038"/>
        <a:ext cx="2707649" cy="1624589"/>
      </dsp:txXfrm>
    </dsp:sp>
    <dsp:sp modelId="{7A5C0CF5-0755-E54E-93F0-24DAA231EA6E}">
      <dsp:nvSpPr>
        <dsp:cNvPr id="0" name=""/>
        <dsp:cNvSpPr/>
      </dsp:nvSpPr>
      <dsp:spPr>
        <a:xfrm>
          <a:off x="22855" y="3792393"/>
          <a:ext cx="2707649" cy="1624589"/>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Independent Living</a:t>
          </a:r>
        </a:p>
      </dsp:txBody>
      <dsp:txXfrm>
        <a:off x="22855" y="3792393"/>
        <a:ext cx="2707649" cy="1624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A03E5-40B6-4415-A66A-4582BD0891BF}">
      <dsp:nvSpPr>
        <dsp:cNvPr id="0" name=""/>
        <dsp:cNvSpPr/>
      </dsp:nvSpPr>
      <dsp:spPr>
        <a:xfrm>
          <a:off x="0" y="5005838"/>
          <a:ext cx="6251979" cy="77997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i="1" kern="1200" dirty="0">
              <a:latin typeface="Calibri Light" panose="020F0302020204030204"/>
            </a:rPr>
            <a:t>Municipalities</a:t>
          </a:r>
          <a:r>
            <a:rPr lang="en-US" sz="1800" b="1" i="1" kern="1200" dirty="0"/>
            <a:t> across the county struggle to successfully support this high-risk, high-needs population</a:t>
          </a:r>
          <a:endParaRPr lang="en-US" sz="1800" kern="1200" dirty="0"/>
        </a:p>
      </dsp:txBody>
      <dsp:txXfrm>
        <a:off x="0" y="5005838"/>
        <a:ext cx="6251979" cy="779975"/>
      </dsp:txXfrm>
    </dsp:sp>
    <dsp:sp modelId="{E4DAF61B-D3AA-483F-BBC0-8E739D5B82E7}">
      <dsp:nvSpPr>
        <dsp:cNvPr id="0" name=""/>
        <dsp:cNvSpPr/>
      </dsp:nvSpPr>
      <dsp:spPr>
        <a:xfrm rot="10800000">
          <a:off x="0" y="3817935"/>
          <a:ext cx="6251979" cy="1199602"/>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t>Programs designed for individuals with skilled care needs or personal care needs</a:t>
          </a:r>
          <a:r>
            <a:rPr lang="en-US" sz="1800" kern="1200" dirty="0">
              <a:latin typeface="Calibri Light" panose="020F0302020204030204"/>
            </a:rPr>
            <a:t> can be</a:t>
          </a:r>
          <a:r>
            <a:rPr lang="en-US" sz="1800" kern="1200" dirty="0"/>
            <a:t> difficult</a:t>
          </a:r>
          <a:r>
            <a:rPr lang="en-US" sz="1800" kern="1200" dirty="0">
              <a:latin typeface="Calibri Light" panose="020F0302020204030204"/>
            </a:rPr>
            <a:t> for</a:t>
          </a:r>
          <a:r>
            <a:rPr lang="en-US" sz="1800" kern="1200" dirty="0"/>
            <a:t> PEH</a:t>
          </a:r>
          <a:r>
            <a:rPr lang="en-US" sz="1800" kern="1200" dirty="0">
              <a:latin typeface="Calibri Light" panose="020F0302020204030204"/>
            </a:rPr>
            <a:t> to </a:t>
          </a:r>
          <a:r>
            <a:rPr lang="en-US" sz="1800" b="1" i="1" kern="1200" dirty="0">
              <a:latin typeface="Calibri Light" panose="020F0302020204030204"/>
            </a:rPr>
            <a:t>access</a:t>
          </a:r>
        </a:p>
      </dsp:txBody>
      <dsp:txXfrm rot="10800000">
        <a:off x="0" y="3817935"/>
        <a:ext cx="6251979" cy="779465"/>
      </dsp:txXfrm>
    </dsp:sp>
    <dsp:sp modelId="{8FBBB0A8-8E2F-4146-96AA-CB3DE5E71122}">
      <dsp:nvSpPr>
        <dsp:cNvPr id="0" name=""/>
        <dsp:cNvSpPr/>
      </dsp:nvSpPr>
      <dsp:spPr>
        <a:xfrm rot="10800000">
          <a:off x="0" y="2630032"/>
          <a:ext cx="6251979" cy="1199602"/>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Light" panose="020F0302020204030204"/>
            </a:rPr>
            <a:t>Individuals</a:t>
          </a:r>
          <a:r>
            <a:rPr lang="en-US" sz="1800" kern="1200" dirty="0"/>
            <a:t> with a need for intensive, long-term care needs are often unable to reside successfully in housing</a:t>
          </a:r>
        </a:p>
      </dsp:txBody>
      <dsp:txXfrm rot="10800000">
        <a:off x="0" y="2630032"/>
        <a:ext cx="6251979" cy="779465"/>
      </dsp:txXfrm>
    </dsp:sp>
    <dsp:sp modelId="{8FBEF526-63F8-4D87-84CE-6E2E151FD8C1}">
      <dsp:nvSpPr>
        <dsp:cNvPr id="0" name=""/>
        <dsp:cNvSpPr/>
      </dsp:nvSpPr>
      <dsp:spPr>
        <a:xfrm rot="10800000">
          <a:off x="0" y="1442130"/>
          <a:ext cx="6251979" cy="1199602"/>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kern="1200" dirty="0"/>
            <a:t>Many PEH prefer not to reside in an institutional </a:t>
          </a:r>
          <a:r>
            <a:rPr lang="en-US" sz="1800" kern="1200" dirty="0">
              <a:latin typeface="Calibri Light" panose="020F0302020204030204"/>
            </a:rPr>
            <a:t>setting</a:t>
          </a:r>
        </a:p>
      </dsp:txBody>
      <dsp:txXfrm rot="10800000">
        <a:off x="0" y="1442130"/>
        <a:ext cx="6251979" cy="779465"/>
      </dsp:txXfrm>
    </dsp:sp>
    <dsp:sp modelId="{16372F1A-370D-415A-9DE6-4959944A1CD8}">
      <dsp:nvSpPr>
        <dsp:cNvPr id="0" name=""/>
        <dsp:cNvSpPr/>
      </dsp:nvSpPr>
      <dsp:spPr>
        <a:xfrm rot="10800000">
          <a:off x="0" y="1830"/>
          <a:ext cx="6251979" cy="1451998"/>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dirty="0"/>
            <a:t>Individuals </a:t>
          </a:r>
          <a:r>
            <a:rPr lang="en-US" sz="1600" kern="1200" dirty="0">
              <a:latin typeface="Calibri Light" panose="020F0302020204030204"/>
            </a:rPr>
            <a:t>with complex chronic illness and personal care needs </a:t>
          </a:r>
          <a:r>
            <a:rPr lang="en-US" sz="1600" kern="1200" dirty="0"/>
            <a:t>who have experienced homelessness (PEH) </a:t>
          </a:r>
          <a:r>
            <a:rPr lang="en-US" sz="1600" kern="1200" dirty="0">
              <a:latin typeface="Calibri Light" panose="020F0302020204030204"/>
            </a:rPr>
            <a:t>are rarely able to live successfully long-term in the  community, due to a high level of medical and social instability </a:t>
          </a:r>
          <a:endParaRPr lang="en-US" sz="1600" kern="1200" dirty="0"/>
        </a:p>
      </dsp:txBody>
      <dsp:txXfrm rot="10800000">
        <a:off x="0" y="1830"/>
        <a:ext cx="6251979" cy="9434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C9FFB-278E-EF47-8E54-CBC04F6E85A0}">
      <dsp:nvSpPr>
        <dsp:cNvPr id="0" name=""/>
        <dsp:cNvSpPr/>
      </dsp:nvSpPr>
      <dsp:spPr>
        <a:xfrm>
          <a:off x="1299748" y="58573"/>
          <a:ext cx="2515683" cy="2515683"/>
        </a:xfrm>
        <a:prstGeom prst="ellips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Medical Complexity</a:t>
          </a:r>
        </a:p>
      </dsp:txBody>
      <dsp:txXfrm>
        <a:off x="1635173" y="498818"/>
        <a:ext cx="1844834" cy="1132057"/>
      </dsp:txXfrm>
    </dsp:sp>
    <dsp:sp modelId="{E6FF4F54-766D-8841-8F32-2D918F25120E}">
      <dsp:nvSpPr>
        <dsp:cNvPr id="0" name=""/>
        <dsp:cNvSpPr/>
      </dsp:nvSpPr>
      <dsp:spPr>
        <a:xfrm>
          <a:off x="2477134" y="1677113"/>
          <a:ext cx="2515683" cy="2515683"/>
        </a:xfrm>
        <a:prstGeom prst="ellipse">
          <a:avLst/>
        </a:prstGeom>
        <a:solidFill>
          <a:schemeClr val="tx2">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High utilization of ED/inpatient services</a:t>
          </a:r>
        </a:p>
      </dsp:txBody>
      <dsp:txXfrm>
        <a:off x="3246514" y="2326998"/>
        <a:ext cx="1509409" cy="1383625"/>
      </dsp:txXfrm>
    </dsp:sp>
    <dsp:sp modelId="{F0A1B130-7289-BC4E-BFFA-0A51EB40AA58}">
      <dsp:nvSpPr>
        <dsp:cNvPr id="0" name=""/>
        <dsp:cNvSpPr/>
      </dsp:nvSpPr>
      <dsp:spPr>
        <a:xfrm>
          <a:off x="362019" y="1677121"/>
          <a:ext cx="2515683" cy="2515683"/>
        </a:xfrm>
        <a:prstGeom prst="ellipse">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Compromised Functional Status </a:t>
          </a:r>
        </a:p>
      </dsp:txBody>
      <dsp:txXfrm>
        <a:off x="598913" y="2327006"/>
        <a:ext cx="1509409" cy="1383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C2FBB-9163-0B44-875B-F6FFAAC8A03A}">
      <dsp:nvSpPr>
        <dsp:cNvPr id="0" name=""/>
        <dsp:cNvSpPr/>
      </dsp:nvSpPr>
      <dsp:spPr>
        <a:xfrm>
          <a:off x="0" y="1007"/>
          <a:ext cx="10515600" cy="14489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Within broad Federal guidelines, States can develop home and community-based service waivers (HCBS Waivers) to meet the needs of people who prefer to to get long-term services and supports in their home and community, rather than an in an institutional setting. </a:t>
          </a:r>
        </a:p>
      </dsp:txBody>
      <dsp:txXfrm>
        <a:off x="70734" y="71741"/>
        <a:ext cx="10374132" cy="1307517"/>
      </dsp:txXfrm>
    </dsp:sp>
    <dsp:sp modelId="{9B5C5A52-1B2C-0944-948D-16091BCBFA5D}">
      <dsp:nvSpPr>
        <dsp:cNvPr id="0" name=""/>
        <dsp:cNvSpPr/>
      </dsp:nvSpPr>
      <dsp:spPr>
        <a:xfrm>
          <a:off x="0" y="1457966"/>
          <a:ext cx="10515600" cy="95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Nearly all states and DC offer services through HCBS Waivers</a:t>
          </a:r>
          <a:r>
            <a:rPr lang="en-US" sz="1900" kern="1200" dirty="0"/>
            <a:t>. </a:t>
          </a:r>
        </a:p>
      </dsp:txBody>
      <dsp:txXfrm>
        <a:off x="46805" y="1504771"/>
        <a:ext cx="10421990" cy="865195"/>
      </dsp:txXfrm>
    </dsp:sp>
    <dsp:sp modelId="{C3811D65-6D95-284F-83B7-2B09DE65EF52}">
      <dsp:nvSpPr>
        <dsp:cNvPr id="0" name=""/>
        <dsp:cNvSpPr/>
      </dsp:nvSpPr>
      <dsp:spPr>
        <a:xfrm>
          <a:off x="0" y="2424745"/>
          <a:ext cx="10515600" cy="95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Eligible individuals must demonstrate the need for a Level of Care that would meet the state’s eligibility requirements for services in an institutional setting. </a:t>
          </a:r>
        </a:p>
      </dsp:txBody>
      <dsp:txXfrm>
        <a:off x="46805" y="2471550"/>
        <a:ext cx="10421990" cy="865195"/>
      </dsp:txXfrm>
    </dsp:sp>
    <dsp:sp modelId="{5FBCCBB9-25F7-EE4F-B786-20B03A61EE4D}">
      <dsp:nvSpPr>
        <dsp:cNvPr id="0" name=""/>
        <dsp:cNvSpPr/>
      </dsp:nvSpPr>
      <dsp:spPr>
        <a:xfrm>
          <a:off x="0" y="3391524"/>
          <a:ext cx="10515600" cy="9588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The waiver enables states to tailor services to meet the needs of a particular target group</a:t>
          </a:r>
          <a:r>
            <a:rPr lang="en-US" sz="1900" kern="1200" dirty="0"/>
            <a:t>.</a:t>
          </a:r>
        </a:p>
      </dsp:txBody>
      <dsp:txXfrm>
        <a:off x="46805" y="3438329"/>
        <a:ext cx="10421990" cy="8651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7E3E7-3995-BB49-814B-BF66963DE6DD}">
      <dsp:nvSpPr>
        <dsp:cNvPr id="0" name=""/>
        <dsp:cNvSpPr/>
      </dsp:nvSpPr>
      <dsp:spPr>
        <a:xfrm>
          <a:off x="3594" y="229666"/>
          <a:ext cx="1946002" cy="116760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Case management</a:t>
          </a:r>
        </a:p>
      </dsp:txBody>
      <dsp:txXfrm>
        <a:off x="3594" y="229666"/>
        <a:ext cx="1946002" cy="1167601"/>
      </dsp:txXfrm>
    </dsp:sp>
    <dsp:sp modelId="{07851F36-4743-2D48-9152-C10A42686CE7}">
      <dsp:nvSpPr>
        <dsp:cNvPr id="0" name=""/>
        <dsp:cNvSpPr/>
      </dsp:nvSpPr>
      <dsp:spPr>
        <a:xfrm>
          <a:off x="2144196" y="229666"/>
          <a:ext cx="1946002" cy="1167601"/>
        </a:xfrm>
        <a:prstGeom prst="rect">
          <a:avLst/>
        </a:prstGeom>
        <a:solidFill>
          <a:schemeClr val="accent3">
            <a:hueOff val="193614"/>
            <a:satOff val="7143"/>
            <a:lumOff val="-1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Homemaker services </a:t>
          </a:r>
        </a:p>
      </dsp:txBody>
      <dsp:txXfrm>
        <a:off x="2144196" y="229666"/>
        <a:ext cx="1946002" cy="1167601"/>
      </dsp:txXfrm>
    </dsp:sp>
    <dsp:sp modelId="{6C06E77A-25A1-C14B-8DDA-DCBE9F2A4E96}">
      <dsp:nvSpPr>
        <dsp:cNvPr id="0" name=""/>
        <dsp:cNvSpPr/>
      </dsp:nvSpPr>
      <dsp:spPr>
        <a:xfrm>
          <a:off x="4284798" y="229666"/>
          <a:ext cx="1946002" cy="1167601"/>
        </a:xfrm>
        <a:prstGeom prst="rect">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Respite Care</a:t>
          </a:r>
        </a:p>
      </dsp:txBody>
      <dsp:txXfrm>
        <a:off x="4284798" y="229666"/>
        <a:ext cx="1946002" cy="1167601"/>
      </dsp:txXfrm>
    </dsp:sp>
    <dsp:sp modelId="{2178EE1D-B645-1A4B-B9FD-91468DE6CE97}">
      <dsp:nvSpPr>
        <dsp:cNvPr id="0" name=""/>
        <dsp:cNvSpPr/>
      </dsp:nvSpPr>
      <dsp:spPr>
        <a:xfrm>
          <a:off x="6425401" y="229666"/>
          <a:ext cx="1946002" cy="1167601"/>
        </a:xfrm>
        <a:prstGeom prst="rect">
          <a:avLst/>
        </a:prstGeom>
        <a:solidFill>
          <a:schemeClr val="accent3">
            <a:hueOff val="580843"/>
            <a:satOff val="21429"/>
            <a:lumOff val="-3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Personal Care</a:t>
          </a:r>
        </a:p>
      </dsp:txBody>
      <dsp:txXfrm>
        <a:off x="6425401" y="229666"/>
        <a:ext cx="1946002" cy="1167601"/>
      </dsp:txXfrm>
    </dsp:sp>
    <dsp:sp modelId="{F78F0CDB-82E6-EA48-BFB1-7E697B35F62D}">
      <dsp:nvSpPr>
        <dsp:cNvPr id="0" name=""/>
        <dsp:cNvSpPr/>
      </dsp:nvSpPr>
      <dsp:spPr>
        <a:xfrm>
          <a:off x="8566003" y="229666"/>
          <a:ext cx="1946002" cy="1167601"/>
        </a:xfrm>
        <a:prstGeom prst="rect">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Meals and nutritional services</a:t>
          </a:r>
        </a:p>
      </dsp:txBody>
      <dsp:txXfrm>
        <a:off x="8566003" y="229666"/>
        <a:ext cx="1946002" cy="1167601"/>
      </dsp:txXfrm>
    </dsp:sp>
    <dsp:sp modelId="{F6F0C3F6-3A4F-9B48-AECA-67B6AA4CFE3F}">
      <dsp:nvSpPr>
        <dsp:cNvPr id="0" name=""/>
        <dsp:cNvSpPr/>
      </dsp:nvSpPr>
      <dsp:spPr>
        <a:xfrm>
          <a:off x="3594" y="1591868"/>
          <a:ext cx="1946002" cy="1167601"/>
        </a:xfrm>
        <a:prstGeom prst="rect">
          <a:avLst/>
        </a:prstGeom>
        <a:solidFill>
          <a:schemeClr val="accent3">
            <a:hueOff val="968071"/>
            <a:satOff val="35714"/>
            <a:lumOff val="-52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Home adaptions</a:t>
          </a:r>
        </a:p>
      </dsp:txBody>
      <dsp:txXfrm>
        <a:off x="3594" y="1591868"/>
        <a:ext cx="1946002" cy="1167601"/>
      </dsp:txXfrm>
    </dsp:sp>
    <dsp:sp modelId="{22EC068E-B142-674E-AD8A-4B03E35CA2F4}">
      <dsp:nvSpPr>
        <dsp:cNvPr id="0" name=""/>
        <dsp:cNvSpPr/>
      </dsp:nvSpPr>
      <dsp:spPr>
        <a:xfrm>
          <a:off x="2144196" y="1591868"/>
          <a:ext cx="1946002" cy="1167601"/>
        </a:xfrm>
        <a:prstGeom prst="rect">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Specialized medical equipment</a:t>
          </a:r>
        </a:p>
      </dsp:txBody>
      <dsp:txXfrm>
        <a:off x="2144196" y="1591868"/>
        <a:ext cx="1946002" cy="1167601"/>
      </dsp:txXfrm>
    </dsp:sp>
    <dsp:sp modelId="{1CA7652D-29B1-EC48-8348-95AB68C39EA5}">
      <dsp:nvSpPr>
        <dsp:cNvPr id="0" name=""/>
        <dsp:cNvSpPr/>
      </dsp:nvSpPr>
      <dsp:spPr>
        <a:xfrm>
          <a:off x="4284798" y="1591868"/>
          <a:ext cx="1946002" cy="1167601"/>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Counseling and therapeutic services</a:t>
          </a:r>
        </a:p>
      </dsp:txBody>
      <dsp:txXfrm>
        <a:off x="4284798" y="1591868"/>
        <a:ext cx="1946002" cy="1167601"/>
      </dsp:txXfrm>
    </dsp:sp>
    <dsp:sp modelId="{5381D73B-171A-494C-B96F-BBF8E58F1E78}">
      <dsp:nvSpPr>
        <dsp:cNvPr id="0" name=""/>
        <dsp:cNvSpPr/>
      </dsp:nvSpPr>
      <dsp:spPr>
        <a:xfrm>
          <a:off x="6425401" y="1591868"/>
          <a:ext cx="1946002" cy="1167601"/>
        </a:xfrm>
        <a:prstGeom prst="rect">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Transportation </a:t>
          </a:r>
        </a:p>
      </dsp:txBody>
      <dsp:txXfrm>
        <a:off x="6425401" y="1591868"/>
        <a:ext cx="1946002" cy="1167601"/>
      </dsp:txXfrm>
    </dsp:sp>
    <dsp:sp modelId="{C5BE5625-6F9E-9642-9FA1-CECA756468B4}">
      <dsp:nvSpPr>
        <dsp:cNvPr id="0" name=""/>
        <dsp:cNvSpPr/>
      </dsp:nvSpPr>
      <dsp:spPr>
        <a:xfrm>
          <a:off x="8566003" y="1591868"/>
          <a:ext cx="1946002" cy="1167601"/>
        </a:xfrm>
        <a:prstGeom prst="rect">
          <a:avLst/>
        </a:prstGeom>
        <a:solidFill>
          <a:schemeClr val="accent3">
            <a:hueOff val="1742528"/>
            <a:satOff val="64286"/>
            <a:lumOff val="-94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Family support services </a:t>
          </a:r>
        </a:p>
      </dsp:txBody>
      <dsp:txXfrm>
        <a:off x="8566003" y="1591868"/>
        <a:ext cx="1946002" cy="1167601"/>
      </dsp:txXfrm>
    </dsp:sp>
    <dsp:sp modelId="{9A483C3C-B4EB-8742-8E95-2F439A04A14E}">
      <dsp:nvSpPr>
        <dsp:cNvPr id="0" name=""/>
        <dsp:cNvSpPr/>
      </dsp:nvSpPr>
      <dsp:spPr>
        <a:xfrm>
          <a:off x="3594" y="2954069"/>
          <a:ext cx="1946002" cy="1167601"/>
        </a:xfrm>
        <a:prstGeom prst="rect">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Behavioral health care</a:t>
          </a:r>
        </a:p>
      </dsp:txBody>
      <dsp:txXfrm>
        <a:off x="3594" y="2954069"/>
        <a:ext cx="1946002" cy="1167601"/>
      </dsp:txXfrm>
    </dsp:sp>
    <dsp:sp modelId="{83AB8943-DAE0-A049-9D3E-ACA1D892CFFB}">
      <dsp:nvSpPr>
        <dsp:cNvPr id="0" name=""/>
        <dsp:cNvSpPr/>
      </dsp:nvSpPr>
      <dsp:spPr>
        <a:xfrm>
          <a:off x="2144196" y="2954069"/>
          <a:ext cx="1946002" cy="1167601"/>
        </a:xfrm>
        <a:prstGeom prst="rect">
          <a:avLst/>
        </a:prstGeom>
        <a:solidFill>
          <a:schemeClr val="accent3">
            <a:hueOff val="2129756"/>
            <a:satOff val="78571"/>
            <a:lumOff val="-115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PT/OT</a:t>
          </a:r>
        </a:p>
      </dsp:txBody>
      <dsp:txXfrm>
        <a:off x="2144196" y="2954069"/>
        <a:ext cx="1946002" cy="1167601"/>
      </dsp:txXfrm>
    </dsp:sp>
    <dsp:sp modelId="{57747A05-DA10-EF43-83FE-1DD5828339E5}">
      <dsp:nvSpPr>
        <dsp:cNvPr id="0" name=""/>
        <dsp:cNvSpPr/>
      </dsp:nvSpPr>
      <dsp:spPr>
        <a:xfrm>
          <a:off x="4284798" y="2954069"/>
          <a:ext cx="1946002" cy="1167601"/>
        </a:xfrm>
        <a:prstGeom prst="rect">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Crisis intervention	</a:t>
          </a:r>
        </a:p>
      </dsp:txBody>
      <dsp:txXfrm>
        <a:off x="4284798" y="2954069"/>
        <a:ext cx="1946002" cy="1167601"/>
      </dsp:txXfrm>
    </dsp:sp>
    <dsp:sp modelId="{6487611D-2E68-AF43-84D7-4CA36AFB8D35}">
      <dsp:nvSpPr>
        <dsp:cNvPr id="0" name=""/>
        <dsp:cNvSpPr/>
      </dsp:nvSpPr>
      <dsp:spPr>
        <a:xfrm>
          <a:off x="6425401" y="2954069"/>
          <a:ext cx="1946002" cy="1167601"/>
        </a:xfrm>
        <a:prstGeom prst="rect">
          <a:avLst/>
        </a:prstGeom>
        <a:solidFill>
          <a:schemeClr val="accent3">
            <a:hueOff val="2516985"/>
            <a:satOff val="92857"/>
            <a:lumOff val="-136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Attendant care</a:t>
          </a:r>
        </a:p>
      </dsp:txBody>
      <dsp:txXfrm>
        <a:off x="6425401" y="2954069"/>
        <a:ext cx="1946002" cy="1167601"/>
      </dsp:txXfrm>
    </dsp:sp>
    <dsp:sp modelId="{3A4DF357-3FC5-6646-BF80-63766B3E4A3F}">
      <dsp:nvSpPr>
        <dsp:cNvPr id="0" name=""/>
        <dsp:cNvSpPr/>
      </dsp:nvSpPr>
      <dsp:spPr>
        <a:xfrm>
          <a:off x="8566003" y="2954069"/>
          <a:ext cx="1946002" cy="1167601"/>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Skilled Nursing</a:t>
          </a:r>
        </a:p>
      </dsp:txBody>
      <dsp:txXfrm>
        <a:off x="8566003" y="2954069"/>
        <a:ext cx="1946002" cy="11676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D7B1F-1D5B-E745-9A77-4297A653F1E7}">
      <dsp:nvSpPr>
        <dsp:cNvPr id="0" name=""/>
        <dsp:cNvSpPr/>
      </dsp:nvSpPr>
      <dsp:spPr>
        <a:xfrm>
          <a:off x="0" y="2278"/>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315F7F-BE70-4241-9EA7-2FBEE0349E31}">
      <dsp:nvSpPr>
        <dsp:cNvPr id="0" name=""/>
        <dsp:cNvSpPr/>
      </dsp:nvSpPr>
      <dsp:spPr>
        <a:xfrm>
          <a:off x="0" y="2278"/>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Assisted Living Waiver: targets individuals 65 years or older or individuals ages 21-64 who meet a nursing facility level of care</a:t>
          </a:r>
        </a:p>
      </dsp:txBody>
      <dsp:txXfrm>
        <a:off x="0" y="2278"/>
        <a:ext cx="7505700" cy="777115"/>
      </dsp:txXfrm>
    </dsp:sp>
    <dsp:sp modelId="{5050DF59-2568-1748-95DF-CF6134373638}">
      <dsp:nvSpPr>
        <dsp:cNvPr id="0" name=""/>
        <dsp:cNvSpPr/>
      </dsp:nvSpPr>
      <dsp:spPr>
        <a:xfrm>
          <a:off x="0" y="779394"/>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2BE90-E03B-F945-9D3F-694F9586A20A}">
      <dsp:nvSpPr>
        <dsp:cNvPr id="0" name=""/>
        <dsp:cNvSpPr/>
      </dsp:nvSpPr>
      <dsp:spPr>
        <a:xfrm>
          <a:off x="0" y="779394"/>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Waiver for Californians with Developmental Disabilities: Provides services for individuals with intellectual and developmental disabilities</a:t>
          </a:r>
        </a:p>
      </dsp:txBody>
      <dsp:txXfrm>
        <a:off x="0" y="779394"/>
        <a:ext cx="7505700" cy="777115"/>
      </dsp:txXfrm>
    </dsp:sp>
    <dsp:sp modelId="{879000E1-F2DD-114C-B869-8B0F9454F6A8}">
      <dsp:nvSpPr>
        <dsp:cNvPr id="0" name=""/>
        <dsp:cNvSpPr/>
      </dsp:nvSpPr>
      <dsp:spPr>
        <a:xfrm>
          <a:off x="0" y="1556509"/>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71B777-69CC-EA4E-853A-CAFA0075A5EC}">
      <dsp:nvSpPr>
        <dsp:cNvPr id="0" name=""/>
        <dsp:cNvSpPr/>
      </dsp:nvSpPr>
      <dsp:spPr>
        <a:xfrm>
          <a:off x="0" y="1556509"/>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 </a:t>
          </a:r>
          <a:r>
            <a:rPr lang="en-US" sz="2000" b="1" kern="1200" dirty="0">
              <a:solidFill>
                <a:schemeClr val="bg1"/>
              </a:solidFill>
            </a:rPr>
            <a:t>Home and Community Based Alternatives Waiver: for individuals who are medically fragile and meet a nursing facility level of care</a:t>
          </a:r>
        </a:p>
      </dsp:txBody>
      <dsp:txXfrm>
        <a:off x="0" y="1556509"/>
        <a:ext cx="7505700" cy="777115"/>
      </dsp:txXfrm>
    </dsp:sp>
    <dsp:sp modelId="{1B217B36-8485-E34B-8BC6-DE098AC90D37}">
      <dsp:nvSpPr>
        <dsp:cNvPr id="0" name=""/>
        <dsp:cNvSpPr/>
      </dsp:nvSpPr>
      <dsp:spPr>
        <a:xfrm>
          <a:off x="0" y="2469091"/>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3E0F6-F5FC-CB4C-ACB1-1800D5BC94B9}">
      <dsp:nvSpPr>
        <dsp:cNvPr id="0" name=""/>
        <dsp:cNvSpPr/>
      </dsp:nvSpPr>
      <dsp:spPr>
        <a:xfrm>
          <a:off x="0" y="2333625"/>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ndParaRPr>
        </a:p>
        <a:p>
          <a:pPr marL="0" lvl="0" indent="0" algn="l" defTabSz="889000">
            <a:lnSpc>
              <a:spcPct val="90000"/>
            </a:lnSpc>
            <a:spcBef>
              <a:spcPct val="0"/>
            </a:spcBef>
            <a:spcAft>
              <a:spcPct val="35000"/>
            </a:spcAft>
            <a:buNone/>
          </a:pPr>
          <a:r>
            <a:rPr lang="en-US" sz="2000" kern="1200" dirty="0">
              <a:solidFill>
                <a:schemeClr val="bg1"/>
              </a:solidFill>
            </a:rPr>
            <a:t>Medi-Cal Waiver Program: Targets individuals with HIV/AIDS </a:t>
          </a:r>
        </a:p>
      </dsp:txBody>
      <dsp:txXfrm>
        <a:off x="0" y="2333625"/>
        <a:ext cx="7505700" cy="777115"/>
      </dsp:txXfrm>
    </dsp:sp>
    <dsp:sp modelId="{126132A7-0D1D-BB47-B09C-451FCA8BD9E9}">
      <dsp:nvSpPr>
        <dsp:cNvPr id="0" name=""/>
        <dsp:cNvSpPr/>
      </dsp:nvSpPr>
      <dsp:spPr>
        <a:xfrm>
          <a:off x="0" y="3110740"/>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D83F2-EB5C-4542-A175-48395BC914E3}">
      <dsp:nvSpPr>
        <dsp:cNvPr id="0" name=""/>
        <dsp:cNvSpPr/>
      </dsp:nvSpPr>
      <dsp:spPr>
        <a:xfrm>
          <a:off x="0" y="3110740"/>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US" sz="2000" kern="1200" dirty="0">
            <a:solidFill>
              <a:schemeClr val="bg1"/>
            </a:solidFill>
          </a:endParaRPr>
        </a:p>
        <a:p>
          <a:pPr marL="0" lvl="0" indent="0" algn="l" defTabSz="889000">
            <a:lnSpc>
              <a:spcPct val="90000"/>
            </a:lnSpc>
            <a:spcBef>
              <a:spcPct val="0"/>
            </a:spcBef>
            <a:spcAft>
              <a:spcPct val="35000"/>
            </a:spcAft>
            <a:buNone/>
          </a:pPr>
          <a:r>
            <a:rPr lang="en-US" sz="2000" kern="1200" dirty="0">
              <a:solidFill>
                <a:schemeClr val="bg1"/>
              </a:solidFill>
            </a:rPr>
            <a:t>CA Multipurpose Senior Services Program: for individuals 65 or older </a:t>
          </a:r>
        </a:p>
      </dsp:txBody>
      <dsp:txXfrm>
        <a:off x="0" y="3110740"/>
        <a:ext cx="7505700" cy="777115"/>
      </dsp:txXfrm>
    </dsp:sp>
    <dsp:sp modelId="{C12DE065-46A9-AA46-B30D-3D1C1F862BBA}">
      <dsp:nvSpPr>
        <dsp:cNvPr id="0" name=""/>
        <dsp:cNvSpPr/>
      </dsp:nvSpPr>
      <dsp:spPr>
        <a:xfrm>
          <a:off x="0" y="3887855"/>
          <a:ext cx="750570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B6B26-6DEA-604F-8C4F-FC58FA0A6BD5}">
      <dsp:nvSpPr>
        <dsp:cNvPr id="0" name=""/>
        <dsp:cNvSpPr/>
      </dsp:nvSpPr>
      <dsp:spPr>
        <a:xfrm>
          <a:off x="0" y="3887855"/>
          <a:ext cx="7505700" cy="7771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Program for Individuals with Developmental Disabilities: for individuals with intellectual and developmental disabilities</a:t>
          </a:r>
          <a:r>
            <a:rPr lang="en-US" sz="1800" kern="1200" dirty="0">
              <a:solidFill>
                <a:schemeClr val="bg1"/>
              </a:solidFill>
            </a:rPr>
            <a:t>.</a:t>
          </a:r>
        </a:p>
      </dsp:txBody>
      <dsp:txXfrm>
        <a:off x="0" y="3887855"/>
        <a:ext cx="7505700" cy="7771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C20F42-2377-FC49-9F4C-8F95CEAF536F}">
      <dsp:nvSpPr>
        <dsp:cNvPr id="0" name=""/>
        <dsp:cNvSpPr/>
      </dsp:nvSpPr>
      <dsp:spPr>
        <a:xfrm>
          <a:off x="9978" y="549744"/>
          <a:ext cx="2982590" cy="178955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Referral made from the Community</a:t>
          </a:r>
        </a:p>
      </dsp:txBody>
      <dsp:txXfrm>
        <a:off x="62392" y="602158"/>
        <a:ext cx="2877762" cy="1684726"/>
      </dsp:txXfrm>
    </dsp:sp>
    <dsp:sp modelId="{03808FE8-ADF4-FB4A-8608-AED6A95667EC}">
      <dsp:nvSpPr>
        <dsp:cNvPr id="0" name=""/>
        <dsp:cNvSpPr/>
      </dsp:nvSpPr>
      <dsp:spPr>
        <a:xfrm>
          <a:off x="3255036" y="1074680"/>
          <a:ext cx="632309" cy="73968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255036" y="1222616"/>
        <a:ext cx="442616" cy="443810"/>
      </dsp:txXfrm>
    </dsp:sp>
    <dsp:sp modelId="{663FBAB8-90FA-ED4A-AC42-38740ACD0307}">
      <dsp:nvSpPr>
        <dsp:cNvPr id="0" name=""/>
        <dsp:cNvSpPr/>
      </dsp:nvSpPr>
      <dsp:spPr>
        <a:xfrm>
          <a:off x="4185604" y="549744"/>
          <a:ext cx="2982590" cy="1789554"/>
        </a:xfrm>
        <a:prstGeom prst="roundRect">
          <a:avLst>
            <a:gd name="adj" fmla="val 1000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Defined as medically frail </a:t>
          </a:r>
        </a:p>
      </dsp:txBody>
      <dsp:txXfrm>
        <a:off x="4238018" y="602158"/>
        <a:ext cx="2877762" cy="1684726"/>
      </dsp:txXfrm>
    </dsp:sp>
    <dsp:sp modelId="{CB7318BC-578D-F34A-A103-88868650BCA4}">
      <dsp:nvSpPr>
        <dsp:cNvPr id="0" name=""/>
        <dsp:cNvSpPr/>
      </dsp:nvSpPr>
      <dsp:spPr>
        <a:xfrm>
          <a:off x="7430662" y="1074680"/>
          <a:ext cx="632309" cy="739682"/>
        </a:xfrm>
        <a:prstGeom prst="rightArrow">
          <a:avLst>
            <a:gd name="adj1" fmla="val 60000"/>
            <a:gd name="adj2" fmla="val 50000"/>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430662" y="1222616"/>
        <a:ext cx="442616" cy="443810"/>
      </dsp:txXfrm>
    </dsp:sp>
    <dsp:sp modelId="{A3E78BAB-3039-2747-A8F0-EE6372AEFEF2}">
      <dsp:nvSpPr>
        <dsp:cNvPr id="0" name=""/>
        <dsp:cNvSpPr/>
      </dsp:nvSpPr>
      <dsp:spPr>
        <a:xfrm>
          <a:off x="8361231" y="549744"/>
          <a:ext cx="2982590" cy="1789554"/>
        </a:xfrm>
        <a:prstGeom prst="roundRect">
          <a:avLst>
            <a:gd name="adj" fmla="val 1000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Moved into MF PSH for immediate care and services</a:t>
          </a:r>
        </a:p>
      </dsp:txBody>
      <dsp:txXfrm>
        <a:off x="8413645" y="602158"/>
        <a:ext cx="2877762" cy="1684726"/>
      </dsp:txXfrm>
    </dsp:sp>
    <dsp:sp modelId="{7CB620CD-9C18-5047-AF60-C00485610467}">
      <dsp:nvSpPr>
        <dsp:cNvPr id="0" name=""/>
        <dsp:cNvSpPr/>
      </dsp:nvSpPr>
      <dsp:spPr>
        <a:xfrm rot="5400000">
          <a:off x="9536371" y="2548080"/>
          <a:ext cx="632309" cy="739682"/>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5400000">
        <a:off x="9630621" y="2601767"/>
        <a:ext cx="443810" cy="442616"/>
      </dsp:txXfrm>
    </dsp:sp>
    <dsp:sp modelId="{F33D0DB2-350E-184C-B985-232FB3E3CAD6}">
      <dsp:nvSpPr>
        <dsp:cNvPr id="0" name=""/>
        <dsp:cNvSpPr/>
      </dsp:nvSpPr>
      <dsp:spPr>
        <a:xfrm>
          <a:off x="8361231" y="3532335"/>
          <a:ext cx="2982590" cy="1789554"/>
        </a:xfrm>
        <a:prstGeom prst="roundRect">
          <a:avLst>
            <a:gd name="adj" fmla="val 1000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HCBA waiver application done on intake</a:t>
          </a:r>
        </a:p>
      </dsp:txBody>
      <dsp:txXfrm>
        <a:off x="8413645" y="3584749"/>
        <a:ext cx="2877762" cy="1684726"/>
      </dsp:txXfrm>
    </dsp:sp>
    <dsp:sp modelId="{09CDC091-D5E0-164E-9C8C-8546A56DB39F}">
      <dsp:nvSpPr>
        <dsp:cNvPr id="0" name=""/>
        <dsp:cNvSpPr/>
      </dsp:nvSpPr>
      <dsp:spPr>
        <a:xfrm rot="10800000">
          <a:off x="7466454" y="4057270"/>
          <a:ext cx="632309" cy="739682"/>
        </a:xfrm>
        <a:prstGeom prst="rightArrow">
          <a:avLst>
            <a:gd name="adj1" fmla="val 60000"/>
            <a:gd name="adj2" fmla="val 50000"/>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7656147" y="4205206"/>
        <a:ext cx="442616" cy="443810"/>
      </dsp:txXfrm>
    </dsp:sp>
    <dsp:sp modelId="{07E814BE-AB65-D34E-AB34-AFCD52BB7CB3}">
      <dsp:nvSpPr>
        <dsp:cNvPr id="0" name=""/>
        <dsp:cNvSpPr/>
      </dsp:nvSpPr>
      <dsp:spPr>
        <a:xfrm>
          <a:off x="4185604" y="3532335"/>
          <a:ext cx="2982590" cy="1789554"/>
        </a:xfrm>
        <a:prstGeom prst="roundRect">
          <a:avLst>
            <a:gd name="adj" fmla="val 1000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Upon HCBA enrollment billing for services commences</a:t>
          </a:r>
        </a:p>
      </dsp:txBody>
      <dsp:txXfrm>
        <a:off x="4238018" y="3584749"/>
        <a:ext cx="2877762" cy="1684726"/>
      </dsp:txXfrm>
    </dsp:sp>
    <dsp:sp modelId="{39012E88-337B-D44C-A4A0-7A549FF47EC0}">
      <dsp:nvSpPr>
        <dsp:cNvPr id="0" name=""/>
        <dsp:cNvSpPr/>
      </dsp:nvSpPr>
      <dsp:spPr>
        <a:xfrm rot="10800000">
          <a:off x="3290827" y="4057270"/>
          <a:ext cx="632309" cy="739682"/>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480520" y="4205206"/>
        <a:ext cx="442616" cy="443810"/>
      </dsp:txXfrm>
    </dsp:sp>
    <dsp:sp modelId="{10154122-65F5-7D41-9139-0440F64A608B}">
      <dsp:nvSpPr>
        <dsp:cNvPr id="0" name=""/>
        <dsp:cNvSpPr/>
      </dsp:nvSpPr>
      <dsp:spPr>
        <a:xfrm>
          <a:off x="9978" y="3532335"/>
          <a:ext cx="2982590" cy="1789554"/>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Resident is reviewed every 6 months to adjust authorized services as necessary</a:t>
          </a:r>
        </a:p>
      </dsp:txBody>
      <dsp:txXfrm>
        <a:off x="62392" y="3584749"/>
        <a:ext cx="2877762" cy="168472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323EA-D38C-F44D-9108-B17793B67929}" type="datetimeFigureOut">
              <a:rPr lang="en-US" smtClean="0"/>
              <a:t>5/15/23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486FE7-1F65-6B41-A5CF-C94791B5B0AE}" type="slidenum">
              <a:rPr lang="en-US" smtClean="0"/>
              <a:t>‹#›</a:t>
            </a:fld>
            <a:endParaRPr lang="en-US"/>
          </a:p>
        </p:txBody>
      </p:sp>
    </p:spTree>
    <p:extLst>
      <p:ext uri="{BB962C8B-B14F-4D97-AF65-F5344CB8AC3E}">
        <p14:creationId xmlns:p14="http://schemas.microsoft.com/office/powerpoint/2010/main" val="326348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 new organization, founded in early 2021</a:t>
            </a:r>
          </a:p>
          <a:p>
            <a:r>
              <a:rPr lang="en-US" dirty="0"/>
              <a:t>Worth saying that we were founded by nurses, myself and my co-founder are NPs</a:t>
            </a:r>
          </a:p>
          <a:p>
            <a:r>
              <a:rPr lang="en-US" dirty="0"/>
              <a:t>We have between 60 and 70 employees now, mostly clinical staff</a:t>
            </a:r>
          </a:p>
          <a:p>
            <a:endParaRPr lang="en-US" dirty="0"/>
          </a:p>
          <a:p>
            <a:r>
              <a:rPr lang="en-US" dirty="0"/>
              <a:t>Really focus on people who have been chronically homeless and are experiencing severe illness, either acute or chronic</a:t>
            </a:r>
          </a:p>
          <a:p>
            <a:r>
              <a:rPr lang="en-US" dirty="0"/>
              <a:t>We work in an environment where health care and housing work for marginalized people are often separate and siloed and we have tried to create solutions to that problem</a:t>
            </a:r>
          </a:p>
          <a:p>
            <a:endParaRPr lang="en-US" dirty="0"/>
          </a:p>
          <a:p>
            <a:r>
              <a:rPr lang="en-US" dirty="0"/>
              <a:t>Provide clinical care at two respite facilities in the county, as well as two large Permanent Supportive Housing centers that are home to some very sick people. We do some less intensive clinical work at a couple of emergency shelters in the county and we do quite a bit of clinical consulting for agencies working with the unhoused population.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3</a:t>
            </a:fld>
            <a:endParaRPr lang="en-US"/>
          </a:p>
        </p:txBody>
      </p:sp>
    </p:spTree>
    <p:extLst>
      <p:ext uri="{BB962C8B-B14F-4D97-AF65-F5344CB8AC3E}">
        <p14:creationId xmlns:p14="http://schemas.microsoft.com/office/powerpoint/2010/main" val="98062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county gave us a year of funding, we staffed the site with nurses, Home Health Aides and a lot of unlicensed personal care: people who helped clean rooms, get groceries, helped escort people to appointments, and basic unskilled ADL support. But, this is housing, not an institution. People can come and go as they please, they can refuse care, they can have visitors, they can decide what they want to participate in and what they don’t. </a:t>
            </a:r>
          </a:p>
          <a:p>
            <a:endParaRPr lang="en-US" dirty="0"/>
          </a:p>
          <a:p>
            <a:r>
              <a:rPr lang="en-US" dirty="0"/>
              <a:t>Different than “compliance contingent” care that we find elsewhere.</a:t>
            </a:r>
          </a:p>
          <a:p>
            <a:endParaRPr lang="en-US" dirty="0"/>
          </a:p>
          <a:p>
            <a:r>
              <a:rPr lang="en-US" dirty="0"/>
              <a:t>This was a pilot program we aimed to create a place where these folks could live in a community based setting no matter how sick they got or how much help they needed up to and including end of life care.  </a:t>
            </a:r>
          </a:p>
        </p:txBody>
      </p:sp>
      <p:sp>
        <p:nvSpPr>
          <p:cNvPr id="4" name="Slide Number Placeholder 3"/>
          <p:cNvSpPr>
            <a:spLocks noGrp="1"/>
          </p:cNvSpPr>
          <p:nvPr>
            <p:ph type="sldNum" sz="quarter" idx="5"/>
          </p:nvPr>
        </p:nvSpPr>
        <p:spPr/>
        <p:txBody>
          <a:bodyPr/>
          <a:lstStyle/>
          <a:p>
            <a:fld id="{32486FE7-1F65-6B41-A5CF-C94791B5B0AE}" type="slidenum">
              <a:rPr lang="en-US" smtClean="0"/>
              <a:t>12</a:t>
            </a:fld>
            <a:endParaRPr lang="en-US"/>
          </a:p>
        </p:txBody>
      </p:sp>
    </p:spTree>
    <p:extLst>
      <p:ext uri="{BB962C8B-B14F-4D97-AF65-F5344CB8AC3E}">
        <p14:creationId xmlns:p14="http://schemas.microsoft.com/office/powerpoint/2010/main" val="918362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States have the ability to develop programs that serve people in the community, and keep them out of nursing homes and </a:t>
            </a:r>
            <a:r>
              <a:rPr lang="en-US" dirty="0" err="1"/>
              <a:t>insitituions</a:t>
            </a:r>
            <a:r>
              <a:rPr lang="en-US" dirty="0"/>
              <a:t>. </a:t>
            </a:r>
          </a:p>
          <a:p>
            <a:endParaRPr lang="en-US" dirty="0"/>
          </a:p>
          <a:p>
            <a:r>
              <a:rPr lang="en-US" dirty="0"/>
              <a:t>Third point: you basically have to be sick enough for long term nursing home care.</a:t>
            </a:r>
          </a:p>
          <a:p>
            <a:endParaRPr lang="en-US" dirty="0"/>
          </a:p>
          <a:p>
            <a:r>
              <a:rPr lang="en-US" dirty="0"/>
              <a:t>States can tailor services within waiver programs to meet the needs of certain groups, will show examples of this within CA</a:t>
            </a:r>
          </a:p>
          <a:p>
            <a:endParaRPr lang="en-US" dirty="0"/>
          </a:p>
          <a:p>
            <a:r>
              <a:rPr lang="en-US" dirty="0"/>
              <a:t>Biden talks about this!</a:t>
            </a:r>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13</a:t>
            </a:fld>
            <a:endParaRPr lang="en-US"/>
          </a:p>
        </p:txBody>
      </p:sp>
    </p:spTree>
    <p:extLst>
      <p:ext uri="{BB962C8B-B14F-4D97-AF65-F5344CB8AC3E}">
        <p14:creationId xmlns:p14="http://schemas.microsoft.com/office/powerpoint/2010/main" val="401034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waivers provide all these things, but it’s an example. The total list is actually much longer.</a:t>
            </a:r>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14</a:t>
            </a:fld>
            <a:endParaRPr lang="en-US"/>
          </a:p>
        </p:txBody>
      </p:sp>
    </p:spTree>
    <p:extLst>
      <p:ext uri="{BB962C8B-B14F-4D97-AF65-F5344CB8AC3E}">
        <p14:creationId xmlns:p14="http://schemas.microsoft.com/office/powerpoint/2010/main" val="2982998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CA offers, different states offer variations. Example of tailored programs. </a:t>
            </a:r>
          </a:p>
          <a:p>
            <a:endParaRPr lang="en-US" dirty="0"/>
          </a:p>
          <a:p>
            <a:r>
              <a:rPr lang="en-US" dirty="0"/>
              <a:t>Two different waivers that target folks who are medically frail the Assisted living Waiver, and the Home and Community Based Alternatives waiver: that’s in bold because I’m going to talk more about that.</a:t>
            </a:r>
          </a:p>
          <a:p>
            <a:endParaRPr lang="en-US" dirty="0"/>
          </a:p>
          <a:p>
            <a:r>
              <a:rPr lang="en-US" dirty="0"/>
              <a:t>There are two different waivers for people with intellectual or developmental disabilities that would meet the standard for an Intensive Care Facility </a:t>
            </a:r>
          </a:p>
          <a:p>
            <a:endParaRPr lang="en-US" dirty="0"/>
          </a:p>
          <a:p>
            <a:r>
              <a:rPr lang="en-US" dirty="0"/>
              <a:t>One that targets seniors specifically, the Multipurpose Senior Services Program</a:t>
            </a:r>
          </a:p>
          <a:p>
            <a:endParaRPr lang="en-US" dirty="0"/>
          </a:p>
          <a:p>
            <a:r>
              <a:rPr lang="en-US" dirty="0"/>
              <a:t>And one specifically for people living with HIV/AIDS</a:t>
            </a:r>
          </a:p>
          <a:p>
            <a:endParaRPr lang="en-US" dirty="0"/>
          </a:p>
          <a:p>
            <a:r>
              <a:rPr lang="en-US" dirty="0"/>
              <a:t>If you’re interested: google HCBS waivers, your state. You’ll get an explanation of what your state offers, and it probably looks something like this. </a:t>
            </a:r>
          </a:p>
        </p:txBody>
      </p:sp>
      <p:sp>
        <p:nvSpPr>
          <p:cNvPr id="4" name="Slide Number Placeholder 3"/>
          <p:cNvSpPr>
            <a:spLocks noGrp="1"/>
          </p:cNvSpPr>
          <p:nvPr>
            <p:ph type="sldNum" sz="quarter" idx="5"/>
          </p:nvPr>
        </p:nvSpPr>
        <p:spPr/>
        <p:txBody>
          <a:bodyPr/>
          <a:lstStyle/>
          <a:p>
            <a:fld id="{32486FE7-1F65-6B41-A5CF-C94791B5B0AE}" type="slidenum">
              <a:rPr lang="en-US" smtClean="0"/>
              <a:t>15</a:t>
            </a:fld>
            <a:endParaRPr lang="en-US"/>
          </a:p>
        </p:txBody>
      </p:sp>
    </p:spTree>
    <p:extLst>
      <p:ext uri="{BB962C8B-B14F-4D97-AF65-F5344CB8AC3E}">
        <p14:creationId xmlns:p14="http://schemas.microsoft.com/office/powerpoint/2010/main" val="378833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HCBA WAIVER is what we enroll our Oak Days residents in and what we leverage to provide care. This waiver can be provided anywhere, and provides up to 24 hours of skilled nursing care. </a:t>
            </a:r>
          </a:p>
          <a:p>
            <a:endParaRPr lang="en-US" dirty="0"/>
          </a:p>
          <a:p>
            <a:r>
              <a:rPr lang="en-US" dirty="0"/>
              <a:t>ADL support in the form of HHA care</a:t>
            </a:r>
          </a:p>
          <a:p>
            <a:r>
              <a:rPr lang="en-US" dirty="0"/>
              <a:t>Also provides “Habilitation Services” which anywhere else would be called medical case management, but in practice means that each HCBA enrolled client has a licensed LCSW that tracks appointments, hospitalizations and helps coordinate care as well as some other social services. </a:t>
            </a:r>
          </a:p>
          <a:p>
            <a:endParaRPr lang="en-US" dirty="0"/>
          </a:p>
          <a:p>
            <a:r>
              <a:rPr lang="en-US" dirty="0"/>
              <a:t>Side bar shows everything skilled nursing services cover, up to including someone on a home vent if needed.</a:t>
            </a:r>
          </a:p>
          <a:p>
            <a:endParaRPr lang="en-US" dirty="0"/>
          </a:p>
          <a:p>
            <a:r>
              <a:rPr lang="en-US" dirty="0"/>
              <a:t>Each county in California has a waiver agency that processes these applications and then coordinates the services once approved. So the waiver agency may approve 40 hours a week of ADL support, 8 hours a week of nursing services, and 4 hours a week of habilitation (this is an example) for an applicant, and then every 6 months that gets reassessed to evaluate if needs have changed. </a:t>
            </a:r>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16</a:t>
            </a:fld>
            <a:endParaRPr lang="en-US"/>
          </a:p>
        </p:txBody>
      </p:sp>
    </p:spTree>
    <p:extLst>
      <p:ext uri="{BB962C8B-B14F-4D97-AF65-F5344CB8AC3E}">
        <p14:creationId xmlns:p14="http://schemas.microsoft.com/office/powerpoint/2010/main" val="2018747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we bring in eligible clients from the community now. </a:t>
            </a:r>
          </a:p>
        </p:txBody>
      </p:sp>
      <p:sp>
        <p:nvSpPr>
          <p:cNvPr id="4" name="Slide Number Placeholder 3"/>
          <p:cNvSpPr>
            <a:spLocks noGrp="1"/>
          </p:cNvSpPr>
          <p:nvPr>
            <p:ph type="sldNum" sz="quarter" idx="5"/>
          </p:nvPr>
        </p:nvSpPr>
        <p:spPr/>
        <p:txBody>
          <a:bodyPr/>
          <a:lstStyle/>
          <a:p>
            <a:fld id="{32486FE7-1F65-6B41-A5CF-C94791B5B0AE}" type="slidenum">
              <a:rPr lang="en-US" smtClean="0"/>
              <a:t>17</a:t>
            </a:fld>
            <a:endParaRPr lang="en-US"/>
          </a:p>
        </p:txBody>
      </p:sp>
    </p:spTree>
    <p:extLst>
      <p:ext uri="{BB962C8B-B14F-4D97-AF65-F5344CB8AC3E}">
        <p14:creationId xmlns:p14="http://schemas.microsoft.com/office/powerpoint/2010/main" val="252337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Reimbursement is bad. In CA nursing care is reimbursed at about 60 or 70 percent of what you could actually get away with paying a nurse in the Bay Area.</a:t>
            </a:r>
          </a:p>
          <a:p>
            <a:endParaRPr lang="en-US" dirty="0"/>
          </a:p>
          <a:p>
            <a:r>
              <a:rPr lang="en-US" dirty="0"/>
              <a:t>If we cohort clients in one place and pay nursing and HHA staff from pooled funds from billing, we have been able to reimburse nursing and other clinical staff at a rate that allows us to hire and retain people. </a:t>
            </a:r>
          </a:p>
          <a:p>
            <a:endParaRPr lang="en-US" dirty="0"/>
          </a:p>
          <a:p>
            <a:r>
              <a:rPr lang="en-US" dirty="0"/>
              <a:t>A certified home health agency has to be engaged. </a:t>
            </a:r>
          </a:p>
          <a:p>
            <a:endParaRPr lang="en-US" dirty="0"/>
          </a:p>
          <a:p>
            <a:r>
              <a:rPr lang="en-US" dirty="0"/>
              <a:t>It takes about 12 months to start billing for an individual. The application is complicated, the waiver agency is probably very backed up, billing is like learning a completely different language. It took us a little over 16 months to get off of county funds and become completely HCBA billing dependent. </a:t>
            </a:r>
          </a:p>
          <a:p>
            <a:endParaRPr lang="en-US" dirty="0"/>
          </a:p>
          <a:p>
            <a:r>
              <a:rPr lang="en-US" dirty="0"/>
              <a:t>We are not a housing agency, we partner with housing agencies who do all the housing stuff: security and logistics and food, etc. It’s important to find one that takes the same approach to radical compassion and harm reduction that we do. </a:t>
            </a:r>
          </a:p>
        </p:txBody>
      </p:sp>
      <p:sp>
        <p:nvSpPr>
          <p:cNvPr id="4" name="Slide Number Placeholder 3"/>
          <p:cNvSpPr>
            <a:spLocks noGrp="1"/>
          </p:cNvSpPr>
          <p:nvPr>
            <p:ph type="sldNum" sz="quarter" idx="5"/>
          </p:nvPr>
        </p:nvSpPr>
        <p:spPr/>
        <p:txBody>
          <a:bodyPr/>
          <a:lstStyle/>
          <a:p>
            <a:fld id="{32486FE7-1F65-6B41-A5CF-C94791B5B0AE}" type="slidenum">
              <a:rPr lang="en-US" smtClean="0"/>
              <a:t>20</a:t>
            </a:fld>
            <a:endParaRPr lang="en-US"/>
          </a:p>
        </p:txBody>
      </p:sp>
    </p:spTree>
    <p:extLst>
      <p:ext uri="{BB962C8B-B14F-4D97-AF65-F5344CB8AC3E}">
        <p14:creationId xmlns:p14="http://schemas.microsoft.com/office/powerpoint/2010/main" val="3762137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examined utilization of tertiary care centers (ER, inpatient and SNFs, including psychiatric </a:t>
            </a:r>
            <a:r>
              <a:rPr lang="en-US" dirty="0" err="1"/>
              <a:t>Ers</a:t>
            </a:r>
            <a:r>
              <a:rPr lang="en-US" dirty="0"/>
              <a:t>) of our medically fragile homeless population 6 months prior to them moving into Oak Days and the 6 months after. </a:t>
            </a:r>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21</a:t>
            </a:fld>
            <a:endParaRPr lang="en-US"/>
          </a:p>
        </p:txBody>
      </p:sp>
    </p:spTree>
    <p:extLst>
      <p:ext uri="{BB962C8B-B14F-4D97-AF65-F5344CB8AC3E}">
        <p14:creationId xmlns:p14="http://schemas.microsoft.com/office/powerpoint/2010/main" val="3945790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Who’s saving this money?</a:t>
            </a:r>
          </a:p>
          <a:p>
            <a:endParaRPr lang="en-US" dirty="0"/>
          </a:p>
          <a:p>
            <a:r>
              <a:rPr lang="en-US" dirty="0"/>
              <a:t>To some extent, the hospitals, who lose a lot of money on Medicaid patients, particularly if they have prolonged length of stay because of complicated discharge</a:t>
            </a:r>
          </a:p>
          <a:p>
            <a:r>
              <a:rPr lang="en-US" dirty="0"/>
              <a:t>But safety net hospitals do make up quite a bit of that lost money with federal dollars.</a:t>
            </a:r>
          </a:p>
          <a:p>
            <a:endParaRPr lang="en-US" dirty="0"/>
          </a:p>
          <a:p>
            <a:r>
              <a:rPr lang="en-US" dirty="0"/>
              <a:t>We are really saving Medi-caid money. In Alameda County we have two </a:t>
            </a:r>
            <a:r>
              <a:rPr lang="en-US" dirty="0" err="1"/>
              <a:t>medi</a:t>
            </a:r>
            <a:r>
              <a:rPr lang="en-US" dirty="0"/>
              <a:t>-caid providers, one primary one, and they are the ones really benefiting from this program from a cost savings perspective. When we think about who should pay for start up funding for more programs like this, they are the ones who, should be.</a:t>
            </a:r>
          </a:p>
          <a:p>
            <a:endParaRPr lang="en-US" dirty="0"/>
          </a:p>
          <a:p>
            <a:r>
              <a:rPr lang="en-US" dirty="0"/>
              <a:t>More importantly….the people </a:t>
            </a:r>
          </a:p>
        </p:txBody>
      </p:sp>
      <p:sp>
        <p:nvSpPr>
          <p:cNvPr id="4" name="Slide Number Placeholder 3"/>
          <p:cNvSpPr>
            <a:spLocks noGrp="1"/>
          </p:cNvSpPr>
          <p:nvPr>
            <p:ph type="sldNum" sz="quarter" idx="5"/>
          </p:nvPr>
        </p:nvSpPr>
        <p:spPr/>
        <p:txBody>
          <a:bodyPr/>
          <a:lstStyle/>
          <a:p>
            <a:fld id="{32486FE7-1F65-6B41-A5CF-C94791B5B0AE}" type="slidenum">
              <a:rPr lang="en-US" smtClean="0"/>
              <a:t>22</a:t>
            </a:fld>
            <a:endParaRPr lang="en-US"/>
          </a:p>
        </p:txBody>
      </p:sp>
    </p:spTree>
    <p:extLst>
      <p:ext uri="{BB962C8B-B14F-4D97-AF65-F5344CB8AC3E}">
        <p14:creationId xmlns:p14="http://schemas.microsoft.com/office/powerpoint/2010/main" val="638856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mentioned a couple times that care has to be provided by a Home Health Agency: this is true for most waiver programs. </a:t>
            </a:r>
          </a:p>
          <a:p>
            <a:r>
              <a:rPr lang="en-US" dirty="0"/>
              <a:t>Our vision was to set up everything and engage a HHA</a:t>
            </a:r>
          </a:p>
          <a:p>
            <a:r>
              <a:rPr lang="en-US" dirty="0"/>
              <a:t>Instead…. </a:t>
            </a:r>
          </a:p>
          <a:p>
            <a:r>
              <a:rPr lang="en-US" dirty="0"/>
              <a:t>The good news was that we got to still be the hands on providers of a population we genuinely care about. </a:t>
            </a:r>
          </a:p>
          <a:p>
            <a:endParaRPr lang="en-US" dirty="0"/>
          </a:p>
          <a:p>
            <a:r>
              <a:rPr lang="en-US" dirty="0"/>
              <a:t>Regulatory hurdles: you must engage a waiver agency, you must partner with another entity that is designated to provide Habilitation, Billing is ON PAPER, </a:t>
            </a:r>
          </a:p>
          <a:p>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23</a:t>
            </a:fld>
            <a:endParaRPr lang="en-US"/>
          </a:p>
        </p:txBody>
      </p:sp>
    </p:spTree>
    <p:extLst>
      <p:ext uri="{BB962C8B-B14F-4D97-AF65-F5344CB8AC3E}">
        <p14:creationId xmlns:p14="http://schemas.microsoft.com/office/powerpoint/2010/main" val="4171324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Oakland is the center of the county. Alameda County is the second most populated county in CA, second to LA. Larger than SF, orange county, San Diego… other places you hear from quite a bit.</a:t>
            </a:r>
          </a:p>
          <a:p>
            <a:endParaRPr lang="en-US" dirty="0"/>
          </a:p>
          <a:p>
            <a:r>
              <a:rPr lang="en-US" dirty="0"/>
              <a:t>The shelters we do have are largely disconnected, which is to say they are run by independent operators and there are almost no medical or clinical resources in the shelters. </a:t>
            </a:r>
          </a:p>
          <a:p>
            <a:endParaRPr lang="en-US" dirty="0"/>
          </a:p>
          <a:p>
            <a:r>
              <a:rPr lang="en-US" dirty="0"/>
              <a:t>Lack of shelter options in our community. This leads to poorer health outcomes for our homeless community. </a:t>
            </a:r>
          </a:p>
        </p:txBody>
      </p:sp>
      <p:sp>
        <p:nvSpPr>
          <p:cNvPr id="4" name="Slide Number Placeholder 3"/>
          <p:cNvSpPr>
            <a:spLocks noGrp="1"/>
          </p:cNvSpPr>
          <p:nvPr>
            <p:ph type="sldNum" sz="quarter" idx="5"/>
          </p:nvPr>
        </p:nvSpPr>
        <p:spPr/>
        <p:txBody>
          <a:bodyPr/>
          <a:lstStyle/>
          <a:p>
            <a:fld id="{32486FE7-1F65-6B41-A5CF-C94791B5B0AE}" type="slidenum">
              <a:rPr lang="en-US" smtClean="0"/>
              <a:t>4</a:t>
            </a:fld>
            <a:endParaRPr lang="en-US"/>
          </a:p>
        </p:txBody>
      </p:sp>
    </p:spTree>
    <p:extLst>
      <p:ext uri="{BB962C8B-B14F-4D97-AF65-F5344CB8AC3E}">
        <p14:creationId xmlns:p14="http://schemas.microsoft.com/office/powerpoint/2010/main" val="312825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information comes from the Point In Time Survey: self reported data.</a:t>
            </a:r>
          </a:p>
          <a:p>
            <a:endParaRPr lang="en-US" dirty="0"/>
          </a:p>
          <a:p>
            <a:r>
              <a:rPr lang="en-US" dirty="0"/>
              <a:t>We have lots of sick and disabled people on the streets in our community. </a:t>
            </a:r>
          </a:p>
        </p:txBody>
      </p:sp>
      <p:sp>
        <p:nvSpPr>
          <p:cNvPr id="4" name="Slide Number Placeholder 3"/>
          <p:cNvSpPr>
            <a:spLocks noGrp="1"/>
          </p:cNvSpPr>
          <p:nvPr>
            <p:ph type="sldNum" sz="quarter" idx="5"/>
          </p:nvPr>
        </p:nvSpPr>
        <p:spPr/>
        <p:txBody>
          <a:bodyPr/>
          <a:lstStyle/>
          <a:p>
            <a:fld id="{32486FE7-1F65-6B41-A5CF-C94791B5B0AE}" type="slidenum">
              <a:rPr lang="en-US" smtClean="0"/>
              <a:t>5</a:t>
            </a:fld>
            <a:endParaRPr lang="en-US"/>
          </a:p>
        </p:txBody>
      </p:sp>
    </p:spTree>
    <p:extLst>
      <p:ext uri="{BB962C8B-B14F-4D97-AF65-F5344CB8AC3E}">
        <p14:creationId xmlns:p14="http://schemas.microsoft.com/office/powerpoint/2010/main" val="2229151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Alameda County participated in Project </a:t>
            </a:r>
            <a:r>
              <a:rPr lang="en-US" dirty="0" err="1"/>
              <a:t>Roomkey</a:t>
            </a:r>
            <a:r>
              <a:rPr lang="en-US" dirty="0"/>
              <a:t>, an enormous emergency housing effort that sheltered thousands of PEH during the COVID-19 Pandemic. The program targeted people who were thought to be at high risk for COVID – 19, and to decompress shelters and encampments. Also included an isolation and quarantine program</a:t>
            </a:r>
          </a:p>
          <a:p>
            <a:endParaRPr lang="en-US" dirty="0"/>
          </a:p>
          <a:p>
            <a:r>
              <a:rPr lang="en-US" dirty="0"/>
              <a:t>Myself and the other co founder of Cardea Health were hired by Alameda County to be the medical directors </a:t>
            </a:r>
          </a:p>
          <a:p>
            <a:endParaRPr lang="en-US" dirty="0"/>
          </a:p>
          <a:p>
            <a:r>
              <a:rPr lang="en-US" dirty="0"/>
              <a:t>A lot of this was pretty chaotic…not a lot of screening, list of risk factors was unclear. Ended up with well over 3000 people in several hotels, and we provided over 12000 Isolation/Quarantine stays.</a:t>
            </a:r>
          </a:p>
          <a:p>
            <a:endParaRPr lang="en-US" dirty="0"/>
          </a:p>
          <a:p>
            <a:r>
              <a:rPr lang="en-US" dirty="0"/>
              <a:t>This was an enormous opportunity to house people, and our county put forth a truly amazing effort, with housing navigation services in every hotel, housed thousands of people from the program. </a:t>
            </a:r>
          </a:p>
          <a:p>
            <a:endParaRPr lang="en-US" dirty="0"/>
          </a:p>
          <a:p>
            <a:r>
              <a:rPr lang="en-US" dirty="0"/>
              <a:t>But, as Alexis and I took over medical directorship and began to understand the population in the hotels we identified many people who were really, really ill. Needed ADL support, needed intensive clinical services, were “ICU eligible at baseline” or truly belonged in a SNF. Not </a:t>
            </a:r>
            <a:r>
              <a:rPr lang="en-US" dirty="0" err="1"/>
              <a:t>housable</a:t>
            </a:r>
            <a:endParaRPr lang="en-US" dirty="0"/>
          </a:p>
          <a:p>
            <a:endParaRPr lang="en-US" dirty="0"/>
          </a:p>
        </p:txBody>
      </p:sp>
      <p:sp>
        <p:nvSpPr>
          <p:cNvPr id="4" name="Slide Number Placeholder 3"/>
          <p:cNvSpPr>
            <a:spLocks noGrp="1"/>
          </p:cNvSpPr>
          <p:nvPr>
            <p:ph type="sldNum" sz="quarter" idx="5"/>
          </p:nvPr>
        </p:nvSpPr>
        <p:spPr/>
        <p:txBody>
          <a:bodyPr/>
          <a:lstStyle/>
          <a:p>
            <a:fld id="{32486FE7-1F65-6B41-A5CF-C94791B5B0AE}" type="slidenum">
              <a:rPr lang="en-US" smtClean="0"/>
              <a:t>6</a:t>
            </a:fld>
            <a:endParaRPr lang="en-US"/>
          </a:p>
        </p:txBody>
      </p:sp>
    </p:spTree>
    <p:extLst>
      <p:ext uri="{BB962C8B-B14F-4D97-AF65-F5344CB8AC3E}">
        <p14:creationId xmlns:p14="http://schemas.microsoft.com/office/powerpoint/2010/main" val="71172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any other situation, outside of the COVID-19 pandemic, those people would be excluded from shelter. What we see is that living on the street accelerates the aging process, accelerates chronic illness, people get sicker and sicker and a cycle develops where they show up in emergency departments, get hospitalized, maybe get sent to a skilled nursing facility where best case they get to stay 90 days, more likely they AMA or they have a short stay, they end up back on the street, they don’t have their meds, can’t get to their follow ups, get sick again, and repeat cycle and every time they get sicker and sicker. </a:t>
            </a:r>
          </a:p>
          <a:p>
            <a:endParaRPr lang="en-US" dirty="0"/>
          </a:p>
          <a:p>
            <a:r>
              <a:rPr lang="en-US" dirty="0"/>
              <a:t>As people need more help, become more functionally compromised to the point where they really require clinical support they become ineligible for housing options. Shelters won’t take you if you have weeping wounds or you are incontinent, if you need help with meds that excludes you from housing, and eventually they get to the point where they wouldn’t succeed in independent housing because they are too sick, and sticking them in a studio apartment by themselves is almost a guarantee that they will fall right back into homelessness. </a:t>
            </a:r>
          </a:p>
        </p:txBody>
      </p:sp>
      <p:sp>
        <p:nvSpPr>
          <p:cNvPr id="4" name="Slide Number Placeholder 3"/>
          <p:cNvSpPr>
            <a:spLocks noGrp="1"/>
          </p:cNvSpPr>
          <p:nvPr>
            <p:ph type="sldNum" sz="quarter" idx="5"/>
          </p:nvPr>
        </p:nvSpPr>
        <p:spPr/>
        <p:txBody>
          <a:bodyPr/>
          <a:lstStyle/>
          <a:p>
            <a:fld id="{32486FE7-1F65-6B41-A5CF-C94791B5B0AE}" type="slidenum">
              <a:rPr lang="en-US" smtClean="0"/>
              <a:t>7</a:t>
            </a:fld>
            <a:endParaRPr lang="en-US"/>
          </a:p>
        </p:txBody>
      </p:sp>
    </p:spTree>
    <p:extLst>
      <p:ext uri="{BB962C8B-B14F-4D97-AF65-F5344CB8AC3E}">
        <p14:creationId xmlns:p14="http://schemas.microsoft.com/office/powerpoint/2010/main" val="1216162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bullet is what I just described:</a:t>
            </a:r>
          </a:p>
          <a:p>
            <a:endParaRPr lang="en-US" dirty="0"/>
          </a:p>
          <a:p>
            <a:r>
              <a:rPr lang="en-US" dirty="0"/>
              <a:t>Second: the population is younger than those typically found in custodial care or a SNF, they want to be able to come and and go, do what they want to do, enjoy the lack of restrictions that everyone else has. </a:t>
            </a:r>
          </a:p>
          <a:p>
            <a:endParaRPr lang="en-US" dirty="0"/>
          </a:p>
          <a:p>
            <a:endParaRPr lang="en-US" dirty="0"/>
          </a:p>
          <a:p>
            <a:endParaRPr lang="en-US" dirty="0"/>
          </a:p>
          <a:p>
            <a:r>
              <a:rPr lang="en-US" dirty="0"/>
              <a:t>The options that are out there for housing, like Residential Care Facilities, or Board and Cares (housing that often has some level of clinical services) are really hard to access, you have to be savvy and know how to navigate the system and have all your benefits and documents in order….not something PEH are set up to succeed with.</a:t>
            </a:r>
          </a:p>
          <a:p>
            <a:endParaRPr lang="en-US" dirty="0"/>
          </a:p>
          <a:p>
            <a:r>
              <a:rPr lang="en-US" dirty="0"/>
              <a:t>This is problem across the county </a:t>
            </a:r>
          </a:p>
        </p:txBody>
      </p:sp>
      <p:sp>
        <p:nvSpPr>
          <p:cNvPr id="4" name="Slide Number Placeholder 3"/>
          <p:cNvSpPr>
            <a:spLocks noGrp="1"/>
          </p:cNvSpPr>
          <p:nvPr>
            <p:ph type="sldNum" sz="quarter" idx="5"/>
          </p:nvPr>
        </p:nvSpPr>
        <p:spPr/>
        <p:txBody>
          <a:bodyPr/>
          <a:lstStyle/>
          <a:p>
            <a:fld id="{32486FE7-1F65-6B41-A5CF-C94791B5B0AE}" type="slidenum">
              <a:rPr lang="en-US" smtClean="0"/>
              <a:t>8</a:t>
            </a:fld>
            <a:endParaRPr lang="en-US"/>
          </a:p>
        </p:txBody>
      </p:sp>
    </p:spTree>
    <p:extLst>
      <p:ext uri="{BB962C8B-B14F-4D97-AF65-F5344CB8AC3E}">
        <p14:creationId xmlns:p14="http://schemas.microsoft.com/office/powerpoint/2010/main" val="421857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More things about how the system set up for people who need clinical support doesn’t serve the unhoused </a:t>
            </a:r>
            <a:r>
              <a:rPr lang="en-US" dirty="0" err="1"/>
              <a:t>poplution</a:t>
            </a:r>
            <a:r>
              <a:rPr lang="en-US" dirty="0"/>
              <a:t>.</a:t>
            </a:r>
          </a:p>
          <a:p>
            <a:endParaRPr lang="en-US" dirty="0"/>
          </a:p>
          <a:p>
            <a:r>
              <a:rPr lang="en-US" dirty="0"/>
              <a:t>They struggle in institutional care but they are also not wanted there, lets be honest.</a:t>
            </a:r>
          </a:p>
          <a:p>
            <a:endParaRPr lang="en-US" dirty="0"/>
          </a:p>
          <a:p>
            <a:r>
              <a:rPr lang="en-US" dirty="0"/>
              <a:t>It’s hard to find a SNF bed in our county even if you are housed, </a:t>
            </a:r>
            <a:r>
              <a:rPr lang="en-US" dirty="0" err="1"/>
              <a:t>medi</a:t>
            </a:r>
            <a:r>
              <a:rPr lang="en-US" dirty="0"/>
              <a:t>-caid is not a good payer, and it’s short term. </a:t>
            </a:r>
          </a:p>
        </p:txBody>
      </p:sp>
      <p:sp>
        <p:nvSpPr>
          <p:cNvPr id="4" name="Slide Number Placeholder 3"/>
          <p:cNvSpPr>
            <a:spLocks noGrp="1"/>
          </p:cNvSpPr>
          <p:nvPr>
            <p:ph type="sldNum" sz="quarter" idx="5"/>
          </p:nvPr>
        </p:nvSpPr>
        <p:spPr/>
        <p:txBody>
          <a:bodyPr/>
          <a:lstStyle/>
          <a:p>
            <a:fld id="{32486FE7-1F65-6B41-A5CF-C94791B5B0AE}" type="slidenum">
              <a:rPr lang="en-US" smtClean="0"/>
              <a:t>9</a:t>
            </a:fld>
            <a:endParaRPr lang="en-US"/>
          </a:p>
        </p:txBody>
      </p:sp>
    </p:spTree>
    <p:extLst>
      <p:ext uri="{BB962C8B-B14F-4D97-AF65-F5344CB8AC3E}">
        <p14:creationId xmlns:p14="http://schemas.microsoft.com/office/powerpoint/2010/main" val="2767673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do with someone like this?</a:t>
            </a:r>
          </a:p>
        </p:txBody>
      </p:sp>
      <p:sp>
        <p:nvSpPr>
          <p:cNvPr id="4" name="Slide Number Placeholder 3"/>
          <p:cNvSpPr>
            <a:spLocks noGrp="1"/>
          </p:cNvSpPr>
          <p:nvPr>
            <p:ph type="sldNum" sz="quarter" idx="5"/>
          </p:nvPr>
        </p:nvSpPr>
        <p:spPr/>
        <p:txBody>
          <a:bodyPr/>
          <a:lstStyle/>
          <a:p>
            <a:fld id="{32486FE7-1F65-6B41-A5CF-C94791B5B0AE}" type="slidenum">
              <a:rPr lang="en-US" smtClean="0"/>
              <a:t>10</a:t>
            </a:fld>
            <a:endParaRPr lang="en-US"/>
          </a:p>
        </p:txBody>
      </p:sp>
    </p:spTree>
    <p:extLst>
      <p:ext uri="{BB962C8B-B14F-4D97-AF65-F5344CB8AC3E}">
        <p14:creationId xmlns:p14="http://schemas.microsoft.com/office/powerpoint/2010/main" val="2608833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a:t>
            </a:r>
            <a:r>
              <a:rPr lang="en-US" dirty="0" err="1"/>
              <a:t>Roomkey</a:t>
            </a:r>
            <a:r>
              <a:rPr lang="en-US" dirty="0"/>
              <a:t> Program</a:t>
            </a:r>
          </a:p>
          <a:p>
            <a:endParaRPr lang="en-US" dirty="0"/>
          </a:p>
          <a:p>
            <a:r>
              <a:rPr lang="en-US" dirty="0"/>
              <a:t>Alameda County gave Cardea Health the opportunity to define the sickest folks and put them in one former hotel that was designated to transition into Permanent Supportive Housing. So we set about reviewing every single one of the thousands of people in the </a:t>
            </a:r>
            <a:r>
              <a:rPr lang="en-US" dirty="0" err="1"/>
              <a:t>Roomkey</a:t>
            </a:r>
            <a:r>
              <a:rPr lang="en-US" dirty="0"/>
              <a:t> hotels to pick out the ones that we thought needed intensive support and services.</a:t>
            </a:r>
          </a:p>
          <a:p>
            <a:endParaRPr lang="en-US" dirty="0"/>
          </a:p>
          <a:p>
            <a:r>
              <a:rPr lang="en-US" dirty="0"/>
              <a:t>Very high bar: eligibility </a:t>
            </a:r>
          </a:p>
          <a:p>
            <a:endParaRPr lang="en-US" dirty="0"/>
          </a:p>
          <a:p>
            <a:pPr marL="171450" indent="-171450">
              <a:buFont typeface="Arial" panose="020B0604020202020204" pitchFamily="34" charset="0"/>
              <a:buChar char="•"/>
            </a:pPr>
            <a:r>
              <a:rPr lang="en-US" dirty="0"/>
              <a:t>Bouncing in and out of hospitals </a:t>
            </a:r>
          </a:p>
          <a:p>
            <a:pPr marL="171450" indent="-171450">
              <a:buFont typeface="Arial" panose="020B0604020202020204" pitchFamily="34" charset="0"/>
              <a:buChar char="•"/>
            </a:pPr>
            <a:r>
              <a:rPr lang="en-US" dirty="0"/>
              <a:t>Functionally compromise meant in a wheelchair or using a walker, or bed bound. It could also mean such severe mental illness or traumatic brain injury that one is unable to care for themselves. </a:t>
            </a:r>
          </a:p>
          <a:p>
            <a:pPr marL="171450" indent="-171450">
              <a:buFont typeface="Arial" panose="020B0604020202020204" pitchFamily="34" charset="0"/>
              <a:buChar char="•"/>
            </a:pPr>
            <a:r>
              <a:rPr lang="en-US" dirty="0"/>
              <a:t>Complex chronic illness: meaning disease that would progress to severe disability or death if left untreated, or essentially, end stage disease process. These were folks with metastasized cancer, requiring dialysis, cardiovascular disease that has resulted in events that have left permanent damage, liver failure, often all complicated by untreated behavioral health issues. </a:t>
            </a:r>
          </a:p>
        </p:txBody>
      </p:sp>
      <p:sp>
        <p:nvSpPr>
          <p:cNvPr id="4" name="Slide Number Placeholder 3"/>
          <p:cNvSpPr>
            <a:spLocks noGrp="1"/>
          </p:cNvSpPr>
          <p:nvPr>
            <p:ph type="sldNum" sz="quarter" idx="5"/>
          </p:nvPr>
        </p:nvSpPr>
        <p:spPr/>
        <p:txBody>
          <a:bodyPr/>
          <a:lstStyle/>
          <a:p>
            <a:fld id="{32486FE7-1F65-6B41-A5CF-C94791B5B0AE}" type="slidenum">
              <a:rPr lang="en-US" smtClean="0"/>
              <a:t>11</a:t>
            </a:fld>
            <a:endParaRPr lang="en-US"/>
          </a:p>
        </p:txBody>
      </p:sp>
    </p:spTree>
    <p:extLst>
      <p:ext uri="{BB962C8B-B14F-4D97-AF65-F5344CB8AC3E}">
        <p14:creationId xmlns:p14="http://schemas.microsoft.com/office/powerpoint/2010/main" val="45778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A44223-2515-0A4D-954F-DDAE164D230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167025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A44223-2515-0A4D-954F-DDAE164D230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86400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A44223-2515-0A4D-954F-DDAE164D230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361136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A44223-2515-0A4D-954F-DDAE164D230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77708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A44223-2515-0A4D-954F-DDAE164D230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12476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A44223-2515-0A4D-954F-DDAE164D230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1267218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A44223-2515-0A4D-954F-DDAE164D230F}"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93721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A44223-2515-0A4D-954F-DDAE164D230F}"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60924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A44223-2515-0A4D-954F-DDAE164D230F}"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77854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A44223-2515-0A4D-954F-DDAE164D230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401774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A44223-2515-0A4D-954F-DDAE164D230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45B072-C0A6-5B44-B3EF-134023C5B251}" type="slidenum">
              <a:rPr lang="en-US" smtClean="0"/>
              <a:t>‹#›</a:t>
            </a:fld>
            <a:endParaRPr lang="en-US"/>
          </a:p>
        </p:txBody>
      </p:sp>
    </p:spTree>
    <p:extLst>
      <p:ext uri="{BB962C8B-B14F-4D97-AF65-F5344CB8AC3E}">
        <p14:creationId xmlns:p14="http://schemas.microsoft.com/office/powerpoint/2010/main" val="2818861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44223-2515-0A4D-954F-DDAE164D230F}" type="datetimeFigureOut">
              <a:rPr lang="en-US" smtClean="0"/>
              <a:t>5/15/23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5B072-C0A6-5B44-B3EF-134023C5B251}" type="slidenum">
              <a:rPr lang="en-US" smtClean="0"/>
              <a:t>‹#›</a:t>
            </a:fld>
            <a:endParaRPr lang="en-US"/>
          </a:p>
        </p:txBody>
      </p:sp>
    </p:spTree>
    <p:extLst>
      <p:ext uri="{BB962C8B-B14F-4D97-AF65-F5344CB8AC3E}">
        <p14:creationId xmlns:p14="http://schemas.microsoft.com/office/powerpoint/2010/main" val="13342355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bsnews.com/pictures/emergency-room-visit-cost-most-expensive-states/"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3" Type="http://schemas.openxmlformats.org/officeDocument/2006/relationships/hyperlink" Target="http://www.cardeahealth.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mailto:Alexis.Chettiar@cardeahealth.org" TargetMode="External"/><Relationship Id="rId4" Type="http://schemas.openxmlformats.org/officeDocument/2006/relationships/hyperlink" Target="mailto:Catherine.hayes@cardeahealth.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E1A945-4A4D-0F06-B78A-C40E13EE6BF6}"/>
              </a:ext>
            </a:extLst>
          </p:cNvPr>
          <p:cNvSpPr txBox="1"/>
          <p:nvPr/>
        </p:nvSpPr>
        <p:spPr>
          <a:xfrm>
            <a:off x="1574800" y="906099"/>
            <a:ext cx="9042400" cy="1323439"/>
          </a:xfrm>
          <a:prstGeom prst="rect">
            <a:avLst/>
          </a:prstGeom>
          <a:noFill/>
        </p:spPr>
        <p:txBody>
          <a:bodyPr wrap="square" rtlCol="0">
            <a:spAutoFit/>
          </a:bodyPr>
          <a:lstStyle/>
          <a:p>
            <a:pPr algn="ctr"/>
            <a:r>
              <a:rPr lang="en-US" sz="4000" dirty="0">
                <a:solidFill>
                  <a:schemeClr val="bg1"/>
                </a:solidFill>
              </a:rPr>
              <a:t>Housing the “Impossibles”: How to House the Medically Frail Homeless Population</a:t>
            </a:r>
          </a:p>
        </p:txBody>
      </p:sp>
      <p:sp>
        <p:nvSpPr>
          <p:cNvPr id="7" name="TextBox 6">
            <a:extLst>
              <a:ext uri="{FF2B5EF4-FFF2-40B4-BE49-F238E27FC236}">
                <a16:creationId xmlns:a16="http://schemas.microsoft.com/office/drawing/2014/main" id="{A801AE55-A147-D5EC-EC9B-994917FD17F4}"/>
              </a:ext>
            </a:extLst>
          </p:cNvPr>
          <p:cNvSpPr txBox="1"/>
          <p:nvPr/>
        </p:nvSpPr>
        <p:spPr>
          <a:xfrm>
            <a:off x="2463800" y="4874683"/>
            <a:ext cx="7264400" cy="1077218"/>
          </a:xfrm>
          <a:prstGeom prst="rect">
            <a:avLst/>
          </a:prstGeom>
          <a:noFill/>
        </p:spPr>
        <p:txBody>
          <a:bodyPr wrap="square" rtlCol="0">
            <a:spAutoFit/>
          </a:bodyPr>
          <a:lstStyle/>
          <a:p>
            <a:pPr algn="ctr"/>
            <a:r>
              <a:rPr lang="en-US" sz="3200" dirty="0">
                <a:solidFill>
                  <a:schemeClr val="bg1"/>
                </a:solidFill>
              </a:rPr>
              <a:t>Dr. Alexis </a:t>
            </a:r>
            <a:r>
              <a:rPr lang="en-US" sz="3200" dirty="0" err="1">
                <a:solidFill>
                  <a:schemeClr val="bg1"/>
                </a:solidFill>
              </a:rPr>
              <a:t>Chettiar</a:t>
            </a:r>
            <a:r>
              <a:rPr lang="en-US" sz="3200" dirty="0">
                <a:solidFill>
                  <a:schemeClr val="bg1"/>
                </a:solidFill>
              </a:rPr>
              <a:t>, PhD, MSN, AC-NP, RN</a:t>
            </a:r>
          </a:p>
          <a:p>
            <a:pPr algn="ctr"/>
            <a:r>
              <a:rPr lang="en-US" sz="3200" dirty="0">
                <a:solidFill>
                  <a:schemeClr val="bg1"/>
                </a:solidFill>
              </a:rPr>
              <a:t>Catherine Hayes, BSN, MPH, FNP-BC</a:t>
            </a:r>
          </a:p>
        </p:txBody>
      </p:sp>
      <p:pic>
        <p:nvPicPr>
          <p:cNvPr id="10" name="Picture 9" descr="A picture containing text, clipart&#10;&#10;Description automatically generated">
            <a:extLst>
              <a:ext uri="{FF2B5EF4-FFF2-40B4-BE49-F238E27FC236}">
                <a16:creationId xmlns:a16="http://schemas.microsoft.com/office/drawing/2014/main" id="{71CD636E-27E1-BB92-D800-36C8FDEBA12D}"/>
              </a:ext>
            </a:extLst>
          </p:cNvPr>
          <p:cNvPicPr>
            <a:picLocks noChangeAspect="1"/>
          </p:cNvPicPr>
          <p:nvPr/>
        </p:nvPicPr>
        <p:blipFill>
          <a:blip r:embed="rId2"/>
          <a:stretch>
            <a:fillRect/>
          </a:stretch>
        </p:blipFill>
        <p:spPr>
          <a:xfrm>
            <a:off x="1981200" y="2661003"/>
            <a:ext cx="8229600" cy="1927929"/>
          </a:xfrm>
          <a:prstGeom prst="rect">
            <a:avLst/>
          </a:prstGeom>
          <a:ln>
            <a:solidFill>
              <a:schemeClr val="bg1"/>
            </a:solidFill>
          </a:ln>
        </p:spPr>
      </p:pic>
    </p:spTree>
    <p:extLst>
      <p:ext uri="{BB962C8B-B14F-4D97-AF65-F5344CB8AC3E}">
        <p14:creationId xmlns:p14="http://schemas.microsoft.com/office/powerpoint/2010/main" val="37304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Premium Photo | Close up feet of homeless man sleeping on the dirty floor  on the urban street in the city">
            <a:extLst>
              <a:ext uri="{FF2B5EF4-FFF2-40B4-BE49-F238E27FC236}">
                <a16:creationId xmlns:a16="http://schemas.microsoft.com/office/drawing/2014/main" id="{4612F15A-4B32-284C-B253-7181B2E376A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8411" r="1227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9A1D99-468E-F03A-4EF6-2ECD7E825DA5}"/>
              </a:ext>
            </a:extLst>
          </p:cNvPr>
          <p:cNvSpPr>
            <a:spLocks noGrp="1"/>
          </p:cNvSpPr>
          <p:nvPr>
            <p:ph type="title"/>
          </p:nvPr>
        </p:nvSpPr>
        <p:spPr>
          <a:xfrm>
            <a:off x="838200" y="365125"/>
            <a:ext cx="3822189" cy="938742"/>
          </a:xfrm>
        </p:spPr>
        <p:txBody>
          <a:bodyPr vert="horz" lIns="91440" tIns="45720" rIns="91440" bIns="45720" rtlCol="0" anchor="ctr">
            <a:normAutofit/>
          </a:bodyPr>
          <a:lstStyle/>
          <a:p>
            <a:r>
              <a:rPr lang="en-US" sz="4000" dirty="0">
                <a:solidFill>
                  <a:schemeClr val="tx2"/>
                </a:solidFill>
              </a:rPr>
              <a:t>Case study</a:t>
            </a:r>
          </a:p>
        </p:txBody>
      </p:sp>
      <p:sp>
        <p:nvSpPr>
          <p:cNvPr id="3" name="Content Placeholder 2">
            <a:extLst>
              <a:ext uri="{FF2B5EF4-FFF2-40B4-BE49-F238E27FC236}">
                <a16:creationId xmlns:a16="http://schemas.microsoft.com/office/drawing/2014/main" id="{39785C9E-EDFE-9FDA-6E05-F5275A875531}"/>
              </a:ext>
            </a:extLst>
          </p:cNvPr>
          <p:cNvSpPr>
            <a:spLocks noGrp="1"/>
          </p:cNvSpPr>
          <p:nvPr>
            <p:ph sz="half" idx="1"/>
          </p:nvPr>
        </p:nvSpPr>
        <p:spPr>
          <a:xfrm>
            <a:off x="387094" y="1303867"/>
            <a:ext cx="4724400" cy="5189008"/>
          </a:xfrm>
        </p:spPr>
        <p:txBody>
          <a:bodyPr vert="horz" lIns="91440" tIns="45720" rIns="91440" bIns="45720" rtlCol="0">
            <a:normAutofit fontScale="92500" lnSpcReduction="10000"/>
          </a:bodyPr>
          <a:lstStyle/>
          <a:p>
            <a:r>
              <a:rPr lang="en-US" sz="2400" dirty="0">
                <a:solidFill>
                  <a:schemeClr val="tx2"/>
                </a:solidFill>
              </a:rPr>
              <a:t>Q is a AA male in his late 40’s with paraplegia secondary to GSW to the spine ~15 years ago. He is incontinent of stool and urine.</a:t>
            </a:r>
          </a:p>
          <a:p>
            <a:r>
              <a:rPr lang="en-US" sz="2400" dirty="0">
                <a:solidFill>
                  <a:schemeClr val="tx2"/>
                </a:solidFill>
              </a:rPr>
              <a:t>Chaotic SUD</a:t>
            </a:r>
          </a:p>
          <a:p>
            <a:r>
              <a:rPr lang="en-US" sz="2400" dirty="0">
                <a:solidFill>
                  <a:schemeClr val="tx2"/>
                </a:solidFill>
              </a:rPr>
              <a:t>Unstageable wounds to sacrum and bilateral lower extremities with chronic antibiotic resistant osteomyelitis. Recent AKA.</a:t>
            </a:r>
          </a:p>
          <a:p>
            <a:r>
              <a:rPr lang="en-US" sz="2400" dirty="0">
                <a:solidFill>
                  <a:schemeClr val="tx2"/>
                </a:solidFill>
              </a:rPr>
              <a:t>Cycled in and out of hospitals, SNFs, the street and incarceration.</a:t>
            </a:r>
          </a:p>
          <a:p>
            <a:r>
              <a:rPr lang="en-US" sz="2400" dirty="0">
                <a:solidFill>
                  <a:schemeClr val="tx2"/>
                </a:solidFill>
              </a:rPr>
              <a:t>Eventually barred from every SNF due to behavior related to SUD</a:t>
            </a:r>
          </a:p>
          <a:p>
            <a:r>
              <a:rPr lang="en-US" sz="2400" dirty="0">
                <a:solidFill>
                  <a:schemeClr val="tx2"/>
                </a:solidFill>
              </a:rPr>
              <a:t>Street homeless in wheelchair for 10+ years</a:t>
            </a:r>
          </a:p>
          <a:p>
            <a:pPr marL="0" indent="0">
              <a:buNone/>
            </a:pPr>
            <a:endParaRPr lang="en-US" sz="2000" dirty="0"/>
          </a:p>
          <a:p>
            <a:endParaRPr lang="en-US" sz="2000" dirty="0"/>
          </a:p>
        </p:txBody>
      </p:sp>
    </p:spTree>
    <p:extLst>
      <p:ext uri="{BB962C8B-B14F-4D97-AF65-F5344CB8AC3E}">
        <p14:creationId xmlns:p14="http://schemas.microsoft.com/office/powerpoint/2010/main" val="364775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A9E949-56B2-71C6-2A6C-07F05A0EA47D}"/>
              </a:ext>
            </a:extLst>
          </p:cNvPr>
          <p:cNvSpPr>
            <a:spLocks noGrp="1"/>
          </p:cNvSpPr>
          <p:nvPr>
            <p:ph type="title"/>
          </p:nvPr>
        </p:nvSpPr>
        <p:spPr>
          <a:xfrm>
            <a:off x="524933" y="348865"/>
            <a:ext cx="10890687" cy="877729"/>
          </a:xfrm>
        </p:spPr>
        <p:txBody>
          <a:bodyPr vert="horz" lIns="91440" tIns="45720" rIns="91440" bIns="45720" rtlCol="0" anchor="ctr">
            <a:normAutofit/>
          </a:bodyPr>
          <a:lstStyle/>
          <a:p>
            <a:r>
              <a:rPr lang="en-US" sz="2800" kern="1200" dirty="0">
                <a:solidFill>
                  <a:srgbClr val="FFFFFF"/>
                </a:solidFill>
                <a:latin typeface="+mj-lt"/>
                <a:ea typeface="+mj-ea"/>
                <a:cs typeface="+mj-cs"/>
              </a:rPr>
              <a:t>Creation of the </a:t>
            </a:r>
            <a:r>
              <a:rPr lang="en-US" sz="2800" dirty="0">
                <a:solidFill>
                  <a:srgbClr val="FFFFFF"/>
                </a:solidFill>
              </a:rPr>
              <a:t>Medically Frail Housing </a:t>
            </a:r>
            <a:r>
              <a:rPr lang="en-US" sz="2800" kern="1200" dirty="0">
                <a:solidFill>
                  <a:srgbClr val="FFFFFF"/>
                </a:solidFill>
                <a:latin typeface="+mj-lt"/>
                <a:ea typeface="+mj-ea"/>
                <a:cs typeface="+mj-cs"/>
              </a:rPr>
              <a:t>Model: Enhanced Permanent Supportive Housing </a:t>
            </a:r>
          </a:p>
        </p:txBody>
      </p:sp>
      <p:sp>
        <p:nvSpPr>
          <p:cNvPr id="3" name="Content Placeholder 2">
            <a:extLst>
              <a:ext uri="{FF2B5EF4-FFF2-40B4-BE49-F238E27FC236}">
                <a16:creationId xmlns:a16="http://schemas.microsoft.com/office/drawing/2014/main" id="{23DBE3CF-37FF-6248-7855-F80DF3C4FE82}"/>
              </a:ext>
            </a:extLst>
          </p:cNvPr>
          <p:cNvSpPr>
            <a:spLocks noGrp="1"/>
          </p:cNvSpPr>
          <p:nvPr>
            <p:ph sz="half" idx="1"/>
          </p:nvPr>
        </p:nvSpPr>
        <p:spPr>
          <a:xfrm>
            <a:off x="778039" y="2112579"/>
            <a:ext cx="5520197" cy="4192805"/>
          </a:xfrm>
        </p:spPr>
        <p:txBody>
          <a:bodyPr>
            <a:noAutofit/>
          </a:bodyPr>
          <a:lstStyle/>
          <a:p>
            <a:pPr marL="0" indent="0" defTabSz="877824">
              <a:spcBef>
                <a:spcPts val="960"/>
              </a:spcBef>
              <a:spcAft>
                <a:spcPts val="576"/>
              </a:spcAft>
              <a:buNone/>
            </a:pPr>
            <a:r>
              <a:rPr lang="en-US" sz="2400" kern="1200" dirty="0">
                <a:solidFill>
                  <a:schemeClr val="tx2"/>
                </a:solidFill>
                <a:latin typeface="+mn-lt"/>
                <a:ea typeface="+mn-ea"/>
                <a:cs typeface="Times New Roman"/>
              </a:rPr>
              <a:t>Defined Eligibility Criteria for Medically Frail Residents (must satisfy all) </a:t>
            </a:r>
          </a:p>
          <a:p>
            <a:pPr marL="658368" lvl="1" indent="-219456" defTabSz="877824">
              <a:spcBef>
                <a:spcPts val="480"/>
              </a:spcBef>
              <a:spcAft>
                <a:spcPts val="576"/>
              </a:spcAft>
            </a:pPr>
            <a:r>
              <a:rPr lang="en-US" kern="1200" dirty="0">
                <a:solidFill>
                  <a:schemeClr val="tx2"/>
                </a:solidFill>
                <a:latin typeface="+mn-lt"/>
                <a:ea typeface="+mn-ea"/>
                <a:cs typeface="Times New Roman"/>
              </a:rPr>
              <a:t>Currently homeless</a:t>
            </a:r>
            <a:endParaRPr lang="en-US" kern="1200" dirty="0">
              <a:solidFill>
                <a:schemeClr val="tx2"/>
              </a:solidFill>
              <a:latin typeface="+mn-lt"/>
              <a:ea typeface="+mn-ea"/>
              <a:cs typeface="Times New Roman" panose="02020603050405020304" pitchFamily="18" charset="0"/>
            </a:endParaRPr>
          </a:p>
          <a:p>
            <a:pPr marL="658368" lvl="1" indent="-219456" defTabSz="877824">
              <a:spcBef>
                <a:spcPts val="480"/>
              </a:spcBef>
              <a:spcAft>
                <a:spcPts val="576"/>
              </a:spcAft>
            </a:pPr>
            <a:r>
              <a:rPr lang="en-US" kern="1200" dirty="0">
                <a:solidFill>
                  <a:schemeClr val="tx2"/>
                </a:solidFill>
                <a:latin typeface="+mn-lt"/>
                <a:ea typeface="+mn-ea"/>
                <a:cs typeface="Times New Roman"/>
              </a:rPr>
              <a:t>High healthcare utilization: &gt;7 ED visits or &gt;1 hospital admission in the prior year</a:t>
            </a:r>
          </a:p>
          <a:p>
            <a:pPr marL="658368" lvl="1" indent="-219456" defTabSz="877824">
              <a:spcBef>
                <a:spcPts val="480"/>
              </a:spcBef>
              <a:spcAft>
                <a:spcPts val="576"/>
              </a:spcAft>
            </a:pPr>
            <a:r>
              <a:rPr lang="en-US" kern="1200" dirty="0">
                <a:solidFill>
                  <a:schemeClr val="tx2"/>
                </a:solidFill>
                <a:latin typeface="+mn-lt"/>
                <a:ea typeface="+mn-ea"/>
                <a:cs typeface="Times New Roman"/>
              </a:rPr>
              <a:t>Functionally compromised</a:t>
            </a:r>
          </a:p>
          <a:p>
            <a:pPr marL="658368" lvl="1" indent="-219456" defTabSz="877824">
              <a:spcBef>
                <a:spcPts val="480"/>
              </a:spcBef>
              <a:spcAft>
                <a:spcPts val="576"/>
              </a:spcAft>
            </a:pPr>
            <a:r>
              <a:rPr lang="en-US" kern="1200" dirty="0">
                <a:solidFill>
                  <a:schemeClr val="tx2"/>
                </a:solidFill>
                <a:latin typeface="+mn-lt"/>
                <a:ea typeface="+mn-ea"/>
                <a:cs typeface="Times New Roman"/>
              </a:rPr>
              <a:t>Complex chronic Illness</a:t>
            </a:r>
          </a:p>
          <a:p>
            <a:pPr marL="219456" indent="-219456" defTabSz="877824">
              <a:spcBef>
                <a:spcPts val="960"/>
              </a:spcBef>
              <a:spcAft>
                <a:spcPts val="576"/>
              </a:spcAft>
            </a:pPr>
            <a:r>
              <a:rPr lang="en-US" sz="2400" kern="1200" dirty="0">
                <a:solidFill>
                  <a:schemeClr val="tx2"/>
                </a:solidFill>
                <a:latin typeface="+mn-lt"/>
                <a:ea typeface="+mn-ea"/>
                <a:cs typeface="Times New Roman"/>
              </a:rPr>
              <a:t>Cohorted those qualifying as medically frail at a future Permanent Supportive Housing site (Oak Days)</a:t>
            </a:r>
            <a:endParaRPr lang="en-US" sz="2400" dirty="0">
              <a:solidFill>
                <a:schemeClr val="tx2"/>
              </a:solidFill>
              <a:ea typeface="Calibri" panose="020F0502020204030204" pitchFamily="34" charset="0"/>
              <a:cs typeface="Times New Roman"/>
            </a:endParaRPr>
          </a:p>
        </p:txBody>
      </p:sp>
      <p:graphicFrame>
        <p:nvGraphicFramePr>
          <p:cNvPr id="13" name="Content Placeholder 12">
            <a:extLst>
              <a:ext uri="{FF2B5EF4-FFF2-40B4-BE49-F238E27FC236}">
                <a16:creationId xmlns:a16="http://schemas.microsoft.com/office/drawing/2014/main" id="{DDED11E9-8CB7-9089-3DF4-96D3ECB56BDB}"/>
              </a:ext>
            </a:extLst>
          </p:cNvPr>
          <p:cNvGraphicFramePr>
            <a:graphicFrameLocks noGrp="1"/>
          </p:cNvGraphicFramePr>
          <p:nvPr>
            <p:ph sz="half" idx="2"/>
            <p:extLst>
              <p:ext uri="{D42A27DB-BD31-4B8C-83A1-F6EECF244321}">
                <p14:modId xmlns:p14="http://schemas.microsoft.com/office/powerpoint/2010/main" val="1087752240"/>
              </p:ext>
            </p:extLst>
          </p:nvPr>
        </p:nvGraphicFramePr>
        <p:xfrm>
          <a:off x="6445083" y="2112579"/>
          <a:ext cx="4992818" cy="41928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311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3B0C7-462D-9002-7434-E1E13380C5EF}"/>
              </a:ext>
            </a:extLst>
          </p:cNvPr>
          <p:cNvSpPr>
            <a:spLocks noGrp="1"/>
          </p:cNvSpPr>
          <p:nvPr>
            <p:ph type="title"/>
          </p:nvPr>
        </p:nvSpPr>
        <p:spPr>
          <a:xfrm>
            <a:off x="360782" y="457632"/>
            <a:ext cx="7397963" cy="742386"/>
          </a:xfrm>
        </p:spPr>
        <p:txBody>
          <a:bodyPr vert="horz" lIns="91440" tIns="45720" rIns="91440" bIns="45720" rtlCol="0" anchor="b">
            <a:normAutofit/>
          </a:bodyPr>
          <a:lstStyle/>
          <a:p>
            <a:r>
              <a:rPr lang="en-US" sz="3200" kern="1200" dirty="0">
                <a:solidFill>
                  <a:schemeClr val="tx2"/>
                </a:solidFill>
                <a:latin typeface="+mj-lt"/>
                <a:ea typeface="+mj-ea"/>
                <a:cs typeface="+mj-cs"/>
              </a:rPr>
              <a:t>Funding the Medically Frail Housing model</a:t>
            </a:r>
          </a:p>
        </p:txBody>
      </p:sp>
      <p:sp>
        <p:nvSpPr>
          <p:cNvPr id="3" name="Content Placeholder 2">
            <a:extLst>
              <a:ext uri="{FF2B5EF4-FFF2-40B4-BE49-F238E27FC236}">
                <a16:creationId xmlns:a16="http://schemas.microsoft.com/office/drawing/2014/main" id="{3A6A7B26-CF77-5BA4-4853-85E5F523D390}"/>
              </a:ext>
            </a:extLst>
          </p:cNvPr>
          <p:cNvSpPr>
            <a:spLocks noGrp="1"/>
          </p:cNvSpPr>
          <p:nvPr>
            <p:ph sz="half" idx="1"/>
          </p:nvPr>
        </p:nvSpPr>
        <p:spPr>
          <a:xfrm>
            <a:off x="237067" y="1507068"/>
            <a:ext cx="6223045" cy="4893300"/>
          </a:xfrm>
        </p:spPr>
        <p:txBody>
          <a:bodyPr vert="horz" lIns="91440" tIns="45720" rIns="91440" bIns="45720" rtlCol="0" anchor="t">
            <a:normAutofit/>
          </a:bodyPr>
          <a:lstStyle/>
          <a:p>
            <a:pPr>
              <a:spcAft>
                <a:spcPts val="600"/>
              </a:spcAft>
            </a:pPr>
            <a:r>
              <a:rPr lang="en-US" sz="2200" dirty="0">
                <a:solidFill>
                  <a:schemeClr val="tx2"/>
                </a:solidFill>
              </a:rPr>
              <a:t>Seed funding provided by Alameda County for 1</a:t>
            </a:r>
            <a:r>
              <a:rPr lang="en-US" sz="2200" baseline="30000" dirty="0">
                <a:solidFill>
                  <a:schemeClr val="tx2"/>
                </a:solidFill>
              </a:rPr>
              <a:t>st</a:t>
            </a:r>
            <a:r>
              <a:rPr lang="en-US" sz="2200" dirty="0">
                <a:solidFill>
                  <a:schemeClr val="tx2"/>
                </a:solidFill>
              </a:rPr>
              <a:t> year of operation </a:t>
            </a:r>
          </a:p>
          <a:p>
            <a:pPr>
              <a:spcAft>
                <a:spcPts val="600"/>
              </a:spcAft>
            </a:pPr>
            <a:r>
              <a:rPr lang="en-US" sz="2200" dirty="0">
                <a:solidFill>
                  <a:schemeClr val="tx2"/>
                </a:solidFill>
              </a:rPr>
              <a:t>Intended as a pilot site to assess feasibility, efficacy, and impact </a:t>
            </a:r>
          </a:p>
          <a:p>
            <a:pPr>
              <a:spcAft>
                <a:spcPts val="600"/>
              </a:spcAft>
            </a:pPr>
            <a:r>
              <a:rPr lang="en-US" sz="2200" dirty="0">
                <a:solidFill>
                  <a:schemeClr val="tx2"/>
                </a:solidFill>
              </a:rPr>
              <a:t>Enhanced on-site services allow these institutionally-frail residents to live successfully in a community- based setting through the end of their lives, regardless of how care needs change over time</a:t>
            </a:r>
          </a:p>
          <a:p>
            <a:pPr>
              <a:spcAft>
                <a:spcPts val="600"/>
              </a:spcAft>
            </a:pPr>
            <a:r>
              <a:rPr lang="en-US" sz="2200" b="1" dirty="0">
                <a:solidFill>
                  <a:schemeClr val="tx2"/>
                </a:solidFill>
              </a:rPr>
              <a:t>The program is sustainable, replicable and cost saving: How do we do this?</a:t>
            </a:r>
          </a:p>
          <a:p>
            <a:endParaRPr lang="en-US" sz="1600" dirty="0"/>
          </a:p>
        </p:txBody>
      </p:sp>
      <p:sp>
        <p:nvSpPr>
          <p:cNvPr id="3081" name="Rectangle 308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Rectangle 308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Rectangle 308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2,164 Disabled Homeless Images, Stock Photos &amp; Vectors | Shutterstock">
            <a:extLst>
              <a:ext uri="{FF2B5EF4-FFF2-40B4-BE49-F238E27FC236}">
                <a16:creationId xmlns:a16="http://schemas.microsoft.com/office/drawing/2014/main" id="{849CAF53-7FEA-DEA8-83E2-2EBEC8CCD7E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75967" y="1702039"/>
            <a:ext cx="4170530" cy="348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19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A8EE-6398-DC54-569D-BAB39FF4282C}"/>
              </a:ext>
            </a:extLst>
          </p:cNvPr>
          <p:cNvSpPr>
            <a:spLocks noGrp="1"/>
          </p:cNvSpPr>
          <p:nvPr>
            <p:ph type="title"/>
          </p:nvPr>
        </p:nvSpPr>
        <p:spPr/>
        <p:txBody>
          <a:bodyPr>
            <a:normAutofit/>
          </a:bodyPr>
          <a:lstStyle/>
          <a:p>
            <a:r>
              <a:rPr lang="en-US" sz="3600" dirty="0">
                <a:solidFill>
                  <a:schemeClr val="bg1"/>
                </a:solidFill>
              </a:rPr>
              <a:t>Introduction to Home and Community Based Services </a:t>
            </a:r>
          </a:p>
        </p:txBody>
      </p:sp>
      <p:graphicFrame>
        <p:nvGraphicFramePr>
          <p:cNvPr id="5" name="Content Placeholder 2">
            <a:extLst>
              <a:ext uri="{FF2B5EF4-FFF2-40B4-BE49-F238E27FC236}">
                <a16:creationId xmlns:a16="http://schemas.microsoft.com/office/drawing/2014/main" id="{31EADC11-4A9D-E489-3718-7CE83BD5E7B7}"/>
              </a:ext>
            </a:extLst>
          </p:cNvPr>
          <p:cNvGraphicFramePr>
            <a:graphicFrameLocks noGrp="1"/>
          </p:cNvGraphicFramePr>
          <p:nvPr>
            <p:ph idx="1"/>
            <p:extLst>
              <p:ext uri="{D42A27DB-BD31-4B8C-83A1-F6EECF244321}">
                <p14:modId xmlns:p14="http://schemas.microsoft.com/office/powerpoint/2010/main" val="99496761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656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CFB7-6D7A-14C2-27CA-8074F1467674}"/>
              </a:ext>
            </a:extLst>
          </p:cNvPr>
          <p:cNvSpPr>
            <a:spLocks noGrp="1"/>
          </p:cNvSpPr>
          <p:nvPr>
            <p:ph type="title"/>
          </p:nvPr>
        </p:nvSpPr>
        <p:spPr/>
        <p:txBody>
          <a:bodyPr/>
          <a:lstStyle/>
          <a:p>
            <a:r>
              <a:rPr lang="en-US" dirty="0">
                <a:solidFill>
                  <a:schemeClr val="bg1"/>
                </a:solidFill>
              </a:rPr>
              <a:t>HCBS waivers can provide…..</a:t>
            </a:r>
          </a:p>
        </p:txBody>
      </p:sp>
      <p:graphicFrame>
        <p:nvGraphicFramePr>
          <p:cNvPr id="4" name="Content Placeholder 3">
            <a:extLst>
              <a:ext uri="{FF2B5EF4-FFF2-40B4-BE49-F238E27FC236}">
                <a16:creationId xmlns:a16="http://schemas.microsoft.com/office/drawing/2014/main" id="{3DF3E6AF-2BCC-C821-4D13-3F82AB59CF11}"/>
              </a:ext>
            </a:extLst>
          </p:cNvPr>
          <p:cNvGraphicFramePr>
            <a:graphicFrameLocks noGrp="1"/>
          </p:cNvGraphicFramePr>
          <p:nvPr>
            <p:ph idx="1"/>
            <p:extLst>
              <p:ext uri="{D42A27DB-BD31-4B8C-83A1-F6EECF244321}">
                <p14:modId xmlns:p14="http://schemas.microsoft.com/office/powerpoint/2010/main" val="34863387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3460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8F02F5D-02C9-C551-E510-CC52B20CFBA5}"/>
              </a:ext>
            </a:extLst>
          </p:cNvPr>
          <p:cNvSpPr>
            <a:spLocks noGrp="1"/>
          </p:cNvSpPr>
          <p:nvPr>
            <p:ph type="title"/>
          </p:nvPr>
        </p:nvSpPr>
        <p:spPr/>
        <p:txBody>
          <a:bodyPr/>
          <a:lstStyle/>
          <a:p>
            <a:r>
              <a:rPr lang="en-US" dirty="0">
                <a:solidFill>
                  <a:schemeClr val="bg1"/>
                </a:solidFill>
              </a:rPr>
              <a:t>California HCBS Waivers</a:t>
            </a:r>
          </a:p>
        </p:txBody>
      </p:sp>
      <p:graphicFrame>
        <p:nvGraphicFramePr>
          <p:cNvPr id="1032" name="Text Placeholder 7">
            <a:extLst>
              <a:ext uri="{FF2B5EF4-FFF2-40B4-BE49-F238E27FC236}">
                <a16:creationId xmlns:a16="http://schemas.microsoft.com/office/drawing/2014/main" id="{13E80634-A3D6-E336-7948-542E1C49A270}"/>
              </a:ext>
            </a:extLst>
          </p:cNvPr>
          <p:cNvGraphicFramePr>
            <a:graphicFrameLocks noGrp="1"/>
          </p:cNvGraphicFramePr>
          <p:nvPr>
            <p:ph sz="half" idx="1"/>
            <p:extLst>
              <p:ext uri="{D42A27DB-BD31-4B8C-83A1-F6EECF244321}">
                <p14:modId xmlns:p14="http://schemas.microsoft.com/office/powerpoint/2010/main" val="1470051384"/>
              </p:ext>
            </p:extLst>
          </p:nvPr>
        </p:nvGraphicFramePr>
        <p:xfrm>
          <a:off x="838200" y="1825625"/>
          <a:ext cx="7505700" cy="4667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30" name="Picture 6" descr="Amazon.com: fagraphix California Flag State Shaped Sticker Decal Self  Adhesive Republic CA California Native 1.25&quot; Wide : Automotive">
            <a:extLst>
              <a:ext uri="{FF2B5EF4-FFF2-40B4-BE49-F238E27FC236}">
                <a16:creationId xmlns:a16="http://schemas.microsoft.com/office/drawing/2014/main" id="{DA4CD5EB-07C1-B041-19BB-E6C6C4CEC6DA}"/>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8655050" y="1754188"/>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35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3433-F531-3DEC-D315-E2FA3424D28A}"/>
              </a:ext>
            </a:extLst>
          </p:cNvPr>
          <p:cNvSpPr>
            <a:spLocks noGrp="1"/>
          </p:cNvSpPr>
          <p:nvPr>
            <p:ph type="title"/>
          </p:nvPr>
        </p:nvSpPr>
        <p:spPr/>
        <p:txBody>
          <a:bodyPr>
            <a:normAutofit/>
          </a:bodyPr>
          <a:lstStyle/>
          <a:p>
            <a:r>
              <a:rPr lang="en-US" sz="3600" dirty="0">
                <a:solidFill>
                  <a:schemeClr val="bg1"/>
                </a:solidFill>
              </a:rPr>
              <a:t>The CA Home and Community Based Alternative Waiver</a:t>
            </a:r>
          </a:p>
        </p:txBody>
      </p:sp>
      <p:sp>
        <p:nvSpPr>
          <p:cNvPr id="3" name="Content Placeholder 2">
            <a:extLst>
              <a:ext uri="{FF2B5EF4-FFF2-40B4-BE49-F238E27FC236}">
                <a16:creationId xmlns:a16="http://schemas.microsoft.com/office/drawing/2014/main" id="{96680074-D3FD-015F-7254-269B6F7D328D}"/>
              </a:ext>
            </a:extLst>
          </p:cNvPr>
          <p:cNvSpPr>
            <a:spLocks noGrp="1"/>
          </p:cNvSpPr>
          <p:nvPr>
            <p:ph sz="half" idx="1"/>
          </p:nvPr>
        </p:nvSpPr>
        <p:spPr>
          <a:xfrm>
            <a:off x="355599" y="1825625"/>
            <a:ext cx="6620933" cy="4351338"/>
          </a:xfrm>
          <a:ln>
            <a:solidFill>
              <a:schemeClr val="bg1"/>
            </a:solidFill>
          </a:ln>
        </p:spPr>
        <p:txBody>
          <a:bodyPr>
            <a:normAutofit/>
          </a:bodyPr>
          <a:lstStyle/>
          <a:p>
            <a:pPr marL="0" indent="0">
              <a:buNone/>
            </a:pPr>
            <a:r>
              <a:rPr lang="en-US" sz="2200" dirty="0">
                <a:solidFill>
                  <a:schemeClr val="bg1"/>
                </a:solidFill>
                <a:effectLst/>
                <a:ea typeface="Times New Roman" panose="02020603050405020304" pitchFamily="18" charset="0"/>
                <a:cs typeface="Times New Roman" panose="02020603050405020304" pitchFamily="18" charset="0"/>
              </a:rPr>
              <a:t>The Home Care Based Alternatives waiver provides unlicensed care (known as Waiver Personal Care Services) as well as skilled nursing services. </a:t>
            </a:r>
          </a:p>
          <a:p>
            <a:r>
              <a:rPr lang="en-US" sz="2200" dirty="0">
                <a:solidFill>
                  <a:schemeClr val="bg1"/>
                </a:solidFill>
                <a:cs typeface="Times New Roman" panose="02020603050405020304" pitchFamily="18" charset="0"/>
              </a:rPr>
              <a:t>Assistance in Activities of Daily Living</a:t>
            </a:r>
          </a:p>
          <a:p>
            <a:r>
              <a:rPr lang="en-US" sz="2200" dirty="0">
                <a:solidFill>
                  <a:schemeClr val="bg1"/>
                </a:solidFill>
                <a:effectLst/>
                <a:ea typeface="Times New Roman" panose="02020603050405020304" pitchFamily="18" charset="0"/>
                <a:cs typeface="Times New Roman" panose="02020603050405020304" pitchFamily="18" charset="0"/>
              </a:rPr>
              <a:t>Habilitation Services: care coordination and management provided by a LCSW</a:t>
            </a:r>
          </a:p>
          <a:p>
            <a:r>
              <a:rPr lang="en-US" sz="2200" dirty="0">
                <a:solidFill>
                  <a:schemeClr val="bg1"/>
                </a:solidFill>
                <a:effectLst/>
                <a:ea typeface="Times New Roman" panose="02020603050405020304" pitchFamily="18" charset="0"/>
                <a:cs typeface="Times New Roman" panose="02020603050405020304" pitchFamily="18" charset="0"/>
              </a:rPr>
              <a:t>When approved, HCBA services are coordinated by the authorized waiver agency. HCBA waiver agency conducts 6-month assessments to address new or unmet needs</a:t>
            </a:r>
          </a:p>
          <a:p>
            <a:r>
              <a:rPr lang="en-US" sz="2200" dirty="0">
                <a:solidFill>
                  <a:schemeClr val="bg1"/>
                </a:solidFill>
                <a:effectLst/>
                <a:ea typeface="Calibri" panose="020F0502020204030204" pitchFamily="34" charset="0"/>
                <a:cs typeface="Times New Roman" panose="02020603050405020304" pitchFamily="18" charset="0"/>
              </a:rPr>
              <a:t>Clinical care must be provided by a certified Home Health Agency</a:t>
            </a:r>
          </a:p>
          <a:p>
            <a:endParaRPr lang="en-US" dirty="0"/>
          </a:p>
        </p:txBody>
      </p:sp>
      <p:sp>
        <p:nvSpPr>
          <p:cNvPr id="4" name="Content Placeholder 3">
            <a:extLst>
              <a:ext uri="{FF2B5EF4-FFF2-40B4-BE49-F238E27FC236}">
                <a16:creationId xmlns:a16="http://schemas.microsoft.com/office/drawing/2014/main" id="{3F8B5545-70B4-F1F0-247E-965F9CE4BB6F}"/>
              </a:ext>
            </a:extLst>
          </p:cNvPr>
          <p:cNvSpPr>
            <a:spLocks noGrp="1"/>
          </p:cNvSpPr>
          <p:nvPr>
            <p:ph sz="half" idx="2"/>
          </p:nvPr>
        </p:nvSpPr>
        <p:spPr>
          <a:xfrm>
            <a:off x="7213600" y="1825625"/>
            <a:ext cx="4402666" cy="4351338"/>
          </a:xfrm>
          <a:ln>
            <a:solidFill>
              <a:schemeClr val="bg1"/>
            </a:solidFill>
          </a:ln>
        </p:spPr>
        <p:txBody>
          <a:bodyPr>
            <a:normAutofit/>
          </a:bodyPr>
          <a:lstStyle/>
          <a:p>
            <a:pPr marL="342900" marR="0" lvl="0" indent="-342900">
              <a:spcBef>
                <a:spcPts val="0"/>
              </a:spcBef>
              <a:spcAft>
                <a:spcPts val="0"/>
              </a:spcAft>
              <a:buFont typeface="Symbol" pitchFamily="2" charset="2"/>
              <a:buChar char=""/>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Skilled nursing services including: </a:t>
            </a: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Assessment and skilled observation</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Wound care and dressing changes</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Injection administration</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IV monitoring</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Tube feeding</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Catheter insertion/monitoring</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Tracheostomy care</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Medication administration</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Patient and caregiver education</a:t>
            </a:r>
            <a:endParaRPr lang="en-US"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364346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87584B0-59D1-5C28-2314-A7DC9F6658A2}"/>
              </a:ext>
            </a:extLst>
          </p:cNvPr>
          <p:cNvGraphicFramePr/>
          <p:nvPr>
            <p:extLst>
              <p:ext uri="{D42A27DB-BD31-4B8C-83A1-F6EECF244321}">
                <p14:modId xmlns:p14="http://schemas.microsoft.com/office/powerpoint/2010/main" val="1317406491"/>
              </p:ext>
            </p:extLst>
          </p:nvPr>
        </p:nvGraphicFramePr>
        <p:xfrm>
          <a:off x="476250" y="719666"/>
          <a:ext cx="11353800" cy="5871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8139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a photo&#10;&#10;Description automatically generated">
            <a:extLst>
              <a:ext uri="{FF2B5EF4-FFF2-40B4-BE49-F238E27FC236}">
                <a16:creationId xmlns:a16="http://schemas.microsoft.com/office/drawing/2014/main" id="{5ADD632B-5481-95C7-5872-1C78939208DB}"/>
              </a:ext>
            </a:extLst>
          </p:cNvPr>
          <p:cNvPicPr>
            <a:picLocks noChangeAspect="1"/>
          </p:cNvPicPr>
          <p:nvPr/>
        </p:nvPicPr>
        <p:blipFill rotWithShape="1">
          <a:blip r:embed="rId2"/>
          <a:srcRect t="5436"/>
          <a:stretch/>
        </p:blipFill>
        <p:spPr>
          <a:xfrm>
            <a:off x="245311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3BD033-855F-617D-5DA3-BABE97CF2D6E}"/>
              </a:ext>
            </a:extLst>
          </p:cNvPr>
          <p:cNvSpPr>
            <a:spLocks noGrp="1"/>
          </p:cNvSpPr>
          <p:nvPr>
            <p:ph type="title"/>
          </p:nvPr>
        </p:nvSpPr>
        <p:spPr>
          <a:xfrm>
            <a:off x="423332" y="365125"/>
            <a:ext cx="5977468" cy="837142"/>
          </a:xfrm>
        </p:spPr>
        <p:txBody>
          <a:bodyPr>
            <a:normAutofit/>
          </a:bodyPr>
          <a:lstStyle/>
          <a:p>
            <a:r>
              <a:rPr lang="en-US" sz="3600" dirty="0">
                <a:solidFill>
                  <a:schemeClr val="tx2"/>
                </a:solidFill>
                <a:ea typeface="+mj-lt"/>
                <a:cs typeface="+mj-lt"/>
              </a:rPr>
              <a:t>OakDays Program, Core Tenets</a:t>
            </a:r>
            <a:endParaRPr lang="en-US" sz="3600" dirty="0">
              <a:solidFill>
                <a:schemeClr val="tx2"/>
              </a:solidFill>
            </a:endParaRPr>
          </a:p>
        </p:txBody>
      </p:sp>
      <p:sp>
        <p:nvSpPr>
          <p:cNvPr id="3" name="Content Placeholder 2">
            <a:extLst>
              <a:ext uri="{FF2B5EF4-FFF2-40B4-BE49-F238E27FC236}">
                <a16:creationId xmlns:a16="http://schemas.microsoft.com/office/drawing/2014/main" id="{1EFF1512-5700-8C52-F890-66530C0B1289}"/>
              </a:ext>
            </a:extLst>
          </p:cNvPr>
          <p:cNvSpPr>
            <a:spLocks noGrp="1"/>
          </p:cNvSpPr>
          <p:nvPr>
            <p:ph idx="1"/>
          </p:nvPr>
        </p:nvSpPr>
        <p:spPr>
          <a:xfrm>
            <a:off x="423334" y="1422400"/>
            <a:ext cx="4555066" cy="5070475"/>
          </a:xfrm>
        </p:spPr>
        <p:txBody>
          <a:bodyPr vert="horz" lIns="91440" tIns="45720" rIns="91440" bIns="45720" rtlCol="0">
            <a:normAutofit fontScale="92500" lnSpcReduction="20000"/>
          </a:bodyPr>
          <a:lstStyle/>
          <a:p>
            <a:pPr marL="0" indent="0">
              <a:buNone/>
            </a:pPr>
            <a:r>
              <a:rPr lang="en-US" sz="2400" dirty="0">
                <a:solidFill>
                  <a:schemeClr val="tx2"/>
                </a:solidFill>
                <a:cs typeface="Calibri"/>
              </a:rPr>
              <a:t>Harm reduction practice of medicine: </a:t>
            </a:r>
          </a:p>
          <a:p>
            <a:r>
              <a:rPr lang="en-US" sz="2400" dirty="0">
                <a:solidFill>
                  <a:schemeClr val="tx2"/>
                </a:solidFill>
                <a:cs typeface="Calibri"/>
              </a:rPr>
              <a:t>Provide care residents are ready to accept when they are ready to accept it </a:t>
            </a:r>
          </a:p>
          <a:p>
            <a:r>
              <a:rPr lang="en-US" sz="2400" dirty="0">
                <a:solidFill>
                  <a:schemeClr val="tx2"/>
                </a:solidFill>
                <a:cs typeface="Calibri"/>
              </a:rPr>
              <a:t>Until then, advise, inform, educate, encourage and respect resident choices </a:t>
            </a:r>
          </a:p>
          <a:p>
            <a:pPr marL="0" indent="0">
              <a:buNone/>
            </a:pPr>
            <a:r>
              <a:rPr lang="en-US" sz="2400" dirty="0">
                <a:solidFill>
                  <a:schemeClr val="tx2"/>
                </a:solidFill>
                <a:cs typeface="Calibri"/>
              </a:rPr>
              <a:t>Unconditional care </a:t>
            </a:r>
          </a:p>
          <a:p>
            <a:r>
              <a:rPr lang="en-US" sz="2400" dirty="0">
                <a:solidFill>
                  <a:schemeClr val="tx2"/>
                </a:solidFill>
                <a:cs typeface="Calibri"/>
              </a:rPr>
              <a:t>No pre-requisites</a:t>
            </a:r>
          </a:p>
          <a:p>
            <a:r>
              <a:rPr lang="en-US" sz="2400" dirty="0">
                <a:solidFill>
                  <a:schemeClr val="tx2"/>
                </a:solidFill>
                <a:cs typeface="Calibri"/>
              </a:rPr>
              <a:t>Serve people who fall through the cracks </a:t>
            </a:r>
          </a:p>
          <a:p>
            <a:pPr marL="0" indent="0">
              <a:buNone/>
            </a:pPr>
            <a:r>
              <a:rPr lang="en-US" sz="2400" dirty="0">
                <a:solidFill>
                  <a:schemeClr val="tx2"/>
                </a:solidFill>
                <a:cs typeface="Calibri"/>
              </a:rPr>
              <a:t>Home-based care model</a:t>
            </a:r>
          </a:p>
          <a:p>
            <a:r>
              <a:rPr lang="en-US" sz="2400" dirty="0">
                <a:solidFill>
                  <a:schemeClr val="tx2"/>
                </a:solidFill>
                <a:ea typeface="+mn-lt"/>
                <a:cs typeface="+mn-lt"/>
              </a:rPr>
              <a:t>No upper limit on intensity of care provided</a:t>
            </a:r>
          </a:p>
          <a:p>
            <a:r>
              <a:rPr lang="en-US" sz="2400" dirty="0">
                <a:solidFill>
                  <a:schemeClr val="tx2"/>
                </a:solidFill>
                <a:ea typeface="+mn-lt"/>
                <a:cs typeface="+mn-lt"/>
              </a:rPr>
              <a:t> Be creative, persistent, and flexible</a:t>
            </a:r>
          </a:p>
          <a:p>
            <a:pPr marL="914400" lvl="2" indent="0">
              <a:buNone/>
            </a:pPr>
            <a:endParaRPr lang="en-US" sz="1300" dirty="0">
              <a:ea typeface="+mn-lt"/>
              <a:cs typeface="+mn-lt"/>
            </a:endParaRPr>
          </a:p>
          <a:p>
            <a:pPr marL="457200" indent="-457200"/>
            <a:endParaRPr lang="en-US" sz="1300" b="1" dirty="0">
              <a:cs typeface="Calibri"/>
            </a:endParaRPr>
          </a:p>
          <a:p>
            <a:pPr marL="457200" lvl="1" indent="0">
              <a:buNone/>
            </a:pPr>
            <a:endParaRPr lang="en-US" sz="1300" dirty="0">
              <a:cs typeface="Calibri"/>
            </a:endParaRPr>
          </a:p>
          <a:p>
            <a:pPr lvl="1"/>
            <a:endParaRPr lang="en-US" sz="1300" dirty="0">
              <a:cs typeface="Calibri"/>
            </a:endParaRPr>
          </a:p>
          <a:p>
            <a:endParaRPr lang="en-US" sz="1300" dirty="0">
              <a:cs typeface="Calibri"/>
            </a:endParaRPr>
          </a:p>
        </p:txBody>
      </p:sp>
    </p:spTree>
    <p:extLst>
      <p:ext uri="{BB962C8B-B14F-4D97-AF65-F5344CB8AC3E}">
        <p14:creationId xmlns:p14="http://schemas.microsoft.com/office/powerpoint/2010/main" val="3303171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D0E2A0-01FD-FD19-C78E-A393220E5B6F}"/>
              </a:ext>
            </a:extLst>
          </p:cNvPr>
          <p:cNvSpPr>
            <a:spLocks noGrp="1"/>
          </p:cNvSpPr>
          <p:nvPr>
            <p:ph type="title"/>
          </p:nvPr>
        </p:nvSpPr>
        <p:spPr>
          <a:xfrm>
            <a:off x="575733" y="502020"/>
            <a:ext cx="5884379" cy="767980"/>
          </a:xfrm>
        </p:spPr>
        <p:txBody>
          <a:bodyPr vert="horz" lIns="91440" tIns="45720" rIns="91440" bIns="45720" rtlCol="0" anchor="b">
            <a:normAutofit/>
          </a:bodyPr>
          <a:lstStyle/>
          <a:p>
            <a:r>
              <a:rPr lang="en-US" sz="4000" kern="1200" dirty="0">
                <a:solidFill>
                  <a:schemeClr val="tx2"/>
                </a:solidFill>
                <a:latin typeface="+mj-lt"/>
                <a:ea typeface="+mj-ea"/>
                <a:cs typeface="+mj-cs"/>
              </a:rPr>
              <a:t>Case Study </a:t>
            </a:r>
          </a:p>
        </p:txBody>
      </p:sp>
      <p:sp>
        <p:nvSpPr>
          <p:cNvPr id="4" name="Content Placeholder 3">
            <a:extLst>
              <a:ext uri="{FF2B5EF4-FFF2-40B4-BE49-F238E27FC236}">
                <a16:creationId xmlns:a16="http://schemas.microsoft.com/office/drawing/2014/main" id="{02BB3301-3C21-0190-5754-E4412E158D87}"/>
              </a:ext>
            </a:extLst>
          </p:cNvPr>
          <p:cNvSpPr>
            <a:spLocks noGrp="1"/>
          </p:cNvSpPr>
          <p:nvPr>
            <p:ph sz="half" idx="1"/>
          </p:nvPr>
        </p:nvSpPr>
        <p:spPr>
          <a:xfrm>
            <a:off x="575733" y="1439333"/>
            <a:ext cx="5884379" cy="4961033"/>
          </a:xfrm>
        </p:spPr>
        <p:txBody>
          <a:bodyPr vert="horz" lIns="91440" tIns="45720" rIns="91440" bIns="45720" rtlCol="0" anchor="t">
            <a:normAutofit/>
          </a:bodyPr>
          <a:lstStyle/>
          <a:p>
            <a:pPr marL="0" indent="0">
              <a:buNone/>
            </a:pPr>
            <a:r>
              <a:rPr lang="en-US" sz="2000" dirty="0">
                <a:solidFill>
                  <a:schemeClr val="tx2"/>
                </a:solidFill>
              </a:rPr>
              <a:t>37 YO male with end stage kidney disease with no outpatient dialysis, heart failure, opioid use disorder, traumatic brain injury, seizure disorder, chronic pain, developmental disability, homelessness.</a:t>
            </a:r>
          </a:p>
          <a:p>
            <a:pPr marL="0" indent="0">
              <a:buNone/>
            </a:pPr>
            <a:endParaRPr lang="en-US" sz="2000" dirty="0">
              <a:solidFill>
                <a:schemeClr val="tx2"/>
              </a:solidFill>
            </a:endParaRPr>
          </a:p>
          <a:p>
            <a:pPr marL="0" indent="0">
              <a:buNone/>
            </a:pPr>
            <a:r>
              <a:rPr lang="en-US" sz="2000" b="1" dirty="0">
                <a:solidFill>
                  <a:schemeClr val="tx2"/>
                </a:solidFill>
              </a:rPr>
              <a:t>Referral Source : </a:t>
            </a:r>
            <a:r>
              <a:rPr lang="en-US" sz="2000" dirty="0">
                <a:solidFill>
                  <a:schemeClr val="tx2"/>
                </a:solidFill>
              </a:rPr>
              <a:t>Mr. NW was referred to us by Alameda Health System's Complex Care Team. At that time, he was utilizing the Highland ED multiple times a week to receive dialysis. </a:t>
            </a:r>
          </a:p>
          <a:p>
            <a:pPr marL="0" indent="0">
              <a:buNone/>
            </a:pPr>
            <a:endParaRPr lang="en-US" sz="2000" dirty="0">
              <a:solidFill>
                <a:schemeClr val="tx2"/>
              </a:solidFill>
            </a:endParaRPr>
          </a:p>
          <a:p>
            <a:pPr marL="0" indent="0">
              <a:buNone/>
            </a:pPr>
            <a:r>
              <a:rPr lang="en-US" sz="2000" b="1" dirty="0">
                <a:solidFill>
                  <a:schemeClr val="tx2"/>
                </a:solidFill>
              </a:rPr>
              <a:t>Interventions: </a:t>
            </a:r>
            <a:r>
              <a:rPr lang="en-US" sz="2000" dirty="0">
                <a:solidFill>
                  <a:schemeClr val="tx2"/>
                </a:solidFill>
              </a:rPr>
              <a:t>NW was started on methadone through a novel home-based program at the OakDays site and Cardea Health personnel trained to administer home hemodialysis. He now </a:t>
            </a:r>
            <a:r>
              <a:rPr lang="en-US" sz="2000" b="1" i="1" dirty="0">
                <a:solidFill>
                  <a:schemeClr val="tx2"/>
                </a:solidFill>
              </a:rPr>
              <a:t>runs and plays basketball,</a:t>
            </a:r>
            <a:r>
              <a:rPr lang="en-US" sz="2000" dirty="0">
                <a:solidFill>
                  <a:schemeClr val="tx2"/>
                </a:solidFill>
              </a:rPr>
              <a:t> and has not had a hospital admission for almost a year. </a:t>
            </a:r>
          </a:p>
          <a:p>
            <a:endParaRPr lang="en-US" sz="1100" dirty="0"/>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4" descr="A picture containing person, wall, indoor&#10;&#10;Description automatically generated">
            <a:extLst>
              <a:ext uri="{FF2B5EF4-FFF2-40B4-BE49-F238E27FC236}">
                <a16:creationId xmlns:a16="http://schemas.microsoft.com/office/drawing/2014/main" id="{80DE440D-B763-B86F-0672-3C991BBB3B4E}"/>
              </a:ext>
            </a:extLst>
          </p:cNvPr>
          <p:cNvPicPr>
            <a:picLocks noGrp="1" noChangeAspect="1"/>
          </p:cNvPicPr>
          <p:nvPr>
            <p:ph sz="half" idx="2"/>
          </p:nvPr>
        </p:nvPicPr>
        <p:blipFill rotWithShape="1">
          <a:blip r:embed="rId2"/>
          <a:srcRect l="23668" r="16237"/>
          <a:stretch/>
        </p:blipFill>
        <p:spPr>
          <a:xfrm>
            <a:off x="7129328" y="909081"/>
            <a:ext cx="4063808" cy="5071731"/>
          </a:xfrm>
          <a:prstGeom prst="rect">
            <a:avLst/>
          </a:prstGeom>
        </p:spPr>
      </p:pic>
    </p:spTree>
    <p:extLst>
      <p:ext uri="{BB962C8B-B14F-4D97-AF65-F5344CB8AC3E}">
        <p14:creationId xmlns:p14="http://schemas.microsoft.com/office/powerpoint/2010/main" val="3682742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FBFB1-DD9F-B893-7317-2995B2CE87C6}"/>
              </a:ext>
            </a:extLst>
          </p:cNvPr>
          <p:cNvSpPr>
            <a:spLocks noGrp="1"/>
          </p:cNvSpPr>
          <p:nvPr>
            <p:ph type="title"/>
          </p:nvPr>
        </p:nvSpPr>
        <p:spPr/>
        <p:txBody>
          <a:bodyPr/>
          <a:lstStyle/>
          <a:p>
            <a:r>
              <a:rPr lang="en-US" dirty="0">
                <a:solidFill>
                  <a:schemeClr val="bg1"/>
                </a:solidFill>
              </a:rPr>
              <a:t>Presentation Overview</a:t>
            </a:r>
          </a:p>
        </p:txBody>
      </p:sp>
      <p:graphicFrame>
        <p:nvGraphicFramePr>
          <p:cNvPr id="7" name="Content Placeholder 4">
            <a:extLst>
              <a:ext uri="{FF2B5EF4-FFF2-40B4-BE49-F238E27FC236}">
                <a16:creationId xmlns:a16="http://schemas.microsoft.com/office/drawing/2014/main" id="{D208624A-AB51-207B-F2C3-F327F95F9869}"/>
              </a:ext>
            </a:extLst>
          </p:cNvPr>
          <p:cNvGraphicFramePr>
            <a:graphicFrameLocks noGrp="1"/>
          </p:cNvGraphicFramePr>
          <p:nvPr>
            <p:ph idx="1"/>
            <p:extLst>
              <p:ext uri="{D42A27DB-BD31-4B8C-83A1-F6EECF244321}">
                <p14:modId xmlns:p14="http://schemas.microsoft.com/office/powerpoint/2010/main" val="41318093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8938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A group of women standing outside a building&#10;&#10;Description automatically generated with medium confidence">
            <a:extLst>
              <a:ext uri="{FF2B5EF4-FFF2-40B4-BE49-F238E27FC236}">
                <a16:creationId xmlns:a16="http://schemas.microsoft.com/office/drawing/2014/main" id="{6854734B-C6F6-43A1-CEE4-8E0D27FBB1A5}"/>
              </a:ext>
            </a:extLst>
          </p:cNvPr>
          <p:cNvPicPr>
            <a:picLocks noGrp="1" noChangeAspect="1"/>
          </p:cNvPicPr>
          <p:nvPr>
            <p:ph sz="half" idx="2"/>
          </p:nvPr>
        </p:nvPicPr>
        <p:blipFill rotWithShape="1">
          <a:blip r:embed="rId3"/>
          <a:srcRect t="5436"/>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500050-0BED-21BA-6424-464D1D91C33C}"/>
              </a:ext>
            </a:extLst>
          </p:cNvPr>
          <p:cNvSpPr>
            <a:spLocks noGrp="1"/>
          </p:cNvSpPr>
          <p:nvPr>
            <p:ph type="title"/>
          </p:nvPr>
        </p:nvSpPr>
        <p:spPr>
          <a:xfrm>
            <a:off x="6434667" y="365125"/>
            <a:ext cx="5452533" cy="1899912"/>
          </a:xfrm>
        </p:spPr>
        <p:txBody>
          <a:bodyPr vert="horz" lIns="91440" tIns="45720" rIns="91440" bIns="45720" rtlCol="0" anchor="ctr">
            <a:normAutofit/>
          </a:bodyPr>
          <a:lstStyle/>
          <a:p>
            <a:r>
              <a:rPr lang="en-US" sz="4000" dirty="0">
                <a:solidFill>
                  <a:schemeClr val="tx2"/>
                </a:solidFill>
              </a:rPr>
              <a:t>The Medically Frail model: key design points</a:t>
            </a:r>
          </a:p>
        </p:txBody>
      </p:sp>
      <p:sp>
        <p:nvSpPr>
          <p:cNvPr id="3" name="Content Placeholder 2">
            <a:extLst>
              <a:ext uri="{FF2B5EF4-FFF2-40B4-BE49-F238E27FC236}">
                <a16:creationId xmlns:a16="http://schemas.microsoft.com/office/drawing/2014/main" id="{C7E90C10-C85D-33F3-3831-DDACA382EA2D}"/>
              </a:ext>
            </a:extLst>
          </p:cNvPr>
          <p:cNvSpPr>
            <a:spLocks noGrp="1"/>
          </p:cNvSpPr>
          <p:nvPr>
            <p:ph sz="half" idx="1"/>
          </p:nvPr>
        </p:nvSpPr>
        <p:spPr>
          <a:xfrm>
            <a:off x="6925733" y="2434201"/>
            <a:ext cx="4961467" cy="4058674"/>
          </a:xfrm>
        </p:spPr>
        <p:txBody>
          <a:bodyPr vert="horz" lIns="91440" tIns="45720" rIns="91440" bIns="45720" rtlCol="0">
            <a:normAutofit/>
          </a:bodyPr>
          <a:lstStyle/>
          <a:p>
            <a:r>
              <a:rPr lang="en-US" sz="2400" dirty="0">
                <a:solidFill>
                  <a:schemeClr val="tx2"/>
                </a:solidFill>
              </a:rPr>
              <a:t>Cohorted care: to succeed, the building needs ~25 HCBA eligible clients</a:t>
            </a:r>
          </a:p>
          <a:p>
            <a:r>
              <a:rPr lang="en-US" sz="2400" dirty="0">
                <a:solidFill>
                  <a:schemeClr val="tx2"/>
                </a:solidFill>
              </a:rPr>
              <a:t>HCBA care requires a certified home health agency to be the clinical provider</a:t>
            </a:r>
          </a:p>
          <a:p>
            <a:r>
              <a:rPr lang="en-US" sz="2400" dirty="0">
                <a:solidFill>
                  <a:schemeClr val="tx2"/>
                </a:solidFill>
              </a:rPr>
              <a:t>Start up funding: in CA waiver billing requires ~12 months of lead time</a:t>
            </a:r>
          </a:p>
          <a:p>
            <a:r>
              <a:rPr lang="en-US" sz="2400" dirty="0">
                <a:solidFill>
                  <a:schemeClr val="tx2"/>
                </a:solidFill>
              </a:rPr>
              <a:t>Partnership with a dedicated housing agency is key</a:t>
            </a:r>
          </a:p>
          <a:p>
            <a:endParaRPr lang="en-US" sz="2000" dirty="0"/>
          </a:p>
          <a:p>
            <a:endParaRPr lang="en-US" sz="2000" dirty="0"/>
          </a:p>
        </p:txBody>
      </p:sp>
    </p:spTree>
    <p:extLst>
      <p:ext uri="{BB962C8B-B14F-4D97-AF65-F5344CB8AC3E}">
        <p14:creationId xmlns:p14="http://schemas.microsoft.com/office/powerpoint/2010/main" val="588920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85B6-30AD-8307-7859-9726D01BD2CD}"/>
              </a:ext>
            </a:extLst>
          </p:cNvPr>
          <p:cNvSpPr>
            <a:spLocks noGrp="1"/>
          </p:cNvSpPr>
          <p:nvPr>
            <p:ph type="title"/>
          </p:nvPr>
        </p:nvSpPr>
        <p:spPr>
          <a:xfrm>
            <a:off x="235102" y="296111"/>
            <a:ext cx="6964337" cy="884990"/>
          </a:xfrm>
        </p:spPr>
        <p:txBody>
          <a:bodyPr>
            <a:normAutofit fontScale="90000"/>
          </a:bodyPr>
          <a:lstStyle/>
          <a:p>
            <a:r>
              <a:rPr lang="en-US" sz="4000" dirty="0">
                <a:solidFill>
                  <a:schemeClr val="bg1"/>
                </a:solidFill>
                <a:cs typeface="Calibri Light"/>
              </a:rPr>
              <a:t>Outcomes of the Medically Frail Program</a:t>
            </a:r>
          </a:p>
        </p:txBody>
      </p:sp>
      <p:sp>
        <p:nvSpPr>
          <p:cNvPr id="3" name="Content Placeholder 2">
            <a:extLst>
              <a:ext uri="{FF2B5EF4-FFF2-40B4-BE49-F238E27FC236}">
                <a16:creationId xmlns:a16="http://schemas.microsoft.com/office/drawing/2014/main" id="{9188E022-1F6C-171A-FB17-DEF4AFCDE99F}"/>
              </a:ext>
            </a:extLst>
          </p:cNvPr>
          <p:cNvSpPr>
            <a:spLocks noGrp="1"/>
          </p:cNvSpPr>
          <p:nvPr>
            <p:ph idx="1"/>
          </p:nvPr>
        </p:nvSpPr>
        <p:spPr>
          <a:xfrm>
            <a:off x="235102" y="1181101"/>
            <a:ext cx="6603688" cy="5380789"/>
          </a:xfrm>
        </p:spPr>
        <p:txBody>
          <a:bodyPr vert="horz" lIns="91440" tIns="45720" rIns="91440" bIns="45720" rtlCol="0" anchor="t">
            <a:normAutofit lnSpcReduction="10000"/>
          </a:bodyPr>
          <a:lstStyle/>
          <a:p>
            <a:pPr marL="0" indent="0">
              <a:buNone/>
            </a:pPr>
            <a:endParaRPr lang="en-US" sz="2400" dirty="0">
              <a:solidFill>
                <a:schemeClr val="bg1"/>
              </a:solidFill>
              <a:cs typeface="Calibri"/>
            </a:endParaRPr>
          </a:p>
          <a:p>
            <a:r>
              <a:rPr lang="en-US" sz="2400" dirty="0">
                <a:solidFill>
                  <a:schemeClr val="bg1"/>
                </a:solidFill>
                <a:ea typeface="+mn-lt"/>
                <a:cs typeface="+mn-lt"/>
              </a:rPr>
              <a:t>Among individuals who were housed for 180 days or more, OakDays residence was associated with ~80% reduction in </a:t>
            </a:r>
          </a:p>
          <a:p>
            <a:pPr lvl="1" indent="0"/>
            <a:r>
              <a:rPr lang="en-US" dirty="0">
                <a:solidFill>
                  <a:schemeClr val="bg1"/>
                </a:solidFill>
                <a:ea typeface="+mn-lt"/>
                <a:cs typeface="+mn-lt"/>
              </a:rPr>
              <a:t>ED visits (psychiatric and medical)</a:t>
            </a:r>
          </a:p>
          <a:p>
            <a:pPr lvl="1" indent="0"/>
            <a:r>
              <a:rPr lang="en-US" dirty="0">
                <a:solidFill>
                  <a:schemeClr val="bg1"/>
                </a:solidFill>
                <a:ea typeface="+mn-lt"/>
                <a:cs typeface="+mn-lt"/>
              </a:rPr>
              <a:t>Skilled nursing facility admissions </a:t>
            </a:r>
          </a:p>
          <a:p>
            <a:pPr lvl="1" indent="0"/>
            <a:r>
              <a:rPr lang="en-US" dirty="0">
                <a:solidFill>
                  <a:schemeClr val="bg1"/>
                </a:solidFill>
                <a:ea typeface="+mn-lt"/>
                <a:cs typeface="+mn-lt"/>
              </a:rPr>
              <a:t> Inpatient admissions </a:t>
            </a:r>
          </a:p>
          <a:p>
            <a:pPr lvl="1" indent="0">
              <a:buNone/>
            </a:pPr>
            <a:endParaRPr lang="en-US" dirty="0">
              <a:solidFill>
                <a:schemeClr val="bg1"/>
              </a:solidFill>
              <a:cs typeface="Calibri"/>
            </a:endParaRPr>
          </a:p>
          <a:p>
            <a:r>
              <a:rPr lang="en-US" sz="2400" dirty="0">
                <a:solidFill>
                  <a:schemeClr val="bg1"/>
                </a:solidFill>
                <a:ea typeface="+mn-lt"/>
                <a:cs typeface="+mn-lt"/>
              </a:rPr>
              <a:t>Estimated </a:t>
            </a:r>
            <a:r>
              <a:rPr lang="en-US" sz="2400" b="1" u="sng" dirty="0">
                <a:solidFill>
                  <a:schemeClr val="bg1"/>
                </a:solidFill>
                <a:ea typeface="+mn-lt"/>
                <a:cs typeface="+mn-lt"/>
              </a:rPr>
              <a:t>$3.5 million</a:t>
            </a:r>
            <a:r>
              <a:rPr lang="en-US" sz="2400" u="sng" dirty="0">
                <a:solidFill>
                  <a:schemeClr val="bg1"/>
                </a:solidFill>
                <a:ea typeface="+mn-lt"/>
                <a:cs typeface="+mn-lt"/>
              </a:rPr>
              <a:t> </a:t>
            </a:r>
            <a:r>
              <a:rPr lang="en-US" sz="2400" b="1" u="sng" dirty="0">
                <a:solidFill>
                  <a:schemeClr val="bg1"/>
                </a:solidFill>
                <a:ea typeface="+mn-lt"/>
                <a:cs typeface="+mn-lt"/>
              </a:rPr>
              <a:t>reduction</a:t>
            </a:r>
            <a:r>
              <a:rPr lang="en-US" sz="2400" u="sng" dirty="0">
                <a:solidFill>
                  <a:schemeClr val="bg1"/>
                </a:solidFill>
                <a:ea typeface="+mn-lt"/>
                <a:cs typeface="+mn-lt"/>
              </a:rPr>
              <a:t> </a:t>
            </a:r>
            <a:r>
              <a:rPr lang="en-US" sz="2400" dirty="0">
                <a:solidFill>
                  <a:schemeClr val="bg1"/>
                </a:solidFill>
                <a:ea typeface="+mn-lt"/>
                <a:cs typeface="+mn-lt"/>
              </a:rPr>
              <a:t>in healthcare spending for OakDays residents over a 180-day period</a:t>
            </a:r>
            <a:endParaRPr lang="en-US" sz="2400" dirty="0">
              <a:solidFill>
                <a:schemeClr val="bg1"/>
              </a:solidFill>
              <a:cs typeface="Calibri" panose="020F0502020204030204"/>
            </a:endParaRPr>
          </a:p>
          <a:p>
            <a:pPr marL="0" indent="0">
              <a:buNone/>
            </a:pPr>
            <a:endParaRPr lang="en-US" sz="2400" dirty="0">
              <a:solidFill>
                <a:schemeClr val="bg1"/>
              </a:solidFill>
              <a:ea typeface="+mn-lt"/>
              <a:cs typeface="+mn-lt"/>
            </a:endParaRPr>
          </a:p>
          <a:p>
            <a:r>
              <a:rPr lang="en-US" sz="2400" dirty="0">
                <a:solidFill>
                  <a:schemeClr val="bg1"/>
                </a:solidFill>
                <a:ea typeface="+mn-lt"/>
                <a:cs typeface="+mn-lt"/>
              </a:rPr>
              <a:t>Estimated </a:t>
            </a:r>
            <a:r>
              <a:rPr lang="en-US" sz="2400" b="1" u="sng" dirty="0">
                <a:solidFill>
                  <a:schemeClr val="bg1"/>
                </a:solidFill>
                <a:ea typeface="+mn-lt"/>
                <a:cs typeface="+mn-lt"/>
              </a:rPr>
              <a:t>$8.4 million</a:t>
            </a:r>
            <a:r>
              <a:rPr lang="en-US" sz="2400" u="sng" dirty="0">
                <a:solidFill>
                  <a:schemeClr val="bg1"/>
                </a:solidFill>
                <a:ea typeface="+mn-lt"/>
                <a:cs typeface="+mn-lt"/>
              </a:rPr>
              <a:t> </a:t>
            </a:r>
            <a:r>
              <a:rPr lang="en-US" sz="2400" b="1" u="sng" dirty="0">
                <a:solidFill>
                  <a:schemeClr val="bg1"/>
                </a:solidFill>
                <a:ea typeface="+mn-lt"/>
                <a:cs typeface="+mn-lt"/>
              </a:rPr>
              <a:t>reduction</a:t>
            </a:r>
            <a:r>
              <a:rPr lang="en-US" sz="2400" u="sng" dirty="0">
                <a:solidFill>
                  <a:schemeClr val="bg1"/>
                </a:solidFill>
                <a:ea typeface="+mn-lt"/>
                <a:cs typeface="+mn-lt"/>
              </a:rPr>
              <a:t> </a:t>
            </a:r>
            <a:r>
              <a:rPr lang="en-US" sz="2400" dirty="0">
                <a:solidFill>
                  <a:schemeClr val="bg1"/>
                </a:solidFill>
                <a:ea typeface="+mn-lt"/>
                <a:cs typeface="+mn-lt"/>
              </a:rPr>
              <a:t>in healthcare spending for OakDays residents between 1.1.2021 and 12.31.2022</a:t>
            </a:r>
            <a:endParaRPr lang="en-US" sz="2400" dirty="0">
              <a:solidFill>
                <a:schemeClr val="bg1"/>
              </a:solidFill>
            </a:endParaRPr>
          </a:p>
          <a:p>
            <a:pPr marL="0" indent="0">
              <a:buNone/>
            </a:pPr>
            <a:endParaRPr lang="en-US" sz="2000" dirty="0">
              <a:ea typeface="+mn-lt"/>
              <a:cs typeface="+mn-lt"/>
            </a:endParaRPr>
          </a:p>
        </p:txBody>
      </p:sp>
      <p:pic>
        <p:nvPicPr>
          <p:cNvPr id="4" name="Picture 4" descr="A picture containing sky, outdoor, person, standing&#10;&#10;Description automatically generated">
            <a:extLst>
              <a:ext uri="{FF2B5EF4-FFF2-40B4-BE49-F238E27FC236}">
                <a16:creationId xmlns:a16="http://schemas.microsoft.com/office/drawing/2014/main" id="{74D5BD6C-F71F-D8B9-1D04-A30AC55279D5}"/>
              </a:ext>
            </a:extLst>
          </p:cNvPr>
          <p:cNvPicPr>
            <a:picLocks noChangeAspect="1"/>
          </p:cNvPicPr>
          <p:nvPr/>
        </p:nvPicPr>
        <p:blipFill rotWithShape="1">
          <a:blip r:embed="rId3"/>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1254368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4696-6BA5-4249-A2F9-587D84E0140D}"/>
              </a:ext>
            </a:extLst>
          </p:cNvPr>
          <p:cNvSpPr>
            <a:spLocks noGrp="1"/>
          </p:cNvSpPr>
          <p:nvPr>
            <p:ph type="title" idx="4294967295"/>
          </p:nvPr>
        </p:nvSpPr>
        <p:spPr>
          <a:xfrm>
            <a:off x="2295525" y="5510213"/>
            <a:ext cx="9896475" cy="914400"/>
          </a:xfrm>
        </p:spPr>
        <p:txBody>
          <a:bodyPr vert="horz" lIns="91440" tIns="45720" rIns="91440" bIns="45720" rtlCol="0" anchor="ctr">
            <a:normAutofit/>
          </a:bodyPr>
          <a:lstStyle/>
          <a:p>
            <a:r>
              <a:rPr lang="en-US" sz="4000" kern="1200" dirty="0">
                <a:solidFill>
                  <a:srgbClr val="FFFFFF"/>
                </a:solidFill>
                <a:latin typeface="+mj-lt"/>
                <a:ea typeface="+mj-ea"/>
                <a:cs typeface="+mj-cs"/>
              </a:rPr>
              <a:t>Project </a:t>
            </a:r>
            <a:r>
              <a:rPr lang="en-US" sz="4000" kern="1200" dirty="0" err="1">
                <a:solidFill>
                  <a:srgbClr val="FFFFFF"/>
                </a:solidFill>
                <a:latin typeface="+mj-lt"/>
                <a:ea typeface="+mj-ea"/>
                <a:cs typeface="+mj-cs"/>
              </a:rPr>
              <a:t>Homekey</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Oakdays</a:t>
            </a:r>
            <a:r>
              <a:rPr lang="en-US" sz="4000" kern="1200" dirty="0">
                <a:solidFill>
                  <a:srgbClr val="FFFFFF"/>
                </a:solidFill>
                <a:latin typeface="+mj-lt"/>
                <a:ea typeface="+mj-ea"/>
                <a:cs typeface="+mj-cs"/>
              </a:rPr>
              <a:t> Outcomes </a:t>
            </a:r>
          </a:p>
        </p:txBody>
      </p:sp>
      <p:graphicFrame>
        <p:nvGraphicFramePr>
          <p:cNvPr id="8" name="Table 8">
            <a:extLst>
              <a:ext uri="{FF2B5EF4-FFF2-40B4-BE49-F238E27FC236}">
                <a16:creationId xmlns:a16="http://schemas.microsoft.com/office/drawing/2014/main" id="{909E7D1A-6B16-944D-8DD8-4C6CA255D9CF}"/>
              </a:ext>
            </a:extLst>
          </p:cNvPr>
          <p:cNvGraphicFramePr>
            <a:graphicFrameLocks noGrp="1"/>
          </p:cNvGraphicFramePr>
          <p:nvPr>
            <p:ph idx="4294967295"/>
            <p:extLst>
              <p:ext uri="{D42A27DB-BD31-4B8C-83A1-F6EECF244321}">
                <p14:modId xmlns:p14="http://schemas.microsoft.com/office/powerpoint/2010/main" val="1484286285"/>
              </p:ext>
            </p:extLst>
          </p:nvPr>
        </p:nvGraphicFramePr>
        <p:xfrm>
          <a:off x="313267" y="256283"/>
          <a:ext cx="11565466" cy="6017803"/>
        </p:xfrm>
        <a:graphic>
          <a:graphicData uri="http://schemas.openxmlformats.org/drawingml/2006/table">
            <a:tbl>
              <a:tblPr firstRow="1" bandRow="1">
                <a:tableStyleId>{22838BEF-8BB2-4498-84A7-C5851F593DF1}</a:tableStyleId>
              </a:tblPr>
              <a:tblGrid>
                <a:gridCol w="1930400">
                  <a:extLst>
                    <a:ext uri="{9D8B030D-6E8A-4147-A177-3AD203B41FA5}">
                      <a16:colId xmlns:a16="http://schemas.microsoft.com/office/drawing/2014/main" val="1779075248"/>
                    </a:ext>
                  </a:extLst>
                </a:gridCol>
                <a:gridCol w="6951133">
                  <a:extLst>
                    <a:ext uri="{9D8B030D-6E8A-4147-A177-3AD203B41FA5}">
                      <a16:colId xmlns:a16="http://schemas.microsoft.com/office/drawing/2014/main" val="1845393644"/>
                    </a:ext>
                  </a:extLst>
                </a:gridCol>
                <a:gridCol w="2683933">
                  <a:extLst>
                    <a:ext uri="{9D8B030D-6E8A-4147-A177-3AD203B41FA5}">
                      <a16:colId xmlns:a16="http://schemas.microsoft.com/office/drawing/2014/main" val="3662501604"/>
                    </a:ext>
                  </a:extLst>
                </a:gridCol>
              </a:tblGrid>
              <a:tr h="1019014">
                <a:tc>
                  <a:txBody>
                    <a:bodyPr/>
                    <a:lstStyle/>
                    <a:p>
                      <a:pPr algn="ctr">
                        <a:buNone/>
                      </a:pPr>
                      <a:r>
                        <a:rPr lang="en-US" sz="1800" b="0" dirty="0">
                          <a:solidFill>
                            <a:srgbClr val="C00000"/>
                          </a:solidFill>
                        </a:rPr>
                        <a:t>Outcome </a:t>
                      </a:r>
                    </a:p>
                  </a:txBody>
                  <a:tcPr marL="66499" marR="66499" marT="33250" marB="33250"/>
                </a:tc>
                <a:tc>
                  <a:txBody>
                    <a:bodyPr/>
                    <a:lstStyle/>
                    <a:p>
                      <a:pPr algn="ctr">
                        <a:buNone/>
                      </a:pPr>
                      <a:r>
                        <a:rPr lang="en-US" sz="1800"/>
                        <a:t>Assumptions</a:t>
                      </a:r>
                    </a:p>
                  </a:txBody>
                  <a:tcPr marL="66499" marR="66499" marT="33250" marB="33250"/>
                </a:tc>
                <a:tc>
                  <a:txBody>
                    <a:bodyPr/>
                    <a:lstStyle/>
                    <a:p>
                      <a:pPr algn="ctr">
                        <a:buNone/>
                      </a:pPr>
                      <a:r>
                        <a:rPr lang="en-US" sz="1800" b="0" dirty="0">
                          <a:solidFill>
                            <a:srgbClr val="C00000"/>
                          </a:solidFill>
                        </a:rPr>
                        <a:t>Estimated cost savings in 6 month post admission period*</a:t>
                      </a:r>
                    </a:p>
                  </a:txBody>
                  <a:tcPr marL="66499" marR="66499" marT="33250" marB="33250"/>
                </a:tc>
                <a:extLst>
                  <a:ext uri="{0D108BD9-81ED-4DB2-BD59-A6C34878D82A}">
                    <a16:rowId xmlns:a16="http://schemas.microsoft.com/office/drawing/2014/main" val="598418855"/>
                  </a:ext>
                </a:extLst>
              </a:tr>
              <a:tr h="1992350">
                <a:tc>
                  <a:txBody>
                    <a:bodyPr/>
                    <a:lstStyle/>
                    <a:p>
                      <a:pPr>
                        <a:buNone/>
                      </a:pPr>
                      <a:r>
                        <a:rPr lang="en-US" sz="1800" dirty="0">
                          <a:solidFill>
                            <a:srgbClr val="C00000"/>
                          </a:solidFill>
                        </a:rPr>
                        <a:t>Emergency Dept Utilization</a:t>
                      </a:r>
                    </a:p>
                  </a:txBody>
                  <a:tcPr marL="66499" marR="66499" marT="33250" marB="332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*ED visit cost estimated at $1076. Assumptions: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u="none" strike="noStrike" kern="1200" cap="none" spc="0" normalizeH="0" baseline="0" noProof="0" dirty="0">
                          <a:ln>
                            <a:noFill/>
                          </a:ln>
                          <a:solidFill>
                            <a:prstClr val="black"/>
                          </a:solidFill>
                          <a:effectLst/>
                          <a:uLnTx/>
                          <a:uFillTx/>
                        </a:rPr>
                        <a:t>Medicaid pays 57% less than average ED visit charges (</a:t>
                      </a:r>
                      <a:r>
                        <a:rPr kumimoji="0" lang="en-US" sz="1600" b="0" u="sng" strike="noStrike" kern="1200" cap="none" spc="0" normalizeH="0" baseline="0" noProof="0" dirty="0">
                          <a:ln>
                            <a:noFill/>
                          </a:ln>
                          <a:solidFill>
                            <a:prstClr val="black"/>
                          </a:solidFill>
                          <a:effectLst/>
                          <a:uLnTx/>
                          <a:uFillTx/>
                        </a:rPr>
                        <a:t>https://</a:t>
                      </a:r>
                      <a:r>
                        <a:rPr kumimoji="0" lang="en-US" sz="1600" b="0" u="sng" strike="noStrike" kern="1200" cap="none" spc="0" normalizeH="0" baseline="0" noProof="0" dirty="0" err="1">
                          <a:ln>
                            <a:noFill/>
                          </a:ln>
                          <a:solidFill>
                            <a:prstClr val="black"/>
                          </a:solidFill>
                          <a:effectLst/>
                          <a:uLnTx/>
                          <a:uFillTx/>
                        </a:rPr>
                        <a:t>www.hcup-us.ahrq.gov</a:t>
                      </a:r>
                      <a:r>
                        <a:rPr kumimoji="0" lang="en-US" sz="1600" b="0" u="sng" strike="noStrike" kern="1200" cap="none" spc="0" normalizeH="0" baseline="0" noProof="0" dirty="0">
                          <a:ln>
                            <a:noFill/>
                          </a:ln>
                          <a:solidFill>
                            <a:prstClr val="black"/>
                          </a:solidFill>
                          <a:effectLst/>
                          <a:uLnTx/>
                          <a:uFillTx/>
                        </a:rPr>
                        <a:t>/reports/</a:t>
                      </a:r>
                      <a:r>
                        <a:rPr kumimoji="0" lang="en-US" sz="1600" b="0" u="sng" strike="noStrike" kern="1200" cap="none" spc="0" normalizeH="0" baseline="0" noProof="0" dirty="0" err="1">
                          <a:ln>
                            <a:noFill/>
                          </a:ln>
                          <a:solidFill>
                            <a:prstClr val="black"/>
                          </a:solidFill>
                          <a:effectLst/>
                          <a:uLnTx/>
                          <a:uFillTx/>
                        </a:rPr>
                        <a:t>statbriefs</a:t>
                      </a:r>
                      <a:r>
                        <a:rPr kumimoji="0" lang="en-US" sz="1600" b="0" u="sng" strike="noStrike" kern="1200" cap="none" spc="0" normalizeH="0" baseline="0" noProof="0" dirty="0">
                          <a:ln>
                            <a:noFill/>
                          </a:ln>
                          <a:solidFill>
                            <a:prstClr val="black"/>
                          </a:solidFill>
                          <a:effectLst/>
                          <a:uLnTx/>
                          <a:uFillTx/>
                        </a:rPr>
                        <a:t>/sb268-ED-Costs-2017.jsp</a:t>
                      </a:r>
                      <a:r>
                        <a:rPr kumimoji="0" lang="en-US" sz="1600" b="0" u="none" strike="noStrike" kern="1200" cap="none" spc="0" normalizeH="0" baseline="0" noProof="0" dirty="0">
                          <a:ln>
                            <a:noFill/>
                          </a:ln>
                          <a:solidFill>
                            <a:prstClr val="black"/>
                          </a:solidFill>
                          <a:effectLst/>
                          <a:uLnTx/>
                          <a:uFillTx/>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u="none" strike="noStrike" kern="1200" cap="none" spc="0" normalizeH="0" baseline="0" noProof="0" dirty="0">
                          <a:ln>
                            <a:noFill/>
                          </a:ln>
                          <a:solidFill>
                            <a:prstClr val="black"/>
                          </a:solidFill>
                          <a:effectLst/>
                          <a:uLnTx/>
                          <a:uFillTx/>
                        </a:rPr>
                        <a:t>Average ED cost to payer in California = $2960. (</a:t>
                      </a:r>
                      <a:r>
                        <a:rPr kumimoji="0" lang="en-US" sz="1600" b="0" u="none" strike="noStrike" kern="1200" cap="none" spc="0" normalizeH="0" baseline="0" noProof="0" dirty="0">
                          <a:ln>
                            <a:noFill/>
                          </a:ln>
                          <a:solidFill>
                            <a:prstClr val="black"/>
                          </a:solidFill>
                          <a:effectLst/>
                          <a:uLnTx/>
                          <a:uFillTx/>
                          <a:hlinkClick r:id="rId3">
                            <a:extLst>
                              <a:ext uri="{A12FA001-AC4F-418D-AE19-62706E023703}">
                                <ahyp:hlinkClr xmlns:ahyp="http://schemas.microsoft.com/office/drawing/2018/hyperlinkcolor" val="tx"/>
                              </a:ext>
                            </a:extLst>
                          </a:hlinkClick>
                        </a:rPr>
                        <a:t>https://www.cbsnews.com/pictures/emergency-room-visit-cost-most-expensive-states/</a:t>
                      </a:r>
                      <a:r>
                        <a:rPr kumimoji="0" lang="en-US" sz="1600" b="0" u="none" strike="noStrike" kern="1200" cap="none" spc="0" normalizeH="0" baseline="0" noProof="0" dirty="0">
                          <a:ln>
                            <a:noFill/>
                          </a:ln>
                          <a:solidFill>
                            <a:prstClr val="black"/>
                          </a:solidFill>
                          <a:effectLst/>
                          <a:uLnTx/>
                          <a:uFillTx/>
                        </a:rPr>
                        <a:t>). </a:t>
                      </a:r>
                    </a:p>
                    <a:p>
                      <a:pPr>
                        <a:buNone/>
                      </a:pPr>
                      <a:endParaRPr lang="en-US" sz="1600" dirty="0"/>
                    </a:p>
                  </a:txBody>
                  <a:tcPr marL="66499" marR="66499" marT="33250" marB="33250"/>
                </a:tc>
                <a:tc>
                  <a:txBody>
                    <a:bodyPr/>
                    <a:lstStyle/>
                    <a:p>
                      <a:pPr>
                        <a:buNone/>
                      </a:pPr>
                      <a:r>
                        <a:rPr lang="en-US" sz="2400" dirty="0">
                          <a:solidFill>
                            <a:srgbClr val="C00000"/>
                          </a:solidFill>
                        </a:rPr>
                        <a:t>$532,620</a:t>
                      </a:r>
                    </a:p>
                  </a:txBody>
                  <a:tcPr marL="66499" marR="66499" marT="33250" marB="33250"/>
                </a:tc>
                <a:extLst>
                  <a:ext uri="{0D108BD9-81ED-4DB2-BD59-A6C34878D82A}">
                    <a16:rowId xmlns:a16="http://schemas.microsoft.com/office/drawing/2014/main" val="3403806505"/>
                  </a:ext>
                </a:extLst>
              </a:tr>
              <a:tr h="797291">
                <a:tc>
                  <a:txBody>
                    <a:bodyPr/>
                    <a:lstStyle/>
                    <a:p>
                      <a:pPr>
                        <a:buNone/>
                      </a:pPr>
                      <a:r>
                        <a:rPr lang="en-US" sz="1800">
                          <a:solidFill>
                            <a:srgbClr val="C00000"/>
                          </a:solidFill>
                        </a:rPr>
                        <a:t>Ambulatory Sensitive ED visits</a:t>
                      </a:r>
                    </a:p>
                  </a:txBody>
                  <a:tcPr marL="66499" marR="66499" marT="33250" marB="33250"/>
                </a:tc>
                <a:tc>
                  <a:txBody>
                    <a:bodyPr/>
                    <a:lstStyle/>
                    <a:p>
                      <a:pPr>
                        <a:buNone/>
                      </a:pPr>
                      <a:r>
                        <a:rPr kumimoji="0" lang="en-US" sz="1600" b="0" u="none" strike="noStrike" kern="1200" cap="none" spc="0" normalizeH="0" baseline="0" noProof="0" dirty="0">
                          <a:ln>
                            <a:noFill/>
                          </a:ln>
                          <a:solidFill>
                            <a:prstClr val="black"/>
                          </a:solidFill>
                          <a:effectLst/>
                          <a:uLnTx/>
                          <a:uFillTx/>
                        </a:rPr>
                        <a:t>Assumes that ambulatory-sensitive ED visit average cost is equivalent to ED visit average cost ($1076)</a:t>
                      </a:r>
                      <a:endParaRPr lang="en-US" sz="1600" dirty="0"/>
                    </a:p>
                  </a:txBody>
                  <a:tcPr marL="66499" marR="66499" marT="33250" marB="33250"/>
                </a:tc>
                <a:tc>
                  <a:txBody>
                    <a:bodyPr/>
                    <a:lstStyle/>
                    <a:p>
                      <a:pPr>
                        <a:buNone/>
                      </a:pPr>
                      <a:r>
                        <a:rPr lang="en-US" sz="2400" dirty="0">
                          <a:solidFill>
                            <a:srgbClr val="C00000"/>
                          </a:solidFill>
                        </a:rPr>
                        <a:t>$35,508</a:t>
                      </a:r>
                    </a:p>
                  </a:txBody>
                  <a:tcPr marL="66499" marR="66499" marT="33250" marB="33250"/>
                </a:tc>
                <a:extLst>
                  <a:ext uri="{0D108BD9-81ED-4DB2-BD59-A6C34878D82A}">
                    <a16:rowId xmlns:a16="http://schemas.microsoft.com/office/drawing/2014/main" val="3958325802"/>
                  </a:ext>
                </a:extLst>
              </a:tr>
              <a:tr h="971400">
                <a:tc>
                  <a:txBody>
                    <a:bodyPr/>
                    <a:lstStyle/>
                    <a:p>
                      <a:pPr>
                        <a:buNone/>
                      </a:pPr>
                      <a:r>
                        <a:rPr lang="en-US" sz="1800">
                          <a:solidFill>
                            <a:srgbClr val="C00000"/>
                          </a:solidFill>
                        </a:rPr>
                        <a:t>Psychiatric ED visits</a:t>
                      </a:r>
                    </a:p>
                  </a:txBody>
                  <a:tcPr marL="66499" marR="66499" marT="33250" marB="3325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prstClr val="black"/>
                          </a:solidFill>
                          <a:effectLst/>
                          <a:uLnTx/>
                          <a:uFillTx/>
                        </a:rPr>
                        <a:t>Psych ED visit cost estimated at $1076.  Psych ED visit cost is roughly equivalent to ED visit costs nationwide</a:t>
                      </a:r>
                      <a:r>
                        <a:rPr kumimoji="0" lang="en-US" sz="1600" b="0" u="none" strike="noStrike" kern="1200" cap="none" spc="0" normalizeH="0" baseline="30000" noProof="0" dirty="0">
                          <a:ln>
                            <a:noFill/>
                          </a:ln>
                          <a:solidFill>
                            <a:prstClr val="black"/>
                          </a:solidFill>
                          <a:effectLst/>
                          <a:uLnTx/>
                          <a:uFillTx/>
                        </a:rPr>
                        <a:t>1</a:t>
                      </a:r>
                      <a:r>
                        <a:rPr kumimoji="0" lang="en-US" sz="1600" b="0" u="none" strike="noStrike" kern="1200" cap="none" spc="0" normalizeH="0" baseline="0" noProof="0" dirty="0">
                          <a:ln>
                            <a:noFill/>
                          </a:ln>
                          <a:solidFill>
                            <a:prstClr val="black"/>
                          </a:solidFill>
                          <a:effectLst/>
                          <a:uLnTx/>
                          <a:uFillTx/>
                        </a:rPr>
                        <a:t>, so ED visit average cost was used. </a:t>
                      </a:r>
                    </a:p>
                    <a:p>
                      <a:pPr>
                        <a:buNone/>
                      </a:pPr>
                      <a:endParaRPr lang="en-US" sz="1600" dirty="0"/>
                    </a:p>
                  </a:txBody>
                  <a:tcPr marL="66499" marR="66499" marT="33250" marB="33250"/>
                </a:tc>
                <a:tc>
                  <a:txBody>
                    <a:bodyPr/>
                    <a:lstStyle/>
                    <a:p>
                      <a:pPr>
                        <a:buNone/>
                      </a:pPr>
                      <a:r>
                        <a:rPr lang="en-US" sz="2400" dirty="0">
                          <a:solidFill>
                            <a:srgbClr val="C00000"/>
                          </a:solidFill>
                        </a:rPr>
                        <a:t>$26,900</a:t>
                      </a:r>
                    </a:p>
                  </a:txBody>
                  <a:tcPr marL="66499" marR="66499" marT="33250" marB="33250"/>
                </a:tc>
                <a:extLst>
                  <a:ext uri="{0D108BD9-81ED-4DB2-BD59-A6C34878D82A}">
                    <a16:rowId xmlns:a16="http://schemas.microsoft.com/office/drawing/2014/main" val="1366244703"/>
                  </a:ext>
                </a:extLst>
              </a:tr>
              <a:tr h="613267">
                <a:tc>
                  <a:txBody>
                    <a:bodyPr/>
                    <a:lstStyle/>
                    <a:p>
                      <a:pPr>
                        <a:buNone/>
                      </a:pPr>
                      <a:r>
                        <a:rPr lang="en-US" sz="1800">
                          <a:solidFill>
                            <a:srgbClr val="C00000"/>
                          </a:solidFill>
                        </a:rPr>
                        <a:t>Inpatient Admissions</a:t>
                      </a:r>
                    </a:p>
                  </a:txBody>
                  <a:tcPr marL="66499" marR="66499" marT="33250" marB="33250"/>
                </a:tc>
                <a:tc>
                  <a:txBody>
                    <a:bodyPr/>
                    <a:lstStyle/>
                    <a:p>
                      <a:pPr>
                        <a:buNone/>
                      </a:pPr>
                      <a:r>
                        <a:rPr kumimoji="0" lang="en-US" sz="1600" b="0" u="none" strike="noStrike" kern="1200" cap="none" spc="0" normalizeH="0" baseline="0" noProof="0" dirty="0">
                          <a:ln>
                            <a:noFill/>
                          </a:ln>
                          <a:solidFill>
                            <a:prstClr val="black"/>
                          </a:solidFill>
                          <a:effectLst/>
                          <a:uLnTx/>
                          <a:uFillTx/>
                        </a:rPr>
                        <a:t>Average IP cost estimated to be $13,200 (blended rate from all payers) </a:t>
                      </a:r>
                      <a:endParaRPr lang="en-US" sz="1600" dirty="0"/>
                    </a:p>
                  </a:txBody>
                  <a:tcPr marL="66499" marR="66499" marT="33250" marB="33250"/>
                </a:tc>
                <a:tc>
                  <a:txBody>
                    <a:bodyPr/>
                    <a:lstStyle/>
                    <a:p>
                      <a:pPr>
                        <a:buNone/>
                      </a:pPr>
                      <a:r>
                        <a:rPr lang="en-US" sz="2400" dirty="0">
                          <a:solidFill>
                            <a:srgbClr val="C00000"/>
                          </a:solidFill>
                        </a:rPr>
                        <a:t>$2,244,000</a:t>
                      </a:r>
                    </a:p>
                  </a:txBody>
                  <a:tcPr marL="66499" marR="66499" marT="33250" marB="33250"/>
                </a:tc>
                <a:extLst>
                  <a:ext uri="{0D108BD9-81ED-4DB2-BD59-A6C34878D82A}">
                    <a16:rowId xmlns:a16="http://schemas.microsoft.com/office/drawing/2014/main" val="1481670984"/>
                  </a:ext>
                </a:extLst>
              </a:tr>
              <a:tr h="622608">
                <a:tc>
                  <a:txBody>
                    <a:bodyPr/>
                    <a:lstStyle/>
                    <a:p>
                      <a:pPr>
                        <a:buNone/>
                      </a:pPr>
                      <a:r>
                        <a:rPr lang="en-US" sz="1800" dirty="0">
                          <a:solidFill>
                            <a:srgbClr val="C00000"/>
                          </a:solidFill>
                        </a:rPr>
                        <a:t>SNF admissions</a:t>
                      </a:r>
                    </a:p>
                  </a:txBody>
                  <a:tcPr marL="66499" marR="66499" marT="33250" marB="33250"/>
                </a:tc>
                <a:tc>
                  <a:txBody>
                    <a:bodyPr/>
                    <a:lstStyle/>
                    <a:p>
                      <a:pPr>
                        <a:buNone/>
                      </a:pPr>
                      <a:r>
                        <a:rPr kumimoji="0" lang="en-US" sz="1600" b="0" u="none" strike="noStrike" kern="1200" cap="none" spc="0" normalizeH="0" baseline="0" noProof="0" dirty="0">
                          <a:ln>
                            <a:noFill/>
                          </a:ln>
                          <a:solidFill>
                            <a:prstClr val="black"/>
                          </a:solidFill>
                          <a:effectLst/>
                          <a:uLnTx/>
                          <a:uFillTx/>
                        </a:rPr>
                        <a:t>Average SNF LOS among PRK/PHK residents was 39 days. Cost/SNF stay assumes $410/day SF Bay Area Medicaid average for a </a:t>
                      </a:r>
                      <a:r>
                        <a:rPr lang="en-US" sz="1600" dirty="0">
                          <a:solidFill>
                            <a:prstClr val="black"/>
                          </a:solidFill>
                        </a:rPr>
                        <a:t>shared room </a:t>
                      </a:r>
                      <a:endParaRPr lang="en-US" sz="1600" dirty="0"/>
                    </a:p>
                  </a:txBody>
                  <a:tcPr marL="66499" marR="66499" marT="33250" marB="33250"/>
                </a:tc>
                <a:tc>
                  <a:txBody>
                    <a:bodyPr/>
                    <a:lstStyle/>
                    <a:p>
                      <a:pPr>
                        <a:buNone/>
                      </a:pPr>
                      <a:r>
                        <a:rPr lang="en-US" sz="2400" dirty="0">
                          <a:solidFill>
                            <a:srgbClr val="C00000"/>
                          </a:solidFill>
                        </a:rPr>
                        <a:t>$735,540</a:t>
                      </a:r>
                    </a:p>
                  </a:txBody>
                  <a:tcPr marL="66499" marR="66499" marT="33250" marB="33250"/>
                </a:tc>
                <a:extLst>
                  <a:ext uri="{0D108BD9-81ED-4DB2-BD59-A6C34878D82A}">
                    <a16:rowId xmlns:a16="http://schemas.microsoft.com/office/drawing/2014/main" val="4188554359"/>
                  </a:ext>
                </a:extLst>
              </a:tr>
            </a:tbl>
          </a:graphicData>
        </a:graphic>
      </p:graphicFrame>
      <p:sp>
        <p:nvSpPr>
          <p:cNvPr id="9" name="TextBox 8">
            <a:extLst>
              <a:ext uri="{FF2B5EF4-FFF2-40B4-BE49-F238E27FC236}">
                <a16:creationId xmlns:a16="http://schemas.microsoft.com/office/drawing/2014/main" id="{1D800531-3252-1D4B-A96E-C0AE270DF751}"/>
              </a:ext>
            </a:extLst>
          </p:cNvPr>
          <p:cNvSpPr txBox="1"/>
          <p:nvPr/>
        </p:nvSpPr>
        <p:spPr>
          <a:xfrm>
            <a:off x="1618523" y="6016646"/>
            <a:ext cx="8332826" cy="1119982"/>
          </a:xfrm>
          <a:prstGeom prst="rect">
            <a:avLst/>
          </a:prstGeom>
        </p:spPr>
        <p:txBody>
          <a:bodyPr vert="horz" lIns="91440" tIns="45720" rIns="91440" bIns="45720" rtlCol="0" anchor="ctr">
            <a:normAutofit/>
          </a:bodyPr>
          <a:lstStyle/>
          <a:p>
            <a:pPr defTabSz="914400">
              <a:lnSpc>
                <a:spcPct val="90000"/>
              </a:lnSpc>
              <a:spcAft>
                <a:spcPts val="600"/>
              </a:spcAft>
            </a:pPr>
            <a:r>
              <a:rPr lang="en-US" sz="1000" dirty="0">
                <a:solidFill>
                  <a:schemeClr val="bg1"/>
                </a:solidFill>
              </a:rPr>
              <a:t>Including estimated costs to MCOs (Anthem, Alliance) Fee For Service Medi-Cal, and uninsured residents</a:t>
            </a:r>
          </a:p>
        </p:txBody>
      </p:sp>
    </p:spTree>
    <p:extLst>
      <p:ext uri="{BB962C8B-B14F-4D97-AF65-F5344CB8AC3E}">
        <p14:creationId xmlns:p14="http://schemas.microsoft.com/office/powerpoint/2010/main" val="6519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6235-A2FC-B4D6-59D9-8338D297D5DE}"/>
              </a:ext>
            </a:extLst>
          </p:cNvPr>
          <p:cNvSpPr>
            <a:spLocks noGrp="1"/>
          </p:cNvSpPr>
          <p:nvPr>
            <p:ph type="title"/>
          </p:nvPr>
        </p:nvSpPr>
        <p:spPr>
          <a:xfrm>
            <a:off x="524741" y="620392"/>
            <a:ext cx="3808268" cy="5504688"/>
          </a:xfrm>
        </p:spPr>
        <p:txBody>
          <a:bodyPr>
            <a:normAutofit/>
          </a:bodyPr>
          <a:lstStyle/>
          <a:p>
            <a:r>
              <a:rPr lang="en-US" sz="6000" dirty="0">
                <a:solidFill>
                  <a:schemeClr val="bg1"/>
                </a:solidFill>
                <a:cs typeface="Calibri Light"/>
              </a:rPr>
              <a:t> </a:t>
            </a:r>
            <a:endParaRPr lang="en-US" sz="6000" dirty="0">
              <a:solidFill>
                <a:schemeClr val="bg1"/>
              </a:solidFill>
            </a:endParaRPr>
          </a:p>
        </p:txBody>
      </p:sp>
      <p:graphicFrame>
        <p:nvGraphicFramePr>
          <p:cNvPr id="14" name="Content Placeholder 2">
            <a:extLst>
              <a:ext uri="{FF2B5EF4-FFF2-40B4-BE49-F238E27FC236}">
                <a16:creationId xmlns:a16="http://schemas.microsoft.com/office/drawing/2014/main" id="{A0693ABF-CB63-CAB2-1740-5A4B464B12F6}"/>
              </a:ext>
            </a:extLst>
          </p:cNvPr>
          <p:cNvGraphicFramePr>
            <a:graphicFrameLocks noGrp="1"/>
          </p:cNvGraphicFramePr>
          <p:nvPr>
            <p:ph idx="1"/>
            <p:extLst>
              <p:ext uri="{D42A27DB-BD31-4B8C-83A1-F6EECF244321}">
                <p14:modId xmlns:p14="http://schemas.microsoft.com/office/powerpoint/2010/main" val="200323577"/>
              </p:ext>
            </p:extLst>
          </p:nvPr>
        </p:nvGraphicFramePr>
        <p:xfrm>
          <a:off x="723900" y="2114550"/>
          <a:ext cx="11008129" cy="4010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5" name="Picture 6">
            <a:extLst>
              <a:ext uri="{FF2B5EF4-FFF2-40B4-BE49-F238E27FC236}">
                <a16:creationId xmlns:a16="http://schemas.microsoft.com/office/drawing/2014/main" id="{4AD8AD7A-664A-A833-5BA4-015C9AB6339A}"/>
              </a:ext>
            </a:extLst>
          </p:cNvPr>
          <p:cNvPicPr>
            <a:picLocks noChangeAspect="1"/>
          </p:cNvPicPr>
          <p:nvPr/>
        </p:nvPicPr>
        <p:blipFill>
          <a:blip r:embed="rId8"/>
          <a:stretch>
            <a:fillRect/>
          </a:stretch>
        </p:blipFill>
        <p:spPr>
          <a:xfrm>
            <a:off x="9249473" y="6528597"/>
            <a:ext cx="2939414" cy="333372"/>
          </a:xfrm>
          <a:prstGeom prst="rect">
            <a:avLst/>
          </a:prstGeom>
        </p:spPr>
      </p:pic>
      <p:sp>
        <p:nvSpPr>
          <p:cNvPr id="4" name="TextBox 3">
            <a:extLst>
              <a:ext uri="{FF2B5EF4-FFF2-40B4-BE49-F238E27FC236}">
                <a16:creationId xmlns:a16="http://schemas.microsoft.com/office/drawing/2014/main" id="{B4C9AA1B-A3D0-B133-A68B-65C498815BAD}"/>
              </a:ext>
            </a:extLst>
          </p:cNvPr>
          <p:cNvSpPr txBox="1"/>
          <p:nvPr/>
        </p:nvSpPr>
        <p:spPr>
          <a:xfrm>
            <a:off x="723900" y="756926"/>
            <a:ext cx="10801350" cy="646331"/>
          </a:xfrm>
          <a:prstGeom prst="rect">
            <a:avLst/>
          </a:prstGeom>
          <a:noFill/>
        </p:spPr>
        <p:txBody>
          <a:bodyPr wrap="square" rtlCol="0">
            <a:spAutoFit/>
          </a:bodyPr>
          <a:lstStyle/>
          <a:p>
            <a:r>
              <a:rPr lang="en-US" sz="3600" dirty="0">
                <a:solidFill>
                  <a:schemeClr val="bg1"/>
                </a:solidFill>
              </a:rPr>
              <a:t>Challenges to Implementation</a:t>
            </a:r>
          </a:p>
        </p:txBody>
      </p:sp>
    </p:spTree>
    <p:extLst>
      <p:ext uri="{BB962C8B-B14F-4D97-AF65-F5344CB8AC3E}">
        <p14:creationId xmlns:p14="http://schemas.microsoft.com/office/powerpoint/2010/main" val="3370240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E2DB0-E61F-2268-7401-3DFE8D5456D7}"/>
              </a:ext>
            </a:extLst>
          </p:cNvPr>
          <p:cNvSpPr>
            <a:spLocks noGrp="1"/>
          </p:cNvSpPr>
          <p:nvPr>
            <p:ph type="title"/>
          </p:nvPr>
        </p:nvSpPr>
        <p:spPr>
          <a:xfrm>
            <a:off x="742950" y="365126"/>
            <a:ext cx="10610850" cy="684742"/>
          </a:xfrm>
        </p:spPr>
        <p:txBody>
          <a:bodyPr vert="horz" lIns="91440" tIns="45720" rIns="91440" bIns="45720" rtlCol="0" anchor="ctr">
            <a:normAutofit/>
          </a:bodyPr>
          <a:lstStyle/>
          <a:p>
            <a:r>
              <a:rPr lang="en-US" sz="3700" kern="1200" dirty="0">
                <a:solidFill>
                  <a:srgbClr val="FFFFFF"/>
                </a:solidFill>
                <a:latin typeface="+mj-lt"/>
                <a:ea typeface="+mj-ea"/>
                <a:cs typeface="+mj-cs"/>
              </a:rPr>
              <a:t>If you want to implement something similar: </a:t>
            </a:r>
          </a:p>
        </p:txBody>
      </p:sp>
      <p:graphicFrame>
        <p:nvGraphicFramePr>
          <p:cNvPr id="717" name="Content Placeholder 2">
            <a:extLst>
              <a:ext uri="{FF2B5EF4-FFF2-40B4-BE49-F238E27FC236}">
                <a16:creationId xmlns:a16="http://schemas.microsoft.com/office/drawing/2014/main" id="{1F2BAC90-58FB-5CD6-7AEC-54B7127030CC}"/>
              </a:ext>
            </a:extLst>
          </p:cNvPr>
          <p:cNvGraphicFramePr/>
          <p:nvPr>
            <p:extLst>
              <p:ext uri="{D42A27DB-BD31-4B8C-83A1-F6EECF244321}">
                <p14:modId xmlns:p14="http://schemas.microsoft.com/office/powerpoint/2010/main" val="2519239905"/>
              </p:ext>
            </p:extLst>
          </p:nvPr>
        </p:nvGraphicFramePr>
        <p:xfrm>
          <a:off x="742950" y="1219200"/>
          <a:ext cx="10839450" cy="5467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4303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2B8B38-CD2A-83EF-A016-C583F39AB549}"/>
              </a:ext>
            </a:extLst>
          </p:cNvPr>
          <p:cNvSpPr>
            <a:spLocks noGrp="1"/>
          </p:cNvSpPr>
          <p:nvPr>
            <p:ph type="title"/>
          </p:nvPr>
        </p:nvSpPr>
        <p:spPr>
          <a:xfrm>
            <a:off x="369651" y="3703976"/>
            <a:ext cx="4944953" cy="945846"/>
          </a:xfrm>
          <a:solidFill>
            <a:schemeClr val="bg2"/>
          </a:solidFill>
        </p:spPr>
        <p:txBody>
          <a:bodyPr>
            <a:normAutofit/>
          </a:bodyPr>
          <a:lstStyle/>
          <a:p>
            <a:pPr algn="ctr"/>
            <a:r>
              <a:rPr lang="en-US" sz="4000" dirty="0"/>
              <a:t>Thank you!!!</a:t>
            </a:r>
          </a:p>
        </p:txBody>
      </p:sp>
      <p:pic>
        <p:nvPicPr>
          <p:cNvPr id="5" name="Picture 4" descr="A picture containing text, clipart&#10;&#10;Description automatically generated">
            <a:extLst>
              <a:ext uri="{FF2B5EF4-FFF2-40B4-BE49-F238E27FC236}">
                <a16:creationId xmlns:a16="http://schemas.microsoft.com/office/drawing/2014/main" id="{9E4D7080-876D-77BE-A761-C81132D066B4}"/>
              </a:ext>
            </a:extLst>
          </p:cNvPr>
          <p:cNvPicPr>
            <a:picLocks noChangeAspect="1"/>
          </p:cNvPicPr>
          <p:nvPr/>
        </p:nvPicPr>
        <p:blipFill rotWithShape="1">
          <a:blip r:embed="rId2"/>
          <a:srcRect l="127" r="1302" b="1"/>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4" name="Content Placeholder 3">
            <a:extLst>
              <a:ext uri="{FF2B5EF4-FFF2-40B4-BE49-F238E27FC236}">
                <a16:creationId xmlns:a16="http://schemas.microsoft.com/office/drawing/2014/main" id="{BB0FE00C-FBEF-4C1F-2B17-B5DA29178FB9}"/>
              </a:ext>
            </a:extLst>
          </p:cNvPr>
          <p:cNvSpPr>
            <a:spLocks noGrp="1"/>
          </p:cNvSpPr>
          <p:nvPr>
            <p:ph idx="1"/>
          </p:nvPr>
        </p:nvSpPr>
        <p:spPr>
          <a:xfrm>
            <a:off x="5314604" y="4649822"/>
            <a:ext cx="6039196" cy="1452866"/>
          </a:xfrm>
        </p:spPr>
        <p:txBody>
          <a:bodyPr anchor="ctr">
            <a:noAutofit/>
          </a:bodyPr>
          <a:lstStyle/>
          <a:p>
            <a:pPr marL="0" indent="0">
              <a:buNone/>
            </a:pPr>
            <a:r>
              <a:rPr lang="en-US" dirty="0">
                <a:hlinkClick r:id="rId3">
                  <a:extLst>
                    <a:ext uri="{A12FA001-AC4F-418D-AE19-62706E023703}">
                      <ahyp:hlinkClr xmlns:ahyp="http://schemas.microsoft.com/office/drawing/2018/hyperlinkcolor" val="tx"/>
                    </a:ext>
                  </a:extLst>
                </a:hlinkClick>
              </a:rPr>
              <a:t>www.cardeahealth.org</a:t>
            </a:r>
            <a:endParaRPr lang="en-US" dirty="0"/>
          </a:p>
          <a:p>
            <a:pPr marL="0" indent="0">
              <a:buNone/>
            </a:pPr>
            <a:endParaRPr lang="en-US" dirty="0"/>
          </a:p>
          <a:p>
            <a:pPr marL="0" indent="0">
              <a:buNone/>
            </a:pPr>
            <a:r>
              <a:rPr lang="en-US" dirty="0">
                <a:hlinkClick r:id="rId4">
                  <a:extLst>
                    <a:ext uri="{A12FA001-AC4F-418D-AE19-62706E023703}">
                      <ahyp:hlinkClr xmlns:ahyp="http://schemas.microsoft.com/office/drawing/2018/hyperlinkcolor" val="tx"/>
                    </a:ext>
                  </a:extLst>
                </a:hlinkClick>
              </a:rPr>
              <a:t>Catherine.hayes@cardeahealth.org</a:t>
            </a:r>
            <a:endParaRPr lang="en-US" dirty="0"/>
          </a:p>
          <a:p>
            <a:pPr marL="0" indent="0">
              <a:buNone/>
            </a:pPr>
            <a:endParaRPr lang="en-US" dirty="0"/>
          </a:p>
          <a:p>
            <a:pPr marL="0" indent="0">
              <a:buNone/>
            </a:pPr>
            <a:r>
              <a:rPr lang="en-US" dirty="0">
                <a:hlinkClick r:id="rId5">
                  <a:extLst>
                    <a:ext uri="{A12FA001-AC4F-418D-AE19-62706E023703}">
                      <ahyp:hlinkClr xmlns:ahyp="http://schemas.microsoft.com/office/drawing/2018/hyperlinkcolor" val="tx"/>
                    </a:ext>
                  </a:extLst>
                </a:hlinkClick>
              </a:rPr>
              <a:t>Alexis.Chettiar@cardeahealth.org</a:t>
            </a:r>
            <a:r>
              <a:rPr lang="en-US" dirty="0"/>
              <a:t> </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77492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ECAB2E-A535-B926-EEB1-C0300F053067}"/>
              </a:ext>
            </a:extLst>
          </p:cNvPr>
          <p:cNvSpPr>
            <a:spLocks noGrp="1"/>
          </p:cNvSpPr>
          <p:nvPr>
            <p:ph type="title"/>
          </p:nvPr>
        </p:nvSpPr>
        <p:spPr>
          <a:xfrm>
            <a:off x="581799" y="603622"/>
            <a:ext cx="6452507" cy="1330841"/>
          </a:xfrm>
        </p:spPr>
        <p:txBody>
          <a:bodyPr>
            <a:normAutofit/>
          </a:bodyPr>
          <a:lstStyle/>
          <a:p>
            <a:r>
              <a:rPr lang="en-US" dirty="0">
                <a:solidFill>
                  <a:schemeClr val="bg1"/>
                </a:solidFill>
              </a:rPr>
              <a:t>About</a:t>
            </a:r>
            <a:r>
              <a:rPr lang="en-US" dirty="0">
                <a:solidFill>
                  <a:schemeClr val="tx1">
                    <a:lumMod val="85000"/>
                    <a:lumOff val="15000"/>
                  </a:schemeClr>
                </a:solidFill>
              </a:rPr>
              <a:t> </a:t>
            </a:r>
            <a:r>
              <a:rPr lang="en-US" dirty="0">
                <a:solidFill>
                  <a:schemeClr val="bg1"/>
                </a:solidFill>
              </a:rPr>
              <a:t>Cardea Health </a:t>
            </a:r>
          </a:p>
        </p:txBody>
      </p:sp>
      <p:sp>
        <p:nvSpPr>
          <p:cNvPr id="3" name="Content Placeholder 2">
            <a:extLst>
              <a:ext uri="{FF2B5EF4-FFF2-40B4-BE49-F238E27FC236}">
                <a16:creationId xmlns:a16="http://schemas.microsoft.com/office/drawing/2014/main" id="{FCBB571C-4856-133A-8489-95BF8869A040}"/>
              </a:ext>
            </a:extLst>
          </p:cNvPr>
          <p:cNvSpPr>
            <a:spLocks noGrp="1"/>
          </p:cNvSpPr>
          <p:nvPr>
            <p:ph idx="1"/>
          </p:nvPr>
        </p:nvSpPr>
        <p:spPr>
          <a:xfrm>
            <a:off x="581799" y="2200081"/>
            <a:ext cx="6452508" cy="4322505"/>
          </a:xfrm>
        </p:spPr>
        <p:txBody>
          <a:bodyPr vert="horz" lIns="91440" tIns="45720" rIns="91440" bIns="45720" rtlCol="0">
            <a:normAutofit fontScale="85000" lnSpcReduction="10000"/>
          </a:bodyPr>
          <a:lstStyle/>
          <a:p>
            <a:r>
              <a:rPr lang="en-US" sz="3200" dirty="0">
                <a:solidFill>
                  <a:schemeClr val="bg1"/>
                </a:solidFill>
              </a:rPr>
              <a:t>Cardea Health is a nonprofit organization in Oakland, California </a:t>
            </a:r>
          </a:p>
          <a:p>
            <a:r>
              <a:rPr lang="en-US" sz="3200" dirty="0">
                <a:solidFill>
                  <a:schemeClr val="bg1"/>
                </a:solidFill>
              </a:rPr>
              <a:t>Founded to connect marginalized populations to the clinical services required to improve health, remain stably housed in their community, and age in place. </a:t>
            </a:r>
          </a:p>
          <a:p>
            <a:r>
              <a:rPr lang="en-US" sz="3200" dirty="0">
                <a:solidFill>
                  <a:schemeClr val="bg1"/>
                </a:solidFill>
              </a:rPr>
              <a:t>Cardea Health offers integrated medical/social care models and compassionate, culturally competent care</a:t>
            </a:r>
          </a:p>
          <a:p>
            <a:r>
              <a:rPr lang="en-US" sz="3200" dirty="0">
                <a:solidFill>
                  <a:schemeClr val="bg1"/>
                </a:solidFill>
              </a:rPr>
              <a:t>Cardea Health operates certified Home Health Agency</a:t>
            </a:r>
          </a:p>
          <a:p>
            <a:endParaRPr lang="en-US" sz="3200" dirty="0">
              <a:solidFill>
                <a:schemeClr val="bg1"/>
              </a:solidFill>
            </a:endParaRPr>
          </a:p>
          <a:p>
            <a:pPr marL="0" indent="0">
              <a:buNone/>
            </a:pPr>
            <a:endParaRPr lang="en-US" sz="3200" dirty="0">
              <a:solidFill>
                <a:schemeClr val="tx1">
                  <a:lumMod val="85000"/>
                  <a:lumOff val="15000"/>
                </a:schemeClr>
              </a:solidFill>
            </a:endParaRPr>
          </a:p>
        </p:txBody>
      </p:sp>
      <p:pic>
        <p:nvPicPr>
          <p:cNvPr id="9" name="Picture 8" descr="A picture containing indoor, wall, floor, ceiling&#10;&#10;Description automatically generated">
            <a:extLst>
              <a:ext uri="{FF2B5EF4-FFF2-40B4-BE49-F238E27FC236}">
                <a16:creationId xmlns:a16="http://schemas.microsoft.com/office/drawing/2014/main" id="{305D8604-A399-A60F-7CD8-66E25AD22883}"/>
              </a:ext>
            </a:extLst>
          </p:cNvPr>
          <p:cNvPicPr>
            <a:picLocks noChangeAspect="1"/>
          </p:cNvPicPr>
          <p:nvPr/>
        </p:nvPicPr>
        <p:blipFill rotWithShape="1">
          <a:blip r:embed="rId3"/>
          <a:srcRect l="13059" r="32880" b="-3"/>
          <a:stretch/>
        </p:blipFill>
        <p:spPr>
          <a:xfrm>
            <a:off x="7863840" y="1093694"/>
            <a:ext cx="3253619" cy="4017393"/>
          </a:xfrm>
          <a:prstGeom prst="rect">
            <a:avLst/>
          </a:prstGeom>
        </p:spPr>
      </p:pic>
      <p:pic>
        <p:nvPicPr>
          <p:cNvPr id="7" name="Picture 6" descr="Logo, icon&#10;&#10;Description automatically generated">
            <a:extLst>
              <a:ext uri="{FF2B5EF4-FFF2-40B4-BE49-F238E27FC236}">
                <a16:creationId xmlns:a16="http://schemas.microsoft.com/office/drawing/2014/main" id="{420ADB57-41F5-E2D3-95CC-9F32716BE11A}"/>
              </a:ext>
            </a:extLst>
          </p:cNvPr>
          <p:cNvPicPr>
            <a:picLocks noChangeAspect="1"/>
          </p:cNvPicPr>
          <p:nvPr/>
        </p:nvPicPr>
        <p:blipFill rotWithShape="1">
          <a:blip r:embed="rId4"/>
          <a:srcRect t="13086" r="2" b="19192"/>
          <a:stretch/>
        </p:blipFill>
        <p:spPr>
          <a:xfrm>
            <a:off x="9092771" y="4410923"/>
            <a:ext cx="2517431" cy="1775449"/>
          </a:xfrm>
          <a:prstGeom prst="rect">
            <a:avLst/>
          </a:prstGeom>
        </p:spPr>
      </p:pic>
    </p:spTree>
    <p:extLst>
      <p:ext uri="{BB962C8B-B14F-4D97-AF65-F5344CB8AC3E}">
        <p14:creationId xmlns:p14="http://schemas.microsoft.com/office/powerpoint/2010/main" val="1399984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F893-FC0B-F1E1-B037-1544F4C5E949}"/>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dirty="0">
                <a:solidFill>
                  <a:schemeClr val="bg1"/>
                </a:solidFill>
              </a:rPr>
              <a:t>Homelessness in Alameda County, CA</a:t>
            </a:r>
          </a:p>
        </p:txBody>
      </p:sp>
      <p:sp>
        <p:nvSpPr>
          <p:cNvPr id="4" name="Content Placeholder 3">
            <a:extLst>
              <a:ext uri="{FF2B5EF4-FFF2-40B4-BE49-F238E27FC236}">
                <a16:creationId xmlns:a16="http://schemas.microsoft.com/office/drawing/2014/main" id="{EBCA009E-BFF3-BDC7-FE85-571663C7556A}"/>
              </a:ext>
            </a:extLst>
          </p:cNvPr>
          <p:cNvSpPr>
            <a:spLocks noGrp="1"/>
          </p:cNvSpPr>
          <p:nvPr>
            <p:ph sz="half" idx="1"/>
          </p:nvPr>
        </p:nvSpPr>
        <p:spPr>
          <a:xfrm>
            <a:off x="6116569" y="2333297"/>
            <a:ext cx="5601297" cy="3843666"/>
          </a:xfrm>
        </p:spPr>
        <p:txBody>
          <a:bodyPr vert="horz" lIns="91440" tIns="45720" rIns="91440" bIns="45720" rtlCol="0">
            <a:normAutofit/>
          </a:bodyPr>
          <a:lstStyle/>
          <a:p>
            <a:r>
              <a:rPr lang="en-US" sz="2700" dirty="0">
                <a:solidFill>
                  <a:schemeClr val="bg1"/>
                </a:solidFill>
              </a:rPr>
              <a:t>2022 Point In Time count surveyed 9747 homeless individuals in the county: a 17% increase from 2019</a:t>
            </a:r>
          </a:p>
          <a:p>
            <a:r>
              <a:rPr lang="en-US" sz="2700" dirty="0">
                <a:solidFill>
                  <a:schemeClr val="bg1"/>
                </a:solidFill>
              </a:rPr>
              <a:t>27% are sheltered (shelters or transitional housing), 73% are unsheltered (vehicles, tents, abandoned buildings, other places not intended for habitation)</a:t>
            </a:r>
          </a:p>
          <a:p>
            <a:endParaRPr lang="en-US" sz="2000" dirty="0"/>
          </a:p>
          <a:p>
            <a:endParaRPr lang="en-US" sz="2000" dirty="0"/>
          </a:p>
          <a:p>
            <a:endParaRPr lang="en-US" sz="2000" dirty="0"/>
          </a:p>
        </p:txBody>
      </p:sp>
      <p:pic>
        <p:nvPicPr>
          <p:cNvPr id="1026" name="Picture 2" descr="Alameda County, California's Water Quality Report">
            <a:extLst>
              <a:ext uri="{FF2B5EF4-FFF2-40B4-BE49-F238E27FC236}">
                <a16:creationId xmlns:a16="http://schemas.microsoft.com/office/drawing/2014/main" id="{F96DC8AF-AF01-580F-B530-ED098D36203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559" r="47942"/>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51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descr="A screenshot of a computer&#10;&#10;Description automatically generated with low confidence">
            <a:extLst>
              <a:ext uri="{FF2B5EF4-FFF2-40B4-BE49-F238E27FC236}">
                <a16:creationId xmlns:a16="http://schemas.microsoft.com/office/drawing/2014/main" id="{AC4C131A-0247-CF49-D592-6022DF61ECF6}"/>
              </a:ext>
            </a:extLst>
          </p:cNvPr>
          <p:cNvPicPr>
            <a:picLocks noChangeAspect="1"/>
          </p:cNvPicPr>
          <p:nvPr/>
        </p:nvPicPr>
        <p:blipFill>
          <a:blip r:embed="rId3"/>
          <a:stretch>
            <a:fillRect/>
          </a:stretch>
        </p:blipFill>
        <p:spPr>
          <a:xfrm>
            <a:off x="1672167" y="1575592"/>
            <a:ext cx="8407400" cy="1549400"/>
          </a:xfrm>
          <a:prstGeom prst="rect">
            <a:avLst/>
          </a:prstGeom>
          <a:ln>
            <a:solidFill>
              <a:schemeClr val="tx1"/>
            </a:solidFill>
          </a:ln>
        </p:spPr>
      </p:pic>
      <p:pic>
        <p:nvPicPr>
          <p:cNvPr id="8" name="Picture 7" descr="Logo&#10;&#10;Description automatically generated">
            <a:extLst>
              <a:ext uri="{FF2B5EF4-FFF2-40B4-BE49-F238E27FC236}">
                <a16:creationId xmlns:a16="http://schemas.microsoft.com/office/drawing/2014/main" id="{C97E7A2F-A441-E880-71C1-06E465C7D58F}"/>
              </a:ext>
            </a:extLst>
          </p:cNvPr>
          <p:cNvPicPr>
            <a:picLocks noChangeAspect="1"/>
          </p:cNvPicPr>
          <p:nvPr/>
        </p:nvPicPr>
        <p:blipFill>
          <a:blip r:embed="rId4"/>
          <a:stretch>
            <a:fillRect/>
          </a:stretch>
        </p:blipFill>
        <p:spPr>
          <a:xfrm>
            <a:off x="584200" y="3729432"/>
            <a:ext cx="11023600" cy="2247108"/>
          </a:xfrm>
          <a:prstGeom prst="rect">
            <a:avLst/>
          </a:prstGeom>
          <a:ln>
            <a:solidFill>
              <a:schemeClr val="tx1"/>
            </a:solidFill>
          </a:ln>
        </p:spPr>
      </p:pic>
      <p:sp>
        <p:nvSpPr>
          <p:cNvPr id="9" name="Title 8">
            <a:extLst>
              <a:ext uri="{FF2B5EF4-FFF2-40B4-BE49-F238E27FC236}">
                <a16:creationId xmlns:a16="http://schemas.microsoft.com/office/drawing/2014/main" id="{11170270-8316-C507-55ED-80E1BE880747}"/>
              </a:ext>
            </a:extLst>
          </p:cNvPr>
          <p:cNvSpPr>
            <a:spLocks noGrp="1"/>
          </p:cNvSpPr>
          <p:nvPr>
            <p:ph type="title"/>
          </p:nvPr>
        </p:nvSpPr>
        <p:spPr/>
        <p:txBody>
          <a:bodyPr/>
          <a:lstStyle/>
          <a:p>
            <a:pPr algn="ctr"/>
            <a:r>
              <a:rPr lang="en-US" dirty="0">
                <a:solidFill>
                  <a:schemeClr val="bg1"/>
                </a:solidFill>
              </a:rPr>
              <a:t>Homelessness in Alameda County, CA</a:t>
            </a:r>
            <a:br>
              <a:rPr lang="en-US" dirty="0"/>
            </a:br>
            <a:endParaRPr lang="en-US" dirty="0"/>
          </a:p>
        </p:txBody>
      </p:sp>
      <p:sp>
        <p:nvSpPr>
          <p:cNvPr id="11" name="TextBox 10">
            <a:extLst>
              <a:ext uri="{FF2B5EF4-FFF2-40B4-BE49-F238E27FC236}">
                <a16:creationId xmlns:a16="http://schemas.microsoft.com/office/drawing/2014/main" id="{AD06107B-6F48-CDBC-7408-82C4B3F828A9}"/>
              </a:ext>
            </a:extLst>
          </p:cNvPr>
          <p:cNvSpPr txBox="1"/>
          <p:nvPr/>
        </p:nvSpPr>
        <p:spPr>
          <a:xfrm>
            <a:off x="7916334" y="6211648"/>
            <a:ext cx="3691466" cy="369332"/>
          </a:xfrm>
          <a:prstGeom prst="rect">
            <a:avLst/>
          </a:prstGeom>
          <a:noFill/>
        </p:spPr>
        <p:txBody>
          <a:bodyPr wrap="square" rtlCol="0">
            <a:spAutoFit/>
          </a:bodyPr>
          <a:lstStyle/>
          <a:p>
            <a:r>
              <a:rPr lang="en-US" dirty="0"/>
              <a:t> </a:t>
            </a:r>
            <a:r>
              <a:rPr lang="en-US" sz="1200" dirty="0">
                <a:solidFill>
                  <a:schemeClr val="bg1"/>
                </a:solidFill>
              </a:rPr>
              <a:t>Alameda County 2022 Point In Time Count and Survey </a:t>
            </a:r>
          </a:p>
        </p:txBody>
      </p:sp>
    </p:spTree>
    <p:extLst>
      <p:ext uri="{BB962C8B-B14F-4D97-AF65-F5344CB8AC3E}">
        <p14:creationId xmlns:p14="http://schemas.microsoft.com/office/powerpoint/2010/main" val="219288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text on a white background&#10;&#10;Description automatically generated with medium confidence">
            <a:extLst>
              <a:ext uri="{FF2B5EF4-FFF2-40B4-BE49-F238E27FC236}">
                <a16:creationId xmlns:a16="http://schemas.microsoft.com/office/drawing/2014/main" id="{56A81DF4-F492-0A16-5EA6-B6BAC622D997}"/>
              </a:ext>
            </a:extLst>
          </p:cNvPr>
          <p:cNvPicPr>
            <a:picLocks noChangeAspect="1"/>
          </p:cNvPicPr>
          <p:nvPr/>
        </p:nvPicPr>
        <p:blipFill>
          <a:blip r:embed="rId3"/>
          <a:stretch>
            <a:fillRect/>
          </a:stretch>
        </p:blipFill>
        <p:spPr>
          <a:xfrm>
            <a:off x="-2" y="3798639"/>
            <a:ext cx="12192000" cy="1984468"/>
          </a:xfrm>
          <a:prstGeom prst="rect">
            <a:avLst/>
          </a:prstGeom>
        </p:spPr>
      </p:pic>
      <p:pic>
        <p:nvPicPr>
          <p:cNvPr id="7" name="Picture 6" descr="A black text on a white background&#10;&#10;Description automatically generated with medium confidence">
            <a:extLst>
              <a:ext uri="{FF2B5EF4-FFF2-40B4-BE49-F238E27FC236}">
                <a16:creationId xmlns:a16="http://schemas.microsoft.com/office/drawing/2014/main" id="{D3B3E401-9680-CA2F-A122-3D305F962F82}"/>
              </a:ext>
            </a:extLst>
          </p:cNvPr>
          <p:cNvPicPr>
            <a:picLocks noChangeAspect="1"/>
          </p:cNvPicPr>
          <p:nvPr/>
        </p:nvPicPr>
        <p:blipFill>
          <a:blip r:embed="rId4"/>
          <a:stretch>
            <a:fillRect/>
          </a:stretch>
        </p:blipFill>
        <p:spPr>
          <a:xfrm>
            <a:off x="2671863" y="1444532"/>
            <a:ext cx="6848271" cy="2354107"/>
          </a:xfrm>
          <a:prstGeom prst="rect">
            <a:avLst/>
          </a:prstGeom>
        </p:spPr>
      </p:pic>
    </p:spTree>
    <p:extLst>
      <p:ext uri="{BB962C8B-B14F-4D97-AF65-F5344CB8AC3E}">
        <p14:creationId xmlns:p14="http://schemas.microsoft.com/office/powerpoint/2010/main" val="1926297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BD2A526-06EA-C2C6-84A8-C2B1286A1DEC}"/>
              </a:ext>
            </a:extLst>
          </p:cNvPr>
          <p:cNvGraphicFramePr/>
          <p:nvPr>
            <p:extLst>
              <p:ext uri="{D42A27DB-BD31-4B8C-83A1-F6EECF244321}">
                <p14:modId xmlns:p14="http://schemas.microsoft.com/office/powerpoint/2010/main" val="3530562148"/>
              </p:ext>
            </p:extLst>
          </p:nvPr>
        </p:nvGraphicFramePr>
        <p:xfrm>
          <a:off x="441960" y="719666"/>
          <a:ext cx="6873240" cy="5665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E5C15A8D-C45E-8C1A-6F7D-29DE29FF538E}"/>
              </a:ext>
            </a:extLst>
          </p:cNvPr>
          <p:cNvGraphicFramePr/>
          <p:nvPr>
            <p:extLst>
              <p:ext uri="{D42A27DB-BD31-4B8C-83A1-F6EECF244321}">
                <p14:modId xmlns:p14="http://schemas.microsoft.com/office/powerpoint/2010/main" val="3407041878"/>
              </p:ext>
            </p:extLst>
          </p:nvPr>
        </p:nvGraphicFramePr>
        <p:xfrm>
          <a:off x="8658171" y="719666"/>
          <a:ext cx="275336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Graphic 9" descr="No sign outline">
            <a:extLst>
              <a:ext uri="{FF2B5EF4-FFF2-40B4-BE49-F238E27FC236}">
                <a16:creationId xmlns:a16="http://schemas.microsoft.com/office/drawing/2014/main" id="{C0635E79-EE23-E4B9-D148-BA8462D26A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42371" y="719666"/>
            <a:ext cx="1584959" cy="1612054"/>
          </a:xfrm>
          <a:prstGeom prst="rect">
            <a:avLst/>
          </a:prstGeom>
        </p:spPr>
      </p:pic>
      <p:pic>
        <p:nvPicPr>
          <p:cNvPr id="12" name="Graphic 11" descr="No sign outline">
            <a:extLst>
              <a:ext uri="{FF2B5EF4-FFF2-40B4-BE49-F238E27FC236}">
                <a16:creationId xmlns:a16="http://schemas.microsoft.com/office/drawing/2014/main" id="{501A4848-0142-7731-99D1-27924E9547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42371" y="2727960"/>
            <a:ext cx="1584959" cy="1447800"/>
          </a:xfrm>
          <a:prstGeom prst="rect">
            <a:avLst/>
          </a:prstGeom>
        </p:spPr>
      </p:pic>
      <p:pic>
        <p:nvPicPr>
          <p:cNvPr id="14" name="Graphic 13" descr="No sign outline">
            <a:extLst>
              <a:ext uri="{FF2B5EF4-FFF2-40B4-BE49-F238E27FC236}">
                <a16:creationId xmlns:a16="http://schemas.microsoft.com/office/drawing/2014/main" id="{5A4F02A8-3804-197D-2497-F1EF2DE549A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72601" y="4572000"/>
            <a:ext cx="1584959" cy="1447800"/>
          </a:xfrm>
          <a:prstGeom prst="rect">
            <a:avLst/>
          </a:prstGeom>
        </p:spPr>
      </p:pic>
    </p:spTree>
    <p:extLst>
      <p:ext uri="{BB962C8B-B14F-4D97-AF65-F5344CB8AC3E}">
        <p14:creationId xmlns:p14="http://schemas.microsoft.com/office/powerpoint/2010/main" val="208065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ground, outdoor, sky, bicycle&#10;&#10;Description automatically generated">
            <a:extLst>
              <a:ext uri="{FF2B5EF4-FFF2-40B4-BE49-F238E27FC236}">
                <a16:creationId xmlns:a16="http://schemas.microsoft.com/office/drawing/2014/main" id="{27407200-B130-8807-C66E-F0534ED5507F}"/>
              </a:ext>
            </a:extLst>
          </p:cNvPr>
          <p:cNvPicPr>
            <a:picLocks noChangeAspect="1"/>
          </p:cNvPicPr>
          <p:nvPr/>
        </p:nvPicPr>
        <p:blipFill rotWithShape="1">
          <a:blip r:embed="rId3"/>
          <a:srcRect l="37387" r="18294"/>
          <a:stretch/>
        </p:blipFill>
        <p:spPr>
          <a:xfrm>
            <a:off x="7737910" y="562356"/>
            <a:ext cx="3387913" cy="5733287"/>
          </a:xfrm>
          <a:prstGeom prst="rect">
            <a:avLst/>
          </a:prstGeom>
        </p:spPr>
      </p:pic>
      <p:graphicFrame>
        <p:nvGraphicFramePr>
          <p:cNvPr id="29" name="Content Placeholder 2">
            <a:extLst>
              <a:ext uri="{FF2B5EF4-FFF2-40B4-BE49-F238E27FC236}">
                <a16:creationId xmlns:a16="http://schemas.microsoft.com/office/drawing/2014/main" id="{80CC2426-A083-B7B8-E2C4-DDDD49FFE2E6}"/>
              </a:ext>
            </a:extLst>
          </p:cNvPr>
          <p:cNvGraphicFramePr>
            <a:graphicFrameLocks noGrp="1"/>
          </p:cNvGraphicFramePr>
          <p:nvPr>
            <p:ph idx="1"/>
            <p:extLst>
              <p:ext uri="{D42A27DB-BD31-4B8C-83A1-F6EECF244321}">
                <p14:modId xmlns:p14="http://schemas.microsoft.com/office/powerpoint/2010/main" val="591121332"/>
              </p:ext>
            </p:extLst>
          </p:nvPr>
        </p:nvGraphicFramePr>
        <p:xfrm>
          <a:off x="589088" y="562356"/>
          <a:ext cx="6251979" cy="5787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6168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42BD22-6163-850D-91A9-C0E9E87DEE8A}"/>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dirty="0">
                <a:solidFill>
                  <a:schemeClr val="bg1"/>
                </a:solidFill>
                <a:latin typeface="+mj-lt"/>
                <a:ea typeface="+mj-ea"/>
                <a:cs typeface="+mj-cs"/>
              </a:rPr>
              <a:t>Traditional Care Model</a:t>
            </a:r>
          </a:p>
        </p:txBody>
      </p:sp>
      <p:pic>
        <p:nvPicPr>
          <p:cNvPr id="11" name="Picture 11" descr="Diagram&#10;&#10;Description automatically generated">
            <a:extLst>
              <a:ext uri="{FF2B5EF4-FFF2-40B4-BE49-F238E27FC236}">
                <a16:creationId xmlns:a16="http://schemas.microsoft.com/office/drawing/2014/main" id="{80D006EA-635C-55B8-C461-7537A622F165}"/>
              </a:ext>
            </a:extLst>
          </p:cNvPr>
          <p:cNvPicPr>
            <a:picLocks noGrp="1" noChangeAspect="1"/>
          </p:cNvPicPr>
          <p:nvPr>
            <p:ph idx="1"/>
          </p:nvPr>
        </p:nvPicPr>
        <p:blipFill>
          <a:blip r:embed="rId3"/>
          <a:stretch>
            <a:fillRect/>
          </a:stretch>
        </p:blipFill>
        <p:spPr>
          <a:xfrm>
            <a:off x="347589" y="1669702"/>
            <a:ext cx="11496821" cy="2558042"/>
          </a:xfrm>
          <a:prstGeom prst="rect">
            <a:avLst/>
          </a:prstGeom>
          <a:ln>
            <a:solidFill>
              <a:schemeClr val="tx1"/>
            </a:solidFill>
          </a:ln>
        </p:spPr>
      </p:pic>
      <p:sp>
        <p:nvSpPr>
          <p:cNvPr id="23" name="TextBox 22">
            <a:extLst>
              <a:ext uri="{FF2B5EF4-FFF2-40B4-BE49-F238E27FC236}">
                <a16:creationId xmlns:a16="http://schemas.microsoft.com/office/drawing/2014/main" id="{204C5AD4-1700-E627-3CF9-40AADD64B0B5}"/>
              </a:ext>
            </a:extLst>
          </p:cNvPr>
          <p:cNvSpPr txBox="1"/>
          <p:nvPr/>
        </p:nvSpPr>
        <p:spPr>
          <a:xfrm>
            <a:off x="1009407" y="4484933"/>
            <a:ext cx="10478218"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u="sng" dirty="0">
                <a:solidFill>
                  <a:schemeClr val="bg1"/>
                </a:solidFill>
                <a:cs typeface="Calibri"/>
              </a:rPr>
              <a:t>What doesn’t work about this system for people who have experienced homelessness? </a:t>
            </a:r>
            <a:endParaRPr lang="en-US" sz="2200" b="1" u="sng" dirty="0">
              <a:solidFill>
                <a:schemeClr val="bg1"/>
              </a:solidFill>
            </a:endParaRPr>
          </a:p>
          <a:p>
            <a:pPr marL="285750" indent="-285750">
              <a:buFont typeface="Arial"/>
              <a:buChar char="•"/>
            </a:pPr>
            <a:r>
              <a:rPr lang="en-US" sz="2200" dirty="0">
                <a:solidFill>
                  <a:schemeClr val="bg1"/>
                </a:solidFill>
                <a:cs typeface="Calibri"/>
              </a:rPr>
              <a:t>People are forced to move through different systems of care as their needs change </a:t>
            </a:r>
          </a:p>
          <a:p>
            <a:pPr marL="285750" indent="-285750">
              <a:buFont typeface="Arial"/>
              <a:buChar char="•"/>
            </a:pPr>
            <a:r>
              <a:rPr lang="en-US" sz="2200" dirty="0">
                <a:solidFill>
                  <a:schemeClr val="bg1"/>
                </a:solidFill>
                <a:cs typeface="Calibri"/>
              </a:rPr>
              <a:t>Individuals with behavioral health issues and substance use disorder often struggle in institutional settings </a:t>
            </a:r>
          </a:p>
          <a:p>
            <a:pPr marL="285750" indent="-285750">
              <a:buFont typeface="Arial"/>
              <a:buChar char="•"/>
            </a:pPr>
            <a:r>
              <a:rPr lang="en-US" sz="2200" dirty="0">
                <a:solidFill>
                  <a:schemeClr val="bg1"/>
                </a:solidFill>
                <a:cs typeface="Calibri"/>
              </a:rPr>
              <a:t>Care is difficult to access and coverage may be limited </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37896475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13783</TotalTime>
  <Words>3734</Words>
  <Application>Microsoft Macintosh PowerPoint</Application>
  <PresentationFormat>Widescreen</PresentationFormat>
  <Paragraphs>323</Paragraphs>
  <Slides>25</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Courier New</vt:lpstr>
      <vt:lpstr>Symbol</vt:lpstr>
      <vt:lpstr>Office Theme</vt:lpstr>
      <vt:lpstr>PowerPoint Presentation</vt:lpstr>
      <vt:lpstr>Presentation Overview</vt:lpstr>
      <vt:lpstr>About Cardea Health </vt:lpstr>
      <vt:lpstr>Homelessness in Alameda County, CA</vt:lpstr>
      <vt:lpstr>Homelessness in Alameda County, CA </vt:lpstr>
      <vt:lpstr>PowerPoint Presentation</vt:lpstr>
      <vt:lpstr>PowerPoint Presentation</vt:lpstr>
      <vt:lpstr>PowerPoint Presentation</vt:lpstr>
      <vt:lpstr>Traditional Care Model</vt:lpstr>
      <vt:lpstr>Case study</vt:lpstr>
      <vt:lpstr>Creation of the Medically Frail Housing Model: Enhanced Permanent Supportive Housing </vt:lpstr>
      <vt:lpstr>Funding the Medically Frail Housing model</vt:lpstr>
      <vt:lpstr>Introduction to Home and Community Based Services </vt:lpstr>
      <vt:lpstr>HCBS waivers can provide…..</vt:lpstr>
      <vt:lpstr>California HCBS Waivers</vt:lpstr>
      <vt:lpstr>The CA Home and Community Based Alternative Waiver</vt:lpstr>
      <vt:lpstr>PowerPoint Presentation</vt:lpstr>
      <vt:lpstr>OakDays Program, Core Tenets</vt:lpstr>
      <vt:lpstr>Case Study </vt:lpstr>
      <vt:lpstr>The Medically Frail model: key design points</vt:lpstr>
      <vt:lpstr>Outcomes of the Medically Frail Program</vt:lpstr>
      <vt:lpstr>Project Homekey Oakdays Outcomes </vt:lpstr>
      <vt:lpstr> </vt:lpstr>
      <vt:lpstr>If you want to implement something similar: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Hayes</dc:creator>
  <cp:lastModifiedBy>Catherine Hayes</cp:lastModifiedBy>
  <cp:revision>12</cp:revision>
  <dcterms:created xsi:type="dcterms:W3CDTF">2023-04-28T05:49:32Z</dcterms:created>
  <dcterms:modified xsi:type="dcterms:W3CDTF">2023-05-17T12:12:49Z</dcterms:modified>
</cp:coreProperties>
</file>