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411" r:id="rId5"/>
    <p:sldId id="426" r:id="rId6"/>
    <p:sldId id="466" r:id="rId7"/>
    <p:sldId id="467" r:id="rId8"/>
    <p:sldId id="456" r:id="rId9"/>
    <p:sldId id="468" r:id="rId10"/>
    <p:sldId id="453" r:id="rId11"/>
    <p:sldId id="470" r:id="rId12"/>
    <p:sldId id="441" r:id="rId13"/>
    <p:sldId id="445" r:id="rId14"/>
    <p:sldId id="469" r:id="rId15"/>
    <p:sldId id="472"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B2CB"/>
    <a:srgbClr val="D60008"/>
    <a:srgbClr val="91BFAC"/>
    <a:srgbClr val="58595B"/>
    <a:srgbClr val="425563"/>
    <a:srgbClr val="A6093D"/>
    <a:srgbClr val="000000"/>
    <a:srgbClr val="768692"/>
    <a:srgbClr val="A4BCC2"/>
    <a:srgbClr val="D6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994E6-9759-4F84-B688-1ECD310B0820}" v="5" dt="2023-01-25T20:09:34.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5" autoAdjust="0"/>
    <p:restoredTop sz="93333" autoAdjust="0"/>
  </p:normalViewPr>
  <p:slideViewPr>
    <p:cSldViewPr snapToGrid="0" showGuides="1">
      <p:cViewPr varScale="1">
        <p:scale>
          <a:sx n="115" d="100"/>
          <a:sy n="115" d="100"/>
        </p:scale>
        <p:origin x="390" y="108"/>
      </p:cViewPr>
      <p:guideLst/>
    </p:cSldViewPr>
  </p:slideViewPr>
  <p:notesTextViewPr>
    <p:cViewPr>
      <p:scale>
        <a:sx n="100" d="100"/>
        <a:sy n="100" d="100"/>
      </p:scale>
      <p:origin x="0" y="0"/>
    </p:cViewPr>
  </p:notesTextViewPr>
  <p:sorterViewPr>
    <p:cViewPr>
      <p:scale>
        <a:sx n="73" d="100"/>
        <a:sy n="73" d="100"/>
      </p:scale>
      <p:origin x="0" y="-496"/>
    </p:cViewPr>
  </p:sorterViewPr>
  <p:notesViewPr>
    <p:cSldViewPr snapToGrid="0">
      <p:cViewPr varScale="1">
        <p:scale>
          <a:sx n="81" d="100"/>
          <a:sy n="81" d="100"/>
        </p:scale>
        <p:origin x="217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Andel, Amanda" userId="S::amanda.vanandel@uchealth.org::25ebcfec-76bb-4be4-977f-d6196ff0dc6b" providerId="AD" clId="Web-{CDD994E6-9759-4F84-B688-1ECD310B0820}"/>
    <pc:docChg chg="modSld">
      <pc:chgData name="Van Andel, Amanda" userId="S::amanda.vanandel@uchealth.org::25ebcfec-76bb-4be4-977f-d6196ff0dc6b" providerId="AD" clId="Web-{CDD994E6-9759-4F84-B688-1ECD310B0820}" dt="2023-01-25T20:09:34.876" v="4" actId="20577"/>
      <pc:docMkLst>
        <pc:docMk/>
      </pc:docMkLst>
      <pc:sldChg chg="modSp">
        <pc:chgData name="Van Andel, Amanda" userId="S::amanda.vanandel@uchealth.org::25ebcfec-76bb-4be4-977f-d6196ff0dc6b" providerId="AD" clId="Web-{CDD994E6-9759-4F84-B688-1ECD310B0820}" dt="2023-01-25T20:09:34.876" v="4" actId="20577"/>
        <pc:sldMkLst>
          <pc:docMk/>
          <pc:sldMk cId="3939550720" sldId="441"/>
        </pc:sldMkLst>
        <pc:spChg chg="mod">
          <ac:chgData name="Van Andel, Amanda" userId="S::amanda.vanandel@uchealth.org::25ebcfec-76bb-4be4-977f-d6196ff0dc6b" providerId="AD" clId="Web-{CDD994E6-9759-4F84-B688-1ECD310B0820}" dt="2023-01-25T20:09:34.876" v="4" actId="20577"/>
          <ac:spMkLst>
            <pc:docMk/>
            <pc:sldMk cId="3939550720" sldId="441"/>
            <ac:spMk id="11" creationId="{654005F5-7626-C887-1F40-858029DF00A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425563"/>
                </a:solidFill>
                <a:latin typeface="+mn-lt"/>
                <a:ea typeface="+mn-ea"/>
                <a:cs typeface="+mn-cs"/>
              </a:defRPr>
            </a:pPr>
            <a:r>
              <a:rPr lang="en-US" dirty="0">
                <a:solidFill>
                  <a:schemeClr val="tx2"/>
                </a:solidFill>
              </a:rPr>
              <a:t>Tier Level</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425563"/>
              </a:solidFill>
              <a:latin typeface="+mn-lt"/>
              <a:ea typeface="+mn-ea"/>
              <a:cs typeface="+mn-cs"/>
            </a:defRPr>
          </a:pPr>
          <a:endParaRPr lang="en-US"/>
        </a:p>
      </c:txPr>
    </c:title>
    <c:autoTitleDeleted val="0"/>
    <c:plotArea>
      <c:layout/>
      <c:pieChart>
        <c:varyColors val="1"/>
        <c:ser>
          <c:idx val="0"/>
          <c:order val="0"/>
          <c:tx>
            <c:strRef>
              <c:f>Sheet1!$B$1</c:f>
              <c:strCache>
                <c:ptCount val="1"/>
                <c:pt idx="0">
                  <c:v>Tiers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1D-4B1C-B2D7-BC1B22A637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61D-4B1C-B2D7-BC1B22A63726}"/>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1-CC25-4A37-8268-2758085BF14E}"/>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2-CC25-4A37-8268-2758085BF14E}"/>
              </c:ext>
            </c:extLst>
          </c:dPt>
          <c:cat>
            <c:strRef>
              <c:f>Sheet1!$A$2:$A$4</c:f>
              <c:strCache>
                <c:ptCount val="3"/>
                <c:pt idx="0">
                  <c:v>Tier 1</c:v>
                </c:pt>
                <c:pt idx="1">
                  <c:v>Tier 2</c:v>
                </c:pt>
                <c:pt idx="2">
                  <c:v>Tier 3</c:v>
                </c:pt>
              </c:strCache>
            </c:strRef>
          </c:cat>
          <c:val>
            <c:numRef>
              <c:f>Sheet1!$B$2:$B$4</c:f>
              <c:numCache>
                <c:formatCode>General</c:formatCode>
                <c:ptCount val="3"/>
                <c:pt idx="0">
                  <c:v>73</c:v>
                </c:pt>
                <c:pt idx="1">
                  <c:v>96</c:v>
                </c:pt>
                <c:pt idx="2">
                  <c:v>69</c:v>
                </c:pt>
              </c:numCache>
            </c:numRef>
          </c:val>
          <c:extLst>
            <c:ext xmlns:c16="http://schemas.microsoft.com/office/drawing/2014/chart" uri="{C3380CC4-5D6E-409C-BE32-E72D297353CC}">
              <c16:uniqueId val="{00000000-CC25-4A37-8268-2758085BF14E}"/>
            </c:ext>
          </c:extLst>
        </c:ser>
        <c:dLbls>
          <c:showLegendKey val="0"/>
          <c:showVal val="0"/>
          <c:showCatName val="0"/>
          <c:showSerName val="0"/>
          <c:showPercent val="0"/>
          <c:showBubbleSize val="0"/>
          <c:showLeaderLines val="1"/>
        </c:dLbls>
        <c:firstSliceAng val="211"/>
      </c:pieChart>
      <c:spPr>
        <a:noFill/>
        <a:ln>
          <a:noFill/>
        </a:ln>
        <a:effectLst/>
      </c:spPr>
    </c:plotArea>
    <c:legend>
      <c:legendPos val="b"/>
      <c:layout>
        <c:manualLayout>
          <c:xMode val="edge"/>
          <c:yMode val="edge"/>
          <c:x val="0.17998409765059123"/>
          <c:y val="0.93563523190111408"/>
          <c:w val="0.64003162316514839"/>
          <c:h val="6.15020279245652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Referral Source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496C-8DCB-E330D70B6C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B0-496C-8DCB-E330D70B6C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DB0-496C-8DCB-E330D70B6C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DB0-496C-8DCB-E330D70B6CA7}"/>
              </c:ext>
            </c:extLst>
          </c:dPt>
          <c:cat>
            <c:strRef>
              <c:f>Sheet1!$A$2:$A$4</c:f>
              <c:strCache>
                <c:ptCount val="3"/>
                <c:pt idx="0">
                  <c:v>ED</c:v>
                </c:pt>
                <c:pt idx="1">
                  <c:v>Inpatient</c:v>
                </c:pt>
                <c:pt idx="2">
                  <c:v>Outpatient</c:v>
                </c:pt>
              </c:strCache>
            </c:strRef>
          </c:cat>
          <c:val>
            <c:numRef>
              <c:f>Sheet1!$B$2:$B$4</c:f>
              <c:numCache>
                <c:formatCode>General</c:formatCode>
                <c:ptCount val="3"/>
                <c:pt idx="0">
                  <c:v>12</c:v>
                </c:pt>
                <c:pt idx="1">
                  <c:v>160</c:v>
                </c:pt>
                <c:pt idx="2">
                  <c:v>66</c:v>
                </c:pt>
              </c:numCache>
            </c:numRef>
          </c:val>
          <c:extLst>
            <c:ext xmlns:c16="http://schemas.microsoft.com/office/drawing/2014/chart" uri="{C3380CC4-5D6E-409C-BE32-E72D297353CC}">
              <c16:uniqueId val="{00000000-2572-4393-B316-5DC911B9BB5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425563"/>
                </a:solidFill>
                <a:latin typeface="+mn-lt"/>
                <a:ea typeface="+mn-ea"/>
                <a:cs typeface="+mn-cs"/>
              </a:defRPr>
            </a:pPr>
            <a:r>
              <a:rPr lang="en-US" dirty="0">
                <a:solidFill>
                  <a:schemeClr val="tx2"/>
                </a:solidFill>
              </a:rPr>
              <a:t>Referrals</a:t>
            </a:r>
            <a:r>
              <a:rPr lang="en-US" baseline="0" dirty="0">
                <a:solidFill>
                  <a:schemeClr val="tx2"/>
                </a:solidFill>
              </a:rPr>
              <a:t> to Community Beds</a:t>
            </a:r>
            <a:endParaRPr lang="en-US"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425563"/>
              </a:solidFill>
              <a:latin typeface="+mn-lt"/>
              <a:ea typeface="+mn-ea"/>
              <a:cs typeface="+mn-cs"/>
            </a:defRPr>
          </a:pPr>
          <a:endParaRPr lang="en-US"/>
        </a:p>
      </c:txPr>
    </c:title>
    <c:autoTitleDeleted val="0"/>
    <c:plotArea>
      <c:layout/>
      <c:pieChart>
        <c:varyColors val="1"/>
        <c:ser>
          <c:idx val="0"/>
          <c:order val="0"/>
          <c:tx>
            <c:strRef>
              <c:f>Sheet1!$B$1</c:f>
              <c:strCache>
                <c:ptCount val="1"/>
                <c:pt idx="0">
                  <c:v>Community Referrals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1D-4B1C-B2D7-BC1B22A637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61D-4B1C-B2D7-BC1B22A63726}"/>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1-CC25-4A37-8268-2758085BF14E}"/>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2-CC25-4A37-8268-2758085BF14E}"/>
              </c:ext>
            </c:extLst>
          </c:dPt>
          <c:cat>
            <c:strRef>
              <c:f>Sheet1!$A$2:$A$5</c:f>
              <c:strCache>
                <c:ptCount val="4"/>
                <c:pt idx="0">
                  <c:v>Comitis</c:v>
                </c:pt>
                <c:pt idx="1">
                  <c:v>CCH Beacon Place</c:v>
                </c:pt>
                <c:pt idx="2">
                  <c:v>Recovery Works</c:v>
                </c:pt>
                <c:pt idx="3">
                  <c:v>SOS Pallet</c:v>
                </c:pt>
              </c:strCache>
            </c:strRef>
          </c:cat>
          <c:val>
            <c:numRef>
              <c:f>Sheet1!$B$2:$B$5</c:f>
              <c:numCache>
                <c:formatCode>General</c:formatCode>
                <c:ptCount val="4"/>
                <c:pt idx="0">
                  <c:v>276</c:v>
                </c:pt>
                <c:pt idx="1">
                  <c:v>79</c:v>
                </c:pt>
                <c:pt idx="2">
                  <c:v>6</c:v>
                </c:pt>
                <c:pt idx="3">
                  <c:v>45</c:v>
                </c:pt>
              </c:numCache>
            </c:numRef>
          </c:val>
          <c:extLst>
            <c:ext xmlns:c16="http://schemas.microsoft.com/office/drawing/2014/chart" uri="{C3380CC4-5D6E-409C-BE32-E72D297353CC}">
              <c16:uniqueId val="{00000000-CC25-4A37-8268-2758085BF14E}"/>
            </c:ext>
          </c:extLst>
        </c:ser>
        <c:dLbls>
          <c:showLegendKey val="0"/>
          <c:showVal val="0"/>
          <c:showCatName val="0"/>
          <c:showSerName val="0"/>
          <c:showPercent val="0"/>
          <c:showBubbleSize val="0"/>
          <c:showLeaderLines val="1"/>
        </c:dLbls>
        <c:firstSliceAng val="211"/>
      </c:pieChart>
      <c:spPr>
        <a:noFill/>
        <a:ln>
          <a:noFill/>
        </a:ln>
        <a:effectLst/>
      </c:spPr>
    </c:plotArea>
    <c:legend>
      <c:legendPos val="b"/>
      <c:layout>
        <c:manualLayout>
          <c:xMode val="edge"/>
          <c:yMode val="edge"/>
          <c:x val="4.919299153133984E-3"/>
          <c:y val="0.86492821919987251"/>
          <c:w val="0.99476818877397866"/>
          <c:h val="0.1322090988626421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1"/>
          <a:lstStyle/>
          <a:p>
            <a:pPr>
              <a:defRPr>
                <a:solidFill>
                  <a:srgbClr val="425563"/>
                </a:solidFill>
              </a:defRPr>
            </a:pPr>
            <a:r>
              <a:rPr lang="en-US" b="0" dirty="0">
                <a:solidFill>
                  <a:schemeClr val="tx2"/>
                </a:solidFill>
              </a:rPr>
              <a:t>Reason for Closed Referrals</a:t>
            </a:r>
          </a:p>
        </c:rich>
      </c:tx>
      <c:layout>
        <c:manualLayout>
          <c:xMode val="edge"/>
          <c:yMode val="edge"/>
          <c:x val="0.38290426922420839"/>
          <c:y val="0"/>
        </c:manualLayout>
      </c:layout>
      <c:overlay val="0"/>
    </c:title>
    <c:autoTitleDeleted val="0"/>
    <c:plotArea>
      <c:layout/>
      <c:barChart>
        <c:barDir val="col"/>
        <c:grouping val="clustered"/>
        <c:varyColors val="0"/>
        <c:ser>
          <c:idx val="0"/>
          <c:order val="0"/>
          <c:tx>
            <c:strRef>
              <c:f>Sheet1!$B$1</c:f>
              <c:strCache>
                <c:ptCount val="1"/>
                <c:pt idx="0">
                  <c:v>Closed</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965B-425A-AFD3-FC1FD08A314F}"/>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965B-425A-AFD3-FC1FD08A314F}"/>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965B-425A-AFD3-FC1FD08A314F}"/>
              </c:ext>
            </c:extLst>
          </c:dPt>
          <c:dPt>
            <c:idx val="3"/>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7-965B-425A-AFD3-FC1FD08A314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Connected to Resources</c:v>
                </c:pt>
                <c:pt idx="1">
                  <c:v>Non-Participatory</c:v>
                </c:pt>
                <c:pt idx="2">
                  <c:v>Housed </c:v>
                </c:pt>
                <c:pt idx="3">
                  <c:v>Institution</c:v>
                </c:pt>
                <c:pt idx="4">
                  <c:v>Transitional Housing</c:v>
                </c:pt>
                <c:pt idx="5">
                  <c:v>Deceased</c:v>
                </c:pt>
              </c:strCache>
            </c:strRef>
          </c:cat>
          <c:val>
            <c:numRef>
              <c:f>Sheet1!$B$2:$B$7</c:f>
              <c:numCache>
                <c:formatCode>General</c:formatCode>
                <c:ptCount val="6"/>
                <c:pt idx="0">
                  <c:v>60</c:v>
                </c:pt>
                <c:pt idx="1">
                  <c:v>90</c:v>
                </c:pt>
                <c:pt idx="2">
                  <c:v>40</c:v>
                </c:pt>
                <c:pt idx="3">
                  <c:v>8</c:v>
                </c:pt>
                <c:pt idx="4">
                  <c:v>15</c:v>
                </c:pt>
                <c:pt idx="5">
                  <c:v>2</c:v>
                </c:pt>
              </c:numCache>
            </c:numRef>
          </c:val>
          <c:extLst>
            <c:ext xmlns:c16="http://schemas.microsoft.com/office/drawing/2014/chart" uri="{C3380CC4-5D6E-409C-BE32-E72D297353CC}">
              <c16:uniqueId val="{00000008-965B-425A-AFD3-FC1FD08A314F}"/>
            </c:ext>
          </c:extLst>
        </c:ser>
        <c:dLbls>
          <c:showLegendKey val="0"/>
          <c:showVal val="1"/>
          <c:showCatName val="0"/>
          <c:showSerName val="0"/>
          <c:showPercent val="0"/>
          <c:showBubbleSize val="0"/>
        </c:dLbls>
        <c:gapWidth val="75"/>
        <c:axId val="309969520"/>
        <c:axId val="309970080"/>
      </c:barChart>
      <c:catAx>
        <c:axId val="309969520"/>
        <c:scaling>
          <c:orientation val="minMax"/>
        </c:scaling>
        <c:delete val="0"/>
        <c:axPos val="b"/>
        <c:title>
          <c:tx>
            <c:rich>
              <a:bodyPr/>
              <a:lstStyle/>
              <a:p>
                <a:pPr>
                  <a:defRPr/>
                </a:pPr>
                <a:r>
                  <a:rPr lang="en-US" dirty="0"/>
                  <a:t>Reason </a:t>
                </a:r>
              </a:p>
            </c:rich>
          </c:tx>
          <c:overlay val="0"/>
        </c:title>
        <c:numFmt formatCode="General" sourceLinked="0"/>
        <c:majorTickMark val="out"/>
        <c:minorTickMark val="none"/>
        <c:tickLblPos val="nextTo"/>
        <c:spPr>
          <a:ln/>
        </c:spPr>
        <c:crossAx val="309970080"/>
        <c:crosses val="autoZero"/>
        <c:auto val="1"/>
        <c:lblAlgn val="ctr"/>
        <c:lblOffset val="100"/>
        <c:noMultiLvlLbl val="0"/>
      </c:catAx>
      <c:valAx>
        <c:axId val="309970080"/>
        <c:scaling>
          <c:orientation val="minMax"/>
        </c:scaling>
        <c:delete val="0"/>
        <c:axPos val="l"/>
        <c:title>
          <c:tx>
            <c:rich>
              <a:bodyPr/>
              <a:lstStyle/>
              <a:p>
                <a:pPr>
                  <a:defRPr/>
                </a:pPr>
                <a:r>
                  <a:rPr lang="en-US" dirty="0"/>
                  <a:t>number</a:t>
                </a:r>
              </a:p>
            </c:rich>
          </c:tx>
          <c:overlay val="0"/>
        </c:title>
        <c:numFmt formatCode="General" sourceLinked="1"/>
        <c:majorTickMark val="out"/>
        <c:minorTickMark val="none"/>
        <c:tickLblPos val="nextTo"/>
        <c:spPr>
          <a:ln/>
        </c:spPr>
        <c:crossAx val="3099695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9FDB3B5-76D7-4EAE-BECE-409B0DCE44B3}" type="datetimeFigureOut">
              <a:rPr lang="en-US" smtClean="0"/>
              <a:t>1/25/2023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51743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9B5D326-05E9-4411-9421-3DC7C6825B00}" type="datetimeFigureOut">
              <a:rPr lang="en-US" smtClean="0"/>
              <a:t>1/25/2023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10488F3-672D-4660-8433-22AED5F3ED70}" type="slidenum">
              <a:rPr lang="en-US" smtClean="0"/>
              <a:t>‹#›</a:t>
            </a:fld>
            <a:endParaRPr lang="en-US"/>
          </a:p>
        </p:txBody>
      </p:sp>
    </p:spTree>
    <p:extLst>
      <p:ext uri="{BB962C8B-B14F-4D97-AF65-F5344CB8AC3E}">
        <p14:creationId xmlns:p14="http://schemas.microsoft.com/office/powerpoint/2010/main" val="367679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Ref idx="1001">
        <a:schemeClr val="bg1"/>
      </p:bgRef>
    </p:bg>
    <p:spTree>
      <p:nvGrpSpPr>
        <p:cNvPr id="1" name=""/>
        <p:cNvGrpSpPr/>
        <p:nvPr/>
      </p:nvGrpSpPr>
      <p:grpSpPr>
        <a:xfrm>
          <a:off x="0" y="0"/>
          <a:ext cx="0" cy="0"/>
          <a:chOff x="0" y="0"/>
          <a:chExt cx="0" cy="0"/>
        </a:xfrm>
      </p:grpSpPr>
      <p:pic>
        <p:nvPicPr>
          <p:cNvPr id="20" name="Picture 19" descr="A person in a field&#10;&#10;Description automatically generated with low confidence">
            <a:extLst>
              <a:ext uri="{FF2B5EF4-FFF2-40B4-BE49-F238E27FC236}">
                <a16:creationId xmlns:a16="http://schemas.microsoft.com/office/drawing/2014/main" id="{088E3E46-FA6A-4C11-BC36-E7EB928971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6" t="19538" r="18388" b="12056"/>
          <a:stretch/>
        </p:blipFill>
        <p:spPr>
          <a:xfrm>
            <a:off x="-2708" y="1"/>
            <a:ext cx="12194708" cy="6858000"/>
          </a:xfrm>
          <a:prstGeom prst="rect">
            <a:avLst/>
          </a:prstGeom>
        </p:spPr>
      </p:pic>
      <p:pic>
        <p:nvPicPr>
          <p:cNvPr id="3" name="Picture 2" descr="Shape&#10;&#10;Description automatically generated">
            <a:extLst>
              <a:ext uri="{FF2B5EF4-FFF2-40B4-BE49-F238E27FC236}">
                <a16:creationId xmlns:a16="http://schemas.microsoft.com/office/drawing/2014/main" id="{35C81906-DD1F-DABC-F73C-1B2F8539C6CC}"/>
              </a:ext>
            </a:extLst>
          </p:cNvPr>
          <p:cNvPicPr>
            <a:picLocks noChangeAspect="1"/>
          </p:cNvPicPr>
          <p:nvPr userDrawn="1"/>
        </p:nvPicPr>
        <p:blipFill rotWithShape="1">
          <a:blip r:embed="rId3"/>
          <a:srcRect t="16148"/>
          <a:stretch/>
        </p:blipFill>
        <p:spPr>
          <a:xfrm>
            <a:off x="0" y="1107440"/>
            <a:ext cx="12192000" cy="5750560"/>
          </a:xfrm>
          <a:prstGeom prst="rect">
            <a:avLst/>
          </a:prstGeom>
        </p:spPr>
      </p:pic>
      <p:pic>
        <p:nvPicPr>
          <p:cNvPr id="12" name="Picture 11">
            <a:extLst>
              <a:ext uri="{FF2B5EF4-FFF2-40B4-BE49-F238E27FC236}">
                <a16:creationId xmlns:a16="http://schemas.microsoft.com/office/drawing/2014/main" id="{E8ECCA6A-26E9-CEBF-E6E7-BE4227050F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7417" y="6106286"/>
            <a:ext cx="2011561" cy="447887"/>
          </a:xfrm>
          <a:prstGeom prst="rect">
            <a:avLst/>
          </a:prstGeom>
        </p:spPr>
      </p:pic>
      <p:sp>
        <p:nvSpPr>
          <p:cNvPr id="9" name="Title 1"/>
          <p:cNvSpPr>
            <a:spLocks noGrp="1"/>
          </p:cNvSpPr>
          <p:nvPr>
            <p:ph type="title" hasCustomPrompt="1"/>
          </p:nvPr>
        </p:nvSpPr>
        <p:spPr>
          <a:xfrm>
            <a:off x="457102" y="446709"/>
            <a:ext cx="10924312" cy="1001091"/>
          </a:xfrm>
        </p:spPr>
        <p:txBody>
          <a:bodyPr anchor="t"/>
          <a:lstStyle>
            <a:lvl1pPr>
              <a:defRPr sz="2800" b="0">
                <a:solidFill>
                  <a:schemeClr val="tx2"/>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787" y="1640297"/>
            <a:ext cx="5511213" cy="874303"/>
          </a:xfrm>
        </p:spPr>
        <p:txBody>
          <a:bodyPr/>
          <a:lstStyle>
            <a:lvl1pPr>
              <a:defRPr sz="1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6310275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3"/>
            <a:ext cx="11267641" cy="994981"/>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29" y="1639726"/>
            <a:ext cx="11261289" cy="684374"/>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7" name="Picture 6">
            <a:extLst>
              <a:ext uri="{FF2B5EF4-FFF2-40B4-BE49-F238E27FC236}">
                <a16:creationId xmlns:a16="http://schemas.microsoft.com/office/drawing/2014/main" id="{8DE6735E-7470-0116-BB42-19532ADE4B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F98109A1-67F1-1B88-783A-69F7A6B6543D}"/>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0" name="Text Placeholder 2">
            <a:extLst>
              <a:ext uri="{FF2B5EF4-FFF2-40B4-BE49-F238E27FC236}">
                <a16:creationId xmlns:a16="http://schemas.microsoft.com/office/drawing/2014/main" id="{94FC5CCD-C67F-5708-B476-F923B90F9878}"/>
              </a:ext>
            </a:extLst>
          </p:cNvPr>
          <p:cNvSpPr>
            <a:spLocks noGrp="1"/>
          </p:cNvSpPr>
          <p:nvPr>
            <p:ph type="body" sz="quarter" idx="16"/>
          </p:nvPr>
        </p:nvSpPr>
        <p:spPr>
          <a:xfrm>
            <a:off x="455613" y="6059488"/>
            <a:ext cx="9083023"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18590447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sub, top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1" y="1639238"/>
            <a:ext cx="10185158" cy="684862"/>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510338"/>
            <a:ext cx="767476" cy="2538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5613" y="2514600"/>
            <a:ext cx="11279187" cy="3544888"/>
          </a:xfrm>
        </p:spPr>
        <p:txBody>
          <a:bodyPr/>
          <a:lstStyle>
            <a:lvl1pPr>
              <a:defRPr>
                <a:solidFill>
                  <a:schemeClr val="tx1"/>
                </a:solidFill>
              </a:defRPr>
            </a:lvl1pPr>
            <a:lvl2pPr marL="404813" indent="-182563">
              <a:defRPr>
                <a:solidFill>
                  <a:schemeClr val="tx1"/>
                </a:solidFill>
              </a:defRPr>
            </a:lvl2pPr>
            <a:lvl3pPr marL="625475" indent="-163513">
              <a:defRPr>
                <a:solidFill>
                  <a:schemeClr val="tx1"/>
                </a:solidFill>
              </a:defRPr>
            </a:lvl3pPr>
            <a:lvl4pPr marL="857250" indent="-182563">
              <a:defRPr>
                <a:solidFill>
                  <a:schemeClr val="tx1"/>
                </a:solidFill>
              </a:defRPr>
            </a:lvl4pPr>
            <a:lvl5pPr marL="1087438" indent="-182563">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76A4353-FA3B-DC80-23BD-4509C14F25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F28705C1-657C-2ECA-339E-77F921E731E1}"/>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58B3DE06-B40A-4FF9-A874-082C8C015F84}"/>
              </a:ext>
            </a:extLst>
          </p:cNvPr>
          <p:cNvSpPr>
            <a:spLocks noGrp="1"/>
          </p:cNvSpPr>
          <p:nvPr>
            <p:ph type="body" sz="quarter" idx="16"/>
          </p:nvPr>
        </p:nvSpPr>
        <p:spPr>
          <a:xfrm>
            <a:off x="455612" y="6059488"/>
            <a:ext cx="11279187" cy="438150"/>
          </a:xfrm>
        </p:spPr>
        <p:txBody>
          <a:bodyPr anchor="b"/>
          <a:lstStyle>
            <a:lvl1pPr>
              <a:defRPr sz="900">
                <a:solidFill>
                  <a:schemeClr val="tx1"/>
                </a:solidFill>
              </a:defRPr>
            </a:lvl1pPr>
          </a:lstStyle>
          <a:p>
            <a:pPr lvl="0"/>
            <a:endParaRPr lang="en-US" dirty="0"/>
          </a:p>
        </p:txBody>
      </p:sp>
      <p:sp>
        <p:nvSpPr>
          <p:cNvPr id="6" name="TextBox 5">
            <a:extLst>
              <a:ext uri="{FF2B5EF4-FFF2-40B4-BE49-F238E27FC236}">
                <a16:creationId xmlns:a16="http://schemas.microsoft.com/office/drawing/2014/main" id="{FFD275BD-7BAC-9B78-F712-D974222F906F}"/>
              </a:ext>
            </a:extLst>
          </p:cNvPr>
          <p:cNvSpPr txBox="1"/>
          <p:nvPr userDrawn="1"/>
        </p:nvSpPr>
        <p:spPr>
          <a:xfrm>
            <a:off x="1849120" y="-101600"/>
            <a:ext cx="0" cy="0"/>
          </a:xfrm>
          <a:prstGeom prst="rect">
            <a:avLst/>
          </a:prstGeom>
          <a:noFill/>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0842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slide, no sub, top arc ">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833" y="1639888"/>
            <a:ext cx="11288372" cy="3810522"/>
          </a:xfrm>
        </p:spPr>
        <p:txBody>
          <a:bodyPr/>
          <a:lstStyle>
            <a:lvl1pPr>
              <a:defRPr>
                <a:solidFill>
                  <a:srgbClr val="000000"/>
                </a:solidFill>
              </a:defRPr>
            </a:lvl1pPr>
            <a:lvl2pPr marL="404813" indent="-182563">
              <a:defRPr>
                <a:solidFill>
                  <a:srgbClr val="000000"/>
                </a:solidFill>
              </a:defRPr>
            </a:lvl2pPr>
            <a:lvl3pPr marL="625475" indent="-163513">
              <a:defRPr>
                <a:solidFill>
                  <a:srgbClr val="000000"/>
                </a:solidFill>
              </a:defRPr>
            </a:lvl3pPr>
            <a:lvl4pPr marL="857250" indent="-182563">
              <a:defRPr>
                <a:solidFill>
                  <a:srgbClr val="000000"/>
                </a:solidFill>
              </a:defRPr>
            </a:lvl4pPr>
            <a:lvl5pPr marL="1087438" indent="-182563">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495D751-C56A-5A1B-9A91-B3F7901EBD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F00D989B-1A2D-7DAA-B41F-8498E7B6A77C}"/>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11" name="Text Placeholder 2">
            <a:extLst>
              <a:ext uri="{FF2B5EF4-FFF2-40B4-BE49-F238E27FC236}">
                <a16:creationId xmlns:a16="http://schemas.microsoft.com/office/drawing/2014/main" id="{AB9108B0-0C95-2BDC-1AD0-CA7AC2869B0E}"/>
              </a:ext>
            </a:extLst>
          </p:cNvPr>
          <p:cNvSpPr>
            <a:spLocks noGrp="1"/>
          </p:cNvSpPr>
          <p:nvPr>
            <p:ph type="body" sz="quarter" idx="16"/>
          </p:nvPr>
        </p:nvSpPr>
        <p:spPr>
          <a:xfrm>
            <a:off x="457629" y="6059488"/>
            <a:ext cx="11296515"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178809513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 sub, top arc, blank">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30" y="1639238"/>
            <a:ext cx="10183141" cy="686450"/>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7" name="Picture 6">
            <a:extLst>
              <a:ext uri="{FF2B5EF4-FFF2-40B4-BE49-F238E27FC236}">
                <a16:creationId xmlns:a16="http://schemas.microsoft.com/office/drawing/2014/main" id="{E7A63BCB-C947-2224-3A2B-F29BD8D860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E3362C0A-DF26-7638-3265-A010E66A75EC}"/>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0" name="Text Placeholder 2">
            <a:extLst>
              <a:ext uri="{FF2B5EF4-FFF2-40B4-BE49-F238E27FC236}">
                <a16:creationId xmlns:a16="http://schemas.microsoft.com/office/drawing/2014/main" id="{6CE78A0E-A668-F8E3-9ED4-0DC9D9BDDA51}"/>
              </a:ext>
            </a:extLst>
          </p:cNvPr>
          <p:cNvSpPr>
            <a:spLocks noGrp="1"/>
          </p:cNvSpPr>
          <p:nvPr>
            <p:ph type="body" sz="quarter" idx="16"/>
          </p:nvPr>
        </p:nvSpPr>
        <p:spPr>
          <a:xfrm>
            <a:off x="455613" y="6059488"/>
            <a:ext cx="11258332"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57500998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779"/>
            <a:ext cx="11302915" cy="99214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17" y="1639597"/>
            <a:ext cx="11279187" cy="681327"/>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4600"/>
            <a:ext cx="11292135" cy="3425108"/>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38F9D25-E245-2F8C-099C-A672BC79C5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A472FE39-E8CF-4C01-7184-36992981754A}"/>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11" name="Text Placeholder 2">
            <a:extLst>
              <a:ext uri="{FF2B5EF4-FFF2-40B4-BE49-F238E27FC236}">
                <a16:creationId xmlns:a16="http://schemas.microsoft.com/office/drawing/2014/main" id="{67352B3C-5D4A-A75A-E687-FFDE7E655A9D}"/>
              </a:ext>
            </a:extLst>
          </p:cNvPr>
          <p:cNvSpPr>
            <a:spLocks noGrp="1"/>
          </p:cNvSpPr>
          <p:nvPr>
            <p:ph type="body" sz="quarter" idx="16"/>
          </p:nvPr>
        </p:nvSpPr>
        <p:spPr>
          <a:xfrm>
            <a:off x="457217" y="6059488"/>
            <a:ext cx="11290530"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40715586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and lin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2" y="1640287"/>
            <a:ext cx="5511798"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9" y="2516188"/>
            <a:ext cx="5511798" cy="331119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9"/>
            <a:ext cx="11265428"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1" name="Text Placeholder 6">
            <a:extLst>
              <a:ext uri="{FF2B5EF4-FFF2-40B4-BE49-F238E27FC236}">
                <a16:creationId xmlns:a16="http://schemas.microsoft.com/office/drawing/2014/main" id="{9E9A48E6-6EBB-45D6-A5F0-9A790C736352}"/>
              </a:ext>
            </a:extLst>
          </p:cNvPr>
          <p:cNvSpPr>
            <a:spLocks noGrp="1"/>
          </p:cNvSpPr>
          <p:nvPr>
            <p:ph type="body" sz="quarter" idx="17"/>
          </p:nvPr>
        </p:nvSpPr>
        <p:spPr>
          <a:xfrm>
            <a:off x="6318608" y="2514600"/>
            <a:ext cx="5402436" cy="33095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47BCB064-2C4F-48C9-99D3-E484E736190C}"/>
              </a:ext>
            </a:extLst>
          </p:cNvPr>
          <p:cNvCxnSpPr>
            <a:cxnSpLocks/>
          </p:cNvCxnSpPr>
          <p:nvPr userDrawn="1"/>
        </p:nvCxnSpPr>
        <p:spPr>
          <a:xfrm>
            <a:off x="6091238" y="1638699"/>
            <a:ext cx="0" cy="4258667"/>
          </a:xfrm>
          <a:prstGeom prst="line">
            <a:avLst/>
          </a:prstGeom>
          <a:ln>
            <a:solidFill>
              <a:srgbClr val="425563"/>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370C504E-4E88-78F9-48E5-70F788CEB765}"/>
              </a:ext>
            </a:extLst>
          </p:cNvPr>
          <p:cNvSpPr>
            <a:spLocks noGrp="1"/>
          </p:cNvSpPr>
          <p:nvPr>
            <p:ph type="body" sz="quarter" idx="18" hasCustomPrompt="1"/>
          </p:nvPr>
        </p:nvSpPr>
        <p:spPr>
          <a:xfrm>
            <a:off x="6326197" y="1647263"/>
            <a:ext cx="5412400" cy="676837"/>
          </a:xfrm>
        </p:spPr>
        <p:txBody>
          <a:bodyPr/>
          <a:lstStyle>
            <a:lvl1pPr>
              <a:defRPr sz="1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1158092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blank">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817"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6189"/>
            <a:ext cx="551338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8"/>
            <a:ext cx="5523548"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1454158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circle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62127" y="2534945"/>
            <a:ext cx="552354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8"/>
            <a:ext cx="11267640"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9" name="Picture Placeholder 18">
            <a:extLst>
              <a:ext uri="{FF2B5EF4-FFF2-40B4-BE49-F238E27FC236}">
                <a16:creationId xmlns:a16="http://schemas.microsoft.com/office/drawing/2014/main" id="{65575A76-C3A5-7366-C22D-82628D84969B}"/>
              </a:ext>
            </a:extLst>
          </p:cNvPr>
          <p:cNvSpPr>
            <a:spLocks noGrp="1"/>
          </p:cNvSpPr>
          <p:nvPr>
            <p:ph type="pic" sz="quarter" idx="17"/>
          </p:nvPr>
        </p:nvSpPr>
        <p:spPr>
          <a:xfrm>
            <a:off x="7397395" y="1787045"/>
            <a:ext cx="3708971" cy="3708971"/>
          </a:xfrm>
          <a:custGeom>
            <a:avLst/>
            <a:gdLst>
              <a:gd name="connsiteX0" fmla="*/ 1578482 w 3156964"/>
              <a:gd name="connsiteY0" fmla="*/ 0 h 3156964"/>
              <a:gd name="connsiteX1" fmla="*/ 3156964 w 3156964"/>
              <a:gd name="connsiteY1" fmla="*/ 1578482 h 3156964"/>
              <a:gd name="connsiteX2" fmla="*/ 1578482 w 3156964"/>
              <a:gd name="connsiteY2" fmla="*/ 3156964 h 3156964"/>
              <a:gd name="connsiteX3" fmla="*/ 0 w 3156964"/>
              <a:gd name="connsiteY3" fmla="*/ 1578482 h 3156964"/>
              <a:gd name="connsiteX4" fmla="*/ 1578482 w 3156964"/>
              <a:gd name="connsiteY4" fmla="*/ 0 h 315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964" h="3156964">
                <a:moveTo>
                  <a:pt x="1578482" y="0"/>
                </a:moveTo>
                <a:cubicBezTo>
                  <a:pt x="2450254" y="0"/>
                  <a:pt x="3156964" y="706710"/>
                  <a:pt x="3156964" y="1578482"/>
                </a:cubicBezTo>
                <a:cubicBezTo>
                  <a:pt x="3156964" y="2450254"/>
                  <a:pt x="2450254" y="3156964"/>
                  <a:pt x="1578482" y="3156964"/>
                </a:cubicBezTo>
                <a:cubicBezTo>
                  <a:pt x="706710" y="3156964"/>
                  <a:pt x="0" y="2450254"/>
                  <a:pt x="0" y="1578482"/>
                </a:cubicBezTo>
                <a:cubicBezTo>
                  <a:pt x="0" y="706710"/>
                  <a:pt x="706710" y="0"/>
                  <a:pt x="1578482" y="0"/>
                </a:cubicBezTo>
                <a:close/>
              </a:path>
            </a:pathLst>
          </a:custGeom>
          <a:solidFill>
            <a:schemeClr val="tx2">
              <a:lumMod val="40000"/>
              <a:lumOff val="60000"/>
            </a:schemeClr>
          </a:solidFill>
        </p:spPr>
        <p:txBody>
          <a:bodyPr wrap="square">
            <a:noAutofit/>
          </a:bodyPr>
          <a:lstStyle/>
          <a:p>
            <a:endParaRPr lang="en-US"/>
          </a:p>
        </p:txBody>
      </p:sp>
    </p:spTree>
    <p:extLst>
      <p:ext uri="{BB962C8B-B14F-4D97-AF65-F5344CB8AC3E}">
        <p14:creationId xmlns:p14="http://schemas.microsoft.com/office/powerpoint/2010/main" val="20770553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 2 column, half gray">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1" y="446592"/>
            <a:ext cx="5501210"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6188"/>
            <a:ext cx="5513387" cy="331119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201" y="6059488"/>
            <a:ext cx="5523548" cy="438150"/>
          </a:xfrm>
        </p:spPr>
        <p:txBody>
          <a:bodyPr anchor="b"/>
          <a:lstStyle>
            <a:lvl1pPr>
              <a:defRPr sz="900">
                <a:solidFill>
                  <a:schemeClr val="tx1"/>
                </a:solidFill>
              </a:defRPr>
            </a:lvl1pPr>
          </a:lstStyle>
          <a:p>
            <a:pPr lvl="0"/>
            <a:endParaRPr lang="en-US" dirty="0"/>
          </a:p>
        </p:txBody>
      </p:sp>
      <p:sp>
        <p:nvSpPr>
          <p:cNvPr id="11" name="Rectangle 10">
            <a:extLst>
              <a:ext uri="{FF2B5EF4-FFF2-40B4-BE49-F238E27FC236}">
                <a16:creationId xmlns:a16="http://schemas.microsoft.com/office/drawing/2014/main" id="{25C17987-5EC3-8A6B-75BE-3CC42D560F69}"/>
              </a:ext>
            </a:extLst>
          </p:cNvPr>
          <p:cNvSpPr/>
          <p:nvPr userDrawn="1"/>
        </p:nvSpPr>
        <p:spPr>
          <a:xfrm>
            <a:off x="6233160" y="0"/>
            <a:ext cx="6302331" cy="6888684"/>
          </a:xfrm>
          <a:prstGeom prst="rect">
            <a:avLst/>
          </a:prstGeom>
          <a:solidFill>
            <a:srgbClr val="4255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36F85C-0D1B-94F9-F80C-056130DF3E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sp>
        <p:nvSpPr>
          <p:cNvPr id="13" name="Text Placeholder 4">
            <a:extLst>
              <a:ext uri="{FF2B5EF4-FFF2-40B4-BE49-F238E27FC236}">
                <a16:creationId xmlns:a16="http://schemas.microsoft.com/office/drawing/2014/main" id="{CC0B3875-5830-E62F-969C-135F22538DE7}"/>
              </a:ext>
            </a:extLst>
          </p:cNvPr>
          <p:cNvSpPr>
            <a:spLocks noGrp="1"/>
          </p:cNvSpPr>
          <p:nvPr>
            <p:ph type="body" sz="quarter" idx="17" hasCustomPrompt="1"/>
          </p:nvPr>
        </p:nvSpPr>
        <p:spPr>
          <a:xfrm>
            <a:off x="6564820" y="1646100"/>
            <a:ext cx="5505436" cy="678000"/>
          </a:xfrm>
        </p:spPr>
        <p:txBody>
          <a:bodyPr/>
          <a:lstStyle>
            <a:lvl1pPr>
              <a:defRPr sz="1800">
                <a:solidFill>
                  <a:schemeClr val="bg1"/>
                </a:solidFill>
              </a:defRPr>
            </a:lvl1pPr>
          </a:lstStyle>
          <a:p>
            <a:pPr lvl="0"/>
            <a:r>
              <a:rPr lang="en-US" dirty="0"/>
              <a:t>Click to edit master text styles</a:t>
            </a:r>
          </a:p>
        </p:txBody>
      </p:sp>
      <p:sp>
        <p:nvSpPr>
          <p:cNvPr id="14" name="Text Placeholder 6">
            <a:extLst>
              <a:ext uri="{FF2B5EF4-FFF2-40B4-BE49-F238E27FC236}">
                <a16:creationId xmlns:a16="http://schemas.microsoft.com/office/drawing/2014/main" id="{C23E3237-4455-18CB-266F-6184E13234C2}"/>
              </a:ext>
            </a:extLst>
          </p:cNvPr>
          <p:cNvSpPr>
            <a:spLocks noGrp="1"/>
          </p:cNvSpPr>
          <p:nvPr>
            <p:ph type="body" sz="quarter" idx="18"/>
          </p:nvPr>
        </p:nvSpPr>
        <p:spPr>
          <a:xfrm>
            <a:off x="6564821" y="2514600"/>
            <a:ext cx="5525756" cy="3318597"/>
          </a:xfrm>
        </p:spPr>
        <p:txBody>
          <a:bodyPr/>
          <a:lstStyle>
            <a:lvl1pPr>
              <a:defRPr sz="1400">
                <a:solidFill>
                  <a:schemeClr val="bg1"/>
                </a:solidFill>
              </a:defRPr>
            </a:lvl1pPr>
            <a:lvl2pPr marL="396875" indent="-182563">
              <a:defRPr sz="1400">
                <a:solidFill>
                  <a:schemeClr val="bg1"/>
                </a:solidFill>
              </a:defRPr>
            </a:lvl2pPr>
            <a:lvl3pPr marL="625475" indent="-182563">
              <a:defRPr sz="1400">
                <a:solidFill>
                  <a:schemeClr val="bg1"/>
                </a:solidFill>
              </a:defRPr>
            </a:lvl3pPr>
            <a:lvl4pPr marL="854075" indent="-182563">
              <a:defRPr sz="1400">
                <a:solidFill>
                  <a:schemeClr val="bg1"/>
                </a:solidFill>
              </a:defRPr>
            </a:lvl4pPr>
            <a:lvl5pPr marL="1082675" indent="-182563">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00709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half photo">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1A11900-F6E1-9294-179F-D24F44C84816}"/>
              </a:ext>
            </a:extLst>
          </p:cNvPr>
          <p:cNvSpPr>
            <a:spLocks noGrp="1"/>
          </p:cNvSpPr>
          <p:nvPr>
            <p:ph type="pic" sz="quarter" idx="17"/>
          </p:nvPr>
        </p:nvSpPr>
        <p:spPr>
          <a:xfrm>
            <a:off x="6215063" y="0"/>
            <a:ext cx="5976937" cy="6888163"/>
          </a:xfrm>
          <a:solidFill>
            <a:schemeClr val="tx2">
              <a:lumMod val="40000"/>
              <a:lumOff val="60000"/>
            </a:schemeClr>
          </a:solidFill>
        </p:spPr>
        <p:txBody>
          <a:bodyPr/>
          <a:lstStyle/>
          <a:p>
            <a:endParaRPr lang="en-US"/>
          </a:p>
        </p:txBody>
      </p:sp>
      <p:sp>
        <p:nvSpPr>
          <p:cNvPr id="9" name="Title 1"/>
          <p:cNvSpPr>
            <a:spLocks noGrp="1"/>
          </p:cNvSpPr>
          <p:nvPr>
            <p:ph type="title" hasCustomPrompt="1"/>
          </p:nvPr>
        </p:nvSpPr>
        <p:spPr>
          <a:xfrm>
            <a:off x="457630" y="446592"/>
            <a:ext cx="5511369"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6885" y="2516189"/>
            <a:ext cx="550322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201" y="6059488"/>
            <a:ext cx="5523548" cy="438150"/>
          </a:xfrm>
        </p:spPr>
        <p:txBody>
          <a:bodyPr anchor="b"/>
          <a:lstStyle>
            <a:lvl1pPr>
              <a:defRPr sz="900">
                <a:solidFill>
                  <a:schemeClr val="tx1"/>
                </a:solidFill>
              </a:defRPr>
            </a:lvl1pPr>
          </a:lstStyle>
          <a:p>
            <a:pPr lvl="0"/>
            <a:endParaRPr lang="en-US" dirty="0"/>
          </a:p>
        </p:txBody>
      </p:sp>
      <p:pic>
        <p:nvPicPr>
          <p:cNvPr id="12" name="Picture 11">
            <a:extLst>
              <a:ext uri="{FF2B5EF4-FFF2-40B4-BE49-F238E27FC236}">
                <a16:creationId xmlns:a16="http://schemas.microsoft.com/office/drawing/2014/main" id="{C536F85C-0D1B-94F9-F80C-056130DF3E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582792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4">
    <p:bg>
      <p:bgRef idx="1001">
        <a:schemeClr val="bg1"/>
      </p:bgRef>
    </p:bg>
    <p:spTree>
      <p:nvGrpSpPr>
        <p:cNvPr id="1" name=""/>
        <p:cNvGrpSpPr/>
        <p:nvPr/>
      </p:nvGrpSpPr>
      <p:grpSpPr>
        <a:xfrm>
          <a:off x="0" y="0"/>
          <a:ext cx="0" cy="0"/>
          <a:chOff x="0" y="0"/>
          <a:chExt cx="0" cy="0"/>
        </a:xfrm>
      </p:grpSpPr>
      <p:pic>
        <p:nvPicPr>
          <p:cNvPr id="17" name="Picture 16" descr="A person in a field&#10;&#10;Description automatically generated with low confidence">
            <a:extLst>
              <a:ext uri="{FF2B5EF4-FFF2-40B4-BE49-F238E27FC236}">
                <a16:creationId xmlns:a16="http://schemas.microsoft.com/office/drawing/2014/main" id="{47BF38FA-B994-1C79-BE7D-BDBF6C729A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6" t="19538" r="18388" b="12056"/>
          <a:stretch/>
        </p:blipFill>
        <p:spPr>
          <a:xfrm>
            <a:off x="-2708" y="1"/>
            <a:ext cx="12194708" cy="6858000"/>
          </a:xfrm>
          <a:prstGeom prst="rect">
            <a:avLst/>
          </a:prstGeom>
        </p:spPr>
      </p:pic>
      <p:pic>
        <p:nvPicPr>
          <p:cNvPr id="7" name="Picture 6" descr="Shape, circle&#10;&#10;Description automatically generated">
            <a:extLst>
              <a:ext uri="{FF2B5EF4-FFF2-40B4-BE49-F238E27FC236}">
                <a16:creationId xmlns:a16="http://schemas.microsoft.com/office/drawing/2014/main" id="{F421C946-5021-3775-4454-F078CAC0E0D3}"/>
              </a:ext>
            </a:extLst>
          </p:cNvPr>
          <p:cNvPicPr>
            <a:picLocks noChangeAspect="1"/>
          </p:cNvPicPr>
          <p:nvPr userDrawn="1"/>
        </p:nvPicPr>
        <p:blipFill>
          <a:blip r:embed="rId3"/>
          <a:stretch>
            <a:fillRect/>
          </a:stretch>
        </p:blipFill>
        <p:spPr>
          <a:xfrm>
            <a:off x="0" y="-20320"/>
            <a:ext cx="12192000" cy="6858000"/>
          </a:xfrm>
          <a:prstGeom prst="rect">
            <a:avLst/>
          </a:prstGeom>
        </p:spPr>
      </p:pic>
      <p:sp>
        <p:nvSpPr>
          <p:cNvPr id="9" name="Title 1"/>
          <p:cNvSpPr>
            <a:spLocks noGrp="1"/>
          </p:cNvSpPr>
          <p:nvPr>
            <p:ph type="title" hasCustomPrompt="1"/>
          </p:nvPr>
        </p:nvSpPr>
        <p:spPr>
          <a:xfrm>
            <a:off x="457101" y="445447"/>
            <a:ext cx="11274365" cy="1000608"/>
          </a:xfrm>
        </p:spPr>
        <p:txBody>
          <a:bodyPr anchor="t"/>
          <a:lstStyle>
            <a:lvl1pPr>
              <a:defRPr sz="2800" b="0">
                <a:solidFill>
                  <a:schemeClr val="tx2"/>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814" y="1640451"/>
            <a:ext cx="5511186" cy="874149"/>
          </a:xfrm>
        </p:spPr>
        <p:txBody>
          <a:bodyPr/>
          <a:lstStyle>
            <a:lvl1pPr>
              <a:defRPr sz="1800">
                <a:solidFill>
                  <a:schemeClr val="tx2"/>
                </a:solidFill>
              </a:defRPr>
            </a:lvl1pPr>
          </a:lstStyle>
          <a:p>
            <a:pPr lvl="0"/>
            <a:r>
              <a:rPr lang="en-US" dirty="0"/>
              <a:t>Click to edit master text styles</a:t>
            </a:r>
          </a:p>
        </p:txBody>
      </p:sp>
      <p:pic>
        <p:nvPicPr>
          <p:cNvPr id="13" name="Picture 12">
            <a:extLst>
              <a:ext uri="{FF2B5EF4-FFF2-40B4-BE49-F238E27FC236}">
                <a16:creationId xmlns:a16="http://schemas.microsoft.com/office/drawing/2014/main" id="{B082CFEC-C174-361A-B595-BACB2D974F3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11651685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or table, no sub">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96515"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201" y="1639889"/>
            <a:ext cx="5513387" cy="416717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6524" y="6059488"/>
            <a:ext cx="11294013"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41944737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only-1">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94866"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91" y="1639899"/>
            <a:ext cx="11294867" cy="677849"/>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630" y="6059488"/>
            <a:ext cx="11296516" cy="438149"/>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E09ED36F-4A55-BC85-5737-226BF57C8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3850839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35F942BE-697B-0564-B8D7-00CA5B36099E}"/>
              </a:ext>
            </a:extLst>
          </p:cNvPr>
          <p:cNvPicPr>
            <a:picLocks noChangeAspect="1"/>
          </p:cNvPicPr>
          <p:nvPr userDrawn="1"/>
        </p:nvPicPr>
        <p:blipFill>
          <a:blip r:embed="rId2"/>
          <a:stretch>
            <a:fillRect/>
          </a:stretch>
        </p:blipFill>
        <p:spPr>
          <a:xfrm>
            <a:off x="0" y="444500"/>
            <a:ext cx="12192000" cy="6858000"/>
          </a:xfrm>
          <a:prstGeom prst="rect">
            <a:avLst/>
          </a:prstGeom>
        </p:spPr>
      </p:pic>
      <p:sp>
        <p:nvSpPr>
          <p:cNvPr id="2" name="Title 5"/>
          <p:cNvSpPr>
            <a:spLocks noGrp="1"/>
          </p:cNvSpPr>
          <p:nvPr>
            <p:ph type="title"/>
          </p:nvPr>
        </p:nvSpPr>
        <p:spPr>
          <a:xfrm>
            <a:off x="1078318" y="890337"/>
            <a:ext cx="10047767" cy="4032537"/>
          </a:xfrm>
        </p:spPr>
        <p:txBody>
          <a:bodyPr anchor="ctr"/>
          <a:lstStyle>
            <a:lvl1pPr marL="0" indent="0" algn="ctr">
              <a:lnSpc>
                <a:spcPct val="120000"/>
              </a:lnSpc>
              <a:defRPr sz="2800" b="0"/>
            </a:lvl1pPr>
          </a:lstStyle>
          <a:p>
            <a:endParaRPr lang="en-US" dirty="0"/>
          </a:p>
        </p:txBody>
      </p:sp>
      <p:pic>
        <p:nvPicPr>
          <p:cNvPr id="6" name="Picture 5">
            <a:extLst>
              <a:ext uri="{FF2B5EF4-FFF2-40B4-BE49-F238E27FC236}">
                <a16:creationId xmlns:a16="http://schemas.microsoft.com/office/drawing/2014/main" id="{20FF7A1C-0B47-D8B9-029B-684C753BFF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5" name="Slide Number Placeholder 5">
            <a:extLst>
              <a:ext uri="{FF2B5EF4-FFF2-40B4-BE49-F238E27FC236}">
                <a16:creationId xmlns:a16="http://schemas.microsoft.com/office/drawing/2014/main" id="{B795C448-B00F-CD61-5DBE-07C217994253}"/>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Tree>
    <p:extLst>
      <p:ext uri="{BB962C8B-B14F-4D97-AF65-F5344CB8AC3E}">
        <p14:creationId xmlns:p14="http://schemas.microsoft.com/office/powerpoint/2010/main" val="3237766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96247" cy="1000026"/>
          </a:xfrm>
        </p:spPr>
        <p:txBody>
          <a:bodyPr/>
          <a:lstStyle>
            <a:lvl1pPr>
              <a:defRPr sz="2800">
                <a:solidFill>
                  <a:srgbClr val="A6093D"/>
                </a:solidFill>
              </a:defRPr>
            </a:lvl1pPr>
          </a:lstStyle>
          <a:p>
            <a:r>
              <a:rPr lang="en-US" dirty="0"/>
              <a:t>Click to edit master title style</a:t>
            </a:r>
          </a:p>
        </p:txBody>
      </p:sp>
      <p:sp>
        <p:nvSpPr>
          <p:cNvPr id="8" name="Text Placeholder 6"/>
          <p:cNvSpPr>
            <a:spLocks noGrp="1"/>
          </p:cNvSpPr>
          <p:nvPr>
            <p:ph type="body" sz="quarter" idx="16"/>
          </p:nvPr>
        </p:nvSpPr>
        <p:spPr>
          <a:xfrm>
            <a:off x="457897" y="6059489"/>
            <a:ext cx="1129624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056568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nly, bottom rt ar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66367" cy="1000026"/>
          </a:xfrm>
        </p:spPr>
        <p:txBody>
          <a:bodyPr/>
          <a:lstStyle>
            <a:lvl1pPr>
              <a:defRPr sz="2800">
                <a:solidFill>
                  <a:srgbClr val="A6093D"/>
                </a:solidFill>
              </a:defRPr>
            </a:lvl1pPr>
          </a:lstStyle>
          <a:p>
            <a:r>
              <a:rPr lang="en-US" dirty="0"/>
              <a:t>Click to edit master title style</a:t>
            </a:r>
          </a:p>
        </p:txBody>
      </p:sp>
      <p:sp>
        <p:nvSpPr>
          <p:cNvPr id="8" name="Text Placeholder 6"/>
          <p:cNvSpPr>
            <a:spLocks noGrp="1"/>
          </p:cNvSpPr>
          <p:nvPr>
            <p:ph type="body" sz="quarter" idx="16"/>
          </p:nvPr>
        </p:nvSpPr>
        <p:spPr>
          <a:xfrm>
            <a:off x="457899" y="6059488"/>
            <a:ext cx="838130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210396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only, top rt ar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96246" cy="1000026"/>
          </a:xfrm>
        </p:spPr>
        <p:txBody>
          <a:bodyPr/>
          <a:lstStyle>
            <a:lvl1pPr>
              <a:defRPr sz="2800"/>
            </a:lvl1pPr>
          </a:lstStyle>
          <a:p>
            <a:r>
              <a:rPr lang="en-US" dirty="0"/>
              <a:t>Click to edit master title style</a:t>
            </a:r>
          </a:p>
        </p:txBody>
      </p:sp>
      <p:sp>
        <p:nvSpPr>
          <p:cNvPr id="8" name="Text Placeholder 6"/>
          <p:cNvSpPr>
            <a:spLocks noGrp="1"/>
          </p:cNvSpPr>
          <p:nvPr>
            <p:ph type="body" sz="quarter" idx="16"/>
          </p:nvPr>
        </p:nvSpPr>
        <p:spPr>
          <a:xfrm>
            <a:off x="455613" y="6059489"/>
            <a:ext cx="11298529"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506122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0"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5" name="Picture 4">
            <a:extLst>
              <a:ext uri="{FF2B5EF4-FFF2-40B4-BE49-F238E27FC236}">
                <a16:creationId xmlns:a16="http://schemas.microsoft.com/office/drawing/2014/main" id="{12EF9AD1-4075-959F-F7D1-A60A02F2E1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6" name="Text Placeholder 6">
            <a:extLst>
              <a:ext uri="{FF2B5EF4-FFF2-40B4-BE49-F238E27FC236}">
                <a16:creationId xmlns:a16="http://schemas.microsoft.com/office/drawing/2014/main" id="{718AED92-0EB4-EB73-9010-2896E44DA665}"/>
              </a:ext>
            </a:extLst>
          </p:cNvPr>
          <p:cNvSpPr>
            <a:spLocks noGrp="1"/>
          </p:cNvSpPr>
          <p:nvPr>
            <p:ph type="body" sz="quarter" idx="16"/>
          </p:nvPr>
        </p:nvSpPr>
        <p:spPr>
          <a:xfrm>
            <a:off x="455613" y="6059489"/>
            <a:ext cx="1129853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Tree>
    <p:extLst>
      <p:ext uri="{BB962C8B-B14F-4D97-AF65-F5344CB8AC3E}">
        <p14:creationId xmlns:p14="http://schemas.microsoft.com/office/powerpoint/2010/main" val="2007220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1208"/>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2"/>
            <a:ext cx="11279187"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7200" y="2516193"/>
            <a:ext cx="5506916" cy="3421694"/>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8"/>
          <p:cNvSpPr>
            <a:spLocks noGrp="1"/>
          </p:cNvSpPr>
          <p:nvPr>
            <p:ph sz="quarter" idx="22"/>
          </p:nvPr>
        </p:nvSpPr>
        <p:spPr>
          <a:xfrm>
            <a:off x="6215063" y="2516716"/>
            <a:ext cx="5514853" cy="3421695"/>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p:cNvSpPr>
            <a:spLocks noGrp="1"/>
          </p:cNvSpPr>
          <p:nvPr>
            <p:ph type="body" sz="quarter" idx="23"/>
          </p:nvPr>
        </p:nvSpPr>
        <p:spPr>
          <a:xfrm>
            <a:off x="458263" y="6059488"/>
            <a:ext cx="11272823" cy="438149"/>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1"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3"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2" name="Picture 11">
            <a:extLst>
              <a:ext uri="{FF2B5EF4-FFF2-40B4-BE49-F238E27FC236}">
                <a16:creationId xmlns:a16="http://schemas.microsoft.com/office/drawing/2014/main" id="{D5DD1F00-618E-07C1-1505-AEF6B97F2A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473278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711"/>
            <a:ext cx="11266367" cy="990599"/>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7854" y="1639362"/>
            <a:ext cx="11266367"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2" name="Content Placeholder 11"/>
          <p:cNvSpPr>
            <a:spLocks noGrp="1"/>
          </p:cNvSpPr>
          <p:nvPr>
            <p:ph sz="quarter" idx="16"/>
          </p:nvPr>
        </p:nvSpPr>
        <p:spPr>
          <a:xfrm>
            <a:off x="457200" y="2516188"/>
            <a:ext cx="3584455" cy="3421692"/>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p:cNvSpPr>
            <a:spLocks noGrp="1"/>
          </p:cNvSpPr>
          <p:nvPr>
            <p:ph sz="quarter" idx="17"/>
          </p:nvPr>
        </p:nvSpPr>
        <p:spPr>
          <a:xfrm>
            <a:off x="4288955" y="2516187"/>
            <a:ext cx="3607740" cy="3410821"/>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18"/>
          </p:nvPr>
        </p:nvSpPr>
        <p:spPr>
          <a:xfrm>
            <a:off x="8145464" y="2516191"/>
            <a:ext cx="3582866" cy="3410818"/>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p:cNvSpPr>
            <a:spLocks noGrp="1"/>
          </p:cNvSpPr>
          <p:nvPr>
            <p:ph type="body" sz="quarter" idx="19"/>
          </p:nvPr>
        </p:nvSpPr>
        <p:spPr>
          <a:xfrm>
            <a:off x="457200" y="6059488"/>
            <a:ext cx="1126702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7"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8"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11" name="Picture 10">
            <a:extLst>
              <a:ext uri="{FF2B5EF4-FFF2-40B4-BE49-F238E27FC236}">
                <a16:creationId xmlns:a16="http://schemas.microsoft.com/office/drawing/2014/main" id="{9EBBC518-64BC-1E00-4CA3-32DCCF31DD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960083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_1 column_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712"/>
            <a:ext cx="11266367" cy="990598"/>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7854" y="1639362"/>
            <a:ext cx="11282245"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1" name="Content Placeholder 10"/>
          <p:cNvSpPr>
            <a:spLocks noGrp="1"/>
          </p:cNvSpPr>
          <p:nvPr>
            <p:ph sz="quarter" idx="15"/>
          </p:nvPr>
        </p:nvSpPr>
        <p:spPr>
          <a:xfrm>
            <a:off x="457200" y="2516188"/>
            <a:ext cx="7434611" cy="344709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6"/>
          </p:nvPr>
        </p:nvSpPr>
        <p:spPr>
          <a:xfrm>
            <a:off x="8145463" y="2516188"/>
            <a:ext cx="3582867" cy="344709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7"/>
          </p:nvPr>
        </p:nvSpPr>
        <p:spPr>
          <a:xfrm>
            <a:off x="455613" y="6059489"/>
            <a:ext cx="11284485"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7"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8"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0" name="Picture 9">
            <a:extLst>
              <a:ext uri="{FF2B5EF4-FFF2-40B4-BE49-F238E27FC236}">
                <a16:creationId xmlns:a16="http://schemas.microsoft.com/office/drawing/2014/main" id="{A30CC4AE-8EC2-F34F-B21C-7EE89CAC1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4346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5438"/>
            <a:ext cx="11267641" cy="100329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1" y="1639289"/>
            <a:ext cx="9966960" cy="689573"/>
          </a:xfrm>
        </p:spPr>
        <p:txBody>
          <a:bodyPr/>
          <a:lstStyle>
            <a:lvl1pPr>
              <a:defRPr sz="1800">
                <a:solidFill>
                  <a:schemeClr val="tx2"/>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4D282753-AEEB-1D1C-1401-D34F394DEF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2874" y="6106426"/>
            <a:ext cx="2018245" cy="449376"/>
          </a:xfrm>
          <a:prstGeom prst="rect">
            <a:avLst/>
          </a:prstGeom>
        </p:spPr>
      </p:pic>
      <p:pic>
        <p:nvPicPr>
          <p:cNvPr id="7" name="Picture 6" descr="Shape&#10;&#10;Description automatically generated">
            <a:extLst>
              <a:ext uri="{FF2B5EF4-FFF2-40B4-BE49-F238E27FC236}">
                <a16:creationId xmlns:a16="http://schemas.microsoft.com/office/drawing/2014/main" id="{29105D5F-A07A-AD3C-0382-5CAFA03EA7A0}"/>
              </a:ext>
            </a:extLst>
          </p:cNvPr>
          <p:cNvPicPr>
            <a:picLocks noChangeAspect="1"/>
          </p:cNvPicPr>
          <p:nvPr userDrawn="1"/>
        </p:nvPicPr>
        <p:blipFill rotWithShape="1">
          <a:blip r:embed="rId3"/>
          <a:srcRect t="16148"/>
          <a:stretch/>
        </p:blipFill>
        <p:spPr>
          <a:xfrm>
            <a:off x="0" y="1107440"/>
            <a:ext cx="12192000" cy="5750560"/>
          </a:xfrm>
          <a:prstGeom prst="rect">
            <a:avLst/>
          </a:prstGeom>
        </p:spPr>
      </p:pic>
    </p:spTree>
    <p:extLst>
      <p:ext uri="{BB962C8B-B14F-4D97-AF65-F5344CB8AC3E}">
        <p14:creationId xmlns:p14="http://schemas.microsoft.com/office/powerpoint/2010/main" val="27345941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 comparison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0125"/>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p:nvPr>
        </p:nvSpPr>
        <p:spPr>
          <a:xfrm>
            <a:off x="456674" y="1639362"/>
            <a:ext cx="5513387" cy="4320743"/>
          </a:xfrm>
        </p:spPr>
        <p:txBody>
          <a:bodyPr/>
          <a:lstStyle>
            <a:lvl1pPr>
              <a:defRPr sz="1400" b="0">
                <a:solidFill>
                  <a:schemeClr val="tx1"/>
                </a:solidFill>
              </a:defRPr>
            </a:lvl1pPr>
            <a:lvl2pPr marL="182880" indent="-182880">
              <a:buFont typeface="Arial" panose="020B0604020202020204" pitchFamily="34" charset="0"/>
              <a:buChar char="•"/>
              <a:defRPr sz="1600" b="0">
                <a:solidFill>
                  <a:schemeClr val="tx1"/>
                </a:solidFill>
              </a:defRPr>
            </a:lvl2pPr>
            <a:lvl3pPr marL="365760" indent="-182880">
              <a:buFont typeface="Arial" panose="020B0604020202020204" pitchFamily="34" charset="0"/>
              <a:buChar char="-"/>
              <a:defRPr sz="1400" b="0">
                <a:solidFill>
                  <a:schemeClr val="tx1"/>
                </a:solidFill>
              </a:defRPr>
            </a:lvl3pPr>
            <a:lvl4pPr marL="365760" indent="-182880">
              <a:buFont typeface="Arial" panose="020B0604020202020204" pitchFamily="34" charset="0"/>
              <a:buChar char="-"/>
              <a:defRPr sz="1400" b="0">
                <a:solidFill>
                  <a:schemeClr val="tx1"/>
                </a:solidFill>
              </a:defRPr>
            </a:lvl4pPr>
            <a:lvl5pPr marL="365760" indent="-182880">
              <a:buFont typeface="Arial" panose="020B0604020202020204" pitchFamily="34" charset="0"/>
              <a:buChar char="-"/>
              <a:defRPr sz="1400" b="0">
                <a:solidFill>
                  <a:schemeClr val="tx1"/>
                </a:solidFill>
              </a:defRPr>
            </a:lvl5pPr>
            <a:lvl6pPr marL="365760" indent="-182880">
              <a:buFont typeface="Arial" panose="020B0604020202020204" pitchFamily="34" charset="0"/>
              <a:buChar char="-"/>
              <a:defRPr sz="1400" b="0">
                <a:solidFill>
                  <a:schemeClr val="tx1"/>
                </a:solidFill>
              </a:defRPr>
            </a:lvl6pPr>
            <a:lvl7pPr marL="365760" indent="-182880">
              <a:buFont typeface="Arial" panose="020B0604020202020204" pitchFamily="34" charset="0"/>
              <a:buChar char="-"/>
              <a:defRPr sz="1400" b="0">
                <a:solidFill>
                  <a:schemeClr val="tx1"/>
                </a:solidFill>
              </a:defRPr>
            </a:lvl7pPr>
            <a:lvl8pPr marL="365760" indent="-182880">
              <a:buFont typeface="Arial" panose="020B0604020202020204" pitchFamily="34" charset="0"/>
              <a:buChar char="-"/>
              <a:defRPr sz="1400" b="0">
                <a:solidFill>
                  <a:schemeClr val="tx1"/>
                </a:solidFill>
              </a:defRPr>
            </a:lvl8pPr>
            <a:lvl9pPr marL="365760" indent="-182880">
              <a:buFont typeface="Arial" panose="020B0604020202020204" pitchFamily="34" charset="0"/>
              <a:buChar char="-"/>
              <a:defRPr sz="1400" b="0">
                <a:solidFill>
                  <a:schemeClr val="tx1"/>
                </a:solidFill>
              </a:defRPr>
            </a:lvl9pPr>
          </a:lstStyle>
          <a:p>
            <a:pPr lvl="0"/>
            <a:r>
              <a:rPr lang="en-US" dirty="0"/>
              <a:t>Click to edit Master text styles</a:t>
            </a:r>
          </a:p>
        </p:txBody>
      </p:sp>
      <p:sp>
        <p:nvSpPr>
          <p:cNvPr id="26" name="Text Placeholder 4"/>
          <p:cNvSpPr>
            <a:spLocks noGrp="1"/>
          </p:cNvSpPr>
          <p:nvPr>
            <p:ph type="body" sz="quarter" idx="20"/>
          </p:nvPr>
        </p:nvSpPr>
        <p:spPr>
          <a:xfrm>
            <a:off x="6215063" y="1639889"/>
            <a:ext cx="5513267" cy="4320744"/>
          </a:xfrm>
        </p:spPr>
        <p:txBody>
          <a:bodyPr/>
          <a:lstStyle>
            <a:lvl1pPr>
              <a:defRPr sz="1400" b="0">
                <a:solidFill>
                  <a:schemeClr val="tx1"/>
                </a:solidFill>
              </a:defRPr>
            </a:lvl1pPr>
            <a:lvl2pPr marL="182880" indent="-182880">
              <a:buFont typeface="Arial" panose="020B0604020202020204" pitchFamily="34" charset="0"/>
              <a:buChar char="•"/>
              <a:defRPr sz="1600" b="0">
                <a:solidFill>
                  <a:schemeClr val="tx1"/>
                </a:solidFill>
              </a:defRPr>
            </a:lvl2pPr>
            <a:lvl3pPr marL="365760" indent="-182880">
              <a:buFont typeface="Arial" panose="020B0604020202020204" pitchFamily="34" charset="0"/>
              <a:buChar char="-"/>
              <a:defRPr sz="1400" b="0">
                <a:solidFill>
                  <a:schemeClr val="tx1"/>
                </a:solidFill>
              </a:defRPr>
            </a:lvl3pPr>
            <a:lvl4pPr marL="365760" indent="-182880">
              <a:buFont typeface="Arial" panose="020B0604020202020204" pitchFamily="34" charset="0"/>
              <a:buChar char="-"/>
              <a:defRPr sz="1400" b="0">
                <a:solidFill>
                  <a:schemeClr val="tx1"/>
                </a:solidFill>
              </a:defRPr>
            </a:lvl4pPr>
            <a:lvl5pPr marL="365760" indent="-182880">
              <a:buFont typeface="Arial" panose="020B0604020202020204" pitchFamily="34" charset="0"/>
              <a:buChar char="-"/>
              <a:defRPr sz="1400" b="0">
                <a:solidFill>
                  <a:schemeClr val="tx1"/>
                </a:solidFill>
              </a:defRPr>
            </a:lvl5pPr>
            <a:lvl6pPr marL="365760" indent="-182880">
              <a:buFont typeface="Arial" panose="020B0604020202020204" pitchFamily="34" charset="0"/>
              <a:buChar char="-"/>
              <a:defRPr sz="1400" b="0">
                <a:solidFill>
                  <a:schemeClr val="tx1"/>
                </a:solidFill>
              </a:defRPr>
            </a:lvl6pPr>
            <a:lvl7pPr marL="365760" indent="-182880">
              <a:buFont typeface="Arial" panose="020B0604020202020204" pitchFamily="34" charset="0"/>
              <a:buChar char="-"/>
              <a:defRPr sz="1400" b="0">
                <a:solidFill>
                  <a:schemeClr val="tx1"/>
                </a:solidFill>
              </a:defRPr>
            </a:lvl7pPr>
            <a:lvl8pPr marL="365760" indent="-182880">
              <a:buFont typeface="Arial" panose="020B0604020202020204" pitchFamily="34" charset="0"/>
              <a:buChar char="-"/>
              <a:defRPr sz="1400" b="0">
                <a:solidFill>
                  <a:schemeClr val="tx1"/>
                </a:solidFill>
              </a:defRPr>
            </a:lvl8pPr>
            <a:lvl9pPr marL="365760" indent="-182880">
              <a:buFont typeface="Arial" panose="020B0604020202020204" pitchFamily="34" charset="0"/>
              <a:buChar char="-"/>
              <a:defRPr sz="1400" b="0">
                <a:solidFill>
                  <a:schemeClr val="tx1"/>
                </a:solidFill>
              </a:defRPr>
            </a:lvl9pPr>
          </a:lstStyle>
          <a:p>
            <a:pPr lvl="0"/>
            <a:r>
              <a:rPr lang="en-US" dirty="0"/>
              <a:t>Click to edit Master text styles</a:t>
            </a:r>
          </a:p>
        </p:txBody>
      </p:sp>
      <p:sp>
        <p:nvSpPr>
          <p:cNvPr id="12" name="Text Placeholder 6"/>
          <p:cNvSpPr>
            <a:spLocks noGrp="1"/>
          </p:cNvSpPr>
          <p:nvPr>
            <p:ph type="body" sz="quarter" idx="16"/>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3"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B1B5A582-D148-85B4-054E-0B269C7339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797557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 comparison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p:nvPr>
        </p:nvSpPr>
        <p:spPr>
          <a:xfrm>
            <a:off x="456674" y="1639362"/>
            <a:ext cx="3590925" cy="433944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dirty="0"/>
              <a:t>Click to edit Master text styles</a:t>
            </a:r>
          </a:p>
        </p:txBody>
      </p:sp>
      <p:sp>
        <p:nvSpPr>
          <p:cNvPr id="26" name="Text Placeholder 4"/>
          <p:cNvSpPr>
            <a:spLocks noGrp="1"/>
          </p:cNvSpPr>
          <p:nvPr>
            <p:ph type="body" sz="quarter" idx="20"/>
          </p:nvPr>
        </p:nvSpPr>
        <p:spPr>
          <a:xfrm>
            <a:off x="4286250" y="1639889"/>
            <a:ext cx="3624735" cy="434209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a:t>Click to edit Master text styles</a:t>
            </a:r>
          </a:p>
        </p:txBody>
      </p:sp>
      <p:sp>
        <p:nvSpPr>
          <p:cNvPr id="27" name="Text Placeholder 4"/>
          <p:cNvSpPr>
            <a:spLocks noGrp="1"/>
          </p:cNvSpPr>
          <p:nvPr>
            <p:ph type="body" sz="quarter" idx="21"/>
          </p:nvPr>
        </p:nvSpPr>
        <p:spPr>
          <a:xfrm>
            <a:off x="8145463" y="1639888"/>
            <a:ext cx="3601920" cy="434209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a:t>Click to edit Master text styles</a:t>
            </a:r>
          </a:p>
        </p:txBody>
      </p:sp>
      <p:sp>
        <p:nvSpPr>
          <p:cNvPr id="12" name="Text Placeholder 6"/>
          <p:cNvSpPr>
            <a:spLocks noGrp="1"/>
          </p:cNvSpPr>
          <p:nvPr>
            <p:ph type="body" sz="quarter" idx="16"/>
          </p:nvPr>
        </p:nvSpPr>
        <p:spPr>
          <a:xfrm>
            <a:off x="457900" y="6059488"/>
            <a:ext cx="11289484"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3" name="Slide Number Placeholder 2"/>
          <p:cNvSpPr>
            <a:spLocks noGrp="1"/>
          </p:cNvSpPr>
          <p:nvPr>
            <p:ph type="sldNum" sz="quarter" idx="22"/>
          </p:nvPr>
        </p:nvSpPr>
        <p:spPr>
          <a:xfrm>
            <a:off x="5720410" y="6497638"/>
            <a:ext cx="767476" cy="266547"/>
          </a:xfrm>
        </p:spPr>
        <p:txBody>
          <a:bodyPr/>
          <a:lstStyle/>
          <a:p>
            <a:fld id="{1E5366A3-0E00-430A-B059-971E374C0C45}" type="slidenum">
              <a:rPr lang="en-US" smtClean="0"/>
              <a:pPr/>
              <a:t>‹#›</a:t>
            </a:fld>
            <a:endParaRPr lang="en-US" normalizeH="1" dirty="0"/>
          </a:p>
        </p:txBody>
      </p:sp>
      <p:pic>
        <p:nvPicPr>
          <p:cNvPr id="10" name="Picture 9">
            <a:extLst>
              <a:ext uri="{FF2B5EF4-FFF2-40B4-BE49-F238E27FC236}">
                <a16:creationId xmlns:a16="http://schemas.microsoft.com/office/drawing/2014/main" id="{CB515C73-88DB-ECA9-5FCC-2D3D3D87FF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1" name="Footer Placeholder 3">
            <a:extLst>
              <a:ext uri="{FF2B5EF4-FFF2-40B4-BE49-F238E27FC236}">
                <a16:creationId xmlns:a16="http://schemas.microsoft.com/office/drawing/2014/main" id="{F2A5CDC4-E22E-D09B-EB7A-1886D381EFF6}"/>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915509476"/>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ntro comparison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p:nvPr>
        </p:nvSpPr>
        <p:spPr>
          <a:xfrm>
            <a:off x="456674" y="1639362"/>
            <a:ext cx="3590925" cy="433944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dirty="0"/>
              <a:t>Click to edit Master text styles</a:t>
            </a:r>
          </a:p>
        </p:txBody>
      </p:sp>
      <p:sp>
        <p:nvSpPr>
          <p:cNvPr id="12" name="Text Placeholder 6"/>
          <p:cNvSpPr>
            <a:spLocks noGrp="1"/>
          </p:cNvSpPr>
          <p:nvPr>
            <p:ph type="body" sz="quarter" idx="16"/>
          </p:nvPr>
        </p:nvSpPr>
        <p:spPr>
          <a:xfrm>
            <a:off x="457899" y="6059488"/>
            <a:ext cx="11355969"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3" name="Slide Number Placeholder 2"/>
          <p:cNvSpPr>
            <a:spLocks noGrp="1"/>
          </p:cNvSpPr>
          <p:nvPr>
            <p:ph type="sldNum" sz="quarter" idx="22"/>
          </p:nvPr>
        </p:nvSpPr>
        <p:spPr>
          <a:xfrm>
            <a:off x="5720410" y="6497638"/>
            <a:ext cx="767476" cy="266547"/>
          </a:xfrm>
        </p:spPr>
        <p:txBody>
          <a:bodyPr/>
          <a:lstStyle/>
          <a:p>
            <a:fld id="{1E5366A3-0E00-430A-B059-971E374C0C45}" type="slidenum">
              <a:rPr lang="en-US" smtClean="0"/>
              <a:pPr/>
              <a:t>‹#›</a:t>
            </a:fld>
            <a:endParaRPr lang="en-US" normalizeH="1" dirty="0"/>
          </a:p>
        </p:txBody>
      </p:sp>
      <p:pic>
        <p:nvPicPr>
          <p:cNvPr id="14" name="Picture 13">
            <a:extLst>
              <a:ext uri="{FF2B5EF4-FFF2-40B4-BE49-F238E27FC236}">
                <a16:creationId xmlns:a16="http://schemas.microsoft.com/office/drawing/2014/main" id="{9FDAA8F9-8C0F-4587-4C89-34F1FC1660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495F0CCD-E5C3-18C1-30E5-847912ABAC4F}"/>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2369346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6675" y="1639425"/>
            <a:ext cx="5513387" cy="425272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6215063" y="1639887"/>
            <a:ext cx="5513267" cy="4252721"/>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8"/>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BA45B317-642A-BFFD-8DFE-ADB26A94C1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918092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7200" y="1639362"/>
            <a:ext cx="3584455" cy="428605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4286251" y="1639363"/>
            <a:ext cx="3615352" cy="428605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5"/>
          <p:cNvSpPr>
            <a:spLocks noGrp="1"/>
          </p:cNvSpPr>
          <p:nvPr>
            <p:ph sz="quarter" idx="18" hasCustomPrompt="1"/>
          </p:nvPr>
        </p:nvSpPr>
        <p:spPr>
          <a:xfrm>
            <a:off x="8145464" y="1639427"/>
            <a:ext cx="3592394" cy="428605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9"/>
          </p:nvPr>
        </p:nvSpPr>
        <p:spPr>
          <a:xfrm>
            <a:off x="457200" y="6059488"/>
            <a:ext cx="1128065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5"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6"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0" name="Picture 9">
            <a:extLst>
              <a:ext uri="{FF2B5EF4-FFF2-40B4-BE49-F238E27FC236}">
                <a16:creationId xmlns:a16="http://schemas.microsoft.com/office/drawing/2014/main" id="{A75A5D8A-EDEA-C82C-6088-9F7D768F7F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09337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column nar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6676" y="1639362"/>
            <a:ext cx="3590924"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4286250" y="1639363"/>
            <a:ext cx="7442080" cy="4320742"/>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8"/>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AB9DAC58-6DAE-D000-2A32-DF941D99F0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185387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column w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6676" y="1639362"/>
            <a:ext cx="7450136"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8145464" y="1639889"/>
            <a:ext cx="3589336"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8"/>
          </p:nvPr>
        </p:nvSpPr>
        <p:spPr>
          <a:xfrm>
            <a:off x="455613" y="6059488"/>
            <a:ext cx="1127918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ctr"/>
          <a:lstStyle>
            <a:lvl1pPr algn="l">
              <a:defRPr sz="800">
                <a:solidFill>
                  <a:schemeClr val="tx1"/>
                </a:solidFill>
              </a:defRPr>
            </a:lvl1pPr>
          </a:lstStyle>
          <a:p>
            <a:r>
              <a:rPr lang="en-US"/>
              <a:t>Set footer with Insert &gt; Header &amp; Footer</a:t>
            </a:r>
            <a:endParaRPr lang="en-US" dirty="0"/>
          </a:p>
        </p:txBody>
      </p:sp>
      <p:pic>
        <p:nvPicPr>
          <p:cNvPr id="9" name="Picture 8">
            <a:extLst>
              <a:ext uri="{FF2B5EF4-FFF2-40B4-BE49-F238E27FC236}">
                <a16:creationId xmlns:a16="http://schemas.microsoft.com/office/drawing/2014/main" id="{ACD680B7-FF54-6F6C-C6E7-ADF34A23C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870982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 compa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8"/>
          <p:cNvSpPr>
            <a:spLocks noGrp="1"/>
          </p:cNvSpPr>
          <p:nvPr>
            <p:ph sz="quarter" idx="27"/>
          </p:nvPr>
        </p:nvSpPr>
        <p:spPr>
          <a:xfrm>
            <a:off x="8145463" y="2530474"/>
            <a:ext cx="3582865"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28"/>
          </p:nvPr>
        </p:nvSpPr>
        <p:spPr>
          <a:xfrm>
            <a:off x="455613" y="6059488"/>
            <a:ext cx="1128152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6" name="Text Placeholder 4"/>
          <p:cNvSpPr>
            <a:spLocks noGrp="1"/>
          </p:cNvSpPr>
          <p:nvPr>
            <p:ph type="body" sz="quarter" idx="31" hasCustomPrompt="1"/>
          </p:nvPr>
        </p:nvSpPr>
        <p:spPr>
          <a:xfrm>
            <a:off x="8145463" y="1639888"/>
            <a:ext cx="3591678" cy="68580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5" name="Picture 14">
            <a:extLst>
              <a:ext uri="{FF2B5EF4-FFF2-40B4-BE49-F238E27FC236}">
                <a16:creationId xmlns:a16="http://schemas.microsoft.com/office/drawing/2014/main" id="{2BAA9D57-F6A4-F934-8894-1DA0C6C48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395018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with circle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28"/>
          </p:nvPr>
        </p:nvSpPr>
        <p:spPr>
          <a:xfrm>
            <a:off x="455613" y="6059488"/>
            <a:ext cx="1128152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5" name="Picture 14">
            <a:extLst>
              <a:ext uri="{FF2B5EF4-FFF2-40B4-BE49-F238E27FC236}">
                <a16:creationId xmlns:a16="http://schemas.microsoft.com/office/drawing/2014/main" id="{2BAA9D57-F6A4-F934-8894-1DA0C6C48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3" name="Picture Placeholder 12">
            <a:extLst>
              <a:ext uri="{FF2B5EF4-FFF2-40B4-BE49-F238E27FC236}">
                <a16:creationId xmlns:a16="http://schemas.microsoft.com/office/drawing/2014/main" id="{55BD6C4D-1AFA-7B29-F44D-0BFB87E03630}"/>
              </a:ext>
            </a:extLst>
          </p:cNvPr>
          <p:cNvSpPr>
            <a:spLocks noGrp="1"/>
          </p:cNvSpPr>
          <p:nvPr>
            <p:ph type="pic" sz="quarter" idx="17"/>
          </p:nvPr>
        </p:nvSpPr>
        <p:spPr>
          <a:xfrm>
            <a:off x="8517937" y="2324100"/>
            <a:ext cx="3061041" cy="3061041"/>
          </a:xfrm>
          <a:custGeom>
            <a:avLst/>
            <a:gdLst>
              <a:gd name="connsiteX0" fmla="*/ 1578482 w 3156964"/>
              <a:gd name="connsiteY0" fmla="*/ 0 h 3156964"/>
              <a:gd name="connsiteX1" fmla="*/ 3156964 w 3156964"/>
              <a:gd name="connsiteY1" fmla="*/ 1578482 h 3156964"/>
              <a:gd name="connsiteX2" fmla="*/ 1578482 w 3156964"/>
              <a:gd name="connsiteY2" fmla="*/ 3156964 h 3156964"/>
              <a:gd name="connsiteX3" fmla="*/ 0 w 3156964"/>
              <a:gd name="connsiteY3" fmla="*/ 1578482 h 3156964"/>
              <a:gd name="connsiteX4" fmla="*/ 1578482 w 3156964"/>
              <a:gd name="connsiteY4" fmla="*/ 0 h 315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964" h="3156964">
                <a:moveTo>
                  <a:pt x="1578482" y="0"/>
                </a:moveTo>
                <a:cubicBezTo>
                  <a:pt x="2450254" y="0"/>
                  <a:pt x="3156964" y="706710"/>
                  <a:pt x="3156964" y="1578482"/>
                </a:cubicBezTo>
                <a:cubicBezTo>
                  <a:pt x="3156964" y="2450254"/>
                  <a:pt x="2450254" y="3156964"/>
                  <a:pt x="1578482" y="3156964"/>
                </a:cubicBezTo>
                <a:cubicBezTo>
                  <a:pt x="706710" y="3156964"/>
                  <a:pt x="0" y="2450254"/>
                  <a:pt x="0" y="1578482"/>
                </a:cubicBezTo>
                <a:cubicBezTo>
                  <a:pt x="0" y="706710"/>
                  <a:pt x="706710" y="0"/>
                  <a:pt x="1578482" y="0"/>
                </a:cubicBezTo>
                <a:close/>
              </a:path>
            </a:pathLst>
          </a:custGeom>
          <a:solidFill>
            <a:schemeClr val="tx2">
              <a:lumMod val="40000"/>
              <a:lumOff val="60000"/>
            </a:schemeClr>
          </a:solidFill>
        </p:spPr>
        <p:txBody>
          <a:bodyPr wrap="square">
            <a:noAutofit/>
          </a:bodyPr>
          <a:lstStyle/>
          <a:p>
            <a:endParaRPr lang="en-US"/>
          </a:p>
        </p:txBody>
      </p:sp>
    </p:spTree>
    <p:extLst>
      <p:ext uri="{BB962C8B-B14F-4D97-AF65-F5344CB8AC3E}">
        <p14:creationId xmlns:p14="http://schemas.microsoft.com/office/powerpoint/2010/main" val="1304346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28"/>
          </p:nvPr>
        </p:nvSpPr>
        <p:spPr>
          <a:xfrm>
            <a:off x="455613" y="6059488"/>
            <a:ext cx="7456373"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12" name="Picture Placeholder 3">
            <a:extLst>
              <a:ext uri="{FF2B5EF4-FFF2-40B4-BE49-F238E27FC236}">
                <a16:creationId xmlns:a16="http://schemas.microsoft.com/office/drawing/2014/main" id="{6311AC64-CB5A-0F73-C1EB-6F06FE5E37D8}"/>
              </a:ext>
            </a:extLst>
          </p:cNvPr>
          <p:cNvSpPr>
            <a:spLocks noGrp="1"/>
          </p:cNvSpPr>
          <p:nvPr>
            <p:ph type="pic" sz="quarter" idx="17"/>
          </p:nvPr>
        </p:nvSpPr>
        <p:spPr>
          <a:xfrm>
            <a:off x="8151698" y="0"/>
            <a:ext cx="4040302" cy="6888163"/>
          </a:xfrm>
          <a:solidFill>
            <a:schemeClr val="tx2">
              <a:lumMod val="40000"/>
              <a:lumOff val="60000"/>
            </a:schemeClr>
          </a:solidFill>
        </p:spPr>
        <p:txBody>
          <a:bodyPr/>
          <a:lstStyle/>
          <a:p>
            <a:endParaRPr lang="en-US"/>
          </a:p>
        </p:txBody>
      </p:sp>
      <p:pic>
        <p:nvPicPr>
          <p:cNvPr id="16" name="Picture 15">
            <a:extLst>
              <a:ext uri="{FF2B5EF4-FFF2-40B4-BE49-F238E27FC236}">
                <a16:creationId xmlns:a16="http://schemas.microsoft.com/office/drawing/2014/main" id="{7ACBF6F0-E4C2-BECC-D51B-BD106198A5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61490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a:xfrm>
            <a:off x="457201" y="446088"/>
            <a:ext cx="11270479" cy="1003299"/>
          </a:xfrm>
        </p:spPr>
        <p:txBody>
          <a:bodyPr anchor="t"/>
          <a:lstStyle>
            <a:lvl1pPr>
              <a:defRPr sz="2800" b="0">
                <a:solidFill>
                  <a:srgbClr val="A6093D"/>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7954" y="1639855"/>
            <a:ext cx="9995734" cy="682657"/>
          </a:xfrm>
        </p:spPr>
        <p:txBody>
          <a:bodyPr/>
          <a:lstStyle>
            <a:lvl1pPr>
              <a:defRPr sz="1800">
                <a:solidFill>
                  <a:schemeClr val="tx2"/>
                </a:solidFill>
              </a:defRPr>
            </a:lvl1pPr>
          </a:lstStyle>
          <a:p>
            <a:pPr lvl="0"/>
            <a:endParaRPr lang="en-US" dirty="0"/>
          </a:p>
        </p:txBody>
      </p:sp>
      <p:sp>
        <p:nvSpPr>
          <p:cNvPr id="12" name="Slide Number Placeholder 5">
            <a:extLst>
              <a:ext uri="{FF2B5EF4-FFF2-40B4-BE49-F238E27FC236}">
                <a16:creationId xmlns:a16="http://schemas.microsoft.com/office/drawing/2014/main" id="{828BEF82-CB0B-7AD2-C6DC-7333A3818A91}"/>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7" name="Picture 6">
            <a:extLst>
              <a:ext uri="{FF2B5EF4-FFF2-40B4-BE49-F238E27FC236}">
                <a16:creationId xmlns:a16="http://schemas.microsoft.com/office/drawing/2014/main" id="{26293ABF-79B1-6BD9-523F-2712DA496A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pic>
        <p:nvPicPr>
          <p:cNvPr id="8" name="Picture 7" descr="Shape&#10;&#10;Description automatically generated">
            <a:extLst>
              <a:ext uri="{FF2B5EF4-FFF2-40B4-BE49-F238E27FC236}">
                <a16:creationId xmlns:a16="http://schemas.microsoft.com/office/drawing/2014/main" id="{2B21F840-B7A2-58EF-4460-A920F02C937D}"/>
              </a:ext>
            </a:extLst>
          </p:cNvPr>
          <p:cNvPicPr>
            <a:picLocks noChangeAspect="1"/>
          </p:cNvPicPr>
          <p:nvPr userDrawn="1"/>
        </p:nvPicPr>
        <p:blipFill rotWithShape="1">
          <a:blip r:embed="rId3"/>
          <a:srcRect t="16148"/>
          <a:stretch/>
        </p:blipFill>
        <p:spPr>
          <a:xfrm>
            <a:off x="0" y="1107440"/>
            <a:ext cx="12192000" cy="5750560"/>
          </a:xfrm>
          <a:prstGeom prst="rect">
            <a:avLst/>
          </a:prstGeom>
        </p:spPr>
      </p:pic>
    </p:spTree>
    <p:extLst>
      <p:ext uri="{BB962C8B-B14F-4D97-AF65-F5344CB8AC3E}">
        <p14:creationId xmlns:p14="http://schemas.microsoft.com/office/powerpoint/2010/main" val="222663684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white">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F5E699FF-0D95-E423-1339-7039CFD643F4}"/>
              </a:ext>
            </a:extLst>
          </p:cNvPr>
          <p:cNvPicPr>
            <a:picLocks noChangeAspect="1"/>
          </p:cNvPicPr>
          <p:nvPr userDrawn="1"/>
        </p:nvPicPr>
        <p:blipFill>
          <a:blip r:embed="rId2"/>
          <a:stretch>
            <a:fillRect/>
          </a:stretch>
        </p:blipFill>
        <p:spPr>
          <a:xfrm>
            <a:off x="0" y="444500"/>
            <a:ext cx="12192000" cy="6858000"/>
          </a:xfrm>
          <a:prstGeom prst="rect">
            <a:avLst/>
          </a:prstGeom>
        </p:spPr>
      </p:pic>
      <p:sp>
        <p:nvSpPr>
          <p:cNvPr id="2" name="Title 5"/>
          <p:cNvSpPr>
            <a:spLocks noGrp="1"/>
          </p:cNvSpPr>
          <p:nvPr>
            <p:ph type="title"/>
          </p:nvPr>
        </p:nvSpPr>
        <p:spPr>
          <a:xfrm>
            <a:off x="749300" y="890337"/>
            <a:ext cx="10604500" cy="3986463"/>
          </a:xfrm>
        </p:spPr>
        <p:txBody>
          <a:bodyPr anchor="ctr"/>
          <a:lstStyle>
            <a:lvl1pPr marL="118872" indent="-182880" algn="ctr">
              <a:lnSpc>
                <a:spcPct val="120000"/>
              </a:lnSpc>
              <a:defRPr sz="2800" b="0">
                <a:solidFill>
                  <a:srgbClr val="A6093D"/>
                </a:solidFill>
              </a:defRPr>
            </a:lvl1pPr>
          </a:lstStyle>
          <a:p>
            <a:endParaRPr lang="en-US" dirty="0"/>
          </a:p>
        </p:txBody>
      </p:sp>
      <p:pic>
        <p:nvPicPr>
          <p:cNvPr id="6" name="Picture 5">
            <a:extLst>
              <a:ext uri="{FF2B5EF4-FFF2-40B4-BE49-F238E27FC236}">
                <a16:creationId xmlns:a16="http://schemas.microsoft.com/office/drawing/2014/main" id="{20FF7A1C-0B47-D8B9-029B-684C753BFF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5" name="Slide Number Placeholder 5">
            <a:extLst>
              <a:ext uri="{FF2B5EF4-FFF2-40B4-BE49-F238E27FC236}">
                <a16:creationId xmlns:a16="http://schemas.microsoft.com/office/drawing/2014/main" id="{FF506756-2169-0FDD-B0D9-1629CEA5EB02}"/>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Tree>
    <p:extLst>
      <p:ext uri="{BB962C8B-B14F-4D97-AF65-F5344CB8AC3E}">
        <p14:creationId xmlns:p14="http://schemas.microsoft.com/office/powerpoint/2010/main" val="198678809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5">
    <p:bg>
      <p:bgRef idx="1001">
        <a:schemeClr val="bg1"/>
      </p:bgRef>
    </p:bg>
    <p:spTree>
      <p:nvGrpSpPr>
        <p:cNvPr id="1" name=""/>
        <p:cNvGrpSpPr/>
        <p:nvPr/>
      </p:nvGrpSpPr>
      <p:grpSpPr>
        <a:xfrm>
          <a:off x="0" y="0"/>
          <a:ext cx="0" cy="0"/>
          <a:chOff x="0" y="0"/>
          <a:chExt cx="0" cy="0"/>
        </a:xfrm>
      </p:grpSpPr>
      <p:pic>
        <p:nvPicPr>
          <p:cNvPr id="21" name="Picture 20" descr="A group of people sitting in a room with a baby in a stroller&#10;&#10;Description automatically generated with low confidence">
            <a:extLst>
              <a:ext uri="{FF2B5EF4-FFF2-40B4-BE49-F238E27FC236}">
                <a16:creationId xmlns:a16="http://schemas.microsoft.com/office/drawing/2014/main" id="{F92A7589-901D-34D6-4A30-AFC9DCD9684E}"/>
              </a:ext>
            </a:extLst>
          </p:cNvPr>
          <p:cNvPicPr>
            <a:picLocks noChangeAspect="1"/>
          </p:cNvPicPr>
          <p:nvPr userDrawn="1"/>
        </p:nvPicPr>
        <p:blipFill rotWithShape="1">
          <a:blip r:embed="rId2"/>
          <a:srcRect r="3896" b="10103"/>
          <a:stretch/>
        </p:blipFill>
        <p:spPr>
          <a:xfrm>
            <a:off x="192" y="391427"/>
            <a:ext cx="12207240" cy="6474345"/>
          </a:xfrm>
          <a:prstGeom prst="rect">
            <a:avLst/>
          </a:prstGeom>
        </p:spPr>
      </p:pic>
      <p:pic>
        <p:nvPicPr>
          <p:cNvPr id="4" name="Picture 3">
            <a:extLst>
              <a:ext uri="{FF2B5EF4-FFF2-40B4-BE49-F238E27FC236}">
                <a16:creationId xmlns:a16="http://schemas.microsoft.com/office/drawing/2014/main" id="{D5006771-F652-B304-0B7E-E4FEB2BDB098}"/>
              </a:ext>
            </a:extLst>
          </p:cNvPr>
          <p:cNvPicPr>
            <a:picLocks noChangeAspect="1"/>
          </p:cNvPicPr>
          <p:nvPr userDrawn="1"/>
        </p:nvPicPr>
        <p:blipFill>
          <a:blip r:embed="rId3"/>
          <a:stretch>
            <a:fillRect/>
          </a:stretch>
        </p:blipFill>
        <p:spPr>
          <a:xfrm>
            <a:off x="0" y="-1032833"/>
            <a:ext cx="12192000" cy="6858000"/>
          </a:xfrm>
          <a:prstGeom prst="rect">
            <a:avLst/>
          </a:prstGeom>
        </p:spPr>
      </p:pic>
      <p:sp>
        <p:nvSpPr>
          <p:cNvPr id="9" name="Title 1"/>
          <p:cNvSpPr>
            <a:spLocks noGrp="1"/>
          </p:cNvSpPr>
          <p:nvPr>
            <p:ph type="title" hasCustomPrompt="1"/>
          </p:nvPr>
        </p:nvSpPr>
        <p:spPr>
          <a:xfrm>
            <a:off x="457630" y="446088"/>
            <a:ext cx="11267641" cy="100329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8714" y="1641622"/>
            <a:ext cx="5510286" cy="682478"/>
          </a:xfrm>
        </p:spPr>
        <p:txBody>
          <a:bodyPr/>
          <a:lstStyle>
            <a:lvl1pPr>
              <a:defRPr sz="1800">
                <a:solidFill>
                  <a:schemeClr val="tx2"/>
                </a:solidFill>
              </a:defRPr>
            </a:lvl1pPr>
          </a:lstStyle>
          <a:p>
            <a:pPr lvl="0"/>
            <a:r>
              <a:rPr lang="en-US" dirty="0"/>
              <a:t>Click to edit master text styles</a:t>
            </a:r>
          </a:p>
        </p:txBody>
      </p:sp>
      <p:pic>
        <p:nvPicPr>
          <p:cNvPr id="11" name="Picture 10">
            <a:extLst>
              <a:ext uri="{FF2B5EF4-FFF2-40B4-BE49-F238E27FC236}">
                <a16:creationId xmlns:a16="http://schemas.microsoft.com/office/drawing/2014/main" id="{82937A4E-38E7-32D5-9D12-0E4439CA85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217737848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6">
    <p:bg>
      <p:bgRef idx="1001">
        <a:schemeClr val="bg1"/>
      </p:bgRef>
    </p:bg>
    <p:spTree>
      <p:nvGrpSpPr>
        <p:cNvPr id="1" name=""/>
        <p:cNvGrpSpPr/>
        <p:nvPr/>
      </p:nvGrpSpPr>
      <p:grpSpPr>
        <a:xfrm>
          <a:off x="0" y="0"/>
          <a:ext cx="0" cy="0"/>
          <a:chOff x="0" y="0"/>
          <a:chExt cx="0" cy="0"/>
        </a:xfrm>
      </p:grpSpPr>
      <p:pic>
        <p:nvPicPr>
          <p:cNvPr id="11" name="Picture 10" descr="A group of people sitting in a room with a baby in a stroller&#10;&#10;Description automatically generated with low confidence">
            <a:extLst>
              <a:ext uri="{FF2B5EF4-FFF2-40B4-BE49-F238E27FC236}">
                <a16:creationId xmlns:a16="http://schemas.microsoft.com/office/drawing/2014/main" id="{467D633F-E3BF-D925-1251-CDA321A69ACB}"/>
              </a:ext>
            </a:extLst>
          </p:cNvPr>
          <p:cNvPicPr>
            <a:picLocks noChangeAspect="1"/>
          </p:cNvPicPr>
          <p:nvPr userDrawn="1"/>
        </p:nvPicPr>
        <p:blipFill rotWithShape="1">
          <a:blip r:embed="rId2"/>
          <a:srcRect r="3896" b="10103"/>
          <a:stretch/>
        </p:blipFill>
        <p:spPr>
          <a:xfrm>
            <a:off x="192" y="391427"/>
            <a:ext cx="12191808" cy="6474345"/>
          </a:xfrm>
          <a:prstGeom prst="rect">
            <a:avLst/>
          </a:prstGeom>
        </p:spPr>
      </p:pic>
      <p:pic>
        <p:nvPicPr>
          <p:cNvPr id="7" name="Picture 6" descr="Shape&#10;&#10;Description automatically generated">
            <a:extLst>
              <a:ext uri="{FF2B5EF4-FFF2-40B4-BE49-F238E27FC236}">
                <a16:creationId xmlns:a16="http://schemas.microsoft.com/office/drawing/2014/main" id="{77088874-C988-608B-8386-D3903BEE3740}"/>
              </a:ext>
            </a:extLst>
          </p:cNvPr>
          <p:cNvPicPr>
            <a:picLocks noChangeAspect="1"/>
          </p:cNvPicPr>
          <p:nvPr userDrawn="1"/>
        </p:nvPicPr>
        <p:blipFill>
          <a:blip r:embed="rId3"/>
          <a:stretch>
            <a:fillRect/>
          </a:stretch>
        </p:blipFill>
        <p:spPr>
          <a:xfrm>
            <a:off x="0" y="-2974339"/>
            <a:ext cx="12192000" cy="6858000"/>
          </a:xfrm>
          <a:prstGeom prst="rect">
            <a:avLst/>
          </a:prstGeom>
        </p:spPr>
      </p:pic>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5613" y="1641038"/>
            <a:ext cx="5513387" cy="683062"/>
          </a:xfrm>
        </p:spPr>
        <p:txBody>
          <a:bodyPr/>
          <a:lstStyle>
            <a:lvl1pPr>
              <a:defRPr sz="1800">
                <a:solidFill>
                  <a:schemeClr val="bg1"/>
                </a:solidFill>
              </a:defRPr>
            </a:lvl1pPr>
          </a:lstStyle>
          <a:p>
            <a:pPr lvl="0"/>
            <a:r>
              <a:rPr lang="en-US" dirty="0"/>
              <a:t>Click to edit master text styles</a:t>
            </a:r>
          </a:p>
        </p:txBody>
      </p:sp>
      <p:sp>
        <p:nvSpPr>
          <p:cNvPr id="9" name="Title 1"/>
          <p:cNvSpPr>
            <a:spLocks noGrp="1"/>
          </p:cNvSpPr>
          <p:nvPr>
            <p:ph type="title" hasCustomPrompt="1"/>
          </p:nvPr>
        </p:nvSpPr>
        <p:spPr>
          <a:xfrm>
            <a:off x="455614" y="444500"/>
            <a:ext cx="11269658" cy="1003299"/>
          </a:xfrm>
        </p:spPr>
        <p:txBody>
          <a:bodyPr anchor="t"/>
          <a:lstStyle>
            <a:lvl1pPr>
              <a:defRPr sz="2800" b="0">
                <a:solidFill>
                  <a:schemeClr val="bg1"/>
                </a:solidFill>
              </a:defRPr>
            </a:lvl1pPr>
          </a:lstStyle>
          <a:p>
            <a:r>
              <a:rPr lang="en-US" dirty="0"/>
              <a:t>Click to edit master title</a:t>
            </a:r>
          </a:p>
        </p:txBody>
      </p:sp>
      <p:pic>
        <p:nvPicPr>
          <p:cNvPr id="12" name="Picture 11">
            <a:extLst>
              <a:ext uri="{FF2B5EF4-FFF2-40B4-BE49-F238E27FC236}">
                <a16:creationId xmlns:a16="http://schemas.microsoft.com/office/drawing/2014/main" id="{12ECFEB5-80AB-5F13-E783-8697417F01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90763853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7760E78-FB58-F62E-82A9-7295FE51FDDD}"/>
              </a:ext>
            </a:extLst>
          </p:cNvPr>
          <p:cNvPicPr>
            <a:picLocks noChangeAspect="1"/>
          </p:cNvPicPr>
          <p:nvPr userDrawn="1"/>
        </p:nvPicPr>
        <p:blipFill>
          <a:blip r:embed="rId2"/>
          <a:stretch>
            <a:fillRect/>
          </a:stretch>
        </p:blipFill>
        <p:spPr>
          <a:xfrm>
            <a:off x="0" y="-2984499"/>
            <a:ext cx="12192000" cy="6858000"/>
          </a:xfrm>
          <a:prstGeom prst="rect">
            <a:avLst/>
          </a:prstGeom>
        </p:spPr>
      </p:pic>
      <p:sp>
        <p:nvSpPr>
          <p:cNvPr id="9" name="Title 1"/>
          <p:cNvSpPr>
            <a:spLocks noGrp="1"/>
          </p:cNvSpPr>
          <p:nvPr>
            <p:ph type="title" hasCustomPrompt="1"/>
          </p:nvPr>
        </p:nvSpPr>
        <p:spPr>
          <a:xfrm>
            <a:off x="455780" y="444501"/>
            <a:ext cx="9257094" cy="1003300"/>
          </a:xfrm>
        </p:spPr>
        <p:txBody>
          <a:bodyPr anchor="t"/>
          <a:lstStyle>
            <a:lvl1pPr>
              <a:defRPr sz="2800" b="0">
                <a:solidFill>
                  <a:schemeClr val="bg1"/>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135" y="1643416"/>
            <a:ext cx="6819965" cy="871184"/>
          </a:xfrm>
        </p:spPr>
        <p:txBody>
          <a:bodyPr/>
          <a:lstStyle>
            <a:lvl1pPr>
              <a:defRPr sz="1800">
                <a:solidFill>
                  <a:schemeClr val="bg1"/>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CD5A46BD-5B50-D7E4-A85B-BD09F471FC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2874" y="6106426"/>
            <a:ext cx="2018245" cy="449376"/>
          </a:xfrm>
          <a:prstGeom prst="rect">
            <a:avLst/>
          </a:prstGeom>
        </p:spPr>
      </p:pic>
    </p:spTree>
    <p:extLst>
      <p:ext uri="{BB962C8B-B14F-4D97-AF65-F5344CB8AC3E}">
        <p14:creationId xmlns:p14="http://schemas.microsoft.com/office/powerpoint/2010/main" val="241748364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5">
    <p:bg>
      <p:bgRef idx="1001">
        <a:schemeClr val="bg1"/>
      </p:bgRef>
    </p:bg>
    <p:spTree>
      <p:nvGrpSpPr>
        <p:cNvPr id="1" name=""/>
        <p:cNvGrpSpPr/>
        <p:nvPr/>
      </p:nvGrpSpPr>
      <p:grpSpPr>
        <a:xfrm>
          <a:off x="0" y="0"/>
          <a:ext cx="0" cy="0"/>
          <a:chOff x="0" y="0"/>
          <a:chExt cx="0" cy="0"/>
        </a:xfrm>
      </p:grpSpPr>
      <p:pic>
        <p:nvPicPr>
          <p:cNvPr id="18" name="Picture 17" descr="A group of people sitting in a room with a baby in a stroller&#10;&#10;Description automatically generated with low confidence">
            <a:extLst>
              <a:ext uri="{FF2B5EF4-FFF2-40B4-BE49-F238E27FC236}">
                <a16:creationId xmlns:a16="http://schemas.microsoft.com/office/drawing/2014/main" id="{53BEB2AA-196D-CEF8-A49B-A86AD0D04107}"/>
              </a:ext>
            </a:extLst>
          </p:cNvPr>
          <p:cNvPicPr>
            <a:picLocks noChangeAspect="1"/>
          </p:cNvPicPr>
          <p:nvPr userDrawn="1"/>
        </p:nvPicPr>
        <p:blipFill rotWithShape="1">
          <a:blip r:embed="rId2"/>
          <a:srcRect r="3896" b="10103"/>
          <a:stretch/>
        </p:blipFill>
        <p:spPr>
          <a:xfrm>
            <a:off x="192" y="391427"/>
            <a:ext cx="12191808" cy="6474345"/>
          </a:xfrm>
          <a:prstGeom prst="rect">
            <a:avLst/>
          </a:prstGeom>
        </p:spPr>
      </p:pic>
      <p:pic>
        <p:nvPicPr>
          <p:cNvPr id="10" name="Picture 9">
            <a:extLst>
              <a:ext uri="{FF2B5EF4-FFF2-40B4-BE49-F238E27FC236}">
                <a16:creationId xmlns:a16="http://schemas.microsoft.com/office/drawing/2014/main" id="{33FF6BEB-95D7-9CA5-F52A-85BD37E9C241}"/>
              </a:ext>
            </a:extLst>
          </p:cNvPr>
          <p:cNvPicPr>
            <a:picLocks noChangeAspect="1"/>
          </p:cNvPicPr>
          <p:nvPr userDrawn="1"/>
        </p:nvPicPr>
        <p:blipFill>
          <a:blip r:embed="rId3"/>
          <a:stretch>
            <a:fillRect/>
          </a:stretch>
        </p:blipFill>
        <p:spPr>
          <a:xfrm>
            <a:off x="0" y="-1032833"/>
            <a:ext cx="12192000" cy="6858000"/>
          </a:xfrm>
          <a:prstGeom prst="rect">
            <a:avLst/>
          </a:prstGeom>
        </p:spPr>
      </p:pic>
      <p:sp>
        <p:nvSpPr>
          <p:cNvPr id="9" name="Title 1"/>
          <p:cNvSpPr>
            <a:spLocks noGrp="1"/>
          </p:cNvSpPr>
          <p:nvPr>
            <p:ph type="title"/>
          </p:nvPr>
        </p:nvSpPr>
        <p:spPr>
          <a:xfrm>
            <a:off x="455614" y="448294"/>
            <a:ext cx="9158286" cy="999506"/>
          </a:xfrm>
        </p:spPr>
        <p:txBody>
          <a:bodyPr anchor="t"/>
          <a:lstStyle>
            <a:lvl1pPr>
              <a:defRPr sz="2800" b="0">
                <a:solidFill>
                  <a:srgbClr val="A6093D"/>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9145" y="1641269"/>
            <a:ext cx="4697646" cy="682831"/>
          </a:xfrm>
        </p:spPr>
        <p:txBody>
          <a:bodyPr/>
          <a:lstStyle>
            <a:lvl1pPr>
              <a:defRPr sz="1800">
                <a:solidFill>
                  <a:schemeClr val="tx2"/>
                </a:solidFill>
              </a:defRPr>
            </a:lvl1pPr>
          </a:lstStyle>
          <a:p>
            <a:pPr lvl="0"/>
            <a:endParaRPr lang="en-US" dirty="0"/>
          </a:p>
        </p:txBody>
      </p:sp>
      <p:sp>
        <p:nvSpPr>
          <p:cNvPr id="12" name="Slide Number Placeholder 5">
            <a:extLst>
              <a:ext uri="{FF2B5EF4-FFF2-40B4-BE49-F238E27FC236}">
                <a16:creationId xmlns:a16="http://schemas.microsoft.com/office/drawing/2014/main" id="{2AC11003-5CF9-0452-E3A9-17318E126708}"/>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8" name="Picture 7">
            <a:extLst>
              <a:ext uri="{FF2B5EF4-FFF2-40B4-BE49-F238E27FC236}">
                <a16:creationId xmlns:a16="http://schemas.microsoft.com/office/drawing/2014/main" id="{B24C8BB0-25AE-1049-0FBC-7D6BD75411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62383743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4">
    <p:bg>
      <p:bgRef idx="1001">
        <a:schemeClr val="bg1"/>
      </p:bgRef>
    </p:bg>
    <p:spTree>
      <p:nvGrpSpPr>
        <p:cNvPr id="1" name=""/>
        <p:cNvGrpSpPr/>
        <p:nvPr/>
      </p:nvGrpSpPr>
      <p:grpSpPr>
        <a:xfrm>
          <a:off x="0" y="0"/>
          <a:ext cx="0" cy="0"/>
          <a:chOff x="0" y="0"/>
          <a:chExt cx="0" cy="0"/>
        </a:xfrm>
      </p:grpSpPr>
      <p:pic>
        <p:nvPicPr>
          <p:cNvPr id="18" name="Picture 17" descr="A group of people sitting in a room with a baby in a stroller&#10;&#10;Description automatically generated with low confidence">
            <a:extLst>
              <a:ext uri="{FF2B5EF4-FFF2-40B4-BE49-F238E27FC236}">
                <a16:creationId xmlns:a16="http://schemas.microsoft.com/office/drawing/2014/main" id="{53BEB2AA-196D-CEF8-A49B-A86AD0D04107}"/>
              </a:ext>
            </a:extLst>
          </p:cNvPr>
          <p:cNvPicPr>
            <a:picLocks noChangeAspect="1"/>
          </p:cNvPicPr>
          <p:nvPr userDrawn="1"/>
        </p:nvPicPr>
        <p:blipFill rotWithShape="1">
          <a:blip r:embed="rId2"/>
          <a:srcRect r="3896" b="10103"/>
          <a:stretch/>
        </p:blipFill>
        <p:spPr>
          <a:xfrm>
            <a:off x="192" y="391427"/>
            <a:ext cx="12191808" cy="6474345"/>
          </a:xfrm>
          <a:prstGeom prst="rect">
            <a:avLst/>
          </a:prstGeom>
        </p:spPr>
      </p:pic>
      <p:pic>
        <p:nvPicPr>
          <p:cNvPr id="3" name="Picture 2" descr="Shape&#10;&#10;Description automatically generated">
            <a:extLst>
              <a:ext uri="{FF2B5EF4-FFF2-40B4-BE49-F238E27FC236}">
                <a16:creationId xmlns:a16="http://schemas.microsoft.com/office/drawing/2014/main" id="{7B986715-A84B-FC13-81BE-C3E946699FE9}"/>
              </a:ext>
            </a:extLst>
          </p:cNvPr>
          <p:cNvPicPr>
            <a:picLocks noChangeAspect="1"/>
          </p:cNvPicPr>
          <p:nvPr userDrawn="1"/>
        </p:nvPicPr>
        <p:blipFill>
          <a:blip r:embed="rId3"/>
          <a:stretch>
            <a:fillRect/>
          </a:stretch>
        </p:blipFill>
        <p:spPr>
          <a:xfrm>
            <a:off x="0" y="-3098800"/>
            <a:ext cx="12192000" cy="6858000"/>
          </a:xfrm>
          <a:prstGeom prst="rect">
            <a:avLst/>
          </a:prstGeom>
        </p:spPr>
      </p:pic>
      <p:sp>
        <p:nvSpPr>
          <p:cNvPr id="9" name="Title 1"/>
          <p:cNvSpPr>
            <a:spLocks noGrp="1"/>
          </p:cNvSpPr>
          <p:nvPr>
            <p:ph type="title"/>
          </p:nvPr>
        </p:nvSpPr>
        <p:spPr>
          <a:xfrm>
            <a:off x="457630" y="444500"/>
            <a:ext cx="9015979" cy="1003300"/>
          </a:xfrm>
        </p:spPr>
        <p:txBody>
          <a:bodyPr anchor="t"/>
          <a:lstStyle>
            <a:lvl1pPr>
              <a:defRPr sz="2800" b="0">
                <a:solidFill>
                  <a:schemeClr val="bg1"/>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8139" y="1645606"/>
            <a:ext cx="5081424" cy="678494"/>
          </a:xfrm>
        </p:spPr>
        <p:txBody>
          <a:bodyPr/>
          <a:lstStyle>
            <a:lvl1pPr>
              <a:defRPr sz="1800">
                <a:solidFill>
                  <a:schemeClr val="bg1"/>
                </a:solidFill>
              </a:defRPr>
            </a:lvl1pPr>
          </a:lstStyle>
          <a:p>
            <a:pPr lvl="0"/>
            <a:endParaRPr lang="en-US" dirty="0"/>
          </a:p>
        </p:txBody>
      </p:sp>
      <p:sp>
        <p:nvSpPr>
          <p:cNvPr id="8" name="Slide Number Placeholder 5">
            <a:extLst>
              <a:ext uri="{FF2B5EF4-FFF2-40B4-BE49-F238E27FC236}">
                <a16:creationId xmlns:a16="http://schemas.microsoft.com/office/drawing/2014/main" id="{80A564A3-F858-312A-C39E-2801DE578A24}"/>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10" name="Picture 9">
            <a:extLst>
              <a:ext uri="{FF2B5EF4-FFF2-40B4-BE49-F238E27FC236}">
                <a16:creationId xmlns:a16="http://schemas.microsoft.com/office/drawing/2014/main" id="{9A3CF52E-F766-1881-2074-B1FBAC393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75404689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1">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A124474-9F87-0C09-BAC1-A30684D01E1C}"/>
              </a:ext>
            </a:extLst>
          </p:cNvPr>
          <p:cNvPicPr>
            <a:picLocks noChangeAspect="1"/>
          </p:cNvPicPr>
          <p:nvPr userDrawn="1"/>
        </p:nvPicPr>
        <p:blipFill>
          <a:blip r:embed="rId2"/>
          <a:stretch>
            <a:fillRect/>
          </a:stretch>
        </p:blipFill>
        <p:spPr>
          <a:xfrm>
            <a:off x="0" y="-1445952"/>
            <a:ext cx="12192000" cy="6858000"/>
          </a:xfrm>
          <a:prstGeom prst="rect">
            <a:avLst/>
          </a:prstGeom>
        </p:spPr>
      </p:pic>
      <p:sp>
        <p:nvSpPr>
          <p:cNvPr id="9" name="Title 1"/>
          <p:cNvSpPr>
            <a:spLocks noGrp="1"/>
          </p:cNvSpPr>
          <p:nvPr>
            <p:ph type="title"/>
          </p:nvPr>
        </p:nvSpPr>
        <p:spPr>
          <a:xfrm>
            <a:off x="455780" y="444500"/>
            <a:ext cx="9262378" cy="1003299"/>
          </a:xfrm>
        </p:spPr>
        <p:txBody>
          <a:bodyPr anchor="t"/>
          <a:lstStyle>
            <a:lvl1pPr>
              <a:defRPr sz="2800" b="0">
                <a:solidFill>
                  <a:schemeClr val="bg1"/>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6984" y="1641996"/>
            <a:ext cx="7421742" cy="682104"/>
          </a:xfrm>
        </p:spPr>
        <p:txBody>
          <a:bodyPr/>
          <a:lstStyle>
            <a:lvl1pPr>
              <a:defRPr sz="1800">
                <a:solidFill>
                  <a:schemeClr val="bg1"/>
                </a:solidFill>
              </a:defRPr>
            </a:lvl1pPr>
          </a:lstStyle>
          <a:p>
            <a:pPr lvl="0"/>
            <a:endParaRPr lang="en-US" dirty="0"/>
          </a:p>
        </p:txBody>
      </p:sp>
      <p:sp>
        <p:nvSpPr>
          <p:cNvPr id="12" name="Slide Number Placeholder 5">
            <a:extLst>
              <a:ext uri="{FF2B5EF4-FFF2-40B4-BE49-F238E27FC236}">
                <a16:creationId xmlns:a16="http://schemas.microsoft.com/office/drawing/2014/main" id="{4FE51A82-D7A5-7D34-B748-28BA6C1F98D1}"/>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10" name="Picture 9">
            <a:extLst>
              <a:ext uri="{FF2B5EF4-FFF2-40B4-BE49-F238E27FC236}">
                <a16:creationId xmlns:a16="http://schemas.microsoft.com/office/drawing/2014/main" id="{480B42D9-EC4B-DF7B-A75C-AB07E71A5E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5976030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3">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B8898-D78D-DC6B-D95F-808F2742A69C}"/>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5780" y="444500"/>
            <a:ext cx="11270312" cy="1003299"/>
          </a:xfrm>
        </p:spPr>
        <p:txBody>
          <a:bodyPr anchor="t"/>
          <a:lstStyle>
            <a:lvl1pPr>
              <a:defRPr sz="2800" b="0">
                <a:solidFill>
                  <a:schemeClr val="bg1"/>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6036" y="1642663"/>
            <a:ext cx="9932564" cy="681437"/>
          </a:xfrm>
        </p:spPr>
        <p:txBody>
          <a:bodyPr/>
          <a:lstStyle>
            <a:lvl1pPr>
              <a:defRPr sz="1800">
                <a:solidFill>
                  <a:schemeClr val="bg1"/>
                </a:solidFill>
              </a:defRPr>
            </a:lvl1pPr>
          </a:lstStyle>
          <a:p>
            <a:pPr lvl="0"/>
            <a:endParaRPr lang="en-US" dirty="0"/>
          </a:p>
        </p:txBody>
      </p:sp>
      <p:sp>
        <p:nvSpPr>
          <p:cNvPr id="14" name="Slide Number Placeholder 5">
            <a:extLst>
              <a:ext uri="{FF2B5EF4-FFF2-40B4-BE49-F238E27FC236}">
                <a16:creationId xmlns:a16="http://schemas.microsoft.com/office/drawing/2014/main" id="{00EF8058-CD59-FA23-CBDA-F0DFACC2C63D}"/>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8" name="Picture 7">
            <a:extLst>
              <a:ext uri="{FF2B5EF4-FFF2-40B4-BE49-F238E27FC236}">
                <a16:creationId xmlns:a16="http://schemas.microsoft.com/office/drawing/2014/main" id="{7C2E2CE3-CBEE-B019-6647-17DA987A91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pic>
        <p:nvPicPr>
          <p:cNvPr id="4" name="Picture 3" descr="Shape&#10;&#10;Description automatically generated">
            <a:extLst>
              <a:ext uri="{FF2B5EF4-FFF2-40B4-BE49-F238E27FC236}">
                <a16:creationId xmlns:a16="http://schemas.microsoft.com/office/drawing/2014/main" id="{BD8BD2DA-E617-C90C-E153-3482368D7230}"/>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9328552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3"/>
            <a:ext cx="11267641" cy="994981"/>
          </a:xfrm>
        </p:spPr>
        <p:txBody>
          <a:bodyPr anchor="t"/>
          <a:lstStyle>
            <a:lvl1pPr>
              <a:defRPr sz="2800" b="0">
                <a:solidFill>
                  <a:srgbClr val="A6093D"/>
                </a:solidFill>
              </a:defRPr>
            </a:lvl1pPr>
          </a:lstStyle>
          <a:p>
            <a:r>
              <a:rPr lang="en-US" dirty="0"/>
              <a:t>Click to edit master title</a:t>
            </a:r>
          </a:p>
        </p:txBody>
      </p:sp>
      <p:sp>
        <p:nvSpPr>
          <p:cNvPr id="10" name="Text Placeholder 4"/>
          <p:cNvSpPr>
            <a:spLocks noGrp="1"/>
          </p:cNvSpPr>
          <p:nvPr>
            <p:ph type="body" sz="quarter" idx="12"/>
          </p:nvPr>
        </p:nvSpPr>
        <p:spPr>
          <a:xfrm>
            <a:off x="456703" y="1639378"/>
            <a:ext cx="11262215" cy="2079434"/>
          </a:xfrm>
        </p:spPr>
        <p:txBody>
          <a:bodyPr numCol="2" spcCol="914400"/>
          <a:lstStyle>
            <a:lvl1pPr marL="225425" indent="-225425">
              <a:lnSpc>
                <a:spcPct val="110000"/>
              </a:lnSpc>
              <a:spcAft>
                <a:spcPts val="200"/>
              </a:spcAft>
              <a:buFont typeface="+mj-lt"/>
              <a:buAutoNum type="arabicPeriod"/>
              <a:defRPr sz="1400" b="0">
                <a:solidFill>
                  <a:schemeClr val="tx1"/>
                </a:solidFill>
              </a:defRPr>
            </a:lvl1pPr>
            <a:lvl2pPr marL="576263" indent="-223838">
              <a:lnSpc>
                <a:spcPct val="110000"/>
              </a:lnSpc>
              <a:spcAft>
                <a:spcPts val="200"/>
              </a:spcAft>
              <a:buFont typeface="Arial" panose="020B0604020202020204" pitchFamily="34" charset="0"/>
              <a:buChar char="•"/>
              <a:defRPr sz="1400" b="0">
                <a:solidFill>
                  <a:schemeClr val="tx1"/>
                </a:solidFill>
              </a:defRPr>
            </a:lvl2pPr>
            <a:lvl3pPr marL="914400" indent="-223838">
              <a:lnSpc>
                <a:spcPct val="110000"/>
              </a:lnSpc>
              <a:spcAft>
                <a:spcPts val="200"/>
              </a:spcAft>
              <a:buFont typeface="Arial" panose="020B0604020202020204" pitchFamily="34" charset="0"/>
              <a:buChar char="‒"/>
              <a:defRPr sz="1400" b="0">
                <a:solidFill>
                  <a:schemeClr val="tx1"/>
                </a:solidFill>
              </a:defRPr>
            </a:lvl3pPr>
            <a:lvl4pPr marL="0" indent="0">
              <a:buFont typeface="Arial" panose="020B0604020202020204" pitchFamily="34" charset="0"/>
              <a:buNone/>
              <a:defRPr sz="1800" b="0">
                <a:solidFill>
                  <a:schemeClr val="tx1"/>
                </a:solidFill>
              </a:defRPr>
            </a:lvl4pPr>
            <a:lvl5pPr marL="0" indent="0">
              <a:buFont typeface="Arial" panose="020B0604020202020204" pitchFamily="34" charset="0"/>
              <a:buNone/>
              <a:defRPr sz="1800" b="0">
                <a:solidFill>
                  <a:schemeClr val="tx1"/>
                </a:solidFill>
              </a:defRPr>
            </a:lvl5pPr>
            <a:lvl6pPr marL="0" indent="0">
              <a:buFont typeface="Arial" panose="020B0604020202020204" pitchFamily="34" charset="0"/>
              <a:buNone/>
              <a:defRPr sz="1800" b="0">
                <a:solidFill>
                  <a:schemeClr val="tx1"/>
                </a:solidFill>
              </a:defRPr>
            </a:lvl6pPr>
            <a:lvl7pPr marL="0" indent="0">
              <a:buFont typeface="Arial" panose="020B0604020202020204" pitchFamily="34" charset="0"/>
              <a:buNone/>
              <a:defRPr sz="1800" b="0">
                <a:solidFill>
                  <a:schemeClr val="tx1"/>
                </a:solidFill>
              </a:defRPr>
            </a:lvl7pPr>
            <a:lvl8pPr marL="0" indent="0">
              <a:buFont typeface="Arial" panose="020B0604020202020204" pitchFamily="34" charset="0"/>
              <a:buNone/>
              <a:defRPr sz="1800" b="0">
                <a:solidFill>
                  <a:schemeClr val="tx1"/>
                </a:solidFill>
              </a:defRPr>
            </a:lvl8pPr>
            <a:lvl9pPr marL="0" indent="0">
              <a:buFont typeface="Arial" panose="020B0604020202020204" pitchFamily="34" charset="0"/>
              <a:buNone/>
              <a:defRPr sz="1800" b="0">
                <a:solidFill>
                  <a:schemeClr val="tx1"/>
                </a:solidFill>
              </a:defRPr>
            </a:lvl9pPr>
          </a:lstStyle>
          <a:p>
            <a:pPr lvl="0"/>
            <a:r>
              <a:rPr lang="en-US" dirty="0"/>
              <a:t>Click to edit Master text styles</a:t>
            </a:r>
          </a:p>
          <a:p>
            <a:pPr lvl="0"/>
            <a:r>
              <a:rPr lang="en-US" dirty="0"/>
              <a:t>Click to edit Master text styles</a:t>
            </a:r>
          </a:p>
          <a:p>
            <a:pPr lvl="1"/>
            <a:r>
              <a:rPr lang="en-US" dirty="0"/>
              <a:t>Click to edit bullet</a:t>
            </a:r>
          </a:p>
          <a:p>
            <a:pPr lvl="2"/>
            <a:r>
              <a:rPr lang="en-US" dirty="0"/>
              <a:t>Click to edit sub bullet</a:t>
            </a:r>
          </a:p>
          <a:p>
            <a:pPr lvl="2"/>
            <a:r>
              <a:rPr lang="en-US" dirty="0"/>
              <a:t>Click to edit sub bullet</a:t>
            </a:r>
          </a:p>
          <a:p>
            <a:pPr lvl="0"/>
            <a:r>
              <a:rPr lang="en-US" dirty="0"/>
              <a:t>Click to edit Master text styles</a:t>
            </a:r>
          </a:p>
          <a:p>
            <a:pPr lvl="0"/>
            <a:r>
              <a:rPr lang="en-US" dirty="0"/>
              <a:t>Click to edit Master text styles</a:t>
            </a:r>
          </a:p>
          <a:p>
            <a:pPr lvl="0"/>
            <a:endParaRPr lang="en-US" dirty="0"/>
          </a:p>
          <a:p>
            <a:pPr lvl="0"/>
            <a:endParaRPr lang="en-US" dirty="0"/>
          </a:p>
          <a:p>
            <a:pPr lvl="0"/>
            <a:endParaRPr lang="en-US" dirty="0"/>
          </a:p>
          <a:p>
            <a:pPr lvl="0"/>
            <a:r>
              <a:rPr lang="en-US" dirty="0"/>
              <a:t>Click to edit Master text styles</a:t>
            </a:r>
          </a:p>
          <a:p>
            <a:pPr lvl="1"/>
            <a:r>
              <a:rPr lang="en-US" dirty="0"/>
              <a:t>Click to edit bullet</a:t>
            </a:r>
          </a:p>
          <a:p>
            <a:pPr lvl="2"/>
            <a:r>
              <a:rPr lang="en-US" dirty="0"/>
              <a:t>Click to edit sub bullet</a:t>
            </a:r>
          </a:p>
          <a:p>
            <a:pPr lvl="2"/>
            <a:r>
              <a:rPr lang="en-US" dirty="0"/>
              <a:t>Click to edit sub bullet</a:t>
            </a:r>
          </a:p>
          <a:p>
            <a:pPr lvl="0"/>
            <a:r>
              <a:rPr lang="en-US" dirty="0"/>
              <a:t>Click to edit Master text styles</a:t>
            </a:r>
          </a:p>
          <a:p>
            <a:pPr lvl="0"/>
            <a:r>
              <a:rPr lang="en-US" dirty="0"/>
              <a:t>Click to edit Master text styles</a:t>
            </a:r>
          </a:p>
          <a:p>
            <a:pPr marL="225425" marR="0" lvl="0" indent="-225425" algn="l" defTabSz="914400" rtl="0" eaLnBrk="1" fontAlgn="auto" latinLnBrk="0" hangingPunct="1">
              <a:lnSpc>
                <a:spcPct val="110000"/>
              </a:lnSpc>
              <a:spcBef>
                <a:spcPts val="0"/>
              </a:spcBef>
              <a:spcAft>
                <a:spcPts val="200"/>
              </a:spcAft>
              <a:buClrTx/>
              <a:buSzTx/>
              <a:buFont typeface="+mj-lt"/>
              <a:buAutoNum type="arabicPeriod"/>
              <a:tabLst/>
              <a:defRPr/>
            </a:pPr>
            <a:r>
              <a:rPr lang="en-US" dirty="0"/>
              <a:t>Click to edit Master text styles</a:t>
            </a:r>
          </a:p>
          <a:p>
            <a:pPr lvl="0"/>
            <a:endParaRPr lang="en-US" dirty="0"/>
          </a:p>
          <a:p>
            <a:pPr lvl="0"/>
            <a:endParaRPr lang="en-US" dirty="0"/>
          </a:p>
          <a:p>
            <a:pPr lvl="2"/>
            <a:endParaRPr lang="en-US" dirty="0"/>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11" name="Picture 10">
            <a:extLst>
              <a:ext uri="{FF2B5EF4-FFF2-40B4-BE49-F238E27FC236}">
                <a16:creationId xmlns:a16="http://schemas.microsoft.com/office/drawing/2014/main" id="{3C7C0BE7-CB0C-9EA6-EF8D-90900F433D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pic>
        <p:nvPicPr>
          <p:cNvPr id="4" name="Picture 3" descr="Shape&#10;&#10;Description automatically generated">
            <a:extLst>
              <a:ext uri="{FF2B5EF4-FFF2-40B4-BE49-F238E27FC236}">
                <a16:creationId xmlns:a16="http://schemas.microsoft.com/office/drawing/2014/main" id="{FA3200DA-5EA9-B554-2EDD-C9E4CE758932}"/>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460213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1 coulmn">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5"/>
            <a:ext cx="11267641" cy="99497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5613" y="1639238"/>
            <a:ext cx="11272837" cy="684862"/>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5613" y="2513874"/>
            <a:ext cx="10717603" cy="3333447"/>
          </a:xfrm>
        </p:spPr>
        <p:txBody>
          <a:bodyPr/>
          <a:lstStyle>
            <a:lvl1pPr>
              <a:defRPr sz="1400">
                <a:solidFill>
                  <a:schemeClr val="tx1"/>
                </a:solidFill>
              </a:defRPr>
            </a:lvl1pPr>
            <a:lvl2pPr marL="404813" indent="-182563">
              <a:defRPr sz="1400">
                <a:solidFill>
                  <a:schemeClr val="tx1"/>
                </a:solidFill>
              </a:defRPr>
            </a:lvl2pPr>
            <a:lvl3pPr marL="625475" indent="-163513">
              <a:defRPr sz="1400">
                <a:solidFill>
                  <a:schemeClr val="tx1"/>
                </a:solidFill>
              </a:defRPr>
            </a:lvl3pPr>
            <a:lvl4pPr marL="857250" indent="-174625">
              <a:defRPr sz="1400">
                <a:solidFill>
                  <a:schemeClr val="tx1"/>
                </a:solidFill>
              </a:defRPr>
            </a:lvl4pPr>
            <a:lvl5pPr marL="1087438"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6B0B537-1B43-4456-E164-EFDBB69ACC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1" name="Footer Placeholder 3">
            <a:extLst>
              <a:ext uri="{FF2B5EF4-FFF2-40B4-BE49-F238E27FC236}">
                <a16:creationId xmlns:a16="http://schemas.microsoft.com/office/drawing/2014/main" id="{612F3F2B-89B3-1376-4C66-1C39F95B8DF6}"/>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2" name="Text Placeholder 2">
            <a:extLst>
              <a:ext uri="{FF2B5EF4-FFF2-40B4-BE49-F238E27FC236}">
                <a16:creationId xmlns:a16="http://schemas.microsoft.com/office/drawing/2014/main" id="{AA2ED6FD-1ED1-CBF2-49FC-A95778196508}"/>
              </a:ext>
            </a:extLst>
          </p:cNvPr>
          <p:cNvSpPr>
            <a:spLocks noGrp="1"/>
          </p:cNvSpPr>
          <p:nvPr>
            <p:ph type="body" sz="quarter" idx="16"/>
          </p:nvPr>
        </p:nvSpPr>
        <p:spPr>
          <a:xfrm>
            <a:off x="455613" y="6059488"/>
            <a:ext cx="91328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262736136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bullet text,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629" y="1639888"/>
            <a:ext cx="11267641" cy="3810522"/>
          </a:xfrm>
        </p:spPr>
        <p:txBody>
          <a:bodyPr/>
          <a:lstStyle>
            <a:lvl1pPr>
              <a:defRPr sz="1400">
                <a:solidFill>
                  <a:schemeClr val="tx1"/>
                </a:solidFill>
              </a:defRPr>
            </a:lvl1pPr>
            <a:lvl2pPr marL="404813" indent="-173038">
              <a:defRPr sz="1400">
                <a:solidFill>
                  <a:schemeClr val="tx1"/>
                </a:solidFill>
              </a:defRPr>
            </a:lvl2pPr>
            <a:lvl3pPr marL="625475" indent="-163513">
              <a:defRPr sz="1400">
                <a:solidFill>
                  <a:schemeClr val="tx1"/>
                </a:solidFill>
              </a:defRPr>
            </a:lvl3pPr>
            <a:lvl4pPr marL="857250" indent="-182563">
              <a:defRPr sz="1400">
                <a:solidFill>
                  <a:schemeClr val="tx1"/>
                </a:solidFill>
              </a:defRPr>
            </a:lvl4pPr>
            <a:lvl5pPr marL="1087438"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43791554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only,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7995469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vide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629" y="1639888"/>
            <a:ext cx="5262781" cy="3810522"/>
          </a:xfrm>
        </p:spPr>
        <p:txBody>
          <a:bodyPr/>
          <a:lstStyle>
            <a:lvl1pPr>
              <a:defRPr sz="1400">
                <a:solidFill>
                  <a:schemeClr val="tx1"/>
                </a:solidFill>
              </a:defRPr>
            </a:lvl1pPr>
            <a:lvl2pPr marL="404813" indent="-173038">
              <a:defRPr sz="1400">
                <a:solidFill>
                  <a:schemeClr val="tx1"/>
                </a:solidFill>
              </a:defRPr>
            </a:lvl2pPr>
            <a:lvl3pPr marL="625475" indent="-163513">
              <a:defRPr sz="1400">
                <a:solidFill>
                  <a:schemeClr val="tx1"/>
                </a:solidFill>
              </a:defRPr>
            </a:lvl3pPr>
            <a:lvl4pPr marL="857250" indent="-182563">
              <a:defRPr sz="1400">
                <a:solidFill>
                  <a:schemeClr val="tx1"/>
                </a:solidFill>
              </a:defRPr>
            </a:lvl4pPr>
            <a:lvl5pPr marL="1087438"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1867735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446186"/>
            <a:ext cx="11272837" cy="100002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62085" y="1652686"/>
            <a:ext cx="11266365" cy="4394200"/>
          </a:xfrm>
          <a:prstGeom prst="rect">
            <a:avLst/>
          </a:prstGeom>
        </p:spPr>
        <p:txBody>
          <a:bodyPr vert="horz" lIns="0" tIns="0" rIns="0" bIns="0" rtlCol="0">
            <a:noAutofit/>
          </a:bodyPr>
          <a:lstStyle/>
          <a:p>
            <a:pPr lvl="0"/>
            <a:r>
              <a:rPr lang="en-US" dirty="0"/>
              <a:t>Click to edit Master text styles</a:t>
            </a:r>
          </a:p>
          <a:p>
            <a:pPr lvl="1"/>
            <a:r>
              <a:rPr lang="en-US" dirty="0"/>
              <a:t>First bullet </a:t>
            </a:r>
          </a:p>
          <a:p>
            <a:pPr lvl="2"/>
            <a:r>
              <a:rPr lang="en-US" dirty="0"/>
              <a:t>Second bullet</a:t>
            </a:r>
          </a:p>
          <a:p>
            <a:pPr lvl="3"/>
            <a:r>
              <a:rPr lang="en-US" dirty="0"/>
              <a:t>Third bullet</a:t>
            </a:r>
          </a:p>
          <a:p>
            <a:pPr lvl="4"/>
            <a:r>
              <a:rPr lang="en-US" dirty="0"/>
              <a:t>Fourth bullet</a:t>
            </a:r>
          </a:p>
          <a:p>
            <a:pPr lvl="5"/>
            <a:r>
              <a:rPr lang="en-US" dirty="0"/>
              <a:t>Fifth bullet</a:t>
            </a:r>
          </a:p>
        </p:txBody>
      </p:sp>
      <p:sp>
        <p:nvSpPr>
          <p:cNvPr id="6"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ctr"/>
          <a:lstStyle>
            <a:lvl1pPr algn="l">
              <a:defRPr sz="800">
                <a:solidFill>
                  <a:schemeClr val="tx1"/>
                </a:solidFill>
              </a:defRPr>
            </a:lvl1pPr>
          </a:lstStyle>
          <a:p>
            <a:r>
              <a:rPr lang="en-US"/>
              <a:t>Set footer with Insert &gt; Header &amp; Footer</a:t>
            </a:r>
            <a:endParaRPr lang="en-US" dirty="0"/>
          </a:p>
        </p:txBody>
      </p:sp>
    </p:spTree>
    <p:extLst>
      <p:ext uri="{BB962C8B-B14F-4D97-AF65-F5344CB8AC3E}">
        <p14:creationId xmlns:p14="http://schemas.microsoft.com/office/powerpoint/2010/main" val="2563328744"/>
      </p:ext>
    </p:extLst>
  </p:cSld>
  <p:clrMap bg1="lt1" tx1="dk1" bg2="lt2" tx2="dk2" accent1="accent1" accent2="accent2" accent3="accent3" accent4="accent4" accent5="accent5" accent6="accent6" hlink="hlink" folHlink="folHlink"/>
  <p:sldLayoutIdLst>
    <p:sldLayoutId id="2147483710" r:id="rId1"/>
    <p:sldLayoutId id="2147483713" r:id="rId2"/>
    <p:sldLayoutId id="2147483715" r:id="rId3"/>
    <p:sldLayoutId id="2147483720" r:id="rId4"/>
    <p:sldLayoutId id="2147483722" r:id="rId5"/>
    <p:sldLayoutId id="2147483729" r:id="rId6"/>
    <p:sldLayoutId id="2147483732" r:id="rId7"/>
    <p:sldLayoutId id="2147483803" r:id="rId8"/>
    <p:sldLayoutId id="2147483802" r:id="rId9"/>
    <p:sldLayoutId id="2147483723" r:id="rId10"/>
    <p:sldLayoutId id="2147483728" r:id="rId11"/>
    <p:sldLayoutId id="2147483733" r:id="rId12"/>
    <p:sldLayoutId id="2147483730" r:id="rId13"/>
    <p:sldLayoutId id="2147483725" r:id="rId14"/>
    <p:sldLayoutId id="2147483727" r:id="rId15"/>
    <p:sldLayoutId id="2147483798" r:id="rId16"/>
    <p:sldLayoutId id="2147483801" r:id="rId17"/>
    <p:sldLayoutId id="2147483796" r:id="rId18"/>
    <p:sldLayoutId id="2147483797" r:id="rId19"/>
    <p:sldLayoutId id="2147483744" r:id="rId20"/>
    <p:sldLayoutId id="2147483731" r:id="rId21"/>
    <p:sldLayoutId id="2147483699" r:id="rId22"/>
    <p:sldLayoutId id="2147483696" r:id="rId23"/>
    <p:sldLayoutId id="2147483794" r:id="rId24"/>
    <p:sldLayoutId id="2147483793" r:id="rId25"/>
    <p:sldLayoutId id="2147483697" r:id="rId26"/>
    <p:sldLayoutId id="2147483673" r:id="rId27"/>
    <p:sldLayoutId id="2147483655" r:id="rId28"/>
    <p:sldLayoutId id="2147483654" r:id="rId29"/>
    <p:sldLayoutId id="2147483682" r:id="rId30"/>
    <p:sldLayoutId id="2147483662" r:id="rId31"/>
    <p:sldLayoutId id="2147483795" r:id="rId32"/>
    <p:sldLayoutId id="2147483678" r:id="rId33"/>
    <p:sldLayoutId id="2147483658" r:id="rId34"/>
    <p:sldLayoutId id="2147483676" r:id="rId35"/>
    <p:sldLayoutId id="2147483677" r:id="rId36"/>
    <p:sldLayoutId id="2147483687" r:id="rId37"/>
    <p:sldLayoutId id="2147483799" r:id="rId38"/>
    <p:sldLayoutId id="2147483800" r:id="rId39"/>
    <p:sldLayoutId id="2147483742" r:id="rId40"/>
    <p:sldLayoutId id="2147483711" r:id="rId41"/>
    <p:sldLayoutId id="2147483716" r:id="rId42"/>
    <p:sldLayoutId id="2147483714" r:id="rId43"/>
    <p:sldLayoutId id="2147483717" r:id="rId44"/>
    <p:sldLayoutId id="2147483718" r:id="rId45"/>
    <p:sldLayoutId id="2147483719" r:id="rId46"/>
    <p:sldLayoutId id="2147483721" r:id="rId47"/>
  </p:sldLayoutIdLst>
  <p:hf hdr="0" dt="0"/>
  <p:txStyles>
    <p:titleStyle>
      <a:lvl1pPr algn="l" defTabSz="914400" rtl="0" eaLnBrk="1" latinLnBrk="0" hangingPunct="1">
        <a:spcBef>
          <a:spcPct val="0"/>
        </a:spcBef>
        <a:buNone/>
        <a:defRPr sz="2800" b="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FontTx/>
        <a:buNone/>
        <a:defRPr sz="1400" kern="1200">
          <a:solidFill>
            <a:schemeClr val="tx1"/>
          </a:solidFill>
          <a:latin typeface="Arial" panose="020B0604020202020204" pitchFamily="34" charset="0"/>
          <a:ea typeface="+mn-ea"/>
          <a:cs typeface="Arial" panose="020B0604020202020204" pitchFamily="34" charset="0"/>
        </a:defRPr>
      </a:lvl1pPr>
      <a:lvl2pPr marL="4048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82625"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857250" indent="-182563"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1087438"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3192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7pPr>
      <a:lvl8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8pPr>
      <a:lvl9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7" userDrawn="1">
          <p15:clr>
            <a:srgbClr val="F26B43"/>
          </p15:clr>
        </p15:guide>
        <p15:guide id="5" pos="3760" userDrawn="1">
          <p15:clr>
            <a:srgbClr val="F26B43"/>
          </p15:clr>
        </p15:guide>
        <p15:guide id="6" pos="3915" userDrawn="1">
          <p15:clr>
            <a:srgbClr val="F26B43"/>
          </p15:clr>
        </p15:guide>
        <p15:guide id="9" pos="7392" userDrawn="1">
          <p15:clr>
            <a:srgbClr val="F26B43"/>
          </p15:clr>
        </p15:guide>
        <p15:guide id="10" orient="horz" pos="280" userDrawn="1">
          <p15:clr>
            <a:srgbClr val="F26B43"/>
          </p15:clr>
        </p15:guide>
        <p15:guide id="13" orient="horz" pos="912" userDrawn="1">
          <p15:clr>
            <a:srgbClr val="F26B43"/>
          </p15:clr>
        </p15:guide>
        <p15:guide id="14" orient="horz" pos="1032" userDrawn="1">
          <p15:clr>
            <a:srgbClr val="F26B43"/>
          </p15:clr>
        </p15:guide>
        <p15:guide id="17" orient="horz" pos="4093" userDrawn="1">
          <p15:clr>
            <a:srgbClr val="F26B43"/>
          </p15:clr>
        </p15:guide>
        <p15:guide id="18" orient="horz" pos="3817" userDrawn="1">
          <p15:clr>
            <a:srgbClr val="F26B43"/>
          </p15:clr>
        </p15:guide>
        <p15:guide id="19" orient="horz" pos="4248" userDrawn="1">
          <p15:clr>
            <a:srgbClr val="F26B43"/>
          </p15:clr>
        </p15:guide>
        <p15:guide id="20" orient="horz" pos="1464" userDrawn="1">
          <p15:clr>
            <a:srgbClr val="F26B43"/>
          </p15:clr>
        </p15:guide>
        <p15:guide id="21" orient="horz" pos="2160" userDrawn="1">
          <p15:clr>
            <a:srgbClr val="F26B43"/>
          </p15:clr>
        </p15:guide>
        <p15:guide id="22" orient="horz" pos="15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uchealth.org/today/homeless-find-path-to-housing-and-better-health-in-denver/"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0D1126-ADFF-54DB-D507-FD6872EDC9C7}"/>
              </a:ext>
            </a:extLst>
          </p:cNvPr>
          <p:cNvSpPr>
            <a:spLocks noGrp="1"/>
          </p:cNvSpPr>
          <p:nvPr>
            <p:ph type="title"/>
          </p:nvPr>
        </p:nvSpPr>
        <p:spPr>
          <a:xfrm>
            <a:off x="457630" y="445439"/>
            <a:ext cx="11267641" cy="585340"/>
          </a:xfrm>
        </p:spPr>
        <p:txBody>
          <a:bodyPr/>
          <a:lstStyle/>
          <a:p>
            <a:r>
              <a:rPr lang="en-US" b="0" dirty="0">
                <a:solidFill>
                  <a:schemeClr val="accent1"/>
                </a:solidFill>
              </a:rPr>
              <a:t>Housing Transition Team 2022 Annual Report out</a:t>
            </a:r>
            <a:endParaRPr lang="en-US" dirty="0">
              <a:solidFill>
                <a:schemeClr val="accent1"/>
              </a:solidFill>
            </a:endParaRPr>
          </a:p>
        </p:txBody>
      </p:sp>
      <p:sp>
        <p:nvSpPr>
          <p:cNvPr id="7" name="Text Placeholder 6">
            <a:extLst>
              <a:ext uri="{FF2B5EF4-FFF2-40B4-BE49-F238E27FC236}">
                <a16:creationId xmlns:a16="http://schemas.microsoft.com/office/drawing/2014/main" id="{16E13ED3-A58D-D64E-0951-026B2E681665}"/>
              </a:ext>
            </a:extLst>
          </p:cNvPr>
          <p:cNvSpPr>
            <a:spLocks noGrp="1"/>
          </p:cNvSpPr>
          <p:nvPr>
            <p:ph type="body" sz="quarter" idx="14"/>
          </p:nvPr>
        </p:nvSpPr>
        <p:spPr>
          <a:xfrm>
            <a:off x="345233" y="1452677"/>
            <a:ext cx="9966960" cy="689573"/>
          </a:xfrm>
        </p:spPr>
        <p:txBody>
          <a:bodyPr/>
          <a:lstStyle/>
          <a:p>
            <a:r>
              <a:rPr lang="en-US" sz="1800" dirty="0">
                <a:solidFill>
                  <a:schemeClr val="tx2"/>
                </a:solidFill>
              </a:rPr>
              <a:t>Partnership with the CU School of Medicine and </a:t>
            </a:r>
            <a:r>
              <a:rPr lang="en-US" dirty="0"/>
              <a:t>UCHealth</a:t>
            </a:r>
            <a:endParaRPr lang="en-US" sz="1800" dirty="0">
              <a:solidFill>
                <a:schemeClr val="tx2"/>
              </a:solidFill>
            </a:endParaRPr>
          </a:p>
        </p:txBody>
      </p:sp>
      <p:pic>
        <p:nvPicPr>
          <p:cNvPr id="6" name="Picture 5"/>
          <p:cNvPicPr>
            <a:picLocks noChangeAspect="1"/>
          </p:cNvPicPr>
          <p:nvPr/>
        </p:nvPicPr>
        <p:blipFill>
          <a:blip r:embed="rId2"/>
          <a:stretch>
            <a:fillRect/>
          </a:stretch>
        </p:blipFill>
        <p:spPr>
          <a:xfrm>
            <a:off x="8329351" y="6219288"/>
            <a:ext cx="1301289" cy="418407"/>
          </a:xfrm>
          <a:prstGeom prst="rect">
            <a:avLst/>
          </a:prstGeom>
        </p:spPr>
      </p:pic>
    </p:spTree>
    <p:extLst>
      <p:ext uri="{BB962C8B-B14F-4D97-AF65-F5344CB8AC3E}">
        <p14:creationId xmlns:p14="http://schemas.microsoft.com/office/powerpoint/2010/main" val="230536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BF9E58D-E22E-2FA4-9415-71D9F7F38CAE}"/>
              </a:ext>
            </a:extLst>
          </p:cNvPr>
          <p:cNvSpPr>
            <a:spLocks noGrp="1"/>
          </p:cNvSpPr>
          <p:nvPr>
            <p:ph type="title"/>
          </p:nvPr>
        </p:nvSpPr>
        <p:spPr>
          <a:xfrm>
            <a:off x="457899" y="445712"/>
            <a:ext cx="11266367" cy="571326"/>
          </a:xfrm>
        </p:spPr>
        <p:txBody>
          <a:bodyPr/>
          <a:lstStyle/>
          <a:p>
            <a:r>
              <a:rPr lang="en-US" dirty="0"/>
              <a:t>HTT closed referrals in 2022:</a:t>
            </a:r>
          </a:p>
        </p:txBody>
      </p:sp>
      <p:sp>
        <p:nvSpPr>
          <p:cNvPr id="18" name="Text Placeholder 17">
            <a:extLst>
              <a:ext uri="{FF2B5EF4-FFF2-40B4-BE49-F238E27FC236}">
                <a16:creationId xmlns:a16="http://schemas.microsoft.com/office/drawing/2014/main" id="{4F149406-6AAF-067A-E645-6E1A042CCBAA}"/>
              </a:ext>
            </a:extLst>
          </p:cNvPr>
          <p:cNvSpPr>
            <a:spLocks noGrp="1"/>
          </p:cNvSpPr>
          <p:nvPr>
            <p:ph type="body" sz="quarter" idx="19"/>
          </p:nvPr>
        </p:nvSpPr>
        <p:spPr>
          <a:xfrm>
            <a:off x="457200" y="6188792"/>
            <a:ext cx="11267021" cy="308845"/>
          </a:xfrm>
        </p:spPr>
        <p:txBody>
          <a:bodyPr/>
          <a:lstStyle/>
          <a:p>
            <a:endParaRPr lang="en-US" dirty="0"/>
          </a:p>
        </p:txBody>
      </p:sp>
      <p:sp>
        <p:nvSpPr>
          <p:cNvPr id="6" name="Slide Number Placeholder 5">
            <a:extLst>
              <a:ext uri="{FF2B5EF4-FFF2-40B4-BE49-F238E27FC236}">
                <a16:creationId xmlns:a16="http://schemas.microsoft.com/office/drawing/2014/main" id="{A63DD98C-B4A6-6531-24B6-BD481ADDF740}"/>
              </a:ext>
            </a:extLst>
          </p:cNvPr>
          <p:cNvSpPr>
            <a:spLocks noGrp="1"/>
          </p:cNvSpPr>
          <p:nvPr>
            <p:ph type="sldNum" sz="quarter" idx="4"/>
          </p:nvPr>
        </p:nvSpPr>
        <p:spPr/>
        <p:txBody>
          <a:bodyPr/>
          <a:lstStyle/>
          <a:p>
            <a:fld id="{1E5366A3-0E00-430A-B059-971E374C0C45}" type="slidenum">
              <a:rPr lang="en-US" smtClean="0"/>
              <a:pPr/>
              <a:t>10</a:t>
            </a:fld>
            <a:endParaRPr lang="en-US" normalizeH="1" dirty="0"/>
          </a:p>
        </p:txBody>
      </p:sp>
      <p:graphicFrame>
        <p:nvGraphicFramePr>
          <p:cNvPr id="26" name="Content Placeholder 3">
            <a:extLst>
              <a:ext uri="{FF2B5EF4-FFF2-40B4-BE49-F238E27FC236}">
                <a16:creationId xmlns:a16="http://schemas.microsoft.com/office/drawing/2014/main" id="{5DC3B3A9-31FB-D02D-E3AE-8AD4E45E7CF5}"/>
              </a:ext>
            </a:extLst>
          </p:cNvPr>
          <p:cNvGraphicFramePr>
            <a:graphicFrameLocks noGrp="1"/>
          </p:cNvGraphicFramePr>
          <p:nvPr>
            <p:ph sz="quarter" idx="18"/>
            <p:extLst>
              <p:ext uri="{D42A27DB-BD31-4B8C-83A1-F6EECF244321}">
                <p14:modId xmlns:p14="http://schemas.microsoft.com/office/powerpoint/2010/main" val="3923252407"/>
              </p:ext>
            </p:extLst>
          </p:nvPr>
        </p:nvGraphicFramePr>
        <p:xfrm>
          <a:off x="457200" y="1278294"/>
          <a:ext cx="11150082" cy="4778019"/>
        </p:xfrm>
        <a:graphic>
          <a:graphicData uri="http://schemas.openxmlformats.org/drawingml/2006/chart">
            <c:chart xmlns:c="http://schemas.openxmlformats.org/drawingml/2006/chart" xmlns:r="http://schemas.openxmlformats.org/officeDocument/2006/relationships" r:id="rId2"/>
          </a:graphicData>
        </a:graphic>
      </p:graphicFrame>
      <p:sp>
        <p:nvSpPr>
          <p:cNvPr id="27" name="Footer Placeholder 26">
            <a:extLst>
              <a:ext uri="{FF2B5EF4-FFF2-40B4-BE49-F238E27FC236}">
                <a16:creationId xmlns:a16="http://schemas.microsoft.com/office/drawing/2014/main" id="{8847BDB9-E8B8-4B07-5572-02AF1F51A6BB}"/>
              </a:ext>
            </a:extLst>
          </p:cNvPr>
          <p:cNvSpPr>
            <a:spLocks noGrp="1"/>
          </p:cNvSpPr>
          <p:nvPr>
            <p:ph type="ftr" sz="quarter" idx="3"/>
          </p:nvPr>
        </p:nvSpPr>
        <p:spPr/>
        <p:txBody>
          <a:bodyPr/>
          <a:lstStyle/>
          <a:p>
            <a:r>
              <a:rPr lang="en-US"/>
              <a:t>Set footer with Insert &gt; Header &amp; Footer</a:t>
            </a:r>
            <a:endParaRPr lang="en-US" dirty="0"/>
          </a:p>
        </p:txBody>
      </p:sp>
      <p:pic>
        <p:nvPicPr>
          <p:cNvPr id="7" name="Picture 6"/>
          <p:cNvPicPr>
            <a:picLocks noChangeAspect="1"/>
          </p:cNvPicPr>
          <p:nvPr/>
        </p:nvPicPr>
        <p:blipFill>
          <a:blip r:embed="rId3"/>
          <a:stretch>
            <a:fillRect/>
          </a:stretch>
        </p:blipFill>
        <p:spPr>
          <a:xfrm>
            <a:off x="9534697" y="6368917"/>
            <a:ext cx="1301289" cy="418407"/>
          </a:xfrm>
          <a:prstGeom prst="rect">
            <a:avLst/>
          </a:prstGeom>
        </p:spPr>
      </p:pic>
    </p:spTree>
    <p:extLst>
      <p:ext uri="{BB962C8B-B14F-4D97-AF65-F5344CB8AC3E}">
        <p14:creationId xmlns:p14="http://schemas.microsoft.com/office/powerpoint/2010/main" val="3371262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v. Barriers</a:t>
            </a:r>
          </a:p>
        </p:txBody>
      </p:sp>
      <p:sp>
        <p:nvSpPr>
          <p:cNvPr id="3" name="Text Placeholder 2"/>
          <p:cNvSpPr>
            <a:spLocks noGrp="1"/>
          </p:cNvSpPr>
          <p:nvPr>
            <p:ph type="body" sz="quarter" idx="14"/>
          </p:nvPr>
        </p:nvSpPr>
        <p:spPr>
          <a:xfrm>
            <a:off x="456580" y="1035699"/>
            <a:ext cx="5512420" cy="414193"/>
          </a:xfrm>
        </p:spPr>
        <p:txBody>
          <a:bodyPr/>
          <a:lstStyle/>
          <a:p>
            <a:pPr algn="ctr"/>
            <a:r>
              <a:rPr lang="en-US" dirty="0"/>
              <a:t>Successes</a:t>
            </a:r>
          </a:p>
        </p:txBody>
      </p:sp>
      <p:sp>
        <p:nvSpPr>
          <p:cNvPr id="4" name="Slide Number Placeholder 3"/>
          <p:cNvSpPr>
            <a:spLocks noGrp="1"/>
          </p:cNvSpPr>
          <p:nvPr>
            <p:ph type="sldNum" sz="quarter" idx="4"/>
          </p:nvPr>
        </p:nvSpPr>
        <p:spPr/>
        <p:txBody>
          <a:bodyPr/>
          <a:lstStyle/>
          <a:p>
            <a:fld id="{1E5366A3-0E00-430A-B059-971E374C0C45}" type="slidenum">
              <a:rPr lang="en-US" smtClean="0"/>
              <a:pPr/>
              <a:t>11</a:t>
            </a:fld>
            <a:endParaRPr lang="en-US" normalizeH="1" dirty="0"/>
          </a:p>
        </p:txBody>
      </p:sp>
      <p:sp>
        <p:nvSpPr>
          <p:cNvPr id="5" name="Text Placeholder 4"/>
          <p:cNvSpPr>
            <a:spLocks noGrp="1"/>
          </p:cNvSpPr>
          <p:nvPr>
            <p:ph type="body" sz="quarter" idx="15"/>
          </p:nvPr>
        </p:nvSpPr>
        <p:spPr>
          <a:xfrm>
            <a:off x="457438" y="1646100"/>
            <a:ext cx="5513387" cy="4181285"/>
          </a:xfrm>
        </p:spPr>
        <p:txBody>
          <a:bodyPr/>
          <a:lstStyle/>
          <a:p>
            <a:pPr fontAlgn="base"/>
            <a:r>
              <a:rPr lang="en-US" b="1" dirty="0"/>
              <a:t>Improved discharge planning for patients </a:t>
            </a:r>
            <a:r>
              <a:rPr lang="en-US" dirty="0"/>
              <a:t>​​</a:t>
            </a:r>
          </a:p>
          <a:p>
            <a:pPr marL="285750" indent="-285750" fontAlgn="base">
              <a:buFont typeface="Arial" panose="020B0604020202020204" pitchFamily="34" charset="0"/>
              <a:buChar char="•"/>
            </a:pPr>
            <a:r>
              <a:rPr lang="en-US" dirty="0"/>
              <a:t>More dedicated time building rapport with patients and co-developing discharge plans to promote community stability. </a:t>
            </a:r>
          </a:p>
          <a:p>
            <a:r>
              <a:rPr lang="en-US" b="1" dirty="0"/>
              <a:t>Increased community partnerships &amp; new resource pathways </a:t>
            </a:r>
          </a:p>
          <a:p>
            <a:pPr fontAlgn="base"/>
            <a:r>
              <a:rPr lang="en-US" b="1" dirty="0"/>
              <a:t>Increased patient choice, trust, &amp; participation  </a:t>
            </a:r>
            <a:r>
              <a:rPr lang="en-US" dirty="0"/>
              <a:t>​</a:t>
            </a:r>
          </a:p>
          <a:p>
            <a:pPr marL="285750" indent="-285750" fontAlgn="base">
              <a:buFont typeface="Arial" panose="020B0604020202020204" pitchFamily="34" charset="0"/>
              <a:buChar char="•"/>
            </a:pPr>
            <a:r>
              <a:rPr lang="en-US" dirty="0"/>
              <a:t>Built collaborative relationships with patients to help determine best fit for their housing needs  and helped them link to alternative to congregate shelters when needed (e.g., Safe Outdoor Space sites, extended respite stays, etc.).  ​</a:t>
            </a:r>
          </a:p>
          <a:p>
            <a:pPr marL="285750" indent="-285750" fontAlgn="base">
              <a:buFont typeface="Arial" panose="020B0604020202020204" pitchFamily="34" charset="0"/>
              <a:buChar char="•"/>
            </a:pPr>
            <a:r>
              <a:rPr lang="en-US" dirty="0"/>
              <a:t>One consistent staff-advocate contact through the medical system (ED, inpatient, outpatient, and into the community). ​</a:t>
            </a:r>
          </a:p>
          <a:p>
            <a:pPr fontAlgn="base"/>
            <a:r>
              <a:rPr lang="en-US" b="1" dirty="0"/>
              <a:t>Vouchers for housing access</a:t>
            </a:r>
          </a:p>
          <a:p>
            <a:pPr fontAlgn="base"/>
            <a:r>
              <a:rPr lang="en-US" b="1" dirty="0"/>
              <a:t>Financial Support for Increased Staffing for HTT</a:t>
            </a:r>
          </a:p>
          <a:p>
            <a:endParaRPr lang="en-US" dirty="0"/>
          </a:p>
        </p:txBody>
      </p:sp>
      <p:sp>
        <p:nvSpPr>
          <p:cNvPr id="6" name="Footer Placeholder 5"/>
          <p:cNvSpPr>
            <a:spLocks noGrp="1"/>
          </p:cNvSpPr>
          <p:nvPr>
            <p:ph type="ftr" sz="quarter" idx="3"/>
          </p:nvPr>
        </p:nvSpPr>
        <p:spPr/>
        <p:txBody>
          <a:bodyPr/>
          <a:lstStyle/>
          <a:p>
            <a:r>
              <a:rPr lang="en-US"/>
              <a:t>Set footer with Insert &gt; Header &amp; Footer</a:t>
            </a:r>
            <a:endParaRPr lang="en-US" dirty="0"/>
          </a:p>
        </p:txBody>
      </p:sp>
      <p:sp>
        <p:nvSpPr>
          <p:cNvPr id="7" name="Text Placeholder 6"/>
          <p:cNvSpPr>
            <a:spLocks noGrp="1"/>
          </p:cNvSpPr>
          <p:nvPr>
            <p:ph type="body" sz="quarter" idx="16"/>
          </p:nvPr>
        </p:nvSpPr>
        <p:spPr/>
        <p:txBody>
          <a:bodyPr/>
          <a:lstStyle/>
          <a:p>
            <a:endParaRPr lang="en-US"/>
          </a:p>
        </p:txBody>
      </p:sp>
      <p:sp>
        <p:nvSpPr>
          <p:cNvPr id="8" name="Text Placeholder 7"/>
          <p:cNvSpPr>
            <a:spLocks noGrp="1"/>
          </p:cNvSpPr>
          <p:nvPr>
            <p:ph type="body" sz="quarter" idx="17"/>
          </p:nvPr>
        </p:nvSpPr>
        <p:spPr>
          <a:xfrm>
            <a:off x="6564820" y="1035700"/>
            <a:ext cx="5505436" cy="541174"/>
          </a:xfrm>
        </p:spPr>
        <p:txBody>
          <a:bodyPr/>
          <a:lstStyle/>
          <a:p>
            <a:pPr algn="ctr"/>
            <a:r>
              <a:rPr lang="en-US" dirty="0"/>
              <a:t>Barriers</a:t>
            </a:r>
          </a:p>
        </p:txBody>
      </p:sp>
      <p:sp>
        <p:nvSpPr>
          <p:cNvPr id="9" name="Text Placeholder 8"/>
          <p:cNvSpPr>
            <a:spLocks noGrp="1"/>
          </p:cNvSpPr>
          <p:nvPr>
            <p:ph type="body" sz="quarter" idx="18"/>
          </p:nvPr>
        </p:nvSpPr>
        <p:spPr>
          <a:xfrm>
            <a:off x="6564821" y="1646100"/>
            <a:ext cx="5525756" cy="4187097"/>
          </a:xfrm>
        </p:spPr>
        <p:txBody>
          <a:bodyPr/>
          <a:lstStyle/>
          <a:p>
            <a:pPr fontAlgn="base"/>
            <a:r>
              <a:rPr lang="en-US" b="1" dirty="0"/>
              <a:t>Gaps in established resources that effectively exclude some       populations or create </a:t>
            </a:r>
            <a:r>
              <a:rPr lang="en-US" dirty="0"/>
              <a:t>​</a:t>
            </a:r>
            <a:r>
              <a:rPr lang="en-US" b="1" dirty="0"/>
              <a:t>prohibitive obstacles to access.</a:t>
            </a:r>
          </a:p>
          <a:p>
            <a:pPr fontAlgn="base"/>
            <a:r>
              <a:rPr lang="en-US" b="1" dirty="0"/>
              <a:t>Resource Silos</a:t>
            </a:r>
          </a:p>
          <a:p>
            <a:pPr marL="285750" indent="-285750" fontAlgn="base">
              <a:buFont typeface="Arial" panose="020B0604020202020204" pitchFamily="34" charset="0"/>
              <a:buChar char="•"/>
            </a:pPr>
            <a:r>
              <a:rPr lang="en-US" dirty="0"/>
              <a:t>In an effort to move away from territorial perspectives, HTT has been working to promote partnerships where a shared community patient mentality is practiced.</a:t>
            </a:r>
          </a:p>
          <a:p>
            <a:pPr marL="285750" indent="-285750" fontAlgn="base">
              <a:buFont typeface="Arial" panose="020B0604020202020204" pitchFamily="34" charset="0"/>
              <a:buChar char="•"/>
            </a:pPr>
            <a:r>
              <a:rPr lang="en-US" dirty="0"/>
              <a:t>Community organizations not having a warm handoff or collaboration across systems</a:t>
            </a:r>
          </a:p>
          <a:p>
            <a:pPr fontAlgn="base"/>
            <a:r>
              <a:rPr lang="en-US" b="1" dirty="0"/>
              <a:t>Unclear and effective workflow for those with a physical disability:</a:t>
            </a:r>
          </a:p>
          <a:p>
            <a:pPr marL="285750" indent="-285750" fontAlgn="base">
              <a:buFont typeface="Arial" panose="020B0604020202020204" pitchFamily="34" charset="0"/>
              <a:buChar char="•"/>
            </a:pPr>
            <a:r>
              <a:rPr lang="en-US" dirty="0"/>
              <a:t>Lack of ADA units in and throughout the state</a:t>
            </a:r>
          </a:p>
          <a:p>
            <a:pPr fontAlgn="base"/>
            <a:r>
              <a:rPr lang="en-US" b="1" dirty="0"/>
              <a:t>Systematic Barriers for the unhoused:</a:t>
            </a:r>
          </a:p>
          <a:p>
            <a:pPr marL="285750" indent="-285750" fontAlgn="base">
              <a:buFont typeface="Arial" panose="020B0604020202020204" pitchFamily="34" charset="0"/>
              <a:buChar char="•"/>
            </a:pPr>
            <a:r>
              <a:rPr lang="en-US" dirty="0"/>
              <a:t>Medical stability (oxygen needs)</a:t>
            </a:r>
          </a:p>
          <a:p>
            <a:pPr marL="285750" indent="-285750" fontAlgn="base">
              <a:buFont typeface="Arial" panose="020B0604020202020204" pitchFamily="34" charset="0"/>
              <a:buChar char="•"/>
            </a:pPr>
            <a:r>
              <a:rPr lang="en-US" dirty="0"/>
              <a:t>Personal identification status</a:t>
            </a:r>
          </a:p>
          <a:p>
            <a:pPr marL="285750" indent="-285750" fontAlgn="base">
              <a:buFont typeface="Arial" panose="020B0604020202020204" pitchFamily="34" charset="0"/>
              <a:buChar char="•"/>
            </a:pPr>
            <a:r>
              <a:rPr lang="en-US" dirty="0"/>
              <a:t>Families</a:t>
            </a:r>
          </a:p>
          <a:p>
            <a:pPr marL="285750" indent="-285750" fontAlgn="base">
              <a:buFont typeface="Arial" panose="020B0604020202020204" pitchFamily="34" charset="0"/>
              <a:buChar char="•"/>
            </a:pPr>
            <a:r>
              <a:rPr lang="en-US" dirty="0"/>
              <a:t>Past trauma</a:t>
            </a:r>
          </a:p>
          <a:p>
            <a:pPr marL="285750" indent="-285750" fontAlgn="base">
              <a:buFont typeface="Arial" panose="020B0604020202020204" pitchFamily="34" charset="0"/>
              <a:buChar char="•"/>
            </a:pPr>
            <a:r>
              <a:rPr lang="en-US" dirty="0"/>
              <a:t>Any criminal record</a:t>
            </a:r>
          </a:p>
        </p:txBody>
      </p:sp>
      <p:pic>
        <p:nvPicPr>
          <p:cNvPr id="10" name="Picture 9"/>
          <p:cNvPicPr>
            <a:picLocks noChangeAspect="1"/>
          </p:cNvPicPr>
          <p:nvPr/>
        </p:nvPicPr>
        <p:blipFill>
          <a:blip r:embed="rId2"/>
          <a:stretch>
            <a:fillRect/>
          </a:stretch>
        </p:blipFill>
        <p:spPr>
          <a:xfrm>
            <a:off x="9601199" y="6439593"/>
            <a:ext cx="1301289" cy="418407"/>
          </a:xfrm>
          <a:prstGeom prst="rect">
            <a:avLst/>
          </a:prstGeom>
        </p:spPr>
      </p:pic>
    </p:spTree>
    <p:extLst>
      <p:ext uri="{BB962C8B-B14F-4D97-AF65-F5344CB8AC3E}">
        <p14:creationId xmlns:p14="http://schemas.microsoft.com/office/powerpoint/2010/main" val="109840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318" y="1629294"/>
            <a:ext cx="10047767" cy="2103121"/>
          </a:xfrm>
        </p:spPr>
        <p:txBody>
          <a:bodyPr/>
          <a:lstStyle/>
          <a:p>
            <a:r>
              <a:rPr lang="en-US" dirty="0"/>
              <a:t>Patient Story:</a:t>
            </a:r>
            <a:br>
              <a:rPr lang="en-US" dirty="0"/>
            </a:br>
            <a:r>
              <a:rPr lang="en-US" u="sng" dirty="0">
                <a:hlinkClick r:id="rId2"/>
              </a:rPr>
              <a:t>https://www.uchealth.org/today/homeless-find-path-to-housing-and-better-health-in-denver/</a:t>
            </a:r>
            <a:endParaRPr lang="en-US" dirty="0"/>
          </a:p>
        </p:txBody>
      </p:sp>
      <p:sp>
        <p:nvSpPr>
          <p:cNvPr id="3" name="Slide Number Placeholder 2"/>
          <p:cNvSpPr>
            <a:spLocks noGrp="1"/>
          </p:cNvSpPr>
          <p:nvPr>
            <p:ph type="sldNum" sz="quarter" idx="4"/>
          </p:nvPr>
        </p:nvSpPr>
        <p:spPr/>
        <p:txBody>
          <a:bodyPr/>
          <a:lstStyle/>
          <a:p>
            <a:fld id="{1E5366A3-0E00-430A-B059-971E374C0C45}" type="slidenum">
              <a:rPr lang="en-US" smtClean="0"/>
              <a:pPr/>
              <a:t>12</a:t>
            </a:fld>
            <a:endParaRPr lang="en-US" normalizeH="1" dirty="0"/>
          </a:p>
        </p:txBody>
      </p:sp>
      <p:pic>
        <p:nvPicPr>
          <p:cNvPr id="4" name="Picture 3"/>
          <p:cNvPicPr>
            <a:picLocks noChangeAspect="1"/>
          </p:cNvPicPr>
          <p:nvPr/>
        </p:nvPicPr>
        <p:blipFill>
          <a:blip r:embed="rId3"/>
          <a:stretch>
            <a:fillRect/>
          </a:stretch>
        </p:blipFill>
        <p:spPr>
          <a:xfrm>
            <a:off x="9609511" y="6415429"/>
            <a:ext cx="1301289" cy="418407"/>
          </a:xfrm>
          <a:prstGeom prst="rect">
            <a:avLst/>
          </a:prstGeom>
        </p:spPr>
      </p:pic>
    </p:spTree>
    <p:extLst>
      <p:ext uri="{BB962C8B-B14F-4D97-AF65-F5344CB8AC3E}">
        <p14:creationId xmlns:p14="http://schemas.microsoft.com/office/powerpoint/2010/main" val="39855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CE751D-53F3-E797-570A-76588E00010A}"/>
              </a:ext>
            </a:extLst>
          </p:cNvPr>
          <p:cNvSpPr>
            <a:spLocks noGrp="1"/>
          </p:cNvSpPr>
          <p:nvPr>
            <p:ph type="title"/>
          </p:nvPr>
        </p:nvSpPr>
        <p:spPr>
          <a:xfrm>
            <a:off x="457631" y="446592"/>
            <a:ext cx="5501210" cy="750441"/>
          </a:xfrm>
        </p:spPr>
        <p:txBody>
          <a:bodyPr/>
          <a:lstStyle/>
          <a:p>
            <a:r>
              <a:rPr lang="en-US" sz="2000" dirty="0"/>
              <a:t>Results of a Qualitative Program Evaluation of the Housing Transitions Team (HTT)</a:t>
            </a:r>
          </a:p>
        </p:txBody>
      </p:sp>
      <p:sp>
        <p:nvSpPr>
          <p:cNvPr id="7" name="Text Placeholder 6">
            <a:extLst>
              <a:ext uri="{FF2B5EF4-FFF2-40B4-BE49-F238E27FC236}">
                <a16:creationId xmlns:a16="http://schemas.microsoft.com/office/drawing/2014/main" id="{48D25C24-0C25-76AA-B8D9-164A2EC9043C}"/>
              </a:ext>
            </a:extLst>
          </p:cNvPr>
          <p:cNvSpPr>
            <a:spLocks noGrp="1"/>
          </p:cNvSpPr>
          <p:nvPr>
            <p:ph type="body" sz="quarter" idx="14"/>
          </p:nvPr>
        </p:nvSpPr>
        <p:spPr>
          <a:xfrm>
            <a:off x="456580" y="1329513"/>
            <a:ext cx="5512420" cy="457723"/>
          </a:xfrm>
        </p:spPr>
        <p:txBody>
          <a:bodyPr/>
          <a:lstStyle/>
          <a:p>
            <a:r>
              <a:rPr lang="en-US" dirty="0"/>
              <a:t>Methodology:</a:t>
            </a:r>
          </a:p>
        </p:txBody>
      </p:sp>
      <p:sp>
        <p:nvSpPr>
          <p:cNvPr id="13" name="Slide Number Placeholder 12">
            <a:extLst>
              <a:ext uri="{FF2B5EF4-FFF2-40B4-BE49-F238E27FC236}">
                <a16:creationId xmlns:a16="http://schemas.microsoft.com/office/drawing/2014/main" id="{F1C4366A-761F-6259-A260-E01EF6A5B6CD}"/>
              </a:ext>
            </a:extLst>
          </p:cNvPr>
          <p:cNvSpPr>
            <a:spLocks noGrp="1"/>
          </p:cNvSpPr>
          <p:nvPr>
            <p:ph type="sldNum" sz="quarter" idx="4"/>
          </p:nvPr>
        </p:nvSpPr>
        <p:spPr/>
        <p:txBody>
          <a:bodyPr/>
          <a:lstStyle/>
          <a:p>
            <a:fld id="{1E5366A3-0E00-430A-B059-971E374C0C45}" type="slidenum">
              <a:rPr lang="en-US" smtClean="0"/>
              <a:pPr/>
              <a:t>2</a:t>
            </a:fld>
            <a:endParaRPr lang="en-US" normalizeH="1" dirty="0"/>
          </a:p>
        </p:txBody>
      </p:sp>
      <p:sp>
        <p:nvSpPr>
          <p:cNvPr id="9" name="Text Placeholder 8">
            <a:extLst>
              <a:ext uri="{FF2B5EF4-FFF2-40B4-BE49-F238E27FC236}">
                <a16:creationId xmlns:a16="http://schemas.microsoft.com/office/drawing/2014/main" id="{0205BBB9-1624-97A2-82FB-4114144150B4}"/>
              </a:ext>
            </a:extLst>
          </p:cNvPr>
          <p:cNvSpPr>
            <a:spLocks noGrp="1"/>
          </p:cNvSpPr>
          <p:nvPr>
            <p:ph type="body" sz="quarter" idx="15"/>
          </p:nvPr>
        </p:nvSpPr>
        <p:spPr>
          <a:xfrm>
            <a:off x="465773" y="1787236"/>
            <a:ext cx="5513387" cy="2660074"/>
          </a:xfrm>
        </p:spPr>
        <p:txBody>
          <a:bodyPr/>
          <a:lstStyle/>
          <a:p>
            <a:r>
              <a:rPr lang="en-US" dirty="0"/>
              <a:t>Developed an interview guide using a dissemination and implementation research framework (PRISM)</a:t>
            </a:r>
          </a:p>
          <a:p>
            <a:r>
              <a:rPr lang="en-US" dirty="0"/>
              <a:t>Conducted semi-structured interviews with 15 stakeholders:</a:t>
            </a:r>
          </a:p>
          <a:p>
            <a:pPr lvl="1"/>
            <a:r>
              <a:rPr lang="en-US" dirty="0"/>
              <a:t>3 HTT social workers</a:t>
            </a:r>
          </a:p>
          <a:p>
            <a:pPr lvl="1"/>
            <a:r>
              <a:rPr lang="en-US" dirty="0"/>
              <a:t>3 non-HTT specialty social workers at UCH</a:t>
            </a:r>
          </a:p>
          <a:p>
            <a:pPr lvl="1"/>
            <a:r>
              <a:rPr lang="en-US" dirty="0"/>
              <a:t>3 community partners</a:t>
            </a:r>
          </a:p>
          <a:p>
            <a:pPr lvl="1"/>
            <a:r>
              <a:rPr lang="en-US" dirty="0"/>
              <a:t>3 members of administration</a:t>
            </a:r>
          </a:p>
          <a:p>
            <a:pPr lvl="1"/>
            <a:r>
              <a:rPr lang="en-US" dirty="0"/>
              <a:t>3 patients</a:t>
            </a:r>
          </a:p>
          <a:p>
            <a:r>
              <a:rPr lang="en-US" dirty="0"/>
              <a:t>Analyzed results using rapid qualitative methods </a:t>
            </a:r>
          </a:p>
          <a:p>
            <a:endParaRPr lang="en-US" dirty="0"/>
          </a:p>
        </p:txBody>
      </p:sp>
      <p:sp>
        <p:nvSpPr>
          <p:cNvPr id="2" name="Footer Placeholder 1">
            <a:extLst>
              <a:ext uri="{FF2B5EF4-FFF2-40B4-BE49-F238E27FC236}">
                <a16:creationId xmlns:a16="http://schemas.microsoft.com/office/drawing/2014/main" id="{7BAC26FD-6B1B-49E0-00D1-807168FEA2EA}"/>
              </a:ext>
            </a:extLst>
          </p:cNvPr>
          <p:cNvSpPr>
            <a:spLocks noGrp="1"/>
          </p:cNvSpPr>
          <p:nvPr>
            <p:ph type="ftr" sz="quarter" idx="3"/>
          </p:nvPr>
        </p:nvSpPr>
        <p:spPr/>
        <p:txBody>
          <a:bodyPr/>
          <a:lstStyle/>
          <a:p>
            <a:r>
              <a:rPr lang="en-US"/>
              <a:t>Set footer with Insert &gt; Header &amp; Footer</a:t>
            </a:r>
            <a:endParaRPr lang="en-US" dirty="0"/>
          </a:p>
        </p:txBody>
      </p:sp>
      <p:sp>
        <p:nvSpPr>
          <p:cNvPr id="4" name="Text Placeholder 3">
            <a:extLst>
              <a:ext uri="{FF2B5EF4-FFF2-40B4-BE49-F238E27FC236}">
                <a16:creationId xmlns:a16="http://schemas.microsoft.com/office/drawing/2014/main" id="{358A050A-BCD5-C7A8-BFE1-FCD48EB58048}"/>
              </a:ext>
            </a:extLst>
          </p:cNvPr>
          <p:cNvSpPr>
            <a:spLocks noGrp="1"/>
          </p:cNvSpPr>
          <p:nvPr>
            <p:ph type="body" sz="quarter" idx="17"/>
          </p:nvPr>
        </p:nvSpPr>
        <p:spPr>
          <a:xfrm>
            <a:off x="6564820" y="831274"/>
            <a:ext cx="5505436" cy="423948"/>
          </a:xfrm>
        </p:spPr>
        <p:txBody>
          <a:bodyPr/>
          <a:lstStyle/>
          <a:p>
            <a:r>
              <a:rPr lang="en-US" dirty="0"/>
              <a:t>Barriers</a:t>
            </a:r>
          </a:p>
          <a:p>
            <a:endParaRPr lang="en-US" dirty="0"/>
          </a:p>
        </p:txBody>
      </p:sp>
      <p:sp>
        <p:nvSpPr>
          <p:cNvPr id="8" name="Text Placeholder 7">
            <a:extLst>
              <a:ext uri="{FF2B5EF4-FFF2-40B4-BE49-F238E27FC236}">
                <a16:creationId xmlns:a16="http://schemas.microsoft.com/office/drawing/2014/main" id="{78725697-6003-A214-8409-55DA3698BDC4}"/>
              </a:ext>
            </a:extLst>
          </p:cNvPr>
          <p:cNvSpPr>
            <a:spLocks noGrp="1"/>
          </p:cNvSpPr>
          <p:nvPr>
            <p:ph type="body" sz="quarter" idx="18"/>
          </p:nvPr>
        </p:nvSpPr>
        <p:spPr>
          <a:xfrm>
            <a:off x="6577189" y="1255223"/>
            <a:ext cx="5513387" cy="3192087"/>
          </a:xfrm>
        </p:spPr>
        <p:txBody>
          <a:bodyPr/>
          <a:lstStyle/>
          <a:p>
            <a:pPr lvl="1"/>
            <a:r>
              <a:rPr lang="en-US" dirty="0"/>
              <a:t>Barriers to the team doing their work effectively include:  a lack of resources in the community (housing in particular), team members’ values and goals do not always align with those of the hospital (which is focused on discharge/throughput)</a:t>
            </a:r>
          </a:p>
          <a:p>
            <a:pPr lvl="1"/>
            <a:r>
              <a:rPr lang="en-US" dirty="0"/>
              <a:t>Overall, clarity on the role of the HTT and the tier system, expansion of their efforts, and standardization around the referrals and feedback process are what came up most often.</a:t>
            </a:r>
          </a:p>
          <a:p>
            <a:r>
              <a:rPr lang="en-US" dirty="0"/>
              <a:t>Direct Quotes:</a:t>
            </a:r>
          </a:p>
          <a:p>
            <a:r>
              <a:rPr lang="en-US" dirty="0"/>
              <a:t>“They probably don’t have enough funding”</a:t>
            </a:r>
          </a:p>
          <a:p>
            <a:r>
              <a:rPr lang="en-US" dirty="0"/>
              <a:t>“Community barriers that exist just for unhoused individuals in general”</a:t>
            </a:r>
          </a:p>
          <a:p>
            <a:r>
              <a:rPr lang="en-US" dirty="0"/>
              <a:t>“Exposing it more to the rest of the UC Health system”</a:t>
            </a:r>
          </a:p>
          <a:p>
            <a:endParaRPr lang="en-US" dirty="0"/>
          </a:p>
          <a:p>
            <a:pPr marL="214312" lvl="1" indent="0" algn="ctr">
              <a:buNone/>
            </a:pPr>
            <a:r>
              <a:rPr lang="en-US" i="1" dirty="0"/>
              <a:t>Note that we asked patients what we could do to improve the team/how they would design a team to help with housing issues.  Without exception they said they would design a team exactly like the one in place, and that they had no suggestions for improvement.</a:t>
            </a:r>
            <a:endParaRPr lang="en-US" dirty="0"/>
          </a:p>
          <a:p>
            <a:pPr lvl="1"/>
            <a:endParaRPr lang="en-US" dirty="0"/>
          </a:p>
        </p:txBody>
      </p:sp>
      <p:sp>
        <p:nvSpPr>
          <p:cNvPr id="6" name="TextBox 5">
            <a:extLst>
              <a:ext uri="{FF2B5EF4-FFF2-40B4-BE49-F238E27FC236}">
                <a16:creationId xmlns:a16="http://schemas.microsoft.com/office/drawing/2014/main" id="{4FD45EC7-4A59-F56B-2972-77823763CD56}"/>
              </a:ext>
            </a:extLst>
          </p:cNvPr>
          <p:cNvSpPr txBox="1"/>
          <p:nvPr/>
        </p:nvSpPr>
        <p:spPr>
          <a:xfrm>
            <a:off x="4535179" y="-49095"/>
            <a:ext cx="0" cy="0"/>
          </a:xfrm>
          <a:prstGeom prst="rect">
            <a:avLst/>
          </a:prstGeom>
          <a:noFill/>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sp>
        <p:nvSpPr>
          <p:cNvPr id="3" name="Rounded Rectangle 2"/>
          <p:cNvSpPr/>
          <p:nvPr/>
        </p:nvSpPr>
        <p:spPr>
          <a:xfrm>
            <a:off x="6691745" y="4538749"/>
            <a:ext cx="5569528" cy="1205346"/>
          </a:xfrm>
          <a:prstGeom prst="roundRect">
            <a:avLst/>
          </a:prstGeom>
          <a:no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9543010" y="6439593"/>
            <a:ext cx="1301289" cy="418407"/>
          </a:xfrm>
          <a:prstGeom prst="rect">
            <a:avLst/>
          </a:prstGeom>
        </p:spPr>
      </p:pic>
    </p:spTree>
    <p:extLst>
      <p:ext uri="{BB962C8B-B14F-4D97-AF65-F5344CB8AC3E}">
        <p14:creationId xmlns:p14="http://schemas.microsoft.com/office/powerpoint/2010/main" val="75764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30" y="446592"/>
            <a:ext cx="11267641" cy="451183"/>
          </a:xfrm>
        </p:spPr>
        <p:txBody>
          <a:bodyPr/>
          <a:lstStyle/>
          <a:p>
            <a:r>
              <a:rPr lang="en-US" dirty="0"/>
              <a:t>Results: Direct Quotes</a:t>
            </a:r>
          </a:p>
        </p:txBody>
      </p:sp>
      <p:sp>
        <p:nvSpPr>
          <p:cNvPr id="3" name="Slide Number Placeholder 2"/>
          <p:cNvSpPr>
            <a:spLocks noGrp="1"/>
          </p:cNvSpPr>
          <p:nvPr>
            <p:ph type="sldNum" sz="quarter" idx="4"/>
          </p:nvPr>
        </p:nvSpPr>
        <p:spPr/>
        <p:txBody>
          <a:bodyPr/>
          <a:lstStyle/>
          <a:p>
            <a:fld id="{1E5366A3-0E00-430A-B059-971E374C0C45}" type="slidenum">
              <a:rPr lang="en-US" smtClean="0"/>
              <a:pPr/>
              <a:t>3</a:t>
            </a:fld>
            <a:endParaRPr lang="en-US" normalizeH="1" dirty="0"/>
          </a:p>
        </p:txBody>
      </p:sp>
      <p:sp>
        <p:nvSpPr>
          <p:cNvPr id="4" name="Text Placeholder 3"/>
          <p:cNvSpPr>
            <a:spLocks noGrp="1"/>
          </p:cNvSpPr>
          <p:nvPr>
            <p:ph type="body" sz="quarter" idx="15"/>
          </p:nvPr>
        </p:nvSpPr>
        <p:spPr>
          <a:xfrm>
            <a:off x="457629" y="1030254"/>
            <a:ext cx="11267641" cy="4896753"/>
          </a:xfrm>
        </p:spPr>
        <p:txBody>
          <a:bodyPr/>
          <a:lstStyle/>
          <a:p>
            <a:r>
              <a:rPr lang="en-US" b="1" dirty="0"/>
              <a:t>Community Partners:</a:t>
            </a:r>
          </a:p>
          <a:p>
            <a:pPr>
              <a:spcAft>
                <a:spcPts val="1200"/>
              </a:spcAft>
            </a:pPr>
            <a:r>
              <a:rPr lang="en-US" dirty="0"/>
              <a:t>“They [the HTT team] collaborate on typically more complex individuals than just the folks that come in and out of our main clinic.  There is usually a lot of advocacy and a lot of really intentional approach to coordination that they do.  And that’s really the approach needed for some of our more complex folks … The HTT team really is able to kind of make traction on those individuals needing extra layers of resources.”</a:t>
            </a:r>
          </a:p>
          <a:p>
            <a:pPr>
              <a:spcAft>
                <a:spcPts val="1200"/>
              </a:spcAft>
            </a:pPr>
            <a:r>
              <a:rPr lang="en-US" dirty="0"/>
              <a:t>“I wish every hospital had UC Health’s HTT team.”</a:t>
            </a:r>
          </a:p>
          <a:p>
            <a:pPr>
              <a:spcAft>
                <a:spcPts val="1200"/>
              </a:spcAft>
            </a:pPr>
            <a:r>
              <a:rPr lang="en-US" dirty="0"/>
              <a:t>“They all are wonderful to work with. I really can’t say enough good things about that team.”</a:t>
            </a:r>
          </a:p>
          <a:p>
            <a:endParaRPr lang="en-US" b="1" dirty="0"/>
          </a:p>
          <a:p>
            <a:r>
              <a:rPr lang="en-US" b="1" dirty="0"/>
              <a:t>Administration:</a:t>
            </a:r>
          </a:p>
          <a:p>
            <a:pPr>
              <a:spcAft>
                <a:spcPts val="1200"/>
              </a:spcAft>
            </a:pPr>
            <a:r>
              <a:rPr lang="en-US" dirty="0"/>
              <a:t>“It's a huge value add to have a team that actually set the time and do a more thorough assessment and build that relationship [with a patient].”</a:t>
            </a:r>
          </a:p>
          <a:p>
            <a:pPr>
              <a:spcAft>
                <a:spcPts val="1200"/>
              </a:spcAft>
            </a:pPr>
            <a:r>
              <a:rPr lang="en-US" dirty="0"/>
              <a:t>“The team that has been hired is specifically a success. I think they're very passionate. They're very knowledgeable. I think that they understand the population. I also think that they have gone above and beyond to really do the relationship building with other community providers.”</a:t>
            </a:r>
          </a:p>
          <a:p>
            <a:endParaRPr lang="en-US" b="1" dirty="0"/>
          </a:p>
          <a:p>
            <a:r>
              <a:rPr lang="en-US" b="1" dirty="0"/>
              <a:t>Patients:</a:t>
            </a:r>
          </a:p>
          <a:p>
            <a:pPr>
              <a:spcAft>
                <a:spcPts val="1200"/>
              </a:spcAft>
            </a:pPr>
            <a:r>
              <a:rPr lang="en-US" dirty="0"/>
              <a:t> “I believe that at that point in time what I was going through, that they saved my life …  They’re a godsend. I don't know how else to explain it.”</a:t>
            </a:r>
          </a:p>
          <a:p>
            <a:pPr>
              <a:spcAft>
                <a:spcPts val="1200"/>
              </a:spcAft>
            </a:pPr>
            <a:r>
              <a:rPr lang="en-US" dirty="0"/>
              <a:t>“They actually made sure that I was going to be okay. I mean, actually right now, today as I sit here and talk to you about it, it almost brings me to tears.”</a:t>
            </a:r>
          </a:p>
          <a:p>
            <a:endParaRPr lang="en-US" b="1" dirty="0"/>
          </a:p>
        </p:txBody>
      </p:sp>
      <p:sp>
        <p:nvSpPr>
          <p:cNvPr id="5" name="Footer Placeholder 4"/>
          <p:cNvSpPr>
            <a:spLocks noGrp="1"/>
          </p:cNvSpPr>
          <p:nvPr>
            <p:ph type="ftr" sz="quarter" idx="3"/>
          </p:nvPr>
        </p:nvSpPr>
        <p:spPr/>
        <p:txBody>
          <a:bodyPr/>
          <a:lstStyle/>
          <a:p>
            <a:r>
              <a:rPr lang="en-US"/>
              <a:t>Set footer with Insert &gt; Header &amp; Footer</a:t>
            </a:r>
            <a:endParaRPr lang="en-US" dirty="0"/>
          </a:p>
        </p:txBody>
      </p:sp>
      <p:pic>
        <p:nvPicPr>
          <p:cNvPr id="7" name="Picture 6"/>
          <p:cNvPicPr>
            <a:picLocks noChangeAspect="1"/>
          </p:cNvPicPr>
          <p:nvPr/>
        </p:nvPicPr>
        <p:blipFill>
          <a:blip r:embed="rId2"/>
          <a:stretch>
            <a:fillRect/>
          </a:stretch>
        </p:blipFill>
        <p:spPr>
          <a:xfrm>
            <a:off x="9601199" y="6412479"/>
            <a:ext cx="1301289" cy="418407"/>
          </a:xfrm>
          <a:prstGeom prst="rect">
            <a:avLst/>
          </a:prstGeom>
        </p:spPr>
      </p:pic>
    </p:spTree>
    <p:extLst>
      <p:ext uri="{BB962C8B-B14F-4D97-AF65-F5344CB8AC3E}">
        <p14:creationId xmlns:p14="http://schemas.microsoft.com/office/powerpoint/2010/main" val="157168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30" y="446592"/>
            <a:ext cx="11267641" cy="451183"/>
          </a:xfrm>
        </p:spPr>
        <p:txBody>
          <a:bodyPr/>
          <a:lstStyle/>
          <a:p>
            <a:r>
              <a:rPr lang="en-US" dirty="0"/>
              <a:t>Results: Direct Quotes</a:t>
            </a:r>
          </a:p>
        </p:txBody>
      </p:sp>
      <p:sp>
        <p:nvSpPr>
          <p:cNvPr id="3" name="Slide Number Placeholder 2"/>
          <p:cNvSpPr>
            <a:spLocks noGrp="1"/>
          </p:cNvSpPr>
          <p:nvPr>
            <p:ph type="sldNum" sz="quarter" idx="4"/>
          </p:nvPr>
        </p:nvSpPr>
        <p:spPr/>
        <p:txBody>
          <a:bodyPr/>
          <a:lstStyle/>
          <a:p>
            <a:fld id="{1E5366A3-0E00-430A-B059-971E374C0C45}" type="slidenum">
              <a:rPr lang="en-US" smtClean="0"/>
              <a:pPr/>
              <a:t>4</a:t>
            </a:fld>
            <a:endParaRPr lang="en-US" normalizeH="1" dirty="0"/>
          </a:p>
        </p:txBody>
      </p:sp>
      <p:sp>
        <p:nvSpPr>
          <p:cNvPr id="4" name="Text Placeholder 3"/>
          <p:cNvSpPr>
            <a:spLocks noGrp="1"/>
          </p:cNvSpPr>
          <p:nvPr>
            <p:ph type="body" sz="quarter" idx="15"/>
          </p:nvPr>
        </p:nvSpPr>
        <p:spPr>
          <a:xfrm>
            <a:off x="457629" y="1030255"/>
            <a:ext cx="11267641" cy="4762686"/>
          </a:xfrm>
        </p:spPr>
        <p:txBody>
          <a:bodyPr/>
          <a:lstStyle/>
          <a:p>
            <a:endParaRPr lang="en-US" b="1" dirty="0"/>
          </a:p>
          <a:p>
            <a:r>
              <a:rPr lang="en-US" b="1" dirty="0"/>
              <a:t>Non-HTT Social Workers:</a:t>
            </a:r>
          </a:p>
          <a:p>
            <a:pPr>
              <a:spcAft>
                <a:spcPts val="1200"/>
              </a:spcAft>
            </a:pPr>
            <a:r>
              <a:rPr lang="en-US" dirty="0"/>
              <a:t>“They get involved in a patient's care, but they are not just like, ‘Okay. We will only focus on housing, and then that's it.’ They partner with that social worker that they're working with … [They] really help make a plan around the whole patient and every kind of aspect of care, not just specifically housing, which is extremely helpful. And maybe[they] identify barriers that people may not be noticing.”</a:t>
            </a:r>
          </a:p>
          <a:p>
            <a:pPr>
              <a:spcAft>
                <a:spcPts val="1200"/>
              </a:spcAft>
            </a:pPr>
            <a:r>
              <a:rPr lang="en-US" dirty="0"/>
              <a:t>“Understanding and actually having the ability to follow those patients and to have seen a lot of those [community] sites in person … gives them a greater understanding of helping with that transition [at discharge].”</a:t>
            </a:r>
          </a:p>
          <a:p>
            <a:pPr>
              <a:spcAft>
                <a:spcPts val="1200"/>
              </a:spcAft>
            </a:pPr>
            <a:r>
              <a:rPr lang="en-US" dirty="0"/>
              <a:t>“I personally have loved the collaboration. I find it extremely helpful.”</a:t>
            </a:r>
          </a:p>
          <a:p>
            <a:pPr>
              <a:spcAft>
                <a:spcPts val="1200"/>
              </a:spcAft>
            </a:pPr>
            <a:r>
              <a:rPr lang="en-US" dirty="0"/>
              <a:t>“Their services are so greatly needed.  They’re obviously filling a huge gap that we've had for a long time.  I hope to continue to see this program grow.”</a:t>
            </a:r>
          </a:p>
          <a:p>
            <a:pPr>
              <a:spcAft>
                <a:spcPts val="1200"/>
              </a:spcAft>
            </a:pPr>
            <a:r>
              <a:rPr lang="en-US" dirty="0"/>
              <a:t>“When HTT came in, my population just was cut in half almost, because they weren’t just referring patients to Comitis, like I was, but they were meeting patients at Comitis and at all levels of care. And the patients really wanted to see them there and advocate, and build a relationship more than filling a role.”</a:t>
            </a:r>
          </a:p>
          <a:p>
            <a:pPr>
              <a:spcAft>
                <a:spcPts val="1200"/>
              </a:spcAft>
            </a:pPr>
            <a:r>
              <a:rPr lang="en-US" dirty="0"/>
              <a:t>“They’re valuable too. They teach you a ton. And they’re always willing to try to keep teaching.”</a:t>
            </a:r>
          </a:p>
          <a:p>
            <a:pPr>
              <a:spcAft>
                <a:spcPts val="1200"/>
              </a:spcAft>
            </a:pPr>
            <a:r>
              <a:rPr lang="en-US" dirty="0"/>
              <a:t> “I’m just really grateful for them.”</a:t>
            </a:r>
          </a:p>
          <a:p>
            <a:endParaRPr lang="en-US" dirty="0"/>
          </a:p>
          <a:p>
            <a:endParaRPr lang="en-US" b="1" dirty="0"/>
          </a:p>
        </p:txBody>
      </p:sp>
      <p:sp>
        <p:nvSpPr>
          <p:cNvPr id="5" name="Footer Placeholder 4"/>
          <p:cNvSpPr>
            <a:spLocks noGrp="1"/>
          </p:cNvSpPr>
          <p:nvPr>
            <p:ph type="ftr" sz="quarter" idx="3"/>
          </p:nvPr>
        </p:nvSpPr>
        <p:spPr/>
        <p:txBody>
          <a:bodyPr/>
          <a:lstStyle/>
          <a:p>
            <a:r>
              <a:rPr lang="en-US"/>
              <a:t>Set footer with Insert &gt; Header &amp; Footer</a:t>
            </a:r>
            <a:endParaRPr lang="en-US" dirty="0"/>
          </a:p>
        </p:txBody>
      </p:sp>
      <p:pic>
        <p:nvPicPr>
          <p:cNvPr id="7" name="Picture 6"/>
          <p:cNvPicPr>
            <a:picLocks noChangeAspect="1"/>
          </p:cNvPicPr>
          <p:nvPr/>
        </p:nvPicPr>
        <p:blipFill>
          <a:blip r:embed="rId2"/>
          <a:stretch>
            <a:fillRect/>
          </a:stretch>
        </p:blipFill>
        <p:spPr>
          <a:xfrm>
            <a:off x="9534697" y="6368917"/>
            <a:ext cx="1301289" cy="418407"/>
          </a:xfrm>
          <a:prstGeom prst="rect">
            <a:avLst/>
          </a:prstGeom>
        </p:spPr>
      </p:pic>
    </p:spTree>
    <p:extLst>
      <p:ext uri="{BB962C8B-B14F-4D97-AF65-F5344CB8AC3E}">
        <p14:creationId xmlns:p14="http://schemas.microsoft.com/office/powerpoint/2010/main" val="41530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erson standing on a rock&#10;&#10;Description automatically generated with medium confidence">
            <a:extLst>
              <a:ext uri="{FF2B5EF4-FFF2-40B4-BE49-F238E27FC236}">
                <a16:creationId xmlns:a16="http://schemas.microsoft.com/office/drawing/2014/main" id="{B7C64395-7DCD-9601-FD9F-225388F767C6}"/>
              </a:ext>
            </a:extLst>
          </p:cNvPr>
          <p:cNvPicPr>
            <a:picLocks noGrp="1" noChangeAspect="1"/>
          </p:cNvPicPr>
          <p:nvPr>
            <p:ph type="pic" sz="quarter" idx="17"/>
          </p:nvPr>
        </p:nvPicPr>
        <p:blipFill>
          <a:blip r:embed="rId2"/>
          <a:srcRect l="16724" r="16724"/>
          <a:stretch>
            <a:fillRect/>
          </a:stretch>
        </p:blipFill>
        <p:spPr>
          <a:xfrm>
            <a:off x="6215063" y="58189"/>
            <a:ext cx="5976937" cy="6888163"/>
          </a:xfrm>
        </p:spPr>
      </p:pic>
      <p:sp>
        <p:nvSpPr>
          <p:cNvPr id="5" name="Title 4">
            <a:extLst>
              <a:ext uri="{FF2B5EF4-FFF2-40B4-BE49-F238E27FC236}">
                <a16:creationId xmlns:a16="http://schemas.microsoft.com/office/drawing/2014/main" id="{53CE751D-53F3-E797-570A-76588E00010A}"/>
              </a:ext>
            </a:extLst>
          </p:cNvPr>
          <p:cNvSpPr>
            <a:spLocks noGrp="1"/>
          </p:cNvSpPr>
          <p:nvPr>
            <p:ph type="title"/>
          </p:nvPr>
        </p:nvSpPr>
        <p:spPr>
          <a:xfrm>
            <a:off x="457630" y="446592"/>
            <a:ext cx="5511369" cy="692252"/>
          </a:xfrm>
        </p:spPr>
        <p:txBody>
          <a:bodyPr/>
          <a:lstStyle/>
          <a:p>
            <a:r>
              <a:rPr lang="en-US" dirty="0"/>
              <a:t>Qualitative Summary of the results</a:t>
            </a:r>
          </a:p>
        </p:txBody>
      </p:sp>
      <p:sp>
        <p:nvSpPr>
          <p:cNvPr id="7" name="Text Placeholder 6">
            <a:extLst>
              <a:ext uri="{FF2B5EF4-FFF2-40B4-BE49-F238E27FC236}">
                <a16:creationId xmlns:a16="http://schemas.microsoft.com/office/drawing/2014/main" id="{48D25C24-0C25-76AA-B8D9-164A2EC9043C}"/>
              </a:ext>
            </a:extLst>
          </p:cNvPr>
          <p:cNvSpPr>
            <a:spLocks noGrp="1"/>
          </p:cNvSpPr>
          <p:nvPr>
            <p:ph type="body" sz="quarter" idx="14"/>
          </p:nvPr>
        </p:nvSpPr>
        <p:spPr>
          <a:xfrm>
            <a:off x="456580" y="1055716"/>
            <a:ext cx="5512420" cy="3333403"/>
          </a:xfrm>
        </p:spPr>
        <p:txBody>
          <a:bodyPr/>
          <a:lstStyle/>
          <a:p>
            <a:r>
              <a:rPr lang="en-US" b="1" dirty="0"/>
              <a:t>Summary of results:</a:t>
            </a:r>
            <a:endParaRPr lang="en-US" dirty="0"/>
          </a:p>
          <a:p>
            <a:r>
              <a:rPr lang="en-US" dirty="0"/>
              <a:t>Interviewees were overwhelmingly positive about the impacts of the HTT, both as it relates to patient care and in terms of positive benefits for members of social work at UCH, community partners, and other hospitals in the Denver and Aurora area.  </a:t>
            </a:r>
          </a:p>
          <a:p>
            <a:r>
              <a:rPr lang="en-US" dirty="0"/>
              <a:t>The team is meeting needs for coordination of care, facilitating transitions of care, and preventing readmissions.  </a:t>
            </a:r>
          </a:p>
          <a:p>
            <a:r>
              <a:rPr lang="en-US" dirty="0"/>
              <a:t>The team especially benefits people with complex healthcare and social needs.</a:t>
            </a:r>
          </a:p>
          <a:p>
            <a:endParaRPr lang="en-US" dirty="0"/>
          </a:p>
        </p:txBody>
      </p:sp>
      <p:sp>
        <p:nvSpPr>
          <p:cNvPr id="13" name="Slide Number Placeholder 12">
            <a:extLst>
              <a:ext uri="{FF2B5EF4-FFF2-40B4-BE49-F238E27FC236}">
                <a16:creationId xmlns:a16="http://schemas.microsoft.com/office/drawing/2014/main" id="{F1C4366A-761F-6259-A260-E01EF6A5B6CD}"/>
              </a:ext>
            </a:extLst>
          </p:cNvPr>
          <p:cNvSpPr>
            <a:spLocks noGrp="1"/>
          </p:cNvSpPr>
          <p:nvPr>
            <p:ph type="sldNum" sz="quarter" idx="4"/>
          </p:nvPr>
        </p:nvSpPr>
        <p:spPr/>
        <p:txBody>
          <a:bodyPr/>
          <a:lstStyle/>
          <a:p>
            <a:fld id="{1E5366A3-0E00-430A-B059-971E374C0C45}" type="slidenum">
              <a:rPr lang="en-US" smtClean="0"/>
              <a:pPr/>
              <a:t>5</a:t>
            </a:fld>
            <a:endParaRPr lang="en-US" normalizeH="1" dirty="0"/>
          </a:p>
        </p:txBody>
      </p:sp>
      <p:sp>
        <p:nvSpPr>
          <p:cNvPr id="2" name="Footer Placeholder 1">
            <a:extLst>
              <a:ext uri="{FF2B5EF4-FFF2-40B4-BE49-F238E27FC236}">
                <a16:creationId xmlns:a16="http://schemas.microsoft.com/office/drawing/2014/main" id="{7BAC26FD-6B1B-49E0-00D1-807168FEA2EA}"/>
              </a:ext>
            </a:extLst>
          </p:cNvPr>
          <p:cNvSpPr>
            <a:spLocks noGrp="1"/>
          </p:cNvSpPr>
          <p:nvPr>
            <p:ph type="ftr" sz="quarter" idx="3"/>
          </p:nvPr>
        </p:nvSpPr>
        <p:spPr>
          <a:xfrm>
            <a:off x="369888" y="6568083"/>
            <a:ext cx="5350522" cy="162643"/>
          </a:xfrm>
        </p:spPr>
        <p:txBody>
          <a:bodyPr/>
          <a:lstStyle/>
          <a:p>
            <a:endParaRPr lang="en-US" dirty="0"/>
          </a:p>
        </p:txBody>
      </p:sp>
      <p:sp>
        <p:nvSpPr>
          <p:cNvPr id="10" name="Text Placeholder 9">
            <a:extLst>
              <a:ext uri="{FF2B5EF4-FFF2-40B4-BE49-F238E27FC236}">
                <a16:creationId xmlns:a16="http://schemas.microsoft.com/office/drawing/2014/main" id="{2EC8A0B2-8851-14D1-C2AD-BDD79087C481}"/>
              </a:ext>
            </a:extLst>
          </p:cNvPr>
          <p:cNvSpPr>
            <a:spLocks noGrp="1"/>
          </p:cNvSpPr>
          <p:nvPr>
            <p:ph type="body" sz="quarter" idx="16"/>
          </p:nvPr>
        </p:nvSpPr>
        <p:spPr>
          <a:xfrm>
            <a:off x="369888" y="6302914"/>
            <a:ext cx="5610861" cy="189702"/>
          </a:xfrm>
        </p:spPr>
        <p:txBody>
          <a:bodyPr/>
          <a:lstStyle/>
          <a:p>
            <a:r>
              <a:rPr lang="en-US" dirty="0"/>
              <a:t>Qualitative study completed in full by Erin </a:t>
            </a:r>
            <a:r>
              <a:rPr lang="en-US" dirty="0" err="1"/>
              <a:t>Brendenberg</a:t>
            </a:r>
            <a:r>
              <a:rPr lang="en-US" dirty="0"/>
              <a:t>, Mandy Johnson and Michael </a:t>
            </a:r>
            <a:r>
              <a:rPr lang="en-US" dirty="0" err="1"/>
              <a:t>Castallarin</a:t>
            </a:r>
            <a:r>
              <a:rPr lang="en-US" dirty="0"/>
              <a:t> and Team</a:t>
            </a:r>
          </a:p>
        </p:txBody>
      </p:sp>
      <p:pic>
        <p:nvPicPr>
          <p:cNvPr id="11" name="Picture 10">
            <a:extLst>
              <a:ext uri="{FF2B5EF4-FFF2-40B4-BE49-F238E27FC236}">
                <a16:creationId xmlns:a16="http://schemas.microsoft.com/office/drawing/2014/main" id="{69CA1F01-E609-8C4D-AC65-320646878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sp>
        <p:nvSpPr>
          <p:cNvPr id="6" name="TextBox 5">
            <a:extLst>
              <a:ext uri="{FF2B5EF4-FFF2-40B4-BE49-F238E27FC236}">
                <a16:creationId xmlns:a16="http://schemas.microsoft.com/office/drawing/2014/main" id="{4FD45EC7-4A59-F56B-2972-77823763CD56}"/>
              </a:ext>
            </a:extLst>
          </p:cNvPr>
          <p:cNvSpPr txBox="1"/>
          <p:nvPr/>
        </p:nvSpPr>
        <p:spPr>
          <a:xfrm>
            <a:off x="4535179" y="-49095"/>
            <a:ext cx="0" cy="0"/>
          </a:xfrm>
          <a:prstGeom prst="rect">
            <a:avLst/>
          </a:prstGeom>
          <a:noFill/>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sp>
        <p:nvSpPr>
          <p:cNvPr id="14" name="Text Placeholder 8">
            <a:extLst>
              <a:ext uri="{FF2B5EF4-FFF2-40B4-BE49-F238E27FC236}">
                <a16:creationId xmlns:a16="http://schemas.microsoft.com/office/drawing/2014/main" id="{FBFF2BEF-C64A-F813-E439-2CB0B1ED792F}"/>
              </a:ext>
            </a:extLst>
          </p:cNvPr>
          <p:cNvSpPr txBox="1">
            <a:spLocks/>
          </p:cNvSpPr>
          <p:nvPr/>
        </p:nvSpPr>
        <p:spPr>
          <a:xfrm>
            <a:off x="6596420" y="357596"/>
            <a:ext cx="3400335" cy="1281103"/>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Tx/>
              <a:buNone/>
              <a:defRPr sz="1400" kern="1200">
                <a:solidFill>
                  <a:srgbClr val="000000"/>
                </a:solidFill>
                <a:latin typeface="Arial" panose="020B0604020202020204" pitchFamily="34" charset="0"/>
                <a:ea typeface="+mn-ea"/>
                <a:cs typeface="Arial" panose="020B0604020202020204" pitchFamily="34" charset="0"/>
              </a:defRPr>
            </a:lvl1pPr>
            <a:lvl2pPr marL="182880" indent="-182880" algn="l" defTabSz="914400" rtl="0" eaLnBrk="1" latinLnBrk="0" hangingPunct="1">
              <a:spcBef>
                <a:spcPts val="0"/>
              </a:spcBef>
              <a:spcAft>
                <a:spcPts val="600"/>
              </a:spcAft>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defRPr>
            </a:lvl2pPr>
            <a:lvl3pPr marL="365760" indent="-182880" algn="l" defTabSz="914400" rtl="0" eaLnBrk="1" latinLnBrk="0" hangingPunct="1">
              <a:spcBef>
                <a:spcPts val="0"/>
              </a:spcBef>
              <a:spcAft>
                <a:spcPts val="600"/>
              </a:spcAft>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defRPr>
            </a:lvl3pPr>
            <a:lvl4pPr marL="54864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rgbClr val="000000"/>
                </a:solidFill>
                <a:latin typeface="Arial" panose="020B0604020202020204" pitchFamily="34" charset="0"/>
                <a:ea typeface="+mn-ea"/>
                <a:cs typeface="Arial" panose="020B0604020202020204" pitchFamily="34" charset="0"/>
              </a:defRPr>
            </a:lvl4pPr>
            <a:lvl5pPr marL="731520" indent="-182880" algn="l" defTabSz="914400" rtl="0" eaLnBrk="1" latinLnBrk="0" hangingPunct="1">
              <a:spcBef>
                <a:spcPts val="0"/>
              </a:spcBef>
              <a:spcAft>
                <a:spcPts val="600"/>
              </a:spcAft>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defRPr>
            </a:lvl5pPr>
            <a:lvl6pPr marL="914400" indent="-18288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7pPr>
            <a:lvl8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8pPr>
            <a:lvl9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9pPr>
          </a:lstStyle>
          <a:p>
            <a:pPr lvl="1"/>
            <a:endParaRPr lang="en-US" dirty="0"/>
          </a:p>
          <a:p>
            <a:endParaRPr lang="en-US" dirty="0"/>
          </a:p>
        </p:txBody>
      </p:sp>
      <p:pic>
        <p:nvPicPr>
          <p:cNvPr id="12" name="Picture 11"/>
          <p:cNvPicPr>
            <a:picLocks noChangeAspect="1"/>
          </p:cNvPicPr>
          <p:nvPr/>
        </p:nvPicPr>
        <p:blipFill>
          <a:blip r:embed="rId4"/>
          <a:stretch>
            <a:fillRect/>
          </a:stretch>
        </p:blipFill>
        <p:spPr>
          <a:xfrm>
            <a:off x="9541356" y="6492616"/>
            <a:ext cx="1301289" cy="418407"/>
          </a:xfrm>
          <a:prstGeom prst="rect">
            <a:avLst/>
          </a:prstGeom>
        </p:spPr>
      </p:pic>
    </p:spTree>
    <p:extLst>
      <p:ext uri="{BB962C8B-B14F-4D97-AF65-F5344CB8AC3E}">
        <p14:creationId xmlns:p14="http://schemas.microsoft.com/office/powerpoint/2010/main" val="3802910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46089"/>
            <a:ext cx="11270479" cy="645594"/>
          </a:xfrm>
        </p:spPr>
        <p:txBody>
          <a:bodyPr/>
          <a:lstStyle/>
          <a:p>
            <a:r>
              <a:rPr lang="en-US" dirty="0"/>
              <a:t>Quantitative Data:</a:t>
            </a:r>
          </a:p>
        </p:txBody>
      </p:sp>
      <p:sp>
        <p:nvSpPr>
          <p:cNvPr id="3" name="Text Placeholder 2"/>
          <p:cNvSpPr>
            <a:spLocks noGrp="1"/>
          </p:cNvSpPr>
          <p:nvPr>
            <p:ph type="body" sz="quarter" idx="14"/>
          </p:nvPr>
        </p:nvSpPr>
        <p:spPr>
          <a:xfrm>
            <a:off x="457954" y="1091683"/>
            <a:ext cx="9995734" cy="2202023"/>
          </a:xfrm>
        </p:spPr>
        <p:txBody>
          <a:bodyPr/>
          <a:lstStyle/>
          <a:p>
            <a:r>
              <a:rPr lang="en-US" dirty="0"/>
              <a:t>Annual Data for 2022:</a:t>
            </a:r>
          </a:p>
          <a:p>
            <a:pPr marL="285750" indent="-285750">
              <a:buFont typeface="Arial" panose="020B0604020202020204" pitchFamily="34" charset="0"/>
              <a:buChar char="•"/>
            </a:pPr>
            <a:r>
              <a:rPr lang="en-US" dirty="0"/>
              <a:t>238 patients enrolled into HTT</a:t>
            </a:r>
          </a:p>
          <a:p>
            <a:pPr marL="690563" lvl="1" indent="-285750"/>
            <a:r>
              <a:rPr lang="en-US" sz="1800" dirty="0">
                <a:solidFill>
                  <a:schemeClr val="tx2"/>
                </a:solidFill>
              </a:rPr>
              <a:t>83% Medicaid</a:t>
            </a:r>
          </a:p>
          <a:p>
            <a:pPr marL="285750" indent="-285750">
              <a:buFont typeface="Arial" panose="020B0604020202020204" pitchFamily="34" charset="0"/>
              <a:buChar char="•"/>
            </a:pPr>
            <a:r>
              <a:rPr lang="en-US" dirty="0"/>
              <a:t>102 patients consulted to support but not enrolled in HTT (start date 4.1.2022)</a:t>
            </a:r>
          </a:p>
          <a:p>
            <a:pPr marL="285750" indent="-285750">
              <a:buFont typeface="Arial" panose="020B0604020202020204" pitchFamily="34" charset="0"/>
              <a:buChar char="•"/>
            </a:pPr>
            <a:r>
              <a:rPr lang="en-US" dirty="0"/>
              <a:t>40 patients housed</a:t>
            </a:r>
          </a:p>
          <a:p>
            <a:pPr marL="285750" indent="-285750">
              <a:buFont typeface="Arial" panose="020B0604020202020204" pitchFamily="34" charset="0"/>
              <a:buChar char="•"/>
            </a:pPr>
            <a:r>
              <a:rPr lang="en-US" dirty="0"/>
              <a:t>100+ community partnership meetings and collaboration</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1E5366A3-0E00-430A-B059-971E374C0C45}" type="slidenum">
              <a:rPr lang="en-US" smtClean="0"/>
              <a:pPr/>
              <a:t>6</a:t>
            </a:fld>
            <a:endParaRPr lang="en-US" normalizeH="1" dirty="0"/>
          </a:p>
        </p:txBody>
      </p:sp>
      <p:pic>
        <p:nvPicPr>
          <p:cNvPr id="5" name="Picture 4"/>
          <p:cNvPicPr>
            <a:picLocks noChangeAspect="1"/>
          </p:cNvPicPr>
          <p:nvPr/>
        </p:nvPicPr>
        <p:blipFill>
          <a:blip r:embed="rId2"/>
          <a:stretch>
            <a:fillRect/>
          </a:stretch>
        </p:blipFill>
        <p:spPr>
          <a:xfrm>
            <a:off x="9534697" y="6368917"/>
            <a:ext cx="1301289" cy="418407"/>
          </a:xfrm>
          <a:prstGeom prst="rect">
            <a:avLst/>
          </a:prstGeom>
        </p:spPr>
      </p:pic>
    </p:spTree>
    <p:extLst>
      <p:ext uri="{BB962C8B-B14F-4D97-AF65-F5344CB8AC3E}">
        <p14:creationId xmlns:p14="http://schemas.microsoft.com/office/powerpoint/2010/main" val="423444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CE751D-53F3-E797-570A-76588E00010A}"/>
              </a:ext>
            </a:extLst>
          </p:cNvPr>
          <p:cNvSpPr>
            <a:spLocks noGrp="1"/>
          </p:cNvSpPr>
          <p:nvPr>
            <p:ph type="title"/>
          </p:nvPr>
        </p:nvSpPr>
        <p:spPr>
          <a:xfrm>
            <a:off x="457630" y="446592"/>
            <a:ext cx="11267641" cy="551784"/>
          </a:xfrm>
        </p:spPr>
        <p:txBody>
          <a:bodyPr/>
          <a:lstStyle/>
          <a:p>
            <a:r>
              <a:rPr lang="en-US" dirty="0"/>
              <a:t>Quantitative Data Results:</a:t>
            </a:r>
          </a:p>
        </p:txBody>
      </p:sp>
      <p:sp>
        <p:nvSpPr>
          <p:cNvPr id="13" name="Slide Number Placeholder 12">
            <a:extLst>
              <a:ext uri="{FF2B5EF4-FFF2-40B4-BE49-F238E27FC236}">
                <a16:creationId xmlns:a16="http://schemas.microsoft.com/office/drawing/2014/main" id="{F1C4366A-761F-6259-A260-E01EF6A5B6CD}"/>
              </a:ext>
            </a:extLst>
          </p:cNvPr>
          <p:cNvSpPr>
            <a:spLocks noGrp="1"/>
          </p:cNvSpPr>
          <p:nvPr>
            <p:ph type="sldNum" sz="quarter" idx="4"/>
          </p:nvPr>
        </p:nvSpPr>
        <p:spPr/>
        <p:txBody>
          <a:bodyPr/>
          <a:lstStyle/>
          <a:p>
            <a:fld id="{1E5366A3-0E00-430A-B059-971E374C0C45}" type="slidenum">
              <a:rPr lang="en-US" smtClean="0"/>
              <a:pPr/>
              <a:t>7</a:t>
            </a:fld>
            <a:endParaRPr lang="en-US" normalizeH="1" dirty="0"/>
          </a:p>
        </p:txBody>
      </p:sp>
      <p:sp>
        <p:nvSpPr>
          <p:cNvPr id="10" name="Text Placeholder 9">
            <a:extLst>
              <a:ext uri="{FF2B5EF4-FFF2-40B4-BE49-F238E27FC236}">
                <a16:creationId xmlns:a16="http://schemas.microsoft.com/office/drawing/2014/main" id="{2EC8A0B2-8851-14D1-C2AD-BDD79087C481}"/>
              </a:ext>
            </a:extLst>
          </p:cNvPr>
          <p:cNvSpPr>
            <a:spLocks noGrp="1"/>
          </p:cNvSpPr>
          <p:nvPr>
            <p:ph type="body" sz="quarter" idx="16"/>
          </p:nvPr>
        </p:nvSpPr>
        <p:spPr>
          <a:xfrm>
            <a:off x="455613" y="6204857"/>
            <a:ext cx="11265428" cy="292782"/>
          </a:xfrm>
        </p:spPr>
        <p:txBody>
          <a:bodyPr/>
          <a:lstStyle/>
          <a:p>
            <a:r>
              <a:rPr lang="en-US" dirty="0"/>
              <a:t>238 total patients actively served &lt; ED 12. IP 160. OP 66&gt; &lt;tier1 73. tier2.96. tier3 69&gt;</a:t>
            </a:r>
          </a:p>
        </p:txBody>
      </p:sp>
      <p:graphicFrame>
        <p:nvGraphicFramePr>
          <p:cNvPr id="4" name="Chart 3">
            <a:extLst>
              <a:ext uri="{FF2B5EF4-FFF2-40B4-BE49-F238E27FC236}">
                <a16:creationId xmlns:a16="http://schemas.microsoft.com/office/drawing/2014/main" id="{3A065C3D-8681-0857-E9A0-7CC21A99D315}"/>
              </a:ext>
            </a:extLst>
          </p:cNvPr>
          <p:cNvGraphicFramePr/>
          <p:nvPr>
            <p:extLst>
              <p:ext uri="{D42A27DB-BD31-4B8C-83A1-F6EECF244321}">
                <p14:modId xmlns:p14="http://schemas.microsoft.com/office/powerpoint/2010/main" val="299915538"/>
              </p:ext>
            </p:extLst>
          </p:nvPr>
        </p:nvGraphicFramePr>
        <p:xfrm>
          <a:off x="6251510" y="1423968"/>
          <a:ext cx="4329405" cy="4566874"/>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7BAC26FD-6B1B-49E0-00D1-807168FEA2EA}"/>
              </a:ext>
            </a:extLst>
          </p:cNvPr>
          <p:cNvSpPr>
            <a:spLocks noGrp="1"/>
          </p:cNvSpPr>
          <p:nvPr>
            <p:ph type="ftr" sz="quarter" idx="3"/>
          </p:nvPr>
        </p:nvSpPr>
        <p:spPr/>
        <p:txBody>
          <a:bodyPr/>
          <a:lstStyle/>
          <a:p>
            <a:endParaRPr lang="en-US" dirty="0"/>
          </a:p>
        </p:txBody>
      </p:sp>
      <p:graphicFrame>
        <p:nvGraphicFramePr>
          <p:cNvPr id="8" name="Chart 7"/>
          <p:cNvGraphicFramePr/>
          <p:nvPr>
            <p:extLst>
              <p:ext uri="{D42A27DB-BD31-4B8C-83A1-F6EECF244321}">
                <p14:modId xmlns:p14="http://schemas.microsoft.com/office/powerpoint/2010/main" val="1502583833"/>
              </p:ext>
            </p:extLst>
          </p:nvPr>
        </p:nvGraphicFramePr>
        <p:xfrm>
          <a:off x="606490" y="1548882"/>
          <a:ext cx="4795934" cy="4297465"/>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a:stretch>
            <a:fillRect/>
          </a:stretch>
        </p:blipFill>
        <p:spPr>
          <a:xfrm>
            <a:off x="9567948" y="6409365"/>
            <a:ext cx="1301289" cy="418407"/>
          </a:xfrm>
          <a:prstGeom prst="rect">
            <a:avLst/>
          </a:prstGeom>
        </p:spPr>
      </p:pic>
    </p:spTree>
    <p:extLst>
      <p:ext uri="{BB962C8B-B14F-4D97-AF65-F5344CB8AC3E}">
        <p14:creationId xmlns:p14="http://schemas.microsoft.com/office/powerpoint/2010/main" val="2986107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30" y="446592"/>
            <a:ext cx="11267641" cy="523792"/>
          </a:xfrm>
        </p:spPr>
        <p:txBody>
          <a:bodyPr/>
          <a:lstStyle/>
          <a:p>
            <a:r>
              <a:rPr lang="en-US" dirty="0"/>
              <a:t>Tiered System for HTT Referrals</a:t>
            </a:r>
          </a:p>
        </p:txBody>
      </p:sp>
      <p:sp>
        <p:nvSpPr>
          <p:cNvPr id="3" name="Slide Number Placeholder 2"/>
          <p:cNvSpPr>
            <a:spLocks noGrp="1"/>
          </p:cNvSpPr>
          <p:nvPr>
            <p:ph type="sldNum" sz="quarter" idx="4"/>
          </p:nvPr>
        </p:nvSpPr>
        <p:spPr/>
        <p:txBody>
          <a:bodyPr/>
          <a:lstStyle/>
          <a:p>
            <a:fld id="{1E5366A3-0E00-430A-B059-971E374C0C45}" type="slidenum">
              <a:rPr lang="en-US" smtClean="0"/>
              <a:pPr/>
              <a:t>8</a:t>
            </a:fld>
            <a:endParaRPr lang="en-US" normalizeH="1" dirty="0"/>
          </a:p>
        </p:txBody>
      </p:sp>
      <p:sp>
        <p:nvSpPr>
          <p:cNvPr id="4" name="Footer Placeholder 3"/>
          <p:cNvSpPr>
            <a:spLocks noGrp="1"/>
          </p:cNvSpPr>
          <p:nvPr>
            <p:ph type="ftr" sz="quarter" idx="3"/>
          </p:nvPr>
        </p:nvSpPr>
        <p:spPr/>
        <p:txBody>
          <a:bodyPr/>
          <a:lstStyle/>
          <a:p>
            <a:r>
              <a:rPr lang="en-US"/>
              <a:t>Set footer with Insert &gt; Header &amp; Footer</a:t>
            </a:r>
            <a:endParaRPr lang="en-US" dirty="0"/>
          </a:p>
        </p:txBody>
      </p:sp>
      <p:sp>
        <p:nvSpPr>
          <p:cNvPr id="5" name="Text Placeholder 4"/>
          <p:cNvSpPr>
            <a:spLocks noGrp="1"/>
          </p:cNvSpPr>
          <p:nvPr>
            <p:ph type="body" sz="quarter" idx="16"/>
          </p:nvPr>
        </p:nvSpPr>
        <p:spPr/>
        <p:txBody>
          <a:bodyPr/>
          <a:lstStyle/>
          <a:p>
            <a:endParaRPr lang="en-US"/>
          </a:p>
        </p:txBody>
      </p:sp>
      <p:sp>
        <p:nvSpPr>
          <p:cNvPr id="6" name="AutoShape 2" descr="data:image/png;base64,%20iVBORw0KGgoAAAANSUhEUgAABQIAAAIVCAYAAACKrYJsAAAAAXNSR0IArs4c6QAAAARnQU1BAACxjwv8YQUAAAAJcEhZcwAADsMAAA7DAcdvqGQAAP+lSURBVHhe7N0HuCdXWT/wH3+pFpqIdALSBAWkG5qEjvTeIUAgdAg91EgNPdKrsPREaaH3EqogvSMJAoIgEAVFFJ3/fM7e783Zyfza7bt7vs8ze++dcsrb3/ecmT3F5CScrT9Ou/vXhoaGhoaGhoaGhoaGhoaGhoaGhn0Av+mP7/slhcA39ceNd//a0NDQ0NDQ0NDQ0NDQ0NDQ0NDQsA/hff1xTYVAOwF/6ExDQ0NDQ0NDQ0NDQ0NDQ0NDQ0PDPolzKwQe0B/Hlz+rrYINDQ0NDQ0NDQ0NDQ0NDQ0NDQ0NezXO1R+n3P3r5HzDQuAJXdf5u6GhoaGhoaGhoaGhoaGhoaGhoWEvxilOcYoT+h+p9Z3v/6380tDQ0NDQ0NDQ0NDQ0NDQ0NDQ0LAPoxUCGxoaGhoaGhoaGhoaGhoaGhoa9gO0QmBDQ0NDQ0NDQ0NDQ0NDQ0NDQ8N+gFYIbGhoaGhoaGhoaGhoaGhoaGho2A/QCoENDQ0NDQ0NDQ0NDQ0NDQ0NDQ37AVohsKGhoaGhoaGhoaGhoaGhoaGhYT9AKwQ2NDQ0NDQ0NDQ0NDQ0NDQ0NDTsB2iFwIaGhoaGhoaGhoaGhoaGhoaGhv0ArRDY0NDQ0NDQ0NDQ0NDQ0NDQ0NCwH6AVAhsaGhoaGhoaGhoaGhoaGhoaGvYDtEJgQ0NDQ0NDQ0NDQ0NDQ0NDQ0PDfoBWCGxoaGhoaGhoaGhoaGhoaGhoaNgP0AqBDQ0NDQ0NDQ0NDQ0NDQ0NDQ0N+wFaIbChoaGhoaGhoaGhoaGhoaGhoWE/QCsENjQ0NDQ0NDQ0NDQ0NDQ0NDQ07AdohcCGhoaGhoaGhoaGhoaGhoaGhob9AK0Q2NDQ0NDQ0NDQ0NDQ0NDQ0NDQsB+gFQIbGhoaGhoaGhoaGhoaGhoaGhr2A7RCYENDQ0NDQ0NDQ0NDQ0NDQ0NDw36AVghsaGhoaGhoaGhoaGhoaGhoaGjYD9AKgQ0NDQ0NDQ0NDQ0NDQ0NDQ0NDfsBWiGwoaGhoaGhoaGhoaGhoaGhoaFhP0ArBK6g67qV3zYWs9qtr83rf7PGV2O9fWzFGHca9ga+jGEn8Gpvk5dFx7u3zath52OzZGpauxvR3yJtbGb/+wrWQ8f/+7//W/lt87EMzzbr3u3G3jTWhn0b2yGLO0n+m+3bGOwknm4nNosO+zN9F5n7rHsWpd3+TONFcIr+OKA/ji9/TSYn9ATz97rx7//+75PPfvazk29/+9uTU53qVCtnTw7G+rSnPe3kD/7gDyb/8R//MTnxxBMnZzrTmSaXvvSlJ+c4xzkm/+//bV2t8p//+Z8nn/nMZyY//elPJ6c4xSkmv/71rycXvOAFJwcddNDKHWvDd7/73cnnP//5yc9//vMikKc85SlLu1e4whVW7tgN8/+7v/u7yf/8z/+U/k996lNPzn72s08OPPDAyelOd7qVuzYXJ5xwwuR73/ve5Hd/93cnl7zkJcs4xvBf//Vfk+OPP77QCw8vdalLTf70T/905er+hf/93/+dvOlNb5r85Cc/mZz73OcutMC3abRbC375y19OvvjFL07+8R//scgHmtOTq1/96pMznOEMe/RFbj/2sY9Nvv71r09+//d/f3Kta11rcsYznvFk49He5z73uXL+Yhe72OQiF7lIkTMycNxxx01+85vfzNQ/snzmM5+5zPW3fuu3Jl/60pfKuWnzds1B9v/4j/94cpaznGXlyvbhH/7hH4qNQt+xuRov2tGF853vfCtn5+O9733v5Jvf/ObkD//wDydXvvKVy1zRqGH7QV9/8IMfFP/E1rPH0+BevokekRO6RXb/7M/+rNjIrQRZ/fKXv1zGRMf++7//e3KJS1xicpnLXGZdsvWVr3yltMuu/Mmf/Mnkwhe+8Ib5m1/84heTb3zjG5Ovfe1rxb/Ro6Hf+8///M9yjzGc5jSnKX4EjbcL7N4nPvGJYgfFJhe60IXKmDYyFmG/f/zjH0/e9773FZkC8nTRi1609IcONT71qU9NvvrVr5bxXPayl52c5zznKfFBDXEGXmr3rGc96+Tyl798kVs8YI/81O80+wxkgC9g0z/0oQ+Vc7PuB/pDBvmPZSB2+Pu///syb/Geef/sZz8rc/3Xf/3XyQUucIEd4yfAWMU817ve9cqY8Y2PdZ6fuPa1r1340tCwHpAledB73vOeorOz/JN72QTyyB788Ic/nJz3vOctdkTssR34t3/7t2I/jYWfZBeMca3gF+gZf8dG8HnDnFLsLf781re+VXzXjW9848npT3/6cv7Tn/50sSfzbB+7zze5x/hn0T1gL695zWtODjhgubT5C1/4QvGJ+vyjP/qjkjPwg+Ygxmfz2Pmzne1sK09sLz784Q8Xvl7lKlcp8bAYRDwihkLva1zjGiVfn+crNgv0IH3zk+I6cduyPmke5MbaVysYm6txiMXOf/7zT650pSutnptHF34bLYEv9PxW5fzbhZou8s1/+qd/KnUF5xxiUf7/d37nd4ru0m10YhvPec5zFplL3EuP2JtPfvKThfdkkf6wgYnb6Jc4yHXn2chlcrp9CT19T+h/xGgVIvhDudRxfM+cDUFvuLs+MEq7c48DDzywO/e5z11+7x1Z95a3vKXrA62V1jYfvUHvjjrqqK4XkD3G1ScuXW/wuj6JWblzebzhDW/oekexR7u3vOUtV66ehN7h7XGP4+pXv3rXJ60rd2weekXrekPfPe5xj+uuda1rdQ9/+MO7XrlWrp4cvdJ1T3va01bH+ZjHPGblyv6H3sB0Zz7zmQsdeuPSvf3tby/ytJHoA5MiC6G3ow8Wum9/+9uFd4Hf+6Cn64OTcs9v//Zvd5/73Oe63nGv3HESHv3oR6+2df/737/rE8micy9/+ctXz887+sSnO+SQQ7r73ve+o9fHjpvc5Cbdxz72sZVRbC8OO+ywrg+iR8eZ40xnOlPRi1/96lcrT80He5ZnP/jBD3a9g1u50rDdoK/HHHNM1wcLJ+P12MF2s9f5+6Y3vWnRu61En9B0N7/5zfcYl+M617lOsQ3rsTdPetKTVnXgEY94xIb6mz5428M23PCGNyx2pkYfAHYPfehDy/U+eSt+ZTvxy1/+srvZzW5WxnOGM5yhe+QjH9n1SejK1Y3Bj3/84+45z3nOKl0cfbJceNEHqit3nQQ21j19Aty95CUv6X72s5+tXDkJr3vd67qLX/zi5b4+We4+9alPlfPf+MY3uj4p2qOvWcdtbnObbteuXaPXph1Pf/rTS1/LoJaLpz71qYXuH/nIR7oLXOAC5VyfzHcf//jHV+7ePvCJ9P1617te8fPf+c53ynk8PPzww1fnwKY0NKwXYjU5x2lOc5pV2Zp19Eldd8ELXrDrE9/yt/j9Ax/4wEprW493vetdqzrMn/zoRz9aubI2POEJTyhxVJ/QF5shTxlCPGneoYn8E4477rjuYhe72Or5ecdf/dVflf7Grk07XvOa15S+lgGfcrrTna48f8c73rH4d3H6jW50o3IOP9/73veu3L194Pd+/vOfF9m6yEUu0n3pS18qOYZY+NBDD12lwVvf+taZ+eJWwLjELve85z1LXPTXf/3XK1c2Dm984xu7y13ucqvznnZc7WpXKznyouD38+wTn/jELcn5dwro6kEHHbQH/Rx04f3vf3+5R3wrL1Ubck18I44PxEPPfe5zS77ruvte//rX75F3ffOb3+zOdrazleuXucxluje96U0rV/Y/9DSw+a/Qoj8O2LTtdqqwi64C9cwr96YC7u+t3j3TO4DJM57xjMm//Mu/rJzZDTv5rAB/9KMfLRXltcDqlRW7GqrfVn9UssGOJCtf9SqUSjhabOROhGmwW+P+97//pA/oy+6M3/u931u5Mg4Ve2P1E2bt+twfEHrh2SIricvAqmZvEMtRw05Aq7/hQeBvcgPGNU2X7DpxzUoy/Us7y4xfP9oZ7k6ZBX1ttX5Pg7HMk3U7eV/0ohdNHvawh5WVqUUQ27dV+tuwOMg5+Vt0xdV99Q4tv28lT+2ut0r8t3/7tytnTkKfdE3uc5/7FF9id8JaQHfpQHR5aE/Wg8QBoZ/dGX2AXn4P9Od6dHEZW7IZMB48z3j83EiagN1wffC/R7t2WrDnY740smqXi+tj43Ge/wE/Y2PxIP5gEeDFMj5Av2vx/7GR+sNzczLWzNX17baddIpu3eY2t5m84x3v2OMtFeOtZXWn+LSGvR/L6CxdpzO13myXLLJrr371q8vueTCH9drO+Ce2b5otNt/Qiy2KjjofO7MI1mLL1hLvs3nxufgW2xc/6dx22xOxrlzQrk67nu3Cqu1xxgrGul4+rxff+c53JocccsjkZS972eRHP/rRyXLujQDZiI+dBTvcrnOd65QdhIugljm/bzcttwrk6tBDDy1vsA3xlre8pdQj7IymY946sFMS5GQ1/M0/765xneS3ExM7//3vf7+8cQB2iu6vbzCOYdOirHOd61wl0P3ABz4w+chHPlISgFvc4hblGoP+iEc8YvL2t7+9KIztmkcdddTk2GOPLVs//bzqVa+6sEEO8xfB8F5/e5XmrW99aynOeZXmDW94Q3k95SEPeUjZoq0Qw8HZkrpR0Ja5phBo67qt4rOwzDxhkftzD6NJaWzNdY6DmuWI0OmOd7xjKV467nGPe6xcWRyzxrfMXOt7l3luHhZtK0kMbJQBr/smI14RCZ7//OeX1wcYyvUWHevx2u5vLl5xUvj2ahi551jzmonXjF/+8pcXvfW6gKDvAQ94wOTe97530XMHnT/88MPL/XCve92rFDFd0+ZjH/vYsi17vdgoXnvlhE0yTjbp4x//eHFM7JIii7nbdm5eXildBH/zN39TXrv2DAe2bHC5XZhH043Ur+0CGfeKy+tf//rJBz/4wcJvcpnXBLyOQObxjoy/6lWvmjzmMY8pds4rPU972tOKf1sGi9JteJ/XGF73utetLlAJLi1O0b+b3/zmZS5em3rpS19aCobrQWzBZvJYgI7mgvZhUX3Mdm7mWKa1vRHJ6xDDvsydTXH+4IMPnrztbW8rNod9TUI7DcuOTQJ3zDHHFPvrlTefH9GnBFl8w8aJd2rb7bUbsk8vBOsvfvGLy6s6QHee85znlLbcg59kcVkM4wuLkV5n9pkNukbPLn7xi69cnY1l5WTR+5P4/epXv1r92yc5AO3uec97lk9sONBsUSw73ob9B4otXouX2NItr7uJ9XxixDX+6YgjjliNt9797ncXH7Vr166iN8997nNLzBHMkrVcW1Qeh/fVfz/qUY8qdoX+bjRi85a1fT5zwDeiEz9vMU2xSDt854Mf/ODySmbs2O1vf/vJbW972/K7c1m4Ypfgz//8zwt9nXedvVzLp6PYvpp2PjPA1tmMgodoeLnLXW7l6sZiUV6TNcXKxBUKf/kMEd9hYVwsYrx8Ql0kXKs8rQVpg99ER/G8MRp7jY3oCxK3XO1qVyu5UHynnIlfJCtyaa8Qo4+ceh7uete7FjqqCdzlLnfZsM9hLDvnjaJRMK898xVj4BtdREM5GHrwu+985zuLXQOFO3UHcH9dP7FJCw/ip9VT8CW8cl4RMH9b0PNKfsNubOzWpQpWNCT7dcKfai4DbJXhute97h6GXTCswCHxZnDrgFyxjkHHeOcYUvcRmNxDOAiSBNy3y3yvxcoUATAe32H4i7/4i3JvDcEd5bP6wRjf8pa3LOezY48w+zlMXNYCAii5U8GWVF7/+tcv5xUbBZP6YXDTb43MU6HUWAm/cw7FGzRNYcizzluR4Pzcm3mgDcNtrow32r75zW8uhsscfQsCL/y8wQ1uUHg4XFVj6FTYOVfP+LaGbzIocEqwJXp2sdz0pjedvOAFLyhzxjN88I0P30+YlfAYu+RFEuL7G7e+9a2LwfDdNYbePCU4EiffM4LM2bcEBE7kwTmGWPB0u9vdrtwHuRck2oyKseV+AcHY9yVqOVQ4Y0zM3d+LoO5XgKfQxmiZj2ucP9lXmPK34jDeWBUJfJsjhqxub73QFvi+lCOwUwVtwDcQFemjyzXq7y1k5QUEY2PB0rSxmzM9VnRjK4Ahl2hFf/OsZFrhXhLpHD4YrzGS71nF7ID8km/jHNok36ThoBViyLBvg9CfFI8U0H2nkczRH47qRje6UQkA6IBvvGTllz3hrOgV3dAvHdImPfRNC/MzZ7LvG2V2Cis60VcyXEM75q4NNsP86SXdEoyQIWAPOUVtsYFsAjlmE8gw2cs3xdiQIMGMRRLBILtojHs70BqfElQECRwl+uSnDhTYEsVdNPSdO/emuIvu9JjNdA5f0Z6dEywCmUJzO/h8yw0dnVNMIaN2grEj5K0Gv0Bm9G/c9Ei7wGaRTb4gdnEjQP4U7CQ5volGj+i98We8bCQ79Zd/+ZcrTy0OPplPUHBKUWUa0IicS7zYS6Dj7F+tE7UtQS8y7zk0QxcFVOPNPbkfXQXz/LH7+BJ2jF6Ev7NQ98sGvfGNbyy8yG4JP294wxuW7y4CuvkuoB3GAX1U2DUW/nKjwXbXemuc7BU+Gp8C31jSyZ8H5NmiD6DRFa94xT1sBdS0GCI+Vn/uscOOLtUwHvGDxJys8b90jTzyCfmeIlk0NjzmOxVIxCkgNqITZCT8vclNblLsXpBx0lP8YqeTrBkfmeYL3MNmK4KmEM8nPf7xjy9jo6/aoCfaZPeHyadrjvhPNpccJu4DfSvmsx+us7MSQXEG28wOsw/s+tA+NOybkASTr4Btiv6Jb+gzuQ/oEt/Cbisi8hGJr8kx/y8mzm6moRy6h87xY+JL8kaW6SP7RC98d28of54TF73mNa8pRRBxwiI7prYK5sCGBBbUbfgwbvYGnWrbENQLfe6zKAxyTnoYHxwMbV/999FHH118Hj2OLeZv/M4WAz+Fduwcfy4e49/Q0jm8S+zB97EpeCgmTmzNN7OdbKIxg+8Xml/i6IxLv+JX9o1ssWOJm2PX5af8FBsKbJTFGf6Rn2ITtUHOyJGxZs5+usZnm7f5sXNoJ15Onuo+83vta19bxnyrW92qjMfGATE/Oy5OEy+T1zFoQ90AncUrIC9QHCe7xiaH5M/N/yUveUmhER9v3mRbfrnodx49Yz74IF6v8x5jRBf6Zt58i/nQS3GGOdJbc3MPvogR3cMnG5M2+B9jFMuguzxCvqtNuQW6xCf45rq25Mp0ODLvWvxOoMhGTnJev/meoXgXLcmqe+iJBQVxlByDzISXciCFucS3YOzuU2+Q05BfPnEa6ID7AzGFcQBe8eX65OfRy5j1C8aNDmwduTVW+oGecjn3oxvbJHahW/Ip/MeD9i3fk2NTvhE4hgc84AGln56Z3Ste8Yry7YGgZ2zXK0C53gv4Ht8I7IWlO/LIIzPG1UM7b37zm1ffFdee7wO41huP8k21XjDK370wdEcccUS5bx56gSrvk9/hDnco3+TpnV/5NkCvECt3LAfP+naccfjuTZ8UlN+NLzTwjQXfojLePjDv+mC7fCOkD3C7XqnKPb1wd+9+97u7PmEvz9fHbW972+4973nPHmNEl2c+85knu9dx97vfvcwReqXv+oRq9D7f7ukNUrmvhu8f1N8I9A018E2o3kCWc+bpu0W5J4fvJ+hzHnoHV+7vDUB5/783jnu0433/Xbt27fH9u17xy/cN6/scvj/5zne+cw+Z6w161zu7k32/0XHve9+76w36Hm33TuVkcugbUr4T5Bsm/vb9CDzqDebKUycHue4dZOFZb5T2aK83nl3vwFa/AdUnIV3vaMq13kiXw++9sS/f+KvHB+aEBvnWCBr1jnbl6p54ylOe0vUOucjcwx72sNVvHw3RG+LyLUDt0YneAK9cGYe544v7Hb4fFV2eB7L+kIc8pOuDitXnc9CFPslbuXO3Pjzvec872X2Ou971rt1Xv/rVlTunI7zzDa1nPetZRfeH6BPD0ia57h1z0Qftpy/f1Oqd9OrfZLsPXMrv2v7gBz9Y2ukTu/JdR+f7AKLYu3qefRDW9cFM9453vKPrnfPqed9ve/CDH1zkMcDjPkgb/b6hdtiTwLfI+sC2XPPtlD7IPNkzZGD4nU/y7lzuIYv7KuhR7AsdJvO1DrOVoYNvBPaBZznvOfzuA9jV6zmue93rFl3pg7Zyr+8+9QFauYZHjtzbB4fl20pD0EnfE2LzfZPnox/96MqV3X7FeTbEmPpgc+XKcqCf/A1ZZMf7oKn78Ic/vPqdS32Qd2PMeB194Nb1ieNKK+NAJ/pMvvoAbdUf98Fb6QN8D4ctY+fpkW/1Bn3yUL7lQl/qvt37oAc9qHxfJvRl+/SHFvW9DvZQf3yi+4D98F23Wgf7ILd8a8pcnec3Hv/4x8+05/qnK+x2fF993O9+9ytzdB/bETrW9tyhr2nQhnvENb5J1QfIK1dOglgIT9yHd9N4YyyPfexjy/d0jJfdmwdtRR584zW8mwf2lFzX9sxxj3vco8QBfhfnPPvZzy680W79jcA+uVn9bq37nNdWLQ/aAvZ+LDa6/e1vX75tJcYM9MVGirWG99OzL37xi8UHv/KVr1w9TzbyO5/M/tbxQL4RSL7oEB+fb/XWB/vSJ/urvkZMIr7JdbrmW2X1M/wGHanjl4b9B32CX/SBDJKfyFrAB8V/sV8fqL4RSN/Hvi/rO1nkMLEZn0dXXGOL+Cr2xt/izbe97W3lviHYBrbSvWKh+nu6bGcdt6wFchDxp1hKbM8nDPHZz3521e7L2ZLbDMFO+x4bOvIhdHge2CRxk7bFgrUPngU+A22GuZUYX+7H9qIb+8UviA8St/tG4Ic+9KHSzqtf/erVZ+WR7G/+zvdr+UH5RO1PHLe4xS26973vfas5MvziF78o8pN8uz7YHrYSjcV7OV/bPnZYjlPnWWxpchHyxBaHZvVxpStdqXxD3Xzjh+v5qRHUsbVD33e5y12K7cszQ/C9dQxeH2JqtpbP9LucbXgPOsoFxQSzcOyxxxb+ofOtb33r0RyDP5VXaZfsoqV6RvpCl9pPydHvda97rf7tG4Ennnhi4YPv0jonPxEvJq9w/OEf/mEZN70dxp9yZ/6nxnHHHVd0vr7PIUfkb/gswMv0w8+SxeEzDn3WcRF/yU/nevzyNJhj/W1E8iRe9r1MdYw73elOxdcffPDBqzZEDUfOI3aRs4p5yQU6a0PNgVyTBfqdbwyipdwV39jPOj/aH9HTamu+Ebgsegatrqbafqwi3BuAUvm1e8A2ZH9bSXCo6tp1ZJXKDjTQhtUJqzYqwVYVeuNUrqk29wJQfp8FqxZWMVTte+NSVma80mynUHbYrAVob3x212W1yepNbzTL7yroKtau9Uai/FT1B89BL7xl55/qv/nXtLCi8sAHPnB11RBsYe+NUvk99/sJVrl7o1iq8nY1WYHuk7RyLdCva+g+hHO9QyjVd21mx6Df8Q+sbFn5H/Zt272V+HxHZBoiD6r7Xl+ycpR2jM0qix1RdgoEaGDVCkIfh5UhsmJlL6/ZWj2y4oHuGWPaf97znldW5u3IAXyyOkYOIff3Dqa8Ao+Oi6IP2soOBjwjn3W/VoDMQZuABlkFIUO7dXj3616hzyy4n0zTo96JFpmKXDm3k4DWdj969dlKUE0XsJrllZiADPcOoPwefuRer3ayC3i7CNCpd2pF1gJjMBY7fICMW5kj972TKefAbhcrkGCliUzZtQJWq4wL6Fd4mdVScuU6ee4Dzsnd7373ckQm6RkZI3vkJuOzQ8q3NVzL3Ot2sgsXjJt+g10DfRBWfreS6JVuOk4WrA6zqZExK2r5doddNcNV8P0J+BD7iF6RMzbOq+7s0JAPaG03GDqC63yIdvDIEdtqJdTq5hBWm5/whCcUWcHTrJiCnYV4yedZHeYzNwL4r63Ycf6GPpEFc8vc7YplD2NPZoHtsfMsu6ztNOFf0Y8+TQOd97oUfQltHfTAK1toH/rareX1fq+TQH2/HRXsqnYSE/CVfbBZ9Bwf3IdvfIQdybFB84APxtInMMWPD+XANSvjxgfiE0BnR2Qg5+eBzYgdqO2585nbToCx2FVi94idEaGxg+0WB9QYyh09C/1r26ktugN94F9iNTsh6Bq7COkHL/DZK7x2N4c+fIPYxO7Belz49cIXvrDYffEGH0u/gAyD+8SFfEDiHoj+9Ul3kVtxI1mq2/e7MYpFzZ/ddb7WAbrmUwR5xpjoOR9g10ftoxoaIL4FyCy5CeiFXTq1XfL7Zz7zmbLr0E5doGN0DsTLdtyIIci5eDUxzRBk+hznOEfZ4W3Xk7erNhp0gH1g6+gX+J0+00sx7k6yfeANL3Y//im0t/tbbspX1Hzye+iPl7mGL7EzbJjXhl2zU06syTY87nGPKzxGI9dyHHPMMcWWsEcBHnkNUzxZ2yZge+zsFAvWu/Vj+9g4O8LrGJgsOa8tIDfkSvxTt+8+c7/b3e42ecUrXrGahyWugmc/+9llDHnG8/pGr127dq3yfgg2Gj0C8gJ8hmtspu/NyenscKt1QR9PfOITJw9/+MNL/rUoyFtsceRQjMSuk01t0wu08nuALnyAMTrs3rMrD4/R0U/njZE8OCc34vPQNmO28/CZz3xmyWvl0855BuwYJSd2SgI/41NedH44d3k0f+wa6F/eAuKl5OnOyReyA5JvtxMvsmE8cnHtH3jggeVtvVng5+u37p7ylKeUPMNYyBYZMX7yyt+CHcneAjEfORe68/18NaDlVa961VJncY1twyM6Yrz0Qxxa7/ht6G34ys8dB4pAUH3/ghFgLCgq4yr5lYTYRgzuEdBRmBgAwGzf2SAMXrMQMM6DYJoTTBItePdNnRgrgrQeEE4JHwNBmI2NIOsTBIicgPvAfBgSiaDCUcBYU2BJmqIRo60thj+FC05DuwykZ81FkuQ/PwHBMINEMSifIqN5MvSSJjT1iuxaC6AMigIs489IMPIJqo1VArUoGA1zQytJXbavMwC2VIN+bCMmB5Iy247xUVLH+eAt46JfhTsFHMUfW7G92sBBoJfEjWHWtnsYdUbEmAP0NCeyqa848HnQBoedAqPvUJJp7UtYyCyj5VVgbeOJRNh3SwIFAQ5Hvwz5LJg/4+r1PsYRrx1+N09zm9fGVgHt0UACLkEn8xyNLeIcAIejQIbugD94STYECfgt8RJ8wdFHH11oOw/0C80VkMkCR+PwSoXCI/niBL1iIBhml+L80M4WeHJibClYCEzHUNunI488svSLz+QNFEjoIJumUM3xQgp1AiFzFtixRV79EASQZ04zwbqCXuS17hPwnW4b60Mf+tAyfjB+upK54YfFCjjooIP2eAVif4dgB53IKxuqqOp3NOSfyCOZRUMyiW/sUg2vq5JvicJhhx228OsKfANbR+bwXJGXnYht3QwIoMkpfbLAJIAjf+Zrjov4RQGZ14Ie9KAHlb/5ZMFngs4xoKO5oiVfpy+09Jo2280nGJO2yap78YVusSPuF5jTa6+88XOu4xH9SGIhWdI+/8G31oX+eWCLfeOYjtITY1Os4n9TuGVDLFqgE74ZX+C7WvwyvzYL7Aq9fuQjH7lqp2LP/c5nm6P7hjq/HRCfSF74GCBDYhB0l3jxQWuB+Eksge9sGFqgHVlko/A4rwAq0HuFCV/JEt1xn/iRfADe0UHJE16AJAotxUoK1uQP/OSbyR27SY6GYNP5dbLHHku6tc+ek32xmlhDEVsh/HcGr1LyBYoq4ji2no0H8YtEMAl0Q8M08DX0TlxLD8SVFpToJPkUg3qtVLzhHnF1XZCBm93sZsV30TMxqKL7GNgexQ0FQDE/u7zRMDZjVRSwUSK2zyuU7Ij4mH/aKWBb0I29Y/N9lsj4xHDyrroAsgzMme9gQy0K8KeKV+wR/8On8oVsj7hEP2wd2weKJ2I8dkXcy9exKWyfhWWQIxmn776yqymwKe5YqFfssSg8ZvvYOXF0rrGn5I8vNG78MgYFrBRIh/mHxTyxvBjVK7viGvmS+ZjjGMT84lq+gO8jq3wMuy82ksOTeRBv+N048ERuSL7yPTpjnxXPiP1cdz8dIX+1HGYhUlEqn+SIDwSbCfhwPJDDeL0WDRJ3T4OCPp6HLuaB1+ahiIbGYo/oKRmh73wePvI/YkU5TXJj+T2QV3IgbzG/On7wn4jKT8VXbIhNUfRcLEJuwmv6KWfTHx0dfjpkDO7hKwOywtbw2YrJ7E8Nry+LtdFTvGbcbBd5NWY+2evafChZwQv5Ipuk8A58uBpHw0nYsYXAgPAJiCieIF8RROGLQyD4QOApvAAYUkRTVBNEUVCFt2HANQYCTgBf+cpXlgq6VXoVcasJFG5egD3LgACBFKwy6ISZIaBMlNv4fAtBUcm19MWpC0oZdHNkfCSRDLRiBWVOkZOyU1rI84wFQ+jbNoIABpIz8pNDBcolQGWQGEU7ztDN6iLDsBZoQ3CAnlZmGAcFKTCmRQMGhcg73OEOxWAao3a0iVfaQStGlGFgnBgzRs1uSMkXWQlN0JrhcEjgzJdRVExhTD3DeAjUFVc4CvKEP+QNLayOMjjmZPWB41pEtoDzM07AM6s5eIDWnBljLwnlyN2nXbzhPAKGTN/ZITELaCPxkXDUB7kjCzsJkibFfgUVgQJeS+okzinMkxkJEUTX/C1xI994ydGRb/xcZBdb5FuwQdfxyMHukBP6yhniM5mrddyzdFFAZldWimXTnHpsE/0nQ4qYdNj3Seg2fbOSJkhHD7LBeWtP4MDZskkCAXRhDwV7AnHJsevg/hQ52IGMR5CgWCFwYRMVnwRK+kI7dsb95khOtEfO2NL6m2H7OxK8KjKhEXvBhuAB/yRgpl/oyIcJcFIIJAN4isdsJJ74e1gonAa2yP9yLzD2DLvIHgrsNxKRc/wnIwIs8uj37F5jX+hkrRPTwC4L8CQYKbQpqgj2zCP+KrTNLnlAY9/2YZ/R1+IAkGs6y96LAwSGAkB23n3ul9jw3eA+gaHAUbEO6AKbTg+Nj03mhyH6Og3aZUv1if6KXXSTPrHbdqJpi3z4Bhx60XPXArZd0kAfZ4GtQWd9KiyyUbHnfkcv4wgdtxtsp10n5sxG8W9W9vkvdLGbZS1Q1LBQhFdoR/7ogn74f4skT37ykwvvJXx8B7ngy8kLOXEAH0yeJRh+v9/97lfkjOzw7Xhq7PHv5DbfzGS7a/mIH8ELthTouP9MS/vGfec737kszAFbK14Tw9Q8k3CLd/gSMoFO2jZ298aWNzRMAxtD5vkndlfxmE2UxyjUWCSNbVXYoatD/6OoQn4V3vMmxNDO+1tMJPHOgs48mzkNs3xIfAL9Hto+h9horDC1XVAA5GNA3MTGiPfYEvpvgYhOL0srz8v/2FD2gb2Xl6QdPkZex/axY3lTCX3wWyzidxDTyTf4P7bPW1d2QntWPAHi1BSI5WHuZcvkqGNjV3hif9koPpWdVnTh7xTcsqjBV/GbELsJrpuf+EJchE7spnmyfWMy4pw2yGk2rSgekknxLV2QS+EHGb3vfe9b4nUxF54ogMYfiyXI1ywbG1tN3tDUPCKH4jzPmgMfku8O1uOWv8oZ+JAU7WCa/GuP/8EjhTPPJDcHOQ7f6jzflD7lkHIatOEr6bw8yU54MiBWVTcBc2IvMu/85K/FfdqNjvtbe2KaujgrX+LPtGWcyYVmgX9DfwVYfCZTdBwt8cwbJ+Q4MLfMD6/IN35ZUEY/tKBrYjmwEIlH2ky+S4brfLphLygEhomCPSsfVjAkQV6TiKFlfAT3cRaEiSHB8GWD4gR+KvuCQsonwFSYsPtC2wRUhV2y52D4ohDz+vO8ggGlNSdGPIVAxouCUfrayKZYRaldU/irk3LKRPEoreSfQhozY6c95xgBOzkcDASlQx/GEFJQo0yMgOJKPYa1wBglqTEqAg1zRyP9xYDMA6djZT6JrnExotpLO84xCCkScXhWoDhFhsRKCgiKGHAfD3U/oAf6KCQpHHKmkgf8kSyiib/Rn6NB1zpoYnTCj2nGPOAAyZG52GHGuAaSDDsoyR+jLNhJYlvTKgWeRaAfPODwJbgchoOjShF43pi3CgoOAhCBBn0QtHrlwY6MFALpQvScE5dA46mEz+vcVgU5OQUW8r1I8Yrcc5buJ2cCtRRl/S2RU9CO0448A1nmJIc7QqfZAbTWF31NckmGJZWeoZd18dK9ZM5z5NZcBd7uoQMCToVuOwcFcOQatOXZgH6QWfTSV2AughIBE/nmUI2H/sS+WtWktw0nAd0kV0n4JVJW5cks/2ThJTLrHkFT7Z/IDD1fBmyAwopgPSul5FSwHflhryR2/BIfJfBTABE0LYvYBUFnXlt2TjBY7x4hk7VOTIN76AmfxPaRRztf6TcdBHMIndg/NhjQ1yub7DOboOgaoDObSu89a4zatSDgfq8aJekVDAoeFdPwRH9scB0Y8qP0c1joGYN2stJMhxT9at9g9VxbQFfFMoBmAb4uksSikaSGv6ntlMPrt/QUbxbhxVaAnzJn45H81MVP42Tn1wL8qW2Y2E8CgvcKxuSeDip4WBAKf8iIsZAXfBBv4VfdFrsqYWXvySne8MGRA8+HV/hBfgL21n10LbaXva13H9AlfisgP+QxMg/sQm0b+DBtaJttnieTDQ3kiexKqNlQto7PsDgqJraISE7ZSj/JeGwnyJ/EIkPU8g7Dv+eBLtqRxn7TU4dFHfHerLYi8/yQ/8yntn0OOrWTdvmIw/gsEDuJ1QI2nG3hL5bVZXOs7abYgg0J+H3+kd+zSJy3Z9gNPtD97LIYUjtsaSD+tUBjwVtuYGx1cYi98zcZGY47vONf9QWKyNkRB+ws+2oDC/soVkGnOk5N/hOQQ75C38Y95tvSd20b/ax9bHyAtrxJWL89wT/HN5lf/MQ05Jq8W1GM740c8vcKqmioqFnHSQE64/0iQGsHXUyM4m+5ojhDfmfsWZil6wqEaGIuDkBTcY5n1RvswrMjPTE+3a/54D5QCE7bgeIsPsq11ULYFrGXHNtzfJ5C9SJAH+Oy8JUCLf3GE3qiUCmvCf/4wuQieOy6BTVwLTSSq6ENmTGuLPyZ406yEzsFJ0UfOxTZ4UJQGRJGRPHKgfF2DVEqP6OgflJ05+aB4DIgqRjXr12oPBNqYFAZI8nJox/96FJU4YwckhpKRSHmgfByCpRX3wQ5r0BKkgiwsdeGKEoN6EB5/KxB+T3H+aOZOdmOTrkYDXRzUFwFDsrs1VJ9bxYonb5jqM0JDQGtF6EXmKu5Zc7oxuBp11wF9s4pZMT4o8dQVvzkABVWBPPGYEzGSFZczzN+MoB4pV+H+bh/6JAYRPdDfX4M+Mj5Gbt+h3x0zhjNT4IwdLjLIrvqUhRI8VrhzLZ9xhbtdgIkc5J3K9F2YyhwoSvnXTupQLHeK5VkI3yz44dDVsA3P0HnPNAZRch73OMehUaC1BRSFPktCExz3PiooFcn//OA3nWh3d9+95N+pJgNzkWmyArdJ39eAaDD6GQrvefQYIxOoB28RqPoI2iT005BGv0EaIIFixQCRTaOXDbsBprhkQA8tMQX9M9R2xKBB/rVtoHMpBC8KNhuiRx9Jm92DilY1IUFcmuhCM/4KEGqne1ekSQDyyD30406oCVruUZu2d/Y9Xkgu+bt1UdJHb9q14okRVvoGZqy7SkECurQcniw5Ww72sYPkHOxguvhgXv4V3rMvroHH92vj/QDxuF5c55HM/NJYUg/Q+BTbLw+jRFybhkYF1vodX58jp1yKDyLQQTusSXbDXw0Z+CX2dkadIK9WnSs0R/yWAMP+HLt4BkaDXlP5sRz6O5Iv7UdHkNtK+fBveZIHrRNZmu9CchfYOxoU/cztAt0y9yNk74M6djQMAR5IjeKUWScHRrqhZ/8u507Q/9EZzbD59vM4e0KC9H8k0M+omg1C2ReLKuIIy6rbZ/DBhH+cKeAjYntw4fav0D8/7J2Wqxbg63J4q/+8BjvatvnGQvj+os/wuuh3xtiLbavzumMZxiPson4aN7G7Zm6HzI3LdZQDKpldAw1PdPuMD5Bg7pPNOBT2GW6Yg6z+MIOo6EioFiM740c+hSZnXbeupkG/Kh9wCIw/noO8fEONBzGL2CM5goW+LMr9ZBDDilvyJGPaePQLhqRIzyrIZ4VZ4DX3xVOvV1nMxSe0+l5bzcAWid/J8fiGovYNuLYTZnirGs+X5DaDFkm1+D/TfCmpHnKhzJWcaGisjl4W0qMCfKc0KThJCwfjW4xovgEy+quCrYdbw5VaMbBK8OKWopfUeAoyTwQMkm1wgHBy/eLNguUNDsCgfKoVlNy5wk5Q1gbPPOgkOA+RcthMChApFSMDFrFAFN6QbLdb5J8r6YEts1SIqAwi9BrWUxrU3+1MZ6HWWNLO+4RWCveCgyyXdvcFZns/EMLBrwuslm9Ufhg0NyvEOJezzDu+KFdPNGXv+uxM37ZGcT4zgKHY9VC38bCGNZgFDkiDtEqkLbXwxfP1itjNWYFAVsNtOVM7OoDK2t2WOGdn9mRNISVJAVgq9rk23+0EbALjqGujAGd0COrmctgPfxZFvRbMJ1vjAni7RAjN2wj+zEL0wIpAYKCoEI1u6APxRlBm6BmmJw27EZ4z39Yefz6yitL5NFuKHZEQdsOwFq2PLeo3OAZW6QIKPBhfxT67JCjJ5uNeWNdxo5H/gSSCv4KbgqqCpVsIXsX6DP3mye7zB6gMVuNtvye7+0I8Ng5z9gBbZehxbXwgiyzE3a6knP38aXGzlfWCYtz4go2f549l3jFN+tvaGvY8thfc8kum/ieZWHc+hizU+g3Tb+3A8aaeQq+h0mheMX1ZeQHtDuEdpz32hMdoS94T07EiXgv1pL44Kt79UveZvHYfWP9jQHt+W1JirbxI0l6jewKBfbVomXdx6z+lqVVw/6NyK/PjSie0YnYRPaTblhg4p/qTRCLyvxWgdwb07QYjY1dq03dDBhrbDH7MrR9Yn92YJ5/GWLIF3+nQGSn+NFHH11yETzmK/k9saHdoHYhGsc0vzeGRf2JcYhL6t1j5CkbWAL+kG81b/eKZ+s+hvOrMc/2ebZ+Pr/zzyl46UvuF5pB8jcyJM6Vn83iS2RRG9Nyq1mYNceNhnlbDPBtv+i3hWExF/3nL2Ean4c0DexsF/MC+yF/9oo0WtqcsMiuOwU6/6GWHZIWhslqYGegWoXFOz5UnJcxpsaBRz4tY0cgP2p3v2vgb/rAHxubPBBvvZmQV6obTsJyVmgbIMDHcMLgw9CUFJMJnO+JEWoVeEI4rPQvonDaIbSMpcBUMSFbugX2/gYBPENni61XSBWI7B5yqGDbySSpWQTGKFgk5JwXAfe37bZj1Wr32MmAFpQ530ILVPcJuvHb9WCMxv6oRz2qKCU6EX5z8O0cW8cDBoFT4hDQluEwPgo1z0nMw1YZPP3go+Iqo48eXofzu8IbmikwMSz5UKqCSV6NdS8aWEXwjF1gdlLaCWbnnPZto1eoRWOvGtcOwKsNWQmb56zwQMFZQOPDvvl2IUhWyJKdWPjIQFrhmGakF4Xxj7WxVfxZBJyzwklgW71vjNB1gV8cd5ywRM8H/sm3j7GTWzylG159CR98NgBdF8E0Ou0kkHNOMbSymm4HJBj7WnnqezFeyybHiuh2UrIBtugrNq7XFuxLQGe+gN9IEYjPsDqanRaKVYp1/JPChOID3i2Dmpf+IwjfLtUGvcgHlYewGusbm9n9K/nbtWtX2UkxzzZtBTIn8/AaUl4dyoKIMUYH2cn4Q34KjVN4s8ItiLWzRNGanc/rKHyhZEMQ6F4BL5vg233sP3+qbf7OeLRlYTFQcPQKtiRmHs/Y87z2RSe9klzbG68l8y/A3xjTejHNTjlfy8x2QzzEJ6OhXRP12wfiNa8DbgTCe7LDF7OP/Gfk5BGPeERZELV7A+/5cr6CTrqfbAX4bnGJPfSaPz3XTuSQHeSTwLWa3ilE5LU6IJv1vO14oJOgLePQ3k73Ow17F8iT2FHCTna9eUQX6Er8k+Tba/DiWUUp8rzZsODoP+epd1Hxj3zBohizcTvJ7kHyOxDj5xVMEGMpnvBR642rxCB5W4U9lcfEZslp7RK3iCZWFiOzx+wNf2vhUhwdGJP4wU4quQnUm0rIEf/LzrLpNc3zu+vZDWYxTrEnUJzkm9ld8TwfLMaMrVwvEpMZmzHzAUHqCHyD16brojf5MzZQLEKjWYXAGjvdbqODzU7qGHhu8VXxTRxCHlyDabHhNL3ib7PrUYyDhnLavBY8L24CcmgceCJGJX8BWbNoqzhonHiZMZJtCxfmlrwQ38TD7gWxh8Xmmo+uyWdaIfDk2PGFQMImWVAItCNQIO/7FopZvgdmt5CgkqCsxRkQDlXiJFUSArttfIPQThu7Y0BSJ3EgfO6XfGdru3faBY7DwHAaKAwl0E4EV9v5llBtXLRnB4DvLfiWFxijZN12We/PSwqjRD4sTRkpAscgEHUvR2AHiSJXbQQFBoy3fiifOSjKqKL7niDaLrKjajvBGFB4r8ExEuZinl438J++KA7ZTWPXCcfHEXFCvrMEjKRCoQTaTwkA4+Z+c+eo7CLMx805DbLnfw620uL+mqazYJUCL0EgIAjTp8MYJQqgmGtnC0MZY7cvQxG2LqRb5RGMkG20RivgDOggw48P5BufI98cElsRPYx87ytgG2IzgKMk42jkkwWcKtAHdFoUis75DAL7goaCJ4XWRZz6/gb0Ja8K1n4K9CU4Dv6JzVG4458sHuDZIr6hBllnq7RjgcDzAmf22Qo//WA3yD3fyAbhGfvCL/FR/JbV1Wk7arcT7Kkkpf5OkTnG/xmzxTFgo333jZyzt+gribQirECouCPJ5L8sHEhC3Is+ioBeNfFKGTvC/7KvgkmgM4pEfCn++bacRBnmJQRsC78d+vIZ+rMLFF/4FAVCfslr3HVysq/DwhkZ5L/wxG4VfIm9tkNvIyDxEIORHQUNeiE2Er/wqXiKL9mBKJ6MXLGfZES8x9f4FjSeSZKzc6/2wWRNPKXQbrdh/dpU5NbCSXy8V5LEk+TLmyfGJLYCCZk4hJ4vaxsaGmaBjZPwsv9iK3aPXJND/3mSDQE2UNAT/oQMJtHeTCgS2UlUf1fNwpakfV/SAQX+fH+UzbGhAM3llHJYb7/APP8yD2xsdj6JFeQt/BcbldzEBprstuLzsgFCbsfnuZcssH98pLfELGYZG3+VRTq5EzsZnzZ8ZRTYPt8sBm+6yW/Ep3yh+VsoA69xK1LDRhUCya8cVrxqcYeN1rffvRYrnzKXY489ttDFPIyJTbYzFg0VQdF0vXzZKeCT0EQeBAp/5AE/hnKIbovaAMXn/Ied2XGvD35v0XxLvpFdhYrj7BJfyX8bn9wO2DE7mvEHLLaT45pH4j5xWO5JXJZFO0AHdR65Y8Oe2FJpj8L7WRe7guF1wRfl5cwYVAJHeH0bTMBGaCUR/rYqz/l51nN+LuJYtME52VnDcEuAte1/siGQBJyh1Ude65mFMUUyl4wn4yOoFCH3UyLJOOQeh2cVo/RtV4cVD8kgh+5bUL6RJrhmlM3B/1roHoffKRoFYPCsuh188MHF4CsS6J/hiwHgvBh+CSVjaVccxyCAHsJcHKF1+Jlz4HyNzD/3+DkLeX54r98jH4DvIMBXuGAMBPFe+bULkDMS7Ag2zImzQm/JchICSaWdAD70aiWCYbHjBM3RiowwcllN4Gx9g1HxhcOLs5w1L+cVfPONRsmhwpU+HeQOr81DoFTLQ03LeXSD3B96jyE0dPh91rhD61nt1Yg8QP37NMRIx3Bz0nZx2O2noO06SCg5M3qPNwq0eIUfkW/OhDxrj3zPMvzGZk6hwaIIfafxe4z+oWP6rJ/LGIbj8HvOu4ecCeTIENBP39bw3R3BpqAf8i1KSL/DtmuQcYGZQlJskr/Rd38B+sCQNxAaQngFbHD+4wtJv/9Yhq+wEEGWFQoVuwQt7NSsPsag2C1Iz714qpCgqEQ/2A1yzw+kcLEsahmLfOjPGGFsrLnmmVnzSDtpf3gv2uX1FHBvxsDP8WHo5/yuXbuKnPvQtWCWz/c7e8n/SS7Qm20X4LoXfRRJ0d//VmyXN175m2wrIPldoQgN8U/ykCQHz4xn1hz1b8emnQT4pfDkUyX4oqjOH0lE2KYUAuv25rUPoUnNoyFCa/BzWpvOayM8mdZejbrtRcbrOl+Jd1ngxBM7ZPll31Lik6GWCz/9DfUchucD58VSFvX4d75Askkv+XoFc/ENX43+fmcjLTDz/RIZcZ54j69hQ53zbOTSM/w2KKh404KcKGTWyXDGSu8VOsUL3hwQW/j+LJ1lr91HVvUn6eTTah4M+bEsrxr2TZD7yMJQDshU9MJPdoudU2Rj5/xuxzo5pAfkEMShYmQyK7ZIu+uRtegBLNPGWO4E2ov81zahRj1/943dExiTY959Qd32tP6HEE/JG+1Yl7vaCWcH5vA/dav9y7R+/DRWGNKTbbIJRT9iYrvPxYP8nMIKe8j2sbkgFuaLyATbJTdyL/91zDHHFJvNFmaThP7YKLA4ZjGO/Pg9C9IZq0MOKS5RJNK3WIV88YX8qh2LclL2Ux4G9ZxCi8Dfi9LefOTJ+lX8s1FD3zbzyAv5Hjs10dwCkXwPT2y+4EP4bG8NJNcYQ8ZjHBnXIhjOaTgP5yLjfgf3+D3Xch5cy/31OPKMn87LJ+WZCu4KaBas5f/4gZdogW58EH+ctjLHtDUEXbUAx+eGXnwkuSGTi4AfJodkRVxk96i3F8mP8XmbS9vu4S/Tj/nITWp6qHeIB2ND/LQ4a6EtGyLEk8acYmHDSdjSQuA0Qz8NGM0wCdCtXA1hVd/KbXbK1UKwLAR+VvIFiDX8LanLjr+1oB6P3ykZJVDoidJIXggtULyxOdjxwJkz5IS6hqCSg1HcCiSklF6yNQTjLvkJ7Rh1DiE7IwNFl+F3HmqM0Xzs3BCzrg0xvHfW31YS7AQZ0oexsbNGYSgGRSJgpwkjMwS6Wf3iONO+grTdPjUYJP0xTjBrXrnGeBqL79kxYDU4Iit0ktgas9odwyL3556NvnetEDjZNVHvmrHypMCS3TRWjhQGOS7FUjKvKFavDgGnwGakYDYPy85rrXSY9pzz9VGjPk8XrYYp7Nf3cXAWB7wKoiDh9XevA7Gh9fOz4FUWiUMcJ3vExu4vCH3G6FTTz88EIXjhVRPBdw2JlSIW35FXR2FWH2OwCOPVojroGQN/MtSBRTGcW7DIWGddC9yTYwhyGx80BjouYFXYqaFgLWhUlEmiIhGygOXe2ONA4sFWWOyLfEuCLRrU/JHIsMt2UbL9Au150K9X7Nib7BoPBJ12H7iWRaT1YB69c33WfeFFjkVR3zvvuVxHQzwZ+lixVuKSYVv5e5Hz+V0SIskZi3UU5exC5EuiIxIWryeSgTquIxuSEPFgYiH8JRPuDSyW8kFjOiexcq+iouRyCDKtKEoWjV88OJzrEK7Pu6dh30b4PyYH02RDXkEO5QdDkEOfAMkrrHXCv9PkLeOZNaZcm3ffWrCWthWl7DYW1wZyD8UpcSm/k8JLMK3tWX3yoeybGDkLFoHc2dtzte2yE3ksbmarLa4rjmWDBFtmZyFbFfCJCkjDMUV+FPh8YsF4hvZRUVKMbwwpJG4UfHPQxgz2OtCHBVK2WiHQbsf6f10GY5Rzecsgi1bTUM95UTlYFGlvrF3nhudn3R8o7suFxUp5AwLQxSczyI0FUnm+hS1+jQ+s25zWvpiTDckOQHT36nHy60VgEdXbLnb8DXN2ILuK1TXIpBw6siVPsaA7hHGr2yQWFCcO8+2G3cBhXiAfCjihV+bdXmET4Lt1qryKX4IyyVKCckbE6rmqtISfkSRoEULbnu28qhNbgpNdU8CoWrH1+oY+GIahYZwFfdjynJVq7amip0C3VmhPYs4YURZjoohWhXy013nnGFDC7VUlByWmZBx1rVy+YSRBrI0xIbfaMTS8VgT07XsRNe30j3burwuPXnfRdwqUdsJpl/LV0DcD6/tLnuf0KJkx46OCDQVUlc/YFTGs1KCH9iRdw4Stho/dGgt5YLw5KuPVt52a2sIjtMt3MgBtzCNO1k+yNq2oYRcH+mTOHJ17BVFD1HJo3pI7c8cTfMQv86pldxrogvnVCQWZRcc6OXGdTJsvGFuM7xiM3zZ+z9ARhaExI0tXyLtx6pdsDvkM5owXtfyOtRegC3riATqRa+3Po4fn9IUf5Bb0w+ibO1qhE9uAn5GFyDc+68NhHoq04ek0eBadgKzT93nPmBO5Rzt8Eojhdw1zIKPkQ9HCT6uhaE5HjF9/5mcOXt0gt8aNVg4I39GDPHpGcQGPU+hDNzpCB5x3vz7oLdlEm5wzP/I55qzJjKKLnVdkjBMWsO0vUEhgt9CZzUXnyCzaWYTBK/KPhtEV9CebeBh7Si7Qui4ykW272gVb9Fc7Q7kZgo+ge7FlYzBG9pyer2Wxih1ykB22x7joOvlGD2MldynQu49uk2c2ubbNQ6AbGda+scWf1BCEKu5nHvqP/APZzxiBzOsPD2Kj0Ty8Mm66p2/n3E83zC33BObim6zuRWM816Y+zd2c2LyxZ4cgG/w5PU5c4yf9p+816CQ/qf3QxNyngdzELw9jp4A/RiP0ZG/ch05DmFv8p/bQ2zELfLf4jezq2/3LFDbZQ+PLmMkM2TYGckFP0CA6oj/6ox888Wz+MxaykeLFEGwYuSQPgKf6wsMh3INf+Bz9Mj78cH/tB4wVbY0Dz1xzH5nQJ9C/IZ/5CUfaio5lNwzoW7vacZ281PyI7LsmXtLvmJ9u2HeB9+SDbaHT5KOOT+kLvaH7ztORWj/Jjxh1lhyy+WwMe03nxA5DeV4E4nv6DmwQvV6mODAEG2FM9ERb5H9o+8zbfeyavhTxx+wp+8E+JO5N3jQLbJ64Lb4Q3ZaxfcmH+CHjZlvMRbvGw86hNf+hH74Bj42Nz2Ub8I6PQs86pqgROiWfYN8yvyG9hnEzoJt7+dX4cm2wyWxv/Jp5iA+dF/N4LjFw7SO1T+7cD/rBO+NP+2B+5KXmR+TUNfPCXzRhY+fJkjjO/bHTaMtu+t18xBp2avvdYU5jMfwY0CDjoRvmMysXCubpBDrxExBfSDbIafJlfZEVCK/dYxz8ofmxA2TIM+QfL5NjRw7xQd+ukS8yoH/z5yvJmX75PLaEvI/FEWjoDU3FbtdtJFJcXAvGahpslNoLWgzhPvG4+dNFOjX08eTOvNDJnNAJnxtKzuBbAQmizofiW1IIpHC1kdhIbETbmzW+jWp3Le0s8kx9z3rHOuv5adc2+vy062vBRra1LOb1vd6xTXt+eH47aTAPi4xtO8a/TJ+z7p12bSPmlDY4VN9SkWR43cMOAUUer5J4rTLfk9mfsZH0XgZb8cwy929U2/X5efcs2+cy2My2h1hkztOwyP3T7lm0r1n3LTvercB6x7TI82vpY9Fn5t2X69PuW8vYGvZOLCor0zDreq5Nu2de20Mse/9mYtGxzLpvo+iykVhv34s8vxV9wFr6WevYNmtO89pd7/Uas+5d6/gWQd2Gz20owikCe+XdW3U+AWInab3zdKMwHP9GzGd/R0+/7SkENjQ0NDTsLFjV9XFnrw8FVhe9zuj1OTsDGhoaGhoaGhoaGhr2X3jN2HeQ7QgEO+0UAX0+Y5FdlQ3bj2Eh8OTv8jQ0NDQ07BfwWoRvh+TzB15L8P3B+n/pamhoaGhoaGhoaGjYfyFXyPcGvRbtO82+/diKgHsv2o7AhoaGhv0Uttn7bohvnvjehm+H+KaIImDbft/Q0NDQ0NDQ0NDQ4NuWDjsCfYfRdwR9a7D+7mPDzkZ7NbihoaGhoaGhoaGhoaGhoaGhoWE/QHs1uKGhoaGhoaGhoaGhoaGhoaGhYT9EKwQ2NDQ0NDQ0NDQ0NDQ0NDQ0NDTsB2iFwIaGhoaGhoaGhoaGhoaGhoaGhv0ArRDY0NDQ0NDQ0NDQ0NDQ0NDQ0NCwH6AVAhsaGhoaGhoaGhoaGhoaGhoaGvYDtEJgQ0NDQ0NDQ0NDQ0NDQ0NDQ0PDfoBWCGxoaGhoaGhoaGhoaGhoaGhoaNgP0AqBDQ0NDQ0NDQ0NDQ0NDQ0NDQ0N+wFaIbChoaGhoaGhoaGhoaGhoaGhoWE/QCsENjQ0NDQ0NDQ0NDQ0NDQ0NDQ07AdohcCGhoaGhoaGhoaGhoaGhoaGhob9AK0Q2NDQ0NDQ0NDQ0NDQ0NDQ0NDQsB+gFQIbGhoaGhoaGhoaGhoaGhoaGhr2A2xZIbDrupXf1oeNaqdhfdib+TA29n1NrpqebD62i8aNtw0NG4OdqktNx8dpsJPo0njU0LDvoel1wyw0+dga7C103hfk4RT9cUB/HF/+mkxO6Cfl703Bz372s8l///d/T85whjNMTne6062cXR7//u//Pvn5z38++d///d9RJvzf//3f5PSnP/3kzGc+8+RUpzrVytnd5//rv/6r/DztaU87OeUpT7lyZWcBnYzTGM3BeP/lX/5l8j//8z+Ts5zlLIV2pzgF1m0d0Brdje0P/uAPCn33ZvzqV7+anHjiiYWOaHzqU5965crWAl1//etfT37zm99sOE3Jy7/9278Vvmmf3g11AiJf0Y1poGu/8zu/MznjGc9YZJAu//SnP53853/+58odJ8G9/+///b/Sn3n5fRr+9V//tYyJvKdNz/3e7/3eqJxr+0c/+lH53T2/+7u/W34f4gc/+EEZW/r2nLEYf81vc/7lL39ZZJt+/fZv//boePHKWN2vHbTYLuCt+Zm7sWyX/O5L+P73v19kkHysxzfQJfJEdsf8k3PkjD66h26SZzYpcud8ZL/WSb+f5jSnmZz73Oce1Q36w67p/5znPGe5t+Ek0OGf/OQnq/bWsRMQvv3iF78ovN0uff7hD39YZIwObKd9C+Kn2buzn/3sJ/Nd243wjT7P8nENyyFxBXss3tzfwWewW7/1W79VfP5a7DodkjfxDXQ8/qOOj+KvXKf/fBRbxC6Ii/y92TpoDPjPFuL9tHhsLWD3zZ/Oatsc6bC4Tr/izmVyU8/y98anvVl2m+/5j//4jxJnzopvNxL//M//XH6y5+g4BvM2JrnCWc961g2l974AfCOLyUvOdKYzrVzZXhhXcvKzne1sRW73Nb6xV+ZIT9F+q+dHN+j4j3/849V6jDHEjtIVvn9vQ293Tuh/pNZ3Pv/4g/V3HN9PfNNw73vfu7vOda7Tvf/97+96IV45uzyOOuqormdI1zukrmfKyQ5zucENbtB9+tOfXnliN3qD3R1zzDHda1/72u573/veytmdh4c+9KHd5S9/+fITekXo/vIv/7K7wAUu0L3rXe/qesEs57cSfSDQPeEJT+j6QKR7wQtesHJ278X73ve+7mpXu1p33etet/vyl7+8cnbrccIJJ3RveMMbuhe+8IVdH6itnN0YfOlLX+rucIc7dL2DKDpx61vfuvv2t7+9cvUkkK+rXvWqXW/URvUphzauf/3rF9rBF77whe4qV7lKOU8uhvf2hrM7/PDDu+9+97vl/jH0AWd3t7vdrXvqU5/a/f3f/3338pe/vOsD3aLj0+T817/+dXf1q1+9jPlVr3rVytmT47KXvWwZRz2mW97ylt3HPvaxlTt2ozfq3fOf//xCp1e84hVdHxCtXNkTP/jBD7qb3OQm3ZWudKXu9a9//crZ7cHXvva1rneO3V3vetfu85///MrZhvXgwhe+cKHn97///ZUza8ONb3zjImuz/NPjHve4rg/gyv3k6s///M/3kNVTnvKURX/6hG8P3XKPcU7Tja985SvdwQcf3J3+9KfvPve5z63Lz+6L6BO+7qY3vWmxDS95yUtWzm4/2FKyh9d+3y6wqZe4xCW6v/u7v1s5s70QK4rlyPy3vvWtlbM7B3zJzW52s+7EE09cOdOwEXj4wx/eXepSl+ruc5/7rJzZv/HTn/60u/nNb9494AEP6D7xiU+snF0Oxx9/fIm1+Ib4GvYmfobPqf2MXO2tb31r8SlnPetZi3366le/utLa5uFXv/pVd//737874xnPWOKsX/ziFytX1g++/clPfnKZc2yc+F88Ka5jbxbFb37zmxJj/9mf/Vl35StfucRk4tlp+PGPf1xyJ3G2nxsd74/hcpe7XPF1b3nLW1bOnBzo/aAHPajIxete97qSDzScBLonP6EjZGen4Cc/+Un3V3/1V92pT33qIssbqSc7BU960pO685///EU+5WlbDbnmxz/+8e485zlPd+c737nUQcTej33sY0tMwh7vjejtu81/xc73xwGbWl7d3d9uPOtZz5r0wlpWtVSy62vLIrstrnvd606OOeaYSW+8J+9617vK8e53v3vyspe9rLR/3/ved9IHamUlDD74wQ9OHvnIR5bK/k7dDQhWwa1A+Amq4Y9//OMnf/M3fzO59KUvvS1jVwm/zW1uM3nnO985uf71r79ydu+FlUE0JkvkcbvwjGc8Y3LUUUeVld6NhNW9Y489dvKe97xn8qhHPWryxje+sfw8xznOsXLHSaArVjh6Yzd56EMfWvQk+jQ8esdTZNCKMbrZyXSRi1xk0ifVRTbon/u0cfTRR09e+cpXTu50pztN3v72t6/0tifoMf21K/KCF7xgkXk8sTtxFvDOYbWmhpXr5zznOZM+OJv0gd2kDyQn73vf+8qYPvrRjxbdv8Md7lBoHpiL/vWtvWm2yXlj029synbBmK0u2zWxnfK7L8CK421ve9vJN77xjcJjtF0PyJidEw984AOLTtBB8ucnPXj0ox89edvb3lZ0jbyyreTxHe94R9Efz/QB0OQP//APyy6o1772tau65R7+bZoPOO95zzvpg6bJm970pskf/dEftZX9AewAfMxjHlNshPhhp+B85zvfqrz4fbswza5uFy55yUtOjjjiiCLzY75rO3HcccdNXvjCF06+853vrNtmNOyJu9zlLpPnPe95k3vf+94rZ/Y/JA6RM8mf2H87U9YK/qRPXItvSIz2ute9rvifC1zgApPDDz988qEPfahcY4ee/OQnTy5/+csXW2AH3VbFGnbVHXrooSVmvepVr7qut8eGoKdiS0dsHHt75JFHTp75zGcWe7Mo+NYDDjhg8vznP7/E8dN26Qf4Kc5ERz+3ArHns+JV9L773e9e5OIv/uIvNpTe+wLs3LzFLW5RYrZb3epWK2e3H2KZ293udiWmvOIVr7hP8u3Wt751ySHJ57Q3vzYTdFatQD5Nb+mRHdFySDEJO7UvYNOyBARkFG25ftjDHjZ5ylOeUooGjI6ixyyDOQ+epQQXvehFJze+8Y2L8brmNa9Zjmtc4xoliODAjj/++Mlb3/rWkuiBn9/85jfLtnqJGsTZbjaW6UeSh05J9jicFDZsQ12UdmuZ29gzzhnP+c9//kLjc53rXFtafMiYFp1Pfd+0Z2zzpdCO9chijUXHV4M8fvvb397jdcS1tAPD5xQkbBuX8N7kJjeZXOxiF5vqLPQt0SJjV7nKVVb1qT6ufe1rFzk0VgEVuiUYut71rje51rWuVfTPvXTyBje4QTGYX//610sRW0A7HKPXW22vFqTSSe2xD9MKHQF5dNSFDgabs07SqLjDcV/talcrYzK3gw8+uPQnsP77v//7Mh591bo2C2P9bjbG5CG0RyvzmYe1ytS+DjIg2ZQQAVqu1x7gi1c1BGd04upXv3qRPz+vc53rlIIPWZeIKSaQp8te9rJFT+mPZw466KCiE44b3ehGq7rlHu2OjRGPLRrRc88LYLcK0+RrO+RuVp/s/SUucYkSH3h1OgWczRznvLZdxyt8Iyd+X9S/1m0vOodZ95FFNPJzJ0CRgs8h83Rz0TluBOb1xZ+JMSHx5CJYZA7LznMr6QJ1fxvdt/YsCl7hClcoi4z7K9j4T33qU5NHPOIRk+c+97mloBOfvyzQVOwX3yCWE+fd8IY3LK+0iun9feUrX7nYIH5KUcyroiBnYhfEzfMwTx7mXTdHfBe38aMbuUjOPybW066YkV2xuM0HszdD1OOtf8cfxQly6lltw7T5uVffnvNz7L55tJl3Hep7FolXXbvQhS5U5AK9jW0jFjYWGesY1vrcWpC+ZvVJ7uU44i9F42Vps+h86vsWeQZf5eTGJU5cVE+W7QcWvW8Wlu0LndFb3kY+1yKXs/pcZDzsHjrH/uUZi+xikgtf+MJbEkNuNkjOGfvjAeWvyeTExz3ucf5eNxg7hTc7hazo2tngbwk6g4PBY8nMIpA8ffazny3BgoB+rLhh544ii9VayZO/3/KWt0w+/elPl745NMFbjPc02LHx+c9/fvK9731v8t3vfrd8c8Fq0u///u+XFaVvfetbpZihrRh5IByKoP/4j/9YqsgJFO06Uvj56le/Wr5JpU27sQhZEnorfyeccEIZJ4dNwPTjfnM1dkGosVipM46vfe1rpa9/+qd/KtfQe0hfRSHt2PliPlYXjU2A4W9OcMyYaMd9voWhH2OVrDhnHvpHX2PWvjkpQsGiyaiKu2cVjUIX/RlP2jAOczbH/G7ODr/bIeVefAjcZ97mrH3PZtz4ygkKehjSWdC2oN9zaOV37cS5g77w/Mtf/nL5G59qeqKPuQk+PPeVr3yl7JrDf0kp/pMr9J0FPHCYi7GQgcgFWUH7f/iHfyg77cyZswDtR8ZqWJ3ctWtXmYfgT7A4D+Sb/Fi1pUOCR2MfgpOiq1/60peKTGo7QQm5++QnP1loJgi1ovqFL3yh7HrSHt0ek0dJsvEaw2Uuc5nVVVx0VwQkD294wxsmf/Inf1LO17j4xS9eaG+nMOdiJVwfZMEquMDYAsNYwGu8Co1kQfD3p3/6pytXpoNemD/ek2n2hP2oA07ygI/aJ/PGT748axyc0BBoZiX6cpe7XFkcIAP6IBOeI0OZA5mIDrN/7tNfxhPZcU9An1Kkzr3kJI5xX4AioJ3Wf/u3f1scOr2REEiGLDStFVYw8UMAQwZrugJ601/0RXf+sLZZsfd2Zvj9Zje7WdHbYTtDuM6/4Be/p2AfW0JmI4fhJ1mjs3Xfs8COaoOMacfzZFc/6ZsvNDd/m1vaNg+2nWzzF76zYwxoTu7JoTkbN7uSdoeIn4gP0wZ7wgbFrujbGLVFt9kFz+SbY64ZO7AF4Bl2GE/cq206aBxDXTU+foBP1z/bxq57xhjwt7ZboQ3d07cjc5eEu9fYtKFvtKFn4iU08zx9N5/oIzq4R1+B+/DZeIzd4T70NmYyiR+xC2N46UtfumpXjSm8xvthf4FxD20FG8ROpC9tuuYeYyAj5uY+dMRP9kU/xq9f83GObOjDfbVvNL/EeO53D5mp7WXiLYvQxqBtNNa2e9GYfLhHG8aI1uSibqcGWXaP3VNsiDnwI8bnmfCefzfHtEvm2JVp7dYwPqBvoWvaQT98iLyD++mR8bjPgQ9kWjEn7QWf+9znVuXcvWgndhrKBhqjmfu0hz94UBc9tM2n6ds96ZvMhWd1/+iNLunbYU5o7j6Haw78wye8Qwc0dJ/xsyWe1c8YTcA9+tMWOSaTaKItfHAMn9kJMF+29MEPfnDZzOBtDXF9vYixDIb8D/DzFa94RfEvCu7DwqtxoLmFXLGbHef+xl8HexM6BumL/KMzuuOT+ZBFvJoFfbof78ijgy3yvIM8ucaGkFvn6NVQdtlq17/4xS8W/ruPLfH7Bz7wgbLLSwzHxhgn+pJrNkE8KM4kU/V4zc289R9ZpUdseXIP5zzL5ohn3S+eMha0E2daOBe7uS9yzW7U8blxxF/LT9If+jhn/rXtwwtjqG2kHctgYf6P//iPy+9DpL1aJ4yFTqOdPswhumaM7jGWWXCd/6F/acN88JLfA33jiX6cp9v1+NGZr2XbyA4eGQdfhm+e066DHU7huoa4l72pbTG7greJZY3VOLSvXWPWNx6wcfrno6CODY3ZnMi6dtlLz5tH5Ebb9Eyb5Mt9/Jbn8M39ZLeOqz1jPjX9HWwXe6htsmPMxmUuDjKgTf6J3/c7+vmpX/3XMqYffDYW9/mpTX3jDRrgR/3MNJBheoPG2qETbCtagL6Mj9wC/aA7aOYZPKltifvpjfmbi7GTS/Ryv/Giid/1bbzk33OB38l1fIB7zQ+948Nq4LM5GBOasRlo4W1WxT/5LJ/mvDkaS+JUfZEHz5pjzTO8xZ+dgiOOOOLE/kcC7PJ63KZ9I/CJT3xi+e6Ab330gt9d+9rX7npnUr4x1gvxyl3Lw3vjBxxwQPfABz5w9TtLQ3zwgx/s+qS+65lXvj3m+4TVPMv55z73uSt3j6NndvfoRz96j+d6wS7z6I1L+fZZb9DL++Of+tSn9vhuUy9Q3TOf+czyHrn3+MGcfYPCt+nqNs3FN9EC87rkJS/ZHXbYYeXv3hiVPnsn3PVOpJx70YteVL5vd6Mb3ah8t+Bc5zrXanu9wI1+l+05z3lO1yem5Z5eaMt3P3wz5O53v3vhS288Vu48OXrl6XrhKc8+73nPK+d65et651Ke7wOW8i0K7brnbGc7W/k+3CLoHXbXJ8/lWxuZg6NXnu5Rj3rUyl27QaYuetGLFhnwbR79uLc3VuU7W33gvHLnSfAtKN9XTLsXv/jFC996pe76JLzrje3KndNx7LHHdte85jVX23D4Ftjwe3O+MeeacfeGZ+Xs7m/hHXLIIV0feBR56I1ed45znGO1LXJ17nOfe3T8Afkhk/kuXw708J1BIJe+s6ef+h5yiMZj6J11d+lLX7q0m3bmQT++QYb/vq9Cv6fBd/zQ2zcKzTsgU/hIrnpD3fUGt3wrsTf23TOe8YyZ3wi80pWu1F3hClfo+gB15WxX9BmPyOMs9M6++8hHPtJ99KMf7XrHVPSLbqDTy172sqnfe+odQ/lWJzl/zWtes3J2Ooz/zW9+8x586B1VkRu6E9A730Iybnp+lrOcpcgD3Z72PaDeCZZ77ne/+xU7UPfRJ/GjvP7MZz6zek/0tHe63bOe9ayud7grd+3GQx7ykK4PPlfvdxjb29/+9pU79n6Q9z4YKLSnx+Z78MEHr/v7sX3QXfyLb9HS+zEceeSRxd7d/va330MnwDMf+tCHik7iJVmZ1s4Q9OiOd7xj1wc63T/8wz+Uc+yGbwSFj+E9P/HhD3+42N956IPFYvfThuP3f//3i/+gj9AHjUVuXONv+2ConNc/3TEXdpp/g0MPPbT4aDRHM7Lo2TOd6Uzdne50p64Pqsp9AZvDvvKN9Tj0Zd41fLulD9jKd23PfOYzl/voCbrSYbTlQ2v4G9/qtn0TlL0I/cUb/Lprf/u3f1tsWn0/WfJNrSHEPLkn9O+ToVUefelLXypzdr4PRMs5z4gtxCDozIanjQtd6ELdq1/96nJfjXe84x2FL2yD+/i6e9zjHsVG94lv9973vnflznGwqb4r5fvE6cuBLn/9139dbPQQ4pShrUDf2jaTcfeRSzafr3MfvvfJQNEF3yCjD2mDn+QP2EHfCap9DBvte694nPsdvnEVv0Hu2Em+wvP8DJl3HzkFNKxjJ7whf76NNg3aFXPVMYXj8Y9//B52HQ3qdvuEoTv66KNXrs5Hn0itxjeRGQfejPlb8lj356fYEg1qHefvM+e63Ze+9KWrukzeyXrND4f2nv3sZ5d7ahx33HGr96RNsf+b3vSmPb5dpd3ob923+JGNCPBHDHPPe96z/M1PsxXiVDIcnXagq2+u1j5MP/yq74HmPof72Mc+OS28R4udCLYv9gANjJN9JPPDb5+vB+RVTsA+iFWGIOvsEV6ydb45XdOTvRj7XjKbSf5jh3IM4+UxmDub/tu//dvFh7L7n/zkJ0vfdI5d8U2+ut1du3adLF5kU9Guvs83UGPbfC8+9zlvLuzxG9/4xnL9dre73aiesVPsDntoXGyXZ+lZ/ASb5juXdd/knvz5PTmUWONa17pWodWQjskV2aPa7srt6m89Ok55ylOWuFRMW8P3XvkAc5oGtpm/ZJvFteJhoNPsT81DY3nxi188M1esoT3jrHVdnhbgWfwpGopRA7Tkq11DI2CjLn/5y5fc7ZGPfGSJJ9KuOkPoH5AdOZW2c1/ae8973rNy124kp9RuYhExIl6x92gsnqjxrne9q+Q2ddviDPlFDXmVa3JRfYg7c7+cZcwv00d2rqbd+c53vhLDmBf77Ft1zpNlc1froKf0mawNcwPfQh/CWNE5fGYb+WVzZe8XyQnlcvxf3Zex8rnxKcB2iWnUBuRBtf+m08NvE2tTrEA+f77yjUBzFJfhR54ll+KcYR4D4ofc52BX6npLwMbyzzVv5Ojkwjj5De2TWfm9mOK+973vytO7QabkSXV/qTXxYTsF/bi27huBhxxySFkFV021qq7yvFVQmVWFt5LSC8mkV4ryDYxeqSa9gZ70QcCkZ+zK3XsCnVTivZdud5LvjFnZUSH2nbU+OS+vPKry2hLeK2X5DllvUFdamJS52mlid5EtpO7pjWL5XlovGIUuKtqqx1Yx7EyxwweyolxjN+9OghUBVWmr0r2zKvNR6X75y19eKvi+E2XVFFS0++CtfBvJqp/nzO/+979/2TlmRVB78zAcA1p6zi4C7fj+iNVjrzPYeWVnTK9YM/neK1+hi/H2ClSq9llJtFPPzq7eIE16I1fuV8m3SvH0pz+9rF76RiQ62nnaO5FJ76TK84FX0o3DLh900q5vHaKB3Wja7Q3gyt0nR6/0hS/3ute9ynztJLO64Fl8uvOd71z4XPMehrSqgR7mQQbsGiKj5mgn6NguNjCOj3/84+V1Cfw1Xysl5mqV2Lf7yDd+9MFioUMfxJd+rAoao9eDp8F4PTu2SrJekG8rJ/SmDyxXzu7epYRnfRBUdIKOrAdWctDWSusssEXu0a+VLmMKv/zdG/3y+xDOoxE5mAerQHjitVPfkeidbbEfdiySPbwgS6A9Mtg7/jJ+36qhR14HokdjcL+jD0bLKphVZnJphyaZfsELXlDkK/Sm4+SiD4zLWMiOn75T5/s47AebyVb42/clfX/ECpqx+H5MnzRM+sCjrEDWfNxbgSZkhj/A/62ck9VS8m9lfBF5WgZD28P+3ec+9ykHnuMpWWN7yGYfhK7cOQ562Sfm5TtI7DSdJct8Kr+oXTJt5zGb49McfWK22i7df+pTn1rsNnvZB1blPPvJJpBdu98//OEPFx/GjrGFdMeKKtgBwE8YB59rDOTd69X8jZ0z5DRzt6rMt/B7fJCVZ77Rzi16U+s8kHmfC7jwhS9c7uUrfJvR3L2WbX4Qnwc3v/nNi+01ZuNBG28d+P5gfJ5+fBMSne93v/sVv4H+2rYjmV+ip32ydDK+6YdfedrTnlZ2t7ALfJ1vTWqfjUezgL3wGRY2Qz/GzG+xMw6r3WOxRQ2r1sbDjjzxiU8su7zECr7V4/vK7Bc7AGxcvsMslrBCjge+xWo+5AU9jF2//JZxv+pVryr2CZ3xlH/AL23byUBG9XnYYYeVXeJ8X00b9odsuM93zMzTmP0uPuNLIXqFjuIszxmbn33SUHwieTr44IPLeTaRLLHzvtnJBo6B/JB5r/jbOSkO8ZaK+MfubDRzzn14gt9iMfLC3npuGjJP/CPndgvbEWZsZIwsiKfRNnwgo/rGH3pgFyG9Ie/sS594F10B8awYkO6zAe4TVxgb+RSHgp0xdsfTA7EWmtFfO5nEZHQ/wEP9aoM8alM/viUt1sInQIc+4Sz+F//JC/tL38mEV2BnQWwi3rnb3e5W6EoXxN1sDj23g5oPA/bJWO06wUuyJvZDV7ZpkR0u2wn6QP/Mke3kl4f2YSthPPIgORVZx4fkDWJs8pX4jZyKb/zN99BPNoLOiimyS20Z0CV2gAyyE/TPbiH2n54YA5sK6MR+xFfJkYyX3bSjET1Bm4FnHOwT+0mm5DTmW0O7eCJm96kPOWDiBvbGQdbYfDETP6Zv46RzsU3xITWG/B3jNzvCf5qTz5mwC+SajtFV1/S1VuiTbvjunLb4w+i0N4zkzGhvXmPjq+F5Mmze9Jy+0z35uN2ldhfyCTe96U0L/9hNNpdfwWvzMxey5Huh8dn8Or03LvZazug6HyN/ovugDdfZJX6EvUcru7Vc4/PZ0kCuRF7ILPvKVogdrrvyLeE6PuTT2Dj2nG7yH3Qg/kPtw/jEPmCewF+Kdcii2IkOkQ85dHbKgZiUTfdZGPYc7dhd9QSfXMJvY4gMhxf+JsP0zT0+jYR36M8niRns7g3wmd01lvCIfpoDPRF3ZezTwA9pQw6BbvQGD8Q8aInO8VV4hI5iGXzks8ktvUYr7fAnQeblp3GIL/gjcaPDc8btuRe96EXlWXIFrvHPdITe+Ul3+X7ywjcFYiM84AONiSzip3iCHBsrGxgYT8YWaFP8ZR76YQfIr5ydf8S/oT3ZKdi0QiAiCUIYkgMOOKAYyFqR1gvtUVxGZQjBgCRE8GL7t3EI0CQBQBFtCZdAD5kJxklBCY6CAUPCOdiOf9e73rUEYwceeGDZEkrQtIfJUXqJuL4JqAKHZymGRMNYGBbOy1ZttBF8ESDb/2FsTBTIkeDW7+bpp6Kkj+r6voO2OdvMH9yncCTxMBevZzOYjBXjwChyTGl7GhgZ99T36V/y4PVM32tk4NHMONCcwU5SNAaGh9PkWCmMb5UwduimDWMTsKYQqG/OV9sCPU4GHRUNvV5qzgl6GUCGIYbZq+TaFUi6N8HVrHkLYtBOssJw4Ls5ej1Dn4wTo6YtSFuhVQ3n0CsgT17NY2CMyzzMbYz/6MQp2aruVUEFZXKHVgrWnDenZv4CZvxFS31q19/T5N048Z9DYjDJj8RveEgMvFKxLAT++jb2GgI52/WNky6v1z4ICAQR+poFNEFzcgtoksCMk0Ff3xes5y4wdE7CSZ5rPo6BoxcI0EnOX8KP32QWfQUZgik2Q9/a48AEquQMX9EFX8d45pyDXEoWySK5FDSRTQUEQYl7OCQBGHuWsbA7fpqr5JvjQz/6JjEkl17PFkCRHUmd5I8eCUD2BdAfPgFfyN4YndcC7eCpVyLGbAuZF1SzHQK9yN5GQH9kSZvpmz2ka3iN5+RKQi7IIYv8wTSYC19Clumx4FQBHc20x0ZbjCFrwNdJFNgxBQxFPn5QUK9vdouuAz0kb/yeZ8gtfeFHjE8RSbAHdEOyTx7JojGQd688KdQJsPjsIb3ZPu3is7bpE/qERsC2SiL5CUVM9/IV9JBPoh/mIhisg2ILfPrXrvGgDZ5L1ugasJdsAXq4bizoT0/pk8K6Z5IUQT0HY2TP0I7tMB96ac50XFIOisrsiTEKZsUX+CppQEs2i4yj+SzEBpuPoq34RqykDUXPFPAAbyQNYjy+ge1iK/hkz/CdAuEUAqNfrl3hClcodDZG83adTRaPmKt7+DE22pjRwT1gzj7RIIEkC9owXwU9vJDM6RcdPatf8YK5mJc4SOzG3yni0kFjZg+0I04TN7KB04Bn5FY7ZApfnWNDyS0aoZ94kcyinRjPnMQzEq8xf2fM2oi9lnjjIXtt7PyQ58wx8R35Yk+MhYxd6lKXKn2ag8UoBUJ0pIcSbbGosZm3+xQKJZ4SIPENvpF3YzQvi0doptBPP8ivuEoCB+goQaO34iptWtRVyFUIQHuQbLEHbATbgX7oIn6RbLEl7oHo6Ji8ogP5pwuKMRa48FiRBj/5VLIpsSZL2idriSnZLvcPbcVOgnkbpzmSK3ZyO0Hm6Bbbw+6JT+Qd9EXRmGzRc3aGPNJRsssu0E9yxS6BnECSPgvR+fDIz+gL3uO7T82wv/ir0CCGCfgCRQz3yo2M19g9N/R32o68mQO6Gy+/QMdit8A83W/edILtMtZaVhVMLTx4jVD/+jZOOsFGQt3m8Pkg52s6sB1yTXMh22wWuabDCvx0QIy6LPSln/QpZqDf+mEb6ao4UxFF0Q6NhvF8IFdjuywmgUUiOm/u7Bffh64KafTdebaKreGHFVD5Q7E43yLupr/ZtMHXsYdiUXNmj9hZsYwCDPtLDtkCOZP76T2bg1Z8DNmUs7GzWTwI//XBNhqPvJQfqOkDZNECA1vDB6FRnfuKJRTd+OMabKOYgnzFDvJ1FizIFrCl+Cxm4DPMEY2Myd9iBgttxh/5yLj8JFvmT/b4yNhZvDMecUKAR2JDumwc+lE8NCd0I3dpewz6Qm8xDx7xwcZLPug+uVd45CMguiYGpA/4INbiW/CPPmVBEMzN/TnIJL7SKf7cc+bmWfEhedGGhXbjog/oJr6kK+ypBQLz5OPkOuAnm2Us5FPb+GmMeAW1v448OAANyZp7zEk/6GH+FkD4t6Hd2UmYzuF1IoYLCIujPrceEAhBMMVRxVXpl2gwwJihsOYa5cRUSsOIUA6gvIQcpo3J6iIjIAjTH5gDpeJ4CDxhJiyEJkEIKEZQZitiBFMgJPiiLBSMgQm0SWFVjAkNpOg1C54jhMbDsAQCPvOm8DFwAjsG0lxcC7JazJDqU5vLwnOEngEUEAecJKWiILMKB4J/Si0p5djcSyEZKM7IHLKaAK5LjNBQ0hEIlpyjiAIAsJKif4GjeQb4gdaCcvyfNm/yImknS3iEfjWcY/QFnYqOMMtoBrXMmY/+9RVDMyaTghLJDxoJZpI0grkIdrQhIfCTjDuArjhgmrw7734JNVklM8NDghK9WQbkAq2jR0A+9eNaCnfosIjsTwPHSF7WIscB3SUzQxqYO2eNttqfRsdAwsOZcULkO0AHjpYDI99kK3RxjYOKcwnG+jIGh6Bc4leDzUFTThM9zYlztnpJV0HQbAVPkUf/aMd5+p0ukWOyJOEEYzIXto/dmDf/vQnRk40CWglkJUT8ksDdT77pVa96VSkAoZ9FGfa41ouNBvvCJ7AX7JSAh44Yo6RdAYAPmwYypnggKBW08hWBRIws0wlFAzt+gKxZbKEvAiBJmXYk7ApAAXunDTatlmEBlMCULWJ//ZRY0RXnJSQ1BIECfKvbKSSYN/8skakDuNq+hO5WsOm4xM0ca7C1fAfbyw+hY9pT1KRrAdqYD1srOQY7BcQB2hGIAloYm/7sSDP2MbtqrPjEfw11HI0tgqIxiD+Mj34ryASCT3NiW5IkzIKCA7+tjTpwNU+FUfwQ1JsTmeATJWFkyLwVhQXY/BX6ionMg7yjG3uPFrXMG5Nr+oh9Cob8Ml9zBYsaEqtAvCbxoc/iN9AvWXANH8O7jAXYOYW7+EhzlzRJMGZBP9o2xsidOEsRUiyicIvPoTm5tmBjHuKb7KAaQvyC9op1EhFAd8U3yU365V+0bXcQOUFXCRg4z47rj4zxK2y+dtic6GHGRsYUasQzYhn9SAwlc3Vc5z7xBlmjN8DX6B9f+BO+hKy5VzEQT83VPWJxvhR/yAgYmwIj+ZoVX5DN2BztBOiKXmIKz/tJ78iTuAgPAvKBphtt8/dlkBH8Y6f5jACP0Z5/oT90KkVh8Y2EuOaTnIB8sefRz2VAz/DSwmyK9PSALJNResMXKVApMikW4XcNuZoxQG1bAnPQR+yQHMIussAuK/qrEEie2ZfoEMT2mLcCVo3oE8QOLQt2TA5JV+kdXeWfFVuMg/yj73qBp+w7v6swF/uGLnY00+163jXICpvEDtA/eVKAXnwyW8zuZhecPFa7xm8uDvky3568WH8O9Pc8+cp5eaR+5HbZDS+OFxOgF19bQ/6uIKhomqK0dvCNnIpxAzIWGD/waxb52NIhn42D3SWDqQlE1sy9zgfYaDRF68QM2kVDupb4InOkgwpZ9fka/jZG95pznVuhmf7EpqAPNGY72d+0Ra4Vv2zuMa4xPQn0xZeJL9jvemMW+ooNyFA257if3ZC3iOM8F4hTxDn8SugWegfmhUdi2HqHnTkoOJMVY0i+nE0MCrOZHx9pYZMNsXmGX1Fz8AzfwscEFj/4Yc+j1xAZH/unuE3Hh/KAjmR7WCPZSdi0QuBmgqAyTBItlV7JAUGm3IJzKxaCa690CjJgljAPgeGSZ4JSJz61UFIoENxzLowTAeYICCeHyEkSAmCUgHOKcsJYm4vAfLTDYNVz42AEtMbjAEqoHwpg1bgGA8wQLUOfgGI5tMlx1KBcjqEiD8FYKJpQVgZCIImnjLzdBoxjrTz6Y5wY/NpA+10QYB7kAx8oJh4mOK7BmDA6+pw2dwEFJ+EehmZIO0lIkgUBNoTmG40kwxzAkNYgESOLxoHuxrwo0BT9yKrdrnb/CKSHB6cxLIYuAm3XvAKOmrHn2MJfsoJ3awW5MO9hX4sgz9hBYa4CvnruaMLeGC/6z+uDY2BHyPcQ5EjwSl45H2PGA7v7lrEBQI7rojAYm4BKouh3DsiWfSuJ9ElB6Igjjih2024RuhKZwgsOWlHQiqxAjC10aI8DNs5l5Gt/AzlEL68q8EsCCT/5JoVUBUE/FQQ3y17ENtMndo6f8Aqewp9EBR/xmIzO4qU2JPiCK8mdZIsckCNt8DVsoyJgilJAj6x4C7Cs8ErehkVPssk/85NDOE+u+Xl2nD7Fh+nT2I3BT/bbNX8rMkBsCV2bNj/n6aDijfv4CmPSjkPf5sjXKELyBxm/9gWlQ/5lLA7QjnYTuEOuBdqx23LMD7nX88M50FljzXl2H6/qwligbX5+XlAP4gfzTdwUSI75F2O124M/kmhYhOU3+ByJnWKvgF4x0Pj0GRgferFZQ7q5JtiuY6MhPJMFGXEZ+ZBsRg4c5JTtyw4E0LZ767bpA70wV7ssxBxsvHmRb3JRJymLQpIlOUeTWlYCBQSJIJmbxgvJhIVR8Ss7osjuExB200h2+E1+Ir5SnwoEYt5gTMaAvisip+/hfYAP+pREeY4eRCc8r18yaQ50QvwrhuQvvIqO9+iHjvhjrOiP7+IHO1LQO6+e4ZvinbYlXoBnQzinb3ypr9OFFFZcN142i86R/Rrax/O1FmL2Z4gRIkcBHaf7eAj8AJ6y/fSQfNT6KcnGZzZ9WeA5ea312Dk2GugbWaAf+mTT66QeyDY/BmMyFrkg+2JqMS9dAG2TXbqTuD9tsMNowTbRRzJa547gnEUWc5hnh4dIP/TLwhp9Nx6vI1pQzCdf6N2QR8vCPNhGY9WXAo9iDz7TaTw1l2E+FHie/WVj0YC/jv2IvcYDPt3vQG/NwyE+9RkrNFbIpa8BOtBpMWgQG4b/bBEapCAqf2NvjYFcZhzoT57NKcVI7TiHttPsQ2w6+2LM4hE/ybZ22Wt983v6SzwSPz0Wj9AH43He/LTDX8+y53TAMZQjzxuPmKy+5jw98TP5gjkYKz6xi3Uf/D1akqVZttLY+YHIe/ynOeCDvrQrd7V4ZI7+lhcNfb1x4Kvr2oB6TMZBL8mlYq+Y0sI6nYt9Sf6EDzZCuN/YoG6Lv5KDGTt5ZbeMXREYjQK0TNwzprNp03i1Yw7T9E9sUi9K7SSMR8g7HJRXIGLXgdUnAoaROfzt9Y7aWCwKQmA3EKbCGPOHEDQTACvB+hYI2v6ebfEMNiED7dWCth5oZ9r4KBzFMBc/c++w7yRA6xmTZ4fP65/xxY9ZhoSxVPATODDCVuPRnoJ6DYnDwO8aY/1RSAejQCkZ7Bjtsbk5N2tcoL0Y7THaOeeo79sszBoHOA/ui3FaFtogqxsNPGaYM0Ygl0mYUoRiJDnhzHXePNChpoVnGW6B4BiNZiF9mT+5HYPzZGaRtjOHMRnzPFq4J/fBcD6LYNb9Nf3snOYkBRhW+zhoK5bsFIfMaXPqzks47T5hvzhTNswhoLLDq2E2yAmf4FtxZJysD/2TIuxWQTCt+Gel0g5PhRpBiWDIZw2ySDUN9NcCjTFLrBSbyJEAXTClMGReEoRAIGxXFL+oAKAQOlakoge1XQgi13yX8UkgnDMHfQs689PuhHwfCm0hsj9LP+geX8Ne8M92Lxmrdh3siR0NCjLu4YeG+jqEfo01q+78Eds3D7PGOXbNOLRrXKAf/dY6H7CJaI8ns/oJ3DPGk9gyfVgwwG98FTwLfsVjit0WN+xaGCs8anvaGGZdA/3qE20lmhJ18hU5cBiDJEEikmeCum3nLXgooFrcschjB5/ETjsSbMWpZaFdvJnmJ3I+sckQecY3nugXfeMjFSTsKpYkS6IUu/Tlfotqi4w18jLG2xp0gs3yapsdLOLo6IRCit2SEly2jd64x7eg6I+xWDxyH/74dpP7wFzEehaltCW+cw7NJXX1K2uzMKQrOjjoPvmgp8Y3FsvQBbZvjDcNs4Fm0+gWuSeX/IFXG8kpG1rrpwKPxaHY6bVgbAz6Z//Io3HETg/v9fc8+QexqNdVbaLIK8fkkw4pUCnoTxuHA2b1nXsWQd2OsVhYREsFDm910DuFFn6e/xLHrQdiQYt2Xn21qcaY9altPGXj9TcNxou/bLSFZvll7AdbIv7ctWtXyd0VomrYTSduoKN2MtdFwED7Q9oG7CsbZ3yJRyx+4hlbk3GIedkifGDrPBeezJKPyJUck4xY8LS5Bz+0K05m9yzk5D6oZWI4dm2Sq+iE8dex1FowjT78jvhUvOCIjRzOmT9XHHT/tLacRzv3ig/ttGbLEx8q2OK1+9CBjwr99DdsN2Pgf4wNaj0m12htAd0uVfApDIU6dBfPGk/g2bF+wHlH/LB7He6t7/d74p4xhK/Gy+8so9c7CSdFtXsRMAcDGSZC56eAMAdjQ9EjRBDGz4N7KAfm6yOCMgsMDAPGsHGChELww/gotGkvxSyBSD2uzUTmkMq734d9S/ynVbDXAwqBlimoToMAV2DIsfrp9W6JF0OCdoztmCKPndOnOYfPMShDZwPokJWRadCHNiJvQ9oxqAIfmDdPGGtjGbmEafKTVXvzH6PNoljPs9Pg1QpOwE6HjJ2jFmQ5l0Kgvh34aD4CuzGEjvRewhFISDkfDnWWQVa0EOTYdWpVMitGoP9p/FiET0HkZkzGjM0YzTHzXSs8Pw3aJS+SR4E5W+kD8hJK3+W0jZ7tQst6buyBwrzvRR599NFlR1e+Zaag6EPtgsWGceCJIoggli8SCNf+ybFVK4PhqyKuoBw/re4LYAVPdi1KJmYVAwWlgi2BuYTfazvkiCwowNlJZeFNQQ7Mn475bmBWyfWR4lgNukxGh3Aespsouz683q5/OxWMwaForagtUctOjUV11X38MxuU3Zpp1/zoih3rdrspyEyzSQGd02aCRz7C32NzXBRjOq4ffcTvsIPmMGZLnHONns+yF4H7huONLdEnv8x2oYvdXwrL6KVwJOmSDOBbeLhRMAZxlDlLCMQJeB9+Odg5RW9jgfBhDNqjm2SXTtjdqE208r08RXL8mwZ8HcqZv42PzI7xAt3ow7RxecYOJImyNoyNTNo9p1CZnbJ1v2wxvo75mhpo55g2tiC+y6vGFn7obujre8lobJe8Ip9CD/C9diuhodetfBvQbgyvb9GjvH5HLhQsFAG9Ro5P/hYL8CuKRLAW2UFTh/mJA/ixsXm6vogeNCwP+sJOKCTRJTt2av30qqZXHyXzGwl8xlP8j16y1UN7PWbbxkBG7JzlxxW3LRgYO9vmvJhRH0M5yjn+aljMMUZ9Z6zz4D7j9dPBT7FTdE/xj16hqd214rjY3PXKdmwLW2NRmL7TazZIzMjPso153XOIzJ9tOPjgg/ew0YkZFI7Y6fqzVuyO1zl9voSNFKMPczdto4ljCDTCN/4JnfOsMViUZVPrceCnMSj4olt86TwYA5vrsFtSe4mJHPrxujZb5hVhmOWHILYrbcMicroW4K++Eluh27Av9BWjujYNxkom8VpsJKYUl4UW8gb5vJ2qCqN8xKw6CB6Et6lZ6GMIeZ/FJ7IS/2JBUqwphrPD00Ilfo71A2TDokF4jibmYdG77jO0mUaHnMczNB3ra2/A3jnqHpiFibMCtRoM+izhCgijIIKwMeTZyQfTnpPs+e4Eh8FoWpHWl6SEQPqdoQbCOm/Ms8a3DAi3udhKC4xrEqqA4CuWzVL4tcActDlLMSijHUcKRV4z8s0f33TMd0iM1z3LjM29+qa8aE5BxxJQPFCMyjjHICHgzNwzjXZWIFwXIEAMSwxs4HdJgH7r84yxQxuzIPDASwl7jGkNq0h2z0juzX1ee1sJ31lBK8Y7AX6CJDs+6SbQFXREQ4XDOMQhnFdIs2pY7zKSuJi/wtesHRISLUmHQEZbm2G8rabhw1iBhRyRvRSLEnhtNMiZudmpbJeOoEvgYveFVz/It0A5OlDLjOcUaQVJdmH5hqnvZ7hHIDeNNw276Y6n9HS79bCWbcVAn2BgYxXUvBJp54zEgnxMAzvqsFLv1U/yQ47IBfngP+hz5Nj86ZdFHkmT130khALv2vcZm5Vizw/BllkBttLu1WHBPUgw9U8WjcGhfXbaIhy7C4vQ3T3uZzPwyqsw6JN2zU+Riy6bn/HUtnsa6nuMnz0TGwRjY1uk3SHqZ9DIXLIDoQaby8cuYutc56eyoy4wd22zWebkb7tT+EUyIdmygzifQmB/0Wwt85oG8sXmkwXjtPNMESn8cpBR851l/4dQwKYT2jIPts7YJatih2myxF8Nfbe4kU2nTzlfX3eer+bnptGGv3SQR7vv6Jhdi9rmO8iTZ7XrJx+It9oNxsZsXArGxpC+x+5TQBPTknv6QAdCXzSng9qQBNawWKBYiY5oaLeGsdrdmE+ngHFog97aZewzFV7jtZDuXpgnp2MwJzIiVmLr2JWxwj35Xkv7DbNBlsSoZIwOSs7xuNZPuQjbMYylNwL6F3OxD3SFvRrGX/rNzqtZYOcshiqGsYWKXxaDjD/5VA19kyl9m79412JYDT6GTJLRWv9SQEhsHLifXrvXoT2fqKB3Ch526Sk0sSXulau6tpGyzQbQaTbAdwlTdBQz5JXpIfTPp5qXXVpsa/jPp5IJOioWMG5wr++SWlxiC9zLvygiigUCdKDTtX2PDfPTggN7iG/ybsUs7SlosqMZh8Nmk9pOLwL3GgMaoLXFDm0lJnLwh86LRxITzYM28xM/2aixuKhGnlkW5iBW4Kuzs39YAMMPsWF8zRjwmb7LI9BD/iUuq2nhDT+xT22H9UMvh3UQ94gn6AG5AeMYA/nxnT+05pPUDvgUhV31F+MypnpneD0/vhJ/0Fp/FufpPD9V6w/+0f9psV/aJO+eH8YddZ/B2Lntxn7lDRlpTMB4DmMaGD9BmCCQUAUEgeFS/LHtOYLM8PsOF4WweqsCbodbHIbnCDbhVKSwC6kG4Reox3FslCGnRII6htDKtw+jeuU2QAvJmoLIRjqPRVEbScrK+AX+zv8QhF/LGL20q9hB0a0Q5D89CNABvd07be4ciW3e5AGd8nHsgAw4z+DEcBkrI8t51UbM39muXveXwMH8PDsN5uE1NTysg2rgzIwFr32E1c9pBnQW5o1hDGRo1nPGa2eQwEyxHG04OONDW3MP0IVz4sTNqZbVgFwIQuim++rviykgK17RJbsS6sQoYPytJOGFJEsbcRQbCYmbufloMicbsB9oYmz0UsKyFl4ti9i72gkJHCVegk38yz3ohz71aqxrAmOF253oyBr2BJ10kG365ptMNT9dE+DTS/I3LWB1n0UaCZQgPYF7QL4Ff1aAU4RiVxUC+Ts7B3x3lHzZWSSZCsgUPWdX68KyIFFf7K9VZDrCLii60N3hTgT3SlAkKln0Me55EOTy2Wym+dvZaDw1JID+1ze7IV1bdCdndMQOCvO0yyHxQsYmaGTjBMCLFhmHSD90E33EFkP6+Dvxyjz7zj7TfXbBmAJzRx98YHMlELFbQ5kgZ+ysn2z6WuY1BvzSP19LxuxGrAsKxkPWJMle+4Jpvp28kTOxwbAooaCpD7SdZZvJZ/xXbCfaiAX5vPjpzN/4FfjopKQpz4zBuF2vk2B0tstEvJhnte0VZ7wSq+oj58G9ZAzvzYnPxVsJEuQ+1/PNLjrhNS+JPp4P4XuFEnqflRCzGaO5DpMgeiV2MlZ0dBiLQkzGCeJkvlC/7lmPf/G8mEpBWF/kvga+iAXJecPGggzaGSRGEKMpWtWgc75TK2nPq30bCXJD1iwKyd/4o/xv9oHYRg4G02wD0AvtyCHIuCKVIhP9sRAyhL7ZVrJnYcFc6VltP7wlJjeE2GE/2W02qPbPYKyeiQ3Vlp/+Hha42Wfj08Y8Gz8PaIh2bGNtf0B8zcbxg9NiBrolZpDr2P1Z+3ZAF/+JhP/UU44HikX+11d9e/vEzjLxvJ18Ynkwbwd+iGeG9pWfcx6P+Am7xv20oJPXuwN0tVhhHLERs+QhCD/1IScjS+ZYg9x7+8IbR2k7Y5wF9HQfe87WG/PQt6Ipu8auu7ZIu0Poh4yQb4s3cpH8L/sB2ROz8FWz5MmCkVqHNryVUcs7mVbIVRC0o5R/IBt0RQ40rIPwbWTYtxHzfcTImLGF98aWWkkgBydzcl9j9rd8mQ/zLUSo54dHfJ1nFPAsWMsF2a1a5tGZn0P3+NwamS87oQBtbOQ70Cc64Jm6kbGthWebjfmSvw8hAYaf+X0aDj300OLYvBqEiQEB8mFWFf864FYRJnhZlan/5z4QEPmfYyQytg3XgZDXLazsHHzwwUXwNzpIYbRVzY8++uhyBH5nZBlhyr7VAiqQlsCAb/RQIkAbO0gE+ozdso4tyqltAS2DKjENbFf2WgrMmzNnYtVasqmNJA14rB2OgEMxF+Ac7AQV6OR7BQpBEmVOgVOsHQ45nOZQa0iIrWpxzrZc1wEOZymZFvxynuhVG+RlME8vloG5Wg0UpFi5YSzRWzAkkPH3EGRf0s0Jeb0oMhGYv1eQ8IXDtEOkBr2zi4GDp1f1ThyOyMfWvY7k22b4qhAydLYbASuoEi/OEb+SJAlUjjzyyCIvnBC7UNuCjURkC505O0ldEkAgMwoo5s+BshMKKRJh/0MwO1VDQKXwzc61RGrng51RBPRaBnkniylGCWzYKIkDOa0/TF2DvgpoFfX4il27dq0WiCTUXl0Euz8k8wI0r5Trh89RCLPa6jVCARl/Gn0zPjaCHHrlmE0Fq7oCabYjr/ryt2yI183Y7tq+KUywC2SZXYBF7Fj0zk5liaNglc0J6IJdjIo3XnlFo4xxHuidMZgD+gp8vTIT+ku00FJi5dUWPmJZPweZJzsiAcVv33VK8oWWdn7CWCA7BDvBNuM1XQeyIhHmw8gCX8R+hTeSiNgV4/HamnMKOxsJ/JJo+wwLu8+WZ6EWvY3Xq0JkQFEYpskBv+L1RHJVJ3L6oBeSFAm/osa0GEHbaT8/JYh2xOGv/zwjib/xKVIar6TDf5oxzYZKXvWtyJ5XakEBTYyIx3Uhll4Yp0SKTEWu3efVf3Mke9kRzCf6W8EX3I9fipO+sUh2+E/yrz3F8ID+0hPypkBugVlxR/GTDqdAQU8kROiscEB39EHe2aP6P4tQDGADyKekEr0XiYnGYC7kzu53dgYva/6yTXQa/Ro2FuitqCsGwz/2GF+BPIihyQC7Qb42A9EJ+Zvf6/xN4s8eJnZepPAjLyNPxg0WeONjhojM2qnHXyqCpBjKvisoRBZj6+1sErezN/xpxk8/yK6CFTuhbXZX4UahwjyyccKz/Jaf5H9eTjMPdEOMik9sVl2g5GfNwW464xkDH0IG2Dnj9L3YIAs42jnkkEPK/2SLNmJNMb8ch31HH6+askVyZruFwy80I1c+JRV65XMn7KCcjy3xOzlDd3JQF57kTNoUg+d/kY7dnIXw2Pz5QjZaDBReAF/prRl1gvjIRexZ5kLmxCPkAR8yLraVf2PPxUGKb2uNw+Ov+CE0rl/VR1uFWLJLp2fpiXYsvBkHnyJHyDzkxnJmvoxPtGhmLp7BC/FodJNMs83kg1/P+GrIT4wLv8hJ4khACzUDMaiCnL4UIMVbaIUngc9SsEVslXvoC99HFvGTvIWfYlbxpXGT6yHCV/2SO/OiMzXIn7hAXjvMZ3cKtqwQiGACSglxhCFAdK/UChIETzWDx0BwGQ9FmTGBmQYColBixUHgYgViDASfwWcsBNe2nApkGD4GTpAnqTbeIEGMQJWhoqy1AgmYGD47JBg8ykEQBUkSAQGan55BI0eKTuaIRs4lCeNY0bM2QOBe19xHCfykFII1gRvlYyD1LdkyXjRB81m0xD90T/vgd2MyjiHP9JsxzzKCgl50FiAzymhMaeweEZTa/itQTFGC7Izx3u/OuZZki4L7xs3BffBMwdHa3LUtkNU34xqajgEvKTAnI4DWBtpZPbCjgBPg+K3qAVkhwwwag0VuGAj96E/hqeaZogoDY67alHSOQfuMFYMmOJBgo5Xx4Kmgqy52ojl6OMxvFm/BfWTaOBg1cxweghCyQk7JO4OvH4bOPOp7zZsTFOQoyHEWgYRFwZyODIEWdhtwKlas6FRojneuaddcFQKHkOxI2hlvjsG9oZOEnKwy1K4lGUAbsg1kexqtzBXvxuR9CIGCD2NzsBIfMm0OCgPa4dATgIRXZDfjmIfQXpCWQCHQhjGSOdcEFoqexmyXBt4Yn2++kF+2UMIqQLPCp8AtkFVwRbvwU2BiMUPhe19KpPAbnaz+oSe61rC7yetraDBcWR4D2rN782RkFowntnU4nlkgF/geu2aBim1QqON/6LaDLng9mC+0M9YK6hjYUPynT2RIgkUmHArGihP8GbvHTgtc6Ts7wkYBG6p/vlSAnEUybRuHVwUF9ewBHaefAjT6w+YAf+lvRS1yypfHJqCV4pd5JsGiT2gQnxX43Xl0jR/jc9kbO1UEsrE37LVkwTV6ywZ7pvaDQ1uhXXoc3ps72vnmnOKUNtGfPTBPixIKpvyCZyH6jH/amqbj5KP2JeyMb38KZLWPNoJrtLNAFZs9C4pH5Fw84kB/9FD80ZaiE9sgKFdskezwpxYb3Gd+aMLes73iOvpjvA60R5shTyLr4Ulg3uaIDhk7HyRJNj+JXuwTe+q1M7LAb2jX89rVfj13PDBGCQWbRp4i13SCbmRX4TRYaERnuw60hz58s0SWrRQDKDK7pl22lm+yMDQLBx54YIlZ8Mx88EDxgQyaWxIOPgTEd4q0CrD0Tl/6pE/62rVrV1nYoWcWqMRCFoHxDL/QD1/5VnPAR/TDcwVfcqBN95FhemznBBmgb/r1GrA4if/VN36IN+kk++K8/ui/ooqky336skjB7yhm4C2QEzxLEQIvnSMHw3iGfXSenER+9K+Yzcbwf8ZPXuij8ZPBZezqdsNYjRkNhrZALCWXYUvFYmzfoojuod20OJjeuI4XQ/sRO6TP0DP/MzRbQnYi//6TCbqGz2LdWdAevY2tMGdzr/sB14wJ/0MbPCdHYnZyIJcjZ+hjFxl5hOQJsTH6G9KALrKfQJ+0Uy/Y6Du2SzvGI+aVWxkD2SN35o8mdAX051m6e3Cv63SaPqMLetElz8kx+Vhz5qfYKzvw5XOx8Xyla+y/fE4cnwXw2L74ozEYc/yl+/zOj8id+PPotJgRD/VvHvRoFiwMaEesjW5owGba9MEvsEn6YmfNF63RQa6MxujI/skX2B1FmfAX3cRreKptsQ3/LDbAc2Dv2DU20EKc4poxuJ+PFN8qEgWRZXRAkwDtXSMbkRm2Dw3YS7IXW8ZW4zMfQgaMAUL/ofyCc9GhAE20Ic9ho43bvPgQBzmQw0bu0j6ZMn5jcr6GvyOrGYN28MjCGvtuDl6htslJnKYIPmynBl7gm7qG/B2/0g49k8PJWRWFIXLMLuCJuNG95IJtRjM+SruA7uaCNmiPz2yI3Jv8e9bB5oihjIPPBW3ywzY5mAseGZv5kmEyEKClttGcbqG5mEAcYBEbFCtDN2PJuALPGb8Fh4yLPGhTnMT3638ngkXz8Z0HlL8mkxP7xHX8/wRfJzCf8kpEKTjBC7MpHQdOiCkrArp/GjCWAYiBF+AuAsoroJIcEYr0NQZtutduBv0xhpTRMwyYApV7jN08CIhVcVVwzGdkFDUyRz8ZKsosuBJME2TjUOChQH4H/RFiCsbQe9Yz6OYc2qnAaws93Vv3I0nnULRLmNFS3+bAMHle3xTXWBkOgi0hmbaKnzHoU7toqF2OBx8EeQx4gDYcqIBPUDlWTQc8wQOy4ScaGJskUqIpmaA82qes7ndPeJ8Vkcyb42RcEmiYj3F4llHyrHlLYoxNEUQfjNAYtOsaPghW0Q4dyR/jwgBFlskCmnCYntGXMRo74+QnHuozq4rkwPjwifExb+2NwdzRwpzQ3xgcnCfjKXEIwi+0VKTTTx3A1HAvI2p8Xu3Qh7GMHejrHuPXHroagyDJfHMfXXGv4gF5qQtH6GRcrptTDWPJPNHBc+5Nm2jHUQmy9B/9A787Z67upUfkIPzSDj2TUKFf4PlaZxRFxmxK5N0YHORhGrRp/OSGjBq/OdEF9kPSmj6in/SY7JKFechYJJ3m5/mArpk/26Df8Em7ZCRySdYEAmyA+wR2ztMTuuxe40c75zlvtNNOaL6vAI/oIbuAFmQnSKBFp2fpZ0CW2GnHLBmZBrQlG2SUPNBL41uE5niNd3SUjWRX8Z6+mpO54T991bZFjATO00DWzAN92J7aF7J/XjEGiaL+XZcwkJnIOJnUBtlhbyX/AjG7jtyvHXaTvOVblsZozrGr5N119CejGQedNoaaL2yI57Vl3MYF2mMX6SFbnAKoc/Rfu+iFTp43LrbV9YAcoCdb4d7aVgx5rz/njBvoUuhvIUPhBo/Qx/jZKGPWhzEbO/vtvHOB+9kTPHQN8JdNdZ+56JOdMU+7s7TF58U3jgF/6bm5mRc6aJ+P8e2f2m7yGXgmptCXebmXjWCfM1d9oh86mLf5oPOQJ2hGpmqdiR6Yg8P4PKdf96G/3/XLfpE7+kJewE8xnLbxHG30pw3tsn1sJ36SJ4d7JQWu1/5lCGPBO/pmnnxC4jvPxqegoXZjb+e1C+iDXw4yjtdok523ztFxPgPCc/OKXqC1uMMzdEd/7EhiDzzL2IxdUdXvaO4+7Zkf+jmvXz5Fcq3vIPwnk7Ev7sd3u2bwBh9iO9K2e8kIeyAxI3PuAbJs/HjBjhi7OeKhMaB5zWN/kytt8f/mYJ7GTq8yfsVORRgJIhujbePe6TBH+oaf6FLbI3mT+B3N0Maco1vzoN1pMXygLbqGP/g1tENkjb6TUX+jPT2gV+y938kAm08Wycos2XeNHJBtOqNvbfpJx4215plr7IB70YbtN2Z9s+/GYdyusefyCufZ39CKDJNXOoYegbnG74g70Sh9G2doY0yKHXQeTcVODn/HhioK8lXGqm92IHJtPOxYbBl9FNsZkz7pgb6Ml+6Qce0mpmTntcmeuT98chgb25mi1BDGENuMhu7znLb1qS089lM7bBg6ofs0O+Y8uhsP+vmpDf7JWOWa+CRvFluhhXPaTeylfefx0djIg13MdiTSWzsN3Uu+0IefJofGk3GZh37Jk7bMAd2SM7GvAb7GxrnP3CHt6IcO4BGgGblgq82RjXFPFqTqODkySn89U+c95sBumYNroG0085MdMwdygcd8nLY8Z15oUcuyn2QifjcIPSOr7LBzaOu8vrTlOj3Tlrfa5MtoNg3aQBMyHBtPdvQvR9ZebLUCngUmczFG/ZibMYgvyDw7F5gjXmgjdEMPNKd3nsUz7eCnONC88N+40AJvjE07DjLCD5hrDbYPzT3vmnvFV8mR+BfnjMk4zMF1PAdzp5vGZQ7RT/2RbXNE03m+fytwxBFH+F5VDN1RRiMqyP8FfkI/yPF9zzsEY0RchLDT7lkPU4bPqghbjVEk9PuyWM9YZsHKie2+BDZBYGDlwQ4gimT3Um04grFxpbJfI/eN3b9Zc5vW7qyxjGGjxrdMfzBr7MtiLc9t1LznYTP62aqxw1hf6+3f87Bsu7PGMuvaIljk3mXa29uxLD33J9rUmDfvsetWSS2cKYzbcblepI9pYxk7P++ZZbBMvzXGrs/yr0M4z8fbkSmYT3Eo8Cqc4p7dWZKIYQwQzBvnZmCsz5ybdg22Ypxrpce859Z7fQyLPrPWOQ2xbDsb1e8QY+0qiikYWGRI8TjwCpldG3ZF2qkisZMw7mSMzXEj6Lnedqc9D+sd2zxsxPxhLTRY7/W1YrPaHcOY/xlis+gw7Tlj8mqoHVoKcnYXrxfpa5mxLjuvsfvntbFsH9Mwqx0FWJ/TYP8UIms76DNWdt4pjtntzY5uBCzApKAu5lMcGyJjXgvdoL5n1v2LtLUI0s5GtbcV6MfpY9gJBM83W9N3IMYIvQjxp92zHsZ51moceF3Y91hUkr0PvxasZyzTwHh6vckqha3MCpVgS6tXWrwiYourlTpJxBjGxjXmJHLf2P2bMTeY1u6ssYxho8a3TH/T7l3rWNby3Fr7Whab0c9WjR3G+lpv/55fS7uznllLezUWuXeZ9vZ2LEvP/Yk2NebNexodHdNeSVsW6WPaWKaNof65HizTb42x67P86xACUK9NKaxa6Vb4s8sfvMouLrELSsF1WhEQNoIGy2Ksz5ybdm2rxrnWfuY9t97rY1j0mbXOaYhl29mofocYa1cB0Kuydtbm9W6vmImFnRf32hlmd9JOLwLC2Bw3gp7rbXfa8xsxtnnYqD6mzWEW1nt9rdisdscwrwgIm0WHac/JtVNsmfW66jJIX8uMddl5jd0/r41l+5iGae2go7zf9/gU5rzGnc/ieLPRNxfVClwbK9atF8aVzz4MkTGPjX0RutT3zLp/kbYWQdrZqPa2A3tdIXCnwTZXW1xtUbUSb8V91jbarQaDbhuwj6Wq8tv6rcpvS7TXO/z0TScro9kK3dDQ0NDQsJmwc0fBSpLesHbw8V4/sVPCK0Neo/Fakle8vGLme258f/06Z0PDvgqvZ9lt4s0c3znzaphX37xOKV6X3Po+bkNDw94DxSuLhha16m+zNSwPRSuvzfp+sd1+PlEiZnDOYqH/kE3NwGvBXoveKCjmhn8bVcxtWD+UMC0R7zWvBu80+PisVXcf4FQIFGyPvV673aB4PtJa/3f0FNH3ELwWvMgKUENDQ0NDw0bAa8E+rGwxyqsiDeuDFX47A+144t8lTgJvAb7v50B2VDQ07OsQl/tfKemF+JbsK5RbuPfNp4aGhr0Hdqv5X9R95so34mxqaVgf0BQ9xWKJGdQFLKb4puW0twTXCv/hhv8symYkOw0VHhu2Hj2v93g1uBUC14FpQXULthsaGhoaGhq2Ai3maGhYHE1fGhr2bjQd3rswxq/Gw+1BT/O9+xuBOwnTBLgJdkNDQ0NDQ8NWoMUcDQ2Lo+lLQ8PejabDexfG+NV4uDPQCoENDQ0NDQ0NDQ0NDQ0NDQ0NDQ37AVohcA5sXR1i7FxDwxj2R1kZznkjaOBbFkNsFm2bfjc0bA+a7m0dGq0bGhoa9i2M2fW9xdbvzWPfDJj7Vs9/u3mwTF9bTZtlsOjYtpve4L+JPWN/PKD8NZmc+LjHPc7fDSuwddX/avh3f/d3k4997GOlIOHj5vsS/O+NPqrsfwk69alPXT6o3LbsbgzQ8b//+78Lff2HLejrmAb/Zbv/5fHnP/95+d+bdjr8JznvfOc7J29+85vLR+l/93d/t/zv08b/3ve+t5ybNd9p8J/avPvd7558/OMfL/8Bjzb97n/98/Hvc57znGtqdxHgmT58bNz/mHXa0562nPv2t79d/pct/3OZ/4HwdKc73coTOx8f+tCHCo8ufOELFzl84xvfWM6d5zznKXNs+t6wHRDw+Fj13/zN35T/3f40pznNypWGzQadf8c73lHsN5vAFrT/NKxhf8evf/3ryfe+973JCSecUP5Tgq32jfKNr33tayUep49nP/vZd7x/lhe98pWvLDGTsRrzVkMe89nPfnby0pe+tPxP0Wc605kmpzzlKVeu7j9Af/8pw9Oe9rTyEx3yH1j6zy1/9rOfFbnaifGrsX/pS1+avPWtby05xFnPetYdFxOIWf7lX/6l5AL/+q//Wv7ji438n3X/+Z//efKDH/yg5I2nP/3pC01e//rXF93yn3ec5SxnWblzc6A/9u/lL3/55Pvf/36RH+PYCPiPSLT5qle9qvzvwbETH/jABybHHntsiUPOf/7zl3OLwFjlMdqj6/7zkVOd6lQrV/eE/zgN39hVNNb3ZsqWsakZyYP/4z/+o/zP9fLYIdx3/PHHT571rGcVGya33Oj/pGWII4444sT+R2p9R7WobwFQSIL6lre8pRjSfQ2//OUvizIddthh5X8WpjANG4fvfOc7k+c///nFkKP1LLzhDW+YPO5xj5u89rWvXTmzs8HAKVy+5jWvmfzoRz9aXclwzjz+7d/+rfy9LL785S9PnvKUp0we9KAHrcqjc0cfffTkU5/6VAnWNxOf/OQnJ894xjMm//RP/7Q6J85ZweIzn/nMXD7uJHzrW9+avOQlL5m88IUvLM5X8VaR1eKGQHFst2VDw1aATr/oRS+aPPe5z92rdGpfAVvKDijGNjvQ0LBbJySLYuLtiIXFVB/5yEcmD3zgAydvf/vbS/K80yFGsqggmRdvbAfkaV/5yldKAcOirb/3V4i7xarkSIxXnxP7KWDtVNgM8eAHP7gUdyzI7zSQdcVU40PfjRyjQtgxxxxT9EhxKHjSk540ecQjHlFyyK2Agplcy//wu5GyYhOFGsp973vfya5du0o+wsaal3mLQ5bF5z73uckrXvGKEkvO0nn9yMXllM973vO2RAdsuHjYwx5WNrDMylnlzuyWvHOtOfN6YduRTNdxfC/kDfsZfvKTn3QveMELut/6rd/qnvnMZ3a9Mq1caVgvfv7zn3fPf/7zi371CW/XO42VK+M47LDDukte8pLd/e9//5Uzex/6QLq7xS1u0Z361Kfuvvvd766cXQ59sNJd+cpX7s55znN2vQFdObs16B1Vd/e737077WlPW+bSO5CVK3sn8OJ617te1yc2K2caGnYGDjnkkO6AAw7oPvvZz3Z9kLhytqGhoWF7cJOb3KQ7+9nP3vWJ2bbEwj/96U+7l7zkJd2pTnWq7klPelKLxxvWjf/8z//s3ve+93WnP/3pu3ve857dD37wg5UrOw8vfvGLu/Oc5zzdoYce2n3/+99fObvvQ57x5S9/uTvTmc7U3eY2t+m++MUvrlzpuite8YrdhS50oe4Nb3jDypm9E7/61a+697///UUO8Xcr5VAe+clPfrI717nO1d30pjftjj9+88tdj3zkI7vzn//83cMe9rDuF7/4xcrZ7YdaX1X3O2BbdwTuHs/JMe38ZmKZPnPvZo5zo9pepB3bxm1PXS/m9TW8vpn0WxabtRvC9vts8/UzW/RnAV3GthAHm0W3jWrXq7R5JcMrGtuNzGvR+eGZ147JhC3x016XW6S9ZfveyPusvn36058uK4sXuMAFJle96lVXrmwcFh3v3oR5c6qvb+T8p7WV82PXN8JuLTqHjZwrWPm3sn7lK195cqlLXWrVZszrZ5FxbMecZrW1kf1Mw7Jz3ooxLYqdNJatRj33ReiwN9Jqu8a8aL/1fWIvf3vdL6+Zbdf4jWXaq27LYNr41zuv7aLLRmIr5rBIH2O+fKPGJp712R59eB1y7FXPuq+xfjeDTtP6yXljHkP93GaMaxo2sy95Br7gEZ2vc8XQZFZeuFHYzDnWuSEs0ld9z7L316AD8z4VsBFzX7aNsfvXM8+1QPXHjsDsQT2hb3xDP0zmff+jjjqqCLct7t5vv+IVrzi52c1uVq7/+Mc/Xn2P+i//8i/LtRQPPOO1Id/LuOxlLzu5wx3uUL5z5RUiSuJdc+3bXupbHgceeODk5je/eXkWkVLc+uY3v1m22tpCShiMQ/9Xv/rV9zA0tuFLnK9zneuUbapeC7z85S8/ufGNbzw57rjjyit1xqGfwLffjEkf+rM19aCDDprc9a53Xblj97crbHl905veNLn3ve9d5vu2t72tFIYov/avcpWrnMw429JtO7CEHtDDe+aHH374HkbCltcjjzyy0ImhIOwXvehFJ7e97W3L9/5qWtie+olPfKJsa/Yc+DaQ9+Vt1/Vdifvc5z6jwYf+beH17RQ0xwf0x1O8MwfwrRCvV3jFwXg8Zx6+T1aPBWyrfvjDH766bdZ1vDTHM5zhDGWbrFcxvXZw+9vffnKJS1xitTCDruYhmbzpTW86udCFLlRoa1uzPr/4xS8WGTnvec9b+KZdyafvCOhXu37Hk/Od73yr7ZETW7SNxTcqHv3oR5exANnJK6LaRDs0Myb3+87VLW5xi/INO2MnR14L1ublLne5InPXu971Jle60pVKe0PYtow/CjdXuMIVyqsO5I6c/smf/EkZK9R0/Md//Mci3+ZDvsnLjW50oyLHtXz79gz5fvWrX13uQSNFr4tc5CKT+9///qU99+jTqzF0SRGJrAoeyMutbnWr0m54gI5eNaAHd7rTncp2a9+z8Iqz7c43vOENSztXu9rViuzCM5/5zKIPxgrGQR+ve93rrhpqr6g/4QlPKFu5He71qg49RIfrX//65ZuBdBa/Mx4gu+btGyO3uc1tJte85jVXrkzKK9eeybch8JPc3uQmNynf+kBLW7S96kx2PIuWdNrY8NJc/vzP/7x8yyGwzZ0Ncw/e+M4Fvb74xS++csfu1yDN23Xy5rUCOmssbMEjH/nIPb6tgxfG67MEoRUekHVjmgf66XV/+oo3t7vd7cp5PLJlnd6wqfqs6RfUMubVBFv63WeO9OZ+97tfeba+b28APSdfbBPZIbtkxbcoyeAFL3jBch9+kAFzI1PmSj/ZgnrO73//+8s3beg7+pApPoJMsTk12A7flvnhD39Y/ianZOsGN7jBqkxq26sEvtNysYtdbHLta1+7nAf+kg442GtyxE/RaXJMvx1k+Za3vGWRU7LDTnv9lp3VvoCM3nv9rAZZIcte7wqvzUMReehz3vWud5XXR9BRm87xl2M2agx0E93JYGQzz7AJXg8io4D+vpn60Ic+tPw+q+1cQ6vHPOYxZc6OP/3TPy1FR3ZDW+zxRnyHtR6Lz4ewA3QP/djZe9zjHnvYe7ECHv3kJz8pvPVqbuyAGICM8Ss1yA168194Qsb4EeP3PLrQyYBMsGFsufuNL3asjjPELvSa32LrjJsse/7ud797+W4NH0CG2Du8IpOxRyBOMW+vEeGNsfET5kM3xBNs/xi/atr5ViHbHNqRJ76Gb6j7+/znP19iSs95nqygl36G+uZzCF/4wheKPyennuGf8aP2jYBWz372s0u/5iCuocdjMWUN9+Kn2Mg8jcWnGMSC+rzMZS4zuec971niEX6avdG37+eSDWOu2/ZZDfrP7zunfTRnI8R1QC/ECWhO38gF+eBH8PuOd7xj0X391xCXian1B2hnHOKz4XeuyClZQO/QX0zJL4k1HvWoR5W+AnIkLqptG9qJ6cmCPsUL7JDCPzr5/EZgbuJIP51HT/PRzqGHHjr54z/+4yIXAfqYs/jEOOg4nUan+jtT6E0+2Uf2HB/YVnPSphiFzfe8z5l4zYwtx7dLX/rSJTbaCDuxKPCWfybPfKyY1zzpFn7xUWKL+IvAmJ/4xCcWnwZo59k73/nOxd6D59/3vveVeFSMmTwM8IZ88I0HH3xwibMAzeibdqND2hMXJ17RLrki83RGbEwOxNNiYeeMzXXPi9XJErrWOoWn2qGzeOqgO/yXeHJWvELHfSMQr29961sXGWNj6Yhr8gCxJF3Be/3e5S53KfJZAw3YDddjX8iJWKq2Q2BcbOg3vvGNwh/PmBf7EppHt9k1+i+OpUMgvxDPoZe5asf8+Vvjqr8Hxza6zufzyewu2y+eQ1+5Bprz+3SALJNfB3n3qR20QAcylHn7Hrd7rnGNa5S/A8+IK8QJ2h/a1jHIC8W45mmMNW3JEV0lp2xW7K8xs3nki93CP2Pnr/gqculATz6czA7jTm3IEcVFQM7MiQ9LP/iYz+SYK7+GF+I5vDVPNkBcLleXv/IF7CM5SVyoX/2xY8ajLTUL9phdpFe+q/eyl72s3A/oZyzToE2vhT75yU8uus6PoB2fTH/JAxn2O93gE4yNbvHp8srIa2hCz/lfsQPZ8oy6xCIbAsSBeE9WtI3e+nVOLiE+oNtsjD7FMQ7zrsEnsB3Jp/3/CuLsu93tbkWXxWdiVXNml/ksfGP/0fRa17pW8X01xErsI/9Bd/hez5Np9t+YwBjFL/QETcQvfAC7ih/6wFt0IrN/9Ed/tOrrgcxpW36L7sYRuyNWMAbzi28zD7GFGDjgI+XSzvs9sjiETxnILcWn+M4ugBjOGMTJbC8bI/d135DWy6Cnxwn9jzi1823qfxYigKAMBIbhMxnBhUlzBIRYUsYwS44wjrIxdJRWUUcywDBjMCFRRGD8tM0Ie4Yh5OwJEoPNYBF8bVCC5zznOcVIMHicLAPAyCGs/hAXGH8FNQZAe5QBcxkIAaIAX2HNOMAHJ1/wghcU5WDkOR3KwkhImjg5bbvGiDNulJcgKwowfAyX+wmpsQeMJiFgbCgRB2m+DCaDyNgQKkIuGXMf2jJk2mOQXCfcUQxJCSev0OE6Wih86MsY0U9ywSkNA0hAT4ZcoY9DMV/PMzAMIlpKsh7/+McXxTIWNIrjxfN6hxjeUBK81z8ngi7mSLkEhNpWVMIXdFdYoYwUz/0PechDCm8puP4pp/vRFZ3xWbGLsUeXI444ovBVksgpkD8GDP0Zf4bYfWSVnBqPsTNg2jAessGYMAbkmpySQTTVJ0isOCOOhiHRD/pxbHhCpsbAKOEjI0S2BS7aRk/yx4iTQfwhS66TQfJlXsZNvvHUWMmg+aOXsdBH/MB7Dpm84qWgl9HHM85DYqBfhs497hdkkTcJg0DbGNCRoRe8CKi1ySHST/2bM30m2+gowfExZ3RFO8Fd6Ie+eMhokysO2XwE4vqiZ09/+tOLTnG+aI0m6EUW6ZOf+EMmjIHdcIDEgv1AB7Rzv7mhmz7xxHjwwL30Bd04Czwjr/e6172KTeDMGGLz5YR8c4LMpV2BNvlEJ/cDugtC3I/OaIB/+CUJxivBt/nReYEdXSNX5AeNzItscGR0KU5/DNpVZBcoCKoSVNIJtkifAkbyNBZYa9s42YzHPvaxRV/w1PN4HFme5tx2KvCFraeXfAs9J8fkTxDCFpBTNKJH9JjvcC9ekucEQAk2JAPu0w47Sib9LRnBT3JBLhXZFMrJEpvnp/v5CzaGbdeuwitb5m/BUEBWJdvGLxkkM9oll2wtmZcs4BsZVRwiZ5Jbckd/+RLn6A6ZJ9/GSBa1y8aTHfeRZffiMZ/Dr5oL2TEORWqySU/ZETopCdLvmA8J0EnBi42X5KfISOboFBrxI+yO9o2NHghIBYBJssagDePm59gLfKAz+uRD2Sq6zSaxeeuF/vCMTki26Lk+2RK+jM6wa+SKnrEt7AD/jq7+Rm82D13pKb2iX9pFA3Ph18gqWuMzWydIZNMP7hN3NNeXe9hYyZg28dHc8dFY4xPAIhYbQ/YtcGhbgCwodY5No+/akaiQWWNL8cr97LKxkWO6RR7Rm61yTVKOb/oeIufQQBwQeTJesQS94zfIKdnjB8kd3WAj0YYfZsfR1tyMG/21yd+7rk26xofRWbazjrc8j2b0cxir4p3AXP9j0JfklR/UDp+HbnTNfMit582HDaHDaCpu07YEg/4BG8ufK8CFDsZBp41JnEUuyJZFIraHLcJbsi12Ya/xSXxNV8CY+FO8pvd0THuewVc0w1dt0W+0ElPiYWJstMNftk6sJPZKnK0dtoONYTO1byzGZe74wh44J6l23hgzFv6S3Jive8QgZA7/0dCYtKEtcidG5x/JF/oaF31APz/5UXMhX+ILtibXHfQNH/h69JR86YPckxd6FNmkF0nMtgL4ntjGONBDHGb8bCx+sCUpCqOH+YilyY770YeM0Re2lY2n89pjS/DK74o1AZkik/T/L/7iL4pcolFsD/+i3dgpbdJLthjt+KAssogn6Y78TbxFN8mfObATDjYYnxI/6B8/5Yvmi6fsPltivGydQvG0eIWdo4f8hv75PzQgx+SVPpInskeexcxkl79KjkTGX/ziFxfZotd0hB1hb9k88ZzcxHzRgf6RTzKvTeP1O1onRiZH7BS90Xb0Cc/wGZ3EFPy/vizw4Znx14VAeSyfYVziOfxg35wzfrw2JjkSHig+gLwLLflU4zB27Ytl0AN9nBML1iBrxsJGsTt17jYNxoaG+I5PYu8UrOnhX/3VXxX7pJgXf0gW+CE8F9ezAeSLTaSLZJBsoBN9ZdPITeIL8sFu86noSsbYTLwn47Fr9IT9NSf34AP6sz9yQPPDS3Rmx92Dxmikf7ECH4uf2le01Ka8lA0RM5IH9oUPoQtkji1zv3Hgy5jsasdc8dIcyKX5sTtyPufNR9/iC3M2LrRDF/JOVlz3LFuaWISdNX52ks90X/zCNGhXjkun1APw0jzYfOf0zWYbK76ipbyQ7MVukgNxJx+CDuySOeAvWUU3dsb9YjIHHSMz5ET8YvOQGLqG+o/81L3khd0TL6Ov+J3u4au++VFzFw/Wfoz8iKvZHvaN3SS7CouBZ9gBMSQeeMZYo/fmbU7kxMH30SO8SDxLntgbtlSNYriQEBiT4jgaep5uppbC9+M3n4yvDjxk/0PrZTH8z0L8oypoedBxfC+QG4Ke4F1vrLpeubo++Oh64Szn+8C464naXeEKVyjfBYLe2HY9Ybs+qOh8I61Xoq43WN31r3/97hznOEf35Cc/udwHD3zgA8v75d6j9/61e6E3LuW7Ar3Qlu96QS9w3aMe9ajyrbLDDz+8nINeGbpeALveiXW9sK1+A6xP/AodesPV9QJbzkFvKLrecHW9kHV9wl/Omc/d7na38i2Rgw8+uJyD3hGUv3th7HqjXs55vhfy0LjrnVo5D30w1/UC3V3zmtcsNIOe6d3tbne70obvJfQCWs73Atj1QVTXG5KuT9bKuV5QS5u9E+56g1DOgbH1xrvrGb5yput6o1Bo3ytM1wt5OYcWvaCvjq13ClO/SdIb1cJLz/dGsesd9sqV3eiNZ+FXL8hdrxQrZ7uud0Bljr0TXzmze453vvOdC296JVz9DlzvHMt3o8wRb3oj1j3xiU8sY+sVvowB0J+MoFvvqAr/oU+Kuj5h7XpF6nrHu3q//tASTcmIazV6o1HaQbNeucu5Pujp+qSj9H3kkUeWMfbBS9craNcbqHL+oIMOKvcCfvfOtOsDo643uuVcH9R1fYJR7tUWes+Cbwn0QXmhVx+UrtIFLbTRG6quD7rLud4wFFnrHUbXO95yDuiEb8L1TqTrnVqhAXm++c1v3vUGpOsN+MqdXflmQp8Qdbe//e273hGVe/tgrHyfRn/0MegDsaIDvQEqv+NB7yjLGHqnXuQLyEGf/BU9ooOg3d65lzZ7Z1KeC/ogrfCsdyKr34zog+CTfSOQnJI730+MrowBb9Gkd2Rd7xDKOffj/XWuc50y9qA30t11r3vdIi8Zfx94FH3Cxz4ALOeATJNLPEJPeoIvfZBR2iAXgW/7sEfmEH2is/5GA/rdG/hyvneSXe/sCg3IL/TGvsgBu5P7AA16B1r0O7I9BjanDx663lGU7w3F/kIfqHS9EyzfHGGDyfQ09I6sjLcPKlfljr3sHXWZ3wMe8IBybm8CW9AnhkU+r371q3d9ULJyZTf6pKfMmVyzucAW9MFHsfdPeMITyjl0I+d9wN71gWw5B2TuVre6VZHVPgBcPee7k/jB3uEPsGF4z6Y6D+jLBmr3MY95TDkXaIdsGt9xxx1XzrE1fVJWzrFTNfpgpdhItiA2CcyZ/zvwwAOLDUATPNXGX//1Xxe7FbCLbDo9hT6wKmNzxNdCHwh3fbDT3fCGNyz3TIO58yN9EFb0ZIijjjqqjIP+pp0+0CqyZh586Tz0QVVp49GPfvRqjNAHsuV5529729uWeW8U2APxSx/oF70L2Dw+BX/FBtAnxiW2MY6rXe1qq/rNJoqZxDaJEYwdPfoEpLvxjW+8akvYLbZBG3wonQY/M/c+ESj+M8Av/tl3gIM+KSr8JWfk2RjYFs+bT+Sf/ST3aZeM8mV8BduPnngEfcC9Oj/+hqwlxhqDtvsAuPuzP/uzYk+DPukr9pKcoh1ZYL994wcNgz4pKXGh/sgVoA/Z9nzsOpAB86Wf0UH2F23ZWz46tpJ+iRPFqrXuDEFX8Iu+8wVoGjjP7xibPvlYoPf6q/UKb694xSsWH9sntuUc9IlX8cN8D9nHU35SbKtd7bzxjW8s96JznzwU/82nB/plB8hnxgBkD++0E9rz2Y997GNPFjeL3fskrdx7/vOff1WvtHG/+92v2Da2M/4EfckyX/PBD36wnBPf9UlRaQN/xP7AjkSeHfoCdKL3zsVWoFOfDBZ6i7/IW0CO0RsN0rbvDZNDbYiTEtuTJz6Q3ImjA3ESPSHbQe0/NxvkUcyIr3jOhgXkGw/JcPD973+/e+hDH1rmJ95PzKUdNJWDxS/gjXvEr77RVYMe4bt23vKWtxS5FoP6mxyTQ8BXMkMv6AuIRegK+cg5caBYxfNixkBsc6c73amcT9z+i1/8ouQTzuFRYnA/xafO0xW2ZFq8Qlae/exnFzkUz7uPbPremuf5pjovoY/iy/p73OwWHyHXCMime9Hs61//ejlHjsmlvuRMAZqbK9kWOwVPfepTi7zS79hwP+V/5BWP+WB6Yqzajk0P8JgN5xeBbZZTud8co49gnGJgceYXV741R6fIFPsU3WALjBfv2MwA3ckCH1DHtYvAPMgcHqdvSPzukBOKqYDtEr/wL2yba/yBeZFbNAWxlDhdzEanA+0m7wy0wwaggfbiBz3nnNiPjtXgq9GBP6tjbjKDz+iP7yCH+r3f+73ujne8YxkXXSF78jZzFysG9IEMO2blLSCH1z/bXY/hGte4RqEHe5V4Fb/JlbGJP6Mz7Bu7KFalv4G8h60Tb7IZs3yyuBGfbnnLW5YciP1jI+PL1F6Ct771rUU35G/aBTmU+Fmt5hOf+EQ5B+yK5x18mpiBHKAtn5J6hRxOfFj7HzA38u9afAo+4ycasCPalKOR3Vrf+XM5nb7xTVvslrjX+MXnNfiV1ITiXz1j3M7VNgK0if91O4t+IzB5Ft1EQ3op12fr6zhVvoYvaidovFb0fW3NNwKtLKmcqoJ6pbMX1nK+V9ay3V0FVMWzV9BSie+Fpqw62KVhdcBqhJUDWzV7I1yehV4gS8XXKo6tlr0AlPOqxqrEKvlW4aFXurKTz84Ju5UCz9uFoDpvBVCb0DuO8tPW7nrHwW667UZvRMpPK0TGp1reG+1yDqzs6E/12Iqt1SFV4F7gynX32qETeD1KZbcPSsqKCFjtVtG2SmkbblaLjddqXS+MpfLdC3mpeKvW22arIh6ghWq3VUXVe+iDiDJXqzW9syvn0MJ4bDeF3jiUn7NgLlabe6O5cmZ39RzvrKBYGewD8JUrk8I/W5zdY2UOrNyplPcOs2y7RSOwUtEbtzJHu+qsdvTBULm2KMyBTFnlCb8yLz+9cqvtAO2tdlg1s7KQLbdWkeyQNHYrdWSyNy7lWm+8yth7BS9/A9l2f+/gV1e8yU54T74iY9OAP/olz1bOQ5feUJWVLO2SayAjVmq9XkROAjpxyCGHlJVAKxfa7J1zOazC9cHEyp2TIkfm3hu3ssJrJ5Exo5Nt5Fa9ArJOttHA6pt7Q98ano1OuQfsGLBC0wciZRXHDpHAGOhNH2CW+UHsxbKw6oon6Gf8Vqzx14pP76zL9nHzCKzU2OnUJ7VFp92T+QNejgFf6LbVJLzRlxWuoE+my4oTe0QvAN3Igme9+o4/QAfZBfO3cgjGbAzuyX1At6x+koVZetEHxYWW5tI7pzXRkz1ix4HNYNNAv8bPBtj5YqWxtpF7C+gi3tW2AL/IkDnaTWlVH+ikV6Gs/NrhEFttldFKPnkL+iSt7GCwAyJ0JwNWZ/m5vPICbDSbYyxWu9nIZYH2xkuWw6OgT67KqiVbYrU28Dt7ZhcTu8UX81dWRPmD2v/ZJU2P6S9Y0e2D0GIvaltiR4EdHejE/k4DXbOajAbD++xO4tdc49/JLlgB1S56WmXtg+Ryfgx4yN7Y8eX17sQIxtoHmsVmzbPDy4DPo5N026su4ofAq618K/q5B93YAf1bNbbTlu0DfoctB34P2AAr4F434ScTC+A1X9MnQIX/0T86zyZ5nY6ttsIc2OHK7toZ0idX5dyYDTFGYyMbdkCAFWo+RnvGZnUaH4899tiygm9nER4BuSBHdGsenclSnygVf0o3EoeAGEK8QC/Q1o499pG/sEIf0D/nwHV+jt02Rra+D5zLNRA3Wsmnc3Y2gFV/sar++LvorDYTq3om908D36F9tjIQz9C12BOxHpBBsR/bb7wgJrJjxf01HfACv/nUPgks4/B84goyJFYE/Yi3+T3zF0cB2rFVXvPKGIANFw+BnQbkTftiUDs5611C5kae2cL0DewI++b1fjFRYiQ2RPzBVmovIF/GQEaj/3jo8KydLPF5+uKz2YPILJmyA1/ci4bkLZAviIXFyaGrOdEb/DQf/QDbYo7aZo+CxC7mmDhgrfHIWkGf0UkcUcdgxi+nwiOyAOI38inedX90Fm3ZIz4mPss8FpkLORKPoDme8G/Z5YJe6C+mIk+zQK/ZYZ95Cfx9s5VXkvuEt8TdZFXexs7J1fAW8IgOyn3o11oQ24g2aBSI2dhPsT0YB7rSCT4xIDfySP4vssPO2MGkDTtGA/G1z22QN3YY6J08jO20wycxs3vYTfaUHLoeeVsUdMF4xRQ1X+vfM3/3+l0fZAvoIX6ww/xq7UfYPbpV69ciIDvsAP2LHwN0Nnd+gewmtrbjT06DjmhgbPSePbYDFE0B7dk245f7gJ1Y/BkakPVAO+JvsiSuSbxgfg72Vb2hBj9AR+QP7Hbg9Xqf3rBLUbw7C2RUv+LzgI6wm/JwshAaD+E8mvjJBtW+03m5k9gi4xbXoLO8w7jF/GDnLF0im7X9Tv7G5+zqY5HkZosiY2KPstsU9KFt/dNnEEPzPeLOOkYUa8s1ychYbhXbSybZG3EcvxSQFbIqLk/cXuuM3IovIl/ipTrX4xP5ZvNfdu4BufNWGR9Tx9PAB/N5sSdrBdqwRXSCrWejAn3ir/zLfRuFTSsESnoUm3yvoB4wQpmca7bQUgwg5JyFYFIh0KugkhqGIIEyYDqnwDjXyYpAVbucN0ER2FEOxRhBaf3eNihGaFfyn+SLAmqToUowM4S5EFbPgT6HAmFsgitGg6Fi8KP8BDyOOqDQ2kxwxXgSVmNOIcjz+ubcCQZHKQGhJJxInYgCRWHkk3RRUkql3bpgAdpjUDiPRRyRsQoG4hQBHxlb40BbhryGoqFEh4EyF9vizRudwsfhHBl37YR2i8DYBD4Snlo+AtcFFzUPKDeZwXcOIokjkFOBKFpLMAN0Mj5Jf40ESwymvozdT/D7vLm4F504onocfkcXzoSz0T+ji7+MnWJWDUZJMCPAwnf6RWYEMIJngYk2yDlaMarGTgYzTgleXYQCRl1ggGbuHTNGmbcjc/eMgI4z5ShBEslBGo9CBF4z0J5bJFgdgvEXnJqzRCAOkzzgqwKDBQCw9Z1dEHwIABKA1GOH/BwC3RhqSRA7RXZqkC/6S0e8MsiwoxU+Rn8DcxXs6DsOSnvuF3ArEiqQAP3FazZnFo30R2bZRfNfC+gzPRWs1sUyENCxI+zTeh3fViP85WuGtphcsAVs6lD20Z6dpDdkDX8EF3RBki/IB7Shq3SYbrEFAmuJFX+RwBb4BjKIp3yF+/B1Gfk3F/fzZ1nECOi7cbIH+gL3GyMZxFe/mwO9kcwrOtRI8swvKSpacGL/6a8FhxS6yQI9Z3dq2zUEGRfQof1wvJIP9g39UwQM0A39JWts2jRoAz3YxXocnldAQo/YpY0AmtBxsuCA2m4ooNBXBS32Gr31j17Ohy/GFXqQMXKjbT4ebyUkNcinc/ryLOBjClJ1AAn4KP7gqxOwj8mZvtliY0v8AWTa2Nl9z7GXCgzkoS4uARlK8WoW2Cmv0xnX0Jfqm/3iZ+kRG65o6NUtYJu88ilhVKwG/Ukw+DJxooTEt5kUU0Gb5E58lMKlWNXvFixDRxA/kBcxANlPUW0a0M29dRKJXnyvOdQ2H9BTXMbegNiJTomDyYFEWvGVjxQPk+X4KIjekzl0yjn9GbvxJOGn14qBoRP7xa+I1fiYgG6ZJ7vB12chJCAT5E7bAfnER4lXHROitQKF8aBfElXjx8964Zo/RSvP8NvxWebndzqS5MgimfhbfFInuuBZNhbtkkDiqbbNZWjvjU3bdVKKhg7jnCe/mwl9K2LXhRi0cBivhUjgs+gCPajnZ95iEzE2m8Au1vI9C/jL/uqfvitseHWfjwCySz5qfo8hOkG/0TTgP4CNMyZ2jkziaT1f/M+55EfLQJ/aZ/vJXA1zwPvoCJvBZvItPkfjkwuukR26i47iRLQnW2iqMDO0ffIF+ihfIPPiML6djZEH1Tygp/rk/+nAsvKGvuSBbM/jbdqObAfiD/aGD4s/EPuRL3NJTrMozIPvlVezIyBvwWN2kP3QtnGw/fJ0MpIchkywdexDHSvhg3EqTidn9yx/xnYObQFbZW7ycDYD9OngG9K2v9kVY8ULNrfOHfGe72Gn9Qeh0xD4oY1a1sgMHpFf1/U3Buen8chz5AdN0Dfgp8WlaEAe0YZvJ9vGPNRP8ocH/DY6Lwvj4qeHsYUxGG/atKCFpmxSTUs0d864zWmIzJkPxVN8M9ZAnsiXqLFoA2p60me+gT3ku2vZ9TvfwOavxZaAeEu+aLGK3tNtRTk+2mIBOa/5thZ4Hv/QWMxo0SQbqPCeruBBfP5GYDGvsAZgBGWXwNp15zsEDjuJJOucumJdFBSscDO2ghFVT4FFvTIDIdLQoQMjQRB814GBSeBmZ4Zgx2EMfvpWA2GlOLmPcjOmBHeaUXWeIzB20IaVoszPKpG2OWcJsnkyYIHfh20TZAokSQBGzj3DYsEQEiqGiXMmhOiacViNMgYBkeTAT6tzAq3auAKaoee0OQ9hvLUxAg5PckfBBOv4XNPEahOZYKQ8zzGa07w5MqK1os+De/GP4Z0G83UEjCiZY7jwLvLqpxVtMmzXk/tq4OWQDuZvDGjN0E1zGNPgWU4wRi4g9+QOz/3O6CewFlQNE2/8jDPigOmMoIVxtIIm2bA7xs4lu3iy2k4GQm+GszbioB3nyJxxLDo/RktAx5lKSKy66Vu/+oyOLCqDQ5BvPLO4YNWQs9GmMZIFQStevepVryq7QazqCHbMNbJQ6+k8GCde6JeDHtIJGGw8MOc4SGPAr9oJGwPeajNBKSdgZdm96KXIpLhJxzkH8joL2icjnl9mXjXoKMdGlvWNX7VOC3TpDPsSmdmbQC6GesMf8Vv4GnqbL5/BHggW6ZM54xedUmQjd75rYjcz2vimi8QmiYMiIIz5LTaZrKAhesIydiO0ZzNqe8T+8D/ar4OGum2yQZbooXsFzXaC1T7bkUU1OqMfO9cUeqy20yfyST4ELJnDNBgXmdLOkP5ojwd8YD0OP/MdYf46/ncMrrHDw8QP0IENQ6eNktkE4ALs0L+mMR8nICc3tU/ws56/8dBb541fHCPQxJckEzXMRULjOc/gj2e0ycfXsgDkla3SNt2GjGUI5z1fX4/NYvciM/jETwzHRp7ZMPZ3Fp3ZO/YRr8ZsaKB9Qbh5iSX4ZTtAxIn6IONgjsapPbsR0MebG3aTsqP02e40MpT+EquK5Wq5F8P4eyxWnYYhzcNvdhjda/gbzxL3SebRTGHS/OgVfSRfEi2gr0OeDc+ZP5prn575XeJkDL7/KVZED/aJ78uY/TQeMofHEqb0Gxhf+KpPtGErxSJ2ptHZxNkKtuIpOus62xlZ0Fcdg2nPAc5nPpkH+MmO0iNywybt2rVrlWfp12Ij6C9+1UGHhrTDH/QPD3YajLv232gQnSIXQOeNn50xnxqeV8xD03k6XyO84Nvs/pFckxu7ipPjiOXDm1kwhqFe5DnjNhdzwC92I7ockDeymDEtA22bL9kfIvZMu/mdP/cGEL3jy83XXH2HLD6HfyOD2rUIRu4iew65F3qxj+xK5JW/m0b7zDn6sQzQd+hHl4EcG93Fc5ERhU68UVybZZfHQF7F23yEPBxtbUZhwxV38DNvq9BhNFLAT9HG+ehrTQ+/kxvjotegfTTVjjwmPGDn2SK5P9uTwmHoj16xP9rFW+N0r5gm7bAt5F5cow1HctcxaGtM1uMHjH2oo4sg7Q55oS3tx86juTxcX8ZMFtlhcxGf8X3qAuRzEd0dIuOobRI4byzGAWQfj8hVrbee5cPx1zND5Jx50kNj5A9DQ/6ez6nfRqx54Xe2xDgsZNR9uKZvfB/rexGYj0VWG5osFMih5dP0t45B1gN0Uwi1u13Mo47k7Rh1JnJNzunMsEawHqxvxDMgoGDYvY5qEoI2hy22FEvRbixY5cwQmxFQ0R8z4ARrTJlyjrLFOQICCnwcxuCnJE+SK0Cq2yIg2p8mKITJ/QTdHK04W5XO/OwMYTzMncFLpTzQ7rBtgpNkAvwU8NTPjUGwRuB99NZKb01nY2IQrKRRKorroFApNgT6WcYooMFwDtpkJBlktEWHmiaKF+gmEfY8ZyqAnDfHaXwA7TiG0Oasdoc8YFgYUIGNV6pDRz8VzCg9GpLLGtoY9hPamB+FHhvfPIy1WyPzjjFG1+H9ZMOR++iZ1b2jjz66GFGrKuTUB0ptcxboGDNZzJjH2jU2vCafNQ3ngS7a7WB3mVeCOCZ0V5hj2BQo40SWBd55RdouR7vwsjMLYpQlI3YAej3Eao6kT6DnQ7aCv7X0PYtOgP70Gu1zL7h/DMbKpqALCEI5cYEaBygx9Gow3TbuJAJj0J/2ZsnRPBi/hFkwhWZes4xO0xMr5+z0mI3eG4A2QxlGU35BsYHuZ858BntAbwSs5g1e+2B7vXLAp9m5Y/cEPqEZndJHZICdHdMbOkUuhv5wGdTz8Tt7HBs0y76TuSRCiiWCm9qX+N8e6ZhgXbvaVGTZ1SfhVkIVQQXd9NpBF+PLxmA8jjH6sxOCewlWPQ4/6YMFCPI2LDzVMB/taH8I/YkxJAJj19cCc4lvHeNt7EBd4AjGxkBv6xjGM9od3iu2iO657rnaJ0wbi/vmydlYf2AsZEHxzs/wcWjT6McwkRsDWZJY+TkL2hHPsDsWiNl4r9J6TYlfoZ/Gggfa0rdrYhG7SxW36Khd6XSTzwnICxkei1UV5BSOx2LVMUyTKefHaFHzDD3tWDdur/taTDBWiRA7hHdjmMYnMifG8ruFTLSjtxYstKmYrzBo95NxhHZkDsb8Gr2rdc+YzYv9Ugyhs4mzzYGPJfd2uNdteWaabEyjYcYo9pB0iSn5xPAs/bId+pMopS19jekE2miPnd6JmEUn9ADyE9kfuxc/XZsnv9oI0p7itJjR7lH0tLOWHpGdpz/96Xu8Uj0NxjSNp/wE2dGXuIcfGs6Bv12vvfbsGG3Mk17xleRD4UvBhJ44bzHAXOmleJkdESu6pj3nyF1kz2HBit7ZbU+fMsf1oubPEOuhjV1miiYWOvBT4UFhjH+xMWfZIiM5EyuQS/GjmEmRUT/ZYa0Yxe5aUKV/iivD+U3zYe6LzeQj2Rf2jIyGB+ylNwsVdOXh8jc8SB+1PPjJjtEnPoZ9TDtsC1/DXxi3xb5pdhi0P23M+jTeeb5uDGl3Gp+N3WGOipn6kWP5zz3YYXOxcy15nkJTaLgMMo/hHJ1Hl9jRFNuGcu/cMFaYhuzoIzv4ImcTG4rf5LDTxh87N8yP0vdw7LNgXjXohTiUTRDr+jSbN6P8tLnFmxuJpdcK8kH37ARU+JO3Kvzx03I/+bq8eZl5zMOmFQIJgCLbrj5ZYGQZUEF8DgRVoLNzB0zKtk+BiSCTsUVwKweLIsqi2CQpC0OMgUGyMpP+s1LDUHjdCBYVUH3oS0Ak0GHo67npSzKp+GCLNCMzD9qLY/d7jlkgMJ6h4JJydKvH4bCtVmJKOcyP8R0GPYv0NQ/aFihQUFvMa5rgPZoojjKo+sKbjeh3I8CwoY8dqZyhI2MnJ4yQ+TCmixrxrZhXDMEYHTlXh/Puy710w4o550wO/C7JISNWi2pnCcN20UqSpcBM9tLuEMPzClkCJPqusEq/BfJeE+BAhv0uCsZeewykwEvAZtdLDXNVzJA0c4T0UcCjMKpPOlGjpteiGBu7fsiQthaZW+6LHQCBqVea6Q9+CTj9zulI7mYFJcvOYQiyTjZ8a4R9kbBHL6IbgkaBUz3mvRnmLNBQIGevhnNGe/ZNkSCw+8jfbD6f4nVxdlChQhDJ/gmmZ8kBmyOAW0ROFr2n5sm8Z+gfvc7Oh9oGOszLfLxqk5VPq/7+pzz3k01FRAEMWiikDvWqxjTZRH87WASw7K7YoR4H+itMC8KmQeDP/08LmqedXy+m0VhSmJ0WiwBtHFl8WtTO5rlpUBBgk4xz1n3z4Fk7dCRFwXDu88ZSw7Pz5FNbEjsyYGGRvIl3vJpOHrN4MoTFZHGme8mT3R7kXLIviQexiJ0qCoFjsarkwzWvFW0GJE3iJzsM7NJj4/GJ31K4BDK0FiQpskBBpxVvzBH9vC7Mf6bwh8Zi2qH/HKLmK755ns6J3e2uHMZPbAf6WaRbr+wF7BWfL0kc2iqHHU0W/ejQvMRsKH8bMb6tRMY7nEdAnhUGlvXRdVv8mHhDHCwnswCEp2I67cNY3/PgmcidmFJyP6R/Pb/NgHbRJu0bB31RpDJfMbLFWIuydv/I64yJ3bEIwSfVuaW/ySR94CPdt2huOQ+bQQP6bucRn4m3bFCKwBZBlgVaKvppl52x+0ycyEYoLOaTK3RUrCQX8LkgdnBZoAfbKH/RV20D2J7k4T4/pP0x368NB5trB6wNIZ6NH/C7NvytJiHeW0sMkX5mYSj7y8LzdIhvljcMaxPmQVa95caHbyTMLTbG7/jK1wznNI8GAflDa+3IP2x+YPcVmRUyp9kz7fNrdLDWu0X7HYO+xKbqRfy0mov8gGyIL0C+vRGxZT1O8xSziB/JsoIjPfJGWz7zsRHYtOzNtykIAOWhgByyJEGxyHkJrgQy3/EweauJJmsVVFJBWBFZcBEQcvfYeVZDm+7DLMQTAOYj0ZyggEgyZgwOwYtdDD4mqj2YJlg1MNrzXovC+ARoadf8nOM0fHOGMxF4LoIojLYZYqsmwVCZgEBQFqvZHCna1OOwGm5bP4MgofB6EmPn/hoUDT0pzVqVRfLM+PgOSXYpZCwOr+eoaNtlA/m2kUAuGJsjoAWQo3oVgFHItfXA+/boRVbJCcddj90Wa7sQyGSS4EVgPuReMSV/bwTwiUzlmxoCD3ytwdjTB/JKF8wP8De6CPUOOk6CroTG2lCcqEFX3KPohlZDw2eO+D9MJjgkiY0xM+6AlnQOH1MYXhShpaBFUUDAgkdWkYaQJHqlkfwL8gAN9E1+HOlbuxykoGgWv/DAPH37hj6hyRCchHn7lgR6L+okajrghbE6nFfo9MFfiS1+TSsEem3Q2DjDWcXCWUArNGOH0Be9ar3wyoxEfNeuXRsm29sNK3pkV0CsaF7bVAebigdHr/wnKoAvbJPrZFowaeergJf9Z5v5JPf5u+YvurE75ES/9MM5fizt1qAnY7I2hGfZZD6Cfa9t/pBX7sHrBG5sRW0Dya1VZfpFhwPyEJ8KVjDRhm9lJ6YVZ7Sv8OL60G6xxWwbOtGv0DWHcQj6JVnTQN8EgrX/DPhsATGbs4i/XwTsu3FLlOuiSkBP2WI+D10XsQPuMV98sVtDkkOXazinCIvX7kc38kvfnTfHGuatDbZk7FuGyyD98QNkZjg29olco3Et70OwtcZiYSax1NiYtCNG4XPolb/NA4ylXv2vn4+Mojsb5pt1FoDIIBkDiYVn0GcYqxq7GFFsmlh1o2GMeEVHjTHfdTKG6H/kalmE9mhnjmidOQLa0UPX/G4HBlvFf/BfwwKkc+INY/YM2yG2FCfgOX7WtgNfxPM+EO85mCUPs8Dnog9+8dlkjp2s+3NY/LZTW8wJdcy4CNhh86/laCdDDmDM7F0KvwGbrpCN32yUOfEhfg7vRcss3rhe0y0yg3fyKgUR8T47L050fq18xUsyJO/hd4eyzo6w22RuM5H2zSMyBYqedpuhGx1lF3xyAL34YnSpc0s6w08ptEvg8z0vPp7NjlyNyVcKF/ofyi0d0/aydEg/ZESbY/3K1326xxtucm7z8GrmemAxVDxj4dTCIP8n9ufX5SQ2HtjlhTb5VvGiYKtAjIv+5MO8wgOHe8xHTmDxcFr7+I1H4jTtsId4rN20xX7yHXbZJTbbaOArnTLOzG8ZkB08VoTlyxL31zThw+xyFLfPWqhdL/hoNGSTarobkxiSLs2TY3IiTiQfCu4+PcH+D7/JWQMNxEBidzFF3Qc7Iy7ik4bnYWgPjTE0cj/dY4vcT67Dq/ho18Wz8+Y1D7V+krM6fpFb2BHITytYbxTWN+IZyP8KZYeBymlAiawkWWVBUEEHKFZx3Biv2up5u4dUgSlzgFkCTwakJgQH4jUBCs2oCZ4JDEMhYc13QwLGzmoWJ4bIMGYghzBmzPeRZQKqSJQPUQdeTbDySoiWEQr9O/wHKdr2qmPmGMOjMu4VD5VpAYBxSIoccSKgwGZ+6ITGhDU7oCSxDF7gXjs7YKgMi0JwxmFydlbaObyAgliBV81mjBg5Y+H87QpLwpY5mjMZoPjoQeGAE45iujffQWSw1wNbe8mMYpGdYzEMwHA4h0bL0ibylOfMnQKvF+Ez+TZurxAl6A3IpZU4uxwVBMzDqztey6+dDNrFUDM0klrjds7Kh126gSRAu4Ib+klvapkLyHzknjEHbUsS8p8BBIyt7c+CBfTRJt6GdtNg3HZ42CJNvuzMtYV6DNola8ZP32uwDexLjK2+zd1hDIKDMbBjghrfcVAAoH914UMyIvgxbwGV9mu5mgb9og8nJthmF2toB//QjbOLExqCnCkicLxJwJaF4Czfw2DH68ICeRIUCbAUTadhjI/zeLudsDucD2KXrP7X8s0uWTwiw+TJPNgGdJBs1fAcW8gPkT82RnBkRzTeBtpgp9k1uw4S5OCdoIJNqmFl3dhgEd/CzpIZq4op6pNxsuiTEl7zMnbzZsOjizXYbj6bHCn+CCb5NwVgchjQydhwdkQgOAbjkUihj4C1xkEHHVToxF8bXw1zZ78E5bNkTtzAf5pHbb8U5IybvTDOjHUMy8iouSjO4yE6SY7TNlvJNqO9RTn2ZBE7ELCfEio7qvnPgC5q11HPQzJtF4r4hu+v4dte9FYwKViGtSQcYA5kwf/CacGWrQu0yabi3zT7FCgk8SVoJ9gX29Xz0Y64js7gubgC/2vgsZgDz8gg20dWybZkMzEDsPH4T24lTcBv6JO+1/rmHvwUg/qdzm8GjBud2Ap+ZagT+jc2MP5lY0rQtqLF0J7QEXN0H73MONh9tPe/0Qb01a5g/K5jIbt86ADdHBbfvVrt4+r4mh0oy+hWDc/xj8bHrhkH/1/LsPHScfqSMS7bnz7Qmd2O/K51zJsNfsZOVbYbv7wiGRgz+rBH/Ao+OSeepr/sYU079jV5gPnjmbjGDlVt1HBdbOEnW6vdtdKIbvF3xmeHWO1/zE/cSsfXG+dPA903drEh/2cTh6J2jdgk8ZxCqKKWgoudObWPAf5cbsL2kyH3iikUrsUKactPRU/09Qoy28bGoafYvV4k87eDDi+j/xC+4BW+k+lhHsLn8gtiG3rF1vE7wRhv5/E7/1mXfFh/yeP4NEVHMTLbrO9lkbgMXfk7cs9P1OD/LOAo3swaKz7Ikc1fDC+mq2N5ds8udLaFzG+WHIKYiT6wXTWP5tEa4qPwzf30xkaJGuICcdsi7a0F2sUbcQGd5tPr+o+cTRwix5kXG4C3SsmHOIds0jk8nwb+U/yn0Cz+UC8J6LRYFj/JpbHivYW32MPIFbCHfFdAN+VcIAaxyBLoR1xOP+t5rYXObIaFY5um2O86fnGNHTHOjYxHlrMoS0ABQiWeMeSYFbUUUxQXJJWSTB/1J+wMgu8pIbJgmcEQMHs9iOIRXMkoMIIUkZPCVAIiMREocSJ2LRACULX1P8YJCjHUvYw2gSKgGKsPwSgQBoJUCwNgpmsUzQG+QWK7sYIa487oOPSjgCUR8uqCgFvQHoc7bBu0mX71xSFahWYw7UCRFFFoRRhzRg+0VAgURAuMJHqciYBZUI6eAi+vR4QeVjQkpIJBwR/jKbBTbIhQz0sMjNFYQwcwZnzEczvM8BdNBIV463f8sv0bzykfJ2E8eMCZUlpjF8wk8aRcko04XfxNIq1dDisrbBm3nzWfgtyDj0MecO7ojU76ljxwuuhCriiiKrz/hUkb2goN/F4j4wgvwRyyOmIOHNM0eE67wzFqy9gh19DEtwoYBgEc+VYgljCiDz2ye0ZgK7kg83Tx6KOPLgUcMmV++KWgSDbwQ194RE4Egors7vesYqyCheKWdo0leuM58ye3ghnnjMn4tKvATW61ibfkz1jQmp5rpzbG0bkgtHFeP/5TGrpgnhIR82En0MCBBmgt4eOY6KqghH6SHfrq7wRsjC9dxS+6ow/zNlZyhibOGYe5aZe9Ygu0KQCUgDjYOcEEG2ExAow9x5jcOO9n6MBpC0zRSHBsvBJeK2oWAPDMuMdA3jg41/GsLgbqW1/hmXkZq3kauzEA+aIXbLXdsBw4GebwvKYnsDQ/eqENtGOLFUbpTNrmeJ1TcHKPc9uNWpZq4BW75GcCenNmg9liPspKv4KVZ9FCsqtAKHDgX8g82Ub7FOLYRQUHwT3bZvGILtBJNk9gjI4CQPTxCi67jm6uk2f2iAxkkSUy5GfsUXgX4J+28J+ukFP203f8JO70X6Am4GJL6Asfxi+YD/knfxbYXOcr8dM97LpFCDpnnGSE7xGoOZL4D8F/a08wSOfqHY6CevQXmCvuax/90QCN+bz8Z0DAb9F7spsFBvbcGwfG6q0D9kYRl/9UVAFxROgHxo8fdbEUzZwzxvreGs7jM9/GJqIv3UBjiYPftUMO2CD94lP0b4jYAbLlIA++cYdmYih+UrsWMNA6u2eiU2yRHVhsGhkzZ3z0jGfRjy8jk6AP/cXmmo9zxmYs9bz97nyeYSfJLHtPTsQg5JSc8XNJWmfRzrzYMr4Bzchk9Eh75klWySWeGrd5iOHYRLqGLime8TVkgq3nEyWH7Ki2jZFvtxOQbaMXgC+SJ3rFx2kT39lw8sf+0Xm6P20uaIU2oWMQfjpqaCd0TkFFQYdPMS96iQbkEg/JoMCfDcVz/NaXdsbGlD4znlve8pbFJ6BpHauSIeMAtBOnGUNiW7Qm0+wZX4TuUNtw4/adXX7GuD1DJ+kaGbTI4LuHYgAwZ2OrbZU5GOs8ufOTTnhlmn3Ee/aUDcIztkqy6TqbCpFXP4e00meuBWIXcmuu6MOX1fPdCkRuwuPA76FDZM486QY7hEd4HJspkYxNFaObh/xCbkSW+Dd64aC7FkvBfeSM/LHz7uN//O2nfsgJvRF7gfFmzBC+OTeke/4O/VPA0Cb5YUPoAX7yscYiwR62U8O10Cuy5feaXjVCY4ff8ZnuK6DwZWTefNGTLbGblizzK2IvuSa/YoyJKR3Gz7+RQb6I3lkoskhDH8Sc4iw64m82h72kf2jpTTLtuCb2JoPaZNOhpq+xm9uQLqGFuWfebC3ZFlvqTxyZa+gv/4keiB0TtwJ5SBzHFrFZ83RCAccYxBcWFrKo7qdr+kfLYWHHmMwp86zhXHgG5IVt5ovYeTaTbcMPfp8N873A5MDoEtrUNDMX8Rldwh88xX+5iXa0y2/SM/dmjOiVdrSZc0NMk8EhtIUmilZ4lEUvz5nzkCbu13ZNE3kce0+fyTG7yD7Kl/zOHtjhyl5Mg3aH8zMG/Q9pB5mfa8bBJ4iHyIm6hPjZGNCSfYaaFvXzNVJE59+1S4fCy6B+1k88VIuQn5IJsaz4hz20EAr6drDzsYfkGo3G7KE+2B+0U9Ohj2QEPfkg9irFY3YkceQ0vg0ReuqHf6Pr8njxC/vDVrAJxmQu4hcx50aCFTcKx/H9gDYM/eS73kmn7XL0k+z6wK/rJ1zu6SfY9Qa1nO8D/64P+Mr54N73vnd5rjdKXU/U7rDDDuuuetWrdr3T6HpilOdc7w1o1wf9XU/0lSdPQs+wrk/E9hhHryhdT9SVO3bj8MMP73pn2fXBaNcbkJWzXXfiiSeW+3sB63oHuHJ2N/pAsbvoRS+6R9u9AnS9ApfxQh8Qd30CX8baK2Zpr0YfTHe9cHW9016lC/QGbY92HX0w2vVOfuWO3egNe9c7ptV7euEu9/WB2ModJ8G9j3/84/dos3duZR69Yej6pLbrlWnl7j1hbL3AF1r3CebK2ZOjN6hdrzR79NEncXvMLcD/+j7Hmc985nI+6AP7rg/gu15ZV+/pE4KuN9hdn0AU+vfKWO5FX3zqE6/yd9A7sXKtd4ZFzsbm+P/ZuxMwyYoqb/ipvjLOKC4gKrgiuOGGCi4oDqugoICCsik2O7IvIvsmCAiogCCCiLKLggoICIoiioj7goiKICqIK8PMOL7vzHz3i190nTL6cjMrqyqru6s7/s9zO7tuxo04ceJscSLiZjISTZoUZD5EO8mRZz6mQCSXSYatSQFK89SnPrVJwXKTjFq+HzCGyQA1hx9+eJOMSL6XDEyTDFOTgv3mSU96UnPEEUfk+13Yb7/9mjQpb/bee++xO3OhnQMPPDCPbZoYjN2dC7xJjnacZleatDcpSBkrMRdpstykSeI85Vz4nSZBuQy5jz5sttlmTZpwz1M2GaZ5dCxNcpvtttuuSYFEk4xn8/e//z3fT05s/JkUBDXJiGU9SJOqcZ11acd3eJKCj6xneJ2ccNbxpz/96ZnncNJJJ2WdT06sSUFEkxzzeB3JOef/+4zL3/vvv3+2Q8YbnSkQGm/blQLcJjmqZtVVV23SJLpJk5nc1le/+tUmOeRchr1Jk6YmObI8hsbBmAYeeOCBzKuy3hQ0NskJjZWYiyuuuCLLV3JuTQr6xu42ub/JSeX22MKQNe2tvfba89Tr2nrrrZvkdHKZQUiTuiY5zVxeXQG8ox9sapog53spcMr8XnbZZZv/+q//yvcC7JiybTra9oX+pEAp27I0mR/XMfJKX9JksLn99tvzvQUJckjP2BPy3AVjihftPrPJbdC1djn+5lOf+tRYibnA1zSpadIEdrxcCmCzXJbyFDj77LOzTEZZNp7shx1IAUEulyYVWS/ojv+3oS/8sGeiLjqTAqxxvQe6S0bJbpTzDHve7jcfRFajXFxs77333jvu+wYhTQayPnTRzE/hTVk33Qv9BP4kBepNCg6z7JKtsl3+vXzemBx99NG572myle0OeIYs+D4FqvkeHHPMMU0K/LKdCRs0EdhXvqlsl78pwTauv/76WQ5KPcZ/eur+tttum21rgH7yuWW9/t5zzz2zPS31in1OgXemvSy/yy67ZB9QwvN0m/31nPiLvXjyk5/cpMnPPP1OwW32FXScrQ8YPza+bIts0HfxFF/OBk8Etpp/LutJk7x5fKwxacvFDjvskPslDmBbL7744lxWf8qYIS7j2ZZnMiC2KcvhK/vbFVOWoNdnnnlmHrc5c+aM3Z0L48D3091yPPlZ/UWfeCwg/mrb2ne/+93N+eefn+MNfxsXNowdEGddc8014/zVD3Y/TW6yT+NHQycOPfTQeep17bjjjjm+evSjH51jiDTByWWhK25m697ylrdkXxW+HtiYNGGZx2aKo7bZZptx2USjsWSr+J9S79kMsT06xHXhA7VB1sQXbZ0w5u6V9L3whS/MsXYJfopPIpO33Xbb2N25EFOQmS233HLszlz9ZPOizuuvv37sm/kDsSrbj3/HHXfcPLEqvrAxj3/843NMkiadY9802Ze7H3R7Pk0Ws79v49JLL23SZH28rDh3t912y3E6uRePADlNk+PmcY973HjZuOhZyBZbTFde9apXjcc9fIT4w/22bWbP+BZx7s9//vN8L+w5uY02xHHkljzTb7aknz6yT6ecckrWCf5OOfMwdsj4xxwhQI/wgMz87ne/y/fSBLxTT/gq/qIcC/WLH9vzv+233348rirx05/+NNvW0j+Yp51wwgl5zAPsCXqjjLE59thjs/zS0T322COX+9WvfpXHl23Bt5IveKodfY+5lO933nnnXB8byraW8sO3skfGWkzcxmc+85kco6MjxmwQ+I7DDjss23T0s0vAdrG1dB0/2vNZ8zT9N/ePcQG2QH3iE7aiBDtnHh08c5lrsI3BF/bH3+TDXL8r5op5VumH2HV2At2gHvzGJ/YeL4wZ2dMn9rrEH/7whyxT9PHyyy+fh+dtkC8+zhxb2+RTe3IK/AKbXOI73/lOs9Zaa+U5Shnjw8EHHzw+h4lL3MvWTgS68cxnPjP7nB/+8IdZd7UtBjOWZdwI/ALbIz8Stltsw0Z4Jtonq+rBO/aGvvE/BxxwQPOsZz0rj28b7K9n1V/GZwF5H/JsjNgAQAPfK16JtsU02sZb8V85/ubQeBhl6Qg7e+qpp2Z7GHNuMt2O4ckKG0e26BedjnE68sgjs+0gU4PGnc9hD8Vj4S/ZhFVWWSXHq9GWa6ONNhqP/aeKVI/37UWdz3iIf8Zugohr7vLOiCBLagUCtJ86m1embBuFpEA5e6qcI4y+Sx3P34HMuJXapEQ5E2uVRXbeyowdd55Pip6/twvP1YYVYhlWbWgfHcpZHbHCHFAmKXte+bWbQVlISpBXa7TjfhKSfB9kf9GIDlBWGbuUoh9JkXPbVlujj1E3yDonA5BXN6yuB9yzajJ33ObyLylVXtVPwpnvgftJqMdXikH2Go/xpQT6HI3RH8/5Gz3atuqu7/oX9bRhRws+4ZtVoy6ox0qMfqtHO8qWfAvgqZXkso9o10efcQ9/bd0PPuMfeSA7+GRFKxmD3K7+4X1JH1qMVax4W51u9xEv0G6slAc02J0SfERLcki5nHv4FXQC/qCTbOmvcUoBTm7Xd+jWNnq7QJaMo1XEsgw+6Zf+kq3yyKryxiTqRyO60FDKiTrIt7IBZcmUFTpQhxWUFMDnrcl2fOgf3iirbfQH9I1+4q3vklHMfDVOjpP4nkyjB7/co4/qA/Sm4CM/jzZyZUUsGdxMJ5rJgjr1HQ/0HW+16291xHiVcC8Z7HyBMSAf5CXk0thG3WilM/iBfmNsrI0FXuIDW8Z2aL8cd2WtmAb/9dX40a1A9BFdZDPGRnk8oZNkmI1AEx4EzeoFfCO/jiVPBH2wW8KqmJ3Ddj+D/pMzvFWPMQsbqU2yoP0S5U6UgHEp7Yt69QHP8DFkAW+tYlnh8p7QFAyMPbFggIchs2y1se0Cu4Qf0WefZJV8lDBG+FmOkXEn88azBN6QIbwCdoo8KRvPB+giOo1jyFT4R/fDLoU9wm91+WyDTbMzrdQ7z7KhJULuY6xdZB19Zb/JDnlHR/An+u3oVNwbBDv+yIUV2RQojd2dC/21k0A76vI3fbHTIvyqe8aH//QdWS79OVhRp28udsWYk2+r+95bZoUZjLV69TN01hjRH6vZdjq1x70L5ABftIduPKHrpc3EWzph3OhQjLv+uGf1m40LmxNQN1lT3hiTI7vF7OyyUmyVOGAc6aL+osOlb+Sj9AnqpPv6rD10swNoxK/QYfAdO0Bu1MMuBkra8FG7dvPhH7nr5+9KkCVtl7xj69jv4BH7qS22GpRVt3LkAA/RFrtR7QDAi+iD7/XT1R5PNMcRSOW0iS8Rq/aDsmw0+ul7aZvxFs3kWD3Be30jJ/SytEHh40P/lOMP8FxZ39s1RM49ryz5Ku0MnsROBmMe46Q8mQgE79RP/vED70L+QT3oxwttpklK3jVBN+0OKnmIf2xHadvIPRpCZ/GBPHjOmIWtMp76go/kDs3639YJzwQPI/YIG4RX+ICXMf5gDMgmHrbHXZvsrHvaBfKizy7ts5FtOz6TMC54iWb9LWNV9JB/skAv0BW6gbfmASX/8Uy/gv8BPAn5gxgr40FGyhhTGeMathh8svPBF3SRFWPAX+A/2ywWVjdaS76Tb3KgTWVLu60e4+I57eifky3snd035D36XALfjCX+kGlxJ5r105gGvwLuhb0J3dQPbaO75DnZidiwBN6oAz/RpGzY2dJ2A3lVllzhk7LqQxeelYh4C9ClTn0xtsaI3vrbWKnXGKsraFburrvuyroc4wp4w4bos+88F7xU3u5ou7DMs+3iK4Ev/Iw4ju9cacC72gJ003Pk2DgbU30P+UYDXpV8ZQOMWehy6Dt+hcz6rvQpZE1b+gbaIL8R3waME/nSZjuGB88ZH3zCo35jpD3yWPppbaMh4qWAetSJD2HbuuQXtBc+gN1Tlr1Hs3HGx9I+K0OmQu7IaQCv1BMxrDL6oY6Qk36gG3QA7/SPfoYd8Lw+ljYlYo0Y56gfv/EpeKk/dFPd+qE8XuCb+umseyXQwi+TA+NZ6jDopyvaDro8p216om19YNfInX7hV4z/ZOwhnrNd+Aro9536PE9+8Vlf1OlvfcXHfuNe2kO8DX2gk74jl8FT3+traTMni1SXbZmR61tezTOaCBwEgzORQLbBIdx44435qM0ofzVlMrRE2anQ30a/OkZRN4yqni5Mt+6ZpG2yGAUtXXXMVB9nqt4yEejItuOApXMZBjNB20z1twujbCvq6qpzpvukfo7ID1dIGjnqyhmNEsP0gXP83ve+l4/BelWBIzYLEyY7DmX5UY7hVOoVILSDi+n0ZxBG2VcQ/DnGKsh1HCcC3Inameh7RyhMVgSMjgWVcLzdJMdxt3e+850PmgiUwNtLLrkk0yapNajsRJgq7wSojvFIQG+99dY5IA04nue4tGMw3qnbDqAnwnTH0wREDKZdtLExAcfr8NixHseTJvIhw9AyGXqn27fpINruoqEfXTNN72Tql0yiN15/4MhvJBJh7733zkcVHT3zy/UxSZ8IM92/fpjMGAzCgqJ/VFiY6O+ixStFvAJAwsCiUDnZ95ojdtjrK7waZUHY4elifrbb1dYw7Tv+TK/PO++8vHBcJtDA3EAc53inV27F5oHJYCI6JsOnKDuZZ+YX5gdNXW2Mot3J1jHqvpb1TdTHib4fBpMtP2pMtQ/ToTs9N08iUOpUmnuv/Gevd/8RRxzx4G1bM4SpdEKAb5VXltyPU4wKk6Elyk51EEr0q2MUdcOo6unCdOueSdomi1HQ0lXHTPVxpuq1yuG9J5KB3qHkJdTlRGAYzARtM9XfLoyyrairq86Z7pP6jZ3dFN6LZTXPuznL1dfpYpg+2JUleBTI2w04WXmaaUx2HMryoxzDqdTbVW6yNE2nremAHEg63HLLLXk1WdLIKudE7Uz0vVVU7z31LiuJCvGCy2Qy7JqFjokSZ94RRHaf85zn5PfE9VvNHQZT5R177L213pNll4jgz3tpvD/LO9hM1iRk7FYpV+iHwXTH05h5744JPJ5r30QRr73L1/ia1KNtIt4NQ8tk6J1u36aDaLuLhn50zTS9k6nfbhhJZu9JsnPDjgTj6m9JcQs5FuTtqhm23pnuXz90tTsVWhYU/aPCwkR/Fy126dh5bdHADh4LIOycdx3agfq85z2vt9122z1oB/tksaD4MD/b7WqrX/t2Nzlh5z1kdlva2eSkHd/YTjRI1vI58aNmU4njJuLDZPgUZSfzzPzC/KCpq41RtDvZOkbd17K+ifo40ffDYLLlR42p9mE6dB955JG2zkau72T/yArGWeE7k/Iv1HCW3PuABr1nraKiYmp44IEH8rvNlllmmea0004bf+dCxexFmtjld1d4B4f3yvzv2Puk5heuvfba/D6aFOCP3amomIu77747vz9lqaWWmud9QNOF9+Vsuumm+T1Jroc//OH5fXXlu2P/v+KdVV0444wz8nt//vrXv05Ydibxt7/9Lb//UYz2iEc8Yvz9Rd5r1n7n34KA9x2iB5+Dts033zy/S7diduK+++7L7yeKcXWliUd+r+FdrfciV1RMB2FbxZ7mduw0e73EEktke8LOxXvuKkYHfKfn3tlPz72/zbsN/1/xHsQS3rkmjpvf8WNFRcVokfR9/r4jcNSwUmTFyPbw9lnxioqK6YGN8H4Ruz2s+NlxsqBXTCqmB2PKbhrX8h0a8wvatfJcvv+0ogIcv/UuF5cdRtPZdVdCjKDOeI8LsGPiBjowDDwPC4MNdCyLDgUddBpdYqD5rc9teAdOvIcIgjb+Y9ijoxULF4yhd1XRo3JcyZtj3qPS04qKAPliS7wLzf8D//RP/1RtyQyB/+Vb2G++UYzWj881jquoWDSQfPrC847AioqKiopFFwL6BZ1EqaioqKioqKiomDxqHFdRseignQisy3oVFRUVFTOCGjxWVFRUVFRUVMxO1DiuomLRRU0EVlRUVFRUVFRUVFRUVFRUVFRULAaoicCKioqKioqKioqKioqKioqKiorFADOaCLzzzjv9THHvmc98Zm/FFVfsPf3pT++tttpqvfe///1jJea+e2BU+N///d/e3Xff3fv0pz/d+9a3vpXvqf/QQw/tvelNb+p98IMfzPdmI44//vje2muv3TvppJPyC1srFg74UY2vf/3rvauvvrp3zz335Ht/+MMfequvvnrvgAMO6P3kJz/J92YD9OXkk0/urbnmmr1vf/vb87xof1T429/+1vvYxz7Wu/baa/Pf9POMM87orb/++r39998/36uoWJhxwgkn9F74whf2zjnnnN6///u/53v33ntv9jvf+c53sowDu/CKV7yi99GPfrT3+9//Pt+bLq666qrecsst13vWs56Vr6c85Sm9tdZaq3f55ZePlZiaT/3Nb37T+8AHPtBbddVVs+4vjPBi82OOOab39re/PduQUaLkmbF69atf3XvqU5+a45YVVlghX9r0YvX5hdtuu623884793bcccfej370o3zvpptu6j3nOc/J8YBYJ4C2L33pS/lHgeDPf/5zb5NNNsnXLbfcMtI4azLw4n++8Y1vfGPviU98Yu81r3lN74orrhinc9SIfpLnffbZp/enP/0p//2Xv/yl96lPfSrr42WXXZZjxZmGeGC//fbrbbTRRr2f/vSnmRdd+MpXvtLbdttte3vuued4DLGw47e//W2O5cXWP/vZz8buLlgcccQROeaiIxWTx3333dc766yzso7ccMMN2d5WzIuwL7/85S97e++9d/5xk4q5+PWvf519EHvmh0Xgkksu6b3yla/MsRIbPB3gPX7ziZtvvnmOUxYnGSVzRx99dNbPn//852N3hwPeffe73+1tvfXWve222y7/ENSoYwLxiPkjOv3IVD/wg1tssUVvs80261166aVjd6eHW2+9tffyl7+8d+yxx2bfJAa/6KKLcqz08Y9/PJdh37S51157jeeHRgGxv3jx4IMPzn5+NmLGEoF33HFHFgpBn4nKxhtvnAP4xz/+8b1PfvKT2TAQxlG+e4CREAwwRDEZU//KK6+ckxvPe97z8r3ZiOc///m9ddddt7fSSist8F8JrPgHvv/972fjwzCH8ZNAkwT44Q9/OKsChWuuuSYn5dDOaY/ayeLFiSeemIMFuh949rOf3VtnnXV6L33pS8fuVFQsvGCLJTYkifyiocDmy1/+cu/DH/5wDjYiwPrjH/+YkzACo/gF2qlCoGMR6MILL8xBh+SCJM873vGOvMB22GGH5YUuQclUfCp/efvtt+dE5nQD9pkCvgq0br755hxfjBJ4JpCVtBUoGts3v/nNvbe85S05dlljjTV65557bu+9733veFJupsFeGg/XX//613xvmWWWyWNPBv16Ixv9ve99L0/g+aIAuUSzS8y1oN7xZHL4oQ99KMsUWjbYYIOcvJ6pXwDVT22ef/752c+E3pmYGl/6KEk46klQF+iUGIA/lUDu16aFQ3QZx+naifkFffvmN7/Z+/GPfzxfk+ODIDH5q1/9Ki9oSITPjzFelGCDAbtKFslk5d+Dwb7QafbWIn+/5P7iBnyw0IIvbH3IDpsr6WJTUCQHpwNzLP5Qsn9x03EbNcSB9NP/JwN8Mi5studHMRYl+ACL1JJuxmVQvOE7G2Ve+9rX5th1FNC+xLDFU//3y/bLL798jt3EcsBnkRtxEhpHBT5bveLChcUXThYzlgg0YfnsZz/bW3bZZfNqtQSAbPaBBx6Yfwr+fe9738iyp2EMGAkJRpOxxz3ucfkeCOat3th1NBsNB5o33HDDvNr5+te/Pv/Me8XCAYETA2hCtuSSS+Z7DN0jHvGILOcmZLMBdmhcfPHFeXXfZHMmJmqcz9lnn513aYR+4pWFAjsnrPItyo59Kn1blPkxG2E83vCGN2T/JZhZYoklcpLG5OBrX/tats2CEKBDYQumYwdMyiSoJPrUw8fxp3bWo+OQQw7JQY4FiS984QtjT83FsPLz0Ic+dB66J4v5IacWwNjURz3qUZmno4SJjNVpyVY28KijjsoLmXbeuYf/Sy+9dO+8887rfeQjH5mxHW0ljIO+PvKRj8zjA3aBGnfxwGMf+9g8IZCMEQRLHCoLnrPDzOVExoICW2/3t10MZ555Zo7/XvKSl8yoXzRZ0iZ/Qz8B/7QZ+jhTicgS2iSv4oJBi7dsRnucF3agEw/1b2FZmH7d617XW2WVVXJCVRJ4UT45MxP21niGXtKbuuGgGzfeeGPvyiuvzDEs+a+YG9t/9atfzZcFqpAjn6XtnS7UwU6yqaOQ0dkUX+OhGA0PpuIn6De+ufx/FOMRcIrCjkPJMHW7uoDfxuxd73pXb/fdd8/2ehRjEHKAP+rTNztRxW8SjuCevpOffvRNBcaCLC5MvnCymLGo4xvf+EbeibfrrruO3ZmLF73oRb19990375KwA6FrRUVSxa4qxmWYXUkh0LKxlMUzZWZWglB92lKWoJT1y+jGJXhwbEQZ35tgxXddx0k8r1yUUV7dbeH2t/bVH2Vdyk7URzTrg2dj11nQ557nfZa0aqtNQz9EXfGseqLeEsq5r25XtBd97nfcpk1bV91d0F70W3ltdPWxTUvwqETUFc8qN6iPyqq3LN/uo/v4Bp4JmQt5ZCBifKOeQXzqQle/tdmmG63KBc1d9PYD2q3kmEAB+qMPXdA2GqJvw8IxypioxpFKCNrVOYx+Kq+M70u+xP0SQWuUCb500Y1X6i/r9PewfdR28D/aCnpB39Slffe7xsa96Lv6gh9d9bafV859z5Jf5VzRfsU/5KFrXPEpeF8i5ML3xsNn/A0hT3yPxIwrxi5gHNQTY6iNYeRKXXypnbqOdEgAShqUcGzVbl7BzXXXXdf7wQ9+MPbNXJlDp/ajbVeXjeyHkMmyDs/rY0A77gVffCofvIGop6Sj5GMJdeORMiHD/q+ukq8B98u6o+2SxkGQxL3gggt6j3nMY/KJgvZKNd6edtpp+fUcFn4EvG050Zdo3+XvrvbdC/0clt7os34qH+Pn00X2fPJByqhHfa7gf6CUQxc6o75A0KiP0UaUR2u7fBe0rWzohZ16Zf9Cr8p62zxVPuRJm+pUdhCv1BuLpbEjv91u8LvsT1d9/XjVr+1RI3iExqCh3b7/41uMdZte/FPGc4PqAX+HrrmUVwc6hkW7HVeXjqNV3WW5fm2FLSivLvrpp10gNh/EsfDZhhgD46mP+h789Om7LhvouTY/u/REnVFvlI/7UW/IfeiIK+SoRNAaZeJSb4mgrd2uSxtdYx40lJfn2jR0AU3a0V5JH/5prwvk0Xel7KqjbT+BTfNd7NSeCG0eacPz0RefwZd2e75r0xL9c8UYBR/1WT3K+Gz3WZl4pouWQPBfm74v+aKNoMUn+y4JEra+jO8DIVueR1sb6kGvtoYB+rQVfYk+dwG9QbtLX5Qt9WiiMQjayu+66m2XCbhXlnV5vs13UFY9US5kYCoJwDain2gN+fBZ0uH/Mf5dPA0ZUwbUBxJixt53XQh+G7OQ19LmlHLpijKTQdSH7n70l8DraDf6AXgQdbiCT4PqK2W8a2z9Hbxrf7eg8Yx0och1ZyJuJLjnnnua3//+901iyNiduUiK21x88cVNYlhzwgknNH/5y1/GvvkHvvOd7zSbb755s++++za333772N3BuPTSS5ukJLkfySA1j33sY5t3vOMd+bvDDjusecMb3tB84AMfyH+rc/3112+233775pvf/GbzxCc+sXnkIx+Zr9e+9rXNV7/61ebOO+9sttlmm1zn4x73uGbppZduLrvssvx8iW9961vN1ltv3Tz60Y/ObaYANNOu/yX0++Mf/3jzvOc9r/mXf/mXXP4JT3hC85a3vKW59dZbx0r1x/ve977mX//1XzPPktA2f/zjHzN/XvGKVzQ//elPm1e/+tW5bfU+4xnPaC666KLm/vvvH3u6G0kB8ida3/3udzfLLbdckyaZzT//8z83K6+8cpMmO/l7SMrY/OIXv2he9KIXNWlC1Jx33nm5nD7j25ve9KYmTULHSv+jblhllVVyWbQ9/vGPb172spfluqAs18a9997bHHDAAbm8Pq6xxhq5j2my1qSJWnPhhRc2aXLRnHrqqU1yQJkWvPVMu9777ruvec973tM8+clPHu/jC1/4wuZ73/veWIm5ffzVr37VvOQlL2k++MEPZh6qL+rdYIMNmi9+8Yu5bFLkZu+99w69yXSp75xzzmn+/Oc/N494xCOaXXfdtUmT98wfMrTkkks2r3/965vPfvazuY5h8MMf/rDZdNNNx/unrj322CPzowQeGIOzzz67WXHFFTNN66yzTnP99dc3yXCNleqGsXjSk57UpAA6P0PWv/SlLzXJ8I2VmBfa3meffZotttii+f73vz92dzCuvvrqZvnll2/ShDpfQR+ceeaZzbrrrtvst99++W82YaONNsr6edNNN2XajJnr5S9/eZMm7E1yNpm/6sGXpZZaKuvXf/7nf+Y6Aj/72c+ynoR+JkfVvPGNb5xn3MF4GtsXv/jFeazJGD689KUvbb797W/nMoNkFbTNtj3taU8bl7HnPve5zSc+8YlcP9ApfaO3xqaNq666qtlkk02arbbaqvnd736X75Gnk08+uXnqU586Xu8LXvCC5pprrsm2AMjuz3/+8yy7e+65Z5Z1MqgsfiXnk8st7qBPO+20U7P66qs33/3ud8fuzh1bcsgvhBwGLr/88mx7P/ShD2V+sw0rrbRSc9ZZZ2U5ogdhB/CcHl555ZVZh/i5Qw89NPsEY8EOkMWdd975QTLYBb5q9913zzb02muvHbv7YBjfz33uc80ll1zS/PjHPx67OxfGH13RNju///77j307F2SH3OgDukvQC3xRR9igo4466kE+7uijj876wgY+61nPynVtuOGGWQcBfa973euyfqGFLLPtp59+ev4eQsfYnh133DHbee2yHW9/+9uz7vB1RxxxRC4XuOWWW7JtZQfoLj1nr9v2oAvaNOZrrbVW9rODwN7xfWKE0j7i//Of//zMm/Bzr3zlK8d1uLQdYgEyFHzAU7Kx9tprN2liOVaqyXaH3L3mNa9pvvGNb+R7X//615tnPvOZzYknntjceOONzfHHH5/5E/LHPuK/dtkRtu7mm2+ep302JtpFr7Fqy4OxPfjgg5s5c+Y073//+/P3ynpGe2R6EMLu8ovo8qnNt73tbeO0fOELX8j9C9usDJvPlgX49w9/+MPZ97NpyqNjzTXXnIdXgY9+9KNZprQpduNryCW9V4+/0UX/QifUd/jhhz+oPmNKF9hdvtt44dV73/vecbkq+drGHXfckW0BGSafaZIx9s28ELvyB+utt16OP0qE7UEruXaJY8V/gQceeCCP05vf/OYsn+QDrWjmJ8QE//Zv/5b7yB7pM56rx7Ml+Jozzjgjy68y4g4y9elPf3qevooZ8JLtE6+XIBvG0phGrPaRj3xk7Nt/8IyMrLrqqrkt5YwDf6nPdKTEtttu2yy77LKZpqD/yCOPbH7zm9+MlZgL48Iuo0283p5/zAbQPb5GfER2xZnhO9g133WB7Jhf4KOxZ+e33HLLPA8LkOmTTjopy4L4SbyD9+Yh/B97QnfIOF01/tpVRowp7irxpz/9Kd+PMmFT1FvK+1133ZV1mMzRv+c85zm5LDmlIxFXB/hZ/sIcKewDf8Hvhmz00z3xLh6RGTZD7CTuR5f2xJqBsg7+GC0Ra2tPnBtzUGXZQfFd2DTjgW/9dDtwyimn5OfwCK/oMxsUenz33Xdnes0/xYhlvMaWP/vZz27e9a535djbGNAnf7/zne/MfovfYz+uuOKKPIbkgB6ELeS/A+JO440f+qkffO0f/vCHsRJzeWj+s8IKK2Q/pB06pby28EHMAOycuFM7LmX4efIoJmeHybEx5UvY0PPPP38eHdcePus/H9C2S4D/5I0cmYeSJXMDsq4vaOCbwy+XY8tWPOUpTxm3H/rMzpXQvvHmx83Jww+phx/iz9nZcl4sXuAfol56as532223jZWYC3Xx4eZmaHWZp7OV4XdKen/wgx/kOFV9IYtvfetbmwMPPDDb8GHnXQHtG3fyQIfIT+iENsRUeBuQOxBLGiuyW8o3myqnQsfJm3k/3xPjT3/kTiJmaYNsb7bZZjk+4VcCn//853MMF3ER2sjRZz7zmbES/SEPo21yTC7RKO4lv/QAjCG7o43S3uC1uFIeyPPh281D6fYyyyyTx1e/xOGf+tSn5olR5IrYAePDp9FRvoqNpRsl8Piggw7KuQI+tKxnfiLx6s4Yr3Q9wz7Gx6Zrr3TB/SnA9ve0kZQz71xIxmPszlw4p25rtZ0L3nWTBHP8+EbAbkEvXpf9ftWrXpVfMj0RkvDk3UbOaqfgJ78UctNNN83nxB3ncXTLy7+9iyw52vy+Hy+xtqU1CW2mJRnpXhqcXId3Pnl3me8cZfG8Y6BJIHopWMltKufl5XZSOZ5lNdKOR+9p8m5EL15PRjNnyP1tm2oK6jJd3jFlx6RjRskA5JdaKtsPSRky3xzzcZRSdlqdjoIlB5aPDHsBJ9qsUtnVoL+D3osoe+19C46XORblGJH3InlXm3GLHRLJgeWVHv2yI8X2b1lxZR1R8s6fZETz2fvVVlst88jYeV/LLrvskl/e6Xi2F2Ljj/v46ahVMoZj1DwY3iNnp4tt+LYdO/qx1VZb5eNR3j3hnu/xzzgZW20lRewlZc7v0gL8cWzOOyxsR0ZLyJ0XipJTO0D00bFyR8GS0cyrA97DpY94STa0qY/JOGeZMw7aU4bMeY8j3qXgKB8xowfG2io1ebJbx3sMbIk23vjUBfV6YbMXkOofmtXheLsdKd714EcDgn/06ROf+EQeB7KAbvzyowbGw1h3IQUZ4z9mYDzRYxxTEJj7nBzmWMl/wDuW6I4dHmRRuYmQnE3ml3H3uoAUcPVScJHlXn8c5SFrdMPYJQOc5ZvM6U9PGugAAP/0SURBVLP+GyN/k23yShfIlLF0384p7fgb8NkxOveTA8/vp7JNPBnj/Lz3bLEt+Gu8/bAR/cG70IMUjGb91Uf87gc8cez59NNPz22oA82e8e645Pzy+BsL70tJTjYflyMHJdgqtHmflvea4oXdDXaEqQ9deI5XdnGinwyQZXbND1k4KkgnU0CV6/GCfse9+8nA4gQrcd7nybax12QA8Ma7zPyQAF6ypeG7vOLCO8fw3nj5m1zgqxcUG1PHd+kSmaanKUjKcuY5ckh206Qs2yi2w3vufM+/kdl+Y+NZ40wWU6Cf3/fWBXpLRo07u8KWsV+OEztKTA7ZPjqgf+w+PccD/fTOFMdLvc/HewfpVgrUsyzSixSY5b6xb/SLvtJl5dJkLdOfArnMP/5bHXyq/ipDv+yoYw932223rCPsov7xJ2jHI/aGf1DWLj289G5hNl9Zsq1ffKc6gG9k3/mEd7/73fnotvfCeEejH1Ghd2jsZ2vR7h2L/AAbjt5+wH904rG+qJN9SZPb3J7XG/BF5Aof2GU6atem+MsONbSyYehkJ4yJ+thudemXusmT5z2H73iEB3yLdwU7+pImQuM+iK7vsMMOWUbTRDMfbRZveVYcpJx4g73n040nm6LfYgv+SuxEnvlevGPnyTYbwzazxcaADuGp+KJLdsmUPrj4TLaOTzGeeMFW8rNpcthLk/UsJ2hiG/VZnIAnYhl+kL6K7+gcmh3LR2voaEAZ/eTH7VDxvkdt6hOaye1dd92VacAr9WjDe5P0mW0FdLHR7CmfoO8p0M++i07wGehVbz+oV3xCt+zmxa8u8B1knc6KI+iaZ72qwxF1Y0efjCO+0DOyRU7JI5vGbxgvukOn0Utn2Bh10xH8RAebQ1bpOr8UcZJx5mfYLLaGvcNrOskfp4ljtiNki1zRUXKuvvCNfjxEvIZOem5c2REyQ/bZS/LC1pBDMbUfw9GW8dQXrxXCc3qrHTJLJtCpLLnn/8im/hmzOJKFVrsxyAy5xrt+NnNhBTlkE9lS8SId32mnnXI8IBbBOzJFdgPGmB6x7WwYX4OH5ijsCLllh9LEM/ONDImV1YH3ZEsZMZ25j2fYWPJizMSHYk5jh/9Ax8Q26OQv2THyqx100+WY1xgnvojfe+CBB7IP8cMFyrN5xos+kWltkGexFD9K78gh/aGnZDdkvwvsZcwb2Evt8zX6Sa/ZOrEo/fBJPtljsTb50RabIX6mU3wlv4o+vltf0MAPOOKoXPjAABrib/WiBS+MI/1kp4wjnhpXNovcs+PGz5iHTNMBeuUe+6c//Km5C32hf/Td3JKO4qWY2vNo03dtkgffsSnG7qCDDspth68y7uw03QJjZZ6M5+y/cVBevBJzwPA1+KgO98gC/pkneRYtnvM3G+xZ/CMvngP9EO+zz3yb+UEX6LYxITN0wJi69IHNZCfMefBB/8k730xG1WuOy7/yG/wS22uebtzNIYwTHplX4LcxNJbG/Ljjjst9x0syjjd8AdnYY489Mv/pkHF1saHK4wma8Z3cki++0P/ZZfEM387u8ytOG4i5xDP7779/5p160Yo2+mNejYZhoQ902/tq9VvdZBHv0G/u4HUa+KhefFbO7znQVTwLeeQz+Ea8NtfEb76LjSBXToEaP7EB/9+GMeH78VRuxYUu71/Gb6+JYpfYGTT4Dg3mMEFDG+yVeZJy/AS5olviBnJHb/gfdgWf1c83sFPkg81li8RjYgN/80/6T4fcp2Nk3X3jgW/+VpYdpF9iMDaYLPNteMPOBNhjMkbfxR/swIJAki8v6Y9c38n+mZEdgf1gB15y3Hm1ysp0F9Lg59VxmfVkXMbu9kdSnvxphSENTF4Fk5UF38ny2uEmiw0/+clPcgZcn5MxyvfAKoAVTvftbLCSHjjkkENyVjgFN/lvGWerJEkgcv0lrEDJIluxSEKSs8JWb5LxedDuP5lzuxHKtrqgjOy2bLKVFat8VpTQmgRwnt0Zdpy5n4LgebL8bchG2wko+16uGEFylnmlNhn0vAsB8NS4qTsZonwP8B0tVi6SgWgio25VTtlkQOdZ/ZFRT8Ymj6++9EMKVPJuGHUkZcoZfVC/sXQ/OeB5dpQkxc38sFoRwDN9TMHOPLvjyKLnk6NskoHN96wKJYef67YyFdAmWsiAlbLoo9UKZe2SjHvoTkFovm/cIuvvU5+TU82rUVG+C2TG6mRyRlmeStgRiH9kNVZorfImA5TlbhidCdjBlpxQpt/KiBUxfbQTIhmrsVLzAo+sjKUgPz/TRuhjIP7WXyshduemwDXf851VNatU9AnILP3HP7shoo/JyWR5dZ+slas6dj0kZ5RXsQNWg1OwlldqSliNTEY8jye9oaNWDNVL7kuQHfxOwfPYnW4YT7sv2Bn8CaA5Ode8opucUL7H/hgr9abgI98DOo1Wehd8tZswTaqyPJdl2ZEUSOTdoikoyvfUS17Inp3DFQ8GeaPrxtrKuZ0yQDZTwJXvp6Ah81fZFIRnO0rfwqdYlU0BXt7VlQLYvFpKfviesCOQHH5eDVfWCmyAfdAGXUgTkIE7dtVB1vkfuyqGBZroGN0mO6FvwI7SNX1NwX++x97EjsC4Z9XZKjh7yK6WsNveirJnAnTF8ynAmmfniPbSZCXrQQqex+7OhTFIQVteUcZrsAqLbjthUnCf7xkL95Vly4899th83/iJJ9yzAhtga/mFFDjmVXertv1g9wG/xi512bNB0LfwUVbOyUOAnXHf7l73jbP+42cKLufZrUQmYkxSgJ3v2WnF/pGV0HHfkSl+JQW/+V6ajGQZs+siwO6koDivYMfY20Fs55lV8fDpQK7Yc/WiGdhFOxLQY6eJFfeAHUDsWZocTLgThh6xy8Yydpyg244VY2yXXgA/7EKkRxE7ocM9dKTA+UHjGL6lBB3k08lbyKG2jQ+7i/ZyJ4KdtuILcUP4PLGB2Ic/LWOzNIHNuwfolDhgEOhUmvRlf0p/ya/dmnxVXHYtiKW0j8/RP2MmBmXj7ZQoIS7g19QJ+shv4JFn+BHAPzu73MdTbQX4fTve7a4JkE0y4yp9DZ1AH38fclDuCIydzfyPtsRZ/h/wvTjbeEcMxz/ZHVPaD2B70oQsyzTYYUFW3PvhD3+Y7wHe4hsfj9ZSDtCG7/pG5mcb2ALx7cMf/vDM99BJMDeyQ5OP109Qno/Ce6dkghfsDdsn3rSDG+zGIRNpApptQ+lT8DHiILurvvrVr459M9fGkBdxWUDMSGfMpUofxvbYAc/2ho6Qa3ZH3XxH0A5oY3/JtR2p5NYpK7a+tMe+Qzs70N6FWgItYkr0srWlrrN7q622WuZJyNNtt92Wbb/Yqb1LjA103zwt7DVfyI7q4yDwQXaPhU6UO/XJL/2lP2TcxWbR929/+9vz2FU6w25tttlmmR/0nf+jf2xROafEe3NUbeIhngXwVbxozkpvSthh7z6fqRyIPdXDfpnnBOy4Mu58U+kX2CB8LWMgcxd+hW/iq9kFvmappZaa50QGP2+nFvkyP+wCuTY3MFdFl/YjfoPYfSimCBt400035bJsF74GzJG0RUbYHGNlDMjmkksumWOfct5mvMwZyIlxJAurr756lv3yhBc/Q0bJS8zD2D8xAD6K9wLmxMZDHMg3ANll18RQ4qmAfvL5+vKQhzxknl2Jw0Af7AjsynvoC5/uPrkSh5Ex/CR39LOcp/ORdhM/5jGPyWNlXPCbj+frI06GLv9MtvFObMknsUnkz1y8jOGAPMrnsONlvNQGOUS/XAz5xFsxNxtkbgz0iA3iS/DCmBpvfojMlLtQ2Vy71c3nIs4C8it+EHOSLWDb8In8syl4Z+drGacGzB3Yb59dvJlfSLyaZ0fgjL0jsB+SkcirGVaDrPaADHMSpJzVTUYoZ6tlTGW+rd7K/PtOBjkpSn6mRKy8WDnRxyRo+dlAfF8iTfzyaoaVljQg+Z7srJWPZEzyS62taoL6ZJBlt5OA5XtJqPKqk9UyuxBKWAW1ImLFRhZf+y4ZZDRqb+5Y9PIuLjTYwTBZWN2yQmWnYTIyY3d7eaeB3XbB0y5oPzmQvLJi9SR2JgZksnfeeee8aiwjH9CmXQFWHAP4hpcy9laF1CMbb3XHqp1V3DLznRQm9zcpVV6dGwTt4budXVbCgLykACln4+2+sAsjQKZk9I1/Mn7juyys2FntLmXB6oeVFTsGyWVAm8aQjAasMFg5Uo8+kk9ISp8//Z2Mdf4/aNvqgFUh8gQ+rbhZWdR3/egHcm8VyW6Y9uqYnT1WicifcoDn+ON+MkD53kSwaqUN/bXjwApV9KsEnaN7ZIn8ahN/laWrdNZ35E2f2voWfyuHL8qU+tkFK4TGWF9DdpKxzTsP1Gf1yEoSoI8e0l3PGRNt2FFB5+xMKGF1y245q1rJiGddiLFQF16GnbHjV1vGbRBi54wf9Cl1meymSW1ebUyTu9wO+bTaaEeVFa+A1Ws8TBOmcduoXry1qky/AvrKRsWKWUD9Vr8mondxBdkxPsbF2BsXSEFBXiW2Gmonid1R5MIKNv/DVljRh9JOkhM+gS4oT/bIIPjbZXWZLQiwt3b4ac+Yl/W1QTfpDR+krmGBHquhdMYKPf8F6mB/UjCeV3HpAH1WLhD2ysq0XQEpwMs+pYTV5DQZyLsYwmagUZ/Y49AffcNj/tKKagq+8326ol/K01H8VtZ9uwj4Z6vs/BsYNyuo4Z/DpljFNkZ2tPCjAWXYcLsO2Di+rgvapHPqcwXdw8LuBnbUKjQ/h6cxTnavs0tsPRrAirCVcrs++K8U3GabSsfDv5FFdPRb/Q6g3fMRk/h/2LFSVmI82UOyiS70BuxssYqPHv7YrjI7JAJWyvUjYAcW+xQ60g/oC5+oXXT65Ld++9vfZjnRbkD75IyskiuxE7nUhrFJE795bCCEHJQgj/jA19glAmhRD76SI345wB/YSYA2Mg/srnFAY2lLjZHdGnhkLIP3/UAe+Do7IPbZZ5/sz+xKiUuM5Zc27ciAGHMxiYvdR18Jz4lDnHDQL0C7XQp0NeTIuPMloJ6wQZ5hf9hBfLI7B+xuocN0m38K8Fd8oHjOzr42jBE+p8lTjpPYG/YywE/bOULOv/jFL46Pp+eMJ15GP8iW3RRkgO1z3ziihx12D8QqdowdffTR4zIfILv4w7ayJ7MV+ERe6GvAuJlb+I4+4wc5ZIPIie9CJ8gSecAP3+NzfOceP0D3A8Y+xsFOWvEuaIt9tWOTPrNnoE7xGLunLTLIpvOr+G/c7rvvvlwW1KNOfqCMkWJnIFvOT/Ch/AJZQpM20UWuDznkkHyCye6uQdAWsFPaC5Ab8TSfF36Lntu1xk+3/RydtTOJPYhYG8/ZEbSFfemCvtNRcm4HGP4F0EGn2Dm7xvBqsjCW9IwfDqBLXWJmOwHDjrtnXNhets+8p4R+2/lkx1ToTPhCMhiyAOJyc2NjgnfADoa+Gj+8gdI+01O7fM0VyYkTCcE/Y2z82QP1DwI5wz+7McVqAT7Kff1UH5tqDh56oN2QCzbNLi/zZHFSyNywUI/+mN/iU/gB9JNR8/qoj93kV8x77U4LkG8ygN9ieP5b3IMe9s9u3ID5vXjGLl2IfkwW6DSWbGfoOr/r9IYxtcvPnILfGhb4gG70Q+grlOPfD/pCdsTX5JVexvPkFD/I+WTGZxDogtiF/aR/dl3yeeYEATtI0cE/s3EB8ac5oRyW+RuUfSQLZNI8nNzZ4cvuBuQi+FtjMNUxnAnM10SgZJPt4ZTPJDYYzGGbvFJiisVwm4AITCSdKBdjJynCUYwCBoGBpmAxkIQvDDKh8H2AsAusCAcDb2Lh/4Kc0qmBgIzgUigJFMJDyDkSCi4oExQF0BDB22SgD4TNVu5SSRjh+M7VD4SUEcLzmGAFOKcIlgmyvgaf8KZUGsC3aJMyO0bL6HDyDF4bnCuFicC7H7r66F60p+6yfooY35tIUFZ9JHPkq+wjYxeJOs6DMQPPo61MrkLUjY6JDJxyxrR0VEDG8NLkOIxdG5xkTFzJfTuxR944BA4xgjJg0Mle2cdBcGTQkQhHyGJS2gXjH0dNyIrJteORkr22lruHtwJRSdJRAG/IoL7jZdwLnpGH0llF0MKhmGSaROkP/SydL5hUCCTppr5pJ5L+DLgAIwIcIAf9kqtok4hg3PEej4JeULfJDRuGLolp8iwoiORgQMBg0hgTT7ZOksIWdkFAqctkngzoL7uir2RS2+iN4x0VDwb7JBHCLrAR9N6xGEGqiRbeGk/8lBiRpGGvynGdDCSzyEEJcqxdNAyqN+yMz4lsTgn+yiKOyV4ZWEcdJmqSUew0GSv9Bzkjh+Qa2Ju2/JO9kL9IZrM7fKa6Q1bdE4CzC0cccUT2+XhOnumLYxl0zXNoQI8JvzYlZUvgmWBf4jBswQ9+8IP8LB0p9QPYfBNMQV8kWrowVR4DfWZH2JiIHco6BNj8gONl6GNrHQ2xEGHcBaOepfMWDDxLPidLxyBEXcYJDRb52pAwkigij3xh8BKv27JLtvR1GD9YQp18nzGjE2USIiAOYS/Zb5PEUi7ZNH5qOsBzk+SyHv1xX9wUSTF+VR8lVkqQZ8kF9LPnZZDfBTqOtxIN7DSbz57Exdfzw5LDoH6ySifIAd1tx1omEZIK6jam4gDP8YdlHBk6AnxCOY7hL/XZmKMLfRYpJARKiGHEs+wi/dReqWv+b/In1qJvZRIwYFzZVmX0mQyyKSbN5M7EqgR/qT/6zvaa0EtWHHTQQWMl5oJ8oLmUQ8+xLfTSBH+2gSzqj36Vk9AAeWJ7yaqy7BtZkLRu6yoem3uID8yz1OsZ/HX1A76X8VUkdtRDXuiG4+ISSxaRwdE88zjj5fUFEHVo0yXOMjYl9JGfAn1ic8RRxk/yX7I3knAg3mz3sw1yr5yrBLqjL/QLTeZB+CImbMdNYgI063fE2nRtGPCNfBl9bfuyEsYTn0JXhwXa0dumx306yf/pI5iLmVPoOx/atr3+5nNjEQ7UA2xKORcGtOJZaZ8nAt6jh+ySbbaELdAOu+B7sjNRklfb7Hc5NwA2zXfkE+/NsY0Z31ouKAbYI+2Jk9o2bRC0od/m8vIUkrxlsj4QizD4zg45ElzyES3k3Dihmc+THMUH9rKt++YtsUGg7PdkoG4yQ99KuUGXOIQ/M++YzLhOB3hJJugIHvAH5pFi0hJ4MV2a8NslrrVozEZJNPLxoff4ygaJgdipti8UO/Bv7KOYll0o5QZ/gc1gO8QwESOIFSO2JTulLC5oDGfRpohSWJ2hNhHgfM4999xxxQRCL0novYACJhlXzBYgCI7dEwh4j0+5UjldGIh+Rt39fgPFaAgCOSP9okAmOy4CHc6LkNsxhQ9WSfWD0HjXAGFXlkBIxkxHKLr6oD5G1tUPEdD3e17g51OZEHBwr02vv9VHgZVl+BhAK2KMrb6WPDLejN5EgXSgTWPIVpuWUubQMaiP7hlDz3MiykVdvivrhSinjxFMdCFo6KoDfK+tktYSQbdnGcku2gUOnlcOop1hnZl3xAgOrIIKIBlZkwUOVl3lxIFBpLt0kAx7TyQZNxmxOuse3bXKJIgbJdp978fbuO+eIMAkC4/OO++8HAiUsicQsuKNzyZdJqd2LOgH+u3Q8LeyAlvvg4uJUxvajQAE7yPwKoG3vtMe2vxtgUPZSFTTF0kn9yRJAG36Y7JnJ1XZBztYJGeV4WwicQX95K5iLgQ9eMg2c/h0WaJGMMweC8wkK/AwxkcANlWeTmQHBoE+8pUCCEHHsCCP+kXuugIo903wQ3ZLoNU93/m/59v00y18LG0QKNdlr7zLVuJR8C1Z4Bk7tCUC2Rf1hC75VHfblrlPP+J+2Xa7LLjHh6mzH5/RKshENz0a5C+114b28aoM8EtoHx1Bp0+xAfkjU3Y94gfbaUKhjfZ4jArajvFsA43sfYx7AH+6xlM9yg1KsHYhxszzXWOGtqCjzYd+ejRZqKPsUzmu5IQc6JsEgd3kbG3YXr7D2ElmswsT9V/d+mQyza7EAmNc6KDf5ZjEGMRYtflf6h4dD/rb/YL4rs27ss/GQ1+Mh8Uoyevob1wW5/lJsQ9fU7bj/+oQy9khKzGET/Es/2vHhQm3HYX4y8fRA7vJ8FJ8LE60EGdXvTbAooJNAyZukjrmA+pzOQ2C3nafgw/4WPZztsF4dOkIG6hvJuzkRBzHX3mfJftKPvHdp3Gw8GBs+Du8Cf60+VYiyrWBny7fSf5a2NAGHWHLJPEtblgghtKWQGm/A/4m53RPQpqckRf+wXzRJ3nRH8lgi3bmYBNB/7r4F/0i82QRL93r0jVox9rDQqxnnhh194Pvg6bJAE39xlB95XcRE7Ot9K49ZxVfkh9joByexPM+2/T5W8waejoZsIN8n3EkwxK+dsSZT7jwexh09R1PQu99GjO2squs++Kr0oYOAzJNju2UtKOPztnxb9MBXWAr7Y7WJhrwXiLbnKP0JfjOjvEzkpb0M/RF/a4SZDnuTYbeNrpkzT38wIvJyvl0EHGZXE/oeTnfwS+2P8Zvuv12sYXiabLLNkroRb3Gi13QnryMJGGMV1xsG9m3IUzZLn7iJdrpf2z24KskEo07X9b13ILCg7VjRMBYHeWkZF69KFPAb6t1uf1aOQGRree2bMvAmoQra/uuoMSkWbDspagYOUgYwggMi35l+93XJ9/pF6UxiWAIZIBdDJmAxgoBAbbyqbyB1y/GVvJFIlBmmAG0Q9CRiamii1Z0cpaMUD94ztUlkPjI0U/GKHjGapJPk1ZtC+TwhOEvecTR25Lb3orfD119hH73IcYq/t8GOu186epjV73qKPsI/crBINq6HFOJQXQD+Sv7FxjUZkAZL/pmmASQEtP002p7bFE/5ZRT8o8nWFGz+iFwoIN0kZ7G8Va7A+mse4y4soNowLdhaAz0K+t+13cxRoJJ40r+6GApeww0Y04/JfoYbRM0+ilIMvnTJ7sxbOWW7PRS337JhJAF6BovYxUOXh3KsBEmgJy/MZCIsmJkpQ4f9Y2c0WE8tTCCfnqkP1ZV2Uw6xNZIOAQ/+vGsYi6MN/4JQPFfQEDu2XLyYFz8bZLve/5p0ApeP1kM9Pteff3qDFiptKMDrRNNfqwo+2ERrznQx2izqw26IfgMuWyXKWnuopN+ocf9dt/Kv/1foGsCb8JPvvFyv/32yxN5OzPxu2xL3SZo7TahbTdD97rK6hsf1k9vA3RHElgd5U79NnwvaLQgcskll+R7Jnho72oftK8/MSG1a0bwyTeaBFiE4QslQuJVB21+TgTlh3kmeNXle3wnOG7HC/3q1l/PlL5wWCjv+S6eian6vTZiWL4oN4imQX0CQT7ZNiG10z3sbvgPtkOyym4C308EtOBrv1iqPREt6eviUfgF6PdcG/2+i/rViQ4JS7tUwl9G3yXoxAcmucqU/FUHXTNufJWdEHgUz9vtKI73vB+oiV1MJn+SR3aBOKZnlxAZpCM2C0gKsWPomTNnTl6MdKzb3/SOHpk8OlVS9g09LvcmK5sLE6IfbbiHf5G4MnZgB5LYIGTV/8mrVxdZcDEBxY/gVZc8lGh/7+9o22VHoKSfOo03e+4oHRlBg7Jt/nf1qbynXrrCJ0gSx5g7uWMHmJ2jXhMk4TzR3AS9g/rILpf2ros2wF/3oy6fw8hV6AR01Tss8KTr+ZKmLpTf8YH6gWfkpD1nFd+bl+K32L7krXra7WhbGTyEQXS0YRzpvp2sEiXiAosEZKi9C24Q+rVZ8koZf3fxzzzH+ExEe/v5GHt85L/N38m9eYV5hKP65lcSQBZOyIEx5Cva+ukSw7OD5hsRq6Cta+G3qx+TRb863Kd3ksWDeNLmByg/ER+7EM+ETJiTiYfE4ey8OZFTpDYU4cd0+h80GjfHriVyxZk2ftgtDcY29ARN4QtjzHyiky9zqktSu8sWaMdmGePJP9ETNovvpG8LG2YsEWjABBYcRbyngpHh0Et0DSzlDEUQSLfRTxjcl+GndDMFAyyoF8ygzy4HuwJNwFyOeXCQnBVhs825XJXCC7+YZ0ecCYXJgCOWgp9Ro58DCUiqCrS6HCrjxUATZIZBOQjF7YK2gvfKS+ZSGruy9K/kkcSToJDCzyQG9VHfYhUm+jiof4FSvoIvowQZ5lDQwiihrwT9iFV55WAYukug2/MMLadlfBhbzhmvHPmwa7Brx2ZMbk1GItApMUg/8Zk+TJbeYaFe9UveoE+imbyVsqevFiccz2PYyUhAMGuV2wTD+yM4eu/C8ZxJSptufdKWoFxQiS9l/0PG2Arjqv+gTYEBXgsYBLjKmjTFNnVj63vOiL1AP9sRn8bNKiMd4mBmiqeLGsi+AMxYWKnlqAVsJqJW/CSPJcAlyo0n/rNlbbkOfhv79urtqCDZLqAgQ2jsB76WzNo17x1bZI0c0YEI1kuQR0ktPIgdDwH/dy+Sy8q2bRD7IznJhpD/fmArJCj5ODve7K7lL+P9N+pRfyB0UV8l0EvQa/VFEsR4SDwIxMo6AsoZX7wYtMtAH61AKydpOQjeFSUIjPcK4bGxR1fpFwJ2nConqMRDvziH5xZfBKAuEwDPd9nSQUA3HpBnn+UYdsE4KdPmKwSv9KFcVOiH+L6rz/3gGeWNGbsW41gCr8QdxgtfJ6KjC/RxOn7Z+OCncZFEYfvD7rqMmff0WSxyJH2U0N/wE/wBufZZwi4ECevwc3g6FT5BjIkJIBsiQeB9htHX8DX8j8QnX0NHS5qiDj7IgpVdMmLgeN77svgqE7zyGBaU5Z0qkBSkJ/SrfH80m8xmKOeXHOmRZ+3aOPfcc+ehhz3QF3QO0vuFHfSjnZgHMuG+jQR0hLzzTxYT8KaMtV1+TViiVaxjrKYqKyXw264ndNjcQEboifkO/Y0ES9tnsj3tPhkrfSJD9CliWs+aL1pEIn/6JsnoXXJObwzyh8NA/WwdOSEz/GTbz9kh3o618XsYuTI2ZB0v9HEQYlzQpK0SaJrumKGZrcBnetSes9Inv2ZvTiaRz352JThKlLTix7BxPTthXog/EjAWXcUiYi/fjQLoUL+x5Vvb4wriF4u9xkg/9Dfo93fIrnvldyX4MjaNfNI7tohfcJKErSLreOPUo1idLSx9iWck6W2wEGeGjJE5840SZCh8d9A2WXiuixf6RtbFwDYt0W/3XJ4p28OLtmzgtauLR5OBDVLiWD6WfcEbc2CJ0kGLtMMg+iPhbLOHk6fGzqKuWB/oSfhC5cIXxpiFL/T6KL7QeHXpCX753sI3eyj+NY904izeNb4wYfgobgpgwK3mMLZ2vGD6MMBEA8KwlAI4ETwj2yuI6hqcUUC96rd6L7h3/NUkrQSjZsWY8pc/QtGGYFhyVEKAsFPE6SrSZCAzTTAZHbuSSgPBKRozhk5AzJgNS5t6JDSMhe3f5QuDAxy8HU0UfiYQtAoW0cGompCWfeQUbUPmLPRRAD4sQr4GvftjqkBPrBpIUrT55/1BttQbGwkNaE8WBoFOWU23Guc9HQwVGWaovNNRvRL4gq32D5WA5+kmfZuKfuLzTOknPtBPfOHgJTrJcQkBJANvFxAn0OUYQV2OJRkLQbnVozb0n7HnQOmR4+5tGYsVoXgPS4D8exavvZuFg7AaC+qlQ+o1/pKFZTDJXtilSL4lJrQzmbFYnEF26bsVPvIv6W3HC3tNdgRkwPGT1dCxLrAzAuxyV9sogSaLTQJmvkQSoA26xCZIsgni6SxZsPPOMZ+u5BZZZQ9NDk0iS5kl93x2vLdMUrRtg/BNkoutiJ1sXTZIIMyvoQdv27rGLtNH33ue/OuD5+gtuQ54lp4I3o2hYN0uF3zncwX8JQSO7LvkxqBXFmjb+4fV4yXR6OkaS4kykxbBuOOPgkA6i3/utye4wKaye3YL6B8bwpe2fQ3aY2I7rB6j0YSND9JGP/mL+05UkBU8KeGeseQP6IV4pJ9NnA70n28zZuwXGSrHF4ytmMoOFZPCqdDB7ksc6Xc/nnRBWTLlOKJxZW8lmsRpAbzyjiF6Y8dSvDdsVMAj7dMBbfEd7QkhW8Bn4w8bNh1/6jkTOAkcPCMHdsGX4LvEAnyX3fH+Jm8BYyQWNmb8X9cPikg2ODbHn/ZL4OD9WmutlZME9FtSuB/4ZBNuPrXNHzJFjujcqF9VMj9A/8miHZEWYkv5A7aODOqfsWOn2SCxdtsGAt/mtINTR2WCYyrwrPHmV9Rl3NtJMfLhe4i2fLrMM8SuJfRRn/gceqVPXWDnJAbYXcm1yS6ctEHX2AoxFKCt7V/RRdeUiziArw/7MgieIfNsRLvPbQR/1Fnqsv+Lzd0PXk4FeCaxwV/TUfpRgs2VbBFvSGIN21bwgB8SBw1jh9gO+usikxI/dNaC56D3Vk4GZFRdfL84hy61QYfwVsImcgbRb/+PvtE/z/sk84PA3ti9qm98vaQaWw58Cd0IaINcOB0kiS+Go9PGyP/JXglyaOxgqrKA9+wlv0L+A3TJTka+nwzgnzZc+BC8AAlU5YMX+mHsR5XELeHEmfhXDFnSOx0YR31gb+zG9Omd934oRX+NF1sj3mv/mKnxI7PKOD0mFuSruqAO8icO5TeNNfs2aD6xoDBjiUATbBldRtYklqMaFgyWzKuVwnLiPBEIq2CcsDPCgVKIpwvCKPAywLLXJl9W3ErY3WMF1Du8BFgMqwQLh11OqDg8wkcxTfg5mKkq+GQRAi9IYOTQV7ZtsmCVSFDGQE8GxsAkVN2coN2RpYO108zOCrtdrFTOBGLMo48U33iUxoSD4IQcT4tfs5wsoh0yYfxgFPImYWbHmhUkO/XKCZF39EkKePmsRBKMok3yGEaNDvULyPDUaorVrMkYNTSaXGmD44BRy7s20I5/+COZcPjhh8/DP5NzW9DJtR25DLSjiiZ/ZCKATpMiuyTZE9/3o9dRY5MSif1ycsiBWX3iYMmhgCOgbUknTt94mtSxfQFtCuAFWbaxl8GbibRf3IwdYybYo5CBxQmCLsGaHQZWo2M1VgApkPMiaEEZeZ8I5MuljkjyjGI8BFvaF6Tzp3bVSG6X4F9NoCX3yCG/RHclq8irVWo/vBUQBHonHUiAOY5T7s6KYJ48kj+718rnwY4CEzhHYvoFQmCiSG/wgt5JNgUkwO2KJ8t0Vl/ZUL7DGNgdFAG8iQKbE0nAsOOCbsGVMaTDAXV6LyFfbBeJvgyCOMNRD/YJ/4x9CRMGR6fstpTAxxe8VZb/EKDzc7FYgIcWGyRhBfrxw1vsJXtS1q9NO6AkntVJfgbxtAS+4gXZY1vCZpd2KsYzFnnIQ/yKMaDHrh7P8oNikXbyYRRAI1tmlzaZdlLAmAbEQeIpcmJnCntaLn4Mi+AHHoZPJl/D6qNy9MjuJHJuAheQaEGzcZZYjST4qBBjxR7xF3SAbAfwg/9HB3mE6dqZeJ4tIDdOa/BJARMix99MbPTZxKmMo9AkMeJ5NsiOiXIBPN4VLQFowmuybBIl6SxOLiFOk9BiN+iKyTBfzoe2TyeYuKqTbpfybpIaC2uTOWq4sIGusPml7RVz4SX9YYOA7RdLKKd8mVx3rE5ilpx6tQv5mo68eJYusRF4K3FsESRAL+zsZNchfKHxcaFF7B+JQmB72GljTLYkusm2xHKZDKHTdtaYfGs/Yt/pQmzG3tjBhYehg8D3kSWxJDkE8h62jJz2A33RD3aVzS11whzJr4+LM9g8tk6fyLgjhGHH+Q/6yB7j+1TBN7Apkl78TGl3gV9DI3rRPRXgC97xMXgD/WRNX7wugJ8mQ+yKBNREibZhgRZJOCd8QC7Bgm+Aj7HoJ+5RRvxMno2xBQgyHT6QPXGSzxyWPLvomLiDXLBDJcRX5Jxd0h/+Tlm+xHw/QAbYQTGNxTFl8EVMZdzJY4C+iGf4aijtXYmJdJt+yUdYkIkYw/yHT7EwZxFZzsb4yVew8+ZEpR46MSV2i7kMWow7nYjxj3GciB6LCPhgtzl9l/cpgY9iJfOi9oLDdBA6TvfNo8igtuO+WAkP6B6+BCRj8c6RYDIr3i99YRvKmOOZR/rE29DthQlTtywDIBgg9AIAwuL/BCKEIv7v580F0uUqgPuU0gAF3Osn+CUICsZTckkUQm1nHkGjzOEgDZy/1VsOov/L+IZQB5RjFARfjIS/GQPHRgiLpJn2wPfqNqlwfIRxodwUncHg7DgPdTBCJnGELo5K9QPate/Tsy5GVKIBrf4O+L/7aCn70QXJMWUEEGEQBeTaErShK3aG4I96OeJ2vXjsO/zDK/xxrFI5u/6stgnMlJGcETTq96CjNcZBfe0++mTotYmHZd/RiD7PhFI7kqacowUcHeWVpRe0WG1wL1YFJ+ojvoSMgFUQyV4JO84DDyUYtNevDvLhu5LuNiR4GCjtmIjgWThok1L84zDCOIZ8oG1QvYOAtpBf9HcFH+qm0xEUgXvD6qcVUsGWbfJ4b1cF2rVJnkF96MCjcMbgPhrLz4BxU0fIPLolTdBFx+ij5CN9NXlgdyQOTEa0zwkL1Ex4GHkO032TEnqA14NgAk0mTW7ZBRMjDhE95N5Wcm2WEMyHbukPG9FOWLBh+qNeySATW3zEK7un9FFiAkJ2fef/FYNBb8kDR2/8I7DxaeFKQheP22NCLlzGLOwAO8YWSAQLuE26BFpkVNkoF6CnpT0fBHLEv7BbbMGcOXOyTJFx9Zg8a9/7d2NhRSAm8DARjKOMAklBSLwPRTLQRATImLogdE5gbsVUO4JmkzB6Qcb0nU6w4QHPk73SJuOvNky0vAeIfUS79pQz2ecrInimI96RyW8LTgXgbCHdUjd/ij56BfopMMN7k0m80abkBd76jg4Ns9NAOfVZxGQH6DCbgc5ISOKjJBE+gHYlXD1ngsVOkxn+hfwoH7EBPlqUEAOY/LLj+iI5Kt4RDEuiGGN8YLv0ky6HH/FJlvTN/8mYJCZa+SC+WyKVLTEentWG8RBMkxGvPGCjJBTIlvb5Qic4TBTBcyGjxrqEdo2F7yayM8p6PmgBbVohlwTiC9hjfTXZ0B86xKbRQwunoSPRj4kQO6/PTRNb708lo/iLFs+3+wMRM5Az7UisGA9xkWScBIyxNq4m6yYI4opBME7qxadouwva5LvIR9gJfoHuGRO76SRP2H11kT3+hE8DfI12Sh75VDeUOgna0Sa6gja2w/N2R/ArbKC2xPPiQroYi8La9Bw5iDYsjpu8kmEngSwiqzdiFxMtcgnqMT+QDLHrwqIXGTEG5JSdYDeMPZ3m/8SQ7hk/tOuv8ZVQiIkn0FU2znf0YrZCn2I84uga24AHYoFYuGL72Ve8NtciK+IzvGRTlY35hTJ4inf4XSLsCsSYBjzHFoWM0VOLkxY7LIBYnEIv+0Nv+QaL7CbxEpbhC9l7djF00jiaXJM9cbhyEjhkgD1QDzkkf8aVr6aXbDA70g/kXd3ks0RXH/kUNtl3kkXmaeQGvWwT3pJn+glsi6Qd+ykRRD7Z61jcLqFucs+OsLniDPXqi/bFjfig3/rEb9F5c0q6J94z3uJQOk7vPK9/9M9nCX0I29y2OXTM6RHjY66iT8obV7wypzCmdNVzwR/6VtYDaPFMaUvRKUawyC5m8poS/dIGOn0G2HsLZHgoJhEzhU8dBHQEvfpXAm/0G21Bu1hD/EMWxRSSruRXLGIcjYm5H9nVvthD4ose4TlZ9J0kFTsWsY8Yg04ZW3zkN9GDNj7L4qN5g9gGX9hT9lsC9tzkl8QjaKU3YhTzcNAWedMOXqqHXClLbsWskoTRd3JktzYd4g983w+e4efJsZiKvukHfZSMlPS2qAnGzfyE/pk/6at+4LH5ke/oJz6rl280l/L/8BOOO5sLdwGfPMsG4Yvd3egQk0q8GyN0sl/q5QtjUa8LwQ/1kbOQX/SGjrgf8qF+0LY5KJtJFsVu5JZeKyM+YW/wiw0Sa9Mf/t9CHWhDW/TO/0uQPxe7YjFGPQsjpIRxd6/8V693fwrC+nN7CASzDSZDzUkRUgaVgrj830WYKGNpQLsSCl33ukCJ1BUOg5AzrrLp7gtUGGKCoX0CJljxnTYMJgPj06SAA3KfUBEeymkwKT3jxcgL2CioYEbfKJQ2GB1Oz/McNsfmkzGxJVlZSklITDoomXb69VUfGBWJFPXjsxUKdVpx4LgoL/hOIKS/Atp+wqc9Cow2/WF4BLmE3TPeGaGtMOYMoMkLGgR05WqYAMD37uMRo+p7BkG9njMu6vadVYX2BLsNihjlbRGOPlI24yEop4yx8gIMAflT1mSc8jIgeEEe0GK1W3CrjAmJ76KPxt4KCcekn/gT0J6x1kfPqJux8smBG1OTEN+b2EpKq4czCegPvpMbcsQQteH7MNb6hncCAzTTJUaKY6E7AW2THTQbT32dLPDbOKIJvwUEIVOBLvnsJ7NtqItMmHiSM3+b8DGg+quvHC6jbgwkIugnPmjDuBtbeog+vCa3+EX26DRHiK90msOKBC/9pC/aZewdMSGbaNBfz9Fn+snB4aexYsOOP/74PI799NN9MmpM1cFxGid9ULfJtzFTpqsOdkAfjSmZDCirH2wDvglQ1aludHO4AgXy19ZP9Jb6WfFg4CGeGTOTesEZO0IP2BH8F6DF5DXAxvtOEM+H0DXjHLbD8+6TX/ImuCRfxilAB9jusOdhv7pAXtghumGcBfFkk7yjhexIaktIkZeQMXXyL561IukZ7YZfFPRHu/gQgb1XePB9dFIf6EvYIHWwESbqsXsg5JmP8n/95dvpJuinv8ktfvADbBnfZDGAfNNp/SP/JixsmGDRCriEQdgKOiam4FvxDewwcp9+W+2OxJZxk0xkB9o61wae0XW+S5/xOGw6WvFF8oWO+r4E+77WWmvlhQQ8cKFdIlb7dq4YN33wfz5E3figfnTPSZNJiyMmKPoX8YLv/M2mkU/1epbfY9vQTM+NCzr5RfKMP+r3rMSgcTKeaMIvCQXlyavAVjKFPPg/hC9AAxtc+hrxk/HSrjjJePXjL9uuDTQYL/IJJr/sNxoleMiyOk0eBOIxyQ+5xDM0moBPNJae1Vd+nn54hgyLn/hwbdDPkH1jY8z0h+ziH33GK3Tile/JLx+kjAk1vQpd6wJ7gMfGzY5Qctil5/qtf2jCJzyno3hu/MSyeGSM+b9IwKsP0IQ2usMmoV877pMXMhR9jrgAX8me/pElY6hduihesivJmBg7/KTv7EvIh+dNSMmlWAgt6jbG5MMOWe0aX3+b3LIX4a+NvUmi5D0eGSdl1SEpY6z5Sxf6TBKNJ5pdZJOdUqc+xBjgJT10WUjVH3o3m2DM2Fp9sFkCr/AJP8ky/sQOY7zUP/f5EnEOWSCv9IbdtehQ2iz8Mw5sHRscIK/aprP0WjIx+EqW+AD2S9zEntAP7UtmoE2bYjeTev6I7dYuW4RGC/FoJF9ky2Xsxekm43QU+Enjxq6GHJIPNl0/2VR+bRD0kQ1gR8XhAXZNH114yxYqFzaTfwrZ1abkCtrIWICu6Lc4URm+xxW60Ya4VhvmBHYeRb8lSCXNYlHdONNhPkz76hc3kHHP8Y/iOu2zY2w9nxgxLoTdZuu6Ynjjxw6wI2KC0FEJIEkxfGU72ET8RidZ80zZPz6IXSM/kXzyPb7QU/wlJ+yosQjfja6ANryiiMzE+E+kqyGHeMYuxNwA2FB9YYPwCS99xz7FeKFNn7VpkU5cXrbpGTImAaUu8sBn8Un4Si7FFdF3OmZc1amfxlaCk+2JuM7Ys+X0xdwA/XSFXdQHuQLxFhrRSz/w2/fiEHWrQ1l2XGwqfuN/jBH/ZKFKu9roB/KiD+i3SCLJJRfBlht/dsL4BB3GEx1kgA/SN7GVOCHGnK7TIfbEs+qnE+y4Z0u9CYSMsA3GybiTDXKtfvzk62Kc+R22Hg+CtjbwhB0Sq0TsxBfQEzSil31TZ4whnQf+zfPaZHvIe8y78Lj0hb5HD3/GN4F6+cLQz/DLYPz5LmMkYcz+lfOABYUjjzzy/vQRub6TcZSHuDP/mfQ7MXreKLdivqCfgM8GTJX22dTnLloXFvpns+zMFswEjxdmmaroxmwbs6nSNtnnqtwOh9nKpzq+FcNgkJyU382UPEmE2X1lQmrHqUTIbIMkgdfyOM543nnnzbPrOjDb9NHE34YFCRG7eySJKkaD2Wib0SzhY1FDAslOPcmX+d2P6fBuQfM92pfIc/rOQqWE64LAguTFdNvuen5U/ZFMPuWUU7IvsrBj8WVhQOrbXekjcn3L99+GUDFfsaCUaBSYKu2zqc9dtC4s9M9m2ZktmAkeL8wyVdGN2TZmU6Vtss9VuR0Os5VPdXwrhsEgOSm/myl5coTWLiM7jAYdJZstsGuqC7NZH+MYX8VoMBtlAc2O1dp1NtGu8pnEdNpc0HzXvoSVHcB2Q/r/gsKC5MV02+56flT94Y+cjrWz2O7+hRU1EVhRUVFRUVFRUVFRMSshseAond1mjro5ljgbIflnYg+OBy4K0CdH9RwZdZSuYvGEo6jeK+mYq3fVes2CY5YVU4Pdw5JNjgx3HcOtmP9w7N6PJUn++SFZR4i9B1Kye2FFTQRWVFRUVFRUVFRUVMxKxPsbHTdcGN7DNFV4v5X3TUmQlO9/m80wCZ4zZ07+URDvwqtYPBHvzCPjZMFuQO9mXZC72WYz8NJ7Er3vMt41WbFgYTehdyYaGwtSjm17D+KC3DU5EVBW3xFYUVFRUVFRUVFRUVGxkGBU76taUOiif7b3qWJ0qLJQsahjYZPxREt9R2BFRUVFRUVFRUVFRcXCitmeJOmivyZ+KgJVFioWdSzsMl4TgRUVFRUVFRUVFRUVFRUVFRUVFYsBFmgi0HbJNrruLWpo93Gm+rw48LKioqJiYcfi6usmi/nNp9kyBm06F0a6R0XTguzbbJGH+YUuflQeVUwHVaZmJ+q4zX7UMazowsPS5Tf298p/9Xr3H3HEEfPtN/dtl/yP//iP3l133dX72c9+1ltmmWXySxYXdei3XwXTby/RfdjDHpZ/SesPf/hD77bbbus94hGPyD+rPt3tpJ7/61//2rvjjjuysqvXy1orKioqKuYf2GK/APmb3/ym9+tf/zr/oiUbXzEvgk9+Dc8vDC655JLZb40axoEPVj/4NUt+kg/28nI+eabBJ//nf/5njn1c9913X77vV+bafhpfHnjggd5vf/vbTJ+//+///b+9e++9N/PJy9dngk9d0C46fvzjH/fuvvvuHLuQ52F/pdXzt956a/51PX0V8/3pT3/q3X777ZkfSy+99FjJ+QNti7t8evH64gxj+fvf/z7Lox/cYKPE6MaGfPp7fslZxewBW/ajH/0ozzeWWGKJgTIStuyHP/xh/oEXdmNBzfv++7//O8s12s3H2B+0LIwy7peXf/WrX2V7jz58mx/zuV/+8pfZH2rTeLEPP/nJTzLvllpqqbFSFbMBdI+f+973vpd1lj33oxZky31jaqznR/xTseBw5JFH3p8+Itd38gLPCv3iF7/oHX300fkn/02QFhfccsstvT333DM7RKCEn/jEJ3qveMUreldffXVWzFHg29/+dm+vvfbqfeQjH+ndc889Y3crKioqKuYnJE2OOOKI3gYbbNC7/vrrx+5WtIFPJ554YvaF/NdM4H3ve1/vggsuGPur1/v+97/fe8c73tHbcsste3/+85/nyyq5hNi1117be+tb39pbY401ehtvvHHvoosuGo8J2rjuuut6+++/f+9//ud/8t+Spaecckrv5S9/ee/mm28eWcwwESTxDjnkkN5rX/vafB133HF5cjoM0CgOoQO77757Tji5d/nll/fWW2+93L/5jS9/+cu9rbbaqveud71r7M7iC4llsSLd+9rXvpbvidH32GOP3m677ZaTNxUVbUgQ0eltt922981vfnPsbn+Y/5CxE044Idv7BYU777yz94EPfKD3mte8Js9BDzrooJwkWRjBX3zwgx/svf71r8/xgwWzmYbE6D777NP7xje+kf+2eHbppZdmW33qqafmexWzC2Rn9dVX75155pnji49ino997GO9r371qzkXUbF4YYEnAp/3vOf1jj322BxgLL/88mN3F21QxNNOOy0HXRG8z9TEY91115X97Z100km9q666KhvyioqKiooFg/mRZJrtmCke2d30/ve/Pyc5/va3v43dnQttzs+xsXtm33337a2wwgq9c889N0+g58yZk08JtPH5z3++d/bZZ/f++Mc/zkPjgpAlk1ET+fe+9705bjvmmGN6K6200ti3w6FNd/y9IPqz/vrr96644oreeeedN3anAmIsnv/85/fOOeec3ic/+cney172snyvoqIfFoQOTxUXXnhhXnyxAGExJZLgCyPsADz44IOzn5CIm+kTBRK0bLyFH0lIsIPbosm3vvWt3nve8558r2J2gezY0Wlx56lPfWqOg+QkJMTt9hx2Z3/FooMZSwQO4wyUsd34yU9+cg42+gng/HQsk21r2PJlOYonoAfHfMAWb9t2wdb0ibbmDtOuMup80YtelFcAOBABfEVFRUVFf4R9nYp97/eM45vsvKMYYeuni1HSNxlMpd3JIPzfqGKCKK8+x3/tdCgnUsZDm3yvMlMdn0F0tb8jD46jOV615ppr9p7xjGf0Hv/4x3f6fkeXrdqTH0fvwP/jcs/n/AD+2Y2yyiqr5NjCcdrJHqWjA+gNPvu/fpd9n6rsTPY5iddnPetZeSHas8M+X5abKq2TwWTbmCpNIUc+7T4lW2QTfyQCJrvzdBg65gf/ZhtGyZNh6yrLTXbc6C6ZGSaRUOp9aWsHtTlsHwahXUfYVXZMAnDZZZfNR+JLDNtuWW6YZ7r0aFAdeIW+5z73udlm+XtY2iaDqNO4SAx5XUC8QkOb/JUNPOy+naALK2aCNxNhFG121TGqvpA5siPf8sQnPjGPsTFl5+0EZOu7FiLL9oehZVT0wijrCnTVOaidyfq8NqLuhZUvLPAz0nVn/qvXuytV7u+RwPsMvHshdqFhpgz0yiuv3Hv0ox+d73lPjHfzeOeM3Wv3339/XoHwzKtf/erx9+F49i9/+UtOZHE0z3nOc3pPecpTch1teF6gz3hZyUCH5JtglfBLignAvePGMRxB6dOf/vRcZyTmAuj6+te/npmOBsG7FfwXvOAFYyV6eZeB9yho67GPfWyu0ztVIqh96UtfmusGfbX6f8kll2SaDjjggLzVW92f+cxn8irLGWeckRXVUelwlHj27Gc/O/8dsGKDtnCk6lhuueV6r3rVq+YJzAXtX/rSl/LqDh47il1RUVGxOIOPsTJa2mo2dMUVV5xnV4DjE+x2BEh2cguQ+Q1+bNVVV83vty1hgvHTn/40Hz0SLPML7jl64dUPdlW9+c1vHivdDe9rcSwvjuMJ1kwETFqe8IQn5HtgZ9l3v/vdPFHnUxwZ5Sv5BXTZrcUvlFC396I50hmr/frieFT45olggsDv4SHa8E4iy1HV8t1B4X+CPu1KuCknHojEVgBNdsw79vqpT30qTzp+8IMfZH7zw2i0eNiGcbrxxhszXWjh//lMzwP+28mgXoti4gDHU/lyMcOBBx6Y4wav6BAzqAfEBI6O8f3hawdBoszuEn1Fr/GXSFEH4Afffs011/Te/e535/jAKr1+rbXWWrlMwLP44djO5z73ucwDu0KUE3fYpWWHIz7hOdkUI5BncqndNs34RA7xyGXiq5wYox+Mr8VLx+bELOR/0003zTHaG97whtw2Wsk8euPYGp7pF/kH7em7o9BxGuTFL35x7odjeeoTBwVCj4xH8JLMiHHEge4ZO99LTNILPAJjaeene+IvtID4TJ0+X/e612We+Zsckgmgc56nN/RJf9kLiTDtv+QlLxmXx+CvY+xsScRs+kW3tOOZpz3taeO09YO4VB14bQzVT6fwSh2AB2JXcoYOMi2OBvTRK3Sjwbgppz/u0e2bbropf2csJEBLW2ds7DwVKzqu/cY3vjGPgTgeLego3+ForF3a1291vvKVr8wxcgl1OAbOjiqjLrTQTxd63NPvr3zlK9kGux8JiMUV7DrZDLnBI/a/nH8AGY2j3IDHdJLNCR6SQ7Ya39l/vHbhPT+hTv6lBFnjw8gPnVaWXNJnukLegJwZc2P29re/Pd93z0Xu1F36LMfx11lnnfEj5+QwwDaTk/DJIdNt2trAG/SBOszd9NM9F13HE7zhH/HCKyL4jLe97W291VZbLc/FQs9KsAV0gK00Fp6PI83u8bHRh6BD340dHx688yzfRW/1i16Yw/k/G9V+R2m8v5APUr8+0VG2xVw2bBAbxg7wOSBWodf8JvtBZoKf/BqdNaYxn8QT/A3/IynktRUf/ehHM5/sAjSuxli8wUaxZ8ZV+44Os68uNKJb/8naM5/5zDyfhXKM2CFyy0aar+qfZ8gc+SJLEyFyAujVF1fESOVcnn0KP6KMNrT3whe+cFyG8YDc4Q2f9Z3vfCe/SxiPxStsn2e0KZ4J3umfndLKgHY8x6/zTeyvfumjsvysftMBz+CJvqo/ktB4yBegiU+MsVMP3hpXOQt8VcarTZTRhrhAP/TRYqe4i7wFtK1vIW/oZfM//vGP59ejbLLJJplOuqOveEnWSpBBsZ8cjPrbMRzwmfpgPLTB1pBLiWxyhK/4RP5BP8hPmV8p5UW8FIuhoL98DX2NMjBs3CzXxGeTNf6mlBd066PxYReAHuqTsRIHsafGwNiTc/EBv0x+0KY/7I3+4lGAvBufieJmoGvGypiHDOCRNtsx/WSQ+HVX+ohcXybOH1KLrjsT40eGFLA2SUCaFLA1SUBzGylYaz796U83iRm5TOpks9lmm+XvkpI2119/fZMMWJMGuznvvPOaNFi5XGJ6k4xSkxjepMFvrrzyyny/C3vttVfz2te+tnnnO9/ZbL/99k0S9ly/OpMiN2mQm+OPP75Jwp7vJaY0abCbyy67bKyGuUjGpTnmmGPys/qRBLdJDrNJytIkgRwr1TQpwGm23nrrTFdybE0ymrne6PMuu+ySy6UBb0466aQmKXy+r12fKZBvkiI3J554Yr6H5hRc5++iDve0U+Loo48eL5MUPv8/OaTmi1/84jh/QbtJCZtk9JrkDJskgGPfVFRUVCx+SA64SYFus+GGGz7IhqYgcB77mSbE2SdtscUW2Zb7PzvtGX4hBVFjJf+Bq666qkkTnVwnv5GCjGbVVVdtttlmmyYF0A/yNW2w2TfffHOz3XbbZZr4UJ9pAtCcfPLJ2R8GUkDdpECtSROqZtttt812XpspcGhSoNZ84AMfGCv5D6QJZrPxxhs3KTBrUrCT605BUnPxxRc3KfgbKzUYabKV+4O2qIN//djHPpZ9ZyAFe/m7t7zlLblN/8e7FHiO+/cSaZLR7LnnnpnHc+bMaTbYYIPxZ3wed9xxYyX/gRQ4Z77oM9/rk9/HvzSRzWVSkJZ9c9TjSgFnkyYxzXXXXZfHPU3SctySArPMQ2VScNZccskl8/B8EE499dQmTS5yO9GW2CBN+vL3KZhsDj/88HEa0Bpl2kjBZXPEEUc0z3jGM8bLowuPxU6HHHJIvifmSZP+/H8y6XP//fcf73sgBZbNKaeckr83Zq6ll146x2BpwjJW6sFIE+Es0xFLGZvgc5qA5jJpctJsuummWdZL3onjom5yLc6jA+utt16TAuomTViyLKibjJS49NJLcyxHxkIHxJBpEtWkSW+TJrXNe97znkzLmWeeOS679Bs9niE/eBWgL2uuuWaTgvhMj7GlJ2niNlaiyXJH1w488MDm9a9/fdYNbaeJWuZzCvbHSs5FmuhnfVdGm8bgXe96V+5jmjg0J5xwQpMmo2Olu5EmcM2hhx6adSjiR+NDJt/73veOlZo7FmJbMnb66afn72NMxMfHHntsjnFBnRdeeGGmGy2HHXZYHpvg5dprr92kSVOTJk+5fJr8ZBp8x+5Bmixlm4fvX/nKV/I9wH/2EG/QGbJO7tLEZazUXKRJXLPWWmtle4g3aBVLs1f33HNPLkMObrzxxmbJJZds9tlnnyZNNPP9xRF4QbY32mijzFN8C/7yQ2xqwFzEHMJ3eBt+jD7Rn5C7NDFuXv3qVzdvfetbsx1m+4ybZ+jCBz/4wVyuxG233ZbnNPSYrpMbdLAZX/rSl8ZKNVl+1LHuuutm2dR+yFiagGebSG4DnvWduktdUgaNvtOOK0188/PD4t57783zOX0LXVTfueeem7+nq3wXutx3hb264IILcpk20MgObbLJJs1OO+2UbUroEVnme9swz3rb296WeacsOuihds1zge6tuOKKeS56/vnn53sl0MOeskfGD7/U5X74EzrLJ/LlaNGP5ZZbrjnttNMy797+9rdnOxBg//ht5dAf8rL88suPz2vNIdkL9+MiM7fccku2ZWQh5rVsLd+1/vrrN/vuu2/2o3TYM4997GMzD4LWAB/Iphgjdekj38yGrrHGGs2RRx6ZbfMgiDHEXuyrtqIv+HnRRReNlZorm/5Wr3KhR+z61VdfnfUMfB511FH5u8985jNZhvw/ZMO8X8x41llnZT6HfPMHeEpnYb/99svfsc3qYJOVc++Nb3xjjkOMjXtBC16rO/DJT36yednLXpZjuZJ3dJkc8w/8izbpjLHBf3kC9oFvQDc61U3mA2RHm+y02IeP83dc5JxP3WGHHbKe899tkAEy5rPMhZT4/Oc/36y++urNQQcdlG2DuldYYYUcf+iTeCpyGHQDvXwC2WzHheK78MHGmNz4P19F/kt0xc10TnxY+mDl1GkOYPxKfPjDH26e//zn57ENOcQP43XAAQdkOtXLDrCR+Gv8yrwNGsXldIKOBMRL/eLmMvbGH3Lw3Oc+d7xOF17py3SQ6rP5L9ebrpwQnJFEICEz8WG4MN/AMv6YLsiOpJZgTRKNwGIoCBoEYc95znOar3/96/neHXfcMZ4E/OxnP5vv9YPg2EAZZAZFQCERJgmnnxi5884758EXsHzhC1/IgmoQBaZAuDjhpz71qc373ve+7HgZFEqINkFRODD1G1gCSnkZCoZXv9WpbgIboFgEjKBFn9XPmTOKBluikvAIkggSnm2++ea5LOy+++7NS17ykqyw+sAYSI4ybpwNxWmDsxL4UcSKioqKxRGctkSCgFHigm+RqDCxFVDzOyatkibAwa+88so5UBGselYdbCy7zA6bcAUEnYIpNl7Aq15JFEkO9l1wFZPsLgg8fM+XmKxJUvED7pvkq0OwGRNoSQ6JDL4NfTfccEMOzgScnhdMCsoCJvOCQ4GIyYWkJx/2kY98JPsOQdBESS+BMv9ussmP4p++epZ/5e8iCYVOExL07brrrrk95SW5uoJ9iUCJLfxGo8U4vlD9fKHgSrAb4ENNlPCVb9MX5QX5/LfJaQR6/KwAWiJKjBITbjwz5mg01ur0nTo8jy8mjxOBjxaEoy/Gnl8WqKPbRComDBb/YnKgHWW7IO4wcSAPJk/h2/VT0hLNJoGRkMZ3k9VIqATwXd/RIbmoHD5ZmFXvm9/85vF4pA3jhE/GTBKNvKHJpBuuuOKKrAdkU6CrrIQfmtAheL777rtz2WETgWIgcZxA2KSPTJpck32xoFhMO2T75S9/eY6JYlIg9pIAMxbG81Of+lS+DwJuY2qCrF9kWSD+qle9aqzE3MVkMakYUhKCjUCDZCN+o8EkHrRlgiMutFiNR/Qvkjh49aEPfWigTtEHEzKTcQvCxkrMSiZM8IyZOoyX7yTK1S3mRJ+xJNvnnHNO1jX0kRNl9T0mYiZm6DURcz8SonQOjFE7EWjRgD2ToKEngBcmxsZMcpGMikMlVfHb2EZ/2Rtxp3bIi/tsQsTj+hWJQ+OJF+jT18UVxoNM4ZtxwjOTRAnhZZddNtsCwHdyzJeZNBpzMiOhKiFH9z73uc/lsnRbkoZ9NkZsdUzI6b7FBvYkYG6mDrbvRz/6UZ7TuNzXnrkY3QF08JvGkx7QTWP8u9/9Ls8ByaT2ImlQJgJD9sg7e61v5JgekQVzHPR2JdvaQJvkk+SQhAcZItMSDuqWeMYfckb3Te71j4+h4/1kzndshom7hJIFM/FB2ENxgMk5PgD+S4CxK/xz8O6nP/1pbo+voRfoMF9kz8pkP9AxPoqOm/PiBX4pq326bbzpujrZWn21CBBJQDzGt/C1bDM750ILvRPLfOITn8hxQjmvpff8mYSP8QDzeP3UHhsEeEbftSXhIv4x9i5l+Dg6bnyBLPEVyuoHutjSN73pTXnuS7bYfvf7QR/ZHbLM55OzsCtsJVmkN+owrxYbmBtrBx/ZSz6a/dK38L0WTfXDpV40e0YyK2IsfaU3LmVs7OGjjAdEMjEWaowJnootJTx9t+WWW2b/rX4+Q5xGn8QMwHext2IschPQx1jYwVu+E+3iPu3JKYRf1nc+UdJQTiR0D8/RwN/wGe5bBHBPfOkeW0PmyN673/3u8WcBjWw/O0SG+umMZDK9NUb0j/3he+Qq9AnNdDLapDvkUJ/pTvhyMZN6yIc6I7YQw+BDxDj6Kw5hP/ChjJvxvh03q5dPEnNICpY444wzcj3sb8ih2BOP2BcybPz1RZ/QjR/0BW1kDJ0WXdgMC7/kg/5JHpJRSVjl8JMPpyfkhV3xrL6QF7HTrbfemsdeeXJi0bJrA8KwSP2YJxH4j3OmI0YyfnnLre3fyXDlLaG2kvvhCkdf59IyFyngGt/uCauttlreLp4cRO8LX/hC3nbs6EhiRG/HHXfMxxUmgvqSkPW23nrrvNU0Geq8DRgttl+mwCYfL0mBXqYxCUTepp0GJdPm6G4a0Ly1XpvJCOStrLaO20auf7b2JuEd3xKcjG3efp6EIW/x1VaaoORt90mAcxmwFTUpWH7O9mpIQprbTUKX63fcxj1bWtWhHH4kw53LJ4eXt5VuuOGGuQ94nZxLPtLhxc5J6MaPNgWijzP1S4wVFRUVCzuS486vR2Br+QHHINhoNjkF+/lvx01SAJfL808uNj0FI9nOJqedj/hst9122QfcdNNNuSwf4OXjKbju7brrrvlIhXr5DUcuUlCUy5X+rw1tpUlTPubjV2y9P44fcB99bP7555+fjxZEef7OUQFl9YmPS8FlLss3xOstgE/1LB/r2AKa+Ei+6xWveEU+Nhr96YK+pSA7H61wtDYFbpl/+qp99fBBjk+Adl2+T8FVbk/5FPRn2rugPP+Gv35Vly/0fAqK8pEWNDrSBY7MaisFbb3NNtss90V5Ry3SRC8fmfIybHVqN02Osy9PQVbmGz+MDj5TGzvvvHNuw3d4yR+ngC/zrO1TA2TghhtuyHSloDUfeY2xT4FfPgbumMdll12Wj5yA+ES75MrYKdsFtIoZ8CvkDtCXJgL5/9tss03mPTjmi29kwJEc4wSO1uCFdvVROXwS/4iTrr322jzuXX1EJz6hgTx5TkyVJlJZ5h13d+RIfPfiF784l3UchrymwDXX7VePJ4I+QZoY9NJEJMu9I8NpIpfHzVGoNBHLR7QcZUoTrCzDjlXRWfEN+NR39+m7IzsBsZN2/EiIfpELn9E2sA3GxZE/8SabgAbxIH45JpQm4bksObzjjjt6aUKRYzU8wntj4kgW/qh/EMiv1wU4TubYNB3BXzLhaBjaxJvo8n+6ARtttFG2LcZSjIrfZNbxWuOtHm2T7TTxzjZJXPqoRz0q6wr78Kc//SnHu2myN26fSng+LrII6PUDNsZCv90Xh7Jx4nd1knW8TZPubDPYCfJiHI0r2/bpT386y0vwntzQUfSRscURaaKax8NcxNgaJzxjr/wqL9vq1+eV839HgtkadpJtIDPklBzQA7KfJt6Zn/jsMk7kE5/VbY5DhuiceQYYG8f02a4VV1wx64PLeJFROhDH74BM+p5eecYYs2vsH7v/oQ99KB9hbYPM0RG/Rkvvt9hii3wMlR6RhTR5z/1iY/QlZL8N/CBz7J3XJ+CbPoe9M/9hI/xoYth881Kf9DXsIZntgnKeM4/deOONx22y+R77wL7Fs/jGz6Ihjny6/J89xGM6pD5+yif/YswD/IQ+4aNn0Mrehy56xlzO8VM08bv6qp/sAF8OntEvfPMrzeokG2ihs3wK38FWoYktg9BDuk2+IPjmKqHf7IpxNt5odvHJ7ok/zN/BcXdHWdlKNKuLfO2yyy75GTIb9qAf0En22R/xGDkLu3LBBRf0Dj/88DwmeHj22WfnWIjuaEe/jLVYjs30Q5rhN8Kfmn87HswGe4Y+kVF10jN8caFfXoEviLELGZBfQJsx4a+Mh5hOfGJ8Ii/BBpvf85/sJuh/F58D8X3A/40xG09/2Fn39IOu8r9sQJQNRGyBDqAH/s/WoBc/ySV+B26++eYsI3gesVYXtOMiX3jBT5MR8QPdUCe+7LTTTuP5FfSyHb6PPAV95rP5QXJOBsUWYhw/9sM/i8+0ddppp/WNm5UjGxE3D+Jx3C+/C9kgC+TA+OsL30aG9IE/RhsZQ+dhhx2WXzWj/+zcueeem/WVzWjHzeymuJqNC78pZqSr4hDyrfwpp5ySYyL8HBUGa9s0gGCKL1gQqANGCHQEDr6HLqOrw4yJy7seGHX1YIggbJCxBgPGaGKUAQsQSALOMGFsAF3oYSgFQ4ItvyLHyDM0AsAAJeGcDTqDRiEIMIHhgNVNQAImFJ4JBQeTBjRqh9CC/sTFeDiHHqBslI6wh5FmwAW4HDcHqa5on/Oh3G2HSeAE+b/4xS/G7lRUVFQsXuAHOHNOWtAE/IxfDPQuNsEj+xyBE5scwYdJUIDN5c/Yew4b2FYTJPbaO9RKCLRd6vJsPwgqBUF8lyCxDLQEegJaQaeARj0RsEiSuEoIYgV3/BqoWxCOZn61nPhrDz8EKha6uoAv0Uf+RMDF/wUE2AJ87UTyBW3o1Hc8nAj47RlxgAmrPgT4UgGhNvloMUYkrwRhAuCAfktwqee2227Lky/084va4IdL+Nvz4g7fg0BPHGEMJIb/+Me5P/LVhkQLepQz+TEZg6jHRM59ycJf/vKX+R7f73v0mGQMgv5FzFAm6vwtoBVEmnCAOsUPESN43w2YDOCb+CAmdiBWEHyTS2MfCfB+QIc20OGTHJIHMZdEE/0K4KdJvfhHEnIixATQJEGSj8x4voSJlxgyJsHo11/voIuF0r/85S958RXf9UtQDWIoyQt8MAGHLl3UR3Ef/Y6xBH0UOxovY64dtoO+k0ttBcijeMxEYRC0Jf6k15IenmF7JDolT0y8yCYdxm+6gffoMymNcQdjboLLPpRJGjSYbEhqB9RjMoKfeKn+Upe7QL7Rpm40sRdsUsDz4mOJmyuvvDLTSQ/ZG+NpovaHP/whlyUbbOQqq6wyT8y8uMM4GA/jQkaNk3EHcmZOwi/QFbyVQGHLzVc8azIpEULfwXiRe1CXek2oS56rk6zzfTHHkDx517veles2tzB+5513XvabyrBfpd0iDxZB2DlJrwD5UD+7pw4IPQc+iI2yiMJ/tX0emy+57J6kZ2n/SrBDdJGPYQ/pYvCNrqgXjyQZQufDB6gz5mJ41EbUY96nP6WNY3voIN+gnLrxco899sj2kA+hL+ILCVw2Q+KJbQY+U1IO7yXwA2yge3jKPtCtoAPQqV7JUzpP9wPkhB8zDvxL+Am6tv/+++fEKIgFJMr8YqyxUS5kBW/CV4YN831JQ4ANwwO08rcBOs5/67Nn6T47zWZLopmPB4wZXpKHrjZKkD/95stiM008Q/7YJXZbDMLvk3e5gxISfeSS3Kgv/Bo5Q0ssuJENdLrPn8SCG9A/vMbbSHLrJ9mTr/AdqFcSTDmxp3EIkG/jq/3wX10yOAjaNP70p+Sp9vkr/redDwDPGWe+DPQ1dFp9kojGrJ0IVIa/K+PHNoIP8hdlvIEOOkgG2P+SXnzgN0FMQUfYKTIlzpP8DftEF8k9GumuRKpEvzhW0q+0IWwe/2qMyARel98PA3TTZeOnbwFjpk78kPALGHPjIUZmv+gV+8QWsatlrGCMvJ9RPZGoxB+4+OKLcyI9FnT5bPGP2GhUmLFEICNkABkZRocBN4AmEQQrkmv9FJ7g2LVBEATPDAkjSlBgkKKokwEMRgZC0d1vP29gOcwwzujk/AhbGxTXIHC6jL+6XBSnXS8DGkLncxgw+BGQoTfqIIhBH/6i49RTT80vHLf6awcjutHFQBHaEhQOfTFpraioqFjcYDJ/1FFH5dVHztlKPl9z3HHH5RVGO4k46QgU2GD/Z9/LAMB9AZHgKey+CY2gKgL3EoImgYHPsp4SbH3syLCaycaXQJcJmoBSso2t93/tR7BaAm0utCrDB/MhJjImI4JyyRSfgj208yPq7gI/pI/o5MPb9PE5JkpoEXTxNegDPplPnQglvwXPbfDJJhgmLoIwPDDBMyHwbAmTExMtfbUTImjpgmd9b3xiPI1TTILISvy/DXwx0RV4xwQCoh6BrImHYFUsM2qQi7Jv6ES7sY+ENrlWBk+Nt7+NvfFGu7jI5AqNw0DfXJ7RJ31sx1zaMykmb8YqYo/gSxvRBzSRxYgTS9BfdeojOTX2krXkOpKeEmGSKXgulowEromv/qF1UFIa79SrrUgWgBhMuz7RKjgXcwnk2/GW7+lHewLfBlnXH0k/8oOfdhRJCtpZKjkQOgvqcvmbfJe8dF+/3IsdOKA/+tKGGN1itYmifvUblwBa6Zvx0TdtoJccufCCLKhLksIY6puJGLtmF7LTPSZ5kvPKowGvK+YCz/DYuESyrmtc2EATQjwlf2TbTnE/gHH88cfnRCyEbSADPiWdot4SfJYydMW42rVizkV+jbe5hqTg6aefPp7ULxMBnmWz0VWC3Wez9UFCPuZDgZApvomc+HSFTMWOUvJrolzqYwnzSrLH/9BPKPlGDvlUfmOQPg4Ce1RO4MF4ufQf8NikPn58SjLPLh76jHf6hL6ohz2WXNJHydCAk3B8qCQWervmj+rGu3LDC6BBUo1N8lzw3I9RxuKnMRTzkBe7lmxsgXbcMgzQR6bKBDBEkina1x82m53rskfkxNw1eNkFPGV3Q66Cj20d8Td/gBd8QDuWIAt0Acgb34RGz+Fb1KdvxgtNeFOOv/vxXWlvldNe9CPGzydbV+oNHvlOPZHsafdlIqiX7+3ivxh1ED/bKPstIeqTzMY9dl3fxM+DoCw+sCvGIBD14QMfxi+Erhsv+i5+9H++RULXQiXdsBPOznn2iP8gS/hGZtSj7kFxs/GNGKykaRhEf8QO8Sz+kmn1kulSxsoxNC76R8f9XzzqbzGYWMyORz7e+Ouzei0IShife+65edekHdOe0W/+ephYelhMjhOTgFVcvzhkVUQAKCCzMiBrakWJ4A8CRltdMKhgAqWOYQMGg9ZP+Pvd12YMMMFRRxedobQG3xVQr2faUKeA3ADH34Ogjq56gHARErsurBj7JBwSgzLveGT7d2x1LhH9nqj9ioqKikUVnLEVSTuvJYmsTDsuZAeFRScrkmxs2wZHIFeCLeWUY5dLBJJdPsazXfWW8GwE4uro8j/qAOVKW97lf3wvwJAEAwGQ50zE9d0E0uTLp8DDpDICdwF3G0Ff9LFNn3vRx7Z/dG9Q39tQl6sNbbof/Y82+OQ23FM+yk3Ee+hqE3wfZbogZvBsFx3uiwHQUI7ZqDCI5mhPTGBF2g4i4y0wNvbiMnGDAJwsd437IMQ4d/HWvZDXYfoedYSMdcl/8DLqEnzri/ImCCa0JhGOHdkFIjEmuSExKOA2ySuPNHXRrS7323yN8TeZkGBFh6Sjz656THYjhu36PqCOfffdNy8wS2iLm+10MEG1SGHC25Yr9bnXrtc9fUOfSQqgu5+M0Hf9YRcnGh/fKyem94wdiSZq5MgleeXIKVvK1qBFslKyQXIT7EgS25NBuxvCNlXMhYm7CS4+TwRjTJ/ZcomuvfbaK++SIud2Xxr3kJuQafrYJQshT8aW/Jjw28TBPtAX8zljax7jlQtkgdyXUG9bZ6NeaPssQBea2B+7Gc1l6G7IlLa98sikmR73k2P1urTV1glAK9rKRM5koe123dpkW+lDfCd5b/etZJyxoQ9em8Au2cUkaRY8AUcX2SXJOfVEgkByJ07BRb/DBtFtthpP231WXjIk5rFo9GlDjl32bKLdbZdcckkeVwlWYwtdNncY9OONsbXLHP/RK3GpbNc4ShpNlAiUcHOFbLfbLIE3oE/tfvk7xgC/Qj+gq/34vl97MS6gTL8+9Os74BcM6lM/dNGGJvY9kkuTAVokSvFGkk3MGDv1JfzL3W/9EHwo6fJ/CS864nivNkLXJbTpP3rF1OIRCTavk5PX4EvZNTaB/9h+++2zTKMxYgbtdcnwZOKQQSjHjo3m56Kf/cYVPeRe4hO9EnxiFpd+sN12LHqenojZ3Rez0Eu2QF+jPFsySr85dW4MAUaQ0xd8uhgcCT3vULISUa5ytkFBZUIlucBql/c/xLbVmQahIVRhSEoYLMY6jvYMiygbAlMajqmAQBxyyCF5q64tsSeffHJ22nZhuiIIDIQzKB1QRUVFxeIEfscuajsXvItP8M0/mcSyj1ZrJ2vXozzbyq4LeNt21n2B+SC7H/bZJ3staGkjko6Ci36BRxtBH78mCOOHJUwcORCYSID6v3smIZIPXb65TV/bP/rOynr4uK6AbFiovytgc89ESjAa9ECXr8Y/ftCYBw/QFf8fJfC2iycguDOJFZRPpW3PTJdmk1UB9Iknnph3m3i3XYy9vwX7Yi5HmiYDY+zqkmu8FihHvyeS16jDmCrbJf94ScaiDFhll8g21o4QmUAIti0ci0PpOtmm65JtcSx4qtCui46YvJa7SEugv6sPJcS0xsH7i0wGHDH3TkvjRM7JVFcd2ovJTwn3yKIdA7E7C++7dMmz+kCXhrV7+G681e1VCiaH6A9ZMnkxacTr2PXD7ll4EacaH/3bZ599sl7aeeZexVyQKzJuHLvGLKCcmN8kUdIJv9lwybtyp1TA2Bpv97vqDdtl15u5jWPA7IIk3Je+9KU8RhKNITPKt+WlS96Vc09Z8uD50FvwN/ugnCN95of6UsoUGZPctLOuvbMrEHaon48lay5lRg19C/5KUkmw8aOSFnhnd6bkKT4E/0ve2dHMjkgWGE+vNUCrJEkscgTP4jn6R8fpY9sO+H/JB9973o5OvDb/Nm8kL3YjqqPt77VTjtN0EHWx03Z76b+rDTSjteRNG2h16Vu73yW0pxx0ySUZbycU+9W1MKGLbxOhHz/113fxfdl/7ZA9/hN/4tgqPlqs6qeHw8AChsQffWZXSl0Xi0s2nnXWWXmhCPhxx4i9t5TcOgEpMSYvpA76EjKB7vZYg7hZP8NODEI/+WyDjEWCkSx2tQvaVY5OS6A6hST+ckXszW/Sfe/BZgsCTi/hiX4rL+/jNQPKiYP6je1kMHmJmgQwxTEZKw8uhtBgEiDbPGN3Qhes7HJyVhM9YwXx/e9//zxn1WcCwVQrJrK9XVlXEymrV1ZcJlq9KBFKJrjjEKc6gCGgjCb+eKknhXHu3Hl0dAu4YsIYYPS0PehITEVFRcWiDIs4ttfbdWD3n6QA/wRspCBlMgFhBFMgQDKhlvRp+w6BgAAnEkZdEPBI1gD7HUcpAxKMVkv5HBMBQfWw/geN/LHJg3YkRLy7xDtPHD+yW58/885Zk64u38yn8zkmDWgzcSlhksE34qPkwmToC+CnQE0yRz1tGD/8FRA58qMN7brfHjeJIXGGMujxvT5ONtk7EfDFzg+7aezuCkQbfLLkiBXt9vHZYSBm4runQzPZ1Da5EYwa7xh7cmBXrAl4HE+aCGhxWbFXL73pOong+KcgXbxkHKBfP0JW0Boy1oYJnKPMZDgCZjLt3XTGW5KJXHpXlBjJ4qg+65ugW5JE0n86CBnVb3ZEH2ORuuwb+qMPbdkM+F4SlpwaC+8yk8SM437GwwSifN7/JYv0t9Qvcmj3jfiyPDbM3qijDbykr/hBxiaaIGlLOWNurL0zVWxOjkKWjJ3xseMjJklgx5M4lezZ7Wing91OJjf6XzEX9JwtMS6xO7dLX4wpeTYmdpTxY3SanilvbEsoryxZpattsLdsvok/WbEJw/jZwUaXyKQkoXtkNSbeAfWrg20ugQ736Ci5gVJmyRyZsrOUDpEjclLKFLrIk+SadrsQ9kWZ8F0l3/SbLsXR+VFCffrvk3+OY4qONOIdPYk5Hx5F4jPAjkm6SJRJErjwy4JdP2iLrukznW/3SfzBRrAJeMY3SZzwg8bUvJG8+J4uh6+NethO413SOVWo05izw+wvH9nlK/TDblg09YMYht/3PPtX2pgSeKot7eJ5W+bZXUerjQl9Mz4T2b/5BXSgGx/KOAwf6UipP8OgLRsB9fCj9E+ZUl8C7DXd8nsEFqnoD5s/VWiHrmuTjxJ7l7ru78svvzznekoZIed0hNx6t6NNZmiRPKNv/Ly6xc3sUwk2qIybxYB4TC/IeVvelGd7+/EtQGbIjnrJYklvyUvxpj7TpfCD+kv/9NknXuAvu1uOOR1n2/XbM47364MEKh2frCx0YcYSgVaSZDDLiQKmYprgifD1Y7KBtPsPQwRFfpHlne98ZzZiVloEGTMFTDVYzr8L3gWV5eAyHjLX7nGMBLGfY+oHgsDZ63+swvh/lxKWCH6hy8vc20E74bGyxIEQvLYBj+A5suwVFRUVixsEx2wkZ1/aT7bfcSh+R2AwKBhtI2y3SZRVfA7a8eMSVlPtStL+oOCaj/SeI4th5S8RgnsSdQJ0QRGbP0zwGnV4xiUQd9yi9F0ma3YC2jVggtkFPIk+mlj4IbCyDsGQfptsxCRmsoEKP+cZk1FJAu0ExAZWTvVZAOV9LfwZPuBLGW8YW+9VQbOJmAQrPgjeuoK/ifzvIPC3ElF8s/ggJsPhs62mG3u77aayEGeC6FKftiDqngjBf8GzPvrhtUhOBcQ5e++9dw5Ey3hnIqhPQtZYm0h615RJbsAEzOq9SZnjLxMhaFXWeOGbCUgJcUz8OrMkHIip7GzRnl/XNZn0N7lQj0mEVXeTAclYQfl0Qe7VK0g3oYwf2IlxIacWZCeaUPguAn8yW05syTu7QZ7IK7uhPPkl6yZM5VjqN/3TZ3oRMk1mTKzwJkCHTCbUL1lhct1vUh3wvcm1yRo5oV8S8CW80N0kzftW8cj35gPGsoT22KLYXVYxFyZ5EnvGJTY+hPzQLQsKdoiY7JIDNqc98bXgZKyNP9kKufG359tjQUfNrySEXeYnnjN+dKqEuvlJ0H5AeXXTsxLqZRPJTOhdyCWQKfe9nkC/7KArv0eDY4HesUen+skoG2ROhj40sCXBN7JKBv0dv1Q7U6CneEG/2gtl+IY+sUfofCCS//TX3FkCoPxxsjbwSJwggWARpxwnfphtcM8YoYWcSL6IP9ryYmHUOEH4Rc/xlWQnaA05mgqMI50XP2hfjFEu9MVrHcLW9QMajLUYg79q2x+vUzDWEkR2nfG35EosUYJusc9sJZr0d7KxykzAuIpr2EX+oOQRecI3PqUtP1NB6JnYwv/VGfFFQPIJj+L1Ofyu3fdThfFz/JdOdsUbcj90nf2SvNVnNsGx+nJ8+H5xBZr5f/pSxs1lWTLRjpvRIRclJqCPAbw1B6BDg+QwQHbQIh9T/sgePeG/yRh9jriej/aeXPoQEI8fc8wxOcmnLBrEOeKyiCUD4o1YJGyP1VQxY97Xtk1b/h130GHGh1BTSCszhEtW1ncEMAQSMMILIWVJOUQDzEnYNi64IDyjRtAQzsPOOgGjLacCm5gwEk7BruDXaqbE2kTBU7t/BNCl71EvQz2MgVWPwM87ZLbaaqusNITY8wSawzWB4lQY3RIMvXGYTja/oqKiYjZDYMh+c9wxaWFDBRuSJLG6PpFdh9JvgIDKy7jdM3nh0IFdZqsFNr4bZOt9z76Do3f8YQRLaPRCeG0IckHbQUc/xHcCewkrgZPEjwQGoEtg7DiYY2Z24feDZ5URqPoxA0GTVWp9FWz7lTO7fcpgcSL62uAfBWv8vQAO0OhItwBfXBCTJLQK7iQlJY1iR55JlzgCn+xAQi9eRXAXwR/fGbRNRGO/7wVkEm1Wz/FAQBdjL3D37itj7uX+Vq4nCzTjCZmMnV3ongjoDdn0PjcBvZ015CoCTMkgpy9MhCy4SvIOQskrl8mlvkuKkalYqFW/hJ0kg2OhykyEoJWOivfEioceemhOgGiLvKpPcO0YbezsM7YCcvyhKyaHESxLMkhsBF0WS8VtbUS/oPx/P4R9kHCUvHGkUbwL4iy6IV7U9iCI08goGRL4x4RcnEd+2SnAm4iXlfUpNpUc0Z4JhsScCZvdA5J77oP+kkvjHnJz7rnn5gkJm0U2fEZ56OKB9smx2Fcc6egjewT0Ce3aJ0teW6Pv2hCrev8oHVYH2LmFXrRGclwf2RK8HWYMFkXYNce+srOSOfiJF3SAL6Bj7D87aGHBRFkZMH7kxnPkEUJujJt6jJNkk3lU8NgCEDvuRy4kWMgzOyVhwyfGYoxEn/GUpIRyjNhr8xlzJnRqxwSc7WMDvcsw3pdZAs12ebHj7JwFqnifJFngk8g4G7/jjjtmOe2CeaI66AbZwwPQB3Iv+UnPNt5448yLUQIf4mKTJAYi0RH+SJLAr/NKDhiTtv2mTy68NYb6OyjhQkck+7XHJrK1novEiXkqeowL+xiJErunJEqiDkkzfjPGNPQTj4yHOugthP1po+sexH2f0V99QrNXhcWCo4VT70iVJOVP+tUXsFDEV5Etdg2v1Y9OskwO2CYyPGfOnCyP2jMWZEqCNDYbiSkk3ibCRDSNCvrBR7GJ5vTGx7jGBiB2G9jYEoPom4h2sYWxxhuJx7I8OSTPvsNnf/O1U4W2+IN++RX6z1/JIRk/eizeE08bL0CjcSfL/GfEgnwM0Hd+M+Jm9bIjclIRN4tX2E9zgPC56JDsdI/diFgx0MVHPk7iUjKdPxP34BWwwfq6++675/Hy2xkRN9O3iBHFqn6MyftdnVJiO88888zsw9WhH3RPvdoQF4nljEubxqlgxhKBBsGK/Z577pkHyqBzLpyKn7Z3TJjC65iLYTT4lNMzjCUFjV0FMr92Kui0X7Ly8uF+oDAMgs8SGImh2msbYYwvn6GEhMnLLNETOxlN0Cgpw+sTIniJwSqhnahbOSC0DD6hNpgCXQYwvo8AM0D4CAzhVx9emCAREvRZoeW8Bb7uCx4FEu4FGBKBMCc5UaBfUVFRsajCqiAnKyAxOfE3Gyp5JUnm/TlsuSBeYKAc+80Gh40OsNXKsvEBjl8wanIj+BZkem2D501Cwl/0gwBcMCAw4CcEK+oRcAgCBRF8qPohAuAuv2aSFbQH+Aa+TXLMkVB+ja+QWOGLTKIcGx4EiQO/cqoO9PHt+ChYc99klW8D/otfxaO2f+yCMvgqaWkBUExg8ocHJogmDNoIiBG8R8WvNAoEBY9iC5Naz5sAiEVAjCGoNKZiCP0Uk/CtJtr4hN4y4EMPvupDVyBYwsTEyq5POzXwBI8E9IJWSY+YhKpLm/jSHrc2rAKbPImr1Ov9cbFC7mrzVd0x7r7zt+ck/MRVdmwZH4uxfhlQ4kwwil8TAb1kvoxTHIHzXmL6Iy4hU8aLHGjTmImp0IHe0JnoNzlt65Hx9A5PYxnypQ6TWO8KEjS7B3hKH/RHoF3GOJ6PSZPdQO1kROhwqSPG2j3jUyJ0t+y/vgrqyevWW2+daRDzitNM1PXNc/1AFskFvRZXSiabpBhvMZuY08kYk9mY3KhPn0x4JUfwgdyzO3RDXKjfIRc+xav6qCwa6Tu7Z9wlncD4RAwczxojz4UsgWSVBL3EtvbwQF2xk1OyKHSOrLEpJvtkAl+UZ4fErCbsbAjoo1ibHXI0dnEEWTbRligly3bPOJpHbtkStlriD6/xlgxIAhnT0BO7YthNz7FvdlqRF7JmXOx28S5BzxgLY+4F9PxhgM/yt3dwoYd8O1IqmeKHCj1rMi7BhmbJFcl+mxC0QR89Z4JsjJ2yioRLyJF24/8SRGwk8C9oVwc5ZV9M5rUZ9rML6jCv4iv5YeXZDO+j1L9IfAe0z07SUbLfD/SN/Ctb2j1Av+8igYI++qcPbBge6LckAL2m53gpCVbKOLlnBwIWK+lKIHRTO2hwWeTg8yw8STbQQXaevpm3atcz+ichaCzpHF6QE7IkJvGMRAlIEksykyULOBIbNsaISdDM/umvegPstnvaKcF2+A7fwtbzueSXLErMsFPGjW/GK/I4kT/UB++r5FskV8mKCz/YSO+15COB71FGLIfHZIouyTF4D51xYf/wk703nm15cI/d1ffSloc/0L+QY3Xgjc92He6361Cm9Ckuthxd/L5P46rPkmR+ERwieeb54H/bXwX/tRdtqh/QEnyWUDIGfpXXJq0yvyLngq9klvySFWM3EUIvXGV/6QedxPs5c+aM51foKlnUBzocCTu6Lxl4ySWXZNkxzvyIOIPfMNZsDlg8FDezjb5DayxG6ZO4GS9BHfyM5Dg7qn90zvs8+W3/lzcJxBi1ZYM94ff1RxKebyRj5NhpVnaPvJMxOhRxs1hLWfTRYXEZGvlpekmf2Q86628xhXrpttjW/GRUYFGfka6wRnelDvp7JLDDgKOIjCXBwHzCHYOBcRwexyWwsxvDaq9nOJ0yU0+AGSmZWoGegKkLnJ7AFvPi3U/A+cn0YighI9QBK7GUmQISgEBsKQVKQ1hMPAhKgGHmDAU6+kZpApyjbLNVfAG3QQf1cmyEi9BScopt5YsAU5RweAQvdvrpD2EAq3MCAEpJMNHnO0JWOhCKpRyht3rNEQ2jyBUVFRWLIthLdt1Em511cdQCX5MvE3I+xqINu8uX8UkCdQ4+6uC3fOeeBFMgnhHQ8Ht8EdssaJDA4T9KP9EFdp9fsWML+L+YLIQPAD6GfRcgWa31GTCxsnpoAUgSJKAuflISIAJ6AbmdPoKnYcCvSIAIvPWR/xFg46H+BgSiVjH5fPSVvqkLeIdmyTN+0cQTH/UhaBRA4X/4SIhjkegSeBoT49dOauq7HRN4o4yTB46K86f6YRxNStStDe1bJRYXCNLKmKRE0CMOkKwSNLqnTs9JkpUQIJus47eYYiK+4IE4AP0RB5jMoBvNeB/8EFfoI5A1k7oAPgmsjRf6JAjIooAV2nxtQ9/EKhG3RFn1hUwZczBegvOQSXXrN93De5MPcRg9pC/kRowS0I46xYiAlxJNZNkYtUEPxJToinHXpufFVsYBr8sxNBkXo6kveCAhZRzVY6IQ8RLa9U98qX7xYsBpF7qgLJ6Y1EgK2yFrIirx1W83E3m16wr9sVPTxB2t+osW8oo3eGrir16xHIT+tfmNXpMQSZ1YODbJB+VNoEz8AsrH0U/lySZ+4h0+GnPxc4DsuZRhH9EhCaRcKUP6xI7RafXoL16YgEby2T26ZmcvO0F3xduLM+g7+ScL+En3zXvKeQ3ZNmdib5Rh//gIek/PjDMbx67uuuuumf9sqDkG+wESMHSxnXhih81T1OGiN2Se7JszoYsM0VuLNOwIW0qOwTPq1n45luZifCz5ppPkNsDW6hN50h910EuyMgjoDZljo8yx+NDQXfrXtrH4po/kVb9iwaANvKXf+G/uaB4boJt0wDxQYhzdxkC95pue0QeJNz6E3VYXe2Mcy3mo8TDBF4uYB5Z+Xh30UMxhAY8P5BOB/rHpaNBfz+urJJKE6Omnn57LAZmi34GgQ2zBT5ML+ode/eZT9dHYGne+xfP4Zb6L78ZMP421K0DvxQjoY7vUGSAjbBpfYV6sTxI1bITEiuRIaUO6gF92uKMvdATP2KAyDtI+/xJyhVb2Bf0xJ2d/+Fi+AD/0VyyI72Is7aibrIQdR7sYjf8S9/DB3q/snnJk1hjhERroI3tO7kMf2EzywKfEuOqLfIS60ESeyKYYir5JyPJNdBzd5MzYu6fugDb1mczwR9oUf+I9v2axSV/EgGjQD/whp6WNQbdFAe1JvNHZiRCLi+or4+YSZX5FP/CKXLFPJfSffTEOoc/Gmu9Ca+gBdMXNxlJ/Qp9KWyFOwh9jSRfE/ewc3qEpTjKICdAb42qMSvCd/L8+GytyQwbpTJlT0hc6wfaEbVDO2JONEmIT7YoNoj00iSUnsoeDkPp+V/qIXN/yODEjicCS0f0wTJlRoautUbQ/U/WOAkEHY26bLUGynbqcsFZUVFRUDI9+9j3uD2v/R+EnuuqYqN6ZarcLk6VvOvUOwmTLTxXD9q2r3PyicRAmoqHf96OkPeqaSX4M6gcM20exlcSZyZZkRTnRNbEQdwnkTbBNrvslGiYDE3G7KCSR7cK0y6AfIhFo16CEgB2WbQzic9d3g8p3YZjyk61zccCo+WZybBcV+fHDi2UCODA/xqGrjbg3qP1R0FbWMWx9XeVmgs7JtgOSxJIYEjoSOyXsxra7ia2II5OTwTD9kJSIxEwbXc9LVkn+sZkSU+XCiMSXBIfkm11vEtPTwVTHocRk6+gqPxU6pkN7PNtVR9d4DdOWXWkSgE7SSNL1WwwNdNU5nT4taAyS82EwaEymiunUlZ6bJxE49Z5NgGEIHBVDhkFXW6Nof6bqHQWCDitT3gEhK99vF2VFRUVFxcToZ9/j/rD2fxR+oquOieqdqXa7MFn6plPvIEy2/FQxbN+6ys0vGgdhIhr6fT9K2qOumeTHoH4M+q4NOxbtxHFUxzE1K/hW7+1QMXESezkJYlfAKJKAYALgspPA7gfJvkGI8nYfxE7NEoP43PXdoPJdGKb8ZOtcHDBqvikbstBPZubHOHS1EfcGtT8K2so6hq2vq9xM0DnZdsDOR4k+l51jdkyxSU7i2QUosdbeXTUshunHoORI1/NO81nAsONPUsmxcTuv2EnJabvVzFOnmwSEqY5DicnW0VV+KnRMh/Z4tquOrvHq1xZ/QZ7s2LMD0Y4+r6iYKAkIXXVOp08LGtNJAsKgMZkqRlnXjCUCKxYO2NbvHQm2rDvqEdugKyoqKioqKioqpgZHZ03Cvc/HO4IczXJ8y1Ekuyj8qEN5LG9UcJzMESM7FSaCMsp6pmLxRSSDXf5fMftxwAEH5HfCx1FPx0odNfZeNe9FNPcb5hjn/ILjx95N6Z1s3lPoyKTjtGi0cKIvXqdQsWDBZ9i16Risne6OYPtRKMd8KxY9SCnOyNHgioUD3tFgtcWRFUbYtuuKioqKioqKiorpw04WR/QcfYuVeu8bMjk30R0l7AR0vM7OQxNp7xfqN0GL91s5uuw9kd7fVSdziyccvfR+SJN876Iqj7FXzF5496MdgMZVgten9zR6V5xFiYVtJxab5P1xZNEO5XK3lPfbe1+kfixsdC9OwH/2wnv2vP5C7sA7FUe1q71iwSLp1vx5R2DFgkeXMa0GtqKioqKioqJi5lFjrooFjToXWDQx28ZwGHqrXFZUzCySfs2fdwRWLHh0GdNqYCsqKioqKioqZh415qpY0KhzgUUTs20Mh6G3ymVFxfxFTQRWVFRUVFRUVFRUVFRUVFRUVFQsBqiJwIqKioqKioqKioqKilkKxyrbmM69hRnT7cNs6+8osTj3fVFGHdeKqcAe3PqOwIqKioqKioqKioqKilmKyy+/vPe9730v/3L1Ntts03voQx/a++tf/5p/oMEPNTzvec/rLbHEEr1bb721d9lll/We9axn9dZaa63eE57whLEaZg/8munBBx/cW2WVVXrrrbde/lGDyeA3v/lN5osf9Hnyk5/c+z//5/+MfbNo4O9//3uWhy984Qv5hx5WXnnl3gYbbNBbfvnlx0osuvBL6bfddlv+1fb111+/t8466+QfIlmU4Jfg/RiUH17xy8t+EKqiYiI8pL4jsKKioqKioqKioqKiYtGBX5P+xS9+0fvtb387vkPohhtu6H384x/v/eQnP+n9v//3//I9yYP3v//9vc985jM5mTAboS8//vGPe3fffXfvv/7rv8buDgdJ0auvvrr3iU98IvPKr+0uarj++ut7Z511Vu9Tn/rUlPk0W2E8/Yr7j370o97vf//7PN6LGiSyzz777N51113X+/Of/zx2t6Jicqg7AisqKioqKioqKioqKhYh/Od//mdvp512yrvCJAPtjvrnf/7n3hVXXNHbdddd827AAw88sPec5zxn7InFA3fccUdvt912yzsjP/vZz/Ze/OIXL3I7Au3+k+TcZZddejvvvPPY3YpFBXZ7brTRRr399tsv6/Jkd8RWLJ6oOwIrKioqKioqKioqKipmKYZ5J9i//Mu/5MSfo6E+XVA++4hHPGLsf/NimPonwrB1TKYtZbvKT6YOfPmnf/qncb5EEnCYOibTThvDPjudNgLG9WEPe1i+RolR0LY4YKb4FPU+8pGPzJ+O+pNnmIk263gv2qg7AisqKioqKioqKioqKhYQ7N666qqrel/72td6RxxxRG/FFVfM9//7v/8771w744wz8s61HXbYYTxx9e1vfzuXd/Rx7733zsddv/nNb+Z3BG688ca9ww8/vHfJJZf0/uM//qP3ghe8oPeKV7yid8ABB+Qdcdttt13vjW98ox0i+fikI8KSCtp4xzve0Xv+85+f2xgESYIf/OAHvZNOOikfVZRYUx/6PvjBD+Z3lwW8s85RRvRox7Pec7bZZpvlHU0B97/1rW/13vve9+Zn1Oeo51Oe8pTeOeecM57Ycgx6n332yX2y+22FFVbI9z/5yU/2vvjFL/buueeeTI/6Ntlkk8wP7wL86U9/2jvqqKPyLknHi1/2spfldwxuueWW+Z2JgPYbb7wxv19Re/rzute9LtP61Kc+NdNjvD784Q/nd7NtuOGGvb322qv3t7/9LdO70kor5T7pv/c0ljj++OPzjkyJOmWNnV176gb0uv/973+/9+53v3u8jGTPmmuu2dt3333nKVcCXT/84Q/zuxNvvvnmzN9lllkm7/jUJ7KB7pe+9KW9j370o/k9i6uvvnoeb/Lh3XruOzIuUUr2Vltttd7b3va2LBcBx40dPdbHiy66KB/B1ffHPvaxedepXajGkExKWKGfrG2++eb5nYz94IjrV77yldy+utXhXZbq0N+DDjoo72IN6KMj754jK7fcckvvMY95TG/dddfN747Ea+3aOed7OvT4xz8+1/erX/0q9wEPl1pqqd7WW2/de9Ob3pSPzN900029v/zlL73lllsuP//mN795PIkeOPbYY7O+RiIdr9/61rf25syZM37vG9/4RpY3ckhXf/nLX2bdJGe+Uzd+kcuAXbyf+9znsnweffTReadfW4Y+9rGP5fb14WlPe1rvmc98Zn4n6Dvf+c78Pd0477zzspzRNeP6+te/Po+jshDyY2yM4ec///neH//4xyzv6F111VV722+/faaXXP3bv/1bpufZz35271WvelWWTfIB5H2LLbbI95XBlyWXXDLzYf/9988yNOqEdMXUkMZ8nh2BRuWx6dor/9nr3Z+cj78rKioqKioqKioqKioqZhgm1d73Jbn0r//6r/lHHUzIvddNUkDySrJh7bXXHv/hA8daL7jggjypl+yQoLn44ovzxF+CQWJEosTfEmmSCq95zWtykkOyxX0JQMkAiQ5JiGuvvTb//yUvecl4QqML6FX/hz70od69996bE0cm/+r60pe+lGmXzJRkkSSSxJPg0N4Tn/jEnNiSmPLuOklHyRAJj69+9as50SGBIrH0uMc9Ltfvvj5ITKDPvR133DG3IxkoaSO5csIJJ+Q2/ACKRIe+fuc738nJDMksSVHt/vznP8/38ERyQ+JIH9AoYakfkkpoQr/kkLbQii933XVXTnpIOhoX76RDl6SqH6qQZNOePoDvJVskaCSuJBQlR9AmMavOF77whZlmScBTTz01y4MEJ75K4CmHn2Sj6ygzOdB3fJCY1T/t461kqSSs9yJKkv77v/97ThIZIwlL/XV83JFTCVBjhCZJaHVJ4OExnH/++b1TTjkl80VdeIQHeCIRKRGFB8aWrEqAuZSReO2iHfDsyiuvzAk7daERz9VPjiWq8CKS5F//+td7F154YeaTvuq/RB85IdsSh/j82te+NtMqeSZx7kdiJIHJMJokfcmb8ZCwc9/3+m18JLrUiQ40BZ+MKTlDo/7pLz5KquqjtugjOiOpTH7x3X28w/voD6BDMlufJOuXXnrpsW/+AbyQBDXWvjdW+Ep+8P4jH/lI1mM8oD90zTP6TX4f9ahHjfdFudNOOy3zz306AMaBPOu7xCk9ktSjh5Kq6jIW2qNLZNOY//rXvx6XBzQaU3Kj3xULHkceeeT96SNyfSf7R1bQvk/XnUmJKioqKioqKioqKioqKuYTvvzlLzdpIt4cc8wxzW9+85t8789//nOzww47NGnS3ay99trNddddl+/Dnnvu2aSJfXPBBRfkvz238sorN9ttt12TJvb53o477tg88YlPbK655pr8N1x11VXN0ksvned+RxxxRG4D/vrXv+b6XvrSlzYXXXRRvtcPP/rRj3I7D3vYw5qbbrpp7O5c7LTTTs2jH/3oTB/84he/aJZZZplm/fXXb371q1/le3D++ec36623XvPOd76z+fvf/54vdT7iEY+Yp5933nlns+WWWzave93rmhtvvDHf++Uvf9k8/OEPb7bYYovm1ltvbX73u981b3vb25rll1++ufzyy3MZuPvuuzPfNtpoo+b222/P9+67775mk002aVZYYYXmtttuy/fgsssua5773Oc2b3rTm+ah8/7772+e8YxnNC960YuaT3/60/nej3/842b11VfPPHzhC1+Y74H2dtttt3z/c5/7XPO///u/zX//9383V199db73jne8I/MjcOGFF+Yxw4fAmmuu2TzykY9szjzzzLE7c9vbaqutmqWWWqr57ne/O3a3PzbddNM8jh/96EfH7jTNwQcfnGkw9mX//v3f/7059dRTs4xtvvnmmd8B8rHssss2r3/96zMf4Nhjj8314P9nP/vZfA/IjLHz3TbbbDN2t2luuOGGTMvTnva03C6edAHv3vve9zYPechDch1nnXXW2DdNc+WVVzZPecpTmle+8pXNr3/963zPOK+66qrNYx7zmFw2ZB6/P//5zzdLLLFE7rP+GfMNNtgg17vWWms1X/va13JZIFvu4/kll1wydrdpLr744nz/Pe95z3ibdNS9XXbZJdcZIJdoedKTntT87Gc/y/eM/yqrrNI89KEPzXX9z//8T76PnkMPPTTzFS9LnHbaaXn8t99++6wPbUQfr7/++kyH/v3hD3/I9x544IHmjDPOaB73uMdlOfu3f/u3fB/IpHE/6qijmv/6r//K96644orm1a9+dZbf6F+AvNOlkMF77rkn816bxjJkQV/nzJmT77uuvfbafF9fjzzyyHwv7EDFgkcaD6eAY7yeUd8RWFFRUVFRUVFRUVFRsQBhB5rdbXbY2P0EdvXYWeM4oR04jmGCnYKOBtqN5Mgo2I1kRxnY4WNXk+f9346o+NVYf9uV5MjeG97whrzLDLTv+KZPvzQ7CI5w2g237bbb5h1qAXXbnWQ3mV1Ddi3ZFRS7oeysCjiOa3eZnVt2IimHTruc7NIL2LVnl6BdaHY9tWEHkr7aaffyl78875AKaM+RaUdeY7eTnY92faHVDkHzY3TawWVnkyORdnoF8MPxWscj7XoCfFaP3V+Ok6oL7EBzlBT8OrNdV3feeWfeAWZnnj6XO8AcCXYE9tOf/nT+xWe7wXwaU8fAA9p517velXdmXXPNNXk32SDoH3mweyvgnn45XuvIcMAuxtNPPz3vFp0zZ848Pzzhb0er7Wr77ne/m++pF4w9eQX9t3vRONuN6qhqwO5SO9GUMUbxfBd8ZzwcZXacO2BHo+Ot+k9m1GXcfZIXfZqb55irM234zqXfjuQ6Eh1wvNt9R7zRHsBzR2mNM/my4+/cc8/N8mVnbikjdED/7YSzi1Jb6PNpR53xxBugs44v+44+2+0ZIIPkxg7V0OUScQ9NoK9kGMin3X30b9NNNx3fOQxkia6ffPLJ4/yxu8+OR8fayXgJuyjJTsg7sB/0wJH8KG/HoePJ6DrxxBPH9dM4rrPOOnknqZ2TYXsqFi7URGBFRUVFRUVFRUVFRcUChEn1yiuvnN+7JzEFjgpKJkmk+F7SBhxVlVSRXIv3rkksDAPJk0jMlckCk3nHAe+///6cxBuEt7zlLfkdZCb/EikSh7vvvns+6njkkUeOJ/8kHF/0ohflxKBknHeJScyB9hzljHfzSaK5tC35JKkh8QPokoRoJyxA0sGxRt9LUEr0OLYL2pB4kbxBJ7T55Hn17rnnnjkx4nnJG8eE1Sm5IUEjyVM+6zn8i0RIIBKOyrovEeIosyRljFXAEVI8kuSVjJL0lQR11LsNfPIeNsdQy+TRsDDu+mXcy+O5juGq83nPe974O+QC+iYphb/kEg8kuNAsYWhcQD+Ntz7jc5kk05ZLMo384ls/BH+9o45slHDUWjIVvcFbfSJb+oSuiYD/ZRI0gP/qiLEDNKsTzRLzeOFXth0lJv/giDBa11hjjXxUH3/xCNDmWK5kNBoD2sBTyUNHhiWfgc5LNqJP4rAcozZKOQzZc5T59ttvz0lRVwk66N2QdFvyUZKPvJM3CV3yry9eS+A4sP8rW8q1/jhqTkcD+OMy9uSBnIDnyIg+sF9sVcXCh5oIrKioqKioqKioqKioWIAwGbcLSTJA4sjk2e5AyRlJJJN/u43A+/lMwE3aA2VyYCKYqJfJiYAkjR1DXbuqSkj2SGjYpXfIIYfkH7zwbjo/qhGJPYkDNEoOSA5KmHjf4aGHHpqThn64xA44ScOAH1zwww12In3gAx/Iu+DsGHzf+96X73Ulkex0syvMbkY77NTnx0bQpQ3PSvCVSZ4S+CZZKNFq995hhx2Wf3DDu9Z8Jzmifn0pEyPgXjthEzRKAEoK2Q1lPO281E4/SKp5x5pEqEQM2v0ogwsP3vOe9+QkmKRr7BidDPRFwsa4h6ygNXZISoZ18QhfJLjsOFMO9Lssq7648EM7AXLgvk9yFW0PgvbakITSroSXOmIs3Cvb60K0icftsr4LvqAxEHRLmoU+2PVnJx3Z8uMcZFTSU5LNu/DwEz0B9UoGlvUCOiQ2JbrpDUgwKmcHpWRwWc8gRDnv6zM+3vtHfskL2fFuP5/eIYo+yUL9Qrf2/aiQ8vrC5khCSpy3ZTX4VMq7e9E338WYuB964FMSuGLhQ00EVlRUVFRUVFRUVFRULEBIBNp9JjEjGegF/3YL2T3kGK8Jv2ODEkt+1ECCRgIi0E5SmYwPQjs5EVDPREkIibVjjjkmJ9kcl5SgcnTTj504hihRaPIvCYAOv0zruKdfZkW/ZIVfdZWEcGxWQkI5xxrPOuusnAC0I8wPZ5x55pk5UWGHIJ5A2VfJNn872ioBaNeW3Vt+DdWPY3jWj2/YfRUoeRN1OXJrl5QfNnFJDPkxFH1CF560eaae9r2oz44qCSR8sNsrdor1g3o8I9EVv5hrV6LrkksuyQkj/bJzL36EZCpo0xtj7X6XzOiDI9vKRd+i3+3yvnevqx7fTSRXgTaNoM6gpURXW/3Qr4/udbUJaLa7TRk/ouForAT4DTfckL+TQCNfdgV2HYHtV6/dnWTDuNITv2IsaU7fJwN8VY8jwpJxdm7arRvy49MP1Ujk+oVsSW3tOdov2WynLj2R4JNwpmf6IhkbybzAID714+tkxr1i/mJGR8XgEyCGr7z6CdCw8Lx628LZD0HHsOVHgVCUUIqShrgXcC94E2Vc0+VTF9SpnTYNFaMD3nbJedfYL6oIOZsJGR4lSr2czSj7UXW7oqKioqJi9sFE3I5Ax03tCpMMsgtOclDCz9FFu5PsBrR7yK4dCcJ+iKTNTECiwXvtJAIdX3ZUVWIQfY4Cikei/fh89atfnXcl2dVoV5IEmx1MdlfpayRRJOAcOXZPOcd9vbNMgkLSUKJUwqMLkqNo8p49SVS/YGwnouckCMWldjqVvMF3fbALT7JQgsQ7+CRPvFdNXIW2ycZXkTjzqc1hYzQ7wiRN7QbVD5eju3jhKKfEK16OAugLXuBNF33GEz/KsjONrvlD7Fp0BBUd8zPeJZP4L+lnfK666qq8e1TyzvFxyUlyORn+kGnHhiV+ve/T2ErwOl4/EdrtxNiQMTtuv/e9780jO2SJjEt2O3ZPzh1l9p1fELcTla54h6VkK3lf2OdwFdPHjCYCCZ/MsvP4zvTH1lmrNYGpKLHs9tve9ra8rTzeHTEIXm4a28WtyMy04WAI/Hy6n5+Pd2xYKaNc3jvBwQQ4zJ133jk7Li+PVebtb397VtIjjjhirNRooK2jjjoqr0Cgob2iUjF9GHvBkRU7q0XlOxEEOlaSFnVwQgIuzs0qbnnkY2GD4xU77rhjPspCV+dnUDFKsLXbbbddPk7jvUEVFRUVFRUVsw+SUuYAEkcm5nb3iFFAbOn4ofmF+Yx5g7/biFjGLiaJhVFP6CUKHE2VHJGcLI8QStCJfZWJ5EQ/iFkcrzQfEYPFsdM27IAzJ9KehJT6y3oHxW4Sq+ZVkiuSIWBHlN1OJV/0R7yqL+335GnLe+LsqJrsziaL4nY2osN81HFh6KJZ23aDGVs7P9vQdz+aYd4oGTwK6A+5MkeXFGofOTY25rDGVR8cBxbnzxRiXCVx28dJ8QRvvEcT3fMzZteeHXd4gV/tHZn4FDI/LCQ09UVSTvKafJDTYXYEOlost2Jc6A3Z8R5APDEnwKcScgB2/llUcLTZjmPyzEaYr5XHfY2xo+zmtJOV94rZhRkbXStYJ5xwQu+6667LL6Hce++9sxEngBdccMF4kmQyChMg3LLaDFY/p1HCSobyrmHKTxdWsKw6UbJwMgyGF4t6Sa73CwCl9CtYFF+C1Pl9ZQQAEp225Y4SaEGTbfYSqDXTP3owxN7rQN79kpZjHhyH4wlWjxjWRR10WrCAB45SdL3nY2EBJycwlBAUcMzPoGKUsHJnpVKQFEFmxcKL2SpnJRaFPkwHw/a/q9wwzy6s/J0KXfPrmfmJNn3zm95h2utXZkHwdtS0LIg+zC+Y2DviKjaxq0dSKn7V148LSLxZzLeBQEKiH4JHPiWjHDmMH3aYLv8kCtCkXkeUy915ElR+1VUsok1zDTudHPX9+Mc/Ps/cw5zMXFBiyQ8Q2BllJ5xfMS0TUpIUkiXmTfotsVb2wTvYJOr22GOP3rHHHpvnOiUklST58A4kN9ChjvixFAlVfZIcifcwgj7aBSbG8pzEyWQgtjSGfgHX3Ng7Es1LY/5rTutXh/fdd9+8w8wvDuuv3ZZ+qTegHju3zCX8mET88MkooC7zTrtML7300hwbB7RpE4P5eySoZjIRGIknu0UdPw8EbeZZaMW/maSjDfJCnsmJcWlvRPJrvDaC0DH6gb5h9AxP5QXwmFzj82SOfUuOR3nj6Og9GbEhowTavPOSXtpJLAlJ9ulfHLcH8k5P8d78VV8qFl3MWCKQE/D+B8bPOyCcQWegJQfsEGToS0M7GTACkguUbZhEIqOtPEcxk5ntUHgOyNZbymMLM3BcXoBrVSpeoqsfX/7yl3Mf7ObZddddcxk7F7faaqt5fvFnuk4b8AHPGDJtD8O7YTAK2uYnZope9eKx1RxJXTsvOXMOVUKcs5+fBrXs5/wcIzpmVcpLah3HoHvDtD8/aQwIXkudmK59mEofRtFvdLNvLkFBxcIFAbxJnUBM0nYUtlcAbJLIz8Z7jxztsCPUjvRhA2TBrUS4YN8EqJ886oNJiqNTdm6Myn+UQItktiDWRGlB2IRhof9sut06JsKC5y4oh6/GxaJf+1f4Ap7HV8eM7DiYCf6OAuhyBPCSSy7JC1wSEib5eKB/5ERfxHcmvCb6g/pijP2CId1w3I18kd2Frf/8uESAmM3/2/T5WyLCONuNQZYtVpvM45MLz0xkva/JJM298847L/+CqgmXT3+77/soW9bhhxXwq4s/2rRjiE0gl/146L6Ei3Ez2ZuJybRxJff4xU4FLZI7fn01Ehzus1/kR59tFGAD7KwZBM/REzLmk9wtKuDPLabSM5N0R3+NLdi1JQkkqWWx2WS+BH2TLCv5YdIvxpFouPDCC7MPEpv6VC7qDtDfdh1d8AMar3zlK/O4nX766Vl3zzjjjDyG8cu4Fr8dedSWTQjk+6STTsrHg8m3o8Q2aWy66aY5ASJGVp49ME8k706B+b9dkI7DmhuJddCpvyErIf82WCjvWC/a6BC9NPcyxyI72ol3GKLFnE38vs4664yf6JE0UYeTLXZmStYoQ789R2+0jVdtHoZOKedC7/rrrz+ebPPDKWEHzJH1kU6qB0/tkvSMk0RhF52mQ4+TZU65DUoCQ9BWboDx/xj3EhJJ2nTk9Zvf/Gb+xWX2ytFRsYE43o/BRJvqdpV1A/rtjFN/myfuadu4DfLtxsfF3rJ95BYP8ELiysm52AUbsupqwxhoE43RXtDtuRLKdcm8PqA5eKn/NvSY58tzsD/k3Xsk2X/0KSux5lO7QV+/Ptvtiu/iCZ/t3aj9QKclz9lXO/3EcXa6eselOhynJ1tkjHyRc3Lvh0NsWLGbkG0h12ScvJMzdfFF6jCf0Ff040XwoRxb/cJjPG2PrXLKe64tDxULD3gRo+a6Mw3gSJAMVZMMXpOCgLE7c5ECqCYZl9xeMtZNUrqxb4bHxz/+8WaVVVZp3vSmNzX33Xff2N25UN9f/vKXfD8pVZOcZZMMeLPqqqs2L33pS5ukqE0SxlzWZ1LwJgUmuZxnktPN90oolwKVJgVqmX7/V96lfDJ6YyXnIjmg3L/99tuvSYrZJGOU60hBUZMmAeN9Ts6u2XjjjZsXvehFTTLwuV3fpQlQLqe9EknB8v1oG736Gv1pQ3vKKKuP+LHTTjs1yeDnMWjX3wX91cdo04U+tJRISj7Ob5d2tV/CM9pEs74+8MAD4/S53MMrbaLXdz7LevQVv7WFV2UfXZ7VTjI84/d8j28ln7SlDuW1WUL/jLHvwPf+Rq82Q15cIS9Rt8/gRchFCmqb5GCbZHSbFADlMupRBv3JgOZyAd+rUzvq6ocoh4aSB/rarhO0Wcpu8KWEOvEObcaq5K92PN+WdwgeKY/mqEPZkr/qV66k16UfbXi2LKf9GJMSxltbZX14p78T4Vvf+lbzute9rnn605/e/PznP8/Pxfiqs6sO7bXlzv/JR0B/yLm+toEH+ub7UgfVW+qET+0M0480MWxScNykILlJjjyPf9CmHePRRjnW0V6Mme/aUCf6ol7lu2Qt6kR3m09dtmNxAJk67LDDsl+4887RuFm6wMcutdRSTQrc870U6DXveMc7mhQwd+pUF+gr/5MmmM2tt976IHsY0IeTTz459yEFvmN3Rwuy8573vKdJk9Qs0/1oWVhw7bXXNm9/+9ubDTbYIMt6P6QJcJMC7uYtb3lLc/PNN4/dnRd0KU12mjSxb0477bSxuwsn0qQny0GaJDSvec1rmm233bbZfffdm3333Tf3g93bY489moc97GGdNrAEOd5kk02aNIHKdaYJSqePWdBIk//moIMOyn6cr+jCpZdemm1wmuTnPpx11llZP9PkK/MKP/TRFff8XzwrHnzZy142zlffR9k0KW7++Z//ebz8EUccMdbivKDLV111VfOv//qvmdZBOOecc7LPwPsuvzpdsPNpgpr5tfnmm4/dbZqvf/3rzaabbjrPvTSZzn5Y3/CIneHvJ8KFF16Y42f2aCI5m03gf+mRsXnxi1+c7Xr42TQpb973vvc1j3/845tTTjmluffee/P9wPvf//5mjTXWyPoXvvaGG25oNttss+Zf/uVfmic96UnN9ddfn30G3u26665ZtkuolxybL0yEL37xi82SSy7ZLLHEEs3DH/7w5lGPelSWv9/97nfZ3r3kJS/J9AP/YtxDxkOet9hii3liFLECGUCvOpV76EMf2iy33HJ5ThXgS/Vnhx12yDY2QL7YE8/SIzJlTmouWIK+vuIVr2ge+chHZvv87W9/O/OdP6S3nkffCius0Jx++unNeeed17z2ta/NeqN/P/nJTzKv3/CGN2SbUMZN+KuO/fff/0H2oosHXTotlotyYQ/wdlhsvfXWufxHP/rRsTtNjkPYm6OPProzRjBH3n777cfbxXe6eeWVV46VmIvjjjsuj8eHP/zhzDPgr43DU57ylGbPPfdsbr/99nwf2Jjddtst23d19bPx5Jv91P52222X+Ru0sINsRQn2bs0118zyWkJ7V199dbPssss2xxxzTI61xaJ4v+666+axLyFmkiegW6Us6gN+bbXVVs03vvGNfI8ubrjhhuMy5hKz0DN2daWVVsoyKPa+7rrrcq5CP4JPbShnbqifBxxwQPYFw+Cee+5pTjjhhDwOnt1xxx3HvmmybBr/knf4dNlll42VmAu6Jt54zGMek/uh3DOf+czsP6655ppm7bXXbtZZZ51cH5kn/+uvv/48cYx4//jjj2+e+MQn5rGNeY05wHe+851sZ7bZZpvm17/+db5fsWCRZOJOcjF25ZWkGUkEEviuSayJ4EUXXZSFjQAP4+zb6JcIZIQ4OMqsPxwTA8/gvfKVr8xBFiMXkwttn3nmmVkBKLFnnvWsZzVnn332PAZSudVXX7058MADs0Gh0IIyBvK5z31udryBOXPmBC+z83nc4x6XjbA6GIb11lsvOwjBkDL4oB7/X3HFFZsbb7wxB9OU7+CDDx6rdS5MjDzP0YaD4mT1qQ2GjHNVBh/079BDD808W2aZZQYmAktndtRRR2UniMYwJgx8O3BgXBj/0mG9+c1vHvt2Ljxz+OGH5/HB41122SWXC2fD0TI0DDEH6jtJS5PdAIN56qmn5j587WtfGzd0EVR79rbbbstG3t8ReLcnap/4xCdyIEUGS/4JnARQxth3wMgZDxNsiW1Bj3rx4gUveEGuK+QFTz/3uc/lSfUZZ5zRfP7zn8/jHnS4GFUOQ4C85ZZbPmhiiE5ySXY4kX6JE47ORIPcqJdMkHdO7pZbbhkr9Q+oi7PEFzIRfCnlQKKHbKCfY8R75cg7B84JCBLbEJAJqMgcHpGHpZdeOo9pqaP6hj51osPl/3jYRiQdlCEf+kmX2+Cg8FIZcoAPHHR7EaILEoGCOP0V0Cy//PK5TeNFnr/yla/MExQAPQzdKvsgGA2wUSuvvHLmSRsma2SLDZP0CAiSOcuo16fgna2YCJEIZB/e+ta35qBWH/BCO5/5zGfGSv4Dxl2ALojAO/IsaML3mFSVtsCkToCo3tBxwfV3v/vdsRJz9cekjH6yZaV+ukw60Dqb0ZUknQiSaCYX7PCogiHBqAUG40eOw9eSr0HJ4y76lReYh2/sKkNePvKRj+TxvPjii8fuTozJ8Avt7A4bS6/bicCuuoa9N1101cnGmKzwdeVCQBt8kiCc3eiyzcA2SmyIKSySThczwQP45S9/mSdFbKY4j+zwfz5D7tgP8ZJxHCSLYNLDV0gkihGmmwScqX7fcccdOX4RD7XjnwDfzw6LQ/g98hsLS3jFt5IBcRg74J5y4hq206e/8e83v/lN5slGG22UfVMswvi+X+wG6uGzJuI7WTOh4+NnKvFqEVTcIFEcwBP0lX5VsuTlL3957icedKFrXNlAsqfPox73mZKjYaF9NgE/Sl7hn9gvFu3aNtJ35MdcK0AW1EV+yGP4CHV3Lc6pVx2DbFpAPSHjcXkWXW36teMeGY6y/u9eCX1HQ1mnS59LWv3fPXSWC5Lqa9MUtqoEutDne5/q0DYexvPoC14rr2/RP+X9X91tHgZf6Gr7uy4eaLMN4xRlopz2hgW+KF/OZ9Gjr9rrknH98lxJn/6hpUQpg2U9eOJ+W66Ucc9cWF1dbYNEoKRoxBnKqy9oadPh7xiTEur3nWejryGT+lPqFPTjiz6477lSftTRljHf4zWalQ8alEVfvz77/sQTT8x9lthsy2k/6A/+66N5bKmv6C7HMWSnzT91oLkt7/hR0m5clfV/90oa3Q958EzZT8/hH1qUq1jwSHI2TyJwxs7JejeaLbJpIjp2Zy6SMORt/Gix7dmxvFEgKUM+DrHbbrvl44i2Efv5eT8oYvu1IxBpcp3LpklvPp5gC7vt434swLZYW2L9vP1hhx2Wt/wmoc7l0er/ts16waafx7dF3TOO/NqGbtt4Ev58JHTOnDn5uRTA9Y477rh8Xl+/tZmULNeVJueZPlv7vbPCVme/hmWLcFKovL09KVuuB2zx9UMfKQDN7yGwXfqEE07ILwp2lNiRnEAyCHn7uef1xVEAR0psR9fH4EM/POQhc48yOcqtvO3seKjPthw7CuSot2MLYOuxn+a3Zdp7BWxDxoek/Jk2x8kAf5KBzMcD9N3RAduV8c+LSr0jwztE4h0hjodp29Z0vE9OZPw4A146Pu1YhG3jeBdHFBy/tpUdLejefPPN83s50KxfkIxcHgd/J+OU7wXQbZyirO+VJ1OOMeCpreDG1rZsn96JQk7wDn3JoGYaV1pppd4222zTS5PAvGXb1vs0ScjveXF81pbuOCITMMaO63hXhKMLDyvevRIwtniH944J+Nl3ffdODT9nT0ZsEw/gobJ4eM4552R5cMyALngvJZ0M0CX0O5pBHvHQGKUJTB7z9o9RJIeTjyp5N6ZxXG655bK8G2vtBRz98e4Teo+P5JJMOQ5Clm2tB/UZq/POOy/rhbbR78iG4xvK0hEg0/TXdnq/MGfcHTux7d2vZjlGMRHYKP11BGW//fbL8uTYhuM3XmUQupUcWj5y6Z4xpv/BS7ru5/+1SV683+fJT35yPuLk3TRkP0BO2JfkSMd/GcxYaZvskyf1Gl/8wwt1a78fjKM20KpNNtAxALTpn/fbkNkAGUcDWTb+bCEee7cpOdE3Nog8o1e9eEJeyRb6jJ2xZHPJv3FDRwoEsuyzpfyAsurzrli2g15qf7aA7rPv5D94MlXgT4AuhR3x/lwvTecP1l577SyLZLIEH8b+pglzPh5F3tnWsOfG2ZEevOYf+AE23BjTxQD6HblxzIeMKcfWejWFo6nkSBljxF6tscYauU2vr/A9RD/0YZNNNsl+Ap/A81/+8pezPLPbwS9ywe6TzdVXXz3ryGqrrZbLsbegbFxdcJ898toBsq1O99CBZ/yHYyzxPNmlr+xC6A+7Ly7gg7W/1lprZVsXNkU5cso+aiugTjaJ3wkbyDa7H+0F2ELjyCexDY5ZOcbDf00ER7A87z1XXi+hDjavtNGgb44R4yN58J5h/ec/AE3kA83qImN8obH0wwP4V8oFGAfy6N2uxgiP2N/wkfScPcJPPog9N/Z8Dj0nz44E66+xx1P0s/VlPAPkxPGjDTfcMNNBZtGobnadHBs7bfhlRf3gV8D3G2ywQa6bzhgTx+JBvx1HdFSRz2bTtIFH/LBYir9iz/TR83QE3RNB3aUOdyFkQf+U5cf5ErbQEU2vizHGYgf3nvCEJ+Q4kiz59LdjenypT3KjDs+px/eeN/5thC/mX/GzBH4aT33GTzZNXW3ZdUwTn+iG8uwSngXEB8ab3htzvCMv6vSOs5A/x3/ZDP7PmLKfjiv/5Cc/yWPDFpArY2yc+FY0ejcc36EP5C2ATn3baaedso8DeiL2pI/4LbYUA6HLjymsu+66eXy9m40P5bdL8HV0gU7QV/ECm0kH2nyZ39C+ORSZ+KfilTJkit8VT5o/teXRdyE3QE74BnWRH7K0xBJL5HvqVq4dY6pXHWRuIqgnZDwuz6KrTb923CN3Udb/3Suh72go63Tpc9CqX/7vHjrZ1tAJ9bVpomtoLYEu9Pnepzq0jYfxPPqC18rrW/RPef9Xd8nD4Lk66Gqbv1080GYJdRinKBPltDcs8EX5iBHUiR591V6XjOuX50r69A8tAfWUMljWgyfut+VKGfeWWmqpXFdX24EYR3Urr76gxbPxPfg7xqSE+n3n2ehryKT+GMuoZxBf9MF9zxnTeEYdbRnzPV6jWfmgQVn09esz28eGiUXMGdty2g/6g0f6GL4l6EN3OY4hO+gpoQ40t+UdP0rajauy/u9eSaP7IQ+eKfvpOfxDi3IVCx/m+6gITAWOEjje10CIRwHBh4mtIF7ySTJIMCGoIIRQCqd3tgn+KQDHL3knoeI5iQzBr6ACPIdOiSHfmRwJagQ5glHBl7oEuhInEoUguBCgSuagi+FxKe9z++23zzyggCZbAhKKpC3fh8IqL8ljkiegMaE2uTCBQofJuYmLiaMgzSRMoCaQk5gw0d90001zUKdOAdMgCM4EWJID3h0goNKepIx3C/iUgBS847uAX7vaQg8aDz/88NwnAaBg34RAnxgF/WFs8Em9eOTn+U10JBzw1Nj53sQF//RPe4xPGCCGTqCnvLGQ/JRIEST6KXe0SMKa8JI3PIxAEB3GVV1t44xHaI12fB+OlLGT+NAWXgiGBbqSXCaY6kVXOEDJUXzwvheG0BibCEsS6Te5EOxKCgUEyyb9nIK+d8GETZsmvRKNLhMmskmeJRqNCZg8Sdp47wp+upQVQOOfANmkgHzrc9DP4AuO9dGY0w0OzrvO/vrXv447HHIn0YpH3hlDNkLG8AMvTdTJAmdnvPyaeNQrwU1WY7IpMXrJJZdkWkzW8Mk4kkNJc4F+TATCgeqTCYUJn0m+vtHFYRwPWvX3+c9/fuYf+tSlv8YiEoH0+9RTT8336PYOO+yQ2yXvJuBkw0TGJJRem8Sr16Q1kiQgmYRfJu6Sm3TDRMgkh45KcqiXbtAB/NVuKSP9IHljUoYeeu8ykUO7935I0AH5Mh50USJVX7RHj9BOV2LyR/71iz3UbwkjusUOSdSrUxKG/CtrzEG/yA+e0mcJBMGFJLfJ5myBMWSTyTdbZ4IqKTFdSPKysybFdJm8swuRMGPDgV5IFLtHFumXJIL/08XgN0jwWRAzvmTfc5J8eF7Cs+SB7LN3bJDJM/nxnKQK+48+QR97ynZKHAKeALlyz3iGfKqTX+ATI2HmWTIsOUFP9NP7Z8iOexYy2KuyL/1ArtDvuUjuhX0xPuxxgD9g29hLdYs/LMRI+vC76EC3hSR+Ctg1fPScpEUJ7Upq4Q/dKe1L+BH8lixXr/rxim+LHzdr+5s2on94yn+wud6lJYHO7oJ69NcYmlxpxxhJ6upf6BcZY9/1j/6SYzEMXuOV8QV9ZpcsGChvIUWdJgb6o6yxZsvd48v0IyZO+iemYuvwBW9NhPBHPfH/NjxrQTB0LOo1bmyitv/+97+PJ8X0h3xLgtML/CGf/IFkJ30APORHLC6Rbe2bKLG79I28aQNt2rXARKeHsbH6EUmWNvQndKNrnOk2/qC9nZRqQ7+Ns7JddHXVr6yxIBviRVAP20FPPaPP+kBG8C3oBTYHz7Qr9iAHZIWc0WW0kxU6pj5yyWbwGcZRDC6ZRlbwIibH7L522VAy6r1axlbbxsUYki3P+D+f53tzhRL0kV7qJ9BTyWfj7p7nLOTRP/Ick1pxEtkO24AnYko2RFxpQY7MknN2qr04O5vRJSeLArr6tbD0dRR0zERfRlXnTPJZ/BD2jp6GrpcYdT8mU9+o2tY3cZ9cA5/NdllIYUeng5kcm4pFE/M9EShYFKBIXNgRNV2E0AsQ1G2SakIfEGR4OayAURAWEIgIViQXBJkBSigxQUEF4wHGyM4lK6WCi4BJtwm9IF+QBDHpF+jFrrJSOeP/yjF46ha4thGBs8mcIF4fJAlKWN2VJBGA4wFjIjiTWJFkKCdWJvvKThSAmlQJhNAlGSKJFcAfCT8rpoI6CQP9wGNJARAoCvwkVl/84hfnCaGJoQlnJI8kBiQ9gOGXcDRWdnZJxATcs9Is2MQrvMNnnxILMdbGVpJIu5IPxjVg0mzs0Mn4Qjkew8BzVmrwMJKCgF7145mxLoNqbQioja3n9bNMCBk7gbLA3Rj7HvxfgGslu2yrhLLkw/Mmt4L1eN7uEYkwwa32yY46JSDpRwB9EoHkxBiR4Rgjl6Re+SJqgbzJO70RpKsb9N2kwqTBReaCFlCnQN0ETiJUvRCyIJFmooo2/SBTJgTuS3oEyJIEmQkc3STrYKLhOfRHAOFZL3vWt4lAdvRNYh2toH28MUk0Pibg5M5EQhJM4hrQ4J7JjbLoiN1NZJqtMDHBMyAjJt/kZOWVV862Rx2SC3asSNCWkHCW3IwJSz/gpfE0PnTROAToMFmTwIyEkN0asSssdiUCeZPokuhgU0Ai2cSSrkkalqBrkrkSt+QAInBTln0MsF/qQCuezhYYV2NjgsgveGG1JBl5loiWAA1ZngzoiYs803XyageapKt6JWLpGPmMBI3kOVmhI2xPO0FgMs0GusgeGyxZY+dYwNjyFSbIdFGiCR2SMGG/JEXsyuan0eRv+hGJsfBNypM77YZNjb8lXyJhwu5JtPEfJvfol+iR0EGHRIUyUccg2AFHriTO6RvQObTpN12kq+wuPkqQsf/uSSIYRwtjkj/0yiIJ+4WvEoT6hH78aNtfsiAhxea0acUTiy145eSAceSL9VNCXxLKeAXv2oj60K8MW2dXL1vLzhsHi3xkje6ql83DT/pnhx999n9JGj6THQM7OY21RIfvyJrEDj+PL2TM+KiDn/BpjNzDB8kh9oMNJgfsqsQJu6BvdJvtxH+LUCY0fLy/JYbYMPJQQh/RZCKkHFunHQsX/uYz+B+0GhuyjDeSeGjnM/QVf/RbskoMqD/GzVgZf7GQ5/HPwjBfRx8sMOmjWJCukAX1l76rC+InPpXfJS9xsWnGuCuWm18gQ2Sz1D2xl4VZMm3Xtz6TS3rPj5J3Y8HOk91IiuIXvlmM0y8LBeQNb9XlGe2xEeokq2RFMlE58R39NobG3//5GuNCLkO3xHG+p6d2PBtvO0MlBMl7+BP8ZmvpP3kDfVUu/LY62Uz0igElCcnHPvvsk/tjnMBYWYxke9g5uoR+yUOg4xUVFfMfdNliFXsgdhkmJpiN4HPF43yeWEaMaV4RtqyiYn5hviYCOVzBm8mA3VSSPNNFGAmTG6vFjIcgsoR7Aj0BniBaMKG8QCiSEgFKaDLNAAkWTOAjcBc0CHRKCOwFniZSozZYUZ/gxf9NosskJAiEJCJNQAQxJlMCdmXRW0LSQfA+UaArkMVLibV+O9LA5ERbyuFZIOj2vV1GJi0CbDyKCXM70MJH44G+Emg12ZNkYDhjLECgWxpN46C8ezEBAvdd6GofbRsW6I7JbTnpF3Rqc7Ljr/0yMRIBKvokBuiIHYFlP0pwlBK0yksOCHTtRAsIiAXI+CoJiFfaak/GyLOEvEm03TnBFzQpW7avTkex1FsmAk2iBf+SGW3dA3whUyYakhdRZ8kvchxBvGSLvqmvDXwxsSBTJgjK6ZukkyNDJvoB7Zh0TAR91W+0R/+NKXlDI7olGrRtYiKRYEJsnCTF9clkSOJMe5FMkXwwCTUBMSkHST+TVbppwgxskfolN9iqEnSIfqmTrvWbZEYfTOJjB3TAGEtW649x1h7aybNEXtAL6qDL9JA82DFi0ovX+lwuCoC2jEfY1DLRQU6Ma4nQw7LN2QJyJmmA1xZC1ltvvZzMdbwsktKTgXrwAf/oevgWSVz2kd1jh+kEGbKII3kRkDgRPMbiRgl1e85uZD6j3BFoPI2VBG6MjzFxGTt+j81gj03SY6zYK34bQvcnAjqAHEuc2tVGLgJiADJF90t7MAj8mOf4BDt9gDyjW5Jesp0vpCvsqvo9IyFiEVJiHF8C+M1+8PUSS/o7LC2BkGl2UJ/VF8l4cqM9/Ct9YD/QUwsC5YKY+vh5iwqeZ4fodLl4ARZO+AKJSDzRnjFma+g6PgPa2HfxAj6RNQlFC10WEkpI0tgJzOaTNfTRc3T4hEjWQPhsZZWJxdAuKMu+Kqd8yLu/XegsF4Mkw40Tu8segz7SRQuR+m03rD6TZfphZzag22IeuWYnLeoCu28hCC3smM8uqM93ZM6EzUIPGx8XuymRxWaiPezgggK+GBf+hu8nU7Hozf+IfdGtDFrJLvkga+GbAG/ssve9OJOc44PLjnM2ENh2/o5PiJ3n5Ev9ISf9YGyUI4vqIev0Ba9jgSkWPCWE234l4Fn2hazzV4BOY+WZWFDWD3bQrnY0g2e9noa89fOzFRUVMwt23YkWsaoFpwVtR2cK7JQ5i7ienbMAX1GxIDCjGiYYCpgsWVkUvFp565fgmCoicOxKyAhcwpgICkza3LOqLHh0rKG8BBF237hM0KM+n+261SuAFawIJEaJaEsSzY4kxy6sqAadgmRBmB2MVs8FOejRR3xoG1B/t+nvguBNm9Cuo4S6tKVMVzn3TFKUKWUB+tHRdT/Gto1Bfen3XVc9w0Kd7Xr9rU5JOEHqIJq6IBD3vEmYZ0108N/kha7047+kgcBe0kzgbTeEJB25MNmx6wME15KFJk92CrblRxDsvsDYJKxEV1+0IVA24YrEs9Us9ZuMda2k64NydESd/foEeEH2JD7sDEFj0It2k2MTAolA7Ztg452EsyNgsRvOJMDCQyR+h0G/sUNT0GyHCb6bWEjc2Z1iN4FdLSaX5YTHxNBOPM/bgQcmmvpmEqZPwM6o39E2dUZ/XRKDdgGbHAsWyFgXtAHq6epH0M9GoQHs2rBzsmzP2JI99sQEXcLIeEhwSoCSrbK8JLLJL7CVZCjaQkebFt8pM5XE2cIAfgPwSJKJ3pjE2pFkojwZHxB2mp6XCXQ8cuE/+SXn2pCclcQIkEGT5X5t0n0TaolGOhrHRdEsaSaBzT6H7ASMjXsSACXYGfVFImAYlHV7zqV+dg/9Egl2aHX57X4woZccR4/duPqDB8aE/tATMmsy77UZbJbEBv+Il5IhknMB7XoOLzw7VRgz9bMBxjRkBSRe0Cf5bly6ELxCi/6VMDlCH30EO57sYLPDLWykT7vn7TCw61j/9c1z5KSMuULGxBXkDP88Y9dWGROxPxJDEuCx+DLsOE0HeCHZ217MZGMkFvGHzAT4Q+OsL5JQaHQZ6zLxHGOi7yWU1WYpr21ErKNOOyb5XnY9Lsl2kzl8U9+wOjJTQAO/ISGMj+1FVv7UFf1i8y2kiQdKmbKzzwKARDo/XoKNKJNyxoRMhY+ZCowBmeXD2Qh0Af/uEvP2SwTqi2QmeadrAf3DD3GKWA192qGnIUcxtmzxgh67iorFGXRxMjHBbEX001XGCxUV8xP9Z+TTBCdLiQVtXhztDLxJpBc3mxyPGtoTpEZQWyKCAJdyjnZI3tml4PifybBdVfFpd4+AWLZeAB5BgWddJdSpXRP0+K5dZroQ0KNBYOZIU9Bqh4hdIXZt4K9VaoGa/uO7yWMJfHBNRJ/gUZtRvh/UExODrnLqiSOV7Tb70dB1P8ZuMuhX/zD19Ot3vzqBPOlnv/qNX9fzkkd295mwkiE7Vkwk/3/27gRM0qLIH3/9f6Ky6irifS2I96KCF4oiKgiC9wUiCjrIJYeI3MgpIIggh8ihcs0o6oCIireAB6CCuKCgqAso3tcKKrjiuu8/PzkdvTmvb1VXdVfP9Mzk93mqq/qt982MjIyMjIiMzOIMDuK97zg4jHSOnx9nsRWLDHASyYRgIKM4HEJBG4EyshPyIytIdoVAfTuQ1UUvx0CAi8MrIMcBYqhz2gQVOZttI1rdyvVC96A+UKcxLBNVsEzQLegVBHSGnYCUbT/4BrYKab+FBkEpz5E72w0tOkR2wkyAjwIJ6oggimwC20TRxglFT6krBM+cU8ixEIThxMi04oxY6eSs6PPQHfpH9k3ZZp/1pW2G9GYZMOoCY6KLv675jszoB3UqSyaaekr9RybIA55yjNwb2TTlvYKv5Mk2QH2C7+1AR5cMGSfGy9IA2bLlVgBF8I6O14ccYLJsC67Ah3NAfSdDLBZFSghm2nYmAEzPGTtkdtCY7YJ+ISdlnwXP8NFcFeMXb9sOMLns4jHEdUETgS/Be0E4+sE8oe89X/aXevQNWWnLmrplkbmnX52DMH/+/Hx+Kbli+Ao4oUEwYdTy8FoQQ3BKBpj+iMws1+gkbTXuBAHRTIa1TZvb/SSoqM1THZsxFZSvLfRg2SbtFYhRR7+2xnX3obGEwAigT1sEMgR3LL7EmDQeZUQ639QPOAjqx/3tzOioy1j0IgP0pOxJ5YUOkn1lHNBB5hd0uX82EbSpqy3v+pD+KoM8oI3sOfrX9wH3lX1d6ucS/leG11QIvWmONvfES5BcFns7635pQVu0lwzo/zYv6QS0Bi8sSEX2KlkKmWJz0pW20pr3yv4PuQwoC//LPpguyK+xaxt3bAvWBgsbxlEX1K+/2+Mn2hhzT9DXvk/5g8ZoRUVFRUXF8oTRvJYRwAhhnNsKJNDASWac+iGP2QDjjAFgxbztZHL+4pp7GNAMX6uNApNWQG0JiHeBS0EHTnwYSlMZBqWxyehvGxjTQdQpy0qZjEy0Ba2ClbaocVoZaxw+dLhfpgT+lwiHfipjl9EoYMBZHOQYMZpkqLivvVIMnrWKbLVemXPJuIo+ZfSV/PA/WeHcD+MUBPC96351+I5jWMpIwOo250vgSiBCRiBexfmJw4CDRiZkIzgk25lNnGFjjyOgj9RNpmWPkp2QH1loHD0Gv2Cedg+CscNAJx+Cl7aLcSAFsWKrVjhbATzQJmM0AsP9gIfkl0NPrsl30OvXgLWRo8LpKrNFbAGzJc73AoCCOzKFnE8V266nCzRpg+Cn8mT2CL6ijW4DmSrGV8iA+wFPOU+2i8mqiW3a6McPY0h78UT/aKcgXLQ5AnICjQKw/fRK1MuZ63LCjE86hBOln9CHNjwjB6FTvCwqyNSynYzeRp+x7HxH37f1jyCBTCT6Z5hxjtausbAkgDcyU401AUFOpsxwWTP613Yx1wTNvAso6VfQLsFc3wkwCwQuWLAgyyo+yp6aTruMl348Ix/kxT30edASGEZPkRvyZjuplyxDwSaBaCjHKzrImPnRYlL5nc/mD/eUdfpfu8trZK28JpjpWBABY3x2Zpn/nQUmiKK+fjzogu3OkZWp/8zxAoMWKugjmbvaSU95Ad1OPun3sl0gyG8M+h6ije3+nKp/8U45ymvzSP+pt7zeha7FzBjTkdWnLeYNOtJ4jDHpnY4XnMejsHva7Q2UtAiaWRwypkMHxRhnJ9EJ6h2kv8cJNLfpRqPgU9vGw186WP+UwSnPjyJXw0CZ+qgL9GwZWF+a0G78IJPk0RgsQaZKPhqzdLjFnVLPezevRrZjWU6XXJGpqWR8GAgCsjXYGM6y1A4yj85B0O5B+oR8RCC5LUf0qWfHQX9FRUVFRcVcx6x6Y7IrOEhWamMb7rgRhgiDgdPq8ONyW4LvBSw4BYwihixn2JYA1zhGZfCDo+WAbI4Tg1rgwnOjGAYcfLR4biZGaDwrKMRBEURAc1mm//HYeTccU8aToIjzFdrbnDhNspmmMqQECgR2GNYc4XZgwf/hDKjLVgu0teE63suWkfUxVZBpSULfeGlLyU+GoaAAQ9/3M4WyOfN46r0tDxw7sibgzOi2vYh8dp2PV4Jcc8oFaEpjnBFLHmRvaQv5xX/16guBohLkxGq/7fCCI2R3KggQkUlZVH55z9hAb7ttAf1uvKHDdqr2tlA0o9XzZFOgj+x0/XKf844EXgQwZQkAHrSdL1ld+Gg8dwWpRwE5UIYAA/2BR+0xIWssHNESghAcaOeA2ALpProqzt4kE8YaORBkKs9yA0ETwRIBY4GrfoF59ZID/G2Pe1uAvQSE9R2+cPjIBn6W/NEufJd96Mdb3IM+QVdjHI0lLLwcdthheRsXWdAP4xg3swUBMGfEGQuCsxYqBPzmzZuXf5xBYA+vjAvfCSgLpJFh12Wi0rV+YAIv8Np5Nu0MpXFAf9L7dKfFFPQIbgdklprrpuK3ABk9rc1+LIDMCSz3gwCxe7RNfaFfBADMH/4v50P1mw/KMUhOXYu5hpz5XgDQZ9lmICjbL6gyCOZXGaj6KcYFncTWkN0X/adPI3hGx+KldpWLZDFu0Gv+BG1Cbzvo1f6/hHKMK/eQjfJe9RkrrvWzJeK6MV/aMGCep++DPouY+p/slkCD+7xgmLEYc5QgKr61xzia6eeYv0exhcYN86iFCbq/5K+gtWx6+lYAtD0frIggC4Je9JfMWPqrRDlnkQGyZS4gUyX/fGdeiKDZMDI1DpBxc49jDfgPdKC5fybQFvqAjJjLjcmYy/HL/8bqkmpjRUVFRUXF0sSszXbz58/PvzhmIudYMs5nE+qxLcbZLRyDAGfv7LPPzoa1FUWGALiXMcDJLjOGGEcyXDjqHD50M4riuWHgfsYF5zCyEUZ5PsAwAU6cQIsgp6BNaYjbFiXzy5ZCzh2H3YHyDDxZK2XbrPIL3oRj1A+MbUFbTvPJJ5+cz74qIcgiMGHrqXPcGGzOLxScCXAgBSY5enFuWzt4sjShjQxk57WFU4g+Dr5sEgGkcRmD+j6cqC7e442tovrSVkxbjsjqIAgY2cKO97I/A4xbmWfkmLOsnTIEjQ+BKLIdIF8C4bY/vvGNb8yr7cP0kaCerVECC5wLMuf/fuCUCkCRAz+o4Uw/TmzAeBWItM1NX9j+i/9+pVDQIKBfZBTBvHnz8hgVhBJYU2aMF5C1xXnGA/ydCZQrK4uTb0wYD6VThS5yw2HhUHuF7HBetI0ekW3mHtvuIvMIOLa2NPsxBdmMZWDErzEaRwJzDuzvF6ilE9ApyEqmBR4DzhjUz44RIF9gC7lMRfqvDD7qK+dBkSN9aox4Rt8JFMtILh1wfSdjKH4hnONZ9sPyAP1BvgR0BbLIlYCaoNNsA6/pAof161MZqQG/AOsXPqfS5/qP/AjiOVdO35LJNugpfUfO3U9mBUZDd8kytsjgvsi6EugzJuguTjQo3yIg/RBybk70vcByQJaScWPONld6blgYB4ICFgwEOZQrgx/MlbY/m//ovdClAuCyCM1VbRvB1nvjkJzjAdtAe8ugmHEvY1vb28EwPNFXMqtlWtK1ygXyE1lNxle/dkaZFhzIG56CsvW1+d88D+wXdMiqNC4D6rS13w4BfBlmYUf/CpLKLmQfOG+21M/qkPErIwz99NtU0N/4gXZljwv6j1zS+2wLMGcZB+YKNpt75pKtsbSgX81D5lNBPAG+GKNkzC8HGwfGsP4yL5kvjUdzjr4Dc4ptweYf84g5bSqELIcchL4YBcowZo1Fv9JOJsnhTIAeY4LNYAGW/jGmAR/MfWzXYcZNRUVFRUXFso5ZCQQKQjAeZZMxRk2uDOR4cRoZtJwMATpGG4PEtuHS8egHxqgVYEGDMFY4OwJgzu1i6MsqstVOsIRjwMhn0ISTKujgF/cEXQS2BL6ciSLQxtBk9NoKB+qI+tq0od31chsVR4ADwrlAB6eRYcEh8IoylGsF1rOx2goyL1wrt2BwwGwRlJWjXYw2ZXO4nLukDYJCwMA56aSTssPqPu2y5UdGkCAOPuBh8K4LtrkJMHqG8xtlMLSjXHzl6OlrjseJJ56Y7+Ew6199Lxhs6xfgVWxta/NRRgdDr719hRGJv75jxIF70V62wbvy3YenZds8p17fKw84um9/+9tzBgTHSfsEw2RjMIYZrpEppSz9UfZdQHlRZ5StHnVGVgzDmRHteTJn25YMlChLQEufuV/QKrI+BkFf47EgHJlFvywb1zjAtgsLAAFnQADHWOAMGIPuZ1STTUa++2XL4GnwNbL02jDWjI1w6gUO0F86x8oAZeAHZxBtsh45m87mJEPkRVCPXJJxgXOZg4LKZNB4pi/IlM/qNL6NL/cKkgtqyNwSTHWfsY0nypfVxpnohy75CvguMgq1QbvxkfzLDCPz6Df+BNXQycHC48jo4VzYTiVDE5RH15SBXkFGv9YpGCjTBW/1kf7krPlfEF+mVj+gz9jRD9oiwBdlCA7QjTLXIgjxzGc+M8uhsulnvCMTMqj0oy3PgiIgSIOPeKpd+k67la0v3If/Ibehy2KclsBL9JX6bq5D+wWd8ElwlH4gC6W8T4UYT/op5onQS+SvLXt45LpnBF623XbbPF4FlPBd3wrg0iHuDd1j3OFx6NkAPRFbgY1z2XQl2nToU/1Nl8T4MydGUD36j0waE+YlMuY+tJkb1BfjwDhVjqytoF9mpiCmoLRgukxs7VA2XdnmSRvGTbRJOQKSYKzRN/hsPEQQwrxOV5hHBUTxU930ouuOSNA+/YpeCyhsGH2OdhmvQB5Cv+G/cRe8o+stjhkf9JUyzC8CuORG/7fnkAB6fU9nyNy2EKJecy6gz2f0aaPxbBy7HvaLMU3W9EVkRHfJmHvoUrKiLXikT/Q5/UaH+t/LDgnBNW3RdjQqrwzqalPInT5kNwjMuo+OMc/o0y6gy32eDX2hDnMuHVLCYpW5Sp9otznFZ8FLOk9/mu88r1/QFGND2TFe2naG/2McBQ1toBM97osx3IbytYUMd90T8oKufvUEfB99F/I2FaKNeB1tZHuad8kN21Gfkk/9TN7xWdvMp+Y1/GUTxBztf+MTv+lBbSvlv4R2oTf6zRxuMcmCFnm1MB0y6d4AWtGh3JIvxjSa6SxjnVyVcH88B+gJOSzLcZ1MoMu7ucqWZ8+av0Nv4Yex4J6KioqKiorlHbxCP/P51vxf8j+SMfXPP/s5Aky+JmLbcgQ4ZAKZ5E2sJuN4+Z9RZ+LlFMtWsGLOcJBZMig7QPnhnMmC85nxJ0PD8xwKwUi0cAg42CZ+hgSj0f3qdC8aBYMYN4wHhgcjmvEe2QwMOg6N4IPtR4ySAMMCrQIznAnPKJtR5RlGkew5gQKGs5XI+GEB9LkmkCJQJGAArmmLICVeAEcOLxk8DDg8ZbzZ9iWgpS3BM4YMOpXjXsat5xhy6GBMcfy1g9PRBrpcVyYnVHBDhiE+KEtmEceUMwzeOR2yMxhWeIkGjoMAQgQ9ou+VycGx0htguOorbUZ7AN3qFShCM77iKRo5P+pWnv/diyecUK9oW9TLcWRUan/0P7nTJmW6zgGKX8vDKw6XMmWvcGwENfVNBAHUSQYErzidAs5h6KJXWepStjLcy1lUNhnQZ2QX72TmMUg5TpzWftBWji95UK5VfrKGTrwip34MAb3uBZmBZA9dMimCV2RRwDD60rUwmDkCnglHugT6BE3JHwcUL0uQT3KgLRyBGBMcV9l0nlUX3ut3zjl+6Uv1oV1/ycrRJnQbA4x1sodnYFyjwRh2D9rdr48EFgXLB+mS0EtoRCunKfrWd8aQgAFdpW+947W6wtkjxxwowWXyj//6PTK1Qg6VLQCjj2NMgLbgp7KVKcNTuXhIjgWovaNLfwZ9JdDqFfxWjrHvmrE2b968yYUCZdCB+pbuiR+P0OdoFAwUpNHeqI+c4TNe6hN9Z8ySeQ6ecasdrgdv0KLOsq14Rw9rT1tm5ir0H9nTr/jWrw8GQX/ir7LIMNkg+17kxzjE74DxQQ96kQ1jxNwUcys+469xol8EiPQRmTEH0V/kKWRf/cYV3SOA7ZmA9uhLNNGP7vGZTieLvhP80JeCXKHb6YyYh+kUsq+N6jT2yJYytMFY1k6yYfyrUz0y28yb2uVdW30mh2jR7n681iYypx66KoLteOx5c2cEPKPP8JjMapfx4Tq9RP+41z1e2i/IqQ5bifHb9/hmbJNf86fx5f6QafrLZ/OVbELt1U48iv4iR/qqDbTQy9qMRs9FVqHxaFyGjGi3PkYj3UeO8A1NFlQFctGiP5TrPjKmTHCNjAnwmYvwAM/QRx/qI203L9KhssrQDca2e7RRH6FFPerDG20lF+QQf8x7oRNLXRBQFj2Lv54lX/iAr+ZVNAX0LZnCYxnWZM59npMlGFm6+KEMsqFu4zf4qy+1m84KCLzikTkIj7WpjRiveEVWyXQb+pv8k72wbUvgne/RRV5ibugHY8/cbSx7ZhhoI+jX6DPPu06e8EFf6TvtIDNoQZcxrZ8E9vWL9mgvvgiYkZGYa+iath2nr/UNm9fcrC/VpxzyJMBOBvHX/MMeiOfY4ujwXPBfX5EtfUw+PFMCDXho7lUvurTDfdpODiHkkP0f/UKOXCd7vvMc3WgxjrzM1nnmFRUVFRUVSwuHHnqoLR/hcJzAwpYus+iwrV7vJ2nS7p8+MwfAqGAULE0EDV20DEvfqM8OW+7SwHRp6/dcXJ/NNo+j7HHRxwg977zzcvBu/vz52RgdB0r6xsnLrrLmEj9XNAzLt1H5W/tj9tDF29ni93TqGoaWYemdrXa1saTqGYS5xJOuOmaj3tmuZ9SyhqUnrk2X1vZz0y1nNjFumrrKG1THMPUPuscChGxSwTpBy1gYh5mULbgYwUcBwIAt/X6UTCDTD4JVVFRUVFQsT0hz4k/SW8T6Hj4rW4NnE1NN/EsCQUMXLcPSN+qzw5a7NDBd2vo9F9dns83jKHtc9MnosFVNZp3MhnGhpG+cvOwqay7xc0XDsHwblb+1P2YPXbydLX5Pp65haBmW3tlqVxtLqp5BmEs86apjNuqd7XpGLWtYeuLadGltPzfdcmYT46apq7xBdQxT/6B7ZEQ6HoNdJJOvxHTLlmXo+A5Zg7YHy1IPqEu2pAzKioqKioqK5R1myWUqI7CiYnmAbTd+1MMZig57tzLtvDXb27q2JVVUVFRUVFRULO9wtI8fznK2oK3hAnaOvBgXbP91vrbzL21ZthUYvDuKw9EHtkRXVFRUVFQsT/j/WhmBNRBYUbEU4Kyhyy+/PBuifrzFWUjOmYNhtrxUVFRUVFRUVCxvcGajLcF+VM0PwDgDNM7cHQcE//w6sKNYnBPN3nKeobMG/QCNMzyrHVZRUVFRsbyhBgIrKioqKioqKioqKpYJLMnAXA0CVlRUVFQsj2gHAusexIqKioqKioqKioqKOYklGZirQcCKioqKihUBNRBYUVFRUVFRUVFRUVFRUVFRUVGxAqAGAitmHbZZBMrPKxqWZtuXNt9X5H6f66h9U1FRUVFRsWxg1Dm7zvHd6OJL5VXFksTSlLd23XU8rJhYIc4IvPTSS3t3vvOde494xCN6973vfSeu/jMIvF8r+973vtd71KMe1Xvwgx/cu+td7zrx7czgcOI//vGPvTvuuKN3z3ves3f3u9994psVAw5mxoNHPvKRE1eWPtDzpz/9KR9I7RfiHv/4x4/1QOrf/e53ud1+GORZz3pWvvbDH/6w97Of/az3oAc9qPeYxzymt9JKK+XrU+Fvf/tb75e//GWWzSc84Qm91VdffeD2lf/6r//Kv4z35z//OR+Afac73Wnim/HDuPn973/f+4//+I/8y36rrbZa77//+7971157bf4FZGPJ4dsVcxdk6+c//3mWqac85Sn1l6tnAcbJ8rTlbGm1Z1nn4/ImBxVzD1XGln2w3dhQfJKYj1deeeVspz7kIQ/J/4+C22+/vfejH/2o94tf/KL397//PcuHFx+HvLBT//GPf+Rr3h/4wAf2Hv7wh/fucY979K644ore/e9//2x3+n82oe7vf//72U5ea621eg94wAOGtpOnAruUrfOf//mfk2XjM7uaP8Amv9/97jdx92DgmWe/853vZPrWXnvtgbzh+/3mN7/pXX/99b3HPvaxvYc+9KGzPka/8Y1v5He+r/7rgnb/4Ac/yD+aow3j5HfFcOCrsb/1ER9KvGLc4KPRJ3zBpz/96bkO8uf6r371q6xX/H/rrbf2fvrTn+YfsVxvvfWyzqlYvpD6ebEzAv3xj5Cv101JuS1XSEquSZNmkxRc86lPfWriajfSRNjMnz8/8+Id73hHkwbmxDczRxpUzfvf//7mAx/4QJMmgomrKw523333Zv/995/4b24gTczNlVde2aRJsnnFK17R3HjjjRPfjAcXXHBB84QnPKFZbbXVJq40zaGHHto86lGPavbZZ5/mT3/608TVqUF+Tj755OYud7lL8773va9JhtzEN9348pe/3Ky//vrN3e9+9yYZKxNXZwfGzSc/+ck8brTrd7/7XZMMi2aDDTZo1llnneZLX/rSxJ0VcxWnn3568+QnP7l56lOf2iRjeeJqxUxg7qFjjPPlgafa87e//a1JhmJuFySnLf/vuu9nA+q67bbbFquD/sPX2ax3XECf/scn/AL008vaVrbJPVPp9rkGfXP77bfneWA2gGfqwMPg30xAZtA7zjGJrr/85S/NLbfcMjnexymXZEL5Ua76/vrXv2a++N/L/+Qn6iVbbRkbBbPdrxX9ge8f//jH85zMrlpppZXy6653vWtz+OGHT9w1Gm666aZmu+22a1ZZZZVc5p3vfOfmTne6U/4cL9e8fN50002bT3/60813v/vdfG2LLbZovve9702UNnsgx29961ubVVddtfnYxz42Vvv15ptvbg466KDcvo985CP52rXXXttstNFG2V6+6KKL8rVhYFzgx1Oe8pT8LL9u0Dj7zW9+0xx33HG57uOPP36J6PnHPOYxzaMf/ejm3HPPnbjyz8DvPffcM8sFnozil1SMB4cddljzwAc+sNl5552bP/zhDxNXxwfzxSWXXJL1yXrrrZd9tJDVM844I/u/Mbd+4xvfaF7+8pdnOaUzKpY/pL6V/Jf7OL1WXyHSPu5yl7vk6PcwWS5xzzhXRNKA633zm9/s7b333nl171/+5V8mvln+kQzX3i677NK7/PLLcybkXII+fuITn5gzRj/wgQ/0Hvawh018Mx6QJbLnFUgGTu9rX/tab7/99htpZfU+97lPb6uttsoZhltvvfWU8mllh8yPK6N1KsS4sdqkz5Px0TvyyCPzquuSoqFi+tBv5KWU1YqZQQbG5z73uV4yvnrve9/7Jq4uu5DRnhyF3uMe97jcLvjxj3+cMxvoz1tvvTVfGzc++clP9rbZZpteMlhzBjdcfPHFOcv6Qx/6UF7RnsvAt5NOOilnSstygS984Qu9F7zgBb3k7E+2yTWZIskZzTbDsoIddtiht+uuu+aM8NmAbIk3velNvXe96105o36m+PCHP9zbfffde6eeemrO6pkpkgPVu+GGG3qvfe1re8mZ7q255pq99773vb3k0E3cMXOQ9y222KJ34okn9m655ZbMhyOOOKK3/fbb550Ht912W55vzbt2A8B5553Xe+ELX9j79Kc/nTOXRgG+sDP22muvnC1VseRAH+gzffu0pz0t71iRxSdjiA145pln9rbddtuJu4cHPW0MXXfddVkPyQK66qqrssw885nP7J1++unZPzHefE+3brDBBlm+2QVsztnOYAP24sEHH5zl7iUveclYd0+hP2xnNis9az4755xz8niJnTvDgM0kg/Czn/1sflbW3VT88Uz5PtsI/2OQ74vfBxxwQJaLl770pbOe8VnxzyAPMcZmA/p/3XXXzXbb+eefn/1Jssqemz9/frbdYi50LzqW1HivWPpYIoHAcRhbZRnDlFfeQ7AJ9DBObgi+92EHwVT0qJ+TzYCjdBmL4Llh2tIPM3l2VIxaV9wvrZhh+ve//32oQOAw9Yyr3SETtkBQjONWwiFvpRzhgfpsRR5WvoAMmaBtCRlmoo50bs/1Qz8+xvVR+VyOGcajPsfXYQPf4+jXYcuYbhvnAmaDZrJa9t8wWBZ5FxiG9lHa13UvB+Zvf/tbDt5PFRQYVFd8Nwo9gzBMOV2BKHpHwMHWqr/85S/5muMzFixY0Ntkk01GPlZh2PbQJYIdd9xxx6RTaAHnPe95T3ZU//Vf/zVfW9Loot+19nU6n0N79tlnL3Y0Cccen6NNgjWcczLTpben4tcw/BymjGHKKeVDIFawczrz5zB1sZki2DWMDTcVyBF6LViFvpsq8NpFZ1zjxH31q1/NfHjNa17TO+uss/J4GFYuh+GBBTWLhy972ct69773vfP4U5+xqD3Gpro/+MEPTtoHxo0AEowaTMEX2xjZrGzXwFR8qpg5br755hysZiduvPHGvac+9al5y6AtmzvvvHM+akVgWPB5lP4wPskOnS0oyDZzVA9bMWxLR7h4973PodPpI69hbLmp5Hmq78keHwmd6hvFJpkK2hnlecc/7aKXbQnuWrQu6W3TbmzoG8+G/uvXPvOAutTr1XXfIN74btD3gfKe6LdBPPQdfwS/9XfwZaYYhta5hlFpHtf9U9nf/Z7rut7vXrIdshr1sDXMq2Q3gtNBB7npGg8Vyx9Iw6ycEWhVyQoxRb7ppptOXO3l4IDVJllRJjirMYTx6quv7v31r3/Nk5MVMc8SRBDJdi8QckLKyLEqKtOMUUSIvTyvvgg6ud9k52yLLbfcMtf/P//zP/n1b//2b7111lknT3rg2sKFC3uve93r8uqqFVHKMSCars4YMCZMtDnvrR8o1Msuu6z3/ve/P6+wMRBN7s95znNypggw1qzMcRgNSDRaCVR21NUPIvkyCLSRQagMBhweMRycBaCd2sWY1kaTnnZbwQoeA8P4y1/+cj4/I+qVoYBOfC2hXc6UULd+87/JxIoaQ0X9jG1ZDscdd1xuo/MnrJrrHwaJe0pE3wLnUgAx6MMXZ91ZvaQ03Wv18lvf+lY2cp/0pCfl7Aq0eEaf4HU58beBZnV85StfyfQ84xnPyBPhd7/73Wxk++wlmxNvlCtr8OUvf3l+vqSXU+c+Rhz60MtI0OeM9chkIOcMOH1iNfHrX/96VsT6Q8ZISavrF154YVbceKptzvxwr2eDN/jgDBf9FnV796xxpp/wwdkkVlm1gWMRRp2xdM011+Qxi4YYa6Df1MlBBTwjP553pgR43tiwmrj//vv3dttttzyGrT4///nP7z33uc+dPJ+EDOK3csmY9pIb9wybkck5sWIuuKIMfCCf+juC7IBmfDEm9AXa8cEZeOgPOI8G78i6tqLR2LZKjh9gfBrH6jKG6AwyZwwNAt0mayr6HL2XXHLJZN8JaNAFbRjXn/nMZzItYELGb7Trt1L2jHtnvMhs1Ub0oZ88qxPK+50TRL+SS3KiP8nIl770pSznxrT66FVninz729/Ozyubc4tPeLOs4/Of/3zmm/ESvNE2fRLyik/GnXbjL92MF/qfHm/rF9lr+Oq+cKBl1cgGP+igg/L//UBeyZ+xoQ79jBY6PGBckUUya9zpEzpR5g+U/UzXGNf0MLnj8L3+9a+fHPfkhEyTAeUqk1y++tWvzvJDFi644IKsI93reWNvn3326X3sYx/rbb755llGyLMsKOdJkVtjzrihb+gU/FWuoB1aQ/ZBW+hA96Ad6AE6CI+14bTTTssySf4F1F70ohdlmj1r3nM/fW2coZEONm70G/39vOc9L48DzwTINd64T93OwsF/7aSzlFP2K5gX3EPXhI4UvFMWHSMQoyyQDaov8YH+Rh9ZkwWILzIErcxvtNFGWW+a69Ej0CPzUR10BprNTWgKmexC9Lu531zvMxlkv9BT+B7AFzrYmKeftBWdpZ2GXvOHuR8/6Qy0kCM0Klff08PvfOc78zPaoQxtIZfGDh54JvpWn0b/lZCRE7qOfNLPbCDXZC2QAYERfCADxgX9LwDnPKOQMbo0bIQ28MN5XqecckqmjUxsttlmmW7zBl6QKXMk2Qd16lcox1bAuDHHHnvssZlPdO4b3/jG3vrrr591qLHARi3l2zjBI4GWKI/cGUfkSP94Fo/RFv3qO7qaLYDO+fPnZ5mXjWu8ki/jzTyonSeccEK2v/QJnuMNm5A+0G/e8Uz5dJVxgndk+hOf+ETOOGRb4bcyyAK+4rfvtQndIWPoqpg59KFAoLFCX7T9i7e85S3ZPjZm2E2hz6cD54BtuOGGWS5k9RrbJYxjeo88Gyvo8Ux8R/+SC+MEyjFCf/D1jLuQMRmNZKprLAXMa2wONlnYYMY6G9o7WTN+Qz96kW9joITxjHbjj5x7Gefk9+1vf3vWk9pkzmK7q9f49f8Xv/jFrGPMOe2APp8Dbb7Xbv8rm+/D79Qubabn6Sdt9b1yjC18ljEsqGussyvQqi5+asBcQxeZf83JMbeg0/jXNj6C+nxHrwQNAT6X+g855JDeK17xiomri0N59AX+4je5w1O6jQ2qfvcAW908bszT61OBLcSnVBY66As6Rn8F6Foyj490FL1EF0YQiv1Dxsr60EMfCojjHVk0TsipuY0uIifxjPlYG8lV6GLP8KPoSyhlkk435+kv8koG6Wtznn4sfSTXlK2v0KVc/GGTsQ+hLFs7zfX6nlxo30c/+tE8XvDlwAMP7DxTncx7mTv4HTHHqZMssw/IJHsDtFld5nJtRKfsYs+xd9h75g6+Gx1CLul6vqw58txzz819R8bIsueMYe0a1lermJtIsrhkzghMRkre854G48SVRUhKNu9JV5+zLpKQNWmyaNIE0ThrYdttt22SIdWkAZTPiHCfsymSApkoYRHSoGt23HHHfP5fGphNMpabpKSapASbZKRM3LXofJ40WeV98VtvvXWTGJDvS0qmSYq3SUZskxRdvjcNqCZNwLnOI488skkOWb6eFFU+Sy4Zpvk7dXklhdaceuqpA896SIO9SQM7P+eVlFDzuMc9rnn3u9+dv0+KJtPgLLloh/te+cpXNslBys8PQhrMTZrEm+TgNW9605vymWzRPtfVjVf6ITkX+UyQpDCaPfbYY7EzEJOSaJLSz2eERRvTpJn5lgyOyfMDAs6Ac+afe5KzlfsrKcsmGSlNUqD5HmdvJKWRz6mL9ieHMT/bLq9EmuRy/WhFM77gm/5Oijzf4/nkyDdrrLFG5ueHPvShJinffK96yJ7zLvC3H+644458HgI5Sw5GPg9BuQcccECTDIImKeV85l2aYDJPo9yQi0AyTrIsJyWc2+repOCbefPmNWlibR772MdO3Nk0++67b5MUdT4LQn3OJtFPyTBYTI581lbtTg53kya85sQTT8w0HHPMMZP3ap/zRvS7uvWHe5KBk3mvruCB+/AVXWmCztfAeTRve9vbMh277LLLxNVFNCSHNZ9pqFzPpgmjSYZCHqdRBp4lxyKPrWRgZX4YL2nCWuy8C5+db+jcEu3Cd2WmyaVJjtTEXYORjKPmrLPOyjSkiSmXgTZtT5PpxF1NPufkPe95T5Zn8qkeL/Vqfzmu8JPsOJcmOYeZf858SU5UHvtp8s26w3VlkLF///d/z2fNqGcQkiObzxulp173utflMVOO82TI5/FATwU8Q396Br3kST8mZ6xJRs7EXf+HZOjm/sAP+g8v6DbnUSqrhD7Ya6+9ch+4D//SpN4kA6BJRlge79oM2u/skJBpL+MxOYxNMqbzPcsi8Np5PeRTH2hT9Ecyypqzzz574s5F4zU5P/lsJe3HX/cZE87FNHYCybjLukj/0odkydh1f3KqJ+7qhrFmLjGnoIVM0+Gvec1r8hwZMM6SIT45dpTt/FtniJagW8g5nYxm49a9n/3sZyfuWHQGWHL8mo033rhJDkTuZ2OFTgT9TwbRoj3aZl5SznnnnZfvoeP9f9RRR+Wz1/yPr8mozGNPG4Jne++9d5McqPwcqH+bbbbJ32mPl8/ma/Mj/WxupONdR9uzn/3sPD/Qh+YxOtHcddlllzXJWWpe9apXZTsC3SuvvHJ+hrz/+Mc/nqh1Ub1vfvObs16PsUgfJycs62p6rWt+Uhd9bq4N0A3qRF85LySnKs8h5k6fnQHknl//+tdZ10Vb8cd5POayZJDna+Y584I+w3ttKHVbP7CR6GtlkFVtc/7tbrvttpiecmYrHt33vvfN9ymfDJGZABlQDluMvJGN6McPfvCD+R72g/GiDa7j33777Zd1DNuF3eY7bTDG3KPPlE1WAuwTc0/YZj7Tdcn5yDzBR3rQnEoGnbNlvDjXlF0Tek9dxqm5pwvmwYMPPrhJDnOmRZs8H7JBhuhB9aPZPT6XstMGGkM3uN8rOa3NDTfckG0zOt81MhZ9TsbMYSUPvvnNb2bZoue1xXgzDq677rr8vXGPD+y55Njlc9vYWvhkTmRXm7+Ur53uC5r0r7FhnjBWnFNtvsOvsK/cZ5zQi+Qg+Oo6OvAtdJ2x7ro2odNc4/tbbrklf18xfZR2QKC8pp/N9eTTuW/6cybQ3/pvww03zGdat0EPXn311VmW2JPsSnITc89aa62VdQ5dXcKYJufkw73Gmvude9jVxhLkzJhyPzvIWCe76jY+6E/00o9RLlsv/DhQhzPRjL/QQfwJ9k2UHefmmbfZz9pyxRVXZD74/qUvfWkew22Yk80tzuxGl3Z61liNthnPO+ywQx57eMfGpWPpYmWzg4EdxdZkT/JhSnzxi1/Mcyn6Sz9GfxjP4e9oG93Cdmj3Ibr4Jeeff/7ElX8GW3innXbKdLF9oi72Df0Q5Ye9za68+eab8z2DYD464YQTch+V+s/cU86V9Jf53nf8B75pKWPm17ZOJ1/0VdhaaGPTRjn4HHYs+eHbmmf1g3JjPsKftu2kz9nlZE3Z7AS2MduHjqZnS1x44YX5/uCVuYpMON/yj3/848Rdi+D/1772tZNy4X42WPiJyi7luETYEHhU0symMDeaH8yXAXMTO4ItpL/Yc3S5+enGG29sDjnkkPy/MmPuZWeQu4iV4KMxow/xwr1HH330Yn5dxbKH1I+LnRGYXrMTCBSE4SwRohIMUgqPkBEoSp/hbXKj2CktP6oRCpUip/AYPWGcf+c738mBQ4OfEx1gwDAUDW4TCCjHRKd93hcuXJgnU3QwWpWBDsYVlIFACgo4Hgbsi1/84skfPqA8t99++6zUGF2D4N4oV5ApDEttF7xzfcstt8zX3GtC4YAbwAzA0tlsQ1n4rAzPMGbdL4hEObmOf8qh4AXpKFAKkTHKKTKJc0QYoAx/z+IbQ9Xkr42c1ADHxiRHOZjYI9hg8tOvnKyYQCk+E6dJMJzh6Nsu+EEXfeLHRaIM5S9YsCAb5Zwwk4gyLrrooqz8tJEjG3RQeAwFkwmDuR+028TPWTbpm5SVq+8FRzhKnNeQjdNOOy1PDuQgHFpKmGFMETOIgCKnUE3uaNP2QDgi+sBEdeaZZ2ZHnNNeGlMU/bve9a78fBha3vGXQwpkWADRpEKWQR+bwIMvZCgmdoaL4IRJP2QbyIvnOY0ODQ64pu/dTxbQwNjXXpOdiSSCgWUg8Cc/kVi8SJajr9HA8GJAlYYEQ5aOEDQIB7Mf9I/yya578R6UZdybSMNwxCP6RLAOYgyRTeOB/IahoF/RpVyGFL4yYrTXWLQAwDFiTIThLfCrHwWK+03cYMLUj4wEL/THogY+KIOsBi34e8opp2Ra0B5BdTJPN5rY9W+AgSSIrZyvfvWrWbcBZ09/oDP6SJ8bV2SA3ID6yBUjkrygRbsZxwJgDAUGRbQbf90noLmsBgPxw1zAIKNDgB60QEWXMr7D0NJ39ACZEfTRd5deemnWk8oIWadzPCv4Yb4AepRewC9zzCCYQ4w1c4pxA4xaBqJgpD4xdxkrdF0Edhj4+p+OiYUdRjJ9QoeFYSgwIeimPwVQwJgwj6JPwDKugTHhXk5TtFHwz71esdhGR5MzjhgazQ0x75BfcmMMCLaTX0HxAPkib3SlZ2NBwfMWXEL/05GCUeWcLKApQGheUgee08toESgyF3ByjSV6wHgA48MYNF68g743z6EZv9XRNUeZaxnt+j1AX0QwDE0xjtkJ6OO0uSagSWdGsE2AkL5FPzoBT9Fg3gjHjY5jz5DVr33ta/laP+hffLPgEw4IfqONPQbeybf2hg7myGiDoBLZAbKLFnN8yIsxof1eEQimazfZZJN8zSKFfqQv8JHeVAf+gr4QCLTAxhEBP2pF1wnExlyt340bThGZVh454ZTE2GIDcgLNRfrfeOD4sxHYVFFnF8gH57IMbhkneGIeiT6iT7WLg9kvuAh4bSHN2CzHuUVPgWt0hVxwtI0DzmXoavrcfdoYgT99rTwOGVsDb31PnxtP9HMEAukz86u5SH+FvYLf9Dq95hqZNpaMEddC7vDY2KHj6DvAFwEK+kxQN8YDfmiXcRpzgrnYvWyH9sJTxXhB7o0341y/hFxNF8MGAo1b+kD/kzdzVMikBQB2dAS2LdLQfXRKLFx6huwaswIag0D2LCS5l76iY4w/sogGQTt1gLFqHmHnCjoBWTVHsyndy05BL/3N/lOGV+hYOs/iJp3Ff2Jr0T30s3JKCPwp03yrXLzx2ZxMT4E+YtObP82H+ihs16ibjwuSYPSnMgWOSrBNzO3sjxhr9ALdhbbSt0EzHxXPS/tw2EAg/UV3mJfwj79qnqAX0AhsCD4c+umPsGP7gX6yYM/GCHsF/QK6+jbsCjLIXjdPmQtCPsgBmaHTyVmAjnzDG96QA1f8RXrUPGneo9vQx/YgN2g0x7DNzDvkMOYGNoG5lm0fgUn9K+hHFwqIgXaLT6AZLeFTAJtM/7sefgB9ah4w3+Nj+F/oxFPlR9CXbOCTvhOgZJ/38yfQI5ipT2KOwiO2J9rwmo8XYE+wm8xrYD4jC3zD0NPmCHYnmoLOb33rW9nPxkdBQ+UDOVCWsRaJTBXLJlLfLtkfC0kDc+LTP6P9XVJIeQuCLbnxna1MSaHmFNVF9PdyyqqX+5JQ5msgrVraclL4OU03kBRCTpdOk1hOffU5DZyc4mqrSVIgk4d4l7jLXe6SU5vVpQzp2e4H22n8CMb97ne/XlJGObU5TZr5uzbce4+JFOHklExuX0yTSE4HlrItTRzcm5RTThFOk28+ZD4pkPxdF4In+JCUZU7tVkca3DmNG9AsZRwNSSHm/7UnKc+cqp0mqbwVQX1JyeRn8V/7k5LKvPK9bWGAZlt+8E8qtu0qkAzmvAUuGYk5PRvUmZR7TtG+290WnTfSTyZssZo/f37e6pgUfd42Dsq3Dc/z0rVtgYkykiLNP7eOzqBDW/VVMkxy+rx7RkWaeHO5DhW/z8S26KQse2kSzmnryRjP1/AuTWKZXltrICn0vKVHX0A/uQB9rb+koidHa+Lqoi1n0s3V6Z7o55J3acLIW5LICtkG/Pa/fkkTUS9N6vn6VFCuV6TS6wvbmsmA7dze9SOZsmXLGLKdIk0o+f4ukOWgN02+eeuUvrDFO1LLk/GRt33ZhpQm5HytH/Ddwcy20xnnafLN15VFPpNTmMu2ZcAWZdsJ8AHwGPyPdlsNgzf6x/dPeMITJreC4IPrCxYsyH2hProJvWDMSrcnr7aoTAW6jXzQZ8FjspQMtyyjyXjI15IDnrdjJAcub0E3XiEZJnlsuS8ZepO0O3csGVKT8qZtoJ0O2E+GwSR9xo0+tR1GW0B/kt3gPTnTZ/ShPjMGjOtot3roYn0QOm1Zw6qrrppl7uCDD54cs3SLNuGz/g7+0pO2EOpr41DfPfaxj81zEl0U49IWDDzba6+9styB+cg2QaDT+oFeTcZWnkvMKcYNePaYY47J27GMPdvxyBE5IKNADm23MpfYzgTmIjp4t912y2MV9OOBBx6Y+9SW6GT45m0pZJy+D11lHJhvbBmmP5PzkrfFgLGhPjBvdAHflLveeuvlMskNfifjM/PVfBow5ukvc7L2eS70Hf0behNNvvce7YZSF7o3ORK9ZOhm/W8uMJ9pP5rMdUD/GDP6ml4DfW/+Nf4HzRX63LYpepqNAcaU/jOeyAPe/fGPf8zjFC3GV8gIxGd1aq/3GFshc3icHMP8WTvwTvt+9atFxzO0oUz2jrkoOX553IeNsd122+X5Gu3JGZs8y46chg6mK/zgh+9sU4PgrXlU/YAWfUqWQ1+ZY/SN+UFbfDZe2FTGmDpch+SY53aRYeXrY+MGrfPmzcv8B+OLrscH+iz637iI/lc/efIs/rn+3Oc+N4+R5NRObivrgnLQ613ZwF5JTns+h6/kizHkujHTb67TPvXhRbQVbLtiG5iTgh5l2kaP9gAemLP22GOPyS3c5oWTTjopH1PzwAc+MOuhqRB9VsoYfYU/2ul7dpQjINgLxgewHdmE7qcfwP3ag0/6wLN0DJllI3qF3IZdbK4kYxXjRak/bAGkc9Zdd908Zw+S83HCmCe3+toWTGOHrqZr4ZprrslzAt1nHnLsgK2GMf94xo+fPOIRj8jb5dk5UyHkOaB8MklX0SVgrPrfd2zWAN1DPtlb9BF66UDyH3om9G1Zj3LMw+Y69iq9ah6E0LN4To8p1/iK/jE2wPxiHJm/jWf3u9ecY1xDzG2DEHR5j88XXHBBtg/5vjEvA7uFnmGDGKfTQVmfuYSPw+415wEbwo92sZ3XXnvtvn6ptqHBfejiQ4XeRuMWW2yR6zj//PNzHXQMHnrOd2xMoIMc56Uv0BN27OWXX571f/g59BNfAK1eoCyyoh8OP/zwfM135DB0NNlla1x33XW5r4Etzu9CM7sItHvffffNbTBnRT+TC7EBupxNxu+D0KfGh9iA8gE/+Ex0r3YB2TBHm2OVPQhk6OEPf3ieo82hoA/YHWSafVCOAWMSb9iPgbKPIfS8+TXsed8ZB2R7xx13nJz/tctY01fa5J6K5QOzHggcBgSL8BFEA7Oc3Ag/R8IEEwPQJMiJ46QYnISSwcWJMohvv/32SeUNjCjKxMA0IQQ4uIJnnJPrr78+K4+oAwwOilWQRtArlEzA4AuFaO9+P2dPuWHIGTwmIAbTVVddlZ14E0Q4YgGOlBeHjNPWD3jnZcLRnhIGsknNQA7HAFwDhi26tJ9zT0HhUQlKREAOfygc9JvEtXXbbbedDL6BOjghFFoopGiv11SKQ7+bBJyfwaEBypNhf+ihh2Z6yUlpbKLfZMMJwAdgAMQkqW9CaQ4L5SiD0mWEBzh1JoUwloFRhn8mJfcHKFhy6v4uI14drjPmGCgmOXwlu6DPTRrki7FTypZ+xUsOCoOLDJPvgO8ZYAy3qXjeRvDQWHzrW9+af02MHIJ+EWATXNKfxmRX27qAHyErHJzPfe5z+Xkw5hlo6B0E57KYsI3FCAIGvfgooCD4YvITGHZ2Fd7gnQCYQIhzdUyYJu94VlsYB8ZzGdzynImcYypoF5MnoJkzpKzvf//7izl2XdAP2qesANnyIp8ho8YNY1Nwpx0Y5RQaY+ojL8YZo4D8MwxN6AH6gLFBNgUtBCvIqjFkTDPIA9rMsCa/dBXoKzyho9797nfn4BIYA3hKtsO4W5agz+kZ+pa+1H/kWWDksMMOy3oOP6Kv9RtZYxSaD8D4oh/IBxkmk4Ir4UAEyDx9Rh77jUP8RoMXQyucFHTqA3zmdHhen+O58RiyC3SledL35itBLwY2XV7qfWODDNJfdLk2kn18oKcCjG46llyVzob20XPmyJCTNtDle8FQ7QG0o7utu/EU7eTWDyzQLc4fdGYg2Sv7IOaPUg+W8L25XfsiwIEWfem6ecB40U+cCP0UQRcgD/10dQk81C+MbGNWv+lfgcAICgoU0t+cAeOlLLNsE/p8F99Hnxr30QbtxXfzQiw+teE5OgEftSt0mOv0Czq0Fe/JB36YLwP6JoJVvteGoJPsxRyIFrYYPlqECpCF0sYh9+Yf7cB340q/CmrjfTgexg3+RWAd0KxuDh6nGW2Cs/pXHWHXmRPpMGdV0vXOo+V8Gi90szHaD3gfNAfPybzPFgai7WA8WozRnxH8bEO7lRUyGkCL+Rv9At6CjHjBRsUj48RYjHLVHTqcc2xs4ANdU5Y7LNClTaWMGdP0t34UIObwmuctsJGxsL09FzyPF1vUfGIRmP1NZ+pX548J/rBl9WfF+BDjAQRAPvrRj+a+Y2eTiyUBNOh/YyHmp4C50VgTyCYv5k+fya6FzAi6AD3GziNnFh1GhfLpDeMkbA+00QPGS9hRdDy7yPzT9tnohvBxlNeGdqpDO41RY5WdDfqBnBuLESSKvvGuPHagcUIHWzwsgU66GLrqHgZof8c73tHbaaed8rzDPhPosmDBRlN/+BAzgeQHuoidboHd2AZzAZ7iI553ga7BA3Lh3rYda64VhKNH0Bx2Fd7T+aWNrA/Nhb4Lf4Gf5LM51/waELDkS6MrdDx9ZkGJLzBv3rx8n0Uf/1uIZG+7z7wStjL6PWOcBfSdhT3Bvug79pbn2c181BLkRxl8OOPBnKq92oMf5RxjzjZPxLzdD3iPDmXx+4A9b9HM/E0etAHMOeqGWFQ0VgLxGZ+0xwsfwHf+Nz+RN+WCa+pnP7BF+i2MVSx7mBOBwADl0zbgDFAC6no4yxz+N7/5zVkYKUKrz36QgjHDGIdQLkCAlR3GdYCiZxgZlIwxgl3W7zOFY3KjACggq1kmGS+rBzEYGOJhbE0FA4yyZnRDGUwLWLlggFLs6ohB2g8GaxiRAe2mFE3G5fNBJ8eAIaqNDDjt1T4KJNqoXSZWToDPjHf36xfOgCAppe/FgRPEUC9nlJLH21Lp9QPlo71W8EyWaGDk+5EVq3tWwTgg2tNuJ36W/R2KPT6jZxSgBT/D2AhQmlGuz/qQg4BvZIs8lSBbjJ9+9buObk4zh13WAd6imWxxTji2ylFfQHvd53tQR2lwAXrI0Khtj/s5vFaDOGhXXnllnmwYBDJUTWgmGv2AlmGAn9ppYrESyPmYP39+lhvl4WM4If1AXtHHCQyZKmUraDFhMpbwgHOoHpM+I5p8c05LI0Z/awujoiyPvJFhvDdWy3FBzhkCwHgoHeMuqKNtOBlTykZ39K9xYzJHhyA43qgPnwQfjFd8oOfoLG0hkz67x70cBu9hwDIaLJZExmk49iXICiMlxgtjLLLlrHZG8BYPLHrgVznmlhXgqzaGEedXNgW4ZRIZfwzesl3Rb8ZXjA3vXsoyDiNAQ95CPwAe4avy4tk2XI+gdKk/SjlUNx2MbkaY8srv1cPwJEP6mNy6D93t8SnoR9eQIWVEvWXd6FFHe16K+VKZnhsERm05l4ac0xvqBjJrTpFJZA4/77zz8hxObrVpFKBH+eUYdi3GVcxXXujCn5I+7fX/VO2iF/GQXkEnm8S8xYHhNGqbdhmrgm14HTQMC/1W0qbfI5DZBTTrM20q56xSRuhfvKdz3NeG741/tGpTPEsnl32BFo6I+gaB88PhsvBizrAQw1bAG1C+etRHzsImKWkug1KBGEfmRZnM2kN+BAItWMiYMZcMa4sBvpIP8o33JQ3qM7bI1qgONh1jnsADv3C9cOHCvOBqQQtP1RN1a2tXv8S1qeRyWJg/QoefeuqpuW8EBMkuWkq5C6ATH8yB9J255CMf+UjmtR9oY5uxUQU+PU9GKsaDkEX9xYYhKwIMFmSWNMho24Yxfo01+gmMb3MVf4vtEv4Sm4R9Qv58H7bJKDAG8KO0dV2j18B3EQiko+jC9hxmXqLn+iH0C51ucRTfI8OO7PNxjEmBG4hxqW5yzxYwx6AxFqsDnhOsokuinmGgjqjHwuK8efOyXYoutgu9Zwy7hobSfpkO9KfgkeAS/9oCximnnJJ9ErpD3xnn/QJXaOAzkxd9g4dkwIsvYR5Ao7mf3ijnF59LHRQ2MsQ7e5Yc8QNKXaNMC15kFH/djwYLRRamPEdnGUfmDPMTnqnPs7HYo+/YbW2ELxZ9x+43HtFAJ0Yb8ciPmGgbH41NRnbY9QKopa0VEHQUYyj7ug22DX9M+/AOD9BMJtka6DNHqVO7zD34yZYfVG4/9BtrrpORfvZIxbKHORUINMC6FCTFSfAIPZhcbOWhqL0YmQJIjE/p5wY1BRIIJR2KJBDKAkIBlYNFvb6n2AWkXvnKV+bsOgrSy6rX6aefnpWBibCL9n5AUyjAUpkF1KsNaECX+wdBGV0D3bV+dKmfgopJ/Oijj84GhhWbaCPlIv3ZxG5yNclSRBSNrVUCO+6TpeKzrQOcIfdQFFPRHYj7KGoZiIxKaeJ4LwBBwVJo/ZRPu41RHnopzFGhvC6+RbkCNmjRTjwmn+379WE/3pdgdFgp5QQzJMgxw0n/4CllrPwS5CLkp6se8uA1LP+7cNBBB+W+ZRRE1iqHgUNj4lJ2l8z1g5Uvk6/tBSYrwUByo1yZEhHY7II+5HwaCzFm+wEPyTLeWX0T0MRDhpPtWhy7Nj+1oxxD+Ck4znhjZPnlyHJcWB1kYPje5EsHTIUuXuGhusgpurUNbTItBMStnMb4YnwyxhgExoX7GRV4KpvXfTJIPOPdYglolwk85KXddgh5QaOXOmyHsGUVOLJ0g3HJ6GDQuX9ZBN5ZwbWqL5NcZifnnIFqBbsd5MCPfuO41M/6ruxjn/G6vNaFeL5fHZ7XdzHeSjkFz+nf0AnKg/Z9QE7dH7IA/i/rjufb48w9ITtoGYSuusFz4ahYWDCmbCGj2zkM5NscPmrQJYDGfvVqV8mbss3Bg6naJRDoRf45Se6n12QTMrzNkRwE85V5zPdlPcOgTb//laN/+0G73DdoTHq+Hz362ss9ZT3ubdPTvicQvMMD2WIWEmR5yr6g283tstFAuWj2TFvOhgEZkuGNz+xB2/DYKYIk6oyA4zBAh/YE/8r2+hzOT1ebBwEPzBPokZ1t4YGultmtTGWXdS8J4BUdblGO7YIe8mrHhSAFuvoBDzzn14hlFHuO3vSZ489mYR/HGKsYD/SZ/mEfkik7n5YGjNl+uix0AjvNWI/jQ8JfYpOwYQSeycow9lI/dNGgbvY4f4b8eRnLXXPYMPrG2LALRNCLzQsC3gKNxgC7UlntcYsOc6vvumxMdXsPXTkMynsFmPi6bHI0WKCXnWscysAU/JyOPi1BB7A1La6w+yQakL/IUJaNKvDVD9rHNqUXLPCxszxHDtDNlsZLi674VLavH0/5wu4XTMNX/dvmL77zS3ynDO944ZgUAVT9Zn4gmxYw2Hv6OHQ+uy8WKbt4KKgsCzfo00aBRn3Ap4g20q+yQfk0oHz3Rlyia452TdunAh1t94egZiQDoJsdFVmq7Ci2CP6wVSxGornN12HQRStMZz6smLtYKj05ihIMxDMUsfPAGICUlCw9zoMJslzJLhFKoXR+gCCH0jBYykEeiIAip1qGjomBQedlsAnaqN8WSqvqXVBme5C7FoMMDW2YUE1qnutSjuOCssP4E/jBVxN1tNFL0I/jI4Aj8EGpyYqgYLXdpBD8oJwEbK02U47a2E+ZtEGhLliwICsvq4cmkjPPPDNPHng0jKJckkBPtI3z0zai0TyMsjTR4ie+CQiZoChzZ7kJyHShXXfbcVZ3yPYwCDpjjJB1WVIMOCtc+lnQRGq4dnbJ7LDgGMqYMZaUy8CQ9Sn4Rea7aI72+q49jtsQ8LMVS+BeEJk8m/iNbwboMPonxiedIrjNcCHb5bggn4xe46bcWjldaKNxj068ptvKOo0zGbnaJPDnfkF8Rof+KmnzQp9gJofZFs+Qz8gMLBHy0gZHFg3qlhFi9ZmxJHhGVyyLkKnDoOagW0214g2RETSKrnWvuQPvlBtbaED/cE7IUT+Z81xkwseCTBueZYTG4kp7rJNRfcEopTutLLsWdZegx+kY5fVrJ2OaEcm5EDQNMI4Zndo1XdAzyiZLgsyCyzJHZPSTe3zQD6P0wTBAs/Kt6OMJ3pTOqHGHrql0g+BeLGg42w2vBTHRzQHQFjLA4RhGz4wDIR/kInYoQJuH5CwWLrS3BJ1AfskQO2Y6/Ne3nnMGHV46+yjmMTrb92QY3MdpRQ9nJuafrnqnosWc5JgYOs/iIT1nfpkKUS55k92CJ17t+owt14zzqRDtUH/YTHSnuU095ESblRdlkkvjtey7Nto0jQpOqMVLwTpzgT6yKMaBVHbQ1gXfkzF2ChnxGoSZ0lrxf1i4cGEeR4IXsrIsvtM5cxV0Knmm1+nH0l/y4kvwmQSTZwNkj673zk5pz6nGZz85L2G80PPsb/rcWGYD2gYqAOf7LjlXd8z77PISxhA96H2YMeI+r/isPbLm6RPnEFqIMg9Z6KZvtW3YsoeBtrOh6Qy2JBm0JVm/yqpzvQvqp4PpGXqZHcE31P/hIwpk+Wx7bz+7p4Qytc38TX+aw9t+gO/1bfDM9+a6PffcM+uuM844I7dDNp3MPLq+nHe0N4JmXT6Ga6XssIf4K+xv9kzZRn1koUTgUsKDZ40NPl5XELykexDMU5HdyNYgZ/73vDaZ4/WP4HUZHOyHGCsVKzamjlJMEwYJIYuBFnCtzNYbBQYKg9VEonwrzgRdRlUYrxyXtkFvkHiufX4JJeGaiUu6uKwh9AUoG+XGSqmBpi5Zcl4mCgNSQNLAU28XKAEDNKAOdXLaoHQeA5w1Tj/lFOdwjBv4pX22tGm7vtIm6dXRRi9KzcoOA9BEiHbKjPMh2Mc5inula8uSdLYaJaVMSpjyLnnbBRMEQ0HwgRLDa7z3rPo8P4yyLDHq/cMCLbZYmux8JpPaW4KDw/iequ+UIXuNvAlQMNJNMFZTtb0N95GnCD6RwbbRoV71l3V7zouzV45LRo3njcu4X1+YxKSi2/ZG9iNd3tgjs+RnGP62JxryLPBJzsiPQAwecBrV2SUnnEZyim4yEmW2y/as7wWryZEML22IsSaQ4TUV3fiATuNPnfQDmstxYVzLPGQkth3r6UAAxlgxFpVNt5V16gNBQOOL0+g77dCnxonvveJe45Ru4shy9KwkAqMFD0q4Rt+0ZZVsCHQoDw+soG6++eaZvwKsyxrwyjj10h66C9/ByrrgFGML/4dB8F4wm6xwFkIWzBmC3gxdY64LZItxi7/mImM/YIwxXgURyLnVZs6AMw1Dft0jyI0OQXs0aBcZsG3IeArYki9wrT9l0neNMxBYMS7VQY8HyIgsAc+Ri+lCWwQ+0Gb+wbvQLRaQZN+T1+gD+sbLuIitr+1xPxXcrz34IzNFdg0nKiAoYvGpS9+WMKboE+PEQhidaRz6XyBQuWwBfTEI2sNeUF5ssRq1TQHtIhue55yFneM6x0ef0Rn+l+mBZnwO6FcLbuZzfYH36BsWyiPH+kYddJMXfU3vuk7f4Bf5JjtkiJzhHb3PqQXPAxkXHKZjBA/N/94jCKKcefPmZd2mbvOh+cQ8ZkwMkk98xyvyFPWR99CXoQPpCFtg0c7ZYo9MhSgPHXQkuvABb4EDb7GTPiDfXuhWt4W3kAH8cR5Z/FiJ70dFyBj50lb6iE1AH7GdwyblvOI3OXBfAM/xIuYjC2LKdGQLJzSgPO2KM2mDBxWjo9QB9LojTsif7CIB9a5jPeYKyCw9bryTAwv4pb/kxTaTuVvq3nEB7+gI482cTgeR6RJ4yc6BQXKqHAE//g7f0bEhaKazwpYsoW5jJca68a+tJcx5bHV8orPAc8aUZ9s2h/HKR0Wn+wWR+GCel1ktww19xqfntdczUfZ0UcqgvjTf6Ud1Oo6BrqSTBPi6gBbP4AE9zE+J/udf4qGkD3oEj/rZRm1EfykPXXiprgAbiH6j81z3Tg7NgfxSO1m0g80H7DTyoFw8Zcd56SfltCGwZ24J/uJ96PGwuaKN6qAXLZzzD5TL/iaPXQvx/H2xC7QMkkv2i51CeM9XNPc6Mx2ftY095fxNdoA+8BoE8ylean/FiouZaYwBoIgZ1QYDZRbgiPjVS8pmVIXlGUpPuRReO7AnEi+LBkpD0GcrtAYOZRFwL2OLYxDKvVSCFInrtm1SXFZEyu8pOo7ekUcemT+X37VhgAKlgR6Dj6NPgXAeZfSUkIWFZgbmoCcHAAD/9ElEQVQbR3E2gF4THkNUsMcWyPYEzUjXRk4lwxjdjGKKg5Nq8gnoZwYloyVW0Sk1z1CYZZ90gQPiHrwsM1Eo5vnz5+f+Rm+p/JcWQnFyZEwIDAXBswCHXbYReW9P8G3gkQnEBMnBIWdkXDC0NMwD6jZ2KH5OvQzC2L4ADHgTAQO/5JV+wOOSThDE1M+Cj3G/etWhHSX0i4nGBITuYcaw+0y46mAEtsetSZMB5T5Oi/cuGC/GI/0RxwTEvQwTjpR2h4NjwqV/Ahwz22wYH9o5Vb8IyjF+8Mu2NvogwMCwzUXmIYNk0NgfBp5HE+OTocNIwq8SdITsQ2dOkQE8M27JmOMR9EmAIcORZoiQAzxhoNAlxrngfiD4EoFAfapM99F7JciQAKv7+vXTXAa68Y2TYnzqQw4XnuKZfiDzDD5gpBtP7cAIWXCv6/glkO8HXgQ76EoBW8EVGa8wyNCi0xjYjEV6zlmWgnayJsi0/qEDBWDpXmXLiheks73WXOGoDLIAdJLtO/qdjhac0k502a7FocQHNGkbuSnp852MUyvd5EomijoFRUJ3xP3egw/eo8zgT8B1bfAduWHQGlt4bgyRd21Gs7LMNRYzQEDeSr25CT+UjUblRb8oXzu8uur1jLoFVGxFNscIjukv7SL/+l25ni/LaIP80LuxyGP+JAMcM+PKnCgoGFCW+tGKHmCAc+rperylE2M8sVHK+oP2aGsbnsMfWYh0lsPjBZvIhzMw2Th0O33nfGU2BT0s4Mr2EBQkQ/HrhRB1tWlxne2FpgB9ZV7QNwJ6+KHP8FSfLly4MNNBdtgBHKoIlgtg+vEigSTyTrejC330tP40F5lj2Xf0sDo8b650rx+acb966PxYEOmHOGOWPOl/bZHBJDvFNdnpdB/diX5jyYLSoPki+ij4IiBi/jYvaTsZYxsJbOIB+TaHAMfO1jXjVF/oN2eyeg4P8FwflOX7H29c8zn+J+sBAQkvtokFDv3GzmADqAcv6ShjDz/QVDqp7BFyGeOSI+tHqegrmT50gzJkr2uf9pT2dcXo0A90hKwli4zsJr/U6Uddwq6ZqyCb5lX2AdvFGAp9B3QE38B8QgeMG8YAPcz3NF4FV9hMrgf4VHQu4PUgsHXoQ2PKGKDvLaTEgmqJqJuuEnAyFo074zNg7NP14F6gU4xRcwZ6A8qj58hBzEn0hrGn7JgbA+xe+pVenMrPmgrqYbfQqYJoJehO32snWrrgunmGLqDT2gFR/HfuNP6Qians8DbImPmOniz9RPWgOXhA9tDA1jC3l/x1nf+Px+RAf0SCgvbRZ+X95h5zJP0YfUcW6FN8J9Ml6H22urnE9/rYXIcm/hr7OiBQiJZSd/eDOIItyNpDtrWZ7YmH9LW2apPxx9ZnUw6CuYCvSca8AD/KMVOx/GPWAoEGCGOZAcpACyeL88V4gBhQ4Lt+wud6TCgMXUYeBcuBM6FQjIxOhgmnHEqjWT2MIAEMwUCD2cCWZm0QOpNIQA6CBu/qYOTabkK5cBYpH58pCavHBjwjkhE+VTYBBSMwEUrAhOk5Bi3DTDuUqy0MN4aZLckRROyHfrzrdz3gO8qHAmHsWm3CE4qKAULJUnCcYs4jRQacRBkPDEh0ag/abclk7HKCpJSbSNWh3fovHFoGQxddVprQok+81KsPTEocXnyn8LwHlBuyUSLKH9T+gHvK++L/rmfjWrzLZLNqbyI26ZmgGcRkPAI5pcHRr2yyQ86s9OCTcmXtlJO6Z8q2cib32GOPPNFwoIwxPCOj0sPbMB7JXAQtTYbGj/8Z+uQt6BJ043wxRDhL0XecE/3OENA3paHTblMJY874EcwQ6OBgGAuum3QF9vS/dpd6oQT54zAZH5xb8koWTIYyVmUkuE7+TIjGuoA0GvUJ59hkDmgt5aiLdgaNbRf6AE/1KXqVxzDEN+OA0cMwGQTld9XhWvQpncV5dNYL+Y9gIN0V22kESp2xoi+B804n4i3DQDuVI4DnmrEq+EO+BI4FnDj/jHRwv+CTfoYwijwvuET/0OFe+h/vyZrg7SBney4D7fSJMeC8JfzERwseHC59ElkD+pURVwao8Yduw3d8NY7IrS3YPts2Y5WWTOKfoACDaxCMC/Jr/DvvDE10L8PUmDPeBJrQJ6BrzjJ3cOS1R12hb81l2uUsMnOi+UlWoeCXoBtDErSHcxmLdgFlGP+2tHBQHLuhPWRG/fROOAHGBv6oW3n+FyjDt9LAdz8+qMt1RrdsF3ODrTvkUrapLefarTz6zOKSdgty0q+CMxY90KC86BflKNsrDFpAD3643zjzP147Z0n/0yfmPg6fOsxj6Iu+7gLaOJrKNA7dTyaMB30RurOUF3O4NgdP9CueclwEabUJz/QHWYlnvbuOp+rtB31mvOpnczB5NvbpQ3zFYzJkTnH2J9nljOG38a/tzoHCU8BPtAiclvoYvwUwS31nrncPGaTbBRrNZWSHHOM1HS+I7QiV0KGAZ/QoR4i8odWWffOUTHHv6tQWQVb9L1hHR7K/6K158+blOgTiOUXmY/zvB/MIh5Y84Rfdqh/JtqCc+ul0CynaKVuU84/HXdBH5ht9hMcgGIq/5Elf2CKsf4xFziF5iPnL4g86yAb+aBsazJH4xpam0/WZ5/CaHJM/18i7a2jl+EV/ye7UF3SAwKL5HZ/0jV/6pT/wXHafgCoZYH+iSZuMEzo/An1sQvcLApoftMs9fg3aGNMv+NqPTxXDwdzDHzDX6iNjwvxrPHkZP2GP4bWXPtN3xtWo/I8yBoHu7HdPPM+upxvIL71BlvkHZJdfRtfxl2LRbBCU17br41oXHXHd/At0uvFAt5BVPBMEZCNFJlvoWM/Fqw2LFPQu38aYY5+R8RLxbNBr3uU30r2CXmxyc43PsTAYY5Ruww/0sU0jY8xndOt39ypfmfQlflp0YbvjOd/D+I5F77ZN3tWuNoJ+73Q/PU5XyCbHL7qDb8Oe1gY6yVzXBXqMjjVH8rPpcc+ay7WLHcGmZVub20s5biOul/3L5qbf6Ru+MxuWDlduGVvQDnaZ+RjN+kNdxomALNlgY0D4AnQx/4GOtkMA+EbsJn4GmQk66V7zkv4wdyoLn+htsQayby4Kv1k/s73QbCFXPxnH5l92vjHTxYMS2iXLjy1BH6MtFiLJJfvHnIMOc5b7SgQ/A+wy/aX95eI3hDy3EX1RsXxBKpxe9bopdfDYkAS+SYZ2LjsJXH5PE1tz1lln5c/J8WqSADZpADVbb711kwzP5owzzph4ehGSgdgkZdwkZdxcf/31+Zr7DzrooFxGUs5NEuQmTUDNq1/96iY57E0aEM0666yTn01C2yTjtkkGWJMM4PxMUhD5PRk+zXnnndckBZXLTQOgOfvss/N3aWDneiAprSYZnE1yFvJ3yWnKrzRwm2SY5numwk9/+tMmGWD5GTQnozBfV2cyoJtktDXJoMvlqmOzzTZrknPQJEWf7+uHNME0yQhrkgGb+V1ik002adJk2CQjb7FykuGX60gOZ5MUdb6mH9LE0yRjfbKN+PSoRz0qP99Gmhyaww47LLcnKaHcB8khbNIkmHkV0L4rr7yySco1l5sUc5Mm40met3HxxRc3T3jCE3L9+OSZRzziEU2a+JrXvva1TVJsTXIu8r1pYm3ShJBpTgZS7mtQp371bJqEmmSE5OttJIXZpImpSQq92XjjjfN9yjj44IMzndpSIhlok3KXFHmTJqV8/U9/+lOTnJImTdL5u+QMNEkJN8kZb5LjleUxgB5teMtb3tKkiXviatOkSaFJk0eWVX1mbJRISrpJjkkuX13Rn2RT/6jHd8mJzPKw7bbbNhtttFGmBX2Bb33rW7m9xmOa1DJvd9pppyY54pnONHHl+/DBOC3lwf1p4muOPvro3DbXk9OeaTfu/L/XXns1acLMZbSRjIE8rvA2ygx5J0vDIE2cTTIoM588R0aVQfbICKTJvvn0pz/dJKdo8h58MN6TUzdJu/ZBMqLy88mxadIknq8F9HGabDM/g+bQN8Zwmown7uxGMjqaww8/PD9Ldkr84he/aLbffvvM12SYTI6J//qv/2o+/vGPNw9+8IPzc/rKOEtGU5OMi3xPiauuuirTEvcaj+RPX5KbEslAaJKTmfvd/cpdb731mi233DLrt2Q0ZZkCY8h3+Bcv5RufyfDK9yyrMPbxGX+S4Z1f9Ab+uE6mgV40ToMnYGzoK32rnBLJcM9lKdf3yvPeT9+VUKe6gx46rS1faDSey3vK8V0C7eqONio7dBZoh2fV0W4HqCvoUYaxpz3qDP64p2yf//FL3T4H6CtlqS/0tGvuDfq847OXMo1j96JZeepVBlqjvLjH/9rhVbYRDUF3ed3n6Csv8+jznve8bDdMBc8GH9QfCH61+6yUl6DBe7QJHfjp5Z7gLXjWfbfccstQMoQ3JT/R034OncpTt3vU2aYZP8s+AO/+R6/2B9DrmvKiHH2o7uCvz9rhefcpv4Q+CrqjnOCVetXhHjQpB6KOeM7Lc6XcdSH6z/3KjPtd93zwxTs+TYV+fYRm14I+76V8+z54q25jIep2P54G3Ot75XsGzdrgmmeDBuVGmXFPtAPPfdduo3p8570cn9GvylROXEd/8NtLGf10UMXoYMebm+MVNk5pL62++urZb9CX+pZdxUdih5VjcyqQAbbAs571rGxztEG22Bdsis0337z57ne/O/HNIhxzzDHZdmLHsO8CP/7xj5s111wz2wvoZzOh+4Mf/OCUY4qM77DDDtkfWrBgQZZNdusLX/jCXEb4ZUBG+TNsWn4ivyTAtufjBA+9b7rppplXPp9zzjn5Pm3in3TZV8bXjjvumO9/5jOfuVj5xtfVV1/dPPrRj87PXnfddZNjxHU2PtsODzzPvmK7+8yWDx1oPG2zzTbNqquumr9jk62//vrNnnvumeck/0ef8q123333fB+e6hey8OY3vzn7Aew+fRn22WMe85jmkY98ZLNw4cL8fxfoZDYxWufPn59lCjwT9fAr1HXve9871//DH/4w3zMVTj311Ex/KbtPfOITM39i7iQ35Mh3J5544mJzA73C5+ATnX/++ZPP/OhHP8r2tDLJiWf5FQcccEDu63322WdSv5LF8N21wzPacdRRR+V4g+v6yn3AfyFL6sQT/fLc5z632WCDDbIPIY5QwnjlP/Ixoq/XWGON5rTTTsv6sQSaXv/612ee8m/Ruuuuu2bZ5n/xxcxJU4G/hq9iHiX4Mupnx19zzTUTVxeNY3Ty58Uagi59vccee+Rn0H7sscc2H/3oR3O5rpW+HNviiiuuyL4XudQHFcsmUt9K0819nF6rWxIRCIzcXRGTfz4AYZpIQpZXE6QXpwGZI9VWwq2+yjqzuiGynwZ+TptOwplXGUS2A0kR51WkZPDlyHoS/hyNtnIi6ykp41y2lVjPed7qMli1kK2QBkCOjHvWKhukgZEj5tJ7I+NOuTKTpNaiTXlJaeTvwGqIla3IOLByL015mK27SQFkXnglZZZXdzwLaTLOK0ZWFJSNNrRb0U3KN9/TD2mCyKssVq1k02lvQFuTITfJ06TU8nXX8N82S3REpoH+UVZsEQTl4ZHVjxLBK32gbf7HD6sTaI+6XNdeKx5WVPSBFRflRR0ltMfKnVUecoEXVr6l26NLv1vpi9VrKz1JgWVeegd1WoHSfvJmVQhtbZCbNNHk7CsyIPvAfeRVX6jXClFAO9Svr2RW6Pdop/qszlgNsnKIpzKwktGTx0H8WiI5V4Zn0ZYmhHwdzdoe8ulZ8hnAYzyxwtbOnMMH2RLKVR4ekwX9iR4ZYVGPcshxmmzyZ5kMysI7cqhf9B+4R1vxXTv1hdUosoQXaCGjnkcD2dH//jceu4Cv+sx4jv7X9sjSGAb4acUNb/HAC7+tuFlhVV4yJvNKaXJS8jPqkrGhbfiMXzKrjAHt0+d0hD5Jk3N+JqA8fLAqjA/khrxoq/sHQR8o3/Pu9UwgGYB5Vdf35LfMZkKjMWqsqtN12TrkDm/RFLJHB1oRlVXkeowZ9cUZIeX9QQ99q9+t4qtbn5IJK654amzIuDFuQRnkyP2RVVaWWzEYg3g11/g4DD3LYt/TBzI2ZOPJ0oq5X7aKDDD2iNX6UdDFh6XR1+Mqd9hyZlrfMM/PFq/aGGc9o5Y11f3ToW22+DZb5Vb8H9hhsp3YIeZydjC+B1xj5/CjzO++Y1eaq83d5uew96aC+Z6dpC6+gGdLKJsdwGZkf7BLw18AdofMVs+xbUrbif3CLmafkBk2jCyx0kfpgvZpCzuF78FW5gey0dgssnbDL2OL+Y7Px5Zl04XtyfZiX/En1F/ar+6Xoaxs9iSbVFl42vZ10KJu9/IRom688Sy7S9v4CmxvdWkzu4kv6T51q1f5fKa2Da//8JFNG7aq+5VPHhxP5TpZwBd1qkO52q3v2K98EGWiRT+RI/WrV/91Qbu10c4u9rxy+DDqljmnjrgPb93Dbg7aB4FfIOP4ttsW/QiTsvCRHATIIF+y9CdCx2gju5sv4rvSb+RD2PXjedf0i/Jlodud4cznABr0R5TrXtmI5n++hPaQDeMK+AdkBw/wUaa1zHBywJ+SsR1gN+Mf3179+MSe5qPGdn5tj7r1kZgG+x8PyRRZ1ffax27H/0EIX9P9xkhAH5INfU3GyGNAX3gOr9AW/rI28c/Rjcd4YpzpE2MtfGdtiLGGT+3yK5YdJFm0dTZifQ8nmbMSCCwFf1TM5NlxYxhaprqn3/euwzj5FNcG1dnvmUEY5p4So94P03lmtjFOmpZm+9QNw9S/tOgcR71zpYx+mKrsYeqeTfoCc4WOiopxgjFsCzZDl9HLYeJIcM5sb7TVh/FbUVFRsaSxJOfUrrpGqb/f8zDbbRgXn6bDg5l+P13MVrldEBSaKtA3Dj5Mp022+Ap4mbstjAcE1mwJFwizVdexBaNAQI8dICApmCgYGxAAc6yDwNtb3vKWfOQCjEr/bPRhlNlV9jjqmw2aK5YuUn8uFgicOqQ/TcxEcOaS0A1Dy1T39Pve9Zm0tevZuDaozjaGoWGYe0qMej9M55nZxjhpWprtU/ew9S8tOsdR71wpox+mKnuYumeTvsBcoaOiYpywUu/MRZl/zhNyLqRMQE7Aa1/72hoErKioWGpYknNqV12j1N/v+SXRhnHV0a8NgzDT76eL2Sq3C8Nk+42DD9Npk98ZcL6ws4tlssloExh0bqKzuy30OfN3VMhalGHovFbncatHFqHgoDMYZcjJpIsgIIxK/2z0YZTZVfY46psNmivmFvTwrGQEVlRUVFRUVFTMJVjhlvHgPcDY5fxUo7eioqKiomLu4owzzsjZf2DONpfbDuvHjFyPLbmjwnZbP5Ri668MwygbBBplBU61bbeiYq4jyfWS2RpcUVFRUVFRUVFRUVFRUVFRMVM4O9s5fgELe86yc9Zf+4zHUaAcZw867895jBEIdK5e/IJ9RcWyjhoIrKioqKioqKioqKioqKioWCYgMCdAV1FRMT20A4GzdkZgRUVFRUVFRUVFRUVFRUVFxUxQg4AVFeNFDQRWVFRUVFRUzBhW6//nf/4n/xLvP/7xj4mrw8GZPLbjKGO2YOuPHwZB41RAv3a432vY9gQPtEd94FllxP8VFRUVFRUVFRUVSxM1EFhRUVFRUVExY/zmN7/Jv7i3xRZb9C655JKJq1PjL3/5S2+dddbpvetd7+r94Q9/mLg6XgjCXXXVVb0nPOEJvYULF04Z2Pv85z+f23H/+98/vz75yU8OFQx04LhfJn7BC16Qf9EQPv7xj/ce//jH96644ooaDKyoqKhYAuhaVJrNhaaKFQ9zWZ5WBPmfrfa0y13e+FaiBgIrKioqKlYIjGMyH6aMqe6ZTaNilLKHvXfY++51r3v1Ntlkk96uu+7a+/d///eJq/0RQTGHcF9//fW9W265JR/6HRgUNBuVh34VeKWVVurdcMMNOdPPAeBtlGV+4QtfyDRtv/32Obj5pCc9aahtSbIaf//73+cgoKxAcLj5jTfemAOew6Cr3V3tjWuj8iIw3ecqKioq5hpuvfXW3rnnntt7+ctf3vv0pz+9mL4+77zzep/5zGfq1tKKsYI8/e53v+ttu+22vVNPPbV3003xkwtLH2j7wQ9+0HvJS16Safv5z3++3Mm/9rCt3vjGN/bOPvvs3m9/+9tsd1nIfcUrXjH0Am4JdpFyb7/99t6xxx7b+/Wvf73c8a0ES3iV9Hpr/q/Xu+WQQw7xf0VFRUVFxXIFk7kg0De+8Y1sLDCSvvjFL/auueaa3tVXX9275z3v2bvzne/c+8pXvtK79NJLcwaX4NR97nOf3sorrzxZhkCNgBJj45vf/GbvP/7jP/L/j3jEI3KwyT22gn73u9/NGW7f+c53ehdffHHv+9//fu8BD3hA71//9V+zkXHllVf2Lrroot63v/3t/GLEPOpRj8r1hDHSD9/73vd6X/va13qXX355rkf9q666ai474Bfw0PelL30pt1FG3F3vetec4QbK9+t7P/nJT3p//vOfe5/97GczTej95S9/2Xvwgx+c+RF0aAvD6lvf+lYu68c//nHmC74JtOFLBL/Qcre73S23A7+//vWvZ1rwGd8f+chH9u5yl7vkNp9++umZD+ryUp6gojJ/+MMf9s4///xMf/BIsND3wMi79tprc395ViaiurSLAffwhz88l4NfCxYsyLR7Hm3KuPvd757LAe0UyONEvu997+v96U9/6j3vec/L2YqPecxjct+qn7Op/ej5xS9+kctAM3hGP+uTLbfcMve3zxdeeGE2VldbbbVMD+g7fYgm9DHU/fKhegQTL7vsstyHAqX4bMsxozcyC+973/vmctCtzwQf1RcyWOKnP/1p5onyHvjAB+Zr7lEe+cAPbUA/nvvlRE4NeUCHoOgqq6yS5atddkVFRcXShrmH7qKXn/zkJ/ce97jHZZ1JV59yyilZb62//voTd1dUjAd2AcybNy/LF7l76EMfOvHN0gd7hT3DrnzsYx87aTctT2BPvuUtb8l22FOf+tRsF7FN2S1rr712bnfYXMNAP7K/2LpsRrs7wtZaHnDooYfekt4i1neCP345xLKw103JaK+oqKioqFgu8Zvf/KbZaKONmh133LHZeOONm2QgNPe4xz3yHLjXXns1n/rUp5pnP/vZzSqrrJKvPe1pT2sWLlzY/OMf/5gooWmSs9HstttuzQMf+MBm5ZVXzvclA6v53Oc+19x+++35nl/84hfNNtts02y55ZbNmmuume+5//3v31x++eX5+6985SvNi170ovzc3e52t/z9E5/4xObXv/51/n4Qbr311mb77bdvHvSgB+X60Z+MoOb000+fuKNp7rjjjubMM89skuPT3PnOd55so+d+9rOfTdzVNAceeGCz6aabNjvvvHO+51/+5V/yfWussUaTDMjJ9vzhD3/I5a+66qrNSiutlMvUHny48cYb8z0///nPc3nrrrtufhZ++tOf5vLvc5/75LI9q/yLLroof3/xxRc3d7rTnfI1r6c//enNhz/84Ul+6xPX0XbXu961edKTntQcf/zxzd/+9rf8fXL+mre97W35nv3337959KMfnevAl9VWW6350Y9+lO876aSTJuvwetnLXjbZFyXw9pGPfOTkffoH/cpR18knn5yvKx/dycBuDj/88OaPf/xjfv7mm29ujjrqqMy/7373u/kavpEzbf3f//3ffE155A9flEUGHvKQhzTf/OY38/dXXnll89znPjfTecUVV+Rr6jjssMOaBzzgAc0hhxySrwW22267ZpNNNml+97vfTdZR4qyzzmpe+MIXNjvttNPElUWI9px66qm5r6+++uosC+uss06z4YYb5vYlw7i55z3vmeu84YYbJp6sqKiomNugz82za6+9dtZ1FRXjBvuHzbHFFlvkeXuuoMsOWB7BPmLDsG2vvfbaiaszw7nnntustdZazQte8ILmppuWr9BY4pW01cyz9Fq9bg2uqKioqFhhYGXwHve4R94qcb/73S9nvv3sZz/rbbPNNr3TTjutd8ABB+StrbKhrCjKitt3330ntxfI3Hr3u9+dM8Zk0Mn8k+X2+te/Pm9J+upXv5rvU8/KK6+cs8dkIahHltW6666br9luKjNNFpcsLGU8//nP7z360Y/OWQ39IMvNdlUZYIccckiuX0afLbnK/chHPpKz8D784Q/39tprr5wRd8cdd+TMtfe///2ZPqvXAVlgyrJ1SnakjDH3POc5z+m9/e1vz6vdIMtut91265100kk5c012IB5ox6c+9alMh4w8WX6RcWfLjO0asuyULwtSdtxWW21lVbL3iU98ImfcoR8dO+20U++cc87JmXT4h2+y5vAZ/zy/+eab55Va5wnKAFGn+kDG4cc+9rFcH5rw4ayzzspZbzvvvHPvc5/7XN4S/J73vKc3f/783jOe8Yz8XAl06JONNtooZwFaEVbmv/3bv/X23nvvTPcZZ5yRacYDWX7veMc7Mk3oQ88gWG1G5y677JLvxwO8k9Eoo3S//fbLWY1rrrlm71WvelXOxLOqD7JZyYmzGPWLftVG9OKXcwitXKujDVmC5FFGaAn0etb3oP/wVVaN7EXypJ3GxtFHH535RkYqKiqWPhb5dbOPJVXPuEGfyRSi30LHjYLptHtZ5VU/LG/tmS768YFN0TXnzjZWtH7p1172y7gRNqyy6ZDlGTUQWFFRUVGxQoFBYQuHYJetlLY82v4p6Of1ohe9KF9zLpytmgJaAlFgW6atqHvssUcO2sFaa63Ve9Ob3pQDjM6WEygTYGEcrrHGGrmcBz3oQZPbdp1VZMvxYYcdlrfpMiSV8drXvjY/JwDpXLkuCGrZkvzSl740v8DW5cMPPzwH6p74xCfmbb4f/ehHcyDND16AANcb3vCG3rOe9awcxBIUC6BNENI2CsEiASVts+UifmHXM864e8hDHjK5vfllL3tZboszaBhOgqXa7MXp0gZlMKYEJMF2rYMPPrh35JFHZp4DHriHwxZbMGxJZYBp46abbprrc8/WW2+d2yjAKBDmGhrR/ZrXvGayT9Rnm4igmbOjwHZlsD0GP/oZ764LmGlDbLcWGCMDynzlK1+ZeaAcAcMXvvCFvTPPPDMHcNuBthJoJXuxrVhwUnngR0z23HPPzC99g9faKYBrWy8IcNpi7vxF23ttfwHySPbwth+iX7raXF5HHzrvfe97Z9l5ylOekj9vsMEGvY033nhyu3BFRcXswmKHsW4M0hPmCFtcSxi3tvw/7WlPy/eZa575zGfmBYUSxq0FLYs3jmLYfffdc3nKpV8dzQDmtfXWWy/PARa2PvShD03qdQtmH/jAB/KiGR1Fh9M5yqDLHX9gUcviy7Of/exchjnIglXA9wsXLswLVxY8LIKUQJfyHZkA2mbbn5eFNDpIueaqV7/61flIDMckgDnVwoWyLWqh16IZnUlHWuQznzgKYbPNNssLG+151kKbxQ5zieMouvSlBRl2gLKOP/74zAf9hJ8Wajxjkefkk0/OC130uJctho6NaMN8bl7TLrzUNnO5IyMC0Ub8s+j49Kc/Pfe1OtkrJdBnYQl/jjvuuPx/wFxpUU6fm7vNoXhscUzf4hf52XDDDXPbbrvtttweC3IhL+RMe7bbbrvJsssgjbPZ3Is+dOIlGwqiHWCxUj1ssSiTjLI1ZgJ9EPId5eKRxawAmSYjZMWcyyYhy+4ny86Gi3kXtA8fLLoFD/S5BT1yrDx23FSwOKuNFlYtauIP+shSLJpCyc8TTzwx26r4qW62gsXRLtks4Xt9y0axgMsWsohnfLJXLZbqY+1Qrpexqc8tyJJdC5LG8j777DNR6qIfhUMrecZr8m/R1PMWVy2K6m/v2qcfvOiWQNk+dWm/dpEFz+BpeU/w3zEzxoe60E3PuQbsFvYzmSbbZNwPtYUNC8Y0XaJdysBTMkgnBnw+4ogj8gI5W5zNjH/RN/QMW814Ra8y8KdrbC8LqIHAioqKiooVBgwKxijjqzyPT1BHEEqAx0ogMCoEWBh4jCNgHMrQEvzyfcA5JBwoQUBZXJ5RruuCi+B/5XBQOCacFgaoF6dPppnvGSsckjZkagkMCWwxluKsN1APJ4mBw7kSbGJYMZoCAmsyEtHDsGcg4YVyGL+x8ol2wS+GT2R/PexhD8tBTY6kzDjGEsdMEMx1KI18ZQvwoYExeuCBB2bjipMl842zIagI2oU3nvHCA44gg4shJgMTj2Tjvfe9783XOID6gQGuXn2mzAjEMRr1pbNe4kc6wmnRrtI47IIy0cSoBEaeMjkAZCWgLXggsMdAHpR14nltIiPazACNbEbP+V8A2vccVHzVLtl/2qF8wVJOgfegyRmVslsZpTMFfqpTOxm6AQFR8k328L6iomJ2INhDvwoQGefGIj1OjwlmCO4EnGdr7rj55pvzHMARp7u//OUv50AXfQPKFBATnIoAEH1hwYQ+pV+POeaYrHc49V4WPuhbQS8Q3KJrBHAEjcxRnGR6wnwjeKIM91uQEUCgL8wZgm/0Lr1qfrRgZi4N5zogICnIaI4Ees9cIINfEFRmtjrpI5nV5pS4l06lE+OHntxDh1r0odPMYeYjCxvmP2enyfAvIQhlXlZmm7aAuQNvPG8+0w7zpz5SJz4JoAqymIPMuYJMdCt6BYGiHPx0n/7TLvThnUBPZN/jmSCHtsnSFyTRFuXihyCv+VWbQT2eu+CCC3JflHOdOc19ZIsed68+VybZsNBoXha4sUAI+sR35k99ra3kUiBNQETQxzxEHgR9LRSZ+9GH/2wdwazIXNcefWoHgzk8AjIWNJUpsBRyOyrwyK/2a7fguHawC5SHBm3RDjaOPiYr+++/f7Zl3Kt9aNR/6CNToH3KZIsYS2HvkW92mzYNEwgUtDJO8NP96tPf5na7KwR/yZ369Bu5t8ho7EfQUJ+5JtA2lR1j/NAFxie7SnvYl4JvdoiQXf2k7cYC3UJvCCTrO4F8usLYE+hXH/rwOfpKvxvreCKoary7rl72KP6jX510D/tU+1wTjKS/8I/8C+7RX/SOs6FjDLqfjCpbG5SL//pQX8U9+g69ZJuMW5x1XfloUxf5RxNekmVjT3A0Fh+MLWOAjKNFXa4ZO8b9O9/5ztxPxjbdTI/aRUNnD9rNM1dRA4EVFRUVFSsUTOgm+TLln3HlVRpW/mdAAAMDGDEMGAEnBkbAc4x9AR0GV3zHCYnglHoZnMplPC9YsCAbdAxJRj9DS3CSEV0GGQMMWNl+IEDZRtCIZoYvGtrlKNuWT8ZstC0CnugD19EIDEngYMpEYCyileN41FFH5VVTW0ch6gfGmKCW7AAOBYdVRobVWA6KciJTr4Qy8JJDhkeMM0YhHjHwGZOcB0Ygfnhpp5eswKBBW9AgkBnG/EyAX+oog4AgkCewqs/VF/3eBd+5jwyRiXYfclYdNK4N7hHcI1P6kuPKuOXc6AvtZtCr0zteM2xnCn2vTeot20IeGMXqI/8VFRXjB13FyfQrpBZoBKU47HSfQIZgiSARB5kTTw87XkCASYCOw+7eyFKhd4G+icUD896b3/zmPPc49kAgQDBQQIqO59DKpHGEhOCHMuh4+tWzdADn2QKIujjRspvcJ8DBmVcGWmRA0RfuEzBAR+hpZbX1pfnSK+bmyMrWXnpOINRLRpIsL21w3AQIrETZMccfdNBBOYDix6lkb+GTwJMMeHo1MiEDHHlzmvZw/ruAZnMmfWgOMxfhAZoE5gRozJF0vcAFevE5jpDwGf8EDAU7BBHMk+7THllZsrEsAAlaxLwsKKRcR0YIfuC17D5zqh0BaDBP4QP6zAl40OYxHrknbBjv5lzZXbL82SUyBGXyWXh829velucf/amOeJdxxWaJoysEdSzWve51r8s7EtBHfmWfRUAL1CXYJIiD9pBvbRIM0s+xyDcK8FMgSwBInyiT3aBux46QfbZEHHcSi3DsEYtraNaH2sfOEuiN4CoIAgoOqsNYQ7esSEHXYUGWtV8AmGwaJ/pwxx13zAFTgcmgz//GqTEgwK4d2uMZQVVZo+hTXj/EwiTbwriIfg/9IdCnPC9Htgiu63tBwBjDgszq8L9nyI/yQMDQAnT0n10nAnZ4YxyjVxlk3zPGXywukzftYusJcGufMjxLBshLBOrJgiCzILry9JP7jAVyRI69jBXv9EfoA++C3fSnvpYhaSEDbcbcDjvskHdXKF+/a49+ZQMJ7gv2GxfkS/BT/9MhZEE5+ELHkDttGFVulzZqILCioqKiYoWDgEcY2KOAkcGgMtm3n+cgge8D7XoYZpwHhoXVdw4BQ8bLZ04No4jj0kbUDVMZG4wf9UawL8Cg8/K98qDrvoD6fCfYxchnTHMKNthgg2wgWRG1ks14LYOO0WarxDIEtI1hpyxOD4OfE9QP6mXMq6PkEUPUi0FopVY7gnbvJa+DX9HOmUA90Oa7OhnV6om+GYTyvnZZaNc36PXZu6AfRxrPBZEFcgX8BAIFDPCEs8bwHab+YaBubSp5CegNnlZUVIwfdJ3FDkEogZhyHhD4iow5OpA+FaCzBVTgMOBZwRs6i47l5EbQTXCR8xzZvsayzBb63VZgej3AEXY0hvnKwoR7QycI4AimAR0oo0iQg4Ms4BbwvLmOIz7VQkk/cMDNIwIxUb+MHcE6NAmGCLqFjoaoh2NPl9Gr7gnI6KfPOO8BgUoBCPpW2wX6BkGZAkhlJjZa9ZHMIYGHCDYBvS2wI7ghQxLtgiKykvRBCUEOfWdhULsE3MwB+KBcAQ4Q1HGkiHlYtpm6I4g6CoJfMqWibHOMwIy+xy/ByYCMUUEP2Yh2Usj0wkuLW7IEBawDZJHcCTIJgKlLEJacCpwG9KlAncAoOwl/hwUZFJATvJNVGUeiBMimftK/sZga5ZPl5z73ufkzCKJbcCMfkeEleMvGEfwst2K71xEv+mgYevEULc4WxsOA/hOUYxMab2RRQBYE0UreC9yzociPgBiZGwXGkLYJPurXAHtKP+GfPgxYyHUciiCzhQr9F7YAm5CdBtrmWX2PnxYBYrzKeqRb6CvPAvuFTAsKx5EuIAgpOEfuBNuAHWhctuVQPezlaFM/0D+Cdtph50UJOor+IxtRBp7qT7qDrAJZx29BPzpNPwbIOP4Zs5HFu6ygWnMVFRUVFRVDgnNgpZ1RUk72jDLZEwwJWWNhAJVgODGSBMxk2jGsBqFdBqfCtiaILLwuoEXACC3tbDiOJseJ8e6+LjrbCCchwNizkmt1lLNqRVe2Wqw+Q1e5HFCZJ5wGzkqs9pble45RjT50MogHYRj6xwFGn7oiQzLAqdB2/cKBGmQAet4qOWdJv8TKeMD/ymKAkiH8dA4PB9Y2Gw49Z5LRrBy8YUgzhkunogvowueyj6DtNLqH8WurUtkvZIXMkUHyX1FRMX5wQI1rATXOaReMYUETCyx0TteRAPQV3cwppTfoVONZxjHdUYJeom/a9cX8IKiFLv8H3FsG3txnbmsHtNxjHjLv0HllGcNC2QJeghTxvLZMp6yAhShBNlnndC5YVMF7PMLTyHrqh2hzzMlgsUaQNgKuZRn0viCEhRtzn//NpYJNsugEc2MxEfSTfgZHT5gXLAy1QScLBrMnLCSWensYmBvYJNodQUDQPv1mB0EEjrugz/FO/c46lMnehq2j5FYWGJkQ+NIm95dBbNDXaCkXFqeCNqNThpoAuQAd+OEx/ezdImbMg6B9QJbb2fnuKWVM0Apv0F2CPagu90Z5g6B+z6izlN+ozwufBB0FpugBtlwbAray1eyYEICbDshoaQ+gnyy7XgKdvtPH7QUBtJW8Q782kl12gv9Bn5NtZXjWuKOXyK6+KQPHwKYh72QEBJHd0971gN641o//9I9gnwxLwWtjW2DQeZjsJtl/AtSlPisR5bJ/yIEgYFsOyF7s3nAUznT7ZGlg+lq0oqKioqJiBQODmOFrW2y5AixQwwiVGcFYLw36AKOI4cQo5nCUq67AMGKcWNUWFAojKsAwZnBYSVcXhyPA+ECTrTicOg6HgFv5oyCcQv8zVqwoh5M2CIw+K9RokulhVdRz2iEjhEHF6GnTysDjQDqTxVYOdTKAOT5WfAVSg38MLWUISnmOYYk+QTft0baAa1Z2bfXhnHIahgUDVXs5Z+2AWD+gzUuGgHdZD3gQ4NjYGiJTgLEpiNYP6tc2jgkj2XN4C+RFu9SBR/oZ763++84ZPxwDq87o9z1+4a1zCv0/CAxzwb0IvgJeCl6XDgm+CDzKLil/FIRDaOsU2SLjFRUV4wdHW6CInhiU2SUoYRGCLu7KXDOmBZHoI2WGfvZcOd6BzlFOV+DFd3Rze55o60+6zfPtMjzvWUFAn9vzxDCI59AYz7umTv/jQwQohoUsJ3pT22xlBPrOnGVrYBncGwR8QFfA88o0N8v+E+Ty4yfeZYFZQBN4NBfrG9sUZTSZT80HAoK20nrZnh18Nl9qK/3bBl5oj3f3TQd4VwYBAX/JInTJWAnzGPvFvBHBPe2OtrA7LOwJeqorris32s32wQtb38m++7RpGOANW4AcKE/9trlbKJNBJttVcLxLRvC46zr7gn0D+Oq+Lv6bj9U/LK0x1sr7fcZvwSbywzYyD7MTSvkKuO4l+DpsvW20x7By0NXWO67HGI4xFyjHJAQtXfzUpliYFghkE+LxrrvumjMAQ168yzQU5GQns1PcyzbskkPXBwF92updNi05s4WZnMWP0bUDkSWiLWxy8uUohnJse2mD7eLaQ8a77P+5iuG1ZkVFRcUcxnQnw4oVC+TEJM0IZ9QEGDoMsHYgx//hxIBtPIx3K++2cDkXybk9gji2SNg2wpDyXLzKehgVMjWsKDIoFi5cmM+FcU6MlWwBRcZPGWQsIdhkBdMWEvfbYqQcZxHFliQGPSNYXYKBDol3fo8tJgx2v5ho9RK0GT/UV46hMkiHfo4NGgWeBOfQyeBWnxVxwT1t9VwYQcq2CuvsKWexcLjwzNlBVnEFuYCB5tB6joItUAJWAq745LMzagQi8Un9AlLu1WeebfcRRD+jIZxYRiSDTxDV1uIw8rvgOWV6Vln4JYuEoewMHf3GUXPmk+85P9rgGTzwfPS7/30OOmwt0QecI+fU2AqlL20rIT8M0zA+9WU4H85N4rxCBIQ5Xj63M3HaQL8sBE6o83zwU33OGuJARTvBO8dHf9sKY3uOZ1yXiSAYWVFRMX7QZYIBoX/7gT4JHVHOLwHjma4v7wP/xzgv4Vr7evzv+dLZh646u8oIlDSMiqi7q06gq+jdNo2Bfs/RiQJw5k1BF1lBnP3Y8jwM2vxEiz4UEHDWoMUbtoKyI1PIdmJzic/0uSCCwIfFJtn1ApLmBVtO6WeIYFA/vgsIkZmp+IxHXXxSRrstPkfwYyrgn4AN28WcH+327sVu0e7IXDf/v/Wtb83nWOKFdsb8bn71ww7a069Pu4DWOEuPrWGus6DI/rD913wJZRuh3W5QL5mKhTp81V/a2YZn288Pgnvb/RjtFPBSj/q8umgDfYKWmYyrLlnqVx+oq90f/dredc2z0S7jQxvUF+Mj5MU7Plgwl30X8ue9Sxb70RtQn8C7hXI2K5uZrNpt4bgBW6SNw7DPoGxXtDl28CirlHEvAWeZlM5ZtN29K3g7VzF9CRoCmMgQN5DiFUpyHNBpVoLK8vvVgRaDS0f6birBmSkIt7oIeylcPruGTt+jCb3j5Ms4QRFORZe2Gpz6omzr0gQ68Bddc4WmEngWTmbFeEBZxxj3PttjvGLZBKPASqqgUJm9IBhixbjcNkWmZGbY6mJiN25lWchG22+//fJhz1abGfIMAw5F/Eqv+9WhvPYKq2Cig4lf/OIX5ywBgR+BIcEZQT2rohyULqBdYEygTPBI9oKAmUOQd999994ee+yR75MRyMiJz7YpCVYyVGTpBRwmrkyrqmHweLfKjXbtwBcrqMpTp60cgqH77rtvdpq0QUYCw91zyjNvCIwJUOKf9rpXgBIdflXO2UaAP8qX9eY+DoGynB1j1RVPnO3icHrXBB4FN/HXWC/7KOAz+mV2RD8LVuK5s3c4WbYK9YM2CBqWfcdx4bBxNNBuOxZj0P/aFjKCp56NFXe8VZ6yfG9rr0OzOUXebYPhEHFUlB/bmgJkShaeV2zbEfiTeSqgzKlqr+63IQvRqrszprxbCedwkqPIMtTv+C7wyDmTPUienMWlzzhU5Me9FRUV44f5SfCf/qQr+sFYpdfYOV02umuCSmzMuG+uIeabEtOhE8+U1e9ZermrLlsELcrIihaks20R7wUIlTkd0PH8DjrZNkI61vZGc5vPFqDYCQJT5q2ALCV0uMc7e8DcYr6MeRW6+lq70W4ubNsabZCpQXJVAs/wo5+MtWGhyYKYNkS74yUwZ1GJrRAwN1vUtDDnfvP+JptskhdX2RqCisMCzwVeLW6xd9RpkcwPO+CdrbaxQDkstD/kgH1o4dDCZxv6B7pkbFREfd7N6fjeJdcWCywM6u9x1LskoT10Et3ELjImyHwpL46QIQd+BIetw4bSXgvDbQT/u2Ds87WNbz9ww24jFwJ3goJAztqygf+lPQkhD3byoK2UceObHFvwZquWY3uuY1YDgQamgc9B4DwZ9Fa7y8NZpwuCZNDbP+8sIecJqENdHBQpnyUMGqsMVs59Jxg3m6AsOEEizSLdgGaG9bx587LwOwTYIetWSUS+rb4Pq6CXFDi6Mh8GwSDiEMruMCBGVbazAYOePBiwMkfmEvSxdHsOoIm+YnyQaWSMCz5YHayoaENQi5z4tcU4W8kELzAi0y2CZ8BYcQgwI0UQKYw0+jvOFWGAeznDpDTCBaboT+XJompDYIaRajuNbZdesuwEZaKeQXAQc/xYhK2qDBEGcAnBHJkFyuYUei8NcRDUtArP8YhgkgCagA/daX4Cho3Al9XPaLPPAncRtPQev0YZzwnWCeTF2Ulo8NmcF8C3nXfeORtWnCT1BC0cpGij5227EAgNeHbvvffO/Jd1ELyzKsuIFPTDBxDgEszCc5mJ7Id+cFi7bErBtrI/BPzwMtoiI9DcF8Y4Z0jw0qpzHIAtCCvoyOmMsvDTNhU8VI7vBdu6zlcia8qbP3/+JF8EDW3VllWozmGAD/oG7XgqqGocCEDLnGBsM6rD+ZAFiFfuZbvo06kczYqKiunD/GQhwJEDts/1Az0ig8wCPB0SiKCBccwx5RuxiebKojP7N2ihy0rdahGX/1Bemyk483ggGNT2r/y6MRtAdr2FKe8WW+jt6dJgcYfvwf6kO6M/QLtlV1t8iQW7Lgi+2W5ojjTveQ5d6DfnB6Jsc4/ghsWnyPR3r++1vwxo8Mv5v8MEjzxn0VL2VLloVrYpoN3mLkGdrsCMeVwGlnm1HyxS2cJL/mVdCWwOC3MWXxSvxBrYHSUEg2Kb8zBtD0Rb0WSshT8fQCM7yX2jlDsI2sCW0pf6Vb1Q8j3mZTbFsjYnax+dJAuPLPKDXSvBFt5ggw3ywq320XWCgOUxMUCeI2u2i/+uyZyMX7bG1/ZWYnqHjJfPs4HDrgra2JfGGHq7ApLsfce6sAlnO8Y0ToxP27YgrZORyZAUgZWuazuPgS6TguEpC246ULa92BwYK+nKtjXLrw1ZmddRjH1GdoDRbaWB40WhjnKu0HRAEQk8CvoReDCI3/nOd+bJhlJEC8W4//779w444IAs6ONSJDMFxSOI6zD4GED9QOkbFCYsg7JrkljSMBELspK9YZ2kJQWKTOBU2nrbMKmYGQRCjCvOuqycioo2GPicLUGh0oBiHFhUEuQL0McMyvahyq6TLwtPnAyv9gHLjGh1KK9rvlGe7+gqzwvsWPks6xmEoMuzsQimnlL/ap/5UNnu8Y7u8h5zI36UWV54FO0L2rUZj8o2063a6H5larPy1Bm0eI6DEO0Mekveu8dz2oMHQYvn0RHPlXUGPMtoK3nnOZ/d16YleK6vu/oF3Isn6G7f4/9oC366p2xL8IDBGZmI2oNv5X3ATtAe5XhXZ5cDqjz1aAugL+px3edhoH51BC/Vj0fKKHkeQJN73NtFf0VFxXhBF8jAtVgiy7u0vzmrFjecp8aOFDShz2RBOVIB6DiZS3wvzihHmnM6SlBltsChpj8lSbB9Ld6UWy35jAIcAmHjBJ1Gr9KXJcxnFt4s8lmAMieUC1TTgYCYBRf+rQWhsn38JAtn+CCwpH/4fxbnBG1L8BMFwwRL0O/XUj0jEGVx0TV9Dfxpz8sO98uz4DlttnBGlgIW5SwO0uXxfD+YQ/36rnLIVyQueE4byB2/Gu/Urd0yrSws8gUDjr6wyCpY5x4+I99st912ywHvEpJoBHbQP4ockCuBGnwRmLPYFbBI6tePjSVtiXl5GISPZqFU8o5Ap0BPwE4QuwvwY1jbbSoYq2wMOz3wSoxDsD/6S5/qc8FNuqC03ZYF4BW9RRbYIxKmyoQdchK6QLwGyAv7UIDQK0Du8Qe6bCd1qYM8gWSlcoFFQpkjXow1chH2XgTSXWMDgcV7upleJvv4H/Cr0l76zjhtBxvnMmYtEGiwOJNIh1q919EYaNWZYrSy3ZViOwysiMhS0wnKpUxsKxJ0i0NKdbTtTxQgQaBQdA6FS1kYsDp5GAx7X8D9nBc02TbGyAZCii8UsK05BjAhly3gRcnEQB+1znEh6jUIrEQwPNqOUBtodg9lpG1T3Q+z3T4OkxU1Z3YZxFHfoHpnm6Yo37ZwKfCct1Aws133dDEsXbNB/6h1k1nbMYxx7+M2JisqlgVMZdzDMPeMiq4yZ1rPdJ+fKS0zpXu2MZv00aOMWY5c6cxVVFTMPizw8Bv4NbKw7Gqx3UwWu4QBmcHGP/uRT8MHEnziZ8XRDbJ8Ocuyuh0dATLtjGfBJz5RCb6U6+3dPO5z3ffhGEdAsV0GX49vVzrH4L4oPzLF+D3aaHeYIIotepI3JCC07w0avNo2oe+80IQ+0Aaf0QP4xIFXtmCUhBSZYUG/xQ4Z+74XoIzAwyCgA31oVV+bLrsLBNAEawUpBGUtUEsO4SPJmrc7Do3sVD+KoP34IKlF1pwdYmhz7Ig2ePEp9aeEF0dI2OroxzXsgOFDqtOiDfAnBQ8lzjgb2D3kSEBJnfgZPCr7KPgI6pQ1L1tfEEYCgwQLmevq1a5oP97x8dGBfgFOsijTUv0ClDLYZUO63wKURBMyjS708dkd+SFwLVYgMCugKtiDNwKpbV4H+J0SjfBeEFDAFZ8EJfFJ+9St7yWtaGfIQFcfBj98B3x6Y42syPxCq4CqIFLwzDNRZj8Yg8ZJyHdAGTHnxhiz00DCk8Cf9uCBhCe7QbTX9nIZgYMCm0GPMrXRK9rUpsF1bdaOEmhzDd3KizK8t8uYSg94D5oEAvFUJqf+x0/yRV7IrRhJ7GARzHM0i7FMDo0n/OBLR99FGwFd6nGNvqQjjTm7TuzGI7uSxciy8WDc2DkqsAsWlo0/Y9jZguJOYhzGILoFvx3nEjKGdrElci/5a67bkCUsI0t/eGv+r9e7JQnb/6VDzAAUvA5w9pFXAHN0kGi2lSqrX6NCZF8nmChl1FFWJSiDSMs28HUK5UuwCJzPnonoMUXjuuCh59znHp99FynGvve/QWHFzf8ER1op4Sck2hdtlLbrunoIJOWDdmUTOgFCmQzKUZ77fAfK8KwtSOjwvXeTlVWtMvLtPkFVqx1od69XGd0GdApCGejoiza7V7vQol4DyWqUPfDerZaZDHyHb95LKNf5D/hNeSvbNbxRn8h4e6VEGe6xJSpo1j5KEM1xv7LQJiBJ8bhPO12LPlIHmoMHeKPtyva8sqI89Wqze6NedGhXySsKy3UvSs0z7teP+ln96jIxuY4O8q6cfkpZ3egRYDXZUWzk38pP1E228A19wRO0DCq3DTSizZkYJW/xqGvlCN1WQ/DYfe7XZhOfegNoK8t1L/7gdxl0U7/rJlxlaY9+1QftNoTshhzGi8yU97pPOer2vbr1O8TKC/66Rq59Jh9oQat+cp82Bv1eaHKf+wOeUU5Jv35zD1rRFeO0oqKiYnkCnWc+MF9wOtkFFRUVSw5sL5lWMrA4mBII2IycUc6xYJEgCfvM+aGcXNcETBwVIKPKls758+dP+i9sMuUZz4IysVMJ2KTsHnZ+eVwCe082FZ+K88vOE5TgFzgnNvw3ukLQkh2HFsczBdhcsfuFf8DvkQ0kiOnoBb6cd0kbsh3pHnaq3V6cfmVyzj3j7K3ws9SJPtlmsvjQzS5Tl+wi/MMb9qnEAAEAx0KhX4KAwBb7j/3L1sNjZ9DyV6fK5gkbW39E3WFbo0sQITLf7KySPcRH4pPYFSa7ST/gp+MW2Pi+F6gUFOQ/a68gkDMC9bNyBdvwVh974ZsMPO0Q+OWrBfgU+kKd6leuTDb9ZseMox601/Zo9m5sr8TjyDwH/CNL+k2WlrPbBKPJmkCJ7ChbWNHAl5E5J7jiHjThKxlYuHDhZLai9vD/2dOO7nCP9rtfGwV6tFOZ5AEPBd/QS+ZK/7eEPtBm/Y8uPqxAETpl1+krWaj6y9Eh6PK/OAI+GHcBY4LMlmNCOwUpY6zhq7IFdsmXrEi80v/9YBzzITbYYINMa/ge/BFBWnJBJtCn/YJXfBayK25C3v2QimC/eksfrQvGj4ArmUebMaKv+euOYBEwDuAbX0kf4HWATeB+fpgf7+C7lmW4XzvwS8zCd/hkDAaUYYzjuSQd8q2txjl+kE3xEXJK59g6r31kCsi/8ex/iyLkEP8lfZBpmX2CtHZWipEIBtN3bBjPkQ3tVz6ZIGv60L0C3foY/8mB9tgBob34jn+eF5jVZ2gms0GvsuhjAVpyNtdx6KGH3pLeItZ3gj+rp5cQqtdNidljQWJgk5Rbc8cdd0xcWYSkhJvErCYJeZMG2sTV0XDEEUc0aRLL5dx2220TVxeHev/61782SRHn/9NgaNIk06RJsfnEJz7R/OUvf8nXPX/KKac0qeODB02aBJqkeJo0UJukrPJ9MG/evCYNyubYY4/N1+91r3vl++9973s3SbE3SdAn7myapHzz9294wxuaJERNmpCbNFDy/fGeBCfX79k04TUf/vCHJ+mFb3/725M0JcWX35PSaa677rqJOxbx2X1JQU3eF/cmZdWkgTlxZ9O8733va5KSb7baaqvcBmVF+UnoJ+lPk1u+LymYye/TYMvX2/0J2oo32vue97ynWX311SefSwO9Scqruf322yfu/j8cc8wx+Z6S5jSImzSocrvgZz/7WXPCCSc0j3/845ttt922ecYznpHvW3PNNZtkQDQvfelLm7XWWqs56qijmjRQ83eHHHJIk5RA7sekSJo04eWyAltvvfVkvfoC3UmxTHy7CGkCad72trc1L3nJS5qk+Jo0MeZ+3nXXXfP3aaLLPIlyvKdJrjn33HPz9/1w5JFHNmmyyfeHHLzpTW+a+LZpkkHSbLfddouVm5RbkwyEiTumRlK2TVLik2VEOUnZ5TFZIhlBmd9pks/3eCWlnOWxzbdk/DUvf/nLJ8sN3r373e+euGMR0kTQHHDAAfm+aGNSxM0555yzmDySpTQJN2kiWqxMn8lMiTQxNK961asm7/OeFHjWASXIlDHuPRm+WTbThJKvpQm4SYZofjbqMSbSBDzx9CIkQzKXW97nuWSQZ5lKBs1i47SioqJieUFycrNuNjeU+rqiomLJwhjkI7CfvXzussGN2bgnXp4t4R72n5fPJdzretjdAffxo0IXeKlf+e0y+vl87vO8cspnomxlaVd8HzSGjVVea+sj33lenUEfOlwr2xJllPUEfvnLX2af8mEPe9hIdjb6yrrbKHlVvrpsR/cFL+Ll/3Z/gHK77u2CdpYy5F2ZbR7FfW3elEB3lBNldfUJKKe816urXO3uKrPNo6uvvrrZYYcdsh/g+0FQT/R1lOv/drvRHX0Y/5cYNCai3JJe/3umH/8Cwed2G4Nur3YZbTlSb5uufgh6Q069orw2DcpUPxpLKKOUj0Fl+N99/crwTJvXymrLTFefgPLjPu/KdK//o40Q10o+oUH7ynqi/8r7owzXXYt64rr3djldfTpXkXzam/i1E6/VZ21rsEi2FYkyqwdEYK1SOcsrDhgfFdIvbam0UiYt1opIG+q12hLRcm1PHZcz6lJH5+9FpqWWWmkQxRUlFmF2MLd0bpH71OH5efBZZFhKqXqdU2jlxnZk6cHaJZoO6rPKYhXO6pJ0ZSs4VqGsrkl9dVaDKLOMI/clIZ5cHZD+6xxBq3/K1kbXRKmtlOAjWE2T/u+alHerKrZkW3mTYit9PJAGQV4NQ7MVBeVZxXCP1QhnN1pNEzWXbSmtXB/Zam3VRiRcv3ZBX2uvlFvRfnxyKK7VLIftW9FJg2bi7l4u3/dSm/Edr0X5RfutBKAL/t//+385+w69VhNE/kXipZKTAXRb2bJiaMVJ22y7RksamDn7UbtB/0lbt3IgRd3Kiki+FTB7+0te6T8rClaUrI5JIY6+Rrd0d4cMWzXSr+pGixRiPywQdbaBN/oeX60q6AOp8epzdoG0Y221aogv+pm8q08qOtnth6SEMi/IzL3uda/Mc+3z0od47NdIA1Y0pTVbdcEzsk/OyLfv/AKpZ8Cqh20Hxo10f6t9eGP1JFL6g2faZzXu2GOPzeeKWHGzKqNfyShZBys6xpqVKmXqV2NCmZ61NQLIrBRsfWmlEV88a8XV2JCWnZR0vtd7bC9Bjz7HM9fIHJ5bxdWHxowVTnwC96srtt/YqqHPfW+lED/IVKkTKioqKpYnmHPp+XamdEVFxZKFMchH4EN4+dz2qdgtxmzcE6/2rgX3sNO9fC7hXtfb9r37+FGhC7zUr/x2Gf18Pvd5Xjk+ozeuu6Ys7Yrvg8bw3cprbX3kO8+rM+hDh2vey7o8X9YTkDHFV+KjyRwaFugr626j5FX56srgcl/wIl7+7/K3lNt1bxe0s5Qh78oseVTe1+ZNAB/RHeVEWV19Asop7/XqKle7u8os/XZg+/MJ+WK+HwT1RF9Huf5vtxvd0Yfxf4muMdEeayW9/vdMVztLBJ/bchB0e7XLaMuRetEV/BmEoDfk1CvKQ0NZhjLVj8YSyijlo11GCf+7r18ZnmnzWlltmenqk7Yceleme/0fbYS45j2ABu0r64n+K++PMlx3LeqJ697b5XT16bKEWckILCFS+o53vCNH9Nddd90mOfrNNddcs1ikdhTIEnvXu941mQEmY0q232GHHdYceuihzde//vV/Kvu3v/1tzhRLndx8/OMfz9fc97znPa958pOfnLPqAj/4wQ9yBpOyZUAFZKQlQctZa9///vcnrjbNZZddltska0jWHMhIS4LTbLbZZs0VV1yRr4Hsp/XWW6/56le/OnGlaTbZZJOcIblgwYIcaZYlJbvMChU+BUSd0b7LLrs03/nOd3JdW265ZeaDrK4Ssh5lealL1BpOPfXUnK0nE/FTn/pUvgYyuLbYYouc9RbXZUzuueeeOVPSc4Mg6yqy2J7//OfnrM+AlRx1yqy75JJL8jWZoPrh2c9+du6XEjL7lHP88cfnTC3fv/Od78zXtt9++5ztFrj++uszn2TqWdErYeXIM7LtIoPyS1/6Ur62zTbbNL/+9a/zNUCvTE9ZplG+PkVzUhw5mzPk6c9//nPOFJRN6XoJWaQHH3xwc+mll3auDOhbIA94Ilv0ppsWDbk//OEPzU477ZSv77PPPpN9Bp/85CezjD/iEY9YTO7a0I+77bZbzlo78cQTJ64uApkit/re+AGyhH+yLcs+Q6cszH333TfL2K9+9atMK3mUPVviwgsvbPbbb7/mtNNOy/8fffTRk2Mhsm5Bnz/96U/P4//aa6/N15SlP84777z8f4Ds4uNnPvOZTIs6tCmyMQPkiV4566yzJlefyA/Z8n7rrbfmcbj77rvnemR2kpkAvsoqfM1rXpP7S13vfe97sz6QpWvFJyADVPajcmpGYEVFRUVFRUXFsgm+Dt+C/ffoRz86+2QyiirmFsQP+Cr8MX5SRUXFzJD82CWTEVhCRo591vaAy3qz/1320iJ6RoNnnK8nMyt+DEKGkYwkh+XaNy/LR4ZXnHnQD76XfSUbKn5RBmTsOTNAlBftATQ7DwD98RPtIEtPppGVJVlhbUQ7//d//ze/lCPLLVBGmb1kYWmTcxzsfwdloEf2miwyv3TlzEERcFl19sWD/fky3ZxP6H6Zac7zCIiIyzCT7RewT197ZSYGXVZgZFeh1+ep4F6rNbIKlR9wToCVNryO7DJZV85q0IfOnZBl5Zew0C2jEg+cCyGDEL3BP22UUQklL2UR4n+ZhRc8BZF8Z1HIeLOPX/ZneYZDMgLywcXokD1HRiOyj4cyJK0SgHt8RwadjyADLqA9DnR15gK62wiatAvt6onsOLIju805BX4JzkpDwDkLMhn1qazBLhmDyHiV/RcHRDv7RAacA0/RjReyPkGmnixLdEef4TU6yZTxpO3OGDF2lanfAu51fkWceWKsaINMzXnz5i123oaVVhl5MihjXKIFyLFrIWfaLytP1jC5Qo/VFrKhPdoI+hyNZNk46Acyov+ct+LshwDd4RwO2aN4C/qfbOC3FZ+AsyHQBfquoqKioqKioqJi2YPdM3by8JnsWnrGM54x0I6sWDpwHjgf1W4p/lhFRcV4sUQCgQ6rFQBw4KUAnQCAQzVtNxwVEUwREBIQs52QQrfFFwQ7HKBqSypnPoJIZWDIZ0EvAQ6BL4EbgYaAgJIfGbF9swwuCQAIbgh4Rbkg0CBgIfjTFQAaFbZlqkMQLVDSD3gooOXXkARiKErbJf2SkwCJQI72oTeCWOi3ZbS9JVsbBZHU0a5nWOAHmgSUoj5Qtl/hEmxxmDBQ6IKCAlb4bzuqYCG6/RKQvihTfAMO9Sz7CbRJvdrfD2TCQaWCvoJqDjoF/eYFeGLrs8NC8cIz2qQ/BQ8DAnQMBvLj185swRYMFNTTVvQIJA3Lx5AXgU/BQPxr94/2CTwLQgui9gsEot84sM3BZwe/2mLrgF5bggX+0B/9E+XYihso6Y5gJH641zgR5AuU9+obbRCoEyQ1fvAieKKd+IKv5EDQUGDXdQesCtLZ5g6ecV0gzkswXKCe0SZ4Zyt2BFDdqz+n4rfvGRHlWNCuoA1dPgtIu6dcGADttkAA5divqKioqKioqKhYduDXPdl77GLJIOzsirkHfo+kGP58DQRWVIwfSyQQWIKDLUgHHHvBmXHAL9woS/DDeXbO8BOgESiTaVSu9HD8BYYEN7oCCK4JNAqiCQ5MBfe7TyCkzPQbFUFL/DKq4MQgCD45L03QR5BFkAQPXHOGnuynYbL5AvgiGBWfx4XgT8lLgSnBTr8AJcvRSwDXeY0CNKMGW7r6MaAteCUz0hl0Mtv0r4CVl4kGPQKSAm3u7dd+wTHPK0cWJUPCWYEyy2Q3CsTOFF1tcW0qeRDUFMh85jOfmWmRhedXjZzLd8455+RsPhmNIDArs26YfvYrvDCIx+oWwBaoFew3/vBVtqZ3/PFrUwJ37jNWBLqd7Sir0EKBiV6/uNcZncaBOmXcOnNSRqHVW4FkekSAVr+5b7rQfhmaApgC5wKUXTzR7xGgrYHAioqKioqKioqKioqKimUVSzQQGA604I8AjKweAa+ZQrmCdjJ2ZC3ZpuiHAAT//Hx0bOcMuF+mke8Fp3zXDnIIaMgMajv9/m9fC8gKFOiYKQTvBFbKzLouCFz5oQSrJG984xvzlmhbJa2eyMiSpTUqPYJgAbzR1kEBoBIRrGrfL7AiEzEy8fyYiR81EcC0ldZ2bitysvVkxPXj7yAMegY9AjwCjDLrBJL8+IQff/CSPfme97wnB82sEqJTX3ZBWfgqiIV2AStl+WEXNPjhDD96UvKxDfeVQVGIQCledQWilGdrbLlVvQ2BThmAAlsyFf1wi2xRP9MvKCjwGvUaE0HjoABj8A360QbKVaZ78UZ/2m7hhcfe0eMHdshqyIL+ILN+jMX2fj9cgj9+xOT9739/zrxEn4w8P/AiwK0czwgwfuQjH8l9JrAIw8pqCWNNnWTUu1ebJ8ZiOxu1oqKioqKioqKioqKiomJZw6wFAv0yq18VLc/pCyc9zn7r2uo5FWIrqbO8Irup7fz7P7ZSClBw7Ev4XzaR7CPBQJmBsUUU0CYAofx+gY8ujHLvIMg8QqPMqUG4+uqr86+byrTyS622WAoAoUPGl0DPqIGRaIN3/SMg0uZfPwg6Cu6WwUfPC2AJQslQxFPBG4EV2VyyvASJbE9VT5z/Nk4oV9q//pZdZhuq4JQAnte+++6bz7QTRJaNpu3DtNkWYb+Eu/fee2f+77zzzjmA6JeD+wUSQdttl9c3EZjzv4Au/nVlcfqFa7IvgFaeXVdCMEw2nvPsBMrQZvs1GW+Xqz4v7STr/eBZ265jnERQsA004S+ZE5AXtMMXLzz2jj8WAcgC2QrIHiQL+kRQWH/ITBUwdn5gQP8IuJIXwVvnCMo4lPUb5x5OdwxqH96SD30S26YD2hWLFqOOqYqKioqKioqKUTGs/V1RsaRQZbJiaaDK3exg1gKBsnl23HHH3kknnTRxZREEEgSwBC0EvMrz14aBgIiz2bbYYot8PmC/wIRMpjj3TZCiDE4RJkGXNdZYIwcvBBYdSBoQrPIDC35gYqqsvHEihPxZz3pWDkw4u6IMUIL24gEITkTmYBlAQ78ArGDgdOn3nO3GAmjDDD73C1RdeumlOdAbEFBxTVmy0iLDTCCoXa4fbBD4EWiJ1zgQsmDrtJ+g94MbbRx//PE5I9G5k3iJ/10QJMJX8tIO9snE9EMyg4KAIPgtSF0GWQUg/QCMrclxlmLAdlhbfvHsSU960mLn9JVAm7r1RQTJA7IFBWTVia8yaAVfvTtbsuwzEDSMbeK24fpBFeMWLSXUJ0CGZwKAAn1kT6C+BH598IMfzOcV2qbsGc+S5Ta/Xve61+WMVmOWTKHN/e1t937gZbPNNsvjO9o7XZmJBQPbp8lnW0YcM3DFFVfkz+OSy4qKioqKioqKAFuE/WWBlm00F+wNfgYbjD0/6i6j2Qba2JftJIQu4C1bMXi7JIAmNmVZX9i07cSHsInZ3r7na3i1k1XGAeXhA1qG4Rt/M/xtMukzGj3v+3GCLY4mfTXudi8JoJ/fSS75LVPxR1vxUX94rqIb5A5/jJt2/KALMfbIbsCzg5JaVkTMWiDQL2wKtn36059e7EdB/DKsLDDb8JyxJgAyCmwddQaaASMY2A6agHMCFy5cmH/VVaaRzKf24DIwZQ3KnrK986qrrpr4ppfPIzv77LPzwOyXfTUbQJOX8/IEXvDKeYehRChF7ZJZJ8CqXbKkXENrwLl1tk86283ZZu1tjsMgFJn3YXgguIUGmVoCTmBiPvPMM7MM+MEQ27VlbPklWn0jKFdCmwTkBOEEs8ZlAFECAm8CTORGsE8fB/DZr+KqV/C6S14CzqOztVUWG76X8AMotqLLFBzE8+Cte+Lw21VWWSVn0Qn4nXHGGYvJte20Mv0EqfyqcL8sWhltzit01mIZsMNrW5/Rpr6gzbmaaBWgKwNfjBHbdAXKBd0F5WzZFdyTpVcG5PTtBhtskMekdul/cuD5MhvY+DryyCNzINO4B5mTZBnvS0NEPX7NWHaewKIfQBG0lC1YgpzbYq5ePz4EUxk0/WCMkTc8kYlr3EU2ovacd955vfnz5+f/pzOeKioqKioqKioGgf3sqBRJDM6iXtpgU7HlnOXMr2NPhk+ytMGOtkDNj7P7RTLBIPCJHN2Dt5///OenbS8OC7YpO5KvoL6AI3w23XTTvPvFPYHPfvaz2Sdm+zqLfJtttsl+Sz9fd7rQf/jmh/gccVTuvOkCvqHf8UkRmPPZYjwfgV81TvDZrrvuuuw/svOXNaBf4oAfRHTuffjE/eB8cv4QP0cS0lwZX3MRErf4ylMF8o1tuor/bHdqwI5Aeiz8uYpZDATKvqIgvG+55ZZZUftVWNtXnQ+ocwwS4Gj7gQsZVc4A6xeECVCOggPK3G677XJQRqaRQIn63vrWt+bAky2oETQxsGJ1IVY2TAYCHH6k4PDDD8/loEkwQ1m2MEamEQiAWJ0prwGB853VkYg8q89n0edyRcM9AmRlG/3vOsE2KQiSxjlotneii8L1jk7bLAVfTA4mEgpTAGPDDTfMARHBLIaEAI5Bg7eAHvSrr4Q68UM7tA3tAoh46X9bMbfeeuscMOsafO6PjEp9s+uuu072hSCriWarrbbK2YXK9Vl7BKzw2736Eg9N5oJ2Jk6TU5nd1q4bvdrStUoZ/5Ot6BMZiQKAAj6bb755poHc2E4t6CUgJbAK0XdepVImE/hhsnb+ngxA9CvHj3IIcgmCDdryLjtSe7VfPx566KFZRhha7373u/Nn2YnK9RJ8I6O+65cNCDIKGRgmHecgkgf1kA398upXvzorRsE7/UU+yLrxQs4EEY1RbRIIM1aNXfwSnNaXApWCkdrr5R48I2/us03dxCdg/5KXvCQHCLXBNeUL9KJT0JKhox/ItDLV7X5jkqIW+MNnvEC7DGBlKM+9zgIVvNWn+gXifE0yQ671HRkw3tp6xXdkhwyFjCgbL8igesmwcSerFR9B+aXxVlFRUVFRUVExU7Bd2emRrbW0YfHeESzsMT+GxzYa1yL9TGFR1mIy25jfMdUOs/AZ8Lbtx80G2Ir8NTZ3yTM+B79IUkHAMU+Ca9ojWUFgSNJMHD80atLMVGDz2vXG90TnIDj7nO1e2r78tfhhy7b/NVMI6ArY8G2ne9zP0gQe8VftfORrTcUffMVHSQhTBbhWZBhHfhehTEbpB74g31YQsBx7Mm4Ftvn2FYsgtWWV9Hpr/q/XuyUpJ//PGII+stooZsItuCWzTMSbA8/Rj+2XBoHOkQUkOOGeflk3Bpgzy2QWWTUxyNSlfNdlc6n3Na95TXbgA57zigCEX1VVvwnO/SZeg9V1AULBEPQoUzAEDFBBD8EV2yVDuJSLXtcER9DlGkEUbBKUlPEFrqHLK36F1IQkOCIIgR7lCvjYaikYhgZbONGuLJOxYKrsLpOGYIZ7BNnwAY1+QEFwxMsz2oTP+kPQJYKwgFZ1el4wVpnaoz7BEvXYQi0Io23tvgneRmCV8hNY1D795Iw4mV2gHrQqW32UfMiGwKaAE5o9a4u0d/3iGUG20ghRp+cF+ASQ3BPfeQYNgmF46zv9LUCFfpOgeskL2mSO6vNoG15pN9lQb2yRVsZqq62WaVSXevSttqCBrOBT0NEFbdUPeOuzfpYliR4/tIEGxopy0YAu5fquX7loEzTVPu22jZjMKFPf7bfffpkPoE9kw8YWZW20IoUWz6FNpqAgn/4GfLJ6SFYpUPLpXuXMmzcvBzRBmcrDH+Me311Du5VN40H7tAPf3WsMu4ZWL+PIio8x4rqyHvWoR+XPJoCo2/NkhlEVfNGv+EaOlUM+vPBAP5K7uBfP9IGxgP++078xXk0W6FE/WdRPguqC4tpdUVFRUVFRUTEusK9kQdlJZaGU3dUG22WQjTlOqIcNx69gU7ETR6l7NmlVLtub78EuZ6cPgsXg2EnCR2THjRJoGrYtcR+blU/Ejn/pS186GcyTDICf4e+BxWYZgWxlQUDJCdrEH/PSB+PipTLYt/Pnz8/+IHt/UBD1uOOOy7uGJCSwj8GOLllv/HXZjeSijZLeYWiPe8QDBD/VZSfZoASIwKDyfQft74ehKTDKveRMkPX888/P41fiAl+oH/hVeImnkjj4ccPW1UbQOQy9o7Rp3Bi27vI+/Lzooovy2CGLXYj7jWt+PR9Xko13sLuLjuXzea2IOPTQQx2CH7G+E3B39fSKvOCfJCb6f7nAVIImAEEZUsYc/hKynwidAIDVpn7oqkNwoT259KNl1OslhrlnRUQXX+LaIJ5N97s2Rrl3aWIYOodty9Jsc9Q9DhpsqVaOACjDKyC4TSfIlBQMZDxVVFRUVFRUVIwLv/jFL/IZ63ZU2cYqMCApgU/Bt+DQWpxsQzDBgq4gRNhBnhFMEiwDto1sOOVY7I4dMxZWLfa6X2aSwJWkBS+f2UOCM2BRtQy4WbRmHylbuewmi6oljeria1mctpgreUGQzH0W+9EgC8w7KEs56kV7P7vOfRI0BF0EopRVJpjw8SxIe95CuYQPO0jstrLrSOIBOsACut002oMPyhYcQ2PZXnzANz6jtgQPlY+H+OOz+r/3ve/lnSUWrXfYYYf8WRIHugQj8FZQUL2nnnpq79xzz81tkC0owQHQDK6XwbY4R1DdYf+qp+3LAhqdc+0ewFv8tjgeP9oomNqG+/H29a9/fc7Oc5+Fd8E/ssk3tvPH4jg+kRe8I0/a1Q4O4pf+iGxM5Ye8eIH+tAtKoFbCkLIlybRlnqyRI/0hUCiJJ6Av8Vi7IyEA9Els08UndAK68NN79L1+VG7IB4R8qEtgr12udzJDBu3GwyvnmMumFWcA4xPNXp4nK2gVoDrhhBNyZqjkjyi7hMST2NVHdgDd+h8/yAi+B7SfnEUSBb77rF3oVIey6I2Qofhe+yF46flIQCrHY4wbz/pee4Bs0mVRrjGkj8uAM3rwIRYXgl50uR8NxpTnled4qQsvvDAHAo0RyRld+gGPBVaNN4kvdhr6jD/6RHslkdhphn581WdkItpdoszQRht66Cbtade9LCDR7OywiPU93B//0A5eN6UGrjA45ZRTcru33377JinFiatN8+Mf/7hJA71JAtNcddVVE1crKiqWZ6RJvHn+85/frLHGGs0RRxwxcXUR3vve9zZpAmgOPfTQJhm0E1crKioqKioqKsaDn//8581BBx3UJEe4ecMb3tC86U1vCv8svw488MCJO/8Pt99+e/PZz362SQ78Yvd6feITn2j+93//N993xx135LJ32mmnZvPNN28e9rCH5Xs23njj5qSTTsqvxzzmMbnOJz/5yfm7Jz7xic3FF1/cPOc5z2nWW2+95gc/+EGTHOdc3i233NKcdtppi9X30Ic+tDnggAMyTYHkeDcvfvGLm8MPP7xJDnm+Lznezdve9rbmd7/7XfOVr3ylSU56trGinNVWW60599xzm7/85S8TpfwztCc5/Nlme+UrX9nceOONE980zQ9/+MNmt912myzPa8MNN2z233///HnhwoXZ5gPt0cZnPetZi92P/1deeWW+J4B/66yzTnPsscc2r3rVq7Kv6N6VV1652WijjXK9cPnlly9W1p3udKdm3XXXbf77v/+7OfLII5unPvWpzS677JLvffrTn77YvV7vfOc7m3POOad53vOel+3Sq6++Ot8b2HXXXTPPymdOPvnkyb4J6Ht8LO9Tt/LRhIbrr79+4u7F8ec//zn3Zzynf/zv/rPPPrt55CMfmWXpKU95SnOPe9wj36NfyYl+aeNjH/tYs+aaa06W56WfDznkkOZvf/tbvue4445b7HvlzZs3L39X4k9/+lNzwgknNPe6172aPfbYY+LqIlx22WXNy1/+8maVVVZpfv/7309cXTS2XvKSlzSbbbZZ84UvfCFfw58PfehDzdprr71YvXvvvXdzww035HsC2rrqqqtmPt92220TV5vsE7zsZS/L/fjhD384X7vkkkty/dttt12uN3DNNdc0W2+99WJ1kSP9udJKK2U5bPdhwFg5+uijm7XWWqvZdtttc9+V5airBJ1gLO+8887Nk570pFz+gx70oObtb3/7JP3aUpZB77zxjW/M38H3vve9TO8973nP5otf/OJi4xrvvv71r+d2P+1pT5v0jYwrMl6W++AHP7jZb7/98vcBz5JtfN1rr72aZz/72ZP3490ZZ5yR7/vrX/+aaWrrtwULFjR///vf8z0lLrzwwsXuI+f0Dnr1/frrr59lit7AE/foV+O9bF/g+OOPbx73uMctViY98Nvf/nbijmULiX7Jf9GW1YfPiV4OIVU7Dar84wwyfKyISMm1ndRKxJ577jm5KlNRUbF8w0qPs0dtF7H9nj6wJZlOmD9/ft4qvf322+dVpYqKioqKioqK2YAMFVlrMk782No3vvGNnL3lWnJiJ+5adNyQM9cdp+L86s997nP5fmde2xLnmh+EK2FXgx9VdEa0bbLOgHO0jcwf50jLHrOlVTn8I5kysmJkzyRnOtMkk4j/5FxqRxEp0xnSu+++ez6f3Q4KmYLgfplrtpjKAHMWnjPH2VS2wyrD0TWy9dTpeeczy+TR7kFAj8wimWSRnaNtjiTyrB9cse3WD+6x3dAFMp+8PGe7obPVbd3F329+85v5Rxuuvfba3LaSBs/4oQ0/wMdGZBsq31nXeMmGxD9H2yhXBpTtobLnfCf7SWYRmr345eecc07mhQwn7b7gggvymYeOqNG/wXeQUadP7VhzxiCe+6HCd7zjHb0PfOAD+UxBmWkBZ5nLnmLT4q82yYSSFSkTKjK4uiDbyo+EkA0ZeXiKP9ot60ommLPRbbG0W+ayyy7L5xvaRkzmyh84kfGIPv0sWw5P/TDgi1/84pxd6Ac6yRgb233gXG7ltH8oEMgRXslQu+GGG3rlD5Y4Uks7ZQx6Ryvgoz6S8Wa7tewz/eIsOTEA9DiL/OMf/3j+bHygNUCG9Rn+LoqnLILP5Ej5Je8DkUVGbpTpbEWZberCN+XiG9ly7yBoi0w7cicbkJzaUqxc/JfxFlCW7Dd95Egz786ml52qb22/NiZlXxqP3/nOd3oHHHBA78Ybb8xZoLIAHddGlsnJD37wg8yzEmTKNTIuGxEfnO9IJ6FJudpNVsmp3zWgO8B41Uf0gaxneo3sGE/0n/MAyZ++Jt+Ol5IN6Hg3mZP0G5614Qgq5wnKQLbt3Rn2foxUfXhC9vSrs/PpLecIytwk2/gqSxHQ6Vnn+JM1Gb7aQz49R24iG3JZxgodCJRiT/AoREIvxdm+c8JmUqDcphqUFRUVywdMEgxBhqyXhQILAt7pCT9MJG08jM2KinFjtg2KZcFg6aJxWTe0KpYvLGvyOB16Z9LGOl5nDsEB5xc7J9C50xxavoqFSQ69rW8gmCBwJkDhXlvg3M9uEfARlOL0RgDPljvbdG2L5Ag7v4xzzbYRGHKfrZ+cbeX4AUKOOF9IMMC7cjjigiq2SPKX3O98O9ttbeUU4BBYAM9w7AVrLLTysQQm1CmQJfjonDlJGOoUmBDYFFBQt8BZP0Sb0BZBAYEFW18572w4RzzhjbOsbTUsIaji12nx21ZZAQGBD/4fn9DWWFu1A9qiHoEUQSz8Vj7fEe3afM011+T71CdQJYimvPJsafxwj7HiPEB8jq2JeKF/PKtd7o2AnfLxFo3O28dzgY+dd945B2IEhuJXUvW7oIqAiMCu8/YE4pSPHogAYxfQ537bWtHizD79BgJSeI9OwSd8FjDEP7L6wx/+MPMBBKMEmwVY9IMy3KO/8U8AUEBJ4Bhf8U3Z7HGyZHt7G3ii7bb+CtgIUgV8VqcglmCkYBMYC4Jb+ssivwCVQKPP6EYPmSHD2mI7dNn3+oCs4UsJtKLHqysw5Tr5Imfaqr8EsdQl9oAefTSV3lSP8gWH9Ytxoh8FMZ0DT/4EkQXcwNjRT8YdWSWjtsraQq5txol6Bbr8voHvjDs6gU4RWARBPsFfY74MuKKHrAms6kcQ/Haf7dMCjcolN7Z4S6w666yzckANYszSXeRBHxgH+GHrrn61UABopqcEx21Bdg68etFQAg/JkCAyvhsTyiYnQMd5hkyhiazZiu2HLo1D7RFsB8FJP2AraEwmyJP28AfJHr2F313B32UJK3yUy2qNXzS1SuRlZcoKigEVireiomLFgEmEMWC110qhlxUhRlRMJBUVMwFD1KqnzA0Gk5dVT0Zq26gZN5TPqfrRj36UDTb1MnZkUHDq0La0gUarynjkzE5GomvGpgP0GbC+n4tgoHOA9CnHRqYC+ttgOHLGrS6TA85dOCtTQdtlAKgHT7w4NPp0LvTfigDyaMyQUeNJH3RBPwtICNbo3373ua7vBHeMSc675zgt4wB6BTzIGQeZ888hJTOcZv+TKw6auuMZ48+PK3D+BgUM2vAsB1R2l+wS46JiNHCQt9pqqxy8CXBeBas4+LJXyJ4sJMFBWWJ+fA3fBT+cs6avOcX4T55CjwrqcKzjXDbwXEAAMs5ci+BgIIIgMg7JjKCesgJokSljXiE7xkDU67u2HRWBLtlNAg8CJu7nvPPFBM+GGQeeAeNIFiDnXTChhDIFRCDaJHtMsEHQlO1XQuaUoCgdHZlQaME3QZxyx5gAhQCK/ohgibaoBw/KYGbQCvHZ98rWD8YmlHwnDwIjxrDvBV/L+tEkWCEwJziB37K/0CMoHGfUAd6QF3wfJoiBJrSQo7gfrYJIgnolHa4JrKiXTQN0nyCOIGDwX8BSoFIgWABUEDDmysgYw79Bcxr6BajQwi4IyLgzRgRu6DC8dcYc3glcC3iB/wVz8FLgr4RgD5rp46Cn7Ldh4Rl9oX5ZnMaWAHMJ/DLO8di9U4EsCOqV2X8CyIJf2kde1ReBNjJBjgP44TxK/BMAw8OA4JprnjFvsVOMb8FGcwN9HjBmzYPOyzO29LmzDo0FtJUypw5jzNjAd31Nl6CPPBo76gwYi8qltwL0jb4mF+rqQvSRMYKXZLeUIfKrPYKNpd4SdNYGNluMdTJFl8rOLXUDmsmygKRM43KcLouo6W4VFRUVE5jORF9RMSwYPwJuVu8ZbVZRvazQOygahjEEZwJBI5klVlTVa0uOLRiRPTIXjBrbLax2204UhiAD0Or58ccfP7l1Y66B4WhhUXaMfrXiHqvLJRjQvtMH5EB/lI5MP+gb5XH4rOIzar1sp7I1TXCwYsnAdjvOAEeSbHaBM6KfZREIGvYb2xHcNQaNSZlatja5Pi5wDm0PjAwGQToyQ/Y4Vpx1h7GrO2D8+Z9DWAaKhoG2CxLRa5zxiuFARtghdiyVB+sHXOdU2/JoKy+n3ZZTwTdyKPjjs+tklBMsGBiJDXSIDLUyCNgGh7z9Qw9Q2kf0lewoQRVOuVcEctCtToFIAR6OM9iaK1BUQkYTWiy6opmsgbLIJVoFN6YC2twv4G3+ENAoAxHgmuwvcL/xhUayKutJm8m5urVHMAlt+CqoCYIX7hMojaAY+BzBidmwI/FQUMYcLSAsSAJo9VK/YJDgTmTiCfKjpcxEBH0gCKIt07U3PKcufChtBrzCV3Mc+QS8FZy1/dkzglSyvwRj6KQyaDUqJO2UbbYIRy5l3ZFD8yXeCGAJPqpTVqhgIV6qEy/IawkZd4Jn5CHKbmcCDgP8JxfGAZ7IUNNPJYwL2Wh4Oqg/4jvPR6C+BFnFD/zUB+4nq8ZB2UfaxA7UL7ajQ8gR+F7gT1BMRix5E6gTIBPEU76gsAC6tgnkCYp5zveC/cpVZ1muBQj3WSRgw0UgkE5rj5mQ6enIxCDgif4XrCxBbrXJGFMvnYBOoG/JWLRFO+kStAlku39ZRg0EVlRUVFRUDIlBhtogMKj8EqSVeKvNnBVBBMaW4JZsNwGDMJ6HwbC0lPcJSKj3iCOOyMaxM5DQJTuI8TYbTsyoYKgxvBiO4ThyFBivzrQJJ2gQos3T7a9hUZYvw09AxZYYBqVzhhm5gbiXs+pezpCsCGcSRZbCMGCAlgayz9NxUgKDeDQd/s2E56M823XvsNdKTIfecGKg35ghu+QYuu6JejltzqSSleD8IUEe2WBt57QfhqFfEN2WUkdccJQ5L9qALs9zUG2Dcj5aQCDEvdrRFRgaBGPYs8Zw2Y7p8HpFBD7141V8p/+8CwQKDggoyMTBc9k7djNweMMRL9Gv7EEgK+RGEIU+Jiuyzeg4LwEHwRcBFFlHnP1w+PvB8+ikM2ULyXgU0BCIsRMj5sNh6UVj+SoRfAM0CWxEtpCsMA6/caAd2iM4Y0xw/OlsUGZZTiDqwhuBknEDvWhVvnlbBpsgKVq90G3xTHBG4B19Mb7bfIA2/eNGu07ztu3Msv8EY/HW4oSz5PR38HVUyPoTxGHXAN1Jb9lSLADquqCOgKDgtexFuqkMjHWhi2czwaDyRm13v/vVQVYFtwXoQj+079d29oldIc4dLeXI+BVEtb0Yv2Kngi275if8tOBofFt0kOUbGaHKxWdZgRa1lFWWa+GTbAqwGXsxf3a1B+3GPjrHjUH8xsMYa6F7LOyWbaFr8Ug78VlAeVCZcx1LJBA4iEFd3y0NhnYphWHpWJYFoGL5QJXB0VD5VTEsGDyCdJwSwbvpGIgMUZk4zkeRDSiTKFaBGVKMMdtFOE2yctpZZLK/bAWRLeRZx1jYroIWcxfnwMHMnBaHu7tPeQKOtqgGzQ53dzC3TAH0qItRJ8B21FFH5Xrdy0B05oxzYuL8XM4mI9O5Tc4okkXIaePICS4ok9Fo64+XTDfGf3usMSS1xT3K9bxD4T0PMpXwQ+DUmToyBmzPUY6AqS1vsVUH3O+Aa21WlnrLNnvnbMg4UQ4D1T3O6HH4+aBtiyXt+GWrmHpkrmiz1WDlK8OxIvpX1gFnbLfddsuGZASCwL2cH4FXgUD3CsTK/opgicO0ZROiD634XgaHldEO/PnsFW0GzqI26yP0arOsDOA4CTzJGNLH8Zz+cyaSA+fDAfCdvhBEIhflGUEBYwRv9Vs5Rlx3CLqsMJkCIAjtDFbOv37RTjzFE1tTyzaU4IgLXqMZv/WNe9EkI1JGHaPcNd+TiziwPsoks+QZf2VVCtRySOJ7zxufeGLMBpSFl+Q5UPI85ERQn7w6L0sdDjjn+AiaRB0lXLO16l3velc+pNxnWXiOpoj+9TnGWbzw1JgPKAff1addoSc8G9AG/CZz6A0Z8u55fcWxoR+ArtDn+IfnaIxgiH4SdNB3QdMb3vCGycwZDqT/OUjqxBOyF33ms61wniOXsmjpoIr/Q/RNG/gn0MExFaDFSz82IbhCZ5MNek3QxfwiGDtV0KMLpe4r4bpxYowJDAigkTvj17sfdiArtkHSy4IxMvX6wdiQmUS3yk53lpw5xrxo+6L/jSHtHgba6kWeyy2BgKfqC5jPQv87bw+9smS1w8tn49JCjUwyoDv7AY3KLO9BSz9ejgJl46NFA9lgFhTxOWg1Rv0gggxkfNRW9+JBqctAWV2y1Q/B0y4MalvwWjYlm4Hc0gVBMx1JhsgolGX5PAzfbIcXyIpsSRml2m7Lsu/IjjmHncO+EcARHMfL6KfQgSXwTQDd9bivfU8JdXZ975p2hBwoN2Qu0G+s94P7vdpQF3tDoBPv+/HPdfOeTD8LTrbgR5/QxeY5Ms/echYeCODKNmRXCLbiNxuGnhG0hyhXQJ191C6XHeBIAVno9BU90g/Bd+MpMEgOu+B5NA3qty64v9QNzk00H7LDtcVYM7caa/Svhel+vF4WMGuBQMLCqBAxHtQJvsNszgFjeBSFPxNwJGw5YuDqQIMKDZQ+I4aSQIfVL9F1BhEnixHPoOJsWXFjoI+LXkIrfZjDwahd1tNNK8YLCpDxb5yQvVJBkkFBBOPNZDeKshwVxgtn0Pg2Zij+uQ5jiyOKZqvYS0LHVCw/oIuNK4EegRljcBQwQp3/JVODgWQFvDQcbMUSoBBsdE/APOUMEk6VeQgYYOYiwSaGqrnLeBRA4DQ5Z4luMIeZS8xdEdRxLeo1bukMhqkDkgUXIwApwMWpEEhRn/Z7juEmmCIowgikZ1wzb3IEOaTK4IAw/uPX92IuE7RhDDLM1et5xjuDypwqmMEgVqbvoh3q9j8DlSHJyQMry/pDHca459CFHgGMAOcAzWjHU+XpE0YcnYmWLoQNoO84MvQdOtSPtwJG2sv4RicoW3mudxm62qRMZfteH8SzyvNrgvpaPTJLGONoxNMu479E6DUBG21VFnrYWPQfHvu1Ozx2TX9xtgPqRYO+Z8PFHIPP6CAzpSMd0A42i/JD1gDNArf6TJAM2FzkSiCQ3LlH36FDNhy+obkN9cpSICtst7jHNc+VZ1waD9ouuIzXyjdmPetMMHwi14JUZLQcHwJh6CqdNe1Hn3HYBbSx3fBOe8mHOgW3wjHtN+e4L/iMVrRw3PHaeCZn+gVt+Gz+0l7jOqAt9IS2hNMvWGccxIHvxrT2e15ZpeOJNs95XiAJQk7Rp4/872UMcIIELdHoe/JGlvSrvsEPtOojZaiPPKsHPQsXLszy4B5l4hH+kjn3VSzSz116if4i3xxpDj99p6+dhyewzWmVLYbv7tU//WRvOiDLggIyRAVxBL3VKYDu3XlagoOCLeaycj5roxzngpYO7xcQFIATDPSscVzq8n5QFpm2jRhf8KgMlgN5cx3cj0ZzMWywwQY5uKZe7fDyWQAQ/2J7cklzF9xb8hsteDXVc1PBuGAnoFcfsCMsoAWt+C6YKSgTtFpspItC9waMuZgHh4FFqmGzk0uEjjE36EPBOQtd+Gr3A6CD7kFL8M1z+OZ9KhoFYexkQB+/iP9u26YMNltWzc10DhrwT+a9csmW+4wP9eNJCbZILGrFVl5jSj8os+xj5Rmvvm8D/e7XJwL3dLUtwiX0UbnYNxXohS7dYM5CM92grn66lPxoE1myyGTMhRxZUPY/vgqwRpBWG2wPVi9+mkfM1YKD9ADgCZkTxKcX6IGyXAt2+I4Xypuqb5VX2jwhh8PIrWeHraeNGGvkA+hWR2QYYzHWjD+ZkOpxX0nnsoZZo5zRSZkz9qYCYXKfFUTG3JKADA/GCOUQQsJQNJGiwYQBJhJZCYSAUDPM3Ge1n9EXK6TjAGPLACN0jG7/V1QETDIcUj/DzukuHRWwGs8wsMVvVMU3CpTNCbCtzXjgAM11mOwFTuikfs5cRUUXGFScBAEnMmSMWRVkCAliMYymGm8WuATtZNGEsVgakp53rgoDw9hmTIGAhHnHweSCVhaivHNgBCwEdYAhymgTVGKYCYz5TuadsSoArg4ZD+Yyh2BzeowFZRsfYXgDY8tnczMHX73azaFnPDK2GdrxoxgOWTYfmisFZlwXFECTuZ2RrX40feMb38hlapsAl/ZYpRdEsk2WcSVgwbhkkFqJleHkeYYdA41jRf/5Tl2MTnR4CYhasWZ4hiGMX4xvwRD3aI9AitVsgQ/Gcz+wAWTIuUe2izbgLz3MSZVJydiUjSMLy5lXHB1BTwZ5KRs+y4KSFRGHhqPHWWoc+i233DJnSSgfjb7jpAj8uDYVBGD0kaAlfpIFZeARnpND5zSRQRlZeIwv0X5zB9uH/AkuhB0keCeoZbuVIEAbZJmBT2ZKg9h1cuWFR4BGMqRd+KNdaOSgCUShs8uhsvWNrHpHm74VIBM4k2li/uOMgTYp0wHfso3YdGRfvYL5eKvvODYC4IJtgF6yQv7L8Yl2sqcdbcR9bDbBOI4VfnvJzgsnvCwvQB447pxj9+ov40WmLjmX8YMvZEnGpTYJhnOeLQYE9LX/jUP3ap/MTo4wfgooRz/opy5a9Js6vYCMyhbxi4/owT8OnrL1mTrZ0cawl8w+dRn/MkKML8Ed40QQni4im2SdzkRnyCa9yPaVVdt2yFc06BtyQffSs+1tpnQbv4PuMt7wlP6G0mcgI54XZAi9PlMYc8oyjsiFOshl2WfooSPNmWSZ/uxXv7YKgNAv7cCGM8ps+/TsMDKBZ3SLAAba6IDIQg5YBJARC9piLNjG7J0ctrNS8dqczNY1j8IoDr/20VdsiJmCTpTBRZ/hqfGjb0uY+ywoygglE/SbuVKb9UuAbAm+K3MY2dDfXjBqwEO/mEc81/WshQNyBKGX9KNAVQShpgIdSTfRQ9pN72i3zEn9S09ZmKRr2SSgfNmq5g52R5xFHJDwY35xfmCco4cu/Ap6A+wutmC0swQ5Q4uz8fSdMs1fJSxKklXPdunmQHynPotc7YCia+YbtoV5umseBXw1N5IjdlgbxjQ7hN63OAP45BnzoGfMmdplDo+AmXmSXSHYaR5owyKZbbbmKjbHsP0bUE/UNZUcxtgzl48KMiTjmi2KRnS3Yz1sFTEr463tiy9rGG1EjwBbUUTnh3G6dRghoywNtNkEpWTiYUwxWsLoAYa8lV9R6zD4KFDprQx7k4KVbUYboWBAlr/EMw5ofzg6gxRCxYoJ8mGctI15isuk4DvGwjCT+0ygfDLqNZVCngugzDnAdJIgTkXFqGBYMTTNIQwkq9uMT5+nWs3lzDEeBVi6xkuXrlcm45BxybBnSEIECBhoHGlGiOcZ+rbqxa/ygW0dnmP4B9zHOOU0xtlR7fo5XoxoGQYRwAn4TsBKwCPAwLbCLxAWc6p6nbPE2KSf1GHsMcjLw8vNtQIYDMygg4ODRrRGMArie/rHd7KI2BqMsYDghSwOQT8GLaAZLwQ/w6nkENg6xCAtnaQS+pphzQ5g9DFiA4KDzoth8Ma2Zu30Up5noeRtfNYmRjpa3CtLRYCU7pYVE+cK4gFbxWJLmbnXD+YHZQv86iM0BzjmAqbqFMQxhwjYkMegXzCNoe0sH04xGSG3ZNEvG45L15NZ/cbWCrCxOB8MbDzsgv4iV2QIbwQuyY8glEUywUXwLlDPSQFt0Y9sPMExMJ5tUTI2BQq1cdT26U90GF+cSfJgngkIXOoD93i1EfKAz/pFu2NMmssFcgSaQx7A2LFoELay+7U1tt2F3BkDAvMytfRpPxkfBM+giUzF885yQ1ecCwVkyRgWRI02lWNY27wEEQV3LHZHP4AgofLIbT/ndUWD/rQgIrgcsDXewolFmNC/xjDdWf56JR4KfvBd9J3+GdfYjToEeAWHOPWCaCF3AmbmJzJn0cOY0Pf9INBGN8tgLiE4QrdatKIXh0HoDYtnxpQFkQjE0wnkTwAMwkYmh7J83Cs5pAzyCO6bg+lNwRXop5v6Ido+atCjDeXQdXSkIBY9oz0B7ZThrH/Mc/qbjqUvBNnnz58/SQv9aZuje9vzexfIk3vpnJCj6O9BwCv6QKCOjJpf+NEBi6sW80C5Zdlo9T8fYyqQDzyhP+j8yFDTx+w0gWb9apGupBtdeETHGlcB91og9E42AgKCZJ6chBwIIJpPBZmD5jZc1w5lCQRaJEETmDsEmvQJekN/DoK5QSxCvQFZ/PhpLJERdPTTpfQBO8kciJY4DgJkboqNaPu8efOyvga0kSW2ngVFC5fmmPJXwLXR8SB4YzyV8R/2jcQRkE0nSFfadsNAueQQLcOMp2j/qGMvniM75jXbmkv7C90W2sSBLJANM4bmMsYzM3QAYzgEBDYGXj/FEUG3YQbATKEO9YXhZSDEwDXxUlaEJmhxjSEjOkwJEMC4z2Dy/1Ttg0HfBSILQ90z4YW6hqkPhrmvvGfQ/fFd1z3D1NMPM3m2H2ajzC6Msx5yaSLukg0KiTMpo4BcDoNhaRt0H1qGWXGZqq7p8mmY5+IekxSdZPyaTKZbZ8WKCbIeQS6ZURwKGeUMJhniAgH9DC8GjJd5cVjdbjzLcBIEME8FyDEDzDgX/I8gJHkWvItsQnCvoItgXBsh/13jwPgwTgQ6SyPHvV6yLsp63IMezwTMZV7KCvje/Os6Y5DRKkAle1BAo21QRX0lzNfujSwStDAqS3COOXgMVlCGOVumQPA/5m6GfL8gCd4JFLIVOBtl+zge6lBOuVocNLfp7gf06EOr/Phd9rWyZf6gHR3ardx+MuQ6GbSgyRHHmxIWLjnWvtcmRr37BE1BwFP9AsqcR3aSICTDV4CZPI0D5FRQT+AoIPOCvcihLWWmBNoFcDkV+CDooM2CIniDh2g2bgRtle96ZE6oMwJoeBuBRe3DX2X1420X3ItWzpxAA96VskhmOFL92hMoZSU+K9tYMa4EMvWJYISgt4wMvAJtFsykmzjAQb9xov0RDJ2KhkFAU9BFBsgj/vl1Wu2jD2Pbfdvp8px79YNgLVkTkOVkyfrSJn3FGdWWdmbOigbzBHnEZz6HcShggU8yJmXccELDb+F4y5w2JgQ6OK4cdvfavSRwIXuMzJANZcuibWeTkY/IbGnrQzSRb/1Lv+hTeslZWYJkssxl4aFRgEFZglJ0O/jfs8owPksog0wLMGunNpAp/1uIEsjul3CBDvSQ/9iaqY0yzJ29KgiJBoFTZQtCyUiF0KV0pCM5LArgk4C0dnhG5pYFCjSS4XgO//AqxgT4jKe+cw+ghW5yFIYfcRGgoXfxAy/cH2Xgi2vaEWNVe0q+A94IRNHdkVnO7tdmfJJ967O6jdPYiis46D4vwVsZ/qD8qK8f2BvmvgjaWoQ0zoMP5fPa45rvIssT7/FYppixbty7JnNUtj8Ziqw9ILPkXLDLNnf1DgIbia7FW/oudLAx4jNa6ObgS4A9IMgjcGxHA/7pdzJoXrCDyCJFwKIOeWT30V/a4LxbCD0bYwgt6tXHPpt39L/68Eu78EFd+lzQ3NjsZ4uUwGO6nW5ALxkgo7GbIuYGZSkbHWUf4YuxYfFAIFSblGNMW/Azr9IXFrLaNpkFX2NGu7SH/RAwRmQ90uX0kEXN4KeFSfQI7keGJb605TtgPKDb9wFl6ev58+dnORSwLL8vgW70OcrCu0VqwGPPxBgNqJ+8qhNdQKZkNXvWopr+QgNdRz9bmNGusCmWVcwa9VZzCCmBlPYPBqAO4EBJu8VsA16HUTKhaEswCmXxWPnFbM8YzJR73G+S0tkGJyVv8rPCrVydxUih/BhKHCLp08rV8QTW9zraJMFQMUAJus8i7CATRMTfxGTQUaQUsXIZtaB9MjREyoM2dZoICA4YwO7zbnKwCmGgul9AhfIpFVU/UKjo5QwZ0PhJiCkmEw74Hq85KcrHO6m9XgF1GdCcWE6AQeIaA9TgpexK4993JkuDWX9ohz7Wxlghdg8+6xMTBkMlHGjKiNFsW47gqn40WTFiDHxKlJPCIDQI9UVkj1BwVivUqw4vbQ3eBqyO6y/KjmyYCCgl/QbRB76z4mfg+x/0AXnlkMW1QSATlJKy3K992kVOOMquUTj6gkxyZNCl/WHIoU1GQxucWPKBF9qsH8LxbNNmlQlfKarSENc2TrZxp93aRwmbeKN+40D/+55Cxn/PWelpr/iUQAO6bBMqHW4KWr+Ry7gW9DrEGK0x2aGHgRIyhn9S7MkX3YAv8Z1yTFBWQY1ZchFytWDBgkyDctWFB541Rj2vf8i35/GQDgEyxUDgEBq7HHLjhJNP/r2gbIPJR0ZE1EP28d44YkioM8Z/xdwCHWksymAgK+SNnBmD5guGv7nBZ+OCHJOB0PEBuop+Cx1DV9FjISNtRJBM/aVBViLGRIxfuti95LNtJJFp5ZFV9wEZJXfGZMA15YZxOixC3tXTbpPv1FHKODrxwSvgvignIKBhftYemRbGGT1JN5rT3D8VlOd58yb+66v2eIuAjHZHmXFvCeXQz/36xPfB3zIIGGCM69vS8RsVntFH+tK8W/LAd9pijkVLOFb94H7PR3+320tGBdJ8rz4BU3rR/CtLi95nyNNj7AY89j1bheNYzi0zAb0dzkqATJW0d8G8bCxanceL2PrHmeGICZ6zv9gdbAt9ozz8Vb7/QT145RpHhvxEP4+C4HfIUMxVAfXpUyj7dRgoT3ak+ZCDLEDGCTFHsftCZtVt3LXrDoQMjFp/PxirkbVJbvQHu9V1QeOuevCJ/ArIup+NRGe6BsYm+4zNgF/aFvbJigZjlI2OR2wcYxJP9SO7h30qgAGu45dr5MS85Bp5N7bZQI6aEOTGWzxl+9ApbNESdJl69avxH/z3TpcKFhgnMRfSBYIG6NVf9IlnjScBBQGegPoEUdhI9EsArcatsumagLL4YLbLm39jnHkvgR6yJztO+yIoQVcLrNAzZFUb8ETbjSHtYacp03dsQtnJ2sKXwmtt0g4BeIsUATzCK+0ox5yx7l5yLYAC6PODT+igq8x16qSb2B3KjTahS8Au9D3oZ0Fe5cSiTsgBu5mu07f0GN7L0gzbNiBwaNGNbY8H9Jyxpn/wi+1D1gZBP+OHYJ0xix79gu/4GHY4hE1sbucLgO/55uaesJvQgg98aIFcixjha6BLW8iauQdPBwEvBXvMCY7bUDcErwRMyYc+C37rB3wj6wKNgo7ses/4zpiytbqcM7TDNnE2Ir1rvOEvP1k5ZDjkW9+pl38ac4DnY9cEP0b9ZB3N5JgfQhbbct4G3uk3fLbrwf1sVTIfQTYwtow7PmSMjYA+UB/5Up7/tZFe4Pfp8y6Qf7LA57E42J7HjQk8B3KiXPfjo3FRyqd+Ne7Qr/0lyI6FpuA/oA3/Qn7Ikzq6gA5+uLFq8Ul/aB85RHv4dgEyo89dD/2qf/SfI+PwWVyLfBsDfGhB7VL2l2Wsnl5mbq+bEqPGguTwN0npNYmJE1eaJnVck5RykwSsSYO+efCDH9wkRdisvfbaTRpc+XNy6CfubpqkHJr999+/SYpm8t4kFE2aHJrkyOXywPtBBx2U2/C+972vWX/99Zsk9E3q2CYJaZMGR3PxxRfne5MT2KSBm+9NwtQk5dAkwcp17bfffvn6EUcc0SRl1aQB0qROz9fSBNGkyaU55phjmptuuilfQ7P7AslQa5Jg5O+0Lwl2k4SwSQq7SQbqxF2LgI6kRPN9aVJqkiLOn3fZZZdMcxocTZo0J+7+ZyQDrElC2yQF2Gy11VZNGvy5PnVBMhabt7zlLZln2ug9DZgmTUqZ5iTI+b40QDMv0+Bs0qDM96IHv9OAb6644op8H+CzNqbJbrKNytXGNIE1yTiduLNpLr300iYpqXzfzTffPHF1URlo1z9JyWZeokE/6yd0JAOmSZNe86pXvapJyjI/h19JwTZJSU/Sqew0wTXJAM33KCc58k1SfPk7/HBfch4yP3/1q1/leyAp3+aLX/xik5RFkybefI8+8D9akqLP9w3CT37ykyYZWfkZsoYucpKUU3PCCSc0yZHK9yWl0xxyyCGZr2Rtn332yffjHTqT0mySoT9JG6TJrznggAOaNDE2aTLML8/gs/L146233jpx96Lxts022zTJMGjS5JSvqf8DH/hAkxRV5jd+6LM0geQ+TwZBvo+ckRX8N3bS5JH5tuWWWzZp4s/3lEgGR+7Du93tbk0yNPNzytceYyRN7M173/veyfEJaPrCF76Q69cW79phfJ133nlNmsDzfZ5JE3L+Di3kOPhCZk8//fTMM/wMebvyyiszzVEuPqONHKATtDUp86yTkkObr4FxQ97ShJ11lT4kz9qfHOMs7wHtToZCfiZNXJmf7qcn0qSVr2t38LVi7sFY/OAHP5jHlfFEZp761Kc2p5xySnPWWWc1r3jFK7Ls6VvfkQtjEcghXUMXmafo3mTg5TlhkK4GuiYZtk0yTJrk2E1cXRxo+9a3vtUkhyHLmnrp82Ss5XFQwlhwnY5MDmCmi9yiN8Y/nHzyyXlOIvMxjg499NAmGa3NiSee2Nx+++35+sEHH5zbQn8C/UWmFy5c2CTjNl+D5Mjn+WnfffdtkgMycbXJ89bzn//85rjjjpu40jTJ+Mr6ij6IMg488MBJ3XzUUUc1yTnJuvjoo49ukvHVfOITn8j3mTOMS7r4Rz/6Ub7mPuNSW37+85/n8s0Hxx577GK6BtgByejM4xF23333/L/5RDmAb+gxlunfLqD7nHPOyTTTmW1od3Kqsm4Ddoh5zbygD/vhoosuynYQnY2OZGDmvk6OUZ4TA8qgx/HQfIoevCG/W2+9dW63V3ICmnnz5mU5YGvoS/NH2Ufw0Y9+tEkGbLPHHnvksuhQetH8d/755+c68I7eM99++ctfznNnclSy3JZzVAl16kM2xn/+539OXF1kw7HXzBHRt2wDNl0pK6Cd+El/DxpPxq951lyXjPY8F6KX/YZ2bUPzV77yldzXxg5byzzYtsOMo+T0ZFuKblevcUReSt5dcMEFzUYbbdQk53niStMkhyLr/Kuuuqq55ppr8phiE5ZQvzmLrYmX/WSCPL/5zW/Oc575ENgryfHJcyS7yBwPbJPk9GYeAjuEbJOnQXj/+9+fdcHxxx+fdcQll1ySZUbbzVnq89k4DBh/5NucHHqFvjMe6E/zcHIy83U6A71Bp+t0CF6iGe/ZGWwgfVfxz+g3vtoo7xv2mS7M5Nlh0VXHuOhfUgga+9E6VRunwrDPj1LmkkY/2sZF86jlzAavljb/6VR200orrZT1cBeCxi5a29cGtWe22zoMfYG5RMvygDR/32QOn3itPmtLbqKmVjassASk3jpXTzRVhp8VZ1F4KwJWeGUticZDMsjyORPS20Xb3SuTSDZHMnxzFNl5A8mwytHhZLzl56wsSVO3aiqzySHbUlyT45bLsHrhfxFvn2Vzocvz+CP67CXyLHPQ92Bvv2iwc4GsOohgi4SLGAN6ZWPJhJMxZHUuGac5dVR95RlGyrGfX8qp1FyZELKZnDWlTmXh3yD4Hh+t8siqkqWnPvyy4mOrmrKtRlmlxTurt3gs1dm9IHvOWQiyKWVAutdqs7MHZGXFijTgp1UrtOKn68qVii5abvVkkYwtWgkQKbcyp39K+I5sWCWJ78iJ+vHPL9Kpw3kPIu7Sx60OyDiUneA7L+dNaWMyVnMZovxSkbXJuQfaqD22oVjls9pm5QmcXSBT0eqAlTqZfbINpW07L0LWyiDoI2cD4J26ZCCgSVlWsvBfViKQEXwgt3hKvrQT7/Q5Gh1s73tAiyw+suNMBe3Ca1mo+J4M6n9a/dc3VgaTI5Flg0w5W0rKu5VD4wY/nIWE1+SRnAJZ1hdW+8gOGUSbrR2xstOGZ7TLjyfoS/d7kUPt88ugVmGSI5TvN8asXsnocI/2yM5zTonUau/kWbmhO8hPW3ZiXOCn78mM1Hzp4mhRLl6QX4fZakOUiy7lGi+B5Mzk8Uj/2NqkH632kQ3X6KfYVmZl0mqflVkZZfjpWdf/f/buA06zokoff+uuu+YAggpKMCCggKiIYEABJUqQnISRnFGyBIccBIkqQUSGJFmUJHlXZV1FwQSIrIKrrq66f8CALu7v/u/3TJ+25vq+3W/PdA8zTD2fzzvv9H3vrXDqVNU5T52qK5KM7iuXvCrmTCywwALRtnREH9S3jH36iZVT44LVU23rN1tDzAWtURD9lK5aATZGiW4TrWFOKHWqF0RqW+02nhqDe8G4SwfNI3TqVa96VeissuTYAP5vVf33v/99rPJaDZ+ToT8Y840H+pYoAHVy7qFxRzsYT8l4kL7jPvJeeOGFw17QXjmuJ8jP+PLK4VXmnJfGC/nQGeOQ9mFvgPS0o/FCxFlGa8xMPupjXNKWxi9jcEJ+5Mae0c7GPDLql4/rZL3oootGucwVJdhdxqxFhs9QUm6RDOYu46dx1Gq4cWzllVeO+ZaNwVZSxtHaJ39Tn4Ty9CqrNu+2mXGWbivbaPkoiz5iTmGLLbnkktHO+pg+yt6SlogGcxSZkR1Zkm+Wz7c5y3xLZto5y+q7rIdny79L0A3P0mXzLhlnOmRHP9VntDqVUBYQBah8toGyG9g2oG5/+ctfRtITzSNvsvBbL3lPBJTLPCfyTzQKWXp5zvzzzx+2h/zJqFc9lYnNYkxTL7Z7xd9jUB0p7xv0mV6YlWcHRa88Jqr8swtZxn5lHauOY2HQ58eT5uxGv7JNVJnHm85kyGpOkb9ypG/VRZaxV1m710arz2i/TQQGKV9iTirL0xGTRgR2IYyWY83QEy6bRAbjjXPFmCidfoYpEg4RVJJojFQhmQgF23YZWgyU7BRIGMQhIOqErgqvZ6gwYIBxqJF9/L9LNkAqQRpl7kmSsjS0EBPqZouhPGyvEY6acC4CgxoJx5gDxBZiCvmT216VVdhsbuvt18lLIDgYuUKiyQ8YYgwtRr0Dv8kjIRycPBjFCBLlZqRqEwSSsHVQV39LB5HIAVA3xBGDGNFatoktQ0KbGcDkIL0kbAYFeXOAlEHIej4vVBshiKhF2tEX0G5ka/s5wkzeSDL1EbosxDdhe8F6660XWz/JHTjwiGH1FIoNjHlh0sg851N0nagS8kI4IglsB+CwA2cfyQwcLo5B6hB5q1vZJnSZfnBaOccg3N92W+RzbreWvvvoB1nRj9TRdKRf9rK/nU0k7Fz5OEO2BXDwgJOFGOVIyEOeyict5WOoc9R79YkS+gD909foCD0EZfTxfBr7CFbEqj6P2ETqAgeG7tjCoqwZKj8olJszyVnSd4TBg7JoE7ohffekrLqgq/oeHUFyK7f+gQAle044XSEvJCr9t9hAx0CdbI9AEI62pa1i7gXCjf5aQNHWdMJYiHwYq58k6LqxRv8zDiPDSxhrnVGkDyADETR0iw7KA/GYhLRx0vlJ+io9pO+T5fxPJIwXxkPjbgnzoUPtjWEIKDCP6XNkgORIZD31Q/caPxH+FmMSjlMwhhpXzI0g75kB2RvTzTvskZzDjSfaBBlirMgxrR9ZNBqM5cZu5AqilG4h/oDNYXuM341RYyHlYp4wx5uPExZNyIYszOE5ZiNUzWOXX355yNp8iACle87FQYB2j9/oQlrsBPkbdxPmALpuXk77CZTR8RjlgptjWtgtyj7aPGCeRgYi1ekHIhAQ9PIy7+Z8B/J1v75ncRlZCMZrRL/xXxsmEciWYnekvQgWlnKRq4T2piMWlMw54K3EOd/QbYuzOccOgrzP3OSjXyT8bZwwFyk3+LaYDto8n7eQYZHW3GiOzPYeD+imNvVs2jHSZTeUNp7y2IJqrk0ZkaWxyn3aSTnpHcLQAj3ZJMjaAg09K+tbUVFRUTEd5htjqnG5XDCsqJgVTDoRmI4SosYqPWMrjfMEQ5tzlE4AMAwYoIxCZEYJe8wZdozG7AyMFcaj/d2crgTDVgSUDoToAIYwI8XH/3sZ76XDAe5Jcq406OTJMBJN5TwJBFIJ9yJLGIrIQAaxVVXkAjmkMQfKjYRR3kEcF2UiM/v803DmQHBUQfp5XkGCM8ppQQKJaFAu+YkwQZooGzDmGGUcICScOnoGcWk1HlJGwJB2v0gp6Y6H0AF1UQ4OcClfJJcVe05SEj2ZL3kx/pXJM/KmF0i/Eu6jQxwCsqEHrsnPmXWcARFCwAlQD2mOVgdOkuecMShd8vF/JDCyC3KwzvrQJW0lWiOhHIgnTi8jH0TvcZi1X0a6AkeL7iNLUxeB06KsSSoDYo3DQ58yKgbcR5YcB2VGeuqjZCoiJSNbBoE2E03CiSxBhtJD5vtGvnKY9Q/tBWUbai9t4ixQKNt/NKTOSAOBghzh7ALHhS5oS//P/LrQz9RZuUrHJiN0cswgS32DDqpziYx01IYVTz/o3xagLH4g8o2fyIdB9TSRYwb9MVYg6Dm/xt0pU6bEnCBKziJGkl/Ga1HDxjb3iFz0oZe+LZSBscXzrpe6TicRmSVJ7R4LaH7Le11zX853xi335JiUcD9HXXplPv72fNkHpOW6+cD/1dv8SJ4IAfV2sLy507k7iM4ch82LFhS8TU+UNnKJvOUhf+UyR4nGNJYhhewSIE+HZuvPFojSpvCMZ8tx0/iR8sp69wJSCcmBzNAWFoumtG2BxHIGlwWbhPQQHWMZ6cqRdcm53rzqDYoIMvLIKFVjEVmlbaHcZFoSJtIia/JXTnJVNjZHykWZzT2IqZIUSmJNeyMc1ZfcyFB7mIO65+l0Yey0kIKsNP8Z0527hFw0NkqPbBLmIXXIyHz1Y/Mhdi2mJunUC8ZlukRflD0X8nyTifGcPVmCDWYBzJxkAZZs5Suq199pM6iHw/X1Jde1tfvIi51aRjHKi8y0H920wGfx1e4IsiZ39afv9HU0m06bZh9K3dEmFh+Qt+wKaRobXDfnqgvbCORtQU5/oTPyJlOLn9LQrvQydZPO00F5qoe/s2+rU0JeSGER+xYo1AXhSSeVJ/uw3Q/ObiIftj7QQ4ui7Ea7J3yzdegHG0EbeN44SNYWm40L8qioqKiomBHmIfO63V6+KyomApNOBKazhNRjpDIquw4Uo4+jxQjzG4PRlhvXrZBzFGzRY+Qg/6zMMlCtcjLYwHM+DM4yfcYNI4vRUzoBEwVlZDxZhWYccVisdCqrDwcO2eI+JBSChwGsjIyzsqz+zwhnQCn3IEDiqHMSrsqCcHVNlJltMik7Bqq/tYUyMToZ1MgiZIoIS5EZjHPOiHqk8Spdq8BIpdwGV5YdochBFu2hncvfBoH6cn5LBwWUkbzoRzoHvdIme/VlcCPGEEPqrO6iOJBMZJRRehmJyvmwXZ0DxlClX9qJsSzNfkCmIRfJhaEuOsQ2ZY5XGuecnWwXUMeSbIJ0ENzn//QZmUtnybT7fDppfk85IA4ZzxmVAoxq/UgURFfvPY/IkDZZZDpItWzbQZD16RrunGp10XaAcFRHjlQSBZmnNBAk0slIjUEhD3rBaVZXW6hsFzc+cEy0BXkiDOTTC1mHbqSHOihzOmUIfGQmIrBsE1AXDo5+W/H0g/6ib3FWzV/9dGk0eEb/4sgjA5EZXtAjYgoZQd840ra5G3folGeQ/ggVpJgIZeOYxRHbBN1P74wF0rZoppylfupzxqmSGOHcW2SgyzmmIn28cCHHPAsWCG5Rh+WCCB1HmiDYS31HxjkawnMJaSGHkJXyIUd9FWFhjLX4ZKxUDjIRrU6+6mMuQDCIVkP4mLPUS95IqbQV5IusMZ7p72RpXkWGlAuIyiF6slxoMtaRl/KVCy4ltIF6IoCToNVuxlwyRYaQZ0J6FmvMq5lPLyijeVddkvRVBhGnxkPjt/qwc7S/vMmTbIxVyBgLK2Tio27KQw+ATKUlfTYJPVMehJHo/VKHycQ1RGOWR5rS0F5+S7JtNNAhh2qbt9ht5lrlcSSHti0XmYytIjYRWhaKLFypg+hHeZU63AUbAWlKBtLNhTX6hfRC3GVUPqgr+4ZOqIt5yUvU6BQd14bmVffRK+SU/kFeFpaUj/zJ07yf8H/OmHbTf/UVRKiy0Q9yZy+JIKc/ueOiF7QpHaU7ygJk44gRcrMIpQ3NQUg+xJxFAsSeedC97BmLgeRuS7d+I01jCh3Wl/QJfZR8lYfOIEmzf/p/RjYCOfqbDcHeVld1tCjCznKsAltd3ZHlfiNr7atOdnFoT2OX+Z3+GqeSXBUJTb7sAm2nvtqg1M+KioqKeR3GRGOqMds8aa6u42TFRGFSXhZy6aWXxgH+Ds4Gh6W3Tnsc7NxFa9zESx9aY6K54oor4oBpL1RolT7K9axnPSsOx8xPayjEd2tMN62x1TzxxBPNCSecEPc5SLo1OoZTnn7go0PMW4OoOfvss+Na69THAdGt0R6HdrdGXFx3ALo8P/nJT44c6O5wbWVwaLJyQmuUxQHjrVHdtEZQ0zofTWusxUHZrYH1d+XNsrZGUhxI7cB4svnOd74zcnA5/PGPf4yDoltDKg4R93c/tMZTHOAt3x//+McjdfB/h4i3Tk5P2bUGYVxrDbrmgQceiGfg/vvvjwPD8xnfPrcMH5DeGsTxu/ZzoH0Xt99+e/zWOlUjB7m3hl3TGpfxd6I1WkfSUn4y1UbHHnts0xqxcXh1CQdPt8Z0HP6d8u+F1qiPw8CVWT17tUHrNMcLJJQNWuMz9EW+WV8fdVCf0UCHpOX+lFfrzMah5dddd13k1zpwUebHH388Dnh133HHHTecwnT84he/iAP1W+crZC1dddWurcM5w8H//i/tRRZZpGmd9pEXbGhvB6U//PDD8TeQfeuQxUHlZF6CvOlX6/hF/VujPV4y0DoTcXD8WKBrrZMauuRFGaUeATloX4ffK7ND4ZdffvmmdR6ir5ZQlmnTpsULTMgTbrrpphgrWidrhgPqlfPCCy8MWZMn2YHf9ePWiYnf9EHf6nPxxRfHPcrhxQD63V577RXXoJ1Mo/2NOyVaxzQObncIu/7upSnSN5Z06wvtxBx1NMaUbVZRMSch+9JoGOSemcFkpdsP481vdpfvqcJTWc8///nP8bIQc7GX1syt6CXDiZTrROvuU9nmXcxJZamoqKioqJiX0PrHs+dlIV1YMbXCKoLKZ3pZ/oZ//Mfp5/Yl3C/Kx0sTRPWIHMitEI888kismFt1zlVx948GaWf68u7mP7OQpryVwWqziDJRVsqa5RUlZ2V/2rRpsbprO4ZIIyu2rVE0nNL0tDJCY2YhPXUTKSLCT3RZKTvfZEeGVvwT/m9V3ip5lhVEZYisEyVglVf51LULK9PSHasdIJ8fpA3co05jycU9f/nLX2KF3plRZJ5tYMXaarQVbecQidYAK8+23IiSzG2yVlpEfHjZhUjUfrC1z4q4lW2RkvLzUg4r5soxM9D+qZvSEIXWlSc5pB6nHEWOaJtyy7HnpKNfdeF5UUX61SBtMCuQV+pkr7KAfiBKY6yySCvrXsI15yCJ/tT3nEmo/WxTsg3OGZPd8WVQZPlFL+i7/eqgLWYm/YqK2YlBdHSy9Hh294/x5jev9N85pZ7G1bkVvWQ4kXKdaN2dU9oc5qSyVFRUVFRUzMuYdCIwjT1blGzF4fQjZUqnH2lh20Nuw0M6uR842J6zxcLWBt+2MDifx5Yg20YROoMg87R1QYjtRBiiyq68trkgg2z5QsIpa5YXAWXLogPNldU2Cs/ZwlFCeZBwCNBeZNsgQFjYJoIAtB3E36Xs5OHcGm97Q9wlEEy2KyE7bCe1TYh8ESu2uSC4bL9SZjKHsg2lhRiz7YRsbSVBTkHZPp7RzsoxiEHoDCDlsZUs0+tFGNEJBJ+0n/WsZ8Vz2QbkbfuMLTrOkkKwJeiWLTLut13YNixbWZB7iOZ+sAVNeWxNIzfbedQbtF+vMg4CZ+doA+1v23JJBJKXMiFd1VFdEbq2ptG/Es5lopfScG8Jz0tHed2nrDNb3rGg/AhKOkBm2gkyP3Vy3Te9BXKlH3RS2VNPXC+3OZdllr421BZkYUuSbVDqSn+lkemMF+pAR9TDVqZeeohI1udmtt9WVFRUzAswflqksSBaUVHx1GFWbL9ez81sWnMyno51mmiUMqryqqiYOTxVY+qke61ZCWd5Oa/EWSFe0JAOs99FonGwRUH5GwHgnBXE1YUXXhhn1ZVwJpuz7Dw3q9FXyJCyLOMFYsKZOM6qQTgoW3nYMlLIG9KcIZfknPOekFPO4hOZlUA+eV7EZJe8GRSIJGc1kaEz6/LlCQlEmAPP86UgouUuvfTSiPorgdBE2jjjJ4k15zM5CNr5e6LJklhRL2+Nc81h30hDh70jRJFVovISCB7tjzQdhMBFPqqPM29EvkHmKz/RXiIAET7Op0G6kqHfEsogOlK+eT4j8umss86K6LESSDh6oJ0Qaf1APtq5rBsgQ72pEXkkDe0wqF65T9n0E2SWeiD6EkhZddWHtI06ezsmApOcSpCZPocwV9cEJ4zeifxEnOpnJdk40ZCfaD3nRymHqL2SBM5zLBGpzswCpJvIO+SaciborProrz76LvmcccYZEcWZBB3kC0voWLbjzPRv0McRys7mQHg7c9K1rIN+Rj8nU44VFRUVczvMh8Z65waygyoqKmYEe5VdaveK8xPZSxMFabHD2JbsaTaMD7+Ar+V88UHhOYEdzkH3AhjkftpE/cA+ZgOy+SYbbH3ndLLH2cyj2X9+48c4W9qLGM4+++zwnfhiY9WpYrouCDogs5QXX4yv4S3qE6nDkwl6wO+wIw6/UPryFU8PGAvsjix9yzkF+o6y4Vi8p6H0MycTk0YE6lAc43SOGYAON0fuIWVMdDqcyiKh3G+wSGdelJP7OfjuF8UliskkZrAmIG8FRMh4NvPz3YV0fcrfEFz+NvERPBB4N438fzmQuebjmkgzRIMDkB3UrC5nnnlmKBmSwgsMlBkZ4qBuBIdIJYdUu47YMDmKeFMvxAiM1fjyV9ayXJBEowOeHSxvgkYgqSMCA2GHRPIGPaQXY+D444+Pba0Ob0fQKbvryuZAUgegaz8kn3ax/Rn54l6D/emnnx7bah327eB1JA1yVLScA84ZGdpRG8qDIaDsJUnWrz7ILIfY0xuknw/yFCHp/yIblcXWUm8bFOHmIHAkH31R98997nNRZmV3yD6iCbnsYHNlZyxIUztcccUVQSKqs08/aD/1pL8IXG3teS9k8bIKQNT5uC/rl/Utoc5+A/qv/chaH5E+3ZC29kA2A3LWJCW/jH4sgQjUHvqYt/2RiQHQdmc6Kfou30os/yxDr/L1wmj1yd+kqT6i9PQPkbjeAKpOjC7kGf10P73JA96RoNpKeS+//PJoa7rD4KS/0vUMIpBcvOXR4el+1976NF0nN4Q7eZZ19J3wd696+DufMdaAN2OTG8OScaNMjB91kGdGhFZUVFRU/D3YP44hYSOZ47rjbkXFvA7BAwhANg17jX0yUZAWm8qbzpFdCTYyWzgDBAYFewvZww5HCo4FNqyX13ziE58YvjJ5sPMMmep4I77AaGMNufC/Pvaxj4UvJNCEDVmJoMGAvGYT+yTsbuO7O55nInV4MkFH2PReLOVYsjmRLKqYefDn+Mw4ifSl5zTgbbxl38vJzAWzC5PyshCH9C+66KLxEoASDoped911R16wsPjiizcbbrhhvCRioYUWatqBZPjO6WgH8ma55ZaLe585/BKA9dZbr/mXf/mXkUOHvQzhqKOOit8c1v+7zstCVllllUhDWol2gGqWXXbZeEY5H3nkkebII4+MF360k9TIy0LUwz1eXuIe8LIJ17z84J577olrWZZNN900fpNOlteLBCDvgf/6r/9qTjvttHhJhHt8vNyhnZCb+eefP14A8Yfhl0H0wt13392sueaa8WKRBx98cORlISWOOeaYeAGLtLMsXujxwx/+cIb7tckKK6wQL2HJsjznOc9p3vWud428WAOy/OqdaT7jGc+Il0ZMnTo1fivx8MMPh9ye97znjaS78MILN1/5ylfiZRJrrbVW3CNd7fea17ymaSft4adnhDb2whdplLJ14Hg7WQ/f1cSLZrykIsvnu3U+osyl/NuJq7nxxhtH9FCa+S1NL4EZC178QWbyyby8EEbbeCnF61//+ni5hby0hd+9SKPEL37xi3g5CBl6oc6f/vSnuP7b3/62Oeecc5oFF1wwnvN54Qtf2Jx77rkhu8022yxe2uL/7aDW8wUV8vUCkmc/+9kjaWiL1VZbLXQmIc8DDjggXkLSGmnDV/uD7nhJj7bfYYcd4kUzJchPX/ZSDu2RaI2xZskllwwZezbL5MU3Xajb5ptvHr+nbFvjtTnrrLPi/14uQ3bw05/+dORFMdmO0vcyn29961txD1l44Y++7uUsCS/48FIRLwUq4UUtXg5i/NI/EvTwzW9+c+Tho/29qMVYIm3t06stKioqKioqKipGAzv1ySefDLvM90SC/cJWX2KJJZpddtll+Op0+6h1OuOFbOMBW5C9o6ylfd0PJ598cryksddLIyca9913X7P99tuHL8MO7OUjJbyY8ZWvfGWz6qqrNtdff33IgewHqdO8DnJlU/PPvJAvQYapV3ML1IW9zy/cfffdZ/CTKuZu6Mte5unlkF76+G//9m/Dv8xZ8KJd3Mtb3/rWGbiNiUTru87wshBhZ4jA6SFxQ0NeO+rvWYbVIdsmbc1bbrnlhq9OXzlw3WqNaCHRdKL6RNOIsHEenAiihKgg90uvdfJjZcE9IsXK88ak5z6rzSKPykP9rXLJS5SaKDiQl0gu39KxRdL/RXY5I04ZpCFfKwTy9KyIO+HiVuzcI1LNNtiE6CXbbZUVlFekoPPFSiiz/ER9kQlIRySU6CKRWs5JzHS6EGmmrCLhyLdXNJLVOjIRIv/MZ05/oYqIOef4+Tshf2f/KY97QN1Fmil7KUuw0uOjbOqhjaVpy08JMlcG8pBH2xGjjmRNpp7TXmSqLWy7FKkprV4QdSjCLWUiPVF73XxFKUpfHZVP+UWGyauEM4paAyG2l4vAdK+0bZnVtqWMeiGjz7D2nldfemKbrjMv829ppX6Sv7IkRJQqr7pre/XPfEXN0Q/6BvRUfaXjbENRgH5XL9uwe0HZhOuro/qJJBQRKS9lBnJUBrpuS62+NRaslIq4yz5Q6p+0yEY/VP9Sf/QbEZepZ8oj0q6rY8orHXUFUXn0wlghClAfVQ+6A1ZRtGeCDN2jbO4p60hWeQapIwmyXyhvQr+it+A3ka0JMqevoNyifb10hi7ZViKCVb0qKioqKioqKgYBGy3tsvGifHa0dI4++ujYBuwoFrtFJhJjlV/UoaOS2Mh23/RDr3Ty2lh5JPgAjmS65JJLIrLSETqj2fTsP8e/nHDCCUPLLrvs8NWZx6DlnGwMWo7xypdNnfJ0nrzdXnbxHXjggXGti/L+0TBW/r1+H6TMg9aLv8Qn2XHHHYf23nvvv/MbS0xkvnMq5uQ6jjdffqudinw6Y1G+OHR2lX+QfERY8yNxJqKSRzuibGbRloFjnVzf4ko0KURgiaz8oMKe7EYZNP1eA1evZwep32TXqYtB8xvkvvKeQes4aP69MCvPjoaJTHcy6zdZ9e+iXz6TUbfJqvMgz/W6Z7Tnev2GqLVdHpHJOChJQ2SwrQSe8UIgBO0gBk/FvI3x6uXsxpxUltHQr5xzS/nnNoxHb8vr43luUAzy/ETdM7sws+V9quowO8oyu+r7VMmwhMVbC/POiXr3u98dR6ZY5HSkipf/WXRljyBe+CgWKS1GOgoGsg6+HaVikVRABYfSQq/FdGm//e1vjyN0YNq0aZGvo4A8e/PNN0cQALKwDHRQDguhttE6k1t6bCLBFjvttNMMdpEjdxxJ49gdaQgssLh96623xgJtEoEcX4u0jrOx0J0L/RaMlZND7HgXR8YknHHonEHBBGAxV3285NBiMQxCBKqPI5qck24bqzIiChCCu+yySxz1lIEE5O9+58GvtdZa8bx2csyQRWP3kZ0jDzyfZVN+5VVGR+A4SgYhoSwWs5VZ2WxZlIdFfr85k12d+gWDlBAYgtjIgBnlEDhgm3PKI0He5KG8dMRivXJp74SAFlsn6ZffkWOuWVSnf7aWK7v21I6OG9KGFt8dS4VEo0+OhHJ2pPvVyd/ahYzZzdIUgEI/kDKeFQSTQFTLEzFXEnKOulIHdVV2ZUk4s1uQArlne++1117Rht3+bcu4smsbgRuCDQQ3OGZK+3uuHxGYaelPtryrizSkRVc9n3nRG/WmKx/4wAdCJuSmjaRDB/S1MoBAOvqa+7Sv+9TBMUvOihfM4ZkMonCPM+P1r2xb7YfUdiwZlPXXFmSof2pTMlxppZViO7T7Nt5447gPyFKgAx31f2UTgIP4RaqBYA3BScq79tprR531vQzY0oeNZ5617VqwiD5C3mTVJbwEgThmy9hCLmTrSC66UI5J6iygQ79zvzZVRvfoP/KUtvY57bTTYhFEwA298Zt6Glf7QVvZ8q5u2cd9vJCyDHJzNJWgK2OiuuszxjBp0ys+IpRtQE+VX2AVPResJvDH+ZT0anYRgf7xR4YI/rQtZEVFRUVFAVvFbS1uB9Dm0EMPbVoDO7Yv+95iiy2adkKJrf4VFf1gC5Xt7K1B2LQGQ1yz/ciW+QceeCCOA3gq0RpoTWvYN60DMLLtHhyJocytgTh8Zc6DcjuSwbYe2/odvVExOlpjNdpa2453C+Kvf/3rkLfvfNb2utaAbVrnommN4NiG04U+0Bq9oe/lsRGzAm1t61/rBMf2n9///veRhyNQ5DcoHCnz1a9+NdJpnY7hqzNCH7FdR91bx3fU7YazArIxvyhTv7KQd+skxdw02jEyswPyv/fee2OsoFezitaRC73Urgn6pE3JRjtD60zGPcbTiWoL7f+jH/0odGiy2nc0mAfOPPPM8MkOP/zwuNY6hc173/ve5p3vfGfYG46GcZSOY01aJ7lpHeTQlZQLndEH119//TiOxRFM7ndcjWu+yyNSHJ3kOJfPfOYzzZe//OU4QsYRTPppCTLJo3ccSUP2tvn6my6CvLWTci699NIjeb/uda+LY6Eco+IIpYQjglonuPnUpz41Q3/98Y9/3Ky88sqxla88ukXbvO9974t6tw52yKB1lmM7naOVUv/ozw477NA897nPjf7aqy3p0vnnnx/H4rDtnvOc5zTzzTdf5Pvggw9G+clFOuqw4IILNqecckr0Pb/vvffezRvf+Ma459WvfnV8O4bohhtuGNkSKw/2oWdPPfXUKK9jZF760pc2CyywQGxfvuSSS+KIIEcnSYc8tbG5bCz8/Oc/j6OuPPuyl70s2tb/peEonRwbjIu333576BHZaY9sl4MOOijSSVx55ZVxhJBt3NrbVsrFFltsJF1H4IA+6Rgr9fiHf/iHkLWjc8j+S1/6Uhy949geW9LB8VtZZ8co2U78qle9KtKV/rXXXhv3JdRHG1999dXDV6aDfMnd9snvfOc7cY3e+b805eE5uqddjz/++LARStAv/Uv5tIf86dCWW24ZdXSklzYeDWSrz2RfJMsXv/jFITdlTjvPPPnJT34y0t15552b/fbbL+rtGdfe//73xzFOCbqq/+qjdIp+OjrsDW94Q3PIIYfEM7b2p4751kf0WTLLvq5NyOG+++4bmUd8m/c32GCDuKfsn3RX2fXJhPld2RzhphypB8rCF2K/gj5xzTXXRNmkQ2+yjtrA2EX/yUu7yfdFL3pR8+xnPzuOYMvj2IxhxuCPf/zj0ZaveMUronzqpcxXXHFFzA8Jx4/JU1norPFOvu7Xj1Ou+lLKO8cObSGvfmDzGpeMA/qvZ7J/7rrrrqHnCW1F942vH/7wh2Occ6+j3pSFbub47JuN7fgs95GFsqmnsY2s3va2t822rcHtpxKBFRUVFWOBoe0MRQZcjpkmOAP9F7/4xeG7Kip6A3HgfKb3vOc9cR4oME4ZnIxPRtRTCQ4U545hwmAHBqkzPzkl5Rm7cxouuuiikXNCfXOAKvpDu3IGOGqcn5JEGAQXXHBBOBHTpk0bIfQQgDkucqxOOOGEuF6C8ctg5ihkH5hVcLA4PMrEQeD0O08W6TAe8vq6666L8fzyyy8Pp7kXOFycaUTJvvvuO4NDMpHgEJPjZZdd1rcsnDsO5P777z/DWc5PBcick8ixoVezCoSiMYdzlODwcQzJJuXOsUQi3XrrrRN2FplzyhFrziieqDTHA30R0cJZdRYyIAc5wfSTg2icTuy4444hA3qQumJBhEPKEf3ud78b15CJzqp21jTdyrPLwRiACEAAASKAbnXnJOd7OzcZMYQURKY41/uZz3xm6CPQRbIzBmgXUC5txSGWt/6f2GSTTeL6Zz/72RHCCBAM2mHFFVccIYLMl0g/5VPHBP1TJqRJkmdInLGIwAR9UgZpOH8ejB3yVl6yL6GueYa1eiU8g7hEUiEsABmUZ8cjGbM9lG/PPfeM6z45XiJqnJluHkO+jAZEOAKEXpif6Q4gnpRZnc4444y4ZrxFvCBLjGEJ87u+u+qqq47IyDmJztZXLmXP8UW6iCJjP9I1gcQ0lyBvEnSFXjl7Mdv19NNPj3O1//Ef/zHG7SRhLCAhhJTZ+eMJxIvz65HTJdQFyaPMWTbn9SOAkEw33XRTXENi0Sty32qrreIaIFjoIMIQYZkEtDbL9jC+j0UE6k+IMbJKoo2dJ2hAGuQI2kX70EV9RfsmtA+ST7kT6qS87ldX7WIsQvhm+ZxNTq7ylY++7r0BJXlkLtNeCKYk7KSd5L26g2cQ3Mgu15G7CUQanUFwIvgTfB73IlPN62StHC95yUviunEpgUzTL1z3naSzdn/HO94RZN9tt90W18jK+fv0wXySC436kfamE873T3kjeaWrD6QNQF7IYml4/0SOTcppnJMOonU0GGuQltL27okcW+XLPtY25Vmn2pyM+Id0O9sh53LjXC6W6EeIRGOkPpFgxxo73E+/+839s4o2/RmIwLp/raKiomIA2GLhrXK2vAhXbx2e+BZiL7S/4umB6fPkYBjPvbZI+Nhe0Br5cc0WhalTp8ZbVG17GASj5dnrt0HLaGtCa9zEdhvlBFtrvOWxNWLjjesTjfHIrx9aAzm2hrSOc2x1aQ3doS233HL414nHRJR5NAyS/qyWQbtq79Z4nqm0bKexpWWjjTaKrVy2wBgXwXZA2+1sD+uidUyHWucptrG1TuLw1dExVvm0e97TOnRDb3nLW+IcNNt5WkcvrnfRK01bK539autfufWohH6RW/5gVtuhHwZJt3VoYuuVNww6c20szEpZx3qWXNwzq/LI5xdeeOEYc2xrTdBXY5Mxyv8hzyY2nuaYNVYZxvqdPv2///f/ZrkuEw3lsQ149dVXj225CWcSu6bftU5qXNM32SXe5vvq4TOf9YUPf/jDQ6997WtjDlLHLrLOzvG2ZdB2txKusXls/dOXWyd9+JfYbhbf//7v/x5beg844IChN73pTXFN+8h7mWWWibGnV96jQXvbbmeraOscx7Y+W6YT+rx6GYfMBX8utoUOgix7F87wbp31ka3Aibvvvju28Xqzp+2sCefI77777tEOue2aziqPud5W09cMn09tK2Zux7V1M/NwP1tgscUWi22Jtgr200XbQLW1LY7GrTwrXNr6jy3PdMW2xvPPPz+2lsrrve99b9wHO+ywQ/ytTjfffHNcox/a1rd21G5A/xyNo1zO6u6inxwT5GKr48orrxzlza3kxjJztnTvv//+uDYo9Fe6Ydut8Xu33XaLrfKg/LZk0hXbt90DtmrbmrrmmmuGrHNMp/e2U6tHqdtd0F9bV22VJRNjsHYDMratm07aMnzfffeF/mpD+kTettQmzKUrrrhibOtOmTqGSPmcPW67Pl02vmnn7PtkqX50y1uu/a5flltJbQu2fVX7+4Bv5ebL2JIOntE/bTfu9k9brR944IGwA3MsAfWz5VsdlVdZ1NEcrE94W3fijW98Y7S1Meioo44amZf1LWVWV3oOtop707QxzTZo6YL+s/3228f2c9vr/+//pp8zn+20ySabhE1B1upAbo4bkJ4t/OMFe+aCCy4I3bfFOG127Swfc9Qvf/nLEbmC+cj9ZJntYMu7MzS9N+DXv/51XFMeczedt1U84W+6qvxk2a/fTzQqEVhRUVExABgHJrMlllgiJjaTpo+/OSeza9CumBgwfDlKDCtnwjDOOE+lMcuxuOiii4LwcI/vCy+8MAw6cC8jybkonJRTTz01Jn0GzJ577hnOGaOKgYqYcBYToopD8LnPfS6MCuQVw4xBwbhxFsuJJ54Y6TnThIGjbM47YiRn+ZTfWSuXX355/A1+czYJZ4QT7dwY1xiLjKcpU6ZEeptttlkYyAwuzp18OTYOSn/ooYfi3JzDDjssjFPnlTCgOYAJ9zOmS7l4htGV+MUvfjF01VVXDR155JFh9HAgOK3Og/EsAq+UdS9Ij0NFnvJRdufjpKHqXKJDDjkk5MqQPOOMM8Io5SyWKPsm+e67776RJjmQSb4YKMEhYvimbjDQtFnqh/S0hfp94hOfiHuVTRuTGTz44INxXT5+44DRlbEgfQ4eIk35UjcZ7s7FynssRFx88cVx5tPhhx8e6WuHXXfdNV6sxSAvQW50Up2cb6OOHKgkVcYD9dAvGLScF3qPzGbA0qk8S6gLbaQO9IkRzYjXXscdd1y8ROCkk04a0SnpOe+n1BGGNIfWPRwozzijzPjrPk4DfZYHBwX0EToirdQb93I6zz777DjXVbr0lf44uyr7N9BrDoh2pLvykw4HlAOpnshNY4C8E3SKLNStBB3Snuqoff3/oIMOCpmmU0OOyljWvYv/+Z//iTbVz8t+p43JxodOkKP+IK3R5ijldUh59jVl8yGjshzKKE8LA+6ll/SQI0omPu4x9pGLcY4M6B3nUN/XN5wzp19oy4MPPjgcr8xHeemQdME4qK+REafXmOAZdZOXFxQgPpwdlmmQqTzJwVjHqXv88cf/TqbIkqyzfkEfOarp2M8J0G4+iCYEUQnkj3Op9C11o8vGJmM0cikdWHAGFQcZiZekYYnsH6ussko4tXQ9dctcYu4yrjjjTbplGuSl3RAfymJxVLkSHGNEi/MBe+U9GtRFH1cuOpGLDPLSN+kR8tE98laPbjuPBuVJGcsr4f9INSRjQh+XL3lYPEBmlECCuJ+Om9ONJcqjncgtx1vlS/IaIYNYAPcilyxGGFu0Z79+S9/ZKOSS5EreS1cQIQsttFCUGamLpEAOlfA7Yo5uGJvUy/hjbJMG4qWE+5Ux5xf/95Gv79FAnvTq9a9//Uh5QV7kDN15aywY88nBXIT0Qu6VCzl+RyrRDbYW+FYWhGG5sKO+9NYzo9XFs/rCY489FoSY9EuQsXSQ0uYdYyJIE/lb9mF6ob39Zj4GzzkjbtVVV52B2CMzZCC9obM+9Iltxb5zTiew5cwD7MC0Qd1LtvRSH1HmlDkg2tSFHmYfMF4aS9ynn6W+gn5sfDVv6g/0nE57FvmF3E1oczJQT2NAknu+1Z/umI9BOxpzjMn0t4QFAP4WGy5JNXWTNt0uz8PU3v6WduqUsvnbJ+vYD9oJCc7G0J76BdvffI3M1Lfl6zooh0VR/UU9E9qHTHMc8GEz0R2kX6kL5GfxRP8Yq3wTiUoEVlRUVEwAxmN4Vjx1MMEiuxwOztlkdDBmOKicDOQSmKj97cOYcw/yjTFglTQnavdfeeWVQWIwMK0UM0wd1I5YSGeAkyRNRgkjL/+PsOCMcnIZKAgexArHlUEoX+QEh5ozzJAAxpe/cxU/gbDjFHuW8ceZuOGGG4JAYdTJW5kQfIgKBxIjFRBzvjnWyuY+/0dKIfLcD9JTX0SQvJSPYeMeskljllzle/zxx0cZU4YcbaSm8vcDOfzud7+LMqsjeXpWGcjh2muvDfkrH0dImfwtD6QrQ7eEvuleMlFnZKn06QH504UkAzm/jGrlROp547u2QTqoc6ZNhv5G2IqCoQeMQh9yRqpwFshRmbSre+Wtfv2QsiQzDpyP1WQ64nmr50Am7lMfxIz81Z/Dp/zlG9cZzkhKToE6KQ8ixjOlIzQoyIi+kyf5a3P6o15kSjbdNgCOBfIK+Ube2kz0oLT0M/VEEHIGEFAcmpQV3aRf+gUngFwcDq4M6WhxLNSJftAdeoEU9Ry56A8JZUR8y5/jy0HytzaTp74pf+nQc/qsXHRaXeXlOXlwFqSfJDDQG2VFRCYQlEgsDrc2cL8xRdvos3RyUNAr+SqP55TZeOZv+ueabySaPtyPeDee0Cm6pa8pk77m+/LLLw+im15Jn/zInH7RZ21AF3LRwT0IIfrgugUNbe1e9TU+alfkqjJpa/noR2SQTlWOvZ4HdfGbcZQe+F3enEd5SsP/tQd9Nz4jhvRbctJXlEOf8ixoX7qoDymrOtMVH+WS1pwGpEC3v+YY7wNkpY7IkJJsAfeKWOL05zxSgixBBIzINTLOSF9jnLHJ9YxqK9MgL2OBduD4lyRDAonE8e+V92jQpsBxRjDQHf2IHpq/jDnGG7qnX9LzrMusQBrSKwkQdaSDHHx1ybEngSBBKJE1nVd25SEfz2S5fKcccixJeNbvvnM+7QXl8Ls8M92yj+f/6YbxS5tomy60C73Q3kmaqBdiQ59LyMPvyqpsiV7jSj+oKz0udcD/yUldyvwGgTbX/3Mu06fZcuZLfZ6tYvzWp9PmUE910E4ltA/yaCz9UV46RwbSMk/IS57yszBpzDGuKJs6J5TXJ6He5kH5aSdpmzvIQvlKOWkTfU85XfectBHhyCcLbMZxRJW86Yc5V109a4yjk3RAPbu6q29ZJMg8zYnaW1n0uZSpecGcajw3vpo/1DP1QJnKOiqnNJXDb3mfa+rvuvlJ+dJuMXcZx33k69uip7nEGKceIC3PI/7KNpOn9iHT1OnxgJxFi6bNQqbmcjJRX3patqW8jRMlcQvqmDJ0j3GKzKA7PoNgE6R8tsHsQCUCKyoqKirmGXCSkpwS6cWYQZBwmBkhSCHg8HKCGU2cQ/cwtBgetoIwBIEBYpJnaFoh5YgjF0SsiBLiQDEqRJRZpbUNhPMpWoxR4HnRFYwyaTNmXXfNNhKkAQKM88bg5NxCGh2eL8FIZBj5do+yMIxt60CQ2EokPQQHpwYhxEkQ/UMuolxteeKwcxA4lD6ZD6JEJCUDKWWnjAxIhI76MmLkzfBhMNm6qM5IDzJFHHiGodoL5MmRRwSQnTrIB2nH8D7iiCPCWPabPEXyiD5RP9FB5Wp0ApmhTgx1W0eVXRn839shObzIWu3HiBd5JE9lReBYcSY7v2snekFftJdyqretMn5jJNMjOiVd8mbE5nVOSy+QF+dWu4iiUkZ5InhEL6h/RmZqe0aufK38c4gRfiK0kKXaCeRF1xjP0lQn6abjRVfGC7rF8aCzVvj322+/iIRlFOsj2qCMoknIiy710ndOp8gGBKzy0SGyRhiSC5IKGetZbUKuosmk4XfwzdGQB/lwBGzTEokjLXUGOpkRO7b5pEEurew3iHz9nGHOCSE3bUc38t78Jgv9o3R+lEOfVa8E4g7ZSQeVX5vRC1FaFg2MIYNCXtKXr7rSA/1iypQpoa/KT6/l7/85bnRBJvol+SJayFZdlc02Of1M2egaJwwBI319jV4jMI0Z+iW5koeyaV/tql+KyKSbnFR9mRyQKGSgreWrjNnuZKedfUBUsag+0RL6Gv1CHGof9eeg0XvRWdIR3Sc6Rp7SVBftmOQyaEfRs8rrd3VG5urXnlGGOQ1kk7qeSCea7qTsyN//eznA+oTfeiHT1n9EwWhDMpEO/eIA20bKUYVeZZG36/Sli9HyHg05RqmjSKYNNtggxjx92oKLMVK0qfF7oqEuZZnVzwd61Ue9k9zQFjlOAHKiF+TRlaW/PVs+3wVbxrjeL91EppGETBf6rXJ3y9uvrdSNrOndeKFeytGtr3yT0B8LZRn9XzmMP8ivffbZJ+w62zONhfQCkSRtYzvQa3Xr9g/XtOlYUHblJAN2iigxeclTfuZb1yHtoIT/96o7nVFGi1zKQMdyvkq4hsDTTtLw7V7zkwhtOy7Un41gfNQ/9BX1cj85mfOhVxuYK4yneZ0dIg8LYKLhU6bGYuMrW079lCnTBfn10h3pZllK+FvdtIcFH/KwWCyi3Ue+vtWNzca+y/EldaFXfn7TP9RjvEDWWbAShcjOMO+Yj8x95jG7wso6g3p0+6IyuCY98ifPHD/6jc+D6OBEYq4kAnspUUVFRUVFxVgweVvR5CzaNpZAuiFuGB3usQpoGwbDJx0RhBayD0HG0OLomtQ5j4gP21Jyks/zfxiMDG2TO8OOUdA1YrpgINgWkWfdMGCRXgwRpB30e7aEeojuQC5xlpF1CQSOcksnjRX5MqiUF0qjTb3UAXHICHJ+TTqEnHqy5KhztjkojG315VSSIdICyM52CAZfRgB14TqigWGLoExIn/zJQbSV8iq3fJSTodXPHkD8IDkQh3mmGrkyMEUk2cqDUEF+MPZst0ooOyIVmZC6AOShPtlOwAhHujAiS0JykUUWCeOZzihHL2gHUWlIWqv8CdtNtL+8M395Kxc90ZagjWwrYWymg4gAFYVIv3OrjXZFgkizl8M+HqS+lG0wXnjW6nvWQzsoGycDWSxdhNlKK60UpGPCM4iJfnWQrjTJHumUEGErklC7JWGpHqANOA4IK0QhEku0DNBzzohyZR8ZDzgQiKoVVlhh+Mr08/AQlTBIn+4FOqGvi6hQj0xHf7fgYYsuIrsXELGcHaQZgr8EXSI/+uSDMNMWtt1m39dOHCUo+57/0z9nINkqBtKT36qrrjpDv0Yk6iucec/1kgN9T11L2ft2v/b3jbREVqqP8cjYA8qepCaiGRBcysNRTh0QWWXMN3Yr+9yEHBdSj8mLPpRtAsaIQfSMTMiDvBBwxhD9ydbXfs/Ly0cZtGUXyjiojrsv79XfkCQWZ3Lsp++IH2eMmWtmZtyZGahbyrhXfYwdxnjX3deV/0Qi5Z1tPxb6yd+injam86Xcx0LmO1F1nJm8ga6zZczh9JSuWADLj36QEfxg3GCjpC2VkPegsiQr9oN51BxV5idazVhDF5CSg5Cb2Y6iAJFx0k9bskQpH+Oasc8WVuOxOTLrbgst8il1VfoWrJB20EsXuvL3DDlZqDGukqG6ZR192Bmi5brRizOLtCMsZsqPHEu5qp+5O+2zscbpsk7jKZ8FTbYsYld+5IBwNf4oY/aVQdCVqQ/k9uYS2mVQHZwozN7cJgAESKgGLcaNjuZv31Y/TeoMn7GUo6KioqJi3gMHxUou574kxjionB9RJQxLxBHDCYlQAonEgUT25Ioeh9Nz6XiC9MxNjE35+X8aAP0MkpzflKu7bUB6jL5exkM/ZD4IIx/GHCJDBBJnnAHL6MyyZfnyu4R7zKuIpX5yYXzmeTEgbUSZ+xNJKjDo+kVwMLSQNbYyeb4EQkPe5N81xso6dMFGYFgqI2MuwcmUZspbGyJ8OJYioURwMjptjZF2Gmn+z6gudQhEzViJRzgiqRALnhd5JqIMIcWg7QckGHlpO/lzbhBgIrFK/fK7siMo8zpZcIqVkfNB18mZPOk2ZynvQ/CQL12fFaS8u9+DQlk4Mb30nUOt/CACV/nLA8vpNALJs6UeJOgH8tbZUXROBBtoI/rlTKRSN0E6dCXzRWJ5FugNYl05xuNUJJSXbnHwRAg7YwyRkVHIM+sA6G/aF0kj2o7e+T9SmY7SKXXo1TbqS9Yi9/RXkXGep6+IF7JSXh/OmH6RZHOCE0jG9JHM5aMu2pX8gbzopvzIr9Rl131Gs9tL/Sr/n9/y069EriED+AJZD4QvItyYYTx2n4hAfbc7viAljWWz2i+eCpBxzmscV+NdGXWizSxUIAjGIhmMidrUeI5gsC2YLrneS0+1HT1AbCPpREvrvyXIHylT5k3O2o/ulJAH3TN20Q190vylfvQPCaMv0V15S6fXGDDRoNMIUnJVl+4iBN3yUWYLZso5M2PFIGBz6F/aJtsk+0QJ/d84KbqaXnShHsY7ctU3R+uHJTIv84j+PNH11PbqpY1LaGt2kPzlqU3oPDmwDYzT5oT8GPdF/iN2QLtoN/pUgr5mZO1ouqRM7AjlYMPQ3TI/47zIY4sP5vtyrBsE2kpfY4OWfUW5jFt0T1/2jSgzzxvH9E1555irjtne2pTemj/1T891yXNzLLmmLplTzAnuVw7tLG119O1ekYJ2Osxq/1M+/TnPzDOn+du8lHIlZ7tsLNYrPwySZ+ql8YkuDaKn9IA8yNRiF7nSK3K3UE03x1tf+ZJnnrtpnOiSxOZY+fYanycLM2d1PIUgeMpnawWFyImGQhsERBHoPL0Gw4qKioqKeReMFavfJlmGeho8XZg/TPa9jFBGNeOEcWRidy/joGsI5/8ZY+M1GtLgKCEfxpF8YZD0pGFuFNVhC5VoKmevMPiTwBrEKCpBLtLtJRdbS8zJmSYZqwu5J1JmykUuveAe+WinrhzkkfmMZ55XBrLr1e7+lhf5IohE8yFqGPMMXs5tkmgJebvWvc4xYKAzujmtnmWA+hvpIxI1I996gR1j5dkqPwNbXTk35FvW1/+VmWGZ133n/8mWjNJRdV8J6XJSyzRnN+RNj9Wtlz5rj3RWtJ37e+kdIx26dcm/OT+MeVusGfjIbNudkET0s4RyaD9505VSbuRNbr4HlVt5ny24dMvLXUQGcmzoxXgdxS6Ul45MmTIlIvA4cAgfW4UR0hbHkSq9ZKx8SBY2tUi/fAEHx5IzWvYVbaAf0fmyXuRB1/VV1316tWuOC75LsiHHhF7lGw+M7cYNZUcO+Nb/lE2U39Zbbx2H0JOXvqFtu/qkfTmgZf3mFpAjXRJhatwSgaptE6I+fSwAdcfVLhAdximycl4jQgFJSpa92kne9EDUtnuQ2+msA0IRSYuILfPm4JM1fdXfgI7ZAoi4yjlCO9FHJKZPCeOkCE/3ZBqTBfqBINXfRNnb6l/C2K18oq+NS+MZK8YLkVraxDxlXodsG+Obt7OLbqfPIukdcWIsSBsCtImt8MZBCxPGpHK+Hgvy8wzZm08mEuZNuprHsID5VZmRKORKP7QHedM30fTGgAS9JQdHk3jWM+Zh7WgMNhckkGyOOlD/0fqH3+RnbBHdr3+UUL6pU6fGeG/+6mdn9oOFWm2G4zBuJ3AbeZYqPSd73xaz8CJlFK75y5Z5Czvuy/qYG8w55qGyf9Ifi50I/LwXYaUs2sA8UuqNfuxoBosE9L07jo4Xxg9tgqRFhOrTub06YYu342vIdWb6lDLKhzzKObdXWn6n1xYvyDJBzspBJ/0+nvEm5zx9lg3uOA6LVgm2iXEPMT9enZkVzL6cJhA6GeUzQaXCEppGAd8G34qKioqKioT5Ip1YBuRoK9/uYzSkI5Jg2DHEzDM5WUvPvb3A6PAZD6TVyziRTpkndNMuDQhlZOB5+QijjWHIGWZkMUIQmt2IhrEgTXLrJRfOtd+VSflGk4ty9pOL65lPt43kwSD1+3jAJuCoKHcv2YJtLkmIcChEBtkKzYkQQSmNsj7+362fvzmstllyChmNeZC4LW3O6XPOVa8yuGZLjDMap02bFkSGbezSyS3rJdzflU+mS4aM1DRUS+cIGLej6f/sQq86gOvqkPqsvTloSQwmtGde66dPSG/Rfxw/2wk5ydpapGWXCJSvccJHfqXc/EZuKeNElrXMP/W7vMb5cpaiLWrOLtS2Pgg86NdXxkLKj9PGkXUmKLLRGEYPfRBAvUB+HCuOqwhCjg4dpHMWDjiNyqWO6eh3I3n9Tk4ph4RydWU1mSBzfU8ELrly0LPvkblxz5Zkba4u6tEd/7Qv3+KpBJnRvVIfyNKnqyPudc39KWtRyOuuu26M8c66RSYY+8nD+GkcK/uc/3fz046iYTmstsYhJvSXcn7JvPMDyEPHRnDifeiTiCzjmT4n3TJvhAqiHulBR0XEIKuQEvq1e+koYtcYjOywRR2ppR8jR7S16EfErt/VJfMp5TIa3OtT3tvrGnjLr3NpyZQv6hgBCzjKnVvOvWUVyKVfOVJm+Z1wXz4zGkQnezM0naXjxjdEjoU/hL6IXlsctZ0FKOOgaHUEpgUvH4Qt4kEELRIX5NuvzP52XZnzN4Sn/yNuffSfTMMnkbLo1hd6/aZM0jUnI16UF+mJA8j01R3B4xgRJJdjUIxfSC7tYh6nU8YEx4DQC/8XLawvIAnppz5CfnQr0a17Qh8QuZblc36cPqLuiDc2AwLSmcHaiB6rV37KdP2/rDtdtwvBGZ10in5JWxn9P482UA9zu/FZHyIf/V37s/n0CaSSMU7ayDxAsmX/tDCmf7rP3KQ/yb+EIxaMA8ZRzzh7GAlLVuqpHxhr9D3lT90ooY7K4NOF3/J30Ib6Ti6IGhMsIujf6id9i6QWG8DfvfKEUq4JfcGYrx7ay7Nk2QVymZ4ILkOm0ydl0Qb50hntmtvLe+UFZd3y23gnQl0ZpGfM8n9jpHbsjpGTjb+N6HMRKD+jUGck5F7od72ioqKiYt6FVVxzB8Oo69Am/G7Fn8HAeSlh1dgqIUPEXDSnzTVleZSPgWELDEOPwe/ME2AEM1p6GUG9IF0OpHojpNIASjBAra4zkGdVLp637Un7dLdOcPzkpX2UZ9B8RCeJMLB63SWTEow9Bq5zfxh7zoxMDEoOICKsbHMIujIq0U/uDEMGKOMfoeM+xqoyD9pWoG0Z5yJugA7kNiEysxWMfpeO/ZwIZVVvekcX9L0SdIRej6YHnkWOiDriSHL6kLwZFVtCOhkVRj4IhySLOEn0p5/z0At5HyeWY+ocUQ6Ic5VEHXDE+unjrICjIR9Osb5eRr6UkDcHj+OJjOH0cBZBhF06JOSCmKZXZFLKW9/gbJPPeHR0omFhA8GnD5eRNF0YX8wD9MFYUsJ47/NU94uuHMcjV7qN2LVtT2SzcQ9pwdFHmIiORKCU6JW+rYAiyQA5MVokc8K4bNHJtkgECQLPwgcCPs8BLfNGSniJFl1FZBv3RR9xlvVZpK35RrtOmTIlIjqRO4h99US6ISOM1dqfDtPbDBKZVZBLVzbIl8MOOyze2O5IKsSgSCb1E5GrLKL19JGcY8fTfjDIM2SjnyNIkHuIUnJbeeWVgwhEoFl4QtTp30hKY56XMon49NFXyF/0aCLzHasM6ud3Y5qyaBeyQKYZV2a1DSyIIZmU0ZikvMgrJE2S0jkO+c0cJ/LbyzqM+cri/xZfbAumi6DMFkq8hAgRKC19xNzLToIuIdYLFkocxcAOodfyprPmbbKn2+QySFoJc4uxSbm9FGnfffeNCF9lNJY7s9a8oQ/56BfIT+1O70TxIe522223OBJBOUCbpN2qf0pfdB2ZIBIRXvqp82tLW4dO2U3CbnTeYUbD0hkLTI5o0w9zkbKfvoymRwl1p6uIPvqLFDMmiKBLu1I7IgrJHAZJt4Szl9n+FsT11TKKsoTdAupmLjAGqrOyKJsFAG3Ltkb+Q5anF7KM+a2OdMcYLRrXvKqN2Sbk74xbsphdmLSZTviqTkzhDESUhwIaLL3tKVEaEwx8g5pOgBX28UxpjFtRt8phtYhhJV3n6DDODDoGBhO7xjJYGzx0EBERlFvHkZ6G1XlKYHuV2coJ4yzB0NQJ1MXKaYKi6vQmLvnogFbty4PAvfkmJ6lE1plxKRTbhMIBcd1qrkGc0im3Dq3jmyQrKioqKmYNjCjGJYfXSmjCGCtahIGANGIkMEDNOQlGA6ObgWJOcN+gRh6HwPzDYEA0QDn/jRe2ftlK4AyaLIM5kaGcTqxv8wwCxTdyAzjJjGPXLaoloaZ8vhmv4HnGi2sIAXMsox9JZbUWwQCe44BZtTYH2qoyHuO3C21k+w6DmrwTSFj5mO/JnxE8qMFkPuWcsRfK+V27m3PN0Uk8IsyyjSDfTJkO6WhgLDLk2CmMvBIiEhiQXkTTD/IWXSWfNBzZEcqgrQZ1rpII5PSLGrF6j4gC7YqIYvO4Z05GOtJsQ+3P2Uzon5y3sbYl6acMbLalqChtrn+nfEvQdW0vkkNbiphJMtq3t4Fro9QDaSAgEB25PQ+MG2zB3Dquj9CfdJiyj9JnW3gh0xzvuKC/Gc+QIsqbjpzr7Gp5ZTm6IF96r0+kPHwjskUZca6znyGROI7ySFJZXxR9ggh0T9ZromE8UVZjU8rJNR+OFXCmkDEcXiRN6eSJhEJmsae1F1LJtlkRc3kepL/pE1lyOp8KqAvSLsdSoI/GABGNIklL8IGMDdorx3dA+NBVJK/6+HYfP0Z0j98SSCRjLdmV0Naimmxfo6NJECfoGzLF73nuFehviAYkmbwRUAgXeYt6EXlawnxsHlMH9xuj1R05xZcUvQXa3rgqPWNrfvhz5m2R23TR4oey862kawwcTS+Nq9KUX5Kd5ldznPGGjLvQn9gLZGluUA7lR7yaa0A/IgtzC6LF/JPjt7poZ9Ft3jrrPlBOzxs/yMr/Ryu79ETymfezHD7qXb6USBr0HjnrPmV1n/GnfDEVIEH4omTpmYRxFmmE/HDmHrmBtqef0lUOY6c2Q9rod1lnb7ZFdiBByrNZzffOLqYv7JIS7lVWH+lrUzpJZ52biydIGBf45Vm3/DbnZlkTGUVojHYfvcMJkAV9xgXww8cCsk2/TLkrI50g+8xT/9XG0lWWcg43/5qL6R+Z5VyGHELmKZc0tSd9TBLfczkOIuzVO+vso43YSDgGOkaOuAowxhgHtYU51HNkj59R5tL2ATL2fN6rPF/+8peDkNNPwHNkIWIRSViORc7ZowvGGONS6rNFU32IXMinJPeccWuekZf6+Damy6OEF7AZK+lW9iHQP3FP5nsEZgIfQ+elqd3Irh/wL2Tn3qw37km5pa1tzCOA1zL+4J5KIJjpq3QQrSWUma5kG9NnBLW21Pdnl21G6lp8n/irnQenTp06owbMJCiVj8ozfBhUPiZtxqdrWGQVdY0DY6LB1LrPwEYpXWf8GTQ0inut/prgKY1JkdGtYThnOhPDxN8UxioBYlCYKeMKq85YI2R/lwMgJTdRWu2klBoQhMFaQUEs6lTS1iE1oHK5ZoJEWjIG5YfB1kEY3jqMOlB4nZySc6rca2JEJpp8GCQmOSs3BmJpyguj7znymNON9oqKioo5GYwwBpEIGUQgI4JBZGXXOIsgYPgzWDi7oihM/lZUrRabNxhY5h5zkN8tEHGmzSdpyCHpGD859zGMEAmca0YdA5sjJW8OqDzNV0g2ThtyynMJz5mLcn6Unr+dUcSQUkZ1Mv9YWFp11VVjHmL0KRsHl5HG4GDUqIe50u+cDWVhPDFm3MNYYwD6v/nW/MbAN6+Zh823nBuGNGfJ3E12jC6Gvfr7zX2MtTRaEQ7kyHlgLOc8W0Ibkb+IOvO1uVH9GP/Ku+222wYhqYxkR17kJgKGXJPQKMHx8pv0tJd6kYm53DzLSNMGjEky0Ebu0z5WhRGpZEbu5mf1su3KnFzaEYxo+SBG2D/ptLKHtI9IFg6h+vWCSAp2D+LO8xwphCuZIyyUkWGNzKK7CAttrX7KJ1+6TE/okHwQYOrjw+7Qbspiuw35W/xUD/YKWdMh+tAPbDgOn8hFZVE+xiw9ZBCnc9CFSB0yQ3SyeThayuOal6JIK0Gn9Bc6wiZyr/ojpug8uWhz/3cdcew+ukoudBtBUDrY6u95uszxLJ0AEaBsOs4h25QjRtfolvoaK7SJviUP8iV38idDdfDRLmw+pJj/02Uy0beUk2zZmsYT+amjvBB2bEmOHh31G6LAmJB9p4R+hCRHepCR9mfnyls96Y4xg55rX32TnneRCxOcHf01oyallQsDZVSEv9VLuupAX9jMxiK6ycbW/7Ur3TdOqoPn1BUhRF7I6XQ43ac/0Tn9w3iFLJcPhxzIXdnoGKKTP6Dva2ttqn8aU4xZZM5uVif6oZ/rf8pPT5RHGbUdWZMjedk+zFZ3XR9W59Jpnx2gp8qmz5a6qzz0VT8lyxzj6Ibf6JD7yt/or3RE0/Bf9Es+i3TI3r1Ah4wTXbKYbiiDNNxfysKz5jo65XcyK/P2nDLJW3+Th7yVoSQJPINEcI/2cb/yeV69PKdcmbZyyM8cnh+/+3gOAajcPsqmDDkn94N06aSyZV/zvPTk36v/gTzll+VQfuXWDolsO/epZ8qnbGd9t3yGLOXt4/9jQVlTJsrgmzy1V9kmQPblfcpVyte3v8mCTkg7f/PxG1mRbabrHnXMfN2TaUg/0yUbf9ODroxc8xudLcvib2XN8iq/a/KTflfvXFeGso79/GbtkWmn3rnWS997Qb7ZVpmXj3rks+4hn7Kts6zg/2RJpmRGFsYuZBWeAPEqzexDiCb3sTmMgYmUf9ZHf88xTr7yUCbzNKJdfubgHBs8j38AXEWmrfzKROYpVx9pSr+8h+z0N22pzgn9r9SnhP+TR6ZVykWfI9esk29lLPuDfJVLnt0+5P90RRp+c6/05aMc0iSDXn0EXFM+ZUuZKgNZAf2Qr/zBt7xcLyENv0lHu5V50Uu6og2kn89nucv6TCSOOOIIB8dmQU+bNCKQ4cTY4Ugh1YSgMpqs2Jm0OUicChM/48hKDHLOqq+VBkYhw1wDMjhN6FbTCcw1k7XVQQyzid//hWkyKDQsh4ChhyTUWAwBq4QZcchYYjj43eCkYTwrPYom71zVYRxzDKw4WTGTj61DGsuqGkZYOgwtzgomntKrn8ZlEDEyOC4al2IgM622+E34rw6OBWbUMN50cnlZIWCAUl5hx5SmoqKiomLmYPw1LjNaOLsMI04mZ/djH/vYCKljXkAscEo5kRxdc5VVPAtD0gFzHPLGmG9RJw0Vi13mDs49o4pxZJI35svXvGSeQ8a4Li9GBkINYYIs4rAmOMrSQECYCxgV5gNOMQcekWCxSDrS8zzDLT9IDCSE+dfv5jDGof8zcCw8mdMQm8rHCDWvqZ8511yNIGGgIR6QP+RCdj7OkrGNJQ0j9ef4m7us7pZy4eCzBZRVnl0wgJQLsYBQRPqYM6VntTnP+gFkhQhHxibihIx6GXXKbU6XLmIOWSJNbSdiw8KheioX8gcZRxZIK9vRGM3qJn1khzZSHm2BGEywP8iTvMzddEB9lVG52SB+72V8+hsRgsxDtPhGVHiG/aSt2Tv0if2ibHTZM/QZXGPruN999ARBorzalS2CJKPn6uIe95IPHeKAKLP27Af9QL+g79KmK0hbbYt0Sh3oQlshsPQVZDZ7SL9TZrYO+y5B9gx2uiYP9dN+2os9R6b0g/zpEF3N39VVOytfOoHKiEz1O/uOrpSGtrbU5uw4fZPe6n/6PaKLTavPq592QILKn17rO/oA21C59DM2qLYhY+Qi+eqH5MbW1LbkTbeMJ0hNEWuIQOX3GxJNGqXzk1APfYOeKSe9oMPsT88aL7Qz2VlwlncvnVMncqefxgZkm7ogZdms6kY2+nDqEntVGyBPXTMuyF8f8RyZG8foA1mzuUH7a9ckDPU30A/1X+OB/JCoykCPUg+1h/S0hevy0U7u1TZ0Sj3Ukz7r3/qO9pC+sU5ECRmnHNjo9BGB6x56ze7mfEtPv85xfk5Ctw1LjPZbF+4dz/0lej03M2kN+szMlnNex3jl2+v+iZD9eNIYrSy9MBHlmxkMku/MlM14ZCGMbWrstPBkfDK2T5s2LSIFLWiwUccDPAnbR/QmDsU8Zu415lscxLOYR3O3BUxWHScC48l3tHt7/TZZdXqqZFWiSwT6h+VlWcjnp+0EOSE48cQTm9bIa9oJefjK39AauE07uTb77LNP0xofTWucNu3k32y55ZZNO6HHPa3B0LRGW9MqZ7Pyyis3rcPTtAZE/NY6BU2rrE1rMDWtsRDXpNMqd9MKuTnhhBOa1giJ69AqerPRRhs1raHStE5YXGuNvaY1gJu2YzVt52haw6s5/PDDm9bAaVqjpmkNhkizNVKb008/Pcqn3HDeeec1bSdpzjnnnHgOWgMlvlsnpWmN12brrbduWkMtrh199NFNa8Q2xx13XKQH3/jGN6JerfHbtEZ303bEqH/rNI6UsYTn2sFg+K+KioqKioqKionF5z//+WbKlCnDf1VUVFRUVFTMTlx11VXByzzzmc+Mj/8vvPDCzWmnndY89thjw3eNH3iJG2+8sZl//vlH0s/v888/v/n9738/fGfF0xW4Pm0+/FlscuIOW1ils7Jn5a8LK3ZWxDHRVjStSGOpHYRpRdEKnUg7K6FWX62qW3UchElVRyvBudIIrnkW+y1tsJpoFdkKLlg9tMIqikKUhS0HVo+tSorys3otXRDhaDV3xx13DEZeGiI5pOdcBaue5UozGVg9FgliRROsltp2ZOXSqqbVRyvbtllYpRRBWULa7qmoqKioqKiomGiwtdhBIsEqKioqKioqZj8cnSCqW3S3j2h1PIUdiOONBCwhsl7EM/5Bmpm2b7sESu6kYt7ApBGByDcKh8DrwjYHv9m2YMsB2GaE/Ntoo41iC4JDHG0zQrYhDhGLgwIJVxJxypKfTMcWKgrvvBEkoXNEEH+IQCSh7QS2RNm2wjhGViYRaAuDrUo6pC0ftiAjAh1iqoPl2QAJpKdtE7ZvCfHN7Q0IQwa3bRb2viM9HaKrHA6MFPrrjBJbI9yfe9krKioqKioqKiYSFl9tZWfHVFRUVFRUVMxe8PNxJ4KD8oNDwCXkUWazAvyLYxSkmWn7dvxCxbyHSSMCB4H96vahI9tEwDkc2AHWCDckGCLQeUwiC5FjJXSUfp0hSb9e8Ix8nauiQ+Uhw84YQdA5t0QEnz3zzjJxboqzbxy6nefzOXDdOYYi/Jwp4sBJxJ23ZCESu4SdM1WQi9JCMDqjBwOvU6sbIEeRjersPBfn5aiz82kcZGxPv2dndQCoqKioqKioqOjCgiabxNl9FRUVFRUVFbMX1c+vmJ2YNCKQIot4Q7J1ISrPNl2HYDoMGinmbYAOb3agua24DsoEW3mlUXYM0X4O8O1H9o0FRKBDpW3Jlb6DtR2iLQ9bgL1p0UGaDuoULitaDxEoEtAh0A7sRFh6DbtoQa+nFskIIhzVryyvyEPbfTH80nMIuPtsF+5CvbxK3GGhDpR2gKfoRXm4XlFRUVFRUVFRUVFRUVFRUVFRMTOYNCJQVBzSK8/gK+HtN4g2kXJIMn+DVehySy84S895feV1EYMIxJmFt8dJw5v2vN3MW3jyVdpCY0UEetOb7b+2DpdvBLSFWRQg9DqzT3n93mX0vbHM2YK2IJ9zzjlBfno7nRDd0UAmH/3oR4M0FVFYUVFRUVFRUVFRUVHxVGG8wRgzG7xRUVFRUTE5mNSIQOSdSDtEW8IBlR/72MdiW+zb3va22G7rjDyEnDP0bMNNePW/yMD77rsvthCLyAMRfcg80XNeogEz84p/5+GIDLz00ksj6i+36cpnhRVWCOJN5B+CMNOXHwITnNtXTmynnHJKRAuqtzTKMiECHf6pTs4JlI7tz/mKbtuNt91226Ett9xy5IUmgFAVQWibsLJWVFRUVFRUVFRUVFSMhdJPsZPpG9/4xvBf44OXJ3oh4vve976he++99+8CHrrg7zkyaZtttgmfzf0XXHBBBEE47ujxxx8fvnNsuFdwBj/q8ssvH9e58XMasj0EuUydOjWOgJpoOOpq1113jR1l73znOyOgxDFcTwfgAOgWDoEe0cuKioqZw6QRgToqssvgf9lllwX550UYzgJEsB144IFDyy+/fNyLgDNgOXPvkEMOifuck3fssccGWecgS1GD+YINLw/xcYafM/Vuv/32+D0nhl7nCRoUf//7388weYgqdFag8tgmLE1wv4M0Rf/JT0SgM/xAhJ6/bfW96KKLhnbZZZehY445Jl4UInrQtmJldg6gl6EknEdoe3G+NXiJJZYI8jNBVsrj7cnqLs0jjzwy0jVpr7vuujGZVlRUVFRUVFRUVFRUjAUEnCOWBFvYkcR3mhn84Q9/GLrnnnvi+KbSv+kHQQ/8sy9/+csj5JfAj6WWWip2YY0ngIMvJjDjpptuiuOc+JhzK7QHf/TGG28cOvfcc2cIgJkISFuAi3YSmGL3G5+2+yLLuRXkZzfhsssuG757BglVVFSMH5NGBBr0dVSRfzrqFVdcMXTSSSfFlmAvANl5551H3sJrQvDGYFtykWmnn356vDXY9tk999wzCDETB8IOOedAa+frGdika7AzQSHyDAwItXKlymTjeasHCLf8zYRkpcQzK6644sgB2X63ioLw89IOg2hOWL5FCFrlMhE5w+/MM88cuuSSS+JFIfvvv3+86deWX2UqJyvlQyiSh7MIE2SFkFRPr+927qA0zz777IimJJe99947yMecTCsqKioqKioqKioqKkbDY489FmePI9Oc0T4zQCplAMMg5At/RxCEo5YSdkKJStxiiy3iKKZBfRp+mR1UyCznrc/tpNYjjzwSO8h++ctfTjipKeAEEcjfPe6444ZOO+20ob322iva4engQ9KFJZdcMt4tsPnmm9eXW1VUzAIwYou1n5/GX0NDD7eDhL9nGaL6kHkIL5FzFdOjJL2iG8l4xBFHDL35zW8e/qWioqKioqKioqKiomJiIZBC9NnHP/7x2N5rN9N44dz3T33qUxGscdtttw2tuuqqw7/0hui9o48+Ora+IiBnhbyzrfWqq64a2n333WPHlGCM3Kk1N8KxWeQoQtMOMoEqEwXk4k477RRRm4JIttpqq+FfKioq5nU84xnPeLj9Sq5v8UmLCExk9F3FUGyRthInCrGSgBUVFRWzH84a+sQnPjF00EEHxbaliYBjLRjen/nMZ8II78IRGZwYx2G4txsBINLdWUGi5PPoC+fWTpkyJZ4t4QxZzpDFth/84AfDV/8GaXsplTnGnNN9/ukKzqazp7xdn9PpzfwcLZEnjtwAx4toAzsJwFEhdiFYnDvjjDPi2pwIkSOcObsJ7KD40pe+NNe1K7288847Y4eDXRwTHQWT+NnPfhY7KtZff/3YmtgL8r7jjjuiLAiNySrLrMD2PkfN2CkimssOE33euEWO4wXCYbPNNosxb2YjwiomH2XElqOSzAN2QfnYveR8vETeax6wg8kuKS8WdPa6HUp0HGyldSyTSDzPIIfWW2+9OH88j0uSrhcg5vwjysp46iy2skzp09m5JB3POA7JTixbgMfC5z73uTjnzxxMr0H5jG/OX8/yr7TSSjF/PfHEE3EPyNuuLGM9QlMZldX9hx9++Eh6gIR0dJSz8QSlrLHGGiOyNN57sSNi09ns8jS2vv/9759BvjkumNPt2sr7nNdu91Y5buifgl68FFLd5Jn3k81uu+02Imv9V78+77zz4u/VVlstjscyb48GchLZp87SVh99urQ5RAIqq3FNettvv/3ImY7dY7NK+N2RVSl/MiK/su3ZTnRojz32GDr55JPj/+SZdUTOJvI5W7pPPfXUsEfoiqO+tL/dbnYGCoopgbCWbuqyZ0SR0sMEuX/rW9+KuZys2UTGS/K0Iw/R7UM/lE/Z9KUu2F3KIWDJPert/QDaJ22JQaBdll566ZibUx76Kh0rYT5ij2i37GfyZackUm7KIJ3yvjXXXDNsm+7c76Ws9JGsUufIVdRpRcVYsN/V/tx94q+hoUdbZ2T6ft1ZhEHICzAoptDdeRVWsa6++uo4I9H3BhtsEC8EsS25oqKiomL2gIGVToyxmDOxzDLLjLwkqvy9i9F+A4YgA9xLoZALvkswXDldnCCGuyMzbLOSrjOXkIAMYOSF5xmj5k6HYH/1q18No1yayoDgcmyE5xmfjMQS0nzooYdiSxBnUKSBeycbY8moH2b2uS44YoxfZCoHgYw5jeRDfi984QvDEOeAMajdk3KxZYrMGdEwWpnyt4ko9yD5AGILmemoknXWWSfalX6MN396OJ5nBi3fIHAvx5sDyVnmrHYxEfnpRwgQ2yA5+XkETQlyQAonYagfdVHmN0jeE32Pj4gneklWymzcch42J9PukvHgi1/8YhCwjpjh8M/N0VRPV5T6gbjTZsYvPpTxSoSXI5PAmOZeemxeQQZstNFGQ+9+97tjHENCXHfddTGfICcQaggj5IBIPoSENJASSCsklr6y4YYbxpyBREGwiFZDSCMizD0IGB/zp2vGI+lIFyFp+66/wTxk3EIgIQ2Nt8jCa665JsgKBJUyiVTUZ40Lxja6jaSxeCYtfyOUvDiSDpsXzYcIInL5zW9+E/X38g1jJCij/mL+NA/oQ+pt3EQSKttPfvKTKO/KK68cfcJ57I6v0r/4aJ5Tf/OK+vLfkIXyNuc//PDDQWyRG/mqwxe+8IU4g9G2Z+kiNI1JZIOA1//kSZbmIzLWvognaZmnekE96IRzHo1r2ghZpp3JxHyn3ekEWfE99XHy3HjjjUMPbNPu2gLKRM+8dAPBZG7ULuZEPjwZIT7VWZuQKb1Sd1uP1UdwizqrI33VXqI/6atjsxB79NJZ934nj69//ethE9EDYzB4HinmyC3kqHSVm2xd0ybuJz+6gAQkMzK2Vd2CGTtM2ZQfOU5O2lT51M8xYOBcRguC6o2klJ+02BF0lo74W7v0Azl7gY05zZZ5+iUdctFOdAa5jWDUb/EAZKi873nPe4KApLvf//73g8h0XftpT6SmfsNe1Ib0QlvQMc/SOfkje71LgIzIK48z00bmCnrftUcr5m2049mj7VcaRqf5R3ggCtrnp+1ENCG47LLLmh133LFpB67hK/Mm2oG+Oeqoo5p2kmnaQalpB7rhXyoqKioqZidaI6xpDammNTyb1mhqWsOsuffee4d/bZrWqG6++c1vNq2j0rTGcdMavU1rcA7/2h+tQdu0BmDz8Y9/vGmNzuGrf8OTTz7ZnHPOOU3rWDR33nln0zr1cd292223XdMa2s2nPvWpuJb405/+1LQGdNMacVHOTLc1Lpu11lqr2XPPPZvWSYlrJVpjt2mN7KY1xCNNeY8Xf/3rXyM/MvBpHbLmrrvualqnIX5X/vvvv79pjc2mdYia1iCN655rjf/mxhtvjLmuNaqb1tFpbrnllrivdVojrdaob+65556mNX7juYR0W4M55O6eK6+8srn77ruj3Uq4z9zaGuGRXmt0x/3m2V122SXygdbJbB588MHmsccea1ojOubi1hEK28QzrbMUZaAD7i3hueuvv35EF1pHrGmN9uFfp6M14ON663iELJTb/dIeFK3DGnXwnDooC7mBtqNbSy65ZNM6ec2ZZ54Z+jham7YOQdM6MZGe8vj/z372sxGd0z7k5lq2W4Ls5U/HEtpN+chAmq1z2LRO1PCv09tcW+tXjzzySOTnfvLQlxI//OEPmwMOOCBszX333Td+09+kRT9a5374zuloHbeQTdmfyKV1+KNeqZs+9D2h3Q499NCmdYCiPL2gzJ5TlgsuuCDqlDp3++23R7m6kFbe41t/oNslWuc+yuIe6buvlAG0zlnTOqwhY2MBHf/Sl77UtM7nDO2hjPoIvZSucrVOaYxb6kcOCf/PNsqPflP2L7q//PLLR5mMLRVzLowrdNM47/8J+sKPWHrppUf64JFHHhnj3j777BN/A93RV1deeeXQBdB3PvGJTzTPeMYzmgsvvDCuAf16+ctfHmmWeZlH6IxyfPrTn47n9UX5SMOYRM8Txnxj1FJLLRX6CsaCd7zjHc0iiywyMmbxCRdbbLFI589//nPz2c9+tnnzm98cul3itttui2cvvvji0GNjuDn0+c9/fvOKV7yiOfvss4fvbGL8eMMb3tC88pWvHBk76fkKK6wQ5TcvP/roo3Fdn33Zy14W1+VZ1nnLLbdsXvWqVzUnn3zySF/cYYcd4t5zzz03/gZ5nHDCCc2zn/3s5jOf+Uxce/zxx5tTTjmlmX/++ZtFF110hvnceLvSSis1Cy20UPR/IMu99tor0jbWjQZj+hZbbNG88IUvjO8SyvWc5zyn2WOPPUbScf+GG24YeZZt1AvGsbXXXjvKbRxKmOvUnR1xxhlnxDUy/OhHP9r80z/9U4wl5sfE5z//+dCJt7zlLTGvgnovs8wyzeKLL978x3/8R1wD/AC7Rt333nvv4atNc+CBB4YOrb766jOMUdJxv/7w7W9/O64ZD9lTH/nIR2IsVbZjjjmmee5znxvluOiii+I++MIXvtAsu+yycV07gTTf+973hm6a4xLmrRe96EVRNnUdDeanD37wg82LX/zisAMS9OOQQw5pVllllegX8lQ2aaYsE9qHvrzmNa+JdgN6SA7nnXde/A3mpNNPP715+9vfPmKzsjvUX5/oprvppps2r33ta6MPV1SUaPXQcYChj+0ntghPChFYUVFRUVExJ4Fjvfnmm4cha87zvfHGGw//2jSXXHJJOE8cHQawe7beeuvhX/tjvEQgcG6mTZsWeZRGawlO2nHHHRekBoMSkgjkRHRJBkD4MO5nhQhE2uy///5RXsSZMr7tbW8LYxcZyEk67LDD4jqj9aGHHornOKcMUnJlRCNlrrjiirhvm222aTbaaKP4v7Ktuuqq4SiWQEQhOPMe32ussUbzla98JZzbBBKLU/uCF7wg7uFYMup977bbbkFMKYv2ePe73x3O8Oc+97m4Nz+cwFtvvTXagyPl3hI777xz86xnPSvqTw4MdU5rCbrEgWL0c9LojbQRu+mQjgZyROx4Rh7y4wQhioBzw7nNMnNy3ve+9wUJ2wscCXVSlnxmwQUXjLZKoo3MXeeYdMk3JOq6664b/SCx0047xf3ZHpzLkkhQzw996ENRtqlTp4442erDWdQOSIXDDz88rudnq622CvIry1M69kAPEAHHHnvs8JUm9GCDDTaI+5Un+zGnKR08OjQIEcgB0176EZlKh/zpFFKtC22c9/jmWHadL3qGkHBPymvFFVecoQ+ef/75cf3ggw8O8iXTREAkgQ3a/p//+Z/DOeacIgAyb9eTEECIc/oznbyHw8hRTwK4EoFzB4xtCHP6c+mllw5f/RuOOOKI6N85Z+hXyJZTTz01SP4uzCH6KAIMaUjnk7yywILk03/222+/uKZvuI7MQTzQJWSDsULZ9BdpIHO6sMBiPDzttNNC541FYxGB8kCYmG96lR9xpjzIRWME/dYXk2wCc5JxytiTizD6IlJqvvnmGxkbQB2McUi57phj4U1Z9M0cI5CU+noXyqSuxjGLM8ZeRCBSxtxR9nljoMU8/RZ5BJ7JsbXXgl7CHGE+J8P11ltvhEhMmGPJHZmbpJ971llnnSBC+9kWCe2ufsbbLhCL5GeeYxPQI/O6NqCjJYy75g/kaLbjSSedFPeyAco2MB8Yc80ZmS/9euMb3xjjVteu+dWvfhXzAFkZP6EfESg/4788EsZIslaXJP2OPvroIND1hXKuRjgbW+XVSyYl9MXlllsu5J/55XgLuVCkPuZ1bZJjPJ0lk+wjbIbUg8022yzsDe2pPF2oL/1Elmv3KVOm/N2CNbKQjaWOFRUlWt2egQic/P1CFRUVFRUVcwBsxWgNynhzve0ozpGxJcrcaHuSbSK2cdiuYfuKQ8lbQzu2LE00WmM5tie1RmBsS+oFW6+cx2MLje0gJVqDd+QNjiVaJy2u+54+548PDjF3no4tXK3BGduXnEtji4ytUbbNSNuZRs4sc46T8oHtYQceeOBQ6+TF77akuVdZPWerzu9///vYumObi+dtoYGf/vSncZ6R7UG2efm7NdDj7YAf/vCHY7tMa/zGtjBvQXQIvW1HrbE9dMEFF8TWKL+1zuXI9qfWUYgtSt7i3xrLQ1deeWVcowO209nW5F7lcx94Xl3Jwdaj1omLLTa2+NARZwolbP+yBeuWW26JLWTe1mjbti1Mytc64cN3/j3omG3ptjBdddVVkQ6Z2MIk39b5i99aA3+odU7j3tYJCn3tpS/amhzoauuQxta11tGIOmsj22C1p21bzlEid+2az9pi5ho5OMMJbKvyTOuQhGzJwvaliy++OF4a0Do9I/JVd+c43XTTTbHdzJl06kTOdN3Zdt7yCGeddVacyag/ylsa2WYJ17SLD9imZmsVmUqXrtle9/GPfzzax/Y95VOWQUAvgV45n0z56Z7zzq655prIL2FLm3MZ6R3dpZfaw1Y98iUH+n3DDTfEcQP6NXmSge14joMhA8jy2bpvSxedtt3Lljn1o0ugfP/0T/8U279sD6az22yzTfRB8rvwwgvjWVvu/vjHP8ZWMG1FFspFFvqxslXMPaDb3//+92ObL13qwjZ2120J1u62seoj++23X2xNdL2Ec8uMU730wNt36ZQxxpgD999/f+iUrcHOfLMNU1+kj9nfjesLDx+jUGKppZaK3775zW+Gbnb7dBf/93//F9uO9Qn561PO0C1hK6j5LMtvvNCnnv/858ffIB3Xn3zyyZF+5m/1Vh7/LyEtcrHdsgt92xijvrZd2lZp624XymQbpvnsxz/+ccwrIG3pklNC+Vwnj7Fk0oX+rxyPPvpo1IU8SrBXbFc2FuZ4Pp487r333hj7bCftQhube9TRfKKOZClPc1OJso7qLk3zmXaiF6Wt4r63vvWt0Qb+D8ZeZzy6lse1JOaff/7YcisN86M2Tnl3IT3bZksZuJZl89wTTzwR9oW5PvtPwu/KptzqNBrYHp4lu9SxnFcgjwAzz9mGfPXVV8dW9rQtjfm21tsmTVfzWduhyULfZPuY60qkTmtv44X56fWdozakYa7XdtpY36io6IXxjUgVFRUVFRVzMZBrjHvGep43wwBD8LiOjGJ4+jiYG/HBwefoIzgmCkgaBiGCiWPTCwxXBqkyJ4Hgmg9iAqHpEHRn+vhwCHyrA8MPkTBeOFuNwe1MJ0Y5h9AZQYxNDuidd94ZhIPfXENSILKQGogo9yOjnK9DrgxWBjVyCcGmPhwMb610/frrr498ETKuI2Xkw9hlHCM+GNrIKAa8s584Xg67RyzKj+OK3OJ8+si3/KRTgCwEZXdWFEcY0kEADokXKiBed9xxx9AJ8kds0hV15HSB8qsPUhlhqY3Iw7lWiESOei+4jnRD1jiTS9k5VuosH+RrHiSfTq+8/a6+ytt1bpX7Zz/7WciEDDkGnvU3PUFsOQOLDLQFZz2JSg6R8mh35yVxpBCboM3Imgz0iR122CFkl4QouZG58rtP29E7jgg5JKFL1hwfUA9yLeWvnUqU7QacGqQfAs0ZTEkQqB9yhCz1z246/ZDyQ55IQ1kQrM6QIg+EGjjDE7FHB9VdvvSSjOn4SSedFH0NQeijbMhEsid3BCU9yj6eziVywdhCfvLU3xBACOBE1l/ZyF+75LjlOb8fddRRQ4ceemi0qXs4n/qlPkuPKuYu0D36pr8ax/PMNh9tfPDBBwcxRFfMIa4Ze42TxgB65ew858JZaEEEQHe8AH3F2KIve8Y4irTWT718w1l0dLt81jPIj5LoSiRpaHzrlV8X0tYH9t9//yA8kB/KjxwxlnjRR46hSRgBvS/HhjIvY1H+7R5lLX/3fx/lLNNIyEcagOghU2N+Ob+ac5GAN954Y7SFsSLnD+iVLkg7547xjFPGNc+WhFXCNWOC32eG7KFv8sixuAQZGbf8jpBM9JMduBdRZyxEUrnXfNC93xiZ5Yaso/u79cxykLFy+Iwmv7ItQJncL30LNMZFxCqk/ZfwLP03t2TZ+kE9pePeXsh01cd9XhijvyI1nSWJvLdoam5L+cpTv7OQaC5lW+kLnkMMWoRzjzpJU5ubA+hm6qfP6quvHouG+g/CcGZ0o2LeQO+eXFFRUVFR8TQEg5NRxNhPYo8DIhKCQWYFPMFJ4qQzWBECHK+JAsPPqrk8uobrIGAcI54YoflhzPskaTgzQABxRK1CiyLzEQlnRZu8kEkZdYEI4cQhezidnFdvNBblAeTMGFZHxilyIsG4RahwpBi1iFaOA8dLJJV8RT6JMCP3JGKVjXObzyesujPgOR39DHhEImS7lyv+2QbS938r96WBj+wTqaB8SbDQIaQMozudR/kjgziRpfNUgvwQhdKTT4ktttgiCJ/ybZ3KqU6ctqxb1xES1SNNdSM/shPxKsoVQYjoUzdOycorrxxpajdQdofRc87IUT4IX/eIJvj85z8f7SEKUOQZGSAiOFXu8UHscY4T9JNsRD6m3KVbfntuLKQMEKBIScSdNEUaqiO97Odsjgbp+ojIRUwC2fm/duNkkbUIK+2JCCz1wTjhWf1Fezq4X7uRmwPvvUGcvMma7qejTdbKivhA3IHyI+/kp9+Rl/bNNiYnZfKsT+qv+jpMHpGJbOX4yZezKIKzLG/F3AHtaz6C7vhOTxD1U6ZMifEvf0cCGoe9hRX5zvmntyJYEQn0ybPdcZFe6ct0xtiNRDYmGcMRjkhIz2QfLNEdf8B9xheLAr1+70L++gVi5IADDhgpP10XgeZts0g4470+k8i+2wtlvu7p1jkxWhr6lXT0KbJTJ3JWVt/II3W04IWcsehREi390nVd22SZ+t3XxWj3ydf8OGha44Vx0HjTlWuv/NzjuvLQ4xyPy2fB34g9bTpIuaVFB/q1ZRf90vR8yj/L1K9sbICxykY/pNdNowuRkfqYBWVEMDsT2U3nt95667CL0lZQV/MmMtDv2223XdhZbCMLlOYWL2M1vqfOkWM5VtBTdbDI6M3P5ib9v6KiIZcCHgAA//RJREFUFyoRWFFRUVExTyINVaSN/zOgGP0lOPe2jzBES2O/RBqM/QzCXtcZmvJiZI/mrHTJEvf6iOBA0NnGKFouPyIFEUDS7kdEjQYGpmgxW1xFhfgwSBmyIh8yOg0YoKLZEKVko6yiWJKIVH5ytZUImVJCGurOmFYfpAkyCsFjG6l8bZVURxGAnFR14mQgUJGApaFOxkg15evKbBB4Xjm0s4jBLjnrb2QUpKMOrjO+s42VCdGFHOqnL+rNgZBeVzdcU1dlETEKvfSni4xeQZim7ESK2YL0xS9+McqIrAOOBZ22zcpWPOURaYlI9RsZkDldsAWVMyFNkUcIX9EeiDFOYupY9p/sU+QgXaSd71mF9BCPiGPkhi3oIoYQBYhOGEROXdDV0kniiHHW0rnW1px+8ithXKDX+oDISqSgKFIyEwUo+sMbqpGziOPUSe1KZ+hY9iOQvrLQHfIftC7aXTSkcUB0ie3ASFvEcEmeVMwd0H/olgUoY7DthDm2O67BNn/RQsZZepmwjR8x7n6LJ/o/PZaGKFP6Zfws9crYa4s+sstYoV/5WNhQDv2tC31Cn+81tknHc6Lc6bh7B4UIZuWnx7bHi/w1xhtvEB/d/jc7QF5IFKRMd441pupnxiFk/yBzLdnn+Eg+0h8LnlF3z/WTuXnZfeV4MiiM2Z41p3ahThYm5Ou+QSE945t5zHhqTDPuJfxO96Tv/2Dsyzp2Zel5Y2yWw73j0a0S8jPH5lxIft20lG0QG4J+mjt6ya6EsdjinMUeR0nQHwt0xmdzqDKkHEp5IPsdB6JP0jsR5mwzCz0W8eRPZvq6BTo6mfqpH1nA23PPPWNxr84FFf1QicCKioqKinkajC8fBmHXKGTA+uQ9/ZDP9bunex1hxVBm4GaEVBcMzNyi2AWjmMHahbIimZRntPL2gzxtMeE8ylv5fPxflAZHFInUC/JjxPeTYYksX5ZRfRi6nD4kmvx8ECtIKc4txzeN5m4e/uZ0dK+PF9LuljXRLXOi1/0M9O59iUxDet3ypqz8nk7jICB30TzOh+MkIIhSfog7pKKtrQlb8vwmysBWb+3NGXeek7Q4OCLZOBeiEbI93EsfbOUW2aCMWYde9RlNDoMgn+WQ2k7OqRH9JDoRUWGLlSgi9/Vrt9HQr8wp+7HaKeE+EU2IT8Qfp+/yyy+P8nLoMooWpMXR7KaZGEte+Zz8d9ppp3BskeeiR0SfOHNQxIm+UjF3wfZ7xwsg5i2OdIFQ8Lv2RgD3ArLE9lXRs0lsIxZygSP1hw7SS4s0FnNKIKPLBQ/QJ6Rn3NAfu/qL8DA+iFrsFYE4HiBCRUvJQzmyP84OyFPZLXaQl8WVLsyTZCwa0xhJvoNC2ub/XFjqyrEEAkfEIeKKbMm+hLZ1pi5bIiPuxyN3bYVQEoHeRc4djuxwbMKgC2zyz/KwRSyGlGSZ+lqAygVYsA0WAW7sdC5zCbpokcu8pByOphi0LL1A15VNP7GwVBKP9NvuDwTdWFF07CB9Bzk3Gth30ssFvhL6MDtuLP3Wd23bV25tTgZ2XkhPVHouhiXM1VOmTAkd1rZlHSsqSsy+kbWioqKiomIOQhplDF3/Z6x2o5eQIAwpRmq/VVVOgN8Ze11DDxAWjHjGqygisAVRFAcno2vEJRiHDFX32faX12A052G038aCeignYzNX333nR9RBloGBLkpMfqLxbGmx0p1GP0JDWozSLtwjLfkBw5b8pMkAL/PMfCEdVqRkWU/PIKgYvGMRKb0gLfVCNiovh6AEUkX60I1uHC/I1NYdTk+3reTBQeKA5tbRQdpTud3nPCAyFW1Syk9USTo20kb2krUzGm0j5JiKfsnfpUHG2R/KtHy0x8zIuYusWzc6Rl9TjtQ1Z1dqE8QXUti2RXLkII/HCR8UyiV/ba0vdEl34wJHmb5x0pTTR7l99AMkqyg9jnoe5C9NadOncqxAdrimnbIt+0EaYGxA4NpmLIrKOYPaTV+iX73Gooo5G6JyHQ+AgBGFbWt+wvEVFmLMJY4qQCSJPvXSo5wfEnTW3IJ8MC7rOz70Sl8H38gECwd0tIRoItFu+rj+lXqbfV7Ueb4kCvxtEcdCgrElx/7RgICyfdmCw4knnjh8dTo8L3qKLutfs0L8jBfqKb88DsIYqS0SfkPyO27B4omIQAtZ44G+mXNMzoG9YFw0t9r+j+D3ApcS2sBLszbZZJM4K3W8ENFP50SZiSJLIIi1iTFJ3s7A7c6JY0F5fJyFVy6EkB2Zmv9yLNPGjn4wpiK5EYgJ85OzWP3ebxFyvPBCEDaYiHn9KWHMtivBuN7P3ksoD2LS8RR0oYQoPiSciD567mxec1hJrqsrGevj+qL8RKI7J9iOjy4BbUyw0KO9zEsW4pwFqu+JCCyRW4jJXx8fqy4V8y4qEVhRUVFRMU+BkccAZaAB51uUhZVr2yoSCCHGN8eAsV9uxSrhbDVnhjkDxvbWLkRPMdRsuRLxAfJm1DLmGG2iCkpwFBAeJ598cvy/X94TDQYoI1zEVWm0iijzZsdLL700SBCwEm17FEdUJJqtkV5ykdEFaXxaEWcEi5ZKMLalg+TUFoxqETAcEoRgwjXb26SLlCJnhrByMJqBfDhEHFptm+RRF+7jxCGyoFzxT0eTI+u69BByiWnTpgUxJpKOYw3SmxlwejgJHHv5KHOCPMnduVmJ0UihhAgaesh5dk5diZtvvjm22nk7IZCPNiNHkRmi6mxt9Tcg10SUcToQD2UUCploO9sTyayU4VhIGec2P2SifqD+8kpoV8QEUjTT17acUv1UWRHC9EcfIUc6pF6DyGoQZFnlhcjnlJX6qz/r1w5xR8j4XZ+h54BAcGZinv+URKf60GNvUM6ILiQC/fKbrdn6jXqUdfH/HLeQfKAtpCEi0ifbz3ZuckkCp2Lugb5B54y19F+Uqe3eSDkvnaFHSGbjEIgW0xcsyHi5lW2CCGFvmTaWIRWRAfqaexFszt6zDdc4jQgSjUWXbWcXbYuIEYGlHHTbeGIM0L/oKv2UDgLEWYKIHvOUvqmcuWiTUes5TgPd97c5AbFkDkSCINqQ5vJWB0cRmPPUWbr6Pv33jDS6/dzCknEzCTnf5jH5d/tRXs97E9J1XVr6v3HaeYleDGT8FFHthUWId3O2N/orHxlluTzbjfA3T7jmd3m614JgnqWrzohXEZW9QN7KIbIY+e+oDnIX8cVeQQKKps+zTuWXdSznll6gE+plrEIq0ze6pB3pgHzYBEAm2sECkrqU8FvWPQlDcxwZ0VnHJEiXjjnuwyIXkjfvBectinpDYnuOXtnaar6h7/6fb8f1XJZHfbWrMrnWLZvf3Uc/POdDp0Scajtlk5e2RDjmW/nLsvWCMZcukA/ZiVi3xV46XuChrLbJZxQ7wo9c6ZA+qr/qY/Kz68GijrLqE9rOkRyOv9AfLIDps/JCUCfBTybsLiQufaBL8mCHWizz/yT+Kyp6gYVgKWKf+Gto6NGpU6f2X5qoqKioqKiYi8EQR/ghmBiPDDWOFKcZKYLsYZhxwmzDYgzbAsTg60cwccyt0DLGkAWMcAa4FVxGLaffqjMD0Mp6khucPvlaHedoiQzg3Fsp55hZOVdO5yTZ5sWgRpIhDZE1jPg0/hPqJC95MgQZvMrNQOdEMJI5WBnZ0QXjklHKkFQ2dWH4Iz4YohlFom5ZL84CklN9kEocAumQCYJHeaUjT06i6Kg0uBmvHC4kli02XkKRxr26cjZ9tNs73/nOcG6RH97YyIgnZwfdk73IAUY04xrBhKiUl+cQLJ6TlrKJAkWSaC8kDEcDyagNRGhqdzpAzv4WuaLuDHKOMyRJ5tB4ZSFn7WdbH3KKE54RoCXkixAmY3LkoJCLtiYX27U4TPksJ5EecQLoa6+241hpY8SiMnGIfMhUVIKXvCAElN3zdImu0zMyEmmClNWG9FMEg/5gm5T0OB6+taU2tjWQ8ykt55Ih6vQRfck1OixKQhuKECJvz7tXHaQnL7IgBzqWjiT5OQ+NrnImtQ25ahPfdJ7eiXhA1GsnuiYfbaCuiERne/WKttFH1F37caL1Sc9x/KSnLvRFJIx06aTzFOWjzNpCX/CNsODwIQARcHRO/eia8iFRyFqUh3FCHUSL0DvtKz33cI61u/Ig9MhBtIhoII6eNJRDW5Gv9naN86i9pEPm2ozs3EtfbRdGfMvDNTqOpPRsxZwJ466FJ+2p3eie8URUFULIGKT96LHxMN8uatw2tyGU/KZPb7TRRiNEgD6IjPA7ctv4a8EB0aQ/6ze2ZRozRBrRWX3Q+OSNwsZpZVI+BCIdtiBjjPcbEoR+JRD1yozw8TZgfUw++rl+bf7S99RB3sZv/UMZ3YOg8tFv9AdlNhaLIDTOSw+Mc8ZOMOdl/3O/fmKRKRel1Me9ymRcsRCXkLbfyUU9chx0n3lDO+hD6mv8Nj+rNxg7jE1kYtwwlibMUeRGjkgczyiPucXijLbVXsac3N7bhTFPnY2TxmBy0lbGdKSxPp12RdbR2KXs0u0Hz2Qb0CHjIvnLh5wt+OQYqo5kZG6WLoIrob3UX950h3yNScY0c5txlS7nuCciTx7mYotO4Bl1NCdkHX3IC7FmXqf38idLY7x2MkbKg4yVwTyQczSQv3KTMfnLh33gHu1oAde4TTfpNoJQ2vQgSdBeUE6ypcfGfmXVt4zRxlyLcmRLf+m7ttZmdIic9Q+RvNpWe0lLHfV9MmfTZJ+me/SFDUm/yCH1Uz30HdGM7nM/uSAJ2X8VFSWOOOIIK+1pGJ3mH3tBLJf4/LTtKBUVFRUVFU9LPPnkk01rNDWt8Rjz3oYbbjj8S9O0DnSz6qqr5nzYtMZc0xpew7+OjtY4bVojt3nve9878nzrsMd3a1A3119//fCdf4/WeW823XTTkefy0xqETWs0Nq2jM3xn0/z85z9v1l133WafffZpWodt+Orf4N677rqraQ3a5tOf/vTIs63z0rQGeLPLLrs0rdEe1/qhNZqbI488coaytEZxc+6554b8WmO72XnnnZvWwG1aR7BpjfJ47tFHH21ag7hpHYCmdUKb1uhtWmO2aZ2epjXAm9bpHEmvdWib1mCN5xLSPeigg2bI9w1veENzxhlnDN8xHa2T15xzzjmRv3sWW2yxZo011ogytsZvpNsa2c0xxxzTtE5Bc9NNN8VzrWMYcm4N+Lh+6623Nl/96lebBRZYoDn22GPjnsS+++7btM7FSDlaBzPuL9E6DM0b3/jGpnUamtZJimutM9DsvffeTeuYNd/97nfj2migG5kHfVH+1pkY/nU6WmekaR2kpjX0Z9CFXrj77rub1okYSZMOk83DDz88fMffcNlllzWto9YsuOCCUW463AU9y7QyvalTpw7/2jR//OMfm+222y7q+5//+Z8j5Wudybi++uqrj+gpvaK70tHv6D2oF113nd56ZqeddorPCSecEPeA9mwduJGyqJdrhx12WNM6UdFXfvWrXzWHH3540zrITevYDT85I7TVtdde27SOVOhntt2f//zn5tBDD40xoHWu41ri+OOPH8nXp3Vem5tvvnn41+m4/PLLm9b5Hun3PiuuuGLTOqgjsm0dv7i+6667Nosvvnj8X3/RxuST0KdaJzX00LjieW3bOn3xzOabbx73ybN1qkfy87n66qubE088MZ5vne+4jxzdp75j9f+KioqKWYW5gL3QhfHWmP2e97ynOfroo4evzl70K9sTTzzRnHbaaTGvl/NcRcXTBa2N8NPCXljMsjIi0EVgKU4/JKaioqKiouJpBvOg6DLbfq1iW60VjQb+FkmQW5msuIpcsmo8KKw8W63OaAWr1yLwpGOVuBeUx0q5FeLyOdFVojhypR+sytumK6IgIxm7EFEnYkqUWq7my8M2E9FLtjpZXe4HeYvkkg95+VvZpSfP1oiOSA9ysppt5V+UkvvIUOSXVXflFnG22WabxdtdvUBBudSRPEQslHWTFxnIN9OTtrTKrdHuE00gQku9yMCHbNyvztJVB+WRjwgA6YkYcD3TVRa6QB5lO2sPuqCuIH/3l20oAkGkiqgGEQkgIkL729qj7fJ6P5CH8qivTy+5kKd6im5R7tHgPhErvkHUgoggZUndSpChqBn3iizoFSVGDtojn/VND1JWKVM6px9luclB2tpEnbJ93Es++l1eJ0PX6ZPyaqvUa2UiD5AevZMO0EV1ow9kSBflL1JP3fzdq06gfbQ7uWTEVOqfuihD5gvS1A7qr870hT5kOUGaqZPgPvUkW20L+oEoJ5FU+qL6+s199Cjl7FmRJfSOrN1HptKn066rn0hbbaS+nlUHEVHK4Lo01YXsyFeZ/Z3lqaioqJhoGKtsQXesh22ztv0mRKzZiixyz7ZXUY2zG7YD23IsatY23YQIPMdmiCx1vYzsrKh4OqCd+x9uv5LrW7wSgRUVFRUV8zw40P2c49F+m5vg7BpnySEiJhq9ZISksO0GEeibcf1UYZA2zHsG0YVe9wx6bTyY1edLjDet0e4f72+zWo+ZfX5W8s1nB0lj0HwQgbZ22mpv610Xs1LeioqKijkFzqZ1bqqtsLYeW1ixYGGxxeKIYwsceZKLH7MTjm1wzqNjKRwdYmGFvWKRxeKOozlsrx1rIa+iYm5Da1/MQATO/t5XUVFRUVExh2E05/vp4pgzxsszkSYSvWQkqklEHXJD1NdTiUHaMO8ZRBd63TPotfFgVp8vMd60Rrt/vL/Naj1m9vlZyTefHSSNQfMRzejMKhEznM4uZqW8FRUVFXMKLHR4QYjIZxHbzl4V+S2q3u4E5wo/FSQgOBvTeXvOFxQtrWyirUWQexmL3ysJWDEvgMVRIwIrKioqKirmEcyuqCMr7Fbet99++zhM+6mMCKyomBPgRSu2o+kPDobvd1xARUVFRUVFRcVEorX95+6twXXbREVFRUVFxZwP87WzymwHcgZavrmxomJehUhAZwnqD6JPqj1bUVFRUVFRMTvQJQLnuq3BjKYbb7xx6Kyzzoq/L7nkkqF/+7d/67nFYk4HJ+npim7dns51nUgMKqde983tMp4d5e/mMbfLbKJR5VExkTBfI/+87MB31a+KeRn033az7A+VBKyoqKioqKh4qjBbIwJFBXznO9+JN6FtuOGG8Wa/8RpC9vJ7E5G3n51yyilDG2ywQbx5yKGjDKxvfetbQz/60Y/iMNJ8s1zCeUXeMvehD30oVmNLiFrwdkNvDFpjjTWGXv3qV/d929ysQP0ffPDBeFueMwiejmDsaldnQiBpvR2qfLPenABl9HbPyy+/fOgtb3nL0Jvf/OaRt2tOFujYHXfcEW9gdAitw3KV4etf/3ro9c477zzDmyLHgrcYXnnllfH2whVWWCHSm1Nhi+B9990X9bc98I1vfOPI2SCuvepVrxp67WtfG39PNrzpM99a5k2M3mD53e9+d+gb3/jG0EYbbRR9f7IcNG+jNMY4oNhLG5wVdffdd8cY5k2Ps/tMEmMk+eurSyyxxNByyy03/EtFRUVFRUVFRUVFRUXF0wGtf/vURQR+85vfjFeF77LLLkO/+MUvZio6ANEHiARO9W9/+9v4+3nPe16QDRdddNHQ7rvvPrTffvsNnXbaaUEW+iAPjz322KHDDz986Etf+lKQMYjBBIf4lltuGfrMZz4TjnqXRJwIqK+8999//8jn6Qokirr+y7/8y9DRRx8dpO2cBuX7z//8z9AL5USETDboq/z22GOPIITpnzIgI71i36H644Eye/39F7/4xSAU52Tom9/+9reHPvnJTw794Ac/GL46nZQ77rjjhr72ta8NX5l8iCg+6qijgpgF+omMVTYHBs/MuDQobAtDOu61115xdpp6T506dehf//VfY7vY7AYi8swzz4xx2VtdKyoqKioqKioqKioqKp7emK1E4Gc/+9mhu+66a+hlL3vZTL8pCMkkYmeRRRYJMlEkVBnFIvJswQUXDOfaG4B+/vOfxwfh8NBDDwUB4OBybwsSmZdwYPNJJ50UrzlfZ511Ju0AZ+UTlfjc5z53+MrTE9dff/3Qpz/96SBZJpNYmVnQPwd1P/LII6ELsyOaju4irLW/yD9ElDKI6kMMjjcabLHFFgsi6YILLojX38/J0Cd32mmn6Iubb755yN//EcUieEtSfjIh+u3SSy+dIc9XvvKVQwceeGCUR5TuZL7FTNTpBz/4waEPfOADMXZNmTIlFiroxXiJ4ImCsYhO1jekVVRUVFRUVFRUVFRUPP0xW4hADrdIvX//93+Pv2dl250tlAimE044IRxnb2CbNm1aRFbltkrp56HkruV1BCQnXETiTTfdNHT++efH9QQCwL1ZvskiJxBjtiROBJJkmyiybaLSSfmTqa2rg2J2kobaWXsro/8PkvdEyDv1K9OgC6mj/dArP+l41ifTnN0Yj8yyfyXRhoDKcj//+c+P7/FivO2A7Mo8k4z3d7fvD4LMe9Ay5H3yffjhh4MIFpl85513BkE4K0TczJalxFjXBk17boU5ZLfddhvaZpttYts9nH766TFfIOsncj7Q9hbGbE93VMbTXbYVFRUVFRXzEszrglDsBHP01GgQlGBhfMkll4zdc7NrcbyiP77yla8MbbzxxkMf/vCHI1AA7OoRRITT+MlPfhLXKirmZvB6J/2MQNvtdCaEhbP7vNjDtjgDXpICg8I5YwZUTrvIonPOOSfO1lp99dWDfBIJePXVV0fU36GHHjr81IxQHlF/CKprrrkmopVsBf7yl788dP/99w+tv/76Q6973esiPVGHtl/+5je/iXsM7AsttNDQFltsEfmWhJ6tnxdffHEQnpx698rDOYZvfetb428E5mWXXTa08MILh4MpQsm2SXKQ50c+8pFIy71JShh0RNipe6aLOBBV9Pa3vz3ugeuuuy7K7/y5q666aujXv/51nH+32WabRR2di2b7s3TUzYHVb3vb2+L/IqQMdmWk4j333BMTmMhK5RPNuPXWW0cE5mjElW2On//852MLpq2Ha6211tBWW20V0W8ij+C8886LyS7JF3JydiMZlHXvgu6InjNAawNnEDrbTR2UkROvTgltLR+O/ctf/vIom3YU+SUiy0tnVlpppTivbb755ht+aigcf7JSPuURMbj22msPLbPMMsN3DIWsyY1cyNREjtBaeeWV45zJroyckUnGymtruLPyTC76AoJ73333DYL6e9/7XuiWdiuBPLj22mvDsNDuSy21VJAJ2vFd73pXRAiKeqWD0lZucqYzjAr11BYvfelLh1OcTnarh0nNVmPPvOIVr4j20vbSpGejnZepb6iD7bXIeWki3d/znveELmoXdVcv9dt0001Dz/Q9eoIUo1Pac7311os2pjvKuckmm4ycLyldEbtXXHFFyNczqU+21SL2/U4XQF2MO8gW5bI12T3GB5GqdNmZgK95zWuiHW6//fbQH2cV5rhE9+WnfZNwJVv1yrxB/0TqLbvsstHPyJQ8X/SiF0U5LUCIMnZNFGeOUcYXuqCdyDrz7QdjkfEldUvZjS+ipBO2HiuvtEROG2P0A3qgzAcffPDIGalkrRzGGOesOlZBm2S0qiMYSjzwwAOhK2Twpje9aaYJ3DkR+q8+57gJbWS8cJajdnV+orYdjSgebdzqwrgoEvn444+PrfJveMMbhn/5G8aTXkVFRUVFRcWcA76Go6CcQ73uuuuGHdgP7A42tF1zzgvnA9T5/6kFf8JCPdtd2/ER+THHHHNM2OtsZn5YRcXchHZcmeGMQCyWNyTsE38ODT06derUCX1jApJA1B7yzkCItOBM2hLH0R/vQOclG0gbJI7OaUskZxWxgIhD9HDCvfzh3e9+9/BTMwLpxOnnHHOgdWSOr87tvCwOMJLSIG4boTPM/vu//zucdk72vffeG0SC56TFYVNPxIboROSUvzmWyEUrCIgb2/8M8hw/g757nHnofDflUXYOtjoiHRAfCAplQqA4u9C9PogS6SJ3pAuf+MQngmh0HdmEkOD4IwM5/LYg5nlyyqYuSBgDHSJDm5Aj0sSz7keGIZfcj/QiB+1mO2U/0sKZe4gh5AIZIn/Jaumll456eTnCIYccEvchcLQDx5suIAJHe2mHCRXJifDVZuRJhqJ5/P/Pf/5zDNYIEEAaOivSOXzkgkRxr5dTqKuBHJmB1KCbykMennFmGgKLjKSDsFU+bQ5JeKqHMiBf3I9Io38lSQycf0SeNtUXXv/618dz9EudbE9F5jqrjuy0R9k/6IvzBT1D55G7yCz1QVLQZbpnC6528rn55psjP2W0eqXPuDf1C9l77rnnhl5oB22tf5IDokIbI82TXOuCvJFaIqfoJz3xbbKkQ3RPORGx+od203fJno5oD3LVrnSV3NT9gAMOCD1F5CECyUF5tQnDCjFLBp7Rl5Dr+h7dIid10UekjSxDvPtNP9JOdFxb6efSly5SBkHsmvykoX2lrc8j1umCfkAuDLUkKbWZRQmErrr7kKM+RrfJgeHgdzJHTmovckGyIvNGIwHdpy31SW1JXsqiTuSCvExiUr2VxZhL5/ULdVYm9URMIrbogD6E8NVHLVbooyeffHKMe/o5UruEsRyRuOqqq0YasxLF+FRDvzEWmy+0NZKWbMlFvzIuGFuR2nQ49ZBe6mfZX+ibZ1L+CfrFsNcffPRH8pKmOUMa+jIyWh9VDv2HjuQckNAfU6/kqy/7Vp4cj4zxrtMLuqpu9F9fky9Ck+7RBb8bj9yvD+vf2cfpk/JaQJGW/qi/II9HWwCqqKioqKiY15GLeGw6ASv+z+ZnA/aC+9kFbM/3ve99Mad7Zk7FvLBIqY5sP3wDvySPC+MLOlObbYxj6Np9FRVzOo444ggvRUii5TT/GJnsS/L5aav8E4rWeW1e9apXNUcddVRz7bXXNttuu20z33zzNT/84Q+b1rkYvmti0DpyzUc/+tGmHWwjv9Gwyy67NO2g20ydOrX561//2rQOc7P99ts3888/f3PllVfGPaeeemqz7LLLNltttVXTOk1xrXXmmhNOOKFpHaLmiiuuiGutk958+tOfblqHvtl///2b1pGL6zBlypRm0UUXbT7ykY/E362THfIgg8MOOyzyhauvvrpZeOGFm3e84x1N68DFtV/+8pfNIYcc0rQDbnP22WfHtcSOO+7YtINU8+EPf7hpHbe4Jm/t2DqwUc6E8u22225N61g2Bx544PDVJur5lre8JZ5561vf2vzud7+L69///vdDFq5fddVVcQ3+4z/+o3npS1/abLjhhs3dd989fLU3rr/++ub9739/s8wyy4zIg5y/8pWvRLqrrrpqc8cdd8R1OOWUU5p28mtWWWWV4Su9oYzaRRo+J5100vAvTaRNtquttlrzwAMPxLWvfe1rTTtYN+0k2xx00EHNE088EdfhtttuC5nQmdbhHSnfi170oijfnXfeOXxn0xx//PHRju985ztH2uymm26KtJXj9NNPH5FfPzz++OPNxhtv3Lzyla9svvzlL0e73X777VHnhRZaqGkd8uY3v/lN3COv1kkf6SPKdtdddzWtsx5t+V//9V9R5te97nXNOuusM1JW/W3BBReMMm2zzTZxDVxvJ7TQsYceeiiu3X///aFH9Pa6666La/Kh165JY4899mj+8Ic/xG+98KUvfalZYYUVmle/+tXDV6bjwgsvjLJ+8pOfDLn40H1pfvazn417fv3rX0ddFllkkeaCCy6Ia08++WRzww03RHprr7129OnUb2WTrjS0Bx0ns0suuST6yNFHHx0yTpxxxhnNAgss0LztbW8bvtKEnFpDK/qOvIAc24k90kg5PPLII6EXrrWDZpQjoc+84hWviLolDj744CjXC17wgub8889v/vjHP8b1G2+8sWmNwRj3WgMiro0X6qRNjDkbbbRR861vfWv4lyb6M91Zf/31h680zWWXXRb9Wb7GB/UD7W7MW3rppUfGLuVsDdWmNXSa0047La7RTXLbeuutm8ceeyyugXFBPfSPcoybW3HAAQc0L3/5y6PdjANbbrlls/jii0c/oZtw6KGHNmuttVZz7rnnhv6BMdkz5OtbnzryyCPjtwS9NKbTH/f40PNPfOIT0Z50mr5qU8++/vWvHymH+SvHLzBmSWu55ZYbuSfzNo9leuaNTTfdNJ43psh7iy22iLFaO8onxwbjyw477BDj5e67797ce++9w7k1kfeHPvShuC/z2WyzzWL8qaioqKiYPBjL2SbmEN98D/P0n/70p/j2d95jbsjf3N8L7FW/lx/XSv/L/12Tnv+X6frk3FdCGcqy+fh/2sdddMub6Sp395msX5muZ7vlUNZMp1uWrKO0Mg3fWccuXFOWXmmUkE+2Tcosn/G3/BLsRvYZv46t3CvfRMpTOnlflsn1zLesR6926QdpdeXfSxbKoR7lffLt5qU8WQa/570+nge/ZTq+u/JMGWb9yvL5v7JIw/8z7W5ZMn+fLvzmGWlDyrjMM9PN8pXItF3PduUTs4n23nvv4DEg0+nKEtRRGlmGioqnGq3+2gUcetx+FhvfvtxxQkSQCKjWmYgtd6Kp2g41/OtTCxEeoi6my6Q3bAv0O9Y/t0aKGrOlV1SQbaLtQBFRFSJwRMnkluOEF5CQgeguabUDRURuWPmxqpBRGMsvv3xsjRWFIdoHRJuIUhSSLFqnhNUIERoi/7IO7UAT37a3lZE67SAaET62XtqWmRCJYvumKA9pZDrKIIJuzz33nCFfUXTexkwuIoNGQztojqSpziBCypZbcv/oRz8aeSf22Wef+FsUi62Yo+kJmYM0bFtN2B5u1e13v/tdRIcB3WsH4tjmZ1tstmPWNaEdbLm19VK0mfay/TPhb9tRRYbZlgzkpp7yEElWbi0eL1JWorDIOc+OoyvQOvuhc9pYFKj6qFcvtJNO1LV19IevDMUqo/pIR7g72Corqsg2YKte8A//8A+Rfm5LTp3qB1Gy9LCUFdBZkUfaRCRV6kCJ1JH8/3ghXXWxvVvEafaJhDqJlBNNZyyCZzzjb2dB9ipTgq56k7Ot3Opii29CNKuIWH1KNCJIy9hAh40BorBAhJ1+J4pMdNXMwDhgO67xxjbesk+KEBVhqc+KKgZ6qd3IwvEI9Bn0u9Z4iegzY1YX2a9y+7i+aHxJiN4UHSa6mZ7MrTC+kpst075F9InGE7GnP+QYAfq2uuZH9K57RE1qF5F1ojuNWcac7JN+N366X1Soe/VH0ZTaSRmM0WQuMlYEsmsic13T3vRFv1BOc4N20ae0nXMFzUuiRD/1qU+FXmt3dTDeu5fO6xvmOi8UyrfmS9ff8qML7s8603v62hrFET2ovaWpz9iuJMKx37hTUVFRUTFrYPsZ09kRjn6xy4dt6UgiEUrmFmO33+zu4G/YXWDcTnstbRxgJ9sVwWa0M8J84AgQ43vCXLHrrruGHWsu5MvYmSM/eRj3u7agMhx22GGRv3SVTznZKN17/c1nYJOxLaRrR4GdSFtuuWX4VCXYbI5LsbNHuaVrvrOrpLQZRdXbGWIXBDkps7J4Rh1Fb7G9HL3BPmMDma/No2nvJMzT/KOUNTmZr0XHl7D7hX3sCB5nCpOPOqmPOZ5NDKL92Yn8JeXkA9vxZadALygne0F6ngU2F9/D3G3H14Ybbhh5qSO7z/w/KNjKbDfP27VEto4USts4YUeCY4rIQT5kpr7skBLkYEceP0XUIx0jMzud+Lba3A4cEXOpd3vttdcM8uRv2cF04oknhq9LP7ST3TZsGLaJfLWZNvXhr5RlYU/xZR0rVCKftQOGfWVXBZ11DiN945t7eag0yUO+dmWVsCNO3Xbcccd4XjvIC/J4J7vK9Ek+PX3rgp/gHjuO0p+rqJiTMKlE4CWXXBIdkfNp0OFUzYzDPxlA/CQJ1w8IGQ6+l5MYwEzQ6mBgM/EarDhfyBWDqYHZtRIGUwNRngGl/jkw5rZCEHZsgOZkcS7BgMphMwEITUZwGcRslzSwcQZLp0zawsuRIsqZ1zh3JlYEgsGqhEnUNfXMZ0yS/jYBabcEZ9EWRg4xQqw72ZeQb5dw4YAiFshJ3aA0WAz25McxHs3ZlLayIp/KUHvXTCRIG3VIuB8x414OM5T5grqRke2U2opcSpjEEGQmdpO6CUV+nHlGQ0n+zioYAggsW2455ICkNOGqgzJAtw7gGnl73qcEYsjvSbIiemxFRF6V4e3qwkAgx66x1IU+QnYIjG233TZ0EsibYaCd/V8bdOFa6kn+3qtO/YDw1A8POuig6Cf0h94wOJF3DGDGnX6WE3Dml3KCMk+6zYCgP2RPDmUfAAYHHaHPpZ6Rb3drO/1gYMhrZgkUhqRt6LYXMzZL0AV6aZyxBVjb0nHjCb00ziTUjR4rx2hlcR9ZkhuyOEFfjIGMn5Ism9tA5y1IkBsjz7ir3SwicFBK2ZClfp5jI4cI+astjFXkSf8QbK6RCwfLmKttbDHWn/UFZJ5jHrIN9C2yfv/73x8Guj5onLcohKDL+cZ4zmg1Hvs/fTQOWJjQV+kHKKv2Z7j7zb3SpKfKjZSXF2LY2Mm4NQcax81j+pPxT59i+DsuQbmlx/ilSxa15pTFvIqKioqnG8wLfAB2JrIPAcHeRxKZOyzuJMllcUYQgvEeSeY3CzfmAoQTos68bW4zhxxxxBFBvCCFpJmkjDHdfMOG8Aw7X1rIQXOEOS7JKTaU8jm+hX3FvzvyyCODzPGca4gWdhSYL5Eh7mH7I0QQbGx1ZWLnKnPCwhySxUKsM6LNrXww87VFWPeTibmRXWdhzKKbushDHc115KOufvNBrpqP2e7OYmcHgLqrmyAHdpqjZ5J4Y3f5P3I04QgRBJzjYNhI6qpOZOyIH3XlS7DVlMUcbL6Wt3vLII0SysHOt2iYdr85mY1JD/hcjq069dRTI1311Ua9yKcS/FP2DhmY0y0OI67Yx+wURwA5CxnoisVR+oG84m+qp7KpI/IzQY7sQ7rB1qEP2pWfSRfppKOxpI9wQ2zz/8hVmYCOytvZ3fSPD0GP3MvfQXyyOaSlLIhW8nCcUfoadIHMuoQtPZWP6/RV27pGxghKZVQv7UsebEDH5Khj2oCelw8byv/ZQeQC2gIRjMhmQyJy2Vldsk89tBG7ir1XUTGnYdKIQJ3b4IlQMZmYmHQCDof/IwfSuXoqoLMaQPoRDyZjBInB3YB3xhlnxIqF88IM9M79Uhcw6Bs4DAYluVci6yo/dfcpURIFyuVvk778DXzIDYaAFRQTkXullWUAf5MxEoCMQdlygERQ5DkHCSshHFrPeoYDinD0N0LOAJ0fK3QGT+mZ3DmgSeAMAvXyHPIoB8QsJ3BwfQzU6j8WEFVdMpfMpC0NyPRd0zZlfiVcNymou3bsygmQBJxhk0qSoOSvHOORw1hAHDN6GGUmFxCFpE8hptQR+tUl9SBlnFBGH7rPwNB+JmIrYiXoqkmLDMaql7KatKUxbdq06COMFsQcgy3bZyLlk9AHEGBWr9PYZMQyItWNMUWP1GfQscZ9VkSlh9RB4pV9DMhVG6TBnnA/Ir7UXfVWTmXJ/j1eaC/9mIx7LV7QSbrJkMq83UcvS7JeWfyt/HQd6FAvPbLSqy4iDT3jfuO5dLV3r3LMDVAXY5x205cQXQkvAxLBmbLpBb9rD/pN3+m48dPiTC72MKLlQ4YlEYuA47hJg/zogzFJtC5ZgzbiNJhzfMDfnuNYiAo2Dju7ktFOX0vHwvPGr/KlRhwl4wejmp4kRH/4mz5Ix5hgdV25pM0gNt+oJydEvY1BM6vHFRUVFRWjw1jMljDOsj1Ewhn/kUgi1hBY7HCLRyK3kCd+s/DnDOCMSENKIE/MGwgaCz/IIKSHBSTnUbvHnCG/tHnli0CzG8KZzogPpGTuDjAPIJbsGjK/IW6QR9Jnf7nGX0CeALKJ/yJd9wiqUB7EkbkYypeOIWksLJOD9NRRWUQasm3Zd9IE8jGXspP5mkgpdbTDyPMW5dhOiD9pIMH4dRa8zInAFrjwwgtjjrNQhrTis5KpxT12uPk2Yc5mZ3mOf4ZQUyd58KfMoSL52F9+43eZw0WyWaBWXvXoIudydUrbXbv4m5wEbNCDJDdFzJmnEWWjgQzsMGA7eFa0HllqA+3GF2VraFdy4PdZjBRhiejyDNuBXiEhc+Ex9cV19g+ZZ9quIcCQoNoQce3bYjkdTbtZGuwt9rbFSfJSN/crF8KVfSpt1/kXSEdt5bxkIKNePjWkfpBr2rraT/7y1n7yUmbt5zcEedqAnpdullNgg3sBEag96AyCm32u3RHhoI3pKXtQusjMudVurnh6Y1KYOA6yzuRbR0MA5bYrxINB1P9dKx3V2QlEkQkiB7MulMvEYjUDAYcY4RRZ1RGZYdDQ4XV26YB6mVTHgmdGu8+EYCIw+Fvhkqewf5OrMpnErAiZ4Lvy66Zt8iV/cL2brwnYhOU5g6R7tZvVPHU3weXHYJzhzRzoXPEbFOplYJV+r/pzRH3coyxjoZe8/Y10QZaWGEvmkHn2a0cTQbd8ma7viYJ2taqGkKJj9AAZzKE3mZTkQj/0qq8yk71+55OGpmsl6B7jxW9j1cukbIKmm8pli6S+wXi0eparldp+omFSpa+MHCvRDC1Grnoxcq0aIlTpa4nR6uQ39Vd3oAu97tfvsp8mesk8wfDotyVkLKTsRus3dDPLDMqi7L1ADxh+/X4H44z0GJEMelskjJn6vZXTst5zE8hJ3cmAUVqCI8Vw7SXj7OPGfpG2DGZGIMcM8a0NchXfyrF7OVu+uzDeMi6lqW39P+XpfrolKiL1NvusVW86bVVcn7MoxeBmCCc8z+gt28c4rUzIxhy3wHVEYJKQ+g2yl/Ft1Z4jJNqDMyCSkVGr7GUaFRUVFRUTD+M+u98CVcKiE18EKYTYSpi33GcOMn+wNdiMiCnkk+dcN1+4h9/jb4v67ABjujnM/XyOnBPcZ+GPn+DlWnwdzyEQLXTl0TzSRObkQro5KMk6x0vYMYXQYzskkCfSNleZexKi6szTCCjlSag3kg5RlSSQ+U752Zt2KuQ1z5nf2dLIo7RxzV8iEcEcC0hEcymyy6JcCcSUyHqLzFlGaVkgFnVoMTEhcp4dyibNQASyUj7PlvbfoHMoG4Edpu7rr79+yBbUUSQa8qkbCdeFtrKgy27IxUrPA99WtCXZsfPYNQg5OwLIKmHnBPkgHr2gDtJ+YXfnwqN02VHKzP5HECa0vY9nUvbSoGuezy23QN/4FnSEz5O7bBBq0tC29E1+M2OPeAaBV7YfYu9tb3tb6K1ydZH5sKWA/ZS+P99HQAI9R/yBsokoVU5EsLabmbJWVEw2Jtw7p/wmDASAsGCrVQYGndpE5UwIJI1oBL95S+PshPJxBIX7cqCESuucvTo+mAgNUFYgTHK+TQ5Cok1KOnqSiQa4iejo0jFxWIGz+oWA46CZxPNsPoORMo+VHydT9FLeN9b95MMBNWiJetSWVoCQUfL3TQ4mTqsjytoP0uoiJ49e5TCo5gQxCHqlI0+TBp0bL7K80uxVPhM5GQwi91mBiTG3cJvkba+nb64zPsoJemZAbvoj45FRMxF1QVwyPBlAVqwRB8B4UX559UIvHRkNZVn1O1s6rEgzUqzG0V1EOUONMVkamINA+sqU44G/u/JhMCeZNGj5R+snYyHz6NdvjKf66Hhk2ateJRhmyEDjjHZl/DF0bXOd29Gv3tq8nwxTJzgFuf3K3IXsQ5aJjHVmjnuSmButPfK3TLd7r7ZOMs/Yr38xgEVm2L5iHMpoD3o+CHqVx7W8nuUQJcB5UEf55LhvLOKkzer4U1FRUVExOozF3bGWPcOW6u7iAPMAe509gCgxjiN3kiBzjp6odGmKKDR3mWNyPpSfv6Wfc485QZ75m//bhSEoQiQa+w4JaDHMHIhEsjCLsDEPKougD3aESPgyagtB5hn+iXyA/e9+9juipgRyCJHFDrYoZn7KcrL5u2n7WCxW36yjfFwHZbPYzl5F1iAByx0CYNEPicPmy0VtaamfNshyQ8qqnLtnFeSOVCt3USVy3i8XgHuBrepevm7aJqUNpL39TVfsKmFTdPXLPWw/C4eILumpp/RK/1J5ySF1t4z05Gu4jhzVduBv7YlIS7IWpOFTLlSWQLYqq+fHC8/Qr7JsoO3oBjmX9RkEdA8pzlaimwl+G53qEswVFXMSJj5Mp4XOa+sUh8VHGLmJR7SOA/11QE6TUGEhyLMTOjjywCqVVSPEigGtHNAhBwD3G+xMrAZ/E5EoEKtKVpIMSCZXvxsAcrVgVqA8Bm+DikGTA2hFSP452fldXjlg9YMBnFOvPtLLFYwE4ka55ekeW3O1n3ohVUyw6mZQl5bJ04GqztNAjPUbKN2PjCl/RyQYFE2o6gXl78hZkzIZjza5qXPWpxtlxVk1oCdh0a98XZgA6CUCTjm6cgL5mcDcox26OjORMBFbYbItgcGlPCbyXpPizIJOySdXbhNkJvrQihe96IdStiZP+kGGDEVG3JQpU4JAQFL1ak/9Sh/0XaalLchWmn5LHWcolKSH35HS+rI+oh+6X9t4hoHq/rKP0Geffnohb2Wygk6PUg4l1IcRYtU7z7ocRBfG6qv9wGBnkCKE1KkL45CxAEnF8J0ovTQ20zmLN7bGGAdsU5qboc2MTdqfw5FOAdCVQYhxaWgT5/npm6LfjVm2NBnXjHv6Dd3MtLr6Rnf76WCCLmtvW2ykKULbwhCjUl+zWGNO6KbT/duYQeeN6eVviHR6LA/lVCb5GGvc53f55NjvIy33jlX2ioqKioqZQ46vveyvHKu78EzaTsB+cd6dqCe2gflDUAN/zPZY80EvdPOUrjzT5wDPClAQsWX7rC3EIsjNhWw/eYM5ENkGbMCcD8H/EUBsxiyznRPyF/Unus4CWPkRYWa+Mm+xxTM932XaCdd61SeRdZK/ba12kKhT5uf/5lx5shdAetLt1QagDvykiYS8uvVTjrGCJ+iDezxb2tJduJ5EnXbqygzYltLQtqWN2atsII1e6cijfN6z/WSZsu6iTKNfnUZDv3Rdk25GdPYqfy+wCZHa7DEL5/xY+ilQCFEqeraiYk7FYFo+DuhIHHGTD4bc1mCH6wsB9211RWcRwYMUzFDniYQy6Ji9oJMiJJFSytePcOIEITFthc1Q6ASH2ATnm3OkTsKXOYJCsEsgKYRem0yUa5CBxSAnXU4ZIOpKwkuaoqwMNAbmsdK0+oEYc+6GgSmB0LANzPZTaRgAOXomdvJxRkSXJCIPK34GSjLuNZiCgd3EIV1yAqQJI8EqCQdanfJ5BJ6zNTzDWOnXfiBtMiJTskgg8BDOfsstC+WEMxpMbgZshoaoT+dYlDIXnal86iKalX6UK1gTDW1vtZXx4S3FjBWy6zdhjhcIC0SPlUZRplaSE+ToHDI6rj36QdvRQ+dnOiutBOPOKip59SNN6UbqCHkCfaavvulYnpEI9Obyyy+P+320s7TloV+XW4AZeLZz2NoqbemB/k6GnvcspD5BltPqtT7jnLRun7YNmt45oweZCoPq2czA+EKfRejShZIMFf0oSsw4Si/VryS3ZgXqzxA2RjBskK3lVoq5EfSNPC2OkJu+nuAgGQt7jT30hZ7YmisaIsltc5h+mUQb2ZMbfTPWphOkr/i/uYCTk2P3aJCnNI0B8nZwurTNn/oFXbCK7+/RkNvJvLxLuRPmN04L3fUx9punLZSRhf6bsOVFvUWCu95v3K+oqKiomBikXdJFv+vmjJxXLOCxkdli5ik7spzLh2CzsFjaESV6pW28d795gp3lxRvsYfMSm8D2UEdlmKPYTmmD+N0Hes0Z5pxyHkS4scUttPEXzHcIlvz2EjOEHTvdgvNYdpe69JOV8rCD0260kGwXRObnw0Z2NIYttOoF8uyXrjSlV8q2X/7jQb+8zMXdheoS5JnzdS/5J8r69LtXnfgEXZmXz5bod71X+uNNAzKN0X7XH3phtHRdT5K8lxx6PUfH2ZV0hMwFcAgi8LH7ik5VVMypmHAicDRwzg1aBl8rJjmgmDQMMJx2UVf9OuhY8Jw0DViIJYejIg98nCnBoeXEIw2cgWDSKqEcJiHpGEA4ikhDhJitUs5HsP3Q+WNCybH8Jg8EkgNEDQbO0vI7h9LHm6+8Gcs26YQ8us66PPOa3zmsBg8Rehw+BBfywQAj2jJXLMhTWUDdPdsdqBEhDunlzHPwED3ITU6t+iShlXI3sTtXhMOK4EGCcQR9I/CQA9IbzQFlfJjkrUZxiK1ambiRWyZXDiWnWBspi+2diDf5qncaD72Qg7s2sd2BM+wQ+1NOOSX0R/lE0wGZql+udpVImfvQSeWjFwZ0BIvyCYPX7ogxq5AMEFFSkO3oe1Dk/dlGWYZuGogF0VfkYFJSPk56aTR5NsuQdfOtrq51UebtW0STyFZ64Ww/8iRH/9dnYLR2APJhbNomrx3pPPJYu0gLgcWg0yezTFl3RAqDT1kQMqIHjQuMVGQ08nPatGlBTCRR7D7P+0jTvXQq+x3d1keQgJ6RJ8MM4eH/Gd0kbcSacSdXucku5Yj0coiwMukD6qOu8tcX9XlvgU0yUdop90wj4Vq208wAWWusEr2p/+m3xjDjpS050qaXygz+Tp3vItu+LIv7XMt2SUiPYZxkrP/r13M7jNnOH0J+2+pKT+guktn4YXzJNiSTUo50wVhF7uSvHTxnfLMYpL/YWsOJoHfGOf1KHvTGGGUczUUQci/1xf9Tl3yQ3MYjOkr/LQrRb+XQz+i1MTbhma6eiQYxlqijeYgO6ysWdJTB/KAcvp0FZBwUhYj4E70tH2cHmctsh3ZvRUVFRcWcB74Dm9hYb/7iw7BfvR2VXQVsyl4kx2hwv0UyNhrb2O4eEYDskXwbvt9yAd1cZoHSx5xqPixtDNfMa2zbBLvX32xTb6s1Byl7frM1EXN8L/l1bZbxQPnYb+nHeEEI38rcLj8f/0cC8kvyuJ6x8lSv9FGAzMayo2cGyt/Nqwt1SxtVm5e2Rgnlcy+bXDuVbZKwkMnWYAOOtYg5u6FeXX12jS3Ur86jYTSZkhU5ya9Mm/1kazw58p35UPSZjzLevlZRMTsxW4lAnaHsRAkDlAgsg7uVpl6D0CDI9HV+k5OBO0O8kUscNc4M58wbk8qDaMGzBjjpGAxNAO5HnimbKBJRQM5msrLmbChEnfqICuHocSSRH8giH+dJmbjUz6BhEpGHvEpk2SEHIQRKvn0L8eZvIf0IDK/R9wIPJCCCE0w40u4OYgZu54Uga5BaBiZkmbr5v6jN0nnkyHoZiXqa8IXLIwEQhAgHb44SfTQa3E9WiBRvt/K2Ls6w65xLZIw3fGkjZUE+2V7AsBgLWVYHBHtOxAtHl+7Ix+HAqV++tU9X5yBl7pOTu/KJ7OR8Kx+HXrtzjMkwz74Dck6dGRR5f7ZRlqGbhvIqizYHq0qMONcTnk1dyrr5do9rXZR5IwxEHdrOQS/oOh0nR3W0pcTv5cpmL9BBLxag2w7apfOIB31Du2pPq2T6U5ZJ/uSNlLPNUZmkgehEmtBX+k3vlEu6dJKuI+VBPaXpOqJdml6gQJ8d+suoQ3TQh4yqNM4g1UzWCHT6bBxA5pjEpemjbMiQKVOmhDFoQreanivE9JquiXBOqFvKPdsikXLP+o8XDHt5Mi6koZ62ojKW9Wd11FcTWZZSVxLk1C2L+1IvSjBoyBP0AUcGPB3AMNaX6QnDnw7RMbqhvnQ525BMyCfHblHVdNY2K/LXDsYbYxBHK50KL8zhyMhHv5KHNtIv/OZvhBq5l/ri/9l+fldWh8LrS47SQM46zkK0hz6KyLeYk896rqtn+jEi2fOcQjqM5OZImb/kkWSnyEHbwPVh9xhz/N/CiLHCfICcrKioqKiY82DOYhv5GN9LG848lmRdd54YFOxvhJCF/q7NYGHVopi5SF5sOXMKe4rdX+6yMee4Jjo+02HvmpfYbPycEurDjzJHm2vlM7N1APUw57OzIRfsSlgEtWjIh7QgDePJkxxsfzZnlj7W7ALbkc2grexsIcN+YMNYJHUETbkTBwSekA1bgY3PzkibYU5A6lsJNr4dEOw2v08U2Hj8MXrQzZNtRjZsKLqKF8hI0oqKORmLtR/a7PPTVrEnDW3HbB555JGmdV7j/4l2QGlaJ79pJ4Xm5z//edN23OFfxgfptB2/+eEPf9i0zntz9913z/BpB/Lmu9/9btNOjMNP/A3tIN3853/+ZzzbTpTxN/zhD3/4uzS+973vRXm75ZT/Qw891LQD7sj99957b9yb+PWvf9386Ec/atqBdvjKdPzv//5v006IUb52kh2+Ol1myiRfH/VqB+Qo169+9avm+9//ftNOvnGvupOt/LL8JVrHMsrXOo5Rtp/85CfNhRde2Hzwgx9sVlttteZ//ud/hu+cDn9LX30y73ZCiHoOAvW455574vmHH364aSeh4V+av5MTmT7++OPDv/aHun7iE59o2oG9Oeecc+JZeuNb+bRdCXIirwcffDDqX6I1SiJfcuvqhPbJ8qn7fffdN0O7gPKS4QMPPBDtNxa0CTlI67HHHotryvAf//Efca2X3kufDD3XxZ///OfIuzWaop6gTNrsF7/4xd/Vl76oLz0rf/N/19U3ZXndddc1L3zhC5vdd999+K7++OMf/xg67bmUF73X1xOlfqe+guvqQCez7+V1/THT9LuxgdykIa2UObnR+zJ/ukDemadnU2/loZ7uI1ftql+6j/zKdlA35cs+IH1pddubDrlP/yj7Htm6vzWuZhgHZhZ0pew38qRDJdRH/6L3ZVn8329kRT/ymnbSP1rDOq5BykAe5oZ99tkn7nk6QZvn+Kae9I0ek1v2D31G/yp1VlunLvjWP1OeJehO6pk8yL0cY3P8LudCekVftF85lhmP6Gf2UWXUF5RNmcF44LoxI1HqsjFOH/vGN74R93l2gQUWaPbYY48Zxhc6oQwpF9/0rDu2VlRUVFRMLIy9hx12WMy7n//854evTseZZ57ZLL/88s0666wzfGU6jOtbb711s8giizR33HFHzOX7779/pHHRRRcN3zUdW265ZVxfcMEFm2OOOSbmOnPL2muv3bzyla8MGyPtBt/mtxe84AXNNttsE3MLm+qtb31rs9hiizUXXHBB3AfmI2WQ9ote9KLmxhtvjOtssY033jjSuP322+Ma3Hzzzc2iiy4a92+22WbDV5vmrLPOapZaaqnmDW94Q8xTCXV805veFHX84he/GNduu+225h/+4R+afffdN8oN5jzz1bvf/e7mjW98Y9SttP0++9nPRp5nnHFGzInm1u222655znOe0xx33HEjdYf99tuvefnLX96st956Izb2xz/+8WbxxRcP+ZY+C/tu7733jjqddNJJcc18vsIKKzTrr79+87WvfS2uQTkvJ9TV8//4j//Y3HnnnXHN9zve8Y7mve99b9jUCc9ffPHFzWte85r4bTSQv7b753/+5+amm24avjodn/rUp5ollliiOfzwwyNNvhW7/0Mf+tAMNs2xxx7bvOpVr2pWX331EVuIHKSprmnXkB2b4bnPfW6z/fbbh1+TID9yZnNcffXVce30009v3vzmNzdbbLHFiHyBvfza1762+cAHPhD6XGK33XaLMk+dOjXalf2z1lprNS95yUuau+66a/iupvnqV78auqGtjzzyyNBP5WTv0KFTTz11+M7pYJ+pNz2l83DNNdc0K664YrPGGmuM2FV0bqGFFgqZpU1ftueBBx4YeZIjHWPnVVTMSWj104GnoaftBwc4+4jAuQ29BuuZRa+0JjL9fjAwmxR33nnn5oorrvg7Es8EarL89Kc/PQNR91RhLJmYhE488cQgAr/whS/MMGnPDmT5nor2LNMfb1697jcZM2auuuqq4St/g4mV0TVt2rThK70xSDkmUy4TIYdZxXjSnCxZTEa6jGSGzLOf/ewwIAddAJhXMatt0Ov5mU2zfI5hzsHpOoRISPM+I7mioqKi4qkHYipJPIvdJZAuyJ9VVlll+Mp0WMjdcMMNg3y4/vrr4xoCBWn49re/PYg4xMyUKVOabbfdNsgjxM5b3vKWsPuRTIiz5z//+UFIpV2dxI6yCBhAxrnGHlh44YWD9Np1110jXcEE/IlNN9007lcHpCa74YYbboj0ESpIKcQfMtHfyCRlTyBOEJ7S80Eu7rTTTnHPO9/5ziBHc1Ee2SgvZciFSnOfcqo7wsfCWdounuPreAbphRj0mzoigcgV+URWPiuttFL4ThaiE+o133zzBaGUC/qAfN1xxx2bF7/4xc3RRx8d15Cse+21V7PccstFfT/ykY/EAmEvILQ8r2y33nprXPO97LLLxrPKmFDH888/v3npS18av40GC43/8i//EvUjT7pAnuSKbN1qq62C3AILgoceemjI4V3velfIYIcddoj/u186iQMOOCDKqq5JDtINC42ub7755mFjJBB9m2yySfOsZz0rfDfQBkn4lUQgUg5hSE9vueWW4avTgUx82cteFoQbopUszj777JAD0hXRrcw+8lMWZdXWiLsPf/jDQVSfcMIJwylOB8J4o402ivtT1pdddlmQ0shYi7PgPkQ8v3nVVVf9O7L+vPPOC52WDjKyomJOQ6ubMxCBYpxf3H72aT/w6NSpU/1d0WIiw4l7pTWR6Y+GdnCPLWHtABbn3Dk8tp0o49wzZz4568OWNVs1Z1eZ+mGs/IW2t4N0bFWzBdu2A1uiZxeyfE9Fe5bpjzevXvc7q8zLMOiBrRu//OUv44w9Z5G5bkuig6Vt4+6HQcoxmXKZCDnMKsaT5mTJYqLSbY2qOMu1NZ7jWAJb4m0PbQ3C2F5S0R+z2ga9np/ZNMvnfvKTn8RZiNOmTYutyA6zNu478sKWJUcsOAqhoqKiouKpxZNPPhlzMFvXkSTs88Rvf/vb2I7oSJ1Vh8/BBja9Z5xJ5rrtqM4UduQJ+9/HsUXucbSII2Dy+IlNN900tq3+7ne/i225jgoyL+Qc8sQTT8Q50l44Yluoc51tz+VL/PznP49to//93/8dZ8g5Tsd5enwNW1IdneFoCv+3TZld4SgW5WBPeDGgsknT+bRgO7HtuurC/pCP/JVp2223jbOZbc9UZnOZ37xExPEl7oH//d//jfNz5bnaaqtF+urjmccffzy2Fa+55prhP0jLC+o8b66855574nf2sKOYvATFcRoJ9TWPOk7EkVP+D3/961/jOTJ37EhuCWU/k82Pf/zjaCfy7uWz/OUvfwm5sMGce+0olj/84Q9xjQ44ykY9Eo8++mjoCFk5rqQftLMtv462IU/lINP/7//7/2LedyxP1o/MHTdCz775zW9GfX72s59FXcmBDiSkQc62w9rSbRsy0BdtSgbS5VeCepGpNrJlVttIH+iJtJUVyIK+KrNjUcpjaZztLA1l0ma26Drmi9y///3vR7uroyNNHJujTclOWrag01W651qe+wjZh2x/Jn8+kb/Vh/66n26qp2++krTVg54k1N32anVxDAyZVlTMSTjiiCO81jwV8zQjPQ9g+nvRWx1uJ5nqETzNYAB+4IEHhnbYYYd4AUoOtiau/fffP847nIy3N08GTKjOfjv88MOHzjnnnDCUDMoV4wNjkmGEEGBEmSD9TSdMugceeGAQBKXhUfH0B8fAyySci+Pb2YReUMJBqJh78dBDD4VRzrEw/uvn3gz/ox/9KPp4jgcVFRUVFXMOZmZsnpPGc6SOD4IlfY+El39YcHQe9CDngz/VGI9c56Y5dbxlnZvqNhomo97OB/RiG8Qm/3pu8a0r5h20Ovxw+5Vc3+I0uhKB8wCshCHRTMhgMEMQWq0pV//mdCizVTCHDltpsZo3t5R9ToQVPatyJriEFTarmAy3Ktt5C/QAGWi12FhhlZUhU/Vg7obx30q58TOhn4saqW1bUVFRUTEZ8IIpkYJeLOc7F+5Fh9ltIOLL9TLarKJiboRoUy9Zu+OOO+IFhSIlu+R3RcVTjdbmr0RgRUXF02dVr6Kioj9qP6+oqKioeCrwgx/8IMjACy+8MLZr2ipsG6aPt/ZOmTIltu/m1tKKirkNFlkdpeRt1xbO11lnnaF99923koAVcyS6ROCM736vqKiYZ1DJgYqKpz9qP6+oqKioeCrgDDsRf3nunTP17DZBAu6xxx5xxlwlASvmZrCx7J5xVuGGG24YZ1lWErBibkGNCKyoqKioqKioqKioqKioqKgYAHXHRcXchhoR2Ac6c0VFRUVFRUVFRUVFRUVFRUU/VBKwYm7HpBGBN954Y+yT96r3sWB/vVeYb7LJJkM333zz8NXJhVd/33bbbUNf//rX4wB1nfnUU08deutb3zo0bdq0eLsieD29Mnnd/uKLLx7nAHi7lXB3b6711sWJgsP5vcV1vfXWGzrhhBPiDI3xAqGpbmuttdbQ0UcfHa9a90KIiy++OF63Lt3JgjdTrrLKKpGH16rPi/ja174WenzccceF7CcTXpji7JXvfe970cagDbyBzZugvUJ/dkAfomtJpnuFv/Mx3vzmNw/913/9V1yb13H77bcPbb311nGQcBf//d//PfSOd7xj6N///d+Hr1RUVFRUVFRUVFRUVFRUTA4mjQhccMEFh1ZcccWh5ZdffvhKfzzxxBND3/3ud4duueWWoZ///OfDVycPCDdk30UXXRRvx0y8+tWvHnrXu94VZ1d4oyI46Pakk04KYtAbrhCFCMH3vOc98UagfAPWRMCbHREnSNR77703/h4vkDHeXHTTTTcNfec734n/O6vgla98ZdTtta997fCdE4/HHnts6F//9V+j7PKdF/GrX/0q9Piee+4ZIZMnA/oMWZ911llDDz/88Miq1POe97yhd77znUNLL710/H+ycf/99w9dcsklQ3feeecIEeiNw/JHnnurc8XQ0C9+8YtYeEAUd4E0/+EPfxiLDhUVFRUVFRUVFRUVFRUVk4lJIwKRZiLmPvKRj4y57dZBsQ6PRSA4SHaygUS5/vrrh+66666hF73oRUPPfOZ0MYjEO+WUU4be+973xsGf4C1AiJ2NN944CI/ddtst7jvzzDOHttpqq6GFF154zPoNCnLwefGLXxzymJmQY3UhQ7JEBCmbayL1Tj755KGNNtooIiAnA8hTZSa72Xn470TJfyLwz//8zyOyTzJ5MvA///M/Q9/61rci+u6vf/3rSL9xWK3o2u22225ooYUWimsTjVLeXpOf5Fb2o0UXXXRo++23jwjbl7zkJXNU+zxVSL14wQteMHxlOhDHojjXXHPNWDypqKioqKioqKioqKioqJhMTBoRyPkX0eZTElp5HXnhAyL0+qF7v08vIss1v/W7P8kI/5cfxxxZZfvtk08+OfJbr/vBNkxRPYnyvrJ+3bzzvl7I/HwAQZn5Dgr3l/moizJ0kXn5TsLGszNb3tHuJY/cqpr3yadX3cryl59uulnW/OR9rqf8y+d9pJH3d/Pula/7xoOuPGC0NMpy56dbLsi6lvf5u5SJv7PeZJ3yznr5PdNOOfjultn1XuhVBh/Pl/qO7NSPXC/LkM9CeX83/0yzC8/79CpHr/vHi5RT95MyS8hL/r67ZXe9F/IZ9+QzvnvhN7/5TRCBb3rTm2JRItGrfCmPElmuzKfffRUVFRUVFRUVFRUVFRUVMGlE4A033DC09tpr/90ZgbbBffSjH42oIREwSy655NDee+8dEXC9Xrdti6sotpe+9KWxvVWE0cc//vEZtp4iv84555zYivzAAw8MbbrpphFVJyLKdl9n1iWJZwue6DjRgP6/zTbbDG2++ebhkEtjhRVWGLrgggtiq7LzAP0OZ5xxxtDrXve6OPvNmV7LLLPM0CGHHPJ3ZwQeeuihkbdIQfm/4Q1viEjCRDroCEhRic4aXGCBBYbmn3/+2NIpbcRJSZ6MBtt/X/Oa1wy9/OUvj3zf9773RaQYmSBpRIr5f54RePzxxw8/OT2qbK+99hqab775orw+yuG8t0SW99FHHx064ogjor2028te9rIo+7nnnhu/lfDbiSeeOJKuKDXno4keS2S6jzzyyNBiiy0W97jXs2T75S9/eehPf/pT3OP7K1/5SqSxyy67RJnJ1vZTegZIKGfSKZs6qKs6a9s999xzhrxB+7vHNnBp0St6kxiESPnCF74QMvC8NqQv9DWjSbtQDluztZW6KutXv/rV+K3MzzbbD3zgA5GuD91///vfH/oCdPzYY48dOvLII+Nvr6rfcsstI28RrCuvvPLQgQceGFuGyYX+ObfwqKOOiv/LWxmkO2XKlL87i1JZyEdkbLahvqdtsgy2PR9zzDERZXr33XfHNmX3XH755REhKH/HAnTPCLzmmmui/8lbGYwDtukj2kvsuOOOUS91WnXVVUNHyFj/FLWLNJ9ZIM2U19Z+dUodpdu2tSfk8clPfjKigNVVhOMiiywSz6TsEmX7felLX4pt0WSnjo4S0C7+7uqViEDjkHFCxGDClmtpyEd++vjHPvaxuL8EHTAm6W/kT/eVq9cW5IqKioqKioqKioqKiooKexdf3H72ib+Ghh6dOnWqv2cZDr5HOiAZdt5557jG4UUceSGGrYtIK86xlyog3pwx5wUjiCBRLQ7Y5+iK4OOMI2441bZDctiRArZgcuxvvfXWIH78hlxAQjrPD6TjvmWXXTailzjjyBTnl33wgx+MF2sgEa+44oqhq666Kl62gFTiWDu3i1OOpLMlGCmpbK2cgkBQJiQCuIYoQTAghaSDbPM8QkbUD4IPiXn11VeH887ZV1akCeLONmQv+3j7298e5M9oW6WRKraBKgfiyAcJdd555wWhSD5eQoBgQC4hXJSNjH/7298GkemFEoij9ddfPwgahMWDDz4Y6WgH0YPaDRF63XXXRf2V129kqY2dk0he2s/LK372s58FKYnA0cbK92//9m9BCmkT5ZGuMiEdEcCIqjXWWCPKJ6pJeyJ+kDPkrb0/97nPxRmSCFllUG4yQo4gk+W7wQYbDG222WZBoGlL8tTO5LvUUkuF3JCHp59+esgI4bT66quHHnr+29/+dpyl6Bl60o+QJcvLLrss6o7sRpp56Y0XZ/zud7+LMkoHMYMoRcDSDXJCcNEFBKd+ov4IRfjGN74RhDTCHOkpDTIgOwQTvSAXZZMPsk+b+CCT9DdEOZKRbiE4yZlu33fffdEPyHm11VaLcnnRCH2ULl3LswcR2sgnuqIdtRs9SEJLXvSVDH0QVnvsscdIumSM5ER+0gVEu/5JDtqYvulT+jM9po/IPveCrffXXnttpL3ccstFuvqv/ugMTTLRP0frH72gH9ILBB8dJgsfdSVL8kcOK4t7yVy7idrTlnSFzmkPBKi20Nb6AjITcXnYYYdF30NCa1e6bnxzv4UJ7Z9wlqT06a82S9LbWKIPyouskN76H+IcMUi/ARmtjMZQ8lQX55eST8qyoqKioqKioqKioqKiYt7FEUccIXorHcTT/LNY+xGm4vPTZoJw6aWXNq2D3LzrXe8avtI0H/vYx5rWMW523nnn4StN8+ijjzbHHXdc5P+CF7ygaR3buN462s26667btE5vc8IJJ8Q1+Otf/9rssssuTeuoNxdeeGHzxBNPNP/v//2/5qSTToo05ptvvubWW28dvrtpvv3tb0caG2ywQfO9730vrkmjdZabN73pTc03v/nNuAYHHnhg0zrfzSc/+cmmderjWuukR7pHHXVU84c//CGutU5984xnPKPZbrvtRtJ0zX1rr71288Mf/jCuwV133dW8973vbZZYYonmV7/6VVy75ZZbom6utQ58XIOvf/3rzSte8YpIZ/fdd2/++Mc/Dv/y9/jxj3/cbLXVVs3LX/7yqGPivvvuaxZZZJFIY4cddmh+9KMfNX/+85+b008/vXn+85/ffPSjH437PPNP//RPzbbbbjtSV7juuuuifQ455JCQE6i7cm200UbNX/7yl7gG6q6+xx57bNTt/vvvD7nI+5hjjhm+q4l6fOADH2iWWmqp5qKLLop0XZOee8mjxE033RTXd9xxx+bhhx9u/vd//7e54oormgUXXLBZbrnlmmuuuWb4zumQv/tPPfXUkfLRq3XWWSeuv/vd7456gXzXXHPNkNtpp50W1+Dxxx+Perpfm//f//3f8C9/j1//+tfNkksu2ayyyirN1772teGrTXPDDTc0K620UqTxoQ99qHnooYfiuvo861nPajbeeOPmBz/4QVwDurf44otHOvKHQw89tFlmmWWa3XbbLf5OXHbZZc0aa6zRfOUrX4myPfbYY83JJ58ced14443DdzXN97///eZFL3pRs8UWWzQPPPBAyOOMM84I2dGLM888c/jOprnjjjtCNxdYYIHmpz+d3vXvvvvuZtNNNw1due222+JaQpvOP//80ZYJ7anOZJpQr0022ST062c/+1lcI/9ll122efWrX93ceeedcQ3+9Kc/Ne94xztirFCfhP6qbvpoyhGuvPLKGCf23Xff0O3x4l//9V9DZ40TDz744PDV6chx6OCDD46/lc2Y9bznPa9Zeumlm2uvvTaug/8rG53OOqq3NtKm99xzT1wD/9em0l599dWHr04fh84666xmtdVWG+lrxguye8lLXhI6X4JO6YfqnvD/Zz/72VGW3/zmN8NXKyoqKioqKioqKioqKiqmo/VFf8ofHf4sNmlbgxMZUSWy5+abb45oMJFo08syFOdiiXhZYoklIqom7xeBI/Jniy22iG2PCVFIop9E3Jx//vkRzeQZ219F3uy3334j0VUgAkvkj0gn0UwgYinP0hPFI6IQMm/wG+SWRc+LwII8Yw+UWTSTNxD7v+2roncSogJFxYlaEy2k3t4eKurPVj8RRQlRVqKFpCMaaTTYOitNLzFRx4ToO5GGool6pZF1VB/bsd0nCinvFQEm+s/2W7LWDqKklEl0Zll3chXNtNNOO0WUGJnCuuuuG1FkCfmITBTxJKpMGUSFihIThSjKCmw3FVUnQk65RF398pe/HMlTm5CRtk+IqBLVJkpKBJ1ygjxFG5KHuqkLiDRUJ5GcGakKXuJAr0QNirCSZi/QBxFbyiZKTb0SIkvpa0K0mvtEpIL8lD+hHmRF/qLlQFnphC2l5RutbVumP8pHX8nKc6BM2Z/6QVStqMWyziLttJN8yBlExXlTtgjcjKAUhaddRMSRqyhXbQf06K9//WuUO/tRlkU7Z9uJfNT2tjSX+qqdDzjggPj/lVdeGd8gPfnpT6LoEuQnElRkqH43Xtg2rz7SFQUI5CgCkw6LmDRW6VtZdvXRziKCE2QnWk9kcfYdOkM3bMEW6ZgQ/Uk3RJlmHwFRsvIRyZeys6XXJyNVE3Tfy5fouf4ouhOUjb4Yc0RlVlRUVFRUVFRUVFRUVFSMhr+xOpOEJJ6QAAgH22htvStJN+QC5x4pAJxejq5vRJEtgCVse5MGhzidcA4xsocz3N0uyMnm1CcZNJFAWqmXLcm2GZdET8JWSNsabW9FONiCmqRWWSblRhogpfw+Gmw1RMJ4O3MJRAZSVVpJLpTIdD0nn7POOivIKNslE55F2gHSB9GEsEU29DrHEYFS5qcNtGkJ7SMdxBjiyBZG20eTJEOIIPIQYLb9qht9KPVEGupXbnm0jRmxg6gp66s8CGEvhVFn6fhGHNpWacut30oot+uIwiTGulAu5zKSRUn2JOgq8jH1DWFl26btmiVBnLDlFpFjS7LyIQfVB+lDP8ilhLS1Qa+2HQ3ut425bD/5pWyUl3yR8vqVczX1VcSZbe7OxrP1V120QZJkY8F99B3B6Dl9oasb2s51/SgJLnAf2ShXIstMtoOWocSuu+4aenfaaafF8whp5C1SUP3Int5l2vJGvtliXUIZ6LFykCmi1TZ7z6oLWZfQ/+mGZxLu1yf0eekgCS1WSMs1OpzwuzLSCXkbb0D59D/9pqKioqKioqKioqKioqJiLMw2IjAjhnoRSe4RLcP59n8ROogYRM1BBx0UkVcIGh/EoHPgnKPmPkQLxzgddw5zCY6yNJ1fh9SaaMiX4y7Cz9lqIvqUMcsrCsvLUZBHnHdEQ5I46pzyAf9X5/JaPyQBingoiRLlKQmELvJeeXuxg0gzZxg6o0z0onPlnDGHvAFRkKIue7VbIsubaWuDXnVQb0SI+5TTeXoIQRFRZCbKTLSol5KoQxk9lZButjUgykRwIY1KOYAyI0iSlJG/l8YgW5xBp22ynRB1a665ZshEpFY/XZGH9ib3XnKWZ+qgciJ6kL/an97KJ/NUZ+fJiVJM4ps8yF90ItJUNKlyKpsI0qx7t66DoJQbZBq+1Ze8/R9ZmmV17iS9dSYiohYJm7o3KLS5j/zJrFsObSeSU/3JNuE+n25d/S1CUV8aL+QjMplc6bqIWvkiBkW2ar+u3mnPbpkTykL/jC9ZR324e798pVPWhVw9K7KWXqec3NNvHMgxo2wDeXXHvYqKioqKioqKioqKioqKXujt3U4C0gEuHf0S6fSmQ2zrI+LG9kDRfyKhfBA7IqtsF0YaiRgqHffS0U5IU765ldI9ve6bGUhb/ogAzrvoobK8yofIsdUW6WZrtPvLOs4s1AnR1EXKcix4QQRyCVGJaPJGWxF2n/3sZ+OlH0g29UI6DJom9JOtNJAWPkgub2dGgpGXiCnbNffff/+QE1kiaHqhTD/T6wfyRp5kmyM1fYvwyjby0W62wirDPvvs0zOys4Tote7bdhMpK9/uySgzeWTEoA9dRkjtvvvuka96iNK0jfTggw+ObbzkgiizBdULTrycRVQiQm28utOvXUCayCqRiaIBEZPyRZbtsMMO8QIWW2F79Tef0fQj74Fe9+kHqWNlGcvnEvm8Z7qE3SBw3ICXzohQ1h7IThGPtkKrn6hFfbNEr3JAWRZ9Mcuvvbu667f8JERXqoOtz/ls5lPeV0J/9yl/71e+ioqKioqKioqKioqKioouJp0ITAeVg428QCwhmErH1f8RNElsuM/9nGSEyOc///l4O6aPN7WKThLBYyuf7XKDkCIc5ySMekXnzCykIV3b85x9duqpp8Z5gVleEWbOMkRw2YKISBF1hPhABJTllhaychCCR5Qb8sZbREtSwLPIp0Hr5qwzEXhkeuGFF8ZbiJFwn/rUp2Irs7ohhDJSaVahrGTvTDzbm71Z9dJLL4232m6zzTaxBVkU4iAyANt8yZRedQlBaZBnEkbyplfIZZGbZTvRK397q61zJntt4wV5SIMO9zqjTrsihcjKh26KovNmWcRnN09v0bYNeKuttpohqsvWbdu2ycl5kMqEXHL+nDP8tD89niik7GwLtnVW3/I2X/qLKCZL7aJ+pZzVjz6PphuI2CR26Wa3bZNwlk53S20/KEOp94OCntE7/dH/fWzp15eUQRnHm6779RFkL10TzdwliZGD9CJlJ5KZ7BDCmZ/6Z8Sf+3vJVCQknaaDMBF9sqKioqKioqKioqKiomLewYzMySQgHVURVggb2z9FN5UOLBLwrrvuCgfXdWSAM7I4xnfffXcQECVELW2//fZxRhsybdBtcZmnKDGO+6Bk02hAkCGWvHzCeWrq1sXZZ58dZ78hNTn5zq5TN9tFy6gm5IH6jrUVF5COiAcvYSjhWVsOpVsSNoNik002CXKObBBdCKzFFlssIuC65Z0ZqL+PraiIkDyLMEEHbJeUfxIko8F5bKLobDMuI7m0Nd1AlGbUJD0RBSkasSs3cGabraLOTBSp2Av0xrl+iCPbwZE7Cfk7Cy+JbqQS2Ym0dBadbcldiL4TFWhrdj/ZakfbiG0XRhD56CP6E5R9aWaRbYIMQ0YhL7tklnqJfiv1ShlEV/brS2SA7ELYS49udqNYRR8iz6TlfEuYiL7ZC+qnnRD3pb5oR2VwbRC9K6GOxgC6qA0RjfIpgVRP8g/IwZZgEZcJxC45IfmMA3QsIQ8EsLFQVGm+EGki2r6ioqKioqKioqKioqJi3sFsIwI53ggWRBVCLMkE5ILoKOe2caLzfsQZck2EGiKthPu92fVDH/pQkEAzA5FNgBTMssyMUy0djrmILo6+LbXf/OY3h3+d/pIUUVXqiWRDJDnzcPnll496ce4TyILzzjsvyIixor2c3SZq7c4774yopoSz/WxDRrqIwuoiiQjyQ2gdd9xxMxBQiCwkhXohZZTTyxwQEc5rLMkT/19xxRVjKy/iAjE5FsjYxzZceSDwSsLJm1dFTrqGEBlLDggR0XNIrFNOOSWIKkBc2vKJCERsKb92pjMIZG+oPfnkk+NeUBbbRr2Z19takTS9oEy27iJsnDUnyi8hgs7fSSQhlxCpyEXE1oEHHhiyTSCN6TJiTJ3VVdvJXzRgCQTQ1VdfHekhncg+20IfGC951YU20UczQk3dSr2gZ/RVOcrzEZWBbJU9+1HZn7JPOX+SLu27774zkLDqTgelV75xeVaQefYC+SmvqMeSbPem3qlTp47onfKMlk4v2MYtupAe6g8JaXu7NnnSRaBr8kjiM4EYdJQAWSujsgIS+9BDDw09d496wHjLWFFRUVFRUVFRUVFRUTFvQyidV7DuE38NDT3aOsN/eyXrLED02HXXXRcEgZcMQL41E1GGBLnlllvCIfaWVk45J9c5XaIBRTy5H5GDPBE1JD3EiZcvcIaRJu7hLHv77B133BEvWxB9iHBLfOYzn4kIHVF0iCtAuiHpEE/K4q3FyA4f54YhyTjtXpyA4PG3Z0VKiShD1HDGERzeriqaCYlia+W111479KMf/SgceVtsETW2Iiob59/baV1DHH71q1+NPL/4xS+GPESQOadPdNE666zTlwhDYCqLqCFEo3ylhXRA1CD0kAzkJGJLxCUywlZg6YoqI1P1Q/p4FgnmJSwILOfTKS8ZOEsNOaJNfcjavcqsfRAXyE0kL1krO3mWbzIVYYccQWIhS7Qb0lK5kKG33XZblEO0J1ki9OgDeZC99tL23hiNBE0iCpSP/kybNi10S2Qm2Wtzclh00UWjnZTLfc4k9BsyVDupj3MR1c1bc7fbbruRc9t6AcEqDeQ1mWoveuwbUSaSElFI9uqS8tPO6kuf6ZSz6mxtFt3qTcnqJCJSOTI93/SCvBFs9AjxqY0fffTR2F6sjnQSXLc9XflXXXXVaHsvP9F3kJvrrbde3Ad0gL54yc2GG24YxDK90v7IZfpBlv6v7Mh5fU87K4O2QVBpV3JAdtNrMtAOntdH6SmSkRxEXepzIiTVTdrILGck0osk9hFhIjrplfEgyUV5eMO1stM7Ok5XPvnJT8ZLb8iZzPuB3tle66xFMjNmIG9F8Vmo0A/kZQzxpmRlVD96hwBOaGOyU0/nlYr6VE86T6eyjvSQXmsX+iIC1rZ0YyKCnS6XkIbyq5+yaXvthwSWrrMaLToYQyCvaws6VFFRUVFRUVFRUVFRUVFR4ogjjni0/Uqu77RJIwI5ysgW5Es6qJxcfyPuOMeIOEQTUoFTz1n2NlVONRLGt+gtWyoRSYgzRASCSmQRssV90uPUI0Y4654po+EQEsg6RJ78Qb5IF2VQTmki1UQoIR84/kg4pAYH3jXRZ4gGzyGmlBW5iOSQnwhG5BXHHUGGoJE2p190WpJXvpUdmcTRVz6kGPl4Y6xnRBch00bbIqyeIuuQDRnJh2zxAhCyUh7kDXIl32wqTXIgD2VXTkQQ0kU9yRAp5EUsGb2ETBLNJWoOIYS4Q94ihLQDIkvZ/Y1QSbl4LqENET7KiwBRJmSG/Dwjb+SJNj/22GND9toD0UM/tIM62NrrU8pFPtoPaWO7LnkiqLyEA5nid+SutME3PUCCuhc5pXzIH28TRuaMFWGHBFYHZaZDyGT1zrohXBGYzjwkR6QgEsu9PuRN10RZIndSN5BxiCAycR+5ILikQ4/cm7qNLLedVduLZENcqRsCMSNqEXvkpm2UjewSItT0U78hpNSb/qgbApBuSAtxpq1OPPHE6KPyUk73IbY8r/7KQa7K//+zdx/glhTV2oDP79UrXvQaUJKIJDGACIJEQclBkqLknJOSQQQkSFaSSJIkjAKOiIgCCoIkESUIKIiogEQBRRQUUS7991tz1qGm7b3PPmlifc+zZ8/pXV1h1aqqtb5eVa2vydA2c2OGDMgXWY5Y86HzIjfpkHS5vmgz0ti8EOMc6IS+ko/2+EYEepGKMUmvO0VzqpP6yjfKp8dkTC+dO6oN6mqs0z3jSNnkqT8DyFJj3VzgDctkpw+NSXVC5iLnyV7fiUQlW31kK/gPf/jDRDySYQ55IPWMn3ys6Sdbw+m0PAJRX/qmjgUFBQUFBQUFBQUFBQUFOZpEIO96rvrzYPqz9itrZ9nfBTWCzMjRdm1qw1i0YXLJxZbb2FIexGXAb4gWJI+XbCAzC6Y96GeEmyhdRKjowoKCgoKCgoKCgoKCgoKCgvROgIfqr+D65p6w366gFW3E1tROAsJYtGFyycVWW1stRVDlL+NADh5++OEpClKkXiEBp104bkD0pChQ0XcFBQUFBQUFBQUFBQUFBQXtwN6UiMCCqRa2TDrv7eSTT07bQm3LtXXWtltbP3faaaf0MhNn8RVMm7C9fM899+xbbbXV0hmjtqkXFBQUFBQUFBQUFBQUFBSkwK0SEVgwbcB2YGfXedvsHnvskc7Dc36dKEDRYc513HbbbRMJKG3BtAl9HS+VQQKWvi4oKCgoKCgoKCgoKCgoaEeJCCyYqoH0GWxbci9pCqYNlL4uKCgoKCgoKCgoKCgoKHgFJSKwYJpCL6RPIYamH5S+LigoKCgoKCgoKCgoKCjojEIEFhQUFBQUFBQUFBQUFBQUFBQUTAeYIonAcsbX9I2R9n/b/b3kOVZ6Nxb5jlVdp3REu/P2T6+yKCgoKCgoKCgoKCgoKCgYKiY5Efjyyy+nt3zefffdfU8//XRy4v/973/3/eEPf+j75S9/2ffMM8+MyfY+5fz5z39O5XrT7EsvvdT/y/QNcnjyySeT7P/2t7+l/pkc+OMf/9h3zz339D300EMj7n/3/+tf/+p78MEH+373u9+ldrn2j3/8o+/OO+9MZbz44ouprY8//njffffdl3RxtPTu//7v/5I+//a3vx11fVb3v//976Oa55QMsjRef/WrXyUdiXb71mdPPPFEV1nQb/fdcccdfX/5y18mm36PNcxvXpRDJi+88EL/1YKCgoKCgoKCgoKCgoKCiTHJiUAkxuWXX9638MIL95133nkDzusRRxzR97GPfSz9NhZAKIwfPz6Ve+GFFyaCpqAvkSOnnHJK36KLLtp37bXXThYSATlzzjnn9H3qU5/qO+yww/qvjgyPPfZY30477dS36aabpnbB/fff37fccsv1HXzwwX2PPPJI0sUvfvGLfauvvnrfueeem9KMBhDdu+++e3qb8be//e3+qyOHfD/96U/33X777f1Xpn08//zzfePGjetbfPHF+0466aT+qxNw2mmn9Z144on9f7WDzM4+++y+D33oQ31XX311IoOnRZDTLbfckvSYnhcUFBQUFBQUFBQUFBQUtGGSE4EiVxA/vpFziMBZZ52174ADDkgkIDJwrKC8KLfgFegPUZmTK1rqVa96Vd/WW2/d961vfavv85//fP/VkUE/iwaLD8w///x9N9xwQ9+hhx7aN++886brdGEs2i5f+Y9WviJZP/OZz/T99a9/7XvNa17Tf3X6QOhnjFtyReb+6Ec/6pthhhnStU5405ve1LfNNtv03XrrrX0rr7xy3//8z//0/zJtQTTtlltumSIkX/va1/ZfLSgoKCgoKJiWwL4dDYxWPmOJtjq61kvdp4b2jTU6ya+gO4arX6Mh29JnBZMSk5wIfMMb3tD36le/Om3n+6//+q/k5COC3vnOd/a9//3v73vLW97SE3mSD4peBog0ylGu8l//+tf3/zIxhpPvYBgqGdQtz17KGyrIBbnku1dEPXqtz2DpkMELLLBA31xzzTUqbYx+Dl0DJJCIUGW4pl/oYC9tH2qd5JuXnSPPa7B843dEmEgvdX3zm9+crvWCkcpyqLrbDcOtS1M/yfWBBx7oe+655xLR1wnKk5ZuffCDH0xy61XHRyq30UAvdYg09Mx2dO3tpB+Rti3f0ezngoKCgoKCgpHBbobNNtusb6uttkoP+k4//fS+hx9+uNWu7AXW+auuuqrvmGOOSbtVBsuH3enonM9+9rN93/ve95LNNSngwfeVV16Z/q+Ov/jFL/q+9KUvpUABdXDNxw6mfffdN8lm5513Tr8ff/zxfUcddVTKY7hyagO76cgjj+z78pe/3PfrX/+6/+p/wrFEdp+pizr4e3KCDByTRE6nnnpqsp1HUy7TKsjommuuSXL78Y9/nPrRMUXf+MY3+rbffvt09JM0+vgLX/hC6nPHj42GbOXhOCT5XnTRRaNydJWgK/MJHTamS0BUQeC/6g9Pevf0V1/fs4ccckhnz3oYsAXzuuuu6/vNb36TiAxnshksl112WYrQWWyxxZLzSjFNrv/93//d97//+7/pXme7ieSxFdK98nj00UcToYNQDBggznxz/89//vP0LT9pRcfIDwFw22239V1xxRV9q622Woqskp90zpEzKGacccZUPpj05WvrrIVT+dL6aIM8X/e616U0Fkvn7InKseXYQq3evjnl6qt+8rn33nvT56mnnkpkkf/bvojokB/Ik1NPblGuyVud3vrWt6Y0naAd6vDTn/40pff/66+/PuVDLqKp5BGEiK2SZHbTTTelrbki5UIG2vmzn/2s76677kr3+5Ap8iUiq9TVRCgSyUQpjfQmMe03+bztbW9L6brBQkUWFvmZZ545XXOvPrr55psH6i+dciJNJ5CpCFN5fPjDH+5773vfm/L+yU9+krYE6xf9Rjbka+voMsss0393X6r/jTfemPoBSU1HwYTsHnVVH/pNzgjsAOOEftPfJZZYom+RRRZJMiZP+kjPAuRiGzM5kzu50ouA3+nWD3/4w9RH+ouuzDTTTBMRW9qgvuTk//pDuje+8Y3p904gyzifka47g9A40S5l0ElycrYiY0y75e/3OeaYY0AuAW2Uzpl8FkoyMtZE7kW7/a283//+96kf1RPIUR9pJxlqH32Wl+3d+nGFFVZIUZ3GcZwPSPbqSn65nvm/uutDbVK+BwDKUDd1pR/Gv221rpGfsZ3PL91gPBmn5ONe+iofZckjr08T5gQyMF7IUTvNG+ZHOudefUIXXZc3+ceY0vfSGGff/OY3k1zIjBx963t6Za4h45C/e1zTj/p7lllmSeXrU+WQozmXzKSTDxnRfX1HbtLpQ+PReEK2FhQUFBQUFIwMcYTSV77ylWSbsDPYac7ytr6/+93vHrDBhwL5OIYHoej/H//4x/t/aQdbw1rvSBp2/1JLLdWzbTRcsPcvvvjiZJvwEYFtxb5lK6+xxhoDdim7cJdddhkgYNiNbFp2C5t/zjnnTPePFsiLTSug4D3veU//1YlBZohWMl522WX73vWudw34VJMLbGWEEjvvfe9736D+U8EEOGrn6KOP7pt77rkTV0Hn6CGbH4/A7rUzaf/990++ytJLLz2RLzgSKGO//fZLZfIj2fzDhTnDnKKel156adJLvn7uaxZMPzj00EOfrb+C60tnbs1Vf4SI+DxYK8yooXbAq4MPPjjlXStc+l5yySWrvffeO/3/uOOOq/7xj39Ujz76aLXllltWtaJX9cBL99ZKW9XObbXAAguktPUElj71hFqdcMIJKU2Om266qVprrbWqGWaYoaod5HSP/D7/+c9XTz75ZEpz2mmnpev1YKgWWWSR9P9Iu8EGG6Q8mjj//PPT7+pfO9Pp/7XjXJ1xxhnVn/70p5TG95lnnlnNN9981eqrr17Vi1dVL0pVvQhVP//5z1OaelCne+Oz4IILVgcddFBK86lPfaqqJ5OULrDPPvukdMqMsrfbbrv+XzuD3GoDIt2zzTbbVLvttlvKh+x81wtZddddd1X1pJXS1wtmqof8v/Od71TPP/98uk5mtbJUc8wxx8D90sw444xJJjk++clPVvUEWB1wwAHVKqusUtUGQ7rn9a9/fVVPltXjjz/en7Id6qKserKtNtlkk/6rE/qUbKJ8bdJf6667blUbMf2p2vHAAw9Uq666alVPoKldcMcdd6R8Ntxww6o2LKq//e1v1e67717NNddcVb1wpzTqQh/XWWedVG490Ve1kZF+I5NTTjllQGd86gW12mGHHaraQElpgD6o46KLLlp94xvfSPfRiYUWWqiqF+P+VK/g+OOPT3mdd9551bPPPtt/9RXUBkU1//zzpzT0yvfmm29e/fWvf01yqA3E9Lfr+kiad7zjHdUXvvCF6uWXX+7PpR3637gg+zXXXLNaYYUVUj7+/sUvfpHS3H777VVtAFa14TnQ9je/+c1Jp2ujJ6WB2gCrDjvssKo2fFKa0Dlj7ayzzupPVVW1YVt95CMfSbLVT6GLvmujM9V/0003TX1kfiCf2vBL7VHflVZaKf0tbx/5qGvkk+Ppp5+uDjnkkJTuggsuSGm0h159+MMfTnOBduf1PfbYY/vv7g5t15bZZ5893Uf2IR/zzsMPP9yfsh10pjZiU3rzZG3cp/8bS4Fx48YlHSaTqJ8xddttt1W1gZDSGL+ux0c/Kf+5555LfVEv+tUll1yS0gb8rf1+j/mxdjrS/QceeOBAH+q7GIcf+9jHqu233z7pmrHtd/WSv3mnoKCgoKCgYPhg0/Eb+DJsk/AhgF303ve+N9lCwwEbja3N1thxxx37r3YG++uKK65Iddlrr72SrTnW4E+o32B2GNuLnc5W5dO0YTD7dyiQ17zzzpvsMT5WJ7CF+F4zzTRTdfHFFycZFkydOOKII5Jdzz8Mf78JPAV/S5///ve/7786cvBb5Ysb+c1vftN/dXigu3xLNrzxYkyH/1Aw/aH23R7kv/V/5uptn9wwIGpkn332SZEq3//+91NEm8/yyy+fQrzhv/rZ6NqZTE8qPDWJJydYd0+hVllllRSd4omGyBcvtTj//PNTiGsAa7/bbrulp0Wi04TvenLmTDUvn/ja176W7o0naMLGP/GJT6RIIU+avCxDNM2ZZ56Z6h3Yc889U3i3M+Wkqx3m9HTOCyiEC2uXqJ56ohiIsnH/euutl/4vGkekmXBsT5LWX3/91Bb3yPOss85K9fq///u/iSKr6sU/hRlj7/0uEofMPInymydO3fCqV70qRfGQkUgeMtHWemJJET0bb7xxiuaB6IOAiDVRf55ECks++eST0z1kKyLJU7Djjjuu74wzzui/Y8J2b0/xvv71r/etu+66KfpNdJFzH0Wykau/u0E99H2cb6Ys2xHIUXi2yCP12GOPPVIfHHjggSlaaijQR/KP/soRf5O1Jz2isLzAxrcnPCIr9cEhhxySXjBCfp6waJstDGQVMs3haY779b8nnKK/bM8I6B86ob/0bVsE3w477JBk7oUZngx997vfTX0ryk6EmJedKNvLM+iLp6O2k+gPeu7JbyfQFW2n28YY3TB+9KenntrmxSd+8+RLlKP6GlvaRE9BlJ0nzbZl1MZZko0+o3v6Vv2NMaDr+kB/t/VDpz4SDempmPG/1lprpa3ke++9d5KB/2tLG0LHo63KN+boqXZqM90SnWd+MZ/Q/8FANs403XzzzVNeZCjKjo7on8MPP7zry3fUJeY7svEEmextwQG69bnPfS7JQp8aQ3Rf9GNtLCdd0g5znBcggbM2f/CDH6T5Rdnyd39TNv523ScQEcn0vjbCU1StPhfRSi9FanoCv9BCC6WyzWPGuLlaW0UsFBQUFBQUFAwP1lE7HvgrfAk+RMD6Lprrkksu6b8ytmAThN00HEzwOQdHno5dm/sCnWCHg7TqltsxI0WnOitnqHIgu7CruqFXOY0WeilvUtepG6IuU1KdJiVGu918opxz6IRu5U6vfTEtYsyIQC9+sKB95CMf6Vt11VVTiPbcc8+dQr2Fl0NOiJhgTZoUlHOLNEQC2Q7ofC/bWWebbbZEKCAYvfgBEDe2YXLkd9xxxxSGbVvcggsu2LfFFlsk0sD98g5C5KMf/WjfSiutlOokPNbbXW3FQ4Ah/IBzi+Rw36677to3zzzzpHwRMSussEIqz1Y+BIkBpf5C0oWj22KqvsKG1Y/z7DfklbpY5KRBKEa9YiFDevkgYbRTHsrddtttU7mINXXrRAbGYkWGZLDBBhuksxdnn332RNIhYpE05IJIay6g2mLrq7exrrjiiqm+tkoyPvQfuSGbgtQJWJSRhGuvvXbqA9tG1Vc7kSRk2w3R/z6gDCTZ29/+9pSP/JRhG4AzOvTDYIZCG+SvrBz0UH/pI32CvEO+OXME6QJIH9ut55tvvr4NN9wwhdcz1LTP+SRIYduOIc9f35IpuZA1nUGiBNyDIAyypYmYbOm+8hgV+kGeSDlkH8IGGUjfQ1+QU0LZQ1+QNp2gvtqOTNMebZYP4s32FKSsMYAk0wd0wjZyW0rpCtKdviFNXVtyySVTXfUZ3UOgHnTQQRNtKcn7uonoo2Y/5bKQFyOQXmpvN0NQPnm/+5aXNhsTPnTcfODsD31mDHYDnXZWCIJY3zLW1YPuy0//kIdtwt2gHuY8MiMrskccm/sQq/7Wr/LWJ/TewxHXlR8PLsxfIJ0zMIFehxyj7TmafRDzsbaYO+ijuoQzoK7aZ740H5rH1MWcQM/IoqCgoKCgoGB4sAWXDcFGZ9flYA+ze/gVYwHBC7besv35SXwqDzjDlggbDNiUHlby8fh1vj2YZRsF3GOLo6AKDxXZ7h5SS6scPhFfTzp2LJub7eWhLB9EvnwsD3s9bBSAwW4T3MFG51uxgfg5tnAqwxloAjgcUZPbPWx4L47jA8l3ueWWG3iAGtC+aKc8pZWODcbG4Tux7XoBm0mb+At8GHmxm/kR7GUIeSrTdmhbNtUt5OlBsAfqAXahrZ0CIr761a8mf0i+O+20UwrW0Hb3CPoQ0CB4gB1Jfh7en3DCCcmvyuXid/qmjiEXx1jlaQSSnHfeeX177bVXSr/JJpukcj00Bv1AV9wrD/rjgTjfoBtyfeIL8XPJgE2JN+A7KDvq4lvdtttuu4F+pKfaRs8C5ItMp2t8SS8X5NvIl97RH3o9FOh3Nq5AAX4ivwhyOQW0i/5JJwDoggsu6P+lLz3UFxyk3uqvveoniKAT+Cd8THlpP98soCxtwReQuaCMXK451FU76Io+10/0jH473ijQ1EsPJKSN+uJG2tpdMHVizIhAUS0cSBEz+cSJQBGlBDEZ5qCAHGOKD5Tf4oR4AyQiR5SzanEySXK2EV0mp3wAvOMd70gTgX378rOAUF6LKzIlwHm2wJrkkTKADJAfAoMz7F5tsjghR0Cdnn/++QFnWn0QReGUg0nf5MGB5+gHECYGH8IkyCJ5ITUREqKq1CsgnYGIsBKZY0HoBvW1EDQNCbJA+Jg0TRgRLZUD4SDiSFSRuijLwnLSSSelyQ+BiIQKqL/2IJ7IMYCs0GZp84mrFyB66I/J1AJu4gL9ZjE1ITGIRgNkKzJMpChDwiLjk7+IgnFCXvSJrgW0kfGij0W/SdNGrpAL+TAMkIEBRpN79W3b5B2TLaPLePEJWcpLvyDF3Z8/eXSGDJKG3iNtRZp1gnJ95IO8CyCygozVxoheAzpkIfG78akvEEcIOYZKvihbaIzZnKAaCRC15CCfbgRnJ2irPiIv4yHk5joC3jmC3eQFxisji87Egw19aX6wSBrL+s6i3w3agdDOiW1tMqdZmPUr4ygHA4IRJDI08o/IQ7KJ/w91oY75WH/luhSyFo2p33P9R8QihsnLnFNQUFBQUFAwdLBBPGz9wAc+kHwndnUO9iniK/clRgPWeASDnRBIRraID0LOA0c2CZsnbAp2rl0PbB02CBuav8KOttPJ7qWw89iICENBHPwhebGx2Eh2QYhudI0vwo5UDvuMLSlfdic/j29khxn7xnX1c4+07pMnX0M6eSKQQD3YqHbM+FZP97NZ5OfsPD4MaB/i0a4f9pzrfC75It7ck9vBnaDu5MIW5lOqp/vUya4Z9nH4o4BII2e7PvS/tvBH9TfSKB74uubMRtfYf+rDT9F+wSF8VHL2Ihjy4UfJjw8naACZGQQYuehzpJj+CrmQNbJLAEFAW9TR7jn3KItfLA9+ArsX6ccfYjvSY+XRBff6uw3az5/hXyFytV8e2kMn6If6hT1uNxI58Qv5G+pLX9SVTPinURbyUx1iZ5e0+kX77GjjV4bN2wv0IZ9LWeoQO2ByOzsCEuiZcyLVl00e9jRfj0yQa/TYde0VUMG/Vre2OmkjHUBualPwIUBH6QR9EGRCz/I65VA/QTn0Un7+lje5IV3VW33jfvUyzkPedEkfaf/VV1+d0hRM/RgzIlBknQkaGZeDIiEbOilqDAIOuY8JyVMcimtBMVAQUSYKA94kY8IwGRrobfm6rtxYmPydkzXgNxNSbDflaHsChUjD1CP/sPaexHgyAgZck0hTL58AOagTB7oJJJu0fvcxuZqwRN2on4FqIfYx6VigEGHqk08EbSAbE3VOJoJJJ8g9E0guL/dYaJAPJiv9JJ2J2JMgTxtsO4S8je4zoZkoYhIG+WtTyL0XRFqEsadLFiikqKejJiMLKTkor9mHw4UF01Mu7RMhKsIrJwFBH5i4GQX00FNM10yqEVmpvzx9aqsXuTDs1Dt/8mKxci89G2p7yDZIcP3aBEJaZJcxw+gaDE3d1U5tlrdxxqDRZn1gK7IxFdfcJ3rXNQuVKElP+EJWFsCmLk4u6AvjFuHdXHS1N37vBuSXJ3C26lgYGZ+etnoibjs9eelri+xg0O8MvyhTHeLpoDyMdTL2oV9IceOEXGMeaJv3hgrtlg/yuNl+5Rnf8YAmYIyHzAoKCgoKCgqGh7Z1nE1u3WdniKjj7wgiGE2ws5EuyB62NsIBaSTSDPEDbAIfaz7Cz3E47Bu+GRLCtyAP5AEiLYIF2ITaxXdgNyEW+FMIOL+5DymDtEKS8b3sOLALRb7sT+QE24MNov0io5CW0rLj+CjSO7ZEPtIGYYfYdMwQ/8EDfiShfH3I1hFM/LSwBZGDXtLAltN26RFg7C/16MVOZ9Ozmbxtlt+INCFPZAvZ8q8EDgA5iT7kP4wfPz7JwwN+MuIDu8eRMIjDID/9n20oUEVatiefhTz9xi7UPgSbvNmXZOdb3YA+8a35Bkg45KF7kDz8UBGX2gshS7LnAyHSpHdskKhKbWLzqwtbmNziCBnt7GYfSiOS0T3ao/0CgHx70MyPQKhpk37kewhM8Lv6IktF+ilb3ZF1ZKStgMCll/qAntFzfalfB9ux04R88Qfk0bTtY+waS/pXG0TC8occoxRErTGsbmRGVtpBj0UNqiuSvQlyF3DAF9be/Bge41FZAjYEyNCRTtD37HUvAkQ8GpN0hL7Te9xGyIQPY4cUf48Ok5e60lG/mYPa6low9WF0mJQWxCBpOtomhDbGOxATBuLMxE3ZDHyTjCgnC4TJAkFl4Pmm2G0LaI5wcuP/bROT3/N8DGKLTEQxCi02gCxg0hmATTTz9iQDCdJGhrkWW17jbwPc4NReJKoorYjUEmJuQWAUmBgGg/za5E9eCKy2Rc3igtyxOCLFPJEUai76CQHnukW2rfxmG8lIeRacXogoCNkpw+KOoDN5qYOtqaLKTIYWqm561Auiv8nC5GmBs0BY5GIyVB+GBH1mLOgDeois1S/qQ1ctUiZ6pGCuQwHXkHLxRI8sTehkIy9tGyoRKE/3tPUzuOZj8WqrUxPaGvIHbaG76olUpA/abAxa5I1Di0QYfBYhC5JweNeFkNsu7j4LzZSGpr4GyNRDAf2eyyOH6wwh80NE8DLkPC1kbGh3rzoPeV2MS/OaecHDCIZwzANkbx5iMENsERqq7nRDtzY3f6NX6kuPe5mTCgoKCgoKCnoD+ytsXw91OefIndEE554Ni/xh3wbsYmG7sS+s82xx6RAdHkDzi+yCCjhvmS3kaCi2NLAZkCfIDudgI+qAvc1WZFsjTwLKYbeypwNt9itbWlq2U9hauR0cPih7G3Fph5fdRAF2ty2PfCsECPtFxKKPo3rs/uEPgYfYCDnEVF6vTpBGm52h7NiXAGJP//Ej9au6i5ZErAjA4GcF+F5sZ23n7yBd2PJhg9nxEzuwwjZDArLV9UtuU+Z2W5BBsdOKj53vHBOAgbgC/pc8yZJsEVgCGrQN+Ah8XDtr8p0i0tMp5BK97eR/8KHJ2y438s11D3GJVEZMy4Pva3eTsmwbzkFOAl9wBtoGdAP48bFrB+x4MZ7Y+N224w4F2meM8M1FRyIoRaAap+Hf0wmEsroaJ3nwhnT0DTlnfDWhLfSVLvEd7SoLv4sMkXTISX5HN5CNccePF3UcsCMpzhcnZ0BU4gLsDszHDR11jQ7QjwieKph6MWZEoEmDooayBgyYmKDbkE9YgIk2GXhS5YmBM/iw5hTZBGTyNuGNliNsogULmScRyAzlK9sTIoMnJsFmXdvgKY0JLfLN4ZpJOSZJ7TBQbXsWVuxpkoHp4+mQcHLRZCZG5ORgkH+zXHISvWUy8FveBr9ZXE0AnvI4f0IIs3oIr3afhbGtLd1koV29yKoNFiRPcjy1iMXcwu5J1mDnTwwGdfLRLudbmEwZJuPGjZso7NlEy9AQjYmAsYB6uqdf/F9a/WLiN0nGAtQEQ8gijTCyAHnKpR/yxa8T1DNf2CGutfUzWHgsGhby4cg/iB3EE/kbA9Fm7beA6wvGDqiD9thSzsiRhh4xFD0Fdr4LWdL5NsRi2gvML9rUycAYDTTlnYMs6IktOp7kmZ88oWZAMhq1YzgyB+XqM4afJ/IW5pgHjE19Qfb0n/EIYQD3Wqb69SrrwTDcdk6LKLKYvtDW30UHBkeRUW8ocipAYvBH2BzsT/YA8qaNMBgubAlk47Jfc7sAucIfYbOxMfhu7EL2jnoho3Igg5AV8rLbBdho7mf7RpQWKAd54bvN1hpM9wf7nT3K/0SiIV1EjeVkFSBA2Kce4LLbBZ14uIpsCj8P+D3ai9QJW6sbpEF4kmcQQcDXIB+2uXoho5CR/Ac7koBvgOjiF3hpW5QZ7fVNpojCIFUDUS5ysxP0oQfN7EdEL2JMvXKoo4fOfC79TZbK9U2GEXWmbsgnRC4iS8ReQDnq6EzvTna6/uHH+11d8l1DoTcettMdv7N7RaIiQNVL3QVY4An4znnfqC/dQiI25RQcRDcbv1eQCd3Rh4h0fh3/FFmW76BBuupbuuXYrhxkSBe1gV6AfAP8Jn1EBnwsu4GQx0D2/o+byMm9NpCPsWBM532unvocqYfA99EeAR+OIsrHAqgHueuPoQQ8FEyZGDMi0MBFKlHYHCbAoRzSiXzxhAKJwun1dMpTGeQUQsUkY3GxKBosgeYiYeA3r7XBxCEdZ1tdHaCKDBTtpE3yMXn3CouMAR1Px3IY9EFmKtOkF2cXIhji4FUfC4OwemHW8nJvN5hEyaRJxAqbNmkYxBa3fOJ0jwgwE4uFwptZLVLa7ykG+J1cOk3sbRhK2iYQqSZO/WCi8nZosvBELbaujhTkrp+0E/lJjzzRsQiqu4nXQmKytDjHCxKib9RNfUzg+rJbez2JsrAx6hCPFlWT8mCw8DLK8rwZUaJGGS5tRqE+tPgwCpoTeS+IBV85FgPjT3uj/WTC2GuOcQZEpPUkCZnlfDlh+zFGLcDaQvbRJtfyMdwJ0pOFhWw0FvJO6NaPDEZjkW5a8M1Pxqw6mR+0o9v93UDmogyNTfOBRTd0jeyVpU8Qg/QNyDEeOMQ851s9zFlh+ATcZwFXx+HWMzDS+ycXzHPIe9tbbPP2LRo4DoEeDsjCU3APqkQxy7f5ccyCJ+C9rEcIYWNMfgj4YnSNLowPUTacMJH+1sehQH9bjx0HYM0Ip2ZKhfXb2uNsU9ELvejgWICMjAEPTzw0inmsYGKQE8eSnEST9LI+tsEDQWsWXS+YemB88nfC/nJeMJvYFj0PBUdrPTDvsaWax7ewJ9h5/CK6aJya46RHHtpSyieLtc1DYBFuYAeN+sW9TbJJ25TJRxmLLYbK5YOKakLUqJeXiERdrami0ARYiLCSRnp2F5k3bUukV/iHg0EaNhefobke6D/XtFs6RJU1xO4P/gcyTT1ED9oFoj7NPIDNpz5N6DP2YSe4R78oE/GDXPbSlpALu8X2WfYtMogNEu1Wj7xcusEmtVWXXyiARVCFh/70AmHc7Pcc/Ba6JE9+fE5+5ZAHAov+CSogI/YaH5Cc7MpSpzZ55D5GQFv4jqOhd8okI/Iyx7Irm7sA1dtuPzpG3xCXZETe8W0HHNiNJr9cFqFzfEd+hrFHr+kJEpuPJwghjzJsg3zIQ79FnqAN9DLkgiOgH/pG4FVTP0Q92tItAlO/F0zdGDMi0ORg8DH2KHXAwGWIUri2QRvXKDkixqKTg+MtKjAUGgMuZJahY/99QNnKxVhj4Q3MTpNMG2KyaxJNSA+Tm/JN9MrJB1QTyDsTnIEbL7wAE3GEZjPuTBoWGiHatlWSUS43EF1ly7BzBQYLx1U3bc/f4KWe6mGB1j8mg6Zhqc0xcZqkcwPd9j9PkcikSSyMFmLCRhaLNmue4YCQRNiB/oz0I0UsCMhGYfV0xnYBizB5uK6PbAfNZa+P6B0DTf9Y3Nv0OuCpD53Vh/omwr0Hg4WdkabNIXvEjzdgkZF+zfWQXiEn1V9EH+JsqEBAIRoREaL75BWwqFkcbA8WOQsWQU5LPKkKiF5FoJIjGA/Irlhwog8tOkL/m4tgGyxajIOhjOnRRJSrvy3GAXrkIQJyNuaQoYJ8zBtkb64RkZzD34wskZiceVCWPvYdclY2OZEx2eagM+bY0Ro/UxOMY/ML0o9zHee0GMcIHQ5Dt23hg0EeHCTGtHNr5B0f5L/rjCsG3GCOvTFnrCGZjMNCmIwu6ILxwanmDDbX+15g3jMWrRfskCkZ9Fp0EWOeLTZcHR8NeJBh/bCmDkfu0wvM8dZFn9y57BXWU/OOuUifF0w9aK7P7CaRaQgBBPpoEYHsGWtNW5BD6Fz4Q3wpNijCwximW7G+jRs3LtkVEX0nXcwx8mnON/LkZ+QPskdrTiI7us9e1y7jx0O6qKt5EJHBD+JXki2oJ5tupPVwf24zB1zzG/uVrcavsn1VpBs7m/yQQ9YTUXadiJZOc4G8u80TZI6Q0o/sIDbm+P6zCX38Hwmk/0SE8T0iv8g7ZOM3JBwC2FzOP4v8RDMiN9kvkb4JcqbD+qpbncERTtYt50+SjchYgSHO4BOJJ7ClrZy8vgEyUHZbAMVQEXkLtuCPeYgf4yLWNfLmKxgP7AVHKIVtGOOH7eAhvyhK9WtrC45AgBASTh8J9qDXyNAI1ukFTVkrq6mX7CL2An+jqR9sUWQ5Xza2zxdMvRgzItAeeBMJp9i2VgOCExN/Q5sTbzI2ODlLCAxRRDGYKC+HyEDCgJuADDqkFiX2NMJgC3iaYYIXgYHAGkxhDQJlmJSUrVxEpgFqIIMB7GDWQKTvBNFRyB+Trok+yEAkEHbdQmUy5RAagN6uKgKNccxJjcnA5GoQWrRMeoMNenI0gC3MAROPhdAEqH88rcodUTJEPiBaLT5kHfU1CTsPALkIJqqxQOgE59xZFBZIE1LUU/kWS33pCQiZjRRkHH3o/0gWEYLIWA4iuegXcmE8qJv+BBOit3TRR9GTQta7OfcWVuSf+8DWAUZdL4jFMgwDxOBWW22V/hbNon8Dxo3FSASiJ8kWkKGCDEShGbdez89AAaRSnIXnxSq2U1vs6TMiGyEKIQfjnQOiHtogys24QJrJw2IDFjeLvPsGI5qjv4yfyQFzjwhh48liDOqiDbbRMz6NwW660Ana7qkf/bft3EHKQDeNXTpp8TefRAQxkInyYr40NkQSqJN5DPzuiSQnwrw2lHEcc9HUDmuEiCjzq+hiD3cQowwrDxkQedaS4TpZ+s/YEW1I7+UdH2VYQ5D0xst99933H0ZZDvOciGPzhXVssCe+BUODtdcDD+sxx8UOg6GC0Yxw7xbRMKVA/awFdHSwOXasQbfJjQMV83nBf8LxKJwvaw19HQrMLeZ566p538PDgikb1ln9Fo55E9Z1ZMFojhtzmPWOHZcj6uLbh73g45rIL35Jvr5Z7xCEbGc7QdS1m42W5xnw/9Fql3yMGesmwki0f15X66pILu3gW0VUIHKuKftu63QnhOxyxDVEivqx71zz1lt14reyq8mBrT3ac6OyffSNB878GcEhuVz42Ig2/iO59BL1JcLSvfJCsPId7NxznBNdboM2WpPUp01WgXhYx+/wwk67AZWBMAUBQ0PpH+WQ62jIlk1tLAogIS/+oIfyyFH1hGgnX0r92Ru5vH3TRfwIX9PaHJxDDvM3uap/vLSR/trhhzfoBe5t64+Qn7rTzSB5HX3U1A91FXxiXeq2Db1g6sCYEYEcfROcwWF7IMLOZMwYQbSACTcmAE9sOGjIAcpuETHITY4WPWQJYpHzZCueSSEgrRBvE5a99pRYWcguv4nOQMaZVJVnMPrOYRFUdjjRXgrhfo6biCbKjjgT/cSBREIhygwGA8Zi59M2YWoHokYEirzUjQzIxYA3kcTA5Ihw8j1ZQIL52weJIp2BL4/BJjBpPSUwEdmWSX6IKmHonkCQJShXnU06Pu6zJRjJIFRZHuTpjbBIOJOc8kXrmZTB/WTXbLu8o1/bJrUc7o3+B7I3kSJU1BnBps4OG5bORISI6QQ6FX0aZauPv9UpFh39Lb+oO7ly4jnfFheRfkhkeuXpFmdcGDwillyQNeAsRXID+dJtZTWNIH0v3B+U0+vkjaBF6tA/feFgV+Ss/hHJRBb6Vz+rFxKCA4Ec7EaAq6s6hh404S1rFgJ5KNdYNJYRg8acczP1jevIe3U07tXBmPFtnDAGEOjGigXRGTf62BM+0YLGPEc8SC8PA9Qpxqt+irFpUUXg0FU6gqBFbMXvOeJ+/U0P/C1f/aPf5ZHD3/rNJxbGNnjiTRcY0B42kLtxpl3k5ewSBp2x1gkx79FT5apbQBuRVWSCKJW3eYA86YD+pZuhP35z7oi3rDMK6Kj5UKSSuopA00f6xEHfxhQCxPiKdtIDdaAHzbarJ5k0ZRxtAHKdGqDfrSvGa/PQdRHX6667biLS6c1I0GmO9tTXAwCy5zA1dXCsketZLxhK+qHm3QvyPMci/7FGW52H047B7uklT/PVUMruljZ+G0p+bTBOkKhtyPPutZxe0nVLM5T2jEY+Q82j27rUhHWE3epb3+dyHko7CyYdbN/mM3D44wFe3ldserYFW3K0yHw2A9vMQ8Mc7CTkWaxRHiKw/9gS6tkkDkEQg/yQInSV3g0FbClkxFD0vA3sEQ/L+Stk1lZXfgxbiT3JPxThpI18HfIIyMtDO7aRsTQY2Ljsolx2YK5D3LDX+AHSkCN5su1yhE852tAWdiOfhv+qj5vgXyOkBJ2wTyNasleQO6IY0UgGneYausR3UQZfu60uAeSsuvMDm7YVu9QD+U4216QC/RCYxD/THnYk3UMU8tXUH5HWPB5NPwug4MsgZqFtbOsHMqU7SFZvIKbXogTjxTHdQC/Zvwi9vE/oKL3E25CvMSAYwS6JCHrJwfcXALLVVlsNBAsVTL0Y00fCop8QCRSL0nHEKZfrBr8Qd5OtSUM6kzEHCfzu7UoGBkWLQWFx4MBxckG+8kDcICsskJTagLOYICbkAdJwABEajKMcSDcDxOQYEJaNpAhF5xgiFNUREYSIcb6bhUE5iBDOdXMA+xvpZ9Ca+A16+aoXss3vQdbIy1NyBCYZxKJDdsoKAm8wSC8aTJttLTFBkokJQx8EyFHdtCfOqrMQIzSQM+pL5iYykwTZ+R1JFk8C1BUJpU35RGyxs5Ag78ilE9zD+bZgWxDBRITwtVAwTkxgoA3SITJA/7dN/ogT50joMxMnkKdtf9qhHDLXx9rkyUcOMkG+0QntVb5Ivs0333zgCRm5qKd204sAY5s+WdzUNRB1DWMcQUNGvYC+Su+sIBO/+ho3FgZGl/MytFM91Uv7jK/BiEZ1QTIjlmxRDjmD+jLilGtMWcC023W6QUZhvGiXvkIMys8TvKiLNso7H3PqvOuuu6YxYDzoJ/93r3voozYY20hxRm/orTHhfv1LN/SByLi2hVNfeYudcaMO6kkPEJnIfn0a8Js6ICP9XxvbEP1oLCHY9Ec+5zAEtFWkGZl0gv5DPKmXtuWGJ6g7spS+esqu3cY1nUImuT9AVuZL+ahP6Lz+RbaK1ETk6ROyoxf+1k/RL2RvfjQPmIMC7pG3hzp5BCIwPhyMTP8Hi1KeUkBuzsXRznwuBLpKVxiVDLheifocdIOO0IfQlSbIyjZ6/QrWEoaduVp/ezJs7jU3Rb+Yy62Rxgsni66Zl90TDqO26Sc6aExzdDg49MM1etCMovZgC5Eexj5dtsYaH66pvyfCDEWkNB10Hiq9ICuOjLytgebKAONc9La8PcAzn8Z6loOcPGzxoEz+0ph3jFNPz83lIUcfcuNsMmbVwdwhgoJRGsjl7gFEvE1Qeh9rFtlKx2A3js2p8olxxfHwkEX9jU3zkvGE5Lc+9gr1MHcqw9g1n+ZP0dkAxqx5gAwDCH8PFcwR9FS/6RvzZhjn6kVfnHEYsqUfHFkR3NYg/U++0hn7+YMh7Q+Y9xj+dkOYd+iMunuYJJomSETzkrU5DjyXhg6QsXFDP+g1p84YY9u1OZLyiuvmKDaFB0DyN39xNPRF9KWPSFp9r8+0lzw8ULNGmI9BOmNH5K2oeGu4tPoOuSJtp7kd3E/uZGxtN9bI0PhjU7Ex6ZyxmM8fHk6KcEfwH3bYYalM+k8udM2YsV6RUbSRnM0x0cYmXOOsc7z831Y461w8hGaPeNiEpNBm7VJPNpf/q6vzqEQFmu+tmXTMQyTzvjFh3hHZob+MReOOE6/t0KluBWMDczp7R7/QL59YjwUJ0Ed9Ygx20+OhwLxHh+w6Mt+EH2Qce5OpcUbvzIH0FUkkuME4MW+GDSGKzDwuL7aCMeCeocIcTQ4jgXnIODPfCgZhO6u7cRsQZWuXD/8F2FUeznnIbc4zB2mDsWNMm6dzm7ETzGvmDGuPsR+2kUgwD2LtPLCOgPFmjogdNwE7sOxOIHf5kYl+GCnMXdZi9jt/SP+SS/jJ5kttJwfzcsz7bSAP9TR30xu+fYD9ZD5nA3eaP8zJfMMItFCH3Bdjm4h84++F7Wktzecku2YEYoC6tvkBkwLqRLbKNwez2xCB9CV2+pG5dd2a70G/PgVj3bl71pzwqTqNG+s3e0ub2WRkR25ta2wTbAh2DS7COqBOYH1RJ8EjCEvzDfuPbrAjyT58CmtGbLEXBdq0JwumTmBUjHKfB2tlnuyojZH+/3VGPUj6/zfx/0cLo5Vn7eBV9YRa1c5E/5VXUC8K1YwzzljVxln15JNP9l/tXvZg9aqNwao2fqt6sqhq56uqF7D+XyYt2urZq0xHKvvhlh1phlu++3op+/TTT69qB6667LLLUn+NJYbblsBI788xGnmNZn0Cw8lzLOrRRK9ldErneq95tM253fLNv3P0Wt7kwmD1qw3yqnbOq9pAq+64447+q0NDbWBVteFf1U5Sx/KOOOKIqnbwqq222qr617/+VdVOfVU7Y1XtUFWbbLJJVTskVW1IVrUTX33/+99P6/Nuu+1W1YZ1VRvYVe1IVLUBXdUOTLXZZptVyyyzTPq7dp6q2sGoLrnkktQO+dSGXTX//POnNDfddNNAXz///PNVbaim+taGdrXccsulfGeZZZZ07fzzz6/++c9/prTWr9qYreaZZ56qdqRS2vXXX7/abrvtUpnKsc7l+NWvflVtvvnmqU21Q9l/dWKQz6233lptu+221YILLljVxmYqe9FFF61qwzbNldocuOuuu6otttgi1UNdfWpHI9WpNk6r2vkakLn2ubbIIoukvOW7xBJLVG9+85uT3NS3Nmqra6+9NvX3Jz7xiap2OtK9Tz/9dHXooYemdpJb7cwlub797W9Pcr799ttTv8EVV1xR1Y5V6od77rknXWtCG2sHp1p66aWr2ujvvzoB8iXDPfbYo/9KVdXOWOp7/W49r53a6oknnqhqxzDZDPIic3KqHY2qNtarp556Kt3797//vaod2dTWD3zgA9Uaa6yR6k/GZ599dlUb71XtrFTXX399Sm8NGjduXFUb/1XtlKZ2KwvYKKuttloqkyx8pKFbd955Z0oDtXOTdJner7zyyknW+qR2npOM23DkkUdWc8wxR1U7NUku5LzUUkultpFz7aBXtWPVn7qqagcwjQF9qT36Xvv9/clPfrL6zW9+k/rePd/73vdS++Ur3ZJLLlnVTmoac9/5zncG+q4T6Jg60BP6Q47aMn78+JSXOhpjOazn8qfv+gvIkr7VDmAaL9qqXuo822yzpTkib2MbvvrVr1bve9/70j0xHvfaa6+kGzvvvHPqX/1CL9/97nenMaT96qD/lKe/3/CGN6S61859sgvpSe3wp/7SRrKXh/Q77rhjujfKK5h00G+//OUvq3XXXTfp72c+85nq29/+dtI9a4K5fL/99utPXaXxdffdd1cXXXRRVTv5A7rXBnp/4IEHpjlz66237r86Ya48/vjj01qxzTbbpHnCnLD77run8U7X9t577+SnGGPKM18ah/yMCy+8MI2rLbfcMukPnybGmLze+ta3pt8eeuihdA38ThfVxdwUUA9zm/VQvub/iy++OI1jc134Sj/96U9TGuvVzTffnK7de++9KR19/u53v5uuKUd95p577mqdddapLr300pTvUUcdleYo7dCeqO8tt9ySypeHNNbfr3zlK6mt5KBPjPVOIEvrorTvfe97q4MOOiiN81NOOSXNm+YhfWUdNr7kb/3Vt2Slbvpb2re97W3pY+0lO23fd999U97a99JLL6Uy9Yn539inH1dfffVENp02zTrrrNVaa601ICtlb7rppkkuygq57Lnnnmn+1idsDSAfcyG/xf8j78ceeyzpyOyzz57arE5Rf+0x32hTm30ZsNZYr8y39EE9rNvyWXzxxVNdzIHsCX/rG/Oq9UE6+qrd9NQ8GWvwcccdl+R00kknDayNAXPee97znqRr3XDIIYekPA4//PC0Jj/44IPV9ttvn67dcMMNKY2+pN/Wf2sUGJPmYOnUn/yB/RXrMRuQXmgvO4m+kYN5Gei8fPVN035is5ivzeu77LLLoH4+/fjLX/6S+l+dlKVNZEwG1k/XfvjDHw6MA9BWa7q5yHpH3uaelVZaaUAnu/VtwZSJWge8NSzpQv1JUVVTHBE4LeHyyy9PkxejjzPwxz/+MRneJhELkEWh6RiMBCaRK6+8spphhhnSBB0GfcHkg0nY5MpAMJlyCiwEJuaCgoIpB4w6BtHMM8/8H8Zjr2D4zTfffMnI6gRGNoP9mGOOScY80nHNNddMhjYn31wBnDpOB1IMgcMY5QxIa81GADD6gUHGOHMdscTJD0cB4ec6Iy6cMeQNAowh/fDDD6drwMj80Ic+lIz7+++/P13jPDAG/9//+3/JOEaUAQOUk8WI15YcZ511VjK4OYCdyCDrIcdU3RBeAXMjh4vhaj0DaxsnU9s4n4Hf//73qd3IKsZ3GNLkJl/OTrQDOLicT8QVWVqLOVuMceulufqLX/xi9Za3vCXVPYc2cTw5m5xu6IUIlO+xxx6b0jH+QX8hHjlL6slBsFYAp4djhUT605/+lNJyxKXjqP35z39O6Xz72/WQP1mfeuqpqZ6IKY5G4IEHHkjEAgfixhtvTNfIA0mEaMrrTwfJhcOUk17+j7RDGoQDghglZ/XQNyGbbiBj9aDbZ5555sBDMXaSPqZvHCfgtFo3EXJNPUPQKZcTSW+MJbaVsUS/AhxY7dH+++67r/9qO5Cy8mS35eQFR49O6zO6loP+kgvdCjLmxBNPrF7zmtekduqTGNdIVDI3jq+77rp0rRPOO++85PQZD0HMceLUz/jlMAYQ9h4C01s6BOYxzhxCF5EeoMuIQ200hgKcwVe96lXVBhtsUN122239VwsmNfR1zOfGiA8yB7GSQ/8iRuiTOS90rA300jxkHrXO5DBvIBtf//rXJ51VrvVFnub3z3/+8wMkHFgDEPPS8TfoIuLLw4oc1lR+jnkqnxfMs8ayuuTzORLUmhT58o+MNWSFeTfWHnOOOdx67f/w29/+No19ut58MKVe6qee8pU/H8n8Goj51wMlbTYOpDM3IuwQTebpZt45zGPmGHOve9gC8rB2evBhvWmStdZU6fK6IbCsLR/72MdSueY19UIgIYiM0yBh1Fs7Vl999dRn5vacoHEvOZkXmmOaHlhn9HmUbU7NYV1ACnkAh5TK8wY2ADKTvORhvlOetaUXyI+9QmbKN3fLh/5H30oTD2IijXLoFR1j21iz2UPGjvnNfG+85H0MyDV2mnWnG5BkxtyXv/zltNaxk5Rjzgxyz/ig38ZCvlYA31896UOALbLTTjulNoS8ze9NWeEO5LvrrrsOEIwB6zg9ZKeec845PQWUINQ33HDDpB/WcPeGfnuwRUdyfQqEvkWfSG99zNMUTF2o+7AQgZManpIYfCZagykWdYuLhWs0wQmKCBJPCuKJTsHkg0WJQ8MI0S8WB45IOOkFBQWTH4xzZBBjUiRAN4eqG0R4Ifk8FW8DI4xDgDTwRB2QH5wXRuc111wzECVkPm8jAjkHM80003+QIox69f/4xz9ePfPMM/1XJzhXDHVrgjWHQ8aJEgWGJMyBPGEoy0ddzVOMXtEUSAaRZOHImNsQh+rtnmgPkCWDmQPWKepJFBejWPuaDhmnhwPC8WPokicnlWHcNOw5CBwP7RaFr42iusy32p5DnRFG0jHKcyJQWWTMMUK8MMZzSMuBYBCrO/RCBNIlziyyUiQckAmS032iyBBuQcjqc8SayCwOOjKPDSECLu9X8DddEIEhSkbfiBBkvOuzcJyBXDglbBHEmEgLzgYHLO87eeq3IH6boHf6TFSG8hBMIlk5FuyPPKqgE8hBHTmvednqu8MOOyQ5h3NE7voeOZWTuiBKgVMjukefIg60W776MkCPEaf6bbAHpJ/+9KeTTnCcchLbvUMhAkV4aKNIwIg2BfIVzWeu0Afd0EYEImXotqiuXHbGBfJcpJQILVCuqB/1Ns8ApxYJKcKK/PLxSTbmGmQsIrNg8oHzbr5H9vno3+ZDFc67+cW4oR+DOejWFPrXFkXkfvkoS7nmSbqhXGXkBJBy5JHXz/hqkhLyjPLy+yHqkq+1xmmsc/I0l6gDWahP5GGMSef+GG/ulc7a0Vxz1Ev9oq7yV6c2ebmmzZHOffLz3ZZ3jpCLesU90RZ5ts2N5NCsm/q6X3l+00Z5SyufZh3IRVoyapbhXvUhr5BVIHQnL1sZOaJP1MP/m5BHyCs+yov5qhdIm8vKR1/m9Q1dyssha9ejHeRCTsaJOvlu6l3oUnMsNaEP5OFbnvKJtoaMladO6tGUTdTVbwFp/B3t9N0mq275IhxF5bEZeo3KU/9ot7zzcR761Qa60NSPvD0FUx9wfeyH/s9cY/aykIJXUBu06a1t559/ftqH70wF/7dP3/k2MKFvRo7aOE/n8tRGajrnpXbm+n8pmFx49atfnQ53rZ2n1P/OH3n3u989cD5EQUHB5EE+7zqzxbzpHLdtt9122GcUzTDDDOlMPefrLLvssunssvheZpll0kHSyy+/fCrPGXugHrWhls58m3POOQfOuWlbF+LabLNNeJFUjle9asIZs86Dc/5OwLrwmte8Jp1PVht1qVxnzTlfZ+ONN05p/H/VVVdNL0D6/ve/n87erI3dgfJ8m7PkHfWL9cY5R7XRms5ug9ohSWceqYu2RvomnEPnvLzaME3nxI4bNy6dUeT8H+df6Yu3vvWt6dy1W265JZ2P8/73vz+doZVjoYUWSjJ21k5t7PbVhm3KZ4kllhg4tzDaoc7q9fa3v33gjJz4TXu1+8ILL0zr9BprrJGue2mPc9eceeucOumGAnkussgi6f/ODq2N6dRmZ8o540f9tVG9wVlSzo1acsklkz45D652PpL+vLn/DMOos7+dgyo/dYt1hT75LdoY0Be10Z/ebm5NImdnMYUuAhk6y0jfOe+oCecFqbfypFWm+tA/5znRtcGgfsYYfXKWV8C9zhxz/hQ5gfXSuXjsqDija6ONNkp9fuCBB6bz8bS/dpjSmNBmbwJ1jqFz+kAd2UPW4pBhJ9SOVaqDtnTS3V6gjXRWG+UXkGeMT2UNFfKlx2TRHOfKA7KA0JMcznBztih5LL300hOdT2tsOTNOHaUzjgomD+jMzDPPnM5J9dE35oO8T4058wud1/9xdlonGHP0P9ebgPvloyzlmifphnKVoayAcuSR148+hf6Besozysvvh6iLvAPGqfkg8jUfqANZqI885Es/pXO//7vmXunMae7J5aRe6hd1lb86tcnLNW2OdO6Tn+/IuxNCLuoV90Rb5Nk2N5JDs27q637l+U0b5S2tfJp1IBdpySgvI2SlPuTl/zlCd/KylZEj+kQ9/L8JeYS84qM8fd8rpM1l5aMvo28jjXzzcsja9WgHuZCTcaJOvpt6F7rkt05Qpj6Qh295yifaSsbSKE+d1KMpm6ir3wLS+Dva6bspq8HyvfTSS5MN4qxAtlezfW1Q/2i3vPNxHvrVBrrQ1I+8PQVTPwoROMYwoA2+xRdfPB2+yXjleK2//vrJyI40BulowIRhoHJaFlxwwSFNxAVjA31iAnUAv0PmOS8FBQWTFzHvcqod6ozscaj3Pvvskwyf4c7JkS/jCtkUH0SLQ7oZb16+0jYPMOjCkB0MDNKm8YZUMN8w3nKCQRvVC2HywgsvpHKQOcgAD6T22muvdLC539Vb3tJLF3WJduWOHjAKvW0RkeUlFYBEYqg6eNpB1p0MVY4LsmbzzTdPLzzxtnoEqrfTq5eDwUFbEGHapW5NMG4RighIBAhy6rnnnkty13Zok2nToI02IxB/85vfpMOy1ccB+CA//ZPLpVdYlz340w4HoGsTkgpRieAjdy/dUG8EDHkiPcE92iVtEDxRvnwQZRwTRGLeX21OZ+jMN7/5zQHittmWf/7zn4nMVpeLLroo6QbS0IdMPMgk67vvvju9ZCJ3VJr60QnqF7oafQT+r410UT2A7IyfG264Ib3o59BDD+277rrrUl/4Tf3l5T6kG1IZqX3zzTenN6cjPUOnENbsIuV3gt/ISd26pRsMndroun4jX+NxqHA/HWySQvL0ef7551vzJSfp6YnxqV4c/DwPOmMsGRvqR14FUxaa43VKxVjVsy3fXq9Nb5gWZDA52tBLmWNVr7Z8PcD14jJrsJe8eBDnoXJBwUhRiMAxxuScTAoKCgoK2mHeRRx4Kypizt+f/exnUzRM7hgPFSKTRB3JC4kiusx3fBAwH/7wh/tT/yeCtBsM0uXkAmiDe5EBbUAeIE8ACbXlllumN5yLVBYt6O3ESB5vF0bENCHvZpkgck27ETV+99ZjJIMHYJ1IwABC8rzzzktvcFfvSy65JL1B0BtSvekRaaZdERnQVj5SI+qrPEQIAqOTHAJ5Xspwr3yQXeSCFFY3JJRvRNJiiy3WsR7dIP1SSy2ViLN77rkn1RHRiQx1nWEvClDkozRzzz33wI4BdfMJEjCHusjLb01i2G9NRL1FzmmLshCwEY0I5IZ89KbbCy64IJHkyEAfbxfWvx5wIuEiMiLQq1x60dUgGBG7CFk64S24ojU9VPvBD37Q9/nPf36A0BXpqD4ehHo7p2hGZPfJJ5+c7nP/+PHjUx2V3wmD1a0TOuXZJhNpyVzbhgP165QvEjki+dp0gFw7tVGexoDvvA8KCgoKCiYPrMdsNg/CgJ3qAWxBwUhRiMCCgoKCgukSiJ1PfvKTyfG98cYb+9Zbb710vZND3wvci5RBsLQ54ZMbooh++9vfpm2WIs6QKQgJ20/9jdATTTQUGdj2LFoO6eKDzEIUIbd6xbnnnpui8B5//PG+O++8M92LkNNHIpO6AREW20jV2weJMRT5uweRJEoO4SVKz9bXxx57LEWf2Q70xBNPpDTDAUJl0UUXTQSNLcy//vWv07Ye0Ve2QCP+lKcfbAmyZZMMYbB2qCMZaPNgUH+EIVL629/+dt9HPvKRvuuvvz5tBxflB0gg9RW9ahuSdj/66KPpoyx9fNddd6U+Qyi2kcajgSA2r7jiirR1HXGtLiInEZJIPw5SyCfXWVG9V111VdpirL62YYtW/PSnP52O55gSoL966bOhIsZA/H8ooB8eCpjDhnpvQUFBQcHogz0kGtD6yz6KY0sKCkaKMSMCJ6UD1FbWpCx/KBhKvabUNgyGqbXebZhS2jItyXRqRJv8e73WDaORR0HvyGVrO+z++++ftlU6k216ebqKeECsIQMRUXGGXkT+2I6JDBwKbKkmP1F4osfI0/llIs46oannyg/iBzl29NFHJzIHiYNUddQFwhJR2IRtM9qDyET2ICXda6tyEC1t4yqPoJMOAcrQRmyRi63ckMtGHXKipVfI33Eg6mfrNNLPeYzOSRRZp862RyOkRbjFtmDgBLjv9ttvH6hztMff5K2OIlHbosRyxH0iQ51HKfpT39lC6/xCsP3aNTKNyDLlxAdZ+alPfSpFburzbmctjQRkhphy3iQdICOycT361e/IPsj7WP+QiXTaqj377bdf+ju2RA8V8g8i1SeHMeUzpZBnIYvYzk4vfNTPnIdkNm4eeeSRieqsfbaFI1iNwxgDBQUFBQWTB+Zoa1esPVPKOlMw9WPMiEBK6pwbW4VsfcgNtNEAZ8ATbAa7sjwltuXKk97YSjTWsG3GXn0OpYPX2z677LJL32c+85mUDtSLMS/iwLYjT6eb9ziQnDPQrQ3a7zBsT7xHW7YjhXqLeHAmj2iTOOdnpLD9y2HyttyJRmCwjjbIUvi1rVLODZsUetQJnHHy47SMdj3o7i9/+ctk7INxREdtxeMMjrVOyd/2OAe9xwH/UzLIX8TNt771rbQVTZ2jT7RFBBTSYaj9FPl+/etf7zvttNPS1sCh5lHQO8jWvCHK6eyzz07kEtl74UWvmNLm26FC/ZFKyCdrkW2EOcwD5h3kDgKhV31E+nm5gq3Wzh1DZCHjOkG+Irts8zSn51tTETi2LCJWRH2JmFtppZXSWYDjx49PL44IiFyyVdXY2WCDDVIaZxMi3RAdxqy5NNphvCErRRqKQAS/IUlsZ0Z+KBsJxq4IIAhFlTkXT/rYYt0rGPEIU8SKdotyIzNbg32cpai9bCb559GUK664YiJWRcVddtll6Vq0hyzM59pMRm3bh3PEfdZTsE195513Tu0jK1GBCGJEHwLO1nY2VQAxaB0WTehcQ3oyGPk4XNBV/Y+UVW+kVT7+7rjjjr6LL744/Z9zhCS89957E4l84oknTpQW8aU/pVHv4UBbkad0Q3RkAEnJFmOXqO+UgGg7uUR0n3EJdFDEK30TZeI7gHh3RIC5sRuRX1BQUFBQUDB1Y8yIQEYmA83ZQwzH3CAbKTyt5AxwOGJLCqOMcYrAiafaYw1GH7LLnn3Gu+01thDlH4SB6wz1gAOsOSJIS4a9e6WVzsd2G04qIhWJ1iY7ZXMkPJmfEqFdDujmtIwWEcg5s52K/BBYY+F8kDWn59Zbb03yn1zgjHmDKSeM0ziaQLpxvjm1cRA4R8Y5SrYLOrdqNMdrG/QdHaYjdCW2pE3JQCCRDcIvnEDtMMado4UMHA4QE8a7hwMiewrGFoj1gw46KI0DEVTIHzoYHw8CPGSxPc44sMaYCzj6SLMgUjrB2uczlPPF6BH9Qlg1x57fXA+Cx+9RRnMOjDykzfPxf9f9bj5GBNgGbS11Jh+9025rqLXK/fImK+VAp/oFkHW2vorOcu5fnG/XDeYdkXFIcLYCAtJDMLaDF3ToH+SWPpK/l4qYsxAV0hl7tg+rvzK1CeGDpPNyJmcXmkPlLwrPnIfoPP/889N4ZZtopzZqG6JHtJTtsvrcOXPKQTSaM41/W4TJAikVcL9rnWSTQ5vokLUb+ZeTM67rn+a2atFsn/jEJxIZiLhRF212bqGHN95IbIs7QlHf+UR/51A/16J/6ShS2Ms1tNvDVPaH371swzlE5unDDjtswKZBstER9UEW6ptov/t6kQFI6762e1xTfx9A1NMtxJ95Muwq7bdei3ozJ+tPW8T1FxvLvKz/pEVyum4be9ubkHNoi7o1x7At2yIoyc584GG0OcODBeQg5DJ3vzY02xj9EL91Q+hnnm/IR/5N2bXVHbltvjO+wmZEmiMD9alxrz3GBzmRoYPovTSnoKCgoKCgYNrEmBGBnGVPqkUcDCWqoBcwVBBwjN7YnhFPg0UDxLWxRrSLsyFKQIQVAzn/eDrNkOasBNSP4cqIZti6V1r3+5CbaKmVV145EVK5ARiQr7IZclMiOBf6gpMwWn0vT+cCIU5FSIzFG5FFbXhxAAITqTy5wAHfY489EklEr0cLnAf6yJGkY/EGTn3E+czH1FgjImr0a2y9m5LBCbSVlOPnxQZgbDrEnlOOIBgO6BwygOzLW77HFiJfzLVIHDqHBBO55s21+QfJYQ3jhIsiQjwhRtw7GIzXIKN6hboYi+6jDwHjUoQR3TBO/O13ZdCZZhnSyCPSBtzjujIQBO43vyDZkGQc/nh7rwh3DwWQYkgCcxC9jPW103zuzegiyQAx5e/BIOrISxxs2bTNFMny0Y9+NK2NiAmkHUIiyA7zv4hc/YfQUf+99947ba81ZyPPzF/SI9k8NCIL+Yt8sxXXS0DM8fLWbunJkmyMZ/JGQiLmkE5IQWuxB4/0QiShPOVNNiFza10v85h6ibRytt4CCywwMN/69pvrovuCIAxsuOGGfZdffnmyEbbZZptU9+222y5FPXooSD9B/+gvOqNOOeiBa/JWXvSl/5OL9UEZyFnzGRLVWUTWC2uuz1FHHZWISRGBokpBvuQn31x/u4F+temq/7um/hFdR0/0of6hn/qdnpC/v+ktIo5sRIJ+9atfTXXUz/REWmnoJz3Tn91ARuqmjjlc0w8bb7xx2saNbPYhH+Pn4x//+ERzuP9HG3O55G1sltEEGZBrbge411iUf1N20Q95PZB+CGZjnkzsKPEiH6QyXbI7hf7oayS58b/TTjull+QUTL2wful3xHCTMG7C7whmxyM0CfBpGWRk3vPx/8kBfRTEfsHUBePGumTcNPWn7WFSQcFQQKfokTlisDl8uGBBzFV/IuToobogf48YDElbYk1uiBvGCWhIbrgMByLwGCqMG44BAwuh5gkw5020YNuTzNEoOwdCklPCmBtKNBDHSwSQw8EZkE2DHzyh5Yxom/bEOU4BRAQDElnV/G2oyOUyWjLSLxwtERqib8houOhWp9Hs07a84tpoltMNUY4taxwLemz7LEdoNOpgUnHQLEdI34gA1De25Yn+QJSIMOE8DYZu9RmsrhZHjjWHX7SJrWmDEWmD5Tka8mmDfKFT3mRFrrvvvnuKyoFe6hJpRJ5tu+22iXBylIAD8QvGBvqJwYY8iX5tGm+um3eRS0EOiabx8QBnMMddRByHCnEc695gsE6KilWW+TzIIXWJ+iIUjFXXIiLatbwM0XIiGF3LSTv5ivJBHOYEh7pKn8tA9JD6i35EQiD0jFf1Uxe/txFe5g7rGrLBwyzEQk5GdIKy3avuyok6+0bGBRkUEEWobgwjadyvrZ2Ix7yN0pMfAoscQD7GIPJHn2mbepA5oinqoy3KoRvS+788GGn6g0z1T7O+TagLWSqDLCN/fSRf182FbbqjDbZuRhSZe9WLXkY+2qfeZKRN+fZsZZC1yDl6FnrgHnLVB3QvtvyCfLQviCx18Hs+X5OB8SEPdRlMBkAG6qmOIVeQv9/IiW0UtkPIzXf0o9/cr13qSQcQZtF/0e8g/5BHjK9OsB7SC32gjJBtgJzIUbl+Q8xJaxyTRfQHmUjXrY1BsHcCGckDYou0tupD+ur+PF91Vy/XQ8fdry7qZw5ANpOB9PLRHv8nU/pEjtpUMPWCDnhwhdAVTeshpvmmE5DDfA1BC3wPZHvo1bQMkd9sUOPW2jU5giu8Nd5862EHu79g6oGgDb7u6aefniLEPXAMeEu9F255AFlQMBx4uOmBtN2QdmzEzpGRoL7/oforuL655TaqRCDjSRSbba8/+tGPUoU9oUU6mOCCtDrllFPSE3UGjcWG0eLpZEQUdIJ8bSEy+DyttLCJDmRIIZwQkFtttVUyajyxZdSog6fGyy67bDJ0QogmfsShujDILJzK9+Q4BnOevomREoHOU7L1qM0I5LRZjD19N7mQYSzKZIy0cd6QvMAiTx6cV9tltAVZ6Ak12XpabqISBcYA9Nloo41Sn4ShHW21tRpByYhgUPswHNdcc82+ddZZJ9Ujl4vybClhbHKipLEdR5SUJ8yHHHJIki/iR57Og0Lk6qswkPfdd99UdzrjiXQY6ptsskl6Ag+MWASpCMotttgiRfIwam3XohccvqgvkhW5JEIkd1ptRUWEcWi1Qzn0RcQAp0O7yJte2NomGiXASdPnIsI4YmQscsPiHWcO0Tv1ocs77rhjctr0I6Pab8ohn27b5kTCILvJUN+Qi74iI9A+W+fIncNFLqIf9LXoVGjTW31gi5SICNuDGPuiXeiASA96zylARokKMT7UmZ4qn7FClnnezlEkr+h7dRFdIL+2OgS0IYhAfcKBdMaX/nAPvfEx6UHkxXmiT7aDkb/6GbMxDnKQke2Ozr4iJ2m1lR7HPCNi2TyhfKSr9jCItcXcou8C2ijqSD1tpdOHxt33vve9gTFC/ohUek0WHoKIJlNX+qYO0gXJD4UInLrQTa8nB6I+nerVdn0s2mAN5ESK1jOHzzPPPP2/jAx5Xcei3lMCeumjwdre6feRyKzbvcP9DYZSp5HUvxNGUvdeMVZtHK20o9XOgikT7De+GBKC7yOSmV3cCWwqPoKt/+xc9mRuO0+r4A8gS9lr2o64mdRgd7J9Rel266OCKQ98Ej6pnVZ2DHgIxH/nn/ENBAjgPwoKhgM8Cj9TsJv5nF0dvuNwUa/7ExGBo/64h3GBJAkSwQfpwhH2xMPTTWfQIN+cfSY9MpBDzmH2zanuBJO1vKIceftm0Lgmf9uZTO7KRn6ITkBsIQTC8JEP0onTLvoKAeJ+BKMoKUSQNvRiKI20U9qA/PEUD+lHAZAFQDaIOhENOZmEIEOQYIy1jVykdb9zoBycjViKp8WID4u+7T3xtFlbOXEXXXRRIjykkReZkidWGnnrmrTki1iS3iQY/eHe2NIsHfmIKEDKkDcShNHhN+SHc3zog6cq6kju7kUwSav+oD0IR6QPsg3IRfn6WB+qQ5wRhIzTn0APnI+jLKSouksf27blC3QASYZsVt8AQo+8lE0u6keWSCSyVUf3aisiib4h3GzZ8iRe+fRMP3k5gTw6QRv0mzpGH5IJGCucbB/5yVc6clM/cndPm96qn9/0n/8rx/+1BZCqDodXZ23Ql/rHOGFERj9E3yO5ENoIAPmqC5LM+DZ5tdUhR4wb57EhhSOiBFktX0RhtFte6kbW+pA+aYN66ie6o66gPeqBZCcPdZWvPpSvPiBTMJY8BRdNbDtZ5GEcIBLJlMxB+9RVWcYkcpGM5O+jrv4GdSNH98vTveRN7xl9+o8BEWkLph4MpteTGlGfTvVquz5abaDzHu6Yf60Pxpin4KO5pTCv62jVe0pDL300WNs7/T4SmXW7d7i/wVDqNJL6d8JI6t4rxqqNo5V2tNpZMGWCPecjEIDvNVh/SxMR3PEgflpCJztLuz2o9xkt4rMXm06aSCfgwQ63aYkEnB7sWm0UyGJXkBd/IgGBz8wm4heJ2p4UGCt5Dzffkdan1/vHqt1TCszJ5ig7DsaCawpgBUnS58FaqKOCn//859XSSy9dLbrootVzzz3Xf7WqzjnnnKpuWPX+97+/uv/++/uvVtX3vve96n/+53+qjTfeuPrNb37Tf7Udxx13XDXPPPNU++23X1U7/ela7fhXn/zkJ1M7Vl999eqmm25K16GeYKt6gFa77757/5WquvHGG6s11lijmmmmmarbbrut/2pV3Xnnnal+6lE7+/1X2zF+/Pjqfe97X7XwwgtXTz31VPX4449Xjz766ESf2jGqnn766erFF1/sv6uqTj311CSX9dZbr/rLX/7Sf/U/oQ11x1c77bRTde+996Zr//jHP6rzzz+/OvbYY6vrr78+XYNFFllkoO05/vCHP1QHHnhg+u2UU06pXnrppf5fqmqBBRZIdb/wwgv7r1RJRu9973snkhVceumlKY+tttqqqh2/dO2hhx6q5phjjmrNNdesbrjhhnQNlEeub3zjG6u99967+vvf/5761L3y0HfRnj/+8Y/V2muvna7PNtts1UknnZSuw5577lnVDmW10UYbpXqT4eabb1697W1vqy655JKU5sgjj0x9sN1226W/4a9//WvKp56gq3oyTtduvfXWJPMVV1wx6Urguuuuq97znvdU22+/fapnPXFXhx9+eLq29dZb96eqqn322SfppzwC6qQv1f2AAw5IfQ36rR606fouu+ySrsE999xT1QtGVS/21U9+8pOqdqL7f3kFL7/8cvr+9a9/neS0/vrrV3fffXe69sILL1Tjxo1LuiyfuA6nnXZakpXrjzzySP/V/4T20fe3vvWtSWbPPPNMuv6nP/2pWmWVVVKd559//uqxxx5L18mSPFw/44wzBtJr6zvf+c5qoYUWSuMgcM011yS90ie5rjXhN30oX5+jjz66/5eq+tnPfla9+93vrpZYYok0HkMmZCmtfjEOQH2OOOKIgTy074knnkh6MtdccyV5BYzHVVddtVp++eVTX4B5Z9lll03361vjGOSx6667putnn312umYc14t9Neecc1YnnHBCugZk/uEPf3giOfzoRz9K18mIbAMPPPBAtdpqq1W1cV5985vfTNeefPLJaq211qoWW2yx6txzz03XCgqmBjz77LPVl7/85TRXveENb0hjpqCgoKBg5Pjzn/+cbC02XXz4DOycJtjHfBBpfLP92eXsQr7Rgw++4t6xv8zdkScb5K677qoOPvjgZPN85zvfSXYX/8pvzz//fLKN1EXebOWwy9hibKvIi+2U+3wB6SMP6eIeeTfxt7/9baI0PuyoKDOHuigz0rlHnm1pyUgdIl/1ZK/zC5ZZZplkt3WDOrADlZmDLc8WJauw65XPZm/Wjc/TtP3VSb7//Oc/09++XdP/6swejzyUEX5vDv3gt1y+6qle8uoVbX3UbC80+0g7m32p/WTGj/BRv7hHenKgi3mfSJOXp/10Xhr5kVPUj1zIijxyfXZdeYHQd2XKL9cN/9cn6uk3UI5rypV/1M1H+blvo2xlGRfRr/w7fsUHP/jBZNPrG22Shs41x6/71E/b87xzuO5ecoi06uM78pOP+kV9yUn6trEgr6Zu0rembgK5SNvMN4f60QltDP8s4Lfm+JBGO6It8laGPAL+H30dn/BBc8g/HyPyatYvkOtPtEc5bTLqBLoRZUU+8sj7VfvolPr6f3MMt83h0X/qJ0+yxFV97GMfS37/73//+9b7hop6jrcLOM319WeuMaMXRdzUnZMY8XoApGsimETUePIiMid/+uE8CtvtpBEJ1A21sPrqTkvfmPfAhPb1pS2Z+TkPtt2JoBPVFhAFJBrIYdvOXwvEAeHY/Hi7WjfYuilfTwJsN7SNMv/MOeecaeupiKehwtM89YmndFAPyBRuTIa5/FxXB4et5xAZ5cBvWzttL86feImCIjPRSSASS3SVJ4i2J4Y8IdriJSUi4cheFF2trGmbrq0HAREhK6ywwkDUVUAd5W3bq7wAw+2NgKKrbAHOt0XatmrLaz059F/5T9QDLckpPxPSFl86IPpK39KVemJPaZWVn21ET0Sh2uJdT0j9Vycg2Hd7820H9lZKUWMBsiRTshWVSNZAbvXikA4RX3/99dM18NZL5dk2KpRcmibiqa36yscYivFDniIqhQbvsMMOaWt0wHZjei5iUzRe3NOEMiNv/68nqHTd3/K3HdY2+jgE3hlDtvnSbZGUouPkre/rySptJ87Pv9DvtpSQuajITvUAaYD+xEH3YHuE/lQnOgn00ls/Ha4vSpT+g6dt7vfGS2+SFKVIhvVE27fooosmvQ3YkmtuEZGnD0AZZKB9Qvlji7cjDIRjS2e8GeP0rImYi8xz5BoQFVlP4qlukSeQp7Ypk35CicwomFpBn81Fxoe1wJpSUFBQUDAysCfMrWxltr4Pf8DLkWpHtD/VBLBD7E5xVI00IrIdb8QmZec1I93YHs7Fk1a+diAdcMAByd4MsEvYknwzuyvYderCDrZbgg0jb76UPNhQ8lt66aXTLpumfcv+ZhNHe9hm0rMT2WEB/+eD+U2aaLcX9Pz1r3+dKC2b1Q6R5ZZbLqXx8WZ1O3r4KU2wIdnKkae62mXCthss2ka5jgpyDrSdVznsLOL3sJWd6QXk44gd9l60xXFOfAA7SnKwoW0rtZsN7EhzTXl23DjiKNpn67Io/Fy+bFC2LTuafMMXHTduXN+uu+6a2twr+OHNPgofMUAW1vpol28+INs8h/awgZ1lb4eWvKUlB3KxY4cu2jprh1u0T/8F6LAX8jkqiC1OD9QvdEMZeANHg0Vd+Fr5yx75A37n//HrjZcAv9RYUU+/aRtfwjFOjjmyuyzy9VFXvhCbH+xUsvuL3vFX7KCy1dwuLf3M/3ckkTfLq5djsZq+Jp0x/vRfc2wH2Ff8T/IhD2NJfRx1FLpOnvSIj0gHyMkxYs2xoM30nv7LI2TJb+YPB2KsGTf8MvlKK199mYOfLs/5558/6X0OdRcxSabGCkijzV4Wp93K5/PnOhRcgd981NXxSeHDBuxWo1PS+tAlcsj92wCeIfKMfnW02DPPPNOfoh2Rh7FGX9wXeZC1OYvPB9LikBzPRqZ2SS600ELpHh/zBJk0gSeK+skTpyMfc9NY+oljF2fYAoMEeUBw+dvyQOgjhaWggxFweafG/31b7Jx7lhM9wJlX1nP9ByZTDnUR0iskOyfaOO0GrbxMLjnR2AZEBwXUWd5Aaatt80PZTeRDhY63QPmOdpp8TDQIEAoVoJza3jwM2IRlEkRWeSNhDhMKhTMR+zAebFu1sCLglOuFL4wLYetPP/10mkDJRp4GNOVulukwbpMiWTb7CuFnMgkiB1zzm/LjcGuQhj489thj6e+2gUD20jBqDCBpQ27y0j6DyP8NWgsjWTBegF7QDwMuP1QdwjDg5Brg5M0IyuE+EzJ5mIz0Q/QXuTCwckR/xiLSCbncot2PPPJIIiVj/ORAcjnDj15YVPRVJ+R551AnY4KccsPR2PQ32ZqALSrKIAsTe5BqAefk6WOLR5MMzhH10J6cLANlGlvkrv3mBEYq4yHmjbjfvRZnCyidRAQjBt1DJw499NCUTn/SKbKKs0q1GTmtzRbpvN1kqTw6b5FrMxTVoU2ezo1kLFuw1R+RaVFgBDKq6UnkF/1bUDC1ge6a04w5c2w+rxcUFBQUDB3sHjYN+8m5dRxJRI/zxjxE9h2OK/sXMcXR9iDdg39pBTk45ogtyMcJe8OxOh5yIpiQcHwUxzJJg8CDSMtOURdEB5+Ab+CBqQfgypW/M9oRlh6wCvRQB3a2vOIhPqcXgSZwwrnnHiR7eM4HERSCJAp4YYdjgZAp6iYtMkte3nAdJIp2Iag8xEeGsLeQLQgqR9kgJfIgAnm5zt5j/zuLW53Y1QhP7Wmz8XIom9ybdi1Sjm/JNg570NEwyCcEqno6msixMu5HcLCPA+5zPQgq32xtfqV2eLCMkOJL6hNv/o62uU+/6FNvo9dOOkB++tdv3ezwAL3yEkFbEL3skdzlo4/4V/IHfYk087t+5/eSpSAA6elmtENd+fyIPYE3SDFknv4mL36lNiE96YOjdPix9NGxUwHyQVCRH1ITUYcw4nsoz7nzbA96TwcFgPBlffgN+pX/j4zWV02b3XVBDkGu0gU8gX6j12QqGERZ9E675Qd8CDwBf0WbkDzIeuOFH0Jujr7iR/Nd6FoEOAS0zXjkO/F92qDO9E8/8esRovrAGCQz+qaf1E8/0DdjkN+KWwmCmiy1CyGJ/6BXxo6xQa7NY6DoH13iM5EnX4Z+0BP6oj6gfuTgQ3456AHZhPzjGn+NbBFr+tYHwSit+YvMjX3j2pzgGpIcKRw6ps/5VossskjyrfS/OYasEelIc+146qmnUr8ZC87bJzvzgDTmNHrYCdomD/2mf5Gd5CIP4wtP4lzVnORVP2NFGqSnY8XIl2787W9/SwE3SGRQJ8QxOeMNzOfyI2fzhDHTSS9GA91nvVGGxlMQDgPnIQdBB2kTC9xQ4V6TfHOQx1Mu1w1eEyjBm5gsQhhp5+v5+L9JWl2lM4l1g/YYICLxLEYGXP7BShvcTaKjFxgoBg6FigXKomzCa5JW2oZQy+VKIU1uBqbB4u2zSJFopw8GmkwYB4gPJCoCxYQirQmeTJEkBpZ6+JCfwYq8U24TJuhOTqF8cvJDO9U/CJ6A68ppsv8B/WqREpWGwDJ49txzz2Q4mRwZTwGTIWbeZGxgGfQmC0+NLFIGZFMno46xQDQJL3CPgWsxIEf1jfvIJSeWQDvkRb+0rxdEfvqRLPRHW13oGENLv6jHcKBvg5gNaFv0hW/1cPai9lqMyTH0yYs/TKoISwRqTPrdoLzQ74Dy9W+0Qx/Qj1zvcx1CCEtvvJCNl5AYf8YLXVYv34xWC3FMqtqjDy1qeX6g3UhDC7zFs1nHbkC6u89TInKx8KgLQ605dgsKCgoKCgoK2DBBgHnY6qFi+BeICHYeZ1ygAog64vSzZTi1Hn5yphEF7HNgT7FFfSM2vCmXLbLVVlslO4kDKqquaZO6B0HI5hOt4yE6m5s9zY5GPrCbkHfKRRBuuummiQRBXrEBgX1tt4YIJG0QZYjoRJTJj/0O/ClOs3pwrtVNWpFZSAC2dthhSAQRUuSBUJJf7IxhDyKSyBDUH/nBn0NUkg8Sg0/gYTb7jq06mI3HViSPpl3vvviNncq+F8nGDiZjRIV2+NZm/hT7MuA+nyhf/uxiD9iQDtqGaEP2ClQR+WV3FnhAj0Rjw/I3fexE4gvJEwZ7QIewQDoKMnE/skJ9EaX8Rn2rz8kJKSMKT7CH3wRCkKX+oW/6JCIeyUSb+CT8YMQTPUboyk+57GRy0XeIGgEN2oR04e/IA+guWSBW9Rk9o7N0ma+rzepCB+mNNiO5+M/6hDzZ/W197HpT/srlTwm6CD2ku3SYLgdZFn0F+tR4UAeyQNDpL8Sk4AjjWL/ZuRVwD3kh8IyFNt8O1E3exgbZ02F5G5fkxO8iC32lD/WJMSQdMowvH5yA8uWlf+mVNMhl6QX3hN9lvBjH5iR6y69ChBmPyqAv/Gx6QV4hh+b4UJbfc/n727gURGOuQi7rT0EZCEA6jRNSLqJY1KByzVXmlyAWkZ6IVOnMf3QDeWjcmUfNjWBMIsb5Zn7Xn3RJnso2Z3TiGtSf3JRF93EOIoDlQe/8X/6IPmNeerLgk9JDkahkp25eYqqfjbfQIUEseAjzH5JTnuqmP+jNWKP7rDcCtAkzV+TmgiO9CYHgmoRQG9ryd82gavsNlO+jw3xjiJFHlMMHKUjpMc8i+LD5obSdoD3qPBaIQUuRTA4GDSUTVdSMeoSmXMkzWHNtMlFoo4/2YvfljY2ntJ6AIC4sIJ4KmNANejLyZAGBQR7kG7JUp3xBC0jTqR/Use23tmtRDjk3oW1CgBkhSB6GjacFSEB/I/v8rbwwFjDsFh0THfbekymGlgHe7Meoj0kt9LYJbSdniHSBtnb6Xb1NYG355WjeG7JwX9u98tWHypCuE9rkHPBbp3pF+VF/izWjwFO8GEOeepiUGTAWq1gYuqFNTv7O2xELSyddQ0rm+dBpfS0iT9SmetFhBg6i3yIC8u/UZteVR6b0Je/bwWC8eVJNB8nFQwWTujFnoVbuWM0bBQUFBQUFBVMf2DIIEs4v0gQERyC+gvzhREc0CcKLQ4ng4kQHPMS0jc4DfjYb+4WtKgqGf4OUyWFrJ8IDwo5iF7G9kB+c8hwiwdhGnPjcWfV/0S7qigjkIyhfPtK7ro3ATvMgmSMOfDO2Ix8QCRFRb8pGgolMjF1D8mZrKis/JgfZwDFH7AURiJRDLLFJ1TfgCByERpBA0e6RQj5hu9ptxd6Mh+L8FT6HCKZuYHMKXEBaRL3sMIpjmOTLhqQrHm4jPqQP2GmDPEGykn83IJBsLVcn97Dbo0zlsZkRGIJn2LC2LSI28t1g/C/X6BkCTl/qc3nx0+QbJJc+4sMiZZApQViDevM1+RhkJj96qI8Qt5GWLtFjeSHDHAUUQBgitPj4bbZ9L0AK0U/EckC7+d/6lizUL3wTCB+BzvtN/4SuuwfhZiznW8P59PLSDqSjsd0J0SfIUiQjKIN+I/vIE1mZg2yQS/rE2NMfxhc5uw/HAOqHTEOMIWnla67QD+YhJCuog/uRkHZMicATbdit3m2QD9nRA30VQIohF+kW4jSOqZLe+BVUIRqPbyaSkewQbPmxaOqHKDZezBFkrH4+7vMQJdpNhwQ9aTcyNmTchJfb0mlzYcgCiYmUN/+SK50xHgPGHR4JwR1QJ+Qr/VAemOv40uYmfRswXhDkiM/BxvBIMGZEYJvT7JoPQbcJmwJYqPKB1Qlt+fcK+SvHgKbEOsFHiLhvHU5xKAclmRwwWURIq0FiUTepUWBK0UuEoYFN2TwpMnlT1minj4VEZJfQVsrHoDAAsdeuU2ghzYgUfZMTLfL2t/xMyE10GkyjidABC4TBYkCqj8nNoCY/RkYegk+W559/fmq/NtrCYAIW2eajXT45uukaBj9k475e9bJZRhuaefm7W/4mIVFn6tItXa917AR9S2YWfoQXPQqdojPkymgV2txGWA8HUee2Rd3EjpRkOOVzh6d5DEc64eMpHqPG4oHsttAFUdlJX+Vt4rbotpXdCQwncvH0nVyMXTqqnsbLpBgfBQUFBQUFBVMPkHkeULOt2OLIMA/xndHFoY9zvCNgwm4eNmhOhoHfESIe9rM32KrsM/khWjj7OdhqnFYI+8Q324szHtFlAVsC5R3EVA5koDpy0gU0yBcZZNuuaBr+SIDNJh9gZyGz7EpCKtmxo20BJKH6aAM/LY5vYY8G1BnJwbZjD7P91JUflBOlAfdy7rWPvTdSyIPtGeQGuw8xGSQuKFNbukE79GEeISZv/Qjah2BkZ/IXRTQ180QM6efB2oWsYj+TZdjEbX4CPeBfIeOa+gP6WB58zdhFIz8+ZA71YX8jKckqh9+QHvo4iMDQQ/2dQzo78uhaDnmQTfhDvfhbTShT3UM3QZ1D/vpmKPnKC7FINxFIxi3gGshe1KDx2gv/gQyP8ah9fF0kF76iKU/1pIu4A76IvkP4ugd5LEABwRVQPjmTIT+O/0OPAqEXZC5qzfiSb8xHvUK9jUm6Qa6BIMjIA+8RaOqj38hQe3MSMMDPMq6RsvSRzAQ28clENts52ETsSm2D6GwBUvgEY5J+CpwyL4vw4/cqI+8/OhQEZCDXITpBh8kQMWl+iujogLmUjAYbwyPB0EdHj7DQUBSdTRhgokJgmcAtDjkI3xMeAs6Vrg3yMPgj316hLjrJoDBhxiLRVDBKI0RVVJkBOzlAqSyGFkYKSGEsiAYvhj/OOOsGA8Wkg/S0IDcVSR94yibsXL6eMFoQyNfgyuVCbgY7JSZHaUw6DAtybALhgfxoynY00an/DWZP+fShCaVTH5rgPenw5NWEROYQdY78hfEb4PJp6i3yjezorXIt8OQzUpjkLbT6PfrN3yZl/UC+OUwm+hiMn05EscmaTvke6vgBdQmDEfEaE1oOYd2e8HoaHU9dRgL19KTMYskICUT9zR3O19CuTmHU0sjDExfj3+LrfnptEaTHESUY0Jeekpor5Ns2EdMVT66kifowgLTbGDL+ctANv0s7lmOjYHQgfF8EMYMpN1ZGA45r8FBHtKp5hV6IUuYIOS9kNOaRgkkPD5qs2SLvGaHWRw8VGXkRoT6WMLcwgp23kx+PYRuXp/gejk1t0CZPzD28FVGdwxztwV/Mzwx124dEX+QkQkHB1AJOpkgptgU722H2drqI0DGGYxcKhN2RO6ABNkZuZ0jrwx5qOrzNtIG4Hr+5n13tb1sM+Q9sXx82KpuHjWXuM/4QVRxZxCabUISR6DLpRViJ6Ivzy0BbPZRnc1kb5RXRQfIAebMH2VnkpMyogw8fybxgHlQHcwP5tMkIyKKt7cNBzO+ihhy9hBxD5IpaUjd/24HUZju3oVmv+Ju9wA8gA9fa2oC447sMtuawfeXl/mYeOfwWebWlUwcyDp0MDJZnE837B0On/EPfR4Jm3v6WJ/+W/9etbTmk0x901fiJF8PYCk9mbWRWN0S5+oOOsyGNlxgLxqLxhfRDqPMPjT0+pd1xzp3zO1Kez+g+48yWXAjZKaetja4F+TcSGTfzRgTiZfi0ncZrAAHOD7X7K8Z+tJuPKhiFzyg/BJvAJraY/3soIb20ogdFTHZCtI+vT1buQ9raCmy+Mi8Z1/m8PBi02xg2l/m/MrS3KQ9/N6+NNsaMCIzJwMQQDKcnBZ5wUVqKmZMEnpYw9HSip17dQCjy56g3nxB0Qyg1CFOmxM4My4ksHSOKyARuwHQiVALyHCoTHvXAEjfZXzAhM+KRGwxaSgcWVGQVhcufEnUDR1PkFgczj4wDg8IeesqLWDQJqBN5RDgzKNMEY8KJgYnkEN6qD2wRiLNAwFZijqx2jiXIwOGgnraJ9spBvupNP7TLJMiZF/2YD1Z9jAQy+UTIedQ7FjyOOb0VYux8xRwmGROnJw3NJ7IjgfobO/ojnvJpiwkciaXMnJS0qHjSYTJX106RePKlr9qr7YyEuN5Lf5mc6SOilZFFhxxcGzCpibK0yJD7UMdGE/rAx5YVYeHaGU+T1RkQj/RNu/WDMezwYIZzkKMBBjZCVxvifnI2thif4Uxqh63EFnv56ttORFDIFJkMxoZ5Qz0sHAHtUH8RiWDswFiPk4Lhg654KiqiYLT7yTooX0YK3TK26KHyGDhFL6ZOWL+tCx7YcPbMB2wfW/c8nIt5Z6xgXhZR5Pye/Em/qH/kGHtgagRiQJQQIiRg3Xe2jofLMV7YlbYBWq97dbYLCqYUhP0vgkdEC5LbVlJbeZFJ5pDcFqH3SDFkTr5mmGdyR9pvYdOygZtOq/RsoSbcF5/42xyjTH4DwsvZXPHxEBjRx56yDTai8PgtiECROPw/kYFsWz6ItGw19WM7GecCMTy0sNWR/YUs5K/xY9hlxjYb1jlnbHtlx7coJ9sHOfsRNIEEyf2aQFNOw0Euu5CTQAPbVREF5mP9qF38Eu1nJwe6rQmRXxNBlPARyE35zXzUwe+d8gjIiz6wYwerCxtZWW26Ih8kF/8iR7fy237rVoc2dMpfPoPl1daOHJ3ypn9k0Sn/GGtNWIf5XYhqY4he8wXybd29IOrlW9/5RvrZPh3jwFjEIRhHotn4R8A/dI6hiDbEmO3PgmLMPdKKOqYL2qB9bePDHGSt1eeDIfqhTZbNa2RqnEo/WN9IhwcwT8b8E+125uFXvvKVNP5wFYBf8mAfcWgMSseusBvSEVfstvABc6iLQKnYWcn/9QAD92AeE3RkLhtqsIBx4hMy0J6mPDuNtdHEmOWO4EJcmLDHjx+fWFvKJExaBBZnGIkTjj2iisHM4ffUtxsosYGk0zxpMcHrAAI1OJsD0N+uE3D8ZvFQD4sPBUBeYYRNzgg4CqIuFppOoDA6kPPmLAqssCfwzQ+iDHNs8QT3IBooFGLKvdIhT3y82MDkQHkNUAqmjQirnBjKoX0xMeUQXmsi8BvyyBmIDs9EuioTUWj/OuPComVAmchNBtIgWUQ4qI8FXX9ycIBD4dBXxJT+Iz95OpRUfU1usSCQO/mb+PKB7//6Tr2bg8g19c7vkZ+/o50cdTJD3mL/tY1ueeJm8CJ8RfQhzeggcsjkwEnSPucg6j8TKHkrJ/TIB0S2MsIQUYwWkTwmSme/+b/oV5NLbKvQVnn45G0FbZTvYBMG2XmKqm7agxyQr3L0EwJBW0Qskbu+ZQia/KIebTChmDhFFjJI6CbSW9+EvGOMBLTBdWlikrKIGEOiVulKHBrL4EFsGFvqGuRYG6IPyaIpp+jnkCHjUB8wCBmS9NiYonfmEdtThKkjH40zRrRx7feoG7004Wu7w1gtdOpgjBuP+tRcJE2ckelpNx0C9QzdiLrTMYuL++meOpGfRdUcRUeULW9kut/DMI0oRHmQa55vwZQB8y0dNgd0WwuGA3mD6F864GPc+x7MIJ8S0RzDUyOG0oZOaTlfbB39ai6gP8grLw3yoKbXfh2qPCO9Ms1j1sb8QaY5mZPgEPGpra/ITGQQUgChGjCni0piExoz4NsaZ8zGGGtiamt/wfQD9jV/hK3jnGGRvIgtOs628cnnEH6T+YY9l8M8wL4Im0IaY8LYYJ+bH3KwP6QfDGxIPohxxibmo8TLFpEKPursASqfIZ+DRNMYv35nsyPq5MOORdzHuOQ7Ihg90HXOM5vdvMVf9GGHaYcPZ1yZefnuEVDigS+5+Yje4r80QU4RNTjY3CytNE1ixHX5t4HP61wzdUJkeqkGn4kv4WHxcEFW5MSeNM956EMuOfg9SKLBiARrFJ+dTmhLJ+gr/k4bkQzKo7900vo3pcyz2hR10Xd5P7O9h1NPMu2kLzHWpGnmLVoV+WTd4rvxt/kQIsyGA2XQb2Xy342ZGAfIdOf+iXjzEEHf5eAzmWOkdZwRn45vKQgi+tp8kwdtBeiasyVjrSXj0J2mvhlbvYwvYGfz0ehScCadQM/oPyIun4O0m73F7uLb4zcC/GqEvDkIGWhMsss8VGRPNMdQAHHLf0PkIheVZYeZnWgx9nppXw7pjRPyI2++c/Nhhb+NtaHmPRSMGREoBFbnmBwZn57OUDCsNyMVM82hRyggDFzjfHti1I08AASUJ+zxqnpEIyGZyChu0/jzt8XIpElBKatBRxGcFWYA2G4ixNzCZDAgWWwl7AZOm4VGBB3S0KByb/ODTGDAxiKEIHCvp9bq717psMw+CAN5ITsQG4A0UHd1bA4yMBFoI6XKQUmRmvIUtYct5xCILDMZYcaVBSLibBUmG+SOwWLvu4NNkYkWXEqJPGU0aIM+UycknG9tVWeLsCeAFBwouUGrPvkiqi0mEn3jO4d+c12f6l8fspOHdtItL2MwaSEsDUrGg3ojL02IiDH32Kql/ervujBsMtcu5zaYLKUxaXPkyNN9AYs5Y4RO0xXtQ4IiSEXiKVf96ZaJTF8wlpoGA92WN7l0G9jaKHrDompi80TYpIjY9fTUpK7vtIHc6ZInFF5V35RjE/pZfZFl+tSkRpbGrLo1x4++c13/BRmi7/U53UFUIsv0PePOQkf+9KBNVwP6kIzIpCknslem30JOdFaZFhT9pt0MZG1H9sXTLosqgtZbyjxZp8NB6GmLCdw4A+Se/LTN3EQ3yFY7LB4eNCCSQVvUV73oCKi38asttgIiKy2O8RY9WwH1EX2RN9l6YCAc3YMAacnU3EVnyLVg0sBYRzZzfizk8e1aE8a1uSOcJR9/txmQ9MlY7SXfbsjzlidjIMr2kV8YXgHXlM249a2OUb6/2+qrTVFPH3NB5OO7eY965On9Xz2a8xnDCEEe6XzcO9hDkBzqlrfBt/o12x3yyevl77b2gnZF2vgms7wN8pROG3xHPcgFpHU9yvOB3CCM77hfnhA64ro2Rt+qi3RtRqU2a3veRv93TTsjvWhSa4Br/h9lKks5ypPW7+rgI02erzp0cpCkj3Q+0qkDObU91AHXQgbalqeJsdXs15CRfCH0yTWIPMyfrmkruB6y0F55Rl21Ub5N2RYUTCkwhuizMWxs5RCVwo/I7SUP8zmybI0YK0D3XaPzbBe2ByeYPSMPtmsOeSPjYLDxwVZhixpTbK983Kq/h6keWLNRPcwG9TD35GOfXcTudo+6G+MxT8W8BY6VYkeBuUI7PPCW3gNYxGZA/mwsNi7/Sr5kxB7lq+W7l8A1vqm6dbNXwVyjXuqYA6HHiVd25BFzdd4O/+fj2u4d8xkMZz5SFnsU2coP1XcIzYDf+W76ld3bDeTrQQt9aZKl6qyevrVfwAR/NN/tAnSWPYvA4aPzYYay1o8VyEH7jRl6muug+vGD9MVgfT8UGGv8hza500U+tp1UAifUy1jJ/c2hwP1Id31Dt0X15XCOHj8JKSYgAYyv6NOAOguQQNYbY8A39v/85SYBeuIlNdpDB0M/oDlvmQOM0V5kTKf5kB5s0Kcc+i9sDeDjKdMc1CwTwYrr8KAitv0aj007w/yDT1KufEM3mqA37jP35cSocvUlmWrfUMay/GIMG4PmZGMrhyAgshhsDI8UDrHScp8HayGMGmqhVvUkW9UNq+qJsqoF1v9LVdVGW1UrbPXII4+kj//nv3dDPXirukNTvvXkW9WKWtWdVNWdUz355JPp/zn8XStF+tTK2n+1qupOqOrOm6ge6lsvbv0puqNWqKpW7lSPuN//mx91rCfoVG9Qpnoq1+/5ff4fbcpBNq5pt3o3UQ/K1D51agMZKDOvpz6oJ8D+FBMgnb6KNOqijfUkP9CfzTrUE/9EMvS7vlAnspRWOa498cQTE5WpP7RLvvLPUS+2qWz1DsiDLLUz6iBdlB0f5ZBzU1bubaZV/7xO6qPuysohDZnl/SRd9GuADLWnmS+QjfaEXDrBb9qoHfUkOpHu+s396hB1kac+6hXul7d+09/qSdbaQ5456J78tb05tuQTfR/6oo29QPvIibybMiQ7dWmOA+n0YbTbRzva0JxjfMgxb9+ll15a1QtBVRuVA/2uDfKXNgf5ay9Z5Loa84v7tCfmMfkpM+qqLnRKPtpA3u7Vn/pAHkPpw4KRgX7ss88+Vb1wV69//eur173uddUss8xS7b///v0pquqcc86paqOkqo3k6rOf/WzSk3pBrmaYYYbqHe94R+pHyMfyT37yk6o2qKraKBjId+aZZ6722muv/hQTcNZZZ6V19+CDD066QI8POOCAVJ/akZloTNQGelUb4CnP2kFMeap7bYD0p5iAz3/+89Xaa69dnXnmmdUmm2xS1Q5CVRuK1ayzzlptuummrfU9/PDD0+/aJN+tttqq2mOPParNNtus+tznPpfGRECdauetevOb35zS+tQGbFUbbOn3PN9x48ZVtYGb8p1xxhmT3GpjtKodt/4U7cjzOPbYY6vaaapqIzXJsjb6qt12262qjdv+FBNAPiuttFJVG1VJPuS6yiqrTDR/5PnuvffeVe2opPrLV/pzzz23/9cJqI2y1P5ll1029f18882X2kIuAdfdq33qqP/IWR1qJzjNY+YE/VI7okk3wHft2Kb0hx56aLXyyisn+ajLu971ruqyyy5L6XL8+te/rmqjtnrjG9+Y6v3a1762qp2Nauutt07zEtQGb/XOd74z9TldUbfayE1tp2fKOeKII1Ja93ziE5+oNthgg+qWW25JOqoNPu973/uS7retyRtuuGHKN/pfup122imNkcsvv7x1DjPXH3TQQdU888yT2hb5qlftiFW1Y1TVzkp1//33p+tQG8BpHNXOSPrbfdpCr82h22yzTfXWt7411cWY0Te1o5PGjjEgT2NuqaWWSvLQR3T15ptvTvnl+lBQMKXg3nvvrdZdd900fi+55JL+qxP8qeWWWy7puzH+ne98J9ka7Irdd989jYGvf/3rA+uGOdH4lH7LLbdMNgid//a3v53mmKWXXjrZJsBW3nPPPVNan5h/brzxxrSGGPN33HFHuha46qqr0ticffbZq9oR7786YZ5addVV01z23e9+N9mW6vWmN70pzefW3cAvfvGL6v3vf3+ab9T3tttuqxZbbLGqduDT/BtgG+23336pbueff35qt3H80Y9+NM1Xysnx3ve+N63Pxx9/fP+VKq1pb3/726v11luv/0qV8lhzzTVTvuzA6667rv+X/wTZHXjggWntW2uttfqvVlXtpFfbb799ykOZ99xzT7q23XbbpTXmZz/7WX/KCTj66KNTX2200Ub9VybUV/nmLiBP697yyy+fbMOYq/TtxRdfnMo67LDDkt2gX3fZZZe0fnz1q19N6eDaa69N+Uq7zDLL9F9th/n5G9/4RkprfWXLBm699dY0h1o77rzzzurqq69OOqGflBG48MILqwUXXLCaa665BvTqiiuuSPdam+lFwDqiTn772te+1n91ArRB/jvuuGNqnzL1mfk98gV6RO+Vd9RRR/VfnQAyohsLL7zwgL6Ru/ZZE6zLwLdik7i++uqrVz/+8Y+TrOk/vbb+5P4MXT799NNT/5144olpDX3ooYfS2iWPkMcDDzyQ1mV1sCY3Yewag+wZemD9HQzqag1VDn3P7UNgl8jv4x//eP+VCT7L2Wefne5h87D/yFN/fOADH0jjLYdxzgbeeeed+69UA/Jxf4B+0BPX6Y26mEO+9a1vpWu77rrrRH4Z29V14zzaqo/MZ2zE6A8g47vvvjut7eaosJmArsub3UOu/mYHyPuQQw5Jegz67Itf/OLAdX6XsW0OUm/jM8CfM87YZ+bG8N+acL95iW1HhgH6NdNMM6Wy1DfmzgsuuCDZOyuuuGL6O0Bn2JqhQ+SmfuYqcxmbMnxUemSMyJs9o97BA4wEdX4PyrP/M9eYUYzKEs3jk8P1WgAp0stnOMCAY1F9ctRC7P/fK+WA66LKmvC7p24+w0E9MQ0rgqfXMvM2YL19OsHTl24gAxFfg0E6jLdPG5r9CaKpfLoBmy3qqQkMem0wDEQO5m0WZeWTo5mH9NJ42tcLhBx3QpSd1yeHNvSit2SYhyIH5N+mt21QD7oV20hz+M3To+E+QYK2+0W6NaHO9K6T7oykHtrXJido0yd1Mfa79WGOXvqKLOWrbzv1e4Cu5u0Nfek0v3TLr9mGfLxFvgVjg9poSU/wRH3WhmaKBhahaW4TbSsKlP7Vhk/S0dq4SE/7PVkV3W6uccyASFqR06JTIzrBNnuR5ub3cePGpcgB/xfx7ggDT/5EaHfTswBdr42SdFSFrUWiIERYiOitjYF0vov6+02EATz33HMpOlrUtkhYEcLGrye6tql7+umNaeYVeYjKt0XJE2URrNrgfkcG+L8nqtKBp5LSk4OnrO55/PHHU0SGM6FEvYvCkL52AJIczde27surdljTMRi2SMVWGOOuCbpfG0dp24ZtYI4KsX1FxIF2qJ+8RPLLxzEQziqtHaZ0jbw9SfZ03BNu20Q8tSYHfSkiwzYQkQ2iruWrDc6a08+ir60p9EQ0hS08ZO4+c6RIerCbQH9vtdVWaWcDaLe8Yt3SFm3XT7UTk8oH18jReVfaZ9sbvaAvovJF8JtzPakG0R7k6DgUuxXMOT6eIDv+QJ1EqIvEECVPdvRZBLuobfWonYDUPnIC/VQb4GlnRe1oDxzgr0+12e4I8hUhrZ/UX5vJns6rt3aQvy015rTnOzxRN47MkcokM+1SP7LXV6Kj/U5vbTcE50YrK8YK3RZZoB/Nxdrrmroav+QnssLYfPHFF1M7RIvTSbqp/saD3SnkIZqgoGBKg8gQuztsRTO329VAn+m6qB72o3nRHF07iWluck6VsWXcmw+MN+PQLhk7FYx5Y5XeWxeMd/fbGWPcmp/kY6xYp8xDYA40RxjXsQ4EjH/jybE0dt5YF1/3utelehqf5ivzornD9jxrhnXQDhp2n/oY73ZiWJNshdZO49qaZG62XloHjV3zuvXPfGQOcJ+1VntdNy8qX7utb+b+2PkBdmnIw3FM5lvprPO+RVQqO9rdBrIz75mvamc/9YU26C/3ipB85JFH0pwm6tLa6exS87n+UDfzv/lPXRzJFPhrf2S1/MA3uZsjm/OpdCAvH3In/2eeeSb19fnnn59kpi6i/PRHrDudoH7aoy8dTWUNs6ZolzaYK8mTnLTXHMqeoF/6jWzolHZbR+gSqKu20Z2m/vytP1pSGTn8/Ze//CXZANoujTbomzyPl19+Ocla2mb7lCt/ZUsHdN06Yzw5U9w4oid2EmmvfEL+7id/5Tblr36uqU/UT13BeAF2z9JLL51eBGKXkA+5kJ+xYZ01JtihbLde/NdoL4QO5GDHkrtjBeyWMu6Me2OFTaAOxrq+NhbZv/SZj6QdPvraOsrODbBz7e5jH7G/2DbGLfuDvhhL9M3Yoidb1faQCDxzlPqQD7vTWv7EE08MyCj6qGkzqDd72k4zOw7t5qLHYP3XZ8Y9+1H+5iDyFF2pH/lSbB1z2qmnnpp2bOkPbZBWO6Qzt+jvp556Ks1H5tqwddrAZjFPkYGdleYOfUme2symZC865sA8Km861fSrtTXXIf/XByKen3zyyZQP3XHN3+Y5bdGmXP9HE+LLMSu7p7/6+p495JBD/pOtGQZMDG3odH20ManKGUtMC20YKoba5tGU0VjLe2rszympzmNRF46icHmGBGdxKBgr2UyNejI1gXGHaHFGqC0IyC2GCkM+HBTGgN8Y/bYdMKh23XXXZLxLh1hCjCF+GCmMYUYNBw5pw2BgZDH2pGeMIUviN0YoUodDwfhgZDD0bLVgpDKwGToMCySXLTvK91E24wDhgQRhUMW2eFuy3M9YY/QworSNoaSujC75MkiRQgxCZI+0jBf5Mjac/cnoYtghzBh548ePT8Yjg9I298UXXzz9zqByzop6cCYYhRwFslM+o1K+zvFkOBlr5IXoajO6GEjaazuLtiJkOa/a4cPoJk8GtPwQi0gjfeOoA3lzQPWz4xwYhgxLhhvjVB+RuSMXpNNHPvRBH2kX+XCsGGXydtyE+iCayNJ2DYY9g40B6ltdGWscPW20rQZZSi761XVGtrwZxcriCHCwyIgOaJ9tarZdMbTJnl5wzpCodBIpSp7aqV0cMn1Jz3z8xtmlyxxEsgP3q5/+5ygwQG2h4xxxRBjd+hN5qA/ki5SzVYg+kZ1zd8iC7MhJWQgLeq0/9b979E8TnBj15NQrn6FrXBlfSFFy4nwG+Yk00AccOPUyV9Nt/UmO9Nb4oKfkRi70lJOirtpla6BxiCBFmigfkcwxoAMFBVMSjDtzojmGHeBv65G5ACnkhRN02Xg075pf6LyxblzHS3PMwRxf86H7pDNGpJWXtP5vPPgbSYW4MrbNN8ZxrIXyM/6M9fwBrTFurEtnzMVc7oGVtcQYjQciAhXMsYgAc6N7lYv850Qj/aRVD/OovBD5nGxtiYca5uB4iCoP84V5gKNsfnFNHhx1JKC5Qv1B3T0w0D7zim9lWQOs4eY5c1q3oArrtjz1DSfe+uMIKfO/e82j6mluI39/azM5qpv2kBkiw+8B9SEfcxSiw1yo3dYbebs37EK/yQ8Bo/36kUysBYgHeXl4omx2Adm4x9mE3UBu1g9rU8hSHyEyyJ1OqL9rsSZom28ydi/bRpl5XaUnX/N6HgSBpHMPudH3AP1Qf+22xpEx0Cs6qp6gTGsYMggpTacDrpMLYtKaqQ76lbzIg34hpNxDV/yfjhsndFK9pVEH4y10O8rUPuuqMah+bCZtUz/3K4+eBEGojtpJB93LDrPmsQlifYp2doIylK/91kR6EnJ2XT/RgdBv0F/GvXmD7sc1cte/6keP/d/HWDBu42GcfK3rbK2cKBUMIS29iP4A1/UT+fnQYR++lXEiL/phfEQfua6PlB9wDzuJbiG0fesDeoHYQ64rS/vJmX6xpeThmnzNVx6MROCGb+OLDZTPQfJ07BQ7LMZ2E+QgvX4kPzKTznXzHxuULijDN73RPmnpFP0MuIe++aZD2qkedEP/sVv1n3vJybg1D+hvY95c2FbHoaC237xpNLi+k/wzZluDCwoKCqZk2N5SL95p20PB9IHa0E1bT2wJyre21AZU//8mbEWC888/P21nqA3I9HfA1oNvfvObaTvOcccdl67ZQiudrQuxDca2A1tDbZ+0BaI2JtIWD+i2NdgWS7C1pjYsU561k5euBe6777607aA2ZgfqbrtwbaykbSm1IZaugXrYRmMrly0Z4Ls2NtL2hCbko67KtW3DdrXNN9+8qg2ltJWzidoBSNtgbAGrDda0XcOYOuaYY1LZTdjSURtK/X9NjNo5TdueasN4oK5tqA3ptP2idnjS9ta8/8C2adtkamcibSPR77ZradcNN9yQ0uT36EfbsaSpDfUkX/m+6U1vqm666aaB+j766KPVvvvum7Zd2QqTg6xsQasNu4GtwdpD9nTF1iNQfu14VPPOO+9/bM/R5tpwTNt0oDYKq3XWWSdtXYotKaEv5q/a8Uw6QvbxW20Yp+0u+dZC28dq4zhtsYPasE/6UxuuSZf1W4D+1o5q2iKkv7VZu7Q5HzPwq1/9Ko2l2hlNW2tqJ7L/l4khT9uy6Oftt9+errnX9mRttd1ReYHaSE7t1mb9FFttVlhhhf4UVdpWXTvQSd9rJyVdsz24dizSFh59HtB/5FUb7mmrZEHBtIDmvDdaaMt3rMoaK+T17bXu3dKNRh6BXvMaDNYqa6Eth02wMcyFW2yxRf+VSYe29g3W5pHILa4Pp9zRRC9lWfOtQWzCfMv0SDCabczzmpSyy9FruYOlG636jySfySXDTsD1ZbzfXKN3OmZBQUHBVAYRN7ah2A5TMH3Ak1XbATwh9dQ8kD9l81QX4kmvJ4HxNBTqhT09FfSU0pNSTz89ca6NurRVyRNUYf2i1Dzl89RZ1JQnm4M9+QVp5CniyZNzEVTqkMOTR9EQnt7brhDwhFaEgLoH/F9+8vVkU/SiSDdPGXMZBDzV9Ru4R8SHrTKiqNrSx1Nz0WzSeyIqosM2W09hPR3NIX9PQdugPeonSqDZ5hzaaGusfDxVbT4l9XTXYfQOA9cXnrKKUlQfT1UhvyeiZkRDhqzYTL5FkGkfqJuIQNEKIaOAp7rqnMu+DfL11JssfeegV/E7eCrsJUmi90SwgKhG/e+Jsig5T5g7ybMblEMntW+CfTgBdJ2Oq4N8yY6sPZlWnxz6yXgZrM36y7YyUSQikcD/IzKX7GwvA9u6RfTR5YicyevXDertabqxkdfJ/fRQf4qEEJVRUDC1Y6TRIZ3Qlu9YlTVWyOvba927pRuNPAK95jUYbMM0R4qSEhUVYOPYLm0+tN16UqOtfYO1eSRyi+vDKXc00UtZjgSxhdeugqYNMVyMZhvzvCal7HL0Wu5g6Uar/iPJZ3LJsFcUIrCgoGC6BUeXI+xTMH0A+YA4QewgBQaDRbxbOgRDkEbO87Ot15YUW0MZfLb22jqLHERM9EJoKBPhhKxAytjiZesQ8sm2Dh9/O+8EcYYwBPXoVl9tlydCBBnDSQiCKwcSDaEVbUMCIgNtq0T62YqhDurj4xw+DontLmBLsPP6EHHuQ2C5B0Foe2kYRm2yQNKopzRNkiyHeulHaEvnGkKIzLVTWf6vvVF+DgSpT2zbyJHL029BvHUqt1e0pVUWcpkjF0Ai04Hoe1vAndfnfD5bYNRlMCKuGzrpizrQLx/92NYniHJEIhl3AwKRrpCfbfW29Nr2g0CnJ8hh5LFyEMrKQjIGaTsUuLetTcr2m+/B6ltQUFAwpcOWW+cFf+c730nbkq217A9bXT3YcoyH/xdMXrBrbNHVX86ucyZcnF9XUDA50dm7KSgoKCgomIaAwEGEIQEQAj69oEkM5QjCwdlnzotDhokCdE4Sw2+zzTZL5+N58tstnxzqhaxDwAAChZHvXBZReT6iBJ1N4qk/wx+C3GiWE+10NopoN2QO8kjd22SAGI+XNIB6ICSdh4LgjHqI5PLxIg3n2DlfBkR3iVZzSHWc8YfAQvw4n9HTcGehtJWtfnG2Trf+ycmctnT6Og4qh0jfqc3aqE5tBFFTnvJEjjYjHaFbnZtoK8v98o28EcLO6/NSD3pFD5CCzuchV3qlP/M6tuXbDd30Rb/LP6JZ29rnt2YebXBGkEg9JLRzIBGNCG2ks3OJ5OPsS2cnOYcKedwN0adtGKw+Q+mngoKCgikRIq2d9Wud9WKoWJ89XHH2rDPZPOAqmLywhgZByyZ03nPsPCkomJwoRGBBQUFBwXQB0WAijESKIX5swxwpkCPyQQB6IQdiDHEjIg4RCA4oVl6v5AMSAxGnnu7x0gcEmhc6eAGGz0knnZSMf4ScQ7BhMAJIXeXtMGX3IN2CbMyBAIq3y4Itmp5cO1z7q1/9aio76uGD8PPmSttuc4gARFSq9/nnn58cFkQswpRM2qDNDl1Wh279w7BGOGpzWxvc6/B8bZUnZ4hMbXNti56zfVgkomhIcuoE+Sg3tks3odyRkEz6x/3aB7Yz//jHP06Rc97EKZrA4dscQFtpm+Sle7U57h8JyEHeov4QdUhJOtME0rKXNht7HFOkuahGRC1iExB/iGZbs70EBwmIAO8GxCFCezDSr6CgoGBahXXNy5KsDXYg+FiXza3myILJC+sTG8SLcdhO7CUvDykomBJQiMCCgoKCgukGzgZ0VpntibGVNcBgQxINZZslAgQ5giRBNCJhYstqwJvqEF+9EkTuRzZ5gqxO3l6LeMqh7iLwEI/OrINuBFZA3oxSEXpIMfk0I9vIxjlt6ksW6iHyDCHVRuDtu+++KQIBwQchx5ygIhuRCt58Rlb5mYs5lIMEUo66NdNF36ibc/3A2UjakoPMbamNN64h0kSfOU8R4deE8x2VKXqT89RJB/SLp/oIutiSHRDpps6jQcKFriDLyDPezuf/AaSqMsko+t63swelH4wY7gXkIHIhZOetkjm0lxzatpg3QXb0RB7eFqzPRDW61zlXtg8jAfWb/mo7jzKHeiFuyaTXsVVQUFBQUDCpUNamgikZhQgsKCgoKJhuILrJIc3Is9iiGhCNtP7666fIN2RVkC/dgFhDRjibx/9vuummRI4ERD6NGzcuETZIGhFMkBM6neBcQZF2XkBy2WWXTUTsiLT7+c9/np76I2mgF+InCC4EmS2ZZHDJJZekayCSQPQeshCQhM4aWnPNNdOWXduAcwJMe73MAnFjywsZrLvuuulFPBdccEF/qglAtl1++eWpvvnW4xxIu9VWWy3ld8YZZyTyMYdD0clavZGgyEBnF3qBRkCfernGddddl87i0Z9II/WDgw46KN0T0AYvrQDkqn7XjjbY3urlL+SjX23ZDYjIcA0ZPFJEX4qUo7NenqG/w6lwjh4doFf6NN/+hZima51kPBQgGWeaaaYka+f6kXuu384qJDt1HAzkusACC6SxJQ/kNj0ERKDfjUHQbuOqG/QROSFug3wln17GVkFBQUFBQUHB9IxCBBYUFBQUTDdANiCqvNHW1k4E14Ybbti36aabprPXbLdEKiFREF9IC58cyAdkixleU70AAKQ5SURBVG2gsS3VtkZbPhAz2223XSKd5Osgb9sqRcKJ4EIMQhA9tsD6P/JCXr4jCs7bcBFfXkDi7dYIMv/faKONEpG5ySabpMPAgwRyvzbJMydD5K8tfovttsgdW4hsMT300ENT++UrUguRhfBCMEU9HWx99NFHp2itLbfcMhFmziRCDJIheYoyRMT4DRHlJSKRr7p+/etfTwThHnvskfLvBMSdrdCIoMMPPzzdS5aiybwF2PmIyEl96ZxE5ZHrBhtskMr72Mc+1nfllVem8tVbWwG55AUr6qaPkazydb+oR2UqG/SB/iKzZnSgumsLOdnuE/WTFqHlZR/krA/IT78grYJclDedQlg286ZXogBD57xEA/GoTOcCaiMdOPLIIxP5pVzpnasnX6SYLdmiOumOfnEWn7Yoj26Auvnbve7L9UU9tcXvES3qpSRf+tKXEiH5qU99aqBf1R/JGqRcnk8T6kunY7ta9AvII8g8faHdOchFnfKxaOuwLevf+MY3Up2cOyjKUBu1K3QX1Es75UEW3epZUDCloejrKyiymH4xFn1f9Klgegaryytrdk9/9fU9e8ghh5RX2BQUFBQUTJNAVCH5vP0WOSbKCnGAQLB1EdGy0047pXSuIY28pAGB5f+AYHCP+213FeWEjBOpFtuAEREIB9uQETci9xBEtr0iBoO0QxAiPpAgiBdGKWJNZJwtk6L2/C4KD7kT5M2qq66aztwTNRhA+GiDN9MhSYJYQdIgUJAm6oGs0j7fItuQl97YKl8kGvnYPitv6Z3t5uMgcts6nafnow3SehMw8ol8fBBuSDIvByELdVY37XDeoXMNtU1b1SOHa+otrTTOk3PWH1nLB+EjohOhBOSkntoXW4SRV7bveoGJ7abKiHwRWv4vX3XTR6I0EYNkGn0sD+0Tmag/yDWvqzbSA8SkeikXOYaglJ+z8NTLPcpQthfIIPToDqIQ6bjMMsukOgbkpb/oiTzc7zxH+qX/5YWs1n4k5+qrr576jQ7KL97i64xH7Yu6RFtEY9JTdff73HPPnaL9yDHap+3u1xYRe+5Duupj95Bz6OE222yT2qJu3hZN37ttE9YOslJX8kYeA/noQ3kh0UV65m8MVh7SUd2NRSA3sqKr7jWmkYvK8FIS244jOlOfk7uPdM6zlK6gYEqE+clYNx8Zw8bmVVddleYbc7b5aFLCuBTR7YGDcacOMVdOapCFdfbee++daN6aVDAPmYNFnJt/nGnbbc6bXDAv6i+R3LFeTu3Q19YaYwGMA/1hTfIgyNpn3RiKTkhLTqLsrQn6s9P91hFrzTXXXJPGJ/tnNM9htDZae+mVNXdKAzmTlflpWtGp6Q2HHnqow62D6zvJP3oSHe7zYK3kBQUFBQUFBVMRXn755f7/DY7acK5eeOGFqnZmqn//+9/9V1/Bl770pepd73pXdeqpp1bPPvts/9XeMZS6jBSjWdZQ8hpuuW33TUp5DYa2utCR2vmpaue7/8oroB+bbrppNffcc1d33HFH9a9//av/l7HDlCSvgoLRxvPPP1994QtfqM4+++zq97//ff/Vqvrwhz9cLbzwwtW3v/3t/iuTDo899li13XbbVa961auqK6+8svrHP/7R/8vkwbhx46o11lijevHFF/uvTDron+9+97vJb959992rJ554ov+XKQvf/OY3q3nnnbd6z3ve039l2oBx8brXva464ogjqmeeeSbp5l577ZX647LLLqteeuml/pS9Y5111qle//rXV6eddlpXnWI73X777WkcbLDBBtXdd9/d/8vIodzzzz+/Ovnkk6ubbrqp/+qUhTPOOKNacsklq7XXXrv/SsHUBlxfP+fnM1fZGlxQUFBQUDCVYyhPwEUiXnTRRSnS8aijjkrRYgEvJnEOnG2Uor2GE3kylLqMFKNZ1lDyGm65bfdNSnkNhra6iMCwbd6Ldn7wgx/0X50Ab8cWSSHqULThpIiym5LkVVAwmhCxesstt6S3i3ohUR4V5JxYkUiitic1jDmRieoTkeaTC+PHj+8799xzU2TWBL920oIsyIA8IlpzSoQoRZGbPtMS7LAQ5ejt+aJT2Sqx7uiX4fRH6HYvkZ0iYaV1z2hFxdJjZ+Y6XsYulV7O3J0cEK1/xRVXpHOkC6YNFCKwoKCgoKBgOgJyz9ZIDiWnylZi20NtA3buny0fXgDC0C0omHPOOdO2Z+f22UJNV7xd2cfZlbY8ewFLQUHByGCboXnXtnukhK2OAaSHc1NHcyviUIBgQXyoV05QTgrkhJ+toAhTpM9QZDEYaThUUnEoJNBol90LgtRqI8by8trKHm593DfUe4eS/uWXX07EpuMq4tgH17RxqARgXm7cHwTvYND3QylvsDbKyzZjx8dAPu6HKs+RYLCyjHvz0GgfTdBLG6UZjiza7hlOPtMqaLGtwcIE4aFaOGXTd0FBQUFBwTQOLxxB5Nxzzz0DT9S9lMHLTpw9V1DAYA6Hx1ugRYw6nyuigkSVOlfTGYUFBQXDh7M5nb915plnphfgOCfTgxmEuzNPv/Od76Q0iy++eDo31It7RA0ai3PMMUd6w3pEd4ve9RIjyMdwG0QiiUIS+Ys8QqzI31mazvwE582JHheJd95556Uz8pxlpmzEjLNunTnbJFHuvPPOFEWMOHHumZcCOXc03hae103dv/e976U3isvXdWelanucB3rrrbf2nX322SlPdXVOrgdaopGtXc6Oc46ZMw3djyzygMuZrt1Iw6iHM1C/+93vJiKWHFx37qg+MNdph/Nq4430XuC0zz77JGLEG8/ViVyc6Sud84A9dHOWoTPlvFVeRD6QG5k5K5XcclkgOrXVG+1jrlUf+SkX8vT68MYbb0zn8spLPUSVnXPOOUkuXvLlfEnRps6pba7v6up+ZTi31cOfTnBe609+8pOUZ5CN7tMHXmgGv/rVr/p+8YtfpPp5iJRD2l/+8pfJ7vCyMtHkQP/oobbIF+FLbnTF2bABZ0N6OZjx4cxfuulFX15m9v3vfz/JM2QmL2mdbRw2jr5SJlkGrGH6z8vXyJ6uiTREvHvwRX9A3UXAx0PTfffdd6K1j3yNQ3oiLVmrJz3uBrIw7s8444xULzqtDOOKLOiMMxCVrd/VTzoP4YIQ7QT1oNP0mM6x++RnLjFvmE+cyRwgz2uvvTbJXL3oDWLS2bzGlTOljSV1FJVrLOgrZz97iZpr5I+sVX/fN998c9IZ5dMJeuIc6xxIUPKjG+rsQ4fVLXQE6B9bRN87U9GcqT7mK2dXK8O5zvnuBPXWbmcb6su8vdMbavk/VH8F1ze3f8oZgQUFBQUFBQUDqI2w/v8VFAyOoi8FBSPDn//85+orX/lKVTv2ySernelqkUUWqU444YT0e+04V7XjXl100UXp73PPPbf64Ac/WL373e+uPv3pT1dzzjlnVTvdVe3opXS1Qz3ouHTe3ec///lqgQUWqGaaaaZqlllmqf73f/+3mn/++asDDzywqh3olM45eM7DU6ddd921+sAHPlC95S1vqd74xjdWr371q9O15nlp999/f7Xjjjumtsw888ypbu94xzvSWYO1w96fagKcNTp+/PjURvlJry7LLrtsOusOnKF2zDHHVLUjPyAfdTjrrLPSWXE/+clPkrxmnXXWdP+b3vSm9LszTJ1fOhi09fTTT09yiPKdG/f2t789yfd3v/tdSud8xO9///vVDDPMUO27776p7srfdtttq0984hPpLMd3vvOdqR5bbrlldeedd6YzeS+44ILqDW94Q+pf+c8222zVEkssUV1//fXp7LmAM1mvuOKK6pOf/GQ144wzDqTVZmf+PfTQQxP16+OPP17tv//+1YILLli9+c1vTvX/7//+72qbbbZJZ0ouvvjiKd23vvWt6q1vfWs6462J++67L8lO/X/84x/3X/1PaId+WnXVVVM7yCjqtvTSS6dzh0Gfvetd70rtdb5sDu3baaedko7uvPPO6Zo0hx56aLXQQgsN6CF9IcOtt966+utf/zrQZmfoKU+blUc3/Z/eX3755QPpnB342c9+Nuk2ucjTh2wOOuigic6z3XDDDVM7PvOZz6Q602v6Y0ypI/mAvH/xi1+kNJtvvnn1q1/9auD6vffeW22yySapblF/erDbbrsl/egEZxpefPHFKc/Q63nmmSfpHJ33+3nnnZf6jS74vPa1r01jX1+0nd2bQzv17QorrJDqp03qZ2zoI33xxz/+sT91lfTRb/T5Qx/6UPWa17wmnTOprIMPPrh63/veVy233HIprTGh3/WTsxvnm2++Af0jv8MPPzy1bYsttkjtU3dt3GWXXaqHH3445QF0gn7KN2Tn4//aHXKGBx98MOWx+uqrV2uuuWaar5R/2GGHpbnQGFGvfExpn/G01FJLVV//+tf7r06fqGU30RmB9acQgQUFBQUFBQUFBQUFBZMLiDkkE5IF8fboo4/2/1IlQocTHi8LQSxx8Plviy66aPXUU0+l6140wEl+1ateVd1yyy3pWhv+/ve/p5cjIEm23377dI1DjrRYb731EjHi5QuuyXufffYJX7G69tprU3pkCwIHMXHAAQcMkCvIiWWWWSY55V/72tcGXsCAtFtsscWqj3/84wP11WZtQh4gCBAqoNwVV1wxtfvMM89M1wABihxAQLgXrr766kQKIDARkICgQ0IgVhA/UV4n7LHHHolI+NznPjeQL6IJ8USWXuCCdFKvJhHog/DRb6usskp14403DhARZHLSSSelPPbbb7+BF8D4lhY5gQQBpM8111yT+vmjH/1oIkxDpghgRBlS5re//W269sgjjyQiV58EwYE0k5bsXUdMxnXluX7VVVeldoB6ag8iTVs7kVZIQPow++yzVxtvvHH1l7/8ZSAP95E94ogsgGyQP9ddd126N4BwRa4ifeiRvxF2yC/9BJEvEo5ekJv6gxdWaBe9o2dNIhCMG0S2dEGcI+t81lprrUSGuSeAsJUWeWVM6Hdp6aXrO+yww4Be5kRgXEPGIrF9lBd9j8RH2G200UbVc889l661Qb/fddddaSx6CYkyAtqJ7EKASwfKQ8ohzT086KbbZLnyyiundiDqvAQu9PvYY49N18nZWAZzhv5x/cgjj0zzROCUU05J7TG/wAMPPJDGcsgu8rj55pvTC1jUz5ig/0APkIJ0KEhgQCIixZGVMVeAFxPJe/3110+EOiAQEeSu0zEIfdlqq62SDOlI/kIjcwJC00tlgtCfXlHLrbwspKCgoKCgoKCgoKCgYEqBbYCxhdXWNtvcOuH//b//l7bJ2SL4pS99KW3Bg2WWWaZvjz32SFvrxo8fn7ZHtuGll15K22jnnnvutK0OlF870n1f/OIX0722iMY2x3/9619py5/tkLG1rnbo0/bcN7zhDSkvW1Nrpzy9cMr/P/zhD6etof/dv2V47bXX7ltnnXX6fvjDH6YtfeC+iy66KG1HttUxtmGqy957752+/a6tIC91Upf/6d8WaUvvM888k7Zx2m4LtoCussoqaVuifP/v//4vXW/CdVsSbUuWr/rOOOOM6TdbmeWp/XfccUff448/nurTCbY3zz///Knd8gJbIn/0ox/1zTbbbOkFXNoJtm/vt99+SU5+tz2X7GzB9m2L68wzzzywxVEf2Q5JXrYeg/+ffvrpfbvuumvaggz/+7//m9pLD0Be4LptoHTKFlr9CbZ62haMI7BdU/+34dlnn+077LDDBraJ+g5ZLL300qndv/71rwfqRi/psm2mcfYdWdva6+9FFlkkbZm1jfjEE09MW2y1GSJf9XU2re29tncCvffpBtuSjzzyyLR9V5sg7lt++eWT7tOLQMiIbq677rqp36VVvqNSHKFim3YT6vnCCy+kraq2y5OLbcbR9/6/0korpRdsqFOU0wRdjnM35Rl6bezqK7I95phjBrY80yW6Tc9s1Sf3biD3t7zlLemezTfffEC/yXvLLbdM48uWXNBu9Z933nmT7KIuEHKPb9B+OvO5z31uYA4yb9haTM5bbbXVwFZ0umcOkCe9A7rw1a9+Nclviy22mOh4gfe85z1pa7i5wrZeoKfaY5x/8IMfTNdyPTSfXXzxxQOyprf0x9/kaM4qeAWFCCwoKCgoKBghJjxom/owtdZ7ase0LveiV9M+Sh+PPji4nOf4fyfiAJBTyAOknPO5cjjnjRPt7aqIpjYgFTjFCJazzjorOePKBM40ksE3UkBf+015iBTEX0AeiAVnh3Lm1RnRhwhCqgR5AYgC531x3BEPSATntyFZPvWpTw2QVwFniSEknFOG9ALtVp8gJwERoU7InR133DGdnQiuIXOQCV7G0AakhvudD4dQDSISweZt6UcccUT6G8n34osvpv93AnIMSZPDuXfOLttwww2TTALkgjhCdOkj57EhQaRD+uywww4pnTPYDj300L79998/nRuoH7SbnBFATz31VN8aa6wxEcGBaEEMvuMd7xjQJ3DNuXDIuSBzEDLkhbhp1j2HPkbqkFGcP+msRgTQ4YcfPnC2mz4FpAsiCSkTRCCyFumo/8lipplmSmSn9nnhlP5X3+OOOy6RwEguBPBQ3xAtb6SlehkfZHTKKaekMx2dl+ccvCAWgSy1nW7OOuus/Vf7Uv3IVh30j/4Pkg/0Ib2g70haBGwOeSKSwRl1IYcmcl32f33sgzxEBtLJZt7OrER0IlaNj24gU/MBoixIQECmISr1i3EYoBvSB7EXaOsDeetD80LoFBnFHGH8eQEdaJu05hEyJXe6sP3226czHkOvPEgwHhHl5hVkXsyF6uCjX+lyDmQ5cpncnNUJ+hrZbCzQySBcCyagEIEFBQUFBQVDBEOEce+AaUZG/oR0aoJ6M4gZSw5ID0ewYHTBAOYQcuTIOvRFFAjnmSE+LYBDyQCfWsfD5AQHmjNNR55//vkhOb5jCfVQH1FT6kZnQR/TWy8NuPrqq/uuvPLK5LTS9YKxh35BbrVFcOkDRAGdMq+3AenkJRgis8xNCLTzzz8/vXBDhBqCQRQZhC7qcxFqORmCCPC7snysIe51DcGFyKIfPl54QIeU7WUn1lDkiDkREaJcL1uI9CKBRPvJ19wiz7zsAFIAiSMdQvPYY49NbbrmmmuS3iJwyCrakUN+ZOUlHEg57feyFkSglx9E5KJ2Dzav6YtmFCcZaB/SSGQYEk7bfGuruhlH5KEuogaRckg+JBoyS0SacSYvadTFuiFfUXcIm2a5iEFRYPl4RJIgf8gyiB8v6RDFh4hFZHYCYmfnnXdO5LDoSCQdklTEGuJFPyF1gvhFxiGo6UKQuNop8lIePoCgka82iZ6Ur4hU6RBc5pteZB/Qx/pTVKx5i84hAY8//vgkc3lKI88AGSHI9H9OnGoLYlB0qXVNVFpeD31Bb7XR/7Uz13e654U59J3MO43FJpShHsqTf1u/qK8oSr8jy7qR1NqHgPPJgRSL6Ed9Iw//99HfuYw6gSylz9O6Frak66EToL7S+zb2lSNKUXRfRM8igseNG5f0TNvINs8DkN0RPR1AmCKf3YO4BVG8XrKCqAxCsuAVFCKwoKCgoKBgiGBYcXxFPDA4p2bEG+s4Gp5uF4w+GL177rln+nBGAqIjOHsI5akddMcTfI5QwdDB6ROBtP766ydndUoh5c11iIJddtkl6S8yIggVxMZGG22UtpyJnLFFLiI3CsYe+iEnenIgEpBFyJA2cNBF6yBeRGTJK94Y722fO+20U3/KVxDlRf/nCGfdbxx889zuu++eCDqRfT6iDF3z8MkHERjEMvJuvfXWSxFKkX6JJZZIhMoss8ySIojaygWkknUYeYDo8nZj92oHvbQ1EBAQnXDwwQenyEHbJW0Pji2JdBxygqgT2mSjncaMSDpRXeqkbb61FVFkrMe4UZ45QHQccg6Z+bWvfS1FTYoWjD4ga8Sbv93b1AP1bV4ToSbCkhzIVTQgEkvkaGz37QQkqy2kse3YllI2AzvIx1tk1SParyzp1NM6Rxd9ED10QnQWiPY64IADktxDP/Qd2Z900kmJvOmkc01ol4/5SoShaDxRcCIsEUQe2tJ1JKk1OYcymn2szJAjWTeJMWX5DfGk38yRub5rv7Ypi573okMBeSvTd9taoFy6FePOdydEHm3ti7z1gzVcWhiKzEH6NrTl42/3BbknIll0o/6iB+658MILky1hjiL3pgykaZaJGERAyxvJrk3IWWNHfyDGCyZGIQILCgoKCgqGgTBkuhlgUzoY5pdcckmKfmAkhmFWMLpgoNruwpFCHoPtSs6DIv98u87UCCSWrVgcraaDVdAbYj7xCedqSoD6cNovvfTSpL9BJIiy+Na3vpUctBtuuCFFvDirLD/jqWDo6ORQt0E/dFp/9BsCLaL6OkE6BLTIMAS0KBzOuD51Zpoopm5nFTbByUcaIZbMeUgZ0W4+8n/wwQcTAXXGGWekLcwikbTD1kDRgn6P9D4iekR1iRrS1pxsyoE0sTUQAaBMWzG//OUvp/rbVktX22Ddo9si2xARItt+97vfJfIIwYhsGQkQQKKenFlnfiTnkIVv6wBSDrGmrH322SetB8hMBJ30oqWQGjmMuyBZIporh35t6oZroidFHCqfjEQGWp+U0W3sInf32muvtGXU+ZHITQ8RRdHF+Y2B0GHRfiLqrA+I4TiXj5zJVl/qW5GoG2+8cfq/PEV1khliaij2FT3Sn3Tg7LPPTg+mROXpTw87QZlt86tyyCeHdK5pjz5BlOa653e/kT2C9Dvf+U7qs9BdMvY3faSL+dbwJprjXjna4rtNBspEQEoTetAJkUdb+yJv0aza2C2f0YRy1V3kK6KbbG2xJrPLLrusb7nllktbwtv6qhtsF3YOIfmLCqan9Fq0YH7eYcEE9D66CgoKCgoKpnEMZgTlv4dhlRtXvRhRbWnya22/N43ENvRSdhMMJM6HbS8cxjCUhpPXUDFaZYxGPm15dMu31zKl82HMcph8gvTzjYjlKLZFYuRltJXXvNaWZjQQ+XbLnyNJh5CAHLixQi91GQ30kv9o14EMzSVtTt9I0K2evcrTPMGpp795VIxoMwSMqBvb8ejxUB23gldAtqJW6MBgfULOSC5RdYG4hx6J1kLC5GfHBZp52/roJRZIXiSR7am2kdoma31oEgidYJ2SFlmkDHMcvZGvj2g91w488MDk7CNlOO6u+T8d8qKBSO+D1EGiIQiAfNS3TT70VH5exKH+Hrp84hOfSFto42UITagzUhuxgvBGnirXlknoFFHZK9THlkzzPDJChFvIwjfCz9ZVkYHqaXu9fjOmyCJeLoJcRYyAOutXv5Obe5rR/MgnutGcT+RnS7jz/URdaTfS1vzTDQgVpCwCL84ajO29ZIQMbI595BJS2dZhZ/Opk3P3EGL0hP6qO5KTziy55JKpTfoA5BtnvfUCbUVYIt/kjRgWUaaucd6dsvRFXlf3kS0SOpcXslW7jUtzHxsp1zv9QOfUXT9or7JCd/Wx9M5RRHI1ydyAMrWZTKT3Ma/KAwlPBs2IOPqA7PK76Ev16AT5InwRsjnoDJ1TnrEnj2Y5YwVtVhadUC96YSs5mcWc5Xc67LvXdUU/ibalcwhGMkJy01UyLZgYhQgsKCgoKJhugKhgIHgSbruKiIVzzjknPZFncISxIUrLdgVPlRkTIgYYXoMZI37nOMnffe73dJvTEwatNAxV5/6Iumg+9fR/23VEKIjOYGAymkQqjB8/PtVXvuqnngypuM8TVkaVdAxYEQii/eIeT8fDYVCuLT1xBpJ7nMvDMMzr04T22crqCbt8fatH8811jEvtdN5SHEZP3gx/UIY0jGOyiEgJ6eTrI4oAWcYQlEYUiXaI7hAF4X75cBhszSE3stcO6eRB9mQBZMrxUmdbctUljEzy0C73cnhyGeg721Quv/zyge0z6qr/OJH6SZ3U3VY7dQl98VGGLV7aQybapG7aTu/UhdOtfN8iY/Ly/Z/cOW/6UCRA/jv4m644Z0efIgI4H9FH5CdqK0B2AXqib6QLuamHdkc5vm2xM1bkQ79DjnSHo042dEE6deR8kHkcmC9fuuCjbmSU1wNcI7+oi/6ytSd3NH1z7LWT3p1//vlJN/RPnH2lv1xXlnLlo53NyJkmQqd8c5TjfnWx9ZCeGmfScASNF23UL6J7lBNt1F9k0myjvjT2QtfJ0hYm+eWOaBNkYN4iYzpKrwLKMA6USdc4wqCexkXeDmef0dtcnhxo18ha/+lT8osxaEsfmepX/WlcmWvc562fxgJn33URX9oSUDe6LmLGveRX8J/gsHsYo185rXkES1OH9JnxbtwZL3GNbvnbOHD+H8e6CemMA3pi/JrLciDbgnCTtll2J6g3Qsk2P/pp3Qw9BP1O10899dSkI0gM5NiHPvShpBt0KIcIMpGC9FBbwT3KME6CvDIHiFY19+VAypAporHTSwK0z8MLeTUj2xBD8gVkkLyGCttd9YH2sT1yGG+iFc1bATInM3NJwFgybkTMQcwRZIfYM+6CKAVj1BhmM+TEPSBmESXSu0/fiqAaDOREhvLOyTl6pJ+sgeRDb6UF5zLK29g33ykT2Yf0gVzHtTcnXemP9VAb5Buy76aLfpOf/gZjIOwdsN6bp9UnlwsCTPnmcXNdQHrHHSD6EOSQl0+ftRHZbP4mTyRjgGzM8aeddlrKP+TSBv0etghd1F4Elj5GEpu7c9B5c71t1Ei8biBn6Y2PvH50il5qX8wT+bw9liBHbdVX6kfn9XVAv5kPrLfqJE0vQOAj0clef8oTGT1YZPT0DCcn0mqfB+uOKSgoKCgomCbxzDPPVDvttFO14YYbVh/96Eer2WabraoNuepTn/pUVRtFKc0999xT1UZZWhf9VhsqKd1VV12VfofaAKxq56Sac845q9VXX73/6gTUxku10UYbVbXRnD61sVPVhlZVG4RVbUCnNLXxVc0666xVbVxWt99+e7qWY7fddqtmmWWW6rOf/WxVG27pWm1MVrUxk+rkUzsDVe3oVAcccEBVG80pTe3IVLXjkup+4IEHVnvuuWcqX3rXaoOouvrqq6vasKpqwzDVvX/9r2pjuFprrbXS753wr3/9K8mhNnwH5KONb3vb26ptttmmqg35/pRVdd9991Wf//znU5ra6E75q+/ee+9d1UZzSqMe2i+vz3zmM6ktka/vRRddtDr55JOTTGuDuKqN43S9dgars846a0CetSNbzT777NUWW2xRbb/99lXtWFa1Q5DSk6N6KLM2rJMM5VEbjNW+++5bPfrooymPe++9t1p//fWrN7/5zdUll1ySrgVqA7qqHZjUZw899FC69qUvfalafPHFU18rc/7550/tJI83velN1Y033pjSQW3Upr5WvnrXDmGSmXr4+P+6665b7brrrtX73ve+ap111um/8xXUTlRqy1ZbbVXddttt/Vcnxl/+8pfUp2ussUZVO+NJDmRJXuq+8847T9RHoD1bb7119fa3v72qHZCk7+6pHcyk4zk+8pGPpHz0FTlK/853vjO1vTbUk65pz8c+9rHUrxdffHE188wzV8svv3x17rnnVrXDneQjjXuuuOKK6p///Gd/7lX1t7/9raqN9yQDadTFPSuuuGK6nmO//far1lxzzWrHHXdM9ZBe26V78sknU39Fe+iC37fccsuqdi77c+iO2mFM9xtn6uD/+nefffZJugLGQ+38pX6pHf4kL3KJNs4777ypPi+88EJKD+Sv3QsvvHBKI63+2WWXXaqFFlqoWmCBBZLs/v3vf/ff8QoefvjhNFdp03nnnZfGe0Bd6Kk5aZlllqlqBypdr53LJCNl6Vf3Km+77babqF633npr0j86Td5zzTVXahf9vv7666v3v//9Ve10Jr0mA/0uz8jXvFo7pKm/jz322Iny9n/zBjkaK3mfF7wC8+GvfvWraqaZZkr9Y56I8WosW0e+/e1vp78vuOCCpC/mOHOH+ZyczznnnDR+9JU5oxPMFZtsskkqa/fdd69qRzzNhb732muvNFfTGzpmnqWfxpF+NJ8F6Km0Sy21VPXDH/4wXfvd736XdIg+0AV6++yzz6Y5wLikW7WDntLK+2tf+1qad81t1157bbqmLur3rne9K61jAb+vt956afyEjn/lK1+p3vGOdyS9p8d/+tOf0ueuu+5K43HllVfuuK5Zy2+++eak9+ZnbfjDH/6Q2n3CCSekehmj2mMcwPe+972BuUC7yPLTn/50qsMXv/jFlCbgd9esCTvssEMqS9533HFHtfHGG1dvectb0hoHxsXaa6+d5l5rE3vF2n7ZZZcNrLk+oQNPP/10ddxxx6X6HXTQQaneZH/66aen+VVa8m5Cvsa238ky1sBueOqpp9L8L99jjjkm6ckjjzxSffOb36xWWmmllJe55brrrktzUcBcTBf9zo46++yzJ1qDzHXWFHO39ULd1MeaTY/J2dpPh+CMM85IeR1yyCGpj5944olkJ7l2+eWXpzT60JxkHdLv5G3Olud8882X0pKLvofNN988XWND0MUHHnggjacjjzwyyZYekDUYk9q52WabDawDvrXRePzyl79cPfbYY6kdp556arXIIoukcdtcd5swpsyp1n5jjN7ASSedlOplLSEXbaY77Ci6ac1RVicYn/Rf+8zh5G/N10b6aHyQKR2Gm266KemxdcZYymGcGXerrbZa+lseK6ywQtIJdYo1S/uPOuqoVOa4ceMG5Gwtuuaaa6oFF1wwzRd0SntWWWWVlMfxxx+fdEpdtIvdQNbs8W9961spD3Vna3zyk5/suJazmdn3yrcu//SnP01lFyQW+0Fy6f+kt6cUIrCgoKCgYLoAA4OTw7BgKFx55ZXJoA3HhgHGSUaIMYiAs4HkYswx7KATEchJYRgx3Bi48makMQ4ZtMg8ZAcn6Atf+EIiGRhGAY4g44rhxjAKQ4cjxIhj8MqPwyDd4YcfngiKE088MRlUL774YiKxgvjg2IN6ICK1IQwwCGNQeuSkPDpBmYw6bWZgczrCWEUwKY9xyuBlFHIwOP4chSAqkQjIIiRVGJl33nlnIuXcz6ENJ+zrX/96tdxyy6XrjHHyBEad+8mTgwTaEY6Pvvvxj3+c2ozM0R+uc1Y5UJxMhjsnjuw4pwxYRCGHQLrINxD5MMbVD/Qlw53s5IVABvVTHpIqdIh+cTyWXnrp1C5AXnJwOKD0jvH6y1/+MuklB0h+YUCTKYKX7BjynYgU/cGAVyd1O/jggwcMfMQw52/TTTcduHb33XcnElCfcp7on7r6nbPOYP/GN76R0gK5axvnnGOEeCA79SY7ZCKiE+TDYdZG99CZ0JcLL7wwtRsJEbqh/XSQ4Y9UQnbKm74z5pdddtkB2QEnDelkrCHjgljQJs40xywcZvquHdpPPoM5ZfRcPfQrh5ATwRHlYHO+EKHar384n8amNiLag5zmuOhz6UNnQibyRnrTW7rOuUSayGOxxRbrSAQCoscYNo/FOAZt4ujqN78FkCN0gWNGxvLVDteRG6FLxiHyCbFEJ+ix9qkfQoUDSH+DcDLGjM+555476SoZmROlUT/zXAAZoE6uS1PQGfqRk2sdsk6Zn4FeIIjGjx+f/kYEGp902gMQcy390X/6JcZ4N+hfczYixtwSZL6/XQ/n2RhVD7//4Ac/GFgvgT4Zh+oXRAwYB8gsdXKfeoUDn5PEQC8RSIiUSO9j7jBX5JDWvCadj3kNQeJBHqLJuqAs7TDOzFmdHpzkMK8iAqN839YS15E+/ka6gfnG33vssUeSs485S18cffTRKU0O8vrRj36U6hP5qyfCxTgLmH8RIUHcSCMtsubQQw9Na7vryPRYb6xzCBRzst+saca78ebhk7WkCfWNuVxevYCuWLPkGXXzQWRaC31c94AmHpYF2CF+U0dzXk7K6E+6HOt36Ik5nN0U94bes2P8rd/ZK3STrrpmbgVzljzDDmJnIQYRS9YEZJt5+dJLL03p2SrGFqIr7vGxtigv7CL1Ztuon4fJ1j3Qb+ZiY8R9oYO+kduxjncD8pTsjD15IF3JBowr9ody5et3BCNiOtJ0gvEpLzqFwHOvfHyb05GAuT3BRqPHbLF4OB7QHx5UWTeAbWxdtubka5bxyL5VhgdW0X7yQ8zqaw95g1xlJ4U+Rt3MJ9azU045Jf3tYYW50fjwt/rlYyeH8UaW5lB2h/7TRwWFCCwoKCgomI6BiGAgW/MYaDkYrxE5E0/+A4zXeFrLEGFUBBEYT0eBQ8YxRtjlxh9ygrHJaBLdBoxWZXHQ44mufJGTnGlOCAMNCaUcRlsY/wEGlDxEToQzztDlDDD+EEwBhqaIN4YmJ15ZHAIkIweFI9bNYOVwMD4ZcJ6a5yAfTgonERhhnBxGfE4uaicShePIYVIHBASjnHGI5AiIZmHsMXwZ+kEsMPLPPPPM1G7OBzz44IPpfm3jFOXgeEq7wQYbDBiewCB1/Ygjjkh6wajVf+rdiQgUTZATgfraRxsC2ohQ4cSqJzBMkSD6NYg16Ti+CJnc4OZQqoNIgDDy9a2IHMSAvuuEIAL1p7bkskfm0HmyRj7TLZEODG9GdhByAYQhx1qkS4BOkpn25RABwAmip6I6gL7RcQ4WwiKPsqR3IjrkFTpDhqLPkK3GQA6kmogo5GqQEIhA9eOYBsEICGZjFTmdR7pIQ8eR9cZwJyDlwmFqRlSZI5CXHCGRPfRXdB/d098RtQDKo1vyCQfVPKBfEJv5HGPccno41UjFbkSg+cO4oCMRJQPGBR1FRiIqwDdnVF/m5I2+IX+/kbV20DEPPNQXmZun5/AGERgyISeRQJx7RB8g0xELSClOWrTB2EKwi2oKcrygHfrCgwrEPAKAnMEcIeLTHCaNecR8hGw2/0prjIlAjYcmvYBOmw+Q8PTFt7/NqQFzBQLYdXNKTuSoC5300CqfX0Eeeb7qFuQJuDegDO3TBgSNe+iKuaIJdTampKO31i26Znybu12P8vzuAdlgUHdtiLLNYwhEhCadN07IGZA+1g/EmHJ9RMCTQy63HMhPfapeylDPPHoul4W5UJr4mGO0GREiDzJsEu3mE2u/fKP/1N881YR8RCMiPhEtvUIdySjaQE7mbw9h6IW60ZMmOWVeUCd1ifbmMFfq6zxfOixfMpdvrE/WGn+LfJQXvdEPbJ1c/+Spj+QXuqDu7BjjyzoQeVobrfH6laylp4fqHA92QPvJ3XV9YM7NoR7uVX/lGpP0ohfIWx9b392PkIv5U3+ZByJf/WysaPtgkIcHA+xBkZz0WD7aJ4/cRgDjjR6TCVnlsN6Y12N+sUbQMX1HLqHD6pX3W1z3TZ70QF+ELhgbIqGj79VN+8lDn+pHfRb97W/1y9f9HMY7ItJa6mFEwSuo1/dCBBYUFBQUTJ9g5CACbdPxRDkHJ55jy5luAycWkRdRRuP6o+NswwSGEMIDsdN0BhhAHAvlBnnFsEEieRKakzsMF09DP/e5z6W/kQdIsygXRLGJBkTsWL8RJGGcSYfcQSxElFQAqWMbKmOVgcjwRcwhjhjSufPfBMPOk3VkASM8EEYeMIwZrYgSZAxjOwcHkrEsApAjwtDTPhEPSKCcUEPWIO+QewzTMHrVkbGOxEC0yFM+yBgGb5NE8uQeeWP7Ve7AKpfsRHUgjPTZUIhA0QP625P23NGkY5wrBAmiDdS5SQQykN3vOqM3EBFf9CIMcQa1a3Stm2PBMI5tc570NyGiTptFOdAN/bP//vsn+YF+VWfbzETs6RcyCSDIREmIKMtJY7qx7bbbJtmJxAD9xVlHACGuguwOiBQQtRPp6aS0SPTcyQ0gdEUe6DfQ9yJcjcscdAhZbayK6GtGNUDT+cnBwRP5K8o2YGyI4LNlX5RBRBMDXVQvkQe50wjapo0RBUceZCS6p0m8crDMHSIDuxGBHGH9ox/zCCzzCYIdkaw/yNuDDREconKb0PfmL3lxtpAdIgHly0EM6GcyDyIw9I8jZ0zkUbJAdqJvkODR5xxn+ba1u2DoMOcay/TO/DOtI19jhotueQwl/17SDrW+w23fcOttDbY+WftzYnY0Mdw2TYsYiSxGKkfrCBLQes5m7Ya2soZa/qTu9ygvL9e6o80eirKdCl5BvQ5PRASWl4UUFBQUFExXsBY6CP1/soPY4eGHH04H388zzzzpQP7a+U0vXPjFL36RDmt+7Wtfm142UjvMKX3t4KfvV/Uf3H3PPfek3x087QUC7r3jjjvSvbfcckt6WcKzzz6bDtivjZb0drMVV1wx5acMeP7559Oh/DPMMEM66B3e//739336059Of996663pMH4HqB9++OHpMGTlK9P3hHV+Qhtf/epX/8cBy//X/3IB35G2F7z00kvp8G7lzDbbbBO95TbkAK9//evTAeva4dBmabU1oI61A5LervfnP/954MUk6kK+8g+oo3vd47coxzVyhr///e/p5RKBN77xjf9xOLp8XFO3aD/UBnL6/utf/5oO2M/b0QuizjPNNNNAfcD1f/zjHyn/ocg4sPDCC/ctuOCCSSfoI5DpH/7wh3TwOrl2gvLIZ+65505vqmxi1llnTd9PP/10Srv88sunNxqS429/+9v0go6DDjqozwsv4sUa2hhwT8hyKPiv//qvifqFPoXMQj/UydiQt7bfddddaQz5PPDAhLdi6uv7sheeGMPGct6vs8wyS98666yT8vriF7/Yd8ghh6SD0uVprP3tb38bOKy+Ce0j+x122KFvrbXWSvdccskl6a2exxxzTHqhCl0hk+bYarZRncgPoo107ZFHHklvxjTGc+ibN7zhDQNpO2H22WdPB8Rr+7XXXpteFkQu5hj6Mtdcc6W3purTe++9N70cwHXzU8iTDO+///6kI9KQifqDcfC/wzhYPer9nve8J5WvHPOdvM2BM844Y3qDpzmhYOSgq3Qsn3umVQx1bm5DtzyGkn8vaYda3+G2b6j1fuyxx9ILYr797W+ncbnMMsuk+W4sMNw2TYsYiSxGQ47W23w96oS2soZa/qTu9yjPNxv7tttuSy98Y78sueSSSccLOqMQgQUFBQUF0x04rRypHJxpTrG3ay633HLpLXGLLbZYenMbEs4bRJExzzXeLBhAbCEIfvzjH6e3lrl30UUXTff6e5dddknplP3MM8+kN/Ctueaa6T6Osm/OM8d+/vnnT0ZMYN99901vhuNIIzm8iVBdEYHyy4mQgPY1SQXGEmPwj3/8Y7qnV6PNPeonv07lgd8QCkFKMkCbcoZIl5MPkXcbOl1XTt4G6drKc61TnZt5DAUh42aZ8kNyIkKGijnmmCORxIgseoGwYdTST3qJRO0GZYfh30Rc+9Of/pTqjCDbeuutk67TOQTgjjvumMiqrbbaKpFsQZiCvKPNQ4F7mjIC19RFeYg+OPDAA/s+8pGPJELUGPKZd95505tQEWXGDuR1yfNGqB1wwAGJ1DRO3Pe+970vjWPk3sUXX9yf8j8RejBu3LhUpnvWW2+9VIZxfcMNNyQiLuqaI+qSI+r41FNPpTEUY6ONJNZn7o86dIO6mVN+8pOfJJJY/hx8JJv5RhkIIuP8qquuSn3K4Q95vve9703XPOxwr7LzcofavzkQ1fqO3JWvfj//+c+TQ6beBaMD/dX2sKegoBMOPvjgvpVWWqnvqKOO6jvssMPSg8iCaR8xT1gXpmVY89nN22+/fd92222X3ubsAVRBZxQisKCgoKCgoAbnHsmyzTbbJIdfRJKni/FByIjI++xnP5sc5aazzJkW8bPCCiv03XTTTekexF58I3OQfEg9BAtSYIEFFkiGiieZoo+uvvrqFBWHmEEIIQy++93vJsJP9JZIHvkdeuihKeoryIQmqdAN0ub39eL0S6d9kBN4bcgJDcZnk9hADkgjz07k3JQGbWBEh9xGA53k/ra3vS0RKaIuRenRC+QXclAk2WDGvDqSe1sfxTVlIHZFlyK4jjvuuKTz1113Xd9+++2X0ihnKI5DL3rUCfQA0UnOHFT1QILG2DN+RPOJ1N14443TPaGPbVBvxNN5552X8kGYcX5FyZ100kl93/jGN/pT/id++MMf9n3rW99Kkas333xzuv/kk0/u+9CHPjQQ8TdcPXAfOSE/m5Fc4aj1krfIV4SfOUq0HzJPX6666qopIhCUg3xcdtll+84444w0/4Q8zWNIQHOaKEckcBu5ORzQU3OVCGLzmn7z0EJ9EbkFI4dx8rGPfSyRrV/96lf7rxYUdIdo75/+9Kdprt9ggw0GfahUMPXDmn/22Wf3ff3rX+9bd911+69Om2C7e+hEx/fYY49kQxd0RyECCwoKCgoKaogkQpAgCzjPCy20UIroiw8SzpYDW+w4YkFwheNuOxyjC5GH4HOPiKL4tt1OxBViBzj97lEOJxzZh0B0zfZkQAQiQWxHtEVYVKD8ONsQ0YlRl16Q1902TB9t6EZASDPffPOl+jQj3fL7tAmBgtxEdkibk0nID1uwEabIUBFMg5U9qaAOyCX1RcrkQKio+1Dk3AnRVrpGV9rarv9Fs9EHkajkLXqjuZ20CfVTf1FYSJgm4ho9olN0mr6vssoqSedFisXWY/3nt17ajCCz3VbZQ+1L6RFbyqU3trwutdRSiQyPsWf8qCtnxvY2aKtXXjZZkaN8RM+JEhBpaEscR6FTPZFrIhSVGfUwJkX70oMguYcK9yF36bxIzCbxhiA3nvPx0gnk9dGPfjTlKRLw8ssvT/eK9jOugG4ZiwhWBHLMST7S2ULtIQOS1Fb+buT+UKB8ctPWIFXpEtkPZ8txQTvI1zZsOj7UMVcw/YGOmMdETJnTzCG9zDUFUzesVSKx2W/TMvFLv62t1m0PnRx70bTjCv4TZQYoKCgoKCiowTnmWDmjj3OcQ8SNSMAvf/nLKaovJwLCCRNVY/ud3xF+ebSbbZ4inZzrhwiM+xEoHHoGi4geJCNHneMO0iE0bCNuEgfKufLKK9P/I5poKFBv+SI4EAq+fTqBwylSTf0RVAF1dL6baC3RZeorekqezlcTeRZALF100UWpHMSmdko3uUEWiBPONVIkzuYLiAwT2ZSfATdchL4oL4izptwZtGussUaSNbIGQWkbea53nSBPkYQIZCRQwJNyZLMz4+h5EHfkr/9y0MM4O64XYxqJhOQJIjyu9YLQQyQknbj00ksTUZdDW0SznHDCCQMkdJssXEM6kRlCD3EXQFBpM6KxG6GqL9QdsZbLD3kteo5u0IOhjjdEsmg9hK72kW9AH4juci3k1w3aYL5C6JqvkG2IVPLj4IP+oDNIYXkbezlsf95tt92SbptbRtNpMq6RryKP1A/pqL7qXTD66GVeKJi+UXSkYFpG0e/hoRCBBQUFBQXTJYKQCXhSvvrqqyciyIsBggwUHXT66aenaCpb79Zff/3kuLvfJ4gsTu5GG22UHHlbLRERQVrYiufswU022STlkRstttGJDuOw2wIqEiwiAjnn6oUo+eUvf5nInMiT82/LH+IC4SFaT77Rrmb7AlHvgDIQHwiOOAewDciPPffcM5FGyo7IPnk5fNyZLIgFv2un8wxtzRSxJDIQEEwnnnhiIgkQIlHfwera9nvzerd03eB3RBuiCIGJ/PnZz36WyDS6IBJNe/V/kwjsVmbzels6fee6fldWpEHqiKoKIgpBSQ96MXal0R4vj0D26CM455xzEjHr7D+RIbaWI9+kF+mqneCb/tJ7yLfgtrULkGJk47cgUelkW9o2IKKQWJtttlki/caPH5++lS0/BLx2OK+PHADR3lYf0XYf//jH0xZ8hDV9NmZsg0V6qadtw51kKaIAEYusi623gJR1xpZ2GTM5ydhWjyYQgR4W2JJHlxD/XiaEoLNNl44pqxciEMwZHiIYbwhEfelBRBB6CEFzFeJX/9reTM7qgWz1EMHWKZGSoieivzq1pe16WzpQB9vQtM28JBowIk0LCgoKCgoKJj8KEVhQUFBQMN2A48rh5aByiHMgBjbffPNEQIhkQchxpm2vQwAg8pBYSDP5cHDlk0cNbbjhhom08FIH93uxAMd+n332SRFNRxxxRNqil8PWYNs2gHNv2068lRVp4cxBzjqyCAnCsVcH5KJzz0T9iPRylhkgT5Ak2td01G0HRTipexB+QXwgDVZeeeVESLQBaYXEIAf/RyYhEmzn/MIXvpBICRGB2oDU0VbntDi3JbZWIkr32muvvmOPPTZFCKmfeqiTuuUkpP+7Rsb5dfdoo0+00Sf6onnuYN7mXB6RJ33wESXmrbxbbrllkoFoK+3zchaHTutPpEvkoWzEivybUJbfcx1TN+n9FlAe8hUBjZzydtyAsskNyWYrOJ3ohQjUfiQsvROFKh+yp9NeoiGyNQ7QRpjtvffeSa/1GcLZYfKgT+mqSE/ny0GMnbwNINLOfcg6uorkdc4f2Wi3Ty57iDxCTiLYnP+HBHQv/UCAii6j6+qjnoFO8rfFGYmLXFMneZCBtpCjqNxuZyW5f9ttt03ElbHnXsQWXaYXxhsCT9QhkHdzHgDtzdvo/8Yt4l9kIaJW9K/xgvRFnvubjtHNprzaYLwi8TyE8CKUnKimKyLxkNr0a//9909/a5d+dw/S1/wGxpP+hXy8gb/JWhvjN9/+1vZmXcmLPjkTUP38v2D00aYjvehNL2m6YaT3F4wczT4Yri6MNia3bkwLujmUvpwW2js1YFqVM4vSqcIPpr/6+h6qGzrhlOGCgoKCgoJpDJxxUWm26oq68zbRNoicQrwF8cKxFY0UBB2jwBuERekhCxF/Ac40B1sEEZLAB1Ei2iy2/DZh2ymyg5MuegYhk8O5aKJ+ROGpk3aI/kEgirbTpiWWWCL9rW0inxAf/kYCBRAYthRzzEWEaRciSl2VoX22/3Z7uyfiRaQUogWxgRBAtohIyklOMlJfUVlBIJAVOUTEozTIo2uvvTaRNLasxtZGBINybPVEkjnfBimGsBBRpY3S60N1uv766xPxIOoK4RGQDrmizbZmxpZO0VfeqKou7oly4+UGyiUfMlFnZbqGyEGiIJtEcfod8SYtIH1cpxvqp5/oAHIL9AmCD+iQCDZ9qO7O6otz1OSDXCWjnXfeOUXLDQayRLw6bw5x6RNvhUVokQEiOeB66Ev0kfaQh3TqhkRFVImYRCYqQz7akBOTiCLRn14SgVimR2SNoNZ3ZBRElTaREZ13no9xEdt11QOhTB/drwz50e84/w7ovDR0T/9IJ9+ok4g7bY/+9pu+oKMxjjuBbnggIH8y8nGGKIJTZKFoSX+rk76Tlv4g6vM26l9EXJwzGOOavtIH+aifcaSvlUe+ccZeLt82mKOMXbL3QEGfRXtz0Gd9HL9pj/QRXQkRNalfRC0rH7TDFnHtUE/9GG9vNgcYp8aEtkV96bt8kKbmNIfV06nB2lPwCvRrEMahU9YWxC1Smi6DORZ5Lh2SH4Geg26Yg71Rk47utNNOiXDOYQ4QIeojktZ40tfdoExkuLd8m9NyErpgcJgDjCkPN4yfHXbYYaK1uhtinjN/XHDBBX277LJLmtP8LdpXv8g3dGRS4/jjj08Pj8yXHv61zUnDgXlL+3w8rGEXWG+ME2uPF+fE2toLrLHWVeuPenoo2gnmNOuSB6FbbLFF2tUQNsNYwDrgoZV5eLXVVvuPMZvDC7DYSvTIw7TBxm7B4LC+eamYeZVuWMumBdTzxkP1V3B9c/vHH2hOnwfryaWgoKCgoGC6wMsvv9z/vwlo/t1Ep9/j+mD3t6HtnvzaUPLslnawcnIMpczhYjhl9HpPpBtK+4ZSn6GkrR2I/v+9gl7uv/fee6tZZpml2meffaraweu/2h3PPvtstd5661WLLLJIVTss/VdHB0Np83DQS/6RplvaoeTThl7uHy7GMu9O6KWtbWlGWtdx48ZVCy+8cLXbbrv1XynoFbfddlu17bbbVksuuWS1zjrrVGuvvXb6Xnnllava2a8222yz6sYbb0xpH3rooWrXXXdNftxXvvKVdC3HH/7wh2rfffcNP68688wz+395BT/72c+q9ddfv3rNa15TXXXVVf1XO+P++++vttxyy2rxxRev7rvvvuqll17q/6WgV7zwwgupDzfaaKPqtNNOq1588cX+X3qDfj/66KOTPvz5z39O16wTp59+erXmmmtW99xzT7o2OXDyySdXO+20U/XNb36zdf0bLv75z39W++23X9Jj7XzuueeqRx99tDrhhBPS+Hj44Yf7U/YGMt98882rAw44oLrzzjv7r7bj3//+d3XSSSelssn9iSee6P9lbPD4449Xc8wxRxpjF198cf/VdpxyyilJ3hdeeGEZi6OEZ555Jo3Lrbfeurriiiv6r079qPVX8F+sB3ONDkVfUFBQUFAwFaIZoTJYxEqn3+P6YPe3oe2e/NpQ8uyWdrBycgylzOFiOGX0ek+kG0r7hlKfoaRti4bodP/LL7+cotGcT+elKqIQRJuK5usF7Dx5+I5tnqOFobR5OOgl/0jTLe1Q8mlDL/cPF2OZdyf00ta2NMOpqygn+ivy2JmUIkdtfy/oHSJRRNl54zLZRYSXbxHMtnibG5zjedttt6UIKEcXiCYT7S1CKocoMZGmojhB9J8o3xyiQfWd8hyJ0A3mlkMOOSTl4WgK6UsE0tAhAlrEtoi+HXfcseezQQP0wRmwdhtENKZ1QmShM0FFyk/w+yctlLnrrrv2nXrqqem4kdGKBgR6JhqfrHzsjLCTYPfdd0/yyKPde4E8nGMs8k7Udjdohz4zL8b3WEJ5ogHtEOgWbUvedgyQt6NpylgcOcjULgbjUjS7ozUmx1iaFChEYEFBQUFBQUHBFADbLG37s+3oS1/6Ujpv0pl1QwEiEIHou6BgUsJWb0SEbWy2DW+66f9v7z7AJSmqv48PZiQIiERBEJGsZAlKzsG/RAlLFhB4iLJEwV1yziBJJKNIkrAgSUSUJCLwKiAoKAZykiQC/c6n9p61t525e+/l7i6w5/s8s3enp7rCqeruql+fqhpS1llM+oZp8cQ963Ka+mjzpSamdBMDCR+m6sMUUEsTEGHtdl0nNj2yNitB4U9/+lOZsl7Hd8tZmBpJaOmGqZmmIErX8gtZt+MPU/FjOv57SfwZmwLZYIqK/UXaY1v8GwjvxTy935mQbJpCYJIkSZIkyXsAAzubd9j8ZcSIEa3VVltt1JqBfcE6UYccckjxcrCmZZKMSwhSNqThzWaNRoJ20neI9zzzeDoRHmJNyTrWXOSpYr2yddddtxzjDUh85dlX33AIhD/rnlr3zz2BZ4u1P+tYz5EnIg/OTmkGBMWzzz67rC9bX4swvGV4H1qvzrqf1oy1dqCNaZriZCciDmtnEhi1JefbfMgaaPvss0+5txE2B4O6h8+OO+5YRNBY51bahx122P8IptY7Jc5a+1U4614qX3ODLevuEl7ZXFgf69lZc8zab4i1UFdfffXWscceO5oHt2tI2eXDRzrCQL7ZgU3k57rrrivef9Y1VveOe3lEiCdoqGueYjwP/aYNRDmtJ2dtvSBsYt1Jm2TxkrNeMI/Tk046qdQBb9Bf/epXJVw3bAZm7T0ei+K0Vqtzra2nrVkLV7zyYR1BdtDumxx55JFlDV82sDaml2PW6iV6K5t2r47Yw/p41gLWPj03bVZmfcwmvG3tnM9eXpgpG49C67zW4dEcdeCv87TvECOlrVzxss6anoEyC7vTTjuVzcdcg9KCdYZ57xH0ld9H25OngXrx8w720sVz3z2EHWxO5xgvYR5t7CgtdlLn2l9vRFsg/Ksv9wZthgewNWTd392nEGGhbNbO1Saj7R5++OHlJWcdLzzkR5i4lrTTCFeP0+Zefhdem7QxFvuiHo6ntLqItLUZ3qnNewabsLl0fVyfNt6y7nDUk2vYNbfeeusVj2ztjc2sFWgtyosuuqjcp9iFTVxL+m1B/UUs+wsjP+x/6aWXlvvknnvuWda2Hp94hWA14F3Kt1brxfYFPnJ14CRJkiRJkmScYZBhl1WdXhub9HcKkvPtQmtzDVMBdZInpLfbyfiFiGQTFYN80/RMvcs22HdiuqOBpk1oCG9savf5wDXu2nZ/iM0KeOoRG3j1uX/EJjAGtT/84Q/LwJeQYXBKICKk2JwGpg0Tsgg0w4cPL1NNu0FosoO+Da0MiGNTJvVro5nTTjuteCoajBuI252cKCFNg+De4haHTaMICYRLO34boPNyJA6G+ERkqNtjoEjPYJ+tTbnWXgl3pprysCMMGfgTCnhJKrsNOOSDeEUMlQ/HDeYJse67xCEiARHMMYKPOhGXlzum74pTPd91111F7HJeTKE33frGG28s00IJ6dJRN48++mipPwIs0Va6bMumlo+woYT6Jlr42OFfGxHO7vFEDsKYvIjTxkvsTTyWz9icSF2deOKJxebqkfDiGlZuAhKhhvihbrqhDol7NuHQzthZO7zkkktKntmYDTzflM3GIp55MbWXrYgw0ouNpvwub2wD5ZUP14nNQtiWQM422iCRlFdtfQMWdWMzHPkhZrEPoVl6sdmaa+n73/9+EbrUu7QJUK4voisbEsaI3WxH1JEegbW+yZop+oRXGzURi9WxdAmMRFkbQglPIGLfG264oVzXpvp7ocfO5557bvm/vAnXjVNPPbXYiv0ITa4ZgqjrWpm1U9eje4l7AXsra28bq2gLligxNda1rS2qA+3N5lE2n3K+csXUZWKxOvbdtHe/ywsx0X1GOdzjbErkutMWhNMWCMHqjHCtjbu3EX0J8q5P5RdWu2VT50rb84b9XINsa6M01yfhUxnEp+27RtyPlJ29XN/Eee1bG3Gd2LzH9SpOdes6vuaaa0pdu6fKo2nYcW9wLbmvqSN5ct/SXlxL7iHESiK164z9pefFrmvj8ssvL8Kv4z7jivY9/sX2n9D6jvdPbhaSJEmSJEmSJEkyHrGBwSqrrFLGZe2BbNnE45ZbbikbiLQH3x03gWgPUMtGAXPPPXfZNCBoD8Cr1VdfvWoPgsv39gC2Wnrppat11123fEd7UFo2IbGxS2+0B77VFVdcUfJ1/PHHl40a6thwYYYZZqjWXnvtniNV2bjghz/84ahzXnjhhZ5f/hdh2wP4skHCMccc03O0qq699tqyYYI42EKZBgubMHzkIx8pm63YdCKwUcCcc85ZPrFRwGmnnVbNMsssZeOWOsq34IILVhdeeGHZUOLKK6+s2gP+kmc2C+6+++6yidNRRx1VPfvss+U3m2lMMcUU1fbbb1/K77j8SOPhhx/uOXOkDdZbb71qyJAhPUdGpvuVr3ylbDYSPPjgg9UOO+xQbBWbyajzmWaaqRzbZZddqqeffrocx6qrrlp94QtfKHUT2Nxnsskmq77zne/0HBkZrw1IxKH9yE9v2OiG7Q466KCyWYhNPDbeeONyvry89NJLJRwb2FjEcRtwvPbaa8UOv/rVr6qpp566nPPUU0+VsJB/YaeaaqpSfue7Hmz48aEPfajY7OWXX6523XXX8t2mNoGwP/vZz6rpppuu2mqrrcp3143vNly5+eabS7h77723mm222aqVVlqpbLQTyJ+0P/GJT1QnnHBCKcPjjz9e7bTTTuV4nI933nmnbKLDVvPMM8+oNmvzCfZeaKGFyvdAPPPNN1+xjWsMTz75ZDXvvPNWK6ywQvXTn/60HOvGtttuW80xxxzV8OHDi/2eeOKJYhP5ck0+17OZjPKecsop5bi6aV7Ddd58882yAYvrsbnx2OWXX17iUPZHHnmkHLO5mWPuJdpc4L61wQYbVCuvvHL1pz/9qdSXdivem266qSfUSBvstttu1eyzzz7q/LPPPrvEufvuu1fPPPNMOQZ2tJGatg72/sY3vlGuLxunBNrOPvvsUzZdivvm/vvvX6459Rm8+uqr5frWZqNt2wzGdTnzzDOX9MBeM844Y8mT69F9AmzuHqJdsq82CHEK694Y9z6/aW+OL7HEEsWW45J2urlZSJIkSZIkSZIkyXsJ3jSmuJkOZ9zGw4ZXFS8ZXjkbb7xxOY74y8OPVw0PGB4/PHbAE4YXEI8v8F7hkcPD54EHHijHeMwgvAi7wdOKxwt4vMQUYnngiWhdQ946vApjeh2vGFPuTH/lYXbHHXeU4014x5layTtMGa0zGTif1xaivIMBDztebvJoU4vwMuR1xwuN51O9zDybeNKZdljH1E9rY/LwUg9sL06eQbyKAvVnEx1TCHl11sviO28j3m28lnhS+RvwfjvjjDOKd1Tw+uuvF++1N998c7R0miiP+Hk7qgce44Hpvzynoi2wv7rkyTd06NBReeSNZRqjtiO+gSC/PEh5G4YHGY9A09v91W55ebEzTzjtmScdr6uAh58px+LqhLzxqlNPrgUefDziwL4803ia8SSUZr0O1J14Ta/lscjDjx0C300hZu/+2kBewHMQddtCnK5RHmSmDg8GyqKueekpK3i+sbe2ZUq1jYM64fp1vbpGeH7GkgJR7rhW3EdMdefpeN5555Vj6si020C5eNbx2BQvb0jXiLZYX2NUmzfFWZw8G4X3kXd2tyRCwPNTeNOL455i+QGefDxuA23HFHHXedyvtAPXA2/M2DSJ56d7jHshj0BxCdMJdcWL0JRh9wm43t23ePbxOHRdupZ4/GqP1n12z4TymCot//IyvkkhMEmSJEk6UO+oBZ2OJUlfqLedbEdJknSCaECsOPnkk4sIZbBr+mhMAzZ9zhQ9g0vT0WAgStwwMDUl0QAe1157bRGJ5p9//vI9phS7/xAJQRwhGpj+1humRJp2BwNuaUJcBr/EPAKAwXD8BqKB6Yqm3vl0wrnyQagwZbG+YYm4DJqJSP4/WPdOYoN16whQpsCyuzX8YmkF4gGbR3oEAnYixhH56mUhGoQAIa/iML2UmEXMqCNu9VQXk/yfQCBPRCh1T5w0LTOQF78NBGVTD6YwNpH3qC/tSRnVAXuHgOWvcinjQMVA5zhX2yG6NZEGgZAIw/adpq4S+Bzrln4cZ3ft0HRbU1Jhqq1pvOxP/GzCDkSe2267rdjKNVZH3cjTQNqfc+TNdF3xm7atvKaaE4h9TG9GJ9sMhL7Yu5vY5bgXA+xHvCRisY01/PzftGrni9df9wYCpuuiLtzWiWvEPYR9XU/dcP2YFkxgJLSH8FjHNGGCpvuhPLCh+5B1KNm3TqQNAiC7EBOFDRE80D7cJ7u1MXVJlOy0zEHY1PXkHuxFgunAIXzD/90n3eMIhuObFAKTJEmSpI2OhzeXFgP3Ns9D3Zo0+++/f3mrqEPp2GCjs2Btk7322qsMLt4LnYNk8NF2rHVz1VVXjZV2lCTJB4cQIwh0Fv23/p6PjSQ8M3hNEUzq8NwiKBHVeOp4fhmUWuMs4OFDiDKAho0hQDzpDd48BDsYSNfhWcTLhxeRwfWGG25YRAPei7yJrA8nT56xnQgPGvGH504dA3PeWcrSbYDeHwzmiY6EDB5gxAYbEFi3zCCdyEpwqm/eYH0zXnE8FHkAKqcy8vCzBl+ILexIZLD5g3qyWYH/C2+35xBT64KS/7Ov9cOOOeaYsoEFzyjrOvI8YkfHHQvq5/dGhFNnnYQfXlHhhaYtEOLqQmygXakD9TPQOvDcC9ExEJfj2g+xTn7lSR6kWUcZfITprfzEbt5m1nyLjSLYTht0PXVab08e5EXa0m3agIBTX2+wv4RAZCMlXo2uEesgEiW1t7j+BqN912naO+zG3uER14QtXHNsZk1QbZB3Jo9FIpv2HHUgfuKxFxCEubro1UTdCaetdxKl68ifFyE8jXkxus5cb+zm/zylefDxYMWWW25ZNuAg+F188cXF29V9kzchATjyxbvWhjfug9bSdO1vuummxQtZ/18bRG/ty7XetCubEUt5tTrXvc4nPAHrOJdgyga9pTMuSCEwSZIkSdp4+8iDwi5w8RbZQMCD3ScGQYONAZuFg70dNqDSSUo+WOjs8TwxICYGJkmSjIkYJPLqMQA3fY2YZIBLZOIBU58WasqagadF/m1uYFDLk8mgNyAK8mix2L9pmEQg3mb9WbC+OXglHpnmJr2YcugZ6v+eq0Q1XkThmdgJz71ug2KDeNOOOwlZA8Gg3fPcSxnCKjt6xhOIbNZhQwnTqAkckSfpm65N9FMWg3nCmWc3sYTnH88oIquNToh4W2+9dREmeF/yBONNSMBlr6aXFjFUvsQtT6ZYqitTW21YYEqtF4amD0PYbvbqBIGpGV4cyqgPAmE6hQvYQF30J90mTaFLHnyIUuwX37WluhCLvqZLZDFVk+28XGV/0zS1MZ5unTwCA2nLB7vUkXZ/yi2e+l/tzfRZ/UttgahGdCYuayumbmOwhcBO8clT2LsTyum6JVTybGVHwhwRzlTj3XbbrYRjT3ERwNxLxpR3vwvXtG0n5E1Y6RIP457ir+uOcGp36LineGmy3XbblfujzVzcFwn2559/fplybFq+fBKzXZdevBM4CZ6WJSAWCqd/pvxNoa+OcjTLyg6uYenGvUyYbu3GfZrYPCabjW1SCEySJEmSNjrm3miGp4CHuc6ZjhCRLqZUDTY6HN4MGkDoZA/WYCd576CDyNvEYGRstKEkSd7/eOYQiQyACQchItTxjOARQ5QxWA4PFhCOPEuIfKa8mb5myrDBbmBqnHPdi6yvJQ6D45h63A3PqfAElM864alFKOMVyIvHh+BhN09CFtEtdsZtIm7PV89eg/Um0lPOwbx3Egkuu+yyYk8vANnCPdoUQxArOtmfkGTtOeVk51i3jzgb061B/BTfrbfeWmzt/+xObLBOWtPbrZ4WcYMgabdR9uMJqm9it1O75rIDW/UmVvQV6UbaREvtoFMdQFtp1v1goDz6PfLhr7IRf5prH0o7BNO6vZq4Bgi5ykJwY0f1SwC0xmNThA3EqV5iWmqdSLuOfEebbOYnRCDH/Z8nKFHKMbv5ujaIyNbQI5h3E+XGFuzcra+pnPLIZnYH1wbld6eddirXS1OM1g55ihJuxyRsEb+c062NBeL2AoQ3oGvIp35fcU+xOzXvyoBHrXsjr0t5dp3yZOQZ6rqLF/zKrVw8AF3HdvHllUkQNH3bvSHudX0l6lrc/k+MNr2+W72ylTbVbDfjmhxtJEmSJEkbHZzBQCcgqP+/G/UwOhGDlY9xTV/KOiYGI45OjK146/SWhjrVAfa3vx3MJEkmDEyP5Y1mTT0D3064fxhgut8Qh7xACqxhxtvP+lSm/hJDCGx1eAgSRAxEDZgNtuseg90QL1HRwJVQEvc733kiEldMJWx6+/A24zFH8LDhRSeUyZphBs2dlseIdeOIB4MhfoHYSlxkn6Z4wQtJWt2Ekjq8/3hqiq83MUf5TUP0HIjpwX2FNyhBg22dK29EXmLDYD3bxMPLSl1oP00Rzu8EGOXsJqS9WwgjRDzTsE0LJeLV8Z2Y05d6IcRaR45nLMFXmaxhJ/5OSJsASejldRZTigN259VfF27YJNpOs11q97ExhTC86oj7xMn6NQu/Ez4xvoUhKJf8eIHQac0/3sgBu2mLrl+Cd2+bnej/qINYtqA3ePhZE5OgV3/ZEfD+W3755YuHYjesKenlA3Ff/XXbnMO9zXRnIjFPSeXrSxvrhvuXe7F6ds0065TIzKuRHd5NOoNBCoFJkiTJBIeBjJ27ePxZKNw0ElN2dILjoa1jZ00ZUzesE6gT6jcDqKuvvrqsQaLT6Fzr0ZjeofMkTHTO/Z+3gbePOqU+OrkGRgYb0BGIzqJOqw6/MOKVhgFhpw6MhcQj/xGvxc/rHXgDS+U65JBDym6OpkJEXiNOO1Ta8VA8OkxHHXVU8Trg3XHTTTf9z+CGLXTmLIIsXesheZPa7OzUCXtI0xtX6zFFGQ2kjj/++NJRC/t6E21NJcfrZdfp5FnCRuxqQGTwaQqLMrKJdWLYZamllioLrpv2Vc+bNaF4cQirLNaMUW51ZB2mIPIMeeOhodzsJH72jEX5IQ0Laxu0GWBbz0a8pqnIh2ld3vyrD/Wq0wxeJDvuuGOJl03ZRadUvdfzkCTJBxvTxXj1ee64v/B+aUIUc58yUPb8ISwFRK0Q+Xj0EAybQiDPHdOAHRfGYL+5MUInpGMRf/ckz6nYjdV9j3BJDORJs/vuu5fjgSl5POp5HdbXKqxDIDBNkkcaLzvPiCC8ecZ0L+z0e2/nsA2Rwz1ZeQLnWNfPJi1sFfb1jHFP54VUx2BeuZVPnLyQrPHnGVNPX916LhDRiLF19DXUmXhMd/Tci/4BPIOJUPoIPDoJVsQG8euzxDpk+hG9lbkbcQ7xgngsLVNYA30ffQYiifquP08HE0IZr0lrIhKUrOGmDxNYWsNzu+lN2Ql1t+qqq5Yp37y+CJjWd2yKcAF7Okfa0ceLzXjg2e6601bZWV9EXOoD+kAhCrKPKeSe8eJU59q+fBM4Y31OKCfPNH0uRNkGUo+DhfJpC2xCEK33AdnStFrIKzu4jthN+fVvYt0+qFN9bdcEzzt9H/ccHn3RB4Jz2dgO6WzvpYO+qvuHzXPq14O+0cUXX1zyJwxbuTZNp3e/qEM41sdSHuXSrvU/eYnW0U7057Q/G4Yo10CRL+3CPU2749EbNtSf1d9jI9fx+IZ87e6xS/nWar04bNiw/13VMEmSJEk+AOhsEAGtt2OQZSqBt4Hxpt10Kh17iwcblNxzzz2l4+/tnU6lgRBxTIfQw965OkE6GDpzfrfOUAwedGh0XHVmdbB1HE2rsMixvzoKxCxvDXk8GOTx8jCg0IHSWeAhYXAXgwfhdba85RbeW0+dl1gPx9tGb2flQYfe9BNinzLquInb23KDP+uimKZEPDQw9Ds76KTZMY5Q5y2p4zo0bKFzLm/O16HzZpfN2KvT22PoGBtEWH/FAMnAxWL48qg81lcKjxPoIOpI60R7o2uwA52zK6+8srwF5mHBfrH2njhi0KCM4g6bsp1jIAQqt8G2sqoTHT828PZZ3mJRdHVskCg9nU/5kG9vwAmMOvXsptzKyDYGcTqfzhdO/OpHWuwkfnlnWzaVH/bWboTVqVUmg0Lh2GVsDbySJHnv4P7iGeLe5f7kHuAe4d7jGeEFiYG4QauXIQbBnmF1CFvxbDCtzgsR96I6hA73L883LyCIT+4zvUGsMpj1THO/c79y3wShw70r7qHuc/LvpQ2Bw2/ENfc8ZXRf9SzxvPIMcU8Uh7LIv2es/Cs/YU1enWMw7+UTL0bCwHnnnVfuz8rnHuveSbyRR8/s3jwdeYaxg2cNDzDPfgKN/IpTfpTXs52I4Z7sN+F5KOk/EAuJF863yRhB1POXmOl55Jns+WjNRuUgUnhRpF7UsXLZLdZzz9qAnpHEEuIHYclLLs8wzzfPlHipxKuMjZVVPohJ2o38spnzvUjzbJI3zxh1xnZ1EVJ7kldl3GqrrcpzRtxsL//ilUf/F6/8eTYSoPVnukGkISDphxB25FU/hA2tM6fdhAedejziiCNKXr0IE7/6VZYon7KznToiSsqH/hjxmb2JOvLJSyz6IMokHn0fz17HiZn6AfE81aZsBKd9uk60L3kj1hCF1IWXu+qZTeVDfnmiEdM936UjX8orjD6Ba0A/0/+1ae2H3dlBOLZkW3/ZVnuTruuBYOi6Vn7L0uh7sXc3ER02ztBX1I60QfWnXYrXVFl9lrA323lpys7ag75gE/ZxTcqrMmiHysgO2guPOYIo29h8Rbryr19IdFMutlJ38qbuXOdLL710qTM2YR9l1z61dW3GNeK6ky/h1BU76B/pM6t75+hTu7a9hFZeyJv6ivy5X+pv+qt+tQ19VmVyTN60R/cpcUrDfYSgKZ/SJdy7ft0jvaB1vzjooINKW9Je6mtNundI3/1Nn5X9pKvO3QfZUHrilKb7kzbhnthb3Q42w4cP5ykQWt/x/vGqiOzs81j7JpokSZIkH0janaCq3bmq2h2Mavvtt+85WlXtAUy16aablmdhu5NStTvI5Xj7oV0tvvjiVbvjV7U7hlW7I1LOE67deSlh8Oabb1btzlCJo93pL8faA7iq3Tmv2gOmqj0wKcfQ7rBWW2yxRdV++FftzlXV7qxVW2+9dYmz3bGs/vnPf5Zw7Y5IdcIJJ5TjBx54YPX6669Xb7/9dtXuZFXtQU/V7ghX7UFTCYt2R6laZ511Svh2J6cca3ekq2222aYc23XXXUv+g/YAo5p77rmrhRdeuOQpaHcUSvh2B7c6++yzi83aHeaq3UkrxzfZZJNii+DQQw+t2h3+asiQISVcN+R7gw02qNodyKrdIeo5WlXtjmCx3Q477FDK0O5MVu2BbNXubBV7Sj9g5+OOO67krT2QLDZqD2arNddcs+St3WGr2oPmntBVtc8++1TtAW7VHnz1HKmq/fffv9hPPbNru3NXjquLduezag9wqnbHrRxTh9/5zneqdie21FG7g12OY7fddqvag7lq8803L+Fw0kknlXy0O7NVu+NXjgXs1O68lviCww47rGoPKKr24K7nSFXq+PTTT69mnXXWqj14qtoDj55fkiSZUDj66KOr2Wabrdy/PK983IcWXXTR6qabbuoJVVXvvPNOz/9G4r6+1lprlfuY51fzd7jnit+z6bTTTivPv77w3HPPVVtttVW14oorVhdeeGHP0f/mwbPMPf6zn/1seZa5x7YH0NXvf//78nvgWea+t/baa492v4bnjOeB8jp/o402qnbZZZeqPYgvz572gLuEU4Yll1yypBf2cO+89NJLy71z2WWXLcd646mnnqq+973vlbjl91Of+lR5Ll977bXVueeeW6288srVCius0BO6Ks9xfQF14vnUHuiXvA4bNqwnxEjag/xqqaWWqmaYYYYS1vPmc5/7XHkexfP91VdfrUaMGFGev873bMOTTz5ZbbbZZqWupeHj/543zz//fAmDl156qTrzzDNLGux0/PHHV3feeWd18MEHl7r/zW9+U8Ldf//91XLLLVftuOOO1X333VeOBT/+8Y9Ln8EzrN5O/vznPxfbTj/99CVtZWYnzy/PWvnujX333bf0T/S11Mk//vGP8nxfZpllSh484wN14Lnr93qfCvvtt98oOyijZ/9RRx1VwqvnN954o3rkkUeqPffcs9Sb/zfZbrvtqhlnnLE8v5s4Xzn1M1w3ddhTe9AOJ5lkklL+H/zgByWdc845p3rmmWdKOP2Hiy++uFpiiSVKe/BRJ/qBO+20U7X66qtXDz30ULGvvswRRxxR2pp4hV1kkUVK30BfzbW98847l+vINbnGGmuUuqlf753Qp1lllVWqk08+udhbG1Lf2qDrJdoWnn322WqBBRYodtF36g3p6jvFPUh/R3/ylltuqQ455JDq85//fLl/1FEW11+cM+mkk5b6ad5jXPeui3ob1z6iL1VHHakL4fSpxau/1kTa0os4tRn2v/7663tCjOTnP/95adviEk49qNcrr7yy3Jvw9NNPl76wPF100UXlmGt2scUWq7bccstRY4TgmmuuqdZdd93SzrT3Oup4iimmKGXQVz7//PPLPVJ9S3Nc0u6felte+qntT3EXTyEwSZIkmSDwgDYAMaC47bbbeo6OhPjkwayzE2JeXQjUOdZZMxAycNDZr6MD5piOjE6PgdbHPvax/xkk6BD66IQ+9thjRfwioumMGFzVxSadTR0kHQ9hxauDpxOhQ1xH2L322qsIbYQknZaHH354lMio4xwdcGnrZOso6tDV0Tlkn4kmmqg666yzyjlELYMT6erw1CFUbbzxxtXMM89cxL56p7POzTffXK233nplcFUXAtmC7QzslEHe+isE6uwpY70zL17xqTv1deONN5bjOs0zzTRTyYd0A+nolE088cTVHnvsUeImtH784x8vnWGDrDrEU510g4ToUBs8yMe3vvWt0URXg4UYcBrwBLvvvnsZsB5++OE9R0Yi784xIEghMEkmPNyb3Hs7fdwfuuE3L2R6C+d4xF+/B44J9yTPRsIKwaJJPe36p1M+HBe202/1OODZQVwYOnToaGKPcJ3i8IKn/sKlNzrZOewT8Qfdyte0YW/h6nn1/+b53c6t5yOo5z3ijmORTsTnE8cCYeO3Jo5F3PB8JpZ4Jv/6178ux7oR8fobRDrNPEAanX6LssTH9zhWL1/zWJ0oh7+diN/6k7a/dZphfcQn3mbcncI6Joz/18N3Or8Tzheuni/fxdfp3GY63fB7xBOfOC/KUU8Tcbz+aYaBOJrhxN2JZjifTnnvlHancnZK26dTWZxfPy5ctzgd7/SbY5FGMM8881RLL730qLHGuILWp4/a85kl1whMkiRJJhi445suYTptrO0SmBZiGmz7Id5zZHTanYEyxYI7Pzd/0wdMUWg/3Mvvpoj4zZSAN954o0x5sPh2ffoATLvwsT6IxZD9FbcpBaZrmHIRxHo0ppGY3mLaTnuAU6aK+QtTxUxTsNOgKc+mknjej3zm/xdpmXYB6ZlCYTqVaR11TPGV7zjfOaZxmPZiSpPpqnUmm2yyMgVIOUx5aA8We34ZHVNH5MF0DVM/TFcCWyij3+Snm/27oSymWVm/b+ra9Dbx+q6e2SR2uhNePVm/T7qBKdnW/lPeF154oUwNMh1GeWJNrTpsZCqTaWKmJUGapuCoR/U5JrQ35++3335l+o9pThBPtAdlS5JkwsK9yb2o08f9oRtxD+otnOMRf/0eOCbck9w3TZNzPzW1NPC8qKdd/3TKh+PC+s091nRg0/ysMegeHec+88wzZaqzZR+sA+Y5HTg/4qhjaqDnb1/oZOewT8QfdCtf04a9havn1f+b53c7t56PoJ73iDuO+X+9Tnz8v46w8RtMrzQ10rRzz8CIWx/HchqmZ1rT15rCvRHx+ht0ywOk0em3KEt8fI9jEdbf5rE64vWbv52I3/qTtr91mmF9xCfeZtydwjomjP/Xw3c6vxPOF66eL9/F1+ncZjrd8HvEE584L8pRTxNxvP5phoE4muHE3YlmOJ9Oee+Udqdydkrbp1NZnO9vvT/cLU7H4zfXkvWqXSv675EGLItg2QD3Uf2+8cn/1kySJEmSfAAxuLDuh0EHcYU4VMf6IMSgpoAWvPXWW0WI00m21oyBic05ttxyy9ZOO+1UdnskEELH2fop1iHqTcgh9Ok41Dvs9Q6GPEN8b775Zvm/NV2sb2LAtOmmm5a8EB+tK0NYco446vGgLkwJI6/KRMirM/nkk5e1dRC2YDdrxRj4WSjaekjWfPIZOnRoWR/RgM2aPiGMNiG+2axE58ggbe+99y5rvIiLqGn9lHqHq68Iz27W6+mEOlVO9QHh1QmbNVFfOmsGQQa61tphR8c7CXuES1g3iIAZdhe22anshDqzwLW1Dq2js/XWW5d6ZdPTTz99VKezvzZJkiQZG7gnbbvttuU+b0MT9+249w0UcXoRNO2005Z1+Kwj59my6667ljX17rnnnrKJlRdO6HY/dNwaYO7X7qkTOv2tE899Lzv1DfRrrKu22267lXUJrVOov2OdQuQzKZmQ6O+1FE4DnA+23377ci25n22xxRatU089tVxfdhEf36QQmCRJkkwQeJATZ/zlsRfCWmAw01vnNjzVDEYOPPDA1pAhQ8oC3bzB7GB75JFHlsGKRZKJN7y7mmmMiW7ecPIdnoI8J4YNG1beKvLSMyAjBtoNzY5s0uxUjmbcBFECWTMszz7iWZ0QInnJ3X777WVxbp6IPhZZlr/ll1++eD/GW88m4rQwsh3kdICIaBZtjt347Kz2yiuvdD0fvXXGutkOhE91rqziELZT+LCFsipziHnCdrIpgTTaVSBcp/C++9TLQNQl/lm824LUBrEWVWcLgy72lZfeyp0kSTIuIQa5l7uvWgw/XlgNFM9Li/97OcQr0DPVvY/3OKFRWl4WeTY076FNPH95atv1PukfZgMQYL1gtHGFmQc2N1AfvNNtrEGsHVMdJMmEjOuDEGgDHi+6bXLifuZa0mfXTyawzzXXXCXs+CSFwCRJkmSCgWBj0MFV/8UXbZ71X4g34U3XF84777zSQbbjmV3SpplmmtYZZ5zROu6444roFVN+3+0gKeBlJt+ENAKkqbXS50lmWixhj2daX/LPDqZHy2fTg09+CYR1QjTjvUaINGVW2j68AHls2P2Qt1/Tw7AJbzzeBXG+zpFpw3YTtiObcnYrg05Tp46TY51ETSifNA1kxCuM8jTLCMf8pi59QuBjk7BBQKAzZTralL+d0g/8Huk3Mfg16GJX7Wn//fcvQrI3yHapTJIkeS/Bc5lQZ3fP+nIW7wZxHXvsscX73LPBDqQEKS/Ygt6eb36zS60deL/4xS/2HE36g5dTe+655yj7+3hBZUf8oLc6SJIJnbg+9NPNFNKHM61eX9nyOV5+619ifF9LKQQmSZIkEwSEGGKQ6S+8DHgO1DFdVYd3IA9mghqvNmvSidcaRdbs8/Af01pFfU1POOKTvOtgNKfCvv7668VDrS8QroiHpsDGdOZA3v/yl7+U/0uTcKVcBmk6MX5vouw8JU1n5dXXpDeBzNp7phtPOeWU5c0pCG/Okc+6hyCvPuWs20wY5eZdSAytIx4DSXazzh+Elw7BrQ4R0ABU/k1TsxZWrJXIRqY+1yECspPfTclGN9FX2yN2aidNQbGJqdkrrrhimRInzaZgnSRJkiRJkiTvhhQCkyRJkgkG01FN6f3d737XuvLKK3uOjvR4GzFiRJnySnjqJM5ZU5BQaGMHcRClAh4RBDreZ9YnIm4JQySy0DkBrc7FF19chB7p8eLrbTpsIC7ecjz5LERsjcI6vOx4JAojr8SnbkiP2ETMYgcbkQRXXXVV6+ijjy7n+xDRTGWwvt8vfvGL1o9+9KMiIAbyctZZZ5Xym5JlrcUm7Gl9QdMheJLYICOQ1/vvv7/kKdYmlJ60TUX2Ca6++uqSFntHHYVYSQS84IILRivLAQccUMRYG5wQMiG8/Ms3+wfq1jQO0zWIgMJ5a7vOOuuUqd/KXUcdmsZr8fTZZ5+9HOtN5JNH1O3DztZJvOSSS3qOjERYm7kQD61LmSRJkiRJkiSDhe1ZrJa9S/nWar04bNiw/109O0mSJEk+APAGsw7OQw89VIQrHx5jpr2YAmMnLxtEWNA3dgc2/YkoZP094tQNN9xQRCCCG48wIp/NO0wVJjbZdc+0JF50vNfsUkx49H+CF8GRsESwsi6cqbQEKXnaaKONijeafIKn26GHHlryLCzBiQhGrDN1lKhkarDzCV689YhssSsuEe/nP/95yaNpveKG8hBFbaAhf84lClr/z9RfnnHO/frXv96aY445SlgeiBY+NmVIeJ5q1jvhBcibzuLHdhXuJkBKSz5NiyCY8ZTklUfw+slPflLWgVJ+IioxlTCnfvy1DpVpFdKTN/Vk+tcCCyxQpkvzBuSJyZuPF53Pr371q7IoM89M6/DFbpPyEBulqAMfHoLyxVam44pbHurthfAqP/76TuA15Zi4KQ3lJpRqH3ZxZn8egCDsqRu/a288OtWddiE/RFJpqSe21T783wLT4hrTdOskSZIkSZIJGX0t/dukM8OHDzfFJLS+4/0zS/vjNbXPY20DJkmSJMkHmocffrjaeuutqw9/+MPVpJNOWv7uu+++1XHHHVfNMsss1W9+85sS7pZbbqnWXHPNav311y/n4Jlnnqn22muvaoYZZqg+9rGPVZ/85CerySefvJp33nmr3/3udyXMO++8U/7izDPPLGEnmWSS8vG8XW+99aq//e1v5fd//OMf1be//e3qy1/+cnX33XdX//73v8txvPDCC9Ucc8xRbbLJJtUdd9zRc7Sqdthhh2qaaaapPvGJT5T8i/O8884r+V1ooYWq1VdfvXrooYeqJ554otp9992r6aefvrrvvvt6zv4vr7zySnXEEUdUH/3oR0fZYYMNNqj222+/EufZZ59dvfTSSz2hq+qNN94otvBblGemmWaqfvSjH/WE6EzY49lnn6023njjatppp60+/vGPVxNPPHE1xRRTVKuttlp1//33lzDBH/7wh+pb3/rWqLxJ85hjjqnOOeec6rOf/WzJm/zcdddd1brrrlvNPvvs1VprrVXK/5GPfKTUycorrzyqLgN1t9RSS1WrrLJKCTvVVFNVH/rQh4qd2eI///lPCVevwwcffLDaYostSriw00YbbVTdeeedPSFGcuqpp5a8nXDCCaWsgbjYessttyzlmHHGGUs5cOWVV5Y2J172lPfIy1tvvVXC1POSJEkyWLz55pvVc889Vz355JOj7jfJ2OPll18ufYgXX3yx50jfee2118ozXRzjs648I+VfH+avf/1raT/a0djC84/NPFPZ4P2EvMuzfh5bPfXUU6Vfpx71rer1qF5ff/31fN534e233y79KLZ89dVXyzFtUdt4+umni+3GBdKWD/mB+lKnf//730tdv5frr93/NJWo9EPbn1lIpoTAmF/0eDuM70mSJEnygaX9oC5TSXm9eXvo+WhzD/93jKcXDy1eY8I5HtNthY1zRz5XR3rY+cR5dYSLHWsDXn31+PxufTleYvXz/cbLzTH5i994F5qGXI9T2vIgLn9jCqr0fSaZZJL/yRvYghckTM+Vnqmqdg80bXi11VYb7TxeitIOlEFZlGlMyK+8s2vkXV7FL456OvU6CoQR3nH24JXJo9Bi8jzoLrzwwtZXvvKV4kHYLV678V533XVljUTnCSc/yiE+8TbplBflrdcJ/B5587u4g6hnYRyXL+mxpePSCHrLS5IkyWDBK9uu5Ty9eSJbR9f9Jxk72HmXnRdccMHW8ccfP9ozojf0D8xcsKTIsGHDWptttlnxVh8f8Fo3E+CUU04pz7NNNtmkeNLz0B8bmOWw5pprlmeimQ1mHrxfsAyJGRyWRDFTwfIp7GS2gr6ImRQ2aPH8P/DAA8uskuWXXz5nAXTArBWzR/bdd9/WSSedVNqdGRb6qpbYscmNdjK2sQyP9DbccMOyfIz+m13NzRT6/ve/31p11VVHzQZ5r9G+3zze/hNa36x5p0+SJEkmOAx0CGXWX7M5g7+EGcKLDliIO4QxD3Qim3OIOSHixHkRR5xXF+f8X+e1HtYn4oP45GXSnqmodfwm3qbAKHwzTsKT/IpHnsXvE3mtn0+s+u53v9tae+21y9p3EYfzCGrnnntu6YyaFtzMk7zU05U/adfL3Q3lcX7Tdp1EynodxUf9sKc0/a0jfcfRW7wQ1vGwlfDO7Sa8dcpLs06iriNvylon6jnyFvlnO+fU4+4tL0mSJIOFlyCWebDEQrfNjpLBg6hlmYh4+dZXPIMWW2yx1qWXXlrW621uFjau0F7kwUtCAsz5559fRBDr+o4tPFvZjKhGdHk/YTkTAp+lXQin1gW2VImXrYQk6wB7OWoJmrPPPrssW6Ifl/wvxFIvoolw0Q7Yz7rdltBZZJFFyrGxhfQt52IZoFtvvbVck9Hv22abbUq/2RI3+tzvF1IITJIkSZI+0hR3OlEP05fw4wMdGOsNerPPQ4FHyPe+973yf2+qCVE697xD+sr4KqvBq84hT8a+DBKEEdY5g8l7ta6TJEm64VlgIBseyr4PBgbIfaGv4d4tfUmnv3keSBmJPF7yjOnlWfM3z5cZZpihrNtrDWIvlfpCPZ6B5LeJ/FuP1zq9vK+sicyLzQus3ng3aSt72Oy98IKst7I0fyP82vCMSGVjMDMWvvSlL5U1p+ecc85yzenD8Ba0BjGxqa91+36lr22hiZe2IZJ6CWs2BVstvvjiRWi12Vx9ZsVg495IjFZPZp1MMcUUpW067hrgCega7fTyeUy8m+vj3SCnuVlIkiRJkkxA6KjY4EKnwhtrbze96bTBho0svN3UUdXpEua9LHLpmBmYGCAYmNikpTdsNqIDOffcc5eNOJIkSd5r2JSIgGAzo3/+859lsyWCgZc0vd2PhTFItckS4YTAwMtIPOJw7zegjjjEfcstt5S/PMQJPDZyEpaXIK9p8TTTFJ9NkyJv7sMGxDylITwRRDi/uecKa3Mqx3yEbXrPGMjbCEvc4nVv57EYYuVAkR+2sWGX8kW+lVfcnh/yH+n7Tf55a3lmRF6UY8oppxwVJ88+x71gUk5x20RM+ZyvjOwX2JBKfZjW63lluqO88LRj60DcjtnEzF959PJKXvzGFvIiHd5ypuiqa/XumDilq64D59XrQV6dowx+s2kWog7r6AfwxLJpl6nN2icvQO2Jh3vUjTar/GwiHXnhvVj3cvMijj21LzaSF2HlQftuIs/nnHNOEX1mm222IjpKQ/7lXR46iWfqVj6jPnyEq7cjbYKwo+4cZ+9o/+wawq28Bf4vrrChvCsve0cdRnv42c9+VjZgs4Gb84hH2pmXsBA/u9tIzDInpgl7Aau+5VWd+z3uBfLlekC9bgcC+6hP8SqDuOU72negvuRXWZVTvWkP3epKXNp42MU1xIbKBHbQltjd/21Cx5bszYbK7TqUP+1dPNqp/MkD70n9U9Pr1Z/6dc2ypTqMa9Z3eY8yOt9v8hF5CVw/6p6tpefj2qzfo3zXR1ZX8jnXXHOVv8rmN+Xwfx/pSNNxYeQx7n3KpZ3U88AO8ioO052lz87y5SNfcS9+N+RmIUmSJEmSJEmSJO8x2gPgsvmCDZ9q47Py2XDDDav2YLInZGdsQGAjpfbAsmw4NGTIkNHiGDp0aFlsP7CZUntQXTZtOvzww8tmRxG2PQiuLr300upf//pXT+iRvPrqq9Wuu+46Wrw2jTr44IN7Qozkl7/8ZcmzTZsOOuigaqWVVhrtHPls0h4wVwcccMBo4T7/+c9XJ5988qgNAgaKDag+/OEPjxZ3ezBeNqFqD7xLGGW12ZONpNZZZ51qjz32GC38qquuWsIFI0aMqJZddtlqu+22K5uAyatw7L/gggtW119/fU/IkdiIa/755y8bhGGXXXYp36XThC3kTxibf9lYStzso4088sgj1eabb17s+t3vfrf65je/OVpe24P+npj+i025bAgmXmEmnnjiarHFFit1P/fcc1cnnXRST8jRef3116vLL7+8mnPOOUdL41Of+lR1/vnnlzA2EFl00UXLplr1MLfffnv5HW+99VaxyRprrFEtssgiZQOtj370o+VzyCGH9IQanVdeeaXE6xybldlsi33FPddcc1XHHntsT8j/oq3svffeJWw9L6ecckr1/PPPlzCuNf9ffvnlqyWXXLLka5KeDd18bMjGLmzdRPsPG8bHhnMQr/qS3/rvPur917/+dcn/9773verGG2+s9t9//9HCzDPPPNVZZ51V4rn22mtL/uq/K9OwYcNKWgNFfcamcPWPtlzH9fCTn/yktJMIM+WUU5YN65588smeUP/FhnmbbbbZaHF+7Wtfqy677LKeECO56qqryrVy6KGHlvIKp1wXXHBB2QTu8ccf/59rTztlM/9nH7gfrrjiiuU3ccI9TX7d/9x36nHYKK6Zl7fffru00ckmm2y0sD6nn356aUvuqzb+U/b4Tdt3jT366KPVzjvvXO6hF198cWnj6tgmf9qn62PxxRcfLV42Fa6Oc7XDCGMjO9fqPvvsU80222zV73//+56QA6cd72ibheTU4CRJkiRJkiRJkvEMj5BVVlmleH7wguLBFht68Pbadttti0fJyDFdd/zeHkiXeH75y1+27r777tYxxxzTuvHGG8vabjx1MNFEExXPFF5G1ig78cQTi0dKe1Ba1qQTlgcMeN/wallnnXVaN998c2v//fcvHuW8hWxiYb1ZC/jzKoK4ebnwOPexJhpPHV41s8wyS1kz7aKLLiphIV3lbA/yy6L7wvGEag+yy0YAjvOwGQjK841vfKO16aabls2i5JktbOJw7LHHFlvzTuNdxna8cayF98ADD7Tuueee4qForTd2s+GDcoF3F88va+X5zZIaynj77bcXe1lyw29NpOGzzDLLFDuxDy+pwP95avIGMvXRer3W9oV4nes8x3iSqQ/54tXEu5+3lPpg40A7sDYwjz6eary22JS32pFHHlm8luqee3V4OS277LKtCy64oLXWWmsVb7DDDjusxGV6sPa18MILF2/U0047rdSbPJldsPnmm7cOP/zwEo88+2jD2rN4tC823mKLLUqYTmjH8mxTG+HuuOOO0l6++tWvls1TjjvuuFH24z2lHdkMbKeddiptlo3kSzj1qL3LB3igaWvamU1QXG82ZlljjTWKXXj0xVIivDNt8KHcNi7hbSa8PMjfBhtsUOL9whe+0PrBD35Q8gE2sK6i9ezYSP25TlwHNn5xLSmj9QPVm2mmUV+80tjyN7/5TbGZaagnnHBCqYu41voKTzv3GPm84YYbij3UnTbrWhD/yiuvXLzzeNkdccQRrV122aW14447lvB+Z8cRI0a0dthhh1IP4AnIJupbu7Jxm3iFN5V9u+22K5vjxHXjOnPdHHTQQeV+cttttxX7ufepL/cu8V199dWlbVxzzTWteeaZZ5Q9o52yo+tBvfh/IH5xuBbUnzgse+N60hZdz2wB9taGTd2Wh7g3+G65HPdEbYQHr7UIXS+metsERn2ZRcMDkA0iTm1Am5HOmWeeOaodKo/6U27rREL+rTto8xj5lr58++6ewm7ijvY6mKQQmCRJkiRJkiRJMh4xbczg3gDaQJNoNd9885VlHIgF1sC66667ykDRgLYbBowGlM616zuxhEhj0GpJBGKKQagBqHAGmcTA1VdfvbXiiiu2Zp111iKaSdMUNYNSGNjatZP4Ya0zg1s7oFrrTFhx+/3OO+8s4cVpYGyQbPMpU4+JAhbUJxgor4F3cPnllxdhwYCfaCicqaBEESIXkYbQ1V8MwAl9BAqCBqFDnuWJIEKUkq5ppOxB3CMKEt8Im0Q1/1de9iQqESZAIGNvghxBY8iQIaWM7EMwIiiyCWEFMZgP0YLwYYqtvLFbiH3yQvwhOqiPOvIoHvn0Ia5IjxirDggN7Isrrrii/AVhhWi1/vrrFwHSOsHOsQuvKbbyJO5OSM+UXLYwdZUQo56IlNqF9kT822233YoN1Bvh0G7CxCr2IrbJrzS0X9Nkre0mDm1V+66LOXUib9JXNrv+s4s2pS61DTaDMrqOLP1BzGNfaWhT6pG4zhaQn6gT5SH2uN6sxag+tV3t39RUuP6IysLKh+mhwhMR/Z+gSwSWXzvKqguY8rv00kuXNeRcd1F/pvf6Tb35TkCcd955i7jkOjed1Xe2XGihhcrvBK6hQ4eOWqOuP6gL+WcDZXBPcG/QZon+hEe2Mt2b2Of6JFYSX1dYYYWSvjZLDCZUm6YL1zlxksDqGnFdiVd4Np1xxhlLHZkODHVJ+DTt1v3J9S0/U001VcmfumQv9yR1Ls6VVlqpNe2005bzo50ov7i0x7BFHDMlXVmWW265EsdWW21V7lfENS8w5Jm4SggkHhMDpRH3BteG61edu1epT3Vhim7EbbOSuAcojzqEv+J33LUmXu3QvYzN2UG8EMZOxO6X0pS+dkNoZkP3InFH+QaTFAKTJEmSJEmSJEnGIyHuGQAaaMOglWhhQM6TyKCTOEC864YBqA8hyuA9MIA1IDWgFac4DJj9tbaq8LEeloEncYnHljwQywg+BukEGIP7+s61BsjW7eI5QyAgfBmcGxCL0wCYuAB5M8jn6VT38OOp5xwD5frmE8QEnna884iY/YWYSZjilUQIgLgIjzyRpElMM+iPwbZ8sx3xCIQH+VcOebPWn3pgPwN4G0CwSZRReOIJWxFOeUYhhIIQMtQnIYktiEghBFoLjeDITvU1CeuIwzH5J1yo10DdEU3UXUDQUj8EH2IUnE+MI5T4Td30BmFMO5W2/wvPo4+Iqaw839R3lI+owS6ERsISpCl9+SN01NNsljHg8aWNab/E0UA5iU5EMx91rW4JLbzvCGyBtkzYlTfeeZAemxO7Ntpoo9HW3SMaErC0ZW2fB5u2rXwEyBD5QJQjVln7kSgqLJwHNguPxXoZlV36EY5QJ38hzsuztqNMEUab2GuvvYoQ5TrtD9JSD2xI9NfuIE2CJI9jIqM25Z5DACWQqcfAfYQ3oHNdj7zeXMe86IiVbFMvIyFOu3Ad+ARxjyEAB8rP005bVh91tFFtCdF+u6G9aCvSDpSJ4Cn/rl1hiGxxf4n6jBclvAhd3/JECGQjdSBt52rTcLxTuxWOjbQ5AifUN+HTcW1E3GxMkCSGegETuM8IS0CEdAabFAKTJEmSJEmSJEnGIzytTAczLZZwZYDNU4QoSKQzVZBQYUDbTTAJDBp5q4QwFUjDcQP3GFj6G4JdxGvASugBkSwEIJ5EvJrE0YQQRAjggRdTL+U1vKAC6YWoEUKGgTkRx+DXwJdoYqAtbQKogTOhisAjbH8wmOatFNNHYyonwYKXHzFA/Ab9kD8eWeF9hLCLPPDWlDdlEJbdlFtZA+GJOARWdjPNshvOJYjwBA27EALZkfBYF0rqSFs6xKrIX0BgYHNiErQlgpb8EKtCkIT/KxOBhMDRH5xrSjF7iEO6qOeHNxsxs+7NKe/qXprNvHdCe9S+5L2O9hLH5EP7ZDv1SdxTHu1H/nwIMtoUe9SRF9dWXZQkmrGh/Klb8TiP55ryKINj2pR0tANtXR7CDgMh6k27cJ0RpYh2BFeikfxrJ8pSr8e+oHxEfUJg3Zb1OmAH7dV1Jh/Es/r1K6xr1HH3BdcTgY+N2Ny1U8d1QMQDr1HXm3z7CBv3AHlzD3Bvck5d8IVj0gTbd8NvPtoAob0OgdVv0la/RFVLJrgfyBeB3zTt9dZbryxHoG7jnttfpMNW9Xtw/b6q3Nokgd5xbadpO9+9KEBvZR4oKQQmSZIkSZIkSZKMZ0yJIwAYPJpqaH0qa40ZoBIEiQB9JQbEdQxMDT5NhTP4rAsAfRloGkB3ihdxrB5nb4jL4JsnnsE/IcV0WJ5OxK0QHAkCPN4MoAmM4W3VH6xZRjQSL1GCCGANQOue8eaKwXnQrYzKRvQhNhFjwh5s2QnhxU3giO9NeGIZ8PNODAGQKEiAMI2ZWNYtfnTKJ0Ls4BVI1CFOSb8ZF0GCnf3tFldvSAfi7XR+HItwA0U8zfh9j/IoG2GOvdVNTDUleGlLPqaampJJnA2vsE51gjjOG8x1J6zrRt3w3AoRUpuSjinW1hY0zbs3j90xoTxsxZvR9WDtPtcHj1tCm7R42IVo3B8IetqY665budnUb/F7p3qN7/LpE2Edb4ZFPXydTuEj7eZx36Ou+0LzfEg/romIyxqeBHKCOw9CbYM3JAHWdTkQO9fplA/lUwfaFmE2hNZmWOJn3dN3sEkhMEmSJEmSJEmSZDzC2+2kk04qA0RT9AxQTz755DIdjihIHKx75owJHm7NgbfvvNrEFYP3vhBhCRziCO+5OgbQBrYhgsQ5nQbCgd+EJ1IZcBM/eOdYIJ8XX/wlhprOTBRpegqNCev/GdQTbmwMYoOMfffdt6x1Rljh7dPMozI2bQdlIpiJK4SzONbJno6J34C+G8pszTv1bgMM0wQJnqYbhzfRmGzYCWmHfXlHySOa3k3CaRPK21s63dAmiSrdbBAeef1pu53Q5prtrt4W1Ynv0uLJZqMLG0RoQ/HhYWvdRBvjNG3brewEQL/5S0TiDWctxHrc2pUNH2wG4W8nj9luiLuT2KaelMc0XPk944wzyl9TpK07ac27mG7cV6QRwlanaziQnxDK5KNZr77zTlS36jVsJM5O102skSlsvZzNMocdXAvNlx7ibbbdgSB+14Q2YiMR9waCrk1E3Busk2i6PIFemw47oFM9DZS4Hgj9yubTrBPl9YIEg5VunRQCkyRJkiRJkiRJxiM8lAgJhCFCoLW5eBkRLHg5+XQSWjohHJGg6elmyp9BuzQMOvs6uDQANijl/RTTIZuIm8cU75q+rDcH6YvXQFx43i/KbCr0FltsMeqvtfrk2+C5Od1vTPCqss6aKarWXxQfr0PiGLGhmU+2c5yg1ITYaddVYhBPQufKl2OdhK6YWmiqN7rZhPcaUdI0QWsX8nq0RuG7Gfw710c9m1JJKFMuImMzXh5SytZJxBkTpskSKwjZITbW42d77bA/4lgTdaJ9Nb1BCXNxzNRhdmZvZbbGnI82FB/TwXnUqRcCTF+uAWmrN+2O15h6Fk89bqIcjz1xN8Wc3pC29k8o7mZ77cJmPD6mrFrPzvqcNrno7zR5eXOtaQfdPGuVV52672jbPNaaZXKu4+qbMM/bkl3UERGvju+xVqV7g+uuk82VXxuVrvh5LtZR19KEPL4bpCXvNrAxrdkU/O23377cG+yWTiRkI2WSlvz6q804b0xtpi9oU9qqtSjlx3UpzTpE2968id8tKQQmSZIkSZIkSZKMRwwuQ0xqTkezvhqRjWgwpgGh331sNmGaaR3TInnnEMUM7juJV50QzgDeAvxEL7tu1jFwtzaafPNuM6WOiDAmDIZDTLBov8G/zQLCqxCER55cPCN5W3US6HpDGuwmnXqexMsevBHZom5Xg3KbTyhrHccefvjhsm4X0VKdOV881qirw9uIUEOgGtPaZuKyS61NN3784x+XMprG2h9RqRMhYBCo5EO5TDOv54PNCSJEiP6mp554LhLg5D3aW9iSAMgjkzDMywrdbNAb8kWwue+++3qOjMSafWyvfHZBthkMkRt2DiZM1eFZSmDnEYq4VsaEdqOO7EQsTdO4m2ijdvrmidhNZGvCFtql/IcQqK1C3i0VEN50gbUY7fxMfO0k6vYGgcs1TFBrXsPKyMuPVyp7q1fip7UJ6+VxjZtSr+6JWJYy8Nc1rI6a8VoXkJcrgY/grZzd7juEQnWo/Ws3dQjN7mkIW71b3BviQ2gM3BtsFkLErN8b1BObsHn9WhlIm5ameyrbEZjdW5q2c0w+0Jd22l9SCEySJEmSJEmSJBmPEM8M8glhBs+BNfQOOuig1u23314GjmMaEBok+5jmds011/QcbZUdfy+66KIyaB0yZEgRHPoqBBr0G8jzqONNde65544W92WXXVY8lAxqTbkVd13M6w0DYvCq4hFkih7PuMBg+MADDyxr+/HcIRb0B6Id0SR2+g2Iq9IkbBCq6nblqUMAsUZjQIQ8+uijyw6qykgIIJ6wIWGFbeu7GvPqJNQQbWJqcDfBQN1bnyw21CCsaQt1seHdYp1F+bAJQoge2hlxjMDCDiFC9RVehIQ3a+apR15VUXcEUuIYgZAAFGEGIprIl7qzdltdhDNVluDHS46HJoh1ptLbHbkuJllnzzRe4YRHX/OinNoEoc91cOSRR7ZOP/30nl9bRaB03RJTw2Ovr8hD2CWuXQKq64DdDjnkkJ6QI1Emuxebukrc7Y9A5P6hzasb6xmqm4CIJ+/q071GfRHl1KFrPTz9ePfZkTnW1BOndmq6NJHUcgZEu8C9QRy8et0fENd8J9xjiG2WRojryT2H+OgaxmAIga5dOwXLv2u3fi8kvimP+qzfG4SRd9/j2uyP/ZtEmna+JsazXWAXZmubxrPg3aTTjRQCkyRJkiRJkiRJxiM84vbee+8ydc9utgapBuULL7xw8RbbZJNNiuBEcOOx0g2Cgg/hzACemODjfJ6AxJDYEZdYx/uGx09TFPTdbwQA4QxExUkEJFTJ03zzzVfWLCOMLLnkkmXtshBBIm5iWN0TD77HFOMQBYh8BD95tDEKwU2+CWrSJcotscQSJSxx1NppRA3iUG/YcIMXmPKIm00JEsOHDy9iC8GN8HHdddcV76yAYGQQrnzKueuuu5a6sclI2E+chARxENOIfsL7EDXVJwEkILYpN5vWRSgiE88qEBjCg7AOMQpEIjbzEQ/7xm8B27Ot36Je2dT6Z8QjuxTLIy9LotLXv/71Ut5mPE3kOdIkJkYZeC8Swoh1pshqu2xmTUdtg52VUXh5a9Z9bziHp5rdn00vJjbKu3IQT9QL8Yi94Xo55ZRTSp6IntoQYdB0cL8R1tZYY40Slm3CTvJVx2+Oa8PxG48wu3erK3XLa045iY/KR7iRRkxfD3uq9yiruJTJMf9X3+ylbR188MFFsD3zzDNL2zbtWLtUhmiHbEoEJLCFKG79TOI0b8SYStoJgqo8E+bYhHegeKWvDMTA66+/vqQn3NChQ4sg5m9c66buu1fZhVua4GnoGlPPriG2FlYaPGPthu4T9wZ2YVttKdpn4D7CY1P68ud69WH3b3/72yWM8+Bc9aM9RR05xrad4nbtRLrEUNfENttsU+6r6lSa2pV1StlIOV3XI0aMKOfXyySfBFGewOpWvMqlbt3f5Mun2cb9JiyRUXj1v8suu7R23nnnstFM1LX7m3xaIkA5+nKt9BdSJvl8l/Kt1XqxXfCRcnqSJEmSJEmSJEkyVjF45OVCYCI2EDx43FiLzpRHg1UDVWv0GZAbuMci8nWIMzzobIhgZ1ECmnWtCHf+T1wwdTcg7kmPeGFgW/d+8Ze4wuvHQJzQQUggQlhDjNghf6YEEmkIBDyI4nzlMfCXLgEvvOL87jdTLZ3nd/ESEKyHZr0x9pAOcUS5v/nNbxahIjzWDIqJlzyE2KpepiYG2mzpIz/iZUd5Yg/f2Uc6RADeQLxxiHsEJoNwZSSeEfrYKcpIKOShxoZERoN4aRAQCIDEqBCoECIfoYTQKR5l9Vc9Ec0cl46/QdiM3QkD7M5ebKotsGOILAjbs4u0tBW2IzCwL9hNmZVL3ZoiLKxjvSFd8SyzzDKlDpXJMeUiCDkmbjYQN8+8EKyiHDwg2V9azg17dkO8REvh2UldqrfVVlut2Eo7CVsqp+/qjEjLZuqX+GudvaWXXrrYI+zu/9H+1WPkxV/iqCnNbBweh65RZfRdPrQZ4pD6JlwpT6CswjkuD9KKYyuuuGKpR9ecMvE0lG/HeLFaq87/tR9hnD/zzDOXdmmtQPkVFwhLpmVbPkAd1ttCE/ZhG2WFNMSrDERc4phrO64bvxOvnCN/xDI2j7KGHSOP4nXcea4zYqHrV32FbeVb3K5p14z2F0hXWL/DPUG8XhQot/oklmrH4nMNqD920c4ca963AnHLlzp1X5VP8WiP6lQZpc2GREfHtBv1LzzUnXKxGVu4TpWZ/bQt5yifY+6Hjmm/gTyoH8fdy7UJ7TTuHZFH9StO9zpCOJv31xu6yfDhw19s/wmt73i1MUv781j52mo93q5M35MkSZIkSZIkSZJxQAyo+0qn8LybeArxJOJBR0CsCxNjm8hTp7yNqXz9LT94zRhMh6dQJ/oTLy8d0015LxEJ7QbbpB4fb0SehQbyptgSEZpE+DHlw3RKQhfPKp5sxIb+0Fv8hBxrG/KaIjjU2wQPsu222678318elP1lTGUb0+/dGOh5Y2Ig+Y1jfc3TYIdrUj+PZ5lp5bzYdtxxx1Gi1UDoT34GkvdO54yLeDr9RmQLMbUvDCSf6O083osPPPBAESMJgHV42fK8JIa6zxBi3w3tPJizHVrfrDk1OEmSJEmSJEmSZDzS3wHmmMITfwhb45LIU6e8jSm//Sk/z0dT9nghxTTdbvQn3nr+Y6phk27xxXTFJvU4mxAIQAS0piMvIp52/RUB0S1f0tAO9thjjyLymXYaebUhxZVXXlk+PK54oQ2EbmkHY/q9GwM9b0wMJL9xrK95GuxwTernWbfPhhyEItfEu6E/+RlI3judMy7i6fRbf0RADCSf6HYeIdK1b6p6TAOHa9ZGMdZ1tU4iz2RC4WCTQmCSJEmSJEmSJMn7HAPIWKeqvobbBw1rbxkkE65Mix0swm48K60nNiaIhUQ2n+Z6ZH3BrsS88EwvtRHJAQccUKaMDiZECNMZxW16rTX2pGf6rumNpiMTIddee+3RpjEn7x94lPFONfX53XqNJeMOQiQvQNef+w4x3nXpY6q9tVBtUmT5hFh3cjAhT+bU4CRJkiRJkiRJkvcxRMA///nPZe08a0xZ32psDCDHN0Q6G3xYAyzWEhsMCHt2Pr3rrrvKQNxaYr1hTTaeWNb1Etb6Zf3B2m633npr69577y3rg5kW3N84+gqR0+62NoMIgZjXKPtZ3zFFwPcv1gc09duaicn7DyKgdUldn+4lcC+y7qG1DgdreYeJGlODUwhMkiRJkiRJkiRJ3vMQsQY6Ra+/9JZWp9/GZd6SBNnmkr7Sbie5RmCSJEmSJEmSJEny/mJcih69pdXptxRkknFNtrlkoKQQmCRJkiRJkiRJkiRJkiQTACkEJkmSJEmSJEmSJBM0plmOSzqlN67zkCTJhAlf0lwjMEmSJEmSJEmSZDzzxz/+sfWRj3ykNfXUU7cmn3zynqNJJ+yqacMNG6LMNNNMPUf7z/3331928Jx33nnL91/84hetxx57rDXjjDMO+i6+Tf72t7+VjR5s9LLSSiuN2iwgSZJkMJko1whMkiRJkiRJkiR5b/HCCy+0zjrrrNYNN9xQRK6kO++8805rxIgRrUsuuaT1+9//vudo/xCHXX/PPffc1s0339xztNW67bbbWuedd17rpptu6jky9njqqadaV111Veuwww4ru78mSZKMC1IITJIkSZIkSZIkGY+8/vrrrbvuuqt18skntx555JHWJz/5yZ5fkiYEvH/+85+tww8/vHXddde1PvWpT/X80j944e26666tO+64ozXVVFP1HG219t5779b111/fOuSQQ3qOjD0WWmih1pAhQ4oXKPGRR2iSJMnYJoXAJEmSJEmSJEmS8YjprZNMMknrP//5T+tjH/vYgMWtJrHmXF/XnhvscJ3o7dy+5Nc0XvZ5++23y66pk002Wc8vfcsXIRGf+MQnShziq8fhuym6/gbvprxjYrbZZmttuOGGrR/84AdlmnKSJMnYJtcITJIkSZIkSZIkGU+89tprrV/+8pet448/vniizTnnnK1VVlmlrBnnc/rppxdxcOaZZ25deumlrTfeeKP8vtpqqxXx0NRY00tNLSUogofbuuuu2/rSl75UvuNHP/pRmX68/PLLt6644orW3//+99a///3vsh7h1772tdayyy5b0gkefPDB1jXXXFM8FHms4Ytf/GJJe4455iji2HPPPde68sorSzzLLbdcmdr80ksvlbDW7dtmm21an/nMZ8p34Ql3sA6fqb3/+te/iuDGO2/99ddvrbDCCuV3PP744yUP0njrrbdKPnhOTjrppK0nnniilIGYJ99LL710a4MNNigC4SuvvNL62c9+Vqb4shXYaf7552+ts846rYknnricz/vStGD5Ui7x7Lfffq1bb7219Yc//KHYe8011yznQ15//OMft/7f//t/pbwERWF23333UXYn5Ir7ggsuKPZwXP199KMfLeksssgirdVXX701zTTTlPCBsvIO3GKLLVp77rnnKJslSZIMBs01Aq1GOkX7s0v52mq9OGzYMN+TJEmSJEmSJEmSscyrr75apgVfeOGFrZdffrmIVwQzQlqIQwRAv915551l+igvMoKhtQSPO+64sp7do48+WkSov/zlL0XAI94RnghfMOX1tNNOK6KU8DapILT97ne/K3+//OUvt2aYYYYS1iYWJ554YhEYiWKm4hKrTMUV7xJLLFHikdb+++/fOv/884ugd/XVV5dwxMkHHnighFUOAl2IgIQ0a+JddtllZbMP4a3Rp9w27BCWR969995b4r3oootaf/3rX0uc8kUYFMczzzxTziEiKuMyyyxThEECo7wLI27nPvTQQ62f//znxWazzz576x//+EcR6GwKIg4CKe9A03RPPfXU4p1HoP3GN75R8ux3IuCRRx5Z4pQP3nvyJL/TTjtt8SokBP72t79tbbXVViUN5xElhScwqiPiIIE2xFUQN61XqP6IluoiSZJksBg+fPiL7T+h9R3vH6ogX2efx6okSZIkSZIkSZJknPHGG29UN954Y/XJT36yGjp0aPXss8/2/FJVyyyzTBmrLbLIIj1HRvLYY49Vu+66a/nt8ssv7zk6knXXXbeafvrpq5133rnnSFVtscUWJexUU01V0sJ//vOf6qyzzirH99lnn+rvf/979fLLL1ff//73q4kmmqg68sgjS7hgySWXrL70pS9Vl1xySfn+yCOPVGuuuWY5/9Of/nR13333lePPPfdcOdfxo446qnrmmWfKcXFPPfXU1Wc+85nqpJNOKsdwww03VIsttlg13XTTVQ8//HA5dscdd1Trrbdeycfee+9dPfHEE+U4nnrqqWquueYqtrn77rt7jlbV+eefXy2xxBLFVq+99lrP0ar64x//WH34wx+ullpqqZIW3nrrrRL2q1/9anXRRReVY9hrr72q+eefv9p+++17jlTVfvvtV3384x+vFl100eqll14qx9TRscceW8p46KGHVs8//3yx50033VTNOOOM5bh6CG6++ebqa1/7WjXNNNNUDz30UPX222/3/FJVb775ZnX22WdXCyywQLXtttv2HE2SJBkc2vcjs4DLfan9mSXXCEySJEmSJEmSJBmPGKfxSIMpp7GOHUxD5XW2xhpr9BwZCU++Y489trXpppu25pprrp6jI1lqqaWKhx4vs4DnHC+0jTbaqHgKwvfFFlusTA3mHWe6MK82HoAzzjhja5555inhAp6JvPRiyrF88pybfvrpy+YdX/jCF8pxU5NNq+U5yDtRPpTjnHPOKV6Mu+yyS2uHHXYoYWFK8P/93/+V+EzXNQ3XNGXfeR6atjvddNP1hG4VW7GZT9iKZ6Xpz6YQi9t5gam44jB9+s9//nM5Fvaux1En1gjk2Wgq86yzzlo8KmM9wU9/+tOlTpQxpiKHl58pzMq0/fbbl++QvunCyiZOdgt4S8qj89SDMCPH7kmSJINPCoFJkiRJkiRJkiTjEUJUiFF1URD+b+ppiGzBAgssUESzgw8+uKzZZ/rp9773vTKd9cwzzyyinrX1AvFMMcUURTQ0/TSwQzFxS1hind9M5zX11np1ptCGaCUf8803X+tzn/vcKKHKeY4TuWIaMhwjMD711FOtp59+ukyTJaiZ1my9PtTFLoLkV77ylTJt2TqDpgf73V/nhMjGTnURL/5P+LML8HnnnVfEUeEJg6b7WhvQFGfTqyO8v8736SQExlTmu+++u4iX1hGU7zgOAujaa69dxEdTkQNxf/7zny/TkOuEiEiUradJdCQEmtqs7OxVt02SJMlgkkJgkiRJkiRJkiTJexgiF5Gojo0qbNxxzz33FMHrkEMOKSIYzziCHkI8Q4hqxLoQw+D/PsQ+HmnWsFt88cVbm2++efFcGzp0aOuII44o6+bx6CN41TcVEW+nnY4JZtYcJAASt4hfREGehlGWuqhmgwyCn7X1hCWOiVuYunDZDXkgJhLUbNbBc9GGIHfccccokVOc4ek3JiJvIcrxcmzCnoRVG5Q8//zzPUf/a2ufOuxMAGTrpviojMogjHpIkiQZW6QQmCRJkiRJkiRJ8h6GsNQUjmz2YZfbjTfeuEz3vfjii1tLLrlk64YbbiiefJ/97GeLoFZHPHUREHXBK3b8NSXYphk77bRTEa1MQeZtRxzkdWhTC+fFuZ3idYwAZ0MQwhZRjDAZYlgTeRVOmIg36BRe/E1s6GGjjs0226y19dZblzhPOOGEYhO2IUA289mNiF++5afTeSHq+b0u+vnu/GYeHWcTtjYFu069jM3yJ0mSDCYpBCZJkiRJkiRJkoxnOglb3SBK3XLLLcVDb9iwYWVqqqnBZ5xxRvmdV2B/4gNPuaYAZXdf02J56RGvFl544bLbL0EQTfGriTh5BZqSLM/yJFynsNbFk0Yn0a9JvWwRl7X/7LxMYLNDr6nRdgpebbXVSrydhLzebBTxRphOeRbnk08+WbwNO/3eCeE62br+vS82SJIkGSgpBCZJkiRJkiRJkoxHTAm1+QSBqC8Cnum2hC4C1JxzztmaZZZZirdbTLn1u+mqfZ0G2w3TiE35NW1V3DwNrUdo0w0CGNGNGMgrjhDZFNvuv//+MoWZGGgtQuc6xksQ9bKKj5ejNQiF7STcIcRFU5gJZiGgSd/UY+fOO++8ZSqv/0MebYDCQzDC+yseZeskvEXerA0ozb/+9a//UzfOs2mLtQJ5YA4U8bKJNQzZW/7fbd0lSZJ0I+8uSZIkSZIkSZIk4xGiD2HLtFGiYGwqgU7CIA+7KaecsvzGG7C+ppx1/XjCmeZb3zm3L0ibWHb55Ze3DjrooFE77AbEQMLZpJNOWsIS0xwj4J1yyimjrUnIY3HEiBGtRRddtEw1JszZWIPYZQqvuEOUc8wmIaYc29hD2diiG4S9EAFj/cCpp5662NBafY8//ng5BiLllVde2XrwwQdL2eQbzvV/nxAM64Q4aMMTm34QMK05WMcxZbTJSezEPBCkpR7l3zqJYZckSZKxQQqBSZIkSZIkSZIk45EQAgl8xLDbb7+9TMcFkYjnXQhTILjZNZhHG5HLh5BkV147CcfGFUQw04ThfOJaPR4QEx33kQ+ehEQ86w/afOTRRx9t3Xvvva377ruvbMJBTFt99dWLsEeQkxfnXnHFFa2bb765hBfu7LPPLgLbyiuv3Jp11llL3CuttFLZ4OS2225rHX744WUnX/GeeOKJRVQjuok7BElegcreSQwl/BFA77rrrhKPnY6JjvJiyvSvf/3rIlD+5Cc/af30pz8t+fUbb0kQ23hhikP5/vjHP5b0fMIeEMZOzNNNN11ZK/HGG28sYa+66qqySQsh9Otf/3qpj8irv+Jp5rteB/Xf/N/uxMrEGzBJkmRskkJgkiRJkiRJkiTJeOZzn/tcEcqIVmuttVbZlAOEJp59zamiRC8behCxbBhiCuuqq65apqoS2YYMGVKmD19//fUlPHGNaNeMhyDmuI+pxgQz5xMCzzrrrOINt+CCC7bmn3/+IjjajMPvxCtil3Ps1CvPa6yxRgkvbcLedddd11p66aV7UhrJtdde29p0002LWMdTULzf/e53y2Ye11xzTRHDAkKjsnfykFt33XWL0Ck/vAitMbjXXnuVPBDsxGfatLwutNBCraOPPrpMu/3tb39bphGLV54JgXZcXmaZZYqIGZ6C0g7klyhqCrA1B01xJv4RA+V5/fXXL/Gxh/P93/nNfLN91EH9N+cRNOVPnpMkScYm7j6ztD+PlW+t1uPtG7rvSZIkSZIkSZIkyTiCsMYL8LnnniseY6bHEgetx0comnbaaYtQFAhPxPI7MQ7Ep8knn7wIVjzfTA+OzTp4GhLLeLaJO4QonncEQ2l85jOfGZXGM888UzbZILaFeEjgshYesVD6vBC//e1vl/X9TA02ZVhY+Tdll2DWFB4hXmv28ZyTD+F59MlbIF15kGfxSLuO8omHByOxlBCq/NYJFLf8RT6Ii7wTrfPnO/sQ+6TB5uLikSmOWF9R+BlnnLEntVbJq/PZNDz6hCHchWjouDj/8pe/FJsTSOv5Vh62UpdsGN6UxNuvfvWrrQMOOKC1xx579IROkiQZHNr3WeslhNY3awqBSZIkSZIkSZIkEyDErKbXWqdjnRCOELjNNtuUqcjW/Ztrrrl6fu1Ob/EP9LexzWCk3S0OouVxxx1XpjIPHz68tdxyy/X8kiRJMji07z2jCYE5NThJkiRJkiRJkmQCpJMw1R/Biwccj0KeibwSY1293ugt/oH+NrYZjLQ7xfHGG2+UdR1Nl95yyy3LjslJkiRjmxQCkyRJkiRJkiRJkn5jaqtpxjbU8P/xKda9H7FRit2STUu2tqGp2UmSJGMbd+qcGpwkSZIkSZIkSZL0Cx6AsWaeNfGa6/glvcOb0q7O7EhM7bSeYpIkybtlolwjMEmSJEmSJEmSJEmSJEk++DSFwHzlkCRJkiRJkiRJkiRJkiQTACkEJkmSJEmSJEmSJEmSJMkEQAqBSZIkSZIkSZIkSZIkSTIBkEJgkiRJkiRJkiRJkiRJkkwApBCYJEmSJEmSJEmSJEmSJBMAKQQmSZIkSZIkSZIkSZIkyQRACoFJkiRJkiRJkiRJkiRJMgGQQmCSJEmSJEmSJEmSJEmSTACkEJgkSZIkSZIkSZIkSZIkEwApBCZJkiRJkiRJkiRJkiTJBEAKgUmSJEmSJEmSJEmSJEkyATBR+zNL+/NY+dZqvdX+/G3kf5MkSZIkSZIkSZIkSZIkeR/z2fbnIyP/25qVEOjAE+VrkiRJkiRJkiRJkiRJkiQfRGY1NZgH4I3la5IkSZIkSZIkSZIkSZIkHzTuaH8e5xEY1F0FkyRJkiRJkiRJkiRJkiT5YPB4q9Vq/X/gExMPAtjnv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390670" y="1256638"/>
            <a:ext cx="11326825" cy="4686962"/>
          </a:xfrm>
          <a:prstGeom prst="rect">
            <a:avLst/>
          </a:prstGeom>
        </p:spPr>
      </p:pic>
      <p:pic>
        <p:nvPicPr>
          <p:cNvPr id="8" name="Picture 7"/>
          <p:cNvPicPr>
            <a:picLocks noChangeAspect="1"/>
          </p:cNvPicPr>
          <p:nvPr/>
        </p:nvPicPr>
        <p:blipFill>
          <a:blip r:embed="rId3"/>
          <a:stretch>
            <a:fillRect/>
          </a:stretch>
        </p:blipFill>
        <p:spPr>
          <a:xfrm>
            <a:off x="9534697" y="6368917"/>
            <a:ext cx="1301289" cy="418407"/>
          </a:xfrm>
          <a:prstGeom prst="rect">
            <a:avLst/>
          </a:prstGeom>
        </p:spPr>
      </p:pic>
    </p:spTree>
    <p:extLst>
      <p:ext uri="{BB962C8B-B14F-4D97-AF65-F5344CB8AC3E}">
        <p14:creationId xmlns:p14="http://schemas.microsoft.com/office/powerpoint/2010/main" val="227938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CE751D-53F3-E797-570A-76588E00010A}"/>
              </a:ext>
            </a:extLst>
          </p:cNvPr>
          <p:cNvSpPr>
            <a:spLocks noGrp="1"/>
          </p:cNvSpPr>
          <p:nvPr>
            <p:ph type="title"/>
          </p:nvPr>
        </p:nvSpPr>
        <p:spPr>
          <a:xfrm>
            <a:off x="457630" y="446592"/>
            <a:ext cx="11296515" cy="661899"/>
          </a:xfrm>
        </p:spPr>
        <p:txBody>
          <a:bodyPr/>
          <a:lstStyle/>
          <a:p>
            <a:r>
              <a:rPr lang="en-US" dirty="0"/>
              <a:t>Community Partners</a:t>
            </a:r>
          </a:p>
        </p:txBody>
      </p:sp>
      <p:sp>
        <p:nvSpPr>
          <p:cNvPr id="13" name="Slide Number Placeholder 12">
            <a:extLst>
              <a:ext uri="{FF2B5EF4-FFF2-40B4-BE49-F238E27FC236}">
                <a16:creationId xmlns:a16="http://schemas.microsoft.com/office/drawing/2014/main" id="{F1C4366A-761F-6259-A260-E01EF6A5B6CD}"/>
              </a:ext>
            </a:extLst>
          </p:cNvPr>
          <p:cNvSpPr>
            <a:spLocks noGrp="1"/>
          </p:cNvSpPr>
          <p:nvPr>
            <p:ph type="sldNum" sz="quarter" idx="4"/>
          </p:nvPr>
        </p:nvSpPr>
        <p:spPr/>
        <p:txBody>
          <a:bodyPr/>
          <a:lstStyle/>
          <a:p>
            <a:fld id="{1E5366A3-0E00-430A-B059-971E374C0C45}" type="slidenum">
              <a:rPr lang="en-US" smtClean="0"/>
              <a:pPr/>
              <a:t>9</a:t>
            </a:fld>
            <a:endParaRPr lang="en-US" normalizeH="1" dirty="0"/>
          </a:p>
        </p:txBody>
      </p:sp>
      <p:sp>
        <p:nvSpPr>
          <p:cNvPr id="11" name="Text Placeholder 10">
            <a:extLst>
              <a:ext uri="{FF2B5EF4-FFF2-40B4-BE49-F238E27FC236}">
                <a16:creationId xmlns:a16="http://schemas.microsoft.com/office/drawing/2014/main" id="{654005F5-7626-C887-1F40-858029DF00A5}"/>
              </a:ext>
            </a:extLst>
          </p:cNvPr>
          <p:cNvSpPr>
            <a:spLocks noGrp="1"/>
          </p:cNvSpPr>
          <p:nvPr>
            <p:ph type="body" sz="quarter" idx="15"/>
          </p:nvPr>
        </p:nvSpPr>
        <p:spPr>
          <a:xfrm>
            <a:off x="457201" y="1108491"/>
            <a:ext cx="5513387" cy="4477662"/>
          </a:xfrm>
        </p:spPr>
        <p:txBody>
          <a:bodyPr vert="horz" lIns="0" tIns="0" rIns="0" bIns="0" rtlCol="0" anchor="t">
            <a:noAutofit/>
          </a:bodyPr>
          <a:lstStyle/>
          <a:p>
            <a:r>
              <a:rPr lang="en-US" dirty="0"/>
              <a:t>HTT has both contracted and non-contracted community Partners.</a:t>
            </a:r>
          </a:p>
          <a:p>
            <a:pPr marL="285750" indent="-285750">
              <a:buFont typeface="Arial" panose="020B0604020202020204" pitchFamily="34" charset="0"/>
              <a:buChar char="•"/>
            </a:pPr>
            <a:r>
              <a:rPr lang="en-US" dirty="0"/>
              <a:t>Mile High Behavioral Health Care</a:t>
            </a:r>
          </a:p>
          <a:p>
            <a:pPr marL="285750" indent="-285750">
              <a:buFont typeface="Arial" panose="020B0604020202020204" pitchFamily="34" charset="0"/>
              <a:buChar char="•"/>
            </a:pPr>
            <a:r>
              <a:rPr lang="en-US" dirty="0"/>
              <a:t>Denver Housing Authority</a:t>
            </a:r>
          </a:p>
          <a:p>
            <a:pPr marL="285750" indent="-285750">
              <a:buFont typeface="Arial" panose="020B0604020202020204" pitchFamily="34" charset="0"/>
              <a:buChar char="•"/>
            </a:pPr>
            <a:r>
              <a:rPr lang="en-US" dirty="0"/>
              <a:t>Colorado Coalition for the Homeless</a:t>
            </a:r>
          </a:p>
          <a:p>
            <a:pPr marL="285750" indent="-285750">
              <a:buFont typeface="Arial" panose="020B0604020202020204" pitchFamily="34" charset="0"/>
              <a:buChar char="•"/>
            </a:pPr>
            <a:r>
              <a:rPr lang="en-US" dirty="0"/>
              <a:t>Denver Rescue Mission</a:t>
            </a:r>
          </a:p>
          <a:p>
            <a:pPr marL="285750" indent="-285750">
              <a:buFont typeface="Arial" panose="020B0604020202020204" pitchFamily="34" charset="0"/>
              <a:buChar char="•"/>
            </a:pPr>
            <a:r>
              <a:rPr lang="en-US" dirty="0"/>
              <a:t>Recover Works</a:t>
            </a:r>
          </a:p>
          <a:p>
            <a:pPr marL="285750" indent="-285750">
              <a:buFont typeface="Arial" panose="020B0604020202020204" pitchFamily="34" charset="0"/>
              <a:buChar char="•"/>
            </a:pPr>
            <a:r>
              <a:rPr lang="en-US" dirty="0"/>
              <a:t>Salvation Army</a:t>
            </a:r>
          </a:p>
          <a:p>
            <a:pPr marL="285750" indent="-285750">
              <a:buFont typeface="Arial" panose="020B0604020202020204" pitchFamily="34" charset="0"/>
              <a:buChar char="•"/>
            </a:pPr>
            <a:r>
              <a:rPr lang="en-US" dirty="0"/>
              <a:t>City of Aurora</a:t>
            </a:r>
          </a:p>
          <a:p>
            <a:pPr marL="285750" indent="-285750">
              <a:buFont typeface="Arial" panose="020B0604020202020204" pitchFamily="34" charset="0"/>
              <a:buChar char="•"/>
            </a:pPr>
            <a:r>
              <a:rPr lang="en-US" dirty="0"/>
              <a:t>Delores Project</a:t>
            </a:r>
          </a:p>
          <a:p>
            <a:pPr marL="285750" indent="-285750">
              <a:buFont typeface="Arial" panose="020B0604020202020204" pitchFamily="34" charset="0"/>
              <a:buChar char="•"/>
            </a:pPr>
            <a:r>
              <a:rPr lang="en-US" dirty="0"/>
              <a:t>Colorado ID Project</a:t>
            </a:r>
          </a:p>
          <a:p>
            <a:pPr marL="285750" indent="-285750">
              <a:buFont typeface="Arial" panose="020B0604020202020204" pitchFamily="34" charset="0"/>
              <a:buChar char="•"/>
            </a:pPr>
            <a:r>
              <a:rPr lang="en-US" dirty="0">
                <a:latin typeface="Arial"/>
                <a:cs typeface="Arial"/>
              </a:rPr>
              <a:t>Family Tree</a:t>
            </a:r>
            <a:endParaRPr lang="en-US" dirty="0"/>
          </a:p>
          <a:p>
            <a:pPr marL="285750" indent="-285750">
              <a:buFont typeface="Arial" panose="020B0604020202020204" pitchFamily="34" charset="0"/>
              <a:buChar char="•"/>
            </a:pPr>
            <a:r>
              <a:rPr lang="en-US" dirty="0"/>
              <a:t>The Gathering Place</a:t>
            </a:r>
          </a:p>
          <a:p>
            <a:pPr marL="285750" indent="-285750">
              <a:buFont typeface="Arial" panose="020B0604020202020204" pitchFamily="34" charset="0"/>
              <a:buChar char="•"/>
            </a:pPr>
            <a:r>
              <a:rPr lang="en-US" dirty="0"/>
              <a:t>Denver Street Outreach Collaboration</a:t>
            </a:r>
          </a:p>
          <a:p>
            <a:pPr marL="285750" indent="-285750">
              <a:buFont typeface="Arial" panose="020B0604020202020204" pitchFamily="34" charset="0"/>
              <a:buChar char="•"/>
            </a:pPr>
            <a:r>
              <a:rPr lang="en-US" dirty="0"/>
              <a:t>HOST</a:t>
            </a:r>
          </a:p>
          <a:p>
            <a:pPr marL="285750" indent="-285750">
              <a:buFont typeface="Arial" panose="020B0604020202020204" pitchFamily="34" charset="0"/>
              <a:buChar char="•"/>
            </a:pPr>
            <a:r>
              <a:rPr lang="en-US" dirty="0"/>
              <a:t>Housing Connector</a:t>
            </a:r>
          </a:p>
          <a:p>
            <a:pPr marL="285750" indent="-285750">
              <a:buFont typeface="Arial" panose="020B0604020202020204" pitchFamily="34" charset="0"/>
              <a:buChar char="•"/>
            </a:pPr>
            <a:endParaRPr lang="en-US" dirty="0"/>
          </a:p>
        </p:txBody>
      </p:sp>
      <p:sp>
        <p:nvSpPr>
          <p:cNvPr id="14" name="Footer Placeholder 13">
            <a:extLst>
              <a:ext uri="{FF2B5EF4-FFF2-40B4-BE49-F238E27FC236}">
                <a16:creationId xmlns:a16="http://schemas.microsoft.com/office/drawing/2014/main" id="{34B3990B-5C34-7F65-EDCE-060A1DC739E2}"/>
              </a:ext>
            </a:extLst>
          </p:cNvPr>
          <p:cNvSpPr>
            <a:spLocks noGrp="1"/>
          </p:cNvSpPr>
          <p:nvPr>
            <p:ph type="ftr" sz="quarter" idx="3"/>
          </p:nvPr>
        </p:nvSpPr>
        <p:spPr/>
        <p:txBody>
          <a:bodyPr/>
          <a:lstStyle/>
          <a:p>
            <a:endParaRPr lang="en-US" dirty="0"/>
          </a:p>
        </p:txBody>
      </p:sp>
      <p:sp>
        <p:nvSpPr>
          <p:cNvPr id="12" name="Text Placeholder 11">
            <a:extLst>
              <a:ext uri="{FF2B5EF4-FFF2-40B4-BE49-F238E27FC236}">
                <a16:creationId xmlns:a16="http://schemas.microsoft.com/office/drawing/2014/main" id="{610196B0-BF37-C8D1-8825-68DC08396B7E}"/>
              </a:ext>
            </a:extLst>
          </p:cNvPr>
          <p:cNvSpPr>
            <a:spLocks noGrp="1"/>
          </p:cNvSpPr>
          <p:nvPr>
            <p:ph type="body" sz="quarter" idx="16"/>
          </p:nvPr>
        </p:nvSpPr>
        <p:spPr>
          <a:xfrm>
            <a:off x="460132" y="6036906"/>
            <a:ext cx="11294013" cy="452340"/>
          </a:xfrm>
        </p:spPr>
        <p:txBody>
          <a:bodyPr/>
          <a:lstStyle/>
          <a:p>
            <a:endParaRPr lang="en-US" dirty="0"/>
          </a:p>
          <a:p>
            <a:r>
              <a:rPr lang="en-US" dirty="0"/>
              <a:t>Comitis – 5 beds April -October. 7 Beds November-March</a:t>
            </a:r>
          </a:p>
          <a:p>
            <a:r>
              <a:rPr lang="en-US" dirty="0"/>
              <a:t>CCH Beacon-3 beds</a:t>
            </a:r>
          </a:p>
          <a:p>
            <a:r>
              <a:rPr lang="en-US" dirty="0"/>
              <a:t>Recovery Works- 1 bed  Contract started 7.1.2022</a:t>
            </a:r>
          </a:p>
          <a:p>
            <a:r>
              <a:rPr lang="en-US" dirty="0"/>
              <a:t>Pallet – 2 assigned starting 4.18.2022</a:t>
            </a:r>
          </a:p>
        </p:txBody>
      </p:sp>
      <p:graphicFrame>
        <p:nvGraphicFramePr>
          <p:cNvPr id="4" name="Chart 3">
            <a:extLst>
              <a:ext uri="{FF2B5EF4-FFF2-40B4-BE49-F238E27FC236}">
                <a16:creationId xmlns:a16="http://schemas.microsoft.com/office/drawing/2014/main" id="{3A065C3D-8681-0857-E9A0-7CC21A99D315}"/>
              </a:ext>
            </a:extLst>
          </p:cNvPr>
          <p:cNvGraphicFramePr/>
          <p:nvPr>
            <p:extLst>
              <p:ext uri="{D42A27DB-BD31-4B8C-83A1-F6EECF244321}">
                <p14:modId xmlns:p14="http://schemas.microsoft.com/office/powerpoint/2010/main" val="205266629"/>
              </p:ext>
            </p:extLst>
          </p:nvPr>
        </p:nvGraphicFramePr>
        <p:xfrm>
          <a:off x="6223000" y="1240971"/>
          <a:ext cx="5513387" cy="50292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a:stretch>
            <a:fillRect/>
          </a:stretch>
        </p:blipFill>
        <p:spPr>
          <a:xfrm>
            <a:off x="9534697" y="6368917"/>
            <a:ext cx="1301289" cy="418407"/>
          </a:xfrm>
          <a:prstGeom prst="rect">
            <a:avLst/>
          </a:prstGeom>
        </p:spPr>
      </p:pic>
    </p:spTree>
    <p:extLst>
      <p:ext uri="{BB962C8B-B14F-4D97-AF65-F5344CB8AC3E}">
        <p14:creationId xmlns:p14="http://schemas.microsoft.com/office/powerpoint/2010/main" val="3939550720"/>
      </p:ext>
    </p:extLst>
  </p:cSld>
  <p:clrMapOvr>
    <a:masterClrMapping/>
  </p:clrMapOvr>
</p:sld>
</file>

<file path=ppt/theme/theme1.xml><?xml version="1.0" encoding="utf-8"?>
<a:theme xmlns:a="http://schemas.openxmlformats.org/drawingml/2006/main" name="int_sys_pres_4x3_161219_02">
  <a:themeElements>
    <a:clrScheme name="UCH 2022">
      <a:dk1>
        <a:srgbClr val="000000"/>
      </a:dk1>
      <a:lt1>
        <a:srgbClr val="FFFFFF"/>
      </a:lt1>
      <a:dk2>
        <a:srgbClr val="3B5470"/>
      </a:dk2>
      <a:lt2>
        <a:srgbClr val="EBEBE6"/>
      </a:lt2>
      <a:accent1>
        <a:srgbClr val="A6093D"/>
      </a:accent1>
      <a:accent2>
        <a:srgbClr val="ECAE43"/>
      </a:accent2>
      <a:accent3>
        <a:srgbClr val="C75643"/>
      </a:accent3>
      <a:accent4>
        <a:srgbClr val="87893A"/>
      </a:accent4>
      <a:accent5>
        <a:srgbClr val="768692"/>
      </a:accent5>
      <a:accent6>
        <a:srgbClr val="A4BCC2"/>
      </a:accent6>
      <a:hlink>
        <a:srgbClr val="A6093D"/>
      </a:hlink>
      <a:folHlink>
        <a:srgbClr val="42556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6093D"/>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ys_16x9_pres_basic_170131" id="{8103331F-0175-4386-929E-D5DF8DC72CB4}" vid="{8A9E33FF-1F38-4243-9DD1-770151229B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8F3F3961944E41BC666FDE116903B8" ma:contentTypeVersion="16" ma:contentTypeDescription="Create a new document." ma:contentTypeScope="" ma:versionID="b40c30db6fe9d199085ff24959409164">
  <xsd:schema xmlns:xsd="http://www.w3.org/2001/XMLSchema" xmlns:xs="http://www.w3.org/2001/XMLSchema" xmlns:p="http://schemas.microsoft.com/office/2006/metadata/properties" xmlns:ns2="0afd5e24-a817-474b-9519-be2c7244551b" xmlns:ns3="c913218f-5c69-4eb1-a01d-f47274102398" xmlns:ns4="8864b64f-1233-41be-a075-290d430449b7" targetNamespace="http://schemas.microsoft.com/office/2006/metadata/properties" ma:root="true" ma:fieldsID="738c27b6e56afc18aa0b0d1579ae5c83" ns2:_="" ns3:_="" ns4:_="">
    <xsd:import namespace="0afd5e24-a817-474b-9519-be2c7244551b"/>
    <xsd:import namespace="c913218f-5c69-4eb1-a01d-f47274102398"/>
    <xsd:import namespace="8864b64f-1233-41be-a075-290d430449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d5e24-a817-474b-9519-be2c72445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4167732-f0be-4849-9b58-dc884c6d37a5"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13218f-5c69-4eb1-a01d-f472741023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64b64f-1233-41be-a075-290d430449b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1534550-455a-4c61-9611-409fb8cde196}" ma:internalName="TaxCatchAll" ma:showField="CatchAllData" ma:web="c913218f-5c69-4eb1-a01d-f472741023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64b64f-1233-41be-a075-290d430449b7" xsi:nil="true"/>
    <lcf76f155ced4ddcb4097134ff3c332f xmlns="0afd5e24-a817-474b-9519-be2c724455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AF8FD6-4BB3-4E0A-B0F7-8A178FF58695}">
  <ds:schemaRefs>
    <ds:schemaRef ds:uri="http://schemas.microsoft.com/sharepoint/v3/contenttype/forms"/>
  </ds:schemaRefs>
</ds:datastoreItem>
</file>

<file path=customXml/itemProps2.xml><?xml version="1.0" encoding="utf-8"?>
<ds:datastoreItem xmlns:ds="http://schemas.openxmlformats.org/officeDocument/2006/customXml" ds:itemID="{7C930F25-629C-4211-8586-CD952F9C9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fd5e24-a817-474b-9519-be2c7244551b"/>
    <ds:schemaRef ds:uri="c913218f-5c69-4eb1-a01d-f47274102398"/>
    <ds:schemaRef ds:uri="8864b64f-1233-41be-a075-290d43044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80A2C6-A212-48FB-B183-17E9AEBFA354}">
  <ds:schemaRefs>
    <ds:schemaRef ds:uri="http://purl.org/dc/dcmitype/"/>
    <ds:schemaRef ds:uri="http://schemas.microsoft.com/office/2006/documentManagement/types"/>
    <ds:schemaRef ds:uri="http://www.w3.org/XML/1998/namespace"/>
    <ds:schemaRef ds:uri="5006405c-8446-416f-99fd-c729054adcca"/>
    <ds:schemaRef ds:uri="8864b64f-1233-41be-a075-290d430449b7"/>
    <ds:schemaRef ds:uri="http://schemas.microsoft.com/office/infopath/2007/PartnerControls"/>
    <ds:schemaRef ds:uri="http://purl.org/dc/terms/"/>
    <ds:schemaRef ds:uri="http://purl.org/dc/elements/1.1/"/>
    <ds:schemaRef ds:uri="http://schemas.openxmlformats.org/package/2006/metadata/core-properties"/>
    <ds:schemaRef ds:uri="de435e2c-62cf-4d99-8184-fb1da3c00d55"/>
    <ds:schemaRef ds:uri="http://schemas.microsoft.com/office/2006/metadata/properties"/>
    <ds:schemaRef ds:uri="0afd5e24-a817-474b-9519-be2c7244551b"/>
  </ds:schemaRefs>
</ds:datastoreItem>
</file>

<file path=docProps/app.xml><?xml version="1.0" encoding="utf-8"?>
<Properties xmlns="http://schemas.openxmlformats.org/officeDocument/2006/extended-properties" xmlns:vt="http://schemas.openxmlformats.org/officeDocument/2006/docPropsVTypes">
  <Template>sys_16x9_pres_basic_170131</Template>
  <TotalTime>4067</TotalTime>
  <Words>1393</Words>
  <Application>Microsoft Office PowerPoint</Application>
  <PresentationFormat>Widescreen</PresentationFormat>
  <Paragraphs>129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int_sys_pres_4x3_161219_02</vt:lpstr>
      <vt:lpstr>Housing Transition Team 2022 Annual Report out</vt:lpstr>
      <vt:lpstr>Results of a Qualitative Program Evaluation of the Housing Transitions Team (HTT)</vt:lpstr>
      <vt:lpstr>Results: Direct Quotes</vt:lpstr>
      <vt:lpstr>Results: Direct Quotes</vt:lpstr>
      <vt:lpstr>Qualitative Summary of the results</vt:lpstr>
      <vt:lpstr>Quantitative Data:</vt:lpstr>
      <vt:lpstr>Quantitative Data Results:</vt:lpstr>
      <vt:lpstr>Tiered System for HTT Referrals</vt:lpstr>
      <vt:lpstr>Community Partners</vt:lpstr>
      <vt:lpstr>HTT closed referrals in 2022:</vt:lpstr>
      <vt:lpstr>Success v. Barriers</vt:lpstr>
      <vt:lpstr>Patient Story: https://www.uchealth.org/today/homeless-find-path-to-housing-and-better-health-in-denver/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28pt Arial Bold, UCHealth Dark Red</dc:title>
  <dc:creator>Rita Sulma</dc:creator>
  <cp:lastModifiedBy>Van Andel, Amanda</cp:lastModifiedBy>
  <cp:revision>189</cp:revision>
  <cp:lastPrinted>2022-07-11T17:27:55Z</cp:lastPrinted>
  <dcterms:created xsi:type="dcterms:W3CDTF">2022-06-15T15:07:37Z</dcterms:created>
  <dcterms:modified xsi:type="dcterms:W3CDTF">2023-01-25T20:09:35Z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0x010100A28F3F3961944E41BC666FDE116903B8</vt:lpwstr>
  </property>
  <property fmtid="{D5CDD505-2E9C-101B-9397-08002B2CF9AE}" pid="3" name="MediaServiceImageTags">
    <vt:lpwstr/>
  </property>
</Properties>
</file>