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81" r:id="rId6"/>
    <p:sldId id="278" r:id="rId7"/>
    <p:sldId id="280" r:id="rId8"/>
    <p:sldId id="279" r:id="rId9"/>
    <p:sldId id="260" r:id="rId10"/>
    <p:sldId id="261" r:id="rId11"/>
    <p:sldId id="262" r:id="rId12"/>
    <p:sldId id="264" r:id="rId13"/>
    <p:sldId id="263" r:id="rId14"/>
    <p:sldId id="265" r:id="rId15"/>
    <p:sldId id="267" r:id="rId16"/>
    <p:sldId id="270" r:id="rId17"/>
    <p:sldId id="268" r:id="rId18"/>
    <p:sldId id="283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5143500" type="screen16x9"/>
  <p:notesSz cx="6858000" cy="9144000"/>
  <p:embeddedFontLst>
    <p:embeddedFont>
      <p:font typeface="Playfair Display" pitchFamily="2" charset="77"/>
      <p:regular r:id="rId28"/>
      <p:bold r:id="rId29"/>
      <p:italic r:id="rId30"/>
      <p:boldItalic r:id="rId31"/>
    </p:embeddedFont>
    <p:embeddedFont>
      <p:font typeface="Playfair Display Medium" pitchFamily="2" charset="77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GTQxzE9hC5Hm6HDVKm9Rr0cS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37"/>
  </p:normalViewPr>
  <p:slideViewPr>
    <p:cSldViewPr snapToGrid="0">
      <p:cViewPr varScale="1">
        <p:scale>
          <a:sx n="124" d="100"/>
          <a:sy n="124" d="100"/>
        </p:scale>
        <p:origin x="176" y="4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umpu.com/en/document/view/5752997/usc-urm-dental-clinic-national-network-for-oral-health-acces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https://www.yumpu.com/en/document/view/5752997/usc-urm-dental-clinic-national-network-for-oral-health-access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dc4932c7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3dc4932c7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Speaker note: URM also provides oral hygiene kits to patients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Dr. mehdi will work on this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cee8d85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22cee8d85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416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cee8d85d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0" name="Google Shape;240;g22cee8d85d4_1_5:notes"/>
          <p:cNvSpPr txBox="1">
            <a:spLocks noGrp="1"/>
          </p:cNvSpPr>
          <p:nvPr>
            <p:ph type="body" idx="1"/>
          </p:nvPr>
        </p:nvSpPr>
        <p:spPr>
          <a:xfrm>
            <a:off x="685960" y="4343482"/>
            <a:ext cx="5486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Speaker notes: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Homeless individuals are 12x more likely to have dental problems than those with stable housing but are less likely to visit a dentist.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-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 patients who signed a consent form for an initial examination at Union Rescue Mission dental clinic from 2016 to 2020 were included in the study and surveyed.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-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Dental and oral health indicators were missing teeth, decayed teeth, existing restorations, and caries risk.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g22cee8d85d4_1_5:notes"/>
          <p:cNvSpPr txBox="1">
            <a:spLocks noGrp="1"/>
          </p:cNvSpPr>
          <p:nvPr>
            <p:ph type="sldNum" idx="12"/>
          </p:nvPr>
        </p:nvSpPr>
        <p:spPr>
          <a:xfrm>
            <a:off x="3883924" y="8685364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cee8d85d4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g22cee8d85d4_1_158:notes"/>
          <p:cNvSpPr txBox="1">
            <a:spLocks noGrp="1"/>
          </p:cNvSpPr>
          <p:nvPr>
            <p:ph type="body" idx="1"/>
          </p:nvPr>
        </p:nvSpPr>
        <p:spPr>
          <a:xfrm>
            <a:off x="685960" y="4343482"/>
            <a:ext cx="5486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g22cee8d85d4_1_158:notes"/>
          <p:cNvSpPr txBox="1">
            <a:spLocks noGrp="1"/>
          </p:cNvSpPr>
          <p:nvPr>
            <p:ph type="sldNum" idx="12"/>
          </p:nvPr>
        </p:nvSpPr>
        <p:spPr>
          <a:xfrm>
            <a:off x="3883924" y="8685364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2cee8d85d4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7" name="Google Shape;307;g22cee8d85d4_1_274:notes"/>
          <p:cNvSpPr txBox="1">
            <a:spLocks noGrp="1"/>
          </p:cNvSpPr>
          <p:nvPr>
            <p:ph type="body" idx="1"/>
          </p:nvPr>
        </p:nvSpPr>
        <p:spPr>
          <a:xfrm>
            <a:off x="685960" y="4343482"/>
            <a:ext cx="5486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22cee8d85d4_1_274:notes"/>
          <p:cNvSpPr txBox="1">
            <a:spLocks noGrp="1"/>
          </p:cNvSpPr>
          <p:nvPr>
            <p:ph type="sldNum" idx="12"/>
          </p:nvPr>
        </p:nvSpPr>
        <p:spPr>
          <a:xfrm>
            <a:off x="3883924" y="8685364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3dc4932c7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3dc4932c7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3dc4932c73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23dc4932c73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cee8d85d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22cee8d85d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97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27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206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97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d77576dd9_0_3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2d77576dd9_0_331"/>
          <p:cNvSpPr/>
          <p:nvPr/>
        </p:nvSpPr>
        <p:spPr>
          <a:xfrm>
            <a:off x="188400" y="188400"/>
            <a:ext cx="8767200" cy="476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22d77576dd9_0_331"/>
          <p:cNvSpPr/>
          <p:nvPr/>
        </p:nvSpPr>
        <p:spPr>
          <a:xfrm>
            <a:off x="282600" y="282600"/>
            <a:ext cx="8578800" cy="457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g22d77576dd9_0_331"/>
          <p:cNvCxnSpPr/>
          <p:nvPr/>
        </p:nvCxnSpPr>
        <p:spPr>
          <a:xfrm>
            <a:off x="8438400" y="536225"/>
            <a:ext cx="423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g22d77576dd9_0_331"/>
          <p:cNvSpPr txBox="1">
            <a:spLocks noGrp="1"/>
          </p:cNvSpPr>
          <p:nvPr>
            <p:ph type="title"/>
          </p:nvPr>
        </p:nvSpPr>
        <p:spPr>
          <a:xfrm>
            <a:off x="3181650" y="1200650"/>
            <a:ext cx="40392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22d77576dd9_0_331"/>
          <p:cNvSpPr txBox="1">
            <a:spLocks noGrp="1"/>
          </p:cNvSpPr>
          <p:nvPr>
            <p:ph type="body" idx="1"/>
          </p:nvPr>
        </p:nvSpPr>
        <p:spPr>
          <a:xfrm>
            <a:off x="3144300" y="2595300"/>
            <a:ext cx="5297700" cy="108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g22d77576dd9_0_3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311700" y="1236325"/>
            <a:ext cx="8520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Enhancing the quality of life for PEH through providing quality dental care</a:t>
            </a:r>
            <a:endParaRPr sz="3200" b="1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545850" y="3155650"/>
            <a:ext cx="80523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43137"/>
              <a:buNone/>
            </a:pPr>
            <a:r>
              <a:rPr lang="en" sz="102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by: </a:t>
            </a:r>
            <a:endParaRPr sz="1020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43137"/>
              <a:buNone/>
            </a:pPr>
            <a:endParaRPr sz="1020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651"/>
              <a:buNone/>
            </a:pPr>
            <a:r>
              <a:rPr lang="en" sz="1678" b="1" dirty="0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Mehdi Mohammadi DDS MPH MS</a:t>
            </a:r>
            <a:endParaRPr sz="1558" b="1" baseline="30000" dirty="0">
              <a:solidFill>
                <a:srgbClr val="FF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658"/>
              <a:buNone/>
            </a:pPr>
            <a:endParaRPr sz="1300" b="1" baseline="30000" dirty="0">
              <a:solidFill>
                <a:srgbClr val="FF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867"/>
              <a:buNone/>
            </a:pPr>
            <a:r>
              <a:rPr lang="en" sz="1044" b="1" dirty="0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Division of Public Dental Health and Pediatric Dentistry, Herman Ostrow School of Dentistry, University of Southern California, Los Angeles, California, USA. </a:t>
            </a:r>
            <a:endParaRPr sz="1144" b="1" baseline="30000" dirty="0">
              <a:solidFill>
                <a:srgbClr val="FF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885"/>
              <a:buFont typeface="Arial"/>
              <a:buNone/>
            </a:pPr>
            <a:endParaRPr sz="1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"/>
          <p:cNvCxnSpPr/>
          <p:nvPr/>
        </p:nvCxnSpPr>
        <p:spPr>
          <a:xfrm>
            <a:off x="401850" y="2958350"/>
            <a:ext cx="8340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"/>
          <p:cNvSpPr txBox="1"/>
          <p:nvPr/>
        </p:nvSpPr>
        <p:spPr>
          <a:xfrm>
            <a:off x="959250" y="2120725"/>
            <a:ext cx="6985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None/>
            </a:pPr>
            <a:r>
              <a:rPr lang="en" sz="2080" b="1" i="1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 b="1" i="1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Herman Ostrow School of Dentistry of </a:t>
            </a:r>
            <a:r>
              <a:rPr lang="en" sz="1600" b="1" i="1" u="none" strike="noStrike" cap="none" dirty="0">
                <a:solidFill>
                  <a:srgbClr val="F8C8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0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"/>
          <p:cNvSpPr txBox="1">
            <a:spLocks noGrp="1"/>
          </p:cNvSpPr>
          <p:nvPr>
            <p:ph type="ctrTitle"/>
          </p:nvPr>
        </p:nvSpPr>
        <p:spPr>
          <a:xfrm>
            <a:off x="-87225" y="265650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History of Campus-Community Partnership Building to Serve the Homelessness</a:t>
            </a:r>
            <a:endParaRPr sz="22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" name="Google Shape;115;p10"/>
          <p:cNvSpPr txBox="1"/>
          <p:nvPr/>
        </p:nvSpPr>
        <p:spPr>
          <a:xfrm>
            <a:off x="2711163" y="1211819"/>
            <a:ext cx="558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Grant from Health Prof. Schools In Service to the Nation </a:t>
            </a:r>
            <a:endParaRPr sz="1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6" name="Google Shape;116;p10"/>
          <p:cNvCxnSpPr/>
          <p:nvPr/>
        </p:nvCxnSpPr>
        <p:spPr>
          <a:xfrm>
            <a:off x="5501872" y="1737903"/>
            <a:ext cx="0" cy="134100"/>
          </a:xfrm>
          <a:prstGeom prst="straightConnector1">
            <a:avLst/>
          </a:prstGeom>
          <a:noFill/>
          <a:ln w="9525" cap="flat" cmpd="sng">
            <a:solidFill>
              <a:srgbClr val="F8C80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7" name="Google Shape;117;p10"/>
          <p:cNvSpPr txBox="1"/>
          <p:nvPr/>
        </p:nvSpPr>
        <p:spPr>
          <a:xfrm>
            <a:off x="3144886" y="1710145"/>
            <a:ext cx="515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Co-founder of Dental Coalition for Needy Children, 1991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0"/>
          <p:cNvSpPr txBox="1"/>
          <p:nvPr/>
        </p:nvSpPr>
        <p:spPr>
          <a:xfrm>
            <a:off x="3475603" y="2194114"/>
            <a:ext cx="405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Participate in Skid Row Health Fairs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10"/>
          <p:cNvCxnSpPr/>
          <p:nvPr/>
        </p:nvCxnSpPr>
        <p:spPr>
          <a:xfrm>
            <a:off x="5501872" y="2214762"/>
            <a:ext cx="0" cy="134100"/>
          </a:xfrm>
          <a:prstGeom prst="straightConnector1">
            <a:avLst/>
          </a:prstGeom>
          <a:noFill/>
          <a:ln w="9525" cap="flat" cmpd="sng">
            <a:solidFill>
              <a:srgbClr val="F8C804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120;p10"/>
          <p:cNvCxnSpPr/>
          <p:nvPr/>
        </p:nvCxnSpPr>
        <p:spPr>
          <a:xfrm>
            <a:off x="5501872" y="2691622"/>
            <a:ext cx="0" cy="134100"/>
          </a:xfrm>
          <a:prstGeom prst="straightConnector1">
            <a:avLst/>
          </a:prstGeom>
          <a:noFill/>
          <a:ln w="9525" cap="flat" cmpd="sng">
            <a:solidFill>
              <a:srgbClr val="F8C80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1" name="Google Shape;121;p10"/>
          <p:cNvSpPr txBox="1"/>
          <p:nvPr/>
        </p:nvSpPr>
        <p:spPr>
          <a:xfrm>
            <a:off x="2143297" y="2624031"/>
            <a:ext cx="6838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Partner in LA County Health-Faith Project collaborate with LA Homeless Services Authority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10"/>
          <p:cNvCxnSpPr/>
          <p:nvPr/>
        </p:nvCxnSpPr>
        <p:spPr>
          <a:xfrm>
            <a:off x="5501872" y="3372850"/>
            <a:ext cx="0" cy="134100"/>
          </a:xfrm>
          <a:prstGeom prst="straightConnector1">
            <a:avLst/>
          </a:prstGeom>
          <a:noFill/>
          <a:ln w="9525" cap="flat" cmpd="sng">
            <a:solidFill>
              <a:srgbClr val="F8C80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3" name="Google Shape;123;p10"/>
          <p:cNvSpPr txBox="1"/>
          <p:nvPr/>
        </p:nvSpPr>
        <p:spPr>
          <a:xfrm>
            <a:off x="2180384" y="3302004"/>
            <a:ext cx="664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Co-founder of LAC Coalition of Med. Mobile Units, 1995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0"/>
          <p:cNvSpPr txBox="1"/>
          <p:nvPr/>
        </p:nvSpPr>
        <p:spPr>
          <a:xfrm>
            <a:off x="2711163" y="3774123"/>
            <a:ext cx="618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 dirty="0">
                <a:solidFill>
                  <a:srgbClr val="F8C8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USCSD &amp; Union Rescue Mission Planning, Late 1990s  </a:t>
            </a:r>
            <a:endParaRPr sz="1400" b="1" i="1" u="none" strike="noStrike" cap="none" dirty="0">
              <a:solidFill>
                <a:srgbClr val="F8C8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0"/>
          <p:cNvCxnSpPr/>
          <p:nvPr/>
        </p:nvCxnSpPr>
        <p:spPr>
          <a:xfrm>
            <a:off x="5501872" y="3781587"/>
            <a:ext cx="0" cy="134100"/>
          </a:xfrm>
          <a:prstGeom prst="straightConnector1">
            <a:avLst/>
          </a:prstGeom>
          <a:noFill/>
          <a:ln w="9525" cap="flat" cmpd="sng">
            <a:solidFill>
              <a:srgbClr val="F8C80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6" name="Google Shape;126;p10"/>
          <p:cNvSpPr txBox="1"/>
          <p:nvPr/>
        </p:nvSpPr>
        <p:spPr>
          <a:xfrm>
            <a:off x="3043374" y="4246241"/>
            <a:ext cx="580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 dirty="0">
                <a:solidFill>
                  <a:srgbClr val="F8C8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USC+URM Dental Clinic opened at URM in 2000</a:t>
            </a:r>
            <a:endParaRPr sz="1600" b="1" i="1" u="none" strike="noStrike" cap="none" dirty="0">
              <a:solidFill>
                <a:srgbClr val="F8C8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7" name="Google Shape;127;p10"/>
          <p:cNvCxnSpPr/>
          <p:nvPr/>
        </p:nvCxnSpPr>
        <p:spPr>
          <a:xfrm>
            <a:off x="5501872" y="4258446"/>
            <a:ext cx="0" cy="134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8" name="Google Shape;12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950" y="1872000"/>
            <a:ext cx="2554225" cy="22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3dc4932c73_0_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3dc4932c73_0_5"/>
          <p:cNvSpPr txBox="1"/>
          <p:nvPr/>
        </p:nvSpPr>
        <p:spPr>
          <a:xfrm>
            <a:off x="189575" y="906450"/>
            <a:ext cx="4812600" cy="3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 universities donate time and expertise for free services</a:t>
            </a: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❖"/>
            </a:pPr>
            <a:r>
              <a:rPr lang="en" sz="1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Services include health, dental, psychological, and legal-aid.</a:t>
            </a: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❖"/>
            </a:pPr>
            <a:r>
              <a:rPr lang="en" sz="1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Provides university students with an opportunity to expand their education.</a:t>
            </a: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❖"/>
            </a:pPr>
            <a:r>
              <a:rPr lang="en" sz="1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serve the community by providing these services to guests.</a:t>
            </a: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50" dirty="0">
              <a:solidFill>
                <a:schemeClr val="lt1"/>
              </a:solidFill>
              <a:highlight>
                <a:srgbClr val="FCF7E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g23dc4932c73_0_5"/>
          <p:cNvSpPr txBox="1">
            <a:spLocks noGrp="1"/>
          </p:cNvSpPr>
          <p:nvPr>
            <p:ph type="ctrTitle"/>
          </p:nvPr>
        </p:nvSpPr>
        <p:spPr>
          <a:xfrm>
            <a:off x="674775" y="180088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Union Rescue Mission Clinics</a:t>
            </a:r>
            <a:endParaRPr sz="25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7" name="Google Shape;137;g23dc4932c7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175" y="1222788"/>
            <a:ext cx="1542900" cy="1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3dc4932c73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450" y="3191930"/>
            <a:ext cx="3508975" cy="87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3dc4932c73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4650" y="1845512"/>
            <a:ext cx="2231725" cy="9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/>
        </p:nvSpPr>
        <p:spPr>
          <a:xfrm>
            <a:off x="1217700" y="1266300"/>
            <a:ext cx="6708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Through a joint effort between the University of Southern California School of Dentistry (USCSD) &amp; the Union Rescue Mission (URM), a 6-chair dental clinic was opened in 2000 for individuals in L.A.’s Skid Row – 2 additional chairs were added in 2005. </a:t>
            </a: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11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After 5 years of discussion and planning</a:t>
            </a:r>
            <a:endParaRPr sz="2480" b="1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1190200" y="2465075"/>
            <a:ext cx="243325" cy="658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8C804"/>
                </a:solidFill>
                <a:latin typeface="Arial"/>
              </a:rPr>
              <a:t>1</a:t>
            </a:r>
          </a:p>
        </p:txBody>
      </p:sp>
      <p:sp>
        <p:nvSpPr>
          <p:cNvPr id="159" name="Google Shape;159;p11"/>
          <p:cNvSpPr/>
          <p:nvPr/>
        </p:nvSpPr>
        <p:spPr>
          <a:xfrm>
            <a:off x="4135112" y="3884050"/>
            <a:ext cx="436879" cy="658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8C804"/>
                </a:solidFill>
                <a:latin typeface="Arial"/>
              </a:rPr>
              <a:t>2</a:t>
            </a:r>
          </a:p>
        </p:txBody>
      </p:sp>
      <p:sp>
        <p:nvSpPr>
          <p:cNvPr id="160" name="Google Shape;160;p11"/>
          <p:cNvSpPr/>
          <p:nvPr/>
        </p:nvSpPr>
        <p:spPr>
          <a:xfrm>
            <a:off x="7273600" y="2459575"/>
            <a:ext cx="432270" cy="6698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8C804"/>
                </a:solidFill>
                <a:latin typeface="Arial"/>
              </a:rPr>
              <a:t>3</a:t>
            </a:r>
          </a:p>
        </p:txBody>
      </p:sp>
      <p:sp>
        <p:nvSpPr>
          <p:cNvPr id="161" name="Google Shape;161;p11"/>
          <p:cNvSpPr txBox="1"/>
          <p:nvPr/>
        </p:nvSpPr>
        <p:spPr>
          <a:xfrm>
            <a:off x="3272672" y="2836050"/>
            <a:ext cx="21618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Increase the number of PEH accessing dental care </a:t>
            </a:r>
            <a:endParaRPr sz="1400" b="0" i="0" u="none" strike="noStrike" cap="none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398750" y="3378250"/>
            <a:ext cx="2251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Improve the oral health status of unhoused people.</a:t>
            </a:r>
            <a:endParaRPr sz="1400" b="0" i="0" u="none" strike="noStrike" cap="none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6547300" y="3280813"/>
            <a:ext cx="20844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Increase the number of the dental/ dental hygiene students providing care to </a:t>
            </a:r>
            <a:r>
              <a:rPr lang="en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unhoused individuals.</a:t>
            </a:r>
            <a:endParaRPr sz="1400" b="0" i="0" u="none" strike="noStrike" cap="none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  <p:bldP spid="160" grpId="0"/>
      <p:bldP spid="161" grpId="0"/>
      <p:bldP spid="162" grpId="0"/>
      <p:bldP spid="1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USC Dental Clinic at the Union Rescue Mission</a:t>
            </a:r>
            <a:endParaRPr sz="24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4695600" y="1714375"/>
            <a:ext cx="3660000" cy="266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 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of Dentistry </a:t>
            </a: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URM 1999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Faculty, students, and interns from USC coordinate all patient services. 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ght-chair Clinic 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ree of charge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,000+ dental-care visits per year.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50" y="1568524"/>
            <a:ext cx="4475550" cy="29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2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Administration &amp; Evaluation</a:t>
            </a:r>
            <a:endParaRPr sz="24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3647450" y="3000775"/>
            <a:ext cx="4668900" cy="199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2-3 USCSD faculty members oversee the students work of 8 USCSD students</a:t>
            </a: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care for 7 week rotations - comprehensive &amp; emergency treatment 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 dental assistants and 1 office coordinator round out the team (two bilingual)  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Times New Roman"/>
              <a:buChar char="-"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to 4 dentists volunteer their services part-time.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12"/>
          <p:cNvSpPr txBox="1"/>
          <p:nvPr/>
        </p:nvSpPr>
        <p:spPr>
          <a:xfrm>
            <a:off x="850950" y="1331550"/>
            <a:ext cx="7594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program’s productivity is assessed from data on:</a:t>
            </a:r>
            <a:endParaRPr sz="1400" b="0" i="1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 Numbers of homeless individuals receiving care &amp; services rendered &amp; patient feedback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✌️Number of students rotating through the clinic &amp; faculty and student evaluation of the experience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5462050" y="2679425"/>
            <a:ext cx="86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1" u="none" strike="noStrike" cap="none">
                <a:solidFill>
                  <a:srgbClr val="F8C80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Staffing</a:t>
            </a:r>
            <a:r>
              <a:rPr lang="en" sz="14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1400" b="1" i="1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3605775" y="1091150"/>
            <a:ext cx="109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1" u="none" strike="noStrike" cap="none">
                <a:solidFill>
                  <a:srgbClr val="F8C80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Evaluation </a:t>
            </a:r>
            <a:endParaRPr sz="1400" b="1" i="1" u="none" strike="noStrike" cap="none">
              <a:solidFill>
                <a:srgbClr val="F8C80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5" name="Google Shape;17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850" y="3000775"/>
            <a:ext cx="2557919" cy="17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 txBox="1"/>
          <p:nvPr/>
        </p:nvSpPr>
        <p:spPr>
          <a:xfrm>
            <a:off x="1940075" y="1041100"/>
            <a:ext cx="485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Dental Clinic provides the following services:</a:t>
            </a:r>
            <a:endParaRPr sz="11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7"/>
          <p:cNvPicPr preferRelativeResize="0"/>
          <p:nvPr/>
        </p:nvPicPr>
        <p:blipFill rotWithShape="1">
          <a:blip r:embed="rId4">
            <a:alphaModFix/>
          </a:blip>
          <a:srcRect l="9946" r="5543"/>
          <a:stretch/>
        </p:blipFill>
        <p:spPr>
          <a:xfrm>
            <a:off x="4572005" y="2906525"/>
            <a:ext cx="3432596" cy="177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5" y="2906525"/>
            <a:ext cx="3373573" cy="177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USC Dental Clinic at the Union Rescue Mission</a:t>
            </a:r>
            <a:endParaRPr sz="24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2997200" y="1110050"/>
            <a:ext cx="30000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✌️Cleanings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✌️Root Canals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✌️Fillings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✌️Tooth Extractions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✌️Complete &amp; Partial Dentures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/>
          <p:nvPr/>
        </p:nvSpPr>
        <p:spPr>
          <a:xfrm>
            <a:off x="203148" y="1075850"/>
            <a:ext cx="3285000" cy="2286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650" tIns="7825" rIns="15650" bIns="7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3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Outcomes</a:t>
            </a:r>
            <a:endParaRPr sz="24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355850" y="1264550"/>
            <a:ext cx="2979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Annually 1350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unhoused individuals receive care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non-emergency patients receive: 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Comprehensive exam 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Radiographs 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Prophylaxis 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Oral hygiene instructions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2176425" y="3194975"/>
            <a:ext cx="2760300" cy="1680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650" tIns="7825" rIns="15650" bIns="7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2024775" y="3404075"/>
            <a:ext cx="2979600" cy="161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sng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US" sz="1300" b="1" i="0" u="sng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SzPts val="1300"/>
            </a:pPr>
            <a:r>
              <a:rPr lang="en" sz="1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✌️ ️ 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17000 procedures</a:t>
            </a:r>
          </a:p>
          <a:p>
            <a:pPr lvl="0" algn="ctr">
              <a:buSzPts val="1300"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✌️  </a:t>
            </a:r>
            <a:r>
              <a:rPr lang="en-US" sz="1300" dirty="0">
                <a:latin typeface="Times New Roman"/>
                <a:ea typeface="Times New Roman"/>
                <a:cs typeface="Times New Roman"/>
                <a:sym typeface="Times New Roman"/>
              </a:rPr>
              <a:t>Monetary value: 3.5 million at no cost</a:t>
            </a:r>
          </a:p>
          <a:p>
            <a:pPr lvl="0" algn="ctr">
              <a:buSzPts val="1300"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                  No cost</a:t>
            </a:r>
            <a:endParaRPr lang="en-US" sz="1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SzPts val="1300"/>
            </a:pPr>
            <a:endParaRPr sz="13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375" y="1298024"/>
            <a:ext cx="333375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 rot="1837">
            <a:off x="5578325" y="757350"/>
            <a:ext cx="1122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Root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Canals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10%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4040075" y="1857838"/>
            <a:ext cx="130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and Partial 25%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5885550" y="3361850"/>
            <a:ext cx="15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Extractions 25%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7884700" y="1298025"/>
            <a:ext cx="141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Restorations 40%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22cee8d85d4_0_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2cee8d85d4_0_5"/>
          <p:cNvSpPr txBox="1"/>
          <p:nvPr/>
        </p:nvSpPr>
        <p:spPr>
          <a:xfrm>
            <a:off x="7783275" y="4694275"/>
            <a:ext cx="18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2cee8d85d4_0_5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Outreach Events </a:t>
            </a:r>
            <a:endParaRPr sz="44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8" name="Google Shape;208;g22cee8d85d4_0_5"/>
          <p:cNvSpPr txBox="1"/>
          <p:nvPr/>
        </p:nvSpPr>
        <p:spPr>
          <a:xfrm>
            <a:off x="355850" y="1264550"/>
            <a:ext cx="29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g22cee8d85d4_0_5"/>
          <p:cNvSpPr txBox="1"/>
          <p:nvPr/>
        </p:nvSpPr>
        <p:spPr>
          <a:xfrm>
            <a:off x="2024775" y="3404075"/>
            <a:ext cx="2979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g22cee8d85d4_0_5"/>
          <p:cNvSpPr txBox="1"/>
          <p:nvPr/>
        </p:nvSpPr>
        <p:spPr>
          <a:xfrm>
            <a:off x="4411875" y="1341100"/>
            <a:ext cx="40881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Ostrow students volunteer 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more than </a:t>
            </a:r>
            <a:r>
              <a:rPr lang="e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health fairs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each year in schools, agencies, churches, housing projects and other community locations in the Los Angeles area.</a:t>
            </a: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-"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promote oral health</a:t>
            </a:r>
            <a:endParaRPr sz="17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-"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free screenings</a:t>
            </a:r>
            <a:endParaRPr sz="17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-"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preventative care instructions and materials </a:t>
            </a:r>
            <a:endParaRPr sz="17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-"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Collaborates with other health-related, psychological, and social service organizations</a:t>
            </a:r>
            <a:endParaRPr sz="17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1" name="Google Shape;211;g22cee8d85d4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899" y="1341099"/>
            <a:ext cx="2813101" cy="2745776"/>
          </a:xfrm>
          <a:prstGeom prst="rect">
            <a:avLst/>
          </a:prstGeom>
          <a:noFill/>
          <a:ln>
            <a:noFill/>
          </a:ln>
          <a:effectLst>
            <a:outerShdw blurRad="57150" dist="38100" dir="7860000" algn="bl" rotWithShape="0">
              <a:srgbClr val="000000">
                <a:alpha val="71000"/>
              </a:srgbClr>
            </a:outerShdw>
            <a:reflection stA="67000" endPos="9000" dist="762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0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"/>
          <p:cNvSpPr txBox="1">
            <a:spLocks noGrp="1"/>
          </p:cNvSpPr>
          <p:nvPr>
            <p:ph type="ctrTitle"/>
          </p:nvPr>
        </p:nvSpPr>
        <p:spPr>
          <a:xfrm>
            <a:off x="349322" y="450584"/>
            <a:ext cx="7477238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400" dirty="0"/>
              <a:t>   Funding Resources</a:t>
            </a:r>
            <a:endParaRPr sz="2400" b="1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06E40-A956-DD96-7148-EED674CC2ECD}"/>
              </a:ext>
            </a:extLst>
          </p:cNvPr>
          <p:cNvSpPr txBox="1"/>
          <p:nvPr/>
        </p:nvSpPr>
        <p:spPr>
          <a:xfrm>
            <a:off x="852755" y="1674688"/>
            <a:ext cx="34212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Northeast Valley Health Corporation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Covers almost 50%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Providers/staff Salaries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Material and supplies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77188-DAF6-D50B-3C65-5F120E4001C7}"/>
              </a:ext>
            </a:extLst>
          </p:cNvPr>
          <p:cNvSpPr txBox="1"/>
          <p:nvPr/>
        </p:nvSpPr>
        <p:spPr>
          <a:xfrm>
            <a:off x="4756935" y="1674687"/>
            <a:ext cx="3534310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Gift accounts, </a:t>
            </a:r>
            <a:r>
              <a:rPr lang="en-US" dirty="0" err="1"/>
              <a:t>Denti</a:t>
            </a:r>
            <a:r>
              <a:rPr lang="en-US" dirty="0"/>
              <a:t>-Cal and university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Remaining 50%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 charges, monthly internet server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Other charges.</a:t>
            </a:r>
          </a:p>
        </p:txBody>
      </p:sp>
    </p:spTree>
    <p:extLst>
      <p:ext uri="{BB962C8B-B14F-4D97-AF65-F5344CB8AC3E}">
        <p14:creationId xmlns:p14="http://schemas.microsoft.com/office/powerpoint/2010/main" val="35292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cee8d85d4_1_5"/>
          <p:cNvSpPr/>
          <p:nvPr/>
        </p:nvSpPr>
        <p:spPr>
          <a:xfrm>
            <a:off x="176900" y="976300"/>
            <a:ext cx="8771400" cy="4051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650" tIns="7825" rIns="15650" bIns="7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2cee8d85d4_1_5"/>
          <p:cNvSpPr txBox="1">
            <a:spLocks noGrp="1"/>
          </p:cNvSpPr>
          <p:nvPr>
            <p:ph type="ctrTitle"/>
          </p:nvPr>
        </p:nvSpPr>
        <p:spPr>
          <a:xfrm>
            <a:off x="2544536" y="381000"/>
            <a:ext cx="5222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"/>
              <a:buNone/>
            </a:pP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1">
                <a:solidFill>
                  <a:schemeClr val="lt1"/>
                </a:solidFill>
              </a:rPr>
              <a:t>Oral Health Disparities in People Experiencing Homelessness on Skid Row </a:t>
            </a:r>
            <a:br>
              <a:rPr lang="en"/>
            </a:br>
            <a:r>
              <a:rPr lang="en" sz="900" b="1">
                <a:solidFill>
                  <a:srgbClr val="FFCC00"/>
                </a:solidFill>
              </a:rPr>
              <a:t>Sam Sheridan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Sarina Taylor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Mehdi Mohammadi</a:t>
            </a:r>
            <a:r>
              <a:rPr lang="en" sz="1100" b="1" baseline="30000">
                <a:solidFill>
                  <a:srgbClr val="FFCC00"/>
                </a:solidFill>
              </a:rPr>
              <a:t>1</a:t>
            </a:r>
            <a:br>
              <a:rPr lang="en" sz="10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1</a:t>
            </a:r>
            <a:r>
              <a:rPr lang="en" sz="500" b="1">
                <a:solidFill>
                  <a:srgbClr val="FFCC00"/>
                </a:solidFill>
              </a:rPr>
              <a:t> Division of Public Dental Health and Pediatric Dentistry, Herman Ostrow School of Dentistry, University of Southern California, Los Angeles, California, USA. </a:t>
            </a: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2 </a:t>
            </a:r>
            <a:r>
              <a:rPr lang="en" sz="500" b="1">
                <a:solidFill>
                  <a:srgbClr val="FFCC00"/>
                </a:solidFill>
              </a:rPr>
              <a:t>Herman Ostrow School of Dentistry, University of Southern California, Los Angeles, California, USA.</a:t>
            </a:r>
            <a:br>
              <a:rPr lang="en" sz="5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endParaRPr sz="400" b="1">
              <a:solidFill>
                <a:srgbClr val="FFCC00"/>
              </a:solidFill>
            </a:endParaRPr>
          </a:p>
        </p:txBody>
      </p:sp>
      <p:sp>
        <p:nvSpPr>
          <p:cNvPr id="245" name="Google Shape;245;g22cee8d85d4_1_5"/>
          <p:cNvSpPr txBox="1"/>
          <p:nvPr/>
        </p:nvSpPr>
        <p:spPr>
          <a:xfrm>
            <a:off x="789214" y="1319113"/>
            <a:ext cx="870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2cee8d85d4_1_5"/>
          <p:cNvSpPr txBox="1"/>
          <p:nvPr/>
        </p:nvSpPr>
        <p:spPr>
          <a:xfrm>
            <a:off x="802821" y="3286125"/>
            <a:ext cx="1074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2cee8d85d4_1_5"/>
          <p:cNvSpPr txBox="1"/>
          <p:nvPr/>
        </p:nvSpPr>
        <p:spPr>
          <a:xfrm flipH="1">
            <a:off x="264018" y="4482455"/>
            <a:ext cx="21366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g22cee8d85d4_1_5" descr="head_gold_trans"/>
          <p:cNvPicPr preferRelativeResize="0"/>
          <p:nvPr/>
        </p:nvPicPr>
        <p:blipFill rotWithShape="1">
          <a:blip r:embed="rId3">
            <a:alphaModFix/>
          </a:blip>
          <a:srcRect l="1700" t="-5119"/>
          <a:stretch/>
        </p:blipFill>
        <p:spPr>
          <a:xfrm>
            <a:off x="8135326" y="95250"/>
            <a:ext cx="639535" cy="61083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2cee8d85d4_1_5"/>
          <p:cNvSpPr txBox="1"/>
          <p:nvPr/>
        </p:nvSpPr>
        <p:spPr>
          <a:xfrm>
            <a:off x="2775857" y="2774156"/>
            <a:ext cx="3267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2cee8d85d4_1_5"/>
          <p:cNvSpPr txBox="1"/>
          <p:nvPr/>
        </p:nvSpPr>
        <p:spPr>
          <a:xfrm>
            <a:off x="6678272" y="892969"/>
            <a:ext cx="330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2cee8d85d4_1_5"/>
          <p:cNvSpPr txBox="1"/>
          <p:nvPr/>
        </p:nvSpPr>
        <p:spPr>
          <a:xfrm>
            <a:off x="255701" y="4823520"/>
            <a:ext cx="2122800" cy="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2cee8d85d4_1_5"/>
          <p:cNvSpPr txBox="1"/>
          <p:nvPr/>
        </p:nvSpPr>
        <p:spPr>
          <a:xfrm>
            <a:off x="149679" y="1238250"/>
            <a:ext cx="19935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2cee8d85d4_1_5"/>
          <p:cNvSpPr txBox="1"/>
          <p:nvPr/>
        </p:nvSpPr>
        <p:spPr>
          <a:xfrm>
            <a:off x="2882334" y="3384302"/>
            <a:ext cx="954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2cee8d85d4_1_5"/>
          <p:cNvSpPr txBox="1"/>
          <p:nvPr/>
        </p:nvSpPr>
        <p:spPr>
          <a:xfrm>
            <a:off x="3053339" y="3384302"/>
            <a:ext cx="801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2cee8d85d4_1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65" y="273004"/>
            <a:ext cx="1366997" cy="41439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2cee8d85d4_1_5"/>
          <p:cNvSpPr txBox="1"/>
          <p:nvPr/>
        </p:nvSpPr>
        <p:spPr>
          <a:xfrm>
            <a:off x="542025" y="1654625"/>
            <a:ext cx="32205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objective of our study is to provide updated information on the oral health of the Skid Row homeless population seen at the URM dental clinic.</a:t>
            </a:r>
            <a:endParaRPr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21212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endParaRPr sz="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22cee8d85d4_1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700" y="1144813"/>
            <a:ext cx="2943601" cy="6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2cee8d85d4_1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3165" y="68461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2cee8d85d4_1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0777" y="56555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2cee8d85d4_1_5"/>
          <p:cNvPicPr preferRelativeResize="0"/>
          <p:nvPr/>
        </p:nvPicPr>
        <p:blipFill rotWithShape="1">
          <a:blip r:embed="rId7">
            <a:alphaModFix/>
          </a:blip>
          <a:srcRect r="-35098"/>
          <a:stretch/>
        </p:blipFill>
        <p:spPr>
          <a:xfrm>
            <a:off x="4769326" y="1214750"/>
            <a:ext cx="4912751" cy="5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2cee8d85d4_1_5"/>
          <p:cNvSpPr txBox="1"/>
          <p:nvPr/>
        </p:nvSpPr>
        <p:spPr>
          <a:xfrm>
            <a:off x="4112600" y="1712414"/>
            <a:ext cx="4583100" cy="15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-"/>
            </a:pPr>
            <a:r>
              <a:rPr lang="en"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Patients' demographics, dental history, oral pain, oral hygiene habits, and homeless status were assessed.</a:t>
            </a:r>
            <a:endParaRPr sz="13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-"/>
            </a:pPr>
            <a:r>
              <a:rPr lang="en"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Faculty recorded various dental and oral health indicators</a:t>
            </a:r>
            <a:endParaRPr sz="13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-"/>
            </a:pPr>
            <a:r>
              <a:rPr lang="en" sz="13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rates found in national databases were compared to the rates reported in the Skid Row population.</a:t>
            </a:r>
            <a:endParaRPr sz="1100" dirty="0"/>
          </a:p>
        </p:txBody>
      </p:sp>
      <p:pic>
        <p:nvPicPr>
          <p:cNvPr id="262" name="Google Shape;262;g22cee8d85d4_1_5"/>
          <p:cNvPicPr preferRelativeResize="0"/>
          <p:nvPr/>
        </p:nvPicPr>
        <p:blipFill rotWithShape="1">
          <a:blip r:embed="rId8">
            <a:alphaModFix/>
          </a:blip>
          <a:srcRect l="19505" r="19560"/>
          <a:stretch/>
        </p:blipFill>
        <p:spPr>
          <a:xfrm>
            <a:off x="487775" y="3281375"/>
            <a:ext cx="8168474" cy="52135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63" name="Google Shape;263;g22cee8d85d4_1_5"/>
          <p:cNvSpPr txBox="1"/>
          <p:nvPr/>
        </p:nvSpPr>
        <p:spPr>
          <a:xfrm>
            <a:off x="442100" y="3816675"/>
            <a:ext cx="82410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URM patient population reports fewer dental visits within the past year compared to national databases.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URM patients have increased rates of oral and dental pain, more missing teeth, and higher rates of edentulism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These preliminary results suggest poor access to care and a lack of oral health literacy among the URM patient population</a:t>
            </a:r>
            <a:endParaRPr sz="1200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Homelessness in Los Angeles, CA </a:t>
            </a:r>
            <a:endParaRPr sz="25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 l="4917" t="3819" r="37900" b="3026"/>
          <a:stretch/>
        </p:blipFill>
        <p:spPr>
          <a:xfrm>
            <a:off x="469275" y="1069275"/>
            <a:ext cx="4011574" cy="3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7174" y="2132347"/>
            <a:ext cx="3563624" cy="248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4">
            <a:alphaModFix/>
          </a:blip>
          <a:srcRect l="65157" t="28211" b="10878"/>
          <a:stretch/>
        </p:blipFill>
        <p:spPr>
          <a:xfrm>
            <a:off x="4640975" y="1154050"/>
            <a:ext cx="1990402" cy="193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cee8d85d4_1_158"/>
          <p:cNvSpPr/>
          <p:nvPr/>
        </p:nvSpPr>
        <p:spPr>
          <a:xfrm>
            <a:off x="176900" y="976300"/>
            <a:ext cx="8771400" cy="4051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650" tIns="7825" rIns="15650" bIns="7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2cee8d85d4_1_158"/>
          <p:cNvSpPr txBox="1">
            <a:spLocks noGrp="1"/>
          </p:cNvSpPr>
          <p:nvPr>
            <p:ph type="ctrTitle"/>
          </p:nvPr>
        </p:nvSpPr>
        <p:spPr>
          <a:xfrm>
            <a:off x="2544536" y="381000"/>
            <a:ext cx="5222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"/>
              <a:buNone/>
            </a:pP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1">
                <a:solidFill>
                  <a:schemeClr val="lt1"/>
                </a:solidFill>
              </a:rPr>
              <a:t>Oral Health Disparities in People Experiencing Homelessness on Skid Row </a:t>
            </a:r>
            <a:br>
              <a:rPr lang="en"/>
            </a:br>
            <a:r>
              <a:rPr lang="en" sz="900" b="1">
                <a:solidFill>
                  <a:srgbClr val="FFCC00"/>
                </a:solidFill>
              </a:rPr>
              <a:t>Sam Sheridan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Sarina Taylor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Mehdi Mohammadi</a:t>
            </a:r>
            <a:r>
              <a:rPr lang="en" sz="1100" b="1" baseline="30000">
                <a:solidFill>
                  <a:srgbClr val="FFCC00"/>
                </a:solidFill>
              </a:rPr>
              <a:t>1</a:t>
            </a:r>
            <a:br>
              <a:rPr lang="en" sz="10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1</a:t>
            </a:r>
            <a:r>
              <a:rPr lang="en" sz="500" b="1">
                <a:solidFill>
                  <a:srgbClr val="FFCC00"/>
                </a:solidFill>
              </a:rPr>
              <a:t> Division of Public Dental Health and Pediatric Dentistry, Herman Ostrow School of Dentistry, University of Southern California, Los Angeles, California, USA. </a:t>
            </a: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2 </a:t>
            </a:r>
            <a:r>
              <a:rPr lang="en" sz="500" b="1">
                <a:solidFill>
                  <a:srgbClr val="FFCC00"/>
                </a:solidFill>
              </a:rPr>
              <a:t>Herman Ostrow School of Dentistry, University of Southern California, Los Angeles, California, USA.</a:t>
            </a:r>
            <a:br>
              <a:rPr lang="en" sz="5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endParaRPr sz="400" b="1">
              <a:solidFill>
                <a:srgbClr val="FFCC00"/>
              </a:solidFill>
            </a:endParaRPr>
          </a:p>
        </p:txBody>
      </p:sp>
      <p:sp>
        <p:nvSpPr>
          <p:cNvPr id="271" name="Google Shape;271;g22cee8d85d4_1_158"/>
          <p:cNvSpPr txBox="1"/>
          <p:nvPr/>
        </p:nvSpPr>
        <p:spPr>
          <a:xfrm>
            <a:off x="789214" y="1319113"/>
            <a:ext cx="870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2cee8d85d4_1_158"/>
          <p:cNvSpPr txBox="1"/>
          <p:nvPr/>
        </p:nvSpPr>
        <p:spPr>
          <a:xfrm>
            <a:off x="802821" y="3286125"/>
            <a:ext cx="1074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2cee8d85d4_1_158"/>
          <p:cNvSpPr txBox="1"/>
          <p:nvPr/>
        </p:nvSpPr>
        <p:spPr>
          <a:xfrm flipH="1">
            <a:off x="264018" y="4482455"/>
            <a:ext cx="21366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22cee8d85d4_1_158" descr="head_gold_trans"/>
          <p:cNvPicPr preferRelativeResize="0"/>
          <p:nvPr/>
        </p:nvPicPr>
        <p:blipFill rotWithShape="1">
          <a:blip r:embed="rId3">
            <a:alphaModFix/>
          </a:blip>
          <a:srcRect l="1700" t="-5119"/>
          <a:stretch/>
        </p:blipFill>
        <p:spPr>
          <a:xfrm>
            <a:off x="8135326" y="95250"/>
            <a:ext cx="639535" cy="61083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2cee8d85d4_1_158"/>
          <p:cNvSpPr txBox="1"/>
          <p:nvPr/>
        </p:nvSpPr>
        <p:spPr>
          <a:xfrm>
            <a:off x="2775857" y="2774156"/>
            <a:ext cx="3267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2cee8d85d4_1_158"/>
          <p:cNvSpPr txBox="1"/>
          <p:nvPr/>
        </p:nvSpPr>
        <p:spPr>
          <a:xfrm>
            <a:off x="6678272" y="892969"/>
            <a:ext cx="330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2cee8d85d4_1_158"/>
          <p:cNvSpPr txBox="1"/>
          <p:nvPr/>
        </p:nvSpPr>
        <p:spPr>
          <a:xfrm>
            <a:off x="255701" y="4823520"/>
            <a:ext cx="2122800" cy="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2cee8d85d4_1_158"/>
          <p:cNvSpPr txBox="1"/>
          <p:nvPr/>
        </p:nvSpPr>
        <p:spPr>
          <a:xfrm>
            <a:off x="149679" y="1238250"/>
            <a:ext cx="19935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2cee8d85d4_1_158"/>
          <p:cNvSpPr txBox="1"/>
          <p:nvPr/>
        </p:nvSpPr>
        <p:spPr>
          <a:xfrm>
            <a:off x="2882334" y="3384302"/>
            <a:ext cx="954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2cee8d85d4_1_158"/>
          <p:cNvSpPr txBox="1"/>
          <p:nvPr/>
        </p:nvSpPr>
        <p:spPr>
          <a:xfrm>
            <a:off x="3053339" y="3384302"/>
            <a:ext cx="801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22cee8d85d4_1_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65" y="273004"/>
            <a:ext cx="1366997" cy="4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2cee8d85d4_1_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165" y="68461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2cee8d85d4_1_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777" y="56555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2cee8d85d4_1_1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525" y="1102946"/>
            <a:ext cx="8374200" cy="4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2cee8d85d4_1_158"/>
          <p:cNvSpPr txBox="1"/>
          <p:nvPr/>
        </p:nvSpPr>
        <p:spPr>
          <a:xfrm>
            <a:off x="5061857" y="3250406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1b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2cee8d85d4_1_158"/>
          <p:cNvSpPr txBox="1"/>
          <p:nvPr/>
        </p:nvSpPr>
        <p:spPr>
          <a:xfrm>
            <a:off x="6218464" y="3147963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22cee8d85d4_1_158"/>
          <p:cNvSpPr txBox="1"/>
          <p:nvPr/>
        </p:nvSpPr>
        <p:spPr>
          <a:xfrm>
            <a:off x="2775857" y="2774156"/>
            <a:ext cx="3267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2cee8d85d4_1_158"/>
          <p:cNvSpPr txBox="1"/>
          <p:nvPr/>
        </p:nvSpPr>
        <p:spPr>
          <a:xfrm>
            <a:off x="5197645" y="4712395"/>
            <a:ext cx="11259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2cee8d85d4_1_158"/>
          <p:cNvSpPr txBox="1"/>
          <p:nvPr/>
        </p:nvSpPr>
        <p:spPr>
          <a:xfrm>
            <a:off x="4668308" y="4859610"/>
            <a:ext cx="18528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2cee8d85d4_1_158"/>
          <p:cNvSpPr txBox="1"/>
          <p:nvPr/>
        </p:nvSpPr>
        <p:spPr>
          <a:xfrm>
            <a:off x="2882334" y="3384302"/>
            <a:ext cx="954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2cee8d85d4_1_158"/>
          <p:cNvSpPr txBox="1"/>
          <p:nvPr/>
        </p:nvSpPr>
        <p:spPr>
          <a:xfrm>
            <a:off x="3053339" y="3384302"/>
            <a:ext cx="801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2cee8d85d4_1_158"/>
          <p:cNvSpPr txBox="1"/>
          <p:nvPr/>
        </p:nvSpPr>
        <p:spPr>
          <a:xfrm>
            <a:off x="3654179" y="3884405"/>
            <a:ext cx="1866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2. 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</a:t>
            </a:r>
            <a:r>
              <a:rPr lang="en" sz="12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rPr>
              <a:t>dental visits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within the past year between URM and general public populations.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2cee8d85d4_1_158"/>
          <p:cNvSpPr txBox="1"/>
          <p:nvPr/>
        </p:nvSpPr>
        <p:spPr>
          <a:xfrm>
            <a:off x="6585780" y="3753457"/>
            <a:ext cx="18669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3.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patients with one or more </a:t>
            </a:r>
            <a:r>
              <a:rPr lang="en" sz="13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rPr>
              <a:t>missing teeth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 URM and general public populations. 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2cee8d85d4_1_158"/>
          <p:cNvSpPr txBox="1"/>
          <p:nvPr/>
        </p:nvSpPr>
        <p:spPr>
          <a:xfrm>
            <a:off x="400527" y="3953550"/>
            <a:ext cx="22620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1.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</a:t>
            </a:r>
            <a:r>
              <a:rPr lang="en" sz="13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rPr>
              <a:t>gender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patients seen during screening at the Union Rescue Mission.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2cee8d85d4_1_158"/>
          <p:cNvSpPr txBox="1"/>
          <p:nvPr/>
        </p:nvSpPr>
        <p:spPr>
          <a:xfrm>
            <a:off x="3577156" y="2773898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64.9%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2cee8d85d4_1_158"/>
          <p:cNvSpPr txBox="1"/>
          <p:nvPr/>
        </p:nvSpPr>
        <p:spPr>
          <a:xfrm>
            <a:off x="3291404" y="3138059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2cee8d85d4_1_158"/>
          <p:cNvSpPr txBox="1"/>
          <p:nvPr/>
        </p:nvSpPr>
        <p:spPr>
          <a:xfrm>
            <a:off x="3663293" y="4239150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2cee8d85d4_1_158"/>
          <p:cNvSpPr txBox="1"/>
          <p:nvPr/>
        </p:nvSpPr>
        <p:spPr>
          <a:xfrm>
            <a:off x="5267844" y="3075527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34.4%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2cee8d85d4_1_158"/>
          <p:cNvSpPr txBox="1"/>
          <p:nvPr/>
        </p:nvSpPr>
        <p:spPr>
          <a:xfrm>
            <a:off x="5574004" y="3138059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21.7%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2cee8d85d4_1_158"/>
          <p:cNvSpPr txBox="1"/>
          <p:nvPr/>
        </p:nvSpPr>
        <p:spPr>
          <a:xfrm>
            <a:off x="5356290" y="4376285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2.8%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2cee8d85d4_1_158"/>
          <p:cNvSpPr txBox="1"/>
          <p:nvPr/>
        </p:nvSpPr>
        <p:spPr>
          <a:xfrm>
            <a:off x="5679000" y="4406051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22cee8d85d4_1_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025" y="1691113"/>
            <a:ext cx="272415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2cee8d85d4_1_1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9650" y="1698500"/>
            <a:ext cx="2880921" cy="193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2cee8d85d4_1_1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2325" y="1543400"/>
            <a:ext cx="318297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cee8d85d4_1_274"/>
          <p:cNvSpPr/>
          <p:nvPr/>
        </p:nvSpPr>
        <p:spPr>
          <a:xfrm>
            <a:off x="176900" y="976300"/>
            <a:ext cx="8771400" cy="4051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650" tIns="7825" rIns="15650" bIns="7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2cee8d85d4_1_274"/>
          <p:cNvSpPr txBox="1">
            <a:spLocks noGrp="1"/>
          </p:cNvSpPr>
          <p:nvPr>
            <p:ph type="ctrTitle"/>
          </p:nvPr>
        </p:nvSpPr>
        <p:spPr>
          <a:xfrm>
            <a:off x="2544536" y="381000"/>
            <a:ext cx="5222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"/>
              <a:buNone/>
            </a:pP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1">
                <a:solidFill>
                  <a:schemeClr val="lt1"/>
                </a:solidFill>
              </a:rPr>
              <a:t>Oral Health Disparities in People Experiencing Homelessness on Skid Row </a:t>
            </a:r>
            <a:br>
              <a:rPr lang="en"/>
            </a:br>
            <a:r>
              <a:rPr lang="en" sz="900" b="1">
                <a:solidFill>
                  <a:srgbClr val="FFCC00"/>
                </a:solidFill>
              </a:rPr>
              <a:t>Sam Sheridan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Sarina Taylor</a:t>
            </a:r>
            <a:r>
              <a:rPr lang="en" sz="1100" b="1" baseline="30000">
                <a:solidFill>
                  <a:srgbClr val="FFCC00"/>
                </a:solidFill>
              </a:rPr>
              <a:t>2</a:t>
            </a:r>
            <a:r>
              <a:rPr lang="en" sz="900" b="1">
                <a:solidFill>
                  <a:srgbClr val="FFCC00"/>
                </a:solidFill>
              </a:rPr>
              <a:t>, Mehdi Mohammadi</a:t>
            </a:r>
            <a:r>
              <a:rPr lang="en" sz="1100" b="1" baseline="30000">
                <a:solidFill>
                  <a:srgbClr val="FFCC00"/>
                </a:solidFill>
              </a:rPr>
              <a:t>1</a:t>
            </a:r>
            <a:br>
              <a:rPr lang="en" sz="10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1</a:t>
            </a:r>
            <a:r>
              <a:rPr lang="en" sz="500" b="1">
                <a:solidFill>
                  <a:srgbClr val="FFCC00"/>
                </a:solidFill>
              </a:rPr>
              <a:t> Division of Public Dental Health and Pediatric Dentistry, Herman Ostrow School of Dentistry, University of Southern California, Los Angeles, California, USA. </a:t>
            </a:r>
            <a:br>
              <a:rPr lang="en" sz="500" b="1">
                <a:solidFill>
                  <a:srgbClr val="FFCC00"/>
                </a:solidFill>
              </a:rPr>
            </a:br>
            <a:r>
              <a:rPr lang="en" sz="500" b="1" baseline="30000">
                <a:solidFill>
                  <a:srgbClr val="FFCC00"/>
                </a:solidFill>
              </a:rPr>
              <a:t>2 </a:t>
            </a:r>
            <a:r>
              <a:rPr lang="en" sz="500" b="1">
                <a:solidFill>
                  <a:srgbClr val="FFCC00"/>
                </a:solidFill>
              </a:rPr>
              <a:t>Herman Ostrow School of Dentistry, University of Southern California, Los Angeles, California, USA.</a:t>
            </a:r>
            <a:br>
              <a:rPr lang="en" sz="500" b="1">
                <a:solidFill>
                  <a:srgbClr val="FFCC00"/>
                </a:solidFill>
              </a:rPr>
            </a:br>
            <a:br>
              <a:rPr lang="en" sz="5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br>
              <a:rPr lang="en" sz="400" b="1">
                <a:solidFill>
                  <a:srgbClr val="FFCC00"/>
                </a:solidFill>
              </a:rPr>
            </a:br>
            <a:endParaRPr sz="400" b="1">
              <a:solidFill>
                <a:srgbClr val="FFCC00"/>
              </a:solidFill>
            </a:endParaRPr>
          </a:p>
        </p:txBody>
      </p:sp>
      <p:sp>
        <p:nvSpPr>
          <p:cNvPr id="312" name="Google Shape;312;g22cee8d85d4_1_274"/>
          <p:cNvSpPr txBox="1"/>
          <p:nvPr/>
        </p:nvSpPr>
        <p:spPr>
          <a:xfrm>
            <a:off x="789214" y="1319113"/>
            <a:ext cx="870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2cee8d85d4_1_274"/>
          <p:cNvSpPr txBox="1"/>
          <p:nvPr/>
        </p:nvSpPr>
        <p:spPr>
          <a:xfrm>
            <a:off x="802821" y="3286125"/>
            <a:ext cx="10749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2cee8d85d4_1_274"/>
          <p:cNvSpPr txBox="1"/>
          <p:nvPr/>
        </p:nvSpPr>
        <p:spPr>
          <a:xfrm flipH="1">
            <a:off x="264018" y="4482455"/>
            <a:ext cx="21366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g22cee8d85d4_1_274" descr="head_gold_trans"/>
          <p:cNvPicPr preferRelativeResize="0"/>
          <p:nvPr/>
        </p:nvPicPr>
        <p:blipFill rotWithShape="1">
          <a:blip r:embed="rId3">
            <a:alphaModFix/>
          </a:blip>
          <a:srcRect l="1700" t="-5119"/>
          <a:stretch/>
        </p:blipFill>
        <p:spPr>
          <a:xfrm>
            <a:off x="8135326" y="95250"/>
            <a:ext cx="639535" cy="610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22cee8d85d4_1_274"/>
          <p:cNvSpPr txBox="1"/>
          <p:nvPr/>
        </p:nvSpPr>
        <p:spPr>
          <a:xfrm>
            <a:off x="2775857" y="2774156"/>
            <a:ext cx="3267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2cee8d85d4_1_274"/>
          <p:cNvSpPr txBox="1"/>
          <p:nvPr/>
        </p:nvSpPr>
        <p:spPr>
          <a:xfrm>
            <a:off x="6678272" y="892969"/>
            <a:ext cx="330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2cee8d85d4_1_274"/>
          <p:cNvSpPr txBox="1"/>
          <p:nvPr/>
        </p:nvSpPr>
        <p:spPr>
          <a:xfrm>
            <a:off x="255701" y="4823520"/>
            <a:ext cx="2122800" cy="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2cee8d85d4_1_274"/>
          <p:cNvSpPr txBox="1"/>
          <p:nvPr/>
        </p:nvSpPr>
        <p:spPr>
          <a:xfrm>
            <a:off x="149679" y="1238250"/>
            <a:ext cx="19935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2cee8d85d4_1_274"/>
          <p:cNvSpPr txBox="1"/>
          <p:nvPr/>
        </p:nvSpPr>
        <p:spPr>
          <a:xfrm>
            <a:off x="2882334" y="3384302"/>
            <a:ext cx="954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2cee8d85d4_1_274"/>
          <p:cNvSpPr txBox="1"/>
          <p:nvPr/>
        </p:nvSpPr>
        <p:spPr>
          <a:xfrm>
            <a:off x="3053339" y="3384302"/>
            <a:ext cx="801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g22cee8d85d4_1_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65" y="273004"/>
            <a:ext cx="1366997" cy="4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2cee8d85d4_1_2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165" y="68461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2cee8d85d4_1_2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777" y="56555"/>
            <a:ext cx="288727" cy="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2cee8d85d4_1_2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525" y="1102946"/>
            <a:ext cx="8374200" cy="4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2cee8d85d4_1_274"/>
          <p:cNvSpPr txBox="1"/>
          <p:nvPr/>
        </p:nvSpPr>
        <p:spPr>
          <a:xfrm>
            <a:off x="5061857" y="3250406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1b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2cee8d85d4_1_274"/>
          <p:cNvSpPr txBox="1"/>
          <p:nvPr/>
        </p:nvSpPr>
        <p:spPr>
          <a:xfrm>
            <a:off x="6218464" y="3147963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2cee8d85d4_1_274"/>
          <p:cNvSpPr txBox="1"/>
          <p:nvPr/>
        </p:nvSpPr>
        <p:spPr>
          <a:xfrm>
            <a:off x="2775857" y="2774156"/>
            <a:ext cx="3267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2cee8d85d4_1_274"/>
          <p:cNvSpPr txBox="1"/>
          <p:nvPr/>
        </p:nvSpPr>
        <p:spPr>
          <a:xfrm>
            <a:off x="5197645" y="4712395"/>
            <a:ext cx="11259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2cee8d85d4_1_274"/>
          <p:cNvSpPr txBox="1"/>
          <p:nvPr/>
        </p:nvSpPr>
        <p:spPr>
          <a:xfrm>
            <a:off x="4668308" y="4859610"/>
            <a:ext cx="18528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2cee8d85d4_1_274"/>
          <p:cNvSpPr txBox="1"/>
          <p:nvPr/>
        </p:nvSpPr>
        <p:spPr>
          <a:xfrm>
            <a:off x="2882334" y="3384302"/>
            <a:ext cx="954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2cee8d85d4_1_274"/>
          <p:cNvSpPr txBox="1"/>
          <p:nvPr/>
        </p:nvSpPr>
        <p:spPr>
          <a:xfrm>
            <a:off x="3053339" y="3384302"/>
            <a:ext cx="801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2cee8d85d4_1_274"/>
          <p:cNvSpPr txBox="1"/>
          <p:nvPr/>
        </p:nvSpPr>
        <p:spPr>
          <a:xfrm>
            <a:off x="3291404" y="3138059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2cee8d85d4_1_274"/>
          <p:cNvSpPr txBox="1"/>
          <p:nvPr/>
        </p:nvSpPr>
        <p:spPr>
          <a:xfrm>
            <a:off x="3663293" y="4239150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22cee8d85d4_1_274"/>
          <p:cNvSpPr txBox="1"/>
          <p:nvPr/>
        </p:nvSpPr>
        <p:spPr>
          <a:xfrm>
            <a:off x="5267844" y="3075527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34.4%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2cee8d85d4_1_274"/>
          <p:cNvSpPr txBox="1"/>
          <p:nvPr/>
        </p:nvSpPr>
        <p:spPr>
          <a:xfrm>
            <a:off x="5574004" y="3138059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21.7%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2cee8d85d4_1_274"/>
          <p:cNvSpPr txBox="1"/>
          <p:nvPr/>
        </p:nvSpPr>
        <p:spPr>
          <a:xfrm>
            <a:off x="5356290" y="4376285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2.8%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2cee8d85d4_1_274"/>
          <p:cNvSpPr txBox="1"/>
          <p:nvPr/>
        </p:nvSpPr>
        <p:spPr>
          <a:xfrm>
            <a:off x="5679000" y="4406051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2cee8d85d4_1_274"/>
          <p:cNvSpPr txBox="1"/>
          <p:nvPr/>
        </p:nvSpPr>
        <p:spPr>
          <a:xfrm>
            <a:off x="5061857" y="3250406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1b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2cee8d85d4_1_274"/>
          <p:cNvSpPr txBox="1"/>
          <p:nvPr/>
        </p:nvSpPr>
        <p:spPr>
          <a:xfrm>
            <a:off x="6218464" y="3147963"/>
            <a:ext cx="136200" cy="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2cee8d85d4_1_274"/>
          <p:cNvSpPr txBox="1"/>
          <p:nvPr/>
        </p:nvSpPr>
        <p:spPr>
          <a:xfrm>
            <a:off x="5197645" y="4712395"/>
            <a:ext cx="11259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2cee8d85d4_1_274"/>
          <p:cNvSpPr txBox="1"/>
          <p:nvPr/>
        </p:nvSpPr>
        <p:spPr>
          <a:xfrm>
            <a:off x="4668308" y="4859610"/>
            <a:ext cx="18528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2cee8d85d4_1_274"/>
          <p:cNvSpPr txBox="1"/>
          <p:nvPr/>
        </p:nvSpPr>
        <p:spPr>
          <a:xfrm>
            <a:off x="3454700" y="3909026"/>
            <a:ext cx="17151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5.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</a:t>
            </a:r>
            <a:r>
              <a:rPr lang="en" sz="1200" b="0" i="0" u="none" strike="noStrike" cap="none">
                <a:solidFill>
                  <a:schemeClr val="dk1"/>
                </a:solidFill>
                <a:highlight>
                  <a:srgbClr val="FCF7E2"/>
                </a:highlight>
                <a:latin typeface="Arial"/>
                <a:ea typeface="Arial"/>
                <a:cs typeface="Arial"/>
                <a:sym typeface="Arial"/>
              </a:rPr>
              <a:t>orofacial pain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reported between URM and general public populations.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2cee8d85d4_1_274"/>
          <p:cNvSpPr txBox="1"/>
          <p:nvPr/>
        </p:nvSpPr>
        <p:spPr>
          <a:xfrm>
            <a:off x="6418230" y="3939779"/>
            <a:ext cx="1866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6.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</a:t>
            </a:r>
            <a:r>
              <a:rPr lang="en" sz="1200" b="0" i="0" u="none" strike="noStrike" cap="none">
                <a:solidFill>
                  <a:schemeClr val="dk1"/>
                </a:solidFill>
                <a:highlight>
                  <a:srgbClr val="FCF7E2"/>
                </a:highlight>
                <a:latin typeface="Arial"/>
                <a:ea typeface="Arial"/>
                <a:cs typeface="Arial"/>
                <a:sym typeface="Arial"/>
              </a:rPr>
              <a:t>edentulism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(missing all teeth) between URM and general public populations. 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2cee8d85d4_1_274"/>
          <p:cNvSpPr txBox="1"/>
          <p:nvPr/>
        </p:nvSpPr>
        <p:spPr>
          <a:xfrm>
            <a:off x="400527" y="3939775"/>
            <a:ext cx="2278200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7825" rIns="15650" bIns="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4.  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</a:t>
            </a:r>
            <a:r>
              <a:rPr lang="en" sz="1200" b="0" i="0" u="none" strike="noStrike" cap="none">
                <a:solidFill>
                  <a:schemeClr val="dk1"/>
                </a:solidFill>
                <a:highlight>
                  <a:srgbClr val="FCF7E2"/>
                </a:highlight>
                <a:latin typeface="Arial"/>
                <a:ea typeface="Arial"/>
                <a:cs typeface="Arial"/>
                <a:sym typeface="Arial"/>
              </a:rPr>
              <a:t>race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(black, white, latino, other, decline) reported during screening at the Union Rescue Mission.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2cee8d85d4_1_274"/>
          <p:cNvSpPr txBox="1"/>
          <p:nvPr/>
        </p:nvSpPr>
        <p:spPr>
          <a:xfrm>
            <a:off x="5574004" y="3138059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21.7%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2cee8d85d4_1_274"/>
          <p:cNvSpPr txBox="1"/>
          <p:nvPr/>
        </p:nvSpPr>
        <p:spPr>
          <a:xfrm>
            <a:off x="5356290" y="4376285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2.8%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2cee8d85d4_1_274"/>
          <p:cNvSpPr txBox="1"/>
          <p:nvPr/>
        </p:nvSpPr>
        <p:spPr>
          <a:xfrm>
            <a:off x="5679000" y="4406051"/>
            <a:ext cx="136200" cy="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50" tIns="15650" rIns="15650" bIns="156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lang="en" sz="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2.2%</a:t>
            </a:r>
            <a:endParaRPr sz="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g22cee8d85d4_1_2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125" y="1701927"/>
            <a:ext cx="2670600" cy="211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2cee8d85d4_1_2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4425" y="1900625"/>
            <a:ext cx="3009407" cy="19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2cee8d85d4_1_2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4323" y="1819874"/>
            <a:ext cx="2917927" cy="19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23dc4932c73_1_12"/>
          <p:cNvPicPr preferRelativeResize="0"/>
          <p:nvPr/>
        </p:nvPicPr>
        <p:blipFill rotWithShape="1">
          <a:blip r:embed="rId5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3dc4932c73_1_12"/>
          <p:cNvSpPr txBox="1"/>
          <p:nvPr/>
        </p:nvSpPr>
        <p:spPr>
          <a:xfrm>
            <a:off x="7783275" y="4694275"/>
            <a:ext cx="18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3dc4932c73_1_12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Testimony</a:t>
            </a:r>
            <a:endParaRPr sz="338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g23dc4932c73_1_12"/>
          <p:cNvSpPr txBox="1"/>
          <p:nvPr/>
        </p:nvSpPr>
        <p:spPr>
          <a:xfrm>
            <a:off x="355850" y="1264550"/>
            <a:ext cx="29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g23dc4932c73_1_12"/>
          <p:cNvSpPr txBox="1"/>
          <p:nvPr/>
        </p:nvSpPr>
        <p:spPr>
          <a:xfrm>
            <a:off x="2024775" y="3404075"/>
            <a:ext cx="2979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g23dc4932c73_1_12"/>
          <p:cNvSpPr txBox="1"/>
          <p:nvPr/>
        </p:nvSpPr>
        <p:spPr>
          <a:xfrm>
            <a:off x="970500" y="2014163"/>
            <a:ext cx="3601500" cy="1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 Sandra Crockett</a:t>
            </a:r>
            <a:b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Union Rescue Mission</a:t>
            </a:r>
            <a:b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 Dental Clinic </a:t>
            </a:r>
            <a:endParaRPr sz="2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Ms. Sandra Crockett @ Union Rescue Mission USC Dental Clinic.mp4">
            <a:hlinkClick r:id="" action="ppaction://media"/>
            <a:extLst>
              <a:ext uri="{FF2B5EF4-FFF2-40B4-BE49-F238E27FC236}">
                <a16:creationId xmlns:a16="http://schemas.microsoft.com/office/drawing/2014/main" id="{90CE8C61-EDB8-3B39-914D-A0EF67D4D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3790" y="1173048"/>
            <a:ext cx="2073231" cy="37132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23dc4932c73_1_25"/>
          <p:cNvPicPr preferRelativeResize="0"/>
          <p:nvPr/>
        </p:nvPicPr>
        <p:blipFill rotWithShape="1">
          <a:blip r:embed="rId5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3dc4932c73_1_25"/>
          <p:cNvSpPr txBox="1"/>
          <p:nvPr/>
        </p:nvSpPr>
        <p:spPr>
          <a:xfrm>
            <a:off x="7783275" y="4694275"/>
            <a:ext cx="18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3dc4932c73_1_25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Testimony</a:t>
            </a:r>
            <a:endParaRPr sz="338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g23dc4932c73_1_25"/>
          <p:cNvSpPr txBox="1"/>
          <p:nvPr/>
        </p:nvSpPr>
        <p:spPr>
          <a:xfrm>
            <a:off x="355850" y="1264550"/>
            <a:ext cx="29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g23dc4932c73_1_25"/>
          <p:cNvSpPr txBox="1"/>
          <p:nvPr/>
        </p:nvSpPr>
        <p:spPr>
          <a:xfrm>
            <a:off x="2024775" y="3404075"/>
            <a:ext cx="2979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g23dc4932c73_1_25"/>
          <p:cNvSpPr txBox="1"/>
          <p:nvPr/>
        </p:nvSpPr>
        <p:spPr>
          <a:xfrm>
            <a:off x="896975" y="1527613"/>
            <a:ext cx="3601500" cy="1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Mr. Stephen Coats</a:t>
            </a:r>
            <a:b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Union Rescue Mission</a:t>
            </a:r>
            <a:b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 Dental Clinic</a:t>
            </a:r>
            <a:endParaRPr sz="2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Mr. Stephen Coats @ Union Rescue Mission USC Dental Clinic.mp4">
            <a:hlinkClick r:id="" action="ppaction://media"/>
            <a:extLst>
              <a:ext uri="{FF2B5EF4-FFF2-40B4-BE49-F238E27FC236}">
                <a16:creationId xmlns:a16="http://schemas.microsoft.com/office/drawing/2014/main" id="{F63F3E97-F670-CE7D-18F7-B2F4AEBE69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9322" y="1130756"/>
            <a:ext cx="2147057" cy="38454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4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925" y="722825"/>
            <a:ext cx="2201750" cy="16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3975" y="2218775"/>
            <a:ext cx="2582934" cy="193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4"/>
          <p:cNvSpPr txBox="1"/>
          <p:nvPr/>
        </p:nvSpPr>
        <p:spPr>
          <a:xfrm>
            <a:off x="1189525" y="4388500"/>
            <a:ext cx="6452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1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“The dental clinic is our best mental health clinic” - CEO, URM </a:t>
            </a:r>
            <a:endParaRPr sz="1400" b="0" i="1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383" name="Google Shape;383;p14"/>
          <p:cNvGrpSpPr/>
          <p:nvPr/>
        </p:nvGrpSpPr>
        <p:grpSpPr>
          <a:xfrm>
            <a:off x="421774" y="917928"/>
            <a:ext cx="4497573" cy="3093676"/>
            <a:chOff x="2770109" y="1198100"/>
            <a:chExt cx="3377824" cy="2750668"/>
          </a:xfrm>
        </p:grpSpPr>
        <p:sp>
          <p:nvSpPr>
            <p:cNvPr id="384" name="Google Shape;384;p14"/>
            <p:cNvSpPr/>
            <p:nvPr/>
          </p:nvSpPr>
          <p:spPr>
            <a:xfrm>
              <a:off x="3271198" y="1463313"/>
              <a:ext cx="2599200" cy="1998900"/>
            </a:xfrm>
            <a:prstGeom prst="triangle">
              <a:avLst>
                <a:gd name="adj" fmla="val 50000"/>
              </a:avLst>
            </a:prstGeom>
            <a:solidFill>
              <a:srgbClr val="ED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385" name="Google Shape;385;p14"/>
            <p:cNvSpPr txBox="1"/>
            <p:nvPr/>
          </p:nvSpPr>
          <p:spPr>
            <a:xfrm>
              <a:off x="3871199" y="2256335"/>
              <a:ext cx="1463700" cy="9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A72A1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USC Dental Clinic at Union Rescue Mission </a:t>
              </a:r>
              <a:endParaRPr sz="1800" b="0" i="0" u="none" strike="noStrike" cap="none">
                <a:solidFill>
                  <a:srgbClr val="A72A1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grpSp>
          <p:nvGrpSpPr>
            <p:cNvPr id="386" name="Google Shape;386;p14"/>
            <p:cNvGrpSpPr/>
            <p:nvPr/>
          </p:nvGrpSpPr>
          <p:grpSpPr>
            <a:xfrm>
              <a:off x="3698064" y="3159725"/>
              <a:ext cx="2449869" cy="789043"/>
              <a:chOff x="3698064" y="3159725"/>
              <a:chExt cx="2449869" cy="789043"/>
            </a:xfrm>
          </p:grpSpPr>
          <p:sp>
            <p:nvSpPr>
              <p:cNvPr id="387" name="Google Shape;387;p14"/>
              <p:cNvSpPr/>
              <p:nvPr/>
            </p:nvSpPr>
            <p:spPr>
              <a:xfrm rot="10800000">
                <a:off x="3698064" y="3575617"/>
                <a:ext cx="1740900" cy="12540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B02C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388" name="Google Shape;388;p14"/>
              <p:cNvSpPr txBox="1"/>
              <p:nvPr/>
            </p:nvSpPr>
            <p:spPr>
              <a:xfrm rot="620">
                <a:off x="3771608" y="3655818"/>
                <a:ext cx="16629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sz="1200" b="1" i="0" u="none" strike="noStrike" cap="none">
                    <a:solidFill>
                      <a:srgbClr val="F8C804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Improving patients’ lives</a:t>
                </a:r>
                <a:endParaRPr sz="1200" b="0" i="0" u="none" strike="noStrike" cap="none">
                  <a:solidFill>
                    <a:srgbClr val="F8C804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5582733" y="3159725"/>
                <a:ext cx="565200" cy="565500"/>
              </a:xfrm>
              <a:prstGeom prst="ellipse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Playfair Display Medium"/>
                    <a:ea typeface="Playfair Display Medium"/>
                    <a:cs typeface="Playfair Display Medium"/>
                    <a:sym typeface="Playfair Display Medium"/>
                  </a:rPr>
                  <a:t>02</a:t>
                </a:r>
                <a:endParaRPr sz="1300" b="0" i="0" u="none" strike="noStrike" cap="none">
                  <a:solidFill>
                    <a:srgbClr val="FFFFFF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endParaRPr>
              </a:p>
            </p:txBody>
          </p:sp>
        </p:grpSp>
        <p:grpSp>
          <p:nvGrpSpPr>
            <p:cNvPr id="390" name="Google Shape;390;p14"/>
            <p:cNvGrpSpPr/>
            <p:nvPr/>
          </p:nvGrpSpPr>
          <p:grpSpPr>
            <a:xfrm>
              <a:off x="2770109" y="1517511"/>
              <a:ext cx="1512665" cy="2207714"/>
              <a:chOff x="2770109" y="1517511"/>
              <a:chExt cx="1512665" cy="2207714"/>
            </a:xfrm>
          </p:grpSpPr>
          <p:sp>
            <p:nvSpPr>
              <p:cNvPr id="391" name="Google Shape;391;p14"/>
              <p:cNvSpPr/>
              <p:nvPr/>
            </p:nvSpPr>
            <p:spPr>
              <a:xfrm rot="-3360517">
                <a:off x="2960437" y="2297046"/>
                <a:ext cx="1629676" cy="12531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D83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392" name="Google Shape;392;p14"/>
              <p:cNvSpPr txBox="1"/>
              <p:nvPr/>
            </p:nvSpPr>
            <p:spPr>
              <a:xfrm rot="-3365019">
                <a:off x="2486523" y="2213299"/>
                <a:ext cx="1832855" cy="29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sz="1200" b="1" i="0" u="none" strike="noStrike" cap="none">
                    <a:solidFill>
                      <a:srgbClr val="F8C804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Positively influencing students’ beliefs </a:t>
                </a:r>
                <a:endParaRPr sz="1200" b="0" i="0" u="none" strike="noStrike" cap="none">
                  <a:solidFill>
                    <a:srgbClr val="F8C804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3058183" y="3159725"/>
                <a:ext cx="565200" cy="565500"/>
              </a:xfrm>
              <a:prstGeom prst="ellipse">
                <a:avLst/>
              </a:prstGeom>
              <a:solidFill>
                <a:srgbClr val="D83829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Playfair Display Medium"/>
                    <a:ea typeface="Playfair Display Medium"/>
                    <a:cs typeface="Playfair Display Medium"/>
                    <a:sym typeface="Playfair Display Medium"/>
                  </a:rPr>
                  <a:t>03</a:t>
                </a:r>
                <a:endParaRPr sz="1300" b="0" i="0" u="none" strike="noStrike" cap="none">
                  <a:solidFill>
                    <a:srgbClr val="FFFFFF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endParaRPr>
              </a:p>
            </p:txBody>
          </p:sp>
        </p:grpSp>
        <p:grpSp>
          <p:nvGrpSpPr>
            <p:cNvPr id="394" name="Google Shape;394;p14"/>
            <p:cNvGrpSpPr/>
            <p:nvPr/>
          </p:nvGrpSpPr>
          <p:grpSpPr>
            <a:xfrm>
              <a:off x="4288708" y="1198100"/>
              <a:ext cx="1767389" cy="1862084"/>
              <a:chOff x="4288708" y="1198100"/>
              <a:chExt cx="1767389" cy="1862084"/>
            </a:xfrm>
          </p:grpSpPr>
          <p:sp>
            <p:nvSpPr>
              <p:cNvPr id="395" name="Google Shape;395;p14"/>
              <p:cNvSpPr/>
              <p:nvPr/>
            </p:nvSpPr>
            <p:spPr>
              <a:xfrm rot="3420919">
                <a:off x="4575050" y="2300047"/>
                <a:ext cx="1581515" cy="125402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8020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288708" y="1198100"/>
                <a:ext cx="565200" cy="565500"/>
              </a:xfrm>
              <a:prstGeom prst="ellipse">
                <a:avLst/>
              </a:prstGeom>
              <a:solidFill>
                <a:srgbClr val="802017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Playfair Display Medium"/>
                    <a:ea typeface="Playfair Display Medium"/>
                    <a:cs typeface="Playfair Display Medium"/>
                    <a:sym typeface="Playfair Display Medium"/>
                  </a:rPr>
                  <a:t>01</a:t>
                </a:r>
                <a:endParaRPr sz="1300" b="0" i="0" u="none" strike="noStrike" cap="none">
                  <a:solidFill>
                    <a:srgbClr val="FFFFFF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endParaRPr>
              </a:p>
            </p:txBody>
          </p:sp>
          <p:sp>
            <p:nvSpPr>
              <p:cNvPr id="397" name="Google Shape;397;p14"/>
              <p:cNvSpPr txBox="1"/>
              <p:nvPr/>
            </p:nvSpPr>
            <p:spPr>
              <a:xfrm rot="3420634">
                <a:off x="4640653" y="2101762"/>
                <a:ext cx="1673878" cy="292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100" b="1" i="0" u="none" strike="noStrike" cap="none">
                    <a:solidFill>
                      <a:srgbClr val="F8C804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Providing exceptional care</a:t>
                </a:r>
                <a:endParaRPr sz="1100" b="0" i="0" u="none" strike="noStrike" cap="none">
                  <a:solidFill>
                    <a:srgbClr val="F8C804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22cee8d85d4_0_27"/>
          <p:cNvPicPr preferRelativeResize="0"/>
          <p:nvPr/>
        </p:nvPicPr>
        <p:blipFill rotWithShape="1">
          <a:blip r:embed="rId3">
            <a:alphaModFix/>
          </a:blip>
          <a:srcRect l="11132" r="11124"/>
          <a:stretch/>
        </p:blipFill>
        <p:spPr>
          <a:xfrm>
            <a:off x="282600" y="282600"/>
            <a:ext cx="2457874" cy="45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2cee8d85d4_0_27"/>
          <p:cNvSpPr txBox="1">
            <a:spLocks noGrp="1"/>
          </p:cNvSpPr>
          <p:nvPr>
            <p:ph type="title"/>
          </p:nvPr>
        </p:nvSpPr>
        <p:spPr>
          <a:xfrm>
            <a:off x="4030050" y="0"/>
            <a:ext cx="4039200" cy="13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Voices of Resilience </a:t>
            </a:r>
            <a:endParaRPr b="1"/>
          </a:p>
        </p:txBody>
      </p:sp>
      <p:sp>
        <p:nvSpPr>
          <p:cNvPr id="404" name="Google Shape;404;g22cee8d85d4_0_27"/>
          <p:cNvSpPr txBox="1">
            <a:spLocks noGrp="1"/>
          </p:cNvSpPr>
          <p:nvPr>
            <p:ph type="body" idx="1"/>
          </p:nvPr>
        </p:nvSpPr>
        <p:spPr>
          <a:xfrm>
            <a:off x="3267575" y="1696125"/>
            <a:ext cx="5297700" cy="18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“The Clinic not only fixed my teeth, but gave me the chance to create a life beyond the shelter.”</a:t>
            </a:r>
            <a:endParaRPr i="1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 dirty="0"/>
              <a:t>“I’m so grateful for this clinic. This is my first time receiving dental care in over 20 years.”</a:t>
            </a:r>
            <a:endParaRPr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Homelessness in Los Angeles, CA </a:t>
            </a:r>
            <a:endParaRPr sz="25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450" y="1168900"/>
            <a:ext cx="6440348" cy="362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Homelessness in Los Angeles, CA </a:t>
            </a:r>
            <a:endParaRPr sz="25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597375" y="1395350"/>
            <a:ext cx="33255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Skid Row: Approximately 2500 homeless individuals at any given time; located in a 52-block area east of downtown LA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1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the largest community in the US of indigent, transient, and low-income residents.</a:t>
            </a:r>
            <a:endParaRPr sz="1400" b="1" i="1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6300" y="1654775"/>
            <a:ext cx="4062224" cy="26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4;g242a292dd89_1_1">
            <a:extLst>
              <a:ext uri="{FF2B5EF4-FFF2-40B4-BE49-F238E27FC236}">
                <a16:creationId xmlns:a16="http://schemas.microsoft.com/office/drawing/2014/main" id="{2EB5A7B3-41E1-E248-B18C-5B952105C558}"/>
              </a:ext>
            </a:extLst>
          </p:cNvPr>
          <p:cNvSpPr txBox="1"/>
          <p:nvPr/>
        </p:nvSpPr>
        <p:spPr>
          <a:xfrm>
            <a:off x="215550" y="1012850"/>
            <a:ext cx="56820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Skid Row's history is closely tied to Union Station, located nearby.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Union Station served as the last stop for trains to the West Coast, attracting diverse individuals.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Skid Row became a hub for transient people, offering affordable lodging and bars. 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became a community with limited resources and social challenges due to its continuous flow of people through Union Station.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1970s, as homelessness became more of an issue, police restricted the homeless within the Skid Row area.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05;g242a292dd89_1_1">
            <a:extLst>
              <a:ext uri="{FF2B5EF4-FFF2-40B4-BE49-F238E27FC236}">
                <a16:creationId xmlns:a16="http://schemas.microsoft.com/office/drawing/2014/main" id="{EA3601B5-F62D-5704-33FD-96DBEB91BED9}"/>
              </a:ext>
            </a:extLst>
          </p:cNvPr>
          <p:cNvSpPr txBox="1">
            <a:spLocks/>
          </p:cNvSpPr>
          <p:nvPr/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Exploring Skid Row: Understanding the Community and History</a:t>
            </a:r>
          </a:p>
          <a:p>
            <a:pPr>
              <a:buSzPts val="990"/>
            </a:pPr>
            <a:endParaRPr lang="en-US" sz="2580" b="1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106;g242a292dd89_1_1">
            <a:extLst>
              <a:ext uri="{FF2B5EF4-FFF2-40B4-BE49-F238E27FC236}">
                <a16:creationId xmlns:a16="http://schemas.microsoft.com/office/drawing/2014/main" id="{C7C70B42-4197-4115-68B4-2DBAF62B08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625" y="2130400"/>
            <a:ext cx="2963825" cy="173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3;g2416ad83b7e_0_12">
            <a:extLst>
              <a:ext uri="{FF2B5EF4-FFF2-40B4-BE49-F238E27FC236}">
                <a16:creationId xmlns:a16="http://schemas.microsoft.com/office/drawing/2014/main" id="{9975011E-1921-973D-8114-C1F096782FD1}"/>
              </a:ext>
            </a:extLst>
          </p:cNvPr>
          <p:cNvSpPr txBox="1"/>
          <p:nvPr/>
        </p:nvSpPr>
        <p:spPr>
          <a:xfrm>
            <a:off x="1338825" y="1475400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4;g2416ad83b7e_0_12">
            <a:extLst>
              <a:ext uri="{FF2B5EF4-FFF2-40B4-BE49-F238E27FC236}">
                <a16:creationId xmlns:a16="http://schemas.microsoft.com/office/drawing/2014/main" id="{B5D5F306-57BA-0140-DCB6-10ABB6EEE9D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Skid Row? </a:t>
            </a:r>
            <a:endParaRPr sz="258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" name="Google Shape;115;g2416ad83b7e_0_12">
            <a:extLst>
              <a:ext uri="{FF2B5EF4-FFF2-40B4-BE49-F238E27FC236}">
                <a16:creationId xmlns:a16="http://schemas.microsoft.com/office/drawing/2014/main" id="{FC03DA8F-A64A-AEDE-30BD-DE9885733435}"/>
              </a:ext>
            </a:extLst>
          </p:cNvPr>
          <p:cNvSpPr txBox="1"/>
          <p:nvPr/>
        </p:nvSpPr>
        <p:spPr>
          <a:xfrm>
            <a:off x="634750" y="1101973"/>
            <a:ext cx="3534000" cy="3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Skid Row’s name comes from historical skid roads used to transport logs down hills, near low-cost housing and temporary shelters.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term "skid row" now refers to the 54 city block area in Los Angeles with extremely high homelessness, poverty, and limited resources.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Google Shape;116;g2416ad83b7e_0_12">
            <a:extLst>
              <a:ext uri="{FF2B5EF4-FFF2-40B4-BE49-F238E27FC236}">
                <a16:creationId xmlns:a16="http://schemas.microsoft.com/office/drawing/2014/main" id="{447C905C-8763-C686-DFE7-9763AED4D0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16250"/>
            <a:ext cx="3916138" cy="251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25;g2416ad83b7e_0_5">
            <a:extLst>
              <a:ext uri="{FF2B5EF4-FFF2-40B4-BE49-F238E27FC236}">
                <a16:creationId xmlns:a16="http://schemas.microsoft.com/office/drawing/2014/main" id="{E11D9C18-E679-2C4C-368A-6ACFFF66EF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975" y="411816"/>
            <a:ext cx="6272626" cy="4389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41574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;g242a292dd89_1_11">
            <a:extLst>
              <a:ext uri="{FF2B5EF4-FFF2-40B4-BE49-F238E27FC236}">
                <a16:creationId xmlns:a16="http://schemas.microsoft.com/office/drawing/2014/main" id="{375AACF7-66F1-8DE1-5E07-1CB4D040D754}"/>
              </a:ext>
            </a:extLst>
          </p:cNvPr>
          <p:cNvSpPr txBox="1"/>
          <p:nvPr/>
        </p:nvSpPr>
        <p:spPr>
          <a:xfrm>
            <a:off x="292325" y="979368"/>
            <a:ext cx="86286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 is 3.5 miles away from Skid Row, making it a neighboring community of the university.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Skid Row is part of the USC community, and the University is devoted to making a positive impact and providing aid to the area.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dental school at USC became involved in the Skid Row area with the Union Rescue Mission clinic, offering dental care and support to those in need.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32;g242a292dd89_1_11">
            <a:extLst>
              <a:ext uri="{FF2B5EF4-FFF2-40B4-BE49-F238E27FC236}">
                <a16:creationId xmlns:a16="http://schemas.microsoft.com/office/drawing/2014/main" id="{4D36C418-B87F-F007-1980-E70842D91E0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Understanding the Location of USC's Clinic in Skid Row</a:t>
            </a:r>
            <a:endParaRPr sz="428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Google Shape;133;g242a292dd89_1_11">
            <a:extLst>
              <a:ext uri="{FF2B5EF4-FFF2-40B4-BE49-F238E27FC236}">
                <a16:creationId xmlns:a16="http://schemas.microsoft.com/office/drawing/2014/main" id="{FCC00BDF-8B9F-248C-3043-5298B339E9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900" y="3212500"/>
            <a:ext cx="4821401" cy="183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9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91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39375"/>
          <a:stretch/>
        </p:blipFill>
        <p:spPr>
          <a:xfrm>
            <a:off x="7641625" y="57550"/>
            <a:ext cx="1413024" cy="12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338825" y="2406525"/>
            <a:ext cx="658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>
            <a:spLocks noGrp="1"/>
          </p:cNvSpPr>
          <p:nvPr>
            <p:ph type="ctrTitle"/>
          </p:nvPr>
        </p:nvSpPr>
        <p:spPr>
          <a:xfrm>
            <a:off x="597375" y="247325"/>
            <a:ext cx="71085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Union Rescue Mission</a:t>
            </a:r>
            <a:endParaRPr sz="2580" b="1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1585075" y="1376875"/>
            <a:ext cx="5409000" cy="280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of the largest mission of its kind in US</a:t>
            </a: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Founded by Lyman Stewart, president of union oil company 1891.</a:t>
            </a: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Helping individuals and families break the cycle of  poverty and achieve self sufficiency.</a:t>
            </a:r>
          </a:p>
          <a:p>
            <a:pPr marL="3429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US" sz="2550" b="0" i="0" u="none" strike="noStrike" cap="none" dirty="0">
              <a:solidFill>
                <a:schemeClr val="lt1"/>
              </a:solidFill>
              <a:highlight>
                <a:srgbClr val="FCF7E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A picture containing graphics, design, graphic design, font&#10;&#10;Description automatically generated">
            <a:extLst>
              <a:ext uri="{FF2B5EF4-FFF2-40B4-BE49-F238E27FC236}">
                <a16:creationId xmlns:a16="http://schemas.microsoft.com/office/drawing/2014/main" id="{5B60D82C-B73D-E997-ADCB-FA4AA5B9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25" y="3915226"/>
            <a:ext cx="4432300" cy="9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6143</TotalTime>
  <Words>1674</Words>
  <Application>Microsoft Macintosh PowerPoint</Application>
  <PresentationFormat>On-screen Show (16:9)</PresentationFormat>
  <Paragraphs>187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Roboto</vt:lpstr>
      <vt:lpstr>Playfair Display</vt:lpstr>
      <vt:lpstr>Playfair Display Medium</vt:lpstr>
      <vt:lpstr>Arial</vt:lpstr>
      <vt:lpstr>Times New Roman</vt:lpstr>
      <vt:lpstr>Simple Light</vt:lpstr>
      <vt:lpstr>Enhancing the quality of life for PEH through providing quality dental care</vt:lpstr>
      <vt:lpstr>Homelessness in Los Angeles, CA </vt:lpstr>
      <vt:lpstr>Homelessness in Los Angeles, CA </vt:lpstr>
      <vt:lpstr>Homelessness in Los Angeles, CA </vt:lpstr>
      <vt:lpstr>PowerPoint Presentation</vt:lpstr>
      <vt:lpstr>What is Skid Row? </vt:lpstr>
      <vt:lpstr>PowerPoint Presentation</vt:lpstr>
      <vt:lpstr>Understanding the Location of USC's Clinic in Skid Row</vt:lpstr>
      <vt:lpstr>Union Rescue Mission</vt:lpstr>
      <vt:lpstr>History of Campus-Community Partnership Building to Serve the Homelessness</vt:lpstr>
      <vt:lpstr>Union Rescue Mission Clinics</vt:lpstr>
      <vt:lpstr>After 5 years of discussion and planning</vt:lpstr>
      <vt:lpstr>USC Dental Clinic at the Union Rescue Mission</vt:lpstr>
      <vt:lpstr>Administration &amp; Evaluation</vt:lpstr>
      <vt:lpstr>USC Dental Clinic at the Union Rescue Mission</vt:lpstr>
      <vt:lpstr>Outcomes</vt:lpstr>
      <vt:lpstr>Outreach Events </vt:lpstr>
      <vt:lpstr>   Funding Resources</vt:lpstr>
      <vt:lpstr>  Oral Health Disparities in People Experiencing Homelessness on Skid Row  Sam Sheridan2, Sarina Taylor2, Mehdi Mohammadi1  1 Division of Public Dental Health and Pediatric Dentistry, Herman Ostrow School of Dentistry, University of Southern California, Los Angeles, California, USA.  2 Herman Ostrow School of Dentistry, University of Southern California, Los Angeles, California, USA.            </vt:lpstr>
      <vt:lpstr>  Oral Health Disparities in People Experiencing Homelessness on Skid Row  Sam Sheridan2, Sarina Taylor2, Mehdi Mohammadi1  1 Division of Public Dental Health and Pediatric Dentistry, Herman Ostrow School of Dentistry, University of Southern California, Los Angeles, California, USA.  2 Herman Ostrow School of Dentistry, University of Southern California, Los Angeles, California, USA.            </vt:lpstr>
      <vt:lpstr>  Oral Health Disparities in People Experiencing Homelessness on Skid Row  Sam Sheridan2, Sarina Taylor2, Mehdi Mohammadi1  1 Division of Public Dental Health and Pediatric Dentistry, Herman Ostrow School of Dentistry, University of Southern California, Los Angeles, California, USA.  2 Herman Ostrow School of Dentistry, University of Southern California, Los Angeles, California, USA.            </vt:lpstr>
      <vt:lpstr>Patient Testimony</vt:lpstr>
      <vt:lpstr>Patient Testimony</vt:lpstr>
      <vt:lpstr>PowerPoint Presentation</vt:lpstr>
      <vt:lpstr>Voices of Resilience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for Homeless</dc:title>
  <cp:lastModifiedBy>Mehdi Mohammadi</cp:lastModifiedBy>
  <cp:revision>23</cp:revision>
  <dcterms:modified xsi:type="dcterms:W3CDTF">2023-05-16T04:17:50Z</dcterms:modified>
</cp:coreProperties>
</file>