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5"/>
    <p:sldMasterId id="2147483828" r:id="rId6"/>
    <p:sldMasterId id="2147483840" r:id="rId7"/>
  </p:sldMasterIdLst>
  <p:notesMasterIdLst>
    <p:notesMasterId r:id="rId45"/>
  </p:notesMasterIdLst>
  <p:handoutMasterIdLst>
    <p:handoutMasterId r:id="rId46"/>
  </p:handoutMasterIdLst>
  <p:sldIdLst>
    <p:sldId id="259" r:id="rId8"/>
    <p:sldId id="276" r:id="rId9"/>
    <p:sldId id="273" r:id="rId10"/>
    <p:sldId id="993" r:id="rId11"/>
    <p:sldId id="994" r:id="rId12"/>
    <p:sldId id="274" r:id="rId13"/>
    <p:sldId id="999" r:id="rId14"/>
    <p:sldId id="1003" r:id="rId15"/>
    <p:sldId id="953" r:id="rId16"/>
    <p:sldId id="957" r:id="rId17"/>
    <p:sldId id="954" r:id="rId18"/>
    <p:sldId id="995" r:id="rId19"/>
    <p:sldId id="996" r:id="rId20"/>
    <p:sldId id="956" r:id="rId21"/>
    <p:sldId id="971" r:id="rId22"/>
    <p:sldId id="948" r:id="rId23"/>
    <p:sldId id="997" r:id="rId24"/>
    <p:sldId id="998" r:id="rId25"/>
    <p:sldId id="289" r:id="rId26"/>
    <p:sldId id="288" r:id="rId27"/>
    <p:sldId id="970" r:id="rId28"/>
    <p:sldId id="292" r:id="rId29"/>
    <p:sldId id="291" r:id="rId30"/>
    <p:sldId id="295" r:id="rId31"/>
    <p:sldId id="275" r:id="rId32"/>
    <p:sldId id="271" r:id="rId33"/>
    <p:sldId id="261" r:id="rId34"/>
    <p:sldId id="1001" r:id="rId35"/>
    <p:sldId id="1002" r:id="rId36"/>
    <p:sldId id="1004" r:id="rId37"/>
    <p:sldId id="1013" r:id="rId38"/>
    <p:sldId id="1009" r:id="rId39"/>
    <p:sldId id="1005" r:id="rId40"/>
    <p:sldId id="1007" r:id="rId41"/>
    <p:sldId id="1011" r:id="rId42"/>
    <p:sldId id="1012" r:id="rId43"/>
    <p:sldId id="1014" r:id="rId4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EED022-30E4-5D1B-4A50-D6A52CEE0C79}" name="Leopold, Josh (He/Him/His) (MDH)" initials="LJ((" userId="S::Josh.Leopold@state.mn.us::696fb420-efd2-42ad-ae46-e84e0e1d79a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003865"/>
    <a:srgbClr val="78BE21"/>
    <a:srgbClr val="000000"/>
    <a:srgbClr val="E8E8E8"/>
    <a:srgbClr val="0D0D0D"/>
    <a:srgbClr val="B20738"/>
    <a:srgbClr val="00A3E2"/>
    <a:srgbClr val="2C2C2C"/>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750" autoAdjust="0"/>
  </p:normalViewPr>
  <p:slideViewPr>
    <p:cSldViewPr snapToGrid="0">
      <p:cViewPr varScale="1">
        <p:scale>
          <a:sx n="56" d="100"/>
          <a:sy n="56" d="100"/>
        </p:scale>
        <p:origin x="404"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rts/_rels/chart1.xml.rels><?xml version="1.0" encoding="UTF-8" standalone="yes"?>
<Relationships xmlns="http://schemas.openxmlformats.org/package/2006/relationships"><Relationship Id="rId3" Type="http://schemas.openxmlformats.org/officeDocument/2006/relationships/oleObject" Target="file:///\\Users\katevickery\Dropbox%20(HHRI)\Center%20of%20Excellence\Tables\2022.07.20_coe_tables_edi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2400" dirty="0">
                <a:latin typeface="Calibri" panose="020F0502020204030204" pitchFamily="34" charset="0"/>
                <a:cs typeface="Calibri" panose="020F0502020204030204" pitchFamily="34" charset="0"/>
              </a:rPr>
              <a:t>Death rate ratios between </a:t>
            </a:r>
            <a:r>
              <a:rPr lang="en-US" sz="2400" b="0" i="0" u="none" strike="noStrike" baseline="0" dirty="0">
                <a:effectLst/>
              </a:rPr>
              <a:t>people experiencing homeless in Minnesota and the general Minnesota population</a:t>
            </a:r>
            <a:r>
              <a:rPr lang="en-US" sz="2400" dirty="0">
                <a:latin typeface="Calibri" panose="020F0502020204030204" pitchFamily="34" charset="0"/>
                <a:cs typeface="Calibri" panose="020F0502020204030204" pitchFamily="34" charset="0"/>
              </a:rPr>
              <a:t>, by substance </a:t>
            </a:r>
            <a:r>
              <a:rPr lang="en-US" sz="2400" b="0" i="0" u="none" strike="noStrike" baseline="0" dirty="0">
                <a:effectLst/>
              </a:rPr>
              <a:t>cause of death </a:t>
            </a:r>
            <a:endParaRPr lang="en-US" sz="2400" dirty="0">
              <a:latin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0571314629348293"/>
          <c:y val="0.14287998743639155"/>
          <c:w val="0.64771167256780415"/>
          <c:h val="0.72621144928900461"/>
        </c:manualLayout>
      </c:layout>
      <c:scatterChart>
        <c:scatterStyle val="lineMarker"/>
        <c:varyColors val="0"/>
        <c:ser>
          <c:idx val="0"/>
          <c:order val="0"/>
          <c:tx>
            <c:v>Not substance use</c:v>
          </c:tx>
          <c:spPr>
            <a:ln w="25400" cap="rnd">
              <a:noFill/>
              <a:round/>
            </a:ln>
            <a:effectLst/>
          </c:spPr>
          <c:marker>
            <c:symbol val="circle"/>
            <c:size val="5"/>
            <c:spPr>
              <a:solidFill>
                <a:schemeClr val="accent1"/>
              </a:solidFill>
              <a:ln w="63500">
                <a:solidFill>
                  <a:schemeClr val="accent1"/>
                </a:solidFill>
              </a:ln>
              <a:effectLst/>
            </c:spPr>
          </c:marker>
          <c:xVal>
            <c:numRef>
              <c:f>('Table 4'!$G$3:$G$22,'Table 4'!$G$26:$G$32)</c:f>
              <c:numCache>
                <c:formatCode>General</c:formatCode>
                <c:ptCount val="27"/>
                <c:pt idx="0">
                  <c:v>2.85679185679186</c:v>
                </c:pt>
                <c:pt idx="1">
                  <c:v>1.3140902287791301</c:v>
                </c:pt>
                <c:pt idx="2">
                  <c:v>2.0063559322033901</c:v>
                </c:pt>
                <c:pt idx="3">
                  <c:v>2.1626016260162602</c:v>
                </c:pt>
                <c:pt idx="4">
                  <c:v>0.66592427616926497</c:v>
                </c:pt>
                <c:pt idx="5">
                  <c:v>1.18274111675127</c:v>
                </c:pt>
                <c:pt idx="6">
                  <c:v>1.0611702127659599</c:v>
                </c:pt>
                <c:pt idx="7">
                  <c:v>3.763671875</c:v>
                </c:pt>
                <c:pt idx="8">
                  <c:v>4.0956221198156699</c:v>
                </c:pt>
                <c:pt idx="9">
                  <c:v>1.9290322580645201</c:v>
                </c:pt>
                <c:pt idx="10">
                  <c:v>1.68651488616462</c:v>
                </c:pt>
                <c:pt idx="11">
                  <c:v>3.1951909476661999</c:v>
                </c:pt>
                <c:pt idx="12">
                  <c:v>2.4829931972789101</c:v>
                </c:pt>
                <c:pt idx="13">
                  <c:v>2.9950819672131099</c:v>
                </c:pt>
                <c:pt idx="14">
                  <c:v>2.1336898395721899</c:v>
                </c:pt>
                <c:pt idx="15">
                  <c:v>2.1336898395721899</c:v>
                </c:pt>
                <c:pt idx="16">
                  <c:v>2.8302312464749</c:v>
                </c:pt>
                <c:pt idx="17">
                  <c:v>4.6279069767441898</c:v>
                </c:pt>
                <c:pt idx="18">
                  <c:v>7.37777777777778</c:v>
                </c:pt>
                <c:pt idx="19">
                  <c:v>2.5562130177514799</c:v>
                </c:pt>
                <c:pt idx="20">
                  <c:v>3.78481012658228</c:v>
                </c:pt>
                <c:pt idx="21">
                  <c:v>2.0582595870206499</c:v>
                </c:pt>
                <c:pt idx="22">
                  <c:v>5.1700288184438001</c:v>
                </c:pt>
                <c:pt idx="23">
                  <c:v>2.52219626168224</c:v>
                </c:pt>
                <c:pt idx="24">
                  <c:v>7.6634615384615401</c:v>
                </c:pt>
                <c:pt idx="25">
                  <c:v>2.8811188811188799</c:v>
                </c:pt>
                <c:pt idx="26">
                  <c:v>8.4328358208955194</c:v>
                </c:pt>
              </c:numCache>
            </c:numRef>
          </c:xVal>
          <c:yVal>
            <c:numRef>
              <c:f>('Table 4'!$H$3:$H$22,'Table 4'!$H$26:$H$32)</c:f>
              <c:numCache>
                <c:formatCode>General</c:formatCode>
                <c:ptCount val="27"/>
                <c:pt idx="0">
                  <c:v>12.274549098196401</c:v>
                </c:pt>
                <c:pt idx="1">
                  <c:v>9.2685370741483002</c:v>
                </c:pt>
                <c:pt idx="2">
                  <c:v>2.8557114228456899</c:v>
                </c:pt>
                <c:pt idx="3">
                  <c:v>0.80160320641282601</c:v>
                </c:pt>
                <c:pt idx="4">
                  <c:v>0.45090180360721399</c:v>
                </c:pt>
                <c:pt idx="5">
                  <c:v>0.35070140280561102</c:v>
                </c:pt>
                <c:pt idx="6">
                  <c:v>0.60120240480961895</c:v>
                </c:pt>
                <c:pt idx="7">
                  <c:v>5.8116232464929896</c:v>
                </c:pt>
                <c:pt idx="8">
                  <c:v>5.3607214428857697</c:v>
                </c:pt>
                <c:pt idx="9">
                  <c:v>0.45090180360721399</c:v>
                </c:pt>
                <c:pt idx="10">
                  <c:v>1.4529058116232501</c:v>
                </c:pt>
                <c:pt idx="11">
                  <c:v>3.4068136272545102</c:v>
                </c:pt>
                <c:pt idx="12">
                  <c:v>0.55110220440881796</c:v>
                </c:pt>
                <c:pt idx="13">
                  <c:v>2.7555110220440899</c:v>
                </c:pt>
                <c:pt idx="14">
                  <c:v>0.60120240480961895</c:v>
                </c:pt>
                <c:pt idx="15">
                  <c:v>0.60120240480961895</c:v>
                </c:pt>
                <c:pt idx="16">
                  <c:v>3.0561122244489001</c:v>
                </c:pt>
                <c:pt idx="17">
                  <c:v>0.30060120240480998</c:v>
                </c:pt>
                <c:pt idx="18">
                  <c:v>0.50100200400801598</c:v>
                </c:pt>
                <c:pt idx="19">
                  <c:v>0.65130260521042105</c:v>
                </c:pt>
                <c:pt idx="20">
                  <c:v>0.45090180360721399</c:v>
                </c:pt>
                <c:pt idx="21">
                  <c:v>4.2084168336673304</c:v>
                </c:pt>
                <c:pt idx="22">
                  <c:v>2.7054108216432899</c:v>
                </c:pt>
                <c:pt idx="23">
                  <c:v>3.2565130260521</c:v>
                </c:pt>
                <c:pt idx="24">
                  <c:v>1.2024048096192399</c:v>
                </c:pt>
                <c:pt idx="25">
                  <c:v>3.1062124248497001</c:v>
                </c:pt>
                <c:pt idx="26">
                  <c:v>0.851703406813627</c:v>
                </c:pt>
              </c:numCache>
            </c:numRef>
          </c:yVal>
          <c:smooth val="0"/>
          <c:extLst>
            <c:ext xmlns:c16="http://schemas.microsoft.com/office/drawing/2014/chart" uri="{C3380CC4-5D6E-409C-BE32-E72D297353CC}">
              <c16:uniqueId val="{00000000-C682-6C47-9F95-609037B4025A}"/>
            </c:ext>
          </c:extLst>
        </c:ser>
        <c:ser>
          <c:idx val="1"/>
          <c:order val="1"/>
          <c:tx>
            <c:v>Substance use</c:v>
          </c:tx>
          <c:spPr>
            <a:ln w="25400" cap="rnd">
              <a:noFill/>
              <a:round/>
            </a:ln>
            <a:effectLst/>
          </c:spPr>
          <c:marker>
            <c:symbol val="circle"/>
            <c:size val="5"/>
            <c:spPr>
              <a:solidFill>
                <a:schemeClr val="accent2"/>
              </a:solidFill>
              <a:ln w="63500">
                <a:solidFill>
                  <a:schemeClr val="accent2"/>
                </a:solidFill>
              </a:ln>
              <a:effectLst/>
            </c:spPr>
          </c:marker>
          <c:xVal>
            <c:numRef>
              <c:f>('Table 4'!$G$23:$G$25,'Table 4'!$G$33:$G$41)</c:f>
              <c:numCache>
                <c:formatCode>General</c:formatCode>
                <c:ptCount val="12"/>
                <c:pt idx="0">
                  <c:v>9.7191873589164803</c:v>
                </c:pt>
                <c:pt idx="1">
                  <c:v>5.5071301247771798</c:v>
                </c:pt>
                <c:pt idx="2">
                  <c:v>10.307430516165599</c:v>
                </c:pt>
                <c:pt idx="3">
                  <c:v>11.1478672985782</c:v>
                </c:pt>
                <c:pt idx="4">
                  <c:v>12.2607142857143</c:v>
                </c:pt>
                <c:pt idx="5">
                  <c:v>9.6979695431472095</c:v>
                </c:pt>
                <c:pt idx="6">
                  <c:v>9</c:v>
                </c:pt>
                <c:pt idx="7">
                  <c:v>13.9444444444444</c:v>
                </c:pt>
                <c:pt idx="8">
                  <c:v>14.377532228361</c:v>
                </c:pt>
                <c:pt idx="9">
                  <c:v>16.065789473684202</c:v>
                </c:pt>
                <c:pt idx="10">
                  <c:v>12.5345911949686</c:v>
                </c:pt>
                <c:pt idx="11">
                  <c:v>15.5</c:v>
                </c:pt>
              </c:numCache>
            </c:numRef>
          </c:xVal>
          <c:yVal>
            <c:numRef>
              <c:f>('Table 4'!$H$23:$H$25,'Table 4'!$H$33:$H$41)</c:f>
              <c:numCache>
                <c:formatCode>General</c:formatCode>
                <c:ptCount val="12"/>
                <c:pt idx="0">
                  <c:v>32.464929859719398</c:v>
                </c:pt>
                <c:pt idx="1">
                  <c:v>9.3186372745491006</c:v>
                </c:pt>
                <c:pt idx="2">
                  <c:v>27.404809619238499</c:v>
                </c:pt>
                <c:pt idx="3">
                  <c:v>17.735470941883801</c:v>
                </c:pt>
                <c:pt idx="4">
                  <c:v>15.5310621242485</c:v>
                </c:pt>
                <c:pt idx="5">
                  <c:v>5.7615230460921802</c:v>
                </c:pt>
                <c:pt idx="6">
                  <c:v>7.4649298597194402</c:v>
                </c:pt>
                <c:pt idx="7">
                  <c:v>3.4068136272545102</c:v>
                </c:pt>
                <c:pt idx="8">
                  <c:v>11.7735470941884</c:v>
                </c:pt>
                <c:pt idx="9">
                  <c:v>7.3647294589178403</c:v>
                </c:pt>
                <c:pt idx="10">
                  <c:v>3.0060120240481001</c:v>
                </c:pt>
                <c:pt idx="11">
                  <c:v>0.70140280561122204</c:v>
                </c:pt>
              </c:numCache>
            </c:numRef>
          </c:yVal>
          <c:smooth val="0"/>
          <c:extLst>
            <c:ext xmlns:c16="http://schemas.microsoft.com/office/drawing/2014/chart" uri="{C3380CC4-5D6E-409C-BE32-E72D297353CC}">
              <c16:uniqueId val="{00000001-C682-6C47-9F95-609037B4025A}"/>
            </c:ext>
          </c:extLst>
        </c:ser>
        <c:dLbls>
          <c:showLegendKey val="0"/>
          <c:showVal val="0"/>
          <c:showCatName val="0"/>
          <c:showSerName val="0"/>
          <c:showPercent val="0"/>
          <c:showBubbleSize val="0"/>
        </c:dLbls>
        <c:axId val="32562655"/>
        <c:axId val="32559743"/>
      </c:scatterChart>
      <c:valAx>
        <c:axId val="3256265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800" dirty="0">
                    <a:latin typeface="Calibri" panose="020F0502020204030204" pitchFamily="34" charset="0"/>
                    <a:cs typeface="Calibri" panose="020F0502020204030204" pitchFamily="34" charset="0"/>
                  </a:rPr>
                  <a:t>PEH Rate Ratio (higher = more disproportionate)</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2559743"/>
        <c:crosses val="autoZero"/>
        <c:crossBetween val="midCat"/>
      </c:valAx>
      <c:valAx>
        <c:axId val="325597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800" dirty="0">
                    <a:latin typeface="Calibri" panose="020F0502020204030204" pitchFamily="34" charset="0"/>
                    <a:cs typeface="Calibri" panose="020F0502020204030204" pitchFamily="34" charset="0"/>
                  </a:rPr>
                  <a:t>Percent of all PEH deaths</a:t>
                </a:r>
                <a:r>
                  <a:rPr lang="en-US" sz="1800" baseline="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                                    </a:t>
                </a:r>
                <a:r>
                  <a:rPr lang="en-US" sz="1800" b="0" i="0" u="none" strike="noStrike" baseline="0" dirty="0">
                    <a:effectLst/>
                  </a:rPr>
                  <a:t>(higher = more common)</a:t>
                </a:r>
                <a:r>
                  <a:rPr lang="en-US" sz="1800" b="0" i="0" u="none" strike="noStrike" baseline="0" dirty="0"/>
                  <a:t> </a:t>
                </a:r>
                <a:endParaRPr lang="en-US" sz="1800" dirty="0">
                  <a:latin typeface="Calibri" panose="020F0502020204030204" pitchFamily="34" charset="0"/>
                  <a:cs typeface="Calibri" panose="020F0502020204030204" pitchFamily="34" charset="0"/>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2562655"/>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Calibri" panose="020F050202020403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Calibri" panose="020F0502020204030204" pitchFamily="34" charset="0"/>
              </a:rPr>
              <a:t>5/16/2023</a:t>
            </a:fld>
            <a:endParaRPr lang="en-US" dirty="0">
              <a:latin typeface="Calibri" panose="020F050202020403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Calibri" panose="020F050202020403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Calibri" panose="020F0502020204030204" pitchFamily="34" charset="0"/>
              </a:defRPr>
            </a:lvl1pPr>
          </a:lstStyle>
          <a:p>
            <a:fld id="{A50CD39D-89B0-4C68-805A-35C75A7C20C8}" type="datetimeFigureOut">
              <a:rPr lang="en-US" smtClean="0"/>
              <a:pPr/>
              <a:t>5/16/2023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Calibri" panose="020F050202020403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 </a:t>
            </a:r>
          </a:p>
        </p:txBody>
      </p:sp>
      <p:sp>
        <p:nvSpPr>
          <p:cNvPr id="4" name="Slide Number Placeholder 3"/>
          <p:cNvSpPr>
            <a:spLocks noGrp="1"/>
          </p:cNvSpPr>
          <p:nvPr>
            <p:ph type="sldNum" sz="quarter" idx="5"/>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31634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Tyler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F7596-A136-5D4E-B653-85D214BC8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302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Tyler</a:t>
            </a:r>
          </a:p>
          <a:p>
            <a:r>
              <a:rPr lang="en-US" dirty="0"/>
              <a:t>State merge, (next slide for details)</a:t>
            </a:r>
          </a:p>
          <a:p>
            <a:endParaRPr lang="en-US" dirty="0"/>
          </a:p>
          <a:p>
            <a:r>
              <a:rPr lang="en-US" dirty="0"/>
              <a:t>Discuss ACS Census data here!</a:t>
            </a:r>
          </a:p>
          <a:p>
            <a:endParaRPr lang="en-US" dirty="0"/>
          </a:p>
          <a:p>
            <a:r>
              <a:rPr lang="en-US" dirty="0"/>
              <a:t>Mention 90% match rate, but some room for error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F7596-A136-5D4E-B653-85D214BC8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53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Tyler</a:t>
            </a:r>
          </a:p>
          <a:p>
            <a:r>
              <a:rPr lang="en-US" dirty="0"/>
              <a:t>Pooled data across 5 years</a:t>
            </a:r>
          </a:p>
          <a:p>
            <a:r>
              <a:rPr lang="en-US" dirty="0"/>
              <a:t>All deaths and HMIS service use entry date from 1/1/2017 to 12/31/2021</a:t>
            </a:r>
          </a:p>
          <a:p>
            <a:r>
              <a:rPr lang="en-US" dirty="0"/>
              <a:t>E.g.) Someone who used HMIS in Dec. 2016, but  and then died in 2019</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F7596-A136-5D4E-B653-85D214BC8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765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F7596-A136-5D4E-B653-85D214BC8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950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F7596-A136-5D4E-B653-85D214BC8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187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Tyler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F7596-A136-5D4E-B653-85D214BC8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75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Kate – introduce MORTALITY RATE: the number of deaths per 100K person years.</a:t>
            </a:r>
          </a:p>
          <a:p>
            <a:r>
              <a:rPr lang="en-US"/>
              <a:t>An important measure that let’s us make apples-to-apples comparisons between populations and sub-populations in our data.</a:t>
            </a:r>
          </a:p>
          <a:p>
            <a:endParaRPr lang="en-US"/>
          </a:p>
          <a:p>
            <a:r>
              <a:rPr lang="en-US"/>
              <a:t>Here focusing on age, you see that the rate of death among 18-24 PEH is not found in the general population until you reach the 45-54 year </a:t>
            </a:r>
            <a:r>
              <a:rPr lang="en-US" err="1"/>
              <a:t>olds</a:t>
            </a:r>
            <a:r>
              <a:rPr lang="en-US"/>
              <a:t>!</a:t>
            </a:r>
          </a:p>
          <a:p>
            <a:endParaRPr lang="en-US"/>
          </a:p>
          <a:p>
            <a:r>
              <a:rPr lang="en-US"/>
              <a:t>So, this is why we NEED AGE adjustment to these data! And we also adjusted for gender.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F7596-A136-5D4E-B653-85D214BC8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0264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Kate</a:t>
            </a:r>
          </a:p>
          <a:p>
            <a:r>
              <a:rPr lang="en-US"/>
              <a:t>So if we equalize the gender and age of PEH and the general MN population using adjustment, we find our main take home #1 we use what’s called a ”rate ratio”– or just dividing the rate of PEH by the mortality rate in the MN gen pop </a:t>
            </a:r>
            <a:r>
              <a:rPr lang="en-US">
                <a:sym typeface="Wingdings" pitchFamily="2" charset="2"/>
              </a:rPr>
              <a:t> 3.0. This is where we get take home 1.</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F7596-A136-5D4E-B653-85D214BC8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768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Tyler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“Mortality across each racial and ethnic group is higher than racial/ethnic concordant counterparts in the general population.” </a:t>
            </a:r>
          </a:p>
          <a:p>
            <a:endParaRPr lang="en-US" dirty="0"/>
          </a:p>
          <a:p>
            <a:endParaRPr lang="en-US" dirty="0"/>
          </a:p>
          <a:p>
            <a:r>
              <a:rPr lang="en-US" dirty="0"/>
              <a:t>Note: </a:t>
            </a:r>
            <a:r>
              <a:rPr lang="en-US" sz="1200" kern="1200" dirty="0">
                <a:solidFill>
                  <a:schemeClr val="tx1"/>
                </a:solidFill>
                <a:effectLst/>
                <a:latin typeface="+mn-lt"/>
                <a:ea typeface="+mn-ea"/>
                <a:cs typeface="+mn-cs"/>
              </a:rPr>
              <a:t>Jackie Dionne, Director of American Indian Health at the Minnesota Department of Health, </a:t>
            </a:r>
          </a:p>
          <a:p>
            <a:r>
              <a:rPr lang="en-US" sz="1200" kern="1200" dirty="0">
                <a:solidFill>
                  <a:schemeClr val="tx1"/>
                </a:solidFill>
                <a:effectLst/>
                <a:latin typeface="+mn-lt"/>
                <a:ea typeface="+mn-ea"/>
                <a:cs typeface="+mn-cs"/>
              </a:rPr>
              <a:t>“We now know from Advancing Health Equity in Minnesota: Report to the Legislature (2014) that there are many factors that impact the health of populations, including systemic problems, structural racism, historical trauma, health behaviors, biological differences, and social determinants of health (poverty, employment, housing)—we would like to recognize that all of these factors are a part of the story of health in American Indian communities.”</a:t>
            </a:r>
            <a:r>
              <a:rPr lang="en-US" sz="1200" kern="1200" baseline="30000" dirty="0" err="1">
                <a:solidFill>
                  <a:schemeClr val="tx1"/>
                </a:solidFill>
                <a:effectLst/>
                <a:latin typeface="+mn-lt"/>
                <a:ea typeface="+mn-ea"/>
                <a:cs typeface="+mn-cs"/>
              </a:rPr>
              <a:t>i</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As we move thru our time together today, Josh L. will start our discussion about how we have already begun to partner with native leaders and community members to respond appropriately to this disparity. We welcome your input here as well during our discussion!</a:t>
            </a:r>
          </a:p>
          <a:p>
            <a:endParaRPr lang="en-US" dirty="0"/>
          </a:p>
          <a:p>
            <a:r>
              <a:rPr lang="en-US" dirty="0"/>
              <a:t>PAUSE – any one have comments/questions?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F7596-A136-5D4E-B653-85D214BC8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436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Tyler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“Mortality across each racial and ethnic group is higher than racial/ethnic concordant counterparts in the general population.”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understand the magnitude here we need to compare the mortality rate among AI/AK natives to other rates.</a:t>
            </a:r>
          </a:p>
          <a:p>
            <a:r>
              <a:rPr lang="en-US" dirty="0"/>
              <a:t>So Compared to the overall PEH, we see the rate among AI is 1.5 x higher</a:t>
            </a:r>
          </a:p>
          <a:p>
            <a:r>
              <a:rPr lang="en-US" dirty="0"/>
              <a:t>And compared to the general MN pop, the rate among AI PEH is 5 x higher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F7596-A136-5D4E-B653-85D214BC8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277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 Jonda, Kate </a:t>
            </a:r>
          </a:p>
          <a:p>
            <a:r>
              <a:rPr lang="en-US" dirty="0"/>
              <a:t>Kate will facilitate icebreaker questions </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619490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Tyler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F7596-A136-5D4E-B653-85D214BC8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485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Tyler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F7596-A136-5D4E-B653-85D214BC8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088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Tyler</a:t>
            </a:r>
          </a:p>
          <a:p>
            <a:r>
              <a:rPr lang="en-US" b="0" dirty="0"/>
              <a:t>All people with SUD death, list </a:t>
            </a:r>
            <a:r>
              <a:rPr lang="en-US"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any substance mentioned in death data</a:t>
            </a:r>
          </a:p>
          <a:p>
            <a:r>
              <a:rPr lang="en-US" sz="1200" b="0" dirty="0">
                <a:solidFill>
                  <a:srgbClr val="000000"/>
                </a:solidFill>
                <a:effectLst/>
                <a:latin typeface="Calibri" panose="020F0502020204030204" pitchFamily="34" charset="0"/>
                <a:cs typeface="Calibri" panose="020F0502020204030204" pitchFamily="34" charset="0"/>
              </a:rPr>
              <a:t>The rate ratio is especially with opioids alone or in combination with other substances.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F7596-A136-5D4E-B653-85D214BC8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151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Tyler</a:t>
            </a:r>
          </a:p>
          <a:p>
            <a:r>
              <a:rPr lang="en-US" dirty="0"/>
              <a:t>Gen. introduction of axes</a:t>
            </a:r>
          </a:p>
          <a:p>
            <a:r>
              <a:rPr lang="en-US" dirty="0"/>
              <a:t>Lower L = less common, less disproportionate – mostly medical, fewer opioids</a:t>
            </a:r>
          </a:p>
          <a:p>
            <a:r>
              <a:rPr lang="en-US" dirty="0"/>
              <a:t>Upper L = more common, less disproportionate</a:t>
            </a:r>
          </a:p>
          <a:p>
            <a:r>
              <a:rPr lang="en-US" dirty="0"/>
              <a:t>Lower R = less common, more disproportionate – </a:t>
            </a:r>
          </a:p>
          <a:p>
            <a:r>
              <a:rPr lang="en-US" dirty="0"/>
              <a:t>Upper R = more common, more disproportionate</a:t>
            </a:r>
          </a:p>
          <a:p>
            <a:endParaRPr lang="en-US" dirty="0"/>
          </a:p>
          <a:p>
            <a:r>
              <a:rPr lang="en-US" dirty="0"/>
              <a:t>Blue dots (uncommon but more disproportionate):</a:t>
            </a:r>
          </a:p>
          <a:p>
            <a:r>
              <a:rPr lang="en-US" dirty="0"/>
              <a:t>HIV</a:t>
            </a:r>
          </a:p>
          <a:p>
            <a:r>
              <a:rPr lang="en-US" dirty="0"/>
              <a:t>Pedestrian injuries</a:t>
            </a:r>
          </a:p>
          <a:p>
            <a:r>
              <a:rPr lang="en-US" dirty="0"/>
              <a:t>Undetermined</a:t>
            </a:r>
          </a:p>
          <a:p>
            <a:endParaRPr lang="en-US" dirty="0"/>
          </a:p>
          <a:p>
            <a:r>
              <a:rPr lang="en-US" dirty="0"/>
              <a:t>Blue dots (more common and less disproportionate):</a:t>
            </a:r>
            <a:br>
              <a:rPr lang="en-US" dirty="0"/>
            </a:br>
            <a:r>
              <a:rPr lang="en-US" dirty="0"/>
              <a:t>Heart disease</a:t>
            </a:r>
          </a:p>
          <a:p>
            <a:r>
              <a:rPr lang="en-US" dirty="0"/>
              <a:t>Cancer</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F7596-A136-5D4E-B653-85D214BC8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05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Homeless service providers </a:t>
            </a:r>
          </a:p>
          <a:p>
            <a:r>
              <a:rPr lang="en-US" dirty="0"/>
              <a:t>Advocates</a:t>
            </a:r>
          </a:p>
          <a:p>
            <a:r>
              <a:rPr lang="en-US" dirty="0"/>
              <a:t>Syringe Service Programs </a:t>
            </a:r>
          </a:p>
          <a:p>
            <a:r>
              <a:rPr lang="en-US" dirty="0"/>
              <a:t>State Behavioral Health agency </a:t>
            </a:r>
          </a:p>
          <a:p>
            <a:r>
              <a:rPr lang="en-US" dirty="0"/>
              <a:t>Minnesota Indian Affairs Council </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27</a:t>
            </a:fld>
            <a:endParaRPr lang="en-US" dirty="0"/>
          </a:p>
        </p:txBody>
      </p:sp>
    </p:spTree>
    <p:extLst>
      <p:ext uri="{BB962C8B-B14F-4D97-AF65-F5344CB8AC3E}">
        <p14:creationId xmlns:p14="http://schemas.microsoft.com/office/powerpoint/2010/main" val="1609937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32</a:t>
            </a:fld>
            <a:endParaRPr lang="en-US" dirty="0"/>
          </a:p>
        </p:txBody>
      </p:sp>
    </p:spTree>
    <p:extLst>
      <p:ext uri="{BB962C8B-B14F-4D97-AF65-F5344CB8AC3E}">
        <p14:creationId xmlns:p14="http://schemas.microsoft.com/office/powerpoint/2010/main" val="2511338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36</a:t>
            </a:fld>
            <a:endParaRPr lang="en-US" dirty="0"/>
          </a:p>
        </p:txBody>
      </p:sp>
    </p:spTree>
    <p:extLst>
      <p:ext uri="{BB962C8B-B14F-4D97-AF65-F5344CB8AC3E}">
        <p14:creationId xmlns:p14="http://schemas.microsoft.com/office/powerpoint/2010/main" val="901707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 </a:t>
            </a:r>
          </a:p>
        </p:txBody>
      </p:sp>
      <p:sp>
        <p:nvSpPr>
          <p:cNvPr id="4" name="Slide Number Placeholder 3"/>
          <p:cNvSpPr>
            <a:spLocks noGrp="1"/>
          </p:cNvSpPr>
          <p:nvPr>
            <p:ph type="sldNum" sz="quarter" idx="5"/>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1606983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 </a:t>
            </a:r>
          </a:p>
        </p:txBody>
      </p:sp>
      <p:sp>
        <p:nvSpPr>
          <p:cNvPr id="4" name="Slide Number Placeholder 3"/>
          <p:cNvSpPr>
            <a:spLocks noGrp="1"/>
          </p:cNvSpPr>
          <p:nvPr>
            <p:ph type="sldNum" sz="quarter" idx="5"/>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2860357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to move on by 1:05</a:t>
            </a:r>
          </a:p>
        </p:txBody>
      </p:sp>
      <p:sp>
        <p:nvSpPr>
          <p:cNvPr id="4" name="Slide Number Placeholder 3"/>
          <p:cNvSpPr>
            <a:spLocks noGrp="1"/>
          </p:cNvSpPr>
          <p:nvPr>
            <p:ph type="sldNum" sz="quarter" idx="5"/>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1466346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Inspired by the National Healthcare for the Homeless Mortality Work Group and the need for local data. Used the HCH toolkit. Give space for Ashley  </a:t>
            </a:r>
          </a:p>
        </p:txBody>
      </p:sp>
      <p:sp>
        <p:nvSpPr>
          <p:cNvPr id="4" name="Slide Number Placeholder 3"/>
          <p:cNvSpPr>
            <a:spLocks noGrp="1"/>
          </p:cNvSpPr>
          <p:nvPr>
            <p:ph type="sldNum" sz="quarter" idx="5"/>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3044542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1:15</a:t>
            </a:r>
          </a:p>
        </p:txBody>
      </p:sp>
      <p:sp>
        <p:nvSpPr>
          <p:cNvPr id="4" name="Slide Number Placeholder 3"/>
          <p:cNvSpPr>
            <a:spLocks noGrp="1"/>
          </p:cNvSpPr>
          <p:nvPr>
            <p:ph type="sldNum" sz="quarter" idx="5"/>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4036889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F7596-A136-5D4E-B653-85D214BC8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344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F7596-A136-5D4E-B653-85D214BC8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1025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 Placeholder 4"/>
          <p:cNvSpPr>
            <a:spLocks noGrp="1"/>
          </p:cNvSpPr>
          <p:nvPr>
            <p:ph type="body" sz="quarter" idx="18" hasCustomPrompt="1"/>
          </p:nvPr>
        </p:nvSpPr>
        <p:spPr bwMode="black">
          <a:xfrm>
            <a:off x="304800" y="5505450"/>
            <a:ext cx="11582400" cy="819150"/>
          </a:xfrm>
        </p:spPr>
        <p:txBody>
          <a:bodyPr anchor="ctr">
            <a:normAutofit/>
          </a:bodyPr>
          <a:lstStyle>
            <a:lvl1pPr marL="0" indent="0" algn="ctr">
              <a:buNone/>
              <a:defRPr sz="1800"/>
            </a:lvl1pPr>
          </a:lstStyle>
          <a:p>
            <a:pPr lvl="0"/>
            <a:r>
              <a:rPr lang="en-US" dirty="0" err="1"/>
              <a:t>Firstname</a:t>
            </a:r>
            <a:r>
              <a:rPr lang="en-US" dirty="0"/>
              <a:t> </a:t>
            </a:r>
            <a:r>
              <a:rPr lang="en-US" dirty="0" err="1"/>
              <a:t>Lastname</a:t>
            </a:r>
            <a:r>
              <a:rPr lang="en-US" dirty="0"/>
              <a:t> | Job Title</a:t>
            </a:r>
            <a:br>
              <a:rPr lang="en-US" dirty="0"/>
            </a:br>
            <a:r>
              <a:rPr lang="en-US" dirty="0"/>
              <a:t>Date</a:t>
            </a:r>
          </a:p>
        </p:txBody>
      </p:sp>
      <p:sp>
        <p:nvSpPr>
          <p:cNvPr id="7" name="Footer"/>
          <p:cNvSpPr txBox="1">
            <a:spLocks/>
          </p:cNvSpPr>
          <p:nvPr userDrawn="1"/>
        </p:nvSpPr>
        <p:spPr>
          <a:xfrm>
            <a:off x="2027074" y="6367781"/>
            <a:ext cx="8247819"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cap="all" spc="100" baseline="0">
                <a:solidFill>
                  <a:schemeClr val="accent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Protecting, maintaining and improving the health of all </a:t>
            </a:r>
            <a:r>
              <a:rPr lang="en-US" sz="1000" dirty="0" err="1"/>
              <a:t>minnesotans</a:t>
            </a:r>
            <a:endParaRPr lang="en-US" sz="1000" dirty="0"/>
          </a:p>
        </p:txBody>
      </p:sp>
      <p:sp>
        <p:nvSpPr>
          <p:cNvPr id="9" name="Rectangle 1" descr="&quot;&quot;"/>
          <p:cNvSpPr/>
          <p:nvPr userDrawn="1"/>
        </p:nvSpPr>
        <p:spPr bwMode="black">
          <a:xfrm rot="10800000">
            <a:off x="3048" y="4235956"/>
            <a:ext cx="12188952" cy="1216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 name="Title 2" descr="&quot;&quot;"/>
          <p:cNvSpPr>
            <a:spLocks noGrp="1"/>
          </p:cNvSpPr>
          <p:nvPr userDrawn="1">
            <p:ph type="ctrTitle" hasCustomPrompt="1"/>
          </p:nvPr>
        </p:nvSpPr>
        <p:spPr bwMode="auto">
          <a:xfrm>
            <a:off x="304800" y="4235955"/>
            <a:ext cx="11582400" cy="1216153"/>
          </a:xfrm>
          <a:noFill/>
          <a:ln>
            <a:noFill/>
          </a:ln>
        </p:spPr>
        <p:txBody>
          <a:bodyPr wrap="square" lIns="182880" tIns="91440" rIns="182880" bIns="91440" anchor="ctr">
            <a:normAutofit/>
          </a:bodyPr>
          <a:lstStyle>
            <a:lvl1pPr algn="ctr">
              <a:defRPr sz="4400" b="1">
                <a:solidFill>
                  <a:schemeClr val="accent1"/>
                </a:solidFill>
              </a:defRPr>
            </a:lvl1pPr>
          </a:lstStyle>
          <a:p>
            <a:r>
              <a:rPr lang="en-US" dirty="0"/>
              <a:t>Presentation Title</a:t>
            </a:r>
          </a:p>
        </p:txBody>
      </p:sp>
      <p:pic>
        <p:nvPicPr>
          <p:cNvPr id="10" name="Picture 9" descr="M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4235956"/>
          </a:xfrm>
          <a:prstGeom prst="rect">
            <a:avLst/>
          </a:prstGeom>
        </p:spPr>
      </p:pic>
    </p:spTree>
    <p:extLst>
      <p:ext uri="{BB962C8B-B14F-4D97-AF65-F5344CB8AC3E}">
        <p14:creationId xmlns:p14="http://schemas.microsoft.com/office/powerpoint/2010/main" val="1788824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bwMode="black">
          <a:xfrm>
            <a:off x="304799" y="4309353"/>
            <a:ext cx="11582399" cy="1527243"/>
          </a:xfrm>
        </p:spPr>
        <p:txBody>
          <a:bodyPr anchor="ctr">
            <a:normAutofit/>
          </a:bodyPr>
          <a:lstStyle>
            <a:lvl1pPr marL="0" indent="0" algn="ctr">
              <a:lnSpc>
                <a:spcPct val="100000"/>
              </a:lnSpc>
              <a:spcBef>
                <a:spcPts val="0"/>
              </a:spcBef>
              <a:buNone/>
              <a:defRPr sz="2400" baseline="0">
                <a:solidFill>
                  <a:schemeClr val="tx2"/>
                </a:solidFill>
              </a:defRPr>
            </a:lvl1pPr>
          </a:lstStyle>
          <a:p>
            <a:pPr lvl="0"/>
            <a:r>
              <a:rPr lang="en-US" dirty="0"/>
              <a:t>Add contact information</a:t>
            </a:r>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17" y="-189954"/>
            <a:ext cx="12213217" cy="1570469"/>
          </a:xfrm>
          <a:prstGeom prst="rect">
            <a:avLst/>
          </a:prstGeom>
        </p:spPr>
      </p:pic>
      <p:sp>
        <p:nvSpPr>
          <p:cNvPr id="14" name="Footer"/>
          <p:cNvSpPr txBox="1">
            <a:spLocks/>
          </p:cNvSpPr>
          <p:nvPr userDrawn="1"/>
        </p:nvSpPr>
        <p:spPr>
          <a:xfrm>
            <a:off x="2027074" y="6367781"/>
            <a:ext cx="8247819"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cap="all" spc="100" baseline="0">
                <a:solidFill>
                  <a:schemeClr val="accent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WWW.</a:t>
            </a:r>
            <a:r>
              <a:rPr lang="en-US" sz="1000" baseline="0" dirty="0"/>
              <a:t>HEALTH.MN.GOV</a:t>
            </a:r>
            <a:endParaRPr lang="en-US" sz="1000" dirty="0"/>
          </a:p>
        </p:txBody>
      </p:sp>
      <p:sp>
        <p:nvSpPr>
          <p:cNvPr id="15" name="Title 2"/>
          <p:cNvSpPr>
            <a:spLocks noGrp="1"/>
          </p:cNvSpPr>
          <p:nvPr>
            <p:ph type="title" hasCustomPrompt="1"/>
          </p:nvPr>
        </p:nvSpPr>
        <p:spPr bwMode="black">
          <a:xfrm>
            <a:off x="304800" y="3093328"/>
            <a:ext cx="11582400" cy="1216025"/>
          </a:xfrm>
          <a:noFill/>
        </p:spPr>
        <p:txBody>
          <a:bodyPr lIns="0" rIns="0">
            <a:normAutofit/>
          </a:bodyPr>
          <a:lstStyle>
            <a:lvl1pPr algn="ctr">
              <a:defRPr sz="4400">
                <a:solidFill>
                  <a:schemeClr val="tx1"/>
                </a:solidFill>
              </a:defRPr>
            </a:lvl1pPr>
          </a:lstStyle>
          <a:p>
            <a:r>
              <a:rPr lang="en-US" dirty="0"/>
              <a:t>Add thank you text.</a:t>
            </a:r>
          </a:p>
        </p:txBody>
      </p:sp>
      <p:pic>
        <p:nvPicPr>
          <p:cNvPr id="7" name="MDH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 col / 1 row">
    <p:spTree>
      <p:nvGrpSpPr>
        <p:cNvPr id="1" name=""/>
        <p:cNvGrpSpPr/>
        <p:nvPr/>
      </p:nvGrpSpPr>
      <p:grpSpPr>
        <a:xfrm>
          <a:off x="0" y="0"/>
          <a:ext cx="0" cy="0"/>
          <a:chOff x="0" y="0"/>
          <a:chExt cx="0" cy="0"/>
        </a:xfrm>
      </p:grpSpPr>
      <p:grpSp>
        <p:nvGrpSpPr>
          <p:cNvPr id="4" name="Group 3"/>
          <p:cNvGrpSpPr/>
          <p:nvPr userDrawn="1"/>
        </p:nvGrpSpPr>
        <p:grpSpPr>
          <a:xfrm>
            <a:off x="-3430" y="-8887"/>
            <a:ext cx="12195430" cy="1344168"/>
            <a:chOff x="-3430" y="-8887"/>
            <a:chExt cx="12195430" cy="1344168"/>
          </a:xfrm>
        </p:grpSpPr>
        <p:sp>
          <p:nvSpPr>
            <p:cNvPr id="9" name="Rectangle 1" descr="&quot;&quot;"/>
            <p:cNvSpPr/>
            <p:nvPr userDrawn="1"/>
          </p:nvSpPr>
          <p:spPr bwMode="black">
            <a:xfrm>
              <a:off x="1337308" y="-128"/>
              <a:ext cx="10851978"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16" descr="&quot;&quot;"/>
            <p:cNvSpPr/>
            <p:nvPr userDrawn="1"/>
          </p:nvSpPr>
          <p:spPr bwMode="auto">
            <a:xfrm>
              <a:off x="1337308" y="1216025"/>
              <a:ext cx="10854692"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descr="&quot;&quot;"/>
            <p:cNvSpPr/>
            <p:nvPr userDrawn="1"/>
          </p:nvSpPr>
          <p:spPr>
            <a:xfrm rot="16200000">
              <a:off x="-3430" y="-8887"/>
              <a:ext cx="1344168" cy="1344168"/>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2"/>
          <p:cNvSpPr>
            <a:spLocks noGrp="1"/>
          </p:cNvSpPr>
          <p:nvPr userDrawn="1">
            <p:ph type="title" hasCustomPrompt="1"/>
          </p:nvPr>
        </p:nvSpPr>
        <p:spPr bwMode="white">
          <a:xfrm>
            <a:off x="1334594" y="-1"/>
            <a:ext cx="10552606" cy="1216025"/>
          </a:xfrm>
          <a:noFill/>
        </p:spPr>
        <p:txBody>
          <a:bodyPr lIns="0" rIns="0">
            <a:normAutofit/>
          </a:bodyPr>
          <a:lstStyle>
            <a:lvl1pPr marL="457200" algn="r">
              <a:spcBef>
                <a:spcPts val="0"/>
              </a:spcBef>
              <a:spcAft>
                <a:spcPts val="0"/>
              </a:spcAft>
              <a:defRPr sz="3600" b="1">
                <a:solidFill>
                  <a:schemeClr val="bg1"/>
                </a:solidFill>
              </a:defRPr>
            </a:lvl1pPr>
          </a:lstStyle>
          <a:p>
            <a:r>
              <a:rPr lang="en-US" dirty="0"/>
              <a:t>Slide title – 1 col / 1 row w corner fold</a:t>
            </a:r>
          </a:p>
        </p:txBody>
      </p:sp>
      <p:sp>
        <p:nvSpPr>
          <p:cNvPr id="3" name="Content Placeholder 3"/>
          <p:cNvSpPr>
            <a:spLocks noGrp="1"/>
          </p:cNvSpPr>
          <p:nvPr userDrawn="1">
            <p:ph idx="1" hasCustomPrompt="1"/>
          </p:nvPr>
        </p:nvSpPr>
        <p:spPr bwMode="gray">
          <a:xfrm>
            <a:off x="1529542" y="1594624"/>
            <a:ext cx="10357658" cy="4582339"/>
          </a:xfrm>
          <a:noFill/>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Add text or click icon to add object</a:t>
            </a:r>
          </a:p>
          <a:p>
            <a:pPr lvl="1"/>
            <a:r>
              <a:rPr lang="en-US" dirty="0" err="1"/>
              <a:t>Lsjkdflksd</a:t>
            </a:r>
            <a:endParaRPr lang="en-US" dirty="0"/>
          </a:p>
          <a:p>
            <a:pPr lvl="2"/>
            <a:r>
              <a:rPr lang="en-US" dirty="0" err="1"/>
              <a:t>Lkjsdlksd</a:t>
            </a:r>
            <a:endParaRPr lang="en-US" dirty="0"/>
          </a:p>
          <a:p>
            <a:pPr lvl="3"/>
            <a:r>
              <a:rPr lang="en-US" dirty="0"/>
              <a:t>;</a:t>
            </a:r>
            <a:r>
              <a:rPr lang="en-US" dirty="0" err="1"/>
              <a:t>kfs;lsd</a:t>
            </a:r>
            <a:endParaRPr lang="en-US" dirty="0"/>
          </a:p>
          <a:p>
            <a:pPr lvl="4"/>
            <a:r>
              <a:rPr lang="en-US" dirty="0" err="1"/>
              <a:t>L;ksdlksd</a:t>
            </a:r>
            <a:endParaRPr lang="en-US" dirty="0"/>
          </a:p>
        </p:txBody>
      </p:sp>
      <p:sp>
        <p:nvSpPr>
          <p:cNvPr id="6" name="Slide Number Placeholder 6"/>
          <p:cNvSpPr>
            <a:spLocks noGrp="1"/>
          </p:cNvSpPr>
          <p:nvPr userDrawn="1">
            <p:ph type="sldNum" sz="quarter" idx="12"/>
          </p:nvPr>
        </p:nvSpPr>
        <p:spPr bwMode="black">
          <a:xfrm>
            <a:off x="10425426" y="6324600"/>
            <a:ext cx="1462668" cy="365125"/>
          </a:xfrm>
        </p:spPr>
        <p:txBody>
          <a:bodyPr/>
          <a:lstStyle/>
          <a:p>
            <a:fld id="{48F63A3B-78C7-47BE-AE5E-E10140E04643}" type="slidenum">
              <a:rPr lang="en-US" smtClean="0"/>
              <a:t>‹#›</a:t>
            </a:fld>
            <a:endParaRPr lang="en-US" dirty="0"/>
          </a:p>
        </p:txBody>
      </p:sp>
      <p:pic>
        <p:nvPicPr>
          <p:cNvPr id="8"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1114275980"/>
      </p:ext>
    </p:extLst>
  </p:cSld>
  <p:clrMapOvr>
    <a:masterClrMapping/>
  </p:clrMapOvr>
  <p:extLst>
    <p:ext uri="{DCECCB84-F9BA-43D5-87BE-67443E8EF086}">
      <p15:sldGuideLst xmlns:p15="http://schemas.microsoft.com/office/powerpoint/2012/main">
        <p15:guide id="1" pos="9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1110A-4273-D742-BFCA-DC590D9550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487A8D-11A3-F443-84BC-830F7623A0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B0A492-7152-2745-BC5C-1095F0B4D6FD}"/>
              </a:ext>
            </a:extLst>
          </p:cNvPr>
          <p:cNvSpPr>
            <a:spLocks noGrp="1"/>
          </p:cNvSpPr>
          <p:nvPr>
            <p:ph type="dt" sz="half" idx="10"/>
          </p:nvPr>
        </p:nvSpPr>
        <p:spPr/>
        <p:txBody>
          <a:bodyPr/>
          <a:lstStyle/>
          <a:p>
            <a:fld id="{65B69DC5-1C46-924D-90D4-05BA01919D3D}" type="datetimeFigureOut">
              <a:rPr lang="en-US" smtClean="0"/>
              <a:t>5/16/2023</a:t>
            </a:fld>
            <a:endParaRPr lang="en-US"/>
          </a:p>
        </p:txBody>
      </p:sp>
      <p:sp>
        <p:nvSpPr>
          <p:cNvPr id="5" name="Footer Placeholder 4">
            <a:extLst>
              <a:ext uri="{FF2B5EF4-FFF2-40B4-BE49-F238E27FC236}">
                <a16:creationId xmlns:a16="http://schemas.microsoft.com/office/drawing/2014/main" id="{446C27B2-9B1E-5142-A804-6B2BEF272DBD}"/>
              </a:ext>
            </a:extLst>
          </p:cNvPr>
          <p:cNvSpPr>
            <a:spLocks noGrp="1"/>
          </p:cNvSpPr>
          <p:nvPr>
            <p:ph type="ftr" sz="quarter" idx="11"/>
          </p:nvPr>
        </p:nvSpPr>
        <p:spPr>
          <a:xfrm>
            <a:off x="3864435" y="6367235"/>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83C847-EED7-E948-BBE3-E222B2792866}"/>
              </a:ext>
            </a:extLst>
          </p:cNvPr>
          <p:cNvSpPr>
            <a:spLocks noGrp="1"/>
          </p:cNvSpPr>
          <p:nvPr>
            <p:ph type="sldNum" sz="quarter" idx="12"/>
          </p:nvPr>
        </p:nvSpPr>
        <p:spPr/>
        <p:txBody>
          <a:bodyPr/>
          <a:lstStyle/>
          <a:p>
            <a:fld id="{4758FF55-CC88-9B48-AF4E-517BFFDF6B81}" type="slidenum">
              <a:rPr lang="en-US" smtClean="0"/>
              <a:t>‹#›</a:t>
            </a:fld>
            <a:endParaRPr lang="en-US"/>
          </a:p>
        </p:txBody>
      </p:sp>
    </p:spTree>
    <p:extLst>
      <p:ext uri="{BB962C8B-B14F-4D97-AF65-F5344CB8AC3E}">
        <p14:creationId xmlns:p14="http://schemas.microsoft.com/office/powerpoint/2010/main" val="2084365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5FAD-ED26-754F-AC73-57FFE2A4D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0B12C9-B473-AC4B-9E4C-D56B4B0B97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A8599-7B60-5C4D-A2C2-C4A12398769B}"/>
              </a:ext>
            </a:extLst>
          </p:cNvPr>
          <p:cNvSpPr>
            <a:spLocks noGrp="1"/>
          </p:cNvSpPr>
          <p:nvPr>
            <p:ph type="dt" sz="half" idx="10"/>
          </p:nvPr>
        </p:nvSpPr>
        <p:spPr/>
        <p:txBody>
          <a:bodyPr/>
          <a:lstStyle/>
          <a:p>
            <a:fld id="{65B69DC5-1C46-924D-90D4-05BA01919D3D}" type="datetimeFigureOut">
              <a:rPr lang="en-US" smtClean="0"/>
              <a:t>5/16/2023</a:t>
            </a:fld>
            <a:endParaRPr lang="en-US"/>
          </a:p>
        </p:txBody>
      </p:sp>
      <p:sp>
        <p:nvSpPr>
          <p:cNvPr id="5" name="Footer Placeholder 4">
            <a:extLst>
              <a:ext uri="{FF2B5EF4-FFF2-40B4-BE49-F238E27FC236}">
                <a16:creationId xmlns:a16="http://schemas.microsoft.com/office/drawing/2014/main" id="{FC138078-3724-764A-8E48-CC50B5F04D9D}"/>
              </a:ext>
            </a:extLst>
          </p:cNvPr>
          <p:cNvSpPr>
            <a:spLocks noGrp="1"/>
          </p:cNvSpPr>
          <p:nvPr>
            <p:ph type="ftr" sz="quarter" idx="11"/>
          </p:nvPr>
        </p:nvSpPr>
        <p:spPr>
          <a:xfrm>
            <a:off x="3864435" y="6367235"/>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E9A8CE-F8B1-9E46-8429-8B97414FD6BE}"/>
              </a:ext>
            </a:extLst>
          </p:cNvPr>
          <p:cNvSpPr>
            <a:spLocks noGrp="1"/>
          </p:cNvSpPr>
          <p:nvPr>
            <p:ph type="sldNum" sz="quarter" idx="12"/>
          </p:nvPr>
        </p:nvSpPr>
        <p:spPr/>
        <p:txBody>
          <a:bodyPr/>
          <a:lstStyle/>
          <a:p>
            <a:fld id="{4758FF55-CC88-9B48-AF4E-517BFFDF6B81}" type="slidenum">
              <a:rPr lang="en-US" smtClean="0"/>
              <a:t>‹#›</a:t>
            </a:fld>
            <a:endParaRPr lang="en-US"/>
          </a:p>
        </p:txBody>
      </p:sp>
    </p:spTree>
    <p:extLst>
      <p:ext uri="{BB962C8B-B14F-4D97-AF65-F5344CB8AC3E}">
        <p14:creationId xmlns:p14="http://schemas.microsoft.com/office/powerpoint/2010/main" val="3810534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90FC7-8694-C54F-9E73-0F0517973D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3E68BD-4E88-B645-A870-CEAE51AD93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872A-3EB6-D947-9217-2269AB24CA9D}"/>
              </a:ext>
            </a:extLst>
          </p:cNvPr>
          <p:cNvSpPr>
            <a:spLocks noGrp="1"/>
          </p:cNvSpPr>
          <p:nvPr>
            <p:ph type="dt" sz="half" idx="10"/>
          </p:nvPr>
        </p:nvSpPr>
        <p:spPr/>
        <p:txBody>
          <a:bodyPr/>
          <a:lstStyle/>
          <a:p>
            <a:fld id="{65B69DC5-1C46-924D-90D4-05BA01919D3D}" type="datetimeFigureOut">
              <a:rPr lang="en-US" smtClean="0"/>
              <a:t>5/16/2023</a:t>
            </a:fld>
            <a:endParaRPr lang="en-US"/>
          </a:p>
        </p:txBody>
      </p:sp>
      <p:sp>
        <p:nvSpPr>
          <p:cNvPr id="5" name="Footer Placeholder 4">
            <a:extLst>
              <a:ext uri="{FF2B5EF4-FFF2-40B4-BE49-F238E27FC236}">
                <a16:creationId xmlns:a16="http://schemas.microsoft.com/office/drawing/2014/main" id="{8DB2CE1D-4AEB-AD4E-8CC9-6A82B744C8D9}"/>
              </a:ext>
            </a:extLst>
          </p:cNvPr>
          <p:cNvSpPr>
            <a:spLocks noGrp="1"/>
          </p:cNvSpPr>
          <p:nvPr>
            <p:ph type="ftr" sz="quarter" idx="11"/>
          </p:nvPr>
        </p:nvSpPr>
        <p:spPr>
          <a:xfrm>
            <a:off x="3864435" y="6367235"/>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0952CC-A27B-354E-AFB9-8C03017F9565}"/>
              </a:ext>
            </a:extLst>
          </p:cNvPr>
          <p:cNvSpPr>
            <a:spLocks noGrp="1"/>
          </p:cNvSpPr>
          <p:nvPr>
            <p:ph type="sldNum" sz="quarter" idx="12"/>
          </p:nvPr>
        </p:nvSpPr>
        <p:spPr/>
        <p:txBody>
          <a:bodyPr/>
          <a:lstStyle/>
          <a:p>
            <a:fld id="{4758FF55-CC88-9B48-AF4E-517BFFDF6B81}" type="slidenum">
              <a:rPr lang="en-US" smtClean="0"/>
              <a:t>‹#›</a:t>
            </a:fld>
            <a:endParaRPr lang="en-US"/>
          </a:p>
        </p:txBody>
      </p:sp>
    </p:spTree>
    <p:extLst>
      <p:ext uri="{BB962C8B-B14F-4D97-AF65-F5344CB8AC3E}">
        <p14:creationId xmlns:p14="http://schemas.microsoft.com/office/powerpoint/2010/main" val="3257015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D3DF-B2B2-FD42-A3BA-0E8C9962C5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E4DCDA-4974-214D-B531-EE1B85DF8F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DB0A5A-3BE9-014B-A082-6D0A925312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0B3CE8-C1A0-0F43-8239-382139611CB9}"/>
              </a:ext>
            </a:extLst>
          </p:cNvPr>
          <p:cNvSpPr>
            <a:spLocks noGrp="1"/>
          </p:cNvSpPr>
          <p:nvPr>
            <p:ph type="dt" sz="half" idx="10"/>
          </p:nvPr>
        </p:nvSpPr>
        <p:spPr/>
        <p:txBody>
          <a:bodyPr/>
          <a:lstStyle/>
          <a:p>
            <a:fld id="{65B69DC5-1C46-924D-90D4-05BA01919D3D}" type="datetimeFigureOut">
              <a:rPr lang="en-US" smtClean="0"/>
              <a:t>5/16/2023</a:t>
            </a:fld>
            <a:endParaRPr lang="en-US"/>
          </a:p>
        </p:txBody>
      </p:sp>
      <p:sp>
        <p:nvSpPr>
          <p:cNvPr id="6" name="Footer Placeholder 5">
            <a:extLst>
              <a:ext uri="{FF2B5EF4-FFF2-40B4-BE49-F238E27FC236}">
                <a16:creationId xmlns:a16="http://schemas.microsoft.com/office/drawing/2014/main" id="{D37FAB49-6153-0144-AB8A-EE4DD721AA93}"/>
              </a:ext>
            </a:extLst>
          </p:cNvPr>
          <p:cNvSpPr>
            <a:spLocks noGrp="1"/>
          </p:cNvSpPr>
          <p:nvPr>
            <p:ph type="ftr" sz="quarter" idx="11"/>
          </p:nvPr>
        </p:nvSpPr>
        <p:spPr>
          <a:xfrm>
            <a:off x="3864435" y="6367235"/>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4A1BBAA-A435-0F4C-A3A8-74CD2023FDFB}"/>
              </a:ext>
            </a:extLst>
          </p:cNvPr>
          <p:cNvSpPr>
            <a:spLocks noGrp="1"/>
          </p:cNvSpPr>
          <p:nvPr>
            <p:ph type="sldNum" sz="quarter" idx="12"/>
          </p:nvPr>
        </p:nvSpPr>
        <p:spPr/>
        <p:txBody>
          <a:bodyPr/>
          <a:lstStyle/>
          <a:p>
            <a:fld id="{4758FF55-CC88-9B48-AF4E-517BFFDF6B81}" type="slidenum">
              <a:rPr lang="en-US" smtClean="0"/>
              <a:t>‹#›</a:t>
            </a:fld>
            <a:endParaRPr lang="en-US"/>
          </a:p>
        </p:txBody>
      </p:sp>
    </p:spTree>
    <p:extLst>
      <p:ext uri="{BB962C8B-B14F-4D97-AF65-F5344CB8AC3E}">
        <p14:creationId xmlns:p14="http://schemas.microsoft.com/office/powerpoint/2010/main" val="1345098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C4E67-71D6-C44A-8E22-CC15D8865E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359BE5-132A-B14A-97B8-E822A9567F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AED426-29B6-B54A-992A-F73F19CF92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C8A7AE-B433-8C4D-9E09-3D116A9658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54B58D-7910-5D45-A9DE-C86F83B326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2C8A46-9034-EC43-9A3A-8C4B66AE0D00}"/>
              </a:ext>
            </a:extLst>
          </p:cNvPr>
          <p:cNvSpPr>
            <a:spLocks noGrp="1"/>
          </p:cNvSpPr>
          <p:nvPr>
            <p:ph type="dt" sz="half" idx="10"/>
          </p:nvPr>
        </p:nvSpPr>
        <p:spPr/>
        <p:txBody>
          <a:bodyPr/>
          <a:lstStyle/>
          <a:p>
            <a:fld id="{65B69DC5-1C46-924D-90D4-05BA01919D3D}" type="datetimeFigureOut">
              <a:rPr lang="en-US" smtClean="0"/>
              <a:t>5/16/2023</a:t>
            </a:fld>
            <a:endParaRPr lang="en-US"/>
          </a:p>
        </p:txBody>
      </p:sp>
      <p:sp>
        <p:nvSpPr>
          <p:cNvPr id="8" name="Footer Placeholder 7">
            <a:extLst>
              <a:ext uri="{FF2B5EF4-FFF2-40B4-BE49-F238E27FC236}">
                <a16:creationId xmlns:a16="http://schemas.microsoft.com/office/drawing/2014/main" id="{62B7FA2D-8C11-AD4E-8393-C128AC98E5D3}"/>
              </a:ext>
            </a:extLst>
          </p:cNvPr>
          <p:cNvSpPr>
            <a:spLocks noGrp="1"/>
          </p:cNvSpPr>
          <p:nvPr>
            <p:ph type="ftr" sz="quarter" idx="11"/>
          </p:nvPr>
        </p:nvSpPr>
        <p:spPr>
          <a:xfrm>
            <a:off x="3864435" y="6367235"/>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EAF048E-2B07-A549-BE78-2DB3BB506F01}"/>
              </a:ext>
            </a:extLst>
          </p:cNvPr>
          <p:cNvSpPr>
            <a:spLocks noGrp="1"/>
          </p:cNvSpPr>
          <p:nvPr>
            <p:ph type="sldNum" sz="quarter" idx="12"/>
          </p:nvPr>
        </p:nvSpPr>
        <p:spPr/>
        <p:txBody>
          <a:bodyPr/>
          <a:lstStyle/>
          <a:p>
            <a:fld id="{4758FF55-CC88-9B48-AF4E-517BFFDF6B81}" type="slidenum">
              <a:rPr lang="en-US" smtClean="0"/>
              <a:t>‹#›</a:t>
            </a:fld>
            <a:endParaRPr lang="en-US"/>
          </a:p>
        </p:txBody>
      </p:sp>
    </p:spTree>
    <p:extLst>
      <p:ext uri="{BB962C8B-B14F-4D97-AF65-F5344CB8AC3E}">
        <p14:creationId xmlns:p14="http://schemas.microsoft.com/office/powerpoint/2010/main" val="2805502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862C5-DBD7-AD48-AF9B-563E9693FD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509860-3FCC-2543-91E5-664BFD9B660A}"/>
              </a:ext>
            </a:extLst>
          </p:cNvPr>
          <p:cNvSpPr>
            <a:spLocks noGrp="1"/>
          </p:cNvSpPr>
          <p:nvPr>
            <p:ph type="dt" sz="half" idx="10"/>
          </p:nvPr>
        </p:nvSpPr>
        <p:spPr/>
        <p:txBody>
          <a:bodyPr/>
          <a:lstStyle/>
          <a:p>
            <a:fld id="{65B69DC5-1C46-924D-90D4-05BA01919D3D}" type="datetimeFigureOut">
              <a:rPr lang="en-US" smtClean="0"/>
              <a:t>5/16/2023</a:t>
            </a:fld>
            <a:endParaRPr lang="en-US"/>
          </a:p>
        </p:txBody>
      </p:sp>
      <p:sp>
        <p:nvSpPr>
          <p:cNvPr id="4" name="Footer Placeholder 3">
            <a:extLst>
              <a:ext uri="{FF2B5EF4-FFF2-40B4-BE49-F238E27FC236}">
                <a16:creationId xmlns:a16="http://schemas.microsoft.com/office/drawing/2014/main" id="{22316BA6-D18A-6A41-BB38-DE801A487070}"/>
              </a:ext>
            </a:extLst>
          </p:cNvPr>
          <p:cNvSpPr>
            <a:spLocks noGrp="1"/>
          </p:cNvSpPr>
          <p:nvPr>
            <p:ph type="ftr" sz="quarter" idx="11"/>
          </p:nvPr>
        </p:nvSpPr>
        <p:spPr>
          <a:xfrm>
            <a:off x="3864435" y="6367235"/>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26E2645-4398-5548-9273-2E445BE4C7A3}"/>
              </a:ext>
            </a:extLst>
          </p:cNvPr>
          <p:cNvSpPr>
            <a:spLocks noGrp="1"/>
          </p:cNvSpPr>
          <p:nvPr>
            <p:ph type="sldNum" sz="quarter" idx="12"/>
          </p:nvPr>
        </p:nvSpPr>
        <p:spPr/>
        <p:txBody>
          <a:bodyPr/>
          <a:lstStyle/>
          <a:p>
            <a:fld id="{4758FF55-CC88-9B48-AF4E-517BFFDF6B81}" type="slidenum">
              <a:rPr lang="en-US" smtClean="0"/>
              <a:t>‹#›</a:t>
            </a:fld>
            <a:endParaRPr lang="en-US"/>
          </a:p>
        </p:txBody>
      </p:sp>
    </p:spTree>
    <p:extLst>
      <p:ext uri="{BB962C8B-B14F-4D97-AF65-F5344CB8AC3E}">
        <p14:creationId xmlns:p14="http://schemas.microsoft.com/office/powerpoint/2010/main" val="48500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FF9EC-598D-D440-8F9F-B12CB786E34F}"/>
              </a:ext>
            </a:extLst>
          </p:cNvPr>
          <p:cNvSpPr>
            <a:spLocks noGrp="1"/>
          </p:cNvSpPr>
          <p:nvPr>
            <p:ph type="dt" sz="half" idx="10"/>
          </p:nvPr>
        </p:nvSpPr>
        <p:spPr/>
        <p:txBody>
          <a:bodyPr/>
          <a:lstStyle/>
          <a:p>
            <a:fld id="{65B69DC5-1C46-924D-90D4-05BA01919D3D}" type="datetimeFigureOut">
              <a:rPr lang="en-US" smtClean="0"/>
              <a:t>5/16/2023</a:t>
            </a:fld>
            <a:endParaRPr lang="en-US"/>
          </a:p>
        </p:txBody>
      </p:sp>
      <p:sp>
        <p:nvSpPr>
          <p:cNvPr id="3" name="Footer Placeholder 2">
            <a:extLst>
              <a:ext uri="{FF2B5EF4-FFF2-40B4-BE49-F238E27FC236}">
                <a16:creationId xmlns:a16="http://schemas.microsoft.com/office/drawing/2014/main" id="{673E02F3-698A-FE4D-A7D9-11719A195D7E}"/>
              </a:ext>
            </a:extLst>
          </p:cNvPr>
          <p:cNvSpPr>
            <a:spLocks noGrp="1"/>
          </p:cNvSpPr>
          <p:nvPr>
            <p:ph type="ftr" sz="quarter" idx="11"/>
          </p:nvPr>
        </p:nvSpPr>
        <p:spPr>
          <a:xfrm>
            <a:off x="3864435" y="6367235"/>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A2A6131-26D4-8547-BB31-AA535E1A8A01}"/>
              </a:ext>
            </a:extLst>
          </p:cNvPr>
          <p:cNvSpPr>
            <a:spLocks noGrp="1"/>
          </p:cNvSpPr>
          <p:nvPr>
            <p:ph type="sldNum" sz="quarter" idx="12"/>
          </p:nvPr>
        </p:nvSpPr>
        <p:spPr/>
        <p:txBody>
          <a:bodyPr/>
          <a:lstStyle/>
          <a:p>
            <a:fld id="{4758FF55-CC88-9B48-AF4E-517BFFDF6B81}" type="slidenum">
              <a:rPr lang="en-US" smtClean="0"/>
              <a:t>‹#›</a:t>
            </a:fld>
            <a:endParaRPr lang="en-US"/>
          </a:p>
        </p:txBody>
      </p:sp>
    </p:spTree>
    <p:extLst>
      <p:ext uri="{BB962C8B-B14F-4D97-AF65-F5344CB8AC3E}">
        <p14:creationId xmlns:p14="http://schemas.microsoft.com/office/powerpoint/2010/main" val="1657250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90EB4-179A-1341-B2D9-388597C0E5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0388AF-ADD1-D247-87F5-39C690A408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98F5C6-1DBD-424D-8BE3-2511F5C1F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661E41-4628-3043-8A6B-32E241A59A5A}"/>
              </a:ext>
            </a:extLst>
          </p:cNvPr>
          <p:cNvSpPr>
            <a:spLocks noGrp="1"/>
          </p:cNvSpPr>
          <p:nvPr>
            <p:ph type="dt" sz="half" idx="10"/>
          </p:nvPr>
        </p:nvSpPr>
        <p:spPr/>
        <p:txBody>
          <a:bodyPr/>
          <a:lstStyle/>
          <a:p>
            <a:fld id="{65B69DC5-1C46-924D-90D4-05BA01919D3D}" type="datetimeFigureOut">
              <a:rPr lang="en-US" smtClean="0"/>
              <a:t>5/16/2023</a:t>
            </a:fld>
            <a:endParaRPr lang="en-US"/>
          </a:p>
        </p:txBody>
      </p:sp>
      <p:sp>
        <p:nvSpPr>
          <p:cNvPr id="6" name="Footer Placeholder 5">
            <a:extLst>
              <a:ext uri="{FF2B5EF4-FFF2-40B4-BE49-F238E27FC236}">
                <a16:creationId xmlns:a16="http://schemas.microsoft.com/office/drawing/2014/main" id="{01C40ED5-82DA-CE41-8985-D7593D7A9B68}"/>
              </a:ext>
            </a:extLst>
          </p:cNvPr>
          <p:cNvSpPr>
            <a:spLocks noGrp="1"/>
          </p:cNvSpPr>
          <p:nvPr>
            <p:ph type="ftr" sz="quarter" idx="11"/>
          </p:nvPr>
        </p:nvSpPr>
        <p:spPr>
          <a:xfrm>
            <a:off x="3864435" y="6367235"/>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2A48EC-34E7-A94D-8F05-B86F2E24C401}"/>
              </a:ext>
            </a:extLst>
          </p:cNvPr>
          <p:cNvSpPr>
            <a:spLocks noGrp="1"/>
          </p:cNvSpPr>
          <p:nvPr>
            <p:ph type="sldNum" sz="quarter" idx="12"/>
          </p:nvPr>
        </p:nvSpPr>
        <p:spPr/>
        <p:txBody>
          <a:bodyPr/>
          <a:lstStyle/>
          <a:p>
            <a:fld id="{4758FF55-CC88-9B48-AF4E-517BFFDF6B81}" type="slidenum">
              <a:rPr lang="en-US" smtClean="0"/>
              <a:t>‹#›</a:t>
            </a:fld>
            <a:endParaRPr lang="en-US"/>
          </a:p>
        </p:txBody>
      </p:sp>
    </p:spTree>
    <p:extLst>
      <p:ext uri="{BB962C8B-B14F-4D97-AF65-F5344CB8AC3E}">
        <p14:creationId xmlns:p14="http://schemas.microsoft.com/office/powerpoint/2010/main" val="2877369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11" name="Picture Placeholder 8"/>
          <p:cNvSpPr>
            <a:spLocks noGrp="1"/>
          </p:cNvSpPr>
          <p:nvPr>
            <p:ph type="pic" sz="quarter" idx="13" hasCustomPrompt="1"/>
          </p:nvPr>
        </p:nvSpPr>
        <p:spPr bwMode="gray">
          <a:xfrm>
            <a:off x="0" y="0"/>
            <a:ext cx="12192000" cy="4833197"/>
          </a:xfrm>
          <a:noFill/>
        </p:spPr>
        <p:txBody>
          <a:bodyPr>
            <a:normAutofit/>
          </a:bodyPr>
          <a:lstStyle>
            <a:lvl1pPr marL="0" indent="0" algn="ctr">
              <a:buNone/>
              <a:defRPr sz="2400"/>
            </a:lvl1pPr>
          </a:lstStyle>
          <a:p>
            <a:r>
              <a:rPr lang="en-US" dirty="0"/>
              <a:t>Click Icon to add picture</a:t>
            </a:r>
          </a:p>
        </p:txBody>
      </p:sp>
      <p:sp>
        <p:nvSpPr>
          <p:cNvPr id="7" name="Rectangle 1" descr="&quot;&quot;"/>
          <p:cNvSpPr/>
          <p:nvPr userDrawn="1"/>
        </p:nvSpPr>
        <p:spPr bwMode="black">
          <a:xfrm rot="10800000">
            <a:off x="3048" y="4952455"/>
            <a:ext cx="12188952" cy="1216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8" name="Rectangle 16" descr="&quot;&quot;"/>
          <p:cNvSpPr/>
          <p:nvPr userDrawn="1"/>
        </p:nvSpPr>
        <p:spPr bwMode="auto">
          <a:xfrm rot="10800000">
            <a:off x="0" y="4833198"/>
            <a:ext cx="12192000" cy="1192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lide Number Placeholder 7"/>
          <p:cNvSpPr>
            <a:spLocks noGrp="1"/>
          </p:cNvSpPr>
          <p:nvPr userDrawn="1">
            <p:ph type="sldNum" sz="quarter" idx="16"/>
          </p:nvPr>
        </p:nvSpPr>
        <p:spPr bwMode="black">
          <a:xfrm>
            <a:off x="10425426" y="6324600"/>
            <a:ext cx="1462668" cy="365125"/>
          </a:xfrm>
        </p:spPr>
        <p:txBody>
          <a:bodyPr/>
          <a:lstStyle/>
          <a:p>
            <a:fld id="{48F63A3B-78C7-47BE-AE5E-E10140E04643}" type="slidenum">
              <a:rPr lang="en-US" smtClean="0"/>
              <a:pPr/>
              <a:t>‹#›</a:t>
            </a:fld>
            <a:endParaRPr lang="en-US" dirty="0"/>
          </a:p>
        </p:txBody>
      </p:sp>
      <p:sp>
        <p:nvSpPr>
          <p:cNvPr id="2" name="Title 2"/>
          <p:cNvSpPr>
            <a:spLocks noGrp="1"/>
          </p:cNvSpPr>
          <p:nvPr userDrawn="1">
            <p:ph type="ctrTitle" hasCustomPrompt="1"/>
          </p:nvPr>
        </p:nvSpPr>
        <p:spPr bwMode="white">
          <a:xfrm>
            <a:off x="312420" y="4952456"/>
            <a:ext cx="11574780" cy="1216152"/>
          </a:xfrm>
          <a:noFill/>
          <a:ln>
            <a:noFill/>
          </a:ln>
        </p:spPr>
        <p:txBody>
          <a:bodyPr anchor="ctr">
            <a:normAutofit/>
          </a:bodyPr>
          <a:lstStyle>
            <a:lvl1pPr algn="ctr">
              <a:defRPr sz="4000" b="1" baseline="0">
                <a:solidFill>
                  <a:schemeClr val="tx1"/>
                </a:solidFill>
              </a:defRPr>
            </a:lvl1pPr>
          </a:lstStyle>
          <a:p>
            <a:r>
              <a:rPr lang="en-US" dirty="0"/>
              <a:t>Section title</a:t>
            </a:r>
          </a:p>
        </p:txBody>
      </p:sp>
      <p:pic>
        <p:nvPicPr>
          <p:cNvPr id="10"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208225022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7071B-6446-1C4C-A979-FB6C4D0383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8B4BD3-3023-8E41-9FAA-2B896B62AC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CC02DA1-6F19-5A48-A928-3381A8E590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86D11C-933D-7441-B139-FDE549EA075D}"/>
              </a:ext>
            </a:extLst>
          </p:cNvPr>
          <p:cNvSpPr>
            <a:spLocks noGrp="1"/>
          </p:cNvSpPr>
          <p:nvPr>
            <p:ph type="dt" sz="half" idx="10"/>
          </p:nvPr>
        </p:nvSpPr>
        <p:spPr/>
        <p:txBody>
          <a:bodyPr/>
          <a:lstStyle/>
          <a:p>
            <a:fld id="{65B69DC5-1C46-924D-90D4-05BA01919D3D}" type="datetimeFigureOut">
              <a:rPr lang="en-US" smtClean="0"/>
              <a:t>5/16/2023</a:t>
            </a:fld>
            <a:endParaRPr lang="en-US"/>
          </a:p>
        </p:txBody>
      </p:sp>
      <p:sp>
        <p:nvSpPr>
          <p:cNvPr id="6" name="Footer Placeholder 5">
            <a:extLst>
              <a:ext uri="{FF2B5EF4-FFF2-40B4-BE49-F238E27FC236}">
                <a16:creationId xmlns:a16="http://schemas.microsoft.com/office/drawing/2014/main" id="{D65185E6-EC9F-1E46-BB91-F1CD1817F08B}"/>
              </a:ext>
            </a:extLst>
          </p:cNvPr>
          <p:cNvSpPr>
            <a:spLocks noGrp="1"/>
          </p:cNvSpPr>
          <p:nvPr>
            <p:ph type="ftr" sz="quarter" idx="11"/>
          </p:nvPr>
        </p:nvSpPr>
        <p:spPr>
          <a:xfrm>
            <a:off x="3864435" y="6367235"/>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A70517-C738-DB46-9D58-92A1F66806DE}"/>
              </a:ext>
            </a:extLst>
          </p:cNvPr>
          <p:cNvSpPr>
            <a:spLocks noGrp="1"/>
          </p:cNvSpPr>
          <p:nvPr>
            <p:ph type="sldNum" sz="quarter" idx="12"/>
          </p:nvPr>
        </p:nvSpPr>
        <p:spPr/>
        <p:txBody>
          <a:bodyPr/>
          <a:lstStyle/>
          <a:p>
            <a:fld id="{4758FF55-CC88-9B48-AF4E-517BFFDF6B81}" type="slidenum">
              <a:rPr lang="en-US" smtClean="0"/>
              <a:t>‹#›</a:t>
            </a:fld>
            <a:endParaRPr lang="en-US"/>
          </a:p>
        </p:txBody>
      </p:sp>
    </p:spTree>
    <p:extLst>
      <p:ext uri="{BB962C8B-B14F-4D97-AF65-F5344CB8AC3E}">
        <p14:creationId xmlns:p14="http://schemas.microsoft.com/office/powerpoint/2010/main" val="3040912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5CEBC-0855-2A45-A998-6F1FF4FDEA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D733AF-F1DE-574F-AA7A-B32DF108E8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1F1CD-B2C0-864F-902B-545E9A2B877F}"/>
              </a:ext>
            </a:extLst>
          </p:cNvPr>
          <p:cNvSpPr>
            <a:spLocks noGrp="1"/>
          </p:cNvSpPr>
          <p:nvPr>
            <p:ph type="dt" sz="half" idx="10"/>
          </p:nvPr>
        </p:nvSpPr>
        <p:spPr/>
        <p:txBody>
          <a:bodyPr/>
          <a:lstStyle/>
          <a:p>
            <a:fld id="{65B69DC5-1C46-924D-90D4-05BA01919D3D}" type="datetimeFigureOut">
              <a:rPr lang="en-US" smtClean="0"/>
              <a:t>5/16/2023</a:t>
            </a:fld>
            <a:endParaRPr lang="en-US"/>
          </a:p>
        </p:txBody>
      </p:sp>
      <p:sp>
        <p:nvSpPr>
          <p:cNvPr id="5" name="Footer Placeholder 4">
            <a:extLst>
              <a:ext uri="{FF2B5EF4-FFF2-40B4-BE49-F238E27FC236}">
                <a16:creationId xmlns:a16="http://schemas.microsoft.com/office/drawing/2014/main" id="{72232C73-EE5A-054B-9F21-FB1CB61A8A29}"/>
              </a:ext>
            </a:extLst>
          </p:cNvPr>
          <p:cNvSpPr>
            <a:spLocks noGrp="1"/>
          </p:cNvSpPr>
          <p:nvPr>
            <p:ph type="ftr" sz="quarter" idx="11"/>
          </p:nvPr>
        </p:nvSpPr>
        <p:spPr>
          <a:xfrm>
            <a:off x="3864435" y="6367235"/>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E43DBA-D699-944D-8769-F83B8897AABC}"/>
              </a:ext>
            </a:extLst>
          </p:cNvPr>
          <p:cNvSpPr>
            <a:spLocks noGrp="1"/>
          </p:cNvSpPr>
          <p:nvPr>
            <p:ph type="sldNum" sz="quarter" idx="12"/>
          </p:nvPr>
        </p:nvSpPr>
        <p:spPr/>
        <p:txBody>
          <a:bodyPr/>
          <a:lstStyle/>
          <a:p>
            <a:fld id="{4758FF55-CC88-9B48-AF4E-517BFFDF6B81}" type="slidenum">
              <a:rPr lang="en-US" smtClean="0"/>
              <a:t>‹#›</a:t>
            </a:fld>
            <a:endParaRPr lang="en-US"/>
          </a:p>
        </p:txBody>
      </p:sp>
    </p:spTree>
    <p:extLst>
      <p:ext uri="{BB962C8B-B14F-4D97-AF65-F5344CB8AC3E}">
        <p14:creationId xmlns:p14="http://schemas.microsoft.com/office/powerpoint/2010/main" val="3010307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4EE0F6-2E2D-AD40-995E-21D24C3244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856417-2305-7347-AC9D-597F25A897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96932A-A8FD-144C-8673-F6BB046DE35D}"/>
              </a:ext>
            </a:extLst>
          </p:cNvPr>
          <p:cNvSpPr>
            <a:spLocks noGrp="1"/>
          </p:cNvSpPr>
          <p:nvPr>
            <p:ph type="dt" sz="half" idx="10"/>
          </p:nvPr>
        </p:nvSpPr>
        <p:spPr/>
        <p:txBody>
          <a:bodyPr/>
          <a:lstStyle/>
          <a:p>
            <a:fld id="{65B69DC5-1C46-924D-90D4-05BA01919D3D}" type="datetimeFigureOut">
              <a:rPr lang="en-US" smtClean="0"/>
              <a:t>5/16/2023</a:t>
            </a:fld>
            <a:endParaRPr lang="en-US"/>
          </a:p>
        </p:txBody>
      </p:sp>
      <p:sp>
        <p:nvSpPr>
          <p:cNvPr id="5" name="Footer Placeholder 4">
            <a:extLst>
              <a:ext uri="{FF2B5EF4-FFF2-40B4-BE49-F238E27FC236}">
                <a16:creationId xmlns:a16="http://schemas.microsoft.com/office/drawing/2014/main" id="{08F6C92B-D8AF-8E43-A523-1F695F956D9F}"/>
              </a:ext>
            </a:extLst>
          </p:cNvPr>
          <p:cNvSpPr>
            <a:spLocks noGrp="1"/>
          </p:cNvSpPr>
          <p:nvPr>
            <p:ph type="ftr" sz="quarter" idx="11"/>
          </p:nvPr>
        </p:nvSpPr>
        <p:spPr>
          <a:xfrm>
            <a:off x="3864435" y="6367235"/>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1E2949-FBF9-FF49-B66F-95F9EFC53504}"/>
              </a:ext>
            </a:extLst>
          </p:cNvPr>
          <p:cNvSpPr>
            <a:spLocks noGrp="1"/>
          </p:cNvSpPr>
          <p:nvPr>
            <p:ph type="sldNum" sz="quarter" idx="12"/>
          </p:nvPr>
        </p:nvSpPr>
        <p:spPr/>
        <p:txBody>
          <a:bodyPr/>
          <a:lstStyle/>
          <a:p>
            <a:fld id="{4758FF55-CC88-9B48-AF4E-517BFFDF6B81}" type="slidenum">
              <a:rPr lang="en-US" smtClean="0"/>
              <a:t>‹#›</a:t>
            </a:fld>
            <a:endParaRPr lang="en-US"/>
          </a:p>
        </p:txBody>
      </p:sp>
    </p:spTree>
    <p:extLst>
      <p:ext uri="{BB962C8B-B14F-4D97-AF65-F5344CB8AC3E}">
        <p14:creationId xmlns:p14="http://schemas.microsoft.com/office/powerpoint/2010/main" val="549332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022446F4-6AF9-4B68-925E-BCA13C2E99B3}" type="datetime1">
              <a:rPr lang="en-US" smtClean="0"/>
              <a:t>5/16/2023</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3" name="Graphic 8" descr="Minnesota Department of Health logo">
            <a:extLst>
              <a:ext uri="{FF2B5EF4-FFF2-40B4-BE49-F238E27FC236}">
                <a16:creationId xmlns:a16="http://schemas.microsoft.com/office/drawing/2014/main" id="{42349561-5F62-42F4-B212-FA53CED7E2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23716" y="1836432"/>
            <a:ext cx="4544568" cy="649224"/>
          </a:xfrm>
          <a:prstGeom prst="rect">
            <a:avLst/>
          </a:prstGeom>
        </p:spPr>
      </p:pic>
    </p:spTree>
    <p:extLst>
      <p:ext uri="{BB962C8B-B14F-4D97-AF65-F5344CB8AC3E}">
        <p14:creationId xmlns:p14="http://schemas.microsoft.com/office/powerpoint/2010/main" val="11300864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dirty="0"/>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655D375F-DD4A-49EB-ABCC-59F684C305B8}" type="datetime1">
              <a:rPr lang="en-US" smtClean="0"/>
              <a:t>5/16/2023</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2" name="Graphic 8" descr="Minnesota Department of Health logo">
            <a:extLst>
              <a:ext uri="{FF2B5EF4-FFF2-40B4-BE49-F238E27FC236}">
                <a16:creationId xmlns:a16="http://schemas.microsoft.com/office/drawing/2014/main" id="{E8CC904E-32AE-4C9C-B9CA-A01E1294C2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23716" y="1836432"/>
            <a:ext cx="4544568" cy="649224"/>
          </a:xfrm>
          <a:prstGeom prst="rect">
            <a:avLst/>
          </a:prstGeom>
        </p:spPr>
      </p:pic>
    </p:spTree>
    <p:extLst>
      <p:ext uri="{BB962C8B-B14F-4D97-AF65-F5344CB8AC3E}">
        <p14:creationId xmlns:p14="http://schemas.microsoft.com/office/powerpoint/2010/main" val="1426805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pic>
        <p:nvPicPr>
          <p:cNvPr id="13" name="Graphic 5" descr="Minnesota Department of Health logo">
            <a:extLst>
              <a:ext uri="{FF2B5EF4-FFF2-40B4-BE49-F238E27FC236}">
                <a16:creationId xmlns:a16="http://schemas.microsoft.com/office/drawing/2014/main" id="{AB91618F-0F80-4130-B959-FE0C5B87DF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0124" y="6161606"/>
            <a:ext cx="2427390" cy="346770"/>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t>health.state.mn.us</a:t>
            </a: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101303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3B547A2C-6446-4F88-A9F8-BC59CCCE1917}" type="datetime1">
              <a:rPr lang="en-US" smtClean="0"/>
              <a:t>5/16/2023</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4" name="Graphic 8" descr="Minnesota Department of Health logo">
            <a:extLst>
              <a:ext uri="{FF2B5EF4-FFF2-40B4-BE49-F238E27FC236}">
                <a16:creationId xmlns:a16="http://schemas.microsoft.com/office/drawing/2014/main" id="{430308AB-F9FA-4CB8-AB13-ED0CD2A9F6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80090" y="705704"/>
            <a:ext cx="2427390" cy="346770"/>
          </a:xfrm>
          <a:prstGeom prst="rect">
            <a:avLst/>
          </a:prstGeom>
        </p:spPr>
      </p:pic>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spTree>
    <p:extLst>
      <p:ext uri="{BB962C8B-B14F-4D97-AF65-F5344CB8AC3E}">
        <p14:creationId xmlns:p14="http://schemas.microsoft.com/office/powerpoint/2010/main" val="3783845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4"/>
          <p:cNvSpPr>
            <a:spLocks noGrp="1"/>
          </p:cNvSpPr>
          <p:nvPr>
            <p:ph type="dt" sz="half" idx="10"/>
          </p:nvPr>
        </p:nvSpPr>
        <p:spPr bwMode="black"/>
        <p:txBody>
          <a:bodyPr/>
          <a:lstStyle/>
          <a:p>
            <a:fld id="{6BA91FF5-E24E-4542-A6DD-020DCD52E168}" type="datetime1">
              <a:rPr lang="en-US" smtClean="0"/>
              <a:t>5/16/2023</a:t>
            </a:fld>
            <a:endParaRPr lang="en-US"/>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18301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5"/>
          <p:cNvSpPr>
            <a:spLocks noGrp="1"/>
          </p:cNvSpPr>
          <p:nvPr>
            <p:ph type="dt" sz="half" idx="10"/>
          </p:nvPr>
        </p:nvSpPr>
        <p:spPr bwMode="black"/>
        <p:txBody>
          <a:bodyPr/>
          <a:lstStyle/>
          <a:p>
            <a:fld id="{862F9E69-9FF5-465F-A2D1-FD6260FF9126}" type="datetime1">
              <a:rPr lang="en-US" smtClean="0"/>
              <a:t>5/16/2023</a:t>
            </a:fld>
            <a:endParaRPr lang="en-US"/>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1526588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841683"/>
          </a:xfrm>
          <a:noFill/>
        </p:spPr>
        <p:txBody>
          <a:bodyPr lIns="182880" tIns="182880" rIns="182880" b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4"/>
          <p:cNvSpPr>
            <a:spLocks noGrp="1"/>
          </p:cNvSpPr>
          <p:nvPr>
            <p:ph type="dt" sz="half" idx="10"/>
          </p:nvPr>
        </p:nvSpPr>
        <p:spPr bwMode="black"/>
        <p:txBody>
          <a:bodyPr/>
          <a:lstStyle/>
          <a:p>
            <a:fld id="{69789B17-81FE-488A-A7A7-B9E4A2F42E01}" type="datetime1">
              <a:rPr lang="en-US" smtClean="0"/>
              <a:t>5/16/2023</a:t>
            </a:fld>
            <a:endParaRPr lang="en-US"/>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98880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 / 1 row">
    <p:spTree>
      <p:nvGrpSpPr>
        <p:cNvPr id="1" name=""/>
        <p:cNvGrpSpPr/>
        <p:nvPr/>
      </p:nvGrpSpPr>
      <p:grpSpPr>
        <a:xfrm>
          <a:off x="0" y="0"/>
          <a:ext cx="0" cy="0"/>
          <a:chOff x="0" y="0"/>
          <a:chExt cx="0" cy="0"/>
        </a:xfrm>
      </p:grpSpPr>
      <p:grpSp>
        <p:nvGrpSpPr>
          <p:cNvPr id="7" name="Group 6" descr="&quot;&quot;"/>
          <p:cNvGrpSpPr/>
          <p:nvPr userDrawn="1"/>
        </p:nvGrpSpPr>
        <p:grpSpPr>
          <a:xfrm>
            <a:off x="0" y="-128"/>
            <a:ext cx="12192000" cy="1335409"/>
            <a:chOff x="0" y="-128"/>
            <a:chExt cx="12192000" cy="1335409"/>
          </a:xfrm>
        </p:grpSpPr>
        <p:sp>
          <p:nvSpPr>
            <p:cNvPr id="9"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itle 2"/>
          <p:cNvSpPr>
            <a:spLocks noGrp="1"/>
          </p:cNvSpPr>
          <p:nvPr>
            <p:ph type="title" hasCustomPrompt="1"/>
          </p:nvPr>
        </p:nvSpPr>
        <p:spPr bwMode="white">
          <a:xfrm>
            <a:off x="0" y="-1"/>
            <a:ext cx="11887200" cy="1216025"/>
          </a:xfrm>
          <a:noFill/>
        </p:spPr>
        <p:txBody>
          <a:bodyPr lIns="0" rIns="0">
            <a:normAutofit/>
          </a:bodyPr>
          <a:lstStyle>
            <a:lvl1pPr marL="457200" algn="r">
              <a:spcBef>
                <a:spcPts val="0"/>
              </a:spcBef>
              <a:spcAft>
                <a:spcPts val="0"/>
              </a:spcAft>
              <a:defRPr sz="3600" b="1">
                <a:solidFill>
                  <a:schemeClr val="bg1"/>
                </a:solidFill>
              </a:defRPr>
            </a:lvl1pPr>
          </a:lstStyle>
          <a:p>
            <a:r>
              <a:rPr lang="en-US" dirty="0"/>
              <a:t>Slide title – 1 col / 1 row</a:t>
            </a:r>
          </a:p>
        </p:txBody>
      </p:sp>
      <p:sp>
        <p:nvSpPr>
          <p:cNvPr id="3" name="Content Placeholder 3"/>
          <p:cNvSpPr>
            <a:spLocks noGrp="1"/>
          </p:cNvSpPr>
          <p:nvPr>
            <p:ph idx="1" hasCustomPrompt="1"/>
          </p:nvPr>
        </p:nvSpPr>
        <p:spPr bwMode="gray">
          <a:xfrm>
            <a:off x="1529542" y="1594624"/>
            <a:ext cx="10357658" cy="4582339"/>
          </a:xfrm>
          <a:noFill/>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Add text or click icon to add object</a:t>
            </a:r>
          </a:p>
          <a:p>
            <a:pPr lvl="1"/>
            <a:r>
              <a:rPr lang="en-US" dirty="0" err="1"/>
              <a:t>Lsjkdflksd</a:t>
            </a:r>
            <a:endParaRPr lang="en-US" dirty="0"/>
          </a:p>
          <a:p>
            <a:pPr lvl="2"/>
            <a:r>
              <a:rPr lang="en-US" dirty="0" err="1"/>
              <a:t>Lkjsdlksd</a:t>
            </a:r>
            <a:endParaRPr lang="en-US" dirty="0"/>
          </a:p>
          <a:p>
            <a:pPr lvl="3"/>
            <a:r>
              <a:rPr lang="en-US" dirty="0"/>
              <a:t>;</a:t>
            </a:r>
            <a:r>
              <a:rPr lang="en-US" dirty="0" err="1"/>
              <a:t>kfs;lsd</a:t>
            </a:r>
            <a:endParaRPr lang="en-US" dirty="0"/>
          </a:p>
          <a:p>
            <a:pPr lvl="4"/>
            <a:r>
              <a:rPr lang="en-US" dirty="0" err="1"/>
              <a:t>L;ksdlksd</a:t>
            </a:r>
            <a:endParaRPr lang="en-US" dirty="0"/>
          </a:p>
        </p:txBody>
      </p:sp>
      <p:sp>
        <p:nvSpPr>
          <p:cNvPr id="6" name="Slide Number Placeholder 6"/>
          <p:cNvSpPr>
            <a:spLocks noGrp="1"/>
          </p:cNvSpPr>
          <p:nvPr>
            <p:ph type="sldNum" sz="quarter" idx="12"/>
          </p:nvPr>
        </p:nvSpPr>
        <p:spPr bwMode="black">
          <a:xfrm>
            <a:off x="10425426" y="6324600"/>
            <a:ext cx="1462668" cy="365125"/>
          </a:xfrm>
        </p:spPr>
        <p:txBody>
          <a:bodyPr/>
          <a:lstStyle/>
          <a:p>
            <a:fld id="{48F63A3B-78C7-47BE-AE5E-E10140E04643}" type="slidenum">
              <a:rPr lang="en-US" smtClean="0"/>
              <a:t>‹#›</a:t>
            </a:fld>
            <a:endParaRPr lang="en-US" dirty="0"/>
          </a:p>
        </p:txBody>
      </p:sp>
      <p:pic>
        <p:nvPicPr>
          <p:cNvPr id="8"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3532499751"/>
      </p:ext>
    </p:extLst>
  </p:cSld>
  <p:clrMapOvr>
    <a:masterClrMapping/>
  </p:clrMapOvr>
  <p:extLst>
    <p:ext uri="{DCECCB84-F9BA-43D5-87BE-67443E8EF086}">
      <p15:sldGuideLst xmlns:p15="http://schemas.microsoft.com/office/powerpoint/2012/main">
        <p15:guide id="1" pos="9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5"/>
          <p:cNvSpPr>
            <a:spLocks noGrp="1"/>
          </p:cNvSpPr>
          <p:nvPr>
            <p:ph type="dt" sz="half" idx="10"/>
          </p:nvPr>
        </p:nvSpPr>
        <p:spPr bwMode="black"/>
        <p:txBody>
          <a:bodyPr/>
          <a:lstStyle/>
          <a:p>
            <a:fld id="{6B5DE686-DE4A-4DBD-8106-F2523C15CFAA}" type="datetime1">
              <a:rPr lang="en-US" smtClean="0"/>
              <a:t>5/16/2023</a:t>
            </a:fld>
            <a:endParaRPr lang="en-US"/>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545118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5" name="Content Placeholder 2"/>
          <p:cNvSpPr>
            <a:spLocks noGrp="1"/>
          </p:cNvSpPr>
          <p:nvPr>
            <p:ph sz="quarter" idx="10"/>
          </p:nvPr>
        </p:nvSpPr>
        <p:spPr bwMode="gray">
          <a:xfrm>
            <a:off x="838200" y="1366345"/>
            <a:ext cx="10515600" cy="4788393"/>
          </a:xfrm>
          <a:noFill/>
        </p:spPr>
        <p:txBody>
          <a:bodyPr lIns="91440" tIns="45720" rIns="91440" bIns="457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EF31898C-3A18-BFAA-AFEA-9F20B47574F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1648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CCDAA71F-450A-4E1C-A135-2CDC42049F44}" type="datetime1">
              <a:rPr lang="en-US" smtClean="0"/>
              <a:t>5/16/2023</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179597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B820F1A-F61C-43C1-B203-AF67C28BA9E9}" type="datetime1">
              <a:rPr lang="en-US" smtClean="0"/>
              <a:t>5/16/2023</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197009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8AF65A4F-2F3E-4D4F-93D5-0F63713DD72F}" type="datetime1">
              <a:rPr lang="en-US" smtClean="0"/>
              <a:t>5/16/2023</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65604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D647A474-396D-4B92-83DD-BAFD440CAECC}" type="datetime1">
              <a:rPr lang="en-US" smtClean="0"/>
              <a:t>5/16/2023</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656300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526401F-3969-420B-BF9A-884CA679B642}" type="datetime1">
              <a:rPr lang="en-US" smtClean="0"/>
              <a:t>5/16/2023</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4822125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E1C96709-B3C2-494A-B5BA-FC2AFA8C6F0F}" type="datetime1">
              <a:rPr lang="en-US" smtClean="0"/>
              <a:t>5/16/2023</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1965033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AAC5EF6A-AE51-4D1F-B53A-73F267CA6B79}" type="datetime1">
              <a:rPr lang="en-US" smtClean="0"/>
              <a:t>5/16/2023</a:t>
            </a:fld>
            <a:endParaRPr lang="en-US"/>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682447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4" name="Picture Placeholder 3">
            <a:extLst>
              <a:ext uri="{FF2B5EF4-FFF2-40B4-BE49-F238E27FC236}">
                <a16:creationId xmlns:a16="http://schemas.microsoft.com/office/drawing/2014/main" id="{4378C81C-38CA-4D22-9B63-324111B4934E}"/>
              </a:ext>
            </a:extLst>
          </p:cNvPr>
          <p:cNvSpPr>
            <a:spLocks noGrp="1"/>
          </p:cNvSpPr>
          <p:nvPr>
            <p:ph type="pic" sz="quarter" idx="22" hasCustomPrompt="1"/>
          </p:nvPr>
        </p:nvSpPr>
        <p:spPr bwMode="gray">
          <a:xfrm>
            <a:off x="3645813"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8" name="Picture Placeholder 3">
            <a:extLst>
              <a:ext uri="{FF2B5EF4-FFF2-40B4-BE49-F238E27FC236}">
                <a16:creationId xmlns:a16="http://schemas.microsoft.com/office/drawing/2014/main" id="{E4B3DD3E-4071-4513-9DAD-DBBE02E05F58}"/>
              </a:ext>
            </a:extLst>
          </p:cNvPr>
          <p:cNvSpPr>
            <a:spLocks noGrp="1"/>
          </p:cNvSpPr>
          <p:nvPr>
            <p:ph type="pic" sz="quarter" idx="23" hasCustomPrompt="1"/>
          </p:nvPr>
        </p:nvSpPr>
        <p:spPr bwMode="gray">
          <a:xfrm>
            <a:off x="6484428"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20" name="Picture Placeholder 3">
            <a:extLst>
              <a:ext uri="{FF2B5EF4-FFF2-40B4-BE49-F238E27FC236}">
                <a16:creationId xmlns:a16="http://schemas.microsoft.com/office/drawing/2014/main" id="{03E6E0CE-BDC5-4A27-A3F6-F46D21F7DFC1}"/>
              </a:ext>
            </a:extLst>
          </p:cNvPr>
          <p:cNvSpPr>
            <a:spLocks noGrp="1"/>
          </p:cNvSpPr>
          <p:nvPr>
            <p:ph type="pic" sz="quarter" idx="24" hasCustomPrompt="1"/>
          </p:nvPr>
        </p:nvSpPr>
        <p:spPr bwMode="gray">
          <a:xfrm>
            <a:off x="9323043" y="2002884"/>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11"/>
          <p:cNvSpPr>
            <a:spLocks noGrp="1"/>
          </p:cNvSpPr>
          <p:nvPr>
            <p:ph type="dt" sz="half" idx="10"/>
          </p:nvPr>
        </p:nvSpPr>
        <p:spPr bwMode="black"/>
        <p:txBody>
          <a:bodyPr/>
          <a:lstStyle/>
          <a:p>
            <a:fld id="{AC09486A-D6FC-49AF-A1EB-E21AF2146EE3}" type="datetime1">
              <a:rPr lang="en-US" smtClean="0"/>
              <a:t>5/16/2023</a:t>
            </a:fld>
            <a:endParaRPr lang="en-US"/>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43674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 / 2 row">
    <p:spTree>
      <p:nvGrpSpPr>
        <p:cNvPr id="1" name=""/>
        <p:cNvGrpSpPr/>
        <p:nvPr/>
      </p:nvGrpSpPr>
      <p:grpSpPr>
        <a:xfrm>
          <a:off x="0" y="0"/>
          <a:ext cx="0" cy="0"/>
          <a:chOff x="0" y="0"/>
          <a:chExt cx="0" cy="0"/>
        </a:xfrm>
      </p:grpSpPr>
      <p:grpSp>
        <p:nvGrpSpPr>
          <p:cNvPr id="11" name="Group 10" descr="&quot;&quot;"/>
          <p:cNvGrpSpPr/>
          <p:nvPr userDrawn="1"/>
        </p:nvGrpSpPr>
        <p:grpSpPr>
          <a:xfrm>
            <a:off x="0" y="-128"/>
            <a:ext cx="12192000" cy="1335409"/>
            <a:chOff x="0" y="-128"/>
            <a:chExt cx="12192000" cy="1335409"/>
          </a:xfrm>
        </p:grpSpPr>
        <p:sp>
          <p:nvSpPr>
            <p:cNvPr id="12"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3"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itle 2"/>
          <p:cNvSpPr>
            <a:spLocks noGrp="1"/>
          </p:cNvSpPr>
          <p:nvPr>
            <p:ph type="title" hasCustomPrompt="1"/>
          </p:nvPr>
        </p:nvSpPr>
        <p:spPr bwMode="white">
          <a:xfrm>
            <a:off x="0" y="-1"/>
            <a:ext cx="11868150" cy="1216025"/>
          </a:xfrm>
          <a:noFill/>
        </p:spPr>
        <p:txBody>
          <a:bodyPr lIns="0" rIns="0">
            <a:normAutofit/>
          </a:bodyPr>
          <a:lstStyle>
            <a:lvl1pPr algn="r">
              <a:defRPr sz="3600" b="1" baseline="0">
                <a:solidFill>
                  <a:schemeClr val="bg1"/>
                </a:solidFill>
              </a:defRPr>
            </a:lvl1pPr>
          </a:lstStyle>
          <a:p>
            <a:r>
              <a:rPr lang="en-US" dirty="0"/>
              <a:t>Slide title – 1 col / 2 row</a:t>
            </a:r>
          </a:p>
        </p:txBody>
      </p:sp>
      <p:sp>
        <p:nvSpPr>
          <p:cNvPr id="6" name="Slide Number Placeholder 7"/>
          <p:cNvSpPr>
            <a:spLocks noGrp="1"/>
          </p:cNvSpPr>
          <p:nvPr>
            <p:ph type="sldNum" sz="quarter" idx="12"/>
          </p:nvPr>
        </p:nvSpPr>
        <p:spPr bwMode="black">
          <a:xfrm>
            <a:off x="10414028" y="6356350"/>
            <a:ext cx="1462668" cy="365125"/>
          </a:xfrm>
        </p:spPr>
        <p:txBody>
          <a:bodyPr/>
          <a:lstStyle/>
          <a:p>
            <a:fld id="{48F63A3B-78C7-47BE-AE5E-E10140E04643}" type="slidenum">
              <a:rPr lang="en-US" smtClean="0"/>
              <a:t>‹#›</a:t>
            </a:fld>
            <a:endParaRPr lang="en-US" dirty="0"/>
          </a:p>
        </p:txBody>
      </p:sp>
      <p:sp>
        <p:nvSpPr>
          <p:cNvPr id="10" name="Content Placeholder 4"/>
          <p:cNvSpPr>
            <a:spLocks noGrp="1"/>
          </p:cNvSpPr>
          <p:nvPr>
            <p:ph idx="13" hasCustomPrompt="1"/>
          </p:nvPr>
        </p:nvSpPr>
        <p:spPr bwMode="gray">
          <a:xfrm>
            <a:off x="304800" y="4000500"/>
            <a:ext cx="11582400" cy="2171700"/>
          </a:xfrm>
          <a:noFill/>
        </p:spPr>
        <p:txBody>
          <a:bodyPr lIns="182880" tIns="301752" rIns="182880"/>
          <a:lstStyle>
            <a:lvl1pPr marL="571500" indent="-571500">
              <a:buClr>
                <a:schemeClr val="accent3"/>
              </a:buClr>
              <a:buFont typeface="Calibri" panose="020F0502020204030204" pitchFamily="34" charset="0"/>
              <a:buChar char="▪"/>
              <a:defRPr sz="360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Add text</a:t>
            </a:r>
          </a:p>
        </p:txBody>
      </p:sp>
      <p:sp>
        <p:nvSpPr>
          <p:cNvPr id="8" name="Content Placeholder 4"/>
          <p:cNvSpPr>
            <a:spLocks noGrp="1"/>
          </p:cNvSpPr>
          <p:nvPr>
            <p:ph idx="14" hasCustomPrompt="1"/>
          </p:nvPr>
        </p:nvSpPr>
        <p:spPr bwMode="gray">
          <a:xfrm>
            <a:off x="304800" y="1610466"/>
            <a:ext cx="11582400"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pic>
        <p:nvPicPr>
          <p:cNvPr id="9"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3485841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4" name="Picture Placeholder 3">
            <a:extLst>
              <a:ext uri="{FF2B5EF4-FFF2-40B4-BE49-F238E27FC236}">
                <a16:creationId xmlns:a16="http://schemas.microsoft.com/office/drawing/2014/main" id="{255F61E2-2EE6-4C2E-9E57-37997A4DF66F}"/>
              </a:ext>
            </a:extLst>
          </p:cNvPr>
          <p:cNvSpPr>
            <a:spLocks noGrp="1"/>
          </p:cNvSpPr>
          <p:nvPr>
            <p:ph type="pic" sz="quarter" idx="20" hasCustomPrompt="1"/>
          </p:nvPr>
        </p:nvSpPr>
        <p:spPr bwMode="gray">
          <a:xfrm>
            <a:off x="157917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5" name="Picture Placeholder 3">
            <a:extLst>
              <a:ext uri="{FF2B5EF4-FFF2-40B4-BE49-F238E27FC236}">
                <a16:creationId xmlns:a16="http://schemas.microsoft.com/office/drawing/2014/main" id="{49921214-0833-4B73-BEEC-FC86E7FF789F}"/>
              </a:ext>
            </a:extLst>
          </p:cNvPr>
          <p:cNvSpPr>
            <a:spLocks noGrp="1"/>
          </p:cNvSpPr>
          <p:nvPr>
            <p:ph type="pic" sz="quarter" idx="21" hasCustomPrompt="1"/>
          </p:nvPr>
        </p:nvSpPr>
        <p:spPr bwMode="gray">
          <a:xfrm>
            <a:off x="482218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8" name="Picture Placeholder 3">
            <a:extLst>
              <a:ext uri="{FF2B5EF4-FFF2-40B4-BE49-F238E27FC236}">
                <a16:creationId xmlns:a16="http://schemas.microsoft.com/office/drawing/2014/main" id="{F5B35329-7A36-4EF4-A793-2D020420E2A2}"/>
              </a:ext>
            </a:extLst>
          </p:cNvPr>
          <p:cNvSpPr>
            <a:spLocks noGrp="1"/>
          </p:cNvSpPr>
          <p:nvPr>
            <p:ph type="pic" sz="quarter" idx="22" hasCustomPrompt="1"/>
          </p:nvPr>
        </p:nvSpPr>
        <p:spPr bwMode="gray">
          <a:xfrm>
            <a:off x="806519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9"/>
          <p:cNvSpPr>
            <a:spLocks noGrp="1"/>
          </p:cNvSpPr>
          <p:nvPr>
            <p:ph type="dt" sz="half" idx="10"/>
          </p:nvPr>
        </p:nvSpPr>
        <p:spPr bwMode="black"/>
        <p:txBody>
          <a:bodyPr/>
          <a:lstStyle/>
          <a:p>
            <a:fld id="{D56B72EB-8D71-4291-B19A-5F003F30458B}" type="datetime1">
              <a:rPr lang="en-US" smtClean="0"/>
              <a:t>5/16/2023</a:t>
            </a:fld>
            <a:endParaRPr lang="en-US"/>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488975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23" name="Picture Placeholder 3"/>
          <p:cNvSpPr>
            <a:spLocks noGrp="1"/>
          </p:cNvSpPr>
          <p:nvPr>
            <p:ph type="pic" sz="quarter" idx="14" hasCustomPrompt="1"/>
          </p:nvPr>
        </p:nvSpPr>
        <p:spPr bwMode="gray">
          <a:xfrm>
            <a:off x="806331"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4"/>
          <p:cNvSpPr>
            <a:spLocks noGrp="1"/>
          </p:cNvSpPr>
          <p:nvPr>
            <p:ph type="body" sz="quarter" idx="15"/>
          </p:nvPr>
        </p:nvSpPr>
        <p:spPr bwMode="black">
          <a:xfrm>
            <a:off x="2876550" y="167477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9" name="Picture Placeholder 5"/>
          <p:cNvSpPr>
            <a:spLocks noGrp="1"/>
          </p:cNvSpPr>
          <p:nvPr>
            <p:ph type="pic" sz="quarter" idx="13" hasCustomPrompt="1"/>
          </p:nvPr>
        </p:nvSpPr>
        <p:spPr bwMode="gray">
          <a:xfrm>
            <a:off x="806332" y="3939360"/>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6"/>
          <p:cNvSpPr>
            <a:spLocks noGrp="1"/>
          </p:cNvSpPr>
          <p:nvPr>
            <p:ph type="body" sz="quarter" idx="16"/>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C32F392B-18E5-4377-B03C-1EB72CB210B8}" type="datetime1">
              <a:rPr lang="en-US" smtClean="0"/>
              <a:t>5/16/2023</a:t>
            </a:fld>
            <a:endParaRPr lang="en-US"/>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737142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3794D8CD-9F76-4B09-9D73-9D98398A872A}" type="datetime1">
              <a:rPr lang="en-US" smtClean="0"/>
              <a:t>5/16/2023</a:t>
            </a:fld>
            <a:endParaRPr lang="en-US"/>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10742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3" name="Date Placeholder 11"/>
          <p:cNvSpPr>
            <a:spLocks noGrp="1"/>
          </p:cNvSpPr>
          <p:nvPr>
            <p:ph type="dt" sz="half" idx="10"/>
          </p:nvPr>
        </p:nvSpPr>
        <p:spPr bwMode="black"/>
        <p:txBody>
          <a:bodyPr/>
          <a:lstStyle/>
          <a:p>
            <a:fld id="{CB63D1EA-6473-4988-AD57-8A505E593196}" type="datetime1">
              <a:rPr lang="en-US" smtClean="0"/>
              <a:t>5/16/2023</a:t>
            </a:fld>
            <a:endParaRPr lang="en-US"/>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31946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3" name="Date Placeholder 9"/>
          <p:cNvSpPr>
            <a:spLocks noGrp="1"/>
          </p:cNvSpPr>
          <p:nvPr>
            <p:ph type="dt" sz="half" idx="10"/>
          </p:nvPr>
        </p:nvSpPr>
        <p:spPr bwMode="black"/>
        <p:txBody>
          <a:bodyPr/>
          <a:lstStyle/>
          <a:p>
            <a:fld id="{67FEB5E0-3E33-484B-880D-0227E4E3B28D}" type="datetime1">
              <a:rPr lang="en-US" smtClean="0"/>
              <a:t>5/16/2023</a:t>
            </a:fld>
            <a:endParaRPr lang="en-US"/>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292259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3B74B0FE-861A-4708-8116-E8295E4177F3}" type="datetime1">
              <a:rPr lang="en-US" smtClean="0"/>
              <a:t>5/16/2023</a:t>
            </a:fld>
            <a:endParaRPr lang="en-US"/>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2173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8B02B97F-6E65-44FF-9D64-D470F3391DFD}" type="datetime1">
              <a:rPr lang="en-US" smtClean="0"/>
              <a:t>5/16/2023</a:t>
            </a:fld>
            <a:endParaRPr lang="en-US"/>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224415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27" name="Content Placeholder 3"/>
          <p:cNvSpPr>
            <a:spLocks noGrp="1"/>
          </p:cNvSpPr>
          <p:nvPr>
            <p:ph sz="half" idx="15" hasCustomPrompt="1"/>
          </p:nvPr>
        </p:nvSpPr>
        <p:spPr bwMode="gray">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5" name="Content Placeholder 4"/>
          <p:cNvSpPr>
            <a:spLocks noGrp="1"/>
          </p:cNvSpPr>
          <p:nvPr>
            <p:ph sz="half" idx="27" hasCustomPrompt="1"/>
          </p:nvPr>
        </p:nvSpPr>
        <p:spPr bwMode="gray">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6" name="Content Placeholder 5"/>
          <p:cNvSpPr>
            <a:spLocks noGrp="1"/>
          </p:cNvSpPr>
          <p:nvPr>
            <p:ph sz="half" idx="28" hasCustomPrompt="1"/>
          </p:nvPr>
        </p:nvSpPr>
        <p:spPr bwMode="gray">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8" name="Content Placeholder 6"/>
          <p:cNvSpPr>
            <a:spLocks noGrp="1"/>
          </p:cNvSpPr>
          <p:nvPr>
            <p:ph sz="half" idx="29" hasCustomPrompt="1"/>
          </p:nvPr>
        </p:nvSpPr>
        <p:spPr bwMode="gray">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9" name="Content Placeholder 7"/>
          <p:cNvSpPr>
            <a:spLocks noGrp="1"/>
          </p:cNvSpPr>
          <p:nvPr>
            <p:ph sz="half" idx="30" hasCustomPrompt="1"/>
          </p:nvPr>
        </p:nvSpPr>
        <p:spPr bwMode="gray">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5" name="Content Placeholder 8"/>
          <p:cNvSpPr>
            <a:spLocks noGrp="1"/>
          </p:cNvSpPr>
          <p:nvPr>
            <p:ph sz="half" idx="31" hasCustomPrompt="1"/>
          </p:nvPr>
        </p:nvSpPr>
        <p:spPr bwMode="gray">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6" name="Content Placeholder 9"/>
          <p:cNvSpPr>
            <a:spLocks noGrp="1"/>
          </p:cNvSpPr>
          <p:nvPr>
            <p:ph sz="half" idx="32" hasCustomPrompt="1"/>
          </p:nvPr>
        </p:nvSpPr>
        <p:spPr bwMode="gray">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7" name="Content Placeholder 10"/>
          <p:cNvSpPr>
            <a:spLocks noGrp="1"/>
          </p:cNvSpPr>
          <p:nvPr>
            <p:ph sz="half" idx="33" hasCustomPrompt="1"/>
          </p:nvPr>
        </p:nvSpPr>
        <p:spPr bwMode="gray">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8" name="Content Placeholder 11"/>
          <p:cNvSpPr>
            <a:spLocks noGrp="1"/>
          </p:cNvSpPr>
          <p:nvPr>
            <p:ph sz="half" idx="34" hasCustomPrompt="1"/>
          </p:nvPr>
        </p:nvSpPr>
        <p:spPr bwMode="gray">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9" name="Content Placeholder 12"/>
          <p:cNvSpPr>
            <a:spLocks noGrp="1"/>
          </p:cNvSpPr>
          <p:nvPr>
            <p:ph sz="half" idx="35" hasCustomPrompt="1"/>
          </p:nvPr>
        </p:nvSpPr>
        <p:spPr bwMode="gray">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9F2D2532-0006-4854-A4C2-D7C1CB6E288F}" type="datetime1">
              <a:rPr lang="en-US" smtClean="0"/>
              <a:t>5/16/2023</a:t>
            </a:fld>
            <a:endParaRPr lang="en-US"/>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34891658"/>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dirty="0"/>
              <a:t>Click to edit title</a:t>
            </a:r>
          </a:p>
        </p:txBody>
      </p:sp>
      <p:sp>
        <p:nvSpPr>
          <p:cNvPr id="4" name="Picture Placeholder 3"/>
          <p:cNvSpPr>
            <a:spLocks noGrp="1"/>
          </p:cNvSpPr>
          <p:nvPr>
            <p:ph type="pic" sz="quarter" idx="10"/>
          </p:nvPr>
        </p:nvSpPr>
        <p:spPr bwMode="gray">
          <a:xfrm>
            <a:off x="0" y="2"/>
            <a:ext cx="12192000" cy="5638797"/>
          </a:xfrm>
        </p:spPr>
        <p:txBody>
          <a:bodyPr/>
          <a:lstStyle/>
          <a:p>
            <a:r>
              <a:rPr lang="en-US"/>
              <a:t>Click icon to add picture</a:t>
            </a:r>
          </a:p>
        </p:txBody>
      </p:sp>
    </p:spTree>
    <p:extLst>
      <p:ext uri="{BB962C8B-B14F-4D97-AF65-F5344CB8AC3E}">
        <p14:creationId xmlns:p14="http://schemas.microsoft.com/office/powerpoint/2010/main" val="7904681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dirty="0"/>
              <a:t>Click to edit title</a:t>
            </a:r>
          </a:p>
        </p:txBody>
      </p:sp>
      <p:sp>
        <p:nvSpPr>
          <p:cNvPr id="4" name="Picture Placeholder 3"/>
          <p:cNvSpPr>
            <a:spLocks noGrp="1"/>
          </p:cNvSpPr>
          <p:nvPr>
            <p:ph type="pic" sz="quarter" idx="10"/>
          </p:nvPr>
        </p:nvSpPr>
        <p:spPr bwMode="gray">
          <a:xfrm>
            <a:off x="0" y="2"/>
            <a:ext cx="12192000" cy="5638799"/>
          </a:xfrm>
        </p:spPr>
        <p:txBody>
          <a:bodyPr/>
          <a:lstStyle/>
          <a:p>
            <a:r>
              <a:rPr lang="en-US"/>
              <a:t>Click icon to add picture</a:t>
            </a:r>
          </a:p>
        </p:txBody>
      </p:sp>
    </p:spTree>
    <p:extLst>
      <p:ext uri="{BB962C8B-B14F-4D97-AF65-F5344CB8AC3E}">
        <p14:creationId xmlns:p14="http://schemas.microsoft.com/office/powerpoint/2010/main" val="4045209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 / 1 row">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4"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Title 1"/>
          <p:cNvSpPr>
            <a:spLocks noGrp="1"/>
          </p:cNvSpPr>
          <p:nvPr>
            <p:ph type="title" hasCustomPrompt="1"/>
          </p:nvPr>
        </p:nvSpPr>
        <p:spPr bwMode="white">
          <a:xfrm>
            <a:off x="0" y="1587"/>
            <a:ext cx="11887200" cy="1216025"/>
          </a:xfrm>
          <a:noFill/>
        </p:spPr>
        <p:txBody>
          <a:bodyPr lIns="0" rIns="0">
            <a:normAutofit/>
          </a:bodyPr>
          <a:lstStyle>
            <a:lvl1pPr algn="r">
              <a:defRPr sz="3600" b="1">
                <a:solidFill>
                  <a:schemeClr val="bg1"/>
                </a:solidFill>
              </a:defRPr>
            </a:lvl1pPr>
          </a:lstStyle>
          <a:p>
            <a:r>
              <a:rPr lang="en-US" dirty="0"/>
              <a:t>Slide title – 2 col / 1 row</a:t>
            </a:r>
          </a:p>
        </p:txBody>
      </p:sp>
      <p:sp>
        <p:nvSpPr>
          <p:cNvPr id="9" name="Slide Number Placeholder 6"/>
          <p:cNvSpPr>
            <a:spLocks noGrp="1"/>
          </p:cNvSpPr>
          <p:nvPr>
            <p:ph type="sldNum" sz="quarter" idx="12"/>
          </p:nvPr>
        </p:nvSpPr>
        <p:spPr bwMode="white">
          <a:xfrm>
            <a:off x="10435036" y="6356350"/>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
        <p:nvSpPr>
          <p:cNvPr id="8" name="Content Placeholder 6"/>
          <p:cNvSpPr>
            <a:spLocks noGrp="1"/>
          </p:cNvSpPr>
          <p:nvPr>
            <p:ph sz="half" idx="2" hasCustomPrompt="1"/>
          </p:nvPr>
        </p:nvSpPr>
        <p:spPr bwMode="gray">
          <a:xfrm>
            <a:off x="6248400" y="1601013"/>
            <a:ext cx="5638800" cy="4571187"/>
          </a:xfrm>
          <a:noFill/>
        </p:spPr>
        <p:txBody>
          <a:bodyPr lIns="182880" tIns="182880" rIns="182880">
            <a:normAutofit/>
          </a:bodyPr>
          <a:lstStyle>
            <a:lvl1pPr>
              <a:defRPr sz="4000"/>
            </a:lvl1pPr>
            <a:lvl2pPr>
              <a:defRPr/>
            </a:lvl2pPr>
          </a:lstStyle>
          <a:p>
            <a:pPr lvl="0"/>
            <a:r>
              <a:rPr lang="en-US" dirty="0"/>
              <a:t>Add text</a:t>
            </a:r>
          </a:p>
        </p:txBody>
      </p:sp>
      <p:pic>
        <p:nvPicPr>
          <p:cNvPr id="11"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
        <p:nvSpPr>
          <p:cNvPr id="12" name="Content Placeholder 4"/>
          <p:cNvSpPr>
            <a:spLocks noGrp="1"/>
          </p:cNvSpPr>
          <p:nvPr>
            <p:ph idx="14" hasCustomPrompt="1"/>
          </p:nvPr>
        </p:nvSpPr>
        <p:spPr bwMode="gray">
          <a:xfrm>
            <a:off x="304800" y="1610466"/>
            <a:ext cx="5638800" cy="4561734"/>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Tree>
    <p:extLst>
      <p:ext uri="{BB962C8B-B14F-4D97-AF65-F5344CB8AC3E}">
        <p14:creationId xmlns:p14="http://schemas.microsoft.com/office/powerpoint/2010/main" val="2539269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dirty="0"/>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39436070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dirty="0"/>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27540801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C29CDD51-5534-41D7-AD2B-2CF76988C92E}" type="datetime1">
              <a:rPr lang="en-US" smtClean="0"/>
              <a:t>5/16/2023</a:t>
            </a:fld>
            <a:endParaRPr lang="en-US"/>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6193334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7871115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pic>
        <p:nvPicPr>
          <p:cNvPr id="12"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9125045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40897082-5E1D-44D0-B646-B28760124594}" type="datetime1">
              <a:rPr lang="en-US" smtClean="0"/>
              <a:t>5/16/2023</a:t>
            </a:fld>
            <a:endParaRPr lang="en-US"/>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95194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41692500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0970859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44E1C4E0-03FB-4267-A3B9-B361A1FF5C54}" type="datetime1">
              <a:rPr lang="en-US" smtClean="0"/>
              <a:t>5/16/2023</a:t>
            </a:fld>
            <a:endParaRPr lang="en-US"/>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003242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577652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 / 2 row">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6"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grpSp>
      <p:sp>
        <p:nvSpPr>
          <p:cNvPr id="14" name="Title 2"/>
          <p:cNvSpPr>
            <a:spLocks noGrp="1"/>
          </p:cNvSpPr>
          <p:nvPr>
            <p:ph type="title" hasCustomPrompt="1"/>
          </p:nvPr>
        </p:nvSpPr>
        <p:spPr bwMode="white">
          <a:xfrm>
            <a:off x="0" y="5575"/>
            <a:ext cx="11876308" cy="1216025"/>
          </a:xfrm>
          <a:noFill/>
        </p:spPr>
        <p:txBody>
          <a:bodyPr lIns="0" rIns="0">
            <a:normAutofit/>
          </a:bodyPr>
          <a:lstStyle>
            <a:lvl1pPr algn="r">
              <a:defRPr sz="3600" b="1">
                <a:solidFill>
                  <a:schemeClr val="bg1"/>
                </a:solidFill>
              </a:defRPr>
            </a:lvl1pPr>
          </a:lstStyle>
          <a:p>
            <a:r>
              <a:rPr lang="en-US" dirty="0"/>
              <a:t>Slide title – 2 col / 2 row</a:t>
            </a:r>
          </a:p>
        </p:txBody>
      </p:sp>
      <p:sp>
        <p:nvSpPr>
          <p:cNvPr id="18" name="Content Placeholder 6"/>
          <p:cNvSpPr>
            <a:spLocks noGrp="1"/>
          </p:cNvSpPr>
          <p:nvPr>
            <p:ph sz="half" idx="2" hasCustomPrompt="1"/>
          </p:nvPr>
        </p:nvSpPr>
        <p:spPr bwMode="gray">
          <a:xfrm>
            <a:off x="304800" y="4000500"/>
            <a:ext cx="5638800" cy="2176464"/>
          </a:xfrm>
          <a:noFill/>
        </p:spPr>
        <p:txBody>
          <a:bodyPr lIns="182880" tIns="182880" rIns="182880">
            <a:normAutofit/>
          </a:bodyPr>
          <a:lstStyle>
            <a:lvl1pPr marL="365760" indent="-365760">
              <a:buClr>
                <a:schemeClr val="accent3"/>
              </a:buClr>
              <a:buFont typeface="Calibri" panose="020F0502020204030204" pitchFamily="34" charset="0"/>
              <a:buChar char="▪"/>
              <a:defRPr sz="3200"/>
            </a:lvl1pPr>
            <a:lvl2pPr marL="731520" indent="-365760">
              <a:buClr>
                <a:schemeClr val="accent3"/>
              </a:buClr>
              <a:buFont typeface="Calibri" panose="020F0502020204030204" pitchFamily="34" charset="0"/>
              <a:buChar char="▪"/>
              <a:defRPr sz="3200"/>
            </a:lvl2pPr>
            <a:lvl3pPr>
              <a:defRPr sz="2800"/>
            </a:lvl3pPr>
            <a:lvl4pPr>
              <a:defRPr sz="2400"/>
            </a:lvl4pPr>
            <a:lvl5pPr>
              <a:defRPr sz="1800"/>
            </a:lvl5pPr>
          </a:lstStyle>
          <a:p>
            <a:pPr lvl="0"/>
            <a:r>
              <a:rPr lang="en-US" dirty="0"/>
              <a:t>Add text</a:t>
            </a:r>
          </a:p>
        </p:txBody>
      </p:sp>
      <p:sp>
        <p:nvSpPr>
          <p:cNvPr id="21" name="Slide Number Placeholder 9"/>
          <p:cNvSpPr>
            <a:spLocks noGrp="1"/>
          </p:cNvSpPr>
          <p:nvPr>
            <p:ph type="sldNum" sz="quarter" idx="12"/>
          </p:nvPr>
        </p:nvSpPr>
        <p:spPr bwMode="black">
          <a:xfrm>
            <a:off x="10413640" y="6356350"/>
            <a:ext cx="1462668" cy="365125"/>
          </a:xfrm>
        </p:spPr>
        <p:txBody>
          <a:bodyPr/>
          <a:lstStyle/>
          <a:p>
            <a:fld id="{48F63A3B-78C7-47BE-AE5E-E10140E04643}" type="slidenum">
              <a:rPr lang="en-US" smtClean="0"/>
              <a:t>‹#›</a:t>
            </a:fld>
            <a:endParaRPr lang="en-US" dirty="0"/>
          </a:p>
        </p:txBody>
      </p:sp>
      <p:sp>
        <p:nvSpPr>
          <p:cNvPr id="12" name="Content Placeholder 6"/>
          <p:cNvSpPr>
            <a:spLocks noGrp="1"/>
          </p:cNvSpPr>
          <p:nvPr>
            <p:ph sz="half" idx="14" hasCustomPrompt="1"/>
          </p:nvPr>
        </p:nvSpPr>
        <p:spPr bwMode="gray">
          <a:xfrm>
            <a:off x="6248400" y="4000500"/>
            <a:ext cx="5638800" cy="2176464"/>
          </a:xfrm>
          <a:noFill/>
        </p:spPr>
        <p:txBody>
          <a:bodyPr lIns="182880" tIns="182880" rIns="182880">
            <a:normAutofit/>
          </a:bodyPr>
          <a:lstStyle>
            <a:lvl1pPr marL="365760" indent="-365760">
              <a:buClr>
                <a:schemeClr val="accent3"/>
              </a:buClr>
              <a:buFont typeface="Calibri" panose="020F0502020204030204" pitchFamily="34" charset="0"/>
              <a:buChar char="▪"/>
              <a:defRPr sz="3200"/>
            </a:lvl1pPr>
            <a:lvl2pPr marL="731520" indent="-365760">
              <a:buClr>
                <a:schemeClr val="accent3"/>
              </a:buClr>
              <a:buFont typeface="Calibri" panose="020F0502020204030204" pitchFamily="34" charset="0"/>
              <a:buChar char="▪"/>
              <a:defRPr sz="3200"/>
            </a:lvl2pPr>
            <a:lvl3pPr>
              <a:defRPr sz="2800"/>
            </a:lvl3pPr>
            <a:lvl4pPr>
              <a:defRPr sz="2400"/>
            </a:lvl4pPr>
            <a:lvl5pPr>
              <a:defRPr sz="1800"/>
            </a:lvl5pPr>
          </a:lstStyle>
          <a:p>
            <a:pPr lvl="0"/>
            <a:r>
              <a:rPr lang="en-US" dirty="0"/>
              <a:t>Add text</a:t>
            </a:r>
          </a:p>
        </p:txBody>
      </p:sp>
      <p:pic>
        <p:nvPicPr>
          <p:cNvPr id="17"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
        <p:nvSpPr>
          <p:cNvPr id="20" name="Content Placeholder 4"/>
          <p:cNvSpPr>
            <a:spLocks noGrp="1"/>
          </p:cNvSpPr>
          <p:nvPr>
            <p:ph idx="15" hasCustomPrompt="1"/>
          </p:nvPr>
        </p:nvSpPr>
        <p:spPr bwMode="gray">
          <a:xfrm>
            <a:off x="304800" y="1610466"/>
            <a:ext cx="5638800"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2" name="Content Placeholder 4"/>
          <p:cNvSpPr>
            <a:spLocks noGrp="1"/>
          </p:cNvSpPr>
          <p:nvPr>
            <p:ph idx="16" hasCustomPrompt="1"/>
          </p:nvPr>
        </p:nvSpPr>
        <p:spPr bwMode="gray">
          <a:xfrm>
            <a:off x="6248400" y="1610466"/>
            <a:ext cx="5638800"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Tree>
    <p:extLst>
      <p:ext uri="{BB962C8B-B14F-4D97-AF65-F5344CB8AC3E}">
        <p14:creationId xmlns:p14="http://schemas.microsoft.com/office/powerpoint/2010/main" val="15389878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7785286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E3C7830-828A-4ADB-8665-B211B7FC2919}" type="datetime1">
              <a:rPr lang="en-US" smtClean="0"/>
              <a:t>5/16/2023</a:t>
            </a:fld>
            <a:endParaRPr lang="en-US"/>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955417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dirty="0"/>
              <a:t>Click to edit title</a:t>
            </a:r>
          </a:p>
        </p:txBody>
      </p:sp>
      <p:sp>
        <p:nvSpPr>
          <p:cNvPr id="17" name="Picture Placeholder 3"/>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5" name="Picture Placeholder 5"/>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2CC7C70-1827-4FF0-AA28-47CCA2E79716}" type="datetime1">
              <a:rPr lang="en-US" smtClean="0"/>
              <a:t>5/16/2023</a:t>
            </a:fld>
            <a:endParaRPr lang="en-US"/>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7425897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solidFill>
          <a:schemeClr val="bg1"/>
        </a:soli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6449201A-9881-4BD5-9EDB-134148F796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3" name="Title 2">
            <a:extLst>
              <a:ext uri="{FF2B5EF4-FFF2-40B4-BE49-F238E27FC236}">
                <a16:creationId xmlns:a16="http://schemas.microsoft.com/office/drawing/2014/main" id="{0B050E54-664D-466A-8DB7-324C516C8039}"/>
              </a:ext>
            </a:extLst>
          </p:cNvPr>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4" name="Text Placeholder 3">
            <a:extLst>
              <a:ext uri="{FF2B5EF4-FFF2-40B4-BE49-F238E27FC236}">
                <a16:creationId xmlns:a16="http://schemas.microsoft.com/office/drawing/2014/main" id="{1906A78E-2FCE-427D-98A4-31316D7752E2}"/>
              </a:ext>
            </a:extLst>
          </p:cNvPr>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681201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Teal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28F32915-284F-4F48-8220-F8136AD1F2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3"/>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0305161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Minimal (Blue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dirty="0"/>
              <a:t>“Click to add quote.”</a:t>
            </a:r>
          </a:p>
        </p:txBody>
      </p:sp>
      <p:sp>
        <p:nvSpPr>
          <p:cNvPr id="8" name="Text Placeholder 3"/>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dirty="0"/>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6616678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Minimal (Teal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71113A8F-A3E6-4773-A564-980D4D0C4F53}"/>
              </a:ext>
            </a:extLst>
          </p:cNvPr>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dirty="0"/>
              <a:t>“Click to add quote.”</a:t>
            </a:r>
          </a:p>
        </p:txBody>
      </p:sp>
      <p:sp>
        <p:nvSpPr>
          <p:cNvPr id="13" name="Text Placeholder 3">
            <a:extLst>
              <a:ext uri="{FF2B5EF4-FFF2-40B4-BE49-F238E27FC236}">
                <a16:creationId xmlns:a16="http://schemas.microsoft.com/office/drawing/2014/main" id="{DA8B1812-DAFE-4A6A-B301-7770908A2BD8}"/>
              </a:ext>
            </a:extLst>
          </p:cNvPr>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dirty="0"/>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1118319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ighlight">
    <p:bg bwMode="black">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C1F7E9D-0503-4BE4-8143-B788D47265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3305909" y="633187"/>
            <a:ext cx="5580183" cy="808751"/>
          </a:xfrm>
        </p:spPr>
        <p:txBody>
          <a:bodyPr>
            <a:noAutofit/>
          </a:bodyPr>
          <a:lstStyle>
            <a:lvl1pPr marL="0" marR="0" indent="0" algn="ctr" defTabSz="914400" rtl="0" eaLnBrk="1" fontAlgn="auto" latinLnBrk="0" hangingPunct="1">
              <a:lnSpc>
                <a:spcPct val="100000"/>
              </a:lnSpc>
              <a:spcBef>
                <a:spcPts val="0"/>
              </a:spcBef>
              <a:spcAft>
                <a:spcPts val="0"/>
              </a:spcAft>
              <a:buClrTx/>
              <a:buSzTx/>
              <a:buFontTx/>
              <a:buNone/>
              <a:tabLst/>
              <a:defRPr sz="5000" b="0" baseline="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Click to add title</a:t>
            </a:r>
            <a:endParaRPr kumimoji="0" lang="en-US" sz="3000" b="1" i="0" u="none" strike="noStrike" kern="1200" cap="none" spc="0" normalizeH="0" baseline="0" noProof="0" dirty="0">
              <a:ln>
                <a:noFill/>
              </a:ln>
              <a:solidFill>
                <a:srgbClr val="FFFFFF"/>
              </a:solidFill>
              <a:effectLst/>
              <a:uLnTx/>
              <a:uFillTx/>
              <a:latin typeface="+mj-lt"/>
              <a:ea typeface="+mn-ea"/>
              <a:cs typeface="+mn-cs"/>
            </a:endParaRPr>
          </a:p>
        </p:txBody>
      </p:sp>
      <p:sp>
        <p:nvSpPr>
          <p:cNvPr id="3" name="Text Placeholder 3">
            <a:extLst>
              <a:ext uri="{FF2B5EF4-FFF2-40B4-BE49-F238E27FC236}">
                <a16:creationId xmlns:a16="http://schemas.microsoft.com/office/drawing/2014/main" id="{41562BBE-B5B7-42B5-8ABD-CE74CD647F22}"/>
              </a:ext>
            </a:extLst>
          </p:cNvPr>
          <p:cNvSpPr>
            <a:spLocks noGrp="1"/>
          </p:cNvSpPr>
          <p:nvPr>
            <p:ph type="body" sz="quarter" idx="13"/>
          </p:nvPr>
        </p:nvSpPr>
        <p:spPr>
          <a:xfrm>
            <a:off x="1408113" y="1755775"/>
            <a:ext cx="9434512" cy="4151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4551788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y the Numbers (5-Up with Icons)">
    <p:bg bwMode="gray">
      <p:bgRef idx="1001">
        <a:schemeClr val="bg1"/>
      </p:bgRef>
    </p:bg>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A5D6346A-285F-46E0-9AAB-F8F29A1C2BC6}"/>
              </a:ext>
            </a:extLst>
          </p:cNvPr>
          <p:cNvSpPr/>
          <p:nvPr userDrawn="1"/>
        </p:nvSpPr>
        <p:spPr bwMode="black">
          <a:xfrm>
            <a:off x="4060951" y="0"/>
            <a:ext cx="406399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userDrawn="1">
            <p:ph type="title" hasCustomPrompt="1"/>
          </p:nvPr>
        </p:nvSpPr>
        <p:spPr bwMode="white">
          <a:xfrm>
            <a:off x="4325757" y="363682"/>
            <a:ext cx="3531339" cy="2809009"/>
          </a:xfrm>
          <a:noFill/>
        </p:spPr>
        <p:txBody>
          <a:bodyPr lIns="0" rIns="0">
            <a:normAutofit/>
          </a:bodyPr>
          <a:lstStyle>
            <a:lvl1pPr algn="ctr">
              <a:defRPr sz="3600">
                <a:solidFill>
                  <a:schemeClr val="bg1"/>
                </a:solidFill>
              </a:defRPr>
            </a:lvl1pPr>
          </a:lstStyle>
          <a:p>
            <a:r>
              <a:rPr lang="en-US" dirty="0"/>
              <a:t>Click to add title</a:t>
            </a:r>
          </a:p>
        </p:txBody>
      </p:sp>
      <p:sp>
        <p:nvSpPr>
          <p:cNvPr id="18" name="Rectangle 3">
            <a:extLst>
              <a:ext uri="{FF2B5EF4-FFF2-40B4-BE49-F238E27FC236}">
                <a16:creationId xmlns:a16="http://schemas.microsoft.com/office/drawing/2014/main" id="{8B1D6FB0-3CFA-4F98-9E32-13372A146E50}"/>
              </a:ext>
            </a:extLst>
          </p:cNvPr>
          <p:cNvSpPr/>
          <p:nvPr userDrawn="1"/>
        </p:nvSpPr>
        <p:spPr>
          <a:xfrm>
            <a:off x="-3048"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4">
            <a:extLst>
              <a:ext uri="{FF2B5EF4-FFF2-40B4-BE49-F238E27FC236}">
                <a16:creationId xmlns:a16="http://schemas.microsoft.com/office/drawing/2014/main" id="{91253B02-FE9E-42BD-9273-EB07447C42F2}"/>
              </a:ext>
            </a:extLst>
          </p:cNvPr>
          <p:cNvSpPr/>
          <p:nvPr userDrawn="1"/>
        </p:nvSpPr>
        <p:spPr>
          <a:xfrm>
            <a:off x="8124953"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5">
            <a:extLst>
              <a:ext uri="{FF2B5EF4-FFF2-40B4-BE49-F238E27FC236}">
                <a16:creationId xmlns:a16="http://schemas.microsoft.com/office/drawing/2014/main" id="{FA95525E-0F0F-42A1-814D-8A0F5F6C9504}"/>
              </a:ext>
            </a:extLst>
          </p:cNvPr>
          <p:cNvSpPr/>
          <p:nvPr userDrawn="1"/>
        </p:nvSpPr>
        <p:spPr>
          <a:xfrm>
            <a:off x="0"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E2F620B4-FC61-4BCB-BFAB-5DAE7EDBC3A1}"/>
              </a:ext>
            </a:extLst>
          </p:cNvPr>
          <p:cNvSpPr/>
          <p:nvPr userDrawn="1"/>
        </p:nvSpPr>
        <p:spPr>
          <a:xfrm>
            <a:off x="4063999" y="342900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6D8EBE3F-0971-43E7-9934-99422D606481}"/>
              </a:ext>
            </a:extLst>
          </p:cNvPr>
          <p:cNvSpPr/>
          <p:nvPr userDrawn="1"/>
        </p:nvSpPr>
        <p:spPr>
          <a:xfrm>
            <a:off x="8128001"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8">
            <a:extLst>
              <a:ext uri="{FF2B5EF4-FFF2-40B4-BE49-F238E27FC236}">
                <a16:creationId xmlns:a16="http://schemas.microsoft.com/office/drawing/2014/main" id="{D8DD7EF7-A01F-4BC7-80C9-B7ED221F6395}"/>
              </a:ext>
            </a:extLst>
          </p:cNvPr>
          <p:cNvSpPr>
            <a:spLocks noGrp="1"/>
          </p:cNvSpPr>
          <p:nvPr>
            <p:ph type="pic" sz="quarter" idx="13" hasCustomPrompt="1"/>
          </p:nvPr>
        </p:nvSpPr>
        <p:spPr bwMode="gray">
          <a:xfrm>
            <a:off x="1565351" y="347961"/>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3" name="Content Placeholder 9"/>
          <p:cNvSpPr>
            <a:spLocks noGrp="1"/>
          </p:cNvSpPr>
          <p:nvPr userDrawn="1">
            <p:ph idx="1" hasCustomPrompt="1"/>
          </p:nvPr>
        </p:nvSpPr>
        <p:spPr bwMode="gray">
          <a:xfrm>
            <a:off x="360218" y="1683143"/>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9" name="Picture Placeholder 10">
            <a:extLst>
              <a:ext uri="{FF2B5EF4-FFF2-40B4-BE49-F238E27FC236}">
                <a16:creationId xmlns:a16="http://schemas.microsoft.com/office/drawing/2014/main" id="{D04436AB-D3A4-4BCB-A795-5F8437FE2E86}"/>
              </a:ext>
            </a:extLst>
          </p:cNvPr>
          <p:cNvSpPr>
            <a:spLocks noGrp="1"/>
          </p:cNvSpPr>
          <p:nvPr>
            <p:ph type="pic" sz="quarter" idx="21" hasCustomPrompt="1"/>
          </p:nvPr>
        </p:nvSpPr>
        <p:spPr bwMode="gray">
          <a:xfrm>
            <a:off x="9668035" y="293132"/>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8" name="Content Placeholder 11">
            <a:extLst>
              <a:ext uri="{FF2B5EF4-FFF2-40B4-BE49-F238E27FC236}">
                <a16:creationId xmlns:a16="http://schemas.microsoft.com/office/drawing/2014/main" id="{6F9304B1-6B55-4695-943B-30DD680AEE6A}"/>
              </a:ext>
            </a:extLst>
          </p:cNvPr>
          <p:cNvSpPr>
            <a:spLocks noGrp="1"/>
          </p:cNvSpPr>
          <p:nvPr>
            <p:ph idx="20" hasCustomPrompt="1"/>
          </p:nvPr>
        </p:nvSpPr>
        <p:spPr bwMode="gray">
          <a:xfrm>
            <a:off x="8462902" y="1628314"/>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3" name="Picture Placeholder 12">
            <a:extLst>
              <a:ext uri="{FF2B5EF4-FFF2-40B4-BE49-F238E27FC236}">
                <a16:creationId xmlns:a16="http://schemas.microsoft.com/office/drawing/2014/main" id="{B28D5B16-4425-46F4-9F63-B46F36029402}"/>
              </a:ext>
            </a:extLst>
          </p:cNvPr>
          <p:cNvSpPr>
            <a:spLocks noGrp="1"/>
          </p:cNvSpPr>
          <p:nvPr>
            <p:ph type="pic" sz="quarter" idx="15" hasCustomPrompt="1"/>
          </p:nvPr>
        </p:nvSpPr>
        <p:spPr bwMode="gray">
          <a:xfrm>
            <a:off x="1565351"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2" name="Content Placeholder 13">
            <a:extLst>
              <a:ext uri="{FF2B5EF4-FFF2-40B4-BE49-F238E27FC236}">
                <a16:creationId xmlns:a16="http://schemas.microsoft.com/office/drawing/2014/main" id="{AD263849-863B-4132-B6E1-C61464355379}"/>
              </a:ext>
            </a:extLst>
          </p:cNvPr>
          <p:cNvSpPr>
            <a:spLocks noGrp="1"/>
          </p:cNvSpPr>
          <p:nvPr>
            <p:ph idx="14" hasCustomPrompt="1"/>
          </p:nvPr>
        </p:nvSpPr>
        <p:spPr bwMode="gray">
          <a:xfrm>
            <a:off x="360218"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5" name="Picture Placeholder 14">
            <a:extLst>
              <a:ext uri="{FF2B5EF4-FFF2-40B4-BE49-F238E27FC236}">
                <a16:creationId xmlns:a16="http://schemas.microsoft.com/office/drawing/2014/main" id="{2CE6DAA4-2E97-4817-A549-1F198B25D71D}"/>
              </a:ext>
            </a:extLst>
          </p:cNvPr>
          <p:cNvSpPr>
            <a:spLocks noGrp="1"/>
          </p:cNvSpPr>
          <p:nvPr>
            <p:ph type="pic" sz="quarter" idx="17" hasCustomPrompt="1"/>
          </p:nvPr>
        </p:nvSpPr>
        <p:spPr bwMode="gray">
          <a:xfrm>
            <a:off x="5610137"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4" name="Content Placeholder 15">
            <a:extLst>
              <a:ext uri="{FF2B5EF4-FFF2-40B4-BE49-F238E27FC236}">
                <a16:creationId xmlns:a16="http://schemas.microsoft.com/office/drawing/2014/main" id="{5B029AC8-AE17-421E-A0F3-247B7315CD29}"/>
              </a:ext>
            </a:extLst>
          </p:cNvPr>
          <p:cNvSpPr>
            <a:spLocks noGrp="1"/>
          </p:cNvSpPr>
          <p:nvPr>
            <p:ph idx="16" hasCustomPrompt="1"/>
          </p:nvPr>
        </p:nvSpPr>
        <p:spPr bwMode="gray">
          <a:xfrm>
            <a:off x="4405004"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7" name="Picture Placeholder 16">
            <a:extLst>
              <a:ext uri="{FF2B5EF4-FFF2-40B4-BE49-F238E27FC236}">
                <a16:creationId xmlns:a16="http://schemas.microsoft.com/office/drawing/2014/main" id="{F2965326-2267-4131-8529-A5DD17D8D70A}"/>
              </a:ext>
            </a:extLst>
          </p:cNvPr>
          <p:cNvSpPr>
            <a:spLocks noGrp="1"/>
          </p:cNvSpPr>
          <p:nvPr>
            <p:ph type="pic" sz="quarter" idx="19" hasCustomPrompt="1"/>
          </p:nvPr>
        </p:nvSpPr>
        <p:spPr bwMode="gray">
          <a:xfrm>
            <a:off x="9668035"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6" name="Content Placeholder 17">
            <a:extLst>
              <a:ext uri="{FF2B5EF4-FFF2-40B4-BE49-F238E27FC236}">
                <a16:creationId xmlns:a16="http://schemas.microsoft.com/office/drawing/2014/main" id="{69D189A1-22A5-49F4-835C-1A0417D045F6}"/>
              </a:ext>
            </a:extLst>
          </p:cNvPr>
          <p:cNvSpPr>
            <a:spLocks noGrp="1"/>
          </p:cNvSpPr>
          <p:nvPr>
            <p:ph idx="18" hasCustomPrompt="1"/>
          </p:nvPr>
        </p:nvSpPr>
        <p:spPr bwMode="gray">
          <a:xfrm>
            <a:off x="8462902"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6" name="Slide Number Placeholder 18"/>
          <p:cNvSpPr>
            <a:spLocks noGrp="1"/>
          </p:cNvSpPr>
          <p:nvPr userDrawn="1">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0980753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y the Numbers (9-Up)">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userDrawn="1">
            <p:ph type="title" hasCustomPrompt="1"/>
          </p:nvPr>
        </p:nvSpPr>
        <p:spPr bwMode="white">
          <a:xfrm>
            <a:off x="838200" y="-1"/>
            <a:ext cx="10515600" cy="1216025"/>
          </a:xfrm>
          <a:noFill/>
        </p:spPr>
        <p:txBody>
          <a:bodyPr lIns="0" rIns="0">
            <a:normAutofit/>
          </a:bodyPr>
          <a:lstStyle>
            <a:lvl1pPr algn="r">
              <a:defRPr sz="3600">
                <a:solidFill>
                  <a:schemeClr val="bg1"/>
                </a:solidFill>
              </a:defRPr>
            </a:lvl1pPr>
          </a:lstStyle>
          <a:p>
            <a:r>
              <a:rPr lang="en-US" dirty="0"/>
              <a:t>Click to add title</a:t>
            </a:r>
          </a:p>
        </p:txBody>
      </p:sp>
      <p:sp>
        <p:nvSpPr>
          <p:cNvPr id="27" name="Rectangle 3">
            <a:extLst>
              <a:ext uri="{FF2B5EF4-FFF2-40B4-BE49-F238E27FC236}">
                <a16:creationId xmlns:a16="http://schemas.microsoft.com/office/drawing/2014/main" id="{47D138E0-2756-4912-9525-2DF109D30567}"/>
              </a:ext>
            </a:extLst>
          </p:cNvPr>
          <p:cNvSpPr/>
          <p:nvPr userDrawn="1"/>
        </p:nvSpPr>
        <p:spPr>
          <a:xfrm>
            <a:off x="0"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4">
            <a:extLst>
              <a:ext uri="{FF2B5EF4-FFF2-40B4-BE49-F238E27FC236}">
                <a16:creationId xmlns:a16="http://schemas.microsoft.com/office/drawing/2014/main" id="{014F3C95-F0D6-41F7-AA29-3C6EE80AEAE4}"/>
              </a:ext>
            </a:extLst>
          </p:cNvPr>
          <p:cNvSpPr/>
          <p:nvPr userDrawn="1"/>
        </p:nvSpPr>
        <p:spPr>
          <a:xfrm>
            <a:off x="4062984" y="1335281"/>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
            <a:extLst>
              <a:ext uri="{FF2B5EF4-FFF2-40B4-BE49-F238E27FC236}">
                <a16:creationId xmlns:a16="http://schemas.microsoft.com/office/drawing/2014/main" id="{C748B337-33F7-40A1-88D8-CD2BA65D869E}"/>
              </a:ext>
            </a:extLst>
          </p:cNvPr>
          <p:cNvSpPr/>
          <p:nvPr userDrawn="1"/>
        </p:nvSpPr>
        <p:spPr>
          <a:xfrm>
            <a:off x="8125968"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
            <a:extLst>
              <a:ext uri="{FF2B5EF4-FFF2-40B4-BE49-F238E27FC236}">
                <a16:creationId xmlns:a16="http://schemas.microsoft.com/office/drawing/2014/main" id="{D5D8785B-E7B0-45E9-A241-DE133451585E}"/>
              </a:ext>
            </a:extLst>
          </p:cNvPr>
          <p:cNvSpPr/>
          <p:nvPr userDrawn="1"/>
        </p:nvSpPr>
        <p:spPr>
          <a:xfrm>
            <a:off x="0"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a:extLst>
              <a:ext uri="{FF2B5EF4-FFF2-40B4-BE49-F238E27FC236}">
                <a16:creationId xmlns:a16="http://schemas.microsoft.com/office/drawing/2014/main" id="{1B929D3F-61AE-48F2-891C-9DFD75256C6D}"/>
              </a:ext>
            </a:extLst>
          </p:cNvPr>
          <p:cNvSpPr/>
          <p:nvPr userDrawn="1"/>
        </p:nvSpPr>
        <p:spPr>
          <a:xfrm>
            <a:off x="4062984" y="3176188"/>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8">
            <a:extLst>
              <a:ext uri="{FF2B5EF4-FFF2-40B4-BE49-F238E27FC236}">
                <a16:creationId xmlns:a16="http://schemas.microsoft.com/office/drawing/2014/main" id="{B7CC1275-0931-46C8-8F97-B088A9519B1D}"/>
              </a:ext>
            </a:extLst>
          </p:cNvPr>
          <p:cNvSpPr/>
          <p:nvPr userDrawn="1"/>
        </p:nvSpPr>
        <p:spPr>
          <a:xfrm>
            <a:off x="8125968"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9">
            <a:extLst>
              <a:ext uri="{FF2B5EF4-FFF2-40B4-BE49-F238E27FC236}">
                <a16:creationId xmlns:a16="http://schemas.microsoft.com/office/drawing/2014/main" id="{330A8418-CF1B-46A4-B5BE-AFE11C079F01}"/>
              </a:ext>
            </a:extLst>
          </p:cNvPr>
          <p:cNvSpPr/>
          <p:nvPr userDrawn="1"/>
        </p:nvSpPr>
        <p:spPr>
          <a:xfrm>
            <a:off x="0" y="5017094"/>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0">
            <a:extLst>
              <a:ext uri="{FF2B5EF4-FFF2-40B4-BE49-F238E27FC236}">
                <a16:creationId xmlns:a16="http://schemas.microsoft.com/office/drawing/2014/main" id="{719FCF12-F13A-4B9B-A958-B33602A70EC2}"/>
              </a:ext>
            </a:extLst>
          </p:cNvPr>
          <p:cNvSpPr/>
          <p:nvPr userDrawn="1"/>
        </p:nvSpPr>
        <p:spPr>
          <a:xfrm>
            <a:off x="4062984" y="5017093"/>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1">
            <a:extLst>
              <a:ext uri="{FF2B5EF4-FFF2-40B4-BE49-F238E27FC236}">
                <a16:creationId xmlns:a16="http://schemas.microsoft.com/office/drawing/2014/main" id="{2C994B8F-9B33-413F-9097-B33609846937}"/>
              </a:ext>
            </a:extLst>
          </p:cNvPr>
          <p:cNvSpPr/>
          <p:nvPr userDrawn="1"/>
        </p:nvSpPr>
        <p:spPr>
          <a:xfrm>
            <a:off x="8125968" y="5017093"/>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13">
            <a:extLst>
              <a:ext uri="{FF2B5EF4-FFF2-40B4-BE49-F238E27FC236}">
                <a16:creationId xmlns:a16="http://schemas.microsoft.com/office/drawing/2014/main" id="{801AB76E-7762-46CE-9516-D338BC43BE78}"/>
              </a:ext>
            </a:extLst>
          </p:cNvPr>
          <p:cNvSpPr>
            <a:spLocks noGrp="1"/>
          </p:cNvSpPr>
          <p:nvPr>
            <p:ph type="body" sz="quarter" idx="10" hasCustomPrompt="1"/>
          </p:nvPr>
        </p:nvSpPr>
        <p:spPr>
          <a:xfrm>
            <a:off x="229362" y="1588094"/>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4" name="Text Placeholder 14">
            <a:extLst>
              <a:ext uri="{FF2B5EF4-FFF2-40B4-BE49-F238E27FC236}">
                <a16:creationId xmlns:a16="http://schemas.microsoft.com/office/drawing/2014/main" id="{DF20C971-9987-4982-B10F-B0CC4C009517}"/>
              </a:ext>
            </a:extLst>
          </p:cNvPr>
          <p:cNvSpPr>
            <a:spLocks noGrp="1"/>
          </p:cNvSpPr>
          <p:nvPr>
            <p:ph type="body" sz="quarter" idx="11" hasCustomPrompt="1"/>
          </p:nvPr>
        </p:nvSpPr>
        <p:spPr>
          <a:xfrm>
            <a:off x="430301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5" name="Text Placeholder 15">
            <a:extLst>
              <a:ext uri="{FF2B5EF4-FFF2-40B4-BE49-F238E27FC236}">
                <a16:creationId xmlns:a16="http://schemas.microsoft.com/office/drawing/2014/main" id="{345C34D9-17B4-4613-B9BD-59F326907F3D}"/>
              </a:ext>
            </a:extLst>
          </p:cNvPr>
          <p:cNvSpPr>
            <a:spLocks noGrp="1"/>
          </p:cNvSpPr>
          <p:nvPr>
            <p:ph type="body" sz="quarter" idx="12" hasCustomPrompt="1"/>
          </p:nvPr>
        </p:nvSpPr>
        <p:spPr>
          <a:xfrm>
            <a:off x="836066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6" name="Text Placeholder 16">
            <a:extLst>
              <a:ext uri="{FF2B5EF4-FFF2-40B4-BE49-F238E27FC236}">
                <a16:creationId xmlns:a16="http://schemas.microsoft.com/office/drawing/2014/main" id="{A1AA7C28-B086-407F-8AF1-4301768182DD}"/>
              </a:ext>
            </a:extLst>
          </p:cNvPr>
          <p:cNvSpPr>
            <a:spLocks noGrp="1"/>
          </p:cNvSpPr>
          <p:nvPr>
            <p:ph type="body" sz="quarter" idx="13" hasCustomPrompt="1"/>
          </p:nvPr>
        </p:nvSpPr>
        <p:spPr>
          <a:xfrm>
            <a:off x="229362" y="3447161"/>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7" name="Text Placeholder 17">
            <a:extLst>
              <a:ext uri="{FF2B5EF4-FFF2-40B4-BE49-F238E27FC236}">
                <a16:creationId xmlns:a16="http://schemas.microsoft.com/office/drawing/2014/main" id="{D76E17B9-0002-44B8-AF7E-8969D01E0AA6}"/>
              </a:ext>
            </a:extLst>
          </p:cNvPr>
          <p:cNvSpPr>
            <a:spLocks noGrp="1"/>
          </p:cNvSpPr>
          <p:nvPr>
            <p:ph type="body" sz="quarter" idx="14" hasCustomPrompt="1"/>
          </p:nvPr>
        </p:nvSpPr>
        <p:spPr>
          <a:xfrm>
            <a:off x="430301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8" name="Text Placeholder 18">
            <a:extLst>
              <a:ext uri="{FF2B5EF4-FFF2-40B4-BE49-F238E27FC236}">
                <a16:creationId xmlns:a16="http://schemas.microsoft.com/office/drawing/2014/main" id="{B3D2B886-4EAE-44EA-AE7C-F3ADDAF4FAC2}"/>
              </a:ext>
            </a:extLst>
          </p:cNvPr>
          <p:cNvSpPr>
            <a:spLocks noGrp="1"/>
          </p:cNvSpPr>
          <p:nvPr>
            <p:ph type="body" sz="quarter" idx="15" hasCustomPrompt="1"/>
          </p:nvPr>
        </p:nvSpPr>
        <p:spPr>
          <a:xfrm>
            <a:off x="836066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9" name="Text Placeholder 19">
            <a:extLst>
              <a:ext uri="{FF2B5EF4-FFF2-40B4-BE49-F238E27FC236}">
                <a16:creationId xmlns:a16="http://schemas.microsoft.com/office/drawing/2014/main" id="{2DDB0377-5DDF-4FE6-AC8F-55DC93331053}"/>
              </a:ext>
            </a:extLst>
          </p:cNvPr>
          <p:cNvSpPr>
            <a:spLocks noGrp="1"/>
          </p:cNvSpPr>
          <p:nvPr>
            <p:ph type="body" sz="quarter" idx="16" hasCustomPrompt="1"/>
          </p:nvPr>
        </p:nvSpPr>
        <p:spPr>
          <a:xfrm>
            <a:off x="229362" y="5242666"/>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60" name="Text Placeholder 20">
            <a:extLst>
              <a:ext uri="{FF2B5EF4-FFF2-40B4-BE49-F238E27FC236}">
                <a16:creationId xmlns:a16="http://schemas.microsoft.com/office/drawing/2014/main" id="{3FB77825-C8FD-42A1-8FA6-A3FE7450E669}"/>
              </a:ext>
            </a:extLst>
          </p:cNvPr>
          <p:cNvSpPr>
            <a:spLocks noGrp="1"/>
          </p:cNvSpPr>
          <p:nvPr>
            <p:ph type="body" sz="quarter" idx="17" hasCustomPrompt="1"/>
          </p:nvPr>
        </p:nvSpPr>
        <p:spPr>
          <a:xfrm>
            <a:off x="430301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61" name="Text Placeholder 21">
            <a:extLst>
              <a:ext uri="{FF2B5EF4-FFF2-40B4-BE49-F238E27FC236}">
                <a16:creationId xmlns:a16="http://schemas.microsoft.com/office/drawing/2014/main" id="{494D3609-5A57-469E-BBF2-662F0C4358D6}"/>
              </a:ext>
            </a:extLst>
          </p:cNvPr>
          <p:cNvSpPr>
            <a:spLocks noGrp="1"/>
          </p:cNvSpPr>
          <p:nvPr>
            <p:ph type="body" sz="quarter" idx="18" hasCustomPrompt="1"/>
          </p:nvPr>
        </p:nvSpPr>
        <p:spPr>
          <a:xfrm>
            <a:off x="836066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Tree>
    <p:extLst>
      <p:ext uri="{BB962C8B-B14F-4D97-AF65-F5344CB8AC3E}">
        <p14:creationId xmlns:p14="http://schemas.microsoft.com/office/powerpoint/2010/main" val="331361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 / 2 row">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2"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8" name="Title 2"/>
          <p:cNvSpPr>
            <a:spLocks noGrp="1"/>
          </p:cNvSpPr>
          <p:nvPr>
            <p:ph type="title" hasCustomPrompt="1"/>
          </p:nvPr>
        </p:nvSpPr>
        <p:spPr bwMode="white">
          <a:xfrm>
            <a:off x="838200" y="-1"/>
            <a:ext cx="11049000" cy="1216025"/>
          </a:xfrm>
          <a:noFill/>
        </p:spPr>
        <p:txBody>
          <a:bodyPr lIns="0" rIns="0">
            <a:normAutofit/>
          </a:bodyPr>
          <a:lstStyle>
            <a:lvl1pPr algn="r">
              <a:defRPr sz="3600">
                <a:solidFill>
                  <a:schemeClr val="bg1"/>
                </a:solidFill>
              </a:defRPr>
            </a:lvl1pPr>
          </a:lstStyle>
          <a:p>
            <a:r>
              <a:rPr lang="en-US" dirty="0"/>
              <a:t>Slide title – 3 col / 2 row</a:t>
            </a:r>
          </a:p>
        </p:txBody>
      </p:sp>
      <p:sp>
        <p:nvSpPr>
          <p:cNvPr id="20" name="Slide Number Placeholder 11"/>
          <p:cNvSpPr>
            <a:spLocks noGrp="1"/>
          </p:cNvSpPr>
          <p:nvPr>
            <p:ph type="sldNum" sz="quarter" idx="12"/>
          </p:nvPr>
        </p:nvSpPr>
        <p:spPr bwMode="black">
          <a:xfrm>
            <a:off x="10420975" y="6356350"/>
            <a:ext cx="1462668" cy="365125"/>
          </a:xfrm>
        </p:spPr>
        <p:txBody>
          <a:bodyPr/>
          <a:lstStyle/>
          <a:p>
            <a:fld id="{48F63A3B-78C7-47BE-AE5E-E10140E04643}" type="slidenum">
              <a:rPr lang="en-US" smtClean="0"/>
              <a:t>‹#›</a:t>
            </a:fld>
            <a:endParaRPr lang="en-US" dirty="0"/>
          </a:p>
        </p:txBody>
      </p:sp>
      <p:sp>
        <p:nvSpPr>
          <p:cNvPr id="15" name="Content Placeholder 6"/>
          <p:cNvSpPr>
            <a:spLocks noGrp="1"/>
          </p:cNvSpPr>
          <p:nvPr>
            <p:ph sz="half" idx="2" hasCustomPrompt="1"/>
          </p:nvPr>
        </p:nvSpPr>
        <p:spPr bwMode="gray">
          <a:xfrm>
            <a:off x="304800" y="4000500"/>
            <a:ext cx="3619498" cy="2176463"/>
          </a:xfrm>
          <a:noFill/>
        </p:spPr>
        <p:txBody>
          <a:bodyPr lIns="182880" tIns="182880" rIns="182880">
            <a:normAutofit/>
          </a:bodyPr>
          <a:lstStyle>
            <a:lvl1pPr marL="571500" indent="-571500">
              <a:buClr>
                <a:schemeClr val="accent3"/>
              </a:buClr>
              <a:buFont typeface="Calibri" panose="020F0502020204030204" pitchFamily="34" charset="0"/>
              <a:buChar char="▪"/>
              <a:defRPr sz="2800"/>
            </a:lvl1pPr>
            <a:lvl2pPr marL="1028700" indent="-571500">
              <a:buClr>
                <a:schemeClr val="accent3"/>
              </a:buClr>
              <a:buFont typeface="Calibri" panose="020F0502020204030204" pitchFamily="34" charset="0"/>
              <a:buChar char="▪"/>
              <a:defRPr sz="2400"/>
            </a:lvl2pPr>
            <a:lvl3pPr>
              <a:defRPr/>
            </a:lvl3pPr>
            <a:lvl4pPr>
              <a:defRPr sz="2400"/>
            </a:lvl4pPr>
            <a:lvl5pPr>
              <a:defRPr/>
            </a:lvl5pPr>
          </a:lstStyle>
          <a:p>
            <a:pPr lvl="0"/>
            <a:r>
              <a:rPr lang="en-US" dirty="0"/>
              <a:t>Add text</a:t>
            </a:r>
          </a:p>
        </p:txBody>
      </p:sp>
      <p:sp>
        <p:nvSpPr>
          <p:cNvPr id="16" name="Content Placeholder 6"/>
          <p:cNvSpPr>
            <a:spLocks noGrp="1"/>
          </p:cNvSpPr>
          <p:nvPr>
            <p:ph sz="half" idx="19" hasCustomPrompt="1"/>
          </p:nvPr>
        </p:nvSpPr>
        <p:spPr bwMode="gray">
          <a:xfrm>
            <a:off x="4267200" y="4000500"/>
            <a:ext cx="3653682" cy="2176463"/>
          </a:xfrm>
          <a:noFill/>
        </p:spPr>
        <p:txBody>
          <a:bodyPr lIns="182880" tIns="182880" rIns="182880">
            <a:normAutofit/>
          </a:bodyPr>
          <a:lstStyle>
            <a:lvl1pPr marL="571500" indent="-571500">
              <a:buClr>
                <a:schemeClr val="accent3"/>
              </a:buClr>
              <a:buFont typeface="Calibri" panose="020F0502020204030204" pitchFamily="34" charset="0"/>
              <a:buChar char="▪"/>
              <a:defRPr sz="2800"/>
            </a:lvl1pPr>
            <a:lvl2pPr marL="1028700" indent="-571500">
              <a:buClr>
                <a:schemeClr val="accent3"/>
              </a:buClr>
              <a:buFont typeface="Calibri" panose="020F0502020204030204" pitchFamily="34" charset="0"/>
              <a:buChar char="▪"/>
              <a:defRPr sz="2400"/>
            </a:lvl2pPr>
            <a:lvl3pPr>
              <a:defRPr/>
            </a:lvl3pPr>
            <a:lvl4pPr>
              <a:defRPr sz="2400"/>
            </a:lvl4pPr>
            <a:lvl5pPr>
              <a:defRPr/>
            </a:lvl5pPr>
          </a:lstStyle>
          <a:p>
            <a:pPr lvl="0"/>
            <a:r>
              <a:rPr lang="en-US" dirty="0"/>
              <a:t>Add text</a:t>
            </a:r>
          </a:p>
        </p:txBody>
      </p:sp>
      <p:sp>
        <p:nvSpPr>
          <p:cNvPr id="18" name="Content Placeholder 6"/>
          <p:cNvSpPr>
            <a:spLocks noGrp="1"/>
          </p:cNvSpPr>
          <p:nvPr>
            <p:ph sz="half" idx="20" hasCustomPrompt="1"/>
          </p:nvPr>
        </p:nvSpPr>
        <p:spPr bwMode="gray">
          <a:xfrm>
            <a:off x="8272691" y="4011183"/>
            <a:ext cx="3619498" cy="2176463"/>
          </a:xfrm>
          <a:noFill/>
        </p:spPr>
        <p:txBody>
          <a:bodyPr lIns="182880" tIns="182880" rIns="182880">
            <a:normAutofit/>
          </a:bodyPr>
          <a:lstStyle>
            <a:lvl1pPr marL="571500" indent="-571500">
              <a:buClr>
                <a:schemeClr val="accent3"/>
              </a:buClr>
              <a:buFont typeface="Calibri" panose="020F0502020204030204" pitchFamily="34" charset="0"/>
              <a:buChar char="▪"/>
              <a:defRPr sz="2800"/>
            </a:lvl1pPr>
            <a:lvl2pPr marL="1028700" indent="-571500">
              <a:buClr>
                <a:schemeClr val="accent3"/>
              </a:buClr>
              <a:buFont typeface="Calibri" panose="020F0502020204030204" pitchFamily="34" charset="0"/>
              <a:buChar char="▪"/>
              <a:defRPr sz="2400"/>
            </a:lvl2pPr>
            <a:lvl3pPr>
              <a:defRPr/>
            </a:lvl3pPr>
            <a:lvl4pPr>
              <a:defRPr sz="2400"/>
            </a:lvl4pPr>
            <a:lvl5pPr>
              <a:defRPr/>
            </a:lvl5pPr>
          </a:lstStyle>
          <a:p>
            <a:pPr lvl="0"/>
            <a:r>
              <a:rPr lang="en-US" dirty="0"/>
              <a:t>Add text</a:t>
            </a:r>
          </a:p>
        </p:txBody>
      </p:sp>
      <p:sp>
        <p:nvSpPr>
          <p:cNvPr id="19" name="Content Placeholder 4"/>
          <p:cNvSpPr>
            <a:spLocks noGrp="1"/>
          </p:cNvSpPr>
          <p:nvPr>
            <p:ph idx="14" hasCustomPrompt="1"/>
          </p:nvPr>
        </p:nvSpPr>
        <p:spPr bwMode="gray">
          <a:xfrm>
            <a:off x="304800" y="1610466"/>
            <a:ext cx="3619498"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1" name="Content Placeholder 4"/>
          <p:cNvSpPr>
            <a:spLocks noGrp="1"/>
          </p:cNvSpPr>
          <p:nvPr>
            <p:ph idx="21" hasCustomPrompt="1"/>
          </p:nvPr>
        </p:nvSpPr>
        <p:spPr bwMode="gray">
          <a:xfrm>
            <a:off x="4292239" y="1616997"/>
            <a:ext cx="3619498"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2" name="Content Placeholder 4"/>
          <p:cNvSpPr>
            <a:spLocks noGrp="1"/>
          </p:cNvSpPr>
          <p:nvPr>
            <p:ph idx="22" hasCustomPrompt="1"/>
          </p:nvPr>
        </p:nvSpPr>
        <p:spPr bwMode="gray">
          <a:xfrm>
            <a:off x="8272691" y="1610466"/>
            <a:ext cx="3619498"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pic>
        <p:nvPicPr>
          <p:cNvPr id="23"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40340284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B90B5-0ADD-4FAB-AAA7-60B10917D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253" y="-1"/>
            <a:ext cx="10876547" cy="6852225"/>
          </a:xfrm>
          <a:prstGeom prst="rect">
            <a:avLst/>
          </a:prstGeom>
        </p:spPr>
      </p:pic>
      <p:sp>
        <p:nvSpPr>
          <p:cNvPr id="13" name="Title 1">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908884" y="2376739"/>
            <a:ext cx="2088682" cy="2098744"/>
          </a:xfrm>
          <a:prstGeom prst="ellipse">
            <a:avLst/>
          </a:prstGeom>
          <a:noFill/>
        </p:spPr>
        <p:txBody>
          <a:bodyPr lIns="0" rIns="0">
            <a:normAutofit/>
          </a:bodyPr>
          <a:lstStyle>
            <a:lvl1pPr algn="ctr">
              <a:defRPr sz="2500">
                <a:solidFill>
                  <a:schemeClr val="tx1"/>
                </a:solidFill>
              </a:defRPr>
            </a:lvl1pPr>
          </a:lstStyle>
          <a:p>
            <a:r>
              <a:rPr lang="en-US" dirty="0"/>
              <a:t>Click to add title</a:t>
            </a:r>
          </a:p>
        </p:txBody>
      </p:sp>
      <p:sp>
        <p:nvSpPr>
          <p:cNvPr id="17" name="Content Placeholder 2">
            <a:extLst>
              <a:ext uri="{FF2B5EF4-FFF2-40B4-BE49-F238E27FC236}">
                <a16:creationId xmlns:a16="http://schemas.microsoft.com/office/drawing/2014/main" id="{94026A8F-5767-4C60-A899-B201C4472978}"/>
              </a:ext>
            </a:extLst>
          </p:cNvPr>
          <p:cNvSpPr>
            <a:spLocks noGrp="1"/>
          </p:cNvSpPr>
          <p:nvPr>
            <p:ph sz="quarter" idx="17" hasCustomPrompt="1"/>
          </p:nvPr>
        </p:nvSpPr>
        <p:spPr>
          <a:xfrm>
            <a:off x="477838" y="452438"/>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9" name="Picture Placeholder 3">
            <a:extLst>
              <a:ext uri="{FF2B5EF4-FFF2-40B4-BE49-F238E27FC236}">
                <a16:creationId xmlns:a16="http://schemas.microsoft.com/office/drawing/2014/main" id="{15A3E4B8-CACE-4AB4-A8FC-7AEF75EDAF39}"/>
              </a:ext>
            </a:extLst>
          </p:cNvPr>
          <p:cNvSpPr>
            <a:spLocks noGrp="1"/>
          </p:cNvSpPr>
          <p:nvPr>
            <p:ph type="pic" sz="quarter" idx="13" hasCustomPrompt="1"/>
          </p:nvPr>
        </p:nvSpPr>
        <p:spPr bwMode="gray">
          <a:xfrm>
            <a:off x="3561365" y="1125505"/>
            <a:ext cx="1135062" cy="1136650"/>
          </a:xfrm>
        </p:spPr>
        <p:txBody>
          <a:bodyPr>
            <a:normAutofit/>
          </a:bodyPr>
          <a:lstStyle>
            <a:lvl1pPr marL="0" indent="0" algn="ctr">
              <a:buNone/>
              <a:defRPr sz="1500"/>
            </a:lvl1pPr>
          </a:lstStyle>
          <a:p>
            <a:r>
              <a:rPr lang="en-US"/>
              <a:t>Icon</a:t>
            </a:r>
          </a:p>
        </p:txBody>
      </p:sp>
      <p:sp>
        <p:nvSpPr>
          <p:cNvPr id="18" name="Content Placeholder 4">
            <a:extLst>
              <a:ext uri="{FF2B5EF4-FFF2-40B4-BE49-F238E27FC236}">
                <a16:creationId xmlns:a16="http://schemas.microsoft.com/office/drawing/2014/main" id="{032A610F-10B9-4A8A-83D5-C97FF538D359}"/>
              </a:ext>
            </a:extLst>
          </p:cNvPr>
          <p:cNvSpPr>
            <a:spLocks noGrp="1"/>
          </p:cNvSpPr>
          <p:nvPr>
            <p:ph sz="quarter" idx="18" hasCustomPrompt="1"/>
          </p:nvPr>
        </p:nvSpPr>
        <p:spPr>
          <a:xfrm>
            <a:off x="8776001" y="450884"/>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0" name="Picture Placeholder 5">
            <a:extLst>
              <a:ext uri="{FF2B5EF4-FFF2-40B4-BE49-F238E27FC236}">
                <a16:creationId xmlns:a16="http://schemas.microsoft.com/office/drawing/2014/main" id="{EA34264D-D28C-49EA-828E-9A4D4603A2CB}"/>
              </a:ext>
            </a:extLst>
          </p:cNvPr>
          <p:cNvSpPr>
            <a:spLocks noGrp="1"/>
          </p:cNvSpPr>
          <p:nvPr>
            <p:ph type="pic" sz="quarter" idx="14" hasCustomPrompt="1"/>
          </p:nvPr>
        </p:nvSpPr>
        <p:spPr bwMode="gray">
          <a:xfrm>
            <a:off x="7251508" y="1125505"/>
            <a:ext cx="1135062" cy="1136650"/>
          </a:xfrm>
        </p:spPr>
        <p:txBody>
          <a:bodyPr>
            <a:normAutofit/>
          </a:bodyPr>
          <a:lstStyle>
            <a:lvl1pPr marL="0" indent="0" algn="ctr">
              <a:buNone/>
              <a:defRPr sz="1500"/>
            </a:lvl1pPr>
          </a:lstStyle>
          <a:p>
            <a:r>
              <a:rPr lang="en-US"/>
              <a:t>Icon</a:t>
            </a:r>
          </a:p>
        </p:txBody>
      </p:sp>
      <p:sp>
        <p:nvSpPr>
          <p:cNvPr id="19" name="Content Placeholder 6">
            <a:extLst>
              <a:ext uri="{FF2B5EF4-FFF2-40B4-BE49-F238E27FC236}">
                <a16:creationId xmlns:a16="http://schemas.microsoft.com/office/drawing/2014/main" id="{15663BA5-2702-4695-9A70-94EAAC588296}"/>
              </a:ext>
            </a:extLst>
          </p:cNvPr>
          <p:cNvSpPr>
            <a:spLocks noGrp="1"/>
          </p:cNvSpPr>
          <p:nvPr>
            <p:ph sz="quarter" idx="19" hasCustomPrompt="1"/>
          </p:nvPr>
        </p:nvSpPr>
        <p:spPr>
          <a:xfrm>
            <a:off x="477253" y="3743578"/>
            <a:ext cx="2746375" cy="2612772"/>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1" name="Picture Placeholder 7">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3561365" y="4595846"/>
            <a:ext cx="1135062" cy="1136650"/>
          </a:xfrm>
        </p:spPr>
        <p:txBody>
          <a:bodyPr>
            <a:normAutofit/>
          </a:bodyPr>
          <a:lstStyle>
            <a:lvl1pPr marL="0" indent="0" algn="ctr">
              <a:buNone/>
              <a:defRPr sz="1500"/>
            </a:lvl1pPr>
          </a:lstStyle>
          <a:p>
            <a:r>
              <a:rPr lang="en-US"/>
              <a:t>Icon</a:t>
            </a:r>
          </a:p>
        </p:txBody>
      </p:sp>
      <p:sp>
        <p:nvSpPr>
          <p:cNvPr id="20" name="Content Placeholder 8">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8775416" y="3742023"/>
            <a:ext cx="2746375" cy="2612773"/>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2" name="Picture Placeholder 9">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7251508" y="4595846"/>
            <a:ext cx="1135062" cy="1136650"/>
          </a:xfrm>
        </p:spPr>
        <p:txBody>
          <a:bodyPr>
            <a:normAutofit/>
          </a:bodyPr>
          <a:lstStyle>
            <a:lvl1pPr marL="0" indent="0" algn="ctr">
              <a:buNone/>
              <a:defRPr sz="1500"/>
            </a:lvl1pPr>
          </a:lstStyle>
          <a:p>
            <a:r>
              <a:rPr lang="en-US"/>
              <a:t>Icon</a:t>
            </a:r>
          </a:p>
        </p:txBody>
      </p:sp>
      <p:sp>
        <p:nvSpPr>
          <p:cNvPr id="3" name="Date Placeholder 10">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61267D6F-11F9-4286-95BE-7FA1523761AE}" type="datetime1">
              <a:rPr lang="en-US" smtClean="0"/>
              <a:t>5/16/2023</a:t>
            </a:fld>
            <a:endParaRPr lang="en-US"/>
          </a:p>
        </p:txBody>
      </p:sp>
      <p:sp>
        <p:nvSpPr>
          <p:cNvPr id="4" name="Footer Placeholder 11">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a:t>health.state.mn.us</a:t>
            </a:r>
          </a:p>
        </p:txBody>
      </p:sp>
      <p:sp>
        <p:nvSpPr>
          <p:cNvPr id="5" name="Slide Number Placeholder 12">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7492307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pic>
        <p:nvPicPr>
          <p:cNvPr id="6" name="Picture 1" descr="Shape&#10;&#10;Description automatically generated">
            <a:extLst>
              <a:ext uri="{FF2B5EF4-FFF2-40B4-BE49-F238E27FC236}">
                <a16:creationId xmlns:a16="http://schemas.microsoft.com/office/drawing/2014/main" id="{58A98041-598A-4B86-A4FE-CE64268EA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850440" y="401352"/>
            <a:ext cx="8467375" cy="5571533"/>
          </a:xfrm>
          <a:prstGeom prst="rect">
            <a:avLst/>
          </a:prstGeom>
        </p:spPr>
      </p:pic>
      <p:sp>
        <p:nvSpPr>
          <p:cNvPr id="13" name="Title 2">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433862" y="1550632"/>
            <a:ext cx="3268003" cy="3272972"/>
          </a:xfrm>
          <a:prstGeom prst="ellipse">
            <a:avLst/>
          </a:prstGeom>
          <a:noFill/>
        </p:spPr>
        <p:txBody>
          <a:bodyPr lIns="0" rIns="0">
            <a:normAutofit/>
          </a:bodyPr>
          <a:lstStyle>
            <a:lvl1pPr algn="ctr">
              <a:defRPr sz="3600">
                <a:solidFill>
                  <a:schemeClr val="tx1"/>
                </a:solidFill>
              </a:defRPr>
            </a:lvl1pPr>
          </a:lstStyle>
          <a:p>
            <a:r>
              <a:rPr lang="en-US" dirty="0"/>
              <a:t>Click to add title</a:t>
            </a:r>
          </a:p>
        </p:txBody>
      </p:sp>
      <p:sp>
        <p:nvSpPr>
          <p:cNvPr id="11" name="Picture Placeholder 3">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1357005" y="1344489"/>
            <a:ext cx="1135062" cy="1136650"/>
          </a:xfrm>
        </p:spPr>
        <p:txBody>
          <a:bodyPr>
            <a:normAutofit/>
          </a:bodyPr>
          <a:lstStyle>
            <a:lvl1pPr marL="0" indent="0" algn="ctr">
              <a:buNone/>
              <a:defRPr sz="1500"/>
            </a:lvl1pPr>
          </a:lstStyle>
          <a:p>
            <a:r>
              <a:rPr lang="en-US"/>
              <a:t>Icon</a:t>
            </a:r>
          </a:p>
        </p:txBody>
      </p:sp>
      <p:sp>
        <p:nvSpPr>
          <p:cNvPr id="20" name="Content Placeholder 4">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555802" y="2718639"/>
            <a:ext cx="2746375" cy="3300984"/>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2" name="Picture Placeholder 5">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9581072" y="401352"/>
            <a:ext cx="1135062" cy="1136650"/>
          </a:xfrm>
        </p:spPr>
        <p:txBody>
          <a:bodyPr>
            <a:normAutofit/>
          </a:bodyPr>
          <a:lstStyle>
            <a:lvl1pPr marL="0" indent="0" algn="ctr">
              <a:buNone/>
              <a:defRPr sz="1500"/>
            </a:lvl1pPr>
          </a:lstStyle>
          <a:p>
            <a:r>
              <a:rPr lang="en-US"/>
              <a:t>Icon</a:t>
            </a:r>
          </a:p>
        </p:txBody>
      </p:sp>
      <p:sp>
        <p:nvSpPr>
          <p:cNvPr id="14" name="Content Placeholder 6">
            <a:extLst>
              <a:ext uri="{FF2B5EF4-FFF2-40B4-BE49-F238E27FC236}">
                <a16:creationId xmlns:a16="http://schemas.microsoft.com/office/drawing/2014/main" id="{70EA3296-E774-4946-8E91-E5BC0EDF7F5C}"/>
              </a:ext>
            </a:extLst>
          </p:cNvPr>
          <p:cNvSpPr>
            <a:spLocks noGrp="1"/>
          </p:cNvSpPr>
          <p:nvPr>
            <p:ph sz="quarter" idx="21" hasCustomPrompt="1"/>
          </p:nvPr>
        </p:nvSpPr>
        <p:spPr>
          <a:xfrm>
            <a:off x="8742872" y="1788132"/>
            <a:ext cx="2811462" cy="3300014"/>
          </a:xfrm>
        </p:spPr>
        <p:txBody>
          <a:bodyPr/>
          <a:lstStyle>
            <a:lvl1pPr marL="0" indent="0">
              <a:buNone/>
              <a:defRPr b="1"/>
            </a:lvl1pPr>
            <a:lvl2pPr marL="346075" indent="-228600">
              <a:defRPr/>
            </a:lvl2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3" name="Date Placeholder 7">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0821C0B0-9A07-4C9D-BB8F-697D6576AB61}" type="datetime1">
              <a:rPr lang="en-US" smtClean="0"/>
              <a:t>5/16/2023</a:t>
            </a:fld>
            <a:endParaRPr lang="en-US"/>
          </a:p>
        </p:txBody>
      </p:sp>
      <p:sp>
        <p:nvSpPr>
          <p:cNvPr id="4" name="Footer Placeholder 8">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a:t>health.state.mn.us</a:t>
            </a:r>
          </a:p>
        </p:txBody>
      </p:sp>
      <p:sp>
        <p:nvSpPr>
          <p:cNvPr id="5" name="Slide Number Placeholder 9">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0755025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 Up Pictures and Text">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2820924"/>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2821051"/>
            <a:ext cx="10515600" cy="1216025"/>
          </a:xfrm>
          <a:noFill/>
        </p:spPr>
        <p:txBody>
          <a:bodyPr lIns="0" rIns="0">
            <a:normAutofit/>
          </a:bodyPr>
          <a:lstStyle>
            <a:lvl1pPr algn="ctr">
              <a:defRPr sz="3600">
                <a:solidFill>
                  <a:schemeClr val="bg1"/>
                </a:solidFill>
              </a:defRPr>
            </a:lvl1pPr>
          </a:lstStyle>
          <a:p>
            <a:r>
              <a:rPr lang="en-US" dirty="0"/>
              <a:t>Click to add title</a:t>
            </a:r>
          </a:p>
        </p:txBody>
      </p:sp>
      <p:sp>
        <p:nvSpPr>
          <p:cNvPr id="2" name="Rectangle 3">
            <a:extLst>
              <a:ext uri="{FF2B5EF4-FFF2-40B4-BE49-F238E27FC236}">
                <a16:creationId xmlns:a16="http://schemas.microsoft.com/office/drawing/2014/main" id="{BD162C60-CB96-4A1A-A18D-22B32089E235}"/>
              </a:ext>
            </a:extLst>
          </p:cNvPr>
          <p:cNvSpPr/>
          <p:nvPr userDrawn="1"/>
        </p:nvSpPr>
        <p:spPr>
          <a:xfrm>
            <a:off x="1"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
            <a:extLst>
              <a:ext uri="{FF2B5EF4-FFF2-40B4-BE49-F238E27FC236}">
                <a16:creationId xmlns:a16="http://schemas.microsoft.com/office/drawing/2014/main" id="{0B3DCC4C-18F1-44A1-83F2-567249ACDEF1}"/>
              </a:ext>
            </a:extLst>
          </p:cNvPr>
          <p:cNvSpPr/>
          <p:nvPr userDrawn="1"/>
        </p:nvSpPr>
        <p:spPr>
          <a:xfrm>
            <a:off x="4877349"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5">
            <a:extLst>
              <a:ext uri="{FF2B5EF4-FFF2-40B4-BE49-F238E27FC236}">
                <a16:creationId xmlns:a16="http://schemas.microsoft.com/office/drawing/2014/main" id="{8CF2B0C9-EA38-4390-A84A-EBCFEDC0AAE5}"/>
              </a:ext>
            </a:extLst>
          </p:cNvPr>
          <p:cNvSpPr/>
          <p:nvPr userDrawn="1"/>
        </p:nvSpPr>
        <p:spPr>
          <a:xfrm>
            <a:off x="9754696"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
            <a:extLst>
              <a:ext uri="{FF2B5EF4-FFF2-40B4-BE49-F238E27FC236}">
                <a16:creationId xmlns:a16="http://schemas.microsoft.com/office/drawing/2014/main" id="{3D0C31E3-527C-4CBA-97E5-DBDF2A52AFAC}"/>
              </a:ext>
            </a:extLst>
          </p:cNvPr>
          <p:cNvSpPr/>
          <p:nvPr userDrawn="1"/>
        </p:nvSpPr>
        <p:spPr>
          <a:xfrm>
            <a:off x="2435850"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7">
            <a:extLst>
              <a:ext uri="{FF2B5EF4-FFF2-40B4-BE49-F238E27FC236}">
                <a16:creationId xmlns:a16="http://schemas.microsoft.com/office/drawing/2014/main" id="{591E0941-ABF1-462A-AA3A-64D47089A2D7}"/>
              </a:ext>
            </a:extLst>
          </p:cNvPr>
          <p:cNvSpPr/>
          <p:nvPr userDrawn="1"/>
        </p:nvSpPr>
        <p:spPr>
          <a:xfrm>
            <a:off x="7314342"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8">
            <a:extLst>
              <a:ext uri="{FF2B5EF4-FFF2-40B4-BE49-F238E27FC236}">
                <a16:creationId xmlns:a16="http://schemas.microsoft.com/office/drawing/2014/main" id="{5EB20B2C-E9C0-4B6F-9D8F-0B7BAAE1EDC6}"/>
              </a:ext>
            </a:extLst>
          </p:cNvPr>
          <p:cNvSpPr>
            <a:spLocks noGrp="1"/>
          </p:cNvSpPr>
          <p:nvPr>
            <p:ph type="pic" sz="quarter" idx="20" hasCustomPrompt="1"/>
          </p:nvPr>
        </p:nvSpPr>
        <p:spPr bwMode="gray">
          <a:xfrm>
            <a:off x="399634" y="256163"/>
            <a:ext cx="1688368" cy="1572637"/>
          </a:xfrm>
        </p:spPr>
        <p:txBody>
          <a:bodyPr/>
          <a:lstStyle>
            <a:lvl1pPr marL="0" indent="0" algn="ctr">
              <a:buNone/>
              <a:defRPr/>
            </a:lvl1pPr>
          </a:lstStyle>
          <a:p>
            <a:r>
              <a:rPr lang="en-US"/>
              <a:t>Picture</a:t>
            </a:r>
          </a:p>
        </p:txBody>
      </p:sp>
      <p:sp>
        <p:nvSpPr>
          <p:cNvPr id="5" name="Text Placeholder 9">
            <a:extLst>
              <a:ext uri="{FF2B5EF4-FFF2-40B4-BE49-F238E27FC236}">
                <a16:creationId xmlns:a16="http://schemas.microsoft.com/office/drawing/2014/main" id="{B1B2EA53-4275-4D74-9FC5-D8EA8CF60C8B}"/>
              </a:ext>
            </a:extLst>
          </p:cNvPr>
          <p:cNvSpPr>
            <a:spLocks noGrp="1"/>
          </p:cNvSpPr>
          <p:nvPr>
            <p:ph type="body" sz="quarter" idx="49" hasCustomPrompt="1"/>
          </p:nvPr>
        </p:nvSpPr>
        <p:spPr>
          <a:xfrm>
            <a:off x="144193" y="1927044"/>
            <a:ext cx="2148840" cy="722376"/>
          </a:xfrm>
        </p:spPr>
        <p:txBody>
          <a:bodyPr anchor="ctr">
            <a:normAutofit/>
          </a:bodyPr>
          <a:lstStyle>
            <a:lvl1pPr marL="0" indent="0" algn="ctr">
              <a:buNone/>
              <a:defRPr sz="2000" b="1"/>
            </a:lvl1pPr>
          </a:lstStyle>
          <a:p>
            <a:pPr lvl="0"/>
            <a:r>
              <a:rPr lang="en-US" dirty="0"/>
              <a:t>Click to add text</a:t>
            </a:r>
          </a:p>
        </p:txBody>
      </p:sp>
      <p:sp>
        <p:nvSpPr>
          <p:cNvPr id="58" name="Picture Placeholder 10">
            <a:extLst>
              <a:ext uri="{FF2B5EF4-FFF2-40B4-BE49-F238E27FC236}">
                <a16:creationId xmlns:a16="http://schemas.microsoft.com/office/drawing/2014/main" id="{513F8D1A-87BC-4B26-9247-B2DC62BB13C5}"/>
              </a:ext>
            </a:extLst>
          </p:cNvPr>
          <p:cNvSpPr>
            <a:spLocks noGrp="1"/>
          </p:cNvSpPr>
          <p:nvPr>
            <p:ph type="pic" sz="quarter" idx="32"/>
          </p:nvPr>
        </p:nvSpPr>
        <p:spPr bwMode="gray">
          <a:xfrm>
            <a:off x="2840906" y="256163"/>
            <a:ext cx="1688368" cy="1572637"/>
          </a:xfrm>
        </p:spPr>
        <p:txBody>
          <a:bodyPr/>
          <a:lstStyle>
            <a:lvl1pPr marL="0" indent="0" algn="ctr">
              <a:buNone/>
              <a:defRPr/>
            </a:lvl1pPr>
          </a:lstStyle>
          <a:p>
            <a:r>
              <a:rPr lang="en-US"/>
              <a:t>Click icon to add picture</a:t>
            </a:r>
          </a:p>
        </p:txBody>
      </p:sp>
      <p:sp>
        <p:nvSpPr>
          <p:cNvPr id="88" name="Text Placeholder 11">
            <a:extLst>
              <a:ext uri="{FF2B5EF4-FFF2-40B4-BE49-F238E27FC236}">
                <a16:creationId xmlns:a16="http://schemas.microsoft.com/office/drawing/2014/main" id="{6D665270-BCFF-43F6-9CEB-51DA6F7F1FA6}"/>
              </a:ext>
            </a:extLst>
          </p:cNvPr>
          <p:cNvSpPr>
            <a:spLocks noGrp="1"/>
          </p:cNvSpPr>
          <p:nvPr>
            <p:ph type="body" sz="quarter" idx="50" hasCustomPrompt="1"/>
          </p:nvPr>
        </p:nvSpPr>
        <p:spPr>
          <a:xfrm>
            <a:off x="2596612" y="1927044"/>
            <a:ext cx="2148840" cy="722376"/>
          </a:xfrm>
        </p:spPr>
        <p:txBody>
          <a:bodyPr anchor="ctr">
            <a:normAutofit/>
          </a:bodyPr>
          <a:lstStyle>
            <a:lvl1pPr marL="0" indent="0" algn="ctr">
              <a:buNone/>
              <a:defRPr sz="2000" b="1"/>
            </a:lvl1pPr>
          </a:lstStyle>
          <a:p>
            <a:pPr lvl="0"/>
            <a:r>
              <a:rPr lang="en-US" dirty="0"/>
              <a:t>Click to add text</a:t>
            </a:r>
          </a:p>
        </p:txBody>
      </p:sp>
      <p:sp>
        <p:nvSpPr>
          <p:cNvPr id="60" name="Picture Placeholder 12">
            <a:extLst>
              <a:ext uri="{FF2B5EF4-FFF2-40B4-BE49-F238E27FC236}">
                <a16:creationId xmlns:a16="http://schemas.microsoft.com/office/drawing/2014/main" id="{04897160-9BF7-44CA-9ACE-9621AC1F8AB6}"/>
              </a:ext>
            </a:extLst>
          </p:cNvPr>
          <p:cNvSpPr>
            <a:spLocks noGrp="1"/>
          </p:cNvSpPr>
          <p:nvPr>
            <p:ph type="pic" sz="quarter" idx="34"/>
          </p:nvPr>
        </p:nvSpPr>
        <p:spPr bwMode="gray">
          <a:xfrm>
            <a:off x="5251816" y="256163"/>
            <a:ext cx="1688368" cy="1572637"/>
          </a:xfrm>
        </p:spPr>
        <p:txBody>
          <a:bodyPr/>
          <a:lstStyle>
            <a:lvl1pPr marL="0" indent="0" algn="ctr">
              <a:buNone/>
              <a:defRPr/>
            </a:lvl1pPr>
          </a:lstStyle>
          <a:p>
            <a:r>
              <a:rPr lang="en-US"/>
              <a:t>Click icon to add picture</a:t>
            </a:r>
          </a:p>
        </p:txBody>
      </p:sp>
      <p:sp>
        <p:nvSpPr>
          <p:cNvPr id="89" name="Text Placeholder 13">
            <a:extLst>
              <a:ext uri="{FF2B5EF4-FFF2-40B4-BE49-F238E27FC236}">
                <a16:creationId xmlns:a16="http://schemas.microsoft.com/office/drawing/2014/main" id="{C7CDD40B-9D6C-4966-A99A-F976E43A8934}"/>
              </a:ext>
            </a:extLst>
          </p:cNvPr>
          <p:cNvSpPr>
            <a:spLocks noGrp="1"/>
          </p:cNvSpPr>
          <p:nvPr>
            <p:ph type="body" sz="quarter" idx="51" hasCustomPrompt="1"/>
          </p:nvPr>
        </p:nvSpPr>
        <p:spPr>
          <a:xfrm>
            <a:off x="5024862" y="1927044"/>
            <a:ext cx="2148840" cy="722376"/>
          </a:xfrm>
        </p:spPr>
        <p:txBody>
          <a:bodyPr anchor="ctr">
            <a:normAutofit/>
          </a:bodyPr>
          <a:lstStyle>
            <a:lvl1pPr marL="0" indent="0" algn="ctr">
              <a:buNone/>
              <a:defRPr sz="2000" b="1"/>
            </a:lvl1pPr>
          </a:lstStyle>
          <a:p>
            <a:pPr lvl="0"/>
            <a:r>
              <a:rPr lang="en-US" dirty="0"/>
              <a:t>Click to add text</a:t>
            </a:r>
          </a:p>
        </p:txBody>
      </p:sp>
      <p:sp>
        <p:nvSpPr>
          <p:cNvPr id="62" name="Picture Placeholder 14">
            <a:extLst>
              <a:ext uri="{FF2B5EF4-FFF2-40B4-BE49-F238E27FC236}">
                <a16:creationId xmlns:a16="http://schemas.microsoft.com/office/drawing/2014/main" id="{74F24F6E-7165-4401-A9FB-B018D4A703FC}"/>
              </a:ext>
            </a:extLst>
          </p:cNvPr>
          <p:cNvSpPr>
            <a:spLocks noGrp="1"/>
          </p:cNvSpPr>
          <p:nvPr>
            <p:ph type="pic" sz="quarter" idx="36"/>
          </p:nvPr>
        </p:nvSpPr>
        <p:spPr bwMode="gray">
          <a:xfrm>
            <a:off x="7662726" y="256163"/>
            <a:ext cx="1688368" cy="1572637"/>
          </a:xfrm>
        </p:spPr>
        <p:txBody>
          <a:bodyPr/>
          <a:lstStyle>
            <a:lvl1pPr marL="0" indent="0" algn="ctr">
              <a:buNone/>
              <a:defRPr/>
            </a:lvl1pPr>
          </a:lstStyle>
          <a:p>
            <a:r>
              <a:rPr lang="en-US"/>
              <a:t>Click icon to add picture</a:t>
            </a:r>
          </a:p>
        </p:txBody>
      </p:sp>
      <p:sp>
        <p:nvSpPr>
          <p:cNvPr id="90" name="Text Placeholder 15">
            <a:extLst>
              <a:ext uri="{FF2B5EF4-FFF2-40B4-BE49-F238E27FC236}">
                <a16:creationId xmlns:a16="http://schemas.microsoft.com/office/drawing/2014/main" id="{C28FB982-4B84-4C4C-9989-BA2563472E37}"/>
              </a:ext>
            </a:extLst>
          </p:cNvPr>
          <p:cNvSpPr>
            <a:spLocks noGrp="1"/>
          </p:cNvSpPr>
          <p:nvPr>
            <p:ph type="body" sz="quarter" idx="52" hasCustomPrompt="1"/>
          </p:nvPr>
        </p:nvSpPr>
        <p:spPr>
          <a:xfrm>
            <a:off x="7474206" y="1927044"/>
            <a:ext cx="2148840" cy="722376"/>
          </a:xfrm>
        </p:spPr>
        <p:txBody>
          <a:bodyPr anchor="ctr">
            <a:normAutofit/>
          </a:bodyPr>
          <a:lstStyle>
            <a:lvl1pPr marL="0" indent="0" algn="ctr">
              <a:buNone/>
              <a:defRPr sz="2000" b="1"/>
            </a:lvl1pPr>
          </a:lstStyle>
          <a:p>
            <a:pPr lvl="0"/>
            <a:r>
              <a:rPr lang="en-US" dirty="0"/>
              <a:t>Click to add text</a:t>
            </a:r>
          </a:p>
        </p:txBody>
      </p:sp>
      <p:sp>
        <p:nvSpPr>
          <p:cNvPr id="64" name="Picture Placeholder 15">
            <a:extLst>
              <a:ext uri="{FF2B5EF4-FFF2-40B4-BE49-F238E27FC236}">
                <a16:creationId xmlns:a16="http://schemas.microsoft.com/office/drawing/2014/main" id="{6626904F-CC3B-4AAC-9351-389DC5A32A64}"/>
              </a:ext>
            </a:extLst>
          </p:cNvPr>
          <p:cNvSpPr>
            <a:spLocks noGrp="1"/>
          </p:cNvSpPr>
          <p:nvPr>
            <p:ph type="pic" sz="quarter" idx="38"/>
          </p:nvPr>
        </p:nvSpPr>
        <p:spPr bwMode="gray">
          <a:xfrm>
            <a:off x="10117655" y="256163"/>
            <a:ext cx="1688368" cy="1572637"/>
          </a:xfrm>
        </p:spPr>
        <p:txBody>
          <a:bodyPr/>
          <a:lstStyle>
            <a:lvl1pPr marL="0" indent="0" algn="ctr">
              <a:buNone/>
              <a:defRPr/>
            </a:lvl1pPr>
          </a:lstStyle>
          <a:p>
            <a:r>
              <a:rPr lang="en-US"/>
              <a:t>Click icon to add picture</a:t>
            </a:r>
          </a:p>
        </p:txBody>
      </p:sp>
      <p:sp>
        <p:nvSpPr>
          <p:cNvPr id="91" name="Text Placeholder 16">
            <a:extLst>
              <a:ext uri="{FF2B5EF4-FFF2-40B4-BE49-F238E27FC236}">
                <a16:creationId xmlns:a16="http://schemas.microsoft.com/office/drawing/2014/main" id="{CD0CF586-7B0D-45A0-B7D6-DB10979C2E2A}"/>
              </a:ext>
            </a:extLst>
          </p:cNvPr>
          <p:cNvSpPr>
            <a:spLocks noGrp="1"/>
          </p:cNvSpPr>
          <p:nvPr>
            <p:ph type="body" sz="quarter" idx="53" hasCustomPrompt="1"/>
          </p:nvPr>
        </p:nvSpPr>
        <p:spPr>
          <a:xfrm>
            <a:off x="9898967" y="1927044"/>
            <a:ext cx="2148840" cy="722376"/>
          </a:xfrm>
        </p:spPr>
        <p:txBody>
          <a:bodyPr anchor="ctr">
            <a:normAutofit/>
          </a:bodyPr>
          <a:lstStyle>
            <a:lvl1pPr marL="0" indent="0" algn="ctr">
              <a:buNone/>
              <a:defRPr sz="2000" b="1"/>
            </a:lvl1pPr>
          </a:lstStyle>
          <a:p>
            <a:pPr lvl="0"/>
            <a:r>
              <a:rPr lang="en-US" dirty="0"/>
              <a:t>Click to add text</a:t>
            </a:r>
          </a:p>
        </p:txBody>
      </p:sp>
      <p:sp>
        <p:nvSpPr>
          <p:cNvPr id="71" name="Picture Placeholder 17">
            <a:extLst>
              <a:ext uri="{FF2B5EF4-FFF2-40B4-BE49-F238E27FC236}">
                <a16:creationId xmlns:a16="http://schemas.microsoft.com/office/drawing/2014/main" id="{CE73143E-94A3-454F-9304-4BC606CA8D31}"/>
              </a:ext>
            </a:extLst>
          </p:cNvPr>
          <p:cNvSpPr>
            <a:spLocks noGrp="1"/>
          </p:cNvSpPr>
          <p:nvPr>
            <p:ph type="pic" sz="quarter" idx="40"/>
          </p:nvPr>
        </p:nvSpPr>
        <p:spPr bwMode="gray">
          <a:xfrm>
            <a:off x="397289" y="4304416"/>
            <a:ext cx="1688368" cy="1572637"/>
          </a:xfrm>
        </p:spPr>
        <p:txBody>
          <a:bodyPr/>
          <a:lstStyle>
            <a:lvl1pPr marL="0" indent="0" algn="ctr">
              <a:buNone/>
              <a:defRPr/>
            </a:lvl1pPr>
          </a:lstStyle>
          <a:p>
            <a:r>
              <a:rPr lang="en-US"/>
              <a:t>Click icon to add picture</a:t>
            </a:r>
          </a:p>
        </p:txBody>
      </p:sp>
      <p:sp>
        <p:nvSpPr>
          <p:cNvPr id="92" name="Text Placeholder 18">
            <a:extLst>
              <a:ext uri="{FF2B5EF4-FFF2-40B4-BE49-F238E27FC236}">
                <a16:creationId xmlns:a16="http://schemas.microsoft.com/office/drawing/2014/main" id="{CCC4D160-A359-419D-BD12-F65BE6183B77}"/>
              </a:ext>
            </a:extLst>
          </p:cNvPr>
          <p:cNvSpPr>
            <a:spLocks noGrp="1"/>
          </p:cNvSpPr>
          <p:nvPr>
            <p:ph type="body" sz="quarter" idx="54" hasCustomPrompt="1"/>
          </p:nvPr>
        </p:nvSpPr>
        <p:spPr>
          <a:xfrm>
            <a:off x="144193" y="5982177"/>
            <a:ext cx="2148840" cy="722376"/>
          </a:xfrm>
        </p:spPr>
        <p:txBody>
          <a:bodyPr anchor="ctr">
            <a:normAutofit/>
          </a:bodyPr>
          <a:lstStyle>
            <a:lvl1pPr marL="0" indent="0" algn="ctr">
              <a:buNone/>
              <a:defRPr sz="2000" b="1"/>
            </a:lvl1pPr>
          </a:lstStyle>
          <a:p>
            <a:pPr lvl="0"/>
            <a:r>
              <a:rPr lang="en-US" dirty="0"/>
              <a:t>Click to add text</a:t>
            </a:r>
          </a:p>
        </p:txBody>
      </p:sp>
      <p:sp>
        <p:nvSpPr>
          <p:cNvPr id="73" name="Picture Placeholder 19">
            <a:extLst>
              <a:ext uri="{FF2B5EF4-FFF2-40B4-BE49-F238E27FC236}">
                <a16:creationId xmlns:a16="http://schemas.microsoft.com/office/drawing/2014/main" id="{0D271139-EB02-4351-B32D-98286D27AD6C}"/>
              </a:ext>
            </a:extLst>
          </p:cNvPr>
          <p:cNvSpPr>
            <a:spLocks noGrp="1"/>
          </p:cNvSpPr>
          <p:nvPr>
            <p:ph type="pic" sz="quarter" idx="42"/>
          </p:nvPr>
        </p:nvSpPr>
        <p:spPr bwMode="gray">
          <a:xfrm>
            <a:off x="2838561" y="4304416"/>
            <a:ext cx="1688368" cy="1572637"/>
          </a:xfrm>
        </p:spPr>
        <p:txBody>
          <a:bodyPr/>
          <a:lstStyle>
            <a:lvl1pPr marL="0" indent="0" algn="ctr">
              <a:buNone/>
              <a:defRPr/>
            </a:lvl1pPr>
          </a:lstStyle>
          <a:p>
            <a:r>
              <a:rPr lang="en-US"/>
              <a:t>Click icon to add picture</a:t>
            </a:r>
          </a:p>
        </p:txBody>
      </p:sp>
      <p:sp>
        <p:nvSpPr>
          <p:cNvPr id="93" name="Text Placeholder 20">
            <a:extLst>
              <a:ext uri="{FF2B5EF4-FFF2-40B4-BE49-F238E27FC236}">
                <a16:creationId xmlns:a16="http://schemas.microsoft.com/office/drawing/2014/main" id="{49EF6F7E-E510-4C65-A550-B5300CCADE05}"/>
              </a:ext>
            </a:extLst>
          </p:cNvPr>
          <p:cNvSpPr>
            <a:spLocks noGrp="1"/>
          </p:cNvSpPr>
          <p:nvPr>
            <p:ph type="body" sz="quarter" idx="55" hasCustomPrompt="1"/>
          </p:nvPr>
        </p:nvSpPr>
        <p:spPr>
          <a:xfrm>
            <a:off x="2596612" y="5982177"/>
            <a:ext cx="2148840" cy="722376"/>
          </a:xfrm>
        </p:spPr>
        <p:txBody>
          <a:bodyPr anchor="ctr">
            <a:normAutofit/>
          </a:bodyPr>
          <a:lstStyle>
            <a:lvl1pPr marL="0" indent="0" algn="ctr">
              <a:buNone/>
              <a:defRPr sz="2000" b="1"/>
            </a:lvl1pPr>
          </a:lstStyle>
          <a:p>
            <a:pPr lvl="0"/>
            <a:r>
              <a:rPr lang="en-US" dirty="0"/>
              <a:t>Click to add text</a:t>
            </a:r>
          </a:p>
        </p:txBody>
      </p:sp>
      <p:sp>
        <p:nvSpPr>
          <p:cNvPr id="75" name="Picture Placeholder 21">
            <a:extLst>
              <a:ext uri="{FF2B5EF4-FFF2-40B4-BE49-F238E27FC236}">
                <a16:creationId xmlns:a16="http://schemas.microsoft.com/office/drawing/2014/main" id="{51DCDB0D-A1AA-42EB-8125-F4656517D2CD}"/>
              </a:ext>
            </a:extLst>
          </p:cNvPr>
          <p:cNvSpPr>
            <a:spLocks noGrp="1"/>
          </p:cNvSpPr>
          <p:nvPr>
            <p:ph type="pic" sz="quarter" idx="44"/>
          </p:nvPr>
        </p:nvSpPr>
        <p:spPr bwMode="gray">
          <a:xfrm>
            <a:off x="5249471" y="4304416"/>
            <a:ext cx="1688368" cy="1572637"/>
          </a:xfrm>
        </p:spPr>
        <p:txBody>
          <a:bodyPr/>
          <a:lstStyle>
            <a:lvl1pPr marL="0" indent="0" algn="ctr">
              <a:buNone/>
              <a:defRPr/>
            </a:lvl1pPr>
          </a:lstStyle>
          <a:p>
            <a:r>
              <a:rPr lang="en-US"/>
              <a:t>Click icon to add picture</a:t>
            </a:r>
          </a:p>
        </p:txBody>
      </p:sp>
      <p:sp>
        <p:nvSpPr>
          <p:cNvPr id="94" name="Text Placeholder 22">
            <a:extLst>
              <a:ext uri="{FF2B5EF4-FFF2-40B4-BE49-F238E27FC236}">
                <a16:creationId xmlns:a16="http://schemas.microsoft.com/office/drawing/2014/main" id="{87DF68F9-C9AB-4D3A-8431-FF108ED3DF9E}"/>
              </a:ext>
            </a:extLst>
          </p:cNvPr>
          <p:cNvSpPr>
            <a:spLocks noGrp="1"/>
          </p:cNvSpPr>
          <p:nvPr>
            <p:ph type="body" sz="quarter" idx="56" hasCustomPrompt="1"/>
          </p:nvPr>
        </p:nvSpPr>
        <p:spPr>
          <a:xfrm>
            <a:off x="5024862" y="5982177"/>
            <a:ext cx="2148840" cy="722376"/>
          </a:xfrm>
        </p:spPr>
        <p:txBody>
          <a:bodyPr anchor="ctr">
            <a:normAutofit/>
          </a:bodyPr>
          <a:lstStyle>
            <a:lvl1pPr marL="0" indent="0" algn="ctr">
              <a:buNone/>
              <a:defRPr sz="2000" b="1"/>
            </a:lvl1pPr>
          </a:lstStyle>
          <a:p>
            <a:pPr lvl="0"/>
            <a:r>
              <a:rPr lang="en-US" dirty="0"/>
              <a:t>Click to add text</a:t>
            </a:r>
          </a:p>
        </p:txBody>
      </p:sp>
      <p:sp>
        <p:nvSpPr>
          <p:cNvPr id="77" name="Picture Placeholder 23">
            <a:extLst>
              <a:ext uri="{FF2B5EF4-FFF2-40B4-BE49-F238E27FC236}">
                <a16:creationId xmlns:a16="http://schemas.microsoft.com/office/drawing/2014/main" id="{D82E0B0A-7218-4FD5-9991-8E5E9FFBFFC7}"/>
              </a:ext>
            </a:extLst>
          </p:cNvPr>
          <p:cNvSpPr>
            <a:spLocks noGrp="1"/>
          </p:cNvSpPr>
          <p:nvPr>
            <p:ph type="pic" sz="quarter" idx="46"/>
          </p:nvPr>
        </p:nvSpPr>
        <p:spPr bwMode="gray">
          <a:xfrm>
            <a:off x="7660381" y="4304416"/>
            <a:ext cx="1688368" cy="1572637"/>
          </a:xfrm>
        </p:spPr>
        <p:txBody>
          <a:bodyPr/>
          <a:lstStyle>
            <a:lvl1pPr marL="0" indent="0" algn="ctr">
              <a:buNone/>
              <a:defRPr/>
            </a:lvl1pPr>
          </a:lstStyle>
          <a:p>
            <a:r>
              <a:rPr lang="en-US"/>
              <a:t>Click icon to add picture</a:t>
            </a:r>
          </a:p>
        </p:txBody>
      </p:sp>
      <p:sp>
        <p:nvSpPr>
          <p:cNvPr id="95" name="Text Placeholder 24">
            <a:extLst>
              <a:ext uri="{FF2B5EF4-FFF2-40B4-BE49-F238E27FC236}">
                <a16:creationId xmlns:a16="http://schemas.microsoft.com/office/drawing/2014/main" id="{D6FF2AA9-E000-4B0D-956F-F94226FE2E1C}"/>
              </a:ext>
            </a:extLst>
          </p:cNvPr>
          <p:cNvSpPr>
            <a:spLocks noGrp="1"/>
          </p:cNvSpPr>
          <p:nvPr>
            <p:ph type="body" sz="quarter" idx="57" hasCustomPrompt="1"/>
          </p:nvPr>
        </p:nvSpPr>
        <p:spPr>
          <a:xfrm>
            <a:off x="7474206" y="5982177"/>
            <a:ext cx="2148840" cy="722376"/>
          </a:xfrm>
        </p:spPr>
        <p:txBody>
          <a:bodyPr anchor="ctr">
            <a:normAutofit/>
          </a:bodyPr>
          <a:lstStyle>
            <a:lvl1pPr marL="0" indent="0" algn="ctr">
              <a:buNone/>
              <a:defRPr sz="2000" b="1"/>
            </a:lvl1pPr>
          </a:lstStyle>
          <a:p>
            <a:pPr lvl="0"/>
            <a:r>
              <a:rPr lang="en-US" dirty="0"/>
              <a:t>Click to add text</a:t>
            </a:r>
          </a:p>
        </p:txBody>
      </p:sp>
      <p:sp>
        <p:nvSpPr>
          <p:cNvPr id="79" name="Picture Placeholder 25">
            <a:extLst>
              <a:ext uri="{FF2B5EF4-FFF2-40B4-BE49-F238E27FC236}">
                <a16:creationId xmlns:a16="http://schemas.microsoft.com/office/drawing/2014/main" id="{F4AE9E1B-D8F1-43B5-8EC9-55F377B7EA06}"/>
              </a:ext>
            </a:extLst>
          </p:cNvPr>
          <p:cNvSpPr>
            <a:spLocks noGrp="1"/>
          </p:cNvSpPr>
          <p:nvPr>
            <p:ph type="pic" sz="quarter" idx="48"/>
          </p:nvPr>
        </p:nvSpPr>
        <p:spPr bwMode="gray">
          <a:xfrm>
            <a:off x="10115310" y="4304416"/>
            <a:ext cx="1688368" cy="1572637"/>
          </a:xfrm>
        </p:spPr>
        <p:txBody>
          <a:bodyPr/>
          <a:lstStyle>
            <a:lvl1pPr marL="0" indent="0" algn="ctr">
              <a:buNone/>
              <a:defRPr/>
            </a:lvl1pPr>
          </a:lstStyle>
          <a:p>
            <a:r>
              <a:rPr lang="en-US"/>
              <a:t>Click icon to add picture</a:t>
            </a:r>
          </a:p>
        </p:txBody>
      </p:sp>
      <p:sp>
        <p:nvSpPr>
          <p:cNvPr id="96" name="Text Placeholder 26">
            <a:extLst>
              <a:ext uri="{FF2B5EF4-FFF2-40B4-BE49-F238E27FC236}">
                <a16:creationId xmlns:a16="http://schemas.microsoft.com/office/drawing/2014/main" id="{86B304D2-5934-49D0-828A-58E73AB34CAB}"/>
              </a:ext>
            </a:extLst>
          </p:cNvPr>
          <p:cNvSpPr>
            <a:spLocks noGrp="1"/>
          </p:cNvSpPr>
          <p:nvPr>
            <p:ph type="body" sz="quarter" idx="58" hasCustomPrompt="1"/>
          </p:nvPr>
        </p:nvSpPr>
        <p:spPr>
          <a:xfrm>
            <a:off x="9898967" y="5982177"/>
            <a:ext cx="2148840" cy="722376"/>
          </a:xfrm>
        </p:spPr>
        <p:txBody>
          <a:bodyPr anchor="ctr">
            <a:normAutofit/>
          </a:bodyPr>
          <a:lstStyle>
            <a:lvl1pPr marL="0" indent="0" algn="ctr">
              <a:buNone/>
              <a:defRPr sz="2000" b="1"/>
            </a:lvl1pPr>
          </a:lstStyle>
          <a:p>
            <a:pPr lvl="0"/>
            <a:r>
              <a:rPr lang="en-US" dirty="0"/>
              <a:t>Click to add text</a:t>
            </a:r>
          </a:p>
        </p:txBody>
      </p:sp>
    </p:spTree>
    <p:extLst>
      <p:ext uri="{BB962C8B-B14F-4D97-AF65-F5344CB8AC3E}">
        <p14:creationId xmlns:p14="http://schemas.microsoft.com/office/powerpoint/2010/main" val="1492575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 Note that blue overlay slide types require extra accessibility remediation when exported to PDF.</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68691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457200" marR="0" indent="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None/>
              <a:tabLst/>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marL="685800" marR="0" lvl="0" indent="-22860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Char char="•"/>
              <a:tabLst/>
              <a:defRPr/>
            </a:pPr>
            <a:r>
              <a:rPr lang="en-US" dirty="0"/>
              <a:t>Click to edit Master text styles. Note that blue overlay slide types require extra accessibility remediation when exported to PDF.</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80456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Tree>
    <p:extLst>
      <p:ext uri="{BB962C8B-B14F-4D97-AF65-F5344CB8AC3E}">
        <p14:creationId xmlns:p14="http://schemas.microsoft.com/office/powerpoint/2010/main" val="18736940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32783265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Tree>
    <p:extLst>
      <p:ext uri="{BB962C8B-B14F-4D97-AF65-F5344CB8AC3E}">
        <p14:creationId xmlns:p14="http://schemas.microsoft.com/office/powerpoint/2010/main" val="34685709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D932354-0018-42CF-ABAA-134C63C888EA}" type="datetime1">
              <a:rPr lang="en-US" smtClean="0"/>
              <a:t>5/16/2023</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health.state.mn.us</a:t>
            </a: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521844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dirty="0"/>
              <a:t>Make a secondary statement here.</a:t>
            </a:r>
          </a:p>
        </p:txBody>
      </p:sp>
      <p:sp>
        <p:nvSpPr>
          <p:cNvPr id="3" name="Date Placeholder 4"/>
          <p:cNvSpPr>
            <a:spLocks noGrp="1"/>
          </p:cNvSpPr>
          <p:nvPr>
            <p:ph type="dt" sz="half" idx="10"/>
          </p:nvPr>
        </p:nvSpPr>
        <p:spPr bwMode="black"/>
        <p:txBody>
          <a:bodyPr/>
          <a:lstStyle/>
          <a:p>
            <a:fld id="{49B5D78A-549E-45E2-88E4-5E557753F8DA}" type="datetime1">
              <a:rPr lang="en-US" smtClean="0"/>
              <a:t>5/16/2023</a:t>
            </a:fld>
            <a:endParaRPr lang="en-US"/>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a:t>health.state.mn.us</a:t>
            </a:r>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639618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col / 2 row">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9"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5" name="Title 2"/>
          <p:cNvSpPr>
            <a:spLocks noGrp="1"/>
          </p:cNvSpPr>
          <p:nvPr>
            <p:ph type="title" hasCustomPrompt="1"/>
          </p:nvPr>
        </p:nvSpPr>
        <p:spPr bwMode="white">
          <a:xfrm>
            <a:off x="-3048" y="-1"/>
            <a:ext cx="11890248" cy="1216025"/>
          </a:xfrm>
          <a:noFill/>
          <a:ln>
            <a:noFill/>
          </a:ln>
        </p:spPr>
        <p:txBody>
          <a:bodyPr lIns="0" rIns="0">
            <a:normAutofit/>
          </a:bodyPr>
          <a:lstStyle>
            <a:lvl1pPr algn="r">
              <a:defRPr sz="3600">
                <a:solidFill>
                  <a:schemeClr val="bg1"/>
                </a:solidFill>
              </a:defRPr>
            </a:lvl1pPr>
          </a:lstStyle>
          <a:p>
            <a:r>
              <a:rPr lang="en-US" dirty="0"/>
              <a:t>Slide title – 4 col / 2 row</a:t>
            </a:r>
          </a:p>
        </p:txBody>
      </p:sp>
      <p:sp>
        <p:nvSpPr>
          <p:cNvPr id="17" name="Text Placeholder 4"/>
          <p:cNvSpPr>
            <a:spLocks noGrp="1"/>
          </p:cNvSpPr>
          <p:nvPr>
            <p:ph type="body" sz="quarter" idx="15" hasCustomPrompt="1"/>
          </p:nvPr>
        </p:nvSpPr>
        <p:spPr bwMode="black">
          <a:xfrm>
            <a:off x="304801" y="4000500"/>
            <a:ext cx="2705099"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26" name="Slide Number Placeholder 13"/>
          <p:cNvSpPr>
            <a:spLocks noGrp="1"/>
          </p:cNvSpPr>
          <p:nvPr>
            <p:ph type="sldNum" sz="quarter" idx="12"/>
          </p:nvPr>
        </p:nvSpPr>
        <p:spPr bwMode="black">
          <a:xfrm>
            <a:off x="10423697" y="6356350"/>
            <a:ext cx="1462668" cy="365125"/>
          </a:xfrm>
        </p:spPr>
        <p:txBody>
          <a:bodyPr/>
          <a:lstStyle/>
          <a:p>
            <a:fld id="{48F63A3B-78C7-47BE-AE5E-E10140E04643}" type="slidenum">
              <a:rPr lang="en-US" smtClean="0"/>
              <a:t>‹#›</a:t>
            </a:fld>
            <a:endParaRPr lang="en-US" dirty="0"/>
          </a:p>
        </p:txBody>
      </p:sp>
      <p:sp>
        <p:nvSpPr>
          <p:cNvPr id="24" name="Text Placeholder 4"/>
          <p:cNvSpPr>
            <a:spLocks noGrp="1"/>
          </p:cNvSpPr>
          <p:nvPr>
            <p:ph type="body" sz="quarter" idx="21" hasCustomPrompt="1"/>
          </p:nvPr>
        </p:nvSpPr>
        <p:spPr bwMode="black">
          <a:xfrm>
            <a:off x="3281232" y="4011183"/>
            <a:ext cx="2662370"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25" name="Text Placeholder 4"/>
          <p:cNvSpPr>
            <a:spLocks noGrp="1"/>
          </p:cNvSpPr>
          <p:nvPr>
            <p:ph type="body" sz="quarter" idx="22" hasCustomPrompt="1"/>
          </p:nvPr>
        </p:nvSpPr>
        <p:spPr bwMode="black">
          <a:xfrm>
            <a:off x="6248400" y="4000500"/>
            <a:ext cx="2667000"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28" name="Text Placeholder 4"/>
          <p:cNvSpPr>
            <a:spLocks noGrp="1"/>
          </p:cNvSpPr>
          <p:nvPr>
            <p:ph type="body" sz="quarter" idx="23" hasCustomPrompt="1"/>
          </p:nvPr>
        </p:nvSpPr>
        <p:spPr bwMode="black">
          <a:xfrm>
            <a:off x="9195107" y="4011183"/>
            <a:ext cx="269209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27" name="Content Placeholder 4"/>
          <p:cNvSpPr>
            <a:spLocks noGrp="1"/>
          </p:cNvSpPr>
          <p:nvPr>
            <p:ph idx="14" hasCustomPrompt="1"/>
          </p:nvPr>
        </p:nvSpPr>
        <p:spPr bwMode="gray">
          <a:xfrm>
            <a:off x="304800" y="1610466"/>
            <a:ext cx="2705100"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9" name="Content Placeholder 4"/>
          <p:cNvSpPr>
            <a:spLocks noGrp="1"/>
          </p:cNvSpPr>
          <p:nvPr>
            <p:ph idx="24" hasCustomPrompt="1"/>
          </p:nvPr>
        </p:nvSpPr>
        <p:spPr bwMode="gray">
          <a:xfrm>
            <a:off x="3281232" y="1610466"/>
            <a:ext cx="2662370"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30" name="Content Placeholder 4"/>
          <p:cNvSpPr>
            <a:spLocks noGrp="1"/>
          </p:cNvSpPr>
          <p:nvPr>
            <p:ph idx="25" hasCustomPrompt="1"/>
          </p:nvPr>
        </p:nvSpPr>
        <p:spPr bwMode="gray">
          <a:xfrm>
            <a:off x="6248400" y="1610466"/>
            <a:ext cx="2667000"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31" name="Content Placeholder 4"/>
          <p:cNvSpPr>
            <a:spLocks noGrp="1"/>
          </p:cNvSpPr>
          <p:nvPr>
            <p:ph idx="26" hasCustomPrompt="1"/>
          </p:nvPr>
        </p:nvSpPr>
        <p:spPr bwMode="gray">
          <a:xfrm>
            <a:off x="9182099" y="1610466"/>
            <a:ext cx="2705101"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pic>
        <p:nvPicPr>
          <p:cNvPr id="32"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1249488019"/>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a:solidFill>
            <a:schemeClr val="tx2">
              <a:lumMod val="65000"/>
              <a:lumOff val="35000"/>
            </a:schemeClr>
          </a:solidFill>
        </p:spPr>
        <p:txBody>
          <a:bodyPr/>
          <a:lstStyle>
            <a:lvl1pPr>
              <a:defRPr>
                <a:solidFill>
                  <a:schemeClr val="bg1"/>
                </a:solidFill>
              </a:defRPr>
            </a:lvl1pPr>
          </a:lstStyle>
          <a:p>
            <a:r>
              <a:rPr lang="en-US"/>
              <a:t>Click icon to add background picture. Ensure sufficient contrast exists between photo and white text.</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EF6CD0-717B-4403-BB06-334C0CE435C5}" type="datetime1">
              <a:rPr lang="en-US" smtClean="0"/>
              <a:t>5/16/2023</a:t>
            </a:fld>
            <a:endParaRPr lang="en-US"/>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t>health.state.mn.us</a:t>
            </a:r>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3906480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dirty="0"/>
              <a:t>Add “thank you” here</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6D7EE385-3B48-4512-9C6E-5181534BDCF6}" type="datetime1">
              <a:rPr lang="en-US" smtClean="0"/>
              <a:t>5/16/2023</a:t>
            </a:fld>
            <a:endParaRPr lang="en-US"/>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t>health.state.mn.us</a:t>
            </a: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7" descr="Minnesota Department of Health logo">
            <a:extLst>
              <a:ext uri="{FF2B5EF4-FFF2-40B4-BE49-F238E27FC236}">
                <a16:creationId xmlns:a16="http://schemas.microsoft.com/office/drawing/2014/main" id="{5592C70C-B546-4A40-9C26-6C857E0F9EC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80090" y="705704"/>
            <a:ext cx="2427390" cy="346770"/>
          </a:xfrm>
          <a:prstGeom prst="rect">
            <a:avLst/>
          </a:prstGeom>
        </p:spPr>
      </p:pic>
    </p:spTree>
    <p:extLst>
      <p:ext uri="{BB962C8B-B14F-4D97-AF65-F5344CB8AC3E}">
        <p14:creationId xmlns:p14="http://schemas.microsoft.com/office/powerpoint/2010/main" val="38179478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dirty="0"/>
              <a:t>Add “thank you” here</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26443597-2498-4E30-82A5-D635DAA7CADD}" type="datetime1">
              <a:rPr lang="en-US" smtClean="0"/>
              <a:t>5/16/2023</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health.state.mn.us</a:t>
            </a: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8" descr="Minnesota Department of Health logo">
            <a:extLst>
              <a:ext uri="{FF2B5EF4-FFF2-40B4-BE49-F238E27FC236}">
                <a16:creationId xmlns:a16="http://schemas.microsoft.com/office/drawing/2014/main" id="{2A40E8AF-55F5-4194-AB93-9716C425792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80090" y="705704"/>
            <a:ext cx="2427390" cy="346770"/>
          </a:xfrm>
          <a:prstGeom prst="rect">
            <a:avLst/>
          </a:prstGeom>
        </p:spPr>
      </p:pic>
    </p:spTree>
    <p:extLst>
      <p:ext uri="{BB962C8B-B14F-4D97-AF65-F5344CB8AC3E}">
        <p14:creationId xmlns:p14="http://schemas.microsoft.com/office/powerpoint/2010/main" val="3349732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 col / 2 row">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3"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8"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itle 2"/>
          <p:cNvSpPr>
            <a:spLocks noGrp="1"/>
          </p:cNvSpPr>
          <p:nvPr>
            <p:ph type="title" hasCustomPrompt="1"/>
          </p:nvPr>
        </p:nvSpPr>
        <p:spPr bwMode="white">
          <a:xfrm>
            <a:off x="1" y="-1"/>
            <a:ext cx="11879080" cy="1216025"/>
          </a:xfrm>
          <a:noFill/>
        </p:spPr>
        <p:txBody>
          <a:bodyPr lIns="0" rIns="0">
            <a:normAutofit/>
          </a:bodyPr>
          <a:lstStyle>
            <a:lvl1pPr algn="r">
              <a:defRPr sz="3600">
                <a:solidFill>
                  <a:schemeClr val="bg1"/>
                </a:solidFill>
              </a:defRPr>
            </a:lvl1pPr>
          </a:lstStyle>
          <a:p>
            <a:r>
              <a:rPr lang="en-US" dirty="0"/>
              <a:t>Slide title – 5 col / 2 row</a:t>
            </a:r>
          </a:p>
        </p:txBody>
      </p:sp>
      <p:sp>
        <p:nvSpPr>
          <p:cNvPr id="27" name="Slide Number Placeholder 15"/>
          <p:cNvSpPr>
            <a:spLocks noGrp="1"/>
          </p:cNvSpPr>
          <p:nvPr>
            <p:ph type="sldNum" sz="quarter" idx="12"/>
          </p:nvPr>
        </p:nvSpPr>
        <p:spPr bwMode="black">
          <a:xfrm>
            <a:off x="10420972" y="6356350"/>
            <a:ext cx="1462668" cy="365125"/>
          </a:xfrm>
        </p:spPr>
        <p:txBody>
          <a:bodyPr/>
          <a:lstStyle/>
          <a:p>
            <a:fld id="{48F63A3B-78C7-47BE-AE5E-E10140E04643}" type="slidenum">
              <a:rPr lang="en-US" smtClean="0"/>
              <a:t>‹#›</a:t>
            </a:fld>
            <a:endParaRPr lang="en-US" dirty="0"/>
          </a:p>
        </p:txBody>
      </p:sp>
      <p:sp>
        <p:nvSpPr>
          <p:cNvPr id="29" name="Text Placeholder 4"/>
          <p:cNvSpPr>
            <a:spLocks noGrp="1"/>
          </p:cNvSpPr>
          <p:nvPr>
            <p:ph type="body" sz="quarter" idx="36" hasCustomPrompt="1"/>
          </p:nvPr>
        </p:nvSpPr>
        <p:spPr bwMode="black">
          <a:xfrm>
            <a:off x="304801" y="4000500"/>
            <a:ext cx="207254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marL="365760" indent="0">
              <a:buNone/>
              <a:defRPr sz="2000"/>
            </a:lvl2pPr>
            <a:lvl3pPr>
              <a:defRPr sz="1800"/>
            </a:lvl3pPr>
            <a:lvl4pPr>
              <a:defRPr sz="1800"/>
            </a:lvl4pPr>
          </a:lstStyle>
          <a:p>
            <a:pPr lvl="0"/>
            <a:r>
              <a:rPr lang="en-US" dirty="0"/>
              <a:t>Add text</a:t>
            </a:r>
          </a:p>
        </p:txBody>
      </p:sp>
      <p:sp>
        <p:nvSpPr>
          <p:cNvPr id="30" name="Text Placeholder 4"/>
          <p:cNvSpPr>
            <a:spLocks noGrp="1"/>
          </p:cNvSpPr>
          <p:nvPr>
            <p:ph type="body" sz="quarter" idx="37" hasCustomPrompt="1"/>
          </p:nvPr>
        </p:nvSpPr>
        <p:spPr bwMode="black">
          <a:xfrm>
            <a:off x="2676908" y="4000500"/>
            <a:ext cx="207254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31" name="Text Placeholder 4"/>
          <p:cNvSpPr>
            <a:spLocks noGrp="1"/>
          </p:cNvSpPr>
          <p:nvPr>
            <p:ph type="body" sz="quarter" idx="38" hasCustomPrompt="1"/>
          </p:nvPr>
        </p:nvSpPr>
        <p:spPr bwMode="black">
          <a:xfrm>
            <a:off x="5058204" y="4011184"/>
            <a:ext cx="207254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32" name="Text Placeholder 4"/>
          <p:cNvSpPr>
            <a:spLocks noGrp="1"/>
          </p:cNvSpPr>
          <p:nvPr>
            <p:ph type="body" sz="quarter" idx="39" hasCustomPrompt="1"/>
          </p:nvPr>
        </p:nvSpPr>
        <p:spPr bwMode="black">
          <a:xfrm>
            <a:off x="7434432" y="4011184"/>
            <a:ext cx="2088778"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33" name="Text Placeholder 4"/>
          <p:cNvSpPr>
            <a:spLocks noGrp="1"/>
          </p:cNvSpPr>
          <p:nvPr>
            <p:ph type="body" sz="quarter" idx="40" hasCustomPrompt="1"/>
          </p:nvPr>
        </p:nvSpPr>
        <p:spPr bwMode="black">
          <a:xfrm>
            <a:off x="9806538" y="4011178"/>
            <a:ext cx="207254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21" name="Content Placeholder 4"/>
          <p:cNvSpPr>
            <a:spLocks noGrp="1"/>
          </p:cNvSpPr>
          <p:nvPr>
            <p:ph idx="14" hasCustomPrompt="1"/>
          </p:nvPr>
        </p:nvSpPr>
        <p:spPr bwMode="gray">
          <a:xfrm>
            <a:off x="315210" y="1600200"/>
            <a:ext cx="2072543"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2" name="Content Placeholder 4"/>
          <p:cNvSpPr>
            <a:spLocks noGrp="1"/>
          </p:cNvSpPr>
          <p:nvPr>
            <p:ph idx="41" hasCustomPrompt="1"/>
          </p:nvPr>
        </p:nvSpPr>
        <p:spPr bwMode="gray">
          <a:xfrm>
            <a:off x="2681976" y="1603072"/>
            <a:ext cx="2072543"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3" name="Content Placeholder 4"/>
          <p:cNvSpPr>
            <a:spLocks noGrp="1"/>
          </p:cNvSpPr>
          <p:nvPr>
            <p:ph idx="42" hasCustomPrompt="1"/>
          </p:nvPr>
        </p:nvSpPr>
        <p:spPr bwMode="gray">
          <a:xfrm>
            <a:off x="5059151" y="1603072"/>
            <a:ext cx="2072543"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4" name="Content Placeholder 4"/>
          <p:cNvSpPr>
            <a:spLocks noGrp="1"/>
          </p:cNvSpPr>
          <p:nvPr>
            <p:ph idx="43" hasCustomPrompt="1"/>
          </p:nvPr>
        </p:nvSpPr>
        <p:spPr bwMode="gray">
          <a:xfrm>
            <a:off x="7449209" y="1600200"/>
            <a:ext cx="2072543"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5" name="Content Placeholder 4"/>
          <p:cNvSpPr>
            <a:spLocks noGrp="1"/>
          </p:cNvSpPr>
          <p:nvPr>
            <p:ph idx="44" hasCustomPrompt="1"/>
          </p:nvPr>
        </p:nvSpPr>
        <p:spPr bwMode="gray">
          <a:xfrm>
            <a:off x="9806537" y="1600200"/>
            <a:ext cx="2072543"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pic>
        <p:nvPicPr>
          <p:cNvPr id="26"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2986490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18" Type="http://schemas.openxmlformats.org/officeDocument/2006/relationships/image" Target="../media/image9.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8.jpg"/><Relationship Id="rId2" Type="http://schemas.openxmlformats.org/officeDocument/2006/relationships/slideLayout" Target="../slideLayouts/slideLayout13.xml"/><Relationship Id="rId16" Type="http://schemas.openxmlformats.org/officeDocument/2006/relationships/image" Target="../media/image7.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6.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5" Type="http://schemas.openxmlformats.org/officeDocument/2006/relationships/slideLayout" Target="../slideLayouts/slideLayout27.xml"/><Relationship Id="rId61" Type="http://schemas.openxmlformats.org/officeDocument/2006/relationships/theme" Target="../theme/theme3.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slideLayout" Target="../slideLayouts/slideLayout81.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 Type="http://schemas.openxmlformats.org/officeDocument/2006/relationships/slideLayout" Target="../slideLayouts/slideLayout32.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304800" y="365125"/>
            <a:ext cx="115824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bwMode="black">
          <a:xfrm>
            <a:off x="304800" y="1825625"/>
            <a:ext cx="11582400" cy="4351338"/>
          </a:xfrm>
          <a:prstGeom prst="rect">
            <a:avLst/>
          </a:prstGeom>
        </p:spPr>
        <p:txBody>
          <a:bodyPr vert="horz" lIns="91440" tIns="45720" rIns="91440" bIns="45720" rtlCol="0">
            <a:normAutofit/>
          </a:bodyPr>
          <a:lstStyle/>
          <a:p>
            <a:pPr lvl="0"/>
            <a:r>
              <a:rPr lang="en-US" dirty="0"/>
              <a:t>Bullet 40</a:t>
            </a:r>
          </a:p>
          <a:p>
            <a:pPr lvl="1"/>
            <a:r>
              <a:rPr lang="en-US" dirty="0"/>
              <a:t>Bullet 36</a:t>
            </a:r>
          </a:p>
          <a:p>
            <a:pPr lvl="2"/>
            <a:r>
              <a:rPr lang="en-US" dirty="0"/>
              <a:t>Bullet 32</a:t>
            </a:r>
          </a:p>
          <a:p>
            <a:pPr lvl="3"/>
            <a:r>
              <a:rPr lang="en-US" dirty="0"/>
              <a:t>Bullet 28</a:t>
            </a:r>
          </a:p>
          <a:p>
            <a:pPr lvl="4"/>
            <a:r>
              <a:rPr lang="en-US" dirty="0"/>
              <a:t>Bullet 24</a:t>
            </a:r>
          </a:p>
        </p:txBody>
      </p:sp>
      <p:sp>
        <p:nvSpPr>
          <p:cNvPr id="6" name="Slide Number Placeholder 5"/>
          <p:cNvSpPr>
            <a:spLocks noGrp="1"/>
          </p:cNvSpPr>
          <p:nvPr>
            <p:ph type="sldNum" sz="quarter" idx="4"/>
          </p:nvPr>
        </p:nvSpPr>
        <p:spPr bwMode="black">
          <a:xfrm>
            <a:off x="10100682" y="632460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7" r:id="rId1"/>
    <p:sldLayoutId id="2147483711" r:id="rId2"/>
    <p:sldLayoutId id="2147483712" r:id="rId3"/>
    <p:sldLayoutId id="2147483789" r:id="rId4"/>
    <p:sldLayoutId id="2147483826" r:id="rId5"/>
    <p:sldLayoutId id="2147483801" r:id="rId6"/>
    <p:sldLayoutId id="2147483808" r:id="rId7"/>
    <p:sldLayoutId id="2147483739" r:id="rId8"/>
    <p:sldLayoutId id="2147483803" r:id="rId9"/>
    <p:sldLayoutId id="2147483797" r:id="rId10"/>
    <p:sldLayoutId id="2147483827" r:id="rId11"/>
  </p:sldLayoutIdLst>
  <p:hf hd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365760" indent="-365760" algn="l" defTabSz="914400" rtl="0" eaLnBrk="1" latinLnBrk="0" hangingPunct="1">
        <a:lnSpc>
          <a:spcPct val="100000"/>
        </a:lnSpc>
        <a:spcBef>
          <a:spcPts val="1000"/>
        </a:spcBef>
        <a:spcAft>
          <a:spcPts val="1000"/>
        </a:spcAft>
        <a:buClr>
          <a:schemeClr val="accent3"/>
        </a:buClr>
        <a:buFont typeface="Calibri" panose="020F0502020204030204" pitchFamily="34" charset="0"/>
        <a:buChar char="▪"/>
        <a:defRPr sz="4000" kern="1200">
          <a:solidFill>
            <a:schemeClr val="tx2"/>
          </a:solidFill>
          <a:latin typeface="+mn-lt"/>
          <a:ea typeface="+mn-ea"/>
          <a:cs typeface="+mn-cs"/>
        </a:defRPr>
      </a:lvl1pPr>
      <a:lvl2pPr marL="731520" indent="-365760" algn="l" defTabSz="914400" rtl="0" eaLnBrk="1" latinLnBrk="0" hangingPunct="1">
        <a:lnSpc>
          <a:spcPct val="100000"/>
        </a:lnSpc>
        <a:spcBef>
          <a:spcPts val="500"/>
        </a:spcBef>
        <a:spcAft>
          <a:spcPts val="1000"/>
        </a:spcAft>
        <a:buClr>
          <a:schemeClr val="accent3"/>
        </a:buClr>
        <a:buFont typeface="Calibri" panose="020F0502020204030204" pitchFamily="34" charset="0"/>
        <a:buChar char="▪"/>
        <a:defRPr sz="3600" kern="1200">
          <a:solidFill>
            <a:schemeClr val="tx2"/>
          </a:solidFill>
          <a:latin typeface="+mn-lt"/>
          <a:ea typeface="+mn-ea"/>
          <a:cs typeface="+mn-cs"/>
        </a:defRPr>
      </a:lvl2pPr>
      <a:lvl3pPr marL="1097280" indent="-365760" algn="l" defTabSz="914400" rtl="0" eaLnBrk="1" latinLnBrk="0" hangingPunct="1">
        <a:lnSpc>
          <a:spcPct val="100000"/>
        </a:lnSpc>
        <a:spcBef>
          <a:spcPts val="500"/>
        </a:spcBef>
        <a:spcAft>
          <a:spcPts val="1000"/>
        </a:spcAft>
        <a:buClr>
          <a:schemeClr val="accent3"/>
        </a:buClr>
        <a:buFont typeface="Calibri" panose="020F0502020204030204" pitchFamily="34" charset="0"/>
        <a:buChar char="▪"/>
        <a:defRPr sz="3200" kern="1200">
          <a:solidFill>
            <a:schemeClr val="tx2"/>
          </a:solidFill>
          <a:latin typeface="+mn-lt"/>
          <a:ea typeface="+mn-ea"/>
          <a:cs typeface="+mn-cs"/>
        </a:defRPr>
      </a:lvl3pPr>
      <a:lvl4pPr marL="1463040" indent="-365760" algn="l" defTabSz="914400" rtl="0" eaLnBrk="1" latinLnBrk="0" hangingPunct="1">
        <a:lnSpc>
          <a:spcPct val="100000"/>
        </a:lnSpc>
        <a:spcBef>
          <a:spcPts val="500"/>
        </a:spcBef>
        <a:spcAft>
          <a:spcPts val="1000"/>
        </a:spcAft>
        <a:buClr>
          <a:schemeClr val="accent3"/>
        </a:buClr>
        <a:buFont typeface="Calibri" panose="020F0502020204030204" pitchFamily="34" charset="0"/>
        <a:buChar char="▪"/>
        <a:defRPr sz="2800" kern="1200">
          <a:solidFill>
            <a:schemeClr val="tx2"/>
          </a:solidFill>
          <a:latin typeface="+mn-lt"/>
          <a:ea typeface="+mn-ea"/>
          <a:cs typeface="+mn-cs"/>
        </a:defRPr>
      </a:lvl4pPr>
      <a:lvl5pPr marL="1828800" indent="-365760" algn="l" defTabSz="914400" rtl="0" eaLnBrk="1" latinLnBrk="0" hangingPunct="1">
        <a:lnSpc>
          <a:spcPct val="100000"/>
        </a:lnSpc>
        <a:spcBef>
          <a:spcPts val="500"/>
        </a:spcBef>
        <a:spcAft>
          <a:spcPts val="1000"/>
        </a:spcAft>
        <a:buClr>
          <a:schemeClr val="accent3"/>
        </a:buClr>
        <a:buFont typeface="Calibri" panose="020F0502020204030204" pitchFamily="34" charset="0"/>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userDrawn="1">
          <p15:clr>
            <a:srgbClr val="F26B43"/>
          </p15:clr>
        </p15:guide>
        <p15:guide id="2" orient="horz" pos="2376" userDrawn="1">
          <p15:clr>
            <a:srgbClr val="F26B43"/>
          </p15:clr>
        </p15:guide>
        <p15:guide id="3" orient="horz" pos="2520" userDrawn="1">
          <p15:clr>
            <a:srgbClr val="F26B43"/>
          </p15:clr>
        </p15:guide>
        <p15:guide id="4" orient="horz" pos="3888" userDrawn="1">
          <p15:clr>
            <a:srgbClr val="F26B43"/>
          </p15:clr>
        </p15:guide>
        <p15:guide id="5" pos="192" userDrawn="1">
          <p15:clr>
            <a:srgbClr val="F26B43"/>
          </p15:clr>
        </p15:guide>
        <p15:guide id="6" pos="1896" userDrawn="1">
          <p15:clr>
            <a:srgbClr val="F26B43"/>
          </p15:clr>
        </p15:guide>
        <p15:guide id="7" pos="2064" userDrawn="1">
          <p15:clr>
            <a:srgbClr val="F26B43"/>
          </p15:clr>
        </p15:guide>
        <p15:guide id="8" pos="3744" userDrawn="1">
          <p15:clr>
            <a:srgbClr val="F26B43"/>
          </p15:clr>
        </p15:guide>
        <p15:guide id="9" pos="3936" userDrawn="1">
          <p15:clr>
            <a:srgbClr val="F26B43"/>
          </p15:clr>
        </p15:guide>
        <p15:guide id="10" pos="5616" userDrawn="1">
          <p15:clr>
            <a:srgbClr val="F26B43"/>
          </p15:clr>
        </p15:guide>
        <p15:guide id="11" pos="5784" userDrawn="1">
          <p15:clr>
            <a:srgbClr val="F26B43"/>
          </p15:clr>
        </p15:guide>
        <p15:guide id="12" pos="7488" userDrawn="1">
          <p15:clr>
            <a:srgbClr val="F26B43"/>
          </p15:clr>
        </p15:guide>
        <p15:guide id="13" pos="2472" userDrawn="1">
          <p15:clr>
            <a:srgbClr val="9FCC3B"/>
          </p15:clr>
        </p15:guide>
        <p15:guide id="14" pos="2688" userDrawn="1">
          <p15:clr>
            <a:srgbClr val="9FCC3B"/>
          </p15:clr>
        </p15:guide>
        <p15:guide id="15" pos="4992" userDrawn="1">
          <p15:clr>
            <a:srgbClr val="9FCC3B"/>
          </p15:clr>
        </p15:guide>
        <p15:guide id="16" pos="5208"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A43CFC-C0A2-F541-9955-28FC4EF803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08C991-DE4C-F447-BC94-FBB73E9174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7AAD0F-7AEE-D54C-B3B0-FA7F916525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69DC5-1C46-924D-90D4-05BA01919D3D}" type="datetimeFigureOut">
              <a:rPr lang="en-US" smtClean="0"/>
              <a:t>5/16/2023</a:t>
            </a:fld>
            <a:endParaRPr lang="en-US" dirty="0"/>
          </a:p>
        </p:txBody>
      </p:sp>
      <p:sp>
        <p:nvSpPr>
          <p:cNvPr id="6" name="Slide Number Placeholder 5">
            <a:extLst>
              <a:ext uri="{FF2B5EF4-FFF2-40B4-BE49-F238E27FC236}">
                <a16:creationId xmlns:a16="http://schemas.microsoft.com/office/drawing/2014/main" id="{87B2D37D-5F8D-4A4F-BFA4-4530E692F3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8FF55-CC88-9B48-AF4E-517BFFDF6B81}" type="slidenum">
              <a:rPr lang="en-US" smtClean="0"/>
              <a:t>‹#›</a:t>
            </a:fld>
            <a:endParaRPr lang="en-US" dirty="0"/>
          </a:p>
        </p:txBody>
      </p:sp>
      <p:sp>
        <p:nvSpPr>
          <p:cNvPr id="8" name="Rectangle 7">
            <a:extLst>
              <a:ext uri="{FF2B5EF4-FFF2-40B4-BE49-F238E27FC236}">
                <a16:creationId xmlns:a16="http://schemas.microsoft.com/office/drawing/2014/main" id="{90F4B597-BDA0-A047-BB94-411BA67E23F8}"/>
              </a:ext>
            </a:extLst>
          </p:cNvPr>
          <p:cNvSpPr/>
          <p:nvPr userDrawn="1"/>
        </p:nvSpPr>
        <p:spPr>
          <a:xfrm>
            <a:off x="838200" y="365125"/>
            <a:ext cx="10515600" cy="13255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6600" dirty="0">
              <a:latin typeface="+mj-lt"/>
            </a:endParaRPr>
          </a:p>
        </p:txBody>
      </p:sp>
      <p:pic>
        <p:nvPicPr>
          <p:cNvPr id="11" name="Picture 10">
            <a:extLst>
              <a:ext uri="{FF2B5EF4-FFF2-40B4-BE49-F238E27FC236}">
                <a16:creationId xmlns:a16="http://schemas.microsoft.com/office/drawing/2014/main" id="{2D98EF66-DF81-E242-8059-DD06CB2114B0}"/>
              </a:ext>
            </a:extLst>
          </p:cNvPr>
          <p:cNvPicPr>
            <a:picLocks noChangeAspect="1"/>
          </p:cNvPicPr>
          <p:nvPr userDrawn="1"/>
        </p:nvPicPr>
        <p:blipFill>
          <a:blip r:embed="rId13"/>
          <a:stretch>
            <a:fillRect/>
          </a:stretch>
        </p:blipFill>
        <p:spPr>
          <a:xfrm>
            <a:off x="10493821" y="6248401"/>
            <a:ext cx="522514" cy="522514"/>
          </a:xfrm>
          <a:prstGeom prst="rect">
            <a:avLst/>
          </a:prstGeom>
        </p:spPr>
      </p:pic>
      <p:pic>
        <p:nvPicPr>
          <p:cNvPr id="13" name="Picture 12">
            <a:extLst>
              <a:ext uri="{FF2B5EF4-FFF2-40B4-BE49-F238E27FC236}">
                <a16:creationId xmlns:a16="http://schemas.microsoft.com/office/drawing/2014/main" id="{4AB1852B-112D-8B41-BB75-2C2B59D9B271}"/>
              </a:ext>
            </a:extLst>
          </p:cNvPr>
          <p:cNvPicPr>
            <a:picLocks noChangeAspect="1"/>
          </p:cNvPicPr>
          <p:nvPr userDrawn="1"/>
        </p:nvPicPr>
        <p:blipFill>
          <a:blip r:embed="rId14"/>
          <a:stretch>
            <a:fillRect/>
          </a:stretch>
        </p:blipFill>
        <p:spPr>
          <a:xfrm>
            <a:off x="11048997" y="6270171"/>
            <a:ext cx="522514" cy="522514"/>
          </a:xfrm>
          <a:prstGeom prst="rect">
            <a:avLst/>
          </a:prstGeom>
        </p:spPr>
      </p:pic>
      <p:pic>
        <p:nvPicPr>
          <p:cNvPr id="16" name="Picture 15">
            <a:extLst>
              <a:ext uri="{FF2B5EF4-FFF2-40B4-BE49-F238E27FC236}">
                <a16:creationId xmlns:a16="http://schemas.microsoft.com/office/drawing/2014/main" id="{1D8FF88D-0E4B-7C46-8596-337BC9E7E2C2}"/>
              </a:ext>
            </a:extLst>
          </p:cNvPr>
          <p:cNvPicPr>
            <a:picLocks noChangeAspect="1"/>
          </p:cNvPicPr>
          <p:nvPr userDrawn="1"/>
        </p:nvPicPr>
        <p:blipFill>
          <a:blip r:embed="rId15"/>
          <a:stretch>
            <a:fillRect/>
          </a:stretch>
        </p:blipFill>
        <p:spPr>
          <a:xfrm>
            <a:off x="11582394" y="6270171"/>
            <a:ext cx="522514" cy="522514"/>
          </a:xfrm>
          <a:prstGeom prst="rect">
            <a:avLst/>
          </a:prstGeom>
        </p:spPr>
      </p:pic>
      <p:pic>
        <p:nvPicPr>
          <p:cNvPr id="19" name="Picture 18">
            <a:extLst>
              <a:ext uri="{FF2B5EF4-FFF2-40B4-BE49-F238E27FC236}">
                <a16:creationId xmlns:a16="http://schemas.microsoft.com/office/drawing/2014/main" id="{B81266A1-CF9C-F340-B029-ADA93983EEA3}"/>
              </a:ext>
            </a:extLst>
          </p:cNvPr>
          <p:cNvPicPr>
            <a:picLocks noChangeAspect="1"/>
          </p:cNvPicPr>
          <p:nvPr userDrawn="1"/>
        </p:nvPicPr>
        <p:blipFill>
          <a:blip r:embed="rId16"/>
          <a:stretch>
            <a:fillRect/>
          </a:stretch>
        </p:blipFill>
        <p:spPr>
          <a:xfrm>
            <a:off x="9949538" y="6248399"/>
            <a:ext cx="522514" cy="522514"/>
          </a:xfrm>
          <a:prstGeom prst="rect">
            <a:avLst/>
          </a:prstGeom>
        </p:spPr>
      </p:pic>
      <p:pic>
        <p:nvPicPr>
          <p:cNvPr id="22" name="Picture 21">
            <a:extLst>
              <a:ext uri="{FF2B5EF4-FFF2-40B4-BE49-F238E27FC236}">
                <a16:creationId xmlns:a16="http://schemas.microsoft.com/office/drawing/2014/main" id="{1F34E48E-3F03-FA4B-90D6-5C96A0D27841}"/>
              </a:ext>
            </a:extLst>
          </p:cNvPr>
          <p:cNvPicPr>
            <a:picLocks noChangeAspect="1"/>
          </p:cNvPicPr>
          <p:nvPr userDrawn="1"/>
        </p:nvPicPr>
        <p:blipFill>
          <a:blip r:embed="rId17"/>
          <a:stretch>
            <a:fillRect/>
          </a:stretch>
        </p:blipFill>
        <p:spPr>
          <a:xfrm>
            <a:off x="9427021" y="6259286"/>
            <a:ext cx="522514" cy="522514"/>
          </a:xfrm>
          <a:prstGeom prst="rect">
            <a:avLst/>
          </a:prstGeom>
        </p:spPr>
      </p:pic>
      <p:pic>
        <p:nvPicPr>
          <p:cNvPr id="25" name="Picture 24">
            <a:extLst>
              <a:ext uri="{FF2B5EF4-FFF2-40B4-BE49-F238E27FC236}">
                <a16:creationId xmlns:a16="http://schemas.microsoft.com/office/drawing/2014/main" id="{3D7BDFAF-F6CA-9D42-BD56-53253B9F6B33}"/>
              </a:ext>
            </a:extLst>
          </p:cNvPr>
          <p:cNvPicPr>
            <a:picLocks noChangeAspect="1"/>
          </p:cNvPicPr>
          <p:nvPr userDrawn="1"/>
        </p:nvPicPr>
        <p:blipFill>
          <a:blip r:embed="rId18"/>
          <a:stretch>
            <a:fillRect/>
          </a:stretch>
        </p:blipFill>
        <p:spPr>
          <a:xfrm>
            <a:off x="137889" y="6269417"/>
            <a:ext cx="2735943" cy="521454"/>
          </a:xfrm>
          <a:prstGeom prst="rect">
            <a:avLst/>
          </a:prstGeom>
        </p:spPr>
      </p:pic>
      <p:sp>
        <p:nvSpPr>
          <p:cNvPr id="27" name="TextBox 26">
            <a:extLst>
              <a:ext uri="{FF2B5EF4-FFF2-40B4-BE49-F238E27FC236}">
                <a16:creationId xmlns:a16="http://schemas.microsoft.com/office/drawing/2014/main" id="{9ED27634-0E10-FA4E-896E-72A5F7A7DED8}"/>
              </a:ext>
            </a:extLst>
          </p:cNvPr>
          <p:cNvSpPr txBox="1"/>
          <p:nvPr userDrawn="1"/>
        </p:nvSpPr>
        <p:spPr>
          <a:xfrm>
            <a:off x="7979233" y="6487887"/>
            <a:ext cx="154721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latin typeface="Copperplate" panose="02000504000000020004" pitchFamily="2" charset="77"/>
              </a:rPr>
              <a:t>hhcjlab</a:t>
            </a:r>
            <a:r>
              <a:rPr lang="en-US" dirty="0"/>
              <a:t>.</a:t>
            </a:r>
            <a:r>
              <a:rPr lang="en-US" b="0" dirty="0">
                <a:latin typeface="Bradley Hand" pitchFamily="2" charset="77"/>
                <a:cs typeface="Lao MN" pitchFamily="2" charset="0"/>
              </a:rPr>
              <a:t>org</a:t>
            </a:r>
          </a:p>
          <a:p>
            <a:endParaRPr lang="en-US" dirty="0"/>
          </a:p>
        </p:txBody>
      </p:sp>
    </p:spTree>
    <p:extLst>
      <p:ext uri="{BB962C8B-B14F-4D97-AF65-F5344CB8AC3E}">
        <p14:creationId xmlns:p14="http://schemas.microsoft.com/office/powerpoint/2010/main" val="175552834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55689207-3336-4BA9-8F9B-DE0E0C2B2B5D}" type="datetime1">
              <a:rPr lang="en-US" smtClean="0"/>
              <a:t>5/16/2023</a:t>
            </a:fld>
            <a:endParaRPr lang="en-US" dirty="0"/>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err="1"/>
              <a:t>health.state.mn.us</a:t>
            </a:r>
            <a:endParaRPr lang="en-US" dirty="0"/>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73915597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2" r:id="rId22"/>
    <p:sldLayoutId id="2147483863" r:id="rId23"/>
    <p:sldLayoutId id="2147483864" r:id="rId24"/>
    <p:sldLayoutId id="2147483865" r:id="rId25"/>
    <p:sldLayoutId id="2147483866" r:id="rId26"/>
    <p:sldLayoutId id="2147483867" r:id="rId27"/>
    <p:sldLayoutId id="2147483868" r:id="rId28"/>
    <p:sldLayoutId id="2147483869" r:id="rId29"/>
    <p:sldLayoutId id="2147483870" r:id="rId30"/>
    <p:sldLayoutId id="2147483871" r:id="rId31"/>
    <p:sldLayoutId id="2147483872" r:id="rId32"/>
    <p:sldLayoutId id="2147483873" r:id="rId33"/>
    <p:sldLayoutId id="2147483874" r:id="rId34"/>
    <p:sldLayoutId id="2147483875" r:id="rId35"/>
    <p:sldLayoutId id="2147483876" r:id="rId36"/>
    <p:sldLayoutId id="2147483877" r:id="rId37"/>
    <p:sldLayoutId id="2147483878" r:id="rId38"/>
    <p:sldLayoutId id="2147483879" r:id="rId39"/>
    <p:sldLayoutId id="2147483880" r:id="rId40"/>
    <p:sldLayoutId id="2147483881" r:id="rId41"/>
    <p:sldLayoutId id="2147483882" r:id="rId42"/>
    <p:sldLayoutId id="2147483883" r:id="rId43"/>
    <p:sldLayoutId id="2147483884" r:id="rId44"/>
    <p:sldLayoutId id="2147483885" r:id="rId45"/>
    <p:sldLayoutId id="2147483886" r:id="rId46"/>
    <p:sldLayoutId id="2147483887" r:id="rId47"/>
    <p:sldLayoutId id="2147483888" r:id="rId48"/>
    <p:sldLayoutId id="2147483889" r:id="rId49"/>
    <p:sldLayoutId id="2147483890" r:id="rId50"/>
    <p:sldLayoutId id="2147483891" r:id="rId51"/>
    <p:sldLayoutId id="2147483892" r:id="rId52"/>
    <p:sldLayoutId id="2147483893" r:id="rId53"/>
    <p:sldLayoutId id="2147483894" r:id="rId54"/>
    <p:sldLayoutId id="2147483895" r:id="rId55"/>
    <p:sldLayoutId id="2147483896" r:id="rId56"/>
    <p:sldLayoutId id="2147483897" r:id="rId57"/>
    <p:sldLayoutId id="2147483898" r:id="rId58"/>
    <p:sldLayoutId id="2147483899" r:id="rId59"/>
    <p:sldLayoutId id="2147483900" r:id="rId6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jf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hyperlink" Target="https://www.health.state.mn.us/communities/homeless/coe/index.html"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candle&#10;&#10;Description automatically generated">
            <a:extLst>
              <a:ext uri="{FF2B5EF4-FFF2-40B4-BE49-F238E27FC236}">
                <a16:creationId xmlns:a16="http://schemas.microsoft.com/office/drawing/2014/main" id="{4FB5CA01-70F8-B2E0-A751-3A58821660A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0210" b="20210"/>
          <a:stretch>
            <a:fillRect/>
          </a:stretch>
        </p:blipFill>
        <p:spPr>
          <a:xfrm>
            <a:off x="0" y="0"/>
            <a:ext cx="12192000" cy="4876800"/>
          </a:xfrm>
        </p:spPr>
      </p:pic>
      <p:sp>
        <p:nvSpPr>
          <p:cNvPr id="2" name="Title 1" descr="&quot;&quot;"/>
          <p:cNvSpPr>
            <a:spLocks noGrp="1"/>
          </p:cNvSpPr>
          <p:nvPr>
            <p:ph type="ctrTitle"/>
          </p:nvPr>
        </p:nvSpPr>
        <p:spPr>
          <a:xfrm>
            <a:off x="312420" y="4400551"/>
            <a:ext cx="11574780" cy="1924050"/>
          </a:xfrm>
        </p:spPr>
        <p:txBody>
          <a:bodyPr>
            <a:normAutofit/>
          </a:bodyPr>
          <a:lstStyle/>
          <a:p>
            <a:r>
              <a:rPr lang="en-US" dirty="0"/>
              <a:t>Minnesota Homeless Mortality Study, 2017-2021</a:t>
            </a:r>
          </a:p>
        </p:txBody>
      </p:sp>
      <p:sp>
        <p:nvSpPr>
          <p:cNvPr id="5" name="Text Placeholder 4"/>
          <p:cNvSpPr>
            <a:spLocks noGrp="1"/>
          </p:cNvSpPr>
          <p:nvPr>
            <p:ph type="body" sz="quarter" idx="4294967295"/>
          </p:nvPr>
        </p:nvSpPr>
        <p:spPr>
          <a:xfrm>
            <a:off x="7619" y="5562600"/>
            <a:ext cx="12079605" cy="666750"/>
          </a:xfrm>
        </p:spPr>
        <p:txBody>
          <a:bodyPr>
            <a:normAutofit fontScale="40000" lnSpcReduction="20000"/>
          </a:bodyPr>
          <a:lstStyle/>
          <a:p>
            <a:pPr marL="0" indent="0" algn="ctr">
              <a:lnSpc>
                <a:spcPct val="120000"/>
              </a:lnSpc>
              <a:spcBef>
                <a:spcPts val="0"/>
              </a:spcBef>
              <a:spcAft>
                <a:spcPts val="0"/>
              </a:spcAft>
              <a:buNone/>
            </a:pPr>
            <a:r>
              <a:rPr lang="en-US" b="1" dirty="0"/>
              <a:t>Katherine Diaz Vickery, Hennepin Healthcare Research Institute	Jonda Crum, Minnesota Recovery Connection</a:t>
            </a:r>
          </a:p>
          <a:p>
            <a:pPr marL="0" indent="0" algn="ctr">
              <a:lnSpc>
                <a:spcPct val="120000"/>
              </a:lnSpc>
              <a:spcBef>
                <a:spcPts val="0"/>
              </a:spcBef>
              <a:spcAft>
                <a:spcPts val="0"/>
              </a:spcAft>
              <a:buNone/>
            </a:pPr>
            <a:r>
              <a:rPr lang="en-US" b="1" dirty="0"/>
              <a:t>Josh Leopold, Minnesota Department of Health </a:t>
            </a:r>
          </a:p>
        </p:txBody>
      </p:sp>
    </p:spTree>
    <p:extLst>
      <p:ext uri="{BB962C8B-B14F-4D97-AF65-F5344CB8AC3E}">
        <p14:creationId xmlns:p14="http://schemas.microsoft.com/office/powerpoint/2010/main" val="2036177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520AA-4F54-3749-7E2E-24A0CD89C383}"/>
              </a:ext>
            </a:extLst>
          </p:cNvPr>
          <p:cNvSpPr>
            <a:spLocks noGrp="1"/>
          </p:cNvSpPr>
          <p:nvPr>
            <p:ph type="title"/>
          </p:nvPr>
        </p:nvSpPr>
        <p:spPr/>
        <p:txBody>
          <a:bodyPr/>
          <a:lstStyle/>
          <a:p>
            <a:r>
              <a:rPr lang="en-US">
                <a:solidFill>
                  <a:schemeClr val="accent4"/>
                </a:solidFill>
              </a:rPr>
              <a:t>Background - state</a:t>
            </a:r>
            <a:endParaRPr lang="en-US"/>
          </a:p>
        </p:txBody>
      </p:sp>
      <p:sp>
        <p:nvSpPr>
          <p:cNvPr id="3" name="Content Placeholder 2">
            <a:extLst>
              <a:ext uri="{FF2B5EF4-FFF2-40B4-BE49-F238E27FC236}">
                <a16:creationId xmlns:a16="http://schemas.microsoft.com/office/drawing/2014/main" id="{08B9788E-2D02-41DB-2927-511429AD2D63}"/>
              </a:ext>
            </a:extLst>
          </p:cNvPr>
          <p:cNvSpPr>
            <a:spLocks noGrp="1"/>
          </p:cNvSpPr>
          <p:nvPr>
            <p:ph idx="1"/>
          </p:nvPr>
        </p:nvSpPr>
        <p:spPr/>
        <p:txBody>
          <a:bodyPr>
            <a:normAutofit lnSpcReduction="10000"/>
          </a:bodyPr>
          <a:lstStyle/>
          <a:p>
            <a:r>
              <a:rPr lang="en-US"/>
              <a:t>Minnesota conducts a survey of people experiencing homelessness every 3 years.</a:t>
            </a:r>
          </a:p>
          <a:p>
            <a:r>
              <a:rPr lang="en-US"/>
              <a:t>Minnesota conducts a homeless memorial each December honoring those who have died.</a:t>
            </a:r>
          </a:p>
          <a:p>
            <a:r>
              <a:rPr lang="en-US"/>
              <a:t>Minnesota systematically examines trends for opioid overdose mortality, maternal mortality, and more, but does not systematically examine homeless mortality.</a:t>
            </a:r>
          </a:p>
          <a:p>
            <a:r>
              <a:rPr lang="en-US" u="sng"/>
              <a:t>Objective:</a:t>
            </a:r>
            <a:r>
              <a:rPr lang="en-US"/>
              <a:t> To merge statewide homelessness data with mortality data to understand trends among people experiencing homelessness (PEH) relative to the wider Minnesota population. </a:t>
            </a:r>
            <a:endParaRPr lang="en-US" u="sng"/>
          </a:p>
        </p:txBody>
      </p:sp>
    </p:spTree>
    <p:extLst>
      <p:ext uri="{BB962C8B-B14F-4D97-AF65-F5344CB8AC3E}">
        <p14:creationId xmlns:p14="http://schemas.microsoft.com/office/powerpoint/2010/main" val="1079928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C0224-66C4-B96E-984D-21130D96B1B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98CEDD2-5069-FCE5-6646-F58F20D66BEC}"/>
              </a:ext>
            </a:extLst>
          </p:cNvPr>
          <p:cNvSpPr>
            <a:spLocks noGrp="1"/>
          </p:cNvSpPr>
          <p:nvPr>
            <p:ph idx="1"/>
          </p:nvPr>
        </p:nvSpPr>
        <p:spPr/>
        <p:txBody>
          <a:bodyPr/>
          <a:lstStyle/>
          <a:p>
            <a:r>
              <a:rPr lang="en-US"/>
              <a:t>Data merge </a:t>
            </a:r>
          </a:p>
          <a:p>
            <a:r>
              <a:rPr lang="en-US"/>
              <a:t>Indirect age and gender standardization</a:t>
            </a:r>
          </a:p>
          <a:p>
            <a:r>
              <a:rPr lang="en-US"/>
              <a:t>Cause of death catalog (per Baggett, </a:t>
            </a:r>
            <a:r>
              <a:rPr lang="en-US" err="1"/>
              <a:t>Stenius-Ayoade</a:t>
            </a:r>
            <a:r>
              <a:rPr lang="en-US"/>
              <a:t>) </a:t>
            </a:r>
          </a:p>
          <a:p>
            <a:r>
              <a:rPr lang="en-US"/>
              <a:t>Mortality rates, rate ratios</a:t>
            </a:r>
          </a:p>
        </p:txBody>
      </p:sp>
      <p:sp>
        <p:nvSpPr>
          <p:cNvPr id="4" name="Title 1">
            <a:extLst>
              <a:ext uri="{FF2B5EF4-FFF2-40B4-BE49-F238E27FC236}">
                <a16:creationId xmlns:a16="http://schemas.microsoft.com/office/drawing/2014/main" id="{CDEC3783-FE09-19C8-D0E6-58DB4DE1251F}"/>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FC000"/>
                </a:solidFill>
                <a:effectLst/>
                <a:uLnTx/>
                <a:uFillTx/>
                <a:latin typeface="Georgia" panose="02040502050405020303"/>
                <a:ea typeface="+mj-ea"/>
                <a:cs typeface="+mj-cs"/>
              </a:rPr>
              <a:t>Methods</a:t>
            </a:r>
          </a:p>
        </p:txBody>
      </p:sp>
    </p:spTree>
    <p:extLst>
      <p:ext uri="{BB962C8B-B14F-4D97-AF65-F5344CB8AC3E}">
        <p14:creationId xmlns:p14="http://schemas.microsoft.com/office/powerpoint/2010/main" val="500903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30DFD-5620-DB91-C9FD-B61AA0D50275}"/>
              </a:ext>
            </a:extLst>
          </p:cNvPr>
          <p:cNvSpPr>
            <a:spLocks noGrp="1"/>
          </p:cNvSpPr>
          <p:nvPr>
            <p:ph type="title"/>
          </p:nvPr>
        </p:nvSpPr>
        <p:spPr/>
        <p:txBody>
          <a:bodyPr/>
          <a:lstStyle/>
          <a:p>
            <a:r>
              <a:rPr lang="en-US">
                <a:solidFill>
                  <a:schemeClr val="accent4"/>
                </a:solidFill>
              </a:rPr>
              <a:t>Data</a:t>
            </a:r>
          </a:p>
        </p:txBody>
      </p:sp>
      <p:pic>
        <p:nvPicPr>
          <p:cNvPr id="5" name="Content Placeholder 4" descr="Gravestone with solid fill">
            <a:extLst>
              <a:ext uri="{FF2B5EF4-FFF2-40B4-BE49-F238E27FC236}">
                <a16:creationId xmlns:a16="http://schemas.microsoft.com/office/drawing/2014/main" id="{6CF963F5-9281-4184-7544-C7625543ECB1}"/>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327047" y="1997177"/>
            <a:ext cx="2863645" cy="2863645"/>
          </a:xfrm>
        </p:spPr>
      </p:pic>
      <p:pic>
        <p:nvPicPr>
          <p:cNvPr id="7" name="Graphic 6" descr="Home with solid fill">
            <a:extLst>
              <a:ext uri="{FF2B5EF4-FFF2-40B4-BE49-F238E27FC236}">
                <a16:creationId xmlns:a16="http://schemas.microsoft.com/office/drawing/2014/main" id="{F26E31EA-1AE5-E2F2-5332-9378458A9C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45751" y="2121923"/>
            <a:ext cx="2614152" cy="2614152"/>
          </a:xfrm>
          <a:prstGeom prst="rect">
            <a:avLst/>
          </a:prstGeom>
        </p:spPr>
      </p:pic>
      <p:sp>
        <p:nvSpPr>
          <p:cNvPr id="8" name="TextBox 7">
            <a:extLst>
              <a:ext uri="{FF2B5EF4-FFF2-40B4-BE49-F238E27FC236}">
                <a16:creationId xmlns:a16="http://schemas.microsoft.com/office/drawing/2014/main" id="{B353EBA0-1A2E-E31A-1FB5-3A425AA2D9D7}"/>
              </a:ext>
            </a:extLst>
          </p:cNvPr>
          <p:cNvSpPr txBox="1"/>
          <p:nvPr/>
        </p:nvSpPr>
        <p:spPr>
          <a:xfrm>
            <a:off x="172188" y="4611329"/>
            <a:ext cx="317336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Georgia" panose="02040502050405020303"/>
                <a:ea typeface="+mn-ea"/>
                <a:cs typeface="+mn-cs"/>
              </a:rPr>
              <a:t>Minnesota state death data</a:t>
            </a:r>
          </a:p>
        </p:txBody>
      </p:sp>
      <p:sp>
        <p:nvSpPr>
          <p:cNvPr id="9" name="TextBox 8">
            <a:extLst>
              <a:ext uri="{FF2B5EF4-FFF2-40B4-BE49-F238E27FC236}">
                <a16:creationId xmlns:a16="http://schemas.microsoft.com/office/drawing/2014/main" id="{AE74493D-66E8-39DB-56DC-60BD02C3AC8E}"/>
              </a:ext>
            </a:extLst>
          </p:cNvPr>
          <p:cNvSpPr txBox="1"/>
          <p:nvPr/>
        </p:nvSpPr>
        <p:spPr>
          <a:xfrm>
            <a:off x="4106936" y="4611329"/>
            <a:ext cx="429178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Georgia" panose="02040502050405020303"/>
                <a:ea typeface="+mn-ea"/>
                <a:cs typeface="+mn-cs"/>
              </a:rPr>
              <a:t>Minnesota Homeless Management Information system (HMIS) data</a:t>
            </a:r>
          </a:p>
        </p:txBody>
      </p:sp>
      <p:sp>
        <p:nvSpPr>
          <p:cNvPr id="10" name="TextBox 9">
            <a:extLst>
              <a:ext uri="{FF2B5EF4-FFF2-40B4-BE49-F238E27FC236}">
                <a16:creationId xmlns:a16="http://schemas.microsoft.com/office/drawing/2014/main" id="{623F0113-8C3D-FCD9-923E-D7906A627494}"/>
              </a:ext>
            </a:extLst>
          </p:cNvPr>
          <p:cNvSpPr txBox="1"/>
          <p:nvPr/>
        </p:nvSpPr>
        <p:spPr>
          <a:xfrm>
            <a:off x="2227382" y="2879184"/>
            <a:ext cx="317336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Georgia" panose="02040502050405020303"/>
                <a:ea typeface="+mn-ea"/>
                <a:cs typeface="+mn-cs"/>
              </a:rPr>
              <a:t>+</a:t>
            </a:r>
            <a:endParaRPr kumimoji="0" lang="en-US" sz="2800" b="0" i="0" u="none" strike="noStrike" kern="1200" cap="none" spc="0" normalizeH="0" baseline="0" noProof="0">
              <a:ln>
                <a:noFill/>
              </a:ln>
              <a:solidFill>
                <a:prstClr val="black"/>
              </a:solidFill>
              <a:effectLst/>
              <a:uLnTx/>
              <a:uFillTx/>
              <a:latin typeface="Georgia" panose="02040502050405020303"/>
              <a:ea typeface="+mn-ea"/>
              <a:cs typeface="+mn-cs"/>
            </a:endParaRPr>
          </a:p>
        </p:txBody>
      </p:sp>
      <p:sp>
        <p:nvSpPr>
          <p:cNvPr id="4" name="TextBox 3">
            <a:extLst>
              <a:ext uri="{FF2B5EF4-FFF2-40B4-BE49-F238E27FC236}">
                <a16:creationId xmlns:a16="http://schemas.microsoft.com/office/drawing/2014/main" id="{3EEB7C7F-F584-3CAB-F404-F852CBBA0CC0}"/>
              </a:ext>
            </a:extLst>
          </p:cNvPr>
          <p:cNvSpPr txBox="1"/>
          <p:nvPr/>
        </p:nvSpPr>
        <p:spPr>
          <a:xfrm>
            <a:off x="7104910" y="2880817"/>
            <a:ext cx="317336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Georgia" panose="02040502050405020303"/>
                <a:ea typeface="+mn-ea"/>
                <a:cs typeface="+mn-cs"/>
              </a:rPr>
              <a:t>+</a:t>
            </a:r>
            <a:endParaRPr kumimoji="0" lang="en-US" sz="2800" b="0" i="0" u="none" strike="noStrike" kern="1200" cap="none" spc="0" normalizeH="0" baseline="0" noProof="0">
              <a:ln>
                <a:noFill/>
              </a:ln>
              <a:solidFill>
                <a:prstClr val="black"/>
              </a:solidFill>
              <a:effectLst/>
              <a:uLnTx/>
              <a:uFillTx/>
              <a:latin typeface="Georgia" panose="02040502050405020303"/>
              <a:ea typeface="+mn-ea"/>
              <a:cs typeface="+mn-cs"/>
            </a:endParaRPr>
          </a:p>
        </p:txBody>
      </p:sp>
      <p:sp>
        <p:nvSpPr>
          <p:cNvPr id="6" name="TextBox 5">
            <a:extLst>
              <a:ext uri="{FF2B5EF4-FFF2-40B4-BE49-F238E27FC236}">
                <a16:creationId xmlns:a16="http://schemas.microsoft.com/office/drawing/2014/main" id="{258B08F1-9A13-F06B-278C-80160B11328C}"/>
              </a:ext>
            </a:extLst>
          </p:cNvPr>
          <p:cNvSpPr txBox="1"/>
          <p:nvPr/>
        </p:nvSpPr>
        <p:spPr>
          <a:xfrm>
            <a:off x="8691591" y="4646954"/>
            <a:ext cx="317336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Georgia" panose="02040502050405020303"/>
                <a:ea typeface="+mn-ea"/>
                <a:cs typeface="+mn-cs"/>
              </a:rPr>
              <a:t>Minnesota population data</a:t>
            </a:r>
          </a:p>
        </p:txBody>
      </p:sp>
      <p:pic>
        <p:nvPicPr>
          <p:cNvPr id="11" name="Picture 10">
            <a:extLst>
              <a:ext uri="{FF2B5EF4-FFF2-40B4-BE49-F238E27FC236}">
                <a16:creationId xmlns:a16="http://schemas.microsoft.com/office/drawing/2014/main" id="{17F32084-81E4-858D-A9AC-C5461693250A}"/>
              </a:ext>
            </a:extLst>
          </p:cNvPr>
          <p:cNvPicPr>
            <a:picLocks noChangeAspect="1"/>
          </p:cNvPicPr>
          <p:nvPr/>
        </p:nvPicPr>
        <p:blipFill rotWithShape="1">
          <a:blip r:embed="rId7"/>
          <a:srcRect l="30092" t="22802" r="28439" b="39080"/>
          <a:stretch/>
        </p:blipFill>
        <p:spPr>
          <a:xfrm>
            <a:off x="9405257" y="2121922"/>
            <a:ext cx="2196935" cy="2614153"/>
          </a:xfrm>
          <a:prstGeom prst="rect">
            <a:avLst/>
          </a:prstGeom>
        </p:spPr>
      </p:pic>
    </p:spTree>
    <p:extLst>
      <p:ext uri="{BB962C8B-B14F-4D97-AF65-F5344CB8AC3E}">
        <p14:creationId xmlns:p14="http://schemas.microsoft.com/office/powerpoint/2010/main" val="874014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661D1-A0B2-420B-E99A-7B7D8E2686BE}"/>
              </a:ext>
            </a:extLst>
          </p:cNvPr>
          <p:cNvSpPr>
            <a:spLocks noGrp="1"/>
          </p:cNvSpPr>
          <p:nvPr>
            <p:ph type="title"/>
          </p:nvPr>
        </p:nvSpPr>
        <p:spPr/>
        <p:txBody>
          <a:bodyPr/>
          <a:lstStyle/>
          <a:p>
            <a:r>
              <a:rPr lang="en-US">
                <a:solidFill>
                  <a:schemeClr val="accent4"/>
                </a:solidFill>
              </a:rPr>
              <a:t>Timeframe</a:t>
            </a:r>
          </a:p>
        </p:txBody>
      </p:sp>
      <p:sp>
        <p:nvSpPr>
          <p:cNvPr id="4" name="Left-Right Arrow 3">
            <a:extLst>
              <a:ext uri="{FF2B5EF4-FFF2-40B4-BE49-F238E27FC236}">
                <a16:creationId xmlns:a16="http://schemas.microsoft.com/office/drawing/2014/main" id="{642651D4-8B5E-F9D6-6A25-4B39B57EBBF5}"/>
              </a:ext>
            </a:extLst>
          </p:cNvPr>
          <p:cNvSpPr/>
          <p:nvPr/>
        </p:nvSpPr>
        <p:spPr>
          <a:xfrm>
            <a:off x="838200" y="3052917"/>
            <a:ext cx="10515600" cy="1795530"/>
          </a:xfrm>
          <a:prstGeom prst="leftRightArrow">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Georgia" panose="02040502050405020303"/>
                <a:ea typeface="+mn-ea"/>
                <a:cs typeface="+mn-cs"/>
              </a:rPr>
              <a:t>2017          2018          2019           2020         2021</a:t>
            </a:r>
          </a:p>
        </p:txBody>
      </p:sp>
    </p:spTree>
    <p:extLst>
      <p:ext uri="{BB962C8B-B14F-4D97-AF65-F5344CB8AC3E}">
        <p14:creationId xmlns:p14="http://schemas.microsoft.com/office/powerpoint/2010/main" val="4221857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B8C89-50A6-21F1-01A5-11DCA9D5468F}"/>
              </a:ext>
            </a:extLst>
          </p:cNvPr>
          <p:cNvSpPr>
            <a:spLocks noGrp="1"/>
          </p:cNvSpPr>
          <p:nvPr>
            <p:ph type="title"/>
          </p:nvPr>
        </p:nvSpPr>
        <p:spPr>
          <a:xfrm>
            <a:off x="978808" y="-1245733"/>
            <a:ext cx="10515600" cy="2852737"/>
          </a:xfrm>
        </p:spPr>
        <p:txBody>
          <a:bodyPr/>
          <a:lstStyle/>
          <a:p>
            <a:r>
              <a:rPr lang="en-US">
                <a:solidFill>
                  <a:schemeClr val="accent4"/>
                </a:solidFill>
              </a:rPr>
              <a:t>Results</a:t>
            </a:r>
          </a:p>
        </p:txBody>
      </p:sp>
      <p:graphicFrame>
        <p:nvGraphicFramePr>
          <p:cNvPr id="6" name="Table 5">
            <a:extLst>
              <a:ext uri="{FF2B5EF4-FFF2-40B4-BE49-F238E27FC236}">
                <a16:creationId xmlns:a16="http://schemas.microsoft.com/office/drawing/2014/main" id="{D57657B1-279C-96ED-E7C2-AF17976E0BDB}"/>
              </a:ext>
            </a:extLst>
          </p:cNvPr>
          <p:cNvGraphicFramePr>
            <a:graphicFrameLocks noGrp="1"/>
          </p:cNvGraphicFramePr>
          <p:nvPr/>
        </p:nvGraphicFramePr>
        <p:xfrm>
          <a:off x="1354447" y="2596683"/>
          <a:ext cx="9483106" cy="1664634"/>
        </p:xfrm>
        <a:graphic>
          <a:graphicData uri="http://schemas.openxmlformats.org/drawingml/2006/table">
            <a:tbl>
              <a:tblPr firstRow="1" firstCol="1" bandRow="1"/>
              <a:tblGrid>
                <a:gridCol w="5229342">
                  <a:extLst>
                    <a:ext uri="{9D8B030D-6E8A-4147-A177-3AD203B41FA5}">
                      <a16:colId xmlns:a16="http://schemas.microsoft.com/office/drawing/2014/main" val="4277307697"/>
                    </a:ext>
                  </a:extLst>
                </a:gridCol>
                <a:gridCol w="1883290">
                  <a:extLst>
                    <a:ext uri="{9D8B030D-6E8A-4147-A177-3AD203B41FA5}">
                      <a16:colId xmlns:a16="http://schemas.microsoft.com/office/drawing/2014/main" val="3668462243"/>
                    </a:ext>
                  </a:extLst>
                </a:gridCol>
                <a:gridCol w="2370474">
                  <a:extLst>
                    <a:ext uri="{9D8B030D-6E8A-4147-A177-3AD203B41FA5}">
                      <a16:colId xmlns:a16="http://schemas.microsoft.com/office/drawing/2014/main" val="2670784311"/>
                    </a:ext>
                  </a:extLst>
                </a:gridCol>
              </a:tblGrid>
              <a:tr h="554878">
                <a:tc>
                  <a:txBody>
                    <a:bodyPr/>
                    <a:lstStyle/>
                    <a:p>
                      <a:pPr marL="0" marR="0">
                        <a:lnSpc>
                          <a:spcPct val="107000"/>
                        </a:lnSpc>
                        <a:spcBef>
                          <a:spcPts val="0"/>
                        </a:spcBef>
                        <a:spcAft>
                          <a:spcPts val="0"/>
                        </a:spcAft>
                      </a:pPr>
                      <a:r>
                        <a:rPr lang="en-US"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PEH (n)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6627861"/>
                  </a:ext>
                </a:extLst>
              </a:tr>
              <a:tr h="554878">
                <a:tc>
                  <a:txBody>
                    <a:bodyPr/>
                    <a:lstStyle/>
                    <a:p>
                      <a:pPr marL="0" marR="0">
                        <a:lnSpc>
                          <a:spcPct val="107000"/>
                        </a:lnSpc>
                        <a:spcBef>
                          <a:spcPts val="0"/>
                        </a:spcBef>
                        <a:spcAft>
                          <a:spcPts val="0"/>
                        </a:spcAft>
                      </a:pPr>
                      <a:r>
                        <a:rPr lang="en-US" sz="2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 unique people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93,923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5,556,359</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8556337"/>
                  </a:ext>
                </a:extLst>
              </a:tr>
              <a:tr h="554878">
                <a:tc>
                  <a:txBody>
                    <a:bodyPr/>
                    <a:lstStyle/>
                    <a:p>
                      <a:pPr marL="0" marR="0">
                        <a:lnSpc>
                          <a:spcPct val="107000"/>
                        </a:lnSpc>
                        <a:spcBef>
                          <a:spcPts val="0"/>
                        </a:spcBef>
                        <a:spcAft>
                          <a:spcPts val="0"/>
                        </a:spcAft>
                      </a:pPr>
                      <a:r>
                        <a:rPr lang="en-US" sz="2800" b="1">
                          <a:effectLst/>
                          <a:latin typeface="Calibri" panose="020F0502020204030204" pitchFamily="34" charset="0"/>
                          <a:ea typeface="Calibri" panose="020F0502020204030204" pitchFamily="34" charset="0"/>
                          <a:cs typeface="Times New Roman" panose="02020603050405020304" pitchFamily="18" charset="0"/>
                        </a:rPr>
                        <a:t>Total unique deaths (2017-2021)</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1,996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237,859</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8269334"/>
                  </a:ext>
                </a:extLst>
              </a:tr>
            </a:tbl>
          </a:graphicData>
        </a:graphic>
      </p:graphicFrame>
      <p:cxnSp>
        <p:nvCxnSpPr>
          <p:cNvPr id="5" name="Straight Connector 4">
            <a:extLst>
              <a:ext uri="{FF2B5EF4-FFF2-40B4-BE49-F238E27FC236}">
                <a16:creationId xmlns:a16="http://schemas.microsoft.com/office/drawing/2014/main" id="{FCBCED01-BABE-9AC8-6BB4-B1EA12AF9AEF}"/>
              </a:ext>
            </a:extLst>
          </p:cNvPr>
          <p:cNvCxnSpPr/>
          <p:nvPr/>
        </p:nvCxnSpPr>
        <p:spPr>
          <a:xfrm>
            <a:off x="1354447" y="2596683"/>
            <a:ext cx="9483106"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1564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190D55C-E2D8-DEEB-42FD-5CBB5C9EF338}"/>
              </a:ext>
            </a:extLst>
          </p:cNvPr>
          <p:cNvSpPr>
            <a:spLocks noGrp="1"/>
          </p:cNvSpPr>
          <p:nvPr>
            <p:ph type="sldNum" sz="quarter" idx="4294967295"/>
          </p:nvPr>
        </p:nvSpPr>
        <p:spPr>
          <a:xfrm>
            <a:off x="9891132" y="6356350"/>
            <a:ext cx="146266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15" name="Content Placeholder 14" descr="Chart, histogram&#10;&#10;Description automatically generated">
            <a:extLst>
              <a:ext uri="{FF2B5EF4-FFF2-40B4-BE49-F238E27FC236}">
                <a16:creationId xmlns:a16="http://schemas.microsoft.com/office/drawing/2014/main" id="{8399EA6A-E6B1-83EE-F7D6-2D292DC6F2F2}"/>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715027" y="1596896"/>
            <a:ext cx="8091427" cy="4864961"/>
          </a:xfrm>
        </p:spPr>
      </p:pic>
      <p:sp>
        <p:nvSpPr>
          <p:cNvPr id="19" name="Title 1">
            <a:extLst>
              <a:ext uri="{FF2B5EF4-FFF2-40B4-BE49-F238E27FC236}">
                <a16:creationId xmlns:a16="http://schemas.microsoft.com/office/drawing/2014/main" id="{4FA47718-0F06-1AB5-C828-A8120A3B1747}"/>
              </a:ext>
            </a:extLst>
          </p:cNvPr>
          <p:cNvSpPr>
            <a:spLocks noGrp="1"/>
          </p:cNvSpPr>
          <p:nvPr>
            <p:ph type="title"/>
          </p:nvPr>
        </p:nvSpPr>
        <p:spPr>
          <a:xfrm>
            <a:off x="838200" y="121253"/>
            <a:ext cx="10515600" cy="1216025"/>
          </a:xfrm>
        </p:spPr>
        <p:txBody>
          <a:bodyPr>
            <a:noAutofit/>
          </a:bodyPr>
          <a:lstStyle/>
          <a:p>
            <a:pPr marL="0" marR="0" algn="l">
              <a:lnSpc>
                <a:spcPct val="107000"/>
              </a:lnSpc>
              <a:spcBef>
                <a:spcPts val="0"/>
              </a:spcBef>
              <a:spcAft>
                <a:spcPts val="400"/>
              </a:spcAft>
            </a:pPr>
            <a:r>
              <a:rPr lang="en-US" sz="2400" dirty="0">
                <a:solidFill>
                  <a:schemeClr val="bg1">
                    <a:lumMod val="50000"/>
                  </a:schemeClr>
                </a:solidFill>
                <a:effectLst/>
                <a:latin typeface="Franklin Gothic Medium Cond" panose="020B0606030402020204" pitchFamily="34" charset="0"/>
                <a:ea typeface="Calibri" panose="020F0502020204030204" pitchFamily="34" charset="0"/>
                <a:cs typeface="Times New Roman" panose="02020603050405020304" pitchFamily="18" charset="0"/>
              </a:rPr>
              <a:t>Higher proportions of </a:t>
            </a:r>
            <a:r>
              <a:rPr lang="en-US" sz="2400" dirty="0">
                <a:solidFill>
                  <a:srgbClr val="609D37"/>
                </a:solidFill>
                <a:effectLst/>
                <a:latin typeface="Franklin Gothic Medium Cond" panose="020B0606030402020204" pitchFamily="34" charset="0"/>
                <a:ea typeface="Calibri" panose="020F0502020204030204" pitchFamily="34" charset="0"/>
                <a:cs typeface="Times New Roman" panose="02020603050405020304" pitchFamily="18" charset="0"/>
              </a:rPr>
              <a:t>Black</a:t>
            </a:r>
            <a:r>
              <a:rPr lang="en-US" sz="2400" dirty="0">
                <a:solidFill>
                  <a:srgbClr val="595959"/>
                </a:solidFill>
                <a:effectLst/>
                <a:latin typeface="Franklin Gothic Medium Cond" panose="020B0606030402020204" pitchFamily="34" charset="0"/>
                <a:ea typeface="Calibri" panose="020F0502020204030204" pitchFamily="34" charset="0"/>
                <a:cs typeface="Times New Roman" panose="02020603050405020304" pitchFamily="18" charset="0"/>
              </a:rPr>
              <a:t>, </a:t>
            </a:r>
            <a:r>
              <a:rPr lang="en-US" sz="2400" dirty="0">
                <a:solidFill>
                  <a:schemeClr val="accent6"/>
                </a:solidFill>
                <a:effectLst/>
                <a:latin typeface="Franklin Gothic Medium Cond" panose="020B0606030402020204" pitchFamily="34" charset="0"/>
                <a:ea typeface="Calibri" panose="020F0502020204030204" pitchFamily="34" charset="0"/>
                <a:cs typeface="Times New Roman" panose="02020603050405020304" pitchFamily="18" charset="0"/>
              </a:rPr>
              <a:t>Hispanic</a:t>
            </a:r>
            <a:r>
              <a:rPr lang="en-US" sz="2400" dirty="0">
                <a:solidFill>
                  <a:srgbClr val="595959"/>
                </a:solidFill>
                <a:effectLst/>
                <a:latin typeface="Franklin Gothic Medium Cond" panose="020B0606030402020204" pitchFamily="34" charset="0"/>
                <a:ea typeface="Calibri" panose="020F0502020204030204" pitchFamily="34" charset="0"/>
                <a:cs typeface="Times New Roman" panose="02020603050405020304" pitchFamily="18" charset="0"/>
              </a:rPr>
              <a:t>, </a:t>
            </a:r>
            <a:r>
              <a:rPr lang="en-US" sz="2400" dirty="0" err="1">
                <a:solidFill>
                  <a:srgbClr val="33A4FF"/>
                </a:solidFill>
                <a:effectLst/>
                <a:latin typeface="Franklin Gothic Medium Cond" panose="020B0606030402020204" pitchFamily="34" charset="0"/>
                <a:ea typeface="Calibri" panose="020F0502020204030204" pitchFamily="34" charset="0"/>
                <a:cs typeface="Times New Roman" panose="02020603050405020304" pitchFamily="18" charset="0"/>
              </a:rPr>
              <a:t>Multirace</a:t>
            </a:r>
            <a:r>
              <a:rPr lang="en-US" sz="2400" dirty="0">
                <a:solidFill>
                  <a:srgbClr val="595959"/>
                </a:solidFill>
                <a:effectLst/>
                <a:latin typeface="Franklin Gothic Medium Cond" panose="020B0606030402020204" pitchFamily="34" charset="0"/>
                <a:ea typeface="Calibri" panose="020F0502020204030204" pitchFamily="34" charset="0"/>
                <a:cs typeface="Times New Roman" panose="02020603050405020304" pitchFamily="18" charset="0"/>
              </a:rPr>
              <a:t>, </a:t>
            </a:r>
            <a:r>
              <a:rPr lang="en-US" sz="2400" dirty="0">
                <a:solidFill>
                  <a:schemeClr val="bg1">
                    <a:lumMod val="50000"/>
                  </a:schemeClr>
                </a:solidFill>
                <a:effectLst/>
                <a:latin typeface="Franklin Gothic Medium Cond" panose="020B0606030402020204" pitchFamily="34" charset="0"/>
                <a:ea typeface="Calibri" panose="020F0502020204030204" pitchFamily="34" charset="0"/>
                <a:cs typeface="Times New Roman" panose="02020603050405020304" pitchFamily="18" charset="0"/>
              </a:rPr>
              <a:t>and</a:t>
            </a:r>
            <a:r>
              <a:rPr lang="en-US" sz="2400" dirty="0">
                <a:solidFill>
                  <a:srgbClr val="595959"/>
                </a:solidFill>
                <a:effectLst/>
                <a:latin typeface="Franklin Gothic Medium Cond" panose="020B0606030402020204" pitchFamily="34" charset="0"/>
                <a:ea typeface="Calibri" panose="020F0502020204030204" pitchFamily="34" charset="0"/>
                <a:cs typeface="Times New Roman" panose="02020603050405020304" pitchFamily="18" charset="0"/>
              </a:rPr>
              <a:t> </a:t>
            </a:r>
            <a:r>
              <a:rPr lang="en-US" sz="2400" dirty="0">
                <a:solidFill>
                  <a:srgbClr val="0071CB"/>
                </a:solidFill>
                <a:effectLst/>
                <a:latin typeface="Franklin Gothic Medium Cond" panose="020B0606030402020204" pitchFamily="34" charset="0"/>
                <a:ea typeface="Calibri" panose="020F0502020204030204" pitchFamily="34" charset="0"/>
                <a:cs typeface="Times New Roman" panose="02020603050405020304" pitchFamily="18" charset="0"/>
              </a:rPr>
              <a:t>American Indian </a:t>
            </a:r>
            <a:r>
              <a:rPr lang="en-US" sz="2400" dirty="0">
                <a:solidFill>
                  <a:schemeClr val="bg1">
                    <a:lumMod val="50000"/>
                  </a:schemeClr>
                </a:solidFill>
                <a:effectLst/>
                <a:latin typeface="Franklin Gothic Medium Cond" panose="020B0606030402020204" pitchFamily="34" charset="0"/>
                <a:ea typeface="Calibri" panose="020F0502020204030204" pitchFamily="34" charset="0"/>
                <a:cs typeface="Times New Roman" panose="02020603050405020304" pitchFamily="18" charset="0"/>
              </a:rPr>
              <a:t>Minnesotans</a:t>
            </a:r>
            <a:r>
              <a:rPr lang="en-US" sz="2400" dirty="0">
                <a:solidFill>
                  <a:srgbClr val="595959"/>
                </a:solidFill>
                <a:effectLst/>
                <a:latin typeface="Franklin Gothic Medium Cond" panose="020B0606030402020204" pitchFamily="34" charset="0"/>
                <a:ea typeface="Calibri" panose="020F0502020204030204" pitchFamily="34" charset="0"/>
                <a:cs typeface="Times New Roman" panose="02020603050405020304" pitchFamily="18" charset="0"/>
              </a:rPr>
              <a:t> </a:t>
            </a:r>
            <a:r>
              <a:rPr lang="en-US" sz="2400" dirty="0">
                <a:solidFill>
                  <a:schemeClr val="bg1">
                    <a:lumMod val="50000"/>
                  </a:schemeClr>
                </a:solidFill>
                <a:effectLst/>
                <a:latin typeface="Franklin Gothic Medium Cond" panose="020B0606030402020204" pitchFamily="34" charset="0"/>
                <a:ea typeface="Calibri" panose="020F0502020204030204" pitchFamily="34" charset="0"/>
                <a:cs typeface="Times New Roman" panose="02020603050405020304" pitchFamily="18" charset="0"/>
              </a:rPr>
              <a:t>experience homelessness than other races. </a:t>
            </a:r>
            <a:br>
              <a:rPr lang="en-US" sz="2400" dirty="0">
                <a:solidFill>
                  <a:schemeClr val="bg1">
                    <a:lumMod val="50000"/>
                  </a:schemeClr>
                </a:solidFill>
                <a:effectLst/>
                <a:latin typeface="Franklin Gothic Medium Cond" panose="020B0606030402020204" pitchFamily="34" charset="0"/>
                <a:ea typeface="Calibri" panose="020F0502020204030204" pitchFamily="34" charset="0"/>
                <a:cs typeface="Times New Roman" panose="02020603050405020304" pitchFamily="18" charset="0"/>
              </a:rPr>
            </a:br>
            <a:r>
              <a:rPr lang="en-US" sz="2200" dirty="0">
                <a:solidFill>
                  <a:schemeClr val="bg1">
                    <a:lumMod val="50000"/>
                  </a:schemeClr>
                </a:solidFill>
                <a:effectLst/>
                <a:latin typeface="Arial Nova Cond Light" panose="020B0306020202020204" pitchFamily="34" charset="0"/>
                <a:ea typeface="Calibri" panose="020F0502020204030204" pitchFamily="34" charset="0"/>
                <a:cs typeface="Times New Roman" panose="02020603050405020304" pitchFamily="18" charset="0"/>
              </a:rPr>
              <a:t>If there were no disparities by race or ethnicity, the lines would be parallel.</a:t>
            </a:r>
            <a:endParaRPr lang="en-US" sz="2200" dirty="0"/>
          </a:p>
        </p:txBody>
      </p:sp>
    </p:spTree>
    <p:extLst>
      <p:ext uri="{BB962C8B-B14F-4D97-AF65-F5344CB8AC3E}">
        <p14:creationId xmlns:p14="http://schemas.microsoft.com/office/powerpoint/2010/main" val="3158195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9283-DD4D-90FF-E8E4-727E940AA604}"/>
              </a:ext>
            </a:extLst>
          </p:cNvPr>
          <p:cNvSpPr>
            <a:spLocks noGrp="1"/>
          </p:cNvSpPr>
          <p:nvPr>
            <p:ph type="title"/>
          </p:nvPr>
        </p:nvSpPr>
        <p:spPr/>
        <p:txBody>
          <a:bodyPr/>
          <a:lstStyle/>
          <a:p>
            <a:r>
              <a:rPr lang="en-US">
                <a:solidFill>
                  <a:schemeClr val="accent4"/>
                </a:solidFill>
              </a:rPr>
              <a:t>Data conclusion - 1 </a:t>
            </a:r>
          </a:p>
        </p:txBody>
      </p:sp>
      <p:sp>
        <p:nvSpPr>
          <p:cNvPr id="3" name="Content Placeholder 2">
            <a:extLst>
              <a:ext uri="{FF2B5EF4-FFF2-40B4-BE49-F238E27FC236}">
                <a16:creationId xmlns:a16="http://schemas.microsoft.com/office/drawing/2014/main" id="{230536E5-BBD1-EFF7-407E-50559CA5C2F6}"/>
              </a:ext>
            </a:extLst>
          </p:cNvPr>
          <p:cNvSpPr>
            <a:spLocks noGrp="1"/>
          </p:cNvSpPr>
          <p:nvPr>
            <p:ph idx="1"/>
          </p:nvPr>
        </p:nvSpPr>
        <p:spPr>
          <a:xfrm>
            <a:off x="838200" y="1825625"/>
            <a:ext cx="10515600" cy="4667250"/>
          </a:xfrm>
        </p:spPr>
        <p:txBody>
          <a:bodyPr>
            <a:normAutofit/>
          </a:bodyPr>
          <a:lstStyle/>
          <a:p>
            <a:pPr marL="514350" indent="-514350">
              <a:buFont typeface="+mj-lt"/>
              <a:buAutoNum type="arabicPeriod"/>
            </a:pPr>
            <a:endParaRPr lang="en-US"/>
          </a:p>
          <a:p>
            <a:pPr marL="514350" indent="-514350">
              <a:buFont typeface="+mj-lt"/>
              <a:buAutoNum type="arabicPeriod"/>
            </a:pPr>
            <a:endParaRPr lang="en-US"/>
          </a:p>
          <a:p>
            <a:pPr marL="514350" indent="-514350">
              <a:buFont typeface="+mj-lt"/>
              <a:buAutoNum type="arabicPeriod"/>
            </a:pPr>
            <a:r>
              <a:rPr lang="en-US"/>
              <a:t>The rate of death is three times higher for people who experience homelessness (PEH) in MN compared with the general population.</a:t>
            </a:r>
          </a:p>
          <a:p>
            <a:pPr marL="971550" lvl="1" indent="-514350">
              <a:buFont typeface="+mj-lt"/>
              <a:buAutoNum type="alphaLcPeriod"/>
            </a:pPr>
            <a:r>
              <a:rPr lang="en-US"/>
              <a:t>20 yr. old PEH in Minnesota have the same rate of death as 50 yr. olds in the general population. </a:t>
            </a:r>
            <a:endParaRPr lang="en-US" sz="1400"/>
          </a:p>
          <a:p>
            <a:pPr marL="0" indent="0">
              <a:buNone/>
            </a:pPr>
            <a:endParaRPr lang="en-US"/>
          </a:p>
        </p:txBody>
      </p:sp>
    </p:spTree>
    <p:extLst>
      <p:ext uri="{BB962C8B-B14F-4D97-AF65-F5344CB8AC3E}">
        <p14:creationId xmlns:p14="http://schemas.microsoft.com/office/powerpoint/2010/main" val="2366020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7B1F6-95CB-B9A0-1C21-CFD94222A354}"/>
              </a:ext>
            </a:extLst>
          </p:cNvPr>
          <p:cNvSpPr>
            <a:spLocks noGrp="1"/>
          </p:cNvSpPr>
          <p:nvPr>
            <p:ph type="title"/>
          </p:nvPr>
        </p:nvSpPr>
        <p:spPr/>
        <p:txBody>
          <a:bodyPr/>
          <a:lstStyle/>
          <a:p>
            <a:r>
              <a:rPr lang="en-US">
                <a:solidFill>
                  <a:schemeClr val="accent4"/>
                </a:solidFill>
              </a:rPr>
              <a:t>Unadjusted mortality rates</a:t>
            </a:r>
          </a:p>
        </p:txBody>
      </p:sp>
      <p:graphicFrame>
        <p:nvGraphicFramePr>
          <p:cNvPr id="7" name="Table 6">
            <a:extLst>
              <a:ext uri="{FF2B5EF4-FFF2-40B4-BE49-F238E27FC236}">
                <a16:creationId xmlns:a16="http://schemas.microsoft.com/office/drawing/2014/main" id="{41AE89FC-5FC8-BCC8-825C-6EAB539E4F0A}"/>
              </a:ext>
            </a:extLst>
          </p:cNvPr>
          <p:cNvGraphicFramePr>
            <a:graphicFrameLocks noGrp="1"/>
          </p:cNvGraphicFramePr>
          <p:nvPr/>
        </p:nvGraphicFramePr>
        <p:xfrm>
          <a:off x="2702548" y="1867930"/>
          <a:ext cx="6786903" cy="4114165"/>
        </p:xfrm>
        <a:graphic>
          <a:graphicData uri="http://schemas.openxmlformats.org/drawingml/2006/table">
            <a:tbl>
              <a:tblPr firstRow="1" firstCol="1" bandRow="1"/>
              <a:tblGrid>
                <a:gridCol w="2581770">
                  <a:extLst>
                    <a:ext uri="{9D8B030D-6E8A-4147-A177-3AD203B41FA5}">
                      <a16:colId xmlns:a16="http://schemas.microsoft.com/office/drawing/2014/main" val="1514695601"/>
                    </a:ext>
                  </a:extLst>
                </a:gridCol>
                <a:gridCol w="2085810">
                  <a:extLst>
                    <a:ext uri="{9D8B030D-6E8A-4147-A177-3AD203B41FA5}">
                      <a16:colId xmlns:a16="http://schemas.microsoft.com/office/drawing/2014/main" val="549860188"/>
                    </a:ext>
                  </a:extLst>
                </a:gridCol>
                <a:gridCol w="2119323">
                  <a:extLst>
                    <a:ext uri="{9D8B030D-6E8A-4147-A177-3AD203B41FA5}">
                      <a16:colId xmlns:a16="http://schemas.microsoft.com/office/drawing/2014/main" val="671225209"/>
                    </a:ext>
                  </a:extLst>
                </a:gridCol>
              </a:tblGrid>
              <a:tr h="205105">
                <a:tc gridSpan="3">
                  <a:txBody>
                    <a:bodyPr/>
                    <a:lstStyle/>
                    <a:p>
                      <a:pPr marL="0" marR="0" algn="ctr">
                        <a:lnSpc>
                          <a:spcPct val="107000"/>
                        </a:lnSpc>
                        <a:spcBef>
                          <a:spcPts val="0"/>
                        </a:spcBef>
                        <a:spcAft>
                          <a:spcPts val="0"/>
                        </a:spcAft>
                      </a:pPr>
                      <a:r>
                        <a:rPr lang="en-US" sz="2400" b="1">
                          <a:solidFill>
                            <a:srgbClr val="000000"/>
                          </a:solidFill>
                          <a:effectLst/>
                          <a:latin typeface="Calibri" panose="020F0502020204030204" pitchFamily="34" charset="0"/>
                          <a:cs typeface="Calibri" panose="020F0502020204030204" pitchFamily="34" charset="0"/>
                        </a:rPr>
                        <a:t>Unadjusted mortality rate per 100,000 person years</a:t>
                      </a:r>
                      <a:endParaRPr lang="en-US" sz="2400" b="1">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Mortality rate per 100,000 person years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501370814"/>
                  </a:ext>
                </a:extLst>
              </a:tr>
              <a:tr h="182880">
                <a:tc>
                  <a:txBody>
                    <a:bodyPr/>
                    <a:lstStyle/>
                    <a:p>
                      <a:pPr marL="0" marR="0" algn="l">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PEH</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6878442"/>
                  </a:ext>
                </a:extLst>
              </a:tr>
              <a:tr h="182880">
                <a:tc>
                  <a:txBody>
                    <a:bodyPr/>
                    <a:lstStyle/>
                    <a:p>
                      <a:pPr marL="0" marR="0" algn="l">
                        <a:lnSpc>
                          <a:spcPct val="107000"/>
                        </a:lnSpc>
                        <a:spcBef>
                          <a:spcPts val="0"/>
                        </a:spcBef>
                        <a:spcAft>
                          <a:spcPts val="0"/>
                        </a:spcAft>
                      </a:pP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Age, </a:t>
                      </a: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entry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5725906"/>
                  </a:ext>
                </a:extLst>
              </a:tr>
              <a:tr h="182880">
                <a:tc>
                  <a:txBody>
                    <a:bodyPr/>
                    <a:lstStyle/>
                    <a:p>
                      <a:pPr marL="0" marR="0" indent="139700" algn="l">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50.4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42.7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4345139"/>
                  </a:ext>
                </a:extLst>
              </a:tr>
              <a:tr h="182880">
                <a:tc>
                  <a:txBody>
                    <a:bodyPr/>
                    <a:lstStyle/>
                    <a:p>
                      <a:pPr marL="0" marR="0" indent="139700" algn="l">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18-24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257.2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73.6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5402710"/>
                  </a:ext>
                </a:extLst>
              </a:tr>
              <a:tr h="182880">
                <a:tc>
                  <a:txBody>
                    <a:bodyPr/>
                    <a:lstStyle/>
                    <a:p>
                      <a:pPr marL="0" marR="0" indent="139700" algn="l">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25-34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477.4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112.0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3694938"/>
                  </a:ext>
                </a:extLst>
              </a:tr>
              <a:tr h="182880">
                <a:tc>
                  <a:txBody>
                    <a:bodyPr/>
                    <a:lstStyle/>
                    <a:p>
                      <a:pPr marL="0" marR="0" indent="139700" algn="l">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35-44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812.9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163.7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9620967"/>
                  </a:ext>
                </a:extLst>
              </a:tr>
              <a:tr h="182880">
                <a:tc>
                  <a:txBody>
                    <a:bodyPr/>
                    <a:lstStyle/>
                    <a:p>
                      <a:pPr marL="0" marR="0" indent="139700" algn="l">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45-54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1284.2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311.9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9999005"/>
                  </a:ext>
                </a:extLst>
              </a:tr>
              <a:tr h="182880">
                <a:tc>
                  <a:txBody>
                    <a:bodyPr/>
                    <a:lstStyle/>
                    <a:p>
                      <a:pPr marL="0" marR="0" indent="139700" algn="l">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55-64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2087.6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727.4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6563678"/>
                  </a:ext>
                </a:extLst>
              </a:tr>
              <a:tr h="182880">
                <a:tc>
                  <a:txBody>
                    <a:bodyPr/>
                    <a:lstStyle/>
                    <a:p>
                      <a:pPr marL="0" marR="0" indent="139700" algn="l">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65-74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3190.0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1725.4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8659613"/>
                  </a:ext>
                </a:extLst>
              </a:tr>
              <a:tr h="182880">
                <a:tc>
                  <a:txBody>
                    <a:bodyPr/>
                    <a:lstStyle/>
                    <a:p>
                      <a:pPr marL="0" marR="0" indent="139700" algn="l">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4037.3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7836.4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9532840"/>
                  </a:ext>
                </a:extLst>
              </a:tr>
            </a:tbl>
          </a:graphicData>
        </a:graphic>
      </p:graphicFrame>
      <p:sp>
        <p:nvSpPr>
          <p:cNvPr id="8" name="Rectangle 7">
            <a:extLst>
              <a:ext uri="{FF2B5EF4-FFF2-40B4-BE49-F238E27FC236}">
                <a16:creationId xmlns:a16="http://schemas.microsoft.com/office/drawing/2014/main" id="{4FCEFA7D-7B06-7D3E-A787-E0D037F5DCEA}"/>
              </a:ext>
            </a:extLst>
          </p:cNvPr>
          <p:cNvSpPr/>
          <p:nvPr/>
        </p:nvSpPr>
        <p:spPr>
          <a:xfrm>
            <a:off x="5297540" y="3345192"/>
            <a:ext cx="2065161" cy="3873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9" name="Rectangle 8">
            <a:extLst>
              <a:ext uri="{FF2B5EF4-FFF2-40B4-BE49-F238E27FC236}">
                <a16:creationId xmlns:a16="http://schemas.microsoft.com/office/drawing/2014/main" id="{7FF40DB8-4101-C08B-8411-002BD3CC52BB}"/>
              </a:ext>
            </a:extLst>
          </p:cNvPr>
          <p:cNvSpPr/>
          <p:nvPr/>
        </p:nvSpPr>
        <p:spPr>
          <a:xfrm>
            <a:off x="7362701" y="4465264"/>
            <a:ext cx="2126750" cy="3873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Tree>
    <p:extLst>
      <p:ext uri="{BB962C8B-B14F-4D97-AF65-F5344CB8AC3E}">
        <p14:creationId xmlns:p14="http://schemas.microsoft.com/office/powerpoint/2010/main" val="203977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01C47-4F2C-78F5-9D7E-ED80E3A5AE08}"/>
              </a:ext>
            </a:extLst>
          </p:cNvPr>
          <p:cNvSpPr>
            <a:spLocks noGrp="1"/>
          </p:cNvSpPr>
          <p:nvPr>
            <p:ph type="title"/>
          </p:nvPr>
        </p:nvSpPr>
        <p:spPr/>
        <p:txBody>
          <a:bodyPr/>
          <a:lstStyle/>
          <a:p>
            <a:r>
              <a:rPr lang="en-US">
                <a:solidFill>
                  <a:schemeClr val="accent4"/>
                </a:solidFill>
              </a:rPr>
              <a:t>Adjusted mortality rates – Take home 1</a:t>
            </a:r>
          </a:p>
        </p:txBody>
      </p:sp>
      <p:sp>
        <p:nvSpPr>
          <p:cNvPr id="6" name="Content Placeholder 5">
            <a:extLst>
              <a:ext uri="{FF2B5EF4-FFF2-40B4-BE49-F238E27FC236}">
                <a16:creationId xmlns:a16="http://schemas.microsoft.com/office/drawing/2014/main" id="{551947E9-4D67-FE6A-2B42-836AA103510D}"/>
              </a:ext>
            </a:extLst>
          </p:cNvPr>
          <p:cNvSpPr>
            <a:spLocks noGrp="1"/>
          </p:cNvSpPr>
          <p:nvPr>
            <p:ph idx="1"/>
          </p:nvPr>
        </p:nvSpPr>
        <p:spPr/>
        <p:txBody>
          <a:bodyPr/>
          <a:lstStyle/>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r>
              <a:rPr lang="en-US"/>
              <a:t>The rate of death is triple for people who experience homelessness (PEH) in MN than the general population.</a:t>
            </a:r>
          </a:p>
        </p:txBody>
      </p:sp>
      <p:graphicFrame>
        <p:nvGraphicFramePr>
          <p:cNvPr id="5" name="Table 4">
            <a:extLst>
              <a:ext uri="{FF2B5EF4-FFF2-40B4-BE49-F238E27FC236}">
                <a16:creationId xmlns:a16="http://schemas.microsoft.com/office/drawing/2014/main" id="{F5FA67A6-05AF-753A-7CF6-D6F5A4956C8D}"/>
              </a:ext>
            </a:extLst>
          </p:cNvPr>
          <p:cNvGraphicFramePr>
            <a:graphicFrameLocks noGrp="1"/>
          </p:cNvGraphicFramePr>
          <p:nvPr/>
        </p:nvGraphicFramePr>
        <p:xfrm>
          <a:off x="1936663" y="2453361"/>
          <a:ext cx="7266713" cy="1122045"/>
        </p:xfrm>
        <a:graphic>
          <a:graphicData uri="http://schemas.openxmlformats.org/drawingml/2006/table">
            <a:tbl>
              <a:tblPr firstRow="1" firstCol="1" bandRow="1"/>
              <a:tblGrid>
                <a:gridCol w="4287994">
                  <a:extLst>
                    <a:ext uri="{9D8B030D-6E8A-4147-A177-3AD203B41FA5}">
                      <a16:colId xmlns:a16="http://schemas.microsoft.com/office/drawing/2014/main" val="609184348"/>
                    </a:ext>
                  </a:extLst>
                </a:gridCol>
                <a:gridCol w="1448842">
                  <a:extLst>
                    <a:ext uri="{9D8B030D-6E8A-4147-A177-3AD203B41FA5}">
                      <a16:colId xmlns:a16="http://schemas.microsoft.com/office/drawing/2014/main" val="777622073"/>
                    </a:ext>
                  </a:extLst>
                </a:gridCol>
                <a:gridCol w="1529877">
                  <a:extLst>
                    <a:ext uri="{9D8B030D-6E8A-4147-A177-3AD203B41FA5}">
                      <a16:colId xmlns:a16="http://schemas.microsoft.com/office/drawing/2014/main" val="2148452727"/>
                    </a:ext>
                  </a:extLst>
                </a:gridCol>
              </a:tblGrid>
              <a:tr h="182880">
                <a:tc gridSpan="3">
                  <a:txBody>
                    <a:bodyPr/>
                    <a:lstStyle/>
                    <a:p>
                      <a:pPr marL="0" marR="0" algn="ctr">
                        <a:lnSpc>
                          <a:spcPct val="107000"/>
                        </a:lnSpc>
                        <a:spcBef>
                          <a:spcPts val="0"/>
                        </a:spcBef>
                        <a:spcAft>
                          <a:spcPts val="0"/>
                        </a:spcAft>
                      </a:pP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Adjusted mortality per 100,000 person years</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817338"/>
                  </a:ext>
                </a:extLst>
              </a:tr>
              <a:tr h="182880">
                <a:tc>
                  <a:txBody>
                    <a:bodyPr/>
                    <a:lstStyle/>
                    <a:p>
                      <a:pPr marL="0" marR="0">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PEH</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5032029"/>
                  </a:ext>
                </a:extLst>
              </a:tr>
              <a:tr h="182880">
                <a:tc>
                  <a:txBody>
                    <a:bodyPr/>
                    <a:lstStyle/>
                    <a:p>
                      <a:pPr marL="0" marR="0">
                        <a:lnSpc>
                          <a:spcPct val="107000"/>
                        </a:lnSpc>
                        <a:spcBef>
                          <a:spcPts val="0"/>
                        </a:spcBef>
                        <a:spcAft>
                          <a:spcPts val="0"/>
                        </a:spcAft>
                      </a:pP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663.1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221.6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080108"/>
                  </a:ext>
                </a:extLst>
              </a:tr>
            </a:tbl>
          </a:graphicData>
        </a:graphic>
      </p:graphicFrame>
      <p:sp>
        <p:nvSpPr>
          <p:cNvPr id="9" name="Curved Down Arrow 8">
            <a:extLst>
              <a:ext uri="{FF2B5EF4-FFF2-40B4-BE49-F238E27FC236}">
                <a16:creationId xmlns:a16="http://schemas.microsoft.com/office/drawing/2014/main" id="{2E2E84B3-9B4D-8E79-9250-5B4FA76C6BB8}"/>
              </a:ext>
            </a:extLst>
          </p:cNvPr>
          <p:cNvSpPr/>
          <p:nvPr/>
        </p:nvSpPr>
        <p:spPr>
          <a:xfrm rot="10800000">
            <a:off x="7031001" y="3575406"/>
            <a:ext cx="1687722" cy="674829"/>
          </a:xfrm>
          <a:prstGeom prst="curved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anose="02040502050405020303"/>
              <a:ea typeface="+mn-ea"/>
              <a:cs typeface="+mn-cs"/>
            </a:endParaRPr>
          </a:p>
        </p:txBody>
      </p:sp>
      <p:graphicFrame>
        <p:nvGraphicFramePr>
          <p:cNvPr id="14" name="Table 13">
            <a:extLst>
              <a:ext uri="{FF2B5EF4-FFF2-40B4-BE49-F238E27FC236}">
                <a16:creationId xmlns:a16="http://schemas.microsoft.com/office/drawing/2014/main" id="{9EA94BE1-7264-B8D2-84F0-A5648048D1BE}"/>
              </a:ext>
            </a:extLst>
          </p:cNvPr>
          <p:cNvGraphicFramePr>
            <a:graphicFrameLocks noGrp="1"/>
          </p:cNvGraphicFramePr>
          <p:nvPr/>
        </p:nvGraphicFramePr>
        <p:xfrm>
          <a:off x="9209310" y="2441486"/>
          <a:ext cx="1430982" cy="1139381"/>
        </p:xfrm>
        <a:graphic>
          <a:graphicData uri="http://schemas.openxmlformats.org/drawingml/2006/table">
            <a:tbl>
              <a:tblPr firstRow="1" firstCol="1" bandRow="1"/>
              <a:tblGrid>
                <a:gridCol w="1430982">
                  <a:extLst>
                    <a:ext uri="{9D8B030D-6E8A-4147-A177-3AD203B41FA5}">
                      <a16:colId xmlns:a16="http://schemas.microsoft.com/office/drawing/2014/main" val="731669515"/>
                    </a:ext>
                  </a:extLst>
                </a:gridCol>
              </a:tblGrid>
              <a:tr h="757389">
                <a:tc>
                  <a:txBody>
                    <a:bodyPr/>
                    <a:lstStyle/>
                    <a:p>
                      <a:pPr marL="0" marR="0" algn="r">
                        <a:lnSpc>
                          <a:spcPct val="107000"/>
                        </a:lnSpc>
                        <a:spcBef>
                          <a:spcPts val="0"/>
                        </a:spcBef>
                        <a:spcAft>
                          <a:spcPts val="0"/>
                        </a:spcAft>
                      </a:pP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Mortality </a:t>
                      </a:r>
                    </a:p>
                    <a:p>
                      <a:pPr marL="0" marR="0" algn="r">
                        <a:lnSpc>
                          <a:spcPct val="107000"/>
                        </a:lnSpc>
                        <a:spcBef>
                          <a:spcPts val="0"/>
                        </a:spcBef>
                        <a:spcAft>
                          <a:spcPts val="0"/>
                        </a:spcAft>
                      </a:pP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ratio</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2912803"/>
                  </a:ext>
                </a:extLst>
              </a:tr>
              <a:tr h="370117">
                <a:tc>
                  <a:txBody>
                    <a:bodyPr/>
                    <a:lstStyle/>
                    <a:p>
                      <a:pPr marL="0" marR="0" algn="r">
                        <a:lnSpc>
                          <a:spcPct val="107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6922250"/>
                  </a:ext>
                </a:extLst>
              </a:tr>
            </a:tbl>
          </a:graphicData>
        </a:graphic>
      </p:graphicFrame>
    </p:spTree>
    <p:extLst>
      <p:ext uri="{BB962C8B-B14F-4D97-AF65-F5344CB8AC3E}">
        <p14:creationId xmlns:p14="http://schemas.microsoft.com/office/powerpoint/2010/main" val="101002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5D11B-F9D7-9681-0456-BA987570DAAE}"/>
              </a:ext>
            </a:extLst>
          </p:cNvPr>
          <p:cNvSpPr>
            <a:spLocks noGrp="1"/>
          </p:cNvSpPr>
          <p:nvPr>
            <p:ph type="title"/>
          </p:nvPr>
        </p:nvSpPr>
        <p:spPr/>
        <p:txBody>
          <a:bodyPr/>
          <a:lstStyle/>
          <a:p>
            <a:r>
              <a:rPr lang="en-US">
                <a:solidFill>
                  <a:schemeClr val="accent4"/>
                </a:solidFill>
              </a:rPr>
              <a:t>Data conclusion - 2</a:t>
            </a:r>
          </a:p>
        </p:txBody>
      </p:sp>
      <p:sp>
        <p:nvSpPr>
          <p:cNvPr id="3" name="Content Placeholder 2">
            <a:extLst>
              <a:ext uri="{FF2B5EF4-FFF2-40B4-BE49-F238E27FC236}">
                <a16:creationId xmlns:a16="http://schemas.microsoft.com/office/drawing/2014/main" id="{9D6A40C2-7255-5ABE-BD1F-59F0F215F94A}"/>
              </a:ext>
            </a:extLst>
          </p:cNvPr>
          <p:cNvSpPr>
            <a:spLocks noGrp="1"/>
          </p:cNvSpPr>
          <p:nvPr>
            <p:ph idx="1"/>
          </p:nvPr>
        </p:nvSpPr>
        <p:spPr/>
        <p:txBody>
          <a:bodyPr/>
          <a:lstStyle/>
          <a:p>
            <a:pPr marL="0" indent="0">
              <a:buNone/>
            </a:pPr>
            <a:endParaRPr lang="en-US"/>
          </a:p>
          <a:p>
            <a:pPr marL="0" indent="0">
              <a:buNone/>
            </a:pPr>
            <a:endParaRPr lang="en-US"/>
          </a:p>
          <a:p>
            <a:pPr marL="0" indent="0">
              <a:buNone/>
            </a:pPr>
            <a:r>
              <a:rPr lang="en-US"/>
              <a:t>2. American Indian PEH have substantially higher rates of death    </a:t>
            </a:r>
          </a:p>
          <a:p>
            <a:pPr marL="0" indent="0">
              <a:buNone/>
            </a:pPr>
            <a:r>
              <a:rPr lang="en-US"/>
              <a:t>   than other PEH and the general MN population.</a:t>
            </a:r>
          </a:p>
          <a:p>
            <a:pPr marL="971550" lvl="1" indent="-514350">
              <a:buFont typeface="+mj-lt"/>
              <a:buAutoNum type="alphaLcPeriod"/>
            </a:pPr>
            <a:r>
              <a:rPr lang="en-US"/>
              <a:t>1.5x higher than PEH overall</a:t>
            </a:r>
          </a:p>
          <a:p>
            <a:pPr marL="971550" lvl="1" indent="-514350">
              <a:buFont typeface="+mj-lt"/>
              <a:buAutoNum type="alphaLcPeriod"/>
            </a:pPr>
            <a:r>
              <a:rPr lang="en-US"/>
              <a:t>5x higher than the general MN population</a:t>
            </a:r>
          </a:p>
          <a:p>
            <a:pPr marL="0" indent="0">
              <a:buNone/>
            </a:pPr>
            <a:endParaRPr lang="en-US"/>
          </a:p>
        </p:txBody>
      </p:sp>
    </p:spTree>
    <p:extLst>
      <p:ext uri="{BB962C8B-B14F-4D97-AF65-F5344CB8AC3E}">
        <p14:creationId xmlns:p14="http://schemas.microsoft.com/office/powerpoint/2010/main" val="3192590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lstStyle/>
          <a:p>
            <a:r>
              <a:rPr lang="en-US" dirty="0"/>
              <a:t>Introductions/Icebreakers</a:t>
            </a:r>
          </a:p>
          <a:p>
            <a:r>
              <a:rPr lang="en-US" dirty="0"/>
              <a:t>Study Background </a:t>
            </a:r>
          </a:p>
          <a:p>
            <a:r>
              <a:rPr lang="en-US" dirty="0"/>
              <a:t>Methodology and Results </a:t>
            </a:r>
          </a:p>
          <a:p>
            <a:r>
              <a:rPr lang="en-US" dirty="0"/>
              <a:t>Community Engagement and Dissemination</a:t>
            </a:r>
          </a:p>
          <a:p>
            <a:r>
              <a:rPr lang="en-US" dirty="0"/>
              <a:t>Follow-up </a:t>
            </a:r>
          </a:p>
        </p:txBody>
      </p:sp>
      <p:sp>
        <p:nvSpPr>
          <p:cNvPr id="4" name="Slide Number Placeholder 3"/>
          <p:cNvSpPr>
            <a:spLocks noGrp="1"/>
          </p:cNvSpPr>
          <p:nvPr>
            <p:ph type="sldNum" sz="quarter" idx="12"/>
          </p:nvPr>
        </p:nvSpPr>
        <p:spPr/>
        <p:txBody>
          <a:bodyPr/>
          <a:lstStyle/>
          <a:p>
            <a:fld id="{48F63A3B-78C7-47BE-AE5E-E10140E04643}" type="slidenum">
              <a:rPr lang="en-US" smtClean="0"/>
              <a:t>2</a:t>
            </a:fld>
            <a:endParaRPr lang="en-US" dirty="0"/>
          </a:p>
        </p:txBody>
      </p:sp>
    </p:spTree>
    <p:extLst>
      <p:ext uri="{BB962C8B-B14F-4D97-AF65-F5344CB8AC3E}">
        <p14:creationId xmlns:p14="http://schemas.microsoft.com/office/powerpoint/2010/main" val="2959324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46A09-1A42-CF88-D5E6-8645613DCCB3}"/>
              </a:ext>
            </a:extLst>
          </p:cNvPr>
          <p:cNvSpPr>
            <a:spLocks noGrp="1"/>
          </p:cNvSpPr>
          <p:nvPr>
            <p:ph type="title"/>
          </p:nvPr>
        </p:nvSpPr>
        <p:spPr/>
        <p:txBody>
          <a:bodyPr/>
          <a:lstStyle/>
          <a:p>
            <a:r>
              <a:rPr lang="en-US" dirty="0">
                <a:solidFill>
                  <a:schemeClr val="accent4"/>
                </a:solidFill>
              </a:rPr>
              <a:t>Adjusted mortality rates</a:t>
            </a:r>
            <a:endParaRPr lang="en-US" dirty="0"/>
          </a:p>
        </p:txBody>
      </p:sp>
      <p:graphicFrame>
        <p:nvGraphicFramePr>
          <p:cNvPr id="5" name="Table 4">
            <a:extLst>
              <a:ext uri="{FF2B5EF4-FFF2-40B4-BE49-F238E27FC236}">
                <a16:creationId xmlns:a16="http://schemas.microsoft.com/office/drawing/2014/main" id="{048C225F-D8A3-6AE7-22B9-2B608E8F3DAA}"/>
              </a:ext>
            </a:extLst>
          </p:cNvPr>
          <p:cNvGraphicFramePr>
            <a:graphicFrameLocks noGrp="1"/>
          </p:cNvGraphicFramePr>
          <p:nvPr/>
        </p:nvGraphicFramePr>
        <p:xfrm>
          <a:off x="2439632" y="3308315"/>
          <a:ext cx="7312736" cy="2618105"/>
        </p:xfrm>
        <a:graphic>
          <a:graphicData uri="http://schemas.openxmlformats.org/drawingml/2006/table">
            <a:tbl>
              <a:tblPr firstRow="1" firstCol="1" bandRow="1"/>
              <a:tblGrid>
                <a:gridCol w="4315151">
                  <a:extLst>
                    <a:ext uri="{9D8B030D-6E8A-4147-A177-3AD203B41FA5}">
                      <a16:colId xmlns:a16="http://schemas.microsoft.com/office/drawing/2014/main" val="1092015275"/>
                    </a:ext>
                  </a:extLst>
                </a:gridCol>
                <a:gridCol w="1491882">
                  <a:extLst>
                    <a:ext uri="{9D8B030D-6E8A-4147-A177-3AD203B41FA5}">
                      <a16:colId xmlns:a16="http://schemas.microsoft.com/office/drawing/2014/main" val="3415999833"/>
                    </a:ext>
                  </a:extLst>
                </a:gridCol>
                <a:gridCol w="1505703">
                  <a:extLst>
                    <a:ext uri="{9D8B030D-6E8A-4147-A177-3AD203B41FA5}">
                      <a16:colId xmlns:a16="http://schemas.microsoft.com/office/drawing/2014/main" val="1582155753"/>
                    </a:ext>
                  </a:extLst>
                </a:gridCol>
              </a:tblGrid>
              <a:tr h="182880">
                <a:tc>
                  <a:txBody>
                    <a:bodyPr/>
                    <a:lstStyle/>
                    <a:p>
                      <a:pPr marL="0" marR="0">
                        <a:lnSpc>
                          <a:spcPct val="107000"/>
                        </a:lnSpc>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Race/ethnicity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8269750"/>
                  </a:ext>
                </a:extLst>
              </a:tr>
              <a:tr h="182880">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American Indian or AK native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1042.2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741.7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6262388"/>
                  </a:ext>
                </a:extLst>
              </a:tr>
              <a:tr h="182880">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Black or African American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550.6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378.2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316532"/>
                  </a:ext>
                </a:extLst>
              </a:tr>
              <a:tr h="182880">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White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717.9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270.3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3992739"/>
                  </a:ext>
                </a:extLst>
              </a:tr>
              <a:tr h="182880">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Hispanic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411.9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154.6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4932728"/>
                  </a:ext>
                </a:extLst>
              </a:tr>
              <a:tr h="182880">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Asian or Pacific Islander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585.5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151.0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842023"/>
                  </a:ext>
                </a:extLst>
              </a:tr>
              <a:tr h="193675">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Multirace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606.9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103.4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2097723"/>
                  </a:ext>
                </a:extLst>
              </a:tr>
            </a:tbl>
          </a:graphicData>
        </a:graphic>
      </p:graphicFrame>
      <p:graphicFrame>
        <p:nvGraphicFramePr>
          <p:cNvPr id="7" name="Table 6">
            <a:extLst>
              <a:ext uri="{FF2B5EF4-FFF2-40B4-BE49-F238E27FC236}">
                <a16:creationId xmlns:a16="http://schemas.microsoft.com/office/drawing/2014/main" id="{095991BA-F3D7-A676-A13A-9874360EB87E}"/>
              </a:ext>
            </a:extLst>
          </p:cNvPr>
          <p:cNvGraphicFramePr>
            <a:graphicFrameLocks noGrp="1"/>
          </p:cNvGraphicFramePr>
          <p:nvPr/>
        </p:nvGraphicFramePr>
        <p:xfrm>
          <a:off x="2439632" y="2186270"/>
          <a:ext cx="7312736" cy="1122045"/>
        </p:xfrm>
        <a:graphic>
          <a:graphicData uri="http://schemas.openxmlformats.org/drawingml/2006/table">
            <a:tbl>
              <a:tblPr firstRow="1" firstCol="1" bandRow="1"/>
              <a:tblGrid>
                <a:gridCol w="4315152">
                  <a:extLst>
                    <a:ext uri="{9D8B030D-6E8A-4147-A177-3AD203B41FA5}">
                      <a16:colId xmlns:a16="http://schemas.microsoft.com/office/drawing/2014/main" val="609184348"/>
                    </a:ext>
                  </a:extLst>
                </a:gridCol>
                <a:gridCol w="1458018">
                  <a:extLst>
                    <a:ext uri="{9D8B030D-6E8A-4147-A177-3AD203B41FA5}">
                      <a16:colId xmlns:a16="http://schemas.microsoft.com/office/drawing/2014/main" val="777622073"/>
                    </a:ext>
                  </a:extLst>
                </a:gridCol>
                <a:gridCol w="1539566">
                  <a:extLst>
                    <a:ext uri="{9D8B030D-6E8A-4147-A177-3AD203B41FA5}">
                      <a16:colId xmlns:a16="http://schemas.microsoft.com/office/drawing/2014/main" val="2148452727"/>
                    </a:ext>
                  </a:extLst>
                </a:gridCol>
              </a:tblGrid>
              <a:tr h="182880">
                <a:tc gridSpan="3">
                  <a:txBody>
                    <a:bodyPr/>
                    <a:lstStyle/>
                    <a:p>
                      <a:pPr marL="0" marR="0" algn="ctr">
                        <a:lnSpc>
                          <a:spcPct val="107000"/>
                        </a:lnSpc>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Adjusted mortality per 100,000 person years</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817338"/>
                  </a:ext>
                </a:extLst>
              </a:tr>
              <a:tr h="182880">
                <a:tc>
                  <a:txBody>
                    <a:bodyPr/>
                    <a:lstStyle/>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PEH</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5032029"/>
                  </a:ext>
                </a:extLst>
              </a:tr>
              <a:tr h="182880">
                <a:tc>
                  <a:txBody>
                    <a:bodyPr/>
                    <a:lstStyle/>
                    <a:p>
                      <a:pPr marL="0" marR="0">
                        <a:lnSpc>
                          <a:spcPct val="107000"/>
                        </a:lnSpc>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663.1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221.6</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080108"/>
                  </a:ext>
                </a:extLst>
              </a:tr>
            </a:tbl>
          </a:graphicData>
        </a:graphic>
      </p:graphicFrame>
      <p:sp>
        <p:nvSpPr>
          <p:cNvPr id="8" name="Rectangle 7">
            <a:extLst>
              <a:ext uri="{FF2B5EF4-FFF2-40B4-BE49-F238E27FC236}">
                <a16:creationId xmlns:a16="http://schemas.microsoft.com/office/drawing/2014/main" id="{F73FDD74-9A3F-7157-548B-934135917D7E}"/>
              </a:ext>
            </a:extLst>
          </p:cNvPr>
          <p:cNvSpPr/>
          <p:nvPr/>
        </p:nvSpPr>
        <p:spPr>
          <a:xfrm>
            <a:off x="6733309" y="3693367"/>
            <a:ext cx="1520042" cy="3561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panose="02040502050405020303"/>
              <a:ea typeface="+mn-ea"/>
              <a:cs typeface="+mn-cs"/>
            </a:endParaRPr>
          </a:p>
        </p:txBody>
      </p:sp>
      <p:graphicFrame>
        <p:nvGraphicFramePr>
          <p:cNvPr id="10" name="Table 9">
            <a:extLst>
              <a:ext uri="{FF2B5EF4-FFF2-40B4-BE49-F238E27FC236}">
                <a16:creationId xmlns:a16="http://schemas.microsoft.com/office/drawing/2014/main" id="{B0C7E090-D365-9128-CD2C-266D4F96C41A}"/>
              </a:ext>
            </a:extLst>
          </p:cNvPr>
          <p:cNvGraphicFramePr>
            <a:graphicFrameLocks noGrp="1"/>
          </p:cNvGraphicFramePr>
          <p:nvPr/>
        </p:nvGraphicFramePr>
        <p:xfrm>
          <a:off x="9752368" y="2168934"/>
          <a:ext cx="1398562" cy="1139381"/>
        </p:xfrm>
        <a:graphic>
          <a:graphicData uri="http://schemas.openxmlformats.org/drawingml/2006/table">
            <a:tbl>
              <a:tblPr firstRow="1" firstCol="1" bandRow="1"/>
              <a:tblGrid>
                <a:gridCol w="1398562">
                  <a:extLst>
                    <a:ext uri="{9D8B030D-6E8A-4147-A177-3AD203B41FA5}">
                      <a16:colId xmlns:a16="http://schemas.microsoft.com/office/drawing/2014/main" val="731669515"/>
                    </a:ext>
                  </a:extLst>
                </a:gridCol>
              </a:tblGrid>
              <a:tr h="761835">
                <a:tc>
                  <a:txBody>
                    <a:bodyPr/>
                    <a:lstStyle/>
                    <a:p>
                      <a:pPr marL="0" marR="0" algn="r">
                        <a:lnSpc>
                          <a:spcPct val="107000"/>
                        </a:lnSpc>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Mortality </a:t>
                      </a:r>
                    </a:p>
                    <a:p>
                      <a:pPr marL="0" marR="0" algn="r">
                        <a:lnSpc>
                          <a:spcPct val="107000"/>
                        </a:lnSpc>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ratio</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2912803"/>
                  </a:ext>
                </a:extLst>
              </a:tr>
              <a:tr h="372289">
                <a:tc>
                  <a:txBody>
                    <a:bodyPr/>
                    <a:lstStyle/>
                    <a:p>
                      <a:pPr marL="0" marR="0" algn="r">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6922250"/>
                  </a:ext>
                </a:extLst>
              </a:tr>
            </a:tbl>
          </a:graphicData>
        </a:graphic>
      </p:graphicFrame>
      <p:sp>
        <p:nvSpPr>
          <p:cNvPr id="11" name="Curved Down Arrow 10">
            <a:extLst>
              <a:ext uri="{FF2B5EF4-FFF2-40B4-BE49-F238E27FC236}">
                <a16:creationId xmlns:a16="http://schemas.microsoft.com/office/drawing/2014/main" id="{79CEA834-B534-1A04-441B-ADD75013F42F}"/>
              </a:ext>
            </a:extLst>
          </p:cNvPr>
          <p:cNvSpPr/>
          <p:nvPr/>
        </p:nvSpPr>
        <p:spPr>
          <a:xfrm rot="15872741">
            <a:off x="6486613" y="3155593"/>
            <a:ext cx="887205" cy="690498"/>
          </a:xfrm>
          <a:prstGeom prst="curved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endParaRPr>
          </a:p>
        </p:txBody>
      </p:sp>
      <p:sp>
        <p:nvSpPr>
          <p:cNvPr id="14" name="Curved Up Arrow 13">
            <a:extLst>
              <a:ext uri="{FF2B5EF4-FFF2-40B4-BE49-F238E27FC236}">
                <a16:creationId xmlns:a16="http://schemas.microsoft.com/office/drawing/2014/main" id="{D994ABE8-D009-AB9F-5720-EB72BA8919CB}"/>
              </a:ext>
            </a:extLst>
          </p:cNvPr>
          <p:cNvSpPr/>
          <p:nvPr/>
        </p:nvSpPr>
        <p:spPr>
          <a:xfrm rot="18833970">
            <a:off x="8197683" y="3358768"/>
            <a:ext cx="988623" cy="590839"/>
          </a:xfrm>
          <a:prstGeom prst="curved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endParaRPr>
          </a:p>
        </p:txBody>
      </p:sp>
    </p:spTree>
    <p:extLst>
      <p:ext uri="{BB962C8B-B14F-4D97-AF65-F5344CB8AC3E}">
        <p14:creationId xmlns:p14="http://schemas.microsoft.com/office/powerpoint/2010/main" val="132811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hart&#10;&#10;Description automatically generated">
            <a:extLst>
              <a:ext uri="{FF2B5EF4-FFF2-40B4-BE49-F238E27FC236}">
                <a16:creationId xmlns:a16="http://schemas.microsoft.com/office/drawing/2014/main" id="{3E02D712-9D4D-AD6A-3ACD-E6783BB12081}"/>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76189" y="1473199"/>
            <a:ext cx="11839621" cy="4941889"/>
          </a:xfrm>
        </p:spPr>
      </p:pic>
      <p:sp>
        <p:nvSpPr>
          <p:cNvPr id="2" name="Title 1">
            <a:extLst>
              <a:ext uri="{FF2B5EF4-FFF2-40B4-BE49-F238E27FC236}">
                <a16:creationId xmlns:a16="http://schemas.microsoft.com/office/drawing/2014/main" id="{F55527B7-44DE-B5BB-6933-5D322A2D2C53}"/>
              </a:ext>
            </a:extLst>
          </p:cNvPr>
          <p:cNvSpPr>
            <a:spLocks noGrp="1"/>
          </p:cNvSpPr>
          <p:nvPr>
            <p:ph type="title"/>
          </p:nvPr>
        </p:nvSpPr>
        <p:spPr>
          <a:xfrm>
            <a:off x="838200" y="257174"/>
            <a:ext cx="10515600" cy="1216025"/>
          </a:xfrm>
        </p:spPr>
        <p:txBody>
          <a:bodyPr>
            <a:normAutofit/>
          </a:bodyPr>
          <a:lstStyle/>
          <a:p>
            <a:pPr algn="l"/>
            <a:r>
              <a:rPr lang="en-US" sz="2400" dirty="0">
                <a:solidFill>
                  <a:schemeClr val="bg1">
                    <a:lumMod val="50000"/>
                  </a:schemeClr>
                </a:solidFill>
                <a:effectLst/>
                <a:latin typeface="Franklin Gothic Medium Cond" panose="020B0606030402020204" pitchFamily="34" charset="0"/>
                <a:ea typeface="Calibri" panose="020F0502020204030204" pitchFamily="34" charset="0"/>
                <a:cs typeface="Times New Roman" panose="02020603050405020304" pitchFamily="18" charset="0"/>
              </a:rPr>
              <a:t>Mortality rates across each racial and ethnic group is higher among </a:t>
            </a:r>
            <a:r>
              <a:rPr lang="en-US" sz="2400" dirty="0">
                <a:solidFill>
                  <a:schemeClr val="accent3"/>
                </a:solidFill>
                <a:effectLst/>
                <a:latin typeface="Franklin Gothic Medium Cond" panose="020B0606030402020204" pitchFamily="34" charset="0"/>
                <a:ea typeface="Calibri" panose="020F0502020204030204" pitchFamily="34" charset="0"/>
                <a:cs typeface="Times New Roman" panose="02020603050405020304" pitchFamily="18" charset="0"/>
              </a:rPr>
              <a:t>people experiencing homelessness </a:t>
            </a:r>
            <a:r>
              <a:rPr lang="en-US" sz="2400" dirty="0">
                <a:solidFill>
                  <a:schemeClr val="bg1">
                    <a:lumMod val="50000"/>
                  </a:schemeClr>
                </a:solidFill>
                <a:effectLst/>
                <a:latin typeface="Franklin Gothic Medium Cond" panose="020B0606030402020204" pitchFamily="34" charset="0"/>
                <a:ea typeface="Calibri" panose="020F0502020204030204" pitchFamily="34" charset="0"/>
                <a:cs typeface="Times New Roman" panose="02020603050405020304" pitchFamily="18" charset="0"/>
              </a:rPr>
              <a:t>than among the </a:t>
            </a:r>
            <a:r>
              <a:rPr lang="en-US" sz="2400" dirty="0">
                <a:solidFill>
                  <a:schemeClr val="accent6"/>
                </a:solidFill>
                <a:effectLst/>
                <a:latin typeface="Franklin Gothic Medium Cond" panose="020B0606030402020204" pitchFamily="34" charset="0"/>
                <a:ea typeface="Calibri" panose="020F0502020204030204" pitchFamily="34" charset="0"/>
                <a:cs typeface="Times New Roman" panose="02020603050405020304" pitchFamily="18" charset="0"/>
              </a:rPr>
              <a:t>general Minnesota population</a:t>
            </a:r>
            <a:r>
              <a:rPr lang="en-US" sz="2400" dirty="0">
                <a:solidFill>
                  <a:schemeClr val="bg1">
                    <a:lumMod val="50000"/>
                  </a:schemeClr>
                </a:solidFill>
                <a:effectLst/>
                <a:latin typeface="Franklin Gothic Medium Cond" panose="020B0606030402020204" pitchFamily="34" charset="0"/>
                <a:ea typeface="Calibri" panose="020F0502020204030204" pitchFamily="34" charset="0"/>
                <a:cs typeface="Times New Roman" panose="02020603050405020304" pitchFamily="18" charset="0"/>
              </a:rPr>
              <a:t>. </a:t>
            </a:r>
            <a:endParaRPr lang="en-US" sz="2400" dirty="0">
              <a:solidFill>
                <a:schemeClr val="bg1">
                  <a:lumMod val="50000"/>
                </a:schemeClr>
              </a:solidFill>
            </a:endParaRPr>
          </a:p>
        </p:txBody>
      </p:sp>
      <p:sp>
        <p:nvSpPr>
          <p:cNvPr id="11" name="TextBox 10">
            <a:extLst>
              <a:ext uri="{FF2B5EF4-FFF2-40B4-BE49-F238E27FC236}">
                <a16:creationId xmlns:a16="http://schemas.microsoft.com/office/drawing/2014/main" id="{45CD8ACA-4BE6-F2F1-5669-A4A3B8B3E8B6}"/>
              </a:ext>
            </a:extLst>
          </p:cNvPr>
          <p:cNvSpPr txBox="1"/>
          <p:nvPr/>
        </p:nvSpPr>
        <p:spPr>
          <a:xfrm>
            <a:off x="8508522" y="4368206"/>
            <a:ext cx="26409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Narrow" panose="020B0606020202030204" pitchFamily="34" charset="0"/>
                <a:ea typeface="+mn-ea"/>
                <a:cs typeface="+mn-cs"/>
              </a:rPr>
              <a:t>American Indians in the general MN population have higher mortality rates than any other racial and ethnic group including those experiencing homelessness.</a:t>
            </a:r>
            <a:endParaRPr kumimoji="0" lang="en-US" sz="1200" b="0" i="0" u="none" strike="noStrike" kern="1200" cap="none" spc="0" normalizeH="0" baseline="0" noProof="0" dirty="0">
              <a:ln>
                <a:noFill/>
              </a:ln>
              <a:solidFill>
                <a:srgbClr val="FFFFFF">
                  <a:lumMod val="65000"/>
                </a:srgb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A2BAA37A-5CB8-BF41-F48C-EFF4E53E4EBA}"/>
              </a:ext>
            </a:extLst>
          </p:cNvPr>
          <p:cNvSpPr txBox="1"/>
          <p:nvPr/>
        </p:nvSpPr>
        <p:spPr>
          <a:xfrm>
            <a:off x="9429426" y="2270575"/>
            <a:ext cx="23860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DDDDA">
                    <a:lumMod val="50000"/>
                  </a:srgbClr>
                </a:solidFill>
                <a:effectLst/>
                <a:uLnTx/>
                <a:uFillTx/>
                <a:latin typeface="Arial Narrow" panose="020B0606020202030204" pitchFamily="34" charset="0"/>
                <a:ea typeface="+mn-ea"/>
                <a:cs typeface="+mn-cs"/>
              </a:rPr>
              <a:t>American Indian PEH </a:t>
            </a:r>
            <a:r>
              <a:rPr kumimoji="0" lang="en-US" sz="1600" b="0" i="0" u="none" strike="noStrike" kern="1200" cap="none" spc="0" normalizeH="0" baseline="0" noProof="0" dirty="0">
                <a:ln>
                  <a:noFill/>
                </a:ln>
                <a:solidFill>
                  <a:srgbClr val="DDDDDA">
                    <a:lumMod val="50000"/>
                  </a:srgbClr>
                </a:solidFill>
                <a:effectLst/>
                <a:uLnTx/>
                <a:uFillTx/>
                <a:latin typeface="Arial Narrow" panose="020B0606020202030204" pitchFamily="34" charset="0"/>
                <a:ea typeface="+mn-ea"/>
                <a:cs typeface="+mn-cs"/>
              </a:rPr>
              <a:t>have a mortality rate that is 1.5 times higher than PEH overall and 5 times higher than the general MN population.</a:t>
            </a:r>
          </a:p>
        </p:txBody>
      </p:sp>
      <p:cxnSp>
        <p:nvCxnSpPr>
          <p:cNvPr id="21" name="Straight Arrow Connector 20">
            <a:extLst>
              <a:ext uri="{FF2B5EF4-FFF2-40B4-BE49-F238E27FC236}">
                <a16:creationId xmlns:a16="http://schemas.microsoft.com/office/drawing/2014/main" id="{22592C06-601B-5812-1CEA-BEA929559DAE}"/>
              </a:ext>
            </a:extLst>
          </p:cNvPr>
          <p:cNvCxnSpPr>
            <a:cxnSpLocks/>
          </p:cNvCxnSpPr>
          <p:nvPr/>
        </p:nvCxnSpPr>
        <p:spPr>
          <a:xfrm>
            <a:off x="10946674" y="3575141"/>
            <a:ext cx="339635" cy="1763744"/>
          </a:xfrm>
          <a:prstGeom prst="straightConnector1">
            <a:avLst/>
          </a:prstGeom>
          <a:ln w="12700">
            <a:solidFill>
              <a:schemeClr val="bg2">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D8135EC-D84A-11C4-E1F9-0ECC2DF0AB5D}"/>
              </a:ext>
            </a:extLst>
          </p:cNvPr>
          <p:cNvCxnSpPr>
            <a:cxnSpLocks/>
          </p:cNvCxnSpPr>
          <p:nvPr/>
        </p:nvCxnSpPr>
        <p:spPr>
          <a:xfrm>
            <a:off x="9098646" y="5151393"/>
            <a:ext cx="0" cy="187492"/>
          </a:xfrm>
          <a:prstGeom prst="straightConnector1">
            <a:avLst/>
          </a:prstGeom>
          <a:ln w="12700">
            <a:solidFill>
              <a:schemeClr val="bg1">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927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AA32A-6D22-BABD-7BE5-343A97DFB58E}"/>
              </a:ext>
            </a:extLst>
          </p:cNvPr>
          <p:cNvSpPr>
            <a:spLocks noGrp="1"/>
          </p:cNvSpPr>
          <p:nvPr>
            <p:ph type="title"/>
          </p:nvPr>
        </p:nvSpPr>
        <p:spPr/>
        <p:txBody>
          <a:bodyPr/>
          <a:lstStyle/>
          <a:p>
            <a:r>
              <a:rPr lang="en-US" dirty="0">
                <a:solidFill>
                  <a:schemeClr val="accent4"/>
                </a:solidFill>
              </a:rPr>
              <a:t>Data conclusion - 3</a:t>
            </a:r>
          </a:p>
        </p:txBody>
      </p:sp>
      <p:sp>
        <p:nvSpPr>
          <p:cNvPr id="3" name="Content Placeholder 2">
            <a:extLst>
              <a:ext uri="{FF2B5EF4-FFF2-40B4-BE49-F238E27FC236}">
                <a16:creationId xmlns:a16="http://schemas.microsoft.com/office/drawing/2014/main" id="{11144A20-5D72-0E3D-5F05-F0FCC7C109C3}"/>
              </a:ext>
            </a:extLst>
          </p:cNvPr>
          <p:cNvSpPr>
            <a:spLocks noGrp="1"/>
          </p:cNvSpPr>
          <p:nvPr>
            <p:ph idx="1"/>
          </p:nvPr>
        </p:nvSpPr>
        <p:spPr/>
        <p:txBody>
          <a:bodyPr/>
          <a:lstStyle/>
          <a:p>
            <a:pPr marL="0" indent="0">
              <a:buNone/>
            </a:pPr>
            <a:endParaRPr lang="en-US" sz="4000" dirty="0"/>
          </a:p>
          <a:p>
            <a:pPr marL="0" indent="0">
              <a:buNone/>
            </a:pPr>
            <a:r>
              <a:rPr lang="en-US" dirty="0"/>
              <a:t>3. Substance use death rate is 10x higher among PEH than the   general MN population. </a:t>
            </a:r>
          </a:p>
          <a:p>
            <a:pPr marL="971550" lvl="1" indent="-514350">
              <a:buFont typeface="+mj-lt"/>
              <a:buAutoNum type="alphaLcPeriod"/>
            </a:pPr>
            <a:r>
              <a:rPr lang="en-US" dirty="0"/>
              <a:t>10% of substance use deaths in MN are among PEH, while only 1.7% of the population</a:t>
            </a:r>
          </a:p>
          <a:p>
            <a:pPr marL="971550" lvl="1" indent="-514350">
              <a:buFont typeface="+mj-lt"/>
              <a:buAutoNum type="alphaLcPeriod"/>
            </a:pPr>
            <a:r>
              <a:rPr lang="en-US" dirty="0"/>
              <a:t>1 in 3 of all deaths among PEH are caused by substance use, especially opiates including fentanyl.</a:t>
            </a:r>
          </a:p>
          <a:p>
            <a:pPr marL="0" indent="0">
              <a:buNone/>
            </a:pPr>
            <a:endParaRPr lang="en-US" dirty="0"/>
          </a:p>
        </p:txBody>
      </p:sp>
    </p:spTree>
    <p:extLst>
      <p:ext uri="{BB962C8B-B14F-4D97-AF65-F5344CB8AC3E}">
        <p14:creationId xmlns:p14="http://schemas.microsoft.com/office/powerpoint/2010/main" val="2786327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AF74-A125-88A0-727F-3B639D8E95CF}"/>
              </a:ext>
            </a:extLst>
          </p:cNvPr>
          <p:cNvSpPr>
            <a:spLocks noGrp="1"/>
          </p:cNvSpPr>
          <p:nvPr>
            <p:ph type="title"/>
          </p:nvPr>
        </p:nvSpPr>
        <p:spPr/>
        <p:txBody>
          <a:bodyPr/>
          <a:lstStyle/>
          <a:p>
            <a:r>
              <a:rPr lang="en-US" dirty="0">
                <a:solidFill>
                  <a:schemeClr val="accent4"/>
                </a:solidFill>
              </a:rPr>
              <a:t>Causes of substance use death</a:t>
            </a:r>
            <a:endParaRPr lang="en-US" dirty="0"/>
          </a:p>
        </p:txBody>
      </p:sp>
      <p:graphicFrame>
        <p:nvGraphicFramePr>
          <p:cNvPr id="5" name="Content Placeholder 4">
            <a:extLst>
              <a:ext uri="{FF2B5EF4-FFF2-40B4-BE49-F238E27FC236}">
                <a16:creationId xmlns:a16="http://schemas.microsoft.com/office/drawing/2014/main" id="{77E0D90B-C56C-B1CE-256D-C8DBD831235D}"/>
              </a:ext>
            </a:extLst>
          </p:cNvPr>
          <p:cNvGraphicFramePr>
            <a:graphicFrameLocks noGrp="1"/>
          </p:cNvGraphicFramePr>
          <p:nvPr>
            <p:ph idx="1"/>
          </p:nvPr>
        </p:nvGraphicFramePr>
        <p:xfrm>
          <a:off x="2048530" y="1904270"/>
          <a:ext cx="7351501" cy="4066032"/>
        </p:xfrm>
        <a:graphic>
          <a:graphicData uri="http://schemas.openxmlformats.org/drawingml/2006/table">
            <a:tbl>
              <a:tblPr firstRow="1" firstCol="1" bandRow="1"/>
              <a:tblGrid>
                <a:gridCol w="2621977">
                  <a:extLst>
                    <a:ext uri="{9D8B030D-6E8A-4147-A177-3AD203B41FA5}">
                      <a16:colId xmlns:a16="http://schemas.microsoft.com/office/drawing/2014/main" val="690772425"/>
                    </a:ext>
                  </a:extLst>
                </a:gridCol>
                <a:gridCol w="1494862">
                  <a:extLst>
                    <a:ext uri="{9D8B030D-6E8A-4147-A177-3AD203B41FA5}">
                      <a16:colId xmlns:a16="http://schemas.microsoft.com/office/drawing/2014/main" val="993629818"/>
                    </a:ext>
                  </a:extLst>
                </a:gridCol>
                <a:gridCol w="1730895">
                  <a:extLst>
                    <a:ext uri="{9D8B030D-6E8A-4147-A177-3AD203B41FA5}">
                      <a16:colId xmlns:a16="http://schemas.microsoft.com/office/drawing/2014/main" val="1562102097"/>
                    </a:ext>
                  </a:extLst>
                </a:gridCol>
                <a:gridCol w="1503767">
                  <a:extLst>
                    <a:ext uri="{9D8B030D-6E8A-4147-A177-3AD203B41FA5}">
                      <a16:colId xmlns:a16="http://schemas.microsoft.com/office/drawing/2014/main" val="1752175131"/>
                    </a:ext>
                  </a:extLst>
                </a:gridCol>
              </a:tblGrid>
              <a:tr h="182880">
                <a:tc gridSpan="3">
                  <a:txBody>
                    <a:bodyPr/>
                    <a:lstStyle/>
                    <a:p>
                      <a:pPr marL="0" marR="0" algn="ctr">
                        <a:lnSpc>
                          <a:spcPct val="107000"/>
                        </a:lnSpc>
                        <a:spcBef>
                          <a:spcPts val="0"/>
                        </a:spcBef>
                        <a:spcAft>
                          <a:spcPts val="0"/>
                        </a:spcAft>
                      </a:pPr>
                      <a:r>
                        <a:rPr lang="en-US" sz="2000" b="1" dirty="0">
                          <a:solidFill>
                            <a:srgbClr val="000000"/>
                          </a:solidFill>
                          <a:effectLst/>
                          <a:latin typeface="Calibri" panose="020F0502020204030204" pitchFamily="34" charset="0"/>
                          <a:cs typeface="Calibri" panose="020F0502020204030204" pitchFamily="34" charset="0"/>
                        </a:rPr>
                        <a:t>Adjusted mortality per 100,000 person years</a:t>
                      </a:r>
                      <a:endParaRPr lang="en-US" sz="2000" b="1" dirty="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2000" b="1" dirty="0">
                          <a:effectLst/>
                          <a:latin typeface="Calibri" panose="020F0502020204030204" pitchFamily="34" charset="0"/>
                          <a:cs typeface="Times New Roman" panose="02020603050405020304" pitchFamily="18" charset="0"/>
                        </a:rPr>
                        <a:t>Mortality     rate ratio</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8054054"/>
                  </a:ext>
                </a:extLst>
              </a:tr>
              <a:tr h="182880">
                <a:tc>
                  <a:txBody>
                    <a:bodyPr/>
                    <a:lstStyle/>
                    <a:p>
                      <a:pPr marL="0" marR="0" algn="l">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PEH</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r">
                        <a:lnSpc>
                          <a:spcPct val="107000"/>
                        </a:lnSpc>
                        <a:spcBef>
                          <a:spcPts val="0"/>
                        </a:spcBef>
                        <a:spcAft>
                          <a:spcPts val="0"/>
                        </a:spcAft>
                      </a:pP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4281576"/>
                  </a:ext>
                </a:extLst>
              </a:tr>
              <a:tr h="182880">
                <a:tc>
                  <a:txBody>
                    <a:bodyPr/>
                    <a:lstStyle/>
                    <a:p>
                      <a:pPr marL="0" marR="0" algn="l">
                        <a:lnSpc>
                          <a:spcPct val="107000"/>
                        </a:lnSpc>
                        <a:spcBef>
                          <a:spcPts val="0"/>
                        </a:spcBef>
                        <a:spcAft>
                          <a:spcPts val="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663.1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221.6</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3.0</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3324553"/>
                  </a:ext>
                </a:extLst>
              </a:tr>
              <a:tr h="182880">
                <a:tc>
                  <a:txBody>
                    <a:bodyPr/>
                    <a:lstStyle/>
                    <a:p>
                      <a:pPr marL="0" marR="0" algn="l">
                        <a:lnSpc>
                          <a:spcPct val="107000"/>
                        </a:lnSpc>
                        <a:spcBef>
                          <a:spcPts val="0"/>
                        </a:spcBef>
                        <a:spcAft>
                          <a:spcPts val="0"/>
                        </a:spcAft>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Specific substances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0535702"/>
                  </a:ext>
                </a:extLst>
              </a:tr>
              <a:tr h="182880">
                <a:tc>
                  <a:txBody>
                    <a:bodyPr/>
                    <a:lstStyle/>
                    <a:p>
                      <a:pPr marL="0" marR="0" algn="l">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Alcohol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1875626"/>
                  </a:ext>
                </a:extLst>
              </a:tr>
              <a:tr h="182880">
                <a:tc>
                  <a:txBody>
                    <a:bodyPr/>
                    <a:lstStyle/>
                    <a:p>
                      <a:pPr marL="325120" marR="0" algn="l">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Alcohol + opioids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5488430"/>
                  </a:ext>
                </a:extLst>
              </a:tr>
              <a:tr h="182880">
                <a:tc>
                  <a:txBody>
                    <a:bodyPr/>
                    <a:lstStyle/>
                    <a:p>
                      <a:pPr marL="382270" marR="0" lvl="0" indent="-108585" algn="l">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Opioids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117.6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3436429"/>
                  </a:ext>
                </a:extLst>
              </a:tr>
              <a:tr h="182880">
                <a:tc>
                  <a:txBody>
                    <a:bodyPr/>
                    <a:lstStyle/>
                    <a:p>
                      <a:pPr marL="496570" marR="0" indent="-108585" algn="l">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Fentanyl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103.0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1644511"/>
                  </a:ext>
                </a:extLst>
              </a:tr>
              <a:tr h="182880">
                <a:tc>
                  <a:txBody>
                    <a:bodyPr/>
                    <a:lstStyle/>
                    <a:p>
                      <a:pPr marL="496570" marR="0" indent="-108585" algn="l">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Other opioids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7911725"/>
                  </a:ext>
                </a:extLst>
              </a:tr>
              <a:tr h="182880">
                <a:tc>
                  <a:txBody>
                    <a:bodyPr/>
                    <a:lstStyle/>
                    <a:p>
                      <a:pPr marL="382270" marR="0" indent="-108585" algn="l">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Methamphetamine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754998"/>
                  </a:ext>
                </a:extLst>
              </a:tr>
              <a:tr h="182880">
                <a:tc>
                  <a:txBody>
                    <a:bodyPr/>
                    <a:lstStyle/>
                    <a:p>
                      <a:pPr marL="496570" marR="0" indent="-108585" algn="l">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Meth + opioids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3235388"/>
                  </a:ext>
                </a:extLst>
              </a:tr>
              <a:tr h="182880">
                <a:tc>
                  <a:txBody>
                    <a:bodyPr/>
                    <a:lstStyle/>
                    <a:p>
                      <a:pPr marL="382270" marR="0" indent="-108585" algn="l">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Cocaine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4172778"/>
                  </a:ext>
                </a:extLst>
              </a:tr>
              <a:tr h="182880">
                <a:tc>
                  <a:txBody>
                    <a:bodyPr/>
                    <a:lstStyle/>
                    <a:p>
                      <a:pPr marL="496570" marR="0" indent="-108585" algn="l">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Cocaine + opioids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0825924"/>
                  </a:ext>
                </a:extLst>
              </a:tr>
            </a:tbl>
          </a:graphicData>
        </a:graphic>
      </p:graphicFrame>
      <p:sp>
        <p:nvSpPr>
          <p:cNvPr id="7" name="Rectangle 6">
            <a:extLst>
              <a:ext uri="{FF2B5EF4-FFF2-40B4-BE49-F238E27FC236}">
                <a16:creationId xmlns:a16="http://schemas.microsoft.com/office/drawing/2014/main" id="{402F008C-484F-F80E-95DD-8456A50361A9}"/>
              </a:ext>
            </a:extLst>
          </p:cNvPr>
          <p:cNvSpPr/>
          <p:nvPr/>
        </p:nvSpPr>
        <p:spPr>
          <a:xfrm>
            <a:off x="7863523" y="3453384"/>
            <a:ext cx="1536508" cy="12649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panose="02040502050405020303"/>
              <a:ea typeface="+mn-ea"/>
              <a:cs typeface="+mn-cs"/>
            </a:endParaRPr>
          </a:p>
        </p:txBody>
      </p:sp>
      <p:sp>
        <p:nvSpPr>
          <p:cNvPr id="8" name="Rectangle 7">
            <a:extLst>
              <a:ext uri="{FF2B5EF4-FFF2-40B4-BE49-F238E27FC236}">
                <a16:creationId xmlns:a16="http://schemas.microsoft.com/office/drawing/2014/main" id="{EF8D77EF-3E76-509D-415A-4741FB0FBECB}"/>
              </a:ext>
            </a:extLst>
          </p:cNvPr>
          <p:cNvSpPr/>
          <p:nvPr/>
        </p:nvSpPr>
        <p:spPr>
          <a:xfrm>
            <a:off x="7863523" y="5657088"/>
            <a:ext cx="1536508" cy="3132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panose="02040502050405020303"/>
              <a:ea typeface="+mn-ea"/>
              <a:cs typeface="+mn-cs"/>
            </a:endParaRPr>
          </a:p>
        </p:txBody>
      </p:sp>
      <p:sp>
        <p:nvSpPr>
          <p:cNvPr id="9" name="Rectangle 8">
            <a:extLst>
              <a:ext uri="{FF2B5EF4-FFF2-40B4-BE49-F238E27FC236}">
                <a16:creationId xmlns:a16="http://schemas.microsoft.com/office/drawing/2014/main" id="{50868B05-6301-FAAD-16D1-A6D8BF3904F3}"/>
              </a:ext>
            </a:extLst>
          </p:cNvPr>
          <p:cNvSpPr/>
          <p:nvPr/>
        </p:nvSpPr>
        <p:spPr>
          <a:xfrm>
            <a:off x="7863523" y="5031089"/>
            <a:ext cx="1536508" cy="3132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panose="02040502050405020303"/>
              <a:ea typeface="+mn-ea"/>
              <a:cs typeface="+mn-cs"/>
            </a:endParaRPr>
          </a:p>
        </p:txBody>
      </p:sp>
    </p:spTree>
    <p:extLst>
      <p:ext uri="{BB962C8B-B14F-4D97-AF65-F5344CB8AC3E}">
        <p14:creationId xmlns:p14="http://schemas.microsoft.com/office/powerpoint/2010/main" val="136932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76A27-9D99-BE69-06EB-9E17ADCE2B72}"/>
              </a:ext>
            </a:extLst>
          </p:cNvPr>
          <p:cNvSpPr>
            <a:spLocks noGrp="1"/>
          </p:cNvSpPr>
          <p:nvPr>
            <p:ph type="title"/>
          </p:nvPr>
        </p:nvSpPr>
        <p:spPr/>
        <p:txBody>
          <a:bodyPr/>
          <a:lstStyle/>
          <a:p>
            <a:endParaRPr lang="en-US" dirty="0"/>
          </a:p>
        </p:txBody>
      </p:sp>
      <p:graphicFrame>
        <p:nvGraphicFramePr>
          <p:cNvPr id="4" name="Content Placeholder 3">
            <a:extLst>
              <a:ext uri="{FF2B5EF4-FFF2-40B4-BE49-F238E27FC236}">
                <a16:creationId xmlns:a16="http://schemas.microsoft.com/office/drawing/2014/main" id="{18858178-79C3-EC7B-DB31-E3A450DAB04C}"/>
              </a:ext>
            </a:extLst>
          </p:cNvPr>
          <p:cNvGraphicFramePr>
            <a:graphicFrameLocks noGrp="1"/>
          </p:cNvGraphicFramePr>
          <p:nvPr>
            <p:ph idx="1"/>
          </p:nvPr>
        </p:nvGraphicFramePr>
        <p:xfrm>
          <a:off x="309372" y="0"/>
          <a:ext cx="11573256" cy="6176963"/>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73BB6A2D-8DC1-5218-443F-CD92CB49E70F}"/>
              </a:ext>
            </a:extLst>
          </p:cNvPr>
          <p:cNvSpPr/>
          <p:nvPr/>
        </p:nvSpPr>
        <p:spPr>
          <a:xfrm>
            <a:off x="3377899" y="892672"/>
            <a:ext cx="5669429" cy="38054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panose="02040502050405020303"/>
              <a:ea typeface="+mn-ea"/>
              <a:cs typeface="+mn-cs"/>
            </a:endParaRPr>
          </a:p>
        </p:txBody>
      </p:sp>
      <p:sp>
        <p:nvSpPr>
          <p:cNvPr id="11" name="TextBox 10">
            <a:extLst>
              <a:ext uri="{FF2B5EF4-FFF2-40B4-BE49-F238E27FC236}">
                <a16:creationId xmlns:a16="http://schemas.microsoft.com/office/drawing/2014/main" id="{8A7723A7-79A2-B468-9D19-C53A71D96592}"/>
              </a:ext>
            </a:extLst>
          </p:cNvPr>
          <p:cNvSpPr txBox="1"/>
          <p:nvPr/>
        </p:nvSpPr>
        <p:spPr>
          <a:xfrm>
            <a:off x="3608832" y="3882516"/>
            <a:ext cx="99974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eorgia" panose="02040502050405020303"/>
                <a:ea typeface="+mn-ea"/>
                <a:cs typeface="+mn-cs"/>
              </a:rPr>
              <a:t>Alcohol</a:t>
            </a:r>
          </a:p>
        </p:txBody>
      </p:sp>
      <p:sp>
        <p:nvSpPr>
          <p:cNvPr id="13" name="TextBox 12">
            <a:extLst>
              <a:ext uri="{FF2B5EF4-FFF2-40B4-BE49-F238E27FC236}">
                <a16:creationId xmlns:a16="http://schemas.microsoft.com/office/drawing/2014/main" id="{53F84153-E091-1CAE-A461-8D41AD233960}"/>
              </a:ext>
            </a:extLst>
          </p:cNvPr>
          <p:cNvSpPr txBox="1"/>
          <p:nvPr/>
        </p:nvSpPr>
        <p:spPr>
          <a:xfrm>
            <a:off x="5151124" y="4676631"/>
            <a:ext cx="18836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eorgia" panose="02040502050405020303"/>
                <a:ea typeface="+mn-ea"/>
                <a:cs typeface="+mn-cs"/>
              </a:rPr>
              <a:t>Other opioids</a:t>
            </a:r>
          </a:p>
        </p:txBody>
      </p:sp>
      <p:sp>
        <p:nvSpPr>
          <p:cNvPr id="14" name="TextBox 13">
            <a:extLst>
              <a:ext uri="{FF2B5EF4-FFF2-40B4-BE49-F238E27FC236}">
                <a16:creationId xmlns:a16="http://schemas.microsoft.com/office/drawing/2014/main" id="{35EF42B2-08EB-29CA-5D3A-F64B3F04A4FC}"/>
              </a:ext>
            </a:extLst>
          </p:cNvPr>
          <p:cNvSpPr txBox="1"/>
          <p:nvPr/>
        </p:nvSpPr>
        <p:spPr>
          <a:xfrm>
            <a:off x="5151124" y="858629"/>
            <a:ext cx="177392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eorgia" panose="02040502050405020303"/>
                <a:ea typeface="+mn-ea"/>
                <a:cs typeface="+mn-cs"/>
              </a:rPr>
              <a:t>All substance use</a:t>
            </a:r>
          </a:p>
        </p:txBody>
      </p:sp>
      <p:sp>
        <p:nvSpPr>
          <p:cNvPr id="15" name="TextBox 14">
            <a:extLst>
              <a:ext uri="{FF2B5EF4-FFF2-40B4-BE49-F238E27FC236}">
                <a16:creationId xmlns:a16="http://schemas.microsoft.com/office/drawing/2014/main" id="{F067BC68-1A67-46AF-E6C4-F7A72979B403}"/>
              </a:ext>
            </a:extLst>
          </p:cNvPr>
          <p:cNvSpPr txBox="1"/>
          <p:nvPr/>
        </p:nvSpPr>
        <p:spPr>
          <a:xfrm>
            <a:off x="5343152" y="1521410"/>
            <a:ext cx="291082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eorgia" panose="02040502050405020303"/>
                <a:ea typeface="+mn-ea"/>
                <a:cs typeface="+mn-cs"/>
              </a:rPr>
              <a:t>All non-alcohol substance use</a:t>
            </a:r>
          </a:p>
        </p:txBody>
      </p:sp>
      <p:sp>
        <p:nvSpPr>
          <p:cNvPr id="16" name="TextBox 15">
            <a:extLst>
              <a:ext uri="{FF2B5EF4-FFF2-40B4-BE49-F238E27FC236}">
                <a16:creationId xmlns:a16="http://schemas.microsoft.com/office/drawing/2014/main" id="{10CF7161-ABF9-7C31-6101-BDE577FAC5B8}"/>
              </a:ext>
            </a:extLst>
          </p:cNvPr>
          <p:cNvSpPr txBox="1"/>
          <p:nvPr/>
        </p:nvSpPr>
        <p:spPr>
          <a:xfrm>
            <a:off x="7541514" y="4328792"/>
            <a:ext cx="18836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eorgia" panose="02040502050405020303"/>
                <a:ea typeface="+mn-ea"/>
                <a:cs typeface="+mn-cs"/>
              </a:rPr>
              <a:t>Meth. + Opioids</a:t>
            </a:r>
          </a:p>
        </p:txBody>
      </p:sp>
      <p:sp>
        <p:nvSpPr>
          <p:cNvPr id="18" name="TextBox 17">
            <a:extLst>
              <a:ext uri="{FF2B5EF4-FFF2-40B4-BE49-F238E27FC236}">
                <a16:creationId xmlns:a16="http://schemas.microsoft.com/office/drawing/2014/main" id="{BEAE57DB-642F-B29A-B93F-8E4090C92F8C}"/>
              </a:ext>
            </a:extLst>
          </p:cNvPr>
          <p:cNvSpPr txBox="1"/>
          <p:nvPr/>
        </p:nvSpPr>
        <p:spPr>
          <a:xfrm>
            <a:off x="6900670" y="3595271"/>
            <a:ext cx="18836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eorgia" panose="02040502050405020303"/>
                <a:ea typeface="+mn-ea"/>
                <a:cs typeface="+mn-cs"/>
              </a:rPr>
              <a:t>Meth. </a:t>
            </a:r>
          </a:p>
        </p:txBody>
      </p:sp>
      <p:sp>
        <p:nvSpPr>
          <p:cNvPr id="19" name="TextBox 18">
            <a:extLst>
              <a:ext uri="{FF2B5EF4-FFF2-40B4-BE49-F238E27FC236}">
                <a16:creationId xmlns:a16="http://schemas.microsoft.com/office/drawing/2014/main" id="{240B63E1-D80B-63D8-5EE4-2853161DEC4B}"/>
              </a:ext>
            </a:extLst>
          </p:cNvPr>
          <p:cNvSpPr txBox="1"/>
          <p:nvPr/>
        </p:nvSpPr>
        <p:spPr>
          <a:xfrm>
            <a:off x="6141721" y="3103316"/>
            <a:ext cx="18836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eorgia" panose="02040502050405020303"/>
                <a:ea typeface="+mn-ea"/>
                <a:cs typeface="+mn-cs"/>
              </a:rPr>
              <a:t>Fentanyl </a:t>
            </a:r>
          </a:p>
        </p:txBody>
      </p:sp>
      <p:sp>
        <p:nvSpPr>
          <p:cNvPr id="20" name="TextBox 19">
            <a:extLst>
              <a:ext uri="{FF2B5EF4-FFF2-40B4-BE49-F238E27FC236}">
                <a16:creationId xmlns:a16="http://schemas.microsoft.com/office/drawing/2014/main" id="{C16A20CA-2DB6-4940-6085-E9D5DFBA5616}"/>
              </a:ext>
            </a:extLst>
          </p:cNvPr>
          <p:cNvSpPr txBox="1"/>
          <p:nvPr/>
        </p:nvSpPr>
        <p:spPr>
          <a:xfrm>
            <a:off x="5670044" y="2769417"/>
            <a:ext cx="18836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eorgia" panose="02040502050405020303"/>
                <a:ea typeface="+mn-ea"/>
                <a:cs typeface="+mn-cs"/>
              </a:rPr>
              <a:t>All opioids </a:t>
            </a:r>
          </a:p>
        </p:txBody>
      </p:sp>
      <p:sp>
        <p:nvSpPr>
          <p:cNvPr id="22" name="TextBox 21">
            <a:extLst>
              <a:ext uri="{FF2B5EF4-FFF2-40B4-BE49-F238E27FC236}">
                <a16:creationId xmlns:a16="http://schemas.microsoft.com/office/drawing/2014/main" id="{0A04055B-1500-F582-8B02-6037206189DD}"/>
              </a:ext>
            </a:extLst>
          </p:cNvPr>
          <p:cNvSpPr txBox="1"/>
          <p:nvPr/>
        </p:nvSpPr>
        <p:spPr>
          <a:xfrm>
            <a:off x="6729982" y="4612933"/>
            <a:ext cx="18836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eorgia" panose="02040502050405020303"/>
                <a:ea typeface="+mn-ea"/>
                <a:cs typeface="+mn-cs"/>
              </a:rPr>
              <a:t>Alcohol +Opioids</a:t>
            </a:r>
          </a:p>
        </p:txBody>
      </p:sp>
    </p:spTree>
    <p:extLst>
      <p:ext uri="{BB962C8B-B14F-4D97-AF65-F5344CB8AC3E}">
        <p14:creationId xmlns:p14="http://schemas.microsoft.com/office/powerpoint/2010/main" val="23128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Discussion/Breakout Exercise</a:t>
            </a:r>
          </a:p>
        </p:txBody>
      </p:sp>
      <p:sp>
        <p:nvSpPr>
          <p:cNvPr id="4" name="Slide Number Placeholder 3"/>
          <p:cNvSpPr>
            <a:spLocks noGrp="1"/>
          </p:cNvSpPr>
          <p:nvPr>
            <p:ph type="sldNum" sz="quarter" idx="12"/>
          </p:nvPr>
        </p:nvSpPr>
        <p:spPr/>
        <p:txBody>
          <a:bodyPr/>
          <a:lstStyle/>
          <a:p>
            <a:fld id="{48F63A3B-78C7-47BE-AE5E-E10140E04643}" type="slidenum">
              <a:rPr lang="en-US" smtClean="0"/>
              <a:t>25</a:t>
            </a:fld>
            <a:endParaRPr lang="en-US" dirty="0"/>
          </a:p>
        </p:txBody>
      </p:sp>
      <p:sp>
        <p:nvSpPr>
          <p:cNvPr id="7" name="Content Placeholder 2"/>
          <p:cNvSpPr>
            <a:spLocks noGrp="1"/>
          </p:cNvSpPr>
          <p:nvPr>
            <p:ph idx="1"/>
          </p:nvPr>
        </p:nvSpPr>
        <p:spPr/>
        <p:txBody>
          <a:bodyPr>
            <a:normAutofit/>
          </a:bodyPr>
          <a:lstStyle/>
          <a:p>
            <a:r>
              <a:rPr lang="en-US" dirty="0">
                <a:solidFill>
                  <a:schemeClr val="accent1"/>
                </a:solidFill>
              </a:rPr>
              <a:t>How do our findings compare to what you’re seeing in you region? </a:t>
            </a:r>
          </a:p>
        </p:txBody>
      </p:sp>
    </p:spTree>
    <p:extLst>
      <p:ext uri="{BB962C8B-B14F-4D97-AF65-F5344CB8AC3E}">
        <p14:creationId xmlns:p14="http://schemas.microsoft.com/office/powerpoint/2010/main" val="88688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Community Engagement and Dissemination</a:t>
            </a:r>
          </a:p>
        </p:txBody>
      </p:sp>
      <p:pic>
        <p:nvPicPr>
          <p:cNvPr id="7" name="Picture Placeholder 4">
            <a:extLst>
              <a:ext uri="{FF2B5EF4-FFF2-40B4-BE49-F238E27FC236}">
                <a16:creationId xmlns:a16="http://schemas.microsoft.com/office/drawing/2014/main" id="{8CE50CAE-3672-4239-E85B-087D7DBC4F8E}"/>
              </a:ext>
            </a:extLst>
          </p:cNvPr>
          <p:cNvPicPr>
            <a:picLocks noGrp="1" noChangeAspect="1"/>
          </p:cNvPicPr>
          <p:nvPr>
            <p:ph type="pic" sz="quarter" idx="13"/>
          </p:nvPr>
        </p:nvPicPr>
        <p:blipFill rotWithShape="1">
          <a:blip r:embed="rId2"/>
          <a:srcRect l="-252" t="14339" r="6579" b="15175"/>
          <a:stretch/>
        </p:blipFill>
        <p:spPr>
          <a:xfrm>
            <a:off x="0" y="1"/>
            <a:ext cx="11391900" cy="4821853"/>
          </a:xfrm>
        </p:spPr>
      </p:pic>
    </p:spTree>
    <p:extLst>
      <p:ext uri="{BB962C8B-B14F-4D97-AF65-F5344CB8AC3E}">
        <p14:creationId xmlns:p14="http://schemas.microsoft.com/office/powerpoint/2010/main" val="2251055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Data Workshops</a:t>
            </a:r>
          </a:p>
        </p:txBody>
      </p:sp>
      <p:sp>
        <p:nvSpPr>
          <p:cNvPr id="7" name="Content Placeholder 6"/>
          <p:cNvSpPr>
            <a:spLocks noGrp="1"/>
          </p:cNvSpPr>
          <p:nvPr>
            <p:ph idx="1"/>
          </p:nvPr>
        </p:nvSpPr>
        <p:spPr/>
        <p:txBody>
          <a:bodyPr/>
          <a:lstStyle/>
          <a:p>
            <a:r>
              <a:rPr lang="en-US" dirty="0"/>
              <a:t>July and August workshops (prior to report release)</a:t>
            </a:r>
          </a:p>
          <a:p>
            <a:r>
              <a:rPr lang="en-US" dirty="0"/>
              <a:t>Small group discussions on dissemination, integrating stories </a:t>
            </a:r>
          </a:p>
          <a:p>
            <a:r>
              <a:rPr lang="en-US" dirty="0"/>
              <a:t>Presentations to other stakeholders</a:t>
            </a:r>
          </a:p>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27</a:t>
            </a:fld>
            <a:endParaRPr lang="en-US" dirty="0"/>
          </a:p>
        </p:txBody>
      </p:sp>
    </p:spTree>
    <p:extLst>
      <p:ext uri="{BB962C8B-B14F-4D97-AF65-F5344CB8AC3E}">
        <p14:creationId xmlns:p14="http://schemas.microsoft.com/office/powerpoint/2010/main" val="643267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Lessons from Outreach</a:t>
            </a:r>
          </a:p>
        </p:txBody>
      </p:sp>
      <p:sp>
        <p:nvSpPr>
          <p:cNvPr id="7" name="Content Placeholder 6"/>
          <p:cNvSpPr>
            <a:spLocks noGrp="1"/>
          </p:cNvSpPr>
          <p:nvPr>
            <p:ph idx="1"/>
          </p:nvPr>
        </p:nvSpPr>
        <p:spPr/>
        <p:txBody>
          <a:bodyPr/>
          <a:lstStyle/>
          <a:p>
            <a:r>
              <a:rPr lang="en-US" dirty="0"/>
              <a:t>Don’t get bogged down in the technical details</a:t>
            </a:r>
          </a:p>
          <a:p>
            <a:r>
              <a:rPr lang="en-US" dirty="0"/>
              <a:t>Increasing empathy, avoiding stigma </a:t>
            </a:r>
          </a:p>
          <a:p>
            <a:r>
              <a:rPr lang="en-US" dirty="0"/>
              <a:t>Desire to share personal stories</a:t>
            </a:r>
            <a:r>
              <a:rPr lang="en-US" dirty="0">
                <a:sym typeface="Wingdings" panose="05000000000000000000" pitchFamily="2" charset="2"/>
              </a:rPr>
              <a:t> mortality brief</a:t>
            </a:r>
            <a:r>
              <a:rPr lang="en-US" dirty="0"/>
              <a:t> </a:t>
            </a:r>
          </a:p>
        </p:txBody>
      </p:sp>
      <p:sp>
        <p:nvSpPr>
          <p:cNvPr id="4" name="Slide Number Placeholder 3"/>
          <p:cNvSpPr>
            <a:spLocks noGrp="1"/>
          </p:cNvSpPr>
          <p:nvPr>
            <p:ph type="sldNum" sz="quarter" idx="12"/>
          </p:nvPr>
        </p:nvSpPr>
        <p:spPr/>
        <p:txBody>
          <a:bodyPr/>
          <a:lstStyle/>
          <a:p>
            <a:fld id="{48F63A3B-78C7-47BE-AE5E-E10140E04643}" type="slidenum">
              <a:rPr lang="en-US" smtClean="0"/>
              <a:pPr/>
              <a:t>28</a:t>
            </a:fld>
            <a:endParaRPr lang="en-US" dirty="0"/>
          </a:p>
        </p:txBody>
      </p:sp>
    </p:spTree>
    <p:extLst>
      <p:ext uri="{BB962C8B-B14F-4D97-AF65-F5344CB8AC3E}">
        <p14:creationId xmlns:p14="http://schemas.microsoft.com/office/powerpoint/2010/main" val="3749571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Mortality Brief</a:t>
            </a:r>
          </a:p>
        </p:txBody>
      </p:sp>
      <p:sp>
        <p:nvSpPr>
          <p:cNvPr id="7" name="Content Placeholder 6"/>
          <p:cNvSpPr>
            <a:spLocks noGrp="1"/>
          </p:cNvSpPr>
          <p:nvPr>
            <p:ph idx="1"/>
          </p:nvPr>
        </p:nvSpPr>
        <p:spPr/>
        <p:txBody>
          <a:bodyPr/>
          <a:lstStyle/>
          <a:p>
            <a:r>
              <a:rPr lang="en-US" dirty="0"/>
              <a:t>Interviews with people with lived experience</a:t>
            </a:r>
          </a:p>
          <a:p>
            <a:r>
              <a:rPr lang="en-US" dirty="0"/>
              <a:t>Key findings</a:t>
            </a:r>
          </a:p>
          <a:p>
            <a:pPr lvl="1"/>
            <a:r>
              <a:rPr lang="en-US" dirty="0"/>
              <a:t>Adverse Childhood Experiences</a:t>
            </a:r>
          </a:p>
          <a:p>
            <a:pPr lvl="1"/>
            <a:r>
              <a:rPr lang="en-US" dirty="0"/>
              <a:t>Need for safe, culturally responsive options</a:t>
            </a:r>
          </a:p>
          <a:p>
            <a:pPr lvl="1"/>
            <a:r>
              <a:rPr lang="en-US" dirty="0"/>
              <a:t>Multifactor relationships between homelessness and drug use </a:t>
            </a:r>
          </a:p>
        </p:txBody>
      </p:sp>
      <p:sp>
        <p:nvSpPr>
          <p:cNvPr id="4" name="Slide Number Placeholder 3"/>
          <p:cNvSpPr>
            <a:spLocks noGrp="1"/>
          </p:cNvSpPr>
          <p:nvPr>
            <p:ph type="sldNum" sz="quarter" idx="12"/>
          </p:nvPr>
        </p:nvSpPr>
        <p:spPr/>
        <p:txBody>
          <a:bodyPr/>
          <a:lstStyle/>
          <a:p>
            <a:fld id="{48F63A3B-78C7-47BE-AE5E-E10140E04643}" type="slidenum">
              <a:rPr lang="en-US" smtClean="0"/>
              <a:pPr/>
              <a:t>29</a:t>
            </a:fld>
            <a:endParaRPr lang="en-US" dirty="0"/>
          </a:p>
        </p:txBody>
      </p:sp>
    </p:spTree>
    <p:extLst>
      <p:ext uri="{BB962C8B-B14F-4D97-AF65-F5344CB8AC3E}">
        <p14:creationId xmlns:p14="http://schemas.microsoft.com/office/powerpoint/2010/main" val="4016468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Icebreakers</a:t>
            </a:r>
          </a:p>
        </p:txBody>
      </p:sp>
      <p:sp>
        <p:nvSpPr>
          <p:cNvPr id="4" name="Slide Number Placeholder 3"/>
          <p:cNvSpPr>
            <a:spLocks noGrp="1"/>
          </p:cNvSpPr>
          <p:nvPr>
            <p:ph type="sldNum" sz="quarter" idx="12"/>
          </p:nvPr>
        </p:nvSpPr>
        <p:spPr/>
        <p:txBody>
          <a:bodyPr/>
          <a:lstStyle/>
          <a:p>
            <a:fld id="{48F63A3B-78C7-47BE-AE5E-E10140E04643}" type="slidenum">
              <a:rPr lang="en-US" smtClean="0"/>
              <a:t>3</a:t>
            </a:fld>
            <a:endParaRPr lang="en-US" dirty="0"/>
          </a:p>
        </p:txBody>
      </p:sp>
      <p:sp>
        <p:nvSpPr>
          <p:cNvPr id="5" name="Content Placeholder 2"/>
          <p:cNvSpPr>
            <a:spLocks noGrp="1"/>
          </p:cNvSpPr>
          <p:nvPr>
            <p:ph idx="1"/>
          </p:nvPr>
        </p:nvSpPr>
        <p:spPr/>
        <p:txBody>
          <a:bodyPr>
            <a:normAutofit/>
          </a:bodyPr>
          <a:lstStyle/>
          <a:p>
            <a:pPr lvl="0"/>
            <a:r>
              <a:rPr lang="en-US" dirty="0"/>
              <a:t>Speaker intros</a:t>
            </a:r>
          </a:p>
          <a:p>
            <a:pPr lvl="0"/>
            <a:r>
              <a:rPr lang="en-US" dirty="0"/>
              <a:t>Who’s in the audience? Consumers, Clinicians, Administrators, Government, Research  </a:t>
            </a:r>
          </a:p>
          <a:p>
            <a:pPr lvl="0"/>
            <a:r>
              <a:rPr lang="en-US" dirty="0"/>
              <a:t>Have you ever been involved in a homeless mortality study? </a:t>
            </a:r>
          </a:p>
          <a:p>
            <a:pPr lvl="0"/>
            <a:r>
              <a:rPr lang="en-US" dirty="0"/>
              <a:t>What are you hoping to get out of this session?</a:t>
            </a:r>
          </a:p>
        </p:txBody>
      </p:sp>
    </p:spTree>
    <p:extLst>
      <p:ext uri="{BB962C8B-B14F-4D97-AF65-F5344CB8AC3E}">
        <p14:creationId xmlns:p14="http://schemas.microsoft.com/office/powerpoint/2010/main" val="1422301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Report Release</a:t>
            </a:r>
          </a:p>
        </p:txBody>
      </p:sp>
      <p:sp>
        <p:nvSpPr>
          <p:cNvPr id="7" name="Content Placeholder 6"/>
          <p:cNvSpPr>
            <a:spLocks noGrp="1"/>
          </p:cNvSpPr>
          <p:nvPr>
            <p:ph idx="1"/>
          </p:nvPr>
        </p:nvSpPr>
        <p:spPr/>
        <p:txBody>
          <a:bodyPr>
            <a:normAutofit/>
          </a:bodyPr>
          <a:lstStyle/>
          <a:p>
            <a:r>
              <a:rPr lang="en-US" dirty="0"/>
              <a:t>January 2023 – Timed to coincide with state legislative session </a:t>
            </a:r>
          </a:p>
          <a:p>
            <a:r>
              <a:rPr lang="en-US" dirty="0"/>
              <a:t>Coordination with CDC, CDC Foundation </a:t>
            </a:r>
          </a:p>
          <a:p>
            <a:r>
              <a:rPr lang="en-US" dirty="0"/>
              <a:t>Press release </a:t>
            </a:r>
          </a:p>
          <a:p>
            <a:r>
              <a:rPr lang="en-US" dirty="0"/>
              <a:t>Press coverage</a:t>
            </a:r>
          </a:p>
        </p:txBody>
      </p:sp>
      <p:sp>
        <p:nvSpPr>
          <p:cNvPr id="4" name="Slide Number Placeholder 3"/>
          <p:cNvSpPr>
            <a:spLocks noGrp="1"/>
          </p:cNvSpPr>
          <p:nvPr>
            <p:ph type="sldNum" sz="quarter" idx="12"/>
          </p:nvPr>
        </p:nvSpPr>
        <p:spPr/>
        <p:txBody>
          <a:bodyPr/>
          <a:lstStyle/>
          <a:p>
            <a:fld id="{48F63A3B-78C7-47BE-AE5E-E10140E04643}" type="slidenum">
              <a:rPr lang="en-US" smtClean="0"/>
              <a:pPr/>
              <a:t>30</a:t>
            </a:fld>
            <a:endParaRPr lang="en-US" dirty="0"/>
          </a:p>
        </p:txBody>
      </p:sp>
    </p:spTree>
    <p:extLst>
      <p:ext uri="{BB962C8B-B14F-4D97-AF65-F5344CB8AC3E}">
        <p14:creationId xmlns:p14="http://schemas.microsoft.com/office/powerpoint/2010/main" val="3332394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5A8D2-BDDC-F4F6-B1C2-D3A63D831805}"/>
              </a:ext>
            </a:extLst>
          </p:cNvPr>
          <p:cNvSpPr>
            <a:spLocks noGrp="1"/>
          </p:cNvSpPr>
          <p:nvPr>
            <p:ph type="title"/>
          </p:nvPr>
        </p:nvSpPr>
        <p:spPr/>
        <p:txBody>
          <a:bodyPr/>
          <a:lstStyle/>
          <a:p>
            <a:r>
              <a:rPr lang="en-US" dirty="0"/>
              <a:t>Coverage of Mortality Study</a:t>
            </a:r>
          </a:p>
        </p:txBody>
      </p:sp>
      <p:pic>
        <p:nvPicPr>
          <p:cNvPr id="19" name="Content Placeholder 18">
            <a:extLst>
              <a:ext uri="{FF2B5EF4-FFF2-40B4-BE49-F238E27FC236}">
                <a16:creationId xmlns:a16="http://schemas.microsoft.com/office/drawing/2014/main" id="{6833A83F-2F36-C766-331E-B9D8283DBEC4}"/>
              </a:ext>
            </a:extLst>
          </p:cNvPr>
          <p:cNvPicPr>
            <a:picLocks noGrp="1" noChangeAspect="1"/>
          </p:cNvPicPr>
          <p:nvPr>
            <p:ph sz="half" idx="2"/>
          </p:nvPr>
        </p:nvPicPr>
        <p:blipFill>
          <a:blip r:embed="rId2"/>
          <a:stretch>
            <a:fillRect/>
          </a:stretch>
        </p:blipFill>
        <p:spPr>
          <a:xfrm>
            <a:off x="6577689" y="4120353"/>
            <a:ext cx="2684720" cy="2176463"/>
          </a:xfrm>
        </p:spPr>
      </p:pic>
      <p:sp>
        <p:nvSpPr>
          <p:cNvPr id="4" name="Slide Number Placeholder 3">
            <a:extLst>
              <a:ext uri="{FF2B5EF4-FFF2-40B4-BE49-F238E27FC236}">
                <a16:creationId xmlns:a16="http://schemas.microsoft.com/office/drawing/2014/main" id="{DCEF0A69-1A2D-9DCF-C510-D74A9C602B20}"/>
              </a:ext>
            </a:extLst>
          </p:cNvPr>
          <p:cNvSpPr>
            <a:spLocks noGrp="1"/>
          </p:cNvSpPr>
          <p:nvPr>
            <p:ph type="sldNum" sz="quarter" idx="12"/>
          </p:nvPr>
        </p:nvSpPr>
        <p:spPr/>
        <p:txBody>
          <a:bodyPr/>
          <a:lstStyle/>
          <a:p>
            <a:fld id="{48F63A3B-78C7-47BE-AE5E-E10140E04643}" type="slidenum">
              <a:rPr lang="en-US" smtClean="0"/>
              <a:t>31</a:t>
            </a:fld>
            <a:endParaRPr lang="en-US" dirty="0"/>
          </a:p>
        </p:txBody>
      </p:sp>
      <p:pic>
        <p:nvPicPr>
          <p:cNvPr id="15" name="Content Placeholder 14">
            <a:extLst>
              <a:ext uri="{FF2B5EF4-FFF2-40B4-BE49-F238E27FC236}">
                <a16:creationId xmlns:a16="http://schemas.microsoft.com/office/drawing/2014/main" id="{754F2D78-9CA0-3921-442F-BD948E70B2C1}"/>
              </a:ext>
            </a:extLst>
          </p:cNvPr>
          <p:cNvPicPr>
            <a:picLocks noGrp="1" noChangeAspect="1"/>
          </p:cNvPicPr>
          <p:nvPr>
            <p:ph idx="16"/>
          </p:nvPr>
        </p:nvPicPr>
        <p:blipFill rotWithShape="1">
          <a:blip r:embed="rId3"/>
          <a:srcRect r="2595"/>
          <a:stretch/>
        </p:blipFill>
        <p:spPr>
          <a:xfrm>
            <a:off x="3790425" y="1649414"/>
            <a:ext cx="3726111" cy="2171700"/>
          </a:xfrm>
        </p:spPr>
      </p:pic>
      <p:pic>
        <p:nvPicPr>
          <p:cNvPr id="13" name="Content Placeholder 12">
            <a:extLst>
              <a:ext uri="{FF2B5EF4-FFF2-40B4-BE49-F238E27FC236}">
                <a16:creationId xmlns:a16="http://schemas.microsoft.com/office/drawing/2014/main" id="{862B7569-AAD9-4179-4154-B4F044A96A49}"/>
              </a:ext>
            </a:extLst>
          </p:cNvPr>
          <p:cNvPicPr>
            <a:picLocks noGrp="1" noChangeAspect="1"/>
          </p:cNvPicPr>
          <p:nvPr>
            <p:ph idx="15"/>
          </p:nvPr>
        </p:nvPicPr>
        <p:blipFill>
          <a:blip r:embed="rId4"/>
          <a:stretch>
            <a:fillRect/>
          </a:stretch>
        </p:blipFill>
        <p:spPr>
          <a:xfrm>
            <a:off x="1125958" y="1601336"/>
            <a:ext cx="1664343" cy="2171700"/>
          </a:xfrm>
        </p:spPr>
      </p:pic>
      <p:pic>
        <p:nvPicPr>
          <p:cNvPr id="27" name="Content Placeholder 26">
            <a:extLst>
              <a:ext uri="{FF2B5EF4-FFF2-40B4-BE49-F238E27FC236}">
                <a16:creationId xmlns:a16="http://schemas.microsoft.com/office/drawing/2014/main" id="{18F4ECC6-DCD3-FF53-8D2F-46ABDBBAD253}"/>
              </a:ext>
            </a:extLst>
          </p:cNvPr>
          <p:cNvPicPr>
            <a:picLocks noGrp="1" noChangeAspect="1"/>
          </p:cNvPicPr>
          <p:nvPr>
            <p:ph sz="half" idx="14"/>
          </p:nvPr>
        </p:nvPicPr>
        <p:blipFill>
          <a:blip r:embed="rId5"/>
          <a:stretch>
            <a:fillRect/>
          </a:stretch>
        </p:blipFill>
        <p:spPr>
          <a:xfrm>
            <a:off x="2360208" y="4120354"/>
            <a:ext cx="3063170" cy="2176463"/>
          </a:xfrm>
        </p:spPr>
      </p:pic>
      <p:pic>
        <p:nvPicPr>
          <p:cNvPr id="29" name="Picture 28">
            <a:extLst>
              <a:ext uri="{FF2B5EF4-FFF2-40B4-BE49-F238E27FC236}">
                <a16:creationId xmlns:a16="http://schemas.microsoft.com/office/drawing/2014/main" id="{5BB8CEB6-FBF7-7CD4-849D-C8A88A0C34B2}"/>
              </a:ext>
            </a:extLst>
          </p:cNvPr>
          <p:cNvPicPr>
            <a:picLocks noChangeAspect="1"/>
          </p:cNvPicPr>
          <p:nvPr/>
        </p:nvPicPr>
        <p:blipFill>
          <a:blip r:embed="rId6"/>
          <a:stretch>
            <a:fillRect/>
          </a:stretch>
        </p:blipFill>
        <p:spPr>
          <a:xfrm>
            <a:off x="7726260" y="1728541"/>
            <a:ext cx="4150047" cy="2176463"/>
          </a:xfrm>
          <a:prstGeom prst="rect">
            <a:avLst/>
          </a:prstGeom>
        </p:spPr>
      </p:pic>
    </p:spTree>
    <p:extLst>
      <p:ext uri="{BB962C8B-B14F-4D97-AF65-F5344CB8AC3E}">
        <p14:creationId xmlns:p14="http://schemas.microsoft.com/office/powerpoint/2010/main" val="405055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Discussion/Breakout Exercise</a:t>
            </a:r>
          </a:p>
        </p:txBody>
      </p:sp>
      <p:sp>
        <p:nvSpPr>
          <p:cNvPr id="4" name="Slide Number Placeholder 3"/>
          <p:cNvSpPr>
            <a:spLocks noGrp="1"/>
          </p:cNvSpPr>
          <p:nvPr>
            <p:ph type="sldNum" sz="quarter" idx="12"/>
          </p:nvPr>
        </p:nvSpPr>
        <p:spPr/>
        <p:txBody>
          <a:bodyPr/>
          <a:lstStyle/>
          <a:p>
            <a:fld id="{48F63A3B-78C7-47BE-AE5E-E10140E04643}" type="slidenum">
              <a:rPr lang="en-US" smtClean="0"/>
              <a:t>32</a:t>
            </a:fld>
            <a:endParaRPr lang="en-US" dirty="0"/>
          </a:p>
        </p:txBody>
      </p:sp>
      <p:sp>
        <p:nvSpPr>
          <p:cNvPr id="7" name="Content Placeholder 2"/>
          <p:cNvSpPr>
            <a:spLocks noGrp="1"/>
          </p:cNvSpPr>
          <p:nvPr>
            <p:ph idx="1"/>
          </p:nvPr>
        </p:nvSpPr>
        <p:spPr/>
        <p:txBody>
          <a:bodyPr>
            <a:normAutofit/>
          </a:bodyPr>
          <a:lstStyle/>
          <a:p>
            <a:r>
              <a:rPr lang="en-US" dirty="0">
                <a:solidFill>
                  <a:schemeClr val="accent1"/>
                </a:solidFill>
              </a:rPr>
              <a:t>How have you, or would you, communicate results from a homeless morality study in your area? </a:t>
            </a:r>
          </a:p>
        </p:txBody>
      </p:sp>
    </p:spTree>
    <p:extLst>
      <p:ext uri="{BB962C8B-B14F-4D97-AF65-F5344CB8AC3E}">
        <p14:creationId xmlns:p14="http://schemas.microsoft.com/office/powerpoint/2010/main" val="869066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65A8FF-6933-FB19-3A41-5CBE1CBFD7E7}"/>
              </a:ext>
            </a:extLst>
          </p:cNvPr>
          <p:cNvSpPr>
            <a:spLocks noGrp="1"/>
          </p:cNvSpPr>
          <p:nvPr>
            <p:ph type="ctrTitle"/>
          </p:nvPr>
        </p:nvSpPr>
        <p:spPr>
          <a:xfrm>
            <a:off x="312420" y="4927056"/>
            <a:ext cx="11574780" cy="1216152"/>
          </a:xfrm>
        </p:spPr>
        <p:txBody>
          <a:bodyPr/>
          <a:lstStyle/>
          <a:p>
            <a:r>
              <a:rPr lang="en-US" dirty="0"/>
              <a:t>Follow-up </a:t>
            </a:r>
          </a:p>
        </p:txBody>
      </p:sp>
      <p:pic>
        <p:nvPicPr>
          <p:cNvPr id="9" name="Picture Placeholder 8" descr="Icon&#10;&#10;Description automatically generated with medium confidence">
            <a:extLst>
              <a:ext uri="{FF2B5EF4-FFF2-40B4-BE49-F238E27FC236}">
                <a16:creationId xmlns:a16="http://schemas.microsoft.com/office/drawing/2014/main" id="{1FACD021-FF38-C2C3-1FB9-FB8E06E00D3E}"/>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20257" b="20257"/>
          <a:stretch>
            <a:fillRect/>
          </a:stretch>
        </p:blipFill>
        <p:spPr/>
      </p:pic>
    </p:spTree>
    <p:extLst>
      <p:ext uri="{BB962C8B-B14F-4D97-AF65-F5344CB8AC3E}">
        <p14:creationId xmlns:p14="http://schemas.microsoft.com/office/powerpoint/2010/main" val="1869578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1BDA1-5947-D968-9092-24F417B8915B}"/>
              </a:ext>
            </a:extLst>
          </p:cNvPr>
          <p:cNvSpPr>
            <a:spLocks noGrp="1"/>
          </p:cNvSpPr>
          <p:nvPr>
            <p:ph type="title"/>
          </p:nvPr>
        </p:nvSpPr>
        <p:spPr/>
        <p:txBody>
          <a:bodyPr/>
          <a:lstStyle/>
          <a:p>
            <a:r>
              <a:rPr lang="en-US" dirty="0"/>
              <a:t>MDH</a:t>
            </a:r>
          </a:p>
        </p:txBody>
      </p:sp>
      <p:sp>
        <p:nvSpPr>
          <p:cNvPr id="3" name="Content Placeholder 2">
            <a:extLst>
              <a:ext uri="{FF2B5EF4-FFF2-40B4-BE49-F238E27FC236}">
                <a16:creationId xmlns:a16="http://schemas.microsoft.com/office/drawing/2014/main" id="{29D607FD-4DB4-B26A-0666-AD16A5CE01EF}"/>
              </a:ext>
            </a:extLst>
          </p:cNvPr>
          <p:cNvSpPr>
            <a:spLocks noGrp="1"/>
          </p:cNvSpPr>
          <p:nvPr>
            <p:ph idx="1"/>
          </p:nvPr>
        </p:nvSpPr>
        <p:spPr/>
        <p:txBody>
          <a:bodyPr/>
          <a:lstStyle/>
          <a:p>
            <a:r>
              <a:rPr lang="en-US" dirty="0"/>
              <a:t>State legislative proposals </a:t>
            </a:r>
          </a:p>
          <a:p>
            <a:r>
              <a:rPr lang="en-US" dirty="0"/>
              <a:t>Data integration</a:t>
            </a:r>
          </a:p>
          <a:p>
            <a:r>
              <a:rPr lang="en-US" dirty="0"/>
              <a:t>Information sharing and education </a:t>
            </a:r>
          </a:p>
          <a:p>
            <a:endParaRPr lang="en-US" dirty="0"/>
          </a:p>
        </p:txBody>
      </p:sp>
      <p:sp>
        <p:nvSpPr>
          <p:cNvPr id="4" name="Slide Number Placeholder 3">
            <a:extLst>
              <a:ext uri="{FF2B5EF4-FFF2-40B4-BE49-F238E27FC236}">
                <a16:creationId xmlns:a16="http://schemas.microsoft.com/office/drawing/2014/main" id="{B035BF60-230B-50F1-90B1-5D5E34617758}"/>
              </a:ext>
            </a:extLst>
          </p:cNvPr>
          <p:cNvSpPr>
            <a:spLocks noGrp="1"/>
          </p:cNvSpPr>
          <p:nvPr>
            <p:ph type="sldNum" sz="quarter" idx="12"/>
          </p:nvPr>
        </p:nvSpPr>
        <p:spPr/>
        <p:txBody>
          <a:bodyPr/>
          <a:lstStyle/>
          <a:p>
            <a:fld id="{48F63A3B-78C7-47BE-AE5E-E10140E04643}" type="slidenum">
              <a:rPr lang="en-US" smtClean="0"/>
              <a:t>34</a:t>
            </a:fld>
            <a:endParaRPr lang="en-US" dirty="0"/>
          </a:p>
        </p:txBody>
      </p:sp>
    </p:spTree>
    <p:extLst>
      <p:ext uri="{BB962C8B-B14F-4D97-AF65-F5344CB8AC3E}">
        <p14:creationId xmlns:p14="http://schemas.microsoft.com/office/powerpoint/2010/main" val="3294313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47BC5-C0A1-003F-63D6-B28300B39614}"/>
              </a:ext>
            </a:extLst>
          </p:cNvPr>
          <p:cNvSpPr>
            <a:spLocks noGrp="1"/>
          </p:cNvSpPr>
          <p:nvPr>
            <p:ph type="title"/>
          </p:nvPr>
        </p:nvSpPr>
        <p:spPr/>
        <p:txBody>
          <a:bodyPr/>
          <a:lstStyle/>
          <a:p>
            <a:r>
              <a:rPr lang="en-US" dirty="0"/>
              <a:t>Kate</a:t>
            </a:r>
          </a:p>
        </p:txBody>
      </p:sp>
      <p:pic>
        <p:nvPicPr>
          <p:cNvPr id="6" name="Content Placeholder 5" descr="Logo&#10;&#10;Description automatically generated">
            <a:extLst>
              <a:ext uri="{FF2B5EF4-FFF2-40B4-BE49-F238E27FC236}">
                <a16:creationId xmlns:a16="http://schemas.microsoft.com/office/drawing/2014/main" id="{C0A23282-8587-AC27-80AB-755C985527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1525" y="1651794"/>
            <a:ext cx="7788275" cy="4935307"/>
          </a:xfrm>
        </p:spPr>
      </p:pic>
      <p:sp>
        <p:nvSpPr>
          <p:cNvPr id="4" name="Slide Number Placeholder 3">
            <a:extLst>
              <a:ext uri="{FF2B5EF4-FFF2-40B4-BE49-F238E27FC236}">
                <a16:creationId xmlns:a16="http://schemas.microsoft.com/office/drawing/2014/main" id="{46756707-07CB-8C91-65E8-F95697E39994}"/>
              </a:ext>
            </a:extLst>
          </p:cNvPr>
          <p:cNvSpPr>
            <a:spLocks noGrp="1"/>
          </p:cNvSpPr>
          <p:nvPr>
            <p:ph type="sldNum" sz="quarter" idx="12"/>
          </p:nvPr>
        </p:nvSpPr>
        <p:spPr/>
        <p:txBody>
          <a:bodyPr/>
          <a:lstStyle/>
          <a:p>
            <a:fld id="{48F63A3B-78C7-47BE-AE5E-E10140E04643}" type="slidenum">
              <a:rPr lang="en-US" smtClean="0"/>
              <a:t>35</a:t>
            </a:fld>
            <a:endParaRPr lang="en-US" dirty="0"/>
          </a:p>
        </p:txBody>
      </p:sp>
    </p:spTree>
    <p:extLst>
      <p:ext uri="{BB962C8B-B14F-4D97-AF65-F5344CB8AC3E}">
        <p14:creationId xmlns:p14="http://schemas.microsoft.com/office/powerpoint/2010/main" val="256433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47BC5-C0A1-003F-63D6-B28300B39614}"/>
              </a:ext>
            </a:extLst>
          </p:cNvPr>
          <p:cNvSpPr>
            <a:spLocks noGrp="1"/>
          </p:cNvSpPr>
          <p:nvPr>
            <p:ph type="title"/>
          </p:nvPr>
        </p:nvSpPr>
        <p:spPr/>
        <p:txBody>
          <a:bodyPr/>
          <a:lstStyle/>
          <a:p>
            <a:r>
              <a:rPr lang="en-US" dirty="0"/>
              <a:t>Jonda</a:t>
            </a:r>
          </a:p>
        </p:txBody>
      </p:sp>
      <p:sp>
        <p:nvSpPr>
          <p:cNvPr id="4" name="Slide Number Placeholder 3">
            <a:extLst>
              <a:ext uri="{FF2B5EF4-FFF2-40B4-BE49-F238E27FC236}">
                <a16:creationId xmlns:a16="http://schemas.microsoft.com/office/drawing/2014/main" id="{46756707-07CB-8C91-65E8-F95697E39994}"/>
              </a:ext>
            </a:extLst>
          </p:cNvPr>
          <p:cNvSpPr>
            <a:spLocks noGrp="1"/>
          </p:cNvSpPr>
          <p:nvPr>
            <p:ph type="sldNum" sz="quarter" idx="12"/>
          </p:nvPr>
        </p:nvSpPr>
        <p:spPr/>
        <p:txBody>
          <a:bodyPr/>
          <a:lstStyle/>
          <a:p>
            <a:fld id="{48F63A3B-78C7-47BE-AE5E-E10140E04643}" type="slidenum">
              <a:rPr lang="en-US" smtClean="0"/>
              <a:t>36</a:t>
            </a:fld>
            <a:endParaRPr lang="en-US" dirty="0"/>
          </a:p>
        </p:txBody>
      </p:sp>
      <p:pic>
        <p:nvPicPr>
          <p:cNvPr id="10" name="Content Placeholder 9" descr="A picture containing building, window&#10;&#10;Description automatically generated">
            <a:extLst>
              <a:ext uri="{FF2B5EF4-FFF2-40B4-BE49-F238E27FC236}">
                <a16:creationId xmlns:a16="http://schemas.microsoft.com/office/drawing/2014/main" id="{81EC9AE5-469E-9232-A694-938F81BAC06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2004" y="1371600"/>
            <a:ext cx="4832995" cy="5318125"/>
          </a:xfrm>
        </p:spPr>
      </p:pic>
    </p:spTree>
    <p:extLst>
      <p:ext uri="{BB962C8B-B14F-4D97-AF65-F5344CB8AC3E}">
        <p14:creationId xmlns:p14="http://schemas.microsoft.com/office/powerpoint/2010/main" val="2063460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 blackboard, wire&#10;&#10;Description automatically generated">
            <a:extLst>
              <a:ext uri="{FF2B5EF4-FFF2-40B4-BE49-F238E27FC236}">
                <a16:creationId xmlns:a16="http://schemas.microsoft.com/office/drawing/2014/main" id="{F8F2A2DF-2D23-9CBF-4D43-7D9588F0E379}"/>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Slide Number Placeholder 4">
            <a:extLst>
              <a:ext uri="{FF2B5EF4-FFF2-40B4-BE49-F238E27FC236}">
                <a16:creationId xmlns:a16="http://schemas.microsoft.com/office/drawing/2014/main" id="{46E491D8-1A4D-51D6-742A-10EC18E61059}"/>
              </a:ext>
            </a:extLst>
          </p:cNvPr>
          <p:cNvSpPr>
            <a:spLocks noGrp="1"/>
          </p:cNvSpPr>
          <p:nvPr>
            <p:ph type="sldNum" sz="quarter" idx="12"/>
          </p:nvPr>
        </p:nvSpPr>
        <p:spPr/>
        <p:txBody>
          <a:bodyPr/>
          <a:lstStyle/>
          <a:p>
            <a:fld id="{48F63A3B-78C7-47BE-AE5E-E10140E04643}" type="slidenum">
              <a:rPr lang="en-US" smtClean="0"/>
              <a:pPr/>
              <a:t>37</a:t>
            </a:fld>
            <a:endParaRPr lang="en-US"/>
          </a:p>
        </p:txBody>
      </p:sp>
    </p:spTree>
    <p:extLst>
      <p:ext uri="{BB962C8B-B14F-4D97-AF65-F5344CB8AC3E}">
        <p14:creationId xmlns:p14="http://schemas.microsoft.com/office/powerpoint/2010/main" val="4009663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2CBE-48BA-01F1-FB5B-7B9C9F52FDEC}"/>
              </a:ext>
            </a:extLst>
          </p:cNvPr>
          <p:cNvSpPr>
            <a:spLocks noGrp="1"/>
          </p:cNvSpPr>
          <p:nvPr>
            <p:ph type="title"/>
          </p:nvPr>
        </p:nvSpPr>
        <p:spPr/>
        <p:txBody>
          <a:bodyPr/>
          <a:lstStyle/>
          <a:p>
            <a:r>
              <a:rPr lang="en-US" dirty="0"/>
              <a:t>Center of Excellence on Public Health and Homelessness</a:t>
            </a:r>
          </a:p>
        </p:txBody>
      </p:sp>
      <p:sp>
        <p:nvSpPr>
          <p:cNvPr id="3" name="Content Placeholder 2">
            <a:extLst>
              <a:ext uri="{FF2B5EF4-FFF2-40B4-BE49-F238E27FC236}">
                <a16:creationId xmlns:a16="http://schemas.microsoft.com/office/drawing/2014/main" id="{1F40AC37-009E-0D10-5E32-925D85BDD7B6}"/>
              </a:ext>
            </a:extLst>
          </p:cNvPr>
          <p:cNvSpPr>
            <a:spLocks noGrp="1"/>
          </p:cNvSpPr>
          <p:nvPr>
            <p:ph idx="1"/>
          </p:nvPr>
        </p:nvSpPr>
        <p:spPr/>
        <p:txBody>
          <a:bodyPr>
            <a:normAutofit fontScale="92500" lnSpcReduction="20000"/>
          </a:bodyPr>
          <a:lstStyle/>
          <a:p>
            <a:r>
              <a:rPr lang="en-US" dirty="0"/>
              <a:t>MDH is one of three national centers</a:t>
            </a:r>
          </a:p>
          <a:p>
            <a:pPr lvl="1"/>
            <a:r>
              <a:rPr lang="en-US" dirty="0">
                <a:hlinkClick r:id="rId3"/>
              </a:rPr>
              <a:t>Center of Excellence on Public Health and Homelessness - MN Dept. of Health (state.mn.us)</a:t>
            </a:r>
            <a:endParaRPr lang="en-US" dirty="0"/>
          </a:p>
          <a:p>
            <a:r>
              <a:rPr lang="en-US" dirty="0"/>
              <a:t>Focus on reducing severe morbidity and death </a:t>
            </a:r>
          </a:p>
          <a:p>
            <a:r>
              <a:rPr lang="en-US" dirty="0"/>
              <a:t>Partnership with Hennepin Healthcare Research Institute </a:t>
            </a:r>
          </a:p>
          <a:p>
            <a:r>
              <a:rPr lang="en-US" dirty="0"/>
              <a:t>Creation of Advisory Group </a:t>
            </a:r>
          </a:p>
          <a:p>
            <a:pPr marL="0" indent="0">
              <a:buNone/>
            </a:pPr>
            <a:endParaRPr lang="en-US" dirty="0"/>
          </a:p>
        </p:txBody>
      </p:sp>
      <p:sp>
        <p:nvSpPr>
          <p:cNvPr id="4" name="Slide Number Placeholder 3">
            <a:extLst>
              <a:ext uri="{FF2B5EF4-FFF2-40B4-BE49-F238E27FC236}">
                <a16:creationId xmlns:a16="http://schemas.microsoft.com/office/drawing/2014/main" id="{5E9C9703-F354-9584-40C4-483A3DB25F4F}"/>
              </a:ext>
            </a:extLst>
          </p:cNvPr>
          <p:cNvSpPr>
            <a:spLocks noGrp="1"/>
          </p:cNvSpPr>
          <p:nvPr>
            <p:ph type="sldNum" sz="quarter" idx="12"/>
          </p:nvPr>
        </p:nvSpPr>
        <p:spPr/>
        <p:txBody>
          <a:bodyPr/>
          <a:lstStyle/>
          <a:p>
            <a:fld id="{48F63A3B-78C7-47BE-AE5E-E10140E04643}" type="slidenum">
              <a:rPr lang="en-US" smtClean="0"/>
              <a:t>4</a:t>
            </a:fld>
            <a:endParaRPr lang="en-US" dirty="0"/>
          </a:p>
        </p:txBody>
      </p:sp>
    </p:spTree>
    <p:extLst>
      <p:ext uri="{BB962C8B-B14F-4D97-AF65-F5344CB8AC3E}">
        <p14:creationId xmlns:p14="http://schemas.microsoft.com/office/powerpoint/2010/main" val="2173635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C7DEB-BCEF-5DD3-FADC-4D9675F88AC7}"/>
              </a:ext>
            </a:extLst>
          </p:cNvPr>
          <p:cNvSpPr>
            <a:spLocks noGrp="1"/>
          </p:cNvSpPr>
          <p:nvPr>
            <p:ph type="title"/>
          </p:nvPr>
        </p:nvSpPr>
        <p:spPr/>
        <p:txBody>
          <a:bodyPr/>
          <a:lstStyle/>
          <a:p>
            <a:r>
              <a:rPr lang="en-US" dirty="0"/>
              <a:t>Advisory Group Representation Matrix</a:t>
            </a:r>
          </a:p>
        </p:txBody>
      </p:sp>
      <p:pic>
        <p:nvPicPr>
          <p:cNvPr id="6" name="Content Placeholder 5">
            <a:extLst>
              <a:ext uri="{FF2B5EF4-FFF2-40B4-BE49-F238E27FC236}">
                <a16:creationId xmlns:a16="http://schemas.microsoft.com/office/drawing/2014/main" id="{A5257E08-EB4A-E2C7-069F-DC02A4C66F6E}"/>
              </a:ext>
            </a:extLst>
          </p:cNvPr>
          <p:cNvPicPr>
            <a:picLocks noGrp="1" noChangeAspect="1"/>
          </p:cNvPicPr>
          <p:nvPr>
            <p:ph idx="1"/>
          </p:nvPr>
        </p:nvPicPr>
        <p:blipFill rotWithShape="1">
          <a:blip r:embed="rId3"/>
          <a:srcRect l="705" r="70055" b="11635"/>
          <a:stretch/>
        </p:blipFill>
        <p:spPr>
          <a:xfrm>
            <a:off x="0" y="1216023"/>
            <a:ext cx="12192000" cy="7491817"/>
          </a:xfrm>
        </p:spPr>
      </p:pic>
      <p:sp>
        <p:nvSpPr>
          <p:cNvPr id="4" name="Slide Number Placeholder 3">
            <a:extLst>
              <a:ext uri="{FF2B5EF4-FFF2-40B4-BE49-F238E27FC236}">
                <a16:creationId xmlns:a16="http://schemas.microsoft.com/office/drawing/2014/main" id="{B896E5CD-474B-D4DF-AC17-07FC136B2AF2}"/>
              </a:ext>
            </a:extLst>
          </p:cNvPr>
          <p:cNvSpPr>
            <a:spLocks noGrp="1"/>
          </p:cNvSpPr>
          <p:nvPr>
            <p:ph type="sldNum" sz="quarter" idx="12"/>
          </p:nvPr>
        </p:nvSpPr>
        <p:spPr/>
        <p:txBody>
          <a:bodyPr/>
          <a:lstStyle/>
          <a:p>
            <a:fld id="{48F63A3B-78C7-47BE-AE5E-E10140E04643}" type="slidenum">
              <a:rPr lang="en-US" smtClean="0"/>
              <a:t>5</a:t>
            </a:fld>
            <a:endParaRPr lang="en-US" dirty="0"/>
          </a:p>
        </p:txBody>
      </p:sp>
    </p:spTree>
    <p:extLst>
      <p:ext uri="{BB962C8B-B14F-4D97-AF65-F5344CB8AC3E}">
        <p14:creationId xmlns:p14="http://schemas.microsoft.com/office/powerpoint/2010/main" val="2863988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Advisory Group</a:t>
            </a:r>
          </a:p>
        </p:txBody>
      </p:sp>
      <p:sp>
        <p:nvSpPr>
          <p:cNvPr id="4" name="Slide Number Placeholder 3"/>
          <p:cNvSpPr>
            <a:spLocks noGrp="1"/>
          </p:cNvSpPr>
          <p:nvPr>
            <p:ph type="sldNum" sz="quarter" idx="12"/>
          </p:nvPr>
        </p:nvSpPr>
        <p:spPr/>
        <p:txBody>
          <a:bodyPr/>
          <a:lstStyle/>
          <a:p>
            <a:fld id="{48F63A3B-78C7-47BE-AE5E-E10140E04643}" type="slidenum">
              <a:rPr lang="en-US" smtClean="0"/>
              <a:t>6</a:t>
            </a:fld>
            <a:endParaRPr lang="en-US" dirty="0"/>
          </a:p>
        </p:txBody>
      </p:sp>
      <p:sp>
        <p:nvSpPr>
          <p:cNvPr id="8" name="Content Placeholder 2"/>
          <p:cNvSpPr>
            <a:spLocks noGrp="1"/>
          </p:cNvSpPr>
          <p:nvPr>
            <p:ph idx="1"/>
          </p:nvPr>
        </p:nvSpPr>
        <p:spPr/>
        <p:txBody>
          <a:bodyPr>
            <a:noAutofit/>
          </a:bodyPr>
          <a:lstStyle/>
          <a:p>
            <a:pPr lvl="0">
              <a:spcBef>
                <a:spcPts val="600"/>
              </a:spcBef>
              <a:spcAft>
                <a:spcPts val="600"/>
              </a:spcAft>
            </a:pPr>
            <a:r>
              <a:rPr lang="en-US" dirty="0"/>
              <a:t>Defining scope and purpose of Advisory Group</a:t>
            </a:r>
          </a:p>
          <a:p>
            <a:pPr lvl="0">
              <a:spcBef>
                <a:spcPts val="600"/>
              </a:spcBef>
              <a:spcAft>
                <a:spcPts val="600"/>
              </a:spcAft>
            </a:pPr>
            <a:r>
              <a:rPr lang="en-US" dirty="0"/>
              <a:t>Jonda Crum </a:t>
            </a:r>
            <a:r>
              <a:rPr lang="en-US" sz="23900" dirty="0">
                <a:latin typeface="Weepeople" panose="00000500000000000000" pitchFamily="2" charset="0"/>
              </a:rPr>
              <a:t>M</a:t>
            </a:r>
            <a:endParaRPr lang="en-US" dirty="0"/>
          </a:p>
        </p:txBody>
      </p:sp>
    </p:spTree>
    <p:extLst>
      <p:ext uri="{BB962C8B-B14F-4D97-AF65-F5344CB8AC3E}">
        <p14:creationId xmlns:p14="http://schemas.microsoft.com/office/powerpoint/2010/main" val="3069439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633E9-CFE1-901C-2FB8-42C7942A7D96}"/>
              </a:ext>
            </a:extLst>
          </p:cNvPr>
          <p:cNvSpPr>
            <a:spLocks noGrp="1"/>
          </p:cNvSpPr>
          <p:nvPr>
            <p:ph type="title"/>
          </p:nvPr>
        </p:nvSpPr>
        <p:spPr/>
        <p:txBody>
          <a:bodyPr/>
          <a:lstStyle/>
          <a:p>
            <a:r>
              <a:rPr lang="en-US" dirty="0"/>
              <a:t>Motivation for mortality study 	</a:t>
            </a:r>
          </a:p>
        </p:txBody>
      </p:sp>
      <p:sp>
        <p:nvSpPr>
          <p:cNvPr id="3" name="Content Placeholder 2">
            <a:extLst>
              <a:ext uri="{FF2B5EF4-FFF2-40B4-BE49-F238E27FC236}">
                <a16:creationId xmlns:a16="http://schemas.microsoft.com/office/drawing/2014/main" id="{BACDC9ED-6C61-EEE2-BF34-B9050AF9A9AB}"/>
              </a:ext>
            </a:extLst>
          </p:cNvPr>
          <p:cNvSpPr>
            <a:spLocks noGrp="1"/>
          </p:cNvSpPr>
          <p:nvPr>
            <p:ph idx="1"/>
          </p:nvPr>
        </p:nvSpPr>
        <p:spPr/>
        <p:txBody>
          <a:bodyPr/>
          <a:lstStyle/>
          <a:p>
            <a:r>
              <a:rPr lang="en-US" dirty="0"/>
              <a:t>Further data integration </a:t>
            </a:r>
          </a:p>
          <a:p>
            <a:r>
              <a:rPr lang="en-US" dirty="0"/>
              <a:t>Establish priorities </a:t>
            </a:r>
          </a:p>
          <a:p>
            <a:r>
              <a:rPr lang="en-US" dirty="0"/>
              <a:t>Build public awareness of health impacts of homelessness</a:t>
            </a:r>
          </a:p>
        </p:txBody>
      </p:sp>
      <p:sp>
        <p:nvSpPr>
          <p:cNvPr id="4" name="Slide Number Placeholder 3">
            <a:extLst>
              <a:ext uri="{FF2B5EF4-FFF2-40B4-BE49-F238E27FC236}">
                <a16:creationId xmlns:a16="http://schemas.microsoft.com/office/drawing/2014/main" id="{C3441A20-533F-E53A-074F-92328DAB911B}"/>
              </a:ext>
            </a:extLst>
          </p:cNvPr>
          <p:cNvSpPr>
            <a:spLocks noGrp="1"/>
          </p:cNvSpPr>
          <p:nvPr>
            <p:ph type="sldNum" sz="quarter" idx="12"/>
          </p:nvPr>
        </p:nvSpPr>
        <p:spPr/>
        <p:txBody>
          <a:bodyPr/>
          <a:lstStyle/>
          <a:p>
            <a:fld id="{48F63A3B-78C7-47BE-AE5E-E10140E04643}" type="slidenum">
              <a:rPr lang="en-US" smtClean="0"/>
              <a:t>7</a:t>
            </a:fld>
            <a:endParaRPr lang="en-US" dirty="0"/>
          </a:p>
        </p:txBody>
      </p:sp>
    </p:spTree>
    <p:extLst>
      <p:ext uri="{BB962C8B-B14F-4D97-AF65-F5344CB8AC3E}">
        <p14:creationId xmlns:p14="http://schemas.microsoft.com/office/powerpoint/2010/main" val="3365443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A516C39-457E-3230-C0D5-699B78BFBB5C}"/>
              </a:ext>
            </a:extLst>
          </p:cNvPr>
          <p:cNvPicPr>
            <a:picLocks noGrp="1" noChangeAspect="1"/>
          </p:cNvPicPr>
          <p:nvPr>
            <p:ph type="pic" sz="quarter" idx="13"/>
          </p:nvPr>
        </p:nvPicPr>
        <p:blipFill rotWithShape="1">
          <a:blip r:embed="rId3"/>
          <a:srcRect t="14908" b="14908"/>
          <a:stretch/>
        </p:blipFill>
        <p:spPr/>
      </p:pic>
      <p:sp>
        <p:nvSpPr>
          <p:cNvPr id="3" name="Title 2">
            <a:extLst>
              <a:ext uri="{FF2B5EF4-FFF2-40B4-BE49-F238E27FC236}">
                <a16:creationId xmlns:a16="http://schemas.microsoft.com/office/drawing/2014/main" id="{624C4D2B-B10A-7744-4E7A-CFEF79DEA1A8}"/>
              </a:ext>
            </a:extLst>
          </p:cNvPr>
          <p:cNvSpPr>
            <a:spLocks noGrp="1"/>
          </p:cNvSpPr>
          <p:nvPr>
            <p:ph type="ctrTitle"/>
          </p:nvPr>
        </p:nvSpPr>
        <p:spPr/>
        <p:txBody>
          <a:bodyPr/>
          <a:lstStyle/>
          <a:p>
            <a:r>
              <a:rPr lang="en-US" dirty="0"/>
              <a:t>Minnesota Homeless Mortality Study, Methods and Findings</a:t>
            </a:r>
          </a:p>
        </p:txBody>
      </p:sp>
    </p:spTree>
    <p:extLst>
      <p:ext uri="{BB962C8B-B14F-4D97-AF65-F5344CB8AC3E}">
        <p14:creationId xmlns:p14="http://schemas.microsoft.com/office/powerpoint/2010/main" val="3711582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ECDC-B6BC-0BCF-A075-72F6369869A9}"/>
              </a:ext>
            </a:extLst>
          </p:cNvPr>
          <p:cNvSpPr>
            <a:spLocks noGrp="1"/>
          </p:cNvSpPr>
          <p:nvPr>
            <p:ph type="title"/>
          </p:nvPr>
        </p:nvSpPr>
        <p:spPr/>
        <p:txBody>
          <a:bodyPr/>
          <a:lstStyle/>
          <a:p>
            <a:r>
              <a:rPr lang="en-US"/>
              <a:t> -</a:t>
            </a:r>
          </a:p>
        </p:txBody>
      </p:sp>
      <p:sp>
        <p:nvSpPr>
          <p:cNvPr id="3" name="Content Placeholder 2">
            <a:extLst>
              <a:ext uri="{FF2B5EF4-FFF2-40B4-BE49-F238E27FC236}">
                <a16:creationId xmlns:a16="http://schemas.microsoft.com/office/drawing/2014/main" id="{DC398CEC-26D4-870C-E485-3DCAF20536EC}"/>
              </a:ext>
            </a:extLst>
          </p:cNvPr>
          <p:cNvSpPr>
            <a:spLocks noGrp="1"/>
          </p:cNvSpPr>
          <p:nvPr>
            <p:ph idx="1"/>
          </p:nvPr>
        </p:nvSpPr>
        <p:spPr/>
        <p:txBody>
          <a:bodyPr>
            <a:normAutofit/>
          </a:bodyPr>
          <a:lstStyle/>
          <a:p>
            <a:r>
              <a:rPr lang="en-US" dirty="0"/>
              <a:t>Estimates of premature mortality for people experiencing homelessness (PEH) vary:</a:t>
            </a:r>
          </a:p>
          <a:p>
            <a:pPr lvl="1"/>
            <a:r>
              <a:rPr lang="en-US" dirty="0"/>
              <a:t>All-cause mortality rates 4.5 to 9.6x the general population in the U.S.</a:t>
            </a:r>
            <a:r>
              <a:rPr lang="en-US" baseline="30000" dirty="0"/>
              <a:t>1</a:t>
            </a:r>
            <a:endParaRPr lang="en-US" dirty="0"/>
          </a:p>
          <a:p>
            <a:pPr lvl="1"/>
            <a:r>
              <a:rPr lang="en-US" dirty="0"/>
              <a:t>5x higher mortality among homeless adults in Finland, esp. </a:t>
            </a:r>
            <a:r>
              <a:rPr lang="en-US" u="sng" dirty="0"/>
              <a:t>&lt;</a:t>
            </a:r>
            <a:r>
              <a:rPr lang="en-US" dirty="0"/>
              <a:t>50 yrs.</a:t>
            </a:r>
            <a:r>
              <a:rPr lang="en-US" baseline="30000" dirty="0"/>
              <a:t>2</a:t>
            </a:r>
          </a:p>
          <a:p>
            <a:pPr lvl="1"/>
            <a:r>
              <a:rPr lang="en-US" dirty="0"/>
              <a:t>Drugs, alcohol, and mental illness drove mortality among Canadian shelter residents</a:t>
            </a:r>
            <a:r>
              <a:rPr lang="en-US" baseline="30000" dirty="0"/>
              <a:t>3</a:t>
            </a:r>
            <a:r>
              <a:rPr lang="en-US" dirty="0"/>
              <a:t> </a:t>
            </a:r>
          </a:p>
          <a:p>
            <a:r>
              <a:rPr lang="en-US" dirty="0"/>
              <a:t> In the U.S. select cities, counties, and some states conduct regular mortality reviews among PEH</a:t>
            </a:r>
            <a:r>
              <a:rPr lang="en-US" baseline="30000" dirty="0"/>
              <a:t>4</a:t>
            </a:r>
          </a:p>
          <a:p>
            <a:pPr lvl="1"/>
            <a:r>
              <a:rPr lang="en-US" dirty="0"/>
              <a:t>Wide variation in methods, quality, regularity</a:t>
            </a:r>
          </a:p>
          <a:p>
            <a:pPr lvl="1"/>
            <a:r>
              <a:rPr lang="en-US" dirty="0"/>
              <a:t>General assumption of under-estimation </a:t>
            </a:r>
          </a:p>
          <a:p>
            <a:pPr lvl="1"/>
            <a:endParaRPr lang="en-US" dirty="0"/>
          </a:p>
        </p:txBody>
      </p:sp>
      <p:sp>
        <p:nvSpPr>
          <p:cNvPr id="4" name="Title 1">
            <a:extLst>
              <a:ext uri="{FF2B5EF4-FFF2-40B4-BE49-F238E27FC236}">
                <a16:creationId xmlns:a16="http://schemas.microsoft.com/office/drawing/2014/main" id="{16EA9C41-4E4F-533C-2D1F-3243C36998D7}"/>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FC000"/>
                </a:solidFill>
                <a:effectLst/>
                <a:uLnTx/>
                <a:uFillTx/>
                <a:latin typeface="Georgia" panose="02040502050405020303"/>
                <a:ea typeface="+mj-ea"/>
                <a:cs typeface="+mj-cs"/>
              </a:rPr>
              <a:t>Background - national</a:t>
            </a:r>
          </a:p>
        </p:txBody>
      </p:sp>
      <p:sp>
        <p:nvSpPr>
          <p:cNvPr id="5" name="TextBox 4">
            <a:extLst>
              <a:ext uri="{FF2B5EF4-FFF2-40B4-BE49-F238E27FC236}">
                <a16:creationId xmlns:a16="http://schemas.microsoft.com/office/drawing/2014/main" id="{BFBBDBF9-D318-A520-BE29-3423017EFE6C}"/>
              </a:ext>
            </a:extLst>
          </p:cNvPr>
          <p:cNvSpPr txBox="1"/>
          <p:nvPr/>
        </p:nvSpPr>
        <p:spPr>
          <a:xfrm>
            <a:off x="3135208" y="5903893"/>
            <a:ext cx="6226384" cy="954107"/>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a:ln>
                  <a:noFill/>
                </a:ln>
                <a:solidFill>
                  <a:prstClr val="black"/>
                </a:solidFill>
                <a:effectLst/>
                <a:uLnTx/>
                <a:uFillTx/>
                <a:latin typeface="Georgia" panose="02040502050405020303"/>
                <a:ea typeface="+mn-ea"/>
                <a:cs typeface="+mn-cs"/>
              </a:rPr>
              <a:t>Baggett et al., AMA Intern Med. 2013;173(3):189-195.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err="1">
                <a:ln>
                  <a:noFill/>
                </a:ln>
                <a:solidFill>
                  <a:prstClr val="black"/>
                </a:solidFill>
                <a:effectLst/>
                <a:uLnTx/>
                <a:uFillTx/>
                <a:latin typeface="Georgia" panose="02040502050405020303"/>
                <a:ea typeface="+mn-ea"/>
                <a:cs typeface="+mn-cs"/>
              </a:rPr>
              <a:t>Stenius-Ayoade</a:t>
            </a:r>
            <a:r>
              <a:rPr kumimoji="0" lang="en-US" sz="1400" b="0" i="0" u="none" strike="noStrike" kern="1200" cap="none" spc="0" normalizeH="0" baseline="0" noProof="0">
                <a:ln>
                  <a:noFill/>
                </a:ln>
                <a:solidFill>
                  <a:prstClr val="black"/>
                </a:solidFill>
                <a:effectLst/>
                <a:uLnTx/>
                <a:uFillTx/>
                <a:latin typeface="Georgia" panose="02040502050405020303"/>
                <a:ea typeface="+mn-ea"/>
                <a:cs typeface="+mn-cs"/>
              </a:rPr>
              <a:t> et al., Epidemiol Community Health 2017;71:841–848.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a:ln>
                  <a:noFill/>
                </a:ln>
                <a:solidFill>
                  <a:prstClr val="black"/>
                </a:solidFill>
                <a:effectLst/>
                <a:uLnTx/>
                <a:uFillTx/>
                <a:latin typeface="Georgia" panose="02040502050405020303"/>
                <a:ea typeface="+mn-ea"/>
                <a:cs typeface="+mn-cs"/>
              </a:rPr>
              <a:t>Hwang et al., BMJ 2009;339:b4036</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a:ln>
                  <a:noFill/>
                </a:ln>
                <a:solidFill>
                  <a:prstClr val="black"/>
                </a:solidFill>
                <a:effectLst/>
                <a:uLnTx/>
                <a:uFillTx/>
                <a:latin typeface="Georgia" panose="02040502050405020303"/>
                <a:ea typeface="+mn-ea"/>
                <a:cs typeface="+mn-cs"/>
              </a:rPr>
              <a:t>NHCHC, Homeless Mortality Data Toolkit, 2021.</a:t>
            </a:r>
          </a:p>
        </p:txBody>
      </p:sp>
    </p:spTree>
    <p:extLst>
      <p:ext uri="{BB962C8B-B14F-4D97-AF65-F5344CB8AC3E}">
        <p14:creationId xmlns:p14="http://schemas.microsoft.com/office/powerpoint/2010/main" val="277504639"/>
      </p:ext>
    </p:extLst>
  </p:cSld>
  <p:clrMapOvr>
    <a:masterClrMapping/>
  </p:clrMapOvr>
</p:sld>
</file>

<file path=ppt/theme/theme1.xml><?xml version="1.0" encoding="utf-8"?>
<a:theme xmlns:a="http://schemas.openxmlformats.org/drawingml/2006/main" name="Minnesota">
  <a:themeElements>
    <a:clrScheme name="Custom 1">
      <a:dk1>
        <a:srgbClr val="003865"/>
      </a:dk1>
      <a:lt1>
        <a:srgbClr val="FFFFFF"/>
      </a:lt1>
      <a:dk2>
        <a:srgbClr val="000000"/>
      </a:dk2>
      <a:lt2>
        <a:srgbClr val="DDDDDA"/>
      </a:lt2>
      <a:accent1>
        <a:srgbClr val="003865"/>
      </a:accent1>
      <a:accent2>
        <a:srgbClr val="78BE21"/>
      </a:accent2>
      <a:accent3>
        <a:srgbClr val="007FAF"/>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PowerPoint Prez CLASSIC.potx" id="{28FA2110-1DB3-455B-9E3D-3C690276DE0B}" vid="{001921F9-48ED-487B-9BCA-F5376820A9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44BB59-C83F-5043-89F8-51008654EF0A}" vid="{55B9EE01-CE9B-C64B-94D6-F60DD3B00BF4}"/>
    </a:ext>
  </a:extLst>
</a:theme>
</file>

<file path=ppt/theme/theme3.xml><?xml version="1.0" encoding="utf-8"?>
<a:theme xmlns:a="http://schemas.openxmlformats.org/drawingml/2006/main" name="1_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PowerPoint.potx" id="{6A45AF2F-9106-4478-9569-AF2CD51C1956}" vid="{BFCD0B12-6798-40F0-8F7A-4569271261A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882B80E85798B498881C0CB36871F5B" ma:contentTypeVersion="77" ma:contentTypeDescription="Create a new document." ma:contentTypeScope="" ma:versionID="81fd33ee760e55ba4dc21f19d71c9ed2">
  <xsd:schema xmlns:xsd="http://www.w3.org/2001/XMLSchema" xmlns:xs="http://www.w3.org/2001/XMLSchema" xmlns:p="http://schemas.microsoft.com/office/2006/metadata/properties" xmlns:ns2="98f01fe9-c3f2-4582-9148-d87bd0c242e7" xmlns:ns3="fc253db8-c1a2-4032-adc2-d3fbd160fc76" xmlns:ns4="8837c207-459e-4c9e-ae67-73e2034e87a2" targetNamespace="http://schemas.microsoft.com/office/2006/metadata/properties" ma:root="true" ma:fieldsID="6f597a13533ab51e3170be8e423a5b5a" ns2:_="" ns3:_="" ns4:_="">
    <xsd:import namespace="98f01fe9-c3f2-4582-9148-d87bd0c242e7"/>
    <xsd:import namespace="fc253db8-c1a2-4032-adc2-d3fbd160fc76"/>
    <xsd:import namespace="8837c207-459e-4c9e-ae67-73e2034e87a2"/>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edWithDetails"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f01fe9-c3f2-4582-9148-d87bd0c242e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c253db8-c1a2-4032-adc2-d3fbd160fc7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37c207-459e-4c9e-ae67-73e2034e87a2"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xmlns="">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98f01fe9-c3f2-4582-9148-d87bd0c242e7">PP6VNZTUNPYT-222210944-93</_dlc_DocId>
    <_dlc_DocIdUrl xmlns="98f01fe9-c3f2-4582-9148-d87bd0c242e7">
      <Url>https://mn365.sharepoint.com/teams/MDH/permanent/comm_proj/_layouts/15/DocIdRedir.aspx?ID=PP6VNZTUNPYT-222210944-93</Url>
      <Description>PP6VNZTUNPYT-222210944-93</Description>
    </_dlc_DocIdUrl>
  </documentManagement>
</p:properties>
</file>

<file path=customXml/itemProps1.xml><?xml version="1.0" encoding="utf-8"?>
<ds:datastoreItem xmlns:ds="http://schemas.openxmlformats.org/officeDocument/2006/customXml" ds:itemID="{67F4349A-22F7-4A2D-8CA5-43DDCD679590}">
  <ds:schemaRefs>
    <ds:schemaRef ds:uri="http://schemas.microsoft.com/sharepoint/v3/contenttype/forms"/>
  </ds:schemaRefs>
</ds:datastoreItem>
</file>

<file path=customXml/itemProps2.xml><?xml version="1.0" encoding="utf-8"?>
<ds:datastoreItem xmlns:ds="http://schemas.openxmlformats.org/officeDocument/2006/customXml" ds:itemID="{EA9ED9FB-88D9-4193-9DD9-DFFAC07CE0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f01fe9-c3f2-4582-9148-d87bd0c242e7"/>
    <ds:schemaRef ds:uri="fc253db8-c1a2-4032-adc2-d3fbd160fc76"/>
    <ds:schemaRef ds:uri="8837c207-459e-4c9e-ae67-73e2034e87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B99B13-BF67-4A71-8070-99100289F3A8}">
  <ds:schemaRefs>
    <ds:schemaRef ds:uri="http://schemas.microsoft.com/sharepoint/events"/>
    <ds:schemaRef ds:uri=""/>
  </ds:schemaRefs>
</ds:datastoreItem>
</file>

<file path=customXml/itemProps4.xml><?xml version="1.0" encoding="utf-8"?>
<ds:datastoreItem xmlns:ds="http://schemas.openxmlformats.org/officeDocument/2006/customXml" ds:itemID="{9678B604-9059-4F1C-B8E2-C96A71A964D2}">
  <ds:schemaRefs>
    <ds:schemaRef ds:uri="http://purl.org/dc/elements/1.1/"/>
    <ds:schemaRef ds:uri="http://schemas.microsoft.com/office/2006/documentManagement/types"/>
    <ds:schemaRef ds:uri="http://schemas.microsoft.com/office/2006/metadata/properties"/>
    <ds:schemaRef ds:uri="8837c207-459e-4c9e-ae67-73e2034e87a2"/>
    <ds:schemaRef ds:uri="http://purl.org/dc/terms/"/>
    <ds:schemaRef ds:uri="fc253db8-c1a2-4032-adc2-d3fbd160fc76"/>
    <ds:schemaRef ds:uri="http://schemas.microsoft.com/office/infopath/2007/PartnerControls"/>
    <ds:schemaRef ds:uri="http://schemas.openxmlformats.org/package/2006/metadata/core-properties"/>
    <ds:schemaRef ds:uri="98f01fe9-c3f2-4582-9148-d87bd0c242e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Template PowerPoint Prez CLASSIC</Template>
  <TotalTime>1526</TotalTime>
  <Words>1853</Words>
  <Application>Microsoft Office PowerPoint</Application>
  <PresentationFormat>Widescreen</PresentationFormat>
  <Paragraphs>381</Paragraphs>
  <Slides>37</Slides>
  <Notes>26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37</vt:i4>
      </vt:variant>
    </vt:vector>
  </HeadingPairs>
  <TitlesOfParts>
    <vt:vector size="49" baseType="lpstr">
      <vt:lpstr>Arial</vt:lpstr>
      <vt:lpstr>Arial Narrow</vt:lpstr>
      <vt:lpstr>Arial Nova Cond Light</vt:lpstr>
      <vt:lpstr>Bradley Hand</vt:lpstr>
      <vt:lpstr>Calibri</vt:lpstr>
      <vt:lpstr>Copperplate</vt:lpstr>
      <vt:lpstr>Franklin Gothic Medium Cond</vt:lpstr>
      <vt:lpstr>Georgia</vt:lpstr>
      <vt:lpstr>Weepeople</vt:lpstr>
      <vt:lpstr>Minnesota</vt:lpstr>
      <vt:lpstr>Office Theme</vt:lpstr>
      <vt:lpstr>1_Minnesota</vt:lpstr>
      <vt:lpstr>Minnesota Homeless Mortality Study, 2017-2021</vt:lpstr>
      <vt:lpstr>Agenda</vt:lpstr>
      <vt:lpstr>Icebreakers</vt:lpstr>
      <vt:lpstr>Center of Excellence on Public Health and Homelessness</vt:lpstr>
      <vt:lpstr>Advisory Group Representation Matrix</vt:lpstr>
      <vt:lpstr>Advisory Group</vt:lpstr>
      <vt:lpstr>Motivation for mortality study  </vt:lpstr>
      <vt:lpstr>Minnesota Homeless Mortality Study, Methods and Findings</vt:lpstr>
      <vt:lpstr> -</vt:lpstr>
      <vt:lpstr>Background - state</vt:lpstr>
      <vt:lpstr>PowerPoint Presentation</vt:lpstr>
      <vt:lpstr>Data</vt:lpstr>
      <vt:lpstr>Timeframe</vt:lpstr>
      <vt:lpstr>Results</vt:lpstr>
      <vt:lpstr>Higher proportions of Black, Hispanic, Multirace, and American Indian Minnesotans experience homelessness than other races.  If there were no disparities by race or ethnicity, the lines would be parallel.</vt:lpstr>
      <vt:lpstr>Data conclusion - 1 </vt:lpstr>
      <vt:lpstr>Unadjusted mortality rates</vt:lpstr>
      <vt:lpstr>Adjusted mortality rates – Take home 1</vt:lpstr>
      <vt:lpstr>Data conclusion - 2</vt:lpstr>
      <vt:lpstr>Adjusted mortality rates</vt:lpstr>
      <vt:lpstr>Mortality rates across each racial and ethnic group is higher among people experiencing homelessness than among the general Minnesota population. </vt:lpstr>
      <vt:lpstr>Data conclusion - 3</vt:lpstr>
      <vt:lpstr>Causes of substance use death</vt:lpstr>
      <vt:lpstr>PowerPoint Presentation</vt:lpstr>
      <vt:lpstr>Discussion/Breakout Exercise</vt:lpstr>
      <vt:lpstr>Community Engagement and Dissemination</vt:lpstr>
      <vt:lpstr>Data Workshops</vt:lpstr>
      <vt:lpstr>Lessons from Outreach</vt:lpstr>
      <vt:lpstr>Mortality Brief</vt:lpstr>
      <vt:lpstr>Report Release</vt:lpstr>
      <vt:lpstr>Coverage of Mortality Study</vt:lpstr>
      <vt:lpstr>Discussion/Breakout Exercise</vt:lpstr>
      <vt:lpstr>Follow-up </vt:lpstr>
      <vt:lpstr>MDH</vt:lpstr>
      <vt:lpstr>Kate</vt:lpstr>
      <vt:lpstr>Jonda</vt:lpstr>
      <vt:lpstr>PowerPoint Presentation</vt:lpstr>
    </vt:vector>
  </TitlesOfParts>
  <Company>State of MN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Leopold, Josh (He/Him/His) (MDH)</dc:creator>
  <cp:keywords/>
  <dc:description>version 2.3 _x000d_
03/16/2021_x000d_
added land management slide</dc:description>
  <cp:lastModifiedBy>Leopold, Josh (He/Him/His) (MDH)</cp:lastModifiedBy>
  <cp:revision>16</cp:revision>
  <cp:lastPrinted>2017-03-14T16:27:36Z</cp:lastPrinted>
  <dcterms:created xsi:type="dcterms:W3CDTF">2023-05-09T00:53:01Z</dcterms:created>
  <dcterms:modified xsi:type="dcterms:W3CDTF">2023-05-16T16:20:02Z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1.3</vt:lpwstr>
  </property>
  <property fmtid="{D5CDD505-2E9C-101B-9397-08002B2CF9AE}" pid="3" name="ContentTypeId">
    <vt:lpwstr>0x010100A882B80E85798B498881C0CB36871F5B</vt:lpwstr>
  </property>
  <property fmtid="{D5CDD505-2E9C-101B-9397-08002B2CF9AE}" pid="4" name="_dlc_DocIdItemGuid">
    <vt:lpwstr>cbf8f2fd-e28c-4afa-91a9-23cfe54aec52</vt:lpwstr>
  </property>
</Properties>
</file>