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56" r:id="rId2"/>
    <p:sldId id="274" r:id="rId3"/>
    <p:sldId id="302" r:id="rId4"/>
    <p:sldId id="273" r:id="rId5"/>
    <p:sldId id="293" r:id="rId6"/>
    <p:sldId id="297" r:id="rId7"/>
    <p:sldId id="288" r:id="rId8"/>
    <p:sldId id="301" r:id="rId9"/>
    <p:sldId id="299" r:id="rId10"/>
    <p:sldId id="294" r:id="rId11"/>
    <p:sldId id="29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0" autoAdjust="0"/>
    <p:restoredTop sz="94660"/>
  </p:normalViewPr>
  <p:slideViewPr>
    <p:cSldViewPr snapToGrid="0">
      <p:cViewPr>
        <p:scale>
          <a:sx n="136" d="100"/>
          <a:sy n="136" d="100"/>
        </p:scale>
        <p:origin x="1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F1D8F-A52B-2A48-9E47-2395AC60DAF5}" type="datetimeFigureOut">
              <a:rPr lang="en-US" smtClean="0"/>
              <a:t>3/19/23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69660-3338-3B40-9DE7-9311C3DF6567}" type="slidenum">
              <a:rPr lang="en-US" smtClean="0"/>
              <a:t>‹#›</a:t>
            </a:fld>
            <a:endParaRPr lang="en-US"/>
          </a:p>
        </p:txBody>
      </p:sp>
    </p:spTree>
    <p:extLst>
      <p:ext uri="{BB962C8B-B14F-4D97-AF65-F5344CB8AC3E}">
        <p14:creationId xmlns:p14="http://schemas.microsoft.com/office/powerpoint/2010/main" val="194776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B40B88-A8E1-49D1-BDE9-C58187C479AA}" type="datetimeFigureOut">
              <a:rPr lang="en-US" smtClean="0"/>
              <a:t>3/19/23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398371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0B88-A8E1-49D1-BDE9-C58187C479AA}" type="datetimeFigureOut">
              <a:rPr lang="en-US" smtClean="0"/>
              <a:t>3/19/23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293297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0B88-A8E1-49D1-BDE9-C58187C479AA}" type="datetimeFigureOut">
              <a:rPr lang="en-US" smtClean="0"/>
              <a:t>3/19/23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644967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0B88-A8E1-49D1-BDE9-C58187C479AA}" type="datetimeFigureOut">
              <a:rPr lang="en-US" smtClean="0"/>
              <a:t>3/19/23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C9455-9C3E-4967-9EDA-FF7C248CE2B0}"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163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0B88-A8E1-49D1-BDE9-C58187C479AA}" type="datetimeFigureOut">
              <a:rPr lang="en-US" smtClean="0"/>
              <a:t>3/19/23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2334098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2B40B88-A8E1-49D1-BDE9-C58187C479AA}" type="datetimeFigureOut">
              <a:rPr lang="en-US" smtClean="0"/>
              <a:t>3/19/23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2670161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2B40B88-A8E1-49D1-BDE9-C58187C479AA}" type="datetimeFigureOut">
              <a:rPr lang="en-US" smtClean="0"/>
              <a:t>3/19/23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3813050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40B88-A8E1-49D1-BDE9-C58187C479AA}" type="datetimeFigureOut">
              <a:rPr lang="en-US" smtClean="0"/>
              <a:t>3/19/23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2802666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40B88-A8E1-49D1-BDE9-C58187C479AA}" type="datetimeFigureOut">
              <a:rPr lang="en-US" smtClean="0"/>
              <a:t>3/19/23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255630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40B88-A8E1-49D1-BDE9-C58187C479AA}" type="datetimeFigureOut">
              <a:rPr lang="en-US" smtClean="0"/>
              <a:t>3/19/23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237876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B40B88-A8E1-49D1-BDE9-C58187C479AA}" type="datetimeFigureOut">
              <a:rPr lang="en-US" smtClean="0"/>
              <a:t>3/19/23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309679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40B88-A8E1-49D1-BDE9-C58187C479AA}" type="datetimeFigureOut">
              <a:rPr lang="en-US" smtClean="0"/>
              <a:t>3/19/23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187890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40B88-A8E1-49D1-BDE9-C58187C479AA}" type="datetimeFigureOut">
              <a:rPr lang="en-US" smtClean="0"/>
              <a:t>3/19/23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255607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40B88-A8E1-49D1-BDE9-C58187C479AA}" type="datetimeFigureOut">
              <a:rPr lang="en-US" smtClean="0"/>
              <a:t>3/19/23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61468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2B40B88-A8E1-49D1-BDE9-C58187C479AA}" type="datetimeFigureOut">
              <a:rPr lang="en-US" smtClean="0"/>
              <a:t>3/19/23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292097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0B88-A8E1-49D1-BDE9-C58187C479AA}" type="datetimeFigureOut">
              <a:rPr lang="en-US" smtClean="0"/>
              <a:t>3/19/23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173945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0B88-A8E1-49D1-BDE9-C58187C479AA}" type="datetimeFigureOut">
              <a:rPr lang="en-US" smtClean="0"/>
              <a:t>3/19/23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C9455-9C3E-4967-9EDA-FF7C248CE2B0}" type="slidenum">
              <a:rPr lang="en-US" smtClean="0"/>
              <a:t>‹#›</a:t>
            </a:fld>
            <a:endParaRPr lang="en-US"/>
          </a:p>
        </p:txBody>
      </p:sp>
    </p:spTree>
    <p:extLst>
      <p:ext uri="{BB962C8B-B14F-4D97-AF65-F5344CB8AC3E}">
        <p14:creationId xmlns:p14="http://schemas.microsoft.com/office/powerpoint/2010/main" val="25202076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2B40B88-A8E1-49D1-BDE9-C58187C479AA}" type="datetimeFigureOut">
              <a:rPr lang="en-US" smtClean="0"/>
              <a:t>3/19/23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BC9455-9C3E-4967-9EDA-FF7C248CE2B0}" type="slidenum">
              <a:rPr lang="en-US" smtClean="0"/>
              <a:t>‹#›</a:t>
            </a:fld>
            <a:endParaRPr lang="en-US"/>
          </a:p>
        </p:txBody>
      </p:sp>
    </p:spTree>
    <p:extLst>
      <p:ext uri="{BB962C8B-B14F-4D97-AF65-F5344CB8AC3E}">
        <p14:creationId xmlns:p14="http://schemas.microsoft.com/office/powerpoint/2010/main" val="33021321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endhomelessness.org/homelessness-in-america/homelessness-statistics/state-of-homelessness-2021/" TargetMode="External"/><Relationship Id="rId4" Type="http://schemas.openxmlformats.org/officeDocument/2006/relationships/hyperlink" Target="https://nhchc.org/wp-content/uploads/2019/08/policy-brief-buprenorphine-in-the-hch-community-final.pdf" TargetMode="External"/><Relationship Id="rId5" Type="http://schemas.openxmlformats.org/officeDocument/2006/relationships/hyperlink" Target="https://www.huduser.gov/portal/sites/default/files/pdf/2020-AHAR-Part-1.pdf" TargetMode="External"/><Relationship Id="rId1" Type="http://schemas.openxmlformats.org/officeDocument/2006/relationships/slideLayout" Target="../slideLayouts/slideLayout2.xml"/><Relationship Id="rId2" Type="http://schemas.openxmlformats.org/officeDocument/2006/relationships/hyperlink" Target="https://doi.org/10.1007/s11469-018-9956-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helpingupmission.org/2016/04/a-community-of-hope-video/" TargetMode="External"/><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hyperlink" Target="https://helpingupmission.org/womens-vide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1lz1OhqdSg" TargetMode="Externa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7826DDCA-6D09-4690-86AE-A65700C436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48D94113-B99D-4827-8468-42C0869DD6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046" y="0"/>
            <a:ext cx="2726953" cy="6858000"/>
          </a:xfrm>
          <a:prstGeom prst="rect">
            <a:avLst/>
          </a:prstGeom>
          <a:ln>
            <a:noFill/>
          </a:ln>
          <a:effectLst>
            <a:outerShdw blurRad="889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0D97E19A-F48B-4D56-A949-3A826CF00A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046" y="0"/>
            <a:ext cx="2726954"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ool ball&#10;&#10;Description generated with high confidence">
            <a:extLst>
              <a:ext uri="{FF2B5EF4-FFF2-40B4-BE49-F238E27FC236}">
                <a16:creationId xmlns="" xmlns:a16="http://schemas.microsoft.com/office/drawing/2014/main" id="{29CDFDB7-75F8-4CF5-A2D6-59A1D862328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9945510" y="3287359"/>
            <a:ext cx="2246490" cy="2197653"/>
          </a:xfrm>
          <a:prstGeom prst="rect">
            <a:avLst/>
          </a:prstGeom>
        </p:spPr>
      </p:pic>
      <p:pic>
        <p:nvPicPr>
          <p:cNvPr id="16" name="Picture 15" descr="A picture containing pool ball&#10;&#10;Description generated with high confidence">
            <a:extLst>
              <a:ext uri="{FF2B5EF4-FFF2-40B4-BE49-F238E27FC236}">
                <a16:creationId xmlns="" xmlns:a16="http://schemas.microsoft.com/office/drawing/2014/main" id="{E5B1C489-3520-454E-BCE4-DE06A472FFF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15620" t="1120" r="54326" b="73832"/>
          <a:stretch/>
        </p:blipFill>
        <p:spPr>
          <a:xfrm>
            <a:off x="9465047" y="4417"/>
            <a:ext cx="2318458" cy="1086886"/>
          </a:xfrm>
          <a:prstGeom prst="rect">
            <a:avLst/>
          </a:prstGeom>
        </p:spPr>
      </p:pic>
      <p:pic>
        <p:nvPicPr>
          <p:cNvPr id="18" name="Picture 17" descr="A picture containing pool ball&#10;&#10;Description generated with high confidence">
            <a:extLst>
              <a:ext uri="{FF2B5EF4-FFF2-40B4-BE49-F238E27FC236}">
                <a16:creationId xmlns="" xmlns:a16="http://schemas.microsoft.com/office/drawing/2014/main" id="{68FD3076-E852-4125-BBED-3FB31599F41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8940" t="81531" r="19879"/>
          <a:stretch/>
        </p:blipFill>
        <p:spPr>
          <a:xfrm>
            <a:off x="9465048" y="5597114"/>
            <a:ext cx="1356924" cy="1260885"/>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20" name="Picture 19" descr="A picture containing pool ball&#10;&#10;Description generated with high confidence">
            <a:extLst>
              <a:ext uri="{FF2B5EF4-FFF2-40B4-BE49-F238E27FC236}">
                <a16:creationId xmlns="" xmlns:a16="http://schemas.microsoft.com/office/drawing/2014/main" id="{A1EE895C-73D3-4A38-BD82-6A056D25316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46466" t="75007" r="30510"/>
          <a:stretch/>
        </p:blipFill>
        <p:spPr>
          <a:xfrm>
            <a:off x="10548594" y="2550437"/>
            <a:ext cx="1643406" cy="1003467"/>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 name="Title 1"/>
          <p:cNvSpPr>
            <a:spLocks noGrp="1"/>
          </p:cNvSpPr>
          <p:nvPr>
            <p:ph type="ctrTitle"/>
          </p:nvPr>
        </p:nvSpPr>
        <p:spPr>
          <a:xfrm>
            <a:off x="965198" y="1346369"/>
            <a:ext cx="6891186" cy="2463629"/>
          </a:xfrm>
        </p:spPr>
        <p:txBody>
          <a:bodyPr>
            <a:normAutofit fontScale="90000"/>
          </a:bodyPr>
          <a:lstStyle/>
          <a:p>
            <a:r>
              <a:rPr lang="en-US" sz="3200" dirty="0"/>
              <a:t/>
            </a:r>
            <a:br>
              <a:rPr lang="en-US" sz="3200" dirty="0"/>
            </a:br>
            <a:r>
              <a:rPr lang="en-US" sz="3100" dirty="0"/>
              <a:t> </a:t>
            </a:r>
            <a:br>
              <a:rPr lang="en-US" sz="3100" dirty="0"/>
            </a:br>
            <a:r>
              <a:rPr lang="en-US" sz="3100" b="1" dirty="0"/>
              <a:t> Progress to Life Transformation: </a:t>
            </a:r>
            <a:r>
              <a:rPr lang="en-US" sz="3100" dirty="0"/>
              <a:t/>
            </a:r>
            <a:br>
              <a:rPr lang="en-US" sz="3100" dirty="0"/>
            </a:br>
            <a:r>
              <a:rPr lang="en-US" sz="3100" b="1" dirty="0" smtClean="0"/>
              <a:t>A Quality Improvement Initiative for </a:t>
            </a:r>
            <a:r>
              <a:rPr lang="en-US" sz="3100" b="1" dirty="0" err="1" smtClean="0"/>
              <a:t>HoMeLESS</a:t>
            </a:r>
            <a:r>
              <a:rPr lang="en-US" sz="3100" b="1" dirty="0" smtClean="0"/>
              <a:t> Populations in Addiction Recovery</a:t>
            </a:r>
            <a:r>
              <a:rPr lang="en-US" sz="3200" dirty="0"/>
              <a:t/>
            </a:r>
            <a:br>
              <a:rPr lang="en-US" sz="3200" dirty="0"/>
            </a:br>
            <a:endParaRPr lang="en-US" sz="3200" dirty="0"/>
          </a:p>
        </p:txBody>
      </p:sp>
      <p:sp>
        <p:nvSpPr>
          <p:cNvPr id="3" name="Subtitle 2"/>
          <p:cNvSpPr>
            <a:spLocks noGrp="1"/>
          </p:cNvSpPr>
          <p:nvPr>
            <p:ph type="subTitle" idx="1"/>
          </p:nvPr>
        </p:nvSpPr>
        <p:spPr>
          <a:xfrm>
            <a:off x="965198" y="3886200"/>
            <a:ext cx="6891185" cy="1371599"/>
          </a:xfrm>
        </p:spPr>
        <p:txBody>
          <a:bodyPr>
            <a:normAutofit/>
          </a:bodyPr>
          <a:lstStyle/>
          <a:p>
            <a:r>
              <a:rPr lang="en-US" sz="2400" dirty="0">
                <a:solidFill>
                  <a:schemeClr val="tx1"/>
                </a:solidFill>
              </a:rPr>
              <a:t>Dr. Mary Lashley</a:t>
            </a:r>
          </a:p>
          <a:p>
            <a:r>
              <a:rPr lang="en-US" sz="2400" dirty="0">
                <a:solidFill>
                  <a:schemeClr val="tx1"/>
                </a:solidFill>
              </a:rPr>
              <a:t>Towson University</a:t>
            </a:r>
          </a:p>
        </p:txBody>
      </p:sp>
      <p:pic>
        <p:nvPicPr>
          <p:cNvPr id="5" name="Picture 4">
            <a:extLst>
              <a:ext uri="{FF2B5EF4-FFF2-40B4-BE49-F238E27FC236}">
                <a16:creationId xmlns="" xmlns:a16="http://schemas.microsoft.com/office/drawing/2014/main" id="{BF983E96-13F8-907C-15CF-5BB6A4DAD9DD}"/>
              </a:ext>
            </a:extLst>
          </p:cNvPr>
          <p:cNvPicPr>
            <a:picLocks noChangeAspect="1"/>
          </p:cNvPicPr>
          <p:nvPr/>
        </p:nvPicPr>
        <p:blipFill rotWithShape="1">
          <a:blip r:embed="rId4"/>
          <a:srcRect l="35625" t="10290" r="35561" b="13768"/>
          <a:stretch/>
        </p:blipFill>
        <p:spPr>
          <a:xfrm>
            <a:off x="7730396" y="379740"/>
            <a:ext cx="3999201" cy="5928938"/>
          </a:xfrm>
          <a:prstGeom prst="rect">
            <a:avLst/>
          </a:prstGeom>
        </p:spPr>
      </p:pic>
    </p:spTree>
    <p:extLst>
      <p:ext uri="{BB962C8B-B14F-4D97-AF65-F5344CB8AC3E}">
        <p14:creationId xmlns:p14="http://schemas.microsoft.com/office/powerpoint/2010/main" val="18813323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50" y="568822"/>
            <a:ext cx="7231746" cy="1596177"/>
          </a:xfrm>
        </p:spPr>
        <p:txBody>
          <a:bodyPr/>
          <a:lstStyle/>
          <a:p>
            <a:r>
              <a:rPr lang="en-US" dirty="0"/>
              <a:t>RECOMMENDATIONS/Conclusion</a:t>
            </a:r>
          </a:p>
        </p:txBody>
      </p:sp>
      <p:sp>
        <p:nvSpPr>
          <p:cNvPr id="3" name="Content Placeholder 2"/>
          <p:cNvSpPr>
            <a:spLocks noGrp="1"/>
          </p:cNvSpPr>
          <p:nvPr>
            <p:ph sz="quarter" idx="13"/>
          </p:nvPr>
        </p:nvSpPr>
        <p:spPr/>
        <p:txBody>
          <a:bodyPr>
            <a:normAutofit fontScale="92500" lnSpcReduction="10000"/>
          </a:bodyPr>
          <a:lstStyle/>
          <a:p>
            <a:pPr marL="0" indent="0">
              <a:lnSpc>
                <a:spcPct val="100000"/>
              </a:lnSpc>
              <a:spcBef>
                <a:spcPts val="0"/>
              </a:spcBef>
              <a:buClrTx/>
              <a:buNone/>
            </a:pPr>
            <a:r>
              <a:rPr lang="en-US" dirty="0"/>
              <a:t>The Progress to Life Transformation Matrix provides a framework for formative evaluation of self-sufficiency in clients as they move through their recovery process.  </a:t>
            </a:r>
          </a:p>
          <a:p>
            <a:pPr marL="0" indent="0">
              <a:lnSpc>
                <a:spcPct val="100000"/>
              </a:lnSpc>
              <a:spcBef>
                <a:spcPts val="0"/>
              </a:spcBef>
              <a:buClrTx/>
              <a:buNone/>
            </a:pPr>
            <a:endParaRPr lang="en-US" dirty="0"/>
          </a:p>
          <a:p>
            <a:pPr marL="0" indent="0">
              <a:lnSpc>
                <a:spcPct val="100000"/>
              </a:lnSpc>
              <a:spcBef>
                <a:spcPts val="0"/>
              </a:spcBef>
              <a:buClrTx/>
              <a:buNone/>
            </a:pPr>
            <a:r>
              <a:rPr lang="en-US" dirty="0"/>
              <a:t>Data trends generated from the matrix may be used to inform decision making, guide strategic planning, and critically evaluate organizational policies and practices. </a:t>
            </a:r>
          </a:p>
          <a:p>
            <a:pPr marL="0" indent="0">
              <a:lnSpc>
                <a:spcPct val="100000"/>
              </a:lnSpc>
              <a:spcBef>
                <a:spcPts val="0"/>
              </a:spcBef>
              <a:buClrTx/>
              <a:buNone/>
            </a:pPr>
            <a:endParaRPr lang="en-US" dirty="0"/>
          </a:p>
          <a:p>
            <a:pPr marL="0" indent="0">
              <a:lnSpc>
                <a:spcPct val="100000"/>
              </a:lnSpc>
              <a:spcBef>
                <a:spcPts val="0"/>
              </a:spcBef>
              <a:buClrTx/>
              <a:buNone/>
            </a:pPr>
            <a:r>
              <a:rPr lang="en-US" dirty="0"/>
              <a:t>Research Is needed to further validate the progress to life transformation matrix in different settings and contexts and with different client populations.</a:t>
            </a:r>
          </a:p>
          <a:p>
            <a:pPr marL="0" indent="0">
              <a:lnSpc>
                <a:spcPct val="100000"/>
              </a:lnSpc>
              <a:spcBef>
                <a:spcPts val="0"/>
              </a:spcBef>
              <a:buClrTx/>
              <a:buNone/>
            </a:pPr>
            <a:endParaRPr lang="en-US" dirty="0"/>
          </a:p>
          <a:p>
            <a:pPr marL="0" indent="0">
              <a:lnSpc>
                <a:spcPct val="100000"/>
              </a:lnSpc>
              <a:spcBef>
                <a:spcPts val="0"/>
              </a:spcBef>
              <a:buClrTx/>
              <a:buNone/>
            </a:pPr>
            <a:r>
              <a:rPr lang="en-US" dirty="0"/>
              <a:t>Nurses may use the information derived from this assessment to guide practice and to expand and improve the delivery of programs and services to better meet the needs of clients in recovery.</a:t>
            </a:r>
          </a:p>
          <a:p>
            <a:pPr marL="0" indent="0">
              <a:lnSpc>
                <a:spcPct val="100000"/>
              </a:lnSpc>
              <a:spcBef>
                <a:spcPts val="0"/>
              </a:spcBef>
              <a:buClrTx/>
              <a:buNone/>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122" name="Picture 2" descr="Towson University begins entry-level M.S. in nursing | Towson University">
            <a:extLst>
              <a:ext uri="{FF2B5EF4-FFF2-40B4-BE49-F238E27FC236}">
                <a16:creationId xmlns="" xmlns:a16="http://schemas.microsoft.com/office/drawing/2014/main" id="{83CDB4E2-6C34-2479-A9F8-11A7B7F7EA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6695" y="33131"/>
            <a:ext cx="3681417" cy="230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869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quarter" idx="13"/>
          </p:nvPr>
        </p:nvSpPr>
        <p:spPr/>
        <p:txBody>
          <a:bodyPr>
            <a:normAutofit fontScale="25000" lnSpcReduction="20000"/>
          </a:bodyPr>
          <a:lstStyle/>
          <a:p>
            <a:r>
              <a:rPr lang="en-US" dirty="0"/>
              <a:t>Costello, M., Sousa, S., </a:t>
            </a:r>
            <a:r>
              <a:rPr lang="en-US" dirty="0" err="1"/>
              <a:t>Ropp</a:t>
            </a:r>
            <a:r>
              <a:rPr lang="en-US" dirty="0"/>
              <a:t>, C., &amp; Rush, B. (2020). How to measure addiction recovery? Incorporating perspectives of individuals with lived experience. </a:t>
            </a:r>
            <a:r>
              <a:rPr lang="en-US" i="1" dirty="0"/>
              <a:t>International Journal of Mental Health Addiction</a:t>
            </a:r>
            <a:r>
              <a:rPr lang="en-US" dirty="0"/>
              <a:t> 18, 599-612. </a:t>
            </a:r>
            <a:r>
              <a:rPr lang="en-US" dirty="0">
                <a:hlinkClick r:id="rId2"/>
              </a:rPr>
              <a:t>https://doi.org/10.1007/s11469-018-9956-y</a:t>
            </a:r>
            <a:endParaRPr lang="en-US" dirty="0"/>
          </a:p>
          <a:p>
            <a:r>
              <a:rPr lang="en-US" dirty="0"/>
              <a:t>Cummings, C., &amp; Brown, M. (2018). Psychometric properties of the Self-Sufficiency Matrix among homeless and vulnerably housed individuals and families. </a:t>
            </a:r>
            <a:r>
              <a:rPr lang="en-US" i="1" dirty="0"/>
              <a:t>Journal of Community Psychology</a:t>
            </a:r>
            <a:r>
              <a:rPr lang="en-US" dirty="0"/>
              <a:t> 47, 979-994.</a:t>
            </a:r>
          </a:p>
          <a:p>
            <a:r>
              <a:rPr lang="en-US" dirty="0" err="1"/>
              <a:t>deVet</a:t>
            </a:r>
            <a:r>
              <a:rPr lang="en-US" dirty="0"/>
              <a:t>, R., </a:t>
            </a:r>
            <a:r>
              <a:rPr lang="en-US" dirty="0" err="1"/>
              <a:t>Beijersbergen</a:t>
            </a:r>
            <a:r>
              <a:rPr lang="en-US" dirty="0"/>
              <a:t>, M., </a:t>
            </a:r>
            <a:r>
              <a:rPr lang="en-US" dirty="0" err="1"/>
              <a:t>Lako</a:t>
            </a:r>
            <a:r>
              <a:rPr lang="en-US" dirty="0"/>
              <a:t>, D., van </a:t>
            </a:r>
            <a:r>
              <a:rPr lang="en-US" dirty="0" err="1"/>
              <a:t>Hemert</a:t>
            </a:r>
            <a:r>
              <a:rPr lang="en-US" dirty="0"/>
              <a:t>, A., Herman, D., &amp; Wolf, J. (2019). Difference between homeless women and men before and after the transition from shelter to community living: A longitudinal analysis. </a:t>
            </a:r>
            <a:r>
              <a:rPr lang="en-US" i="1" dirty="0"/>
              <a:t>Health and Social Care</a:t>
            </a:r>
            <a:r>
              <a:rPr lang="en-US" dirty="0"/>
              <a:t> </a:t>
            </a:r>
            <a:r>
              <a:rPr lang="en-US" i="1" dirty="0"/>
              <a:t>in the Community </a:t>
            </a:r>
            <a:r>
              <a:rPr lang="en-US" dirty="0"/>
              <a:t>27, 1193-1203. https://</a:t>
            </a:r>
            <a:r>
              <a:rPr lang="en-US" dirty="0" err="1"/>
              <a:t>doi.org</a:t>
            </a:r>
            <a:r>
              <a:rPr lang="en-US" dirty="0"/>
              <a:t>/10.1111/hsc.12752</a:t>
            </a:r>
          </a:p>
          <a:p>
            <a:r>
              <a:rPr lang="en-US" dirty="0" err="1"/>
              <a:t>Fassaert</a:t>
            </a:r>
            <a:r>
              <a:rPr lang="en-US" dirty="0"/>
              <a:t>, T., </a:t>
            </a:r>
            <a:r>
              <a:rPr lang="en-US" dirty="0" err="1"/>
              <a:t>Lauriks</a:t>
            </a:r>
            <a:r>
              <a:rPr lang="en-US" dirty="0"/>
              <a:t>, S., van de </a:t>
            </a:r>
            <a:r>
              <a:rPr lang="en-US" dirty="0" err="1"/>
              <a:t>Weerd</a:t>
            </a:r>
            <a:r>
              <a:rPr lang="en-US" dirty="0"/>
              <a:t>, S., </a:t>
            </a:r>
            <a:r>
              <a:rPr lang="en-US" dirty="0" err="1"/>
              <a:t>Theunissen</a:t>
            </a:r>
            <a:r>
              <a:rPr lang="en-US" dirty="0"/>
              <a:t>, J., </a:t>
            </a:r>
            <a:r>
              <a:rPr lang="en-US" dirty="0" err="1"/>
              <a:t>Kikkert</a:t>
            </a:r>
            <a:r>
              <a:rPr lang="en-US" dirty="0"/>
              <a:t>, M., Dekker, J., Buster, M., &amp; de Wit, M. (2014). Psychometric properties of the Dutch version of the Self-Sufficiency Matrix (SSM-D). </a:t>
            </a:r>
            <a:r>
              <a:rPr lang="en-US" i="1" dirty="0"/>
              <a:t>Community and Mental Health Journal</a:t>
            </a:r>
            <a:r>
              <a:rPr lang="en-US" dirty="0"/>
              <a:t> 50, 583-590. </a:t>
            </a:r>
            <a:r>
              <a:rPr lang="en-US" dirty="0" err="1"/>
              <a:t>doi</a:t>
            </a:r>
            <a:r>
              <a:rPr lang="en-US" dirty="0"/>
              <a:t> 10.1007/s10597-013-9683-6</a:t>
            </a:r>
          </a:p>
          <a:p>
            <a:r>
              <a:rPr lang="en-US" dirty="0"/>
              <a:t>Helping Up Mission (2021a). Spiritual Recovery Program. https://</a:t>
            </a:r>
            <a:r>
              <a:rPr lang="en-US" dirty="0" err="1"/>
              <a:t>helpingupmission.org</a:t>
            </a:r>
            <a:r>
              <a:rPr lang="en-US" dirty="0"/>
              <a:t>/recovery-programs/</a:t>
            </a:r>
          </a:p>
          <a:p>
            <a:r>
              <a:rPr lang="en-US" dirty="0"/>
              <a:t>Helping Up Mission (2021b). Progress to life transformation – SRP. Helping Up Mission.</a:t>
            </a:r>
          </a:p>
          <a:p>
            <a:r>
              <a:rPr lang="en-US" dirty="0"/>
              <a:t>Helping Up Mission (2022). Progress to life transformation data May 13, 2021 to May 13, 2022. Helping Up Mission.</a:t>
            </a:r>
          </a:p>
          <a:p>
            <a:r>
              <a:rPr lang="en-US" dirty="0" err="1"/>
              <a:t>Lauriks</a:t>
            </a:r>
            <a:r>
              <a:rPr lang="en-US" dirty="0"/>
              <a:t>, S., de wit, M., Buster, M., </a:t>
            </a:r>
            <a:r>
              <a:rPr lang="en-US" dirty="0" err="1"/>
              <a:t>Fassaert</a:t>
            </a:r>
            <a:r>
              <a:rPr lang="en-US" dirty="0"/>
              <a:t>, T., van </a:t>
            </a:r>
            <a:r>
              <a:rPr lang="en-US" dirty="0" err="1"/>
              <a:t>Wifferen</a:t>
            </a:r>
            <a:r>
              <a:rPr lang="en-US" dirty="0"/>
              <a:t>, R., &amp; </a:t>
            </a:r>
            <a:r>
              <a:rPr lang="en-US" dirty="0" err="1"/>
              <a:t>Klazinga</a:t>
            </a:r>
            <a:r>
              <a:rPr lang="en-US" dirty="0"/>
              <a:t>, N., (2014). The use of the Dutch Self-Sufficiency Matrix (SSM-D) to inform allocation decisions to public mental health care for homeless people. </a:t>
            </a:r>
            <a:r>
              <a:rPr lang="en-US" i="1" dirty="0"/>
              <a:t>Community Mental Health Journal</a:t>
            </a:r>
            <a:r>
              <a:rPr lang="en-US" dirty="0"/>
              <a:t> 50, 870-878. Doi:10.1007/s/10597-014-9707-x</a:t>
            </a:r>
          </a:p>
          <a:p>
            <a:r>
              <a:rPr lang="en-US" dirty="0"/>
              <a:t>Lei, Q., &amp; Brown, M. (2021). Identifying a typology of homelessness based on self-sufficiency:  Implications for rapid re-housing interventions. </a:t>
            </a:r>
            <a:r>
              <a:rPr lang="en-US" i="1" dirty="0"/>
              <a:t>Journal of Community Psychology</a:t>
            </a:r>
            <a:r>
              <a:rPr lang="en-US" dirty="0"/>
              <a:t>, 1-14. </a:t>
            </a:r>
            <a:r>
              <a:rPr lang="en-US" dirty="0" err="1"/>
              <a:t>doi</a:t>
            </a:r>
            <a:r>
              <a:rPr lang="en-US" dirty="0"/>
              <a:t>: 10.1002/jcop.22596</a:t>
            </a:r>
          </a:p>
          <a:p>
            <a:r>
              <a:rPr lang="en-US" dirty="0"/>
              <a:t>National Alliance to End Homelessness (2020). State of homelessness: 2021 edition. </a:t>
            </a:r>
            <a:r>
              <a:rPr lang="en-US" dirty="0">
                <a:hlinkClick r:id="rId3"/>
              </a:rPr>
              <a:t>https://endhomelessness.org/homelessness-in-america/homelessness-statistics/state-of-homelessness-2021/</a:t>
            </a:r>
            <a:endParaRPr lang="en-US" dirty="0"/>
          </a:p>
          <a:p>
            <a:r>
              <a:rPr lang="en-US" dirty="0"/>
              <a:t>National Health Care for the Homeless Council (2019). Health, homelessness, and racial disparities. https://</a:t>
            </a:r>
            <a:r>
              <a:rPr lang="en-US" dirty="0" err="1"/>
              <a:t>nhchc.org</a:t>
            </a:r>
            <a:r>
              <a:rPr lang="en-US" dirty="0"/>
              <a:t>/</a:t>
            </a:r>
            <a:r>
              <a:rPr lang="en-US" dirty="0" err="1"/>
              <a:t>wp</a:t>
            </a:r>
            <a:r>
              <a:rPr lang="en-US" dirty="0"/>
              <a:t>-content/uploads/2019/08/health-homelessness-and-racial-</a:t>
            </a:r>
            <a:r>
              <a:rPr lang="en-US" dirty="0" err="1"/>
              <a:t>disparities.pdf</a:t>
            </a:r>
            <a:endParaRPr lang="en-US" dirty="0"/>
          </a:p>
          <a:p>
            <a:r>
              <a:rPr lang="en-US" dirty="0"/>
              <a:t>National Health Care for the Homeless Council (2016). Medication-assisted treatment: </a:t>
            </a:r>
            <a:r>
              <a:rPr lang="en-US" dirty="0" err="1"/>
              <a:t>Burprenorphine</a:t>
            </a:r>
            <a:r>
              <a:rPr lang="en-US" dirty="0"/>
              <a:t> in the HCH community. </a:t>
            </a:r>
            <a:r>
              <a:rPr lang="en-US" dirty="0">
                <a:hlinkClick r:id="rId4"/>
              </a:rPr>
              <a:t>https://nhchc.org/wp-content/uploads/2019/08/policy-brief-buprenorphine-in-the-hch-community-final.pdf</a:t>
            </a:r>
            <a:endParaRPr lang="en-US" dirty="0"/>
          </a:p>
          <a:p>
            <a:r>
              <a:rPr lang="en-US" dirty="0"/>
              <a:t>Quad Council Coalition (2018). Community/public health nursing [C/PHN] competencies. https://</a:t>
            </a:r>
            <a:r>
              <a:rPr lang="en-US" dirty="0" err="1"/>
              <a:t>www.cphno.org</a:t>
            </a:r>
            <a:r>
              <a:rPr lang="en-US" dirty="0"/>
              <a:t>/</a:t>
            </a:r>
            <a:r>
              <a:rPr lang="en-US" dirty="0" err="1"/>
              <a:t>wp</a:t>
            </a:r>
            <a:r>
              <a:rPr lang="en-US" dirty="0"/>
              <a:t>-content/uploads/2020/08/QCC-C-PHN-COMPETENCIES-Approved_2018.05.04_Final-002.pdf</a:t>
            </a:r>
          </a:p>
          <a:p>
            <a:r>
              <a:rPr lang="en-US" dirty="0"/>
              <a:t>Sober Peer (2022). How Sober Peer works. https://</a:t>
            </a:r>
            <a:r>
              <a:rPr lang="en-US" dirty="0" err="1"/>
              <a:t>soberpeer.com</a:t>
            </a:r>
            <a:endParaRPr lang="en-US" dirty="0"/>
          </a:p>
          <a:p>
            <a:r>
              <a:rPr lang="en-US" dirty="0"/>
              <a:t>Richmond, M., </a:t>
            </a:r>
            <a:r>
              <a:rPr lang="en-US" dirty="0" err="1"/>
              <a:t>Papel</a:t>
            </a:r>
            <a:r>
              <a:rPr lang="en-US" dirty="0"/>
              <a:t>, F., </a:t>
            </a:r>
            <a:r>
              <a:rPr lang="en-US" dirty="0" err="1"/>
              <a:t>Zarcula</a:t>
            </a:r>
            <a:r>
              <a:rPr lang="en-US" dirty="0"/>
              <a:t>, F., Howey, V., &amp; </a:t>
            </a:r>
            <a:r>
              <a:rPr lang="en-US" dirty="0" err="1"/>
              <a:t>McChesney</a:t>
            </a:r>
            <a:r>
              <a:rPr lang="en-US" dirty="0"/>
              <a:t>, B. (2017). Reliability of the Colorado Family Support Assessment: A self-sufficiency matrix for families. </a:t>
            </a:r>
            <a:r>
              <a:rPr lang="en-US" i="1" dirty="0"/>
              <a:t>Research on Social Work Practice</a:t>
            </a:r>
            <a:r>
              <a:rPr lang="en-US" dirty="0"/>
              <a:t> 27(6), 695-703. </a:t>
            </a:r>
            <a:r>
              <a:rPr lang="en-US" dirty="0" err="1"/>
              <a:t>doi</a:t>
            </a:r>
            <a:r>
              <a:rPr lang="en-US" dirty="0"/>
              <a:t>: 10.1177/1-49731515596072.</a:t>
            </a:r>
          </a:p>
          <a:p>
            <a:r>
              <a:rPr lang="en-US" dirty="0"/>
              <a:t>United States Department of Housing and Urban Development (2021). The 2020 Annual Homeless Assessment Report (AHAR) to Congress. </a:t>
            </a:r>
            <a:r>
              <a:rPr lang="en-US" dirty="0">
                <a:hlinkClick r:id="rId5"/>
              </a:rPr>
              <a:t>https://www.huduser.gov/portal/sites/default/files/pdf/2020-AHAR-Part-1.pdf</a:t>
            </a:r>
            <a:endParaRPr lang="en-US" dirty="0"/>
          </a:p>
          <a:p>
            <a:r>
              <a:rPr lang="en-US" dirty="0"/>
              <a:t>Young, P. Hong, P., </a:t>
            </a:r>
            <a:r>
              <a:rPr lang="en-US" dirty="0" err="1"/>
              <a:t>Hoge</a:t>
            </a:r>
            <a:r>
              <a:rPr lang="en-US" dirty="0"/>
              <a:t>, D., &amp; Choi, S. (205). Spirituality, hope, and self-sufficiency among low-income job seekers. </a:t>
            </a:r>
            <a:r>
              <a:rPr lang="en-US" i="1" dirty="0"/>
              <a:t>Social Work </a:t>
            </a:r>
            <a:r>
              <a:rPr lang="en-US" dirty="0"/>
              <a:t>60(2), 155-164. doi:10.1093/</a:t>
            </a:r>
            <a:r>
              <a:rPr lang="en-US" dirty="0" err="1"/>
              <a:t>sw</a:t>
            </a:r>
            <a:r>
              <a:rPr lang="en-US" dirty="0"/>
              <a:t>/swu05</a:t>
            </a:r>
          </a:p>
          <a:p>
            <a:endParaRPr lang="en-US" dirty="0"/>
          </a:p>
        </p:txBody>
      </p:sp>
    </p:spTree>
    <p:extLst>
      <p:ext uri="{BB962C8B-B14F-4D97-AF65-F5344CB8AC3E}">
        <p14:creationId xmlns:p14="http://schemas.microsoft.com/office/powerpoint/2010/main" val="1706658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Background/purpose</a:t>
            </a:r>
          </a:p>
        </p:txBody>
      </p:sp>
      <p:sp>
        <p:nvSpPr>
          <p:cNvPr id="3" name="Content Placeholder 2"/>
          <p:cNvSpPr>
            <a:spLocks noGrp="1"/>
          </p:cNvSpPr>
          <p:nvPr>
            <p:ph sz="quarter" idx="13"/>
          </p:nvPr>
        </p:nvSpPr>
        <p:spPr/>
        <p:txBody>
          <a:bodyPr>
            <a:normAutofit/>
          </a:bodyPr>
          <a:lstStyle/>
          <a:p>
            <a:r>
              <a:rPr lang="en-US" dirty="0"/>
              <a:t>Persons experiencing homelessness have higher rates of substance abuse, poorer overall health, and higher mortality from opioid overdose than the general population (NHCHC, 2016). </a:t>
            </a:r>
          </a:p>
          <a:p>
            <a:r>
              <a:rPr lang="en-US" dirty="0"/>
              <a:t>outcome assessment is essential for informing the continued improvement of recovery programs and validating effectiveness of evidence-based interventions. </a:t>
            </a:r>
          </a:p>
          <a:p>
            <a:r>
              <a:rPr lang="en-US" dirty="0"/>
              <a:t>PURPOSE: To measure the impact of a residential faith-based recovery program on the self-sufficiency of persons experiencing homelessness as they work through the addiction recovery process.</a:t>
            </a:r>
          </a:p>
        </p:txBody>
      </p:sp>
      <p:pic>
        <p:nvPicPr>
          <p:cNvPr id="5" name="Picture 4">
            <a:extLst>
              <a:ext uri="{FF2B5EF4-FFF2-40B4-BE49-F238E27FC236}">
                <a16:creationId xmlns="" xmlns:a16="http://schemas.microsoft.com/office/drawing/2014/main" id="{1A985C1D-285A-6512-92E0-AAAFE8AF35CE}"/>
              </a:ext>
            </a:extLst>
          </p:cNvPr>
          <p:cNvPicPr>
            <a:picLocks noChangeAspect="1"/>
          </p:cNvPicPr>
          <p:nvPr/>
        </p:nvPicPr>
        <p:blipFill rotWithShape="1">
          <a:blip r:embed="rId2"/>
          <a:srcRect l="28614" t="10145" r="28505" b="14203"/>
          <a:stretch/>
        </p:blipFill>
        <p:spPr>
          <a:xfrm>
            <a:off x="9740348" y="0"/>
            <a:ext cx="2451652" cy="2433008"/>
          </a:xfrm>
          <a:prstGeom prst="rect">
            <a:avLst/>
          </a:prstGeom>
        </p:spPr>
      </p:pic>
      <p:pic>
        <p:nvPicPr>
          <p:cNvPr id="7" name="Picture 6">
            <a:extLst>
              <a:ext uri="{FF2B5EF4-FFF2-40B4-BE49-F238E27FC236}">
                <a16:creationId xmlns="" xmlns:a16="http://schemas.microsoft.com/office/drawing/2014/main" id="{5FD9F4AA-65CA-0211-C584-E376761F5EDF}"/>
              </a:ext>
            </a:extLst>
          </p:cNvPr>
          <p:cNvPicPr>
            <a:picLocks noChangeAspect="1"/>
          </p:cNvPicPr>
          <p:nvPr/>
        </p:nvPicPr>
        <p:blipFill rotWithShape="1">
          <a:blip r:embed="rId3"/>
          <a:srcRect l="26332" t="10290" r="25978" b="5942"/>
          <a:stretch/>
        </p:blipFill>
        <p:spPr>
          <a:xfrm>
            <a:off x="158400" y="-1"/>
            <a:ext cx="2451652" cy="2422317"/>
          </a:xfrm>
          <a:prstGeom prst="rect">
            <a:avLst/>
          </a:prstGeom>
        </p:spPr>
      </p:pic>
    </p:spTree>
    <p:extLst>
      <p:ext uri="{BB962C8B-B14F-4D97-AF65-F5344CB8AC3E}">
        <p14:creationId xmlns:p14="http://schemas.microsoft.com/office/powerpoint/2010/main" val="166399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Up Mission</a:t>
            </a:r>
            <a:endParaRPr lang="en-US" dirty="0"/>
          </a:p>
        </p:txBody>
      </p:sp>
      <p:sp>
        <p:nvSpPr>
          <p:cNvPr id="3" name="Content Placeholder 2"/>
          <p:cNvSpPr>
            <a:spLocks noGrp="1"/>
          </p:cNvSpPr>
          <p:nvPr>
            <p:ph sz="quarter" idx="13"/>
          </p:nvPr>
        </p:nvSpPr>
        <p:spPr>
          <a:xfrm>
            <a:off x="2886976" y="3900792"/>
            <a:ext cx="3638638" cy="525508"/>
          </a:xfrm>
        </p:spPr>
        <p:txBody>
          <a:bodyPr>
            <a:normAutofit fontScale="25000" lnSpcReduction="20000"/>
          </a:bodyPr>
          <a:lstStyle/>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r>
              <a:rPr lang="en-US" dirty="0" smtClean="0">
                <a:hlinkClick r:id="rId2"/>
              </a:rPr>
              <a:t>https</a:t>
            </a:r>
            <a:r>
              <a:rPr lang="en-US" dirty="0">
                <a:hlinkClick r:id="rId2"/>
              </a:rPr>
              <a:t>://helpingupmission.org/womens-video</a:t>
            </a:r>
            <a:r>
              <a:rPr lang="en-US" dirty="0" smtClean="0">
                <a:hlinkClick r:id="rId2"/>
              </a:rPr>
              <a:t>/</a:t>
            </a:r>
            <a:r>
              <a:rPr lang="en-US" dirty="0" smtClean="0"/>
              <a:t> </a:t>
            </a:r>
          </a:p>
          <a:p>
            <a:endParaRPr lang="en-US" dirty="0"/>
          </a:p>
          <a:p>
            <a:r>
              <a:rPr lang="en-US" dirty="0">
                <a:hlinkClick r:id="rId3"/>
              </a:rPr>
              <a:t>https://helpingupmission.org/2016/04/a-community-of-hope-video</a:t>
            </a:r>
            <a:r>
              <a:rPr lang="en-US" dirty="0" smtClean="0">
                <a:hlinkClick r:id="rId3"/>
              </a:rPr>
              <a:t>/</a:t>
            </a:r>
            <a:endParaRPr lang="en-US" dirty="0" smtClean="0"/>
          </a:p>
          <a:p>
            <a:endParaRPr lang="en-US" dirty="0"/>
          </a:p>
          <a:p>
            <a:endParaRPr lang="en-US" dirty="0"/>
          </a:p>
        </p:txBody>
      </p:sp>
      <p:pic>
        <p:nvPicPr>
          <p:cNvPr id="1026" name="Picture 2" descr="https://helpingupmission.org/wp-content/uploads/2016/02/fall-2015-instagram-highlights-26.jpg#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15" y="1770634"/>
            <a:ext cx="4404780" cy="33896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bbon Cutting - Center for Women &amp; Childre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5207" y="1770634"/>
            <a:ext cx="4529847" cy="4338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26524" y="559009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1405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930" y="618517"/>
            <a:ext cx="6907696" cy="1596177"/>
          </a:xfrm>
        </p:spPr>
        <p:txBody>
          <a:bodyPr/>
          <a:lstStyle/>
          <a:p>
            <a:r>
              <a:rPr lang="en-US" dirty="0"/>
              <a:t>PROGRESS TO LIFE TRANSFORMATION:</a:t>
            </a:r>
            <a:br>
              <a:rPr lang="en-US" dirty="0"/>
            </a:br>
            <a:r>
              <a:rPr lang="en-US" dirty="0"/>
              <a:t>Self-Sufficiency MODEL</a:t>
            </a:r>
          </a:p>
        </p:txBody>
      </p:sp>
      <p:sp>
        <p:nvSpPr>
          <p:cNvPr id="3" name="Content Placeholder 2"/>
          <p:cNvSpPr>
            <a:spLocks noGrp="1"/>
          </p:cNvSpPr>
          <p:nvPr>
            <p:ph sz="quarter" idx="13"/>
          </p:nvPr>
        </p:nvSpPr>
        <p:spPr/>
        <p:txBody>
          <a:bodyPr>
            <a:normAutofit/>
          </a:bodyPr>
          <a:lstStyle/>
          <a:p>
            <a:r>
              <a:rPr lang="en-US" dirty="0"/>
              <a:t>Self-sufficiency - the degree to which individuals are able to achieve an acceptable level of functioning either by themselves or through the help and support of others (Cummings &amp; Brown, 2019; </a:t>
            </a:r>
            <a:r>
              <a:rPr lang="en-US" dirty="0" err="1"/>
              <a:t>Lauriks</a:t>
            </a:r>
            <a:r>
              <a:rPr lang="en-US" dirty="0"/>
              <a:t> et al., 2014). </a:t>
            </a:r>
          </a:p>
          <a:p>
            <a:r>
              <a:rPr lang="en-US" dirty="0"/>
              <a:t>The Self-Sufficiency Matrix is a matrix of scales that measures broad aspects of self-sufficiency including education, housing, life skills, relationships, sobriety and mental health. </a:t>
            </a:r>
          </a:p>
          <a:p>
            <a:r>
              <a:rPr lang="en-US" dirty="0"/>
              <a:t>The Self-Sufficiency Matrix measures life domains using a 5-point Likert scale ranging from “in crisis” to “vulnerable,”, “stable,” “safe,” and “thriving.”</a:t>
            </a:r>
          </a:p>
        </p:txBody>
      </p:sp>
      <p:pic>
        <p:nvPicPr>
          <p:cNvPr id="2050" name="Picture 2" descr="Ravens Serve At Helping Up Mission">
            <a:extLst>
              <a:ext uri="{FF2B5EF4-FFF2-40B4-BE49-F238E27FC236}">
                <a16:creationId xmlns="" xmlns:a16="http://schemas.microsoft.com/office/drawing/2014/main" id="{8BCAE5AA-DB8A-7EB9-72B7-6BCE08FFE5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95" r="7500"/>
          <a:stretch/>
        </p:blipFill>
        <p:spPr bwMode="auto">
          <a:xfrm>
            <a:off x="0" y="1"/>
            <a:ext cx="3346851" cy="221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620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36446"/>
            <a:ext cx="10364451" cy="1596177"/>
          </a:xfrm>
        </p:spPr>
        <p:txBody>
          <a:bodyPr/>
          <a:lstStyle/>
          <a:p>
            <a:pPr lvl="0"/>
            <a:r>
              <a:rPr lang="x-none" altLang="x-none" b="1" cap="none" dirty="0">
                <a:latin typeface="Arial" charset="0"/>
              </a:rPr>
              <a:t>Progress to Life Transformation Domains</a:t>
            </a:r>
            <a:br>
              <a:rPr lang="x-none" altLang="x-none" b="1" cap="none" dirty="0">
                <a:latin typeface="Arial" charset="0"/>
              </a:rPr>
            </a:b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12414605"/>
              </p:ext>
            </p:extLst>
          </p:nvPr>
        </p:nvGraphicFramePr>
        <p:xfrm>
          <a:off x="137783" y="1765072"/>
          <a:ext cx="7972546" cy="4777178"/>
        </p:xfrm>
        <a:graphic>
          <a:graphicData uri="http://schemas.openxmlformats.org/drawingml/2006/table">
            <a:tbl>
              <a:tblPr firstRow="1" firstCol="1" bandRow="1">
                <a:tableStyleId>{5C22544A-7EE6-4342-B048-85BDC9FD1C3A}</a:tableStyleId>
              </a:tblPr>
              <a:tblGrid>
                <a:gridCol w="619898">
                  <a:extLst>
                    <a:ext uri="{9D8B030D-6E8A-4147-A177-3AD203B41FA5}">
                      <a16:colId xmlns="" xmlns:a16="http://schemas.microsoft.com/office/drawing/2014/main" val="20000"/>
                    </a:ext>
                  </a:extLst>
                </a:gridCol>
                <a:gridCol w="1173288">
                  <a:extLst>
                    <a:ext uri="{9D8B030D-6E8A-4147-A177-3AD203B41FA5}">
                      <a16:colId xmlns="" xmlns:a16="http://schemas.microsoft.com/office/drawing/2014/main" val="20001"/>
                    </a:ext>
                  </a:extLst>
                </a:gridCol>
                <a:gridCol w="1526295">
                  <a:extLst>
                    <a:ext uri="{9D8B030D-6E8A-4147-A177-3AD203B41FA5}">
                      <a16:colId xmlns="" xmlns:a16="http://schemas.microsoft.com/office/drawing/2014/main" val="20002"/>
                    </a:ext>
                  </a:extLst>
                </a:gridCol>
                <a:gridCol w="1423120">
                  <a:extLst>
                    <a:ext uri="{9D8B030D-6E8A-4147-A177-3AD203B41FA5}">
                      <a16:colId xmlns="" xmlns:a16="http://schemas.microsoft.com/office/drawing/2014/main" val="20003"/>
                    </a:ext>
                  </a:extLst>
                </a:gridCol>
                <a:gridCol w="1367697">
                  <a:extLst>
                    <a:ext uri="{9D8B030D-6E8A-4147-A177-3AD203B41FA5}">
                      <a16:colId xmlns="" xmlns:a16="http://schemas.microsoft.com/office/drawing/2014/main" val="20004"/>
                    </a:ext>
                  </a:extLst>
                </a:gridCol>
                <a:gridCol w="1241498">
                  <a:extLst>
                    <a:ext uri="{9D8B030D-6E8A-4147-A177-3AD203B41FA5}">
                      <a16:colId xmlns="" xmlns:a16="http://schemas.microsoft.com/office/drawing/2014/main" val="20005"/>
                    </a:ext>
                  </a:extLst>
                </a:gridCol>
                <a:gridCol w="620750">
                  <a:extLst>
                    <a:ext uri="{9D8B030D-6E8A-4147-A177-3AD203B41FA5}">
                      <a16:colId xmlns="" xmlns:a16="http://schemas.microsoft.com/office/drawing/2014/main" val="20006"/>
                    </a:ext>
                  </a:extLst>
                </a:gridCol>
              </a:tblGrid>
              <a:tr h="1528850">
                <a:tc>
                  <a:txBody>
                    <a:bodyPr/>
                    <a:lstStyle/>
                    <a:p>
                      <a:pPr marL="0" marR="0">
                        <a:lnSpc>
                          <a:spcPct val="200000"/>
                        </a:lnSpc>
                        <a:spcBef>
                          <a:spcPts val="0"/>
                        </a:spcBef>
                        <a:spcAft>
                          <a:spcPts val="0"/>
                        </a:spcAft>
                      </a:pPr>
                      <a:r>
                        <a:rPr lang="en-US" sz="700">
                          <a:effectLst/>
                        </a:rPr>
                        <a:t> </a:t>
                      </a:r>
                      <a:endParaRPr lang="en-US" sz="7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Domain I:</a:t>
                      </a:r>
                      <a:br>
                        <a:rPr lang="en-US" sz="1200" dirty="0">
                          <a:effectLst/>
                        </a:rPr>
                      </a:br>
                      <a:r>
                        <a:rPr lang="en-US" sz="1200" dirty="0">
                          <a:effectLst/>
                        </a:rPr>
                        <a:t>Committed to Sobriety</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Domain II:</a:t>
                      </a:r>
                    </a:p>
                    <a:p>
                      <a:pPr marL="0" marR="0">
                        <a:lnSpc>
                          <a:spcPct val="200000"/>
                        </a:lnSpc>
                        <a:spcBef>
                          <a:spcPts val="0"/>
                        </a:spcBef>
                        <a:spcAft>
                          <a:spcPts val="0"/>
                        </a:spcAft>
                      </a:pPr>
                      <a:r>
                        <a:rPr lang="en-US" sz="1200" dirty="0">
                          <a:effectLst/>
                        </a:rPr>
                        <a:t>Introduced/Re-connected to God</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Domain III:</a:t>
                      </a:r>
                    </a:p>
                    <a:p>
                      <a:pPr marL="0" marR="0">
                        <a:lnSpc>
                          <a:spcPct val="200000"/>
                        </a:lnSpc>
                        <a:spcBef>
                          <a:spcPts val="0"/>
                        </a:spcBef>
                        <a:spcAft>
                          <a:spcPts val="0"/>
                        </a:spcAft>
                      </a:pPr>
                      <a:r>
                        <a:rPr lang="en-US" sz="1200" dirty="0">
                          <a:effectLst/>
                        </a:rPr>
                        <a:t>Renewed in Emotional and Physical Wellness</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Domain IV:</a:t>
                      </a:r>
                    </a:p>
                    <a:p>
                      <a:pPr marL="0" marR="0">
                        <a:lnSpc>
                          <a:spcPct val="200000"/>
                        </a:lnSpc>
                        <a:spcBef>
                          <a:spcPts val="0"/>
                        </a:spcBef>
                        <a:spcAft>
                          <a:spcPts val="0"/>
                        </a:spcAft>
                      </a:pPr>
                      <a:r>
                        <a:rPr lang="en-US" sz="1200">
                          <a:effectLst/>
                        </a:rPr>
                        <a:t>Restored Relationships</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Domain V:</a:t>
                      </a:r>
                    </a:p>
                    <a:p>
                      <a:pPr marL="0" marR="0">
                        <a:lnSpc>
                          <a:spcPct val="200000"/>
                        </a:lnSpc>
                        <a:spcBef>
                          <a:spcPts val="0"/>
                        </a:spcBef>
                        <a:spcAft>
                          <a:spcPts val="0"/>
                        </a:spcAft>
                      </a:pPr>
                      <a:r>
                        <a:rPr lang="en-US" sz="1200">
                          <a:effectLst/>
                        </a:rPr>
                        <a:t>Re-integrated into the Community</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700">
                          <a:effectLst/>
                        </a:rPr>
                        <a:t> </a:t>
                      </a:r>
                      <a:endParaRPr lang="en-US" sz="700">
                        <a:effectLst/>
                        <a:latin typeface="Calibri" charset="0"/>
                        <a:ea typeface="Calibri" charset="0"/>
                        <a:cs typeface="Times New Roman" charset="0"/>
                      </a:endParaRPr>
                    </a:p>
                  </a:txBody>
                  <a:tcPr marL="37767" marR="37767" marT="0" marB="0"/>
                </a:tc>
                <a:extLst>
                  <a:ext uri="{0D108BD9-81ED-4DB2-BD59-A6C34878D82A}">
                    <a16:rowId xmlns="" xmlns:a16="http://schemas.microsoft.com/office/drawing/2014/main" val="10000"/>
                  </a:ext>
                </a:extLst>
              </a:tr>
              <a:tr h="485048">
                <a:tc>
                  <a:txBody>
                    <a:bodyPr/>
                    <a:lstStyle/>
                    <a:p>
                      <a:pPr marL="0" marR="0">
                        <a:lnSpc>
                          <a:spcPct val="200000"/>
                        </a:lnSpc>
                        <a:spcBef>
                          <a:spcPts val="0"/>
                        </a:spcBef>
                        <a:spcAft>
                          <a:spcPts val="0"/>
                        </a:spcAft>
                      </a:pPr>
                      <a:r>
                        <a:rPr lang="en-US" sz="700">
                          <a:effectLst/>
                        </a:rPr>
                        <a:t> </a:t>
                      </a:r>
                      <a:endParaRPr lang="en-US" sz="7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Recovery</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Spiritual Formation</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Domestic Safety</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Healthy Friendships</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Legal</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700" dirty="0">
                          <a:effectLst/>
                        </a:rPr>
                        <a:t> </a:t>
                      </a:r>
                      <a:endParaRPr lang="en-US" sz="700" dirty="0">
                        <a:effectLst/>
                        <a:latin typeface="Calibri" charset="0"/>
                        <a:ea typeface="Calibri" charset="0"/>
                        <a:cs typeface="Times New Roman" charset="0"/>
                      </a:endParaRPr>
                    </a:p>
                  </a:txBody>
                  <a:tcPr marL="37767" marR="37767" marT="0" marB="0"/>
                </a:tc>
                <a:extLst>
                  <a:ext uri="{0D108BD9-81ED-4DB2-BD59-A6C34878D82A}">
                    <a16:rowId xmlns="" xmlns:a16="http://schemas.microsoft.com/office/drawing/2014/main" val="10001"/>
                  </a:ext>
                </a:extLst>
              </a:tr>
              <a:tr h="736572">
                <a:tc>
                  <a:txBody>
                    <a:bodyPr/>
                    <a:lstStyle/>
                    <a:p>
                      <a:pPr marL="0" marR="0">
                        <a:lnSpc>
                          <a:spcPct val="200000"/>
                        </a:lnSpc>
                        <a:spcBef>
                          <a:spcPts val="0"/>
                        </a:spcBef>
                        <a:spcAft>
                          <a:spcPts val="0"/>
                        </a:spcAft>
                      </a:pPr>
                      <a:r>
                        <a:rPr lang="en-US" sz="700" dirty="0">
                          <a:effectLst/>
                        </a:rPr>
                        <a:t> </a:t>
                      </a:r>
                      <a:endParaRPr lang="en-US" sz="7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Character Development</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Self-Awareness</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Family</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Education</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700">
                          <a:effectLst/>
                        </a:rPr>
                        <a:t> </a:t>
                      </a:r>
                      <a:endParaRPr lang="en-US" sz="700">
                        <a:effectLst/>
                        <a:latin typeface="Calibri" charset="0"/>
                        <a:ea typeface="Calibri" charset="0"/>
                        <a:cs typeface="Times New Roman" charset="0"/>
                      </a:endParaRPr>
                    </a:p>
                  </a:txBody>
                  <a:tcPr marL="37767" marR="37767" marT="0" marB="0"/>
                </a:tc>
                <a:extLst>
                  <a:ext uri="{0D108BD9-81ED-4DB2-BD59-A6C34878D82A}">
                    <a16:rowId xmlns="" xmlns:a16="http://schemas.microsoft.com/office/drawing/2014/main" val="10002"/>
                  </a:ext>
                </a:extLst>
              </a:tr>
              <a:tr h="485048">
                <a:tc>
                  <a:txBody>
                    <a:bodyPr/>
                    <a:lstStyle/>
                    <a:p>
                      <a:pPr marL="0" marR="0">
                        <a:lnSpc>
                          <a:spcPct val="200000"/>
                        </a:lnSpc>
                        <a:spcBef>
                          <a:spcPts val="0"/>
                        </a:spcBef>
                        <a:spcAft>
                          <a:spcPts val="0"/>
                        </a:spcAft>
                      </a:pPr>
                      <a:r>
                        <a:rPr lang="en-US" sz="700" dirty="0">
                          <a:effectLst/>
                        </a:rPr>
                        <a:t> </a:t>
                      </a:r>
                      <a:endParaRPr lang="en-US" sz="7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Physical Health</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Employment</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700">
                          <a:effectLst/>
                        </a:rPr>
                        <a:t> </a:t>
                      </a:r>
                      <a:endParaRPr lang="en-US" sz="700">
                        <a:effectLst/>
                        <a:latin typeface="Calibri" charset="0"/>
                        <a:ea typeface="Calibri" charset="0"/>
                        <a:cs typeface="Times New Roman" charset="0"/>
                      </a:endParaRPr>
                    </a:p>
                  </a:txBody>
                  <a:tcPr marL="37767" marR="37767" marT="0" marB="0"/>
                </a:tc>
                <a:extLst>
                  <a:ext uri="{0D108BD9-81ED-4DB2-BD59-A6C34878D82A}">
                    <a16:rowId xmlns="" xmlns:a16="http://schemas.microsoft.com/office/drawing/2014/main" val="10003"/>
                  </a:ext>
                </a:extLst>
              </a:tr>
              <a:tr h="736572">
                <a:tc>
                  <a:txBody>
                    <a:bodyPr/>
                    <a:lstStyle/>
                    <a:p>
                      <a:pPr marL="0" marR="0">
                        <a:lnSpc>
                          <a:spcPct val="200000"/>
                        </a:lnSpc>
                        <a:spcBef>
                          <a:spcPts val="0"/>
                        </a:spcBef>
                        <a:spcAft>
                          <a:spcPts val="0"/>
                        </a:spcAft>
                      </a:pPr>
                      <a:r>
                        <a:rPr lang="en-US" sz="700">
                          <a:effectLst/>
                        </a:rPr>
                        <a:t> </a:t>
                      </a:r>
                      <a:endParaRPr lang="en-US" sz="7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Mental Health/Trauma Care</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Housing</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700" dirty="0">
                          <a:effectLst/>
                        </a:rPr>
                        <a:t> </a:t>
                      </a:r>
                      <a:endParaRPr lang="en-US" sz="700" dirty="0">
                        <a:effectLst/>
                        <a:latin typeface="Calibri" charset="0"/>
                        <a:ea typeface="Calibri" charset="0"/>
                        <a:cs typeface="Times New Roman" charset="0"/>
                      </a:endParaRPr>
                    </a:p>
                  </a:txBody>
                  <a:tcPr marL="37767" marR="37767" marT="0" marB="0"/>
                </a:tc>
                <a:extLst>
                  <a:ext uri="{0D108BD9-81ED-4DB2-BD59-A6C34878D82A}">
                    <a16:rowId xmlns="" xmlns:a16="http://schemas.microsoft.com/office/drawing/2014/main" val="10004"/>
                  </a:ext>
                </a:extLst>
              </a:tr>
              <a:tr h="485048">
                <a:tc>
                  <a:txBody>
                    <a:bodyPr/>
                    <a:lstStyle/>
                    <a:p>
                      <a:pPr marL="0" marR="0">
                        <a:lnSpc>
                          <a:spcPct val="200000"/>
                        </a:lnSpc>
                        <a:spcBef>
                          <a:spcPts val="0"/>
                        </a:spcBef>
                        <a:spcAft>
                          <a:spcPts val="0"/>
                        </a:spcAft>
                      </a:pPr>
                      <a:r>
                        <a:rPr lang="en-US" sz="700">
                          <a:effectLst/>
                        </a:rPr>
                        <a:t> </a:t>
                      </a:r>
                      <a:endParaRPr lang="en-US" sz="7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Health Education</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200" dirty="0">
                          <a:effectLst/>
                        </a:rPr>
                        <a:t>Finances</a:t>
                      </a:r>
                      <a:endParaRPr lang="en-US" sz="120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700">
                          <a:effectLst/>
                        </a:rPr>
                        <a:t> </a:t>
                      </a:r>
                      <a:endParaRPr lang="en-US" sz="700">
                        <a:effectLst/>
                        <a:latin typeface="Calibri" charset="0"/>
                        <a:ea typeface="Calibri" charset="0"/>
                        <a:cs typeface="Times New Roman" charset="0"/>
                      </a:endParaRPr>
                    </a:p>
                  </a:txBody>
                  <a:tcPr marL="37767" marR="37767" marT="0" marB="0"/>
                </a:tc>
                <a:extLst>
                  <a:ext uri="{0D108BD9-81ED-4DB2-BD59-A6C34878D82A}">
                    <a16:rowId xmlns="" xmlns:a16="http://schemas.microsoft.com/office/drawing/2014/main" val="10005"/>
                  </a:ext>
                </a:extLst>
              </a:tr>
              <a:tr h="297861">
                <a:tc>
                  <a:txBody>
                    <a:bodyPr/>
                    <a:lstStyle/>
                    <a:p>
                      <a:pPr marL="0" marR="0">
                        <a:lnSpc>
                          <a:spcPct val="200000"/>
                        </a:lnSpc>
                        <a:spcBef>
                          <a:spcPts val="0"/>
                        </a:spcBef>
                        <a:spcAft>
                          <a:spcPts val="0"/>
                        </a:spcAft>
                      </a:pPr>
                      <a:r>
                        <a:rPr lang="en-US" sz="700">
                          <a:effectLst/>
                        </a:rPr>
                        <a:t> </a:t>
                      </a:r>
                      <a:endParaRPr lang="en-US" sz="70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050">
                          <a:effectLst/>
                        </a:rPr>
                        <a:t> </a:t>
                      </a:r>
                      <a:endParaRPr lang="en-US" sz="105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050">
                          <a:effectLst/>
                        </a:rPr>
                        <a:t> </a:t>
                      </a:r>
                      <a:endParaRPr lang="en-US" sz="105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050">
                          <a:effectLst/>
                        </a:rPr>
                        <a:t> </a:t>
                      </a:r>
                      <a:endParaRPr lang="en-US" sz="105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050">
                          <a:effectLst/>
                        </a:rPr>
                        <a:t> </a:t>
                      </a:r>
                      <a:endParaRPr lang="en-US" sz="105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1050" dirty="0">
                          <a:effectLst/>
                        </a:rPr>
                        <a:t> </a:t>
                      </a:r>
                      <a:endParaRPr lang="en-US" sz="1050" dirty="0">
                        <a:effectLst/>
                        <a:latin typeface="Calibri" charset="0"/>
                        <a:ea typeface="Calibri" charset="0"/>
                        <a:cs typeface="Times New Roman" charset="0"/>
                      </a:endParaRPr>
                    </a:p>
                  </a:txBody>
                  <a:tcPr marL="37767" marR="37767" marT="0" marB="0"/>
                </a:tc>
                <a:tc>
                  <a:txBody>
                    <a:bodyPr/>
                    <a:lstStyle/>
                    <a:p>
                      <a:pPr marL="0" marR="0">
                        <a:lnSpc>
                          <a:spcPct val="200000"/>
                        </a:lnSpc>
                        <a:spcBef>
                          <a:spcPts val="0"/>
                        </a:spcBef>
                        <a:spcAft>
                          <a:spcPts val="0"/>
                        </a:spcAft>
                      </a:pPr>
                      <a:r>
                        <a:rPr lang="en-US" sz="700" dirty="0">
                          <a:effectLst/>
                        </a:rPr>
                        <a:t> </a:t>
                      </a:r>
                      <a:endParaRPr lang="en-US" sz="700" dirty="0">
                        <a:effectLst/>
                        <a:latin typeface="Calibri" charset="0"/>
                        <a:ea typeface="Calibri" charset="0"/>
                        <a:cs typeface="Times New Roman" charset="0"/>
                      </a:endParaRPr>
                    </a:p>
                  </a:txBody>
                  <a:tcPr marL="37767" marR="37767" marT="0" marB="0"/>
                </a:tc>
                <a:extLst>
                  <a:ext uri="{0D108BD9-81ED-4DB2-BD59-A6C34878D82A}">
                    <a16:rowId xmlns="" xmlns:a16="http://schemas.microsoft.com/office/drawing/2014/main" val="10006"/>
                  </a:ext>
                </a:extLst>
              </a:tr>
            </a:tbl>
          </a:graphicData>
        </a:graphic>
      </p:graphicFrame>
      <p:sp>
        <p:nvSpPr>
          <p:cNvPr id="5" name="Rectangle 1"/>
          <p:cNvSpPr>
            <a:spLocks noChangeArrowheads="1"/>
          </p:cNvSpPr>
          <p:nvPr/>
        </p:nvSpPr>
        <p:spPr bwMode="auto">
          <a:xfrm>
            <a:off x="-2115671" y="10668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x-none" altLang="x-none" sz="1800" b="0" i="0" u="none" strike="noStrike" cap="none" normalizeH="0" baseline="0" dirty="0">
                <a:ln>
                  <a:noFill/>
                </a:ln>
                <a:solidFill>
                  <a:schemeClr val="tx1"/>
                </a:solidFill>
                <a:effectLst/>
                <a:latin typeface="Arial" charset="0"/>
              </a:rPr>
              <a:t>.</a:t>
            </a:r>
          </a:p>
        </p:txBody>
      </p:sp>
      <p:pic>
        <p:nvPicPr>
          <p:cNvPr id="3074" name="Picture 2" descr="HUM Men Serving Our Community with Pleasantview Gardens - Helping Up Mission">
            <a:extLst>
              <a:ext uri="{FF2B5EF4-FFF2-40B4-BE49-F238E27FC236}">
                <a16:creationId xmlns="" xmlns:a16="http://schemas.microsoft.com/office/drawing/2014/main" id="{B966DE87-EF16-7E74-C76C-98DBF7B617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7456" y="2232623"/>
            <a:ext cx="3874543" cy="290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83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82013471"/>
              </p:ext>
            </p:extLst>
          </p:nvPr>
        </p:nvGraphicFramePr>
        <p:xfrm>
          <a:off x="0" y="634479"/>
          <a:ext cx="12191999" cy="6243834"/>
        </p:xfrm>
        <a:graphic>
          <a:graphicData uri="http://schemas.openxmlformats.org/drawingml/2006/table">
            <a:tbl>
              <a:tblPr firstRow="1" firstCol="1" bandRow="1">
                <a:tableStyleId>{5C22544A-7EE6-4342-B048-85BDC9FD1C3A}</a:tableStyleId>
              </a:tblPr>
              <a:tblGrid>
                <a:gridCol w="1584836">
                  <a:extLst>
                    <a:ext uri="{9D8B030D-6E8A-4147-A177-3AD203B41FA5}">
                      <a16:colId xmlns="" xmlns:a16="http://schemas.microsoft.com/office/drawing/2014/main" val="20000"/>
                    </a:ext>
                  </a:extLst>
                </a:gridCol>
                <a:gridCol w="2605159">
                  <a:extLst>
                    <a:ext uri="{9D8B030D-6E8A-4147-A177-3AD203B41FA5}">
                      <a16:colId xmlns="" xmlns:a16="http://schemas.microsoft.com/office/drawing/2014/main" val="20001"/>
                    </a:ext>
                  </a:extLst>
                </a:gridCol>
                <a:gridCol w="2424811">
                  <a:extLst>
                    <a:ext uri="{9D8B030D-6E8A-4147-A177-3AD203B41FA5}">
                      <a16:colId xmlns="" xmlns:a16="http://schemas.microsoft.com/office/drawing/2014/main" val="20002"/>
                    </a:ext>
                  </a:extLst>
                </a:gridCol>
                <a:gridCol w="1798538">
                  <a:extLst>
                    <a:ext uri="{9D8B030D-6E8A-4147-A177-3AD203B41FA5}">
                      <a16:colId xmlns="" xmlns:a16="http://schemas.microsoft.com/office/drawing/2014/main" val="20003"/>
                    </a:ext>
                  </a:extLst>
                </a:gridCol>
                <a:gridCol w="1930710">
                  <a:extLst>
                    <a:ext uri="{9D8B030D-6E8A-4147-A177-3AD203B41FA5}">
                      <a16:colId xmlns="" xmlns:a16="http://schemas.microsoft.com/office/drawing/2014/main" val="20004"/>
                    </a:ext>
                  </a:extLst>
                </a:gridCol>
                <a:gridCol w="1847945">
                  <a:extLst>
                    <a:ext uri="{9D8B030D-6E8A-4147-A177-3AD203B41FA5}">
                      <a16:colId xmlns="" xmlns:a16="http://schemas.microsoft.com/office/drawing/2014/main" val="20005"/>
                    </a:ext>
                  </a:extLst>
                </a:gridCol>
              </a:tblGrid>
              <a:tr h="298966">
                <a:tc>
                  <a:txBody>
                    <a:bodyPr/>
                    <a:lstStyle/>
                    <a:p>
                      <a:pPr marL="0" marR="0">
                        <a:lnSpc>
                          <a:spcPct val="200000"/>
                        </a:lnSpc>
                        <a:spcBef>
                          <a:spcPts val="0"/>
                        </a:spcBef>
                        <a:spcAft>
                          <a:spcPts val="0"/>
                        </a:spcAft>
                      </a:pPr>
                      <a:r>
                        <a:rPr lang="en-US" sz="1000" dirty="0">
                          <a:effectLst/>
                        </a:rPr>
                        <a:t>Standard</a:t>
                      </a:r>
                      <a:endParaRPr lang="en-US" sz="1000" dirty="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a:effectLst/>
                        </a:rPr>
                        <a:t>Sub-Domain</a:t>
                      </a:r>
                      <a:endParaRPr lang="en-US" sz="100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a:effectLst/>
                        </a:rPr>
                        <a:t>Sub-Domain</a:t>
                      </a:r>
                      <a:endParaRPr lang="en-US" sz="100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a:effectLst/>
                        </a:rPr>
                        <a:t>Sub-Domain</a:t>
                      </a:r>
                      <a:endParaRPr lang="en-US" sz="100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a:effectLst/>
                        </a:rPr>
                        <a:t>Sub-Domain</a:t>
                      </a:r>
                      <a:endParaRPr lang="en-US" sz="100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a:effectLst/>
                        </a:rPr>
                        <a:t>Sub-Domain</a:t>
                      </a:r>
                      <a:endParaRPr lang="en-US" sz="1000">
                        <a:effectLst/>
                        <a:latin typeface="Calibri" charset="0"/>
                        <a:ea typeface="Calibri" charset="0"/>
                        <a:cs typeface="Times New Roman" charset="0"/>
                      </a:endParaRPr>
                    </a:p>
                  </a:txBody>
                  <a:tcPr marL="30574" marR="30574" marT="0" marB="0"/>
                </a:tc>
                <a:extLst>
                  <a:ext uri="{0D108BD9-81ED-4DB2-BD59-A6C34878D82A}">
                    <a16:rowId xmlns="" xmlns:a16="http://schemas.microsoft.com/office/drawing/2014/main" val="10000"/>
                  </a:ext>
                </a:extLst>
              </a:tr>
              <a:tr h="298966">
                <a:tc>
                  <a:txBody>
                    <a:bodyPr/>
                    <a:lstStyle/>
                    <a:p>
                      <a:pPr marL="0" marR="0">
                        <a:lnSpc>
                          <a:spcPct val="200000"/>
                        </a:lnSpc>
                        <a:spcBef>
                          <a:spcPts val="0"/>
                        </a:spcBef>
                        <a:spcAft>
                          <a:spcPts val="0"/>
                        </a:spcAft>
                      </a:pPr>
                      <a:r>
                        <a:rPr lang="en-US" sz="1000" dirty="0">
                          <a:effectLst/>
                        </a:rPr>
                        <a:t> </a:t>
                      </a:r>
                      <a:endParaRPr lang="en-US" sz="1000" dirty="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dirty="0">
                          <a:effectLst/>
                        </a:rPr>
                        <a:t>Legal</a:t>
                      </a:r>
                      <a:endParaRPr lang="en-US" sz="1000" dirty="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a:effectLst/>
                        </a:rPr>
                        <a:t>Education</a:t>
                      </a:r>
                      <a:endParaRPr lang="en-US" sz="100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a:effectLst/>
                        </a:rPr>
                        <a:t>Employment</a:t>
                      </a:r>
                      <a:endParaRPr lang="en-US" sz="100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a:effectLst/>
                        </a:rPr>
                        <a:t>Housing</a:t>
                      </a:r>
                      <a:endParaRPr lang="en-US" sz="100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a:effectLst/>
                        </a:rPr>
                        <a:t>Finances</a:t>
                      </a:r>
                      <a:endParaRPr lang="en-US" sz="1000">
                        <a:effectLst/>
                        <a:latin typeface="Calibri" charset="0"/>
                        <a:ea typeface="Calibri" charset="0"/>
                        <a:cs typeface="Times New Roman" charset="0"/>
                      </a:endParaRPr>
                    </a:p>
                  </a:txBody>
                  <a:tcPr marL="30574" marR="30574" marT="0" marB="0"/>
                </a:tc>
                <a:extLst>
                  <a:ext uri="{0D108BD9-81ED-4DB2-BD59-A6C34878D82A}">
                    <a16:rowId xmlns="" xmlns:a16="http://schemas.microsoft.com/office/drawing/2014/main" val="10001"/>
                  </a:ext>
                </a:extLst>
              </a:tr>
              <a:tr h="1011759">
                <a:tc>
                  <a:txBody>
                    <a:bodyPr/>
                    <a:lstStyle/>
                    <a:p>
                      <a:pPr marL="0" marR="0">
                        <a:lnSpc>
                          <a:spcPct val="200000"/>
                        </a:lnSpc>
                        <a:spcBef>
                          <a:spcPts val="0"/>
                        </a:spcBef>
                        <a:spcAft>
                          <a:spcPts val="0"/>
                        </a:spcAft>
                      </a:pPr>
                      <a:r>
                        <a:rPr lang="en-US" sz="1000" dirty="0">
                          <a:effectLst/>
                        </a:rPr>
                        <a:t>In Crisis (1)</a:t>
                      </a:r>
                      <a:endParaRPr lang="en-US" sz="1000" dirty="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dirty="0">
                          <a:effectLst/>
                        </a:rPr>
                        <a:t>Experiencing a significant legal problem or missing vital documents but does not understand extent or impact and does not know what to do.</a:t>
                      </a:r>
                      <a:endParaRPr lang="en-US" sz="1000" dirty="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dirty="0">
                          <a:effectLst/>
                        </a:rPr>
                        <a:t>Severely limited in literacy and/or without a high school diploma/GED</a:t>
                      </a:r>
                      <a:endParaRPr lang="en-US" sz="1000" dirty="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dirty="0">
                          <a:effectLst/>
                        </a:rPr>
                        <a:t>Not employed</a:t>
                      </a:r>
                      <a:endParaRPr lang="en-US" sz="1000" dirty="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dirty="0">
                          <a:effectLst/>
                        </a:rPr>
                        <a:t>Homeless or threatened with eviction</a:t>
                      </a:r>
                      <a:endParaRPr lang="en-US" sz="1000" dirty="0">
                        <a:effectLst/>
                        <a:latin typeface="Calibri" charset="0"/>
                        <a:ea typeface="Calibri" charset="0"/>
                        <a:cs typeface="Times New Roman" charset="0"/>
                      </a:endParaRPr>
                    </a:p>
                  </a:txBody>
                  <a:tcPr marL="30574" marR="30574" marT="0" marB="0"/>
                </a:tc>
                <a:tc>
                  <a:txBody>
                    <a:bodyPr/>
                    <a:lstStyle/>
                    <a:p>
                      <a:pPr marL="0" marR="0">
                        <a:lnSpc>
                          <a:spcPct val="200000"/>
                        </a:lnSpc>
                        <a:spcBef>
                          <a:spcPts val="0"/>
                        </a:spcBef>
                        <a:spcAft>
                          <a:spcPts val="0"/>
                        </a:spcAft>
                      </a:pPr>
                      <a:r>
                        <a:rPr lang="en-US" sz="1000" dirty="0">
                          <a:effectLst/>
                        </a:rPr>
                        <a:t>Not receiving income and/or has debts in collection</a:t>
                      </a:r>
                      <a:endParaRPr lang="en-US" sz="1000" dirty="0">
                        <a:effectLst/>
                        <a:latin typeface="Calibri" charset="0"/>
                        <a:ea typeface="Calibri" charset="0"/>
                        <a:cs typeface="Times New Roman" charset="0"/>
                      </a:endParaRPr>
                    </a:p>
                  </a:txBody>
                  <a:tcPr marL="30574" marR="30574" marT="0" marB="0"/>
                </a:tc>
                <a:extLst>
                  <a:ext uri="{0D108BD9-81ED-4DB2-BD59-A6C34878D82A}">
                    <a16:rowId xmlns="" xmlns:a16="http://schemas.microsoft.com/office/drawing/2014/main" val="10002"/>
                  </a:ext>
                </a:extLst>
              </a:tr>
              <a:tr h="1289692">
                <a:tc>
                  <a:txBody>
                    <a:bodyPr/>
                    <a:lstStyle/>
                    <a:p>
                      <a:pPr marL="0" marR="0">
                        <a:lnSpc>
                          <a:spcPct val="200000"/>
                        </a:lnSpc>
                        <a:spcBef>
                          <a:spcPts val="0"/>
                        </a:spcBef>
                        <a:spcAft>
                          <a:spcPts val="0"/>
                        </a:spcAft>
                      </a:pPr>
                      <a:r>
                        <a:rPr lang="en-US" sz="1000" dirty="0">
                          <a:effectLst/>
                        </a:rPr>
                        <a:t>Vulnerable (2)</a:t>
                      </a:r>
                      <a:endParaRPr lang="en-US" sz="1000" dirty="0">
                        <a:effectLst/>
                        <a:latin typeface="Calibri" charset="0"/>
                        <a:ea typeface="Calibri" charset="0"/>
                        <a:cs typeface="Times New Roman" charset="0"/>
                      </a:endParaRPr>
                    </a:p>
                  </a:txBody>
                  <a:tcPr marL="29184" marR="29184" marT="0" marB="0"/>
                </a:tc>
                <a:tc>
                  <a:txBody>
                    <a:bodyPr/>
                    <a:lstStyle/>
                    <a:p>
                      <a:pPr marL="0" marR="0">
                        <a:lnSpc>
                          <a:spcPct val="200000"/>
                        </a:lnSpc>
                        <a:spcBef>
                          <a:spcPts val="0"/>
                        </a:spcBef>
                        <a:spcAft>
                          <a:spcPts val="0"/>
                        </a:spcAft>
                      </a:pPr>
                      <a:r>
                        <a:rPr lang="en-US" sz="1000" dirty="0">
                          <a:effectLst/>
                        </a:rPr>
                        <a:t>Aware of legal issues but does not know what to do.</a:t>
                      </a:r>
                      <a:endParaRPr lang="en-US" sz="1000" dirty="0">
                        <a:effectLst/>
                        <a:latin typeface="Calibri" charset="0"/>
                        <a:ea typeface="Calibri" charset="0"/>
                        <a:cs typeface="Times New Roman" charset="0"/>
                      </a:endParaRPr>
                    </a:p>
                  </a:txBody>
                  <a:tcPr marL="29184" marR="29184" marT="0" marB="0"/>
                </a:tc>
                <a:tc>
                  <a:txBody>
                    <a:bodyPr/>
                    <a:lstStyle/>
                    <a:p>
                      <a:pPr marL="0" marR="0">
                        <a:lnSpc>
                          <a:spcPct val="200000"/>
                        </a:lnSpc>
                        <a:spcBef>
                          <a:spcPts val="0"/>
                        </a:spcBef>
                        <a:spcAft>
                          <a:spcPts val="0"/>
                        </a:spcAft>
                      </a:pPr>
                      <a:r>
                        <a:rPr lang="en-US" sz="1000" dirty="0">
                          <a:effectLst/>
                        </a:rPr>
                        <a:t>Enrolled in literacy and/or GED program and/or in sufficient command of English to where language is not a barrier to employment</a:t>
                      </a:r>
                      <a:endParaRPr lang="en-US" sz="1000" dirty="0">
                        <a:effectLst/>
                        <a:latin typeface="Calibri" charset="0"/>
                        <a:ea typeface="Calibri" charset="0"/>
                        <a:cs typeface="Times New Roman" charset="0"/>
                      </a:endParaRPr>
                    </a:p>
                  </a:txBody>
                  <a:tcPr marL="29184" marR="29184" marT="0" marB="0"/>
                </a:tc>
                <a:tc>
                  <a:txBody>
                    <a:bodyPr/>
                    <a:lstStyle/>
                    <a:p>
                      <a:pPr marL="0" marR="0">
                        <a:lnSpc>
                          <a:spcPct val="200000"/>
                        </a:lnSpc>
                        <a:spcBef>
                          <a:spcPts val="0"/>
                        </a:spcBef>
                        <a:spcAft>
                          <a:spcPts val="0"/>
                        </a:spcAft>
                      </a:pPr>
                      <a:r>
                        <a:rPr lang="en-US" sz="1000" dirty="0">
                          <a:effectLst/>
                        </a:rPr>
                        <a:t>Employed temporarily, part-time or seasonally; receiving inadequate pay, no benefits</a:t>
                      </a:r>
                      <a:endParaRPr lang="en-US" sz="1000" dirty="0">
                        <a:effectLst/>
                        <a:latin typeface="Calibri" charset="0"/>
                        <a:ea typeface="Calibri" charset="0"/>
                        <a:cs typeface="Times New Roman" charset="0"/>
                      </a:endParaRPr>
                    </a:p>
                  </a:txBody>
                  <a:tcPr marL="29184" marR="29184" marT="0" marB="0"/>
                </a:tc>
                <a:tc>
                  <a:txBody>
                    <a:bodyPr/>
                    <a:lstStyle/>
                    <a:p>
                      <a:pPr marL="0" marR="0">
                        <a:lnSpc>
                          <a:spcPct val="200000"/>
                        </a:lnSpc>
                        <a:spcBef>
                          <a:spcPts val="0"/>
                        </a:spcBef>
                        <a:spcAft>
                          <a:spcPts val="0"/>
                        </a:spcAft>
                      </a:pPr>
                      <a:r>
                        <a:rPr lang="en-US" sz="1000" dirty="0">
                          <a:effectLst/>
                        </a:rPr>
                        <a:t>In transitional, temporary or substandard housing; and/or unable to afford current rent/mortgage payment </a:t>
                      </a:r>
                      <a:endParaRPr lang="en-US" sz="1000" dirty="0">
                        <a:effectLst/>
                        <a:latin typeface="Calibri" charset="0"/>
                        <a:ea typeface="Calibri" charset="0"/>
                        <a:cs typeface="Times New Roman" charset="0"/>
                      </a:endParaRPr>
                    </a:p>
                  </a:txBody>
                  <a:tcPr marL="29184" marR="29184" marT="0" marB="0"/>
                </a:tc>
                <a:tc>
                  <a:txBody>
                    <a:bodyPr/>
                    <a:lstStyle/>
                    <a:p>
                      <a:pPr marL="0" marR="0">
                        <a:lnSpc>
                          <a:spcPct val="200000"/>
                        </a:lnSpc>
                        <a:spcBef>
                          <a:spcPts val="0"/>
                        </a:spcBef>
                        <a:spcAft>
                          <a:spcPts val="0"/>
                        </a:spcAft>
                      </a:pPr>
                      <a:r>
                        <a:rPr lang="en-US" sz="1000" dirty="0">
                          <a:effectLst/>
                        </a:rPr>
                        <a:t>Receiving inadequate income and/or engaging in spontaneous or inappropriate spending</a:t>
                      </a:r>
                      <a:endParaRPr lang="en-US" sz="1000" dirty="0">
                        <a:effectLst/>
                        <a:latin typeface="Calibri" charset="0"/>
                        <a:ea typeface="Calibri" charset="0"/>
                        <a:cs typeface="Times New Roman" charset="0"/>
                      </a:endParaRPr>
                    </a:p>
                  </a:txBody>
                  <a:tcPr marL="29184" marR="29184" marT="0" marB="0"/>
                </a:tc>
                <a:extLst>
                  <a:ext uri="{0D108BD9-81ED-4DB2-BD59-A6C34878D82A}">
                    <a16:rowId xmlns="" xmlns:a16="http://schemas.microsoft.com/office/drawing/2014/main" val="10003"/>
                  </a:ext>
                </a:extLst>
              </a:tr>
              <a:tr h="1222521">
                <a:tc>
                  <a:txBody>
                    <a:bodyPr/>
                    <a:lstStyle/>
                    <a:p>
                      <a:pPr marL="0" marR="0">
                        <a:lnSpc>
                          <a:spcPct val="200000"/>
                        </a:lnSpc>
                        <a:spcBef>
                          <a:spcPts val="0"/>
                        </a:spcBef>
                        <a:spcAft>
                          <a:spcPts val="0"/>
                        </a:spcAft>
                      </a:pPr>
                      <a:r>
                        <a:rPr lang="en-US" sz="1000" dirty="0">
                          <a:effectLst/>
                        </a:rPr>
                        <a:t>Stable (3)</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Has vital documents, legal information/advice; correctly identifying the problem as a legal problem; aware of what to do but lacking ability to proceed without legal assistance.</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Has high school diploma/GED</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Employed full time; receiving inadequate pay; few or no benefits</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In stable housing that is safe but only marginally adequate</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Able to meet basic needs with subsidy; spends appropriately and has a plan for debt re-payment</a:t>
                      </a:r>
                      <a:endParaRPr lang="en-US" sz="1000" dirty="0">
                        <a:effectLst/>
                        <a:latin typeface="Calibri" charset="0"/>
                        <a:ea typeface="Calibri" charset="0"/>
                        <a:cs typeface="Times New Roman" charset="0"/>
                      </a:endParaRPr>
                    </a:p>
                  </a:txBody>
                  <a:tcPr marL="18344" marR="18344" marT="0" marB="0"/>
                </a:tc>
                <a:extLst>
                  <a:ext uri="{0D108BD9-81ED-4DB2-BD59-A6C34878D82A}">
                    <a16:rowId xmlns="" xmlns:a16="http://schemas.microsoft.com/office/drawing/2014/main" val="10004"/>
                  </a:ext>
                </a:extLst>
              </a:tr>
              <a:tr h="905754">
                <a:tc>
                  <a:txBody>
                    <a:bodyPr/>
                    <a:lstStyle/>
                    <a:p>
                      <a:pPr marL="0" marR="0">
                        <a:lnSpc>
                          <a:spcPct val="200000"/>
                        </a:lnSpc>
                        <a:spcBef>
                          <a:spcPts val="0"/>
                        </a:spcBef>
                        <a:spcAft>
                          <a:spcPts val="0"/>
                        </a:spcAft>
                      </a:pPr>
                      <a:r>
                        <a:rPr lang="en-US" sz="1000" dirty="0">
                          <a:effectLst/>
                        </a:rPr>
                        <a:t>Safe (4)</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Has legal representation and issues are moving towards resolution.</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Pursuing additional education/training to improve employment situation and/or to resolve literacy problems</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a:effectLst/>
                        </a:rPr>
                        <a:t>Employed full time with adequate pay and benefits</a:t>
                      </a:r>
                      <a:endParaRPr lang="en-US" sz="100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In safe, adequate subsidized housing</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Able to meet basic needs and manage debt without assistance</a:t>
                      </a:r>
                      <a:endParaRPr lang="en-US" sz="1000" dirty="0">
                        <a:effectLst/>
                        <a:latin typeface="Calibri" charset="0"/>
                        <a:ea typeface="Calibri" charset="0"/>
                        <a:cs typeface="Times New Roman" charset="0"/>
                      </a:endParaRPr>
                    </a:p>
                  </a:txBody>
                  <a:tcPr marL="18344" marR="18344" marT="0" marB="0"/>
                </a:tc>
                <a:extLst>
                  <a:ext uri="{0D108BD9-81ED-4DB2-BD59-A6C34878D82A}">
                    <a16:rowId xmlns="" xmlns:a16="http://schemas.microsoft.com/office/drawing/2014/main" val="10005"/>
                  </a:ext>
                </a:extLst>
              </a:tr>
              <a:tr h="1195862">
                <a:tc>
                  <a:txBody>
                    <a:bodyPr/>
                    <a:lstStyle/>
                    <a:p>
                      <a:pPr marL="0" marR="0">
                        <a:lnSpc>
                          <a:spcPct val="200000"/>
                        </a:lnSpc>
                        <a:spcBef>
                          <a:spcPts val="0"/>
                        </a:spcBef>
                        <a:spcAft>
                          <a:spcPts val="0"/>
                        </a:spcAft>
                      </a:pPr>
                      <a:r>
                        <a:rPr lang="en-US" sz="1000" dirty="0">
                          <a:effectLst/>
                        </a:rPr>
                        <a:t>Thriving (5)</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No legal issues or legal issues fully resolved through litigation, negotiations, dismissal or other legal means.</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Adequately educated/trained to become employable; and without literacy problems</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a:effectLst/>
                        </a:rPr>
                        <a:t>Maintaining permanent employment with adequate income and benefits</a:t>
                      </a:r>
                      <a:endParaRPr lang="en-US" sz="100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In safe, adequate unsubsidized housing</a:t>
                      </a:r>
                      <a:endParaRPr lang="en-US" sz="1000" dirty="0">
                        <a:effectLst/>
                        <a:latin typeface="Calibri" charset="0"/>
                        <a:ea typeface="Calibri" charset="0"/>
                        <a:cs typeface="Times New Roman" charset="0"/>
                      </a:endParaRPr>
                    </a:p>
                  </a:txBody>
                  <a:tcPr marL="18344" marR="18344" marT="0" marB="0"/>
                </a:tc>
                <a:tc>
                  <a:txBody>
                    <a:bodyPr/>
                    <a:lstStyle/>
                    <a:p>
                      <a:pPr marL="0" marR="0">
                        <a:lnSpc>
                          <a:spcPct val="200000"/>
                        </a:lnSpc>
                        <a:spcBef>
                          <a:spcPts val="0"/>
                        </a:spcBef>
                        <a:spcAft>
                          <a:spcPts val="0"/>
                        </a:spcAft>
                      </a:pPr>
                      <a:r>
                        <a:rPr lang="en-US" sz="1000" dirty="0">
                          <a:effectLst/>
                        </a:rPr>
                        <a:t>Receiving and managing sufficient income; managing appropriate debt level, saving some income</a:t>
                      </a:r>
                      <a:endParaRPr lang="en-US" sz="1000" dirty="0">
                        <a:effectLst/>
                        <a:latin typeface="Calibri" charset="0"/>
                        <a:ea typeface="Calibri" charset="0"/>
                        <a:cs typeface="Times New Roman" charset="0"/>
                      </a:endParaRPr>
                    </a:p>
                  </a:txBody>
                  <a:tcPr marL="18344" marR="18344" marT="0" marB="0"/>
                </a:tc>
                <a:extLst>
                  <a:ext uri="{0D108BD9-81ED-4DB2-BD59-A6C34878D82A}">
                    <a16:rowId xmlns="" xmlns:a16="http://schemas.microsoft.com/office/drawing/2014/main" val="10006"/>
                  </a:ext>
                </a:extLst>
              </a:tr>
            </a:tbl>
          </a:graphicData>
        </a:graphic>
      </p:graphicFrame>
      <p:sp>
        <p:nvSpPr>
          <p:cNvPr id="9" name="Title 1"/>
          <p:cNvSpPr>
            <a:spLocks noGrp="1"/>
          </p:cNvSpPr>
          <p:nvPr>
            <p:ph type="title"/>
          </p:nvPr>
        </p:nvSpPr>
        <p:spPr>
          <a:xfrm>
            <a:off x="848461" y="0"/>
            <a:ext cx="10364451" cy="634481"/>
          </a:xfrm>
        </p:spPr>
        <p:txBody>
          <a:bodyPr>
            <a:noAutofit/>
          </a:bodyPr>
          <a:lstStyle/>
          <a:p>
            <a:r>
              <a:rPr lang="en-US" sz="2400" b="1" dirty="0"/>
              <a:t/>
            </a:r>
            <a:br>
              <a:rPr lang="en-US" sz="2400" b="1" dirty="0"/>
            </a:br>
            <a:r>
              <a:rPr lang="en-US" sz="2400" b="1" dirty="0"/>
              <a:t>Domain V: Re-integrated into the Community</a:t>
            </a:r>
            <a:r>
              <a:rPr lang="en-US" sz="2400" dirty="0"/>
              <a:t/>
            </a:r>
            <a:br>
              <a:rPr lang="en-US" sz="2400" dirty="0"/>
            </a:br>
            <a:endParaRPr lang="en-US" sz="2400" dirty="0"/>
          </a:p>
        </p:txBody>
      </p:sp>
    </p:spTree>
    <p:extLst>
      <p:ext uri="{BB962C8B-B14F-4D97-AF65-F5344CB8AC3E}">
        <p14:creationId xmlns:p14="http://schemas.microsoft.com/office/powerpoint/2010/main" val="624363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69013" cy="1017036"/>
          </a:xfrm>
        </p:spPr>
        <p:txBody>
          <a:bodyPr>
            <a:normAutofit/>
          </a:bodyPr>
          <a:lstStyle/>
          <a:p>
            <a:r>
              <a:rPr lang="en-US" sz="2200" b="1" dirty="0"/>
              <a:t>Progress to Life Transformation across Program Phases </a:t>
            </a:r>
            <a:r>
              <a:rPr lang="en-US" sz="2200" dirty="0"/>
              <a:t/>
            </a:r>
            <a:br>
              <a:rPr lang="en-US" sz="2200" dirty="0"/>
            </a:br>
            <a:r>
              <a:rPr lang="en-US" sz="2200" b="1" dirty="0"/>
              <a:t>Point in Time Population Data, Men’s Program, 1/14/2022</a:t>
            </a:r>
            <a:r>
              <a:rPr lang="en-US" sz="2200" dirty="0"/>
              <a:t/>
            </a:r>
            <a:br>
              <a:rPr lang="en-US" sz="2200" dirty="0"/>
            </a:b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1251871079"/>
              </p:ext>
            </p:extLst>
          </p:nvPr>
        </p:nvGraphicFramePr>
        <p:xfrm>
          <a:off x="0" y="653138"/>
          <a:ext cx="12169014" cy="6884914"/>
        </p:xfrm>
        <a:graphic>
          <a:graphicData uri="http://schemas.openxmlformats.org/drawingml/2006/table">
            <a:tbl>
              <a:tblPr firstRow="1" firstCol="1" bandRow="1">
                <a:tableStyleId>{5C22544A-7EE6-4342-B048-85BDC9FD1C3A}</a:tableStyleId>
              </a:tblPr>
              <a:tblGrid>
                <a:gridCol w="3163942">
                  <a:extLst>
                    <a:ext uri="{9D8B030D-6E8A-4147-A177-3AD203B41FA5}">
                      <a16:colId xmlns="" xmlns:a16="http://schemas.microsoft.com/office/drawing/2014/main" val="20000"/>
                    </a:ext>
                  </a:extLst>
                </a:gridCol>
                <a:gridCol w="1915808">
                  <a:extLst>
                    <a:ext uri="{9D8B030D-6E8A-4147-A177-3AD203B41FA5}">
                      <a16:colId xmlns="" xmlns:a16="http://schemas.microsoft.com/office/drawing/2014/main" val="20001"/>
                    </a:ext>
                  </a:extLst>
                </a:gridCol>
                <a:gridCol w="1721883">
                  <a:extLst>
                    <a:ext uri="{9D8B030D-6E8A-4147-A177-3AD203B41FA5}">
                      <a16:colId xmlns="" xmlns:a16="http://schemas.microsoft.com/office/drawing/2014/main" val="20002"/>
                    </a:ext>
                  </a:extLst>
                </a:gridCol>
                <a:gridCol w="1764831">
                  <a:extLst>
                    <a:ext uri="{9D8B030D-6E8A-4147-A177-3AD203B41FA5}">
                      <a16:colId xmlns="" xmlns:a16="http://schemas.microsoft.com/office/drawing/2014/main" val="20003"/>
                    </a:ext>
                  </a:extLst>
                </a:gridCol>
                <a:gridCol w="1680238">
                  <a:extLst>
                    <a:ext uri="{9D8B030D-6E8A-4147-A177-3AD203B41FA5}">
                      <a16:colId xmlns="" xmlns:a16="http://schemas.microsoft.com/office/drawing/2014/main" val="20004"/>
                    </a:ext>
                  </a:extLst>
                </a:gridCol>
                <a:gridCol w="1922312">
                  <a:extLst>
                    <a:ext uri="{9D8B030D-6E8A-4147-A177-3AD203B41FA5}">
                      <a16:colId xmlns="" xmlns:a16="http://schemas.microsoft.com/office/drawing/2014/main" val="20005"/>
                    </a:ext>
                  </a:extLst>
                </a:gridCol>
              </a:tblGrid>
              <a:tr h="239837">
                <a:tc>
                  <a:txBody>
                    <a:bodyPr/>
                    <a:lstStyle/>
                    <a:p>
                      <a:pPr marL="0" marR="0">
                        <a:lnSpc>
                          <a:spcPct val="200000"/>
                        </a:lnSpc>
                        <a:spcBef>
                          <a:spcPts val="0"/>
                        </a:spcBef>
                        <a:spcAft>
                          <a:spcPts val="0"/>
                        </a:spcAft>
                      </a:pPr>
                      <a:r>
                        <a:rPr lang="en-US" sz="900" dirty="0">
                          <a:effectLst/>
                        </a:rPr>
                        <a:t>Program Phase</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Entry/Seed of Hope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Alpha</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Omega</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Life-Prep</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Graduation</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00"/>
                  </a:ext>
                </a:extLst>
              </a:tr>
              <a:tr h="239837">
                <a:tc>
                  <a:txBody>
                    <a:bodyPr/>
                    <a:lstStyle/>
                    <a:p>
                      <a:pPr marL="0" marR="0">
                        <a:lnSpc>
                          <a:spcPct val="200000"/>
                        </a:lnSpc>
                        <a:spcBef>
                          <a:spcPts val="0"/>
                        </a:spcBef>
                        <a:spcAft>
                          <a:spcPts val="0"/>
                        </a:spcAft>
                      </a:pPr>
                      <a:r>
                        <a:rPr lang="en-US" sz="900" dirty="0">
                          <a:effectLst/>
                        </a:rPr>
                        <a:t># Responses</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607</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385</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320</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242</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115</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01"/>
                  </a:ext>
                </a:extLst>
              </a:tr>
              <a:tr h="239837">
                <a:tc>
                  <a:txBody>
                    <a:bodyPr/>
                    <a:lstStyle/>
                    <a:p>
                      <a:pPr marL="0" marR="0">
                        <a:lnSpc>
                          <a:spcPct val="200000"/>
                        </a:lnSpc>
                        <a:spcBef>
                          <a:spcPts val="0"/>
                        </a:spcBef>
                        <a:spcAft>
                          <a:spcPts val="0"/>
                        </a:spcAft>
                      </a:pPr>
                      <a:r>
                        <a:rPr lang="en-US" sz="900" dirty="0">
                          <a:effectLst/>
                        </a:rPr>
                        <a:t>Recovery Score</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1.32</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2.22</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2.67</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3.10</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3.37</a:t>
                      </a:r>
                      <a:endParaRPr lang="en-US" sz="900" dirty="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02"/>
                  </a:ext>
                </a:extLst>
              </a:tr>
              <a:tr h="239837">
                <a:tc>
                  <a:txBody>
                    <a:bodyPr/>
                    <a:lstStyle/>
                    <a:p>
                      <a:pPr marL="0" marR="0">
                        <a:lnSpc>
                          <a:spcPct val="200000"/>
                        </a:lnSpc>
                        <a:spcBef>
                          <a:spcPts val="0"/>
                        </a:spcBef>
                        <a:spcAft>
                          <a:spcPts val="0"/>
                        </a:spcAft>
                      </a:pPr>
                      <a:r>
                        <a:rPr lang="en-US" sz="900" dirty="0">
                          <a:effectLst/>
                        </a:rPr>
                        <a:t>Spiritual Formation Score</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2.06</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2.49</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2.83</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3.02</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3.04</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03"/>
                  </a:ext>
                </a:extLst>
              </a:tr>
              <a:tr h="239837">
                <a:tc>
                  <a:txBody>
                    <a:bodyPr/>
                    <a:lstStyle/>
                    <a:p>
                      <a:pPr marL="0" marR="0">
                        <a:lnSpc>
                          <a:spcPct val="200000"/>
                        </a:lnSpc>
                        <a:spcBef>
                          <a:spcPts val="0"/>
                        </a:spcBef>
                        <a:spcAft>
                          <a:spcPts val="0"/>
                        </a:spcAft>
                      </a:pPr>
                      <a:r>
                        <a:rPr lang="en-US" sz="900">
                          <a:effectLst/>
                        </a:rPr>
                        <a:t>Character Development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1.71</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2.24</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2.63</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2.96</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3.10</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04"/>
                  </a:ext>
                </a:extLst>
              </a:tr>
              <a:tr h="424937">
                <a:tc>
                  <a:txBody>
                    <a:bodyPr/>
                    <a:lstStyle/>
                    <a:p>
                      <a:pPr marL="0" marR="0">
                        <a:lnSpc>
                          <a:spcPct val="200000"/>
                        </a:lnSpc>
                        <a:spcBef>
                          <a:spcPts val="0"/>
                        </a:spcBef>
                        <a:spcAft>
                          <a:spcPts val="0"/>
                        </a:spcAft>
                      </a:pPr>
                      <a:r>
                        <a:rPr lang="en-US" sz="900" dirty="0">
                          <a:effectLst/>
                        </a:rPr>
                        <a:t>Overall Introduced/Re-connected to God Average Score</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1.88</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2.37</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2.73</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2.99</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3.07</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05"/>
                  </a:ext>
                </a:extLst>
              </a:tr>
              <a:tr h="239837">
                <a:tc>
                  <a:txBody>
                    <a:bodyPr/>
                    <a:lstStyle/>
                    <a:p>
                      <a:pPr marL="0" marR="0">
                        <a:lnSpc>
                          <a:spcPct val="200000"/>
                        </a:lnSpc>
                        <a:spcBef>
                          <a:spcPts val="0"/>
                        </a:spcBef>
                        <a:spcAft>
                          <a:spcPts val="0"/>
                        </a:spcAft>
                      </a:pPr>
                      <a:r>
                        <a:rPr lang="en-US" sz="900">
                          <a:effectLst/>
                        </a:rPr>
                        <a:t>Domestic Safety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2.93</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3.03</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3.08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3.18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3.22</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06"/>
                  </a:ext>
                </a:extLst>
              </a:tr>
              <a:tr h="239837">
                <a:tc>
                  <a:txBody>
                    <a:bodyPr/>
                    <a:lstStyle/>
                    <a:p>
                      <a:pPr marL="0" marR="0">
                        <a:lnSpc>
                          <a:spcPct val="200000"/>
                        </a:lnSpc>
                        <a:spcBef>
                          <a:spcPts val="0"/>
                        </a:spcBef>
                        <a:spcAft>
                          <a:spcPts val="0"/>
                        </a:spcAft>
                      </a:pPr>
                      <a:r>
                        <a:rPr lang="en-US" sz="900">
                          <a:effectLst/>
                        </a:rPr>
                        <a:t>Self-awareness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1.58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2.23</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2.56</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2.93</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3.12</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07"/>
                  </a:ext>
                </a:extLst>
              </a:tr>
              <a:tr h="239837">
                <a:tc>
                  <a:txBody>
                    <a:bodyPr/>
                    <a:lstStyle/>
                    <a:p>
                      <a:pPr marL="0" marR="0">
                        <a:lnSpc>
                          <a:spcPct val="200000"/>
                        </a:lnSpc>
                        <a:spcBef>
                          <a:spcPts val="0"/>
                        </a:spcBef>
                        <a:spcAft>
                          <a:spcPts val="0"/>
                        </a:spcAft>
                      </a:pPr>
                      <a:r>
                        <a:rPr lang="en-US" sz="900">
                          <a:effectLst/>
                        </a:rPr>
                        <a:t>Physical health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2.58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3.21</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3.51</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4.00</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3.99</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08"/>
                  </a:ext>
                </a:extLst>
              </a:tr>
              <a:tr h="239837">
                <a:tc>
                  <a:txBody>
                    <a:bodyPr/>
                    <a:lstStyle/>
                    <a:p>
                      <a:pPr marL="0" marR="0">
                        <a:lnSpc>
                          <a:spcPct val="200000"/>
                        </a:lnSpc>
                        <a:spcBef>
                          <a:spcPts val="0"/>
                        </a:spcBef>
                        <a:spcAft>
                          <a:spcPts val="0"/>
                        </a:spcAft>
                      </a:pPr>
                      <a:r>
                        <a:rPr lang="en-US" sz="900">
                          <a:effectLst/>
                        </a:rPr>
                        <a:t>Mental health/Trauma care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2.58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3.01</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3.28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3.69</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3.92</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09"/>
                  </a:ext>
                </a:extLst>
              </a:tr>
              <a:tr h="239837">
                <a:tc>
                  <a:txBody>
                    <a:bodyPr/>
                    <a:lstStyle/>
                    <a:p>
                      <a:pPr marL="0" marR="0">
                        <a:lnSpc>
                          <a:spcPct val="200000"/>
                        </a:lnSpc>
                        <a:spcBef>
                          <a:spcPts val="0"/>
                        </a:spcBef>
                        <a:spcAft>
                          <a:spcPts val="0"/>
                        </a:spcAft>
                      </a:pPr>
                      <a:r>
                        <a:rPr lang="en-US" sz="900" dirty="0">
                          <a:effectLst/>
                        </a:rPr>
                        <a:t>Health education score</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1.82</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2.83</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3.23</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3.48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3.52 </a:t>
                      </a:r>
                      <a:endParaRPr lang="en-US" sz="900" dirty="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10"/>
                  </a:ext>
                </a:extLst>
              </a:tr>
              <a:tr h="518958">
                <a:tc>
                  <a:txBody>
                    <a:bodyPr/>
                    <a:lstStyle/>
                    <a:p>
                      <a:pPr marL="0" marR="0">
                        <a:lnSpc>
                          <a:spcPct val="200000"/>
                        </a:lnSpc>
                        <a:spcBef>
                          <a:spcPts val="0"/>
                        </a:spcBef>
                        <a:spcAft>
                          <a:spcPts val="0"/>
                        </a:spcAft>
                      </a:pPr>
                      <a:r>
                        <a:rPr lang="en-US" sz="900" dirty="0">
                          <a:effectLst/>
                        </a:rPr>
                        <a:t>Overall Renewed in Emotional and Physical Wellness Average Score</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2.30</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2.86</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3.13</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3.46</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3.55</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11"/>
                  </a:ext>
                </a:extLst>
              </a:tr>
              <a:tr h="239837">
                <a:tc>
                  <a:txBody>
                    <a:bodyPr/>
                    <a:lstStyle/>
                    <a:p>
                      <a:pPr marL="0" marR="0">
                        <a:lnSpc>
                          <a:spcPct val="200000"/>
                        </a:lnSpc>
                        <a:spcBef>
                          <a:spcPts val="0"/>
                        </a:spcBef>
                        <a:spcAft>
                          <a:spcPts val="0"/>
                        </a:spcAft>
                      </a:pPr>
                      <a:r>
                        <a:rPr lang="en-US" sz="900">
                          <a:effectLst/>
                        </a:rPr>
                        <a:t>Healthy Friendships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1.57</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2.12</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2.55</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2.90</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3.14</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12"/>
                  </a:ext>
                </a:extLst>
              </a:tr>
              <a:tr h="239837">
                <a:tc>
                  <a:txBody>
                    <a:bodyPr/>
                    <a:lstStyle/>
                    <a:p>
                      <a:pPr marL="0" marR="0">
                        <a:lnSpc>
                          <a:spcPct val="200000"/>
                        </a:lnSpc>
                        <a:spcBef>
                          <a:spcPts val="0"/>
                        </a:spcBef>
                        <a:spcAft>
                          <a:spcPts val="0"/>
                        </a:spcAft>
                      </a:pPr>
                      <a:r>
                        <a:rPr lang="en-US" sz="900">
                          <a:effectLst/>
                        </a:rPr>
                        <a:t>Family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1.58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1.97</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2.39</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2.59</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2.70</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13"/>
                  </a:ext>
                </a:extLst>
              </a:tr>
              <a:tr h="239837">
                <a:tc>
                  <a:txBody>
                    <a:bodyPr/>
                    <a:lstStyle/>
                    <a:p>
                      <a:pPr marL="0" marR="0">
                        <a:lnSpc>
                          <a:spcPct val="200000"/>
                        </a:lnSpc>
                        <a:spcBef>
                          <a:spcPts val="0"/>
                        </a:spcBef>
                        <a:spcAft>
                          <a:spcPts val="0"/>
                        </a:spcAft>
                      </a:pPr>
                      <a:r>
                        <a:rPr lang="en-US" sz="900">
                          <a:effectLst/>
                        </a:rPr>
                        <a:t>Overall Restored to Relationships Average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1.57</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2.05</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2.47</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2.75</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2.92</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14"/>
                  </a:ext>
                </a:extLst>
              </a:tr>
              <a:tr h="239837">
                <a:tc>
                  <a:txBody>
                    <a:bodyPr/>
                    <a:lstStyle/>
                    <a:p>
                      <a:pPr marL="0" marR="0">
                        <a:lnSpc>
                          <a:spcPct val="200000"/>
                        </a:lnSpc>
                        <a:spcBef>
                          <a:spcPts val="0"/>
                        </a:spcBef>
                        <a:spcAft>
                          <a:spcPts val="0"/>
                        </a:spcAft>
                      </a:pPr>
                      <a:r>
                        <a:rPr lang="en-US" sz="900">
                          <a:effectLst/>
                        </a:rPr>
                        <a:t>Legal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4.06</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4.29</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4.48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4.68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4.82</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15"/>
                  </a:ext>
                </a:extLst>
              </a:tr>
              <a:tr h="239837">
                <a:tc>
                  <a:txBody>
                    <a:bodyPr/>
                    <a:lstStyle/>
                    <a:p>
                      <a:pPr marL="0" marR="0">
                        <a:lnSpc>
                          <a:spcPct val="200000"/>
                        </a:lnSpc>
                        <a:spcBef>
                          <a:spcPts val="0"/>
                        </a:spcBef>
                        <a:spcAft>
                          <a:spcPts val="0"/>
                        </a:spcAft>
                      </a:pPr>
                      <a:r>
                        <a:rPr lang="en-US" sz="900">
                          <a:effectLst/>
                        </a:rPr>
                        <a:t>Education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2.75</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2.87</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2.92</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3.25</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3.31</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16"/>
                  </a:ext>
                </a:extLst>
              </a:tr>
              <a:tr h="239837">
                <a:tc>
                  <a:txBody>
                    <a:bodyPr/>
                    <a:lstStyle/>
                    <a:p>
                      <a:pPr marL="0" marR="0">
                        <a:lnSpc>
                          <a:spcPct val="200000"/>
                        </a:lnSpc>
                        <a:spcBef>
                          <a:spcPts val="0"/>
                        </a:spcBef>
                        <a:spcAft>
                          <a:spcPts val="0"/>
                        </a:spcAft>
                      </a:pPr>
                      <a:r>
                        <a:rPr lang="en-US" sz="900">
                          <a:effectLst/>
                        </a:rPr>
                        <a:t>Employment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1.04</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1.04</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1.03</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1.38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1.83</a:t>
                      </a:r>
                      <a:endParaRPr lang="en-US" sz="900" dirty="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17"/>
                  </a:ext>
                </a:extLst>
              </a:tr>
              <a:tr h="239837">
                <a:tc>
                  <a:txBody>
                    <a:bodyPr/>
                    <a:lstStyle/>
                    <a:p>
                      <a:pPr marL="0" marR="0">
                        <a:lnSpc>
                          <a:spcPct val="200000"/>
                        </a:lnSpc>
                        <a:spcBef>
                          <a:spcPts val="0"/>
                        </a:spcBef>
                        <a:spcAft>
                          <a:spcPts val="0"/>
                        </a:spcAft>
                      </a:pPr>
                      <a:r>
                        <a:rPr lang="en-US" sz="900">
                          <a:effectLst/>
                        </a:rPr>
                        <a:t>Housing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1.83</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1.94</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2.11</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2.08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2.46</a:t>
                      </a:r>
                      <a:endParaRPr lang="en-US" sz="90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18"/>
                  </a:ext>
                </a:extLst>
              </a:tr>
              <a:tr h="239837">
                <a:tc>
                  <a:txBody>
                    <a:bodyPr/>
                    <a:lstStyle/>
                    <a:p>
                      <a:pPr marL="0" marR="0">
                        <a:lnSpc>
                          <a:spcPct val="200000"/>
                        </a:lnSpc>
                        <a:spcBef>
                          <a:spcPts val="0"/>
                        </a:spcBef>
                        <a:spcAft>
                          <a:spcPts val="0"/>
                        </a:spcAft>
                      </a:pPr>
                      <a:r>
                        <a:rPr lang="en-US" sz="900">
                          <a:effectLst/>
                        </a:rPr>
                        <a:t>Finances Score</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1.12</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1.14</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1.20</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1.58</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2.03 </a:t>
                      </a:r>
                      <a:endParaRPr lang="en-US" sz="900" dirty="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19"/>
                  </a:ext>
                </a:extLst>
              </a:tr>
              <a:tr h="424937">
                <a:tc>
                  <a:txBody>
                    <a:bodyPr/>
                    <a:lstStyle/>
                    <a:p>
                      <a:pPr marL="0" marR="0">
                        <a:lnSpc>
                          <a:spcPct val="200000"/>
                        </a:lnSpc>
                        <a:spcBef>
                          <a:spcPts val="0"/>
                        </a:spcBef>
                        <a:spcAft>
                          <a:spcPts val="0"/>
                        </a:spcAft>
                      </a:pPr>
                      <a:r>
                        <a:rPr lang="en-US" sz="900" dirty="0">
                          <a:effectLst/>
                        </a:rPr>
                        <a:t>Overall Reintegrated into the Community Average Score</a:t>
                      </a:r>
                    </a:p>
                  </a:txBody>
                  <a:tcPr marL="13376" marR="13376" marT="0" marB="0"/>
                </a:tc>
                <a:tc>
                  <a:txBody>
                    <a:bodyPr/>
                    <a:lstStyle/>
                    <a:p>
                      <a:pPr marL="0" marR="0">
                        <a:lnSpc>
                          <a:spcPct val="200000"/>
                        </a:lnSpc>
                        <a:spcBef>
                          <a:spcPts val="0"/>
                        </a:spcBef>
                        <a:spcAft>
                          <a:spcPts val="0"/>
                        </a:spcAft>
                      </a:pPr>
                      <a:r>
                        <a:rPr lang="en-US" sz="900">
                          <a:effectLst/>
                        </a:rPr>
                        <a:t>2.16</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2.26</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2.35</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2.60</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2.89</a:t>
                      </a:r>
                      <a:endParaRPr lang="en-US" sz="900" dirty="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20"/>
                  </a:ext>
                </a:extLst>
              </a:tr>
              <a:tr h="518958">
                <a:tc>
                  <a:txBody>
                    <a:bodyPr/>
                    <a:lstStyle/>
                    <a:p>
                      <a:pPr marL="0" marR="0">
                        <a:lnSpc>
                          <a:spcPct val="200000"/>
                        </a:lnSpc>
                        <a:spcBef>
                          <a:spcPts val="0"/>
                        </a:spcBef>
                        <a:spcAft>
                          <a:spcPts val="0"/>
                        </a:spcAft>
                      </a:pPr>
                      <a:r>
                        <a:rPr lang="en-US" sz="900" dirty="0">
                          <a:effectLst/>
                        </a:rPr>
                        <a:t>OVERALL PROGRESS TO LIFE TRANSFORMATION –AVERAGE SCORE</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2.04</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2.44</a:t>
                      </a:r>
                      <a:endParaRPr lang="en-US" sz="900" dirty="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2.70</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a:effectLst/>
                        </a:rPr>
                        <a:t>2.99</a:t>
                      </a:r>
                      <a:endParaRPr lang="en-US" sz="900">
                        <a:effectLst/>
                        <a:latin typeface="Calibri" charset="0"/>
                        <a:ea typeface="Calibri" charset="0"/>
                        <a:cs typeface="Times New Roman" charset="0"/>
                      </a:endParaRPr>
                    </a:p>
                  </a:txBody>
                  <a:tcPr marL="13376" marR="13376" marT="0" marB="0"/>
                </a:tc>
                <a:tc>
                  <a:txBody>
                    <a:bodyPr/>
                    <a:lstStyle/>
                    <a:p>
                      <a:pPr marL="0" marR="0">
                        <a:lnSpc>
                          <a:spcPct val="200000"/>
                        </a:lnSpc>
                        <a:spcBef>
                          <a:spcPts val="0"/>
                        </a:spcBef>
                        <a:spcAft>
                          <a:spcPts val="0"/>
                        </a:spcAft>
                      </a:pPr>
                      <a:r>
                        <a:rPr lang="en-US" sz="900" dirty="0">
                          <a:effectLst/>
                        </a:rPr>
                        <a:t>3.17</a:t>
                      </a:r>
                      <a:endParaRPr lang="en-US" sz="900" dirty="0">
                        <a:effectLst/>
                        <a:latin typeface="Calibri" charset="0"/>
                        <a:ea typeface="Calibri" charset="0"/>
                        <a:cs typeface="Times New Roman" charset="0"/>
                      </a:endParaRPr>
                    </a:p>
                  </a:txBody>
                  <a:tcPr marL="13376" marR="13376" marT="0" marB="0"/>
                </a:tc>
                <a:extLst>
                  <a:ext uri="{0D108BD9-81ED-4DB2-BD59-A6C34878D82A}">
                    <a16:rowId xmlns="" xmlns:a16="http://schemas.microsoft.com/office/drawing/2014/main" val="10021"/>
                  </a:ext>
                </a:extLst>
              </a:tr>
            </a:tbl>
          </a:graphicData>
        </a:graphic>
      </p:graphicFrame>
    </p:spTree>
    <p:extLst>
      <p:ext uri="{BB962C8B-B14F-4D97-AF65-F5344CB8AC3E}">
        <p14:creationId xmlns:p14="http://schemas.microsoft.com/office/powerpoint/2010/main" val="802411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Progress to Life Transformation Matrix Aggregate Data</a:t>
            </a:r>
            <a:r>
              <a:rPr lang="en-US" b="1"/>
              <a:t/>
            </a:r>
            <a:br>
              <a:rPr lang="en-US" b="1"/>
            </a:br>
            <a:r>
              <a:rPr lang="en-US" b="1" smtClean="0"/>
              <a:t>May </a:t>
            </a:r>
            <a:r>
              <a:rPr lang="en-US" b="1" dirty="0"/>
              <a:t>13, 2021 – May 13, 2022</a:t>
            </a:r>
            <a:r>
              <a:rPr lang="en-US" dirty="0"/>
              <a:t/>
            </a:r>
            <a:br>
              <a:rPr lang="en-US" dirty="0"/>
            </a:br>
            <a:endParaRPr lang="en-US" dirty="0"/>
          </a:p>
        </p:txBody>
      </p:sp>
      <p:pic>
        <p:nvPicPr>
          <p:cNvPr id="4" name="Content Placeholder 3" descr="Chart, line chart&#10;&#10;Description automatically generated"/>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1488331" y="2013626"/>
            <a:ext cx="9124545" cy="4727642"/>
          </a:xfrm>
          <a:prstGeom prst="rect">
            <a:avLst/>
          </a:prstGeom>
        </p:spPr>
      </p:pic>
    </p:spTree>
    <p:extLst>
      <p:ext uri="{BB962C8B-B14F-4D97-AF65-F5344CB8AC3E}">
        <p14:creationId xmlns:p14="http://schemas.microsoft.com/office/powerpoint/2010/main" val="768851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Program/Practice Changes</a:t>
            </a:r>
          </a:p>
        </p:txBody>
      </p:sp>
      <p:sp>
        <p:nvSpPr>
          <p:cNvPr id="3" name="Content Placeholder 2"/>
          <p:cNvSpPr>
            <a:spLocks noGrp="1"/>
          </p:cNvSpPr>
          <p:nvPr>
            <p:ph sz="quarter" idx="13"/>
          </p:nvPr>
        </p:nvSpPr>
        <p:spPr/>
        <p:txBody>
          <a:bodyPr>
            <a:normAutofit/>
          </a:bodyPr>
          <a:lstStyle/>
          <a:p>
            <a:r>
              <a:rPr lang="en-US" dirty="0"/>
              <a:t>SOBER </a:t>
            </a:r>
            <a:r>
              <a:rPr lang="en-US" dirty="0" smtClean="0"/>
              <a:t>PEER</a:t>
            </a:r>
          </a:p>
          <a:p>
            <a:r>
              <a:rPr lang="en-US" dirty="0">
                <a:hlinkClick r:id="rId2"/>
              </a:rPr>
              <a:t>https://</a:t>
            </a:r>
            <a:r>
              <a:rPr lang="en-US" dirty="0" smtClean="0">
                <a:hlinkClick r:id="rId2"/>
              </a:rPr>
              <a:t>www.youtube.com/watch?v</a:t>
            </a:r>
            <a:r>
              <a:rPr lang="en-US" smtClean="0">
                <a:hlinkClick r:id="rId2"/>
              </a:rPr>
              <a:t>=o1lz1OhqdSg</a:t>
            </a:r>
            <a:endParaRPr lang="en-US" smtClean="0"/>
          </a:p>
          <a:p>
            <a:r>
              <a:rPr lang="en-US" smtClean="0"/>
              <a:t>ALUMNI </a:t>
            </a:r>
            <a:r>
              <a:rPr lang="en-US" dirty="0"/>
              <a:t>NETWORK</a:t>
            </a:r>
          </a:p>
          <a:p>
            <a:r>
              <a:rPr lang="en-US" dirty="0"/>
              <a:t>COMMUNITY RE-INTEGRATION</a:t>
            </a:r>
          </a:p>
        </p:txBody>
      </p:sp>
      <p:pic>
        <p:nvPicPr>
          <p:cNvPr id="5" name="Picture 4">
            <a:extLst>
              <a:ext uri="{FF2B5EF4-FFF2-40B4-BE49-F238E27FC236}">
                <a16:creationId xmlns="" xmlns:a16="http://schemas.microsoft.com/office/drawing/2014/main" id="{F7B23F2B-96D2-2EA5-7ED0-19E90A994889}"/>
              </a:ext>
            </a:extLst>
          </p:cNvPr>
          <p:cNvPicPr>
            <a:picLocks noChangeAspect="1"/>
          </p:cNvPicPr>
          <p:nvPr/>
        </p:nvPicPr>
        <p:blipFill rotWithShape="1">
          <a:blip r:embed="rId3"/>
          <a:srcRect l="18424" t="10290" r="18641" b="5942"/>
          <a:stretch/>
        </p:blipFill>
        <p:spPr>
          <a:xfrm>
            <a:off x="7766361" y="1955259"/>
            <a:ext cx="3606676" cy="4056857"/>
          </a:xfrm>
          <a:prstGeom prst="rect">
            <a:avLst/>
          </a:prstGeom>
        </p:spPr>
      </p:pic>
    </p:spTree>
    <p:extLst>
      <p:ext uri="{BB962C8B-B14F-4D97-AF65-F5344CB8AC3E}">
        <p14:creationId xmlns:p14="http://schemas.microsoft.com/office/powerpoint/2010/main" val="2013673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1643</TotalTime>
  <Words>1480</Words>
  <Application>Microsoft Macintosh PowerPoint</Application>
  <PresentationFormat>Widescreen</PresentationFormat>
  <Paragraphs>286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Tw Cen MT</vt:lpstr>
      <vt:lpstr>Droplet</vt:lpstr>
      <vt:lpstr>    Progress to Life Transformation:  A Quality Improvement Initiative for HoMeLESS Populations in Addiction Recovery </vt:lpstr>
      <vt:lpstr>Background/purpose</vt:lpstr>
      <vt:lpstr>Helping Up Mission</vt:lpstr>
      <vt:lpstr>PROGRESS TO LIFE TRANSFORMATION: Self-Sufficiency MODEL</vt:lpstr>
      <vt:lpstr>Progress to Life Transformation Domains </vt:lpstr>
      <vt:lpstr> Domain V: Re-integrated into the Community </vt:lpstr>
      <vt:lpstr>Progress to Life Transformation across Program Phases  Point in Time Population Data, Men’s Program, 1/14/2022 </vt:lpstr>
      <vt:lpstr>Progress to Life Transformation Matrix Aggregate Data May 13, 2021 – May 13, 2022 </vt:lpstr>
      <vt:lpstr>Program/Practice Changes</vt:lpstr>
      <vt:lpstr>RECOMMENDATIONS/Conclusion</vt:lpstr>
      <vt:lpstr>References</vt:lpstr>
    </vt:vector>
  </TitlesOfParts>
  <Company>Towson University</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On-Site Health Home for Homeless Men in Addiction Recovery</dc:title>
  <dc:creator>Lashley, Mary</dc:creator>
  <cp:lastModifiedBy>Lashley, Mary</cp:lastModifiedBy>
  <cp:revision>69</cp:revision>
  <dcterms:created xsi:type="dcterms:W3CDTF">2018-01-22T17:05:41Z</dcterms:created>
  <dcterms:modified xsi:type="dcterms:W3CDTF">2023-03-20T00:53:47Z</dcterms:modified>
</cp:coreProperties>
</file>