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52" r:id="rId6"/>
    <p:sldMasterId id="2147483654" r:id="rId7"/>
    <p:sldMasterId id="2147483680" r:id="rId8"/>
  </p:sldMasterIdLst>
  <p:notesMasterIdLst>
    <p:notesMasterId r:id="rId26"/>
  </p:notesMasterIdLst>
  <p:sldIdLst>
    <p:sldId id="258" r:id="rId9"/>
    <p:sldId id="262" r:id="rId10"/>
    <p:sldId id="259" r:id="rId11"/>
    <p:sldId id="286" r:id="rId12"/>
    <p:sldId id="263" r:id="rId13"/>
    <p:sldId id="292" r:id="rId14"/>
    <p:sldId id="291" r:id="rId15"/>
    <p:sldId id="293" r:id="rId16"/>
    <p:sldId id="267" r:id="rId17"/>
    <p:sldId id="269" r:id="rId18"/>
    <p:sldId id="273" r:id="rId19"/>
    <p:sldId id="287" r:id="rId20"/>
    <p:sldId id="274" r:id="rId21"/>
    <p:sldId id="289" r:id="rId22"/>
    <p:sldId id="288" r:id="rId23"/>
    <p:sldId id="27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0C9100-6EF6-6C00-EA0F-D5364C33824A}" name="Katharine Billipp" initials="KB" userId="S::kbillipp@hchmd.org::05ea9bde-6ed2-4695-9d96-c6523c216f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8F"/>
    <a:srgbClr val="4F8ABE"/>
    <a:srgbClr val="EB901B"/>
    <a:srgbClr val="9C0059"/>
    <a:srgbClr val="E86B20"/>
    <a:srgbClr val="00788A"/>
    <a:srgbClr val="F1CB00"/>
    <a:srgbClr val="E113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F4741-3084-40B0-8DB6-C3EC194F960C}" v="1039" dt="2023-05-16T01:33:29.1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55" autoAdjust="0"/>
  </p:normalViewPr>
  <p:slideViewPr>
    <p:cSldViewPr snapToGrid="0">
      <p:cViewPr varScale="1">
        <p:scale>
          <a:sx n="68" d="100"/>
          <a:sy n="68"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74005-E672-4352-BB1E-75632E6AD0B8}" type="datetimeFigureOut">
              <a:rPr lang="en-US" smtClean="0"/>
              <a:t>5/14/2023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F4B46-5AE3-43D9-8A77-A3CE899E0D54}" type="slidenum">
              <a:rPr lang="en-US" smtClean="0"/>
              <a:t>‹#›</a:t>
            </a:fld>
            <a:endParaRPr lang="en-US"/>
          </a:p>
        </p:txBody>
      </p:sp>
    </p:spTree>
    <p:extLst>
      <p:ext uri="{BB962C8B-B14F-4D97-AF65-F5344CB8AC3E}">
        <p14:creationId xmlns:p14="http://schemas.microsoft.com/office/powerpoint/2010/main" val="373136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hpa.dhmh.maryland.gov/OIDEOR/CHSE/SiteAssets/SitePages/statistics/Maryland%20HIV%20Planning%20Group%20Epidemiology%20Slides%20April%202,%202015.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3 buildings with permanent supportive housing developed with </a:t>
            </a:r>
          </a:p>
          <a:p>
            <a:pPr marL="0" indent="0">
              <a:buNone/>
            </a:pPr>
            <a:r>
              <a:rPr lang="en-US" dirty="0"/>
              <a:t>partner agencies</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92F4B46-5AE3-43D9-8A77-A3CE899E0D54}" type="slidenum">
              <a:rPr lang="en-US" smtClean="0"/>
              <a:t>4</a:t>
            </a:fld>
            <a:endParaRPr lang="en-US"/>
          </a:p>
        </p:txBody>
      </p:sp>
    </p:spTree>
    <p:extLst>
      <p:ext uri="{BB962C8B-B14F-4D97-AF65-F5344CB8AC3E}">
        <p14:creationId xmlns:p14="http://schemas.microsoft.com/office/powerpoint/2010/main" val="86246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occasional support from nurses or volunteers.  </a:t>
            </a:r>
          </a:p>
          <a:p>
            <a:endParaRPr lang="en-US" dirty="0"/>
          </a:p>
          <a:p>
            <a:r>
              <a:rPr lang="en-US" dirty="0"/>
              <a:t>Exploring how to incorporate a case manager</a:t>
            </a:r>
          </a:p>
        </p:txBody>
      </p:sp>
      <p:sp>
        <p:nvSpPr>
          <p:cNvPr id="4" name="Slide Number Placeholder 3"/>
          <p:cNvSpPr>
            <a:spLocks noGrp="1"/>
          </p:cNvSpPr>
          <p:nvPr>
            <p:ph type="sldNum" sz="quarter" idx="5"/>
          </p:nvPr>
        </p:nvSpPr>
        <p:spPr/>
        <p:txBody>
          <a:bodyPr/>
          <a:lstStyle/>
          <a:p>
            <a:fld id="{992F4B46-5AE3-43D9-8A77-A3CE899E0D54}" type="slidenum">
              <a:rPr lang="en-US" smtClean="0"/>
              <a:t>10</a:t>
            </a:fld>
            <a:endParaRPr lang="en-US"/>
          </a:p>
        </p:txBody>
      </p:sp>
    </p:spTree>
    <p:extLst>
      <p:ext uri="{BB962C8B-B14F-4D97-AF65-F5344CB8AC3E}">
        <p14:creationId xmlns:p14="http://schemas.microsoft.com/office/powerpoint/2010/main" val="86705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200"/>
              </a:spcBef>
            </a:pPr>
            <a:r>
              <a:rPr lang="en-US" dirty="0"/>
              <a:t>It was a years-long process of staff listening sessions and policy research.</a:t>
            </a:r>
          </a:p>
          <a:p>
            <a:pPr>
              <a:lnSpc>
                <a:spcPct val="90000"/>
              </a:lnSpc>
              <a:spcBef>
                <a:spcPts val="1200"/>
              </a:spcBef>
            </a:pPr>
            <a:r>
              <a:rPr lang="en-US" dirty="0"/>
              <a:t>Data showed need for continued intervention in the spread of infectious disease and rapid response to increasing overdose deaths. </a:t>
            </a:r>
            <a:endParaRPr lang="en-US" dirty="0">
              <a:ea typeface="Calibri"/>
              <a:cs typeface="Calibri"/>
            </a:endParaRPr>
          </a:p>
          <a:p>
            <a:pPr marL="171450" indent="-171450">
              <a:lnSpc>
                <a:spcPct val="90000"/>
              </a:lnSpc>
              <a:spcBef>
                <a:spcPts val="1200"/>
              </a:spcBef>
              <a:buFont typeface="Arial"/>
              <a:buChar char="•"/>
            </a:pPr>
            <a:r>
              <a:rPr lang="en-US" dirty="0"/>
              <a:t>In 2012 Maryland ranked 2nd</a:t>
            </a:r>
            <a:r>
              <a:rPr lang="en-US" dirty="0">
                <a:hlinkClick r:id="rId3"/>
              </a:rPr>
              <a:t> </a:t>
            </a:r>
            <a:r>
              <a:rPr lang="en-US" dirty="0"/>
              <a:t>in the nation for the rate of new HIV infections per 100,000 residents. </a:t>
            </a:r>
            <a:endParaRPr lang="en-US" dirty="0">
              <a:ea typeface="Calibri"/>
              <a:cs typeface="Calibri"/>
            </a:endParaRPr>
          </a:p>
          <a:p>
            <a:pPr marL="171450" indent="-171450">
              <a:lnSpc>
                <a:spcPct val="90000"/>
              </a:lnSpc>
              <a:spcBef>
                <a:spcPts val="1200"/>
              </a:spcBef>
              <a:buFont typeface="Arial"/>
              <a:buChar char="•"/>
            </a:pPr>
            <a:r>
              <a:rPr lang="en-US" dirty="0"/>
              <a:t>In 2012, 22% of Maryland HIV cases in men and 26% in women were a result of injection drug use. (</a:t>
            </a:r>
            <a:endParaRPr lang="en-US" dirty="0">
              <a:ea typeface="Calibri" panose="020F0502020204030204"/>
              <a:cs typeface="Calibri" panose="020F0502020204030204"/>
            </a:endParaRPr>
          </a:p>
          <a:p>
            <a:pPr marL="171450" indent="-171450">
              <a:lnSpc>
                <a:spcPct val="90000"/>
              </a:lnSpc>
              <a:spcBef>
                <a:spcPts val="1200"/>
              </a:spcBef>
              <a:buFont typeface="Arial"/>
              <a:buChar char="•"/>
            </a:pPr>
            <a:r>
              <a:rPr lang="en-US" dirty="0"/>
              <a:t>In 2018 Maryland had 3rd highest drug overdose rate in mortality in the US (Park et al. 2022).</a:t>
            </a:r>
            <a:endParaRPr lang="en-US" dirty="0">
              <a:ea typeface="Calibri"/>
              <a:cs typeface="Calibri" panose="020F0502020204030204"/>
            </a:endParaRPr>
          </a:p>
          <a:p>
            <a:pPr>
              <a:lnSpc>
                <a:spcPct val="90000"/>
              </a:lnSpc>
              <a:spcBef>
                <a:spcPts val="1200"/>
              </a:spcBef>
            </a:pPr>
            <a:r>
              <a:rPr lang="en-US" dirty="0">
                <a:ea typeface="Calibri"/>
                <a:cs typeface="Calibri" panose="020F0502020204030204"/>
              </a:rPr>
              <a:t>Prior to 2016 Baltimore City had robust SSP through city health department and harm reduction coalition. Data showed their positive impact on reducing burden of infectious disease and overdose risk </a:t>
            </a:r>
            <a:r>
              <a:rPr lang="en-US" dirty="0"/>
              <a:t>by lowering the likelihood of shared drug paraphernalia, as well as reducing mortality through distribution of naloxone and drug treatment services.</a:t>
            </a:r>
            <a:r>
              <a:rPr lang="en-US" dirty="0">
                <a:ea typeface="Calibri" panose="020F0502020204030204"/>
                <a:cs typeface="Calibri" panose="020F0502020204030204"/>
              </a:rPr>
              <a:t> Both SSP and primary care services were curtailed in context of COVID. We saw an opportunity to increase access to medical care and safe use supplies for community members who were in highest need. </a:t>
            </a:r>
            <a:endParaRPr lang="en-US" dirty="0"/>
          </a:p>
          <a:p>
            <a:pPr marL="171450" indent="-171450">
              <a:buFont typeface="Arial" panose="020B0604020202020204" pitchFamily="34" charset="0"/>
              <a:buChar char="•"/>
            </a:pPr>
            <a:r>
              <a:rPr lang="en-US" dirty="0"/>
              <a:t>There were no other FQHCs in the state that were SSPs, but MDH was interested in it happening</a:t>
            </a:r>
            <a:endParaRPr lang="en-US" dirty="0">
              <a:cs typeface="Calibri"/>
            </a:endParaRPr>
          </a:p>
          <a:p>
            <a:pPr marL="171450" indent="-171450">
              <a:buFont typeface="Arial" panose="020B0604020202020204" pitchFamily="34" charset="0"/>
              <a:buChar char="•"/>
            </a:pPr>
            <a:r>
              <a:rPr lang="en-US" dirty="0"/>
              <a:t>The application went through the state and was for a specific county (Balt city in our case) so we can only provide services in the city</a:t>
            </a:r>
            <a:endParaRPr lang="en-US" dirty="0">
              <a:cs typeface="Calibri"/>
            </a:endParaRPr>
          </a:p>
          <a:p>
            <a:r>
              <a:rPr lang="en-US" dirty="0">
                <a:ea typeface="Calibri" panose="020F0502020204030204"/>
                <a:cs typeface="Calibri"/>
              </a:rPr>
              <a:t>&gt;&gt;&gt;&gt;&gt;&gt;&gt;  click on active link to show map &lt;&lt;&lt;&lt;&lt;&lt;&lt;&lt;&lt;</a:t>
            </a:r>
          </a:p>
          <a:p>
            <a:endParaRPr lang="en-US" dirty="0">
              <a:ea typeface="Calibri" panose="020F0502020204030204"/>
              <a:cs typeface="Calibri"/>
            </a:endParaRPr>
          </a:p>
          <a:p>
            <a:pPr marL="171450" indent="-171450">
              <a:buFont typeface="Arial" panose="020B0604020202020204" pitchFamily="34" charset="0"/>
              <a:buChar char="•"/>
            </a:pP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992F4B46-5AE3-43D9-8A77-A3CE899E0D54}" type="slidenum">
              <a:rPr lang="en-US" smtClean="0"/>
              <a:t>11</a:t>
            </a:fld>
            <a:endParaRPr lang="en-US"/>
          </a:p>
        </p:txBody>
      </p:sp>
    </p:spTree>
    <p:extLst>
      <p:ext uri="{BB962C8B-B14F-4D97-AF65-F5344CB8AC3E}">
        <p14:creationId xmlns:p14="http://schemas.microsoft.com/office/powerpoint/2010/main" val="214539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2016 federal law permitted use of Department of Health and Human Services (DHHS) funds to support syringe service programs with the exception that funds may not be used to purchase needles or syringes. In order to use DHHS funds for this purpose, eligible state, local, tribal, and territorial health departments must first consult with CDC and provide evidence that their jurisdiction is </a:t>
            </a:r>
            <a:r>
              <a:rPr lang="en-US" b="1" dirty="0"/>
              <a:t>experiencing or at risk for</a:t>
            </a:r>
            <a:r>
              <a:rPr lang="en-US" dirty="0"/>
              <a:t> significant increases in hepatitis infections or HIV outbreak due to injection drug use. If CDC determines if there is sufficient evidence, eligible HHS grant recipients at state, local, tribal, and territorial health departments may then apply to their respective federal agencies (HRSA, CDC, SAMHSA) to direct funds to support approved SSP activities. Obviously what this looks like at the local level changes by state. </a:t>
            </a:r>
            <a:endParaRPr lang="en-US" dirty="0">
              <a:cs typeface="Calibri"/>
            </a:endParaRPr>
          </a:p>
          <a:p>
            <a:endParaRPr lang="en-US" dirty="0"/>
          </a:p>
          <a:p>
            <a:r>
              <a:rPr lang="en-US" dirty="0"/>
              <a:t>In Maryland, 2016 senate bill 97 aka SSP bill expanded access for community based organizations to provide SSPs so long as they were authorized by Dept Health and mental hygiene. Application process for the "access grant" was lengthy and reviewed by both health Dept and a "standing advisory committee" a group of harm reduction experts with the aim to improve technical assistance of application and program development. </a:t>
            </a:r>
            <a:endParaRPr lang="en-US" dirty="0">
              <a:ea typeface="Calibri"/>
              <a:cs typeface="Calibri"/>
            </a:endParaRPr>
          </a:p>
          <a:p>
            <a:pPr marL="171450" indent="-171450">
              <a:buFont typeface="Arial,Sans-Serif"/>
              <a:buChar char="•"/>
            </a:pPr>
            <a:r>
              <a:rPr lang="en-US" dirty="0"/>
              <a:t>We had to meet MDH requirements for any SSP and find a way to operate our malpractice coverage within the FTCA (federal tort claims act) </a:t>
            </a:r>
            <a:endParaRPr lang="en-US" dirty="0">
              <a:cs typeface="Calibri" panose="020F0502020204030204"/>
            </a:endParaRPr>
          </a:p>
          <a:p>
            <a:pPr marL="171450" indent="-171450">
              <a:buFont typeface="Arial,Sans-Serif"/>
              <a:buChar char="•"/>
            </a:pPr>
            <a:r>
              <a:rPr lang="en-US" dirty="0"/>
              <a:t>Part of Maryland law required an SSP participant to have an ID card, but that couldn’t be connected to the medical records in any way, which was a challenge. Ultimately we settled on a random code generator app to provide number on SSP card, this is completed when SSP kits are assembled.</a:t>
            </a:r>
            <a:endParaRPr lang="en-US" dirty="0">
              <a:cs typeface="Calibri"/>
            </a:endParaRPr>
          </a:p>
          <a:p>
            <a:pPr marL="171450" indent="-171450">
              <a:buFont typeface="Arial,Sans-Serif"/>
              <a:buChar char="•"/>
            </a:pPr>
            <a:r>
              <a:rPr lang="en-US" dirty="0"/>
              <a:t>All non injection-specific equipment from McKesson, rest through the Dave purchase project</a:t>
            </a:r>
            <a:endParaRPr lang="en-US" dirty="0">
              <a:cs typeface="Calibri"/>
            </a:endParaRPr>
          </a:p>
          <a:p>
            <a:pPr marL="171450" indent="-171450">
              <a:buFont typeface="Arial,Sans-Serif"/>
              <a:buChar char="•"/>
            </a:pPr>
            <a:r>
              <a:rPr lang="en-US" dirty="0"/>
              <a:t>"Access grant" application with MDH started in May 2020, after working with local collaborators in SAC, our "certified" SSP started dispensing from our brick and </a:t>
            </a:r>
            <a:r>
              <a:rPr lang="en-US" dirty="0" err="1"/>
              <a:t>mortor</a:t>
            </a:r>
            <a:r>
              <a:rPr lang="en-US" dirty="0"/>
              <a:t> clinic in Feb 2021; we expanded to mobile unit October 2022.</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92F4B46-5AE3-43D9-8A77-A3CE899E0D54}" type="slidenum">
              <a:rPr lang="en-US" smtClean="0"/>
              <a:t>12</a:t>
            </a:fld>
            <a:endParaRPr lang="en-US"/>
          </a:p>
        </p:txBody>
      </p:sp>
    </p:spTree>
    <p:extLst>
      <p:ext uri="{BB962C8B-B14F-4D97-AF65-F5344CB8AC3E}">
        <p14:creationId xmlns:p14="http://schemas.microsoft.com/office/powerpoint/2010/main" val="176323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F4B46-5AE3-43D9-8A77-A3CE899E0D54}" type="slidenum">
              <a:rPr lang="en-US" smtClean="0"/>
              <a:t>14</a:t>
            </a:fld>
            <a:endParaRPr lang="en-US"/>
          </a:p>
        </p:txBody>
      </p:sp>
    </p:spTree>
    <p:extLst>
      <p:ext uri="{BB962C8B-B14F-4D97-AF65-F5344CB8AC3E}">
        <p14:creationId xmlns:p14="http://schemas.microsoft.com/office/powerpoint/2010/main" val="278415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F4B46-5AE3-43D9-8A77-A3CE899E0D54}" type="slidenum">
              <a:rPr lang="en-US" smtClean="0"/>
              <a:t>15</a:t>
            </a:fld>
            <a:endParaRPr lang="en-US"/>
          </a:p>
        </p:txBody>
      </p:sp>
    </p:spTree>
    <p:extLst>
      <p:ext uri="{BB962C8B-B14F-4D97-AF65-F5344CB8AC3E}">
        <p14:creationId xmlns:p14="http://schemas.microsoft.com/office/powerpoint/2010/main" val="97503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cs typeface="Calibri"/>
              </a:rPr>
              <a:t>We need to remain flexible on in our delivery model to meet the needs of our communities. Unregulated drug supply and war on drugs means new product with novel side effects &amp; risks.    </a:t>
            </a:r>
            <a:r>
              <a:rPr lang="en-US" dirty="0" err="1">
                <a:solidFill>
                  <a:schemeClr val="tx1"/>
                </a:solidFill>
                <a:cs typeface="Calibri"/>
              </a:rPr>
              <a:t>Ie</a:t>
            </a:r>
            <a:r>
              <a:rPr lang="en-US" dirty="0">
                <a:solidFill>
                  <a:schemeClr val="tx1"/>
                </a:solidFill>
                <a:cs typeface="Calibri"/>
              </a:rPr>
              <a:t> </a:t>
            </a:r>
            <a:r>
              <a:rPr lang="en-US" dirty="0" err="1">
                <a:solidFill>
                  <a:schemeClr val="tx1"/>
                </a:solidFill>
                <a:cs typeface="Calibri"/>
              </a:rPr>
              <a:t>Tranq</a:t>
            </a:r>
            <a:r>
              <a:rPr lang="en-US" dirty="0">
                <a:solidFill>
                  <a:schemeClr val="tx1"/>
                </a:solidFill>
                <a:cs typeface="Calibri"/>
              </a:rPr>
              <a:t> dope (xylazine) --&gt; increased OD risk &amp; wounds and ID transmission</a:t>
            </a:r>
            <a:endParaRPr lang="en-US" dirty="0"/>
          </a:p>
        </p:txBody>
      </p:sp>
      <p:sp>
        <p:nvSpPr>
          <p:cNvPr id="4" name="Slide Number Placeholder 3"/>
          <p:cNvSpPr>
            <a:spLocks noGrp="1"/>
          </p:cNvSpPr>
          <p:nvPr>
            <p:ph type="sldNum" sz="quarter" idx="5"/>
          </p:nvPr>
        </p:nvSpPr>
        <p:spPr/>
        <p:txBody>
          <a:bodyPr/>
          <a:lstStyle/>
          <a:p>
            <a:fld id="{992F4B46-5AE3-43D9-8A77-A3CE899E0D54}" type="slidenum">
              <a:rPr lang="en-US" smtClean="0"/>
              <a:t>16</a:t>
            </a:fld>
            <a:endParaRPr lang="en-US"/>
          </a:p>
        </p:txBody>
      </p:sp>
    </p:spTree>
    <p:extLst>
      <p:ext uri="{BB962C8B-B14F-4D97-AF65-F5344CB8AC3E}">
        <p14:creationId xmlns:p14="http://schemas.microsoft.com/office/powerpoint/2010/main" val="156616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92F4B46-5AE3-43D9-8A77-A3CE899E0D54}" type="slidenum">
              <a:rPr lang="en-US" smtClean="0"/>
              <a:t>17</a:t>
            </a:fld>
            <a:endParaRPr lang="en-US"/>
          </a:p>
        </p:txBody>
      </p:sp>
    </p:spTree>
    <p:extLst>
      <p:ext uri="{BB962C8B-B14F-4D97-AF65-F5344CB8AC3E}">
        <p14:creationId xmlns:p14="http://schemas.microsoft.com/office/powerpoint/2010/main" val="2080092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8"/>
          <p:cNvSpPr>
            <a:spLocks noGrp="1"/>
          </p:cNvSpPr>
          <p:nvPr>
            <p:ph type="body" sz="quarter" idx="10" hasCustomPrompt="1"/>
          </p:nvPr>
        </p:nvSpPr>
        <p:spPr>
          <a:xfrm>
            <a:off x="523875" y="614364"/>
            <a:ext cx="7286625" cy="599840"/>
          </a:xfrm>
          <a:prstGeom prst="rect">
            <a:avLst/>
          </a:prstGeom>
        </p:spPr>
        <p:txBody>
          <a:bodyPr/>
          <a:lstStyle>
            <a:lvl1pPr marL="0" indent="0">
              <a:buNone/>
              <a:defRPr sz="3600" b="1" baseline="0">
                <a:solidFill>
                  <a:srgbClr val="00508F"/>
                </a:solidFill>
                <a:latin typeface="+mj-lt"/>
              </a:defRPr>
            </a:lvl1pPr>
            <a:lvl2pPr marL="0" indent="0">
              <a:buNone/>
              <a:defRPr sz="3600">
                <a:solidFill>
                  <a:schemeClr val="tx1">
                    <a:lumMod val="65000"/>
                    <a:lumOff val="35000"/>
                  </a:schemeClr>
                </a:solidFill>
                <a:latin typeface="+mj-lt"/>
              </a:defRPr>
            </a:lvl2pPr>
          </a:lstStyle>
          <a:p>
            <a:pPr lvl="0"/>
            <a:r>
              <a:rPr lang="en-US"/>
              <a:t>Cover slide main title</a:t>
            </a:r>
          </a:p>
        </p:txBody>
      </p:sp>
      <p:sp>
        <p:nvSpPr>
          <p:cNvPr id="12" name="Text Placeholder 11"/>
          <p:cNvSpPr>
            <a:spLocks noGrp="1"/>
          </p:cNvSpPr>
          <p:nvPr>
            <p:ph type="body" sz="quarter" idx="11" hasCustomPrompt="1"/>
          </p:nvPr>
        </p:nvSpPr>
        <p:spPr>
          <a:xfrm>
            <a:off x="523875" y="2533650"/>
            <a:ext cx="3763963" cy="733425"/>
          </a:xfrm>
          <a:prstGeom prst="rect">
            <a:avLst/>
          </a:prstGeom>
        </p:spPr>
        <p:txBody>
          <a:bodyPr/>
          <a:lstStyle>
            <a:lvl1pPr marL="0" indent="0">
              <a:buNone/>
              <a:defRPr sz="2400" baseline="0">
                <a:solidFill>
                  <a:srgbClr val="4F8ABE"/>
                </a:solidFill>
                <a:latin typeface="+mj-lt"/>
              </a:defRPr>
            </a:lvl1pPr>
          </a:lstStyle>
          <a:p>
            <a:pPr lvl="0"/>
            <a:r>
              <a:rPr lang="en-US"/>
              <a:t>Presentation Date</a:t>
            </a:r>
          </a:p>
        </p:txBody>
      </p:sp>
      <p:sp>
        <p:nvSpPr>
          <p:cNvPr id="14" name="Text Placeholder 13"/>
          <p:cNvSpPr>
            <a:spLocks noGrp="1"/>
          </p:cNvSpPr>
          <p:nvPr>
            <p:ph type="body" sz="quarter" idx="12" hasCustomPrompt="1"/>
          </p:nvPr>
        </p:nvSpPr>
        <p:spPr>
          <a:xfrm>
            <a:off x="523875" y="1214438"/>
            <a:ext cx="7331075" cy="704850"/>
          </a:xfrm>
          <a:prstGeom prst="rect">
            <a:avLst/>
          </a:prstGeom>
        </p:spPr>
        <p:txBody>
          <a:bodyPr/>
          <a:lstStyle>
            <a:lvl1pPr marL="0" indent="0">
              <a:buNone/>
              <a:defRPr sz="3600">
                <a:solidFill>
                  <a:schemeClr val="tx1">
                    <a:lumMod val="65000"/>
                    <a:lumOff val="35000"/>
                  </a:schemeClr>
                </a:solidFill>
                <a:latin typeface="+mj-lt"/>
              </a:defRPr>
            </a:lvl1pPr>
          </a:lstStyle>
          <a:p>
            <a:pPr lvl="0"/>
            <a:r>
              <a:rPr lang="en-US"/>
              <a:t>Cover slide subtitle</a:t>
            </a:r>
          </a:p>
        </p:txBody>
      </p:sp>
    </p:spTree>
    <p:extLst>
      <p:ext uri="{BB962C8B-B14F-4D97-AF65-F5344CB8AC3E}">
        <p14:creationId xmlns:p14="http://schemas.microsoft.com/office/powerpoint/2010/main" val="238958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295785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181824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01947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2742761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936410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1543860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429310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40456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274107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263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 Placeholder 14"/>
          <p:cNvSpPr>
            <a:spLocks noGrp="1"/>
          </p:cNvSpPr>
          <p:nvPr>
            <p:ph type="body" sz="quarter" idx="10" hasCustomPrompt="1"/>
          </p:nvPr>
        </p:nvSpPr>
        <p:spPr>
          <a:xfrm>
            <a:off x="1343819" y="1968989"/>
            <a:ext cx="9504362" cy="685800"/>
          </a:xfrm>
          <a:prstGeom prst="rect">
            <a:avLst/>
          </a:prstGeom>
        </p:spPr>
        <p:txBody>
          <a:bodyPr/>
          <a:lstStyle>
            <a:lvl1pPr marL="0" indent="0" algn="ctr">
              <a:buNone/>
              <a:defRPr sz="3600" b="1" baseline="0">
                <a:solidFill>
                  <a:srgbClr val="00508F"/>
                </a:solidFill>
                <a:latin typeface="+mj-lt"/>
              </a:defRPr>
            </a:lvl1pPr>
            <a:lvl2pPr marL="457200" indent="0" algn="ctr">
              <a:buNone/>
              <a:defRPr b="1">
                <a:solidFill>
                  <a:srgbClr val="00508F"/>
                </a:solidFill>
                <a:latin typeface="+mj-lt"/>
              </a:defRPr>
            </a:lvl2pPr>
            <a:lvl3pPr marL="914400" indent="0" algn="ctr">
              <a:buNone/>
              <a:defRPr b="1">
                <a:solidFill>
                  <a:srgbClr val="00508F"/>
                </a:solidFill>
                <a:latin typeface="+mj-lt"/>
              </a:defRPr>
            </a:lvl3pPr>
            <a:lvl4pPr marL="1371600" indent="0" algn="ctr">
              <a:buNone/>
              <a:defRPr b="1">
                <a:solidFill>
                  <a:srgbClr val="00508F"/>
                </a:solidFill>
                <a:latin typeface="+mj-lt"/>
              </a:defRPr>
            </a:lvl4pPr>
            <a:lvl5pPr marL="1828800" indent="0" algn="ctr">
              <a:buNone/>
              <a:defRPr b="1">
                <a:solidFill>
                  <a:srgbClr val="00508F"/>
                </a:solidFill>
                <a:latin typeface="+mj-lt"/>
              </a:defRPr>
            </a:lvl5pPr>
          </a:lstStyle>
          <a:p>
            <a:pPr lvl="0"/>
            <a:r>
              <a:rPr lang="en-US"/>
              <a:t>Chapter headline</a:t>
            </a:r>
          </a:p>
        </p:txBody>
      </p:sp>
      <p:sp>
        <p:nvSpPr>
          <p:cNvPr id="18" name="Text Placeholder 17"/>
          <p:cNvSpPr>
            <a:spLocks noGrp="1"/>
          </p:cNvSpPr>
          <p:nvPr>
            <p:ph type="body" sz="quarter" idx="11" hasCustomPrompt="1"/>
          </p:nvPr>
        </p:nvSpPr>
        <p:spPr>
          <a:xfrm>
            <a:off x="1343819" y="2584201"/>
            <a:ext cx="9504362" cy="598488"/>
          </a:xfrm>
          <a:prstGeom prst="rect">
            <a:avLst/>
          </a:prstGeom>
        </p:spPr>
        <p:txBody>
          <a:bodyPr/>
          <a:lstStyle>
            <a:lvl1pPr marL="0" indent="0" algn="ctr">
              <a:buNone/>
              <a:defRPr sz="3600" b="1" baseline="0">
                <a:solidFill>
                  <a:schemeClr val="tx1">
                    <a:lumMod val="65000"/>
                    <a:lumOff val="35000"/>
                  </a:schemeClr>
                </a:solidFill>
                <a:latin typeface="+mj-lt"/>
              </a:defRPr>
            </a:lvl1pPr>
          </a:lstStyle>
          <a:p>
            <a:pPr lvl="0"/>
            <a:r>
              <a:rPr lang="en-US"/>
              <a:t>Chapter subtitle</a:t>
            </a:r>
          </a:p>
        </p:txBody>
      </p:sp>
      <p:sp>
        <p:nvSpPr>
          <p:cNvPr id="20" name="Text Placeholder 19"/>
          <p:cNvSpPr>
            <a:spLocks noGrp="1"/>
          </p:cNvSpPr>
          <p:nvPr>
            <p:ph type="body" sz="quarter" idx="12" hasCustomPrompt="1"/>
          </p:nvPr>
        </p:nvSpPr>
        <p:spPr>
          <a:xfrm>
            <a:off x="2060575" y="3657478"/>
            <a:ext cx="8070850" cy="581025"/>
          </a:xfrm>
          <a:prstGeom prst="rect">
            <a:avLst/>
          </a:prstGeom>
        </p:spPr>
        <p:txBody>
          <a:bodyPr/>
          <a:lstStyle>
            <a:lvl1pPr marL="0" indent="0" algn="ctr">
              <a:buNone/>
              <a:defRPr sz="2400" b="1">
                <a:solidFill>
                  <a:srgbClr val="4F8ABE"/>
                </a:solidFill>
                <a:latin typeface="+mj-lt"/>
              </a:defRPr>
            </a:lvl1pPr>
          </a:lstStyle>
          <a:p>
            <a:pPr lvl="0"/>
            <a:r>
              <a:rPr lang="en-US"/>
              <a:t>Chapter footer</a:t>
            </a:r>
          </a:p>
        </p:txBody>
      </p:sp>
    </p:spTree>
    <p:extLst>
      <p:ext uri="{BB962C8B-B14F-4D97-AF65-F5344CB8AC3E}">
        <p14:creationId xmlns:p14="http://schemas.microsoft.com/office/powerpoint/2010/main" val="3018464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0333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145248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1074573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1404852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93576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29651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4233727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2276361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154023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1257448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buNone/>
              <a:defRPr sz="3200" b="1">
                <a:solidFill>
                  <a:srgbClr val="00508F"/>
                </a:solidFill>
              </a:defRPr>
            </a:lvl1pPr>
          </a:lstStyle>
          <a:p>
            <a:pPr lvl="0"/>
            <a:r>
              <a:rPr lang="en-US"/>
              <a:t>Overview</a:t>
            </a:r>
          </a:p>
        </p:txBody>
      </p:sp>
      <p:sp>
        <p:nvSpPr>
          <p:cNvPr id="6" name="Slide Number Placeholder 5"/>
          <p:cNvSpPr>
            <a:spLocks noGrp="1"/>
          </p:cNvSpPr>
          <p:nvPr>
            <p:ph type="sldNum" sz="quarter" idx="12"/>
          </p:nvPr>
        </p:nvSpPr>
        <p:spPr/>
        <p:txBody>
          <a:bodyPr/>
          <a:lstStyle/>
          <a:p>
            <a:fld id="{09899A0C-E6CA-419D-AB72-01CBA33B8DA5}" type="slidenum">
              <a:rPr lang="en-US" smtClean="0"/>
              <a:t>‹#›</a:t>
            </a:fld>
            <a:endParaRPr lang="en-US"/>
          </a:p>
        </p:txBody>
      </p:sp>
      <p:sp>
        <p:nvSpPr>
          <p:cNvPr id="15" name="Text Placeholder 14"/>
          <p:cNvSpPr>
            <a:spLocks noGrp="1"/>
          </p:cNvSpPr>
          <p:nvPr>
            <p:ph type="body" sz="quarter" idx="14" hasCustomPrompt="1"/>
          </p:nvPr>
        </p:nvSpPr>
        <p:spPr>
          <a:xfrm>
            <a:off x="773113" y="1423988"/>
            <a:ext cx="10340975" cy="2479797"/>
          </a:xfrm>
          <a:prstGeom prst="rect">
            <a:avLst/>
          </a:prstGeom>
        </p:spPr>
        <p:txBody>
          <a:bodyPr/>
          <a:lstStyle>
            <a:lvl1pPr marL="514350" indent="-514350">
              <a:buFont typeface="+mj-lt"/>
              <a:buAutoNum type="arabicPeriod"/>
              <a:defRPr sz="2400" baseline="0">
                <a:solidFill>
                  <a:schemeClr val="tx1">
                    <a:lumMod val="65000"/>
                    <a:lumOff val="35000"/>
                  </a:schemeClr>
                </a:solidFill>
              </a:defRPr>
            </a:lvl1pPr>
          </a:lstStyle>
          <a:p>
            <a:pPr lvl="0"/>
            <a:r>
              <a:rPr lang="en-US"/>
              <a:t>Section 1</a:t>
            </a:r>
          </a:p>
          <a:p>
            <a:pPr lvl="0"/>
            <a:r>
              <a:rPr lang="en-US"/>
              <a:t>Section 2</a:t>
            </a:r>
          </a:p>
          <a:p>
            <a:pPr lvl="0"/>
            <a:r>
              <a:rPr lang="en-US"/>
              <a:t>Section 3</a:t>
            </a:r>
          </a:p>
          <a:p>
            <a:pPr lvl="0"/>
            <a:r>
              <a:rPr lang="en-US"/>
              <a:t>Section 4</a:t>
            </a:r>
          </a:p>
          <a:p>
            <a:pPr lvl="0"/>
            <a:r>
              <a:rPr lang="en-US"/>
              <a:t>Section 5</a:t>
            </a:r>
          </a:p>
        </p:txBody>
      </p:sp>
    </p:spTree>
    <p:extLst>
      <p:ext uri="{BB962C8B-B14F-4D97-AF65-F5344CB8AC3E}">
        <p14:creationId xmlns:p14="http://schemas.microsoft.com/office/powerpoint/2010/main" val="2169450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4"/>
          <p:cNvSpPr>
            <a:spLocks noGrp="1"/>
          </p:cNvSpPr>
          <p:nvPr>
            <p:ph type="body" sz="quarter" idx="11" hasCustomPrompt="1"/>
          </p:nvPr>
        </p:nvSpPr>
        <p:spPr>
          <a:xfrm>
            <a:off x="1343819" y="1968989"/>
            <a:ext cx="9504362" cy="685800"/>
          </a:xfrm>
          <a:prstGeom prst="rect">
            <a:avLst/>
          </a:prstGeom>
        </p:spPr>
        <p:txBody>
          <a:bodyPr/>
          <a:lstStyle>
            <a:lvl1pPr marL="0" indent="0" algn="ctr">
              <a:buNone/>
              <a:defRPr sz="3600" b="1" baseline="0">
                <a:solidFill>
                  <a:srgbClr val="00508F"/>
                </a:solidFill>
                <a:latin typeface="+mn-lt"/>
              </a:defRPr>
            </a:lvl1pPr>
            <a:lvl2pPr marL="457200" indent="0" algn="ctr">
              <a:buNone/>
              <a:defRPr b="1">
                <a:solidFill>
                  <a:srgbClr val="00508F"/>
                </a:solidFill>
                <a:latin typeface="+mj-lt"/>
              </a:defRPr>
            </a:lvl2pPr>
            <a:lvl3pPr marL="914400" indent="0" algn="ctr">
              <a:buNone/>
              <a:defRPr b="1">
                <a:solidFill>
                  <a:srgbClr val="00508F"/>
                </a:solidFill>
                <a:latin typeface="+mj-lt"/>
              </a:defRPr>
            </a:lvl3pPr>
            <a:lvl4pPr marL="1371600" indent="0" algn="ctr">
              <a:buNone/>
              <a:defRPr b="1">
                <a:solidFill>
                  <a:srgbClr val="00508F"/>
                </a:solidFill>
                <a:latin typeface="+mj-lt"/>
              </a:defRPr>
            </a:lvl4pPr>
            <a:lvl5pPr marL="1828800" indent="0" algn="ctr">
              <a:buNone/>
              <a:defRPr b="1">
                <a:solidFill>
                  <a:srgbClr val="00508F"/>
                </a:solidFill>
                <a:latin typeface="+mj-lt"/>
              </a:defRPr>
            </a:lvl5pPr>
          </a:lstStyle>
          <a:p>
            <a:pPr lvl="0"/>
            <a:r>
              <a:rPr lang="en-US"/>
              <a:t>Closing header</a:t>
            </a:r>
          </a:p>
        </p:txBody>
      </p:sp>
      <p:sp>
        <p:nvSpPr>
          <p:cNvPr id="6" name="Text Placeholder 17"/>
          <p:cNvSpPr>
            <a:spLocks noGrp="1"/>
          </p:cNvSpPr>
          <p:nvPr>
            <p:ph type="body" sz="quarter" idx="12" hasCustomPrompt="1"/>
          </p:nvPr>
        </p:nvSpPr>
        <p:spPr>
          <a:xfrm>
            <a:off x="1343819" y="2584201"/>
            <a:ext cx="9504362" cy="598488"/>
          </a:xfrm>
          <a:prstGeom prst="rect">
            <a:avLst/>
          </a:prstGeom>
        </p:spPr>
        <p:txBody>
          <a:bodyPr/>
          <a:lstStyle>
            <a:lvl1pPr marL="0" indent="0" algn="ctr">
              <a:buNone/>
              <a:defRPr sz="3600" b="0" baseline="0">
                <a:solidFill>
                  <a:schemeClr val="tx1">
                    <a:lumMod val="65000"/>
                    <a:lumOff val="35000"/>
                  </a:schemeClr>
                </a:solidFill>
                <a:latin typeface="+mn-lt"/>
              </a:defRPr>
            </a:lvl1pPr>
          </a:lstStyle>
          <a:p>
            <a:pPr lvl="0"/>
            <a:r>
              <a:rPr lang="en-US"/>
              <a:t>Closing content</a:t>
            </a:r>
          </a:p>
        </p:txBody>
      </p:sp>
    </p:spTree>
    <p:extLst>
      <p:ext uri="{BB962C8B-B14F-4D97-AF65-F5344CB8AC3E}">
        <p14:creationId xmlns:p14="http://schemas.microsoft.com/office/powerpoint/2010/main" val="175258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81210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19914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86592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56885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1578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p:txBody>
          <a:bodyPr/>
          <a:lstStyle/>
          <a:p>
            <a:fld id="{09899A0C-E6CA-419D-AB72-01CBA33B8DA5}" type="slidenum">
              <a:rPr lang="en-US" smtClean="0"/>
              <a:pPr/>
              <a:t>‹#›</a:t>
            </a:fld>
            <a:endParaRPr lang="en-US"/>
          </a:p>
        </p:txBody>
      </p:sp>
      <p:sp>
        <p:nvSpPr>
          <p:cNvPr id="5" name="Text Placeholder 12"/>
          <p:cNvSpPr>
            <a:spLocks noGrp="1"/>
          </p:cNvSpPr>
          <p:nvPr>
            <p:ph type="body" sz="quarter" idx="13" hasCustomPrompt="1"/>
          </p:nvPr>
        </p:nvSpPr>
        <p:spPr>
          <a:xfrm>
            <a:off x="773113" y="580050"/>
            <a:ext cx="10340975" cy="685800"/>
          </a:xfrm>
          <a:prstGeom prst="rect">
            <a:avLst/>
          </a:prstGeom>
        </p:spPr>
        <p:txBody>
          <a:bodyPr/>
          <a:lstStyle>
            <a:lvl1pPr marL="0" indent="0" algn="l">
              <a:buNone/>
              <a:defRPr sz="3200" b="1">
                <a:solidFill>
                  <a:srgbClr val="00508F"/>
                </a:solidFill>
              </a:defRPr>
            </a:lvl1pPr>
          </a:lstStyle>
          <a:p>
            <a:pPr algn="l"/>
            <a:r>
              <a:rPr lang="en-US" sz="3200" b="1">
                <a:solidFill>
                  <a:srgbClr val="2F5597"/>
                </a:solidFill>
                <a:latin typeface="+mn-lt"/>
                <a:cs typeface="Calibri"/>
              </a:rPr>
              <a:t>Headline/title/attributes and position</a:t>
            </a:r>
          </a:p>
        </p:txBody>
      </p:sp>
      <p:sp>
        <p:nvSpPr>
          <p:cNvPr id="6" name="Text Placeholder 14"/>
          <p:cNvSpPr>
            <a:spLocks noGrp="1"/>
          </p:cNvSpPr>
          <p:nvPr>
            <p:ph type="body" sz="quarter" idx="14" hasCustomPrompt="1"/>
          </p:nvPr>
        </p:nvSpPr>
        <p:spPr>
          <a:xfrm>
            <a:off x="773113" y="1423988"/>
            <a:ext cx="10340975" cy="3728304"/>
          </a:xfrm>
          <a:prstGeom prst="rect">
            <a:avLst/>
          </a:prstGeom>
        </p:spPr>
        <p:txBody>
          <a:bodyPr/>
          <a:lstStyle>
            <a:lvl1pPr marL="457200" indent="-457200">
              <a:spcBef>
                <a:spcPts val="1200"/>
              </a:spcBef>
              <a:buFont typeface="+mj-lt"/>
              <a:buAutoNum type="arabicPeriod"/>
              <a:defRPr sz="2400" baseline="0">
                <a:solidFill>
                  <a:schemeClr val="tx1">
                    <a:lumMod val="65000"/>
                    <a:lumOff val="35000"/>
                  </a:schemeClr>
                </a:solidFill>
              </a:defRPr>
            </a:lvl1pPr>
          </a:lstStyle>
          <a:p>
            <a:pPr marL="0" indent="0">
              <a:spcBef>
                <a:spcPts val="1200"/>
              </a:spcBef>
              <a:buNone/>
            </a:pPr>
            <a:r>
              <a:rPr lang="en-US" sz="2400">
                <a:solidFill>
                  <a:schemeClr val="tx1">
                    <a:lumMod val="50000"/>
                    <a:lumOff val="50000"/>
                  </a:schemeClr>
                </a:solidFill>
                <a:cs typeface="Calibri"/>
              </a:rPr>
              <a:t>Text attributes and position. Introductory text and/or paragraphs of running descriptive text should be 24 point Calibri, regular weight.</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one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two</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three</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four </a:t>
            </a:r>
          </a:p>
          <a:p>
            <a:pPr marL="457200" indent="-457200">
              <a:spcBef>
                <a:spcPts val="1200"/>
              </a:spcBef>
              <a:buFont typeface="+mj-lt"/>
              <a:buAutoNum type="arabicPeriod"/>
            </a:pPr>
            <a:r>
              <a:rPr lang="en-US" sz="2400">
                <a:solidFill>
                  <a:schemeClr val="tx1">
                    <a:lumMod val="50000"/>
                    <a:lumOff val="50000"/>
                  </a:schemeClr>
                </a:solidFill>
                <a:cs typeface="Calibri"/>
              </a:rPr>
              <a:t>Bullet point number five, etc. etc.</a:t>
            </a:r>
          </a:p>
        </p:txBody>
      </p:sp>
    </p:spTree>
    <p:extLst>
      <p:ext uri="{BB962C8B-B14F-4D97-AF65-F5344CB8AC3E}">
        <p14:creationId xmlns:p14="http://schemas.microsoft.com/office/powerpoint/2010/main" val="330736641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67748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443201"/>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44707" y="6110165"/>
            <a:ext cx="2743200" cy="365125"/>
          </a:xfrm>
          <a:prstGeom prst="rect">
            <a:avLst/>
          </a:prstGeom>
        </p:spPr>
        <p:txBody>
          <a:bodyPr vert="horz" lIns="91440" tIns="45720" rIns="91440" bIns="45720" rtlCol="0" anchor="ctr"/>
          <a:lstStyle>
            <a:lvl1pPr algn="r">
              <a:defRPr sz="1200" b="1">
                <a:solidFill>
                  <a:schemeClr val="bg1"/>
                </a:solidFill>
              </a:defRPr>
            </a:lvl1pPr>
          </a:lstStyle>
          <a:p>
            <a:fld id="{09899A0C-E6CA-419D-AB72-01CBA33B8DA5}" type="slidenum">
              <a:rPr lang="en-US" smtClean="0"/>
              <a:pPr/>
              <a:t>‹#›</a:t>
            </a:fld>
            <a:endParaRPr lang="en-US"/>
          </a:p>
        </p:txBody>
      </p:sp>
    </p:spTree>
    <p:extLst>
      <p:ext uri="{BB962C8B-B14F-4D97-AF65-F5344CB8AC3E}">
        <p14:creationId xmlns:p14="http://schemas.microsoft.com/office/powerpoint/2010/main" val="3496292993"/>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44707" y="6110165"/>
            <a:ext cx="2743200" cy="365125"/>
          </a:xfrm>
          <a:prstGeom prst="rect">
            <a:avLst/>
          </a:prstGeom>
        </p:spPr>
        <p:txBody>
          <a:bodyPr vert="horz" lIns="91440" tIns="45720" rIns="91440" bIns="45720" rtlCol="0" anchor="ctr"/>
          <a:lstStyle>
            <a:lvl1pPr algn="r">
              <a:defRPr sz="1200" b="1">
                <a:solidFill>
                  <a:schemeClr val="bg1"/>
                </a:solidFill>
              </a:defRPr>
            </a:lvl1pPr>
          </a:lstStyle>
          <a:p>
            <a:fld id="{09899A0C-E6CA-419D-AB72-01CBA33B8DA5}" type="slidenum">
              <a:rPr lang="en-US" smtClean="0"/>
              <a:pPr/>
              <a:t>‹#›</a:t>
            </a:fld>
            <a:endParaRPr lang="en-US"/>
          </a:p>
        </p:txBody>
      </p:sp>
    </p:spTree>
    <p:extLst>
      <p:ext uri="{BB962C8B-B14F-4D97-AF65-F5344CB8AC3E}">
        <p14:creationId xmlns:p14="http://schemas.microsoft.com/office/powerpoint/2010/main" val="207723209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944707" y="6110165"/>
            <a:ext cx="2743200" cy="365125"/>
          </a:xfrm>
          <a:prstGeom prst="rect">
            <a:avLst/>
          </a:prstGeom>
        </p:spPr>
        <p:txBody>
          <a:bodyPr vert="horz" lIns="91440" tIns="45720" rIns="91440" bIns="45720" rtlCol="0" anchor="ctr"/>
          <a:lstStyle>
            <a:lvl1pPr algn="r">
              <a:defRPr sz="1200" b="1">
                <a:solidFill>
                  <a:schemeClr val="bg1"/>
                </a:solidFill>
              </a:defRPr>
            </a:lvl1pPr>
          </a:lstStyle>
          <a:p>
            <a:fld id="{09899A0C-E6CA-419D-AB72-01CBA33B8DA5}" type="slidenum">
              <a:rPr lang="en-US" smtClean="0"/>
              <a:pPr/>
              <a:t>‹#›</a:t>
            </a:fld>
            <a:endParaRPr lang="en-US"/>
          </a:p>
        </p:txBody>
      </p:sp>
    </p:spTree>
    <p:extLst>
      <p:ext uri="{BB962C8B-B14F-4D97-AF65-F5344CB8AC3E}">
        <p14:creationId xmlns:p14="http://schemas.microsoft.com/office/powerpoint/2010/main" val="1095714394"/>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vObXy9Rxo-dxWhqMWUA6K-Fkd0Ooa3-h/view"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hyperlink" Target="https://harmreduction.org/take-action/start-a-harm-reduction-program/"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Health Care For The Homeless</a:t>
            </a:r>
            <a:br>
              <a:rPr lang="en-US"/>
            </a:br>
            <a:r>
              <a:rPr lang="en-US" sz="2800"/>
              <a:t>Baltimore City</a:t>
            </a:r>
          </a:p>
        </p:txBody>
      </p:sp>
      <p:sp>
        <p:nvSpPr>
          <p:cNvPr id="3" name="Text Placeholder 2"/>
          <p:cNvSpPr>
            <a:spLocks noGrp="1"/>
          </p:cNvSpPr>
          <p:nvPr>
            <p:ph type="body" sz="quarter" idx="11"/>
          </p:nvPr>
        </p:nvSpPr>
        <p:spPr>
          <a:xfrm>
            <a:off x="523875" y="2976534"/>
            <a:ext cx="3763963" cy="733425"/>
          </a:xfrm>
        </p:spPr>
        <p:txBody>
          <a:bodyPr/>
          <a:lstStyle/>
          <a:p>
            <a:r>
              <a:rPr lang="en-US"/>
              <a:t>May 16th , 2023</a:t>
            </a:r>
          </a:p>
        </p:txBody>
      </p:sp>
      <p:sp>
        <p:nvSpPr>
          <p:cNvPr id="4" name="Text Placeholder 3"/>
          <p:cNvSpPr>
            <a:spLocks noGrp="1"/>
          </p:cNvSpPr>
          <p:nvPr>
            <p:ph type="body" sz="quarter" idx="12"/>
          </p:nvPr>
        </p:nvSpPr>
        <p:spPr>
          <a:xfrm>
            <a:off x="523875" y="1742944"/>
            <a:ext cx="7331075" cy="704850"/>
          </a:xfrm>
        </p:spPr>
        <p:txBody>
          <a:bodyPr/>
          <a:lstStyle/>
          <a:p>
            <a:r>
              <a:rPr lang="en-US" sz="3600">
                <a:effectLst/>
                <a:latin typeface="Calibri" panose="020F0502020204030204" pitchFamily="34" charset="0"/>
                <a:ea typeface="Calibri" panose="020F0502020204030204" pitchFamily="34" charset="0"/>
                <a:cs typeface="Times New Roman" panose="02020603050405020304" pitchFamily="18" charset="0"/>
              </a:rPr>
              <a:t>SYRINGE SERVICE PROGRAM ON A MOBILE CLINIC</a:t>
            </a:r>
          </a:p>
        </p:txBody>
      </p:sp>
    </p:spTree>
    <p:extLst>
      <p:ext uri="{BB962C8B-B14F-4D97-AF65-F5344CB8AC3E}">
        <p14:creationId xmlns:p14="http://schemas.microsoft.com/office/powerpoint/2010/main" val="256874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z="3200" b="1" dirty="0">
                <a:latin typeface="Century Gothic" panose="020B0502020202020204" pitchFamily="34" charset="0"/>
              </a:rPr>
              <a:t>Our team</a:t>
            </a:r>
          </a:p>
          <a:p>
            <a:endParaRPr lang="en-US" dirty="0"/>
          </a:p>
        </p:txBody>
      </p:sp>
      <p:sp>
        <p:nvSpPr>
          <p:cNvPr id="5" name="Text Placeholder 4"/>
          <p:cNvSpPr>
            <a:spLocks noGrp="1"/>
          </p:cNvSpPr>
          <p:nvPr>
            <p:ph type="body" sz="quarter" idx="14"/>
          </p:nvPr>
        </p:nvSpPr>
        <p:spPr/>
        <p:txBody>
          <a:bodyPr lIns="91440" tIns="45720" rIns="91440" bIns="45720" anchor="t"/>
          <a:lstStyle/>
          <a:p>
            <a:pPr lvl="0">
              <a:buFont typeface="Arial" panose="020B0604020202020204" pitchFamily="34" charset="0"/>
              <a:buChar char="•"/>
            </a:pPr>
            <a:r>
              <a:rPr lang="en-US" dirty="0">
                <a:solidFill>
                  <a:schemeClr val="tx1"/>
                </a:solidFill>
              </a:rPr>
              <a:t>Certified Medical Assistant</a:t>
            </a:r>
            <a:endParaRPr lang="en-US" dirty="0">
              <a:solidFill>
                <a:schemeClr val="tx1"/>
              </a:solidFill>
              <a:ea typeface="Calibri"/>
              <a:cs typeface="Calibri"/>
            </a:endParaRPr>
          </a:p>
          <a:p>
            <a:pPr lvl="0">
              <a:buFont typeface="Arial" panose="020B0604020202020204" pitchFamily="34" charset="0"/>
              <a:buChar char="•"/>
            </a:pPr>
            <a:r>
              <a:rPr lang="en-US" dirty="0">
                <a:solidFill>
                  <a:schemeClr val="tx1"/>
                </a:solidFill>
              </a:rPr>
              <a:t>Community Health Worker</a:t>
            </a:r>
            <a:endParaRPr lang="en-US" dirty="0">
              <a:solidFill>
                <a:schemeClr val="tx1"/>
              </a:solidFill>
              <a:ea typeface="Calibri"/>
              <a:cs typeface="Calibri"/>
            </a:endParaRPr>
          </a:p>
          <a:p>
            <a:pPr>
              <a:buFont typeface="Arial" panose="020B0604020202020204" pitchFamily="34" charset="0"/>
              <a:buChar char="•"/>
            </a:pPr>
            <a:r>
              <a:rPr lang="en-US">
                <a:solidFill>
                  <a:schemeClr val="tx1"/>
                </a:solidFill>
                <a:cs typeface="Calibri"/>
              </a:rPr>
              <a:t>MAT Registered Nurse</a:t>
            </a:r>
            <a:endParaRPr lang="en-US">
              <a:solidFill>
                <a:schemeClr val="tx1"/>
              </a:solidFill>
            </a:endParaRPr>
          </a:p>
          <a:p>
            <a:pPr>
              <a:buFont typeface="Arial" panose="020B0604020202020204" pitchFamily="34" charset="0"/>
              <a:buChar char="•"/>
            </a:pPr>
            <a:r>
              <a:rPr lang="en-US" dirty="0">
                <a:solidFill>
                  <a:schemeClr val="tx1"/>
                </a:solidFill>
              </a:rPr>
              <a:t>Driver/Clinic </a:t>
            </a:r>
            <a:r>
              <a:rPr lang="en-US">
                <a:solidFill>
                  <a:schemeClr val="tx1"/>
                </a:solidFill>
              </a:rPr>
              <a:t>Operations Manager </a:t>
            </a:r>
            <a:endParaRPr lang="en-US">
              <a:solidFill>
                <a:schemeClr val="tx1"/>
              </a:solidFill>
              <a:cs typeface="Calibri"/>
            </a:endParaRPr>
          </a:p>
          <a:p>
            <a:pPr>
              <a:buFont typeface="Arial" panose="020B0604020202020204" pitchFamily="34" charset="0"/>
              <a:buChar char="•"/>
            </a:pPr>
            <a:r>
              <a:rPr lang="en-US">
                <a:solidFill>
                  <a:schemeClr val="tx1"/>
                </a:solidFill>
                <a:ea typeface="Calibri"/>
                <a:cs typeface="Calibri"/>
              </a:rPr>
              <a:t>HIV/HCV Care Advocate</a:t>
            </a:r>
          </a:p>
          <a:p>
            <a:pPr lvl="0">
              <a:buFont typeface="Arial" panose="020B0604020202020204" pitchFamily="34" charset="0"/>
              <a:buChar char="•"/>
            </a:pPr>
            <a:r>
              <a:rPr lang="en-US" dirty="0">
                <a:solidFill>
                  <a:schemeClr val="tx1"/>
                </a:solidFill>
                <a:ea typeface="Calibri"/>
                <a:cs typeface="Calibri"/>
              </a:rPr>
              <a:t>Medical provider</a:t>
            </a:r>
          </a:p>
          <a:p>
            <a:pPr marL="0" indent="0">
              <a:buNone/>
            </a:pPr>
            <a:endParaRPr lang="en-US" dirty="0">
              <a:solidFill>
                <a:schemeClr val="tx1"/>
              </a:solidFill>
              <a:ea typeface="Calibri"/>
              <a:cs typeface="Calibri"/>
            </a:endParaRPr>
          </a:p>
        </p:txBody>
      </p:sp>
      <p:pic>
        <p:nvPicPr>
          <p:cNvPr id="2" name="Picture 2" descr="A picture containing text, sky, outdoor, bin&#10;&#10;Description automatically generated">
            <a:extLst>
              <a:ext uri="{FF2B5EF4-FFF2-40B4-BE49-F238E27FC236}">
                <a16:creationId xmlns:a16="http://schemas.microsoft.com/office/drawing/2014/main" id="{1B86D8DE-5286-4658-62EE-47283A2E22C2}"/>
              </a:ext>
            </a:extLst>
          </p:cNvPr>
          <p:cNvPicPr>
            <a:picLocks noChangeAspect="1"/>
          </p:cNvPicPr>
          <p:nvPr/>
        </p:nvPicPr>
        <p:blipFill>
          <a:blip r:embed="rId3"/>
          <a:stretch>
            <a:fillRect/>
          </a:stretch>
        </p:blipFill>
        <p:spPr>
          <a:xfrm rot="5400000">
            <a:off x="6737464" y="190847"/>
            <a:ext cx="5642562" cy="5262748"/>
          </a:xfrm>
          <a:prstGeom prst="rect">
            <a:avLst/>
          </a:prstGeom>
        </p:spPr>
      </p:pic>
    </p:spTree>
    <p:extLst>
      <p:ext uri="{BB962C8B-B14F-4D97-AF65-F5344CB8AC3E}">
        <p14:creationId xmlns:p14="http://schemas.microsoft.com/office/powerpoint/2010/main" val="4139190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lIns="91440" tIns="45720" rIns="91440" bIns="45720" anchor="t"/>
          <a:lstStyle/>
          <a:p>
            <a:r>
              <a:rPr lang="en-US" dirty="0"/>
              <a:t>Why did we want to become a syringe service program (SSP) and how did we do it?</a:t>
            </a:r>
          </a:p>
        </p:txBody>
      </p:sp>
      <p:sp>
        <p:nvSpPr>
          <p:cNvPr id="5" name="Text Placeholder 4"/>
          <p:cNvSpPr>
            <a:spLocks noGrp="1"/>
          </p:cNvSpPr>
          <p:nvPr>
            <p:ph type="body" sz="quarter" idx="14"/>
          </p:nvPr>
        </p:nvSpPr>
        <p:spPr>
          <a:xfrm>
            <a:off x="773113" y="1857243"/>
            <a:ext cx="10340975" cy="3728304"/>
          </a:xfrm>
        </p:spPr>
        <p:txBody>
          <a:bodyPr lIns="91440" tIns="45720" rIns="91440" bIns="45720" anchor="t"/>
          <a:lstStyle/>
          <a:p>
            <a:pPr marL="342900" indent="-342900">
              <a:buFont typeface="Arial"/>
              <a:buChar char="•"/>
            </a:pPr>
            <a:r>
              <a:rPr lang="en-US">
                <a:solidFill>
                  <a:schemeClr val="tx1"/>
                </a:solidFill>
                <a:cs typeface="Calibri"/>
              </a:rPr>
              <a:t>Data showed need for continued intervention in the spread of infectious disease and rapid response to rapidly increasing overdose deaths</a:t>
            </a:r>
            <a:endParaRPr lang="en-US">
              <a:solidFill>
                <a:schemeClr val="tx1"/>
              </a:solidFill>
              <a:ea typeface="Calibri"/>
              <a:cs typeface="Calibri"/>
            </a:endParaRPr>
          </a:p>
          <a:p>
            <a:pPr marL="342900" indent="-342900">
              <a:buFont typeface="Arial"/>
              <a:buChar char="•"/>
            </a:pPr>
            <a:r>
              <a:rPr lang="en-US">
                <a:solidFill>
                  <a:schemeClr val="tx1"/>
                </a:solidFill>
                <a:cs typeface="Calibri"/>
              </a:rPr>
              <a:t>Baltimore City had a long standing SSP in operation prior to 2016 fed and state law amendments but SSPs curtailed service in COVID era --&gt; local need</a:t>
            </a:r>
            <a:endParaRPr lang="en-US">
              <a:solidFill>
                <a:schemeClr val="tx1"/>
              </a:solidFill>
              <a:ea typeface="Calibri"/>
              <a:cs typeface="Calibri"/>
            </a:endParaRPr>
          </a:p>
          <a:p>
            <a:pPr marL="342900" indent="-342900">
              <a:buFont typeface="Arial"/>
              <a:buChar char="•"/>
            </a:pPr>
            <a:r>
              <a:rPr lang="en-US">
                <a:solidFill>
                  <a:schemeClr val="tx1"/>
                </a:solidFill>
                <a:cs typeface="Calibri"/>
              </a:rPr>
              <a:t>We hoped to combine SSP services with on-site medical care as well as linkage to wrap around services. </a:t>
            </a:r>
            <a:endParaRPr lang="en-US">
              <a:solidFill>
                <a:schemeClr val="tx1"/>
              </a:solidFill>
              <a:ea typeface="Calibri"/>
              <a:cs typeface="Calibri"/>
            </a:endParaRPr>
          </a:p>
          <a:p>
            <a:pPr marL="342900" indent="-342900">
              <a:buFont typeface="Arial" panose="020B0604020202020204" pitchFamily="34" charset="0"/>
              <a:buChar char="•"/>
            </a:pPr>
            <a:r>
              <a:rPr lang="en-US">
                <a:solidFill>
                  <a:schemeClr val="tx1"/>
                </a:solidFill>
                <a:ea typeface="Calibri"/>
                <a:cs typeface="Calibri"/>
              </a:rPr>
              <a:t>HCH first FQHC in Maryland to also act as SSP. Currently limited to Baltimore City, aims to increase to Baltimore County.</a:t>
            </a:r>
            <a:endParaRPr lang="en-US" dirty="0">
              <a:solidFill>
                <a:schemeClr val="tx1"/>
              </a:solidFill>
              <a:ea typeface="Calibri"/>
              <a:cs typeface="Calibri"/>
            </a:endParaRPr>
          </a:p>
          <a:p>
            <a:pPr marL="342900" indent="-342900">
              <a:buFont typeface="Arial" panose="020B0604020202020204" pitchFamily="34" charset="0"/>
              <a:buChar char="•"/>
            </a:pPr>
            <a:r>
              <a:rPr lang="en-US">
                <a:solidFill>
                  <a:schemeClr val="tx1"/>
                </a:solidFill>
                <a:ea typeface="Calibri" panose="020F0502020204030204"/>
                <a:cs typeface="Calibri" panose="020F0502020204030204"/>
                <a:hlinkClick r:id="rId3">
                  <a:extLst>
                    <a:ext uri="{A12FA001-AC4F-418D-AE19-62706E023703}">
                      <ahyp:hlinkClr xmlns:ahyp="http://schemas.microsoft.com/office/drawing/2018/hyperlinkcolor" val="tx"/>
                    </a:ext>
                  </a:extLst>
                </a:hlinkClick>
              </a:rPr>
              <a:t>As of January 2023 there are 22 active SSPs in Maryland</a:t>
            </a:r>
          </a:p>
        </p:txBody>
      </p:sp>
    </p:spTree>
    <p:extLst>
      <p:ext uri="{BB962C8B-B14F-4D97-AF65-F5344CB8AC3E}">
        <p14:creationId xmlns:p14="http://schemas.microsoft.com/office/powerpoint/2010/main" val="385560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5C9158-F443-C2DC-0217-C7012CF9F7DB}"/>
              </a:ext>
            </a:extLst>
          </p:cNvPr>
          <p:cNvSpPr>
            <a:spLocks noGrp="1"/>
          </p:cNvSpPr>
          <p:nvPr>
            <p:ph type="body" sz="quarter" idx="13"/>
          </p:nvPr>
        </p:nvSpPr>
        <p:spPr>
          <a:xfrm>
            <a:off x="773113" y="296515"/>
            <a:ext cx="10340975" cy="685800"/>
          </a:xfrm>
        </p:spPr>
        <p:txBody>
          <a:bodyPr lIns="91440" tIns="45720" rIns="91440" bIns="45720" anchor="t"/>
          <a:lstStyle/>
          <a:p>
            <a:r>
              <a:rPr lang="en-US" dirty="0"/>
              <a:t>SSP policy </a:t>
            </a:r>
            <a:r>
              <a:rPr lang="en-US"/>
              <a:t>notes</a:t>
            </a:r>
            <a:endParaRPr lang="en-US" dirty="0"/>
          </a:p>
        </p:txBody>
      </p:sp>
      <p:sp>
        <p:nvSpPr>
          <p:cNvPr id="3" name="Text Placeholder 2">
            <a:extLst>
              <a:ext uri="{FF2B5EF4-FFF2-40B4-BE49-F238E27FC236}">
                <a16:creationId xmlns:a16="http://schemas.microsoft.com/office/drawing/2014/main" id="{6455F920-36BD-2FE4-FF71-DDC94585DB03}"/>
              </a:ext>
            </a:extLst>
          </p:cNvPr>
          <p:cNvSpPr>
            <a:spLocks noGrp="1"/>
          </p:cNvSpPr>
          <p:nvPr>
            <p:ph type="body" sz="quarter" idx="14"/>
          </p:nvPr>
        </p:nvSpPr>
        <p:spPr>
          <a:xfrm>
            <a:off x="684508" y="989825"/>
            <a:ext cx="10978928" cy="4561186"/>
          </a:xfrm>
        </p:spPr>
        <p:txBody>
          <a:bodyPr lIns="91440" tIns="45720" rIns="91440" bIns="45720" anchor="t"/>
          <a:lstStyle/>
          <a:p>
            <a:pPr marL="342900" indent="-342900">
              <a:buFont typeface="Arial"/>
              <a:buChar char="•"/>
            </a:pPr>
            <a:r>
              <a:rPr lang="en-US" dirty="0">
                <a:solidFill>
                  <a:schemeClr val="tx1"/>
                </a:solidFill>
                <a:ea typeface="Calibri"/>
                <a:cs typeface="Calibri"/>
              </a:rPr>
              <a:t>2016 Federal law permits HHS funds to support syringe service programs unless state/local/tribal/territory health dept can prove to CDC significant risk for HCV or HIV infection/outbreak related to IDU</a:t>
            </a:r>
          </a:p>
          <a:p>
            <a:pPr marL="342900" indent="-342900">
              <a:buFont typeface="Arial"/>
              <a:buChar char="•"/>
            </a:pPr>
            <a:r>
              <a:rPr lang="en-US" dirty="0">
                <a:solidFill>
                  <a:schemeClr val="tx1"/>
                </a:solidFill>
                <a:ea typeface="Calibri"/>
                <a:cs typeface="Calibri"/>
              </a:rPr>
              <a:t>No federal funds may be used to purchase syringes or cookers</a:t>
            </a:r>
          </a:p>
          <a:p>
            <a:pPr marL="342900" indent="-342900">
              <a:buFont typeface="Arial"/>
              <a:buChar char="•"/>
            </a:pPr>
            <a:r>
              <a:rPr lang="en-US" dirty="0">
                <a:solidFill>
                  <a:schemeClr val="tx1"/>
                </a:solidFill>
                <a:ea typeface="Calibri"/>
                <a:cs typeface="Calibri"/>
              </a:rPr>
              <a:t>2016 Maryland passed Opioid-Associated Disease Prevention and Outreach Act (SB97 aka SSP bill) expanded CBO access to MDH-authorized "Access Grant" recipients w/ collaboration from SAC</a:t>
            </a:r>
          </a:p>
          <a:p>
            <a:pPr marL="342900" indent="-342900">
              <a:buFont typeface="Arial"/>
              <a:buChar char="•"/>
            </a:pPr>
            <a:r>
              <a:rPr lang="en-US" dirty="0">
                <a:solidFill>
                  <a:schemeClr val="tx1"/>
                </a:solidFill>
                <a:ea typeface="Calibri"/>
                <a:cs typeface="Calibri"/>
              </a:rPr>
              <a:t>In addition to MDH SSP requirements, FQHC needed to address malpractice &amp; FTCA</a:t>
            </a:r>
          </a:p>
          <a:p>
            <a:pPr marL="342900" indent="-342900">
              <a:buFont typeface="Arial"/>
              <a:buChar char="•"/>
            </a:pPr>
            <a:r>
              <a:rPr lang="en-US" dirty="0">
                <a:solidFill>
                  <a:schemeClr val="tx1"/>
                </a:solidFill>
                <a:ea typeface="+mn-lt"/>
                <a:cs typeface="+mn-lt"/>
              </a:rPr>
              <a:t>Application with MDH started May 2020, "certified" SSP started dispensing Feb 2021</a:t>
            </a:r>
            <a:endParaRPr lang="en-US" dirty="0">
              <a:solidFill>
                <a:schemeClr val="tx1"/>
              </a:solidFill>
              <a:ea typeface="Calibri"/>
              <a:cs typeface="Calibri"/>
            </a:endParaRPr>
          </a:p>
          <a:p>
            <a:pPr marL="342900" indent="-342900">
              <a:buFont typeface="Arial"/>
              <a:buChar char="•"/>
            </a:pPr>
            <a:r>
              <a:rPr lang="en-US" dirty="0">
                <a:solidFill>
                  <a:schemeClr val="tx1"/>
                </a:solidFill>
                <a:ea typeface="Calibri"/>
                <a:cs typeface="Calibri"/>
              </a:rPr>
              <a:t>Syringes and ties are sourced from McKesson, cookers &amp; cottons through North America Syringe Exchange Network (NASEN)/Dave purchase project</a:t>
            </a:r>
          </a:p>
        </p:txBody>
      </p:sp>
    </p:spTree>
    <p:extLst>
      <p:ext uri="{BB962C8B-B14F-4D97-AF65-F5344CB8AC3E}">
        <p14:creationId xmlns:p14="http://schemas.microsoft.com/office/powerpoint/2010/main" val="1277001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How do we incorporate SSP on mobile</a:t>
            </a:r>
          </a:p>
        </p:txBody>
      </p:sp>
      <p:sp>
        <p:nvSpPr>
          <p:cNvPr id="5" name="Text Placeholder 4"/>
          <p:cNvSpPr>
            <a:spLocks noGrp="1"/>
          </p:cNvSpPr>
          <p:nvPr>
            <p:ph type="body" sz="quarter" idx="14"/>
          </p:nvPr>
        </p:nvSpPr>
        <p:spPr>
          <a:xfrm>
            <a:off x="665453" y="1432377"/>
            <a:ext cx="10340975" cy="3728304"/>
          </a:xfrm>
        </p:spPr>
        <p:txBody>
          <a:bodyPr/>
          <a:lstStyle/>
          <a:p>
            <a:pPr marL="342900" indent="-342900">
              <a:buFont typeface="Arial" panose="020B0604020202020204" pitchFamily="34" charset="0"/>
              <a:buChar char="•"/>
            </a:pPr>
            <a:r>
              <a:rPr lang="en-US" dirty="0">
                <a:solidFill>
                  <a:schemeClr val="tx1"/>
                </a:solidFill>
              </a:rPr>
              <a:t>Inform potential clients about all available services, from medical care to rapid HIV testing to SSP</a:t>
            </a:r>
          </a:p>
          <a:p>
            <a:pPr marL="342900" indent="-342900">
              <a:buFont typeface="Arial" panose="020B0604020202020204" pitchFamily="34" charset="0"/>
              <a:buChar char="•"/>
            </a:pPr>
            <a:r>
              <a:rPr lang="en-US" dirty="0">
                <a:solidFill>
                  <a:schemeClr val="tx1"/>
                </a:solidFill>
              </a:rPr>
              <a:t>See clients even if all they express interest in is clean syringes</a:t>
            </a:r>
          </a:p>
          <a:p>
            <a:pPr marL="342900" indent="-342900">
              <a:buFont typeface="Arial" panose="020B0604020202020204" pitchFamily="34" charset="0"/>
              <a:buChar char="•"/>
            </a:pPr>
            <a:r>
              <a:rPr lang="en-US" dirty="0">
                <a:solidFill>
                  <a:schemeClr val="tx1"/>
                </a:solidFill>
              </a:rPr>
              <a:t>Syringes must be distributed by a licensed provider (RN, NP, MD) in the context of a clinical visit </a:t>
            </a:r>
          </a:p>
          <a:p>
            <a:pPr marL="342900" indent="-342900">
              <a:buFont typeface="Arial" panose="020B0604020202020204" pitchFamily="34" charset="0"/>
              <a:buChar char="•"/>
            </a:pPr>
            <a:r>
              <a:rPr lang="en-US" dirty="0">
                <a:solidFill>
                  <a:schemeClr val="tx1"/>
                </a:solidFill>
              </a:rPr>
              <a:t>We also assess for interest in drug treatment, wound care needs, reproductive health needs, STI testing, overdose prevention, interest in fentanyl test strips</a:t>
            </a:r>
          </a:p>
        </p:txBody>
      </p:sp>
    </p:spTree>
    <p:extLst>
      <p:ext uri="{BB962C8B-B14F-4D97-AF65-F5344CB8AC3E}">
        <p14:creationId xmlns:p14="http://schemas.microsoft.com/office/powerpoint/2010/main" val="4130286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124337-9E9E-85E7-C037-61EEF99E2283}"/>
              </a:ext>
            </a:extLst>
          </p:cNvPr>
          <p:cNvGrpSpPr/>
          <p:nvPr/>
        </p:nvGrpSpPr>
        <p:grpSpPr>
          <a:xfrm>
            <a:off x="407582" y="323558"/>
            <a:ext cx="7357164" cy="6384084"/>
            <a:chOff x="617034" y="3097998"/>
            <a:chExt cx="2767315" cy="2432077"/>
          </a:xfrm>
        </p:grpSpPr>
        <p:pic>
          <p:nvPicPr>
            <p:cNvPr id="8" name="Picture 8" descr="Graphical user interface, application&#10;&#10;Description automatically generated">
              <a:extLst>
                <a:ext uri="{FF2B5EF4-FFF2-40B4-BE49-F238E27FC236}">
                  <a16:creationId xmlns:a16="http://schemas.microsoft.com/office/drawing/2014/main" id="{2EBFE1C4-FB25-3F62-93AF-ADBF2DF30995}"/>
                </a:ext>
              </a:extLst>
            </p:cNvPr>
            <p:cNvPicPr>
              <a:picLocks noChangeAspect="1"/>
            </p:cNvPicPr>
            <p:nvPr/>
          </p:nvPicPr>
          <p:blipFill>
            <a:blip r:embed="rId3"/>
            <a:stretch>
              <a:fillRect/>
            </a:stretch>
          </p:blipFill>
          <p:spPr>
            <a:xfrm>
              <a:off x="617034" y="3097998"/>
              <a:ext cx="2743200" cy="1304324"/>
            </a:xfrm>
            <a:prstGeom prst="rect">
              <a:avLst/>
            </a:prstGeom>
          </p:spPr>
        </p:pic>
        <p:pic>
          <p:nvPicPr>
            <p:cNvPr id="9" name="Picture 9" descr="Graphical user interface&#10;&#10;Description automatically generated">
              <a:extLst>
                <a:ext uri="{FF2B5EF4-FFF2-40B4-BE49-F238E27FC236}">
                  <a16:creationId xmlns:a16="http://schemas.microsoft.com/office/drawing/2014/main" id="{222C2A1F-34CF-399D-D281-30CE4804C3EC}"/>
                </a:ext>
              </a:extLst>
            </p:cNvPr>
            <p:cNvPicPr>
              <a:picLocks noChangeAspect="1"/>
            </p:cNvPicPr>
            <p:nvPr/>
          </p:nvPicPr>
          <p:blipFill>
            <a:blip r:embed="rId4"/>
            <a:stretch>
              <a:fillRect/>
            </a:stretch>
          </p:blipFill>
          <p:spPr>
            <a:xfrm>
              <a:off x="617034" y="4487436"/>
              <a:ext cx="2767315" cy="1042639"/>
            </a:xfrm>
            <a:prstGeom prst="rect">
              <a:avLst/>
            </a:prstGeom>
          </p:spPr>
        </p:pic>
      </p:grpSp>
      <p:sp>
        <p:nvSpPr>
          <p:cNvPr id="13" name="TextBox 12">
            <a:extLst>
              <a:ext uri="{FF2B5EF4-FFF2-40B4-BE49-F238E27FC236}">
                <a16:creationId xmlns:a16="http://schemas.microsoft.com/office/drawing/2014/main" id="{90AE11F4-A3E3-6B05-ADEC-7274D3449805}"/>
              </a:ext>
            </a:extLst>
          </p:cNvPr>
          <p:cNvSpPr txBox="1"/>
          <p:nvPr/>
        </p:nvSpPr>
        <p:spPr>
          <a:xfrm>
            <a:off x="7395027" y="839386"/>
            <a:ext cx="5115950" cy="2677656"/>
          </a:xfrm>
          <a:prstGeom prst="rect">
            <a:avLst/>
          </a:prstGeom>
          <a:noFill/>
        </p:spPr>
        <p:txBody>
          <a:bodyPr wrap="square" rtlCol="0">
            <a:spAutoFit/>
          </a:bodyPr>
          <a:lstStyle/>
          <a:p>
            <a:r>
              <a:rPr lang="en-US" sz="2400" dirty="0"/>
              <a:t>Since May 2022, we have distributed:</a:t>
            </a:r>
          </a:p>
          <a:p>
            <a:pPr marL="285750" indent="-285750">
              <a:buFont typeface="Arial" panose="020B0604020202020204" pitchFamily="34" charset="0"/>
              <a:buChar char="•"/>
            </a:pPr>
            <a:r>
              <a:rPr lang="en-US" sz="2400" dirty="0"/>
              <a:t>166 kits of 10 syringes each</a:t>
            </a:r>
          </a:p>
          <a:p>
            <a:pPr marL="285750" indent="-285750">
              <a:buFont typeface="Arial" panose="020B0604020202020204" pitchFamily="34" charset="0"/>
              <a:buChar char="•"/>
            </a:pPr>
            <a:r>
              <a:rPr lang="en-US" sz="2400" dirty="0"/>
              <a:t>180 fentanyl test strips</a:t>
            </a:r>
          </a:p>
          <a:p>
            <a:pPr marL="285750" indent="-285750">
              <a:buFont typeface="Arial" panose="020B0604020202020204" pitchFamily="34" charset="0"/>
              <a:buChar char="•"/>
            </a:pPr>
            <a:r>
              <a:rPr lang="en-US" sz="2400" dirty="0"/>
              <a:t>184 boxes of Narcan</a:t>
            </a:r>
          </a:p>
          <a:p>
            <a:pPr marL="285750" indent="-285750">
              <a:buFont typeface="Arial" panose="020B0604020202020204" pitchFamily="34" charset="0"/>
              <a:buChar char="•"/>
            </a:pPr>
            <a:r>
              <a:rPr lang="en-US" sz="2400" dirty="0"/>
              <a:t>150 sharps containers</a:t>
            </a:r>
          </a:p>
          <a:p>
            <a:pPr marL="285750" indent="-285750">
              <a:buFont typeface="Arial" panose="020B0604020202020204" pitchFamily="34" charset="0"/>
              <a:buChar char="•"/>
            </a:pPr>
            <a:r>
              <a:rPr lang="en-US" sz="2400" dirty="0"/>
              <a:t>61 unique SSP clients</a:t>
            </a:r>
          </a:p>
          <a:p>
            <a:pPr marL="285750" indent="-285750">
              <a:buFont typeface="Arial" panose="020B0604020202020204" pitchFamily="34" charset="0"/>
              <a:buChar char="•"/>
            </a:pPr>
            <a:r>
              <a:rPr lang="en-US" sz="2400" dirty="0"/>
              <a:t>67 return SSP client visits</a:t>
            </a:r>
          </a:p>
        </p:txBody>
      </p:sp>
    </p:spTree>
    <p:extLst>
      <p:ext uri="{BB962C8B-B14F-4D97-AF65-F5344CB8AC3E}">
        <p14:creationId xmlns:p14="http://schemas.microsoft.com/office/powerpoint/2010/main" val="47258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5E766-D744-C7CF-154F-24A80E4D82A7}"/>
              </a:ext>
            </a:extLst>
          </p:cNvPr>
          <p:cNvSpPr>
            <a:spLocks noGrp="1"/>
          </p:cNvSpPr>
          <p:nvPr>
            <p:ph type="body" sz="quarter" idx="13"/>
          </p:nvPr>
        </p:nvSpPr>
        <p:spPr/>
        <p:txBody>
          <a:bodyPr lIns="91440" tIns="45720" rIns="91440" bIns="45720" anchor="t"/>
          <a:lstStyle/>
          <a:p>
            <a:r>
              <a:rPr lang="en-US">
                <a:ea typeface="Calibri"/>
                <a:cs typeface="Calibri"/>
              </a:rPr>
              <a:t>SSP approval process more broadly (and briefly)</a:t>
            </a:r>
            <a:endParaRPr lang="en-US"/>
          </a:p>
        </p:txBody>
      </p:sp>
      <p:sp>
        <p:nvSpPr>
          <p:cNvPr id="3" name="Text Placeholder 2">
            <a:extLst>
              <a:ext uri="{FF2B5EF4-FFF2-40B4-BE49-F238E27FC236}">
                <a16:creationId xmlns:a16="http://schemas.microsoft.com/office/drawing/2014/main" id="{A8273F3C-082B-1B96-6961-179C99283FEE}"/>
              </a:ext>
            </a:extLst>
          </p:cNvPr>
          <p:cNvSpPr>
            <a:spLocks noGrp="1"/>
          </p:cNvSpPr>
          <p:nvPr>
            <p:ph type="body" sz="quarter" idx="14"/>
          </p:nvPr>
        </p:nvSpPr>
        <p:spPr>
          <a:xfrm>
            <a:off x="773113" y="1269379"/>
            <a:ext cx="10340975" cy="4048564"/>
          </a:xfrm>
        </p:spPr>
        <p:txBody>
          <a:bodyPr lIns="91440" tIns="45720" rIns="91440" bIns="45720" anchor="t"/>
          <a:lstStyle/>
          <a:p>
            <a:r>
              <a:rPr lang="en-US" dirty="0">
                <a:solidFill>
                  <a:schemeClr val="tx1"/>
                </a:solidFill>
                <a:ea typeface="Calibri"/>
                <a:cs typeface="Calibri"/>
              </a:rPr>
              <a:t>Reflect on why you want to start a program.  How will you include people who inject drugs in your program development?  How will you apply a racial justice lens as you build your program?</a:t>
            </a:r>
          </a:p>
          <a:p>
            <a:r>
              <a:rPr lang="en-US" dirty="0">
                <a:solidFill>
                  <a:schemeClr val="tx1"/>
                </a:solidFill>
                <a:ea typeface="Calibri"/>
                <a:cs typeface="Calibri"/>
              </a:rPr>
              <a:t>Check for an existing program nearby and consider partnering with them</a:t>
            </a:r>
          </a:p>
          <a:p>
            <a:r>
              <a:rPr lang="en-US" dirty="0">
                <a:solidFill>
                  <a:schemeClr val="tx1"/>
                </a:solidFill>
                <a:ea typeface="Calibri"/>
                <a:cs typeface="Calibri"/>
              </a:rPr>
              <a:t>Get to know the state-specific policy of your state, especially drug paraphernalia laws</a:t>
            </a:r>
          </a:p>
          <a:p>
            <a:r>
              <a:rPr lang="en-US" dirty="0">
                <a:solidFill>
                  <a:schemeClr val="tx1"/>
                </a:solidFill>
                <a:ea typeface="Calibri"/>
                <a:cs typeface="Calibri"/>
              </a:rPr>
              <a:t>Talk with other providers or experts like the harm reduction coalition for support</a:t>
            </a:r>
          </a:p>
          <a:p>
            <a:endParaRPr lang="en-US" dirty="0">
              <a:ea typeface="Calibri"/>
              <a:cs typeface="Calibri"/>
            </a:endParaRPr>
          </a:p>
          <a:p>
            <a:pPr marL="0" indent="0">
              <a:buNone/>
            </a:pPr>
            <a:r>
              <a:rPr lang="en-US" dirty="0">
                <a:solidFill>
                  <a:srgbClr val="0563C1"/>
                </a:solidFill>
                <a:ea typeface="Calibri"/>
                <a:cs typeface="Calibri"/>
                <a:hlinkClick r:id="rId3"/>
              </a:rPr>
              <a:t>https://harmreduction.org/take-action/start-a-harm-reduction-program/</a:t>
            </a:r>
            <a:r>
              <a:rPr lang="en-US" dirty="0">
                <a:solidFill>
                  <a:srgbClr val="0563C1"/>
                </a:solidFill>
                <a:ea typeface="Calibri"/>
                <a:cs typeface="Calibri"/>
              </a:rPr>
              <a:t> </a:t>
            </a:r>
            <a:endParaRPr lang="en-US" dirty="0">
              <a:ea typeface="Calibri"/>
              <a:cs typeface="Calibri"/>
            </a:endParaRPr>
          </a:p>
          <a:p>
            <a:pPr marL="0" indent="0">
              <a:buNone/>
            </a:pP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10186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Looking to the future</a:t>
            </a:r>
          </a:p>
        </p:txBody>
      </p:sp>
      <p:sp>
        <p:nvSpPr>
          <p:cNvPr id="5" name="Text Placeholder 4"/>
          <p:cNvSpPr>
            <a:spLocks noGrp="1"/>
          </p:cNvSpPr>
          <p:nvPr>
            <p:ph type="body" sz="quarter" idx="14"/>
          </p:nvPr>
        </p:nvSpPr>
        <p:spPr>
          <a:xfrm>
            <a:off x="773113" y="1423988"/>
            <a:ext cx="10340975" cy="4414104"/>
          </a:xfrm>
        </p:spPr>
        <p:txBody>
          <a:bodyPr lIns="91440" tIns="45720" rIns="91440" bIns="45720" anchor="t"/>
          <a:lstStyle/>
          <a:p>
            <a:pPr marL="342900" indent="-342900">
              <a:buFont typeface="Arial" panose="020B0604020202020204" pitchFamily="34" charset="0"/>
              <a:buChar char="•"/>
            </a:pPr>
            <a:r>
              <a:rPr lang="en-US" dirty="0">
                <a:solidFill>
                  <a:schemeClr val="tx1"/>
                </a:solidFill>
              </a:rPr>
              <a:t>Expand street outreach and street medicine</a:t>
            </a:r>
            <a:endParaRPr lang="en-US" dirty="0">
              <a:solidFill>
                <a:schemeClr val="tx1"/>
              </a:solidFill>
              <a:cs typeface="Calibri"/>
            </a:endParaRPr>
          </a:p>
          <a:p>
            <a:pPr marL="342900" indent="-342900">
              <a:buFont typeface="Arial" panose="020B0604020202020204" pitchFamily="34" charset="0"/>
              <a:buChar char="•"/>
            </a:pPr>
            <a:r>
              <a:rPr lang="en-US" dirty="0">
                <a:solidFill>
                  <a:schemeClr val="tx1"/>
                </a:solidFill>
                <a:cs typeface="Calibri"/>
              </a:rPr>
              <a:t>Expand to a neighboring county </a:t>
            </a:r>
          </a:p>
          <a:p>
            <a:pPr marL="342900" indent="-342900">
              <a:buFont typeface="Arial" panose="020B0604020202020204" pitchFamily="34" charset="0"/>
              <a:buChar char="•"/>
            </a:pPr>
            <a:r>
              <a:rPr lang="en-US" dirty="0">
                <a:solidFill>
                  <a:schemeClr val="tx1"/>
                </a:solidFill>
                <a:cs typeface="Calibri"/>
              </a:rPr>
              <a:t>Long-acting buprenorphine pilot</a:t>
            </a:r>
          </a:p>
          <a:p>
            <a:pPr marL="342900" indent="-342900">
              <a:buFont typeface="Arial" panose="020B0604020202020204" pitchFamily="34" charset="0"/>
              <a:buChar char="•"/>
            </a:pPr>
            <a:r>
              <a:rPr lang="en-US" dirty="0">
                <a:solidFill>
                  <a:schemeClr val="tx1"/>
                </a:solidFill>
              </a:rPr>
              <a:t>Explore expanding eligible staff members to dispense SSP</a:t>
            </a:r>
            <a:endParaRPr lang="en-US" dirty="0">
              <a:solidFill>
                <a:schemeClr val="tx1"/>
              </a:solidFill>
              <a:cs typeface="Calibri"/>
            </a:endParaRPr>
          </a:p>
          <a:p>
            <a:pPr marL="342900" indent="-342900">
              <a:buFont typeface="Arial" panose="020B0604020202020204" pitchFamily="34" charset="0"/>
              <a:buChar char="•"/>
            </a:pPr>
            <a:r>
              <a:rPr lang="en-US" dirty="0">
                <a:solidFill>
                  <a:schemeClr val="tx1"/>
                </a:solidFill>
                <a:cs typeface="Calibri"/>
              </a:rPr>
              <a:t>Adapting to ever changing landscape (xylazine)</a:t>
            </a:r>
          </a:p>
          <a:p>
            <a:pPr marL="0" indent="0">
              <a:buNone/>
            </a:pPr>
            <a:endParaRPr lang="en-US" dirty="0">
              <a:solidFill>
                <a:schemeClr val="tx1"/>
              </a:solidFill>
              <a:cs typeface="Calibri"/>
            </a:endParaRPr>
          </a:p>
        </p:txBody>
      </p:sp>
    </p:spTree>
    <p:extLst>
      <p:ext uri="{BB962C8B-B14F-4D97-AF65-F5344CB8AC3E}">
        <p14:creationId xmlns:p14="http://schemas.microsoft.com/office/powerpoint/2010/main" val="2980774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59468" y="508835"/>
            <a:ext cx="10340975" cy="685800"/>
          </a:xfrm>
        </p:spPr>
        <p:txBody>
          <a:bodyPr lIns="91440" tIns="45720" rIns="91440" bIns="45720" anchor="t"/>
          <a:lstStyle/>
          <a:p>
            <a:r>
              <a:rPr lang="en-US">
                <a:ea typeface="Calibri"/>
                <a:cs typeface="Calibri"/>
              </a:rPr>
              <a:t>References</a:t>
            </a:r>
          </a:p>
        </p:txBody>
      </p:sp>
      <p:sp>
        <p:nvSpPr>
          <p:cNvPr id="5" name="Text Placeholder 4"/>
          <p:cNvSpPr>
            <a:spLocks noGrp="1"/>
          </p:cNvSpPr>
          <p:nvPr>
            <p:ph type="body" sz="quarter" idx="14"/>
          </p:nvPr>
        </p:nvSpPr>
        <p:spPr>
          <a:xfrm>
            <a:off x="557005" y="430751"/>
            <a:ext cx="10340975" cy="5730898"/>
          </a:xfrm>
        </p:spPr>
        <p:txBody>
          <a:bodyPr lIns="91440" tIns="45720" rIns="91440" bIns="45720" anchor="t"/>
          <a:lstStyle/>
          <a:p>
            <a:pPr>
              <a:buNone/>
            </a:pPr>
            <a:endParaRPr lang="en-US" dirty="0">
              <a:ea typeface="+mn-lt"/>
              <a:cs typeface="+mn-lt"/>
            </a:endParaRPr>
          </a:p>
          <a:p>
            <a:pPr>
              <a:buNone/>
            </a:pPr>
            <a:endParaRPr lang="en-US" sz="1800" dirty="0">
              <a:solidFill>
                <a:schemeClr val="tx1">
                  <a:lumMod val="95000"/>
                  <a:lumOff val="5000"/>
                </a:schemeClr>
              </a:solidFill>
              <a:ea typeface="+mn-lt"/>
              <a:cs typeface="+mn-lt"/>
            </a:endParaRPr>
          </a:p>
          <a:p>
            <a:pPr>
              <a:buNone/>
            </a:pPr>
            <a:r>
              <a:rPr lang="en-US" sz="1800" dirty="0">
                <a:solidFill>
                  <a:schemeClr val="tx1">
                    <a:lumMod val="95000"/>
                    <a:lumOff val="5000"/>
                  </a:schemeClr>
                </a:solidFill>
                <a:ea typeface="+mn-lt"/>
                <a:cs typeface="+mn-lt"/>
              </a:rPr>
              <a:t>Adams JM. Making the Case for Syringe Services Programs. Public Health Rep. 2020 Jul/Aug;135(1_suppl):10S-12S. </a:t>
            </a:r>
            <a:r>
              <a:rPr lang="en-US" sz="1800" dirty="0" err="1">
                <a:solidFill>
                  <a:schemeClr val="tx1">
                    <a:lumMod val="95000"/>
                    <a:lumOff val="5000"/>
                  </a:schemeClr>
                </a:solidFill>
                <a:ea typeface="+mn-lt"/>
                <a:cs typeface="+mn-lt"/>
              </a:rPr>
              <a:t>doi</a:t>
            </a:r>
            <a:r>
              <a:rPr lang="en-US" sz="1800" dirty="0">
                <a:solidFill>
                  <a:schemeClr val="tx1">
                    <a:lumMod val="95000"/>
                    <a:lumOff val="5000"/>
                  </a:schemeClr>
                </a:solidFill>
                <a:ea typeface="+mn-lt"/>
                <a:cs typeface="+mn-lt"/>
              </a:rPr>
              <a:t>: 10.1177/0033354920936233. PMID: 32735192; PMCID: PMC7407057</a:t>
            </a:r>
            <a:endParaRPr lang="en-US" sz="1800" dirty="0">
              <a:solidFill>
                <a:schemeClr val="tx1">
                  <a:lumMod val="95000"/>
                  <a:lumOff val="5000"/>
                </a:schemeClr>
              </a:solidFill>
              <a:cs typeface="Calibri"/>
            </a:endParaRPr>
          </a:p>
          <a:p>
            <a:pPr>
              <a:buNone/>
            </a:pPr>
            <a:r>
              <a:rPr lang="en-US" sz="1800" dirty="0" err="1">
                <a:solidFill>
                  <a:schemeClr val="tx1">
                    <a:lumMod val="95000"/>
                    <a:lumOff val="5000"/>
                  </a:schemeClr>
                </a:solidFill>
                <a:ea typeface="+mn-lt"/>
                <a:cs typeface="+mn-lt"/>
              </a:rPr>
              <a:t>Boeker</a:t>
            </a:r>
            <a:r>
              <a:rPr lang="en-US" sz="1800" dirty="0">
                <a:solidFill>
                  <a:schemeClr val="tx1">
                    <a:lumMod val="95000"/>
                    <a:lumOff val="5000"/>
                  </a:schemeClr>
                </a:solidFill>
                <a:ea typeface="+mn-lt"/>
                <a:cs typeface="+mn-lt"/>
              </a:rPr>
              <a:t> K, Newman T. Maryland GOP Governor Larry Hogan Signs Syringe Access Expansion Legislation. Drug Policy Alliance. </a:t>
            </a:r>
            <a:r>
              <a:rPr lang="en-US" sz="1800" dirty="0" err="1">
                <a:solidFill>
                  <a:schemeClr val="tx1">
                    <a:lumMod val="95000"/>
                    <a:lumOff val="5000"/>
                  </a:schemeClr>
                </a:solidFill>
                <a:ea typeface="+mn-lt"/>
                <a:cs typeface="+mn-lt"/>
              </a:rPr>
              <a:t>Epub</a:t>
            </a:r>
            <a:r>
              <a:rPr lang="en-US" sz="1800" dirty="0">
                <a:solidFill>
                  <a:schemeClr val="tx1">
                    <a:lumMod val="95000"/>
                    <a:lumOff val="5000"/>
                  </a:schemeClr>
                </a:solidFill>
                <a:ea typeface="+mn-lt"/>
                <a:cs typeface="+mn-lt"/>
              </a:rPr>
              <a:t> 2016 May 16. https://drugpolicy.org/news/2016/05/maryland-gop-governor-larry-hogan-signs-syringe-access-expansion-legislation</a:t>
            </a:r>
            <a:endParaRPr lang="en-US" dirty="0">
              <a:solidFill>
                <a:schemeClr val="tx1">
                  <a:lumMod val="95000"/>
                  <a:lumOff val="5000"/>
                </a:schemeClr>
              </a:solidFill>
            </a:endParaRPr>
          </a:p>
          <a:p>
            <a:pPr>
              <a:buNone/>
            </a:pPr>
            <a:r>
              <a:rPr lang="en-US" sz="1800" dirty="0">
                <a:solidFill>
                  <a:schemeClr val="tx1">
                    <a:lumMod val="95000"/>
                    <a:lumOff val="5000"/>
                  </a:schemeClr>
                </a:solidFill>
                <a:ea typeface="+mn-lt"/>
                <a:cs typeface="+mn-lt"/>
              </a:rPr>
              <a:t>Centers for Disease Control and Prevention. (2022, March 2). Determination of need for Syringe Services Programs. Centers for Disease Control and Prevention. https://www.cdc.gov/ssp/determination-of-need-for-ssp.html </a:t>
            </a:r>
          </a:p>
          <a:p>
            <a:pPr>
              <a:buNone/>
            </a:pPr>
            <a:r>
              <a:rPr lang="en-US" sz="1800" dirty="0">
                <a:solidFill>
                  <a:schemeClr val="tx1">
                    <a:lumMod val="95000"/>
                    <a:lumOff val="5000"/>
                  </a:schemeClr>
                </a:solidFill>
                <a:ea typeface="+mn-lt"/>
                <a:cs typeface="+mn-lt"/>
              </a:rPr>
              <a:t>National Harm Reduction Coalition. (2023, May 15). Start a Harm Reduction Program. </a:t>
            </a:r>
            <a:r>
              <a:rPr lang="en-US" sz="1800" dirty="0">
                <a:solidFill>
                  <a:schemeClr val="tx1"/>
                </a:solidFill>
                <a:ea typeface="Calibri"/>
                <a:cs typeface="Calibri"/>
              </a:rPr>
              <a:t>https://harmreduction.org/take-action/start-a-harm-reduction-program/ </a:t>
            </a:r>
          </a:p>
          <a:p>
            <a:pPr>
              <a:buNone/>
            </a:pPr>
            <a:r>
              <a:rPr lang="en-US" sz="1800" dirty="0">
                <a:solidFill>
                  <a:schemeClr val="tx1">
                    <a:lumMod val="95000"/>
                    <a:lumOff val="5000"/>
                  </a:schemeClr>
                </a:solidFill>
                <a:ea typeface="+mn-lt"/>
                <a:cs typeface="+mn-lt"/>
              </a:rPr>
              <a:t>Park JN, </a:t>
            </a:r>
            <a:r>
              <a:rPr lang="en-US" sz="1800" dirty="0" err="1">
                <a:solidFill>
                  <a:schemeClr val="tx1">
                    <a:lumMod val="95000"/>
                    <a:lumOff val="5000"/>
                  </a:schemeClr>
                </a:solidFill>
                <a:ea typeface="+mn-lt"/>
                <a:cs typeface="+mn-lt"/>
              </a:rPr>
              <a:t>Owczarzak</a:t>
            </a:r>
            <a:r>
              <a:rPr lang="en-US" sz="1800" dirty="0">
                <a:solidFill>
                  <a:schemeClr val="tx1">
                    <a:lumMod val="95000"/>
                    <a:lumOff val="5000"/>
                  </a:schemeClr>
                </a:solidFill>
                <a:ea typeface="+mn-lt"/>
                <a:cs typeface="+mn-lt"/>
              </a:rPr>
              <a:t> J, Urquhart G, Morris M, Weicker NP, Rouhani S, Sherman SG. HIV Risk Among Urban and Suburban People Who Inject Drugs: Elevated Risk Among Fentanyl and Cocaine Injectors in Maryland. AIDS </a:t>
            </a:r>
            <a:r>
              <a:rPr lang="en-US" sz="1800" dirty="0" err="1">
                <a:solidFill>
                  <a:schemeClr val="tx1">
                    <a:lumMod val="95000"/>
                    <a:lumOff val="5000"/>
                  </a:schemeClr>
                </a:solidFill>
                <a:ea typeface="+mn-lt"/>
                <a:cs typeface="+mn-lt"/>
              </a:rPr>
              <a:t>Behav</a:t>
            </a:r>
            <a:r>
              <a:rPr lang="en-US" sz="1800" dirty="0">
                <a:solidFill>
                  <a:schemeClr val="tx1">
                    <a:lumMod val="95000"/>
                    <a:lumOff val="5000"/>
                  </a:schemeClr>
                </a:solidFill>
                <a:ea typeface="+mn-lt"/>
                <a:cs typeface="+mn-lt"/>
              </a:rPr>
              <a:t>. 2022 Jan;26(1):277-283. </a:t>
            </a:r>
            <a:r>
              <a:rPr lang="en-US" sz="1800" dirty="0" err="1">
                <a:solidFill>
                  <a:schemeClr val="tx1">
                    <a:lumMod val="95000"/>
                    <a:lumOff val="5000"/>
                  </a:schemeClr>
                </a:solidFill>
                <a:ea typeface="+mn-lt"/>
                <a:cs typeface="+mn-lt"/>
              </a:rPr>
              <a:t>doi</a:t>
            </a:r>
            <a:r>
              <a:rPr lang="en-US" sz="1800" dirty="0">
                <a:solidFill>
                  <a:schemeClr val="tx1">
                    <a:lumMod val="95000"/>
                    <a:lumOff val="5000"/>
                  </a:schemeClr>
                </a:solidFill>
                <a:ea typeface="+mn-lt"/>
                <a:cs typeface="+mn-lt"/>
              </a:rPr>
              <a:t>: 10.1007/s10461-021-03381-y. </a:t>
            </a:r>
            <a:r>
              <a:rPr lang="en-US" sz="1800" dirty="0" err="1">
                <a:solidFill>
                  <a:schemeClr val="tx1">
                    <a:lumMod val="95000"/>
                    <a:lumOff val="5000"/>
                  </a:schemeClr>
                </a:solidFill>
                <a:ea typeface="+mn-lt"/>
                <a:cs typeface="+mn-lt"/>
              </a:rPr>
              <a:t>Epub</a:t>
            </a:r>
            <a:r>
              <a:rPr lang="en-US" sz="1800" dirty="0">
                <a:solidFill>
                  <a:schemeClr val="tx1">
                    <a:lumMod val="95000"/>
                    <a:lumOff val="5000"/>
                  </a:schemeClr>
                </a:solidFill>
                <a:ea typeface="+mn-lt"/>
                <a:cs typeface="+mn-lt"/>
              </a:rPr>
              <a:t> 2021 Jul 21. PMID: 34287755; PMCID: PMC8294217</a:t>
            </a:r>
          </a:p>
          <a:p>
            <a:pPr>
              <a:buNone/>
            </a:pPr>
            <a:endParaRPr lang="en-US" sz="1800" dirty="0">
              <a:solidFill>
                <a:schemeClr val="tx1">
                  <a:lumMod val="95000"/>
                  <a:lumOff val="5000"/>
                </a:schemeClr>
              </a:solidFill>
              <a:cs typeface="Calibri"/>
            </a:endParaRPr>
          </a:p>
        </p:txBody>
      </p:sp>
    </p:spTree>
    <p:extLst>
      <p:ext uri="{BB962C8B-B14F-4D97-AF65-F5344CB8AC3E}">
        <p14:creationId xmlns:p14="http://schemas.microsoft.com/office/powerpoint/2010/main" val="87924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Introductions</a:t>
            </a:r>
          </a:p>
        </p:txBody>
      </p:sp>
      <p:sp>
        <p:nvSpPr>
          <p:cNvPr id="2" name="TextBox 1">
            <a:extLst>
              <a:ext uri="{FF2B5EF4-FFF2-40B4-BE49-F238E27FC236}">
                <a16:creationId xmlns:a16="http://schemas.microsoft.com/office/drawing/2014/main" id="{358BA338-4AF9-DE25-AFA7-D248AAEF7B1E}"/>
              </a:ext>
            </a:extLst>
          </p:cNvPr>
          <p:cNvSpPr txBox="1"/>
          <p:nvPr/>
        </p:nvSpPr>
        <p:spPr>
          <a:xfrm>
            <a:off x="872197" y="1265850"/>
            <a:ext cx="7821637" cy="2805063"/>
          </a:xfrm>
          <a:prstGeom prst="rect">
            <a:avLst/>
          </a:prstGeom>
          <a:noFill/>
        </p:spPr>
        <p:txBody>
          <a:bodyPr wrap="square" rtlCol="0">
            <a:spAutoFit/>
          </a:bodyPr>
          <a:lstStyle/>
          <a:p>
            <a:pPr>
              <a:lnSpc>
                <a:spcPct val="150000"/>
              </a:lnSpc>
            </a:pPr>
            <a:r>
              <a:rPr lang="en-US" sz="2400" dirty="0"/>
              <a:t>Tyler Gray</a:t>
            </a:r>
          </a:p>
          <a:p>
            <a:pPr>
              <a:lnSpc>
                <a:spcPct val="150000"/>
              </a:lnSpc>
            </a:pPr>
            <a:r>
              <a:rPr lang="en-US" sz="2400" dirty="0"/>
              <a:t>John Lane</a:t>
            </a:r>
          </a:p>
          <a:p>
            <a:pPr>
              <a:lnSpc>
                <a:spcPct val="150000"/>
              </a:lnSpc>
            </a:pPr>
            <a:r>
              <a:rPr lang="en-US" sz="2400" dirty="0"/>
              <a:t>Justine Wright</a:t>
            </a:r>
          </a:p>
          <a:p>
            <a:pPr>
              <a:lnSpc>
                <a:spcPct val="150000"/>
              </a:lnSpc>
            </a:pPr>
            <a:r>
              <a:rPr lang="en-US" sz="2400" dirty="0"/>
              <a:t>Pam Ford</a:t>
            </a:r>
          </a:p>
          <a:p>
            <a:pPr>
              <a:lnSpc>
                <a:spcPct val="150000"/>
              </a:lnSpc>
            </a:pPr>
            <a:r>
              <a:rPr lang="en-US" sz="2400" dirty="0"/>
              <a:t>Katharine Billipp</a:t>
            </a:r>
          </a:p>
        </p:txBody>
      </p:sp>
    </p:spTree>
    <p:extLst>
      <p:ext uri="{BB962C8B-B14F-4D97-AF65-F5344CB8AC3E}">
        <p14:creationId xmlns:p14="http://schemas.microsoft.com/office/powerpoint/2010/main" val="346950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t>Agenda</a:t>
            </a:r>
          </a:p>
        </p:txBody>
      </p:sp>
      <p:sp>
        <p:nvSpPr>
          <p:cNvPr id="6" name="Text Placeholder 5"/>
          <p:cNvSpPr>
            <a:spLocks noGrp="1"/>
          </p:cNvSpPr>
          <p:nvPr>
            <p:ph type="body" sz="quarter" idx="14"/>
          </p:nvPr>
        </p:nvSpPr>
        <p:spPr/>
        <p:txBody>
          <a:bodyPr/>
          <a:lstStyle/>
          <a:p>
            <a:r>
              <a:rPr lang="en-US" dirty="0">
                <a:solidFill>
                  <a:schemeClr val="tx1"/>
                </a:solidFill>
              </a:rPr>
              <a:t>Who we are and what we do</a:t>
            </a:r>
          </a:p>
          <a:p>
            <a:r>
              <a:rPr lang="en-US" dirty="0">
                <a:solidFill>
                  <a:schemeClr val="tx1"/>
                </a:solidFill>
              </a:rPr>
              <a:t>Why did we feel SSP was needed on mobile</a:t>
            </a:r>
          </a:p>
          <a:p>
            <a:r>
              <a:rPr lang="en-US" dirty="0">
                <a:solidFill>
                  <a:schemeClr val="tx1"/>
                </a:solidFill>
              </a:rPr>
              <a:t>Approval of SSP at Healthcare for the homeless</a:t>
            </a:r>
          </a:p>
          <a:p>
            <a:r>
              <a:rPr lang="en-US" dirty="0">
                <a:solidFill>
                  <a:schemeClr val="tx1"/>
                </a:solidFill>
              </a:rPr>
              <a:t>How we deliver SSP as part of medical care on mobile</a:t>
            </a:r>
          </a:p>
          <a:p>
            <a:r>
              <a:rPr lang="en-US" dirty="0">
                <a:solidFill>
                  <a:schemeClr val="tx1"/>
                </a:solidFill>
              </a:rPr>
              <a:t>Looking to the future</a:t>
            </a:r>
          </a:p>
          <a:p>
            <a:endParaRPr lang="en-US" dirty="0">
              <a:solidFill>
                <a:schemeClr val="tx1"/>
              </a:solidFill>
            </a:endParaRPr>
          </a:p>
        </p:txBody>
      </p:sp>
    </p:spTree>
    <p:extLst>
      <p:ext uri="{BB962C8B-B14F-4D97-AF65-F5344CB8AC3E}">
        <p14:creationId xmlns:p14="http://schemas.microsoft.com/office/powerpoint/2010/main" val="2646531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10D168-A32E-6394-E1BC-6F74760A9197}"/>
              </a:ext>
            </a:extLst>
          </p:cNvPr>
          <p:cNvSpPr>
            <a:spLocks noGrp="1"/>
          </p:cNvSpPr>
          <p:nvPr>
            <p:ph type="body" sz="quarter" idx="13"/>
          </p:nvPr>
        </p:nvSpPr>
        <p:spPr/>
        <p:txBody>
          <a:bodyPr/>
          <a:lstStyle/>
          <a:p>
            <a:r>
              <a:rPr lang="en-US"/>
              <a:t>Healthcare for the Homeless</a:t>
            </a:r>
          </a:p>
        </p:txBody>
      </p:sp>
      <p:sp>
        <p:nvSpPr>
          <p:cNvPr id="3" name="Text Placeholder 2">
            <a:extLst>
              <a:ext uri="{FF2B5EF4-FFF2-40B4-BE49-F238E27FC236}">
                <a16:creationId xmlns:a16="http://schemas.microsoft.com/office/drawing/2014/main" id="{D4E9AFE2-EC80-BD6B-F962-E3D9353CA83C}"/>
              </a:ext>
            </a:extLst>
          </p:cNvPr>
          <p:cNvSpPr>
            <a:spLocks noGrp="1"/>
          </p:cNvSpPr>
          <p:nvPr>
            <p:ph type="body" sz="quarter" idx="14"/>
          </p:nvPr>
        </p:nvSpPr>
        <p:spPr>
          <a:xfrm>
            <a:off x="808555" y="1140453"/>
            <a:ext cx="10340975" cy="3728304"/>
          </a:xfrm>
        </p:spPr>
        <p:txBody>
          <a:bodyPr lIns="91440" tIns="45720" rIns="91440" bIns="45720" anchor="t"/>
          <a:lstStyle/>
          <a:p>
            <a:pPr marL="0" indent="0">
              <a:buNone/>
            </a:pPr>
            <a:r>
              <a:rPr lang="en-US" dirty="0"/>
              <a:t>We work to end homelessness though racially equitable health care, housing and advocacy in partnership with those of us who have experienced it.</a:t>
            </a:r>
          </a:p>
          <a:p>
            <a:pPr marL="0" indent="0">
              <a:buNone/>
            </a:pPr>
            <a:r>
              <a:rPr lang="en-US" dirty="0"/>
              <a:t>We operate:</a:t>
            </a:r>
            <a:endParaRPr lang="en-US" dirty="0">
              <a:ea typeface="Calibri"/>
              <a:cs typeface="Calibri"/>
            </a:endParaRPr>
          </a:p>
          <a:p>
            <a:pPr marL="342900" indent="-342900">
              <a:buFont typeface="Arial" panose="020B0604020202020204" pitchFamily="34" charset="0"/>
              <a:buChar char="•"/>
            </a:pPr>
            <a:r>
              <a:rPr lang="en-US" dirty="0"/>
              <a:t>3 fixed site multidisciplinary clinics</a:t>
            </a:r>
            <a:endParaRPr lang="en-US" dirty="0">
              <a:ea typeface="Calibri"/>
              <a:cs typeface="Calibri"/>
            </a:endParaRPr>
          </a:p>
          <a:p>
            <a:pPr marL="342900" indent="-342900">
              <a:buFont typeface="Arial" panose="020B0604020202020204" pitchFamily="34" charset="0"/>
              <a:buChar char="•"/>
            </a:pPr>
            <a:r>
              <a:rPr lang="en-US" dirty="0"/>
              <a:t>A medical respite program at an emergency shelter</a:t>
            </a:r>
            <a:endParaRPr lang="en-US" dirty="0">
              <a:ea typeface="Calibri"/>
              <a:cs typeface="Calibri"/>
            </a:endParaRPr>
          </a:p>
          <a:p>
            <a:pPr marL="342900" indent="-342900">
              <a:buFont typeface="Arial" panose="020B0604020202020204" pitchFamily="34" charset="0"/>
              <a:buChar char="•"/>
            </a:pPr>
            <a:r>
              <a:rPr lang="en-US" dirty="0"/>
              <a:t>A freestanding dental clinic</a:t>
            </a:r>
            <a:endParaRPr lang="en-US" dirty="0">
              <a:ea typeface="Calibri"/>
              <a:cs typeface="Calibri"/>
            </a:endParaRPr>
          </a:p>
          <a:p>
            <a:pPr marL="342900" indent="-342900">
              <a:buFont typeface="Arial" panose="020B0604020202020204" pitchFamily="34" charset="0"/>
              <a:buChar char="•"/>
            </a:pPr>
            <a:r>
              <a:rPr lang="en-US" dirty="0"/>
              <a:t>A mobile clinic</a:t>
            </a:r>
            <a:endParaRPr lang="en-US" dirty="0">
              <a:ea typeface="Calibri"/>
              <a:cs typeface="Calibri"/>
            </a:endParaRPr>
          </a:p>
        </p:txBody>
      </p:sp>
      <p:pic>
        <p:nvPicPr>
          <p:cNvPr id="1026" name="Picture 2">
            <a:extLst>
              <a:ext uri="{FF2B5EF4-FFF2-40B4-BE49-F238E27FC236}">
                <a16:creationId xmlns:a16="http://schemas.microsoft.com/office/drawing/2014/main" id="{F6D45EFD-03D2-6A59-8721-4DDDE176C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9526" y="1373554"/>
            <a:ext cx="2663074" cy="372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37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1A383DB-41CC-2011-DE40-ABF9EF051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99" y="0"/>
            <a:ext cx="10287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7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 office&#10;&#10;Description automatically generated">
            <a:extLst>
              <a:ext uri="{FF2B5EF4-FFF2-40B4-BE49-F238E27FC236}">
                <a16:creationId xmlns:a16="http://schemas.microsoft.com/office/drawing/2014/main" id="{F4EF9654-9E9D-868E-96D7-9A187D04F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6011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urniture&#10;&#10;Description automatically generated">
            <a:extLst>
              <a:ext uri="{FF2B5EF4-FFF2-40B4-BE49-F238E27FC236}">
                <a16:creationId xmlns:a16="http://schemas.microsoft.com/office/drawing/2014/main" id="{8361A381-323D-C1E1-A69C-A4B0D5630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598" y="0"/>
            <a:ext cx="9144000" cy="6858000"/>
          </a:xfrm>
          <a:prstGeom prst="rect">
            <a:avLst/>
          </a:prstGeom>
        </p:spPr>
      </p:pic>
    </p:spTree>
    <p:extLst>
      <p:ext uri="{BB962C8B-B14F-4D97-AF65-F5344CB8AC3E}">
        <p14:creationId xmlns:p14="http://schemas.microsoft.com/office/powerpoint/2010/main" val="2454250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room&#10;&#10;Description automatically generated">
            <a:extLst>
              <a:ext uri="{FF2B5EF4-FFF2-40B4-BE49-F238E27FC236}">
                <a16:creationId xmlns:a16="http://schemas.microsoft.com/office/drawing/2014/main" id="{9092DC0B-111F-3ACD-A4BB-1198F6320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411" y="0"/>
            <a:ext cx="9144000" cy="6858000"/>
          </a:xfrm>
          <a:prstGeom prst="rect">
            <a:avLst/>
          </a:prstGeom>
        </p:spPr>
      </p:pic>
    </p:spTree>
    <p:extLst>
      <p:ext uri="{BB962C8B-B14F-4D97-AF65-F5344CB8AC3E}">
        <p14:creationId xmlns:p14="http://schemas.microsoft.com/office/powerpoint/2010/main" val="3776869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71119" y="910150"/>
            <a:ext cx="10174520" cy="3278455"/>
          </a:xfrm>
        </p:spPr>
        <p:txBody>
          <a:bodyPr/>
          <a:lstStyle/>
          <a:p>
            <a:pPr lvl="0">
              <a:buFont typeface="Arial" panose="020B0604020202020204" pitchFamily="34" charset="0"/>
              <a:buChar char="•"/>
            </a:pPr>
            <a:r>
              <a:rPr lang="en-US" sz="2100" dirty="0">
                <a:solidFill>
                  <a:schemeClr val="tx1"/>
                </a:solidFill>
              </a:rPr>
              <a:t>Encampments</a:t>
            </a:r>
          </a:p>
          <a:p>
            <a:pPr lvl="0">
              <a:buFont typeface="Arial" panose="020B0604020202020204" pitchFamily="34" charset="0"/>
              <a:buChar char="•"/>
            </a:pPr>
            <a:r>
              <a:rPr lang="en-US" sz="2100" dirty="0">
                <a:solidFill>
                  <a:schemeClr val="tx1"/>
                </a:solidFill>
              </a:rPr>
              <a:t>Shelters</a:t>
            </a:r>
          </a:p>
          <a:p>
            <a:pPr lvl="0">
              <a:buFont typeface="Arial" panose="020B0604020202020204" pitchFamily="34" charset="0"/>
              <a:buChar char="•"/>
            </a:pPr>
            <a:r>
              <a:rPr lang="en-US" sz="2100" dirty="0">
                <a:solidFill>
                  <a:schemeClr val="tx1"/>
                </a:solidFill>
              </a:rPr>
              <a:t>Feeding programs</a:t>
            </a:r>
          </a:p>
          <a:p>
            <a:pPr lvl="0">
              <a:buFont typeface="Arial" panose="020B0604020202020204" pitchFamily="34" charset="0"/>
              <a:buChar char="•"/>
            </a:pPr>
            <a:r>
              <a:rPr lang="en-US" sz="2100" dirty="0">
                <a:solidFill>
                  <a:schemeClr val="tx1"/>
                </a:solidFill>
              </a:rPr>
              <a:t>Community Centers </a:t>
            </a:r>
          </a:p>
          <a:p>
            <a:pPr lvl="0">
              <a:buFont typeface="Arial" panose="020B0604020202020204" pitchFamily="34" charset="0"/>
              <a:buChar char="•"/>
            </a:pPr>
            <a:r>
              <a:rPr lang="en-US" sz="2100" dirty="0">
                <a:solidFill>
                  <a:schemeClr val="tx1"/>
                </a:solidFill>
              </a:rPr>
              <a:t>Health fairs</a:t>
            </a:r>
          </a:p>
          <a:p>
            <a:pPr lvl="0">
              <a:buFont typeface="Arial" panose="020B0604020202020204" pitchFamily="34" charset="0"/>
              <a:buChar char="•"/>
            </a:pPr>
            <a:r>
              <a:rPr lang="en-US" sz="2100" dirty="0">
                <a:solidFill>
                  <a:schemeClr val="tx1"/>
                </a:solidFill>
              </a:rPr>
              <a:t>Main thoroughfares</a:t>
            </a:r>
          </a:p>
          <a:p>
            <a:endParaRPr lang="en-US" dirty="0">
              <a:solidFill>
                <a:schemeClr val="tx1"/>
              </a:solidFill>
            </a:endParaRPr>
          </a:p>
        </p:txBody>
      </p:sp>
      <p:sp>
        <p:nvSpPr>
          <p:cNvPr id="2" name="Slide Number Placeholder 16">
            <a:extLst>
              <a:ext uri="{FF2B5EF4-FFF2-40B4-BE49-F238E27FC236}">
                <a16:creationId xmlns:a16="http://schemas.microsoft.com/office/drawing/2014/main" id="{8DFD3D3D-BBDD-DB7A-BA62-0F348B17856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4DF90A-4512-094E-80E7-1219F5F3CCBA}" type="slidenum">
              <a:rPr lang="en-US" smtClean="0"/>
              <a:pPr/>
              <a:t>9</a:t>
            </a:fld>
            <a:endParaRPr lang="en-US"/>
          </a:p>
        </p:txBody>
      </p:sp>
      <p:pic>
        <p:nvPicPr>
          <p:cNvPr id="3" name="Picture 2">
            <a:extLst>
              <a:ext uri="{FF2B5EF4-FFF2-40B4-BE49-F238E27FC236}">
                <a16:creationId xmlns:a16="http://schemas.microsoft.com/office/drawing/2014/main" id="{EBFDDBA0-AE78-5159-085B-57FCF64495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3569" y="956657"/>
            <a:ext cx="3444215" cy="2391480"/>
          </a:xfrm>
          <a:prstGeom prst="rect">
            <a:avLst/>
          </a:prstGeom>
        </p:spPr>
      </p:pic>
      <p:pic>
        <p:nvPicPr>
          <p:cNvPr id="6" name="Picture 5">
            <a:extLst>
              <a:ext uri="{FF2B5EF4-FFF2-40B4-BE49-F238E27FC236}">
                <a16:creationId xmlns:a16="http://schemas.microsoft.com/office/drawing/2014/main" id="{73CFAF98-B73B-D7BB-3DA0-807A80EBB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569" y="3348137"/>
            <a:ext cx="3444215" cy="3190775"/>
          </a:xfrm>
          <a:prstGeom prst="rect">
            <a:avLst/>
          </a:prstGeom>
        </p:spPr>
      </p:pic>
      <p:pic>
        <p:nvPicPr>
          <p:cNvPr id="7" name="Picture 6">
            <a:extLst>
              <a:ext uri="{FF2B5EF4-FFF2-40B4-BE49-F238E27FC236}">
                <a16:creationId xmlns:a16="http://schemas.microsoft.com/office/drawing/2014/main" id="{C301EE17-1F07-1CC1-4EF3-EB307AB56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964" y="964723"/>
            <a:ext cx="3965605" cy="5582255"/>
          </a:xfrm>
          <a:prstGeom prst="rect">
            <a:avLst/>
          </a:prstGeom>
        </p:spPr>
      </p:pic>
      <p:pic>
        <p:nvPicPr>
          <p:cNvPr id="8" name="Picture 7">
            <a:extLst>
              <a:ext uri="{FF2B5EF4-FFF2-40B4-BE49-F238E27FC236}">
                <a16:creationId xmlns:a16="http://schemas.microsoft.com/office/drawing/2014/main" id="{747B0BC0-D1C7-E87C-347C-2F209BCF6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020" y="3689615"/>
            <a:ext cx="2905837" cy="2856418"/>
          </a:xfrm>
          <a:prstGeom prst="rect">
            <a:avLst/>
          </a:prstGeom>
        </p:spPr>
      </p:pic>
      <p:sp>
        <p:nvSpPr>
          <p:cNvPr id="9" name="Text Placeholder 3">
            <a:extLst>
              <a:ext uri="{FF2B5EF4-FFF2-40B4-BE49-F238E27FC236}">
                <a16:creationId xmlns:a16="http://schemas.microsoft.com/office/drawing/2014/main" id="{663101A4-4E66-AB0C-5CBA-55E524E4615A}"/>
              </a:ext>
            </a:extLst>
          </p:cNvPr>
          <p:cNvSpPr>
            <a:spLocks noGrp="1"/>
          </p:cNvSpPr>
          <p:nvPr>
            <p:ph type="body" sz="quarter" idx="13"/>
          </p:nvPr>
        </p:nvSpPr>
        <p:spPr>
          <a:xfrm>
            <a:off x="673412" y="266704"/>
            <a:ext cx="10340975" cy="685800"/>
          </a:xfrm>
        </p:spPr>
        <p:txBody>
          <a:bodyPr lIns="91440" tIns="45720" rIns="91440" bIns="45720" anchor="t"/>
          <a:lstStyle/>
          <a:p>
            <a:r>
              <a:rPr lang="en-US">
                <a:latin typeface="Century Gothic"/>
              </a:rPr>
              <a:t>Service delivery locations</a:t>
            </a:r>
            <a:endParaRPr lang="en-US" sz="3200" b="1">
              <a:latin typeface="Century Gothic"/>
            </a:endParaRPr>
          </a:p>
          <a:p>
            <a:endParaRPr lang="en-US"/>
          </a:p>
        </p:txBody>
      </p:sp>
    </p:spTree>
    <p:extLst>
      <p:ext uri="{BB962C8B-B14F-4D97-AF65-F5344CB8AC3E}">
        <p14:creationId xmlns:p14="http://schemas.microsoft.com/office/powerpoint/2010/main" val="2099417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2607F1737AEE49838B5BB167398AA7" ma:contentTypeVersion="8" ma:contentTypeDescription="Create a new document." ma:contentTypeScope="" ma:versionID="d8090c35d87f653c2489058b60b10240">
  <xsd:schema xmlns:xsd="http://www.w3.org/2001/XMLSchema" xmlns:xs="http://www.w3.org/2001/XMLSchema" xmlns:p="http://schemas.microsoft.com/office/2006/metadata/properties" xmlns:ns3="a3b7f73a-a6be-4533-b1d9-bb98948a8460" xmlns:ns4="abe728fe-03d8-4dd4-be3c-fea85bcc670e" targetNamespace="http://schemas.microsoft.com/office/2006/metadata/properties" ma:root="true" ma:fieldsID="5456b1a27f2bf6a4187676f8f922c3fb" ns3:_="" ns4:_="">
    <xsd:import namespace="a3b7f73a-a6be-4533-b1d9-bb98948a8460"/>
    <xsd:import namespace="abe728fe-03d8-4dd4-be3c-fea85bcc670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7f73a-a6be-4533-b1d9-bb98948a84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e728fe-03d8-4dd4-be3c-fea85bcc67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3b7f73a-a6be-4533-b1d9-bb98948a8460" xsi:nil="true"/>
  </documentManagement>
</p:properties>
</file>

<file path=customXml/itemProps1.xml><?xml version="1.0" encoding="utf-8"?>
<ds:datastoreItem xmlns:ds="http://schemas.openxmlformats.org/officeDocument/2006/customXml" ds:itemID="{3ECECBD0-A6A5-43CF-880D-2CF6E3BB0DA1}">
  <ds:schemaRefs>
    <ds:schemaRef ds:uri="http://schemas.microsoft.com/sharepoint/v3/contenttype/forms"/>
  </ds:schemaRefs>
</ds:datastoreItem>
</file>

<file path=customXml/itemProps2.xml><?xml version="1.0" encoding="utf-8"?>
<ds:datastoreItem xmlns:ds="http://schemas.openxmlformats.org/officeDocument/2006/customXml" ds:itemID="{0D8E1FB4-7142-426C-9AA9-71190526A421}">
  <ds:schemaRefs>
    <ds:schemaRef ds:uri="a3b7f73a-a6be-4533-b1d9-bb98948a8460"/>
    <ds:schemaRef ds:uri="abe728fe-03d8-4dd4-be3c-fea85bcc67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9C95E5-D121-44A6-B7BD-F13F97BE200B}">
  <ds:schemaRefs>
    <ds:schemaRef ds:uri="http://schemas.openxmlformats.org/package/2006/metadata/core-properties"/>
    <ds:schemaRef ds:uri="a3b7f73a-a6be-4533-b1d9-bb98948a8460"/>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abe728fe-03d8-4dd4-be3c-fea85bcc670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13235</TotalTime>
  <Words>1566</Words>
  <Application>Microsoft Office PowerPoint</Application>
  <PresentationFormat>Widescreen</PresentationFormat>
  <Paragraphs>116</Paragraphs>
  <Slides>17</Slides>
  <Notes>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17</vt:i4>
      </vt:variant>
    </vt:vector>
  </HeadingPairs>
  <TitlesOfParts>
    <vt:vector size="27" baseType="lpstr">
      <vt:lpstr>Arial</vt:lpstr>
      <vt:lpstr>Arial,Sans-Serif</vt:lpstr>
      <vt:lpstr>Calibri</vt:lpstr>
      <vt:lpstr>Calibri Light</vt:lpstr>
      <vt:lpstr>Century Gothic</vt:lpstr>
      <vt:lpstr>Office Theme</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Gabrielle Thacker</dc:creator>
  <cp:lastModifiedBy>Tyler Gray</cp:lastModifiedBy>
  <cp:revision>18</cp:revision>
  <dcterms:created xsi:type="dcterms:W3CDTF">2020-06-30T20:49:51Z</dcterms:created>
  <dcterms:modified xsi:type="dcterms:W3CDTF">2023-05-16T01:42:02Z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0x010100342607F1737AEE49838B5BB167398AA7</vt:lpwstr>
  </property>
</Properties>
</file>