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301" r:id="rId2"/>
    <p:sldId id="304" r:id="rId3"/>
    <p:sldId id="1963" r:id="rId4"/>
    <p:sldId id="1962" r:id="rId5"/>
    <p:sldId id="1917" r:id="rId6"/>
    <p:sldId id="1893" r:id="rId7"/>
    <p:sldId id="1921" r:id="rId8"/>
    <p:sldId id="1948" r:id="rId9"/>
    <p:sldId id="397" r:id="rId10"/>
    <p:sldId id="1949" r:id="rId11"/>
    <p:sldId id="1957" r:id="rId12"/>
    <p:sldId id="1961" r:id="rId13"/>
    <p:sldId id="303" r:id="rId14"/>
    <p:sldId id="1964" r:id="rId15"/>
    <p:sldId id="1971" r:id="rId16"/>
    <p:sldId id="300" r:id="rId17"/>
    <p:sldId id="1967" r:id="rId18"/>
    <p:sldId id="1969" r:id="rId19"/>
    <p:sldId id="1965" r:id="rId20"/>
    <p:sldId id="1966" r:id="rId21"/>
    <p:sldId id="1918" r:id="rId22"/>
    <p:sldId id="1972" r:id="rId23"/>
    <p:sldId id="1946" r:id="rId24"/>
    <p:sldId id="297" r:id="rId25"/>
    <p:sldId id="1956" r:id="rId26"/>
    <p:sldId id="1970" r:id="rId27"/>
    <p:sldId id="1959" r:id="rId28"/>
    <p:sldId id="1951" r:id="rId29"/>
    <p:sldId id="1976" r:id="rId30"/>
    <p:sldId id="1973" r:id="rId31"/>
    <p:sldId id="1974" r:id="rId32"/>
    <p:sldId id="306" r:id="rId33"/>
    <p:sldId id="307" r:id="rId34"/>
    <p:sldId id="305" r:id="rId35"/>
    <p:sldId id="1975" r:id="rId36"/>
    <p:sldId id="308" r:id="rId37"/>
    <p:sldId id="309" r:id="rId38"/>
    <p:sldId id="1953" r:id="rId39"/>
    <p:sldId id="1040" r:id="rId40"/>
    <p:sldId id="1954" r:id="rId41"/>
    <p:sldId id="258" r:id="rId42"/>
    <p:sldId id="1071" r:id="rId43"/>
    <p:sldId id="1944" r:id="rId44"/>
    <p:sldId id="294" r:id="rId45"/>
    <p:sldId id="1943" r:id="rId46"/>
    <p:sldId id="1945" r:id="rId47"/>
    <p:sldId id="195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B075E-7EC2-7954-0F6E-740BA2B234D0}" name="Kevonya Elzia" initials="KE" userId="S::kelzia@nhchc.org::167a482c-6d7e-4baf-a887-478ae72504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594B"/>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47CC0-47EF-614F-BC7B-695A2069D2B1}" v="334" dt="2023-05-18T02:10:23.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8"/>
    <p:restoredTop sz="74388"/>
  </p:normalViewPr>
  <p:slideViewPr>
    <p:cSldViewPr snapToGrid="0" snapToObjects="1">
      <p:cViewPr varScale="1">
        <p:scale>
          <a:sx n="82" d="100"/>
          <a:sy n="82" d="100"/>
        </p:scale>
        <p:origin x="1208"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50F09-DCD7-4CD3-BBA1-4C8973958093}" type="doc">
      <dgm:prSet loTypeId="urn:microsoft.com/office/officeart/2005/8/layout/radial1" loCatId="relationship" qsTypeId="urn:microsoft.com/office/officeart/2005/8/quickstyle/3d4" qsCatId="3D" csTypeId="urn:microsoft.com/office/officeart/2005/8/colors/colorful5" csCatId="colorful" phldr="1"/>
      <dgm:spPr/>
      <dgm:t>
        <a:bodyPr/>
        <a:lstStyle/>
        <a:p>
          <a:endParaRPr lang="en-US"/>
        </a:p>
      </dgm:t>
    </dgm:pt>
    <dgm:pt modelId="{2A641CE5-AEA1-4743-930C-603E27250802}">
      <dgm:prSet/>
      <dgm:spPr/>
      <dgm:t>
        <a:bodyPr/>
        <a:lstStyle/>
        <a:p>
          <a:r>
            <a:rPr lang="en-US" b="1" dirty="0">
              <a:solidFill>
                <a:schemeClr val="tx1"/>
              </a:solidFill>
            </a:rPr>
            <a:t>Scientific Racism </a:t>
          </a:r>
        </a:p>
      </dgm:t>
    </dgm:pt>
    <dgm:pt modelId="{D4C88B16-8749-4737-A817-4A6B471F5057}" type="parTrans" cxnId="{72D2EC9B-1D9A-4E13-BFB8-0AB3892C8C61}">
      <dgm:prSet/>
      <dgm:spPr/>
      <dgm:t>
        <a:bodyPr/>
        <a:lstStyle/>
        <a:p>
          <a:endParaRPr lang="en-US">
            <a:solidFill>
              <a:schemeClr val="tx1"/>
            </a:solidFill>
          </a:endParaRPr>
        </a:p>
      </dgm:t>
    </dgm:pt>
    <dgm:pt modelId="{A28CE8E6-E18A-4359-B276-12935FA724EA}" type="sibTrans" cxnId="{72D2EC9B-1D9A-4E13-BFB8-0AB3892C8C61}">
      <dgm:prSet/>
      <dgm:spPr/>
      <dgm:t>
        <a:bodyPr/>
        <a:lstStyle/>
        <a:p>
          <a:endParaRPr lang="en-US">
            <a:solidFill>
              <a:schemeClr val="tx1"/>
            </a:solidFill>
          </a:endParaRPr>
        </a:p>
      </dgm:t>
    </dgm:pt>
    <dgm:pt modelId="{F2DA7E8D-7D4A-40D7-9A1B-F403635B7414}">
      <dgm:prSet/>
      <dgm:spPr/>
      <dgm:t>
        <a:bodyPr/>
        <a:lstStyle/>
        <a:p>
          <a:r>
            <a:rPr lang="en-US" b="1" dirty="0">
              <a:solidFill>
                <a:schemeClr val="tx1"/>
              </a:solidFill>
            </a:rPr>
            <a:t>Genocide Slavery</a:t>
          </a:r>
        </a:p>
      </dgm:t>
    </dgm:pt>
    <dgm:pt modelId="{2DBD8651-5589-495D-8EF2-B86171C689ED}" type="parTrans" cxnId="{6E9AC342-859F-4B75-8B99-1BB2E4E6D273}">
      <dgm:prSet/>
      <dgm:spPr/>
      <dgm:t>
        <a:bodyPr/>
        <a:lstStyle/>
        <a:p>
          <a:endParaRPr lang="en-US">
            <a:solidFill>
              <a:schemeClr val="tx1"/>
            </a:solidFill>
          </a:endParaRPr>
        </a:p>
      </dgm:t>
    </dgm:pt>
    <dgm:pt modelId="{4E6D2160-BA93-406D-A207-FF5C696A74C5}" type="sibTrans" cxnId="{6E9AC342-859F-4B75-8B99-1BB2E4E6D273}">
      <dgm:prSet/>
      <dgm:spPr/>
      <dgm:t>
        <a:bodyPr/>
        <a:lstStyle/>
        <a:p>
          <a:endParaRPr lang="en-US">
            <a:solidFill>
              <a:schemeClr val="tx1"/>
            </a:solidFill>
          </a:endParaRPr>
        </a:p>
      </dgm:t>
    </dgm:pt>
    <dgm:pt modelId="{82F3799C-BF94-4487-B70C-B885D8A9ED1B}">
      <dgm:prSet/>
      <dgm:spPr/>
      <dgm:t>
        <a:bodyPr/>
        <a:lstStyle/>
        <a:p>
          <a:r>
            <a:rPr lang="en-US" dirty="0">
              <a:solidFill>
                <a:schemeClr val="tx1"/>
              </a:solidFill>
            </a:rPr>
            <a:t>Settler Colonialism</a:t>
          </a:r>
        </a:p>
      </dgm:t>
    </dgm:pt>
    <dgm:pt modelId="{ECDA6699-7779-4111-979C-F9FFACDFAE1D}" type="parTrans" cxnId="{76C258DA-A227-47CB-8BA9-EEEE7F28A0B1}">
      <dgm:prSet/>
      <dgm:spPr/>
      <dgm:t>
        <a:bodyPr/>
        <a:lstStyle/>
        <a:p>
          <a:endParaRPr lang="en-US">
            <a:solidFill>
              <a:schemeClr val="tx1"/>
            </a:solidFill>
          </a:endParaRPr>
        </a:p>
      </dgm:t>
    </dgm:pt>
    <dgm:pt modelId="{AC61E6C6-141D-4436-A063-2F93C56C63B7}" type="sibTrans" cxnId="{76C258DA-A227-47CB-8BA9-EEEE7F28A0B1}">
      <dgm:prSet/>
      <dgm:spPr/>
      <dgm:t>
        <a:bodyPr/>
        <a:lstStyle/>
        <a:p>
          <a:endParaRPr lang="en-US">
            <a:solidFill>
              <a:schemeClr val="tx1"/>
            </a:solidFill>
          </a:endParaRPr>
        </a:p>
      </dgm:t>
    </dgm:pt>
    <dgm:pt modelId="{E2310EC5-BC00-CA4D-A7BA-238FC8E810C7}">
      <dgm:prSet/>
      <dgm:spPr/>
      <dgm:t>
        <a:bodyPr/>
        <a:lstStyle/>
        <a:p>
          <a:r>
            <a:rPr lang="en-US" b="1" dirty="0">
              <a:solidFill>
                <a:schemeClr val="tx1"/>
              </a:solidFill>
            </a:rPr>
            <a:t>Sociocultural Discrimination</a:t>
          </a:r>
        </a:p>
      </dgm:t>
    </dgm:pt>
    <dgm:pt modelId="{76003516-020B-5C44-987E-C3A5A8793DD8}" type="parTrans" cxnId="{4CF1B9DB-14A7-F640-A849-B65C0A30AEFA}">
      <dgm:prSet/>
      <dgm:spPr/>
      <dgm:t>
        <a:bodyPr/>
        <a:lstStyle/>
        <a:p>
          <a:endParaRPr lang="en-US">
            <a:solidFill>
              <a:schemeClr val="tx1"/>
            </a:solidFill>
          </a:endParaRPr>
        </a:p>
      </dgm:t>
    </dgm:pt>
    <dgm:pt modelId="{380A233A-A662-554B-B270-43A61EBEDEBC}" type="sibTrans" cxnId="{4CF1B9DB-14A7-F640-A849-B65C0A30AEFA}">
      <dgm:prSet/>
      <dgm:spPr/>
      <dgm:t>
        <a:bodyPr/>
        <a:lstStyle/>
        <a:p>
          <a:endParaRPr lang="en-US">
            <a:solidFill>
              <a:schemeClr val="tx1"/>
            </a:solidFill>
          </a:endParaRPr>
        </a:p>
      </dgm:t>
    </dgm:pt>
    <dgm:pt modelId="{772EE406-9824-A54F-B39F-4BB8A45EA585}">
      <dgm:prSet/>
      <dgm:spPr/>
      <dgm:t>
        <a:bodyPr/>
        <a:lstStyle/>
        <a:p>
          <a:r>
            <a:rPr lang="en-US" b="1" dirty="0">
              <a:solidFill>
                <a:schemeClr val="tx1"/>
              </a:solidFill>
            </a:rPr>
            <a:t>Socioeconomic Oppression &amp; Discrimination</a:t>
          </a:r>
        </a:p>
      </dgm:t>
    </dgm:pt>
    <dgm:pt modelId="{ACDF2AA7-2999-0B46-901B-E9D43C67F674}" type="parTrans" cxnId="{F6BDF9F0-9FC3-BC42-AA34-58ED25CAF7B6}">
      <dgm:prSet/>
      <dgm:spPr/>
      <dgm:t>
        <a:bodyPr/>
        <a:lstStyle/>
        <a:p>
          <a:endParaRPr lang="en-US">
            <a:solidFill>
              <a:schemeClr val="tx1"/>
            </a:solidFill>
          </a:endParaRPr>
        </a:p>
      </dgm:t>
    </dgm:pt>
    <dgm:pt modelId="{9B51A57C-815B-BC4A-B3D0-B6E5411BBAA9}" type="sibTrans" cxnId="{F6BDF9F0-9FC3-BC42-AA34-58ED25CAF7B6}">
      <dgm:prSet/>
      <dgm:spPr/>
      <dgm:t>
        <a:bodyPr/>
        <a:lstStyle/>
        <a:p>
          <a:endParaRPr lang="en-US">
            <a:solidFill>
              <a:schemeClr val="tx1"/>
            </a:solidFill>
          </a:endParaRPr>
        </a:p>
      </dgm:t>
    </dgm:pt>
    <dgm:pt modelId="{875EA20D-19ED-E641-8911-74C121E62CA8}" type="pres">
      <dgm:prSet presAssocID="{0FC50F09-DCD7-4CD3-BBA1-4C8973958093}" presName="cycle" presStyleCnt="0">
        <dgm:presLayoutVars>
          <dgm:chMax val="1"/>
          <dgm:dir/>
          <dgm:animLvl val="ctr"/>
          <dgm:resizeHandles val="exact"/>
        </dgm:presLayoutVars>
      </dgm:prSet>
      <dgm:spPr/>
    </dgm:pt>
    <dgm:pt modelId="{657EF7F9-9BE3-C445-AC16-99EAF7A1B4AA}" type="pres">
      <dgm:prSet presAssocID="{82F3799C-BF94-4487-B70C-B885D8A9ED1B}" presName="centerShape" presStyleLbl="node0" presStyleIdx="0" presStyleCnt="1"/>
      <dgm:spPr/>
    </dgm:pt>
    <dgm:pt modelId="{E5A9EED2-8715-E941-9949-2440F7FFFB79}" type="pres">
      <dgm:prSet presAssocID="{2DBD8651-5589-495D-8EF2-B86171C689ED}" presName="Name9" presStyleLbl="parChTrans1D2" presStyleIdx="0" presStyleCnt="4"/>
      <dgm:spPr/>
    </dgm:pt>
    <dgm:pt modelId="{985A92E9-DCD1-A54B-BB63-EC979570AD3A}" type="pres">
      <dgm:prSet presAssocID="{2DBD8651-5589-495D-8EF2-B86171C689ED}" presName="connTx" presStyleLbl="parChTrans1D2" presStyleIdx="0" presStyleCnt="4"/>
      <dgm:spPr/>
    </dgm:pt>
    <dgm:pt modelId="{55E80E09-0D53-1648-8D0B-88D9C53A510F}" type="pres">
      <dgm:prSet presAssocID="{F2DA7E8D-7D4A-40D7-9A1B-F403635B7414}" presName="node" presStyleLbl="node1" presStyleIdx="0" presStyleCnt="4">
        <dgm:presLayoutVars>
          <dgm:bulletEnabled val="1"/>
        </dgm:presLayoutVars>
      </dgm:prSet>
      <dgm:spPr/>
    </dgm:pt>
    <dgm:pt modelId="{85A3C8E4-6CDD-3C41-A899-A53790BD25FD}" type="pres">
      <dgm:prSet presAssocID="{D4C88B16-8749-4737-A817-4A6B471F5057}" presName="Name9" presStyleLbl="parChTrans1D2" presStyleIdx="1" presStyleCnt="4"/>
      <dgm:spPr/>
    </dgm:pt>
    <dgm:pt modelId="{CD1D5264-25F1-B845-882B-4B758DA3A5CD}" type="pres">
      <dgm:prSet presAssocID="{D4C88B16-8749-4737-A817-4A6B471F5057}" presName="connTx" presStyleLbl="parChTrans1D2" presStyleIdx="1" presStyleCnt="4"/>
      <dgm:spPr/>
    </dgm:pt>
    <dgm:pt modelId="{99D1235A-DAA2-6F41-911E-286FD33E63CA}" type="pres">
      <dgm:prSet presAssocID="{2A641CE5-AEA1-4743-930C-603E27250802}" presName="node" presStyleLbl="node1" presStyleIdx="1" presStyleCnt="4">
        <dgm:presLayoutVars>
          <dgm:bulletEnabled val="1"/>
        </dgm:presLayoutVars>
      </dgm:prSet>
      <dgm:spPr/>
    </dgm:pt>
    <dgm:pt modelId="{2135563B-8D38-774A-83B3-C86D8E532894}" type="pres">
      <dgm:prSet presAssocID="{76003516-020B-5C44-987E-C3A5A8793DD8}" presName="Name9" presStyleLbl="parChTrans1D2" presStyleIdx="2" presStyleCnt="4"/>
      <dgm:spPr/>
    </dgm:pt>
    <dgm:pt modelId="{935D68F2-D1AE-324F-99A9-5B5BFD063C7C}" type="pres">
      <dgm:prSet presAssocID="{76003516-020B-5C44-987E-C3A5A8793DD8}" presName="connTx" presStyleLbl="parChTrans1D2" presStyleIdx="2" presStyleCnt="4"/>
      <dgm:spPr/>
    </dgm:pt>
    <dgm:pt modelId="{5FAFAB52-E221-1242-848B-9EBC47B761A0}" type="pres">
      <dgm:prSet presAssocID="{E2310EC5-BC00-CA4D-A7BA-238FC8E810C7}" presName="node" presStyleLbl="node1" presStyleIdx="2" presStyleCnt="4">
        <dgm:presLayoutVars>
          <dgm:bulletEnabled val="1"/>
        </dgm:presLayoutVars>
      </dgm:prSet>
      <dgm:spPr/>
    </dgm:pt>
    <dgm:pt modelId="{3C2D1B6E-CF59-A645-BC9A-7C45FD437BB6}" type="pres">
      <dgm:prSet presAssocID="{ACDF2AA7-2999-0B46-901B-E9D43C67F674}" presName="Name9" presStyleLbl="parChTrans1D2" presStyleIdx="3" presStyleCnt="4"/>
      <dgm:spPr/>
    </dgm:pt>
    <dgm:pt modelId="{E609F7F8-8B15-F14E-A535-CF2C2215AF46}" type="pres">
      <dgm:prSet presAssocID="{ACDF2AA7-2999-0B46-901B-E9D43C67F674}" presName="connTx" presStyleLbl="parChTrans1D2" presStyleIdx="3" presStyleCnt="4"/>
      <dgm:spPr/>
    </dgm:pt>
    <dgm:pt modelId="{ED4C70B8-FA62-F14D-8463-7ABE7BFB6839}" type="pres">
      <dgm:prSet presAssocID="{772EE406-9824-A54F-B39F-4BB8A45EA585}" presName="node" presStyleLbl="node1" presStyleIdx="3" presStyleCnt="4">
        <dgm:presLayoutVars>
          <dgm:bulletEnabled val="1"/>
        </dgm:presLayoutVars>
      </dgm:prSet>
      <dgm:spPr/>
    </dgm:pt>
  </dgm:ptLst>
  <dgm:cxnLst>
    <dgm:cxn modelId="{19C5C124-5954-A346-B52E-E0DB4CD1BE08}" type="presOf" srcId="{ACDF2AA7-2999-0B46-901B-E9D43C67F674}" destId="{E609F7F8-8B15-F14E-A535-CF2C2215AF46}" srcOrd="1" destOrd="0" presId="urn:microsoft.com/office/officeart/2005/8/layout/radial1"/>
    <dgm:cxn modelId="{6E9AC342-859F-4B75-8B99-1BB2E4E6D273}" srcId="{82F3799C-BF94-4487-B70C-B885D8A9ED1B}" destId="{F2DA7E8D-7D4A-40D7-9A1B-F403635B7414}" srcOrd="0" destOrd="0" parTransId="{2DBD8651-5589-495D-8EF2-B86171C689ED}" sibTransId="{4E6D2160-BA93-406D-A207-FF5C696A74C5}"/>
    <dgm:cxn modelId="{3751CF45-4E3B-FB43-8D03-9738C179DB2F}" type="presOf" srcId="{D4C88B16-8749-4737-A817-4A6B471F5057}" destId="{85A3C8E4-6CDD-3C41-A899-A53790BD25FD}" srcOrd="0" destOrd="0" presId="urn:microsoft.com/office/officeart/2005/8/layout/radial1"/>
    <dgm:cxn modelId="{A9A9BB4F-92C0-9443-8392-ED988276DCF6}" type="presOf" srcId="{F2DA7E8D-7D4A-40D7-9A1B-F403635B7414}" destId="{55E80E09-0D53-1648-8D0B-88D9C53A510F}" srcOrd="0" destOrd="0" presId="urn:microsoft.com/office/officeart/2005/8/layout/radial1"/>
    <dgm:cxn modelId="{D8A85B6B-D076-4B46-823F-67F8B1D8B7A6}" type="presOf" srcId="{772EE406-9824-A54F-B39F-4BB8A45EA585}" destId="{ED4C70B8-FA62-F14D-8463-7ABE7BFB6839}" srcOrd="0" destOrd="0" presId="urn:microsoft.com/office/officeart/2005/8/layout/radial1"/>
    <dgm:cxn modelId="{B637C988-10E1-574E-A2DD-1BA4977D16CE}" type="presOf" srcId="{76003516-020B-5C44-987E-C3A5A8793DD8}" destId="{935D68F2-D1AE-324F-99A9-5B5BFD063C7C}" srcOrd="1" destOrd="0" presId="urn:microsoft.com/office/officeart/2005/8/layout/radial1"/>
    <dgm:cxn modelId="{82B97F8E-FC21-A649-825E-E57AE77CAB35}" type="presOf" srcId="{ACDF2AA7-2999-0B46-901B-E9D43C67F674}" destId="{3C2D1B6E-CF59-A645-BC9A-7C45FD437BB6}" srcOrd="0" destOrd="0" presId="urn:microsoft.com/office/officeart/2005/8/layout/radial1"/>
    <dgm:cxn modelId="{B228AE93-2B5E-D049-BFE2-413F5F181F36}" type="presOf" srcId="{2DBD8651-5589-495D-8EF2-B86171C689ED}" destId="{E5A9EED2-8715-E941-9949-2440F7FFFB79}" srcOrd="0" destOrd="0" presId="urn:microsoft.com/office/officeart/2005/8/layout/radial1"/>
    <dgm:cxn modelId="{72D2EC9B-1D9A-4E13-BFB8-0AB3892C8C61}" srcId="{82F3799C-BF94-4487-B70C-B885D8A9ED1B}" destId="{2A641CE5-AEA1-4743-930C-603E27250802}" srcOrd="1" destOrd="0" parTransId="{D4C88B16-8749-4737-A817-4A6B471F5057}" sibTransId="{A28CE8E6-E18A-4359-B276-12935FA724EA}"/>
    <dgm:cxn modelId="{4F23B7A7-A6A3-E548-8361-249EDE0DA0C7}" type="presOf" srcId="{2DBD8651-5589-495D-8EF2-B86171C689ED}" destId="{985A92E9-DCD1-A54B-BB63-EC979570AD3A}" srcOrd="1" destOrd="0" presId="urn:microsoft.com/office/officeart/2005/8/layout/radial1"/>
    <dgm:cxn modelId="{4CA5EFAD-ACC7-FF43-99D9-2FA00B2283DC}" type="presOf" srcId="{82F3799C-BF94-4487-B70C-B885D8A9ED1B}" destId="{657EF7F9-9BE3-C445-AC16-99EAF7A1B4AA}" srcOrd="0" destOrd="0" presId="urn:microsoft.com/office/officeart/2005/8/layout/radial1"/>
    <dgm:cxn modelId="{1AA4B3B6-373A-3249-9119-947A923E049B}" type="presOf" srcId="{2A641CE5-AEA1-4743-930C-603E27250802}" destId="{99D1235A-DAA2-6F41-911E-286FD33E63CA}" srcOrd="0" destOrd="0" presId="urn:microsoft.com/office/officeart/2005/8/layout/radial1"/>
    <dgm:cxn modelId="{42DDB1CF-58A0-B34C-8A92-8CA0B55CE1A6}" type="presOf" srcId="{E2310EC5-BC00-CA4D-A7BA-238FC8E810C7}" destId="{5FAFAB52-E221-1242-848B-9EBC47B761A0}" srcOrd="0" destOrd="0" presId="urn:microsoft.com/office/officeart/2005/8/layout/radial1"/>
    <dgm:cxn modelId="{688FEAD4-286B-AC4B-AAD6-46B2E8A87857}" type="presOf" srcId="{76003516-020B-5C44-987E-C3A5A8793DD8}" destId="{2135563B-8D38-774A-83B3-C86D8E532894}" srcOrd="0" destOrd="0" presId="urn:microsoft.com/office/officeart/2005/8/layout/radial1"/>
    <dgm:cxn modelId="{76C258DA-A227-47CB-8BA9-EEEE7F28A0B1}" srcId="{0FC50F09-DCD7-4CD3-BBA1-4C8973958093}" destId="{82F3799C-BF94-4487-B70C-B885D8A9ED1B}" srcOrd="0" destOrd="0" parTransId="{ECDA6699-7779-4111-979C-F9FFACDFAE1D}" sibTransId="{AC61E6C6-141D-4436-A063-2F93C56C63B7}"/>
    <dgm:cxn modelId="{4CF1B9DB-14A7-F640-A849-B65C0A30AEFA}" srcId="{82F3799C-BF94-4487-B70C-B885D8A9ED1B}" destId="{E2310EC5-BC00-CA4D-A7BA-238FC8E810C7}" srcOrd="2" destOrd="0" parTransId="{76003516-020B-5C44-987E-C3A5A8793DD8}" sibTransId="{380A233A-A662-554B-B270-43A61EBEDEBC}"/>
    <dgm:cxn modelId="{779E70EB-6B34-904A-8C5D-05B1DD118C86}" type="presOf" srcId="{D4C88B16-8749-4737-A817-4A6B471F5057}" destId="{CD1D5264-25F1-B845-882B-4B758DA3A5CD}" srcOrd="1" destOrd="0" presId="urn:microsoft.com/office/officeart/2005/8/layout/radial1"/>
    <dgm:cxn modelId="{4B4DD4ED-AFA2-9E40-8349-8CB295ADEFE7}" type="presOf" srcId="{0FC50F09-DCD7-4CD3-BBA1-4C8973958093}" destId="{875EA20D-19ED-E641-8911-74C121E62CA8}" srcOrd="0" destOrd="0" presId="urn:microsoft.com/office/officeart/2005/8/layout/radial1"/>
    <dgm:cxn modelId="{F6BDF9F0-9FC3-BC42-AA34-58ED25CAF7B6}" srcId="{82F3799C-BF94-4487-B70C-B885D8A9ED1B}" destId="{772EE406-9824-A54F-B39F-4BB8A45EA585}" srcOrd="3" destOrd="0" parTransId="{ACDF2AA7-2999-0B46-901B-E9D43C67F674}" sibTransId="{9B51A57C-815B-BC4A-B3D0-B6E5411BBAA9}"/>
    <dgm:cxn modelId="{7C164615-A288-8A43-BFC3-B1D4BDABBFD9}" type="presParOf" srcId="{875EA20D-19ED-E641-8911-74C121E62CA8}" destId="{657EF7F9-9BE3-C445-AC16-99EAF7A1B4AA}" srcOrd="0" destOrd="0" presId="urn:microsoft.com/office/officeart/2005/8/layout/radial1"/>
    <dgm:cxn modelId="{13C20B89-18E3-7045-9949-E8046F866B4A}" type="presParOf" srcId="{875EA20D-19ED-E641-8911-74C121E62CA8}" destId="{E5A9EED2-8715-E941-9949-2440F7FFFB79}" srcOrd="1" destOrd="0" presId="urn:microsoft.com/office/officeart/2005/8/layout/radial1"/>
    <dgm:cxn modelId="{F0A6B4A1-A4BE-8D49-AE21-3BBAC7594C6C}" type="presParOf" srcId="{E5A9EED2-8715-E941-9949-2440F7FFFB79}" destId="{985A92E9-DCD1-A54B-BB63-EC979570AD3A}" srcOrd="0" destOrd="0" presId="urn:microsoft.com/office/officeart/2005/8/layout/radial1"/>
    <dgm:cxn modelId="{9A948856-E7F6-1A4B-93C2-27792DA4C7FE}" type="presParOf" srcId="{875EA20D-19ED-E641-8911-74C121E62CA8}" destId="{55E80E09-0D53-1648-8D0B-88D9C53A510F}" srcOrd="2" destOrd="0" presId="urn:microsoft.com/office/officeart/2005/8/layout/radial1"/>
    <dgm:cxn modelId="{7967E023-CC0A-854A-8967-7CE5EB3BDD05}" type="presParOf" srcId="{875EA20D-19ED-E641-8911-74C121E62CA8}" destId="{85A3C8E4-6CDD-3C41-A899-A53790BD25FD}" srcOrd="3" destOrd="0" presId="urn:microsoft.com/office/officeart/2005/8/layout/radial1"/>
    <dgm:cxn modelId="{1AA007BC-3A4F-4E47-81A6-9E65DCCAB08F}" type="presParOf" srcId="{85A3C8E4-6CDD-3C41-A899-A53790BD25FD}" destId="{CD1D5264-25F1-B845-882B-4B758DA3A5CD}" srcOrd="0" destOrd="0" presId="urn:microsoft.com/office/officeart/2005/8/layout/radial1"/>
    <dgm:cxn modelId="{B127293D-6EE3-7341-9183-F1527D7CEE4F}" type="presParOf" srcId="{875EA20D-19ED-E641-8911-74C121E62CA8}" destId="{99D1235A-DAA2-6F41-911E-286FD33E63CA}" srcOrd="4" destOrd="0" presId="urn:microsoft.com/office/officeart/2005/8/layout/radial1"/>
    <dgm:cxn modelId="{A97CEE3A-AD4E-794D-8F1A-A5E5D02EB9CB}" type="presParOf" srcId="{875EA20D-19ED-E641-8911-74C121E62CA8}" destId="{2135563B-8D38-774A-83B3-C86D8E532894}" srcOrd="5" destOrd="0" presId="urn:microsoft.com/office/officeart/2005/8/layout/radial1"/>
    <dgm:cxn modelId="{FFB459D6-F12A-8646-BE39-E5F092ECF2B6}" type="presParOf" srcId="{2135563B-8D38-774A-83B3-C86D8E532894}" destId="{935D68F2-D1AE-324F-99A9-5B5BFD063C7C}" srcOrd="0" destOrd="0" presId="urn:microsoft.com/office/officeart/2005/8/layout/radial1"/>
    <dgm:cxn modelId="{4A252400-8145-5943-A529-5AB7EF832BB8}" type="presParOf" srcId="{875EA20D-19ED-E641-8911-74C121E62CA8}" destId="{5FAFAB52-E221-1242-848B-9EBC47B761A0}" srcOrd="6" destOrd="0" presId="urn:microsoft.com/office/officeart/2005/8/layout/radial1"/>
    <dgm:cxn modelId="{FF62147D-DA6C-4448-B018-57F04C7CB7F9}" type="presParOf" srcId="{875EA20D-19ED-E641-8911-74C121E62CA8}" destId="{3C2D1B6E-CF59-A645-BC9A-7C45FD437BB6}" srcOrd="7" destOrd="0" presId="urn:microsoft.com/office/officeart/2005/8/layout/radial1"/>
    <dgm:cxn modelId="{E2602049-1F83-7545-AD31-B1CDB03CB1DE}" type="presParOf" srcId="{3C2D1B6E-CF59-A645-BC9A-7C45FD437BB6}" destId="{E609F7F8-8B15-F14E-A535-CF2C2215AF46}" srcOrd="0" destOrd="0" presId="urn:microsoft.com/office/officeart/2005/8/layout/radial1"/>
    <dgm:cxn modelId="{83589A01-6F2A-A54E-878D-2F1D12FB0074}" type="presParOf" srcId="{875EA20D-19ED-E641-8911-74C121E62CA8}" destId="{ED4C70B8-FA62-F14D-8463-7ABE7BFB6839}"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32195-E57D-4F42-BF57-1E0C59DB7D0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965E396-D99C-45E0-ACE7-6CF77E3DDA28}">
      <dgm:prSet/>
      <dgm:spPr/>
      <dgm:t>
        <a:bodyPr/>
        <a:lstStyle/>
        <a:p>
          <a:r>
            <a:rPr lang="en-US"/>
            <a:t>the idea (ideology) that white people and the ideas, thoughts, beliefs, and actions of white people are superior to People of Color and their ideas, thoughts, beliefs, and actions.</a:t>
          </a:r>
        </a:p>
      </dgm:t>
    </dgm:pt>
    <dgm:pt modelId="{18E976FE-F807-402A-A8F4-057A9D0F1AC1}" type="parTrans" cxnId="{782484CD-871B-46F6-8698-FDC83F82CB61}">
      <dgm:prSet/>
      <dgm:spPr/>
      <dgm:t>
        <a:bodyPr/>
        <a:lstStyle/>
        <a:p>
          <a:endParaRPr lang="en-US"/>
        </a:p>
      </dgm:t>
    </dgm:pt>
    <dgm:pt modelId="{5010C6B0-A455-4F13-997A-57A8B1148E35}" type="sibTrans" cxnId="{782484CD-871B-46F6-8698-FDC83F82CB61}">
      <dgm:prSet/>
      <dgm:spPr/>
      <dgm:t>
        <a:bodyPr/>
        <a:lstStyle/>
        <a:p>
          <a:endParaRPr lang="en-US"/>
        </a:p>
      </dgm:t>
    </dgm:pt>
    <dgm:pt modelId="{9EA8FCBB-10A5-4D6F-8BE4-54069D658D4E}">
      <dgm:prSet/>
      <dgm:spPr/>
      <dgm:t>
        <a:bodyPr/>
        <a:lstStyle/>
        <a:p>
          <a:r>
            <a:rPr lang="en-US"/>
            <a:t>is ever-present in our institutional and cultural assumptions that assign value, morality, goodness, and humanity to the white group while casting people and communities of color as Other</a:t>
          </a:r>
        </a:p>
      </dgm:t>
    </dgm:pt>
    <dgm:pt modelId="{82DFCD35-560D-486A-9514-62BE780EB6B4}" type="parTrans" cxnId="{31094C39-BD7E-47D8-96FD-A9B6005D2377}">
      <dgm:prSet/>
      <dgm:spPr/>
      <dgm:t>
        <a:bodyPr/>
        <a:lstStyle/>
        <a:p>
          <a:endParaRPr lang="en-US"/>
        </a:p>
      </dgm:t>
    </dgm:pt>
    <dgm:pt modelId="{1D507441-996B-4EEA-9EE6-10532F1CE4F0}" type="sibTrans" cxnId="{31094C39-BD7E-47D8-96FD-A9B6005D2377}">
      <dgm:prSet/>
      <dgm:spPr/>
      <dgm:t>
        <a:bodyPr/>
        <a:lstStyle/>
        <a:p>
          <a:endParaRPr lang="en-US"/>
        </a:p>
      </dgm:t>
    </dgm:pt>
    <dgm:pt modelId="{E6FF3AE0-4F76-4563-B0F0-65F85B8AE0FD}">
      <dgm:prSet/>
      <dgm:spPr/>
      <dgm:t>
        <a:bodyPr/>
        <a:lstStyle/>
        <a:p>
          <a:r>
            <a:rPr lang="en-US" dirty="0"/>
            <a:t>also refers to a political or socio-economic system where white people enjoy structural advantage and rights that other racial and ethnic groups do not, both at a collective and an individual level.</a:t>
          </a:r>
        </a:p>
      </dgm:t>
    </dgm:pt>
    <dgm:pt modelId="{0AD56C28-E8C6-4BF5-94FF-83C41007CC55}" type="parTrans" cxnId="{C554C46C-B5F9-4E70-9C4F-B740DF79B63E}">
      <dgm:prSet/>
      <dgm:spPr/>
      <dgm:t>
        <a:bodyPr/>
        <a:lstStyle/>
        <a:p>
          <a:endParaRPr lang="en-US"/>
        </a:p>
      </dgm:t>
    </dgm:pt>
    <dgm:pt modelId="{193265A5-8317-43FD-A317-41236AC85524}" type="sibTrans" cxnId="{C554C46C-B5F9-4E70-9C4F-B740DF79B63E}">
      <dgm:prSet/>
      <dgm:spPr/>
      <dgm:t>
        <a:bodyPr/>
        <a:lstStyle/>
        <a:p>
          <a:endParaRPr lang="en-US"/>
        </a:p>
      </dgm:t>
    </dgm:pt>
    <dgm:pt modelId="{714CB20F-3AC1-FF49-A976-01F7E806569A}" type="pres">
      <dgm:prSet presAssocID="{19332195-E57D-4F42-BF57-1E0C59DB7D0B}" presName="CompostProcess" presStyleCnt="0">
        <dgm:presLayoutVars>
          <dgm:dir/>
          <dgm:resizeHandles val="exact"/>
        </dgm:presLayoutVars>
      </dgm:prSet>
      <dgm:spPr/>
    </dgm:pt>
    <dgm:pt modelId="{9C413695-41F3-9F4C-BA0F-E5E3BBE6F1E0}" type="pres">
      <dgm:prSet presAssocID="{19332195-E57D-4F42-BF57-1E0C59DB7D0B}" presName="arrow" presStyleLbl="bgShp" presStyleIdx="0" presStyleCnt="1" custScaleX="117647" custLinFactNeighborX="2986"/>
      <dgm:spPr/>
    </dgm:pt>
    <dgm:pt modelId="{9C2521FC-6397-E843-81FE-4B035FF9AF54}" type="pres">
      <dgm:prSet presAssocID="{19332195-E57D-4F42-BF57-1E0C59DB7D0B}" presName="linearProcess" presStyleCnt="0"/>
      <dgm:spPr/>
    </dgm:pt>
    <dgm:pt modelId="{66FF471A-BBD6-0B4E-A970-454BA4B897AD}" type="pres">
      <dgm:prSet presAssocID="{2965E396-D99C-45E0-ACE7-6CF77E3DDA28}" presName="textNode" presStyleLbl="node1" presStyleIdx="0" presStyleCnt="3">
        <dgm:presLayoutVars>
          <dgm:bulletEnabled val="1"/>
        </dgm:presLayoutVars>
      </dgm:prSet>
      <dgm:spPr/>
    </dgm:pt>
    <dgm:pt modelId="{779C714E-C858-7847-8B21-C8F413D50173}" type="pres">
      <dgm:prSet presAssocID="{5010C6B0-A455-4F13-997A-57A8B1148E35}" presName="sibTrans" presStyleCnt="0"/>
      <dgm:spPr/>
    </dgm:pt>
    <dgm:pt modelId="{C5FCDFB8-E26C-7849-AD20-E9BD62B810FB}" type="pres">
      <dgm:prSet presAssocID="{9EA8FCBB-10A5-4D6F-8BE4-54069D658D4E}" presName="textNode" presStyleLbl="node1" presStyleIdx="1" presStyleCnt="3">
        <dgm:presLayoutVars>
          <dgm:bulletEnabled val="1"/>
        </dgm:presLayoutVars>
      </dgm:prSet>
      <dgm:spPr/>
    </dgm:pt>
    <dgm:pt modelId="{73CA1C5B-A444-3E47-83F4-677E0CA6191A}" type="pres">
      <dgm:prSet presAssocID="{1D507441-996B-4EEA-9EE6-10532F1CE4F0}" presName="sibTrans" presStyleCnt="0"/>
      <dgm:spPr/>
    </dgm:pt>
    <dgm:pt modelId="{BA235703-C11E-2D49-A1D7-47DCC3234900}" type="pres">
      <dgm:prSet presAssocID="{E6FF3AE0-4F76-4563-B0F0-65F85B8AE0FD}" presName="textNode" presStyleLbl="node1" presStyleIdx="2" presStyleCnt="3">
        <dgm:presLayoutVars>
          <dgm:bulletEnabled val="1"/>
        </dgm:presLayoutVars>
      </dgm:prSet>
      <dgm:spPr/>
    </dgm:pt>
  </dgm:ptLst>
  <dgm:cxnLst>
    <dgm:cxn modelId="{31094C39-BD7E-47D8-96FD-A9B6005D2377}" srcId="{19332195-E57D-4F42-BF57-1E0C59DB7D0B}" destId="{9EA8FCBB-10A5-4D6F-8BE4-54069D658D4E}" srcOrd="1" destOrd="0" parTransId="{82DFCD35-560D-486A-9514-62BE780EB6B4}" sibTransId="{1D507441-996B-4EEA-9EE6-10532F1CE4F0}"/>
    <dgm:cxn modelId="{C554C46C-B5F9-4E70-9C4F-B740DF79B63E}" srcId="{19332195-E57D-4F42-BF57-1E0C59DB7D0B}" destId="{E6FF3AE0-4F76-4563-B0F0-65F85B8AE0FD}" srcOrd="2" destOrd="0" parTransId="{0AD56C28-E8C6-4BF5-94FF-83C41007CC55}" sibTransId="{193265A5-8317-43FD-A317-41236AC85524}"/>
    <dgm:cxn modelId="{CCB370B6-4D4D-4D47-8A87-1403E56D318F}" type="presOf" srcId="{E6FF3AE0-4F76-4563-B0F0-65F85B8AE0FD}" destId="{BA235703-C11E-2D49-A1D7-47DCC3234900}" srcOrd="0" destOrd="0" presId="urn:microsoft.com/office/officeart/2005/8/layout/hProcess9"/>
    <dgm:cxn modelId="{782484CD-871B-46F6-8698-FDC83F82CB61}" srcId="{19332195-E57D-4F42-BF57-1E0C59DB7D0B}" destId="{2965E396-D99C-45E0-ACE7-6CF77E3DDA28}" srcOrd="0" destOrd="0" parTransId="{18E976FE-F807-402A-A8F4-057A9D0F1AC1}" sibTransId="{5010C6B0-A455-4F13-997A-57A8B1148E35}"/>
    <dgm:cxn modelId="{D52646DE-E496-5F4F-89DE-A522356ECC1C}" type="presOf" srcId="{19332195-E57D-4F42-BF57-1E0C59DB7D0B}" destId="{714CB20F-3AC1-FF49-A976-01F7E806569A}" srcOrd="0" destOrd="0" presId="urn:microsoft.com/office/officeart/2005/8/layout/hProcess9"/>
    <dgm:cxn modelId="{270403E4-B15C-754A-B987-E4D74957062D}" type="presOf" srcId="{9EA8FCBB-10A5-4D6F-8BE4-54069D658D4E}" destId="{C5FCDFB8-E26C-7849-AD20-E9BD62B810FB}" srcOrd="0" destOrd="0" presId="urn:microsoft.com/office/officeart/2005/8/layout/hProcess9"/>
    <dgm:cxn modelId="{E8F9E4E4-F7BC-1D43-AE42-B648B5F7EB4A}" type="presOf" srcId="{2965E396-D99C-45E0-ACE7-6CF77E3DDA28}" destId="{66FF471A-BBD6-0B4E-A970-454BA4B897AD}" srcOrd="0" destOrd="0" presId="urn:microsoft.com/office/officeart/2005/8/layout/hProcess9"/>
    <dgm:cxn modelId="{A47629D8-8659-7B4E-B083-06B4EC44CB6E}" type="presParOf" srcId="{714CB20F-3AC1-FF49-A976-01F7E806569A}" destId="{9C413695-41F3-9F4C-BA0F-E5E3BBE6F1E0}" srcOrd="0" destOrd="0" presId="urn:microsoft.com/office/officeart/2005/8/layout/hProcess9"/>
    <dgm:cxn modelId="{0FEF6B64-AE49-F446-A513-5F35CF79DD46}" type="presParOf" srcId="{714CB20F-3AC1-FF49-A976-01F7E806569A}" destId="{9C2521FC-6397-E843-81FE-4B035FF9AF54}" srcOrd="1" destOrd="0" presId="urn:microsoft.com/office/officeart/2005/8/layout/hProcess9"/>
    <dgm:cxn modelId="{02731689-4F8F-4C4B-AB8A-6F96C979BA7B}" type="presParOf" srcId="{9C2521FC-6397-E843-81FE-4B035FF9AF54}" destId="{66FF471A-BBD6-0B4E-A970-454BA4B897AD}" srcOrd="0" destOrd="0" presId="urn:microsoft.com/office/officeart/2005/8/layout/hProcess9"/>
    <dgm:cxn modelId="{9FC1E6B3-E296-BA4A-8B81-F55BAF538329}" type="presParOf" srcId="{9C2521FC-6397-E843-81FE-4B035FF9AF54}" destId="{779C714E-C858-7847-8B21-C8F413D50173}" srcOrd="1" destOrd="0" presId="urn:microsoft.com/office/officeart/2005/8/layout/hProcess9"/>
    <dgm:cxn modelId="{AA272B97-A126-C04C-A88F-0D97EF643308}" type="presParOf" srcId="{9C2521FC-6397-E843-81FE-4B035FF9AF54}" destId="{C5FCDFB8-E26C-7849-AD20-E9BD62B810FB}" srcOrd="2" destOrd="0" presId="urn:microsoft.com/office/officeart/2005/8/layout/hProcess9"/>
    <dgm:cxn modelId="{CD2512EB-D218-DE44-81D0-6738F1D8A07E}" type="presParOf" srcId="{9C2521FC-6397-E843-81FE-4B035FF9AF54}" destId="{73CA1C5B-A444-3E47-83F4-677E0CA6191A}" srcOrd="3" destOrd="0" presId="urn:microsoft.com/office/officeart/2005/8/layout/hProcess9"/>
    <dgm:cxn modelId="{2B79760C-FAF3-CF49-A1A9-F258A4D50A28}" type="presParOf" srcId="{9C2521FC-6397-E843-81FE-4B035FF9AF54}" destId="{BA235703-C11E-2D49-A1D7-47DCC3234900}"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899505-00AB-4C88-AD1F-5060BA2DBEC6}"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DD44E3B2-47BA-472A-BA52-7BEB8016A067}">
      <dgm:prSet phldrT="[Text]" phldr="0"/>
      <dgm:spPr/>
      <dgm:t>
        <a:bodyPr/>
        <a:lstStyle/>
        <a:p>
          <a:r>
            <a:rPr lang="en-US" dirty="0">
              <a:latin typeface="Garamond" panose="02020404030301010803"/>
            </a:rPr>
            <a:t>Perfectionism</a:t>
          </a:r>
          <a:endParaRPr lang="en-US" dirty="0"/>
        </a:p>
      </dgm:t>
    </dgm:pt>
    <dgm:pt modelId="{226006C4-8F2B-4451-B429-153CA82D7DEF}" type="parTrans" cxnId="{A182152F-CE6B-4889-8C68-234745337841}">
      <dgm:prSet/>
      <dgm:spPr/>
      <dgm:t>
        <a:bodyPr/>
        <a:lstStyle/>
        <a:p>
          <a:endParaRPr lang="en-US"/>
        </a:p>
      </dgm:t>
    </dgm:pt>
    <dgm:pt modelId="{A54D7603-1CA4-4E70-A3BB-CED36468A9EA}" type="sibTrans" cxnId="{A182152F-CE6B-4889-8C68-234745337841}">
      <dgm:prSet/>
      <dgm:spPr/>
      <dgm:t>
        <a:bodyPr/>
        <a:lstStyle/>
        <a:p>
          <a:endParaRPr lang="en-US"/>
        </a:p>
      </dgm:t>
    </dgm:pt>
    <dgm:pt modelId="{7AE3D16B-C897-454C-B721-D04AB567A45A}">
      <dgm:prSet phldrT="[Text]" phldr="0"/>
      <dgm:spPr/>
      <dgm:t>
        <a:bodyPr/>
        <a:lstStyle/>
        <a:p>
          <a:pPr rtl="0"/>
          <a:r>
            <a:rPr lang="en-US" dirty="0">
              <a:latin typeface="Garamond" panose="02020404030301010803"/>
            </a:rPr>
            <a:t>Perfectionist Culture</a:t>
          </a:r>
          <a:endParaRPr lang="en-US" dirty="0"/>
        </a:p>
      </dgm:t>
    </dgm:pt>
    <dgm:pt modelId="{2E75BC44-3332-4703-8E5C-5A776F1F2203}" type="parTrans" cxnId="{0869F4AD-D0D8-4A81-ABDA-516D66F221A2}">
      <dgm:prSet/>
      <dgm:spPr/>
      <dgm:t>
        <a:bodyPr/>
        <a:lstStyle/>
        <a:p>
          <a:endParaRPr lang="en-US"/>
        </a:p>
      </dgm:t>
    </dgm:pt>
    <dgm:pt modelId="{46C91A0A-55C9-4971-A99E-8DBAC35E9DF3}" type="sibTrans" cxnId="{0869F4AD-D0D8-4A81-ABDA-516D66F221A2}">
      <dgm:prSet/>
      <dgm:spPr/>
      <dgm:t>
        <a:bodyPr/>
        <a:lstStyle/>
        <a:p>
          <a:endParaRPr lang="en-US"/>
        </a:p>
      </dgm:t>
    </dgm:pt>
    <dgm:pt modelId="{DF33E8FB-1B12-4632-B841-39CCA112D467}">
      <dgm:prSet phldrT="[Text]" phldr="0"/>
      <dgm:spPr/>
      <dgm:t>
        <a:bodyPr/>
        <a:lstStyle/>
        <a:p>
          <a:pPr rtl="0"/>
          <a:r>
            <a:rPr lang="en-US" dirty="0">
              <a:latin typeface="Garamond" panose="02020404030301010803"/>
            </a:rPr>
            <a:t>Worship of Written Word</a:t>
          </a:r>
          <a:endParaRPr lang="en-US" dirty="0"/>
        </a:p>
      </dgm:t>
    </dgm:pt>
    <dgm:pt modelId="{7D1EDD59-A516-42B0-BE10-5B8E588D6F2A}" type="parTrans" cxnId="{A69EFF7B-7D10-4F3B-BE13-7D10EFF2B237}">
      <dgm:prSet/>
      <dgm:spPr/>
      <dgm:t>
        <a:bodyPr/>
        <a:lstStyle/>
        <a:p>
          <a:endParaRPr lang="en-US"/>
        </a:p>
      </dgm:t>
    </dgm:pt>
    <dgm:pt modelId="{7E067A96-91D1-4B80-ADE9-F42522DC7775}" type="sibTrans" cxnId="{A69EFF7B-7D10-4F3B-BE13-7D10EFF2B237}">
      <dgm:prSet/>
      <dgm:spPr/>
      <dgm:t>
        <a:bodyPr/>
        <a:lstStyle/>
        <a:p>
          <a:endParaRPr lang="en-US"/>
        </a:p>
      </dgm:t>
    </dgm:pt>
    <dgm:pt modelId="{0ABB7197-9A3D-4458-90F6-B417B74984AD}">
      <dgm:prSet phldrT="[Text]" phldr="0"/>
      <dgm:spPr/>
      <dgm:t>
        <a:bodyPr/>
        <a:lstStyle/>
        <a:p>
          <a:pPr rtl="0"/>
          <a:r>
            <a:rPr lang="en-US" dirty="0">
              <a:latin typeface="Garamond" panose="02020404030301010803"/>
            </a:rPr>
            <a:t>Concentration of Power</a:t>
          </a:r>
          <a:endParaRPr lang="en-US" dirty="0"/>
        </a:p>
      </dgm:t>
    </dgm:pt>
    <dgm:pt modelId="{AF7BE935-9657-412B-8C23-6CE6B0EAB1D9}" type="parTrans" cxnId="{6E57DCAF-572F-4F08-BE9D-92203AF85A72}">
      <dgm:prSet/>
      <dgm:spPr/>
      <dgm:t>
        <a:bodyPr/>
        <a:lstStyle/>
        <a:p>
          <a:endParaRPr lang="en-US"/>
        </a:p>
      </dgm:t>
    </dgm:pt>
    <dgm:pt modelId="{46D0533D-A04F-43DE-9CE4-B77B5361CDF0}" type="sibTrans" cxnId="{6E57DCAF-572F-4F08-BE9D-92203AF85A72}">
      <dgm:prSet/>
      <dgm:spPr/>
      <dgm:t>
        <a:bodyPr/>
        <a:lstStyle/>
        <a:p>
          <a:endParaRPr lang="en-US"/>
        </a:p>
      </dgm:t>
    </dgm:pt>
    <dgm:pt modelId="{D15B985A-CE51-4217-93E8-5B4A79E7E64F}">
      <dgm:prSet phldrT="[Text]" phldr="0"/>
      <dgm:spPr/>
      <dgm:t>
        <a:bodyPr/>
        <a:lstStyle/>
        <a:p>
          <a:pPr rtl="0"/>
          <a:r>
            <a:rPr lang="en-US" dirty="0">
              <a:latin typeface="Garamond" panose="02020404030301010803"/>
            </a:rPr>
            <a:t>Power Hoarding</a:t>
          </a:r>
          <a:endParaRPr lang="en-US" dirty="0"/>
        </a:p>
      </dgm:t>
    </dgm:pt>
    <dgm:pt modelId="{720B44BD-E5C1-4C17-A68C-C32D41675395}" type="parTrans" cxnId="{4865144D-5AE7-4EF1-9140-5D2F6362E98A}">
      <dgm:prSet/>
      <dgm:spPr/>
      <dgm:t>
        <a:bodyPr/>
        <a:lstStyle/>
        <a:p>
          <a:endParaRPr lang="en-US"/>
        </a:p>
      </dgm:t>
    </dgm:pt>
    <dgm:pt modelId="{CDB9FCF3-9051-4D33-AEB3-9035E9910A0B}" type="sibTrans" cxnId="{4865144D-5AE7-4EF1-9140-5D2F6362E98A}">
      <dgm:prSet/>
      <dgm:spPr/>
      <dgm:t>
        <a:bodyPr/>
        <a:lstStyle/>
        <a:p>
          <a:endParaRPr lang="en-US"/>
        </a:p>
      </dgm:t>
    </dgm:pt>
    <dgm:pt modelId="{AB30FD0E-DF37-48CF-A76F-AE2175CB1E4F}">
      <dgm:prSet phldrT="[Text]" phldr="0"/>
      <dgm:spPr/>
      <dgm:t>
        <a:bodyPr/>
        <a:lstStyle/>
        <a:p>
          <a:r>
            <a:rPr lang="en-US" dirty="0">
              <a:latin typeface="Garamond" panose="02020404030301010803"/>
            </a:rPr>
            <a:t>Paternalism</a:t>
          </a:r>
          <a:endParaRPr lang="en-US" dirty="0"/>
        </a:p>
      </dgm:t>
    </dgm:pt>
    <dgm:pt modelId="{BC11F55C-1D24-4FE7-950F-1166B1D4CB70}" type="parTrans" cxnId="{52119FC2-5EEF-4937-A8AC-DBDA86627E82}">
      <dgm:prSet/>
      <dgm:spPr/>
      <dgm:t>
        <a:bodyPr/>
        <a:lstStyle/>
        <a:p>
          <a:endParaRPr lang="en-US"/>
        </a:p>
      </dgm:t>
    </dgm:pt>
    <dgm:pt modelId="{B94F758B-B9CF-4840-B955-91596C817334}" type="sibTrans" cxnId="{52119FC2-5EEF-4937-A8AC-DBDA86627E82}">
      <dgm:prSet/>
      <dgm:spPr/>
      <dgm:t>
        <a:bodyPr/>
        <a:lstStyle/>
        <a:p>
          <a:endParaRPr lang="en-US"/>
        </a:p>
      </dgm:t>
    </dgm:pt>
    <dgm:pt modelId="{AB280D63-9699-40FE-90FF-A907322DFCEC}">
      <dgm:prSet phldrT="[Text]" phldr="0"/>
      <dgm:spPr/>
      <dgm:t>
        <a:bodyPr/>
        <a:lstStyle/>
        <a:p>
          <a:r>
            <a:rPr lang="en-US" dirty="0">
              <a:latin typeface="Garamond" panose="02020404030301010803"/>
            </a:rPr>
            <a:t>Individualism</a:t>
          </a:r>
          <a:endParaRPr lang="en-US" dirty="0"/>
        </a:p>
      </dgm:t>
    </dgm:pt>
    <dgm:pt modelId="{DE9775B6-978C-428B-9495-8B96832AD811}" type="parTrans" cxnId="{6A19D458-361D-4BB8-BB92-AFF10A075285}">
      <dgm:prSet/>
      <dgm:spPr/>
      <dgm:t>
        <a:bodyPr/>
        <a:lstStyle/>
        <a:p>
          <a:endParaRPr lang="en-US"/>
        </a:p>
      </dgm:t>
    </dgm:pt>
    <dgm:pt modelId="{63C3688C-58DE-4D69-A6A8-545DCC0CD96A}" type="sibTrans" cxnId="{6A19D458-361D-4BB8-BB92-AFF10A075285}">
      <dgm:prSet/>
      <dgm:spPr/>
      <dgm:t>
        <a:bodyPr/>
        <a:lstStyle/>
        <a:p>
          <a:endParaRPr lang="en-US"/>
        </a:p>
      </dgm:t>
    </dgm:pt>
    <dgm:pt modelId="{CD0AE603-F877-4C5C-91DE-BDEA17417A3E}">
      <dgm:prSet phldrT="[Text]" phldr="0"/>
      <dgm:spPr/>
      <dgm:t>
        <a:bodyPr/>
        <a:lstStyle/>
        <a:p>
          <a:pPr rtl="0"/>
          <a:r>
            <a:rPr lang="en-US" dirty="0">
              <a:latin typeface="Garamond" panose="02020404030301010803"/>
            </a:rPr>
            <a:t>Individualism</a:t>
          </a:r>
          <a:endParaRPr lang="en-US" dirty="0"/>
        </a:p>
      </dgm:t>
    </dgm:pt>
    <dgm:pt modelId="{54E9D73A-87BC-4A20-96F2-70462D7295E0}" type="parTrans" cxnId="{68C187B3-9FC7-4E58-B66A-CC9E9B8C0154}">
      <dgm:prSet/>
      <dgm:spPr/>
      <dgm:t>
        <a:bodyPr/>
        <a:lstStyle/>
        <a:p>
          <a:endParaRPr lang="en-US"/>
        </a:p>
      </dgm:t>
    </dgm:pt>
    <dgm:pt modelId="{8C535C38-7216-4EF5-845D-F4D46CA3233F}" type="sibTrans" cxnId="{68C187B3-9FC7-4E58-B66A-CC9E9B8C0154}">
      <dgm:prSet/>
      <dgm:spPr/>
      <dgm:t>
        <a:bodyPr/>
        <a:lstStyle/>
        <a:p>
          <a:endParaRPr lang="en-US"/>
        </a:p>
      </dgm:t>
    </dgm:pt>
    <dgm:pt modelId="{A2C3709C-322F-43C0-9C14-C7B28B689E1B}">
      <dgm:prSet phldrT="[Text]" phldr="0"/>
      <dgm:spPr/>
      <dgm:t>
        <a:bodyPr/>
        <a:lstStyle/>
        <a:p>
          <a:pPr rtl="0"/>
          <a:r>
            <a:rPr lang="en-US" dirty="0">
              <a:latin typeface="Garamond" panose="02020404030301010803"/>
            </a:rPr>
            <a:t>I'm the Only One</a:t>
          </a:r>
          <a:endParaRPr lang="en-US" dirty="0"/>
        </a:p>
      </dgm:t>
    </dgm:pt>
    <dgm:pt modelId="{D3C981DF-5648-4B83-A07B-DE88D5B2C593}" type="parTrans" cxnId="{EAD6E41D-52CC-402F-AAB3-E863960C9AB5}">
      <dgm:prSet/>
      <dgm:spPr/>
      <dgm:t>
        <a:bodyPr/>
        <a:lstStyle/>
        <a:p>
          <a:endParaRPr lang="en-US"/>
        </a:p>
      </dgm:t>
    </dgm:pt>
    <dgm:pt modelId="{BD52097C-02B7-4E3E-A67F-971650620F10}" type="sibTrans" cxnId="{EAD6E41D-52CC-402F-AAB3-E863960C9AB5}">
      <dgm:prSet/>
      <dgm:spPr/>
      <dgm:t>
        <a:bodyPr/>
        <a:lstStyle/>
        <a:p>
          <a:endParaRPr lang="en-US"/>
        </a:p>
      </dgm:t>
    </dgm:pt>
    <dgm:pt modelId="{82FD5270-98F3-483D-BF5E-E9C97B1BA02B}">
      <dgm:prSet phldr="0"/>
      <dgm:spPr/>
      <dgm:t>
        <a:bodyPr/>
        <a:lstStyle/>
        <a:p>
          <a:pPr rtl="0"/>
          <a:r>
            <a:rPr lang="en-US" dirty="0">
              <a:latin typeface="Garamond" panose="02020404030301010803"/>
            </a:rPr>
            <a:t>Progress is Bigger/More</a:t>
          </a:r>
        </a:p>
      </dgm:t>
    </dgm:pt>
    <dgm:pt modelId="{DC800872-3DB1-4FE5-BE2B-A8013EDD303F}" type="parTrans" cxnId="{B2347A64-F13D-4111-8D24-267DAD55350A}">
      <dgm:prSet/>
      <dgm:spPr/>
      <dgm:t>
        <a:bodyPr/>
        <a:lstStyle/>
        <a:p>
          <a:endParaRPr lang="en-US"/>
        </a:p>
      </dgm:t>
    </dgm:pt>
    <dgm:pt modelId="{E8E6C282-92A8-40DC-8D7D-E8A56ACD670C}" type="sibTrans" cxnId="{B2347A64-F13D-4111-8D24-267DAD55350A}">
      <dgm:prSet/>
      <dgm:spPr/>
      <dgm:t>
        <a:bodyPr/>
        <a:lstStyle/>
        <a:p>
          <a:endParaRPr lang="en-US"/>
        </a:p>
      </dgm:t>
    </dgm:pt>
    <dgm:pt modelId="{FE64BD52-FB0F-428B-9F82-563D163A43F1}">
      <dgm:prSet phldr="0"/>
      <dgm:spPr/>
      <dgm:t>
        <a:bodyPr/>
        <a:lstStyle/>
        <a:p>
          <a:pPr rtl="0"/>
          <a:r>
            <a:rPr lang="en-US" dirty="0">
              <a:latin typeface="Garamond" panose="02020404030301010803"/>
            </a:rPr>
            <a:t>Right to Comfort</a:t>
          </a:r>
        </a:p>
      </dgm:t>
    </dgm:pt>
    <dgm:pt modelId="{8F9B0BE4-0C26-4BBC-B099-453A9BB3EE1A}" type="parTrans" cxnId="{7FF72C4C-9C57-4B23-B61C-F1AB3C661627}">
      <dgm:prSet/>
      <dgm:spPr/>
      <dgm:t>
        <a:bodyPr/>
        <a:lstStyle/>
        <a:p>
          <a:endParaRPr lang="en-US"/>
        </a:p>
      </dgm:t>
    </dgm:pt>
    <dgm:pt modelId="{7FCA7773-AF22-4D4A-BFF5-CF95DB5DA9F6}" type="sibTrans" cxnId="{7FF72C4C-9C57-4B23-B61C-F1AB3C661627}">
      <dgm:prSet/>
      <dgm:spPr/>
      <dgm:t>
        <a:bodyPr/>
        <a:lstStyle/>
        <a:p>
          <a:endParaRPr lang="en-US"/>
        </a:p>
      </dgm:t>
    </dgm:pt>
    <dgm:pt modelId="{364D647B-D2E5-40A6-B2FB-5608700C2848}">
      <dgm:prSet phldr="0"/>
      <dgm:spPr/>
      <dgm:t>
        <a:bodyPr/>
        <a:lstStyle/>
        <a:p>
          <a:pPr rtl="0"/>
          <a:r>
            <a:rPr lang="en-US" dirty="0">
              <a:latin typeface="Garamond" panose="02020404030301010803"/>
            </a:rPr>
            <a:t>Right to Comfort</a:t>
          </a:r>
        </a:p>
      </dgm:t>
    </dgm:pt>
    <dgm:pt modelId="{F95B1A39-E31F-4317-9825-1BF99678E148}" type="parTrans" cxnId="{885D3B4B-E8A1-417A-8D2E-6B9D3EF33896}">
      <dgm:prSet/>
      <dgm:spPr/>
      <dgm:t>
        <a:bodyPr/>
        <a:lstStyle/>
        <a:p>
          <a:endParaRPr lang="en-US"/>
        </a:p>
      </dgm:t>
    </dgm:pt>
    <dgm:pt modelId="{1BE96E49-21B6-4126-8068-AE988A7EA345}" type="sibTrans" cxnId="{885D3B4B-E8A1-417A-8D2E-6B9D3EF33896}">
      <dgm:prSet/>
      <dgm:spPr/>
      <dgm:t>
        <a:bodyPr/>
        <a:lstStyle/>
        <a:p>
          <a:endParaRPr lang="en-US"/>
        </a:p>
      </dgm:t>
    </dgm:pt>
    <dgm:pt modelId="{B3AE24EA-6169-4BB4-B874-7A91844B704E}">
      <dgm:prSet phldr="0"/>
      <dgm:spPr/>
      <dgm:t>
        <a:bodyPr/>
        <a:lstStyle/>
        <a:p>
          <a:pPr rtl="0"/>
          <a:r>
            <a:rPr lang="en-US" dirty="0">
              <a:latin typeface="Garamond" panose="02020404030301010803"/>
            </a:rPr>
            <a:t>Progress is Bigger/More</a:t>
          </a:r>
        </a:p>
      </dgm:t>
    </dgm:pt>
    <dgm:pt modelId="{51C50917-5193-4DA5-B3FA-1B1C26DD9A47}" type="parTrans" cxnId="{6AED1534-DA23-4D33-B12B-2B6885AD5344}">
      <dgm:prSet/>
      <dgm:spPr/>
      <dgm:t>
        <a:bodyPr/>
        <a:lstStyle/>
        <a:p>
          <a:endParaRPr lang="en-US"/>
        </a:p>
      </dgm:t>
    </dgm:pt>
    <dgm:pt modelId="{B742ABE3-8738-4854-B8E0-C8837DF5D63C}" type="sibTrans" cxnId="{6AED1534-DA23-4D33-B12B-2B6885AD5344}">
      <dgm:prSet/>
      <dgm:spPr/>
      <dgm:t>
        <a:bodyPr/>
        <a:lstStyle/>
        <a:p>
          <a:endParaRPr lang="en-US"/>
        </a:p>
      </dgm:t>
    </dgm:pt>
    <dgm:pt modelId="{03BA99CE-5C55-4295-A9F8-11B3FDB28777}">
      <dgm:prSet phldr="0"/>
      <dgm:spPr/>
      <dgm:t>
        <a:bodyPr/>
        <a:lstStyle/>
        <a:p>
          <a:pPr rtl="0"/>
          <a:r>
            <a:rPr lang="en-US" dirty="0">
              <a:latin typeface="Garamond" panose="02020404030301010803"/>
            </a:rPr>
            <a:t>Only One Right Way</a:t>
          </a:r>
        </a:p>
      </dgm:t>
    </dgm:pt>
    <dgm:pt modelId="{2CF18E18-C4E6-4FC0-81EE-9A3DB18C2B8C}" type="parTrans" cxnId="{0069D11F-CBAA-45D4-91C5-3D16DCFE15AF}">
      <dgm:prSet/>
      <dgm:spPr/>
      <dgm:t>
        <a:bodyPr/>
        <a:lstStyle/>
        <a:p>
          <a:endParaRPr lang="en-US"/>
        </a:p>
      </dgm:t>
    </dgm:pt>
    <dgm:pt modelId="{46404428-621D-4F83-92AA-03757933BF89}" type="sibTrans" cxnId="{0069D11F-CBAA-45D4-91C5-3D16DCFE15AF}">
      <dgm:prSet/>
      <dgm:spPr/>
      <dgm:t>
        <a:bodyPr/>
        <a:lstStyle/>
        <a:p>
          <a:endParaRPr lang="en-US"/>
        </a:p>
      </dgm:t>
    </dgm:pt>
    <dgm:pt modelId="{C5DF8812-82DF-4D9F-8FA9-7366B69781BE}">
      <dgm:prSet phldr="0"/>
      <dgm:spPr/>
      <dgm:t>
        <a:bodyPr/>
        <a:lstStyle/>
        <a:p>
          <a:pPr rtl="0"/>
          <a:r>
            <a:rPr lang="en-US" dirty="0">
              <a:latin typeface="Garamond" panose="02020404030301010803"/>
            </a:rPr>
            <a:t>Either/Or Thinking</a:t>
          </a:r>
        </a:p>
      </dgm:t>
    </dgm:pt>
    <dgm:pt modelId="{9580D037-B911-4E37-9D91-55D0A4A3D463}" type="parTrans" cxnId="{D78DD75F-A4D5-45EB-8A49-767269DC1DFA}">
      <dgm:prSet/>
      <dgm:spPr/>
      <dgm:t>
        <a:bodyPr/>
        <a:lstStyle/>
        <a:p>
          <a:endParaRPr lang="en-US"/>
        </a:p>
      </dgm:t>
    </dgm:pt>
    <dgm:pt modelId="{A23AB80B-C057-4E5A-B326-E81FF1E2A2F0}" type="sibTrans" cxnId="{D78DD75F-A4D5-45EB-8A49-767269DC1DFA}">
      <dgm:prSet/>
      <dgm:spPr/>
      <dgm:t>
        <a:bodyPr/>
        <a:lstStyle/>
        <a:p>
          <a:endParaRPr lang="en-US"/>
        </a:p>
      </dgm:t>
    </dgm:pt>
    <dgm:pt modelId="{554DDBD6-3848-48E8-A4D9-35B7B1144A9E}">
      <dgm:prSet phldr="0"/>
      <dgm:spPr/>
      <dgm:t>
        <a:bodyPr/>
        <a:lstStyle/>
        <a:p>
          <a:r>
            <a:rPr lang="en-US" dirty="0">
              <a:latin typeface="Garamond" panose="02020404030301010803"/>
            </a:rPr>
            <a:t>Defensiveness</a:t>
          </a:r>
        </a:p>
      </dgm:t>
    </dgm:pt>
    <dgm:pt modelId="{841EE960-08E8-4DC3-805B-EC1B28AE96B1}" type="parTrans" cxnId="{605E91A8-BDD5-4DEE-B3D8-4FC84EF3091A}">
      <dgm:prSet/>
      <dgm:spPr/>
      <dgm:t>
        <a:bodyPr/>
        <a:lstStyle/>
        <a:p>
          <a:endParaRPr lang="en-US"/>
        </a:p>
      </dgm:t>
    </dgm:pt>
    <dgm:pt modelId="{54AD4074-F696-4772-8AD2-855C2C4A51E6}" type="sibTrans" cxnId="{605E91A8-BDD5-4DEE-B3D8-4FC84EF3091A}">
      <dgm:prSet/>
      <dgm:spPr/>
      <dgm:t>
        <a:bodyPr/>
        <a:lstStyle/>
        <a:p>
          <a:endParaRPr lang="en-US"/>
        </a:p>
      </dgm:t>
    </dgm:pt>
    <dgm:pt modelId="{2C5B29A5-C4BF-44C1-9534-B216E7A6DAA0}">
      <dgm:prSet phldr="0"/>
      <dgm:spPr/>
      <dgm:t>
        <a:bodyPr/>
        <a:lstStyle/>
        <a:p>
          <a:pPr rtl="0"/>
          <a:r>
            <a:rPr lang="en-US" dirty="0">
              <a:latin typeface="Garamond" panose="02020404030301010803"/>
            </a:rPr>
            <a:t>Fear of Open Conflict</a:t>
          </a:r>
        </a:p>
      </dgm:t>
    </dgm:pt>
    <dgm:pt modelId="{41E1A46C-2D0F-4887-8959-44E55EBFFFA8}" type="parTrans" cxnId="{DEAD2C49-B7D0-4C42-BF33-EAC58C9126CC}">
      <dgm:prSet/>
      <dgm:spPr/>
      <dgm:t>
        <a:bodyPr/>
        <a:lstStyle/>
        <a:p>
          <a:endParaRPr lang="en-US"/>
        </a:p>
      </dgm:t>
    </dgm:pt>
    <dgm:pt modelId="{7175D8C7-E90C-42EC-87F8-E43B91D4D47B}" type="sibTrans" cxnId="{DEAD2C49-B7D0-4C42-BF33-EAC58C9126CC}">
      <dgm:prSet/>
      <dgm:spPr/>
      <dgm:t>
        <a:bodyPr/>
        <a:lstStyle/>
        <a:p>
          <a:endParaRPr lang="en-US"/>
        </a:p>
      </dgm:t>
    </dgm:pt>
    <dgm:pt modelId="{B2D0B198-EB9A-4DD8-945C-42CBE99918BA}">
      <dgm:prSet phldr="0"/>
      <dgm:spPr/>
      <dgm:t>
        <a:bodyPr/>
        <a:lstStyle/>
        <a:p>
          <a:r>
            <a:rPr lang="en-US" dirty="0">
              <a:latin typeface="Garamond" panose="02020404030301010803"/>
            </a:rPr>
            <a:t>Objectivity</a:t>
          </a:r>
        </a:p>
      </dgm:t>
    </dgm:pt>
    <dgm:pt modelId="{B964D651-4ED4-4D90-B6D3-919C106C0139}" type="parTrans" cxnId="{F4286D0C-2AD8-49E6-9C22-BB9A48D38AB9}">
      <dgm:prSet/>
      <dgm:spPr/>
      <dgm:t>
        <a:bodyPr/>
        <a:lstStyle/>
        <a:p>
          <a:endParaRPr lang="en-US"/>
        </a:p>
      </dgm:t>
    </dgm:pt>
    <dgm:pt modelId="{09BA4D0B-6336-419F-BC8E-C855C00FA7F6}" type="sibTrans" cxnId="{F4286D0C-2AD8-49E6-9C22-BB9A48D38AB9}">
      <dgm:prSet/>
      <dgm:spPr/>
      <dgm:t>
        <a:bodyPr/>
        <a:lstStyle/>
        <a:p>
          <a:endParaRPr lang="en-US"/>
        </a:p>
      </dgm:t>
    </dgm:pt>
    <dgm:pt modelId="{2DD143CC-A87F-414C-B2B5-40857219F7FA}">
      <dgm:prSet phldr="0"/>
      <dgm:spPr/>
      <dgm:t>
        <a:bodyPr/>
        <a:lstStyle/>
        <a:p>
          <a:pPr rtl="0"/>
          <a:r>
            <a:rPr lang="en-US" dirty="0">
              <a:latin typeface="Garamond" panose="02020404030301010803"/>
            </a:rPr>
            <a:t>Quantity over Quality</a:t>
          </a:r>
        </a:p>
      </dgm:t>
    </dgm:pt>
    <dgm:pt modelId="{05FE728A-8421-4996-B7A9-08C26B0E94CD}" type="parTrans" cxnId="{B68DEDFA-99AB-467E-B7A0-E724B3176C51}">
      <dgm:prSet/>
      <dgm:spPr/>
      <dgm:t>
        <a:bodyPr/>
        <a:lstStyle/>
        <a:p>
          <a:endParaRPr lang="en-US"/>
        </a:p>
      </dgm:t>
    </dgm:pt>
    <dgm:pt modelId="{A83BAE1F-0BBB-4AF8-B413-56C38B6F75BE}" type="sibTrans" cxnId="{B68DEDFA-99AB-467E-B7A0-E724B3176C51}">
      <dgm:prSet/>
      <dgm:spPr/>
      <dgm:t>
        <a:bodyPr/>
        <a:lstStyle/>
        <a:p>
          <a:endParaRPr lang="en-US"/>
        </a:p>
      </dgm:t>
    </dgm:pt>
    <dgm:pt modelId="{478C9119-543F-4F7A-8B27-C2A4BB77C2CE}">
      <dgm:prSet phldr="0"/>
      <dgm:spPr/>
      <dgm:t>
        <a:bodyPr/>
        <a:lstStyle/>
        <a:p>
          <a:pPr rtl="0"/>
          <a:r>
            <a:rPr lang="en-US" dirty="0">
              <a:latin typeface="Garamond" panose="02020404030301010803"/>
            </a:rPr>
            <a:t>Sense of Urgency</a:t>
          </a:r>
        </a:p>
      </dgm:t>
    </dgm:pt>
    <dgm:pt modelId="{FEB894EA-188B-4D7D-B7E8-5AA0195EF948}" type="parTrans" cxnId="{84ECF8FF-37E1-4195-9156-E23D766F83E0}">
      <dgm:prSet/>
      <dgm:spPr/>
      <dgm:t>
        <a:bodyPr/>
        <a:lstStyle/>
        <a:p>
          <a:endParaRPr lang="en-US"/>
        </a:p>
      </dgm:t>
    </dgm:pt>
    <dgm:pt modelId="{AF47554A-0FA1-413C-8D28-388376AC6CFC}" type="sibTrans" cxnId="{84ECF8FF-37E1-4195-9156-E23D766F83E0}">
      <dgm:prSet/>
      <dgm:spPr/>
      <dgm:t>
        <a:bodyPr/>
        <a:lstStyle/>
        <a:p>
          <a:endParaRPr lang="en-US"/>
        </a:p>
      </dgm:t>
    </dgm:pt>
    <dgm:pt modelId="{9A73C47E-5D83-476F-BA9A-C93F62196479}" type="pres">
      <dgm:prSet presAssocID="{6E899505-00AB-4C88-AD1F-5060BA2DBEC6}" presName="Name0" presStyleCnt="0">
        <dgm:presLayoutVars>
          <dgm:chPref val="3"/>
          <dgm:dir/>
          <dgm:animLvl val="lvl"/>
          <dgm:resizeHandles/>
        </dgm:presLayoutVars>
      </dgm:prSet>
      <dgm:spPr/>
    </dgm:pt>
    <dgm:pt modelId="{9CC84AD0-36CB-4840-86EE-C33070BD9BC4}" type="pres">
      <dgm:prSet presAssocID="{DD44E3B2-47BA-472A-BA52-7BEB8016A067}" presName="horFlow" presStyleCnt="0"/>
      <dgm:spPr/>
    </dgm:pt>
    <dgm:pt modelId="{1E1A47F8-53B8-4478-8BC3-EC96447E1843}" type="pres">
      <dgm:prSet presAssocID="{DD44E3B2-47BA-472A-BA52-7BEB8016A067}" presName="bigChev" presStyleLbl="node1" presStyleIdx="0" presStyleCnt="5"/>
      <dgm:spPr/>
    </dgm:pt>
    <dgm:pt modelId="{5D3591B7-8C9C-4C57-AC78-725B669A5C7E}" type="pres">
      <dgm:prSet presAssocID="{2E75BC44-3332-4703-8E5C-5A776F1F2203}" presName="parTrans" presStyleCnt="0"/>
      <dgm:spPr/>
    </dgm:pt>
    <dgm:pt modelId="{3E2E4AD8-2110-48C2-8859-DAE556263A04}" type="pres">
      <dgm:prSet presAssocID="{7AE3D16B-C897-454C-B721-D04AB567A45A}" presName="node" presStyleLbl="alignAccFollowNode1" presStyleIdx="0" presStyleCnt="15">
        <dgm:presLayoutVars>
          <dgm:bulletEnabled val="1"/>
        </dgm:presLayoutVars>
      </dgm:prSet>
      <dgm:spPr/>
    </dgm:pt>
    <dgm:pt modelId="{E9B56C18-4844-446D-BEA9-DEE641DB68ED}" type="pres">
      <dgm:prSet presAssocID="{46C91A0A-55C9-4971-A99E-8DBAC35E9DF3}" presName="sibTrans" presStyleCnt="0"/>
      <dgm:spPr/>
    </dgm:pt>
    <dgm:pt modelId="{278510FF-38E5-495C-9FBB-A7F087C06ACB}" type="pres">
      <dgm:prSet presAssocID="{DF33E8FB-1B12-4632-B841-39CCA112D467}" presName="node" presStyleLbl="alignAccFollowNode1" presStyleIdx="1" presStyleCnt="15">
        <dgm:presLayoutVars>
          <dgm:bulletEnabled val="1"/>
        </dgm:presLayoutVars>
      </dgm:prSet>
      <dgm:spPr/>
    </dgm:pt>
    <dgm:pt modelId="{0843C3AC-10C9-4715-A6FB-8ACE6D0B048A}" type="pres">
      <dgm:prSet presAssocID="{7E067A96-91D1-4B80-ADE9-F42522DC7775}" presName="sibTrans" presStyleCnt="0"/>
      <dgm:spPr/>
    </dgm:pt>
    <dgm:pt modelId="{A07D592C-BC3D-4D5B-B4C7-DAC7600ECBBA}" type="pres">
      <dgm:prSet presAssocID="{03BA99CE-5C55-4295-A9F8-11B3FDB28777}" presName="node" presStyleLbl="alignAccFollowNode1" presStyleIdx="2" presStyleCnt="15">
        <dgm:presLayoutVars>
          <dgm:bulletEnabled val="1"/>
        </dgm:presLayoutVars>
      </dgm:prSet>
      <dgm:spPr/>
    </dgm:pt>
    <dgm:pt modelId="{EBCE655F-999D-4302-9535-6B710E94696F}" type="pres">
      <dgm:prSet presAssocID="{46404428-621D-4F83-92AA-03757933BF89}" presName="sibTrans" presStyleCnt="0"/>
      <dgm:spPr/>
    </dgm:pt>
    <dgm:pt modelId="{908195D2-02CD-44EE-BFC1-24630DF5062C}" type="pres">
      <dgm:prSet presAssocID="{C5DF8812-82DF-4D9F-8FA9-7366B69781BE}" presName="node" presStyleLbl="alignAccFollowNode1" presStyleIdx="3" presStyleCnt="15">
        <dgm:presLayoutVars>
          <dgm:bulletEnabled val="1"/>
        </dgm:presLayoutVars>
      </dgm:prSet>
      <dgm:spPr/>
    </dgm:pt>
    <dgm:pt modelId="{E69AF784-3D2F-437C-853D-EE2BF3B7CCF9}" type="pres">
      <dgm:prSet presAssocID="{DD44E3B2-47BA-472A-BA52-7BEB8016A067}" presName="vSp" presStyleCnt="0"/>
      <dgm:spPr/>
    </dgm:pt>
    <dgm:pt modelId="{942FCFD1-07D1-41F5-A918-754BB55192DA}" type="pres">
      <dgm:prSet presAssocID="{0ABB7197-9A3D-4458-90F6-B417B74984AD}" presName="horFlow" presStyleCnt="0"/>
      <dgm:spPr/>
    </dgm:pt>
    <dgm:pt modelId="{FA06ED45-19F5-460B-9051-62DA31845C90}" type="pres">
      <dgm:prSet presAssocID="{0ABB7197-9A3D-4458-90F6-B417B74984AD}" presName="bigChev" presStyleLbl="node1" presStyleIdx="1" presStyleCnt="5"/>
      <dgm:spPr/>
    </dgm:pt>
    <dgm:pt modelId="{A515CBBD-F51C-4302-B7F7-585852D3DB47}" type="pres">
      <dgm:prSet presAssocID="{720B44BD-E5C1-4C17-A68C-C32D41675395}" presName="parTrans" presStyleCnt="0"/>
      <dgm:spPr/>
    </dgm:pt>
    <dgm:pt modelId="{699A382F-BF9C-44E1-9A52-3F518BB87BC5}" type="pres">
      <dgm:prSet presAssocID="{D15B985A-CE51-4217-93E8-5B4A79E7E64F}" presName="node" presStyleLbl="alignAccFollowNode1" presStyleIdx="4" presStyleCnt="15">
        <dgm:presLayoutVars>
          <dgm:bulletEnabled val="1"/>
        </dgm:presLayoutVars>
      </dgm:prSet>
      <dgm:spPr/>
    </dgm:pt>
    <dgm:pt modelId="{CA98312C-128D-443F-AE00-C88CF058B374}" type="pres">
      <dgm:prSet presAssocID="{CDB9FCF3-9051-4D33-AEB3-9035E9910A0B}" presName="sibTrans" presStyleCnt="0"/>
      <dgm:spPr/>
    </dgm:pt>
    <dgm:pt modelId="{F5054FBB-2A27-47BE-B7F4-11FACEC7CE84}" type="pres">
      <dgm:prSet presAssocID="{AB30FD0E-DF37-48CF-A76F-AE2175CB1E4F}" presName="node" presStyleLbl="alignAccFollowNode1" presStyleIdx="5" presStyleCnt="15">
        <dgm:presLayoutVars>
          <dgm:bulletEnabled val="1"/>
        </dgm:presLayoutVars>
      </dgm:prSet>
      <dgm:spPr/>
    </dgm:pt>
    <dgm:pt modelId="{4E3C1D0D-EA32-4197-BD76-734DA66CEE08}" type="pres">
      <dgm:prSet presAssocID="{B94F758B-B9CF-4840-B955-91596C817334}" presName="sibTrans" presStyleCnt="0"/>
      <dgm:spPr/>
    </dgm:pt>
    <dgm:pt modelId="{A4CABFA0-C4BA-4FFB-8295-130BA52E3477}" type="pres">
      <dgm:prSet presAssocID="{554DDBD6-3848-48E8-A4D9-35B7B1144A9E}" presName="node" presStyleLbl="alignAccFollowNode1" presStyleIdx="6" presStyleCnt="15">
        <dgm:presLayoutVars>
          <dgm:bulletEnabled val="1"/>
        </dgm:presLayoutVars>
      </dgm:prSet>
      <dgm:spPr/>
    </dgm:pt>
    <dgm:pt modelId="{33EC1F51-BA14-4B5D-B575-3B0C10D3E971}" type="pres">
      <dgm:prSet presAssocID="{0ABB7197-9A3D-4458-90F6-B417B74984AD}" presName="vSp" presStyleCnt="0"/>
      <dgm:spPr/>
    </dgm:pt>
    <dgm:pt modelId="{A1143D2C-6251-4EFF-9E71-CFD029D31A3F}" type="pres">
      <dgm:prSet presAssocID="{FE64BD52-FB0F-428B-9F82-563D163A43F1}" presName="horFlow" presStyleCnt="0"/>
      <dgm:spPr/>
    </dgm:pt>
    <dgm:pt modelId="{9E195A38-A525-4A12-A90B-B9EE4B962B20}" type="pres">
      <dgm:prSet presAssocID="{FE64BD52-FB0F-428B-9F82-563D163A43F1}" presName="bigChev" presStyleLbl="node1" presStyleIdx="2" presStyleCnt="5"/>
      <dgm:spPr/>
    </dgm:pt>
    <dgm:pt modelId="{FA7C4DC8-F08B-4612-9072-40F50201D1C9}" type="pres">
      <dgm:prSet presAssocID="{F95B1A39-E31F-4317-9825-1BF99678E148}" presName="parTrans" presStyleCnt="0"/>
      <dgm:spPr/>
    </dgm:pt>
    <dgm:pt modelId="{7EBDDA3B-B37D-4B0A-8F31-36845096F962}" type="pres">
      <dgm:prSet presAssocID="{364D647B-D2E5-40A6-B2FB-5608700C2848}" presName="node" presStyleLbl="alignAccFollowNode1" presStyleIdx="7" presStyleCnt="15">
        <dgm:presLayoutVars>
          <dgm:bulletEnabled val="1"/>
        </dgm:presLayoutVars>
      </dgm:prSet>
      <dgm:spPr/>
    </dgm:pt>
    <dgm:pt modelId="{AB3E340C-EDA0-4A8B-8588-3BA232ED06F8}" type="pres">
      <dgm:prSet presAssocID="{1BE96E49-21B6-4126-8068-AE988A7EA345}" presName="sibTrans" presStyleCnt="0"/>
      <dgm:spPr/>
    </dgm:pt>
    <dgm:pt modelId="{4C616EBB-B1D2-4421-A2A3-A1EEB466F331}" type="pres">
      <dgm:prSet presAssocID="{2C5B29A5-C4BF-44C1-9534-B216E7A6DAA0}" presName="node" presStyleLbl="alignAccFollowNode1" presStyleIdx="8" presStyleCnt="15">
        <dgm:presLayoutVars>
          <dgm:bulletEnabled val="1"/>
        </dgm:presLayoutVars>
      </dgm:prSet>
      <dgm:spPr/>
    </dgm:pt>
    <dgm:pt modelId="{7227492B-1CC3-432D-814C-58827EE75EBD}" type="pres">
      <dgm:prSet presAssocID="{FE64BD52-FB0F-428B-9F82-563D163A43F1}" presName="vSp" presStyleCnt="0"/>
      <dgm:spPr/>
    </dgm:pt>
    <dgm:pt modelId="{A711EC01-3278-40ED-ABC5-CB9627F6CBA4}" type="pres">
      <dgm:prSet presAssocID="{AB280D63-9699-40FE-90FF-A907322DFCEC}" presName="horFlow" presStyleCnt="0"/>
      <dgm:spPr/>
    </dgm:pt>
    <dgm:pt modelId="{BDF6B69F-BE2D-4D6A-A32A-A452A58DF793}" type="pres">
      <dgm:prSet presAssocID="{AB280D63-9699-40FE-90FF-A907322DFCEC}" presName="bigChev" presStyleLbl="node1" presStyleIdx="3" presStyleCnt="5"/>
      <dgm:spPr/>
    </dgm:pt>
    <dgm:pt modelId="{067F97ED-5FC2-439C-92A1-6DC7142CE670}" type="pres">
      <dgm:prSet presAssocID="{54E9D73A-87BC-4A20-96F2-70462D7295E0}" presName="parTrans" presStyleCnt="0"/>
      <dgm:spPr/>
    </dgm:pt>
    <dgm:pt modelId="{E339CC82-9F78-40A3-A2A2-27FC060C2B55}" type="pres">
      <dgm:prSet presAssocID="{CD0AE603-F877-4C5C-91DE-BDEA17417A3E}" presName="node" presStyleLbl="alignAccFollowNode1" presStyleIdx="9" presStyleCnt="15">
        <dgm:presLayoutVars>
          <dgm:bulletEnabled val="1"/>
        </dgm:presLayoutVars>
      </dgm:prSet>
      <dgm:spPr/>
    </dgm:pt>
    <dgm:pt modelId="{626C59EB-45B7-4ED8-8458-476B2BF93F86}" type="pres">
      <dgm:prSet presAssocID="{8C535C38-7216-4EF5-845D-F4D46CA3233F}" presName="sibTrans" presStyleCnt="0"/>
      <dgm:spPr/>
    </dgm:pt>
    <dgm:pt modelId="{405A01F7-0109-4E86-B59B-40FD0A0DA1DF}" type="pres">
      <dgm:prSet presAssocID="{A2C3709C-322F-43C0-9C14-C7B28B689E1B}" presName="node" presStyleLbl="alignAccFollowNode1" presStyleIdx="10" presStyleCnt="15" custLinFactNeighborX="-6103" custLinFactNeighborY="2813">
        <dgm:presLayoutVars>
          <dgm:bulletEnabled val="1"/>
        </dgm:presLayoutVars>
      </dgm:prSet>
      <dgm:spPr/>
    </dgm:pt>
    <dgm:pt modelId="{679CD61F-ED4C-4C4D-B5E2-50079D0585EB}" type="pres">
      <dgm:prSet presAssocID="{AB280D63-9699-40FE-90FF-A907322DFCEC}" presName="vSp" presStyleCnt="0"/>
      <dgm:spPr/>
    </dgm:pt>
    <dgm:pt modelId="{A73795C5-5A49-4920-AC9F-D276831B47A4}" type="pres">
      <dgm:prSet presAssocID="{82FD5270-98F3-483D-BF5E-E9C97B1BA02B}" presName="horFlow" presStyleCnt="0"/>
      <dgm:spPr/>
    </dgm:pt>
    <dgm:pt modelId="{E91396E9-A301-4CC1-8656-09346F3D9101}" type="pres">
      <dgm:prSet presAssocID="{82FD5270-98F3-483D-BF5E-E9C97B1BA02B}" presName="bigChev" presStyleLbl="node1" presStyleIdx="4" presStyleCnt="5"/>
      <dgm:spPr/>
    </dgm:pt>
    <dgm:pt modelId="{13066DB3-A979-4760-A6F6-3658C41042D8}" type="pres">
      <dgm:prSet presAssocID="{51C50917-5193-4DA5-B3FA-1B1C26DD9A47}" presName="parTrans" presStyleCnt="0"/>
      <dgm:spPr/>
    </dgm:pt>
    <dgm:pt modelId="{B0B8E021-A9B6-40E9-ADAD-FE9FDD58DD3E}" type="pres">
      <dgm:prSet presAssocID="{B3AE24EA-6169-4BB4-B874-7A91844B704E}" presName="node" presStyleLbl="alignAccFollowNode1" presStyleIdx="11" presStyleCnt="15">
        <dgm:presLayoutVars>
          <dgm:bulletEnabled val="1"/>
        </dgm:presLayoutVars>
      </dgm:prSet>
      <dgm:spPr/>
    </dgm:pt>
    <dgm:pt modelId="{441B5F07-FDC4-46D0-AC99-0EF18A069DB3}" type="pres">
      <dgm:prSet presAssocID="{B742ABE3-8738-4854-B8E0-C8837DF5D63C}" presName="sibTrans" presStyleCnt="0"/>
      <dgm:spPr/>
    </dgm:pt>
    <dgm:pt modelId="{B8BB4D3E-7F29-4F71-8D5A-F10201333862}" type="pres">
      <dgm:prSet presAssocID="{B2D0B198-EB9A-4DD8-945C-42CBE99918BA}" presName="node" presStyleLbl="alignAccFollowNode1" presStyleIdx="12" presStyleCnt="15">
        <dgm:presLayoutVars>
          <dgm:bulletEnabled val="1"/>
        </dgm:presLayoutVars>
      </dgm:prSet>
      <dgm:spPr/>
    </dgm:pt>
    <dgm:pt modelId="{0060AB40-80A8-404C-BB31-07B94873578E}" type="pres">
      <dgm:prSet presAssocID="{09BA4D0B-6336-419F-BC8E-C855C00FA7F6}" presName="sibTrans" presStyleCnt="0"/>
      <dgm:spPr/>
    </dgm:pt>
    <dgm:pt modelId="{4C0269DA-1F17-419A-8103-09395D4720FC}" type="pres">
      <dgm:prSet presAssocID="{2DD143CC-A87F-414C-B2B5-40857219F7FA}" presName="node" presStyleLbl="alignAccFollowNode1" presStyleIdx="13" presStyleCnt="15">
        <dgm:presLayoutVars>
          <dgm:bulletEnabled val="1"/>
        </dgm:presLayoutVars>
      </dgm:prSet>
      <dgm:spPr/>
    </dgm:pt>
    <dgm:pt modelId="{BD16F976-AEC6-4CA9-ABF1-310A41E7D703}" type="pres">
      <dgm:prSet presAssocID="{A83BAE1F-0BBB-4AF8-B413-56C38B6F75BE}" presName="sibTrans" presStyleCnt="0"/>
      <dgm:spPr/>
    </dgm:pt>
    <dgm:pt modelId="{8D3F41C2-A94C-486C-A768-A88B2349363D}" type="pres">
      <dgm:prSet presAssocID="{478C9119-543F-4F7A-8B27-C2A4BB77C2CE}" presName="node" presStyleLbl="alignAccFollowNode1" presStyleIdx="14" presStyleCnt="15">
        <dgm:presLayoutVars>
          <dgm:bulletEnabled val="1"/>
        </dgm:presLayoutVars>
      </dgm:prSet>
      <dgm:spPr/>
    </dgm:pt>
  </dgm:ptLst>
  <dgm:cxnLst>
    <dgm:cxn modelId="{CFC8F008-E402-4E72-9B1C-A64E62446323}" type="presOf" srcId="{478C9119-543F-4F7A-8B27-C2A4BB77C2CE}" destId="{8D3F41C2-A94C-486C-A768-A88B2349363D}" srcOrd="0" destOrd="0" presId="urn:microsoft.com/office/officeart/2005/8/layout/lProcess3"/>
    <dgm:cxn modelId="{F4286D0C-2AD8-49E6-9C22-BB9A48D38AB9}" srcId="{82FD5270-98F3-483D-BF5E-E9C97B1BA02B}" destId="{B2D0B198-EB9A-4DD8-945C-42CBE99918BA}" srcOrd="1" destOrd="0" parTransId="{B964D651-4ED4-4D90-B6D3-919C106C0139}" sibTransId="{09BA4D0B-6336-419F-BC8E-C855C00FA7F6}"/>
    <dgm:cxn modelId="{50B7590D-F1AB-4DF3-9CBA-80BE56EE2588}" type="presOf" srcId="{B3AE24EA-6169-4BB4-B874-7A91844B704E}" destId="{B0B8E021-A9B6-40E9-ADAD-FE9FDD58DD3E}" srcOrd="0" destOrd="0" presId="urn:microsoft.com/office/officeart/2005/8/layout/lProcess3"/>
    <dgm:cxn modelId="{6D51F610-3D97-434C-A4CE-9E8F04FD1521}" type="presOf" srcId="{7AE3D16B-C897-454C-B721-D04AB567A45A}" destId="{3E2E4AD8-2110-48C2-8859-DAE556263A04}" srcOrd="0" destOrd="0" presId="urn:microsoft.com/office/officeart/2005/8/layout/lProcess3"/>
    <dgm:cxn modelId="{EAD6E41D-52CC-402F-AAB3-E863960C9AB5}" srcId="{AB280D63-9699-40FE-90FF-A907322DFCEC}" destId="{A2C3709C-322F-43C0-9C14-C7B28B689E1B}" srcOrd="1" destOrd="0" parTransId="{D3C981DF-5648-4B83-A07B-DE88D5B2C593}" sibTransId="{BD52097C-02B7-4E3E-A67F-971650620F10}"/>
    <dgm:cxn modelId="{0069D11F-CBAA-45D4-91C5-3D16DCFE15AF}" srcId="{DD44E3B2-47BA-472A-BA52-7BEB8016A067}" destId="{03BA99CE-5C55-4295-A9F8-11B3FDB28777}" srcOrd="2" destOrd="0" parTransId="{2CF18E18-C4E6-4FC0-81EE-9A3DB18C2B8C}" sibTransId="{46404428-621D-4F83-92AA-03757933BF89}"/>
    <dgm:cxn modelId="{1B8BAC24-A26D-4F0D-8FE0-8E7273279AB1}" type="presOf" srcId="{82FD5270-98F3-483D-BF5E-E9C97B1BA02B}" destId="{E91396E9-A301-4CC1-8656-09346F3D9101}" srcOrd="0" destOrd="0" presId="urn:microsoft.com/office/officeart/2005/8/layout/lProcess3"/>
    <dgm:cxn modelId="{A182152F-CE6B-4889-8C68-234745337841}" srcId="{6E899505-00AB-4C88-AD1F-5060BA2DBEC6}" destId="{DD44E3B2-47BA-472A-BA52-7BEB8016A067}" srcOrd="0" destOrd="0" parTransId="{226006C4-8F2B-4451-B429-153CA82D7DEF}" sibTransId="{A54D7603-1CA4-4E70-A3BB-CED36468A9EA}"/>
    <dgm:cxn modelId="{6AED1534-DA23-4D33-B12B-2B6885AD5344}" srcId="{82FD5270-98F3-483D-BF5E-E9C97B1BA02B}" destId="{B3AE24EA-6169-4BB4-B874-7A91844B704E}" srcOrd="0" destOrd="0" parTransId="{51C50917-5193-4DA5-B3FA-1B1C26DD9A47}" sibTransId="{B742ABE3-8738-4854-B8E0-C8837DF5D63C}"/>
    <dgm:cxn modelId="{04370E3D-7254-4B26-9A29-37D8A92B23A0}" type="presOf" srcId="{03BA99CE-5C55-4295-A9F8-11B3FDB28777}" destId="{A07D592C-BC3D-4D5B-B4C7-DAC7600ECBBA}" srcOrd="0" destOrd="0" presId="urn:microsoft.com/office/officeart/2005/8/layout/lProcess3"/>
    <dgm:cxn modelId="{56FF253D-C623-4866-91B9-9FF36D88DBC4}" type="presOf" srcId="{2C5B29A5-C4BF-44C1-9534-B216E7A6DAA0}" destId="{4C616EBB-B1D2-4421-A2A3-A1EEB466F331}" srcOrd="0" destOrd="0" presId="urn:microsoft.com/office/officeart/2005/8/layout/lProcess3"/>
    <dgm:cxn modelId="{DEAD2C49-B7D0-4C42-BF33-EAC58C9126CC}" srcId="{FE64BD52-FB0F-428B-9F82-563D163A43F1}" destId="{2C5B29A5-C4BF-44C1-9534-B216E7A6DAA0}" srcOrd="1" destOrd="0" parTransId="{41E1A46C-2D0F-4887-8959-44E55EBFFFA8}" sibTransId="{7175D8C7-E90C-42EC-87F8-E43B91D4D47B}"/>
    <dgm:cxn modelId="{885D3B4B-E8A1-417A-8D2E-6B9D3EF33896}" srcId="{FE64BD52-FB0F-428B-9F82-563D163A43F1}" destId="{364D647B-D2E5-40A6-B2FB-5608700C2848}" srcOrd="0" destOrd="0" parTransId="{F95B1A39-E31F-4317-9825-1BF99678E148}" sibTransId="{1BE96E49-21B6-4126-8068-AE988A7EA345}"/>
    <dgm:cxn modelId="{A7C8CA4B-62A5-4E1D-B260-A0EE0765FB33}" type="presOf" srcId="{CD0AE603-F877-4C5C-91DE-BDEA17417A3E}" destId="{E339CC82-9F78-40A3-A2A2-27FC060C2B55}" srcOrd="0" destOrd="0" presId="urn:microsoft.com/office/officeart/2005/8/layout/lProcess3"/>
    <dgm:cxn modelId="{7FF72C4C-9C57-4B23-B61C-F1AB3C661627}" srcId="{6E899505-00AB-4C88-AD1F-5060BA2DBEC6}" destId="{FE64BD52-FB0F-428B-9F82-563D163A43F1}" srcOrd="2" destOrd="0" parTransId="{8F9B0BE4-0C26-4BBC-B099-453A9BB3EE1A}" sibTransId="{7FCA7773-AF22-4D4A-BFF5-CF95DB5DA9F6}"/>
    <dgm:cxn modelId="{4865144D-5AE7-4EF1-9140-5D2F6362E98A}" srcId="{0ABB7197-9A3D-4458-90F6-B417B74984AD}" destId="{D15B985A-CE51-4217-93E8-5B4A79E7E64F}" srcOrd="0" destOrd="0" parTransId="{720B44BD-E5C1-4C17-A68C-C32D41675395}" sibTransId="{CDB9FCF3-9051-4D33-AEB3-9035E9910A0B}"/>
    <dgm:cxn modelId="{F32FB74F-ECF1-4EC8-8560-7CACAD94610C}" type="presOf" srcId="{2DD143CC-A87F-414C-B2B5-40857219F7FA}" destId="{4C0269DA-1F17-419A-8103-09395D4720FC}" srcOrd="0" destOrd="0" presId="urn:microsoft.com/office/officeart/2005/8/layout/lProcess3"/>
    <dgm:cxn modelId="{6A19D458-361D-4BB8-BB92-AFF10A075285}" srcId="{6E899505-00AB-4C88-AD1F-5060BA2DBEC6}" destId="{AB280D63-9699-40FE-90FF-A907322DFCEC}" srcOrd="3" destOrd="0" parTransId="{DE9775B6-978C-428B-9495-8B96832AD811}" sibTransId="{63C3688C-58DE-4D69-A6A8-545DCC0CD96A}"/>
    <dgm:cxn modelId="{D78DD75F-A4D5-45EB-8A49-767269DC1DFA}" srcId="{DD44E3B2-47BA-472A-BA52-7BEB8016A067}" destId="{C5DF8812-82DF-4D9F-8FA9-7366B69781BE}" srcOrd="3" destOrd="0" parTransId="{9580D037-B911-4E37-9D91-55D0A4A3D463}" sibTransId="{A23AB80B-C057-4E5A-B326-E81FF1E2A2F0}"/>
    <dgm:cxn modelId="{CE602B61-9239-41E1-A590-4F90E1E4E97D}" type="presOf" srcId="{DD44E3B2-47BA-472A-BA52-7BEB8016A067}" destId="{1E1A47F8-53B8-4478-8BC3-EC96447E1843}" srcOrd="0" destOrd="0" presId="urn:microsoft.com/office/officeart/2005/8/layout/lProcess3"/>
    <dgm:cxn modelId="{B2347A64-F13D-4111-8D24-267DAD55350A}" srcId="{6E899505-00AB-4C88-AD1F-5060BA2DBEC6}" destId="{82FD5270-98F3-483D-BF5E-E9C97B1BA02B}" srcOrd="4" destOrd="0" parTransId="{DC800872-3DB1-4FE5-BE2B-A8013EDD303F}" sibTransId="{E8E6C282-92A8-40DC-8D7D-E8A56ACD670C}"/>
    <dgm:cxn modelId="{1A95DB65-F46F-47F1-8868-E993AF31DCE8}" type="presOf" srcId="{0ABB7197-9A3D-4458-90F6-B417B74984AD}" destId="{FA06ED45-19F5-460B-9051-62DA31845C90}" srcOrd="0" destOrd="0" presId="urn:microsoft.com/office/officeart/2005/8/layout/lProcess3"/>
    <dgm:cxn modelId="{55BA136B-2F09-4C7E-8A8F-5944C3F6A72D}" type="presOf" srcId="{DF33E8FB-1B12-4632-B841-39CCA112D467}" destId="{278510FF-38E5-495C-9FBB-A7F087C06ACB}" srcOrd="0" destOrd="0" presId="urn:microsoft.com/office/officeart/2005/8/layout/lProcess3"/>
    <dgm:cxn modelId="{1C9CEB72-5967-4562-8D96-31DDB2569377}" type="presOf" srcId="{364D647B-D2E5-40A6-B2FB-5608700C2848}" destId="{7EBDDA3B-B37D-4B0A-8F31-36845096F962}" srcOrd="0" destOrd="0" presId="urn:microsoft.com/office/officeart/2005/8/layout/lProcess3"/>
    <dgm:cxn modelId="{A69EFF7B-7D10-4F3B-BE13-7D10EFF2B237}" srcId="{DD44E3B2-47BA-472A-BA52-7BEB8016A067}" destId="{DF33E8FB-1B12-4632-B841-39CCA112D467}" srcOrd="1" destOrd="0" parTransId="{7D1EDD59-A516-42B0-BE10-5B8E588D6F2A}" sibTransId="{7E067A96-91D1-4B80-ADE9-F42522DC7775}"/>
    <dgm:cxn modelId="{A6951A81-F1D3-4BF2-A42F-414B37665370}" type="presOf" srcId="{554DDBD6-3848-48E8-A4D9-35B7B1144A9E}" destId="{A4CABFA0-C4BA-4FFB-8295-130BA52E3477}" srcOrd="0" destOrd="0" presId="urn:microsoft.com/office/officeart/2005/8/layout/lProcess3"/>
    <dgm:cxn modelId="{C6CA229E-EDB6-4197-B9DA-B7DBD632D7C8}" type="presOf" srcId="{C5DF8812-82DF-4D9F-8FA9-7366B69781BE}" destId="{908195D2-02CD-44EE-BFC1-24630DF5062C}" srcOrd="0" destOrd="0" presId="urn:microsoft.com/office/officeart/2005/8/layout/lProcess3"/>
    <dgm:cxn modelId="{A92A9B9E-B8CB-417F-B577-E3565334B7F7}" type="presOf" srcId="{AB30FD0E-DF37-48CF-A76F-AE2175CB1E4F}" destId="{F5054FBB-2A27-47BE-B7F4-11FACEC7CE84}" srcOrd="0" destOrd="0" presId="urn:microsoft.com/office/officeart/2005/8/layout/lProcess3"/>
    <dgm:cxn modelId="{605E91A8-BDD5-4DEE-B3D8-4FC84EF3091A}" srcId="{0ABB7197-9A3D-4458-90F6-B417B74984AD}" destId="{554DDBD6-3848-48E8-A4D9-35B7B1144A9E}" srcOrd="2" destOrd="0" parTransId="{841EE960-08E8-4DC3-805B-EC1B28AE96B1}" sibTransId="{54AD4074-F696-4772-8AD2-855C2C4A51E6}"/>
    <dgm:cxn modelId="{0869F4AD-D0D8-4A81-ABDA-516D66F221A2}" srcId="{DD44E3B2-47BA-472A-BA52-7BEB8016A067}" destId="{7AE3D16B-C897-454C-B721-D04AB567A45A}" srcOrd="0" destOrd="0" parTransId="{2E75BC44-3332-4703-8E5C-5A776F1F2203}" sibTransId="{46C91A0A-55C9-4971-A99E-8DBAC35E9DF3}"/>
    <dgm:cxn modelId="{6E57DCAF-572F-4F08-BE9D-92203AF85A72}" srcId="{6E899505-00AB-4C88-AD1F-5060BA2DBEC6}" destId="{0ABB7197-9A3D-4458-90F6-B417B74984AD}" srcOrd="1" destOrd="0" parTransId="{AF7BE935-9657-412B-8C23-6CE6B0EAB1D9}" sibTransId="{46D0533D-A04F-43DE-9CE4-B77B5361CDF0}"/>
    <dgm:cxn modelId="{68C187B3-9FC7-4E58-B66A-CC9E9B8C0154}" srcId="{AB280D63-9699-40FE-90FF-A907322DFCEC}" destId="{CD0AE603-F877-4C5C-91DE-BDEA17417A3E}" srcOrd="0" destOrd="0" parTransId="{54E9D73A-87BC-4A20-96F2-70462D7295E0}" sibTransId="{8C535C38-7216-4EF5-845D-F4D46CA3233F}"/>
    <dgm:cxn modelId="{5F3BC6B5-026C-46F8-A0DE-00FF59400A11}" type="presOf" srcId="{B2D0B198-EB9A-4DD8-945C-42CBE99918BA}" destId="{B8BB4D3E-7F29-4F71-8D5A-F10201333862}" srcOrd="0" destOrd="0" presId="urn:microsoft.com/office/officeart/2005/8/layout/lProcess3"/>
    <dgm:cxn modelId="{24A6B2B8-AF47-43CE-B802-B36661CFE64B}" type="presOf" srcId="{A2C3709C-322F-43C0-9C14-C7B28B689E1B}" destId="{405A01F7-0109-4E86-B59B-40FD0A0DA1DF}" srcOrd="0" destOrd="0" presId="urn:microsoft.com/office/officeart/2005/8/layout/lProcess3"/>
    <dgm:cxn modelId="{F1AA44B9-5216-4036-89D0-AF61F9DF09DD}" type="presOf" srcId="{FE64BD52-FB0F-428B-9F82-563D163A43F1}" destId="{9E195A38-A525-4A12-A90B-B9EE4B962B20}" srcOrd="0" destOrd="0" presId="urn:microsoft.com/office/officeart/2005/8/layout/lProcess3"/>
    <dgm:cxn modelId="{52119FC2-5EEF-4937-A8AC-DBDA86627E82}" srcId="{0ABB7197-9A3D-4458-90F6-B417B74984AD}" destId="{AB30FD0E-DF37-48CF-A76F-AE2175CB1E4F}" srcOrd="1" destOrd="0" parTransId="{BC11F55C-1D24-4FE7-950F-1166B1D4CB70}" sibTransId="{B94F758B-B9CF-4840-B955-91596C817334}"/>
    <dgm:cxn modelId="{D1D22AC3-E06A-480E-88A2-DA7A6FE346D9}" type="presOf" srcId="{D15B985A-CE51-4217-93E8-5B4A79E7E64F}" destId="{699A382F-BF9C-44E1-9A52-3F518BB87BC5}" srcOrd="0" destOrd="0" presId="urn:microsoft.com/office/officeart/2005/8/layout/lProcess3"/>
    <dgm:cxn modelId="{DC8F47D8-A480-4054-8CE1-66949525B66D}" type="presOf" srcId="{6E899505-00AB-4C88-AD1F-5060BA2DBEC6}" destId="{9A73C47E-5D83-476F-BA9A-C93F62196479}" srcOrd="0" destOrd="0" presId="urn:microsoft.com/office/officeart/2005/8/layout/lProcess3"/>
    <dgm:cxn modelId="{5422E0EE-89DA-4870-B24A-DB72CE1B025F}" type="presOf" srcId="{AB280D63-9699-40FE-90FF-A907322DFCEC}" destId="{BDF6B69F-BE2D-4D6A-A32A-A452A58DF793}" srcOrd="0" destOrd="0" presId="urn:microsoft.com/office/officeart/2005/8/layout/lProcess3"/>
    <dgm:cxn modelId="{B68DEDFA-99AB-467E-B7A0-E724B3176C51}" srcId="{82FD5270-98F3-483D-BF5E-E9C97B1BA02B}" destId="{2DD143CC-A87F-414C-B2B5-40857219F7FA}" srcOrd="2" destOrd="0" parTransId="{05FE728A-8421-4996-B7A9-08C26B0E94CD}" sibTransId="{A83BAE1F-0BBB-4AF8-B413-56C38B6F75BE}"/>
    <dgm:cxn modelId="{84ECF8FF-37E1-4195-9156-E23D766F83E0}" srcId="{82FD5270-98F3-483D-BF5E-E9C97B1BA02B}" destId="{478C9119-543F-4F7A-8B27-C2A4BB77C2CE}" srcOrd="3" destOrd="0" parTransId="{FEB894EA-188B-4D7D-B7E8-5AA0195EF948}" sibTransId="{AF47554A-0FA1-413C-8D28-388376AC6CFC}"/>
    <dgm:cxn modelId="{3585BA6A-D36D-411F-883E-8664CEF38CED}" type="presParOf" srcId="{9A73C47E-5D83-476F-BA9A-C93F62196479}" destId="{9CC84AD0-36CB-4840-86EE-C33070BD9BC4}" srcOrd="0" destOrd="0" presId="urn:microsoft.com/office/officeart/2005/8/layout/lProcess3"/>
    <dgm:cxn modelId="{E6F6D30E-4499-4C1B-A731-733865AED540}" type="presParOf" srcId="{9CC84AD0-36CB-4840-86EE-C33070BD9BC4}" destId="{1E1A47F8-53B8-4478-8BC3-EC96447E1843}" srcOrd="0" destOrd="0" presId="urn:microsoft.com/office/officeart/2005/8/layout/lProcess3"/>
    <dgm:cxn modelId="{05952BB1-8F44-447F-8F45-C1ADC2D633EA}" type="presParOf" srcId="{9CC84AD0-36CB-4840-86EE-C33070BD9BC4}" destId="{5D3591B7-8C9C-4C57-AC78-725B669A5C7E}" srcOrd="1" destOrd="0" presId="urn:microsoft.com/office/officeart/2005/8/layout/lProcess3"/>
    <dgm:cxn modelId="{7871021B-3256-4E14-A799-59A738E76CC1}" type="presParOf" srcId="{9CC84AD0-36CB-4840-86EE-C33070BD9BC4}" destId="{3E2E4AD8-2110-48C2-8859-DAE556263A04}" srcOrd="2" destOrd="0" presId="urn:microsoft.com/office/officeart/2005/8/layout/lProcess3"/>
    <dgm:cxn modelId="{44054AAE-2DAA-4D83-8CDC-57470FC29AA6}" type="presParOf" srcId="{9CC84AD0-36CB-4840-86EE-C33070BD9BC4}" destId="{E9B56C18-4844-446D-BEA9-DEE641DB68ED}" srcOrd="3" destOrd="0" presId="urn:microsoft.com/office/officeart/2005/8/layout/lProcess3"/>
    <dgm:cxn modelId="{155D87CE-AF6F-4D8A-938F-9BF899174952}" type="presParOf" srcId="{9CC84AD0-36CB-4840-86EE-C33070BD9BC4}" destId="{278510FF-38E5-495C-9FBB-A7F087C06ACB}" srcOrd="4" destOrd="0" presId="urn:microsoft.com/office/officeart/2005/8/layout/lProcess3"/>
    <dgm:cxn modelId="{2FD22925-BDD8-43BC-BF79-A3027FD8086D}" type="presParOf" srcId="{9CC84AD0-36CB-4840-86EE-C33070BD9BC4}" destId="{0843C3AC-10C9-4715-A6FB-8ACE6D0B048A}" srcOrd="5" destOrd="0" presId="urn:microsoft.com/office/officeart/2005/8/layout/lProcess3"/>
    <dgm:cxn modelId="{CF43DF10-583A-41E2-B632-018A258E54FD}" type="presParOf" srcId="{9CC84AD0-36CB-4840-86EE-C33070BD9BC4}" destId="{A07D592C-BC3D-4D5B-B4C7-DAC7600ECBBA}" srcOrd="6" destOrd="0" presId="urn:microsoft.com/office/officeart/2005/8/layout/lProcess3"/>
    <dgm:cxn modelId="{46877AB9-B614-4D55-9939-569492AA2132}" type="presParOf" srcId="{9CC84AD0-36CB-4840-86EE-C33070BD9BC4}" destId="{EBCE655F-999D-4302-9535-6B710E94696F}" srcOrd="7" destOrd="0" presId="urn:microsoft.com/office/officeart/2005/8/layout/lProcess3"/>
    <dgm:cxn modelId="{85DD48DE-841D-4C2C-8544-0C1DBB77448E}" type="presParOf" srcId="{9CC84AD0-36CB-4840-86EE-C33070BD9BC4}" destId="{908195D2-02CD-44EE-BFC1-24630DF5062C}" srcOrd="8" destOrd="0" presId="urn:microsoft.com/office/officeart/2005/8/layout/lProcess3"/>
    <dgm:cxn modelId="{87DD418C-0B7A-4625-8993-F1DD141D41E5}" type="presParOf" srcId="{9A73C47E-5D83-476F-BA9A-C93F62196479}" destId="{E69AF784-3D2F-437C-853D-EE2BF3B7CCF9}" srcOrd="1" destOrd="0" presId="urn:microsoft.com/office/officeart/2005/8/layout/lProcess3"/>
    <dgm:cxn modelId="{35C97E3B-9471-431B-992C-0403855187A9}" type="presParOf" srcId="{9A73C47E-5D83-476F-BA9A-C93F62196479}" destId="{942FCFD1-07D1-41F5-A918-754BB55192DA}" srcOrd="2" destOrd="0" presId="urn:microsoft.com/office/officeart/2005/8/layout/lProcess3"/>
    <dgm:cxn modelId="{9387DD52-C1EA-480A-BE26-BFC3E4D26010}" type="presParOf" srcId="{942FCFD1-07D1-41F5-A918-754BB55192DA}" destId="{FA06ED45-19F5-460B-9051-62DA31845C90}" srcOrd="0" destOrd="0" presId="urn:microsoft.com/office/officeart/2005/8/layout/lProcess3"/>
    <dgm:cxn modelId="{10E211E9-E235-4725-B90A-4E1FFF7714EF}" type="presParOf" srcId="{942FCFD1-07D1-41F5-A918-754BB55192DA}" destId="{A515CBBD-F51C-4302-B7F7-585852D3DB47}" srcOrd="1" destOrd="0" presId="urn:microsoft.com/office/officeart/2005/8/layout/lProcess3"/>
    <dgm:cxn modelId="{A5E9775F-9214-4063-B0DF-3EED1CBB94BE}" type="presParOf" srcId="{942FCFD1-07D1-41F5-A918-754BB55192DA}" destId="{699A382F-BF9C-44E1-9A52-3F518BB87BC5}" srcOrd="2" destOrd="0" presId="urn:microsoft.com/office/officeart/2005/8/layout/lProcess3"/>
    <dgm:cxn modelId="{BAE0A767-8AFD-4997-8315-5F1696B008A2}" type="presParOf" srcId="{942FCFD1-07D1-41F5-A918-754BB55192DA}" destId="{CA98312C-128D-443F-AE00-C88CF058B374}" srcOrd="3" destOrd="0" presId="urn:microsoft.com/office/officeart/2005/8/layout/lProcess3"/>
    <dgm:cxn modelId="{91AAD736-5DF4-46A0-AA14-99FF1ED34623}" type="presParOf" srcId="{942FCFD1-07D1-41F5-A918-754BB55192DA}" destId="{F5054FBB-2A27-47BE-B7F4-11FACEC7CE84}" srcOrd="4" destOrd="0" presId="urn:microsoft.com/office/officeart/2005/8/layout/lProcess3"/>
    <dgm:cxn modelId="{B58B2A91-DD7E-414B-96C9-26BAD6FF7793}" type="presParOf" srcId="{942FCFD1-07D1-41F5-A918-754BB55192DA}" destId="{4E3C1D0D-EA32-4197-BD76-734DA66CEE08}" srcOrd="5" destOrd="0" presId="urn:microsoft.com/office/officeart/2005/8/layout/lProcess3"/>
    <dgm:cxn modelId="{6A891CB8-C3C4-4E7F-968E-82791E3126DC}" type="presParOf" srcId="{942FCFD1-07D1-41F5-A918-754BB55192DA}" destId="{A4CABFA0-C4BA-4FFB-8295-130BA52E3477}" srcOrd="6" destOrd="0" presId="urn:microsoft.com/office/officeart/2005/8/layout/lProcess3"/>
    <dgm:cxn modelId="{A7B5FDB0-0C30-4E72-AD6E-7CE86867D90C}" type="presParOf" srcId="{9A73C47E-5D83-476F-BA9A-C93F62196479}" destId="{33EC1F51-BA14-4B5D-B575-3B0C10D3E971}" srcOrd="3" destOrd="0" presId="urn:microsoft.com/office/officeart/2005/8/layout/lProcess3"/>
    <dgm:cxn modelId="{EA62A853-CE44-435D-905D-90C32B11BE5F}" type="presParOf" srcId="{9A73C47E-5D83-476F-BA9A-C93F62196479}" destId="{A1143D2C-6251-4EFF-9E71-CFD029D31A3F}" srcOrd="4" destOrd="0" presId="urn:microsoft.com/office/officeart/2005/8/layout/lProcess3"/>
    <dgm:cxn modelId="{BA512D22-1F50-4907-979E-2941ED07ADF6}" type="presParOf" srcId="{A1143D2C-6251-4EFF-9E71-CFD029D31A3F}" destId="{9E195A38-A525-4A12-A90B-B9EE4B962B20}" srcOrd="0" destOrd="0" presId="urn:microsoft.com/office/officeart/2005/8/layout/lProcess3"/>
    <dgm:cxn modelId="{E44FDBC9-012C-4522-A048-8EA6ACCD0EB1}" type="presParOf" srcId="{A1143D2C-6251-4EFF-9E71-CFD029D31A3F}" destId="{FA7C4DC8-F08B-4612-9072-40F50201D1C9}" srcOrd="1" destOrd="0" presId="urn:microsoft.com/office/officeart/2005/8/layout/lProcess3"/>
    <dgm:cxn modelId="{F6212726-79A4-4B60-8BEA-3DCD0CD45842}" type="presParOf" srcId="{A1143D2C-6251-4EFF-9E71-CFD029D31A3F}" destId="{7EBDDA3B-B37D-4B0A-8F31-36845096F962}" srcOrd="2" destOrd="0" presId="urn:microsoft.com/office/officeart/2005/8/layout/lProcess3"/>
    <dgm:cxn modelId="{C2E388CD-B1AA-43E2-8579-B559330E1B86}" type="presParOf" srcId="{A1143D2C-6251-4EFF-9E71-CFD029D31A3F}" destId="{AB3E340C-EDA0-4A8B-8588-3BA232ED06F8}" srcOrd="3" destOrd="0" presId="urn:microsoft.com/office/officeart/2005/8/layout/lProcess3"/>
    <dgm:cxn modelId="{40A12AD0-3368-4F22-8849-5970464586E3}" type="presParOf" srcId="{A1143D2C-6251-4EFF-9E71-CFD029D31A3F}" destId="{4C616EBB-B1D2-4421-A2A3-A1EEB466F331}" srcOrd="4" destOrd="0" presId="urn:microsoft.com/office/officeart/2005/8/layout/lProcess3"/>
    <dgm:cxn modelId="{081F5090-642E-42A0-AEF2-3AA795F4FBD1}" type="presParOf" srcId="{9A73C47E-5D83-476F-BA9A-C93F62196479}" destId="{7227492B-1CC3-432D-814C-58827EE75EBD}" srcOrd="5" destOrd="0" presId="urn:microsoft.com/office/officeart/2005/8/layout/lProcess3"/>
    <dgm:cxn modelId="{4AC41FDC-FFD1-4313-85B2-BF7CABAA6FE6}" type="presParOf" srcId="{9A73C47E-5D83-476F-BA9A-C93F62196479}" destId="{A711EC01-3278-40ED-ABC5-CB9627F6CBA4}" srcOrd="6" destOrd="0" presId="urn:microsoft.com/office/officeart/2005/8/layout/lProcess3"/>
    <dgm:cxn modelId="{F496B5B4-7350-48DE-ADD9-66A8DA4DE096}" type="presParOf" srcId="{A711EC01-3278-40ED-ABC5-CB9627F6CBA4}" destId="{BDF6B69F-BE2D-4D6A-A32A-A452A58DF793}" srcOrd="0" destOrd="0" presId="urn:microsoft.com/office/officeart/2005/8/layout/lProcess3"/>
    <dgm:cxn modelId="{0FB2FB74-23F4-4332-8BA3-002CE4AED3EF}" type="presParOf" srcId="{A711EC01-3278-40ED-ABC5-CB9627F6CBA4}" destId="{067F97ED-5FC2-439C-92A1-6DC7142CE670}" srcOrd="1" destOrd="0" presId="urn:microsoft.com/office/officeart/2005/8/layout/lProcess3"/>
    <dgm:cxn modelId="{3A0D6C23-FEFB-498B-8A1C-FF0A606B0775}" type="presParOf" srcId="{A711EC01-3278-40ED-ABC5-CB9627F6CBA4}" destId="{E339CC82-9F78-40A3-A2A2-27FC060C2B55}" srcOrd="2" destOrd="0" presId="urn:microsoft.com/office/officeart/2005/8/layout/lProcess3"/>
    <dgm:cxn modelId="{689FC6A7-2B46-4EB0-A8E8-B65CE1C0AB5B}" type="presParOf" srcId="{A711EC01-3278-40ED-ABC5-CB9627F6CBA4}" destId="{626C59EB-45B7-4ED8-8458-476B2BF93F86}" srcOrd="3" destOrd="0" presId="urn:microsoft.com/office/officeart/2005/8/layout/lProcess3"/>
    <dgm:cxn modelId="{8B3A0061-C7C6-476B-9685-1633ABE9A48E}" type="presParOf" srcId="{A711EC01-3278-40ED-ABC5-CB9627F6CBA4}" destId="{405A01F7-0109-4E86-B59B-40FD0A0DA1DF}" srcOrd="4" destOrd="0" presId="urn:microsoft.com/office/officeart/2005/8/layout/lProcess3"/>
    <dgm:cxn modelId="{38070AC7-039F-4C47-9655-721ED2F51FF4}" type="presParOf" srcId="{9A73C47E-5D83-476F-BA9A-C93F62196479}" destId="{679CD61F-ED4C-4C4D-B5E2-50079D0585EB}" srcOrd="7" destOrd="0" presId="urn:microsoft.com/office/officeart/2005/8/layout/lProcess3"/>
    <dgm:cxn modelId="{6013C028-E538-46DA-9BF0-00B490FDECB7}" type="presParOf" srcId="{9A73C47E-5D83-476F-BA9A-C93F62196479}" destId="{A73795C5-5A49-4920-AC9F-D276831B47A4}" srcOrd="8" destOrd="0" presId="urn:microsoft.com/office/officeart/2005/8/layout/lProcess3"/>
    <dgm:cxn modelId="{68536507-900C-437E-BBE7-3D1FF92581A9}" type="presParOf" srcId="{A73795C5-5A49-4920-AC9F-D276831B47A4}" destId="{E91396E9-A301-4CC1-8656-09346F3D9101}" srcOrd="0" destOrd="0" presId="urn:microsoft.com/office/officeart/2005/8/layout/lProcess3"/>
    <dgm:cxn modelId="{BAC32090-7D2D-473C-8FEA-37585B72600A}" type="presParOf" srcId="{A73795C5-5A49-4920-AC9F-D276831B47A4}" destId="{13066DB3-A979-4760-A6F6-3658C41042D8}" srcOrd="1" destOrd="0" presId="urn:microsoft.com/office/officeart/2005/8/layout/lProcess3"/>
    <dgm:cxn modelId="{5D0B1C97-A449-4A4C-8CBB-BC97FF0B2C1A}" type="presParOf" srcId="{A73795C5-5A49-4920-AC9F-D276831B47A4}" destId="{B0B8E021-A9B6-40E9-ADAD-FE9FDD58DD3E}" srcOrd="2" destOrd="0" presId="urn:microsoft.com/office/officeart/2005/8/layout/lProcess3"/>
    <dgm:cxn modelId="{640E9E7F-7EEF-4AC5-A042-260E11E20AA9}" type="presParOf" srcId="{A73795C5-5A49-4920-AC9F-D276831B47A4}" destId="{441B5F07-FDC4-46D0-AC99-0EF18A069DB3}" srcOrd="3" destOrd="0" presId="urn:microsoft.com/office/officeart/2005/8/layout/lProcess3"/>
    <dgm:cxn modelId="{109DC9E3-F684-4605-8188-6217C5291A67}" type="presParOf" srcId="{A73795C5-5A49-4920-AC9F-D276831B47A4}" destId="{B8BB4D3E-7F29-4F71-8D5A-F10201333862}" srcOrd="4" destOrd="0" presId="urn:microsoft.com/office/officeart/2005/8/layout/lProcess3"/>
    <dgm:cxn modelId="{2695BE83-58A3-41EE-BF47-90FD5D7BB431}" type="presParOf" srcId="{A73795C5-5A49-4920-AC9F-D276831B47A4}" destId="{0060AB40-80A8-404C-BB31-07B94873578E}" srcOrd="5" destOrd="0" presId="urn:microsoft.com/office/officeart/2005/8/layout/lProcess3"/>
    <dgm:cxn modelId="{17E60EF7-3D8F-4E8B-B58D-B1B119EB4B70}" type="presParOf" srcId="{A73795C5-5A49-4920-AC9F-D276831B47A4}" destId="{4C0269DA-1F17-419A-8103-09395D4720FC}" srcOrd="6" destOrd="0" presId="urn:microsoft.com/office/officeart/2005/8/layout/lProcess3"/>
    <dgm:cxn modelId="{E98CDBE0-C874-4E48-92D7-E44FC7BD2054}" type="presParOf" srcId="{A73795C5-5A49-4920-AC9F-D276831B47A4}" destId="{BD16F976-AEC6-4CA9-ABF1-310A41E7D703}" srcOrd="7" destOrd="0" presId="urn:microsoft.com/office/officeart/2005/8/layout/lProcess3"/>
    <dgm:cxn modelId="{2EE322E4-E703-44DA-A16D-C2DE7B9CF56A}" type="presParOf" srcId="{A73795C5-5A49-4920-AC9F-D276831B47A4}" destId="{8D3F41C2-A94C-486C-A768-A88B2349363D}"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DF2F61-9B5C-4BA2-A0B0-4A33233B4C0D}" type="doc">
      <dgm:prSet loTypeId="urn:microsoft.com/office/officeart/2005/8/layout/default" loCatId="list" qsTypeId="urn:microsoft.com/office/officeart/2005/8/quickstyle/3d1" qsCatId="3D" csTypeId="urn:microsoft.com/office/officeart/2005/8/colors/colorful5" csCatId="colorful" phldr="1"/>
      <dgm:spPr/>
      <dgm:t>
        <a:bodyPr/>
        <a:lstStyle/>
        <a:p>
          <a:endParaRPr lang="en-US"/>
        </a:p>
      </dgm:t>
    </dgm:pt>
    <dgm:pt modelId="{00FCC03C-07F5-463F-AF5A-865C9E79356D}">
      <dgm:prSet phldrT="[Text]"/>
      <dgm:spPr/>
      <dgm:t>
        <a:bodyPr/>
        <a:lstStyle/>
        <a:p>
          <a:r>
            <a:rPr lang="en-US" dirty="0">
              <a:solidFill>
                <a:schemeClr val="tx1"/>
              </a:solidFill>
            </a:rPr>
            <a:t>JEDI is the lens leaders use in all messaging across the org.</a:t>
          </a:r>
        </a:p>
      </dgm:t>
    </dgm:pt>
    <dgm:pt modelId="{B0354B7C-E82E-4A9B-A39D-8786C1DF6484}" type="parTrans" cxnId="{F5AE9661-4227-4683-8A8D-0D5ADC58CB26}">
      <dgm:prSet/>
      <dgm:spPr/>
      <dgm:t>
        <a:bodyPr/>
        <a:lstStyle/>
        <a:p>
          <a:endParaRPr lang="en-US">
            <a:solidFill>
              <a:schemeClr val="tx1"/>
            </a:solidFill>
          </a:endParaRPr>
        </a:p>
      </dgm:t>
    </dgm:pt>
    <dgm:pt modelId="{680EB888-15D7-46CB-9097-71429131389A}" type="sibTrans" cxnId="{F5AE9661-4227-4683-8A8D-0D5ADC58CB26}">
      <dgm:prSet/>
      <dgm:spPr/>
      <dgm:t>
        <a:bodyPr/>
        <a:lstStyle/>
        <a:p>
          <a:endParaRPr lang="en-US">
            <a:solidFill>
              <a:schemeClr val="tx1"/>
            </a:solidFill>
          </a:endParaRPr>
        </a:p>
      </dgm:t>
    </dgm:pt>
    <dgm:pt modelId="{C9A537D8-0991-4F52-BC64-E489F1E2C652}">
      <dgm:prSet phldrT="[Text]"/>
      <dgm:spPr/>
      <dgm:t>
        <a:bodyPr/>
        <a:lstStyle/>
        <a:p>
          <a:r>
            <a:rPr lang="en-ZA">
              <a:solidFill>
                <a:schemeClr val="tx1"/>
              </a:solidFill>
            </a:rPr>
            <a:t>Make anti-racism teaching as part of your department onboarding. </a:t>
          </a:r>
          <a:endParaRPr lang="en-US" dirty="0">
            <a:solidFill>
              <a:schemeClr val="tx1"/>
            </a:solidFill>
          </a:endParaRPr>
        </a:p>
      </dgm:t>
    </dgm:pt>
    <dgm:pt modelId="{20773CFB-1584-4D71-8147-8DB829168C56}" type="parTrans" cxnId="{B65201A2-AD4E-4F10-9D13-01F2094DF164}">
      <dgm:prSet/>
      <dgm:spPr/>
      <dgm:t>
        <a:bodyPr/>
        <a:lstStyle/>
        <a:p>
          <a:endParaRPr lang="en-US">
            <a:solidFill>
              <a:schemeClr val="tx1"/>
            </a:solidFill>
          </a:endParaRPr>
        </a:p>
      </dgm:t>
    </dgm:pt>
    <dgm:pt modelId="{45BA0315-F188-4F49-854D-5C6CDB0EDF03}" type="sibTrans" cxnId="{B65201A2-AD4E-4F10-9D13-01F2094DF164}">
      <dgm:prSet/>
      <dgm:spPr/>
      <dgm:t>
        <a:bodyPr/>
        <a:lstStyle/>
        <a:p>
          <a:endParaRPr lang="en-US">
            <a:solidFill>
              <a:schemeClr val="tx1"/>
            </a:solidFill>
          </a:endParaRPr>
        </a:p>
      </dgm:t>
    </dgm:pt>
    <dgm:pt modelId="{ED7A38CF-85E8-4087-9CEC-4A897BD49BBB}">
      <dgm:prSet phldrT="[Text]"/>
      <dgm:spPr/>
      <dgm:t>
        <a:bodyPr/>
        <a:lstStyle/>
        <a:p>
          <a:r>
            <a:rPr lang="en-ZA" dirty="0">
              <a:solidFill>
                <a:schemeClr val="tx1"/>
              </a:solidFill>
            </a:rPr>
            <a:t>Educate your team &amp; develop a shared language on what it means to embody anti-racism at your org. </a:t>
          </a:r>
          <a:endParaRPr lang="en-US" dirty="0">
            <a:solidFill>
              <a:schemeClr val="tx1"/>
            </a:solidFill>
          </a:endParaRPr>
        </a:p>
      </dgm:t>
    </dgm:pt>
    <dgm:pt modelId="{0F48DE08-DB39-4AEA-ABBE-84ECCC2BC210}" type="parTrans" cxnId="{2082A8D6-55CD-497A-B439-6C94785BB0A7}">
      <dgm:prSet/>
      <dgm:spPr/>
      <dgm:t>
        <a:bodyPr/>
        <a:lstStyle/>
        <a:p>
          <a:endParaRPr lang="en-US">
            <a:solidFill>
              <a:schemeClr val="tx1"/>
            </a:solidFill>
          </a:endParaRPr>
        </a:p>
      </dgm:t>
    </dgm:pt>
    <dgm:pt modelId="{FA6D8686-8B0D-4CC3-8FCE-C5A86AB16ACC}" type="sibTrans" cxnId="{2082A8D6-55CD-497A-B439-6C94785BB0A7}">
      <dgm:prSet/>
      <dgm:spPr/>
      <dgm:t>
        <a:bodyPr/>
        <a:lstStyle/>
        <a:p>
          <a:endParaRPr lang="en-US">
            <a:solidFill>
              <a:schemeClr val="tx1"/>
            </a:solidFill>
          </a:endParaRPr>
        </a:p>
      </dgm:t>
    </dgm:pt>
    <dgm:pt modelId="{AD6DBAA5-DF92-4FB8-ADAB-6AB937B2FB9F}">
      <dgm:prSet phldrT="[Text]"/>
      <dgm:spPr/>
      <dgm:t>
        <a:bodyPr/>
        <a:lstStyle/>
        <a:p>
          <a:r>
            <a:rPr lang="en-ZA">
              <a:solidFill>
                <a:schemeClr val="tx1"/>
              </a:solidFill>
            </a:rPr>
            <a:t>Identify the intersectionality held by the population you serve &amp; explore ways to ensure that these needs are also addressed</a:t>
          </a:r>
          <a:endParaRPr lang="en-US" dirty="0">
            <a:solidFill>
              <a:schemeClr val="tx1"/>
            </a:solidFill>
          </a:endParaRPr>
        </a:p>
      </dgm:t>
    </dgm:pt>
    <dgm:pt modelId="{0B293B91-61A2-4A0C-ABF0-BF07EEB473B0}" type="parTrans" cxnId="{51487B0A-897F-4F98-9975-9C28D32D9185}">
      <dgm:prSet/>
      <dgm:spPr/>
      <dgm:t>
        <a:bodyPr/>
        <a:lstStyle/>
        <a:p>
          <a:endParaRPr lang="en-US">
            <a:solidFill>
              <a:schemeClr val="tx1"/>
            </a:solidFill>
          </a:endParaRPr>
        </a:p>
      </dgm:t>
    </dgm:pt>
    <dgm:pt modelId="{BA74F00A-F13A-402D-9135-4211A0BA3FA1}" type="sibTrans" cxnId="{51487B0A-897F-4F98-9975-9C28D32D9185}">
      <dgm:prSet/>
      <dgm:spPr/>
      <dgm:t>
        <a:bodyPr/>
        <a:lstStyle/>
        <a:p>
          <a:endParaRPr lang="en-US">
            <a:solidFill>
              <a:schemeClr val="tx1"/>
            </a:solidFill>
          </a:endParaRPr>
        </a:p>
      </dgm:t>
    </dgm:pt>
    <dgm:pt modelId="{7D887A77-6DDA-48B1-AFD5-A2AAD278BEA7}">
      <dgm:prSet phldrT="[Text]"/>
      <dgm:spPr/>
      <dgm:t>
        <a:bodyPr/>
        <a:lstStyle/>
        <a:p>
          <a:r>
            <a:rPr lang="en-ZA">
              <a:solidFill>
                <a:schemeClr val="tx1"/>
              </a:solidFill>
            </a:rPr>
            <a:t>Incorporate interview questions with an EDI lens to your hiring practice for your department </a:t>
          </a:r>
          <a:endParaRPr lang="en-US" dirty="0">
            <a:solidFill>
              <a:schemeClr val="tx1"/>
            </a:solidFill>
          </a:endParaRPr>
        </a:p>
      </dgm:t>
    </dgm:pt>
    <dgm:pt modelId="{451C6A3D-0258-453A-AFD9-73EDC8050E5C}" type="parTrans" cxnId="{3FAC935C-1098-4123-B3D1-B7CE33108647}">
      <dgm:prSet/>
      <dgm:spPr/>
      <dgm:t>
        <a:bodyPr/>
        <a:lstStyle/>
        <a:p>
          <a:endParaRPr lang="en-US">
            <a:solidFill>
              <a:schemeClr val="tx1"/>
            </a:solidFill>
          </a:endParaRPr>
        </a:p>
      </dgm:t>
    </dgm:pt>
    <dgm:pt modelId="{21DCFC3D-3E09-498B-92FE-88B996A03694}" type="sibTrans" cxnId="{3FAC935C-1098-4123-B3D1-B7CE33108647}">
      <dgm:prSet/>
      <dgm:spPr/>
      <dgm:t>
        <a:bodyPr/>
        <a:lstStyle/>
        <a:p>
          <a:endParaRPr lang="en-US">
            <a:solidFill>
              <a:schemeClr val="tx1"/>
            </a:solidFill>
          </a:endParaRPr>
        </a:p>
      </dgm:t>
    </dgm:pt>
    <dgm:pt modelId="{1E29D613-ECFF-4EDB-8C54-016707452B4E}">
      <dgm:prSet phldrT="[Text]"/>
      <dgm:spPr/>
      <dgm:t>
        <a:bodyPr/>
        <a:lstStyle/>
        <a:p>
          <a:r>
            <a:rPr lang="en-ZA">
              <a:solidFill>
                <a:schemeClr val="tx1"/>
              </a:solidFill>
            </a:rPr>
            <a:t>Take the white supremacy norms &amp; explore the ways they are manifested at your organization/department &amp; create antidotes </a:t>
          </a:r>
          <a:endParaRPr lang="en-US" dirty="0">
            <a:solidFill>
              <a:schemeClr val="tx1"/>
            </a:solidFill>
          </a:endParaRPr>
        </a:p>
      </dgm:t>
    </dgm:pt>
    <dgm:pt modelId="{B3561620-40FA-4F4A-8454-28CD539AC4F0}" type="parTrans" cxnId="{1BE53BFC-10CB-438B-A40E-52F775ADF6EC}">
      <dgm:prSet/>
      <dgm:spPr/>
      <dgm:t>
        <a:bodyPr/>
        <a:lstStyle/>
        <a:p>
          <a:endParaRPr lang="en-US">
            <a:solidFill>
              <a:schemeClr val="tx1"/>
            </a:solidFill>
          </a:endParaRPr>
        </a:p>
      </dgm:t>
    </dgm:pt>
    <dgm:pt modelId="{FBC9FC7A-A584-4C1F-A326-5FF9CCB54DA7}" type="sibTrans" cxnId="{1BE53BFC-10CB-438B-A40E-52F775ADF6EC}">
      <dgm:prSet/>
      <dgm:spPr/>
      <dgm:t>
        <a:bodyPr/>
        <a:lstStyle/>
        <a:p>
          <a:endParaRPr lang="en-US">
            <a:solidFill>
              <a:schemeClr val="tx1"/>
            </a:solidFill>
          </a:endParaRPr>
        </a:p>
      </dgm:t>
    </dgm:pt>
    <dgm:pt modelId="{1C1FDE20-2249-4234-B9A4-92BD7A730547}">
      <dgm:prSet phldrT="[Text]"/>
      <dgm:spPr/>
      <dgm:t>
        <a:bodyPr/>
        <a:lstStyle/>
        <a:p>
          <a:r>
            <a:rPr lang="en-US">
              <a:solidFill>
                <a:schemeClr val="tx1"/>
              </a:solidFill>
            </a:rPr>
            <a:t>Develop a department affinity or ally group. This will keep the conversation going &amp; cultivate further learning.</a:t>
          </a:r>
          <a:endParaRPr lang="en-US" dirty="0">
            <a:solidFill>
              <a:schemeClr val="tx1"/>
            </a:solidFill>
          </a:endParaRPr>
        </a:p>
      </dgm:t>
    </dgm:pt>
    <dgm:pt modelId="{A011160C-7A3B-48D6-99F5-B37ED2B320EF}" type="parTrans" cxnId="{A5D8C53C-671A-4FE4-B868-4E493CD60C58}">
      <dgm:prSet/>
      <dgm:spPr/>
      <dgm:t>
        <a:bodyPr/>
        <a:lstStyle/>
        <a:p>
          <a:endParaRPr lang="en-US">
            <a:solidFill>
              <a:schemeClr val="tx1"/>
            </a:solidFill>
          </a:endParaRPr>
        </a:p>
      </dgm:t>
    </dgm:pt>
    <dgm:pt modelId="{1262C703-9B16-477C-A23E-660F96022F1C}" type="sibTrans" cxnId="{A5D8C53C-671A-4FE4-B868-4E493CD60C58}">
      <dgm:prSet/>
      <dgm:spPr/>
      <dgm:t>
        <a:bodyPr/>
        <a:lstStyle/>
        <a:p>
          <a:endParaRPr lang="en-US">
            <a:solidFill>
              <a:schemeClr val="tx1"/>
            </a:solidFill>
          </a:endParaRPr>
        </a:p>
      </dgm:t>
    </dgm:pt>
    <dgm:pt modelId="{B195483D-14A5-47FD-AFA7-68B66D49DF94}">
      <dgm:prSet phldrT="[Text]"/>
      <dgm:spPr/>
      <dgm:t>
        <a:bodyPr/>
        <a:lstStyle/>
        <a:p>
          <a:r>
            <a:rPr lang="en-US">
              <a:solidFill>
                <a:schemeClr val="tx1"/>
              </a:solidFill>
            </a:rPr>
            <a:t>Find ways to engage in the practice of shared leadership in your department</a:t>
          </a:r>
          <a:endParaRPr lang="en-US" dirty="0">
            <a:solidFill>
              <a:schemeClr val="tx1"/>
            </a:solidFill>
          </a:endParaRPr>
        </a:p>
      </dgm:t>
    </dgm:pt>
    <dgm:pt modelId="{FBC878ED-2CE0-4AE1-A54B-D6DABF5A4AED}" type="parTrans" cxnId="{FF53F988-9FB5-475C-BE64-DC5FC8A8E105}">
      <dgm:prSet/>
      <dgm:spPr/>
      <dgm:t>
        <a:bodyPr/>
        <a:lstStyle/>
        <a:p>
          <a:endParaRPr lang="en-US">
            <a:solidFill>
              <a:schemeClr val="tx1"/>
            </a:solidFill>
          </a:endParaRPr>
        </a:p>
      </dgm:t>
    </dgm:pt>
    <dgm:pt modelId="{DC772A4C-7083-4CB6-AD4F-835FA5202964}" type="sibTrans" cxnId="{FF53F988-9FB5-475C-BE64-DC5FC8A8E105}">
      <dgm:prSet/>
      <dgm:spPr/>
      <dgm:t>
        <a:bodyPr/>
        <a:lstStyle/>
        <a:p>
          <a:endParaRPr lang="en-US">
            <a:solidFill>
              <a:schemeClr val="tx1"/>
            </a:solidFill>
          </a:endParaRPr>
        </a:p>
      </dgm:t>
    </dgm:pt>
    <dgm:pt modelId="{2EB9A7B5-4780-44B7-A27F-33565902D298}">
      <dgm:prSet phldrT="[Text]"/>
      <dgm:spPr/>
      <dgm:t>
        <a:bodyPr/>
        <a:lstStyle/>
        <a:p>
          <a:r>
            <a:rPr lang="en-US">
              <a:solidFill>
                <a:schemeClr val="tx1"/>
              </a:solidFill>
            </a:rPr>
            <a:t>Look at department-specific policies &amp; practices that you can address via an equity lens.</a:t>
          </a:r>
          <a:endParaRPr lang="en-US" dirty="0">
            <a:solidFill>
              <a:schemeClr val="tx1"/>
            </a:solidFill>
          </a:endParaRPr>
        </a:p>
      </dgm:t>
    </dgm:pt>
    <dgm:pt modelId="{9230501E-CCD3-4EE3-A47B-55D33DFD2FDE}" type="parTrans" cxnId="{C9250E75-B49B-4E11-92E8-EDFDF50E4507}">
      <dgm:prSet/>
      <dgm:spPr/>
      <dgm:t>
        <a:bodyPr/>
        <a:lstStyle/>
        <a:p>
          <a:endParaRPr lang="en-US">
            <a:solidFill>
              <a:schemeClr val="tx1"/>
            </a:solidFill>
          </a:endParaRPr>
        </a:p>
      </dgm:t>
    </dgm:pt>
    <dgm:pt modelId="{18DF8DE2-EC2F-4E9E-9E0D-80C33516F4D0}" type="sibTrans" cxnId="{C9250E75-B49B-4E11-92E8-EDFDF50E4507}">
      <dgm:prSet/>
      <dgm:spPr/>
      <dgm:t>
        <a:bodyPr/>
        <a:lstStyle/>
        <a:p>
          <a:endParaRPr lang="en-US">
            <a:solidFill>
              <a:schemeClr val="tx1"/>
            </a:solidFill>
          </a:endParaRPr>
        </a:p>
      </dgm:t>
    </dgm:pt>
    <dgm:pt modelId="{FE32C8C6-8981-45FD-9917-45760F437C07}">
      <dgm:prSet phldrT="[Text]"/>
      <dgm:spPr/>
      <dgm:t>
        <a:bodyPr/>
        <a:lstStyle/>
        <a:p>
          <a:r>
            <a:rPr lang="en-US" dirty="0">
              <a:solidFill>
                <a:schemeClr val="tx1"/>
              </a:solidFill>
            </a:rPr>
            <a:t>Look at ways leads in your department can incorporate EDI &amp; restorative justice practices into their management style.</a:t>
          </a:r>
        </a:p>
      </dgm:t>
    </dgm:pt>
    <dgm:pt modelId="{3795C13D-46FB-4797-992B-9B66FA59E8AD}" type="parTrans" cxnId="{C280C4EF-87A3-42A4-8965-0B581081AC10}">
      <dgm:prSet/>
      <dgm:spPr/>
      <dgm:t>
        <a:bodyPr/>
        <a:lstStyle/>
        <a:p>
          <a:endParaRPr lang="en-US">
            <a:solidFill>
              <a:schemeClr val="tx1"/>
            </a:solidFill>
          </a:endParaRPr>
        </a:p>
      </dgm:t>
    </dgm:pt>
    <dgm:pt modelId="{2AB15946-9730-4186-B034-CAC2ACECBB4E}" type="sibTrans" cxnId="{C280C4EF-87A3-42A4-8965-0B581081AC10}">
      <dgm:prSet/>
      <dgm:spPr/>
      <dgm:t>
        <a:bodyPr/>
        <a:lstStyle/>
        <a:p>
          <a:endParaRPr lang="en-US">
            <a:solidFill>
              <a:schemeClr val="tx1"/>
            </a:solidFill>
          </a:endParaRPr>
        </a:p>
      </dgm:t>
    </dgm:pt>
    <dgm:pt modelId="{F1AA708F-2A44-4263-8F0B-4E1757BB3436}">
      <dgm:prSet phldrT="[Text]"/>
      <dgm:spPr/>
      <dgm:t>
        <a:bodyPr/>
        <a:lstStyle/>
        <a:p>
          <a:r>
            <a:rPr lang="en-US">
              <a:solidFill>
                <a:schemeClr val="tx1"/>
              </a:solidFill>
            </a:rPr>
            <a:t>Name when “whiteness” org norms are playing out during a meeting, or policy/practice development</a:t>
          </a:r>
          <a:endParaRPr lang="en-US" dirty="0">
            <a:solidFill>
              <a:schemeClr val="tx1"/>
            </a:solidFill>
          </a:endParaRPr>
        </a:p>
      </dgm:t>
    </dgm:pt>
    <dgm:pt modelId="{F968BBD2-3A42-493C-A61C-5755B9E757E6}" type="parTrans" cxnId="{B80FEB2A-CCF6-47A4-9427-7ECAAACC9D28}">
      <dgm:prSet/>
      <dgm:spPr/>
      <dgm:t>
        <a:bodyPr/>
        <a:lstStyle/>
        <a:p>
          <a:endParaRPr lang="en-US">
            <a:solidFill>
              <a:schemeClr val="tx1"/>
            </a:solidFill>
          </a:endParaRPr>
        </a:p>
      </dgm:t>
    </dgm:pt>
    <dgm:pt modelId="{49FB6CEF-EDA0-41EB-ABC6-DBD33D40CB8D}" type="sibTrans" cxnId="{B80FEB2A-CCF6-47A4-9427-7ECAAACC9D28}">
      <dgm:prSet/>
      <dgm:spPr/>
      <dgm:t>
        <a:bodyPr/>
        <a:lstStyle/>
        <a:p>
          <a:endParaRPr lang="en-US">
            <a:solidFill>
              <a:schemeClr val="tx1"/>
            </a:solidFill>
          </a:endParaRPr>
        </a:p>
      </dgm:t>
    </dgm:pt>
    <dgm:pt modelId="{8D9A0ECE-C1FC-4A0A-B0D7-06A30271818D}">
      <dgm:prSet phldrT="[Text]"/>
      <dgm:spPr/>
      <dgm:t>
        <a:bodyPr/>
        <a:lstStyle/>
        <a:p>
          <a:r>
            <a:rPr lang="en-US">
              <a:solidFill>
                <a:schemeClr val="tx1"/>
              </a:solidFill>
            </a:rPr>
            <a:t>Incorporate the use of an equity lens for all policy/practices review &amp; development</a:t>
          </a:r>
          <a:endParaRPr lang="en-US" dirty="0">
            <a:solidFill>
              <a:schemeClr val="tx1"/>
            </a:solidFill>
          </a:endParaRPr>
        </a:p>
      </dgm:t>
    </dgm:pt>
    <dgm:pt modelId="{F590B78A-39F7-4D87-90E9-533FCF592B8A}" type="parTrans" cxnId="{D8B1BED3-923F-44EA-BBE2-45CBFEEF0865}">
      <dgm:prSet/>
      <dgm:spPr/>
      <dgm:t>
        <a:bodyPr/>
        <a:lstStyle/>
        <a:p>
          <a:endParaRPr lang="en-US">
            <a:solidFill>
              <a:schemeClr val="tx1"/>
            </a:solidFill>
          </a:endParaRPr>
        </a:p>
      </dgm:t>
    </dgm:pt>
    <dgm:pt modelId="{E495F427-F5FF-417F-A25C-B925C565C762}" type="sibTrans" cxnId="{D8B1BED3-923F-44EA-BBE2-45CBFEEF0865}">
      <dgm:prSet/>
      <dgm:spPr/>
      <dgm:t>
        <a:bodyPr/>
        <a:lstStyle/>
        <a:p>
          <a:endParaRPr lang="en-US">
            <a:solidFill>
              <a:schemeClr val="tx1"/>
            </a:solidFill>
          </a:endParaRPr>
        </a:p>
      </dgm:t>
    </dgm:pt>
    <dgm:pt modelId="{CE48B4D3-432E-4E90-BE36-D06C4D5BE06F}">
      <dgm:prSet phldrT="[Text]"/>
      <dgm:spPr/>
      <dgm:t>
        <a:bodyPr/>
        <a:lstStyle/>
        <a:p>
          <a:r>
            <a:rPr lang="en-US">
              <a:solidFill>
                <a:schemeClr val="tx1"/>
              </a:solidFill>
            </a:rPr>
            <a:t>Educating leaders &amp; staff on  gatekeeping practices in your organization &amp; how to disrupt it</a:t>
          </a:r>
          <a:endParaRPr lang="en-US" dirty="0">
            <a:solidFill>
              <a:schemeClr val="tx1"/>
            </a:solidFill>
          </a:endParaRPr>
        </a:p>
      </dgm:t>
    </dgm:pt>
    <dgm:pt modelId="{FC607672-07C0-457E-97E4-840257E8D9D3}" type="parTrans" cxnId="{AAAD2F98-F629-484D-8F49-869FC7596602}">
      <dgm:prSet/>
      <dgm:spPr/>
      <dgm:t>
        <a:bodyPr/>
        <a:lstStyle/>
        <a:p>
          <a:endParaRPr lang="en-US">
            <a:solidFill>
              <a:schemeClr val="tx1"/>
            </a:solidFill>
          </a:endParaRPr>
        </a:p>
      </dgm:t>
    </dgm:pt>
    <dgm:pt modelId="{CCC1DA3C-0914-497D-B546-EB3148B2CCDB}" type="sibTrans" cxnId="{AAAD2F98-F629-484D-8F49-869FC7596602}">
      <dgm:prSet/>
      <dgm:spPr/>
      <dgm:t>
        <a:bodyPr/>
        <a:lstStyle/>
        <a:p>
          <a:endParaRPr lang="en-US">
            <a:solidFill>
              <a:schemeClr val="tx1"/>
            </a:solidFill>
          </a:endParaRPr>
        </a:p>
      </dgm:t>
    </dgm:pt>
    <dgm:pt modelId="{3E443F3A-B1C1-41E2-BF9D-F0A07E9171AE}">
      <dgm:prSet phldrT="[Text]"/>
      <dgm:spPr/>
      <dgm:t>
        <a:bodyPr/>
        <a:lstStyle/>
        <a:p>
          <a:r>
            <a:rPr lang="en-US">
              <a:solidFill>
                <a:schemeClr val="tx1"/>
              </a:solidFill>
            </a:rPr>
            <a:t>Educating leaders &amp; staff on what placating ‘whiteness” looks like in your organization &amp; how to disrupt it</a:t>
          </a:r>
          <a:endParaRPr lang="en-US" dirty="0">
            <a:solidFill>
              <a:schemeClr val="tx1"/>
            </a:solidFill>
          </a:endParaRPr>
        </a:p>
      </dgm:t>
    </dgm:pt>
    <dgm:pt modelId="{93FE1693-7A3F-436B-81CB-85027ED8B092}" type="parTrans" cxnId="{5C246621-A45A-4F3C-8BBC-7067EA89C448}">
      <dgm:prSet/>
      <dgm:spPr/>
      <dgm:t>
        <a:bodyPr/>
        <a:lstStyle/>
        <a:p>
          <a:endParaRPr lang="en-US">
            <a:solidFill>
              <a:schemeClr val="tx1"/>
            </a:solidFill>
          </a:endParaRPr>
        </a:p>
      </dgm:t>
    </dgm:pt>
    <dgm:pt modelId="{515CA6B5-4BEF-4C90-B20D-EFB367C41A35}" type="sibTrans" cxnId="{5C246621-A45A-4F3C-8BBC-7067EA89C448}">
      <dgm:prSet/>
      <dgm:spPr/>
      <dgm:t>
        <a:bodyPr/>
        <a:lstStyle/>
        <a:p>
          <a:endParaRPr lang="en-US">
            <a:solidFill>
              <a:schemeClr val="tx1"/>
            </a:solidFill>
          </a:endParaRPr>
        </a:p>
      </dgm:t>
    </dgm:pt>
    <dgm:pt modelId="{F81B91D2-D759-40C3-A0EB-F423B124979D}">
      <dgm:prSet phldrT="[Text]"/>
      <dgm:spPr/>
      <dgm:t>
        <a:bodyPr/>
        <a:lstStyle/>
        <a:p>
          <a:r>
            <a:rPr lang="en-US">
              <a:solidFill>
                <a:schemeClr val="tx1"/>
              </a:solidFill>
            </a:rPr>
            <a:t>Educating staff on microaggressions &amp; how to “call in” when they see these behaviors occurring. </a:t>
          </a:r>
          <a:endParaRPr lang="en-US" dirty="0">
            <a:solidFill>
              <a:schemeClr val="tx1"/>
            </a:solidFill>
          </a:endParaRPr>
        </a:p>
      </dgm:t>
    </dgm:pt>
    <dgm:pt modelId="{76D1535C-8210-4CB0-B62F-D36977C63D29}" type="parTrans" cxnId="{35ED21B3-940F-4BFD-84AB-C900815206C1}">
      <dgm:prSet/>
      <dgm:spPr/>
      <dgm:t>
        <a:bodyPr/>
        <a:lstStyle/>
        <a:p>
          <a:endParaRPr lang="en-US">
            <a:solidFill>
              <a:schemeClr val="tx1"/>
            </a:solidFill>
          </a:endParaRPr>
        </a:p>
      </dgm:t>
    </dgm:pt>
    <dgm:pt modelId="{47758D6A-DDC5-45B4-ABB2-49DBBCDB88DE}" type="sibTrans" cxnId="{35ED21B3-940F-4BFD-84AB-C900815206C1}">
      <dgm:prSet/>
      <dgm:spPr/>
      <dgm:t>
        <a:bodyPr/>
        <a:lstStyle/>
        <a:p>
          <a:endParaRPr lang="en-US">
            <a:solidFill>
              <a:schemeClr val="tx1"/>
            </a:solidFill>
          </a:endParaRPr>
        </a:p>
      </dgm:t>
    </dgm:pt>
    <dgm:pt modelId="{032B1F42-0103-4A42-B538-720B4A424E85}">
      <dgm:prSet phldrT="[Text]"/>
      <dgm:spPr/>
      <dgm:t>
        <a:bodyPr/>
        <a:lstStyle/>
        <a:p>
          <a:r>
            <a:rPr lang="en-US">
              <a:solidFill>
                <a:schemeClr val="tx1"/>
              </a:solidFill>
            </a:rPr>
            <a:t>Talking with staff to identify ways to cultivate psychological safety for marginalized groups in the organization</a:t>
          </a:r>
          <a:endParaRPr lang="en-US" dirty="0">
            <a:solidFill>
              <a:schemeClr val="tx1"/>
            </a:solidFill>
          </a:endParaRPr>
        </a:p>
      </dgm:t>
    </dgm:pt>
    <dgm:pt modelId="{045AF0E6-1DBA-42B8-B95F-37F586EF0915}" type="parTrans" cxnId="{87A6C2BF-884B-4462-B9BC-733D403FB427}">
      <dgm:prSet/>
      <dgm:spPr/>
      <dgm:t>
        <a:bodyPr/>
        <a:lstStyle/>
        <a:p>
          <a:endParaRPr lang="en-US">
            <a:solidFill>
              <a:schemeClr val="tx1"/>
            </a:solidFill>
          </a:endParaRPr>
        </a:p>
      </dgm:t>
    </dgm:pt>
    <dgm:pt modelId="{F38884F7-A671-43BD-9C08-B02198A3B958}" type="sibTrans" cxnId="{87A6C2BF-884B-4462-B9BC-733D403FB427}">
      <dgm:prSet/>
      <dgm:spPr/>
      <dgm:t>
        <a:bodyPr/>
        <a:lstStyle/>
        <a:p>
          <a:endParaRPr lang="en-US">
            <a:solidFill>
              <a:schemeClr val="tx1"/>
            </a:solidFill>
          </a:endParaRPr>
        </a:p>
      </dgm:t>
    </dgm:pt>
    <dgm:pt modelId="{2D9780DA-1956-4B21-812A-E73661444484}">
      <dgm:prSet phldrT="[Text]"/>
      <dgm:spPr/>
      <dgm:t>
        <a:bodyPr/>
        <a:lstStyle/>
        <a:p>
          <a:r>
            <a:rPr lang="en-US" dirty="0">
              <a:solidFill>
                <a:schemeClr val="tx1"/>
              </a:solidFill>
            </a:rPr>
            <a:t>Diversify who’s at the leadership table through incorporating shared leadership practices</a:t>
          </a:r>
        </a:p>
      </dgm:t>
    </dgm:pt>
    <dgm:pt modelId="{8BCCC7B3-1DCF-4164-9A86-BE05A9E9AAC8}" type="parTrans" cxnId="{FE7B184F-FE7B-47D8-B486-9E700CA68E92}">
      <dgm:prSet/>
      <dgm:spPr/>
      <dgm:t>
        <a:bodyPr/>
        <a:lstStyle/>
        <a:p>
          <a:endParaRPr lang="en-US">
            <a:solidFill>
              <a:schemeClr val="tx1"/>
            </a:solidFill>
          </a:endParaRPr>
        </a:p>
      </dgm:t>
    </dgm:pt>
    <dgm:pt modelId="{6CBFD699-79DC-475B-87FA-1F945E0E87BC}" type="sibTrans" cxnId="{FE7B184F-FE7B-47D8-B486-9E700CA68E92}">
      <dgm:prSet/>
      <dgm:spPr/>
      <dgm:t>
        <a:bodyPr/>
        <a:lstStyle/>
        <a:p>
          <a:endParaRPr lang="en-US">
            <a:solidFill>
              <a:schemeClr val="tx1"/>
            </a:solidFill>
          </a:endParaRPr>
        </a:p>
      </dgm:t>
    </dgm:pt>
    <dgm:pt modelId="{93EB3119-4912-3A4B-819F-F8C25B756F8D}">
      <dgm:prSet/>
      <dgm:spPr/>
      <dgm:t>
        <a:bodyPr/>
        <a:lstStyle/>
        <a:p>
          <a:r>
            <a:rPr lang="en-US" dirty="0">
              <a:solidFill>
                <a:schemeClr val="tx1"/>
              </a:solidFill>
            </a:rPr>
            <a:t>Identify "micro-affirmation" actions that can be immediately put in place.</a:t>
          </a:r>
        </a:p>
      </dgm:t>
    </dgm:pt>
    <dgm:pt modelId="{094B3F34-9584-F44F-AFC1-DE95A78A33E7}" type="parTrans" cxnId="{AD0D2A1A-A964-6D47-B17A-01D79C9BDEC7}">
      <dgm:prSet/>
      <dgm:spPr/>
      <dgm:t>
        <a:bodyPr/>
        <a:lstStyle/>
        <a:p>
          <a:endParaRPr lang="en-US"/>
        </a:p>
      </dgm:t>
    </dgm:pt>
    <dgm:pt modelId="{5DEB140F-5E46-164B-8139-FA7E20B8CA16}" type="sibTrans" cxnId="{AD0D2A1A-A964-6D47-B17A-01D79C9BDEC7}">
      <dgm:prSet/>
      <dgm:spPr/>
      <dgm:t>
        <a:bodyPr/>
        <a:lstStyle/>
        <a:p>
          <a:endParaRPr lang="en-US"/>
        </a:p>
      </dgm:t>
    </dgm:pt>
    <dgm:pt modelId="{765FCDC9-9ED9-EB4C-842A-32894E0B51CF}">
      <dgm:prSet/>
      <dgm:spPr/>
      <dgm:t>
        <a:bodyPr/>
        <a:lstStyle/>
        <a:p>
          <a:r>
            <a:rPr lang="en-US" dirty="0">
              <a:solidFill>
                <a:schemeClr val="tx1"/>
              </a:solidFill>
            </a:rPr>
            <a:t>Include JEDI concerns in your anonymous reporting practice</a:t>
          </a:r>
        </a:p>
      </dgm:t>
    </dgm:pt>
    <dgm:pt modelId="{B5422ADC-C05B-2348-8DD9-A6B810A19010}" type="parTrans" cxnId="{FAC3780E-D443-4542-92BE-43A67098BF86}">
      <dgm:prSet/>
      <dgm:spPr/>
      <dgm:t>
        <a:bodyPr/>
        <a:lstStyle/>
        <a:p>
          <a:endParaRPr lang="en-US"/>
        </a:p>
      </dgm:t>
    </dgm:pt>
    <dgm:pt modelId="{0BD0BBF8-ACDB-F645-BB76-E70558CBFDC4}" type="sibTrans" cxnId="{FAC3780E-D443-4542-92BE-43A67098BF86}">
      <dgm:prSet/>
      <dgm:spPr/>
      <dgm:t>
        <a:bodyPr/>
        <a:lstStyle/>
        <a:p>
          <a:endParaRPr lang="en-US"/>
        </a:p>
      </dgm:t>
    </dgm:pt>
    <dgm:pt modelId="{388D2313-47B7-F941-8942-5B0995944DBE}">
      <dgm:prSet/>
      <dgm:spPr/>
      <dgm:t>
        <a:bodyPr/>
        <a:lstStyle/>
        <a:p>
          <a:r>
            <a:rPr lang="en-US" dirty="0">
              <a:solidFill>
                <a:schemeClr val="tx1"/>
              </a:solidFill>
            </a:rPr>
            <a:t>Utilize JEDI Champions in every time/department</a:t>
          </a:r>
        </a:p>
      </dgm:t>
    </dgm:pt>
    <dgm:pt modelId="{CB184010-0312-1E49-B856-FA48F99EFF9F}" type="parTrans" cxnId="{E8F683AC-BDF1-AB44-B9E5-174566E314B7}">
      <dgm:prSet/>
      <dgm:spPr/>
      <dgm:t>
        <a:bodyPr/>
        <a:lstStyle/>
        <a:p>
          <a:endParaRPr lang="en-US"/>
        </a:p>
      </dgm:t>
    </dgm:pt>
    <dgm:pt modelId="{1A92182C-4BA5-3243-9102-C7604F0391F7}" type="sibTrans" cxnId="{E8F683AC-BDF1-AB44-B9E5-174566E314B7}">
      <dgm:prSet/>
      <dgm:spPr/>
      <dgm:t>
        <a:bodyPr/>
        <a:lstStyle/>
        <a:p>
          <a:endParaRPr lang="en-US"/>
        </a:p>
      </dgm:t>
    </dgm:pt>
    <dgm:pt modelId="{5F45279F-87B6-4DC3-9114-E948C93CFAC1}" type="pres">
      <dgm:prSet presAssocID="{25DF2F61-9B5C-4BA2-A0B0-4A33233B4C0D}" presName="diagram" presStyleCnt="0">
        <dgm:presLayoutVars>
          <dgm:dir/>
          <dgm:resizeHandles val="exact"/>
        </dgm:presLayoutVars>
      </dgm:prSet>
      <dgm:spPr/>
    </dgm:pt>
    <dgm:pt modelId="{5E7C9883-9495-4B9C-910D-7C71732661EA}" type="pres">
      <dgm:prSet presAssocID="{00FCC03C-07F5-463F-AF5A-865C9E79356D}" presName="node" presStyleLbl="node1" presStyleIdx="0" presStyleCnt="20">
        <dgm:presLayoutVars>
          <dgm:bulletEnabled val="1"/>
        </dgm:presLayoutVars>
      </dgm:prSet>
      <dgm:spPr/>
    </dgm:pt>
    <dgm:pt modelId="{D691067F-E40A-4F33-8904-DD772FAF9ECF}" type="pres">
      <dgm:prSet presAssocID="{680EB888-15D7-46CB-9097-71429131389A}" presName="sibTrans" presStyleCnt="0"/>
      <dgm:spPr/>
    </dgm:pt>
    <dgm:pt modelId="{4E5C9FA9-84E9-4AB8-A991-3521165402C9}" type="pres">
      <dgm:prSet presAssocID="{C9A537D8-0991-4F52-BC64-E489F1E2C652}" presName="node" presStyleLbl="node1" presStyleIdx="1" presStyleCnt="20">
        <dgm:presLayoutVars>
          <dgm:bulletEnabled val="1"/>
        </dgm:presLayoutVars>
      </dgm:prSet>
      <dgm:spPr/>
    </dgm:pt>
    <dgm:pt modelId="{187F4E0A-3801-4A60-932C-C19EF40B0720}" type="pres">
      <dgm:prSet presAssocID="{45BA0315-F188-4F49-854D-5C6CDB0EDF03}" presName="sibTrans" presStyleCnt="0"/>
      <dgm:spPr/>
    </dgm:pt>
    <dgm:pt modelId="{B25FDEF6-BE8C-4AAB-A054-E5064DC7A837}" type="pres">
      <dgm:prSet presAssocID="{ED7A38CF-85E8-4087-9CEC-4A897BD49BBB}" presName="node" presStyleLbl="node1" presStyleIdx="2" presStyleCnt="20">
        <dgm:presLayoutVars>
          <dgm:bulletEnabled val="1"/>
        </dgm:presLayoutVars>
      </dgm:prSet>
      <dgm:spPr/>
    </dgm:pt>
    <dgm:pt modelId="{89D968F3-5C24-429A-8A9F-58814602ED3F}" type="pres">
      <dgm:prSet presAssocID="{FA6D8686-8B0D-4CC3-8FCE-C5A86AB16ACC}" presName="sibTrans" presStyleCnt="0"/>
      <dgm:spPr/>
    </dgm:pt>
    <dgm:pt modelId="{FCBB0BE4-1014-4912-87C6-792D811E6ECF}" type="pres">
      <dgm:prSet presAssocID="{AD6DBAA5-DF92-4FB8-ADAB-6AB937B2FB9F}" presName="node" presStyleLbl="node1" presStyleIdx="3" presStyleCnt="20">
        <dgm:presLayoutVars>
          <dgm:bulletEnabled val="1"/>
        </dgm:presLayoutVars>
      </dgm:prSet>
      <dgm:spPr/>
    </dgm:pt>
    <dgm:pt modelId="{D4A29A80-28C8-4579-B441-973B83A19262}" type="pres">
      <dgm:prSet presAssocID="{BA74F00A-F13A-402D-9135-4211A0BA3FA1}" presName="sibTrans" presStyleCnt="0"/>
      <dgm:spPr/>
    </dgm:pt>
    <dgm:pt modelId="{2CF1CE4D-C655-4E30-A732-3503F27EB207}" type="pres">
      <dgm:prSet presAssocID="{7D887A77-6DDA-48B1-AFD5-A2AAD278BEA7}" presName="node" presStyleLbl="node1" presStyleIdx="4" presStyleCnt="20">
        <dgm:presLayoutVars>
          <dgm:bulletEnabled val="1"/>
        </dgm:presLayoutVars>
      </dgm:prSet>
      <dgm:spPr/>
    </dgm:pt>
    <dgm:pt modelId="{12E3336F-FEC1-4F63-8103-650852504E5F}" type="pres">
      <dgm:prSet presAssocID="{21DCFC3D-3E09-498B-92FE-88B996A03694}" presName="sibTrans" presStyleCnt="0"/>
      <dgm:spPr/>
    </dgm:pt>
    <dgm:pt modelId="{91014E07-9BBD-497E-A16D-767B1D411CC9}" type="pres">
      <dgm:prSet presAssocID="{1E29D613-ECFF-4EDB-8C54-016707452B4E}" presName="node" presStyleLbl="node1" presStyleIdx="5" presStyleCnt="20">
        <dgm:presLayoutVars>
          <dgm:bulletEnabled val="1"/>
        </dgm:presLayoutVars>
      </dgm:prSet>
      <dgm:spPr/>
    </dgm:pt>
    <dgm:pt modelId="{F234BE4E-7B3C-4562-B043-72015C08ED14}" type="pres">
      <dgm:prSet presAssocID="{FBC9FC7A-A584-4C1F-A326-5FF9CCB54DA7}" presName="sibTrans" presStyleCnt="0"/>
      <dgm:spPr/>
    </dgm:pt>
    <dgm:pt modelId="{63DF29ED-420D-4ACA-ABA7-FB64E2136F61}" type="pres">
      <dgm:prSet presAssocID="{1C1FDE20-2249-4234-B9A4-92BD7A730547}" presName="node" presStyleLbl="node1" presStyleIdx="6" presStyleCnt="20">
        <dgm:presLayoutVars>
          <dgm:bulletEnabled val="1"/>
        </dgm:presLayoutVars>
      </dgm:prSet>
      <dgm:spPr/>
    </dgm:pt>
    <dgm:pt modelId="{949D34A7-5558-45DC-9983-DCFD4756C126}" type="pres">
      <dgm:prSet presAssocID="{1262C703-9B16-477C-A23E-660F96022F1C}" presName="sibTrans" presStyleCnt="0"/>
      <dgm:spPr/>
    </dgm:pt>
    <dgm:pt modelId="{717186C4-744A-46F6-BDAC-C31AA6157376}" type="pres">
      <dgm:prSet presAssocID="{B195483D-14A5-47FD-AFA7-68B66D49DF94}" presName="node" presStyleLbl="node1" presStyleIdx="7" presStyleCnt="20">
        <dgm:presLayoutVars>
          <dgm:bulletEnabled val="1"/>
        </dgm:presLayoutVars>
      </dgm:prSet>
      <dgm:spPr/>
    </dgm:pt>
    <dgm:pt modelId="{01AA0F31-3A95-4036-9AC2-9B2AC6E250AB}" type="pres">
      <dgm:prSet presAssocID="{DC772A4C-7083-4CB6-AD4F-835FA5202964}" presName="sibTrans" presStyleCnt="0"/>
      <dgm:spPr/>
    </dgm:pt>
    <dgm:pt modelId="{622999AA-95B3-4F45-9732-0CE91AA49953}" type="pres">
      <dgm:prSet presAssocID="{2EB9A7B5-4780-44B7-A27F-33565902D298}" presName="node" presStyleLbl="node1" presStyleIdx="8" presStyleCnt="20">
        <dgm:presLayoutVars>
          <dgm:bulletEnabled val="1"/>
        </dgm:presLayoutVars>
      </dgm:prSet>
      <dgm:spPr/>
    </dgm:pt>
    <dgm:pt modelId="{AA57B22F-1630-4AFB-A2F4-9C7B8C9E9D37}" type="pres">
      <dgm:prSet presAssocID="{18DF8DE2-EC2F-4E9E-9E0D-80C33516F4D0}" presName="sibTrans" presStyleCnt="0"/>
      <dgm:spPr/>
    </dgm:pt>
    <dgm:pt modelId="{02706306-5597-4062-880F-F0CF73EA5D70}" type="pres">
      <dgm:prSet presAssocID="{FE32C8C6-8981-45FD-9917-45760F437C07}" presName="node" presStyleLbl="node1" presStyleIdx="9" presStyleCnt="20">
        <dgm:presLayoutVars>
          <dgm:bulletEnabled val="1"/>
        </dgm:presLayoutVars>
      </dgm:prSet>
      <dgm:spPr/>
    </dgm:pt>
    <dgm:pt modelId="{0CFF25E9-61B4-4A8F-8985-0826B708CD2A}" type="pres">
      <dgm:prSet presAssocID="{2AB15946-9730-4186-B034-CAC2ACECBB4E}" presName="sibTrans" presStyleCnt="0"/>
      <dgm:spPr/>
    </dgm:pt>
    <dgm:pt modelId="{E712DDB1-0EFD-476A-BD40-A1D08E006DD4}" type="pres">
      <dgm:prSet presAssocID="{F1AA708F-2A44-4263-8F0B-4E1757BB3436}" presName="node" presStyleLbl="node1" presStyleIdx="10" presStyleCnt="20">
        <dgm:presLayoutVars>
          <dgm:bulletEnabled val="1"/>
        </dgm:presLayoutVars>
      </dgm:prSet>
      <dgm:spPr/>
    </dgm:pt>
    <dgm:pt modelId="{466DCE8A-1742-4780-B664-974212CC9167}" type="pres">
      <dgm:prSet presAssocID="{49FB6CEF-EDA0-41EB-ABC6-DBD33D40CB8D}" presName="sibTrans" presStyleCnt="0"/>
      <dgm:spPr/>
    </dgm:pt>
    <dgm:pt modelId="{7EC4FA42-2C82-4D21-820C-D9B72144D1CD}" type="pres">
      <dgm:prSet presAssocID="{8D9A0ECE-C1FC-4A0A-B0D7-06A30271818D}" presName="node" presStyleLbl="node1" presStyleIdx="11" presStyleCnt="20">
        <dgm:presLayoutVars>
          <dgm:bulletEnabled val="1"/>
        </dgm:presLayoutVars>
      </dgm:prSet>
      <dgm:spPr/>
    </dgm:pt>
    <dgm:pt modelId="{06434F4F-006A-45CB-896C-7FF7AE26DBD7}" type="pres">
      <dgm:prSet presAssocID="{E495F427-F5FF-417F-A25C-B925C565C762}" presName="sibTrans" presStyleCnt="0"/>
      <dgm:spPr/>
    </dgm:pt>
    <dgm:pt modelId="{EA906C94-576E-4006-BF4A-C047EBD9896B}" type="pres">
      <dgm:prSet presAssocID="{CE48B4D3-432E-4E90-BE36-D06C4D5BE06F}" presName="node" presStyleLbl="node1" presStyleIdx="12" presStyleCnt="20">
        <dgm:presLayoutVars>
          <dgm:bulletEnabled val="1"/>
        </dgm:presLayoutVars>
      </dgm:prSet>
      <dgm:spPr/>
    </dgm:pt>
    <dgm:pt modelId="{0E20B074-A6B0-4F57-9CC1-7DF0944FB52A}" type="pres">
      <dgm:prSet presAssocID="{CCC1DA3C-0914-497D-B546-EB3148B2CCDB}" presName="sibTrans" presStyleCnt="0"/>
      <dgm:spPr/>
    </dgm:pt>
    <dgm:pt modelId="{D680C025-7D93-47E8-8263-A484D5B7E496}" type="pres">
      <dgm:prSet presAssocID="{3E443F3A-B1C1-41E2-BF9D-F0A07E9171AE}" presName="node" presStyleLbl="node1" presStyleIdx="13" presStyleCnt="20">
        <dgm:presLayoutVars>
          <dgm:bulletEnabled val="1"/>
        </dgm:presLayoutVars>
      </dgm:prSet>
      <dgm:spPr/>
    </dgm:pt>
    <dgm:pt modelId="{07317195-1093-4920-9D2C-F552782BF624}" type="pres">
      <dgm:prSet presAssocID="{515CA6B5-4BEF-4C90-B20D-EFB367C41A35}" presName="sibTrans" presStyleCnt="0"/>
      <dgm:spPr/>
    </dgm:pt>
    <dgm:pt modelId="{999661E2-D808-4B0B-A2C0-0911EC88ED21}" type="pres">
      <dgm:prSet presAssocID="{F81B91D2-D759-40C3-A0EB-F423B124979D}" presName="node" presStyleLbl="node1" presStyleIdx="14" presStyleCnt="20">
        <dgm:presLayoutVars>
          <dgm:bulletEnabled val="1"/>
        </dgm:presLayoutVars>
      </dgm:prSet>
      <dgm:spPr/>
    </dgm:pt>
    <dgm:pt modelId="{526A969B-2026-4F27-80C3-BE477BB75256}" type="pres">
      <dgm:prSet presAssocID="{47758D6A-DDC5-45B4-ABB2-49DBBCDB88DE}" presName="sibTrans" presStyleCnt="0"/>
      <dgm:spPr/>
    </dgm:pt>
    <dgm:pt modelId="{8EFDFBF9-2D43-4E8E-9757-965DCCD46548}" type="pres">
      <dgm:prSet presAssocID="{032B1F42-0103-4A42-B538-720B4A424E85}" presName="node" presStyleLbl="node1" presStyleIdx="15" presStyleCnt="20">
        <dgm:presLayoutVars>
          <dgm:bulletEnabled val="1"/>
        </dgm:presLayoutVars>
      </dgm:prSet>
      <dgm:spPr/>
    </dgm:pt>
    <dgm:pt modelId="{DC7D1AD6-33C1-488E-830F-D2A260ED8170}" type="pres">
      <dgm:prSet presAssocID="{F38884F7-A671-43BD-9C08-B02198A3B958}" presName="sibTrans" presStyleCnt="0"/>
      <dgm:spPr/>
    </dgm:pt>
    <dgm:pt modelId="{49D1E877-AAB1-4270-845D-EF777AB46D3B}" type="pres">
      <dgm:prSet presAssocID="{2D9780DA-1956-4B21-812A-E73661444484}" presName="node" presStyleLbl="node1" presStyleIdx="16" presStyleCnt="20">
        <dgm:presLayoutVars>
          <dgm:bulletEnabled val="1"/>
        </dgm:presLayoutVars>
      </dgm:prSet>
      <dgm:spPr/>
    </dgm:pt>
    <dgm:pt modelId="{9FBF2221-8C3D-F140-8793-4824CE9423F6}" type="pres">
      <dgm:prSet presAssocID="{6CBFD699-79DC-475B-87FA-1F945E0E87BC}" presName="sibTrans" presStyleCnt="0"/>
      <dgm:spPr/>
    </dgm:pt>
    <dgm:pt modelId="{54228786-AFCB-3542-B3F4-579CB0FC2F32}" type="pres">
      <dgm:prSet presAssocID="{93EB3119-4912-3A4B-819F-F8C25B756F8D}" presName="node" presStyleLbl="node1" presStyleIdx="17" presStyleCnt="20">
        <dgm:presLayoutVars>
          <dgm:bulletEnabled val="1"/>
        </dgm:presLayoutVars>
      </dgm:prSet>
      <dgm:spPr/>
    </dgm:pt>
    <dgm:pt modelId="{249E3E73-89E4-4647-874A-7CDC7B7C8359}" type="pres">
      <dgm:prSet presAssocID="{5DEB140F-5E46-164B-8139-FA7E20B8CA16}" presName="sibTrans" presStyleCnt="0"/>
      <dgm:spPr/>
    </dgm:pt>
    <dgm:pt modelId="{D51927E1-E555-0A4C-8A38-F18692950EC7}" type="pres">
      <dgm:prSet presAssocID="{765FCDC9-9ED9-EB4C-842A-32894E0B51CF}" presName="node" presStyleLbl="node1" presStyleIdx="18" presStyleCnt="20">
        <dgm:presLayoutVars>
          <dgm:bulletEnabled val="1"/>
        </dgm:presLayoutVars>
      </dgm:prSet>
      <dgm:spPr/>
    </dgm:pt>
    <dgm:pt modelId="{3EB644B9-4FA9-8749-B82D-F36C5B1611E9}" type="pres">
      <dgm:prSet presAssocID="{0BD0BBF8-ACDB-F645-BB76-E70558CBFDC4}" presName="sibTrans" presStyleCnt="0"/>
      <dgm:spPr/>
    </dgm:pt>
    <dgm:pt modelId="{F2448269-52DB-E646-9BFA-7F24B03FEF10}" type="pres">
      <dgm:prSet presAssocID="{388D2313-47B7-F941-8942-5B0995944DBE}" presName="node" presStyleLbl="node1" presStyleIdx="19" presStyleCnt="20">
        <dgm:presLayoutVars>
          <dgm:bulletEnabled val="1"/>
        </dgm:presLayoutVars>
      </dgm:prSet>
      <dgm:spPr/>
    </dgm:pt>
  </dgm:ptLst>
  <dgm:cxnLst>
    <dgm:cxn modelId="{0DB75303-F4DD-4470-96B1-D48B940571D6}" type="presOf" srcId="{B195483D-14A5-47FD-AFA7-68B66D49DF94}" destId="{717186C4-744A-46F6-BDAC-C31AA6157376}" srcOrd="0" destOrd="0" presId="urn:microsoft.com/office/officeart/2005/8/layout/default"/>
    <dgm:cxn modelId="{51487B0A-897F-4F98-9975-9C28D32D9185}" srcId="{25DF2F61-9B5C-4BA2-A0B0-4A33233B4C0D}" destId="{AD6DBAA5-DF92-4FB8-ADAB-6AB937B2FB9F}" srcOrd="3" destOrd="0" parTransId="{0B293B91-61A2-4A0C-ABF0-BF07EEB473B0}" sibTransId="{BA74F00A-F13A-402D-9135-4211A0BA3FA1}"/>
    <dgm:cxn modelId="{FAC3780E-D443-4542-92BE-43A67098BF86}" srcId="{25DF2F61-9B5C-4BA2-A0B0-4A33233B4C0D}" destId="{765FCDC9-9ED9-EB4C-842A-32894E0B51CF}" srcOrd="18" destOrd="0" parTransId="{B5422ADC-C05B-2348-8DD9-A6B810A19010}" sibTransId="{0BD0BBF8-ACDB-F645-BB76-E70558CBFDC4}"/>
    <dgm:cxn modelId="{B89C7C15-5F3B-4C7A-A7EB-F157172C86BC}" type="presOf" srcId="{ED7A38CF-85E8-4087-9CEC-4A897BD49BBB}" destId="{B25FDEF6-BE8C-4AAB-A054-E5064DC7A837}" srcOrd="0" destOrd="0" presId="urn:microsoft.com/office/officeart/2005/8/layout/default"/>
    <dgm:cxn modelId="{AD0D2A1A-A964-6D47-B17A-01D79C9BDEC7}" srcId="{25DF2F61-9B5C-4BA2-A0B0-4A33233B4C0D}" destId="{93EB3119-4912-3A4B-819F-F8C25B756F8D}" srcOrd="17" destOrd="0" parTransId="{094B3F34-9584-F44F-AFC1-DE95A78A33E7}" sibTransId="{5DEB140F-5E46-164B-8139-FA7E20B8CA16}"/>
    <dgm:cxn modelId="{FDF7121C-8F4A-4DB3-BDEF-2C57239C14F5}" type="presOf" srcId="{3E443F3A-B1C1-41E2-BF9D-F0A07E9171AE}" destId="{D680C025-7D93-47E8-8263-A484D5B7E496}" srcOrd="0" destOrd="0" presId="urn:microsoft.com/office/officeart/2005/8/layout/default"/>
    <dgm:cxn modelId="{1E96E61D-4BE1-4B40-A7DD-798FDE702CB1}" type="presOf" srcId="{1C1FDE20-2249-4234-B9A4-92BD7A730547}" destId="{63DF29ED-420D-4ACA-ABA7-FB64E2136F61}" srcOrd="0" destOrd="0" presId="urn:microsoft.com/office/officeart/2005/8/layout/default"/>
    <dgm:cxn modelId="{5C246621-A45A-4F3C-8BBC-7067EA89C448}" srcId="{25DF2F61-9B5C-4BA2-A0B0-4A33233B4C0D}" destId="{3E443F3A-B1C1-41E2-BF9D-F0A07E9171AE}" srcOrd="13" destOrd="0" parTransId="{93FE1693-7A3F-436B-81CB-85027ED8B092}" sibTransId="{515CA6B5-4BEF-4C90-B20D-EFB367C41A35}"/>
    <dgm:cxn modelId="{B80FEB2A-CCF6-47A4-9427-7ECAAACC9D28}" srcId="{25DF2F61-9B5C-4BA2-A0B0-4A33233B4C0D}" destId="{F1AA708F-2A44-4263-8F0B-4E1757BB3436}" srcOrd="10" destOrd="0" parTransId="{F968BBD2-3A42-493C-A61C-5755B9E757E6}" sibTransId="{49FB6CEF-EDA0-41EB-ABC6-DBD33D40CB8D}"/>
    <dgm:cxn modelId="{3DFBEF2A-0C06-41BD-851D-A8076B09A1CE}" type="presOf" srcId="{F1AA708F-2A44-4263-8F0B-4E1757BB3436}" destId="{E712DDB1-0EFD-476A-BD40-A1D08E006DD4}" srcOrd="0" destOrd="0" presId="urn:microsoft.com/office/officeart/2005/8/layout/default"/>
    <dgm:cxn modelId="{A5D8C53C-671A-4FE4-B868-4E493CD60C58}" srcId="{25DF2F61-9B5C-4BA2-A0B0-4A33233B4C0D}" destId="{1C1FDE20-2249-4234-B9A4-92BD7A730547}" srcOrd="6" destOrd="0" parTransId="{A011160C-7A3B-48D6-99F5-B37ED2B320EF}" sibTransId="{1262C703-9B16-477C-A23E-660F96022F1C}"/>
    <dgm:cxn modelId="{A2301D3E-5A7D-4F2F-9133-C7DDD284D736}" type="presOf" srcId="{2D9780DA-1956-4B21-812A-E73661444484}" destId="{49D1E877-AAB1-4270-845D-EF777AB46D3B}" srcOrd="0" destOrd="0" presId="urn:microsoft.com/office/officeart/2005/8/layout/default"/>
    <dgm:cxn modelId="{0758BD4E-5C9B-46D2-AEB5-A7E89DAD89B6}" type="presOf" srcId="{C9A537D8-0991-4F52-BC64-E489F1E2C652}" destId="{4E5C9FA9-84E9-4AB8-A991-3521165402C9}" srcOrd="0" destOrd="0" presId="urn:microsoft.com/office/officeart/2005/8/layout/default"/>
    <dgm:cxn modelId="{FE7B184F-FE7B-47D8-B486-9E700CA68E92}" srcId="{25DF2F61-9B5C-4BA2-A0B0-4A33233B4C0D}" destId="{2D9780DA-1956-4B21-812A-E73661444484}" srcOrd="16" destOrd="0" parTransId="{8BCCC7B3-1DCF-4164-9A86-BE05A9E9AAC8}" sibTransId="{6CBFD699-79DC-475B-87FA-1F945E0E87BC}"/>
    <dgm:cxn modelId="{8D51334F-E48F-49D6-8F34-81A4D929A848}" type="presOf" srcId="{032B1F42-0103-4A42-B538-720B4A424E85}" destId="{8EFDFBF9-2D43-4E8E-9757-965DCCD46548}" srcOrd="0" destOrd="0" presId="urn:microsoft.com/office/officeart/2005/8/layout/default"/>
    <dgm:cxn modelId="{41B10059-0AF2-4389-94FA-03DF55CD857E}" type="presOf" srcId="{25DF2F61-9B5C-4BA2-A0B0-4A33233B4C0D}" destId="{5F45279F-87B6-4DC3-9114-E948C93CFAC1}" srcOrd="0" destOrd="0" presId="urn:microsoft.com/office/officeart/2005/8/layout/default"/>
    <dgm:cxn modelId="{3FAC935C-1098-4123-B3D1-B7CE33108647}" srcId="{25DF2F61-9B5C-4BA2-A0B0-4A33233B4C0D}" destId="{7D887A77-6DDA-48B1-AFD5-A2AAD278BEA7}" srcOrd="4" destOrd="0" parTransId="{451C6A3D-0258-453A-AFD9-73EDC8050E5C}" sibTransId="{21DCFC3D-3E09-498B-92FE-88B996A03694}"/>
    <dgm:cxn modelId="{2100DB5D-E93B-EB4A-BA11-E4FDBA7E0A29}" type="presOf" srcId="{765FCDC9-9ED9-EB4C-842A-32894E0B51CF}" destId="{D51927E1-E555-0A4C-8A38-F18692950EC7}" srcOrd="0" destOrd="0" presId="urn:microsoft.com/office/officeart/2005/8/layout/default"/>
    <dgm:cxn modelId="{F5AE9661-4227-4683-8A8D-0D5ADC58CB26}" srcId="{25DF2F61-9B5C-4BA2-A0B0-4A33233B4C0D}" destId="{00FCC03C-07F5-463F-AF5A-865C9E79356D}" srcOrd="0" destOrd="0" parTransId="{B0354B7C-E82E-4A9B-A39D-8786C1DF6484}" sibTransId="{680EB888-15D7-46CB-9097-71429131389A}"/>
    <dgm:cxn modelId="{A37D4F68-0338-405D-B4D1-B43E5DB85603}" type="presOf" srcId="{AD6DBAA5-DF92-4FB8-ADAB-6AB937B2FB9F}" destId="{FCBB0BE4-1014-4912-87C6-792D811E6ECF}" srcOrd="0" destOrd="0" presId="urn:microsoft.com/office/officeart/2005/8/layout/default"/>
    <dgm:cxn modelId="{C9250E75-B49B-4E11-92E8-EDFDF50E4507}" srcId="{25DF2F61-9B5C-4BA2-A0B0-4A33233B4C0D}" destId="{2EB9A7B5-4780-44B7-A27F-33565902D298}" srcOrd="8" destOrd="0" parTransId="{9230501E-CCD3-4EE3-A47B-55D33DFD2FDE}" sibTransId="{18DF8DE2-EC2F-4E9E-9E0D-80C33516F4D0}"/>
    <dgm:cxn modelId="{97FD2E79-990B-454D-BE90-24B91659FBD7}" type="presOf" srcId="{CE48B4D3-432E-4E90-BE36-D06C4D5BE06F}" destId="{EA906C94-576E-4006-BF4A-C047EBD9896B}" srcOrd="0" destOrd="0" presId="urn:microsoft.com/office/officeart/2005/8/layout/default"/>
    <dgm:cxn modelId="{02E4217D-5A56-B147-AE99-7627EF0E13E2}" type="presOf" srcId="{93EB3119-4912-3A4B-819F-F8C25B756F8D}" destId="{54228786-AFCB-3542-B3F4-579CB0FC2F32}" srcOrd="0" destOrd="0" presId="urn:microsoft.com/office/officeart/2005/8/layout/default"/>
    <dgm:cxn modelId="{71681785-3292-A248-8164-2725F645A500}" type="presOf" srcId="{388D2313-47B7-F941-8942-5B0995944DBE}" destId="{F2448269-52DB-E646-9BFA-7F24B03FEF10}" srcOrd="0" destOrd="0" presId="urn:microsoft.com/office/officeart/2005/8/layout/default"/>
    <dgm:cxn modelId="{FF53F988-9FB5-475C-BE64-DC5FC8A8E105}" srcId="{25DF2F61-9B5C-4BA2-A0B0-4A33233B4C0D}" destId="{B195483D-14A5-47FD-AFA7-68B66D49DF94}" srcOrd="7" destOrd="0" parTransId="{FBC878ED-2CE0-4AE1-A54B-D6DABF5A4AED}" sibTransId="{DC772A4C-7083-4CB6-AD4F-835FA5202964}"/>
    <dgm:cxn modelId="{43C9C489-F828-415B-B9E3-F1A1C134EEFA}" type="presOf" srcId="{1E29D613-ECFF-4EDB-8C54-016707452B4E}" destId="{91014E07-9BBD-497E-A16D-767B1D411CC9}" srcOrd="0" destOrd="0" presId="urn:microsoft.com/office/officeart/2005/8/layout/default"/>
    <dgm:cxn modelId="{A9A2C997-A164-4793-B980-35087727A7B6}" type="presOf" srcId="{2EB9A7B5-4780-44B7-A27F-33565902D298}" destId="{622999AA-95B3-4F45-9732-0CE91AA49953}" srcOrd="0" destOrd="0" presId="urn:microsoft.com/office/officeart/2005/8/layout/default"/>
    <dgm:cxn modelId="{AAAD2F98-F629-484D-8F49-869FC7596602}" srcId="{25DF2F61-9B5C-4BA2-A0B0-4A33233B4C0D}" destId="{CE48B4D3-432E-4E90-BE36-D06C4D5BE06F}" srcOrd="12" destOrd="0" parTransId="{FC607672-07C0-457E-97E4-840257E8D9D3}" sibTransId="{CCC1DA3C-0914-497D-B546-EB3148B2CCDB}"/>
    <dgm:cxn modelId="{B65201A2-AD4E-4F10-9D13-01F2094DF164}" srcId="{25DF2F61-9B5C-4BA2-A0B0-4A33233B4C0D}" destId="{C9A537D8-0991-4F52-BC64-E489F1E2C652}" srcOrd="1" destOrd="0" parTransId="{20773CFB-1584-4D71-8147-8DB829168C56}" sibTransId="{45BA0315-F188-4F49-854D-5C6CDB0EDF03}"/>
    <dgm:cxn modelId="{2C9A4BA6-6C80-4727-B4E4-688C98985037}" type="presOf" srcId="{7D887A77-6DDA-48B1-AFD5-A2AAD278BEA7}" destId="{2CF1CE4D-C655-4E30-A732-3503F27EB207}" srcOrd="0" destOrd="0" presId="urn:microsoft.com/office/officeart/2005/8/layout/default"/>
    <dgm:cxn modelId="{E8F683AC-BDF1-AB44-B9E5-174566E314B7}" srcId="{25DF2F61-9B5C-4BA2-A0B0-4A33233B4C0D}" destId="{388D2313-47B7-F941-8942-5B0995944DBE}" srcOrd="19" destOrd="0" parTransId="{CB184010-0312-1E49-B856-FA48F99EFF9F}" sibTransId="{1A92182C-4BA5-3243-9102-C7604F0391F7}"/>
    <dgm:cxn modelId="{0ABC99AD-910F-4810-9B45-3AAEA4634941}" type="presOf" srcId="{F81B91D2-D759-40C3-A0EB-F423B124979D}" destId="{999661E2-D808-4B0B-A2C0-0911EC88ED21}" srcOrd="0" destOrd="0" presId="urn:microsoft.com/office/officeart/2005/8/layout/default"/>
    <dgm:cxn modelId="{35ED21B3-940F-4BFD-84AB-C900815206C1}" srcId="{25DF2F61-9B5C-4BA2-A0B0-4A33233B4C0D}" destId="{F81B91D2-D759-40C3-A0EB-F423B124979D}" srcOrd="14" destOrd="0" parTransId="{76D1535C-8210-4CB0-B62F-D36977C63D29}" sibTransId="{47758D6A-DDC5-45B4-ABB2-49DBBCDB88DE}"/>
    <dgm:cxn modelId="{87A6C2BF-884B-4462-B9BC-733D403FB427}" srcId="{25DF2F61-9B5C-4BA2-A0B0-4A33233B4C0D}" destId="{032B1F42-0103-4A42-B538-720B4A424E85}" srcOrd="15" destOrd="0" parTransId="{045AF0E6-1DBA-42B8-B95F-37F586EF0915}" sibTransId="{F38884F7-A671-43BD-9C08-B02198A3B958}"/>
    <dgm:cxn modelId="{E8184CC8-5301-4B3C-BF5B-D861B34CDE67}" type="presOf" srcId="{FE32C8C6-8981-45FD-9917-45760F437C07}" destId="{02706306-5597-4062-880F-F0CF73EA5D70}" srcOrd="0" destOrd="0" presId="urn:microsoft.com/office/officeart/2005/8/layout/default"/>
    <dgm:cxn modelId="{A92643CB-86DD-4303-A7CA-DCED9F622E04}" type="presOf" srcId="{8D9A0ECE-C1FC-4A0A-B0D7-06A30271818D}" destId="{7EC4FA42-2C82-4D21-820C-D9B72144D1CD}" srcOrd="0" destOrd="0" presId="urn:microsoft.com/office/officeart/2005/8/layout/default"/>
    <dgm:cxn modelId="{D8B1BED3-923F-44EA-BBE2-45CBFEEF0865}" srcId="{25DF2F61-9B5C-4BA2-A0B0-4A33233B4C0D}" destId="{8D9A0ECE-C1FC-4A0A-B0D7-06A30271818D}" srcOrd="11" destOrd="0" parTransId="{F590B78A-39F7-4D87-90E9-533FCF592B8A}" sibTransId="{E495F427-F5FF-417F-A25C-B925C565C762}"/>
    <dgm:cxn modelId="{2082A8D6-55CD-497A-B439-6C94785BB0A7}" srcId="{25DF2F61-9B5C-4BA2-A0B0-4A33233B4C0D}" destId="{ED7A38CF-85E8-4087-9CEC-4A897BD49BBB}" srcOrd="2" destOrd="0" parTransId="{0F48DE08-DB39-4AEA-ABBE-84ECCC2BC210}" sibTransId="{FA6D8686-8B0D-4CC3-8FCE-C5A86AB16ACC}"/>
    <dgm:cxn modelId="{C280C4EF-87A3-42A4-8965-0B581081AC10}" srcId="{25DF2F61-9B5C-4BA2-A0B0-4A33233B4C0D}" destId="{FE32C8C6-8981-45FD-9917-45760F437C07}" srcOrd="9" destOrd="0" parTransId="{3795C13D-46FB-4797-992B-9B66FA59E8AD}" sibTransId="{2AB15946-9730-4186-B034-CAC2ACECBB4E}"/>
    <dgm:cxn modelId="{BB06FCF1-B15E-4C71-B0A9-70AEADAF1147}" type="presOf" srcId="{00FCC03C-07F5-463F-AF5A-865C9E79356D}" destId="{5E7C9883-9495-4B9C-910D-7C71732661EA}" srcOrd="0" destOrd="0" presId="urn:microsoft.com/office/officeart/2005/8/layout/default"/>
    <dgm:cxn modelId="{1BE53BFC-10CB-438B-A40E-52F775ADF6EC}" srcId="{25DF2F61-9B5C-4BA2-A0B0-4A33233B4C0D}" destId="{1E29D613-ECFF-4EDB-8C54-016707452B4E}" srcOrd="5" destOrd="0" parTransId="{B3561620-40FA-4F4A-8454-28CD539AC4F0}" sibTransId="{FBC9FC7A-A584-4C1F-A326-5FF9CCB54DA7}"/>
    <dgm:cxn modelId="{EFEC3830-B92B-434E-8D7E-84DD64AA9FB1}" type="presParOf" srcId="{5F45279F-87B6-4DC3-9114-E948C93CFAC1}" destId="{5E7C9883-9495-4B9C-910D-7C71732661EA}" srcOrd="0" destOrd="0" presId="urn:microsoft.com/office/officeart/2005/8/layout/default"/>
    <dgm:cxn modelId="{D522500C-254B-46BB-A999-B2159E5B3B65}" type="presParOf" srcId="{5F45279F-87B6-4DC3-9114-E948C93CFAC1}" destId="{D691067F-E40A-4F33-8904-DD772FAF9ECF}" srcOrd="1" destOrd="0" presId="urn:microsoft.com/office/officeart/2005/8/layout/default"/>
    <dgm:cxn modelId="{11098D18-9433-4BA5-9E7E-25E062FB79F1}" type="presParOf" srcId="{5F45279F-87B6-4DC3-9114-E948C93CFAC1}" destId="{4E5C9FA9-84E9-4AB8-A991-3521165402C9}" srcOrd="2" destOrd="0" presId="urn:microsoft.com/office/officeart/2005/8/layout/default"/>
    <dgm:cxn modelId="{B6308254-734A-4C74-9C17-BC1EF927993E}" type="presParOf" srcId="{5F45279F-87B6-4DC3-9114-E948C93CFAC1}" destId="{187F4E0A-3801-4A60-932C-C19EF40B0720}" srcOrd="3" destOrd="0" presId="urn:microsoft.com/office/officeart/2005/8/layout/default"/>
    <dgm:cxn modelId="{6062C48A-1BC5-4D7E-8C61-C15239043880}" type="presParOf" srcId="{5F45279F-87B6-4DC3-9114-E948C93CFAC1}" destId="{B25FDEF6-BE8C-4AAB-A054-E5064DC7A837}" srcOrd="4" destOrd="0" presId="urn:microsoft.com/office/officeart/2005/8/layout/default"/>
    <dgm:cxn modelId="{768B90FE-3077-47BC-90F9-416F26F8F4B9}" type="presParOf" srcId="{5F45279F-87B6-4DC3-9114-E948C93CFAC1}" destId="{89D968F3-5C24-429A-8A9F-58814602ED3F}" srcOrd="5" destOrd="0" presId="urn:microsoft.com/office/officeart/2005/8/layout/default"/>
    <dgm:cxn modelId="{20885694-C71C-4720-A1E6-DD0D8607CA0D}" type="presParOf" srcId="{5F45279F-87B6-4DC3-9114-E948C93CFAC1}" destId="{FCBB0BE4-1014-4912-87C6-792D811E6ECF}" srcOrd="6" destOrd="0" presId="urn:microsoft.com/office/officeart/2005/8/layout/default"/>
    <dgm:cxn modelId="{0DB9D2B8-F562-4642-897D-B82C8F8BD85F}" type="presParOf" srcId="{5F45279F-87B6-4DC3-9114-E948C93CFAC1}" destId="{D4A29A80-28C8-4579-B441-973B83A19262}" srcOrd="7" destOrd="0" presId="urn:microsoft.com/office/officeart/2005/8/layout/default"/>
    <dgm:cxn modelId="{F0E0076D-AB4E-40DF-B8CA-50A606E477EE}" type="presParOf" srcId="{5F45279F-87B6-4DC3-9114-E948C93CFAC1}" destId="{2CF1CE4D-C655-4E30-A732-3503F27EB207}" srcOrd="8" destOrd="0" presId="urn:microsoft.com/office/officeart/2005/8/layout/default"/>
    <dgm:cxn modelId="{F6622B64-4016-4952-BDCF-7366F784B2CC}" type="presParOf" srcId="{5F45279F-87B6-4DC3-9114-E948C93CFAC1}" destId="{12E3336F-FEC1-4F63-8103-650852504E5F}" srcOrd="9" destOrd="0" presId="urn:microsoft.com/office/officeart/2005/8/layout/default"/>
    <dgm:cxn modelId="{D05BDE8E-7399-493E-8666-F0B2B71A99BD}" type="presParOf" srcId="{5F45279F-87B6-4DC3-9114-E948C93CFAC1}" destId="{91014E07-9BBD-497E-A16D-767B1D411CC9}" srcOrd="10" destOrd="0" presId="urn:microsoft.com/office/officeart/2005/8/layout/default"/>
    <dgm:cxn modelId="{13748B3A-F302-4CA5-B77B-715B02B41D02}" type="presParOf" srcId="{5F45279F-87B6-4DC3-9114-E948C93CFAC1}" destId="{F234BE4E-7B3C-4562-B043-72015C08ED14}" srcOrd="11" destOrd="0" presId="urn:microsoft.com/office/officeart/2005/8/layout/default"/>
    <dgm:cxn modelId="{67BAAB8A-70FB-46F1-8CCB-C9267351EA25}" type="presParOf" srcId="{5F45279F-87B6-4DC3-9114-E948C93CFAC1}" destId="{63DF29ED-420D-4ACA-ABA7-FB64E2136F61}" srcOrd="12" destOrd="0" presId="urn:microsoft.com/office/officeart/2005/8/layout/default"/>
    <dgm:cxn modelId="{F0D324FC-022C-456A-A065-41EB26B32CF4}" type="presParOf" srcId="{5F45279F-87B6-4DC3-9114-E948C93CFAC1}" destId="{949D34A7-5558-45DC-9983-DCFD4756C126}" srcOrd="13" destOrd="0" presId="urn:microsoft.com/office/officeart/2005/8/layout/default"/>
    <dgm:cxn modelId="{EA1F7814-0F7A-4309-B119-BA14C3D42D02}" type="presParOf" srcId="{5F45279F-87B6-4DC3-9114-E948C93CFAC1}" destId="{717186C4-744A-46F6-BDAC-C31AA6157376}" srcOrd="14" destOrd="0" presId="urn:microsoft.com/office/officeart/2005/8/layout/default"/>
    <dgm:cxn modelId="{B3DD635C-2928-4BB1-A0E5-E59AF5F3EF4F}" type="presParOf" srcId="{5F45279F-87B6-4DC3-9114-E948C93CFAC1}" destId="{01AA0F31-3A95-4036-9AC2-9B2AC6E250AB}" srcOrd="15" destOrd="0" presId="urn:microsoft.com/office/officeart/2005/8/layout/default"/>
    <dgm:cxn modelId="{48D47A79-9FB7-449A-844E-11470187A76A}" type="presParOf" srcId="{5F45279F-87B6-4DC3-9114-E948C93CFAC1}" destId="{622999AA-95B3-4F45-9732-0CE91AA49953}" srcOrd="16" destOrd="0" presId="urn:microsoft.com/office/officeart/2005/8/layout/default"/>
    <dgm:cxn modelId="{0E2E3493-1DF0-4B7E-9E1D-900134BDACB5}" type="presParOf" srcId="{5F45279F-87B6-4DC3-9114-E948C93CFAC1}" destId="{AA57B22F-1630-4AFB-A2F4-9C7B8C9E9D37}" srcOrd="17" destOrd="0" presId="urn:microsoft.com/office/officeart/2005/8/layout/default"/>
    <dgm:cxn modelId="{E62A4DA1-BE3B-4042-8A4F-841BB0889A8F}" type="presParOf" srcId="{5F45279F-87B6-4DC3-9114-E948C93CFAC1}" destId="{02706306-5597-4062-880F-F0CF73EA5D70}" srcOrd="18" destOrd="0" presId="urn:microsoft.com/office/officeart/2005/8/layout/default"/>
    <dgm:cxn modelId="{A3B0B7F6-94AF-416C-979C-5FD7A6B35B1F}" type="presParOf" srcId="{5F45279F-87B6-4DC3-9114-E948C93CFAC1}" destId="{0CFF25E9-61B4-4A8F-8985-0826B708CD2A}" srcOrd="19" destOrd="0" presId="urn:microsoft.com/office/officeart/2005/8/layout/default"/>
    <dgm:cxn modelId="{2350D4D0-F1D4-4D55-BE12-65CB336C971F}" type="presParOf" srcId="{5F45279F-87B6-4DC3-9114-E948C93CFAC1}" destId="{E712DDB1-0EFD-476A-BD40-A1D08E006DD4}" srcOrd="20" destOrd="0" presId="urn:microsoft.com/office/officeart/2005/8/layout/default"/>
    <dgm:cxn modelId="{E94DAE57-30D7-416E-8500-B3C99A87E77D}" type="presParOf" srcId="{5F45279F-87B6-4DC3-9114-E948C93CFAC1}" destId="{466DCE8A-1742-4780-B664-974212CC9167}" srcOrd="21" destOrd="0" presId="urn:microsoft.com/office/officeart/2005/8/layout/default"/>
    <dgm:cxn modelId="{47C0E794-F73A-4160-894C-BF4BD13F2865}" type="presParOf" srcId="{5F45279F-87B6-4DC3-9114-E948C93CFAC1}" destId="{7EC4FA42-2C82-4D21-820C-D9B72144D1CD}" srcOrd="22" destOrd="0" presId="urn:microsoft.com/office/officeart/2005/8/layout/default"/>
    <dgm:cxn modelId="{F23C9779-BE98-4CF8-A843-2C88043FA4EF}" type="presParOf" srcId="{5F45279F-87B6-4DC3-9114-E948C93CFAC1}" destId="{06434F4F-006A-45CB-896C-7FF7AE26DBD7}" srcOrd="23" destOrd="0" presId="urn:microsoft.com/office/officeart/2005/8/layout/default"/>
    <dgm:cxn modelId="{004A8EFA-2590-47A7-823A-7FD27139E944}" type="presParOf" srcId="{5F45279F-87B6-4DC3-9114-E948C93CFAC1}" destId="{EA906C94-576E-4006-BF4A-C047EBD9896B}" srcOrd="24" destOrd="0" presId="urn:microsoft.com/office/officeart/2005/8/layout/default"/>
    <dgm:cxn modelId="{16D323B0-5B35-49CB-BB79-18398C9685AC}" type="presParOf" srcId="{5F45279F-87B6-4DC3-9114-E948C93CFAC1}" destId="{0E20B074-A6B0-4F57-9CC1-7DF0944FB52A}" srcOrd="25" destOrd="0" presId="urn:microsoft.com/office/officeart/2005/8/layout/default"/>
    <dgm:cxn modelId="{FE682FFC-0444-48CB-907A-730D6302E5BA}" type="presParOf" srcId="{5F45279F-87B6-4DC3-9114-E948C93CFAC1}" destId="{D680C025-7D93-47E8-8263-A484D5B7E496}" srcOrd="26" destOrd="0" presId="urn:microsoft.com/office/officeart/2005/8/layout/default"/>
    <dgm:cxn modelId="{31A2C25B-6F98-4439-A18E-36BC5E64CE9E}" type="presParOf" srcId="{5F45279F-87B6-4DC3-9114-E948C93CFAC1}" destId="{07317195-1093-4920-9D2C-F552782BF624}" srcOrd="27" destOrd="0" presId="urn:microsoft.com/office/officeart/2005/8/layout/default"/>
    <dgm:cxn modelId="{01EE62F4-8B5D-4E0D-BE00-638DD83E6181}" type="presParOf" srcId="{5F45279F-87B6-4DC3-9114-E948C93CFAC1}" destId="{999661E2-D808-4B0B-A2C0-0911EC88ED21}" srcOrd="28" destOrd="0" presId="urn:microsoft.com/office/officeart/2005/8/layout/default"/>
    <dgm:cxn modelId="{FD310AF1-B24D-443C-AB1C-B72EA9AF8F45}" type="presParOf" srcId="{5F45279F-87B6-4DC3-9114-E948C93CFAC1}" destId="{526A969B-2026-4F27-80C3-BE477BB75256}" srcOrd="29" destOrd="0" presId="urn:microsoft.com/office/officeart/2005/8/layout/default"/>
    <dgm:cxn modelId="{E1800600-04D2-4E0D-ACA4-A1BED7A4FE1B}" type="presParOf" srcId="{5F45279F-87B6-4DC3-9114-E948C93CFAC1}" destId="{8EFDFBF9-2D43-4E8E-9757-965DCCD46548}" srcOrd="30" destOrd="0" presId="urn:microsoft.com/office/officeart/2005/8/layout/default"/>
    <dgm:cxn modelId="{22D59D7A-1FB3-40C3-A398-562B63A9A55B}" type="presParOf" srcId="{5F45279F-87B6-4DC3-9114-E948C93CFAC1}" destId="{DC7D1AD6-33C1-488E-830F-D2A260ED8170}" srcOrd="31" destOrd="0" presId="urn:microsoft.com/office/officeart/2005/8/layout/default"/>
    <dgm:cxn modelId="{2F390664-F9D5-4F90-8BC9-A7C1AF751EF7}" type="presParOf" srcId="{5F45279F-87B6-4DC3-9114-E948C93CFAC1}" destId="{49D1E877-AAB1-4270-845D-EF777AB46D3B}" srcOrd="32" destOrd="0" presId="urn:microsoft.com/office/officeart/2005/8/layout/default"/>
    <dgm:cxn modelId="{67C0C208-62C2-B140-965E-B3A41D729421}" type="presParOf" srcId="{5F45279F-87B6-4DC3-9114-E948C93CFAC1}" destId="{9FBF2221-8C3D-F140-8793-4824CE9423F6}" srcOrd="33" destOrd="0" presId="urn:microsoft.com/office/officeart/2005/8/layout/default"/>
    <dgm:cxn modelId="{690522F8-67DB-3248-BA5B-9B3D407BA354}" type="presParOf" srcId="{5F45279F-87B6-4DC3-9114-E948C93CFAC1}" destId="{54228786-AFCB-3542-B3F4-579CB0FC2F32}" srcOrd="34" destOrd="0" presId="urn:microsoft.com/office/officeart/2005/8/layout/default"/>
    <dgm:cxn modelId="{2B817B4B-FB74-8B42-8DA8-CE81D5A427C4}" type="presParOf" srcId="{5F45279F-87B6-4DC3-9114-E948C93CFAC1}" destId="{249E3E73-89E4-4647-874A-7CDC7B7C8359}" srcOrd="35" destOrd="0" presId="urn:microsoft.com/office/officeart/2005/8/layout/default"/>
    <dgm:cxn modelId="{29340F79-1804-714C-AF41-B20AF5053599}" type="presParOf" srcId="{5F45279F-87B6-4DC3-9114-E948C93CFAC1}" destId="{D51927E1-E555-0A4C-8A38-F18692950EC7}" srcOrd="36" destOrd="0" presId="urn:microsoft.com/office/officeart/2005/8/layout/default"/>
    <dgm:cxn modelId="{689156B5-9904-E742-903B-60FD494D2F76}" type="presParOf" srcId="{5F45279F-87B6-4DC3-9114-E948C93CFAC1}" destId="{3EB644B9-4FA9-8749-B82D-F36C5B1611E9}" srcOrd="37" destOrd="0" presId="urn:microsoft.com/office/officeart/2005/8/layout/default"/>
    <dgm:cxn modelId="{90A74EF0-D122-7A40-BC7D-1E039A6C50E2}" type="presParOf" srcId="{5F45279F-87B6-4DC3-9114-E948C93CFAC1}" destId="{F2448269-52DB-E646-9BFA-7F24B03FEF10}"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5C8981-DF46-AD47-A1CE-0E1098E50781}"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6BF57A3B-79B7-354E-96A5-D9978D8F9846}">
      <dgm:prSet phldrT="[Text]"/>
      <dgm:spPr/>
      <dgm:t>
        <a:bodyPr/>
        <a:lstStyle/>
        <a:p>
          <a:r>
            <a:rPr lang="en-US" dirty="0"/>
            <a:t>Health Equity via focusing on disparities rather than naming root of problem first</a:t>
          </a:r>
        </a:p>
      </dgm:t>
    </dgm:pt>
    <dgm:pt modelId="{3E4EFC60-E333-A949-9BFF-411FEF1892E5}" type="parTrans" cxnId="{47D9C079-E504-CA47-86F9-C067B9D1EB28}">
      <dgm:prSet/>
      <dgm:spPr/>
      <dgm:t>
        <a:bodyPr/>
        <a:lstStyle/>
        <a:p>
          <a:endParaRPr lang="en-US"/>
        </a:p>
      </dgm:t>
    </dgm:pt>
    <dgm:pt modelId="{10172D98-DC7E-334B-85B5-E34A834B9355}" type="sibTrans" cxnId="{47D9C079-E504-CA47-86F9-C067B9D1EB28}">
      <dgm:prSet/>
      <dgm:spPr/>
      <dgm:t>
        <a:bodyPr/>
        <a:lstStyle/>
        <a:p>
          <a:endParaRPr lang="en-US"/>
        </a:p>
      </dgm:t>
    </dgm:pt>
    <dgm:pt modelId="{EDA279EF-EE12-B34F-ADCC-52CF25C4B2BD}">
      <dgm:prSet phldrT="[Text]"/>
      <dgm:spPr/>
      <dgm:t>
        <a:bodyPr/>
        <a:lstStyle/>
        <a:p>
          <a:r>
            <a:rPr lang="en-US" dirty="0"/>
            <a:t>"How can we best support staff to meet the complex &amp; challenging needs of the patients we serve?"</a:t>
          </a:r>
        </a:p>
      </dgm:t>
    </dgm:pt>
    <dgm:pt modelId="{723C4E5B-2612-C447-9141-20889F274276}" type="parTrans" cxnId="{995D2C04-9880-C04C-8CC2-0E8915BC9175}">
      <dgm:prSet/>
      <dgm:spPr/>
      <dgm:t>
        <a:bodyPr/>
        <a:lstStyle/>
        <a:p>
          <a:endParaRPr lang="en-US"/>
        </a:p>
      </dgm:t>
    </dgm:pt>
    <dgm:pt modelId="{CA15B7B2-C409-A04F-8879-305A4F60ADD2}" type="sibTrans" cxnId="{995D2C04-9880-C04C-8CC2-0E8915BC9175}">
      <dgm:prSet/>
      <dgm:spPr/>
      <dgm:t>
        <a:bodyPr/>
        <a:lstStyle/>
        <a:p>
          <a:endParaRPr lang="en-US"/>
        </a:p>
      </dgm:t>
    </dgm:pt>
    <dgm:pt modelId="{3DF04005-333C-9B4B-962B-A79EF49B5F78}">
      <dgm:prSet phldrT="[Text]"/>
      <dgm:spPr/>
      <dgm:t>
        <a:bodyPr/>
        <a:lstStyle/>
        <a:p>
          <a:r>
            <a:rPr lang="en-US" dirty="0"/>
            <a:t>Focusing on the top clinical challenges of the clinic, show connection between the poor outcomes of these patients &amp; the intersectionality of the patient population. (ie BP/ DM/ Vaccinations/ Maternal Child</a:t>
          </a:r>
        </a:p>
      </dgm:t>
    </dgm:pt>
    <dgm:pt modelId="{C332956D-0053-3A4A-AD8B-EF0F485C5889}" type="parTrans" cxnId="{75103551-3ECE-5440-8C3B-13F5846DF8B1}">
      <dgm:prSet/>
      <dgm:spPr/>
      <dgm:t>
        <a:bodyPr/>
        <a:lstStyle/>
        <a:p>
          <a:endParaRPr lang="en-US"/>
        </a:p>
      </dgm:t>
    </dgm:pt>
    <dgm:pt modelId="{9AEB6F87-7051-F542-9B73-D0C08850CA26}" type="sibTrans" cxnId="{75103551-3ECE-5440-8C3B-13F5846DF8B1}">
      <dgm:prSet/>
      <dgm:spPr/>
      <dgm:t>
        <a:bodyPr/>
        <a:lstStyle/>
        <a:p>
          <a:endParaRPr lang="en-US"/>
        </a:p>
      </dgm:t>
    </dgm:pt>
    <dgm:pt modelId="{304F4047-5415-5C45-9202-13D2EDB50298}">
      <dgm:prSet/>
      <dgm:spPr/>
      <dgm:t>
        <a:bodyPr/>
        <a:lstStyle/>
        <a:p>
          <a:r>
            <a:rPr lang="en-US" dirty="0"/>
            <a:t>Connect how things are compounded the more intersectionality is present. Including the influence of generational harms &amp; legacy of medical mistrust.</a:t>
          </a:r>
        </a:p>
      </dgm:t>
    </dgm:pt>
    <dgm:pt modelId="{E11DAF0E-83BC-1646-B640-57FDCAA07E0E}" type="parTrans" cxnId="{B3A4BAF0-29F8-DC49-9D46-F31BE1BBE087}">
      <dgm:prSet/>
      <dgm:spPr/>
    </dgm:pt>
    <dgm:pt modelId="{BF5BE56D-5349-8B4A-95D4-7B1C60FD3865}" type="sibTrans" cxnId="{B3A4BAF0-29F8-DC49-9D46-F31BE1BBE087}">
      <dgm:prSet/>
      <dgm:spPr/>
    </dgm:pt>
    <dgm:pt modelId="{B604C7A3-5D62-834B-BEC5-751BB61921DF}">
      <dgm:prSet/>
      <dgm:spPr/>
      <dgm:t>
        <a:bodyPr/>
        <a:lstStyle/>
        <a:p>
          <a:r>
            <a:rPr lang="en-US" dirty="0"/>
            <a:t>Utilize narratives (ie patient personas) with the data, while demonstrating how political &amp; social drivers contribute to the data &amp; NOT solely personal choice (ie 20/80 ratio of health interventions). </a:t>
          </a:r>
        </a:p>
      </dgm:t>
    </dgm:pt>
    <dgm:pt modelId="{359B200F-7BC3-5C48-887F-BBE700CA6D95}" type="parTrans" cxnId="{D53F248E-EC86-634C-9876-F581D9D91BEC}">
      <dgm:prSet/>
      <dgm:spPr/>
    </dgm:pt>
    <dgm:pt modelId="{DE75772F-2643-B045-A79C-23D99C002F99}" type="sibTrans" cxnId="{D53F248E-EC86-634C-9876-F581D9D91BEC}">
      <dgm:prSet/>
      <dgm:spPr/>
    </dgm:pt>
    <dgm:pt modelId="{87AE89BF-F933-964C-9404-6E37627068FA}" type="pres">
      <dgm:prSet presAssocID="{4B5C8981-DF46-AD47-A1CE-0E1098E50781}" presName="vert0" presStyleCnt="0">
        <dgm:presLayoutVars>
          <dgm:dir/>
          <dgm:animOne val="branch"/>
          <dgm:animLvl val="lvl"/>
        </dgm:presLayoutVars>
      </dgm:prSet>
      <dgm:spPr/>
    </dgm:pt>
    <dgm:pt modelId="{EA153117-2708-2A44-B9F2-29DC776ED663}" type="pres">
      <dgm:prSet presAssocID="{6BF57A3B-79B7-354E-96A5-D9978D8F9846}" presName="thickLine" presStyleLbl="alignNode1" presStyleIdx="0" presStyleCnt="1"/>
      <dgm:spPr/>
    </dgm:pt>
    <dgm:pt modelId="{C06B3931-F294-2A47-8334-17BE18B90375}" type="pres">
      <dgm:prSet presAssocID="{6BF57A3B-79B7-354E-96A5-D9978D8F9846}" presName="horz1" presStyleCnt="0"/>
      <dgm:spPr/>
    </dgm:pt>
    <dgm:pt modelId="{6A28210E-9CBE-E945-95BA-453CA0675B23}" type="pres">
      <dgm:prSet presAssocID="{6BF57A3B-79B7-354E-96A5-D9978D8F9846}" presName="tx1" presStyleLbl="revTx" presStyleIdx="0" presStyleCnt="5" custScaleX="134021"/>
      <dgm:spPr/>
    </dgm:pt>
    <dgm:pt modelId="{677B2345-CC90-C34B-9465-129EE84C8EF6}" type="pres">
      <dgm:prSet presAssocID="{6BF57A3B-79B7-354E-96A5-D9978D8F9846}" presName="vert1" presStyleCnt="0"/>
      <dgm:spPr/>
    </dgm:pt>
    <dgm:pt modelId="{B378D6C1-DF40-984B-9E90-11611BE6B328}" type="pres">
      <dgm:prSet presAssocID="{EDA279EF-EE12-B34F-ADCC-52CF25C4B2BD}" presName="vertSpace2a" presStyleCnt="0"/>
      <dgm:spPr/>
    </dgm:pt>
    <dgm:pt modelId="{47828AA2-3D0F-A84B-BB86-ECA15C76C2ED}" type="pres">
      <dgm:prSet presAssocID="{EDA279EF-EE12-B34F-ADCC-52CF25C4B2BD}" presName="horz2" presStyleCnt="0"/>
      <dgm:spPr/>
    </dgm:pt>
    <dgm:pt modelId="{F772E03C-2CA8-8F4E-ACF6-28BCB24BBD34}" type="pres">
      <dgm:prSet presAssocID="{EDA279EF-EE12-B34F-ADCC-52CF25C4B2BD}" presName="horzSpace2" presStyleCnt="0"/>
      <dgm:spPr/>
    </dgm:pt>
    <dgm:pt modelId="{5C7FE751-CE12-6D4E-B6EF-73A9B3BD4196}" type="pres">
      <dgm:prSet presAssocID="{EDA279EF-EE12-B34F-ADCC-52CF25C4B2BD}" presName="tx2" presStyleLbl="revTx" presStyleIdx="1" presStyleCnt="5"/>
      <dgm:spPr/>
    </dgm:pt>
    <dgm:pt modelId="{090CC21C-411B-D34A-B1A5-9904387E03EB}" type="pres">
      <dgm:prSet presAssocID="{EDA279EF-EE12-B34F-ADCC-52CF25C4B2BD}" presName="vert2" presStyleCnt="0"/>
      <dgm:spPr/>
    </dgm:pt>
    <dgm:pt modelId="{722A8171-4645-C948-932F-B684B44788DB}" type="pres">
      <dgm:prSet presAssocID="{EDA279EF-EE12-B34F-ADCC-52CF25C4B2BD}" presName="thinLine2b" presStyleLbl="callout" presStyleIdx="0" presStyleCnt="4"/>
      <dgm:spPr/>
    </dgm:pt>
    <dgm:pt modelId="{949CF324-521A-0542-89D2-BE0E022E8A58}" type="pres">
      <dgm:prSet presAssocID="{EDA279EF-EE12-B34F-ADCC-52CF25C4B2BD}" presName="vertSpace2b" presStyleCnt="0"/>
      <dgm:spPr/>
    </dgm:pt>
    <dgm:pt modelId="{6E86B89F-EFA0-E242-B000-105EEE9F4E60}" type="pres">
      <dgm:prSet presAssocID="{3DF04005-333C-9B4B-962B-A79EF49B5F78}" presName="horz2" presStyleCnt="0"/>
      <dgm:spPr/>
    </dgm:pt>
    <dgm:pt modelId="{0250938E-099C-B643-AEDF-F1C60F56960A}" type="pres">
      <dgm:prSet presAssocID="{3DF04005-333C-9B4B-962B-A79EF49B5F78}" presName="horzSpace2" presStyleCnt="0"/>
      <dgm:spPr/>
    </dgm:pt>
    <dgm:pt modelId="{03B8E2C4-1458-4043-BD03-72E17BA901E2}" type="pres">
      <dgm:prSet presAssocID="{3DF04005-333C-9B4B-962B-A79EF49B5F78}" presName="tx2" presStyleLbl="revTx" presStyleIdx="2" presStyleCnt="5"/>
      <dgm:spPr/>
    </dgm:pt>
    <dgm:pt modelId="{AD3EA938-EB26-844C-B794-13BC9D8DA5EB}" type="pres">
      <dgm:prSet presAssocID="{3DF04005-333C-9B4B-962B-A79EF49B5F78}" presName="vert2" presStyleCnt="0"/>
      <dgm:spPr/>
    </dgm:pt>
    <dgm:pt modelId="{B7C10D6F-8DD2-ED46-A398-EF65E90468E3}" type="pres">
      <dgm:prSet presAssocID="{3DF04005-333C-9B4B-962B-A79EF49B5F78}" presName="thinLine2b" presStyleLbl="callout" presStyleIdx="1" presStyleCnt="4"/>
      <dgm:spPr/>
    </dgm:pt>
    <dgm:pt modelId="{D4834FE5-7F56-F548-A01A-564D0D468729}" type="pres">
      <dgm:prSet presAssocID="{3DF04005-333C-9B4B-962B-A79EF49B5F78}" presName="vertSpace2b" presStyleCnt="0"/>
      <dgm:spPr/>
    </dgm:pt>
    <dgm:pt modelId="{741C3B48-7F88-C148-9087-DEA1172F9EA7}" type="pres">
      <dgm:prSet presAssocID="{304F4047-5415-5C45-9202-13D2EDB50298}" presName="horz2" presStyleCnt="0"/>
      <dgm:spPr/>
    </dgm:pt>
    <dgm:pt modelId="{0C8AB8B8-5F21-F24B-B55E-FDA1155C861E}" type="pres">
      <dgm:prSet presAssocID="{304F4047-5415-5C45-9202-13D2EDB50298}" presName="horzSpace2" presStyleCnt="0"/>
      <dgm:spPr/>
    </dgm:pt>
    <dgm:pt modelId="{601772F2-E66E-6046-B2AC-5211F2D30DA3}" type="pres">
      <dgm:prSet presAssocID="{304F4047-5415-5C45-9202-13D2EDB50298}" presName="tx2" presStyleLbl="revTx" presStyleIdx="3" presStyleCnt="5"/>
      <dgm:spPr/>
    </dgm:pt>
    <dgm:pt modelId="{54E42746-A6FF-2B47-8467-61525CF3132A}" type="pres">
      <dgm:prSet presAssocID="{304F4047-5415-5C45-9202-13D2EDB50298}" presName="vert2" presStyleCnt="0"/>
      <dgm:spPr/>
    </dgm:pt>
    <dgm:pt modelId="{BE3416B1-D562-0540-AE3A-3FA1DC853E8A}" type="pres">
      <dgm:prSet presAssocID="{304F4047-5415-5C45-9202-13D2EDB50298}" presName="thinLine2b" presStyleLbl="callout" presStyleIdx="2" presStyleCnt="4"/>
      <dgm:spPr/>
    </dgm:pt>
    <dgm:pt modelId="{015225C9-05B3-3445-B6C4-342203A02A07}" type="pres">
      <dgm:prSet presAssocID="{304F4047-5415-5C45-9202-13D2EDB50298}" presName="vertSpace2b" presStyleCnt="0"/>
      <dgm:spPr/>
    </dgm:pt>
    <dgm:pt modelId="{31B94EAB-C2E4-A941-B91D-C1E1B6533B69}" type="pres">
      <dgm:prSet presAssocID="{B604C7A3-5D62-834B-BEC5-751BB61921DF}" presName="horz2" presStyleCnt="0"/>
      <dgm:spPr/>
    </dgm:pt>
    <dgm:pt modelId="{439F0AC7-F1AD-A44E-97F0-C287D65CBDBC}" type="pres">
      <dgm:prSet presAssocID="{B604C7A3-5D62-834B-BEC5-751BB61921DF}" presName="horzSpace2" presStyleCnt="0"/>
      <dgm:spPr/>
    </dgm:pt>
    <dgm:pt modelId="{5B6EDA92-467D-D54B-9FE9-0956D878C1F3}" type="pres">
      <dgm:prSet presAssocID="{B604C7A3-5D62-834B-BEC5-751BB61921DF}" presName="tx2" presStyleLbl="revTx" presStyleIdx="4" presStyleCnt="5"/>
      <dgm:spPr/>
    </dgm:pt>
    <dgm:pt modelId="{CA91D88F-3259-1C4E-BFBF-7A9F1029413E}" type="pres">
      <dgm:prSet presAssocID="{B604C7A3-5D62-834B-BEC5-751BB61921DF}" presName="vert2" presStyleCnt="0"/>
      <dgm:spPr/>
    </dgm:pt>
    <dgm:pt modelId="{62074CA7-3B64-AB40-AB1A-7E1FA54A90C7}" type="pres">
      <dgm:prSet presAssocID="{B604C7A3-5D62-834B-BEC5-751BB61921DF}" presName="thinLine2b" presStyleLbl="callout" presStyleIdx="3" presStyleCnt="4"/>
      <dgm:spPr/>
    </dgm:pt>
    <dgm:pt modelId="{70809389-B5A1-6849-A226-D7ADDF19F01D}" type="pres">
      <dgm:prSet presAssocID="{B604C7A3-5D62-834B-BEC5-751BB61921DF}" presName="vertSpace2b" presStyleCnt="0"/>
      <dgm:spPr/>
    </dgm:pt>
  </dgm:ptLst>
  <dgm:cxnLst>
    <dgm:cxn modelId="{995D2C04-9880-C04C-8CC2-0E8915BC9175}" srcId="{6BF57A3B-79B7-354E-96A5-D9978D8F9846}" destId="{EDA279EF-EE12-B34F-ADCC-52CF25C4B2BD}" srcOrd="0" destOrd="0" parTransId="{723C4E5B-2612-C447-9141-20889F274276}" sibTransId="{CA15B7B2-C409-A04F-8879-305A4F60ADD2}"/>
    <dgm:cxn modelId="{B6F74120-F978-CF47-BE92-E605443D7A7D}" type="presOf" srcId="{B604C7A3-5D62-834B-BEC5-751BB61921DF}" destId="{5B6EDA92-467D-D54B-9FE9-0956D878C1F3}" srcOrd="0" destOrd="0" presId="urn:microsoft.com/office/officeart/2008/layout/LinedList"/>
    <dgm:cxn modelId="{9469DE26-37AB-1F4E-B8AF-6C346AB52A34}" type="presOf" srcId="{3DF04005-333C-9B4B-962B-A79EF49B5F78}" destId="{03B8E2C4-1458-4043-BD03-72E17BA901E2}" srcOrd="0" destOrd="0" presId="urn:microsoft.com/office/officeart/2008/layout/LinedList"/>
    <dgm:cxn modelId="{A507B83C-9881-FD41-A835-D6B915F7E37E}" type="presOf" srcId="{304F4047-5415-5C45-9202-13D2EDB50298}" destId="{601772F2-E66E-6046-B2AC-5211F2D30DA3}" srcOrd="0" destOrd="0" presId="urn:microsoft.com/office/officeart/2008/layout/LinedList"/>
    <dgm:cxn modelId="{75103551-3ECE-5440-8C3B-13F5846DF8B1}" srcId="{6BF57A3B-79B7-354E-96A5-D9978D8F9846}" destId="{3DF04005-333C-9B4B-962B-A79EF49B5F78}" srcOrd="1" destOrd="0" parTransId="{C332956D-0053-3A4A-AD8B-EF0F485C5889}" sibTransId="{9AEB6F87-7051-F542-9B73-D0C08850CA26}"/>
    <dgm:cxn modelId="{47D9C079-E504-CA47-86F9-C067B9D1EB28}" srcId="{4B5C8981-DF46-AD47-A1CE-0E1098E50781}" destId="{6BF57A3B-79B7-354E-96A5-D9978D8F9846}" srcOrd="0" destOrd="0" parTransId="{3E4EFC60-E333-A949-9BFF-411FEF1892E5}" sibTransId="{10172D98-DC7E-334B-85B5-E34A834B9355}"/>
    <dgm:cxn modelId="{2B474F7B-BD4C-904D-B1D2-ADD4432C0F24}" type="presOf" srcId="{EDA279EF-EE12-B34F-ADCC-52CF25C4B2BD}" destId="{5C7FE751-CE12-6D4E-B6EF-73A9B3BD4196}" srcOrd="0" destOrd="0" presId="urn:microsoft.com/office/officeart/2008/layout/LinedList"/>
    <dgm:cxn modelId="{F8FC768C-EA68-C04F-8BC8-5C3345875292}" type="presOf" srcId="{4B5C8981-DF46-AD47-A1CE-0E1098E50781}" destId="{87AE89BF-F933-964C-9404-6E37627068FA}" srcOrd="0" destOrd="0" presId="urn:microsoft.com/office/officeart/2008/layout/LinedList"/>
    <dgm:cxn modelId="{D53F248E-EC86-634C-9876-F581D9D91BEC}" srcId="{6BF57A3B-79B7-354E-96A5-D9978D8F9846}" destId="{B604C7A3-5D62-834B-BEC5-751BB61921DF}" srcOrd="3" destOrd="0" parTransId="{359B200F-7BC3-5C48-887F-BBE700CA6D95}" sibTransId="{DE75772F-2643-B045-A79C-23D99C002F99}"/>
    <dgm:cxn modelId="{B3A4BAF0-29F8-DC49-9D46-F31BE1BBE087}" srcId="{6BF57A3B-79B7-354E-96A5-D9978D8F9846}" destId="{304F4047-5415-5C45-9202-13D2EDB50298}" srcOrd="2" destOrd="0" parTransId="{E11DAF0E-83BC-1646-B640-57FDCAA07E0E}" sibTransId="{BF5BE56D-5349-8B4A-95D4-7B1C60FD3865}"/>
    <dgm:cxn modelId="{674405FC-D2D4-D045-85DC-B4D1DACBEF86}" type="presOf" srcId="{6BF57A3B-79B7-354E-96A5-D9978D8F9846}" destId="{6A28210E-9CBE-E945-95BA-453CA0675B23}" srcOrd="0" destOrd="0" presId="urn:microsoft.com/office/officeart/2008/layout/LinedList"/>
    <dgm:cxn modelId="{383DD544-2AB6-BA48-A74E-11164A6D0DFE}" type="presParOf" srcId="{87AE89BF-F933-964C-9404-6E37627068FA}" destId="{EA153117-2708-2A44-B9F2-29DC776ED663}" srcOrd="0" destOrd="0" presId="urn:microsoft.com/office/officeart/2008/layout/LinedList"/>
    <dgm:cxn modelId="{BBF3B541-01BC-7F4C-8EE9-567B4EB80B39}" type="presParOf" srcId="{87AE89BF-F933-964C-9404-6E37627068FA}" destId="{C06B3931-F294-2A47-8334-17BE18B90375}" srcOrd="1" destOrd="0" presId="urn:microsoft.com/office/officeart/2008/layout/LinedList"/>
    <dgm:cxn modelId="{49DFD99B-B041-EC49-8567-80D09AC4FE1A}" type="presParOf" srcId="{C06B3931-F294-2A47-8334-17BE18B90375}" destId="{6A28210E-9CBE-E945-95BA-453CA0675B23}" srcOrd="0" destOrd="0" presId="urn:microsoft.com/office/officeart/2008/layout/LinedList"/>
    <dgm:cxn modelId="{F873010E-486A-3147-8075-9B740A1630FC}" type="presParOf" srcId="{C06B3931-F294-2A47-8334-17BE18B90375}" destId="{677B2345-CC90-C34B-9465-129EE84C8EF6}" srcOrd="1" destOrd="0" presId="urn:microsoft.com/office/officeart/2008/layout/LinedList"/>
    <dgm:cxn modelId="{63105842-BB7A-1543-8E86-178C9DED0EA8}" type="presParOf" srcId="{677B2345-CC90-C34B-9465-129EE84C8EF6}" destId="{B378D6C1-DF40-984B-9E90-11611BE6B328}" srcOrd="0" destOrd="0" presId="urn:microsoft.com/office/officeart/2008/layout/LinedList"/>
    <dgm:cxn modelId="{50C2FFC9-72DD-9145-9C60-A8493D45F0F5}" type="presParOf" srcId="{677B2345-CC90-C34B-9465-129EE84C8EF6}" destId="{47828AA2-3D0F-A84B-BB86-ECA15C76C2ED}" srcOrd="1" destOrd="0" presId="urn:microsoft.com/office/officeart/2008/layout/LinedList"/>
    <dgm:cxn modelId="{B54F77FB-DBA8-A347-A0C3-EEF04570501A}" type="presParOf" srcId="{47828AA2-3D0F-A84B-BB86-ECA15C76C2ED}" destId="{F772E03C-2CA8-8F4E-ACF6-28BCB24BBD34}" srcOrd="0" destOrd="0" presId="urn:microsoft.com/office/officeart/2008/layout/LinedList"/>
    <dgm:cxn modelId="{C0C6EBF2-BB0F-7D4D-AA29-99096AA1FC08}" type="presParOf" srcId="{47828AA2-3D0F-A84B-BB86-ECA15C76C2ED}" destId="{5C7FE751-CE12-6D4E-B6EF-73A9B3BD4196}" srcOrd="1" destOrd="0" presId="urn:microsoft.com/office/officeart/2008/layout/LinedList"/>
    <dgm:cxn modelId="{B75548F1-2F8D-654F-BFBC-0711EEA082D4}" type="presParOf" srcId="{47828AA2-3D0F-A84B-BB86-ECA15C76C2ED}" destId="{090CC21C-411B-D34A-B1A5-9904387E03EB}" srcOrd="2" destOrd="0" presId="urn:microsoft.com/office/officeart/2008/layout/LinedList"/>
    <dgm:cxn modelId="{B4C05178-E807-894A-8478-BC83A7C1DFCF}" type="presParOf" srcId="{677B2345-CC90-C34B-9465-129EE84C8EF6}" destId="{722A8171-4645-C948-932F-B684B44788DB}" srcOrd="2" destOrd="0" presId="urn:microsoft.com/office/officeart/2008/layout/LinedList"/>
    <dgm:cxn modelId="{2A528B96-2B91-FD41-954E-BD7371F276F2}" type="presParOf" srcId="{677B2345-CC90-C34B-9465-129EE84C8EF6}" destId="{949CF324-521A-0542-89D2-BE0E022E8A58}" srcOrd="3" destOrd="0" presId="urn:microsoft.com/office/officeart/2008/layout/LinedList"/>
    <dgm:cxn modelId="{01982C38-72F7-E940-9BFA-C80FF8DACD52}" type="presParOf" srcId="{677B2345-CC90-C34B-9465-129EE84C8EF6}" destId="{6E86B89F-EFA0-E242-B000-105EEE9F4E60}" srcOrd="4" destOrd="0" presId="urn:microsoft.com/office/officeart/2008/layout/LinedList"/>
    <dgm:cxn modelId="{B53CE517-97A3-4F4E-B537-53DC06C05D20}" type="presParOf" srcId="{6E86B89F-EFA0-E242-B000-105EEE9F4E60}" destId="{0250938E-099C-B643-AEDF-F1C60F56960A}" srcOrd="0" destOrd="0" presId="urn:microsoft.com/office/officeart/2008/layout/LinedList"/>
    <dgm:cxn modelId="{EAE5C1C6-FBD3-ED45-AD2E-1A4C5CC97B3F}" type="presParOf" srcId="{6E86B89F-EFA0-E242-B000-105EEE9F4E60}" destId="{03B8E2C4-1458-4043-BD03-72E17BA901E2}" srcOrd="1" destOrd="0" presId="urn:microsoft.com/office/officeart/2008/layout/LinedList"/>
    <dgm:cxn modelId="{88715B24-1506-C442-9699-9F3F95B04922}" type="presParOf" srcId="{6E86B89F-EFA0-E242-B000-105EEE9F4E60}" destId="{AD3EA938-EB26-844C-B794-13BC9D8DA5EB}" srcOrd="2" destOrd="0" presId="urn:microsoft.com/office/officeart/2008/layout/LinedList"/>
    <dgm:cxn modelId="{EF56DEEE-02EA-844E-8826-B304EEED69FB}" type="presParOf" srcId="{677B2345-CC90-C34B-9465-129EE84C8EF6}" destId="{B7C10D6F-8DD2-ED46-A398-EF65E90468E3}" srcOrd="5" destOrd="0" presId="urn:microsoft.com/office/officeart/2008/layout/LinedList"/>
    <dgm:cxn modelId="{A36AAC83-62AD-0849-80DE-4B4F6FB9E602}" type="presParOf" srcId="{677B2345-CC90-C34B-9465-129EE84C8EF6}" destId="{D4834FE5-7F56-F548-A01A-564D0D468729}" srcOrd="6" destOrd="0" presId="urn:microsoft.com/office/officeart/2008/layout/LinedList"/>
    <dgm:cxn modelId="{049A928D-F3FE-0142-9633-00068FE8D96A}" type="presParOf" srcId="{677B2345-CC90-C34B-9465-129EE84C8EF6}" destId="{741C3B48-7F88-C148-9087-DEA1172F9EA7}" srcOrd="7" destOrd="0" presId="urn:microsoft.com/office/officeart/2008/layout/LinedList"/>
    <dgm:cxn modelId="{BB090581-CF3C-FB4F-8AB8-BBA6E5015E85}" type="presParOf" srcId="{741C3B48-7F88-C148-9087-DEA1172F9EA7}" destId="{0C8AB8B8-5F21-F24B-B55E-FDA1155C861E}" srcOrd="0" destOrd="0" presId="urn:microsoft.com/office/officeart/2008/layout/LinedList"/>
    <dgm:cxn modelId="{E254E64D-FB37-0341-AF16-5630366D5FAB}" type="presParOf" srcId="{741C3B48-7F88-C148-9087-DEA1172F9EA7}" destId="{601772F2-E66E-6046-B2AC-5211F2D30DA3}" srcOrd="1" destOrd="0" presId="urn:microsoft.com/office/officeart/2008/layout/LinedList"/>
    <dgm:cxn modelId="{0F4BE335-2553-B44A-AD48-08E88B4A7775}" type="presParOf" srcId="{741C3B48-7F88-C148-9087-DEA1172F9EA7}" destId="{54E42746-A6FF-2B47-8467-61525CF3132A}" srcOrd="2" destOrd="0" presId="urn:microsoft.com/office/officeart/2008/layout/LinedList"/>
    <dgm:cxn modelId="{52F347A6-7D0C-DB42-8FB5-A69575CF6F47}" type="presParOf" srcId="{677B2345-CC90-C34B-9465-129EE84C8EF6}" destId="{BE3416B1-D562-0540-AE3A-3FA1DC853E8A}" srcOrd="8" destOrd="0" presId="urn:microsoft.com/office/officeart/2008/layout/LinedList"/>
    <dgm:cxn modelId="{6E0DBEBF-22AC-5842-907E-0DE1D0CEF59B}" type="presParOf" srcId="{677B2345-CC90-C34B-9465-129EE84C8EF6}" destId="{015225C9-05B3-3445-B6C4-342203A02A07}" srcOrd="9" destOrd="0" presId="urn:microsoft.com/office/officeart/2008/layout/LinedList"/>
    <dgm:cxn modelId="{FA30F736-9301-AA4F-8371-5DD71B438B1A}" type="presParOf" srcId="{677B2345-CC90-C34B-9465-129EE84C8EF6}" destId="{31B94EAB-C2E4-A941-B91D-C1E1B6533B69}" srcOrd="10" destOrd="0" presId="urn:microsoft.com/office/officeart/2008/layout/LinedList"/>
    <dgm:cxn modelId="{35222075-D656-5E4A-BA35-5FE7557E9B35}" type="presParOf" srcId="{31B94EAB-C2E4-A941-B91D-C1E1B6533B69}" destId="{439F0AC7-F1AD-A44E-97F0-C287D65CBDBC}" srcOrd="0" destOrd="0" presId="urn:microsoft.com/office/officeart/2008/layout/LinedList"/>
    <dgm:cxn modelId="{7BB84024-2963-ED48-97FA-543CE8D75E6D}" type="presParOf" srcId="{31B94EAB-C2E4-A941-B91D-C1E1B6533B69}" destId="{5B6EDA92-467D-D54B-9FE9-0956D878C1F3}" srcOrd="1" destOrd="0" presId="urn:microsoft.com/office/officeart/2008/layout/LinedList"/>
    <dgm:cxn modelId="{DE812A4A-E665-8546-A750-F1BF4A11200B}" type="presParOf" srcId="{31B94EAB-C2E4-A941-B91D-C1E1B6533B69}" destId="{CA91D88F-3259-1C4E-BFBF-7A9F1029413E}" srcOrd="2" destOrd="0" presId="urn:microsoft.com/office/officeart/2008/layout/LinedList"/>
    <dgm:cxn modelId="{645377A0-C818-E14C-8272-5D664DD09514}" type="presParOf" srcId="{677B2345-CC90-C34B-9465-129EE84C8EF6}" destId="{62074CA7-3B64-AB40-AB1A-7E1FA54A90C7}" srcOrd="11" destOrd="0" presId="urn:microsoft.com/office/officeart/2008/layout/LinedList"/>
    <dgm:cxn modelId="{B717AD3D-CF45-494A-85CD-D6C08DADA259}" type="presParOf" srcId="{677B2345-CC90-C34B-9465-129EE84C8EF6}" destId="{70809389-B5A1-6849-A226-D7ADDF19F01D}"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A2CDCE-FAE3-4BF8-951B-A25D86C61231}" type="doc">
      <dgm:prSet loTypeId="urn:microsoft.com/office/officeart/2005/8/layout/cycle5" loCatId="cycle" qsTypeId="urn:microsoft.com/office/officeart/2005/8/quickstyle/3d2" qsCatId="3D" csTypeId="urn:microsoft.com/office/officeart/2005/8/colors/colorful1" csCatId="colorful" phldr="1"/>
      <dgm:spPr/>
      <dgm:t>
        <a:bodyPr/>
        <a:lstStyle/>
        <a:p>
          <a:endParaRPr lang="en-US"/>
        </a:p>
      </dgm:t>
    </dgm:pt>
    <dgm:pt modelId="{CB579402-AA5B-4F79-96C2-A02929E4A91B}">
      <dgm:prSet phldrT="[Text]" phldr="0"/>
      <dgm:spPr>
        <a:xfrm>
          <a:off x="1475236" y="1608"/>
          <a:ext cx="974546" cy="633455"/>
        </a:xfrm>
        <a:prstGeom prst="roundRect">
          <a:avLst/>
        </a:prstGeom>
      </dgm:spPr>
      <dgm:t>
        <a:bodyPr/>
        <a:lstStyle/>
        <a:p>
          <a:pPr rtl="0">
            <a:buNone/>
          </a:pPr>
          <a:r>
            <a:rPr lang="en-US">
              <a:solidFill>
                <a:schemeClr val="tx1"/>
              </a:solidFill>
              <a:latin typeface="Calibri Light" panose="020F0302020204030204"/>
              <a:ea typeface="+mn-ea"/>
              <a:cs typeface="+mn-cs"/>
            </a:rPr>
            <a:t>Recognizing </a:t>
          </a:r>
          <a:endParaRPr lang="en-US" dirty="0">
            <a:solidFill>
              <a:schemeClr val="tx1"/>
            </a:solidFill>
            <a:latin typeface="Calibri" panose="020F0502020204030204"/>
            <a:ea typeface="+mn-ea"/>
            <a:cs typeface="+mn-cs"/>
          </a:endParaRPr>
        </a:p>
      </dgm:t>
    </dgm:pt>
    <dgm:pt modelId="{84A3EBF0-A653-49A3-88E1-F8619C89B328}" type="parTrans" cxnId="{CCDD16D0-7F92-406F-930F-33DF01B2A359}">
      <dgm:prSet/>
      <dgm:spPr/>
      <dgm:t>
        <a:bodyPr/>
        <a:lstStyle/>
        <a:p>
          <a:endParaRPr lang="en-US">
            <a:solidFill>
              <a:schemeClr val="tx1"/>
            </a:solidFill>
          </a:endParaRPr>
        </a:p>
      </dgm:t>
    </dgm:pt>
    <dgm:pt modelId="{FA91C4B4-CFD3-451A-B776-C536725B82FD}" type="sibTrans" cxnId="{CCDD16D0-7F92-406F-930F-33DF01B2A359}">
      <dgm:prSet/>
      <dgm:spPr>
        <a:xfrm>
          <a:off x="697210" y="318335"/>
          <a:ext cx="2530597" cy="2530597"/>
        </a:xfrm>
        <a:custGeom>
          <a:avLst/>
          <a:gdLst/>
          <a:ahLst/>
          <a:cxnLst/>
          <a:rect l="0" t="0" r="0" b="0"/>
          <a:pathLst>
            <a:path>
              <a:moveTo>
                <a:pt x="1883060" y="161056"/>
              </a:moveTo>
              <a:arcTo wR="1265298" hR="1265298" stAng="17953475" swAng="1211476"/>
            </a:path>
          </a:pathLst>
        </a:custGeom>
      </dgm:spPr>
      <dgm:t>
        <a:bodyPr/>
        <a:lstStyle/>
        <a:p>
          <a:endParaRPr lang="en-US">
            <a:solidFill>
              <a:schemeClr val="tx1"/>
            </a:solidFill>
          </a:endParaRPr>
        </a:p>
      </dgm:t>
    </dgm:pt>
    <dgm:pt modelId="{07B4BFC2-502B-4894-A2E9-A438DD438A6A}">
      <dgm:prSet phldrT="[Text]" phldr="0"/>
      <dgm:spPr>
        <a:xfrm>
          <a:off x="2218959" y="2290554"/>
          <a:ext cx="974546" cy="633455"/>
        </a:xfrm>
        <a:prstGeom prst="roundRect">
          <a:avLst/>
        </a:prstGeom>
      </dgm:spPr>
      <dgm:t>
        <a:bodyPr/>
        <a:lstStyle/>
        <a:p>
          <a:pPr rtl="0">
            <a:buNone/>
          </a:pPr>
          <a:r>
            <a:rPr lang="en-US" dirty="0">
              <a:solidFill>
                <a:schemeClr val="tx1"/>
              </a:solidFill>
              <a:latin typeface="Calibri Light" panose="020F0302020204030204"/>
              <a:ea typeface="+mn-ea"/>
              <a:cs typeface="+mn-cs"/>
            </a:rPr>
            <a:t>Repairing Relationships</a:t>
          </a:r>
          <a:endParaRPr lang="en-US" dirty="0">
            <a:solidFill>
              <a:schemeClr val="tx1"/>
            </a:solidFill>
            <a:latin typeface="Calibri" panose="020F0502020204030204"/>
            <a:ea typeface="+mn-ea"/>
            <a:cs typeface="+mn-cs"/>
          </a:endParaRPr>
        </a:p>
      </dgm:t>
    </dgm:pt>
    <dgm:pt modelId="{59CBF93A-9D0B-4E66-8AFF-A6743E886460}" type="parTrans" cxnId="{FD801804-DEB2-483F-B69F-F6ADADB636E6}">
      <dgm:prSet/>
      <dgm:spPr/>
      <dgm:t>
        <a:bodyPr/>
        <a:lstStyle/>
        <a:p>
          <a:endParaRPr lang="en-US">
            <a:solidFill>
              <a:schemeClr val="tx1"/>
            </a:solidFill>
          </a:endParaRPr>
        </a:p>
      </dgm:t>
    </dgm:pt>
    <dgm:pt modelId="{D62B8C2E-BB1B-48C7-84D9-B74ED60AD8C2}" type="sibTrans" cxnId="{FD801804-DEB2-483F-B69F-F6ADADB636E6}">
      <dgm:prSet/>
      <dgm:spPr>
        <a:xfrm>
          <a:off x="697210" y="318335"/>
          <a:ext cx="2530597" cy="2530597"/>
        </a:xfrm>
        <a:custGeom>
          <a:avLst/>
          <a:gdLst/>
          <a:ahLst/>
          <a:cxnLst/>
          <a:rect l="0" t="0" r="0" b="0"/>
          <a:pathLst>
            <a:path>
              <a:moveTo>
                <a:pt x="1420565" y="2521034"/>
              </a:moveTo>
              <a:arcTo wR="1265298" hR="1265298" stAng="4977082" swAng="845836"/>
            </a:path>
          </a:pathLst>
        </a:custGeom>
      </dgm:spPr>
      <dgm:t>
        <a:bodyPr/>
        <a:lstStyle/>
        <a:p>
          <a:endParaRPr lang="en-US">
            <a:solidFill>
              <a:schemeClr val="tx1"/>
            </a:solidFill>
          </a:endParaRPr>
        </a:p>
      </dgm:t>
    </dgm:pt>
    <dgm:pt modelId="{0E8C9AAC-37B8-4403-98CE-404AE9F77030}">
      <dgm:prSet phldrT="[Text]" phldr="0"/>
      <dgm:spPr>
        <a:xfrm>
          <a:off x="731512" y="2290554"/>
          <a:ext cx="974546" cy="633455"/>
        </a:xfrm>
        <a:prstGeom prst="roundRect">
          <a:avLst/>
        </a:prstGeom>
      </dgm:spPr>
      <dgm:t>
        <a:bodyPr/>
        <a:lstStyle/>
        <a:p>
          <a:pPr rtl="0">
            <a:buNone/>
          </a:pPr>
          <a:r>
            <a:rPr lang="en-US">
              <a:solidFill>
                <a:schemeClr val="tx1"/>
              </a:solidFill>
              <a:latin typeface="Calibri Light" panose="020F0302020204030204"/>
              <a:ea typeface="+mn-ea"/>
              <a:cs typeface="+mn-cs"/>
            </a:rPr>
            <a:t>Reflection</a:t>
          </a:r>
          <a:endParaRPr lang="en-US" dirty="0">
            <a:solidFill>
              <a:schemeClr val="tx1"/>
            </a:solidFill>
            <a:latin typeface="Calibri" panose="020F0502020204030204"/>
            <a:ea typeface="+mn-ea"/>
            <a:cs typeface="+mn-cs"/>
          </a:endParaRPr>
        </a:p>
      </dgm:t>
    </dgm:pt>
    <dgm:pt modelId="{535B55BD-FCCE-491D-9A24-DA91DCB950CB}" type="parTrans" cxnId="{20F6F050-8E49-488C-B689-5BE02FC76F7B}">
      <dgm:prSet/>
      <dgm:spPr/>
      <dgm:t>
        <a:bodyPr/>
        <a:lstStyle/>
        <a:p>
          <a:endParaRPr lang="en-US">
            <a:solidFill>
              <a:schemeClr val="tx1"/>
            </a:solidFill>
          </a:endParaRPr>
        </a:p>
      </dgm:t>
    </dgm:pt>
    <dgm:pt modelId="{A04EE7EA-E2F1-4F72-808E-9A6F37004E7A}" type="sibTrans" cxnId="{20F6F050-8E49-488C-B689-5BE02FC76F7B}">
      <dgm:prSet/>
      <dgm:spPr>
        <a:xfrm>
          <a:off x="697210" y="318335"/>
          <a:ext cx="2530597" cy="2530597"/>
        </a:xfrm>
        <a:custGeom>
          <a:avLst/>
          <a:gdLst/>
          <a:ahLst/>
          <a:cxnLst/>
          <a:rect l="0" t="0" r="0" b="0"/>
          <a:pathLst>
            <a:path>
              <a:moveTo>
                <a:pt x="134233" y="1832459"/>
              </a:moveTo>
              <a:arcTo wR="1265298" hR="1265298" stAng="9202139" swAng="1359677"/>
            </a:path>
          </a:pathLst>
        </a:custGeom>
      </dgm:spPr>
      <dgm:t>
        <a:bodyPr/>
        <a:lstStyle/>
        <a:p>
          <a:endParaRPr lang="en-US">
            <a:solidFill>
              <a:schemeClr val="tx1"/>
            </a:solidFill>
          </a:endParaRPr>
        </a:p>
      </dgm:t>
    </dgm:pt>
    <dgm:pt modelId="{96C4F65C-BA28-49A9-9735-C8E8AC80679C}">
      <dgm:prSet phldrT="[Text]" phldr="0"/>
      <dgm:spPr>
        <a:xfrm>
          <a:off x="271865" y="875907"/>
          <a:ext cx="974546" cy="633455"/>
        </a:xfrm>
        <a:prstGeom prst="roundRect">
          <a:avLst/>
        </a:prstGeom>
      </dgm:spPr>
      <dgm:t>
        <a:bodyPr/>
        <a:lstStyle/>
        <a:p>
          <a:pPr>
            <a:buNone/>
          </a:pPr>
          <a:r>
            <a:rPr lang="en-US" dirty="0">
              <a:solidFill>
                <a:schemeClr val="tx1"/>
              </a:solidFill>
              <a:latin typeface="Calibri Light" panose="020F0302020204030204"/>
              <a:ea typeface="+mn-ea"/>
              <a:cs typeface="+mn-cs"/>
            </a:rPr>
            <a:t>Nurture &amp; Building</a:t>
          </a:r>
          <a:endParaRPr lang="en-US" dirty="0">
            <a:solidFill>
              <a:schemeClr val="tx1"/>
            </a:solidFill>
            <a:latin typeface="Calibri" panose="020F0502020204030204"/>
            <a:ea typeface="+mn-ea"/>
            <a:cs typeface="+mn-cs"/>
          </a:endParaRPr>
        </a:p>
      </dgm:t>
    </dgm:pt>
    <dgm:pt modelId="{895D815C-0F06-4B5F-9838-D44544542EB9}" type="parTrans" cxnId="{A65B63D9-EFA1-49D5-BCB6-6DE4D2DED70A}">
      <dgm:prSet/>
      <dgm:spPr/>
      <dgm:t>
        <a:bodyPr/>
        <a:lstStyle/>
        <a:p>
          <a:endParaRPr lang="en-US">
            <a:solidFill>
              <a:schemeClr val="tx1"/>
            </a:solidFill>
          </a:endParaRPr>
        </a:p>
      </dgm:t>
    </dgm:pt>
    <dgm:pt modelId="{BF5F0AD2-433C-4159-BD1F-FE4E1CEAE404}" type="sibTrans" cxnId="{A65B63D9-EFA1-49D5-BCB6-6DE4D2DED70A}">
      <dgm:prSet/>
      <dgm:spPr>
        <a:xfrm>
          <a:off x="697210" y="318335"/>
          <a:ext cx="2530597" cy="2530597"/>
        </a:xfrm>
        <a:custGeom>
          <a:avLst/>
          <a:gdLst/>
          <a:ahLst/>
          <a:cxnLst/>
          <a:rect l="0" t="0" r="0" b="0"/>
          <a:pathLst>
            <a:path>
              <a:moveTo>
                <a:pt x="304366" y="442140"/>
              </a:moveTo>
              <a:arcTo wR="1265298" hR="1265298" stAng="13235049" swAng="1211476"/>
            </a:path>
          </a:pathLst>
        </a:custGeom>
      </dgm:spPr>
      <dgm:t>
        <a:bodyPr/>
        <a:lstStyle/>
        <a:p>
          <a:endParaRPr lang="en-US">
            <a:solidFill>
              <a:schemeClr val="tx1"/>
            </a:solidFill>
          </a:endParaRPr>
        </a:p>
      </dgm:t>
    </dgm:pt>
    <dgm:pt modelId="{7D435689-6825-4FFB-99D1-FB5A6621F6F5}">
      <dgm:prSet phldr="0"/>
      <dgm:spPr>
        <a:xfrm>
          <a:off x="2678606" y="875907"/>
          <a:ext cx="974546" cy="633455"/>
        </a:xfrm>
        <a:prstGeom prst="roundRect">
          <a:avLst/>
        </a:prstGeom>
      </dgm:spPr>
      <dgm:t>
        <a:bodyPr/>
        <a:lstStyle/>
        <a:p>
          <a:pPr>
            <a:buNone/>
          </a:pPr>
          <a:r>
            <a:rPr lang="en-US" dirty="0">
              <a:solidFill>
                <a:schemeClr val="tx1"/>
              </a:solidFill>
              <a:latin typeface="Calibri Light" panose="020F0302020204030204"/>
              <a:ea typeface="+mn-ea"/>
              <a:cs typeface="+mn-cs"/>
            </a:rPr>
            <a:t>Discover Strengths</a:t>
          </a:r>
        </a:p>
      </dgm:t>
    </dgm:pt>
    <dgm:pt modelId="{D6B3A8CA-EA88-4D91-9F90-4240CC76E71F}" type="parTrans" cxnId="{0CAD1EF6-1711-4899-8CF2-2486F78F4CCD}">
      <dgm:prSet/>
      <dgm:spPr/>
      <dgm:t>
        <a:bodyPr/>
        <a:lstStyle/>
        <a:p>
          <a:endParaRPr lang="en-US">
            <a:solidFill>
              <a:schemeClr val="tx1"/>
            </a:solidFill>
          </a:endParaRPr>
        </a:p>
      </dgm:t>
    </dgm:pt>
    <dgm:pt modelId="{7F5B3B15-F5C4-46E4-8C19-AF2F6ACFD623}" type="sibTrans" cxnId="{0CAD1EF6-1711-4899-8CF2-2486F78F4CCD}">
      <dgm:prSet/>
      <dgm:spPr>
        <a:xfrm>
          <a:off x="697210" y="318335"/>
          <a:ext cx="2530597" cy="2530597"/>
        </a:xfrm>
        <a:custGeom>
          <a:avLst/>
          <a:gdLst/>
          <a:ahLst/>
          <a:cxnLst/>
          <a:rect l="0" t="0" r="0" b="0"/>
          <a:pathLst>
            <a:path>
              <a:moveTo>
                <a:pt x="2527561" y="1352894"/>
              </a:moveTo>
              <a:arcTo wR="1265298" hR="1265298" stAng="21838183" swAng="1359677"/>
            </a:path>
          </a:pathLst>
        </a:custGeom>
      </dgm:spPr>
      <dgm:t>
        <a:bodyPr/>
        <a:lstStyle/>
        <a:p>
          <a:endParaRPr lang="en-US">
            <a:solidFill>
              <a:schemeClr val="tx1"/>
            </a:solidFill>
          </a:endParaRPr>
        </a:p>
      </dgm:t>
    </dgm:pt>
    <dgm:pt modelId="{8D5E587A-55FA-43B7-B5B9-B087BD0B55D5}" type="pres">
      <dgm:prSet presAssocID="{0DA2CDCE-FAE3-4BF8-951B-A25D86C61231}" presName="cycle" presStyleCnt="0">
        <dgm:presLayoutVars>
          <dgm:dir/>
          <dgm:resizeHandles val="exact"/>
        </dgm:presLayoutVars>
      </dgm:prSet>
      <dgm:spPr/>
    </dgm:pt>
    <dgm:pt modelId="{0CCD9A72-E997-4737-9BFA-BFF0BAEBA869}" type="pres">
      <dgm:prSet presAssocID="{CB579402-AA5B-4F79-96C2-A02929E4A91B}" presName="node" presStyleLbl="node1" presStyleIdx="0" presStyleCnt="5">
        <dgm:presLayoutVars>
          <dgm:bulletEnabled val="1"/>
        </dgm:presLayoutVars>
      </dgm:prSet>
      <dgm:spPr/>
    </dgm:pt>
    <dgm:pt modelId="{B8EBFECC-5DD5-4B64-95FB-144EAC9315A7}" type="pres">
      <dgm:prSet presAssocID="{CB579402-AA5B-4F79-96C2-A02929E4A91B}" presName="spNode" presStyleCnt="0"/>
      <dgm:spPr/>
    </dgm:pt>
    <dgm:pt modelId="{E9DC4FD4-F554-45AB-8479-37554BADDA9E}" type="pres">
      <dgm:prSet presAssocID="{FA91C4B4-CFD3-451A-B776-C536725B82FD}" presName="sibTrans" presStyleLbl="sibTrans1D1" presStyleIdx="0" presStyleCnt="5"/>
      <dgm:spPr/>
    </dgm:pt>
    <dgm:pt modelId="{72E87901-AEB0-4534-89A5-B361F6C4A1FC}" type="pres">
      <dgm:prSet presAssocID="{7D435689-6825-4FFB-99D1-FB5A6621F6F5}" presName="node" presStyleLbl="node1" presStyleIdx="1" presStyleCnt="5">
        <dgm:presLayoutVars>
          <dgm:bulletEnabled val="1"/>
        </dgm:presLayoutVars>
      </dgm:prSet>
      <dgm:spPr/>
    </dgm:pt>
    <dgm:pt modelId="{765ED0D4-74E3-495B-BC69-B76703804680}" type="pres">
      <dgm:prSet presAssocID="{7D435689-6825-4FFB-99D1-FB5A6621F6F5}" presName="spNode" presStyleCnt="0"/>
      <dgm:spPr/>
    </dgm:pt>
    <dgm:pt modelId="{0103EC85-930B-43C0-BA42-BF7C882D76AB}" type="pres">
      <dgm:prSet presAssocID="{7F5B3B15-F5C4-46E4-8C19-AF2F6ACFD623}" presName="sibTrans" presStyleLbl="sibTrans1D1" presStyleIdx="1" presStyleCnt="5"/>
      <dgm:spPr/>
    </dgm:pt>
    <dgm:pt modelId="{F3DF92A7-3DF8-4350-A407-31100EB8BA6A}" type="pres">
      <dgm:prSet presAssocID="{07B4BFC2-502B-4894-A2E9-A438DD438A6A}" presName="node" presStyleLbl="node1" presStyleIdx="2" presStyleCnt="5">
        <dgm:presLayoutVars>
          <dgm:bulletEnabled val="1"/>
        </dgm:presLayoutVars>
      </dgm:prSet>
      <dgm:spPr/>
    </dgm:pt>
    <dgm:pt modelId="{C24D8390-8370-46B2-ADE6-D96294F8458B}" type="pres">
      <dgm:prSet presAssocID="{07B4BFC2-502B-4894-A2E9-A438DD438A6A}" presName="spNode" presStyleCnt="0"/>
      <dgm:spPr/>
    </dgm:pt>
    <dgm:pt modelId="{17A3AFD8-CB7B-44F0-8512-B6CD4D19D19D}" type="pres">
      <dgm:prSet presAssocID="{D62B8C2E-BB1B-48C7-84D9-B74ED60AD8C2}" presName="sibTrans" presStyleLbl="sibTrans1D1" presStyleIdx="2" presStyleCnt="5"/>
      <dgm:spPr/>
    </dgm:pt>
    <dgm:pt modelId="{C2ADAE0C-9914-4817-9D37-F23E9259AD23}" type="pres">
      <dgm:prSet presAssocID="{0E8C9AAC-37B8-4403-98CE-404AE9F77030}" presName="node" presStyleLbl="node1" presStyleIdx="3" presStyleCnt="5">
        <dgm:presLayoutVars>
          <dgm:bulletEnabled val="1"/>
        </dgm:presLayoutVars>
      </dgm:prSet>
      <dgm:spPr/>
    </dgm:pt>
    <dgm:pt modelId="{1374CFFA-92AF-430C-A917-62F257938472}" type="pres">
      <dgm:prSet presAssocID="{0E8C9AAC-37B8-4403-98CE-404AE9F77030}" presName="spNode" presStyleCnt="0"/>
      <dgm:spPr/>
    </dgm:pt>
    <dgm:pt modelId="{AF126D09-A4D5-45B6-B0D4-7BB4E3C09E74}" type="pres">
      <dgm:prSet presAssocID="{A04EE7EA-E2F1-4F72-808E-9A6F37004E7A}" presName="sibTrans" presStyleLbl="sibTrans1D1" presStyleIdx="3" presStyleCnt="5"/>
      <dgm:spPr/>
    </dgm:pt>
    <dgm:pt modelId="{4116AE84-1537-468E-8BC5-CC9613FB6CF8}" type="pres">
      <dgm:prSet presAssocID="{96C4F65C-BA28-49A9-9735-C8E8AC80679C}" presName="node" presStyleLbl="node1" presStyleIdx="4" presStyleCnt="5">
        <dgm:presLayoutVars>
          <dgm:bulletEnabled val="1"/>
        </dgm:presLayoutVars>
      </dgm:prSet>
      <dgm:spPr/>
    </dgm:pt>
    <dgm:pt modelId="{4C081D69-D60A-4285-8DFB-09862C1C497B}" type="pres">
      <dgm:prSet presAssocID="{96C4F65C-BA28-49A9-9735-C8E8AC80679C}" presName="spNode" presStyleCnt="0"/>
      <dgm:spPr/>
    </dgm:pt>
    <dgm:pt modelId="{40B382C4-B681-4FE9-BEDC-C7557130ED63}" type="pres">
      <dgm:prSet presAssocID="{BF5F0AD2-433C-4159-BD1F-FE4E1CEAE404}" presName="sibTrans" presStyleLbl="sibTrans1D1" presStyleIdx="4" presStyleCnt="5"/>
      <dgm:spPr/>
    </dgm:pt>
  </dgm:ptLst>
  <dgm:cxnLst>
    <dgm:cxn modelId="{FD801804-DEB2-483F-B69F-F6ADADB636E6}" srcId="{0DA2CDCE-FAE3-4BF8-951B-A25D86C61231}" destId="{07B4BFC2-502B-4894-A2E9-A438DD438A6A}" srcOrd="2" destOrd="0" parTransId="{59CBF93A-9D0B-4E66-8AFF-A6743E886460}" sibTransId="{D62B8C2E-BB1B-48C7-84D9-B74ED60AD8C2}"/>
    <dgm:cxn modelId="{37AD8816-F968-4A28-A094-1E0E3ADFCB45}" type="presOf" srcId="{7F5B3B15-F5C4-46E4-8C19-AF2F6ACFD623}" destId="{0103EC85-930B-43C0-BA42-BF7C882D76AB}" srcOrd="0" destOrd="0" presId="urn:microsoft.com/office/officeart/2005/8/layout/cycle5"/>
    <dgm:cxn modelId="{20F6F050-8E49-488C-B689-5BE02FC76F7B}" srcId="{0DA2CDCE-FAE3-4BF8-951B-A25D86C61231}" destId="{0E8C9AAC-37B8-4403-98CE-404AE9F77030}" srcOrd="3" destOrd="0" parTransId="{535B55BD-FCCE-491D-9A24-DA91DCB950CB}" sibTransId="{A04EE7EA-E2F1-4F72-808E-9A6F37004E7A}"/>
    <dgm:cxn modelId="{7B814D62-54AA-4A81-A757-91F2946E2555}" type="presOf" srcId="{07B4BFC2-502B-4894-A2E9-A438DD438A6A}" destId="{F3DF92A7-3DF8-4350-A407-31100EB8BA6A}" srcOrd="0" destOrd="0" presId="urn:microsoft.com/office/officeart/2005/8/layout/cycle5"/>
    <dgm:cxn modelId="{6BCCC77D-745F-43E0-83B0-E41C92E5D6C3}" type="presOf" srcId="{96C4F65C-BA28-49A9-9735-C8E8AC80679C}" destId="{4116AE84-1537-468E-8BC5-CC9613FB6CF8}" srcOrd="0" destOrd="0" presId="urn:microsoft.com/office/officeart/2005/8/layout/cycle5"/>
    <dgm:cxn modelId="{2C038797-83E5-48A4-BA1B-E90023FCA47A}" type="presOf" srcId="{D62B8C2E-BB1B-48C7-84D9-B74ED60AD8C2}" destId="{17A3AFD8-CB7B-44F0-8512-B6CD4D19D19D}" srcOrd="0" destOrd="0" presId="urn:microsoft.com/office/officeart/2005/8/layout/cycle5"/>
    <dgm:cxn modelId="{F9C1BB9E-C6DD-441F-9AC4-09114DC966C3}" type="presOf" srcId="{CB579402-AA5B-4F79-96C2-A02929E4A91B}" destId="{0CCD9A72-E997-4737-9BFA-BFF0BAEBA869}" srcOrd="0" destOrd="0" presId="urn:microsoft.com/office/officeart/2005/8/layout/cycle5"/>
    <dgm:cxn modelId="{C0EBA3A3-77B9-4D5C-BA3A-43EFAAF8D9D3}" type="presOf" srcId="{0DA2CDCE-FAE3-4BF8-951B-A25D86C61231}" destId="{8D5E587A-55FA-43B7-B5B9-B087BD0B55D5}" srcOrd="0" destOrd="0" presId="urn:microsoft.com/office/officeart/2005/8/layout/cycle5"/>
    <dgm:cxn modelId="{45B72AA8-8651-4744-82F6-A1E6D9DA9481}" type="presOf" srcId="{FA91C4B4-CFD3-451A-B776-C536725B82FD}" destId="{E9DC4FD4-F554-45AB-8479-37554BADDA9E}" srcOrd="0" destOrd="0" presId="urn:microsoft.com/office/officeart/2005/8/layout/cycle5"/>
    <dgm:cxn modelId="{F2CEDDBC-4793-477A-8D23-EE042F6DF1A7}" type="presOf" srcId="{BF5F0AD2-433C-4159-BD1F-FE4E1CEAE404}" destId="{40B382C4-B681-4FE9-BEDC-C7557130ED63}" srcOrd="0" destOrd="0" presId="urn:microsoft.com/office/officeart/2005/8/layout/cycle5"/>
    <dgm:cxn modelId="{5FDBA1CE-5ACA-4869-89F2-D2257D8A2007}" type="presOf" srcId="{A04EE7EA-E2F1-4F72-808E-9A6F37004E7A}" destId="{AF126D09-A4D5-45B6-B0D4-7BB4E3C09E74}" srcOrd="0" destOrd="0" presId="urn:microsoft.com/office/officeart/2005/8/layout/cycle5"/>
    <dgm:cxn modelId="{CCDD16D0-7F92-406F-930F-33DF01B2A359}" srcId="{0DA2CDCE-FAE3-4BF8-951B-A25D86C61231}" destId="{CB579402-AA5B-4F79-96C2-A02929E4A91B}" srcOrd="0" destOrd="0" parTransId="{84A3EBF0-A653-49A3-88E1-F8619C89B328}" sibTransId="{FA91C4B4-CFD3-451A-B776-C536725B82FD}"/>
    <dgm:cxn modelId="{A65B63D9-EFA1-49D5-BCB6-6DE4D2DED70A}" srcId="{0DA2CDCE-FAE3-4BF8-951B-A25D86C61231}" destId="{96C4F65C-BA28-49A9-9735-C8E8AC80679C}" srcOrd="4" destOrd="0" parTransId="{895D815C-0F06-4B5F-9838-D44544542EB9}" sibTransId="{BF5F0AD2-433C-4159-BD1F-FE4E1CEAE404}"/>
    <dgm:cxn modelId="{5039E4E1-5688-4D90-BF64-44D84B9913E0}" type="presOf" srcId="{0E8C9AAC-37B8-4403-98CE-404AE9F77030}" destId="{C2ADAE0C-9914-4817-9D37-F23E9259AD23}" srcOrd="0" destOrd="0" presId="urn:microsoft.com/office/officeart/2005/8/layout/cycle5"/>
    <dgm:cxn modelId="{9F428CF5-855E-4784-BB72-5A43AC7AB5B4}" type="presOf" srcId="{7D435689-6825-4FFB-99D1-FB5A6621F6F5}" destId="{72E87901-AEB0-4534-89A5-B361F6C4A1FC}" srcOrd="0" destOrd="0" presId="urn:microsoft.com/office/officeart/2005/8/layout/cycle5"/>
    <dgm:cxn modelId="{0CAD1EF6-1711-4899-8CF2-2486F78F4CCD}" srcId="{0DA2CDCE-FAE3-4BF8-951B-A25D86C61231}" destId="{7D435689-6825-4FFB-99D1-FB5A6621F6F5}" srcOrd="1" destOrd="0" parTransId="{D6B3A8CA-EA88-4D91-9F90-4240CC76E71F}" sibTransId="{7F5B3B15-F5C4-46E4-8C19-AF2F6ACFD623}"/>
    <dgm:cxn modelId="{2B6E23CC-D200-4019-A1E2-EEAF36933749}" type="presParOf" srcId="{8D5E587A-55FA-43B7-B5B9-B087BD0B55D5}" destId="{0CCD9A72-E997-4737-9BFA-BFF0BAEBA869}" srcOrd="0" destOrd="0" presId="urn:microsoft.com/office/officeart/2005/8/layout/cycle5"/>
    <dgm:cxn modelId="{E0D70DF6-D9C3-4536-9FC4-2E9B28B34AE1}" type="presParOf" srcId="{8D5E587A-55FA-43B7-B5B9-B087BD0B55D5}" destId="{B8EBFECC-5DD5-4B64-95FB-144EAC9315A7}" srcOrd="1" destOrd="0" presId="urn:microsoft.com/office/officeart/2005/8/layout/cycle5"/>
    <dgm:cxn modelId="{BDAA59EA-59AB-4901-9AF0-D19D0DDEC3CB}" type="presParOf" srcId="{8D5E587A-55FA-43B7-B5B9-B087BD0B55D5}" destId="{E9DC4FD4-F554-45AB-8479-37554BADDA9E}" srcOrd="2" destOrd="0" presId="urn:microsoft.com/office/officeart/2005/8/layout/cycle5"/>
    <dgm:cxn modelId="{3D479A50-2690-444E-B02E-44BBA582D31B}" type="presParOf" srcId="{8D5E587A-55FA-43B7-B5B9-B087BD0B55D5}" destId="{72E87901-AEB0-4534-89A5-B361F6C4A1FC}" srcOrd="3" destOrd="0" presId="urn:microsoft.com/office/officeart/2005/8/layout/cycle5"/>
    <dgm:cxn modelId="{00B171E8-EAE1-46F9-A066-4837011B82AD}" type="presParOf" srcId="{8D5E587A-55FA-43B7-B5B9-B087BD0B55D5}" destId="{765ED0D4-74E3-495B-BC69-B76703804680}" srcOrd="4" destOrd="0" presId="urn:microsoft.com/office/officeart/2005/8/layout/cycle5"/>
    <dgm:cxn modelId="{52E523B8-EDD9-4AAA-BEEE-2611356079B4}" type="presParOf" srcId="{8D5E587A-55FA-43B7-B5B9-B087BD0B55D5}" destId="{0103EC85-930B-43C0-BA42-BF7C882D76AB}" srcOrd="5" destOrd="0" presId="urn:microsoft.com/office/officeart/2005/8/layout/cycle5"/>
    <dgm:cxn modelId="{08837367-F8CF-429A-8497-DC48ED756CD2}" type="presParOf" srcId="{8D5E587A-55FA-43B7-B5B9-B087BD0B55D5}" destId="{F3DF92A7-3DF8-4350-A407-31100EB8BA6A}" srcOrd="6" destOrd="0" presId="urn:microsoft.com/office/officeart/2005/8/layout/cycle5"/>
    <dgm:cxn modelId="{547F2D7D-6C7B-4E4B-A0EE-2425338F47CD}" type="presParOf" srcId="{8D5E587A-55FA-43B7-B5B9-B087BD0B55D5}" destId="{C24D8390-8370-46B2-ADE6-D96294F8458B}" srcOrd="7" destOrd="0" presId="urn:microsoft.com/office/officeart/2005/8/layout/cycle5"/>
    <dgm:cxn modelId="{15DA849A-E62E-47B7-B073-8F462ABFC4BF}" type="presParOf" srcId="{8D5E587A-55FA-43B7-B5B9-B087BD0B55D5}" destId="{17A3AFD8-CB7B-44F0-8512-B6CD4D19D19D}" srcOrd="8" destOrd="0" presId="urn:microsoft.com/office/officeart/2005/8/layout/cycle5"/>
    <dgm:cxn modelId="{14F2B0BE-B215-4949-99CE-FB3940CB4FFC}" type="presParOf" srcId="{8D5E587A-55FA-43B7-B5B9-B087BD0B55D5}" destId="{C2ADAE0C-9914-4817-9D37-F23E9259AD23}" srcOrd="9" destOrd="0" presId="urn:microsoft.com/office/officeart/2005/8/layout/cycle5"/>
    <dgm:cxn modelId="{FF283687-5C31-4F1A-934A-9DD886E20B74}" type="presParOf" srcId="{8D5E587A-55FA-43B7-B5B9-B087BD0B55D5}" destId="{1374CFFA-92AF-430C-A917-62F257938472}" srcOrd="10" destOrd="0" presId="urn:microsoft.com/office/officeart/2005/8/layout/cycle5"/>
    <dgm:cxn modelId="{A59A922D-F7AA-487B-9DA2-04A3EF182B6D}" type="presParOf" srcId="{8D5E587A-55FA-43B7-B5B9-B087BD0B55D5}" destId="{AF126D09-A4D5-45B6-B0D4-7BB4E3C09E74}" srcOrd="11" destOrd="0" presId="urn:microsoft.com/office/officeart/2005/8/layout/cycle5"/>
    <dgm:cxn modelId="{FAF07D00-D277-4BA3-A261-D60F9FF37DDB}" type="presParOf" srcId="{8D5E587A-55FA-43B7-B5B9-B087BD0B55D5}" destId="{4116AE84-1537-468E-8BC5-CC9613FB6CF8}" srcOrd="12" destOrd="0" presId="urn:microsoft.com/office/officeart/2005/8/layout/cycle5"/>
    <dgm:cxn modelId="{07EFF990-8E4B-48E4-95FA-0E265568FC97}" type="presParOf" srcId="{8D5E587A-55FA-43B7-B5B9-B087BD0B55D5}" destId="{4C081D69-D60A-4285-8DFB-09862C1C497B}" srcOrd="13" destOrd="0" presId="urn:microsoft.com/office/officeart/2005/8/layout/cycle5"/>
    <dgm:cxn modelId="{35BA662C-6C91-4B0C-BE8F-E91769E89A69}" type="presParOf" srcId="{8D5E587A-55FA-43B7-B5B9-B087BD0B55D5}" destId="{40B382C4-B681-4FE9-BEDC-C7557130ED6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495AC4-70C3-4EDB-8777-BA679FDF2235}" type="doc">
      <dgm:prSet loTypeId="urn:microsoft.com/office/officeart/2005/8/layout/cycle3" loCatId="cycle" qsTypeId="urn:microsoft.com/office/officeart/2005/8/quickstyle/3d2" qsCatId="3D" csTypeId="urn:microsoft.com/office/officeart/2005/8/colors/colorful4" csCatId="colorful" phldr="1"/>
      <dgm:spPr/>
      <dgm:t>
        <a:bodyPr/>
        <a:lstStyle/>
        <a:p>
          <a:endParaRPr lang="en-US"/>
        </a:p>
      </dgm:t>
    </dgm:pt>
    <dgm:pt modelId="{2A5A503A-CE03-4345-A43B-007DFAC0B127}">
      <dgm:prSet phldrT="[Text]"/>
      <dgm:spPr/>
      <dgm:t>
        <a:bodyPr/>
        <a:lstStyle/>
        <a:p>
          <a:r>
            <a:rPr lang="en-US" dirty="0">
              <a:solidFill>
                <a:schemeClr val="tx1"/>
              </a:solidFill>
            </a:rPr>
            <a:t>Inclusion</a:t>
          </a:r>
        </a:p>
      </dgm:t>
    </dgm:pt>
    <dgm:pt modelId="{BDA05844-7C5A-4555-8DEC-185A4EF7D00A}" type="parTrans" cxnId="{16727747-73C5-48BA-8EC1-B8C0AFE9D447}">
      <dgm:prSet/>
      <dgm:spPr/>
      <dgm:t>
        <a:bodyPr/>
        <a:lstStyle/>
        <a:p>
          <a:endParaRPr lang="en-US">
            <a:solidFill>
              <a:schemeClr val="tx1"/>
            </a:solidFill>
          </a:endParaRPr>
        </a:p>
      </dgm:t>
    </dgm:pt>
    <dgm:pt modelId="{463EEED6-D22F-4AB2-8A1B-1E0D07BBB8A9}" type="sibTrans" cxnId="{16727747-73C5-48BA-8EC1-B8C0AFE9D447}">
      <dgm:prSet/>
      <dgm:spPr/>
      <dgm:t>
        <a:bodyPr/>
        <a:lstStyle/>
        <a:p>
          <a:endParaRPr lang="en-US">
            <a:solidFill>
              <a:schemeClr val="tx1"/>
            </a:solidFill>
          </a:endParaRPr>
        </a:p>
      </dgm:t>
    </dgm:pt>
    <dgm:pt modelId="{1BB3B45E-156F-4E16-8DC2-7D3D3F312477}">
      <dgm:prSet phldrT="[Text]"/>
      <dgm:spPr/>
      <dgm:t>
        <a:bodyPr/>
        <a:lstStyle/>
        <a:p>
          <a:r>
            <a:rPr lang="en-US" dirty="0">
              <a:solidFill>
                <a:schemeClr val="tx1"/>
              </a:solidFill>
            </a:rPr>
            <a:t>Empowerment</a:t>
          </a:r>
        </a:p>
      </dgm:t>
    </dgm:pt>
    <dgm:pt modelId="{E0213E8E-F424-47FB-A8D4-96024353127D}" type="parTrans" cxnId="{440FC993-C4A7-42AA-BEBC-FD48C42ADDA1}">
      <dgm:prSet/>
      <dgm:spPr/>
      <dgm:t>
        <a:bodyPr/>
        <a:lstStyle/>
        <a:p>
          <a:endParaRPr lang="en-US">
            <a:solidFill>
              <a:schemeClr val="tx1"/>
            </a:solidFill>
          </a:endParaRPr>
        </a:p>
      </dgm:t>
    </dgm:pt>
    <dgm:pt modelId="{3B78181E-A829-43A6-9181-BE985C503344}" type="sibTrans" cxnId="{440FC993-C4A7-42AA-BEBC-FD48C42ADDA1}">
      <dgm:prSet/>
      <dgm:spPr/>
      <dgm:t>
        <a:bodyPr/>
        <a:lstStyle/>
        <a:p>
          <a:endParaRPr lang="en-US">
            <a:solidFill>
              <a:schemeClr val="tx1"/>
            </a:solidFill>
          </a:endParaRPr>
        </a:p>
      </dgm:t>
    </dgm:pt>
    <dgm:pt modelId="{0205A882-BF4D-4B1C-95FC-53C84B694CC9}">
      <dgm:prSet phldrT="[Text]"/>
      <dgm:spPr/>
      <dgm:t>
        <a:bodyPr/>
        <a:lstStyle/>
        <a:p>
          <a:r>
            <a:rPr lang="en-US" dirty="0">
              <a:solidFill>
                <a:schemeClr val="tx1"/>
              </a:solidFill>
            </a:rPr>
            <a:t>Purposefulness</a:t>
          </a:r>
        </a:p>
      </dgm:t>
    </dgm:pt>
    <dgm:pt modelId="{C0D57A44-C865-4844-AEF6-A309859A9A2A}" type="parTrans" cxnId="{2A80A00C-89DF-4041-9D8C-87BB565571CC}">
      <dgm:prSet/>
      <dgm:spPr/>
      <dgm:t>
        <a:bodyPr/>
        <a:lstStyle/>
        <a:p>
          <a:endParaRPr lang="en-US">
            <a:solidFill>
              <a:schemeClr val="tx1"/>
            </a:solidFill>
          </a:endParaRPr>
        </a:p>
      </dgm:t>
    </dgm:pt>
    <dgm:pt modelId="{BB87491A-60A5-419D-8E19-5BBCFB0F3389}" type="sibTrans" cxnId="{2A80A00C-89DF-4041-9D8C-87BB565571CC}">
      <dgm:prSet/>
      <dgm:spPr/>
      <dgm:t>
        <a:bodyPr/>
        <a:lstStyle/>
        <a:p>
          <a:endParaRPr lang="en-US">
            <a:solidFill>
              <a:schemeClr val="tx1"/>
            </a:solidFill>
          </a:endParaRPr>
        </a:p>
      </dgm:t>
    </dgm:pt>
    <dgm:pt modelId="{D7DBD8DA-8DA0-4DD9-B278-D9C76FDF36B6}">
      <dgm:prSet phldrT="[Text]"/>
      <dgm:spPr/>
      <dgm:t>
        <a:bodyPr/>
        <a:lstStyle/>
        <a:p>
          <a:r>
            <a:rPr lang="en-US" dirty="0">
              <a:solidFill>
                <a:schemeClr val="tx1"/>
              </a:solidFill>
            </a:rPr>
            <a:t>Ethical Behaviors</a:t>
          </a:r>
        </a:p>
      </dgm:t>
    </dgm:pt>
    <dgm:pt modelId="{FB4422AC-B875-4B07-8597-198F1C59FEAA}" type="parTrans" cxnId="{604F9F7A-DB94-42AB-815D-E7982EBFB08C}">
      <dgm:prSet/>
      <dgm:spPr/>
      <dgm:t>
        <a:bodyPr/>
        <a:lstStyle/>
        <a:p>
          <a:endParaRPr lang="en-US">
            <a:solidFill>
              <a:schemeClr val="tx1"/>
            </a:solidFill>
          </a:endParaRPr>
        </a:p>
      </dgm:t>
    </dgm:pt>
    <dgm:pt modelId="{EBFA33CD-0ECE-4083-99A3-6085BFF52CFC}" type="sibTrans" cxnId="{604F9F7A-DB94-42AB-815D-E7982EBFB08C}">
      <dgm:prSet/>
      <dgm:spPr/>
      <dgm:t>
        <a:bodyPr/>
        <a:lstStyle/>
        <a:p>
          <a:endParaRPr lang="en-US">
            <a:solidFill>
              <a:schemeClr val="tx1"/>
            </a:solidFill>
          </a:endParaRPr>
        </a:p>
      </dgm:t>
    </dgm:pt>
    <dgm:pt modelId="{177D8016-B78D-4D7A-90DA-0DC443DAF1C8}">
      <dgm:prSet phldrT="[Text]"/>
      <dgm:spPr/>
      <dgm:t>
        <a:bodyPr/>
        <a:lstStyle/>
        <a:p>
          <a:r>
            <a:rPr lang="en-US" dirty="0">
              <a:solidFill>
                <a:schemeClr val="tx1"/>
              </a:solidFill>
            </a:rPr>
            <a:t>Process Orientation</a:t>
          </a:r>
        </a:p>
      </dgm:t>
    </dgm:pt>
    <dgm:pt modelId="{0ED6DC67-25AF-4993-870E-1659F9FAEBC5}" type="parTrans" cxnId="{7FB395BD-7774-4E13-91C4-189355B8044D}">
      <dgm:prSet/>
      <dgm:spPr/>
      <dgm:t>
        <a:bodyPr/>
        <a:lstStyle/>
        <a:p>
          <a:endParaRPr lang="en-US">
            <a:solidFill>
              <a:schemeClr val="tx1"/>
            </a:solidFill>
          </a:endParaRPr>
        </a:p>
      </dgm:t>
    </dgm:pt>
    <dgm:pt modelId="{59CFFF30-EFC1-481B-906D-3308AC69CADF}" type="sibTrans" cxnId="{7FB395BD-7774-4E13-91C4-189355B8044D}">
      <dgm:prSet/>
      <dgm:spPr/>
      <dgm:t>
        <a:bodyPr/>
        <a:lstStyle/>
        <a:p>
          <a:endParaRPr lang="en-US">
            <a:solidFill>
              <a:schemeClr val="tx1"/>
            </a:solidFill>
          </a:endParaRPr>
        </a:p>
      </dgm:t>
    </dgm:pt>
    <dgm:pt modelId="{93A1BFBE-90FF-4DB4-BB40-87FFFA12AF6E}" type="pres">
      <dgm:prSet presAssocID="{EC495AC4-70C3-4EDB-8777-BA679FDF2235}" presName="Name0" presStyleCnt="0">
        <dgm:presLayoutVars>
          <dgm:dir/>
          <dgm:resizeHandles val="exact"/>
        </dgm:presLayoutVars>
      </dgm:prSet>
      <dgm:spPr/>
    </dgm:pt>
    <dgm:pt modelId="{070AFE40-31E2-4306-8DA0-6FCA6FE498BD}" type="pres">
      <dgm:prSet presAssocID="{EC495AC4-70C3-4EDB-8777-BA679FDF2235}" presName="cycle" presStyleCnt="0"/>
      <dgm:spPr/>
    </dgm:pt>
    <dgm:pt modelId="{FFDAB820-3C89-4E69-9AD8-C82034CD2810}" type="pres">
      <dgm:prSet presAssocID="{2A5A503A-CE03-4345-A43B-007DFAC0B127}" presName="nodeFirstNode" presStyleLbl="node1" presStyleIdx="0" presStyleCnt="5">
        <dgm:presLayoutVars>
          <dgm:bulletEnabled val="1"/>
        </dgm:presLayoutVars>
      </dgm:prSet>
      <dgm:spPr/>
    </dgm:pt>
    <dgm:pt modelId="{8FAD2B52-6DE6-445D-BC67-831EC0C3FF6A}" type="pres">
      <dgm:prSet presAssocID="{463EEED6-D22F-4AB2-8A1B-1E0D07BBB8A9}" presName="sibTransFirstNode" presStyleLbl="bgShp" presStyleIdx="0" presStyleCnt="1"/>
      <dgm:spPr/>
    </dgm:pt>
    <dgm:pt modelId="{E277D023-4385-4A8C-987B-76E844A609B5}" type="pres">
      <dgm:prSet presAssocID="{1BB3B45E-156F-4E16-8DC2-7D3D3F312477}" presName="nodeFollowingNodes" presStyleLbl="node1" presStyleIdx="1" presStyleCnt="5">
        <dgm:presLayoutVars>
          <dgm:bulletEnabled val="1"/>
        </dgm:presLayoutVars>
      </dgm:prSet>
      <dgm:spPr/>
    </dgm:pt>
    <dgm:pt modelId="{39249531-CCE2-4A5B-8431-1CE14BD91B5C}" type="pres">
      <dgm:prSet presAssocID="{0205A882-BF4D-4B1C-95FC-53C84B694CC9}" presName="nodeFollowingNodes" presStyleLbl="node1" presStyleIdx="2" presStyleCnt="5">
        <dgm:presLayoutVars>
          <dgm:bulletEnabled val="1"/>
        </dgm:presLayoutVars>
      </dgm:prSet>
      <dgm:spPr/>
    </dgm:pt>
    <dgm:pt modelId="{47DE86B6-3404-446D-8264-096B1C89B167}" type="pres">
      <dgm:prSet presAssocID="{D7DBD8DA-8DA0-4DD9-B278-D9C76FDF36B6}" presName="nodeFollowingNodes" presStyleLbl="node1" presStyleIdx="3" presStyleCnt="5">
        <dgm:presLayoutVars>
          <dgm:bulletEnabled val="1"/>
        </dgm:presLayoutVars>
      </dgm:prSet>
      <dgm:spPr/>
    </dgm:pt>
    <dgm:pt modelId="{941FC535-3F60-47A7-9FA3-DA2BF71A198F}" type="pres">
      <dgm:prSet presAssocID="{177D8016-B78D-4D7A-90DA-0DC443DAF1C8}" presName="nodeFollowingNodes" presStyleLbl="node1" presStyleIdx="4" presStyleCnt="5">
        <dgm:presLayoutVars>
          <dgm:bulletEnabled val="1"/>
        </dgm:presLayoutVars>
      </dgm:prSet>
      <dgm:spPr/>
    </dgm:pt>
  </dgm:ptLst>
  <dgm:cxnLst>
    <dgm:cxn modelId="{2A80A00C-89DF-4041-9D8C-87BB565571CC}" srcId="{EC495AC4-70C3-4EDB-8777-BA679FDF2235}" destId="{0205A882-BF4D-4B1C-95FC-53C84B694CC9}" srcOrd="2" destOrd="0" parTransId="{C0D57A44-C865-4844-AEF6-A309859A9A2A}" sibTransId="{BB87491A-60A5-419D-8E19-5BBCFB0F3389}"/>
    <dgm:cxn modelId="{16727747-73C5-48BA-8EC1-B8C0AFE9D447}" srcId="{EC495AC4-70C3-4EDB-8777-BA679FDF2235}" destId="{2A5A503A-CE03-4345-A43B-007DFAC0B127}" srcOrd="0" destOrd="0" parTransId="{BDA05844-7C5A-4555-8DEC-185A4EF7D00A}" sibTransId="{463EEED6-D22F-4AB2-8A1B-1E0D07BBB8A9}"/>
    <dgm:cxn modelId="{604F9F7A-DB94-42AB-815D-E7982EBFB08C}" srcId="{EC495AC4-70C3-4EDB-8777-BA679FDF2235}" destId="{D7DBD8DA-8DA0-4DD9-B278-D9C76FDF36B6}" srcOrd="3" destOrd="0" parTransId="{FB4422AC-B875-4B07-8597-198F1C59FEAA}" sibTransId="{EBFA33CD-0ECE-4083-99A3-6085BFF52CFC}"/>
    <dgm:cxn modelId="{F90F7690-1AA3-410B-8A99-2C47C67E8C4E}" type="presOf" srcId="{2A5A503A-CE03-4345-A43B-007DFAC0B127}" destId="{FFDAB820-3C89-4E69-9AD8-C82034CD2810}" srcOrd="0" destOrd="0" presId="urn:microsoft.com/office/officeart/2005/8/layout/cycle3"/>
    <dgm:cxn modelId="{440FC993-C4A7-42AA-BEBC-FD48C42ADDA1}" srcId="{EC495AC4-70C3-4EDB-8777-BA679FDF2235}" destId="{1BB3B45E-156F-4E16-8DC2-7D3D3F312477}" srcOrd="1" destOrd="0" parTransId="{E0213E8E-F424-47FB-A8D4-96024353127D}" sibTransId="{3B78181E-A829-43A6-9181-BE985C503344}"/>
    <dgm:cxn modelId="{5822B49D-850F-4584-ADE0-DCA4F589ABBD}" type="presOf" srcId="{0205A882-BF4D-4B1C-95FC-53C84B694CC9}" destId="{39249531-CCE2-4A5B-8431-1CE14BD91B5C}" srcOrd="0" destOrd="0" presId="urn:microsoft.com/office/officeart/2005/8/layout/cycle3"/>
    <dgm:cxn modelId="{B280A1AD-9E42-42EF-9BF9-BF2E5B9C9EB9}" type="presOf" srcId="{177D8016-B78D-4D7A-90DA-0DC443DAF1C8}" destId="{941FC535-3F60-47A7-9FA3-DA2BF71A198F}" srcOrd="0" destOrd="0" presId="urn:microsoft.com/office/officeart/2005/8/layout/cycle3"/>
    <dgm:cxn modelId="{410570BD-D8F2-41BB-A1D5-D12C75DB5F44}" type="presOf" srcId="{463EEED6-D22F-4AB2-8A1B-1E0D07BBB8A9}" destId="{8FAD2B52-6DE6-445D-BC67-831EC0C3FF6A}" srcOrd="0" destOrd="0" presId="urn:microsoft.com/office/officeart/2005/8/layout/cycle3"/>
    <dgm:cxn modelId="{7FB395BD-7774-4E13-91C4-189355B8044D}" srcId="{EC495AC4-70C3-4EDB-8777-BA679FDF2235}" destId="{177D8016-B78D-4D7A-90DA-0DC443DAF1C8}" srcOrd="4" destOrd="0" parTransId="{0ED6DC67-25AF-4993-870E-1659F9FAEBC5}" sibTransId="{59CFFF30-EFC1-481B-906D-3308AC69CADF}"/>
    <dgm:cxn modelId="{E961EBBE-AE1E-421B-BD26-C66BB8CF9AE5}" type="presOf" srcId="{1BB3B45E-156F-4E16-8DC2-7D3D3F312477}" destId="{E277D023-4385-4A8C-987B-76E844A609B5}" srcOrd="0" destOrd="0" presId="urn:microsoft.com/office/officeart/2005/8/layout/cycle3"/>
    <dgm:cxn modelId="{D252B8EF-936A-4809-8E9E-A48DD4C3B849}" type="presOf" srcId="{D7DBD8DA-8DA0-4DD9-B278-D9C76FDF36B6}" destId="{47DE86B6-3404-446D-8264-096B1C89B167}" srcOrd="0" destOrd="0" presId="urn:microsoft.com/office/officeart/2005/8/layout/cycle3"/>
    <dgm:cxn modelId="{C1817EFC-7168-48E7-BD44-D7E9728B918F}" type="presOf" srcId="{EC495AC4-70C3-4EDB-8777-BA679FDF2235}" destId="{93A1BFBE-90FF-4DB4-BB40-87FFFA12AF6E}" srcOrd="0" destOrd="0" presId="urn:microsoft.com/office/officeart/2005/8/layout/cycle3"/>
    <dgm:cxn modelId="{561C94D2-3D3C-4BA6-9C3A-C18FABC621C9}" type="presParOf" srcId="{93A1BFBE-90FF-4DB4-BB40-87FFFA12AF6E}" destId="{070AFE40-31E2-4306-8DA0-6FCA6FE498BD}" srcOrd="0" destOrd="0" presId="urn:microsoft.com/office/officeart/2005/8/layout/cycle3"/>
    <dgm:cxn modelId="{5450FB84-4804-42E7-ACD8-89795F340371}" type="presParOf" srcId="{070AFE40-31E2-4306-8DA0-6FCA6FE498BD}" destId="{FFDAB820-3C89-4E69-9AD8-C82034CD2810}" srcOrd="0" destOrd="0" presId="urn:microsoft.com/office/officeart/2005/8/layout/cycle3"/>
    <dgm:cxn modelId="{828E7E16-9310-4D14-9D4D-77E9EDB81BEA}" type="presParOf" srcId="{070AFE40-31E2-4306-8DA0-6FCA6FE498BD}" destId="{8FAD2B52-6DE6-445D-BC67-831EC0C3FF6A}" srcOrd="1" destOrd="0" presId="urn:microsoft.com/office/officeart/2005/8/layout/cycle3"/>
    <dgm:cxn modelId="{7FAEDF80-B546-4FAF-A42E-6013DBAE70E4}" type="presParOf" srcId="{070AFE40-31E2-4306-8DA0-6FCA6FE498BD}" destId="{E277D023-4385-4A8C-987B-76E844A609B5}" srcOrd="2" destOrd="0" presId="urn:microsoft.com/office/officeart/2005/8/layout/cycle3"/>
    <dgm:cxn modelId="{71F7193B-C5CE-4DB3-AAF3-F5877469A2BB}" type="presParOf" srcId="{070AFE40-31E2-4306-8DA0-6FCA6FE498BD}" destId="{39249531-CCE2-4A5B-8431-1CE14BD91B5C}" srcOrd="3" destOrd="0" presId="urn:microsoft.com/office/officeart/2005/8/layout/cycle3"/>
    <dgm:cxn modelId="{7D5DCDBB-CB8D-4B56-86B5-9439E230059A}" type="presParOf" srcId="{070AFE40-31E2-4306-8DA0-6FCA6FE498BD}" destId="{47DE86B6-3404-446D-8264-096B1C89B167}" srcOrd="4" destOrd="0" presId="urn:microsoft.com/office/officeart/2005/8/layout/cycle3"/>
    <dgm:cxn modelId="{A813F957-BA01-477E-8B6A-9664BDDD8B5E}" type="presParOf" srcId="{070AFE40-31E2-4306-8DA0-6FCA6FE498BD}" destId="{941FC535-3F60-47A7-9FA3-DA2BF71A198F}" srcOrd="5"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EF7F9-9BE3-C445-AC16-99EAF7A1B4AA}">
      <dsp:nvSpPr>
        <dsp:cNvPr id="0" name=""/>
        <dsp:cNvSpPr/>
      </dsp:nvSpPr>
      <dsp:spPr>
        <a:xfrm>
          <a:off x="2207123" y="1893980"/>
          <a:ext cx="1439157" cy="1439157"/>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Settler Colonialism</a:t>
          </a:r>
        </a:p>
      </dsp:txBody>
      <dsp:txXfrm>
        <a:off x="2417883" y="2104740"/>
        <a:ext cx="1017637" cy="1017637"/>
      </dsp:txXfrm>
    </dsp:sp>
    <dsp:sp modelId="{E5A9EED2-8715-E941-9949-2440F7FFFB79}">
      <dsp:nvSpPr>
        <dsp:cNvPr id="0" name=""/>
        <dsp:cNvSpPr/>
      </dsp:nvSpPr>
      <dsp:spPr>
        <a:xfrm rot="16200000">
          <a:off x="2709759" y="1654909"/>
          <a:ext cx="433886" cy="44256"/>
        </a:xfrm>
        <a:custGeom>
          <a:avLst/>
          <a:gdLst/>
          <a:ahLst/>
          <a:cxnLst/>
          <a:rect l="0" t="0" r="0" b="0"/>
          <a:pathLst>
            <a:path>
              <a:moveTo>
                <a:pt x="0" y="22128"/>
              </a:moveTo>
              <a:lnTo>
                <a:pt x="433886" y="22128"/>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915855" y="1666190"/>
        <a:ext cx="21694" cy="21694"/>
      </dsp:txXfrm>
    </dsp:sp>
    <dsp:sp modelId="{55E80E09-0D53-1648-8D0B-88D9C53A510F}">
      <dsp:nvSpPr>
        <dsp:cNvPr id="0" name=""/>
        <dsp:cNvSpPr/>
      </dsp:nvSpPr>
      <dsp:spPr>
        <a:xfrm>
          <a:off x="2207123" y="20936"/>
          <a:ext cx="1439157" cy="1439157"/>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Genocide Slavery</a:t>
          </a:r>
        </a:p>
      </dsp:txBody>
      <dsp:txXfrm>
        <a:off x="2417883" y="231696"/>
        <a:ext cx="1017637" cy="1017637"/>
      </dsp:txXfrm>
    </dsp:sp>
    <dsp:sp modelId="{85A3C8E4-6CDD-3C41-A899-A53790BD25FD}">
      <dsp:nvSpPr>
        <dsp:cNvPr id="0" name=""/>
        <dsp:cNvSpPr/>
      </dsp:nvSpPr>
      <dsp:spPr>
        <a:xfrm>
          <a:off x="3646281" y="2591431"/>
          <a:ext cx="433886" cy="44256"/>
        </a:xfrm>
        <a:custGeom>
          <a:avLst/>
          <a:gdLst/>
          <a:ahLst/>
          <a:cxnLst/>
          <a:rect l="0" t="0" r="0" b="0"/>
          <a:pathLst>
            <a:path>
              <a:moveTo>
                <a:pt x="0" y="22128"/>
              </a:moveTo>
              <a:lnTo>
                <a:pt x="433886" y="22128"/>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3852377" y="2602712"/>
        <a:ext cx="21694" cy="21694"/>
      </dsp:txXfrm>
    </dsp:sp>
    <dsp:sp modelId="{99D1235A-DAA2-6F41-911E-286FD33E63CA}">
      <dsp:nvSpPr>
        <dsp:cNvPr id="0" name=""/>
        <dsp:cNvSpPr/>
      </dsp:nvSpPr>
      <dsp:spPr>
        <a:xfrm>
          <a:off x="4080167" y="1893980"/>
          <a:ext cx="1439157" cy="1439157"/>
        </a:xfrm>
        <a:prstGeom prst="ellipse">
          <a:avLst/>
        </a:prstGeom>
        <a:solidFill>
          <a:schemeClr val="accent5">
            <a:hueOff val="-2252848"/>
            <a:satOff val="-5806"/>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Scientific Racism </a:t>
          </a:r>
        </a:p>
      </dsp:txBody>
      <dsp:txXfrm>
        <a:off x="4290927" y="2104740"/>
        <a:ext cx="1017637" cy="1017637"/>
      </dsp:txXfrm>
    </dsp:sp>
    <dsp:sp modelId="{2135563B-8D38-774A-83B3-C86D8E532894}">
      <dsp:nvSpPr>
        <dsp:cNvPr id="0" name=""/>
        <dsp:cNvSpPr/>
      </dsp:nvSpPr>
      <dsp:spPr>
        <a:xfrm rot="5400000">
          <a:off x="2709759" y="3527953"/>
          <a:ext cx="433886" cy="44256"/>
        </a:xfrm>
        <a:custGeom>
          <a:avLst/>
          <a:gdLst/>
          <a:ahLst/>
          <a:cxnLst/>
          <a:rect l="0" t="0" r="0" b="0"/>
          <a:pathLst>
            <a:path>
              <a:moveTo>
                <a:pt x="0" y="22128"/>
              </a:moveTo>
              <a:lnTo>
                <a:pt x="433886" y="22128"/>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915855" y="3539234"/>
        <a:ext cx="21694" cy="21694"/>
      </dsp:txXfrm>
    </dsp:sp>
    <dsp:sp modelId="{5FAFAB52-E221-1242-848B-9EBC47B761A0}">
      <dsp:nvSpPr>
        <dsp:cNvPr id="0" name=""/>
        <dsp:cNvSpPr/>
      </dsp:nvSpPr>
      <dsp:spPr>
        <a:xfrm>
          <a:off x="2207123" y="3767024"/>
          <a:ext cx="1439157" cy="1439157"/>
        </a:xfrm>
        <a:prstGeom prst="ellipse">
          <a:avLst/>
        </a:prstGeom>
        <a:solidFill>
          <a:schemeClr val="accent5">
            <a:hueOff val="-4505695"/>
            <a:satOff val="-11613"/>
            <a:lumOff val="-7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Sociocultural Discrimination</a:t>
          </a:r>
        </a:p>
      </dsp:txBody>
      <dsp:txXfrm>
        <a:off x="2417883" y="3977784"/>
        <a:ext cx="1017637" cy="1017637"/>
      </dsp:txXfrm>
    </dsp:sp>
    <dsp:sp modelId="{3C2D1B6E-CF59-A645-BC9A-7C45FD437BB6}">
      <dsp:nvSpPr>
        <dsp:cNvPr id="0" name=""/>
        <dsp:cNvSpPr/>
      </dsp:nvSpPr>
      <dsp:spPr>
        <a:xfrm rot="10800000">
          <a:off x="1773237" y="2591431"/>
          <a:ext cx="433886" cy="44256"/>
        </a:xfrm>
        <a:custGeom>
          <a:avLst/>
          <a:gdLst/>
          <a:ahLst/>
          <a:cxnLst/>
          <a:rect l="0" t="0" r="0" b="0"/>
          <a:pathLst>
            <a:path>
              <a:moveTo>
                <a:pt x="0" y="22128"/>
              </a:moveTo>
              <a:lnTo>
                <a:pt x="433886" y="22128"/>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rot="10800000">
        <a:off x="1979333" y="2602712"/>
        <a:ext cx="21694" cy="21694"/>
      </dsp:txXfrm>
    </dsp:sp>
    <dsp:sp modelId="{ED4C70B8-FA62-F14D-8463-7ABE7BFB6839}">
      <dsp:nvSpPr>
        <dsp:cNvPr id="0" name=""/>
        <dsp:cNvSpPr/>
      </dsp:nvSpPr>
      <dsp:spPr>
        <a:xfrm>
          <a:off x="334079" y="1893980"/>
          <a:ext cx="1439157" cy="1439157"/>
        </a:xfrm>
        <a:prstGeom prst="ellipse">
          <a:avLst/>
        </a:prstGeom>
        <a:solidFill>
          <a:schemeClr val="accent5">
            <a:hueOff val="-6758543"/>
            <a:satOff val="-17419"/>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Socioeconomic Oppression &amp; Discrimination</a:t>
          </a:r>
        </a:p>
      </dsp:txBody>
      <dsp:txXfrm>
        <a:off x="544839" y="2104740"/>
        <a:ext cx="1017637" cy="1017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13695-41F3-9F4C-BA0F-E5E3BBE6F1E0}">
      <dsp:nvSpPr>
        <dsp:cNvPr id="0" name=""/>
        <dsp:cNvSpPr/>
      </dsp:nvSpPr>
      <dsp:spPr>
        <a:xfrm>
          <a:off x="3" y="0"/>
          <a:ext cx="7035026" cy="39827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F471A-BBD6-0B4E-A970-454BA4B897AD}">
      <dsp:nvSpPr>
        <dsp:cNvPr id="0" name=""/>
        <dsp:cNvSpPr/>
      </dsp:nvSpPr>
      <dsp:spPr>
        <a:xfrm>
          <a:off x="238394" y="1194827"/>
          <a:ext cx="2110508" cy="15931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 idea (ideology) that white people and the ideas, thoughts, beliefs, and actions of white people are superior to People of Color and their ideas, thoughts, beliefs, and actions.</a:t>
          </a:r>
        </a:p>
      </dsp:txBody>
      <dsp:txXfrm>
        <a:off x="316163" y="1272596"/>
        <a:ext cx="1954970" cy="1437565"/>
      </dsp:txXfrm>
    </dsp:sp>
    <dsp:sp modelId="{C5FCDFB8-E26C-7849-AD20-E9BD62B810FB}">
      <dsp:nvSpPr>
        <dsp:cNvPr id="0" name=""/>
        <dsp:cNvSpPr/>
      </dsp:nvSpPr>
      <dsp:spPr>
        <a:xfrm>
          <a:off x="2462260" y="1194827"/>
          <a:ext cx="2110508" cy="15931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is ever-present in our institutional and cultural assumptions that assign value, morality, goodness, and humanity to the white group while casting people and communities of color as Other</a:t>
          </a:r>
        </a:p>
      </dsp:txBody>
      <dsp:txXfrm>
        <a:off x="2540029" y="1272596"/>
        <a:ext cx="1954970" cy="1437565"/>
      </dsp:txXfrm>
    </dsp:sp>
    <dsp:sp modelId="{BA235703-C11E-2D49-A1D7-47DCC3234900}">
      <dsp:nvSpPr>
        <dsp:cNvPr id="0" name=""/>
        <dsp:cNvSpPr/>
      </dsp:nvSpPr>
      <dsp:spPr>
        <a:xfrm>
          <a:off x="4686126" y="1194827"/>
          <a:ext cx="2110508" cy="15931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also refers to a political or socio-economic system where white people enjoy structural advantage and rights that other racial and ethnic groups do not, both at a collective and an individual level.</a:t>
          </a:r>
        </a:p>
      </dsp:txBody>
      <dsp:txXfrm>
        <a:off x="4763895" y="1272596"/>
        <a:ext cx="1954970" cy="1437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A47F8-53B8-4478-8BC3-EC96447E1843}">
      <dsp:nvSpPr>
        <dsp:cNvPr id="0" name=""/>
        <dsp:cNvSpPr/>
      </dsp:nvSpPr>
      <dsp:spPr>
        <a:xfrm>
          <a:off x="610522" y="2365"/>
          <a:ext cx="2187584" cy="87503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a:rPr>
            <a:t>Perfectionism</a:t>
          </a:r>
          <a:endParaRPr lang="en-US" sz="1800" kern="1200" dirty="0"/>
        </a:p>
      </dsp:txBody>
      <dsp:txXfrm>
        <a:off x="1048039" y="2365"/>
        <a:ext cx="1312551" cy="875033"/>
      </dsp:txXfrm>
    </dsp:sp>
    <dsp:sp modelId="{3E2E4AD8-2110-48C2-8859-DAE556263A04}">
      <dsp:nvSpPr>
        <dsp:cNvPr id="0" name=""/>
        <dsp:cNvSpPr/>
      </dsp:nvSpPr>
      <dsp:spPr>
        <a:xfrm>
          <a:off x="2513721" y="76743"/>
          <a:ext cx="1815695" cy="72627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Perfectionist Culture</a:t>
          </a:r>
          <a:endParaRPr lang="en-US" sz="1500" kern="1200" dirty="0"/>
        </a:p>
      </dsp:txBody>
      <dsp:txXfrm>
        <a:off x="2876860" y="76743"/>
        <a:ext cx="1089417" cy="726278"/>
      </dsp:txXfrm>
    </dsp:sp>
    <dsp:sp modelId="{278510FF-38E5-495C-9FBB-A7F087C06ACB}">
      <dsp:nvSpPr>
        <dsp:cNvPr id="0" name=""/>
        <dsp:cNvSpPr/>
      </dsp:nvSpPr>
      <dsp:spPr>
        <a:xfrm>
          <a:off x="4075219" y="76743"/>
          <a:ext cx="1815695" cy="72627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Worship of Written Word</a:t>
          </a:r>
          <a:endParaRPr lang="en-US" sz="1500" kern="1200" dirty="0"/>
        </a:p>
      </dsp:txBody>
      <dsp:txXfrm>
        <a:off x="4438358" y="76743"/>
        <a:ext cx="1089417" cy="726278"/>
      </dsp:txXfrm>
    </dsp:sp>
    <dsp:sp modelId="{A07D592C-BC3D-4D5B-B4C7-DAC7600ECBBA}">
      <dsp:nvSpPr>
        <dsp:cNvPr id="0" name=""/>
        <dsp:cNvSpPr/>
      </dsp:nvSpPr>
      <dsp:spPr>
        <a:xfrm>
          <a:off x="5636717" y="76743"/>
          <a:ext cx="1815695" cy="72627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Only One Right Way</a:t>
          </a:r>
        </a:p>
      </dsp:txBody>
      <dsp:txXfrm>
        <a:off x="5999856" y="76743"/>
        <a:ext cx="1089417" cy="726278"/>
      </dsp:txXfrm>
    </dsp:sp>
    <dsp:sp modelId="{908195D2-02CD-44EE-BFC1-24630DF5062C}">
      <dsp:nvSpPr>
        <dsp:cNvPr id="0" name=""/>
        <dsp:cNvSpPr/>
      </dsp:nvSpPr>
      <dsp:spPr>
        <a:xfrm>
          <a:off x="7198215" y="76743"/>
          <a:ext cx="1815695" cy="726278"/>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Either/Or Thinking</a:t>
          </a:r>
        </a:p>
      </dsp:txBody>
      <dsp:txXfrm>
        <a:off x="7561354" y="76743"/>
        <a:ext cx="1089417" cy="726278"/>
      </dsp:txXfrm>
    </dsp:sp>
    <dsp:sp modelId="{FA06ED45-19F5-460B-9051-62DA31845C90}">
      <dsp:nvSpPr>
        <dsp:cNvPr id="0" name=""/>
        <dsp:cNvSpPr/>
      </dsp:nvSpPr>
      <dsp:spPr>
        <a:xfrm>
          <a:off x="610522" y="999904"/>
          <a:ext cx="2187584" cy="87503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panose="02020404030301010803"/>
            </a:rPr>
            <a:t>Concentration of Power</a:t>
          </a:r>
          <a:endParaRPr lang="en-US" sz="1800" kern="1200" dirty="0"/>
        </a:p>
      </dsp:txBody>
      <dsp:txXfrm>
        <a:off x="1048039" y="999904"/>
        <a:ext cx="1312551" cy="875033"/>
      </dsp:txXfrm>
    </dsp:sp>
    <dsp:sp modelId="{699A382F-BF9C-44E1-9A52-3F518BB87BC5}">
      <dsp:nvSpPr>
        <dsp:cNvPr id="0" name=""/>
        <dsp:cNvSpPr/>
      </dsp:nvSpPr>
      <dsp:spPr>
        <a:xfrm>
          <a:off x="2513721" y="1074282"/>
          <a:ext cx="1815695" cy="726278"/>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Power Hoarding</a:t>
          </a:r>
          <a:endParaRPr lang="en-US" sz="1500" kern="1200" dirty="0"/>
        </a:p>
      </dsp:txBody>
      <dsp:txXfrm>
        <a:off x="2876860" y="1074282"/>
        <a:ext cx="1089417" cy="726278"/>
      </dsp:txXfrm>
    </dsp:sp>
    <dsp:sp modelId="{F5054FBB-2A27-47BE-B7F4-11FACEC7CE84}">
      <dsp:nvSpPr>
        <dsp:cNvPr id="0" name=""/>
        <dsp:cNvSpPr/>
      </dsp:nvSpPr>
      <dsp:spPr>
        <a:xfrm>
          <a:off x="4075219" y="1074282"/>
          <a:ext cx="1815695" cy="72627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aramond" panose="02020404030301010803"/>
            </a:rPr>
            <a:t>Paternalism</a:t>
          </a:r>
          <a:endParaRPr lang="en-US" sz="1500" kern="1200" dirty="0"/>
        </a:p>
      </dsp:txBody>
      <dsp:txXfrm>
        <a:off x="4438358" y="1074282"/>
        <a:ext cx="1089417" cy="726278"/>
      </dsp:txXfrm>
    </dsp:sp>
    <dsp:sp modelId="{A4CABFA0-C4BA-4FFB-8295-130BA52E3477}">
      <dsp:nvSpPr>
        <dsp:cNvPr id="0" name=""/>
        <dsp:cNvSpPr/>
      </dsp:nvSpPr>
      <dsp:spPr>
        <a:xfrm>
          <a:off x="5636717" y="1074282"/>
          <a:ext cx="1815695" cy="72627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aramond" panose="02020404030301010803"/>
            </a:rPr>
            <a:t>Defensiveness</a:t>
          </a:r>
        </a:p>
      </dsp:txBody>
      <dsp:txXfrm>
        <a:off x="5999856" y="1074282"/>
        <a:ext cx="1089417" cy="726278"/>
      </dsp:txXfrm>
    </dsp:sp>
    <dsp:sp modelId="{9E195A38-A525-4A12-A90B-B9EE4B962B20}">
      <dsp:nvSpPr>
        <dsp:cNvPr id="0" name=""/>
        <dsp:cNvSpPr/>
      </dsp:nvSpPr>
      <dsp:spPr>
        <a:xfrm>
          <a:off x="610522" y="1997443"/>
          <a:ext cx="2187584" cy="875033"/>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panose="02020404030301010803"/>
            </a:rPr>
            <a:t>Right to Comfort</a:t>
          </a:r>
        </a:p>
      </dsp:txBody>
      <dsp:txXfrm>
        <a:off x="1048039" y="1997443"/>
        <a:ext cx="1312551" cy="875033"/>
      </dsp:txXfrm>
    </dsp:sp>
    <dsp:sp modelId="{7EBDDA3B-B37D-4B0A-8F31-36845096F962}">
      <dsp:nvSpPr>
        <dsp:cNvPr id="0" name=""/>
        <dsp:cNvSpPr/>
      </dsp:nvSpPr>
      <dsp:spPr>
        <a:xfrm>
          <a:off x="2513721" y="2071820"/>
          <a:ext cx="1815695" cy="72627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Right to Comfort</a:t>
          </a:r>
        </a:p>
      </dsp:txBody>
      <dsp:txXfrm>
        <a:off x="2876860" y="2071820"/>
        <a:ext cx="1089417" cy="726278"/>
      </dsp:txXfrm>
    </dsp:sp>
    <dsp:sp modelId="{4C616EBB-B1D2-4421-A2A3-A1EEB466F331}">
      <dsp:nvSpPr>
        <dsp:cNvPr id="0" name=""/>
        <dsp:cNvSpPr/>
      </dsp:nvSpPr>
      <dsp:spPr>
        <a:xfrm>
          <a:off x="4075219" y="2071820"/>
          <a:ext cx="1815695" cy="726278"/>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Fear of Open Conflict</a:t>
          </a:r>
        </a:p>
      </dsp:txBody>
      <dsp:txXfrm>
        <a:off x="4438358" y="2071820"/>
        <a:ext cx="1089417" cy="726278"/>
      </dsp:txXfrm>
    </dsp:sp>
    <dsp:sp modelId="{BDF6B69F-BE2D-4D6A-A32A-A452A58DF793}">
      <dsp:nvSpPr>
        <dsp:cNvPr id="0" name=""/>
        <dsp:cNvSpPr/>
      </dsp:nvSpPr>
      <dsp:spPr>
        <a:xfrm>
          <a:off x="610522" y="2994981"/>
          <a:ext cx="2187584" cy="87503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a:rPr>
            <a:t>Individualism</a:t>
          </a:r>
          <a:endParaRPr lang="en-US" sz="1800" kern="1200" dirty="0"/>
        </a:p>
      </dsp:txBody>
      <dsp:txXfrm>
        <a:off x="1048039" y="2994981"/>
        <a:ext cx="1312551" cy="875033"/>
      </dsp:txXfrm>
    </dsp:sp>
    <dsp:sp modelId="{E339CC82-9F78-40A3-A2A2-27FC060C2B55}">
      <dsp:nvSpPr>
        <dsp:cNvPr id="0" name=""/>
        <dsp:cNvSpPr/>
      </dsp:nvSpPr>
      <dsp:spPr>
        <a:xfrm>
          <a:off x="2513721" y="3069359"/>
          <a:ext cx="1815695" cy="726278"/>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Individualism</a:t>
          </a:r>
          <a:endParaRPr lang="en-US" sz="1500" kern="1200" dirty="0"/>
        </a:p>
      </dsp:txBody>
      <dsp:txXfrm>
        <a:off x="2876860" y="3069359"/>
        <a:ext cx="1089417" cy="726278"/>
      </dsp:txXfrm>
    </dsp:sp>
    <dsp:sp modelId="{405A01F7-0109-4E86-B59B-40FD0A0DA1DF}">
      <dsp:nvSpPr>
        <dsp:cNvPr id="0" name=""/>
        <dsp:cNvSpPr/>
      </dsp:nvSpPr>
      <dsp:spPr>
        <a:xfrm>
          <a:off x="4059705" y="3089789"/>
          <a:ext cx="1815695" cy="72627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I'm the Only One</a:t>
          </a:r>
          <a:endParaRPr lang="en-US" sz="1500" kern="1200" dirty="0"/>
        </a:p>
      </dsp:txBody>
      <dsp:txXfrm>
        <a:off x="4422844" y="3089789"/>
        <a:ext cx="1089417" cy="726278"/>
      </dsp:txXfrm>
    </dsp:sp>
    <dsp:sp modelId="{E91396E9-A301-4CC1-8656-09346F3D9101}">
      <dsp:nvSpPr>
        <dsp:cNvPr id="0" name=""/>
        <dsp:cNvSpPr/>
      </dsp:nvSpPr>
      <dsp:spPr>
        <a:xfrm>
          <a:off x="610522" y="3992520"/>
          <a:ext cx="2187584" cy="875033"/>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panose="02020404030301010803"/>
            </a:rPr>
            <a:t>Progress is Bigger/More</a:t>
          </a:r>
        </a:p>
      </dsp:txBody>
      <dsp:txXfrm>
        <a:off x="1048039" y="3992520"/>
        <a:ext cx="1312551" cy="875033"/>
      </dsp:txXfrm>
    </dsp:sp>
    <dsp:sp modelId="{B0B8E021-A9B6-40E9-ADAD-FE9FDD58DD3E}">
      <dsp:nvSpPr>
        <dsp:cNvPr id="0" name=""/>
        <dsp:cNvSpPr/>
      </dsp:nvSpPr>
      <dsp:spPr>
        <a:xfrm>
          <a:off x="2513721" y="4066898"/>
          <a:ext cx="1815695" cy="72627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Progress is Bigger/More</a:t>
          </a:r>
        </a:p>
      </dsp:txBody>
      <dsp:txXfrm>
        <a:off x="2876860" y="4066898"/>
        <a:ext cx="1089417" cy="726278"/>
      </dsp:txXfrm>
    </dsp:sp>
    <dsp:sp modelId="{B8BB4D3E-7F29-4F71-8D5A-F10201333862}">
      <dsp:nvSpPr>
        <dsp:cNvPr id="0" name=""/>
        <dsp:cNvSpPr/>
      </dsp:nvSpPr>
      <dsp:spPr>
        <a:xfrm>
          <a:off x="4075219" y="4066898"/>
          <a:ext cx="1815695" cy="72627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aramond" panose="02020404030301010803"/>
            </a:rPr>
            <a:t>Objectivity</a:t>
          </a:r>
        </a:p>
      </dsp:txBody>
      <dsp:txXfrm>
        <a:off x="4438358" y="4066898"/>
        <a:ext cx="1089417" cy="726278"/>
      </dsp:txXfrm>
    </dsp:sp>
    <dsp:sp modelId="{4C0269DA-1F17-419A-8103-09395D4720FC}">
      <dsp:nvSpPr>
        <dsp:cNvPr id="0" name=""/>
        <dsp:cNvSpPr/>
      </dsp:nvSpPr>
      <dsp:spPr>
        <a:xfrm>
          <a:off x="5636717" y="4066898"/>
          <a:ext cx="1815695" cy="726278"/>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Quantity over Quality</a:t>
          </a:r>
        </a:p>
      </dsp:txBody>
      <dsp:txXfrm>
        <a:off x="5999856" y="4066898"/>
        <a:ext cx="1089417" cy="726278"/>
      </dsp:txXfrm>
    </dsp:sp>
    <dsp:sp modelId="{8D3F41C2-A94C-486C-A768-A88B2349363D}">
      <dsp:nvSpPr>
        <dsp:cNvPr id="0" name=""/>
        <dsp:cNvSpPr/>
      </dsp:nvSpPr>
      <dsp:spPr>
        <a:xfrm>
          <a:off x="7198215" y="4066898"/>
          <a:ext cx="1815695" cy="726278"/>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Sense of Urgency</a:t>
          </a:r>
        </a:p>
      </dsp:txBody>
      <dsp:txXfrm>
        <a:off x="7561354" y="4066898"/>
        <a:ext cx="1089417" cy="726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C9883-9495-4B9C-910D-7C71732661EA}">
      <dsp:nvSpPr>
        <dsp:cNvPr id="0" name=""/>
        <dsp:cNvSpPr/>
      </dsp:nvSpPr>
      <dsp:spPr>
        <a:xfrm>
          <a:off x="644671" y="3753"/>
          <a:ext cx="1904069" cy="114244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JEDI is the lens leaders use in all messaging across the org.</a:t>
          </a:r>
        </a:p>
      </dsp:txBody>
      <dsp:txXfrm>
        <a:off x="644671" y="3753"/>
        <a:ext cx="1904069" cy="1142441"/>
      </dsp:txXfrm>
    </dsp:sp>
    <dsp:sp modelId="{4E5C9FA9-84E9-4AB8-A991-3521165402C9}">
      <dsp:nvSpPr>
        <dsp:cNvPr id="0" name=""/>
        <dsp:cNvSpPr/>
      </dsp:nvSpPr>
      <dsp:spPr>
        <a:xfrm>
          <a:off x="2739147" y="3753"/>
          <a:ext cx="1904069" cy="1142441"/>
        </a:xfrm>
        <a:prstGeom prst="rect">
          <a:avLst/>
        </a:prstGeom>
        <a:gradFill rotWithShape="0">
          <a:gsLst>
            <a:gs pos="0">
              <a:schemeClr val="accent5">
                <a:hueOff val="-355713"/>
                <a:satOff val="-917"/>
                <a:lumOff val="-619"/>
                <a:alphaOff val="0"/>
                <a:satMod val="103000"/>
                <a:lumMod val="102000"/>
                <a:tint val="94000"/>
              </a:schemeClr>
            </a:gs>
            <a:gs pos="50000">
              <a:schemeClr val="accent5">
                <a:hueOff val="-355713"/>
                <a:satOff val="-917"/>
                <a:lumOff val="-619"/>
                <a:alphaOff val="0"/>
                <a:satMod val="110000"/>
                <a:lumMod val="100000"/>
                <a:shade val="100000"/>
              </a:schemeClr>
            </a:gs>
            <a:gs pos="100000">
              <a:schemeClr val="accent5">
                <a:hueOff val="-355713"/>
                <a:satOff val="-917"/>
                <a:lumOff val="-61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solidFill>
                <a:schemeClr val="tx1"/>
              </a:solidFill>
            </a:rPr>
            <a:t>Make anti-racism teaching as part of your department onboarding. </a:t>
          </a:r>
          <a:endParaRPr lang="en-US" sz="1200" kern="1200" dirty="0">
            <a:solidFill>
              <a:schemeClr val="tx1"/>
            </a:solidFill>
          </a:endParaRPr>
        </a:p>
      </dsp:txBody>
      <dsp:txXfrm>
        <a:off x="2739147" y="3753"/>
        <a:ext cx="1904069" cy="1142441"/>
      </dsp:txXfrm>
    </dsp:sp>
    <dsp:sp modelId="{B25FDEF6-BE8C-4AAB-A054-E5064DC7A837}">
      <dsp:nvSpPr>
        <dsp:cNvPr id="0" name=""/>
        <dsp:cNvSpPr/>
      </dsp:nvSpPr>
      <dsp:spPr>
        <a:xfrm>
          <a:off x="4833623" y="3753"/>
          <a:ext cx="1904069" cy="1142441"/>
        </a:xfrm>
        <a:prstGeom prst="rect">
          <a:avLst/>
        </a:prstGeom>
        <a:gradFill rotWithShape="0">
          <a:gsLst>
            <a:gs pos="0">
              <a:schemeClr val="accent5">
                <a:hueOff val="-711426"/>
                <a:satOff val="-1834"/>
                <a:lumOff val="-1238"/>
                <a:alphaOff val="0"/>
                <a:satMod val="103000"/>
                <a:lumMod val="102000"/>
                <a:tint val="94000"/>
              </a:schemeClr>
            </a:gs>
            <a:gs pos="50000">
              <a:schemeClr val="accent5">
                <a:hueOff val="-711426"/>
                <a:satOff val="-1834"/>
                <a:lumOff val="-1238"/>
                <a:alphaOff val="0"/>
                <a:satMod val="110000"/>
                <a:lumMod val="100000"/>
                <a:shade val="100000"/>
              </a:schemeClr>
            </a:gs>
            <a:gs pos="100000">
              <a:schemeClr val="accent5">
                <a:hueOff val="-711426"/>
                <a:satOff val="-1834"/>
                <a:lumOff val="-123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tx1"/>
              </a:solidFill>
            </a:rPr>
            <a:t>Educate your team &amp; develop a shared language on what it means to embody anti-racism at your org. </a:t>
          </a:r>
          <a:endParaRPr lang="en-US" sz="1200" kern="1200" dirty="0">
            <a:solidFill>
              <a:schemeClr val="tx1"/>
            </a:solidFill>
          </a:endParaRPr>
        </a:p>
      </dsp:txBody>
      <dsp:txXfrm>
        <a:off x="4833623" y="3753"/>
        <a:ext cx="1904069" cy="1142441"/>
      </dsp:txXfrm>
    </dsp:sp>
    <dsp:sp modelId="{FCBB0BE4-1014-4912-87C6-792D811E6ECF}">
      <dsp:nvSpPr>
        <dsp:cNvPr id="0" name=""/>
        <dsp:cNvSpPr/>
      </dsp:nvSpPr>
      <dsp:spPr>
        <a:xfrm>
          <a:off x="6928100" y="3753"/>
          <a:ext cx="1904069" cy="1142441"/>
        </a:xfrm>
        <a:prstGeom prst="rect">
          <a:avLst/>
        </a:prstGeom>
        <a:gradFill rotWithShape="0">
          <a:gsLst>
            <a:gs pos="0">
              <a:schemeClr val="accent5">
                <a:hueOff val="-1067138"/>
                <a:satOff val="-2750"/>
                <a:lumOff val="-1858"/>
                <a:alphaOff val="0"/>
                <a:satMod val="103000"/>
                <a:lumMod val="102000"/>
                <a:tint val="94000"/>
              </a:schemeClr>
            </a:gs>
            <a:gs pos="50000">
              <a:schemeClr val="accent5">
                <a:hueOff val="-1067138"/>
                <a:satOff val="-2750"/>
                <a:lumOff val="-1858"/>
                <a:alphaOff val="0"/>
                <a:satMod val="110000"/>
                <a:lumMod val="100000"/>
                <a:shade val="100000"/>
              </a:schemeClr>
            </a:gs>
            <a:gs pos="100000">
              <a:schemeClr val="accent5">
                <a:hueOff val="-1067138"/>
                <a:satOff val="-2750"/>
                <a:lumOff val="-18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solidFill>
                <a:schemeClr val="tx1"/>
              </a:solidFill>
            </a:rPr>
            <a:t>Identify the intersectionality held by the population you serve &amp; explore ways to ensure that these needs are also addressed</a:t>
          </a:r>
          <a:endParaRPr lang="en-US" sz="1200" kern="1200" dirty="0">
            <a:solidFill>
              <a:schemeClr val="tx1"/>
            </a:solidFill>
          </a:endParaRPr>
        </a:p>
      </dsp:txBody>
      <dsp:txXfrm>
        <a:off x="6928100" y="3753"/>
        <a:ext cx="1904069" cy="1142441"/>
      </dsp:txXfrm>
    </dsp:sp>
    <dsp:sp modelId="{2CF1CE4D-C655-4E30-A732-3503F27EB207}">
      <dsp:nvSpPr>
        <dsp:cNvPr id="0" name=""/>
        <dsp:cNvSpPr/>
      </dsp:nvSpPr>
      <dsp:spPr>
        <a:xfrm>
          <a:off x="9022576" y="3753"/>
          <a:ext cx="1904069" cy="1142441"/>
        </a:xfrm>
        <a:prstGeom prst="rect">
          <a:avLst/>
        </a:prstGeom>
        <a:gradFill rotWithShape="0">
          <a:gsLst>
            <a:gs pos="0">
              <a:schemeClr val="accent5">
                <a:hueOff val="-1422851"/>
                <a:satOff val="-3667"/>
                <a:lumOff val="-2477"/>
                <a:alphaOff val="0"/>
                <a:satMod val="103000"/>
                <a:lumMod val="102000"/>
                <a:tint val="94000"/>
              </a:schemeClr>
            </a:gs>
            <a:gs pos="50000">
              <a:schemeClr val="accent5">
                <a:hueOff val="-1422851"/>
                <a:satOff val="-3667"/>
                <a:lumOff val="-2477"/>
                <a:alphaOff val="0"/>
                <a:satMod val="110000"/>
                <a:lumMod val="100000"/>
                <a:shade val="100000"/>
              </a:schemeClr>
            </a:gs>
            <a:gs pos="100000">
              <a:schemeClr val="accent5">
                <a:hueOff val="-1422851"/>
                <a:satOff val="-3667"/>
                <a:lumOff val="-24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solidFill>
                <a:schemeClr val="tx1"/>
              </a:solidFill>
            </a:rPr>
            <a:t>Incorporate interview questions with an EDI lens to your hiring practice for your department </a:t>
          </a:r>
          <a:endParaRPr lang="en-US" sz="1200" kern="1200" dirty="0">
            <a:solidFill>
              <a:schemeClr val="tx1"/>
            </a:solidFill>
          </a:endParaRPr>
        </a:p>
      </dsp:txBody>
      <dsp:txXfrm>
        <a:off x="9022576" y="3753"/>
        <a:ext cx="1904069" cy="1142441"/>
      </dsp:txXfrm>
    </dsp:sp>
    <dsp:sp modelId="{91014E07-9BBD-497E-A16D-767B1D411CC9}">
      <dsp:nvSpPr>
        <dsp:cNvPr id="0" name=""/>
        <dsp:cNvSpPr/>
      </dsp:nvSpPr>
      <dsp:spPr>
        <a:xfrm>
          <a:off x="644671" y="1336601"/>
          <a:ext cx="1904069" cy="1142441"/>
        </a:xfrm>
        <a:prstGeom prst="rect">
          <a:avLst/>
        </a:prstGeom>
        <a:gradFill rotWithShape="0">
          <a:gsLst>
            <a:gs pos="0">
              <a:schemeClr val="accent5">
                <a:hueOff val="-1778564"/>
                <a:satOff val="-4584"/>
                <a:lumOff val="-3096"/>
                <a:alphaOff val="0"/>
                <a:satMod val="103000"/>
                <a:lumMod val="102000"/>
                <a:tint val="94000"/>
              </a:schemeClr>
            </a:gs>
            <a:gs pos="50000">
              <a:schemeClr val="accent5">
                <a:hueOff val="-1778564"/>
                <a:satOff val="-4584"/>
                <a:lumOff val="-3096"/>
                <a:alphaOff val="0"/>
                <a:satMod val="110000"/>
                <a:lumMod val="100000"/>
                <a:shade val="100000"/>
              </a:schemeClr>
            </a:gs>
            <a:gs pos="100000">
              <a:schemeClr val="accent5">
                <a:hueOff val="-1778564"/>
                <a:satOff val="-4584"/>
                <a:lumOff val="-30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solidFill>
                <a:schemeClr val="tx1"/>
              </a:solidFill>
            </a:rPr>
            <a:t>Take the white supremacy norms &amp; explore the ways they are manifested at your organization/department &amp; create antidotes </a:t>
          </a:r>
          <a:endParaRPr lang="en-US" sz="1200" kern="1200" dirty="0">
            <a:solidFill>
              <a:schemeClr val="tx1"/>
            </a:solidFill>
          </a:endParaRPr>
        </a:p>
      </dsp:txBody>
      <dsp:txXfrm>
        <a:off x="644671" y="1336601"/>
        <a:ext cx="1904069" cy="1142441"/>
      </dsp:txXfrm>
    </dsp:sp>
    <dsp:sp modelId="{63DF29ED-420D-4ACA-ABA7-FB64E2136F61}">
      <dsp:nvSpPr>
        <dsp:cNvPr id="0" name=""/>
        <dsp:cNvSpPr/>
      </dsp:nvSpPr>
      <dsp:spPr>
        <a:xfrm>
          <a:off x="2739147" y="1336601"/>
          <a:ext cx="1904069" cy="1142441"/>
        </a:xfrm>
        <a:prstGeom prst="rect">
          <a:avLst/>
        </a:prstGeom>
        <a:gradFill rotWithShape="0">
          <a:gsLst>
            <a:gs pos="0">
              <a:schemeClr val="accent5">
                <a:hueOff val="-2134277"/>
                <a:satOff val="-5501"/>
                <a:lumOff val="-3715"/>
                <a:alphaOff val="0"/>
                <a:satMod val="103000"/>
                <a:lumMod val="102000"/>
                <a:tint val="94000"/>
              </a:schemeClr>
            </a:gs>
            <a:gs pos="50000">
              <a:schemeClr val="accent5">
                <a:hueOff val="-2134277"/>
                <a:satOff val="-5501"/>
                <a:lumOff val="-3715"/>
                <a:alphaOff val="0"/>
                <a:satMod val="110000"/>
                <a:lumMod val="100000"/>
                <a:shade val="100000"/>
              </a:schemeClr>
            </a:gs>
            <a:gs pos="100000">
              <a:schemeClr val="accent5">
                <a:hueOff val="-2134277"/>
                <a:satOff val="-5501"/>
                <a:lumOff val="-37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Develop a department affinity or ally group. This will keep the conversation going &amp; cultivate further learning.</a:t>
          </a:r>
          <a:endParaRPr lang="en-US" sz="1200" kern="1200" dirty="0">
            <a:solidFill>
              <a:schemeClr val="tx1"/>
            </a:solidFill>
          </a:endParaRPr>
        </a:p>
      </dsp:txBody>
      <dsp:txXfrm>
        <a:off x="2739147" y="1336601"/>
        <a:ext cx="1904069" cy="1142441"/>
      </dsp:txXfrm>
    </dsp:sp>
    <dsp:sp modelId="{717186C4-744A-46F6-BDAC-C31AA6157376}">
      <dsp:nvSpPr>
        <dsp:cNvPr id="0" name=""/>
        <dsp:cNvSpPr/>
      </dsp:nvSpPr>
      <dsp:spPr>
        <a:xfrm>
          <a:off x="4833623" y="1336601"/>
          <a:ext cx="1904069" cy="1142441"/>
        </a:xfrm>
        <a:prstGeom prst="rect">
          <a:avLst/>
        </a:prstGeom>
        <a:gradFill rotWithShape="0">
          <a:gsLst>
            <a:gs pos="0">
              <a:schemeClr val="accent5">
                <a:hueOff val="-2489989"/>
                <a:satOff val="-6418"/>
                <a:lumOff val="-4334"/>
                <a:alphaOff val="0"/>
                <a:satMod val="103000"/>
                <a:lumMod val="102000"/>
                <a:tint val="94000"/>
              </a:schemeClr>
            </a:gs>
            <a:gs pos="50000">
              <a:schemeClr val="accent5">
                <a:hueOff val="-2489989"/>
                <a:satOff val="-6418"/>
                <a:lumOff val="-4334"/>
                <a:alphaOff val="0"/>
                <a:satMod val="110000"/>
                <a:lumMod val="100000"/>
                <a:shade val="100000"/>
              </a:schemeClr>
            </a:gs>
            <a:gs pos="100000">
              <a:schemeClr val="accent5">
                <a:hueOff val="-2489989"/>
                <a:satOff val="-6418"/>
                <a:lumOff val="-43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Find ways to engage in the practice of shared leadership in your department</a:t>
          </a:r>
          <a:endParaRPr lang="en-US" sz="1200" kern="1200" dirty="0">
            <a:solidFill>
              <a:schemeClr val="tx1"/>
            </a:solidFill>
          </a:endParaRPr>
        </a:p>
      </dsp:txBody>
      <dsp:txXfrm>
        <a:off x="4833623" y="1336601"/>
        <a:ext cx="1904069" cy="1142441"/>
      </dsp:txXfrm>
    </dsp:sp>
    <dsp:sp modelId="{622999AA-95B3-4F45-9732-0CE91AA49953}">
      <dsp:nvSpPr>
        <dsp:cNvPr id="0" name=""/>
        <dsp:cNvSpPr/>
      </dsp:nvSpPr>
      <dsp:spPr>
        <a:xfrm>
          <a:off x="6928100" y="1336601"/>
          <a:ext cx="1904069" cy="1142441"/>
        </a:xfrm>
        <a:prstGeom prst="rect">
          <a:avLst/>
        </a:prstGeom>
        <a:gradFill rotWithShape="0">
          <a:gsLst>
            <a:gs pos="0">
              <a:schemeClr val="accent5">
                <a:hueOff val="-2845702"/>
                <a:satOff val="-7334"/>
                <a:lumOff val="-4954"/>
                <a:alphaOff val="0"/>
                <a:satMod val="103000"/>
                <a:lumMod val="102000"/>
                <a:tint val="94000"/>
              </a:schemeClr>
            </a:gs>
            <a:gs pos="50000">
              <a:schemeClr val="accent5">
                <a:hueOff val="-2845702"/>
                <a:satOff val="-7334"/>
                <a:lumOff val="-4954"/>
                <a:alphaOff val="0"/>
                <a:satMod val="110000"/>
                <a:lumMod val="100000"/>
                <a:shade val="100000"/>
              </a:schemeClr>
            </a:gs>
            <a:gs pos="100000">
              <a:schemeClr val="accent5">
                <a:hueOff val="-2845702"/>
                <a:satOff val="-7334"/>
                <a:lumOff val="-495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Look at department-specific policies &amp; practices that you can address via an equity lens.</a:t>
          </a:r>
          <a:endParaRPr lang="en-US" sz="1200" kern="1200" dirty="0">
            <a:solidFill>
              <a:schemeClr val="tx1"/>
            </a:solidFill>
          </a:endParaRPr>
        </a:p>
      </dsp:txBody>
      <dsp:txXfrm>
        <a:off x="6928100" y="1336601"/>
        <a:ext cx="1904069" cy="1142441"/>
      </dsp:txXfrm>
    </dsp:sp>
    <dsp:sp modelId="{02706306-5597-4062-880F-F0CF73EA5D70}">
      <dsp:nvSpPr>
        <dsp:cNvPr id="0" name=""/>
        <dsp:cNvSpPr/>
      </dsp:nvSpPr>
      <dsp:spPr>
        <a:xfrm>
          <a:off x="9022576" y="1336601"/>
          <a:ext cx="1904069" cy="1142441"/>
        </a:xfrm>
        <a:prstGeom prst="rect">
          <a:avLst/>
        </a:prstGeom>
        <a:gradFill rotWithShape="0">
          <a:gsLst>
            <a:gs pos="0">
              <a:schemeClr val="accent5">
                <a:hueOff val="-3201415"/>
                <a:satOff val="-8251"/>
                <a:lumOff val="-5573"/>
                <a:alphaOff val="0"/>
                <a:satMod val="103000"/>
                <a:lumMod val="102000"/>
                <a:tint val="94000"/>
              </a:schemeClr>
            </a:gs>
            <a:gs pos="50000">
              <a:schemeClr val="accent5">
                <a:hueOff val="-3201415"/>
                <a:satOff val="-8251"/>
                <a:lumOff val="-5573"/>
                <a:alphaOff val="0"/>
                <a:satMod val="110000"/>
                <a:lumMod val="100000"/>
                <a:shade val="100000"/>
              </a:schemeClr>
            </a:gs>
            <a:gs pos="100000">
              <a:schemeClr val="accent5">
                <a:hueOff val="-3201415"/>
                <a:satOff val="-8251"/>
                <a:lumOff val="-55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Look at ways leads in your department can incorporate EDI &amp; restorative justice practices into their management style.</a:t>
          </a:r>
        </a:p>
      </dsp:txBody>
      <dsp:txXfrm>
        <a:off x="9022576" y="1336601"/>
        <a:ext cx="1904069" cy="1142441"/>
      </dsp:txXfrm>
    </dsp:sp>
    <dsp:sp modelId="{E712DDB1-0EFD-476A-BD40-A1D08E006DD4}">
      <dsp:nvSpPr>
        <dsp:cNvPr id="0" name=""/>
        <dsp:cNvSpPr/>
      </dsp:nvSpPr>
      <dsp:spPr>
        <a:xfrm>
          <a:off x="644671" y="2669449"/>
          <a:ext cx="1904069" cy="1142441"/>
        </a:xfrm>
        <a:prstGeom prst="rect">
          <a:avLst/>
        </a:prstGeom>
        <a:gradFill rotWithShape="0">
          <a:gsLst>
            <a:gs pos="0">
              <a:schemeClr val="accent5">
                <a:hueOff val="-3557128"/>
                <a:satOff val="-9168"/>
                <a:lumOff val="-6192"/>
                <a:alphaOff val="0"/>
                <a:satMod val="103000"/>
                <a:lumMod val="102000"/>
                <a:tint val="94000"/>
              </a:schemeClr>
            </a:gs>
            <a:gs pos="50000">
              <a:schemeClr val="accent5">
                <a:hueOff val="-3557128"/>
                <a:satOff val="-9168"/>
                <a:lumOff val="-6192"/>
                <a:alphaOff val="0"/>
                <a:satMod val="110000"/>
                <a:lumMod val="100000"/>
                <a:shade val="100000"/>
              </a:schemeClr>
            </a:gs>
            <a:gs pos="100000">
              <a:schemeClr val="accent5">
                <a:hueOff val="-3557128"/>
                <a:satOff val="-9168"/>
                <a:lumOff val="-619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Name when “whiteness” org norms are playing out during a meeting, or policy/practice development</a:t>
          </a:r>
          <a:endParaRPr lang="en-US" sz="1200" kern="1200" dirty="0">
            <a:solidFill>
              <a:schemeClr val="tx1"/>
            </a:solidFill>
          </a:endParaRPr>
        </a:p>
      </dsp:txBody>
      <dsp:txXfrm>
        <a:off x="644671" y="2669449"/>
        <a:ext cx="1904069" cy="1142441"/>
      </dsp:txXfrm>
    </dsp:sp>
    <dsp:sp modelId="{7EC4FA42-2C82-4D21-820C-D9B72144D1CD}">
      <dsp:nvSpPr>
        <dsp:cNvPr id="0" name=""/>
        <dsp:cNvSpPr/>
      </dsp:nvSpPr>
      <dsp:spPr>
        <a:xfrm>
          <a:off x="2739147" y="2669449"/>
          <a:ext cx="1904069" cy="1142441"/>
        </a:xfrm>
        <a:prstGeom prst="rect">
          <a:avLst/>
        </a:prstGeom>
        <a:gradFill rotWithShape="0">
          <a:gsLst>
            <a:gs pos="0">
              <a:schemeClr val="accent5">
                <a:hueOff val="-3912841"/>
                <a:satOff val="-10085"/>
                <a:lumOff val="-6811"/>
                <a:alphaOff val="0"/>
                <a:satMod val="103000"/>
                <a:lumMod val="102000"/>
                <a:tint val="94000"/>
              </a:schemeClr>
            </a:gs>
            <a:gs pos="50000">
              <a:schemeClr val="accent5">
                <a:hueOff val="-3912841"/>
                <a:satOff val="-10085"/>
                <a:lumOff val="-6811"/>
                <a:alphaOff val="0"/>
                <a:satMod val="110000"/>
                <a:lumMod val="100000"/>
                <a:shade val="100000"/>
              </a:schemeClr>
            </a:gs>
            <a:gs pos="100000">
              <a:schemeClr val="accent5">
                <a:hueOff val="-3912841"/>
                <a:satOff val="-10085"/>
                <a:lumOff val="-681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Incorporate the use of an equity lens for all policy/practices review &amp; development</a:t>
          </a:r>
          <a:endParaRPr lang="en-US" sz="1200" kern="1200" dirty="0">
            <a:solidFill>
              <a:schemeClr val="tx1"/>
            </a:solidFill>
          </a:endParaRPr>
        </a:p>
      </dsp:txBody>
      <dsp:txXfrm>
        <a:off x="2739147" y="2669449"/>
        <a:ext cx="1904069" cy="1142441"/>
      </dsp:txXfrm>
    </dsp:sp>
    <dsp:sp modelId="{EA906C94-576E-4006-BF4A-C047EBD9896B}">
      <dsp:nvSpPr>
        <dsp:cNvPr id="0" name=""/>
        <dsp:cNvSpPr/>
      </dsp:nvSpPr>
      <dsp:spPr>
        <a:xfrm>
          <a:off x="4833623" y="2669449"/>
          <a:ext cx="1904069" cy="1142441"/>
        </a:xfrm>
        <a:prstGeom prst="rect">
          <a:avLst/>
        </a:prstGeom>
        <a:gradFill rotWithShape="0">
          <a:gsLst>
            <a:gs pos="0">
              <a:schemeClr val="accent5">
                <a:hueOff val="-4268553"/>
                <a:satOff val="-11001"/>
                <a:lumOff val="-7431"/>
                <a:alphaOff val="0"/>
                <a:satMod val="103000"/>
                <a:lumMod val="102000"/>
                <a:tint val="94000"/>
              </a:schemeClr>
            </a:gs>
            <a:gs pos="50000">
              <a:schemeClr val="accent5">
                <a:hueOff val="-4268553"/>
                <a:satOff val="-11001"/>
                <a:lumOff val="-7431"/>
                <a:alphaOff val="0"/>
                <a:satMod val="110000"/>
                <a:lumMod val="100000"/>
                <a:shade val="100000"/>
              </a:schemeClr>
            </a:gs>
            <a:gs pos="100000">
              <a:schemeClr val="accent5">
                <a:hueOff val="-4268553"/>
                <a:satOff val="-11001"/>
                <a:lumOff val="-743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Educating leaders &amp; staff on  gatekeeping practices in your organization &amp; how to disrupt it</a:t>
          </a:r>
          <a:endParaRPr lang="en-US" sz="1200" kern="1200" dirty="0">
            <a:solidFill>
              <a:schemeClr val="tx1"/>
            </a:solidFill>
          </a:endParaRPr>
        </a:p>
      </dsp:txBody>
      <dsp:txXfrm>
        <a:off x="4833623" y="2669449"/>
        <a:ext cx="1904069" cy="1142441"/>
      </dsp:txXfrm>
    </dsp:sp>
    <dsp:sp modelId="{D680C025-7D93-47E8-8263-A484D5B7E496}">
      <dsp:nvSpPr>
        <dsp:cNvPr id="0" name=""/>
        <dsp:cNvSpPr/>
      </dsp:nvSpPr>
      <dsp:spPr>
        <a:xfrm>
          <a:off x="6928100" y="2669449"/>
          <a:ext cx="1904069" cy="1142441"/>
        </a:xfrm>
        <a:prstGeom prst="rect">
          <a:avLst/>
        </a:prstGeom>
        <a:gradFill rotWithShape="0">
          <a:gsLst>
            <a:gs pos="0">
              <a:schemeClr val="accent5">
                <a:hueOff val="-4624266"/>
                <a:satOff val="-11918"/>
                <a:lumOff val="-8050"/>
                <a:alphaOff val="0"/>
                <a:satMod val="103000"/>
                <a:lumMod val="102000"/>
                <a:tint val="94000"/>
              </a:schemeClr>
            </a:gs>
            <a:gs pos="50000">
              <a:schemeClr val="accent5">
                <a:hueOff val="-4624266"/>
                <a:satOff val="-11918"/>
                <a:lumOff val="-8050"/>
                <a:alphaOff val="0"/>
                <a:satMod val="110000"/>
                <a:lumMod val="100000"/>
                <a:shade val="100000"/>
              </a:schemeClr>
            </a:gs>
            <a:gs pos="100000">
              <a:schemeClr val="accent5">
                <a:hueOff val="-4624266"/>
                <a:satOff val="-11918"/>
                <a:lumOff val="-80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Educating leaders &amp; staff on what placating ‘whiteness” looks like in your organization &amp; how to disrupt it</a:t>
          </a:r>
          <a:endParaRPr lang="en-US" sz="1200" kern="1200" dirty="0">
            <a:solidFill>
              <a:schemeClr val="tx1"/>
            </a:solidFill>
          </a:endParaRPr>
        </a:p>
      </dsp:txBody>
      <dsp:txXfrm>
        <a:off x="6928100" y="2669449"/>
        <a:ext cx="1904069" cy="1142441"/>
      </dsp:txXfrm>
    </dsp:sp>
    <dsp:sp modelId="{999661E2-D808-4B0B-A2C0-0911EC88ED21}">
      <dsp:nvSpPr>
        <dsp:cNvPr id="0" name=""/>
        <dsp:cNvSpPr/>
      </dsp:nvSpPr>
      <dsp:spPr>
        <a:xfrm>
          <a:off x="9022576" y="2669449"/>
          <a:ext cx="1904069" cy="1142441"/>
        </a:xfrm>
        <a:prstGeom prst="rect">
          <a:avLst/>
        </a:prstGeom>
        <a:gradFill rotWithShape="0">
          <a:gsLst>
            <a:gs pos="0">
              <a:schemeClr val="accent5">
                <a:hueOff val="-4979979"/>
                <a:satOff val="-12835"/>
                <a:lumOff val="-8669"/>
                <a:alphaOff val="0"/>
                <a:satMod val="103000"/>
                <a:lumMod val="102000"/>
                <a:tint val="94000"/>
              </a:schemeClr>
            </a:gs>
            <a:gs pos="50000">
              <a:schemeClr val="accent5">
                <a:hueOff val="-4979979"/>
                <a:satOff val="-12835"/>
                <a:lumOff val="-8669"/>
                <a:alphaOff val="0"/>
                <a:satMod val="110000"/>
                <a:lumMod val="100000"/>
                <a:shade val="100000"/>
              </a:schemeClr>
            </a:gs>
            <a:gs pos="100000">
              <a:schemeClr val="accent5">
                <a:hueOff val="-4979979"/>
                <a:satOff val="-12835"/>
                <a:lumOff val="-86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Educating staff on microaggressions &amp; how to “call in” when they see these behaviors occurring. </a:t>
          </a:r>
          <a:endParaRPr lang="en-US" sz="1200" kern="1200" dirty="0">
            <a:solidFill>
              <a:schemeClr val="tx1"/>
            </a:solidFill>
          </a:endParaRPr>
        </a:p>
      </dsp:txBody>
      <dsp:txXfrm>
        <a:off x="9022576" y="2669449"/>
        <a:ext cx="1904069" cy="1142441"/>
      </dsp:txXfrm>
    </dsp:sp>
    <dsp:sp modelId="{8EFDFBF9-2D43-4E8E-9757-965DCCD46548}">
      <dsp:nvSpPr>
        <dsp:cNvPr id="0" name=""/>
        <dsp:cNvSpPr/>
      </dsp:nvSpPr>
      <dsp:spPr>
        <a:xfrm>
          <a:off x="644671" y="4002298"/>
          <a:ext cx="1904069" cy="1142441"/>
        </a:xfrm>
        <a:prstGeom prst="rect">
          <a:avLst/>
        </a:prstGeom>
        <a:gradFill rotWithShape="0">
          <a:gsLst>
            <a:gs pos="0">
              <a:schemeClr val="accent5">
                <a:hueOff val="-5335692"/>
                <a:satOff val="-13752"/>
                <a:lumOff val="-9288"/>
                <a:alphaOff val="0"/>
                <a:satMod val="103000"/>
                <a:lumMod val="102000"/>
                <a:tint val="94000"/>
              </a:schemeClr>
            </a:gs>
            <a:gs pos="50000">
              <a:schemeClr val="accent5">
                <a:hueOff val="-5335692"/>
                <a:satOff val="-13752"/>
                <a:lumOff val="-9288"/>
                <a:alphaOff val="0"/>
                <a:satMod val="110000"/>
                <a:lumMod val="100000"/>
                <a:shade val="100000"/>
              </a:schemeClr>
            </a:gs>
            <a:gs pos="100000">
              <a:schemeClr val="accent5">
                <a:hueOff val="-5335692"/>
                <a:satOff val="-13752"/>
                <a:lumOff val="-92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Talking with staff to identify ways to cultivate psychological safety for marginalized groups in the organization</a:t>
          </a:r>
          <a:endParaRPr lang="en-US" sz="1200" kern="1200" dirty="0">
            <a:solidFill>
              <a:schemeClr val="tx1"/>
            </a:solidFill>
          </a:endParaRPr>
        </a:p>
      </dsp:txBody>
      <dsp:txXfrm>
        <a:off x="644671" y="4002298"/>
        <a:ext cx="1904069" cy="1142441"/>
      </dsp:txXfrm>
    </dsp:sp>
    <dsp:sp modelId="{49D1E877-AAB1-4270-845D-EF777AB46D3B}">
      <dsp:nvSpPr>
        <dsp:cNvPr id="0" name=""/>
        <dsp:cNvSpPr/>
      </dsp:nvSpPr>
      <dsp:spPr>
        <a:xfrm>
          <a:off x="2739147" y="4002298"/>
          <a:ext cx="1904069" cy="1142441"/>
        </a:xfrm>
        <a:prstGeom prst="rect">
          <a:avLst/>
        </a:prstGeom>
        <a:gradFill rotWithShape="0">
          <a:gsLst>
            <a:gs pos="0">
              <a:schemeClr val="accent5">
                <a:hueOff val="-5691405"/>
                <a:satOff val="-14669"/>
                <a:lumOff val="-9907"/>
                <a:alphaOff val="0"/>
                <a:satMod val="103000"/>
                <a:lumMod val="102000"/>
                <a:tint val="94000"/>
              </a:schemeClr>
            </a:gs>
            <a:gs pos="50000">
              <a:schemeClr val="accent5">
                <a:hueOff val="-5691405"/>
                <a:satOff val="-14669"/>
                <a:lumOff val="-9907"/>
                <a:alphaOff val="0"/>
                <a:satMod val="110000"/>
                <a:lumMod val="100000"/>
                <a:shade val="100000"/>
              </a:schemeClr>
            </a:gs>
            <a:gs pos="100000">
              <a:schemeClr val="accent5">
                <a:hueOff val="-5691405"/>
                <a:satOff val="-14669"/>
                <a:lumOff val="-99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Diversify who’s at the leadership table through incorporating shared leadership practices</a:t>
          </a:r>
        </a:p>
      </dsp:txBody>
      <dsp:txXfrm>
        <a:off x="2739147" y="4002298"/>
        <a:ext cx="1904069" cy="1142441"/>
      </dsp:txXfrm>
    </dsp:sp>
    <dsp:sp modelId="{54228786-AFCB-3542-B3F4-579CB0FC2F32}">
      <dsp:nvSpPr>
        <dsp:cNvPr id="0" name=""/>
        <dsp:cNvSpPr/>
      </dsp:nvSpPr>
      <dsp:spPr>
        <a:xfrm>
          <a:off x="4833623" y="4002298"/>
          <a:ext cx="1904069" cy="1142441"/>
        </a:xfrm>
        <a:prstGeom prst="rect">
          <a:avLst/>
        </a:prstGeom>
        <a:gradFill rotWithShape="0">
          <a:gsLst>
            <a:gs pos="0">
              <a:schemeClr val="accent5">
                <a:hueOff val="-6047117"/>
                <a:satOff val="-15585"/>
                <a:lumOff val="-10527"/>
                <a:alphaOff val="0"/>
                <a:satMod val="103000"/>
                <a:lumMod val="102000"/>
                <a:tint val="94000"/>
              </a:schemeClr>
            </a:gs>
            <a:gs pos="50000">
              <a:schemeClr val="accent5">
                <a:hueOff val="-6047117"/>
                <a:satOff val="-15585"/>
                <a:lumOff val="-10527"/>
                <a:alphaOff val="0"/>
                <a:satMod val="110000"/>
                <a:lumMod val="100000"/>
                <a:shade val="100000"/>
              </a:schemeClr>
            </a:gs>
            <a:gs pos="100000">
              <a:schemeClr val="accent5">
                <a:hueOff val="-6047117"/>
                <a:satOff val="-15585"/>
                <a:lumOff val="-1052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Identify "micro-affirmation" actions that can be immediately put in place.</a:t>
          </a:r>
        </a:p>
      </dsp:txBody>
      <dsp:txXfrm>
        <a:off x="4833623" y="4002298"/>
        <a:ext cx="1904069" cy="1142441"/>
      </dsp:txXfrm>
    </dsp:sp>
    <dsp:sp modelId="{D51927E1-E555-0A4C-8A38-F18692950EC7}">
      <dsp:nvSpPr>
        <dsp:cNvPr id="0" name=""/>
        <dsp:cNvSpPr/>
      </dsp:nvSpPr>
      <dsp:spPr>
        <a:xfrm>
          <a:off x="6928100" y="4002298"/>
          <a:ext cx="1904069" cy="1142441"/>
        </a:xfrm>
        <a:prstGeom prst="rect">
          <a:avLst/>
        </a:prstGeom>
        <a:gradFill rotWithShape="0">
          <a:gsLst>
            <a:gs pos="0">
              <a:schemeClr val="accent5">
                <a:hueOff val="-6402830"/>
                <a:satOff val="-16502"/>
                <a:lumOff val="-11146"/>
                <a:alphaOff val="0"/>
                <a:satMod val="103000"/>
                <a:lumMod val="102000"/>
                <a:tint val="94000"/>
              </a:schemeClr>
            </a:gs>
            <a:gs pos="50000">
              <a:schemeClr val="accent5">
                <a:hueOff val="-6402830"/>
                <a:satOff val="-16502"/>
                <a:lumOff val="-11146"/>
                <a:alphaOff val="0"/>
                <a:satMod val="110000"/>
                <a:lumMod val="100000"/>
                <a:shade val="100000"/>
              </a:schemeClr>
            </a:gs>
            <a:gs pos="100000">
              <a:schemeClr val="accent5">
                <a:hueOff val="-6402830"/>
                <a:satOff val="-16502"/>
                <a:lumOff val="-111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Include JEDI concerns in your anonymous reporting practice</a:t>
          </a:r>
        </a:p>
      </dsp:txBody>
      <dsp:txXfrm>
        <a:off x="6928100" y="4002298"/>
        <a:ext cx="1904069" cy="1142441"/>
      </dsp:txXfrm>
    </dsp:sp>
    <dsp:sp modelId="{F2448269-52DB-E646-9BFA-7F24B03FEF10}">
      <dsp:nvSpPr>
        <dsp:cNvPr id="0" name=""/>
        <dsp:cNvSpPr/>
      </dsp:nvSpPr>
      <dsp:spPr>
        <a:xfrm>
          <a:off x="9022576" y="4002298"/>
          <a:ext cx="1904069" cy="1142441"/>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Utilize JEDI Champions in every time/department</a:t>
          </a:r>
        </a:p>
      </dsp:txBody>
      <dsp:txXfrm>
        <a:off x="9022576" y="4002298"/>
        <a:ext cx="1904069" cy="11424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53117-2708-2A44-B9F2-29DC776ED663}">
      <dsp:nvSpPr>
        <dsp:cNvPr id="0" name=""/>
        <dsp:cNvSpPr/>
      </dsp:nvSpPr>
      <dsp:spPr>
        <a:xfrm>
          <a:off x="0" y="0"/>
          <a:ext cx="109250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8210E-9CBE-E945-95BA-453CA0675B23}">
      <dsp:nvSpPr>
        <dsp:cNvPr id="0" name=""/>
        <dsp:cNvSpPr/>
      </dsp:nvSpPr>
      <dsp:spPr>
        <a:xfrm>
          <a:off x="0" y="0"/>
          <a:ext cx="2739620" cy="4708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Health Equity via focusing on disparities rather than naming root of problem first</a:t>
          </a:r>
        </a:p>
      </dsp:txBody>
      <dsp:txXfrm>
        <a:off x="0" y="0"/>
        <a:ext cx="2739620" cy="4708525"/>
      </dsp:txXfrm>
    </dsp:sp>
    <dsp:sp modelId="{5C7FE751-CE12-6D4E-B6EF-73A9B3BD4196}">
      <dsp:nvSpPr>
        <dsp:cNvPr id="0" name=""/>
        <dsp:cNvSpPr/>
      </dsp:nvSpPr>
      <dsp:spPr>
        <a:xfrm>
          <a:off x="2892933" y="55350"/>
          <a:ext cx="8023377" cy="110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"How can we best support staff to meet the complex &amp; challenging needs of the patients we serve?"</a:t>
          </a:r>
        </a:p>
      </dsp:txBody>
      <dsp:txXfrm>
        <a:off x="2892933" y="55350"/>
        <a:ext cx="8023377" cy="1107009"/>
      </dsp:txXfrm>
    </dsp:sp>
    <dsp:sp modelId="{722A8171-4645-C948-932F-B684B44788DB}">
      <dsp:nvSpPr>
        <dsp:cNvPr id="0" name=""/>
        <dsp:cNvSpPr/>
      </dsp:nvSpPr>
      <dsp:spPr>
        <a:xfrm>
          <a:off x="2739620" y="1162359"/>
          <a:ext cx="81766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B8E2C4-1458-4043-BD03-72E17BA901E2}">
      <dsp:nvSpPr>
        <dsp:cNvPr id="0" name=""/>
        <dsp:cNvSpPr/>
      </dsp:nvSpPr>
      <dsp:spPr>
        <a:xfrm>
          <a:off x="2892933" y="1217710"/>
          <a:ext cx="8023377" cy="110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Focusing on the top clinical challenges of the clinic, show connection between the poor outcomes of these patients &amp; the intersectionality of the patient population. (ie BP/ DM/ Vaccinations/ Maternal Child</a:t>
          </a:r>
        </a:p>
      </dsp:txBody>
      <dsp:txXfrm>
        <a:off x="2892933" y="1217710"/>
        <a:ext cx="8023377" cy="1107009"/>
      </dsp:txXfrm>
    </dsp:sp>
    <dsp:sp modelId="{B7C10D6F-8DD2-ED46-A398-EF65E90468E3}">
      <dsp:nvSpPr>
        <dsp:cNvPr id="0" name=""/>
        <dsp:cNvSpPr/>
      </dsp:nvSpPr>
      <dsp:spPr>
        <a:xfrm>
          <a:off x="2739620" y="2324719"/>
          <a:ext cx="81766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772F2-E66E-6046-B2AC-5211F2D30DA3}">
      <dsp:nvSpPr>
        <dsp:cNvPr id="0" name=""/>
        <dsp:cNvSpPr/>
      </dsp:nvSpPr>
      <dsp:spPr>
        <a:xfrm>
          <a:off x="2892933" y="2380069"/>
          <a:ext cx="8023377" cy="110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Connect how things are compounded the more intersectionality is present. Including the influence of generational harms &amp; legacy of medical mistrust.</a:t>
          </a:r>
        </a:p>
      </dsp:txBody>
      <dsp:txXfrm>
        <a:off x="2892933" y="2380069"/>
        <a:ext cx="8023377" cy="1107009"/>
      </dsp:txXfrm>
    </dsp:sp>
    <dsp:sp modelId="{BE3416B1-D562-0540-AE3A-3FA1DC853E8A}">
      <dsp:nvSpPr>
        <dsp:cNvPr id="0" name=""/>
        <dsp:cNvSpPr/>
      </dsp:nvSpPr>
      <dsp:spPr>
        <a:xfrm>
          <a:off x="2739620" y="3487078"/>
          <a:ext cx="81766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6EDA92-467D-D54B-9FE9-0956D878C1F3}">
      <dsp:nvSpPr>
        <dsp:cNvPr id="0" name=""/>
        <dsp:cNvSpPr/>
      </dsp:nvSpPr>
      <dsp:spPr>
        <a:xfrm>
          <a:off x="2892933" y="3542429"/>
          <a:ext cx="8023377" cy="1107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Utilize narratives (ie patient personas) with the data, while demonstrating how political &amp; social drivers contribute to the data &amp; NOT solely personal choice (ie 20/80 ratio of health interventions). </a:t>
          </a:r>
        </a:p>
      </dsp:txBody>
      <dsp:txXfrm>
        <a:off x="2892933" y="3542429"/>
        <a:ext cx="8023377" cy="1107009"/>
      </dsp:txXfrm>
    </dsp:sp>
    <dsp:sp modelId="{62074CA7-3B64-AB40-AB1A-7E1FA54A90C7}">
      <dsp:nvSpPr>
        <dsp:cNvPr id="0" name=""/>
        <dsp:cNvSpPr/>
      </dsp:nvSpPr>
      <dsp:spPr>
        <a:xfrm>
          <a:off x="2739620" y="4649438"/>
          <a:ext cx="81766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D9A72-E997-4737-9BFA-BFF0BAEBA869}">
      <dsp:nvSpPr>
        <dsp:cNvPr id="0" name=""/>
        <dsp:cNvSpPr/>
      </dsp:nvSpPr>
      <dsp:spPr>
        <a:xfrm>
          <a:off x="1457300" y="1311"/>
          <a:ext cx="996999" cy="6480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solidFill>
                <a:schemeClr val="tx1"/>
              </a:solidFill>
              <a:latin typeface="Calibri Light" panose="020F0302020204030204"/>
              <a:ea typeface="+mn-ea"/>
              <a:cs typeface="+mn-cs"/>
            </a:rPr>
            <a:t>Recognizing </a:t>
          </a:r>
          <a:endParaRPr lang="en-US" sz="1200" kern="1200" dirty="0">
            <a:solidFill>
              <a:schemeClr val="tx1"/>
            </a:solidFill>
            <a:latin typeface="Calibri" panose="020F0502020204030204"/>
            <a:ea typeface="+mn-ea"/>
            <a:cs typeface="+mn-cs"/>
          </a:endParaRPr>
        </a:p>
      </dsp:txBody>
      <dsp:txXfrm>
        <a:off x="1488935" y="32946"/>
        <a:ext cx="933729" cy="584779"/>
      </dsp:txXfrm>
    </dsp:sp>
    <dsp:sp modelId="{E9DC4FD4-F554-45AB-8479-37554BADDA9E}">
      <dsp:nvSpPr>
        <dsp:cNvPr id="0" name=""/>
        <dsp:cNvSpPr/>
      </dsp:nvSpPr>
      <dsp:spPr>
        <a:xfrm>
          <a:off x="659900" y="325336"/>
          <a:ext cx="2591799" cy="2591799"/>
        </a:xfrm>
        <a:custGeom>
          <a:avLst/>
          <a:gdLst/>
          <a:ahLst/>
          <a:cxnLst/>
          <a:rect l="0" t="0" r="0" b="0"/>
          <a:pathLst>
            <a:path>
              <a:moveTo>
                <a:pt x="1883060" y="161056"/>
              </a:moveTo>
              <a:arcTo wR="1265298" hR="1265298" stAng="17953475" swAng="1211476"/>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2E87901-AEB0-4534-89A5-B361F6C4A1FC}">
      <dsp:nvSpPr>
        <dsp:cNvPr id="0" name=""/>
        <dsp:cNvSpPr/>
      </dsp:nvSpPr>
      <dsp:spPr>
        <a:xfrm>
          <a:off x="2689774" y="896756"/>
          <a:ext cx="996999" cy="64804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Calibri Light" panose="020F0302020204030204"/>
              <a:ea typeface="+mn-ea"/>
              <a:cs typeface="+mn-cs"/>
            </a:rPr>
            <a:t>Discover Strengths</a:t>
          </a:r>
        </a:p>
      </dsp:txBody>
      <dsp:txXfrm>
        <a:off x="2721409" y="928391"/>
        <a:ext cx="933729" cy="584779"/>
      </dsp:txXfrm>
    </dsp:sp>
    <dsp:sp modelId="{0103EC85-930B-43C0-BA42-BF7C882D76AB}">
      <dsp:nvSpPr>
        <dsp:cNvPr id="0" name=""/>
        <dsp:cNvSpPr/>
      </dsp:nvSpPr>
      <dsp:spPr>
        <a:xfrm>
          <a:off x="659900" y="325336"/>
          <a:ext cx="2591799" cy="2591799"/>
        </a:xfrm>
        <a:custGeom>
          <a:avLst/>
          <a:gdLst/>
          <a:ahLst/>
          <a:cxnLst/>
          <a:rect l="0" t="0" r="0" b="0"/>
          <a:pathLst>
            <a:path>
              <a:moveTo>
                <a:pt x="2527561" y="1352894"/>
              </a:moveTo>
              <a:arcTo wR="1265298" hR="1265298" stAng="21838183" swAng="1359677"/>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3DF92A7-3DF8-4350-A407-31100EB8BA6A}">
      <dsp:nvSpPr>
        <dsp:cNvPr id="0" name=""/>
        <dsp:cNvSpPr/>
      </dsp:nvSpPr>
      <dsp:spPr>
        <a:xfrm>
          <a:off x="2219011" y="2345616"/>
          <a:ext cx="996999" cy="64804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tx1"/>
              </a:solidFill>
              <a:latin typeface="Calibri Light" panose="020F0302020204030204"/>
              <a:ea typeface="+mn-ea"/>
              <a:cs typeface="+mn-cs"/>
            </a:rPr>
            <a:t>Repairing Relationships</a:t>
          </a:r>
          <a:endParaRPr lang="en-US" sz="1200" kern="1200" dirty="0">
            <a:solidFill>
              <a:schemeClr val="tx1"/>
            </a:solidFill>
            <a:latin typeface="Calibri" panose="020F0502020204030204"/>
            <a:ea typeface="+mn-ea"/>
            <a:cs typeface="+mn-cs"/>
          </a:endParaRPr>
        </a:p>
      </dsp:txBody>
      <dsp:txXfrm>
        <a:off x="2250646" y="2377251"/>
        <a:ext cx="933729" cy="584779"/>
      </dsp:txXfrm>
    </dsp:sp>
    <dsp:sp modelId="{17A3AFD8-CB7B-44F0-8512-B6CD4D19D19D}">
      <dsp:nvSpPr>
        <dsp:cNvPr id="0" name=""/>
        <dsp:cNvSpPr/>
      </dsp:nvSpPr>
      <dsp:spPr>
        <a:xfrm>
          <a:off x="659900" y="325336"/>
          <a:ext cx="2591799" cy="2591799"/>
        </a:xfrm>
        <a:custGeom>
          <a:avLst/>
          <a:gdLst/>
          <a:ahLst/>
          <a:cxnLst/>
          <a:rect l="0" t="0" r="0" b="0"/>
          <a:pathLst>
            <a:path>
              <a:moveTo>
                <a:pt x="1420565" y="2521034"/>
              </a:moveTo>
              <a:arcTo wR="1265298" hR="1265298" stAng="4977082" swAng="845836"/>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2ADAE0C-9914-4817-9D37-F23E9259AD23}">
      <dsp:nvSpPr>
        <dsp:cNvPr id="0" name=""/>
        <dsp:cNvSpPr/>
      </dsp:nvSpPr>
      <dsp:spPr>
        <a:xfrm>
          <a:off x="695589" y="2345616"/>
          <a:ext cx="996999" cy="64804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solidFill>
                <a:schemeClr val="tx1"/>
              </a:solidFill>
              <a:latin typeface="Calibri Light" panose="020F0302020204030204"/>
              <a:ea typeface="+mn-ea"/>
              <a:cs typeface="+mn-cs"/>
            </a:rPr>
            <a:t>Reflection</a:t>
          </a:r>
          <a:endParaRPr lang="en-US" sz="1200" kern="1200" dirty="0">
            <a:solidFill>
              <a:schemeClr val="tx1"/>
            </a:solidFill>
            <a:latin typeface="Calibri" panose="020F0502020204030204"/>
            <a:ea typeface="+mn-ea"/>
            <a:cs typeface="+mn-cs"/>
          </a:endParaRPr>
        </a:p>
      </dsp:txBody>
      <dsp:txXfrm>
        <a:off x="727224" y="2377251"/>
        <a:ext cx="933729" cy="584779"/>
      </dsp:txXfrm>
    </dsp:sp>
    <dsp:sp modelId="{AF126D09-A4D5-45B6-B0D4-7BB4E3C09E74}">
      <dsp:nvSpPr>
        <dsp:cNvPr id="0" name=""/>
        <dsp:cNvSpPr/>
      </dsp:nvSpPr>
      <dsp:spPr>
        <a:xfrm>
          <a:off x="659900" y="325336"/>
          <a:ext cx="2591799" cy="2591799"/>
        </a:xfrm>
        <a:custGeom>
          <a:avLst/>
          <a:gdLst/>
          <a:ahLst/>
          <a:cxnLst/>
          <a:rect l="0" t="0" r="0" b="0"/>
          <a:pathLst>
            <a:path>
              <a:moveTo>
                <a:pt x="134233" y="1832459"/>
              </a:moveTo>
              <a:arcTo wR="1265298" hR="1265298" stAng="9202139" swAng="1359677"/>
            </a:path>
          </a:pathLst>
        </a:custGeom>
        <a:noFill/>
        <a:ln w="6350" cap="flat" cmpd="sng" algn="ctr">
          <a:solidFill>
            <a:schemeClr val="accent5">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4116AE84-1537-468E-8BC5-CC9613FB6CF8}">
      <dsp:nvSpPr>
        <dsp:cNvPr id="0" name=""/>
        <dsp:cNvSpPr/>
      </dsp:nvSpPr>
      <dsp:spPr>
        <a:xfrm>
          <a:off x="224826" y="896756"/>
          <a:ext cx="996999" cy="64804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Calibri Light" panose="020F0302020204030204"/>
              <a:ea typeface="+mn-ea"/>
              <a:cs typeface="+mn-cs"/>
            </a:rPr>
            <a:t>Nurture &amp; Building</a:t>
          </a:r>
          <a:endParaRPr lang="en-US" sz="1200" kern="1200" dirty="0">
            <a:solidFill>
              <a:schemeClr val="tx1"/>
            </a:solidFill>
            <a:latin typeface="Calibri" panose="020F0502020204030204"/>
            <a:ea typeface="+mn-ea"/>
            <a:cs typeface="+mn-cs"/>
          </a:endParaRPr>
        </a:p>
      </dsp:txBody>
      <dsp:txXfrm>
        <a:off x="256461" y="928391"/>
        <a:ext cx="933729" cy="584779"/>
      </dsp:txXfrm>
    </dsp:sp>
    <dsp:sp modelId="{40B382C4-B681-4FE9-BEDC-C7557130ED63}">
      <dsp:nvSpPr>
        <dsp:cNvPr id="0" name=""/>
        <dsp:cNvSpPr/>
      </dsp:nvSpPr>
      <dsp:spPr>
        <a:xfrm>
          <a:off x="659900" y="325336"/>
          <a:ext cx="2591799" cy="2591799"/>
        </a:xfrm>
        <a:custGeom>
          <a:avLst/>
          <a:gdLst/>
          <a:ahLst/>
          <a:cxnLst/>
          <a:rect l="0" t="0" r="0" b="0"/>
          <a:pathLst>
            <a:path>
              <a:moveTo>
                <a:pt x="304366" y="442140"/>
              </a:moveTo>
              <a:arcTo wR="1265298" hR="1265298" stAng="13235049" swAng="1211476"/>
            </a:path>
          </a:pathLst>
        </a:custGeom>
        <a:noFill/>
        <a:ln w="6350" cap="flat" cmpd="sng" algn="ctr">
          <a:solidFill>
            <a:schemeClr val="accent6">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D2B52-6DE6-445D-BC67-831EC0C3FF6A}">
      <dsp:nvSpPr>
        <dsp:cNvPr id="0" name=""/>
        <dsp:cNvSpPr/>
      </dsp:nvSpPr>
      <dsp:spPr>
        <a:xfrm>
          <a:off x="767140" y="-12215"/>
          <a:ext cx="2582106" cy="2582106"/>
        </a:xfrm>
        <a:prstGeom prst="circularArrow">
          <a:avLst>
            <a:gd name="adj1" fmla="val 5544"/>
            <a:gd name="adj2" fmla="val 330680"/>
            <a:gd name="adj3" fmla="val 13904025"/>
            <a:gd name="adj4" fmla="val 17308487"/>
            <a:gd name="adj5" fmla="val 5757"/>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FDAB820-3C89-4E69-9AD8-C82034CD2810}">
      <dsp:nvSpPr>
        <dsp:cNvPr id="0" name=""/>
        <dsp:cNvSpPr/>
      </dsp:nvSpPr>
      <dsp:spPr>
        <a:xfrm>
          <a:off x="1487366" y="681"/>
          <a:ext cx="1141654" cy="57082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Inclusion</a:t>
          </a:r>
        </a:p>
      </dsp:txBody>
      <dsp:txXfrm>
        <a:off x="1515231" y="28546"/>
        <a:ext cx="1085924" cy="515097"/>
      </dsp:txXfrm>
    </dsp:sp>
    <dsp:sp modelId="{E277D023-4385-4A8C-987B-76E844A609B5}">
      <dsp:nvSpPr>
        <dsp:cNvPr id="0" name=""/>
        <dsp:cNvSpPr/>
      </dsp:nvSpPr>
      <dsp:spPr>
        <a:xfrm>
          <a:off x="2534585" y="761531"/>
          <a:ext cx="1141654" cy="570827"/>
        </a:xfrm>
        <a:prstGeom prst="round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Empowerment</a:t>
          </a:r>
        </a:p>
      </dsp:txBody>
      <dsp:txXfrm>
        <a:off x="2562450" y="789396"/>
        <a:ext cx="1085924" cy="515097"/>
      </dsp:txXfrm>
    </dsp:sp>
    <dsp:sp modelId="{39249531-CCE2-4A5B-8431-1CE14BD91B5C}">
      <dsp:nvSpPr>
        <dsp:cNvPr id="0" name=""/>
        <dsp:cNvSpPr/>
      </dsp:nvSpPr>
      <dsp:spPr>
        <a:xfrm>
          <a:off x="2134583" y="1992611"/>
          <a:ext cx="1141654" cy="570827"/>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Purposefulness</a:t>
          </a:r>
        </a:p>
      </dsp:txBody>
      <dsp:txXfrm>
        <a:off x="2162448" y="2020476"/>
        <a:ext cx="1085924" cy="515097"/>
      </dsp:txXfrm>
    </dsp:sp>
    <dsp:sp modelId="{47DE86B6-3404-446D-8264-096B1C89B167}">
      <dsp:nvSpPr>
        <dsp:cNvPr id="0" name=""/>
        <dsp:cNvSpPr/>
      </dsp:nvSpPr>
      <dsp:spPr>
        <a:xfrm>
          <a:off x="840149" y="1992611"/>
          <a:ext cx="1141654" cy="570827"/>
        </a:xfrm>
        <a:prstGeom prst="round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Ethical Behaviors</a:t>
          </a:r>
        </a:p>
      </dsp:txBody>
      <dsp:txXfrm>
        <a:off x="868014" y="2020476"/>
        <a:ext cx="1085924" cy="515097"/>
      </dsp:txXfrm>
    </dsp:sp>
    <dsp:sp modelId="{941FC535-3F60-47A7-9FA3-DA2BF71A198F}">
      <dsp:nvSpPr>
        <dsp:cNvPr id="0" name=""/>
        <dsp:cNvSpPr/>
      </dsp:nvSpPr>
      <dsp:spPr>
        <a:xfrm>
          <a:off x="440146" y="761531"/>
          <a:ext cx="1141654" cy="570827"/>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Process Orientation</a:t>
          </a:r>
        </a:p>
      </dsp:txBody>
      <dsp:txXfrm>
        <a:off x="468011" y="789396"/>
        <a:ext cx="1085924" cy="51509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1441E-194E-B14F-97FF-B56A382360BF}" type="datetimeFigureOut">
              <a:rPr lang="en-US" smtClean="0"/>
              <a:t>5/18/23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42132-C4C7-F444-969B-A86FD3CE3D5B}" type="slidenum">
              <a:rPr lang="en-US" smtClean="0"/>
              <a:t>‹#›</a:t>
            </a:fld>
            <a:endParaRPr lang="en-US"/>
          </a:p>
        </p:txBody>
      </p:sp>
    </p:spTree>
    <p:extLst>
      <p:ext uri="{BB962C8B-B14F-4D97-AF65-F5344CB8AC3E}">
        <p14:creationId xmlns:p14="http://schemas.microsoft.com/office/powerpoint/2010/main" val="3338141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1" u="none" strike="noStrike" dirty="0">
                <a:solidFill>
                  <a:srgbClr val="212121"/>
                </a:solidFill>
                <a:effectLst/>
                <a:latin typeface="Calibri" panose="020F0502020204030204" pitchFamily="34" charset="0"/>
              </a:rPr>
              <a:t>“I honor &amp; acknowledge the original stewards of this occupied land. We stand on the unceded ancestral lands of the __________________ (name of tribe), people past and present and honor with gratitude the land itself and ______________(name of tribe).”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1" u="none" strike="noStrike" dirty="0">
                <a:solidFill>
                  <a:srgbClr val="212121"/>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1" u="none" strike="noStrike" dirty="0">
                <a:solidFill>
                  <a:srgbClr val="212121"/>
                </a:solidFill>
                <a:effectLst/>
                <a:latin typeface="Calibri" panose="020F0502020204030204" pitchFamily="34" charset="0"/>
              </a:rPr>
              <a:t>We acknowledge the labor of Black &amp; African-American people—ancestors and descendants. We recognize that the United States’ and global economies historically and currently rest on the ingenuity, cultural treasures and stolen labor of African-Americans and Black people throughout the diaspora.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1" u="none" strike="noStrike" dirty="0">
                <a:solidFill>
                  <a:srgbClr val="212121"/>
                </a:solidFill>
                <a:effectLst/>
                <a:latin typeface="Calibri" panose="020F0502020204030204" pitchFamily="34" charset="0"/>
              </a:rPr>
              <a:t>We honor the brilliance and humanity of all immigrant labor, including voluntary, involuntary, trafficked, forced, and undocumented peoples who contributed to the building of the country and continue to serve within our labor force. And express our heartfelt gratitude for their infinite contributions. By recognizing the land that was taken from First Americans and the forced labor that was provided by enslaved Africans and black &amp; brown people, we strive to take steps towards create a more equitable and just world for all of us.*</a:t>
            </a:r>
            <a:endParaRPr lang="en-US" sz="1800" b="0" i="0" u="none" strike="noStrike" dirty="0">
              <a:solidFill>
                <a:srgbClr val="212121"/>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2</a:t>
            </a:fld>
            <a:endParaRPr lang="en-US"/>
          </a:p>
        </p:txBody>
      </p:sp>
    </p:spTree>
    <p:extLst>
      <p:ext uri="{BB962C8B-B14F-4D97-AF65-F5344CB8AC3E}">
        <p14:creationId xmlns:p14="http://schemas.microsoft.com/office/powerpoint/2010/main" val="77804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+ 14 for activity</a:t>
            </a:r>
          </a:p>
          <a:p>
            <a:r>
              <a:rPr lang="en-US" dirty="0"/>
              <a:t>=90 minutes mark</a:t>
            </a:r>
          </a:p>
        </p:txBody>
      </p:sp>
      <p:sp>
        <p:nvSpPr>
          <p:cNvPr id="4" name="Slide Number Placeholder 3"/>
          <p:cNvSpPr>
            <a:spLocks noGrp="1"/>
          </p:cNvSpPr>
          <p:nvPr>
            <p:ph type="sldNum" sz="quarter" idx="5"/>
          </p:nvPr>
        </p:nvSpPr>
        <p:spPr/>
        <p:txBody>
          <a:bodyPr/>
          <a:lstStyle/>
          <a:p>
            <a:fld id="{12AD8FC2-BB79-E14E-BD1A-9486B0528916}" type="slidenum">
              <a:rPr lang="en-US" smtClean="0"/>
              <a:t>11</a:t>
            </a:fld>
            <a:endParaRPr lang="en-US"/>
          </a:p>
        </p:txBody>
      </p:sp>
    </p:spTree>
    <p:extLst>
      <p:ext uri="{BB962C8B-B14F-4D97-AF65-F5344CB8AC3E}">
        <p14:creationId xmlns:p14="http://schemas.microsoft.com/office/powerpoint/2010/main" val="165333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2286000" y="514350"/>
            <a:ext cx="4572000" cy="257175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defRPr sz="1400"/>
            </a:pPr>
            <a:r>
              <a:rPr lang="en-US" dirty="0"/>
              <a:t>Break</a:t>
            </a:r>
            <a:endParaRPr dirty="0"/>
          </a:p>
        </p:txBody>
      </p:sp>
    </p:spTree>
    <p:extLst>
      <p:ext uri="{BB962C8B-B14F-4D97-AF65-F5344CB8AC3E}">
        <p14:creationId xmlns:p14="http://schemas.microsoft.com/office/powerpoint/2010/main" val="102752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Handouts:</a:t>
            </a:r>
          </a:p>
          <a:p>
            <a:r>
              <a:rPr lang="en-US" dirty="0"/>
              <a:t>Continuum of Becoming an Anti-Racist Multicultural Organization</a:t>
            </a:r>
          </a:p>
          <a:p>
            <a:r>
              <a:rPr lang="en-US" dirty="0"/>
              <a:t>IHI good resource to start with for ROI evidence</a:t>
            </a:r>
          </a:p>
          <a:p>
            <a:endParaRPr lang="en-US" dirty="0"/>
          </a:p>
          <a:p>
            <a:pPr marL="228600" indent="-228600">
              <a:buFont typeface="+mj-lt"/>
              <a:buAutoNum type="arabicPeriod"/>
            </a:pPr>
            <a:r>
              <a:rPr lang="en-US" dirty="0"/>
              <a:t>Where are you on the continuum </a:t>
            </a:r>
          </a:p>
          <a:p>
            <a:pPr marL="685800" lvl="1" indent="-228600">
              <a:buFont typeface="+mj-lt"/>
              <a:buAutoNum type="arabicPeriod"/>
            </a:pPr>
            <a:r>
              <a:rPr lang="en-US" dirty="0"/>
              <a:t>When we authentically reflect what do we know about ourselves &amp; the waters we swim in both internally &amp; the greater system of medicine?</a:t>
            </a:r>
          </a:p>
          <a:p>
            <a:pPr marL="228600" indent="-228600">
              <a:buFont typeface="+mj-lt"/>
              <a:buAutoNum type="arabicPeriod"/>
            </a:pPr>
            <a:r>
              <a:rPr lang="en-US" dirty="0"/>
              <a:t>It depends on the depth and scope of work your trying to achieve. Because this is a journey &amp; we are coming off of a hellish 3 years it’s ok to start with small meaningful steps. </a:t>
            </a:r>
          </a:p>
          <a:p>
            <a:pPr marL="685800" lvl="1" indent="-228600">
              <a:buFont typeface="+mj-lt"/>
              <a:buAutoNum type="arabicPeriod"/>
            </a:pPr>
            <a:r>
              <a:rPr lang="en-US" dirty="0"/>
              <a:t>Its important that you not get discouraged if you are unable to get some or all of C-suite buy-in</a:t>
            </a:r>
          </a:p>
          <a:p>
            <a:pPr marL="1143000" lvl="2" indent="-228600">
              <a:buFont typeface="+mj-lt"/>
              <a:buAutoNum type="arabicPeriod"/>
            </a:pPr>
            <a:r>
              <a:rPr lang="en-US" dirty="0"/>
              <a:t>Without C-suite buy-in it does but some limitations on this but DOES NOT stop the work from being started</a:t>
            </a:r>
          </a:p>
          <a:p>
            <a:pPr marL="1143000" lvl="2" indent="-228600">
              <a:buFont typeface="+mj-lt"/>
              <a:buAutoNum type="arabicPeriod"/>
            </a:pPr>
            <a:r>
              <a:rPr lang="en-US" dirty="0"/>
              <a:t>Sometimes not having them aware at the beginning allows you to get some work done providing you with direct example of ROI for the org, which might secure you the buy-in that you need to upscale your actions</a:t>
            </a:r>
          </a:p>
          <a:p>
            <a:pPr marL="1143000" lvl="2" indent="-228600">
              <a:buFont typeface="+mj-lt"/>
              <a:buAutoNum type="arabicPeriod"/>
            </a:pPr>
            <a:r>
              <a:rPr lang="en-US" dirty="0"/>
              <a:t>Addressing health equity is a basic standard of practice now, endorsed by several health-related governing bodies, leverage this practice &amp; expectation. {IHI, HRSA, AAMC, CDC, </a:t>
            </a:r>
            <a:r>
              <a:rPr lang="en-US" dirty="0" err="1"/>
              <a:t>etc</a:t>
            </a:r>
            <a:r>
              <a:rPr lang="en-US" dirty="0"/>
              <a:t>}</a:t>
            </a:r>
          </a:p>
          <a:p>
            <a:pPr marL="1143000" lvl="2" indent="-228600">
              <a:spcBef>
                <a:spcPts val="0"/>
              </a:spcBef>
              <a:spcAft>
                <a:spcPts val="0"/>
              </a:spcAft>
              <a:buFont typeface="+mj-lt"/>
              <a:buAutoNum type="arabicPeriod"/>
            </a:pPr>
            <a:r>
              <a:rPr lang="en-US" dirty="0"/>
              <a:t>When I started this at my prior org, my C-suite leadership didn’t know what we were doing on our team/department to advance equity. </a:t>
            </a:r>
            <a:r>
              <a:rPr lang="en-US" sz="1200" dirty="0">
                <a:effectLst/>
                <a:latin typeface="Calibri" panose="020F0502020204030204" pitchFamily="34" charset="0"/>
                <a:cs typeface="Calibri" panose="020F0502020204030204" pitchFamily="34" charset="0"/>
              </a:rPr>
              <a:t>W</a:t>
            </a:r>
            <a:r>
              <a:rPr lang="en-US" sz="1200" dirty="0">
                <a:effectLst/>
                <a:latin typeface="Calibri" panose="020F0502020204030204" pitchFamily="34" charset="0"/>
                <a:ea typeface="Times New Roman" panose="02020603050405020304" pitchFamily="18" charset="0"/>
                <a:cs typeface="Calibri" panose="020F0502020204030204" pitchFamily="34" charset="0"/>
              </a:rPr>
              <a:t>hile C-suite was slow to move on this work our outreach &amp; school-based team took it upon themselves to integrate this work into their teams daily work flow. As time progressed more teams expressed interest &amp; we got C-suite buy-in </a:t>
            </a:r>
          </a:p>
          <a:p>
            <a:pPr marL="1143000" lvl="2"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I’m providing you with a list of articles that can help to advance your case for ROI when it comes to health equity &amp; diversity. It includes articles that have a business focus was well as a medical focus. The IHI toolkit is also a valuable resource in my experience.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buFont typeface="+mj-lt"/>
              <a:buAutoNum type="arabicPeriod"/>
            </a:pPr>
            <a:endParaRPr lang="en-US" dirty="0"/>
          </a:p>
          <a:p>
            <a:pPr marL="228600" lvl="0" indent="-228600">
              <a:buFont typeface="+mj-lt"/>
              <a:buAutoNum type="arabicPeriod"/>
            </a:pPr>
            <a:r>
              <a:rPr lang="en-US" dirty="0"/>
              <a:t>No one who has an authentic interest in this work has not been thinking about it especially over the last 3 years. This is to say the advocated &amp; allies you need are already present &amp; this is on their radar even if it’s not being discussed in the open at staff meetings. </a:t>
            </a:r>
          </a:p>
          <a:p>
            <a:pPr marL="685800" lvl="1" indent="-228600">
              <a:buFont typeface="+mj-lt"/>
              <a:buAutoNum type="arabicPeriod"/>
            </a:pPr>
            <a:r>
              <a:rPr lang="en-US" dirty="0"/>
              <a:t>There are a couple of ways you can identify your allies:</a:t>
            </a:r>
          </a:p>
          <a:p>
            <a:pPr marL="1143000" lvl="2" indent="-228600">
              <a:buFont typeface="+mj-lt"/>
              <a:buAutoNum type="arabicPeriod"/>
            </a:pPr>
            <a:r>
              <a:rPr lang="en-US" dirty="0"/>
              <a:t>Look at those who’s passion is centered around increasing access. This can look like gender affirming care advocates, harm reduction advocates, food or housing access advocates, community health workers advocates, language services advocates, etc.</a:t>
            </a:r>
          </a:p>
          <a:p>
            <a:pPr marL="1143000" lvl="2" indent="-228600">
              <a:buFont typeface="+mj-lt"/>
              <a:buAutoNum type="arabicPeriod"/>
            </a:pPr>
            <a:r>
              <a:rPr lang="en-US" dirty="0"/>
              <a:t>Do a general ask during a staff meeting for people interested in being “health equity” champions</a:t>
            </a:r>
          </a:p>
          <a:p>
            <a:pPr marL="1143000" lvl="2" indent="-228600">
              <a:buFont typeface="+mj-lt"/>
              <a:buAutoNum type="arabicPeriod"/>
            </a:pPr>
            <a:r>
              <a:rPr lang="en-US" dirty="0"/>
              <a:t>Present the case: using the IHI toolkit which is one of the resources provided, covid data, { impact on the poor, impact on the BIPOC community, impact on Ag workers, impact on the elderly, impact on the unhoused, impact on the substance use community} regardless of the community you serve there is covid data out there for you.</a:t>
            </a:r>
          </a:p>
          <a:p>
            <a:pPr marL="685800" lvl="1" indent="-228600">
              <a:buFont typeface="+mj-lt"/>
              <a:buAutoNum type="arabicPeriod"/>
            </a:pPr>
            <a:r>
              <a:rPr lang="en-US" dirty="0"/>
              <a:t>When I started this work in my prior org it was Summer 2020, and my teammates were disappointment that our org had not acknowledged the public lynching of George Floyd. One white ally was like even my mounting climbing group is talking about this how are we not! Covid was continuing to surge especially in communities of color &amp; other marginalized groups. So we decided to focus on our team &amp; not wait for our executive leadership to catch up. Our buy-in started with our director supervisors &amp; 2 Directors in the org.</a:t>
            </a:r>
          </a:p>
          <a:p>
            <a:pPr marL="228600" lvl="0" indent="-228600">
              <a:buFont typeface="+mj-lt"/>
              <a:buAutoNum type="arabicPeriod"/>
            </a:pPr>
            <a:r>
              <a:rPr lang="en-US" dirty="0"/>
              <a:t>Knowing who your in-house experts are will help when it comes to making sure the work doesn’t fade into distant memory once you get started. They are also a wealth of information when comes to tools &amp; resources for incorporating this into your daily work. And when you get the “we don’t have money for an external training spiel, you can come back with “well Stacie has agreed to lead this training for our team since she has experience in this area.”  In the event financial compensation is not obtained for Stacie, they will need to be given time to work on this staff training and this should be apart of Stacie’s year eval showing how they are contributing to the professional development of staff.</a:t>
            </a:r>
          </a:p>
          <a:p>
            <a:pPr marL="685800" lvl="1" indent="-228600">
              <a:buFont typeface="+mj-lt"/>
              <a:buAutoNum type="arabicPeriod"/>
            </a:pPr>
            <a:r>
              <a:rPr lang="en-US" dirty="0"/>
              <a:t>Another resource can be local community health boards, here in Seattle we are very privileged we have a Somali, Latinx, </a:t>
            </a:r>
            <a:r>
              <a:rPr lang="en-US" dirty="0" err="1"/>
              <a:t>Af</a:t>
            </a:r>
            <a:r>
              <a:rPr lang="en-US" dirty="0"/>
              <a:t> Am,  Afghan, Khmer, Filipino, Congolese, Pacific Islander just to name half of them. They can also be a great source for providing context, need &amp; ROI for this work as well as training for providing culturally responsive care to these communities. Because despite the assumption healthcare is not a one size fits all or even most in some cases.</a:t>
            </a:r>
          </a:p>
          <a:p>
            <a:pPr marL="228600" lvl="0" indent="-228600">
              <a:buFont typeface="+mj-lt"/>
              <a:buAutoNum type="arabicPeriod"/>
            </a:pPr>
            <a:r>
              <a:rPr lang="en-US" dirty="0"/>
              <a:t>Normalize the convo: Make JEDI or Health Equity a standing topic on ALL meeting agendas, This is not an additional items to be add but the very lens with which we approach all aspects of the work we do. Utilize community programs as guest speakers for top topics patients express as challenges to their health</a:t>
            </a:r>
          </a:p>
        </p:txBody>
      </p:sp>
      <p:sp>
        <p:nvSpPr>
          <p:cNvPr id="4" name="Slide Number Placeholder 3"/>
          <p:cNvSpPr>
            <a:spLocks noGrp="1"/>
          </p:cNvSpPr>
          <p:nvPr>
            <p:ph type="sldNum" sz="quarter" idx="5"/>
          </p:nvPr>
        </p:nvSpPr>
        <p:spPr/>
        <p:txBody>
          <a:bodyPr/>
          <a:lstStyle/>
          <a:p>
            <a:fld id="{E6042132-C4C7-F444-969B-A86FD3CE3D5B}" type="slidenum">
              <a:rPr lang="en-US" smtClean="0"/>
              <a:t>13</a:t>
            </a:fld>
            <a:endParaRPr lang="en-US"/>
          </a:p>
        </p:txBody>
      </p:sp>
    </p:spTree>
    <p:extLst>
      <p:ext uri="{BB962C8B-B14F-4D97-AF65-F5344CB8AC3E}">
        <p14:creationId xmlns:p14="http://schemas.microsoft.com/office/powerpoint/2010/main" val="155083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doing this work I think one of the important things is making it clear from the beginning this is not something we are adding as a side task, it is the lens, mindset &amp; framework we are engaging in our daily work! </a:t>
            </a:r>
          </a:p>
          <a:p>
            <a:endParaRPr lang="en-US" dirty="0"/>
          </a:p>
          <a:p>
            <a:r>
              <a:rPr lang="en-US" dirty="0"/>
              <a:t>Depending on how far up the leadership ladder you get buy in will determine the scope for incorporating this into your daily work </a:t>
            </a:r>
          </a:p>
          <a:p>
            <a:endParaRPr lang="en-US" dirty="0"/>
          </a:p>
          <a:p>
            <a:r>
              <a:rPr lang="en-US" dirty="0"/>
              <a:t>If you only have leadership buy-in from team/department leads fine start there.</a:t>
            </a:r>
          </a:p>
          <a:p>
            <a:r>
              <a:rPr lang="en-US" dirty="0"/>
              <a:t>	</a:t>
            </a:r>
          </a:p>
          <a:p>
            <a:r>
              <a:rPr lang="en-US" dirty="0"/>
              <a:t>When you are drafting definitions, north star, &amp; equity lens this should be done with a diverse group your equity champions would be a great place to start.</a:t>
            </a:r>
          </a:p>
          <a:p>
            <a:endParaRPr lang="en-US" dirty="0"/>
          </a:p>
          <a:p>
            <a:r>
              <a:rPr lang="en-US" dirty="0"/>
              <a:t>Once you are able to get C-suite buy-in:</a:t>
            </a:r>
          </a:p>
          <a:p>
            <a:pPr marL="228600" indent="-228600">
              <a:buFont typeface="+mj-lt"/>
              <a:buAutoNum type="arabicPeriod"/>
            </a:pPr>
            <a:r>
              <a:rPr lang="en-US" dirty="0"/>
              <a:t>Put together an advisory committee that meets at least month to help guide the JEDI work going forward.</a:t>
            </a:r>
          </a:p>
          <a:p>
            <a:pPr marL="685800" lvl="1" indent="-228600">
              <a:buFont typeface="+mj-lt"/>
              <a:buAutoNum type="arabicPeriod"/>
            </a:pPr>
            <a:r>
              <a:rPr lang="en-US" dirty="0"/>
              <a:t>This committee should be comprised of people that hold various roles at all levels of the organization. It should also be as diverse as possible in terms of race, gender, SOGI, age, ability, cultures, &amp; language.</a:t>
            </a:r>
          </a:p>
          <a:p>
            <a:pPr marL="685800" lvl="1" indent="-228600">
              <a:buFont typeface="+mj-lt"/>
              <a:buAutoNum type="arabicPeriod"/>
            </a:pPr>
            <a:r>
              <a:rPr lang="en-US" dirty="0"/>
              <a:t>This committee should be utilized as a vetting group for all health equity, EDI related content </a:t>
            </a:r>
          </a:p>
          <a:p>
            <a:pPr marL="685800" lvl="1" indent="-228600">
              <a:buFont typeface="+mj-lt"/>
              <a:buAutoNum type="arabicPeriod"/>
            </a:pPr>
            <a:r>
              <a:rPr lang="en-US" dirty="0"/>
              <a:t>Because we all swim in the waters of whiteness and have assimilated to it expectations its important that this group also engages in internal work to advance their knowledge &amp; understanding. I achieved this by having the second meeting of every other month devoted to training.</a:t>
            </a:r>
          </a:p>
          <a:p>
            <a:pPr marL="228600" lvl="0" indent="-228600">
              <a:buFont typeface="+mj-lt"/>
              <a:buAutoNum type="arabicPeriod"/>
            </a:pPr>
            <a:r>
              <a:rPr lang="en-US" dirty="0"/>
              <a:t>With the support of this advisory group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 facilitated this group &amp; my prior c-suite team in drafting out EDI commitment statement as well as defining what Equity, Diversity, Inclusion meant for us as an organization. This was our north star that we referred back to when it came to implementing EDI projects – the question that we asked ourselves was does what is being proposed help use to honor/embody/ achieve this commitment?</a:t>
            </a:r>
          </a:p>
          <a:p>
            <a:pPr marL="685800" lvl="1" indent="-228600">
              <a:buFont typeface="+mj-lt"/>
              <a:buAutoNum type="arabicPeriod"/>
            </a:pPr>
            <a:r>
              <a:rPr lang="en-US" dirty="0"/>
              <a:t>Draft an EDI or Equity assessment to assess your org internal equity issues that need to be address. It’s important to do the needed internal work first before focusing on external equity needs otherwise you may inadvertently cause harm to patients.</a:t>
            </a:r>
          </a:p>
          <a:p>
            <a:pPr marL="1143000" lvl="2" indent="-228600">
              <a:buFont typeface="+mj-lt"/>
              <a:buAutoNum type="arabicPeriod"/>
            </a:pPr>
            <a:r>
              <a:rPr lang="en-US" dirty="0"/>
              <a:t>The assessment shouldn’t take longer than 10 minutes to complete/ easily accessible {try using a QR code to access &amp; post in staff only common areas / be anonymous – absolutely a must – cause you don’t have your staff’s trust yet and regardless of what is said retaliation is a reality!!!/  ask for time in staff meeting to have people complete survey</a:t>
            </a:r>
          </a:p>
          <a:p>
            <a:pPr marL="1143000" lvl="2" indent="-228600">
              <a:buFont typeface="+mj-lt"/>
              <a:buAutoNum type="arabicPeriod"/>
            </a:pPr>
            <a:r>
              <a:rPr lang="en-US" dirty="0"/>
              <a:t>Another method is to given prompts allowing staff to share their lived experience at the org  (explain why I liked this process)</a:t>
            </a:r>
          </a:p>
          <a:p>
            <a:pPr marL="1600200" lvl="3" indent="-228600">
              <a:buFont typeface="+mj-lt"/>
              <a:buAutoNum type="arabicPeriod"/>
            </a:pPr>
            <a:r>
              <a:rPr lang="en-US" dirty="0"/>
              <a:t>In my prior org Based on our EDI commitment statement I asked the staff via a racial caucus process the following questions:</a:t>
            </a:r>
          </a:p>
          <a:p>
            <a:pPr marL="2057400" lvl="4" indent="-228600">
              <a:buFont typeface="+mj-lt"/>
              <a:buAutoNum type="arabicPeriod"/>
            </a:pPr>
            <a:r>
              <a:rPr lang="en-US" dirty="0"/>
              <a:t>When it comes to use embodying the EDI commitment statement </a:t>
            </a:r>
          </a:p>
          <a:p>
            <a:pPr marL="2514600" lvl="5" indent="-228600">
              <a:buFont typeface="+mj-lt"/>
              <a:buAutoNum type="arabicPeriod"/>
            </a:pPr>
            <a:r>
              <a:rPr lang="en-US" dirty="0"/>
              <a:t>“what do you see our our strengths – ie what are we already doing well”</a:t>
            </a:r>
          </a:p>
          <a:p>
            <a:pPr marL="2514600" lvl="5" indent="-228600">
              <a:buFont typeface="+mj-lt"/>
              <a:buAutoNum type="arabicPeriod"/>
            </a:pPr>
            <a:r>
              <a:rPr lang="en-US" dirty="0"/>
              <a:t>What do you see as our weakness – ie what could we be doing better”</a:t>
            </a:r>
          </a:p>
          <a:p>
            <a:pPr marL="2514600" lvl="5" indent="-228600">
              <a:buFont typeface="+mj-lt"/>
              <a:buAutoNum type="arabicPeriod"/>
            </a:pPr>
            <a:r>
              <a:rPr lang="en-US" dirty="0"/>
              <a:t>What do you see as our opportunities or areas of growth</a:t>
            </a:r>
          </a:p>
          <a:p>
            <a:pPr marL="2514600" lvl="5" indent="-228600">
              <a:buFont typeface="+mj-lt"/>
              <a:buAutoNum type="arabicPeriod"/>
            </a:pPr>
            <a:r>
              <a:rPr lang="en-US" dirty="0"/>
              <a:t>What do you see as threats/roadblocks ie what limits or inhibits us from embodying our EDI commitment</a:t>
            </a:r>
          </a:p>
          <a:p>
            <a:pPr marL="2057400" lvl="4"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16</a:t>
            </a:fld>
            <a:endParaRPr lang="en-US"/>
          </a:p>
        </p:txBody>
      </p:sp>
    </p:spTree>
    <p:extLst>
      <p:ext uri="{BB962C8B-B14F-4D97-AF65-F5344CB8AC3E}">
        <p14:creationId xmlns:p14="http://schemas.microsoft.com/office/powerpoint/2010/main" val="1361848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EDI Committee - </a:t>
            </a:r>
            <a:r>
              <a:rPr lang="en-US" sz="1200" dirty="0">
                <a:effectLst/>
                <a:latin typeface="HelveticaNeue" panose="02000503000000020004" pitchFamily="2" charset="0"/>
              </a:rPr>
              <a:t>work in collaboration to identify &amp; address equity, diversity, &amp; inclusions issues within NCH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EDI - Steering Members - </a:t>
            </a:r>
            <a:r>
              <a:rPr lang="en-US" sz="1200" dirty="0">
                <a:effectLst/>
                <a:latin typeface="HelveticaNeue" panose="02000503000000020004" pitchFamily="2" charset="0"/>
              </a:rPr>
              <a:t>{Got Rid of this after the first 2 months found it to be an unnecessary layer}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EDI - Staff Members - </a:t>
            </a:r>
            <a:r>
              <a:rPr lang="en-US" sz="1200" dirty="0">
                <a:effectLst/>
                <a:latin typeface="HelveticaNeue" panose="02000503000000020004" pitchFamily="2" charset="0"/>
              </a:rPr>
              <a:t>provide perspective/insight to needs, thoughts, lived experiences of staff &amp; patients; provide perspective/insight to the receptibility (intent vs impact) of goals/action steps jointly collaborated/generated via EDI committee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Facilitator - </a:t>
            </a:r>
            <a:r>
              <a:rPr lang="en-US" sz="1200" dirty="0">
                <a:effectLst/>
                <a:latin typeface="HelveticaNeue" panose="02000503000000020004" pitchFamily="2" charset="0"/>
              </a:rPr>
              <a:t>navigate gray areas, stalemates, tension, stagnation, guidepost adherence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Local Champions (</a:t>
            </a:r>
            <a:r>
              <a:rPr lang="en-US" sz="1800" dirty="0" err="1">
                <a:effectLst/>
                <a:latin typeface="HelveticaNeue" panose="02000503000000020004" pitchFamily="2" charset="0"/>
              </a:rPr>
              <a:t>ea</a:t>
            </a:r>
            <a:r>
              <a:rPr lang="en-US" sz="1800" dirty="0">
                <a:effectLst/>
                <a:latin typeface="HelveticaNeue" panose="02000503000000020004" pitchFamily="2" charset="0"/>
              </a:rPr>
              <a:t> dept/clinic) - </a:t>
            </a:r>
            <a:r>
              <a:rPr lang="en-US" sz="1200" dirty="0">
                <a:effectLst/>
                <a:latin typeface="HelveticaNeue" panose="02000503000000020004" pitchFamily="2" charset="0"/>
              </a:rPr>
              <a:t>provide perspective on intent vs impact in patient care areas and departments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Sponsor - </a:t>
            </a:r>
            <a:r>
              <a:rPr lang="en-US" sz="1200" dirty="0">
                <a:effectLst/>
                <a:latin typeface="HelveticaNeue" panose="02000503000000020004" pitchFamily="2" charset="0"/>
              </a:rPr>
              <a:t>facilitate buy-in from management and commit organizational resources { this was usually an ally on SLT}</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SLT - </a:t>
            </a:r>
            <a:r>
              <a:rPr lang="en-US" sz="1200" dirty="0">
                <a:effectLst/>
                <a:latin typeface="HelveticaNeue" panose="02000503000000020004" pitchFamily="2" charset="0"/>
              </a:rPr>
              <a:t>provide managerial support for EDI initiatives &amp; provide perspective/insight to applicability &amp; barriers of goals/actions steps jointly collaborated/generated via the EDI committee &amp; provide recommendations to dismantle barriers &amp; improve application to actions organization wide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Board Members - </a:t>
            </a:r>
            <a:r>
              <a:rPr lang="en-US" sz="1200" dirty="0">
                <a:effectLst/>
                <a:latin typeface="HelveticaNeue" panose="02000503000000020004" pitchFamily="2" charset="0"/>
              </a:rPr>
              <a:t>representative of the community we serve, provide organizational/community support &amp; accountability for EDI initiatives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JLMC - </a:t>
            </a:r>
            <a:r>
              <a:rPr lang="en-US" sz="1200" dirty="0">
                <a:effectLst/>
                <a:latin typeface="HelveticaNeue" panose="02000503000000020004" pitchFamily="2" charset="0"/>
              </a:rPr>
              <a:t>facilitate collaboration between union’s EDI objectives and EDI committee goals/action steps </a:t>
            </a:r>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elveticaNeue" panose="02000503000000020004" pitchFamily="2" charset="0"/>
              </a:rPr>
              <a:t>Staff - </a:t>
            </a:r>
            <a:r>
              <a:rPr lang="en-US" sz="1200" dirty="0">
                <a:effectLst/>
                <a:latin typeface="HelveticaNeue" panose="02000503000000020004" pitchFamily="2" charset="0"/>
              </a:rPr>
              <a:t>inform local champion of the lived experience &amp; needs within the clinic/dept, provide insight to the (intent vs impact) of action steps </a:t>
            </a:r>
            <a:endParaRPr lang="en-US" dirty="0">
              <a:effectLst/>
            </a:endParaRPr>
          </a:p>
          <a:p>
            <a:endParaRPr lang="en-US" dirty="0">
              <a:effectLst/>
            </a:endParaRPr>
          </a:p>
          <a:p>
            <a:r>
              <a:rPr lang="en-US" sz="1800" dirty="0">
                <a:effectLst/>
                <a:latin typeface="HelveticaNeue" panose="02000503000000020004" pitchFamily="2" charset="0"/>
              </a:rPr>
              <a:t>Patients - inform staff of the lived experience &amp; needs within the clinic &amp; greater community, provide insight to the (intent vs impact) of action steps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17</a:t>
            </a:fld>
            <a:endParaRPr lang="en-US"/>
          </a:p>
        </p:txBody>
      </p:sp>
    </p:spTree>
    <p:extLst>
      <p:ext uri="{BB962C8B-B14F-4D97-AF65-F5344CB8AC3E}">
        <p14:creationId xmlns:p14="http://schemas.microsoft.com/office/powerpoint/2010/main" val="3725405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 mark after break</a:t>
            </a:r>
          </a:p>
        </p:txBody>
      </p:sp>
      <p:sp>
        <p:nvSpPr>
          <p:cNvPr id="4" name="Slide Number Placeholder 3"/>
          <p:cNvSpPr>
            <a:spLocks noGrp="1"/>
          </p:cNvSpPr>
          <p:nvPr>
            <p:ph type="sldNum" sz="quarter" idx="5"/>
          </p:nvPr>
        </p:nvSpPr>
        <p:spPr/>
        <p:txBody>
          <a:bodyPr/>
          <a:lstStyle/>
          <a:p>
            <a:fld id="{E6042132-C4C7-F444-969B-A86FD3CE3D5B}" type="slidenum">
              <a:rPr lang="en-US" smtClean="0"/>
              <a:t>18</a:t>
            </a:fld>
            <a:endParaRPr lang="en-US"/>
          </a:p>
        </p:txBody>
      </p:sp>
    </p:spTree>
    <p:extLst>
      <p:ext uri="{BB962C8B-B14F-4D97-AF65-F5344CB8AC3E}">
        <p14:creationId xmlns:p14="http://schemas.microsoft.com/office/powerpoint/2010/main" val="1263872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+ 8 for activity = 33 minute mark</a:t>
            </a:r>
          </a:p>
        </p:txBody>
      </p:sp>
      <p:sp>
        <p:nvSpPr>
          <p:cNvPr id="4" name="Slide Number Placeholder 3"/>
          <p:cNvSpPr>
            <a:spLocks noGrp="1"/>
          </p:cNvSpPr>
          <p:nvPr>
            <p:ph type="sldNum" sz="quarter" idx="5"/>
          </p:nvPr>
        </p:nvSpPr>
        <p:spPr/>
        <p:txBody>
          <a:bodyPr/>
          <a:lstStyle/>
          <a:p>
            <a:fld id="{E6042132-C4C7-F444-969B-A86FD3CE3D5B}" type="slidenum">
              <a:rPr lang="en-US" smtClean="0"/>
              <a:t>19</a:t>
            </a:fld>
            <a:endParaRPr lang="en-US"/>
          </a:p>
        </p:txBody>
      </p:sp>
    </p:spTree>
    <p:extLst>
      <p:ext uri="{BB962C8B-B14F-4D97-AF65-F5344CB8AC3E}">
        <p14:creationId xmlns:p14="http://schemas.microsoft.com/office/powerpoint/2010/main" val="2618345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+ 10 for activity = 45 minute mark after break</a:t>
            </a:r>
          </a:p>
        </p:txBody>
      </p:sp>
      <p:sp>
        <p:nvSpPr>
          <p:cNvPr id="4" name="Slide Number Placeholder 3"/>
          <p:cNvSpPr>
            <a:spLocks noGrp="1"/>
          </p:cNvSpPr>
          <p:nvPr>
            <p:ph type="sldNum" sz="quarter" idx="5"/>
          </p:nvPr>
        </p:nvSpPr>
        <p:spPr/>
        <p:txBody>
          <a:bodyPr/>
          <a:lstStyle/>
          <a:p>
            <a:fld id="{E6042132-C4C7-F444-969B-A86FD3CE3D5B}" type="slidenum">
              <a:rPr lang="en-US" smtClean="0"/>
              <a:t>20</a:t>
            </a:fld>
            <a:endParaRPr lang="en-US"/>
          </a:p>
        </p:txBody>
      </p:sp>
    </p:spTree>
    <p:extLst>
      <p:ext uri="{BB962C8B-B14F-4D97-AF65-F5344CB8AC3E}">
        <p14:creationId xmlns:p14="http://schemas.microsoft.com/office/powerpoint/2010/main" val="3564652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2286000" y="514350"/>
            <a:ext cx="4572000" cy="257175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defRPr sz="1400"/>
            </a:pPr>
            <a:r>
              <a:rPr lang="en-US" dirty="0"/>
              <a:t>10 = 55 minute mark</a:t>
            </a:r>
          </a:p>
          <a:p>
            <a:pPr>
              <a:defRPr sz="1400"/>
            </a:pPr>
            <a:endParaRPr lang="en-US" dirty="0"/>
          </a:p>
          <a:p>
            <a:pPr>
              <a:defRPr sz="1400"/>
            </a:pPr>
            <a:r>
              <a:rPr lang="en-US" dirty="0"/>
              <a:t>Provide resources for utilizing each</a:t>
            </a:r>
          </a:p>
          <a:p>
            <a:pPr>
              <a:defRPr sz="1400"/>
            </a:pPr>
            <a:r>
              <a:rPr lang="en-US" dirty="0"/>
              <a:t>Briefly explain:</a:t>
            </a:r>
          </a:p>
          <a:p>
            <a:pPr>
              <a:defRPr sz="1400"/>
            </a:pPr>
            <a:endParaRPr lang="en-US" dirty="0"/>
          </a:p>
          <a:p>
            <a:pPr>
              <a:defRPr sz="1400"/>
            </a:pPr>
            <a:r>
              <a:rPr lang="en-US" dirty="0"/>
              <a:t>Self Knowing</a:t>
            </a:r>
          </a:p>
          <a:p>
            <a:pPr>
              <a:defRPr sz="1400"/>
            </a:pPr>
            <a:r>
              <a:rPr lang="en-US" dirty="0"/>
              <a:t>Benefit of seeing Intersectionality</a:t>
            </a:r>
          </a:p>
          <a:p>
            <a:pPr>
              <a:defRPr sz="1400"/>
            </a:pPr>
            <a:r>
              <a:rPr lang="en-US" dirty="0"/>
              <a:t>Trauma responsive rather than informed means my actions, behaviors, patterns of engagement, thought process is informed by trauma informed principles</a:t>
            </a:r>
          </a:p>
          <a:p>
            <a:pPr>
              <a:defRPr sz="1400"/>
            </a:pPr>
            <a:r>
              <a:rPr lang="en-US" dirty="0"/>
              <a:t>Person first language is all about see the human in front of you first rather than their situation/ present circumstance or narratives held</a:t>
            </a:r>
          </a:p>
          <a:p>
            <a:pPr>
              <a:defRPr sz="1400"/>
            </a:pPr>
            <a:r>
              <a:rPr lang="en-US" dirty="0"/>
              <a:t>Healing Centered Restorative Engagement –</a:t>
            </a:r>
          </a:p>
          <a:p>
            <a:pPr>
              <a:defRPr sz="1400"/>
            </a:pPr>
            <a:r>
              <a:rPr lang="en-US" dirty="0"/>
              <a:t>Psychological safety</a:t>
            </a:r>
          </a:p>
          <a:p>
            <a:pPr>
              <a:defRPr sz="1400"/>
            </a:pPr>
            <a:endParaRPr dirty="0"/>
          </a:p>
        </p:txBody>
      </p:sp>
    </p:spTree>
    <p:extLst>
      <p:ext uri="{BB962C8B-B14F-4D97-AF65-F5344CB8AC3E}">
        <p14:creationId xmlns:p14="http://schemas.microsoft.com/office/powerpoint/2010/main" val="1141733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for healing centered </a:t>
            </a:r>
            <a:r>
              <a:rPr lang="en-US"/>
              <a:t>restorative engagement</a:t>
            </a:r>
          </a:p>
        </p:txBody>
      </p:sp>
      <p:sp>
        <p:nvSpPr>
          <p:cNvPr id="4" name="Slide Number Placeholder 3"/>
          <p:cNvSpPr>
            <a:spLocks noGrp="1"/>
          </p:cNvSpPr>
          <p:nvPr>
            <p:ph type="sldNum" sz="quarter" idx="5"/>
          </p:nvPr>
        </p:nvSpPr>
        <p:spPr/>
        <p:txBody>
          <a:bodyPr/>
          <a:lstStyle/>
          <a:p>
            <a:fld id="{E6042132-C4C7-F444-969B-A86FD3CE3D5B}" type="slidenum">
              <a:rPr lang="en-US" smtClean="0"/>
              <a:t>22</a:t>
            </a:fld>
            <a:endParaRPr lang="en-US"/>
          </a:p>
        </p:txBody>
      </p:sp>
    </p:spTree>
    <p:extLst>
      <p:ext uri="{BB962C8B-B14F-4D97-AF65-F5344CB8AC3E}">
        <p14:creationId xmlns:p14="http://schemas.microsoft.com/office/powerpoint/2010/main" val="301411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3</a:t>
            </a:fld>
            <a:endParaRPr lang="en-US"/>
          </a:p>
        </p:txBody>
      </p:sp>
    </p:spTree>
    <p:extLst>
      <p:ext uri="{BB962C8B-B14F-4D97-AF65-F5344CB8AC3E}">
        <p14:creationId xmlns:p14="http://schemas.microsoft.com/office/powerpoint/2010/main" val="231040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None of this tools will mean anything without us being able to communicate with each other in a way that allows us to hear what is being said &amp; process what is coming up for us as a result of what is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Just like with Trauma informed supervision, this is just to provide the foundational concept &amp; will need to be a training all it’s own. And it’s a process that can help us walk our talk, embody cultural humility &amp; support the healing centered restorative engagement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For those who are curious or are like this look familiar, it’s because it’s based on the NVC process.</a:t>
            </a:r>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23</a:t>
            </a:fld>
            <a:endParaRPr lang="en-US"/>
          </a:p>
        </p:txBody>
      </p:sp>
    </p:spTree>
    <p:extLst>
      <p:ext uri="{BB962C8B-B14F-4D97-AF65-F5344CB8AC3E}">
        <p14:creationId xmlns:p14="http://schemas.microsoft.com/office/powerpoint/2010/main" val="630444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mindfulness-based practice that I love you give as a tool for processing triggers.</a:t>
            </a:r>
          </a:p>
          <a:p>
            <a:r>
              <a:rPr lang="en-US" dirty="0"/>
              <a:t>This practice asks us to pause &amp; take a breath</a:t>
            </a:r>
          </a:p>
          <a:p>
            <a:r>
              <a:rPr lang="en-US" dirty="0"/>
              <a:t>Then pay attention to our body,</a:t>
            </a:r>
          </a:p>
          <a:p>
            <a:r>
              <a:rPr lang="en-US" dirty="0"/>
              <a:t>	 what’s going on in are body’s physically in this moment</a:t>
            </a:r>
          </a:p>
          <a:p>
            <a:r>
              <a:rPr lang="en-US" dirty="0"/>
              <a:t>	what emotions are coming up for us? What are we feeling</a:t>
            </a:r>
          </a:p>
          <a:p>
            <a:r>
              <a:rPr lang="en-US" dirty="0"/>
              <a:t>	and what story are we telling ourselves in the moment as a result of whatever triggered us.</a:t>
            </a:r>
          </a:p>
          <a:p>
            <a:r>
              <a:rPr lang="en-US" dirty="0"/>
              <a:t>As we process we want to ask ourselves</a:t>
            </a:r>
          </a:p>
          <a:p>
            <a:r>
              <a:rPr lang="en-US" dirty="0"/>
              <a:t>	has something been activated in this moment?</a:t>
            </a:r>
          </a:p>
          <a:p>
            <a:r>
              <a:rPr lang="en-US" dirty="0"/>
              <a:t>	we are acknowledging &amp; accepting the presence of whatever narrative come up during the recognize process</a:t>
            </a:r>
          </a:p>
          <a:p>
            <a:r>
              <a:rPr lang="en-US" dirty="0"/>
              <a:t>Next, we investigate</a:t>
            </a:r>
          </a:p>
          <a:p>
            <a:r>
              <a:rPr lang="en-US" dirty="0"/>
              <a:t>	what is this moment trying to help me learn about myself or teach me</a:t>
            </a:r>
          </a:p>
          <a:p>
            <a:r>
              <a:rPr lang="en-US" dirty="0"/>
              <a:t>We  end by providing care both for ourselves &amp; any outer harm that may have resulted.</a:t>
            </a:r>
          </a:p>
          <a:p>
            <a:r>
              <a:rPr lang="en-US" dirty="0"/>
              <a:t>	This doesn’t have to be done in the moment. More often than not it will occur after the fact.</a:t>
            </a:r>
          </a:p>
          <a:p>
            <a:r>
              <a:rPr lang="en-US" dirty="0"/>
              <a:t>	Even when we have oops/ouch moments it doesn’t make us a “bad” person remember universally applies perfectionism is an oppression tool. Again, Oops/ouch moments will happen &amp; they are opportunities for growth. Its important that we not get caught in shame, blame or guilt spirals. Forgive yourself, own your impact, &amp; work with the other person to restore the relationship.</a:t>
            </a:r>
          </a:p>
        </p:txBody>
      </p:sp>
    </p:spTree>
    <p:extLst>
      <p:ext uri="{BB962C8B-B14F-4D97-AF65-F5344CB8AC3E}">
        <p14:creationId xmlns:p14="http://schemas.microsoft.com/office/powerpoint/2010/main" val="1931121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reality is when it comes to organizational change it can move at the pace of molasses in winter!! Especially when there is resistance to seeing the ways we perpetuate the harms of whiteness despite our best intention not to or there are too many ingrained people with the “this is the way we have always done it” mentality or lack of support at each of the level of leadership</a:t>
            </a:r>
          </a:p>
          <a:p>
            <a:endParaRPr lang="en-US" dirty="0"/>
          </a:p>
          <a:p>
            <a:endParaRPr lang="en-US" dirty="0"/>
          </a:p>
          <a:p>
            <a:r>
              <a:rPr lang="en-US" dirty="0"/>
              <a:t>These are actions you can take when you are still waiting for your larger organization to catch up. The principle here is to embody the change you want to see even in the mist of challenge. And lets be honest there will ALWAYS be challenges to this work. Sometimes you will be able to do things collectively &amp; other times you will need to move the pieces you can when you can &amp; have those with opposing/reluctant mindset to catch-up later. What I have found is that through exposure to the positive impacts &amp; external pressure from the world at large change does happen. </a:t>
            </a:r>
          </a:p>
          <a:p>
            <a:endParaRPr lang="en-US" dirty="0"/>
          </a:p>
        </p:txBody>
      </p:sp>
      <p:sp>
        <p:nvSpPr>
          <p:cNvPr id="4" name="Slide Number Placeholder 3"/>
          <p:cNvSpPr>
            <a:spLocks noGrp="1"/>
          </p:cNvSpPr>
          <p:nvPr>
            <p:ph type="sldNum" sz="quarter" idx="5"/>
          </p:nvPr>
        </p:nvSpPr>
        <p:spPr/>
        <p:txBody>
          <a:bodyPr/>
          <a:lstStyle/>
          <a:p>
            <a:fld id="{BA2F3BC3-2329-D749-A7D3-BBF57A64AB2D}" type="slidenum">
              <a:rPr lang="en-US" smtClean="0"/>
              <a:t>25</a:t>
            </a:fld>
            <a:endParaRPr lang="en-US"/>
          </a:p>
        </p:txBody>
      </p:sp>
    </p:spTree>
    <p:extLst>
      <p:ext uri="{BB962C8B-B14F-4D97-AF65-F5344CB8AC3E}">
        <p14:creationId xmlns:p14="http://schemas.microsoft.com/office/powerpoint/2010/main" val="290127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slide + this slide) 6 minutes = 61 min mark</a:t>
            </a:r>
          </a:p>
        </p:txBody>
      </p:sp>
      <p:sp>
        <p:nvSpPr>
          <p:cNvPr id="4" name="Slide Number Placeholder 3"/>
          <p:cNvSpPr>
            <a:spLocks noGrp="1"/>
          </p:cNvSpPr>
          <p:nvPr>
            <p:ph type="sldNum" sz="quarter" idx="5"/>
          </p:nvPr>
        </p:nvSpPr>
        <p:spPr/>
        <p:txBody>
          <a:bodyPr/>
          <a:lstStyle/>
          <a:p>
            <a:fld id="{E6042132-C4C7-F444-969B-A86FD3CE3D5B}" type="slidenum">
              <a:rPr lang="en-US" smtClean="0"/>
              <a:t>26</a:t>
            </a:fld>
            <a:endParaRPr lang="en-US"/>
          </a:p>
        </p:txBody>
      </p:sp>
    </p:spTree>
    <p:extLst>
      <p:ext uri="{BB962C8B-B14F-4D97-AF65-F5344CB8AC3E}">
        <p14:creationId xmlns:p14="http://schemas.microsoft.com/office/powerpoint/2010/main" val="207242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 66 minute mark</a:t>
            </a:r>
          </a:p>
          <a:p>
            <a:r>
              <a:rPr lang="en-US" dirty="0"/>
              <a:t>Have patient persona’s ready for each of the major groups. Use one’s from NACHC meeting &amp; HHOT team</a:t>
            </a:r>
          </a:p>
          <a:p>
            <a:r>
              <a:rPr lang="en-US" b="1" dirty="0"/>
              <a:t>Need rural &amp; ag worker examples.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effectLst/>
                <a:latin typeface="Calibri" panose="020F0502020204030204" pitchFamily="34" charset="0"/>
              </a:rPr>
              <a:t>The sum of us by Heather McGee &amp; Dying of Whiteness will be good resources for the indirect group. As they speak of the harmful policies that harm us regardless of race. Also teaching the roots of medical mistrust can provide insight into why some patients make the choices they do when it comes to health recommendations  </a:t>
            </a:r>
          </a:p>
          <a:p>
            <a:endParaRPr lang="en-US" b="0" dirty="0"/>
          </a:p>
        </p:txBody>
      </p:sp>
      <p:sp>
        <p:nvSpPr>
          <p:cNvPr id="4" name="Slide Number Placeholder 3"/>
          <p:cNvSpPr>
            <a:spLocks noGrp="1"/>
          </p:cNvSpPr>
          <p:nvPr>
            <p:ph type="sldNum" sz="quarter" idx="5"/>
          </p:nvPr>
        </p:nvSpPr>
        <p:spPr/>
        <p:txBody>
          <a:bodyPr/>
          <a:lstStyle/>
          <a:p>
            <a:fld id="{E6042132-C4C7-F444-969B-A86FD3CE3D5B}" type="slidenum">
              <a:rPr lang="en-US" smtClean="0"/>
              <a:t>27</a:t>
            </a:fld>
            <a:endParaRPr lang="en-US"/>
          </a:p>
        </p:txBody>
      </p:sp>
    </p:spTree>
    <p:extLst>
      <p:ext uri="{BB962C8B-B14F-4D97-AF65-F5344CB8AC3E}">
        <p14:creationId xmlns:p14="http://schemas.microsoft.com/office/powerpoint/2010/main" val="4213969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2286000" y="514350"/>
            <a:ext cx="4572000" cy="257175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rPr lang="en-US" dirty="0"/>
              <a:t>5 minute = 71 min mark</a:t>
            </a:r>
          </a:p>
          <a:p>
            <a:endParaRPr lang="en-US" dirty="0"/>
          </a:p>
          <a:p>
            <a:r>
              <a:rPr lang="en-US" dirty="0"/>
              <a:t>At this point in the journey I want you to focus on 2 things</a:t>
            </a:r>
          </a:p>
          <a:p>
            <a:endParaRPr lang="en-US" dirty="0"/>
          </a:p>
          <a:p>
            <a:r>
              <a:rPr lang="en-US" dirty="0"/>
              <a:t>1) what are the narratives that come up for you throughout the day. How do that contribute/condone/or are complicit to whiteness, bias, stereotypes, privilege</a:t>
            </a:r>
          </a:p>
          <a:p>
            <a:r>
              <a:rPr lang="en-US" dirty="0"/>
              <a:t>2) Talk with your teams &amp; ask these questions</a:t>
            </a:r>
          </a:p>
          <a:p>
            <a:endParaRPr lang="en-US" dirty="0"/>
          </a:p>
        </p:txBody>
      </p:sp>
    </p:spTree>
    <p:extLst>
      <p:ext uri="{BB962C8B-B14F-4D97-AF65-F5344CB8AC3E}">
        <p14:creationId xmlns:p14="http://schemas.microsoft.com/office/powerpoint/2010/main" val="1890497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Psychological Safety: Again this applies to addressing internal dynamics with the department/org &amp; can be a resource shared for engaging with patients</a:t>
            </a:r>
          </a:p>
          <a:p>
            <a:pPr marL="0" indent="0">
              <a:buFont typeface="Arial" panose="020B0604020202020204" pitchFamily="34" charset="0"/>
              <a:buNone/>
            </a:pPr>
            <a:r>
              <a:rPr lang="en-US" b="0" u="none" dirty="0"/>
              <a:t>Psychological safety means as a learner which we all are, I can ask questions &amp; admit mistakes or knowledge gaps/ </a:t>
            </a:r>
          </a:p>
          <a:p>
            <a:pPr marL="628650" lvl="1" indent="-171450">
              <a:buFont typeface="Arial" panose="020B0604020202020204" pitchFamily="34" charset="0"/>
              <a:buChar char="•"/>
            </a:pPr>
            <a:r>
              <a:rPr lang="en-US" b="0" u="none" dirty="0"/>
              <a:t>As a contributor I can offer my perspective &amp; ideas freely regardless of hierarchy/ </a:t>
            </a:r>
          </a:p>
          <a:p>
            <a:pPr marL="628650" lvl="1" indent="-171450">
              <a:buFont typeface="Arial" panose="020B0604020202020204" pitchFamily="34" charset="0"/>
              <a:buChar char="•"/>
            </a:pPr>
            <a:r>
              <a:rPr lang="en-US" b="0" u="none" dirty="0"/>
              <a:t>As a Challenger I can raise concerns or conflicts without fear of reprisal/ </a:t>
            </a:r>
          </a:p>
          <a:p>
            <a:pPr marL="628650" lvl="1" indent="-171450">
              <a:buFont typeface="Arial" panose="020B0604020202020204" pitchFamily="34" charset="0"/>
              <a:buChar char="•"/>
            </a:pPr>
            <a:r>
              <a:rPr lang="en-US" b="0" u="none" dirty="0"/>
              <a:t>As a member of the team I feel seen, heard &amp; valued</a:t>
            </a:r>
          </a:p>
          <a:p>
            <a:pPr marL="171450" indent="-171450">
              <a:buFont typeface="Arial" panose="020B0604020202020204" pitchFamily="34" charset="0"/>
              <a:buChar char="•"/>
            </a:pPr>
            <a:r>
              <a:rPr lang="en-US" b="0" u="none" dirty="0"/>
              <a:t>Psychological safety doesn’t just happen we actually must sit down with one another &amp; create this container as we all have different styles &amp; needs when it comes to communication.</a:t>
            </a:r>
          </a:p>
          <a:p>
            <a:pPr marL="171450" indent="-171450">
              <a:buFont typeface="Arial" panose="020B0604020202020204" pitchFamily="34" charset="0"/>
              <a:buChar char="•"/>
            </a:pPr>
            <a:r>
              <a:rPr lang="en-US" b="0" u="none" dirty="0"/>
              <a:t>Psychological safety requires us to: </a:t>
            </a:r>
          </a:p>
          <a:p>
            <a:pPr marL="628650" lvl="1" indent="-171450">
              <a:buFont typeface="Arial" panose="020B0604020202020204" pitchFamily="34" charset="0"/>
              <a:buChar char="•"/>
            </a:pPr>
            <a:r>
              <a:rPr lang="en-US" b="0" u="none" dirty="0"/>
              <a:t>embrace our discomfort/ </a:t>
            </a:r>
          </a:p>
          <a:p>
            <a:pPr marL="628650" lvl="1" indent="-171450">
              <a:buFont typeface="Arial" panose="020B0604020202020204" pitchFamily="34" charset="0"/>
              <a:buChar char="•"/>
            </a:pPr>
            <a:r>
              <a:rPr lang="en-US" b="0" u="none" dirty="0"/>
              <a:t>own our intentions &amp; impacts/ </a:t>
            </a:r>
          </a:p>
          <a:p>
            <a:pPr marL="628650" lvl="1" indent="-171450">
              <a:buFont typeface="Arial" panose="020B0604020202020204" pitchFamily="34" charset="0"/>
              <a:buChar char="•"/>
            </a:pPr>
            <a:r>
              <a:rPr lang="en-US" b="0" u="none" dirty="0"/>
              <a:t>disagree with civility/</a:t>
            </a:r>
          </a:p>
          <a:p>
            <a:pPr marL="628650" lvl="1" indent="-171450">
              <a:buFont typeface="Arial" panose="020B0604020202020204" pitchFamily="34" charset="0"/>
              <a:buChar char="•"/>
            </a:pPr>
            <a:r>
              <a:rPr lang="en-US" b="0" u="none" dirty="0"/>
              <a:t> separate ideas from people {</a:t>
            </a:r>
            <a:r>
              <a:rPr lang="en-US" b="0" u="none" dirty="0" err="1"/>
              <a:t>ie</a:t>
            </a:r>
            <a:r>
              <a:rPr lang="en-US" b="0" u="none" dirty="0"/>
              <a:t> I’m not saying you’re a bad person, I’m saying that I struggle with your method of engagement}/ </a:t>
            </a:r>
          </a:p>
          <a:p>
            <a:pPr marL="628650" lvl="1" indent="-171450">
              <a:buFont typeface="Arial" panose="020B0604020202020204" pitchFamily="34" charset="0"/>
              <a:buChar char="•"/>
            </a:pPr>
            <a:r>
              <a:rPr lang="en-US" b="0" u="none" dirty="0"/>
              <a:t>identify &amp; agree upon what it means to be respectful {this is not about hierarchy, its about seeing our shared humanity regardless of hierarchy &amp; agreeing to being called in when we default into “whiteness norms”}</a:t>
            </a:r>
          </a:p>
          <a:p>
            <a:pPr marL="628650" lvl="1" indent="-171450">
              <a:buFont typeface="Arial" panose="020B0604020202020204" pitchFamily="34" charset="0"/>
              <a:buChar char="•"/>
            </a:pPr>
            <a:r>
              <a:rPr lang="en-US" b="0" u="none" dirty="0"/>
              <a:t>I would also say that a baseline level of trust is needed &amp; if harm has been experienced in the past a restorative practice</a:t>
            </a:r>
          </a:p>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34</a:t>
            </a:fld>
            <a:endParaRPr lang="en-US"/>
          </a:p>
        </p:txBody>
      </p:sp>
    </p:spTree>
    <p:extLst>
      <p:ext uri="{BB962C8B-B14F-4D97-AF65-F5344CB8AC3E}">
        <p14:creationId xmlns:p14="http://schemas.microsoft.com/office/powerpoint/2010/main" val="32939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2286000" y="514350"/>
            <a:ext cx="4572000" cy="257175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endParaRPr lang="en-US" dirty="0"/>
          </a:p>
        </p:txBody>
      </p:sp>
    </p:spTree>
    <p:extLst>
      <p:ext uri="{BB962C8B-B14F-4D97-AF65-F5344CB8AC3E}">
        <p14:creationId xmlns:p14="http://schemas.microsoft.com/office/powerpoint/2010/main" val="3477658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087144-8484-4C85-AE05-2176C32239C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468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2286000" y="514350"/>
            <a:ext cx="4572000" cy="257175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endParaRPr lang="en-US" dirty="0"/>
          </a:p>
        </p:txBody>
      </p:sp>
    </p:spTree>
    <p:extLst>
      <p:ext uri="{BB962C8B-B14F-4D97-AF65-F5344CB8AC3E}">
        <p14:creationId xmlns:p14="http://schemas.microsoft.com/office/powerpoint/2010/main" val="202378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Biological Racist: </a:t>
            </a:r>
            <a:r>
              <a:rPr lang="en-US" sz="1200" dirty="0"/>
              <a:t>one who is expressing the idea that the races are meaningfully different in their biology &amp; that these differences create a hierarchy of value.</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95216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42</a:t>
            </a:fld>
            <a:endParaRPr lang="en-US"/>
          </a:p>
        </p:txBody>
      </p:sp>
    </p:spTree>
    <p:extLst>
      <p:ext uri="{BB962C8B-B14F-4D97-AF65-F5344CB8AC3E}">
        <p14:creationId xmlns:p14="http://schemas.microsoft.com/office/powerpoint/2010/main" val="1418562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Antiracism - </a:t>
            </a:r>
            <a:r>
              <a:rPr lang="en-US" dirty="0"/>
              <a:t>Is about supporting antiracist policies &amp; practices through actions or expressing an antiracist ideas. When I am embodying anti-racism it includes all the intersecting ways that racism can present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Person First Language </a:t>
            </a:r>
            <a:r>
              <a:rPr lang="en-US" b="0" u="none" dirty="0"/>
              <a:t>– as we do trainings we should default to person first language. When engaging in 1:1 conversations as with other things it’s up to the person how they wish to identify &amp; they should not be corrected. Its important for us to default to person first language because we want to acknowledge that people are more than the the disease or circumstances that they currently are navigating. We want to decrease stigma &amp; not support stereotyping.</a:t>
            </a: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algn="l"/>
            <a:r>
              <a:rPr lang="en-US" b="1" u="sng" dirty="0"/>
              <a:t>Standardize use of Pronouns: </a:t>
            </a:r>
            <a:r>
              <a:rPr lang="en-US" b="0" i="0" dirty="0">
                <a:solidFill>
                  <a:srgbClr val="222222"/>
                </a:solidFill>
                <a:effectLst/>
                <a:latin typeface="Helvetica Neue" panose="02000503000000020004" pitchFamily="2" charset="0"/>
              </a:rPr>
              <a:t>Using the right pronouns to refer to a person can be one of the easiest ways to show them respect and help them to affirm themselves. It is also one of the best ways to promote an inclusive atmosphere within your </a:t>
            </a:r>
            <a:r>
              <a:rPr lang="en-US" b="0" i="0" dirty="0" err="1">
                <a:solidFill>
                  <a:srgbClr val="222222"/>
                </a:solidFill>
                <a:effectLst/>
                <a:latin typeface="Helvetica Neue" panose="02000503000000020004" pitchFamily="2" charset="0"/>
              </a:rPr>
              <a:t>organisation</a:t>
            </a:r>
            <a:r>
              <a:rPr lang="en-US" b="0" i="0" dirty="0">
                <a:solidFill>
                  <a:srgbClr val="222222"/>
                </a:solidFill>
                <a:effectLst/>
                <a:latin typeface="Helvetica Neue" panose="02000503000000020004" pitchFamily="2" charset="0"/>
              </a:rPr>
              <a:t>. Pronouns ≠ Gender.</a:t>
            </a:r>
            <a:r>
              <a:rPr lang="en-US" b="0" i="1" dirty="0">
                <a:solidFill>
                  <a:srgbClr val="222222"/>
                </a:solidFill>
                <a:effectLst/>
                <a:latin typeface="Helvetica Neue" panose="02000503000000020004" pitchFamily="2" charset="0"/>
              </a:rPr>
              <a:t> (Remember that you can't tell someone's gender identity or pronoun use just by looking at them. If you don't know someone's pronouns but you still want to refer to them in the third person, you can use they/them pronouns until you know. Example: you are trying to point out an attendees who asked for A/V help at the conference to another staff member but you don't know their pronouns, you could say: "that person with the yellow sweater said they are having trouble with their mic.").</a:t>
            </a:r>
            <a:r>
              <a:rPr lang="en-US" b="0" i="0" dirty="0">
                <a:solidFill>
                  <a:srgbClr val="222222"/>
                </a:solidFill>
                <a:effectLst/>
                <a:latin typeface="Helvetica Neue" panose="02000503000000020004" pitchFamily="2" charset="0"/>
              </a:rPr>
              <a:t> Gender-neutral pronouns are also a polite and easy way to refer to someone until you know what pronouns they use. </a:t>
            </a:r>
            <a:r>
              <a:rPr lang="en-US" b="0" i="1" dirty="0">
                <a:solidFill>
                  <a:srgbClr val="222222"/>
                </a:solidFill>
                <a:effectLst/>
                <a:latin typeface="Helvetica Neue" panose="02000503000000020004" pitchFamily="2" charset="0"/>
              </a:rPr>
              <a:t>(There are a range of pronouns that people may use, some are more common than others. Here is a list of some of the most common you may hear when meeting new people [show graphic].)</a:t>
            </a:r>
            <a:r>
              <a:rPr lang="en-US" b="0" i="0" dirty="0">
                <a:solidFill>
                  <a:srgbClr val="222222"/>
                </a:solidFill>
                <a:effectLst/>
                <a:latin typeface="Helvetica Neue" panose="02000503000000020004" pitchFamily="2" charset="0"/>
              </a:rPr>
              <a:t> Neo-pronouns are any set of singular third person pronouns that are not officially recognized in the language they are used in, typically created with the intent of being a gender-neutral pronoun set. There are lots of reasons as to why it’s important to use the correct pronouns for a person. Using the right pronouns to refer to a person can be one of the easiest ways to build rapport, show them respect, and help them to affirm themselves. On the flipside, using the wrong pronouns to refer to someone can actually be quite harmful even if it is accidental or unintentional.  </a:t>
            </a:r>
          </a:p>
          <a:p>
            <a:pPr algn="l"/>
            <a:endParaRPr lang="en-US" b="0" i="0" dirty="0">
              <a:solidFill>
                <a:srgbClr val="222222"/>
              </a:solidFill>
              <a:effectLst/>
              <a:latin typeface="Helvetica Neue" panose="02000503000000020004" pitchFamily="2" charset="0"/>
            </a:endParaRPr>
          </a:p>
          <a:p>
            <a:pPr algn="l"/>
            <a:r>
              <a:rPr lang="en-US" b="0" i="0" dirty="0">
                <a:solidFill>
                  <a:srgbClr val="222222"/>
                </a:solidFill>
                <a:effectLst/>
                <a:latin typeface="Helvetica Neue" panose="02000503000000020004" pitchFamily="2" charset="0"/>
              </a:rPr>
              <a:t>“Misgendering” is a term used to describe accidentally or intentionally using incorrect pronouns about or towards a person. It can happen as an accident, and that's okay. The important thing to remember is that it’s okay to make mistakes but not to make a big deal out of it. </a:t>
            </a:r>
            <a:r>
              <a:rPr lang="en-US" b="0" i="0" dirty="0" err="1">
                <a:solidFill>
                  <a:srgbClr val="222222"/>
                </a:solidFill>
                <a:effectLst/>
                <a:latin typeface="Helvetica Neue" panose="02000503000000020004" pitchFamily="2" charset="0"/>
              </a:rPr>
              <a:t>Apologise</a:t>
            </a:r>
            <a:r>
              <a:rPr lang="en-US" b="0" i="0" dirty="0">
                <a:solidFill>
                  <a:srgbClr val="222222"/>
                </a:solidFill>
                <a:effectLst/>
                <a:latin typeface="Helvetica Neue" panose="02000503000000020004" pitchFamily="2" charset="0"/>
              </a:rPr>
              <a:t> and rectify your mistake and then move on. A good way to prevent this from occurring too often is to practice using someone’s pronouns mentally before using them out loud in conversation. </a:t>
            </a:r>
            <a:r>
              <a:rPr lang="en-US" b="0" i="1" dirty="0">
                <a:solidFill>
                  <a:srgbClr val="222222"/>
                </a:solidFill>
                <a:effectLst/>
                <a:latin typeface="Helvetica Neue" panose="02000503000000020004" pitchFamily="2" charset="0"/>
              </a:rPr>
              <a:t>(I like to practice by saying positive things about that person to myself e.g. "I love working with Kevonya, she is so lovely to work with.) (If someone mentions that they use several pronouns (e.g. she/they, they/she), it usually means either are fine. Sometimes people list the pronoun they prefer first in the list, but that isn't true for everyone.)</a:t>
            </a:r>
            <a:endParaRPr lang="en-US" b="0" i="0" dirty="0">
              <a:solidFill>
                <a:srgbClr val="222222"/>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777777"/>
                </a:solidFill>
                <a:effectLst/>
                <a:latin typeface="Raleway" pitchFamily="2" charset="77"/>
              </a:rPr>
              <a:t>   </a:t>
            </a: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Person first source: https://</a:t>
            </a:r>
            <a:r>
              <a:rPr lang="en-US" b="0" u="none" dirty="0" err="1"/>
              <a:t>askearn.org</a:t>
            </a:r>
            <a:r>
              <a:rPr lang="en-US" b="0" u="none" dirty="0"/>
              <a:t>/page/people-first-language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43</a:t>
            </a:fld>
            <a:endParaRPr lang="en-US"/>
          </a:p>
        </p:txBody>
      </p:sp>
    </p:spTree>
    <p:extLst>
      <p:ext uri="{BB962C8B-B14F-4D97-AF65-F5344CB8AC3E}">
        <p14:creationId xmlns:p14="http://schemas.microsoft.com/office/powerpoint/2010/main" val="2030252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b="1" u="sng" dirty="0"/>
              <a:t>Cultural Humility : </a:t>
            </a:r>
            <a:r>
              <a:rPr lang="en-US" dirty="0"/>
              <a:t>is the ability to learn from and relate respectfully with people of your own culture as well as those from other cultures. It is not about trying to change other to become more like you. It is about cultivating an open attitude or open mind, and new skills in yourself, while at the same time learning about and honoring other people’s cultures. For us internally this means recognizing that we each bring different personal &amp; cultural experiences into our work. We likely have different expectations of what work is, how we define a healthy work environment, how we feel fulfilled by the work we do, &amp; a different definition of what define work ethic, especially across generations &amp; marginalized identities. Cultural humility is acknowledging that my lived experiences are apart of me &amp; inform how I show up in the world &amp; influence how I respond to things. And because we carry different experiences &amp; narratives within us there will be oops/ouch moments. When these occur the feelings that may result &amp; the well intentions are both valid AND still require a restorative process to be in place to help address when these moments of tensions happen so we can continue to work together without giving each other side eye which can undermine a healthy/supportive/equitable work culture.</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This means as we work &amp; collaborate together on teams &amp; across teams we need to normalize incorporating this into our planning conversations. Our leaders needs to incorporate this into how they lead &amp; support teams.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Two teammates had me doing a </a:t>
            </a:r>
            <a:r>
              <a:rPr lang="en-US" dirty="0" err="1"/>
              <a:t>lil</a:t>
            </a:r>
            <a:r>
              <a:rPr lang="en-US" dirty="0"/>
              <a:t> happy dance when I saw it by explicitly naming work differences in their email signatures. They name that their work hours might differ from those who they are communicating with &amp; encourage the respondent not to feel pressured to answer back during the respondent’s off hours.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p>
          <a:p>
            <a:pPr>
              <a:lnSpc>
                <a:spcPct val="150000"/>
              </a:lnSpc>
            </a:pPr>
            <a:endParaRPr lang="en-US" b="1" u="sng" dirty="0"/>
          </a:p>
          <a:p>
            <a:r>
              <a:rPr lang="en-US" b="1" u="sng" dirty="0"/>
              <a:t>Psychological Safety: Again this applies to addressing internal dynamics with the department/org &amp; can be a resource shared for engaging with patients</a:t>
            </a:r>
          </a:p>
          <a:p>
            <a:pPr marL="0" indent="0">
              <a:buFont typeface="Arial" panose="020B0604020202020204" pitchFamily="34" charset="0"/>
              <a:buNone/>
            </a:pPr>
            <a:r>
              <a:rPr lang="en-US" b="0" u="none" dirty="0"/>
              <a:t>Psychological safety means as a learner which we all are, I can ask questions &amp; admit mistakes or knowledge gaps/ </a:t>
            </a:r>
          </a:p>
          <a:p>
            <a:pPr marL="628650" lvl="1" indent="-171450">
              <a:buFont typeface="Arial" panose="020B0604020202020204" pitchFamily="34" charset="0"/>
              <a:buChar char="•"/>
            </a:pPr>
            <a:r>
              <a:rPr lang="en-US" b="0" u="none" dirty="0"/>
              <a:t>As a contributor I can offer my perspective &amp; ideas freely regardless of hierarchy/ </a:t>
            </a:r>
          </a:p>
          <a:p>
            <a:pPr marL="628650" lvl="1" indent="-171450">
              <a:buFont typeface="Arial" panose="020B0604020202020204" pitchFamily="34" charset="0"/>
              <a:buChar char="•"/>
            </a:pPr>
            <a:r>
              <a:rPr lang="en-US" b="0" u="none" dirty="0"/>
              <a:t>As a Challenger I can raise concerns or conflicts without fear of reprisal/ </a:t>
            </a:r>
          </a:p>
          <a:p>
            <a:pPr marL="628650" lvl="1" indent="-171450">
              <a:buFont typeface="Arial" panose="020B0604020202020204" pitchFamily="34" charset="0"/>
              <a:buChar char="•"/>
            </a:pPr>
            <a:r>
              <a:rPr lang="en-US" b="0" u="none" dirty="0"/>
              <a:t>As a member of the team I feel seen, heard &amp; valued</a:t>
            </a:r>
          </a:p>
          <a:p>
            <a:pPr marL="171450" indent="-171450">
              <a:buFont typeface="Arial" panose="020B0604020202020204" pitchFamily="34" charset="0"/>
              <a:buChar char="•"/>
            </a:pPr>
            <a:r>
              <a:rPr lang="en-US" b="0" u="none" dirty="0"/>
              <a:t>Psychological safety doesn’t just happen we actually must sit down with one another &amp; create this container as we all have different styles &amp; needs when it comes to communication.</a:t>
            </a:r>
          </a:p>
          <a:p>
            <a:pPr marL="171450" indent="-171450">
              <a:buFont typeface="Arial" panose="020B0604020202020204" pitchFamily="34" charset="0"/>
              <a:buChar char="•"/>
            </a:pPr>
            <a:r>
              <a:rPr lang="en-US" b="0" u="none" dirty="0"/>
              <a:t>Psychological safety requires us to: </a:t>
            </a:r>
          </a:p>
          <a:p>
            <a:pPr marL="628650" lvl="1" indent="-171450">
              <a:buFont typeface="Arial" panose="020B0604020202020204" pitchFamily="34" charset="0"/>
              <a:buChar char="•"/>
            </a:pPr>
            <a:r>
              <a:rPr lang="en-US" b="0" u="none" dirty="0"/>
              <a:t>embrace our discomfort/ </a:t>
            </a:r>
          </a:p>
          <a:p>
            <a:pPr marL="628650" lvl="1" indent="-171450">
              <a:buFont typeface="Arial" panose="020B0604020202020204" pitchFamily="34" charset="0"/>
              <a:buChar char="•"/>
            </a:pPr>
            <a:r>
              <a:rPr lang="en-US" b="0" u="none" dirty="0"/>
              <a:t>own our intentions &amp; impacts/ </a:t>
            </a:r>
          </a:p>
          <a:p>
            <a:pPr marL="628650" lvl="1" indent="-171450">
              <a:buFont typeface="Arial" panose="020B0604020202020204" pitchFamily="34" charset="0"/>
              <a:buChar char="•"/>
            </a:pPr>
            <a:r>
              <a:rPr lang="en-US" b="0" u="none" dirty="0"/>
              <a:t>disagree with civility/</a:t>
            </a:r>
          </a:p>
          <a:p>
            <a:pPr marL="628650" lvl="1" indent="-171450">
              <a:buFont typeface="Arial" panose="020B0604020202020204" pitchFamily="34" charset="0"/>
              <a:buChar char="•"/>
            </a:pPr>
            <a:r>
              <a:rPr lang="en-US" b="0" u="none" dirty="0"/>
              <a:t> separate ideas from people {</a:t>
            </a:r>
            <a:r>
              <a:rPr lang="en-US" b="0" u="none" dirty="0" err="1"/>
              <a:t>ie</a:t>
            </a:r>
            <a:r>
              <a:rPr lang="en-US" b="0" u="none" dirty="0"/>
              <a:t> I’m not saying you’re a bad person, I’m saying that I struggle with your method of engagement}/ </a:t>
            </a:r>
          </a:p>
          <a:p>
            <a:pPr marL="628650" lvl="1" indent="-171450">
              <a:buFont typeface="Arial" panose="020B0604020202020204" pitchFamily="34" charset="0"/>
              <a:buChar char="•"/>
            </a:pPr>
            <a:r>
              <a:rPr lang="en-US" b="0" u="none" dirty="0"/>
              <a:t>identify &amp; agree upon what it means to be respectful {this is not about hierarchy, its about seeing our shared humanity regardless of hierarchy &amp; agreeing to being called in when we default into “whiteness norms”}</a:t>
            </a:r>
          </a:p>
          <a:p>
            <a:pPr marL="628650" lvl="1" indent="-171450">
              <a:buFont typeface="Arial" panose="020B0604020202020204" pitchFamily="34" charset="0"/>
              <a:buChar char="•"/>
            </a:pPr>
            <a:r>
              <a:rPr lang="en-US" b="0" u="none" dirty="0"/>
              <a:t>I would also say that a baseline level of trust is needed &amp; if harm has been experienced in the past a restorative practice</a:t>
            </a:r>
          </a:p>
          <a:p>
            <a:pPr marL="0" indent="0">
              <a:lnSpc>
                <a:spcPct val="150000"/>
              </a:lnSpc>
              <a:buFont typeface="Arial" panose="020B0604020202020204" pitchFamily="34" charset="0"/>
              <a:buNone/>
            </a:pPr>
            <a:endParaRPr lang="en-US" dirty="0">
              <a:cs typeface="Calibri"/>
            </a:endParaRPr>
          </a:p>
          <a:p>
            <a:pPr marL="0" indent="0">
              <a:lnSpc>
                <a:spcPct val="150000"/>
              </a:lnSpc>
              <a:buFont typeface="Arial" panose="020B0604020202020204" pitchFamily="34" charset="0"/>
              <a:buNone/>
            </a:pPr>
            <a:r>
              <a:rPr lang="en-US" dirty="0">
                <a:cs typeface="Calibri"/>
              </a:rPr>
              <a:t>Cultural humility &amp; psychological safety gives us a foundation to engage in </a:t>
            </a:r>
            <a:r>
              <a:rPr lang="en-US" b="1" dirty="0">
                <a:cs typeface="Calibri"/>
              </a:rPr>
              <a:t>trauma informed supervision.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t>Combines knowledge about trauma &amp; supervision, focusing on the characteristics of the interrelationship between cultural humility, the mission of the org, the nature of doing social justice &amp; human rights work and the context in which we are doing said work {</a:t>
            </a:r>
            <a:r>
              <a:rPr lang="en-US" sz="1200" dirty="0" err="1"/>
              <a:t>ie</a:t>
            </a:r>
            <a:r>
              <a:rPr lang="en-US" sz="1200" dirty="0"/>
              <a:t> swimming in the waters of oppression}.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t>Trauma informed supervision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dirty="0"/>
              <a:t>Emphasizes supporting staff members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dirty="0"/>
              <a:t>Encourages self-care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dirty="0"/>
              <a:t>Is relationship &amp; motivational interviewing based</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dirty="0"/>
              <a:t>Values honest communication &amp; transparency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dirty="0"/>
              <a:t>Is strengths-based in both attitude &amp; language.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t>As TIARA &amp; I work on organizational trainings this will be one that we will be looking for all who supervise to attend. It’s my understanding that its currently an optional option right now through C4 but only one person on our management team and 2 program managers has attended thus far. If we are to really make being trauma informed apart of our culture its important that we walk our talk. And as being trauma informed is something we externally encourage to other organizations we all should be versed in its principles. </a:t>
            </a:r>
          </a:p>
          <a:p>
            <a:pPr marL="0" indent="0">
              <a:lnSpc>
                <a:spcPct val="150000"/>
              </a:lnSpc>
              <a:buFont typeface="Arial" panose="020B0604020202020204" pitchFamily="34" charset="0"/>
              <a:buNone/>
            </a:pPr>
            <a:endParaRPr lang="en-US" dirty="0">
              <a:cs typeface="Calibri"/>
            </a:endParaRPr>
          </a:p>
          <a:p>
            <a:pPr marL="0" indent="0">
              <a:lnSpc>
                <a:spcPct val="150000"/>
              </a:lnSpc>
              <a:buFont typeface="Arial" panose="020B0604020202020204" pitchFamily="34" charset="0"/>
              <a:buNone/>
            </a:pPr>
            <a:endParaRPr lang="en-US" dirty="0">
              <a:cs typeface="Calibri"/>
            </a:endParaRPr>
          </a:p>
          <a:p>
            <a:pPr marL="0" indent="0">
              <a:lnSpc>
                <a:spcPct val="150000"/>
              </a:lnSpc>
              <a:buFont typeface="Arial" panose="020B0604020202020204" pitchFamily="34" charset="0"/>
              <a:buNone/>
            </a:pPr>
            <a:endParaRPr lang="en-US" dirty="0">
              <a:cs typeface="Calibri"/>
            </a:endParaRPr>
          </a:p>
          <a:p>
            <a:pPr marL="0" indent="0">
              <a:lnSpc>
                <a:spcPct val="150000"/>
              </a:lnSpc>
              <a:buFont typeface="Arial" panose="020B0604020202020204" pitchFamily="34" charset="0"/>
              <a:buNone/>
            </a:pPr>
            <a:r>
              <a:rPr lang="en-US" dirty="0">
                <a:cs typeface="Calibri"/>
              </a:rPr>
              <a:t>Trauma informed supervision image source: https://</a:t>
            </a:r>
            <a:r>
              <a:rPr lang="en-US" dirty="0" err="1">
                <a:cs typeface="Calibri"/>
              </a:rPr>
              <a:t>cetc.org.au</a:t>
            </a:r>
            <a:r>
              <a:rPr lang="en-US" dirty="0">
                <a:cs typeface="Calibri"/>
              </a:rPr>
              <a:t>/the-role-of-supervision-in-the-trauma-informed-journey/</a:t>
            </a:r>
          </a:p>
          <a:p>
            <a:pPr marL="0" indent="0">
              <a:lnSpc>
                <a:spcPct val="150000"/>
              </a:lnSpc>
              <a:buFont typeface="Arial" panose="020B0604020202020204" pitchFamily="34" charset="0"/>
              <a:buNone/>
            </a:pPr>
            <a:endParaRPr lang="en-US" dirty="0">
              <a:cs typeface="Calibri"/>
            </a:endParaRPr>
          </a:p>
          <a:p>
            <a:pPr marL="0" indent="0">
              <a:lnSpc>
                <a:spcPct val="150000"/>
              </a:lnSpc>
              <a:buFont typeface="Arial" panose="020B0604020202020204" pitchFamily="34" charset="0"/>
              <a:buNone/>
            </a:pPr>
            <a:r>
              <a:rPr lang="en-US" dirty="0">
                <a:cs typeface="Calibri"/>
              </a:rPr>
              <a:t>Cultural humility image source: </a:t>
            </a:r>
            <a:r>
              <a:rPr lang="en-US" b="0" i="0" u="none" strike="noStrike" dirty="0">
                <a:solidFill>
                  <a:srgbClr val="2E414F"/>
                </a:solidFill>
                <a:effectLst/>
                <a:latin typeface="Roboto" panose="02000000000000000000" pitchFamily="2" charset="0"/>
              </a:rPr>
              <a:t>Foronda, C.L., Baptiste, D., </a:t>
            </a:r>
            <a:r>
              <a:rPr lang="en-US" b="0" i="0" u="none" strike="noStrike" dirty="0" err="1">
                <a:solidFill>
                  <a:srgbClr val="2E414F"/>
                </a:solidFill>
                <a:effectLst/>
                <a:latin typeface="Roboto" panose="02000000000000000000" pitchFamily="2" charset="0"/>
              </a:rPr>
              <a:t>Reinholdt</a:t>
            </a:r>
            <a:r>
              <a:rPr lang="en-US" b="0" i="0" u="none" strike="noStrike" dirty="0">
                <a:solidFill>
                  <a:srgbClr val="2E414F"/>
                </a:solidFill>
                <a:effectLst/>
                <a:latin typeface="Roboto" panose="02000000000000000000" pitchFamily="2" charset="0"/>
              </a:rPr>
              <a:t>, M.M., &amp; </a:t>
            </a:r>
            <a:r>
              <a:rPr lang="en-US" b="0" i="0" u="none" strike="noStrike" dirty="0" err="1">
                <a:solidFill>
                  <a:srgbClr val="2E414F"/>
                </a:solidFill>
                <a:effectLst/>
                <a:latin typeface="Roboto" panose="02000000000000000000" pitchFamily="2" charset="0"/>
              </a:rPr>
              <a:t>Ousman</a:t>
            </a:r>
            <a:r>
              <a:rPr lang="en-US" b="0" i="0" u="none" strike="noStrike" dirty="0">
                <a:solidFill>
                  <a:srgbClr val="2E414F"/>
                </a:solidFill>
                <a:effectLst/>
                <a:latin typeface="Roboto" panose="02000000000000000000" pitchFamily="2" charset="0"/>
              </a:rPr>
              <a:t>, K. (2016). Cultural Humility. </a:t>
            </a:r>
            <a:r>
              <a:rPr lang="en-US" b="0" i="1" u="none" strike="noStrike" dirty="0">
                <a:solidFill>
                  <a:srgbClr val="2E414F"/>
                </a:solidFill>
                <a:effectLst/>
                <a:latin typeface="Roboto" panose="02000000000000000000" pitchFamily="2" charset="0"/>
              </a:rPr>
              <a:t>Journal of Transcultural Nursing, 27</a:t>
            </a:r>
            <a:r>
              <a:rPr lang="en-US" b="0" i="0" u="none" strike="noStrike" dirty="0">
                <a:solidFill>
                  <a:srgbClr val="2E414F"/>
                </a:solidFill>
                <a:effectLst/>
                <a:latin typeface="Roboto" panose="02000000000000000000" pitchFamily="2" charset="0"/>
              </a:rPr>
              <a:t>, 210 - 217.</a:t>
            </a:r>
            <a:r>
              <a:rPr lang="en-US" b="0" i="0" u="none" strike="noStrike" dirty="0">
                <a:solidFill>
                  <a:srgbClr val="2E414F"/>
                </a:solidFill>
                <a:effectLst/>
                <a:latin typeface="Roboto" panose="02000000000000000000" pitchFamily="2" charset="0"/>
                <a:cs typeface="Calibri"/>
              </a:rPr>
              <a:t>  web address: https://</a:t>
            </a:r>
            <a:r>
              <a:rPr lang="en-US" b="0" i="0" u="none" strike="noStrike" dirty="0" err="1">
                <a:solidFill>
                  <a:srgbClr val="2E414F"/>
                </a:solidFill>
                <a:effectLst/>
                <a:latin typeface="Roboto" panose="02000000000000000000" pitchFamily="2" charset="0"/>
                <a:cs typeface="Calibri"/>
              </a:rPr>
              <a:t>www.semanticscholar.org</a:t>
            </a:r>
            <a:r>
              <a:rPr lang="en-US" b="0" i="0" u="none" strike="noStrike" dirty="0">
                <a:solidFill>
                  <a:srgbClr val="2E414F"/>
                </a:solidFill>
                <a:effectLst/>
                <a:latin typeface="Roboto" panose="02000000000000000000" pitchFamily="2" charset="0"/>
                <a:cs typeface="Calibri"/>
              </a:rPr>
              <a:t>/paper/Cultural-Humility-Foronda-Baptiste/f5d79fd49d35fca706b5c38a827481db7018177c#citing-papers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45</a:t>
            </a:fld>
            <a:endParaRPr lang="en-US"/>
          </a:p>
        </p:txBody>
      </p:sp>
    </p:spTree>
    <p:extLst>
      <p:ext uri="{BB962C8B-B14F-4D97-AF65-F5344CB8AC3E}">
        <p14:creationId xmlns:p14="http://schemas.microsoft.com/office/powerpoint/2010/main" val="893632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u="sng" dirty="0"/>
              <a:t>Healing Centered Restorative Engagement:</a:t>
            </a:r>
            <a:r>
              <a:rPr lang="en-US" b="0" u="none" dirty="0"/>
              <a:t> asks us to look at how can what’s right be used to support the healing &amp; restoration of the person or community from what happened. This can be used to address internal organizational issues and when engaging with patients directly There are five components to healing-centered restorative engagement:</a:t>
            </a:r>
          </a:p>
          <a:p>
            <a:pPr>
              <a:lnSpc>
                <a:spcPct val="150000"/>
              </a:lnSpc>
            </a:pPr>
            <a:endParaRPr lang="en-US" b="1" u="sng" dirty="0"/>
          </a:p>
          <a:p>
            <a:pPr marL="171450" indent="-171450">
              <a:lnSpc>
                <a:spcPct val="150000"/>
              </a:lnSpc>
              <a:buFont typeface="Arial" panose="020B0604020202020204" pitchFamily="34" charset="0"/>
              <a:buChar char="•"/>
            </a:pPr>
            <a:r>
              <a:rPr lang="en-US" b="1" dirty="0"/>
              <a:t>Recognizing </a:t>
            </a:r>
            <a:r>
              <a:rPr lang="en-US" dirty="0"/>
              <a:t>– what is causing harm in the moment/situation</a:t>
            </a:r>
            <a:endParaRPr lang="en-US" dirty="0">
              <a:cs typeface="Calibri"/>
            </a:endParaRPr>
          </a:p>
          <a:p>
            <a:pPr marL="628650" lvl="1" indent="-171450">
              <a:lnSpc>
                <a:spcPct val="150000"/>
              </a:lnSpc>
              <a:buFont typeface="Arial" panose="020B0604020202020204" pitchFamily="34" charset="0"/>
              <a:buChar char="•"/>
            </a:pPr>
            <a:r>
              <a:rPr lang="en-US" dirty="0"/>
              <a:t> is it miscommunication; is there an unspoken expectation/ need that is not being address; was this an agreed upon expectation or is it from socialized/dominant culture</a:t>
            </a:r>
            <a:endParaRPr lang="en-US" dirty="0">
              <a:cs typeface="Calibri"/>
            </a:endParaRPr>
          </a:p>
          <a:p>
            <a:pPr marL="171450" indent="-171450">
              <a:lnSpc>
                <a:spcPct val="150000"/>
              </a:lnSpc>
              <a:buFont typeface="Arial" panose="020B0604020202020204" pitchFamily="34" charset="0"/>
              <a:buChar char="•"/>
            </a:pPr>
            <a:r>
              <a:rPr lang="en-US" b="1" dirty="0"/>
              <a:t>Discovering Strength</a:t>
            </a:r>
            <a:r>
              <a:rPr lang="en-US" dirty="0"/>
              <a:t> {already present} - how can what's right be used to: heal, restore connection, understanding, empower the person who is being marginalized in this moment</a:t>
            </a:r>
            <a:endParaRPr lang="en-US" dirty="0">
              <a:cs typeface="Calibri" panose="020F0502020204030204"/>
            </a:endParaRPr>
          </a:p>
          <a:p>
            <a:pPr marL="171450" indent="-171450">
              <a:lnSpc>
                <a:spcPct val="150000"/>
              </a:lnSpc>
              <a:buFont typeface="Arial" panose="020B0604020202020204" pitchFamily="34" charset="0"/>
              <a:buChar char="•"/>
            </a:pPr>
            <a:r>
              <a:rPr lang="en-US" b="1" dirty="0"/>
              <a:t>Repairing Relationships</a:t>
            </a:r>
            <a:r>
              <a:rPr lang="en-US" dirty="0"/>
              <a:t> – Who has been hurt? • What are their needs? • Who has the obligation to address the needs, to put right the harms, to restore relationships? (As opposed to: What rules were broken? Who did it? What do they deserve?) This is not about punishing it's about, reestablishing a two way street of trust/connection, owning our impact when it doesn't match our intent, its about collaborating with patients to help identify health goals that make sense to them &amp; where they feel seen/heard, meeting patients &amp; families where they are. The same is true if the issue is between two staff members regardless of place within the organization.</a:t>
            </a:r>
            <a:endParaRPr lang="en-US" dirty="0">
              <a:cs typeface="Calibri"/>
            </a:endParaRPr>
          </a:p>
          <a:p>
            <a:pPr marL="171450" indent="-171450">
              <a:lnSpc>
                <a:spcPct val="150000"/>
              </a:lnSpc>
              <a:buFont typeface="Arial" panose="020B0604020202020204" pitchFamily="34" charset="0"/>
              <a:buChar char="•"/>
            </a:pPr>
            <a:r>
              <a:rPr lang="en-US" b="1" dirty="0"/>
              <a:t>Reflection – this should be done independently &amp; as a team if it’s an internal issue we are addressing. </a:t>
            </a:r>
            <a:r>
              <a:rPr lang="en-US" b="0" dirty="0"/>
              <a:t>Reflection is an </a:t>
            </a:r>
            <a:r>
              <a:rPr lang="en-US" dirty="0"/>
              <a:t>important part of growth so we can learn. Pause &amp; Breathe, get out of reaction/crisis mindset, what happened today, I feel like there is a story/understanding I'm missing that contributed to today's events. What went well, what could have gone better, what should we continue doing, what should we look at doing differently,</a:t>
            </a:r>
            <a:endParaRPr lang="en-US" b="1" dirty="0">
              <a:cs typeface="Calibri"/>
            </a:endParaRPr>
          </a:p>
          <a:p>
            <a:pPr marL="171450" indent="-171450">
              <a:lnSpc>
                <a:spcPct val="150000"/>
              </a:lnSpc>
              <a:buFont typeface="Arial" panose="020B0604020202020204" pitchFamily="34" charset="0"/>
              <a:buChar char="•"/>
            </a:pPr>
            <a:r>
              <a:rPr lang="en-US" b="1" dirty="0"/>
              <a:t>Nurturing &amp; Building – </a:t>
            </a:r>
            <a:r>
              <a:rPr lang="en-US" dirty="0"/>
              <a:t> what will help support both of us to have a meaningful connection {what so you need &amp; what do I need},  what do we need as a team, do we need to set adjust our norms of engagement/communication, what is our shared understanding of being a team, what is our shared understanding of what a supportive leader is, what an engaged teammate is, what is our unique &amp; shared understanding of our roles on the team, what are our complementary strengths as a team or leads, what is our shared understanding of communication norms, what are each of our responsibility in communicating &amp; working together as a team, understanding of norms around how we engage with each other.</a:t>
            </a:r>
          </a:p>
          <a:p>
            <a:pPr marL="171450" indent="-171450">
              <a:lnSpc>
                <a:spcPct val="150000"/>
              </a:lnSpc>
              <a:buFont typeface="Arial" panose="020B0604020202020204" pitchFamily="34" charset="0"/>
              <a:buChar char="•"/>
            </a:pPr>
            <a:endParaRPr lang="en-US" dirty="0">
              <a:cs typeface="Calibri"/>
            </a:endParaRPr>
          </a:p>
          <a:p>
            <a:r>
              <a:rPr lang="en-US" b="1" u="sng" dirty="0"/>
              <a:t>Relational Leadership   https://</a:t>
            </a:r>
            <a:r>
              <a:rPr lang="en-US" b="1" u="sng" dirty="0" err="1"/>
              <a:t>youtu.be</a:t>
            </a:r>
            <a:r>
              <a:rPr lang="en-US" b="1" u="sng" dirty="0"/>
              <a:t>/kswcW9e3tXc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A3D5B"/>
                </a:solidFill>
                <a:effectLst/>
                <a:latin typeface="objektiv-mk1"/>
              </a:rPr>
              <a:t>The relational leadership model emphasizes the relationships among people when leading an organization. It’s a</a:t>
            </a:r>
            <a:r>
              <a:rPr lang="en-US" sz="1800" dirty="0">
                <a:effectLst/>
                <a:latin typeface="ArialMT"/>
              </a:rPr>
              <a:t> relational process of people together attempting to accomplish change or make a difference to benefit the common good. It acknowledges the diverse talents of group members and trust the process to bring good thinking to the socially responsible changes group members agree they want to work toward. Acknowledging that relationships are the key to leadership effectiveness. This philosophy values being ethical and inclusive. </a:t>
            </a:r>
            <a:r>
              <a:rPr lang="en-US" sz="1800" b="0" i="0" u="none" strike="noStrike" dirty="0">
                <a:solidFill>
                  <a:schemeClr val="tx1"/>
                </a:solidFill>
                <a:effectLst/>
                <a:latin typeface="+mn-lt"/>
              </a:rPr>
              <a:t> </a:t>
            </a:r>
            <a:endParaRPr lang="en-US" dirty="0">
              <a:effectLst/>
            </a:endParaRPr>
          </a:p>
          <a:p>
            <a:endParaRPr lang="en-US" b="0" u="none" dirty="0"/>
          </a:p>
          <a:p>
            <a:r>
              <a:rPr lang="en-US" b="0" u="none" dirty="0"/>
              <a:t>This is my dream standard for the organization I work for.</a:t>
            </a:r>
          </a:p>
          <a:p>
            <a:endParaRPr lang="en-US" b="0" u="none" dirty="0"/>
          </a:p>
          <a:p>
            <a:r>
              <a:rPr lang="en-US" b="1" u="none" dirty="0"/>
              <a:t>Inclusion: </a:t>
            </a:r>
            <a:r>
              <a:rPr lang="en-US" b="0" u="none" dirty="0"/>
              <a:t>Being inclusive means that the leader truly believes that everyone can make a difference and that the leader can actively listen to everyone in the group.</a:t>
            </a:r>
          </a:p>
          <a:p>
            <a:endParaRPr lang="en-US" b="1" u="none" dirty="0"/>
          </a:p>
          <a:p>
            <a:r>
              <a:rPr lang="en-US" b="1" u="none" dirty="0"/>
              <a:t>Empowerment: </a:t>
            </a:r>
            <a:r>
              <a:rPr lang="en-US" b="0" u="none" dirty="0"/>
              <a:t>Empowering others is an extremely important quality when it comes to a leader’s success. To empower others, a leader needs to give them the ability to be involved as well as the feeling of being involved in group decision-making. A leader using the relational leadership style needs to have a true concern for the growth and development of others and the tools to encourage that growth.</a:t>
            </a:r>
          </a:p>
          <a:p>
            <a:endParaRPr lang="en-US" b="1" u="none" dirty="0"/>
          </a:p>
          <a:p>
            <a:r>
              <a:rPr lang="en-US" b="1" u="none" dirty="0"/>
              <a:t>Purposefulness: </a:t>
            </a:r>
            <a:r>
              <a:rPr lang="en-US" b="0" u="none" dirty="0"/>
              <a:t>A relational leader knows exactly for what they are working The leader can not only identify the group’s goals and have a vision of the outcome, but fully involve others in the vision-building process.</a:t>
            </a:r>
          </a:p>
          <a:p>
            <a:endParaRPr lang="en-US" b="1" u="none" dirty="0"/>
          </a:p>
          <a:p>
            <a:r>
              <a:rPr lang="en-US" b="1" u="none" dirty="0"/>
              <a:t>Ethical Behaviors: </a:t>
            </a:r>
            <a:r>
              <a:rPr lang="en-US" b="0" u="none" dirty="0"/>
              <a:t>Practicing ethical behaviors is slightly vague, but it means that moral values and standards drive the leader. These values should be used to make ethical decisions and to model the behaviors that the rest of the group needs to follow. And should be in alignment with the overall mission &amp; vision of the organization. An example of this is the use of community health workers, within our current medical model this position within community health isn’t financially supported and yet ethically we know it’s the right thing to add into our clinics for the betterment of patient care.</a:t>
            </a:r>
          </a:p>
          <a:p>
            <a:endParaRPr lang="en-US" b="1" u="none" dirty="0"/>
          </a:p>
          <a:p>
            <a:r>
              <a:rPr lang="en-US" b="1" u="none" dirty="0"/>
              <a:t>Process Orientation: </a:t>
            </a:r>
            <a:r>
              <a:rPr lang="en-US" b="0" u="none" dirty="0"/>
              <a:t>This focuses on how the group decides to function as a team, including how everyone stays together, communicates, solves problems, and achieves communal goals. For the leader to be process-oriented, they need to believe that the process is as important as the outcome and they need to encourage collaboration and reflection throughout the process.</a:t>
            </a:r>
          </a:p>
          <a:p>
            <a:endParaRPr lang="en-US" b="0" u="none" dirty="0"/>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46</a:t>
            </a:fld>
            <a:endParaRPr lang="en-US"/>
          </a:p>
        </p:txBody>
      </p:sp>
    </p:spTree>
    <p:extLst>
      <p:ext uri="{BB962C8B-B14F-4D97-AF65-F5344CB8AC3E}">
        <p14:creationId xmlns:p14="http://schemas.microsoft.com/office/powerpoint/2010/main" val="2919332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engaging in our  work it’s important that we pause and ask ourselves:</a:t>
            </a:r>
          </a:p>
          <a:p>
            <a:endParaRPr lang="en-US" dirty="0"/>
          </a:p>
          <a:p>
            <a:endParaRPr lang="en-US" dirty="0"/>
          </a:p>
          <a:p>
            <a:r>
              <a:rPr lang="en-US" dirty="0"/>
              <a:t>Before/When engaging in care with a patient ask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I hold any bias for best practices around this topic or population?</a:t>
            </a:r>
          </a:p>
          <a:p>
            <a:pPr marL="171450" indent="-171450">
              <a:buFont typeface="Arial" panose="020B0604020202020204" pitchFamily="34" charset="0"/>
              <a:buChar char="•"/>
            </a:pPr>
            <a:r>
              <a:rPr lang="en-US" dirty="0"/>
              <a:t>Am I being mindful of the social, economic, political factors at play for this population? </a:t>
            </a:r>
          </a:p>
          <a:p>
            <a:pPr marL="171450" indent="-171450">
              <a:buFont typeface="Arial" panose="020B0604020202020204" pitchFamily="34" charset="0"/>
              <a:buChar char="•"/>
            </a:pPr>
            <a:r>
              <a:rPr lang="en-US" dirty="0"/>
              <a:t>Am I being mindful of the living &amp; working conditions at play for this population?</a:t>
            </a:r>
          </a:p>
          <a:p>
            <a:endParaRPr lang="en-US" dirty="0"/>
          </a:p>
          <a:p>
            <a:pPr marL="171450" indent="-171450">
              <a:buFont typeface="Arial" panose="020B0604020202020204" pitchFamily="34" charset="0"/>
              <a:buChar char="•"/>
            </a:pPr>
            <a:r>
              <a:rPr lang="en-US" dirty="0"/>
              <a:t>What is the lived experience of the community this person is a member of vs what is their personal lived experience?</a:t>
            </a:r>
          </a:p>
          <a:p>
            <a:pPr marL="171450" indent="-171450">
              <a:buFont typeface="Arial" panose="020B0604020202020204" pitchFamily="34" charset="0"/>
              <a:buChar char="•"/>
            </a:pPr>
            <a:r>
              <a:rPr lang="en-US" dirty="0"/>
              <a:t>What systems of oppression are in play that are contributing to the health needs/disparities of this patient &amp; their community?</a:t>
            </a:r>
          </a:p>
          <a:p>
            <a:pPr marL="171450" indent="-171450">
              <a:buFont typeface="Arial" panose="020B0604020202020204" pitchFamily="34" charset="0"/>
              <a:buChar char="•"/>
            </a:pPr>
            <a:r>
              <a:rPr lang="en-US" dirty="0"/>
              <a:t>What marginalizing/disempowering/ or victim-blaming narratives do I hold/carry for this community?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All of this impacts the care you provide &amp; the person’s ability to hear, understand, &amp; act on health/well-being recommendations.</a:t>
            </a:r>
          </a:p>
          <a:p>
            <a:endParaRPr lang="en-US" dirty="0"/>
          </a:p>
          <a:p>
            <a:pPr marL="0" marR="0">
              <a:lnSpc>
                <a:spcPct val="150000"/>
              </a:lnSpc>
              <a:spcBef>
                <a:spcPts val="0"/>
              </a:spcBef>
              <a:spcAft>
                <a:spcPts val="0"/>
              </a:spcAf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When engaging in our work it’s important that we pause and ask ourselves: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Do I hold any bias for best practices around this topic or population?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Am I being mindful of the social, economic, political factors at play for this population?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Am I being mindful of the living &amp; working conditions at play for this population?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What is the lived experience of the community this person is a member of vs what is their personal lived experience?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What systems of oppression are in play that are contributing to the health needs/disparities of this patient &amp; their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What marginalizing/disempowering/ or victim-blaming narratives do I hold/carry for this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effectLst/>
                <a:latin typeface="Helvetica Neue" panose="02000503000000020004" pitchFamily="2" charset="0"/>
                <a:ea typeface="Calibri" panose="020F0502020204030204" pitchFamily="34" charset="0"/>
                <a:cs typeface="Times New Roman" panose="02020603050405020304" pitchFamily="18" charset="0"/>
              </a:rPr>
              <a:t>All of this impacts the care you provide &amp; the person’s ability to hear, understand, &amp; act on health/well-being recommendations.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83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Sociocultural &amp; socioeconomic discrimination</a:t>
            </a:r>
          </a:p>
        </p:txBody>
      </p:sp>
      <p:sp>
        <p:nvSpPr>
          <p:cNvPr id="4" name="Slide Number Placeholder 3"/>
          <p:cNvSpPr>
            <a:spLocks noGrp="1"/>
          </p:cNvSpPr>
          <p:nvPr>
            <p:ph type="sldNum" sz="quarter" idx="5"/>
          </p:nvPr>
        </p:nvSpPr>
        <p:spPr/>
        <p:txBody>
          <a:bodyPr/>
          <a:lstStyle/>
          <a:p>
            <a:fld id="{12AD8FC2-BB79-E14E-BD1A-9486B0528916}" type="slidenum">
              <a:rPr lang="en-US" smtClean="0"/>
              <a:t>5</a:t>
            </a:fld>
            <a:endParaRPr lang="en-US"/>
          </a:p>
        </p:txBody>
      </p:sp>
    </p:spTree>
    <p:extLst>
      <p:ext uri="{BB962C8B-B14F-4D97-AF65-F5344CB8AC3E}">
        <p14:creationId xmlns:p14="http://schemas.microsoft.com/office/powerpoint/2010/main" val="235827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6DEB7EE2-04A2-4FB2-9625-C9C73AC4D32F}" type="slidenum">
              <a:rPr kumimoji="0" lang="en-US" altLang="en-US" sz="5000" b="0" i="0" u="none" strike="noStrike" kern="0" cap="none" spc="0" normalizeH="0" baseline="0" noProof="0" smtClean="0">
                <a:ln>
                  <a:noFill/>
                </a:ln>
                <a:solidFill>
                  <a:srgbClr val="888888"/>
                </a:solidFill>
                <a:effectLst/>
                <a:uLnTx/>
                <a:uFillTx/>
                <a:latin typeface="Marker Felt"/>
                <a:ea typeface="+mn-ea"/>
                <a:cs typeface="+mn-cs"/>
                <a:sym typeface="Marker Felt"/>
              </a:rPr>
              <a:pPr marL="0" marR="0" lvl="0" indent="0" algn="ctr" defTabSz="825500" rtl="0" eaLnBrk="1" fontAlgn="auto" latinLnBrk="0" hangingPunct="0">
                <a:lnSpc>
                  <a:spcPct val="100000"/>
                </a:lnSpc>
                <a:spcBef>
                  <a:spcPts val="0"/>
                </a:spcBef>
                <a:spcAft>
                  <a:spcPts val="0"/>
                </a:spcAft>
                <a:buClrTx/>
                <a:buSzTx/>
                <a:buFontTx/>
                <a:buNone/>
                <a:tabLst/>
                <a:defRPr/>
              </a:pPr>
              <a:t>6</a:t>
            </a:fld>
            <a:endParaRPr kumimoji="0" lang="en-US" altLang="en-US" sz="5000" b="0" i="0" u="none" strike="noStrike" kern="0" cap="none" spc="0" normalizeH="0" baseline="0" noProof="0">
              <a:ln>
                <a:noFill/>
              </a:ln>
              <a:solidFill>
                <a:srgbClr val="888888"/>
              </a:solidFill>
              <a:effectLst/>
              <a:uLnTx/>
              <a:uFillTx/>
              <a:latin typeface="Marker Felt"/>
              <a:ea typeface="+mn-ea"/>
              <a:cs typeface="+mn-cs"/>
              <a:sym typeface="Marker Felt"/>
            </a:endParaRPr>
          </a:p>
        </p:txBody>
      </p:sp>
    </p:spTree>
    <p:extLst>
      <p:ext uri="{BB962C8B-B14F-4D97-AF65-F5344CB8AC3E}">
        <p14:creationId xmlns:p14="http://schemas.microsoft.com/office/powerpoint/2010/main" val="7916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lnSpc>
                <a:spcPct val="150000"/>
              </a:lnSpc>
              <a:spcBef>
                <a:spcPts val="800"/>
              </a:spcBef>
            </a:pPr>
            <a:endParaRPr lang="en-US" sz="1800" dirty="0">
              <a:solidFill>
                <a:srgbClr val="000000"/>
              </a:solidFill>
              <a:latin typeface="Helvetica Neue"/>
              <a:ea typeface="Arial Unicode MS"/>
            </a:endParaRPr>
          </a:p>
          <a:p>
            <a:pPr>
              <a:lnSpc>
                <a:spcPct val="107000"/>
              </a:lnSpc>
              <a:spcAft>
                <a:spcPts val="1200"/>
              </a:spcAft>
            </a:pPr>
            <a:r>
              <a:rPr lang="en-US" sz="1400" dirty="0">
                <a:cs typeface="+mn-lt"/>
              </a:rPr>
              <a:t>25 minute mark</a:t>
            </a:r>
          </a:p>
        </p:txBody>
      </p:sp>
    </p:spTree>
    <p:extLst>
      <p:ext uri="{BB962C8B-B14F-4D97-AF65-F5344CB8AC3E}">
        <p14:creationId xmlns:p14="http://schemas.microsoft.com/office/powerpoint/2010/main" val="341829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+ 8 for activity</a:t>
            </a:r>
          </a:p>
          <a:p>
            <a:r>
              <a:rPr lang="en-US" dirty="0"/>
              <a:t>5 + 8 for activity = </a:t>
            </a:r>
          </a:p>
          <a:p>
            <a:endParaRPr lang="en-US" dirty="0"/>
          </a:p>
          <a:p>
            <a:r>
              <a:rPr lang="en-US" dirty="0"/>
              <a:t>51 minute mark</a:t>
            </a:r>
          </a:p>
        </p:txBody>
      </p:sp>
      <p:sp>
        <p:nvSpPr>
          <p:cNvPr id="4" name="Slide Number Placeholder 3"/>
          <p:cNvSpPr>
            <a:spLocks noGrp="1"/>
          </p:cNvSpPr>
          <p:nvPr>
            <p:ph type="sldNum" sz="quarter" idx="5"/>
          </p:nvPr>
        </p:nvSpPr>
        <p:spPr/>
        <p:txBody>
          <a:bodyPr/>
          <a:lstStyle/>
          <a:p>
            <a:fld id="{12AD8FC2-BB79-E14E-BD1A-9486B0528916}" type="slidenum">
              <a:rPr lang="en-US" smtClean="0"/>
              <a:t>8</a:t>
            </a:fld>
            <a:endParaRPr lang="en-US"/>
          </a:p>
        </p:txBody>
      </p:sp>
    </p:spTree>
    <p:extLst>
      <p:ext uri="{BB962C8B-B14F-4D97-AF65-F5344CB8AC3E}">
        <p14:creationId xmlns:p14="http://schemas.microsoft.com/office/powerpoint/2010/main" val="301717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 + 10 for activity =</a:t>
            </a:r>
          </a:p>
          <a:p>
            <a:endParaRPr lang="en-US" dirty="0">
              <a:cs typeface="Calibri"/>
            </a:endParaRPr>
          </a:p>
          <a:p>
            <a:r>
              <a:rPr lang="en-US" dirty="0"/>
              <a:t>66 minute mark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8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a:t>
            </a:r>
          </a:p>
          <a:p>
            <a:r>
              <a:rPr lang="en-US" dirty="0"/>
              <a:t>There is also the reality of sociocultural &amp; socioeconomic discrimination</a:t>
            </a:r>
          </a:p>
          <a:p>
            <a:endParaRPr lang="en-US" dirty="0"/>
          </a:p>
          <a:p>
            <a:r>
              <a:rPr lang="en-US" dirty="0"/>
              <a:t>So if you show up poor, homeless, what “whiteness” deems as uneducated, disabled, old, then you are equally marginalized. And when we apply the lens of intersectionality then this is amplified if you identify as more than one of these.</a:t>
            </a:r>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10</a:t>
            </a:fld>
            <a:endParaRPr lang="en-US"/>
          </a:p>
        </p:txBody>
      </p:sp>
    </p:spTree>
    <p:extLst>
      <p:ext uri="{BB962C8B-B14F-4D97-AF65-F5344CB8AC3E}">
        <p14:creationId xmlns:p14="http://schemas.microsoft.com/office/powerpoint/2010/main" val="278200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3" Type="http://schemas.openxmlformats.org/officeDocument/2006/relationships/hyperlink" Target="http://www.twitter.com/natlhchcouncil" TargetMode="External"/><Relationship Id="rId7" Type="http://schemas.openxmlformats.org/officeDocument/2006/relationships/hyperlink" Target="http://www.youtube.com/channel/UCCvdu9fuN-_xxQ8BaYo-APw" TargetMode="External"/><Relationship Id="rId12" Type="http://schemas.openxmlformats.org/officeDocument/2006/relationships/hyperlink" Target="http://www.linkedin.com/company/nimrc/"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hyperlink" Target="http://www.youtube.com/channel/UC7CQ_iimYrd1TYuJmIwFzYg" TargetMode="External"/><Relationship Id="rId5" Type="http://schemas.openxmlformats.org/officeDocument/2006/relationships/hyperlink" Target="http://www.facebook.com/NationalHCHCouncil/" TargetMode="External"/><Relationship Id="rId10" Type="http://schemas.openxmlformats.org/officeDocument/2006/relationships/hyperlink" Target="http://www.facebook.com/NationalInstituteforMedicalRespiteCare" TargetMode="External"/><Relationship Id="rId4" Type="http://schemas.openxmlformats.org/officeDocument/2006/relationships/image" Target="../media/image2.png"/><Relationship Id="rId9" Type="http://schemas.openxmlformats.org/officeDocument/2006/relationships/hyperlink" Target="http://www.twitter.com/NatlInstMRCare"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01CC-4C77-AB47-9400-5597F98E6662}"/>
              </a:ext>
            </a:extLst>
          </p:cNvPr>
          <p:cNvSpPr>
            <a:spLocks noGrp="1"/>
          </p:cNvSpPr>
          <p:nvPr>
            <p:ph type="ctrTitle"/>
          </p:nvPr>
        </p:nvSpPr>
        <p:spPr>
          <a:xfrm>
            <a:off x="3316014" y="3632785"/>
            <a:ext cx="5559972" cy="646331"/>
          </a:xfrm>
        </p:spPr>
        <p:txBody>
          <a:bodyPr anchor="b"/>
          <a:lstStyle>
            <a:lvl1pPr algn="ctr">
              <a:defRPr lang="en-US" sz="3600" b="1" kern="1200" dirty="0">
                <a:solidFill>
                  <a:srgbClr val="01594B"/>
                </a:solidFill>
                <a:latin typeface="Century Gothic"/>
                <a:ea typeface="+mn-ea"/>
                <a:cs typeface="+mn-cs"/>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271A48B-A0CE-6640-A1B3-D7353694EF33}"/>
              </a:ext>
            </a:extLst>
          </p:cNvPr>
          <p:cNvSpPr>
            <a:spLocks noGrp="1"/>
          </p:cNvSpPr>
          <p:nvPr>
            <p:ph type="subTitle" idx="1"/>
          </p:nvPr>
        </p:nvSpPr>
        <p:spPr>
          <a:xfrm>
            <a:off x="3316014" y="4555408"/>
            <a:ext cx="5559973" cy="456628"/>
          </a:xfrm>
        </p:spPr>
        <p:txBody>
          <a:bodyPr/>
          <a:lstStyle>
            <a:lvl1pPr marL="0" indent="0" algn="ctr">
              <a:buNone/>
              <a:defRPr lang="en-US" sz="2400" kern="1200">
                <a:solidFill>
                  <a:srgbClr val="01594B"/>
                </a:solidFill>
                <a:latin typeface="Century Gothic" panose="020B05020202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D3F89DE-A246-FF4D-AD2F-3F9AF5EF8496}"/>
              </a:ext>
            </a:extLst>
          </p:cNvPr>
          <p:cNvSpPr>
            <a:spLocks noGrp="1"/>
          </p:cNvSpPr>
          <p:nvPr>
            <p:ph type="dt" sz="half" idx="10"/>
          </p:nvPr>
        </p:nvSpPr>
        <p:spPr/>
        <p:txBody>
          <a:bodyPr/>
          <a:lstStyle/>
          <a:p>
            <a:fld id="{B50D50B9-E3A3-D44C-8695-EE5FED965780}" type="datetimeFigureOut">
              <a:rPr lang="en-US" smtClean="0"/>
              <a:t>5/18/23</a:t>
            </a:fld>
            <a:endParaRPr lang="en-US"/>
          </a:p>
        </p:txBody>
      </p:sp>
      <p:sp>
        <p:nvSpPr>
          <p:cNvPr id="5" name="Footer Placeholder 4">
            <a:extLst>
              <a:ext uri="{FF2B5EF4-FFF2-40B4-BE49-F238E27FC236}">
                <a16:creationId xmlns:a16="http://schemas.microsoft.com/office/drawing/2014/main" id="{7AC102C4-08CA-4C4D-B562-1CE88EA12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6B6FA-ED5C-9446-AA09-A7C8551EC276}"/>
              </a:ext>
            </a:extLst>
          </p:cNvPr>
          <p:cNvSpPr>
            <a:spLocks noGrp="1"/>
          </p:cNvSpPr>
          <p:nvPr>
            <p:ph type="sldNum" sz="quarter" idx="12"/>
          </p:nvPr>
        </p:nvSpPr>
        <p:spPr/>
        <p:txBody>
          <a:bodyPr/>
          <a:lstStyle/>
          <a:p>
            <a:fld id="{F7E577B0-AE67-E441-8FF6-8F3C402D3483}" type="slidenum">
              <a:rPr lang="en-US" smtClean="0"/>
              <a:t>‹#›</a:t>
            </a:fld>
            <a:endParaRPr lang="en-US"/>
          </a:p>
        </p:txBody>
      </p:sp>
      <p:sp>
        <p:nvSpPr>
          <p:cNvPr id="7" name="Rectangle 6">
            <a:extLst>
              <a:ext uri="{FF2B5EF4-FFF2-40B4-BE49-F238E27FC236}">
                <a16:creationId xmlns:a16="http://schemas.microsoft.com/office/drawing/2014/main" id="{AAA3CC51-F4A0-7240-8396-00C510E9BD4E}"/>
              </a:ext>
            </a:extLst>
          </p:cNvPr>
          <p:cNvSpPr/>
          <p:nvPr/>
        </p:nvSpPr>
        <p:spPr>
          <a:xfrm>
            <a:off x="-42042" y="1231076"/>
            <a:ext cx="12276083" cy="851338"/>
          </a:xfrm>
          <a:prstGeom prst="rect">
            <a:avLst/>
          </a:prstGeom>
          <a:solidFill>
            <a:srgbClr val="80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5396CA-1C26-A542-A1AB-A703CD83DB61}"/>
              </a:ext>
            </a:extLst>
          </p:cNvPr>
          <p:cNvSpPr/>
          <p:nvPr/>
        </p:nvSpPr>
        <p:spPr>
          <a:xfrm>
            <a:off x="-1" y="6338857"/>
            <a:ext cx="12192001" cy="471346"/>
          </a:xfrm>
          <a:prstGeom prst="rect">
            <a:avLst/>
          </a:prstGeom>
          <a:solidFill>
            <a:srgbClr val="80B1A8">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19A086-E2CA-A940-8E4C-CC693221A6DB}"/>
              </a:ext>
            </a:extLst>
          </p:cNvPr>
          <p:cNvSpPr/>
          <p:nvPr/>
        </p:nvSpPr>
        <p:spPr>
          <a:xfrm>
            <a:off x="1138083" y="6420641"/>
            <a:ext cx="9729786" cy="276999"/>
          </a:xfrm>
          <a:prstGeom prst="rect">
            <a:avLst/>
          </a:prstGeom>
        </p:spPr>
        <p:txBody>
          <a:bodyPr wrap="square">
            <a:spAutoFit/>
          </a:bodyPr>
          <a:lstStyle/>
          <a:p>
            <a:pPr algn="ctr"/>
            <a:r>
              <a:rPr lang="en-US" sz="1200" dirty="0">
                <a:latin typeface="Century Gothic" panose="020B0502020202020204" pitchFamily="34" charset="0"/>
              </a:rPr>
              <a:t>Research | Training &amp; Technical Assistance | Policy &amp; Advocacy | Consumer Voices</a:t>
            </a:r>
            <a:endParaRPr lang="en-US" sz="1200" dirty="0">
              <a:solidFill>
                <a:srgbClr val="01594B"/>
              </a:solidFill>
              <a:latin typeface="Century Gothic" panose="020B0502020202020204" pitchFamily="34" charset="0"/>
            </a:endParaRPr>
          </a:p>
        </p:txBody>
      </p:sp>
      <p:pic>
        <p:nvPicPr>
          <p:cNvPr id="13" name="Picture 2" descr="A picture containing text, sign&#10;&#10;Description automatically generated">
            <a:extLst>
              <a:ext uri="{FF2B5EF4-FFF2-40B4-BE49-F238E27FC236}">
                <a16:creationId xmlns:a16="http://schemas.microsoft.com/office/drawing/2014/main" id="{DF706BF7-EE45-3E4B-9C98-14D43705D1EE}"/>
              </a:ext>
            </a:extLst>
          </p:cNvPr>
          <p:cNvPicPr>
            <a:picLocks noChangeAspect="1"/>
          </p:cNvPicPr>
          <p:nvPr/>
        </p:nvPicPr>
        <p:blipFill>
          <a:blip r:embed="rId2"/>
          <a:stretch>
            <a:fillRect/>
          </a:stretch>
        </p:blipFill>
        <p:spPr>
          <a:xfrm>
            <a:off x="884712" y="658502"/>
            <a:ext cx="2743200" cy="2235698"/>
          </a:xfrm>
          <a:prstGeom prst="rect">
            <a:avLst/>
          </a:prstGeom>
        </p:spPr>
      </p:pic>
      <p:sp>
        <p:nvSpPr>
          <p:cNvPr id="16" name="Text Placeholder 15">
            <a:extLst>
              <a:ext uri="{FF2B5EF4-FFF2-40B4-BE49-F238E27FC236}">
                <a16:creationId xmlns:a16="http://schemas.microsoft.com/office/drawing/2014/main" id="{6CDADD31-F00F-4840-8D74-6F606818FBEE}"/>
              </a:ext>
            </a:extLst>
          </p:cNvPr>
          <p:cNvSpPr>
            <a:spLocks noGrp="1"/>
          </p:cNvSpPr>
          <p:nvPr>
            <p:ph type="body" sz="quarter" idx="13"/>
          </p:nvPr>
        </p:nvSpPr>
        <p:spPr>
          <a:xfrm>
            <a:off x="3316013" y="5063254"/>
            <a:ext cx="5559974" cy="914400"/>
          </a:xfrm>
        </p:spPr>
        <p:txBody>
          <a:bodyPr>
            <a:normAutofit/>
          </a:bodyPr>
          <a:lstStyle>
            <a:lvl1pPr marL="0" indent="0" algn="ctr">
              <a:buNone/>
              <a:defRPr sz="2400">
                <a:solidFill>
                  <a:srgbClr val="01594B"/>
                </a:solidFill>
                <a:latin typeface="Century Gothic" panose="020B0502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2599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9703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a16="http://schemas.microsoft.com/office/drawing/2014/main" id="{D0B12BD8-7E23-4DB3-9F3C-68F6FF145E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72650" y="1"/>
            <a:ext cx="2419350" cy="2619375"/>
          </a:xfrm>
          <a:prstGeom prst="rect">
            <a:avLst/>
          </a:prstGeom>
        </p:spPr>
      </p:pic>
      <p:pic>
        <p:nvPicPr>
          <p:cNvPr id="2" name="Graphic 1">
            <a:extLst>
              <a:ext uri="{FF2B5EF4-FFF2-40B4-BE49-F238E27FC236}">
                <a16:creationId xmlns:a16="http://schemas.microsoft.com/office/drawing/2014/main" id="{85143907-CDEB-455C-878E-7AE28AF7D2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1287770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713F-6F8A-7AFB-FA53-62EA9AFA5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A9AFBA-9202-A995-3785-A0D42C395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F0702-79F5-78A6-7357-D662D0CAA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4ECCA-2DAF-625A-0510-792947328067}"/>
              </a:ext>
            </a:extLst>
          </p:cNvPr>
          <p:cNvSpPr>
            <a:spLocks noGrp="1"/>
          </p:cNvSpPr>
          <p:nvPr>
            <p:ph type="dt" sz="half" idx="10"/>
          </p:nvPr>
        </p:nvSpPr>
        <p:spPr/>
        <p:txBody>
          <a:bodyPr/>
          <a:lstStyle/>
          <a:p>
            <a:fld id="{1743664E-D6B5-A346-A5DD-E9D102F7D8B4}" type="datetimeFigureOut">
              <a:rPr lang="en-US" smtClean="0"/>
              <a:t>5/18/23</a:t>
            </a:fld>
            <a:endParaRPr lang="en-US"/>
          </a:p>
        </p:txBody>
      </p:sp>
      <p:sp>
        <p:nvSpPr>
          <p:cNvPr id="6" name="Footer Placeholder 5">
            <a:extLst>
              <a:ext uri="{FF2B5EF4-FFF2-40B4-BE49-F238E27FC236}">
                <a16:creationId xmlns:a16="http://schemas.microsoft.com/office/drawing/2014/main" id="{F6BAABAB-E3BA-35F8-3BA7-00BDD06B8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C13EF-2553-E97E-02FB-32B659DE502E}"/>
              </a:ext>
            </a:extLst>
          </p:cNvPr>
          <p:cNvSpPr>
            <a:spLocks noGrp="1"/>
          </p:cNvSpPr>
          <p:nvPr>
            <p:ph type="sldNum" sz="quarter" idx="12"/>
          </p:nvPr>
        </p:nvSpPr>
        <p:spPr/>
        <p:txBody>
          <a:bodyPr/>
          <a:lstStyle/>
          <a:p>
            <a:fld id="{D3CBD84C-D9D4-BB40-A4FF-92C1FB73EC0A}" type="slidenum">
              <a:rPr lang="en-US" smtClean="0"/>
              <a:t>‹#›</a:t>
            </a:fld>
            <a:endParaRPr lang="en-US"/>
          </a:p>
        </p:txBody>
      </p:sp>
    </p:spTree>
    <p:extLst>
      <p:ext uri="{BB962C8B-B14F-4D97-AF65-F5344CB8AC3E}">
        <p14:creationId xmlns:p14="http://schemas.microsoft.com/office/powerpoint/2010/main" val="2278423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pic>
        <p:nvPicPr>
          <p:cNvPr id="182" name="lines-hrz-line.png" descr="lines-hrz-line.png"/>
          <p:cNvPicPr>
            <a:picLocks noChangeAspect="1"/>
          </p:cNvPicPr>
          <p:nvPr/>
        </p:nvPicPr>
        <p:blipFill>
          <a:blip r:embed="rId2"/>
          <a:stretch>
            <a:fillRect/>
          </a:stretch>
        </p:blipFill>
        <p:spPr>
          <a:xfrm>
            <a:off x="958850" y="6305550"/>
            <a:ext cx="10610850" cy="143472"/>
          </a:xfrm>
          <a:prstGeom prst="rect">
            <a:avLst/>
          </a:prstGeom>
          <a:ln w="12700">
            <a:miter lim="400000"/>
          </a:ln>
        </p:spPr>
      </p:pic>
      <p:pic>
        <p:nvPicPr>
          <p:cNvPr id="183" name="lines-vert-line.png" descr="lines-vert-line.png"/>
          <p:cNvPicPr>
            <a:picLocks noChangeAspect="1"/>
          </p:cNvPicPr>
          <p:nvPr/>
        </p:nvPicPr>
        <p:blipFill>
          <a:blip r:embed="rId3"/>
          <a:stretch>
            <a:fillRect/>
          </a:stretch>
        </p:blipFill>
        <p:spPr>
          <a:xfrm>
            <a:off x="11428496" y="711200"/>
            <a:ext cx="158751" cy="5702300"/>
          </a:xfrm>
          <a:prstGeom prst="rect">
            <a:avLst/>
          </a:prstGeom>
          <a:ln w="12700">
            <a:miter lim="400000"/>
          </a:ln>
        </p:spPr>
      </p:pic>
      <p:pic>
        <p:nvPicPr>
          <p:cNvPr id="184" name="dots-line-cropped.png" descr="dots-line-cropped.png"/>
          <p:cNvPicPr>
            <a:picLocks noChangeAspect="1"/>
          </p:cNvPicPr>
          <p:nvPr/>
        </p:nvPicPr>
        <p:blipFill>
          <a:blip r:embed="rId4"/>
          <a:srcRect t="11764" r="110" b="5881"/>
          <a:stretch>
            <a:fillRect/>
          </a:stretch>
        </p:blipFill>
        <p:spPr>
          <a:xfrm>
            <a:off x="958850" y="698500"/>
            <a:ext cx="5727700" cy="88901"/>
          </a:xfrm>
          <a:prstGeom prst="rect">
            <a:avLst/>
          </a:prstGeom>
          <a:ln w="12700">
            <a:miter lim="400000"/>
          </a:ln>
        </p:spPr>
      </p:pic>
      <p:pic>
        <p:nvPicPr>
          <p:cNvPr id="185" name="dots-line-cropped.png" descr="dots-line-cropped.png"/>
          <p:cNvPicPr>
            <a:picLocks noChangeAspect="1"/>
          </p:cNvPicPr>
          <p:nvPr/>
        </p:nvPicPr>
        <p:blipFill>
          <a:blip r:embed="rId4"/>
          <a:srcRect l="17497" t="11764" b="5881"/>
          <a:stretch>
            <a:fillRect/>
          </a:stretch>
        </p:blipFill>
        <p:spPr>
          <a:xfrm>
            <a:off x="6692900" y="698500"/>
            <a:ext cx="4730751" cy="88901"/>
          </a:xfrm>
          <a:prstGeom prst="rect">
            <a:avLst/>
          </a:prstGeom>
          <a:ln w="12700">
            <a:miter lim="400000"/>
          </a:ln>
        </p:spPr>
      </p:pic>
      <p:pic>
        <p:nvPicPr>
          <p:cNvPr id="186" name="dots-line-cropped.png" descr="dots-line-cropped.png"/>
          <p:cNvPicPr>
            <a:picLocks noChangeAspect="1"/>
          </p:cNvPicPr>
          <p:nvPr/>
        </p:nvPicPr>
        <p:blipFill>
          <a:blip r:embed="rId4"/>
          <a:srcRect l="2436" r="331"/>
          <a:stretch>
            <a:fillRect/>
          </a:stretch>
        </p:blipFill>
        <p:spPr>
          <a:xfrm rot="16199998">
            <a:off x="-1851025" y="4041775"/>
            <a:ext cx="5575301" cy="107951"/>
          </a:xfrm>
          <a:prstGeom prst="rect">
            <a:avLst/>
          </a:prstGeom>
          <a:ln w="12700">
            <a:miter lim="400000"/>
          </a:ln>
        </p:spPr>
      </p:pic>
      <p:pic>
        <p:nvPicPr>
          <p:cNvPr id="187" name="dots-line-cropped.png" descr="dots-line-cropped.png"/>
          <p:cNvPicPr>
            <a:picLocks noChangeAspect="1"/>
          </p:cNvPicPr>
          <p:nvPr/>
        </p:nvPicPr>
        <p:blipFill>
          <a:blip r:embed="rId4"/>
          <a:srcRect l="45957" t="2934" r="30897"/>
          <a:stretch>
            <a:fillRect/>
          </a:stretch>
        </p:blipFill>
        <p:spPr>
          <a:xfrm rot="16199991">
            <a:off x="274640" y="598484"/>
            <a:ext cx="1327151" cy="104783"/>
          </a:xfrm>
          <a:prstGeom prst="rect">
            <a:avLst/>
          </a:prstGeom>
          <a:ln w="12700">
            <a:miter lim="400000"/>
          </a:ln>
        </p:spPr>
      </p:pic>
      <p:pic>
        <p:nvPicPr>
          <p:cNvPr id="188" name="dots-line-cropped.png" descr="dots-line-cropped.png"/>
          <p:cNvPicPr>
            <a:picLocks noChangeAspect="1"/>
          </p:cNvPicPr>
          <p:nvPr/>
        </p:nvPicPr>
        <p:blipFill>
          <a:blip r:embed="rId4"/>
          <a:srcRect l="52823" t="2937" r="30675" b="2944"/>
          <a:stretch>
            <a:fillRect/>
          </a:stretch>
        </p:blipFill>
        <p:spPr>
          <a:xfrm rot="21599989">
            <a:off x="-19051" y="6372225"/>
            <a:ext cx="946151" cy="101601"/>
          </a:xfrm>
          <a:prstGeom prst="rect">
            <a:avLst/>
          </a:prstGeom>
          <a:ln w="12700">
            <a:miter lim="400000"/>
          </a:ln>
        </p:spPr>
      </p:pic>
      <p:pic>
        <p:nvPicPr>
          <p:cNvPr id="189" name="wave-line.png" descr="wave-line.png"/>
          <p:cNvPicPr>
            <a:picLocks noChangeAspect="1"/>
          </p:cNvPicPr>
          <p:nvPr/>
        </p:nvPicPr>
        <p:blipFill>
          <a:blip r:embed="rId5"/>
          <a:srcRect l="15840"/>
          <a:stretch>
            <a:fillRect/>
          </a:stretch>
        </p:blipFill>
        <p:spPr>
          <a:xfrm>
            <a:off x="984250" y="768350"/>
            <a:ext cx="10458451" cy="70012"/>
          </a:xfrm>
          <a:prstGeom prst="rect">
            <a:avLst/>
          </a:prstGeom>
          <a:ln w="12700">
            <a:miter lim="400000"/>
          </a:ln>
        </p:spPr>
      </p:pic>
      <p:pic>
        <p:nvPicPr>
          <p:cNvPr id="190" name="wave-line.png" descr="wave-line.png"/>
          <p:cNvPicPr>
            <a:picLocks noChangeAspect="1"/>
          </p:cNvPicPr>
          <p:nvPr/>
        </p:nvPicPr>
        <p:blipFill>
          <a:blip r:embed="rId5"/>
          <a:srcRect l="5664" r="49485"/>
          <a:stretch>
            <a:fillRect/>
          </a:stretch>
        </p:blipFill>
        <p:spPr>
          <a:xfrm rot="5400000">
            <a:off x="-1759429" y="3518088"/>
            <a:ext cx="5530851" cy="69475"/>
          </a:xfrm>
          <a:prstGeom prst="rect">
            <a:avLst/>
          </a:prstGeom>
          <a:ln w="12700">
            <a:miter lim="400000"/>
          </a:ln>
        </p:spPr>
      </p:pic>
      <p:pic>
        <p:nvPicPr>
          <p:cNvPr id="191" name="dots-line-cropped.png" descr="dots-line-cropped.png"/>
          <p:cNvPicPr>
            <a:picLocks noChangeAspect="1"/>
          </p:cNvPicPr>
          <p:nvPr/>
        </p:nvPicPr>
        <p:blipFill>
          <a:blip r:embed="rId4"/>
          <a:srcRect l="56589" t="2937" r="32446" b="2944"/>
          <a:stretch>
            <a:fillRect/>
          </a:stretch>
        </p:blipFill>
        <p:spPr>
          <a:xfrm rot="21599989">
            <a:off x="11569699" y="6372225"/>
            <a:ext cx="628651" cy="101601"/>
          </a:xfrm>
          <a:prstGeom prst="rect">
            <a:avLst/>
          </a:prstGeom>
          <a:ln w="12700">
            <a:miter lim="400000"/>
          </a:ln>
        </p:spPr>
      </p:pic>
      <p:sp>
        <p:nvSpPr>
          <p:cNvPr id="192" name="Image"/>
          <p:cNvSpPr>
            <a:spLocks noGrp="1"/>
          </p:cNvSpPr>
          <p:nvPr>
            <p:ph type="pic" idx="21"/>
          </p:nvPr>
        </p:nvSpPr>
        <p:spPr>
          <a:xfrm>
            <a:off x="-203200" y="-914400"/>
            <a:ext cx="12515850" cy="8343900"/>
          </a:xfrm>
          <a:prstGeom prst="rect">
            <a:avLst/>
          </a:prstGeom>
        </p:spPr>
        <p:txBody>
          <a:bodyPr lIns="91439" tIns="45719" rIns="91439" bIns="45719" anchor="t">
            <a:noAutofit/>
          </a:bodyPr>
          <a:lstStyle/>
          <a:p>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82756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27" name="Image"/>
          <p:cNvSpPr>
            <a:spLocks noGrp="1"/>
          </p:cNvSpPr>
          <p:nvPr>
            <p:ph type="pic" sz="quarter" idx="21"/>
          </p:nvPr>
        </p:nvSpPr>
        <p:spPr>
          <a:xfrm rot="21360000">
            <a:off x="7062323" y="1790420"/>
            <a:ext cx="3424102" cy="4438651"/>
          </a:xfrm>
          <a:prstGeom prst="rect">
            <a:avLst/>
          </a:prstGeom>
          <a:ln w="101600">
            <a:solidFill>
              <a:srgbClr val="FFFFFF"/>
            </a:solidFill>
          </a:ln>
          <a:effectLst>
            <a:outerShdw blurRad="38100" dist="50800" dir="5400000" rotWithShape="0">
              <a:srgbClr val="292929">
                <a:alpha val="69750"/>
              </a:srgbClr>
            </a:outerShdw>
          </a:effectLst>
        </p:spPr>
        <p:txBody>
          <a:bodyPr lIns="91439" tIns="45719" rIns="91439" bIns="45719" anchor="t">
            <a:noAutofit/>
          </a:bodyPr>
          <a:lstStyle/>
          <a:p>
            <a:endParaRPr/>
          </a:p>
        </p:txBody>
      </p:sp>
      <p:sp>
        <p:nvSpPr>
          <p:cNvPr id="128" name="Title Text"/>
          <p:cNvSpPr txBox="1">
            <a:spLocks noGrp="1"/>
          </p:cNvSpPr>
          <p:nvPr>
            <p:ph type="title"/>
          </p:nvPr>
        </p:nvSpPr>
        <p:spPr>
          <a:xfrm>
            <a:off x="1190625" y="147021"/>
            <a:ext cx="9810750" cy="1315938"/>
          </a:xfrm>
          <a:prstGeom prst="rect">
            <a:avLst/>
          </a:prstGeom>
        </p:spPr>
        <p:txBody>
          <a:bodyPr/>
          <a:lstStyle/>
          <a:p>
            <a:r>
              <a:t>Title Text</a:t>
            </a:r>
          </a:p>
        </p:txBody>
      </p:sp>
      <p:sp>
        <p:nvSpPr>
          <p:cNvPr id="129" name="Body Level One…"/>
          <p:cNvSpPr txBox="1">
            <a:spLocks noGrp="1"/>
          </p:cNvSpPr>
          <p:nvPr>
            <p:ph type="body" sz="half" idx="1"/>
          </p:nvPr>
        </p:nvSpPr>
        <p:spPr>
          <a:xfrm>
            <a:off x="1193800" y="2089150"/>
            <a:ext cx="4641850" cy="4108450"/>
          </a:xfrm>
          <a:prstGeom prst="rect">
            <a:avLst/>
          </a:prstGeom>
        </p:spPr>
        <p:txBody>
          <a:bodyPr/>
          <a:lstStyle>
            <a:lvl1pPr marL="241300" indent="-241300">
              <a:spcBef>
                <a:spcPts val="2100"/>
              </a:spcBef>
              <a:buBlip>
                <a:blip r:embed="rId2"/>
              </a:buBlip>
              <a:defRPr sz="1900"/>
            </a:lvl1pPr>
            <a:lvl2pPr marL="482600" indent="-241300">
              <a:spcBef>
                <a:spcPts val="2100"/>
              </a:spcBef>
              <a:buBlip>
                <a:blip r:embed="rId2"/>
              </a:buBlip>
              <a:defRPr sz="1900"/>
            </a:lvl2pPr>
            <a:lvl3pPr marL="723900" indent="-241300">
              <a:spcBef>
                <a:spcPts val="2100"/>
              </a:spcBef>
              <a:buBlip>
                <a:blip r:embed="rId2"/>
              </a:buBlip>
              <a:defRPr sz="1900"/>
            </a:lvl3pPr>
            <a:lvl4pPr marL="965200" indent="-241300">
              <a:spcBef>
                <a:spcPts val="2100"/>
              </a:spcBef>
              <a:buBlip>
                <a:blip r:embed="rId2"/>
              </a:buBlip>
              <a:defRPr sz="1900"/>
            </a:lvl4pPr>
            <a:lvl5pPr marL="1206500" indent="-241300">
              <a:spcBef>
                <a:spcPts val="2100"/>
              </a:spcBef>
              <a:buBlip>
                <a:blip r:embed="rId2"/>
              </a:buBlip>
              <a:defRPr sz="1900"/>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5956300" y="6534150"/>
            <a:ext cx="274321" cy="2603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78072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A8BCF-E463-A346-ACC6-10ADB5B99360}"/>
              </a:ext>
            </a:extLst>
          </p:cNvPr>
          <p:cNvSpPr>
            <a:spLocks noGrp="1"/>
          </p:cNvSpPr>
          <p:nvPr>
            <p:ph idx="1"/>
          </p:nvPr>
        </p:nvSpPr>
        <p:spPr>
          <a:xfrm>
            <a:off x="838200" y="1467855"/>
            <a:ext cx="10515600" cy="4709108"/>
          </a:xfrm>
        </p:spPr>
        <p:txBody>
          <a:bodyPr/>
          <a:lstStyle>
            <a:lvl1pPr>
              <a:defRPr lang="en-US" sz="2400" kern="1200" dirty="0">
                <a:solidFill>
                  <a:srgbClr val="01594B"/>
                </a:solidFill>
                <a:latin typeface="Century Gothic" panose="020B0502020202020204" pitchFamily="34" charset="0"/>
                <a:ea typeface="+mn-ea"/>
                <a:cs typeface="+mn-cs"/>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C8804A2-D963-2A45-B668-6E59BEE2B270}"/>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3AC01964-BD39-4747-B4DF-8F84C4ECB0D5}"/>
              </a:ext>
            </a:extLst>
          </p:cNvPr>
          <p:cNvSpPr>
            <a:spLocks noGrp="1"/>
          </p:cNvSpPr>
          <p:nvPr>
            <p:ph type="title"/>
          </p:nvPr>
        </p:nvSpPr>
        <p:spPr>
          <a:xfrm>
            <a:off x="838200" y="365126"/>
            <a:ext cx="10515600" cy="796018"/>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628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0D35-C32E-7041-86F5-37690D3538EC}"/>
              </a:ext>
            </a:extLst>
          </p:cNvPr>
          <p:cNvSpPr>
            <a:spLocks noGrp="1"/>
          </p:cNvSpPr>
          <p:nvPr>
            <p:ph type="title"/>
          </p:nvPr>
        </p:nvSpPr>
        <p:spPr>
          <a:xfrm>
            <a:off x="3316014" y="3429000"/>
            <a:ext cx="5559971" cy="1133475"/>
          </a:xfrm>
        </p:spPr>
        <p:txBody>
          <a:bodyPr anchor="b">
            <a:normAutofit/>
          </a:bodyPr>
          <a:lstStyle>
            <a:lvl1pPr algn="ctr">
              <a:defRPr lang="en-US" sz="3600" b="1" kern="1200" dirty="0">
                <a:solidFill>
                  <a:srgbClr val="01594B"/>
                </a:solidFill>
                <a:latin typeface="Century Gothic" panose="020B0502020202020204" pitchFamily="34" charset="0"/>
                <a:ea typeface="+mn-ea"/>
                <a:cs typeface="+mn-cs"/>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D19F653D-8304-3443-B8D7-447213CBF52C}"/>
              </a:ext>
            </a:extLst>
          </p:cNvPr>
          <p:cNvSpPr/>
          <p:nvPr/>
        </p:nvSpPr>
        <p:spPr>
          <a:xfrm>
            <a:off x="-42042" y="1223737"/>
            <a:ext cx="12276083" cy="851338"/>
          </a:xfrm>
          <a:prstGeom prst="rect">
            <a:avLst/>
          </a:prstGeom>
          <a:solidFill>
            <a:srgbClr val="80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9" name="Picture 2" descr="A picture containing text, sign&#10;&#10;Description automatically generated">
            <a:extLst>
              <a:ext uri="{FF2B5EF4-FFF2-40B4-BE49-F238E27FC236}">
                <a16:creationId xmlns:a16="http://schemas.microsoft.com/office/drawing/2014/main" id="{FF18060C-8692-CF40-8510-5421069E5C2C}"/>
              </a:ext>
            </a:extLst>
          </p:cNvPr>
          <p:cNvPicPr>
            <a:picLocks noChangeAspect="1"/>
          </p:cNvPicPr>
          <p:nvPr/>
        </p:nvPicPr>
        <p:blipFill>
          <a:blip r:embed="rId2"/>
          <a:stretch>
            <a:fillRect/>
          </a:stretch>
        </p:blipFill>
        <p:spPr>
          <a:xfrm>
            <a:off x="855023" y="688190"/>
            <a:ext cx="2743200" cy="2235698"/>
          </a:xfrm>
          <a:prstGeom prst="rect">
            <a:avLst/>
          </a:prstGeom>
        </p:spPr>
      </p:pic>
    </p:spTree>
    <p:extLst>
      <p:ext uri="{BB962C8B-B14F-4D97-AF65-F5344CB8AC3E}">
        <p14:creationId xmlns:p14="http://schemas.microsoft.com/office/powerpoint/2010/main" val="343286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80F042-78C0-CF4B-B414-A5515F986467}"/>
              </a:ext>
            </a:extLst>
          </p:cNvPr>
          <p:cNvSpPr>
            <a:spLocks noGrp="1"/>
          </p:cNvSpPr>
          <p:nvPr>
            <p:ph sz="half" idx="1"/>
          </p:nvPr>
        </p:nvSpPr>
        <p:spPr>
          <a:xfrm>
            <a:off x="838200" y="1450048"/>
            <a:ext cx="5181600" cy="4726915"/>
          </a:xfrm>
        </p:spPr>
        <p:txBody>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A626D03-67D6-8148-B5A2-4D1C8A6E3E91}"/>
              </a:ext>
            </a:extLst>
          </p:cNvPr>
          <p:cNvSpPr>
            <a:spLocks noGrp="1"/>
          </p:cNvSpPr>
          <p:nvPr>
            <p:ph sz="half" idx="2"/>
          </p:nvPr>
        </p:nvSpPr>
        <p:spPr>
          <a:xfrm>
            <a:off x="6172200" y="1450048"/>
            <a:ext cx="5181600" cy="4726915"/>
          </a:xfrm>
        </p:spPr>
        <p:txBody>
          <a:bodyPr>
            <a:normAutofit/>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862295AE-4DC3-664E-944F-8C34052AE412}"/>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F845740-476D-F248-8FD3-5440BC1F8405}"/>
              </a:ext>
            </a:extLst>
          </p:cNvPr>
          <p:cNvSpPr>
            <a:spLocks noGrp="1"/>
          </p:cNvSpPr>
          <p:nvPr>
            <p:ph type="title"/>
          </p:nvPr>
        </p:nvSpPr>
        <p:spPr>
          <a:xfrm>
            <a:off x="838200" y="394154"/>
            <a:ext cx="10515600" cy="726145"/>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230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8476-131B-A24F-9E27-2E7637BBAD6F}"/>
              </a:ext>
            </a:extLst>
          </p:cNvPr>
          <p:cNvSpPr>
            <a:spLocks noGrp="1"/>
          </p:cNvSpPr>
          <p:nvPr>
            <p:ph type="body" idx="1"/>
          </p:nvPr>
        </p:nvSpPr>
        <p:spPr>
          <a:xfrm>
            <a:off x="836612" y="1437348"/>
            <a:ext cx="5157787" cy="823912"/>
          </a:xfrm>
        </p:spPr>
        <p:txBody>
          <a:bodyPr anchor="b"/>
          <a:lstStyle>
            <a:lvl1pPr marL="0" indent="0">
              <a:buNone/>
              <a:defRPr sz="2400" b="1">
                <a:solidFill>
                  <a:srgbClr val="01594B"/>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76CFC-DBE5-3B4C-9B52-6E3F20362FDA}"/>
              </a:ext>
            </a:extLst>
          </p:cNvPr>
          <p:cNvSpPr>
            <a:spLocks noGrp="1"/>
          </p:cNvSpPr>
          <p:nvPr>
            <p:ph sz="half" idx="2"/>
          </p:nvPr>
        </p:nvSpPr>
        <p:spPr>
          <a:xfrm>
            <a:off x="836612" y="2427947"/>
            <a:ext cx="5157787" cy="3684588"/>
          </a:xfrm>
        </p:spPr>
        <p:txBody>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C6E1587-13EE-1B4D-A277-674709AE1AAB}"/>
              </a:ext>
            </a:extLst>
          </p:cNvPr>
          <p:cNvSpPr>
            <a:spLocks noGrp="1"/>
          </p:cNvSpPr>
          <p:nvPr>
            <p:ph type="body" sz="quarter" idx="3"/>
          </p:nvPr>
        </p:nvSpPr>
        <p:spPr>
          <a:xfrm>
            <a:off x="6170612" y="1437348"/>
            <a:ext cx="5183188" cy="823912"/>
          </a:xfrm>
        </p:spPr>
        <p:txBody>
          <a:bodyPr anchor="b"/>
          <a:lstStyle>
            <a:lvl1pPr marL="0" indent="0">
              <a:buNone/>
              <a:defRPr sz="2400" b="1">
                <a:solidFill>
                  <a:srgbClr val="01594B"/>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51863-327C-8C4D-9D64-E42059B6BF46}"/>
              </a:ext>
            </a:extLst>
          </p:cNvPr>
          <p:cNvSpPr>
            <a:spLocks noGrp="1"/>
          </p:cNvSpPr>
          <p:nvPr>
            <p:ph sz="quarter" idx="4"/>
          </p:nvPr>
        </p:nvSpPr>
        <p:spPr>
          <a:xfrm>
            <a:off x="6169024" y="2427947"/>
            <a:ext cx="5183188" cy="3684588"/>
          </a:xfrm>
        </p:spPr>
        <p:txBody>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06F9F7C7-D81B-6F4A-9F57-B4D33AFED46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58971EF-7EE1-A64E-A85A-6FAFBE60D000}"/>
              </a:ext>
            </a:extLst>
          </p:cNvPr>
          <p:cNvSpPr>
            <a:spLocks noGrp="1"/>
          </p:cNvSpPr>
          <p:nvPr>
            <p:ph type="title"/>
          </p:nvPr>
        </p:nvSpPr>
        <p:spPr>
          <a:xfrm>
            <a:off x="838200" y="365126"/>
            <a:ext cx="10515600" cy="738848"/>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4604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965E56B-9EFF-6941-8F6C-ABB7AFF3CCFB}"/>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A6C94A2-2661-CF4E-9CCF-5230FD080C1E}"/>
              </a:ext>
            </a:extLst>
          </p:cNvPr>
          <p:cNvSpPr>
            <a:spLocks noGrp="1"/>
          </p:cNvSpPr>
          <p:nvPr>
            <p:ph type="title"/>
          </p:nvPr>
        </p:nvSpPr>
        <p:spPr>
          <a:xfrm>
            <a:off x="838200" y="365126"/>
            <a:ext cx="10515600" cy="795555"/>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788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F653D-8304-3443-B8D7-447213CBF52C}"/>
              </a:ext>
            </a:extLst>
          </p:cNvPr>
          <p:cNvSpPr/>
          <p:nvPr/>
        </p:nvSpPr>
        <p:spPr>
          <a:xfrm>
            <a:off x="-42042" y="1223737"/>
            <a:ext cx="12276083" cy="851338"/>
          </a:xfrm>
          <a:prstGeom prst="rect">
            <a:avLst/>
          </a:prstGeom>
          <a:solidFill>
            <a:srgbClr val="80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9" name="Picture 2" descr="A picture containing text, sign&#10;&#10;Description automatically generated">
            <a:extLst>
              <a:ext uri="{FF2B5EF4-FFF2-40B4-BE49-F238E27FC236}">
                <a16:creationId xmlns:a16="http://schemas.microsoft.com/office/drawing/2014/main" id="{FF18060C-8692-CF40-8510-5421069E5C2C}"/>
              </a:ext>
            </a:extLst>
          </p:cNvPr>
          <p:cNvPicPr>
            <a:picLocks noChangeAspect="1"/>
          </p:cNvPicPr>
          <p:nvPr/>
        </p:nvPicPr>
        <p:blipFill>
          <a:blip r:embed="rId2"/>
          <a:stretch>
            <a:fillRect/>
          </a:stretch>
        </p:blipFill>
        <p:spPr>
          <a:xfrm>
            <a:off x="855023" y="688190"/>
            <a:ext cx="2743200" cy="2235698"/>
          </a:xfrm>
          <a:prstGeom prst="rect">
            <a:avLst/>
          </a:prstGeom>
        </p:spPr>
      </p:pic>
      <p:sp>
        <p:nvSpPr>
          <p:cNvPr id="5" name="TextBox 4">
            <a:extLst>
              <a:ext uri="{FF2B5EF4-FFF2-40B4-BE49-F238E27FC236}">
                <a16:creationId xmlns:a16="http://schemas.microsoft.com/office/drawing/2014/main" id="{292F65F6-143B-DB42-9EE8-3A11FA4857A0}"/>
              </a:ext>
            </a:extLst>
          </p:cNvPr>
          <p:cNvSpPr txBox="1"/>
          <p:nvPr/>
        </p:nvSpPr>
        <p:spPr>
          <a:xfrm>
            <a:off x="0" y="3141909"/>
            <a:ext cx="12192000" cy="646331"/>
          </a:xfrm>
          <a:prstGeom prst="rect">
            <a:avLst/>
          </a:prstGeom>
          <a:noFill/>
        </p:spPr>
        <p:txBody>
          <a:bodyPr wrap="square" rtlCol="0">
            <a:spAutoFit/>
          </a:bodyPr>
          <a:lstStyle/>
          <a:p>
            <a:pPr algn="ctr"/>
            <a:r>
              <a:rPr lang="en-US" sz="3600" b="1" dirty="0">
                <a:solidFill>
                  <a:srgbClr val="01594B"/>
                </a:solidFill>
                <a:latin typeface="Century Gothic" panose="020B0502020202020204" pitchFamily="34" charset="0"/>
              </a:rPr>
              <a:t>Follow us on social media!</a:t>
            </a:r>
          </a:p>
        </p:txBody>
      </p:sp>
      <p:sp>
        <p:nvSpPr>
          <p:cNvPr id="6" name="TextBox 5">
            <a:extLst>
              <a:ext uri="{FF2B5EF4-FFF2-40B4-BE49-F238E27FC236}">
                <a16:creationId xmlns:a16="http://schemas.microsoft.com/office/drawing/2014/main" id="{EDC02A70-0505-FC4E-802C-C0FB76F7B26E}"/>
              </a:ext>
            </a:extLst>
          </p:cNvPr>
          <p:cNvSpPr txBox="1"/>
          <p:nvPr/>
        </p:nvSpPr>
        <p:spPr>
          <a:xfrm>
            <a:off x="252920" y="6405149"/>
            <a:ext cx="5344733" cy="276999"/>
          </a:xfrm>
          <a:prstGeom prst="rect">
            <a:avLst/>
          </a:prstGeom>
          <a:noFill/>
        </p:spPr>
        <p:txBody>
          <a:bodyPr wrap="none" rtlCol="0">
            <a:spAutoFit/>
          </a:bodyPr>
          <a:lstStyle/>
          <a:p>
            <a:r>
              <a:rPr lang="en-US" sz="1200" dirty="0">
                <a:latin typeface="Century Gothic" panose="020B0502020202020204" pitchFamily="34" charset="0"/>
              </a:rPr>
              <a:t>Copyright © 2023 National Health Care for the Homeless Council, Inc.</a:t>
            </a:r>
          </a:p>
        </p:txBody>
      </p:sp>
      <p:sp>
        <p:nvSpPr>
          <p:cNvPr id="8" name="TextBox 7">
            <a:extLst>
              <a:ext uri="{FF2B5EF4-FFF2-40B4-BE49-F238E27FC236}">
                <a16:creationId xmlns:a16="http://schemas.microsoft.com/office/drawing/2014/main" id="{1FE9044E-E834-0649-940D-AC9385B4C8D4}"/>
              </a:ext>
            </a:extLst>
          </p:cNvPr>
          <p:cNvSpPr txBox="1"/>
          <p:nvPr/>
        </p:nvSpPr>
        <p:spPr>
          <a:xfrm>
            <a:off x="10517705" y="6405148"/>
            <a:ext cx="1390124" cy="276999"/>
          </a:xfrm>
          <a:prstGeom prst="rect">
            <a:avLst/>
          </a:prstGeom>
          <a:noFill/>
        </p:spPr>
        <p:txBody>
          <a:bodyPr wrap="none" rtlCol="0">
            <a:spAutoFit/>
          </a:bodyPr>
          <a:lstStyle/>
          <a:p>
            <a:r>
              <a:rPr lang="en-US" sz="1200" dirty="0">
                <a:latin typeface="Century Gothic" panose="020B0502020202020204" pitchFamily="34" charset="0"/>
              </a:rPr>
              <a:t>www.nhchc.org</a:t>
            </a:r>
          </a:p>
        </p:txBody>
      </p:sp>
      <p:sp>
        <p:nvSpPr>
          <p:cNvPr id="10" name="TextBox 9">
            <a:extLst>
              <a:ext uri="{FF2B5EF4-FFF2-40B4-BE49-F238E27FC236}">
                <a16:creationId xmlns:a16="http://schemas.microsoft.com/office/drawing/2014/main" id="{41DF72FE-0EDE-434D-918D-69A3938A00AF}"/>
              </a:ext>
            </a:extLst>
          </p:cNvPr>
          <p:cNvSpPr txBox="1"/>
          <p:nvPr/>
        </p:nvSpPr>
        <p:spPr>
          <a:xfrm>
            <a:off x="8564" y="3811113"/>
            <a:ext cx="12192000" cy="461665"/>
          </a:xfrm>
          <a:prstGeom prst="rect">
            <a:avLst/>
          </a:prstGeom>
          <a:noFill/>
        </p:spPr>
        <p:txBody>
          <a:bodyPr wrap="square" rtlCol="0">
            <a:spAutoFit/>
          </a:bodyPr>
          <a:lstStyle/>
          <a:p>
            <a:pPr algn="ctr"/>
            <a:r>
              <a:rPr lang="en-US" sz="2400" dirty="0">
                <a:solidFill>
                  <a:srgbClr val="01594B"/>
                </a:solidFill>
                <a:latin typeface="Century Gothic" panose="020B0502020202020204" pitchFamily="34" charset="0"/>
              </a:rPr>
              <a:t>National Health Care for the Homeless Council</a:t>
            </a:r>
          </a:p>
        </p:txBody>
      </p:sp>
      <p:pic>
        <p:nvPicPr>
          <p:cNvPr id="11" name="Picture 9" descr="Twitter">
            <a:hlinkClick r:id="rId3"/>
            <a:extLst>
              <a:ext uri="{FF2B5EF4-FFF2-40B4-BE49-F238E27FC236}">
                <a16:creationId xmlns:a16="http://schemas.microsoft.com/office/drawing/2014/main" id="{77A56D0A-AFE0-3B45-A4A3-89A16D577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453" y="435797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acebook">
            <a:hlinkClick r:id="rId5"/>
            <a:extLst>
              <a:ext uri="{FF2B5EF4-FFF2-40B4-BE49-F238E27FC236}">
                <a16:creationId xmlns:a16="http://schemas.microsoft.com/office/drawing/2014/main" id="{AC6DC37C-C495-7D4F-87A5-AE778DB43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399" y="434351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YouTube">
            <a:hlinkClick r:id="rId7"/>
            <a:extLst>
              <a:ext uri="{FF2B5EF4-FFF2-40B4-BE49-F238E27FC236}">
                <a16:creationId xmlns:a16="http://schemas.microsoft.com/office/drawing/2014/main" id="{9CC619DE-EA03-D249-BF82-ED9AE5FCEF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4345" y="4336581"/>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B4005C-5379-0648-8CE0-A0B190279E03}"/>
              </a:ext>
            </a:extLst>
          </p:cNvPr>
          <p:cNvSpPr txBox="1"/>
          <p:nvPr/>
        </p:nvSpPr>
        <p:spPr>
          <a:xfrm>
            <a:off x="-19794" y="5079936"/>
            <a:ext cx="12192000" cy="461665"/>
          </a:xfrm>
          <a:prstGeom prst="rect">
            <a:avLst/>
          </a:prstGeom>
          <a:noFill/>
        </p:spPr>
        <p:txBody>
          <a:bodyPr wrap="square" rtlCol="0">
            <a:spAutoFit/>
          </a:bodyPr>
          <a:lstStyle/>
          <a:p>
            <a:pPr algn="ctr"/>
            <a:r>
              <a:rPr lang="en-US" sz="2400" dirty="0">
                <a:solidFill>
                  <a:srgbClr val="01594B"/>
                </a:solidFill>
                <a:latin typeface="Century Gothic" panose="020B0502020202020204" pitchFamily="34" charset="0"/>
              </a:rPr>
              <a:t>National Institute for Medical Respite Care</a:t>
            </a:r>
          </a:p>
        </p:txBody>
      </p:sp>
      <p:pic>
        <p:nvPicPr>
          <p:cNvPr id="15" name="Picture 9" descr="Twitter">
            <a:hlinkClick r:id="rId9"/>
            <a:extLst>
              <a:ext uri="{FF2B5EF4-FFF2-40B4-BE49-F238E27FC236}">
                <a16:creationId xmlns:a16="http://schemas.microsoft.com/office/drawing/2014/main" id="{0897D58B-459F-7C4E-A7E0-F4E35320A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16" y="566426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Facebook">
            <a:hlinkClick r:id="rId10"/>
            <a:extLst>
              <a:ext uri="{FF2B5EF4-FFF2-40B4-BE49-F238E27FC236}">
                <a16:creationId xmlns:a16="http://schemas.microsoft.com/office/drawing/2014/main" id="{17030A50-6FA4-E446-B6C6-F67AC92AFF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7653" y="566426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YouTube">
            <a:hlinkClick r:id="rId11"/>
            <a:extLst>
              <a:ext uri="{FF2B5EF4-FFF2-40B4-BE49-F238E27FC236}">
                <a16:creationId xmlns:a16="http://schemas.microsoft.com/office/drawing/2014/main" id="{DEA94AB1-8D40-C744-BB21-128E1DB768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527" y="563576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LinkedIn">
            <a:hlinkClick r:id="rId12"/>
            <a:extLst>
              <a:ext uri="{FF2B5EF4-FFF2-40B4-BE49-F238E27FC236}">
                <a16:creationId xmlns:a16="http://schemas.microsoft.com/office/drawing/2014/main" id="{2D457815-1EB0-044F-97B7-5A5939790E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3090" y="5664262"/>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856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75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141B-2E94-0C4A-A1AF-725558C2AE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E7D24-4D76-7140-807E-3D263B6A8E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E8E19A-0764-384C-9CDF-705519B52816}"/>
              </a:ext>
            </a:extLst>
          </p:cNvPr>
          <p:cNvSpPr>
            <a:spLocks noGrp="1"/>
          </p:cNvSpPr>
          <p:nvPr>
            <p:ph type="dt" sz="half" idx="10"/>
          </p:nvPr>
        </p:nvSpPr>
        <p:spPr/>
        <p:txBody>
          <a:bodyPr/>
          <a:lstStyle/>
          <a:p>
            <a:fld id="{B50D50B9-E3A3-D44C-8695-EE5FED965780}" type="datetimeFigureOut">
              <a:rPr lang="en-US" smtClean="0"/>
              <a:t>5/18/23</a:t>
            </a:fld>
            <a:endParaRPr lang="en-US"/>
          </a:p>
        </p:txBody>
      </p:sp>
      <p:sp>
        <p:nvSpPr>
          <p:cNvPr id="5" name="Footer Placeholder 4">
            <a:extLst>
              <a:ext uri="{FF2B5EF4-FFF2-40B4-BE49-F238E27FC236}">
                <a16:creationId xmlns:a16="http://schemas.microsoft.com/office/drawing/2014/main" id="{4712BF50-A968-714B-9148-9CD29E3AD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17278-A153-CF4F-B9EC-DAF04A84B07D}"/>
              </a:ext>
            </a:extLst>
          </p:cNvPr>
          <p:cNvSpPr>
            <a:spLocks noGrp="1"/>
          </p:cNvSpPr>
          <p:nvPr>
            <p:ph type="sldNum" sz="quarter" idx="12"/>
          </p:nvPr>
        </p:nvSpPr>
        <p:spPr/>
        <p:txBody>
          <a:bodyPr/>
          <a:lstStyle/>
          <a:p>
            <a:fld id="{F7E577B0-AE67-E441-8FF6-8F3C402D3483}" type="slidenum">
              <a:rPr lang="en-US" smtClean="0"/>
              <a:t>‹#›</a:t>
            </a:fld>
            <a:endParaRPr lang="en-US"/>
          </a:p>
        </p:txBody>
      </p:sp>
    </p:spTree>
    <p:extLst>
      <p:ext uri="{BB962C8B-B14F-4D97-AF65-F5344CB8AC3E}">
        <p14:creationId xmlns:p14="http://schemas.microsoft.com/office/powerpoint/2010/main" val="398492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7E64E-2C39-4175-B8FC-C5159D90D7A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C00634-FA05-44D4-BE3F-CCE887A6B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AABBF-F9F6-484E-8B3A-90C41F87DF2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D50B9-E3A3-D44C-8695-EE5FED965780}" type="datetimeFigureOut">
              <a:rPr lang="en-US" smtClean="0"/>
              <a:t>5/18/23</a:t>
            </a:fld>
            <a:endParaRPr lang="en-US"/>
          </a:p>
        </p:txBody>
      </p:sp>
      <p:sp>
        <p:nvSpPr>
          <p:cNvPr id="5" name="Footer Placeholder 4">
            <a:extLst>
              <a:ext uri="{FF2B5EF4-FFF2-40B4-BE49-F238E27FC236}">
                <a16:creationId xmlns:a16="http://schemas.microsoft.com/office/drawing/2014/main" id="{D5F1F2C9-F5EF-40F8-BB56-A05B27FA1BC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FB470-BD75-4152-95D2-35C8AA07911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577B0-AE67-E441-8FF6-8F3C402D3483}" type="slidenum">
              <a:rPr lang="en-US" smtClean="0"/>
              <a:t>‹#›</a:t>
            </a:fld>
            <a:endParaRPr lang="en-US"/>
          </a:p>
        </p:txBody>
      </p:sp>
    </p:spTree>
    <p:extLst>
      <p:ext uri="{BB962C8B-B14F-4D97-AF65-F5344CB8AC3E}">
        <p14:creationId xmlns:p14="http://schemas.microsoft.com/office/powerpoint/2010/main" val="925301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marisaraymond.com/2017/01/19/empathetic-communication/" TargetMode="External"/><Relationship Id="rId5" Type="http://schemas.openxmlformats.org/officeDocument/2006/relationships/image" Target="../media/image35.jp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pikist.com/free-photo-ssrm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philgimp/37073961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g"/><Relationship Id="rId7" Type="http://schemas.openxmlformats.org/officeDocument/2006/relationships/hyperlink" Target="https://the-kid-who-can-2.myshopify.com/products/feelings-chart"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7.gif"/><Relationship Id="rId5" Type="http://schemas.openxmlformats.org/officeDocument/2006/relationships/image" Target="../media/image46.jpg"/><Relationship Id="rId4" Type="http://schemas.openxmlformats.org/officeDocument/2006/relationships/hyperlink" Target="https://commons.wikimedia.org/wiki/File:Working_Together_Teamwork_Puzzle_Concept.jpg" TargetMode="External"/><Relationship Id="rId9" Type="http://schemas.openxmlformats.org/officeDocument/2006/relationships/hyperlink" Target="https://www.pinterest.com/pin/24185744247614607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18" Type="http://schemas.openxmlformats.org/officeDocument/2006/relationships/image" Target="../media/image71.jpe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28.xml"/><Relationship Id="rId16" Type="http://schemas.openxmlformats.org/officeDocument/2006/relationships/image" Target="../media/image69.jpeg"/><Relationship Id="rId20" Type="http://schemas.openxmlformats.org/officeDocument/2006/relationships/image" Target="../media/image73.jpeg"/><Relationship Id="rId1" Type="http://schemas.openxmlformats.org/officeDocument/2006/relationships/slideLayout" Target="../slideLayouts/slideLayout8.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19" Type="http://schemas.openxmlformats.org/officeDocument/2006/relationships/image" Target="../media/image72.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6.png"/><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EA41-DE82-5F2A-E151-64B44E804127}"/>
              </a:ext>
            </a:extLst>
          </p:cNvPr>
          <p:cNvSpPr>
            <a:spLocks noGrp="1"/>
          </p:cNvSpPr>
          <p:nvPr>
            <p:ph type="ctrTitle"/>
          </p:nvPr>
        </p:nvSpPr>
        <p:spPr>
          <a:xfrm>
            <a:off x="2507929" y="2804109"/>
            <a:ext cx="7176141" cy="1489024"/>
          </a:xfrm>
        </p:spPr>
        <p:txBody>
          <a:bodyPr>
            <a:normAutofit fontScale="90000"/>
          </a:bodyPr>
          <a:lstStyle/>
          <a:p>
            <a:r>
              <a:rPr lang="en-US" dirty="0"/>
              <a:t>Developing an Organizational Justice, Equity, Diversity, Inclusion Language</a:t>
            </a:r>
          </a:p>
        </p:txBody>
      </p:sp>
      <p:sp>
        <p:nvSpPr>
          <p:cNvPr id="3" name="Subtitle 2">
            <a:extLst>
              <a:ext uri="{FF2B5EF4-FFF2-40B4-BE49-F238E27FC236}">
                <a16:creationId xmlns:a16="http://schemas.microsoft.com/office/drawing/2014/main" id="{724E5455-68F6-E605-E7A8-4D260158DAA9}"/>
              </a:ext>
            </a:extLst>
          </p:cNvPr>
          <p:cNvSpPr>
            <a:spLocks noGrp="1"/>
          </p:cNvSpPr>
          <p:nvPr>
            <p:ph type="subTitle" idx="1"/>
          </p:nvPr>
        </p:nvSpPr>
        <p:spPr/>
        <p:txBody>
          <a:bodyPr/>
          <a:lstStyle/>
          <a:p>
            <a:r>
              <a:rPr lang="en-US" dirty="0"/>
              <a:t>Kevonya Elzia, MA, BS, RN</a:t>
            </a:r>
          </a:p>
        </p:txBody>
      </p:sp>
      <p:sp>
        <p:nvSpPr>
          <p:cNvPr id="4" name="Text Placeholder 3">
            <a:extLst>
              <a:ext uri="{FF2B5EF4-FFF2-40B4-BE49-F238E27FC236}">
                <a16:creationId xmlns:a16="http://schemas.microsoft.com/office/drawing/2014/main" id="{EBD55468-09C0-B10E-C8C1-253E641EC226}"/>
              </a:ext>
            </a:extLst>
          </p:cNvPr>
          <p:cNvSpPr>
            <a:spLocks noGrp="1"/>
          </p:cNvSpPr>
          <p:nvPr>
            <p:ph type="body" sz="quarter" idx="13"/>
          </p:nvPr>
        </p:nvSpPr>
        <p:spPr>
          <a:xfrm>
            <a:off x="2642745" y="5086700"/>
            <a:ext cx="6906510" cy="552100"/>
          </a:xfrm>
        </p:spPr>
        <p:txBody>
          <a:bodyPr/>
          <a:lstStyle/>
          <a:p>
            <a:r>
              <a:rPr lang="en-US" dirty="0"/>
              <a:t>Director of Justice, Equity, Diversity, Inclusion</a:t>
            </a:r>
          </a:p>
        </p:txBody>
      </p:sp>
    </p:spTree>
    <p:extLst>
      <p:ext uri="{BB962C8B-B14F-4D97-AF65-F5344CB8AC3E}">
        <p14:creationId xmlns:p14="http://schemas.microsoft.com/office/powerpoint/2010/main" val="371137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BBB4-79E6-C29F-A8AB-DA337DCDA53B}"/>
              </a:ext>
            </a:extLst>
          </p:cNvPr>
          <p:cNvSpPr>
            <a:spLocks noGrp="1"/>
          </p:cNvSpPr>
          <p:nvPr>
            <p:ph type="title"/>
          </p:nvPr>
        </p:nvSpPr>
        <p:spPr>
          <a:xfrm>
            <a:off x="60447" y="157120"/>
            <a:ext cx="7519986" cy="795338"/>
          </a:xfrm>
        </p:spPr>
        <p:txBody>
          <a:bodyPr>
            <a:normAutofit/>
          </a:bodyPr>
          <a:lstStyle/>
          <a:p>
            <a:r>
              <a:rPr lang="en-US" b="1" dirty="0"/>
              <a:t>JEDI Core Concepts</a:t>
            </a:r>
          </a:p>
        </p:txBody>
      </p:sp>
      <p:sp>
        <p:nvSpPr>
          <p:cNvPr id="3" name="Text Placeholder 2">
            <a:extLst>
              <a:ext uri="{FF2B5EF4-FFF2-40B4-BE49-F238E27FC236}">
                <a16:creationId xmlns:a16="http://schemas.microsoft.com/office/drawing/2014/main" id="{39CEE9C0-3821-C3D6-5515-D25886F52C6A}"/>
              </a:ext>
            </a:extLst>
          </p:cNvPr>
          <p:cNvSpPr>
            <a:spLocks noGrp="1"/>
          </p:cNvSpPr>
          <p:nvPr>
            <p:ph type="body" idx="1"/>
          </p:nvPr>
        </p:nvSpPr>
        <p:spPr>
          <a:xfrm>
            <a:off x="517168" y="4098994"/>
            <a:ext cx="3451582" cy="495300"/>
          </a:xfrm>
        </p:spPr>
        <p:txBody>
          <a:bodyPr/>
          <a:lstStyle/>
          <a:p>
            <a:r>
              <a:rPr lang="en-US" dirty="0"/>
              <a:t>Privilege</a:t>
            </a:r>
          </a:p>
        </p:txBody>
      </p:sp>
      <p:sp>
        <p:nvSpPr>
          <p:cNvPr id="5" name="Text Placeholder 4">
            <a:extLst>
              <a:ext uri="{FF2B5EF4-FFF2-40B4-BE49-F238E27FC236}">
                <a16:creationId xmlns:a16="http://schemas.microsoft.com/office/drawing/2014/main" id="{30DA8429-EB79-B9F2-AF06-6E4CBBB6A3AD}"/>
              </a:ext>
            </a:extLst>
          </p:cNvPr>
          <p:cNvSpPr>
            <a:spLocks noGrp="1"/>
          </p:cNvSpPr>
          <p:nvPr>
            <p:ph type="body" sz="half" idx="18"/>
          </p:nvPr>
        </p:nvSpPr>
        <p:spPr>
          <a:xfrm>
            <a:off x="517168" y="4594292"/>
            <a:ext cx="3451582" cy="2006531"/>
          </a:xfrm>
        </p:spPr>
        <p:txBody>
          <a:bodyPr>
            <a:normAutofit lnSpcReduction="10000"/>
          </a:bodyPr>
          <a:lstStyle/>
          <a:p>
            <a:r>
              <a:rPr lang="en-US" dirty="0"/>
              <a:t>Unearned access to resources (social power) that are only readily available to some people because of their social group membership; an advantage, or immunity granted to or enjoyed by one societal group above and beyond the common advantage of all other groups. Privilege is often invisible to those who have it.</a:t>
            </a:r>
          </a:p>
          <a:p>
            <a:endParaRPr lang="en-US" dirty="0"/>
          </a:p>
        </p:txBody>
      </p:sp>
      <p:sp>
        <p:nvSpPr>
          <p:cNvPr id="6" name="Text Placeholder 5">
            <a:extLst>
              <a:ext uri="{FF2B5EF4-FFF2-40B4-BE49-F238E27FC236}">
                <a16:creationId xmlns:a16="http://schemas.microsoft.com/office/drawing/2014/main" id="{A6BAF352-D2ED-7A94-046E-6E5DBE250C2F}"/>
              </a:ext>
            </a:extLst>
          </p:cNvPr>
          <p:cNvSpPr>
            <a:spLocks noGrp="1"/>
          </p:cNvSpPr>
          <p:nvPr>
            <p:ph type="body" sz="quarter" idx="3"/>
          </p:nvPr>
        </p:nvSpPr>
        <p:spPr>
          <a:xfrm>
            <a:off x="4371532" y="4098994"/>
            <a:ext cx="3448935" cy="495300"/>
          </a:xfrm>
        </p:spPr>
        <p:txBody>
          <a:bodyPr/>
          <a:lstStyle/>
          <a:p>
            <a:r>
              <a:rPr lang="en-US" dirty="0"/>
              <a:t>Bias</a:t>
            </a:r>
          </a:p>
        </p:txBody>
      </p:sp>
      <p:sp>
        <p:nvSpPr>
          <p:cNvPr id="8" name="Text Placeholder 7">
            <a:extLst>
              <a:ext uri="{FF2B5EF4-FFF2-40B4-BE49-F238E27FC236}">
                <a16:creationId xmlns:a16="http://schemas.microsoft.com/office/drawing/2014/main" id="{26FAE3C1-3733-5C0F-DF79-A1B1B02864F9}"/>
              </a:ext>
            </a:extLst>
          </p:cNvPr>
          <p:cNvSpPr>
            <a:spLocks noGrp="1"/>
          </p:cNvSpPr>
          <p:nvPr>
            <p:ph type="body" sz="half" idx="19"/>
          </p:nvPr>
        </p:nvSpPr>
        <p:spPr>
          <a:xfrm>
            <a:off x="4374264" y="4594292"/>
            <a:ext cx="3448935" cy="2006533"/>
          </a:xfrm>
        </p:spPr>
        <p:txBody>
          <a:bodyPr/>
          <a:lstStyle/>
          <a:p>
            <a:r>
              <a:rPr lang="en-US" dirty="0"/>
              <a:t>A</a:t>
            </a:r>
            <a:r>
              <a:rPr lang="en-US" b="1" dirty="0"/>
              <a:t> </a:t>
            </a:r>
            <a:r>
              <a:rPr kumimoji="0" lang="en-US" sz="1400" b="0" i="0" u="none" strike="noStrike" kern="1200" cap="none" spc="0" normalizeH="0" baseline="0" noProof="0" dirty="0">
                <a:ln>
                  <a:noFill/>
                </a:ln>
                <a:effectLst/>
                <a:uLnTx/>
                <a:uFillTx/>
                <a:ea typeface="+mn-ea"/>
                <a:cs typeface="+mn-cs"/>
              </a:rPr>
              <a:t>tendency, inclination, or prejudice toward or against something or someone. Bias is often characterized as stereotypes about people based on the group to which they belong and/or based on an immutable physical characteristic they possess.</a:t>
            </a:r>
          </a:p>
          <a:p>
            <a:endParaRPr lang="en-US" dirty="0"/>
          </a:p>
        </p:txBody>
      </p:sp>
      <p:sp>
        <p:nvSpPr>
          <p:cNvPr id="9" name="Text Placeholder 8">
            <a:extLst>
              <a:ext uri="{FF2B5EF4-FFF2-40B4-BE49-F238E27FC236}">
                <a16:creationId xmlns:a16="http://schemas.microsoft.com/office/drawing/2014/main" id="{4A9A7A13-EE50-D9E5-3777-71C1DFA65631}"/>
              </a:ext>
            </a:extLst>
          </p:cNvPr>
          <p:cNvSpPr>
            <a:spLocks noGrp="1"/>
          </p:cNvSpPr>
          <p:nvPr>
            <p:ph type="body" sz="quarter" idx="13"/>
          </p:nvPr>
        </p:nvSpPr>
        <p:spPr>
          <a:xfrm>
            <a:off x="8038281" y="4098992"/>
            <a:ext cx="3456469" cy="495300"/>
          </a:xfrm>
        </p:spPr>
        <p:txBody>
          <a:bodyPr/>
          <a:lstStyle/>
          <a:p>
            <a:r>
              <a:rPr lang="en-US" dirty="0"/>
              <a:t>Stereotyping</a:t>
            </a:r>
          </a:p>
        </p:txBody>
      </p:sp>
      <p:sp>
        <p:nvSpPr>
          <p:cNvPr id="11" name="Text Placeholder 10">
            <a:extLst>
              <a:ext uri="{FF2B5EF4-FFF2-40B4-BE49-F238E27FC236}">
                <a16:creationId xmlns:a16="http://schemas.microsoft.com/office/drawing/2014/main" id="{7EEE3694-59FB-D970-6BA9-D70DA4FE9779}"/>
              </a:ext>
            </a:extLst>
          </p:cNvPr>
          <p:cNvSpPr>
            <a:spLocks noGrp="1"/>
          </p:cNvSpPr>
          <p:nvPr>
            <p:ph type="body" sz="half" idx="20"/>
          </p:nvPr>
        </p:nvSpPr>
        <p:spPr>
          <a:xfrm>
            <a:off x="8049731" y="4594290"/>
            <a:ext cx="3452445" cy="2006533"/>
          </a:xfrm>
        </p:spPr>
        <p:txBody>
          <a:bodyPr/>
          <a:lstStyle/>
          <a:p>
            <a:r>
              <a:rPr kumimoji="0" lang="en-US" sz="1400" b="0" i="0" u="none" strike="noStrike" kern="1200" cap="none" spc="0" normalizeH="0" baseline="0" noProof="0" dirty="0">
                <a:ln>
                  <a:noFill/>
                </a:ln>
                <a:effectLst/>
                <a:uLnTx/>
                <a:uFillTx/>
                <a:ea typeface="+mn-ea"/>
                <a:cs typeface="+mn-cs"/>
              </a:rPr>
              <a:t>A standardized mental picture that is held in common by members of a group and that represents an oversimplified opinion, prejudiced attitude, or uncritical judgment. Contributes to the dehumanization of cultural groups.</a:t>
            </a:r>
          </a:p>
          <a:p>
            <a:endParaRPr lang="en-US" dirty="0"/>
          </a:p>
        </p:txBody>
      </p:sp>
      <p:pic>
        <p:nvPicPr>
          <p:cNvPr id="12" name="FullSizeRender.jpg" descr="FullSizeRender.jpg">
            <a:extLst>
              <a:ext uri="{FF2B5EF4-FFF2-40B4-BE49-F238E27FC236}">
                <a16:creationId xmlns:a16="http://schemas.microsoft.com/office/drawing/2014/main" id="{4FAD1B74-2A56-5BB8-30A8-2258BDFD8C16}"/>
              </a:ext>
            </a:extLst>
          </p:cNvPr>
          <p:cNvPicPr>
            <a:picLocks noGrp="1"/>
          </p:cNvPicPr>
          <p:nvPr>
            <p:ph type="pic" idx="15"/>
          </p:nvPr>
        </p:nvPicPr>
        <p:blipFill rotWithShape="1">
          <a:blip r:embed="rId3"/>
          <a:srcRect t="-510" b="518"/>
          <a:stretch/>
        </p:blipFill>
        <p:spPr>
          <a:xfrm>
            <a:off x="517168" y="1290637"/>
            <a:ext cx="3269020" cy="2528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Placeholder 18">
            <a:extLst>
              <a:ext uri="{FF2B5EF4-FFF2-40B4-BE49-F238E27FC236}">
                <a16:creationId xmlns:a16="http://schemas.microsoft.com/office/drawing/2014/main" id="{F494B939-7CA9-F0CF-EDA5-6B2792056FCF}"/>
              </a:ext>
            </a:extLst>
          </p:cNvPr>
          <p:cNvPicPr>
            <a:picLocks noGrp="1" noChangeAspect="1"/>
          </p:cNvPicPr>
          <p:nvPr>
            <p:ph type="pic" idx="21"/>
          </p:nvPr>
        </p:nvPicPr>
        <p:blipFill rotWithShape="1">
          <a:blip r:embed="rId4"/>
          <a:srcRect t="7322" b="7043"/>
          <a:stretch/>
        </p:blipFill>
        <p:spPr>
          <a:xfrm>
            <a:off x="4374263" y="1083469"/>
            <a:ext cx="3206170" cy="2736055"/>
          </a:xfrm>
          <a:prstGeom prst="rect">
            <a:avLst/>
          </a:prstGeom>
        </p:spPr>
      </p:pic>
      <p:pic>
        <p:nvPicPr>
          <p:cNvPr id="14" name="Picture Placeholder 11">
            <a:extLst>
              <a:ext uri="{FF2B5EF4-FFF2-40B4-BE49-F238E27FC236}">
                <a16:creationId xmlns:a16="http://schemas.microsoft.com/office/drawing/2014/main" id="{2E622779-32A2-2780-6762-3990C8A7ADE3}"/>
              </a:ext>
            </a:extLst>
          </p:cNvPr>
          <p:cNvPicPr>
            <a:picLocks noGrp="1" noChangeAspect="1"/>
          </p:cNvPicPr>
          <p:nvPr>
            <p:ph type="pic" idx="22"/>
          </p:nvPr>
        </p:nvPicPr>
        <p:blipFill rotWithShape="1">
          <a:blip r:embed="rId5"/>
          <a:srcRect t="-1812" b="3774"/>
          <a:stretch/>
        </p:blipFill>
        <p:spPr>
          <a:xfrm>
            <a:off x="8049731" y="970118"/>
            <a:ext cx="3433570" cy="2849406"/>
          </a:xfrm>
          <a:prstGeom prst="rect">
            <a:avLst/>
          </a:prstGeom>
        </p:spPr>
      </p:pic>
    </p:spTree>
    <p:extLst>
      <p:ext uri="{BB962C8B-B14F-4D97-AF65-F5344CB8AC3E}">
        <p14:creationId xmlns:p14="http://schemas.microsoft.com/office/powerpoint/2010/main" val="175489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BBB4-79E6-C29F-A8AB-DA337DCDA53B}"/>
              </a:ext>
            </a:extLst>
          </p:cNvPr>
          <p:cNvSpPr>
            <a:spLocks noGrp="1"/>
          </p:cNvSpPr>
          <p:nvPr>
            <p:ph type="title"/>
          </p:nvPr>
        </p:nvSpPr>
        <p:spPr>
          <a:xfrm>
            <a:off x="40482" y="139935"/>
            <a:ext cx="7519986" cy="795338"/>
          </a:xfrm>
        </p:spPr>
        <p:txBody>
          <a:bodyPr>
            <a:normAutofit/>
          </a:bodyPr>
          <a:lstStyle/>
          <a:p>
            <a:r>
              <a:rPr lang="en-US" b="1" dirty="0"/>
              <a:t>JEDI Core Concepts</a:t>
            </a:r>
          </a:p>
        </p:txBody>
      </p:sp>
      <p:sp>
        <p:nvSpPr>
          <p:cNvPr id="3" name="Text Placeholder 2">
            <a:extLst>
              <a:ext uri="{FF2B5EF4-FFF2-40B4-BE49-F238E27FC236}">
                <a16:creationId xmlns:a16="http://schemas.microsoft.com/office/drawing/2014/main" id="{39CEE9C0-3821-C3D6-5515-D25886F52C6A}"/>
              </a:ext>
            </a:extLst>
          </p:cNvPr>
          <p:cNvSpPr>
            <a:spLocks noGrp="1"/>
          </p:cNvSpPr>
          <p:nvPr>
            <p:ph type="body" idx="1"/>
          </p:nvPr>
        </p:nvSpPr>
        <p:spPr>
          <a:xfrm>
            <a:off x="688618" y="4059167"/>
            <a:ext cx="3111857" cy="473215"/>
          </a:xfrm>
        </p:spPr>
        <p:txBody>
          <a:bodyPr/>
          <a:lstStyle/>
          <a:p>
            <a:r>
              <a:rPr lang="en-US" dirty="0"/>
              <a:t>Microaggressions</a:t>
            </a:r>
          </a:p>
        </p:txBody>
      </p:sp>
      <p:sp>
        <p:nvSpPr>
          <p:cNvPr id="5" name="Text Placeholder 4">
            <a:extLst>
              <a:ext uri="{FF2B5EF4-FFF2-40B4-BE49-F238E27FC236}">
                <a16:creationId xmlns:a16="http://schemas.microsoft.com/office/drawing/2014/main" id="{30DA8429-EB79-B9F2-AF06-6E4CBBB6A3AD}"/>
              </a:ext>
            </a:extLst>
          </p:cNvPr>
          <p:cNvSpPr>
            <a:spLocks noGrp="1"/>
          </p:cNvSpPr>
          <p:nvPr>
            <p:ph type="body" sz="half" idx="18"/>
          </p:nvPr>
        </p:nvSpPr>
        <p:spPr>
          <a:xfrm>
            <a:off x="688618" y="4873764"/>
            <a:ext cx="3451582" cy="1841361"/>
          </a:xfrm>
        </p:spPr>
        <p:txBody>
          <a:bodyPr>
            <a:normAutofit/>
          </a:bodyPr>
          <a:lstStyle/>
          <a:p>
            <a:r>
              <a:rPr lang="en-US" dirty="0"/>
              <a:t>Common place daily verbal, behavioral or environmental slights, whether intentional or unintentional, that communicate hostile, derogatory, or negative attitudes toward stigmatized or culturally marginalized groups.</a:t>
            </a:r>
          </a:p>
        </p:txBody>
      </p:sp>
      <p:sp>
        <p:nvSpPr>
          <p:cNvPr id="6" name="Text Placeholder 5">
            <a:extLst>
              <a:ext uri="{FF2B5EF4-FFF2-40B4-BE49-F238E27FC236}">
                <a16:creationId xmlns:a16="http://schemas.microsoft.com/office/drawing/2014/main" id="{A6BAF352-D2ED-7A94-046E-6E5DBE250C2F}"/>
              </a:ext>
            </a:extLst>
          </p:cNvPr>
          <p:cNvSpPr>
            <a:spLocks noGrp="1"/>
          </p:cNvSpPr>
          <p:nvPr>
            <p:ph type="body" sz="quarter" idx="3"/>
          </p:nvPr>
        </p:nvSpPr>
        <p:spPr>
          <a:xfrm>
            <a:off x="8134784" y="4059166"/>
            <a:ext cx="3448935" cy="473215"/>
          </a:xfrm>
        </p:spPr>
        <p:txBody>
          <a:bodyPr/>
          <a:lstStyle/>
          <a:p>
            <a:r>
              <a:rPr lang="en-US" dirty="0"/>
              <a:t>Fragility</a:t>
            </a:r>
          </a:p>
        </p:txBody>
      </p:sp>
      <p:sp>
        <p:nvSpPr>
          <p:cNvPr id="8" name="Text Placeholder 7">
            <a:extLst>
              <a:ext uri="{FF2B5EF4-FFF2-40B4-BE49-F238E27FC236}">
                <a16:creationId xmlns:a16="http://schemas.microsoft.com/office/drawing/2014/main" id="{26FAE3C1-3733-5C0F-DF79-A1B1B02864F9}"/>
              </a:ext>
            </a:extLst>
          </p:cNvPr>
          <p:cNvSpPr>
            <a:spLocks noGrp="1"/>
          </p:cNvSpPr>
          <p:nvPr>
            <p:ph type="body" sz="half" idx="19"/>
          </p:nvPr>
        </p:nvSpPr>
        <p:spPr>
          <a:xfrm>
            <a:off x="8048673" y="4853089"/>
            <a:ext cx="3448935" cy="1862035"/>
          </a:xfrm>
        </p:spPr>
        <p:txBody>
          <a:bodyPr/>
          <a:lstStyle/>
          <a:p>
            <a:r>
              <a:rPr lang="en-US" dirty="0"/>
              <a:t>Refers to a broad range of responses—often in the form of guilt, excuses, dismissal, or anger—people may have in reaction to discussions. And is supported by the norm of the right to comfort.</a:t>
            </a:r>
          </a:p>
          <a:p>
            <a:endParaRPr lang="en-US" dirty="0"/>
          </a:p>
        </p:txBody>
      </p:sp>
      <p:sp>
        <p:nvSpPr>
          <p:cNvPr id="9" name="Text Placeholder 8">
            <a:extLst>
              <a:ext uri="{FF2B5EF4-FFF2-40B4-BE49-F238E27FC236}">
                <a16:creationId xmlns:a16="http://schemas.microsoft.com/office/drawing/2014/main" id="{4A9A7A13-EE50-D9E5-3777-71C1DFA65631}"/>
              </a:ext>
            </a:extLst>
          </p:cNvPr>
          <p:cNvSpPr>
            <a:spLocks noGrp="1"/>
          </p:cNvSpPr>
          <p:nvPr>
            <p:ph type="body" sz="quarter" idx="13"/>
          </p:nvPr>
        </p:nvSpPr>
        <p:spPr>
          <a:xfrm>
            <a:off x="4239131" y="4059166"/>
            <a:ext cx="3456469" cy="473215"/>
          </a:xfrm>
        </p:spPr>
        <p:txBody>
          <a:bodyPr/>
          <a:lstStyle/>
          <a:p>
            <a:r>
              <a:rPr lang="en-US" dirty="0"/>
              <a:t>Intent vs Impact</a:t>
            </a:r>
          </a:p>
        </p:txBody>
      </p:sp>
      <p:sp>
        <p:nvSpPr>
          <p:cNvPr id="11" name="Text Placeholder 10">
            <a:extLst>
              <a:ext uri="{FF2B5EF4-FFF2-40B4-BE49-F238E27FC236}">
                <a16:creationId xmlns:a16="http://schemas.microsoft.com/office/drawing/2014/main" id="{7EEE3694-59FB-D970-6BA9-D70DA4FE9779}"/>
              </a:ext>
            </a:extLst>
          </p:cNvPr>
          <p:cNvSpPr>
            <a:spLocks noGrp="1"/>
          </p:cNvSpPr>
          <p:nvPr>
            <p:ph type="body" sz="half" idx="20"/>
          </p:nvPr>
        </p:nvSpPr>
        <p:spPr>
          <a:xfrm>
            <a:off x="4282515" y="4873764"/>
            <a:ext cx="3452445" cy="1841360"/>
          </a:xfrm>
        </p:spPr>
        <p:txBody>
          <a:bodyPr>
            <a:normAutofit/>
          </a:bodyPr>
          <a:lstStyle/>
          <a:p>
            <a:r>
              <a:rPr kumimoji="0" lang="en-US" sz="1400" b="0" i="0" u="none" strike="noStrike" kern="1200" cap="none" spc="0" normalizeH="0" baseline="0" noProof="0" dirty="0">
                <a:ln>
                  <a:noFill/>
                </a:ln>
                <a:effectLst/>
                <a:uLnTx/>
                <a:uFillTx/>
                <a:ea typeface="+mn-ea"/>
                <a:cs typeface="+mn-cs"/>
              </a:rPr>
              <a:t>our intentions don’t always align with what we say or do, and this can impact how others receive what we say or do. What we say and do, regardless of our intentions, can impact people in so many ways, especially when we are not aware of the social implications.</a:t>
            </a:r>
          </a:p>
          <a:p>
            <a:endParaRPr lang="en-US" dirty="0"/>
          </a:p>
        </p:txBody>
      </p:sp>
      <p:pic>
        <p:nvPicPr>
          <p:cNvPr id="12" name="Picture 28" descr="Text, whiteboard&#10;&#10;Description automatically generated">
            <a:extLst>
              <a:ext uri="{FF2B5EF4-FFF2-40B4-BE49-F238E27FC236}">
                <a16:creationId xmlns:a16="http://schemas.microsoft.com/office/drawing/2014/main" id="{79AC6656-6F8D-A54B-5F95-352AD57E041A}"/>
              </a:ext>
            </a:extLst>
          </p:cNvPr>
          <p:cNvPicPr>
            <a:picLocks noGrp="1" noChangeAspect="1"/>
          </p:cNvPicPr>
          <p:nvPr>
            <p:ph type="pic" idx="15"/>
          </p:nvPr>
        </p:nvPicPr>
        <p:blipFill rotWithShape="1">
          <a:blip r:embed="rId3"/>
          <a:srcRect t="17250" b="21758"/>
          <a:stretch/>
        </p:blipFill>
        <p:spPr>
          <a:xfrm>
            <a:off x="688618" y="1034072"/>
            <a:ext cx="3111857" cy="2846755"/>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pic>
        <p:nvPicPr>
          <p:cNvPr id="13" name="Picture Placeholder 12" descr="An exploding light bulb">
            <a:extLst>
              <a:ext uri="{FF2B5EF4-FFF2-40B4-BE49-F238E27FC236}">
                <a16:creationId xmlns:a16="http://schemas.microsoft.com/office/drawing/2014/main" id="{06976D5C-157E-E4A4-FB00-98A49D48908B}"/>
              </a:ext>
            </a:extLst>
          </p:cNvPr>
          <p:cNvPicPr>
            <a:picLocks noGrp="1" noChangeAspect="1"/>
          </p:cNvPicPr>
          <p:nvPr>
            <p:ph type="pic" idx="21"/>
          </p:nvPr>
        </p:nvPicPr>
        <p:blipFill rotWithShape="1">
          <a:blip r:embed="rId4"/>
          <a:srcRect t="12748" r="25086" b="12748"/>
          <a:stretch/>
        </p:blipFill>
        <p:spPr>
          <a:xfrm>
            <a:off x="8135314" y="1591378"/>
            <a:ext cx="3447877" cy="2033697"/>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pic>
        <p:nvPicPr>
          <p:cNvPr id="14" name="Picture Placeholder 5" descr="Diagram&#10;&#10;Description automatically generated with medium confidence">
            <a:extLst>
              <a:ext uri="{FF2B5EF4-FFF2-40B4-BE49-F238E27FC236}">
                <a16:creationId xmlns:a16="http://schemas.microsoft.com/office/drawing/2014/main" id="{F7DC29D0-9B40-D70E-B3D9-B08B4E5E5B05}"/>
              </a:ext>
            </a:extLst>
          </p:cNvPr>
          <p:cNvPicPr>
            <a:picLocks noGrp="1" noChangeAspect="1"/>
          </p:cNvPicPr>
          <p:nvPr>
            <p:ph type="pic" idx="22"/>
          </p:nvPr>
        </p:nvPicPr>
        <p:blipFill rotWithShape="1">
          <a:blip r:embed="rId5">
            <a:extLst>
              <a:ext uri="{837473B0-CC2E-450A-ABE3-18F120FF3D39}">
                <a1611:picAttrSrcUrl xmlns:a1611="http://schemas.microsoft.com/office/drawing/2016/11/main" r:id="rId6"/>
              </a:ext>
            </a:extLst>
          </a:blip>
          <a:srcRect t="-57" b="-2217"/>
          <a:stretch/>
        </p:blipFill>
        <p:spPr>
          <a:xfrm>
            <a:off x="4201164" y="1591379"/>
            <a:ext cx="3447878" cy="2033696"/>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spTree>
    <p:extLst>
      <p:ext uri="{BB962C8B-B14F-4D97-AF65-F5344CB8AC3E}">
        <p14:creationId xmlns:p14="http://schemas.microsoft.com/office/powerpoint/2010/main" val="3076796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75CA2D-118A-0884-77C0-B6926D00512E}"/>
              </a:ext>
            </a:extLst>
          </p:cNvPr>
          <p:cNvSpPr>
            <a:spLocks noGrp="1"/>
          </p:cNvSpPr>
          <p:nvPr>
            <p:ph type="title"/>
          </p:nvPr>
        </p:nvSpPr>
        <p:spPr/>
        <p:txBody>
          <a:bodyPr/>
          <a:lstStyle/>
          <a:p>
            <a:r>
              <a:rPr lang="en-US" dirty="0"/>
              <a:t>The Journey begins with a Single Step </a:t>
            </a:r>
          </a:p>
        </p:txBody>
      </p:sp>
      <p:pic>
        <p:nvPicPr>
          <p:cNvPr id="12" name="Content Placeholder 11" descr="A dirt road through a field of green plants with mountains in the background&#10;&#10;Description automatically generated with low confidence">
            <a:extLst>
              <a:ext uri="{FF2B5EF4-FFF2-40B4-BE49-F238E27FC236}">
                <a16:creationId xmlns:a16="http://schemas.microsoft.com/office/drawing/2014/main" id="{6AEEC11F-EDB1-840C-D5B1-1E899037E778}"/>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1867061" y="1715902"/>
            <a:ext cx="8457878" cy="4747944"/>
          </a:xfrm>
        </p:spPr>
      </p:pic>
    </p:spTree>
    <p:extLst>
      <p:ext uri="{BB962C8B-B14F-4D97-AF65-F5344CB8AC3E}">
        <p14:creationId xmlns:p14="http://schemas.microsoft.com/office/powerpoint/2010/main" val="1764394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1E37F-2C51-37E8-4EB8-97FB06CD6FD4}"/>
              </a:ext>
            </a:extLst>
          </p:cNvPr>
          <p:cNvSpPr>
            <a:spLocks noGrp="1"/>
          </p:cNvSpPr>
          <p:nvPr>
            <p:ph idx="1"/>
          </p:nvPr>
        </p:nvSpPr>
        <p:spPr>
          <a:xfrm>
            <a:off x="553387" y="1512825"/>
            <a:ext cx="6536961" cy="4709108"/>
          </a:xfrm>
        </p:spPr>
        <p:txBody>
          <a:bodyPr>
            <a:normAutofit fontScale="92500" lnSpcReduction="10000"/>
          </a:bodyPr>
          <a:lstStyle/>
          <a:p>
            <a:pPr marL="457200" indent="-457200">
              <a:buFont typeface="+mj-lt"/>
              <a:buAutoNum type="arabicPeriod"/>
            </a:pPr>
            <a:r>
              <a:rPr lang="en-US" dirty="0"/>
              <a:t>Where is your org on the “Continuum of Becoming an Anti-Racist Multicultural Organization”?</a:t>
            </a:r>
          </a:p>
          <a:p>
            <a:pPr lvl="1"/>
            <a:r>
              <a:rPr lang="en-US" dirty="0"/>
              <a:t>Informal assessment</a:t>
            </a:r>
          </a:p>
          <a:p>
            <a:pPr marL="457200" indent="-457200">
              <a:buFont typeface="+mj-lt"/>
              <a:buAutoNum type="arabicPeriod"/>
            </a:pPr>
            <a:r>
              <a:rPr lang="en-US" dirty="0"/>
              <a:t>What leadership buy-in is needed to do this work?</a:t>
            </a:r>
          </a:p>
          <a:p>
            <a:pPr marL="457200" indent="-457200">
              <a:buFont typeface="+mj-lt"/>
              <a:buAutoNum type="arabicPeriod"/>
            </a:pPr>
            <a:r>
              <a:rPr lang="en-US" dirty="0"/>
              <a:t>How to curate advocates &amp; allies</a:t>
            </a:r>
          </a:p>
          <a:p>
            <a:pPr lvl="1"/>
            <a:r>
              <a:rPr lang="en-US" dirty="0"/>
              <a:t>Health Disparity Outcomes + JEDI = Ethically Right thing to Do</a:t>
            </a:r>
          </a:p>
          <a:p>
            <a:pPr lvl="1"/>
            <a:r>
              <a:rPr lang="en-US" dirty="0"/>
              <a:t>JEDI + Quality Metrics = ROI {return on investment}</a:t>
            </a:r>
          </a:p>
          <a:p>
            <a:pPr lvl="1"/>
            <a:r>
              <a:rPr lang="en-US" dirty="0"/>
              <a:t>Health + Equity = Improved Outcomes </a:t>
            </a:r>
          </a:p>
          <a:p>
            <a:pPr marL="457200" indent="-457200">
              <a:buFont typeface="+mj-lt"/>
              <a:buAutoNum type="arabicPeriod"/>
            </a:pPr>
            <a:r>
              <a:rPr lang="en-US" dirty="0"/>
              <a:t>Equity Champions</a:t>
            </a:r>
          </a:p>
          <a:p>
            <a:pPr lvl="1"/>
            <a:r>
              <a:rPr lang="en-US" dirty="0"/>
              <a:t>Identifying your in-house experts</a:t>
            </a:r>
          </a:p>
          <a:p>
            <a:pPr marL="457200" indent="-457200">
              <a:buFont typeface="+mj-lt"/>
              <a:buAutoNum type="arabicPeriod"/>
            </a:pPr>
            <a:r>
              <a:rPr lang="en-US" dirty="0"/>
              <a:t>Normalize the conversation</a:t>
            </a:r>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EC9260EC-48C1-109C-0FF3-F21312840DC9}"/>
              </a:ext>
            </a:extLst>
          </p:cNvPr>
          <p:cNvSpPr>
            <a:spLocks noGrp="1"/>
          </p:cNvSpPr>
          <p:nvPr>
            <p:ph type="title"/>
          </p:nvPr>
        </p:nvSpPr>
        <p:spPr/>
        <p:txBody>
          <a:bodyPr/>
          <a:lstStyle/>
          <a:p>
            <a:r>
              <a:rPr lang="en-US" dirty="0"/>
              <a:t>Starting the Conversation</a:t>
            </a:r>
          </a:p>
        </p:txBody>
      </p:sp>
      <p:pic>
        <p:nvPicPr>
          <p:cNvPr id="4" name="Screen Shot 2019-12-30 at 9.08.41 PM.png">
            <a:extLst>
              <a:ext uri="{FF2B5EF4-FFF2-40B4-BE49-F238E27FC236}">
                <a16:creationId xmlns:a16="http://schemas.microsoft.com/office/drawing/2014/main" id="{63A44830-1CDD-6EFD-3D39-01335F5A3CDD}"/>
              </a:ext>
            </a:extLst>
          </p:cNvPr>
          <p:cNvPicPr>
            <a:picLocks/>
          </p:cNvPicPr>
          <p:nvPr/>
        </p:nvPicPr>
        <p:blipFill>
          <a:blip r:embed="rId3"/>
          <a:srcRect/>
          <a:stretch/>
        </p:blipFill>
        <p:spPr>
          <a:xfrm>
            <a:off x="6936590" y="1512825"/>
            <a:ext cx="5057931" cy="4483074"/>
          </a:xfrm>
          <a:prstGeom prst="rect">
            <a:avLst/>
          </a:prstGeom>
          <a:noFill/>
        </p:spPr>
      </p:pic>
    </p:spTree>
    <p:extLst>
      <p:ext uri="{BB962C8B-B14F-4D97-AF65-F5344CB8AC3E}">
        <p14:creationId xmlns:p14="http://schemas.microsoft.com/office/powerpoint/2010/main" val="193413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775FE-0C78-9022-334A-CD684408F8E4}"/>
              </a:ext>
            </a:extLst>
          </p:cNvPr>
          <p:cNvPicPr>
            <a:picLocks noChangeAspect="1"/>
          </p:cNvPicPr>
          <p:nvPr/>
        </p:nvPicPr>
        <p:blipFill>
          <a:blip r:embed="rId2"/>
          <a:stretch>
            <a:fillRect/>
          </a:stretch>
        </p:blipFill>
        <p:spPr>
          <a:xfrm>
            <a:off x="1746810" y="68263"/>
            <a:ext cx="8698379" cy="6721475"/>
          </a:xfrm>
          <a:prstGeom prst="rect">
            <a:avLst/>
          </a:prstGeom>
          <a:noFill/>
        </p:spPr>
      </p:pic>
    </p:spTree>
    <p:extLst>
      <p:ext uri="{BB962C8B-B14F-4D97-AF65-F5344CB8AC3E}">
        <p14:creationId xmlns:p14="http://schemas.microsoft.com/office/powerpoint/2010/main" val="283973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ircle, screenshot, pattern, sketch&#10;&#10;Description automatically generated">
            <a:extLst>
              <a:ext uri="{FF2B5EF4-FFF2-40B4-BE49-F238E27FC236}">
                <a16:creationId xmlns:a16="http://schemas.microsoft.com/office/drawing/2014/main" id="{805D5CD4-D75B-323F-C76D-450A2126E66A}"/>
              </a:ext>
            </a:extLst>
          </p:cNvPr>
          <p:cNvPicPr>
            <a:picLocks noChangeAspect="1"/>
          </p:cNvPicPr>
          <p:nvPr/>
        </p:nvPicPr>
        <p:blipFill>
          <a:blip r:embed="rId2"/>
          <a:stretch>
            <a:fillRect/>
          </a:stretch>
        </p:blipFill>
        <p:spPr>
          <a:xfrm>
            <a:off x="1717188" y="68263"/>
            <a:ext cx="8757624" cy="6721475"/>
          </a:xfrm>
          <a:prstGeom prst="roundRect">
            <a:avLst>
              <a:gd name="adj" fmla="val 0"/>
            </a:avLst>
          </a:prstGeom>
          <a:noFill/>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286783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a:xfrm>
            <a:off x="236621" y="1407494"/>
            <a:ext cx="6741695" cy="5342018"/>
          </a:xfrm>
        </p:spPr>
        <p:txBody>
          <a:bodyPr>
            <a:normAutofit fontScale="92500" lnSpcReduction="20000"/>
          </a:bodyPr>
          <a:lstStyle/>
          <a:p>
            <a:r>
              <a:rPr lang="en-US" dirty="0"/>
              <a:t>Define what this work means to your team/ department/ organization</a:t>
            </a:r>
          </a:p>
          <a:p>
            <a:pPr lvl="2"/>
            <a:r>
              <a:rPr lang="en-US" dirty="0"/>
              <a:t>Define commitment to JEDI  {north star}</a:t>
            </a:r>
          </a:p>
          <a:p>
            <a:pPr lvl="2"/>
            <a:r>
              <a:rPr lang="en-US" dirty="0"/>
              <a:t>Define what Justice Equity Diversity Inclusion means for us</a:t>
            </a:r>
          </a:p>
          <a:p>
            <a:pPr lvl="2"/>
            <a:r>
              <a:rPr lang="en-US" dirty="0"/>
              <a:t>Define Health Equity</a:t>
            </a:r>
          </a:p>
          <a:p>
            <a:r>
              <a:rPr lang="en-US" dirty="0"/>
              <a:t>Find &amp; customize an Equity Lens that works for your organization/ department/ team</a:t>
            </a:r>
          </a:p>
          <a:p>
            <a:r>
              <a:rPr lang="en-US" dirty="0"/>
              <a:t>What does your team/ department/ org want to apply a JEDI lens to first?</a:t>
            </a:r>
          </a:p>
          <a:p>
            <a:pPr lvl="1"/>
            <a:r>
              <a:rPr lang="en-US" dirty="0"/>
              <a:t>Formal Assessment to identify what are your “hot spots”?</a:t>
            </a:r>
          </a:p>
          <a:p>
            <a:pPr lvl="1"/>
            <a:r>
              <a:rPr lang="en-US" dirty="0"/>
              <a:t>Overall team/dept/organizational culture</a:t>
            </a:r>
          </a:p>
          <a:p>
            <a:pPr lvl="1"/>
            <a:r>
              <a:rPr lang="en-US" dirty="0"/>
              <a:t>Hiring &amp; Onboarding Practices</a:t>
            </a:r>
          </a:p>
          <a:p>
            <a:pPr lvl="1"/>
            <a:r>
              <a:rPr lang="en-US" dirty="0"/>
              <a:t>Team Development &amp; Training</a:t>
            </a:r>
          </a:p>
          <a:p>
            <a:pPr lvl="1"/>
            <a:r>
              <a:rPr lang="en-US" dirty="0"/>
              <a:t>Workforce Retention</a:t>
            </a:r>
          </a:p>
          <a:p>
            <a:pPr lvl="1">
              <a:spcAft>
                <a:spcPts val="2400"/>
              </a:spcAft>
            </a:pPr>
            <a:r>
              <a:rPr lang="en-US" dirty="0"/>
              <a:t>Team identified “micro-affirmations”</a:t>
            </a:r>
          </a:p>
          <a:p>
            <a:r>
              <a:rPr lang="en-US" dirty="0"/>
              <a:t>ACCOUNTABILITY is KEY!!!!</a:t>
            </a:r>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a:xfrm>
            <a:off x="236621" y="230706"/>
            <a:ext cx="11718758" cy="900662"/>
          </a:xfrm>
        </p:spPr>
        <p:txBody>
          <a:bodyPr>
            <a:normAutofit/>
          </a:bodyPr>
          <a:lstStyle/>
          <a:p>
            <a:r>
              <a:rPr lang="en-US" dirty="0"/>
              <a:t>Working via a JEDI Lens</a:t>
            </a:r>
          </a:p>
        </p:txBody>
      </p:sp>
      <p:pic>
        <p:nvPicPr>
          <p:cNvPr id="5" name="Picture 4" descr="A picture containing sky, person, outdoor, mirror&#10;&#10;Description automatically generated">
            <a:extLst>
              <a:ext uri="{FF2B5EF4-FFF2-40B4-BE49-F238E27FC236}">
                <a16:creationId xmlns:a16="http://schemas.microsoft.com/office/drawing/2014/main" id="{F05BD103-F354-2F9E-3CD9-7CD57F6FB3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37876" y="2156036"/>
            <a:ext cx="5017503" cy="3429000"/>
          </a:xfrm>
          <a:prstGeom prst="rect">
            <a:avLst/>
          </a:prstGeom>
        </p:spPr>
      </p:pic>
      <p:sp>
        <p:nvSpPr>
          <p:cNvPr id="6" name="TextBox 5" descr="Hand holding lens magnifying the mountain &amp; sky view in front of it.">
            <a:extLst>
              <a:ext uri="{FF2B5EF4-FFF2-40B4-BE49-F238E27FC236}">
                <a16:creationId xmlns:a16="http://schemas.microsoft.com/office/drawing/2014/main" id="{BCB585A8-E6B4-A5FB-6642-96F8B11E0289}"/>
              </a:ext>
            </a:extLst>
          </p:cNvPr>
          <p:cNvSpPr txBox="1"/>
          <p:nvPr/>
        </p:nvSpPr>
        <p:spPr>
          <a:xfrm>
            <a:off x="7267074" y="5738818"/>
            <a:ext cx="5017503" cy="230832"/>
          </a:xfrm>
          <a:prstGeom prst="rect">
            <a:avLst/>
          </a:prstGeom>
          <a:noFill/>
        </p:spPr>
        <p:txBody>
          <a:bodyPr wrap="square" rtlCol="0">
            <a:spAutoFit/>
          </a:bodyPr>
          <a:lstStyle/>
          <a:p>
            <a:r>
              <a:rPr lang="en-US" sz="900" dirty="0">
                <a:hlinkClick r:id="rId4" tooltip="https://www.flickr.com/photos/philgimp/370739611/"/>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779703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 circle, text, screenshot&#10;&#10;Description automatically generated">
            <a:extLst>
              <a:ext uri="{FF2B5EF4-FFF2-40B4-BE49-F238E27FC236}">
                <a16:creationId xmlns:a16="http://schemas.microsoft.com/office/drawing/2014/main" id="{9B63BA94-AA6D-4D94-63A2-3EAB7097198F}"/>
              </a:ext>
            </a:extLst>
          </p:cNvPr>
          <p:cNvPicPr>
            <a:picLocks noGrp="1" noChangeAspect="1"/>
          </p:cNvPicPr>
          <p:nvPr>
            <p:ph idx="1"/>
          </p:nvPr>
        </p:nvPicPr>
        <p:blipFill>
          <a:blip r:embed="rId3"/>
          <a:stretch>
            <a:fillRect/>
          </a:stretch>
        </p:blipFill>
        <p:spPr>
          <a:xfrm>
            <a:off x="1653444" y="1467855"/>
            <a:ext cx="8885112" cy="4709108"/>
          </a:xfrm>
          <a:noFill/>
        </p:spPr>
      </p:pic>
      <p:sp>
        <p:nvSpPr>
          <p:cNvPr id="2" name="Title 1">
            <a:extLst>
              <a:ext uri="{FF2B5EF4-FFF2-40B4-BE49-F238E27FC236}">
                <a16:creationId xmlns:a16="http://schemas.microsoft.com/office/drawing/2014/main" id="{B70E52CD-D328-CAC3-165B-C8D96186D42D}"/>
              </a:ext>
            </a:extLst>
          </p:cNvPr>
          <p:cNvSpPr>
            <a:spLocks noGrp="1"/>
          </p:cNvSpPr>
          <p:nvPr>
            <p:ph type="title"/>
          </p:nvPr>
        </p:nvSpPr>
        <p:spPr>
          <a:xfrm>
            <a:off x="838200" y="365126"/>
            <a:ext cx="10515600" cy="796018"/>
          </a:xfrm>
        </p:spPr>
        <p:txBody>
          <a:bodyPr anchor="b">
            <a:normAutofit/>
          </a:bodyPr>
          <a:lstStyle/>
          <a:p>
            <a:r>
              <a:rPr lang="en-US" dirty="0"/>
              <a:t>EDI Committee Roles</a:t>
            </a:r>
          </a:p>
        </p:txBody>
      </p:sp>
    </p:spTree>
    <p:extLst>
      <p:ext uri="{BB962C8B-B14F-4D97-AF65-F5344CB8AC3E}">
        <p14:creationId xmlns:p14="http://schemas.microsoft.com/office/powerpoint/2010/main" val="2937604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5B1848-E82B-1B62-C110-6BEC00B70115}"/>
              </a:ext>
            </a:extLst>
          </p:cNvPr>
          <p:cNvSpPr>
            <a:spLocks noGrp="1"/>
          </p:cNvSpPr>
          <p:nvPr>
            <p:ph sz="half" idx="1"/>
          </p:nvPr>
        </p:nvSpPr>
        <p:spPr>
          <a:xfrm>
            <a:off x="662354" y="1736931"/>
            <a:ext cx="5181600" cy="4726915"/>
          </a:xfrm>
        </p:spPr>
        <p:txBody>
          <a:bodyPr>
            <a:normAutofit/>
          </a:bodyPr>
          <a:lstStyle/>
          <a:p>
            <a:pPr marL="0" indent="0">
              <a:buNone/>
              <a:defRPr sz="1600"/>
            </a:pPr>
            <a:r>
              <a:rPr lang="en-US" dirty="0"/>
              <a:t>Commitments…I ask that you commit to… {Requires unanimous agreement open to additions}</a:t>
            </a:r>
          </a:p>
          <a:p>
            <a:pPr marL="208844" indent="-208844">
              <a:buSzPct val="90000"/>
              <a:buChar char="•"/>
              <a:defRPr sz="1600"/>
            </a:pPr>
            <a:r>
              <a:rPr lang="en-US" dirty="0"/>
              <a:t>Making this a safe space</a:t>
            </a:r>
          </a:p>
          <a:p>
            <a:pPr marL="208844" indent="-208844">
              <a:buSzPct val="90000"/>
              <a:buChar char="•"/>
              <a:defRPr sz="1600"/>
            </a:pPr>
            <a:r>
              <a:rPr lang="en-US" dirty="0"/>
              <a:t>Having patience w/ yourself &amp; each other</a:t>
            </a:r>
          </a:p>
          <a:p>
            <a:pPr marL="208844" indent="-208844">
              <a:buSzPct val="90000"/>
              <a:buChar char="•"/>
              <a:defRPr sz="1600"/>
            </a:pPr>
            <a:r>
              <a:rPr lang="en-US" dirty="0"/>
              <a:t>Speak from a place of authenticity and vulnerability</a:t>
            </a:r>
          </a:p>
          <a:p>
            <a:pPr marL="208844" indent="-208844">
              <a:buSzPct val="90000"/>
              <a:buChar char="•"/>
              <a:defRPr sz="1600"/>
            </a:pPr>
            <a:r>
              <a:rPr lang="en-US" dirty="0"/>
              <a:t>Being seen w/o your mask, so you may see yourself and allow others to see you.</a:t>
            </a:r>
          </a:p>
          <a:p>
            <a:pPr marL="208844" indent="-208844">
              <a:buSzPct val="90000"/>
              <a:buChar char="•"/>
              <a:defRPr sz="1600"/>
            </a:pPr>
            <a:r>
              <a:rPr lang="en-US" dirty="0"/>
              <a:t>Active listening and active participation</a:t>
            </a:r>
          </a:p>
          <a:p>
            <a:pPr marL="208844" indent="-208844">
              <a:buSzPct val="90000"/>
              <a:buChar char="•"/>
              <a:defRPr sz="1600"/>
            </a:pPr>
            <a:r>
              <a:rPr lang="en-US" dirty="0"/>
              <a:t>Willingness to be called upon</a:t>
            </a:r>
          </a:p>
          <a:p>
            <a:pPr marL="208844" indent="-208844">
              <a:buSzPct val="90000"/>
              <a:buChar char="•"/>
              <a:defRPr sz="1600"/>
            </a:pPr>
            <a:r>
              <a:rPr lang="en-US" dirty="0"/>
              <a:t>Sit with any discomfort that arises, writing out the stories that come up as a result of the discomfort.</a:t>
            </a:r>
          </a:p>
          <a:p>
            <a:endParaRPr lang="en-US" dirty="0"/>
          </a:p>
        </p:txBody>
      </p:sp>
      <p:pic>
        <p:nvPicPr>
          <p:cNvPr id="4" name="Content Placeholder 4" descr="A diagram of a community agreement&#10;&#10;Description automatically generated with medium confidence">
            <a:extLst>
              <a:ext uri="{FF2B5EF4-FFF2-40B4-BE49-F238E27FC236}">
                <a16:creationId xmlns:a16="http://schemas.microsoft.com/office/drawing/2014/main" id="{6EDDBBD4-68A6-D00A-FBC8-4F186BC100D0}"/>
              </a:ext>
            </a:extLst>
          </p:cNvPr>
          <p:cNvPicPr>
            <a:picLocks noChangeAspect="1"/>
          </p:cNvPicPr>
          <p:nvPr/>
        </p:nvPicPr>
        <p:blipFill>
          <a:blip r:embed="rId3"/>
          <a:stretch>
            <a:fillRect/>
          </a:stretch>
        </p:blipFill>
        <p:spPr>
          <a:xfrm>
            <a:off x="6254262" y="1736931"/>
            <a:ext cx="5181600" cy="4158233"/>
          </a:xfrm>
          <a:prstGeom prst="rect">
            <a:avLst/>
          </a:prstGeom>
          <a:noFill/>
        </p:spPr>
      </p:pic>
      <p:sp>
        <p:nvSpPr>
          <p:cNvPr id="3" name="Title 2">
            <a:extLst>
              <a:ext uri="{FF2B5EF4-FFF2-40B4-BE49-F238E27FC236}">
                <a16:creationId xmlns:a16="http://schemas.microsoft.com/office/drawing/2014/main" id="{7475EB49-07C9-EAAC-1653-CBC2238D7E6E}"/>
              </a:ext>
            </a:extLst>
          </p:cNvPr>
          <p:cNvSpPr>
            <a:spLocks noGrp="1"/>
          </p:cNvSpPr>
          <p:nvPr>
            <p:ph type="title"/>
          </p:nvPr>
        </p:nvSpPr>
        <p:spPr>
          <a:xfrm>
            <a:off x="838200" y="394154"/>
            <a:ext cx="10515600" cy="726145"/>
          </a:xfrm>
        </p:spPr>
        <p:txBody>
          <a:bodyPr anchor="b">
            <a:normAutofit/>
          </a:bodyPr>
          <a:lstStyle/>
          <a:p>
            <a:r>
              <a:rPr lang="en-US" dirty="0"/>
              <a:t>Initial Safe Space Agreements</a:t>
            </a:r>
          </a:p>
        </p:txBody>
      </p:sp>
    </p:spTree>
    <p:extLst>
      <p:ext uri="{BB962C8B-B14F-4D97-AF65-F5344CB8AC3E}">
        <p14:creationId xmlns:p14="http://schemas.microsoft.com/office/powerpoint/2010/main" val="376416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8002A7-572A-3AA2-1A27-DAE67393A16D}"/>
              </a:ext>
            </a:extLst>
          </p:cNvPr>
          <p:cNvSpPr>
            <a:spLocks noGrp="1"/>
          </p:cNvSpPr>
          <p:nvPr>
            <p:ph sz="half" idx="1"/>
          </p:nvPr>
        </p:nvSpPr>
        <p:spPr/>
        <p:txBody>
          <a:bodyPr/>
          <a:lstStyle/>
          <a:p>
            <a:r>
              <a:rPr lang="en-US" sz="1800" dirty="0">
                <a:solidFill>
                  <a:srgbClr val="E040FB"/>
                </a:solidFill>
                <a:effectLst/>
                <a:latin typeface="Times New Roman" panose="02020603050405020304" pitchFamily="18" charset="0"/>
                <a:ea typeface="Times New Roman" panose="02020603050405020304" pitchFamily="18" charset="0"/>
              </a:rPr>
              <a:t>Proactive creation and reinforcement of policies, practices, attitudes, and actions that produce equitable power, access, opportunities, treatment, impacts, and outcomes for all. Racial justice work is not only about being “not racist” and instead requires the presence of deliberate systems and supports to achieve and sustain racial equity through proactive and preventative measures and sustained action.</a:t>
            </a:r>
            <a:endParaRPr lang="en-US" sz="1800" dirty="0">
              <a:effectLst/>
              <a:latin typeface="Times New Roman" panose="02020603050405020304" pitchFamily="18" charset="0"/>
              <a:ea typeface="Times New Roman" panose="02020603050405020304" pitchFamily="18" charset="0"/>
            </a:endParaRPr>
          </a:p>
          <a:p>
            <a:r>
              <a:rPr lang="en-US" sz="1800" spc="-15"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Racial jus­tice is the sys­tem­at­ic fair treat­ment of peo­ple of all races that results in equi­table oppor­tu­ni­ties and out­comes for every­one. All peo­ple are able to achieve their full poten­tial in life, regard­less of race, eth­nic­i­ty or the com­mu­ni­ty in which they live.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Content Placeholder 2">
            <a:extLst>
              <a:ext uri="{FF2B5EF4-FFF2-40B4-BE49-F238E27FC236}">
                <a16:creationId xmlns:a16="http://schemas.microsoft.com/office/drawing/2014/main" id="{AF1E160E-4A33-D100-996B-AD32EC3D9B82}"/>
              </a:ext>
            </a:extLst>
          </p:cNvPr>
          <p:cNvSpPr>
            <a:spLocks noGrp="1"/>
          </p:cNvSpPr>
          <p:nvPr>
            <p:ph sz="half" idx="2"/>
          </p:nvPr>
        </p:nvSpPr>
        <p:spPr/>
        <p:txBody>
          <a:bodyPr/>
          <a:lstStyle/>
          <a:p>
            <a:r>
              <a:rPr lang="en-US" dirty="0"/>
              <a:t>Justice </a:t>
            </a:r>
            <a:r>
              <a:rPr lang="en-US" dirty="0">
                <a:solidFill>
                  <a:srgbClr val="0070C0"/>
                </a:solidFill>
                <a:effectLst/>
              </a:rPr>
              <a:t>is the sys­tem­at­ic fair treat­ment of peo­ple of all races that results in the p</a:t>
            </a:r>
            <a:r>
              <a:rPr lang="en-US" dirty="0">
                <a:solidFill>
                  <a:srgbClr val="E040FB"/>
                </a:solidFill>
                <a:effectLst/>
              </a:rPr>
              <a:t>roactive creation and reinforcement of policies, practices, attitudes, and actions that produce equitable power, access, opportunities, treatment, impacts, and outcomes for all.</a:t>
            </a:r>
            <a:endParaRPr lang="en-US" dirty="0"/>
          </a:p>
          <a:p>
            <a:endParaRPr lang="en-US" dirty="0"/>
          </a:p>
        </p:txBody>
      </p:sp>
      <p:sp>
        <p:nvSpPr>
          <p:cNvPr id="4" name="Title 3">
            <a:extLst>
              <a:ext uri="{FF2B5EF4-FFF2-40B4-BE49-F238E27FC236}">
                <a16:creationId xmlns:a16="http://schemas.microsoft.com/office/drawing/2014/main" id="{A0068E05-FBD4-297D-BF35-1FAAB28BBFE1}"/>
              </a:ext>
            </a:extLst>
          </p:cNvPr>
          <p:cNvSpPr>
            <a:spLocks noGrp="1"/>
          </p:cNvSpPr>
          <p:nvPr>
            <p:ph type="title"/>
          </p:nvPr>
        </p:nvSpPr>
        <p:spPr/>
        <p:txBody>
          <a:bodyPr/>
          <a:lstStyle/>
          <a:p>
            <a:r>
              <a:rPr lang="en-US" dirty="0"/>
              <a:t>Drafting a Definition Exercise</a:t>
            </a:r>
          </a:p>
        </p:txBody>
      </p:sp>
    </p:spTree>
    <p:extLst>
      <p:ext uri="{BB962C8B-B14F-4D97-AF65-F5344CB8AC3E}">
        <p14:creationId xmlns:p14="http://schemas.microsoft.com/office/powerpoint/2010/main" val="25826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sky, outdoor&#10;&#10;Description automatically generated">
            <a:extLst>
              <a:ext uri="{FF2B5EF4-FFF2-40B4-BE49-F238E27FC236}">
                <a16:creationId xmlns:a16="http://schemas.microsoft.com/office/drawing/2014/main" id="{B1BA78FB-647D-CA44-77C7-B323B511D918}"/>
              </a:ext>
            </a:extLst>
          </p:cNvPr>
          <p:cNvPicPr>
            <a:picLocks noChangeAspect="1"/>
          </p:cNvPicPr>
          <p:nvPr/>
        </p:nvPicPr>
        <p:blipFill>
          <a:blip r:embed="rId3"/>
          <a:stretch>
            <a:fillRect/>
          </a:stretch>
        </p:blipFill>
        <p:spPr>
          <a:xfrm>
            <a:off x="3378949" y="2210335"/>
            <a:ext cx="4465549" cy="2679330"/>
          </a:xfrm>
          <a:prstGeom prst="rect">
            <a:avLst/>
          </a:prstGeom>
        </p:spPr>
      </p:pic>
      <p:pic>
        <p:nvPicPr>
          <p:cNvPr id="8" name="Picture 7" descr="A picture containing text, ceramic ware, porcelain&#10;&#10;Description automatically generated">
            <a:extLst>
              <a:ext uri="{FF2B5EF4-FFF2-40B4-BE49-F238E27FC236}">
                <a16:creationId xmlns:a16="http://schemas.microsoft.com/office/drawing/2014/main" id="{3BD0384C-08E1-4B7C-A6AB-DA527F8835D4}"/>
              </a:ext>
            </a:extLst>
          </p:cNvPr>
          <p:cNvPicPr>
            <a:picLocks noChangeAspect="1"/>
          </p:cNvPicPr>
          <p:nvPr/>
        </p:nvPicPr>
        <p:blipFill>
          <a:blip r:embed="rId4"/>
          <a:stretch>
            <a:fillRect/>
          </a:stretch>
        </p:blipFill>
        <p:spPr>
          <a:xfrm>
            <a:off x="147594" y="1968335"/>
            <a:ext cx="2921330" cy="292133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2DACF83-C8FC-8CBA-CF09-EC3B49715AE3}"/>
              </a:ext>
            </a:extLst>
          </p:cNvPr>
          <p:cNvPicPr>
            <a:picLocks noChangeAspect="1"/>
          </p:cNvPicPr>
          <p:nvPr/>
        </p:nvPicPr>
        <p:blipFill>
          <a:blip r:embed="rId5"/>
          <a:stretch>
            <a:fillRect/>
          </a:stretch>
        </p:blipFill>
        <p:spPr>
          <a:xfrm>
            <a:off x="8154524" y="2250248"/>
            <a:ext cx="3889882" cy="2357504"/>
          </a:xfrm>
          <a:prstGeom prst="rect">
            <a:avLst/>
          </a:prstGeom>
        </p:spPr>
      </p:pic>
      <p:sp>
        <p:nvSpPr>
          <p:cNvPr id="13" name="Title 2">
            <a:extLst>
              <a:ext uri="{FF2B5EF4-FFF2-40B4-BE49-F238E27FC236}">
                <a16:creationId xmlns:a16="http://schemas.microsoft.com/office/drawing/2014/main" id="{8ECDDB05-42D1-5957-A769-35A74D6E8D54}"/>
              </a:ext>
            </a:extLst>
          </p:cNvPr>
          <p:cNvSpPr>
            <a:spLocks noGrp="1"/>
          </p:cNvSpPr>
          <p:nvPr/>
        </p:nvSpPr>
        <p:spPr>
          <a:xfrm>
            <a:off x="838200" y="402833"/>
            <a:ext cx="10515600" cy="7960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b="1" kern="1200">
                <a:solidFill>
                  <a:srgbClr val="01594B"/>
                </a:solidFill>
                <a:latin typeface="Century Gothic" panose="020B0502020202020204" pitchFamily="34" charset="0"/>
                <a:ea typeface="+mj-ea"/>
                <a:cs typeface="+mj-cs"/>
              </a:defRPr>
            </a:lvl1pPr>
          </a:lstStyle>
          <a:p>
            <a:r>
              <a:rPr lang="en-US" dirty="0"/>
              <a:t>Land &amp; Labor Acknowledgement</a:t>
            </a:r>
          </a:p>
        </p:txBody>
      </p:sp>
    </p:spTree>
    <p:extLst>
      <p:ext uri="{BB962C8B-B14F-4D97-AF65-F5344CB8AC3E}">
        <p14:creationId xmlns:p14="http://schemas.microsoft.com/office/powerpoint/2010/main" val="163095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8002A7-572A-3AA2-1A27-DAE67393A16D}"/>
              </a:ext>
            </a:extLst>
          </p:cNvPr>
          <p:cNvSpPr>
            <a:spLocks noGrp="1"/>
          </p:cNvSpPr>
          <p:nvPr>
            <p:ph sz="half" idx="1"/>
          </p:nvPr>
        </p:nvSpPr>
        <p:spPr>
          <a:xfrm>
            <a:off x="213756" y="1272930"/>
            <a:ext cx="5805055" cy="5585070"/>
          </a:xfrm>
        </p:spPr>
        <p:txBody>
          <a:bodyPr>
            <a:noAutofit/>
          </a:bodyPr>
          <a:lstStyle/>
          <a:p>
            <a:pPr marL="0" marR="0" indent="0">
              <a:spcBef>
                <a:spcPts val="0"/>
              </a:spcBef>
              <a:spcAft>
                <a:spcPts val="0"/>
              </a:spcAft>
              <a:buNone/>
            </a:pPr>
            <a:r>
              <a:rPr lang="en-US" sz="1800"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We are committed to becoming a fully inclusive, anti-racist multicultural organization whose heart is healing and equitable health care. We purposefully identify, address, and dismantle supremacist policies and practices, heal the damage they cause, and remove the barriers to achieving equity for our staff and patients.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750"/>
              </a:spcAft>
              <a:buNone/>
            </a:pPr>
            <a:r>
              <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HCAN is committed to building a culture that celebrates diversity and strives for equity. We are dedicated to combatting the public health impact of systemic inequities and racial injustice through advocacy, education, and training. Additionally, we stand in solidarity with LGBTQIA+ communities and are dedicated to the ongoing work of providing just, inclusive, and equitable care to all of our patients. </a:t>
            </a:r>
            <a:endParaRPr lang="en-US"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solidFill>
                  <a:srgbClr val="00B050"/>
                </a:solidFill>
                <a:effectLst/>
                <a:latin typeface="Calibri" panose="020F0502020204030204" pitchFamily="34" charset="0"/>
                <a:ea typeface="Calibri" panose="020F0502020204030204" pitchFamily="34" charset="0"/>
              </a:rPr>
              <a:t>“A community health center can serve as an agent of social change, intervening not only in the social determinants of its population’s health but also launching a process of structural change that starts to liberate that population through community empowerment from repetitive cycles of poverty and political exclusion.” </a:t>
            </a:r>
            <a:r>
              <a:rPr lang="en-US" sz="1800" b="1" dirty="0">
                <a:solidFill>
                  <a:srgbClr val="333333"/>
                </a:solidFill>
                <a:effectLst/>
                <a:latin typeface="Calibri" panose="020F0502020204030204" pitchFamily="34" charset="0"/>
                <a:ea typeface="Calibri" panose="020F0502020204030204" pitchFamily="34" charset="0"/>
              </a:rPr>
              <a:t> </a:t>
            </a:r>
            <a:r>
              <a:rPr lang="en-US" sz="1800" dirty="0">
                <a:effectLst/>
              </a:rPr>
              <a:t> </a:t>
            </a:r>
            <a:endParaRPr lang="en-US" sz="1800" dirty="0"/>
          </a:p>
        </p:txBody>
      </p:sp>
      <p:sp>
        <p:nvSpPr>
          <p:cNvPr id="3" name="Content Placeholder 2">
            <a:extLst>
              <a:ext uri="{FF2B5EF4-FFF2-40B4-BE49-F238E27FC236}">
                <a16:creationId xmlns:a16="http://schemas.microsoft.com/office/drawing/2014/main" id="{AF1E160E-4A33-D100-996B-AD32EC3D9B82}"/>
              </a:ext>
            </a:extLst>
          </p:cNvPr>
          <p:cNvSpPr>
            <a:spLocks noGrp="1"/>
          </p:cNvSpPr>
          <p:nvPr>
            <p:ph sz="half" idx="2"/>
          </p:nvPr>
        </p:nvSpPr>
        <p:spPr>
          <a:xfrm>
            <a:off x="6172199" y="1702007"/>
            <a:ext cx="5675415" cy="4726915"/>
          </a:xfrm>
        </p:spPr>
        <p:txBody>
          <a:bodyPr>
            <a:normAutofit lnSpcReduction="10000"/>
          </a:bodyPr>
          <a:lstStyle/>
          <a:p>
            <a:r>
              <a:rPr lang="en-US" sz="2400"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is committed to building a culture </a:t>
            </a:r>
            <a:r>
              <a:rPr lang="en-US" sz="24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whose heart is healing and equitable health care</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We are dedicated to combatting the public health impact of systemic inequities and racial injustice through </a:t>
            </a:r>
            <a:r>
              <a:rPr lang="en-US" sz="24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purposefully identify</a:t>
            </a:r>
            <a:r>
              <a:rPr lang="en-US"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ing</a:t>
            </a:r>
            <a:r>
              <a:rPr lang="en-US" sz="2400"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address</a:t>
            </a:r>
            <a:r>
              <a:rPr lang="en-US"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ing</a:t>
            </a:r>
            <a:r>
              <a:rPr lang="en-US" sz="2400"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and dismantl</a:t>
            </a:r>
            <a:r>
              <a:rPr lang="en-US"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ing</a:t>
            </a:r>
            <a:r>
              <a:rPr lang="en-US" sz="2400"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supremacist policies and practices </a:t>
            </a:r>
            <a:r>
              <a:rPr lang="en-US"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 our organization, &amp; </a:t>
            </a:r>
            <a:r>
              <a:rPr lang="en-US" sz="2400" dirty="0">
                <a:solidFill>
                  <a:srgbClr val="00B050"/>
                </a:solidFill>
                <a:effectLst/>
                <a:latin typeface="Calibri" panose="020F0502020204030204" pitchFamily="34" charset="0"/>
                <a:ea typeface="Calibri" panose="020F0502020204030204" pitchFamily="34" charset="0"/>
              </a:rPr>
              <a:t>serving as an agent of social change, intervening not only in the social determinants of </a:t>
            </a:r>
            <a:r>
              <a:rPr lang="en-US" sz="2400" dirty="0">
                <a:solidFill>
                  <a:schemeClr val="tx1"/>
                </a:solidFill>
                <a:effectLst/>
                <a:latin typeface="Calibri" panose="020F0502020204030204" pitchFamily="34" charset="0"/>
                <a:ea typeface="Calibri" panose="020F0502020204030204" pitchFamily="34" charset="0"/>
              </a:rPr>
              <a:t>our patient</a:t>
            </a:r>
            <a:r>
              <a:rPr lang="en-US" sz="2400" dirty="0">
                <a:solidFill>
                  <a:srgbClr val="00B050"/>
                </a:solidFill>
                <a:effectLst/>
                <a:latin typeface="Calibri" panose="020F0502020204030204" pitchFamily="34" charset="0"/>
                <a:ea typeface="Calibri" panose="020F0502020204030204" pitchFamily="34" charset="0"/>
              </a:rPr>
              <a:t> population’s health but also launching a process of structural change that starts to liberate that population through community empowerment from repetitive cycles of poverty and political exclusion.</a:t>
            </a:r>
            <a:endParaRPr lang="en-US" dirty="0">
              <a:solidFill>
                <a:srgbClr val="00B050"/>
              </a:solidFill>
            </a:endParaRPr>
          </a:p>
        </p:txBody>
      </p:sp>
      <p:sp>
        <p:nvSpPr>
          <p:cNvPr id="4" name="Title 3">
            <a:extLst>
              <a:ext uri="{FF2B5EF4-FFF2-40B4-BE49-F238E27FC236}">
                <a16:creationId xmlns:a16="http://schemas.microsoft.com/office/drawing/2014/main" id="{A0068E05-FBD4-297D-BF35-1FAAB28BBFE1}"/>
              </a:ext>
            </a:extLst>
          </p:cNvPr>
          <p:cNvSpPr>
            <a:spLocks noGrp="1"/>
          </p:cNvSpPr>
          <p:nvPr>
            <p:ph type="title"/>
          </p:nvPr>
        </p:nvSpPr>
        <p:spPr>
          <a:xfrm>
            <a:off x="914399" y="227900"/>
            <a:ext cx="10515600" cy="726145"/>
          </a:xfrm>
        </p:spPr>
        <p:txBody>
          <a:bodyPr/>
          <a:lstStyle/>
          <a:p>
            <a:r>
              <a:rPr lang="en-US" dirty="0"/>
              <a:t>Drafting a Statement Exercise</a:t>
            </a:r>
          </a:p>
        </p:txBody>
      </p:sp>
    </p:spTree>
    <p:extLst>
      <p:ext uri="{BB962C8B-B14F-4D97-AF65-F5344CB8AC3E}">
        <p14:creationId xmlns:p14="http://schemas.microsoft.com/office/powerpoint/2010/main" val="272829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What feeds the widening chasm of health disparities? What is not being acknowledged?…"/>
          <p:cNvSpPr txBox="1">
            <a:spLocks noGrp="1"/>
          </p:cNvSpPr>
          <p:nvPr>
            <p:ph sz="half" idx="1"/>
          </p:nvPr>
        </p:nvSpPr>
        <p:spPr>
          <a:xfrm>
            <a:off x="437322" y="1450048"/>
            <a:ext cx="5582478" cy="4726915"/>
          </a:xfrm>
        </p:spPr>
        <p:txBody>
          <a:bodyPr vert="horz" lIns="91440" tIns="45720" rIns="91440" bIns="45720" rtlCol="0">
            <a:normAutofit/>
          </a:bodyPr>
          <a:lstStyle/>
          <a:p>
            <a:pPr marL="0" indent="0">
              <a:spcBef>
                <a:spcPts val="300"/>
              </a:spcBef>
              <a:spcAft>
                <a:spcPts val="1200"/>
              </a:spcAft>
              <a:buNone/>
            </a:pPr>
            <a:r>
              <a:rPr lang="en-US" sz="2000" dirty="0"/>
              <a:t>Contributes to:</a:t>
            </a:r>
          </a:p>
          <a:p>
            <a:pPr lvl="1">
              <a:spcBef>
                <a:spcPts val="300"/>
              </a:spcBef>
              <a:spcAft>
                <a:spcPts val="1200"/>
              </a:spcAft>
            </a:pPr>
            <a:r>
              <a:rPr lang="en-US" dirty="0"/>
              <a:t>Cultivating Self Knowing</a:t>
            </a:r>
          </a:p>
          <a:p>
            <a:pPr lvl="1">
              <a:spcBef>
                <a:spcPts val="300"/>
              </a:spcBef>
              <a:spcAft>
                <a:spcPts val="1200"/>
              </a:spcAft>
            </a:pPr>
            <a:r>
              <a:rPr lang="en-US" dirty="0"/>
              <a:t>Acknowledging Intersectionality</a:t>
            </a:r>
          </a:p>
          <a:p>
            <a:pPr lvl="1">
              <a:spcBef>
                <a:spcPts val="300"/>
              </a:spcBef>
              <a:spcAft>
                <a:spcPts val="1200"/>
              </a:spcAft>
            </a:pPr>
            <a:r>
              <a:rPr lang="en-US" dirty="0"/>
              <a:t>Being Trauma Responsive</a:t>
            </a:r>
          </a:p>
          <a:p>
            <a:pPr lvl="1">
              <a:spcBef>
                <a:spcPts val="300"/>
              </a:spcBef>
              <a:spcAft>
                <a:spcPts val="1200"/>
              </a:spcAft>
            </a:pPr>
            <a:r>
              <a:rPr lang="en-US" dirty="0"/>
              <a:t>Being Anti-racist in Thought &amp; Actions</a:t>
            </a:r>
          </a:p>
          <a:p>
            <a:pPr lvl="1">
              <a:spcBef>
                <a:spcPts val="300"/>
              </a:spcBef>
              <a:spcAft>
                <a:spcPts val="1200"/>
              </a:spcAft>
            </a:pPr>
            <a:r>
              <a:rPr lang="en-US" dirty="0"/>
              <a:t>Person-First Language</a:t>
            </a:r>
          </a:p>
          <a:p>
            <a:pPr lvl="1">
              <a:spcBef>
                <a:spcPts val="300"/>
              </a:spcBef>
              <a:spcAft>
                <a:spcPts val="1200"/>
              </a:spcAft>
            </a:pPr>
            <a:r>
              <a:rPr lang="en-US" dirty="0"/>
              <a:t>Healing Centered Restorative Engagement</a:t>
            </a:r>
          </a:p>
          <a:p>
            <a:pPr lvl="1">
              <a:spcBef>
                <a:spcPts val="300"/>
              </a:spcBef>
              <a:spcAft>
                <a:spcPts val="1200"/>
              </a:spcAft>
            </a:pPr>
            <a:r>
              <a:rPr lang="en-US" dirty="0"/>
              <a:t>Psychological Safety</a:t>
            </a:r>
          </a:p>
          <a:p>
            <a:pPr lvl="1">
              <a:spcBef>
                <a:spcPts val="300"/>
              </a:spcBef>
              <a:spcAft>
                <a:spcPts val="1200"/>
              </a:spcAft>
            </a:pPr>
            <a:r>
              <a:rPr lang="en-US" dirty="0"/>
              <a:t>Relational Leadership &amp; Collaboration</a:t>
            </a:r>
          </a:p>
          <a:p>
            <a:pPr lvl="1">
              <a:spcBef>
                <a:spcPts val="300"/>
              </a:spcBef>
              <a:spcAft>
                <a:spcPts val="1200"/>
              </a:spcAft>
            </a:pPr>
            <a:endParaRPr lang="en-US" dirty="0"/>
          </a:p>
        </p:txBody>
      </p:sp>
      <p:pic>
        <p:nvPicPr>
          <p:cNvPr id="314" name="Screen Shot 2019-12-30 at 9.08.41 PM.png"/>
          <p:cNvPicPr>
            <a:picLocks/>
          </p:cNvPicPr>
          <p:nvPr/>
        </p:nvPicPr>
        <p:blipFill>
          <a:blip r:embed="rId3"/>
          <a:srcRect/>
          <a:stretch/>
        </p:blipFill>
        <p:spPr>
          <a:xfrm>
            <a:off x="6172199" y="2216442"/>
            <a:ext cx="5357191" cy="3013419"/>
          </a:xfrm>
          <a:prstGeom prst="rect">
            <a:avLst/>
          </a:prstGeom>
          <a:noFill/>
        </p:spPr>
      </p:pic>
      <p:sp>
        <p:nvSpPr>
          <p:cNvPr id="5" name="Title 4">
            <a:extLst>
              <a:ext uri="{FF2B5EF4-FFF2-40B4-BE49-F238E27FC236}">
                <a16:creationId xmlns:a16="http://schemas.microsoft.com/office/drawing/2014/main" id="{1675CA2D-118A-0884-77C0-B6926D00512E}"/>
              </a:ext>
            </a:extLst>
          </p:cNvPr>
          <p:cNvSpPr>
            <a:spLocks noGrp="1"/>
          </p:cNvSpPr>
          <p:nvPr>
            <p:ph type="title"/>
          </p:nvPr>
        </p:nvSpPr>
        <p:spPr/>
        <p:txBody>
          <a:bodyPr/>
          <a:lstStyle/>
          <a:p>
            <a:r>
              <a:rPr lang="en-US" dirty="0"/>
              <a:t>JEDI Approaches that Center Healing</a:t>
            </a:r>
          </a:p>
        </p:txBody>
      </p:sp>
    </p:spTree>
    <p:extLst>
      <p:ext uri="{BB962C8B-B14F-4D97-AF65-F5344CB8AC3E}">
        <p14:creationId xmlns:p14="http://schemas.microsoft.com/office/powerpoint/2010/main" val="305101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ircle, diagram, screenshot&#10;&#10;Description automatically generated">
            <a:extLst>
              <a:ext uri="{FF2B5EF4-FFF2-40B4-BE49-F238E27FC236}">
                <a16:creationId xmlns:a16="http://schemas.microsoft.com/office/drawing/2014/main" id="{83AA34AD-A132-6624-93E2-1D3B4CF7623B}"/>
              </a:ext>
            </a:extLst>
          </p:cNvPr>
          <p:cNvPicPr>
            <a:picLocks noChangeAspect="1"/>
          </p:cNvPicPr>
          <p:nvPr/>
        </p:nvPicPr>
        <p:blipFill rotWithShape="1">
          <a:blip r:embed="rId3"/>
          <a:srcRect t="18885"/>
          <a:stretch/>
        </p:blipFill>
        <p:spPr>
          <a:xfrm>
            <a:off x="3687546" y="1351754"/>
            <a:ext cx="4816907" cy="5141120"/>
          </a:xfrm>
          <a:prstGeom prst="rect">
            <a:avLst/>
          </a:prstGeom>
          <a:noFill/>
        </p:spPr>
      </p:pic>
      <p:sp>
        <p:nvSpPr>
          <p:cNvPr id="8" name="Title 2">
            <a:extLst>
              <a:ext uri="{FF2B5EF4-FFF2-40B4-BE49-F238E27FC236}">
                <a16:creationId xmlns:a16="http://schemas.microsoft.com/office/drawing/2014/main" id="{88314DD8-65F9-E507-69C6-3C24792537DD}"/>
              </a:ext>
            </a:extLst>
          </p:cNvPr>
          <p:cNvSpPr>
            <a:spLocks noGrp="1"/>
          </p:cNvSpPr>
          <p:nvPr>
            <p:ph type="title"/>
          </p:nvPr>
        </p:nvSpPr>
        <p:spPr>
          <a:xfrm>
            <a:off x="838200" y="365126"/>
            <a:ext cx="10515600" cy="796018"/>
          </a:xfrm>
        </p:spPr>
        <p:txBody>
          <a:bodyPr/>
          <a:lstStyle/>
          <a:p>
            <a:r>
              <a:rPr lang="en-US" dirty="0"/>
              <a:t>Values Worksheet</a:t>
            </a:r>
          </a:p>
        </p:txBody>
      </p:sp>
    </p:spTree>
    <p:extLst>
      <p:ext uri="{BB962C8B-B14F-4D97-AF65-F5344CB8AC3E}">
        <p14:creationId xmlns:p14="http://schemas.microsoft.com/office/powerpoint/2010/main" val="39081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7">
            <a:extLst>
              <a:ext uri="{FF2B5EF4-FFF2-40B4-BE49-F238E27FC236}">
                <a16:creationId xmlns:a16="http://schemas.microsoft.com/office/drawing/2014/main" id="{C91CCFFA-7830-1256-9555-1E74E951A731}"/>
              </a:ext>
            </a:extLst>
          </p:cNvPr>
          <p:cNvPicPr>
            <a:picLocks noGrp="1" noChangeAspect="1"/>
          </p:cNvPicPr>
          <p:nvPr>
            <p:ph type="pic" idx="22"/>
          </p:nvPr>
        </p:nvPicPr>
        <p:blipFill rotWithShape="1">
          <a:blip r:embed="rId3">
            <a:extLst>
              <a:ext uri="{837473B0-CC2E-450A-ABE3-18F120FF3D39}">
                <a1611:picAttrSrcUrl xmlns:a1611="http://schemas.microsoft.com/office/drawing/2016/11/main" r:id="rId4"/>
              </a:ext>
            </a:extLst>
          </a:blip>
          <a:srcRect l="2239" r="2682"/>
          <a:stretch/>
        </p:blipFill>
        <p:spPr>
          <a:xfrm>
            <a:off x="9574615" y="0"/>
            <a:ext cx="2680701" cy="28194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sp>
        <p:nvSpPr>
          <p:cNvPr id="2" name="Title 1">
            <a:extLst>
              <a:ext uri="{FF2B5EF4-FFF2-40B4-BE49-F238E27FC236}">
                <a16:creationId xmlns:a16="http://schemas.microsoft.com/office/drawing/2014/main" id="{C9B4C9E8-655B-3662-76F1-BCB2113EE283}"/>
              </a:ext>
            </a:extLst>
          </p:cNvPr>
          <p:cNvSpPr>
            <a:spLocks noGrp="1"/>
          </p:cNvSpPr>
          <p:nvPr>
            <p:ph type="title"/>
          </p:nvPr>
        </p:nvSpPr>
        <p:spPr>
          <a:xfrm rot="16200000">
            <a:off x="-2607235" y="2607235"/>
            <a:ext cx="6515101" cy="1300627"/>
          </a:xfrm>
          <a:solidFill>
            <a:schemeClr val="bg1"/>
          </a:solidFill>
        </p:spPr>
        <p:txBody>
          <a:bodyPr>
            <a:normAutofit/>
          </a:bodyPr>
          <a:lstStyle/>
          <a:p>
            <a:pPr algn="ctr"/>
            <a:r>
              <a:rPr lang="en-US" dirty="0"/>
              <a:t>Empathetic </a:t>
            </a:r>
            <a:br>
              <a:rPr lang="en-US" dirty="0"/>
            </a:br>
            <a:r>
              <a:rPr lang="en-US" dirty="0"/>
              <a:t>Communication</a:t>
            </a:r>
          </a:p>
        </p:txBody>
      </p:sp>
      <p:sp>
        <p:nvSpPr>
          <p:cNvPr id="3" name="Text Placeholder 2">
            <a:extLst>
              <a:ext uri="{FF2B5EF4-FFF2-40B4-BE49-F238E27FC236}">
                <a16:creationId xmlns:a16="http://schemas.microsoft.com/office/drawing/2014/main" id="{F4E3BC5C-38EA-3B51-2EA1-8A5AF42238F6}"/>
              </a:ext>
            </a:extLst>
          </p:cNvPr>
          <p:cNvSpPr>
            <a:spLocks noGrp="1"/>
          </p:cNvSpPr>
          <p:nvPr>
            <p:ph type="body" idx="1"/>
          </p:nvPr>
        </p:nvSpPr>
        <p:spPr>
          <a:xfrm>
            <a:off x="1325541" y="3429000"/>
            <a:ext cx="2726216" cy="3509496"/>
          </a:xfrm>
        </p:spPr>
        <p:txBody>
          <a:bodyPr/>
          <a:lstStyle/>
          <a:p>
            <a:r>
              <a:rPr lang="en-US" sz="2000" b="1" u="sng" dirty="0"/>
              <a:t>Pause &amp; Observe</a:t>
            </a:r>
          </a:p>
          <a:p>
            <a:pPr marL="342900" indent="-342900" algn="l">
              <a:buFont typeface="Arial" panose="020B0604020202020204" pitchFamily="34" charset="0"/>
              <a:buChar char="•"/>
            </a:pPr>
            <a:r>
              <a:rPr lang="en-US" sz="2000" dirty="0"/>
              <a:t>Without judgement or criticism</a:t>
            </a:r>
          </a:p>
          <a:p>
            <a:pPr marL="342900" indent="-342900" algn="l">
              <a:buFont typeface="Arial" panose="020B0604020202020204" pitchFamily="34" charset="0"/>
              <a:buChar char="•"/>
            </a:pPr>
            <a:r>
              <a:rPr lang="en-US" sz="2000" dirty="0"/>
              <a:t>What narratives are coming up for you?</a:t>
            </a:r>
          </a:p>
          <a:p>
            <a:pPr marL="342900" indent="-342900" algn="l">
              <a:buFont typeface="Arial" panose="020B0604020202020204" pitchFamily="34" charset="0"/>
              <a:buChar char="•"/>
            </a:pPr>
            <a:r>
              <a:rPr lang="en-US" sz="2000" dirty="0"/>
              <a:t>Disrupt negative &amp; disempowering narratives</a:t>
            </a:r>
          </a:p>
          <a:p>
            <a:endParaRPr lang="en-US" sz="2000" dirty="0"/>
          </a:p>
        </p:txBody>
      </p:sp>
      <p:sp>
        <p:nvSpPr>
          <p:cNvPr id="6" name="Text Placeholder 5">
            <a:extLst>
              <a:ext uri="{FF2B5EF4-FFF2-40B4-BE49-F238E27FC236}">
                <a16:creationId xmlns:a16="http://schemas.microsoft.com/office/drawing/2014/main" id="{91AA41E8-3C89-80BB-F005-9C99394E3873}"/>
              </a:ext>
            </a:extLst>
          </p:cNvPr>
          <p:cNvSpPr>
            <a:spLocks noGrp="1"/>
          </p:cNvSpPr>
          <p:nvPr>
            <p:ph type="body" sz="quarter" idx="3"/>
          </p:nvPr>
        </p:nvSpPr>
        <p:spPr>
          <a:xfrm>
            <a:off x="3962005" y="2462209"/>
            <a:ext cx="2591494" cy="3892693"/>
          </a:xfrm>
        </p:spPr>
        <p:txBody>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b="1" u="sng" dirty="0"/>
              <a:t>Become Aware of Feelings</a:t>
            </a:r>
            <a:endParaRPr kumimoji="0" lang="en-US" sz="2000" b="1" i="0" u="sng"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ea typeface="+mn-ea"/>
                <a:cs typeface="+mn-cs"/>
              </a:rPr>
              <a:t>Verbalizing our feelings helps to foster connection &amp; engage from a place of shared humanity </a:t>
            </a:r>
          </a:p>
          <a:p>
            <a:endParaRPr lang="en-US" sz="2000" dirty="0"/>
          </a:p>
        </p:txBody>
      </p:sp>
      <p:sp>
        <p:nvSpPr>
          <p:cNvPr id="9" name="Text Placeholder 8">
            <a:extLst>
              <a:ext uri="{FF2B5EF4-FFF2-40B4-BE49-F238E27FC236}">
                <a16:creationId xmlns:a16="http://schemas.microsoft.com/office/drawing/2014/main" id="{72BD8194-968D-5A6F-7437-8E760DD11B79}"/>
              </a:ext>
            </a:extLst>
          </p:cNvPr>
          <p:cNvSpPr>
            <a:spLocks noGrp="1"/>
          </p:cNvSpPr>
          <p:nvPr>
            <p:ph type="body" sz="quarter" idx="13"/>
          </p:nvPr>
        </p:nvSpPr>
        <p:spPr>
          <a:xfrm>
            <a:off x="6526094" y="1544777"/>
            <a:ext cx="3003006" cy="4810125"/>
          </a:xfrm>
        </p:spPr>
        <p:txBody>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b="1" u="sng" dirty="0"/>
              <a:t>What Needs are feeding the Feelings</a:t>
            </a:r>
            <a:endParaRPr kumimoji="0" lang="en-US" sz="2000" b="1" i="0" u="sng" strike="noStrike" kern="1200" cap="none" spc="0" normalizeH="0" baseline="0" noProof="0" dirty="0">
              <a:ln>
                <a:noFill/>
              </a:ln>
              <a:effectLst/>
              <a:uLnTx/>
              <a:uFillTx/>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What is it that each are needing?  </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000" dirty="0"/>
              <a:t>W</a:t>
            </a:r>
            <a:r>
              <a:rPr kumimoji="0" lang="en-US" sz="2000" b="0" i="0" u="none" strike="noStrike" kern="1200" cap="none" spc="0" normalizeH="0" baseline="0" noProof="0" dirty="0">
                <a:ln>
                  <a:noFill/>
                </a:ln>
                <a:effectLst/>
                <a:uLnTx/>
                <a:uFillTx/>
                <a:ea typeface="+mn-ea"/>
                <a:cs typeface="+mn-cs"/>
              </a:rPr>
              <a:t>hat would you like to request of the other in relation to these needs?"</a:t>
            </a:r>
          </a:p>
          <a:p>
            <a:endParaRPr lang="en-US" sz="2000" dirty="0"/>
          </a:p>
        </p:txBody>
      </p:sp>
      <p:pic>
        <p:nvPicPr>
          <p:cNvPr id="14" name="Picture Placeholder 7" descr="Top picture of a lotus flower floating">
            <a:extLst>
              <a:ext uri="{FF2B5EF4-FFF2-40B4-BE49-F238E27FC236}">
                <a16:creationId xmlns:a16="http://schemas.microsoft.com/office/drawing/2014/main" id="{52F95114-7023-C4EF-FA2E-6683D1082015}"/>
              </a:ext>
            </a:extLst>
          </p:cNvPr>
          <p:cNvPicPr>
            <a:picLocks noGrp="1" noChangeAspect="1"/>
          </p:cNvPicPr>
          <p:nvPr>
            <p:ph type="pic" idx="15"/>
          </p:nvPr>
        </p:nvPicPr>
        <p:blipFill rotWithShape="1">
          <a:blip r:embed="rId5"/>
          <a:srcRect l="20013" r="20013"/>
          <a:stretch/>
        </p:blipFill>
        <p:spPr>
          <a:xfrm rot="5400000">
            <a:off x="1254037" y="32308"/>
            <a:ext cx="2819399" cy="2726216"/>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sp>
        <p:nvSpPr>
          <p:cNvPr id="15" name="TextBox 14">
            <a:extLst>
              <a:ext uri="{FF2B5EF4-FFF2-40B4-BE49-F238E27FC236}">
                <a16:creationId xmlns:a16="http://schemas.microsoft.com/office/drawing/2014/main" id="{4F7F082E-DE8C-F12F-CF1B-E39AB5E42F2F}"/>
              </a:ext>
            </a:extLst>
          </p:cNvPr>
          <p:cNvSpPr txBox="1"/>
          <p:nvPr/>
        </p:nvSpPr>
        <p:spPr>
          <a:xfrm>
            <a:off x="1965816" y="-33331"/>
            <a:ext cx="1528733" cy="1815882"/>
          </a:xfrm>
          <a:prstGeom prst="rect">
            <a:avLst/>
          </a:prstGeom>
          <a:noFill/>
        </p:spPr>
        <p:txBody>
          <a:bodyPr wrap="square" rtlCol="0">
            <a:spAutoFit/>
          </a:bodyPr>
          <a:lstStyle/>
          <a:p>
            <a:pPr algn="ctr"/>
            <a:r>
              <a:rPr lang="en-US" sz="2800" dirty="0">
                <a:solidFill>
                  <a:schemeClr val="bg1"/>
                </a:solidFill>
              </a:rPr>
              <a:t>S.T.O.P.</a:t>
            </a:r>
          </a:p>
          <a:p>
            <a:pPr algn="ctr"/>
            <a:r>
              <a:rPr lang="en-US" sz="2800" dirty="0">
                <a:solidFill>
                  <a:schemeClr val="bg1"/>
                </a:solidFill>
              </a:rPr>
              <a:t>&amp; </a:t>
            </a:r>
          </a:p>
          <a:p>
            <a:pPr algn="ctr"/>
            <a:r>
              <a:rPr lang="en-US" sz="2800" dirty="0">
                <a:solidFill>
                  <a:schemeClr val="bg1"/>
                </a:solidFill>
              </a:rPr>
              <a:t>KEEP </a:t>
            </a:r>
          </a:p>
          <a:p>
            <a:pPr algn="ctr"/>
            <a:r>
              <a:rPr lang="en-US" sz="2800" dirty="0">
                <a:solidFill>
                  <a:schemeClr val="bg1"/>
                </a:solidFill>
              </a:rPr>
              <a:t>CALM</a:t>
            </a:r>
          </a:p>
        </p:txBody>
      </p:sp>
      <p:pic>
        <p:nvPicPr>
          <p:cNvPr id="16" name="Picture Placeholder 7">
            <a:extLst>
              <a:ext uri="{FF2B5EF4-FFF2-40B4-BE49-F238E27FC236}">
                <a16:creationId xmlns:a16="http://schemas.microsoft.com/office/drawing/2014/main" id="{EA9A5729-B764-EE4A-CF98-2F401D383D13}"/>
              </a:ext>
            </a:extLst>
          </p:cNvPr>
          <p:cNvPicPr>
            <a:picLocks noGrp="1" noChangeAspect="1"/>
          </p:cNvPicPr>
          <p:nvPr>
            <p:ph type="pic" idx="21"/>
          </p:nvPr>
        </p:nvPicPr>
        <p:blipFill rotWithShape="1">
          <a:blip r:embed="rId6">
            <a:extLst>
              <a:ext uri="{837473B0-CC2E-450A-ABE3-18F120FF3D39}">
                <a1611:picAttrSrcUrl xmlns:a1611="http://schemas.microsoft.com/office/drawing/2016/11/main" r:id="rId7"/>
              </a:ext>
            </a:extLst>
          </a:blip>
          <a:srcRect l="25269" t="-507" r="4952" b="507"/>
          <a:stretch/>
        </p:blipFill>
        <p:spPr>
          <a:xfrm>
            <a:off x="4026844" y="-328612"/>
            <a:ext cx="2753621" cy="3300412"/>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noFill/>
        </p:spPr>
      </p:pic>
      <p:sp>
        <p:nvSpPr>
          <p:cNvPr id="18" name="Text Placeholder 2">
            <a:extLst>
              <a:ext uri="{FF2B5EF4-FFF2-40B4-BE49-F238E27FC236}">
                <a16:creationId xmlns:a16="http://schemas.microsoft.com/office/drawing/2014/main" id="{CBB5C094-F2E4-4514-3903-9DEF3153C992}"/>
              </a:ext>
            </a:extLst>
          </p:cNvPr>
          <p:cNvSpPr txBox="1">
            <a:spLocks/>
          </p:cNvSpPr>
          <p:nvPr/>
        </p:nvSpPr>
        <p:spPr>
          <a:xfrm>
            <a:off x="9529100" y="3359734"/>
            <a:ext cx="2726216" cy="390697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b="1" u="sng" dirty="0"/>
              <a:t>What is an Enriching Constructive Solution Oriented Request</a:t>
            </a:r>
            <a:endParaRPr kumimoji="0" lang="en-US" sz="2000" b="1" i="0" u="sng" strike="noStrike" kern="1200" cap="none" spc="0" normalizeH="0" baseline="0" noProof="0" dirty="0">
              <a:ln>
                <a:noFill/>
              </a:ln>
              <a:effectLst/>
              <a:uLnTx/>
              <a:uFillTx/>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Clear concrete action using positive language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000" dirty="0"/>
              <a:t>Clearly state what is desired goal of request.</a:t>
            </a:r>
            <a:endParaRPr kumimoji="0" lang="en-US" sz="2000" b="0" i="0" u="none" strike="noStrike" kern="1200" cap="none" spc="0" normalizeH="0" baseline="0" noProof="0" dirty="0">
              <a:ln>
                <a:noFill/>
              </a:ln>
              <a:effectLst/>
              <a:uLnTx/>
              <a:uFillTx/>
              <a:ea typeface="+mn-ea"/>
              <a:cs typeface="+mn-cs"/>
            </a:endParaRPr>
          </a:p>
          <a:p>
            <a:endParaRPr lang="en-US" dirty="0"/>
          </a:p>
        </p:txBody>
      </p:sp>
      <p:pic>
        <p:nvPicPr>
          <p:cNvPr id="17" name="Picture Placeholder 7">
            <a:extLst>
              <a:ext uri="{FF2B5EF4-FFF2-40B4-BE49-F238E27FC236}">
                <a16:creationId xmlns:a16="http://schemas.microsoft.com/office/drawing/2014/main" id="{07C278EF-56A3-3C79-EB1A-590ADBA7ED5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5614" r="5869"/>
          <a:stretch/>
        </p:blipFill>
        <p:spPr>
          <a:xfrm>
            <a:off x="6755698" y="-38323"/>
            <a:ext cx="2818917" cy="2896045"/>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spTree>
    <p:extLst>
      <p:ext uri="{BB962C8B-B14F-4D97-AF65-F5344CB8AC3E}">
        <p14:creationId xmlns:p14="http://schemas.microsoft.com/office/powerpoint/2010/main" val="3335714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iu.jpeg" descr="iu.jpeg"/>
          <p:cNvPicPr>
            <a:picLocks noGrp="1" noChangeAspect="1"/>
          </p:cNvPicPr>
          <p:nvPr>
            <p:ph type="pic" idx="21"/>
          </p:nvPr>
        </p:nvPicPr>
        <p:blipFill>
          <a:blip r:embed="rId3"/>
          <a:stretch>
            <a:fillRect/>
          </a:stretch>
        </p:blipFill>
        <p:spPr>
          <a:xfrm>
            <a:off x="6361581" y="1272477"/>
            <a:ext cx="5209238" cy="5084419"/>
          </a:xfrm>
          <a:prstGeom prst="rect">
            <a:avLst/>
          </a:prstGeom>
        </p:spPr>
      </p:pic>
      <p:sp>
        <p:nvSpPr>
          <p:cNvPr id="515" name="Mindfully Engaging"/>
          <p:cNvSpPr txBox="1">
            <a:spLocks noGrp="1"/>
          </p:cNvSpPr>
          <p:nvPr>
            <p:ph type="title"/>
          </p:nvPr>
        </p:nvSpPr>
        <p:spPr>
          <a:xfrm>
            <a:off x="736600" y="285750"/>
            <a:ext cx="10718800" cy="905739"/>
          </a:xfrm>
          <a:prstGeom prst="rect">
            <a:avLst/>
          </a:prstGeom>
        </p:spPr>
        <p:txBody>
          <a:bodyPr/>
          <a:lstStyle/>
          <a:p>
            <a:r>
              <a:rPr dirty="0"/>
              <a:t>Mindfully Engaging</a:t>
            </a:r>
          </a:p>
        </p:txBody>
      </p:sp>
      <p:sp>
        <p:nvSpPr>
          <p:cNvPr id="516" name="R.A.I.N.…"/>
          <p:cNvSpPr txBox="1">
            <a:spLocks noGrp="1"/>
          </p:cNvSpPr>
          <p:nvPr>
            <p:ph type="body" sz="half" idx="1"/>
          </p:nvPr>
        </p:nvSpPr>
        <p:spPr>
          <a:xfrm>
            <a:off x="420208" y="1193776"/>
            <a:ext cx="5447193" cy="5241822"/>
          </a:xfrm>
          <a:prstGeom prst="rect">
            <a:avLst/>
          </a:prstGeom>
        </p:spPr>
        <p:txBody>
          <a:bodyPr>
            <a:normAutofit fontScale="55000" lnSpcReduction="20000"/>
          </a:bodyPr>
          <a:lstStyle/>
          <a:p>
            <a:pPr marL="0" indent="0" algn="ctr" defTabSz="350838">
              <a:spcBef>
                <a:spcPts val="1650"/>
              </a:spcBef>
              <a:buClr>
                <a:srgbClr val="5E70F8"/>
              </a:buClr>
              <a:buSzPct val="100000"/>
              <a:buNone/>
              <a:defRPr sz="3500" b="1"/>
            </a:pPr>
            <a:r>
              <a:rPr sz="6500" dirty="0"/>
              <a:t>R.A.I.N.</a:t>
            </a:r>
          </a:p>
          <a:p>
            <a:pPr marL="242887" lvl="1" indent="0" defTabSz="350838">
              <a:spcBef>
                <a:spcPts val="1650"/>
              </a:spcBef>
              <a:buClr>
                <a:schemeClr val="accent3"/>
              </a:buClr>
              <a:buSzPct val="100000"/>
              <a:buNone/>
              <a:defRPr sz="3500" b="1"/>
            </a:pPr>
            <a:r>
              <a:rPr dirty="0"/>
              <a:t>Recognize</a:t>
            </a:r>
          </a:p>
          <a:p>
            <a:pPr marL="728663" lvl="2" indent="-242888" defTabSz="350838">
              <a:spcBef>
                <a:spcPts val="1650"/>
              </a:spcBef>
              <a:buClr>
                <a:schemeClr val="accent3"/>
              </a:buClr>
              <a:buSzPct val="100000"/>
              <a:buFontTx/>
              <a:buChar char="∞"/>
              <a:defRPr sz="3500"/>
            </a:pPr>
            <a:r>
              <a:rPr dirty="0"/>
              <a:t>What you physically &amp; emotionally feel</a:t>
            </a:r>
          </a:p>
          <a:p>
            <a:pPr marL="728663" lvl="2" indent="-242888" defTabSz="350838">
              <a:spcBef>
                <a:spcPts val="1650"/>
              </a:spcBef>
              <a:buClr>
                <a:schemeClr val="accent3"/>
              </a:buClr>
              <a:buSzPct val="100000"/>
              <a:buFontTx/>
              <a:buChar char="∞"/>
              <a:defRPr sz="3500"/>
            </a:pPr>
            <a:r>
              <a:rPr dirty="0"/>
              <a:t>What story plays in your mind</a:t>
            </a:r>
          </a:p>
          <a:p>
            <a:pPr marL="242887" lvl="1" indent="0" defTabSz="350838">
              <a:spcBef>
                <a:spcPts val="1650"/>
              </a:spcBef>
              <a:buClr>
                <a:srgbClr val="5E70F8"/>
              </a:buClr>
              <a:buSzPct val="100000"/>
              <a:buNone/>
              <a:defRPr sz="3500" b="1"/>
            </a:pPr>
            <a:r>
              <a:rPr dirty="0"/>
              <a:t>Allow/Accept</a:t>
            </a:r>
          </a:p>
          <a:p>
            <a:pPr marL="728663" lvl="2" indent="-242888" defTabSz="350838">
              <a:spcBef>
                <a:spcPts val="1650"/>
              </a:spcBef>
              <a:buClr>
                <a:srgbClr val="5E70F8"/>
              </a:buClr>
              <a:buSzPct val="100000"/>
              <a:buFontTx/>
              <a:buChar char="∞"/>
              <a:defRPr sz="3500"/>
            </a:pPr>
            <a:r>
              <a:rPr dirty="0"/>
              <a:t>“Has something old, something borrowed, something bruised been activated” R.</a:t>
            </a:r>
            <a:r>
              <a:rPr lang="en-US" dirty="0"/>
              <a:t> </a:t>
            </a:r>
            <a:r>
              <a:rPr dirty="0"/>
              <a:t>King</a:t>
            </a:r>
          </a:p>
          <a:p>
            <a:pPr marL="242887" lvl="1" indent="0" defTabSz="350838">
              <a:spcBef>
                <a:spcPts val="1650"/>
              </a:spcBef>
              <a:buClr>
                <a:schemeClr val="accent3"/>
              </a:buClr>
              <a:buSzPct val="100000"/>
              <a:buNone/>
              <a:defRPr sz="3500" b="1"/>
            </a:pPr>
            <a:r>
              <a:rPr dirty="0"/>
              <a:t>Investigate</a:t>
            </a:r>
          </a:p>
          <a:p>
            <a:pPr marL="728663" lvl="2" indent="-242888" defTabSz="350838">
              <a:spcBef>
                <a:spcPts val="1650"/>
              </a:spcBef>
              <a:buClr>
                <a:schemeClr val="accent3"/>
              </a:buClr>
              <a:buSzPct val="100000"/>
              <a:buFontTx/>
              <a:buChar char="∞"/>
              <a:defRPr sz="3500"/>
            </a:pPr>
            <a:r>
              <a:rPr dirty="0"/>
              <a:t>What am I to learn &amp; heal in this moment</a:t>
            </a:r>
          </a:p>
          <a:p>
            <a:pPr marL="242887" lvl="1" indent="0" defTabSz="350838">
              <a:spcBef>
                <a:spcPts val="1650"/>
              </a:spcBef>
              <a:buClr>
                <a:srgbClr val="5E70F8"/>
              </a:buClr>
              <a:buSzPct val="100000"/>
              <a:buNone/>
              <a:defRPr sz="3500" b="1"/>
            </a:pPr>
            <a:r>
              <a:rPr dirty="0"/>
              <a:t>Nurture</a:t>
            </a:r>
          </a:p>
          <a:p>
            <a:pPr marL="728663" lvl="2" indent="-242888" defTabSz="350838">
              <a:spcBef>
                <a:spcPts val="1650"/>
              </a:spcBef>
              <a:buClr>
                <a:srgbClr val="5E70F8"/>
              </a:buClr>
              <a:buSzPct val="100000"/>
              <a:buFontTx/>
              <a:buChar char="∞"/>
              <a:defRPr sz="3500"/>
            </a:pPr>
            <a:r>
              <a:rPr dirty="0"/>
              <a:t>Care for the inner and outer harm dissonance caused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p:txBody>
          <a:bodyPr/>
          <a:lstStyle/>
          <a:p>
            <a:r>
              <a:rPr lang="en-US" dirty="0"/>
              <a:t>Direct Route Actions</a:t>
            </a:r>
          </a:p>
        </p:txBody>
      </p:sp>
      <p:graphicFrame>
        <p:nvGraphicFramePr>
          <p:cNvPr id="4" name="Content Placeholder 3">
            <a:extLst>
              <a:ext uri="{FF2B5EF4-FFF2-40B4-BE49-F238E27FC236}">
                <a16:creationId xmlns:a16="http://schemas.microsoft.com/office/drawing/2014/main" id="{96DC9BB2-631C-5F3E-FC48-86E977D4EEB9}"/>
              </a:ext>
            </a:extLst>
          </p:cNvPr>
          <p:cNvGraphicFramePr>
            <a:graphicFrameLocks noGrp="1"/>
          </p:cNvGraphicFramePr>
          <p:nvPr>
            <p:ph idx="1"/>
            <p:extLst>
              <p:ext uri="{D42A27DB-BD31-4B8C-83A1-F6EECF244321}">
                <p14:modId xmlns:p14="http://schemas.microsoft.com/office/powerpoint/2010/main" val="1595574780"/>
              </p:ext>
            </p:extLst>
          </p:nvPr>
        </p:nvGraphicFramePr>
        <p:xfrm>
          <a:off x="266007" y="1468438"/>
          <a:ext cx="11571317" cy="5148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735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number, line, font&#10;&#10;Description automatically generated">
            <a:extLst>
              <a:ext uri="{FF2B5EF4-FFF2-40B4-BE49-F238E27FC236}">
                <a16:creationId xmlns:a16="http://schemas.microsoft.com/office/drawing/2014/main" id="{94F98096-2746-73B6-45A1-B5A8152104E7}"/>
              </a:ext>
            </a:extLst>
          </p:cNvPr>
          <p:cNvPicPr>
            <a:picLocks noGrp="1" noChangeAspect="1"/>
          </p:cNvPicPr>
          <p:nvPr>
            <p:ph idx="1"/>
          </p:nvPr>
        </p:nvPicPr>
        <p:blipFill rotWithShape="1">
          <a:blip r:embed="rId3"/>
          <a:srcRect b="19673"/>
          <a:stretch/>
        </p:blipFill>
        <p:spPr>
          <a:xfrm>
            <a:off x="838200" y="1467855"/>
            <a:ext cx="10515600" cy="4709108"/>
          </a:xfrm>
          <a:noFill/>
        </p:spPr>
      </p:pic>
      <p:sp>
        <p:nvSpPr>
          <p:cNvPr id="3" name="Title 2">
            <a:extLst>
              <a:ext uri="{FF2B5EF4-FFF2-40B4-BE49-F238E27FC236}">
                <a16:creationId xmlns:a16="http://schemas.microsoft.com/office/drawing/2014/main" id="{5C9271E2-06FB-D4C3-207B-203523B36F89}"/>
              </a:ext>
            </a:extLst>
          </p:cNvPr>
          <p:cNvSpPr>
            <a:spLocks noGrp="1"/>
          </p:cNvSpPr>
          <p:nvPr>
            <p:ph type="title"/>
          </p:nvPr>
        </p:nvSpPr>
        <p:spPr>
          <a:xfrm>
            <a:off x="838200" y="365126"/>
            <a:ext cx="10515600" cy="796018"/>
          </a:xfrm>
        </p:spPr>
        <p:txBody>
          <a:bodyPr anchor="b">
            <a:normAutofit/>
          </a:bodyPr>
          <a:lstStyle/>
          <a:p>
            <a:r>
              <a:rPr lang="en-US" dirty="0"/>
              <a:t>RACI Example</a:t>
            </a:r>
          </a:p>
        </p:txBody>
      </p:sp>
    </p:spTree>
    <p:extLst>
      <p:ext uri="{BB962C8B-B14F-4D97-AF65-F5344CB8AC3E}">
        <p14:creationId xmlns:p14="http://schemas.microsoft.com/office/powerpoint/2010/main" val="2119892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8901B58-9440-0B64-85A0-525ADC4BD102}"/>
              </a:ext>
            </a:extLst>
          </p:cNvPr>
          <p:cNvGraphicFramePr>
            <a:graphicFrameLocks noGrp="1"/>
          </p:cNvGraphicFramePr>
          <p:nvPr>
            <p:ph idx="1"/>
            <p:extLst>
              <p:ext uri="{D42A27DB-BD31-4B8C-83A1-F6EECF244321}">
                <p14:modId xmlns:p14="http://schemas.microsoft.com/office/powerpoint/2010/main" val="2776309553"/>
              </p:ext>
            </p:extLst>
          </p:nvPr>
        </p:nvGraphicFramePr>
        <p:xfrm>
          <a:off x="633493" y="1483937"/>
          <a:ext cx="10925014" cy="4708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p:txBody>
          <a:bodyPr/>
          <a:lstStyle/>
          <a:p>
            <a:r>
              <a:rPr lang="en-US" dirty="0"/>
              <a:t>Indirect Route Actions</a:t>
            </a:r>
          </a:p>
        </p:txBody>
      </p:sp>
    </p:spTree>
    <p:extLst>
      <p:ext uri="{BB962C8B-B14F-4D97-AF65-F5344CB8AC3E}">
        <p14:creationId xmlns:p14="http://schemas.microsoft.com/office/powerpoint/2010/main" val="788955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ext Steps…..">
            <a:extLst>
              <a:ext uri="{FF2B5EF4-FFF2-40B4-BE49-F238E27FC236}">
                <a16:creationId xmlns:a16="http://schemas.microsoft.com/office/drawing/2014/main" id="{C9475191-AE8E-45AD-C966-EA4055F78AAB}"/>
              </a:ext>
            </a:extLst>
          </p:cNvPr>
          <p:cNvSpPr txBox="1">
            <a:spLocks noGrp="1"/>
          </p:cNvSpPr>
          <p:nvPr>
            <p:ph type="title"/>
          </p:nvPr>
        </p:nvSpPr>
        <p:spPr>
          <a:xfrm>
            <a:off x="598202" y="265417"/>
            <a:ext cx="11018520" cy="1065235"/>
          </a:xfrm>
          <a:prstGeom prst="rect">
            <a:avLst/>
          </a:prstGeom>
        </p:spPr>
        <p:txBody>
          <a:bodyPr vert="horz" lIns="91440" tIns="45720" rIns="91440" bIns="45720" rtlCol="0" anchor="b">
            <a:normAutofit/>
          </a:bodyPr>
          <a:lstStyle>
            <a:lvl1pPr>
              <a:defRPr>
                <a:latin typeface="Hoefler Text"/>
                <a:ea typeface="Hoefler Text"/>
                <a:cs typeface="Hoefler Text"/>
                <a:sym typeface="Hoefler Text"/>
              </a:defRPr>
            </a:lvl1pPr>
          </a:lstStyle>
          <a:p>
            <a:r>
              <a:rPr lang="en-US" sz="5400" dirty="0">
                <a:latin typeface="+mj-lt"/>
                <a:ea typeface="+mj-ea"/>
                <a:cs typeface="+mj-cs"/>
              </a:rPr>
              <a:t>Next Steps, EDI in Action</a:t>
            </a:r>
          </a:p>
        </p:txBody>
      </p:sp>
      <p:sp>
        <p:nvSpPr>
          <p:cNvPr id="7" name="What do we want anti-racism in action to look like for our team?…">
            <a:extLst>
              <a:ext uri="{FF2B5EF4-FFF2-40B4-BE49-F238E27FC236}">
                <a16:creationId xmlns:a16="http://schemas.microsoft.com/office/drawing/2014/main" id="{FB9D9BEE-B5BC-C520-0F19-AC1F7EA12F21}"/>
              </a:ext>
            </a:extLst>
          </p:cNvPr>
          <p:cNvSpPr txBox="1">
            <a:spLocks noGrp="1"/>
          </p:cNvSpPr>
          <p:nvPr>
            <p:ph type="body" sz="half" idx="2"/>
          </p:nvPr>
        </p:nvSpPr>
        <p:spPr>
          <a:xfrm>
            <a:off x="572493" y="2071316"/>
            <a:ext cx="6713552" cy="4119172"/>
          </a:xfrm>
          <a:prstGeom prst="rect">
            <a:avLst/>
          </a:prstGeom>
        </p:spPr>
        <p:txBody>
          <a:bodyPr vert="horz" lIns="91440" tIns="45720" rIns="91440" bIns="45720" rtlCol="0" anchor="t">
            <a:normAutofit lnSpcReduction="10000"/>
          </a:bodyPr>
          <a:lstStyle/>
          <a:p>
            <a:pPr marL="457200" indent="-228600">
              <a:buClr>
                <a:srgbClr val="6667AB"/>
              </a:buClr>
              <a:buFont typeface="Arial" panose="020B0604020202020204" pitchFamily="34" charset="0"/>
              <a:buChar char="•"/>
              <a:defRPr sz="5500">
                <a:latin typeface="Hoefler Text"/>
                <a:ea typeface="Hoefler Text"/>
                <a:cs typeface="Hoefler Text"/>
                <a:sym typeface="Hoefler Text"/>
              </a:defRPr>
            </a:pPr>
            <a:r>
              <a:rPr lang="en-US" sz="2200" dirty="0"/>
              <a:t>How does the internalized &amp; interpersonal stories we carry within us influence how we show up?</a:t>
            </a:r>
          </a:p>
          <a:p>
            <a:pPr marL="457200" indent="-228600">
              <a:buClr>
                <a:srgbClr val="6667AB"/>
              </a:buClr>
              <a:buFont typeface="Arial" panose="020B0604020202020204" pitchFamily="34" charset="0"/>
              <a:buChar char="•"/>
              <a:defRPr sz="5500">
                <a:latin typeface="Hoefler Text"/>
                <a:ea typeface="Hoefler Text"/>
                <a:cs typeface="Hoefler Text"/>
                <a:sym typeface="Hoefler Text"/>
              </a:defRPr>
            </a:pPr>
            <a:r>
              <a:rPr lang="en-US" sz="2200" dirty="0"/>
              <a:t>When you engage in your daily work whose story is being centered? Whose voice is being left out? Why?</a:t>
            </a:r>
          </a:p>
          <a:p>
            <a:pPr marL="457200" indent="-228600">
              <a:buClr>
                <a:srgbClr val="6667AB"/>
              </a:buClr>
              <a:buFont typeface="Arial" panose="020B0604020202020204" pitchFamily="34" charset="0"/>
              <a:buChar char="•"/>
              <a:defRPr sz="5500">
                <a:latin typeface="Hoefler Text"/>
                <a:ea typeface="Hoefler Text"/>
                <a:cs typeface="Hoefler Text"/>
                <a:sym typeface="Hoefler Text"/>
              </a:defRPr>
            </a:pPr>
            <a:r>
              <a:rPr lang="en-US" sz="2200" dirty="0"/>
              <a:t>How do you mitigate the centering of whiteness &amp; the innate imbalance of power engaging in your daily work?</a:t>
            </a:r>
          </a:p>
          <a:p>
            <a:pPr marL="457200" indent="-228600">
              <a:buClr>
                <a:srgbClr val="6667AB"/>
              </a:buClr>
              <a:buFont typeface="Arial" panose="020B0604020202020204" pitchFamily="34" charset="0"/>
              <a:buChar char="•"/>
              <a:defRPr sz="5500">
                <a:latin typeface="Hoefler Text"/>
                <a:ea typeface="Hoefler Text"/>
                <a:cs typeface="Hoefler Text"/>
                <a:sym typeface="Hoefler Text"/>
              </a:defRPr>
            </a:pPr>
            <a:r>
              <a:rPr lang="en-US" sz="2200" dirty="0"/>
              <a:t>What do we want anti-racism in action to look like for our team? </a:t>
            </a:r>
          </a:p>
          <a:p>
            <a:pPr marL="457200" indent="-228600">
              <a:buClr>
                <a:srgbClr val="6667AB"/>
              </a:buClr>
              <a:buFont typeface="Arial" panose="020B0604020202020204" pitchFamily="34" charset="0"/>
              <a:buChar char="•"/>
              <a:defRPr sz="5500">
                <a:latin typeface="Hoefler Text"/>
                <a:ea typeface="Hoefler Text"/>
                <a:cs typeface="Hoefler Text"/>
                <a:sym typeface="Hoefler Text"/>
              </a:defRPr>
            </a:pPr>
            <a:r>
              <a:rPr lang="en-US" sz="2200" dirty="0"/>
              <a:t>What do we want anti-racism in action to look like for our job role?</a:t>
            </a:r>
          </a:p>
          <a:p>
            <a:pPr marL="457200" indent="-228600">
              <a:buClr>
                <a:srgbClr val="6667AB"/>
              </a:buClr>
              <a:buFont typeface="Arial" panose="020B0604020202020204" pitchFamily="34" charset="0"/>
              <a:buChar char="•"/>
              <a:defRPr sz="5500">
                <a:latin typeface="Hoefler Text"/>
                <a:ea typeface="Hoefler Text"/>
                <a:cs typeface="Hoefler Text"/>
                <a:sym typeface="Hoefler Text"/>
              </a:defRPr>
            </a:pPr>
            <a:endParaRPr lang="en-US" sz="2200" dirty="0"/>
          </a:p>
        </p:txBody>
      </p:sp>
      <p:pic>
        <p:nvPicPr>
          <p:cNvPr id="10" name="iu.jpeg" descr="iu.jpeg">
            <a:extLst>
              <a:ext uri="{FF2B5EF4-FFF2-40B4-BE49-F238E27FC236}">
                <a16:creationId xmlns:a16="http://schemas.microsoft.com/office/drawing/2014/main" id="{F18A533E-B726-FFAB-0C9A-C9B55D473CD5}"/>
              </a:ext>
            </a:extLst>
          </p:cNvPr>
          <p:cNvPicPr>
            <a:picLocks noGrp="1"/>
          </p:cNvPicPr>
          <p:nvPr>
            <p:ph idx="1"/>
          </p:nvPr>
        </p:nvPicPr>
        <p:blipFill rotWithShape="1">
          <a:blip r:embed="rId3"/>
          <a:srcRect l="2207" r="1344" b="-3"/>
          <a:stretch/>
        </p:blipFill>
        <p:spPr>
          <a:xfrm>
            <a:off x="7675658" y="2093976"/>
            <a:ext cx="3941064" cy="4096512"/>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B4C7B213-0736-B53A-8CFC-92416DFBAD91}"/>
              </a:ext>
            </a:extLst>
          </p:cNvPr>
          <p:cNvSpPr txBox="1"/>
          <p:nvPr/>
        </p:nvSpPr>
        <p:spPr>
          <a:xfrm>
            <a:off x="179294" y="24563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228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D0CCBA-3463-06D2-E394-124A45284E29}"/>
              </a:ext>
            </a:extLst>
          </p:cNvPr>
          <p:cNvSpPr>
            <a:spLocks noGrp="1"/>
          </p:cNvSpPr>
          <p:nvPr>
            <p:ph type="title"/>
          </p:nvPr>
        </p:nvSpPr>
        <p:spPr/>
        <p:txBody>
          <a:bodyPr/>
          <a:lstStyle/>
          <a:p>
            <a:r>
              <a:rPr lang="en-US" dirty="0"/>
              <a:t>SELF CARE WORK</a:t>
            </a:r>
          </a:p>
        </p:txBody>
      </p:sp>
      <p:pic>
        <p:nvPicPr>
          <p:cNvPr id="4" name="Picture Placeholder 11">
            <a:extLst>
              <a:ext uri="{FF2B5EF4-FFF2-40B4-BE49-F238E27FC236}">
                <a16:creationId xmlns:a16="http://schemas.microsoft.com/office/drawing/2014/main" id="{70B12A72-0176-CEBF-EA82-C301757E84C9}"/>
              </a:ext>
            </a:extLst>
          </p:cNvPr>
          <p:cNvPicPr>
            <a:picLocks noGrp="1" noChangeAspect="1"/>
          </p:cNvPicPr>
          <p:nvPr>
            <p:ph idx="1"/>
          </p:nvPr>
        </p:nvPicPr>
        <p:blipFill>
          <a:blip r:embed="rId2"/>
          <a:srcRect/>
          <a:stretch/>
        </p:blipFill>
        <p:spPr>
          <a:xfrm>
            <a:off x="3741737" y="1468438"/>
            <a:ext cx="4708525" cy="4708525"/>
          </a:xfrm>
          <a:prstGeom prst="rect">
            <a:avLst/>
          </a:prstGeom>
        </p:spPr>
      </p:pic>
    </p:spTree>
    <p:extLst>
      <p:ext uri="{BB962C8B-B14F-4D97-AF65-F5344CB8AC3E}">
        <p14:creationId xmlns:p14="http://schemas.microsoft.com/office/powerpoint/2010/main" val="308704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C39398-C710-4B76-7E2D-6681F6D5E57C}"/>
              </a:ext>
            </a:extLst>
          </p:cNvPr>
          <p:cNvSpPr>
            <a:spLocks noGrp="1"/>
          </p:cNvSpPr>
          <p:nvPr>
            <p:ph idx="1"/>
          </p:nvPr>
        </p:nvSpPr>
        <p:spPr/>
        <p:txBody>
          <a:bodyPr anchor="ctr"/>
          <a:lstStyle/>
          <a:p>
            <a:r>
              <a:rPr lang="en-US"/>
              <a:t>Words + Actions + Culture = JEDI language</a:t>
            </a:r>
          </a:p>
          <a:p>
            <a:r>
              <a:rPr lang="en-US" dirty="0"/>
              <a:t>This work ISN’T copy &amp; paste/ cookie cutter/ one size fits all</a:t>
            </a:r>
          </a:p>
          <a:p>
            <a:r>
              <a:rPr lang="en-US" dirty="0"/>
              <a:t>Universally applied perfectionism ISN’T welcomed</a:t>
            </a:r>
          </a:p>
          <a:p>
            <a:r>
              <a:rPr lang="en-US" dirty="0"/>
              <a:t>Know your personal why &amp; help your org find it’s professional why</a:t>
            </a:r>
          </a:p>
          <a:p>
            <a:r>
              <a:rPr lang="en-US" dirty="0"/>
              <a:t>Be prepared for challenge/ resistance/ losing privilege</a:t>
            </a:r>
          </a:p>
          <a:p>
            <a:r>
              <a:rPr lang="en-US" dirty="0"/>
              <a:t>This is about SYSTEMIC ACCESS</a:t>
            </a:r>
          </a:p>
          <a:p>
            <a:r>
              <a:rPr lang="en-US" dirty="0"/>
              <a:t>SELF CARE is MANDATORY!!</a:t>
            </a:r>
          </a:p>
        </p:txBody>
      </p:sp>
      <p:sp>
        <p:nvSpPr>
          <p:cNvPr id="3" name="Title 2">
            <a:extLst>
              <a:ext uri="{FF2B5EF4-FFF2-40B4-BE49-F238E27FC236}">
                <a16:creationId xmlns:a16="http://schemas.microsoft.com/office/drawing/2014/main" id="{8ECDDB05-42D1-5957-A769-35A74D6E8D54}"/>
              </a:ext>
            </a:extLst>
          </p:cNvPr>
          <p:cNvSpPr>
            <a:spLocks noGrp="1"/>
          </p:cNvSpPr>
          <p:nvPr>
            <p:ph type="title"/>
          </p:nvPr>
        </p:nvSpPr>
        <p:spPr/>
        <p:txBody>
          <a:bodyPr/>
          <a:lstStyle/>
          <a:p>
            <a:r>
              <a:rPr lang="en-US" dirty="0"/>
              <a:t>Grounding</a:t>
            </a:r>
          </a:p>
        </p:txBody>
      </p:sp>
    </p:spTree>
    <p:extLst>
      <p:ext uri="{BB962C8B-B14F-4D97-AF65-F5344CB8AC3E}">
        <p14:creationId xmlns:p14="http://schemas.microsoft.com/office/powerpoint/2010/main" val="1207497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1E37F-2C51-37E8-4EB8-97FB06CD6FD4}"/>
              </a:ext>
            </a:extLst>
          </p:cNvPr>
          <p:cNvSpPr>
            <a:spLocks noGrp="1"/>
          </p:cNvSpPr>
          <p:nvPr>
            <p:ph idx="1"/>
          </p:nvPr>
        </p:nvSpPr>
        <p:spPr/>
        <p:txBody>
          <a:bodyPr/>
          <a:lstStyle/>
          <a:p>
            <a:r>
              <a:rPr lang="en-US" dirty="0"/>
              <a:t>Ingesting JEDI content without a composting processes.</a:t>
            </a:r>
          </a:p>
          <a:p>
            <a:r>
              <a:rPr lang="en-US" dirty="0"/>
              <a:t>Navigating &amp; dealing with resistance.</a:t>
            </a:r>
          </a:p>
          <a:p>
            <a:endParaRPr lang="en-US" dirty="0"/>
          </a:p>
        </p:txBody>
      </p:sp>
      <p:sp>
        <p:nvSpPr>
          <p:cNvPr id="3" name="Title 2">
            <a:extLst>
              <a:ext uri="{FF2B5EF4-FFF2-40B4-BE49-F238E27FC236}">
                <a16:creationId xmlns:a16="http://schemas.microsoft.com/office/drawing/2014/main" id="{EC9260EC-48C1-109C-0FF3-F21312840DC9}"/>
              </a:ext>
            </a:extLst>
          </p:cNvPr>
          <p:cNvSpPr>
            <a:spLocks noGrp="1"/>
          </p:cNvSpPr>
          <p:nvPr>
            <p:ph type="title"/>
          </p:nvPr>
        </p:nvSpPr>
        <p:spPr/>
        <p:txBody>
          <a:bodyPr/>
          <a:lstStyle/>
          <a:p>
            <a:r>
              <a:rPr lang="en-US" dirty="0"/>
              <a:t>What Does Emotional Labor Look Like for You?</a:t>
            </a:r>
          </a:p>
        </p:txBody>
      </p:sp>
    </p:spTree>
    <p:extLst>
      <p:ext uri="{BB962C8B-B14F-4D97-AF65-F5344CB8AC3E}">
        <p14:creationId xmlns:p14="http://schemas.microsoft.com/office/powerpoint/2010/main" val="577826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p:txBody>
          <a:bodyPr/>
          <a:lstStyle/>
          <a:p>
            <a:pPr marL="0" indent="0">
              <a:buNone/>
            </a:pPr>
            <a:r>
              <a:rPr lang="en-US" b="1" dirty="0"/>
              <a:t>From Yourself:</a:t>
            </a:r>
          </a:p>
          <a:p>
            <a:r>
              <a:rPr lang="en-US" dirty="0"/>
              <a:t>Identifying narratives that no longer serve me.</a:t>
            </a:r>
          </a:p>
          <a:p>
            <a:r>
              <a:rPr lang="en-US" dirty="0"/>
              <a:t>Prioritize myself!</a:t>
            </a:r>
          </a:p>
          <a:p>
            <a:r>
              <a:rPr lang="en-US" dirty="0"/>
              <a:t>Identifying my boundaries &amp; being able to say No.</a:t>
            </a:r>
          </a:p>
          <a:p>
            <a:r>
              <a:rPr lang="en-US" dirty="0"/>
              <a:t>Calling our harm when its experienced.</a:t>
            </a:r>
          </a:p>
          <a:p>
            <a:endParaRPr lang="en-US" dirty="0"/>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p:txBody>
          <a:bodyPr/>
          <a:lstStyle/>
          <a:p>
            <a:r>
              <a:rPr lang="en-US" dirty="0"/>
              <a:t>What Would Active Support Look Like?</a:t>
            </a:r>
          </a:p>
        </p:txBody>
      </p:sp>
    </p:spTree>
    <p:extLst>
      <p:ext uri="{BB962C8B-B14F-4D97-AF65-F5344CB8AC3E}">
        <p14:creationId xmlns:p14="http://schemas.microsoft.com/office/powerpoint/2010/main" val="846757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p:txBody>
          <a:bodyPr/>
          <a:lstStyle/>
          <a:p>
            <a:pPr marL="0" indent="0">
              <a:buNone/>
            </a:pPr>
            <a:r>
              <a:rPr lang="en-US" b="1" dirty="0"/>
              <a:t>From Your Allies:</a:t>
            </a:r>
          </a:p>
          <a:p>
            <a:r>
              <a:rPr lang="en-US" dirty="0"/>
              <a:t>When they see marginalized set-up for failure/ harm/ increased burden or know something/someone is </a:t>
            </a:r>
            <a:r>
              <a:rPr lang="en-US" dirty="0" err="1"/>
              <a:t>gonna</a:t>
            </a:r>
            <a:r>
              <a:rPr lang="en-US" dirty="0"/>
              <a:t> be an issue NAME THAT  *ISH!</a:t>
            </a:r>
          </a:p>
          <a:p>
            <a:endParaRPr lang="en-US" dirty="0"/>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p:txBody>
          <a:bodyPr/>
          <a:lstStyle/>
          <a:p>
            <a:r>
              <a:rPr lang="en-US" dirty="0"/>
              <a:t>What Would Active Support Look Like?</a:t>
            </a:r>
          </a:p>
        </p:txBody>
      </p:sp>
    </p:spTree>
    <p:extLst>
      <p:ext uri="{BB962C8B-B14F-4D97-AF65-F5344CB8AC3E}">
        <p14:creationId xmlns:p14="http://schemas.microsoft.com/office/powerpoint/2010/main" val="3651559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a:xfrm>
            <a:off x="550985" y="1467855"/>
            <a:ext cx="11277599" cy="4709108"/>
          </a:xfrm>
        </p:spPr>
        <p:txBody>
          <a:bodyPr>
            <a:normAutofit lnSpcReduction="10000"/>
          </a:bodyPr>
          <a:lstStyle/>
          <a:p>
            <a:pPr marL="0" indent="0">
              <a:buNone/>
            </a:pPr>
            <a:r>
              <a:rPr lang="en-US" b="1" dirty="0"/>
              <a:t>From Your Leadership:</a:t>
            </a:r>
          </a:p>
          <a:p>
            <a:r>
              <a:rPr lang="en-US" dirty="0"/>
              <a:t>Foundational cultural humility conversation of honoring &amp; respecting  what it means to be me {</a:t>
            </a:r>
            <a:r>
              <a:rPr lang="en-US" dirty="0" err="1"/>
              <a:t>ie</a:t>
            </a:r>
            <a:r>
              <a:rPr lang="en-US" dirty="0"/>
              <a:t> what I stand for, how my lived experiences have informed my patterns of behavior &amp; method of engagement, especially with white or male leaders}.</a:t>
            </a:r>
          </a:p>
          <a:p>
            <a:r>
              <a:rPr lang="en-US" dirty="0"/>
              <a:t>Shared agreement on what it means to be in partnership.</a:t>
            </a:r>
          </a:p>
          <a:p>
            <a:r>
              <a:rPr lang="en-US" dirty="0"/>
              <a:t>Communication agreements {understanding what is the norm or logical has emotional impact for me as a historically marginalized person}</a:t>
            </a:r>
          </a:p>
          <a:p>
            <a:r>
              <a:rPr lang="en-US" dirty="0"/>
              <a:t>Commitment to transparency.</a:t>
            </a:r>
          </a:p>
          <a:p>
            <a:r>
              <a:rPr lang="en-US" dirty="0"/>
              <a:t>Psychological safety agreement so harms can be names when they occur.</a:t>
            </a:r>
          </a:p>
          <a:p>
            <a:r>
              <a:rPr lang="en-US" dirty="0"/>
              <a:t>NEVER throw me under the bus or placate me – AUTHENTICITY at all times!!!</a:t>
            </a:r>
          </a:p>
          <a:p>
            <a:endParaRPr lang="en-US" dirty="0"/>
          </a:p>
          <a:p>
            <a:endParaRPr lang="en-US" dirty="0"/>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p:txBody>
          <a:bodyPr/>
          <a:lstStyle/>
          <a:p>
            <a:r>
              <a:rPr lang="en-US" dirty="0"/>
              <a:t>What Would Active Support Look Like?</a:t>
            </a:r>
          </a:p>
        </p:txBody>
      </p:sp>
    </p:spTree>
    <p:extLst>
      <p:ext uri="{BB962C8B-B14F-4D97-AF65-F5344CB8AC3E}">
        <p14:creationId xmlns:p14="http://schemas.microsoft.com/office/powerpoint/2010/main" val="575975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16203786-AEBE-9302-25A9-84314AEB4EE6}"/>
              </a:ext>
            </a:extLst>
          </p:cNvPr>
          <p:cNvPicPr>
            <a:picLocks noGrp="1" noChangeAspect="1"/>
          </p:cNvPicPr>
          <p:nvPr>
            <p:ph sz="half" idx="1"/>
          </p:nvPr>
        </p:nvPicPr>
        <p:blipFill rotWithShape="1">
          <a:blip r:embed="rId3"/>
          <a:stretch/>
        </p:blipFill>
        <p:spPr>
          <a:xfrm>
            <a:off x="678084" y="1450047"/>
            <a:ext cx="4726915" cy="4726915"/>
          </a:xfrm>
          <a:prstGeom prst="rect">
            <a:avLst/>
          </a:prstGeom>
          <a:noFill/>
        </p:spPr>
      </p:pic>
      <p:sp>
        <p:nvSpPr>
          <p:cNvPr id="9" name="Content Placeholder 2">
            <a:extLst>
              <a:ext uri="{FF2B5EF4-FFF2-40B4-BE49-F238E27FC236}">
                <a16:creationId xmlns:a16="http://schemas.microsoft.com/office/drawing/2014/main" id="{259EC618-15E6-9425-478F-4B3EFD47D1EB}"/>
              </a:ext>
            </a:extLst>
          </p:cNvPr>
          <p:cNvSpPr>
            <a:spLocks noGrp="1"/>
          </p:cNvSpPr>
          <p:nvPr>
            <p:ph sz="half" idx="2"/>
          </p:nvPr>
        </p:nvSpPr>
        <p:spPr>
          <a:xfrm>
            <a:off x="5846736" y="1450046"/>
            <a:ext cx="6117956" cy="4726915"/>
          </a:xfrm>
        </p:spPr>
        <p:txBody>
          <a:bodyPr/>
          <a:lstStyle/>
          <a:p>
            <a:r>
              <a:rPr lang="en-US" dirty="0">
                <a:sym typeface="Helvetica Neue"/>
              </a:rPr>
              <a:t>A</a:t>
            </a:r>
            <a:r>
              <a:rPr lang="en-US" sz="2400" dirty="0">
                <a:sym typeface="Helvetica Neue"/>
              </a:rPr>
              <a:t> shared belief that a group is safe for interpersonal risk-taking.</a:t>
            </a:r>
            <a:endParaRPr kumimoji="0" lang="en-US" sz="2400" b="0" i="0" u="none" strike="noStrike" kern="1200" cap="none" spc="0" normalizeH="0" baseline="0" noProof="0" dirty="0">
              <a:ln>
                <a:noFill/>
              </a:ln>
              <a:effectLst/>
              <a:uLnTx/>
              <a:uFillTx/>
            </a:endParaRPr>
          </a:p>
          <a:p>
            <a:r>
              <a:rPr lang="en-US" dirty="0"/>
              <a:t>I can ask questions &amp; admit mistakes or knowledge gaps.</a:t>
            </a:r>
          </a:p>
          <a:p>
            <a:r>
              <a:rPr lang="en-US" dirty="0"/>
              <a:t>I can offer my perspective &amp; ideas freely regardless of hierarchy. </a:t>
            </a:r>
          </a:p>
          <a:p>
            <a:r>
              <a:rPr lang="en-US" dirty="0"/>
              <a:t>I can raise concerns or name conflicts without fear of reprisal.</a:t>
            </a:r>
          </a:p>
          <a:p>
            <a:r>
              <a:rPr lang="en-US" dirty="0"/>
              <a:t>I feel seen, heard &amp; valued.</a:t>
            </a:r>
          </a:p>
        </p:txBody>
      </p:sp>
      <p:sp>
        <p:nvSpPr>
          <p:cNvPr id="11" name="Title 3">
            <a:extLst>
              <a:ext uri="{FF2B5EF4-FFF2-40B4-BE49-F238E27FC236}">
                <a16:creationId xmlns:a16="http://schemas.microsoft.com/office/drawing/2014/main" id="{6AAD257F-7AB1-EEC6-CA6C-715AB3C36E56}"/>
              </a:ext>
            </a:extLst>
          </p:cNvPr>
          <p:cNvSpPr>
            <a:spLocks noGrp="1"/>
          </p:cNvSpPr>
          <p:nvPr>
            <p:ph type="title"/>
          </p:nvPr>
        </p:nvSpPr>
        <p:spPr>
          <a:xfrm>
            <a:off x="838200" y="394154"/>
            <a:ext cx="10515600" cy="726145"/>
          </a:xfrm>
        </p:spPr>
        <p:txBody>
          <a:bodyPr/>
          <a:lstStyle/>
          <a:p>
            <a:r>
              <a:rPr lang="en-US" dirty="0"/>
              <a:t>Psychological Safety</a:t>
            </a:r>
          </a:p>
        </p:txBody>
      </p:sp>
    </p:spTree>
    <p:extLst>
      <p:ext uri="{BB962C8B-B14F-4D97-AF65-F5344CB8AC3E}">
        <p14:creationId xmlns:p14="http://schemas.microsoft.com/office/powerpoint/2010/main" val="2213853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a:xfrm>
            <a:off x="410307" y="1467855"/>
            <a:ext cx="11359661" cy="4709108"/>
          </a:xfrm>
        </p:spPr>
        <p:txBody>
          <a:bodyPr/>
          <a:lstStyle/>
          <a:p>
            <a:r>
              <a:rPr lang="en-US" dirty="0"/>
              <a:t>Taking an unprompted stand for me, whether I’m present or not.</a:t>
            </a:r>
          </a:p>
          <a:p>
            <a:r>
              <a:rPr lang="en-US" dirty="0"/>
              <a:t>Having difficult conversations with me that helps us to develop a foundation for partnerships.</a:t>
            </a:r>
          </a:p>
          <a:p>
            <a:r>
              <a:rPr lang="en-US" dirty="0"/>
              <a:t>Interest in understanding my approach to my work so that you can better support me.</a:t>
            </a:r>
          </a:p>
          <a:p>
            <a:r>
              <a:rPr lang="en-US" dirty="0"/>
              <a:t>Being honest with me first.</a:t>
            </a:r>
          </a:p>
          <a:p>
            <a:r>
              <a:rPr lang="en-US" dirty="0"/>
              <a:t>Allowing me to be authentically myself </a:t>
            </a:r>
            <a:r>
              <a:rPr lang="en-US"/>
              <a:t>without repercussion. </a:t>
            </a:r>
            <a:endParaRPr lang="en-US" dirty="0"/>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a:xfrm>
            <a:off x="410307" y="365126"/>
            <a:ext cx="11359661" cy="796018"/>
          </a:xfrm>
        </p:spPr>
        <p:txBody>
          <a:bodyPr>
            <a:normAutofit fontScale="90000"/>
          </a:bodyPr>
          <a:lstStyle/>
          <a:p>
            <a:r>
              <a:rPr lang="en-US" dirty="0"/>
              <a:t>What Would Demonstrate Psychological Safety to You?</a:t>
            </a:r>
          </a:p>
        </p:txBody>
      </p:sp>
    </p:spTree>
    <p:extLst>
      <p:ext uri="{BB962C8B-B14F-4D97-AF65-F5344CB8AC3E}">
        <p14:creationId xmlns:p14="http://schemas.microsoft.com/office/powerpoint/2010/main" val="2678622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p:txBody>
          <a:bodyPr/>
          <a:lstStyle/>
          <a:p>
            <a:r>
              <a:rPr lang="en-US" dirty="0"/>
              <a:t>Work hour boundaries</a:t>
            </a:r>
          </a:p>
          <a:p>
            <a:r>
              <a:rPr lang="en-US" dirty="0"/>
              <a:t>Interpersonal boundaries</a:t>
            </a:r>
          </a:p>
          <a:p>
            <a:r>
              <a:rPr lang="en-US" dirty="0"/>
              <a:t>Shadow work/reflection</a:t>
            </a:r>
          </a:p>
          <a:p>
            <a:r>
              <a:rPr lang="en-US" dirty="0"/>
              <a:t>Yoga, Meditation, Spiritual practices</a:t>
            </a:r>
          </a:p>
          <a:p>
            <a:r>
              <a:rPr lang="en-US" dirty="0"/>
              <a:t>Nature</a:t>
            </a:r>
          </a:p>
          <a:p>
            <a:r>
              <a:rPr lang="en-US" dirty="0"/>
              <a:t>Joy activities {photography, jewelry making, kayaking}</a:t>
            </a:r>
          </a:p>
          <a:p>
            <a:r>
              <a:rPr lang="en-US" dirty="0"/>
              <a:t>Soul Tribe support</a:t>
            </a:r>
          </a:p>
          <a:p>
            <a:endParaRPr lang="en-US" dirty="0"/>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p:txBody>
          <a:bodyPr/>
          <a:lstStyle/>
          <a:p>
            <a:r>
              <a:rPr lang="en-US" dirty="0"/>
              <a:t>What Does Nurturing Yourself Look Like?</a:t>
            </a:r>
          </a:p>
        </p:txBody>
      </p:sp>
    </p:spTree>
    <p:extLst>
      <p:ext uri="{BB962C8B-B14F-4D97-AF65-F5344CB8AC3E}">
        <p14:creationId xmlns:p14="http://schemas.microsoft.com/office/powerpoint/2010/main" val="231550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7A368-A0A8-CDDC-A1C3-AE65DE8881D8}"/>
              </a:ext>
            </a:extLst>
          </p:cNvPr>
          <p:cNvSpPr>
            <a:spLocks noGrp="1"/>
          </p:cNvSpPr>
          <p:nvPr>
            <p:ph idx="1"/>
          </p:nvPr>
        </p:nvSpPr>
        <p:spPr/>
        <p:txBody>
          <a:bodyPr/>
          <a:lstStyle/>
          <a:p>
            <a:r>
              <a:rPr lang="en-US" dirty="0"/>
              <a:t>What structure/ format?</a:t>
            </a:r>
          </a:p>
          <a:p>
            <a:r>
              <a:rPr lang="en-US" dirty="0"/>
              <a:t>What topics/ focus? </a:t>
            </a:r>
          </a:p>
          <a:p>
            <a:r>
              <a:rPr lang="en-US" dirty="0"/>
              <a:t>What resources?</a:t>
            </a:r>
          </a:p>
        </p:txBody>
      </p:sp>
      <p:sp>
        <p:nvSpPr>
          <p:cNvPr id="3" name="Title 2">
            <a:extLst>
              <a:ext uri="{FF2B5EF4-FFF2-40B4-BE49-F238E27FC236}">
                <a16:creationId xmlns:a16="http://schemas.microsoft.com/office/drawing/2014/main" id="{C1EA7EBD-9E5A-101C-FE59-DB0E77C4F469}"/>
              </a:ext>
            </a:extLst>
          </p:cNvPr>
          <p:cNvSpPr>
            <a:spLocks noGrp="1"/>
          </p:cNvSpPr>
          <p:nvPr>
            <p:ph type="title"/>
          </p:nvPr>
        </p:nvSpPr>
        <p:spPr>
          <a:xfrm>
            <a:off x="838200" y="105508"/>
            <a:ext cx="10515600" cy="1055636"/>
          </a:xfrm>
        </p:spPr>
        <p:txBody>
          <a:bodyPr>
            <a:normAutofit fontScale="90000"/>
          </a:bodyPr>
          <a:lstStyle/>
          <a:p>
            <a:r>
              <a:rPr lang="en-US" dirty="0"/>
              <a:t>What Would You Want to Have in a JEDI Monthly Support Group Space?</a:t>
            </a:r>
          </a:p>
        </p:txBody>
      </p:sp>
    </p:spTree>
    <p:extLst>
      <p:ext uri="{BB962C8B-B14F-4D97-AF65-F5344CB8AC3E}">
        <p14:creationId xmlns:p14="http://schemas.microsoft.com/office/powerpoint/2010/main" val="1263319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1">
            <a:extLst>
              <a:ext uri="{FF2B5EF4-FFF2-40B4-BE49-F238E27FC236}">
                <a16:creationId xmlns:a16="http://schemas.microsoft.com/office/drawing/2014/main" id="{A0227C81-0719-2062-0C27-B51453C2BF3F}"/>
              </a:ext>
            </a:extLst>
          </p:cNvPr>
          <p:cNvPicPr>
            <a:picLocks noChangeAspect="1"/>
          </p:cNvPicPr>
          <p:nvPr/>
        </p:nvPicPr>
        <p:blipFill>
          <a:blip r:embed="rId3"/>
          <a:srcRect/>
          <a:stretch/>
        </p:blipFill>
        <p:spPr>
          <a:xfrm>
            <a:off x="758889" y="3059705"/>
            <a:ext cx="2831136" cy="3176988"/>
          </a:xfrm>
          <a:prstGeom prst="rect">
            <a:avLst/>
          </a:prstGeom>
        </p:spPr>
      </p:pic>
      <p:pic>
        <p:nvPicPr>
          <p:cNvPr id="3" name="Picture Placeholder 16">
            <a:extLst>
              <a:ext uri="{FF2B5EF4-FFF2-40B4-BE49-F238E27FC236}">
                <a16:creationId xmlns:a16="http://schemas.microsoft.com/office/drawing/2014/main" id="{3693E216-E797-3939-2767-F103149D7A7A}"/>
              </a:ext>
            </a:extLst>
          </p:cNvPr>
          <p:cNvPicPr>
            <a:picLocks noChangeAspect="1"/>
          </p:cNvPicPr>
          <p:nvPr/>
        </p:nvPicPr>
        <p:blipFill>
          <a:blip r:embed="rId4"/>
          <a:srcRect/>
          <a:stretch/>
        </p:blipFill>
        <p:spPr>
          <a:xfrm>
            <a:off x="8911340" y="3059705"/>
            <a:ext cx="2831136" cy="3176987"/>
          </a:xfrm>
          <a:prstGeom prst="rect">
            <a:avLst/>
          </a:prstGeom>
        </p:spPr>
      </p:pic>
      <p:sp>
        <p:nvSpPr>
          <p:cNvPr id="4" name="Title 18">
            <a:extLst>
              <a:ext uri="{FF2B5EF4-FFF2-40B4-BE49-F238E27FC236}">
                <a16:creationId xmlns:a16="http://schemas.microsoft.com/office/drawing/2014/main" id="{23E5DA80-B51C-4CDD-8D26-81A601290D08}"/>
              </a:ext>
            </a:extLst>
          </p:cNvPr>
          <p:cNvSpPr>
            <a:spLocks noGrp="1"/>
          </p:cNvSpPr>
          <p:nvPr>
            <p:ph type="title"/>
          </p:nvPr>
        </p:nvSpPr>
        <p:spPr>
          <a:xfrm>
            <a:off x="3590025" y="805815"/>
            <a:ext cx="5559971" cy="1133475"/>
          </a:xfrm>
        </p:spPr>
        <p:txBody>
          <a:bodyPr/>
          <a:lstStyle/>
          <a:p>
            <a:pPr algn="ctr"/>
            <a:r>
              <a:rPr lang="en-US" b="1" dirty="0"/>
              <a:t>Questions?</a:t>
            </a:r>
          </a:p>
        </p:txBody>
      </p:sp>
      <p:sp>
        <p:nvSpPr>
          <p:cNvPr id="7" name="Subtitle 2">
            <a:extLst>
              <a:ext uri="{FF2B5EF4-FFF2-40B4-BE49-F238E27FC236}">
                <a16:creationId xmlns:a16="http://schemas.microsoft.com/office/drawing/2014/main" id="{724E5455-68F6-E605-E7A8-4D260158DAA9}"/>
              </a:ext>
            </a:extLst>
          </p:cNvPr>
          <p:cNvSpPr>
            <a:spLocks noGrp="1"/>
          </p:cNvSpPr>
          <p:nvPr/>
        </p:nvSpPr>
        <p:spPr>
          <a:xfrm>
            <a:off x="4096695" y="3429000"/>
            <a:ext cx="3998610" cy="28104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kern="1200">
                <a:solidFill>
                  <a:srgbClr val="01594B"/>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Kevonya Elzia, MA, BS, RN</a:t>
            </a:r>
          </a:p>
          <a:p>
            <a:endParaRPr lang="en-US" dirty="0"/>
          </a:p>
          <a:p>
            <a:r>
              <a:rPr lang="en-US" dirty="0"/>
              <a:t>Director of Justice Equity </a:t>
            </a:r>
            <a:r>
              <a:rPr lang="en-US"/>
              <a:t>Diversity Inclusion</a:t>
            </a:r>
          </a:p>
          <a:p>
            <a:endParaRPr lang="en-US" dirty="0"/>
          </a:p>
          <a:p>
            <a:r>
              <a:rPr lang="en-US" dirty="0" err="1"/>
              <a:t>Kelzia@NHCHC.org</a:t>
            </a:r>
            <a:endParaRPr lang="en-US" dirty="0"/>
          </a:p>
        </p:txBody>
      </p:sp>
    </p:spTree>
    <p:extLst>
      <p:ext uri="{BB962C8B-B14F-4D97-AF65-F5344CB8AC3E}">
        <p14:creationId xmlns:p14="http://schemas.microsoft.com/office/powerpoint/2010/main" val="364842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D082A-3235-B7AC-8572-7F5FE4BF6633}"/>
              </a:ext>
            </a:extLst>
          </p:cNvPr>
          <p:cNvPicPr>
            <a:picLocks noChangeAspect="1"/>
          </p:cNvPicPr>
          <p:nvPr/>
        </p:nvPicPr>
        <p:blipFill>
          <a:blip r:embed="rId3"/>
          <a:stretch>
            <a:fillRect/>
          </a:stretch>
        </p:blipFill>
        <p:spPr>
          <a:xfrm>
            <a:off x="0" y="21168"/>
            <a:ext cx="12192000" cy="6857999"/>
          </a:xfrm>
          <a:prstGeom prst="rect">
            <a:avLst/>
          </a:prstGeom>
        </p:spPr>
      </p:pic>
      <p:pic>
        <p:nvPicPr>
          <p:cNvPr id="340" name="81VjKZ6xQTL._SR500,500_.jpg" descr="81VjKZ6xQTL._SR500,500_.jpg"/>
          <p:cNvPicPr>
            <a:picLocks noChangeAspect="1"/>
          </p:cNvPicPr>
          <p:nvPr/>
        </p:nvPicPr>
        <p:blipFill>
          <a:blip r:embed="rId4"/>
          <a:srcRect l="17830" r="16347"/>
          <a:stretch>
            <a:fillRect/>
          </a:stretch>
        </p:blipFill>
        <p:spPr>
          <a:xfrm>
            <a:off x="6114741" y="2393"/>
            <a:ext cx="1493084" cy="2268370"/>
          </a:xfrm>
          <a:prstGeom prst="rect">
            <a:avLst/>
          </a:prstGeom>
          <a:ln w="88900">
            <a:miter lim="400000"/>
          </a:ln>
        </p:spPr>
      </p:pic>
      <p:pic>
        <p:nvPicPr>
          <p:cNvPr id="341" name="FullSizeRender.jpg" descr="FullSizeRender.jpg"/>
          <p:cNvPicPr>
            <a:picLocks noChangeAspect="1"/>
          </p:cNvPicPr>
          <p:nvPr/>
        </p:nvPicPr>
        <p:blipFill>
          <a:blip r:embed="rId5"/>
          <a:stretch>
            <a:fillRect/>
          </a:stretch>
        </p:blipFill>
        <p:spPr>
          <a:xfrm>
            <a:off x="4061332" y="2307"/>
            <a:ext cx="1511301" cy="2300667"/>
          </a:xfrm>
          <a:prstGeom prst="rect">
            <a:avLst/>
          </a:prstGeom>
          <a:ln w="88900">
            <a:miter lim="400000"/>
          </a:ln>
        </p:spPr>
      </p:pic>
      <p:pic>
        <p:nvPicPr>
          <p:cNvPr id="343" name="iu.jpeg" descr="iu.jpeg"/>
          <p:cNvPicPr>
            <a:picLocks noChangeAspect="1"/>
          </p:cNvPicPr>
          <p:nvPr/>
        </p:nvPicPr>
        <p:blipFill>
          <a:blip r:embed="rId6"/>
          <a:stretch>
            <a:fillRect/>
          </a:stretch>
        </p:blipFill>
        <p:spPr>
          <a:xfrm>
            <a:off x="10558201" y="4565051"/>
            <a:ext cx="1430332" cy="2209007"/>
          </a:xfrm>
          <a:prstGeom prst="rect">
            <a:avLst/>
          </a:prstGeom>
          <a:ln w="88900">
            <a:miter lim="400000"/>
          </a:ln>
        </p:spPr>
      </p:pic>
      <p:pic>
        <p:nvPicPr>
          <p:cNvPr id="344" name="iu.jpeg" descr="iu.jpeg"/>
          <p:cNvPicPr>
            <a:picLocks noChangeAspect="1"/>
          </p:cNvPicPr>
          <p:nvPr/>
        </p:nvPicPr>
        <p:blipFill>
          <a:blip r:embed="rId7"/>
          <a:stretch>
            <a:fillRect/>
          </a:stretch>
        </p:blipFill>
        <p:spPr>
          <a:xfrm>
            <a:off x="6105614" y="4687477"/>
            <a:ext cx="1511301" cy="2197101"/>
          </a:xfrm>
          <a:prstGeom prst="rect">
            <a:avLst/>
          </a:prstGeom>
          <a:ln w="88900">
            <a:miter lim="400000"/>
          </a:ln>
        </p:spPr>
      </p:pic>
      <p:pic>
        <p:nvPicPr>
          <p:cNvPr id="345" name="iu.jpeg" descr="iu.jpeg"/>
          <p:cNvPicPr>
            <a:picLocks noChangeAspect="1"/>
          </p:cNvPicPr>
          <p:nvPr/>
        </p:nvPicPr>
        <p:blipFill>
          <a:blip r:embed="rId8"/>
          <a:stretch>
            <a:fillRect/>
          </a:stretch>
        </p:blipFill>
        <p:spPr>
          <a:xfrm>
            <a:off x="2007920" y="4744782"/>
            <a:ext cx="1559918" cy="2082490"/>
          </a:xfrm>
          <a:prstGeom prst="rect">
            <a:avLst/>
          </a:prstGeom>
          <a:ln w="88900">
            <a:miter lim="400000"/>
          </a:ln>
        </p:spPr>
      </p:pic>
      <p:pic>
        <p:nvPicPr>
          <p:cNvPr id="346" name="iu.jpeg" descr="iu.jpeg"/>
          <p:cNvPicPr>
            <a:picLocks noChangeAspect="1"/>
          </p:cNvPicPr>
          <p:nvPr/>
        </p:nvPicPr>
        <p:blipFill>
          <a:blip r:embed="rId9"/>
          <a:srcRect b="5128"/>
          <a:stretch>
            <a:fillRect/>
          </a:stretch>
        </p:blipFill>
        <p:spPr>
          <a:xfrm>
            <a:off x="2007921" y="-54368"/>
            <a:ext cx="1560001" cy="2234590"/>
          </a:xfrm>
          <a:prstGeom prst="rect">
            <a:avLst/>
          </a:prstGeom>
          <a:ln w="88900">
            <a:miter lim="400000"/>
          </a:ln>
        </p:spPr>
      </p:pic>
      <p:pic>
        <p:nvPicPr>
          <p:cNvPr id="347" name="iu.jpeg" descr="iu.jpeg"/>
          <p:cNvPicPr>
            <a:picLocks noChangeAspect="1"/>
          </p:cNvPicPr>
          <p:nvPr/>
        </p:nvPicPr>
        <p:blipFill>
          <a:blip r:embed="rId10"/>
          <a:stretch>
            <a:fillRect/>
          </a:stretch>
        </p:blipFill>
        <p:spPr>
          <a:xfrm>
            <a:off x="225825" y="-35616"/>
            <a:ext cx="1446651" cy="2197101"/>
          </a:xfrm>
          <a:prstGeom prst="rect">
            <a:avLst/>
          </a:prstGeom>
          <a:ln w="88900">
            <a:miter lim="400000"/>
          </a:ln>
        </p:spPr>
      </p:pic>
      <p:pic>
        <p:nvPicPr>
          <p:cNvPr id="348" name="8407272.jpg" descr="8407272.jpg"/>
          <p:cNvPicPr>
            <a:picLocks noChangeAspect="1"/>
          </p:cNvPicPr>
          <p:nvPr/>
        </p:nvPicPr>
        <p:blipFill>
          <a:blip r:embed="rId11"/>
          <a:stretch>
            <a:fillRect/>
          </a:stretch>
        </p:blipFill>
        <p:spPr>
          <a:xfrm>
            <a:off x="10497083" y="2197430"/>
            <a:ext cx="1468240" cy="2241587"/>
          </a:xfrm>
          <a:prstGeom prst="rect">
            <a:avLst/>
          </a:prstGeom>
          <a:ln w="88900">
            <a:miter lim="400000"/>
          </a:ln>
        </p:spPr>
      </p:pic>
      <p:pic>
        <p:nvPicPr>
          <p:cNvPr id="349" name="iu.jpeg" descr="iu.jpeg"/>
          <p:cNvPicPr>
            <a:picLocks noChangeAspect="1"/>
          </p:cNvPicPr>
          <p:nvPr/>
        </p:nvPicPr>
        <p:blipFill>
          <a:blip r:embed="rId12"/>
          <a:srcRect t="6174"/>
          <a:stretch>
            <a:fillRect/>
          </a:stretch>
        </p:blipFill>
        <p:spPr>
          <a:xfrm>
            <a:off x="8348873" y="-6098"/>
            <a:ext cx="1468240" cy="2066370"/>
          </a:xfrm>
          <a:prstGeom prst="rect">
            <a:avLst/>
          </a:prstGeom>
          <a:ln w="88900">
            <a:miter lim="400000"/>
          </a:ln>
        </p:spPr>
      </p:pic>
      <p:pic>
        <p:nvPicPr>
          <p:cNvPr id="350" name="iu.jpeg" descr="iu.jpeg"/>
          <p:cNvPicPr>
            <a:picLocks noChangeAspect="1"/>
          </p:cNvPicPr>
          <p:nvPr/>
        </p:nvPicPr>
        <p:blipFill>
          <a:blip r:embed="rId13"/>
          <a:srcRect l="16769" r="16769"/>
          <a:stretch>
            <a:fillRect/>
          </a:stretch>
        </p:blipFill>
        <p:spPr>
          <a:xfrm>
            <a:off x="2021278" y="2304058"/>
            <a:ext cx="1495270" cy="2249814"/>
          </a:xfrm>
          <a:prstGeom prst="rect">
            <a:avLst/>
          </a:prstGeom>
          <a:ln w="88900">
            <a:miter lim="400000"/>
          </a:ln>
        </p:spPr>
      </p:pic>
      <p:pic>
        <p:nvPicPr>
          <p:cNvPr id="351" name="55f9405b-5352-4612-9b1f-68e38ced6ed2_1.c304e06877070dc2c21dff1ec997ea57.jpeg" descr="55f9405b-5352-4612-9b1f-68e38ced6ed2_1.c304e06877070dc2c21dff1ec997ea57.jpeg"/>
          <p:cNvPicPr>
            <a:picLocks noChangeAspect="1"/>
          </p:cNvPicPr>
          <p:nvPr/>
        </p:nvPicPr>
        <p:blipFill>
          <a:blip r:embed="rId14"/>
          <a:srcRect l="16628" r="16628"/>
          <a:stretch>
            <a:fillRect/>
          </a:stretch>
        </p:blipFill>
        <p:spPr>
          <a:xfrm>
            <a:off x="10558202" y="54476"/>
            <a:ext cx="1346095" cy="2016848"/>
          </a:xfrm>
          <a:prstGeom prst="rect">
            <a:avLst/>
          </a:prstGeom>
          <a:ln w="88900">
            <a:miter lim="400000"/>
          </a:ln>
        </p:spPr>
      </p:pic>
      <p:pic>
        <p:nvPicPr>
          <p:cNvPr id="352" name="damontweedy-blackmaninawhitecoat.jpg" descr="damontweedy-blackmaninawhitecoat.jpg"/>
          <p:cNvPicPr>
            <a:picLocks noChangeAspect="1"/>
          </p:cNvPicPr>
          <p:nvPr/>
        </p:nvPicPr>
        <p:blipFill>
          <a:blip r:embed="rId15"/>
          <a:stretch>
            <a:fillRect/>
          </a:stretch>
        </p:blipFill>
        <p:spPr>
          <a:xfrm>
            <a:off x="6110671" y="2338202"/>
            <a:ext cx="1501187" cy="2281804"/>
          </a:xfrm>
          <a:prstGeom prst="rect">
            <a:avLst/>
          </a:prstGeom>
          <a:ln w="88900">
            <a:miter lim="400000"/>
          </a:ln>
        </p:spPr>
      </p:pic>
      <p:pic>
        <p:nvPicPr>
          <p:cNvPr id="353" name="iu.jpeg" descr="iu.jpeg"/>
          <p:cNvPicPr>
            <a:picLocks noChangeAspect="1"/>
          </p:cNvPicPr>
          <p:nvPr/>
        </p:nvPicPr>
        <p:blipFill>
          <a:blip r:embed="rId16"/>
          <a:stretch>
            <a:fillRect/>
          </a:stretch>
        </p:blipFill>
        <p:spPr>
          <a:xfrm>
            <a:off x="8350627" y="4571004"/>
            <a:ext cx="1464734" cy="2197101"/>
          </a:xfrm>
          <a:prstGeom prst="rect">
            <a:avLst/>
          </a:prstGeom>
          <a:ln w="88900">
            <a:miter lim="400000"/>
          </a:ln>
        </p:spPr>
      </p:pic>
      <p:pic>
        <p:nvPicPr>
          <p:cNvPr id="354" name="iu.jpeg" descr="iu.jpeg"/>
          <p:cNvPicPr>
            <a:picLocks noChangeAspect="1"/>
          </p:cNvPicPr>
          <p:nvPr/>
        </p:nvPicPr>
        <p:blipFill>
          <a:blip r:embed="rId17"/>
          <a:stretch>
            <a:fillRect/>
          </a:stretch>
        </p:blipFill>
        <p:spPr>
          <a:xfrm>
            <a:off x="4061332" y="4555028"/>
            <a:ext cx="1511301" cy="2281804"/>
          </a:xfrm>
          <a:prstGeom prst="rect">
            <a:avLst/>
          </a:prstGeom>
          <a:ln w="88900">
            <a:miter lim="400000"/>
          </a:ln>
        </p:spPr>
      </p:pic>
      <p:pic>
        <p:nvPicPr>
          <p:cNvPr id="355" name="iu.jpeg" descr="iu.jpeg"/>
          <p:cNvPicPr>
            <a:picLocks noChangeAspect="1"/>
          </p:cNvPicPr>
          <p:nvPr/>
        </p:nvPicPr>
        <p:blipFill>
          <a:blip r:embed="rId18"/>
          <a:srcRect l="17554" t="11989" r="17554" b="15692"/>
          <a:stretch>
            <a:fillRect/>
          </a:stretch>
        </p:blipFill>
        <p:spPr>
          <a:xfrm>
            <a:off x="8348874" y="2181449"/>
            <a:ext cx="1511304" cy="2268399"/>
          </a:xfrm>
          <a:prstGeom prst="rect">
            <a:avLst/>
          </a:prstGeom>
          <a:ln w="88900">
            <a:miter lim="400000"/>
          </a:ln>
        </p:spPr>
      </p:pic>
      <p:pic>
        <p:nvPicPr>
          <p:cNvPr id="356" name="iu.jpeg" descr="iu.jpeg"/>
          <p:cNvPicPr>
            <a:picLocks noChangeAspect="1"/>
          </p:cNvPicPr>
          <p:nvPr/>
        </p:nvPicPr>
        <p:blipFill>
          <a:blip r:embed="rId19"/>
          <a:stretch>
            <a:fillRect/>
          </a:stretch>
        </p:blipFill>
        <p:spPr>
          <a:xfrm>
            <a:off x="174435" y="2266929"/>
            <a:ext cx="1549428" cy="2324142"/>
          </a:xfrm>
          <a:prstGeom prst="rect">
            <a:avLst/>
          </a:prstGeom>
          <a:ln w="88900">
            <a:miter lim="400000"/>
          </a:ln>
        </p:spPr>
      </p:pic>
      <p:pic>
        <p:nvPicPr>
          <p:cNvPr id="357" name="iu.jpeg" descr="iu.jpeg"/>
          <p:cNvPicPr>
            <a:picLocks noChangeAspect="1"/>
          </p:cNvPicPr>
          <p:nvPr/>
        </p:nvPicPr>
        <p:blipFill>
          <a:blip r:embed="rId20"/>
          <a:stretch>
            <a:fillRect/>
          </a:stretch>
        </p:blipFill>
        <p:spPr>
          <a:xfrm>
            <a:off x="161916" y="4650332"/>
            <a:ext cx="1539525" cy="2324142"/>
          </a:xfrm>
          <a:prstGeom prst="rect">
            <a:avLst/>
          </a:prstGeom>
          <a:ln w="88900">
            <a:miter lim="400000"/>
          </a:ln>
        </p:spPr>
      </p:pic>
      <p:pic>
        <p:nvPicPr>
          <p:cNvPr id="2" name="Picture 1">
            <a:extLst>
              <a:ext uri="{FF2B5EF4-FFF2-40B4-BE49-F238E27FC236}">
                <a16:creationId xmlns:a16="http://schemas.microsoft.com/office/drawing/2014/main" id="{82979392-597A-4D63-DC82-28C2B03B3E06}"/>
              </a:ext>
            </a:extLst>
          </p:cNvPr>
          <p:cNvPicPr>
            <a:picLocks noChangeAspect="1"/>
          </p:cNvPicPr>
          <p:nvPr/>
        </p:nvPicPr>
        <p:blipFill>
          <a:blip r:embed="rId21"/>
          <a:stretch>
            <a:fillRect/>
          </a:stretch>
        </p:blipFill>
        <p:spPr>
          <a:xfrm>
            <a:off x="4083754" y="2353631"/>
            <a:ext cx="1549428" cy="2237441"/>
          </a:xfrm>
          <a:prstGeom prst="rect">
            <a:avLst/>
          </a:prstGeom>
        </p:spPr>
      </p:pic>
    </p:spTree>
    <p:extLst>
      <p:ext uri="{BB962C8B-B14F-4D97-AF65-F5344CB8AC3E}">
        <p14:creationId xmlns:p14="http://schemas.microsoft.com/office/powerpoint/2010/main" val="1896142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Exploring the Roots of Medical Mistrust"/>
          <p:cNvSpPr txBox="1">
            <a:spLocks noGrp="1"/>
          </p:cNvSpPr>
          <p:nvPr>
            <p:ph type="title"/>
          </p:nvPr>
        </p:nvSpPr>
        <p:spPr>
          <a:prstGeom prst="rect">
            <a:avLst/>
          </a:prstGeom>
        </p:spPr>
        <p:txBody>
          <a:bodyPr vert="horz" lIns="45720" tIns="22860" rIns="45720" bIns="22860" rtlCol="0" anchor="ctr">
            <a:normAutofit/>
          </a:bodyPr>
          <a:lstStyle/>
          <a:p>
            <a:pPr defTabSz="228600"/>
            <a:r>
              <a:rPr lang="en-US" sz="4000" dirty="0"/>
              <a:t>Legacy of Marginalization</a:t>
            </a:r>
          </a:p>
        </p:txBody>
      </p:sp>
      <p:graphicFrame>
        <p:nvGraphicFramePr>
          <p:cNvPr id="11" name="Diagram 10">
            <a:extLst>
              <a:ext uri="{FF2B5EF4-FFF2-40B4-BE49-F238E27FC236}">
                <a16:creationId xmlns:a16="http://schemas.microsoft.com/office/drawing/2014/main" id="{1F76D011-AB49-4A99-9DE6-57C74022CC88}"/>
              </a:ext>
            </a:extLst>
          </p:cNvPr>
          <p:cNvGraphicFramePr/>
          <p:nvPr>
            <p:extLst>
              <p:ext uri="{D42A27DB-BD31-4B8C-83A1-F6EECF244321}">
                <p14:modId xmlns:p14="http://schemas.microsoft.com/office/powerpoint/2010/main" val="1840294354"/>
              </p:ext>
            </p:extLst>
          </p:nvPr>
        </p:nvGraphicFramePr>
        <p:xfrm>
          <a:off x="242595" y="1319763"/>
          <a:ext cx="5853405" cy="5227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What feeds the widening chasm of health disparities? What is not being acknowledged?…">
            <a:extLst>
              <a:ext uri="{FF2B5EF4-FFF2-40B4-BE49-F238E27FC236}">
                <a16:creationId xmlns:a16="http://schemas.microsoft.com/office/drawing/2014/main" id="{31A6A995-A3F8-A754-8FC0-F9A6AF96660B}"/>
              </a:ext>
            </a:extLst>
          </p:cNvPr>
          <p:cNvSpPr txBox="1">
            <a:spLocks/>
          </p:cNvSpPr>
          <p:nvPr/>
        </p:nvSpPr>
        <p:spPr>
          <a:xfrm>
            <a:off x="6220408" y="1490922"/>
            <a:ext cx="5181600" cy="47269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1200"/>
              </a:spcAft>
            </a:pPr>
            <a:r>
              <a:rPr lang="en-US" sz="3200"/>
              <a:t>What feeds the widening chasm of health disparities? What is not being acknowledged?</a:t>
            </a:r>
          </a:p>
          <a:p>
            <a:pPr>
              <a:spcBef>
                <a:spcPts val="300"/>
              </a:spcBef>
              <a:spcAft>
                <a:spcPts val="1200"/>
              </a:spcAft>
            </a:pPr>
            <a:r>
              <a:rPr lang="en-US" sz="3200"/>
              <a:t>Whose cultural ideals is being centered in the care being offered?</a:t>
            </a:r>
          </a:p>
          <a:p>
            <a:pPr>
              <a:spcBef>
                <a:spcPts val="300"/>
              </a:spcBef>
              <a:spcAft>
                <a:spcPts val="1200"/>
              </a:spcAft>
            </a:pPr>
            <a:r>
              <a:rPr lang="en-US" sz="3200"/>
              <a:t>How do we cause harm even if unintentionally?</a:t>
            </a:r>
            <a:endParaRPr lang="en-US" sz="3200" dirty="0"/>
          </a:p>
        </p:txBody>
      </p:sp>
    </p:spTree>
    <p:extLst>
      <p:ext uri="{BB962C8B-B14F-4D97-AF65-F5344CB8AC3E}">
        <p14:creationId xmlns:p14="http://schemas.microsoft.com/office/powerpoint/2010/main" val="1369562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F0A129-9A6A-C2AB-9F31-08ABE9F03AC4}"/>
              </a:ext>
            </a:extLst>
          </p:cNvPr>
          <p:cNvPicPr>
            <a:picLocks noChangeAspect="1"/>
          </p:cNvPicPr>
          <p:nvPr/>
        </p:nvPicPr>
        <p:blipFill>
          <a:blip r:embed="rId3"/>
          <a:stretch>
            <a:fillRect/>
          </a:stretch>
        </p:blipFill>
        <p:spPr>
          <a:xfrm>
            <a:off x="0" y="21168"/>
            <a:ext cx="12192000" cy="6857999"/>
          </a:xfrm>
          <a:prstGeom prst="rect">
            <a:avLst/>
          </a:prstGeom>
        </p:spPr>
      </p:pic>
      <p:pic>
        <p:nvPicPr>
          <p:cNvPr id="7" name="Picture 6">
            <a:extLst>
              <a:ext uri="{FF2B5EF4-FFF2-40B4-BE49-F238E27FC236}">
                <a16:creationId xmlns:a16="http://schemas.microsoft.com/office/drawing/2014/main" id="{571213C1-6F9F-B242-C3C2-D2E38B575736}"/>
              </a:ext>
            </a:extLst>
          </p:cNvPr>
          <p:cNvPicPr>
            <a:picLocks noChangeAspect="1"/>
          </p:cNvPicPr>
          <p:nvPr/>
        </p:nvPicPr>
        <p:blipFill rotWithShape="1">
          <a:blip r:embed="rId4"/>
          <a:srcRect l="31871" r="31978"/>
          <a:stretch/>
        </p:blipFill>
        <p:spPr>
          <a:xfrm>
            <a:off x="328811" y="1487018"/>
            <a:ext cx="1682426" cy="2443341"/>
          </a:xfrm>
          <a:prstGeom prst="rect">
            <a:avLst/>
          </a:prstGeom>
        </p:spPr>
      </p:pic>
      <p:pic>
        <p:nvPicPr>
          <p:cNvPr id="8" name="Picture 7">
            <a:extLst>
              <a:ext uri="{FF2B5EF4-FFF2-40B4-BE49-F238E27FC236}">
                <a16:creationId xmlns:a16="http://schemas.microsoft.com/office/drawing/2014/main" id="{AB9A0671-59DC-BA21-6295-965ED5F70D09}"/>
              </a:ext>
            </a:extLst>
          </p:cNvPr>
          <p:cNvPicPr>
            <a:picLocks noChangeAspect="1"/>
          </p:cNvPicPr>
          <p:nvPr/>
        </p:nvPicPr>
        <p:blipFill>
          <a:blip r:embed="rId5"/>
          <a:stretch>
            <a:fillRect/>
          </a:stretch>
        </p:blipFill>
        <p:spPr>
          <a:xfrm>
            <a:off x="3284195" y="1528584"/>
            <a:ext cx="1687879" cy="2443341"/>
          </a:xfrm>
          <a:prstGeom prst="rect">
            <a:avLst/>
          </a:prstGeom>
        </p:spPr>
      </p:pic>
      <p:pic>
        <p:nvPicPr>
          <p:cNvPr id="9" name="Picture 8">
            <a:extLst>
              <a:ext uri="{FF2B5EF4-FFF2-40B4-BE49-F238E27FC236}">
                <a16:creationId xmlns:a16="http://schemas.microsoft.com/office/drawing/2014/main" id="{783E7956-D707-17A6-061E-6BDC9F521275}"/>
              </a:ext>
            </a:extLst>
          </p:cNvPr>
          <p:cNvPicPr>
            <a:picLocks noChangeAspect="1"/>
          </p:cNvPicPr>
          <p:nvPr/>
        </p:nvPicPr>
        <p:blipFill>
          <a:blip r:embed="rId6"/>
          <a:stretch>
            <a:fillRect/>
          </a:stretch>
        </p:blipFill>
        <p:spPr>
          <a:xfrm>
            <a:off x="1665397" y="4220795"/>
            <a:ext cx="1564054" cy="2425101"/>
          </a:xfrm>
          <a:prstGeom prst="rect">
            <a:avLst/>
          </a:prstGeom>
        </p:spPr>
      </p:pic>
      <p:pic>
        <p:nvPicPr>
          <p:cNvPr id="10" name="Picture 9">
            <a:extLst>
              <a:ext uri="{FF2B5EF4-FFF2-40B4-BE49-F238E27FC236}">
                <a16:creationId xmlns:a16="http://schemas.microsoft.com/office/drawing/2014/main" id="{06077FEC-98A9-5A6E-3CB3-11A24EAD5637}"/>
              </a:ext>
            </a:extLst>
          </p:cNvPr>
          <p:cNvPicPr>
            <a:picLocks noChangeAspect="1"/>
          </p:cNvPicPr>
          <p:nvPr/>
        </p:nvPicPr>
        <p:blipFill>
          <a:blip r:embed="rId7"/>
          <a:stretch>
            <a:fillRect/>
          </a:stretch>
        </p:blipFill>
        <p:spPr>
          <a:xfrm>
            <a:off x="6411711" y="1459535"/>
            <a:ext cx="1564054" cy="2416979"/>
          </a:xfrm>
          <a:prstGeom prst="rect">
            <a:avLst/>
          </a:prstGeom>
        </p:spPr>
      </p:pic>
      <p:pic>
        <p:nvPicPr>
          <p:cNvPr id="11" name="Picture 10">
            <a:extLst>
              <a:ext uri="{FF2B5EF4-FFF2-40B4-BE49-F238E27FC236}">
                <a16:creationId xmlns:a16="http://schemas.microsoft.com/office/drawing/2014/main" id="{84C3DE9A-23DE-F4C9-DDCD-A268E5B5E6F5}"/>
              </a:ext>
            </a:extLst>
          </p:cNvPr>
          <p:cNvPicPr>
            <a:picLocks noChangeAspect="1"/>
          </p:cNvPicPr>
          <p:nvPr/>
        </p:nvPicPr>
        <p:blipFill>
          <a:blip r:embed="rId8"/>
          <a:stretch>
            <a:fillRect/>
          </a:stretch>
        </p:blipFill>
        <p:spPr>
          <a:xfrm>
            <a:off x="9567430" y="1528583"/>
            <a:ext cx="1628894" cy="2443341"/>
          </a:xfrm>
          <a:prstGeom prst="rect">
            <a:avLst/>
          </a:prstGeom>
        </p:spPr>
      </p:pic>
      <p:pic>
        <p:nvPicPr>
          <p:cNvPr id="12" name="Picture 11">
            <a:extLst>
              <a:ext uri="{FF2B5EF4-FFF2-40B4-BE49-F238E27FC236}">
                <a16:creationId xmlns:a16="http://schemas.microsoft.com/office/drawing/2014/main" id="{FF30E071-4144-4B63-BE4A-2570A519ED64}"/>
              </a:ext>
            </a:extLst>
          </p:cNvPr>
          <p:cNvPicPr>
            <a:picLocks noChangeAspect="1"/>
          </p:cNvPicPr>
          <p:nvPr/>
        </p:nvPicPr>
        <p:blipFill>
          <a:blip r:embed="rId9"/>
          <a:stretch>
            <a:fillRect/>
          </a:stretch>
        </p:blipFill>
        <p:spPr>
          <a:xfrm>
            <a:off x="7809087" y="4008381"/>
            <a:ext cx="1758343" cy="2637515"/>
          </a:xfrm>
          <a:prstGeom prst="rect">
            <a:avLst/>
          </a:prstGeom>
        </p:spPr>
      </p:pic>
      <p:pic>
        <p:nvPicPr>
          <p:cNvPr id="3074" name="Picture 2" descr="White Fear: How the Browning of America Is Making White Folks Lose Their  Minds: Martin, Roland, Lakins, Leah: 9781637740286: Amazon.com: Books">
            <a:extLst>
              <a:ext uri="{FF2B5EF4-FFF2-40B4-BE49-F238E27FC236}">
                <a16:creationId xmlns:a16="http://schemas.microsoft.com/office/drawing/2014/main" id="{3D048205-6877-828E-8199-4CF3FFCDDE3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331" r="16250"/>
          <a:stretch/>
        </p:blipFill>
        <p:spPr bwMode="auto">
          <a:xfrm>
            <a:off x="4895850" y="4235659"/>
            <a:ext cx="1649057" cy="241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7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622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ardening tools placed on ground">
            <a:extLst>
              <a:ext uri="{FF2B5EF4-FFF2-40B4-BE49-F238E27FC236}">
                <a16:creationId xmlns:a16="http://schemas.microsoft.com/office/drawing/2014/main" id="{27B014DF-B7F0-AC4B-A031-8E581E31F63C}"/>
              </a:ext>
            </a:extLst>
          </p:cNvPr>
          <p:cNvPicPr>
            <a:picLocks noGrp="1" noChangeAspect="1"/>
          </p:cNvPicPr>
          <p:nvPr>
            <p:ph type="pic" idx="21"/>
          </p:nvPr>
        </p:nvPicPr>
        <p:blipFill rotWithShape="1">
          <a:blip r:embed="rId3"/>
          <a:srcRect l="7546" r="7546"/>
          <a:stretch/>
        </p:blipFill>
        <p:spPr/>
      </p:pic>
      <p:sp>
        <p:nvSpPr>
          <p:cNvPr id="4" name="TextBox 3">
            <a:extLst>
              <a:ext uri="{FF2B5EF4-FFF2-40B4-BE49-F238E27FC236}">
                <a16:creationId xmlns:a16="http://schemas.microsoft.com/office/drawing/2014/main" id="{3BAEF055-4971-0DDC-8FA7-75DFCC4EAD6C}"/>
              </a:ext>
            </a:extLst>
          </p:cNvPr>
          <p:cNvSpPr txBox="1"/>
          <p:nvPr/>
        </p:nvSpPr>
        <p:spPr>
          <a:xfrm>
            <a:off x="4001808" y="1109934"/>
            <a:ext cx="4328698"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defTabSz="412750" hangingPunct="0"/>
            <a:r>
              <a:rPr lang="en-US" sz="4800" b="1" dirty="0">
                <a:solidFill>
                  <a:srgbClr val="FFFFFF"/>
                </a:solidFill>
                <a:latin typeface="Calibri"/>
              </a:rPr>
              <a:t>EQUITY TOOLS</a:t>
            </a:r>
            <a:endParaRPr lang="en-US" sz="900" dirty="0"/>
          </a:p>
        </p:txBody>
      </p:sp>
    </p:spTree>
    <p:extLst>
      <p:ext uri="{BB962C8B-B14F-4D97-AF65-F5344CB8AC3E}">
        <p14:creationId xmlns:p14="http://schemas.microsoft.com/office/powerpoint/2010/main" val="378577167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2CFA-7D72-5C60-AA94-0A0FE211D5DB}"/>
              </a:ext>
            </a:extLst>
          </p:cNvPr>
          <p:cNvSpPr>
            <a:spLocks noGrp="1"/>
          </p:cNvSpPr>
          <p:nvPr>
            <p:ph type="title"/>
          </p:nvPr>
        </p:nvSpPr>
        <p:spPr>
          <a:xfrm>
            <a:off x="4188728" y="26073"/>
            <a:ext cx="3814542" cy="795338"/>
          </a:xfrm>
        </p:spPr>
        <p:txBody>
          <a:bodyPr/>
          <a:lstStyle/>
          <a:p>
            <a:r>
              <a:rPr lang="en-US" b="1" dirty="0"/>
              <a:t>Equity Tools</a:t>
            </a:r>
          </a:p>
        </p:txBody>
      </p:sp>
      <p:sp>
        <p:nvSpPr>
          <p:cNvPr id="9" name="Text Placeholder 8">
            <a:extLst>
              <a:ext uri="{FF2B5EF4-FFF2-40B4-BE49-F238E27FC236}">
                <a16:creationId xmlns:a16="http://schemas.microsoft.com/office/drawing/2014/main" id="{8B2DCDC5-F8B2-CF8A-CC1E-1986FAFDDA80}"/>
              </a:ext>
            </a:extLst>
          </p:cNvPr>
          <p:cNvSpPr>
            <a:spLocks noGrp="1"/>
          </p:cNvSpPr>
          <p:nvPr>
            <p:ph type="body" idx="1"/>
          </p:nvPr>
        </p:nvSpPr>
        <p:spPr>
          <a:xfrm>
            <a:off x="8370602" y="4043360"/>
            <a:ext cx="3451582" cy="501576"/>
          </a:xfrm>
        </p:spPr>
        <p:txBody>
          <a:bodyPr/>
          <a:lstStyle/>
          <a:p>
            <a:r>
              <a:rPr lang="en-US" dirty="0"/>
              <a:t>Person First Language</a:t>
            </a:r>
          </a:p>
        </p:txBody>
      </p:sp>
      <p:sp>
        <p:nvSpPr>
          <p:cNvPr id="13" name="Text Placeholder 12">
            <a:extLst>
              <a:ext uri="{FF2B5EF4-FFF2-40B4-BE49-F238E27FC236}">
                <a16:creationId xmlns:a16="http://schemas.microsoft.com/office/drawing/2014/main" id="{BBA3853C-1708-692B-1807-A2F5CF0526C4}"/>
              </a:ext>
            </a:extLst>
          </p:cNvPr>
          <p:cNvSpPr>
            <a:spLocks noGrp="1"/>
          </p:cNvSpPr>
          <p:nvPr>
            <p:ph type="body" sz="half" idx="18"/>
          </p:nvPr>
        </p:nvSpPr>
        <p:spPr>
          <a:xfrm>
            <a:off x="8370602" y="4726125"/>
            <a:ext cx="3451582" cy="1817550"/>
          </a:xfrm>
        </p:spPr>
        <p:txBody>
          <a:bodyPr>
            <a:normAutofit/>
          </a:bodyPr>
          <a:lstStyle/>
          <a:p>
            <a:r>
              <a:rPr lang="en-US" dirty="0"/>
              <a:t>Person first language emphasizes the person before the disability, for example “person who is blind” or “people with spinal cord injuries.” Identity first language puts the disability first in the description, e.g., “disabled” or “autistic."</a:t>
            </a:r>
          </a:p>
        </p:txBody>
      </p:sp>
      <p:sp>
        <p:nvSpPr>
          <p:cNvPr id="10" name="Text Placeholder 9">
            <a:extLst>
              <a:ext uri="{FF2B5EF4-FFF2-40B4-BE49-F238E27FC236}">
                <a16:creationId xmlns:a16="http://schemas.microsoft.com/office/drawing/2014/main" id="{3D40D97C-F51B-536A-A22D-1BEA478B736A}"/>
              </a:ext>
            </a:extLst>
          </p:cNvPr>
          <p:cNvSpPr>
            <a:spLocks noGrp="1"/>
          </p:cNvSpPr>
          <p:nvPr>
            <p:ph type="body" sz="quarter" idx="3"/>
          </p:nvPr>
        </p:nvSpPr>
        <p:spPr>
          <a:xfrm>
            <a:off x="4371532" y="4043360"/>
            <a:ext cx="3448935" cy="682765"/>
          </a:xfrm>
        </p:spPr>
        <p:txBody>
          <a:bodyPr/>
          <a:lstStyle/>
          <a:p>
            <a:r>
              <a:rPr lang="en-US" dirty="0"/>
              <a:t>Standardize use of Pronouns</a:t>
            </a:r>
          </a:p>
        </p:txBody>
      </p:sp>
      <p:sp>
        <p:nvSpPr>
          <p:cNvPr id="14" name="Text Placeholder 13">
            <a:extLst>
              <a:ext uri="{FF2B5EF4-FFF2-40B4-BE49-F238E27FC236}">
                <a16:creationId xmlns:a16="http://schemas.microsoft.com/office/drawing/2014/main" id="{E601987D-D89D-89DD-8A97-31078D20781F}"/>
              </a:ext>
            </a:extLst>
          </p:cNvPr>
          <p:cNvSpPr>
            <a:spLocks noGrp="1"/>
          </p:cNvSpPr>
          <p:nvPr>
            <p:ph type="body" sz="half" idx="19"/>
          </p:nvPr>
        </p:nvSpPr>
        <p:spPr>
          <a:xfrm>
            <a:off x="4374264" y="4726125"/>
            <a:ext cx="3448935" cy="1817550"/>
          </a:xfrm>
        </p:spPr>
        <p:txBody>
          <a:bodyPr>
            <a:normAutofit/>
          </a:bodyPr>
          <a:lstStyle/>
          <a:p>
            <a:r>
              <a:rPr lang="en-US" b="0" i="0" u="none" strike="noStrike" dirty="0">
                <a:effectLst/>
              </a:rPr>
              <a:t>Using the right pronouns to refer to a person can be one of the easiest ways to show them respect and help them to affirm themselves. It is also one of the best ways to promote an inclusive atmosphere within your organization.. </a:t>
            </a:r>
            <a:r>
              <a:rPr lang="en-US" b="1" i="0" u="none" strike="noStrike" dirty="0">
                <a:effectLst/>
              </a:rPr>
              <a:t>Pronouns ≠ Gender. </a:t>
            </a:r>
            <a:endParaRPr lang="en-US" dirty="0"/>
          </a:p>
        </p:txBody>
      </p:sp>
      <p:sp>
        <p:nvSpPr>
          <p:cNvPr id="11" name="Text Placeholder 10">
            <a:extLst>
              <a:ext uri="{FF2B5EF4-FFF2-40B4-BE49-F238E27FC236}">
                <a16:creationId xmlns:a16="http://schemas.microsoft.com/office/drawing/2014/main" id="{0B930AB3-3B24-9DC0-8AE0-4FEFCE0B20C7}"/>
              </a:ext>
            </a:extLst>
          </p:cNvPr>
          <p:cNvSpPr>
            <a:spLocks noGrp="1"/>
          </p:cNvSpPr>
          <p:nvPr>
            <p:ph type="body" sz="quarter" idx="13"/>
          </p:nvPr>
        </p:nvSpPr>
        <p:spPr>
          <a:xfrm>
            <a:off x="488593" y="4043360"/>
            <a:ext cx="2678526" cy="501576"/>
          </a:xfrm>
        </p:spPr>
        <p:txBody>
          <a:bodyPr/>
          <a:lstStyle/>
          <a:p>
            <a:r>
              <a:rPr lang="en-US" dirty="0"/>
              <a:t>Anti-Racism</a:t>
            </a:r>
          </a:p>
        </p:txBody>
      </p:sp>
      <p:sp>
        <p:nvSpPr>
          <p:cNvPr id="15" name="Text Placeholder 14">
            <a:extLst>
              <a:ext uri="{FF2B5EF4-FFF2-40B4-BE49-F238E27FC236}">
                <a16:creationId xmlns:a16="http://schemas.microsoft.com/office/drawing/2014/main" id="{55B12433-DE11-1F48-9E24-EA1D049C14BB}"/>
              </a:ext>
            </a:extLst>
          </p:cNvPr>
          <p:cNvSpPr>
            <a:spLocks noGrp="1"/>
          </p:cNvSpPr>
          <p:nvPr>
            <p:ph type="body" sz="half" idx="20"/>
          </p:nvPr>
        </p:nvSpPr>
        <p:spPr>
          <a:xfrm>
            <a:off x="488593" y="4726125"/>
            <a:ext cx="3603732" cy="1817550"/>
          </a:xfrm>
        </p:spPr>
        <p:txBody>
          <a:bodyPr>
            <a:normAutofit/>
          </a:bodyPr>
          <a:lstStyle/>
          <a:p>
            <a:r>
              <a:rPr lang="en-US" dirty="0"/>
              <a:t>Is about supporting antiracist policies &amp; practices through actions or expressing an antiracist ideas. When I am embodying anti-racism it includes all the intersecting ways that racism can present itself</a:t>
            </a:r>
          </a:p>
        </p:txBody>
      </p:sp>
      <p:pic>
        <p:nvPicPr>
          <p:cNvPr id="2050" name="Picture 2" descr="What is Person-First Language? - SAFE Project">
            <a:extLst>
              <a:ext uri="{FF2B5EF4-FFF2-40B4-BE49-F238E27FC236}">
                <a16:creationId xmlns:a16="http://schemas.microsoft.com/office/drawing/2014/main" id="{1BF85206-A85B-3D89-F919-06688F9CD603}"/>
              </a:ext>
            </a:extLst>
          </p:cNvPr>
          <p:cNvPicPr>
            <a:picLocks noGrp="1" noChangeAspect="1" noChangeArrowheads="1"/>
          </p:cNvPicPr>
          <p:nvPr>
            <p:ph type="pic" idx="15"/>
          </p:nvPr>
        </p:nvPicPr>
        <p:blipFill rotWithShape="1">
          <a:blip r:embed="rId3">
            <a:extLst>
              <a:ext uri="{28A0092B-C50C-407E-A947-70E740481C1C}">
                <a14:useLocalDpi xmlns:a14="http://schemas.microsoft.com/office/drawing/2010/main" val="0"/>
              </a:ext>
            </a:extLst>
          </a:blip>
          <a:srcRect t="2109" b="1744"/>
          <a:stretch/>
        </p:blipFill>
        <p:spPr bwMode="auto">
          <a:xfrm>
            <a:off x="8283468" y="1091012"/>
            <a:ext cx="3625850" cy="26418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nouns 101 – ACON Pride Training">
            <a:extLst>
              <a:ext uri="{FF2B5EF4-FFF2-40B4-BE49-F238E27FC236}">
                <a16:creationId xmlns:a16="http://schemas.microsoft.com/office/drawing/2014/main" id="{59E7BAC4-D6BE-9002-3A7F-1469CC1838A8}"/>
              </a:ext>
            </a:extLst>
          </p:cNvPr>
          <p:cNvPicPr>
            <a:picLocks noGrp="1" noChangeAspect="1" noChangeArrowheads="1"/>
          </p:cNvPicPr>
          <p:nvPr>
            <p:ph type="pic" idx="21"/>
          </p:nvPr>
        </p:nvPicPr>
        <p:blipFill rotWithShape="1">
          <a:blip r:embed="rId4">
            <a:extLst>
              <a:ext uri="{28A0092B-C50C-407E-A947-70E740481C1C}">
                <a14:useLocalDpi xmlns:a14="http://schemas.microsoft.com/office/drawing/2010/main" val="0"/>
              </a:ext>
            </a:extLst>
          </a:blip>
          <a:srcRect l="7469" t="185" b="1197"/>
          <a:stretch/>
        </p:blipFill>
        <p:spPr bwMode="auto">
          <a:xfrm>
            <a:off x="4500340" y="1155393"/>
            <a:ext cx="3191318" cy="26418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Placeholder 5">
            <a:extLst>
              <a:ext uri="{FF2B5EF4-FFF2-40B4-BE49-F238E27FC236}">
                <a16:creationId xmlns:a16="http://schemas.microsoft.com/office/drawing/2014/main" id="{B0C98D39-0530-E296-CDDE-A89153442BF8}"/>
              </a:ext>
            </a:extLst>
          </p:cNvPr>
          <p:cNvPicPr>
            <a:picLocks noGrp="1" noChangeAspect="1"/>
          </p:cNvPicPr>
          <p:nvPr>
            <p:ph type="pic" idx="22"/>
          </p:nvPr>
        </p:nvPicPr>
        <p:blipFill rotWithShape="1">
          <a:blip r:embed="rId5"/>
          <a:srcRect t="-1538" b="2506"/>
          <a:stretch/>
        </p:blipFill>
        <p:spPr>
          <a:xfrm>
            <a:off x="488593" y="976099"/>
            <a:ext cx="2912040" cy="2821128"/>
          </a:xfrm>
          <a:prstGeom prst="rect">
            <a:avLst/>
          </a:prstGeom>
        </p:spPr>
      </p:pic>
      <p:pic>
        <p:nvPicPr>
          <p:cNvPr id="23" name="Picture 22" descr="Graphical user interface, text, application, chat or text message&#10;&#10;Description automatically generated">
            <a:extLst>
              <a:ext uri="{FF2B5EF4-FFF2-40B4-BE49-F238E27FC236}">
                <a16:creationId xmlns:a16="http://schemas.microsoft.com/office/drawing/2014/main" id="{6F154C33-A78C-4EED-B536-C55B44A09FC0}"/>
              </a:ext>
            </a:extLst>
          </p:cNvPr>
          <p:cNvPicPr>
            <a:picLocks noChangeAspect="1"/>
          </p:cNvPicPr>
          <p:nvPr/>
        </p:nvPicPr>
        <p:blipFill>
          <a:blip r:embed="rId6"/>
          <a:stretch>
            <a:fillRect/>
          </a:stretch>
        </p:blipFill>
        <p:spPr>
          <a:xfrm>
            <a:off x="4389658" y="1155393"/>
            <a:ext cx="3302000" cy="2641833"/>
          </a:xfrm>
          <a:prstGeom prst="rect">
            <a:avLst/>
          </a:prstGeom>
        </p:spPr>
      </p:pic>
    </p:spTree>
    <p:extLst>
      <p:ext uri="{BB962C8B-B14F-4D97-AF65-F5344CB8AC3E}">
        <p14:creationId xmlns:p14="http://schemas.microsoft.com/office/powerpoint/2010/main" val="22399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4" name="IMG_5083.JPG"/>
          <p:cNvGrpSpPr/>
          <p:nvPr/>
        </p:nvGrpSpPr>
        <p:grpSpPr>
          <a:xfrm>
            <a:off x="1480844" y="369172"/>
            <a:ext cx="9230312" cy="4874394"/>
            <a:chOff x="0" y="0"/>
            <a:chExt cx="18460622" cy="9748786"/>
          </a:xfrm>
        </p:grpSpPr>
        <p:pic>
          <p:nvPicPr>
            <p:cNvPr id="503" name="IMG_5083.JPG" descr="IMG_5083.JPG"/>
            <p:cNvPicPr>
              <a:picLocks noChangeAspect="1"/>
            </p:cNvPicPr>
            <p:nvPr/>
          </p:nvPicPr>
          <p:blipFill>
            <a:blip r:embed="rId2"/>
            <a:stretch>
              <a:fillRect/>
            </a:stretch>
          </p:blipFill>
          <p:spPr>
            <a:xfrm>
              <a:off x="139700" y="139700"/>
              <a:ext cx="18181223" cy="9469387"/>
            </a:xfrm>
            <a:prstGeom prst="rect">
              <a:avLst/>
            </a:prstGeom>
            <a:ln>
              <a:noFill/>
            </a:ln>
            <a:effectLst/>
          </p:spPr>
        </p:pic>
        <p:pic>
          <p:nvPicPr>
            <p:cNvPr id="502" name="IMG_5083.JPG" descr="IMG_5083.JPG"/>
            <p:cNvPicPr>
              <a:picLocks/>
            </p:cNvPicPr>
            <p:nvPr/>
          </p:nvPicPr>
          <p:blipFill>
            <a:blip r:embed="rId3"/>
            <a:stretch>
              <a:fillRect/>
            </a:stretch>
          </p:blipFill>
          <p:spPr>
            <a:xfrm>
              <a:off x="0" y="0"/>
              <a:ext cx="18460623" cy="9748787"/>
            </a:xfrm>
            <a:prstGeom prst="rect">
              <a:avLst/>
            </a:prstGeom>
            <a:effectLst/>
          </p:spPr>
        </p:pic>
      </p:grpSp>
      <p:sp>
        <p:nvSpPr>
          <p:cNvPr id="2" name="Title 4">
            <a:extLst>
              <a:ext uri="{FF2B5EF4-FFF2-40B4-BE49-F238E27FC236}">
                <a16:creationId xmlns:a16="http://schemas.microsoft.com/office/drawing/2014/main" id="{F1EE4A60-C62C-4A4D-21ED-42B844FCE9B5}"/>
              </a:ext>
            </a:extLst>
          </p:cNvPr>
          <p:cNvSpPr txBox="1">
            <a:spLocks/>
          </p:cNvSpPr>
          <p:nvPr/>
        </p:nvSpPr>
        <p:spPr>
          <a:xfrm>
            <a:off x="838200" y="5692833"/>
            <a:ext cx="10515600" cy="7261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8F00"/>
                </a:solidFill>
                <a:latin typeface="Century Gothic" panose="020B0502020202020204" pitchFamily="34" charset="0"/>
              </a:rPr>
              <a:t>Agent of Change Equity Tools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D005-0367-5AA8-5F2F-3F81FB22995C}"/>
              </a:ext>
            </a:extLst>
          </p:cNvPr>
          <p:cNvSpPr>
            <a:spLocks noGrp="1"/>
          </p:cNvSpPr>
          <p:nvPr>
            <p:ph type="title"/>
          </p:nvPr>
        </p:nvSpPr>
        <p:spPr>
          <a:xfrm>
            <a:off x="4038963" y="44382"/>
            <a:ext cx="4109678" cy="682765"/>
          </a:xfrm>
        </p:spPr>
        <p:txBody>
          <a:bodyPr>
            <a:normAutofit fontScale="90000"/>
          </a:bodyPr>
          <a:lstStyle/>
          <a:p>
            <a:r>
              <a:rPr lang="en-US" b="1" dirty="0"/>
              <a:t>Equity Tools</a:t>
            </a:r>
          </a:p>
        </p:txBody>
      </p:sp>
      <p:sp>
        <p:nvSpPr>
          <p:cNvPr id="3" name="Text Placeholder 2">
            <a:extLst>
              <a:ext uri="{FF2B5EF4-FFF2-40B4-BE49-F238E27FC236}">
                <a16:creationId xmlns:a16="http://schemas.microsoft.com/office/drawing/2014/main" id="{CE58F569-6202-43CC-61C2-75B64CFF862F}"/>
              </a:ext>
            </a:extLst>
          </p:cNvPr>
          <p:cNvSpPr>
            <a:spLocks noGrp="1"/>
          </p:cNvSpPr>
          <p:nvPr>
            <p:ph type="body" idx="1"/>
          </p:nvPr>
        </p:nvSpPr>
        <p:spPr>
          <a:xfrm>
            <a:off x="8132762" y="3607594"/>
            <a:ext cx="3657600" cy="480685"/>
          </a:xfrm>
        </p:spPr>
        <p:txBody>
          <a:bodyPr/>
          <a:lstStyle/>
          <a:p>
            <a:r>
              <a:rPr lang="en-US" b="1" dirty="0"/>
              <a:t>Trauma Informed Sup</a:t>
            </a:r>
          </a:p>
        </p:txBody>
      </p:sp>
      <p:sp>
        <p:nvSpPr>
          <p:cNvPr id="5" name="Text Placeholder 4">
            <a:extLst>
              <a:ext uri="{FF2B5EF4-FFF2-40B4-BE49-F238E27FC236}">
                <a16:creationId xmlns:a16="http://schemas.microsoft.com/office/drawing/2014/main" id="{B76B68FB-5FBD-E973-9AA0-70494715C35F}"/>
              </a:ext>
            </a:extLst>
          </p:cNvPr>
          <p:cNvSpPr>
            <a:spLocks noGrp="1"/>
          </p:cNvSpPr>
          <p:nvPr>
            <p:ph type="body" sz="half" idx="18"/>
          </p:nvPr>
        </p:nvSpPr>
        <p:spPr>
          <a:xfrm>
            <a:off x="8132762" y="4343399"/>
            <a:ext cx="3768725" cy="2128836"/>
          </a:xfrm>
        </p:spPr>
        <p:txBody>
          <a:bodyPr>
            <a:normAutofit lnSpcReduction="10000"/>
          </a:bodyPr>
          <a:lstStyle/>
          <a:p>
            <a:r>
              <a:rPr lang="en-US" sz="1800" dirty="0"/>
              <a:t>Combines knowledge about trauma &amp; supervision, focusing on the characteristics of the interrelationship between cultural humility, the mission of the org, the nature of doing social justice &amp; human rights work and the context in which we are doing said work.</a:t>
            </a:r>
          </a:p>
        </p:txBody>
      </p:sp>
      <p:sp>
        <p:nvSpPr>
          <p:cNvPr id="6" name="Text Placeholder 5">
            <a:extLst>
              <a:ext uri="{FF2B5EF4-FFF2-40B4-BE49-F238E27FC236}">
                <a16:creationId xmlns:a16="http://schemas.microsoft.com/office/drawing/2014/main" id="{C5A00407-455A-EF12-E0DD-70A8DBC5D8B4}"/>
              </a:ext>
            </a:extLst>
          </p:cNvPr>
          <p:cNvSpPr>
            <a:spLocks noGrp="1"/>
          </p:cNvSpPr>
          <p:nvPr>
            <p:ph type="body" sz="quarter" idx="3"/>
          </p:nvPr>
        </p:nvSpPr>
        <p:spPr>
          <a:xfrm>
            <a:off x="371475" y="3611703"/>
            <a:ext cx="3448935" cy="480685"/>
          </a:xfrm>
        </p:spPr>
        <p:txBody>
          <a:bodyPr/>
          <a:lstStyle/>
          <a:p>
            <a:r>
              <a:rPr lang="en-US" b="1" dirty="0"/>
              <a:t>Cultural Humility</a:t>
            </a:r>
          </a:p>
        </p:txBody>
      </p:sp>
      <p:sp>
        <p:nvSpPr>
          <p:cNvPr id="8" name="Text Placeholder 7">
            <a:extLst>
              <a:ext uri="{FF2B5EF4-FFF2-40B4-BE49-F238E27FC236}">
                <a16:creationId xmlns:a16="http://schemas.microsoft.com/office/drawing/2014/main" id="{84500F4A-00C7-523D-CC54-73B64C0CC357}"/>
              </a:ext>
            </a:extLst>
          </p:cNvPr>
          <p:cNvSpPr>
            <a:spLocks noGrp="1"/>
          </p:cNvSpPr>
          <p:nvPr>
            <p:ph type="body" sz="half" idx="19"/>
          </p:nvPr>
        </p:nvSpPr>
        <p:spPr>
          <a:xfrm>
            <a:off x="371475" y="4343399"/>
            <a:ext cx="3448935" cy="2128836"/>
          </a:xfrm>
        </p:spPr>
        <p:txBody>
          <a:bodyPr>
            <a:normAutofit/>
          </a:bodyPr>
          <a:lstStyle/>
          <a:p>
            <a:r>
              <a:rPr lang="en-US" sz="1800" dirty="0"/>
              <a:t>is about cultivating an open attitude or open mind, and new skills in yourself, while at the same time learning about and honoring other people’s cultures. </a:t>
            </a:r>
          </a:p>
          <a:p>
            <a:endParaRPr lang="en-US" sz="1200" dirty="0"/>
          </a:p>
        </p:txBody>
      </p:sp>
      <p:sp>
        <p:nvSpPr>
          <p:cNvPr id="9" name="Text Placeholder 8">
            <a:extLst>
              <a:ext uri="{FF2B5EF4-FFF2-40B4-BE49-F238E27FC236}">
                <a16:creationId xmlns:a16="http://schemas.microsoft.com/office/drawing/2014/main" id="{F02FA536-F398-BE6E-47B3-1408B4D8B211}"/>
              </a:ext>
            </a:extLst>
          </p:cNvPr>
          <p:cNvSpPr>
            <a:spLocks noGrp="1"/>
          </p:cNvSpPr>
          <p:nvPr>
            <p:ph type="body" sz="quarter" idx="13"/>
          </p:nvPr>
        </p:nvSpPr>
        <p:spPr>
          <a:xfrm>
            <a:off x="4367580" y="3607594"/>
            <a:ext cx="3456469" cy="480685"/>
          </a:xfrm>
        </p:spPr>
        <p:txBody>
          <a:bodyPr/>
          <a:lstStyle/>
          <a:p>
            <a:r>
              <a:rPr lang="en-US" b="1" dirty="0"/>
              <a:t>Psychological Safety</a:t>
            </a:r>
          </a:p>
        </p:txBody>
      </p:sp>
      <p:sp>
        <p:nvSpPr>
          <p:cNvPr id="11" name="Text Placeholder 10">
            <a:extLst>
              <a:ext uri="{FF2B5EF4-FFF2-40B4-BE49-F238E27FC236}">
                <a16:creationId xmlns:a16="http://schemas.microsoft.com/office/drawing/2014/main" id="{3840C18F-FC34-BAD3-E85A-0CDAFC35BAA3}"/>
              </a:ext>
            </a:extLst>
          </p:cNvPr>
          <p:cNvSpPr>
            <a:spLocks noGrp="1"/>
          </p:cNvSpPr>
          <p:nvPr>
            <p:ph type="body" sz="half" idx="20"/>
          </p:nvPr>
        </p:nvSpPr>
        <p:spPr>
          <a:xfrm>
            <a:off x="4367580" y="4290359"/>
            <a:ext cx="3452445" cy="2128836"/>
          </a:xfrm>
        </p:spPr>
        <p:txBody>
          <a:bodyPr>
            <a:normAutofit/>
          </a:bodyPr>
          <a:lstStyle/>
          <a:p>
            <a:r>
              <a:rPr lang="en-US" sz="1800" dirty="0">
                <a:latin typeface="+mj-lt"/>
                <a:sym typeface="Helvetica Neue"/>
              </a:rPr>
              <a:t>a shared belief that a group is safe for interpersonal risk-taking</a:t>
            </a:r>
            <a:endParaRPr kumimoji="0" lang="en-US" sz="1800" b="0" i="0" u="none" strike="noStrike" kern="1200" cap="none" spc="0" normalizeH="0" baseline="0" noProof="0" dirty="0">
              <a:ln>
                <a:noFill/>
              </a:ln>
              <a:effectLst/>
              <a:uLnTx/>
              <a:uFillTx/>
              <a:latin typeface="+mj-lt"/>
              <a:ea typeface="+mn-ea"/>
              <a:cs typeface="+mn-cs"/>
            </a:endParaRPr>
          </a:p>
          <a:p>
            <a:endParaRPr lang="en-US" sz="1800" dirty="0">
              <a:latin typeface="+mj-lt"/>
            </a:endParaRPr>
          </a:p>
        </p:txBody>
      </p:sp>
      <p:pic>
        <p:nvPicPr>
          <p:cNvPr id="12" name="Picture Placeholder 11">
            <a:extLst>
              <a:ext uri="{FF2B5EF4-FFF2-40B4-BE49-F238E27FC236}">
                <a16:creationId xmlns:a16="http://schemas.microsoft.com/office/drawing/2014/main" id="{B35A5488-3EDF-5F9F-6C0C-3E31ECDF2C4D}"/>
              </a:ext>
            </a:extLst>
          </p:cNvPr>
          <p:cNvPicPr>
            <a:picLocks noGrp="1" noChangeAspect="1"/>
          </p:cNvPicPr>
          <p:nvPr>
            <p:ph type="pic" idx="22"/>
          </p:nvPr>
        </p:nvPicPr>
        <p:blipFill rotWithShape="1">
          <a:blip r:embed="rId3"/>
          <a:srcRect t="16298" b="10361"/>
          <a:stretch/>
        </p:blipFill>
        <p:spPr>
          <a:xfrm>
            <a:off x="4371975" y="1035191"/>
            <a:ext cx="3448050" cy="2528888"/>
          </a:xfrm>
          <a:prstGeom prst="rect">
            <a:avLst/>
          </a:prstGeom>
          <a:solidFill>
            <a:schemeClr val="accent1"/>
          </a:solidFill>
        </p:spPr>
      </p:pic>
      <p:pic>
        <p:nvPicPr>
          <p:cNvPr id="1026" name="Picture 2" descr="PDF] Cultural Humility | Semantic Scholar">
            <a:extLst>
              <a:ext uri="{FF2B5EF4-FFF2-40B4-BE49-F238E27FC236}">
                <a16:creationId xmlns:a16="http://schemas.microsoft.com/office/drawing/2014/main" id="{609A05FC-9115-C6A6-F740-FE3C59D6A6D3}"/>
              </a:ext>
            </a:extLst>
          </p:cNvPr>
          <p:cNvPicPr>
            <a:picLocks noGrp="1" noChangeAspect="1" noChangeArrowheads="1"/>
          </p:cNvPicPr>
          <p:nvPr>
            <p:ph type="pic" idx="21"/>
          </p:nvPr>
        </p:nvPicPr>
        <p:blipFill rotWithShape="1">
          <a:blip r:embed="rId4">
            <a:extLst>
              <a:ext uri="{28A0092B-C50C-407E-A947-70E740481C1C}">
                <a14:useLocalDpi xmlns:a14="http://schemas.microsoft.com/office/drawing/2010/main" val="0"/>
              </a:ext>
            </a:extLst>
          </a:blip>
          <a:srcRect t="866" b="866"/>
          <a:stretch/>
        </p:blipFill>
        <p:spPr bwMode="auto">
          <a:xfrm>
            <a:off x="370773" y="1025666"/>
            <a:ext cx="3449637" cy="2528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TC - The role of supervision in the trauma-informed journey - CETC">
            <a:extLst>
              <a:ext uri="{FF2B5EF4-FFF2-40B4-BE49-F238E27FC236}">
                <a16:creationId xmlns:a16="http://schemas.microsoft.com/office/drawing/2014/main" id="{F8C9E7D4-A85C-1370-FF78-529637C3BB2D}"/>
              </a:ext>
            </a:extLst>
          </p:cNvPr>
          <p:cNvPicPr>
            <a:picLocks noGrp="1" noChangeAspect="1" noChangeArrowheads="1"/>
          </p:cNvPicPr>
          <p:nvPr>
            <p:ph type="pic" idx="15"/>
          </p:nvPr>
        </p:nvPicPr>
        <p:blipFill rotWithShape="1">
          <a:blip r:embed="rId5">
            <a:extLst>
              <a:ext uri="{28A0092B-C50C-407E-A947-70E740481C1C}">
                <a14:useLocalDpi xmlns:a14="http://schemas.microsoft.com/office/drawing/2010/main" val="0"/>
              </a:ext>
            </a:extLst>
          </a:blip>
          <a:srcRect t="-4461" b="-1196"/>
          <a:stretch/>
        </p:blipFill>
        <p:spPr bwMode="auto">
          <a:xfrm>
            <a:off x="8307738" y="550514"/>
            <a:ext cx="3418772" cy="305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29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2CFA-7D72-5C60-AA94-0A0FE211D5DB}"/>
              </a:ext>
            </a:extLst>
          </p:cNvPr>
          <p:cNvSpPr>
            <a:spLocks noGrp="1"/>
          </p:cNvSpPr>
          <p:nvPr>
            <p:ph type="title"/>
          </p:nvPr>
        </p:nvSpPr>
        <p:spPr>
          <a:xfrm>
            <a:off x="4238626" y="212417"/>
            <a:ext cx="3714748" cy="795338"/>
          </a:xfrm>
        </p:spPr>
        <p:txBody>
          <a:bodyPr/>
          <a:lstStyle/>
          <a:p>
            <a:r>
              <a:rPr lang="en-US" b="1" dirty="0"/>
              <a:t>Equity Tools</a:t>
            </a:r>
          </a:p>
        </p:txBody>
      </p:sp>
      <p:sp>
        <p:nvSpPr>
          <p:cNvPr id="9" name="Text Placeholder 8">
            <a:extLst>
              <a:ext uri="{FF2B5EF4-FFF2-40B4-BE49-F238E27FC236}">
                <a16:creationId xmlns:a16="http://schemas.microsoft.com/office/drawing/2014/main" id="{8B2DCDC5-F8B2-CF8A-CC1E-1986FAFDDA80}"/>
              </a:ext>
            </a:extLst>
          </p:cNvPr>
          <p:cNvSpPr>
            <a:spLocks noGrp="1"/>
          </p:cNvSpPr>
          <p:nvPr>
            <p:ph type="body" idx="1"/>
          </p:nvPr>
        </p:nvSpPr>
        <p:spPr>
          <a:xfrm>
            <a:off x="488593" y="3874292"/>
            <a:ext cx="3911957" cy="682765"/>
          </a:xfrm>
        </p:spPr>
        <p:txBody>
          <a:bodyPr/>
          <a:lstStyle/>
          <a:p>
            <a:r>
              <a:rPr lang="en-US" dirty="0"/>
              <a:t>Healing Centered Restorative Engagement</a:t>
            </a:r>
          </a:p>
        </p:txBody>
      </p:sp>
      <p:sp>
        <p:nvSpPr>
          <p:cNvPr id="13" name="Text Placeholder 12">
            <a:extLst>
              <a:ext uri="{FF2B5EF4-FFF2-40B4-BE49-F238E27FC236}">
                <a16:creationId xmlns:a16="http://schemas.microsoft.com/office/drawing/2014/main" id="{BBA3853C-1708-692B-1807-A2F5CF0526C4}"/>
              </a:ext>
            </a:extLst>
          </p:cNvPr>
          <p:cNvSpPr>
            <a:spLocks noGrp="1"/>
          </p:cNvSpPr>
          <p:nvPr>
            <p:ph type="body" sz="half" idx="18"/>
          </p:nvPr>
        </p:nvSpPr>
        <p:spPr>
          <a:xfrm>
            <a:off x="488593" y="4667667"/>
            <a:ext cx="4197707" cy="2283516"/>
          </a:xfrm>
        </p:spPr>
        <p:txBody>
          <a:bodyPr>
            <a:normAutofit/>
          </a:bodyPr>
          <a:lstStyle/>
          <a:p>
            <a:r>
              <a:rPr lang="en-US" sz="1600" dirty="0"/>
              <a:t>A</a:t>
            </a:r>
            <a:r>
              <a:rPr lang="en-US" sz="1600" b="0" u="none" dirty="0"/>
              <a:t>sks us to look at how can what’s right be used to support the healing &amp; restoration of the person or community from what happened. This can be used to address internal organizational issues and when engaging with patients directly There are five components to healing-centered restorative engagement.</a:t>
            </a:r>
            <a:endParaRPr lang="en-US" sz="1600" dirty="0"/>
          </a:p>
        </p:txBody>
      </p:sp>
      <p:sp>
        <p:nvSpPr>
          <p:cNvPr id="11" name="Text Placeholder 10">
            <a:extLst>
              <a:ext uri="{FF2B5EF4-FFF2-40B4-BE49-F238E27FC236}">
                <a16:creationId xmlns:a16="http://schemas.microsoft.com/office/drawing/2014/main" id="{0B930AB3-3B24-9DC0-8AE0-4FEFCE0B20C7}"/>
              </a:ext>
            </a:extLst>
          </p:cNvPr>
          <p:cNvSpPr>
            <a:spLocks noGrp="1"/>
          </p:cNvSpPr>
          <p:nvPr>
            <p:ph type="body" sz="quarter" idx="13"/>
          </p:nvPr>
        </p:nvSpPr>
        <p:spPr>
          <a:xfrm>
            <a:off x="8049731" y="3677407"/>
            <a:ext cx="3456469" cy="682765"/>
          </a:xfrm>
        </p:spPr>
        <p:txBody>
          <a:bodyPr/>
          <a:lstStyle/>
          <a:p>
            <a:r>
              <a:rPr lang="en-US" dirty="0"/>
              <a:t>Relational Leadership</a:t>
            </a:r>
          </a:p>
        </p:txBody>
      </p:sp>
      <p:sp>
        <p:nvSpPr>
          <p:cNvPr id="15" name="Text Placeholder 14">
            <a:extLst>
              <a:ext uri="{FF2B5EF4-FFF2-40B4-BE49-F238E27FC236}">
                <a16:creationId xmlns:a16="http://schemas.microsoft.com/office/drawing/2014/main" id="{55B12433-DE11-1F48-9E24-EA1D049C14BB}"/>
              </a:ext>
            </a:extLst>
          </p:cNvPr>
          <p:cNvSpPr>
            <a:spLocks noGrp="1"/>
          </p:cNvSpPr>
          <p:nvPr>
            <p:ph type="body" sz="half" idx="20"/>
          </p:nvPr>
        </p:nvSpPr>
        <p:spPr>
          <a:xfrm>
            <a:off x="7505702" y="4557057"/>
            <a:ext cx="4116387" cy="1752978"/>
          </a:xfrm>
        </p:spPr>
        <p:txBody>
          <a:bodyPr>
            <a:normAutofit/>
          </a:bodyPr>
          <a:lstStyle/>
          <a:p>
            <a:r>
              <a:rPr lang="en-US" sz="1600" b="0" i="0" u="none" strike="noStrike" dirty="0">
                <a:solidFill>
                  <a:srgbClr val="2A3D5B"/>
                </a:solidFill>
                <a:effectLst/>
              </a:rPr>
              <a:t>The relational leadership model emphasizes the relationships among people when leading an organization. Relational leadership values inclusion, empowerment, purposefulness, ethical behaviors, and process orientation.</a:t>
            </a:r>
            <a:endParaRPr lang="en-US" sz="1600" dirty="0"/>
          </a:p>
        </p:txBody>
      </p:sp>
      <p:graphicFrame>
        <p:nvGraphicFramePr>
          <p:cNvPr id="5" name="Diagram 5">
            <a:extLst>
              <a:ext uri="{FF2B5EF4-FFF2-40B4-BE49-F238E27FC236}">
                <a16:creationId xmlns:a16="http://schemas.microsoft.com/office/drawing/2014/main" id="{0E5D8739-21AA-BA7B-2314-D69B443296D1}"/>
              </a:ext>
            </a:extLst>
          </p:cNvPr>
          <p:cNvGraphicFramePr>
            <a:graphicFrameLocks noGrp="1"/>
          </p:cNvGraphicFramePr>
          <p:nvPr>
            <p:ph type="pic" idx="15"/>
          </p:nvPr>
        </p:nvGraphicFramePr>
        <p:xfrm>
          <a:off x="488950" y="639319"/>
          <a:ext cx="3911600" cy="303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Picture Placeholder 5">
            <a:extLst>
              <a:ext uri="{FF2B5EF4-FFF2-40B4-BE49-F238E27FC236}">
                <a16:creationId xmlns:a16="http://schemas.microsoft.com/office/drawing/2014/main" id="{E73F64E6-AB7A-A2FC-B3E9-3E3EC25303F5}"/>
              </a:ext>
            </a:extLst>
          </p:cNvPr>
          <p:cNvGraphicFramePr>
            <a:graphicFrameLocks noGrp="1"/>
          </p:cNvGraphicFramePr>
          <p:nvPr>
            <p:ph type="pic" idx="22"/>
          </p:nvPr>
        </p:nvGraphicFramePr>
        <p:xfrm>
          <a:off x="7586662" y="1007755"/>
          <a:ext cx="4116387" cy="25641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55141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CFE08-7B27-F905-7F54-6AF8FF869BCC}"/>
              </a:ext>
            </a:extLst>
          </p:cNvPr>
          <p:cNvPicPr>
            <a:picLocks noChangeAspect="1"/>
          </p:cNvPicPr>
          <p:nvPr/>
        </p:nvPicPr>
        <p:blipFill>
          <a:blip r:embed="rId3"/>
          <a:stretch>
            <a:fillRect/>
          </a:stretch>
        </p:blipFill>
        <p:spPr>
          <a:xfrm>
            <a:off x="1689525" y="1404190"/>
            <a:ext cx="8812948" cy="5056414"/>
          </a:xfrm>
          <a:prstGeom prst="rect">
            <a:avLst/>
          </a:prstGeom>
        </p:spPr>
      </p:pic>
      <p:sp>
        <p:nvSpPr>
          <p:cNvPr id="10" name="Title 9">
            <a:extLst>
              <a:ext uri="{FF2B5EF4-FFF2-40B4-BE49-F238E27FC236}">
                <a16:creationId xmlns:a16="http://schemas.microsoft.com/office/drawing/2014/main" id="{A1476911-015F-3900-286B-1F9E42543737}"/>
              </a:ext>
            </a:extLst>
          </p:cNvPr>
          <p:cNvSpPr>
            <a:spLocks noGrp="1"/>
          </p:cNvSpPr>
          <p:nvPr>
            <p:ph type="title"/>
          </p:nvPr>
        </p:nvSpPr>
        <p:spPr>
          <a:xfrm>
            <a:off x="761999" y="232484"/>
            <a:ext cx="10668000" cy="615553"/>
          </a:xfrm>
        </p:spPr>
        <p:txBody>
          <a:bodyPr>
            <a:normAutofit/>
          </a:bodyPr>
          <a:lstStyle/>
          <a:p>
            <a:pPr algn="ctr"/>
            <a:r>
              <a:rPr lang="en-US" dirty="0"/>
              <a:t>Levers of Health/Vital Conditions</a:t>
            </a:r>
          </a:p>
        </p:txBody>
      </p:sp>
    </p:spTree>
    <p:extLst>
      <p:ext uri="{BB962C8B-B14F-4D97-AF65-F5344CB8AC3E}">
        <p14:creationId xmlns:p14="http://schemas.microsoft.com/office/powerpoint/2010/main" val="181141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E28C-92EF-7619-5E0F-0ADD8E4614B3}"/>
              </a:ext>
            </a:extLst>
          </p:cNvPr>
          <p:cNvSpPr>
            <a:spLocks noGrp="1"/>
          </p:cNvSpPr>
          <p:nvPr>
            <p:ph type="title"/>
          </p:nvPr>
        </p:nvSpPr>
        <p:spPr/>
        <p:txBody>
          <a:bodyPr/>
          <a:lstStyle/>
          <a:p>
            <a:r>
              <a:rPr lang="en-US" sz="3200" dirty="0"/>
              <a:t>The Water We Swim In</a:t>
            </a:r>
            <a:endParaRPr lang="en-US" dirty="0"/>
          </a:p>
        </p:txBody>
      </p:sp>
      <p:pic>
        <p:nvPicPr>
          <p:cNvPr id="9" name="fullsizeoutput_e04.jpeg" descr="fullsizeoutput_e04.jpeg">
            <a:extLst>
              <a:ext uri="{FF2B5EF4-FFF2-40B4-BE49-F238E27FC236}">
                <a16:creationId xmlns:a16="http://schemas.microsoft.com/office/drawing/2014/main" id="{3750CC1F-26B0-04B7-064E-C15F2E92C867}"/>
              </a:ext>
            </a:extLst>
          </p:cNvPr>
          <p:cNvPicPr>
            <a:picLocks noGrp="1"/>
          </p:cNvPicPr>
          <p:nvPr>
            <p:ph type="pic" idx="4294967295"/>
          </p:nvPr>
        </p:nvPicPr>
        <p:blipFill rotWithShape="1">
          <a:blip r:embed="rId3"/>
          <a:srcRect l="1021" r="775"/>
          <a:stretch/>
        </p:blipFill>
        <p:spPr>
          <a:xfrm>
            <a:off x="7219633" y="1781712"/>
            <a:ext cx="4789487" cy="4478338"/>
          </a:xfrm>
          <a:prstGeom prst="rect">
            <a:avLst/>
          </a:prstGeom>
          <a:ln w="9525">
            <a:round/>
          </a:ln>
          <a:extLst>
            <a:ext uri="{C572A759-6A51-4108-AA02-DFA0A04FC94B}">
              <ma14:wrappingTextBoxFlag xmlns="" xmlns:ma14="http://schemas.microsoft.com/office/mac/drawingml/2011/main" xmlns:a14="http://schemas.microsoft.com/office/drawing/2010/main" xmlns:m="http://schemas.openxmlformats.org/officeDocument/2006/math" val="1"/>
            </a:ext>
          </a:extLst>
        </p:spPr>
      </p:pic>
      <p:graphicFrame>
        <p:nvGraphicFramePr>
          <p:cNvPr id="7" name="Text Placeholder 3">
            <a:extLst>
              <a:ext uri="{FF2B5EF4-FFF2-40B4-BE49-F238E27FC236}">
                <a16:creationId xmlns:a16="http://schemas.microsoft.com/office/drawing/2014/main" id="{192599FB-498B-813B-3571-21BDDB73B837}"/>
              </a:ext>
            </a:extLst>
          </p:cNvPr>
          <p:cNvGraphicFramePr/>
          <p:nvPr>
            <p:extLst>
              <p:ext uri="{D42A27DB-BD31-4B8C-83A1-F6EECF244321}">
                <p14:modId xmlns:p14="http://schemas.microsoft.com/office/powerpoint/2010/main" val="1140289693"/>
              </p:ext>
            </p:extLst>
          </p:nvPr>
        </p:nvGraphicFramePr>
        <p:xfrm>
          <a:off x="89305" y="2029502"/>
          <a:ext cx="7035030" cy="3982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486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idx="4294967295"/>
          </p:nvPr>
        </p:nvSpPr>
        <p:spPr>
          <a:xfrm>
            <a:off x="144966" y="248509"/>
            <a:ext cx="12047034" cy="639763"/>
          </a:xfrm>
        </p:spPr>
        <p:txBody>
          <a:bodyPr>
            <a:noAutofit/>
          </a:bodyPr>
          <a:lstStyle/>
          <a:p>
            <a:r>
              <a:rPr lang="en-US" sz="2700" b="1" dirty="0"/>
              <a:t>Timeline:  </a:t>
            </a:r>
            <a:r>
              <a:rPr lang="en-US" altLang="en-US" sz="2700" b="1" dirty="0">
                <a:solidFill>
                  <a:srgbClr val="D1353C"/>
                </a:solidFill>
              </a:rPr>
              <a:t>America’s Legacy of Medical Oppression &amp; Marginalization</a:t>
            </a:r>
            <a:endParaRPr lang="en-US" sz="2700" b="1" dirty="0">
              <a:solidFill>
                <a:srgbClr val="D1353C"/>
              </a:solidFill>
            </a:endParaRPr>
          </a:p>
        </p:txBody>
      </p:sp>
      <p:graphicFrame>
        <p:nvGraphicFramePr>
          <p:cNvPr id="7" name="Group 85">
            <a:extLst>
              <a:ext uri="{FF2B5EF4-FFF2-40B4-BE49-F238E27FC236}">
                <a16:creationId xmlns:a16="http://schemas.microsoft.com/office/drawing/2014/main" id="{AD3D3348-39B0-440D-88BE-1A8FA9891931}"/>
              </a:ext>
            </a:extLst>
          </p:cNvPr>
          <p:cNvGraphicFramePr>
            <a:graphicFrameLocks/>
          </p:cNvGraphicFramePr>
          <p:nvPr/>
        </p:nvGraphicFramePr>
        <p:xfrm>
          <a:off x="144966" y="766070"/>
          <a:ext cx="11923211" cy="5581893"/>
        </p:xfrm>
        <a:graphic>
          <a:graphicData uri="http://schemas.openxmlformats.org/drawingml/2006/table">
            <a:tbl>
              <a:tblPr firstRow="1"/>
              <a:tblGrid>
                <a:gridCol w="2420058">
                  <a:extLst>
                    <a:ext uri="{9D8B030D-6E8A-4147-A177-3AD203B41FA5}">
                      <a16:colId xmlns:a16="http://schemas.microsoft.com/office/drawing/2014/main" val="20000"/>
                    </a:ext>
                  </a:extLst>
                </a:gridCol>
                <a:gridCol w="2521327">
                  <a:extLst>
                    <a:ext uri="{9D8B030D-6E8A-4147-A177-3AD203B41FA5}">
                      <a16:colId xmlns:a16="http://schemas.microsoft.com/office/drawing/2014/main" val="20001"/>
                    </a:ext>
                  </a:extLst>
                </a:gridCol>
                <a:gridCol w="2661137">
                  <a:extLst>
                    <a:ext uri="{9D8B030D-6E8A-4147-A177-3AD203B41FA5}">
                      <a16:colId xmlns:a16="http://schemas.microsoft.com/office/drawing/2014/main" val="20002"/>
                    </a:ext>
                  </a:extLst>
                </a:gridCol>
                <a:gridCol w="2313812">
                  <a:extLst>
                    <a:ext uri="{9D8B030D-6E8A-4147-A177-3AD203B41FA5}">
                      <a16:colId xmlns:a16="http://schemas.microsoft.com/office/drawing/2014/main" val="20003"/>
                    </a:ext>
                  </a:extLst>
                </a:gridCol>
                <a:gridCol w="2006877">
                  <a:extLst>
                    <a:ext uri="{9D8B030D-6E8A-4147-A177-3AD203B41FA5}">
                      <a16:colId xmlns:a16="http://schemas.microsoft.com/office/drawing/2014/main" val="20004"/>
                    </a:ext>
                  </a:extLst>
                </a:gridCol>
              </a:tblGrid>
              <a:tr h="1361476">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Manifest Destiny</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African Enslavement</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Indigenous Genocide</a:t>
                      </a: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Reservation &amp; Assimilation Era</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Emancipation</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Black Codes</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Assimilation Era </a:t>
                      </a:r>
                      <a:r>
                        <a:rPr kumimoji="0" lang="en-US" sz="1400" b="1" i="0" u="none" strike="noStrike" cap="none" normalizeH="0" baseline="0" dirty="0" err="1">
                          <a:ln>
                            <a:noFill/>
                          </a:ln>
                          <a:solidFill>
                            <a:srgbClr val="D1353C"/>
                          </a:solidFill>
                          <a:effectLst/>
                          <a:latin typeface="+mn-lt"/>
                        </a:rPr>
                        <a:t>Cont</a:t>
                      </a:r>
                      <a:endParaRPr kumimoji="0" lang="en-US" sz="1400" b="1" i="0" u="none" strike="noStrike" cap="none" normalizeH="0" baseline="0" dirty="0">
                        <a:ln>
                          <a:noFill/>
                        </a:ln>
                        <a:solidFill>
                          <a:srgbClr val="D1353C"/>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Jim Crow &amp; Tulsa Massacre</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a:ln>
                            <a:noFill/>
                          </a:ln>
                          <a:solidFill>
                            <a:srgbClr val="D1353C"/>
                          </a:solidFill>
                          <a:effectLst/>
                          <a:latin typeface="+mn-lt"/>
                        </a:rPr>
                        <a:t>Civil Rights Movement</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a:ln>
                            <a:noFill/>
                          </a:ln>
                          <a:solidFill>
                            <a:srgbClr val="D1353C"/>
                          </a:solidFill>
                          <a:effectLst/>
                          <a:latin typeface="+mn-lt"/>
                        </a:rPr>
                        <a:t>American Disabilities Act</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a:ln>
                            <a:noFill/>
                          </a:ln>
                          <a:solidFill>
                            <a:srgbClr val="D1353C"/>
                          </a:solidFill>
                          <a:effectLst/>
                          <a:latin typeface="+mn-lt"/>
                        </a:rPr>
                        <a:t>LGBTQIA+ Movement</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I.C.E.</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COVID-19 Pandemic</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rgbClr val="D1353C"/>
                          </a:solidFill>
                          <a:effectLst/>
                          <a:latin typeface="+mn-lt"/>
                        </a:rPr>
                        <a:t>Racism Pandemic</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2025">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rgbClr val="D1353C"/>
                          </a:solidFill>
                          <a:effectLst/>
                          <a:latin typeface="+mn-lt"/>
                        </a:rPr>
                        <a:t>1600’s -1700’s</a:t>
                      </a: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rgbClr val="D1353C"/>
                          </a:solidFill>
                          <a:effectLst/>
                          <a:latin typeface="+mn-lt"/>
                        </a:rPr>
                        <a:t>1800’s</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rgbClr val="D1353C"/>
                          </a:solidFill>
                          <a:effectLst/>
                          <a:latin typeface="+mn-lt"/>
                        </a:rPr>
                        <a:t>1900-1950’s</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a:ln>
                            <a:noFill/>
                          </a:ln>
                          <a:solidFill>
                            <a:srgbClr val="D1353C"/>
                          </a:solidFill>
                          <a:effectLst/>
                          <a:latin typeface="+mn-lt"/>
                        </a:rPr>
                        <a:t>1960’s - 1999</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a:ln>
                            <a:noFill/>
                          </a:ln>
                          <a:solidFill>
                            <a:srgbClr val="D1353C"/>
                          </a:solidFill>
                          <a:effectLst/>
                          <a:latin typeface="+mn-lt"/>
                        </a:rPr>
                        <a:t>2000’s</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Scientific Racism </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Concept of genetic difference based on race introduced</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Through the manipulation of religion &amp; science people of Indigenous &amp; African descent were deemed as inherently and immutably debased</a:t>
                      </a:r>
                    </a:p>
                  </a:txBody>
                  <a:tcPr marT="182880"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Scientific Racism </a:t>
                      </a:r>
                      <a:r>
                        <a:rPr kumimoji="0" lang="en-US" sz="1400" b="0" i="0" u="none" strike="noStrike" cap="none" normalizeH="0" baseline="0" dirty="0" err="1">
                          <a:ln>
                            <a:noFill/>
                          </a:ln>
                          <a:solidFill>
                            <a:schemeClr val="tx1"/>
                          </a:solidFill>
                          <a:effectLst/>
                          <a:latin typeface="+mn-lt"/>
                        </a:rPr>
                        <a:t>cont</a:t>
                      </a:r>
                      <a:endParaRPr kumimoji="0" lang="en-US" sz="1400" b="0" i="0" u="none" strike="noStrike" cap="none" normalizeH="0" baseline="0" dirty="0">
                        <a:ln>
                          <a:noFill/>
                        </a:ln>
                        <a:solidFill>
                          <a:schemeClr val="tx1"/>
                        </a:solidFill>
                        <a:effectLst/>
                        <a:latin typeface="+mn-lt"/>
                      </a:endParaRP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Dr. Samuel Cartwright, Southern physician</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Vaccine &amp; Surgical experimentations on Blacks &amp; other marginalized groups are the norm. Professional ethics only apply to White patients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Blacks don’t feel pain &amp; similar narratives start</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Same-sex  attraction is deemed medical disorder</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endParaRPr kumimoji="0" lang="en-US" sz="1400" b="0" i="0" u="none" strike="noStrike" cap="none" normalizeH="0" baseline="0" dirty="0">
                        <a:ln>
                          <a:noFill/>
                        </a:ln>
                        <a:solidFill>
                          <a:schemeClr val="tx1"/>
                        </a:solidFill>
                        <a:effectLst/>
                        <a:latin typeface="+mn-lt"/>
                      </a:endParaRP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Scientific Racism &amp; Eugenics </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Social science justification for white supremacy practices throughout all systems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Eugenics Movement </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Theodore Lothrop Stoddard, Harvard Ph.D. graduate</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Supreme Court upholds eugenics practices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Jim Crow Hospitals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Continued Experimentation: Radiation, Tuskegee, &amp; the immortal cell  </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defRPr/>
                      </a:pPr>
                      <a:r>
                        <a:rPr kumimoji="0" lang="en-US" sz="1400" b="0" i="0" u="none" strike="noStrike" cap="none" normalizeH="0" baseline="0" dirty="0">
                          <a:ln>
                            <a:noFill/>
                          </a:ln>
                          <a:solidFill>
                            <a:schemeClr val="tx1"/>
                          </a:solidFill>
                          <a:effectLst/>
                          <a:latin typeface="+mn-lt"/>
                        </a:rPr>
                        <a:t>Scientific Racism &amp; Eugenics </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IQ test is used to justify the superiority of Whites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Continued Experimentation: Radiation, Tuskegee, &amp; the immortal cell  </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Homosexuality stops being diagnosed as an illness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Roe vs Wade</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defRPr/>
                      </a:pPr>
                      <a:r>
                        <a:rPr kumimoji="0" lang="en-US" sz="1400" b="0" i="0" u="none" strike="noStrike" cap="none" normalizeH="0" baseline="0" dirty="0">
                          <a:ln>
                            <a:noFill/>
                          </a:ln>
                          <a:solidFill>
                            <a:schemeClr val="tx1"/>
                          </a:solidFill>
                          <a:effectLst/>
                          <a:latin typeface="+mn-lt"/>
                        </a:rPr>
                        <a:t>ADA is first established</a:t>
                      </a:r>
                    </a:p>
                    <a:p>
                      <a:pPr marL="0" marR="0" lvl="0" indent="0" algn="ctr" defTabSz="914400" rtl="0" eaLnBrk="1" fontAlgn="base" latinLnBrk="0" hangingPunct="1">
                        <a:lnSpc>
                          <a:spcPct val="100000"/>
                        </a:lnSpc>
                        <a:spcBef>
                          <a:spcPct val="20000"/>
                        </a:spcBef>
                        <a:spcAft>
                          <a:spcPct val="0"/>
                        </a:spcAft>
                        <a:buClr>
                          <a:schemeClr val="tx1"/>
                        </a:buClr>
                        <a:buSzTx/>
                        <a:buFontTx/>
                        <a:buNone/>
                        <a:tabLst/>
                        <a:defRPr/>
                      </a:pPr>
                      <a:endParaRPr kumimoji="0" lang="en-US" sz="1400" b="0" i="0" u="none" strike="noStrike" cap="none" normalizeH="0" baseline="0" dirty="0">
                        <a:ln>
                          <a:noFill/>
                        </a:ln>
                        <a:solidFill>
                          <a:schemeClr val="tx1"/>
                        </a:solidFill>
                        <a:effectLst/>
                        <a:latin typeface="+mn-lt"/>
                      </a:endParaRP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Scientific Racism </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Legalized detention &amp; segregation at our border – inhumane health conditions</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Coerce sterilizations continue</a:t>
                      </a:r>
                    </a:p>
                    <a:p>
                      <a:pPr marL="457200" marR="0" lvl="0" indent="-457200" algn="l" defTabSz="914400" rtl="0" eaLnBrk="1" fontAlgn="base" latinLnBrk="0" hangingPunct="1">
                        <a:lnSpc>
                          <a:spcPct val="100000"/>
                        </a:lnSpc>
                        <a:spcBef>
                          <a:spcPct val="20000"/>
                        </a:spcBef>
                        <a:spcAft>
                          <a:spcPct val="0"/>
                        </a:spcAft>
                        <a:buClr>
                          <a:schemeClr val="tx1"/>
                        </a:buClr>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rPr>
                        <a:t>Use of biased race-based medical algorithms </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Footer Placeholder 12">
            <a:extLst>
              <a:ext uri="{FF2B5EF4-FFF2-40B4-BE49-F238E27FC236}">
                <a16:creationId xmlns:a16="http://schemas.microsoft.com/office/drawing/2014/main" id="{172960A6-B961-921B-7B21-64C5D16A8FFF}"/>
              </a:ext>
            </a:extLst>
          </p:cNvPr>
          <p:cNvSpPr txBox="1">
            <a:spLocks/>
          </p:cNvSpPr>
          <p:nvPr/>
        </p:nvSpPr>
        <p:spPr>
          <a:xfrm>
            <a:off x="4169404" y="6536699"/>
            <a:ext cx="3767876" cy="342312"/>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a:solidFill>
                  <a:prstClr val="black"/>
                </a:solidFill>
                <a:latin typeface="Segoe UI"/>
                <a:sym typeface="Marker Felt"/>
              </a:rPr>
              <a:t>NHCHN Conference 2022     Kevonya Elzia, MA, BS, RN</a:t>
            </a:r>
          </a:p>
        </p:txBody>
      </p:sp>
      <p:pic>
        <p:nvPicPr>
          <p:cNvPr id="3" name="Picture 2">
            <a:extLst>
              <a:ext uri="{FF2B5EF4-FFF2-40B4-BE49-F238E27FC236}">
                <a16:creationId xmlns:a16="http://schemas.microsoft.com/office/drawing/2014/main" id="{D7F55751-CC8E-5A69-58AE-13F7A8E78BE6}"/>
              </a:ext>
            </a:extLst>
          </p:cNvPr>
          <p:cNvPicPr>
            <a:picLocks noChangeAspect="1"/>
          </p:cNvPicPr>
          <p:nvPr/>
        </p:nvPicPr>
        <p:blipFill>
          <a:blip r:embed="rId3"/>
          <a:stretch>
            <a:fillRect/>
          </a:stretch>
        </p:blipFill>
        <p:spPr>
          <a:xfrm>
            <a:off x="1186353" y="836466"/>
            <a:ext cx="10337800" cy="5815012"/>
          </a:xfrm>
          <a:prstGeom prst="rect">
            <a:avLst/>
          </a:prstGeom>
        </p:spPr>
      </p:pic>
      <p:pic>
        <p:nvPicPr>
          <p:cNvPr id="6" name="Picture 5">
            <a:extLst>
              <a:ext uri="{FF2B5EF4-FFF2-40B4-BE49-F238E27FC236}">
                <a16:creationId xmlns:a16="http://schemas.microsoft.com/office/drawing/2014/main" id="{FE469374-2D82-DCCF-43CF-05AC44DF4B8B}"/>
              </a:ext>
            </a:extLst>
          </p:cNvPr>
          <p:cNvPicPr>
            <a:picLocks noChangeAspect="1"/>
          </p:cNvPicPr>
          <p:nvPr/>
        </p:nvPicPr>
        <p:blipFill>
          <a:blip r:embed="rId4"/>
          <a:stretch>
            <a:fillRect/>
          </a:stretch>
        </p:blipFill>
        <p:spPr>
          <a:xfrm>
            <a:off x="0" y="-8693"/>
            <a:ext cx="12192000" cy="6836078"/>
          </a:xfrm>
          <a:prstGeom prst="rect">
            <a:avLst/>
          </a:prstGeom>
        </p:spPr>
      </p:pic>
      <p:pic>
        <p:nvPicPr>
          <p:cNvPr id="8" name="Picture 7">
            <a:extLst>
              <a:ext uri="{FF2B5EF4-FFF2-40B4-BE49-F238E27FC236}">
                <a16:creationId xmlns:a16="http://schemas.microsoft.com/office/drawing/2014/main" id="{BFE9A166-7A3F-C611-FA12-626BFEA2DE50}"/>
              </a:ext>
            </a:extLst>
          </p:cNvPr>
          <p:cNvPicPr>
            <a:picLocks noChangeAspect="1"/>
          </p:cNvPicPr>
          <p:nvPr/>
        </p:nvPicPr>
        <p:blipFill>
          <a:blip r:embed="rId5"/>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862E32DF-E5EA-F199-7B3F-412E83370363}"/>
              </a:ext>
            </a:extLst>
          </p:cNvPr>
          <p:cNvPicPr>
            <a:picLocks noChangeAspect="1"/>
          </p:cNvPicPr>
          <p:nvPr/>
        </p:nvPicPr>
        <p:blipFill>
          <a:blip r:embed="rId4"/>
          <a:stretch>
            <a:fillRect/>
          </a:stretch>
        </p:blipFill>
        <p:spPr>
          <a:xfrm>
            <a:off x="10571" y="-8693"/>
            <a:ext cx="12192000" cy="6857999"/>
          </a:xfrm>
          <a:prstGeom prst="rect">
            <a:avLst/>
          </a:prstGeom>
        </p:spPr>
      </p:pic>
      <p:pic>
        <p:nvPicPr>
          <p:cNvPr id="10" name="Picture 9">
            <a:extLst>
              <a:ext uri="{FF2B5EF4-FFF2-40B4-BE49-F238E27FC236}">
                <a16:creationId xmlns:a16="http://schemas.microsoft.com/office/drawing/2014/main" id="{60B510CA-582F-B2CD-A21B-251378E61AC6}"/>
              </a:ext>
            </a:extLst>
          </p:cNvPr>
          <p:cNvPicPr>
            <a:picLocks noChangeAspect="1"/>
          </p:cNvPicPr>
          <p:nvPr/>
        </p:nvPicPr>
        <p:blipFill>
          <a:blip r:embed="rId3"/>
          <a:stretch>
            <a:fillRect/>
          </a:stretch>
        </p:blipFill>
        <p:spPr>
          <a:xfrm>
            <a:off x="10571" y="-8694"/>
            <a:ext cx="12192000" cy="6857999"/>
          </a:xfrm>
          <a:prstGeom prst="rect">
            <a:avLst/>
          </a:prstGeom>
        </p:spPr>
      </p:pic>
      <p:pic>
        <p:nvPicPr>
          <p:cNvPr id="11" name="Picture 10">
            <a:extLst>
              <a:ext uri="{FF2B5EF4-FFF2-40B4-BE49-F238E27FC236}">
                <a16:creationId xmlns:a16="http://schemas.microsoft.com/office/drawing/2014/main" id="{C088745C-90DF-49AB-4DAC-0C337292E07B}"/>
              </a:ext>
            </a:extLst>
          </p:cNvPr>
          <p:cNvPicPr>
            <a:picLocks noChangeAspect="1"/>
          </p:cNvPicPr>
          <p:nvPr/>
        </p:nvPicPr>
        <p:blipFill>
          <a:blip r:embed="rId6"/>
          <a:stretch>
            <a:fillRect/>
          </a:stretch>
        </p:blipFill>
        <p:spPr>
          <a:xfrm>
            <a:off x="10571" y="-10657"/>
            <a:ext cx="12229356" cy="6921946"/>
          </a:xfrm>
          <a:prstGeom prst="rect">
            <a:avLst/>
          </a:prstGeom>
        </p:spPr>
      </p:pic>
      <p:pic>
        <p:nvPicPr>
          <p:cNvPr id="12" name="Picture 11">
            <a:extLst>
              <a:ext uri="{FF2B5EF4-FFF2-40B4-BE49-F238E27FC236}">
                <a16:creationId xmlns:a16="http://schemas.microsoft.com/office/drawing/2014/main" id="{4A3F3233-F5C3-045E-C817-DD41C1CAD4A0}"/>
              </a:ext>
            </a:extLst>
          </p:cNvPr>
          <p:cNvPicPr>
            <a:picLocks noChangeAspect="1"/>
          </p:cNvPicPr>
          <p:nvPr/>
        </p:nvPicPr>
        <p:blipFill>
          <a:blip r:embed="rId7"/>
          <a:stretch>
            <a:fillRect/>
          </a:stretch>
        </p:blipFill>
        <p:spPr>
          <a:xfrm>
            <a:off x="10571" y="7444"/>
            <a:ext cx="12255500" cy="6858000"/>
          </a:xfrm>
          <a:prstGeom prst="rect">
            <a:avLst/>
          </a:prstGeom>
        </p:spPr>
      </p:pic>
    </p:spTree>
    <p:extLst>
      <p:ext uri="{BB962C8B-B14F-4D97-AF65-F5344CB8AC3E}">
        <p14:creationId xmlns:p14="http://schemas.microsoft.com/office/powerpoint/2010/main" val="33891247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Diagram&#10;&#10;Description automatically generated with medium confidence">
            <a:extLst>
              <a:ext uri="{FF2B5EF4-FFF2-40B4-BE49-F238E27FC236}">
                <a16:creationId xmlns:a16="http://schemas.microsoft.com/office/drawing/2014/main" id="{754D18DE-3D94-48FD-A88F-D8B91C6BF525}"/>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2006584" y="475090"/>
            <a:ext cx="8178832" cy="5907821"/>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FF7BE00D-1309-40BC-90C0-B179CDEC0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23" y="319606"/>
            <a:ext cx="11267415" cy="6218788"/>
          </a:xfrm>
          <a:prstGeom prst="rect">
            <a:avLst/>
          </a:prstGeom>
        </p:spPr>
      </p:pic>
      <p:sp>
        <p:nvSpPr>
          <p:cNvPr id="19" name="Arrow: Down 18">
            <a:extLst>
              <a:ext uri="{FF2B5EF4-FFF2-40B4-BE49-F238E27FC236}">
                <a16:creationId xmlns:a16="http://schemas.microsoft.com/office/drawing/2014/main" id="{ACD24A55-5387-4F7C-B12B-41FD9C9DEA08}"/>
              </a:ext>
            </a:extLst>
          </p:cNvPr>
          <p:cNvSpPr/>
          <p:nvPr/>
        </p:nvSpPr>
        <p:spPr>
          <a:xfrm>
            <a:off x="4056185" y="2616047"/>
            <a:ext cx="715108" cy="579388"/>
          </a:xfrm>
          <a:prstGeom prst="downArrow">
            <a:avLst/>
          </a:prstGeom>
          <a:solidFill>
            <a:srgbClr val="006288"/>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20" name="Arrow: Down 19">
            <a:extLst>
              <a:ext uri="{FF2B5EF4-FFF2-40B4-BE49-F238E27FC236}">
                <a16:creationId xmlns:a16="http://schemas.microsoft.com/office/drawing/2014/main" id="{180E318C-25C0-4E38-BD50-A81D773500A8}"/>
              </a:ext>
            </a:extLst>
          </p:cNvPr>
          <p:cNvSpPr/>
          <p:nvPr/>
        </p:nvSpPr>
        <p:spPr>
          <a:xfrm rot="3010098">
            <a:off x="4830602" y="781385"/>
            <a:ext cx="715108" cy="579388"/>
          </a:xfrm>
          <a:prstGeom prst="downArrow">
            <a:avLst/>
          </a:prstGeom>
          <a:solidFill>
            <a:srgbClr val="006288"/>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1" name="Arrow: Down 20">
            <a:extLst>
              <a:ext uri="{FF2B5EF4-FFF2-40B4-BE49-F238E27FC236}">
                <a16:creationId xmlns:a16="http://schemas.microsoft.com/office/drawing/2014/main" id="{7486B429-E8B7-4838-8DA1-15503849651C}"/>
              </a:ext>
            </a:extLst>
          </p:cNvPr>
          <p:cNvSpPr/>
          <p:nvPr/>
        </p:nvSpPr>
        <p:spPr>
          <a:xfrm>
            <a:off x="3698631" y="4638278"/>
            <a:ext cx="715108" cy="579388"/>
          </a:xfrm>
          <a:prstGeom prst="downArrow">
            <a:avLst/>
          </a:prstGeom>
          <a:solidFill>
            <a:srgbClr val="006288"/>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9" name="TextBox 28">
            <a:extLst>
              <a:ext uri="{FF2B5EF4-FFF2-40B4-BE49-F238E27FC236}">
                <a16:creationId xmlns:a16="http://schemas.microsoft.com/office/drawing/2014/main" id="{9C9DB6C6-1D25-4F03-AA1B-E673199B43A8}"/>
              </a:ext>
            </a:extLst>
          </p:cNvPr>
          <p:cNvSpPr txBox="1"/>
          <p:nvPr/>
        </p:nvSpPr>
        <p:spPr>
          <a:xfrm>
            <a:off x="8384915" y="2062956"/>
            <a:ext cx="2885627" cy="2246769"/>
          </a:xfrm>
          <a:prstGeom prst="rect">
            <a:avLst/>
          </a:prstGeom>
          <a:noFill/>
          <a:ln w="12700" cap="flat">
            <a:solidFill>
              <a:schemeClr val="bg1">
                <a:lumMod val="85000"/>
                <a:lumOff val="15000"/>
              </a:schemeClr>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Medical System &amp; Science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Legal System &amp; Military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Education System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Arts, Literature &amp; History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Social &amp; Mass Media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Politics &amp; Religion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Garamond" panose="02020404030301010803"/>
                <a:ea typeface="+mn-ea"/>
                <a:cs typeface="+mn-cs"/>
              </a:rPr>
              <a:t>Land Rights &amp; Housing</a:t>
            </a:r>
          </a:p>
        </p:txBody>
      </p:sp>
      <p:sp>
        <p:nvSpPr>
          <p:cNvPr id="2" name="Footer Placeholder 14">
            <a:extLst>
              <a:ext uri="{FF2B5EF4-FFF2-40B4-BE49-F238E27FC236}">
                <a16:creationId xmlns:a16="http://schemas.microsoft.com/office/drawing/2014/main" id="{21C80FC5-DB70-7684-27BE-47EBF4680F7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p>
        </p:txBody>
      </p:sp>
      <p:pic>
        <p:nvPicPr>
          <p:cNvPr id="4" name="Picture 3">
            <a:extLst>
              <a:ext uri="{FF2B5EF4-FFF2-40B4-BE49-F238E27FC236}">
                <a16:creationId xmlns:a16="http://schemas.microsoft.com/office/drawing/2014/main" id="{D9EA68B5-DEDD-CB18-1C57-56E7F5071079}"/>
              </a:ext>
            </a:extLst>
          </p:cNvPr>
          <p:cNvPicPr>
            <a:picLocks noChangeAspect="1"/>
          </p:cNvPicPr>
          <p:nvPr/>
        </p:nvPicPr>
        <p:blipFill>
          <a:blip r:embed="rId5"/>
          <a:stretch>
            <a:fillRect/>
          </a:stretch>
        </p:blipFill>
        <p:spPr>
          <a:xfrm rot="14677508">
            <a:off x="6484470" y="4498681"/>
            <a:ext cx="786452" cy="1210695"/>
          </a:xfrm>
          <a:prstGeom prst="rect">
            <a:avLst/>
          </a:prstGeom>
        </p:spPr>
      </p:pic>
      <p:pic>
        <p:nvPicPr>
          <p:cNvPr id="24" name="Picture 23">
            <a:extLst>
              <a:ext uri="{FF2B5EF4-FFF2-40B4-BE49-F238E27FC236}">
                <a16:creationId xmlns:a16="http://schemas.microsoft.com/office/drawing/2014/main" id="{9974EBAA-E688-F141-1CE3-AF3F1B541C7E}"/>
              </a:ext>
            </a:extLst>
          </p:cNvPr>
          <p:cNvPicPr>
            <a:picLocks noChangeAspect="1"/>
          </p:cNvPicPr>
          <p:nvPr/>
        </p:nvPicPr>
        <p:blipFill>
          <a:blip r:embed="rId5"/>
          <a:stretch>
            <a:fillRect/>
          </a:stretch>
        </p:blipFill>
        <p:spPr>
          <a:xfrm rot="7831855">
            <a:off x="8516570" y="765162"/>
            <a:ext cx="786452" cy="1210695"/>
          </a:xfrm>
          <a:prstGeom prst="rect">
            <a:avLst/>
          </a:prstGeom>
        </p:spPr>
      </p:pic>
    </p:spTree>
    <p:extLst>
      <p:ext uri="{BB962C8B-B14F-4D97-AF65-F5344CB8AC3E}">
        <p14:creationId xmlns:p14="http://schemas.microsoft.com/office/powerpoint/2010/main" val="3695229838"/>
      </p:ext>
    </p:extLst>
  </p:cSld>
  <p:clrMapOvr>
    <a:masterClrMapping/>
  </p:clrMapOvr>
  <mc:AlternateContent xmlns:mc="http://schemas.openxmlformats.org/markup-compatibility/2006" xmlns:p14="http://schemas.microsoft.com/office/powerpoint/2010/main">
    <mc:Choice Requires="p14">
      <p:transition spd="slow" p14:dur="2000" advTm="313979"/>
    </mc:Choice>
    <mc:Fallback xmlns="">
      <p:transition spd="slow" advTm="31397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40C7-CE56-DD05-EB90-CEA675F114D6}"/>
              </a:ext>
            </a:extLst>
          </p:cNvPr>
          <p:cNvSpPr>
            <a:spLocks noGrp="1"/>
          </p:cNvSpPr>
          <p:nvPr>
            <p:ph type="title"/>
          </p:nvPr>
        </p:nvSpPr>
        <p:spPr>
          <a:xfrm>
            <a:off x="118144" y="214312"/>
            <a:ext cx="7702323" cy="682765"/>
          </a:xfrm>
        </p:spPr>
        <p:txBody>
          <a:bodyPr>
            <a:noAutofit/>
          </a:bodyPr>
          <a:lstStyle/>
          <a:p>
            <a:r>
              <a:rPr lang="en-US" b="1" dirty="0"/>
              <a:t>JEDI Core Concepts</a:t>
            </a:r>
          </a:p>
        </p:txBody>
      </p:sp>
      <p:sp>
        <p:nvSpPr>
          <p:cNvPr id="3" name="Text Placeholder 2">
            <a:extLst>
              <a:ext uri="{FF2B5EF4-FFF2-40B4-BE49-F238E27FC236}">
                <a16:creationId xmlns:a16="http://schemas.microsoft.com/office/drawing/2014/main" id="{CF1D9B7A-D0C7-017C-4FD2-0DD453D48D90}"/>
              </a:ext>
            </a:extLst>
          </p:cNvPr>
          <p:cNvSpPr>
            <a:spLocks noGrp="1"/>
          </p:cNvSpPr>
          <p:nvPr>
            <p:ph type="body" idx="1"/>
          </p:nvPr>
        </p:nvSpPr>
        <p:spPr>
          <a:xfrm>
            <a:off x="474306" y="3947249"/>
            <a:ext cx="3451582" cy="487502"/>
          </a:xfrm>
        </p:spPr>
        <p:txBody>
          <a:bodyPr/>
          <a:lstStyle/>
          <a:p>
            <a:r>
              <a:rPr lang="en-US" dirty="0"/>
              <a:t>Whiteness</a:t>
            </a:r>
          </a:p>
        </p:txBody>
      </p:sp>
      <p:sp>
        <p:nvSpPr>
          <p:cNvPr id="5" name="Text Placeholder 4">
            <a:extLst>
              <a:ext uri="{FF2B5EF4-FFF2-40B4-BE49-F238E27FC236}">
                <a16:creationId xmlns:a16="http://schemas.microsoft.com/office/drawing/2014/main" id="{9FB33E2F-CF73-981D-767E-A994CA9F0946}"/>
              </a:ext>
            </a:extLst>
          </p:cNvPr>
          <p:cNvSpPr>
            <a:spLocks noGrp="1"/>
          </p:cNvSpPr>
          <p:nvPr>
            <p:ph type="body" sz="half" idx="18"/>
          </p:nvPr>
        </p:nvSpPr>
        <p:spPr>
          <a:xfrm>
            <a:off x="474306" y="4873764"/>
            <a:ext cx="3665894" cy="1769924"/>
          </a:xfrm>
        </p:spPr>
        <p:txBody>
          <a:bodyPr>
            <a:normAutofit/>
          </a:bodyPr>
          <a:lstStyle/>
          <a:p>
            <a:r>
              <a:rPr lang="en-US" dirty="0"/>
              <a:t>Is a hierarchy system that prioritizes white/Anglo Saxon, male, able-bodied, educated, middle class, heterosexual, middle age, Christian at the top &amp; everyone else some classification of less than/other.</a:t>
            </a:r>
          </a:p>
        </p:txBody>
      </p:sp>
      <p:sp>
        <p:nvSpPr>
          <p:cNvPr id="6" name="Text Placeholder 5">
            <a:extLst>
              <a:ext uri="{FF2B5EF4-FFF2-40B4-BE49-F238E27FC236}">
                <a16:creationId xmlns:a16="http://schemas.microsoft.com/office/drawing/2014/main" id="{4439534F-8880-3596-4793-8D2DD4255269}"/>
              </a:ext>
            </a:extLst>
          </p:cNvPr>
          <p:cNvSpPr>
            <a:spLocks noGrp="1"/>
          </p:cNvSpPr>
          <p:nvPr>
            <p:ph type="body" sz="quarter" idx="3"/>
          </p:nvPr>
        </p:nvSpPr>
        <p:spPr>
          <a:xfrm>
            <a:off x="4386484" y="3947249"/>
            <a:ext cx="3448935" cy="487502"/>
          </a:xfrm>
        </p:spPr>
        <p:txBody>
          <a:bodyPr/>
          <a:lstStyle/>
          <a:p>
            <a:r>
              <a:rPr lang="en-US" dirty="0"/>
              <a:t>White Gaze</a:t>
            </a:r>
          </a:p>
        </p:txBody>
      </p:sp>
      <p:sp>
        <p:nvSpPr>
          <p:cNvPr id="8" name="Text Placeholder 7">
            <a:extLst>
              <a:ext uri="{FF2B5EF4-FFF2-40B4-BE49-F238E27FC236}">
                <a16:creationId xmlns:a16="http://schemas.microsoft.com/office/drawing/2014/main" id="{1603BF66-7DBF-E697-5EF5-12C50C66267A}"/>
              </a:ext>
            </a:extLst>
          </p:cNvPr>
          <p:cNvSpPr>
            <a:spLocks noGrp="1"/>
          </p:cNvSpPr>
          <p:nvPr>
            <p:ph type="body" sz="half" idx="19"/>
          </p:nvPr>
        </p:nvSpPr>
        <p:spPr>
          <a:xfrm>
            <a:off x="4374264" y="4873763"/>
            <a:ext cx="3448935" cy="1769924"/>
          </a:xfrm>
        </p:spPr>
        <p:txBody>
          <a:bodyPr/>
          <a:lstStyle/>
          <a:p>
            <a:r>
              <a:rPr lang="en-US" sz="1400" b="0" i="0" dirty="0">
                <a:effectLst/>
              </a:rPr>
              <a:t>A concept most notably articulated by Toni Morrison, explaining how we all have been socialized to consider white perspective &amp; formulate our behaviors with the opinion of white people in mind.</a:t>
            </a:r>
            <a:endParaRPr lang="en-US" dirty="0"/>
          </a:p>
        </p:txBody>
      </p:sp>
      <p:sp>
        <p:nvSpPr>
          <p:cNvPr id="9" name="Text Placeholder 8">
            <a:extLst>
              <a:ext uri="{FF2B5EF4-FFF2-40B4-BE49-F238E27FC236}">
                <a16:creationId xmlns:a16="http://schemas.microsoft.com/office/drawing/2014/main" id="{D82F7190-9CA7-E513-3903-5A83EB14B4F5}"/>
              </a:ext>
            </a:extLst>
          </p:cNvPr>
          <p:cNvSpPr>
            <a:spLocks noGrp="1"/>
          </p:cNvSpPr>
          <p:nvPr>
            <p:ph type="body" sz="quarter" idx="13"/>
          </p:nvPr>
        </p:nvSpPr>
        <p:spPr>
          <a:xfrm>
            <a:off x="8045707" y="3947249"/>
            <a:ext cx="3456469" cy="487502"/>
          </a:xfrm>
        </p:spPr>
        <p:txBody>
          <a:bodyPr/>
          <a:lstStyle/>
          <a:p>
            <a:r>
              <a:rPr lang="en-US" dirty="0"/>
              <a:t>White Fear &amp; Rage</a:t>
            </a:r>
          </a:p>
        </p:txBody>
      </p:sp>
      <p:sp>
        <p:nvSpPr>
          <p:cNvPr id="11" name="Text Placeholder 10">
            <a:extLst>
              <a:ext uri="{FF2B5EF4-FFF2-40B4-BE49-F238E27FC236}">
                <a16:creationId xmlns:a16="http://schemas.microsoft.com/office/drawing/2014/main" id="{C7E002AB-67EF-620B-EC31-B1E4ED9FCC52}"/>
              </a:ext>
            </a:extLst>
          </p:cNvPr>
          <p:cNvSpPr>
            <a:spLocks noGrp="1"/>
          </p:cNvSpPr>
          <p:nvPr>
            <p:ph type="body" sz="half" idx="20"/>
          </p:nvPr>
        </p:nvSpPr>
        <p:spPr/>
        <p:txBody>
          <a:bodyPr>
            <a:normAutofit lnSpcReduction="10000"/>
          </a:bodyPr>
          <a:lstStyle/>
          <a:p>
            <a:r>
              <a:rPr lang="en-US" dirty="0"/>
              <a:t>The belief of the loss of a system that has been created to benefit the social group “white’ people. Backlash of actions that play out on the interpersonal, institutional &amp; systemic levels as a result of white fear to prevent perceived loss of privilege.</a:t>
            </a:r>
          </a:p>
        </p:txBody>
      </p:sp>
      <p:pic>
        <p:nvPicPr>
          <p:cNvPr id="12" name="Picture Placeholder 9">
            <a:extLst>
              <a:ext uri="{FF2B5EF4-FFF2-40B4-BE49-F238E27FC236}">
                <a16:creationId xmlns:a16="http://schemas.microsoft.com/office/drawing/2014/main" id="{75CDE1DF-FC3A-A4C3-CC11-E5931ACFC096}"/>
              </a:ext>
            </a:extLst>
          </p:cNvPr>
          <p:cNvPicPr>
            <a:picLocks noGrp="1" noChangeAspect="1"/>
          </p:cNvPicPr>
          <p:nvPr>
            <p:ph type="pic" idx="15"/>
          </p:nvPr>
        </p:nvPicPr>
        <p:blipFill rotWithShape="1">
          <a:blip r:embed="rId3"/>
          <a:srcRect t="4034" b="6467"/>
          <a:stretch/>
        </p:blipFill>
        <p:spPr>
          <a:xfrm>
            <a:off x="688618" y="1185863"/>
            <a:ext cx="3237270" cy="2609851"/>
          </a:xfrm>
          <a:prstGeom prst="rect">
            <a:avLst/>
          </a:prstGeom>
        </p:spPr>
      </p:pic>
      <p:pic>
        <p:nvPicPr>
          <p:cNvPr id="13" name="Picture Placeholder 12" descr="Digital technology vision exam eye test">
            <a:extLst>
              <a:ext uri="{FF2B5EF4-FFF2-40B4-BE49-F238E27FC236}">
                <a16:creationId xmlns:a16="http://schemas.microsoft.com/office/drawing/2014/main" id="{5CFF8E3F-6AB0-7B5F-39B2-652F6B7D3F0A}"/>
              </a:ext>
            </a:extLst>
          </p:cNvPr>
          <p:cNvPicPr>
            <a:picLocks noGrp="1" noChangeAspect="1"/>
          </p:cNvPicPr>
          <p:nvPr>
            <p:ph type="pic" idx="21"/>
          </p:nvPr>
        </p:nvPicPr>
        <p:blipFill rotWithShape="1">
          <a:blip r:embed="rId4"/>
          <a:srcRect t="432" b="-1773"/>
          <a:stretch/>
        </p:blipFill>
        <p:spPr>
          <a:xfrm>
            <a:off x="4371532" y="1465126"/>
            <a:ext cx="3448936" cy="2330588"/>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pic>
      <p:pic>
        <p:nvPicPr>
          <p:cNvPr id="14" name="RacistFliers.jpg" descr="RacistFliers.jpg">
            <a:extLst>
              <a:ext uri="{FF2B5EF4-FFF2-40B4-BE49-F238E27FC236}">
                <a16:creationId xmlns:a16="http://schemas.microsoft.com/office/drawing/2014/main" id="{818D9061-10C7-811D-1F8F-138252A19391}"/>
              </a:ext>
            </a:extLst>
          </p:cNvPr>
          <p:cNvPicPr>
            <a:picLocks noGrp="1" noChangeAspect="1"/>
          </p:cNvPicPr>
          <p:nvPr>
            <p:ph type="pic" idx="22"/>
          </p:nvPr>
        </p:nvPicPr>
        <p:blipFill rotWithShape="1">
          <a:blip r:embed="rId5"/>
          <a:srcRect l="20545" t="22704" r="6108" b="24309"/>
          <a:stretch/>
        </p:blipFill>
        <p:spPr>
          <a:xfrm>
            <a:off x="8659607" y="1258928"/>
            <a:ext cx="2232691" cy="2688321"/>
          </a:xfrm>
          <a:prstGeom prst="rect">
            <a:avLst/>
          </a:prstGeom>
        </p:spPr>
      </p:pic>
    </p:spTree>
    <p:extLst>
      <p:ext uri="{BB962C8B-B14F-4D97-AF65-F5344CB8AC3E}">
        <p14:creationId xmlns:p14="http://schemas.microsoft.com/office/powerpoint/2010/main" val="426551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5">
            <a:extLst>
              <a:ext uri="{FF2B5EF4-FFF2-40B4-BE49-F238E27FC236}">
                <a16:creationId xmlns:a16="http://schemas.microsoft.com/office/drawing/2014/main" id="{7EE952BE-1826-B9B1-4610-CC4CD9BE89C3}"/>
              </a:ext>
            </a:extLst>
          </p:cNvPr>
          <p:cNvGraphicFramePr>
            <a:graphicFrameLocks/>
          </p:cNvGraphicFramePr>
          <p:nvPr/>
        </p:nvGraphicFramePr>
        <p:xfrm>
          <a:off x="1128446" y="1529391"/>
          <a:ext cx="9624433" cy="4869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EE8FE8EF-719A-6DB2-6DE5-A504DAC5751D}"/>
              </a:ext>
            </a:extLst>
          </p:cNvPr>
          <p:cNvSpPr txBox="1">
            <a:spLocks/>
          </p:cNvSpPr>
          <p:nvPr/>
        </p:nvSpPr>
        <p:spPr>
          <a:xfrm>
            <a:off x="1390961" y="287867"/>
            <a:ext cx="9099405" cy="835205"/>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3175" cmpd="sng">
                  <a:noFill/>
                </a:ln>
                <a:solidFill>
                  <a:srgbClr val="7030A0"/>
                </a:solidFill>
                <a:effectLst/>
                <a:uLnTx/>
                <a:uFillTx/>
                <a:latin typeface="Calibri Light" panose="020F0302020204030204"/>
                <a:ea typeface="+mj-ea"/>
                <a:cs typeface="+mj-cs"/>
              </a:rPr>
              <a:t>"WHITENESS" Organizational Norms</a:t>
            </a:r>
          </a:p>
        </p:txBody>
      </p:sp>
    </p:spTree>
    <p:extLst>
      <p:ext uri="{BB962C8B-B14F-4D97-AF65-F5344CB8AC3E}">
        <p14:creationId xmlns:p14="http://schemas.microsoft.com/office/powerpoint/2010/main" val="2775238637"/>
      </p:ext>
    </p:extLst>
  </p:cSld>
  <p:clrMapOvr>
    <a:masterClrMapping/>
  </p:clrMapOvr>
</p:sld>
</file>

<file path=ppt/theme/theme1.xml><?xml version="1.0" encoding="utf-8"?>
<a:theme xmlns:a="http://schemas.openxmlformats.org/drawingml/2006/main" name="Council 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2021" id="{B2343FA4-0B1C-3743-A1EE-411AF49BC3A9}" vid="{2B0B34C3-5DD4-9C48-8DAC-59403D5EEE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Council 2021</Template>
  <TotalTime>7481</TotalTime>
  <Words>9080</Words>
  <Application>Microsoft Macintosh PowerPoint</Application>
  <PresentationFormat>Widescreen</PresentationFormat>
  <Paragraphs>599</Paragraphs>
  <Slides>47</Slides>
  <Notes>34</Notes>
  <HiddenSlides>2</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Arial</vt:lpstr>
      <vt:lpstr>ArialMT</vt:lpstr>
      <vt:lpstr>Calibri</vt:lpstr>
      <vt:lpstr>Calibri Light</vt:lpstr>
      <vt:lpstr>Century Gothic</vt:lpstr>
      <vt:lpstr>Garamond</vt:lpstr>
      <vt:lpstr>Helvetica Neue</vt:lpstr>
      <vt:lpstr>HelveticaNeue</vt:lpstr>
      <vt:lpstr>Hoefler Text</vt:lpstr>
      <vt:lpstr>Marker Felt</vt:lpstr>
      <vt:lpstr>objektiv-mk1</vt:lpstr>
      <vt:lpstr>Raleway</vt:lpstr>
      <vt:lpstr>Roboto</vt:lpstr>
      <vt:lpstr>Segoe UI</vt:lpstr>
      <vt:lpstr>Times New Roman</vt:lpstr>
      <vt:lpstr>Council 2021</vt:lpstr>
      <vt:lpstr>Developing an Organizational Justice, Equity, Diversity, Inclusion Language</vt:lpstr>
      <vt:lpstr>PowerPoint Presentation</vt:lpstr>
      <vt:lpstr>Grounding</vt:lpstr>
      <vt:lpstr>Legacy of Marginalization</vt:lpstr>
      <vt:lpstr>The Water We Swim In</vt:lpstr>
      <vt:lpstr>Timeline:  America’s Legacy of Medical Oppression &amp; Marginalization</vt:lpstr>
      <vt:lpstr>PowerPoint Presentation</vt:lpstr>
      <vt:lpstr>JEDI Core Concepts</vt:lpstr>
      <vt:lpstr>PowerPoint Presentation</vt:lpstr>
      <vt:lpstr>JEDI Core Concepts</vt:lpstr>
      <vt:lpstr>JEDI Core Concepts</vt:lpstr>
      <vt:lpstr>The Journey begins with a Single Step </vt:lpstr>
      <vt:lpstr>Starting the Conversation</vt:lpstr>
      <vt:lpstr>PowerPoint Presentation</vt:lpstr>
      <vt:lpstr>PowerPoint Presentation</vt:lpstr>
      <vt:lpstr>Working via a JEDI Lens</vt:lpstr>
      <vt:lpstr>EDI Committee Roles</vt:lpstr>
      <vt:lpstr>Initial Safe Space Agreements</vt:lpstr>
      <vt:lpstr>Drafting a Definition Exercise</vt:lpstr>
      <vt:lpstr>Drafting a Statement Exercise</vt:lpstr>
      <vt:lpstr>JEDI Approaches that Center Healing</vt:lpstr>
      <vt:lpstr>Values Worksheet</vt:lpstr>
      <vt:lpstr>Empathetic  Communication</vt:lpstr>
      <vt:lpstr>Mindfully Engaging</vt:lpstr>
      <vt:lpstr>Direct Route Actions</vt:lpstr>
      <vt:lpstr>RACI Example</vt:lpstr>
      <vt:lpstr>Indirect Route Actions</vt:lpstr>
      <vt:lpstr>Next Steps, EDI in Action</vt:lpstr>
      <vt:lpstr>SELF CARE WORK</vt:lpstr>
      <vt:lpstr>What Does Emotional Labor Look Like for You?</vt:lpstr>
      <vt:lpstr>What Would Active Support Look Like?</vt:lpstr>
      <vt:lpstr>What Would Active Support Look Like?</vt:lpstr>
      <vt:lpstr>What Would Active Support Look Like?</vt:lpstr>
      <vt:lpstr>Psychological Safety</vt:lpstr>
      <vt:lpstr>What Would Demonstrate Psychological Safety to You?</vt:lpstr>
      <vt:lpstr>What Does Nurturing Yourself Look Like?</vt:lpstr>
      <vt:lpstr>What Would You Want to Have in a JEDI Monthly Support Group Space?</vt:lpstr>
      <vt:lpstr>Questions?</vt:lpstr>
      <vt:lpstr>PowerPoint Presentation</vt:lpstr>
      <vt:lpstr>PowerPoint Presentation</vt:lpstr>
      <vt:lpstr>PowerPoint Presentation</vt:lpstr>
      <vt:lpstr>PowerPoint Presentation</vt:lpstr>
      <vt:lpstr>Equity Tools</vt:lpstr>
      <vt:lpstr>PowerPoint Presentation</vt:lpstr>
      <vt:lpstr>Equity Tools</vt:lpstr>
      <vt:lpstr>Equity Tools</vt:lpstr>
      <vt:lpstr>Levers of Health/Vital Conditions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Lauryn Berner</dc:creator>
  <cp:lastModifiedBy>Kevonya Elzia</cp:lastModifiedBy>
  <cp:revision>13</cp:revision>
  <cp:lastPrinted>2023-05-05T22:53:23Z</cp:lastPrinted>
  <dcterms:created xsi:type="dcterms:W3CDTF">2021-10-13T19:12:15Z</dcterms:created>
  <dcterms:modified xsi:type="dcterms:W3CDTF">2023-05-18T11:53:26Z</dcterms:modified>
</cp:coreProperties>
</file>