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86" r:id="rId3"/>
  </p:sldMasterIdLst>
  <p:notesMasterIdLst>
    <p:notesMasterId r:id="rId24"/>
  </p:notesMasterIdLst>
  <p:sldIdLst>
    <p:sldId id="256" r:id="rId4"/>
    <p:sldId id="475" r:id="rId5"/>
    <p:sldId id="717" r:id="rId6"/>
    <p:sldId id="379" r:id="rId7"/>
    <p:sldId id="806" r:id="rId8"/>
    <p:sldId id="807" r:id="rId9"/>
    <p:sldId id="486" r:id="rId10"/>
    <p:sldId id="808" r:id="rId11"/>
    <p:sldId id="814" r:id="rId12"/>
    <p:sldId id="487" r:id="rId13"/>
    <p:sldId id="809" r:id="rId14"/>
    <p:sldId id="810" r:id="rId15"/>
    <p:sldId id="811" r:id="rId16"/>
    <p:sldId id="484" r:id="rId17"/>
    <p:sldId id="258" r:id="rId18"/>
    <p:sldId id="812" r:id="rId19"/>
    <p:sldId id="483" r:id="rId20"/>
    <p:sldId id="813" r:id="rId21"/>
    <p:sldId id="361" r:id="rId22"/>
    <p:sldId id="295" r:id="rId23"/>
  </p:sldIdLst>
  <p:sldSz cx="18288000" cy="10287000"/>
  <p:notesSz cx="6858000" cy="9144000"/>
  <p:embeddedFontLst>
    <p:embeddedFont>
      <p:font typeface="Arial" panose="020B0604020202020204" pitchFamily="34" charset="0"/>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Franklin Gothic Book" panose="020B0503020102020204" pitchFamily="34" charset="0"/>
      <p:regular r:id="rId32"/>
      <p:italic r:id="rId33"/>
    </p:embeddedFont>
    <p:embeddedFont>
      <p:font typeface="Glacial Indifference" panose="020B0604020202020204" charset="0"/>
      <p:regular r:id="rId34"/>
    </p:embeddedFont>
    <p:embeddedFont>
      <p:font typeface="Oswald" panose="00000500000000000000" pitchFamily="2" charset="0"/>
      <p:regular r:id="rId35"/>
      <p:bold r:id="rId36"/>
    </p:embeddedFont>
    <p:embeddedFont>
      <p:font typeface="Oswald Bold" panose="00000800000000000000"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86"/>
    <a:srgbClr val="98B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800" autoAdjust="0"/>
  </p:normalViewPr>
  <p:slideViewPr>
    <p:cSldViewPr>
      <p:cViewPr varScale="1">
        <p:scale>
          <a:sx n="48" d="100"/>
          <a:sy n="48" d="100"/>
        </p:scale>
        <p:origin x="109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487151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They're our neighbors, they just happen to be unhoused.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They're our neighbors, they just happen to be unhoused.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74352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Shannan introduce, both answer questions</a:t>
            </a:r>
          </a:p>
        </p:txBody>
      </p:sp>
      <p:sp>
        <p:nvSpPr>
          <p:cNvPr id="4" name="Slide Number Placeholder 3"/>
          <p:cNvSpPr>
            <a:spLocks noGrp="1"/>
          </p:cNvSpPr>
          <p:nvPr>
            <p:ph type="sldNum" sz="quarter" idx="10"/>
          </p:nvPr>
        </p:nvSpPr>
        <p:spPr/>
        <p:txBody>
          <a:bodyPr/>
          <a:lstStyle/>
          <a:p>
            <a:fld id="{6512A50A-EBB9-413A-8317-728405A2EB93}" type="slidenum">
              <a:rPr lang="en-US" smtClean="0"/>
              <a:t>19</a:t>
            </a:fld>
            <a:endParaRPr lang="en-US"/>
          </a:p>
        </p:txBody>
      </p:sp>
    </p:spTree>
    <p:extLst>
      <p:ext uri="{BB962C8B-B14F-4D97-AF65-F5344CB8AC3E}">
        <p14:creationId xmlns:p14="http://schemas.microsoft.com/office/powerpoint/2010/main" val="3890686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50305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2A50A-EBB9-413A-8317-728405A2E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39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F01C84-5842-468C-8AA6-B7C965D2B835}" type="slidenum">
              <a:rPr lang="en-US" smtClean="0"/>
              <a:t>3</a:t>
            </a:fld>
            <a:endParaRPr lang="en-US"/>
          </a:p>
        </p:txBody>
      </p:sp>
    </p:spTree>
    <p:extLst>
      <p:ext uri="{BB962C8B-B14F-4D97-AF65-F5344CB8AC3E}">
        <p14:creationId xmlns:p14="http://schemas.microsoft.com/office/powerpoint/2010/main" val="2120665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defTabSz="933602">
              <a:defRPr/>
            </a:pPr>
            <a:r>
              <a:rPr lang="en-US" b="1"/>
              <a:t>HEALTHCARE:</a:t>
            </a:r>
            <a:endParaRPr lang="en-US" b="1">
              <a:cs typeface="Calibri"/>
            </a:endParaRPr>
          </a:p>
          <a:p>
            <a:pPr defTabSz="933602">
              <a:defRPr/>
            </a:pPr>
            <a:r>
              <a:rPr lang="en-US"/>
              <a:t>Stout Street Health Center and 5 satellite locations, including Health Outreach Program (HOP), 48th Avenue Shelter. We also do telemedicine and street medicine. </a:t>
            </a:r>
            <a:endParaRPr lang="en-US">
              <a:cs typeface="Calibri"/>
            </a:endParaRPr>
          </a:p>
          <a:p>
            <a:pPr defTabSz="933602">
              <a:defRPr/>
            </a:pPr>
            <a:r>
              <a:rPr lang="en-US"/>
              <a:t>Helped house people during COVID – 5,000 in PA/AR sites</a:t>
            </a:r>
            <a:endParaRPr lang="en-US">
              <a:cs typeface="Calibri"/>
            </a:endParaRPr>
          </a:p>
          <a:p>
            <a:endParaRPr lang="en-US">
              <a:cs typeface="Calibri"/>
            </a:endParaRPr>
          </a:p>
          <a:p>
            <a:r>
              <a:rPr lang="en-US" b="1">
                <a:cs typeface="Calibri"/>
              </a:rPr>
              <a:t>HOUSING:</a:t>
            </a:r>
          </a:p>
          <a:p>
            <a:r>
              <a:rPr lang="en-US"/>
              <a:t>Our first property was in 1996, and we now have 20. We innovate regularly and respond to evolving community needs. For instance Fusion Studios was us updating a hotel rather than building from scratch which made it much faster. We also have efforts like the Renaissance veterans apartments at Fitzsimons that are for particular populations.</a:t>
            </a:r>
            <a:endParaRPr lang="en-US">
              <a:cs typeface="Calibri" panose="020F0502020204030204"/>
            </a:endParaRPr>
          </a:p>
          <a:p>
            <a:endParaRPr lang="en-US">
              <a:cs typeface="Calibri" panose="020F0502020204030204"/>
            </a:endParaRPr>
          </a:p>
          <a:p>
            <a:r>
              <a:rPr lang="en-US" b="1">
                <a:cs typeface="Calibri"/>
              </a:rPr>
              <a:t>SUPPORT SERVICES:</a:t>
            </a:r>
          </a:p>
          <a:p>
            <a:pPr marL="171450" indent="-171450">
              <a:spcAft>
                <a:spcPts val="700"/>
              </a:spcAft>
              <a:buFont typeface="Arial"/>
              <a:buChar char="•"/>
            </a:pPr>
            <a:r>
              <a:rPr lang="en-US"/>
              <a:t>Community Resources </a:t>
            </a:r>
          </a:p>
          <a:p>
            <a:pPr marL="171450" indent="-171450">
              <a:spcAft>
                <a:spcPts val="700"/>
              </a:spcAft>
              <a:buFont typeface="Arial"/>
              <a:buChar char="•"/>
            </a:pPr>
            <a:r>
              <a:rPr lang="en-US"/>
              <a:t>Outreach</a:t>
            </a:r>
          </a:p>
          <a:p>
            <a:pPr marL="171450" indent="-171450">
              <a:spcAft>
                <a:spcPts val="700"/>
              </a:spcAft>
              <a:buFont typeface="Arial"/>
              <a:buChar char="•"/>
            </a:pPr>
            <a:r>
              <a:rPr lang="en-US"/>
              <a:t>Project to Assist in the Transition from Homelessness (PATH)</a:t>
            </a:r>
          </a:p>
          <a:p>
            <a:pPr marL="171450" indent="-171450">
              <a:spcAft>
                <a:spcPts val="700"/>
              </a:spcAft>
              <a:buFont typeface="Arial"/>
              <a:buChar char="•"/>
            </a:pPr>
            <a:r>
              <a:rPr lang="en-US"/>
              <a:t>Family Support Services</a:t>
            </a:r>
          </a:p>
          <a:p>
            <a:pPr marL="171450" indent="-171450">
              <a:spcAft>
                <a:spcPts val="700"/>
              </a:spcAft>
              <a:buFont typeface="Arial"/>
              <a:buChar char="•"/>
            </a:pPr>
            <a:r>
              <a:rPr lang="en-US"/>
              <a:t>Case Management Program</a:t>
            </a:r>
          </a:p>
          <a:p>
            <a:pPr marL="171450" indent="-171450">
              <a:spcAft>
                <a:spcPts val="700"/>
              </a:spcAft>
              <a:buFont typeface="Arial"/>
              <a:buChar char="•"/>
            </a:pPr>
            <a:r>
              <a:rPr lang="en-US"/>
              <a:t>Housing Assistance</a:t>
            </a:r>
          </a:p>
          <a:p>
            <a:pPr marL="171450" indent="-171450">
              <a:spcAft>
                <a:spcPts val="700"/>
              </a:spcAft>
              <a:buFont typeface="Arial"/>
              <a:buChar char="•"/>
            </a:pPr>
            <a:r>
              <a:rPr lang="en-US"/>
              <a:t>Vocational Programs</a:t>
            </a:r>
          </a:p>
          <a:p>
            <a:pPr marL="171450" indent="-171450">
              <a:spcAft>
                <a:spcPts val="700"/>
              </a:spcAft>
              <a:buFont typeface="Arial"/>
              <a:buChar char="•"/>
            </a:pPr>
            <a:r>
              <a:rPr lang="en-US"/>
              <a:t>Recovery Services</a:t>
            </a:r>
          </a:p>
          <a:p>
            <a:pPr marL="171450" indent="-171450">
              <a:spcAft>
                <a:spcPts val="700"/>
              </a:spcAft>
              <a:buFont typeface="Arial"/>
              <a:buChar char="•"/>
            </a:pPr>
            <a:r>
              <a:rPr lang="en-US"/>
              <a:t>Rural support</a:t>
            </a:r>
          </a:p>
          <a:p>
            <a:pPr>
              <a:spcAft>
                <a:spcPts val="700"/>
              </a:spcAft>
            </a:pPr>
            <a:endParaRPr lang="en-US"/>
          </a:p>
          <a:p>
            <a:endParaRPr lang="en-US">
              <a:cs typeface="Calibri"/>
            </a:endParaRPr>
          </a:p>
          <a:p>
            <a:r>
              <a:rPr lang="en-US">
                <a:cs typeface="Calibri"/>
              </a:rPr>
              <a:t>We also help through Advocacy efforts! </a:t>
            </a:r>
          </a:p>
        </p:txBody>
      </p:sp>
      <p:sp>
        <p:nvSpPr>
          <p:cNvPr id="4" name="Slide Number Placeholder 3"/>
          <p:cNvSpPr>
            <a:spLocks noGrp="1"/>
          </p:cNvSpPr>
          <p:nvPr>
            <p:ph type="sldNum" sz="quarter" idx="10"/>
          </p:nvPr>
        </p:nvSpPr>
        <p:spPr/>
        <p:txBody>
          <a:bodyPr/>
          <a:lstStyle/>
          <a:p>
            <a:pPr marL="0" marR="0" lvl="0" indent="0" algn="r" defTabSz="933602" rtl="0" eaLnBrk="1" fontAlgn="auto" latinLnBrk="0" hangingPunct="1">
              <a:lnSpc>
                <a:spcPct val="100000"/>
              </a:lnSpc>
              <a:spcBef>
                <a:spcPts val="0"/>
              </a:spcBef>
              <a:spcAft>
                <a:spcPts val="0"/>
              </a:spcAft>
              <a:buClrTx/>
              <a:buSzTx/>
              <a:buFontTx/>
              <a:buNone/>
              <a:tabLst/>
              <a:defRPr/>
            </a:pPr>
            <a:fld id="{6512A50A-EBB9-413A-8317-728405A2EB9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60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609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pPr marL="0" marR="0" lvl="0" indent="0" algn="l" defTabSz="966612" rtl="0" eaLnBrk="1" fontAlgn="auto" latinLnBrk="0" hangingPunct="1">
              <a:lnSpc>
                <a:spcPct val="100000"/>
              </a:lnSpc>
              <a:spcBef>
                <a:spcPts val="0"/>
              </a:spcBef>
              <a:spcAft>
                <a:spcPts val="0"/>
              </a:spcAft>
              <a:buClrTx/>
              <a:buSzTx/>
              <a:buFontTx/>
              <a:buNone/>
              <a:tabLst/>
              <a:defRPr/>
            </a:pPr>
            <a:endParaRPr kumimoji="0" lang="cs-CZ" sz="13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pPr marL="0" marR="0" lvl="0" indent="0" algn="r" defTabSz="966612"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11.05.2023</a:t>
            </a:fld>
            <a:endParaRPr kumimoji="0" lang="cs-CZ" sz="13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lvl="0"/>
            <a:endParaRPr lang="en-US"/>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pPr marL="0" marR="0" lvl="0" indent="0" algn="l" defTabSz="966612" rtl="0" eaLnBrk="1" fontAlgn="auto" latinLnBrk="0" hangingPunct="1">
              <a:lnSpc>
                <a:spcPct val="100000"/>
              </a:lnSpc>
              <a:spcBef>
                <a:spcPts val="0"/>
              </a:spcBef>
              <a:spcAft>
                <a:spcPts val="0"/>
              </a:spcAft>
              <a:buClrTx/>
              <a:buSzTx/>
              <a:buFontTx/>
              <a:buNone/>
              <a:tabLst/>
              <a:defRPr/>
            </a:pPr>
            <a:endParaRPr kumimoji="0" lang="cs-CZ"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pPr marL="0" marR="0" lvl="0" indent="0" algn="r" defTabSz="966612"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cs-CZ"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They're our neighbors, they just happen to be unhoused.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7907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30DCD-4221-4E3D-A22E-E45CFD560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13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6016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They're our neighbors, they just happen to be unhoused.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7264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16722"/>
            <a:ext cx="16459200" cy="1709738"/>
          </a:xfrm>
        </p:spPr>
        <p:txBody>
          <a:bodyPr/>
          <a:lstStyle/>
          <a:p>
            <a:r>
              <a:rPr lang="en-US"/>
              <a:t>Click to edit Master title style</a:t>
            </a:r>
          </a:p>
        </p:txBody>
      </p:sp>
      <p:sp>
        <p:nvSpPr>
          <p:cNvPr id="3" name="Text Placeholder 2"/>
          <p:cNvSpPr>
            <a:spLocks noGrp="1"/>
          </p:cNvSpPr>
          <p:nvPr>
            <p:ph type="body" sz="half" idx="1"/>
          </p:nvPr>
        </p:nvSpPr>
        <p:spPr>
          <a:xfrm>
            <a:off x="914400" y="2400302"/>
            <a:ext cx="8077200" cy="6796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9296400" y="2400302"/>
            <a:ext cx="8077200" cy="6796088"/>
          </a:xfrm>
        </p:spPr>
        <p:txBody>
          <a:bodyPr/>
          <a:lstStyle/>
          <a:p>
            <a:pPr lvl="0"/>
            <a:endParaRPr lang="en-US" noProof="0"/>
          </a:p>
        </p:txBody>
      </p:sp>
      <p:sp>
        <p:nvSpPr>
          <p:cNvPr id="5" name="Rectangle 4">
            <a:extLst>
              <a:ext uri="{FF2B5EF4-FFF2-40B4-BE49-F238E27FC236}">
                <a16:creationId xmlns:a16="http://schemas.microsoft.com/office/drawing/2014/main" id="{B0AAFF35-6D1A-41B9-BEAE-7826BEA101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70E2FD7-6F77-49D5-A6C1-39A1648EEB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505193-FBFA-46FB-B6E8-EF30D642E2F3}"/>
              </a:ext>
            </a:extLst>
          </p:cNvPr>
          <p:cNvSpPr>
            <a:spLocks noGrp="1" noChangeArrowheads="1"/>
          </p:cNvSpPr>
          <p:nvPr>
            <p:ph type="sldNum" sz="quarter" idx="12"/>
          </p:nvPr>
        </p:nvSpPr>
        <p:spPr>
          <a:ln/>
        </p:spPr>
        <p:txBody>
          <a:bodyPr/>
          <a:lstStyle>
            <a:lvl1pPr>
              <a:defRPr/>
            </a:lvl1pPr>
          </a:lstStyle>
          <a:p>
            <a:pPr>
              <a:defRPr/>
            </a:pPr>
            <a:fld id="{6D165327-36CD-48D2-9867-CA1CD02C5F04}" type="slidenum">
              <a:rPr lang="en-US" altLang="en-US"/>
              <a:pPr>
                <a:defRPr/>
              </a:pPr>
              <a:t>‹#›</a:t>
            </a:fld>
            <a:endParaRPr lang="en-US" altLang="en-US"/>
          </a:p>
        </p:txBody>
      </p:sp>
    </p:spTree>
    <p:extLst>
      <p:ext uri="{BB962C8B-B14F-4D97-AF65-F5344CB8AC3E}">
        <p14:creationId xmlns:p14="http://schemas.microsoft.com/office/powerpoint/2010/main" val="2012521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EFBD-7C5C-4E8E-9085-93A72F8C39D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81980F-3DB8-46C4-8AE8-BB65EF308C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B8D92F0-93E2-4579-9DC1-C429BDB9BBF5}"/>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5" name="Footer Placeholder 4">
            <a:extLst>
              <a:ext uri="{FF2B5EF4-FFF2-40B4-BE49-F238E27FC236}">
                <a16:creationId xmlns:a16="http://schemas.microsoft.com/office/drawing/2014/main" id="{453F721E-068C-4DB1-BEC0-7C6779CBE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933ED-DE54-42D7-A614-457E1C9832F6}"/>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1208720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956A-B9C1-45DA-A332-FD4560BD1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51BD3-24D5-411B-BAB7-9562652F60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D1BA-FFF2-4B00-AC5A-EF583C28BF9E}"/>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5" name="Footer Placeholder 4">
            <a:extLst>
              <a:ext uri="{FF2B5EF4-FFF2-40B4-BE49-F238E27FC236}">
                <a16:creationId xmlns:a16="http://schemas.microsoft.com/office/drawing/2014/main" id="{23DB84DD-2634-4775-9F43-FAA79F26E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269E2-4BAD-4E4D-8F78-FD334B58C0B5}"/>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3541927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1AE1-A394-47F6-B993-3C29786B315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FE4EFBD-6489-4976-951B-3147FEFC37F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992BC7-3986-40C7-A382-C99018857663}"/>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5" name="Footer Placeholder 4">
            <a:extLst>
              <a:ext uri="{FF2B5EF4-FFF2-40B4-BE49-F238E27FC236}">
                <a16:creationId xmlns:a16="http://schemas.microsoft.com/office/drawing/2014/main" id="{42F723B1-150B-4340-8557-5CFBBEC99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98967-758E-4FB1-ABA7-C9CC7CF551E3}"/>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3159560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D2F7-052D-4687-860D-54249230B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914822-A125-4A65-8D23-09071FA773C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503E2-DE7F-418D-9B2F-3C8E9818771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30A8B-04CB-48DA-ABCE-CD8833290C5E}"/>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6" name="Footer Placeholder 5">
            <a:extLst>
              <a:ext uri="{FF2B5EF4-FFF2-40B4-BE49-F238E27FC236}">
                <a16:creationId xmlns:a16="http://schemas.microsoft.com/office/drawing/2014/main" id="{F112F9E8-AD51-4193-9C60-BDC466989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7DA15-11DA-49AA-A01F-DA564DD6DC98}"/>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2574154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6E70-17AD-4AA0-B341-51236811DCC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1994FF-0BD6-4AB9-ADDF-148DCE67375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6194427-3209-4231-AD4D-3D1E0572D4F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36B3BD-31B5-48DB-BC50-2989381148C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8C3B021-392D-4533-A26C-8E605219EB5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9A34E0-EB5E-46E0-BE76-88A6C219598A}"/>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8" name="Footer Placeholder 7">
            <a:extLst>
              <a:ext uri="{FF2B5EF4-FFF2-40B4-BE49-F238E27FC236}">
                <a16:creationId xmlns:a16="http://schemas.microsoft.com/office/drawing/2014/main" id="{9AD22AFE-05C0-4A57-93CB-19108A9ABC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BA7BBD-C8EB-432C-A8CC-97C7466A5679}"/>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263956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4B66-01E9-4460-A782-550F597E66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CB9374-72F0-482C-A2DF-C7E5A16EAC2F}"/>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4" name="Footer Placeholder 3">
            <a:extLst>
              <a:ext uri="{FF2B5EF4-FFF2-40B4-BE49-F238E27FC236}">
                <a16:creationId xmlns:a16="http://schemas.microsoft.com/office/drawing/2014/main" id="{AF336E72-0A0A-4DB6-92D9-CEE89F9D47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D82C5D-833F-4AFF-AE6B-5A13CEAD73AE}"/>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3026897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1880EC-0892-4EF3-99E5-C6C9617A4FDA}"/>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3" name="Footer Placeholder 2">
            <a:extLst>
              <a:ext uri="{FF2B5EF4-FFF2-40B4-BE49-F238E27FC236}">
                <a16:creationId xmlns:a16="http://schemas.microsoft.com/office/drawing/2014/main" id="{FDC71FD4-B7DD-4EC0-81EC-047C47581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0D4A2-4535-453D-A967-B7C2F295F471}"/>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296151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BEAD-D98F-4B25-B9CA-8D4C291E846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49A1CC1-6F3F-48D2-B318-0BE08F77CCD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C13EB-C294-4FE7-A2E3-195A3D786EC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B089162-FD36-499D-8CC1-06DC096E8F34}"/>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6" name="Footer Placeholder 5">
            <a:extLst>
              <a:ext uri="{FF2B5EF4-FFF2-40B4-BE49-F238E27FC236}">
                <a16:creationId xmlns:a16="http://schemas.microsoft.com/office/drawing/2014/main" id="{8E901E5A-FF8E-49A0-AA01-D011F675A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58E60-DC5F-46B0-AE9D-CE0EFCF750E8}"/>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316462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6C13-B14D-468B-B9C0-3243CE5CA2E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5A8A02-5AF6-4040-8517-561B25A22A8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F9B7FEC-BA60-4234-93EF-F2E7726F5B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0C7853-324D-41F7-BA99-B64EEE135E38}"/>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6" name="Footer Placeholder 5">
            <a:extLst>
              <a:ext uri="{FF2B5EF4-FFF2-40B4-BE49-F238E27FC236}">
                <a16:creationId xmlns:a16="http://schemas.microsoft.com/office/drawing/2014/main" id="{6269700A-7E18-4D5C-8DF1-7C4B1A64A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A2C11-5A99-44D1-B496-63BF21A39C47}"/>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231906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1F8D-2E1A-4CEE-83FA-9E30D1759A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A06913-D26E-468B-A16C-A17679DE47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012E7-18C4-430C-AE52-555905C8C927}"/>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5" name="Footer Placeholder 4">
            <a:extLst>
              <a:ext uri="{FF2B5EF4-FFF2-40B4-BE49-F238E27FC236}">
                <a16:creationId xmlns:a16="http://schemas.microsoft.com/office/drawing/2014/main" id="{463CD627-23A7-4878-929D-1D5859EFF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BAFF7-C8B8-4A2E-8831-16B7B2B00771}"/>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141669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C5C8CF-5065-4037-B0B6-48CA755F667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AE62BF-6A0A-4A73-AB93-F431A9EFDF1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239CA-5580-44D2-8C24-1310263D9A00}"/>
              </a:ext>
            </a:extLst>
          </p:cNvPr>
          <p:cNvSpPr>
            <a:spLocks noGrp="1"/>
          </p:cNvSpPr>
          <p:nvPr>
            <p:ph type="dt" sz="half" idx="10"/>
          </p:nvPr>
        </p:nvSpPr>
        <p:spPr/>
        <p:txBody>
          <a:bodyPr/>
          <a:lstStyle/>
          <a:p>
            <a:fld id="{369B4401-5B4C-40DA-A494-5DB260628AE6}" type="datetimeFigureOut">
              <a:rPr lang="en-US" smtClean="0"/>
              <a:t>5/11/2023</a:t>
            </a:fld>
            <a:endParaRPr lang="en-US"/>
          </a:p>
        </p:txBody>
      </p:sp>
      <p:sp>
        <p:nvSpPr>
          <p:cNvPr id="5" name="Footer Placeholder 4">
            <a:extLst>
              <a:ext uri="{FF2B5EF4-FFF2-40B4-BE49-F238E27FC236}">
                <a16:creationId xmlns:a16="http://schemas.microsoft.com/office/drawing/2014/main" id="{BE66DE31-21DA-4C58-8FC8-88CDD1709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62082-BDFE-41C4-8116-B891D165C466}"/>
              </a:ext>
            </a:extLst>
          </p:cNvPr>
          <p:cNvSpPr>
            <a:spLocks noGrp="1"/>
          </p:cNvSpPr>
          <p:nvPr>
            <p:ph type="sldNum" sz="quarter" idx="12"/>
          </p:nvPr>
        </p:nvSpPr>
        <p:spPr/>
        <p:txBody>
          <a:bodyPr/>
          <a:lstStyle/>
          <a:p>
            <a:fld id="{F53860DC-1ADA-4B28-93A3-7E439541D992}" type="slidenum">
              <a:rPr lang="en-US" smtClean="0"/>
              <a:t>‹#›</a:t>
            </a:fld>
            <a:endParaRPr lang="en-US"/>
          </a:p>
        </p:txBody>
      </p:sp>
    </p:spTree>
    <p:extLst>
      <p:ext uri="{BB962C8B-B14F-4D97-AF65-F5344CB8AC3E}">
        <p14:creationId xmlns:p14="http://schemas.microsoft.com/office/powerpoint/2010/main" val="49712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0DB5-DDD7-49FB-B4FE-82D43366788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D452957-0D55-4995-8B6D-13F602BF57A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8A03FF-270B-44EF-B17B-A335729C3B8A}"/>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5" name="Footer Placeholder 4">
            <a:extLst>
              <a:ext uri="{FF2B5EF4-FFF2-40B4-BE49-F238E27FC236}">
                <a16:creationId xmlns:a16="http://schemas.microsoft.com/office/drawing/2014/main" id="{6AB9C2F6-231C-4F0F-B65D-F9A7BD80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673BD-2B10-4A8B-BBDC-1BBC3BDAEDBD}"/>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3300835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1363-F00E-4CA4-9B67-2B48AC8F7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888619-2520-4B58-BFB8-1A56183818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70DE5-3FB3-4946-BBB3-7739FAF6E2BE}"/>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5" name="Footer Placeholder 4">
            <a:extLst>
              <a:ext uri="{FF2B5EF4-FFF2-40B4-BE49-F238E27FC236}">
                <a16:creationId xmlns:a16="http://schemas.microsoft.com/office/drawing/2014/main" id="{A94208FD-59E6-4F6C-9E8A-135AB9B7C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ABE8D-83E4-478C-BB80-B0C3976DE734}"/>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2849182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1835-1B3A-46E7-BA1B-DE3410031EA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647FB01-A03A-438C-8EE4-8333969B988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8084A6-750C-475A-A22C-77F4F3708FBA}"/>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5" name="Footer Placeholder 4">
            <a:extLst>
              <a:ext uri="{FF2B5EF4-FFF2-40B4-BE49-F238E27FC236}">
                <a16:creationId xmlns:a16="http://schemas.microsoft.com/office/drawing/2014/main" id="{622AA459-BE2C-4A30-AAC9-0F0395BD5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9FB46-2F19-41B2-B5F8-B175CD052980}"/>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2038114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6CE8-B615-4E64-9CBA-43B6B988C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318F07-55B2-416B-B110-000C1656A7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6C97F6-86D9-4140-9AB1-BDF8E3C1487D}"/>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FE16F9-F7E4-4CC0-8E4B-773437F9674B}"/>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6" name="Footer Placeholder 5">
            <a:extLst>
              <a:ext uri="{FF2B5EF4-FFF2-40B4-BE49-F238E27FC236}">
                <a16:creationId xmlns:a16="http://schemas.microsoft.com/office/drawing/2014/main" id="{326A4BCF-21E0-42BF-A199-BBC3BF5FA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ECBA-1B4B-4AD5-8205-4F2F8E606A95}"/>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70896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DAB3-EDEF-4948-8574-A03195BD6AD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77DD1C-0189-4554-9519-29C965349E7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63F3F20-E8E4-443E-AD07-FB0A52764A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65556F-EDCF-4EA8-AA05-DB41B18656F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BF53FA8-937E-4BE6-B9D3-386370383BE3}"/>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DF8AD-EBEF-471B-91A5-3D9015705C3E}"/>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8" name="Footer Placeholder 7">
            <a:extLst>
              <a:ext uri="{FF2B5EF4-FFF2-40B4-BE49-F238E27FC236}">
                <a16:creationId xmlns:a16="http://schemas.microsoft.com/office/drawing/2014/main" id="{29783DD0-CB13-4DCC-AEFC-CFBFB051BC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B2C7F5-1109-4CCB-8E9D-4D25AA964ECC}"/>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2560810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2F2C-8FC5-4848-AD56-FD778BD90C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2CF2A3-7E0E-4153-9C30-B0F24748D081}"/>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4" name="Footer Placeholder 3">
            <a:extLst>
              <a:ext uri="{FF2B5EF4-FFF2-40B4-BE49-F238E27FC236}">
                <a16:creationId xmlns:a16="http://schemas.microsoft.com/office/drawing/2014/main" id="{3179E29A-4422-4C2B-A05D-207020C29E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CDCAC4-7AC1-4067-9999-2F0429F03CD1}"/>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125451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A5E7BE-2F20-4AE7-AFEA-4F84906B4DBF}"/>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3" name="Footer Placeholder 2">
            <a:extLst>
              <a:ext uri="{FF2B5EF4-FFF2-40B4-BE49-F238E27FC236}">
                <a16:creationId xmlns:a16="http://schemas.microsoft.com/office/drawing/2014/main" id="{5557C442-2EE1-40A8-8192-2D9731418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E87D6D-893F-4CE0-9937-49DE23BC4736}"/>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2723276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FD37-E24A-4DC4-B88A-8FCEA64B13B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BDC1BF8-6A88-4AEB-8874-2663F1DC854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0E075-853D-4274-9FCE-12377BDE12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E073843-8878-449C-A05B-80FDBF1DE0A2}"/>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6" name="Footer Placeholder 5">
            <a:extLst>
              <a:ext uri="{FF2B5EF4-FFF2-40B4-BE49-F238E27FC236}">
                <a16:creationId xmlns:a16="http://schemas.microsoft.com/office/drawing/2014/main" id="{05D5115C-69FB-492F-A9D3-624F907A7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8EE8D-2BE1-4C91-981F-54A96876A81D}"/>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1053740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F0F9-C741-4BEA-B90C-EC22EC8BA8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7EBA3E6-6A70-48EB-88C1-B997E4857B1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0E36F19-5127-4A82-93B4-07089F84083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C678401C-9F1B-4F26-AF31-F0290A4CE734}"/>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6" name="Footer Placeholder 5">
            <a:extLst>
              <a:ext uri="{FF2B5EF4-FFF2-40B4-BE49-F238E27FC236}">
                <a16:creationId xmlns:a16="http://schemas.microsoft.com/office/drawing/2014/main" id="{2928E449-E8CA-4102-B429-8C95C1B11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37B469-66A1-4776-9B00-792A788A3E80}"/>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1362548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5B01-DAA6-441F-B4B1-E1EA1A9F7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39A15B-CC5D-457C-9C82-F23D7A5AF2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1813C-C6C5-4070-96D6-18B2C529D980}"/>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5" name="Footer Placeholder 4">
            <a:extLst>
              <a:ext uri="{FF2B5EF4-FFF2-40B4-BE49-F238E27FC236}">
                <a16:creationId xmlns:a16="http://schemas.microsoft.com/office/drawing/2014/main" id="{4FA9D7C1-C36A-40E1-AF6A-E6B679987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CF811-F0FC-48B7-AE03-B445A0EB0484}"/>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3333231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22DF3-53A4-4A16-9269-683B9C6A93F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D0F67C-84F8-475D-9817-32CE98EAFFBF}"/>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A3FBF-F95A-4884-8F11-A3B0617F22CE}"/>
              </a:ext>
            </a:extLst>
          </p:cNvPr>
          <p:cNvSpPr>
            <a:spLocks noGrp="1"/>
          </p:cNvSpPr>
          <p:nvPr>
            <p:ph type="dt" sz="half" idx="10"/>
          </p:nvPr>
        </p:nvSpPr>
        <p:spPr/>
        <p:txBody>
          <a:bodyPr/>
          <a:lstStyle/>
          <a:p>
            <a:fld id="{B1302893-323D-4CAE-87A0-05D14C8B66B5}" type="datetimeFigureOut">
              <a:rPr lang="en-US" smtClean="0"/>
              <a:t>5/11/2023</a:t>
            </a:fld>
            <a:endParaRPr lang="en-US"/>
          </a:p>
        </p:txBody>
      </p:sp>
      <p:sp>
        <p:nvSpPr>
          <p:cNvPr id="5" name="Footer Placeholder 4">
            <a:extLst>
              <a:ext uri="{FF2B5EF4-FFF2-40B4-BE49-F238E27FC236}">
                <a16:creationId xmlns:a16="http://schemas.microsoft.com/office/drawing/2014/main" id="{575C49E4-0047-4AF6-A928-D071EFC3A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77131-005F-41CF-BABF-35337773CAF2}"/>
              </a:ext>
            </a:extLst>
          </p:cNvPr>
          <p:cNvSpPr>
            <a:spLocks noGrp="1"/>
          </p:cNvSpPr>
          <p:nvPr>
            <p:ph type="sldNum" sz="quarter" idx="12"/>
          </p:nvPr>
        </p:nvSpPr>
        <p:spPr/>
        <p:txBody>
          <a:bodyPr/>
          <a:lstStyle/>
          <a:p>
            <a:fld id="{5AB3D7F2-9ED0-4A85-B08C-28079C7416EA}" type="slidenum">
              <a:rPr lang="en-US" smtClean="0"/>
              <a:t>‹#›</a:t>
            </a:fld>
            <a:endParaRPr lang="en-US"/>
          </a:p>
        </p:txBody>
      </p:sp>
    </p:spTree>
    <p:extLst>
      <p:ext uri="{BB962C8B-B14F-4D97-AF65-F5344CB8AC3E}">
        <p14:creationId xmlns:p14="http://schemas.microsoft.com/office/powerpoint/2010/main" val="396629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49D426-5EB9-434B-977F-C5399E921EE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93F122-267C-4D99-BCD1-F38AA9D157F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B724A-0620-4C6D-B94D-648D6D7A047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9B4401-5B4C-40DA-A494-5DB260628AE6}" type="datetimeFigureOut">
              <a:rPr lang="en-US" smtClean="0"/>
              <a:t>5/11/2023</a:t>
            </a:fld>
            <a:endParaRPr lang="en-US"/>
          </a:p>
        </p:txBody>
      </p:sp>
      <p:sp>
        <p:nvSpPr>
          <p:cNvPr id="5" name="Footer Placeholder 4">
            <a:extLst>
              <a:ext uri="{FF2B5EF4-FFF2-40B4-BE49-F238E27FC236}">
                <a16:creationId xmlns:a16="http://schemas.microsoft.com/office/drawing/2014/main" id="{467119C4-D704-4FEB-B563-A7A756FF520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E7997E-0D80-4260-9131-957C6C338E4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3860DC-1ADA-4B28-93A3-7E439541D992}" type="slidenum">
              <a:rPr lang="en-US" smtClean="0"/>
              <a:t>‹#›</a:t>
            </a:fld>
            <a:endParaRPr lang="en-US"/>
          </a:p>
        </p:txBody>
      </p:sp>
    </p:spTree>
    <p:extLst>
      <p:ext uri="{BB962C8B-B14F-4D97-AF65-F5344CB8AC3E}">
        <p14:creationId xmlns:p14="http://schemas.microsoft.com/office/powerpoint/2010/main" val="1305567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93A46C-B328-4A84-AEBC-1C8F68AD0C7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7D7DDB-C1A5-4A43-A069-5E0025971C9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951D0-9E69-47BD-8358-C81BEB0C13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1302893-323D-4CAE-87A0-05D14C8B66B5}" type="datetimeFigureOut">
              <a:rPr lang="en-US" smtClean="0"/>
              <a:t>5/11/2023</a:t>
            </a:fld>
            <a:endParaRPr lang="en-US"/>
          </a:p>
        </p:txBody>
      </p:sp>
      <p:sp>
        <p:nvSpPr>
          <p:cNvPr id="5" name="Footer Placeholder 4">
            <a:extLst>
              <a:ext uri="{FF2B5EF4-FFF2-40B4-BE49-F238E27FC236}">
                <a16:creationId xmlns:a16="http://schemas.microsoft.com/office/drawing/2014/main" id="{FF687E1A-65FF-4864-A9F5-2A4EA840952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D590A0-92E5-4DC1-B758-9D1D11782AA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AB3D7F2-9ED0-4A85-B08C-28079C7416EA}" type="slidenum">
              <a:rPr lang="en-US" smtClean="0"/>
              <a:t>‹#›</a:t>
            </a:fld>
            <a:endParaRPr lang="en-US"/>
          </a:p>
        </p:txBody>
      </p:sp>
    </p:spTree>
    <p:extLst>
      <p:ext uri="{BB962C8B-B14F-4D97-AF65-F5344CB8AC3E}">
        <p14:creationId xmlns:p14="http://schemas.microsoft.com/office/powerpoint/2010/main" val="16977328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leg.colorado.gov/sites/default/files/affordable_housing_report_final_0.pdf"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hyperlink" Target="https://www.urban.org/events/breaking-homelessness-jail-cycle-housing-first-results-denver-supportive-housing-socia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leg.colorado.gov/bills/hb22-1117" TargetMode="External"/><Relationship Id="rId3" Type="http://schemas.openxmlformats.org/officeDocument/2006/relationships/hyperlink" Target="https://leg.colorado.gov/bills/sb22-159" TargetMode="External"/><Relationship Id="rId7" Type="http://schemas.openxmlformats.org/officeDocument/2006/relationships/hyperlink" Target="https://leg.colorado.gov/bills/sb22-160" TargetMode="External"/><Relationship Id="rId2" Type="http://schemas.openxmlformats.org/officeDocument/2006/relationships/hyperlink" Target="https://leg.colorado.gov/bills/hb22-1304" TargetMode="External"/><Relationship Id="rId1" Type="http://schemas.openxmlformats.org/officeDocument/2006/relationships/slideLayout" Target="../slideLayouts/slideLayout2.xml"/><Relationship Id="rId6" Type="http://schemas.openxmlformats.org/officeDocument/2006/relationships/hyperlink" Target="https://leg.colorado.gov/bills/sb22-146" TargetMode="External"/><Relationship Id="rId5" Type="http://schemas.openxmlformats.org/officeDocument/2006/relationships/hyperlink" Target="https://leg.colorado.gov/bills/hb22-1282" TargetMode="External"/><Relationship Id="rId10" Type="http://schemas.openxmlformats.org/officeDocument/2006/relationships/image" Target="../media/image8.png"/><Relationship Id="rId4" Type="http://schemas.openxmlformats.org/officeDocument/2006/relationships/hyperlink" Target="https://leg.colorado.gov/bills/hb22-1051" TargetMode="External"/><Relationship Id="rId9" Type="http://schemas.openxmlformats.org/officeDocument/2006/relationships/hyperlink" Target="https://leg.colorado.gov/bills/sb22-23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eg.colorado.gov/bills/hb22-1378" TargetMode="External"/><Relationship Id="rId2" Type="http://schemas.openxmlformats.org/officeDocument/2006/relationships/hyperlink" Target="https://leg.colorado.gov/bills/hb22-1377"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leg.colorado.gov/bills/hb22-1083" TargetMode="External"/><Relationship Id="rId4" Type="http://schemas.openxmlformats.org/officeDocument/2006/relationships/hyperlink" Target="https://leg.colorado.gov/bills/sb22-21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09https:/www.msn.com/en-us/news/us/denver-s-creative-approach-to-homelessness-sees-returns/ar-AANfn0C" TargetMode="External"/><Relationship Id="rId7" Type="http://schemas.openxmlformats.org/officeDocument/2006/relationships/hyperlink" Target="-%09https:/coloradosun.com/2021/11/19/denver-social-impact-bond-expands/" TargetMode="External"/><Relationship Id="rId2" Type="http://schemas.openxmlformats.org/officeDocument/2006/relationships/hyperlink" Target="-%09https:/kdvr.com/news/problem-solvers/denver-homeless-program-called-a-remarkable-success/" TargetMode="External"/><Relationship Id="rId1" Type="http://schemas.openxmlformats.org/officeDocument/2006/relationships/slideLayout" Target="../slideLayouts/slideLayout2.xml"/><Relationship Id="rId6" Type="http://schemas.openxmlformats.org/officeDocument/2006/relationships/hyperlink" Target="-%09https:/news.kgnu.org/2021/11/housing-first-approach-breaks-down-barriers-to-treating-chronic-homelessness/" TargetMode="External"/><Relationship Id="rId5" Type="http://schemas.openxmlformats.org/officeDocument/2006/relationships/hyperlink" Target="-%09https:/shelterforce.org/2021/12/16/innovations-in-financing-supportive-housing/" TargetMode="External"/><Relationship Id="rId4" Type="http://schemas.openxmlformats.org/officeDocument/2006/relationships/hyperlink" Target="-%09https:/www.governing.com/community/denver-permanent-supportive-housing-program-saved-mill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pr.org/2022/11/14/colorado-votes-to-dedicate-300-million-annually-to-housing/"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coloradocoalition.org/sites/default/files/2023-04/COAffordableHousingCrisis_StrategicInvestmentReport_CCH_2023.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https://www.youtube.com/embed/Myt25jwk7_g?feature=oembed" TargetMode="External"/><Relationship Id="rId5" Type="http://schemas.openxmlformats.org/officeDocument/2006/relationships/image" Target="../media/image12.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586"/>
        </a:solidFill>
        <a:effectLst/>
      </p:bgPr>
    </p:bg>
    <p:spTree>
      <p:nvGrpSpPr>
        <p:cNvPr id="1" name=""/>
        <p:cNvGrpSpPr/>
        <p:nvPr/>
      </p:nvGrpSpPr>
      <p:grpSpPr>
        <a:xfrm>
          <a:off x="0" y="0"/>
          <a:ext cx="0" cy="0"/>
          <a:chOff x="0" y="0"/>
          <a:chExt cx="0" cy="0"/>
        </a:xfrm>
      </p:grpSpPr>
      <p:pic>
        <p:nvPicPr>
          <p:cNvPr id="15" name="Picture 14" descr="A picture containing outdoor, sky, cloud, road&#10;&#10;Description automatically generated">
            <a:extLst>
              <a:ext uri="{FF2B5EF4-FFF2-40B4-BE49-F238E27FC236}">
                <a16:creationId xmlns:a16="http://schemas.microsoft.com/office/drawing/2014/main" id="{5682A161-5212-E5A4-F184-B9F57CD79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3273" y="-555028"/>
            <a:ext cx="16710795" cy="11140530"/>
          </a:xfrm>
          <a:prstGeom prst="rect">
            <a:avLst/>
          </a:prstGeom>
        </p:spPr>
      </p:pic>
      <p:grpSp>
        <p:nvGrpSpPr>
          <p:cNvPr id="3" name="Group 3"/>
          <p:cNvGrpSpPr/>
          <p:nvPr/>
        </p:nvGrpSpPr>
        <p:grpSpPr>
          <a:xfrm>
            <a:off x="0" y="-6847221"/>
            <a:ext cx="11859478" cy="18696321"/>
            <a:chOff x="0" y="0"/>
            <a:chExt cx="19829873" cy="24928427"/>
          </a:xfrm>
        </p:grpSpPr>
        <p:sp>
          <p:nvSpPr>
            <p:cNvPr id="4" name="AutoShape 4"/>
            <p:cNvSpPr/>
            <p:nvPr/>
          </p:nvSpPr>
          <p:spPr>
            <a:xfrm>
              <a:off x="0" y="8499047"/>
              <a:ext cx="15433148" cy="14854041"/>
            </a:xfrm>
            <a:prstGeom prst="rect">
              <a:avLst/>
            </a:prstGeom>
            <a:solidFill>
              <a:srgbClr val="008586"/>
            </a:solidFill>
          </p:spPr>
        </p:sp>
        <p:sp>
          <p:nvSpPr>
            <p:cNvPr id="5" name="AutoShape 5"/>
            <p:cNvSpPr/>
            <p:nvPr/>
          </p:nvSpPr>
          <p:spPr>
            <a:xfrm rot="-782927">
              <a:off x="10103843" y="419559"/>
              <a:ext cx="6471538" cy="24089310"/>
            </a:xfrm>
            <a:prstGeom prst="rect">
              <a:avLst/>
            </a:prstGeom>
            <a:solidFill>
              <a:srgbClr val="008586"/>
            </a:solidFill>
          </p:spPr>
        </p:sp>
        <p:sp>
          <p:nvSpPr>
            <p:cNvPr id="6" name="AutoShape 6"/>
            <p:cNvSpPr/>
            <p:nvPr/>
          </p:nvSpPr>
          <p:spPr>
            <a:xfrm rot="-782927">
              <a:off x="17113118" y="7067693"/>
              <a:ext cx="793518" cy="17127083"/>
            </a:xfrm>
            <a:prstGeom prst="rect">
              <a:avLst/>
            </a:prstGeom>
            <a:solidFill>
              <a:srgbClr val="FFFFFF"/>
            </a:solidFill>
          </p:spPr>
        </p:sp>
      </p:grpSp>
      <p:pic>
        <p:nvPicPr>
          <p:cNvPr id="7" name="Picture 7"/>
          <p:cNvPicPr>
            <a:picLocks noChangeAspect="1"/>
          </p:cNvPicPr>
          <p:nvPr/>
        </p:nvPicPr>
        <p:blipFill>
          <a:blip r:embed="rId4"/>
          <a:srcRect/>
          <a:stretch>
            <a:fillRect/>
          </a:stretch>
        </p:blipFill>
        <p:spPr>
          <a:xfrm>
            <a:off x="6549024" y="6739557"/>
            <a:ext cx="3253127" cy="3253127"/>
          </a:xfrm>
          <a:prstGeom prst="rect">
            <a:avLst/>
          </a:prstGeom>
        </p:spPr>
      </p:pic>
      <p:sp>
        <p:nvSpPr>
          <p:cNvPr id="8" name="TextBox 8"/>
          <p:cNvSpPr txBox="1"/>
          <p:nvPr/>
        </p:nvSpPr>
        <p:spPr>
          <a:xfrm>
            <a:off x="990600" y="1419560"/>
            <a:ext cx="9074888" cy="6720942"/>
          </a:xfrm>
          <a:prstGeom prst="rect">
            <a:avLst/>
          </a:prstGeom>
        </p:spPr>
        <p:txBody>
          <a:bodyPr wrap="square" lIns="0" tIns="0" rIns="0" bIns="0" rtlCol="0" anchor="t">
            <a:spAutoFit/>
          </a:bodyPr>
          <a:lstStyle/>
          <a:p>
            <a:pPr>
              <a:lnSpc>
                <a:spcPts val="10559"/>
              </a:lnSpc>
            </a:pPr>
            <a:r>
              <a:rPr lang="en-US" sz="8800" spc="219" dirty="0">
                <a:solidFill>
                  <a:srgbClr val="FFFFFF"/>
                </a:solidFill>
                <a:latin typeface="Oswald"/>
              </a:rPr>
              <a:t>HOW TO USE REPORTS &amp; DATA (LIKE SIB) TO SUPPORT ADVOCACY</a:t>
            </a:r>
          </a:p>
        </p:txBody>
      </p:sp>
      <p:grpSp>
        <p:nvGrpSpPr>
          <p:cNvPr id="9" name="Group 9"/>
          <p:cNvGrpSpPr/>
          <p:nvPr/>
        </p:nvGrpSpPr>
        <p:grpSpPr>
          <a:xfrm rot="-762222">
            <a:off x="10880899" y="-2063189"/>
            <a:ext cx="11887884" cy="14156852"/>
            <a:chOff x="0" y="0"/>
            <a:chExt cx="2349180" cy="3341640"/>
          </a:xfrm>
        </p:grpSpPr>
        <p:sp>
          <p:nvSpPr>
            <p:cNvPr id="10" name="Freeform 10"/>
            <p:cNvSpPr/>
            <p:nvPr/>
          </p:nvSpPr>
          <p:spPr>
            <a:xfrm>
              <a:off x="0" y="0"/>
              <a:ext cx="2349180" cy="3341639"/>
            </a:xfrm>
            <a:custGeom>
              <a:avLst/>
              <a:gdLst/>
              <a:ahLst/>
              <a:cxnLst/>
              <a:rect l="l" t="t" r="r" b="b"/>
              <a:pathLst>
                <a:path w="2349180" h="3341639">
                  <a:moveTo>
                    <a:pt x="0" y="0"/>
                  </a:moveTo>
                  <a:lnTo>
                    <a:pt x="2349180" y="0"/>
                  </a:lnTo>
                  <a:lnTo>
                    <a:pt x="2349180" y="3341639"/>
                  </a:lnTo>
                  <a:lnTo>
                    <a:pt x="0" y="3341639"/>
                  </a:lnTo>
                  <a:close/>
                </a:path>
              </a:pathLst>
            </a:custGeom>
            <a:solidFill>
              <a:srgbClr val="008586">
                <a:alpha val="23922"/>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58CB-48A9-A526-ABFB-E9AA48853A04}"/>
              </a:ext>
            </a:extLst>
          </p:cNvPr>
          <p:cNvSpPr>
            <a:spLocks noGrp="1"/>
          </p:cNvSpPr>
          <p:nvPr>
            <p:ph type="title"/>
          </p:nvPr>
        </p:nvSpPr>
        <p:spPr>
          <a:xfrm>
            <a:off x="740075" y="716335"/>
            <a:ext cx="16459200" cy="1709738"/>
          </a:xfrm>
        </p:spPr>
        <p:txBody>
          <a:bodyPr>
            <a:noAutofit/>
          </a:bodyPr>
          <a:lstStyle/>
          <a:p>
            <a:pPr algn="l"/>
            <a:r>
              <a:rPr lang="en-US" sz="6000" dirty="0">
                <a:solidFill>
                  <a:srgbClr val="008586"/>
                </a:solidFill>
                <a:latin typeface="Oswald" panose="00000500000000000000" pitchFamily="2" charset="0"/>
                <a:ea typeface="Calibri" panose="020F0502020204030204" pitchFamily="34" charset="0"/>
                <a:cs typeface="Times New Roman" panose="02020603050405020304" pitchFamily="18" charset="0"/>
              </a:rPr>
              <a:t>HOW WE USED SIB DATA AND STORIES</a:t>
            </a:r>
            <a:br>
              <a:rPr lang="en-US" sz="6000" dirty="0">
                <a:solidFill>
                  <a:srgbClr val="008586"/>
                </a:solidFill>
                <a:effectLst/>
                <a:latin typeface="Calibri" panose="020F0502020204030204" pitchFamily="34" charset="0"/>
                <a:ea typeface="Calibri" panose="020F0502020204030204" pitchFamily="34" charset="0"/>
                <a:cs typeface="Times New Roman" panose="02020603050405020304" pitchFamily="18" charset="0"/>
              </a:rPr>
            </a:br>
            <a:endParaRPr lang="en-US" sz="6000" dirty="0">
              <a:solidFill>
                <a:srgbClr val="008586"/>
              </a:solidFill>
            </a:endParaRPr>
          </a:p>
        </p:txBody>
      </p:sp>
      <p:sp>
        <p:nvSpPr>
          <p:cNvPr id="3" name="Text Placeholder 2">
            <a:extLst>
              <a:ext uri="{FF2B5EF4-FFF2-40B4-BE49-F238E27FC236}">
                <a16:creationId xmlns:a16="http://schemas.microsoft.com/office/drawing/2014/main" id="{87A30ABB-86AB-8F41-01A5-AE01686A92F4}"/>
              </a:ext>
            </a:extLst>
          </p:cNvPr>
          <p:cNvSpPr>
            <a:spLocks noGrp="1"/>
          </p:cNvSpPr>
          <p:nvPr>
            <p:ph type="body" sz="half" idx="1"/>
          </p:nvPr>
        </p:nvSpPr>
        <p:spPr>
          <a:xfrm>
            <a:off x="468702" y="1571204"/>
            <a:ext cx="8686800" cy="7774778"/>
          </a:xfrm>
        </p:spPr>
        <p:txBody>
          <a:bodyPr>
            <a:normAutofit/>
          </a:bodyPr>
          <a:lstStyle/>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With elected officials – Make the case for effective investments and policy</a:t>
            </a:r>
          </a:p>
          <a:p>
            <a:pPr marL="1143000" marR="0" lvl="2" indent="-228600">
              <a:lnSpc>
                <a:spcPct val="107000"/>
              </a:lnSpc>
              <a:spcBef>
                <a:spcPts val="0"/>
              </a:spcBef>
              <a:spcAft>
                <a:spcPts val="0"/>
              </a:spcAft>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Affordable Housing Transformational Task Force Subpanel Work</a:t>
            </a:r>
          </a:p>
          <a:p>
            <a:pPr lvl="3">
              <a:lnSpc>
                <a:spcPct val="107000"/>
              </a:lnSpc>
              <a:spcBef>
                <a:spcPts val="0"/>
              </a:spcBef>
              <a:buFont typeface="Wingdings" panose="05000000000000000000" pitchFamily="2" charset="2"/>
              <a:buChar char=""/>
            </a:pPr>
            <a:r>
              <a:rPr lang="en-US" sz="2400" dirty="0">
                <a:latin typeface="Franklin Gothic Book" panose="020B0503020102020204" pitchFamily="34" charset="0"/>
                <a:ea typeface="Calibri" panose="020F0502020204030204" pitchFamily="34" charset="0"/>
                <a:cs typeface="Times New Roman" panose="02020603050405020304" pitchFamily="18" charset="0"/>
                <a:hlinkClick r:id="rId3"/>
              </a:rPr>
              <a:t>Final Report</a:t>
            </a:r>
            <a:endParaRPr lang="en-US" sz="24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Drive narrative around legislation</a:t>
            </a:r>
          </a:p>
          <a:p>
            <a:pPr marL="914400" marR="0" lvl="2" indent="0">
              <a:lnSpc>
                <a:spcPct val="107000"/>
              </a:lnSpc>
              <a:spcBef>
                <a:spcPts val="0"/>
              </a:spcBef>
              <a:spcAft>
                <a:spcPts val="0"/>
              </a:spcAft>
              <a:buNone/>
            </a:pPr>
            <a:endParaRPr lang="en-US" sz="2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Franklin Gothic Book" panose="020B0503020102020204" pitchFamily="34" charset="0"/>
                <a:ea typeface="Calibri" panose="020F0502020204030204" pitchFamily="34" charset="0"/>
                <a:cs typeface="Times New Roman" panose="02020603050405020304" pitchFamily="18" charset="0"/>
              </a:rPr>
              <a:t>With the public – to build understanding and support</a:t>
            </a:r>
          </a:p>
          <a:p>
            <a:pPr lvl="2">
              <a:lnSpc>
                <a:spcPct val="107000"/>
              </a:lnSpc>
              <a:spcBef>
                <a:spcPts val="0"/>
              </a:spcBef>
              <a:buFont typeface="Wingdings" panose="05000000000000000000" pitchFamily="2" charset="2"/>
              <a:buChar char=""/>
            </a:pPr>
            <a:r>
              <a:rPr lang="en-US" sz="2800" dirty="0">
                <a:latin typeface="Franklin Gothic Book" panose="020B0503020102020204" pitchFamily="34" charset="0"/>
                <a:ea typeface="Calibri" panose="020F0502020204030204" pitchFamily="34" charset="0"/>
                <a:cs typeface="Times New Roman" panose="02020603050405020304" pitchFamily="18" charset="0"/>
              </a:rPr>
              <a:t>Report Launch event and Webinar Series</a:t>
            </a:r>
          </a:p>
          <a:p>
            <a:pPr lvl="2">
              <a:lnSpc>
                <a:spcPct val="107000"/>
              </a:lnSpc>
              <a:spcBef>
                <a:spcPts val="0"/>
              </a:spcBef>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Strategic Investment Report</a:t>
            </a:r>
          </a:p>
          <a:p>
            <a:pPr marL="1143000" marR="0" lvl="2" indent="-228600">
              <a:lnSpc>
                <a:spcPct val="107000"/>
              </a:lnSpc>
              <a:spcBef>
                <a:spcPts val="0"/>
              </a:spcBef>
              <a:spcAft>
                <a:spcPts val="0"/>
              </a:spcAft>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hlinkClick r:id="rId4"/>
              </a:rPr>
              <a:t>Report release event</a:t>
            </a:r>
            <a:endParaRPr lang="en-US" sz="2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Media Engagement</a:t>
            </a:r>
          </a:p>
          <a:p>
            <a:pPr marL="1143000" marR="0" lvl="2" indent="-228600">
              <a:lnSpc>
                <a:spcPct val="107000"/>
              </a:lnSpc>
              <a:spcBef>
                <a:spcPts val="0"/>
              </a:spcBef>
              <a:spcAft>
                <a:spcPts val="800"/>
              </a:spcAft>
              <a:buFont typeface="Wingdings" panose="05000000000000000000" pitchFamily="2" charset="2"/>
              <a:buChar char=""/>
            </a:pPr>
            <a:r>
              <a:rPr lang="en-US" sz="2800" dirty="0">
                <a:latin typeface="Franklin Gothic Book" panose="020B0503020102020204" pitchFamily="34" charset="0"/>
                <a:ea typeface="Calibri" panose="020F0502020204030204" pitchFamily="34" charset="0"/>
                <a:cs typeface="Times New Roman" panose="02020603050405020304" pitchFamily="18" charset="0"/>
              </a:rPr>
              <a:t>Presentations at conferences </a:t>
            </a:r>
            <a:endParaRPr lang="en-US" sz="2800" dirty="0">
              <a:effectLst/>
              <a:latin typeface="Franklin Gothic Book" panose="020B0503020102020204" pitchFamily="34" charset="0"/>
              <a:ea typeface="Calibri" panose="020F0502020204030204" pitchFamily="34" charset="0"/>
              <a:cs typeface="Times New Roman" panose="02020603050405020304" pitchFamily="18" charset="0"/>
            </a:endParaRPr>
          </a:p>
        </p:txBody>
      </p:sp>
      <p:pic>
        <p:nvPicPr>
          <p:cNvPr id="6" name="Online Image Placeholder 5" descr="A picture containing text, sign, screenshot&#10;&#10;Description automatically generated">
            <a:extLst>
              <a:ext uri="{FF2B5EF4-FFF2-40B4-BE49-F238E27FC236}">
                <a16:creationId xmlns:a16="http://schemas.microsoft.com/office/drawing/2014/main" id="{E7EFC489-AF2C-7AC9-DF8D-99239865ADEB}"/>
              </a:ext>
            </a:extLst>
          </p:cNvPr>
          <p:cNvPicPr>
            <a:picLocks noGrp="1" noChangeAspect="1"/>
          </p:cNvPicPr>
          <p:nvPr>
            <p:ph type="clipArt" sz="half" idx="2"/>
          </p:nvPr>
        </p:nvPicPr>
        <p:blipFill rotWithShape="1">
          <a:blip r:embed="rId5">
            <a:extLst>
              <a:ext uri="{28A0092B-C50C-407E-A947-70E740481C1C}">
                <a14:useLocalDpi xmlns:a14="http://schemas.microsoft.com/office/drawing/2010/main" val="0"/>
              </a:ext>
            </a:extLst>
          </a:blip>
          <a:srcRect l="9836" r="10655"/>
          <a:stretch/>
        </p:blipFill>
        <p:spPr>
          <a:xfrm>
            <a:off x="9611264" y="1713311"/>
            <a:ext cx="8082036" cy="5665757"/>
          </a:xfrm>
        </p:spPr>
      </p:pic>
      <p:sp>
        <p:nvSpPr>
          <p:cNvPr id="4" name="AutoShape 2">
            <a:extLst>
              <a:ext uri="{FF2B5EF4-FFF2-40B4-BE49-F238E27FC236}">
                <a16:creationId xmlns:a16="http://schemas.microsoft.com/office/drawing/2014/main" id="{B8FA26A7-58A1-A14C-996A-D173B2DD9CA4}"/>
              </a:ext>
            </a:extLst>
          </p:cNvPr>
          <p:cNvSpPr/>
          <p:nvPr/>
        </p:nvSpPr>
        <p:spPr>
          <a:xfrm>
            <a:off x="0" y="8790725"/>
            <a:ext cx="18288000" cy="1856852"/>
          </a:xfrm>
          <a:prstGeom prst="rect">
            <a:avLst/>
          </a:prstGeom>
          <a:solidFill>
            <a:srgbClr val="008586"/>
          </a:solidFill>
        </p:spPr>
      </p:sp>
      <p:pic>
        <p:nvPicPr>
          <p:cNvPr id="5" name="Picture 3">
            <a:extLst>
              <a:ext uri="{FF2B5EF4-FFF2-40B4-BE49-F238E27FC236}">
                <a16:creationId xmlns:a16="http://schemas.microsoft.com/office/drawing/2014/main" id="{5DADF2E2-063E-B0AA-A818-D8425861F107}"/>
              </a:ext>
            </a:extLst>
          </p:cNvPr>
          <p:cNvPicPr>
            <a:picLocks noChangeAspect="1"/>
          </p:cNvPicPr>
          <p:nvPr/>
        </p:nvPicPr>
        <p:blipFill>
          <a:blip r:embed="rId6"/>
          <a:srcRect/>
          <a:stretch>
            <a:fillRect/>
          </a:stretch>
        </p:blipFill>
        <p:spPr>
          <a:xfrm>
            <a:off x="16383000" y="9187211"/>
            <a:ext cx="1690060" cy="1248531"/>
          </a:xfrm>
          <a:prstGeom prst="rect">
            <a:avLst/>
          </a:prstGeom>
        </p:spPr>
      </p:pic>
      <p:sp>
        <p:nvSpPr>
          <p:cNvPr id="7" name="AutoShape 4">
            <a:extLst>
              <a:ext uri="{FF2B5EF4-FFF2-40B4-BE49-F238E27FC236}">
                <a16:creationId xmlns:a16="http://schemas.microsoft.com/office/drawing/2014/main" id="{C97AFBB5-85EE-A7E1-44A9-483DAFC7A016}"/>
              </a:ext>
            </a:extLst>
          </p:cNvPr>
          <p:cNvSpPr/>
          <p:nvPr/>
        </p:nvSpPr>
        <p:spPr>
          <a:xfrm flipV="1">
            <a:off x="0" y="8790725"/>
            <a:ext cx="18288000" cy="10375"/>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111983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E1FF-6826-4B08-3A20-18ED757A267B}"/>
              </a:ext>
            </a:extLst>
          </p:cNvPr>
          <p:cNvSpPr>
            <a:spLocks noGrp="1"/>
          </p:cNvSpPr>
          <p:nvPr>
            <p:ph type="title"/>
          </p:nvPr>
        </p:nvSpPr>
        <p:spPr>
          <a:xfrm>
            <a:off x="914400" y="1097846"/>
            <a:ext cx="15925800" cy="1143000"/>
          </a:xfrm>
        </p:spPr>
        <p:txBody>
          <a:bodyPr>
            <a:normAutofit/>
          </a:bodyPr>
          <a:lstStyle/>
          <a:p>
            <a:pPr algn="l"/>
            <a:r>
              <a:rPr lang="en-US" sz="6000" dirty="0">
                <a:solidFill>
                  <a:srgbClr val="008586"/>
                </a:solidFill>
                <a:latin typeface="Oswald" panose="00000500000000000000" pitchFamily="2" charset="0"/>
              </a:rPr>
              <a:t>HOUSING INVESTMENT LEGISLATION 2022</a:t>
            </a:r>
          </a:p>
        </p:txBody>
      </p:sp>
      <p:sp>
        <p:nvSpPr>
          <p:cNvPr id="5" name="Content Placeholder 4">
            <a:extLst>
              <a:ext uri="{FF2B5EF4-FFF2-40B4-BE49-F238E27FC236}">
                <a16:creationId xmlns:a16="http://schemas.microsoft.com/office/drawing/2014/main" id="{C01B2130-B8BB-F514-3122-1F087A29BCCD}"/>
              </a:ext>
            </a:extLst>
          </p:cNvPr>
          <p:cNvSpPr>
            <a:spLocks noGrp="1"/>
          </p:cNvSpPr>
          <p:nvPr>
            <p:ph idx="1"/>
          </p:nvPr>
        </p:nvSpPr>
        <p:spPr>
          <a:xfrm>
            <a:off x="914400" y="2240846"/>
            <a:ext cx="16078200" cy="4525963"/>
          </a:xfrm>
        </p:spPr>
        <p:txBody>
          <a:bodyPr>
            <a:noAutofit/>
          </a:bodyPr>
          <a:lstStyle/>
          <a:p>
            <a:pPr marL="514350" indent="-514350" defTabSz="1371600">
              <a:lnSpc>
                <a:spcPts val="5250"/>
              </a:lnSpc>
              <a:buFont typeface="Arial" panose="020B0604020202020204" pitchFamily="34" charset="0"/>
              <a:buChar char="•"/>
            </a:pPr>
            <a:r>
              <a:rPr lang="en-US" sz="2800" spc="87" dirty="0">
                <a:solidFill>
                  <a:prstClr val="black"/>
                </a:solidFill>
                <a:latin typeface="Franklin Gothic Book" panose="020B0503020102020204" pitchFamily="34" charset="0"/>
                <a:hlinkClick r:id="rId2"/>
              </a:rPr>
              <a:t>HB22-1304</a:t>
            </a:r>
            <a:r>
              <a:rPr lang="en-US" sz="2800" spc="87" dirty="0">
                <a:solidFill>
                  <a:prstClr val="black"/>
                </a:solidFill>
                <a:latin typeface="Franklin Gothic Book" panose="020B0503020102020204" pitchFamily="34" charset="0"/>
              </a:rPr>
              <a:t>: State Grants Investments Local Affordable Housing - </a:t>
            </a:r>
            <a:r>
              <a:rPr lang="en-US" sz="2800" spc="62" dirty="0">
                <a:solidFill>
                  <a:prstClr val="black"/>
                </a:solidFill>
                <a:latin typeface="Franklin Gothic Book" panose="020B0503020102020204" pitchFamily="34" charset="0"/>
              </a:rPr>
              <a:t>$178M for two grant programs</a:t>
            </a:r>
          </a:p>
          <a:p>
            <a:pPr marL="514350" indent="-514350" defTabSz="1371600">
              <a:lnSpc>
                <a:spcPts val="5250"/>
              </a:lnSpc>
              <a:buFont typeface="Arial" panose="020B0604020202020204" pitchFamily="34" charset="0"/>
              <a:buChar char="•"/>
            </a:pPr>
            <a:r>
              <a:rPr lang="en-US" sz="2800" spc="87" dirty="0">
                <a:solidFill>
                  <a:prstClr val="black"/>
                </a:solidFill>
                <a:latin typeface="Franklin Gothic Book" panose="020B0503020102020204" pitchFamily="34" charset="0"/>
                <a:hlinkClick r:id="rId3"/>
              </a:rPr>
              <a:t>SB22-159: </a:t>
            </a:r>
            <a:r>
              <a:rPr lang="en-US" sz="2800" spc="87" dirty="0">
                <a:solidFill>
                  <a:prstClr val="black"/>
                </a:solidFill>
                <a:latin typeface="Franklin Gothic Book" panose="020B0503020102020204" pitchFamily="34" charset="0"/>
              </a:rPr>
              <a:t>Revolving Loan Fund Invest Affordable Housing - </a:t>
            </a:r>
            <a:r>
              <a:rPr lang="en-US" sz="2800" spc="62" dirty="0">
                <a:solidFill>
                  <a:prstClr val="black"/>
                </a:solidFill>
                <a:latin typeface="Franklin Gothic Book" panose="020B0503020102020204" pitchFamily="34" charset="0"/>
              </a:rPr>
              <a:t>$150M for loans</a:t>
            </a:r>
          </a:p>
          <a:p>
            <a:pPr marL="514350" indent="-514350" defTabSz="1371600">
              <a:lnSpc>
                <a:spcPts val="5250"/>
              </a:lnSpc>
              <a:buFont typeface="Arial" panose="020B0604020202020204" pitchFamily="34" charset="0"/>
              <a:buChar char="•"/>
            </a:pPr>
            <a:r>
              <a:rPr lang="en-US" sz="2800" spc="17" dirty="0">
                <a:solidFill>
                  <a:prstClr val="black"/>
                </a:solidFill>
                <a:latin typeface="Franklin Gothic Book" panose="020B0503020102020204" pitchFamily="34" charset="0"/>
                <a:hlinkClick r:id="rId4"/>
              </a:rPr>
              <a:t>HB22-1051</a:t>
            </a:r>
            <a:r>
              <a:rPr lang="en-US" sz="2800" spc="17" dirty="0">
                <a:solidFill>
                  <a:prstClr val="black"/>
                </a:solidFill>
                <a:latin typeface="Franklin Gothic Book" panose="020B0503020102020204" pitchFamily="34" charset="0"/>
              </a:rPr>
              <a:t>:  Modify Affordable Housing Tax Credit - Extends $10m annual credit to December 2031</a:t>
            </a:r>
          </a:p>
          <a:p>
            <a:pPr marL="514350" indent="-514350" defTabSz="1371600">
              <a:lnSpc>
                <a:spcPts val="5250"/>
              </a:lnSpc>
              <a:buFont typeface="Arial" panose="020B0604020202020204" pitchFamily="34" charset="0"/>
              <a:buChar char="•"/>
            </a:pPr>
            <a:r>
              <a:rPr lang="en-US" sz="2800" spc="17" dirty="0">
                <a:solidFill>
                  <a:prstClr val="black"/>
                </a:solidFill>
                <a:latin typeface="Franklin Gothic Book" panose="020B0503020102020204" pitchFamily="34" charset="0"/>
                <a:hlinkClick r:id="rId5"/>
              </a:rPr>
              <a:t>HB22-1282</a:t>
            </a:r>
            <a:r>
              <a:rPr lang="en-US" sz="2800" spc="17" dirty="0">
                <a:solidFill>
                  <a:prstClr val="black"/>
                </a:solidFill>
                <a:latin typeface="Franklin Gothic Book" panose="020B0503020102020204" pitchFamily="34" charset="0"/>
              </a:rPr>
              <a:t>: Innovative Housing Incentive Program - </a:t>
            </a:r>
            <a:r>
              <a:rPr lang="en-US" sz="2800" spc="62" dirty="0">
                <a:solidFill>
                  <a:prstClr val="black"/>
                </a:solidFill>
                <a:latin typeface="Franklin Gothic Book" panose="020B0503020102020204" pitchFamily="34" charset="0"/>
              </a:rPr>
              <a:t>$40M for innovative manufacturing </a:t>
            </a:r>
          </a:p>
          <a:p>
            <a:pPr marL="514350" indent="-514350" defTabSz="1371600">
              <a:lnSpc>
                <a:spcPts val="5250"/>
              </a:lnSpc>
              <a:buFont typeface="Arial" panose="020B0604020202020204" pitchFamily="34" charset="0"/>
              <a:buChar char="•"/>
            </a:pPr>
            <a:r>
              <a:rPr lang="en-US" sz="2800" spc="17" dirty="0">
                <a:solidFill>
                  <a:prstClr val="black"/>
                </a:solidFill>
                <a:latin typeface="Franklin Gothic Book" panose="020B0503020102020204" pitchFamily="34" charset="0"/>
                <a:hlinkClick r:id="rId6"/>
              </a:rPr>
              <a:t>SB22-146</a:t>
            </a:r>
            <a:r>
              <a:rPr lang="en-US" sz="2800" spc="17" dirty="0">
                <a:solidFill>
                  <a:prstClr val="black"/>
                </a:solidFill>
                <a:latin typeface="Franklin Gothic Book" panose="020B0503020102020204" pitchFamily="34" charset="0"/>
              </a:rPr>
              <a:t>: Middle Income Access Program Expansion - </a:t>
            </a:r>
            <a:r>
              <a:rPr lang="en-US" sz="2800" spc="62" dirty="0">
                <a:solidFill>
                  <a:prstClr val="black"/>
                </a:solidFill>
                <a:latin typeface="Franklin Gothic Book" panose="020B0503020102020204" pitchFamily="34" charset="0"/>
              </a:rPr>
              <a:t>$25M for existing CHFA program</a:t>
            </a:r>
          </a:p>
          <a:p>
            <a:pPr marL="514350" indent="-514350" defTabSz="1371600">
              <a:lnSpc>
                <a:spcPts val="5250"/>
              </a:lnSpc>
              <a:buFont typeface="Arial" panose="020B0604020202020204" pitchFamily="34" charset="0"/>
              <a:buChar char="•"/>
            </a:pPr>
            <a:r>
              <a:rPr lang="en-US" sz="2800" spc="87" dirty="0">
                <a:solidFill>
                  <a:prstClr val="black"/>
                </a:solidFill>
                <a:latin typeface="Franklin Gothic Book" panose="020B0503020102020204" pitchFamily="34" charset="0"/>
                <a:hlinkClick r:id="rId7"/>
              </a:rPr>
              <a:t>SB22-160</a:t>
            </a:r>
            <a:r>
              <a:rPr lang="en-US" sz="2800" spc="87" dirty="0">
                <a:solidFill>
                  <a:prstClr val="black"/>
                </a:solidFill>
                <a:latin typeface="Franklin Gothic Book" panose="020B0503020102020204" pitchFamily="34" charset="0"/>
              </a:rPr>
              <a:t>: Loan Program Resident-Owned Communities - </a:t>
            </a:r>
            <a:r>
              <a:rPr lang="en-US" sz="2800" spc="62" dirty="0">
                <a:solidFill>
                  <a:prstClr val="black"/>
                </a:solidFill>
                <a:latin typeface="Franklin Gothic Book" panose="020B0503020102020204" pitchFamily="34" charset="0"/>
              </a:rPr>
              <a:t>$35M for loans</a:t>
            </a:r>
          </a:p>
          <a:p>
            <a:pPr marL="514350" indent="-514350" defTabSz="1371600">
              <a:lnSpc>
                <a:spcPts val="5250"/>
              </a:lnSpc>
              <a:buFont typeface="Arial" panose="020B0604020202020204" pitchFamily="34" charset="0"/>
              <a:buChar char="•"/>
            </a:pPr>
            <a:r>
              <a:rPr lang="en-US" sz="2800" spc="62" dirty="0">
                <a:solidFill>
                  <a:prstClr val="black"/>
                </a:solidFill>
                <a:latin typeface="Franklin Gothic Book" panose="020B0503020102020204" pitchFamily="34" charset="0"/>
                <a:hlinkClick r:id="rId8"/>
              </a:rPr>
              <a:t>HB22-1117</a:t>
            </a:r>
            <a:r>
              <a:rPr lang="en-US" sz="2800" spc="62" dirty="0">
                <a:solidFill>
                  <a:prstClr val="black"/>
                </a:solidFill>
                <a:latin typeface="Franklin Gothic Book" panose="020B0503020102020204" pitchFamily="34" charset="0"/>
              </a:rPr>
              <a:t>:  Use of Local Lodging Tax Revenue – specifically for housing</a:t>
            </a:r>
          </a:p>
          <a:p>
            <a:pPr marL="514350" indent="-514350" defTabSz="1371600">
              <a:lnSpc>
                <a:spcPts val="5250"/>
              </a:lnSpc>
              <a:buFont typeface="Arial" panose="020B0604020202020204" pitchFamily="34" charset="0"/>
              <a:buChar char="•"/>
            </a:pPr>
            <a:r>
              <a:rPr lang="en-US" sz="2800" spc="62" dirty="0">
                <a:solidFill>
                  <a:prstClr val="black"/>
                </a:solidFill>
                <a:latin typeface="Franklin Gothic Book" panose="020B0503020102020204" pitchFamily="34" charset="0"/>
                <a:hlinkClick r:id="rId9"/>
              </a:rPr>
              <a:t>SB22-232</a:t>
            </a:r>
            <a:r>
              <a:rPr lang="en-US" sz="2800" spc="62" dirty="0">
                <a:solidFill>
                  <a:prstClr val="black"/>
                </a:solidFill>
                <a:latin typeface="Franklin Gothic Book" panose="020B0503020102020204" pitchFamily="34" charset="0"/>
              </a:rPr>
              <a:t>:  Creation of Middle-Income Housing Authority </a:t>
            </a:r>
          </a:p>
        </p:txBody>
      </p:sp>
      <p:sp>
        <p:nvSpPr>
          <p:cNvPr id="3" name="AutoShape 2">
            <a:extLst>
              <a:ext uri="{FF2B5EF4-FFF2-40B4-BE49-F238E27FC236}">
                <a16:creationId xmlns:a16="http://schemas.microsoft.com/office/drawing/2014/main" id="{C9E172DB-B7B7-D31B-EDCD-D9DF002C2F03}"/>
              </a:ext>
            </a:extLst>
          </p:cNvPr>
          <p:cNvSpPr/>
          <p:nvPr/>
        </p:nvSpPr>
        <p:spPr>
          <a:xfrm>
            <a:off x="0" y="8686800"/>
            <a:ext cx="18288000" cy="1856852"/>
          </a:xfrm>
          <a:prstGeom prst="rect">
            <a:avLst/>
          </a:prstGeom>
          <a:solidFill>
            <a:srgbClr val="008586"/>
          </a:solidFill>
        </p:spPr>
      </p:sp>
      <p:pic>
        <p:nvPicPr>
          <p:cNvPr id="4" name="Picture 3">
            <a:extLst>
              <a:ext uri="{FF2B5EF4-FFF2-40B4-BE49-F238E27FC236}">
                <a16:creationId xmlns:a16="http://schemas.microsoft.com/office/drawing/2014/main" id="{748774BE-66A1-C21B-49B9-C2465BC210A3}"/>
              </a:ext>
            </a:extLst>
          </p:cNvPr>
          <p:cNvPicPr>
            <a:picLocks noChangeAspect="1"/>
          </p:cNvPicPr>
          <p:nvPr/>
        </p:nvPicPr>
        <p:blipFill>
          <a:blip r:embed="rId10"/>
          <a:srcRect/>
          <a:stretch>
            <a:fillRect/>
          </a:stretch>
        </p:blipFill>
        <p:spPr>
          <a:xfrm>
            <a:off x="16383000" y="9187211"/>
            <a:ext cx="1690060" cy="1248531"/>
          </a:xfrm>
          <a:prstGeom prst="rect">
            <a:avLst/>
          </a:prstGeom>
        </p:spPr>
      </p:pic>
      <p:sp>
        <p:nvSpPr>
          <p:cNvPr id="6" name="AutoShape 4">
            <a:extLst>
              <a:ext uri="{FF2B5EF4-FFF2-40B4-BE49-F238E27FC236}">
                <a16:creationId xmlns:a16="http://schemas.microsoft.com/office/drawing/2014/main" id="{71CD3F34-1D6C-FFDD-F385-E367992C7917}"/>
              </a:ext>
            </a:extLst>
          </p:cNvPr>
          <p:cNvSpPr/>
          <p:nvPr/>
        </p:nvSpPr>
        <p:spPr>
          <a:xfrm>
            <a:off x="-76200" y="8724900"/>
            <a:ext cx="18652286" cy="0"/>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2332970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E1FF-6826-4B08-3A20-18ED757A267B}"/>
              </a:ext>
            </a:extLst>
          </p:cNvPr>
          <p:cNvSpPr>
            <a:spLocks noGrp="1"/>
          </p:cNvSpPr>
          <p:nvPr>
            <p:ph type="title"/>
          </p:nvPr>
        </p:nvSpPr>
        <p:spPr>
          <a:xfrm>
            <a:off x="914400" y="1097846"/>
            <a:ext cx="15925800" cy="1143000"/>
          </a:xfrm>
        </p:spPr>
        <p:txBody>
          <a:bodyPr>
            <a:normAutofit/>
          </a:bodyPr>
          <a:lstStyle/>
          <a:p>
            <a:pPr algn="l"/>
            <a:r>
              <a:rPr lang="en-US" sz="6000" dirty="0">
                <a:solidFill>
                  <a:srgbClr val="008586"/>
                </a:solidFill>
                <a:latin typeface="Oswald" panose="00000500000000000000" pitchFamily="2" charset="0"/>
              </a:rPr>
              <a:t>HOMELESSNESS LEGISLATION</a:t>
            </a:r>
          </a:p>
        </p:txBody>
      </p:sp>
      <p:sp>
        <p:nvSpPr>
          <p:cNvPr id="5" name="Content Placeholder 4">
            <a:extLst>
              <a:ext uri="{FF2B5EF4-FFF2-40B4-BE49-F238E27FC236}">
                <a16:creationId xmlns:a16="http://schemas.microsoft.com/office/drawing/2014/main" id="{C01B2130-B8BB-F514-3122-1F087A29BCCD}"/>
              </a:ext>
            </a:extLst>
          </p:cNvPr>
          <p:cNvSpPr>
            <a:spLocks noGrp="1"/>
          </p:cNvSpPr>
          <p:nvPr>
            <p:ph idx="1"/>
          </p:nvPr>
        </p:nvSpPr>
        <p:spPr>
          <a:xfrm>
            <a:off x="914400" y="2240846"/>
            <a:ext cx="16078200" cy="4525963"/>
          </a:xfrm>
        </p:spPr>
        <p:txBody>
          <a:bodyPr>
            <a:noAutofit/>
          </a:bodyPr>
          <a:lstStyle/>
          <a:p>
            <a:pPr defTabSz="1371600">
              <a:lnSpc>
                <a:spcPts val="6000"/>
              </a:lnSpc>
            </a:pPr>
            <a:r>
              <a:rPr lang="en-US" sz="4000" b="1" spc="99" dirty="0">
                <a:solidFill>
                  <a:prstClr val="black"/>
                </a:solidFill>
                <a:latin typeface="Franklin Gothic Book" panose="020B0503020102020204" pitchFamily="34" charset="0"/>
                <a:hlinkClick r:id="rId2"/>
              </a:rPr>
              <a:t>HB22-1377</a:t>
            </a:r>
            <a:r>
              <a:rPr lang="en-US" sz="4000" b="1" spc="99" dirty="0">
                <a:solidFill>
                  <a:prstClr val="black"/>
                </a:solidFill>
                <a:latin typeface="Franklin Gothic Book" panose="020B0503020102020204" pitchFamily="34" charset="0"/>
              </a:rPr>
              <a:t>: Grant Program Providing Responses to Homelessness</a:t>
            </a:r>
          </a:p>
          <a:p>
            <a:pPr lvl="1" defTabSz="1371600">
              <a:lnSpc>
                <a:spcPts val="6000"/>
              </a:lnSpc>
            </a:pPr>
            <a:r>
              <a:rPr lang="en-US" sz="3600" spc="90" dirty="0">
                <a:solidFill>
                  <a:prstClr val="black"/>
                </a:solidFill>
                <a:latin typeface="Franklin Gothic Book" panose="020B0503020102020204" pitchFamily="34" charset="0"/>
              </a:rPr>
              <a:t>$105M for local homelessness projects</a:t>
            </a:r>
          </a:p>
          <a:p>
            <a:pPr defTabSz="1371600">
              <a:lnSpc>
                <a:spcPts val="6000"/>
              </a:lnSpc>
            </a:pPr>
            <a:r>
              <a:rPr lang="en-US" sz="4000" b="1" spc="30" dirty="0">
                <a:solidFill>
                  <a:prstClr val="black"/>
                </a:solidFill>
                <a:latin typeface="Franklin Gothic Book" panose="020B0503020102020204" pitchFamily="34" charset="0"/>
                <a:hlinkClick r:id="rId3"/>
              </a:rPr>
              <a:t>HB22-1378: </a:t>
            </a:r>
            <a:r>
              <a:rPr lang="en-US" sz="4000" b="1" spc="30" dirty="0">
                <a:solidFill>
                  <a:prstClr val="black"/>
                </a:solidFill>
                <a:latin typeface="Franklin Gothic Book" panose="020B0503020102020204" pitchFamily="34" charset="0"/>
              </a:rPr>
              <a:t>Denver-metro Regional Navigation Campus Grant </a:t>
            </a:r>
          </a:p>
          <a:p>
            <a:pPr lvl="1" defTabSz="1371600">
              <a:lnSpc>
                <a:spcPts val="6000"/>
              </a:lnSpc>
            </a:pPr>
            <a:r>
              <a:rPr lang="en-US" sz="3600" spc="90" dirty="0">
                <a:solidFill>
                  <a:prstClr val="black"/>
                </a:solidFill>
                <a:latin typeface="Franklin Gothic Book" panose="020B0503020102020204" pitchFamily="34" charset="0"/>
              </a:rPr>
              <a:t>$50M grant to local government for creation/operation</a:t>
            </a:r>
          </a:p>
          <a:p>
            <a:pPr defTabSz="1371600">
              <a:lnSpc>
                <a:spcPts val="6000"/>
              </a:lnSpc>
            </a:pPr>
            <a:r>
              <a:rPr lang="en-US" sz="4000" b="1" spc="30" dirty="0">
                <a:solidFill>
                  <a:prstClr val="black"/>
                </a:solidFill>
                <a:latin typeface="Franklin Gothic Book" panose="020B0503020102020204" pitchFamily="34" charset="0"/>
                <a:hlinkClick r:id="rId4"/>
              </a:rPr>
              <a:t>SB22-211: </a:t>
            </a:r>
            <a:r>
              <a:rPr lang="en-US" sz="4000" b="1" spc="30" dirty="0">
                <a:solidFill>
                  <a:prstClr val="black"/>
                </a:solidFill>
                <a:latin typeface="Franklin Gothic Book" panose="020B0503020102020204" pitchFamily="34" charset="0"/>
              </a:rPr>
              <a:t>Repurpose the Ridge View Campus</a:t>
            </a:r>
          </a:p>
          <a:p>
            <a:pPr lvl="1" defTabSz="1371600">
              <a:lnSpc>
                <a:spcPts val="5400"/>
              </a:lnSpc>
            </a:pPr>
            <a:r>
              <a:rPr lang="en-US" sz="3600" spc="90" dirty="0">
                <a:solidFill>
                  <a:prstClr val="black"/>
                </a:solidFill>
                <a:latin typeface="Franklin Gothic Book" panose="020B0503020102020204" pitchFamily="34" charset="0"/>
              </a:rPr>
              <a:t>$45M for campus transition</a:t>
            </a:r>
          </a:p>
          <a:p>
            <a:pPr defTabSz="1371600">
              <a:lnSpc>
                <a:spcPts val="6000"/>
              </a:lnSpc>
            </a:pPr>
            <a:r>
              <a:rPr lang="en-US" sz="4000" b="1" spc="99" dirty="0">
                <a:solidFill>
                  <a:prstClr val="black"/>
                </a:solidFill>
                <a:latin typeface="Franklin Gothic Book" panose="020B0503020102020204" pitchFamily="34" charset="0"/>
                <a:hlinkClick r:id="rId5"/>
              </a:rPr>
              <a:t>HB22-1083</a:t>
            </a:r>
            <a:r>
              <a:rPr lang="en-US" sz="4000" b="1" spc="99" dirty="0">
                <a:solidFill>
                  <a:prstClr val="black"/>
                </a:solidFill>
                <a:latin typeface="Franklin Gothic Book" panose="020B0503020102020204" pitchFamily="34" charset="0"/>
              </a:rPr>
              <a:t>: Homeless Contribution Income Tax Credit</a:t>
            </a:r>
          </a:p>
        </p:txBody>
      </p:sp>
      <p:sp>
        <p:nvSpPr>
          <p:cNvPr id="3" name="AutoShape 2">
            <a:extLst>
              <a:ext uri="{FF2B5EF4-FFF2-40B4-BE49-F238E27FC236}">
                <a16:creationId xmlns:a16="http://schemas.microsoft.com/office/drawing/2014/main" id="{C9E172DB-B7B7-D31B-EDCD-D9DF002C2F03}"/>
              </a:ext>
            </a:extLst>
          </p:cNvPr>
          <p:cNvSpPr/>
          <p:nvPr/>
        </p:nvSpPr>
        <p:spPr>
          <a:xfrm>
            <a:off x="0" y="8686800"/>
            <a:ext cx="18288000" cy="1856852"/>
          </a:xfrm>
          <a:prstGeom prst="rect">
            <a:avLst/>
          </a:prstGeom>
          <a:solidFill>
            <a:srgbClr val="008586"/>
          </a:solidFill>
        </p:spPr>
      </p:sp>
      <p:pic>
        <p:nvPicPr>
          <p:cNvPr id="4" name="Picture 3">
            <a:extLst>
              <a:ext uri="{FF2B5EF4-FFF2-40B4-BE49-F238E27FC236}">
                <a16:creationId xmlns:a16="http://schemas.microsoft.com/office/drawing/2014/main" id="{748774BE-66A1-C21B-49B9-C2465BC210A3}"/>
              </a:ext>
            </a:extLst>
          </p:cNvPr>
          <p:cNvPicPr>
            <a:picLocks noChangeAspect="1"/>
          </p:cNvPicPr>
          <p:nvPr/>
        </p:nvPicPr>
        <p:blipFill>
          <a:blip r:embed="rId6"/>
          <a:srcRect/>
          <a:stretch>
            <a:fillRect/>
          </a:stretch>
        </p:blipFill>
        <p:spPr>
          <a:xfrm>
            <a:off x="16383000" y="9187211"/>
            <a:ext cx="1690060" cy="1248531"/>
          </a:xfrm>
          <a:prstGeom prst="rect">
            <a:avLst/>
          </a:prstGeom>
        </p:spPr>
      </p:pic>
      <p:sp>
        <p:nvSpPr>
          <p:cNvPr id="6" name="AutoShape 4">
            <a:extLst>
              <a:ext uri="{FF2B5EF4-FFF2-40B4-BE49-F238E27FC236}">
                <a16:creationId xmlns:a16="http://schemas.microsoft.com/office/drawing/2014/main" id="{71CD3F34-1D6C-FFDD-F385-E367992C7917}"/>
              </a:ext>
            </a:extLst>
          </p:cNvPr>
          <p:cNvSpPr/>
          <p:nvPr/>
        </p:nvSpPr>
        <p:spPr>
          <a:xfrm>
            <a:off x="-76200" y="8724900"/>
            <a:ext cx="18652286" cy="0"/>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1614043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E1FF-6826-4B08-3A20-18ED757A267B}"/>
              </a:ext>
            </a:extLst>
          </p:cNvPr>
          <p:cNvSpPr>
            <a:spLocks noGrp="1"/>
          </p:cNvSpPr>
          <p:nvPr>
            <p:ph type="title"/>
          </p:nvPr>
        </p:nvSpPr>
        <p:spPr>
          <a:xfrm>
            <a:off x="943232" y="866691"/>
            <a:ext cx="15925800" cy="1143000"/>
          </a:xfrm>
        </p:spPr>
        <p:txBody>
          <a:bodyPr>
            <a:normAutofit fontScale="90000"/>
          </a:bodyPr>
          <a:lstStyle/>
          <a:p>
            <a:pPr algn="l"/>
            <a:r>
              <a:rPr lang="en-US" sz="6000" dirty="0">
                <a:solidFill>
                  <a:srgbClr val="008586"/>
                </a:solidFill>
                <a:latin typeface="Oswald" panose="00000500000000000000" pitchFamily="2" charset="0"/>
              </a:rPr>
              <a:t>SHAPING THE PUBLIC NARRATIVE/MEDIA WITH REPORTS/DATA (HEADLINES MATTER)</a:t>
            </a:r>
          </a:p>
        </p:txBody>
      </p:sp>
      <p:sp>
        <p:nvSpPr>
          <p:cNvPr id="5" name="Content Placeholder 4">
            <a:extLst>
              <a:ext uri="{FF2B5EF4-FFF2-40B4-BE49-F238E27FC236}">
                <a16:creationId xmlns:a16="http://schemas.microsoft.com/office/drawing/2014/main" id="{C01B2130-B8BB-F514-3122-1F087A29BCCD}"/>
              </a:ext>
            </a:extLst>
          </p:cNvPr>
          <p:cNvSpPr>
            <a:spLocks noGrp="1"/>
          </p:cNvSpPr>
          <p:nvPr>
            <p:ph idx="1"/>
          </p:nvPr>
        </p:nvSpPr>
        <p:spPr>
          <a:xfrm>
            <a:off x="914400" y="2240846"/>
            <a:ext cx="16078200" cy="4525963"/>
          </a:xfrm>
        </p:spPr>
        <p:txBody>
          <a:bodyPr>
            <a:noAutofit/>
          </a:bodyPr>
          <a:lstStyle/>
          <a:p>
            <a:r>
              <a:rPr lang="en-US" sz="4000" dirty="0">
                <a:latin typeface="Franklin Gothic Book" panose="020B0503020102020204" pitchFamily="34" charset="0"/>
              </a:rPr>
              <a:t>“</a:t>
            </a:r>
            <a:r>
              <a:rPr lang="en-US" sz="4000" dirty="0">
                <a:latin typeface="Franklin Gothic Book" panose="020B0503020102020204" pitchFamily="34" charset="0"/>
                <a:hlinkClick r:id="rId2"/>
              </a:rPr>
              <a:t>Denver’s Homeless Program Called a Remarkable Success”</a:t>
            </a:r>
            <a:endParaRPr lang="en-US" sz="4000" dirty="0">
              <a:latin typeface="Franklin Gothic Book" panose="020B0503020102020204" pitchFamily="34" charset="0"/>
            </a:endParaRPr>
          </a:p>
          <a:p>
            <a:pPr marL="0" indent="0">
              <a:buNone/>
            </a:pPr>
            <a:endParaRPr lang="en-US" sz="900" dirty="0">
              <a:latin typeface="Franklin Gothic Book" panose="020B0503020102020204" pitchFamily="34" charset="0"/>
            </a:endParaRPr>
          </a:p>
          <a:p>
            <a:r>
              <a:rPr lang="en-US" sz="4000" dirty="0">
                <a:latin typeface="Franklin Gothic Book" panose="020B0503020102020204" pitchFamily="34" charset="0"/>
                <a:hlinkClick r:id="rId3"/>
              </a:rPr>
              <a:t>“Denver’s Creative Approach to Homelessness Sees Returns”</a:t>
            </a:r>
            <a:endParaRPr lang="en-US" sz="4000" dirty="0">
              <a:latin typeface="Franklin Gothic Book" panose="020B0503020102020204" pitchFamily="34" charset="0"/>
            </a:endParaRPr>
          </a:p>
          <a:p>
            <a:pPr marL="0" indent="0">
              <a:buNone/>
            </a:pPr>
            <a:endParaRPr lang="en-US" sz="900" dirty="0">
              <a:latin typeface="Franklin Gothic Book" panose="020B0503020102020204" pitchFamily="34" charset="0"/>
            </a:endParaRPr>
          </a:p>
          <a:p>
            <a:r>
              <a:rPr lang="en-US" sz="4000" dirty="0">
                <a:latin typeface="Franklin Gothic Book" panose="020B0503020102020204" pitchFamily="34" charset="0"/>
                <a:hlinkClick r:id="rId4"/>
              </a:rPr>
              <a:t>“Denver Permanent Supportive Housing Program Saved Millions”</a:t>
            </a:r>
            <a:endParaRPr lang="en-US" sz="4000" dirty="0">
              <a:latin typeface="Franklin Gothic Book" panose="020B0503020102020204" pitchFamily="34" charset="0"/>
            </a:endParaRPr>
          </a:p>
          <a:p>
            <a:pPr marL="0" indent="0">
              <a:buNone/>
            </a:pPr>
            <a:endParaRPr lang="en-US" sz="900" dirty="0">
              <a:latin typeface="Franklin Gothic Book" panose="020B0503020102020204" pitchFamily="34" charset="0"/>
            </a:endParaRPr>
          </a:p>
          <a:p>
            <a:r>
              <a:rPr lang="en-US" sz="4000" dirty="0">
                <a:latin typeface="Franklin Gothic Book" panose="020B0503020102020204" pitchFamily="34" charset="0"/>
                <a:hlinkClick r:id="rId5"/>
              </a:rPr>
              <a:t>“Innovations in Financing Supportive Housing”</a:t>
            </a:r>
            <a:endParaRPr lang="en-US" sz="4000" dirty="0">
              <a:latin typeface="Franklin Gothic Book" panose="020B0503020102020204" pitchFamily="34" charset="0"/>
            </a:endParaRPr>
          </a:p>
          <a:p>
            <a:pPr marL="0" indent="0">
              <a:buNone/>
            </a:pPr>
            <a:endParaRPr lang="en-US" sz="900" dirty="0">
              <a:latin typeface="Franklin Gothic Book" panose="020B0503020102020204" pitchFamily="34" charset="0"/>
            </a:endParaRPr>
          </a:p>
          <a:p>
            <a:r>
              <a:rPr lang="en-US" sz="4000" dirty="0">
                <a:latin typeface="Franklin Gothic Book" panose="020B0503020102020204" pitchFamily="34" charset="0"/>
                <a:hlinkClick r:id="rId6"/>
              </a:rPr>
              <a:t>“Housing First Approach Breaks Down Barriers To Treating Chronic Homelessness”</a:t>
            </a:r>
            <a:endParaRPr lang="en-US" sz="4000" dirty="0">
              <a:latin typeface="Franklin Gothic Book" panose="020B0503020102020204" pitchFamily="34" charset="0"/>
            </a:endParaRPr>
          </a:p>
          <a:p>
            <a:pPr marL="0" indent="0">
              <a:buNone/>
            </a:pPr>
            <a:endParaRPr lang="en-US" sz="900" dirty="0">
              <a:latin typeface="Franklin Gothic Book" panose="020B0503020102020204" pitchFamily="34" charset="0"/>
            </a:endParaRPr>
          </a:p>
          <a:p>
            <a:r>
              <a:rPr lang="en-US" sz="4000" dirty="0">
                <a:latin typeface="Franklin Gothic Book" panose="020B0503020102020204" pitchFamily="34" charset="0"/>
                <a:hlinkClick r:id="rId7"/>
              </a:rPr>
              <a:t>“Denver Social Impact Bond Expands”</a:t>
            </a:r>
            <a:endParaRPr lang="en-US" sz="4000" dirty="0">
              <a:latin typeface="Franklin Gothic Book" panose="020B0503020102020204" pitchFamily="34" charset="0"/>
            </a:endParaRPr>
          </a:p>
          <a:p>
            <a:pPr marL="0" indent="0" defTabSz="1371600">
              <a:lnSpc>
                <a:spcPts val="6000"/>
              </a:lnSpc>
              <a:buNone/>
            </a:pPr>
            <a:endParaRPr lang="en-US" sz="2800" b="1" spc="99" dirty="0">
              <a:solidFill>
                <a:prstClr val="black"/>
              </a:solidFill>
              <a:latin typeface="Franklin Gothic Book" panose="020B0503020102020204" pitchFamily="34" charset="0"/>
            </a:endParaRPr>
          </a:p>
        </p:txBody>
      </p:sp>
      <p:sp>
        <p:nvSpPr>
          <p:cNvPr id="3" name="AutoShape 2">
            <a:extLst>
              <a:ext uri="{FF2B5EF4-FFF2-40B4-BE49-F238E27FC236}">
                <a16:creationId xmlns:a16="http://schemas.microsoft.com/office/drawing/2014/main" id="{C9E172DB-B7B7-D31B-EDCD-D9DF002C2F03}"/>
              </a:ext>
            </a:extLst>
          </p:cNvPr>
          <p:cNvSpPr/>
          <p:nvPr/>
        </p:nvSpPr>
        <p:spPr>
          <a:xfrm>
            <a:off x="0" y="8686800"/>
            <a:ext cx="18288000" cy="1856852"/>
          </a:xfrm>
          <a:prstGeom prst="rect">
            <a:avLst/>
          </a:prstGeom>
          <a:solidFill>
            <a:srgbClr val="008586"/>
          </a:solidFill>
        </p:spPr>
      </p:sp>
      <p:pic>
        <p:nvPicPr>
          <p:cNvPr id="4" name="Picture 3">
            <a:extLst>
              <a:ext uri="{FF2B5EF4-FFF2-40B4-BE49-F238E27FC236}">
                <a16:creationId xmlns:a16="http://schemas.microsoft.com/office/drawing/2014/main" id="{748774BE-66A1-C21B-49B9-C2465BC210A3}"/>
              </a:ext>
            </a:extLst>
          </p:cNvPr>
          <p:cNvPicPr>
            <a:picLocks noChangeAspect="1"/>
          </p:cNvPicPr>
          <p:nvPr/>
        </p:nvPicPr>
        <p:blipFill>
          <a:blip r:embed="rId8"/>
          <a:srcRect/>
          <a:stretch>
            <a:fillRect/>
          </a:stretch>
        </p:blipFill>
        <p:spPr>
          <a:xfrm>
            <a:off x="16383000" y="9187211"/>
            <a:ext cx="1690060" cy="1248531"/>
          </a:xfrm>
          <a:prstGeom prst="rect">
            <a:avLst/>
          </a:prstGeom>
        </p:spPr>
      </p:pic>
      <p:sp>
        <p:nvSpPr>
          <p:cNvPr id="6" name="AutoShape 4">
            <a:extLst>
              <a:ext uri="{FF2B5EF4-FFF2-40B4-BE49-F238E27FC236}">
                <a16:creationId xmlns:a16="http://schemas.microsoft.com/office/drawing/2014/main" id="{71CD3F34-1D6C-FFDD-F385-E367992C7917}"/>
              </a:ext>
            </a:extLst>
          </p:cNvPr>
          <p:cNvSpPr/>
          <p:nvPr/>
        </p:nvSpPr>
        <p:spPr>
          <a:xfrm>
            <a:off x="-76200" y="8724900"/>
            <a:ext cx="18652286" cy="0"/>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900361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DC53F507-C8D4-607E-8816-60AC1BFFBE9A}"/>
              </a:ext>
            </a:extLst>
          </p:cNvPr>
          <p:cNvSpPr/>
          <p:nvPr/>
        </p:nvSpPr>
        <p:spPr>
          <a:xfrm>
            <a:off x="0" y="8790725"/>
            <a:ext cx="18288000" cy="1856852"/>
          </a:xfrm>
          <a:prstGeom prst="rect">
            <a:avLst/>
          </a:prstGeom>
          <a:solidFill>
            <a:srgbClr val="008586"/>
          </a:solidFill>
        </p:spPr>
      </p:sp>
      <p:sp>
        <p:nvSpPr>
          <p:cNvPr id="6" name="TextBox 6"/>
          <p:cNvSpPr txBox="1"/>
          <p:nvPr/>
        </p:nvSpPr>
        <p:spPr>
          <a:xfrm>
            <a:off x="1028700" y="1085850"/>
            <a:ext cx="16611216" cy="680186"/>
          </a:xfrm>
          <a:prstGeom prst="rect">
            <a:avLst/>
          </a:prstGeom>
        </p:spPr>
        <p:txBody>
          <a:bodyPr lIns="0" tIns="0" rIns="0" bIns="0" rtlCol="0" anchor="t">
            <a:spAutoFit/>
          </a:bodyPr>
          <a:lstStyle/>
          <a:p>
            <a:pPr algn="l">
              <a:lnSpc>
                <a:spcPts val="5184"/>
              </a:lnSpc>
            </a:pPr>
            <a:r>
              <a:rPr lang="en-US" sz="6000" dirty="0">
                <a:solidFill>
                  <a:srgbClr val="008586"/>
                </a:solidFill>
                <a:latin typeface="Oswald" panose="00000500000000000000" pitchFamily="2" charset="0"/>
              </a:rPr>
              <a:t>CONTINUED PRESS COVERAGE</a:t>
            </a:r>
          </a:p>
        </p:txBody>
      </p:sp>
      <p:sp>
        <p:nvSpPr>
          <p:cNvPr id="5" name="TextBox 5">
            <a:extLst>
              <a:ext uri="{FF2B5EF4-FFF2-40B4-BE49-F238E27FC236}">
                <a16:creationId xmlns:a16="http://schemas.microsoft.com/office/drawing/2014/main" id="{DFC5C773-B308-3A17-86F6-E55B10D8856C}"/>
              </a:ext>
            </a:extLst>
          </p:cNvPr>
          <p:cNvSpPr txBox="1"/>
          <p:nvPr/>
        </p:nvSpPr>
        <p:spPr>
          <a:xfrm>
            <a:off x="1017548" y="1699275"/>
            <a:ext cx="16813251" cy="1250663"/>
          </a:xfrm>
          <a:prstGeom prst="rect">
            <a:avLst/>
          </a:prstGeom>
        </p:spPr>
        <p:txBody>
          <a:bodyPr wrap="square" lIns="0" tIns="0" rIns="0" bIns="0" rtlCol="0" anchor="t">
            <a:spAutoFit/>
          </a:bodyPr>
          <a:lstStyle/>
          <a:p>
            <a:pPr>
              <a:lnSpc>
                <a:spcPts val="5069"/>
              </a:lnSpc>
            </a:pPr>
            <a:r>
              <a:rPr lang="en-US" sz="3600" b="0" i="1" u="none" strike="noStrike" dirty="0">
                <a:solidFill>
                  <a:srgbClr val="000000"/>
                </a:solidFill>
                <a:effectLst/>
                <a:latin typeface="Franklin Gothic Book" panose="020B0503020102020204" pitchFamily="34" charset="0"/>
              </a:rPr>
              <a:t>From May 2022 to May 2023 (1 year after final report), there were 120 media hits RE: SIB and SIPPRA </a:t>
            </a:r>
            <a:endParaRPr lang="en-US" sz="3600" i="1" spc="-38" dirty="0">
              <a:solidFill>
                <a:srgbClr val="000000"/>
              </a:solidFill>
              <a:latin typeface="Franklin Gothic Book" panose="020B0503020102020204" pitchFamily="34" charset="0"/>
            </a:endParaRPr>
          </a:p>
        </p:txBody>
      </p:sp>
      <p:pic>
        <p:nvPicPr>
          <p:cNvPr id="7" name="Picture 3">
            <a:extLst>
              <a:ext uri="{FF2B5EF4-FFF2-40B4-BE49-F238E27FC236}">
                <a16:creationId xmlns:a16="http://schemas.microsoft.com/office/drawing/2014/main" id="{E877838B-DF59-7ACC-CA0A-355C94F54F76}"/>
              </a:ext>
            </a:extLst>
          </p:cNvPr>
          <p:cNvPicPr>
            <a:picLocks noChangeAspect="1"/>
          </p:cNvPicPr>
          <p:nvPr/>
        </p:nvPicPr>
        <p:blipFill>
          <a:blip r:embed="rId3"/>
          <a:srcRect/>
          <a:stretch>
            <a:fillRect/>
          </a:stretch>
        </p:blipFill>
        <p:spPr>
          <a:xfrm>
            <a:off x="16383000" y="9187211"/>
            <a:ext cx="1690060" cy="1248531"/>
          </a:xfrm>
          <a:prstGeom prst="rect">
            <a:avLst/>
          </a:prstGeom>
        </p:spPr>
      </p:pic>
      <p:sp>
        <p:nvSpPr>
          <p:cNvPr id="8" name="AutoShape 4">
            <a:extLst>
              <a:ext uri="{FF2B5EF4-FFF2-40B4-BE49-F238E27FC236}">
                <a16:creationId xmlns:a16="http://schemas.microsoft.com/office/drawing/2014/main" id="{A518C772-BEC1-BCCA-D494-B411EF4E19EA}"/>
              </a:ext>
            </a:extLst>
          </p:cNvPr>
          <p:cNvSpPr/>
          <p:nvPr/>
        </p:nvSpPr>
        <p:spPr>
          <a:xfrm flipV="1">
            <a:off x="0" y="8790725"/>
            <a:ext cx="18288000" cy="10375"/>
          </a:xfrm>
          <a:prstGeom prst="line">
            <a:avLst/>
          </a:prstGeom>
          <a:ln w="95250" cap="flat">
            <a:solidFill>
              <a:srgbClr val="FFD27C"/>
            </a:solidFill>
            <a:prstDash val="solid"/>
            <a:headEnd type="none" w="sm" len="sm"/>
            <a:tailEnd type="none" w="sm" len="sm"/>
          </a:ln>
        </p:spPr>
        <p:txBody>
          <a:bodyPr/>
          <a:lstStyle/>
          <a:p>
            <a:r>
              <a:rPr lang="en-US" dirty="0"/>
              <a:t>  </a:t>
            </a:r>
          </a:p>
        </p:txBody>
      </p:sp>
      <p:pic>
        <p:nvPicPr>
          <p:cNvPr id="11" name="Picture 10">
            <a:extLst>
              <a:ext uri="{FF2B5EF4-FFF2-40B4-BE49-F238E27FC236}">
                <a16:creationId xmlns:a16="http://schemas.microsoft.com/office/drawing/2014/main" id="{47ACC674-CEEC-39C9-E9D4-216430F830CA}"/>
              </a:ext>
            </a:extLst>
          </p:cNvPr>
          <p:cNvPicPr>
            <a:picLocks noChangeAspect="1"/>
          </p:cNvPicPr>
          <p:nvPr/>
        </p:nvPicPr>
        <p:blipFill>
          <a:blip r:embed="rId4"/>
          <a:stretch>
            <a:fillRect/>
          </a:stretch>
        </p:blipFill>
        <p:spPr>
          <a:xfrm>
            <a:off x="1017548" y="3908605"/>
            <a:ext cx="5819414" cy="4450562"/>
          </a:xfrm>
          <a:prstGeom prst="rect">
            <a:avLst/>
          </a:prstGeom>
        </p:spPr>
      </p:pic>
      <p:sp>
        <p:nvSpPr>
          <p:cNvPr id="12" name="TextBox 5">
            <a:extLst>
              <a:ext uri="{FF2B5EF4-FFF2-40B4-BE49-F238E27FC236}">
                <a16:creationId xmlns:a16="http://schemas.microsoft.com/office/drawing/2014/main" id="{5EA131D7-C7C9-F4CF-F1BE-C9170C170CEF}"/>
              </a:ext>
            </a:extLst>
          </p:cNvPr>
          <p:cNvSpPr txBox="1"/>
          <p:nvPr/>
        </p:nvSpPr>
        <p:spPr>
          <a:xfrm>
            <a:off x="1028700" y="3068019"/>
            <a:ext cx="16712233" cy="611001"/>
          </a:xfrm>
          <a:prstGeom prst="rect">
            <a:avLst/>
          </a:prstGeom>
        </p:spPr>
        <p:txBody>
          <a:bodyPr wrap="square" lIns="0" tIns="0" rIns="0" bIns="0" rtlCol="0" anchor="t">
            <a:spAutoFit/>
          </a:bodyPr>
          <a:lstStyle/>
          <a:p>
            <a:pPr>
              <a:lnSpc>
                <a:spcPts val="5069"/>
              </a:lnSpc>
            </a:pPr>
            <a:r>
              <a:rPr lang="en-US" sz="3600" b="1" spc="-38" dirty="0">
                <a:solidFill>
                  <a:srgbClr val="000000"/>
                </a:solidFill>
                <a:latin typeface="Franklin Gothic Book" panose="020B0503020102020204" pitchFamily="34" charset="0"/>
              </a:rPr>
              <a:t>Media reached of over 252M</a:t>
            </a:r>
          </a:p>
        </p:txBody>
      </p:sp>
      <p:pic>
        <p:nvPicPr>
          <p:cNvPr id="14" name="Picture 13" descr="A screenshot of a video&#10;&#10;Description automatically generated with low confidence">
            <a:extLst>
              <a:ext uri="{FF2B5EF4-FFF2-40B4-BE49-F238E27FC236}">
                <a16:creationId xmlns:a16="http://schemas.microsoft.com/office/drawing/2014/main" id="{A884EF28-A25A-B2FA-5575-FF0B6800D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874" y="4498383"/>
            <a:ext cx="4546597" cy="3906231"/>
          </a:xfrm>
          <a:prstGeom prst="rect">
            <a:avLst/>
          </a:prstGeom>
        </p:spPr>
      </p:pic>
      <p:pic>
        <p:nvPicPr>
          <p:cNvPr id="16" name="Picture 15" descr="A picture containing text, screenshot, font&#10;&#10;Description automatically generated">
            <a:extLst>
              <a:ext uri="{FF2B5EF4-FFF2-40B4-BE49-F238E27FC236}">
                <a16:creationId xmlns:a16="http://schemas.microsoft.com/office/drawing/2014/main" id="{67F361C1-4BA5-7492-0570-44DE01CCC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54539" y="5290180"/>
            <a:ext cx="5576260" cy="2189844"/>
          </a:xfrm>
          <a:prstGeom prst="rect">
            <a:avLst/>
          </a:prstGeom>
        </p:spPr>
      </p:pic>
    </p:spTree>
    <p:extLst>
      <p:ext uri="{BB962C8B-B14F-4D97-AF65-F5344CB8AC3E}">
        <p14:creationId xmlns:p14="http://schemas.microsoft.com/office/powerpoint/2010/main" val="1385714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creenshot, font&#10;&#10;Description automatically generated">
            <a:extLst>
              <a:ext uri="{FF2B5EF4-FFF2-40B4-BE49-F238E27FC236}">
                <a16:creationId xmlns:a16="http://schemas.microsoft.com/office/drawing/2014/main" id="{FD4514C5-A725-E42B-FB59-E9712832D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543" y="2181660"/>
            <a:ext cx="6296521" cy="3173717"/>
          </a:xfrm>
          <a:prstGeom prst="rect">
            <a:avLst/>
          </a:prstGeom>
        </p:spPr>
      </p:pic>
      <p:sp>
        <p:nvSpPr>
          <p:cNvPr id="2" name="AutoShape 2"/>
          <p:cNvSpPr/>
          <p:nvPr/>
        </p:nvSpPr>
        <p:spPr>
          <a:xfrm>
            <a:off x="0" y="8790725"/>
            <a:ext cx="18288000" cy="1856852"/>
          </a:xfrm>
          <a:prstGeom prst="rect">
            <a:avLst/>
          </a:prstGeom>
          <a:solidFill>
            <a:srgbClr val="008586"/>
          </a:solidFill>
        </p:spPr>
      </p:sp>
      <p:pic>
        <p:nvPicPr>
          <p:cNvPr id="3" name="Picture 3"/>
          <p:cNvPicPr>
            <a:picLocks noChangeAspect="1"/>
          </p:cNvPicPr>
          <p:nvPr/>
        </p:nvPicPr>
        <p:blipFill>
          <a:blip r:embed="rId4"/>
          <a:srcRect/>
          <a:stretch>
            <a:fillRect/>
          </a:stretch>
        </p:blipFill>
        <p:spPr>
          <a:xfrm>
            <a:off x="16383000" y="9187211"/>
            <a:ext cx="1690060" cy="1248531"/>
          </a:xfrm>
          <a:prstGeom prst="rect">
            <a:avLst/>
          </a:prstGeom>
        </p:spPr>
      </p:pic>
      <p:sp>
        <p:nvSpPr>
          <p:cNvPr id="4" name="AutoShape 4"/>
          <p:cNvSpPr/>
          <p:nvPr/>
        </p:nvSpPr>
        <p:spPr>
          <a:xfrm>
            <a:off x="0" y="8801100"/>
            <a:ext cx="18652286" cy="0"/>
          </a:xfrm>
          <a:prstGeom prst="line">
            <a:avLst/>
          </a:prstGeom>
          <a:ln w="95250" cap="flat">
            <a:solidFill>
              <a:srgbClr val="FFD27C"/>
            </a:solidFill>
            <a:prstDash val="solid"/>
            <a:headEnd type="none" w="sm" len="sm"/>
            <a:tailEnd type="none" w="sm" len="sm"/>
          </a:ln>
        </p:spPr>
        <p:txBody>
          <a:bodyPr/>
          <a:lstStyle/>
          <a:p>
            <a:r>
              <a:rPr lang="en-US" dirty="0"/>
              <a:t>  </a:t>
            </a:r>
          </a:p>
        </p:txBody>
      </p:sp>
      <p:sp>
        <p:nvSpPr>
          <p:cNvPr id="6" name="TextBox 6"/>
          <p:cNvSpPr txBox="1"/>
          <p:nvPr/>
        </p:nvSpPr>
        <p:spPr>
          <a:xfrm>
            <a:off x="1028700" y="1085850"/>
            <a:ext cx="16611216" cy="680186"/>
          </a:xfrm>
          <a:prstGeom prst="rect">
            <a:avLst/>
          </a:prstGeom>
        </p:spPr>
        <p:txBody>
          <a:bodyPr lIns="0" tIns="0" rIns="0" bIns="0" rtlCol="0" anchor="t">
            <a:spAutoFit/>
          </a:bodyPr>
          <a:lstStyle/>
          <a:p>
            <a:pPr algn="l">
              <a:lnSpc>
                <a:spcPts val="5184"/>
              </a:lnSpc>
            </a:pPr>
            <a:r>
              <a:rPr lang="en-US" sz="6000" dirty="0">
                <a:solidFill>
                  <a:srgbClr val="008586"/>
                </a:solidFill>
                <a:latin typeface="Oswald" panose="00000500000000000000" pitchFamily="2" charset="0"/>
              </a:rPr>
              <a:t>SOCIAL MEDIA COVERAGE</a:t>
            </a:r>
          </a:p>
        </p:txBody>
      </p:sp>
      <p:pic>
        <p:nvPicPr>
          <p:cNvPr id="13" name="Picture 12">
            <a:extLst>
              <a:ext uri="{FF2B5EF4-FFF2-40B4-BE49-F238E27FC236}">
                <a16:creationId xmlns:a16="http://schemas.microsoft.com/office/drawing/2014/main" id="{15B5BECD-A505-CDCB-F14B-E4DD5AC0A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200" y="2142634"/>
            <a:ext cx="6064940" cy="3065253"/>
          </a:xfrm>
          <a:prstGeom prst="rect">
            <a:avLst/>
          </a:prstGeom>
        </p:spPr>
      </p:pic>
      <p:pic>
        <p:nvPicPr>
          <p:cNvPr id="15" name="Picture 14">
            <a:extLst>
              <a:ext uri="{FF2B5EF4-FFF2-40B4-BE49-F238E27FC236}">
                <a16:creationId xmlns:a16="http://schemas.microsoft.com/office/drawing/2014/main" id="{A92380B1-E474-567A-C7F8-557B19E93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59708" y="5411371"/>
            <a:ext cx="5012863" cy="2977669"/>
          </a:xfrm>
          <a:prstGeom prst="rect">
            <a:avLst/>
          </a:prstGeom>
        </p:spPr>
      </p:pic>
      <p:pic>
        <p:nvPicPr>
          <p:cNvPr id="17" name="Picture 16" descr="A screenshot of a social media post&#10;&#10;Description automatically generated with low confidence">
            <a:extLst>
              <a:ext uri="{FF2B5EF4-FFF2-40B4-BE49-F238E27FC236}">
                <a16:creationId xmlns:a16="http://schemas.microsoft.com/office/drawing/2014/main" id="{3964AF7C-47F2-7B14-38E7-9C51E75AD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681" y="5636108"/>
            <a:ext cx="5029200" cy="2528193"/>
          </a:xfrm>
          <a:prstGeom prst="rect">
            <a:avLst/>
          </a:prstGeom>
        </p:spPr>
      </p:pic>
      <p:pic>
        <p:nvPicPr>
          <p:cNvPr id="19" name="Picture 18" descr="A screenshot of a message&#10;&#10;Description automatically generated with low confidence">
            <a:extLst>
              <a:ext uri="{FF2B5EF4-FFF2-40B4-BE49-F238E27FC236}">
                <a16:creationId xmlns:a16="http://schemas.microsoft.com/office/drawing/2014/main" id="{20C2C483-E632-D559-7EC5-4C512A6085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1067" y="5846908"/>
            <a:ext cx="5936455" cy="2528193"/>
          </a:xfrm>
          <a:prstGeom prst="rect">
            <a:avLst/>
          </a:prstGeom>
        </p:spPr>
      </p:pic>
      <p:sp>
        <p:nvSpPr>
          <p:cNvPr id="5" name="Oval 4">
            <a:extLst>
              <a:ext uri="{FF2B5EF4-FFF2-40B4-BE49-F238E27FC236}">
                <a16:creationId xmlns:a16="http://schemas.microsoft.com/office/drawing/2014/main" id="{56623153-7F8A-2F58-6BFA-E542ED702817}"/>
              </a:ext>
            </a:extLst>
          </p:cNvPr>
          <p:cNvSpPr/>
          <p:nvPr/>
        </p:nvSpPr>
        <p:spPr>
          <a:xfrm>
            <a:off x="1295400" y="4872538"/>
            <a:ext cx="1477609" cy="476336"/>
          </a:xfrm>
          <a:prstGeom prst="ellipse">
            <a:avLst/>
          </a:prstGeom>
          <a:noFill/>
          <a:ln w="38100">
            <a:solidFill>
              <a:srgbClr val="00858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E41CCD31-1BFB-70C8-3F03-238673DD36E2}"/>
              </a:ext>
            </a:extLst>
          </p:cNvPr>
          <p:cNvSpPr/>
          <p:nvPr/>
        </p:nvSpPr>
        <p:spPr>
          <a:xfrm>
            <a:off x="9360038" y="4686438"/>
            <a:ext cx="1477609" cy="476336"/>
          </a:xfrm>
          <a:prstGeom prst="ellipse">
            <a:avLst/>
          </a:prstGeom>
          <a:noFill/>
          <a:ln w="38100">
            <a:solidFill>
              <a:srgbClr val="00858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33A0D282-5DDE-24E0-4A0C-47CF95DABEB8}"/>
              </a:ext>
            </a:extLst>
          </p:cNvPr>
          <p:cNvSpPr/>
          <p:nvPr/>
        </p:nvSpPr>
        <p:spPr>
          <a:xfrm>
            <a:off x="661738" y="7759904"/>
            <a:ext cx="1477609" cy="476336"/>
          </a:xfrm>
          <a:prstGeom prst="ellipse">
            <a:avLst/>
          </a:prstGeom>
          <a:noFill/>
          <a:ln w="38100">
            <a:solidFill>
              <a:srgbClr val="00858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E359F188-5354-BE2C-0A27-C8F00195A2AC}"/>
              </a:ext>
            </a:extLst>
          </p:cNvPr>
          <p:cNvSpPr/>
          <p:nvPr/>
        </p:nvSpPr>
        <p:spPr>
          <a:xfrm>
            <a:off x="6324600" y="7833299"/>
            <a:ext cx="1477609" cy="476336"/>
          </a:xfrm>
          <a:prstGeom prst="ellipse">
            <a:avLst/>
          </a:prstGeom>
          <a:noFill/>
          <a:ln w="38100">
            <a:solidFill>
              <a:srgbClr val="00858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EFECC520-DA68-59A7-2E6B-CEC17844673B}"/>
              </a:ext>
            </a:extLst>
          </p:cNvPr>
          <p:cNvSpPr/>
          <p:nvPr/>
        </p:nvSpPr>
        <p:spPr>
          <a:xfrm>
            <a:off x="12954000" y="7989594"/>
            <a:ext cx="1477609" cy="476336"/>
          </a:xfrm>
          <a:prstGeom prst="ellipse">
            <a:avLst/>
          </a:prstGeom>
          <a:noFill/>
          <a:ln w="38100">
            <a:solidFill>
              <a:srgbClr val="00858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E1FF-6826-4B08-3A20-18ED757A267B}"/>
              </a:ext>
            </a:extLst>
          </p:cNvPr>
          <p:cNvSpPr>
            <a:spLocks noGrp="1"/>
          </p:cNvSpPr>
          <p:nvPr>
            <p:ph type="title"/>
          </p:nvPr>
        </p:nvSpPr>
        <p:spPr>
          <a:xfrm>
            <a:off x="914400" y="1097846"/>
            <a:ext cx="15925800" cy="1143000"/>
          </a:xfrm>
        </p:spPr>
        <p:txBody>
          <a:bodyPr>
            <a:normAutofit/>
          </a:bodyPr>
          <a:lstStyle/>
          <a:p>
            <a:pPr algn="l"/>
            <a:r>
              <a:rPr lang="en-US" sz="6000" dirty="0">
                <a:solidFill>
                  <a:srgbClr val="008586"/>
                </a:solidFill>
                <a:latin typeface="Oswald" panose="00000500000000000000" pitchFamily="2" charset="0"/>
              </a:rPr>
              <a:t>SIB MODEL WAS REFERENCED IN PROPOSITION 123</a:t>
            </a:r>
          </a:p>
        </p:txBody>
      </p:sp>
      <p:sp>
        <p:nvSpPr>
          <p:cNvPr id="5" name="Content Placeholder 4">
            <a:extLst>
              <a:ext uri="{FF2B5EF4-FFF2-40B4-BE49-F238E27FC236}">
                <a16:creationId xmlns:a16="http://schemas.microsoft.com/office/drawing/2014/main" id="{C01B2130-B8BB-F514-3122-1F087A29BCCD}"/>
              </a:ext>
            </a:extLst>
          </p:cNvPr>
          <p:cNvSpPr>
            <a:spLocks noGrp="1"/>
          </p:cNvSpPr>
          <p:nvPr>
            <p:ph idx="1"/>
          </p:nvPr>
        </p:nvSpPr>
        <p:spPr>
          <a:xfrm>
            <a:off x="914400" y="2240846"/>
            <a:ext cx="16078200" cy="4525963"/>
          </a:xfrm>
        </p:spPr>
        <p:txBody>
          <a:bodyPr>
            <a:noAutofit/>
          </a:bodyPr>
          <a:lstStyle/>
          <a:p>
            <a:r>
              <a:rPr lang="en-US" dirty="0">
                <a:latin typeface="Franklin Gothic Book" panose="020B0503020102020204" pitchFamily="34" charset="0"/>
              </a:rPr>
              <a:t> . . . . </a:t>
            </a:r>
            <a:r>
              <a:rPr lang="en-US" i="1" dirty="0">
                <a:latin typeface="Franklin Gothic Book" panose="020B0503020102020204" pitchFamily="34" charset="0"/>
              </a:rPr>
              <a:t>OTHER HOMELESSNESS RELATED ACTIVITIES THE DIVISION DETERMINES CONTRIBUTE TO THE RESOLUTION OF OR PREVENTION OF HOMELESSNESS, INCLUDING HOUSING PROGRAMS PAID FOR BY NON-PROFIT ORGANIZATIONS, LOCAL GOVERNMENTS </a:t>
            </a:r>
            <a:r>
              <a:rPr lang="en-US" i="1" dirty="0">
                <a:highlight>
                  <a:srgbClr val="98BA79"/>
                </a:highlight>
                <a:latin typeface="Franklin Gothic Book" panose="020B0503020102020204" pitchFamily="34" charset="0"/>
              </a:rPr>
              <a:t>OR PRIVATE ENTITIES ON A PAY FOR SUCCESS BASIS, MEANING AN ORGANIZATION, LOCAL GOVERNMENT OR PRIVATE ENTITY WOULD RECEIVE FINANCIAL SUPPORT FROM THE PROGRAM UPON ACHIEVING OBJECTIVES CONTRACTUALLY AGREED UPON WITH THE DIVISION.</a:t>
            </a:r>
          </a:p>
          <a:p>
            <a:r>
              <a:rPr lang="en-US" b="1" i="0" dirty="0">
                <a:solidFill>
                  <a:srgbClr val="008586"/>
                </a:solidFill>
                <a:effectLst/>
                <a:latin typeface="poynter-oldstyle-display"/>
                <a:hlinkClick r:id="rId2">
                  <a:extLst>
                    <a:ext uri="{A12FA001-AC4F-418D-AE19-62706E023703}">
                      <ahyp:hlinkClr xmlns:ahyp="http://schemas.microsoft.com/office/drawing/2018/hyperlinkcolor" val="tx"/>
                    </a:ext>
                  </a:extLst>
                </a:hlinkClick>
              </a:rPr>
              <a:t>“Colorado voters approve Proposition 123, dedicating $300 million annually to affordable housing</a:t>
            </a:r>
            <a:r>
              <a:rPr lang="en-US" b="1" i="0" dirty="0">
                <a:solidFill>
                  <a:srgbClr val="008586"/>
                </a:solidFill>
                <a:effectLst/>
                <a:latin typeface="poynter-oldstyle-display"/>
              </a:rPr>
              <a:t>”</a:t>
            </a:r>
          </a:p>
          <a:p>
            <a:pPr marL="0" indent="0">
              <a:buNone/>
            </a:pPr>
            <a:endParaRPr lang="en-US" sz="3600" dirty="0">
              <a:highlight>
                <a:srgbClr val="FFFF00"/>
              </a:highlight>
              <a:latin typeface="Franklin Gothic Book" panose="020B0503020102020204" pitchFamily="34" charset="0"/>
            </a:endParaRPr>
          </a:p>
        </p:txBody>
      </p:sp>
      <p:sp>
        <p:nvSpPr>
          <p:cNvPr id="3" name="AutoShape 2">
            <a:extLst>
              <a:ext uri="{FF2B5EF4-FFF2-40B4-BE49-F238E27FC236}">
                <a16:creationId xmlns:a16="http://schemas.microsoft.com/office/drawing/2014/main" id="{C9E172DB-B7B7-D31B-EDCD-D9DF002C2F03}"/>
              </a:ext>
            </a:extLst>
          </p:cNvPr>
          <p:cNvSpPr/>
          <p:nvPr/>
        </p:nvSpPr>
        <p:spPr>
          <a:xfrm>
            <a:off x="0" y="8686800"/>
            <a:ext cx="18288000" cy="1856852"/>
          </a:xfrm>
          <a:prstGeom prst="rect">
            <a:avLst/>
          </a:prstGeom>
          <a:solidFill>
            <a:srgbClr val="008586"/>
          </a:solidFill>
        </p:spPr>
      </p:sp>
      <p:pic>
        <p:nvPicPr>
          <p:cNvPr id="4" name="Picture 3">
            <a:extLst>
              <a:ext uri="{FF2B5EF4-FFF2-40B4-BE49-F238E27FC236}">
                <a16:creationId xmlns:a16="http://schemas.microsoft.com/office/drawing/2014/main" id="{748774BE-66A1-C21B-49B9-C2465BC210A3}"/>
              </a:ext>
            </a:extLst>
          </p:cNvPr>
          <p:cNvPicPr>
            <a:picLocks noChangeAspect="1"/>
          </p:cNvPicPr>
          <p:nvPr/>
        </p:nvPicPr>
        <p:blipFill>
          <a:blip r:embed="rId3"/>
          <a:srcRect/>
          <a:stretch>
            <a:fillRect/>
          </a:stretch>
        </p:blipFill>
        <p:spPr>
          <a:xfrm>
            <a:off x="16383000" y="9187211"/>
            <a:ext cx="1690060" cy="1248531"/>
          </a:xfrm>
          <a:prstGeom prst="rect">
            <a:avLst/>
          </a:prstGeom>
        </p:spPr>
      </p:pic>
      <p:sp>
        <p:nvSpPr>
          <p:cNvPr id="6" name="AutoShape 4">
            <a:extLst>
              <a:ext uri="{FF2B5EF4-FFF2-40B4-BE49-F238E27FC236}">
                <a16:creationId xmlns:a16="http://schemas.microsoft.com/office/drawing/2014/main" id="{71CD3F34-1D6C-FFDD-F385-E367992C7917}"/>
              </a:ext>
            </a:extLst>
          </p:cNvPr>
          <p:cNvSpPr/>
          <p:nvPr/>
        </p:nvSpPr>
        <p:spPr>
          <a:xfrm>
            <a:off x="-76200" y="8724900"/>
            <a:ext cx="18652286" cy="0"/>
          </a:xfrm>
          <a:prstGeom prst="line">
            <a:avLst/>
          </a:prstGeom>
          <a:ln w="95250" cap="flat">
            <a:solidFill>
              <a:srgbClr val="FFD27C"/>
            </a:solidFill>
            <a:prstDash val="solid"/>
            <a:headEnd type="none" w="sm" len="sm"/>
            <a:tailEnd type="none" w="sm" len="sm"/>
          </a:ln>
        </p:spPr>
        <p:txBody>
          <a:bodyPr/>
          <a:lstStyle/>
          <a:p>
            <a:r>
              <a:rPr lang="en-US" dirty="0"/>
              <a:t>  </a:t>
            </a:r>
          </a:p>
        </p:txBody>
      </p:sp>
      <p:pic>
        <p:nvPicPr>
          <p:cNvPr id="8" name="Picture 7" descr="A picture containing text, clipart, vector graphics&#10;&#10;Description automatically generated">
            <a:extLst>
              <a:ext uri="{FF2B5EF4-FFF2-40B4-BE49-F238E27FC236}">
                <a16:creationId xmlns:a16="http://schemas.microsoft.com/office/drawing/2014/main" id="{4FBB5972-227E-D7E4-AF79-3A60DA60C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2993" y="6401331"/>
            <a:ext cx="5402014" cy="2341075"/>
          </a:xfrm>
          <a:prstGeom prst="rect">
            <a:avLst/>
          </a:prstGeom>
        </p:spPr>
      </p:pic>
    </p:spTree>
    <p:extLst>
      <p:ext uri="{BB962C8B-B14F-4D97-AF65-F5344CB8AC3E}">
        <p14:creationId xmlns:p14="http://schemas.microsoft.com/office/powerpoint/2010/main" val="3911457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10;&#10;Description automatically generated">
            <a:extLst>
              <a:ext uri="{FF2B5EF4-FFF2-40B4-BE49-F238E27FC236}">
                <a16:creationId xmlns:a16="http://schemas.microsoft.com/office/drawing/2014/main" id="{C1D11F53-A526-AF93-D565-C12BDB4A1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4877" y="471432"/>
            <a:ext cx="6096000" cy="7891262"/>
          </a:xfrm>
          <a:prstGeom prst="rect">
            <a:avLst/>
          </a:prstGeom>
        </p:spPr>
      </p:pic>
      <p:sp>
        <p:nvSpPr>
          <p:cNvPr id="11" name="TextBox 5">
            <a:extLst>
              <a:ext uri="{FF2B5EF4-FFF2-40B4-BE49-F238E27FC236}">
                <a16:creationId xmlns:a16="http://schemas.microsoft.com/office/drawing/2014/main" id="{4A3EC033-27E6-31F9-685F-1BB6468A9864}"/>
              </a:ext>
            </a:extLst>
          </p:cNvPr>
          <p:cNvSpPr txBox="1"/>
          <p:nvPr/>
        </p:nvSpPr>
        <p:spPr>
          <a:xfrm>
            <a:off x="1062483" y="797528"/>
            <a:ext cx="9615766" cy="7779181"/>
          </a:xfrm>
          <a:prstGeom prst="rect">
            <a:avLst/>
          </a:prstGeom>
        </p:spPr>
        <p:txBody>
          <a:bodyPr wrap="square" lIns="0" tIns="0" rIns="0" bIns="0" rtlCol="0" anchor="t">
            <a:spAutoFit/>
          </a:bodyPr>
          <a:lstStyle/>
          <a:p>
            <a:pPr>
              <a:lnSpc>
                <a:spcPts val="5069"/>
              </a:lnSpc>
            </a:pPr>
            <a:r>
              <a:rPr lang="en-US" sz="3200" b="0" i="1" u="none" strike="noStrike" dirty="0">
                <a:solidFill>
                  <a:srgbClr val="000000"/>
                </a:solidFill>
                <a:effectLst/>
                <a:latin typeface="Franklin Gothic Book" panose="020B0503020102020204" pitchFamily="34" charset="0"/>
              </a:rPr>
              <a:t>After three years, 77% remained housed and the city of Denver realized substantial savings. Overall, it costs taxpayers half as much to provide housing and supportive services than to let people experiencing homelessness remain unhoused. In addition to its devastating impact on those who experience homelessness, it comes at a great cost to communities and taxpayers. SIB demonstrates that strategic investments in housing and services for those with the lowest incomes and greatest need are a win for everyone. </a:t>
            </a:r>
          </a:p>
          <a:p>
            <a:pPr>
              <a:lnSpc>
                <a:spcPts val="5069"/>
              </a:lnSpc>
            </a:pPr>
            <a:r>
              <a:rPr lang="en-US" sz="3200" i="1" spc="-38" dirty="0">
                <a:solidFill>
                  <a:srgbClr val="000000"/>
                </a:solidFill>
                <a:latin typeface="Franklin Gothic Book" panose="020B0503020102020204" pitchFamily="34" charset="0"/>
                <a:hlinkClick r:id="rId4"/>
              </a:rPr>
              <a:t>FINAL REPORT</a:t>
            </a:r>
            <a:endParaRPr lang="en-US" sz="3200" i="1" spc="-38" dirty="0">
              <a:solidFill>
                <a:srgbClr val="000000"/>
              </a:solidFill>
              <a:latin typeface="Franklin Gothic Book" panose="020B0503020102020204" pitchFamily="34" charset="0"/>
            </a:endParaRPr>
          </a:p>
        </p:txBody>
      </p:sp>
      <p:sp>
        <p:nvSpPr>
          <p:cNvPr id="13" name="TextBox 5">
            <a:extLst>
              <a:ext uri="{FF2B5EF4-FFF2-40B4-BE49-F238E27FC236}">
                <a16:creationId xmlns:a16="http://schemas.microsoft.com/office/drawing/2014/main" id="{F963F64B-202D-486D-E0E4-5ABA9A86013B}"/>
              </a:ext>
            </a:extLst>
          </p:cNvPr>
          <p:cNvSpPr txBox="1"/>
          <p:nvPr/>
        </p:nvSpPr>
        <p:spPr>
          <a:xfrm>
            <a:off x="436113" y="1166085"/>
            <a:ext cx="935488" cy="758221"/>
          </a:xfrm>
          <a:prstGeom prst="rect">
            <a:avLst/>
          </a:prstGeom>
        </p:spPr>
        <p:txBody>
          <a:bodyPr wrap="square" lIns="0" tIns="0" rIns="0" bIns="0" rtlCol="0" anchor="t">
            <a:spAutoFit/>
          </a:bodyPr>
          <a:lstStyle/>
          <a:p>
            <a:pPr>
              <a:lnSpc>
                <a:spcPts val="5069"/>
              </a:lnSpc>
            </a:pPr>
            <a:r>
              <a:rPr lang="en-US" sz="8000" b="0" i="0" u="none" strike="noStrike" dirty="0">
                <a:solidFill>
                  <a:srgbClr val="008586"/>
                </a:solidFill>
                <a:effectLst/>
              </a:rPr>
              <a:t>“</a:t>
            </a:r>
            <a:endParaRPr lang="en-US" sz="8000" spc="-38" dirty="0">
              <a:solidFill>
                <a:srgbClr val="008586"/>
              </a:solidFill>
              <a:latin typeface="Glacial Indifference"/>
            </a:endParaRPr>
          </a:p>
        </p:txBody>
      </p:sp>
      <p:sp>
        <p:nvSpPr>
          <p:cNvPr id="14" name="TextBox 5">
            <a:extLst>
              <a:ext uri="{FF2B5EF4-FFF2-40B4-BE49-F238E27FC236}">
                <a16:creationId xmlns:a16="http://schemas.microsoft.com/office/drawing/2014/main" id="{C25F76F6-BC9E-D404-E751-CE3283F5787D}"/>
              </a:ext>
            </a:extLst>
          </p:cNvPr>
          <p:cNvSpPr txBox="1"/>
          <p:nvPr/>
        </p:nvSpPr>
        <p:spPr>
          <a:xfrm rot="10800000">
            <a:off x="2286000" y="6565137"/>
            <a:ext cx="935488" cy="758221"/>
          </a:xfrm>
          <a:prstGeom prst="rect">
            <a:avLst/>
          </a:prstGeom>
        </p:spPr>
        <p:txBody>
          <a:bodyPr wrap="square" lIns="0" tIns="0" rIns="0" bIns="0" rtlCol="0" anchor="t">
            <a:spAutoFit/>
          </a:bodyPr>
          <a:lstStyle/>
          <a:p>
            <a:pPr>
              <a:lnSpc>
                <a:spcPts val="5069"/>
              </a:lnSpc>
            </a:pPr>
            <a:r>
              <a:rPr lang="en-US" sz="8000" b="0" i="0" u="none" strike="noStrike" dirty="0">
                <a:solidFill>
                  <a:srgbClr val="008586"/>
                </a:solidFill>
                <a:effectLst/>
              </a:rPr>
              <a:t>“</a:t>
            </a:r>
            <a:endParaRPr lang="en-US" sz="8000" spc="-38" dirty="0">
              <a:solidFill>
                <a:srgbClr val="008586"/>
              </a:solidFill>
              <a:latin typeface="Glacial Indifference"/>
            </a:endParaRPr>
          </a:p>
        </p:txBody>
      </p:sp>
      <p:sp>
        <p:nvSpPr>
          <p:cNvPr id="15" name="AutoShape 2">
            <a:extLst>
              <a:ext uri="{FF2B5EF4-FFF2-40B4-BE49-F238E27FC236}">
                <a16:creationId xmlns:a16="http://schemas.microsoft.com/office/drawing/2014/main" id="{783DF225-6969-C19B-C51D-2D8ADD634EDA}"/>
              </a:ext>
            </a:extLst>
          </p:cNvPr>
          <p:cNvSpPr/>
          <p:nvPr/>
        </p:nvSpPr>
        <p:spPr>
          <a:xfrm>
            <a:off x="0" y="8790725"/>
            <a:ext cx="18288000" cy="1856852"/>
          </a:xfrm>
          <a:prstGeom prst="rect">
            <a:avLst/>
          </a:prstGeom>
          <a:solidFill>
            <a:srgbClr val="008586"/>
          </a:solidFill>
        </p:spPr>
      </p:sp>
      <p:pic>
        <p:nvPicPr>
          <p:cNvPr id="16" name="Picture 3">
            <a:extLst>
              <a:ext uri="{FF2B5EF4-FFF2-40B4-BE49-F238E27FC236}">
                <a16:creationId xmlns:a16="http://schemas.microsoft.com/office/drawing/2014/main" id="{D1C30A01-A764-DBC5-5733-3B1139FD9F74}"/>
              </a:ext>
            </a:extLst>
          </p:cNvPr>
          <p:cNvPicPr>
            <a:picLocks noChangeAspect="1"/>
          </p:cNvPicPr>
          <p:nvPr/>
        </p:nvPicPr>
        <p:blipFill>
          <a:blip r:embed="rId5"/>
          <a:srcRect/>
          <a:stretch>
            <a:fillRect/>
          </a:stretch>
        </p:blipFill>
        <p:spPr>
          <a:xfrm>
            <a:off x="16383000" y="9187211"/>
            <a:ext cx="1690060" cy="1248531"/>
          </a:xfrm>
          <a:prstGeom prst="rect">
            <a:avLst/>
          </a:prstGeom>
        </p:spPr>
      </p:pic>
      <p:sp>
        <p:nvSpPr>
          <p:cNvPr id="17" name="AutoShape 4">
            <a:extLst>
              <a:ext uri="{FF2B5EF4-FFF2-40B4-BE49-F238E27FC236}">
                <a16:creationId xmlns:a16="http://schemas.microsoft.com/office/drawing/2014/main" id="{70392C1B-660B-62FA-3D40-948A12A69A2E}"/>
              </a:ext>
            </a:extLst>
          </p:cNvPr>
          <p:cNvSpPr/>
          <p:nvPr/>
        </p:nvSpPr>
        <p:spPr>
          <a:xfrm flipV="1">
            <a:off x="0" y="8790725"/>
            <a:ext cx="18288000" cy="10375"/>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404284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E1FF-6826-4B08-3A20-18ED757A267B}"/>
              </a:ext>
            </a:extLst>
          </p:cNvPr>
          <p:cNvSpPr>
            <a:spLocks noGrp="1"/>
          </p:cNvSpPr>
          <p:nvPr>
            <p:ph type="title"/>
          </p:nvPr>
        </p:nvSpPr>
        <p:spPr>
          <a:xfrm>
            <a:off x="914400" y="1097846"/>
            <a:ext cx="15925800" cy="1143000"/>
          </a:xfrm>
        </p:spPr>
        <p:txBody>
          <a:bodyPr>
            <a:normAutofit/>
          </a:bodyPr>
          <a:lstStyle/>
          <a:p>
            <a:pPr algn="l"/>
            <a:r>
              <a:rPr lang="en-US" sz="6000" dirty="0">
                <a:solidFill>
                  <a:srgbClr val="008586"/>
                </a:solidFill>
                <a:latin typeface="Oswald" panose="00000500000000000000" pitchFamily="2" charset="0"/>
              </a:rPr>
              <a:t>LESSONS LEARNED</a:t>
            </a:r>
          </a:p>
        </p:txBody>
      </p:sp>
      <p:sp>
        <p:nvSpPr>
          <p:cNvPr id="5" name="Content Placeholder 4">
            <a:extLst>
              <a:ext uri="{FF2B5EF4-FFF2-40B4-BE49-F238E27FC236}">
                <a16:creationId xmlns:a16="http://schemas.microsoft.com/office/drawing/2014/main" id="{C01B2130-B8BB-F514-3122-1F087A29BCCD}"/>
              </a:ext>
            </a:extLst>
          </p:cNvPr>
          <p:cNvSpPr>
            <a:spLocks noGrp="1"/>
          </p:cNvSpPr>
          <p:nvPr>
            <p:ph idx="1"/>
          </p:nvPr>
        </p:nvSpPr>
        <p:spPr>
          <a:xfrm>
            <a:off x="914400" y="2240846"/>
            <a:ext cx="16078200" cy="4525963"/>
          </a:xfrm>
        </p:spPr>
        <p:txBody>
          <a:bodyPr>
            <a:noAutofit/>
          </a:bodyPr>
          <a:lstStyle/>
          <a:p>
            <a:r>
              <a:rPr lang="en-US" sz="3600" dirty="0">
                <a:latin typeface="Franklin Gothic Book" panose="020B0503020102020204" pitchFamily="34" charset="0"/>
              </a:rPr>
              <a:t>Don’t be afraid of data – Just don’t use too much</a:t>
            </a:r>
          </a:p>
          <a:p>
            <a:pPr marL="0" indent="0">
              <a:buNone/>
            </a:pPr>
            <a:endParaRPr lang="en-US" sz="3600" dirty="0">
              <a:latin typeface="Franklin Gothic Book" panose="020B0503020102020204" pitchFamily="34" charset="0"/>
            </a:endParaRPr>
          </a:p>
          <a:p>
            <a:r>
              <a:rPr lang="en-US" sz="3600" dirty="0">
                <a:latin typeface="Franklin Gothic Book" panose="020B0503020102020204" pitchFamily="34" charset="0"/>
              </a:rPr>
              <a:t>Balance personal stories and data use</a:t>
            </a:r>
          </a:p>
          <a:p>
            <a:pPr marL="0" indent="0">
              <a:buNone/>
            </a:pPr>
            <a:endParaRPr lang="en-US" sz="3600" dirty="0">
              <a:latin typeface="Franklin Gothic Book" panose="020B0503020102020204" pitchFamily="34" charset="0"/>
            </a:endParaRPr>
          </a:p>
          <a:p>
            <a:r>
              <a:rPr lang="en-US" sz="3600" dirty="0">
                <a:latin typeface="Franklin Gothic Book" panose="020B0503020102020204" pitchFamily="34" charset="0"/>
              </a:rPr>
              <a:t>Use outcomes to shape policy by showing effectiveness of targeted investments</a:t>
            </a:r>
          </a:p>
          <a:p>
            <a:pPr marL="0" indent="0">
              <a:buNone/>
            </a:pPr>
            <a:endParaRPr lang="en-US" sz="3600" dirty="0">
              <a:latin typeface="Franklin Gothic Book" panose="020B0503020102020204" pitchFamily="34" charset="0"/>
            </a:endParaRPr>
          </a:p>
          <a:p>
            <a:r>
              <a:rPr lang="en-US" sz="3600" dirty="0">
                <a:latin typeface="Franklin Gothic Book" panose="020B0503020102020204" pitchFamily="34" charset="0"/>
              </a:rPr>
              <a:t>Consistency with language can change the narrative</a:t>
            </a:r>
          </a:p>
          <a:p>
            <a:pPr marL="0" indent="0">
              <a:buNone/>
            </a:pPr>
            <a:endParaRPr lang="en-US" sz="3600" dirty="0">
              <a:latin typeface="Franklin Gothic Book" panose="020B0503020102020204" pitchFamily="34" charset="0"/>
            </a:endParaRPr>
          </a:p>
          <a:p>
            <a:r>
              <a:rPr lang="en-US" sz="3600" dirty="0">
                <a:latin typeface="Franklin Gothic Book" panose="020B0503020102020204" pitchFamily="34" charset="0"/>
              </a:rPr>
              <a:t>Public education is as important as outreach to elected officials</a:t>
            </a:r>
          </a:p>
        </p:txBody>
      </p:sp>
      <p:sp>
        <p:nvSpPr>
          <p:cNvPr id="3" name="AutoShape 2">
            <a:extLst>
              <a:ext uri="{FF2B5EF4-FFF2-40B4-BE49-F238E27FC236}">
                <a16:creationId xmlns:a16="http://schemas.microsoft.com/office/drawing/2014/main" id="{C9E172DB-B7B7-D31B-EDCD-D9DF002C2F03}"/>
              </a:ext>
            </a:extLst>
          </p:cNvPr>
          <p:cNvSpPr/>
          <p:nvPr/>
        </p:nvSpPr>
        <p:spPr>
          <a:xfrm>
            <a:off x="0" y="8686800"/>
            <a:ext cx="18288000" cy="1856852"/>
          </a:xfrm>
          <a:prstGeom prst="rect">
            <a:avLst/>
          </a:prstGeom>
          <a:solidFill>
            <a:srgbClr val="008586"/>
          </a:solidFill>
        </p:spPr>
      </p:sp>
      <p:pic>
        <p:nvPicPr>
          <p:cNvPr id="4" name="Picture 3">
            <a:extLst>
              <a:ext uri="{FF2B5EF4-FFF2-40B4-BE49-F238E27FC236}">
                <a16:creationId xmlns:a16="http://schemas.microsoft.com/office/drawing/2014/main" id="{748774BE-66A1-C21B-49B9-C2465BC210A3}"/>
              </a:ext>
            </a:extLst>
          </p:cNvPr>
          <p:cNvPicPr>
            <a:picLocks noChangeAspect="1"/>
          </p:cNvPicPr>
          <p:nvPr/>
        </p:nvPicPr>
        <p:blipFill>
          <a:blip r:embed="rId2"/>
          <a:srcRect/>
          <a:stretch>
            <a:fillRect/>
          </a:stretch>
        </p:blipFill>
        <p:spPr>
          <a:xfrm>
            <a:off x="16383000" y="9187211"/>
            <a:ext cx="1690060" cy="1248531"/>
          </a:xfrm>
          <a:prstGeom prst="rect">
            <a:avLst/>
          </a:prstGeom>
        </p:spPr>
      </p:pic>
      <p:sp>
        <p:nvSpPr>
          <p:cNvPr id="6" name="AutoShape 4">
            <a:extLst>
              <a:ext uri="{FF2B5EF4-FFF2-40B4-BE49-F238E27FC236}">
                <a16:creationId xmlns:a16="http://schemas.microsoft.com/office/drawing/2014/main" id="{71CD3F34-1D6C-FFDD-F385-E367992C7917}"/>
              </a:ext>
            </a:extLst>
          </p:cNvPr>
          <p:cNvSpPr/>
          <p:nvPr/>
        </p:nvSpPr>
        <p:spPr>
          <a:xfrm>
            <a:off x="-76200" y="8724900"/>
            <a:ext cx="18652286" cy="0"/>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397011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C12880-B68D-7C83-C5C9-90A228B29BD9}"/>
              </a:ext>
            </a:extLst>
          </p:cNvPr>
          <p:cNvSpPr/>
          <p:nvPr/>
        </p:nvSpPr>
        <p:spPr>
          <a:xfrm>
            <a:off x="0" y="-135228"/>
            <a:ext cx="18288000" cy="10422228"/>
          </a:xfrm>
          <a:prstGeom prst="rect">
            <a:avLst/>
          </a:prstGeom>
          <a:solidFill>
            <a:srgbClr val="53AAB3"/>
          </a:solidFill>
          <a:ln>
            <a:solidFill>
              <a:srgbClr val="53A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F25792FF-F891-4DB5-94AA-04E2FECDE680}"/>
              </a:ext>
            </a:extLst>
          </p:cNvPr>
          <p:cNvSpPr>
            <a:spLocks noGrp="1"/>
          </p:cNvSpPr>
          <p:nvPr>
            <p:ph type="title"/>
          </p:nvPr>
        </p:nvSpPr>
        <p:spPr>
          <a:xfrm>
            <a:off x="1819274" y="3700409"/>
            <a:ext cx="14776763" cy="1988345"/>
          </a:xfrm>
        </p:spPr>
        <p:txBody>
          <a:bodyPr>
            <a:noAutofit/>
          </a:bodyPr>
          <a:lstStyle/>
          <a:p>
            <a:pPr algn="ctr"/>
            <a:r>
              <a:rPr lang="en-US" sz="14300" b="1" dirty="0">
                <a:solidFill>
                  <a:schemeClr val="bg1"/>
                </a:solidFill>
                <a:effectLst>
                  <a:outerShdw blurRad="38100" dist="38100" dir="2700000" algn="tl">
                    <a:srgbClr val="000000">
                      <a:alpha val="43137"/>
                    </a:srgbClr>
                  </a:outerShdw>
                </a:effectLst>
                <a:latin typeface="Oswald" panose="00000500000000000000" pitchFamily="2" charset="0"/>
                <a:ea typeface="Kozuka Gothic Pro M" panose="020B0700000000000000" pitchFamily="34" charset="-128"/>
              </a:rPr>
              <a:t>Questions?</a:t>
            </a:r>
          </a:p>
        </p:txBody>
      </p:sp>
      <p:pic>
        <p:nvPicPr>
          <p:cNvPr id="5" name="Picture 4">
            <a:extLst>
              <a:ext uri="{FF2B5EF4-FFF2-40B4-BE49-F238E27FC236}">
                <a16:creationId xmlns:a16="http://schemas.microsoft.com/office/drawing/2014/main" id="{DD67990F-9A62-4C1B-B6F3-2C43E52E24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851861">
            <a:off x="440762" y="3687911"/>
            <a:ext cx="2774298" cy="2774298"/>
          </a:xfrm>
          <a:prstGeom prst="rect">
            <a:avLst/>
          </a:prstGeom>
        </p:spPr>
      </p:pic>
      <p:pic>
        <p:nvPicPr>
          <p:cNvPr id="7" name="Picture 6">
            <a:extLst>
              <a:ext uri="{FF2B5EF4-FFF2-40B4-BE49-F238E27FC236}">
                <a16:creationId xmlns:a16="http://schemas.microsoft.com/office/drawing/2014/main" id="{C40BDAE3-28FF-48DF-9078-E0BFA0274C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334756">
            <a:off x="13201651" y="1276351"/>
            <a:ext cx="2152649" cy="2152649"/>
          </a:xfrm>
          <a:prstGeom prst="rect">
            <a:avLst/>
          </a:prstGeom>
        </p:spPr>
      </p:pic>
      <p:pic>
        <p:nvPicPr>
          <p:cNvPr id="8" name="Picture 7">
            <a:extLst>
              <a:ext uri="{FF2B5EF4-FFF2-40B4-BE49-F238E27FC236}">
                <a16:creationId xmlns:a16="http://schemas.microsoft.com/office/drawing/2014/main" id="{617B566B-AF4E-4EB9-803F-F9C6E3E897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1351" y="1673978"/>
            <a:ext cx="2152649" cy="2152649"/>
          </a:xfrm>
          <a:prstGeom prst="rect">
            <a:avLst/>
          </a:prstGeom>
        </p:spPr>
      </p:pic>
      <p:pic>
        <p:nvPicPr>
          <p:cNvPr id="9" name="Picture 8">
            <a:extLst>
              <a:ext uri="{FF2B5EF4-FFF2-40B4-BE49-F238E27FC236}">
                <a16:creationId xmlns:a16="http://schemas.microsoft.com/office/drawing/2014/main" id="{791F713E-1D22-4DFD-B342-CB2A49D758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10385" y="5937124"/>
            <a:ext cx="2152649" cy="2152649"/>
          </a:xfrm>
          <a:prstGeom prst="rect">
            <a:avLst/>
          </a:prstGeom>
        </p:spPr>
      </p:pic>
      <p:pic>
        <p:nvPicPr>
          <p:cNvPr id="10" name="Picture 9">
            <a:extLst>
              <a:ext uri="{FF2B5EF4-FFF2-40B4-BE49-F238E27FC236}">
                <a16:creationId xmlns:a16="http://schemas.microsoft.com/office/drawing/2014/main" id="{9BCF6633-2705-44CD-8634-D70BB2FC23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5377738">
            <a:off x="7280600" y="574598"/>
            <a:ext cx="2774298" cy="2774298"/>
          </a:xfrm>
          <a:prstGeom prst="rect">
            <a:avLst/>
          </a:prstGeom>
        </p:spPr>
      </p:pic>
      <p:pic>
        <p:nvPicPr>
          <p:cNvPr id="11" name="Picture 10">
            <a:extLst>
              <a:ext uri="{FF2B5EF4-FFF2-40B4-BE49-F238E27FC236}">
                <a16:creationId xmlns:a16="http://schemas.microsoft.com/office/drawing/2014/main" id="{BDA64C08-3D46-4906-A2B2-58625FB8B2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788336">
            <a:off x="14128017" y="6468485"/>
            <a:ext cx="2774298" cy="2774298"/>
          </a:xfrm>
          <a:prstGeom prst="rect">
            <a:avLst/>
          </a:prstGeom>
        </p:spPr>
      </p:pic>
      <p:pic>
        <p:nvPicPr>
          <p:cNvPr id="12" name="Picture 11">
            <a:extLst>
              <a:ext uri="{FF2B5EF4-FFF2-40B4-BE49-F238E27FC236}">
                <a16:creationId xmlns:a16="http://schemas.microsoft.com/office/drawing/2014/main" id="{08BE20DE-4D8C-4C6A-8C3F-99B0152658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788336">
            <a:off x="3946850" y="7007994"/>
            <a:ext cx="2774298" cy="2774298"/>
          </a:xfrm>
          <a:prstGeom prst="rect">
            <a:avLst/>
          </a:prstGeom>
        </p:spPr>
      </p:pic>
      <p:pic>
        <p:nvPicPr>
          <p:cNvPr id="13" name="Picture 12">
            <a:extLst>
              <a:ext uri="{FF2B5EF4-FFF2-40B4-BE49-F238E27FC236}">
                <a16:creationId xmlns:a16="http://schemas.microsoft.com/office/drawing/2014/main" id="{0E5692A2-CE85-4A24-ACD4-8C69F50526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7763730">
            <a:off x="1290998" y="7318819"/>
            <a:ext cx="2152649" cy="2152649"/>
          </a:xfrm>
          <a:prstGeom prst="rect">
            <a:avLst/>
          </a:prstGeom>
        </p:spPr>
      </p:pic>
      <p:pic>
        <p:nvPicPr>
          <p:cNvPr id="14" name="Picture 13">
            <a:extLst>
              <a:ext uri="{FF2B5EF4-FFF2-40B4-BE49-F238E27FC236}">
                <a16:creationId xmlns:a16="http://schemas.microsoft.com/office/drawing/2014/main" id="{A849F431-B5B1-4374-B160-C7627885DFF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37830">
            <a:off x="839978" y="-67141"/>
            <a:ext cx="2152649" cy="2152649"/>
          </a:xfrm>
          <a:prstGeom prst="rect">
            <a:avLst/>
          </a:prstGeom>
        </p:spPr>
      </p:pic>
      <p:pic>
        <p:nvPicPr>
          <p:cNvPr id="15" name="Picture 14">
            <a:extLst>
              <a:ext uri="{FF2B5EF4-FFF2-40B4-BE49-F238E27FC236}">
                <a16:creationId xmlns:a16="http://schemas.microsoft.com/office/drawing/2014/main" id="{0D0C3B41-DEBF-424E-9CDE-05DB55BCE6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37830">
            <a:off x="16818179" y="2128660"/>
            <a:ext cx="2152649" cy="2152649"/>
          </a:xfrm>
          <a:prstGeom prst="rect">
            <a:avLst/>
          </a:prstGeom>
        </p:spPr>
      </p:pic>
      <p:pic>
        <p:nvPicPr>
          <p:cNvPr id="16" name="Picture 15">
            <a:extLst>
              <a:ext uri="{FF2B5EF4-FFF2-40B4-BE49-F238E27FC236}">
                <a16:creationId xmlns:a16="http://schemas.microsoft.com/office/drawing/2014/main" id="{F072EDD5-E8D7-4EEC-95EA-763EF97B56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37830">
            <a:off x="13256311" y="5098468"/>
            <a:ext cx="2152649" cy="2152649"/>
          </a:xfrm>
          <a:prstGeom prst="rect">
            <a:avLst/>
          </a:prstGeom>
        </p:spPr>
      </p:pic>
      <p:pic>
        <p:nvPicPr>
          <p:cNvPr id="17" name="Picture 16">
            <a:extLst>
              <a:ext uri="{FF2B5EF4-FFF2-40B4-BE49-F238E27FC236}">
                <a16:creationId xmlns:a16="http://schemas.microsoft.com/office/drawing/2014/main" id="{63D8D317-0EFD-46E9-A716-03A48B3717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37830">
            <a:off x="9687983" y="-67140"/>
            <a:ext cx="2152649" cy="2152649"/>
          </a:xfrm>
          <a:prstGeom prst="rect">
            <a:avLst/>
          </a:prstGeom>
        </p:spPr>
      </p:pic>
      <p:pic>
        <p:nvPicPr>
          <p:cNvPr id="19" name="Picture 18">
            <a:extLst>
              <a:ext uri="{FF2B5EF4-FFF2-40B4-BE49-F238E27FC236}">
                <a16:creationId xmlns:a16="http://schemas.microsoft.com/office/drawing/2014/main" id="{B8F4BFFA-4E3B-4B1A-81F3-B2C51680A6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633893">
            <a:off x="10256495" y="6752463"/>
            <a:ext cx="2774298" cy="2774298"/>
          </a:xfrm>
          <a:prstGeom prst="rect">
            <a:avLst/>
          </a:prstGeom>
        </p:spPr>
      </p:pic>
    </p:spTree>
    <p:extLst>
      <p:ext uri="{BB962C8B-B14F-4D97-AF65-F5344CB8AC3E}">
        <p14:creationId xmlns:p14="http://schemas.microsoft.com/office/powerpoint/2010/main" val="369772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45D6FA-9B97-523B-8A6F-B3FE0A0E8555}"/>
              </a:ext>
            </a:extLst>
          </p:cNvPr>
          <p:cNvSpPr/>
          <p:nvPr/>
        </p:nvSpPr>
        <p:spPr>
          <a:xfrm>
            <a:off x="0" y="0"/>
            <a:ext cx="18288000" cy="10287000"/>
          </a:xfrm>
          <a:prstGeom prst="rect">
            <a:avLst/>
          </a:prstGeom>
          <a:solidFill>
            <a:srgbClr val="008586"/>
          </a:solidFill>
          <a:ln>
            <a:solidFill>
              <a:srgbClr val="008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F25792FF-F891-4DB5-94AA-04E2FECDE680}"/>
              </a:ext>
            </a:extLst>
          </p:cNvPr>
          <p:cNvSpPr>
            <a:spLocks noGrp="1"/>
          </p:cNvSpPr>
          <p:nvPr>
            <p:ph type="title"/>
          </p:nvPr>
        </p:nvSpPr>
        <p:spPr>
          <a:xfrm>
            <a:off x="921857" y="180127"/>
            <a:ext cx="15773400" cy="1988345"/>
          </a:xfrm>
        </p:spPr>
        <p:txBody>
          <a:bodyPr>
            <a:noAutofit/>
          </a:bodyPr>
          <a:lstStyle/>
          <a:p>
            <a:pPr algn="l"/>
            <a:r>
              <a:rPr lang="en-US" sz="6000" dirty="0">
                <a:solidFill>
                  <a:schemeClr val="bg1"/>
                </a:solidFill>
                <a:latin typeface="Oswald" panose="00000500000000000000" pitchFamily="2" charset="0"/>
                <a:cs typeface="Calibri Light" panose="020F0302020204030204"/>
              </a:rPr>
              <a:t>COLORADO COALITION FOR THE HOMELESS</a:t>
            </a:r>
          </a:p>
        </p:txBody>
      </p:sp>
      <p:sp>
        <p:nvSpPr>
          <p:cNvPr id="5" name="TextBox 4">
            <a:extLst>
              <a:ext uri="{FF2B5EF4-FFF2-40B4-BE49-F238E27FC236}">
                <a16:creationId xmlns:a16="http://schemas.microsoft.com/office/drawing/2014/main" id="{19BE8E80-D793-13B3-BCB5-12E4EA3B1C0C}"/>
              </a:ext>
            </a:extLst>
          </p:cNvPr>
          <p:cNvSpPr txBox="1"/>
          <p:nvPr/>
        </p:nvSpPr>
        <p:spPr>
          <a:xfrm>
            <a:off x="891665" y="2715469"/>
            <a:ext cx="13489343" cy="3339376"/>
          </a:xfrm>
          <a:prstGeom prst="rect">
            <a:avLst/>
          </a:prstGeom>
          <a:noFill/>
        </p:spPr>
        <p:txBody>
          <a:bodyPr wrap="square" lIns="137160" tIns="68580" rIns="137160" bIns="68580" rtlCol="0" anchor="t">
            <a:spAutoFit/>
          </a:bodyPr>
          <a:lstStyle/>
          <a:p>
            <a:pPr>
              <a:defRPr/>
            </a:pPr>
            <a:r>
              <a:rPr lang="en-US" sz="4800" b="1" dirty="0">
                <a:solidFill>
                  <a:schemeClr val="bg1"/>
                </a:solidFill>
                <a:latin typeface="Franklin Gothic Book"/>
                <a:ea typeface="Kozuka Gothic Pro M"/>
              </a:rPr>
              <a:t>Cathy Alderman</a:t>
            </a:r>
            <a:br>
              <a:rPr lang="en-US" sz="4800" b="1" dirty="0">
                <a:solidFill>
                  <a:schemeClr val="bg1"/>
                </a:solidFill>
                <a:latin typeface="Franklin Gothic Book"/>
                <a:ea typeface="Kozuka Gothic Pro M"/>
              </a:rPr>
            </a:br>
            <a:r>
              <a:rPr lang="en-US" sz="3800" dirty="0">
                <a:solidFill>
                  <a:schemeClr val="bg1"/>
                </a:solidFill>
                <a:latin typeface="Franklin Gothic Book"/>
                <a:ea typeface="Kozuka Gothic Pro M"/>
              </a:rPr>
              <a:t>Chief Communications and Public Policy Officer</a:t>
            </a:r>
          </a:p>
          <a:p>
            <a:pPr>
              <a:defRPr/>
            </a:pPr>
            <a:r>
              <a:rPr lang="en-US" sz="3800" dirty="0">
                <a:solidFill>
                  <a:schemeClr val="bg1"/>
                </a:solidFill>
                <a:latin typeface="Franklin Gothic Book"/>
                <a:ea typeface="Kozuka Gothic Pro M"/>
              </a:rPr>
              <a:t>CAlderman@coloradocoalition.org</a:t>
            </a:r>
          </a:p>
          <a:p>
            <a:pPr>
              <a:defRPr/>
            </a:pPr>
            <a:endParaRPr lang="en-US" sz="4200" dirty="0">
              <a:solidFill>
                <a:schemeClr val="bg1"/>
              </a:solidFill>
              <a:latin typeface="Franklin Gothic Book"/>
              <a:ea typeface="Kozuka Gothic Pro M"/>
            </a:endParaRPr>
          </a:p>
          <a:p>
            <a:pPr>
              <a:defRPr/>
            </a:pPr>
            <a:endParaRPr lang="en-US" sz="4200" dirty="0">
              <a:solidFill>
                <a:schemeClr val="bg1"/>
              </a:solidFill>
              <a:latin typeface="Franklin Gothic Book"/>
              <a:ea typeface="Kozuka Gothic Pro M"/>
            </a:endParaRPr>
          </a:p>
        </p:txBody>
      </p:sp>
      <p:pic>
        <p:nvPicPr>
          <p:cNvPr id="7" name="Picture 6" descr="A person smiling for the camera&#10;&#10;Description automatically generated">
            <a:extLst>
              <a:ext uri="{FF2B5EF4-FFF2-40B4-BE49-F238E27FC236}">
                <a16:creationId xmlns:a16="http://schemas.microsoft.com/office/drawing/2014/main" id="{08232006-14AC-D129-0312-BE175EFEA376}"/>
              </a:ext>
            </a:extLst>
          </p:cNvPr>
          <p:cNvPicPr>
            <a:picLocks noChangeAspect="1"/>
          </p:cNvPicPr>
          <p:nvPr/>
        </p:nvPicPr>
        <p:blipFill rotWithShape="1">
          <a:blip r:embed="rId3">
            <a:extLst>
              <a:ext uri="{28A0092B-C50C-407E-A947-70E740481C1C}">
                <a14:useLocalDpi xmlns:a14="http://schemas.microsoft.com/office/drawing/2010/main" val="0"/>
              </a:ext>
            </a:extLst>
          </a:blip>
          <a:srcRect t="9744" r="49375" b="7455"/>
          <a:stretch/>
        </p:blipFill>
        <p:spPr>
          <a:xfrm>
            <a:off x="12039600" y="2828764"/>
            <a:ext cx="5653690" cy="520144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875293-D440-3C42-D1BF-3D3A9E7B39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857" y="6054253"/>
            <a:ext cx="4712248" cy="3480286"/>
          </a:xfrm>
          <a:prstGeom prst="rect">
            <a:avLst/>
          </a:prstGeom>
        </p:spPr>
      </p:pic>
    </p:spTree>
    <p:extLst>
      <p:ext uri="{BB962C8B-B14F-4D97-AF65-F5344CB8AC3E}">
        <p14:creationId xmlns:p14="http://schemas.microsoft.com/office/powerpoint/2010/main" val="379593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5885920"/>
            <a:ext cx="13732956" cy="17263903"/>
            <a:chOff x="0" y="0"/>
            <a:chExt cx="18310608" cy="23018538"/>
          </a:xfrm>
        </p:grpSpPr>
        <p:sp>
          <p:nvSpPr>
            <p:cNvPr id="5" name="AutoShape 5"/>
            <p:cNvSpPr/>
            <p:nvPr/>
          </p:nvSpPr>
          <p:spPr>
            <a:xfrm>
              <a:off x="0" y="7847894"/>
              <a:ext cx="14250739" cy="13716000"/>
            </a:xfrm>
            <a:prstGeom prst="rect">
              <a:avLst/>
            </a:prstGeom>
            <a:solidFill>
              <a:srgbClr val="008586"/>
            </a:solidFill>
          </p:spPr>
        </p:sp>
        <p:sp>
          <p:nvSpPr>
            <p:cNvPr id="6" name="AutoShape 6"/>
            <p:cNvSpPr/>
            <p:nvPr/>
          </p:nvSpPr>
          <p:spPr>
            <a:xfrm rot="-782927">
              <a:off x="9329737" y="387414"/>
              <a:ext cx="5975721" cy="22243709"/>
            </a:xfrm>
            <a:prstGeom prst="rect">
              <a:avLst/>
            </a:prstGeom>
            <a:solidFill>
              <a:srgbClr val="008586"/>
            </a:solidFill>
          </p:spPr>
        </p:sp>
        <p:sp>
          <p:nvSpPr>
            <p:cNvPr id="7" name="AutoShape 7"/>
            <p:cNvSpPr/>
            <p:nvPr/>
          </p:nvSpPr>
          <p:spPr>
            <a:xfrm rot="-782927">
              <a:off x="15801997" y="6526202"/>
              <a:ext cx="732723" cy="15814892"/>
            </a:xfrm>
            <a:prstGeom prst="rect">
              <a:avLst/>
            </a:prstGeom>
            <a:solidFill>
              <a:srgbClr val="FFFFFF"/>
            </a:solidFill>
          </p:spPr>
        </p:sp>
      </p:grpSp>
      <p:pic>
        <p:nvPicPr>
          <p:cNvPr id="8" name="Picture 8"/>
          <p:cNvPicPr>
            <a:picLocks noChangeAspect="1"/>
          </p:cNvPicPr>
          <p:nvPr/>
        </p:nvPicPr>
        <p:blipFill>
          <a:blip r:embed="rId3"/>
          <a:srcRect/>
          <a:stretch>
            <a:fillRect/>
          </a:stretch>
        </p:blipFill>
        <p:spPr>
          <a:xfrm>
            <a:off x="1245794" y="7027203"/>
            <a:ext cx="3259797" cy="3259797"/>
          </a:xfrm>
          <a:prstGeom prst="rect">
            <a:avLst/>
          </a:prstGeom>
        </p:spPr>
      </p:pic>
      <p:sp>
        <p:nvSpPr>
          <p:cNvPr id="10" name="TextBox 10"/>
          <p:cNvSpPr txBox="1"/>
          <p:nvPr/>
        </p:nvSpPr>
        <p:spPr>
          <a:xfrm>
            <a:off x="1245794" y="5172075"/>
            <a:ext cx="10790465" cy="1166495"/>
          </a:xfrm>
          <a:prstGeom prst="rect">
            <a:avLst/>
          </a:prstGeom>
        </p:spPr>
        <p:txBody>
          <a:bodyPr lIns="0" tIns="0" rIns="0" bIns="0" rtlCol="0" anchor="t">
            <a:spAutoFit/>
          </a:bodyPr>
          <a:lstStyle/>
          <a:p>
            <a:pPr>
              <a:lnSpc>
                <a:spcPts val="4510"/>
              </a:lnSpc>
            </a:pPr>
            <a:r>
              <a:rPr lang="en-US" sz="4100" spc="205" dirty="0">
                <a:solidFill>
                  <a:srgbClr val="FFFFFF"/>
                </a:solidFill>
                <a:latin typeface="Oswald"/>
              </a:rPr>
              <a:t>VISIT </a:t>
            </a:r>
            <a:r>
              <a:rPr lang="en-US" sz="4100" spc="205" dirty="0">
                <a:solidFill>
                  <a:srgbClr val="FFD27C"/>
                </a:solidFill>
                <a:latin typeface="Oswald"/>
              </a:rPr>
              <a:t>COLORADOCOALITION.ORG</a:t>
            </a:r>
            <a:r>
              <a:rPr lang="en-US" sz="4100" spc="205" dirty="0">
                <a:solidFill>
                  <a:srgbClr val="FFFFFF"/>
                </a:solidFill>
                <a:latin typeface="Oswald"/>
              </a:rPr>
              <a:t> </a:t>
            </a:r>
          </a:p>
          <a:p>
            <a:pPr>
              <a:lnSpc>
                <a:spcPts val="4510"/>
              </a:lnSpc>
            </a:pPr>
            <a:r>
              <a:rPr lang="en-US" sz="4100" spc="205" dirty="0">
                <a:solidFill>
                  <a:srgbClr val="FFFFFF"/>
                </a:solidFill>
                <a:latin typeface="Oswald"/>
              </a:rPr>
              <a:t>TO LEARN MORE</a:t>
            </a:r>
          </a:p>
        </p:txBody>
      </p:sp>
      <p:grpSp>
        <p:nvGrpSpPr>
          <p:cNvPr id="11" name="Group 11"/>
          <p:cNvGrpSpPr/>
          <p:nvPr/>
        </p:nvGrpSpPr>
        <p:grpSpPr>
          <a:xfrm>
            <a:off x="8075740" y="8177708"/>
            <a:ext cx="9659354" cy="1464072"/>
            <a:chOff x="0" y="0"/>
            <a:chExt cx="12879139" cy="1952096"/>
          </a:xfrm>
        </p:grpSpPr>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906658" cy="906658"/>
            </a:xfrm>
            <a:prstGeom prst="rect">
              <a:avLst/>
            </a:prstGeom>
          </p:spPr>
        </p:pic>
        <p:pic>
          <p:nvPicPr>
            <p:cNvPr id="13" name="Picture 13"/>
            <p:cNvPicPr>
              <a:picLocks noChangeAspect="1"/>
            </p:cNvPicPr>
            <p:nvPr/>
          </p:nvPicPr>
          <p:blipFill>
            <a:blip r:embed="rId6"/>
            <a:srcRect/>
            <a:stretch>
              <a:fillRect/>
            </a:stretch>
          </p:blipFill>
          <p:spPr>
            <a:xfrm>
              <a:off x="2260680" y="0"/>
              <a:ext cx="908930" cy="906658"/>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33418" y="0"/>
              <a:ext cx="906658" cy="906658"/>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395438" y="25532"/>
              <a:ext cx="855595" cy="855595"/>
            </a:xfrm>
            <a:prstGeom prst="rect">
              <a:avLst/>
            </a:prstGeom>
          </p:spPr>
        </p:pic>
        <p:sp>
          <p:nvSpPr>
            <p:cNvPr id="16" name="TextBox 16"/>
            <p:cNvSpPr txBox="1"/>
            <p:nvPr/>
          </p:nvSpPr>
          <p:spPr>
            <a:xfrm>
              <a:off x="0" y="1316037"/>
              <a:ext cx="12879139" cy="636058"/>
            </a:xfrm>
            <a:prstGeom prst="rect">
              <a:avLst/>
            </a:prstGeom>
          </p:spPr>
          <p:txBody>
            <a:bodyPr lIns="0" tIns="0" rIns="0" bIns="0" rtlCol="0" anchor="t">
              <a:spAutoFit/>
            </a:bodyPr>
            <a:lstStyle/>
            <a:p>
              <a:pPr>
                <a:lnSpc>
                  <a:spcPts val="3500"/>
                </a:lnSpc>
              </a:pPr>
              <a:r>
                <a:rPr lang="en-US" sz="3500" spc="105">
                  <a:solidFill>
                    <a:srgbClr val="FFFFFF"/>
                  </a:solidFill>
                  <a:latin typeface="Oswald"/>
                </a:rPr>
                <a:t>@COCOALITION</a:t>
              </a:r>
            </a:p>
          </p:txBody>
        </p:sp>
      </p:grpSp>
      <p:grpSp>
        <p:nvGrpSpPr>
          <p:cNvPr id="17" name="Group 17"/>
          <p:cNvGrpSpPr/>
          <p:nvPr/>
        </p:nvGrpSpPr>
        <p:grpSpPr>
          <a:xfrm rot="-799233">
            <a:off x="11996848" y="-1339353"/>
            <a:ext cx="7847914" cy="13199789"/>
            <a:chOff x="0" y="0"/>
            <a:chExt cx="1889734" cy="3260646"/>
          </a:xfrm>
        </p:grpSpPr>
        <p:sp>
          <p:nvSpPr>
            <p:cNvPr id="18" name="Freeform 18"/>
            <p:cNvSpPr/>
            <p:nvPr/>
          </p:nvSpPr>
          <p:spPr>
            <a:xfrm>
              <a:off x="0" y="0"/>
              <a:ext cx="1889734" cy="3260646"/>
            </a:xfrm>
            <a:custGeom>
              <a:avLst/>
              <a:gdLst/>
              <a:ahLst/>
              <a:cxnLst/>
              <a:rect l="l" t="t" r="r" b="b"/>
              <a:pathLst>
                <a:path w="1889734" h="3260646">
                  <a:moveTo>
                    <a:pt x="0" y="0"/>
                  </a:moveTo>
                  <a:lnTo>
                    <a:pt x="1889734" y="0"/>
                  </a:lnTo>
                  <a:lnTo>
                    <a:pt x="1889734" y="3260646"/>
                  </a:lnTo>
                  <a:lnTo>
                    <a:pt x="0" y="3260646"/>
                  </a:lnTo>
                  <a:close/>
                </a:path>
              </a:pathLst>
            </a:custGeom>
            <a:solidFill>
              <a:srgbClr val="008586">
                <a:alpha val="47843"/>
              </a:srgbClr>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0" name="Content Placeholder 2">
            <a:extLst>
              <a:ext uri="{FF2B5EF4-FFF2-40B4-BE49-F238E27FC236}">
                <a16:creationId xmlns:a16="http://schemas.microsoft.com/office/drawing/2014/main" id="{35C3DC44-24B6-3A41-AEBB-45BEE279B023}"/>
              </a:ext>
            </a:extLst>
          </p:cNvPr>
          <p:cNvSpPr txBox="1">
            <a:spLocks/>
          </p:cNvSpPr>
          <p:nvPr/>
        </p:nvSpPr>
        <p:spPr>
          <a:xfrm>
            <a:off x="1245794" y="2073876"/>
            <a:ext cx="9908513" cy="1732412"/>
          </a:xfrm>
          <a:prstGeom prst="rect">
            <a:avLst/>
          </a:prstGeom>
        </p:spPr>
        <p:txBody>
          <a:bodyPr vert="horz" lIns="137160" tIns="68580" rIns="137160" bIns="6858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3600" dirty="0">
                <a:solidFill>
                  <a:srgbClr val="FFD27C"/>
                </a:solidFill>
                <a:latin typeface="Franklin Gothic Book" panose="020B0503020102020204" pitchFamily="34" charset="0"/>
              </a:rPr>
              <a:t>Cathy Alderman</a:t>
            </a:r>
            <a:endParaRPr lang="en-US" sz="3600" dirty="0">
              <a:latin typeface="Franklin Gothic Book" panose="020B0503020102020204" pitchFamily="34" charset="0"/>
            </a:endParaRPr>
          </a:p>
          <a:p>
            <a:pPr marL="0" indent="0">
              <a:spcBef>
                <a:spcPts val="0"/>
              </a:spcBef>
              <a:buFont typeface="Arial" pitchFamily="34" charset="0"/>
              <a:buNone/>
            </a:pPr>
            <a:r>
              <a:rPr lang="en-US" sz="3600" dirty="0">
                <a:solidFill>
                  <a:schemeClr val="bg1"/>
                </a:solidFill>
                <a:latin typeface="Franklin Gothic Book" panose="020B0503020102020204" pitchFamily="34" charset="0"/>
              </a:rPr>
              <a:t>CAlderman@coloradocoalition.org</a:t>
            </a:r>
          </a:p>
          <a:p>
            <a:pPr marL="0" indent="0">
              <a:spcBef>
                <a:spcPts val="0"/>
              </a:spcBef>
              <a:buFont typeface="Arial" pitchFamily="34" charset="0"/>
              <a:buNone/>
            </a:pPr>
            <a:endParaRPr lang="en-US" sz="36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F98384-5732-4CA7-8180-298B53CF98D3}"/>
              </a:ext>
            </a:extLst>
          </p:cNvPr>
          <p:cNvSpPr/>
          <p:nvPr/>
        </p:nvSpPr>
        <p:spPr>
          <a:xfrm>
            <a:off x="0" y="4279160"/>
            <a:ext cx="18288000" cy="6049107"/>
          </a:xfrm>
          <a:prstGeom prst="rect">
            <a:avLst/>
          </a:prstGeom>
          <a:solidFill>
            <a:srgbClr val="008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008586"/>
              </a:solidFill>
              <a:latin typeface="Arimo"/>
            </a:endParaRPr>
          </a:p>
        </p:txBody>
      </p:sp>
      <p:sp>
        <p:nvSpPr>
          <p:cNvPr id="2" name="Title 1">
            <a:extLst>
              <a:ext uri="{FF2B5EF4-FFF2-40B4-BE49-F238E27FC236}">
                <a16:creationId xmlns:a16="http://schemas.microsoft.com/office/drawing/2014/main" id="{7201EF78-C311-4661-8FAB-5F22EA82AECD}"/>
              </a:ext>
            </a:extLst>
          </p:cNvPr>
          <p:cNvSpPr>
            <a:spLocks noGrp="1"/>
          </p:cNvSpPr>
          <p:nvPr>
            <p:ph type="title"/>
          </p:nvPr>
        </p:nvSpPr>
        <p:spPr>
          <a:xfrm>
            <a:off x="0" y="857486"/>
            <a:ext cx="18288000" cy="1988345"/>
          </a:xfrm>
        </p:spPr>
        <p:txBody>
          <a:bodyPr>
            <a:normAutofit/>
          </a:bodyPr>
          <a:lstStyle/>
          <a:p>
            <a:pPr algn="ctr"/>
            <a:r>
              <a:rPr lang="en-US" sz="6000" dirty="0">
                <a:solidFill>
                  <a:srgbClr val="008586"/>
                </a:solidFill>
                <a:latin typeface="Oswald" panose="00000500000000000000" pitchFamily="2" charset="0"/>
              </a:rPr>
              <a:t>OUR MISSION</a:t>
            </a:r>
          </a:p>
        </p:txBody>
      </p:sp>
      <p:sp>
        <p:nvSpPr>
          <p:cNvPr id="3" name="TextBox 2">
            <a:extLst>
              <a:ext uri="{FF2B5EF4-FFF2-40B4-BE49-F238E27FC236}">
                <a16:creationId xmlns:a16="http://schemas.microsoft.com/office/drawing/2014/main" id="{EF8263BA-90DA-4CDA-A678-5B7FED293130}"/>
              </a:ext>
            </a:extLst>
          </p:cNvPr>
          <p:cNvSpPr txBox="1"/>
          <p:nvPr/>
        </p:nvSpPr>
        <p:spPr>
          <a:xfrm>
            <a:off x="893135" y="5143500"/>
            <a:ext cx="16507047" cy="3970318"/>
          </a:xfrm>
          <a:prstGeom prst="rect">
            <a:avLst/>
          </a:prstGeom>
          <a:noFill/>
        </p:spPr>
        <p:txBody>
          <a:bodyPr wrap="square" rtlCol="0">
            <a:spAutoFit/>
          </a:bodyPr>
          <a:lstStyle/>
          <a:p>
            <a:pPr algn="ctr"/>
            <a:r>
              <a:rPr lang="en-US" sz="4200" i="1" dirty="0">
                <a:solidFill>
                  <a:schemeClr val="bg1"/>
                </a:solidFill>
                <a:latin typeface="Franklin Gothic Book" panose="020B0503020102020204" pitchFamily="34" charset="0"/>
              </a:rPr>
              <a:t>The Mission of the Colorado Coalition for the Homeless is to work collaboratively toward the prevention of homelessness and the creation of lasting solutions for families, children, and individuals who are experiencing or at-risk of homelessness throughout Colorado. CCH advocates for and provides a continuum of housing and a variety of services to improve the health, well-being and stability of those it serves. </a:t>
            </a:r>
          </a:p>
        </p:txBody>
      </p:sp>
      <p:sp>
        <p:nvSpPr>
          <p:cNvPr id="4" name="AutoShape 4">
            <a:extLst>
              <a:ext uri="{FF2B5EF4-FFF2-40B4-BE49-F238E27FC236}">
                <a16:creationId xmlns:a16="http://schemas.microsoft.com/office/drawing/2014/main" id="{F6BDFFF6-1606-5CEB-481D-62A539CC6E66}"/>
              </a:ext>
            </a:extLst>
          </p:cNvPr>
          <p:cNvSpPr/>
          <p:nvPr/>
        </p:nvSpPr>
        <p:spPr>
          <a:xfrm>
            <a:off x="0" y="4279160"/>
            <a:ext cx="18288000" cy="0"/>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136832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58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69" y="48936"/>
            <a:ext cx="12725400" cy="2692652"/>
          </a:xfrm>
        </p:spPr>
        <p:txBody>
          <a:bodyPr>
            <a:normAutofit/>
          </a:bodyPr>
          <a:lstStyle/>
          <a:p>
            <a:r>
              <a:rPr lang="en-US" sz="5800" dirty="0">
                <a:latin typeface="Oswald" panose="00000500000000000000" pitchFamily="2" charset="0"/>
                <a:ea typeface="Kozuka Gothic Pro M" panose="020B0700000000000000" pitchFamily="34" charset="-128"/>
              </a:rPr>
              <a:t>COLORADO COALITION FOR THE HOMELESS</a:t>
            </a:r>
            <a:endParaRPr lang="en-US" sz="5800" i="1" dirty="0">
              <a:latin typeface="Oswald" panose="00000500000000000000" pitchFamily="2" charset="0"/>
              <a:ea typeface="Kozuka Gothic Pro M" panose="020B0700000000000000" pitchFamily="34" charset="-128"/>
            </a:endParaRPr>
          </a:p>
        </p:txBody>
      </p:sp>
      <p:sp>
        <p:nvSpPr>
          <p:cNvPr id="13" name="Freeform: Shape 1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6199832" cy="5322794"/>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2" y="5763281"/>
            <a:ext cx="4981734" cy="4523718"/>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17" name="Oval 1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795" y="3745002"/>
            <a:ext cx="4677156" cy="467715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 name="Picture 6">
            <a:extLst>
              <a:ext uri="{FF2B5EF4-FFF2-40B4-BE49-F238E27FC236}">
                <a16:creationId xmlns:a16="http://schemas.microsoft.com/office/drawing/2014/main" id="{9A849680-C61E-4C1E-8E10-62AFE148A7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 b="33247"/>
          <a:stretch/>
        </p:blipFill>
        <p:spPr>
          <a:xfrm>
            <a:off x="5338683" y="3991890"/>
            <a:ext cx="4183380" cy="418338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F4C85E1C-916C-4507-9444-73E4CBFEE9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30" r="5982" b="-3"/>
          <a:stretch/>
        </p:blipFill>
        <p:spPr>
          <a:xfrm>
            <a:off x="31" y="15"/>
            <a:ext cx="5951930" cy="5074905"/>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8" name="Picture 7">
            <a:extLst>
              <a:ext uri="{FF2B5EF4-FFF2-40B4-BE49-F238E27FC236}">
                <a16:creationId xmlns:a16="http://schemas.microsoft.com/office/drawing/2014/main" id="{E9849CF9-5499-4180-9B8A-63E1F973E9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l="26124"/>
          <a:stretch/>
        </p:blipFill>
        <p:spPr>
          <a:xfrm>
            <a:off x="7238" y="6010891"/>
            <a:ext cx="4732607" cy="4276124"/>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Content Placeholder 2"/>
          <p:cNvSpPr>
            <a:spLocks noGrp="1"/>
          </p:cNvSpPr>
          <p:nvPr>
            <p:ph idx="1"/>
          </p:nvPr>
        </p:nvSpPr>
        <p:spPr>
          <a:xfrm>
            <a:off x="10728254" y="2177936"/>
            <a:ext cx="8264924" cy="7956611"/>
          </a:xfrm>
        </p:spPr>
        <p:txBody>
          <a:bodyPr anchor="t">
            <a:normAutofit lnSpcReduction="10000"/>
          </a:bodyPr>
          <a:lstStyle/>
          <a:p>
            <a:pPr marL="0" indent="0">
              <a:lnSpc>
                <a:spcPct val="100000"/>
              </a:lnSpc>
              <a:spcBef>
                <a:spcPts val="0"/>
              </a:spcBef>
              <a:spcAft>
                <a:spcPts val="900"/>
              </a:spcAft>
              <a:buNone/>
            </a:pPr>
            <a:r>
              <a:rPr lang="en-US" sz="5700" b="1" dirty="0">
                <a:latin typeface="Oswald" panose="00000500000000000000" pitchFamily="2" charset="0"/>
              </a:rPr>
              <a:t>Healthcare</a:t>
            </a:r>
          </a:p>
          <a:p>
            <a:pPr marL="0" indent="0">
              <a:lnSpc>
                <a:spcPct val="100000"/>
              </a:lnSpc>
              <a:spcBef>
                <a:spcPts val="0"/>
              </a:spcBef>
              <a:spcAft>
                <a:spcPts val="900"/>
              </a:spcAft>
              <a:buNone/>
            </a:pPr>
            <a:r>
              <a:rPr lang="en-US" sz="4500" i="1" dirty="0">
                <a:effectLst>
                  <a:outerShdw blurRad="38100" dist="38100" dir="2700000" algn="tl">
                    <a:srgbClr val="000000">
                      <a:alpha val="43137"/>
                    </a:srgbClr>
                  </a:outerShdw>
                </a:effectLst>
                <a:latin typeface="Franklin Gothic Book" panose="020B0503020102020204" pitchFamily="34" charset="0"/>
              </a:rPr>
              <a:t>15,000 served yearly</a:t>
            </a:r>
            <a:br>
              <a:rPr lang="en-US" sz="4500" i="1" dirty="0">
                <a:effectLst>
                  <a:outerShdw blurRad="38100" dist="38100" dir="2700000" algn="tl">
                    <a:srgbClr val="000000">
                      <a:alpha val="43137"/>
                    </a:srgbClr>
                  </a:outerShdw>
                </a:effectLst>
                <a:latin typeface="Franklin Gothic Book" panose="020B0503020102020204" pitchFamily="34" charset="0"/>
              </a:rPr>
            </a:br>
            <a:endParaRPr lang="en-US" sz="4500" i="1" dirty="0">
              <a:effectLst>
                <a:outerShdw blurRad="38100" dist="38100" dir="2700000" algn="tl">
                  <a:srgbClr val="000000">
                    <a:alpha val="43137"/>
                  </a:srgbClr>
                </a:outerShdw>
              </a:effectLst>
              <a:latin typeface="Franklin Gothic Book" panose="020B0503020102020204" pitchFamily="34" charset="0"/>
            </a:endParaRPr>
          </a:p>
          <a:p>
            <a:pPr marL="0" indent="0">
              <a:lnSpc>
                <a:spcPct val="100000"/>
              </a:lnSpc>
              <a:spcBef>
                <a:spcPts val="0"/>
              </a:spcBef>
              <a:spcAft>
                <a:spcPts val="900"/>
              </a:spcAft>
              <a:buNone/>
            </a:pPr>
            <a:r>
              <a:rPr lang="en-US" sz="5700" b="1" dirty="0">
                <a:latin typeface="Oswald" panose="00000500000000000000" pitchFamily="2" charset="0"/>
              </a:rPr>
              <a:t>Housing</a:t>
            </a:r>
          </a:p>
          <a:p>
            <a:pPr marL="0" indent="0">
              <a:lnSpc>
                <a:spcPct val="100000"/>
              </a:lnSpc>
              <a:spcBef>
                <a:spcPts val="0"/>
              </a:spcBef>
              <a:spcAft>
                <a:spcPts val="900"/>
              </a:spcAft>
              <a:buNone/>
            </a:pPr>
            <a:r>
              <a:rPr lang="en-US" sz="4500" i="1" dirty="0">
                <a:effectLst>
                  <a:outerShdw blurRad="38100" dist="38100" dir="2700000" algn="tl">
                    <a:srgbClr val="000000">
                      <a:alpha val="43137"/>
                    </a:srgbClr>
                  </a:outerShdw>
                </a:effectLst>
                <a:latin typeface="Franklin Gothic Book" panose="020B0503020102020204" pitchFamily="34" charset="0"/>
              </a:rPr>
              <a:t>4,300 served yearly</a:t>
            </a:r>
          </a:p>
          <a:p>
            <a:pPr marL="0" indent="0">
              <a:lnSpc>
                <a:spcPct val="100000"/>
              </a:lnSpc>
              <a:spcBef>
                <a:spcPts val="0"/>
              </a:spcBef>
              <a:spcAft>
                <a:spcPts val="900"/>
              </a:spcAft>
              <a:buNone/>
            </a:pPr>
            <a:endParaRPr lang="en-US" sz="2100" b="1" dirty="0">
              <a:effectLst>
                <a:outerShdw blurRad="38100" dist="38100" dir="2700000" algn="tl">
                  <a:srgbClr val="000000">
                    <a:alpha val="43137"/>
                  </a:srgbClr>
                </a:outerShdw>
              </a:effectLst>
              <a:latin typeface="Franklin Gothic Book" panose="020B0503020102020204" pitchFamily="34" charset="0"/>
            </a:endParaRPr>
          </a:p>
          <a:p>
            <a:pPr marL="0" indent="0">
              <a:lnSpc>
                <a:spcPct val="100000"/>
              </a:lnSpc>
              <a:spcBef>
                <a:spcPts val="0"/>
              </a:spcBef>
              <a:spcAft>
                <a:spcPts val="900"/>
              </a:spcAft>
              <a:buNone/>
            </a:pPr>
            <a:r>
              <a:rPr lang="en-US" sz="5700" b="1" dirty="0">
                <a:latin typeface="Oswald" panose="00000500000000000000" pitchFamily="2" charset="0"/>
              </a:rPr>
              <a:t>Supportive Services</a:t>
            </a:r>
          </a:p>
          <a:p>
            <a:pPr marL="0" indent="0">
              <a:lnSpc>
                <a:spcPct val="100000"/>
              </a:lnSpc>
              <a:spcBef>
                <a:spcPts val="0"/>
              </a:spcBef>
              <a:spcAft>
                <a:spcPts val="900"/>
              </a:spcAft>
              <a:buNone/>
            </a:pPr>
            <a:r>
              <a:rPr lang="en-US" sz="4500" i="1" dirty="0">
                <a:effectLst>
                  <a:outerShdw blurRad="38100" dist="38100" dir="2700000" algn="tl">
                    <a:srgbClr val="000000">
                      <a:alpha val="43137"/>
                    </a:srgbClr>
                  </a:outerShdw>
                </a:effectLst>
                <a:latin typeface="Franklin Gothic Book" panose="020B0503020102020204" pitchFamily="34" charset="0"/>
              </a:rPr>
              <a:t>20,000 served yearly</a:t>
            </a:r>
          </a:p>
          <a:p>
            <a:pPr marL="0" indent="0">
              <a:lnSpc>
                <a:spcPct val="100000"/>
              </a:lnSpc>
              <a:spcBef>
                <a:spcPts val="0"/>
              </a:spcBef>
              <a:spcAft>
                <a:spcPts val="900"/>
              </a:spcAft>
              <a:buNone/>
            </a:pPr>
            <a:endParaRPr lang="en-US" sz="2400" i="1" dirty="0">
              <a:effectLst>
                <a:outerShdw blurRad="38100" dist="38100" dir="2700000" algn="tl">
                  <a:srgbClr val="000000">
                    <a:alpha val="43137"/>
                  </a:srgbClr>
                </a:outerShdw>
              </a:effectLst>
              <a:latin typeface="Franklin Gothic Book" panose="020B0503020102020204" pitchFamily="34" charset="0"/>
            </a:endParaRPr>
          </a:p>
          <a:p>
            <a:pPr marL="0" indent="0">
              <a:lnSpc>
                <a:spcPct val="100000"/>
              </a:lnSpc>
              <a:spcBef>
                <a:spcPts val="0"/>
              </a:spcBef>
              <a:spcAft>
                <a:spcPts val="900"/>
              </a:spcAft>
              <a:buNone/>
            </a:pPr>
            <a:r>
              <a:rPr lang="en-US" sz="5700" b="1" dirty="0">
                <a:latin typeface="Oswald" panose="00000500000000000000" pitchFamily="2" charset="0"/>
              </a:rPr>
              <a:t>Advocacy &amp; Education</a:t>
            </a:r>
          </a:p>
          <a:p>
            <a:pPr marL="0" indent="0">
              <a:lnSpc>
                <a:spcPct val="100000"/>
              </a:lnSpc>
              <a:spcBef>
                <a:spcPts val="0"/>
              </a:spcBef>
              <a:spcAft>
                <a:spcPts val="900"/>
              </a:spcAft>
              <a:buNone/>
            </a:pPr>
            <a:endParaRPr lang="en-US" sz="7200" b="1" dirty="0">
              <a:effectLst>
                <a:outerShdw blurRad="38100" dist="38100" dir="2700000" algn="tl">
                  <a:srgbClr val="000000">
                    <a:alpha val="43137"/>
                  </a:srgbClr>
                </a:outerShdw>
              </a:effectLst>
              <a:latin typeface="Franklin Gothic Book" panose="020B05030201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E57CD30E-E133-8548-D733-873D155C8E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5271" y="8669046"/>
            <a:ext cx="1984262" cy="1465500"/>
          </a:xfrm>
          <a:prstGeom prst="rect">
            <a:avLst/>
          </a:prstGeom>
        </p:spPr>
      </p:pic>
    </p:spTree>
    <p:extLst>
      <p:ext uri="{BB962C8B-B14F-4D97-AF65-F5344CB8AC3E}">
        <p14:creationId xmlns:p14="http://schemas.microsoft.com/office/powerpoint/2010/main" val="135083180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6BB7-8130-A457-B792-BD2EB1DCE09A}"/>
              </a:ext>
            </a:extLst>
          </p:cNvPr>
          <p:cNvSpPr>
            <a:spLocks noGrp="1"/>
          </p:cNvSpPr>
          <p:nvPr>
            <p:ph type="title"/>
          </p:nvPr>
        </p:nvSpPr>
        <p:spPr>
          <a:xfrm>
            <a:off x="609600" y="1688305"/>
            <a:ext cx="16802100" cy="1050133"/>
          </a:xfrm>
        </p:spPr>
        <p:txBody>
          <a:bodyPr>
            <a:normAutofit fontScale="90000"/>
          </a:bodyPr>
          <a:lstStyle/>
          <a:p>
            <a:r>
              <a:rPr lang="en-US" sz="6600" dirty="0">
                <a:solidFill>
                  <a:srgbClr val="008586"/>
                </a:solidFill>
                <a:ea typeface="+mj-lt"/>
                <a:cs typeface="+mj-lt"/>
              </a:rPr>
              <a:t>CCH’s EDUCATION &amp; ADVOCACY GOALS AND PRIORITIES</a:t>
            </a:r>
            <a:br>
              <a:rPr lang="en-US" sz="6600" dirty="0">
                <a:solidFill>
                  <a:srgbClr val="008586"/>
                </a:solidFill>
                <a:ea typeface="+mj-lt"/>
                <a:cs typeface="+mj-lt"/>
              </a:rPr>
            </a:br>
            <a:endParaRPr lang="en-US" dirty="0"/>
          </a:p>
        </p:txBody>
      </p:sp>
      <p:sp>
        <p:nvSpPr>
          <p:cNvPr id="3" name="Content Placeholder 2">
            <a:extLst>
              <a:ext uri="{FF2B5EF4-FFF2-40B4-BE49-F238E27FC236}">
                <a16:creationId xmlns:a16="http://schemas.microsoft.com/office/drawing/2014/main" id="{189AAD54-BB14-4A5C-4235-951548B10229}"/>
              </a:ext>
            </a:extLst>
          </p:cNvPr>
          <p:cNvSpPr>
            <a:spLocks noGrp="1"/>
          </p:cNvSpPr>
          <p:nvPr>
            <p:ph idx="1"/>
          </p:nvPr>
        </p:nvSpPr>
        <p:spPr>
          <a:xfrm>
            <a:off x="723900" y="2310755"/>
            <a:ext cx="16573500" cy="6527007"/>
          </a:xfrm>
        </p:spPr>
        <p:txBody>
          <a:bodyPr vert="horz" lIns="137160" tIns="68580" rIns="137160" bIns="68580" rtlCol="0" anchor="t">
            <a:normAutofit/>
          </a:bodyPr>
          <a:lstStyle/>
          <a:p>
            <a:r>
              <a:rPr lang="en-US" sz="3600" dirty="0">
                <a:latin typeface="Franklin Gothic Book" panose="020B0503020102020204" pitchFamily="34" charset="0"/>
                <a:ea typeface="+mn-lt"/>
                <a:cs typeface="+mn-lt"/>
              </a:rPr>
              <a:t>Shape public policy and advocate for social and racial equity and systems change alongside the people we support at the local, state, and federal levels. </a:t>
            </a:r>
          </a:p>
          <a:p>
            <a:r>
              <a:rPr lang="en-US" sz="3600" dirty="0">
                <a:latin typeface="Franklin Gothic Book" panose="020B0503020102020204" pitchFamily="34" charset="0"/>
                <a:ea typeface="+mn-lt"/>
                <a:cs typeface="+mn-lt"/>
              </a:rPr>
              <a:t>Build strategic relationships and create meaningful engagement opportunities throughout the state to influence policy in the areas of housing, healthcare, and homelessness.</a:t>
            </a:r>
            <a:endParaRPr lang="en-US" sz="3600" dirty="0">
              <a:latin typeface="Franklin Gothic Book" panose="020B0503020102020204" pitchFamily="34" charset="0"/>
            </a:endParaRPr>
          </a:p>
          <a:p>
            <a:r>
              <a:rPr lang="en-US" sz="3600" dirty="0">
                <a:latin typeface="Franklin Gothic Book" panose="020B0503020102020204" pitchFamily="34" charset="0"/>
                <a:ea typeface="+mn-lt"/>
                <a:cs typeface="+mn-lt"/>
              </a:rPr>
              <a:t>Influence public perception and awareness about homelessness and other systemic issues to shape the public narrative around homelessness at local, state, and federal levels.</a:t>
            </a:r>
            <a:endParaRPr lang="en-US" sz="3600" dirty="0">
              <a:latin typeface="Franklin Gothic Book" panose="020B0503020102020204" pitchFamily="34" charset="0"/>
            </a:endParaRPr>
          </a:p>
          <a:p>
            <a:r>
              <a:rPr lang="en-US" sz="3600" dirty="0">
                <a:latin typeface="Franklin Gothic Book" panose="020B0503020102020204" pitchFamily="34" charset="0"/>
                <a:ea typeface="+mn-lt"/>
                <a:cs typeface="+mn-lt"/>
              </a:rPr>
              <a:t>Continue to grow a robust internal communications strategy to create stronger, consistent connections across the organization.</a:t>
            </a:r>
            <a:endParaRPr lang="en-US" sz="3600" dirty="0">
              <a:latin typeface="Franklin Gothic Book" panose="020B0503020102020204" pitchFamily="34" charset="0"/>
            </a:endParaRPr>
          </a:p>
          <a:p>
            <a:endParaRPr lang="en-US" b="1" dirty="0"/>
          </a:p>
        </p:txBody>
      </p:sp>
      <p:sp>
        <p:nvSpPr>
          <p:cNvPr id="4" name="AutoShape 2">
            <a:extLst>
              <a:ext uri="{FF2B5EF4-FFF2-40B4-BE49-F238E27FC236}">
                <a16:creationId xmlns:a16="http://schemas.microsoft.com/office/drawing/2014/main" id="{65711E06-2573-1D2C-4D76-B2A6620F2086}"/>
              </a:ext>
            </a:extLst>
          </p:cNvPr>
          <p:cNvSpPr/>
          <p:nvPr/>
        </p:nvSpPr>
        <p:spPr>
          <a:xfrm>
            <a:off x="0" y="8790725"/>
            <a:ext cx="18288000" cy="1856852"/>
          </a:xfrm>
          <a:prstGeom prst="rect">
            <a:avLst/>
          </a:prstGeom>
          <a:solidFill>
            <a:srgbClr val="008586"/>
          </a:solidFill>
        </p:spPr>
      </p:sp>
      <p:pic>
        <p:nvPicPr>
          <p:cNvPr id="5" name="Picture 3">
            <a:extLst>
              <a:ext uri="{FF2B5EF4-FFF2-40B4-BE49-F238E27FC236}">
                <a16:creationId xmlns:a16="http://schemas.microsoft.com/office/drawing/2014/main" id="{020ABD47-EB94-09FE-55D1-24F8785BC6B5}"/>
              </a:ext>
            </a:extLst>
          </p:cNvPr>
          <p:cNvPicPr>
            <a:picLocks noChangeAspect="1"/>
          </p:cNvPicPr>
          <p:nvPr/>
        </p:nvPicPr>
        <p:blipFill>
          <a:blip r:embed="rId2"/>
          <a:srcRect/>
          <a:stretch>
            <a:fillRect/>
          </a:stretch>
        </p:blipFill>
        <p:spPr>
          <a:xfrm>
            <a:off x="16383000" y="9187211"/>
            <a:ext cx="1690060" cy="1248531"/>
          </a:xfrm>
          <a:prstGeom prst="rect">
            <a:avLst/>
          </a:prstGeom>
        </p:spPr>
      </p:pic>
      <p:sp>
        <p:nvSpPr>
          <p:cNvPr id="6" name="AutoShape 4">
            <a:extLst>
              <a:ext uri="{FF2B5EF4-FFF2-40B4-BE49-F238E27FC236}">
                <a16:creationId xmlns:a16="http://schemas.microsoft.com/office/drawing/2014/main" id="{8AEC97B7-FCDC-77D8-19CA-551A83687CA6}"/>
              </a:ext>
            </a:extLst>
          </p:cNvPr>
          <p:cNvSpPr/>
          <p:nvPr/>
        </p:nvSpPr>
        <p:spPr>
          <a:xfrm>
            <a:off x="0" y="8801100"/>
            <a:ext cx="18288000" cy="0"/>
          </a:xfrm>
          <a:prstGeom prst="line">
            <a:avLst/>
          </a:prstGeom>
          <a:ln w="95250" cap="flat">
            <a:solidFill>
              <a:srgbClr val="FFD27C"/>
            </a:solidFill>
            <a:prstDash val="solid"/>
            <a:headEnd type="none" w="sm" len="sm"/>
            <a:tailEnd type="none" w="sm" len="sm"/>
          </a:ln>
        </p:spPr>
        <p:txBody>
          <a:bodyPr/>
          <a:lstStyle/>
          <a:p>
            <a:r>
              <a:rPr lang="en-US" dirty="0"/>
              <a:t>  </a:t>
            </a:r>
          </a:p>
        </p:txBody>
      </p:sp>
    </p:spTree>
    <p:extLst>
      <p:ext uri="{BB962C8B-B14F-4D97-AF65-F5344CB8AC3E}">
        <p14:creationId xmlns:p14="http://schemas.microsoft.com/office/powerpoint/2010/main" val="131780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5849600" y="8631446"/>
            <a:ext cx="2300051" cy="1699163"/>
          </a:xfrm>
          <a:prstGeom prst="rect">
            <a:avLst/>
          </a:prstGeom>
        </p:spPr>
      </p:pic>
      <p:sp>
        <p:nvSpPr>
          <p:cNvPr id="4" name="TextBox 4"/>
          <p:cNvSpPr txBox="1"/>
          <p:nvPr/>
        </p:nvSpPr>
        <p:spPr>
          <a:xfrm>
            <a:off x="1028700" y="577421"/>
            <a:ext cx="13816593" cy="1225977"/>
          </a:xfrm>
          <a:prstGeom prst="rect">
            <a:avLst/>
          </a:prstGeom>
        </p:spPr>
        <p:txBody>
          <a:bodyPr wrap="square" lIns="0" tIns="0" rIns="0" bIns="0" rtlCol="0" anchor="t">
            <a:spAutoFit/>
          </a:bodyPr>
          <a:lstStyle/>
          <a:p>
            <a:pPr defTabSz="914445">
              <a:lnSpc>
                <a:spcPts val="10500"/>
              </a:lnSpc>
            </a:pPr>
            <a:r>
              <a:rPr lang="en-US" sz="6000" spc="263" dirty="0">
                <a:solidFill>
                  <a:srgbClr val="008586"/>
                </a:solidFill>
                <a:latin typeface="Oswald" panose="00000500000000000000" pitchFamily="2" charset="0"/>
              </a:rPr>
              <a:t>CCH POLICY PRIORITIES</a:t>
            </a:r>
          </a:p>
        </p:txBody>
      </p:sp>
      <p:sp>
        <p:nvSpPr>
          <p:cNvPr id="5" name="TextBox 5"/>
          <p:cNvSpPr txBox="1"/>
          <p:nvPr/>
        </p:nvSpPr>
        <p:spPr>
          <a:xfrm>
            <a:off x="762000" y="1962677"/>
            <a:ext cx="11494605" cy="5328318"/>
          </a:xfrm>
          <a:prstGeom prst="rect">
            <a:avLst/>
          </a:prstGeom>
        </p:spPr>
        <p:txBody>
          <a:bodyPr wrap="square" lIns="0" tIns="0" rIns="0" bIns="0" rtlCol="0" anchor="t">
            <a:spAutoFit/>
          </a:bodyPr>
          <a:lstStyle/>
          <a:p>
            <a:pPr marL="862965" lvl="1" indent="-431483" defTabSz="914445">
              <a:lnSpc>
                <a:spcPts val="6000"/>
              </a:lnSpc>
              <a:buFont typeface="Arial"/>
              <a:buChar char="•"/>
            </a:pPr>
            <a:r>
              <a:rPr lang="en-US" sz="3600" spc="99" dirty="0">
                <a:latin typeface="Franklin Gothic Book" panose="020B0503020102020204" pitchFamily="34" charset="0"/>
              </a:rPr>
              <a:t>Homelessness</a:t>
            </a:r>
            <a:endParaRPr lang="en-US" sz="3600" dirty="0">
              <a:latin typeface="Franklin Gothic Book" panose="020B0503020102020204" pitchFamily="34" charset="0"/>
            </a:endParaRPr>
          </a:p>
          <a:p>
            <a:pPr marL="862965" lvl="1" indent="-431483" defTabSz="914445">
              <a:lnSpc>
                <a:spcPts val="6000"/>
              </a:lnSpc>
              <a:buFont typeface="Arial"/>
              <a:buChar char="•"/>
            </a:pPr>
            <a:r>
              <a:rPr lang="en-US" sz="3600" spc="99" dirty="0">
                <a:latin typeface="Franklin Gothic Book" panose="020B0503020102020204" pitchFamily="34" charset="0"/>
              </a:rPr>
              <a:t>Housing investments</a:t>
            </a:r>
          </a:p>
          <a:p>
            <a:pPr marL="862965" lvl="1" indent="-431483" defTabSz="914445">
              <a:lnSpc>
                <a:spcPts val="6000"/>
              </a:lnSpc>
              <a:buFont typeface="Arial"/>
              <a:buChar char="•"/>
            </a:pPr>
            <a:r>
              <a:rPr lang="en-US" sz="3600" spc="99" dirty="0">
                <a:latin typeface="Franklin Gothic Book" panose="020B0503020102020204" pitchFamily="34" charset="0"/>
              </a:rPr>
              <a:t>Housing protections</a:t>
            </a:r>
          </a:p>
          <a:p>
            <a:pPr marL="862965" lvl="1" indent="-431483" defTabSz="914445">
              <a:lnSpc>
                <a:spcPts val="6000"/>
              </a:lnSpc>
              <a:buFont typeface="Arial"/>
              <a:buChar char="•"/>
            </a:pPr>
            <a:r>
              <a:rPr lang="en-US" sz="3600" spc="99" dirty="0">
                <a:latin typeface="Franklin Gothic Book" panose="020B0503020102020204" pitchFamily="34" charset="0"/>
              </a:rPr>
              <a:t>Access to healthcare</a:t>
            </a:r>
          </a:p>
          <a:p>
            <a:pPr marL="862965" lvl="1" indent="-431483" defTabSz="914445">
              <a:lnSpc>
                <a:spcPts val="6000"/>
              </a:lnSpc>
              <a:buFont typeface="Arial"/>
              <a:buChar char="•"/>
            </a:pPr>
            <a:r>
              <a:rPr lang="en-US" sz="3600" spc="99" dirty="0">
                <a:latin typeface="Franklin Gothic Book" panose="020B0503020102020204" pitchFamily="34" charset="0"/>
              </a:rPr>
              <a:t>Public health</a:t>
            </a:r>
          </a:p>
          <a:p>
            <a:pPr marL="862965" lvl="1" indent="-431483" defTabSz="914445">
              <a:lnSpc>
                <a:spcPts val="6000"/>
              </a:lnSpc>
              <a:buFont typeface="Arial"/>
              <a:buChar char="•"/>
            </a:pPr>
            <a:r>
              <a:rPr lang="en-US" sz="3600" spc="99" dirty="0">
                <a:latin typeface="Franklin Gothic Book" panose="020B0503020102020204" pitchFamily="34" charset="0"/>
              </a:rPr>
              <a:t>Economic security</a:t>
            </a:r>
          </a:p>
          <a:p>
            <a:pPr marL="862965" lvl="1" indent="-431483" defTabSz="914445">
              <a:lnSpc>
                <a:spcPts val="6000"/>
              </a:lnSpc>
              <a:buFont typeface="Arial"/>
              <a:buChar char="•"/>
            </a:pPr>
            <a:r>
              <a:rPr lang="en-US" sz="3600" spc="99" dirty="0">
                <a:latin typeface="Franklin Gothic Book" panose="020B0503020102020204" pitchFamily="34" charset="0"/>
              </a:rPr>
              <a:t>Criminal legal reform</a:t>
            </a:r>
          </a:p>
        </p:txBody>
      </p:sp>
      <p:pic>
        <p:nvPicPr>
          <p:cNvPr id="6" name="Picture 6"/>
          <p:cNvPicPr>
            <a:picLocks noChangeAspect="1"/>
          </p:cNvPicPr>
          <p:nvPr/>
        </p:nvPicPr>
        <p:blipFill>
          <a:blip r:embed="rId4"/>
          <a:srcRect l="13930" r="19672" b="1232"/>
          <a:stretch>
            <a:fillRect/>
          </a:stretch>
        </p:blipFill>
        <p:spPr>
          <a:xfrm>
            <a:off x="12698528" y="2"/>
            <a:ext cx="5589473" cy="8314475"/>
          </a:xfrm>
          <a:prstGeom prst="rect">
            <a:avLst/>
          </a:prstGeom>
        </p:spPr>
      </p:pic>
      <p:sp>
        <p:nvSpPr>
          <p:cNvPr id="7" name="AutoShape 2">
            <a:extLst>
              <a:ext uri="{FF2B5EF4-FFF2-40B4-BE49-F238E27FC236}">
                <a16:creationId xmlns:a16="http://schemas.microsoft.com/office/drawing/2014/main" id="{4C564526-F603-61B5-534B-B4A9A122C649}"/>
              </a:ext>
            </a:extLst>
          </p:cNvPr>
          <p:cNvSpPr/>
          <p:nvPr/>
        </p:nvSpPr>
        <p:spPr>
          <a:xfrm>
            <a:off x="0" y="8790725"/>
            <a:ext cx="18288000" cy="1856852"/>
          </a:xfrm>
          <a:prstGeom prst="rect">
            <a:avLst/>
          </a:prstGeom>
          <a:solidFill>
            <a:srgbClr val="008586"/>
          </a:solidFill>
        </p:spPr>
      </p:sp>
      <p:pic>
        <p:nvPicPr>
          <p:cNvPr id="8" name="Picture 3">
            <a:extLst>
              <a:ext uri="{FF2B5EF4-FFF2-40B4-BE49-F238E27FC236}">
                <a16:creationId xmlns:a16="http://schemas.microsoft.com/office/drawing/2014/main" id="{C5ED0097-88EC-3E5A-C7F2-71BBA9C95F37}"/>
              </a:ext>
            </a:extLst>
          </p:cNvPr>
          <p:cNvPicPr>
            <a:picLocks noChangeAspect="1"/>
          </p:cNvPicPr>
          <p:nvPr/>
        </p:nvPicPr>
        <p:blipFill>
          <a:blip r:embed="rId3"/>
          <a:srcRect/>
          <a:stretch>
            <a:fillRect/>
          </a:stretch>
        </p:blipFill>
        <p:spPr>
          <a:xfrm>
            <a:off x="16383000" y="9187211"/>
            <a:ext cx="1690060" cy="1248531"/>
          </a:xfrm>
          <a:prstGeom prst="rect">
            <a:avLst/>
          </a:prstGeom>
        </p:spPr>
      </p:pic>
      <p:sp>
        <p:nvSpPr>
          <p:cNvPr id="9" name="AutoShape 4">
            <a:extLst>
              <a:ext uri="{FF2B5EF4-FFF2-40B4-BE49-F238E27FC236}">
                <a16:creationId xmlns:a16="http://schemas.microsoft.com/office/drawing/2014/main" id="{48045B35-1C51-71E2-1DE0-0EA48FD8B8C0}"/>
              </a:ext>
            </a:extLst>
          </p:cNvPr>
          <p:cNvSpPr/>
          <p:nvPr/>
        </p:nvSpPr>
        <p:spPr>
          <a:xfrm flipV="1">
            <a:off x="0" y="8790725"/>
            <a:ext cx="18288000" cy="10375"/>
          </a:xfrm>
          <a:prstGeom prst="line">
            <a:avLst/>
          </a:prstGeom>
          <a:ln w="95250" cap="flat">
            <a:solidFill>
              <a:srgbClr val="FFD27C"/>
            </a:solidFill>
            <a:prstDash val="solid"/>
            <a:headEnd type="none" w="sm" len="sm"/>
            <a:tailEnd type="none" w="sm" len="sm"/>
          </a:ln>
        </p:spPr>
        <p:txBody>
          <a:bodyPr/>
          <a:lstStyle/>
          <a:p>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a:extLst>
              <a:ext uri="{FF2B5EF4-FFF2-40B4-BE49-F238E27FC236}">
                <a16:creationId xmlns:a16="http://schemas.microsoft.com/office/drawing/2014/main" id="{783DF225-6969-C19B-C51D-2D8ADD634EDA}"/>
              </a:ext>
            </a:extLst>
          </p:cNvPr>
          <p:cNvSpPr/>
          <p:nvPr/>
        </p:nvSpPr>
        <p:spPr>
          <a:xfrm>
            <a:off x="0" y="8790725"/>
            <a:ext cx="18288000" cy="1856852"/>
          </a:xfrm>
          <a:prstGeom prst="rect">
            <a:avLst/>
          </a:prstGeom>
          <a:solidFill>
            <a:srgbClr val="008586"/>
          </a:solidFill>
        </p:spPr>
      </p:sp>
      <p:pic>
        <p:nvPicPr>
          <p:cNvPr id="16" name="Picture 3">
            <a:extLst>
              <a:ext uri="{FF2B5EF4-FFF2-40B4-BE49-F238E27FC236}">
                <a16:creationId xmlns:a16="http://schemas.microsoft.com/office/drawing/2014/main" id="{D1C30A01-A764-DBC5-5733-3B1139FD9F74}"/>
              </a:ext>
            </a:extLst>
          </p:cNvPr>
          <p:cNvPicPr>
            <a:picLocks noChangeAspect="1"/>
          </p:cNvPicPr>
          <p:nvPr/>
        </p:nvPicPr>
        <p:blipFill>
          <a:blip r:embed="rId3"/>
          <a:srcRect/>
          <a:stretch>
            <a:fillRect/>
          </a:stretch>
        </p:blipFill>
        <p:spPr>
          <a:xfrm>
            <a:off x="16383000" y="9187211"/>
            <a:ext cx="1690060" cy="1248531"/>
          </a:xfrm>
          <a:prstGeom prst="rect">
            <a:avLst/>
          </a:prstGeom>
        </p:spPr>
      </p:pic>
      <p:sp>
        <p:nvSpPr>
          <p:cNvPr id="17" name="AutoShape 4">
            <a:extLst>
              <a:ext uri="{FF2B5EF4-FFF2-40B4-BE49-F238E27FC236}">
                <a16:creationId xmlns:a16="http://schemas.microsoft.com/office/drawing/2014/main" id="{70392C1B-660B-62FA-3D40-948A12A69A2E}"/>
              </a:ext>
            </a:extLst>
          </p:cNvPr>
          <p:cNvSpPr/>
          <p:nvPr/>
        </p:nvSpPr>
        <p:spPr>
          <a:xfrm flipV="1">
            <a:off x="0" y="8790725"/>
            <a:ext cx="18288000" cy="10375"/>
          </a:xfrm>
          <a:prstGeom prst="line">
            <a:avLst/>
          </a:prstGeom>
          <a:ln w="95250" cap="flat">
            <a:solidFill>
              <a:srgbClr val="FFD27C"/>
            </a:solidFill>
            <a:prstDash val="solid"/>
            <a:headEnd type="none" w="sm" len="sm"/>
            <a:tailEnd type="none" w="sm" len="sm"/>
          </a:ln>
        </p:spPr>
        <p:txBody>
          <a:bodyPr/>
          <a:lstStyle/>
          <a:p>
            <a:r>
              <a:rPr lang="en-US" dirty="0"/>
              <a:t>  </a:t>
            </a:r>
          </a:p>
        </p:txBody>
      </p:sp>
      <p:sp>
        <p:nvSpPr>
          <p:cNvPr id="2" name="TextBox 6">
            <a:extLst>
              <a:ext uri="{FF2B5EF4-FFF2-40B4-BE49-F238E27FC236}">
                <a16:creationId xmlns:a16="http://schemas.microsoft.com/office/drawing/2014/main" id="{AB4463B7-B10D-85F0-B9AC-A016B704432B}"/>
              </a:ext>
            </a:extLst>
          </p:cNvPr>
          <p:cNvSpPr txBox="1"/>
          <p:nvPr/>
        </p:nvSpPr>
        <p:spPr>
          <a:xfrm>
            <a:off x="845581" y="1086031"/>
            <a:ext cx="16611216" cy="680186"/>
          </a:xfrm>
          <a:prstGeom prst="rect">
            <a:avLst/>
          </a:prstGeom>
        </p:spPr>
        <p:txBody>
          <a:bodyPr lIns="0" tIns="0" rIns="0" bIns="0" rtlCol="0" anchor="t">
            <a:spAutoFit/>
          </a:bodyPr>
          <a:lstStyle/>
          <a:p>
            <a:pPr algn="l">
              <a:lnSpc>
                <a:spcPts val="5184"/>
              </a:lnSpc>
            </a:pPr>
            <a:r>
              <a:rPr lang="en-US" sz="6000" dirty="0">
                <a:solidFill>
                  <a:srgbClr val="008586"/>
                </a:solidFill>
                <a:latin typeface="Oswald" panose="00000500000000000000" pitchFamily="2" charset="0"/>
              </a:rPr>
              <a:t>WHAT KIND OF ADVOCACY?</a:t>
            </a:r>
          </a:p>
        </p:txBody>
      </p:sp>
      <p:pic>
        <p:nvPicPr>
          <p:cNvPr id="4" name="Picture 3" descr="A picture containing text, tree, screenshot, building&#10;&#10;Description automatically generated">
            <a:extLst>
              <a:ext uri="{FF2B5EF4-FFF2-40B4-BE49-F238E27FC236}">
                <a16:creationId xmlns:a16="http://schemas.microsoft.com/office/drawing/2014/main" id="{97D10435-B0CF-6900-1831-721738825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3993" y="162573"/>
            <a:ext cx="5944175" cy="7670215"/>
          </a:xfrm>
          <a:prstGeom prst="rect">
            <a:avLst/>
          </a:prstGeom>
        </p:spPr>
      </p:pic>
      <p:sp>
        <p:nvSpPr>
          <p:cNvPr id="5" name="TextBox 6">
            <a:extLst>
              <a:ext uri="{FF2B5EF4-FFF2-40B4-BE49-F238E27FC236}">
                <a16:creationId xmlns:a16="http://schemas.microsoft.com/office/drawing/2014/main" id="{03047D72-60C1-3154-69F2-664D8E39988E}"/>
              </a:ext>
            </a:extLst>
          </p:cNvPr>
          <p:cNvSpPr txBox="1"/>
          <p:nvPr/>
        </p:nvSpPr>
        <p:spPr>
          <a:xfrm>
            <a:off x="11671579" y="7853303"/>
            <a:ext cx="5996216" cy="590162"/>
          </a:xfrm>
          <a:prstGeom prst="rect">
            <a:avLst/>
          </a:prstGeom>
        </p:spPr>
        <p:txBody>
          <a:bodyPr wrap="square" lIns="0" tIns="0" rIns="0" bIns="0" rtlCol="0" anchor="t">
            <a:spAutoFit/>
          </a:bodyPr>
          <a:lstStyle/>
          <a:p>
            <a:pPr algn="ctr">
              <a:lnSpc>
                <a:spcPts val="5184"/>
              </a:lnSpc>
            </a:pPr>
            <a:r>
              <a:rPr lang="en-US" sz="3000" b="1" dirty="0">
                <a:solidFill>
                  <a:srgbClr val="98BA79"/>
                </a:solidFill>
                <a:latin typeface="Oswald Bold"/>
              </a:rPr>
              <a:t>https://urbn.is/3AV7mgh  </a:t>
            </a:r>
          </a:p>
        </p:txBody>
      </p:sp>
      <p:sp>
        <p:nvSpPr>
          <p:cNvPr id="6" name="TextBox 6">
            <a:extLst>
              <a:ext uri="{FF2B5EF4-FFF2-40B4-BE49-F238E27FC236}">
                <a16:creationId xmlns:a16="http://schemas.microsoft.com/office/drawing/2014/main" id="{66C547E2-B7EC-491E-62E0-A6262B80AC67}"/>
              </a:ext>
            </a:extLst>
          </p:cNvPr>
          <p:cNvSpPr txBox="1"/>
          <p:nvPr/>
        </p:nvSpPr>
        <p:spPr>
          <a:xfrm>
            <a:off x="838392" y="1859633"/>
            <a:ext cx="16611216" cy="606256"/>
          </a:xfrm>
          <a:prstGeom prst="rect">
            <a:avLst/>
          </a:prstGeom>
        </p:spPr>
        <p:txBody>
          <a:bodyPr lIns="0" tIns="0" rIns="0" bIns="0" rtlCol="0" anchor="t">
            <a:spAutoFit/>
          </a:bodyPr>
          <a:lstStyle/>
          <a:p>
            <a:pPr algn="l">
              <a:lnSpc>
                <a:spcPts val="5184"/>
              </a:lnSpc>
            </a:pPr>
            <a:r>
              <a:rPr lang="en-US" sz="3600" b="1" dirty="0">
                <a:solidFill>
                  <a:srgbClr val="98BA79"/>
                </a:solidFill>
                <a:latin typeface="Franklin Gothic Book" panose="020B0503020102020204" pitchFamily="34" charset="0"/>
              </a:rPr>
              <a:t>With Elected Officials and Public:</a:t>
            </a:r>
          </a:p>
        </p:txBody>
      </p:sp>
      <p:sp>
        <p:nvSpPr>
          <p:cNvPr id="8" name="TextBox 6">
            <a:extLst>
              <a:ext uri="{FF2B5EF4-FFF2-40B4-BE49-F238E27FC236}">
                <a16:creationId xmlns:a16="http://schemas.microsoft.com/office/drawing/2014/main" id="{89F0A27B-A70E-E3BC-E77D-575850FC0417}"/>
              </a:ext>
            </a:extLst>
          </p:cNvPr>
          <p:cNvSpPr txBox="1"/>
          <p:nvPr/>
        </p:nvSpPr>
        <p:spPr>
          <a:xfrm>
            <a:off x="838200" y="2585278"/>
            <a:ext cx="9563100" cy="1557478"/>
          </a:xfrm>
          <a:prstGeom prst="rect">
            <a:avLst/>
          </a:prstGeom>
        </p:spPr>
        <p:txBody>
          <a:bodyPr wrap="square" lIns="0" tIns="0" rIns="0" bIns="0" rtlCol="0" anchor="t">
            <a:spAutoFit/>
          </a:bodyPr>
          <a:lstStyle/>
          <a:p>
            <a:pPr marR="0" lvl="0">
              <a:lnSpc>
                <a:spcPct val="107000"/>
              </a:lnSpc>
              <a:spcBef>
                <a:spcPts val="0"/>
              </a:spcBef>
              <a:spcAft>
                <a:spcPts val="800"/>
              </a:spcAft>
            </a:pPr>
            <a:r>
              <a:rPr lang="en-US" sz="3200" dirty="0">
                <a:effectLst/>
                <a:latin typeface="Franklin Gothic Book" panose="020B0503020102020204" pitchFamily="34" charset="0"/>
                <a:ea typeface="Calibri" panose="020F0502020204030204" pitchFamily="34" charset="0"/>
                <a:cs typeface="Times New Roman" panose="02020603050405020304" pitchFamily="18" charset="0"/>
              </a:rPr>
              <a:t>Advocacy = Communication with Public Officials to Impact Policy  AND Communication/Education to the Public to Inform/Influence Public Perception</a:t>
            </a:r>
          </a:p>
        </p:txBody>
      </p:sp>
      <p:sp>
        <p:nvSpPr>
          <p:cNvPr id="9" name="TextBox 6">
            <a:extLst>
              <a:ext uri="{FF2B5EF4-FFF2-40B4-BE49-F238E27FC236}">
                <a16:creationId xmlns:a16="http://schemas.microsoft.com/office/drawing/2014/main" id="{7FD80574-4C0F-7E61-0CF9-67BE36987200}"/>
              </a:ext>
            </a:extLst>
          </p:cNvPr>
          <p:cNvSpPr txBox="1"/>
          <p:nvPr/>
        </p:nvSpPr>
        <p:spPr>
          <a:xfrm>
            <a:off x="838200" y="4291195"/>
            <a:ext cx="9753600" cy="4248342"/>
          </a:xfrm>
          <a:prstGeom prst="rect">
            <a:avLst/>
          </a:prstGeom>
        </p:spPr>
        <p:txBody>
          <a:bodyPr wrap="square" lIns="0" tIns="0" rIns="0" bIns="0" rtlCol="0" anchor="t">
            <a:spAutoFit/>
          </a:bodyPr>
          <a:lstStyle/>
          <a:p>
            <a:pPr marR="0" lvl="0">
              <a:lnSpc>
                <a:spcPct val="107000"/>
              </a:lnSpc>
              <a:spcBef>
                <a:spcPts val="0"/>
              </a:spcBef>
              <a:spcAft>
                <a:spcPts val="0"/>
              </a:spcAft>
            </a:pPr>
            <a:r>
              <a:rPr lang="en-US" sz="3600" b="1" dirty="0">
                <a:solidFill>
                  <a:srgbClr val="98BA79"/>
                </a:solidFill>
                <a:effectLst/>
                <a:latin typeface="Franklin Gothic Book" panose="020B0503020102020204" pitchFamily="34" charset="0"/>
                <a:ea typeface="Calibri" panose="020F0502020204030204" pitchFamily="34" charset="0"/>
                <a:cs typeface="Times New Roman" panose="02020603050405020304" pitchFamily="18" charset="0"/>
              </a:rPr>
              <a:t>Why the data matters?</a:t>
            </a:r>
          </a:p>
          <a:p>
            <a:pPr marL="742950" marR="0" lvl="1" indent="-285750">
              <a:lnSpc>
                <a:spcPct val="107000"/>
              </a:lnSpc>
              <a:spcBef>
                <a:spcPts val="0"/>
              </a:spcBef>
              <a:spcAft>
                <a:spcPts val="0"/>
              </a:spcAft>
              <a:buFont typeface="Courier New" panose="02070309020205020404" pitchFamily="49" charset="0"/>
              <a:buChar char="o"/>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Some people are persuaded by personal stories and impacts</a:t>
            </a:r>
          </a:p>
          <a:p>
            <a:pPr marL="742950" marR="0" lvl="1" indent="-285750">
              <a:lnSpc>
                <a:spcPct val="107000"/>
              </a:lnSpc>
              <a:spcBef>
                <a:spcPts val="0"/>
              </a:spcBef>
              <a:spcAft>
                <a:spcPts val="0"/>
              </a:spcAft>
              <a:buFont typeface="Courier New" panose="02070309020205020404" pitchFamily="49" charset="0"/>
              <a:buChar char="o"/>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Some people are persuaded by data especially data that shows:</a:t>
            </a:r>
          </a:p>
          <a:p>
            <a:pPr marL="1143000" marR="0" lvl="2" indent="-228600">
              <a:lnSpc>
                <a:spcPct val="107000"/>
              </a:lnSpc>
              <a:spcBef>
                <a:spcPts val="0"/>
              </a:spcBef>
              <a:spcAft>
                <a:spcPts val="0"/>
              </a:spcAft>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Impact of interventions for the people</a:t>
            </a:r>
          </a:p>
          <a:p>
            <a:pPr marL="1143000" marR="0" lvl="2" indent="-228600">
              <a:lnSpc>
                <a:spcPct val="107000"/>
              </a:lnSpc>
              <a:spcBef>
                <a:spcPts val="0"/>
              </a:spcBef>
              <a:spcAft>
                <a:spcPts val="0"/>
              </a:spcAft>
              <a:buFont typeface="Wingdings" panose="05000000000000000000" pitchFamily="2" charset="2"/>
              <a:buChar char=""/>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Financial impact of the intervention</a:t>
            </a:r>
          </a:p>
          <a:p>
            <a:pPr marL="742950" marR="0" lvl="1" indent="-285750">
              <a:lnSpc>
                <a:spcPct val="107000"/>
              </a:lnSpc>
              <a:spcBef>
                <a:spcPts val="0"/>
              </a:spcBef>
              <a:spcAft>
                <a:spcPts val="800"/>
              </a:spcAft>
              <a:buFont typeface="Courier New" panose="02070309020205020404" pitchFamily="49" charset="0"/>
              <a:buChar char="o"/>
            </a:pPr>
            <a:r>
              <a:rPr lang="en-US" sz="2800" dirty="0">
                <a:effectLst/>
                <a:latin typeface="Franklin Gothic Book" panose="020B0503020102020204" pitchFamily="34" charset="0"/>
                <a:ea typeface="Calibri" panose="020F0502020204030204" pitchFamily="34" charset="0"/>
                <a:cs typeface="Times New Roman" panose="02020603050405020304" pitchFamily="18" charset="0"/>
              </a:rPr>
              <a:t>A combination is usually a winning case because it appeals to everyone</a:t>
            </a:r>
          </a:p>
        </p:txBody>
      </p:sp>
      <p:sp>
        <p:nvSpPr>
          <p:cNvPr id="10" name="TextBox 6">
            <a:extLst>
              <a:ext uri="{FF2B5EF4-FFF2-40B4-BE49-F238E27FC236}">
                <a16:creationId xmlns:a16="http://schemas.microsoft.com/office/drawing/2014/main" id="{2D7F2C81-4A7C-8340-A4B6-6FF904418A4B}"/>
              </a:ext>
            </a:extLst>
          </p:cNvPr>
          <p:cNvSpPr txBox="1"/>
          <p:nvPr/>
        </p:nvSpPr>
        <p:spPr>
          <a:xfrm>
            <a:off x="1028700" y="6577068"/>
            <a:ext cx="9563100" cy="400110"/>
          </a:xfrm>
          <a:prstGeom prst="rect">
            <a:avLst/>
          </a:prstGeom>
        </p:spPr>
        <p:txBody>
          <a:bodyPr wrap="square" lIns="0" tIns="0" rIns="0" bIns="0" rtlCol="0" anchor="t">
            <a:spAutoFit/>
          </a:bodyPr>
          <a:lstStyle/>
          <a:p>
            <a:pPr algn="l"/>
            <a:r>
              <a:rPr lang="en-US" sz="2600" dirty="0"/>
              <a:t>. </a:t>
            </a:r>
            <a:endParaRPr lang="en-US" sz="2600" b="1" dirty="0">
              <a:solidFill>
                <a:srgbClr val="008586"/>
              </a:solidFill>
            </a:endParaRPr>
          </a:p>
        </p:txBody>
      </p:sp>
    </p:spTree>
    <p:extLst>
      <p:ext uri="{BB962C8B-B14F-4D97-AF65-F5344CB8AC3E}">
        <p14:creationId xmlns:p14="http://schemas.microsoft.com/office/powerpoint/2010/main" val="77001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5002-58EF-4257-7D86-350F1C7DF47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1AB719-D52E-CA00-5A7D-B47F1251F312}"/>
              </a:ext>
            </a:extLst>
          </p:cNvPr>
          <p:cNvSpPr>
            <a:spLocks noGrp="1"/>
          </p:cNvSpPr>
          <p:nvPr>
            <p:ph type="body" sz="half" idx="1"/>
          </p:nvPr>
        </p:nvSpPr>
        <p:spPr/>
        <p:txBody>
          <a:bodyPr/>
          <a:lstStyle/>
          <a:p>
            <a:endParaRPr lang="en-US"/>
          </a:p>
        </p:txBody>
      </p:sp>
      <p:sp>
        <p:nvSpPr>
          <p:cNvPr id="4" name="Online Image Placeholder 3">
            <a:extLst>
              <a:ext uri="{FF2B5EF4-FFF2-40B4-BE49-F238E27FC236}">
                <a16:creationId xmlns:a16="http://schemas.microsoft.com/office/drawing/2014/main" id="{C8C10A8D-8D95-C760-A8D5-5CF814B015DC}"/>
              </a:ext>
            </a:extLst>
          </p:cNvPr>
          <p:cNvSpPr>
            <a:spLocks noGrp="1"/>
          </p:cNvSpPr>
          <p:nvPr>
            <p:ph type="clipArt" sz="half" idx="2"/>
          </p:nvPr>
        </p:nvSpPr>
        <p:spPr/>
      </p:sp>
      <p:grpSp>
        <p:nvGrpSpPr>
          <p:cNvPr id="5" name="Group 2">
            <a:extLst>
              <a:ext uri="{FF2B5EF4-FFF2-40B4-BE49-F238E27FC236}">
                <a16:creationId xmlns:a16="http://schemas.microsoft.com/office/drawing/2014/main" id="{24391E44-54CF-5265-2BC4-A833EACB83E9}"/>
              </a:ext>
            </a:extLst>
          </p:cNvPr>
          <p:cNvGrpSpPr/>
          <p:nvPr/>
        </p:nvGrpSpPr>
        <p:grpSpPr>
          <a:xfrm>
            <a:off x="0" y="-58574"/>
            <a:ext cx="10994081" cy="10567499"/>
            <a:chOff x="0" y="0"/>
            <a:chExt cx="2895561" cy="2783210"/>
          </a:xfrm>
        </p:grpSpPr>
        <p:sp>
          <p:nvSpPr>
            <p:cNvPr id="6" name="Freeform 3">
              <a:extLst>
                <a:ext uri="{FF2B5EF4-FFF2-40B4-BE49-F238E27FC236}">
                  <a16:creationId xmlns:a16="http://schemas.microsoft.com/office/drawing/2014/main" id="{83E7D326-B296-9C01-2635-188F12441878}"/>
                </a:ext>
              </a:extLst>
            </p:cNvPr>
            <p:cNvSpPr/>
            <p:nvPr/>
          </p:nvSpPr>
          <p:spPr>
            <a:xfrm>
              <a:off x="0" y="0"/>
              <a:ext cx="2895560" cy="2783210"/>
            </a:xfrm>
            <a:custGeom>
              <a:avLst/>
              <a:gdLst/>
              <a:ahLst/>
              <a:cxnLst/>
              <a:rect l="l" t="t" r="r" b="b"/>
              <a:pathLst>
                <a:path w="2895560" h="2783210">
                  <a:moveTo>
                    <a:pt x="0" y="0"/>
                  </a:moveTo>
                  <a:lnTo>
                    <a:pt x="2895560" y="0"/>
                  </a:lnTo>
                  <a:lnTo>
                    <a:pt x="2895560" y="2783210"/>
                  </a:lnTo>
                  <a:lnTo>
                    <a:pt x="0" y="2783210"/>
                  </a:lnTo>
                  <a:close/>
                </a:path>
              </a:pathLst>
            </a:custGeom>
            <a:solidFill>
              <a:srgbClr val="008586"/>
            </a:solidFill>
          </p:spPr>
        </p:sp>
        <p:sp>
          <p:nvSpPr>
            <p:cNvPr id="7" name="TextBox 4">
              <a:extLst>
                <a:ext uri="{FF2B5EF4-FFF2-40B4-BE49-F238E27FC236}">
                  <a16:creationId xmlns:a16="http://schemas.microsoft.com/office/drawing/2014/main" id="{3E546D09-8266-2E11-F558-F0CD3D500E06}"/>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6">
            <a:extLst>
              <a:ext uri="{FF2B5EF4-FFF2-40B4-BE49-F238E27FC236}">
                <a16:creationId xmlns:a16="http://schemas.microsoft.com/office/drawing/2014/main" id="{C2706FBF-76D1-6D17-8451-B66712046158}"/>
              </a:ext>
            </a:extLst>
          </p:cNvPr>
          <p:cNvGrpSpPr/>
          <p:nvPr/>
        </p:nvGrpSpPr>
        <p:grpSpPr>
          <a:xfrm>
            <a:off x="279558" y="7932640"/>
            <a:ext cx="3260360" cy="2137035"/>
            <a:chOff x="0" y="-76200"/>
            <a:chExt cx="4347146" cy="2849380"/>
          </a:xfrm>
        </p:grpSpPr>
        <p:sp>
          <p:nvSpPr>
            <p:cNvPr id="9" name="Freeform 7">
              <a:extLst>
                <a:ext uri="{FF2B5EF4-FFF2-40B4-BE49-F238E27FC236}">
                  <a16:creationId xmlns:a16="http://schemas.microsoft.com/office/drawing/2014/main" id="{6769858C-C906-01F5-5390-6EA5CF15286E}"/>
                </a:ext>
              </a:extLst>
            </p:cNvPr>
            <p:cNvSpPr/>
            <p:nvPr/>
          </p:nvSpPr>
          <p:spPr>
            <a:xfrm>
              <a:off x="0" y="0"/>
              <a:ext cx="4347083" cy="2773172"/>
            </a:xfrm>
            <a:custGeom>
              <a:avLst/>
              <a:gdLst/>
              <a:ahLst/>
              <a:cxnLst/>
              <a:rect l="l" t="t" r="r" b="b"/>
              <a:pathLst>
                <a:path w="4347083" h="2773172">
                  <a:moveTo>
                    <a:pt x="0" y="0"/>
                  </a:moveTo>
                  <a:lnTo>
                    <a:pt x="4347083" y="0"/>
                  </a:lnTo>
                  <a:lnTo>
                    <a:pt x="4347083" y="2773172"/>
                  </a:lnTo>
                  <a:lnTo>
                    <a:pt x="0" y="2773172"/>
                  </a:lnTo>
                  <a:close/>
                </a:path>
              </a:pathLst>
            </a:custGeom>
            <a:solidFill>
              <a:srgbClr val="FBCF7A"/>
            </a:solidFill>
          </p:spPr>
        </p:sp>
        <p:sp>
          <p:nvSpPr>
            <p:cNvPr id="10" name="TextBox 8">
              <a:extLst>
                <a:ext uri="{FF2B5EF4-FFF2-40B4-BE49-F238E27FC236}">
                  <a16:creationId xmlns:a16="http://schemas.microsoft.com/office/drawing/2014/main" id="{11E75395-1F51-035A-D329-94969E982616}"/>
                </a:ext>
              </a:extLst>
            </p:cNvPr>
            <p:cNvSpPr txBox="1"/>
            <p:nvPr/>
          </p:nvSpPr>
          <p:spPr>
            <a:xfrm>
              <a:off x="0" y="-76200"/>
              <a:ext cx="4347146" cy="2849380"/>
            </a:xfrm>
            <a:prstGeom prst="rect">
              <a:avLst/>
            </a:prstGeom>
          </p:spPr>
          <p:txBody>
            <a:bodyPr lIns="50800" tIns="50800" rIns="50800" bIns="50800" rtlCol="0" anchor="ctr"/>
            <a:lstStyle/>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1777B"/>
                  </a:solidFill>
                  <a:effectLst/>
                  <a:uLnTx/>
                  <a:uFillTx/>
                  <a:latin typeface="Oswald" panose="00000500000000000000" pitchFamily="2" charset="0"/>
                </a:rPr>
                <a:t>80% </a:t>
              </a:r>
            </a:p>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1777B"/>
                  </a:solidFill>
                  <a:effectLst/>
                  <a:uLnTx/>
                  <a:uFillTx/>
                  <a:latin typeface="Oswald" panose="00000500000000000000" pitchFamily="2" charset="0"/>
                </a:rPr>
                <a:t>Retention</a:t>
              </a:r>
            </a:p>
          </p:txBody>
        </p:sp>
      </p:grpSp>
      <p:grpSp>
        <p:nvGrpSpPr>
          <p:cNvPr id="11" name="Group 9">
            <a:extLst>
              <a:ext uri="{FF2B5EF4-FFF2-40B4-BE49-F238E27FC236}">
                <a16:creationId xmlns:a16="http://schemas.microsoft.com/office/drawing/2014/main" id="{E7014B73-1DD5-01C0-4D37-0E7566543F31}"/>
              </a:ext>
            </a:extLst>
          </p:cNvPr>
          <p:cNvGrpSpPr/>
          <p:nvPr/>
        </p:nvGrpSpPr>
        <p:grpSpPr>
          <a:xfrm>
            <a:off x="3641962" y="7989790"/>
            <a:ext cx="3485245" cy="2224540"/>
            <a:chOff x="-63" y="0"/>
            <a:chExt cx="4646993" cy="2966053"/>
          </a:xfrm>
        </p:grpSpPr>
        <p:sp>
          <p:nvSpPr>
            <p:cNvPr id="12" name="Freeform 10">
              <a:extLst>
                <a:ext uri="{FF2B5EF4-FFF2-40B4-BE49-F238E27FC236}">
                  <a16:creationId xmlns:a16="http://schemas.microsoft.com/office/drawing/2014/main" id="{BD22EF82-B4CB-3F64-DE8C-23C106FCA942}"/>
                </a:ext>
              </a:extLst>
            </p:cNvPr>
            <p:cNvSpPr/>
            <p:nvPr/>
          </p:nvSpPr>
          <p:spPr>
            <a:xfrm>
              <a:off x="0" y="0"/>
              <a:ext cx="4646930" cy="2773172"/>
            </a:xfrm>
            <a:custGeom>
              <a:avLst/>
              <a:gdLst/>
              <a:ahLst/>
              <a:cxnLst/>
              <a:rect l="l" t="t" r="r" b="b"/>
              <a:pathLst>
                <a:path w="4646930" h="2773172">
                  <a:moveTo>
                    <a:pt x="0" y="0"/>
                  </a:moveTo>
                  <a:lnTo>
                    <a:pt x="4646930" y="0"/>
                  </a:lnTo>
                  <a:lnTo>
                    <a:pt x="4646930" y="2773172"/>
                  </a:lnTo>
                  <a:lnTo>
                    <a:pt x="0" y="2773172"/>
                  </a:lnTo>
                  <a:close/>
                </a:path>
              </a:pathLst>
            </a:custGeom>
            <a:solidFill>
              <a:srgbClr val="FBCF7A"/>
            </a:solidFill>
          </p:spPr>
        </p:sp>
        <p:sp>
          <p:nvSpPr>
            <p:cNvPr id="13" name="TextBox 11">
              <a:extLst>
                <a:ext uri="{FF2B5EF4-FFF2-40B4-BE49-F238E27FC236}">
                  <a16:creationId xmlns:a16="http://schemas.microsoft.com/office/drawing/2014/main" id="{F2D2459F-2865-0C2A-D7A0-4B7CFA4B1F04}"/>
                </a:ext>
              </a:extLst>
            </p:cNvPr>
            <p:cNvSpPr txBox="1"/>
            <p:nvPr/>
          </p:nvSpPr>
          <p:spPr>
            <a:xfrm>
              <a:off x="-63" y="116673"/>
              <a:ext cx="4646948" cy="2849380"/>
            </a:xfrm>
            <a:prstGeom prst="rect">
              <a:avLst/>
            </a:prstGeom>
          </p:spPr>
          <p:txBody>
            <a:bodyPr lIns="50800" tIns="50800" rIns="50800" bIns="50800" rtlCol="0" anchor="ctr"/>
            <a:lstStyle/>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1777B"/>
                  </a:solidFill>
                  <a:effectLst/>
                  <a:uLnTx/>
                  <a:uFillTx/>
                  <a:latin typeface="Oswald" panose="00000500000000000000" pitchFamily="2" charset="0"/>
                </a:rPr>
                <a:t>50% - 70%</a:t>
              </a:r>
            </a:p>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1777B"/>
                  </a:solidFill>
                  <a:effectLst/>
                  <a:uLnTx/>
                  <a:uFillTx/>
                  <a:latin typeface="Oswald" panose="00000500000000000000" pitchFamily="2" charset="0"/>
                </a:rPr>
                <a:t>Reduction in Arrests</a:t>
              </a:r>
            </a:p>
          </p:txBody>
        </p:sp>
      </p:grpSp>
      <p:grpSp>
        <p:nvGrpSpPr>
          <p:cNvPr id="14" name="Group 12">
            <a:extLst>
              <a:ext uri="{FF2B5EF4-FFF2-40B4-BE49-F238E27FC236}">
                <a16:creationId xmlns:a16="http://schemas.microsoft.com/office/drawing/2014/main" id="{32CCBC77-859C-B6F1-9278-749F249D2BDF}"/>
              </a:ext>
            </a:extLst>
          </p:cNvPr>
          <p:cNvGrpSpPr/>
          <p:nvPr/>
        </p:nvGrpSpPr>
        <p:grpSpPr>
          <a:xfrm>
            <a:off x="7229312" y="7932640"/>
            <a:ext cx="3485211" cy="2137035"/>
            <a:chOff x="0" y="-76200"/>
            <a:chExt cx="4646948" cy="2849380"/>
          </a:xfrm>
        </p:grpSpPr>
        <p:sp>
          <p:nvSpPr>
            <p:cNvPr id="15" name="Freeform 13">
              <a:extLst>
                <a:ext uri="{FF2B5EF4-FFF2-40B4-BE49-F238E27FC236}">
                  <a16:creationId xmlns:a16="http://schemas.microsoft.com/office/drawing/2014/main" id="{BEC51FD0-59E5-4650-FF94-823D155BD28D}"/>
                </a:ext>
              </a:extLst>
            </p:cNvPr>
            <p:cNvSpPr/>
            <p:nvPr/>
          </p:nvSpPr>
          <p:spPr>
            <a:xfrm>
              <a:off x="0" y="0"/>
              <a:ext cx="4646931" cy="2773172"/>
            </a:xfrm>
            <a:custGeom>
              <a:avLst/>
              <a:gdLst/>
              <a:ahLst/>
              <a:cxnLst/>
              <a:rect l="l" t="t" r="r" b="b"/>
              <a:pathLst>
                <a:path w="4646930" h="2773172">
                  <a:moveTo>
                    <a:pt x="0" y="0"/>
                  </a:moveTo>
                  <a:lnTo>
                    <a:pt x="4646930" y="0"/>
                  </a:lnTo>
                  <a:lnTo>
                    <a:pt x="4646930" y="2773172"/>
                  </a:lnTo>
                  <a:lnTo>
                    <a:pt x="0" y="2773172"/>
                  </a:lnTo>
                  <a:close/>
                </a:path>
              </a:pathLst>
            </a:custGeom>
            <a:solidFill>
              <a:srgbClr val="FBCF7A"/>
            </a:solidFill>
          </p:spPr>
        </p:sp>
        <p:sp>
          <p:nvSpPr>
            <p:cNvPr id="16" name="TextBox 14">
              <a:extLst>
                <a:ext uri="{FF2B5EF4-FFF2-40B4-BE49-F238E27FC236}">
                  <a16:creationId xmlns:a16="http://schemas.microsoft.com/office/drawing/2014/main" id="{600CC7BC-1416-C557-62B6-71CA67A1438E}"/>
                </a:ext>
              </a:extLst>
            </p:cNvPr>
            <p:cNvSpPr txBox="1"/>
            <p:nvPr/>
          </p:nvSpPr>
          <p:spPr>
            <a:xfrm>
              <a:off x="0" y="-76200"/>
              <a:ext cx="4646948" cy="2849380"/>
            </a:xfrm>
            <a:prstGeom prst="rect">
              <a:avLst/>
            </a:prstGeom>
          </p:spPr>
          <p:txBody>
            <a:bodyPr lIns="50800" tIns="50800" rIns="50800" bIns="50800" rtlCol="0" anchor="ctr"/>
            <a:lstStyle/>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1777B"/>
                  </a:solidFill>
                  <a:effectLst/>
                  <a:uLnTx/>
                  <a:uFillTx/>
                  <a:latin typeface="Oswald" panose="00000500000000000000" pitchFamily="2" charset="0"/>
                </a:rPr>
                <a:t>25% - 33% </a:t>
              </a:r>
            </a:p>
            <a:p>
              <a:pPr marL="0" marR="0" lvl="0" indent="0" algn="ctr" defTabSz="914400" rtl="0" eaLnBrk="1" fontAlgn="auto" latinLnBrk="0" hangingPunct="1">
                <a:lnSpc>
                  <a:spcPts val="468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1777B"/>
                  </a:solidFill>
                  <a:effectLst/>
                  <a:uLnTx/>
                  <a:uFillTx/>
                  <a:latin typeface="Oswald" panose="00000500000000000000" pitchFamily="2" charset="0"/>
                </a:rPr>
                <a:t>Fewer ER Visits</a:t>
              </a:r>
            </a:p>
          </p:txBody>
        </p:sp>
      </p:grpSp>
      <p:sp>
        <p:nvSpPr>
          <p:cNvPr id="17" name="TextBox 15">
            <a:extLst>
              <a:ext uri="{FF2B5EF4-FFF2-40B4-BE49-F238E27FC236}">
                <a16:creationId xmlns:a16="http://schemas.microsoft.com/office/drawing/2014/main" id="{3E20AF2A-BE20-CBCD-C2CF-A0E9DD6FCC86}"/>
              </a:ext>
            </a:extLst>
          </p:cNvPr>
          <p:cNvSpPr txBox="1"/>
          <p:nvPr/>
        </p:nvSpPr>
        <p:spPr>
          <a:xfrm>
            <a:off x="799449" y="499538"/>
            <a:ext cx="9749077" cy="2026196"/>
          </a:xfrm>
          <a:prstGeom prst="rect">
            <a:avLst/>
          </a:prstGeom>
        </p:spPr>
        <p:txBody>
          <a:bodyPr wrap="square"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Oswald"/>
                <a:ea typeface="+mn-ea"/>
                <a:cs typeface="+mn-cs"/>
              </a:rPr>
              <a:t>SUPPORTIVE HOUSING WORKS: SOCIAL IMPACT BOND</a:t>
            </a:r>
          </a:p>
        </p:txBody>
      </p:sp>
      <p:sp>
        <p:nvSpPr>
          <p:cNvPr id="18" name="TextBox 16">
            <a:extLst>
              <a:ext uri="{FF2B5EF4-FFF2-40B4-BE49-F238E27FC236}">
                <a16:creationId xmlns:a16="http://schemas.microsoft.com/office/drawing/2014/main" id="{94F9FB06-6311-392D-2043-F5555A48EA99}"/>
              </a:ext>
            </a:extLst>
          </p:cNvPr>
          <p:cNvSpPr txBox="1"/>
          <p:nvPr/>
        </p:nvSpPr>
        <p:spPr>
          <a:xfrm>
            <a:off x="473025" y="2990375"/>
            <a:ext cx="9088698" cy="3860031"/>
          </a:xfrm>
          <a:prstGeom prst="rect">
            <a:avLst/>
          </a:prstGeom>
        </p:spPr>
        <p:txBody>
          <a:bodyPr wrap="square" lIns="0" tIns="0" rIns="0" bIns="0" rtlCol="0" anchor="t">
            <a:spAutoFit/>
          </a:bodyPr>
          <a:lstStyle/>
          <a:p>
            <a:pPr marL="777240" marR="0" lvl="1" indent="-388620" algn="l" defTabSz="914400" rtl="0" eaLnBrk="1" fontAlgn="auto" latinLnBrk="0" hangingPunct="1">
              <a:lnSpc>
                <a:spcPts val="432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FFFFFF"/>
                </a:solidFill>
                <a:effectLst/>
                <a:uLnTx/>
                <a:uFillTx/>
                <a:latin typeface="Franklin Gothic Book" panose="020B0503020102020204" pitchFamily="34" charset="0"/>
              </a:rPr>
              <a:t>Supportive housing for chronically homeless individuals who frequently use emergency resources.</a:t>
            </a:r>
          </a:p>
          <a:p>
            <a:pPr marL="0" marR="0" lvl="0" indent="0" algn="l" defTabSz="914400" rtl="0" eaLnBrk="1" fontAlgn="auto" latinLnBrk="0" hangingPunct="1">
              <a:lnSpc>
                <a:spcPts val="432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Glacial Indifference"/>
              <a:ea typeface="+mn-ea"/>
              <a:cs typeface="+mn-cs"/>
            </a:endParaRPr>
          </a:p>
          <a:p>
            <a:pPr marL="777240" marR="0" lvl="1" indent="-388620" algn="l" defTabSz="914400" rtl="0" eaLnBrk="1" fontAlgn="auto" latinLnBrk="0" hangingPunct="1">
              <a:lnSpc>
                <a:spcPts val="432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FFFFFF"/>
                </a:solidFill>
                <a:effectLst/>
                <a:uLnTx/>
                <a:uFillTx/>
                <a:latin typeface="Franklin Gothic Book" panose="020B0503020102020204" pitchFamily="34" charset="0"/>
              </a:rPr>
              <a:t>Services provided at half the cost per individual, compared to incarceration, detox, medical care and shelter.</a:t>
            </a:r>
          </a:p>
        </p:txBody>
      </p:sp>
      <p:pic>
        <p:nvPicPr>
          <p:cNvPr id="19" name="Picture 5">
            <a:extLst>
              <a:ext uri="{FF2B5EF4-FFF2-40B4-BE49-F238E27FC236}">
                <a16:creationId xmlns:a16="http://schemas.microsoft.com/office/drawing/2014/main" id="{61107A41-75E8-8703-D663-F4AB90AD5BD0}"/>
              </a:ext>
            </a:extLst>
          </p:cNvPr>
          <p:cNvPicPr>
            <a:picLocks noChangeAspect="1"/>
          </p:cNvPicPr>
          <p:nvPr/>
        </p:nvPicPr>
        <p:blipFill>
          <a:blip r:embed="rId2"/>
          <a:srcRect l="36076" r="12387"/>
          <a:stretch>
            <a:fillRect/>
          </a:stretch>
        </p:blipFill>
        <p:spPr>
          <a:xfrm>
            <a:off x="10994081" y="0"/>
            <a:ext cx="9515410" cy="10653586"/>
          </a:xfrm>
          <a:prstGeom prst="rect">
            <a:avLst/>
          </a:prstGeom>
        </p:spPr>
      </p:pic>
    </p:spTree>
    <p:extLst>
      <p:ext uri="{BB962C8B-B14F-4D97-AF65-F5344CB8AC3E}">
        <p14:creationId xmlns:p14="http://schemas.microsoft.com/office/powerpoint/2010/main" val="2734934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4EB0A56E-4975-F94D-E1B8-E4CF233B8936}"/>
              </a:ext>
            </a:extLst>
          </p:cNvPr>
          <p:cNvSpPr/>
          <p:nvPr/>
        </p:nvSpPr>
        <p:spPr>
          <a:xfrm>
            <a:off x="0" y="8790725"/>
            <a:ext cx="18288000" cy="1856852"/>
          </a:xfrm>
          <a:prstGeom prst="rect">
            <a:avLst/>
          </a:prstGeom>
          <a:solidFill>
            <a:srgbClr val="008586"/>
          </a:solidFill>
        </p:spPr>
      </p:sp>
      <p:pic>
        <p:nvPicPr>
          <p:cNvPr id="8" name="Picture 3">
            <a:extLst>
              <a:ext uri="{FF2B5EF4-FFF2-40B4-BE49-F238E27FC236}">
                <a16:creationId xmlns:a16="http://schemas.microsoft.com/office/drawing/2014/main" id="{BCFE0FFF-AD0D-F34B-74C6-3E2367915DF0}"/>
              </a:ext>
            </a:extLst>
          </p:cNvPr>
          <p:cNvPicPr>
            <a:picLocks noChangeAspect="1"/>
          </p:cNvPicPr>
          <p:nvPr/>
        </p:nvPicPr>
        <p:blipFill>
          <a:blip r:embed="rId4"/>
          <a:srcRect/>
          <a:stretch>
            <a:fillRect/>
          </a:stretch>
        </p:blipFill>
        <p:spPr>
          <a:xfrm>
            <a:off x="16383000" y="9187211"/>
            <a:ext cx="1690060" cy="1248531"/>
          </a:xfrm>
          <a:prstGeom prst="rect">
            <a:avLst/>
          </a:prstGeom>
        </p:spPr>
      </p:pic>
      <p:sp>
        <p:nvSpPr>
          <p:cNvPr id="9" name="AutoShape 4">
            <a:extLst>
              <a:ext uri="{FF2B5EF4-FFF2-40B4-BE49-F238E27FC236}">
                <a16:creationId xmlns:a16="http://schemas.microsoft.com/office/drawing/2014/main" id="{29A29443-5983-41DE-7A7D-DC6023313057}"/>
              </a:ext>
            </a:extLst>
          </p:cNvPr>
          <p:cNvSpPr/>
          <p:nvPr/>
        </p:nvSpPr>
        <p:spPr>
          <a:xfrm>
            <a:off x="0" y="8801100"/>
            <a:ext cx="18652286" cy="0"/>
          </a:xfrm>
          <a:prstGeom prst="line">
            <a:avLst/>
          </a:prstGeom>
          <a:ln w="95250" cap="flat">
            <a:solidFill>
              <a:srgbClr val="FFD27C"/>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2" name="Online Media 1" title="Social Impact Bond : Client Stories">
            <a:hlinkClick r:id="" action="ppaction://media"/>
            <a:extLst>
              <a:ext uri="{FF2B5EF4-FFF2-40B4-BE49-F238E27FC236}">
                <a16:creationId xmlns:a16="http://schemas.microsoft.com/office/drawing/2014/main" id="{1127F12B-2C42-D3BB-9044-0917E7188619}"/>
              </a:ext>
            </a:extLst>
          </p:cNvPr>
          <p:cNvPicPr>
            <a:picLocks noRot="1" noChangeAspect="1"/>
          </p:cNvPicPr>
          <p:nvPr>
            <a:videoFile r:link="rId1"/>
          </p:nvPr>
        </p:nvPicPr>
        <p:blipFill>
          <a:blip r:embed="rId5"/>
          <a:stretch>
            <a:fillRect/>
          </a:stretch>
        </p:blipFill>
        <p:spPr>
          <a:xfrm>
            <a:off x="2140430" y="341075"/>
            <a:ext cx="14471170" cy="8176211"/>
          </a:xfrm>
          <a:prstGeom prst="rect">
            <a:avLst/>
          </a:prstGeom>
        </p:spPr>
      </p:pic>
    </p:spTree>
    <p:extLst>
      <p:ext uri="{BB962C8B-B14F-4D97-AF65-F5344CB8AC3E}">
        <p14:creationId xmlns:p14="http://schemas.microsoft.com/office/powerpoint/2010/main" val="10153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CH Custom">
      <a:majorFont>
        <a:latin typeface="Oswald"/>
        <a:ea typeface=""/>
        <a:cs typeface=""/>
      </a:majorFont>
      <a:minorFont>
        <a:latin typeface="Arim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1183</Words>
  <Application>Microsoft Office PowerPoint</Application>
  <PresentationFormat>Custom</PresentationFormat>
  <Paragraphs>175</Paragraphs>
  <Slides>20</Slides>
  <Notes>13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poynter-oldstyle-display</vt:lpstr>
      <vt:lpstr>Wingdings</vt:lpstr>
      <vt:lpstr>Calibri</vt:lpstr>
      <vt:lpstr>Franklin Gothic Book</vt:lpstr>
      <vt:lpstr>Arimo</vt:lpstr>
      <vt:lpstr>Glacial Indifference</vt:lpstr>
      <vt:lpstr>Oswald</vt:lpstr>
      <vt:lpstr>Calibri Light</vt:lpstr>
      <vt:lpstr>Courier New</vt:lpstr>
      <vt:lpstr>Arial</vt:lpstr>
      <vt:lpstr>Oswald Bold</vt:lpstr>
      <vt:lpstr>Office Theme</vt:lpstr>
      <vt:lpstr>2_Office Theme</vt:lpstr>
      <vt:lpstr>1_Office Theme</vt:lpstr>
      <vt:lpstr>PowerPoint Presentation</vt:lpstr>
      <vt:lpstr>COLORADO COALITION FOR THE HOMELESS</vt:lpstr>
      <vt:lpstr>OUR MISSION</vt:lpstr>
      <vt:lpstr>COLORADO COALITION FOR THE HOMELESS</vt:lpstr>
      <vt:lpstr>CCH’s EDUCATION &amp; ADVOCACY GOALS AND PRIORITIES </vt:lpstr>
      <vt:lpstr>PowerPoint Presentation</vt:lpstr>
      <vt:lpstr>PowerPoint Presentation</vt:lpstr>
      <vt:lpstr>PowerPoint Presentation</vt:lpstr>
      <vt:lpstr>PowerPoint Presentation</vt:lpstr>
      <vt:lpstr>HOW WE USED SIB DATA AND STORIES </vt:lpstr>
      <vt:lpstr>HOUSING INVESTMENT LEGISLATION 2022</vt:lpstr>
      <vt:lpstr>HOMELESSNESS LEGISLATION</vt:lpstr>
      <vt:lpstr>SHAPING THE PUBLIC NARRATIVE/MEDIA WITH REPORTS/DATA (HEADLINES MATTER)</vt:lpstr>
      <vt:lpstr>PowerPoint Presentation</vt:lpstr>
      <vt:lpstr>PowerPoint Presentation</vt:lpstr>
      <vt:lpstr>SIB MODEL WAS REFERENCED IN PROPOSITION 123</vt:lpstr>
      <vt:lpstr>PowerPoint Presentation</vt:lpstr>
      <vt:lpstr>LESSONS LEARNED</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Homelessness101_04042023</dc:title>
  <dc:creator>Shannan Webster</dc:creator>
  <cp:lastModifiedBy>Cathy Alderman</cp:lastModifiedBy>
  <cp:revision>12</cp:revision>
  <dcterms:created xsi:type="dcterms:W3CDTF">2006-08-16T00:00:00Z</dcterms:created>
  <dcterms:modified xsi:type="dcterms:W3CDTF">2023-05-11T22:41:22Z</dcterms:modified>
  <dc:identifier>DAFfLP1vtyQ</dc:identifier>
</cp:coreProperties>
</file>