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nqcu5DW8eKiZwZysSnZmF1Qgq4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58"/>
  </p:normalViewPr>
  <p:slideViewPr>
    <p:cSldViewPr snapToGrid="0" snapToObjects="1">
      <p:cViewPr varScale="1">
        <p:scale>
          <a:sx n="92" d="100"/>
          <a:sy n="92" d="100"/>
        </p:scale>
        <p:origin x="7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are hoping for circular milieu. We hope you sit with folks you do not know because we will be interactive. Tanya</a:t>
            </a:r>
            <a:endParaRPr/>
          </a:p>
        </p:txBody>
      </p:sp>
      <p:sp>
        <p:nvSpPr>
          <p:cNvPr id="99" name="Google Shape;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Teamwork comes up in multiple aspects of our model. Teamwork within our team is new in some ways. Tanya.  Discernment: Figuring out what’s important and what’s not important and who is it important to</a:t>
            </a:r>
            <a:endParaRPr/>
          </a:p>
        </p:txBody>
      </p:sp>
      <p:sp>
        <p:nvSpPr>
          <p:cNvPr id="206" name="Google Shape;20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melanie  Pillars of Trauma Informed Care is our special sauce  collaboration choice Melanie</a:t>
            </a:r>
            <a:endParaRPr/>
          </a:p>
        </p:txBody>
      </p:sp>
      <p:sp>
        <p:nvSpPr>
          <p:cNvPr id="219" name="Google Shape;21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Melanie empathetic listening is hearing what your pt is saying without trying to problem solve!!!   Deep look at harm reduction: What is harm reduction for you and the individual you are working with. What actions are needed to facilitate care? </a:t>
            </a:r>
            <a:endParaRPr/>
          </a:p>
          <a:p>
            <a:pPr marL="0" lvl="0" indent="0" algn="l" rtl="0">
              <a:spcBef>
                <a:spcPts val="0"/>
              </a:spcBef>
              <a:spcAft>
                <a:spcPts val="0"/>
              </a:spcAft>
              <a:buNone/>
            </a:pPr>
            <a:r>
              <a:rPr lang="en-US"/>
              <a:t>Self reflection: What is happening inside me in relation to the pt? How is it informing pt care?   The Deep End: Doing things that you might not regularly do for someone who is not dying.</a:t>
            </a:r>
            <a:endParaRPr/>
          </a:p>
        </p:txBody>
      </p:sp>
      <p:sp>
        <p:nvSpPr>
          <p:cNvPr id="226" name="Google Shape;22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Shannon how we ask questions</a:t>
            </a:r>
            <a:endParaRPr/>
          </a:p>
        </p:txBody>
      </p:sp>
      <p:sp>
        <p:nvSpPr>
          <p:cNvPr id="241" name="Google Shape;24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Shannon, deep listening.  Courage to ask the hard questions.  Attuned listening to voice, body, and actions..the straddle..trusting instincts</a:t>
            </a:r>
            <a:endParaRPr/>
          </a:p>
        </p:txBody>
      </p:sp>
      <p:sp>
        <p:nvSpPr>
          <p:cNvPr id="249" name="Google Shape;24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Melanie</a:t>
            </a:r>
            <a:endParaRPr/>
          </a:p>
        </p:txBody>
      </p:sp>
      <p:sp>
        <p:nvSpPr>
          <p:cNvPr id="262" name="Google Shape;26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Melanie  death notification process and memorials</a:t>
            </a:r>
            <a:endParaRPr/>
          </a:p>
        </p:txBody>
      </p:sp>
      <p:sp>
        <p:nvSpPr>
          <p:cNvPr id="269" name="Google Shape;26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Tanya  Few guiding questions: Could be around challenging cases you are holding or a particular aspect of this work that you are curious about? Honor the wisdom in the room. Our answers will also serve as a way to share some of the cases we work with.</a:t>
            </a:r>
            <a:endParaRPr/>
          </a:p>
          <a:p>
            <a:pPr marL="0" lvl="0" indent="0" algn="l" rtl="0">
              <a:spcBef>
                <a:spcPts val="0"/>
              </a:spcBef>
              <a:spcAft>
                <a:spcPts val="0"/>
              </a:spcAft>
              <a:buNone/>
            </a:pPr>
            <a:endParaRPr/>
          </a:p>
          <a:p>
            <a:pPr marL="0" lvl="0" indent="0" algn="l" rtl="0">
              <a:spcBef>
                <a:spcPts val="0"/>
              </a:spcBef>
              <a:spcAft>
                <a:spcPts val="0"/>
              </a:spcAft>
              <a:buNone/>
            </a:pPr>
            <a:r>
              <a:rPr lang="en-US"/>
              <a:t>5-7 minutes</a:t>
            </a:r>
            <a:endParaRPr/>
          </a:p>
        </p:txBody>
      </p:sp>
      <p:sp>
        <p:nvSpPr>
          <p:cNvPr id="282" name="Google Shape;28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Themes: Rough sleeper, community partners and engaging trusted relationships, care coordination and creating flexibility for our patients within the hospital to allow patients to get care.  Bending hospital boundaries.  Wanted to and with support could.  What is the different lens of street medicine palliative care? </a:t>
            </a:r>
            <a:endParaRPr/>
          </a:p>
        </p:txBody>
      </p:sp>
      <p:sp>
        <p:nvSpPr>
          <p:cNvPr id="293" name="Google Shape;29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a:t>Transitional age youth, rough sleeper, no engagement with medical care prior to this, going into the deep end, interfacing with family that was not involved before that and bridge his street family with his biological family, role of street families, generational trauma, care coordination, how do you make sure that patients get access to all the resources available to them (nonprofits, insurance)</a:t>
            </a:r>
            <a:endParaRPr/>
          </a:p>
        </p:txBody>
      </p:sp>
      <p:sp>
        <p:nvSpPr>
          <p:cNvPr id="304" name="Google Shape;30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Intros Tanya, Shannon, melanie</a:t>
            </a:r>
            <a:endParaRPr/>
          </a:p>
          <a:p>
            <a:pPr marL="0" lvl="0" indent="0" algn="l" rtl="0">
              <a:spcBef>
                <a:spcPts val="0"/>
              </a:spcBef>
              <a:spcAft>
                <a:spcPts val="0"/>
              </a:spcAft>
              <a:buNone/>
            </a:pPr>
            <a:r>
              <a:rPr lang="en-US" sz="2000"/>
              <a:t>1 minute</a:t>
            </a:r>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Generational trauma, coordination with DPOA, not all ends are beautiful</a:t>
            </a:r>
            <a:endParaRPr/>
          </a:p>
        </p:txBody>
      </p:sp>
      <p:sp>
        <p:nvSpPr>
          <p:cNvPr id="314" name="Google Shape;31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Rough sleeper recognizing that he is too vulnerable to be outside, managing DME for people experiencing homelessness (tube feeds, oxygen), translation between patient and medical teams with deep listening to the patient, self-determination in the lens of social work, race and equity and the medical system, palliative care coordination, trauma of health care</a:t>
            </a:r>
            <a:endParaRPr/>
          </a:p>
        </p:txBody>
      </p:sp>
      <p:sp>
        <p:nvSpPr>
          <p:cNvPr id="324" name="Google Shape;32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Care coordination with multiple teams and partners but no lead (diverse team), visible and controversial figure on the street, politics, good outcome, reconnection with family, ethically tough call (how do we honor our desire for all our patients to have dignity with our patients’ wishes for autonomy?), managing our distress thresholds, palliative care in the time of COVID, collaborating with hospice agencies, how does our team work? What is palliative care? Closure practices</a:t>
            </a:r>
            <a:endParaRPr/>
          </a:p>
        </p:txBody>
      </p:sp>
      <p:sp>
        <p:nvSpPr>
          <p:cNvPr id="335" name="Google Shape;33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t>Race and equity, substance use affecting medical care, serious mental health/concern for lack of capacity, privacy vs. including family systems, closure activities</a:t>
            </a:r>
            <a:endParaRPr/>
          </a:p>
        </p:txBody>
      </p:sp>
      <p:sp>
        <p:nvSpPr>
          <p:cNvPr id="345" name="Google Shape;34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Safety, DPOA that isn’t otherwise clear and guidance around to manage that, engagement through social work concerns</a:t>
            </a:r>
            <a:endParaRPr/>
          </a:p>
        </p:txBody>
      </p:sp>
      <p:sp>
        <p:nvSpPr>
          <p:cNvPr id="355" name="Google Shape;35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Opioids and OUD, personality disorder, wants treatment but can’t access it, communicating with family during illness, coming off hospice, managing patient boundaries and unreasonable requests, Overdose vs. end stage death, newly housed/dying wish is to be housed, closure memorial</a:t>
            </a:r>
            <a:endParaRPr/>
          </a:p>
        </p:txBody>
      </p:sp>
      <p:sp>
        <p:nvSpPr>
          <p:cNvPr id="370" name="Google Shape;37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Melanie  Goals of care is part of inquiry</a:t>
            </a:r>
            <a:endParaRPr/>
          </a:p>
        </p:txBody>
      </p:sp>
      <p:sp>
        <p:nvSpPr>
          <p:cNvPr id="380" name="Google Shape;38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Shannon  People who use drugs deserve end of life care and deserve to have pain managed</a:t>
            </a:r>
            <a:endParaRPr/>
          </a:p>
        </p:txBody>
      </p:sp>
      <p:sp>
        <p:nvSpPr>
          <p:cNvPr id="388" name="Google Shape;38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Melanie </a:t>
            </a:r>
            <a:endParaRPr/>
          </a:p>
          <a:p>
            <a:pPr marL="0" lvl="0" indent="0" algn="l" rtl="0">
              <a:spcBef>
                <a:spcPts val="0"/>
              </a:spcBef>
              <a:spcAft>
                <a:spcPts val="0"/>
              </a:spcAft>
              <a:buNone/>
            </a:pPr>
            <a:endParaRPr/>
          </a:p>
          <a:p>
            <a:pPr marL="0" lvl="0" indent="0" algn="l" rtl="0">
              <a:spcBef>
                <a:spcPts val="0"/>
              </a:spcBef>
              <a:spcAft>
                <a:spcPts val="0"/>
              </a:spcAft>
              <a:buNone/>
            </a:pPr>
            <a:r>
              <a:rPr lang="en-US"/>
              <a:t>3-5 minutes</a:t>
            </a:r>
            <a:endParaRPr/>
          </a:p>
        </p:txBody>
      </p:sp>
      <p:sp>
        <p:nvSpPr>
          <p:cNvPr id="115" name="Google Shape;11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Tanya  Our team has always done palliative care work with PEH. But we did not formulate an organized way to speak to what we do.  Our team was created out of a case to support our patients but also our team who were siloed, and managing a lot of distress on their own.</a:t>
            </a:r>
            <a:endParaRPr/>
          </a:p>
        </p:txBody>
      </p:sp>
      <p:sp>
        <p:nvSpPr>
          <p:cNvPr id="125" name="Google Shape;12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Shannon</a:t>
            </a:r>
            <a:endParaRPr/>
          </a:p>
        </p:txBody>
      </p:sp>
      <p:sp>
        <p:nvSpPr>
          <p:cNvPr id="145" name="Google Shape;1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linear. Dynamic. Will highlight a few of these given time constraints and group interests Melanie</a:t>
            </a:r>
            <a:endParaRPr/>
          </a:p>
          <a:p>
            <a:pPr marL="0" lvl="0" indent="0" algn="l" rtl="0">
              <a:spcBef>
                <a:spcPts val="0"/>
              </a:spcBef>
              <a:spcAft>
                <a:spcPts val="0"/>
              </a:spcAft>
              <a:buNone/>
            </a:pPr>
            <a:endParaRPr/>
          </a:p>
          <a:p>
            <a:pPr marL="0" lvl="0" indent="0" algn="l" rtl="0">
              <a:spcBef>
                <a:spcPts val="0"/>
              </a:spcBef>
              <a:spcAft>
                <a:spcPts val="0"/>
              </a:spcAft>
              <a:buNone/>
            </a:pPr>
            <a:r>
              <a:rPr lang="en-US"/>
              <a:t>Melanie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5" name="Google Shape;15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Shannon</a:t>
            </a:r>
            <a:endParaRPr/>
          </a:p>
        </p:txBody>
      </p:sp>
      <p:sp>
        <p:nvSpPr>
          <p:cNvPr id="169" name="Google Shape;16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State of being, holding space for the patients, holding space for yourself, being and not doing, sharing space..PEH are often involved in many community organizations and we need to partner with them.</a:t>
            </a:r>
            <a:endParaRPr/>
          </a:p>
        </p:txBody>
      </p:sp>
      <p:sp>
        <p:nvSpPr>
          <p:cNvPr id="185" name="Google Shape;18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Tanya</a:t>
            </a:r>
            <a:endParaRPr/>
          </a:p>
        </p:txBody>
      </p:sp>
      <p:sp>
        <p:nvSpPr>
          <p:cNvPr id="198" name="Google Shape;19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3" name="Google Shape;9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4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4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6"/>
          <p:cNvSpPr>
            <a:spLocks noGrp="1"/>
          </p:cNvSpPr>
          <p:nvPr>
            <p:ph type="pic" idx="2"/>
          </p:nvPr>
        </p:nvSpPr>
        <p:spPr>
          <a:xfrm>
            <a:off x="5183188" y="987425"/>
            <a:ext cx="6172200" cy="4873625"/>
          </a:xfrm>
          <a:prstGeom prst="rect">
            <a:avLst/>
          </a:prstGeom>
          <a:noFill/>
          <a:ln>
            <a:noFill/>
          </a:ln>
        </p:spPr>
      </p:sp>
      <p:sp>
        <p:nvSpPr>
          <p:cNvPr id="68" name="Google Shape;68;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
          <p:cNvPicPr preferRelativeResize="0"/>
          <p:nvPr/>
        </p:nvPicPr>
        <p:blipFill rotWithShape="1">
          <a:blip r:embed="rId3">
            <a:alphaModFix/>
          </a:blip>
          <a:srcRect t="284" r="-1" b="-1"/>
          <a:stretch/>
        </p:blipFill>
        <p:spPr>
          <a:xfrm>
            <a:off x="30489" y="0"/>
            <a:ext cx="12161511" cy="6997590"/>
          </a:xfrm>
          <a:prstGeom prst="rect">
            <a:avLst/>
          </a:prstGeom>
          <a:noFill/>
          <a:ln>
            <a:noFill/>
          </a:ln>
        </p:spPr>
      </p:pic>
      <p:sp>
        <p:nvSpPr>
          <p:cNvPr id="102" name="Google Shape;102;p1"/>
          <p:cNvSpPr txBox="1">
            <a:spLocks noGrp="1"/>
          </p:cNvSpPr>
          <p:nvPr>
            <p:ph type="ctrTitle"/>
          </p:nvPr>
        </p:nvSpPr>
        <p:spPr>
          <a:xfrm>
            <a:off x="30489" y="0"/>
            <a:ext cx="12161511"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92D050"/>
              </a:buClr>
              <a:buSzPts val="6600"/>
              <a:buFont typeface="Calibri"/>
              <a:buNone/>
            </a:pPr>
            <a:r>
              <a:rPr lang="en-US" sz="6600">
                <a:solidFill>
                  <a:srgbClr val="92D050"/>
                </a:solidFill>
              </a:rPr>
              <a:t>Living on the Edge of the Edge:</a:t>
            </a:r>
            <a:br>
              <a:rPr lang="en-US" sz="6600">
                <a:solidFill>
                  <a:srgbClr val="92D050"/>
                </a:solidFill>
              </a:rPr>
            </a:br>
            <a:r>
              <a:rPr lang="en-US" sz="4400">
                <a:solidFill>
                  <a:srgbClr val="92D050"/>
                </a:solidFill>
              </a:rPr>
              <a:t>Multiple Palliative Care Models for People Experiencing Homelessness</a:t>
            </a:r>
            <a:endParaRPr/>
          </a:p>
        </p:txBody>
      </p:sp>
      <p:sp>
        <p:nvSpPr>
          <p:cNvPr id="103" name="Google Shape;103;p1"/>
          <p:cNvSpPr txBox="1">
            <a:spLocks noGrp="1"/>
          </p:cNvSpPr>
          <p:nvPr>
            <p:ph type="subTitle" idx="1"/>
          </p:nvPr>
        </p:nvSpPr>
        <p:spPr>
          <a:xfrm>
            <a:off x="250521" y="2186609"/>
            <a:ext cx="11712093" cy="61303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400"/>
              <a:buNone/>
            </a:pPr>
            <a:endParaRPr sz="2400">
              <a:solidFill>
                <a:srgbClr val="92D05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6"/>
          <p:cNvSpPr txBox="1">
            <a:spLocks noGrp="1"/>
          </p:cNvSpPr>
          <p:nvPr>
            <p:ph type="title" idx="4294967295"/>
          </p:nvPr>
        </p:nvSpPr>
        <p:spPr>
          <a:xfrm>
            <a:off x="0" y="0"/>
            <a:ext cx="3841750" cy="6858000"/>
          </a:xfrm>
          <a:prstGeom prst="rect">
            <a:avLst/>
          </a:prstGeom>
          <a:solidFill>
            <a:srgbClr val="8BA8D0"/>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sz="4400"/>
              <a:t>Skills and competencies</a:t>
            </a:r>
            <a:endParaRPr/>
          </a:p>
        </p:txBody>
      </p:sp>
      <p:grpSp>
        <p:nvGrpSpPr>
          <p:cNvPr id="209" name="Google Shape;209;p16"/>
          <p:cNvGrpSpPr/>
          <p:nvPr/>
        </p:nvGrpSpPr>
        <p:grpSpPr>
          <a:xfrm>
            <a:off x="3841750" y="903262"/>
            <a:ext cx="8350250" cy="5051475"/>
            <a:chOff x="0" y="903262"/>
            <a:chExt cx="8350250" cy="5051475"/>
          </a:xfrm>
        </p:grpSpPr>
        <p:sp>
          <p:nvSpPr>
            <p:cNvPr id="210" name="Google Shape;210;p16"/>
            <p:cNvSpPr/>
            <p:nvPr/>
          </p:nvSpPr>
          <p:spPr>
            <a:xfrm>
              <a:off x="0" y="903262"/>
              <a:ext cx="8350250" cy="1559025"/>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6"/>
            <p:cNvSpPr txBox="1"/>
            <p:nvPr/>
          </p:nvSpPr>
          <p:spPr>
            <a:xfrm>
              <a:off x="76105" y="979367"/>
              <a:ext cx="8198040" cy="1406815"/>
            </a:xfrm>
            <a:prstGeom prst="rect">
              <a:avLst/>
            </a:prstGeom>
            <a:noFill/>
            <a:ln>
              <a:noFill/>
            </a:ln>
          </p:spPr>
          <p:txBody>
            <a:bodyPr spcFirstLastPara="1" wrap="square" lIns="247650" tIns="247650" rIns="247650" bIns="247650" anchor="ctr" anchorCtr="0">
              <a:noAutofit/>
            </a:bodyPr>
            <a:lstStyle/>
            <a:p>
              <a:pPr marL="0" marR="0" lvl="0" indent="0" algn="l" rtl="0">
                <a:lnSpc>
                  <a:spcPct val="90000"/>
                </a:lnSpc>
                <a:spcBef>
                  <a:spcPts val="0"/>
                </a:spcBef>
                <a:spcAft>
                  <a:spcPts val="0"/>
                </a:spcAft>
                <a:buClr>
                  <a:schemeClr val="lt1"/>
                </a:buClr>
                <a:buSzPts val="6500"/>
                <a:buFont typeface="Calibri"/>
                <a:buNone/>
              </a:pPr>
              <a:r>
                <a:rPr lang="en-US" sz="6500" b="0" i="0" u="none" strike="noStrike" cap="none">
                  <a:solidFill>
                    <a:schemeClr val="lt1"/>
                  </a:solidFill>
                  <a:latin typeface="Calibri"/>
                  <a:ea typeface="Calibri"/>
                  <a:cs typeface="Calibri"/>
                  <a:sym typeface="Calibri"/>
                </a:rPr>
                <a:t>Teamwork</a:t>
              </a:r>
              <a:endParaRPr/>
            </a:p>
          </p:txBody>
        </p:sp>
        <p:sp>
          <p:nvSpPr>
            <p:cNvPr id="212" name="Google Shape;212;p16"/>
            <p:cNvSpPr/>
            <p:nvPr/>
          </p:nvSpPr>
          <p:spPr>
            <a:xfrm>
              <a:off x="0" y="2649487"/>
              <a:ext cx="8350250" cy="1559025"/>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6"/>
            <p:cNvSpPr txBox="1"/>
            <p:nvPr/>
          </p:nvSpPr>
          <p:spPr>
            <a:xfrm>
              <a:off x="76105" y="2725592"/>
              <a:ext cx="8198040" cy="1406815"/>
            </a:xfrm>
            <a:prstGeom prst="rect">
              <a:avLst/>
            </a:prstGeom>
            <a:noFill/>
            <a:ln>
              <a:noFill/>
            </a:ln>
          </p:spPr>
          <p:txBody>
            <a:bodyPr spcFirstLastPara="1" wrap="square" lIns="247650" tIns="247650" rIns="247650" bIns="247650" anchor="ctr" anchorCtr="0">
              <a:noAutofit/>
            </a:bodyPr>
            <a:lstStyle/>
            <a:p>
              <a:pPr marL="0" marR="0" lvl="0" indent="0" algn="l" rtl="0">
                <a:lnSpc>
                  <a:spcPct val="90000"/>
                </a:lnSpc>
                <a:spcBef>
                  <a:spcPts val="0"/>
                </a:spcBef>
                <a:spcAft>
                  <a:spcPts val="0"/>
                </a:spcAft>
                <a:buClr>
                  <a:schemeClr val="lt1"/>
                </a:buClr>
                <a:buSzPts val="6500"/>
                <a:buFont typeface="Calibri"/>
                <a:buNone/>
              </a:pPr>
              <a:r>
                <a:rPr lang="en-US" sz="6500" b="0" i="0" u="none" strike="noStrike" cap="none">
                  <a:solidFill>
                    <a:schemeClr val="lt1"/>
                  </a:solidFill>
                  <a:latin typeface="Calibri"/>
                  <a:ea typeface="Calibri"/>
                  <a:cs typeface="Calibri"/>
                  <a:sym typeface="Calibri"/>
                </a:rPr>
                <a:t>Communication</a:t>
              </a:r>
              <a:endParaRPr/>
            </a:p>
          </p:txBody>
        </p:sp>
        <p:sp>
          <p:nvSpPr>
            <p:cNvPr id="214" name="Google Shape;214;p16"/>
            <p:cNvSpPr/>
            <p:nvPr/>
          </p:nvSpPr>
          <p:spPr>
            <a:xfrm>
              <a:off x="0" y="4395712"/>
              <a:ext cx="8350250" cy="1559025"/>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txBox="1"/>
            <p:nvPr/>
          </p:nvSpPr>
          <p:spPr>
            <a:xfrm>
              <a:off x="76105" y="4471817"/>
              <a:ext cx="8198040" cy="1406815"/>
            </a:xfrm>
            <a:prstGeom prst="rect">
              <a:avLst/>
            </a:prstGeom>
            <a:noFill/>
            <a:ln>
              <a:noFill/>
            </a:ln>
          </p:spPr>
          <p:txBody>
            <a:bodyPr spcFirstLastPara="1" wrap="square" lIns="247650" tIns="247650" rIns="247650" bIns="247650" anchor="ctr" anchorCtr="0">
              <a:noAutofit/>
            </a:bodyPr>
            <a:lstStyle/>
            <a:p>
              <a:pPr marL="0" marR="0" lvl="0" indent="0" algn="l" rtl="0">
                <a:lnSpc>
                  <a:spcPct val="90000"/>
                </a:lnSpc>
                <a:spcBef>
                  <a:spcPts val="0"/>
                </a:spcBef>
                <a:spcAft>
                  <a:spcPts val="0"/>
                </a:spcAft>
                <a:buClr>
                  <a:schemeClr val="lt1"/>
                </a:buClr>
                <a:buSzPts val="6500"/>
                <a:buFont typeface="Calibri"/>
                <a:buNone/>
              </a:pPr>
              <a:r>
                <a:rPr lang="en-US" sz="6500" b="0" i="0" u="none" strike="noStrike" cap="none">
                  <a:solidFill>
                    <a:schemeClr val="lt1"/>
                  </a:solidFill>
                  <a:latin typeface="Calibri"/>
                  <a:ea typeface="Calibri"/>
                  <a:cs typeface="Calibri"/>
                  <a:sym typeface="Calibri"/>
                </a:rPr>
                <a:t>Discernment</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7" descr="Close up of heart shaped pages of a book"/>
          <p:cNvPicPr preferRelativeResize="0"/>
          <p:nvPr/>
        </p:nvPicPr>
        <p:blipFill rotWithShape="1">
          <a:blip r:embed="rId3">
            <a:alphaModFix/>
          </a:blip>
          <a:srcRect t="15730"/>
          <a:stretch/>
        </p:blipFill>
        <p:spPr>
          <a:xfrm>
            <a:off x="20" y="10"/>
            <a:ext cx="12191980" cy="6857990"/>
          </a:xfrm>
          <a:prstGeom prst="rect">
            <a:avLst/>
          </a:prstGeom>
          <a:noFill/>
          <a:ln>
            <a:noFill/>
          </a:ln>
        </p:spPr>
      </p:pic>
      <p:sp>
        <p:nvSpPr>
          <p:cNvPr id="222" name="Google Shape;222;p17"/>
          <p:cNvSpPr txBox="1">
            <a:spLocks noGrp="1"/>
          </p:cNvSpPr>
          <p:nvPr>
            <p:ph type="title"/>
          </p:nvPr>
        </p:nvSpPr>
        <p:spPr>
          <a:xfrm>
            <a:off x="2103120" y="1208234"/>
            <a:ext cx="7985759" cy="86882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US" sz="4400">
                <a:solidFill>
                  <a:schemeClr val="lt1"/>
                </a:solidFill>
              </a:rPr>
              <a:t>Trauma Informed</a:t>
            </a:r>
            <a:br>
              <a:rPr lang="en-US" sz="4400">
                <a:solidFill>
                  <a:schemeClr val="lt1"/>
                </a:solidFill>
              </a:rPr>
            </a:br>
            <a:r>
              <a:rPr lang="en-US" sz="4400">
                <a:solidFill>
                  <a:schemeClr val="lt1"/>
                </a:solidFill>
              </a:rPr>
              <a:t> Patient Centered Care</a:t>
            </a:r>
            <a:br>
              <a:rPr lang="en-US" sz="2800">
                <a:solidFill>
                  <a:schemeClr val="lt1"/>
                </a:solidFill>
              </a:rPr>
            </a:br>
            <a:endParaRPr sz="280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8"/>
          <p:cNvSpPr txBox="1">
            <a:spLocks noGrp="1"/>
          </p:cNvSpPr>
          <p:nvPr>
            <p:ph type="title" idx="4294967295"/>
          </p:nvPr>
        </p:nvSpPr>
        <p:spPr>
          <a:xfrm>
            <a:off x="0" y="0"/>
            <a:ext cx="3841750" cy="6858000"/>
          </a:xfrm>
          <a:prstGeom prst="rect">
            <a:avLst/>
          </a:prstGeom>
          <a:solidFill>
            <a:srgbClr val="8BA8D0"/>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sz="4400"/>
              <a:t>Skills and competencies</a:t>
            </a:r>
            <a:endParaRPr/>
          </a:p>
        </p:txBody>
      </p:sp>
      <p:grpSp>
        <p:nvGrpSpPr>
          <p:cNvPr id="229" name="Google Shape;229;p18"/>
          <p:cNvGrpSpPr/>
          <p:nvPr/>
        </p:nvGrpSpPr>
        <p:grpSpPr>
          <a:xfrm>
            <a:off x="3841750" y="78187"/>
            <a:ext cx="8350250" cy="6701625"/>
            <a:chOff x="0" y="78187"/>
            <a:chExt cx="8350250" cy="6701625"/>
          </a:xfrm>
        </p:grpSpPr>
        <p:sp>
          <p:nvSpPr>
            <p:cNvPr id="230" name="Google Shape;230;p18"/>
            <p:cNvSpPr/>
            <p:nvPr/>
          </p:nvSpPr>
          <p:spPr>
            <a:xfrm>
              <a:off x="0" y="78187"/>
              <a:ext cx="8350250" cy="1589006"/>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8"/>
            <p:cNvSpPr txBox="1"/>
            <p:nvPr/>
          </p:nvSpPr>
          <p:spPr>
            <a:xfrm>
              <a:off x="77569" y="155756"/>
              <a:ext cx="8195112" cy="1433868"/>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Empathetic Listening</a:t>
              </a:r>
              <a:endParaRPr/>
            </a:p>
          </p:txBody>
        </p:sp>
        <p:sp>
          <p:nvSpPr>
            <p:cNvPr id="232" name="Google Shape;232;p18"/>
            <p:cNvSpPr/>
            <p:nvPr/>
          </p:nvSpPr>
          <p:spPr>
            <a:xfrm>
              <a:off x="0" y="1782393"/>
              <a:ext cx="8350250" cy="1589006"/>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8"/>
            <p:cNvSpPr txBox="1"/>
            <p:nvPr/>
          </p:nvSpPr>
          <p:spPr>
            <a:xfrm>
              <a:off x="77569" y="1859962"/>
              <a:ext cx="8195112" cy="1433868"/>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Deep look at harm reduction</a:t>
              </a:r>
              <a:endParaRPr/>
            </a:p>
          </p:txBody>
        </p:sp>
        <p:sp>
          <p:nvSpPr>
            <p:cNvPr id="234" name="Google Shape;234;p18"/>
            <p:cNvSpPr/>
            <p:nvPr/>
          </p:nvSpPr>
          <p:spPr>
            <a:xfrm>
              <a:off x="0" y="3486600"/>
              <a:ext cx="8350250" cy="1589006"/>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8"/>
            <p:cNvSpPr txBox="1"/>
            <p:nvPr/>
          </p:nvSpPr>
          <p:spPr>
            <a:xfrm>
              <a:off x="77569" y="3564169"/>
              <a:ext cx="8195112" cy="1433868"/>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Self reflection</a:t>
              </a:r>
              <a:endParaRPr/>
            </a:p>
          </p:txBody>
        </p:sp>
        <p:sp>
          <p:nvSpPr>
            <p:cNvPr id="236" name="Google Shape;236;p18"/>
            <p:cNvSpPr/>
            <p:nvPr/>
          </p:nvSpPr>
          <p:spPr>
            <a:xfrm>
              <a:off x="0" y="5190806"/>
              <a:ext cx="8350250" cy="1589006"/>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8"/>
            <p:cNvSpPr txBox="1"/>
            <p:nvPr/>
          </p:nvSpPr>
          <p:spPr>
            <a:xfrm>
              <a:off x="77569" y="5268375"/>
              <a:ext cx="8195112" cy="1433868"/>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The Deep End: creative boundaries that mirror need</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400"/>
              <a:buFont typeface="Calibri"/>
              <a:buNone/>
            </a:pPr>
            <a:r>
              <a:rPr lang="en-US">
                <a:solidFill>
                  <a:schemeClr val="lt1"/>
                </a:solidFill>
              </a:rPr>
              <a:t>Inquiry and Advocacy</a:t>
            </a:r>
            <a:endParaRPr/>
          </a:p>
        </p:txBody>
      </p:sp>
      <p:pic>
        <p:nvPicPr>
          <p:cNvPr id="244" name="Google Shape;244;p19" descr="Group of people having fun at music concert"/>
          <p:cNvPicPr preferRelativeResize="0">
            <a:picLocks noGrp="1"/>
          </p:cNvPicPr>
          <p:nvPr>
            <p:ph type="body" idx="4294967295"/>
          </p:nvPr>
        </p:nvPicPr>
        <p:blipFill rotWithShape="1">
          <a:blip r:embed="rId3">
            <a:alphaModFix/>
          </a:blip>
          <a:srcRect t="15413"/>
          <a:stretch/>
        </p:blipFill>
        <p:spPr>
          <a:xfrm>
            <a:off x="0" y="0"/>
            <a:ext cx="12192000" cy="6858000"/>
          </a:xfrm>
          <a:prstGeom prst="rect">
            <a:avLst/>
          </a:prstGeom>
          <a:noFill/>
          <a:ln>
            <a:noFill/>
          </a:ln>
        </p:spPr>
      </p:pic>
      <p:sp>
        <p:nvSpPr>
          <p:cNvPr id="245" name="Google Shape;245;p19"/>
          <p:cNvSpPr txBox="1"/>
          <p:nvPr/>
        </p:nvSpPr>
        <p:spPr>
          <a:xfrm>
            <a:off x="2528228" y="264694"/>
            <a:ext cx="705196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a:solidFill>
                  <a:srgbClr val="1F3864"/>
                </a:solidFill>
                <a:latin typeface="Calibri"/>
                <a:ea typeface="Calibri"/>
                <a:cs typeface="Calibri"/>
                <a:sym typeface="Calibri"/>
              </a:rPr>
              <a:t>Inquiry</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0"/>
          <p:cNvSpPr txBox="1">
            <a:spLocks noGrp="1"/>
          </p:cNvSpPr>
          <p:nvPr>
            <p:ph type="title" idx="4294967295"/>
          </p:nvPr>
        </p:nvSpPr>
        <p:spPr>
          <a:xfrm>
            <a:off x="0" y="0"/>
            <a:ext cx="3841750" cy="6858000"/>
          </a:xfrm>
          <a:prstGeom prst="rect">
            <a:avLst/>
          </a:prstGeom>
          <a:solidFill>
            <a:srgbClr val="8BA8D0"/>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sz="4400"/>
              <a:t>Skills and competencies</a:t>
            </a:r>
            <a:endParaRPr/>
          </a:p>
        </p:txBody>
      </p:sp>
      <p:grpSp>
        <p:nvGrpSpPr>
          <p:cNvPr id="252" name="Google Shape;252;p20"/>
          <p:cNvGrpSpPr/>
          <p:nvPr/>
        </p:nvGrpSpPr>
        <p:grpSpPr>
          <a:xfrm>
            <a:off x="3841750" y="954882"/>
            <a:ext cx="8350250" cy="5051475"/>
            <a:chOff x="0" y="851642"/>
            <a:chExt cx="8350250" cy="5051475"/>
          </a:xfrm>
        </p:grpSpPr>
        <p:sp>
          <p:nvSpPr>
            <p:cNvPr id="253" name="Google Shape;253;p20"/>
            <p:cNvSpPr/>
            <p:nvPr/>
          </p:nvSpPr>
          <p:spPr>
            <a:xfrm>
              <a:off x="0" y="851642"/>
              <a:ext cx="8350250" cy="1559025"/>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0"/>
            <p:cNvSpPr txBox="1"/>
            <p:nvPr/>
          </p:nvSpPr>
          <p:spPr>
            <a:xfrm>
              <a:off x="76105" y="927747"/>
              <a:ext cx="8198040" cy="1406815"/>
            </a:xfrm>
            <a:prstGeom prst="rect">
              <a:avLst/>
            </a:prstGeom>
            <a:noFill/>
            <a:ln>
              <a:noFill/>
            </a:ln>
          </p:spPr>
          <p:txBody>
            <a:bodyPr spcFirstLastPara="1" wrap="square" lIns="247650" tIns="247650" rIns="247650" bIns="247650" anchor="ctr" anchorCtr="0">
              <a:noAutofit/>
            </a:bodyPr>
            <a:lstStyle/>
            <a:p>
              <a:pPr marL="0" marR="0" lvl="0" indent="0" algn="l" rtl="0">
                <a:lnSpc>
                  <a:spcPct val="90000"/>
                </a:lnSpc>
                <a:spcBef>
                  <a:spcPts val="0"/>
                </a:spcBef>
                <a:spcAft>
                  <a:spcPts val="0"/>
                </a:spcAft>
                <a:buClr>
                  <a:schemeClr val="lt1"/>
                </a:buClr>
                <a:buSzPts val="6500"/>
                <a:buFont typeface="Calibri"/>
                <a:buNone/>
              </a:pPr>
              <a:r>
                <a:rPr lang="en-US" sz="6500" b="0" i="0" u="none" strike="noStrike" cap="none">
                  <a:solidFill>
                    <a:schemeClr val="lt1"/>
                  </a:solidFill>
                  <a:latin typeface="Calibri"/>
                  <a:ea typeface="Calibri"/>
                  <a:cs typeface="Calibri"/>
                  <a:sym typeface="Calibri"/>
                </a:rPr>
                <a:t>Attuned Listening</a:t>
              </a:r>
              <a:endParaRPr/>
            </a:p>
          </p:txBody>
        </p:sp>
        <p:sp>
          <p:nvSpPr>
            <p:cNvPr id="255" name="Google Shape;255;p20"/>
            <p:cNvSpPr/>
            <p:nvPr/>
          </p:nvSpPr>
          <p:spPr>
            <a:xfrm>
              <a:off x="0" y="2597867"/>
              <a:ext cx="8350250" cy="1559025"/>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0"/>
            <p:cNvSpPr txBox="1"/>
            <p:nvPr/>
          </p:nvSpPr>
          <p:spPr>
            <a:xfrm>
              <a:off x="76105" y="2673972"/>
              <a:ext cx="8198040" cy="1406815"/>
            </a:xfrm>
            <a:prstGeom prst="rect">
              <a:avLst/>
            </a:prstGeom>
            <a:noFill/>
            <a:ln>
              <a:noFill/>
            </a:ln>
          </p:spPr>
          <p:txBody>
            <a:bodyPr spcFirstLastPara="1" wrap="square" lIns="247650" tIns="247650" rIns="247650" bIns="247650" anchor="ctr" anchorCtr="0">
              <a:noAutofit/>
            </a:bodyPr>
            <a:lstStyle/>
            <a:p>
              <a:pPr marL="0" marR="0" lvl="0" indent="0" algn="l" rtl="0">
                <a:lnSpc>
                  <a:spcPct val="90000"/>
                </a:lnSpc>
                <a:spcBef>
                  <a:spcPts val="0"/>
                </a:spcBef>
                <a:spcAft>
                  <a:spcPts val="0"/>
                </a:spcAft>
                <a:buClr>
                  <a:schemeClr val="lt1"/>
                </a:buClr>
                <a:buSzPts val="6500"/>
                <a:buFont typeface="Calibri"/>
                <a:buNone/>
              </a:pPr>
              <a:r>
                <a:rPr lang="en-US" sz="6500" b="0" i="0" u="none" strike="noStrike" cap="none">
                  <a:solidFill>
                    <a:schemeClr val="lt1"/>
                  </a:solidFill>
                  <a:latin typeface="Calibri"/>
                  <a:ea typeface="Calibri"/>
                  <a:cs typeface="Calibri"/>
                  <a:sym typeface="Calibri"/>
                </a:rPr>
                <a:t>Mind</a:t>
              </a:r>
              <a:r>
                <a:rPr lang="en-US" sz="6500">
                  <a:solidFill>
                    <a:schemeClr val="lt1"/>
                  </a:solidFill>
                  <a:latin typeface="Calibri"/>
                  <a:ea typeface="Calibri"/>
                  <a:cs typeface="Calibri"/>
                  <a:sym typeface="Calibri"/>
                </a:rPr>
                <a:t>ing the Straddle</a:t>
              </a:r>
              <a:endParaRPr/>
            </a:p>
          </p:txBody>
        </p:sp>
        <p:sp>
          <p:nvSpPr>
            <p:cNvPr id="257" name="Google Shape;257;p20"/>
            <p:cNvSpPr/>
            <p:nvPr/>
          </p:nvSpPr>
          <p:spPr>
            <a:xfrm>
              <a:off x="0" y="4344092"/>
              <a:ext cx="8350250" cy="1559025"/>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0"/>
            <p:cNvSpPr txBox="1"/>
            <p:nvPr/>
          </p:nvSpPr>
          <p:spPr>
            <a:xfrm>
              <a:off x="76105" y="4420197"/>
              <a:ext cx="8198040" cy="1406815"/>
            </a:xfrm>
            <a:prstGeom prst="rect">
              <a:avLst/>
            </a:prstGeom>
            <a:noFill/>
            <a:ln>
              <a:noFill/>
            </a:ln>
          </p:spPr>
          <p:txBody>
            <a:bodyPr spcFirstLastPara="1" wrap="square" lIns="247650" tIns="247650" rIns="247650" bIns="247650" anchor="ctr" anchorCtr="0">
              <a:noAutofit/>
            </a:bodyPr>
            <a:lstStyle/>
            <a:p>
              <a:pPr marL="0" marR="0" lvl="0" indent="0" algn="l" rtl="0">
                <a:lnSpc>
                  <a:spcPct val="90000"/>
                </a:lnSpc>
                <a:spcBef>
                  <a:spcPts val="0"/>
                </a:spcBef>
                <a:spcAft>
                  <a:spcPts val="0"/>
                </a:spcAft>
                <a:buClr>
                  <a:schemeClr val="lt1"/>
                </a:buClr>
                <a:buSzPts val="6500"/>
                <a:buFont typeface="Calibri"/>
                <a:buNone/>
              </a:pPr>
              <a:r>
                <a:rPr lang="en-US" sz="6500" b="0" i="0" u="none" strike="noStrike" cap="none">
                  <a:solidFill>
                    <a:schemeClr val="lt1"/>
                  </a:solidFill>
                  <a:latin typeface="Calibri"/>
                  <a:ea typeface="Calibri"/>
                  <a:cs typeface="Calibri"/>
                  <a:sym typeface="Calibri"/>
                </a:rPr>
                <a:t>Courage</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1" descr="Stack of balanced stones"/>
          <p:cNvPicPr preferRelativeResize="0"/>
          <p:nvPr/>
        </p:nvPicPr>
        <p:blipFill rotWithShape="1">
          <a:blip r:embed="rId3">
            <a:alphaModFix/>
          </a:blip>
          <a:srcRect t="7754" b="7753"/>
          <a:stretch/>
        </p:blipFill>
        <p:spPr>
          <a:xfrm>
            <a:off x="20" y="10"/>
            <a:ext cx="12191998" cy="6858000"/>
          </a:xfrm>
          <a:prstGeom prst="rect">
            <a:avLst/>
          </a:prstGeom>
          <a:noFill/>
          <a:ln>
            <a:noFill/>
          </a:ln>
        </p:spPr>
      </p:pic>
      <p:sp>
        <p:nvSpPr>
          <p:cNvPr id="265" name="Google Shape;265;p21"/>
          <p:cNvSpPr txBox="1">
            <a:spLocks noGrp="1"/>
          </p:cNvSpPr>
          <p:nvPr>
            <p:ph type="title"/>
          </p:nvPr>
        </p:nvSpPr>
        <p:spPr>
          <a:xfrm>
            <a:off x="2181726" y="657726"/>
            <a:ext cx="7907154" cy="104273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400"/>
              <a:buFont typeface="Calibri"/>
              <a:buNone/>
            </a:pPr>
            <a:r>
              <a:rPr lang="en-US"/>
              <a:t>Closure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2"/>
          <p:cNvSpPr txBox="1">
            <a:spLocks noGrp="1"/>
          </p:cNvSpPr>
          <p:nvPr>
            <p:ph type="title" idx="4294967295"/>
          </p:nvPr>
        </p:nvSpPr>
        <p:spPr>
          <a:xfrm>
            <a:off x="0" y="0"/>
            <a:ext cx="3841750" cy="6858000"/>
          </a:xfrm>
          <a:prstGeom prst="rect">
            <a:avLst/>
          </a:prstGeom>
          <a:solidFill>
            <a:srgbClr val="8BA8D0"/>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sz="4400"/>
              <a:t>Skills and competencies</a:t>
            </a:r>
            <a:endParaRPr/>
          </a:p>
        </p:txBody>
      </p:sp>
      <p:grpSp>
        <p:nvGrpSpPr>
          <p:cNvPr id="272" name="Google Shape;272;p22"/>
          <p:cNvGrpSpPr/>
          <p:nvPr/>
        </p:nvGrpSpPr>
        <p:grpSpPr>
          <a:xfrm>
            <a:off x="3841751" y="903262"/>
            <a:ext cx="8350250" cy="5051475"/>
            <a:chOff x="0" y="903262"/>
            <a:chExt cx="8350250" cy="5051475"/>
          </a:xfrm>
        </p:grpSpPr>
        <p:sp>
          <p:nvSpPr>
            <p:cNvPr id="273" name="Google Shape;273;p22"/>
            <p:cNvSpPr/>
            <p:nvPr/>
          </p:nvSpPr>
          <p:spPr>
            <a:xfrm>
              <a:off x="0" y="903262"/>
              <a:ext cx="8350250" cy="1559025"/>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2"/>
            <p:cNvSpPr txBox="1"/>
            <p:nvPr/>
          </p:nvSpPr>
          <p:spPr>
            <a:xfrm>
              <a:off x="76105" y="979367"/>
              <a:ext cx="8198040" cy="1406815"/>
            </a:xfrm>
            <a:prstGeom prst="rect">
              <a:avLst/>
            </a:prstGeom>
            <a:noFill/>
            <a:ln>
              <a:noFill/>
            </a:ln>
          </p:spPr>
          <p:txBody>
            <a:bodyPr spcFirstLastPara="1" wrap="square" lIns="247650" tIns="247650" rIns="247650" bIns="247650" anchor="ctr" anchorCtr="0">
              <a:noAutofit/>
            </a:bodyPr>
            <a:lstStyle/>
            <a:p>
              <a:pPr marL="0" marR="0" lvl="0" indent="0" algn="l" rtl="0">
                <a:lnSpc>
                  <a:spcPct val="90000"/>
                </a:lnSpc>
                <a:spcBef>
                  <a:spcPts val="0"/>
                </a:spcBef>
                <a:spcAft>
                  <a:spcPts val="0"/>
                </a:spcAft>
                <a:buClr>
                  <a:schemeClr val="lt1"/>
                </a:buClr>
                <a:buSzPts val="6500"/>
                <a:buFont typeface="Calibri"/>
                <a:buNone/>
              </a:pPr>
              <a:r>
                <a:rPr lang="en-US" sz="6500" b="0" i="0" u="none" strike="noStrike" cap="none">
                  <a:solidFill>
                    <a:schemeClr val="lt1"/>
                  </a:solidFill>
                  <a:latin typeface="Calibri"/>
                  <a:ea typeface="Calibri"/>
                  <a:cs typeface="Calibri"/>
                  <a:sym typeface="Calibri"/>
                </a:rPr>
                <a:t>Spaciousness</a:t>
              </a:r>
              <a:endParaRPr/>
            </a:p>
          </p:txBody>
        </p:sp>
        <p:sp>
          <p:nvSpPr>
            <p:cNvPr id="275" name="Google Shape;275;p22"/>
            <p:cNvSpPr/>
            <p:nvPr/>
          </p:nvSpPr>
          <p:spPr>
            <a:xfrm>
              <a:off x="0" y="2649487"/>
              <a:ext cx="8350250" cy="1559025"/>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2"/>
            <p:cNvSpPr txBox="1"/>
            <p:nvPr/>
          </p:nvSpPr>
          <p:spPr>
            <a:xfrm>
              <a:off x="76105" y="2725592"/>
              <a:ext cx="8198040" cy="1406815"/>
            </a:xfrm>
            <a:prstGeom prst="rect">
              <a:avLst/>
            </a:prstGeom>
            <a:noFill/>
            <a:ln>
              <a:noFill/>
            </a:ln>
          </p:spPr>
          <p:txBody>
            <a:bodyPr spcFirstLastPara="1" wrap="square" lIns="247650" tIns="247650" rIns="247650" bIns="247650" anchor="ctr" anchorCtr="0">
              <a:noAutofit/>
            </a:bodyPr>
            <a:lstStyle/>
            <a:p>
              <a:pPr marL="0" marR="0" lvl="0" indent="0" algn="l" rtl="0">
                <a:lnSpc>
                  <a:spcPct val="90000"/>
                </a:lnSpc>
                <a:spcBef>
                  <a:spcPts val="0"/>
                </a:spcBef>
                <a:spcAft>
                  <a:spcPts val="0"/>
                </a:spcAft>
                <a:buClr>
                  <a:schemeClr val="lt1"/>
                </a:buClr>
                <a:buSzPts val="6500"/>
                <a:buFont typeface="Calibri"/>
                <a:buNone/>
              </a:pPr>
              <a:r>
                <a:rPr lang="en-US" sz="6500" b="0" i="0" u="none" strike="noStrike" cap="none">
                  <a:solidFill>
                    <a:schemeClr val="lt1"/>
                  </a:solidFill>
                  <a:latin typeface="Calibri"/>
                  <a:ea typeface="Calibri"/>
                  <a:cs typeface="Calibri"/>
                  <a:sym typeface="Calibri"/>
                </a:rPr>
                <a:t>Humility</a:t>
              </a:r>
              <a:endParaRPr/>
            </a:p>
          </p:txBody>
        </p:sp>
        <p:sp>
          <p:nvSpPr>
            <p:cNvPr id="277" name="Google Shape;277;p22"/>
            <p:cNvSpPr/>
            <p:nvPr/>
          </p:nvSpPr>
          <p:spPr>
            <a:xfrm>
              <a:off x="0" y="4395712"/>
              <a:ext cx="8350250" cy="1559025"/>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2"/>
            <p:cNvSpPr txBox="1"/>
            <p:nvPr/>
          </p:nvSpPr>
          <p:spPr>
            <a:xfrm>
              <a:off x="76105" y="4471817"/>
              <a:ext cx="8198040" cy="1406815"/>
            </a:xfrm>
            <a:prstGeom prst="rect">
              <a:avLst/>
            </a:prstGeom>
            <a:noFill/>
            <a:ln>
              <a:noFill/>
            </a:ln>
          </p:spPr>
          <p:txBody>
            <a:bodyPr spcFirstLastPara="1" wrap="square" lIns="247650" tIns="247650" rIns="247650" bIns="247650" anchor="ctr" anchorCtr="0">
              <a:noAutofit/>
            </a:bodyPr>
            <a:lstStyle/>
            <a:p>
              <a:pPr marL="0" marR="0" lvl="0" indent="0" algn="l" rtl="0">
                <a:lnSpc>
                  <a:spcPct val="90000"/>
                </a:lnSpc>
                <a:spcBef>
                  <a:spcPts val="0"/>
                </a:spcBef>
                <a:spcAft>
                  <a:spcPts val="0"/>
                </a:spcAft>
                <a:buClr>
                  <a:schemeClr val="lt1"/>
                </a:buClr>
                <a:buSzPts val="6500"/>
                <a:buFont typeface="Calibri"/>
                <a:buNone/>
              </a:pPr>
              <a:r>
                <a:rPr lang="en-US" sz="6500" b="0" i="0" u="none" strike="noStrike" cap="none">
                  <a:solidFill>
                    <a:schemeClr val="lt1"/>
                  </a:solidFill>
                  <a:latin typeface="Calibri"/>
                  <a:ea typeface="Calibri"/>
                  <a:cs typeface="Calibri"/>
                  <a:sym typeface="Calibri"/>
                </a:rPr>
                <a:t>Self-care</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Google Shape;284;p6"/>
          <p:cNvSpPr/>
          <p:nvPr/>
        </p:nvSpPr>
        <p:spPr>
          <a:xfrm>
            <a:off x="0" y="-1"/>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5" name="Google Shape;285;p6"/>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86" name="Google Shape;286;p6" descr="A pile for swirled colored paper"/>
          <p:cNvPicPr preferRelativeResize="0"/>
          <p:nvPr/>
        </p:nvPicPr>
        <p:blipFill rotWithShape="1">
          <a:blip r:embed="rId3">
            <a:alphaModFix amt="60000"/>
          </a:blip>
          <a:srcRect t="15414"/>
          <a:stretch/>
        </p:blipFill>
        <p:spPr>
          <a:xfrm>
            <a:off x="-1" y="10"/>
            <a:ext cx="12192001" cy="6857990"/>
          </a:xfrm>
          <a:prstGeom prst="rect">
            <a:avLst/>
          </a:prstGeom>
          <a:noFill/>
          <a:ln>
            <a:noFill/>
          </a:ln>
        </p:spPr>
      </p:pic>
      <p:sp>
        <p:nvSpPr>
          <p:cNvPr id="287" name="Google Shape;287;p6"/>
          <p:cNvSpPr txBox="1">
            <a:spLocks noGrp="1"/>
          </p:cNvSpPr>
          <p:nvPr>
            <p:ph type="title"/>
          </p:nvPr>
        </p:nvSpPr>
        <p:spPr>
          <a:xfrm>
            <a:off x="115529" y="344221"/>
            <a:ext cx="5155261" cy="407204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Tailoring this talk to what’s most important to you</a:t>
            </a:r>
            <a:endParaRPr/>
          </a:p>
        </p:txBody>
      </p:sp>
      <p:sp>
        <p:nvSpPr>
          <p:cNvPr id="288" name="Google Shape;288;p6"/>
          <p:cNvSpPr txBox="1">
            <a:spLocks noGrp="1"/>
          </p:cNvSpPr>
          <p:nvPr>
            <p:ph type="body" idx="1"/>
          </p:nvPr>
        </p:nvSpPr>
        <p:spPr>
          <a:xfrm>
            <a:off x="168647" y="2290998"/>
            <a:ext cx="5170861" cy="4072043"/>
          </a:xfrm>
          <a:prstGeom prst="rect">
            <a:avLst/>
          </a:prstGeom>
          <a:noFill/>
          <a:ln>
            <a:noFill/>
          </a:ln>
        </p:spPr>
        <p:txBody>
          <a:bodyPr spcFirstLastPara="1" wrap="square" lIns="91425" tIns="0" rIns="91425" bIns="45700" anchor="t" anchorCtr="0">
            <a:normAutofit/>
          </a:bodyPr>
          <a:lstStyle/>
          <a:p>
            <a:pPr marL="0" lvl="0" indent="0" algn="l" rtl="0">
              <a:lnSpc>
                <a:spcPct val="90000"/>
              </a:lnSpc>
              <a:spcBef>
                <a:spcPts val="0"/>
              </a:spcBef>
              <a:spcAft>
                <a:spcPts val="0"/>
              </a:spcAft>
              <a:buClr>
                <a:srgbClr val="FFFFFF"/>
              </a:buClr>
              <a:buSzPts val="2400"/>
              <a:buNone/>
            </a:pPr>
            <a:r>
              <a:rPr lang="en-US" sz="2400">
                <a:solidFill>
                  <a:srgbClr val="FFFFFF"/>
                </a:solidFill>
              </a:rPr>
              <a:t>Everything you want to know about palliative care for PEH </a:t>
            </a:r>
            <a:endParaRPr sz="2400">
              <a:solidFill>
                <a:srgbClr val="FFFFFF"/>
              </a:solidFill>
            </a:endParaRPr>
          </a:p>
          <a:p>
            <a:pPr marL="0" lvl="0" indent="0" algn="l" rtl="0">
              <a:lnSpc>
                <a:spcPct val="90000"/>
              </a:lnSpc>
              <a:spcBef>
                <a:spcPts val="0"/>
              </a:spcBef>
              <a:spcAft>
                <a:spcPts val="0"/>
              </a:spcAft>
              <a:buClr>
                <a:srgbClr val="FFFFFF"/>
              </a:buClr>
              <a:buSzPts val="2400"/>
              <a:buNone/>
            </a:pPr>
            <a:r>
              <a:rPr lang="en-US" sz="2400">
                <a:solidFill>
                  <a:srgbClr val="FFFFFF"/>
                </a:solidFill>
              </a:rPr>
              <a:t>What are your questions?</a:t>
            </a:r>
            <a:endParaRPr sz="2400">
              <a:solidFill>
                <a:srgbClr val="FFFFFF"/>
              </a:solidFill>
            </a:endParaRPr>
          </a:p>
          <a:p>
            <a:pPr marL="0" lvl="0" indent="0" algn="l" rtl="0">
              <a:lnSpc>
                <a:spcPct val="90000"/>
              </a:lnSpc>
              <a:spcBef>
                <a:spcPts val="1000"/>
              </a:spcBef>
              <a:spcAft>
                <a:spcPts val="0"/>
              </a:spcAft>
              <a:buClr>
                <a:srgbClr val="FFFFFF"/>
              </a:buClr>
              <a:buSzPts val="2400"/>
              <a:buNone/>
            </a:pPr>
            <a:r>
              <a:rPr lang="en-US" sz="2400">
                <a:solidFill>
                  <a:srgbClr val="FFFFFF"/>
                </a:solidFill>
              </a:rPr>
              <a:t>Small group exercise: </a:t>
            </a:r>
            <a:r>
              <a:rPr lang="en-US" sz="2400">
                <a:solidFill>
                  <a:schemeClr val="lt1"/>
                </a:solidFill>
              </a:rPr>
              <a:t>Talk to people at your table and share a pressing question or share a story that you have been holding</a:t>
            </a:r>
            <a:endParaRPr sz="2400">
              <a:solidFill>
                <a:schemeClr val="lt1"/>
              </a:solidFill>
            </a:endParaRPr>
          </a:p>
        </p:txBody>
      </p:sp>
      <p:sp>
        <p:nvSpPr>
          <p:cNvPr id="289" name="Google Shape;28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18275" anchor="ctr" anchorCtr="0">
            <a:normAutofit/>
          </a:bodyPr>
          <a:lstStyle/>
          <a:p>
            <a:pPr marL="0" lvl="0" indent="0" algn="ctr" rtl="0">
              <a:spcBef>
                <a:spcPts val="0"/>
              </a:spcBef>
              <a:spcAft>
                <a:spcPts val="0"/>
              </a:spcAft>
              <a:buNone/>
            </a:pPr>
            <a:endParaRPr>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7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sp>
        <p:nvSpPr>
          <p:cNvPr id="295" name="Google Shape;295;p2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6" name="Google Shape;296;p25"/>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97" name="Google Shape;297;p25" descr="Vintage gray background"/>
          <p:cNvPicPr preferRelativeResize="0"/>
          <p:nvPr/>
        </p:nvPicPr>
        <p:blipFill rotWithShape="1">
          <a:blip r:embed="rId3">
            <a:alphaModFix amt="40000"/>
          </a:blip>
          <a:srcRect l="9721" r="7724" b="2"/>
          <a:stretch/>
        </p:blipFill>
        <p:spPr>
          <a:xfrm>
            <a:off x="20" y="10"/>
            <a:ext cx="8450297" cy="6857990"/>
          </a:xfrm>
          <a:prstGeom prst="rect">
            <a:avLst/>
          </a:prstGeom>
          <a:noFill/>
          <a:ln>
            <a:noFill/>
          </a:ln>
        </p:spPr>
      </p:pic>
      <p:sp>
        <p:nvSpPr>
          <p:cNvPr id="298" name="Google Shape;298;p25"/>
          <p:cNvSpPr txBox="1">
            <a:spLocks noGrp="1"/>
          </p:cNvSpPr>
          <p:nvPr>
            <p:ph type="title"/>
          </p:nvPr>
        </p:nvSpPr>
        <p:spPr>
          <a:xfrm>
            <a:off x="838201" y="365125"/>
            <a:ext cx="5251316" cy="16276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Zappa</a:t>
            </a:r>
            <a:endParaRPr/>
          </a:p>
        </p:txBody>
      </p:sp>
      <p:sp>
        <p:nvSpPr>
          <p:cNvPr id="299" name="Google Shape;299;p25"/>
          <p:cNvSpPr txBox="1">
            <a:spLocks noGrp="1"/>
          </p:cNvSpPr>
          <p:nvPr>
            <p:ph type="body" idx="1"/>
          </p:nvPr>
        </p:nvSpPr>
        <p:spPr>
          <a:xfrm>
            <a:off x="838031" y="1992761"/>
            <a:ext cx="4619621" cy="380255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FFFFFF"/>
              </a:buClr>
              <a:buSzPts val="1800"/>
              <a:buChar char="•"/>
            </a:pPr>
            <a:r>
              <a:rPr lang="en-US" sz="1800">
                <a:solidFill>
                  <a:srgbClr val="FFFFFF"/>
                </a:solidFill>
              </a:rPr>
              <a:t>43 year old man, sleeping in Golden Gate Park, diagnosed with Stage II testicular cancer</a:t>
            </a:r>
            <a:endParaRPr/>
          </a:p>
          <a:p>
            <a:pPr marL="228600" lvl="0" indent="-228600" algn="l" rtl="0">
              <a:lnSpc>
                <a:spcPct val="90000"/>
              </a:lnSpc>
              <a:spcBef>
                <a:spcPts val="1000"/>
              </a:spcBef>
              <a:spcAft>
                <a:spcPts val="0"/>
              </a:spcAft>
              <a:buClr>
                <a:srgbClr val="FFFFFF"/>
              </a:buClr>
              <a:buSzPts val="1800"/>
              <a:buChar char="•"/>
            </a:pPr>
            <a:r>
              <a:rPr lang="en-US" sz="1800">
                <a:solidFill>
                  <a:srgbClr val="FFFFFF"/>
                </a:solidFill>
              </a:rPr>
              <a:t>Connected to Street Medicine Palliative Care through trusted HW and during meetings would mostly focus on the HW and his dog Zappa</a:t>
            </a:r>
            <a:endParaRPr/>
          </a:p>
          <a:p>
            <a:pPr marL="228600" lvl="0" indent="-228600" algn="l" rtl="0">
              <a:lnSpc>
                <a:spcPct val="90000"/>
              </a:lnSpc>
              <a:spcBef>
                <a:spcPts val="1000"/>
              </a:spcBef>
              <a:spcAft>
                <a:spcPts val="0"/>
              </a:spcAft>
              <a:buClr>
                <a:srgbClr val="FFFFFF"/>
              </a:buClr>
              <a:buSzPts val="1800"/>
              <a:buChar char="•"/>
            </a:pPr>
            <a:r>
              <a:rPr lang="en-US" sz="1800">
                <a:solidFill>
                  <a:srgbClr val="FFFFFF"/>
                </a:solidFill>
              </a:rPr>
              <a:t>Interested in connecting to cancer treatment but needed creative collaborations with urology and oncology and support from Street Medicine Palliative Care to get his cancer treated</a:t>
            </a:r>
            <a:endParaRPr/>
          </a:p>
          <a:p>
            <a:pPr marL="228600" lvl="0" indent="-228600" algn="l" rtl="0">
              <a:lnSpc>
                <a:spcPct val="90000"/>
              </a:lnSpc>
              <a:spcBef>
                <a:spcPts val="1000"/>
              </a:spcBef>
              <a:spcAft>
                <a:spcPts val="0"/>
              </a:spcAft>
              <a:buClr>
                <a:srgbClr val="FFFFFF"/>
              </a:buClr>
              <a:buSzPts val="1800"/>
              <a:buChar char="•"/>
            </a:pPr>
            <a:r>
              <a:rPr lang="en-US" sz="1800">
                <a:solidFill>
                  <a:srgbClr val="FFFFFF"/>
                </a:solidFill>
              </a:rPr>
              <a:t>Got chemotherapy while sleeping in a bus on the street and self-managing his pain with methamphetamines</a:t>
            </a:r>
            <a:endParaRPr/>
          </a:p>
        </p:txBody>
      </p:sp>
      <p:pic>
        <p:nvPicPr>
          <p:cNvPr id="300" name="Google Shape;300;p25" descr="Cathedral ceiling in yellow sunlight design"/>
          <p:cNvPicPr preferRelativeResize="0"/>
          <p:nvPr/>
        </p:nvPicPr>
        <p:blipFill rotWithShape="1">
          <a:blip r:embed="rId4">
            <a:alphaModFix/>
          </a:blip>
          <a:srcRect l="16636" r="18154"/>
          <a:stretch/>
        </p:blipFill>
        <p:spPr>
          <a:xfrm>
            <a:off x="6225997"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p2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07" name="Google Shape;307;p26" descr="Full frame shot of blank white paper"/>
          <p:cNvPicPr preferRelativeResize="0"/>
          <p:nvPr/>
        </p:nvPicPr>
        <p:blipFill rotWithShape="1">
          <a:blip r:embed="rId3">
            <a:alphaModFix/>
          </a:blip>
          <a:srcRect t="13508" b="2536"/>
          <a:stretch/>
        </p:blipFill>
        <p:spPr>
          <a:xfrm>
            <a:off x="20" y="0"/>
            <a:ext cx="12191980" cy="6857990"/>
          </a:xfrm>
          <a:prstGeom prst="rect">
            <a:avLst/>
          </a:prstGeom>
          <a:noFill/>
          <a:ln>
            <a:noFill/>
          </a:ln>
        </p:spPr>
      </p:pic>
      <p:sp>
        <p:nvSpPr>
          <p:cNvPr id="308" name="Google Shape;308;p26"/>
          <p:cNvSpPr/>
          <p:nvPr/>
        </p:nvSpPr>
        <p:spPr>
          <a:xfrm flipH="1">
            <a:off x="1969639" y="181596"/>
            <a:ext cx="8252722" cy="6022258"/>
          </a:xfrm>
          <a:custGeom>
            <a:avLst/>
            <a:gdLst/>
            <a:ahLst/>
            <a:cxnLst/>
            <a:rect l="l" t="t" r="r" b="b"/>
            <a:pathLst>
              <a:path w="6886274" h="5025119" extrusionOk="0">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l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9" name="Google Shape;309;p26"/>
          <p:cNvSpPr txBox="1">
            <a:spLocks noGrp="1"/>
          </p:cNvSpPr>
          <p:nvPr>
            <p:ph type="title"/>
          </p:nvPr>
        </p:nvSpPr>
        <p:spPr>
          <a:xfrm>
            <a:off x="1135627" y="412955"/>
            <a:ext cx="9866670" cy="10913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en-US"/>
              <a:t>                             Red</a:t>
            </a:r>
            <a:endParaRPr/>
          </a:p>
        </p:txBody>
      </p:sp>
      <p:sp>
        <p:nvSpPr>
          <p:cNvPr id="310" name="Google Shape;310;p26"/>
          <p:cNvSpPr txBox="1">
            <a:spLocks noGrp="1"/>
          </p:cNvSpPr>
          <p:nvPr>
            <p:ph type="body" idx="1"/>
          </p:nvPr>
        </p:nvSpPr>
        <p:spPr>
          <a:xfrm>
            <a:off x="973394" y="1504335"/>
            <a:ext cx="10294374" cy="494071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800"/>
              <a:buChar char="•"/>
            </a:pPr>
            <a:r>
              <a:rPr lang="en-US" sz="1800"/>
              <a:t>20 year old man sleeping in a boxcar </a:t>
            </a:r>
            <a:endParaRPr/>
          </a:p>
          <a:p>
            <a:pPr marL="228600" lvl="0" indent="-228600" algn="l" rtl="0">
              <a:lnSpc>
                <a:spcPct val="90000"/>
              </a:lnSpc>
              <a:spcBef>
                <a:spcPts val="1000"/>
              </a:spcBef>
              <a:spcAft>
                <a:spcPts val="0"/>
              </a:spcAft>
              <a:buClr>
                <a:schemeClr val="dk1"/>
              </a:buClr>
              <a:buSzPts val="1800"/>
              <a:buChar char="•"/>
            </a:pPr>
            <a:r>
              <a:rPr lang="en-US" sz="1800"/>
              <a:t>Initially presented to care with chest pain, blurred vision, and lightheadedness for a few weeks and diagnosed with a Stage IIIb yolk sac tumor. </a:t>
            </a:r>
            <a:endParaRPr/>
          </a:p>
          <a:p>
            <a:pPr marL="228600" lvl="0" indent="-228600" algn="l" rtl="0">
              <a:lnSpc>
                <a:spcPct val="90000"/>
              </a:lnSpc>
              <a:spcBef>
                <a:spcPts val="1000"/>
              </a:spcBef>
              <a:spcAft>
                <a:spcPts val="0"/>
              </a:spcAft>
              <a:buClr>
                <a:schemeClr val="dk1"/>
              </a:buClr>
              <a:buSzPts val="1800"/>
              <a:buChar char="•"/>
            </a:pPr>
            <a:r>
              <a:rPr lang="en-US" sz="1800"/>
              <a:t>Required multiple trips to the emergency room with significant HW support to get him to stay in the hospital and get the work-up he needed</a:t>
            </a:r>
            <a:endParaRPr/>
          </a:p>
          <a:p>
            <a:pPr marL="228600" lvl="0" indent="-228600" algn="l" rtl="0">
              <a:lnSpc>
                <a:spcPct val="90000"/>
              </a:lnSpc>
              <a:spcBef>
                <a:spcPts val="1000"/>
              </a:spcBef>
              <a:spcAft>
                <a:spcPts val="0"/>
              </a:spcAft>
              <a:buClr>
                <a:schemeClr val="dk1"/>
              </a:buClr>
              <a:buSzPts val="1800"/>
              <a:buChar char="•"/>
            </a:pPr>
            <a:r>
              <a:rPr lang="en-US" sz="1800"/>
              <a:t>Insurance status required a hospital transfer and coordinating with new hospital partners who don’t traditionally work with people experiencing homelessness</a:t>
            </a:r>
            <a:endParaRPr/>
          </a:p>
          <a:p>
            <a:pPr marL="228600" lvl="0" indent="-228600" algn="l" rtl="0">
              <a:lnSpc>
                <a:spcPct val="90000"/>
              </a:lnSpc>
              <a:spcBef>
                <a:spcPts val="1000"/>
              </a:spcBef>
              <a:spcAft>
                <a:spcPts val="0"/>
              </a:spcAft>
              <a:buClr>
                <a:schemeClr val="dk1"/>
              </a:buClr>
              <a:buSzPts val="1800"/>
              <a:buChar char="•"/>
            </a:pPr>
            <a:r>
              <a:rPr lang="en-US" sz="1800"/>
              <a:t>HYA partners helped to support him with treats and encouragement during his months in the hospital, particularly since he did not have access to his preferred substances (nicotine, alcohol marijuana)</a:t>
            </a:r>
            <a:endParaRPr/>
          </a:p>
          <a:p>
            <a:pPr marL="228600" lvl="0" indent="-228600" algn="l" rtl="0">
              <a:lnSpc>
                <a:spcPct val="90000"/>
              </a:lnSpc>
              <a:spcBef>
                <a:spcPts val="1000"/>
              </a:spcBef>
              <a:spcAft>
                <a:spcPts val="0"/>
              </a:spcAft>
              <a:buClr>
                <a:schemeClr val="dk1"/>
              </a:buClr>
              <a:buSzPts val="1800"/>
              <a:buChar char="•"/>
            </a:pPr>
            <a:r>
              <a:rPr lang="en-US" sz="1800"/>
              <a:t>Losing his hair was hard for him</a:t>
            </a:r>
            <a:endParaRPr/>
          </a:p>
          <a:p>
            <a:pPr marL="228600" lvl="0" indent="-228600" algn="l" rtl="0">
              <a:lnSpc>
                <a:spcPct val="90000"/>
              </a:lnSpc>
              <a:spcBef>
                <a:spcPts val="1000"/>
              </a:spcBef>
              <a:spcAft>
                <a:spcPts val="0"/>
              </a:spcAft>
              <a:buClr>
                <a:schemeClr val="dk1"/>
              </a:buClr>
              <a:buSzPts val="1800"/>
              <a:buChar char="•"/>
            </a:pPr>
            <a:r>
              <a:rPr lang="en-US" sz="1800"/>
              <a:t>Family (grandmother and sister) became involved in his care while he was hospitalized and he ended up going back with them to Oregon for in between care and support. Street Medicine Palliative Care team needed to do a lot of work bridging his street family, his biological family, and his health care team to make sure he got the care he needed.  </a:t>
            </a:r>
            <a:endParaRPr/>
          </a:p>
          <a:p>
            <a:pPr marL="228600" lvl="0" indent="-228600" algn="l" rtl="0">
              <a:lnSpc>
                <a:spcPct val="90000"/>
              </a:lnSpc>
              <a:spcBef>
                <a:spcPts val="1000"/>
              </a:spcBef>
              <a:spcAft>
                <a:spcPts val="0"/>
              </a:spcAft>
              <a:buClr>
                <a:schemeClr val="dk1"/>
              </a:buClr>
              <a:buSzPts val="1800"/>
              <a:buChar char="•"/>
            </a:pPr>
            <a:r>
              <a:rPr lang="en-US" sz="1800"/>
              <a:t>Now cancer-free!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 descr="Ripples on water"/>
          <p:cNvPicPr preferRelativeResize="0"/>
          <p:nvPr/>
        </p:nvPicPr>
        <p:blipFill rotWithShape="1">
          <a:blip r:embed="rId3">
            <a:alphaModFix/>
          </a:blip>
          <a:srcRect t="7645" b="7645"/>
          <a:stretch/>
        </p:blipFill>
        <p:spPr>
          <a:xfrm>
            <a:off x="305" y="0"/>
            <a:ext cx="12191695" cy="6858000"/>
          </a:xfrm>
          <a:prstGeom prst="rect">
            <a:avLst/>
          </a:prstGeom>
          <a:noFill/>
          <a:ln>
            <a:noFill/>
          </a:ln>
        </p:spPr>
      </p:pic>
      <p:sp>
        <p:nvSpPr>
          <p:cNvPr id="110" name="Google Shape;110;p2"/>
          <p:cNvSpPr txBox="1">
            <a:spLocks noGrp="1"/>
          </p:cNvSpPr>
          <p:nvPr>
            <p:ph type="ctrTitle"/>
          </p:nvPr>
        </p:nvSpPr>
        <p:spPr>
          <a:xfrm>
            <a:off x="1815414" y="3433665"/>
            <a:ext cx="8561476" cy="2623458"/>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10000"/>
              </a:lnSpc>
              <a:spcBef>
                <a:spcPts val="0"/>
              </a:spcBef>
              <a:spcAft>
                <a:spcPts val="0"/>
              </a:spcAft>
              <a:buClr>
                <a:schemeClr val="dk1"/>
              </a:buClr>
              <a:buSzPct val="100000"/>
              <a:buFont typeface="Calibri"/>
              <a:buNone/>
            </a:pPr>
            <a:r>
              <a:rPr lang="en-US" sz="2400"/>
              <a:t>Shannon Ducharme, HW</a:t>
            </a:r>
            <a:br>
              <a:rPr lang="en-US" sz="2400"/>
            </a:br>
            <a:r>
              <a:rPr lang="en-US" sz="2400"/>
              <a:t>Melanie Bien, LCSW </a:t>
            </a:r>
            <a:br>
              <a:rPr lang="en-US" sz="2400"/>
            </a:br>
            <a:r>
              <a:rPr lang="en-US" sz="2400"/>
              <a:t>Tanya Majumder MD</a:t>
            </a:r>
            <a:br>
              <a:rPr lang="en-US" sz="2400"/>
            </a:br>
            <a:r>
              <a:rPr lang="en-US" sz="2400"/>
              <a:t>San Francisco Department of Public Health, Street Medicine and Shelter Health</a:t>
            </a:r>
            <a:br>
              <a:rPr lang="en-US" sz="2400"/>
            </a:br>
            <a:r>
              <a:rPr lang="en-US" sz="2400"/>
              <a:t>Shannon.Ducharme @sfsph.org melanie.bien@sfdph.org and tanya.majumder@sfdph.org</a:t>
            </a:r>
            <a:br>
              <a:rPr lang="en-US" sz="2400"/>
            </a:br>
            <a:endParaRPr sz="2400"/>
          </a:p>
        </p:txBody>
      </p:sp>
      <p:sp>
        <p:nvSpPr>
          <p:cNvPr id="111" name="Google Shape;111;p2"/>
          <p:cNvSpPr txBox="1">
            <a:spLocks noGrp="1"/>
          </p:cNvSpPr>
          <p:nvPr>
            <p:ph type="subTitle" idx="1"/>
          </p:nvPr>
        </p:nvSpPr>
        <p:spPr>
          <a:xfrm>
            <a:off x="1030177" y="547126"/>
            <a:ext cx="10131950" cy="2881874"/>
          </a:xfrm>
          <a:prstGeom prst="rect">
            <a:avLst/>
          </a:prstGeom>
          <a:noFill/>
          <a:ln>
            <a:noFill/>
          </a:ln>
        </p:spPr>
        <p:txBody>
          <a:bodyPr spcFirstLastPara="1" wrap="square" lIns="91425" tIns="45700" rIns="91425" bIns="45700" anchor="t" anchorCtr="0">
            <a:noAutofit/>
          </a:bodyPr>
          <a:lstStyle/>
          <a:p>
            <a:pPr marL="0" lvl="0" indent="0" algn="ctr" rtl="0">
              <a:lnSpc>
                <a:spcPct val="110000"/>
              </a:lnSpc>
              <a:spcBef>
                <a:spcPts val="0"/>
              </a:spcBef>
              <a:spcAft>
                <a:spcPts val="0"/>
              </a:spcAft>
              <a:buClr>
                <a:schemeClr val="dk1"/>
              </a:buClr>
              <a:buSzPts val="2000"/>
              <a:buNone/>
            </a:pPr>
            <a:endParaRPr sz="2000"/>
          </a:p>
          <a:p>
            <a:pPr marL="0" lvl="0" indent="0" algn="ctr" rtl="0">
              <a:lnSpc>
                <a:spcPct val="110000"/>
              </a:lnSpc>
              <a:spcBef>
                <a:spcPts val="1000"/>
              </a:spcBef>
              <a:spcAft>
                <a:spcPts val="0"/>
              </a:spcAft>
              <a:buClr>
                <a:schemeClr val="dk1"/>
              </a:buClr>
              <a:buSzPts val="2000"/>
              <a:buNone/>
            </a:pPr>
            <a:endParaRPr sz="2000"/>
          </a:p>
          <a:p>
            <a:pPr marL="0" lvl="0" indent="0" algn="ctr" rtl="0">
              <a:lnSpc>
                <a:spcPct val="110000"/>
              </a:lnSpc>
              <a:spcBef>
                <a:spcPts val="1000"/>
              </a:spcBef>
              <a:spcAft>
                <a:spcPts val="0"/>
              </a:spcAft>
              <a:buClr>
                <a:schemeClr val="dk1"/>
              </a:buClr>
              <a:buSzPts val="3600"/>
              <a:buNone/>
            </a:pPr>
            <a:r>
              <a:rPr lang="en-US" sz="3600"/>
              <a:t>Creating a Model for Palliative Care for People Experiencing Homelessness in San Francisco</a:t>
            </a:r>
            <a:endParaRPr/>
          </a:p>
          <a:p>
            <a:pPr marL="0" lvl="0" indent="0" algn="ctr" rtl="0">
              <a:lnSpc>
                <a:spcPct val="110000"/>
              </a:lnSpc>
              <a:spcBef>
                <a:spcPts val="1000"/>
              </a:spcBef>
              <a:spcAft>
                <a:spcPts val="0"/>
              </a:spcAft>
              <a:buClr>
                <a:schemeClr val="dk1"/>
              </a:buClr>
              <a:buSzPts val="2000"/>
              <a:buNone/>
            </a:pPr>
            <a:endParaRPr sz="2000"/>
          </a:p>
          <a:p>
            <a:pPr marL="0" lvl="0" indent="0" algn="ctr" rtl="0">
              <a:lnSpc>
                <a:spcPct val="110000"/>
              </a:lnSpc>
              <a:spcBef>
                <a:spcPts val="1000"/>
              </a:spcBef>
              <a:spcAft>
                <a:spcPts val="0"/>
              </a:spcAft>
              <a:buClr>
                <a:schemeClr val="dk1"/>
              </a:buClr>
              <a:buSzPts val="2000"/>
              <a:buNone/>
            </a:pPr>
            <a:endParaRPr sz="2000"/>
          </a:p>
          <a:p>
            <a:pPr marL="0" lvl="0" indent="0" algn="ctr" rtl="0">
              <a:lnSpc>
                <a:spcPct val="110000"/>
              </a:lnSpc>
              <a:spcBef>
                <a:spcPts val="1000"/>
              </a:spcBef>
              <a:spcAft>
                <a:spcPts val="0"/>
              </a:spcAft>
              <a:buClr>
                <a:schemeClr val="dk1"/>
              </a:buClr>
              <a:buSzPts val="2000"/>
              <a:buNone/>
            </a:pPr>
            <a:endParaRPr sz="2000"/>
          </a:p>
          <a:p>
            <a:pPr marL="0" lvl="0" indent="0" algn="ctr" rtl="0">
              <a:lnSpc>
                <a:spcPct val="110000"/>
              </a:lnSpc>
              <a:spcBef>
                <a:spcPts val="1000"/>
              </a:spcBef>
              <a:spcAft>
                <a:spcPts val="0"/>
              </a:spcAft>
              <a:buClr>
                <a:schemeClr val="dk1"/>
              </a:buClr>
              <a:buSzPts val="2000"/>
              <a:buNone/>
            </a:pPr>
            <a:endParaRPr sz="2000"/>
          </a:p>
          <a:p>
            <a:pPr marL="0" lvl="0" indent="0" algn="ctr" rtl="0">
              <a:lnSpc>
                <a:spcPct val="110000"/>
              </a:lnSpc>
              <a:spcBef>
                <a:spcPts val="1000"/>
              </a:spcBef>
              <a:spcAft>
                <a:spcPts val="0"/>
              </a:spcAft>
              <a:buClr>
                <a:schemeClr val="dk1"/>
              </a:buClr>
              <a:buSzPts val="2800"/>
              <a:buNone/>
            </a:pPr>
            <a:endParaRPr sz="2800"/>
          </a:p>
          <a:p>
            <a:pPr marL="0" lvl="0" indent="0" algn="ctr" rtl="0">
              <a:lnSpc>
                <a:spcPct val="110000"/>
              </a:lnSpc>
              <a:spcBef>
                <a:spcPts val="1000"/>
              </a:spcBef>
              <a:spcAft>
                <a:spcPts val="0"/>
              </a:spcAft>
              <a:buClr>
                <a:schemeClr val="dk1"/>
              </a:buClr>
              <a:buSzPts val="2800"/>
              <a:buNone/>
            </a:pPr>
            <a:endParaRPr sz="2800"/>
          </a:p>
          <a:p>
            <a:pPr marL="0" lvl="0" indent="0" algn="ctr" rtl="0">
              <a:lnSpc>
                <a:spcPct val="110000"/>
              </a:lnSpc>
              <a:spcBef>
                <a:spcPts val="1000"/>
              </a:spcBef>
              <a:spcAft>
                <a:spcPts val="0"/>
              </a:spcAft>
              <a:buClr>
                <a:schemeClr val="dk1"/>
              </a:buClr>
              <a:buSzPts val="2800"/>
              <a:buNone/>
            </a:pPr>
            <a:endParaRPr sz="2800"/>
          </a:p>
          <a:p>
            <a:pPr marL="0" lvl="0" indent="0" algn="ctr" rtl="0">
              <a:lnSpc>
                <a:spcPct val="110000"/>
              </a:lnSpc>
              <a:spcBef>
                <a:spcPts val="1000"/>
              </a:spcBef>
              <a:spcAft>
                <a:spcPts val="0"/>
              </a:spcAft>
              <a:buClr>
                <a:schemeClr val="dk1"/>
              </a:buClr>
              <a:buSzPts val="2800"/>
              <a:buNone/>
            </a:pPr>
            <a:endParaRPr sz="2800"/>
          </a:p>
          <a:p>
            <a:pPr marL="0" lvl="0" indent="0" algn="ctr" rtl="0">
              <a:lnSpc>
                <a:spcPct val="110000"/>
              </a:lnSpc>
              <a:spcBef>
                <a:spcPts val="1000"/>
              </a:spcBef>
              <a:spcAft>
                <a:spcPts val="0"/>
              </a:spcAft>
              <a:buClr>
                <a:schemeClr val="dk1"/>
              </a:buClr>
              <a:buSzPts val="2800"/>
              <a:buNone/>
            </a:pPr>
            <a:endParaRPr sz="2800"/>
          </a:p>
          <a:p>
            <a:pPr marL="0" lvl="0" indent="0" algn="ctr" rtl="0">
              <a:lnSpc>
                <a:spcPct val="110000"/>
              </a:lnSpc>
              <a:spcBef>
                <a:spcPts val="1000"/>
              </a:spcBef>
              <a:spcAft>
                <a:spcPts val="0"/>
              </a:spcAft>
              <a:buClr>
                <a:schemeClr val="dk1"/>
              </a:buClr>
              <a:buSzPts val="2800"/>
              <a:buNone/>
            </a:pPr>
            <a:endParaRPr sz="2800"/>
          </a:p>
          <a:p>
            <a:pPr marL="0" lvl="0" indent="0" algn="ctr" rtl="0">
              <a:lnSpc>
                <a:spcPct val="110000"/>
              </a:lnSpc>
              <a:spcBef>
                <a:spcPts val="1000"/>
              </a:spcBef>
              <a:spcAft>
                <a:spcPts val="0"/>
              </a:spcAft>
              <a:buClr>
                <a:schemeClr val="dk1"/>
              </a:buClr>
              <a:buSzPts val="3200"/>
              <a:buNone/>
            </a:pPr>
            <a:r>
              <a:rPr lang="en-US" sz="3200"/>
              <a:t>Creating a Model for Palliative Care for People Experiencing Homelessness in San Francisco</a:t>
            </a:r>
            <a:endParaRPr/>
          </a:p>
          <a:p>
            <a:pPr marL="0" lvl="0" indent="0" algn="ctr" rtl="0">
              <a:lnSpc>
                <a:spcPct val="110000"/>
              </a:lnSpc>
              <a:spcBef>
                <a:spcPts val="1000"/>
              </a:spcBef>
              <a:spcAft>
                <a:spcPts val="0"/>
              </a:spcAft>
              <a:buClr>
                <a:schemeClr val="dk1"/>
              </a:buClr>
              <a:buSzPts val="3200"/>
              <a:buNone/>
            </a:pPr>
            <a:endParaRPr sz="3200"/>
          </a:p>
          <a:p>
            <a:pPr marL="0" lvl="0" indent="0" algn="ctr" rtl="0">
              <a:lnSpc>
                <a:spcPct val="110000"/>
              </a:lnSpc>
              <a:spcBef>
                <a:spcPts val="1000"/>
              </a:spcBef>
              <a:spcAft>
                <a:spcPts val="0"/>
              </a:spcAft>
              <a:buClr>
                <a:schemeClr val="dk1"/>
              </a:buClr>
              <a:buSzPts val="2000"/>
              <a:buNone/>
            </a:pPr>
            <a:endParaRPr sz="2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p2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7" name="Google Shape;317;p27"/>
          <p:cNvSpPr txBox="1">
            <a:spLocks noGrp="1"/>
          </p:cNvSpPr>
          <p:nvPr>
            <p:ph type="title"/>
          </p:nvPr>
        </p:nvSpPr>
        <p:spPr>
          <a:xfrm>
            <a:off x="817887" y="0"/>
            <a:ext cx="3816095" cy="1938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Donna</a:t>
            </a:r>
            <a:endParaRPr/>
          </a:p>
        </p:txBody>
      </p:sp>
      <p:sp>
        <p:nvSpPr>
          <p:cNvPr id="318" name="Google Shape;318;p27"/>
          <p:cNvSpPr txBox="1">
            <a:spLocks noGrp="1"/>
          </p:cNvSpPr>
          <p:nvPr>
            <p:ph type="body" idx="1"/>
          </p:nvPr>
        </p:nvSpPr>
        <p:spPr>
          <a:xfrm>
            <a:off x="817885" y="1260390"/>
            <a:ext cx="4421379" cy="453351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800"/>
              <a:buChar char="•"/>
            </a:pPr>
            <a:r>
              <a:rPr lang="en-US" sz="1800"/>
              <a:t>37 year old woman diagnosed with decompensated cirrhosis after presenting with scleral icterus</a:t>
            </a:r>
            <a:endParaRPr/>
          </a:p>
          <a:p>
            <a:pPr marL="228600" lvl="0" indent="-228600" algn="l" rtl="0">
              <a:lnSpc>
                <a:spcPct val="90000"/>
              </a:lnSpc>
              <a:spcBef>
                <a:spcPts val="1000"/>
              </a:spcBef>
              <a:spcAft>
                <a:spcPts val="0"/>
              </a:spcAft>
              <a:buClr>
                <a:schemeClr val="dk1"/>
              </a:buClr>
              <a:buSzPts val="1800"/>
              <a:buChar char="•"/>
            </a:pPr>
            <a:r>
              <a:rPr lang="en-US" sz="1800"/>
              <a:t>Generational trauma: My mom never stopped drinking and she died and I stopped drinking so I shouldn’t die of this disease</a:t>
            </a:r>
            <a:endParaRPr/>
          </a:p>
          <a:p>
            <a:pPr marL="228600" lvl="0" indent="-228600" algn="l" rtl="0">
              <a:lnSpc>
                <a:spcPct val="90000"/>
              </a:lnSpc>
              <a:spcBef>
                <a:spcPts val="1000"/>
              </a:spcBef>
              <a:spcAft>
                <a:spcPts val="0"/>
              </a:spcAft>
              <a:buClr>
                <a:schemeClr val="dk1"/>
              </a:buClr>
              <a:buSzPts val="1800"/>
              <a:buChar char="•"/>
            </a:pPr>
            <a:r>
              <a:rPr lang="en-US" sz="1800"/>
              <a:t>Identified her eldest cousin as her DPOA.  Street Medicine Palliative Care spent many hours on the phone with the DPOA to help clarify Donatile’s health and goals </a:t>
            </a:r>
            <a:endParaRPr/>
          </a:p>
          <a:p>
            <a:pPr marL="228600" lvl="0" indent="-228600" algn="l" rtl="0">
              <a:lnSpc>
                <a:spcPct val="90000"/>
              </a:lnSpc>
              <a:spcBef>
                <a:spcPts val="1000"/>
              </a:spcBef>
              <a:spcAft>
                <a:spcPts val="0"/>
              </a:spcAft>
              <a:buClr>
                <a:schemeClr val="dk1"/>
              </a:buClr>
              <a:buSzPts val="1800"/>
              <a:buChar char="•"/>
            </a:pPr>
            <a:r>
              <a:rPr lang="en-US" sz="1800"/>
              <a:t>At the end of life, she was intubated with multi-organ failure for several weeks while the cousin made sure the family was on board with not escalating care.  Street Medicine Palliative Care participated in family meetings and provided ongoing support to DPOA</a:t>
            </a:r>
            <a:endParaRPr/>
          </a:p>
        </p:txBody>
      </p:sp>
      <p:pic>
        <p:nvPicPr>
          <p:cNvPr id="319" name="Google Shape;319;p27" descr="Full frame shot of blank white paper"/>
          <p:cNvPicPr preferRelativeResize="0"/>
          <p:nvPr/>
        </p:nvPicPr>
        <p:blipFill rotWithShape="1">
          <a:blip r:embed="rId3">
            <a:alphaModFix/>
          </a:blip>
          <a:srcRect t="17656" r="-1" b="6680"/>
          <a:stretch/>
        </p:blipFill>
        <p:spPr>
          <a:xfrm>
            <a:off x="4904316" y="-4"/>
            <a:ext cx="7287684" cy="3694372"/>
          </a:xfrm>
          <a:custGeom>
            <a:avLst/>
            <a:gdLst/>
            <a:ahLst/>
            <a:cxnLst/>
            <a:rect l="l" t="t" r="r" b="b"/>
            <a:pathLst>
              <a:path w="7287684" h="3694372" extrusionOk="0">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ln>
            <a:noFill/>
          </a:ln>
        </p:spPr>
      </p:pic>
      <p:pic>
        <p:nvPicPr>
          <p:cNvPr id="320" name="Google Shape;320;p27" descr="Vintage gray background"/>
          <p:cNvPicPr preferRelativeResize="0"/>
          <p:nvPr/>
        </p:nvPicPr>
        <p:blipFill rotWithShape="1">
          <a:blip r:embed="rId4">
            <a:alphaModFix/>
          </a:blip>
          <a:srcRect t="21671" b="17308"/>
          <a:stretch/>
        </p:blipFill>
        <p:spPr>
          <a:xfrm>
            <a:off x="4726728" y="3802961"/>
            <a:ext cx="7472381" cy="3055043"/>
          </a:xfrm>
          <a:custGeom>
            <a:avLst/>
            <a:gdLst/>
            <a:ahLst/>
            <a:cxnLst/>
            <a:rect l="l" t="t" r="r" b="b"/>
            <a:pathLst>
              <a:path w="7472381" h="3055043" extrusionOk="0">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
        <p:cNvGrpSpPr/>
        <p:nvPr/>
      </p:nvGrpSpPr>
      <p:grpSpPr>
        <a:xfrm>
          <a:off x="0" y="0"/>
          <a:ext cx="0" cy="0"/>
          <a:chOff x="0" y="0"/>
          <a:chExt cx="0" cy="0"/>
        </a:xfrm>
      </p:grpSpPr>
      <p:pic>
        <p:nvPicPr>
          <p:cNvPr id="326" name="Google Shape;326;p28" descr="White brick wall"/>
          <p:cNvPicPr preferRelativeResize="0">
            <a:picLocks noGrp="1"/>
          </p:cNvPicPr>
          <p:nvPr>
            <p:ph type="body" idx="1"/>
          </p:nvPr>
        </p:nvPicPr>
        <p:blipFill rotWithShape="1">
          <a:blip r:embed="rId3">
            <a:alphaModFix/>
          </a:blip>
          <a:srcRect t="7838" b="7893"/>
          <a:stretch/>
        </p:blipFill>
        <p:spPr>
          <a:xfrm>
            <a:off x="20" y="10"/>
            <a:ext cx="12191980" cy="6857990"/>
          </a:xfrm>
          <a:prstGeom prst="rect">
            <a:avLst/>
          </a:prstGeom>
          <a:noFill/>
          <a:ln>
            <a:noFill/>
          </a:ln>
        </p:spPr>
      </p:pic>
      <p:sp>
        <p:nvSpPr>
          <p:cNvPr id="327" name="Google Shape;327;p28"/>
          <p:cNvSpPr/>
          <p:nvPr/>
        </p:nvSpPr>
        <p:spPr>
          <a:xfrm>
            <a:off x="0" y="5320142"/>
            <a:ext cx="12192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8" name="Google Shape;328;p28"/>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Calibri"/>
              <a:buNone/>
            </a:pPr>
            <a:r>
              <a:rPr lang="en-US" sz="3600">
                <a:solidFill>
                  <a:srgbClr val="262626"/>
                </a:solidFill>
              </a:rPr>
              <a:t>Jerry</a:t>
            </a:r>
            <a:endParaRPr/>
          </a:p>
        </p:txBody>
      </p:sp>
      <p:cxnSp>
        <p:nvCxnSpPr>
          <p:cNvPr id="329" name="Google Shape;329;p28"/>
          <p:cNvCxnSpPr/>
          <p:nvPr/>
        </p:nvCxnSpPr>
        <p:spPr>
          <a:xfrm>
            <a:off x="0" y="5241983"/>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330" name="Google Shape;330;p28"/>
          <p:cNvCxnSpPr/>
          <p:nvPr/>
        </p:nvCxnSpPr>
        <p:spPr>
          <a:xfrm>
            <a:off x="0" y="6134852"/>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sp>
        <p:nvSpPr>
          <p:cNvPr id="331" name="Google Shape;331;p28"/>
          <p:cNvSpPr txBox="1"/>
          <p:nvPr/>
        </p:nvSpPr>
        <p:spPr>
          <a:xfrm>
            <a:off x="1631092" y="1050324"/>
            <a:ext cx="9453000" cy="39711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Living </a:t>
            </a:r>
            <a:r>
              <a:rPr lang="en-US" sz="1800">
                <a:solidFill>
                  <a:schemeClr val="dk1"/>
                </a:solidFill>
                <a:latin typeface="Calibri"/>
                <a:ea typeface="Calibri"/>
                <a:cs typeface="Calibri"/>
                <a:sym typeface="Calibri"/>
              </a:rPr>
              <a:t>in Golden Gate Park since the 1990s</a:t>
            </a:r>
            <a:r>
              <a:rPr lang="en-US" sz="1800" b="0" i="0" u="none" strike="noStrike" cap="none">
                <a:solidFill>
                  <a:schemeClr val="dk1"/>
                </a:solidFill>
                <a:latin typeface="Calibri"/>
                <a:ea typeface="Calibri"/>
                <a:cs typeface="Calibri"/>
                <a:sym typeface="Calibri"/>
              </a:rPr>
              <a:t> and not engaged in medical care</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Presented with increasing difficulty swallowing and diagnosed with esophageal cancer</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Stayed in the hospital for several months to complete chemoradiation</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Had a tracheo-esophageal fistula and so was not able to eat and required a feeding tube and oxygen.  Initial plan was for him to discharge to the street at his request.  </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 can’t stay outside”: Returned to the hospital soon after being discharged but continued to struggle with the demands of being in the hospital (many new people every day, being constantly poked and prodded, etc)</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 have to go on this journey on my own”- thinking about self determination through the social work lens</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Street Medicine Palliative Care team focused on care coordination between inpatient and outpatient supports and translation between the inpatient teams and the patient with deep listening to the patient</a:t>
            </a:r>
            <a:endParaRPr/>
          </a:p>
          <a:p>
            <a:pPr marL="285750" marR="0" lvl="0" indent="-171450" algn="l" rtl="0">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
        <p:cNvGrpSpPr/>
        <p:nvPr/>
      </p:nvGrpSpPr>
      <p:grpSpPr>
        <a:xfrm>
          <a:off x="0" y="0"/>
          <a:ext cx="0" cy="0"/>
          <a:chOff x="0" y="0"/>
          <a:chExt cx="0" cy="0"/>
        </a:xfrm>
      </p:grpSpPr>
      <p:sp>
        <p:nvSpPr>
          <p:cNvPr id="337" name="Google Shape;337;p29"/>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38" name="Google Shape;338;p29" descr="White wavy 3D Pattern"/>
          <p:cNvPicPr preferRelativeResize="0"/>
          <p:nvPr/>
        </p:nvPicPr>
        <p:blipFill rotWithShape="1">
          <a:blip r:embed="rId3">
            <a:alphaModFix/>
          </a:blip>
          <a:srcRect l="5713" r="13213" b="-1"/>
          <a:stretch/>
        </p:blipFill>
        <p:spPr>
          <a:xfrm>
            <a:off x="2522356" y="10"/>
            <a:ext cx="9669642" cy="6857990"/>
          </a:xfrm>
          <a:prstGeom prst="rect">
            <a:avLst/>
          </a:prstGeom>
          <a:noFill/>
          <a:ln>
            <a:noFill/>
          </a:ln>
        </p:spPr>
      </p:pic>
      <p:sp>
        <p:nvSpPr>
          <p:cNvPr id="339" name="Google Shape;339;p29"/>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29"/>
          <p:cNvSpPr txBox="1">
            <a:spLocks noGrp="1"/>
          </p:cNvSpPr>
          <p:nvPr>
            <p:ph type="title"/>
          </p:nvPr>
        </p:nvSpPr>
        <p:spPr>
          <a:xfrm>
            <a:off x="838200" y="365125"/>
            <a:ext cx="3822189"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L’il Mama</a:t>
            </a:r>
            <a:endParaRPr/>
          </a:p>
        </p:txBody>
      </p:sp>
      <p:sp>
        <p:nvSpPr>
          <p:cNvPr id="341" name="Google Shape;341;p29"/>
          <p:cNvSpPr txBox="1">
            <a:spLocks noGrp="1"/>
          </p:cNvSpPr>
          <p:nvPr>
            <p:ph type="body" idx="1"/>
          </p:nvPr>
        </p:nvSpPr>
        <p:spPr>
          <a:xfrm>
            <a:off x="838200" y="1668162"/>
            <a:ext cx="4339281" cy="4824713"/>
          </a:xfrm>
          <a:prstGeom prst="rect">
            <a:avLst/>
          </a:prstGeom>
          <a:noFill/>
          <a:ln>
            <a:noFill/>
          </a:ln>
        </p:spPr>
        <p:txBody>
          <a:bodyPr spcFirstLastPara="1" wrap="square" lIns="91425" tIns="45700" rIns="91425" bIns="45700" anchor="t" anchorCtr="0">
            <a:normAutofit fontScale="92500" lnSpcReduction="20000"/>
          </a:bodyPr>
          <a:lstStyle/>
          <a:p>
            <a:pPr marL="228600" lvl="0" indent="-228631" algn="l" rtl="0">
              <a:lnSpc>
                <a:spcPct val="90000"/>
              </a:lnSpc>
              <a:spcBef>
                <a:spcPts val="0"/>
              </a:spcBef>
              <a:spcAft>
                <a:spcPts val="0"/>
              </a:spcAft>
              <a:buClr>
                <a:schemeClr val="dk1"/>
              </a:buClr>
              <a:buSzPct val="100000"/>
              <a:buChar char="•"/>
            </a:pPr>
            <a:r>
              <a:rPr lang="en-US" sz="1900"/>
              <a:t>48 year old woman who was a visible and controversial presence in the Haight-Ashbury neighborhood and was well known to many community organizations </a:t>
            </a:r>
            <a:endParaRPr/>
          </a:p>
          <a:p>
            <a:pPr marL="228600" lvl="0" indent="-228631" algn="l" rtl="0">
              <a:lnSpc>
                <a:spcPct val="90000"/>
              </a:lnSpc>
              <a:spcBef>
                <a:spcPts val="1000"/>
              </a:spcBef>
              <a:spcAft>
                <a:spcPts val="0"/>
              </a:spcAft>
              <a:buClr>
                <a:schemeClr val="dk1"/>
              </a:buClr>
              <a:buSzPct val="100000"/>
              <a:buChar char="•"/>
            </a:pPr>
            <a:r>
              <a:rPr lang="en-US" sz="1900"/>
              <a:t>Presented to the hospital with increased difficulty swallowing and found to have a Stage III SCC of the left lung with no curative options</a:t>
            </a:r>
            <a:endParaRPr/>
          </a:p>
          <a:p>
            <a:pPr marL="228600" lvl="0" indent="-228631" algn="l" rtl="0">
              <a:lnSpc>
                <a:spcPct val="90000"/>
              </a:lnSpc>
              <a:spcBef>
                <a:spcPts val="1000"/>
              </a:spcBef>
              <a:spcAft>
                <a:spcPts val="0"/>
              </a:spcAft>
              <a:buClr>
                <a:schemeClr val="dk1"/>
              </a:buClr>
              <a:buSzPct val="100000"/>
              <a:buChar char="•"/>
            </a:pPr>
            <a:r>
              <a:rPr lang="en-US" sz="1900"/>
              <a:t>Street Medicine Palliative Care focused on care coordination with many agencies, symptom management, and connection with hospice when she was ready</a:t>
            </a:r>
            <a:endParaRPr/>
          </a:p>
          <a:p>
            <a:pPr marL="228600" lvl="0" indent="-228631" algn="l" rtl="0">
              <a:lnSpc>
                <a:spcPct val="90000"/>
              </a:lnSpc>
              <a:spcBef>
                <a:spcPts val="1000"/>
              </a:spcBef>
              <a:spcAft>
                <a:spcPts val="0"/>
              </a:spcAft>
              <a:buClr>
                <a:schemeClr val="dk1"/>
              </a:buClr>
              <a:buSzPct val="100000"/>
              <a:buChar char="•"/>
            </a:pPr>
            <a:r>
              <a:rPr lang="en-US" sz="1900"/>
              <a:t>Dignity vs. autonomy: Struggle at the end of life to honor her wishes to die in her hotel room vs. making sure she was well cared for</a:t>
            </a:r>
            <a:endParaRPr/>
          </a:p>
          <a:p>
            <a:pPr marL="228600" lvl="0" indent="-228631" algn="l" rtl="0">
              <a:lnSpc>
                <a:spcPct val="90000"/>
              </a:lnSpc>
              <a:spcBef>
                <a:spcPts val="1000"/>
              </a:spcBef>
              <a:spcAft>
                <a:spcPts val="0"/>
              </a:spcAft>
              <a:buClr>
                <a:schemeClr val="dk1"/>
              </a:buClr>
              <a:buSzPct val="100000"/>
              <a:buChar char="•"/>
            </a:pPr>
            <a:r>
              <a:rPr lang="en-US" sz="1900"/>
              <a:t>Hospice and HYA able to bring son to her bedside at inpatient hospice to spend time with her in the days before she passed away</a:t>
            </a:r>
            <a:endParaRPr/>
          </a:p>
          <a:p>
            <a:pPr marL="228600" lvl="0" indent="-146367" algn="l" rtl="0">
              <a:lnSpc>
                <a:spcPct val="90000"/>
              </a:lnSpc>
              <a:spcBef>
                <a:spcPts val="1000"/>
              </a:spcBef>
              <a:spcAft>
                <a:spcPts val="0"/>
              </a:spcAft>
              <a:buClr>
                <a:schemeClr val="dk1"/>
              </a:buClr>
              <a:buSzPct val="100000"/>
              <a:buNone/>
            </a:pPr>
            <a:endParaRPr sz="1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sp>
        <p:nvSpPr>
          <p:cNvPr id="347" name="Google Shape;347;p30"/>
          <p:cNvSpPr/>
          <p:nvPr/>
        </p:nvSpPr>
        <p:spPr>
          <a:xfrm>
            <a:off x="0" y="-1"/>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8" name="Google Shape;348;p30"/>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349" name="Google Shape;349;p30" descr="Curved lines forming a net"/>
          <p:cNvPicPr preferRelativeResize="0"/>
          <p:nvPr/>
        </p:nvPicPr>
        <p:blipFill rotWithShape="1">
          <a:blip r:embed="rId3">
            <a:alphaModFix amt="60000"/>
          </a:blip>
          <a:srcRect t="12791"/>
          <a:stretch/>
        </p:blipFill>
        <p:spPr>
          <a:xfrm>
            <a:off x="435" y="-321266"/>
            <a:ext cx="12192001" cy="6857990"/>
          </a:xfrm>
          <a:prstGeom prst="rect">
            <a:avLst/>
          </a:prstGeom>
          <a:noFill/>
          <a:ln>
            <a:noFill/>
          </a:ln>
        </p:spPr>
      </p:pic>
      <p:sp>
        <p:nvSpPr>
          <p:cNvPr id="350" name="Google Shape;350;p30"/>
          <p:cNvSpPr txBox="1">
            <a:spLocks noGrp="1"/>
          </p:cNvSpPr>
          <p:nvPr>
            <p:ph type="title"/>
          </p:nvPr>
        </p:nvSpPr>
        <p:spPr>
          <a:xfrm>
            <a:off x="838199" y="557189"/>
            <a:ext cx="5155263" cy="55718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Robert</a:t>
            </a:r>
            <a:endParaRPr/>
          </a:p>
        </p:txBody>
      </p:sp>
      <p:sp>
        <p:nvSpPr>
          <p:cNvPr id="351" name="Google Shape;351;p30"/>
          <p:cNvSpPr txBox="1">
            <a:spLocks noGrp="1"/>
          </p:cNvSpPr>
          <p:nvPr>
            <p:ph type="body" idx="1"/>
          </p:nvPr>
        </p:nvSpPr>
        <p:spPr>
          <a:xfrm>
            <a:off x="6195377" y="643049"/>
            <a:ext cx="5158424" cy="5571899"/>
          </a:xfrm>
          <a:prstGeom prst="rect">
            <a:avLst/>
          </a:prstGeom>
          <a:noFill/>
          <a:ln>
            <a:noFill/>
          </a:ln>
        </p:spPr>
        <p:txBody>
          <a:bodyPr spcFirstLastPara="1" wrap="square" lIns="91425" tIns="45700" rIns="91425" bIns="45700" anchor="ctr" anchorCtr="0">
            <a:normAutofit fontScale="92500" lnSpcReduction="10000"/>
          </a:bodyPr>
          <a:lstStyle/>
          <a:p>
            <a:pPr marL="228600" lvl="0" indent="-228600" algn="l" rtl="0">
              <a:lnSpc>
                <a:spcPct val="90000"/>
              </a:lnSpc>
              <a:spcBef>
                <a:spcPts val="0"/>
              </a:spcBef>
              <a:spcAft>
                <a:spcPts val="0"/>
              </a:spcAft>
              <a:buClr>
                <a:srgbClr val="FFFFFF"/>
              </a:buClr>
              <a:buSzPct val="100000"/>
              <a:buChar char="•"/>
            </a:pPr>
            <a:r>
              <a:rPr lang="en-US" sz="2000">
                <a:solidFill>
                  <a:srgbClr val="FFFFFF"/>
                </a:solidFill>
              </a:rPr>
              <a:t>55 year old man with a history of TBI and strokes causing expressive aphasia. Able to dissent and assent but not clearly consent</a:t>
            </a:r>
            <a:endParaRPr/>
          </a:p>
          <a:p>
            <a:pPr marL="228600" lvl="0" indent="-228600" algn="l" rtl="0">
              <a:lnSpc>
                <a:spcPct val="90000"/>
              </a:lnSpc>
              <a:spcBef>
                <a:spcPts val="1000"/>
              </a:spcBef>
              <a:spcAft>
                <a:spcPts val="0"/>
              </a:spcAft>
              <a:buClr>
                <a:srgbClr val="FFFFFF"/>
              </a:buClr>
              <a:buSzPct val="100000"/>
              <a:buChar char="•"/>
            </a:pPr>
            <a:r>
              <a:rPr lang="en-US" sz="2000">
                <a:solidFill>
                  <a:srgbClr val="FFFFFF"/>
                </a:solidFill>
              </a:rPr>
              <a:t>Diagnosed with Stage III lung cancer and had left AMA from the ICU multiple times.  Stated through words and actions that he did not want to go to the hospital or get chemotherapy</a:t>
            </a:r>
            <a:endParaRPr/>
          </a:p>
          <a:p>
            <a:pPr marL="228600" lvl="0" indent="-228600" algn="l" rtl="0">
              <a:lnSpc>
                <a:spcPct val="90000"/>
              </a:lnSpc>
              <a:spcBef>
                <a:spcPts val="1000"/>
              </a:spcBef>
              <a:spcAft>
                <a:spcPts val="0"/>
              </a:spcAft>
              <a:buClr>
                <a:srgbClr val="FFFFFF"/>
              </a:buClr>
              <a:buSzPct val="100000"/>
              <a:buChar char="•"/>
            </a:pPr>
            <a:r>
              <a:rPr lang="en-US" sz="2000">
                <a:solidFill>
                  <a:srgbClr val="FFFFFF"/>
                </a:solidFill>
              </a:rPr>
              <a:t>Not able to clearly consent to hospice so Street Medicine Palliative Care alongside SIP team managed his needs until he required hospital care.</a:t>
            </a:r>
            <a:endParaRPr/>
          </a:p>
          <a:p>
            <a:pPr marL="228600" lvl="0" indent="-228600" algn="l" rtl="0">
              <a:lnSpc>
                <a:spcPct val="90000"/>
              </a:lnSpc>
              <a:spcBef>
                <a:spcPts val="1000"/>
              </a:spcBef>
              <a:spcAft>
                <a:spcPts val="0"/>
              </a:spcAft>
              <a:buClr>
                <a:srgbClr val="FFFFFF"/>
              </a:buClr>
              <a:buSzPct val="100000"/>
              <a:buChar char="•"/>
            </a:pPr>
            <a:r>
              <a:rPr lang="en-US" sz="2000">
                <a:solidFill>
                  <a:srgbClr val="FFFFFF"/>
                </a:solidFill>
              </a:rPr>
              <a:t>Highest priority for him based on his actions was getting and using crack cocaine</a:t>
            </a:r>
            <a:endParaRPr/>
          </a:p>
          <a:p>
            <a:pPr marL="228600" lvl="0" indent="-228600" algn="l" rtl="0">
              <a:lnSpc>
                <a:spcPct val="90000"/>
              </a:lnSpc>
              <a:spcBef>
                <a:spcPts val="1000"/>
              </a:spcBef>
              <a:spcAft>
                <a:spcPts val="0"/>
              </a:spcAft>
              <a:buClr>
                <a:srgbClr val="FFFFFF"/>
              </a:buClr>
              <a:buSzPct val="100000"/>
              <a:buChar char="•"/>
            </a:pPr>
            <a:r>
              <a:rPr lang="en-US" sz="2000">
                <a:solidFill>
                  <a:srgbClr val="FFFFFF"/>
                </a:solidFill>
              </a:rPr>
              <a:t>Never gave us explicit permission during his life to contact his family, but after he passed family requested to speak to us and was concerned about whether he received equitable care at the end of his life due to his race</a:t>
            </a:r>
            <a:endParaRPr/>
          </a:p>
          <a:p>
            <a:pPr marL="228600" lvl="0" indent="-228600" algn="l" rtl="0">
              <a:lnSpc>
                <a:spcPct val="90000"/>
              </a:lnSpc>
              <a:spcBef>
                <a:spcPts val="1000"/>
              </a:spcBef>
              <a:spcAft>
                <a:spcPts val="0"/>
              </a:spcAft>
              <a:buClr>
                <a:srgbClr val="FFFFFF"/>
              </a:buClr>
              <a:buSzPct val="100000"/>
              <a:buChar char="•"/>
            </a:pPr>
            <a:r>
              <a:rPr lang="en-US" sz="2000">
                <a:solidFill>
                  <a:srgbClr val="FFFFFF"/>
                </a:solidFill>
              </a:rPr>
              <a:t>Held closure ceremony with employees of the SIP hotel where he worked</a:t>
            </a:r>
            <a:endParaRPr/>
          </a:p>
          <a:p>
            <a:pPr marL="228600" lvl="0" indent="-111125" algn="l" rtl="0">
              <a:lnSpc>
                <a:spcPct val="90000"/>
              </a:lnSpc>
              <a:spcBef>
                <a:spcPts val="1000"/>
              </a:spcBef>
              <a:spcAft>
                <a:spcPts val="0"/>
              </a:spcAft>
              <a:buClr>
                <a:schemeClr val="dk1"/>
              </a:buClr>
              <a:buSzPct val="100000"/>
              <a:buNone/>
            </a:pPr>
            <a:endParaRPr sz="20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31"/>
          <p:cNvSpPr/>
          <p:nvPr/>
        </p:nvSpPr>
        <p:spPr>
          <a:xfrm>
            <a:off x="0" y="-1"/>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8" name="Google Shape;358;p31"/>
          <p:cNvSpPr/>
          <p:nvPr/>
        </p:nvSpPr>
        <p:spPr>
          <a:xfrm>
            <a:off x="0" y="0"/>
            <a:ext cx="12188952" cy="6858000"/>
          </a:xfrm>
          <a:prstGeom prst="rect">
            <a:avLst/>
          </a:prstGeom>
          <a:solidFill>
            <a:schemeClr val="l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9" name="Google Shape;359;p31"/>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60" name="Google Shape;360;p31"/>
          <p:cNvPicPr preferRelativeResize="0"/>
          <p:nvPr/>
        </p:nvPicPr>
        <p:blipFill rotWithShape="1">
          <a:blip r:embed="rId3">
            <a:alphaModFix amt="40000"/>
          </a:blip>
          <a:srcRect/>
          <a:stretch/>
        </p:blipFill>
        <p:spPr>
          <a:xfrm>
            <a:off x="5414" y="0"/>
            <a:ext cx="12181172" cy="6858000"/>
          </a:xfrm>
          <a:prstGeom prst="rect">
            <a:avLst/>
          </a:prstGeom>
          <a:noFill/>
          <a:ln>
            <a:noFill/>
          </a:ln>
        </p:spPr>
      </p:pic>
      <p:sp>
        <p:nvSpPr>
          <p:cNvPr id="361" name="Google Shape;361;p31"/>
          <p:cNvSpPr/>
          <p:nvPr/>
        </p:nvSpPr>
        <p:spPr>
          <a:xfrm>
            <a:off x="0" y="0"/>
            <a:ext cx="12188952" cy="6858000"/>
          </a:xfrm>
          <a:prstGeom prst="rect">
            <a:avLst/>
          </a:prstGeom>
          <a:solidFill>
            <a:schemeClr val="accen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2" name="Google Shape;362;p3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63" name="Google Shape;363;p31" descr="Desert watercolor stripes"/>
          <p:cNvPicPr preferRelativeResize="0"/>
          <p:nvPr/>
        </p:nvPicPr>
        <p:blipFill rotWithShape="1">
          <a:blip r:embed="rId4">
            <a:alphaModFix amt="60000"/>
          </a:blip>
          <a:srcRect l="24543" r="16122" b="-1"/>
          <a:stretch/>
        </p:blipFill>
        <p:spPr>
          <a:xfrm>
            <a:off x="20" y="10"/>
            <a:ext cx="6095980" cy="6857990"/>
          </a:xfrm>
          <a:prstGeom prst="rect">
            <a:avLst/>
          </a:prstGeom>
          <a:noFill/>
          <a:ln>
            <a:noFill/>
          </a:ln>
        </p:spPr>
      </p:pic>
      <p:pic>
        <p:nvPicPr>
          <p:cNvPr id="364" name="Google Shape;364;p31" descr="Pale wood background"/>
          <p:cNvPicPr preferRelativeResize="0"/>
          <p:nvPr/>
        </p:nvPicPr>
        <p:blipFill rotWithShape="1">
          <a:blip r:embed="rId5">
            <a:alphaModFix amt="60000"/>
          </a:blip>
          <a:srcRect l="21869" r="29242" b="1"/>
          <a:stretch/>
        </p:blipFill>
        <p:spPr>
          <a:xfrm>
            <a:off x="6096000" y="10"/>
            <a:ext cx="6096000" cy="6857990"/>
          </a:xfrm>
          <a:prstGeom prst="rect">
            <a:avLst/>
          </a:prstGeom>
          <a:noFill/>
          <a:ln>
            <a:noFill/>
          </a:ln>
        </p:spPr>
      </p:pic>
      <p:sp>
        <p:nvSpPr>
          <p:cNvPr id="365" name="Google Shape;365;p31"/>
          <p:cNvSpPr txBox="1">
            <a:spLocks noGrp="1"/>
          </p:cNvSpPr>
          <p:nvPr>
            <p:ph type="title"/>
          </p:nvPr>
        </p:nvSpPr>
        <p:spPr>
          <a:xfrm>
            <a:off x="1191950" y="323155"/>
            <a:ext cx="9801900" cy="1103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800"/>
              <a:buFont typeface="Calibri"/>
              <a:buNone/>
            </a:pPr>
            <a:r>
              <a:rPr lang="en-US" sz="4800">
                <a:solidFill>
                  <a:srgbClr val="FFFFFF"/>
                </a:solidFill>
              </a:rPr>
              <a:t>Prophet</a:t>
            </a:r>
            <a:endParaRPr/>
          </a:p>
        </p:txBody>
      </p:sp>
      <p:sp>
        <p:nvSpPr>
          <p:cNvPr id="366" name="Google Shape;366;p31"/>
          <p:cNvSpPr txBox="1">
            <a:spLocks noGrp="1"/>
          </p:cNvSpPr>
          <p:nvPr>
            <p:ph type="body" idx="1"/>
          </p:nvPr>
        </p:nvSpPr>
        <p:spPr>
          <a:xfrm>
            <a:off x="1299700" y="1592546"/>
            <a:ext cx="9801900" cy="4511400"/>
          </a:xfrm>
          <a:prstGeom prst="rect">
            <a:avLst/>
          </a:prstGeom>
          <a:noFill/>
          <a:ln>
            <a:noFill/>
          </a:ln>
        </p:spPr>
        <p:txBody>
          <a:bodyPr spcFirstLastPara="1" wrap="square" lIns="91425" tIns="45700" rIns="91425" bIns="45700" anchor="t" anchorCtr="0">
            <a:normAutofit fontScale="70000" lnSpcReduction="20000"/>
          </a:bodyPr>
          <a:lstStyle/>
          <a:p>
            <a:pPr marL="228600" lvl="0" indent="-265430" algn="l" rtl="0">
              <a:lnSpc>
                <a:spcPct val="90000"/>
              </a:lnSpc>
              <a:spcBef>
                <a:spcPts val="0"/>
              </a:spcBef>
              <a:spcAft>
                <a:spcPts val="0"/>
              </a:spcAft>
              <a:buClr>
                <a:srgbClr val="FFFFFF"/>
              </a:buClr>
              <a:buSzPct val="100000"/>
              <a:buChar char="•"/>
            </a:pPr>
            <a:r>
              <a:rPr lang="en-US" sz="3400">
                <a:solidFill>
                  <a:srgbClr val="FFFFFF"/>
                </a:solidFill>
              </a:rPr>
              <a:t>39 year old man who had a SIP room but was staying outside in a tent </a:t>
            </a:r>
            <a:endParaRPr sz="3400"/>
          </a:p>
          <a:p>
            <a:pPr marL="228600" lvl="0" indent="-265430" algn="l" rtl="0">
              <a:lnSpc>
                <a:spcPct val="90000"/>
              </a:lnSpc>
              <a:spcBef>
                <a:spcPts val="1000"/>
              </a:spcBef>
              <a:spcAft>
                <a:spcPts val="0"/>
              </a:spcAft>
              <a:buClr>
                <a:srgbClr val="FFFFFF"/>
              </a:buClr>
              <a:buSzPct val="100000"/>
              <a:buChar char="•"/>
            </a:pPr>
            <a:r>
              <a:rPr lang="en-US" sz="3400">
                <a:solidFill>
                  <a:srgbClr val="FFFFFF"/>
                </a:solidFill>
              </a:rPr>
              <a:t>Girlfriend had housing but was staying in sanctioned encampment separate from him and was not allowed into his SIP room</a:t>
            </a:r>
            <a:endParaRPr sz="3400"/>
          </a:p>
          <a:p>
            <a:pPr marL="228600" lvl="0" indent="-265430" algn="l" rtl="0">
              <a:lnSpc>
                <a:spcPct val="90000"/>
              </a:lnSpc>
              <a:spcBef>
                <a:spcPts val="1000"/>
              </a:spcBef>
              <a:spcAft>
                <a:spcPts val="0"/>
              </a:spcAft>
              <a:buClr>
                <a:srgbClr val="FFFFFF"/>
              </a:buClr>
              <a:buSzPct val="100000"/>
              <a:buChar char="•"/>
            </a:pPr>
            <a:r>
              <a:rPr lang="en-US" sz="3400">
                <a:solidFill>
                  <a:srgbClr val="FFFFFF"/>
                </a:solidFill>
              </a:rPr>
              <a:t>Diagnosed with Stage IV colon cancer and then was not able to follow-up</a:t>
            </a:r>
            <a:endParaRPr sz="3400"/>
          </a:p>
          <a:p>
            <a:pPr marL="228600" lvl="0" indent="-265430" algn="l" rtl="0">
              <a:lnSpc>
                <a:spcPct val="90000"/>
              </a:lnSpc>
              <a:spcBef>
                <a:spcPts val="1000"/>
              </a:spcBef>
              <a:spcAft>
                <a:spcPts val="0"/>
              </a:spcAft>
              <a:buClr>
                <a:srgbClr val="FFFFFF"/>
              </a:buClr>
              <a:buSzPct val="100000"/>
              <a:buChar char="•"/>
            </a:pPr>
            <a:r>
              <a:rPr lang="en-US" sz="3400">
                <a:solidFill>
                  <a:srgbClr val="FFFFFF"/>
                </a:solidFill>
              </a:rPr>
              <a:t>Street Medicine Palliative Care attempted to meet him multiple times at his encampment before meeting him in the hospital</a:t>
            </a:r>
            <a:endParaRPr sz="3400"/>
          </a:p>
          <a:p>
            <a:pPr marL="228600" lvl="0" indent="-265430" algn="l" rtl="0">
              <a:lnSpc>
                <a:spcPct val="90000"/>
              </a:lnSpc>
              <a:spcBef>
                <a:spcPts val="1000"/>
              </a:spcBef>
              <a:spcAft>
                <a:spcPts val="0"/>
              </a:spcAft>
              <a:buClr>
                <a:srgbClr val="FFFFFF"/>
              </a:buClr>
              <a:buSzPct val="100000"/>
              <a:buChar char="•"/>
            </a:pPr>
            <a:r>
              <a:rPr lang="en-US" sz="3400">
                <a:solidFill>
                  <a:srgbClr val="FFFFFF"/>
                </a:solidFill>
              </a:rPr>
              <a:t>Initial engagement with Street Medicine Palliative Care happened through social work concerns (housing, SSI, benefits)</a:t>
            </a:r>
            <a:endParaRPr sz="3400"/>
          </a:p>
          <a:p>
            <a:pPr marL="228600" lvl="0" indent="-265430" algn="l" rtl="0">
              <a:lnSpc>
                <a:spcPct val="90000"/>
              </a:lnSpc>
              <a:spcBef>
                <a:spcPts val="1000"/>
              </a:spcBef>
              <a:spcAft>
                <a:spcPts val="0"/>
              </a:spcAft>
              <a:buClr>
                <a:srgbClr val="FFFFFF"/>
              </a:buClr>
              <a:buSzPct val="100000"/>
              <a:buChar char="•"/>
            </a:pPr>
            <a:r>
              <a:rPr lang="en-US" sz="3400">
                <a:solidFill>
                  <a:srgbClr val="FFFFFF"/>
                </a:solidFill>
              </a:rPr>
              <a:t>Outreached to partner as well and made it clear in our documentation that she was the DPOA and not the patient’s legal wife.  When he had a severe medical complication leading to his death, we made sure that his rightful DPOA was the one making health care decisions for him</a:t>
            </a:r>
            <a:endParaRPr sz="3400"/>
          </a:p>
          <a:p>
            <a:pPr marL="228600" lvl="0" indent="-114300" algn="ctr" rtl="0">
              <a:lnSpc>
                <a:spcPct val="90000"/>
              </a:lnSpc>
              <a:spcBef>
                <a:spcPts val="1000"/>
              </a:spcBef>
              <a:spcAft>
                <a:spcPts val="0"/>
              </a:spcAft>
              <a:buClr>
                <a:schemeClr val="dk1"/>
              </a:buClr>
              <a:buSzPct val="100000"/>
              <a:buNone/>
            </a:pPr>
            <a:endParaRPr sz="1800">
              <a:solidFill>
                <a:srgbClr val="FFFFFF"/>
              </a:solidFill>
            </a:endParaRPr>
          </a:p>
          <a:p>
            <a:pPr marL="228600" lvl="0" indent="-114300" algn="ctr" rtl="0">
              <a:lnSpc>
                <a:spcPct val="90000"/>
              </a:lnSpc>
              <a:spcBef>
                <a:spcPts val="1000"/>
              </a:spcBef>
              <a:spcAft>
                <a:spcPts val="0"/>
              </a:spcAft>
              <a:buClr>
                <a:schemeClr val="dk1"/>
              </a:buClr>
              <a:buSzPct val="100000"/>
              <a:buNone/>
            </a:pPr>
            <a:endParaRPr sz="18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1"/>
        <p:cNvGrpSpPr/>
        <p:nvPr/>
      </p:nvGrpSpPr>
      <p:grpSpPr>
        <a:xfrm>
          <a:off x="0" y="0"/>
          <a:ext cx="0" cy="0"/>
          <a:chOff x="0" y="0"/>
          <a:chExt cx="0" cy="0"/>
        </a:xfrm>
      </p:grpSpPr>
      <p:sp>
        <p:nvSpPr>
          <p:cNvPr id="372" name="Google Shape;372;p32"/>
          <p:cNvSpPr/>
          <p:nvPr/>
        </p:nvSpPr>
        <p:spPr>
          <a:xfrm>
            <a:off x="0"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73" name="Google Shape;373;p32" descr="Bulrush in the sunlight"/>
          <p:cNvPicPr preferRelativeResize="0">
            <a:picLocks noGrp="1"/>
          </p:cNvPicPr>
          <p:nvPr>
            <p:ph type="body" idx="1"/>
          </p:nvPr>
        </p:nvPicPr>
        <p:blipFill rotWithShape="1">
          <a:blip r:embed="rId3">
            <a:alphaModFix amt="50000"/>
          </a:blip>
          <a:srcRect t="15708" r="-1"/>
          <a:stretch/>
        </p:blipFill>
        <p:spPr>
          <a:xfrm>
            <a:off x="3070" y="10"/>
            <a:ext cx="12188930" cy="6857990"/>
          </a:xfrm>
          <a:prstGeom prst="rect">
            <a:avLst/>
          </a:prstGeom>
          <a:noFill/>
          <a:ln>
            <a:noFill/>
          </a:ln>
        </p:spPr>
      </p:pic>
      <p:sp>
        <p:nvSpPr>
          <p:cNvPr id="374" name="Google Shape;374;p32"/>
          <p:cNvSpPr txBox="1">
            <a:spLocks noGrp="1"/>
          </p:cNvSpPr>
          <p:nvPr>
            <p:ph type="title"/>
          </p:nvPr>
        </p:nvSpPr>
        <p:spPr>
          <a:xfrm>
            <a:off x="1411265" y="4503582"/>
            <a:ext cx="9144000" cy="103328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6600"/>
              <a:buFont typeface="Calibri"/>
              <a:buNone/>
            </a:pPr>
            <a:r>
              <a:rPr lang="en-US" sz="6600">
                <a:solidFill>
                  <a:srgbClr val="FFFFFF"/>
                </a:solidFill>
              </a:rPr>
              <a:t>Billie</a:t>
            </a:r>
            <a:endParaRPr/>
          </a:p>
        </p:txBody>
      </p:sp>
      <p:sp>
        <p:nvSpPr>
          <p:cNvPr id="375" name="Google Shape;375;p32"/>
          <p:cNvSpPr/>
          <p:nvPr/>
        </p:nvSpPr>
        <p:spPr>
          <a:xfrm>
            <a:off x="3974206" y="4368623"/>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4901"/>
            </a:srgbClr>
          </a:solidFill>
          <a:ln w="44450" cap="rnd" cmpd="sng">
            <a:solidFill>
              <a:srgbClr val="FFFFFF">
                <a:alpha val="74901"/>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6" name="Google Shape;376;p32"/>
          <p:cNvSpPr txBox="1"/>
          <p:nvPr/>
        </p:nvSpPr>
        <p:spPr>
          <a:xfrm>
            <a:off x="1594022" y="386458"/>
            <a:ext cx="8961243" cy="369331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Long time patient of Street Medicine with OUD, borderline personality disorder, and chronic osteomyelitis of L hip and L shoulder who was diagnosed with renal failure from AA amyloidosis</a:t>
            </a:r>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Initially wanted hospice but then decided to undergo dialysis. Went to dialysis for a month consistently</a:t>
            </a:r>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Treated pain from chronic osteomyelitis at the end of life with full agonist opioids with the expectation of frequent follow-ups and no fentanyl use</a:t>
            </a:r>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Both the patient and the Street Medicine Palliative Care team communicated closely with his mom during the last months of his life after Lee reconnected with his mom during the last months of his life</a:t>
            </a:r>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He ended up passing away of a likely overdose after not presenting to care for a few weeks</a:t>
            </a:r>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Primary wish at the end of his life was to be in new permanent housing </a:t>
            </a:r>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Held a closure memorial with our team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33" descr="Wheat field"/>
          <p:cNvPicPr preferRelativeResize="0"/>
          <p:nvPr/>
        </p:nvPicPr>
        <p:blipFill rotWithShape="1">
          <a:blip r:embed="rId3">
            <a:alphaModFix/>
          </a:blip>
          <a:srcRect t="7801" b="7801"/>
          <a:stretch/>
        </p:blipFill>
        <p:spPr>
          <a:xfrm>
            <a:off x="153" y="10"/>
            <a:ext cx="12191695" cy="6857990"/>
          </a:xfrm>
          <a:prstGeom prst="rect">
            <a:avLst/>
          </a:prstGeom>
          <a:noFill/>
          <a:ln>
            <a:noFill/>
          </a:ln>
        </p:spPr>
      </p:pic>
      <p:sp>
        <p:nvSpPr>
          <p:cNvPr id="383" name="Google Shape;383;p33"/>
          <p:cNvSpPr txBox="1">
            <a:spLocks noGrp="1"/>
          </p:cNvSpPr>
          <p:nvPr>
            <p:ph type="title"/>
          </p:nvPr>
        </p:nvSpPr>
        <p:spPr>
          <a:xfrm>
            <a:off x="1347538" y="304800"/>
            <a:ext cx="10124976" cy="137962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Calibri"/>
              <a:buNone/>
            </a:pPr>
            <a:r>
              <a:rPr lang="en-US" sz="4000"/>
              <a:t>Goals of Care conversations: What is most important is your ongoing guide</a:t>
            </a:r>
            <a:endParaRPr/>
          </a:p>
        </p:txBody>
      </p:sp>
      <p:sp>
        <p:nvSpPr>
          <p:cNvPr id="384" name="Google Shape;384;p33"/>
          <p:cNvSpPr txBox="1">
            <a:spLocks noGrp="1"/>
          </p:cNvSpPr>
          <p:nvPr>
            <p:ph type="body" idx="1"/>
          </p:nvPr>
        </p:nvSpPr>
        <p:spPr>
          <a:xfrm>
            <a:off x="1393256" y="1684421"/>
            <a:ext cx="10335929" cy="4365523"/>
          </a:xfrm>
          <a:prstGeom prst="rect">
            <a:avLst/>
          </a:prstGeom>
          <a:noFill/>
          <a:ln>
            <a:noFill/>
          </a:ln>
        </p:spPr>
        <p:txBody>
          <a:bodyPr spcFirstLastPara="1" wrap="square" lIns="91425" tIns="45700" rIns="91425" bIns="45700" anchor="t" anchorCtr="0">
            <a:normAutofit fontScale="92500" lnSpcReduction="20000"/>
          </a:bodyPr>
          <a:lstStyle/>
          <a:p>
            <a:pPr marL="228600" lvl="0" indent="-217170" algn="l" rtl="0">
              <a:lnSpc>
                <a:spcPct val="110000"/>
              </a:lnSpc>
              <a:spcBef>
                <a:spcPts val="0"/>
              </a:spcBef>
              <a:spcAft>
                <a:spcPts val="0"/>
              </a:spcAft>
              <a:buSzPct val="100000"/>
              <a:buChar char="•"/>
            </a:pPr>
            <a:r>
              <a:rPr lang="en-US" sz="2400"/>
              <a:t>Goals of Care conversations can start with an emergency contact</a:t>
            </a:r>
            <a:endParaRPr/>
          </a:p>
          <a:p>
            <a:pPr marL="228600" lvl="0" indent="-217170" algn="l" rtl="0">
              <a:lnSpc>
                <a:spcPct val="110000"/>
              </a:lnSpc>
              <a:spcBef>
                <a:spcPts val="1000"/>
              </a:spcBef>
              <a:spcAft>
                <a:spcPts val="0"/>
              </a:spcAft>
              <a:buSzPct val="100000"/>
              <a:buChar char="•"/>
            </a:pPr>
            <a:r>
              <a:rPr lang="en-US" sz="2400"/>
              <a:t>Ok to dance around the periphery.  You have time.</a:t>
            </a:r>
            <a:endParaRPr/>
          </a:p>
          <a:p>
            <a:pPr marL="228600" lvl="0" indent="-217170" algn="l" rtl="0">
              <a:lnSpc>
                <a:spcPct val="110000"/>
              </a:lnSpc>
              <a:spcBef>
                <a:spcPts val="1000"/>
              </a:spcBef>
              <a:spcAft>
                <a:spcPts val="0"/>
              </a:spcAft>
              <a:buSzPct val="100000"/>
              <a:buChar char="•"/>
            </a:pPr>
            <a:r>
              <a:rPr lang="en-US" sz="2400"/>
              <a:t>Verbal and non-verbal communication around care is welcomed and valuable (ex. Patient states they want care but never show up)</a:t>
            </a:r>
            <a:endParaRPr/>
          </a:p>
          <a:p>
            <a:pPr marL="228600" lvl="0" indent="-217170" algn="l" rtl="0">
              <a:lnSpc>
                <a:spcPct val="110000"/>
              </a:lnSpc>
              <a:spcBef>
                <a:spcPts val="1000"/>
              </a:spcBef>
              <a:spcAft>
                <a:spcPts val="0"/>
              </a:spcAft>
              <a:buSzPct val="100000"/>
              <a:buChar char="•"/>
            </a:pPr>
            <a:r>
              <a:rPr lang="en-US" sz="2400"/>
              <a:t>Name the straddle</a:t>
            </a:r>
            <a:endParaRPr/>
          </a:p>
          <a:p>
            <a:pPr marL="228600" lvl="0" indent="-217170" algn="l" rtl="0">
              <a:lnSpc>
                <a:spcPct val="110000"/>
              </a:lnSpc>
              <a:spcBef>
                <a:spcPts val="1000"/>
              </a:spcBef>
              <a:spcAft>
                <a:spcPts val="0"/>
              </a:spcAft>
              <a:buSzPct val="100000"/>
              <a:buChar char="•"/>
            </a:pPr>
            <a:r>
              <a:rPr lang="en-US" sz="2400"/>
              <a:t>Build a relationship.  Your relationship and rapport is key</a:t>
            </a:r>
            <a:endParaRPr/>
          </a:p>
          <a:p>
            <a:pPr marL="228600" lvl="0" indent="-217170" algn="l" rtl="0">
              <a:lnSpc>
                <a:spcPct val="110000"/>
              </a:lnSpc>
              <a:spcBef>
                <a:spcPts val="1000"/>
              </a:spcBef>
              <a:spcAft>
                <a:spcPts val="0"/>
              </a:spcAft>
              <a:buSzPct val="100000"/>
              <a:buChar char="•"/>
            </a:pPr>
            <a:r>
              <a:rPr lang="en-US" sz="2400"/>
              <a:t>Courage means reflecting to the patient honestly and transparently about what you see</a:t>
            </a:r>
            <a:endParaRPr/>
          </a:p>
          <a:p>
            <a:pPr marL="228600" lvl="0" indent="-217170" algn="l" rtl="0">
              <a:lnSpc>
                <a:spcPct val="110000"/>
              </a:lnSpc>
              <a:spcBef>
                <a:spcPts val="1000"/>
              </a:spcBef>
              <a:spcAft>
                <a:spcPts val="0"/>
              </a:spcAft>
              <a:buSzPct val="100000"/>
              <a:buChar char="•"/>
            </a:pPr>
            <a:r>
              <a:rPr lang="en-US" sz="2400"/>
              <a:t>Interpretation is advocacy</a:t>
            </a:r>
            <a:endParaRPr/>
          </a:p>
          <a:p>
            <a:pPr marL="228600" lvl="0" indent="-107950" algn="l" rtl="0">
              <a:lnSpc>
                <a:spcPct val="110000"/>
              </a:lnSpc>
              <a:spcBef>
                <a:spcPts val="1000"/>
              </a:spcBef>
              <a:spcAft>
                <a:spcPts val="0"/>
              </a:spcAft>
              <a:buClr>
                <a:schemeClr val="dk1"/>
              </a:buClr>
              <a:buSzPct val="100000"/>
              <a:buNone/>
            </a:pPr>
            <a:endParaRPr sz="19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34" descr="Brick wall on a street side"/>
          <p:cNvPicPr preferRelativeResize="0"/>
          <p:nvPr/>
        </p:nvPicPr>
        <p:blipFill rotWithShape="1">
          <a:blip r:embed="rId3">
            <a:alphaModFix/>
          </a:blip>
          <a:srcRect t="7801" b="7801"/>
          <a:stretch/>
        </p:blipFill>
        <p:spPr>
          <a:xfrm>
            <a:off x="153" y="10"/>
            <a:ext cx="12191695" cy="6857990"/>
          </a:xfrm>
          <a:prstGeom prst="rect">
            <a:avLst/>
          </a:prstGeom>
          <a:noFill/>
          <a:ln>
            <a:noFill/>
          </a:ln>
        </p:spPr>
      </p:pic>
      <p:sp>
        <p:nvSpPr>
          <p:cNvPr id="391" name="Google Shape;391;p34"/>
          <p:cNvSpPr txBox="1">
            <a:spLocks noGrp="1"/>
          </p:cNvSpPr>
          <p:nvPr>
            <p:ph type="title"/>
          </p:nvPr>
        </p:nvSpPr>
        <p:spPr>
          <a:xfrm>
            <a:off x="1347538" y="304800"/>
            <a:ext cx="10124976" cy="137962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Calibri"/>
              <a:buNone/>
            </a:pPr>
            <a:r>
              <a:rPr lang="en-US" sz="3600">
                <a:solidFill>
                  <a:schemeClr val="lt1"/>
                </a:solidFill>
              </a:rPr>
              <a:t>Palliative Care. Homelessness. Substance Use. </a:t>
            </a:r>
            <a:br>
              <a:rPr lang="en-US" sz="3600">
                <a:solidFill>
                  <a:schemeClr val="lt1"/>
                </a:solidFill>
              </a:rPr>
            </a:br>
            <a:r>
              <a:rPr lang="en-US" sz="3600">
                <a:solidFill>
                  <a:schemeClr val="lt1"/>
                </a:solidFill>
              </a:rPr>
              <a:t>Making end of life care opiates work for people who use substances</a:t>
            </a:r>
            <a:br>
              <a:rPr lang="en-US" sz="3600">
                <a:solidFill>
                  <a:schemeClr val="lt1"/>
                </a:solidFill>
              </a:rPr>
            </a:br>
            <a:endParaRPr sz="3600">
              <a:solidFill>
                <a:schemeClr val="lt1"/>
              </a:solidFill>
            </a:endParaRPr>
          </a:p>
        </p:txBody>
      </p:sp>
      <p:sp>
        <p:nvSpPr>
          <p:cNvPr id="392" name="Google Shape;392;p34"/>
          <p:cNvSpPr txBox="1">
            <a:spLocks noGrp="1"/>
          </p:cNvSpPr>
          <p:nvPr>
            <p:ph type="body" idx="1"/>
          </p:nvPr>
        </p:nvSpPr>
        <p:spPr>
          <a:xfrm>
            <a:off x="1393256" y="1684421"/>
            <a:ext cx="10335929" cy="4365523"/>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lt1"/>
              </a:buClr>
              <a:buSzPts val="3200"/>
              <a:buChar char="•"/>
            </a:pPr>
            <a:r>
              <a:rPr lang="en-US" sz="3200">
                <a:solidFill>
                  <a:schemeClr val="lt1"/>
                </a:solidFill>
              </a:rPr>
              <a:t>Keep in mind that it can work</a:t>
            </a:r>
            <a:endParaRPr/>
          </a:p>
          <a:p>
            <a:pPr marL="228600" lvl="0" indent="-228600" algn="l" rtl="0">
              <a:lnSpc>
                <a:spcPct val="110000"/>
              </a:lnSpc>
              <a:spcBef>
                <a:spcPts val="1000"/>
              </a:spcBef>
              <a:spcAft>
                <a:spcPts val="0"/>
              </a:spcAft>
              <a:buClr>
                <a:schemeClr val="lt1"/>
              </a:buClr>
              <a:buSzPts val="3200"/>
              <a:buChar char="•"/>
            </a:pPr>
            <a:r>
              <a:rPr lang="en-US" sz="3200">
                <a:solidFill>
                  <a:schemeClr val="lt1"/>
                </a:solidFill>
              </a:rPr>
              <a:t>It requires flexibility, an open mind, checking bias, and a lot of communication</a:t>
            </a:r>
            <a:endParaRPr/>
          </a:p>
          <a:p>
            <a:pPr marL="228600" lvl="0" indent="-228600" algn="l" rtl="0">
              <a:lnSpc>
                <a:spcPct val="110000"/>
              </a:lnSpc>
              <a:spcBef>
                <a:spcPts val="1000"/>
              </a:spcBef>
              <a:spcAft>
                <a:spcPts val="0"/>
              </a:spcAft>
              <a:buClr>
                <a:schemeClr val="lt1"/>
              </a:buClr>
              <a:buSzPts val="3200"/>
              <a:buChar char="•"/>
            </a:pPr>
            <a:r>
              <a:rPr lang="en-US" sz="3200">
                <a:solidFill>
                  <a:schemeClr val="lt1"/>
                </a:solidFill>
              </a:rPr>
              <a:t>It is a dynamic process</a:t>
            </a:r>
            <a:endParaRPr/>
          </a:p>
          <a:p>
            <a:pPr marL="228600" lvl="0" indent="-228600" algn="l" rtl="0">
              <a:lnSpc>
                <a:spcPct val="110000"/>
              </a:lnSpc>
              <a:spcBef>
                <a:spcPts val="1000"/>
              </a:spcBef>
              <a:spcAft>
                <a:spcPts val="0"/>
              </a:spcAft>
              <a:buClr>
                <a:schemeClr val="lt1"/>
              </a:buClr>
              <a:buSzPts val="3200"/>
              <a:buChar char="•"/>
            </a:pPr>
            <a:r>
              <a:rPr lang="en-US" sz="3200">
                <a:solidFill>
                  <a:schemeClr val="lt1"/>
                </a:solidFill>
              </a:rPr>
              <a:t>It requires meaningful and trusting relationships with patients and hospice care providers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
        <p:nvSpPr>
          <p:cNvPr id="117" name="Google Shape;117;p5"/>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8" name="Google Shape;118;p5" descr="Plant growing in a concrete crack"/>
          <p:cNvPicPr preferRelativeResize="0"/>
          <p:nvPr/>
        </p:nvPicPr>
        <p:blipFill rotWithShape="1">
          <a:blip r:embed="rId3">
            <a:alphaModFix/>
          </a:blip>
          <a:srcRect r="5882" b="-1"/>
          <a:stretch/>
        </p:blipFill>
        <p:spPr>
          <a:xfrm>
            <a:off x="2522356" y="10"/>
            <a:ext cx="9669642" cy="6857990"/>
          </a:xfrm>
          <a:prstGeom prst="rect">
            <a:avLst/>
          </a:prstGeom>
          <a:noFill/>
          <a:ln>
            <a:noFill/>
          </a:ln>
        </p:spPr>
      </p:pic>
      <p:sp>
        <p:nvSpPr>
          <p:cNvPr id="119" name="Google Shape;119;p5"/>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5"/>
          <p:cNvSpPr txBox="1">
            <a:spLocks noGrp="1"/>
          </p:cNvSpPr>
          <p:nvPr>
            <p:ph type="title"/>
          </p:nvPr>
        </p:nvSpPr>
        <p:spPr>
          <a:xfrm>
            <a:off x="838200" y="365125"/>
            <a:ext cx="3822189"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Grounding</a:t>
            </a:r>
            <a:endParaRPr/>
          </a:p>
        </p:txBody>
      </p:sp>
      <p:sp>
        <p:nvSpPr>
          <p:cNvPr id="121" name="Google Shape;121;p5"/>
          <p:cNvSpPr txBox="1">
            <a:spLocks noGrp="1"/>
          </p:cNvSpPr>
          <p:nvPr>
            <p:ph type="body" idx="1"/>
          </p:nvPr>
        </p:nvSpPr>
        <p:spPr>
          <a:xfrm>
            <a:off x="838200" y="2434201"/>
            <a:ext cx="3822189" cy="3742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The work we do requires presence and attunement. That begins with providers. Take a moment with us to prepare for our time by checking in with yourself in this somatic grounding exercise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10"/>
          <p:cNvSpPr/>
          <p:nvPr/>
        </p:nvSpPr>
        <p:spPr>
          <a:xfrm>
            <a:off x="305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28" name="Google Shape;128;p10"/>
          <p:cNvGrpSpPr/>
          <p:nvPr/>
        </p:nvGrpSpPr>
        <p:grpSpPr>
          <a:xfrm>
            <a:off x="0" y="0"/>
            <a:ext cx="12188952" cy="6858000"/>
            <a:chOff x="651279" y="598259"/>
            <a:chExt cx="10889442" cy="5680742"/>
          </a:xfrm>
        </p:grpSpPr>
        <p:sp>
          <p:nvSpPr>
            <p:cNvPr id="129" name="Google Shape;129;p10"/>
            <p:cNvSpPr/>
            <p:nvPr/>
          </p:nvSpPr>
          <p:spPr>
            <a:xfrm>
              <a:off x="651279" y="598259"/>
              <a:ext cx="10889442" cy="568074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0" name="Google Shape;130;p10"/>
            <p:cNvSpPr/>
            <p:nvPr/>
          </p:nvSpPr>
          <p:spPr>
            <a:xfrm>
              <a:off x="651279" y="598259"/>
              <a:ext cx="10889442" cy="5680742"/>
            </a:xfrm>
            <a:prstGeom prst="rect">
              <a:avLst/>
            </a:prstGeom>
            <a:solidFill>
              <a:schemeClr val="accent6">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31" name="Google Shape;131;p10" descr="A Buddha figurine with a person sitting on the background holding a beaded necklace"/>
          <p:cNvPicPr preferRelativeResize="0"/>
          <p:nvPr/>
        </p:nvPicPr>
        <p:blipFill rotWithShape="1">
          <a:blip r:embed="rId3">
            <a:alphaModFix/>
          </a:blip>
          <a:srcRect l="73" r="77" b="4"/>
          <a:stretch/>
        </p:blipFill>
        <p:spPr>
          <a:xfrm>
            <a:off x="499438" y="1556213"/>
            <a:ext cx="5717197" cy="4526989"/>
          </a:xfrm>
          <a:prstGeom prst="rect">
            <a:avLst/>
          </a:prstGeom>
          <a:noFill/>
          <a:ln>
            <a:noFill/>
          </a:ln>
        </p:spPr>
      </p:pic>
      <p:grpSp>
        <p:nvGrpSpPr>
          <p:cNvPr id="132" name="Google Shape;132;p10"/>
          <p:cNvGrpSpPr/>
          <p:nvPr/>
        </p:nvGrpSpPr>
        <p:grpSpPr>
          <a:xfrm>
            <a:off x="0" y="0"/>
            <a:ext cx="12188952" cy="6858000"/>
            <a:chOff x="0" y="0"/>
            <a:chExt cx="12188952" cy="6858000"/>
          </a:xfrm>
        </p:grpSpPr>
        <p:sp>
          <p:nvSpPr>
            <p:cNvPr id="133" name="Google Shape;133;p10"/>
            <p:cNvSpPr/>
            <p:nvPr/>
          </p:nvSpPr>
          <p:spPr>
            <a:xfrm>
              <a:off x="26122" y="6015669"/>
              <a:ext cx="2605762" cy="842331"/>
            </a:xfrm>
            <a:custGeom>
              <a:avLst/>
              <a:gdLst/>
              <a:ahLst/>
              <a:cxnLst/>
              <a:rect l="l" t="t" r="r" b="b"/>
              <a:pathLst>
                <a:path w="3180577" h="1033951" extrusionOk="0">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4" name="Google Shape;134;p10"/>
            <p:cNvSpPr/>
            <p:nvPr/>
          </p:nvSpPr>
          <p:spPr>
            <a:xfrm>
              <a:off x="655184" y="5798001"/>
              <a:ext cx="2485581" cy="1059999"/>
            </a:xfrm>
            <a:custGeom>
              <a:avLst/>
              <a:gdLst/>
              <a:ahLst/>
              <a:cxnLst/>
              <a:rect l="l" t="t" r="r" b="b"/>
              <a:pathLst>
                <a:path w="2449768" h="1050628" extrusionOk="0">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5" name="Google Shape;135;p10"/>
            <p:cNvSpPr/>
            <p:nvPr/>
          </p:nvSpPr>
          <p:spPr>
            <a:xfrm>
              <a:off x="3474720" y="0"/>
              <a:ext cx="6177282" cy="1778750"/>
            </a:xfrm>
            <a:custGeom>
              <a:avLst/>
              <a:gdLst/>
              <a:ahLst/>
              <a:cxnLst/>
              <a:rect l="l" t="t" r="r" b="b"/>
              <a:pathLst>
                <a:path w="6386648" h="1849426" extrusionOk="0">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lt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6" name="Google Shape;136;p10"/>
            <p:cNvSpPr/>
            <p:nvPr/>
          </p:nvSpPr>
          <p:spPr>
            <a:xfrm>
              <a:off x="0" y="2390523"/>
              <a:ext cx="611491" cy="1421482"/>
            </a:xfrm>
            <a:custGeom>
              <a:avLst/>
              <a:gdLst/>
              <a:ahLst/>
              <a:cxnLst/>
              <a:rect l="l" t="t" r="r" b="b"/>
              <a:pathLst>
                <a:path w="611491" h="1429512" extrusionOk="0">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7" name="Google Shape;137;p10"/>
            <p:cNvSpPr/>
            <p:nvPr/>
          </p:nvSpPr>
          <p:spPr>
            <a:xfrm>
              <a:off x="3792772" y="0"/>
              <a:ext cx="2423863" cy="1343767"/>
            </a:xfrm>
            <a:custGeom>
              <a:avLst/>
              <a:gdLst/>
              <a:ahLst/>
              <a:cxnLst/>
              <a:rect l="l" t="t" r="r" b="b"/>
              <a:pathLst>
                <a:path w="3015964" h="1681468" extrusionOk="0">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8" name="Google Shape;138;p10"/>
            <p:cNvSpPr/>
            <p:nvPr/>
          </p:nvSpPr>
          <p:spPr>
            <a:xfrm>
              <a:off x="10946850" y="0"/>
              <a:ext cx="1242102" cy="2620884"/>
            </a:xfrm>
            <a:custGeom>
              <a:avLst/>
              <a:gdLst/>
              <a:ahLst/>
              <a:cxnLst/>
              <a:rect l="l" t="t" r="r" b="b"/>
              <a:pathLst>
                <a:path w="1242102" h="2635689" extrusionOk="0">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9" name="Google Shape;139;p10"/>
            <p:cNvSpPr/>
            <p:nvPr/>
          </p:nvSpPr>
          <p:spPr>
            <a:xfrm>
              <a:off x="0" y="0"/>
              <a:ext cx="1577788" cy="980141"/>
            </a:xfrm>
            <a:custGeom>
              <a:avLst/>
              <a:gdLst/>
              <a:ahLst/>
              <a:cxnLst/>
              <a:rect l="l" t="t" r="r" b="b"/>
              <a:pathLst>
                <a:path w="1471018" h="795676" extrusionOk="0">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40" name="Google Shape;140;p10"/>
          <p:cNvSpPr txBox="1">
            <a:spLocks noGrp="1"/>
          </p:cNvSpPr>
          <p:nvPr>
            <p:ph type="title"/>
          </p:nvPr>
        </p:nvSpPr>
        <p:spPr>
          <a:xfrm>
            <a:off x="786384" y="576072"/>
            <a:ext cx="10377484" cy="154653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Font typeface="Calibri"/>
              <a:buNone/>
            </a:pPr>
            <a:r>
              <a:rPr lang="en-US" sz="4800">
                <a:solidFill>
                  <a:schemeClr val="lt1"/>
                </a:solidFill>
              </a:rPr>
              <a:t>Our Mission Statement</a:t>
            </a:r>
            <a:endParaRPr/>
          </a:p>
        </p:txBody>
      </p:sp>
      <p:sp>
        <p:nvSpPr>
          <p:cNvPr id="141" name="Google Shape;141;p10"/>
          <p:cNvSpPr txBox="1">
            <a:spLocks noGrp="1"/>
          </p:cNvSpPr>
          <p:nvPr>
            <p:ph type="body" idx="1"/>
          </p:nvPr>
        </p:nvSpPr>
        <p:spPr>
          <a:xfrm>
            <a:off x="6464409" y="1386226"/>
            <a:ext cx="4699459" cy="4629443"/>
          </a:xfrm>
          <a:prstGeom prst="rect">
            <a:avLst/>
          </a:prstGeom>
          <a:noFill/>
          <a:ln>
            <a:noFill/>
          </a:ln>
        </p:spPr>
        <p:txBody>
          <a:bodyPr spcFirstLastPara="1" wrap="square" lIns="91425" tIns="45700" rIns="91425" bIns="45700" anchor="ctr" anchorCtr="0">
            <a:normAutofit/>
          </a:bodyPr>
          <a:lstStyle/>
          <a:p>
            <a:pPr marL="6160" lvl="0" indent="0" algn="l" rtl="0">
              <a:lnSpc>
                <a:spcPct val="90000"/>
              </a:lnSpc>
              <a:spcBef>
                <a:spcPts val="0"/>
              </a:spcBef>
              <a:spcAft>
                <a:spcPts val="0"/>
              </a:spcAft>
              <a:buClr>
                <a:schemeClr val="lt1"/>
              </a:buClr>
              <a:buSzPts val="3600"/>
              <a:buNone/>
            </a:pPr>
            <a:r>
              <a:rPr lang="en-US" sz="3600">
                <a:solidFill>
                  <a:schemeClr val="lt1"/>
                </a:solidFill>
              </a:rPr>
              <a:t>Our Mission is to create a sacred space to hold the complexity of living and dying at the end of life for people experiencing homelessness</a:t>
            </a:r>
            <a:r>
              <a:rPr lang="en-US" sz="1800">
                <a:solidFill>
                  <a:schemeClr val="lt1"/>
                </a:solidFill>
              </a:rPr>
              <a:t>.</a:t>
            </a:r>
            <a:endParaRPr/>
          </a:p>
        </p:txBody>
      </p:sp>
      <p:sp>
        <p:nvSpPr>
          <p:cNvPr id="142" name="Google Shape;142;p10"/>
          <p:cNvSpPr txBox="1">
            <a:spLocks noGrp="1"/>
          </p:cNvSpPr>
          <p:nvPr>
            <p:ph type="ftr" idx="11"/>
          </p:nvPr>
        </p:nvSpPr>
        <p:spPr>
          <a:xfrm rot="5400000">
            <a:off x="10040112" y="4032504"/>
            <a:ext cx="3657600" cy="64008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11"/>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8" name="Google Shape;148;p11" descr="Hand holding bluury light"/>
          <p:cNvPicPr preferRelativeResize="0"/>
          <p:nvPr/>
        </p:nvPicPr>
        <p:blipFill rotWithShape="1">
          <a:blip r:embed="rId3">
            <a:alphaModFix/>
          </a:blip>
          <a:srcRect l="5884" r="-1" b="-1"/>
          <a:stretch/>
        </p:blipFill>
        <p:spPr>
          <a:xfrm>
            <a:off x="2522356" y="10"/>
            <a:ext cx="9669642" cy="6857990"/>
          </a:xfrm>
          <a:prstGeom prst="rect">
            <a:avLst/>
          </a:prstGeom>
          <a:noFill/>
          <a:ln>
            <a:noFill/>
          </a:ln>
        </p:spPr>
      </p:pic>
      <p:sp>
        <p:nvSpPr>
          <p:cNvPr id="149" name="Google Shape;149;p11"/>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0" name="Google Shape;150;p11"/>
          <p:cNvSpPr txBox="1">
            <a:spLocks noGrp="1"/>
          </p:cNvSpPr>
          <p:nvPr>
            <p:ph type="title"/>
          </p:nvPr>
        </p:nvSpPr>
        <p:spPr>
          <a:xfrm>
            <a:off x="838200" y="365125"/>
            <a:ext cx="3822189"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Calibri"/>
              <a:buNone/>
            </a:pPr>
            <a:r>
              <a:rPr lang="en-US" sz="6000"/>
              <a:t>Our team</a:t>
            </a:r>
            <a:endParaRPr/>
          </a:p>
        </p:txBody>
      </p:sp>
      <p:sp>
        <p:nvSpPr>
          <p:cNvPr id="151" name="Google Shape;151;p11"/>
          <p:cNvSpPr txBox="1">
            <a:spLocks noGrp="1"/>
          </p:cNvSpPr>
          <p:nvPr>
            <p:ph type="body" idx="1"/>
          </p:nvPr>
        </p:nvSpPr>
        <p:spPr>
          <a:xfrm>
            <a:off x="383458" y="2434201"/>
            <a:ext cx="6312310" cy="3742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en-US" sz="3600"/>
              <a:t>We are a team of peers, health workers, nurses, social workers, and providers committed to providing low barrier, open access care to people experiencing homelessness in San Francisco.</a:t>
            </a:r>
            <a:endParaRPr/>
          </a:p>
          <a:p>
            <a:pPr marL="228600" lvl="0" indent="-101600" algn="l"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sp>
        <p:nvSpPr>
          <p:cNvPr id="157" name="Google Shape;157;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8" name="Google Shape;158;p12"/>
          <p:cNvSpPr/>
          <p:nvPr/>
        </p:nvSpPr>
        <p:spPr>
          <a:xfrm>
            <a:off x="0" y="0"/>
            <a:ext cx="12192000" cy="6858000"/>
          </a:xfrm>
          <a:prstGeom prst="rect">
            <a:avLst/>
          </a:prstGeom>
          <a:gradFill>
            <a:gsLst>
              <a:gs pos="0">
                <a:schemeClr val="accent1"/>
              </a:gs>
              <a:gs pos="100000">
                <a:schemeClr val="accent2"/>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9" name="Google Shape;159;p12" descr="String of untangled red ribbon"/>
          <p:cNvPicPr preferRelativeResize="0"/>
          <p:nvPr/>
        </p:nvPicPr>
        <p:blipFill rotWithShape="1">
          <a:blip r:embed="rId3">
            <a:alphaModFix amt="35000"/>
          </a:blip>
          <a:srcRect t="4473" b="11258"/>
          <a:stretch/>
        </p:blipFill>
        <p:spPr>
          <a:xfrm>
            <a:off x="-1" y="10"/>
            <a:ext cx="12192001" cy="6857990"/>
          </a:xfrm>
          <a:prstGeom prst="rect">
            <a:avLst/>
          </a:prstGeom>
          <a:noFill/>
          <a:ln>
            <a:noFill/>
          </a:ln>
        </p:spPr>
      </p:pic>
      <p:sp>
        <p:nvSpPr>
          <p:cNvPr id="160" name="Google Shape;160;p12"/>
          <p:cNvSpPr txBox="1">
            <a:spLocks noGrp="1"/>
          </p:cNvSpPr>
          <p:nvPr>
            <p:ph type="title"/>
          </p:nvPr>
        </p:nvSpPr>
        <p:spPr>
          <a:xfrm>
            <a:off x="838198" y="381935"/>
            <a:ext cx="10515587" cy="171233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8000"/>
              <a:buFont typeface="Calibri"/>
              <a:buNone/>
            </a:pPr>
            <a:r>
              <a:rPr lang="en-US" sz="8000"/>
              <a:t>   Street Medicine Model</a:t>
            </a:r>
            <a:endParaRPr/>
          </a:p>
        </p:txBody>
      </p:sp>
      <p:cxnSp>
        <p:nvCxnSpPr>
          <p:cNvPr id="161" name="Google Shape;161;p12"/>
          <p:cNvCxnSpPr/>
          <p:nvPr/>
        </p:nvCxnSpPr>
        <p:spPr>
          <a:xfrm>
            <a:off x="623622" y="373056"/>
            <a:ext cx="0" cy="6476066"/>
          </a:xfrm>
          <a:prstGeom prst="straightConnector1">
            <a:avLst/>
          </a:prstGeom>
          <a:noFill/>
          <a:ln w="25400" cap="sq" cmpd="sng">
            <a:solidFill>
              <a:srgbClr val="FFFFFF"/>
            </a:solidFill>
            <a:prstDash val="solid"/>
            <a:bevel/>
            <a:headEnd type="none" w="sm" len="sm"/>
            <a:tailEnd type="none" w="sm" len="sm"/>
          </a:ln>
        </p:spPr>
      </p:cxnSp>
      <p:sp>
        <p:nvSpPr>
          <p:cNvPr id="162" name="Google Shape;162;p12"/>
          <p:cNvSpPr/>
          <p:nvPr/>
        </p:nvSpPr>
        <p:spPr>
          <a:xfrm>
            <a:off x="5722814" y="740316"/>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3" name="Google Shape;163;p12"/>
          <p:cNvSpPr/>
          <p:nvPr/>
        </p:nvSpPr>
        <p:spPr>
          <a:xfrm>
            <a:off x="6081594" y="969611"/>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4" name="Google Shape;164;p12"/>
          <p:cNvSpPr/>
          <p:nvPr/>
        </p:nvSpPr>
        <p:spPr>
          <a:xfrm>
            <a:off x="5707274" y="1484755"/>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5" name="Google Shape;165;p12"/>
          <p:cNvSpPr txBox="1">
            <a:spLocks noGrp="1"/>
          </p:cNvSpPr>
          <p:nvPr>
            <p:ph type="body" idx="1"/>
          </p:nvPr>
        </p:nvSpPr>
        <p:spPr>
          <a:xfrm>
            <a:off x="2831698" y="2040735"/>
            <a:ext cx="8389369" cy="3888105"/>
          </a:xfrm>
          <a:prstGeom prst="rect">
            <a:avLst/>
          </a:prstGeom>
          <a:noFill/>
          <a:ln>
            <a:noFill/>
          </a:ln>
        </p:spPr>
        <p:txBody>
          <a:bodyPr spcFirstLastPara="1" wrap="square" lIns="91425" tIns="45700" rIns="91425" bIns="45700" anchor="b" anchorCtr="0">
            <a:noAutofit/>
          </a:bodyPr>
          <a:lstStyle/>
          <a:p>
            <a:pPr marL="344170" lvl="0" indent="-337820" algn="l" rtl="0">
              <a:lnSpc>
                <a:spcPct val="90000"/>
              </a:lnSpc>
              <a:spcBef>
                <a:spcPts val="0"/>
              </a:spcBef>
              <a:spcAft>
                <a:spcPts val="0"/>
              </a:spcAft>
              <a:buClr>
                <a:schemeClr val="dk1"/>
              </a:buClr>
              <a:buSzPts val="4000"/>
              <a:buChar char="•"/>
            </a:pPr>
            <a:r>
              <a:rPr lang="en-US" sz="4000"/>
              <a:t>Outreach and Engagement </a:t>
            </a:r>
            <a:endParaRPr sz="4000"/>
          </a:p>
          <a:p>
            <a:pPr marL="344170" lvl="0" indent="-337820" algn="l" rtl="0">
              <a:lnSpc>
                <a:spcPct val="90000"/>
              </a:lnSpc>
              <a:spcBef>
                <a:spcPts val="1000"/>
              </a:spcBef>
              <a:spcAft>
                <a:spcPts val="0"/>
              </a:spcAft>
              <a:buClr>
                <a:schemeClr val="dk1"/>
              </a:buClr>
              <a:buSzPts val="4000"/>
              <a:buChar char="•"/>
            </a:pPr>
            <a:r>
              <a:rPr lang="en-US" sz="4000"/>
              <a:t>Clinical Care Coordination</a:t>
            </a:r>
            <a:endParaRPr sz="4000"/>
          </a:p>
          <a:p>
            <a:pPr marL="344170" lvl="0" indent="-337820" algn="l" rtl="0">
              <a:lnSpc>
                <a:spcPct val="90000"/>
              </a:lnSpc>
              <a:spcBef>
                <a:spcPts val="1000"/>
              </a:spcBef>
              <a:spcAft>
                <a:spcPts val="0"/>
              </a:spcAft>
              <a:buClr>
                <a:schemeClr val="dk1"/>
              </a:buClr>
              <a:buSzPts val="4000"/>
              <a:buChar char="•"/>
            </a:pPr>
            <a:r>
              <a:rPr lang="en-US" sz="4000"/>
              <a:t>Trauma-Informed Patient Centered Care</a:t>
            </a:r>
            <a:endParaRPr sz="4000"/>
          </a:p>
          <a:p>
            <a:pPr marL="344170" lvl="0" indent="-337820" algn="l" rtl="0">
              <a:lnSpc>
                <a:spcPct val="90000"/>
              </a:lnSpc>
              <a:spcBef>
                <a:spcPts val="1000"/>
              </a:spcBef>
              <a:spcAft>
                <a:spcPts val="0"/>
              </a:spcAft>
              <a:buClr>
                <a:schemeClr val="dk1"/>
              </a:buClr>
              <a:buSzPts val="4000"/>
              <a:buChar char="•"/>
            </a:pPr>
            <a:r>
              <a:rPr lang="en-US" sz="4000"/>
              <a:t>Inquiry</a:t>
            </a:r>
            <a:endParaRPr sz="4000"/>
          </a:p>
          <a:p>
            <a:pPr marL="344170" lvl="0" indent="-337820" algn="l" rtl="0">
              <a:lnSpc>
                <a:spcPct val="90000"/>
              </a:lnSpc>
              <a:spcBef>
                <a:spcPts val="1000"/>
              </a:spcBef>
              <a:spcAft>
                <a:spcPts val="0"/>
              </a:spcAft>
              <a:buClr>
                <a:schemeClr val="dk1"/>
              </a:buClr>
              <a:buSzPts val="4000"/>
              <a:buChar char="•"/>
            </a:pPr>
            <a:r>
              <a:rPr lang="en-US" sz="4000"/>
              <a:t>Closure</a:t>
            </a:r>
            <a:endParaRPr sz="4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
        <p:cNvGrpSpPr/>
        <p:nvPr/>
      </p:nvGrpSpPr>
      <p:grpSpPr>
        <a:xfrm>
          <a:off x="0" y="0"/>
          <a:ext cx="0" cy="0"/>
          <a:chOff x="0" y="0"/>
          <a:chExt cx="0" cy="0"/>
        </a:xfrm>
      </p:grpSpPr>
      <p:sp>
        <p:nvSpPr>
          <p:cNvPr id="171" name="Google Shape;171;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2" name="Google Shape;172;p13" descr="White stones balanced in a stack"/>
          <p:cNvPicPr preferRelativeResize="0"/>
          <p:nvPr/>
        </p:nvPicPr>
        <p:blipFill rotWithShape="1">
          <a:blip r:embed="rId3">
            <a:alphaModFix/>
          </a:blip>
          <a:srcRect l="48865"/>
          <a:stretch/>
        </p:blipFill>
        <p:spPr>
          <a:xfrm>
            <a:off x="1" y="1"/>
            <a:ext cx="4038603" cy="5271924"/>
          </a:xfrm>
          <a:prstGeom prst="rect">
            <a:avLst/>
          </a:prstGeom>
          <a:noFill/>
          <a:ln>
            <a:noFill/>
          </a:ln>
        </p:spPr>
      </p:pic>
      <p:pic>
        <p:nvPicPr>
          <p:cNvPr id="173" name="Google Shape;173;p13" descr="Pyramid of large falling stones on beach"/>
          <p:cNvPicPr preferRelativeResize="0"/>
          <p:nvPr/>
        </p:nvPicPr>
        <p:blipFill rotWithShape="1">
          <a:blip r:embed="rId4">
            <a:alphaModFix/>
          </a:blip>
          <a:srcRect l="23486" r="24897"/>
          <a:stretch/>
        </p:blipFill>
        <p:spPr>
          <a:xfrm>
            <a:off x="4038600" y="1"/>
            <a:ext cx="4076700" cy="5271924"/>
          </a:xfrm>
          <a:prstGeom prst="rect">
            <a:avLst/>
          </a:prstGeom>
          <a:noFill/>
          <a:ln>
            <a:noFill/>
          </a:ln>
        </p:spPr>
      </p:pic>
      <p:pic>
        <p:nvPicPr>
          <p:cNvPr id="174" name="Google Shape;174;p13" descr="Stacked stones balanced on wood surface"/>
          <p:cNvPicPr preferRelativeResize="0"/>
          <p:nvPr/>
        </p:nvPicPr>
        <p:blipFill rotWithShape="1">
          <a:blip r:embed="rId5">
            <a:alphaModFix/>
          </a:blip>
          <a:srcRect l="9301" r="29801" b="-2"/>
          <a:stretch/>
        </p:blipFill>
        <p:spPr>
          <a:xfrm>
            <a:off x="8115292" y="1"/>
            <a:ext cx="4076700" cy="5271924"/>
          </a:xfrm>
          <a:prstGeom prst="rect">
            <a:avLst/>
          </a:prstGeom>
          <a:noFill/>
          <a:ln>
            <a:noFill/>
          </a:ln>
        </p:spPr>
      </p:pic>
      <p:sp>
        <p:nvSpPr>
          <p:cNvPr id="175" name="Google Shape;175;p13"/>
          <p:cNvSpPr/>
          <p:nvPr/>
        </p:nvSpPr>
        <p:spPr>
          <a:xfrm flipH="1">
            <a:off x="2" y="5260724"/>
            <a:ext cx="12191998" cy="1595775"/>
          </a:xfrm>
          <a:prstGeom prst="rect">
            <a:avLst/>
          </a:prstGeom>
          <a:gradFill>
            <a:gsLst>
              <a:gs pos="0">
                <a:srgbClr val="000000">
                  <a:alpha val="95686"/>
                </a:srgbClr>
              </a:gs>
              <a:gs pos="34000">
                <a:srgbClr val="000000">
                  <a:alpha val="95686"/>
                </a:srgbClr>
              </a:gs>
              <a:gs pos="100000">
                <a:schemeClr val="accent1"/>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6" name="Google Shape;176;p13"/>
          <p:cNvSpPr/>
          <p:nvPr/>
        </p:nvSpPr>
        <p:spPr>
          <a:xfrm flipH="1">
            <a:off x="-1" y="5262225"/>
            <a:ext cx="8115300" cy="1594275"/>
          </a:xfrm>
          <a:prstGeom prst="rect">
            <a:avLst/>
          </a:prstGeom>
          <a:gradFill>
            <a:gsLst>
              <a:gs pos="0">
                <a:srgbClr val="2F5496">
                  <a:alpha val="58823"/>
                </a:srgbClr>
              </a:gs>
              <a:gs pos="28000">
                <a:srgbClr val="2F5496">
                  <a:alpha val="58823"/>
                </a:srgbClr>
              </a:gs>
              <a:gs pos="100000">
                <a:srgbClr val="000000">
                  <a:alpha val="69803"/>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7" name="Google Shape;177;p13"/>
          <p:cNvSpPr/>
          <p:nvPr/>
        </p:nvSpPr>
        <p:spPr>
          <a:xfrm flipH="1">
            <a:off x="-4636" y="5262226"/>
            <a:ext cx="12196636" cy="1594274"/>
          </a:xfrm>
          <a:prstGeom prst="rect">
            <a:avLst/>
          </a:prstGeom>
          <a:gradFill>
            <a:gsLst>
              <a:gs pos="0">
                <a:srgbClr val="000000">
                  <a:alpha val="71764"/>
                </a:srgbClr>
              </a:gs>
              <a:gs pos="100000">
                <a:srgbClr val="4472C4">
                  <a:alpha val="23921"/>
                </a:srgbClr>
              </a:gs>
            </a:gsLst>
            <a:lin ang="15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8" name="Google Shape;178;p13"/>
          <p:cNvSpPr/>
          <p:nvPr/>
        </p:nvSpPr>
        <p:spPr>
          <a:xfrm flipH="1">
            <a:off x="8115296" y="5262224"/>
            <a:ext cx="4076697" cy="1594275"/>
          </a:xfrm>
          <a:prstGeom prst="rect">
            <a:avLst/>
          </a:prstGeom>
          <a:gradFill>
            <a:gsLst>
              <a:gs pos="0">
                <a:srgbClr val="000000">
                  <a:alpha val="61960"/>
                </a:srgbClr>
              </a:gs>
              <a:gs pos="19000">
                <a:srgbClr val="000000">
                  <a:alpha val="61960"/>
                </a:srgbClr>
              </a:gs>
              <a:gs pos="100000">
                <a:srgbClr val="2F5496">
                  <a:alpha val="43921"/>
                </a:srgbClr>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9" name="Google Shape;179;p13"/>
          <p:cNvSpPr/>
          <p:nvPr/>
        </p:nvSpPr>
        <p:spPr>
          <a:xfrm rot="-5400000">
            <a:off x="5291050" y="-40689"/>
            <a:ext cx="1594274" cy="12192000"/>
          </a:xfrm>
          <a:prstGeom prst="rect">
            <a:avLst/>
          </a:prstGeom>
          <a:gradFill>
            <a:gsLst>
              <a:gs pos="0">
                <a:srgbClr val="4472C4">
                  <a:alpha val="0"/>
                </a:srgbClr>
              </a:gs>
              <a:gs pos="16000">
                <a:srgbClr val="4472C4">
                  <a:alpha val="0"/>
                </a:srgbClr>
              </a:gs>
              <a:gs pos="99000">
                <a:srgbClr val="000000">
                  <a:alpha val="69803"/>
                </a:srgbClr>
              </a:gs>
              <a:gs pos="100000">
                <a:srgbClr val="000000">
                  <a:alpha val="69803"/>
                </a:srgbClr>
              </a:gs>
            </a:gsLst>
            <a:lin ang="10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13"/>
          <p:cNvSpPr/>
          <p:nvPr/>
        </p:nvSpPr>
        <p:spPr>
          <a:xfrm flipH="1">
            <a:off x="-264" y="5282206"/>
            <a:ext cx="12192264" cy="1153314"/>
          </a:xfrm>
          <a:prstGeom prst="rect">
            <a:avLst/>
          </a:prstGeom>
          <a:gradFill>
            <a:gsLst>
              <a:gs pos="0">
                <a:srgbClr val="2F5496">
                  <a:alpha val="10980"/>
                </a:srgbClr>
              </a:gs>
              <a:gs pos="28000">
                <a:srgbClr val="2F5496">
                  <a:alpha val="10980"/>
                </a:srgbClr>
              </a:gs>
              <a:gs pos="100000">
                <a:srgbClr val="4472C4">
                  <a:alpha val="25882"/>
                </a:srgbClr>
              </a:gs>
            </a:gsLst>
            <a:lin ang="12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1" name="Google Shape;181;p13"/>
          <p:cNvSpPr txBox="1">
            <a:spLocks noGrp="1"/>
          </p:cNvSpPr>
          <p:nvPr>
            <p:ph type="title"/>
          </p:nvPr>
        </p:nvSpPr>
        <p:spPr>
          <a:xfrm>
            <a:off x="2513763" y="5588000"/>
            <a:ext cx="6867277" cy="9205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latin typeface="Calibri"/>
                <a:ea typeface="Calibri"/>
                <a:cs typeface="Calibri"/>
                <a:sym typeface="Calibri"/>
              </a:rPr>
              <a:t>Outreach and Engagement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4"/>
          <p:cNvSpPr txBox="1">
            <a:spLocks noGrp="1"/>
          </p:cNvSpPr>
          <p:nvPr>
            <p:ph type="title" idx="4294967295"/>
          </p:nvPr>
        </p:nvSpPr>
        <p:spPr>
          <a:xfrm>
            <a:off x="-1" y="0"/>
            <a:ext cx="3996813" cy="6857999"/>
          </a:xfrm>
          <a:prstGeom prst="rect">
            <a:avLst/>
          </a:prstGeom>
          <a:solidFill>
            <a:srgbClr val="8BA8D0"/>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800"/>
              <a:buFont typeface="Calibri"/>
              <a:buNone/>
            </a:pPr>
            <a:r>
              <a:rPr lang="en-US" sz="4800"/>
              <a:t>Skills and competencies</a:t>
            </a:r>
            <a:endParaRPr/>
          </a:p>
        </p:txBody>
      </p:sp>
      <p:grpSp>
        <p:nvGrpSpPr>
          <p:cNvPr id="188" name="Google Shape;188;p14"/>
          <p:cNvGrpSpPr/>
          <p:nvPr/>
        </p:nvGrpSpPr>
        <p:grpSpPr>
          <a:xfrm>
            <a:off x="3996813" y="180216"/>
            <a:ext cx="8195187" cy="6630300"/>
            <a:chOff x="0" y="47481"/>
            <a:chExt cx="8195187" cy="6630300"/>
          </a:xfrm>
        </p:grpSpPr>
        <p:sp>
          <p:nvSpPr>
            <p:cNvPr id="189" name="Google Shape;189;p14"/>
            <p:cNvSpPr/>
            <p:nvPr/>
          </p:nvSpPr>
          <p:spPr>
            <a:xfrm>
              <a:off x="0" y="47481"/>
              <a:ext cx="8195187" cy="2108340"/>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txBox="1"/>
            <p:nvPr/>
          </p:nvSpPr>
          <p:spPr>
            <a:xfrm>
              <a:off x="102921" y="150402"/>
              <a:ext cx="7989345" cy="1902498"/>
            </a:xfrm>
            <a:prstGeom prst="rect">
              <a:avLst/>
            </a:prstGeom>
            <a:noFill/>
            <a:ln>
              <a:noFill/>
            </a:ln>
          </p:spPr>
          <p:txBody>
            <a:bodyPr spcFirstLastPara="1" wrap="square" lIns="201925" tIns="201925" rIns="201925" bIns="201925" anchor="ctr" anchorCtr="0">
              <a:noAutofit/>
            </a:bodyPr>
            <a:lstStyle/>
            <a:p>
              <a:pPr marL="0" marR="0" lvl="0" indent="0" algn="l" rtl="0">
                <a:lnSpc>
                  <a:spcPct val="90000"/>
                </a:lnSpc>
                <a:spcBef>
                  <a:spcPts val="0"/>
                </a:spcBef>
                <a:spcAft>
                  <a:spcPts val="0"/>
                </a:spcAft>
                <a:buClr>
                  <a:schemeClr val="lt1"/>
                </a:buClr>
                <a:buSzPts val="5300"/>
                <a:buFont typeface="Calibri"/>
                <a:buNone/>
              </a:pPr>
              <a:r>
                <a:rPr lang="en-US" sz="5300" b="0" i="0" u="none" strike="noStrike" cap="none">
                  <a:solidFill>
                    <a:schemeClr val="lt1"/>
                  </a:solidFill>
                  <a:latin typeface="Calibri"/>
                  <a:ea typeface="Calibri"/>
                  <a:cs typeface="Calibri"/>
                  <a:sym typeface="Calibri"/>
                </a:rPr>
                <a:t>Outreach Skills and Partnership </a:t>
              </a:r>
              <a:endParaRPr/>
            </a:p>
          </p:txBody>
        </p:sp>
        <p:sp>
          <p:nvSpPr>
            <p:cNvPr id="191" name="Google Shape;191;p14"/>
            <p:cNvSpPr/>
            <p:nvPr/>
          </p:nvSpPr>
          <p:spPr>
            <a:xfrm>
              <a:off x="0" y="2308461"/>
              <a:ext cx="8195187" cy="2108340"/>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txBox="1"/>
            <p:nvPr/>
          </p:nvSpPr>
          <p:spPr>
            <a:xfrm>
              <a:off x="102921" y="2411382"/>
              <a:ext cx="7989345" cy="1902498"/>
            </a:xfrm>
            <a:prstGeom prst="rect">
              <a:avLst/>
            </a:prstGeom>
            <a:noFill/>
            <a:ln>
              <a:noFill/>
            </a:ln>
          </p:spPr>
          <p:txBody>
            <a:bodyPr spcFirstLastPara="1" wrap="square" lIns="201925" tIns="201925" rIns="201925" bIns="201925" anchor="ctr" anchorCtr="0">
              <a:noAutofit/>
            </a:bodyPr>
            <a:lstStyle/>
            <a:p>
              <a:pPr marL="0" marR="0" lvl="0" indent="0" algn="l" rtl="0">
                <a:lnSpc>
                  <a:spcPct val="90000"/>
                </a:lnSpc>
                <a:spcBef>
                  <a:spcPts val="0"/>
                </a:spcBef>
                <a:spcAft>
                  <a:spcPts val="0"/>
                </a:spcAft>
                <a:buClr>
                  <a:schemeClr val="lt1"/>
                </a:buClr>
                <a:buSzPts val="5300"/>
                <a:buFont typeface="Calibri"/>
                <a:buNone/>
              </a:pPr>
              <a:r>
                <a:rPr lang="en-US" sz="5300" b="0" i="0" u="none" strike="noStrike" cap="none">
                  <a:solidFill>
                    <a:schemeClr val="lt1"/>
                  </a:solidFill>
                  <a:latin typeface="Calibri"/>
                  <a:ea typeface="Calibri"/>
                  <a:cs typeface="Calibri"/>
                  <a:sym typeface="Calibri"/>
                </a:rPr>
                <a:t>Presence and creating safety for patients</a:t>
              </a:r>
              <a:endParaRPr/>
            </a:p>
          </p:txBody>
        </p:sp>
        <p:sp>
          <p:nvSpPr>
            <p:cNvPr id="193" name="Google Shape;193;p14"/>
            <p:cNvSpPr/>
            <p:nvPr/>
          </p:nvSpPr>
          <p:spPr>
            <a:xfrm>
              <a:off x="0" y="4569441"/>
              <a:ext cx="8195187" cy="2108340"/>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4"/>
            <p:cNvSpPr txBox="1"/>
            <p:nvPr/>
          </p:nvSpPr>
          <p:spPr>
            <a:xfrm>
              <a:off x="102921" y="4672362"/>
              <a:ext cx="7989345" cy="1902498"/>
            </a:xfrm>
            <a:prstGeom prst="rect">
              <a:avLst/>
            </a:prstGeom>
            <a:noFill/>
            <a:ln>
              <a:noFill/>
            </a:ln>
          </p:spPr>
          <p:txBody>
            <a:bodyPr spcFirstLastPara="1" wrap="square" lIns="201925" tIns="201925" rIns="201925" bIns="201925" anchor="ctr" anchorCtr="0">
              <a:noAutofit/>
            </a:bodyPr>
            <a:lstStyle/>
            <a:p>
              <a:pPr marL="0" marR="0" lvl="0" indent="0" algn="l" rtl="0">
                <a:lnSpc>
                  <a:spcPct val="90000"/>
                </a:lnSpc>
                <a:spcBef>
                  <a:spcPts val="0"/>
                </a:spcBef>
                <a:spcAft>
                  <a:spcPts val="0"/>
                </a:spcAft>
                <a:buClr>
                  <a:schemeClr val="lt1"/>
                </a:buClr>
                <a:buSzPts val="5300"/>
                <a:buFont typeface="Calibri"/>
                <a:buNone/>
              </a:pPr>
              <a:r>
                <a:rPr lang="en-US" sz="5300">
                  <a:solidFill>
                    <a:schemeClr val="lt1"/>
                  </a:solidFill>
                  <a:latin typeface="Calibri"/>
                  <a:ea typeface="Calibri"/>
                  <a:cs typeface="Calibri"/>
                  <a:sym typeface="Calibri"/>
                </a:rPr>
                <a:t>Flexibility</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5" descr="Team rowing boat at dawn"/>
          <p:cNvPicPr preferRelativeResize="0"/>
          <p:nvPr/>
        </p:nvPicPr>
        <p:blipFill rotWithShape="1">
          <a:blip r:embed="rId3">
            <a:alphaModFix/>
          </a:blip>
          <a:srcRect t="7302" b="7301"/>
          <a:stretch/>
        </p:blipFill>
        <p:spPr>
          <a:xfrm>
            <a:off x="20" y="10"/>
            <a:ext cx="12191981" cy="6857990"/>
          </a:xfrm>
          <a:prstGeom prst="rect">
            <a:avLst/>
          </a:prstGeom>
          <a:noFill/>
          <a:ln>
            <a:noFill/>
          </a:ln>
        </p:spPr>
      </p:pic>
      <p:sp>
        <p:nvSpPr>
          <p:cNvPr id="201" name="Google Shape;201;p15"/>
          <p:cNvSpPr txBox="1">
            <a:spLocks noGrp="1"/>
          </p:cNvSpPr>
          <p:nvPr>
            <p:ph type="title"/>
          </p:nvPr>
        </p:nvSpPr>
        <p:spPr>
          <a:xfrm>
            <a:off x="864971" y="713556"/>
            <a:ext cx="6363731" cy="201360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Calibri"/>
              <a:buNone/>
            </a:pPr>
            <a:r>
              <a:rPr lang="en-US" sz="6600"/>
              <a:t>Clinical care    Coordination</a:t>
            </a:r>
            <a:endParaRPr/>
          </a:p>
        </p:txBody>
      </p:sp>
      <p:sp>
        <p:nvSpPr>
          <p:cNvPr id="202" name="Google Shape;202;p15"/>
          <p:cNvSpPr txBox="1">
            <a:spLocks noGrp="1"/>
          </p:cNvSpPr>
          <p:nvPr>
            <p:ph type="body" idx="1"/>
          </p:nvPr>
        </p:nvSpPr>
        <p:spPr>
          <a:xfrm>
            <a:off x="404553" y="5551469"/>
            <a:ext cx="9078562" cy="592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endParaRPr>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7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2421</Words>
  <Application>Microsoft Macintosh PowerPoint</Application>
  <PresentationFormat>Widescreen</PresentationFormat>
  <Paragraphs>189</Paragraphs>
  <Slides>27</Slides>
  <Notes>27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27</vt:i4>
      </vt:variant>
    </vt:vector>
  </HeadingPairs>
  <TitlesOfParts>
    <vt:vector size="31" baseType="lpstr">
      <vt:lpstr>Arial</vt:lpstr>
      <vt:lpstr>Calibri</vt:lpstr>
      <vt:lpstr>Office Theme</vt:lpstr>
      <vt:lpstr>Office Theme</vt:lpstr>
      <vt:lpstr>Living on the Edge of the Edge: Multiple Palliative Care Models for People Experiencing Homelessness</vt:lpstr>
      <vt:lpstr>Shannon Ducharme, HW Melanie Bien, LCSW  Tanya Majumder MD San Francisco Department of Public Health, Street Medicine and Shelter Health Shannon.Ducharme @sfsph.org melanie.bien@sfdph.org and tanya.majumder@sfdph.org </vt:lpstr>
      <vt:lpstr>Grounding</vt:lpstr>
      <vt:lpstr>Our Mission Statement</vt:lpstr>
      <vt:lpstr>Our team</vt:lpstr>
      <vt:lpstr>   Street Medicine Model</vt:lpstr>
      <vt:lpstr>Outreach and Engagement          </vt:lpstr>
      <vt:lpstr>Skills and competencies</vt:lpstr>
      <vt:lpstr>Clinical care    Coordination</vt:lpstr>
      <vt:lpstr>Skills and competencies</vt:lpstr>
      <vt:lpstr>Trauma Informed  Patient Centered Care </vt:lpstr>
      <vt:lpstr>Skills and competencies</vt:lpstr>
      <vt:lpstr>Inquiry and Advocacy</vt:lpstr>
      <vt:lpstr>Skills and competencies</vt:lpstr>
      <vt:lpstr>Closure</vt:lpstr>
      <vt:lpstr>Skills and competencies</vt:lpstr>
      <vt:lpstr>Tailoring this talk to what’s most important to you</vt:lpstr>
      <vt:lpstr>Zappa</vt:lpstr>
      <vt:lpstr>                             Red</vt:lpstr>
      <vt:lpstr>Donna</vt:lpstr>
      <vt:lpstr>Jerry</vt:lpstr>
      <vt:lpstr>L’il Mama</vt:lpstr>
      <vt:lpstr>Robert</vt:lpstr>
      <vt:lpstr>Prophet</vt:lpstr>
      <vt:lpstr>Billie</vt:lpstr>
      <vt:lpstr>Goals of Care conversations: What is most important is your ongoing guide</vt:lpstr>
      <vt:lpstr>Palliative Care. Homelessness. Substance Use.  Making end of life care opiates work for people who use substances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on the Edge of the Edge: Multiple Palliative Care Models for People Experiencing Homelessness</dc:title>
  <dc:creator>Majumder, Tanya (DPH)</dc:creator>
  <cp:lastModifiedBy>Majumder, Tanya (DPH)</cp:lastModifiedBy>
  <cp:revision>1</cp:revision>
  <dcterms:created xsi:type="dcterms:W3CDTF">2023-03-30T19:52:57Z</dcterms:created>
  <dcterms:modified xsi:type="dcterms:W3CDTF">2023-05-12T00:54:29Z</dcterms:modified>
</cp:coreProperties>
</file>