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44b8e1092b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44b8e1092b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448672ce1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448672ce1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41fa39b5d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41fa39b5d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448672cb8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448672cb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448672cb8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448672cb8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448672cb8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448672cb8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448672cb8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448672cb8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448672cb8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448672cb8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448672cb8d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448672cb8d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448672cb8d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448672cb8d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448672cb8d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448672cb8d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448672ce19_0_4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448672ce19_0_4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448672ce19_0_1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448672ce19_0_1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448672ce19_0_1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448672ce19_0_1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448672ce19_0_1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448672ce19_0_1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44b8e1092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44b8e1092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44b8e1092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44b8e1092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448672ce19_0_4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448672ce19_0_4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448672ce19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448672ce1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448672ce19_0_1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448672ce19_0_1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448672ce19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448672ce19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448672ce1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448672ce1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448672ce1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448672ce1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hyperlink" Target="mailto:sophia.druffner@gmail.co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194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Points of Contact to Points of Care: Creating an Effective Hospital-Based System of Healthcare for People Experiencing Homelessness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/>
              <a:t>Results</a:t>
            </a:r>
            <a:endParaRPr sz="3620"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t/>
            </a:r>
            <a:endParaRPr sz="6000">
              <a:solidFill>
                <a:schemeClr val="dk1"/>
              </a:solidFill>
            </a:endParaRPr>
          </a:p>
          <a:p>
            <a:pPr indent="-260588" lvl="0" marL="6731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04"/>
              <a:buFont typeface="Arial"/>
              <a:buChar char="●"/>
            </a:pPr>
            <a:r>
              <a:rPr lang="en" sz="4200">
                <a:solidFill>
                  <a:schemeClr val="dk1"/>
                </a:solidFill>
              </a:rPr>
              <a:t>From Jan 1-Mar 29 2023, </a:t>
            </a:r>
            <a:r>
              <a:rPr b="1" lang="en" sz="4200">
                <a:solidFill>
                  <a:schemeClr val="dk1"/>
                </a:solidFill>
              </a:rPr>
              <a:t>790 (4.5%)</a:t>
            </a:r>
            <a:r>
              <a:rPr lang="en" sz="4200">
                <a:solidFill>
                  <a:schemeClr val="dk1"/>
                </a:solidFill>
              </a:rPr>
              <a:t> of 17,515  patients who presented to the VUMC ED</a:t>
            </a:r>
            <a:r>
              <a:rPr b="1" lang="en" sz="4200">
                <a:solidFill>
                  <a:schemeClr val="dk1"/>
                </a:solidFill>
              </a:rPr>
              <a:t> screened positive </a:t>
            </a:r>
            <a:r>
              <a:rPr lang="en" sz="4200">
                <a:solidFill>
                  <a:schemeClr val="dk1"/>
                </a:solidFill>
              </a:rPr>
              <a:t>for current homelessness or future housing instability (1,822 [10.2%] were not screened)​</a:t>
            </a:r>
            <a:endParaRPr sz="4200">
              <a:solidFill>
                <a:schemeClr val="dk1"/>
              </a:solidFill>
            </a:endParaRPr>
          </a:p>
          <a:p>
            <a:pPr indent="-260588" lvl="0" marL="6731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04"/>
              <a:buFont typeface="Arial"/>
              <a:buChar char="●"/>
            </a:pPr>
            <a:r>
              <a:rPr lang="en" sz="4200">
                <a:solidFill>
                  <a:schemeClr val="dk1"/>
                </a:solidFill>
              </a:rPr>
              <a:t>The median age was </a:t>
            </a:r>
            <a:r>
              <a:rPr b="1" lang="en" sz="4200">
                <a:solidFill>
                  <a:schemeClr val="dk1"/>
                </a:solidFill>
              </a:rPr>
              <a:t>45 years </a:t>
            </a:r>
            <a:r>
              <a:rPr lang="en" sz="4200">
                <a:solidFill>
                  <a:schemeClr val="dk1"/>
                </a:solidFill>
              </a:rPr>
              <a:t>(IQR 35-54) , 556 (70%) were </a:t>
            </a:r>
            <a:r>
              <a:rPr b="1" lang="en" sz="4200">
                <a:solidFill>
                  <a:schemeClr val="dk1"/>
                </a:solidFill>
              </a:rPr>
              <a:t>male</a:t>
            </a:r>
            <a:r>
              <a:rPr lang="en" sz="4200">
                <a:solidFill>
                  <a:schemeClr val="dk1"/>
                </a:solidFill>
              </a:rPr>
              <a:t>, 491 (64%) identified as White, and 255 (33%) as Black​</a:t>
            </a:r>
            <a:endParaRPr sz="4200">
              <a:solidFill>
                <a:schemeClr val="dk1"/>
              </a:solidFill>
            </a:endParaRPr>
          </a:p>
          <a:p>
            <a:pPr indent="-260588" lvl="0" marL="6731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04"/>
              <a:buFont typeface="Arial"/>
              <a:buChar char="●"/>
            </a:pPr>
            <a:r>
              <a:rPr lang="en" sz="4200">
                <a:solidFill>
                  <a:schemeClr val="dk1"/>
                </a:solidFill>
              </a:rPr>
              <a:t>The most common chief complaints were </a:t>
            </a:r>
            <a:r>
              <a:rPr b="1" lang="en" sz="4200">
                <a:solidFill>
                  <a:schemeClr val="dk1"/>
                </a:solidFill>
              </a:rPr>
              <a:t>trauma</a:t>
            </a:r>
            <a:r>
              <a:rPr lang="en" sz="4200">
                <a:solidFill>
                  <a:schemeClr val="dk1"/>
                </a:solidFill>
              </a:rPr>
              <a:t> (n = 98, 13%) and </a:t>
            </a:r>
            <a:r>
              <a:rPr b="1" lang="en" sz="4200">
                <a:solidFill>
                  <a:schemeClr val="dk1"/>
                </a:solidFill>
              </a:rPr>
              <a:t>suicidal ideation</a:t>
            </a:r>
            <a:r>
              <a:rPr lang="en" sz="4200">
                <a:solidFill>
                  <a:schemeClr val="dk1"/>
                </a:solidFill>
              </a:rPr>
              <a:t> (n = 87, 11%)​</a:t>
            </a:r>
            <a:endParaRPr sz="4200">
              <a:solidFill>
                <a:schemeClr val="dk1"/>
              </a:solidFill>
            </a:endParaRPr>
          </a:p>
          <a:p>
            <a:pPr indent="-260588" lvl="0" marL="6731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04"/>
              <a:buFont typeface="Arial"/>
              <a:buChar char="●"/>
            </a:pPr>
            <a:r>
              <a:rPr b="1" lang="en" sz="4200">
                <a:solidFill>
                  <a:schemeClr val="dk1"/>
                </a:solidFill>
              </a:rPr>
              <a:t>Social Work (SW) </a:t>
            </a:r>
            <a:r>
              <a:rPr lang="en" sz="4200">
                <a:solidFill>
                  <a:schemeClr val="dk1"/>
                </a:solidFill>
              </a:rPr>
              <a:t>chart assessed and/or saw 597 (78.6%) of positive screens​</a:t>
            </a:r>
            <a:endParaRPr sz="4200">
              <a:solidFill>
                <a:schemeClr val="dk1"/>
              </a:solidFill>
            </a:endParaRPr>
          </a:p>
          <a:p>
            <a:pPr indent="-260588" lvl="0" marL="6731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04"/>
              <a:buFont typeface="Arial"/>
              <a:buChar char="●"/>
            </a:pPr>
            <a:r>
              <a:rPr lang="en" sz="4200">
                <a:solidFill>
                  <a:schemeClr val="dk1"/>
                </a:solidFill>
              </a:rPr>
              <a:t>The highest proportion of people who screened positive presented between </a:t>
            </a:r>
            <a:r>
              <a:rPr b="1" lang="en" sz="4200">
                <a:solidFill>
                  <a:schemeClr val="dk1"/>
                </a:solidFill>
              </a:rPr>
              <a:t>8pm and 6am</a:t>
            </a:r>
            <a:r>
              <a:rPr lang="en" sz="4200">
                <a:solidFill>
                  <a:schemeClr val="dk1"/>
                </a:solidFill>
              </a:rPr>
              <a:t>​</a:t>
            </a:r>
            <a:endParaRPr sz="4200">
              <a:solidFill>
                <a:schemeClr val="dk1"/>
              </a:solidFill>
            </a:endParaRPr>
          </a:p>
          <a:p>
            <a:pPr indent="-260588" lvl="0" marL="6731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04"/>
              <a:buFont typeface="Arial"/>
              <a:buChar char="●"/>
            </a:pPr>
            <a:r>
              <a:rPr lang="en" sz="4200">
                <a:solidFill>
                  <a:schemeClr val="dk1"/>
                </a:solidFill>
              </a:rPr>
              <a:t>More people who screened positive were </a:t>
            </a:r>
            <a:r>
              <a:rPr b="1" lang="en" sz="4200">
                <a:solidFill>
                  <a:schemeClr val="dk1"/>
                </a:solidFill>
              </a:rPr>
              <a:t>self-pay</a:t>
            </a:r>
            <a:r>
              <a:rPr lang="en" sz="4200">
                <a:solidFill>
                  <a:schemeClr val="dk1"/>
                </a:solidFill>
              </a:rPr>
              <a:t> (33% vs 11%) or covered by </a:t>
            </a:r>
            <a:r>
              <a:rPr b="1" lang="en" sz="4200">
                <a:solidFill>
                  <a:schemeClr val="dk1"/>
                </a:solidFill>
              </a:rPr>
              <a:t>TennCare </a:t>
            </a:r>
            <a:r>
              <a:rPr lang="en" sz="4200">
                <a:solidFill>
                  <a:schemeClr val="dk1"/>
                </a:solidFill>
              </a:rPr>
              <a:t>(24% vs 12%)​</a:t>
            </a:r>
            <a:endParaRPr sz="4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Qualitative Evaluation</a:t>
            </a:r>
            <a:endParaRPr/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Interviewed registration staff, social workers, healthcare providers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SW wanted 1 coordinated place for resources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Registration staff reported patients found the word “stable” confusing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design a system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have: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Mandatory screening criteria that occurs in registration/triage point of the ED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Academic medical center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Nashville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5564225" y="1152475"/>
            <a:ext cx="3268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Dark lines- pt flow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Dashed - tasks between each part of the diagram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Street team- this is both the in-reach and out-reach teams</a:t>
            </a:r>
            <a:endParaRPr/>
          </a:p>
        </p:txBody>
      </p:sp>
      <p:pic>
        <p:nvPicPr>
          <p:cNvPr id="131" name="Google Shape;13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101" y="1017726"/>
            <a:ext cx="4632075" cy="376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idx="1" type="body"/>
          </p:nvPr>
        </p:nvSpPr>
        <p:spPr>
          <a:xfrm>
            <a:off x="4660350" y="1152475"/>
            <a:ext cx="4171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300"/>
              <a:t>Responses: </a:t>
            </a:r>
            <a:endParaRPr sz="1300"/>
          </a:p>
        </p:txBody>
      </p:sp>
      <p:sp>
        <p:nvSpPr>
          <p:cNvPr id="137" name="Google Shape;13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tasks need to happen here? </a:t>
            </a:r>
            <a:endParaRPr/>
          </a:p>
        </p:txBody>
      </p:sp>
      <p:pic>
        <p:nvPicPr>
          <p:cNvPr id="138" name="Google Shape;13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321" y="1307296"/>
            <a:ext cx="3455175" cy="2812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9" name="Google Shape;139;p26"/>
          <p:cNvCxnSpPr/>
          <p:nvPr/>
        </p:nvCxnSpPr>
        <p:spPr>
          <a:xfrm flipH="1">
            <a:off x="2514475" y="2071700"/>
            <a:ext cx="1350300" cy="2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4660350" y="1152475"/>
            <a:ext cx="4171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300"/>
              <a:t>Responses: </a:t>
            </a:r>
            <a:endParaRPr sz="1300"/>
          </a:p>
        </p:txBody>
      </p:sp>
      <p:sp>
        <p:nvSpPr>
          <p:cNvPr id="145" name="Google Shape;14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tasks need to happen here? </a:t>
            </a:r>
            <a:endParaRPr/>
          </a:p>
        </p:txBody>
      </p:sp>
      <p:pic>
        <p:nvPicPr>
          <p:cNvPr id="146" name="Google Shape;14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548" y="1211323"/>
            <a:ext cx="4125450" cy="3357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7" name="Google Shape;147;p27"/>
          <p:cNvCxnSpPr/>
          <p:nvPr/>
        </p:nvCxnSpPr>
        <p:spPr>
          <a:xfrm>
            <a:off x="1107275" y="2214575"/>
            <a:ext cx="1007400" cy="6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4660350" y="1152475"/>
            <a:ext cx="4171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300"/>
              <a:t>Responses: </a:t>
            </a:r>
            <a:endParaRPr sz="1300"/>
          </a:p>
        </p:txBody>
      </p:sp>
      <p:sp>
        <p:nvSpPr>
          <p:cNvPr id="153" name="Google Shape;153;p28"/>
          <p:cNvSpPr txBox="1"/>
          <p:nvPr>
            <p:ph type="title"/>
          </p:nvPr>
        </p:nvSpPr>
        <p:spPr>
          <a:xfrm>
            <a:off x="311700" y="525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tasks need to happen here? </a:t>
            </a:r>
            <a:endParaRPr/>
          </a:p>
        </p:txBody>
      </p:sp>
      <p:pic>
        <p:nvPicPr>
          <p:cNvPr id="154" name="Google Shape;15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50250"/>
            <a:ext cx="4355551" cy="35448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5" name="Google Shape;155;p28"/>
          <p:cNvCxnSpPr/>
          <p:nvPr/>
        </p:nvCxnSpPr>
        <p:spPr>
          <a:xfrm flipH="1">
            <a:off x="3279050" y="2471750"/>
            <a:ext cx="792900" cy="50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tasks need to happen here? </a:t>
            </a:r>
            <a:endParaRPr/>
          </a:p>
        </p:txBody>
      </p:sp>
      <p:sp>
        <p:nvSpPr>
          <p:cNvPr id="161" name="Google Shape;161;p29"/>
          <p:cNvSpPr txBox="1"/>
          <p:nvPr>
            <p:ph idx="1" type="body"/>
          </p:nvPr>
        </p:nvSpPr>
        <p:spPr>
          <a:xfrm>
            <a:off x="4660350" y="1152475"/>
            <a:ext cx="4171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300"/>
              <a:t>Responses: </a:t>
            </a:r>
            <a:endParaRPr sz="1300"/>
          </a:p>
        </p:txBody>
      </p:sp>
      <p:pic>
        <p:nvPicPr>
          <p:cNvPr id="162" name="Google Shape;162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598" y="1304198"/>
            <a:ext cx="4011350" cy="326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3" name="Google Shape;163;p29"/>
          <p:cNvCxnSpPr/>
          <p:nvPr/>
        </p:nvCxnSpPr>
        <p:spPr>
          <a:xfrm flipH="1" rot="10800000">
            <a:off x="2236000" y="3300350"/>
            <a:ext cx="421500" cy="77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/>
          <p:nvPr>
            <p:ph idx="1" type="body"/>
          </p:nvPr>
        </p:nvSpPr>
        <p:spPr>
          <a:xfrm>
            <a:off x="4660350" y="1152475"/>
            <a:ext cx="4171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300"/>
              <a:t>Responses: </a:t>
            </a:r>
            <a:endParaRPr sz="1300"/>
          </a:p>
        </p:txBody>
      </p:sp>
      <p:sp>
        <p:nvSpPr>
          <p:cNvPr id="169" name="Google Shape;169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tasks need to happen here? </a:t>
            </a:r>
            <a:endParaRPr/>
          </a:p>
        </p:txBody>
      </p:sp>
      <p:pic>
        <p:nvPicPr>
          <p:cNvPr id="170" name="Google Shape;17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297" y="1257297"/>
            <a:ext cx="3733800" cy="303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1" name="Google Shape;171;p30"/>
          <p:cNvCxnSpPr/>
          <p:nvPr/>
        </p:nvCxnSpPr>
        <p:spPr>
          <a:xfrm>
            <a:off x="507200" y="2264575"/>
            <a:ext cx="600000" cy="72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idx="1" type="body"/>
          </p:nvPr>
        </p:nvSpPr>
        <p:spPr>
          <a:xfrm>
            <a:off x="4660350" y="1152475"/>
            <a:ext cx="4171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300"/>
              <a:t>Responses: </a:t>
            </a:r>
            <a:endParaRPr sz="1300"/>
          </a:p>
        </p:txBody>
      </p:sp>
      <p:sp>
        <p:nvSpPr>
          <p:cNvPr id="177" name="Google Shape;177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tasks need to happen here? </a:t>
            </a:r>
            <a:endParaRPr/>
          </a:p>
        </p:txBody>
      </p:sp>
      <p:pic>
        <p:nvPicPr>
          <p:cNvPr id="178" name="Google Shape;17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22" y="1243022"/>
            <a:ext cx="3740925" cy="3044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9" name="Google Shape;179;p31"/>
          <p:cNvCxnSpPr/>
          <p:nvPr/>
        </p:nvCxnSpPr>
        <p:spPr>
          <a:xfrm rot="10800000">
            <a:off x="1414425" y="3093175"/>
            <a:ext cx="385800" cy="65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Presenters Today</a:t>
            </a:r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1875" y="1206350"/>
            <a:ext cx="6619875" cy="372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Case #1</a:t>
            </a:r>
            <a:endParaRPr/>
          </a:p>
        </p:txBody>
      </p:sp>
      <p:sp>
        <p:nvSpPr>
          <p:cNvPr id="185" name="Google Shape;185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700">
                <a:highlight>
                  <a:schemeClr val="lt1"/>
                </a:highlight>
              </a:rPr>
              <a:t>Person w/ diabetes, elevated sugar, </a:t>
            </a:r>
            <a:r>
              <a:rPr lang="en" sz="1700">
                <a:highlight>
                  <a:schemeClr val="lt1"/>
                </a:highlight>
              </a:rPr>
              <a:t>weren’t able to keep their medicines (got stolen, no refrigerator, lost supplies)</a:t>
            </a:r>
            <a:r>
              <a:rPr b="1" lang="en" sz="1700">
                <a:highlight>
                  <a:schemeClr val="lt1"/>
                </a:highlight>
              </a:rPr>
              <a:t>, </a:t>
            </a:r>
            <a:r>
              <a:rPr lang="en" sz="1700">
                <a:highlight>
                  <a:schemeClr val="lt1"/>
                </a:highlight>
              </a:rPr>
              <a:t>post-op and </a:t>
            </a:r>
            <a:r>
              <a:rPr b="1" lang="en" sz="1700">
                <a:highlight>
                  <a:schemeClr val="lt1"/>
                </a:highlight>
              </a:rPr>
              <a:t>have a wound to care for</a:t>
            </a:r>
            <a:r>
              <a:rPr lang="en" sz="1700">
                <a:highlight>
                  <a:schemeClr val="lt1"/>
                </a:highlight>
              </a:rPr>
              <a:t>, don’t have a place to go (what would the roles be to get someone safely back on the street and cared for) </a:t>
            </a:r>
            <a:endParaRPr sz="1700">
              <a:highlight>
                <a:schemeClr val="lt1"/>
              </a:highlight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>
                <a:highlight>
                  <a:schemeClr val="lt1"/>
                </a:highlight>
              </a:rPr>
              <a:t>Need check up on supplies</a:t>
            </a:r>
            <a:endParaRPr sz="1700">
              <a:highlight>
                <a:schemeClr val="lt1"/>
              </a:highlight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>
                <a:highlight>
                  <a:schemeClr val="lt1"/>
                </a:highlight>
              </a:rPr>
              <a:t>Need check up on sugars </a:t>
            </a:r>
            <a:endParaRPr sz="1700">
              <a:highlight>
                <a:schemeClr val="lt1"/>
              </a:highlight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>
                <a:highlight>
                  <a:schemeClr val="lt1"/>
                </a:highlight>
              </a:rPr>
              <a:t>Gets admitted  </a:t>
            </a:r>
            <a:endParaRPr sz="2000"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Case #2</a:t>
            </a:r>
            <a:endParaRPr/>
          </a:p>
        </p:txBody>
      </p:sp>
      <p:sp>
        <p:nvSpPr>
          <p:cNvPr id="191" name="Google Shape;191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700">
                <a:highlight>
                  <a:schemeClr val="lt1"/>
                </a:highlight>
              </a:rPr>
              <a:t>Addicted to alcohol</a:t>
            </a:r>
            <a:r>
              <a:rPr lang="en" sz="1700">
                <a:highlight>
                  <a:schemeClr val="lt1"/>
                </a:highlight>
              </a:rPr>
              <a:t>, got into altercation, rib fractures, facial fractures,</a:t>
            </a:r>
            <a:r>
              <a:rPr b="1" lang="en" sz="1700">
                <a:highlight>
                  <a:schemeClr val="lt1"/>
                </a:highlight>
              </a:rPr>
              <a:t> level 2 trauma,</a:t>
            </a:r>
            <a:r>
              <a:rPr lang="en" sz="1700">
                <a:highlight>
                  <a:schemeClr val="lt1"/>
                </a:highlight>
              </a:rPr>
              <a:t> doesn’t have a place to go (where does he go when he’s done, how do we keep him safe, connect him to resources), won’t need a respite care </a:t>
            </a:r>
            <a:endParaRPr sz="1700">
              <a:highlight>
                <a:schemeClr val="lt1"/>
              </a:highlight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>
                <a:highlight>
                  <a:schemeClr val="lt1"/>
                </a:highlight>
              </a:rPr>
              <a:t>Gets admitted </a:t>
            </a:r>
            <a:endParaRPr sz="1700"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Case #3</a:t>
            </a:r>
            <a:endParaRPr/>
          </a:p>
        </p:txBody>
      </p:sp>
      <p:sp>
        <p:nvSpPr>
          <p:cNvPr id="197" name="Google Shape;197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>
                <a:highlight>
                  <a:schemeClr val="lt1"/>
                </a:highlight>
              </a:rPr>
              <a:t>It’s raining, pt comes in with schizophrenia and suicidal ideation, in despair because of their living situation (in a tent, don’t have stuff, lost job, don’t have ID) </a:t>
            </a:r>
            <a:endParaRPr sz="1600"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5"/>
          <p:cNvSpPr txBox="1"/>
          <p:nvPr>
            <p:ph type="title"/>
          </p:nvPr>
        </p:nvSpPr>
        <p:spPr>
          <a:xfrm>
            <a:off x="251325" y="2497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researchers, we are witnesses.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 </a:t>
            </a:r>
            <a:endParaRPr/>
          </a:p>
        </p:txBody>
      </p:sp>
      <p:sp>
        <p:nvSpPr>
          <p:cNvPr id="208" name="Google Shape;208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 Comments?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sophia.druffner@gmail.com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469-608-9476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251325" y="2497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researchers, we are </a:t>
            </a:r>
            <a:r>
              <a:rPr lang="en"/>
              <a:t>witnesses.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Goal Today</a:t>
            </a:r>
            <a:endParaRPr/>
          </a:p>
        </p:txBody>
      </p:sp>
      <p:sp>
        <p:nvSpPr>
          <p:cNvPr id="71" name="Google Shape;71;p16"/>
          <p:cNvSpPr txBox="1"/>
          <p:nvPr>
            <p:ph idx="1" type="subTitle"/>
          </p:nvPr>
        </p:nvSpPr>
        <p:spPr>
          <a:xfrm>
            <a:off x="311700" y="2834125"/>
            <a:ext cx="8520600" cy="165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want to build a street team that connects the ED, hospital, and street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communication that needs to happen between places? What roles must be present to facilitate this </a:t>
            </a:r>
            <a:r>
              <a:rPr lang="en"/>
              <a:t>communication</a:t>
            </a:r>
            <a:r>
              <a:rPr lang="en"/>
              <a:t>?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will build the system and then test it with 3 different cases.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10000"/>
          </a:bodyPr>
          <a:lstStyle/>
          <a:p>
            <a:pPr indent="-267970" lvl="0" marL="6731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04"/>
              <a:buFont typeface="Arial"/>
              <a:buChar char="●"/>
            </a:pPr>
            <a:r>
              <a:rPr lang="en" sz="4200">
                <a:solidFill>
                  <a:schemeClr val="dk1"/>
                </a:solidFill>
              </a:rPr>
              <a:t>Unstable housing and homelessness can exacerbate adverse and </a:t>
            </a:r>
            <a:r>
              <a:rPr b="1" lang="en" sz="4200">
                <a:solidFill>
                  <a:schemeClr val="dk1"/>
                </a:solidFill>
              </a:rPr>
              <a:t>inequitable health outcomes </a:t>
            </a:r>
            <a:r>
              <a:rPr lang="en" sz="4200">
                <a:solidFill>
                  <a:schemeClr val="dk1"/>
                </a:solidFill>
              </a:rPr>
              <a:t>​</a:t>
            </a:r>
            <a:endParaRPr sz="4200">
              <a:solidFill>
                <a:schemeClr val="dk1"/>
              </a:solidFill>
            </a:endParaRPr>
          </a:p>
          <a:p>
            <a:pPr indent="-267970" lvl="0" marL="6731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04"/>
              <a:buFont typeface="Arial"/>
              <a:buChar char="●"/>
            </a:pPr>
            <a:r>
              <a:rPr lang="en" sz="4200">
                <a:solidFill>
                  <a:schemeClr val="dk1"/>
                </a:solidFill>
              </a:rPr>
              <a:t>This population has a greater risk of chronic disease burden, infectious disease, injury, and disability </a:t>
            </a:r>
            <a:endParaRPr sz="2800">
              <a:solidFill>
                <a:schemeClr val="dk1"/>
              </a:solidFill>
            </a:endParaRPr>
          </a:p>
          <a:p>
            <a:pPr indent="-267970" lvl="0" marL="6731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04"/>
              <a:buFont typeface="Arial"/>
              <a:buChar char="●"/>
            </a:pPr>
            <a:r>
              <a:rPr b="1" lang="en" sz="4200">
                <a:solidFill>
                  <a:schemeClr val="dk1"/>
                </a:solidFill>
              </a:rPr>
              <a:t>No universal method exists to identify </a:t>
            </a:r>
            <a:r>
              <a:rPr lang="en" sz="4200">
                <a:solidFill>
                  <a:schemeClr val="dk1"/>
                </a:solidFill>
              </a:rPr>
              <a:t>those at risk of or currently experiencing homelessness</a:t>
            </a:r>
            <a:endParaRPr sz="4200">
              <a:solidFill>
                <a:schemeClr val="dk1"/>
              </a:solidFill>
            </a:endParaRPr>
          </a:p>
          <a:p>
            <a:pPr indent="-267970" lvl="0" marL="6731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04"/>
              <a:buFont typeface="Arial"/>
              <a:buChar char="●"/>
            </a:pPr>
            <a:r>
              <a:rPr lang="en" sz="4200">
                <a:solidFill>
                  <a:schemeClr val="dk1"/>
                </a:solidFill>
              </a:rPr>
              <a:t>Some screening tools are being developed, but minimal studies have: ​</a:t>
            </a:r>
            <a:endParaRPr sz="4200">
              <a:solidFill>
                <a:schemeClr val="dk1"/>
              </a:solidFill>
            </a:endParaRPr>
          </a:p>
          <a:p>
            <a:pPr indent="-267969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04"/>
              <a:buAutoNum type="alphaLcPeriod"/>
            </a:pPr>
            <a:r>
              <a:rPr lang="en" sz="4200">
                <a:solidFill>
                  <a:schemeClr val="dk1"/>
                </a:solidFill>
              </a:rPr>
              <a:t>Described those at risk of ​or currently experiencing​ homelessness presenting ​to an urban ED​</a:t>
            </a:r>
            <a:endParaRPr sz="4200">
              <a:solidFill>
                <a:schemeClr val="dk1"/>
              </a:solidFill>
            </a:endParaRPr>
          </a:p>
          <a:p>
            <a:pPr indent="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190"/>
              <a:buFont typeface="Arial"/>
              <a:buNone/>
            </a:pPr>
            <a:r>
              <a:rPr lang="en" sz="4200">
                <a:solidFill>
                  <a:schemeClr val="dk1"/>
                </a:solidFill>
              </a:rPr>
              <a:t>Assessed long-term trends ​amongst all individuals who ​present to an acute care center​</a:t>
            </a:r>
            <a:endParaRPr sz="4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system</a:t>
            </a:r>
            <a:endParaRPr/>
          </a:p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24161"/>
            <a:ext cx="9143999" cy="3649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5725" y="1078325"/>
            <a:ext cx="3417900" cy="324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1475" y="424988"/>
            <a:ext cx="2914650" cy="414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3013" y="147638"/>
            <a:ext cx="6657975" cy="484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0163" y="33338"/>
            <a:ext cx="6543675" cy="507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