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43" d="100"/>
          <a:sy n="143" d="100"/>
        </p:scale>
        <p:origin x="76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4397c3ad88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4397c3ad88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4397c3ad88_0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4397c3ad88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4397c3ad88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4397c3ad88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4397c3ad88_0_1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4397c3ad88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4397c3ad88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4397c3ad88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4397c3ad88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4397c3ad8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4397c3ad88_0_1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4397c3ad88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4397c3ad88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4397c3ad8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4397c3ad88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4397c3ad8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4397c3ad88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4397c3ad88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4397c3ad88_0_1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4397c3ad88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4397c3ad88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4397c3ad88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4397c3ad88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4397c3ad8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4397c3ad8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4397c3ad8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4397c3ad88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4397c3ad88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4397c3ad88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4397c3ad8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4397c3ad88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4397c3ad8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4397c3ad88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4397c3ad8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4397c3ad88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4397c3ad8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4397c3ad88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4397c3ad8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4397c3ad88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4397c3ad88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4397c3ad88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4397c3ad88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4397c3ad88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4397c3ad8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4397c3ad88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4397c3ad88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4397c3ad88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4397c3ad88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4397c3ad88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24397c3ad88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4397c3ad88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4397c3ad88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4397c3ad88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4397c3ad8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24397c3ad88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24397c3ad88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24397c3ad88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24397c3ad88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24397c3ad88_0_1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24397c3ad88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4397c3ad8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4397c3ad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4397c3ad8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4397c3ad8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4397c3ad88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4397c3ad88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4397c3ad8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4397c3ad8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4397c3ad88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4397c3ad8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4397c3ad88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4397c3ad8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hyperlink" Target="https://www.niaaa.nih.gov/alcohols-effects-health/alcohol-use-disorder/genetics-alcohol-use-disorder#:~:text=Research%20shows%20that%20genes%20are,the%20remainder%20of%20the%20risk" TargetMode="External"/><Relationship Id="rId3" Type="http://schemas.openxmlformats.org/officeDocument/2006/relationships/hyperlink" Target="https://www.cdc.gov/alcohol/fact-sheets/binge-drinking.htm#:~:text=Binge%20drinking%20is%20a%20serious,on%20an%20occasion%20for%20women" TargetMode="External"/><Relationship Id="rId7" Type="http://schemas.openxmlformats.org/officeDocument/2006/relationships/hyperlink" Target="https://www.cdc.gov/alcohol/features/excessive-alcohol-deaths.html#:~:text=Each%20year%2C%20deaths%20from%20excessive,35%20or%20older%20and%20males"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6" Type="http://schemas.openxmlformats.org/officeDocument/2006/relationships/hyperlink" Target="https://www.niaaa.nih.gov/alcohols-effects-health/overview-alcohol-consumption/what-standard-drink" TargetMode="External"/><Relationship Id="rId5" Type="http://schemas.openxmlformats.org/officeDocument/2006/relationships/hyperlink" Target="https://www.niaaa.nih.gov/publications/brochures-and-fact-sheets/understanding-alcohol-use-disorder" TargetMode="External"/><Relationship Id="rId4" Type="http://schemas.openxmlformats.org/officeDocument/2006/relationships/hyperlink" Target="https://www.cdc.gov/chronicdisease/resources/publications/factsheets/alcohol.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4180"/>
              <a:t>Treatment of Alcohol Use Disorder in the Primary Care Setting for People Experiencing Homelessness</a:t>
            </a:r>
            <a:endParaRPr sz="418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358"/>
              <a:buNone/>
            </a:pPr>
            <a:r>
              <a:rPr lang="en" sz="2110"/>
              <a:t>Sarah Meyers, MD</a:t>
            </a:r>
            <a:endParaRPr sz="2110"/>
          </a:p>
          <a:p>
            <a:pPr marL="0" lvl="0" indent="0" algn="ctr" rtl="0">
              <a:lnSpc>
                <a:spcPct val="80000"/>
              </a:lnSpc>
              <a:spcBef>
                <a:spcPts val="0"/>
              </a:spcBef>
              <a:spcAft>
                <a:spcPts val="0"/>
              </a:spcAft>
              <a:buSzPts val="358"/>
              <a:buNone/>
            </a:pPr>
            <a:r>
              <a:rPr lang="en" sz="2110"/>
              <a:t>Family Physician</a:t>
            </a:r>
            <a:endParaRPr sz="2110"/>
          </a:p>
          <a:p>
            <a:pPr marL="0" lvl="0" indent="0" algn="ctr" rtl="0">
              <a:lnSpc>
                <a:spcPct val="80000"/>
              </a:lnSpc>
              <a:spcBef>
                <a:spcPts val="0"/>
              </a:spcBef>
              <a:spcAft>
                <a:spcPts val="0"/>
              </a:spcAft>
              <a:buSzPts val="358"/>
              <a:buNone/>
            </a:pPr>
            <a:r>
              <a:rPr lang="en" sz="2110"/>
              <a:t>Addiction Medicine Fellow, Brown University</a:t>
            </a:r>
            <a:endParaRPr sz="2110"/>
          </a:p>
          <a:p>
            <a:pPr marL="0" lvl="0" indent="0" algn="ctr" rtl="0">
              <a:lnSpc>
                <a:spcPct val="80000"/>
              </a:lnSpc>
              <a:spcBef>
                <a:spcPts val="0"/>
              </a:spcBef>
              <a:spcAft>
                <a:spcPts val="0"/>
              </a:spcAft>
              <a:buSzPts val="358"/>
              <a:buNone/>
            </a:pPr>
            <a:r>
              <a:rPr lang="en" sz="2110"/>
              <a:t>National Healthcare for the Homeless Conference</a:t>
            </a:r>
            <a:endParaRPr sz="2110"/>
          </a:p>
          <a:p>
            <a:pPr marL="0" lvl="0" indent="0" algn="ctr" rtl="0">
              <a:lnSpc>
                <a:spcPct val="80000"/>
              </a:lnSpc>
              <a:spcBef>
                <a:spcPts val="0"/>
              </a:spcBef>
              <a:spcAft>
                <a:spcPts val="0"/>
              </a:spcAft>
              <a:buSzPts val="358"/>
              <a:buNone/>
            </a:pPr>
            <a:r>
              <a:rPr lang="en" sz="2110"/>
              <a:t>May 17, 2023</a:t>
            </a:r>
            <a:endParaRPr sz="211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AUDIT-C</a:t>
            </a:r>
            <a:endParaRPr/>
          </a:p>
        </p:txBody>
      </p:sp>
      <p:sp>
        <p:nvSpPr>
          <p:cNvPr id="109" name="Google Shape;109;p22"/>
          <p:cNvSpPr txBox="1">
            <a:spLocks noGrp="1"/>
          </p:cNvSpPr>
          <p:nvPr>
            <p:ph type="body" idx="1"/>
          </p:nvPr>
        </p:nvSpPr>
        <p:spPr>
          <a:xfrm>
            <a:off x="311700" y="1152475"/>
            <a:ext cx="36072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Calibri"/>
                <a:ea typeface="Calibri"/>
                <a:cs typeface="Calibri"/>
                <a:sym typeface="Calibri"/>
              </a:rPr>
              <a:t>How often did you have a drink containing alcohol in the past year?</a:t>
            </a:r>
            <a:endParaRPr sz="1300">
              <a:latin typeface="Calibri"/>
              <a:ea typeface="Calibri"/>
              <a:cs typeface="Calibri"/>
              <a:sym typeface="Calibri"/>
            </a:endParaRPr>
          </a:p>
          <a:p>
            <a:pPr marL="0" lvl="0" indent="0" algn="l" rtl="0">
              <a:spcBef>
                <a:spcPts val="1200"/>
              </a:spcBef>
              <a:spcAft>
                <a:spcPts val="0"/>
              </a:spcAft>
              <a:buNone/>
            </a:pPr>
            <a:r>
              <a:rPr lang="en" sz="1300">
                <a:latin typeface="Calibri"/>
                <a:ea typeface="Calibri"/>
                <a:cs typeface="Calibri"/>
                <a:sym typeface="Calibri"/>
              </a:rPr>
              <a:t>	-never, monthly, 2-4 times a month, 2-3 times a week, 4 or more times a week</a:t>
            </a:r>
            <a:endParaRPr sz="1300">
              <a:latin typeface="Calibri"/>
              <a:ea typeface="Calibri"/>
              <a:cs typeface="Calibri"/>
              <a:sym typeface="Calibri"/>
            </a:endParaRPr>
          </a:p>
          <a:p>
            <a:pPr marL="0" lvl="0" indent="0" algn="l" rtl="0">
              <a:spcBef>
                <a:spcPts val="1200"/>
              </a:spcBef>
              <a:spcAft>
                <a:spcPts val="0"/>
              </a:spcAft>
              <a:buNone/>
            </a:pPr>
            <a:r>
              <a:rPr lang="en" sz="1300">
                <a:latin typeface="Calibri"/>
                <a:ea typeface="Calibri"/>
                <a:cs typeface="Calibri"/>
                <a:sym typeface="Calibri"/>
              </a:rPr>
              <a:t>How many drinks containing alcohol did you have on a typical day when you were drinking in the past year?</a:t>
            </a:r>
            <a:endParaRPr sz="1300">
              <a:latin typeface="Calibri"/>
              <a:ea typeface="Calibri"/>
              <a:cs typeface="Calibri"/>
              <a:sym typeface="Calibri"/>
            </a:endParaRPr>
          </a:p>
          <a:p>
            <a:pPr marL="0" lvl="0" indent="457200" algn="l" rtl="0">
              <a:spcBef>
                <a:spcPts val="1200"/>
              </a:spcBef>
              <a:spcAft>
                <a:spcPts val="0"/>
              </a:spcAft>
              <a:buNone/>
            </a:pPr>
            <a:r>
              <a:rPr lang="en" sz="1300">
                <a:latin typeface="Calibri"/>
                <a:ea typeface="Calibri"/>
                <a:cs typeface="Calibri"/>
                <a:sym typeface="Calibri"/>
              </a:rPr>
              <a:t>1-2, 3-4, 5-6, 7-9, 10+</a:t>
            </a:r>
            <a:endParaRPr sz="1300">
              <a:latin typeface="Calibri"/>
              <a:ea typeface="Calibri"/>
              <a:cs typeface="Calibri"/>
              <a:sym typeface="Calibri"/>
            </a:endParaRPr>
          </a:p>
          <a:p>
            <a:pPr marL="0" lvl="0" indent="0" algn="l" rtl="0">
              <a:spcBef>
                <a:spcPts val="1200"/>
              </a:spcBef>
              <a:spcAft>
                <a:spcPts val="0"/>
              </a:spcAft>
              <a:buNone/>
            </a:pPr>
            <a:r>
              <a:rPr lang="en" sz="1300">
                <a:latin typeface="Calibri"/>
                <a:ea typeface="Calibri"/>
                <a:cs typeface="Calibri"/>
                <a:sym typeface="Calibri"/>
              </a:rPr>
              <a:t>How often did you have six or more drinks on one occasion in the past year?</a:t>
            </a:r>
            <a:endParaRPr sz="1300">
              <a:latin typeface="Calibri"/>
              <a:ea typeface="Calibri"/>
              <a:cs typeface="Calibri"/>
              <a:sym typeface="Calibri"/>
            </a:endParaRPr>
          </a:p>
          <a:p>
            <a:pPr marL="0" lvl="0" indent="0" algn="l" rtl="0">
              <a:spcBef>
                <a:spcPts val="1200"/>
              </a:spcBef>
              <a:spcAft>
                <a:spcPts val="0"/>
              </a:spcAft>
              <a:buNone/>
            </a:pPr>
            <a:r>
              <a:rPr lang="en" sz="1300">
                <a:latin typeface="Calibri"/>
                <a:ea typeface="Calibri"/>
                <a:cs typeface="Calibri"/>
                <a:sym typeface="Calibri"/>
              </a:rPr>
              <a:t>	Never, less than monthly, monthly, weekly, daily</a:t>
            </a:r>
            <a:endParaRPr sz="1300">
              <a:latin typeface="Calibri"/>
              <a:ea typeface="Calibri"/>
              <a:cs typeface="Calibri"/>
              <a:sym typeface="Calibri"/>
            </a:endParaRPr>
          </a:p>
          <a:p>
            <a:pPr marL="0" lvl="0" indent="0" algn="l" rtl="0">
              <a:spcBef>
                <a:spcPts val="1200"/>
              </a:spcBef>
              <a:spcAft>
                <a:spcPts val="1200"/>
              </a:spcAft>
              <a:buNone/>
            </a:pPr>
            <a:r>
              <a:rPr lang="en" sz="1300">
                <a:latin typeface="Calibri"/>
                <a:ea typeface="Calibri"/>
                <a:cs typeface="Calibri"/>
                <a:sym typeface="Calibri"/>
              </a:rPr>
              <a:t>Score &gt;5= high risk</a:t>
            </a:r>
            <a:endParaRPr sz="1300">
              <a:latin typeface="Calibri"/>
              <a:ea typeface="Calibri"/>
              <a:cs typeface="Calibri"/>
              <a:sym typeface="Calibri"/>
            </a:endParaRPr>
          </a:p>
        </p:txBody>
      </p:sp>
      <p:pic>
        <p:nvPicPr>
          <p:cNvPr id="110" name="Google Shape;110;p22"/>
          <p:cNvPicPr preferRelativeResize="0"/>
          <p:nvPr/>
        </p:nvPicPr>
        <p:blipFill>
          <a:blip r:embed="rId3">
            <a:alphaModFix/>
          </a:blip>
          <a:stretch>
            <a:fillRect/>
          </a:stretch>
        </p:blipFill>
        <p:spPr>
          <a:xfrm>
            <a:off x="3833200" y="-252670"/>
            <a:ext cx="5107375" cy="6611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SASQ</a:t>
            </a:r>
            <a:endParaRPr/>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How many times in the past year have you had (4 for women, or 5 for men) or more drinks in a day?</a:t>
            </a:r>
            <a:endParaRPr>
              <a:solidFill>
                <a:schemeClr val="dk1"/>
              </a:solidFill>
            </a:endParaRPr>
          </a:p>
          <a:p>
            <a:pPr marL="0" lvl="0" indent="0" algn="l" rtl="0">
              <a:spcBef>
                <a:spcPts val="1200"/>
              </a:spcBef>
              <a:spcAft>
                <a:spcPts val="1200"/>
              </a:spcAft>
              <a:buNone/>
            </a:pPr>
            <a:r>
              <a:rPr lang="en">
                <a:solidFill>
                  <a:schemeClr val="dk1"/>
                </a:solidFill>
              </a:rPr>
              <a:t>-score of 1 or more-&gt; follow up</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CAGE</a:t>
            </a:r>
            <a:endParaRPr/>
          </a:p>
        </p:txBody>
      </p:sp>
      <p:sp>
        <p:nvSpPr>
          <p:cNvPr id="122" name="Google Shape;122;p24"/>
          <p:cNvSpPr txBox="1">
            <a:spLocks noGrp="1"/>
          </p:cNvSpPr>
          <p:nvPr>
            <p:ph type="body" idx="1"/>
          </p:nvPr>
        </p:nvSpPr>
        <p:spPr>
          <a:xfrm>
            <a:off x="355675" y="117445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chemeClr val="dk1"/>
                </a:solidFill>
              </a:rPr>
              <a:t>Cut down</a:t>
            </a:r>
            <a:endParaRPr sz="1400">
              <a:solidFill>
                <a:schemeClr val="dk1"/>
              </a:solidFill>
            </a:endParaRPr>
          </a:p>
          <a:p>
            <a:pPr marL="0" lvl="0" indent="0" algn="l" rtl="0">
              <a:spcBef>
                <a:spcPts val="1200"/>
              </a:spcBef>
              <a:spcAft>
                <a:spcPts val="0"/>
              </a:spcAft>
              <a:buNone/>
            </a:pPr>
            <a:r>
              <a:rPr lang="en" sz="1400">
                <a:solidFill>
                  <a:schemeClr val="dk1"/>
                </a:solidFill>
              </a:rPr>
              <a:t>Annoyed</a:t>
            </a:r>
            <a:endParaRPr sz="1400">
              <a:solidFill>
                <a:schemeClr val="dk1"/>
              </a:solidFill>
            </a:endParaRPr>
          </a:p>
          <a:p>
            <a:pPr marL="0" lvl="0" indent="0" algn="l" rtl="0">
              <a:spcBef>
                <a:spcPts val="1200"/>
              </a:spcBef>
              <a:spcAft>
                <a:spcPts val="0"/>
              </a:spcAft>
              <a:buNone/>
            </a:pPr>
            <a:r>
              <a:rPr lang="en" sz="1400">
                <a:solidFill>
                  <a:schemeClr val="dk1"/>
                </a:solidFill>
              </a:rPr>
              <a:t>Guilty</a:t>
            </a:r>
            <a:endParaRPr sz="1400">
              <a:solidFill>
                <a:schemeClr val="dk1"/>
              </a:solidFill>
            </a:endParaRPr>
          </a:p>
          <a:p>
            <a:pPr marL="0" lvl="0" indent="0" algn="l" rtl="0">
              <a:spcBef>
                <a:spcPts val="1200"/>
              </a:spcBef>
              <a:spcAft>
                <a:spcPts val="0"/>
              </a:spcAft>
              <a:buNone/>
            </a:pPr>
            <a:r>
              <a:rPr lang="en" sz="1400">
                <a:solidFill>
                  <a:schemeClr val="dk1"/>
                </a:solidFill>
              </a:rPr>
              <a:t>Eye-opener</a:t>
            </a:r>
            <a:endParaRPr sz="1400">
              <a:solidFill>
                <a:schemeClr val="dk1"/>
              </a:solidFill>
            </a:endParaRPr>
          </a:p>
          <a:p>
            <a:pPr marL="0" lvl="0" indent="0" algn="l" rtl="0">
              <a:spcBef>
                <a:spcPts val="1200"/>
              </a:spcBef>
              <a:spcAft>
                <a:spcPts val="0"/>
              </a:spcAft>
              <a:buNone/>
            </a:pPr>
            <a:endParaRPr sz="1400">
              <a:solidFill>
                <a:schemeClr val="dk1"/>
              </a:solidFill>
            </a:endParaRPr>
          </a:p>
          <a:p>
            <a:pPr marL="0" lvl="0" indent="0" algn="l" rtl="0">
              <a:spcBef>
                <a:spcPts val="1200"/>
              </a:spcBef>
              <a:spcAft>
                <a:spcPts val="1200"/>
              </a:spcAft>
              <a:buNone/>
            </a:pPr>
            <a:r>
              <a:rPr lang="en" sz="1400">
                <a:solidFill>
                  <a:schemeClr val="dk1"/>
                </a:solidFill>
              </a:rPr>
              <a:t>No longer recommended by USPSTF</a:t>
            </a:r>
            <a:endParaRPr sz="14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SBIRT vs. SBIT</a:t>
            </a:r>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Screening, brief intervention (brief Motivational Interview,) referral to treatment</a:t>
            </a:r>
            <a:endParaRPr/>
          </a:p>
          <a:p>
            <a:pPr marL="0" lvl="0" indent="0" algn="l" rtl="0">
              <a:spcBef>
                <a:spcPts val="1200"/>
              </a:spcBef>
              <a:spcAft>
                <a:spcPts val="0"/>
              </a:spcAft>
              <a:buNone/>
            </a:pPr>
            <a:r>
              <a:rPr lang="en"/>
              <a:t>Or just . .  .</a:t>
            </a:r>
            <a:endParaRPr/>
          </a:p>
          <a:p>
            <a:pPr marL="0" lvl="0" indent="0" algn="l" rtl="0">
              <a:spcBef>
                <a:spcPts val="1200"/>
              </a:spcBef>
              <a:spcAft>
                <a:spcPts val="1200"/>
              </a:spcAft>
              <a:buNone/>
            </a:pPr>
            <a:r>
              <a:rPr lang="en"/>
              <a:t>Treatment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Study</a:t>
            </a:r>
            <a:endParaRPr/>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You ask Susan “what are your thoughts on alcohol and your health?”</a:t>
            </a:r>
            <a:endParaRPr/>
          </a:p>
          <a:p>
            <a:pPr marL="0" lvl="0" indent="0" algn="l" rtl="0">
              <a:spcBef>
                <a:spcPts val="1200"/>
              </a:spcBef>
              <a:spcAft>
                <a:spcPts val="1200"/>
              </a:spcAft>
              <a:buNone/>
            </a:pPr>
            <a:r>
              <a:rPr lang="en"/>
              <a:t>Susan says “I know it’s killing me but I don’t care. I’m not going to stop unless I’m not homeless anymore.”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Supportive Treatment</a:t>
            </a:r>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Thiamine 100 mg PO QD</a:t>
            </a:r>
            <a:endParaRPr/>
          </a:p>
          <a:p>
            <a:pPr marL="0" lvl="0" indent="0" algn="l" rtl="0">
              <a:spcBef>
                <a:spcPts val="1200"/>
              </a:spcBef>
              <a:spcAft>
                <a:spcPts val="0"/>
              </a:spcAft>
              <a:buNone/>
            </a:pPr>
            <a:r>
              <a:rPr lang="en"/>
              <a:t>Folic Acid 1 mg PO QD</a:t>
            </a:r>
            <a:endParaRPr/>
          </a:p>
          <a:p>
            <a:pPr marL="0" lvl="0" indent="0" algn="l" rtl="0">
              <a:spcBef>
                <a:spcPts val="1200"/>
              </a:spcBef>
              <a:spcAft>
                <a:spcPts val="0"/>
              </a:spcAft>
              <a:buNone/>
            </a:pPr>
            <a:r>
              <a:rPr lang="en"/>
              <a:t>MVI</a:t>
            </a:r>
            <a:endParaRPr/>
          </a:p>
          <a:p>
            <a:pPr marL="0" lvl="0" indent="0" algn="l" rtl="0">
              <a:spcBef>
                <a:spcPts val="1200"/>
              </a:spcBef>
              <a:spcAft>
                <a:spcPts val="0"/>
              </a:spcAft>
              <a:buNone/>
            </a:pPr>
            <a:r>
              <a:rPr lang="en"/>
              <a:t>Screen for HAV, HBV, HCV, treat/vaccinate</a:t>
            </a:r>
            <a:endParaRPr/>
          </a:p>
          <a:p>
            <a:pPr marL="0" lvl="0" indent="0" algn="l" rtl="0">
              <a:spcBef>
                <a:spcPts val="1200"/>
              </a:spcBef>
              <a:spcAft>
                <a:spcPts val="0"/>
              </a:spcAft>
              <a:buNone/>
            </a:pPr>
            <a:r>
              <a:rPr lang="en"/>
              <a:t>Monitor CBC, CMP</a:t>
            </a:r>
            <a:endParaRPr/>
          </a:p>
          <a:p>
            <a:pPr marL="0" lvl="0" indent="0" algn="l" rtl="0">
              <a:spcBef>
                <a:spcPts val="1200"/>
              </a:spcBef>
              <a:spcAft>
                <a:spcPts val="1200"/>
              </a:spcAft>
              <a:buNone/>
            </a:pPr>
            <a:r>
              <a:rPr lang="en"/>
              <a:t>Alcoholic cirrhosis: liver US q 6 months, AFP q 6 months, screening endoscopy for varices q1-3 years or if decompensation occurs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Study	</a:t>
            </a:r>
            <a:endParaRPr/>
          </a:p>
        </p:txBody>
      </p:sp>
      <p:sp>
        <p:nvSpPr>
          <p:cNvPr id="146" name="Google Shape;146;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Susan accepts supportive care, including lab tests and vitamin supplementation. </a:t>
            </a:r>
            <a:endParaRPr/>
          </a:p>
          <a:p>
            <a:pPr marL="0" lvl="0" indent="0" algn="l" rtl="0">
              <a:spcBef>
                <a:spcPts val="1200"/>
              </a:spcBef>
              <a:spcAft>
                <a:spcPts val="0"/>
              </a:spcAft>
              <a:buNone/>
            </a:pPr>
            <a:r>
              <a:rPr lang="en"/>
              <a:t>1 year later, she asks “Can you help me stop drinking?”</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What do you do next?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52" name="Google Shape;152;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Clr>
                <a:schemeClr val="dk1"/>
              </a:buClr>
              <a:buSzPts val="1100"/>
              <a:buFont typeface="Arial"/>
              <a:buNone/>
            </a:pPr>
            <a:r>
              <a:rPr lang="en" sz="3900">
                <a:solidFill>
                  <a:schemeClr val="dk1"/>
                </a:solidFill>
              </a:rPr>
              <a:t>Medication</a:t>
            </a:r>
            <a:endParaRPr sz="39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Naltrexone</a:t>
            </a:r>
            <a:endParaRPr/>
          </a:p>
        </p:txBody>
      </p:sp>
      <p:sp>
        <p:nvSpPr>
          <p:cNvPr id="158" name="Google Shape;15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Reduces cravings for alcohol</a:t>
            </a:r>
            <a:endParaRPr/>
          </a:p>
          <a:p>
            <a:pPr marL="0" lvl="0" indent="0" algn="l" rtl="0">
              <a:spcBef>
                <a:spcPts val="1200"/>
              </a:spcBef>
              <a:spcAft>
                <a:spcPts val="0"/>
              </a:spcAft>
              <a:buNone/>
            </a:pPr>
            <a:r>
              <a:rPr lang="en"/>
              <a:t>Reduces reward (buzz) from alcohol, blocking mu opioid receptors</a:t>
            </a:r>
            <a:endParaRPr/>
          </a:p>
          <a:p>
            <a:pPr marL="0" lvl="0" indent="0" algn="l" rtl="0">
              <a:spcBef>
                <a:spcPts val="1200"/>
              </a:spcBef>
              <a:spcAft>
                <a:spcPts val="0"/>
              </a:spcAft>
              <a:buNone/>
            </a:pPr>
            <a:r>
              <a:rPr lang="en"/>
              <a:t>Forms: 50 mg tablet, 100 mg, 380 mg IM monthly injection</a:t>
            </a:r>
            <a:endParaRPr/>
          </a:p>
          <a:p>
            <a:pPr marL="0" lvl="0" indent="0" algn="l" rtl="0">
              <a:spcBef>
                <a:spcPts val="1200"/>
              </a:spcBef>
              <a:spcAft>
                <a:spcPts val="0"/>
              </a:spcAft>
              <a:buNone/>
            </a:pPr>
            <a:r>
              <a:rPr lang="en"/>
              <a:t>Cautions: full opioid antagonist, rare increase in LFTs</a:t>
            </a:r>
            <a:endParaRPr/>
          </a:p>
          <a:p>
            <a:pPr marL="0" lvl="0" indent="0" algn="l" rtl="0">
              <a:spcBef>
                <a:spcPts val="120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Acamprosate</a:t>
            </a:r>
            <a:endParaRPr/>
          </a:p>
        </p:txBody>
      </p:sp>
      <p:sp>
        <p:nvSpPr>
          <p:cNvPr id="164" name="Google Shape;164;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Decreases cravings, modulates glutamate at NMDA receptors</a:t>
            </a:r>
            <a:endParaRPr/>
          </a:p>
          <a:p>
            <a:pPr marL="0" lvl="0" indent="0" algn="l" rtl="0">
              <a:spcBef>
                <a:spcPts val="1200"/>
              </a:spcBef>
              <a:spcAft>
                <a:spcPts val="0"/>
              </a:spcAft>
              <a:buNone/>
            </a:pPr>
            <a:r>
              <a:rPr lang="en"/>
              <a:t>Only evidence is for maintaining abstinence</a:t>
            </a:r>
            <a:endParaRPr/>
          </a:p>
          <a:p>
            <a:pPr marL="0" lvl="0" indent="0" algn="l" rtl="0">
              <a:spcBef>
                <a:spcPts val="1200"/>
              </a:spcBef>
              <a:spcAft>
                <a:spcPts val="0"/>
              </a:spcAft>
              <a:buNone/>
            </a:pPr>
            <a:r>
              <a:rPr lang="en"/>
              <a:t>Dosing: 666 mg PO TID</a:t>
            </a:r>
            <a:endParaRPr/>
          </a:p>
          <a:p>
            <a:pPr marL="0" lvl="0" indent="0" algn="l" rtl="0">
              <a:spcBef>
                <a:spcPts val="1200"/>
              </a:spcBef>
              <a:spcAft>
                <a:spcPts val="0"/>
              </a:spcAft>
              <a:buNone/>
            </a:pPr>
            <a:r>
              <a:rPr lang="en"/>
              <a:t>Cautions:</a:t>
            </a:r>
            <a:endParaRPr/>
          </a:p>
          <a:p>
            <a:pPr marL="0" lvl="0" indent="0" algn="l" rtl="0">
              <a:spcBef>
                <a:spcPts val="1200"/>
              </a:spcBef>
              <a:spcAft>
                <a:spcPts val="0"/>
              </a:spcAft>
              <a:buNone/>
            </a:pPr>
            <a:r>
              <a:rPr lang="en"/>
              <a:t>-poor adherence</a:t>
            </a:r>
            <a:endParaRPr/>
          </a:p>
          <a:p>
            <a:pPr marL="0" lvl="0" indent="0" algn="l" rtl="0">
              <a:spcBef>
                <a:spcPts val="1200"/>
              </a:spcBef>
              <a:spcAft>
                <a:spcPts val="0"/>
              </a:spcAft>
              <a:buNone/>
            </a:pPr>
            <a:r>
              <a:rPr lang="en"/>
              <a:t>-for CrCl 30-50, give 333 mg PO TID</a:t>
            </a:r>
            <a:endParaRPr/>
          </a:p>
          <a:p>
            <a:pPr marL="0" lvl="0" indent="0" algn="l" rtl="0">
              <a:spcBef>
                <a:spcPts val="1200"/>
              </a:spcBef>
              <a:spcAft>
                <a:spcPts val="1200"/>
              </a:spcAft>
              <a:buNone/>
            </a:pPr>
            <a:r>
              <a:rPr lang="en"/>
              <a:t>-Do not give for CrCl &lt;30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-Understand particular challenges of treating alcohol use disorder in patients experiencing homelessness</a:t>
            </a:r>
            <a:endParaRPr/>
          </a:p>
          <a:p>
            <a:pPr marL="0" lvl="0" indent="0" algn="l" rtl="0">
              <a:spcBef>
                <a:spcPts val="1200"/>
              </a:spcBef>
              <a:spcAft>
                <a:spcPts val="0"/>
              </a:spcAft>
              <a:buNone/>
            </a:pPr>
            <a:r>
              <a:rPr lang="en"/>
              <a:t>-Be familiar with medications that can be used to treat alcohol use disorder in a primary care setting.</a:t>
            </a:r>
            <a:endParaRPr/>
          </a:p>
          <a:p>
            <a:pPr marL="0" lvl="0" indent="0" algn="l" rtl="0">
              <a:spcBef>
                <a:spcPts val="1200"/>
              </a:spcBef>
              <a:spcAft>
                <a:spcPts val="1200"/>
              </a:spcAft>
              <a:buNone/>
            </a:pPr>
            <a:r>
              <a:rPr lang="en"/>
              <a:t>-To know when to refer to specialty care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Disulfiram</a:t>
            </a:r>
            <a:endParaRPr/>
          </a:p>
        </p:txBody>
      </p:sp>
      <p:sp>
        <p:nvSpPr>
          <p:cNvPr id="170" name="Google Shape;170;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Prevents metabolism of acetaldehyde, causing nausea, vomiting, flushing, tachycardia</a:t>
            </a:r>
            <a:endParaRPr/>
          </a:p>
          <a:p>
            <a:pPr marL="0" lvl="0" indent="0" algn="l" rtl="0">
              <a:spcBef>
                <a:spcPts val="1200"/>
              </a:spcBef>
              <a:spcAft>
                <a:spcPts val="0"/>
              </a:spcAft>
              <a:buNone/>
            </a:pPr>
            <a:r>
              <a:rPr lang="en"/>
              <a:t>Dosing:500 mg PO QDay x 2 weeks then 250 mg PO QDay</a:t>
            </a:r>
            <a:endParaRPr/>
          </a:p>
          <a:p>
            <a:pPr marL="0" lvl="0" indent="0" algn="l" rtl="0">
              <a:spcBef>
                <a:spcPts val="1200"/>
              </a:spcBef>
              <a:spcAft>
                <a:spcPts val="0"/>
              </a:spcAft>
              <a:buNone/>
            </a:pPr>
            <a:r>
              <a:rPr lang="en"/>
              <a:t>Cautions:</a:t>
            </a:r>
            <a:endParaRPr/>
          </a:p>
          <a:p>
            <a:pPr marL="0" lvl="0" indent="0" algn="l" rtl="0">
              <a:spcBef>
                <a:spcPts val="1200"/>
              </a:spcBef>
              <a:spcAft>
                <a:spcPts val="0"/>
              </a:spcAft>
              <a:buNone/>
            </a:pPr>
            <a:r>
              <a:rPr lang="en"/>
              <a:t>-do not start if physiologically dependent on alcohol</a:t>
            </a:r>
            <a:endParaRPr/>
          </a:p>
          <a:p>
            <a:pPr marL="0" lvl="0" indent="0" algn="l" rtl="0">
              <a:spcBef>
                <a:spcPts val="1200"/>
              </a:spcBef>
              <a:spcAft>
                <a:spcPts val="0"/>
              </a:spcAft>
              <a:buNone/>
            </a:pPr>
            <a:r>
              <a:rPr lang="en"/>
              <a:t>-patients may react to mouthwash, hand sanitizer</a:t>
            </a:r>
            <a:endParaRPr/>
          </a:p>
          <a:p>
            <a:pPr marL="0" lvl="0" indent="0" algn="l" rtl="0">
              <a:spcBef>
                <a:spcPts val="1200"/>
              </a:spcBef>
              <a:spcAft>
                <a:spcPts val="1200"/>
              </a:spcAft>
              <a:buNone/>
            </a:pPr>
            <a:r>
              <a:rPr lang="en"/>
              <a:t>-can cause acute liver injury. Avoid in cirrhosis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Gabapentin</a:t>
            </a:r>
            <a:endParaRPr/>
          </a:p>
        </p:txBody>
      </p:sp>
      <p:sp>
        <p:nvSpPr>
          <p:cNvPr id="176" name="Google Shape;17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Increases GABA synthesis, mimicking effects of EtOH</a:t>
            </a:r>
            <a:endParaRPr/>
          </a:p>
          <a:p>
            <a:pPr marL="0" lvl="0" indent="0" algn="l" rtl="0">
              <a:spcBef>
                <a:spcPts val="1200"/>
              </a:spcBef>
              <a:spcAft>
                <a:spcPts val="0"/>
              </a:spcAft>
              <a:buNone/>
            </a:pPr>
            <a:r>
              <a:rPr lang="en"/>
              <a:t>Dosing: 300-400 mg PO TID</a:t>
            </a:r>
            <a:endParaRPr/>
          </a:p>
          <a:p>
            <a:pPr marL="0" lvl="0" indent="0" algn="l" rtl="0">
              <a:spcBef>
                <a:spcPts val="1200"/>
              </a:spcBef>
              <a:spcAft>
                <a:spcPts val="0"/>
              </a:spcAft>
              <a:buNone/>
            </a:pPr>
            <a:r>
              <a:rPr lang="en"/>
              <a:t>Cautions:</a:t>
            </a:r>
            <a:endParaRPr/>
          </a:p>
          <a:p>
            <a:pPr marL="0" lvl="0" indent="0" algn="l" rtl="0">
              <a:spcBef>
                <a:spcPts val="1200"/>
              </a:spcBef>
              <a:spcAft>
                <a:spcPts val="0"/>
              </a:spcAft>
              <a:buNone/>
            </a:pPr>
            <a:r>
              <a:rPr lang="en"/>
              <a:t>-off label</a:t>
            </a:r>
            <a:endParaRPr/>
          </a:p>
          <a:p>
            <a:pPr marL="0" lvl="0" indent="0" algn="l" rtl="0">
              <a:spcBef>
                <a:spcPts val="1200"/>
              </a:spcBef>
              <a:spcAft>
                <a:spcPts val="0"/>
              </a:spcAft>
              <a:buNone/>
            </a:pPr>
            <a:r>
              <a:rPr lang="en"/>
              <a:t>-sedating when mixed with alcohol</a:t>
            </a:r>
            <a:endParaRPr/>
          </a:p>
          <a:p>
            <a:pPr marL="0" lvl="0" indent="0" algn="l" rtl="0">
              <a:spcBef>
                <a:spcPts val="1200"/>
              </a:spcBef>
              <a:spcAft>
                <a:spcPts val="0"/>
              </a:spcAft>
              <a:buNone/>
            </a:pPr>
            <a:r>
              <a:rPr lang="en"/>
              <a:t>-reduce dose for CrCl &lt;60</a:t>
            </a:r>
            <a:endParaRPr/>
          </a:p>
          <a:p>
            <a:pPr marL="0" lvl="0" indent="0" algn="l" rtl="0">
              <a:spcBef>
                <a:spcPts val="1200"/>
              </a:spcBef>
              <a:spcAft>
                <a:spcPts val="1200"/>
              </a:spcAft>
              <a:buNone/>
            </a:pPr>
            <a:r>
              <a:rPr lang="en"/>
              <a:t>Benefit: can start for mild alcohol withdrawal then continue it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Topirimate</a:t>
            </a:r>
            <a:endParaRPr/>
          </a:p>
        </p:txBody>
      </p:sp>
      <p:sp>
        <p:nvSpPr>
          <p:cNvPr id="182" name="Google Shape;182;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Decreased dopamine release from alcohol use, decreasing rewards</a:t>
            </a:r>
            <a:endParaRPr/>
          </a:p>
          <a:p>
            <a:pPr marL="0" lvl="0" indent="0" algn="l" rtl="0">
              <a:spcBef>
                <a:spcPts val="1200"/>
              </a:spcBef>
              <a:spcAft>
                <a:spcPts val="0"/>
              </a:spcAft>
              <a:buNone/>
            </a:pPr>
            <a:r>
              <a:rPr lang="en"/>
              <a:t>Start at 25 mg PO QHS and increase by 25 mg weekly</a:t>
            </a:r>
            <a:endParaRPr/>
          </a:p>
          <a:p>
            <a:pPr marL="0" lvl="0" indent="0" algn="l" rtl="0">
              <a:spcBef>
                <a:spcPts val="1200"/>
              </a:spcBef>
              <a:spcAft>
                <a:spcPts val="0"/>
              </a:spcAft>
              <a:buNone/>
            </a:pPr>
            <a:r>
              <a:rPr lang="en"/>
              <a:t>Therapeutic dose: 100 mg PO BID</a:t>
            </a:r>
            <a:endParaRPr/>
          </a:p>
          <a:p>
            <a:pPr marL="0" lvl="0" indent="0" algn="l" rtl="0">
              <a:spcBef>
                <a:spcPts val="1200"/>
              </a:spcBef>
              <a:spcAft>
                <a:spcPts val="0"/>
              </a:spcAft>
              <a:buNone/>
            </a:pPr>
            <a:r>
              <a:rPr lang="en"/>
              <a:t>Cautions:</a:t>
            </a:r>
            <a:endParaRPr/>
          </a:p>
          <a:p>
            <a:pPr marL="0" lvl="0" indent="0" algn="l" rtl="0">
              <a:spcBef>
                <a:spcPts val="1200"/>
              </a:spcBef>
              <a:spcAft>
                <a:spcPts val="0"/>
              </a:spcAft>
              <a:buNone/>
            </a:pPr>
            <a:r>
              <a:rPr lang="en"/>
              <a:t>-off label</a:t>
            </a:r>
            <a:endParaRPr/>
          </a:p>
          <a:p>
            <a:pPr marL="0" lvl="0" indent="0" algn="l" rtl="0">
              <a:spcBef>
                <a:spcPts val="1200"/>
              </a:spcBef>
              <a:spcAft>
                <a:spcPts val="0"/>
              </a:spcAft>
              <a:buNone/>
            </a:pPr>
            <a:r>
              <a:rPr lang="en"/>
              <a:t>-poorly tolerated</a:t>
            </a:r>
            <a:endParaRPr/>
          </a:p>
          <a:p>
            <a:pPr marL="0" lvl="0" indent="0" algn="l" rtl="0">
              <a:spcBef>
                <a:spcPts val="1200"/>
              </a:spcBef>
              <a:spcAft>
                <a:spcPts val="1200"/>
              </a:spcAft>
              <a:buNone/>
            </a:pPr>
            <a:r>
              <a:rPr lang="en"/>
              <a:t>-decrease dose 50% for CrCl &lt;70</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Study	</a:t>
            </a:r>
            <a:endParaRPr/>
          </a:p>
        </p:txBody>
      </p:sp>
      <p:sp>
        <p:nvSpPr>
          <p:cNvPr id="188" name="Google Shape;188;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Susan decided to go to inpatient treatment for alcohol withdrawal management. She returns to you after discharge, requesting Vivitrol. You prescribe oral tablets, send her to the lab for LFTs, and order Vivitrol from your specialty pharmacy with delivery to clinic. She returns in 1 week, where the she receives Vivitrol as a deep IM gluteal injection.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94" name="Google Shape;194;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Clr>
                <a:schemeClr val="dk1"/>
              </a:buClr>
              <a:buSzPts val="1100"/>
              <a:buFont typeface="Arial"/>
              <a:buNone/>
            </a:pPr>
            <a:r>
              <a:rPr lang="en" sz="3800">
                <a:solidFill>
                  <a:schemeClr val="dk1"/>
                </a:solidFill>
              </a:rPr>
              <a:t>Alcohol Withdrawal Syndrome</a:t>
            </a:r>
            <a:endParaRPr sz="38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Alcohol Withdrawal Syndrome</a:t>
            </a:r>
            <a:endParaRPr/>
          </a:p>
        </p:txBody>
      </p:sp>
      <p:sp>
        <p:nvSpPr>
          <p:cNvPr id="200" name="Google Shape;200;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Definition- symptoms that occur when patients abruptly stop their alcohol intake after long term dependence</a:t>
            </a:r>
            <a:endParaRPr/>
          </a:p>
          <a:p>
            <a:pPr marL="0" lvl="0" indent="0" algn="l" rtl="0">
              <a:spcBef>
                <a:spcPts val="1200"/>
              </a:spcBef>
              <a:spcAft>
                <a:spcPts val="0"/>
              </a:spcAft>
              <a:buNone/>
            </a:pPr>
            <a:r>
              <a:rPr lang="en"/>
              <a:t>Cause- unopposed glutamatergic activity</a:t>
            </a:r>
            <a:endParaRPr/>
          </a:p>
          <a:p>
            <a:pPr marL="0" lvl="0" indent="0" algn="l" rtl="0">
              <a:spcBef>
                <a:spcPts val="1200"/>
              </a:spcBef>
              <a:spcAft>
                <a:spcPts val="0"/>
              </a:spcAft>
              <a:buNone/>
            </a:pPr>
            <a:r>
              <a:rPr lang="en"/>
              <a:t>Symptoms- tremors, insomnia, confusion, autonomic instability, seizures, hallucinations, death</a:t>
            </a:r>
            <a:endParaRPr/>
          </a:p>
          <a:p>
            <a:pPr marL="0" lvl="0" indent="0" algn="l" rtl="0">
              <a:spcBef>
                <a:spcPts val="1200"/>
              </a:spcBef>
              <a:spcAft>
                <a:spcPts val="1200"/>
              </a:spcAft>
              <a:buNone/>
            </a:pPr>
            <a:r>
              <a:rPr lang="en"/>
              <a:t>Time Course: generally starts about 24 hrs after last drink, lasts about 96 hrs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Alcohol Withdrawal Syndrome</a:t>
            </a:r>
            <a:endParaRPr/>
          </a:p>
        </p:txBody>
      </p:sp>
      <p:sp>
        <p:nvSpPr>
          <p:cNvPr id="206" name="Google Shape;206;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Evaluation:</a:t>
            </a:r>
            <a:endParaRPr/>
          </a:p>
          <a:p>
            <a:pPr marL="0" lvl="0" indent="0" algn="l" rtl="0">
              <a:spcBef>
                <a:spcPts val="1200"/>
              </a:spcBef>
              <a:spcAft>
                <a:spcPts val="0"/>
              </a:spcAft>
              <a:buNone/>
            </a:pPr>
            <a:r>
              <a:rPr lang="en"/>
              <a:t>	-History: prior seizures, DTs?</a:t>
            </a:r>
            <a:endParaRPr/>
          </a:p>
          <a:p>
            <a:pPr marL="0" lvl="0" indent="0" algn="l" rtl="0">
              <a:spcBef>
                <a:spcPts val="1200"/>
              </a:spcBef>
              <a:spcAft>
                <a:spcPts val="0"/>
              </a:spcAft>
              <a:buNone/>
            </a:pPr>
            <a:r>
              <a:rPr lang="en"/>
              <a:t>	-CIWA</a:t>
            </a:r>
            <a:endParaRPr/>
          </a:p>
          <a:p>
            <a:pPr marL="0" lvl="0" indent="0" algn="l" rtl="0">
              <a:spcBef>
                <a:spcPts val="1200"/>
              </a:spcBef>
              <a:spcAft>
                <a:spcPts val="0"/>
              </a:spcAft>
              <a:buNone/>
            </a:pPr>
            <a:r>
              <a:rPr lang="en"/>
              <a:t>	-Vitals</a:t>
            </a:r>
            <a:endParaRPr/>
          </a:p>
          <a:p>
            <a:pPr marL="0" lvl="0" indent="0" algn="l" rtl="0">
              <a:spcBef>
                <a:spcPts val="1200"/>
              </a:spcBef>
              <a:spcAft>
                <a:spcPts val="0"/>
              </a:spcAft>
              <a:buNone/>
            </a:pPr>
            <a:r>
              <a:rPr lang="en"/>
              <a:t>Treatment options:</a:t>
            </a:r>
            <a:endParaRPr/>
          </a:p>
          <a:p>
            <a:pPr marL="0" lvl="0" indent="0" algn="l" rtl="0">
              <a:spcBef>
                <a:spcPts val="1200"/>
              </a:spcBef>
              <a:spcAft>
                <a:spcPts val="0"/>
              </a:spcAft>
              <a:buNone/>
            </a:pPr>
            <a:r>
              <a:rPr lang="en"/>
              <a:t>-inpatient treatment</a:t>
            </a:r>
            <a:endParaRPr/>
          </a:p>
          <a:p>
            <a:pPr marL="0" lvl="0" indent="0" algn="l" rtl="0">
              <a:spcBef>
                <a:spcPts val="1200"/>
              </a:spcBef>
              <a:spcAft>
                <a:spcPts val="1200"/>
              </a:spcAft>
              <a:buNone/>
            </a:pPr>
            <a:r>
              <a:rPr lang="en"/>
              <a:t>-outpatient treatment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Outpatient management of Alcohol Withdrawal</a:t>
            </a:r>
            <a:endParaRPr/>
          </a:p>
        </p:txBody>
      </p:sp>
      <p:sp>
        <p:nvSpPr>
          <p:cNvPr id="212" name="Google Shape;212;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275"/>
              <a:buNone/>
            </a:pPr>
            <a:r>
              <a:rPr lang="en" sz="1200"/>
              <a:t>-Risk stratification</a:t>
            </a:r>
            <a:endParaRPr sz="1200"/>
          </a:p>
          <a:p>
            <a:pPr marL="0" lvl="0" indent="0" algn="l" rtl="0">
              <a:lnSpc>
                <a:spcPct val="105000"/>
              </a:lnSpc>
              <a:spcBef>
                <a:spcPts val="1200"/>
              </a:spcBef>
              <a:spcAft>
                <a:spcPts val="0"/>
              </a:spcAft>
              <a:buSzPts val="275"/>
              <a:buNone/>
            </a:pPr>
            <a:r>
              <a:rPr lang="en" sz="1200"/>
              <a:t>	-hx severe withdrawals?</a:t>
            </a:r>
            <a:endParaRPr sz="1200"/>
          </a:p>
          <a:p>
            <a:pPr marL="0" lvl="0" indent="0" algn="l" rtl="0">
              <a:lnSpc>
                <a:spcPct val="105000"/>
              </a:lnSpc>
              <a:spcBef>
                <a:spcPts val="1200"/>
              </a:spcBef>
              <a:spcAft>
                <a:spcPts val="0"/>
              </a:spcAft>
              <a:buSzPts val="275"/>
              <a:buNone/>
            </a:pPr>
            <a:r>
              <a:rPr lang="en" sz="1200"/>
              <a:t>	-hx seizures?</a:t>
            </a:r>
            <a:endParaRPr sz="1200"/>
          </a:p>
          <a:p>
            <a:pPr marL="0" lvl="0" indent="0" algn="l" rtl="0">
              <a:lnSpc>
                <a:spcPct val="105000"/>
              </a:lnSpc>
              <a:spcBef>
                <a:spcPts val="1200"/>
              </a:spcBef>
              <a:spcAft>
                <a:spcPts val="0"/>
              </a:spcAft>
              <a:buSzPts val="275"/>
              <a:buNone/>
            </a:pPr>
            <a:r>
              <a:rPr lang="en" sz="1200"/>
              <a:t>	-hx cirrhosis?</a:t>
            </a:r>
            <a:endParaRPr sz="1200"/>
          </a:p>
          <a:p>
            <a:pPr marL="0" lvl="0" indent="0" algn="l" rtl="0">
              <a:lnSpc>
                <a:spcPct val="105000"/>
              </a:lnSpc>
              <a:spcBef>
                <a:spcPts val="1200"/>
              </a:spcBef>
              <a:spcAft>
                <a:spcPts val="0"/>
              </a:spcAft>
              <a:buSzPts val="275"/>
              <a:buNone/>
            </a:pPr>
            <a:r>
              <a:rPr lang="en" sz="1200"/>
              <a:t>	-hx CVD</a:t>
            </a:r>
            <a:endParaRPr sz="1200"/>
          </a:p>
          <a:p>
            <a:pPr marL="0" lvl="0" indent="0" algn="l" rtl="0">
              <a:lnSpc>
                <a:spcPct val="105000"/>
              </a:lnSpc>
              <a:spcBef>
                <a:spcPts val="1200"/>
              </a:spcBef>
              <a:spcAft>
                <a:spcPts val="0"/>
              </a:spcAft>
              <a:buSzPts val="275"/>
              <a:buNone/>
            </a:pPr>
            <a:r>
              <a:rPr lang="en" sz="1200"/>
              <a:t>-Monitoring</a:t>
            </a:r>
            <a:endParaRPr sz="1200"/>
          </a:p>
          <a:p>
            <a:pPr marL="0" lvl="0" indent="0" algn="l" rtl="0">
              <a:lnSpc>
                <a:spcPct val="105000"/>
              </a:lnSpc>
              <a:spcBef>
                <a:spcPts val="1200"/>
              </a:spcBef>
              <a:spcAft>
                <a:spcPts val="0"/>
              </a:spcAft>
              <a:buSzPts val="275"/>
              <a:buNone/>
            </a:pPr>
            <a:r>
              <a:rPr lang="en" sz="1200"/>
              <a:t>	-can they understand and follow instructions?</a:t>
            </a:r>
            <a:endParaRPr sz="1200"/>
          </a:p>
          <a:p>
            <a:pPr marL="0" lvl="0" indent="0" algn="l" rtl="0">
              <a:lnSpc>
                <a:spcPct val="105000"/>
              </a:lnSpc>
              <a:spcBef>
                <a:spcPts val="1200"/>
              </a:spcBef>
              <a:spcAft>
                <a:spcPts val="0"/>
              </a:spcAft>
              <a:buSzPts val="275"/>
              <a:buNone/>
            </a:pPr>
            <a:r>
              <a:rPr lang="en" sz="1200"/>
              <a:t>	-can they check in daily with clinic</a:t>
            </a:r>
            <a:endParaRPr sz="1200"/>
          </a:p>
          <a:p>
            <a:pPr marL="0" lvl="0" indent="0" algn="l" rtl="0">
              <a:lnSpc>
                <a:spcPct val="105000"/>
              </a:lnSpc>
              <a:spcBef>
                <a:spcPts val="1200"/>
              </a:spcBef>
              <a:spcAft>
                <a:spcPts val="0"/>
              </a:spcAft>
              <a:buSzPts val="275"/>
              <a:buNone/>
            </a:pPr>
            <a:endParaRPr sz="1200"/>
          </a:p>
          <a:p>
            <a:pPr marL="0" lvl="0" indent="0" algn="l" rtl="0">
              <a:lnSpc>
                <a:spcPct val="105000"/>
              </a:lnSpc>
              <a:spcBef>
                <a:spcPts val="1200"/>
              </a:spcBef>
              <a:spcAft>
                <a:spcPts val="0"/>
              </a:spcAft>
              <a:buSzPts val="275"/>
              <a:buNone/>
            </a:pPr>
            <a:r>
              <a:rPr lang="en" sz="1200"/>
              <a:t>CIWA &gt;= 15 -&gt; inpatient</a:t>
            </a:r>
            <a:endParaRPr sz="1200"/>
          </a:p>
          <a:p>
            <a:pPr marL="0" lvl="0" indent="0" algn="l" rtl="0">
              <a:lnSpc>
                <a:spcPct val="105000"/>
              </a:lnSpc>
              <a:spcBef>
                <a:spcPts val="1200"/>
              </a:spcBef>
              <a:spcAft>
                <a:spcPts val="1200"/>
              </a:spcAft>
              <a:buSzPts val="275"/>
              <a:buNone/>
            </a:pPr>
            <a:endParaRPr sz="45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Outpatient Management of Alcohol Withdrawal Syndrome</a:t>
            </a:r>
            <a:endParaRPr/>
          </a:p>
        </p:txBody>
      </p:sp>
      <p:sp>
        <p:nvSpPr>
          <p:cNvPr id="218" name="Google Shape;218;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-Daily check-ins either phone or in-person</a:t>
            </a:r>
            <a:endParaRPr/>
          </a:p>
          <a:p>
            <a:pPr marL="0" lvl="0" indent="0" algn="l" rtl="0">
              <a:spcBef>
                <a:spcPts val="1200"/>
              </a:spcBef>
              <a:spcAft>
                <a:spcPts val="0"/>
              </a:spcAft>
              <a:buNone/>
            </a:pPr>
            <a:r>
              <a:rPr lang="en"/>
              <a:t>-Daily CIWA, daily vitals if possible</a:t>
            </a:r>
            <a:endParaRPr/>
          </a:p>
          <a:p>
            <a:pPr marL="0" lvl="0" indent="0" algn="l" rtl="0">
              <a:spcBef>
                <a:spcPts val="1200"/>
              </a:spcBef>
              <a:spcAft>
                <a:spcPts val="0"/>
              </a:spcAft>
              <a:buNone/>
            </a:pPr>
            <a:r>
              <a:rPr lang="en"/>
              <a:t>Medications:</a:t>
            </a:r>
            <a:endParaRPr/>
          </a:p>
          <a:p>
            <a:pPr marL="0" lvl="0" indent="0" algn="l" rtl="0">
              <a:spcBef>
                <a:spcPts val="1200"/>
              </a:spcBef>
              <a:spcAft>
                <a:spcPts val="0"/>
              </a:spcAft>
              <a:buNone/>
            </a:pPr>
            <a:r>
              <a:rPr lang="en"/>
              <a:t>-chlordiazepoxide</a:t>
            </a:r>
            <a:endParaRPr/>
          </a:p>
          <a:p>
            <a:pPr marL="0" lvl="0" indent="0" algn="l" rtl="0">
              <a:spcBef>
                <a:spcPts val="1200"/>
              </a:spcBef>
              <a:spcAft>
                <a:spcPts val="0"/>
              </a:spcAft>
              <a:buNone/>
            </a:pPr>
            <a:r>
              <a:rPr lang="en"/>
              <a:t>-diazepam</a:t>
            </a:r>
            <a:endParaRPr/>
          </a:p>
          <a:p>
            <a:pPr marL="0" lvl="0" indent="0" algn="l" rtl="0">
              <a:spcBef>
                <a:spcPts val="1200"/>
              </a:spcBef>
              <a:spcAft>
                <a:spcPts val="1200"/>
              </a:spcAft>
              <a:buNone/>
            </a:pPr>
            <a:r>
              <a:rPr lang="en"/>
              <a:t>-gabapentin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Chlordiazepoxide</a:t>
            </a:r>
            <a:endParaRPr/>
          </a:p>
        </p:txBody>
      </p:sp>
      <p:sp>
        <p:nvSpPr>
          <p:cNvPr id="224" name="Google Shape;224;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1: 50 mg PO QID. </a:t>
            </a:r>
            <a:endParaRPr sz="20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2: 25 mg PO QID. </a:t>
            </a:r>
            <a:endParaRPr sz="20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3: 25 mg PO BID</a:t>
            </a:r>
            <a:endParaRPr sz="20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4: 25 mg PO once</a:t>
            </a:r>
            <a:endParaRPr sz="2000">
              <a:solidFill>
                <a:schemeClr val="dk1"/>
              </a:solidFill>
            </a:endParaRPr>
          </a:p>
          <a:p>
            <a:pPr marL="0" lvl="0" indent="0" algn="l" rtl="0">
              <a:spcBef>
                <a:spcPts val="0"/>
              </a:spcBef>
              <a:spcAft>
                <a:spcPts val="1200"/>
              </a:spcAft>
              <a:buNone/>
            </a:pPr>
            <a:endParaRPr sz="2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Study</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“Susan” is a 49 y/o caucasian female, with PMH mild anemia, chronic mental illness, presenting for follow up after subarachnoid hemorrhage after a fall down the stairs at the women’s shelter. </a:t>
            </a:r>
            <a:endParaRPr/>
          </a:p>
          <a:p>
            <a:pPr marL="0" lvl="0" indent="0" algn="l" rtl="0">
              <a:spcBef>
                <a:spcPts val="1200"/>
              </a:spcBef>
              <a:spcAft>
                <a:spcPts val="0"/>
              </a:spcAft>
              <a:buNone/>
            </a:pPr>
            <a:r>
              <a:rPr lang="en"/>
              <a:t>She reports she fell down the stairs and hit her head after an argument with another resident. She reports she is now sleeping unsheltered as she cannot return to the shelter unless she completes alcohol detox, which she no intention to do “because you would drink too, if you had my life.”</a:t>
            </a:r>
            <a:endParaRPr/>
          </a:p>
          <a:p>
            <a:pPr marL="0" lvl="0" indent="0" algn="l" rtl="0">
              <a:spcBef>
                <a:spcPts val="1200"/>
              </a:spcBef>
              <a:spcAft>
                <a:spcPts val="1200"/>
              </a:spcAft>
              <a:buNone/>
            </a:pPr>
            <a:r>
              <a:rPr lang="en"/>
              <a:t>-Next steps?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Diazepam</a:t>
            </a:r>
            <a:endParaRPr/>
          </a:p>
        </p:txBody>
      </p:sp>
      <p:sp>
        <p:nvSpPr>
          <p:cNvPr id="230" name="Google Shape;230;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457200" algn="l" rtl="0">
              <a:lnSpc>
                <a:spcPct val="115000"/>
              </a:lnSpc>
              <a:spcBef>
                <a:spcPts val="600"/>
              </a:spcBef>
              <a:spcAft>
                <a:spcPts val="0"/>
              </a:spcAft>
              <a:buClr>
                <a:schemeClr val="dk1"/>
              </a:buClr>
              <a:buSzPts val="1100"/>
              <a:buFont typeface="Arial"/>
              <a:buNone/>
            </a:pPr>
            <a:r>
              <a:rPr lang="en" sz="1900">
                <a:solidFill>
                  <a:schemeClr val="dk1"/>
                </a:solidFill>
              </a:rPr>
              <a:t>Day 1: 10 mg PO QID</a:t>
            </a:r>
            <a:endParaRPr sz="19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1900">
                <a:solidFill>
                  <a:schemeClr val="dk1"/>
                </a:solidFill>
              </a:rPr>
              <a:t>Day 2: 10 mg PO TID</a:t>
            </a:r>
            <a:endParaRPr sz="1900">
              <a:solidFill>
                <a:schemeClr val="dk1"/>
              </a:solidFill>
            </a:endParaRPr>
          </a:p>
          <a:p>
            <a:pPr marL="914400" lvl="0" indent="0" algn="l" rtl="0">
              <a:lnSpc>
                <a:spcPct val="115000"/>
              </a:lnSpc>
              <a:spcBef>
                <a:spcPts val="600"/>
              </a:spcBef>
              <a:spcAft>
                <a:spcPts val="0"/>
              </a:spcAft>
              <a:buClr>
                <a:schemeClr val="dk1"/>
              </a:buClr>
              <a:buSzPts val="1100"/>
              <a:buFont typeface="Arial"/>
              <a:buNone/>
            </a:pPr>
            <a:r>
              <a:rPr lang="en" sz="1900">
                <a:solidFill>
                  <a:schemeClr val="dk1"/>
                </a:solidFill>
              </a:rPr>
              <a:t>Day 3:  10 mg PO BID</a:t>
            </a:r>
            <a:endParaRPr sz="1900">
              <a:solidFill>
                <a:schemeClr val="dk1"/>
              </a:solidFill>
            </a:endParaRPr>
          </a:p>
          <a:p>
            <a:pPr marL="914400" lvl="0" indent="0" algn="l" rtl="0">
              <a:lnSpc>
                <a:spcPct val="115000"/>
              </a:lnSpc>
              <a:spcBef>
                <a:spcPts val="600"/>
              </a:spcBef>
              <a:spcAft>
                <a:spcPts val="0"/>
              </a:spcAft>
              <a:buClr>
                <a:schemeClr val="dk1"/>
              </a:buClr>
              <a:buSzPts val="1100"/>
              <a:buFont typeface="Arial"/>
              <a:buNone/>
            </a:pPr>
            <a:r>
              <a:rPr lang="en" sz="1900">
                <a:solidFill>
                  <a:schemeClr val="dk1"/>
                </a:solidFill>
              </a:rPr>
              <a:t>Day 4:  10 mg PO once</a:t>
            </a:r>
            <a:endParaRPr sz="19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Gabapentin</a:t>
            </a:r>
            <a:endParaRPr/>
          </a:p>
        </p:txBody>
      </p:sp>
      <p:sp>
        <p:nvSpPr>
          <p:cNvPr id="236" name="Google Shape;236;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1 300 mg QID</a:t>
            </a:r>
            <a:endParaRPr sz="20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2. 300 mg TID </a:t>
            </a:r>
            <a:endParaRPr sz="20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3. 300 mg BID </a:t>
            </a:r>
            <a:endParaRPr sz="2000">
              <a:solidFill>
                <a:schemeClr val="dk1"/>
              </a:solidFill>
            </a:endParaRPr>
          </a:p>
          <a:p>
            <a:pPr marL="457200" lvl="0" indent="457200" algn="l" rtl="0">
              <a:lnSpc>
                <a:spcPct val="115000"/>
              </a:lnSpc>
              <a:spcBef>
                <a:spcPts val="600"/>
              </a:spcBef>
              <a:spcAft>
                <a:spcPts val="0"/>
              </a:spcAft>
              <a:buClr>
                <a:schemeClr val="dk1"/>
              </a:buClr>
              <a:buSzPts val="1100"/>
              <a:buFont typeface="Arial"/>
              <a:buNone/>
            </a:pPr>
            <a:r>
              <a:rPr lang="en" sz="2000">
                <a:solidFill>
                  <a:schemeClr val="dk1"/>
                </a:solidFill>
              </a:rPr>
              <a:t>Day 4. 300 mg PO once</a:t>
            </a:r>
            <a:endParaRPr sz="27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Non-medication Supports</a:t>
            </a:r>
            <a:endParaRPr/>
          </a:p>
        </p:txBody>
      </p:sp>
      <p:sp>
        <p:nvSpPr>
          <p:cNvPr id="242" name="Google Shape;242;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-Cognitive Behavioral Therapy</a:t>
            </a:r>
            <a:endParaRPr/>
          </a:p>
          <a:p>
            <a:pPr marL="0" lvl="0" indent="0" algn="l" rtl="0">
              <a:spcBef>
                <a:spcPts val="1200"/>
              </a:spcBef>
              <a:spcAft>
                <a:spcPts val="0"/>
              </a:spcAft>
              <a:buNone/>
            </a:pPr>
            <a:r>
              <a:rPr lang="en"/>
              <a:t>-Motivational Enhancement Therapy/Motivational Interviewing</a:t>
            </a:r>
            <a:endParaRPr/>
          </a:p>
          <a:p>
            <a:pPr marL="0" lvl="0" indent="0" algn="l" rtl="0">
              <a:spcBef>
                <a:spcPts val="1200"/>
              </a:spcBef>
              <a:spcAft>
                <a:spcPts val="0"/>
              </a:spcAft>
              <a:buNone/>
            </a:pPr>
            <a:r>
              <a:rPr lang="en"/>
              <a:t>-Peer support (AA, SMART recovery)</a:t>
            </a:r>
            <a:endParaRPr/>
          </a:p>
          <a:p>
            <a:pPr marL="0" lvl="0" indent="0" algn="l" rtl="0">
              <a:spcBef>
                <a:spcPts val="1200"/>
              </a:spcBef>
              <a:spcAft>
                <a:spcPts val="0"/>
              </a:spcAft>
              <a:buNone/>
            </a:pPr>
            <a:r>
              <a:rPr lang="en"/>
              <a:t>-Wet vs. Dry shelters and respites</a:t>
            </a:r>
            <a:endParaRPr/>
          </a:p>
          <a:p>
            <a:pPr marL="0" lvl="0" indent="0" algn="l" rtl="0">
              <a:spcBef>
                <a:spcPts val="1200"/>
              </a:spcBef>
              <a:spcAft>
                <a:spcPts val="1200"/>
              </a:spcAft>
              <a:buNone/>
            </a:pPr>
            <a:r>
              <a:rPr lang="en"/>
              <a:t>-Managed Alcohol Programs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48" name="Google Shape;248;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sz="3300"/>
              <a:t>Motivational Interviewing</a:t>
            </a:r>
            <a:endParaRPr sz="33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Motivational Interviewing</a:t>
            </a:r>
            <a:endParaRPr/>
          </a:p>
        </p:txBody>
      </p:sp>
      <p:sp>
        <p:nvSpPr>
          <p:cNvPr id="254" name="Google Shape;254;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 counseling method that helps patients resolve ambivalence and find internal motivation to change.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Motivational Interviewing</a:t>
            </a:r>
            <a:endParaRPr/>
          </a:p>
        </p:txBody>
      </p:sp>
      <p:sp>
        <p:nvSpPr>
          <p:cNvPr id="260" name="Google Shape;260;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Basic Skills:</a:t>
            </a:r>
            <a:endParaRPr/>
          </a:p>
          <a:p>
            <a:pPr marL="0" lvl="0" indent="0" algn="l" rtl="0">
              <a:spcBef>
                <a:spcPts val="1200"/>
              </a:spcBef>
              <a:spcAft>
                <a:spcPts val="0"/>
              </a:spcAft>
              <a:buNone/>
            </a:pPr>
            <a:r>
              <a:rPr lang="en"/>
              <a:t>	-Open ended questions “what are you thinking about _____?”</a:t>
            </a:r>
            <a:endParaRPr/>
          </a:p>
          <a:p>
            <a:pPr marL="0" lvl="0" indent="0" algn="l" rtl="0">
              <a:spcBef>
                <a:spcPts val="1200"/>
              </a:spcBef>
              <a:spcAft>
                <a:spcPts val="0"/>
              </a:spcAft>
              <a:buNone/>
            </a:pPr>
            <a:r>
              <a:rPr lang="en"/>
              <a:t>	-Make affirmations “you handled that well,” “you are a resourceful person”</a:t>
            </a:r>
            <a:endParaRPr/>
          </a:p>
          <a:p>
            <a:pPr marL="0" lvl="0" indent="0" algn="l" rtl="0">
              <a:spcBef>
                <a:spcPts val="1200"/>
              </a:spcBef>
              <a:spcAft>
                <a:spcPts val="0"/>
              </a:spcAft>
              <a:buNone/>
            </a:pPr>
            <a:r>
              <a:rPr lang="en"/>
              <a:t>	-Reflections- repeat back what they said “so you feel that . . .”</a:t>
            </a:r>
            <a:endParaRPr/>
          </a:p>
          <a:p>
            <a:pPr marL="0" lvl="0" indent="0" algn="l" rtl="0">
              <a:spcBef>
                <a:spcPts val="1200"/>
              </a:spcBef>
              <a:spcAft>
                <a:spcPts val="1200"/>
              </a:spcAft>
              <a:buNone/>
            </a:pPr>
            <a:r>
              <a:rPr lang="en"/>
              <a:t>	-Summarizing- “Let me see if I understand so far”</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Motivational Interviewing</a:t>
            </a:r>
            <a:endParaRPr/>
          </a:p>
        </p:txBody>
      </p:sp>
      <p:sp>
        <p:nvSpPr>
          <p:cNvPr id="266" name="Google Shape;266;p4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Strengthening Commitment to Change</a:t>
            </a:r>
            <a:endParaRPr/>
          </a:p>
          <a:p>
            <a:pPr marL="0" lvl="0" indent="0" algn="l" rtl="0">
              <a:spcBef>
                <a:spcPts val="1200"/>
              </a:spcBef>
              <a:spcAft>
                <a:spcPts val="0"/>
              </a:spcAft>
              <a:buNone/>
            </a:pPr>
            <a:r>
              <a:rPr lang="en"/>
              <a:t>-what are disadvantages of the status quo?</a:t>
            </a:r>
            <a:endParaRPr/>
          </a:p>
          <a:p>
            <a:pPr marL="0" lvl="0" indent="0" algn="l" rtl="0">
              <a:spcBef>
                <a:spcPts val="1200"/>
              </a:spcBef>
              <a:spcAft>
                <a:spcPts val="0"/>
              </a:spcAft>
              <a:buNone/>
            </a:pPr>
            <a:r>
              <a:rPr lang="en"/>
              <a:t>-what are the advantages of change?</a:t>
            </a:r>
            <a:endParaRPr/>
          </a:p>
          <a:p>
            <a:pPr marL="0" lvl="0" indent="0" algn="l" rtl="0">
              <a:spcBef>
                <a:spcPts val="1200"/>
              </a:spcBef>
              <a:spcAft>
                <a:spcPts val="0"/>
              </a:spcAft>
              <a:buNone/>
            </a:pPr>
            <a:r>
              <a:rPr lang="en"/>
              <a:t>-What gives them optimism for change?</a:t>
            </a:r>
            <a:endParaRPr/>
          </a:p>
          <a:p>
            <a:pPr marL="0" lvl="0" indent="0" algn="l" rtl="0">
              <a:spcBef>
                <a:spcPts val="1200"/>
              </a:spcBef>
              <a:spcAft>
                <a:spcPts val="1200"/>
              </a:spcAft>
              <a:buNone/>
            </a:pPr>
            <a:r>
              <a:rPr lang="en"/>
              <a:t>-What is their plan to change?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Motivational Interviewing</a:t>
            </a:r>
            <a:endParaRPr/>
          </a:p>
        </p:txBody>
      </p:sp>
      <p:sp>
        <p:nvSpPr>
          <p:cNvPr id="272" name="Google Shape;272;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Principles:</a:t>
            </a:r>
            <a:endParaRPr/>
          </a:p>
          <a:p>
            <a:pPr marL="0" lvl="0" indent="0" algn="l" rtl="0">
              <a:spcBef>
                <a:spcPts val="1200"/>
              </a:spcBef>
              <a:spcAft>
                <a:spcPts val="0"/>
              </a:spcAft>
              <a:buNone/>
            </a:pPr>
            <a:r>
              <a:rPr lang="en"/>
              <a:t>	-Resist the “righting reflex”- “but drinking is going to kill you!”</a:t>
            </a:r>
            <a:endParaRPr/>
          </a:p>
          <a:p>
            <a:pPr marL="0" lvl="0" indent="0" algn="l" rtl="0">
              <a:spcBef>
                <a:spcPts val="1200"/>
              </a:spcBef>
              <a:spcAft>
                <a:spcPts val="0"/>
              </a:spcAft>
              <a:buNone/>
            </a:pPr>
            <a:r>
              <a:rPr lang="en"/>
              <a:t>	-Understand patient’s motivations</a:t>
            </a:r>
            <a:endParaRPr/>
          </a:p>
          <a:p>
            <a:pPr marL="0" lvl="0" indent="0" algn="l" rtl="0">
              <a:spcBef>
                <a:spcPts val="1200"/>
              </a:spcBef>
              <a:spcAft>
                <a:spcPts val="0"/>
              </a:spcAft>
              <a:buNone/>
            </a:pPr>
            <a:r>
              <a:rPr lang="en"/>
              <a:t>	-Develop Discrepancy “so you’re saying alcohol helps you cope with stress, but also that you are stressed about what it will do to your health”</a:t>
            </a:r>
            <a:endParaRPr/>
          </a:p>
          <a:p>
            <a:pPr marL="0" lvl="0" indent="0" algn="l" rtl="0">
              <a:spcBef>
                <a:spcPts val="1200"/>
              </a:spcBef>
              <a:spcAft>
                <a:spcPts val="0"/>
              </a:spcAft>
              <a:buNone/>
            </a:pPr>
            <a:r>
              <a:rPr lang="en"/>
              <a:t>	-Roll with resistance- avoid confrontation, return to other skills</a:t>
            </a:r>
            <a:endParaRPr/>
          </a:p>
          <a:p>
            <a:pPr marL="0" lvl="0" indent="0" algn="l" rtl="0">
              <a:spcBef>
                <a:spcPts val="1200"/>
              </a:spcBef>
              <a:spcAft>
                <a:spcPts val="0"/>
              </a:spcAft>
              <a:buNone/>
            </a:pPr>
            <a:r>
              <a:rPr lang="en"/>
              <a:t>	-Express empathy</a:t>
            </a:r>
            <a:endParaRPr/>
          </a:p>
          <a:p>
            <a:pPr marL="0" lvl="0" indent="0" algn="l" rtl="0">
              <a:spcBef>
                <a:spcPts val="1200"/>
              </a:spcBef>
              <a:spcAft>
                <a:spcPts val="1200"/>
              </a:spcAft>
              <a:buNone/>
            </a:pPr>
            <a:r>
              <a:rPr lang="en"/>
              <a:t>	-Empower patient</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278" name="Google Shape;278;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457200" lvl="0" indent="-282733" algn="l" rtl="0">
              <a:lnSpc>
                <a:spcPct val="115000"/>
              </a:lnSpc>
              <a:spcBef>
                <a:spcPts val="0"/>
              </a:spcBef>
              <a:spcAft>
                <a:spcPts val="0"/>
              </a:spcAft>
              <a:buClr>
                <a:schemeClr val="dk1"/>
              </a:buClr>
              <a:buSzPct val="100000"/>
              <a:buAutoNum type="arabicPeriod"/>
            </a:pPr>
            <a:r>
              <a:rPr lang="en" sz="1100">
                <a:solidFill>
                  <a:srgbClr val="222222"/>
                </a:solidFill>
              </a:rPr>
              <a:t> </a:t>
            </a:r>
            <a:r>
              <a:rPr lang="en" sz="2400" b="1">
                <a:solidFill>
                  <a:srgbClr val="1E384B"/>
                </a:solidFill>
                <a:latin typeface="Verdana"/>
                <a:ea typeface="Verdana"/>
                <a:cs typeface="Verdana"/>
                <a:sym typeface="Verdana"/>
              </a:rPr>
              <a:t>National Survey on Drug Use and Health (NSDUH) 2003 </a:t>
            </a:r>
            <a:r>
              <a:rPr lang="en" sz="1100">
                <a:solidFill>
                  <a:srgbClr val="222222"/>
                </a:solidFill>
              </a:rPr>
              <a:t>https://www.datafiles.samhsa.gov/dataset/national-survey-drug-use-and-health-2003-nsduh-2003-ds0001</a:t>
            </a:r>
            <a:endParaRPr sz="1100">
              <a:solidFill>
                <a:srgbClr val="222222"/>
              </a:solidFill>
            </a:endParaRPr>
          </a:p>
          <a:p>
            <a:pPr marL="0" lvl="0" indent="0" algn="l" rtl="0">
              <a:lnSpc>
                <a:spcPct val="115000"/>
              </a:lnSpc>
              <a:spcBef>
                <a:spcPts val="600"/>
              </a:spcBef>
              <a:spcAft>
                <a:spcPts val="0"/>
              </a:spcAft>
              <a:buNone/>
            </a:pPr>
            <a:endParaRPr sz="1100">
              <a:solidFill>
                <a:schemeClr val="dk1"/>
              </a:solidFill>
            </a:endParaRPr>
          </a:p>
          <a:p>
            <a:pPr marL="457200" lvl="0" indent="-282733" algn="l" rtl="0">
              <a:lnSpc>
                <a:spcPct val="115000"/>
              </a:lnSpc>
              <a:spcBef>
                <a:spcPts val="600"/>
              </a:spcBef>
              <a:spcAft>
                <a:spcPts val="0"/>
              </a:spcAft>
              <a:buClr>
                <a:schemeClr val="dk1"/>
              </a:buClr>
              <a:buSzPct val="100000"/>
              <a:buAutoNum type="arabicPeriod"/>
            </a:pPr>
            <a:r>
              <a:rPr lang="en" sz="1100">
                <a:solidFill>
                  <a:schemeClr val="dk1"/>
                </a:solidFill>
              </a:rPr>
              <a:t>Zerger, Suzanne. Substance Abuse Treatment: What Works for Homeless People? A review of the literature. National Healthcare For the Homeless Council. June 2002.</a:t>
            </a:r>
            <a:endParaRPr sz="1100">
              <a:solidFill>
                <a:schemeClr val="dk1"/>
              </a:solidFill>
            </a:endParaRPr>
          </a:p>
          <a:p>
            <a:pPr marL="457200" lvl="0" indent="-282733" algn="l" rtl="0">
              <a:lnSpc>
                <a:spcPct val="115000"/>
              </a:lnSpc>
              <a:spcBef>
                <a:spcPts val="0"/>
              </a:spcBef>
              <a:spcAft>
                <a:spcPts val="0"/>
              </a:spcAft>
              <a:buClr>
                <a:schemeClr val="dk1"/>
              </a:buClr>
              <a:buSzPct val="100000"/>
              <a:buAutoNum type="arabicPeriod"/>
            </a:pPr>
            <a:r>
              <a:rPr lang="en" sz="1100">
                <a:solidFill>
                  <a:schemeClr val="dk1"/>
                </a:solidFill>
              </a:rPr>
              <a:t>Asana, Olobunmi, et al. </a:t>
            </a:r>
            <a:r>
              <a:rPr lang="en" sz="1400" b="1">
                <a:solidFill>
                  <a:schemeClr val="dk1"/>
                </a:solidFill>
              </a:rPr>
              <a:t>Associations of alcohol use disorder, alcohol use, housing, and service use in a homeless sample of 255 individuals followed over two years. HHS Public Access. Substance Abuse. 2018.</a:t>
            </a:r>
            <a:endParaRPr sz="1400" b="1">
              <a:solidFill>
                <a:schemeClr val="dk1"/>
              </a:solidFill>
            </a:endParaRPr>
          </a:p>
          <a:p>
            <a:pPr marL="457200" lvl="0" indent="-297497" algn="l" rtl="0">
              <a:spcBef>
                <a:spcPts val="0"/>
              </a:spcBef>
              <a:spcAft>
                <a:spcPts val="0"/>
              </a:spcAft>
              <a:buClr>
                <a:schemeClr val="dk1"/>
              </a:buClr>
              <a:buSzPct val="127272"/>
              <a:buAutoNum type="arabicPeriod"/>
            </a:pPr>
            <a:r>
              <a:rPr lang="en" sz="1100">
                <a:solidFill>
                  <a:schemeClr val="dk1"/>
                </a:solidFill>
                <a:highlight>
                  <a:srgbClr val="FFFFFF"/>
                </a:highlight>
              </a:rPr>
              <a:t>(</a:t>
            </a:r>
            <a:r>
              <a:rPr lang="en" sz="1100" u="sng">
                <a:solidFill>
                  <a:srgbClr val="1155CC"/>
                </a:solidFill>
                <a:hlinkClick r:id="rId3">
                  <a:extLst>
                    <a:ext uri="{A12FA001-AC4F-418D-AE19-62706E023703}">
                      <ahyp:hlinkClr xmlns:ahyp="http://schemas.microsoft.com/office/drawing/2018/hyperlinkcolor" val="tx"/>
                    </a:ext>
                  </a:extLst>
                </a:hlinkClick>
              </a:rPr>
              <a:t>https://www.cdc.gov/alcohol/fact-sheets/binge-drinking.htm#:~:text=Binge%20drinking%20is%20a%20serious,on%20an%20occasion%20for%20women</a:t>
            </a:r>
            <a:r>
              <a:rPr lang="en" sz="1100">
                <a:solidFill>
                  <a:schemeClr val="dk1"/>
                </a:solidFill>
              </a:rPr>
              <a:t>)</a:t>
            </a:r>
            <a:endParaRPr sz="1400" b="1">
              <a:solidFill>
                <a:schemeClr val="dk1"/>
              </a:solidFill>
            </a:endParaRPr>
          </a:p>
          <a:p>
            <a:pPr marL="457200" lvl="0" indent="-297497" algn="l" rtl="0">
              <a:spcBef>
                <a:spcPts val="0"/>
              </a:spcBef>
              <a:spcAft>
                <a:spcPts val="0"/>
              </a:spcAft>
              <a:buClr>
                <a:schemeClr val="dk1"/>
              </a:buClr>
              <a:buSzPct val="127272"/>
              <a:buAutoNum type="arabicPeriod"/>
            </a:pPr>
            <a:r>
              <a:rPr lang="en" sz="1100">
                <a:solidFill>
                  <a:schemeClr val="dk1"/>
                </a:solidFill>
              </a:rPr>
              <a:t>(</a:t>
            </a:r>
            <a:r>
              <a:rPr lang="en" sz="1100" u="sng">
                <a:solidFill>
                  <a:srgbClr val="1155CC"/>
                </a:solidFill>
                <a:hlinkClick r:id="rId4">
                  <a:extLst>
                    <a:ext uri="{A12FA001-AC4F-418D-AE19-62706E023703}">
                      <ahyp:hlinkClr xmlns:ahyp="http://schemas.microsoft.com/office/drawing/2018/hyperlinkcolor" val="tx"/>
                    </a:ext>
                  </a:extLst>
                </a:hlinkClick>
              </a:rPr>
              <a:t>https://www.cdc.gov/chronicdisease/resources/publications/factsheets/alcohol.htm</a:t>
            </a:r>
            <a:r>
              <a:rPr lang="en" sz="1100">
                <a:solidFill>
                  <a:schemeClr val="dk1"/>
                </a:solidFill>
              </a:rPr>
              <a:t>)</a:t>
            </a:r>
            <a:endParaRPr sz="1100">
              <a:solidFill>
                <a:schemeClr val="dk1"/>
              </a:solidFill>
            </a:endParaRPr>
          </a:p>
          <a:p>
            <a:pPr marL="457200" lvl="0" indent="-282733" algn="l" rtl="0">
              <a:spcBef>
                <a:spcPts val="0"/>
              </a:spcBef>
              <a:spcAft>
                <a:spcPts val="0"/>
              </a:spcAft>
              <a:buClr>
                <a:schemeClr val="dk1"/>
              </a:buClr>
              <a:buSzPct val="100000"/>
              <a:buAutoNum type="arabicPeriod"/>
            </a:pPr>
            <a:r>
              <a:rPr lang="en" sz="1100" u="sng">
                <a:solidFill>
                  <a:srgbClr val="1155CC"/>
                </a:solidFill>
                <a:highlight>
                  <a:srgbClr val="FFFFFF"/>
                </a:highlight>
                <a:hlinkClick r:id="rId5">
                  <a:extLst>
                    <a:ext uri="{A12FA001-AC4F-418D-AE19-62706E023703}">
                      <ahyp:hlinkClr xmlns:ahyp="http://schemas.microsoft.com/office/drawing/2018/hyperlinkcolor" val="tx"/>
                    </a:ext>
                  </a:extLst>
                </a:hlinkClick>
              </a:rPr>
              <a:t>https://www.niaaa.nih.gov/publications/brochures-and-fact-sheets/understanding-alcohol-use-disorder</a:t>
            </a:r>
            <a:endParaRPr sz="1100">
              <a:solidFill>
                <a:schemeClr val="dk1"/>
              </a:solidFill>
              <a:highlight>
                <a:srgbClr val="FFFFFF"/>
              </a:highlight>
            </a:endParaRPr>
          </a:p>
          <a:p>
            <a:pPr marL="457200" lvl="0" indent="-282733" algn="l" rtl="0">
              <a:spcBef>
                <a:spcPts val="0"/>
              </a:spcBef>
              <a:spcAft>
                <a:spcPts val="0"/>
              </a:spcAft>
              <a:buClr>
                <a:schemeClr val="dk1"/>
              </a:buClr>
              <a:buSzPct val="100000"/>
              <a:buAutoNum type="arabicPeriod"/>
            </a:pPr>
            <a:r>
              <a:rPr lang="en" sz="1100">
                <a:solidFill>
                  <a:schemeClr val="dk1"/>
                </a:solidFill>
              </a:rPr>
              <a:t>-</a:t>
            </a:r>
            <a:r>
              <a:rPr lang="en" sz="1100" u="sng">
                <a:solidFill>
                  <a:srgbClr val="1155CC"/>
                </a:solidFill>
                <a:hlinkClick r:id="rId6">
                  <a:extLst>
                    <a:ext uri="{A12FA001-AC4F-418D-AE19-62706E023703}">
                      <ahyp:hlinkClr xmlns:ahyp="http://schemas.microsoft.com/office/drawing/2018/hyperlinkcolor" val="tx"/>
                    </a:ext>
                  </a:extLst>
                </a:hlinkClick>
              </a:rPr>
              <a:t>https://www.niaaa.nih.gov/alcohols-effects-health/overview-alcohol-consumption/what-standard-drink</a:t>
            </a:r>
            <a:endParaRPr sz="1100">
              <a:solidFill>
                <a:schemeClr val="dk1"/>
              </a:solidFill>
              <a:highlight>
                <a:srgbClr val="FFFFFF"/>
              </a:highlight>
            </a:endParaRPr>
          </a:p>
          <a:p>
            <a:pPr marL="457200" lvl="0" indent="-282733" algn="l" rtl="0">
              <a:spcBef>
                <a:spcPts val="0"/>
              </a:spcBef>
              <a:spcAft>
                <a:spcPts val="0"/>
              </a:spcAft>
              <a:buClr>
                <a:schemeClr val="dk1"/>
              </a:buClr>
              <a:buSzPct val="100000"/>
              <a:buAutoNum type="arabicPeriod"/>
            </a:pPr>
            <a:r>
              <a:rPr lang="en" sz="1100">
                <a:solidFill>
                  <a:schemeClr val="dk1"/>
                </a:solidFill>
              </a:rPr>
              <a:t>(</a:t>
            </a:r>
            <a:r>
              <a:rPr lang="en" sz="1100" u="sng">
                <a:solidFill>
                  <a:srgbClr val="1155CC"/>
                </a:solidFill>
                <a:hlinkClick r:id="rId7">
                  <a:extLst>
                    <a:ext uri="{A12FA001-AC4F-418D-AE19-62706E023703}">
                      <ahyp:hlinkClr xmlns:ahyp="http://schemas.microsoft.com/office/drawing/2018/hyperlinkcolor" val="tx"/>
                    </a:ext>
                  </a:extLst>
                </a:hlinkClick>
              </a:rPr>
              <a:t>https://www.cdc.gov/alcohol/features/excessive-alcohol-deaths.html#:~:text=Each%20year%2C%20deaths%20from%20excessive,35%20or%20older%20and%20males</a:t>
            </a:r>
            <a:r>
              <a:rPr lang="en" sz="1100">
                <a:solidFill>
                  <a:schemeClr val="dk1"/>
                </a:solidFill>
              </a:rPr>
              <a:t>.)</a:t>
            </a:r>
            <a:endParaRPr sz="1100">
              <a:solidFill>
                <a:schemeClr val="dk1"/>
              </a:solidFill>
            </a:endParaRPr>
          </a:p>
          <a:p>
            <a:pPr marL="457200" lvl="0" indent="-282733" algn="l" rtl="0">
              <a:spcBef>
                <a:spcPts val="0"/>
              </a:spcBef>
              <a:spcAft>
                <a:spcPts val="0"/>
              </a:spcAft>
              <a:buClr>
                <a:schemeClr val="dk1"/>
              </a:buClr>
              <a:buSzPct val="100000"/>
              <a:buAutoNum type="arabicPeriod"/>
            </a:pPr>
            <a:r>
              <a:rPr lang="en" sz="1100">
                <a:solidFill>
                  <a:schemeClr val="dk1"/>
                </a:solidFill>
              </a:rPr>
              <a:t>(Piano 2017)</a:t>
            </a:r>
            <a:endParaRPr sz="1100">
              <a:solidFill>
                <a:schemeClr val="dk1"/>
              </a:solidFill>
            </a:endParaRPr>
          </a:p>
          <a:p>
            <a:pPr marL="457200" lvl="0" indent="-282733" algn="l" rtl="0">
              <a:spcBef>
                <a:spcPts val="0"/>
              </a:spcBef>
              <a:spcAft>
                <a:spcPts val="0"/>
              </a:spcAft>
              <a:buClr>
                <a:schemeClr val="dk1"/>
              </a:buClr>
              <a:buSzPct val="100000"/>
              <a:buAutoNum type="arabicPeriod"/>
            </a:pPr>
            <a:r>
              <a:rPr lang="en" sz="1100">
                <a:solidFill>
                  <a:schemeClr val="dk1"/>
                </a:solidFill>
              </a:rPr>
              <a:t>Hughto</a:t>
            </a:r>
            <a:endParaRPr sz="1100">
              <a:solidFill>
                <a:schemeClr val="dk1"/>
              </a:solidFill>
            </a:endParaRPr>
          </a:p>
          <a:p>
            <a:pPr marL="457200" lvl="0" indent="-282733" algn="l" rtl="0">
              <a:spcBef>
                <a:spcPts val="0"/>
              </a:spcBef>
              <a:spcAft>
                <a:spcPts val="0"/>
              </a:spcAft>
              <a:buClr>
                <a:schemeClr val="dk1"/>
              </a:buClr>
              <a:buSzPct val="100000"/>
              <a:buAutoNum type="arabicPeriod"/>
            </a:pPr>
            <a:r>
              <a:rPr lang="en" sz="1100">
                <a:solidFill>
                  <a:schemeClr val="dk1"/>
                </a:solidFill>
              </a:rPr>
              <a:t>(</a:t>
            </a:r>
            <a:r>
              <a:rPr lang="en" sz="1100" u="sng">
                <a:solidFill>
                  <a:srgbClr val="1155CC"/>
                </a:solidFill>
                <a:hlinkClick r:id="rId8">
                  <a:extLst>
                    <a:ext uri="{A12FA001-AC4F-418D-AE19-62706E023703}">
                      <ahyp:hlinkClr xmlns:ahyp="http://schemas.microsoft.com/office/drawing/2018/hyperlinkcolor" val="tx"/>
                    </a:ext>
                  </a:extLst>
                </a:hlinkClick>
              </a:rPr>
              <a:t>https://www.niaaa.nih.gov/alcohols-effects-health/alcohol-use-disorder/genetics-alcohol-use-disorder#:~:text=Research%20shows%20that%20genes%20are,the%20remainder%20of%20the%20risk</a:t>
            </a:r>
            <a:r>
              <a:rPr lang="en" sz="1100">
                <a:solidFill>
                  <a:schemeClr val="dk1"/>
                </a:solidFill>
              </a:rPr>
              <a:t>.)</a:t>
            </a:r>
            <a:endParaRPr sz="1100">
              <a:solidFill>
                <a:schemeClr val="dk1"/>
              </a:solidFill>
            </a:endParaRPr>
          </a:p>
          <a:p>
            <a:pPr marL="457200" lvl="0" indent="-282733" algn="l" rtl="0">
              <a:spcBef>
                <a:spcPts val="0"/>
              </a:spcBef>
              <a:spcAft>
                <a:spcPts val="0"/>
              </a:spcAft>
              <a:buClr>
                <a:schemeClr val="dk1"/>
              </a:buClr>
              <a:buSzPct val="100000"/>
              <a:buAutoNum type="arabicPeriod"/>
            </a:pPr>
            <a:r>
              <a:rPr lang="en" sz="1100">
                <a:solidFill>
                  <a:schemeClr val="dk1"/>
                </a:solidFill>
              </a:rPr>
              <a:t>(</a:t>
            </a:r>
            <a:r>
              <a:rPr lang="en" sz="1100" u="sng">
                <a:solidFill>
                  <a:srgbClr val="1155CC"/>
                </a:solidFill>
                <a:hlinkClick r:id="rId5">
                  <a:extLst>
                    <a:ext uri="{A12FA001-AC4F-418D-AE19-62706E023703}">
                      <ahyp:hlinkClr xmlns:ahyp="http://schemas.microsoft.com/office/drawing/2018/hyperlinkcolor" val="tx"/>
                    </a:ext>
                  </a:extLst>
                </a:hlinkClick>
              </a:rPr>
              <a:t>https://www.niaaa.nih.gov/publications/brochures-and-fact-sheets/understanding-alcohol-use-disorder</a:t>
            </a:r>
            <a:r>
              <a:rPr lang="en" sz="1100">
                <a:solidFill>
                  <a:schemeClr val="dk1"/>
                </a:solidFill>
              </a:rPr>
              <a:t>)</a:t>
            </a:r>
            <a:endParaRPr sz="1100">
              <a:solidFill>
                <a:schemeClr val="dk1"/>
              </a:solidFill>
            </a:endParaRPr>
          </a:p>
          <a:p>
            <a:pPr marL="0" lvl="0" indent="0" algn="l" rtl="0">
              <a:spcBef>
                <a:spcPts val="19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Background</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100">
                <a:solidFill>
                  <a:schemeClr val="dk1"/>
                </a:solidFill>
              </a:rPr>
              <a:t>The prevalence of Alcohol Use Disorder (AUD)  estimated at 38% in PEH compared to 7% in the general population</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None/>
            </a:pPr>
            <a:r>
              <a:rPr lang="en" sz="1100">
                <a:solidFill>
                  <a:schemeClr val="dk1"/>
                </a:solidFill>
              </a:rPr>
              <a:t>-AUD is a risk factor for experiencing homelessness</a:t>
            </a: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Clr>
                <a:schemeClr val="dk1"/>
              </a:buClr>
              <a:buSzPts val="1100"/>
              <a:buFont typeface="Arial"/>
              <a:buNone/>
            </a:pPr>
            <a:r>
              <a:rPr lang="en" sz="1100">
                <a:solidFill>
                  <a:schemeClr val="dk1"/>
                </a:solidFill>
              </a:rPr>
              <a:t>-Homelessness complicates the treatment of alcohol use disorder</a:t>
            </a:r>
            <a:endParaRPr sz="11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 on Health</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-140,000 people die annually in the USA from alcohol related causes</a:t>
            </a:r>
            <a:endParaRPr/>
          </a:p>
          <a:p>
            <a:pPr marL="0" lvl="0" indent="0" algn="l" rtl="0">
              <a:spcBef>
                <a:spcPts val="1200"/>
              </a:spcBef>
              <a:spcAft>
                <a:spcPts val="0"/>
              </a:spcAft>
              <a:buNone/>
            </a:pPr>
            <a:r>
              <a:rPr lang="en"/>
              <a:t>	Motor vehicle accidents</a:t>
            </a:r>
            <a:endParaRPr/>
          </a:p>
          <a:p>
            <a:pPr marL="0" lvl="0" indent="0" algn="l" rtl="0">
              <a:spcBef>
                <a:spcPts val="1200"/>
              </a:spcBef>
              <a:spcAft>
                <a:spcPts val="0"/>
              </a:spcAft>
              <a:buNone/>
            </a:pPr>
            <a:r>
              <a:rPr lang="en"/>
              <a:t>	Poisoning</a:t>
            </a:r>
            <a:endParaRPr/>
          </a:p>
          <a:p>
            <a:pPr marL="0" lvl="0" indent="0" algn="l" rtl="0">
              <a:spcBef>
                <a:spcPts val="1200"/>
              </a:spcBef>
              <a:spcAft>
                <a:spcPts val="0"/>
              </a:spcAft>
              <a:buNone/>
            </a:pPr>
            <a:r>
              <a:rPr lang="en"/>
              <a:t>	Suicide</a:t>
            </a:r>
            <a:endParaRPr/>
          </a:p>
          <a:p>
            <a:pPr marL="0" lvl="0" indent="0" algn="l" rtl="0">
              <a:spcBef>
                <a:spcPts val="1200"/>
              </a:spcBef>
              <a:spcAft>
                <a:spcPts val="0"/>
              </a:spcAft>
              <a:buNone/>
            </a:pPr>
            <a:r>
              <a:rPr lang="en"/>
              <a:t>	Liver Disease</a:t>
            </a:r>
            <a:endParaRPr/>
          </a:p>
          <a:p>
            <a:pPr marL="0" lvl="0" indent="0" algn="l" rtl="0">
              <a:spcBef>
                <a:spcPts val="1200"/>
              </a:spcBef>
              <a:spcAft>
                <a:spcPts val="0"/>
              </a:spcAft>
              <a:buNone/>
            </a:pPr>
            <a:r>
              <a:rPr lang="en"/>
              <a:t>	Cancer</a:t>
            </a:r>
            <a:endParaRPr/>
          </a:p>
          <a:p>
            <a:pPr marL="0" lvl="0" indent="0" algn="l" rtl="0">
              <a:spcBef>
                <a:spcPts val="1200"/>
              </a:spcBef>
              <a:spcAft>
                <a:spcPts val="0"/>
              </a:spcAft>
              <a:buNone/>
            </a:pPr>
            <a:r>
              <a:rPr lang="en"/>
              <a:t>	Heart disease</a:t>
            </a:r>
            <a:endParaRPr/>
          </a:p>
          <a:p>
            <a:pPr marL="0" lvl="0" indent="0" algn="l" rtl="0">
              <a:spcBef>
                <a:spcPts val="1200"/>
              </a:spcBef>
              <a:spcAft>
                <a:spcPts val="0"/>
              </a:spcAft>
              <a:buNone/>
            </a:pPr>
            <a:r>
              <a:rPr lang="en"/>
              <a:t>-Average life shortening is 26 years</a:t>
            </a:r>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 on Health</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-Hepatic steatosis, cirrhosis and liver cancer</a:t>
            </a:r>
            <a:endParaRPr/>
          </a:p>
          <a:p>
            <a:pPr marL="0" lvl="0" indent="0" algn="l" rtl="0">
              <a:spcBef>
                <a:spcPts val="1200"/>
              </a:spcBef>
              <a:spcAft>
                <a:spcPts val="0"/>
              </a:spcAft>
              <a:buNone/>
            </a:pPr>
            <a:r>
              <a:rPr lang="en"/>
              <a:t>-Pancreatitis</a:t>
            </a:r>
            <a:endParaRPr/>
          </a:p>
          <a:p>
            <a:pPr marL="0" lvl="0" indent="0" algn="l" rtl="0">
              <a:spcBef>
                <a:spcPts val="1200"/>
              </a:spcBef>
              <a:spcAft>
                <a:spcPts val="0"/>
              </a:spcAft>
              <a:buNone/>
            </a:pPr>
            <a:r>
              <a:rPr lang="en"/>
              <a:t>-GI bleeds and varices</a:t>
            </a:r>
            <a:endParaRPr/>
          </a:p>
          <a:p>
            <a:pPr marL="0" lvl="0" indent="0" algn="l" rtl="0">
              <a:spcBef>
                <a:spcPts val="1200"/>
              </a:spcBef>
              <a:spcAft>
                <a:spcPts val="0"/>
              </a:spcAft>
              <a:buNone/>
            </a:pPr>
            <a:r>
              <a:rPr lang="en"/>
              <a:t>-Atrial fibrillation and alcoholic cardiomyopathy</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Definitions</a:t>
            </a:r>
            <a:endParaRPr/>
          </a:p>
          <a:p>
            <a:pPr marL="0" lvl="0" indent="0" algn="l" rtl="0">
              <a:spcBef>
                <a:spcPts val="0"/>
              </a:spcBef>
              <a:spcAft>
                <a:spcPts val="0"/>
              </a:spcAft>
              <a:buNone/>
            </a:pP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100" i="1">
                <a:solidFill>
                  <a:schemeClr val="dk1"/>
                </a:solidFill>
              </a:rPr>
              <a:t>-Binge Drinking:</a:t>
            </a:r>
            <a:r>
              <a:rPr lang="en" sz="1100">
                <a:solidFill>
                  <a:schemeClr val="dk1"/>
                </a:solidFill>
              </a:rPr>
              <a:t> consuming 5 or more drinks on an occasion for men or 4 or more drinks on an occasion for women</a:t>
            </a:r>
            <a:endParaRPr sz="1100">
              <a:solidFill>
                <a:schemeClr val="dk1"/>
              </a:solidFill>
            </a:endParaRPr>
          </a:p>
          <a:p>
            <a:pPr marL="0" lvl="0" indent="0" algn="l" rtl="0">
              <a:spcBef>
                <a:spcPts val="0"/>
              </a:spcBef>
              <a:spcAft>
                <a:spcPts val="0"/>
              </a:spcAft>
              <a:buNone/>
            </a:pPr>
            <a:endParaRPr sz="1100" i="1">
              <a:solidFill>
                <a:schemeClr val="dk1"/>
              </a:solidFill>
            </a:endParaRPr>
          </a:p>
          <a:p>
            <a:pPr marL="0" lvl="0" indent="0" algn="l" rtl="0">
              <a:spcBef>
                <a:spcPts val="0"/>
              </a:spcBef>
              <a:spcAft>
                <a:spcPts val="0"/>
              </a:spcAft>
              <a:buNone/>
            </a:pPr>
            <a:r>
              <a:rPr lang="en" sz="1100" i="1">
                <a:solidFill>
                  <a:schemeClr val="dk1"/>
                </a:solidFill>
              </a:rPr>
              <a:t>-Excessive Alcohol Use</a:t>
            </a:r>
            <a:r>
              <a:rPr lang="en" sz="1100">
                <a:solidFill>
                  <a:schemeClr val="dk1"/>
                </a:solidFill>
              </a:rPr>
              <a:t>: This includes binge drinking as outlined above, as well as either of the following:</a:t>
            </a:r>
            <a:endParaRPr sz="1100">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Heavy drinking, defined as 8 or more drinks per week for a woman or 15 or more drinks per week for a man.</a:t>
            </a:r>
            <a:endParaRPr sz="1100">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Any alcohol use by pregnant women or anyone younger than 21</a:t>
            </a:r>
            <a:endParaRPr sz="1100">
              <a:solidFill>
                <a:schemeClr val="dk1"/>
              </a:solidFill>
            </a:endParaRPr>
          </a:p>
          <a:p>
            <a:pPr marL="0" lvl="0" indent="0" algn="l" rtl="0">
              <a:spcBef>
                <a:spcPts val="1200"/>
              </a:spcBef>
              <a:spcAft>
                <a:spcPts val="0"/>
              </a:spcAft>
              <a:buNone/>
            </a:pPr>
            <a:r>
              <a:rPr lang="en" sz="1100" i="1">
                <a:solidFill>
                  <a:schemeClr val="dk1"/>
                </a:solidFill>
              </a:rPr>
              <a:t>-Alcohol Use Disorder:</a:t>
            </a:r>
            <a:r>
              <a:rPr lang="en" sz="1100">
                <a:solidFill>
                  <a:schemeClr val="dk1"/>
                </a:solidFill>
              </a:rPr>
              <a:t> a medical condition characterized by an impaired ability to stop or control alcohol use despite adverse social, occupational, or health consequence</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i="1">
                <a:solidFill>
                  <a:schemeClr val="dk1"/>
                </a:solidFill>
              </a:rPr>
              <a:t>-Standard Drinks-</a:t>
            </a:r>
            <a:r>
              <a:rPr lang="en" sz="1100">
                <a:solidFill>
                  <a:schemeClr val="dk1"/>
                </a:solidFill>
              </a:rPr>
              <a:t> one "standard" drink (or one alcoholic drink equivalent) contains roughly 14 grams of pure alcohol, which is found in:</a:t>
            </a:r>
            <a:endParaRPr sz="1100">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12 ounces of regular beer, which is usually about 5% alcohol</a:t>
            </a:r>
            <a:endParaRPr sz="1100">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5 ounces of wine, which is typically about 12% alcohol</a:t>
            </a:r>
            <a:endParaRPr sz="1100">
              <a:solidFill>
                <a:schemeClr val="dk1"/>
              </a:solidFill>
            </a:endParaRPr>
          </a:p>
          <a:p>
            <a:pPr marL="457200" lvl="0" indent="-298450" algn="l" rtl="0">
              <a:spcBef>
                <a:spcPts val="0"/>
              </a:spcBef>
              <a:spcAft>
                <a:spcPts val="0"/>
              </a:spcAft>
              <a:buClr>
                <a:schemeClr val="dk1"/>
              </a:buClr>
              <a:buSzPts val="1100"/>
              <a:buChar char="●"/>
            </a:pPr>
            <a:r>
              <a:rPr lang="en" sz="1100">
                <a:solidFill>
                  <a:schemeClr val="dk1"/>
                </a:solidFill>
              </a:rPr>
              <a:t>1.5 ounces of distilled spirits, which is about 40% alcohol</a:t>
            </a:r>
            <a:endParaRPr sz="1100">
              <a:solidFill>
                <a:schemeClr val="dk1"/>
              </a:solidFill>
            </a:endParaRPr>
          </a:p>
          <a:p>
            <a:pPr marL="0" lvl="0" indent="0" algn="l" rtl="0">
              <a:spcBef>
                <a:spcPts val="1900"/>
              </a:spcBef>
              <a:spcAft>
                <a:spcPts val="1900"/>
              </a:spcAft>
              <a:buNone/>
            </a:pPr>
            <a:r>
              <a:rPr lang="en" sz="1100">
                <a:solidFill>
                  <a:schemeClr val="dk1"/>
                </a:solidFill>
              </a:rPr>
              <a:t>-</a:t>
            </a:r>
            <a:r>
              <a:rPr lang="en" sz="1100" i="1">
                <a:solidFill>
                  <a:schemeClr val="dk1"/>
                </a:solidFill>
              </a:rPr>
              <a:t>Alcohol Withdrawal Syndrome:</a:t>
            </a:r>
            <a:r>
              <a:rPr lang="en" sz="1100">
                <a:solidFill>
                  <a:schemeClr val="dk1"/>
                </a:solidFill>
              </a:rPr>
              <a:t> a condition among chronic, heavy alcohol users, where glutamate is upregulated, and GABA is downregulated, causing unbalanced neuro-excitation when alcohol use is suddenly withdrawn. This can manifest as tremors, confusion, autonomic instability, hallucinations, and seizures, and if severe and untreated, can be fatal</a:t>
            </a:r>
            <a:endParaRPr sz="11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sz="4000"/>
              <a:t>What now?</a:t>
            </a: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Screening</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-AUDIT-C</a:t>
            </a:r>
            <a:endParaRPr/>
          </a:p>
          <a:p>
            <a:pPr marL="0" lvl="0" indent="0" algn="l" rtl="0">
              <a:spcBef>
                <a:spcPts val="1200"/>
              </a:spcBef>
              <a:spcAft>
                <a:spcPts val="0"/>
              </a:spcAft>
              <a:buNone/>
            </a:pPr>
            <a:r>
              <a:rPr lang="en"/>
              <a:t>-SASQ</a:t>
            </a:r>
            <a:endParaRPr/>
          </a:p>
          <a:p>
            <a:pPr marL="0" lvl="0" indent="0" algn="l" rtl="0">
              <a:spcBef>
                <a:spcPts val="1200"/>
              </a:spcBef>
              <a:spcAft>
                <a:spcPts val="0"/>
              </a:spcAft>
              <a:buNone/>
            </a:pPr>
            <a:r>
              <a:rPr lang="en"/>
              <a:t>-CAGE</a:t>
            </a:r>
            <a:endParaRPr/>
          </a:p>
          <a:p>
            <a:pPr marL="0" lvl="0" indent="0" algn="l" rtl="0">
              <a:spcBef>
                <a:spcPts val="1200"/>
              </a:spcBef>
              <a:spcAft>
                <a:spcPts val="1200"/>
              </a:spcAft>
              <a:buNone/>
            </a:pPr>
            <a:r>
              <a:rPr lang="en"/>
              <a:t>-SBIRT vs. SBIT</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1909</Words>
  <Application>Microsoft Macintosh PowerPoint</Application>
  <PresentationFormat>On-screen Show (16:9)</PresentationFormat>
  <Paragraphs>218</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Verdana</vt:lpstr>
      <vt:lpstr>Simple Dark</vt:lpstr>
      <vt:lpstr>Treatment of Alcohol Use Disorder in the Primary Care Setting for People Experiencing Homelessness</vt:lpstr>
      <vt:lpstr>Objectives</vt:lpstr>
      <vt:lpstr>Case Study</vt:lpstr>
      <vt:lpstr>Background</vt:lpstr>
      <vt:lpstr>Impact on Health</vt:lpstr>
      <vt:lpstr>Impact on Health</vt:lpstr>
      <vt:lpstr>Definitions </vt:lpstr>
      <vt:lpstr>PowerPoint Presentation</vt:lpstr>
      <vt:lpstr>Screening</vt:lpstr>
      <vt:lpstr>AUDIT-C</vt:lpstr>
      <vt:lpstr>SASQ</vt:lpstr>
      <vt:lpstr>CAGE</vt:lpstr>
      <vt:lpstr>SBIRT vs. SBIT</vt:lpstr>
      <vt:lpstr>Case Study</vt:lpstr>
      <vt:lpstr>Supportive Treatment</vt:lpstr>
      <vt:lpstr>Case Study </vt:lpstr>
      <vt:lpstr>PowerPoint Presentation</vt:lpstr>
      <vt:lpstr>Naltrexone</vt:lpstr>
      <vt:lpstr>Acamprosate</vt:lpstr>
      <vt:lpstr>Disulfiram</vt:lpstr>
      <vt:lpstr>Gabapentin</vt:lpstr>
      <vt:lpstr>Topirimate</vt:lpstr>
      <vt:lpstr>Case Study </vt:lpstr>
      <vt:lpstr>PowerPoint Presentation</vt:lpstr>
      <vt:lpstr>Alcohol Withdrawal Syndrome</vt:lpstr>
      <vt:lpstr>Alcohol Withdrawal Syndrome</vt:lpstr>
      <vt:lpstr>Outpatient management of Alcohol Withdrawal</vt:lpstr>
      <vt:lpstr>Outpatient Management of Alcohol Withdrawal Syndrome</vt:lpstr>
      <vt:lpstr>Chlordiazepoxide</vt:lpstr>
      <vt:lpstr>Diazepam</vt:lpstr>
      <vt:lpstr>Gabapentin</vt:lpstr>
      <vt:lpstr>Non-medication Supports</vt:lpstr>
      <vt:lpstr>PowerPoint Presentation</vt:lpstr>
      <vt:lpstr>Motivational Interviewing</vt:lpstr>
      <vt:lpstr>Motivational Interviewing</vt:lpstr>
      <vt:lpstr>Motivational Interviewing</vt:lpstr>
      <vt:lpstr>Motivational Interviewing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Alcohol Use Disorder in the Primary Care Setting for People Experiencing Homelessness</dc:title>
  <cp:lastModifiedBy>Sarah Meyers</cp:lastModifiedBy>
  <cp:revision>1</cp:revision>
  <dcterms:modified xsi:type="dcterms:W3CDTF">2023-05-17T02:08:55Z</dcterms:modified>
</cp:coreProperties>
</file>