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4"/>
    <p:sldMasterId id="2147483650" r:id="rId5"/>
    <p:sldMasterId id="2147483708" r:id="rId6"/>
    <p:sldMasterId id="2147483720" r:id="rId7"/>
    <p:sldMasterId id="2147483724" r:id="rId8"/>
    <p:sldMasterId id="2147483722" r:id="rId9"/>
  </p:sldMasterIdLst>
  <p:notesMasterIdLst>
    <p:notesMasterId r:id="rId42"/>
  </p:notesMasterIdLst>
  <p:handoutMasterIdLst>
    <p:handoutMasterId r:id="rId43"/>
  </p:handoutMasterIdLst>
  <p:sldIdLst>
    <p:sldId id="256" r:id="rId10"/>
    <p:sldId id="397" r:id="rId11"/>
    <p:sldId id="390" r:id="rId12"/>
    <p:sldId id="427" r:id="rId13"/>
    <p:sldId id="428" r:id="rId14"/>
    <p:sldId id="393" r:id="rId15"/>
    <p:sldId id="429" r:id="rId16"/>
    <p:sldId id="398" r:id="rId17"/>
    <p:sldId id="411" r:id="rId18"/>
    <p:sldId id="415" r:id="rId19"/>
    <p:sldId id="412" r:id="rId20"/>
    <p:sldId id="413" r:id="rId21"/>
    <p:sldId id="414" r:id="rId22"/>
    <p:sldId id="404" r:id="rId23"/>
    <p:sldId id="382" r:id="rId24"/>
    <p:sldId id="395" r:id="rId25"/>
    <p:sldId id="430" r:id="rId26"/>
    <p:sldId id="406" r:id="rId27"/>
    <p:sldId id="408" r:id="rId28"/>
    <p:sldId id="416" r:id="rId29"/>
    <p:sldId id="417" r:id="rId30"/>
    <p:sldId id="409" r:id="rId31"/>
    <p:sldId id="433" r:id="rId32"/>
    <p:sldId id="419" r:id="rId33"/>
    <p:sldId id="420" r:id="rId34"/>
    <p:sldId id="418" r:id="rId35"/>
    <p:sldId id="421" r:id="rId36"/>
    <p:sldId id="423" r:id="rId37"/>
    <p:sldId id="422" r:id="rId38"/>
    <p:sldId id="426" r:id="rId39"/>
    <p:sldId id="432" r:id="rId40"/>
    <p:sldId id="396" r:id="rId41"/>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ABD52DC-5480-5746-B2BF-062EA540D33A}">
          <p14:sldIdLst>
            <p14:sldId id="256"/>
          </p14:sldIdLst>
        </p14:section>
        <p14:section name="Content" id="{507AB2A9-12EC-684F-94A7-1076FA8138B8}">
          <p14:sldIdLst>
            <p14:sldId id="397"/>
            <p14:sldId id="390"/>
            <p14:sldId id="427"/>
            <p14:sldId id="428"/>
            <p14:sldId id="393"/>
            <p14:sldId id="429"/>
            <p14:sldId id="398"/>
            <p14:sldId id="411"/>
            <p14:sldId id="415"/>
            <p14:sldId id="412"/>
            <p14:sldId id="413"/>
            <p14:sldId id="414"/>
            <p14:sldId id="404"/>
            <p14:sldId id="382"/>
            <p14:sldId id="395"/>
            <p14:sldId id="430"/>
            <p14:sldId id="406"/>
            <p14:sldId id="408"/>
            <p14:sldId id="416"/>
            <p14:sldId id="417"/>
            <p14:sldId id="409"/>
            <p14:sldId id="433"/>
            <p14:sldId id="419"/>
            <p14:sldId id="420"/>
            <p14:sldId id="418"/>
            <p14:sldId id="421"/>
            <p14:sldId id="423"/>
            <p14:sldId id="422"/>
            <p14:sldId id="426"/>
            <p14:sldId id="432"/>
          </p14:sldIdLst>
        </p14:section>
        <p14:section name="End" id="{01AD051F-7C20-7545-ADF6-38C358F19DDE}">
          <p14:sldIdLst>
            <p14:sldId id="396"/>
          </p14:sldIdLst>
        </p14:section>
      </p14:sectionLst>
    </p:ex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2979"/>
    <a:srgbClr val="1A9AC7"/>
    <a:srgbClr val="6CB240"/>
    <a:srgbClr val="F88D2B"/>
    <a:srgbClr val="EE1C7F"/>
    <a:srgbClr val="F79500"/>
    <a:srgbClr val="009AC7"/>
    <a:srgbClr val="FCBA31"/>
    <a:srgbClr val="1B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B9C28-1197-4117-A89B-90258CF523E4}" v="299" dt="2023-05-10T18:58:2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59918" autoAdjust="0"/>
  </p:normalViewPr>
  <p:slideViewPr>
    <p:cSldViewPr snapToGrid="0" snapToObjects="1">
      <p:cViewPr varScale="1">
        <p:scale>
          <a:sx n="59" d="100"/>
          <a:sy n="59" d="100"/>
        </p:scale>
        <p:origin x="1344" y="66"/>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britt (they/he)" userId="0002e21b-87f3-49d0-8057-0cd9aba3b8de" providerId="ADAL" clId="{9FAB9C28-1197-4117-A89B-90258CF523E4}"/>
    <pc:docChg chg="undo custSel addSld delSld modSld sldOrd modSection">
      <pc:chgData name="walsh, britt (they/he)" userId="0002e21b-87f3-49d0-8057-0cd9aba3b8de" providerId="ADAL" clId="{9FAB9C28-1197-4117-A89B-90258CF523E4}" dt="2023-05-10T19:00:06.363" v="2379" actId="20577"/>
      <pc:docMkLst>
        <pc:docMk/>
      </pc:docMkLst>
      <pc:sldChg chg="modSp mod modNotesTx">
        <pc:chgData name="walsh, britt (they/he)" userId="0002e21b-87f3-49d0-8057-0cd9aba3b8de" providerId="ADAL" clId="{9FAB9C28-1197-4117-A89B-90258CF523E4}" dt="2023-05-10T18:55:01.638" v="1809" actId="20577"/>
        <pc:sldMkLst>
          <pc:docMk/>
          <pc:sldMk cId="731313035" sldId="256"/>
        </pc:sldMkLst>
        <pc:spChg chg="mod">
          <ac:chgData name="walsh, britt (they/he)" userId="0002e21b-87f3-49d0-8057-0cd9aba3b8de" providerId="ADAL" clId="{9FAB9C28-1197-4117-A89B-90258CF523E4}" dt="2023-05-10T18:28:37.986" v="408" actId="2710"/>
          <ac:spMkLst>
            <pc:docMk/>
            <pc:sldMk cId="731313035" sldId="256"/>
            <ac:spMk id="6" creationId="{C3EC3411-988C-D349-BF4A-0540EA5080F2}"/>
          </ac:spMkLst>
        </pc:spChg>
      </pc:sldChg>
      <pc:sldChg chg="ord modNotesTx">
        <pc:chgData name="walsh, britt (they/he)" userId="0002e21b-87f3-49d0-8057-0cd9aba3b8de" providerId="ADAL" clId="{9FAB9C28-1197-4117-A89B-90258CF523E4}" dt="2023-05-10T18:55:49.642" v="1947" actId="20577"/>
        <pc:sldMkLst>
          <pc:docMk/>
          <pc:sldMk cId="3207002581" sldId="390"/>
        </pc:sldMkLst>
      </pc:sldChg>
      <pc:sldChg chg="modNotesTx">
        <pc:chgData name="walsh, britt (they/he)" userId="0002e21b-87f3-49d0-8057-0cd9aba3b8de" providerId="ADAL" clId="{9FAB9C28-1197-4117-A89B-90258CF523E4}" dt="2023-05-10T18:57:16.773" v="2298" actId="20577"/>
        <pc:sldMkLst>
          <pc:docMk/>
          <pc:sldMk cId="1329718672" sldId="393"/>
        </pc:sldMkLst>
      </pc:sldChg>
      <pc:sldChg chg="modSp mod ord">
        <pc:chgData name="walsh, britt (they/he)" userId="0002e21b-87f3-49d0-8057-0cd9aba3b8de" providerId="ADAL" clId="{9FAB9C28-1197-4117-A89B-90258CF523E4}" dt="2023-05-10T18:35:06.026" v="588"/>
        <pc:sldMkLst>
          <pc:docMk/>
          <pc:sldMk cId="2498155177" sldId="395"/>
        </pc:sldMkLst>
        <pc:spChg chg="mod">
          <ac:chgData name="walsh, britt (they/he)" userId="0002e21b-87f3-49d0-8057-0cd9aba3b8de" providerId="ADAL" clId="{9FAB9C28-1197-4117-A89B-90258CF523E4}" dt="2023-05-10T18:34:30.164" v="547" actId="20577"/>
          <ac:spMkLst>
            <pc:docMk/>
            <pc:sldMk cId="2498155177" sldId="395"/>
            <ac:spMk id="3" creationId="{B4C9F890-CC81-D649-93CA-837E57A19DDB}"/>
          </ac:spMkLst>
        </pc:spChg>
      </pc:sldChg>
      <pc:sldChg chg="modSp mod modNotesTx">
        <pc:chgData name="walsh, britt (they/he)" userId="0002e21b-87f3-49d0-8057-0cd9aba3b8de" providerId="ADAL" clId="{9FAB9C28-1197-4117-A89B-90258CF523E4}" dt="2023-05-10T18:55:19.274" v="1810" actId="20577"/>
        <pc:sldMkLst>
          <pc:docMk/>
          <pc:sldMk cId="2698785085" sldId="397"/>
        </pc:sldMkLst>
        <pc:spChg chg="mod">
          <ac:chgData name="walsh, britt (they/he)" userId="0002e21b-87f3-49d0-8057-0cd9aba3b8de" providerId="ADAL" clId="{9FAB9C28-1197-4117-A89B-90258CF523E4}" dt="2023-05-10T18:33:07.702" v="482" actId="20577"/>
          <ac:spMkLst>
            <pc:docMk/>
            <pc:sldMk cId="2698785085" sldId="397"/>
            <ac:spMk id="4" creationId="{90EF1A64-1197-C340-B8EF-8AFCCA2031E1}"/>
          </ac:spMkLst>
        </pc:spChg>
      </pc:sldChg>
      <pc:sldChg chg="modNotesTx">
        <pc:chgData name="walsh, britt (they/he)" userId="0002e21b-87f3-49d0-8057-0cd9aba3b8de" providerId="ADAL" clId="{9FAB9C28-1197-4117-A89B-90258CF523E4}" dt="2023-05-10T18:57:28.607" v="2347" actId="20577"/>
        <pc:sldMkLst>
          <pc:docMk/>
          <pc:sldMk cId="4285229594" sldId="398"/>
        </pc:sldMkLst>
      </pc:sldChg>
      <pc:sldChg chg="modSp del mod">
        <pc:chgData name="walsh, britt (they/he)" userId="0002e21b-87f3-49d0-8057-0cd9aba3b8de" providerId="ADAL" clId="{9FAB9C28-1197-4117-A89B-90258CF523E4}" dt="2023-05-10T18:36:18.470" v="643" actId="47"/>
        <pc:sldMkLst>
          <pc:docMk/>
          <pc:sldMk cId="455649453" sldId="403"/>
        </pc:sldMkLst>
        <pc:spChg chg="mod">
          <ac:chgData name="walsh, britt (they/he)" userId="0002e21b-87f3-49d0-8057-0cd9aba3b8de" providerId="ADAL" clId="{9FAB9C28-1197-4117-A89B-90258CF523E4}" dt="2023-05-10T18:34:58.897" v="585" actId="20577"/>
          <ac:spMkLst>
            <pc:docMk/>
            <pc:sldMk cId="455649453" sldId="403"/>
            <ac:spMk id="2" creationId="{33A7C54F-D662-87D0-C346-66EA1F615FC0}"/>
          </ac:spMkLst>
        </pc:spChg>
        <pc:spChg chg="mod">
          <ac:chgData name="walsh, britt (they/he)" userId="0002e21b-87f3-49d0-8057-0cd9aba3b8de" providerId="ADAL" clId="{9FAB9C28-1197-4117-A89B-90258CF523E4}" dt="2023-05-10T18:35:27.873" v="633" actId="21"/>
          <ac:spMkLst>
            <pc:docMk/>
            <pc:sldMk cId="455649453" sldId="403"/>
            <ac:spMk id="3" creationId="{BBDF6BBC-B849-8B8D-79AB-9588DF605B23}"/>
          </ac:spMkLst>
        </pc:spChg>
      </pc:sldChg>
      <pc:sldChg chg="del">
        <pc:chgData name="walsh, britt (they/he)" userId="0002e21b-87f3-49d0-8057-0cd9aba3b8de" providerId="ADAL" clId="{9FAB9C28-1197-4117-A89B-90258CF523E4}" dt="2023-05-10T18:52:36.258" v="1725" actId="47"/>
        <pc:sldMkLst>
          <pc:docMk/>
          <pc:sldMk cId="1003603553" sldId="405"/>
        </pc:sldMkLst>
      </pc:sldChg>
      <pc:sldChg chg="modSp mod">
        <pc:chgData name="walsh, britt (they/he)" userId="0002e21b-87f3-49d0-8057-0cd9aba3b8de" providerId="ADAL" clId="{9FAB9C28-1197-4117-A89B-90258CF523E4}" dt="2023-05-10T18:37:38.985" v="785" actId="14100"/>
        <pc:sldMkLst>
          <pc:docMk/>
          <pc:sldMk cId="2515362622" sldId="406"/>
        </pc:sldMkLst>
        <pc:spChg chg="mod">
          <ac:chgData name="walsh, britt (they/he)" userId="0002e21b-87f3-49d0-8057-0cd9aba3b8de" providerId="ADAL" clId="{9FAB9C28-1197-4117-A89B-90258CF523E4}" dt="2023-05-10T18:37:38.985" v="785" actId="14100"/>
          <ac:spMkLst>
            <pc:docMk/>
            <pc:sldMk cId="2515362622" sldId="406"/>
            <ac:spMk id="3" creationId="{E2603C1B-5ECA-EDB4-AB53-B78FCD35EACD}"/>
          </ac:spMkLst>
        </pc:spChg>
      </pc:sldChg>
      <pc:sldChg chg="add del">
        <pc:chgData name="walsh, britt (they/he)" userId="0002e21b-87f3-49d0-8057-0cd9aba3b8de" providerId="ADAL" clId="{9FAB9C28-1197-4117-A89B-90258CF523E4}" dt="2023-05-10T18:59:45.282" v="2352" actId="47"/>
        <pc:sldMkLst>
          <pc:docMk/>
          <pc:sldMk cId="3139567913" sldId="408"/>
        </pc:sldMkLst>
      </pc:sldChg>
      <pc:sldChg chg="modSp mod">
        <pc:chgData name="walsh, britt (they/he)" userId="0002e21b-87f3-49d0-8057-0cd9aba3b8de" providerId="ADAL" clId="{9FAB9C28-1197-4117-A89B-90258CF523E4}" dt="2023-05-10T18:45:23.103" v="932" actId="20577"/>
        <pc:sldMkLst>
          <pc:docMk/>
          <pc:sldMk cId="3529000371" sldId="409"/>
        </pc:sldMkLst>
        <pc:spChg chg="mod">
          <ac:chgData name="walsh, britt (they/he)" userId="0002e21b-87f3-49d0-8057-0cd9aba3b8de" providerId="ADAL" clId="{9FAB9C28-1197-4117-A89B-90258CF523E4}" dt="2023-05-10T18:45:23.103" v="932" actId="20577"/>
          <ac:spMkLst>
            <pc:docMk/>
            <pc:sldMk cId="3529000371" sldId="409"/>
            <ac:spMk id="3" creationId="{393D623E-737E-4E4D-A2A3-C66B1A33DEB5}"/>
          </ac:spMkLst>
        </pc:spChg>
      </pc:sldChg>
      <pc:sldChg chg="del">
        <pc:chgData name="walsh, britt (they/he)" userId="0002e21b-87f3-49d0-8057-0cd9aba3b8de" providerId="ADAL" clId="{9FAB9C28-1197-4117-A89B-90258CF523E4}" dt="2023-05-10T18:59:48.847" v="2353" actId="47"/>
        <pc:sldMkLst>
          <pc:docMk/>
          <pc:sldMk cId="1087494722" sldId="410"/>
        </pc:sldMkLst>
      </pc:sldChg>
      <pc:sldChg chg="modNotesTx">
        <pc:chgData name="walsh, britt (they/he)" userId="0002e21b-87f3-49d0-8057-0cd9aba3b8de" providerId="ADAL" clId="{9FAB9C28-1197-4117-A89B-90258CF523E4}" dt="2023-05-10T18:57:40.875" v="2348" actId="20577"/>
        <pc:sldMkLst>
          <pc:docMk/>
          <pc:sldMk cId="1289838673" sldId="411"/>
        </pc:sldMkLst>
      </pc:sldChg>
      <pc:sldChg chg="ord">
        <pc:chgData name="walsh, britt (they/he)" userId="0002e21b-87f3-49d0-8057-0cd9aba3b8de" providerId="ADAL" clId="{9FAB9C28-1197-4117-A89B-90258CF523E4}" dt="2023-05-10T18:53:17.041" v="1729"/>
        <pc:sldMkLst>
          <pc:docMk/>
          <pc:sldMk cId="1903892516" sldId="415"/>
        </pc:sldMkLst>
      </pc:sldChg>
      <pc:sldChg chg="modSp mod">
        <pc:chgData name="walsh, britt (they/he)" userId="0002e21b-87f3-49d0-8057-0cd9aba3b8de" providerId="ADAL" clId="{9FAB9C28-1197-4117-A89B-90258CF523E4}" dt="2023-05-10T18:38:03.993" v="786" actId="20577"/>
        <pc:sldMkLst>
          <pc:docMk/>
          <pc:sldMk cId="2250450700" sldId="417"/>
        </pc:sldMkLst>
        <pc:spChg chg="mod">
          <ac:chgData name="walsh, britt (they/he)" userId="0002e21b-87f3-49d0-8057-0cd9aba3b8de" providerId="ADAL" clId="{9FAB9C28-1197-4117-A89B-90258CF523E4}" dt="2023-05-10T18:38:03.993" v="786" actId="20577"/>
          <ac:spMkLst>
            <pc:docMk/>
            <pc:sldMk cId="2250450700" sldId="417"/>
            <ac:spMk id="3" creationId="{E2603C1B-5ECA-EDB4-AB53-B78FCD35EACD}"/>
          </ac:spMkLst>
        </pc:spChg>
      </pc:sldChg>
      <pc:sldChg chg="modSp mod modAnim">
        <pc:chgData name="walsh, britt (they/he)" userId="0002e21b-87f3-49d0-8057-0cd9aba3b8de" providerId="ADAL" clId="{9FAB9C28-1197-4117-A89B-90258CF523E4}" dt="2023-05-10T18:48:54.669" v="1404" actId="20577"/>
        <pc:sldMkLst>
          <pc:docMk/>
          <pc:sldMk cId="3440167696" sldId="418"/>
        </pc:sldMkLst>
        <pc:spChg chg="mod">
          <ac:chgData name="walsh, britt (they/he)" userId="0002e21b-87f3-49d0-8057-0cd9aba3b8de" providerId="ADAL" clId="{9FAB9C28-1197-4117-A89B-90258CF523E4}" dt="2023-05-10T18:42:52.289" v="870" actId="20577"/>
          <ac:spMkLst>
            <pc:docMk/>
            <pc:sldMk cId="3440167696" sldId="418"/>
            <ac:spMk id="2" creationId="{8DC77BAF-7BA6-E750-0DF2-55C0351A9AA7}"/>
          </ac:spMkLst>
        </pc:spChg>
        <pc:spChg chg="mod">
          <ac:chgData name="walsh, britt (they/he)" userId="0002e21b-87f3-49d0-8057-0cd9aba3b8de" providerId="ADAL" clId="{9FAB9C28-1197-4117-A89B-90258CF523E4}" dt="2023-05-10T18:48:54.669" v="1404" actId="20577"/>
          <ac:spMkLst>
            <pc:docMk/>
            <pc:sldMk cId="3440167696" sldId="418"/>
            <ac:spMk id="3" creationId="{E2603C1B-5ECA-EDB4-AB53-B78FCD35EACD}"/>
          </ac:spMkLst>
        </pc:spChg>
      </pc:sldChg>
      <pc:sldChg chg="del">
        <pc:chgData name="walsh, britt (they/he)" userId="0002e21b-87f3-49d0-8057-0cd9aba3b8de" providerId="ADAL" clId="{9FAB9C28-1197-4117-A89B-90258CF523E4}" dt="2023-05-10T18:49:20.382" v="1405" actId="47"/>
        <pc:sldMkLst>
          <pc:docMk/>
          <pc:sldMk cId="207631334" sldId="424"/>
        </pc:sldMkLst>
      </pc:sldChg>
      <pc:sldChg chg="del">
        <pc:chgData name="walsh, britt (they/he)" userId="0002e21b-87f3-49d0-8057-0cd9aba3b8de" providerId="ADAL" clId="{9FAB9C28-1197-4117-A89B-90258CF523E4}" dt="2023-05-10T18:49:23.310" v="1406" actId="47"/>
        <pc:sldMkLst>
          <pc:docMk/>
          <pc:sldMk cId="4059285836" sldId="425"/>
        </pc:sldMkLst>
      </pc:sldChg>
      <pc:sldChg chg="add modNotesTx">
        <pc:chgData name="walsh, britt (they/he)" userId="0002e21b-87f3-49d0-8057-0cd9aba3b8de" providerId="ADAL" clId="{9FAB9C28-1197-4117-A89B-90258CF523E4}" dt="2023-05-10T18:56:37.228" v="2105" actId="20577"/>
        <pc:sldMkLst>
          <pc:docMk/>
          <pc:sldMk cId="599545596" sldId="427"/>
        </pc:sldMkLst>
      </pc:sldChg>
      <pc:sldChg chg="del">
        <pc:chgData name="walsh, britt (they/he)" userId="0002e21b-87f3-49d0-8057-0cd9aba3b8de" providerId="ADAL" clId="{9FAB9C28-1197-4117-A89B-90258CF523E4}" dt="2023-05-05T19:18:44.928" v="228" actId="47"/>
        <pc:sldMkLst>
          <pc:docMk/>
          <pc:sldMk cId="3918998427" sldId="427"/>
        </pc:sldMkLst>
      </pc:sldChg>
      <pc:sldChg chg="add modNotesTx">
        <pc:chgData name="walsh, britt (they/he)" userId="0002e21b-87f3-49d0-8057-0cd9aba3b8de" providerId="ADAL" clId="{9FAB9C28-1197-4117-A89B-90258CF523E4}" dt="2023-05-10T18:56:55.652" v="2209" actId="20577"/>
        <pc:sldMkLst>
          <pc:docMk/>
          <pc:sldMk cId="2890302531" sldId="428"/>
        </pc:sldMkLst>
      </pc:sldChg>
      <pc:sldChg chg="add">
        <pc:chgData name="walsh, britt (they/he)" userId="0002e21b-87f3-49d0-8057-0cd9aba3b8de" providerId="ADAL" clId="{9FAB9C28-1197-4117-A89B-90258CF523E4}" dt="2023-05-10T18:33:32.572" v="484"/>
        <pc:sldMkLst>
          <pc:docMk/>
          <pc:sldMk cId="2215797904" sldId="429"/>
        </pc:sldMkLst>
      </pc:sldChg>
      <pc:sldChg chg="addSp modSp add mod modClrScheme modAnim chgLayout modNotesTx">
        <pc:chgData name="walsh, britt (they/he)" userId="0002e21b-87f3-49d0-8057-0cd9aba3b8de" providerId="ADAL" clId="{9FAB9C28-1197-4117-A89B-90258CF523E4}" dt="2023-05-10T18:58:26.618" v="2350" actId="20577"/>
        <pc:sldMkLst>
          <pc:docMk/>
          <pc:sldMk cId="1455764516" sldId="430"/>
        </pc:sldMkLst>
        <pc:spChg chg="mod ord">
          <ac:chgData name="walsh, britt (they/he)" userId="0002e21b-87f3-49d0-8057-0cd9aba3b8de" providerId="ADAL" clId="{9FAB9C28-1197-4117-A89B-90258CF523E4}" dt="2023-05-10T18:36:59.773" v="650" actId="26606"/>
          <ac:spMkLst>
            <pc:docMk/>
            <pc:sldMk cId="1455764516" sldId="430"/>
            <ac:spMk id="3" creationId="{302CC47E-EA12-9BB5-F46B-178FF6CFBFDA}"/>
          </ac:spMkLst>
        </pc:spChg>
        <pc:spChg chg="mod ord">
          <ac:chgData name="walsh, britt (they/he)" userId="0002e21b-87f3-49d0-8057-0cd9aba3b8de" providerId="ADAL" clId="{9FAB9C28-1197-4117-A89B-90258CF523E4}" dt="2023-05-10T18:58:26.618" v="2350" actId="20577"/>
          <ac:spMkLst>
            <pc:docMk/>
            <pc:sldMk cId="1455764516" sldId="430"/>
            <ac:spMk id="6" creationId="{2C169A43-2F3D-2307-B471-246B044BCF47}"/>
          </ac:spMkLst>
        </pc:spChg>
        <pc:picChg chg="add mod">
          <ac:chgData name="walsh, britt (they/he)" userId="0002e21b-87f3-49d0-8057-0cd9aba3b8de" providerId="ADAL" clId="{9FAB9C28-1197-4117-A89B-90258CF523E4}" dt="2023-05-10T18:36:59.773" v="650" actId="26606"/>
          <ac:picMkLst>
            <pc:docMk/>
            <pc:sldMk cId="1455764516" sldId="430"/>
            <ac:picMk id="2" creationId="{B799E011-A72F-A553-FE40-F7EC98A85059}"/>
          </ac:picMkLst>
        </pc:picChg>
      </pc:sldChg>
      <pc:sldChg chg="modSp add del mod">
        <pc:chgData name="walsh, britt (they/he)" userId="0002e21b-87f3-49d0-8057-0cd9aba3b8de" providerId="ADAL" clId="{9FAB9C28-1197-4117-A89B-90258CF523E4}" dt="2023-05-10T18:35:49.188" v="638" actId="47"/>
        <pc:sldMkLst>
          <pc:docMk/>
          <pc:sldMk cId="1099426107" sldId="431"/>
        </pc:sldMkLst>
        <pc:spChg chg="mod">
          <ac:chgData name="walsh, britt (they/he)" userId="0002e21b-87f3-49d0-8057-0cd9aba3b8de" providerId="ADAL" clId="{9FAB9C28-1197-4117-A89B-90258CF523E4}" dt="2023-05-10T18:35:46.991" v="637" actId="21"/>
          <ac:spMkLst>
            <pc:docMk/>
            <pc:sldMk cId="1099426107" sldId="431"/>
            <ac:spMk id="2" creationId="{E3906D29-74E3-4DD9-B865-165423E65718}"/>
          </ac:spMkLst>
        </pc:spChg>
      </pc:sldChg>
      <pc:sldChg chg="modSp add del mod ord">
        <pc:chgData name="walsh, britt (they/he)" userId="0002e21b-87f3-49d0-8057-0cd9aba3b8de" providerId="ADAL" clId="{9FAB9C28-1197-4117-A89B-90258CF523E4}" dt="2023-05-10T18:49:55.429" v="1407" actId="47"/>
        <pc:sldMkLst>
          <pc:docMk/>
          <pc:sldMk cId="1892501621" sldId="431"/>
        </pc:sldMkLst>
        <pc:spChg chg="mod">
          <ac:chgData name="walsh, britt (they/he)" userId="0002e21b-87f3-49d0-8057-0cd9aba3b8de" providerId="ADAL" clId="{9FAB9C28-1197-4117-A89B-90258CF523E4}" dt="2023-05-10T18:45:33.170" v="938" actId="20577"/>
          <ac:spMkLst>
            <pc:docMk/>
            <pc:sldMk cId="1892501621" sldId="431"/>
            <ac:spMk id="3" creationId="{393D623E-737E-4E4D-A2A3-C66B1A33DEB5}"/>
          </ac:spMkLst>
        </pc:spChg>
      </pc:sldChg>
      <pc:sldChg chg="modSp add mod">
        <pc:chgData name="walsh, britt (they/he)" userId="0002e21b-87f3-49d0-8057-0cd9aba3b8de" providerId="ADAL" clId="{9FAB9C28-1197-4117-A89B-90258CF523E4}" dt="2023-05-10T19:00:06.363" v="2379" actId="20577"/>
        <pc:sldMkLst>
          <pc:docMk/>
          <pc:sldMk cId="491379170" sldId="432"/>
        </pc:sldMkLst>
        <pc:spChg chg="mod">
          <ac:chgData name="walsh, britt (they/he)" userId="0002e21b-87f3-49d0-8057-0cd9aba3b8de" providerId="ADAL" clId="{9FAB9C28-1197-4117-A89B-90258CF523E4}" dt="2023-05-10T19:00:06.363" v="2379" actId="20577"/>
          <ac:spMkLst>
            <pc:docMk/>
            <pc:sldMk cId="491379170" sldId="432"/>
            <ac:spMk id="2" creationId="{8DC77BAF-7BA6-E750-0DF2-55C0351A9AA7}"/>
          </ac:spMkLst>
        </pc:spChg>
        <pc:spChg chg="mod">
          <ac:chgData name="walsh, britt (they/he)" userId="0002e21b-87f3-49d0-8057-0cd9aba3b8de" providerId="ADAL" clId="{9FAB9C28-1197-4117-A89B-90258CF523E4}" dt="2023-05-10T18:51:32.038" v="1724" actId="20577"/>
          <ac:spMkLst>
            <pc:docMk/>
            <pc:sldMk cId="491379170" sldId="432"/>
            <ac:spMk id="3" creationId="{E2603C1B-5ECA-EDB4-AB53-B78FCD35EACD}"/>
          </ac:spMkLst>
        </pc:spChg>
      </pc:sldChg>
      <pc:sldChg chg="modSp add mod ord modNotesTx">
        <pc:chgData name="walsh, britt (they/he)" userId="0002e21b-87f3-49d0-8057-0cd9aba3b8de" providerId="ADAL" clId="{9FAB9C28-1197-4117-A89B-90258CF523E4}" dt="2023-05-10T18:50:48.929" v="1611" actId="20577"/>
        <pc:sldMkLst>
          <pc:docMk/>
          <pc:sldMk cId="1543499534" sldId="433"/>
        </pc:sldMkLst>
        <pc:spChg chg="mod">
          <ac:chgData name="walsh, britt (they/he)" userId="0002e21b-87f3-49d0-8057-0cd9aba3b8de" providerId="ADAL" clId="{9FAB9C28-1197-4117-A89B-90258CF523E4}" dt="2023-05-10T18:47:26.271" v="1373" actId="6549"/>
          <ac:spMkLst>
            <pc:docMk/>
            <pc:sldMk cId="1543499534" sldId="433"/>
            <ac:spMk id="2" creationId="{E3906D29-74E3-4DD9-B865-165423E65718}"/>
          </ac:spMkLst>
        </pc:spChg>
        <pc:spChg chg="mod">
          <ac:chgData name="walsh, britt (they/he)" userId="0002e21b-87f3-49d0-8057-0cd9aba3b8de" providerId="ADAL" clId="{9FAB9C28-1197-4117-A89B-90258CF523E4}" dt="2023-05-10T18:50:48.929" v="1611" actId="20577"/>
          <ac:spMkLst>
            <pc:docMk/>
            <pc:sldMk cId="1543499534" sldId="433"/>
            <ac:spMk id="3" creationId="{6AB2139B-D000-446E-97E3-AF59D3CA3A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2C4B9-0ADA-9B41-B298-9605D976C2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CBEAE3-9EE0-EB4C-9827-DF751E42B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3BDC4-5494-E140-AB60-0FC209E59512}" type="datetimeFigureOut">
              <a:t>5/5/2023</a:t>
            </a:fld>
            <a:endParaRPr lang="en-US"/>
          </a:p>
        </p:txBody>
      </p:sp>
      <p:sp>
        <p:nvSpPr>
          <p:cNvPr id="4" name="Footer Placeholder 3">
            <a:extLst>
              <a:ext uri="{FF2B5EF4-FFF2-40B4-BE49-F238E27FC236}">
                <a16:creationId xmlns:a16="http://schemas.microsoft.com/office/drawing/2014/main" id="{77E22AD8-68B9-3F41-82F7-DA1579844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0AC8AF-1D1D-5145-A305-BCDD7110BC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2FCB8E-90A0-9047-8485-CA5E5A0767B6}" type="slidenum">
              <a:t>‹#›</a:t>
            </a:fld>
            <a:endParaRPr lang="en-US"/>
          </a:p>
        </p:txBody>
      </p:sp>
    </p:spTree>
    <p:extLst>
      <p:ext uri="{BB962C8B-B14F-4D97-AF65-F5344CB8AC3E}">
        <p14:creationId xmlns:p14="http://schemas.microsoft.com/office/powerpoint/2010/main" val="889369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8CE0E-58E2-F345-9CCE-02E053677DB4}"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69443-AC02-AE4E-B2AE-04A4704EDA71}" type="slidenum">
              <a:rPr lang="en-US" smtClean="0"/>
              <a:t>‹#›</a:t>
            </a:fld>
            <a:endParaRPr lang="en-US"/>
          </a:p>
        </p:txBody>
      </p:sp>
    </p:spTree>
    <p:extLst>
      <p:ext uri="{BB962C8B-B14F-4D97-AF65-F5344CB8AC3E}">
        <p14:creationId xmlns:p14="http://schemas.microsoft.com/office/powerpoint/2010/main" val="532070589"/>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pectrumoutfitters.co.uk/blogs/spectrum-spotlight/7-famous-trans-peop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ranscare.ucsf.edu/guidelines/pain-transme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transcare.ucsf.edu/guidelines/silicone-fille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ranscare.ucsf.edu/guidelines/pain-transme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transcare.ucsf.edu/guidelines/silicone-filler"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britt walsh. I use they and he pronouns, and I’m here to talk about gender with you all, specifically, gender expansive and trans identities.</a:t>
            </a:r>
          </a:p>
        </p:txBody>
      </p:sp>
      <p:sp>
        <p:nvSpPr>
          <p:cNvPr id="4" name="Slide Number Placeholder 3"/>
          <p:cNvSpPr>
            <a:spLocks noGrp="1"/>
          </p:cNvSpPr>
          <p:nvPr>
            <p:ph type="sldNum" sz="quarter" idx="5"/>
          </p:nvPr>
        </p:nvSpPr>
        <p:spPr/>
        <p:txBody>
          <a:bodyPr/>
          <a:lstStyle/>
          <a:p>
            <a:fld id="{3F469443-AC02-AE4E-B2AE-04A4704EDA71}" type="slidenum">
              <a:rPr lang="en-US" smtClean="0"/>
              <a:t>1</a:t>
            </a:fld>
            <a:endParaRPr lang="en-US"/>
          </a:p>
        </p:txBody>
      </p:sp>
    </p:spTree>
    <p:extLst>
      <p:ext uri="{BB962C8B-B14F-4D97-AF65-F5344CB8AC3E}">
        <p14:creationId xmlns:p14="http://schemas.microsoft.com/office/powerpoint/2010/main" val="4161102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spirit of throwing away outdated concepts– let’s do a deeper dive into Gender. What is it,  “really” and what has that meant for many of us who were raised with ideas and expectations for our behaviors based on our gender.</a:t>
            </a:r>
          </a:p>
          <a:p>
            <a:endParaRPr lang="en-US" dirty="0"/>
          </a:p>
          <a:p>
            <a:r>
              <a:rPr lang="en-US" dirty="0"/>
              <a:t>Gender is LESS LIKE THIS (where do you often see the images at the top?) – BATHROOMS</a:t>
            </a:r>
          </a:p>
          <a:p>
            <a:r>
              <a:rPr lang="en-US" dirty="0"/>
              <a:t>And more like this (Describe the bottom)</a:t>
            </a:r>
          </a:p>
          <a:p>
            <a:endParaRPr lang="en-US" dirty="0"/>
          </a:p>
          <a:p>
            <a:r>
              <a:rPr lang="en-US" dirty="0"/>
              <a:t>So, let’s break it down a little – if you were raised to believe gender was Blue for Boys and Pink for Girls, raise your hand. </a:t>
            </a:r>
          </a:p>
          <a:p>
            <a:r>
              <a:rPr lang="en-US" dirty="0"/>
              <a:t>If you were raised with that, what else do you remember being taught?</a:t>
            </a:r>
          </a:p>
          <a:p>
            <a:r>
              <a:rPr lang="en-US" dirty="0"/>
              <a:t>Blue is for boys and men. People who are physically and emotionally strong, tough, breadwinners, hairy, tall, doctors, firefighters, dominant. Decision makers. Leaders.</a:t>
            </a:r>
          </a:p>
          <a:p>
            <a:r>
              <a:rPr lang="en-US" dirty="0"/>
              <a:t>Pink is for girls and women. People who are tender, soft, caring, emotional, moms and caretakers, homemakers, nurses and teachers. Submissive. Supportive. Cooks, cleaners. Child-raisers.</a:t>
            </a:r>
          </a:p>
          <a:p>
            <a:endParaRPr lang="en-US" dirty="0"/>
          </a:p>
          <a:p>
            <a:r>
              <a:rPr lang="en-US" dirty="0"/>
              <a:t>How many of you have followed along with these expectations of you (based on your gender)? Do you only wear clothing associated with your gender? Only hold jobs or perform tasks associated with your gender?</a:t>
            </a:r>
          </a:p>
          <a:p>
            <a:endParaRPr lang="en-US" dirty="0"/>
          </a:p>
          <a:p>
            <a:r>
              <a:rPr lang="en-US" dirty="0"/>
              <a:t>Can you remember a time in your life when you acted outside those norms or expectations of you? How did it go?</a:t>
            </a:r>
          </a:p>
          <a:p>
            <a:r>
              <a:rPr lang="en-US" dirty="0"/>
              <a:t>Who helped you to learn what behaviors were </a:t>
            </a:r>
            <a:r>
              <a:rPr lang="en-US" dirty="0" err="1"/>
              <a:t>accepteable</a:t>
            </a:r>
            <a:r>
              <a:rPr lang="en-US" dirty="0"/>
              <a:t> for you or expected of you based on your gender? </a:t>
            </a:r>
          </a:p>
          <a:p>
            <a:r>
              <a:rPr lang="en-US" dirty="0"/>
              <a:t>What was it like to explore expressions, behaviors, roles, norms, activities </a:t>
            </a:r>
            <a:r>
              <a:rPr lang="en-US" dirty="0" err="1"/>
              <a:t>etc</a:t>
            </a:r>
            <a:r>
              <a:rPr lang="en-US" dirty="0"/>
              <a:t> outside those put on your gender?</a:t>
            </a:r>
          </a:p>
          <a:p>
            <a:endParaRPr lang="en-US" dirty="0"/>
          </a:p>
          <a:p>
            <a:r>
              <a:rPr lang="en-US" dirty="0"/>
              <a:t>This picture depicts the Gender Binary at the top – the socially constructed system for how we act, relate, express or behave. Whatever sex was placed on your birth certificate, society assigned you some expectations for your gender right along with it.  Sometimes our upbringings or socializations are so rigid in those binaries that people are stuck in place for a long time. My assumption is that each of us have taken steps to move outside of many of those norms and stereotypes… closer to what’s at the bottom. A diverse and variant, multitude of genders. </a:t>
            </a:r>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10</a:t>
            </a:fld>
            <a:endParaRPr lang="en-US"/>
          </a:p>
        </p:txBody>
      </p:sp>
    </p:spTree>
    <p:extLst>
      <p:ext uri="{BB962C8B-B14F-4D97-AF65-F5344CB8AC3E}">
        <p14:creationId xmlns:p14="http://schemas.microsoft.com/office/powerpoint/2010/main" val="213077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11</a:t>
            </a:fld>
            <a:endParaRPr lang="en-US"/>
          </a:p>
        </p:txBody>
      </p:sp>
    </p:spTree>
    <p:extLst>
      <p:ext uri="{BB962C8B-B14F-4D97-AF65-F5344CB8AC3E}">
        <p14:creationId xmlns:p14="http://schemas.microsoft.com/office/powerpoint/2010/main" val="363762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12</a:t>
            </a:fld>
            <a:endParaRPr lang="en-US"/>
          </a:p>
        </p:txBody>
      </p:sp>
    </p:spTree>
    <p:extLst>
      <p:ext uri="{BB962C8B-B14F-4D97-AF65-F5344CB8AC3E}">
        <p14:creationId xmlns:p14="http://schemas.microsoft.com/office/powerpoint/2010/main" val="288429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13</a:t>
            </a:fld>
            <a:endParaRPr lang="en-US"/>
          </a:p>
        </p:txBody>
      </p:sp>
    </p:spTree>
    <p:extLst>
      <p:ext uri="{BB962C8B-B14F-4D97-AF65-F5344CB8AC3E}">
        <p14:creationId xmlns:p14="http://schemas.microsoft.com/office/powerpoint/2010/main" val="310411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words for each of us to unlearn, or rather, to forget, to put away, to never repeat. Merriam Webster adds new words to the dictionary often, and in turn some words no longer carry meaning. We find different language for various experiences. </a:t>
            </a:r>
          </a:p>
          <a:p>
            <a:r>
              <a:rPr lang="en-US" dirty="0"/>
              <a:t>REVIEW LIST</a:t>
            </a:r>
          </a:p>
          <a:p>
            <a:endParaRPr lang="en-US" dirty="0"/>
          </a:p>
          <a:p>
            <a:r>
              <a:rPr lang="en-US" dirty="0"/>
              <a:t>If any of you hears this language from a trans person, speaking about their own experience (or community), I beg you not to correct them. However, if </a:t>
            </a:r>
            <a:r>
              <a:rPr lang="en-US" dirty="0" err="1"/>
              <a:t>youre</a:t>
            </a:r>
            <a:r>
              <a:rPr lang="en-US" dirty="0"/>
              <a:t> not speaking about your own experience, I would encourage you to avoid these words/phrases.</a:t>
            </a:r>
          </a:p>
          <a:p>
            <a:endParaRPr lang="en-US" dirty="0"/>
          </a:p>
          <a:p>
            <a:r>
              <a:rPr lang="en-US" dirty="0"/>
              <a:t>Transsexual or Transvestite</a:t>
            </a:r>
          </a:p>
          <a:p>
            <a:r>
              <a:rPr lang="en-US" dirty="0"/>
              <a:t>Transgenders, Transgendered, the Trans </a:t>
            </a:r>
          </a:p>
          <a:p>
            <a:r>
              <a:rPr lang="en-US" dirty="0" err="1"/>
              <a:t>FtM</a:t>
            </a:r>
            <a:r>
              <a:rPr lang="en-US" dirty="0"/>
              <a:t> or </a:t>
            </a:r>
            <a:r>
              <a:rPr lang="en-US" dirty="0" err="1"/>
              <a:t>MtF</a:t>
            </a:r>
            <a:r>
              <a:rPr lang="en-US" dirty="0"/>
              <a:t> (if you’re in a clinical setting, try AMAB or AFAB, or use a “parts inventory”)</a:t>
            </a:r>
          </a:p>
          <a:p>
            <a:r>
              <a:rPr lang="en-US" dirty="0"/>
              <a:t>Biological male/female, born a girl/boy; female-bodied /male-bodied</a:t>
            </a:r>
          </a:p>
          <a:p>
            <a:endParaRPr lang="en-US" dirty="0"/>
          </a:p>
          <a:p>
            <a:r>
              <a:rPr lang="en-US" dirty="0"/>
              <a:t>Again, language shifts all the time and a golden rule here (depending on your setting) is to follow the cues of the people using language for their lived experience, and to take feedback if you are using outdated language. </a:t>
            </a:r>
          </a:p>
          <a:p>
            <a:endParaRPr lang="en-US" dirty="0"/>
          </a:p>
          <a:p>
            <a:r>
              <a:rPr lang="en-US" dirty="0"/>
              <a:t>Any questions here?</a:t>
            </a:r>
          </a:p>
        </p:txBody>
      </p:sp>
      <p:sp>
        <p:nvSpPr>
          <p:cNvPr id="4" name="Slide Number Placeholder 3"/>
          <p:cNvSpPr>
            <a:spLocks noGrp="1"/>
          </p:cNvSpPr>
          <p:nvPr>
            <p:ph type="sldNum" sz="quarter" idx="5"/>
          </p:nvPr>
        </p:nvSpPr>
        <p:spPr/>
        <p:txBody>
          <a:bodyPr/>
          <a:lstStyle/>
          <a:p>
            <a:fld id="{3F469443-AC02-AE4E-B2AE-04A4704EDA71}" type="slidenum">
              <a:rPr lang="en-US" smtClean="0"/>
              <a:t>14</a:t>
            </a:fld>
            <a:endParaRPr lang="en-US"/>
          </a:p>
        </p:txBody>
      </p:sp>
    </p:spTree>
    <p:extLst>
      <p:ext uri="{BB962C8B-B14F-4D97-AF65-F5344CB8AC3E}">
        <p14:creationId xmlns:p14="http://schemas.microsoft.com/office/powerpoint/2010/main" val="217670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15</a:t>
            </a:fld>
            <a:endParaRPr lang="en-US"/>
          </a:p>
        </p:txBody>
      </p:sp>
    </p:spTree>
    <p:extLst>
      <p:ext uri="{BB962C8B-B14F-4D97-AF65-F5344CB8AC3E}">
        <p14:creationId xmlns:p14="http://schemas.microsoft.com/office/powerpoint/2010/main" val="1311410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Regular"/>
              </a:rPr>
              <a:t>I hope you’ll keep thinking about these gender galaxies and how it would serve us (the royal us of society ) to remain open to experiences unlike our own. I’ll spend the next bit of time sharing more about transness, and experiences of trans people.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ontserrat-Regular"/>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Regular"/>
              </a:rPr>
              <a:t>While many transgender people say they knew they were trans as soon as they knew what “boys” and “girls” were, for many others,  living openly as their affirmed gender was a *journey*. For some, understanding their gender identity is a complex process that lasts into their teens, adulthood, or even old age. Many people have a general feeling of being “different” but don’t connect that feeling to our gender until we are exposed to new language or find role models in whom we can see ourselves reflected. While early childhood is one common time for kids to name their gender, people can come to understand their gender at any age. Sometimes a trans or gender expansive person will come out as gay, lesbian, or bisexual before recognizing that it is their gender, not their sexuality, that they are struggling with. Stigma, lack of knowledge and fear of rejection by family and peers can keep trans people from sharing our gender, period, let alone early in life. Research indicates that there is a significant gap between a child’s understanding that their gender doesn’t conform to expectations and when they communicate with others (namely parents) about it. In one study, the average age of self-realization for the child that they were trans or non-binary was 7.9 years old, but the average age when they disclosed their understanding of their gender was 15.5 years old.</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ontserrat-Regular"/>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Regular"/>
              </a:rPr>
              <a:t>I’m going to do my part to debunk some myths, share some stories, and keep us thinking about gender galaxies.</a:t>
            </a:r>
            <a:endParaRPr lang="en-US" dirty="0"/>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16</a:t>
            </a:fld>
            <a:endParaRPr lang="en-US"/>
          </a:p>
        </p:txBody>
      </p:sp>
    </p:spTree>
    <p:extLst>
      <p:ext uri="{BB962C8B-B14F-4D97-AF65-F5344CB8AC3E}">
        <p14:creationId xmlns:p14="http://schemas.microsoft.com/office/powerpoint/2010/main" val="21071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latin typeface="Avenir Next" panose="020B0503020202020204"/>
                <a:cs typeface="Arial"/>
              </a:rPr>
              <a:t>First of all – being trans isn’t new. I’m not meeting with you all to share breaking news, right? Being trans isn’t a fad or trend, either. To say that diminishes the long </a:t>
            </a:r>
            <a:r>
              <a:rPr lang="en-US" sz="1600" dirty="0" err="1">
                <a:latin typeface="Avenir Next" panose="020B0503020202020204"/>
                <a:cs typeface="Arial"/>
              </a:rPr>
              <a:t>long</a:t>
            </a:r>
            <a:r>
              <a:rPr lang="en-US" sz="1600" dirty="0">
                <a:latin typeface="Avenir Next" panose="020B0503020202020204"/>
                <a:cs typeface="Arial"/>
              </a:rPr>
              <a:t> history of trans experience documented EONS ago and the especially critical role Black Trans women played in fighting for LGBTQ rights at Stonewall. If  you look at ancient Greek, Roman, South Asian, Indigenous, African, and many more cultures have celebrated and embraced gender diversity </a:t>
            </a:r>
            <a:r>
              <a:rPr lang="en-US" sz="1600" dirty="0">
                <a:latin typeface="Avenir Next" panose="020B0503020202020204"/>
                <a:cs typeface="Arial"/>
                <a:hlinkClick r:id="rId3"/>
              </a:rPr>
              <a:t>long before now</a:t>
            </a:r>
            <a:r>
              <a:rPr lang="en-US" sz="1600" dirty="0">
                <a:latin typeface="Avenir Next" panose="020B0503020202020204"/>
                <a:cs typeface="Arial"/>
              </a:rPr>
              <a:t>. Many people will ask “why are we hearing about it ALL of a SUDDEN” , or why is there so much more now? and that is a question that comes up with other social realities– i.e. racial violence, threats to bodily autonomy; fascism– many of us are already aware that our access to news, the ways we elevate people’s experiences, and the ways we document stories are all shifting and changing. At the same time, some of us have language that we didn’t have before, to express experiences. Maybe we have greater perceived safety to share or be free.</a:t>
            </a:r>
          </a:p>
          <a:p>
            <a:pPr marL="0" indent="0">
              <a:buNone/>
            </a:pPr>
            <a:endParaRPr lang="en-US" sz="1600" dirty="0">
              <a:latin typeface="Avenir Next" panose="020B0503020202020204"/>
            </a:endParaRPr>
          </a:p>
          <a:p>
            <a:pPr marL="0" indent="0">
              <a:buNone/>
            </a:pPr>
            <a:r>
              <a:rPr lang="en-US" sz="1600" dirty="0">
                <a:latin typeface="Avenir Next" panose="020B0503020202020204"/>
                <a:cs typeface="Arial"/>
              </a:rPr>
              <a:t>There are infinite ways to experience gender, including not at all. Some of us finally have language to express what we experience.</a:t>
            </a:r>
          </a:p>
          <a:p>
            <a:pPr marL="0" indent="0">
              <a:buNone/>
            </a:pPr>
            <a:endParaRPr lang="en-US" sz="1600" dirty="0">
              <a:latin typeface="Avenir Next" panose="020B0503020202020204"/>
              <a:cs typeface="Arial"/>
            </a:endParaRPr>
          </a:p>
          <a:p>
            <a:pPr marL="0" indent="0">
              <a:buNone/>
            </a:pPr>
            <a:r>
              <a:rPr lang="en-US" sz="1600" dirty="0">
                <a:latin typeface="Avenir Next" panose="020B0503020202020204"/>
                <a:cs typeface="Arial"/>
              </a:rPr>
              <a:t>Our current gender binary has been socially constructed and upheld by many norms, stereotypes, and institutions like capitalism and white supremacy…. It’s each of our roles to interrogate, investigate, explore, and stay curious. </a:t>
            </a:r>
            <a:endParaRPr lang="en-US" dirty="0"/>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17</a:t>
            </a:fld>
            <a:endParaRPr lang="en-US"/>
          </a:p>
        </p:txBody>
      </p:sp>
    </p:spTree>
    <p:extLst>
      <p:ext uri="{BB962C8B-B14F-4D97-AF65-F5344CB8AC3E}">
        <p14:creationId xmlns:p14="http://schemas.microsoft.com/office/powerpoint/2010/main" val="269447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Regular"/>
              </a:rPr>
              <a:t>I do recommend reading about and absorbing media by trans people, because most of us have had little or no education about gender– I certainly did not. And there’s a lot of misconceptions out there, and a lot of harmful mistruths informing people’s views of trans folks. We’re going to address common myths many of us hold about gender, kids, and trans people – (could someone read the myth and I’ll follow up with the debunking it)</a:t>
            </a:r>
          </a:p>
          <a:p>
            <a:endParaRPr lang="en-US" b="0" i="0" dirty="0">
              <a:solidFill>
                <a:srgbClr val="000000"/>
              </a:solidFill>
              <a:effectLst/>
              <a:latin typeface="Montserrat-Regular"/>
            </a:endParaRPr>
          </a:p>
          <a:p>
            <a:pPr marL="342900" indent="-342900">
              <a:buAutoNum type="arabicParenR"/>
            </a:pPr>
            <a:r>
              <a:rPr lang="en-US" b="0" i="0" dirty="0">
                <a:solidFill>
                  <a:srgbClr val="000000"/>
                </a:solidFill>
                <a:effectLst/>
                <a:latin typeface="Montserrat-Regular"/>
              </a:rPr>
              <a:t>Being trans is NOT a mental health disorder. There is nothing inherent to being trans that makes a person more likely to experience  poor mental health. However , trans people are some of the most socially and medically marginalized groups around the world and with the impact of oppressive systems and harm, trans folks do experience higher rates of depression or suicidality.</a:t>
            </a:r>
          </a:p>
          <a:p>
            <a:pPr marL="342900" indent="-342900">
              <a:buAutoNum type="arabicParenR"/>
            </a:pPr>
            <a:r>
              <a:rPr lang="en-US" b="0" i="0" dirty="0">
                <a:solidFill>
                  <a:srgbClr val="000000"/>
                </a:solidFill>
                <a:effectLst/>
                <a:latin typeface="Montserrat-Regular"/>
              </a:rPr>
              <a:t>For some trans people, the discomfort they feel in their bodies is insurmountable. In these cases, people may pursue hormones or surgery to feel more comfortable </a:t>
            </a:r>
            <a:r>
              <a:rPr lang="en-US" b="0" i="0" dirty="0" err="1">
                <a:solidFill>
                  <a:srgbClr val="000000"/>
                </a:solidFill>
                <a:effectLst/>
                <a:latin typeface="Montserrat-Regular"/>
              </a:rPr>
              <a:t>intheir</a:t>
            </a:r>
            <a:r>
              <a:rPr lang="en-US" b="0" i="0" dirty="0">
                <a:solidFill>
                  <a:srgbClr val="000000"/>
                </a:solidFill>
                <a:effectLst/>
                <a:latin typeface="Montserrat-Regular"/>
              </a:rPr>
              <a:t> bodies. Not all trans people hate their bodies, however, and not all trans people will access hormones or surgery.</a:t>
            </a:r>
          </a:p>
          <a:p>
            <a:pPr marL="342900" indent="-342900">
              <a:buAutoNum type="arabicParenR"/>
            </a:pPr>
            <a:r>
              <a:rPr lang="en-US" b="0" i="0" dirty="0">
                <a:solidFill>
                  <a:srgbClr val="000000"/>
                </a:solidFill>
                <a:effectLst/>
                <a:latin typeface="Montserrat-Regular"/>
              </a:rPr>
              <a:t>According to the American Academy of Pediatrics, by age 4 most children have a stable sense of their gender identity.  We don’t question when cisgender children know their gender at a young age, so why do we question trans or nonbinary children at the same age?</a:t>
            </a:r>
          </a:p>
          <a:p>
            <a:pPr marL="342900" indent="-342900">
              <a:buAutoNum type="arabicParenR"/>
            </a:pPr>
            <a:r>
              <a:rPr lang="en-US" b="0" i="0" dirty="0">
                <a:solidFill>
                  <a:srgbClr val="000000"/>
                </a:solidFill>
                <a:effectLst/>
                <a:latin typeface="Montserrat-Regular"/>
              </a:rPr>
              <a:t>Very few trans people regret gender affirming hormones and surgery, and one longitudinal study indicated a regret rate of less than .5percent. Along with this very low rate of regret or de-transition, access to GAC improves mental health and quality of life in several studies. People have higher regret rates for knee surgery (6-30%) than they do accessing gender affirming care.</a:t>
            </a:r>
          </a:p>
          <a:p>
            <a:pPr marL="342900" indent="-342900">
              <a:buAutoNum type="arabicParenR"/>
            </a:pPr>
            <a:r>
              <a:rPr lang="en-US" b="0" i="0" dirty="0">
                <a:solidFill>
                  <a:srgbClr val="000000"/>
                </a:solidFill>
                <a:effectLst/>
                <a:latin typeface="Montserrat-Regular"/>
              </a:rPr>
              <a:t>There is no evidence to suggest that allowing individuals access to the facilities that align with their gender identity increases incidence of violence. It ostracizes transgender people if we credit the misperception that they are a threat.  Worse, it takes focus away from the work we can do to keep everyone safe.</a:t>
            </a:r>
          </a:p>
        </p:txBody>
      </p:sp>
      <p:sp>
        <p:nvSpPr>
          <p:cNvPr id="4" name="Slide Number Placeholder 3"/>
          <p:cNvSpPr>
            <a:spLocks noGrp="1"/>
          </p:cNvSpPr>
          <p:nvPr>
            <p:ph type="sldNum" sz="quarter" idx="5"/>
          </p:nvPr>
        </p:nvSpPr>
        <p:spPr/>
        <p:txBody>
          <a:bodyPr/>
          <a:lstStyle/>
          <a:p>
            <a:fld id="{3F469443-AC02-AE4E-B2AE-04A4704EDA71}" type="slidenum">
              <a:rPr lang="en-US" smtClean="0"/>
              <a:t>18</a:t>
            </a:fld>
            <a:endParaRPr lang="en-US"/>
          </a:p>
        </p:txBody>
      </p:sp>
    </p:spTree>
    <p:extLst>
      <p:ext uri="{BB962C8B-B14F-4D97-AF65-F5344CB8AC3E}">
        <p14:creationId xmlns:p14="http://schemas.microsoft.com/office/powerpoint/2010/main" val="660748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venir Next" panose="020B0503020202020204"/>
              </a:rPr>
              <a:t>Just like each of us is unique in our identities and experiences, so are trans people. We won’t know someone’s gender identity just by looking at them, and Trans folks come with our own slew of intersecting identities that make some in our community more disenfranchised than others.   </a:t>
            </a:r>
          </a:p>
          <a:p>
            <a:endParaRPr lang="en-US" sz="1600" dirty="0">
              <a:latin typeface="Avenir Next" panose="020B0503020202020204"/>
            </a:endParaRPr>
          </a:p>
          <a:p>
            <a:r>
              <a:rPr lang="en-US" sz="1600" dirty="0">
                <a:latin typeface="Avenir Next" panose="020B0503020202020204"/>
              </a:rPr>
              <a:t> Someone may feel discomfort/anxiety  with words, personal body parts, or expectations that are gender-coded</a:t>
            </a:r>
          </a:p>
          <a:p>
            <a:r>
              <a:rPr lang="en-US" sz="1600" dirty="0">
                <a:latin typeface="Avenir Next" panose="020B0503020202020204"/>
              </a:rPr>
              <a:t>Someone may explore genders different from the one assigned at birth to try out words, experiences, or parts for alignment, euphoria,  comfort. Exploration means many things!</a:t>
            </a:r>
          </a:p>
          <a:p>
            <a:r>
              <a:rPr lang="en-US" sz="1600" dirty="0">
                <a:latin typeface="Avenir Next" panose="020B0503020202020204"/>
              </a:rPr>
              <a:t>Many trans people experience discomfort that is environment specific – i.e. social dysphoria--  because of other people’s perceptions</a:t>
            </a:r>
          </a:p>
          <a:p>
            <a:r>
              <a:rPr lang="en-US" sz="1600" dirty="0">
                <a:latin typeface="Avenir Next" panose="020B0503020202020204"/>
              </a:rPr>
              <a:t>Not all people who explore gender are trans</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19</a:t>
            </a:fld>
            <a:endParaRPr lang="en-US"/>
          </a:p>
        </p:txBody>
      </p:sp>
    </p:spTree>
    <p:extLst>
      <p:ext uri="{BB962C8B-B14F-4D97-AF65-F5344CB8AC3E}">
        <p14:creationId xmlns:p14="http://schemas.microsoft.com/office/powerpoint/2010/main" val="248821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latin typeface="Avenir Next" panose="020B0503020202020204"/>
              <a:cs typeface="Arial"/>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2</a:t>
            </a:fld>
            <a:endParaRPr lang="en-US"/>
          </a:p>
        </p:txBody>
      </p:sp>
    </p:spTree>
    <p:extLst>
      <p:ext uri="{BB962C8B-B14F-4D97-AF65-F5344CB8AC3E}">
        <p14:creationId xmlns:p14="http://schemas.microsoft.com/office/powerpoint/2010/main" val="190752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Regular"/>
              </a:rPr>
              <a:t>I do recommend reading about and absorbing media by trans people, because most of us have had little or no education about gender– I certainly did not. And there’s a lot of misconceptions out there, and a lot of harmful mistruths informing people’s views of trans folks. We’re going to address common myths many of us hold about gender, kids, and trans people – (could someone read the myth and I’ll follow up with the debunking it)</a:t>
            </a:r>
          </a:p>
          <a:p>
            <a:endParaRPr lang="en-US" b="0" i="0" dirty="0">
              <a:solidFill>
                <a:srgbClr val="000000"/>
              </a:solidFill>
              <a:effectLst/>
              <a:latin typeface="Montserrat-Regular"/>
            </a:endParaRPr>
          </a:p>
          <a:p>
            <a:pPr marL="342900" indent="-342900">
              <a:buAutoNum type="arabicParenR"/>
            </a:pPr>
            <a:r>
              <a:rPr lang="en-US" b="0" i="0" dirty="0">
                <a:solidFill>
                  <a:srgbClr val="000000"/>
                </a:solidFill>
                <a:effectLst/>
                <a:latin typeface="Montserrat-Regular"/>
              </a:rPr>
              <a:t>Being trans is NOT a mental health disorder. There is nothing inherent to being trans that makes a person more likely to experience  poor mental health. However , trans people are some of the most socially and medically marginalized groups around the world and with the impact of oppressive systems and harm, trans folks do experience higher rates of depression or suicidality.</a:t>
            </a:r>
          </a:p>
          <a:p>
            <a:pPr marL="342900" indent="-342900">
              <a:buAutoNum type="arabicParenR"/>
            </a:pPr>
            <a:r>
              <a:rPr lang="en-US" b="0" i="0" dirty="0">
                <a:solidFill>
                  <a:srgbClr val="000000"/>
                </a:solidFill>
                <a:effectLst/>
                <a:latin typeface="Montserrat-Regular"/>
              </a:rPr>
              <a:t>For some trans people, the discomfort they feel in their bodies is insurmountable. In these cases, people may pursue hormones or surgery to feel more comfortable </a:t>
            </a:r>
            <a:r>
              <a:rPr lang="en-US" b="0" i="0" dirty="0" err="1">
                <a:solidFill>
                  <a:srgbClr val="000000"/>
                </a:solidFill>
                <a:effectLst/>
                <a:latin typeface="Montserrat-Regular"/>
              </a:rPr>
              <a:t>intheir</a:t>
            </a:r>
            <a:r>
              <a:rPr lang="en-US" b="0" i="0" dirty="0">
                <a:solidFill>
                  <a:srgbClr val="000000"/>
                </a:solidFill>
                <a:effectLst/>
                <a:latin typeface="Montserrat-Regular"/>
              </a:rPr>
              <a:t> bodies. Not all trans people hate their bodies, however, and not all trans people will access hormones or surgery.</a:t>
            </a:r>
          </a:p>
          <a:p>
            <a:pPr marL="342900" indent="-342900">
              <a:buAutoNum type="arabicParenR"/>
            </a:pPr>
            <a:r>
              <a:rPr lang="en-US" b="0" i="0" dirty="0">
                <a:solidFill>
                  <a:srgbClr val="000000"/>
                </a:solidFill>
                <a:effectLst/>
                <a:latin typeface="Montserrat-Regular"/>
              </a:rPr>
              <a:t>According to the American Academy of Pediatrics, by age 4 most children have a stable sense of their gender identity.  We don’t question when cisgender children know their gender at a young age, so why do we question trans or nonbinary children at the same age?</a:t>
            </a:r>
          </a:p>
          <a:p>
            <a:pPr marL="342900" indent="-342900">
              <a:buAutoNum type="arabicParenR"/>
            </a:pPr>
            <a:r>
              <a:rPr lang="en-US" b="0" i="0" dirty="0">
                <a:solidFill>
                  <a:srgbClr val="000000"/>
                </a:solidFill>
                <a:effectLst/>
                <a:latin typeface="Montserrat-Regular"/>
              </a:rPr>
              <a:t>Very few trans people regret gender affirming hormones and surgery, and one longitudinal study indicated a regret rate of less than .5percent. Along with this very low rate of regret or de-transition, access to GAC improves mental health and quality of life in several studies. People have higher regret rates for knee surgery (6-30%) than they do accessing gender affirming care.</a:t>
            </a:r>
          </a:p>
          <a:p>
            <a:pPr marL="342900" indent="-342900">
              <a:buAutoNum type="arabicParenR"/>
            </a:pPr>
            <a:r>
              <a:rPr lang="en-US" b="0" i="0" dirty="0">
                <a:solidFill>
                  <a:srgbClr val="000000"/>
                </a:solidFill>
                <a:effectLst/>
                <a:latin typeface="Montserrat-Regular"/>
              </a:rPr>
              <a:t>There is no evidence to suggest that allowing individuals access to the facilities that align with their gender identity increases incidence of violence. It ostracizes transgender people if we credit the misperception that they are a threat.  Worse, it takes focus away from the work we can do to keep everyone safe.</a:t>
            </a:r>
          </a:p>
        </p:txBody>
      </p:sp>
      <p:sp>
        <p:nvSpPr>
          <p:cNvPr id="4" name="Slide Number Placeholder 3"/>
          <p:cNvSpPr>
            <a:spLocks noGrp="1"/>
          </p:cNvSpPr>
          <p:nvPr>
            <p:ph type="sldNum" sz="quarter" idx="5"/>
          </p:nvPr>
        </p:nvSpPr>
        <p:spPr/>
        <p:txBody>
          <a:bodyPr/>
          <a:lstStyle/>
          <a:p>
            <a:fld id="{3F469443-AC02-AE4E-B2AE-04A4704EDA71}" type="slidenum">
              <a:rPr lang="en-US" smtClean="0"/>
              <a:t>20</a:t>
            </a:fld>
            <a:endParaRPr lang="en-US"/>
          </a:p>
        </p:txBody>
      </p:sp>
    </p:spTree>
    <p:extLst>
      <p:ext uri="{BB962C8B-B14F-4D97-AF65-F5344CB8AC3E}">
        <p14:creationId xmlns:p14="http://schemas.microsoft.com/office/powerpoint/2010/main" val="279498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Regular"/>
              </a:rPr>
              <a:t>I do recommend reading about and absorbing media by trans people, because most of us have had little or no education about gender– I certainly did not. And there’s a lot of misconceptions out there, and a lot of harmful mistruths informing people’s views of trans folks. We’re going to address common myths many of us hold about gender, kids, and trans people – (could someone read the myth and I’ll follow up with the debunking it)</a:t>
            </a:r>
          </a:p>
          <a:p>
            <a:endParaRPr lang="en-US" b="0" i="0" dirty="0">
              <a:solidFill>
                <a:srgbClr val="000000"/>
              </a:solidFill>
              <a:effectLst/>
              <a:latin typeface="Montserrat-Regular"/>
            </a:endParaRPr>
          </a:p>
          <a:p>
            <a:pPr marL="342900" indent="-342900">
              <a:buAutoNum type="arabicParenR"/>
            </a:pPr>
            <a:r>
              <a:rPr lang="en-US" b="0" i="0" dirty="0">
                <a:solidFill>
                  <a:srgbClr val="000000"/>
                </a:solidFill>
                <a:effectLst/>
                <a:latin typeface="Montserrat-Regular"/>
              </a:rPr>
              <a:t>Being trans is NOT a mental health disorder. There is nothing inherent to being trans that makes a person more likely to experience  poor mental health. However , trans people are some of the most socially and medically marginalized groups around the world and with the impact of oppressive systems and harm, trans folks do experience higher rates of depression or suicidality.</a:t>
            </a:r>
          </a:p>
          <a:p>
            <a:pPr marL="342900" indent="-342900">
              <a:buAutoNum type="arabicParenR"/>
            </a:pPr>
            <a:r>
              <a:rPr lang="en-US" b="0" i="0" dirty="0">
                <a:solidFill>
                  <a:srgbClr val="000000"/>
                </a:solidFill>
                <a:effectLst/>
                <a:latin typeface="Montserrat-Regular"/>
              </a:rPr>
              <a:t>For some trans people, the discomfort they feel in their bodies is insurmountable. In these cases, people may pursue hormones or surgery to feel more comfortable </a:t>
            </a:r>
            <a:r>
              <a:rPr lang="en-US" b="0" i="0" dirty="0" err="1">
                <a:solidFill>
                  <a:srgbClr val="000000"/>
                </a:solidFill>
                <a:effectLst/>
                <a:latin typeface="Montserrat-Regular"/>
              </a:rPr>
              <a:t>intheir</a:t>
            </a:r>
            <a:r>
              <a:rPr lang="en-US" b="0" i="0" dirty="0">
                <a:solidFill>
                  <a:srgbClr val="000000"/>
                </a:solidFill>
                <a:effectLst/>
                <a:latin typeface="Montserrat-Regular"/>
              </a:rPr>
              <a:t> bodies. Not all trans people hate their bodies, however, and not all trans people will access hormones or surgery.</a:t>
            </a:r>
          </a:p>
          <a:p>
            <a:pPr marL="342900" indent="-342900">
              <a:buAutoNum type="arabicParenR"/>
            </a:pPr>
            <a:r>
              <a:rPr lang="en-US" b="0" i="0" dirty="0">
                <a:solidFill>
                  <a:srgbClr val="000000"/>
                </a:solidFill>
                <a:effectLst/>
                <a:latin typeface="Montserrat-Regular"/>
              </a:rPr>
              <a:t>According to the American Academy of Pediatrics, by age 4 most children have a stable sense of their gender identity.  We don’t question when cisgender children know their gender at a young age, so why do we question trans or nonbinary children at the same age?</a:t>
            </a:r>
          </a:p>
          <a:p>
            <a:pPr marL="342900" indent="-342900">
              <a:buAutoNum type="arabicParenR"/>
            </a:pPr>
            <a:r>
              <a:rPr lang="en-US" b="0" i="0" dirty="0">
                <a:solidFill>
                  <a:srgbClr val="000000"/>
                </a:solidFill>
                <a:effectLst/>
                <a:latin typeface="Montserrat-Regular"/>
              </a:rPr>
              <a:t>Very few trans people regret gender affirming hormones and surgery, and one longitudinal study indicated a regret rate of less than .5percent. Along with this very low rate of regret or de-transition, access to GAC improves mental health and quality of life in several studies. People have higher regret rates for knee surgery (6-30%) than they do accessing gender affirming care.</a:t>
            </a:r>
          </a:p>
          <a:p>
            <a:pPr marL="342900" indent="-342900">
              <a:buAutoNum type="arabicParenR"/>
            </a:pPr>
            <a:r>
              <a:rPr lang="en-US" b="0" i="0" dirty="0">
                <a:solidFill>
                  <a:srgbClr val="000000"/>
                </a:solidFill>
                <a:effectLst/>
                <a:latin typeface="Montserrat-Regular"/>
              </a:rPr>
              <a:t>There is no evidence to suggest that allowing individuals access to the facilities that align with their gender identity increases incidence of violence. It ostracizes transgender people if we credit the misperception that they are a threat.  Worse, it takes focus away from the work we can do to keep everyone safe.</a:t>
            </a:r>
          </a:p>
        </p:txBody>
      </p:sp>
      <p:sp>
        <p:nvSpPr>
          <p:cNvPr id="4" name="Slide Number Placeholder 3"/>
          <p:cNvSpPr>
            <a:spLocks noGrp="1"/>
          </p:cNvSpPr>
          <p:nvPr>
            <p:ph type="sldNum" sz="quarter" idx="5"/>
          </p:nvPr>
        </p:nvSpPr>
        <p:spPr/>
        <p:txBody>
          <a:bodyPr/>
          <a:lstStyle/>
          <a:p>
            <a:fld id="{3F469443-AC02-AE4E-B2AE-04A4704EDA71}" type="slidenum">
              <a:rPr lang="en-US" smtClean="0"/>
              <a:t>21</a:t>
            </a:fld>
            <a:endParaRPr lang="en-US"/>
          </a:p>
        </p:txBody>
      </p:sp>
    </p:spTree>
    <p:extLst>
      <p:ext uri="{BB962C8B-B14F-4D97-AF65-F5344CB8AC3E}">
        <p14:creationId xmlns:p14="http://schemas.microsoft.com/office/powerpoint/2010/main" val="108468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venir Next" panose="020B0503020202020204"/>
                <a:cs typeface="Arial"/>
              </a:rPr>
              <a:t>We’ve already covered some general unlearning of gender norms, and debunking myths. What comes next in holding space for people unlike ourselves, or trans people specifically?  How are we co-conspirators in this collective work of building something new?</a:t>
            </a:r>
          </a:p>
          <a:p>
            <a:endParaRPr lang="en-US" sz="1600" dirty="0">
              <a:latin typeface="Avenir Next" panose="020B0503020202020204"/>
              <a:cs typeface="Arial"/>
            </a:endParaRPr>
          </a:p>
          <a:p>
            <a:r>
              <a:rPr lang="en-US" sz="1600" dirty="0">
                <a:latin typeface="Avenir Next" panose="020B0503020202020204"/>
                <a:cs typeface="Arial"/>
              </a:rPr>
              <a:t>I believe the work each of us has to do looks a little different and starts with ourselves. Getting to know more about who we are, and what values and ideas we hold.. And why. There’s the interrogation and exploration piece. </a:t>
            </a:r>
          </a:p>
          <a:p>
            <a:endParaRPr lang="en-US" sz="1600" dirty="0">
              <a:latin typeface="Avenir Next" panose="020B0503020202020204"/>
              <a:cs typeface="Arial"/>
            </a:endParaRPr>
          </a:p>
          <a:p>
            <a:r>
              <a:rPr lang="en-US" sz="1600" dirty="0">
                <a:latin typeface="Avenir Next" panose="020B0503020202020204"/>
                <a:cs typeface="Arial"/>
              </a:rPr>
              <a:t>When we are able to be present with ourselves, then we are more able to be present and really see someone else. Being present with someone means we aren’t assuming we know who they are and what they are about, but it’s about seeing them for who they tell us they are and believing their struggles (and strengths). This is the work of co-conspirators. This is the work of our liberation. And hey, as a community practice social worker– that’s at the core of my </a:t>
            </a:r>
            <a:r>
              <a:rPr lang="en-US" sz="1600" dirty="0" err="1">
                <a:latin typeface="Avenir Next" panose="020B0503020202020204"/>
                <a:cs typeface="Arial"/>
              </a:rPr>
              <a:t>lifemodel</a:t>
            </a:r>
            <a:r>
              <a:rPr lang="en-US" sz="1600" dirty="0">
                <a:latin typeface="Avenir Next" panose="020B0503020202020204"/>
                <a:cs typeface="Arial"/>
              </a:rPr>
              <a:t>.</a:t>
            </a:r>
          </a:p>
          <a:p>
            <a:endParaRPr lang="en-US" sz="1600" dirty="0">
              <a:latin typeface="Avenir Next" panose="020B0503020202020204"/>
              <a:cs typeface="Arial"/>
            </a:endParaRPr>
          </a:p>
          <a:p>
            <a:r>
              <a:rPr lang="en-US" sz="1600" dirty="0">
                <a:latin typeface="Avenir Next" panose="020B0503020202020204"/>
                <a:cs typeface="Arial"/>
              </a:rPr>
              <a:t>We will mess up because humans are all imperfect, and maybe we’ll also remember that humans hold galaxies and we can try again and do better. </a:t>
            </a:r>
          </a:p>
        </p:txBody>
      </p:sp>
      <p:sp>
        <p:nvSpPr>
          <p:cNvPr id="4" name="Slide Number Placeholder 3"/>
          <p:cNvSpPr>
            <a:spLocks noGrp="1"/>
          </p:cNvSpPr>
          <p:nvPr>
            <p:ph type="sldNum" sz="quarter" idx="5"/>
          </p:nvPr>
        </p:nvSpPr>
        <p:spPr/>
        <p:txBody>
          <a:bodyPr/>
          <a:lstStyle/>
          <a:p>
            <a:fld id="{3F469443-AC02-AE4E-B2AE-04A4704EDA71}" type="slidenum">
              <a:rPr lang="en-US" smtClean="0"/>
              <a:t>22</a:t>
            </a:fld>
            <a:endParaRPr lang="en-US"/>
          </a:p>
        </p:txBody>
      </p:sp>
    </p:spTree>
    <p:extLst>
      <p:ext uri="{BB962C8B-B14F-4D97-AF65-F5344CB8AC3E}">
        <p14:creationId xmlns:p14="http://schemas.microsoft.com/office/powerpoint/2010/main" val="151115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into some literal details of gender affirming care, I want to remind us all about what it means to show up for trans people in our places of work specifically</a:t>
            </a:r>
          </a:p>
          <a:p>
            <a:r>
              <a:rPr lang="en-US" dirty="0"/>
              <a:t>https://outandequal.org/whats-your-pronoun-strategies-for-inclusion/</a:t>
            </a:r>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23</a:t>
            </a:fld>
            <a:endParaRPr lang="en-US"/>
          </a:p>
        </p:txBody>
      </p:sp>
    </p:spTree>
    <p:extLst>
      <p:ext uri="{BB962C8B-B14F-4D97-AF65-F5344CB8AC3E}">
        <p14:creationId xmlns:p14="http://schemas.microsoft.com/office/powerpoint/2010/main" val="360779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Regular"/>
              </a:rPr>
              <a:t>Any one of you, in your professional role, studies, or personal life, may find yourself in a position of being an accomplice towards </a:t>
            </a:r>
            <a:r>
              <a:rPr lang="en-US" b="0" i="0" dirty="0" err="1">
                <a:solidFill>
                  <a:srgbClr val="000000"/>
                </a:solidFill>
                <a:effectLst/>
                <a:latin typeface="Montserrat-Regular"/>
              </a:rPr>
              <a:t>someones</a:t>
            </a:r>
            <a:r>
              <a:rPr lang="en-US" b="0" i="0" dirty="0">
                <a:solidFill>
                  <a:srgbClr val="000000"/>
                </a:solidFill>
                <a:effectLst/>
                <a:latin typeface="Montserrat-Regular"/>
              </a:rPr>
              <a:t> pursuit of Gender Affirmation</a:t>
            </a:r>
          </a:p>
        </p:txBody>
      </p:sp>
      <p:sp>
        <p:nvSpPr>
          <p:cNvPr id="4" name="Slide Number Placeholder 3"/>
          <p:cNvSpPr>
            <a:spLocks noGrp="1"/>
          </p:cNvSpPr>
          <p:nvPr>
            <p:ph type="sldNum" sz="quarter" idx="5"/>
          </p:nvPr>
        </p:nvSpPr>
        <p:spPr/>
        <p:txBody>
          <a:bodyPr/>
          <a:lstStyle/>
          <a:p>
            <a:fld id="{3F469443-AC02-AE4E-B2AE-04A4704EDA71}" type="slidenum">
              <a:rPr lang="en-US" smtClean="0"/>
              <a:t>24</a:t>
            </a:fld>
            <a:endParaRPr lang="en-US"/>
          </a:p>
        </p:txBody>
      </p:sp>
    </p:spTree>
    <p:extLst>
      <p:ext uri="{BB962C8B-B14F-4D97-AF65-F5344CB8AC3E}">
        <p14:creationId xmlns:p14="http://schemas.microsoft.com/office/powerpoint/2010/main" val="1377088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buSzPts val="1607"/>
            </a:pPr>
            <a:r>
              <a:rPr lang="en-US" sz="2520" dirty="0"/>
              <a:t>Provide cultural humility training for all staff</a:t>
            </a:r>
            <a:endParaRPr lang="en-US" sz="2053" dirty="0"/>
          </a:p>
          <a:p>
            <a:pPr marL="731502" lvl="1" indent="-365751">
              <a:spcBef>
                <a:spcPts val="0"/>
              </a:spcBef>
              <a:spcAft>
                <a:spcPts val="0"/>
              </a:spcAft>
              <a:buSzPts val="1078"/>
            </a:pPr>
            <a:r>
              <a:rPr lang="en-US" sz="2053" dirty="0"/>
              <a:t>Use the correct name and pronouns; if you don’t know, just ask politely</a:t>
            </a:r>
          </a:p>
          <a:p>
            <a:pPr marL="731502" lvl="1" indent="-365751">
              <a:spcBef>
                <a:spcPts val="0"/>
              </a:spcBef>
              <a:spcAft>
                <a:spcPts val="0"/>
              </a:spcAft>
              <a:buSzPts val="1078"/>
            </a:pPr>
            <a:r>
              <a:rPr lang="en-US" sz="2053" dirty="0"/>
              <a:t>Learn to say “I’m sorry,” move on, and fix the problem the next time</a:t>
            </a:r>
            <a:endParaRPr lang="en-US" dirty="0"/>
          </a:p>
          <a:p>
            <a:pPr marL="731502" lvl="1" indent="-365751">
              <a:spcBef>
                <a:spcPts val="0"/>
              </a:spcBef>
              <a:spcAft>
                <a:spcPts val="0"/>
              </a:spcAft>
              <a:buSzPts val="1078"/>
            </a:pPr>
            <a:r>
              <a:rPr lang="en-US" sz="2053" dirty="0"/>
              <a:t>Create respectful partnerships by recognizing and challenging power imbalances</a:t>
            </a:r>
            <a:endParaRPr lang="en-US" dirty="0"/>
          </a:p>
          <a:p>
            <a:pPr marL="731502" lvl="1" indent="-365751">
              <a:spcBef>
                <a:spcPts val="0"/>
              </a:spcBef>
              <a:spcAft>
                <a:spcPts val="0"/>
              </a:spcAft>
              <a:buSzPts val="1078"/>
            </a:pPr>
            <a:r>
              <a:rPr lang="en-US" sz="2053" dirty="0"/>
              <a:t>Create institutional accountability by establishing effective policies to allow for reporting and addressing discriminatory behavior</a:t>
            </a:r>
          </a:p>
          <a:p>
            <a:pPr>
              <a:spcBef>
                <a:spcPts val="1200"/>
              </a:spcBef>
              <a:spcAft>
                <a:spcPts val="0"/>
              </a:spcAft>
              <a:buSzPts val="1607"/>
            </a:pPr>
            <a:r>
              <a:rPr lang="en-US" sz="2520" dirty="0"/>
              <a:t>Focus on care</a:t>
            </a:r>
            <a:endParaRPr lang="en-US" dirty="0"/>
          </a:p>
          <a:p>
            <a:pPr marL="731502" lvl="1" indent="-365751">
              <a:spcBef>
                <a:spcPts val="0"/>
              </a:spcBef>
              <a:spcAft>
                <a:spcPts val="0"/>
              </a:spcAft>
              <a:buSzPts val="1078"/>
            </a:pPr>
            <a:r>
              <a:rPr lang="en-US" sz="2053" dirty="0"/>
              <a:t>Don’t indulge in questions out of curiosity</a:t>
            </a:r>
            <a:endParaRPr lang="en-US" dirty="0"/>
          </a:p>
          <a:p>
            <a:pPr marL="731502" lvl="1" indent="-365751">
              <a:spcBef>
                <a:spcPts val="0"/>
              </a:spcBef>
              <a:spcAft>
                <a:spcPts val="0"/>
              </a:spcAft>
              <a:buSzPts val="1078"/>
            </a:pPr>
            <a:r>
              <a:rPr lang="en-US" sz="2053" dirty="0"/>
              <a:t>It is inappropriate to ask about a trans person’s genitals or how they have sex if it isn’t related to their care</a:t>
            </a:r>
            <a:endParaRPr lang="en-US" dirty="0"/>
          </a:p>
          <a:p>
            <a:pPr marL="731502" lvl="1" indent="-365751">
              <a:spcBef>
                <a:spcPts val="0"/>
              </a:spcBef>
              <a:spcAft>
                <a:spcPts val="0"/>
              </a:spcAft>
              <a:buSzPts val="1078"/>
            </a:pPr>
            <a:r>
              <a:rPr lang="en-US" sz="2053" dirty="0"/>
              <a:t>A trans person is not always a “learning opportunity”</a:t>
            </a:r>
          </a:p>
          <a:p>
            <a:pPr>
              <a:spcBef>
                <a:spcPts val="1200"/>
              </a:spcBef>
              <a:spcAft>
                <a:spcPts val="0"/>
              </a:spcAft>
              <a:buSzPts val="1607"/>
            </a:pPr>
            <a:r>
              <a:rPr lang="en-US" sz="2520" dirty="0"/>
              <a:t>Don’t disclose a person’s status unless it is related to their care</a:t>
            </a:r>
            <a:endParaRPr lang="en-US" dirty="0"/>
          </a:p>
          <a:p>
            <a:pPr marL="731502" lvl="1" indent="-365751">
              <a:spcBef>
                <a:spcPts val="0"/>
              </a:spcBef>
              <a:spcAft>
                <a:spcPts val="0"/>
              </a:spcAft>
              <a:buSzPts val="1078"/>
            </a:pPr>
            <a:r>
              <a:rPr lang="en-US" sz="2053" dirty="0"/>
              <a:t>Safety issue for many patients</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25</a:t>
            </a:fld>
            <a:endParaRPr lang="en-US"/>
          </a:p>
        </p:txBody>
      </p:sp>
    </p:spTree>
    <p:extLst>
      <p:ext uri="{BB962C8B-B14F-4D97-AF65-F5344CB8AC3E}">
        <p14:creationId xmlns:p14="http://schemas.microsoft.com/office/powerpoint/2010/main" val="305592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2900" algn="l" rtl="0">
              <a:lnSpc>
                <a:spcPct val="100000"/>
              </a:lnSpc>
              <a:spcBef>
                <a:spcPts val="0"/>
              </a:spcBef>
              <a:spcAft>
                <a:spcPts val="0"/>
              </a:spcAft>
              <a:buSzPts val="1800"/>
              <a:buFont typeface="Poppins"/>
              <a:buChar char="●"/>
            </a:pPr>
            <a:r>
              <a:rPr lang="en-US" dirty="0">
                <a:latin typeface="Poppins"/>
                <a:ea typeface="Poppins"/>
                <a:cs typeface="Poppins"/>
                <a:sym typeface="Poppins"/>
              </a:rPr>
              <a:t>What can gender affirming care entail?</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Primary care</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Gender affirming hormone therapy</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Therapy or psychiatric care </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Permanent hair removal</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Surgery</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Speech therapy/voice training</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Support for legal name and gender marker change</a:t>
            </a:r>
          </a:p>
          <a:p>
            <a:pPr marL="457200" lvl="0" indent="-342900" algn="l" rtl="0">
              <a:lnSpc>
                <a:spcPct val="100000"/>
              </a:lnSpc>
              <a:spcBef>
                <a:spcPts val="200"/>
              </a:spcBef>
              <a:spcAft>
                <a:spcPts val="0"/>
              </a:spcAft>
              <a:buSzPts val="1800"/>
              <a:buFont typeface="Poppins"/>
              <a:buChar char="●"/>
            </a:pPr>
            <a:r>
              <a:rPr lang="en-US" dirty="0">
                <a:latin typeface="Poppins"/>
                <a:ea typeface="Poppins"/>
                <a:cs typeface="Poppins"/>
                <a:sym typeface="Poppins"/>
              </a:rPr>
              <a:t>No set path; each person can seek specific interventions to affirm their gender identity</a:t>
            </a:r>
            <a:r>
              <a:rPr lang="en-US" sz="1000" dirty="0">
                <a:latin typeface="Poppins"/>
                <a:ea typeface="Poppins"/>
                <a:cs typeface="Poppins"/>
                <a:sym typeface="Poppins"/>
              </a:rPr>
              <a:t> </a:t>
            </a:r>
            <a:r>
              <a:rPr lang="en-US" sz="800" dirty="0">
                <a:latin typeface="Poppins"/>
                <a:ea typeface="Poppins"/>
                <a:cs typeface="Poppins"/>
                <a:sym typeface="Poppins"/>
              </a:rPr>
              <a:t>(Coleman et al., 2012)</a:t>
            </a:r>
          </a:p>
          <a:p>
            <a:pPr marL="457200" lvl="0" indent="-342900" algn="l" rtl="0">
              <a:lnSpc>
                <a:spcPct val="100000"/>
              </a:lnSpc>
              <a:spcBef>
                <a:spcPts val="200"/>
              </a:spcBef>
              <a:spcAft>
                <a:spcPts val="0"/>
              </a:spcAft>
              <a:buSzPts val="1800"/>
              <a:buFont typeface="Poppins"/>
              <a:buChar char="●"/>
            </a:pPr>
            <a:r>
              <a:rPr lang="en-US" dirty="0">
                <a:latin typeface="Poppins"/>
                <a:ea typeface="Poppins"/>
                <a:cs typeface="Poppins"/>
                <a:sym typeface="Poppins"/>
              </a:rPr>
              <a:t>Who can prescribe GAHT?</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Primary care physicians, endocrinologists, ob-gyns, APRNs, PAs</a:t>
            </a:r>
          </a:p>
          <a:p>
            <a:pPr marL="914400" lvl="1" indent="-342900" algn="l" rtl="0">
              <a:lnSpc>
                <a:spcPct val="100000"/>
              </a:lnSpc>
              <a:spcBef>
                <a:spcPts val="200"/>
              </a:spcBef>
              <a:spcAft>
                <a:spcPts val="200"/>
              </a:spcAft>
              <a:buSzPts val="1800"/>
              <a:buFont typeface="Poppins"/>
              <a:buChar char="○"/>
            </a:pPr>
            <a:r>
              <a:rPr lang="en-US" sz="1800" dirty="0">
                <a:latin typeface="Poppins"/>
                <a:ea typeface="Poppins"/>
                <a:cs typeface="Poppins"/>
                <a:sym typeface="Poppins"/>
              </a:rPr>
              <a:t>Using medications commonly used for other indications</a:t>
            </a:r>
          </a:p>
          <a:p>
            <a:endParaRPr lang="en-US" b="0" i="0" dirty="0">
              <a:solidFill>
                <a:srgbClr val="000000"/>
              </a:solidFill>
              <a:effectLst/>
              <a:latin typeface="Montserrat-Regular"/>
            </a:endParaRPr>
          </a:p>
          <a:p>
            <a:r>
              <a:rPr lang="en-US" b="0" i="0" dirty="0">
                <a:solidFill>
                  <a:srgbClr val="000000"/>
                </a:solidFill>
                <a:effectLst/>
                <a:latin typeface="Montserrat-Regular"/>
              </a:rPr>
              <a:t>And if </a:t>
            </a:r>
            <a:r>
              <a:rPr lang="en-US" b="0" i="0" dirty="0" err="1">
                <a:solidFill>
                  <a:srgbClr val="000000"/>
                </a:solidFill>
                <a:effectLst/>
                <a:latin typeface="Montserrat-Regular"/>
              </a:rPr>
              <a:t>yo</a:t>
            </a:r>
            <a:r>
              <a:rPr lang="en-US" b="0" i="0" dirty="0">
                <a:solidFill>
                  <a:srgbClr val="000000"/>
                </a:solidFill>
                <a:effectLst/>
                <a:latin typeface="Montserrat-Regular"/>
              </a:rPr>
              <a:t> </a:t>
            </a:r>
            <a:r>
              <a:rPr lang="en-US" b="0" i="0" dirty="0" err="1">
                <a:solidFill>
                  <a:srgbClr val="000000"/>
                </a:solidFill>
                <a:effectLst/>
                <a:latin typeface="Montserrat-Regular"/>
              </a:rPr>
              <a:t>uthink</a:t>
            </a:r>
            <a:r>
              <a:rPr lang="en-US" b="0" i="0" dirty="0">
                <a:solidFill>
                  <a:srgbClr val="000000"/>
                </a:solidFill>
                <a:effectLst/>
                <a:latin typeface="Montserrat-Regular"/>
              </a:rPr>
              <a:t> you’re going to be providing GAC, check out some guidelines </a:t>
            </a:r>
          </a:p>
          <a:p>
            <a:pPr marL="0" lvl="0" indent="0" algn="l" rtl="0">
              <a:lnSpc>
                <a:spcPct val="100000"/>
              </a:lnSpc>
              <a:spcBef>
                <a:spcPts val="0"/>
              </a:spcBef>
              <a:spcAft>
                <a:spcPts val="0"/>
              </a:spcAft>
              <a:buNone/>
            </a:pPr>
            <a:r>
              <a:rPr lang="en-US" sz="1600" dirty="0"/>
              <a:t>WPATH - informed consent guidelines and criteria for hormone therapy</a:t>
            </a:r>
          </a:p>
          <a:p>
            <a:pPr marL="0" lvl="0" indent="457200" algn="l" rtl="0">
              <a:lnSpc>
                <a:spcPct val="100000"/>
              </a:lnSpc>
              <a:spcBef>
                <a:spcPts val="0"/>
              </a:spcBef>
              <a:spcAft>
                <a:spcPts val="0"/>
              </a:spcAft>
              <a:buNone/>
            </a:pPr>
            <a:r>
              <a:rPr lang="en-US" sz="1600" dirty="0">
                <a:solidFill>
                  <a:schemeClr val="dk1"/>
                </a:solidFill>
              </a:rPr>
              <a:t>- every other year scientific symposium, Global Education Initiative classes</a:t>
            </a:r>
          </a:p>
          <a:p>
            <a:pPr marL="0" lvl="0" indent="457200" algn="l" rtl="0">
              <a:lnSpc>
                <a:spcPct val="100000"/>
              </a:lnSpc>
              <a:spcBef>
                <a:spcPts val="0"/>
              </a:spcBef>
              <a:spcAft>
                <a:spcPts val="0"/>
              </a:spcAft>
              <a:buNone/>
            </a:pPr>
            <a:r>
              <a:rPr lang="en-US" sz="1600" dirty="0">
                <a:solidFill>
                  <a:schemeClr val="dk1"/>
                </a:solidFill>
              </a:rPr>
              <a:t>-USPATH</a:t>
            </a:r>
            <a:endParaRPr lang="en-US" dirty="0"/>
          </a:p>
          <a:p>
            <a:pPr marL="0" lvl="0" indent="0" algn="l" rtl="0">
              <a:lnSpc>
                <a:spcPct val="100000"/>
              </a:lnSpc>
              <a:spcBef>
                <a:spcPts val="0"/>
              </a:spcBef>
              <a:spcAft>
                <a:spcPts val="0"/>
              </a:spcAft>
              <a:buNone/>
            </a:pPr>
            <a:r>
              <a:rPr lang="en-US" sz="1600" dirty="0" err="1"/>
              <a:t>Transline</a:t>
            </a:r>
            <a:r>
              <a:rPr lang="en-US" sz="1600" dirty="0"/>
              <a:t> - hormones guidelines, “ask an expert” service</a:t>
            </a:r>
          </a:p>
          <a:p>
            <a:pPr marL="0" lvl="0" indent="0" algn="l" rtl="0">
              <a:lnSpc>
                <a:spcPct val="100000"/>
              </a:lnSpc>
              <a:spcBef>
                <a:spcPts val="0"/>
              </a:spcBef>
              <a:spcAft>
                <a:spcPts val="0"/>
              </a:spcAft>
              <a:buNone/>
            </a:pPr>
            <a:r>
              <a:rPr lang="en-US" sz="1600" dirty="0"/>
              <a:t>Center of Excellence for Transgender Health @ University of </a:t>
            </a:r>
            <a:r>
              <a:rPr lang="en-US" sz="1600" dirty="0" err="1"/>
              <a:t>Califorinia</a:t>
            </a:r>
            <a:r>
              <a:rPr lang="en-US" sz="1600" dirty="0"/>
              <a:t> in San Francisco</a:t>
            </a:r>
          </a:p>
          <a:p>
            <a:pPr marL="457200" lvl="0" indent="-304800" algn="l" rtl="0">
              <a:lnSpc>
                <a:spcPct val="100000"/>
              </a:lnSpc>
              <a:spcBef>
                <a:spcPts val="0"/>
              </a:spcBef>
              <a:spcAft>
                <a:spcPts val="0"/>
              </a:spcAft>
              <a:buSzPts val="1200"/>
              <a:buChar char="-"/>
            </a:pPr>
            <a:r>
              <a:rPr lang="en-US" sz="1600" dirty="0"/>
              <a:t>Comprehensive care guidelines</a:t>
            </a:r>
          </a:p>
          <a:p>
            <a:pPr marL="457200" lvl="0" indent="-304800" algn="l" rtl="0">
              <a:lnSpc>
                <a:spcPct val="175000"/>
              </a:lnSpc>
              <a:spcBef>
                <a:spcPts val="0"/>
              </a:spcBef>
              <a:spcAft>
                <a:spcPts val="0"/>
              </a:spcAft>
              <a:buClr>
                <a:srgbClr val="212121"/>
              </a:buClr>
              <a:buSzPts val="1200"/>
              <a:buChar char="-"/>
            </a:pPr>
            <a:r>
              <a:rPr lang="en-US" sz="1600" dirty="0">
                <a:solidFill>
                  <a:srgbClr val="1879CD"/>
                </a:solidFill>
                <a:highlight>
                  <a:srgbClr val="FFFFFF"/>
                </a:highlight>
                <a:uFill>
                  <a:noFill/>
                </a:uFill>
                <a:hlinkClick r:id="rId3">
                  <a:extLst>
                    <a:ext uri="{A12FA001-AC4F-418D-AE19-62706E023703}">
                      <ahyp:hlinkClr xmlns:ahyp="http://schemas.microsoft.com/office/drawing/2018/hyperlinkcolor" val="tx"/>
                    </a:ext>
                  </a:extLst>
                </a:hlinkClick>
              </a:rPr>
              <a:t>Pelvic pain and persistent menses in transgender men</a:t>
            </a:r>
            <a:endParaRPr lang="en-US" sz="1600" dirty="0">
              <a:solidFill>
                <a:srgbClr val="1879CD"/>
              </a:solidFill>
              <a:highlight>
                <a:srgbClr val="FFFFFF"/>
              </a:highlight>
            </a:endParaRPr>
          </a:p>
          <a:p>
            <a:pPr marL="457200" lvl="0" indent="-304800" algn="l" rtl="0">
              <a:lnSpc>
                <a:spcPct val="175000"/>
              </a:lnSpc>
              <a:spcBef>
                <a:spcPts val="0"/>
              </a:spcBef>
              <a:spcAft>
                <a:spcPts val="0"/>
              </a:spcAft>
              <a:buClr>
                <a:srgbClr val="212121"/>
              </a:buClr>
              <a:buSzPts val="1200"/>
              <a:buChar char="-"/>
            </a:pPr>
            <a:r>
              <a:rPr lang="en-US" sz="1600" dirty="0">
                <a:solidFill>
                  <a:srgbClr val="1879CD"/>
                </a:solidFill>
                <a:highlight>
                  <a:srgbClr val="FFFFFF"/>
                </a:highlight>
                <a:uFill>
                  <a:noFill/>
                </a:uFill>
                <a:hlinkClick r:id="rId4">
                  <a:extLst>
                    <a:ext uri="{A12FA001-AC4F-418D-AE19-62706E023703}">
                      <ahyp:hlinkClr xmlns:ahyp="http://schemas.microsoft.com/office/drawing/2018/hyperlinkcolor" val="tx"/>
                    </a:ext>
                  </a:extLst>
                </a:hlinkClick>
              </a:rPr>
              <a:t>Free silicone and other filler use</a:t>
            </a:r>
            <a:endParaRPr lang="en-US" sz="1600" dirty="0">
              <a:solidFill>
                <a:srgbClr val="1879CD"/>
              </a:solidFill>
              <a:highlight>
                <a:srgbClr val="FFFFFF"/>
              </a:highlight>
            </a:endParaRPr>
          </a:p>
          <a:p>
            <a:pPr marL="457200" lvl="0" indent="-304800" algn="l" rtl="0">
              <a:lnSpc>
                <a:spcPct val="175000"/>
              </a:lnSpc>
              <a:spcBef>
                <a:spcPts val="0"/>
              </a:spcBef>
              <a:spcAft>
                <a:spcPts val="0"/>
              </a:spcAft>
              <a:buClr>
                <a:srgbClr val="1879CD"/>
              </a:buClr>
              <a:buSzPts val="1200"/>
              <a:buChar char="-"/>
            </a:pPr>
            <a:r>
              <a:rPr lang="en-US" sz="1600" dirty="0">
                <a:solidFill>
                  <a:srgbClr val="1879CD"/>
                </a:solidFill>
                <a:highlight>
                  <a:srgbClr val="FFFFFF"/>
                </a:highlight>
              </a:rPr>
              <a:t>Details about cancer screening</a:t>
            </a:r>
            <a:endParaRPr lang="en-US" sz="1600" dirty="0"/>
          </a:p>
          <a:p>
            <a:pPr marL="0" lvl="0" indent="0" algn="l" rtl="0">
              <a:lnSpc>
                <a:spcPct val="100000"/>
              </a:lnSpc>
              <a:spcBef>
                <a:spcPts val="2100"/>
              </a:spcBef>
              <a:spcAft>
                <a:spcPts val="0"/>
              </a:spcAft>
              <a:buNone/>
            </a:pPr>
            <a:r>
              <a:rPr lang="en-US" sz="1600" dirty="0"/>
              <a:t>Endocrine guidelines – I don’t use them</a:t>
            </a:r>
          </a:p>
          <a:p>
            <a:pPr marL="0" lvl="0" indent="0" algn="l" rtl="0">
              <a:lnSpc>
                <a:spcPct val="100000"/>
              </a:lnSpc>
              <a:spcBef>
                <a:spcPts val="0"/>
              </a:spcBef>
              <a:spcAft>
                <a:spcPts val="0"/>
              </a:spcAft>
              <a:buNone/>
            </a:pPr>
            <a:r>
              <a:rPr lang="en-US" sz="1600" dirty="0"/>
              <a:t>William Powers - I include this because so many patients ask about it. Physician with many novel ideas, practices off guidelines, ?questionable </a:t>
            </a:r>
          </a:p>
          <a:p>
            <a:pPr marL="0" lvl="0" indent="0" algn="l" rtl="0">
              <a:lnSpc>
                <a:spcPct val="100000"/>
              </a:lnSpc>
              <a:spcBef>
                <a:spcPts val="0"/>
              </a:spcBef>
              <a:spcAft>
                <a:spcPts val="0"/>
              </a:spcAft>
              <a:buNone/>
            </a:pPr>
            <a:r>
              <a:rPr lang="en-US" sz="1600" dirty="0"/>
              <a:t>ALSO -- Philly Trans Wellness Conference </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26</a:t>
            </a:fld>
            <a:endParaRPr lang="en-US"/>
          </a:p>
        </p:txBody>
      </p:sp>
    </p:spTree>
    <p:extLst>
      <p:ext uri="{BB962C8B-B14F-4D97-AF65-F5344CB8AC3E}">
        <p14:creationId xmlns:p14="http://schemas.microsoft.com/office/powerpoint/2010/main" val="1921912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sz="1600" dirty="0"/>
              <a:t>Useful to read and know</a:t>
            </a:r>
          </a:p>
          <a:p>
            <a:pPr marL="0" lvl="0" indent="0" algn="l" rtl="0">
              <a:lnSpc>
                <a:spcPct val="100000"/>
              </a:lnSpc>
              <a:spcBef>
                <a:spcPts val="0"/>
              </a:spcBef>
              <a:spcAft>
                <a:spcPts val="0"/>
              </a:spcAft>
              <a:buNone/>
            </a:pPr>
            <a:r>
              <a:rPr lang="en-US" sz="1600" dirty="0"/>
              <a:t>Use in conjunction with endocrine disorder dx for better insurance </a:t>
            </a:r>
            <a:r>
              <a:rPr lang="en-US" sz="1600" dirty="0" err="1"/>
              <a:t>covergage</a:t>
            </a:r>
            <a:endParaRPr lang="en-US" sz="1600" dirty="0"/>
          </a:p>
          <a:p>
            <a:endParaRPr lang="en-US" b="0" i="0" dirty="0">
              <a:solidFill>
                <a:srgbClr val="000000"/>
              </a:solidFill>
              <a:effectLst/>
              <a:latin typeface="Montserrat-Regular"/>
            </a:endParaRPr>
          </a:p>
          <a:p>
            <a:r>
              <a:rPr lang="en-US" b="0" i="0" dirty="0">
                <a:solidFill>
                  <a:srgbClr val="000000"/>
                </a:solidFill>
                <a:effectLst/>
                <a:latin typeface="Montserrat-Regular"/>
              </a:rPr>
              <a:t>Often your clients (seeking orchiectomy or GA-surgeries)</a:t>
            </a:r>
          </a:p>
        </p:txBody>
      </p:sp>
      <p:sp>
        <p:nvSpPr>
          <p:cNvPr id="4" name="Slide Number Placeholder 3"/>
          <p:cNvSpPr>
            <a:spLocks noGrp="1"/>
          </p:cNvSpPr>
          <p:nvPr>
            <p:ph type="sldNum" sz="quarter" idx="5"/>
          </p:nvPr>
        </p:nvSpPr>
        <p:spPr/>
        <p:txBody>
          <a:bodyPr/>
          <a:lstStyle/>
          <a:p>
            <a:fld id="{3F469443-AC02-AE4E-B2AE-04A4704EDA71}" type="slidenum">
              <a:rPr lang="en-US" smtClean="0"/>
              <a:t>27</a:t>
            </a:fld>
            <a:endParaRPr lang="en-US"/>
          </a:p>
        </p:txBody>
      </p:sp>
    </p:spTree>
    <p:extLst>
      <p:ext uri="{BB962C8B-B14F-4D97-AF65-F5344CB8AC3E}">
        <p14:creationId xmlns:p14="http://schemas.microsoft.com/office/powerpoint/2010/main" val="3443083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Regular"/>
              </a:rPr>
              <a:t>What does Gender-Affirming Care Entail</a:t>
            </a:r>
          </a:p>
          <a:p>
            <a:pPr marL="365751" indent="-365751">
              <a:spcBef>
                <a:spcPts val="0"/>
              </a:spcBef>
            </a:pPr>
            <a:r>
              <a:rPr lang="en-US" dirty="0"/>
              <a:t>No set pathway</a:t>
            </a:r>
          </a:p>
          <a:p>
            <a:pPr marL="731502" lvl="1" indent="-365751"/>
            <a:r>
              <a:rPr lang="en-US" strike="sngStrike" dirty="0">
                <a:solidFill>
                  <a:srgbClr val="FF0000"/>
                </a:solidFill>
              </a:rPr>
              <a:t>Psychological assessment → hormone therapy → genital surgery</a:t>
            </a:r>
            <a:endParaRPr lang="en-US" dirty="0"/>
          </a:p>
          <a:p>
            <a:pPr marL="365751" indent="-365751"/>
            <a:r>
              <a:rPr lang="en-US" dirty="0"/>
              <a:t>Care should be individualized and age-appropriate</a:t>
            </a:r>
          </a:p>
          <a:p>
            <a:pPr marL="365751" indent="-365751"/>
            <a:r>
              <a:rPr lang="en-US" dirty="0"/>
              <a:t>Current standard is to allow each person to seek only those interventions which they need to affirm their gender identity</a:t>
            </a:r>
          </a:p>
          <a:p>
            <a:pPr marL="365751" indent="-365751"/>
            <a:r>
              <a:rPr lang="en-US" dirty="0"/>
              <a:t>WPATH Standards provide an overview of medically necessary services and procedures but are not binding on physicians and other providers</a:t>
            </a:r>
          </a:p>
          <a:p>
            <a:endParaRPr lang="en-US" b="0" i="0" dirty="0">
              <a:solidFill>
                <a:srgbClr val="000000"/>
              </a:solidFill>
              <a:effectLst/>
              <a:latin typeface="Montserrat-Regular"/>
            </a:endParaRPr>
          </a:p>
          <a:p>
            <a:r>
              <a:rPr lang="en-US" b="0" i="0" dirty="0">
                <a:solidFill>
                  <a:srgbClr val="000000"/>
                </a:solidFill>
                <a:effectLst/>
                <a:latin typeface="Montserrat-Regular"/>
              </a:rPr>
              <a:t>It CAN Entail-</a:t>
            </a:r>
          </a:p>
          <a:p>
            <a:pPr marL="352425" indent="-352425">
              <a:spcBef>
                <a:spcPts val="0"/>
              </a:spcBef>
              <a:buSzPct val="85000"/>
            </a:pPr>
            <a:r>
              <a:rPr lang="en-US" sz="1600" dirty="0"/>
              <a:t>Social transition, especially for youth </a:t>
            </a:r>
          </a:p>
          <a:p>
            <a:pPr marL="352425" indent="-352425">
              <a:spcBef>
                <a:spcPts val="0"/>
              </a:spcBef>
              <a:buSzPct val="85000"/>
            </a:pPr>
            <a:r>
              <a:rPr lang="en-US" sz="1600" dirty="0"/>
              <a:t>Counseling or psychotherapy</a:t>
            </a:r>
          </a:p>
          <a:p>
            <a:pPr marL="352425" indent="-352425">
              <a:spcBef>
                <a:spcPts val="0"/>
              </a:spcBef>
              <a:buSzPct val="85000"/>
            </a:pPr>
            <a:r>
              <a:rPr lang="en-US" sz="1600" dirty="0"/>
              <a:t>Puberty-delay medications</a:t>
            </a:r>
          </a:p>
          <a:p>
            <a:pPr marL="352425" indent="-352425">
              <a:spcBef>
                <a:spcPts val="0"/>
              </a:spcBef>
              <a:buSzPct val="85000"/>
            </a:pPr>
            <a:r>
              <a:rPr lang="en-US" sz="1600" dirty="0"/>
              <a:t>Hormone therapy</a:t>
            </a:r>
          </a:p>
          <a:p>
            <a:pPr marL="352425" indent="-352425">
              <a:spcBef>
                <a:spcPts val="0"/>
              </a:spcBef>
              <a:buSzPct val="85000"/>
            </a:pPr>
            <a:r>
              <a:rPr lang="en-US" sz="1600" dirty="0"/>
              <a:t>Facial hair removal</a:t>
            </a:r>
          </a:p>
          <a:p>
            <a:pPr marL="352425" indent="-352425">
              <a:spcBef>
                <a:spcPts val="0"/>
              </a:spcBef>
              <a:buSzPct val="85000"/>
            </a:pPr>
            <a:r>
              <a:rPr lang="en-US" sz="1600" dirty="0"/>
              <a:t>Surgeries</a:t>
            </a:r>
          </a:p>
          <a:p>
            <a:pPr marL="352425" indent="-352425">
              <a:spcBef>
                <a:spcPts val="0"/>
              </a:spcBef>
              <a:buSzPct val="85000"/>
            </a:pPr>
            <a:r>
              <a:rPr lang="en-US" sz="1600" dirty="0"/>
              <a:t>Vocal therapy</a:t>
            </a:r>
          </a:p>
          <a:p>
            <a:pPr marL="352425" indent="-352425">
              <a:spcBef>
                <a:spcPts val="0"/>
              </a:spcBef>
              <a:buSzPct val="85000"/>
            </a:pPr>
            <a:r>
              <a:rPr lang="en-US" sz="1600" dirty="0"/>
              <a:t>Legal name and gender change</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28</a:t>
            </a:fld>
            <a:endParaRPr lang="en-US"/>
          </a:p>
        </p:txBody>
      </p:sp>
    </p:spTree>
    <p:extLst>
      <p:ext uri="{BB962C8B-B14F-4D97-AF65-F5344CB8AC3E}">
        <p14:creationId xmlns:p14="http://schemas.microsoft.com/office/powerpoint/2010/main" val="185964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51" indent="-365751">
              <a:spcBef>
                <a:spcPts val="0"/>
              </a:spcBef>
              <a:buSzPts val="2040"/>
            </a:pPr>
            <a:r>
              <a:rPr lang="en-US" sz="1600" dirty="0"/>
              <a:t>Many trans people need various surgical procedures as part of gender affirmation</a:t>
            </a:r>
          </a:p>
          <a:p>
            <a:pPr marL="365751" indent="-365751">
              <a:spcBef>
                <a:spcPts val="0"/>
              </a:spcBef>
              <a:buSzPts val="2040"/>
            </a:pPr>
            <a:r>
              <a:rPr lang="en-US" sz="1600" dirty="0"/>
              <a:t>Surgery is by no means an end goal for all transgender people</a:t>
            </a:r>
          </a:p>
          <a:p>
            <a:pPr marL="365751" indent="-365751">
              <a:spcBef>
                <a:spcPts val="0"/>
              </a:spcBef>
              <a:buSzPts val="2040"/>
            </a:pPr>
            <a:r>
              <a:rPr lang="en-US" sz="1600" dirty="0"/>
              <a:t>Surgeries are medically necessary and live-saving for many trans people</a:t>
            </a:r>
          </a:p>
          <a:p>
            <a:pPr marL="365751" indent="-365751">
              <a:spcBef>
                <a:spcPts val="0"/>
              </a:spcBef>
              <a:buSzPts val="2040"/>
            </a:pPr>
            <a:r>
              <a:rPr lang="en-US" sz="1600" dirty="0"/>
              <a:t>Decisions about surgeries should be made on an individualized basis between patients and their providers</a:t>
            </a:r>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29</a:t>
            </a:fld>
            <a:endParaRPr lang="en-US"/>
          </a:p>
        </p:txBody>
      </p:sp>
    </p:spTree>
    <p:extLst>
      <p:ext uri="{BB962C8B-B14F-4D97-AF65-F5344CB8AC3E}">
        <p14:creationId xmlns:p14="http://schemas.microsoft.com/office/powerpoint/2010/main" val="332528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It feels important to set the context of my own lived experience (and to simultaneously encourage each of you to </a:t>
            </a:r>
            <a:r>
              <a:rPr lang="en-US" dirty="0" err="1"/>
              <a:t>dothe</a:t>
            </a:r>
            <a:r>
              <a:rPr lang="en-US" dirty="0"/>
              <a:t> same). I am a white, non-binary trans and queer 30-something from Michigan, with ancestral connection to Appalachia, Ireland, Finland, and Wales. I earn my income as the Director of Gender Affirming Care at WWH, and as a licensed, clinical social worker trained with an emphasis in community practice. My home is on unceded Piscataway land known as Baltimore MD. I commit to learning with and from you all this evening.</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Though we won’t be spending much time on intros, I’d like each of you to consider *who* you are today.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What are the identities (seen and unseen) and experiences you bring with you, you carry some days or all days; those that helped shape you?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And after a few moments of that- I’d like you to consider what commitments you’ve made in showing up today. Are you with me in your willingness to be uncomfortable, to be surprised, to learn 1 new thing about yourself and 1 new thing about others?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And lastly, I’d love to know what questions you have coming in? Feel free to pop them in the chat or send them to me directly, or simply write them down and I’ll do my best to get to them.  If you feel stuck or hesitant to say yes to those commitments or come up with any questions, make note of that too.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3</a:t>
            </a:fld>
            <a:endParaRPr lang="en-US"/>
          </a:p>
        </p:txBody>
      </p:sp>
    </p:spTree>
    <p:extLst>
      <p:ext uri="{BB962C8B-B14F-4D97-AF65-F5344CB8AC3E}">
        <p14:creationId xmlns:p14="http://schemas.microsoft.com/office/powerpoint/2010/main" val="3810859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2900" algn="l" rtl="0">
              <a:lnSpc>
                <a:spcPct val="100000"/>
              </a:lnSpc>
              <a:spcBef>
                <a:spcPts val="0"/>
              </a:spcBef>
              <a:spcAft>
                <a:spcPts val="0"/>
              </a:spcAft>
              <a:buSzPts val="1800"/>
              <a:buFont typeface="Poppins"/>
              <a:buChar char="●"/>
            </a:pPr>
            <a:r>
              <a:rPr lang="en-US" dirty="0">
                <a:latin typeface="Poppins"/>
                <a:ea typeface="Poppins"/>
                <a:cs typeface="Poppins"/>
                <a:sym typeface="Poppins"/>
              </a:rPr>
              <a:t>What can gender affirming care entail?</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Primary care</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Gender affirming hormone therapy</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Therapy or psychiatric care </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Permanent hair removal</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Surgery</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Speech therapy/voice training</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Support for legal name and gender marker change</a:t>
            </a:r>
          </a:p>
          <a:p>
            <a:pPr marL="457200" lvl="0" indent="-342900" algn="l" rtl="0">
              <a:lnSpc>
                <a:spcPct val="100000"/>
              </a:lnSpc>
              <a:spcBef>
                <a:spcPts val="200"/>
              </a:spcBef>
              <a:spcAft>
                <a:spcPts val="0"/>
              </a:spcAft>
              <a:buSzPts val="1800"/>
              <a:buFont typeface="Poppins"/>
              <a:buChar char="●"/>
            </a:pPr>
            <a:r>
              <a:rPr lang="en-US" dirty="0">
                <a:latin typeface="Poppins"/>
                <a:ea typeface="Poppins"/>
                <a:cs typeface="Poppins"/>
                <a:sym typeface="Poppins"/>
              </a:rPr>
              <a:t>No set path; each person can seek specific interventions to affirm their gender identity</a:t>
            </a:r>
            <a:r>
              <a:rPr lang="en-US" sz="1000" dirty="0">
                <a:latin typeface="Poppins"/>
                <a:ea typeface="Poppins"/>
                <a:cs typeface="Poppins"/>
                <a:sym typeface="Poppins"/>
              </a:rPr>
              <a:t> </a:t>
            </a:r>
            <a:r>
              <a:rPr lang="en-US" sz="800" dirty="0">
                <a:latin typeface="Poppins"/>
                <a:ea typeface="Poppins"/>
                <a:cs typeface="Poppins"/>
                <a:sym typeface="Poppins"/>
              </a:rPr>
              <a:t>(Coleman et al., 2012)</a:t>
            </a:r>
          </a:p>
          <a:p>
            <a:pPr marL="457200" lvl="0" indent="-342900" algn="l" rtl="0">
              <a:lnSpc>
                <a:spcPct val="100000"/>
              </a:lnSpc>
              <a:spcBef>
                <a:spcPts val="200"/>
              </a:spcBef>
              <a:spcAft>
                <a:spcPts val="0"/>
              </a:spcAft>
              <a:buSzPts val="1800"/>
              <a:buFont typeface="Poppins"/>
              <a:buChar char="●"/>
            </a:pPr>
            <a:r>
              <a:rPr lang="en-US" dirty="0">
                <a:latin typeface="Poppins"/>
                <a:ea typeface="Poppins"/>
                <a:cs typeface="Poppins"/>
                <a:sym typeface="Poppins"/>
              </a:rPr>
              <a:t>Who can prescribe GAHT?</a:t>
            </a:r>
          </a:p>
          <a:p>
            <a:pPr marL="914400" lvl="1" indent="-342900" algn="l" rtl="0">
              <a:lnSpc>
                <a:spcPct val="100000"/>
              </a:lnSpc>
              <a:spcBef>
                <a:spcPts val="200"/>
              </a:spcBef>
              <a:spcAft>
                <a:spcPts val="0"/>
              </a:spcAft>
              <a:buSzPts val="1800"/>
              <a:buFont typeface="Poppins"/>
              <a:buChar char="○"/>
            </a:pPr>
            <a:r>
              <a:rPr lang="en-US" sz="1800" dirty="0">
                <a:latin typeface="Poppins"/>
                <a:ea typeface="Poppins"/>
                <a:cs typeface="Poppins"/>
                <a:sym typeface="Poppins"/>
              </a:rPr>
              <a:t>Primary care physicians, endocrinologists, ob-gyns, APRNs, PAs</a:t>
            </a:r>
          </a:p>
          <a:p>
            <a:pPr marL="914400" lvl="1" indent="-342900" algn="l" rtl="0">
              <a:lnSpc>
                <a:spcPct val="100000"/>
              </a:lnSpc>
              <a:spcBef>
                <a:spcPts val="200"/>
              </a:spcBef>
              <a:spcAft>
                <a:spcPts val="200"/>
              </a:spcAft>
              <a:buSzPts val="1800"/>
              <a:buFont typeface="Poppins"/>
              <a:buChar char="○"/>
            </a:pPr>
            <a:r>
              <a:rPr lang="en-US" sz="1800" dirty="0">
                <a:latin typeface="Poppins"/>
                <a:ea typeface="Poppins"/>
                <a:cs typeface="Poppins"/>
                <a:sym typeface="Poppins"/>
              </a:rPr>
              <a:t>Using medications commonly used for other indications</a:t>
            </a:r>
          </a:p>
          <a:p>
            <a:endParaRPr lang="en-US" b="0" i="0" dirty="0">
              <a:solidFill>
                <a:srgbClr val="000000"/>
              </a:solidFill>
              <a:effectLst/>
              <a:latin typeface="Montserrat-Regular"/>
            </a:endParaRPr>
          </a:p>
          <a:p>
            <a:r>
              <a:rPr lang="en-US" b="0" i="0" dirty="0">
                <a:solidFill>
                  <a:srgbClr val="000000"/>
                </a:solidFill>
                <a:effectLst/>
                <a:latin typeface="Montserrat-Regular"/>
              </a:rPr>
              <a:t>And if </a:t>
            </a:r>
            <a:r>
              <a:rPr lang="en-US" b="0" i="0" dirty="0" err="1">
                <a:solidFill>
                  <a:srgbClr val="000000"/>
                </a:solidFill>
                <a:effectLst/>
                <a:latin typeface="Montserrat-Regular"/>
              </a:rPr>
              <a:t>yo</a:t>
            </a:r>
            <a:r>
              <a:rPr lang="en-US" b="0" i="0" dirty="0">
                <a:solidFill>
                  <a:srgbClr val="000000"/>
                </a:solidFill>
                <a:effectLst/>
                <a:latin typeface="Montserrat-Regular"/>
              </a:rPr>
              <a:t> </a:t>
            </a:r>
            <a:r>
              <a:rPr lang="en-US" b="0" i="0" dirty="0" err="1">
                <a:solidFill>
                  <a:srgbClr val="000000"/>
                </a:solidFill>
                <a:effectLst/>
                <a:latin typeface="Montserrat-Regular"/>
              </a:rPr>
              <a:t>uthink</a:t>
            </a:r>
            <a:r>
              <a:rPr lang="en-US" b="0" i="0" dirty="0">
                <a:solidFill>
                  <a:srgbClr val="000000"/>
                </a:solidFill>
                <a:effectLst/>
                <a:latin typeface="Montserrat-Regular"/>
              </a:rPr>
              <a:t> you’re going to be providing GAC, check out some guidelines </a:t>
            </a:r>
          </a:p>
          <a:p>
            <a:pPr marL="0" lvl="0" indent="0" algn="l" rtl="0">
              <a:lnSpc>
                <a:spcPct val="100000"/>
              </a:lnSpc>
              <a:spcBef>
                <a:spcPts val="0"/>
              </a:spcBef>
              <a:spcAft>
                <a:spcPts val="0"/>
              </a:spcAft>
              <a:buNone/>
            </a:pPr>
            <a:r>
              <a:rPr lang="en-US" sz="1600" dirty="0"/>
              <a:t>WPATH - informed consent guidelines and criteria for hormone therapy</a:t>
            </a:r>
          </a:p>
          <a:p>
            <a:pPr marL="0" lvl="0" indent="457200" algn="l" rtl="0">
              <a:lnSpc>
                <a:spcPct val="100000"/>
              </a:lnSpc>
              <a:spcBef>
                <a:spcPts val="0"/>
              </a:spcBef>
              <a:spcAft>
                <a:spcPts val="0"/>
              </a:spcAft>
              <a:buNone/>
            </a:pPr>
            <a:r>
              <a:rPr lang="en-US" sz="1600" dirty="0">
                <a:solidFill>
                  <a:schemeClr val="dk1"/>
                </a:solidFill>
              </a:rPr>
              <a:t>- every other year scientific symposium, Global Education Initiative classes</a:t>
            </a:r>
          </a:p>
          <a:p>
            <a:pPr marL="0" lvl="0" indent="457200" algn="l" rtl="0">
              <a:lnSpc>
                <a:spcPct val="100000"/>
              </a:lnSpc>
              <a:spcBef>
                <a:spcPts val="0"/>
              </a:spcBef>
              <a:spcAft>
                <a:spcPts val="0"/>
              </a:spcAft>
              <a:buNone/>
            </a:pPr>
            <a:r>
              <a:rPr lang="en-US" sz="1600" dirty="0">
                <a:solidFill>
                  <a:schemeClr val="dk1"/>
                </a:solidFill>
              </a:rPr>
              <a:t>-USPATH</a:t>
            </a:r>
            <a:endParaRPr lang="en-US" dirty="0"/>
          </a:p>
          <a:p>
            <a:pPr marL="0" lvl="0" indent="0" algn="l" rtl="0">
              <a:lnSpc>
                <a:spcPct val="100000"/>
              </a:lnSpc>
              <a:spcBef>
                <a:spcPts val="0"/>
              </a:spcBef>
              <a:spcAft>
                <a:spcPts val="0"/>
              </a:spcAft>
              <a:buNone/>
            </a:pPr>
            <a:r>
              <a:rPr lang="en-US" sz="1600" dirty="0" err="1"/>
              <a:t>Transline</a:t>
            </a:r>
            <a:r>
              <a:rPr lang="en-US" sz="1600" dirty="0"/>
              <a:t> - hormones guidelines, “ask an expert” service</a:t>
            </a:r>
          </a:p>
          <a:p>
            <a:pPr marL="0" lvl="0" indent="0" algn="l" rtl="0">
              <a:lnSpc>
                <a:spcPct val="100000"/>
              </a:lnSpc>
              <a:spcBef>
                <a:spcPts val="0"/>
              </a:spcBef>
              <a:spcAft>
                <a:spcPts val="0"/>
              </a:spcAft>
              <a:buNone/>
            </a:pPr>
            <a:r>
              <a:rPr lang="en-US" sz="1600" dirty="0"/>
              <a:t>Center of Excellence for Transgender Health @ University of </a:t>
            </a:r>
            <a:r>
              <a:rPr lang="en-US" sz="1600" dirty="0" err="1"/>
              <a:t>Califorinia</a:t>
            </a:r>
            <a:r>
              <a:rPr lang="en-US" sz="1600" dirty="0"/>
              <a:t> in San Francisco</a:t>
            </a:r>
          </a:p>
          <a:p>
            <a:pPr marL="457200" lvl="0" indent="-304800" algn="l" rtl="0">
              <a:lnSpc>
                <a:spcPct val="100000"/>
              </a:lnSpc>
              <a:spcBef>
                <a:spcPts val="0"/>
              </a:spcBef>
              <a:spcAft>
                <a:spcPts val="0"/>
              </a:spcAft>
              <a:buSzPts val="1200"/>
              <a:buChar char="-"/>
            </a:pPr>
            <a:r>
              <a:rPr lang="en-US" sz="1600" dirty="0"/>
              <a:t>Comprehensive care guidelines</a:t>
            </a:r>
          </a:p>
          <a:p>
            <a:pPr marL="457200" lvl="0" indent="-304800" algn="l" rtl="0">
              <a:lnSpc>
                <a:spcPct val="175000"/>
              </a:lnSpc>
              <a:spcBef>
                <a:spcPts val="0"/>
              </a:spcBef>
              <a:spcAft>
                <a:spcPts val="0"/>
              </a:spcAft>
              <a:buClr>
                <a:srgbClr val="212121"/>
              </a:buClr>
              <a:buSzPts val="1200"/>
              <a:buChar char="-"/>
            </a:pPr>
            <a:r>
              <a:rPr lang="en-US" sz="1600" dirty="0">
                <a:solidFill>
                  <a:srgbClr val="1879CD"/>
                </a:solidFill>
                <a:highlight>
                  <a:srgbClr val="FFFFFF"/>
                </a:highlight>
                <a:uFill>
                  <a:noFill/>
                </a:uFill>
                <a:hlinkClick r:id="rId3">
                  <a:extLst>
                    <a:ext uri="{A12FA001-AC4F-418D-AE19-62706E023703}">
                      <ahyp:hlinkClr xmlns:ahyp="http://schemas.microsoft.com/office/drawing/2018/hyperlinkcolor" val="tx"/>
                    </a:ext>
                  </a:extLst>
                </a:hlinkClick>
              </a:rPr>
              <a:t>Pelvic pain and persistent menses in transgender men</a:t>
            </a:r>
            <a:endParaRPr lang="en-US" sz="1600" dirty="0">
              <a:solidFill>
                <a:srgbClr val="1879CD"/>
              </a:solidFill>
              <a:highlight>
                <a:srgbClr val="FFFFFF"/>
              </a:highlight>
            </a:endParaRPr>
          </a:p>
          <a:p>
            <a:pPr marL="457200" lvl="0" indent="-304800" algn="l" rtl="0">
              <a:lnSpc>
                <a:spcPct val="175000"/>
              </a:lnSpc>
              <a:spcBef>
                <a:spcPts val="0"/>
              </a:spcBef>
              <a:spcAft>
                <a:spcPts val="0"/>
              </a:spcAft>
              <a:buClr>
                <a:srgbClr val="212121"/>
              </a:buClr>
              <a:buSzPts val="1200"/>
              <a:buChar char="-"/>
            </a:pPr>
            <a:r>
              <a:rPr lang="en-US" sz="1600" dirty="0">
                <a:solidFill>
                  <a:srgbClr val="1879CD"/>
                </a:solidFill>
                <a:highlight>
                  <a:srgbClr val="FFFFFF"/>
                </a:highlight>
                <a:uFill>
                  <a:noFill/>
                </a:uFill>
                <a:hlinkClick r:id="rId4">
                  <a:extLst>
                    <a:ext uri="{A12FA001-AC4F-418D-AE19-62706E023703}">
                      <ahyp:hlinkClr xmlns:ahyp="http://schemas.microsoft.com/office/drawing/2018/hyperlinkcolor" val="tx"/>
                    </a:ext>
                  </a:extLst>
                </a:hlinkClick>
              </a:rPr>
              <a:t>Free silicone and other filler use</a:t>
            </a:r>
            <a:endParaRPr lang="en-US" sz="1600" dirty="0">
              <a:solidFill>
                <a:srgbClr val="1879CD"/>
              </a:solidFill>
              <a:highlight>
                <a:srgbClr val="FFFFFF"/>
              </a:highlight>
            </a:endParaRPr>
          </a:p>
          <a:p>
            <a:pPr marL="457200" lvl="0" indent="-304800" algn="l" rtl="0">
              <a:lnSpc>
                <a:spcPct val="175000"/>
              </a:lnSpc>
              <a:spcBef>
                <a:spcPts val="0"/>
              </a:spcBef>
              <a:spcAft>
                <a:spcPts val="0"/>
              </a:spcAft>
              <a:buClr>
                <a:srgbClr val="1879CD"/>
              </a:buClr>
              <a:buSzPts val="1200"/>
              <a:buChar char="-"/>
            </a:pPr>
            <a:r>
              <a:rPr lang="en-US" sz="1600" dirty="0">
                <a:solidFill>
                  <a:srgbClr val="1879CD"/>
                </a:solidFill>
                <a:highlight>
                  <a:srgbClr val="FFFFFF"/>
                </a:highlight>
              </a:rPr>
              <a:t>Details about cancer screening</a:t>
            </a:r>
            <a:endParaRPr lang="en-US" sz="1600" dirty="0"/>
          </a:p>
          <a:p>
            <a:pPr marL="0" lvl="0" indent="0" algn="l" rtl="0">
              <a:lnSpc>
                <a:spcPct val="100000"/>
              </a:lnSpc>
              <a:spcBef>
                <a:spcPts val="2100"/>
              </a:spcBef>
              <a:spcAft>
                <a:spcPts val="0"/>
              </a:spcAft>
              <a:buNone/>
            </a:pPr>
            <a:r>
              <a:rPr lang="en-US" sz="1600" dirty="0"/>
              <a:t>Endocrine guidelines – I don’t use them</a:t>
            </a:r>
          </a:p>
          <a:p>
            <a:pPr marL="0" lvl="0" indent="0" algn="l" rtl="0">
              <a:lnSpc>
                <a:spcPct val="100000"/>
              </a:lnSpc>
              <a:spcBef>
                <a:spcPts val="0"/>
              </a:spcBef>
              <a:spcAft>
                <a:spcPts val="0"/>
              </a:spcAft>
              <a:buNone/>
            </a:pPr>
            <a:r>
              <a:rPr lang="en-US" sz="1600" dirty="0"/>
              <a:t>William Powers - I include this because so many patients ask about it. Physician with many novel ideas, practices off guidelines, ?questionable </a:t>
            </a:r>
          </a:p>
          <a:p>
            <a:pPr marL="0" lvl="0" indent="0" algn="l" rtl="0">
              <a:lnSpc>
                <a:spcPct val="100000"/>
              </a:lnSpc>
              <a:spcBef>
                <a:spcPts val="0"/>
              </a:spcBef>
              <a:spcAft>
                <a:spcPts val="0"/>
              </a:spcAft>
              <a:buNone/>
            </a:pPr>
            <a:r>
              <a:rPr lang="en-US" sz="1600" dirty="0"/>
              <a:t>ALSO -- Philly Trans Wellness Conference </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30</a:t>
            </a:fld>
            <a:endParaRPr lang="en-US"/>
          </a:p>
        </p:txBody>
      </p:sp>
    </p:spTree>
    <p:extLst>
      <p:ext uri="{BB962C8B-B14F-4D97-AF65-F5344CB8AC3E}">
        <p14:creationId xmlns:p14="http://schemas.microsoft.com/office/powerpoint/2010/main" val="3595431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what *I want* my cis friends or family or coworkers to be doing, it’s a giant Unlearning of cultural norms and expectations. To me that means, I want more people to get curious. To get  more uncomfortable. I want people to spend some time questioning more of their day to day reality.  Not because our experiences aren’t </a:t>
            </a:r>
            <a:r>
              <a:rPr lang="en-US" dirty="0" err="1"/>
              <a:t>reall</a:t>
            </a:r>
            <a:r>
              <a:rPr lang="en-US" dirty="0"/>
              <a:t>, but because our experiences are shaped by our identities, our access to resources, our proximity to power, wealth, decision making authority etc. And I think when people who benefit from dominant cultural narratives or systems reflect on that and begin to see what it’s afforded us, it can create opportunity to unlearn norms that are harmful, to elevate the lived experiences of people historically and systematically oppressed, and do more or different work to work towards a more just society, for all of us.</a:t>
            </a:r>
          </a:p>
          <a:p>
            <a:endParaRPr lang="en-US" dirty="0"/>
          </a:p>
          <a:p>
            <a:r>
              <a:rPr lang="en-US" dirty="0"/>
              <a:t>The action steps I suggest are both personal or private. I also want to uplift that many of you are doing this work already, and ongoing– I assume as much, and I thank you for your energy and commitment to this.  thank you in advance for being resources to one another and continuing a practice of doing labor so that trans people in your life don’t have to.</a:t>
            </a:r>
          </a:p>
          <a:p>
            <a:endParaRPr lang="en-US" dirty="0"/>
          </a:p>
          <a:p>
            <a:r>
              <a:rPr lang="en-US" dirty="0"/>
              <a:t>A BIG COLLECTIVE UNLEARNING </a:t>
            </a:r>
          </a:p>
          <a:p>
            <a:r>
              <a:rPr lang="en-US" sz="1600" b="1" i="0" u="sng" dirty="0">
                <a:solidFill>
                  <a:schemeClr val="accent6">
                    <a:lumMod val="50000"/>
                  </a:schemeClr>
                </a:solidFill>
                <a:effectLst/>
                <a:latin typeface="Avenir Next" panose="020B0503020202020204"/>
              </a:rPr>
              <a:t>Ask yourself about your Gender</a:t>
            </a:r>
            <a:r>
              <a:rPr lang="en-US" sz="1600" b="0" i="0" dirty="0">
                <a:solidFill>
                  <a:schemeClr val="accent6">
                    <a:lumMod val="50000"/>
                  </a:schemeClr>
                </a:solidFill>
                <a:effectLst/>
                <a:latin typeface="Avenir Next" panose="020B0503020202020204"/>
              </a:rPr>
              <a:t>— when did you know </a:t>
            </a:r>
            <a:r>
              <a:rPr lang="en-US" sz="1600" dirty="0">
                <a:solidFill>
                  <a:schemeClr val="accent6">
                    <a:lumMod val="50000"/>
                  </a:schemeClr>
                </a:solidFill>
                <a:latin typeface="Avenir Next" panose="020B0503020202020204"/>
              </a:rPr>
              <a:t>your gender</a:t>
            </a:r>
            <a:r>
              <a:rPr lang="en-US" sz="1600" b="0" i="0" dirty="0">
                <a:solidFill>
                  <a:schemeClr val="accent6">
                    <a:lumMod val="50000"/>
                  </a:schemeClr>
                </a:solidFill>
                <a:effectLst/>
                <a:latin typeface="Avenir Next" panose="020B0503020202020204"/>
              </a:rPr>
              <a:t>? How or who helped you understand it? What’s it </a:t>
            </a:r>
            <a:r>
              <a:rPr lang="en-US" sz="1600" dirty="0">
                <a:solidFill>
                  <a:schemeClr val="accent6">
                    <a:lumMod val="50000"/>
                  </a:schemeClr>
                </a:solidFill>
                <a:latin typeface="Avenir Next" panose="020B0503020202020204"/>
              </a:rPr>
              <a:t>been like to act outside of your gender norms? </a:t>
            </a:r>
          </a:p>
          <a:p>
            <a:r>
              <a:rPr lang="en-US" sz="1600" b="1" u="sng" dirty="0">
                <a:solidFill>
                  <a:schemeClr val="accent6">
                    <a:lumMod val="50000"/>
                  </a:schemeClr>
                </a:solidFill>
                <a:latin typeface="Avenir Next" panose="020B0503020202020204"/>
              </a:rPr>
              <a:t>Imagine everyone is Trans and Non-Binary</a:t>
            </a:r>
            <a:r>
              <a:rPr lang="en-US" sz="1600" dirty="0">
                <a:solidFill>
                  <a:schemeClr val="accent6">
                    <a:lumMod val="50000"/>
                  </a:schemeClr>
                </a:solidFill>
                <a:latin typeface="Avenir Next" panose="020B0503020202020204"/>
              </a:rPr>
              <a:t>– what would your day be like if you moved through it believing more people were trans than not? What would your interactions look like if you assumed something other than normative or dominant experience? </a:t>
            </a:r>
          </a:p>
          <a:p>
            <a:r>
              <a:rPr lang="en-US" sz="1600" b="1" u="sng" dirty="0">
                <a:solidFill>
                  <a:schemeClr val="accent6">
                    <a:lumMod val="50000"/>
                  </a:schemeClr>
                </a:solidFill>
                <a:latin typeface="Avenir Next" panose="020B0503020202020204"/>
              </a:rPr>
              <a:t>Talk to the people</a:t>
            </a:r>
            <a:r>
              <a:rPr lang="en-US" sz="1600" u="sng" dirty="0">
                <a:solidFill>
                  <a:schemeClr val="accent6">
                    <a:lumMod val="50000"/>
                  </a:schemeClr>
                </a:solidFill>
                <a:latin typeface="Avenir Next" panose="020B0503020202020204"/>
              </a:rPr>
              <a:t> </a:t>
            </a:r>
            <a:r>
              <a:rPr lang="en-US" sz="1600" b="1" u="sng" dirty="0">
                <a:solidFill>
                  <a:schemeClr val="accent6">
                    <a:lumMod val="50000"/>
                  </a:schemeClr>
                </a:solidFill>
                <a:latin typeface="Avenir Next" panose="020B0503020202020204"/>
              </a:rPr>
              <a:t>close to you </a:t>
            </a:r>
            <a:r>
              <a:rPr lang="en-US" sz="1600" dirty="0">
                <a:solidFill>
                  <a:schemeClr val="accent6">
                    <a:lumMod val="50000"/>
                  </a:schemeClr>
                </a:solidFill>
                <a:latin typeface="Avenir Next" panose="020B0503020202020204"/>
              </a:rPr>
              <a:t>about these thought experiments and what you’re learning; encourage them to try it too</a:t>
            </a:r>
            <a:endParaRPr lang="en-US" sz="1600" b="1" u="sng" dirty="0">
              <a:solidFill>
                <a:schemeClr val="accent6">
                  <a:lumMod val="50000"/>
                </a:schemeClr>
              </a:solidFill>
              <a:latin typeface="Avenir Next" panose="020B0503020202020204"/>
            </a:endParaRPr>
          </a:p>
          <a:p>
            <a:endParaRPr lang="en-US" dirty="0"/>
          </a:p>
          <a:p>
            <a:r>
              <a:rPr lang="en-US" dirty="0"/>
              <a:t>(READ PROMPTS)</a:t>
            </a:r>
          </a:p>
          <a:p>
            <a:r>
              <a:rPr lang="en-US" dirty="0"/>
              <a:t>I promise you, exploring your own gender does not make you trans. If  you’re afraid of what you might learn– I encourage you to sit with that more and explore that feeling too.</a:t>
            </a:r>
          </a:p>
          <a:p>
            <a:r>
              <a:rPr lang="en-US" dirty="0"/>
              <a:t>I encourage more of you to imagine transness as the norm, imagine everyone is trans and non-binary. I shared last month that 26% of </a:t>
            </a:r>
            <a:r>
              <a:rPr lang="en-US" dirty="0" err="1"/>
              <a:t>newm</a:t>
            </a:r>
            <a:r>
              <a:rPr lang="en-US" dirty="0"/>
              <a:t> </a:t>
            </a:r>
            <a:r>
              <a:rPr lang="en-US" dirty="0" err="1"/>
              <a:t>edical</a:t>
            </a:r>
            <a:r>
              <a:rPr lang="en-US" dirty="0"/>
              <a:t> patients last year were with us for gender expansive care.  I think all of us should be more prepared, or expect  to need to be affirming of people unlike yourselves. I have found this one personally valuable to help me break out of assumptions around other dominant identities or norms I may have held…  and learn about myself</a:t>
            </a:r>
          </a:p>
          <a:p>
            <a:endParaRPr lang="en-US" dirty="0"/>
          </a:p>
          <a:p>
            <a:r>
              <a:rPr lang="en-US" dirty="0"/>
              <a:t>And lastly here,  I  encourage you all to invite the people closest to you in your life into these discussions with you– start off with cis people. If you’re inclined, use these prompts in a team meeting (without forcing answers)</a:t>
            </a:r>
          </a:p>
          <a:p>
            <a:endParaRPr lang="en-US" dirty="0"/>
          </a:p>
          <a:p>
            <a:r>
              <a:rPr lang="en-US" dirty="0"/>
              <a:t>If this exercise feels meaningful for you with regards to gender, I’d encourage you to try it for other dominant cultural identities you hold– especially for fellow white folx, for abled people, for neurotypical people and so on.  This is where I believe the practice of unlearning gender norms is tied to becoming more inclusive or open as a human. This practice of unlearning, and getting uncomfortable, it’s what connects us to one another.</a:t>
            </a:r>
          </a:p>
          <a:p>
            <a:endParaRPr lang="en-US" b="0" i="0" dirty="0">
              <a:solidFill>
                <a:srgbClr val="000000"/>
              </a:solidFill>
              <a:effectLst/>
              <a:latin typeface="Montserrat-Regular"/>
            </a:endParaRPr>
          </a:p>
        </p:txBody>
      </p:sp>
      <p:sp>
        <p:nvSpPr>
          <p:cNvPr id="4" name="Slide Number Placeholder 3"/>
          <p:cNvSpPr>
            <a:spLocks noGrp="1"/>
          </p:cNvSpPr>
          <p:nvPr>
            <p:ph type="sldNum" sz="quarter" idx="5"/>
          </p:nvPr>
        </p:nvSpPr>
        <p:spPr/>
        <p:txBody>
          <a:bodyPr/>
          <a:lstStyle/>
          <a:p>
            <a:fld id="{3F469443-AC02-AE4E-B2AE-04A4704EDA71}" type="slidenum">
              <a:rPr lang="en-US" smtClean="0"/>
              <a:t>31</a:t>
            </a:fld>
            <a:endParaRPr lang="en-US"/>
          </a:p>
        </p:txBody>
      </p:sp>
    </p:spTree>
    <p:extLst>
      <p:ext uri="{BB962C8B-B14F-4D97-AF65-F5344CB8AC3E}">
        <p14:creationId xmlns:p14="http://schemas.microsoft.com/office/powerpoint/2010/main" val="196321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offer, for anyone who hasn’t heard of this framework– a lens for each of us to sit with in our time together, known as cultural humility. </a:t>
            </a:r>
          </a:p>
          <a:p>
            <a:r>
              <a:rPr lang="en-US" dirty="0"/>
              <a:t>For some of us who have been in this work or maybe attended some institutional education around “helping professions” we may have been taught this idea of Cultural Competency. Has anyone heard of that before? It can sound similar to Cultural Humility, and yet I want to point out what feels unique to me about the Humility piece. I ask each of us to sit within this framework throughout our session today, and as you continue to do work with other humans. </a:t>
            </a:r>
          </a:p>
        </p:txBody>
      </p:sp>
      <p:sp>
        <p:nvSpPr>
          <p:cNvPr id="4" name="Slide Number Placeholder 3"/>
          <p:cNvSpPr>
            <a:spLocks noGrp="1"/>
          </p:cNvSpPr>
          <p:nvPr>
            <p:ph type="sldNum" sz="quarter" idx="5"/>
          </p:nvPr>
        </p:nvSpPr>
        <p:spPr/>
        <p:txBody>
          <a:bodyPr/>
          <a:lstStyle/>
          <a:p>
            <a:fld id="{3F469443-AC02-AE4E-B2AE-04A4704EDA71}" type="slidenum">
              <a:rPr lang="en-US" smtClean="0"/>
              <a:t>4</a:t>
            </a:fld>
            <a:endParaRPr lang="en-US"/>
          </a:p>
        </p:txBody>
      </p:sp>
    </p:spTree>
    <p:extLst>
      <p:ext uri="{BB962C8B-B14F-4D97-AF65-F5344CB8AC3E}">
        <p14:creationId xmlns:p14="http://schemas.microsoft.com/office/powerpoint/2010/main" val="200744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set us in the context of what is happening “out there”. THE STAKES ARE HIGH. It is long past time that each of us did some of the internal work to understand why we are uncomfortable with difference, specifically, gender or sexuality difference. </a:t>
            </a:r>
          </a:p>
          <a:p>
            <a:endParaRPr lang="en-US" dirty="0"/>
          </a:p>
          <a:p>
            <a:r>
              <a:rPr lang="en-US" dirty="0"/>
              <a:t>It is dangerous to continue to have outdated views about gender, because it essentially plays into the threats to each of our rights to bodily autonomy. This is about each of us being able to live in our bodies </a:t>
            </a:r>
          </a:p>
        </p:txBody>
      </p:sp>
      <p:sp>
        <p:nvSpPr>
          <p:cNvPr id="4" name="Slide Number Placeholder 3"/>
          <p:cNvSpPr>
            <a:spLocks noGrp="1"/>
          </p:cNvSpPr>
          <p:nvPr>
            <p:ph type="sldNum" sz="quarter" idx="5"/>
          </p:nvPr>
        </p:nvSpPr>
        <p:spPr/>
        <p:txBody>
          <a:bodyPr/>
          <a:lstStyle/>
          <a:p>
            <a:fld id="{3F469443-AC02-AE4E-B2AE-04A4704EDA71}" type="slidenum">
              <a:rPr lang="en-US" smtClean="0"/>
              <a:t>5</a:t>
            </a:fld>
            <a:endParaRPr lang="en-US"/>
          </a:p>
        </p:txBody>
      </p:sp>
    </p:spTree>
    <p:extLst>
      <p:ext uri="{BB962C8B-B14F-4D97-AF65-F5344CB8AC3E}">
        <p14:creationId xmlns:p14="http://schemas.microsoft.com/office/powerpoint/2010/main" val="15279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several slides I’m going to break down language and ideas about gender.</a:t>
            </a:r>
          </a:p>
        </p:txBody>
      </p:sp>
      <p:sp>
        <p:nvSpPr>
          <p:cNvPr id="4" name="Slide Number Placeholder 3"/>
          <p:cNvSpPr>
            <a:spLocks noGrp="1"/>
          </p:cNvSpPr>
          <p:nvPr>
            <p:ph type="sldNum" sz="quarter" idx="5"/>
          </p:nvPr>
        </p:nvSpPr>
        <p:spPr/>
        <p:txBody>
          <a:bodyPr/>
          <a:lstStyle/>
          <a:p>
            <a:fld id="{3F469443-AC02-AE4E-B2AE-04A4704EDA71}" type="slidenum">
              <a:rPr lang="en-US" smtClean="0"/>
              <a:t>6</a:t>
            </a:fld>
            <a:endParaRPr lang="en-US"/>
          </a:p>
        </p:txBody>
      </p:sp>
    </p:spTree>
    <p:extLst>
      <p:ext uri="{BB962C8B-B14F-4D97-AF65-F5344CB8AC3E}">
        <p14:creationId xmlns:p14="http://schemas.microsoft.com/office/powerpoint/2010/main" val="277067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us here have unique upbringings, experiences, and personal journeys that shaped how we understand ourselves and the world. For myself, I was raised in a white, Evangelical Christian community in SE&lt; Michigan.. And it wasn’t until much later in my life that I had space and self-awareness to really unpack what I’d been taught about Gender, in order to understand my own gender.  What were some of you taught about gender? </a:t>
            </a:r>
          </a:p>
          <a:p>
            <a:r>
              <a:rPr lang="en-US" dirty="0"/>
              <a:t>How old were you when someone  </a:t>
            </a:r>
          </a:p>
        </p:txBody>
      </p:sp>
      <p:sp>
        <p:nvSpPr>
          <p:cNvPr id="4" name="Slide Number Placeholder 3"/>
          <p:cNvSpPr>
            <a:spLocks noGrp="1"/>
          </p:cNvSpPr>
          <p:nvPr>
            <p:ph type="sldNum" sz="quarter" idx="5"/>
          </p:nvPr>
        </p:nvSpPr>
        <p:spPr/>
        <p:txBody>
          <a:bodyPr/>
          <a:lstStyle/>
          <a:p>
            <a:fld id="{3F469443-AC02-AE4E-B2AE-04A4704EDA71}" type="slidenum">
              <a:rPr lang="en-US" smtClean="0"/>
              <a:t>7</a:t>
            </a:fld>
            <a:endParaRPr lang="en-US"/>
          </a:p>
        </p:txBody>
      </p:sp>
    </p:spTree>
    <p:extLst>
      <p:ext uri="{BB962C8B-B14F-4D97-AF65-F5344CB8AC3E}">
        <p14:creationId xmlns:p14="http://schemas.microsoft.com/office/powerpoint/2010/main" val="163294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clarify- lets actually define some things. </a:t>
            </a:r>
          </a:p>
        </p:txBody>
      </p:sp>
      <p:sp>
        <p:nvSpPr>
          <p:cNvPr id="4" name="Slide Number Placeholder 3"/>
          <p:cNvSpPr>
            <a:spLocks noGrp="1"/>
          </p:cNvSpPr>
          <p:nvPr>
            <p:ph type="sldNum" sz="quarter" idx="5"/>
          </p:nvPr>
        </p:nvSpPr>
        <p:spPr/>
        <p:txBody>
          <a:bodyPr/>
          <a:lstStyle/>
          <a:p>
            <a:fld id="{3F469443-AC02-AE4E-B2AE-04A4704EDA71}" type="slidenum">
              <a:rPr lang="en-US" smtClean="0"/>
              <a:t>8</a:t>
            </a:fld>
            <a:endParaRPr lang="en-US"/>
          </a:p>
        </p:txBody>
      </p:sp>
    </p:spTree>
    <p:extLst>
      <p:ext uri="{BB962C8B-B14F-4D97-AF65-F5344CB8AC3E}">
        <p14:creationId xmlns:p14="http://schemas.microsoft.com/office/powerpoint/2010/main" val="318986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Each of us, I’m sure, has assigned new meaning to words after learning new context, so I am asking you to embrace that mindset now and let’s get on the same page with common words and concepts --</a:t>
            </a:r>
          </a:p>
          <a:p>
            <a:endParaRPr lang="en-US" dirty="0"/>
          </a:p>
          <a:p>
            <a:r>
              <a:rPr lang="en-US" dirty="0"/>
              <a:t>Gender – refers to the ways “masculinity and femininity” have been socially constructed and re-enforced by dominant culture through norms, scripts, and stereotypes. Gender is social constructed and maintained as a Binary (usually through classifications of Man or Woman), even though gender is experienced internally and expressed externally. </a:t>
            </a:r>
          </a:p>
          <a:p>
            <a:r>
              <a:rPr lang="en-US" dirty="0"/>
              <a:t>Sex Assigned at Birth – or someone’s Sex – or Birth Sex – this refers to the decision a medical professional made at a child’s birth based on, typically, external characteristics of genitals.  </a:t>
            </a:r>
          </a:p>
          <a:p>
            <a:r>
              <a:rPr lang="en-US" dirty="0"/>
              <a:t>Gender Identity – how you feel inside and identify yourself; your internal experience of  your own gender</a:t>
            </a:r>
          </a:p>
          <a:p>
            <a:r>
              <a:rPr lang="en-US" dirty="0"/>
              <a:t>Cisgender – an adjective to describe a person whose gender identity and SAAB are the same</a:t>
            </a:r>
          </a:p>
          <a:p>
            <a:r>
              <a:rPr lang="en-US" dirty="0"/>
              <a:t>Transgender – an adjective to describe a person whose gender identity and SAAB are different</a:t>
            </a:r>
          </a:p>
          <a:p>
            <a:r>
              <a:rPr lang="en-US" dirty="0"/>
              <a:t>Intersex- is an umbrella term to describe people who have chromosomes, hormonal profiles, or genitals that typically do not fit into binary medical and social constructions of male or female.</a:t>
            </a:r>
          </a:p>
          <a:p>
            <a:r>
              <a:rPr lang="en-US" dirty="0"/>
              <a:t>Agender – describes people who do not have a gender or are genderless; they may exist outside of the gender binary and/or may be trans</a:t>
            </a:r>
          </a:p>
          <a:p>
            <a:r>
              <a:rPr lang="en-US" dirty="0"/>
              <a:t>2Spirit – is an Indigenous term for Indigenous people to use in self-identifying with complex experiences and identities as well as cultural responsibilities, that can span gender identity, sexual orientation, or roles. </a:t>
            </a:r>
          </a:p>
          <a:p>
            <a:r>
              <a:rPr lang="en-US" dirty="0"/>
              <a:t>Genderqueer, genderfluid, gender expansive, non-binary – each of these words may describe a unique experience and have different individual meanings, however they are grouped together to demonstrate some of the language that is out there for gender outside of the normative “man or woman” – people may hold these experiences as well as also being trans or using man or woman</a:t>
            </a:r>
          </a:p>
          <a:p>
            <a:r>
              <a:rPr lang="en-US" dirty="0"/>
              <a:t>Gender Binary – is the system in which a society </a:t>
            </a:r>
            <a:r>
              <a:rPr lang="en-US" dirty="0" err="1"/>
              <a:t>classigies</a:t>
            </a:r>
            <a:r>
              <a:rPr lang="en-US" dirty="0"/>
              <a:t> all people into one of two categories, each with different norms and stereotypes</a:t>
            </a:r>
          </a:p>
          <a:p>
            <a:r>
              <a:rPr lang="en-US" dirty="0"/>
              <a:t>Misgendering – refers to the act of speaking about someone with language that is gendered inappropriately for them or by using the wrong pronouns</a:t>
            </a:r>
          </a:p>
          <a:p>
            <a:r>
              <a:rPr lang="en-US" dirty="0"/>
              <a:t>Misnaming and Deadnaming – refer to the act of speaking someone’s wrong name, often thought of as using an outdated name or one’s legal name instead of their Name</a:t>
            </a:r>
          </a:p>
          <a:p>
            <a:r>
              <a:rPr lang="en-US" dirty="0"/>
              <a:t>Transphobia – is the systemic and individual oppression of people whose gender identity and expression do not conform to cisgender identities. This includes a range of negative attitudes and feelings, such as prejudice, fear, discrimination, harassment, and bias towards trans and gender expansive people.</a:t>
            </a:r>
          </a:p>
          <a:p>
            <a:r>
              <a:rPr lang="en-US" dirty="0" err="1"/>
              <a:t>Transmisogny</a:t>
            </a:r>
            <a:r>
              <a:rPr lang="en-US" dirty="0"/>
              <a:t> – is the intersection of transphobia and misogyny, directed at trans women, trans people, and gender non-conforming feminine people. </a:t>
            </a:r>
          </a:p>
          <a:p>
            <a:endParaRPr lang="en-US" dirty="0"/>
          </a:p>
          <a:p>
            <a:r>
              <a:rPr lang="en-US" dirty="0"/>
              <a:t>This is not intended to be an exhaustive list of important words, only a sampling of words that are important to hold onto as it relates to gender and affirming people’s experiences, or thinking about systemic oppression and our role in that. </a:t>
            </a:r>
          </a:p>
          <a:p>
            <a:endParaRPr lang="en-US" dirty="0"/>
          </a:p>
        </p:txBody>
      </p:sp>
      <p:sp>
        <p:nvSpPr>
          <p:cNvPr id="4" name="Slide Number Placeholder 3"/>
          <p:cNvSpPr>
            <a:spLocks noGrp="1"/>
          </p:cNvSpPr>
          <p:nvPr>
            <p:ph type="sldNum" sz="quarter" idx="5"/>
          </p:nvPr>
        </p:nvSpPr>
        <p:spPr/>
        <p:txBody>
          <a:bodyPr/>
          <a:lstStyle/>
          <a:p>
            <a:fld id="{3F469443-AC02-AE4E-B2AE-04A4704EDA71}" type="slidenum">
              <a:rPr lang="en-US" smtClean="0"/>
              <a:t>9</a:t>
            </a:fld>
            <a:endParaRPr lang="en-US"/>
          </a:p>
        </p:txBody>
      </p:sp>
    </p:spTree>
    <p:extLst>
      <p:ext uri="{BB962C8B-B14F-4D97-AF65-F5344CB8AC3E}">
        <p14:creationId xmlns:p14="http://schemas.microsoft.com/office/powerpoint/2010/main" val="147992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87D4C5C-A2B6-4C40-96C9-824D19AF5D7C}"/>
              </a:ext>
            </a:extLst>
          </p:cNvPr>
          <p:cNvSpPr>
            <a:spLocks noGrp="1" noChangeAspect="1"/>
          </p:cNvSpPr>
          <p:nvPr>
            <p:ph type="title" hasCustomPrompt="1"/>
          </p:nvPr>
        </p:nvSpPr>
        <p:spPr>
          <a:xfrm>
            <a:off x="691538" y="2922631"/>
            <a:ext cx="7577544" cy="1492615"/>
          </a:xfrm>
          <a:prstGeom prst="rect">
            <a:avLst/>
          </a:prstGeom>
        </p:spPr>
        <p:txBody>
          <a:bodyPr vert="horz" lIns="0" tIns="0" rIns="0" bIns="0" rtlCol="0" anchor="t" anchorCtr="0">
            <a:noAutofit/>
          </a:bodyPr>
          <a:lstStyle/>
          <a:p>
            <a:r>
              <a:rPr lang="en-US" dirty="0"/>
              <a:t>Insert Presentation Title Two Lines</a:t>
            </a:r>
          </a:p>
        </p:txBody>
      </p:sp>
      <p:sp>
        <p:nvSpPr>
          <p:cNvPr id="3" name="Text Placeholder 9">
            <a:extLst>
              <a:ext uri="{FF2B5EF4-FFF2-40B4-BE49-F238E27FC236}">
                <a16:creationId xmlns:a16="http://schemas.microsoft.com/office/drawing/2014/main" id="{561E8026-C8B3-C34D-9107-BFA378E6C00E}"/>
              </a:ext>
            </a:extLst>
          </p:cNvPr>
          <p:cNvSpPr>
            <a:spLocks noGrp="1"/>
          </p:cNvSpPr>
          <p:nvPr>
            <p:ph type="body" sz="quarter" idx="10" hasCustomPrompt="1"/>
          </p:nvPr>
        </p:nvSpPr>
        <p:spPr>
          <a:xfrm>
            <a:off x="691538" y="5895792"/>
            <a:ext cx="7308168" cy="657407"/>
          </a:xfrm>
          <a:prstGeom prst="rect">
            <a:avLst/>
          </a:prstGeom>
        </p:spPr>
        <p:txBody>
          <a:bodyPr lIns="0" tIns="0" rIns="0" bIns="0"/>
          <a:lstStyle>
            <a:lvl1pPr marL="0" indent="0">
              <a:buFontTx/>
              <a:buNone/>
              <a:defRPr sz="1800" b="1" i="0" spc="40" baseline="0">
                <a:solidFill>
                  <a:srgbClr val="009AC7"/>
                </a:solidFill>
                <a:latin typeface="Avenir Next" panose="020B0503020202020204" pitchFamily="34" charset="0"/>
              </a:defRPr>
            </a:lvl1pPr>
          </a:lstStyle>
          <a:p>
            <a:pPr lvl="0"/>
            <a:r>
              <a:rPr lang="en-US"/>
              <a:t>Click to edit subtitle, add presenter names etc.</a:t>
            </a:r>
          </a:p>
        </p:txBody>
      </p:sp>
    </p:spTree>
    <p:extLst>
      <p:ext uri="{BB962C8B-B14F-4D97-AF65-F5344CB8AC3E}">
        <p14:creationId xmlns:p14="http://schemas.microsoft.com/office/powerpoint/2010/main" val="236346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2">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03F969B-BA3B-C44E-A9D2-7418431C78C7}"/>
              </a:ext>
            </a:extLst>
          </p:cNvPr>
          <p:cNvSpPr>
            <a:spLocks noGrp="1"/>
          </p:cNvSpPr>
          <p:nvPr>
            <p:ph type="body" sz="quarter" idx="12" hasCustomPrompt="1"/>
          </p:nvPr>
        </p:nvSpPr>
        <p:spPr>
          <a:xfrm>
            <a:off x="685800" y="327766"/>
            <a:ext cx="4767470" cy="1059235"/>
          </a:xfrm>
          <a:prstGeom prst="rect">
            <a:avLst/>
          </a:prstGeom>
        </p:spPr>
        <p:txBody>
          <a:bodyPr lIns="0" tIns="91440" rIns="0" bIns="0"/>
          <a:lstStyle>
            <a:lvl1pPr marL="0" indent="0">
              <a:lnSpc>
                <a:spcPts val="4300"/>
              </a:lnSpc>
              <a:spcBef>
                <a:spcPts val="0"/>
              </a:spcBef>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Bullet Content </a:t>
            </a:r>
            <a:br>
              <a:rPr lang="en-US"/>
            </a:br>
            <a:r>
              <a:rPr lang="en-US"/>
              <a:t>Slide Title 2</a:t>
            </a:r>
          </a:p>
        </p:txBody>
      </p:sp>
      <p:sp>
        <p:nvSpPr>
          <p:cNvPr id="7" name="Text Placeholder 5">
            <a:extLst>
              <a:ext uri="{FF2B5EF4-FFF2-40B4-BE49-F238E27FC236}">
                <a16:creationId xmlns:a16="http://schemas.microsoft.com/office/drawing/2014/main" id="{19B4AFD4-0665-1344-9BEA-B36FE08057F5}"/>
              </a:ext>
            </a:extLst>
          </p:cNvPr>
          <p:cNvSpPr>
            <a:spLocks noGrp="1"/>
          </p:cNvSpPr>
          <p:nvPr>
            <p:ph type="body" sz="quarter" idx="10"/>
          </p:nvPr>
        </p:nvSpPr>
        <p:spPr>
          <a:xfrm>
            <a:off x="685801" y="1909134"/>
            <a:ext cx="4767470" cy="3799696"/>
          </a:xfrm>
          <a:prstGeom prst="rect">
            <a:avLst/>
          </a:prstGeom>
        </p:spPr>
        <p:txBody>
          <a:bodyPr lIns="0" tIns="0"/>
          <a:lstStyle>
            <a:lvl1pPr>
              <a:spcBef>
                <a:spcPts val="0"/>
              </a:spcBef>
              <a:buClr>
                <a:srgbClr val="1A9AC7"/>
              </a:buClr>
              <a:defRPr sz="1400">
                <a:latin typeface="Avenir Next" panose="020B0503020202020204" pitchFamily="34" charset="0"/>
              </a:defRPr>
            </a:lvl1pPr>
            <a:lvl2pPr>
              <a:spcBef>
                <a:spcPts val="0"/>
              </a:spcBef>
              <a:buClr>
                <a:srgbClr val="1A9AC7"/>
              </a:buClr>
              <a:defRPr sz="1400">
                <a:latin typeface="Avenir Next" panose="020B0503020202020204" pitchFamily="34" charset="0"/>
              </a:defRPr>
            </a:lvl2pPr>
            <a:lvl3pPr>
              <a:spcBef>
                <a:spcPts val="0"/>
              </a:spcBef>
              <a:buClr>
                <a:srgbClr val="1A9AC7"/>
              </a:buClr>
              <a:defRPr sz="1400">
                <a:latin typeface="Avenir Next" panose="020B0503020202020204" pitchFamily="34" charset="0"/>
              </a:defRPr>
            </a:lvl3pPr>
            <a:lvl4pPr>
              <a:spcBef>
                <a:spcPts val="0"/>
              </a:spcBef>
              <a:buClr>
                <a:srgbClr val="1A9AC7"/>
              </a:buClr>
              <a:defRPr sz="1400">
                <a:latin typeface="Avenir Next" panose="020B0503020202020204" pitchFamily="34" charset="0"/>
              </a:defRPr>
            </a:lvl4pPr>
            <a:lvl5pPr>
              <a:spcBef>
                <a:spcPts val="0"/>
              </a:spcBef>
              <a:buClr>
                <a:srgbClr val="1A9AC7"/>
              </a:buClr>
              <a:defRPr sz="140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497E6D7A-DF5B-654F-A73F-502E9B20B2E3}"/>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13434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F7D8B4-73ED-BD4D-91CE-139F8E269D3A}"/>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21088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0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DD7A81-87F4-3F46-BF7C-E1A8C3F51483}"/>
              </a:ext>
            </a:extLst>
          </p:cNvPr>
          <p:cNvSpPr>
            <a:spLocks noGrp="1"/>
          </p:cNvSpPr>
          <p:nvPr>
            <p:ph type="title" hasCustomPrompt="1"/>
          </p:nvPr>
        </p:nvSpPr>
        <p:spPr>
          <a:xfrm>
            <a:off x="731520" y="3168870"/>
            <a:ext cx="8864424" cy="1555530"/>
          </a:xfrm>
          <a:prstGeom prst="rect">
            <a:avLst/>
          </a:prstGeom>
        </p:spPr>
        <p:txBody>
          <a:bodyPr lIns="0" tIns="0" rIns="0" bIns="0"/>
          <a:lstStyle>
            <a:lvl1pPr>
              <a:defRPr sz="3600" b="1" i="0" spc="30" baseline="0">
                <a:solidFill>
                  <a:schemeClr val="bg1"/>
                </a:solidFill>
                <a:latin typeface="Avenir Next" panose="020B0503020202020204" pitchFamily="34" charset="0"/>
              </a:defRPr>
            </a:lvl1pPr>
          </a:lstStyle>
          <a:p>
            <a:r>
              <a:rPr lang="en-US"/>
              <a:t>Standard Content Divider</a:t>
            </a:r>
          </a:p>
        </p:txBody>
      </p:sp>
      <p:sp>
        <p:nvSpPr>
          <p:cNvPr id="4" name="TextBox 3">
            <a:extLst>
              <a:ext uri="{FF2B5EF4-FFF2-40B4-BE49-F238E27FC236}">
                <a16:creationId xmlns:a16="http://schemas.microsoft.com/office/drawing/2014/main" id="{042D08AD-36AA-4741-AF17-624146130E46}"/>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rgbClr val="000000"/>
                </a:solidFill>
                <a:latin typeface="Avenir Next" panose="020B0503020202020204" pitchFamily="34" charset="0"/>
              </a:rPr>
              <a:t>‹#›</a:t>
            </a:fld>
            <a:endParaRPr lang="en-US" sz="1050" b="1" i="0" spc="-100" baseline="0">
              <a:solidFill>
                <a:srgbClr val="000000"/>
              </a:solidFill>
              <a:latin typeface="Avenir Next" panose="020B0503020202020204" pitchFamily="34" charset="0"/>
            </a:endParaRPr>
          </a:p>
        </p:txBody>
      </p:sp>
    </p:spTree>
    <p:extLst>
      <p:ext uri="{BB962C8B-B14F-4D97-AF65-F5344CB8AC3E}">
        <p14:creationId xmlns:p14="http://schemas.microsoft.com/office/powerpoint/2010/main" val="43366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0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DD7A81-87F4-3F46-BF7C-E1A8C3F51483}"/>
              </a:ext>
            </a:extLst>
          </p:cNvPr>
          <p:cNvSpPr>
            <a:spLocks noGrp="1"/>
          </p:cNvSpPr>
          <p:nvPr>
            <p:ph type="title" hasCustomPrompt="1"/>
          </p:nvPr>
        </p:nvSpPr>
        <p:spPr>
          <a:xfrm>
            <a:off x="731520" y="3168870"/>
            <a:ext cx="8864424" cy="1555530"/>
          </a:xfrm>
          <a:prstGeom prst="rect">
            <a:avLst/>
          </a:prstGeom>
        </p:spPr>
        <p:txBody>
          <a:bodyPr lIns="0" tIns="0" rIns="0" bIns="0"/>
          <a:lstStyle>
            <a:lvl1pPr>
              <a:defRPr sz="3600" b="1" i="0" spc="30" baseline="0">
                <a:solidFill>
                  <a:schemeClr val="bg1"/>
                </a:solidFill>
                <a:latin typeface="Avenir Next" panose="020B0503020202020204" pitchFamily="34" charset="0"/>
              </a:defRPr>
            </a:lvl1pPr>
          </a:lstStyle>
          <a:p>
            <a:r>
              <a:rPr lang="en-US"/>
              <a:t>Standard Content Divider</a:t>
            </a:r>
          </a:p>
        </p:txBody>
      </p:sp>
      <p:sp>
        <p:nvSpPr>
          <p:cNvPr id="4" name="TextBox 3">
            <a:extLst>
              <a:ext uri="{FF2B5EF4-FFF2-40B4-BE49-F238E27FC236}">
                <a16:creationId xmlns:a16="http://schemas.microsoft.com/office/drawing/2014/main" id="{190BCCB6-7309-EB4D-96F5-6FBB1B172162}"/>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rgbClr val="000000"/>
                </a:solidFill>
                <a:latin typeface="Avenir Next" panose="020B0503020202020204" pitchFamily="34" charset="0"/>
              </a:rPr>
              <a:t>‹#›</a:t>
            </a:fld>
            <a:endParaRPr lang="en-US" sz="1050" b="1" i="0" spc="-100" baseline="0">
              <a:solidFill>
                <a:srgbClr val="000000"/>
              </a:solidFill>
              <a:latin typeface="Avenir Next" panose="020B0503020202020204" pitchFamily="34" charset="0"/>
            </a:endParaRPr>
          </a:p>
        </p:txBody>
      </p:sp>
    </p:spTree>
    <p:extLst>
      <p:ext uri="{BB962C8B-B14F-4D97-AF65-F5344CB8AC3E}">
        <p14:creationId xmlns:p14="http://schemas.microsoft.com/office/powerpoint/2010/main" val="100840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1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A8B067F-2DB5-464A-8567-8CEFD0DAE71D}"/>
              </a:ext>
            </a:extLst>
          </p:cNvPr>
          <p:cNvSpPr>
            <a:spLocks noGrp="1"/>
          </p:cNvSpPr>
          <p:nvPr>
            <p:ph type="body" sz="quarter" idx="10" hasCustomPrompt="1"/>
          </p:nvPr>
        </p:nvSpPr>
        <p:spPr>
          <a:xfrm>
            <a:off x="685800" y="1524001"/>
            <a:ext cx="10817225" cy="3569284"/>
          </a:xfrm>
          <a:prstGeom prst="rect">
            <a:avLst/>
          </a:prstGeom>
        </p:spPr>
        <p:txBody>
          <a:bodyPr vert="horz" lIns="0" tIns="0" rIns="0"/>
          <a:lstStyle>
            <a:lvl1pPr marL="0" indent="0" algn="l">
              <a:lnSpc>
                <a:spcPts val="2200"/>
              </a:lnSpc>
              <a:spcAft>
                <a:spcPts val="600"/>
              </a:spcAft>
              <a:buNone/>
              <a:defRPr sz="1400">
                <a:solidFill>
                  <a:srgbClr val="3E3E3E"/>
                </a:solidFill>
                <a:latin typeface="Avenir Next" panose="020B0503020202020204" pitchFamily="34" charset="0"/>
              </a:defRPr>
            </a:lvl1pPr>
          </a:lstStyle>
          <a:p>
            <a:pPr algn="l">
              <a:lnSpc>
                <a:spcPts val="2200"/>
              </a:lnSpc>
              <a:spcAft>
                <a:spcPts val="600"/>
              </a:spcAft>
            </a:pPr>
            <a:r>
              <a:rPr lang="en-US" sz="1600" dirty="0">
                <a:solidFill>
                  <a:schemeClr val="accent5"/>
                </a:solidFill>
              </a:rPr>
              <a:t>Click to edit body copy</a:t>
            </a:r>
            <a:r>
              <a:rPr lang="en-US" sz="1600" baseline="0" dirty="0">
                <a:solidFill>
                  <a:schemeClr val="accent5"/>
                </a:solidFill>
              </a:rPr>
              <a:t> </a:t>
            </a:r>
            <a:r>
              <a:rPr lang="en-US" sz="1600" dirty="0" err="1">
                <a:solidFill>
                  <a:schemeClr val="accent5"/>
                </a:solidFill>
              </a:rPr>
              <a:t>Lorem</a:t>
            </a:r>
            <a:r>
              <a:rPr lang="en-US" sz="1600" dirty="0">
                <a:solidFill>
                  <a:schemeClr val="accent5"/>
                </a:solidFill>
              </a:rPr>
              <a:t> </a:t>
            </a:r>
            <a:r>
              <a:rPr lang="en-US" sz="1600" dirty="0" err="1">
                <a:solidFill>
                  <a:schemeClr val="accent5"/>
                </a:solidFill>
              </a:rPr>
              <a:t>ipsum</a:t>
            </a:r>
            <a:r>
              <a:rPr lang="en-US" sz="1600" dirty="0">
                <a:solidFill>
                  <a:schemeClr val="accent5"/>
                </a:solidFill>
              </a:rPr>
              <a:t> dolor sit </a:t>
            </a:r>
            <a:r>
              <a:rPr lang="en-US" sz="1600" dirty="0" err="1">
                <a:solidFill>
                  <a:schemeClr val="accent5"/>
                </a:solidFill>
              </a:rPr>
              <a:t>amet</a:t>
            </a:r>
            <a:r>
              <a:rPr lang="en-US" sz="1600" dirty="0">
                <a:solidFill>
                  <a:schemeClr val="accent5"/>
                </a:solidFill>
              </a:rPr>
              <a:t>, </a:t>
            </a:r>
            <a:r>
              <a:rPr lang="en-US" sz="1600" dirty="0" err="1">
                <a:solidFill>
                  <a:schemeClr val="accent5"/>
                </a:solidFill>
              </a:rPr>
              <a:t>consectetuer</a:t>
            </a:r>
            <a:r>
              <a:rPr lang="en-US" sz="1600" dirty="0">
                <a:solidFill>
                  <a:schemeClr val="accent5"/>
                </a:solidFill>
              </a:rPr>
              <a:t> </a:t>
            </a:r>
            <a:r>
              <a:rPr lang="en-US" sz="1600" dirty="0" err="1">
                <a:solidFill>
                  <a:schemeClr val="accent5"/>
                </a:solidFill>
              </a:rPr>
              <a:t>adipiscing</a:t>
            </a:r>
            <a:r>
              <a:rPr lang="en-US" sz="1600" dirty="0">
                <a:solidFill>
                  <a:schemeClr val="accent5"/>
                </a:solidFill>
              </a:rPr>
              <a:t> </a:t>
            </a:r>
            <a:r>
              <a:rPr lang="en-US" sz="1600" dirty="0" err="1">
                <a:solidFill>
                  <a:schemeClr val="accent5"/>
                </a:solidFill>
              </a:rPr>
              <a:t>elit</a:t>
            </a:r>
            <a:r>
              <a:rPr lang="en-US" sz="1600" dirty="0">
                <a:solidFill>
                  <a:schemeClr val="accent5"/>
                </a:solidFill>
              </a:rPr>
              <a:t>, </a:t>
            </a:r>
            <a:r>
              <a:rPr lang="en-US" sz="1600" dirty="0" err="1">
                <a:solidFill>
                  <a:schemeClr val="accent5"/>
                </a:solidFill>
              </a:rPr>
              <a:t>sed</a:t>
            </a:r>
            <a:r>
              <a:rPr lang="en-US" sz="1600" dirty="0">
                <a:solidFill>
                  <a:schemeClr val="accent5"/>
                </a:solidFill>
              </a:rPr>
              <a:t> </a:t>
            </a:r>
            <a:r>
              <a:rPr lang="en-US" sz="1600" dirty="0" err="1">
                <a:solidFill>
                  <a:schemeClr val="accent5"/>
                </a:solidFill>
              </a:rPr>
              <a:t>diam</a:t>
            </a:r>
            <a:r>
              <a:rPr lang="en-US" sz="1600" dirty="0">
                <a:solidFill>
                  <a:schemeClr val="accent5"/>
                </a:solidFill>
              </a:rPr>
              <a:t> </a:t>
            </a:r>
            <a:r>
              <a:rPr lang="en-US" sz="1600" dirty="0" err="1">
                <a:solidFill>
                  <a:schemeClr val="accent5"/>
                </a:solidFill>
              </a:rPr>
              <a:t>nonummy</a:t>
            </a:r>
            <a:r>
              <a:rPr lang="en-US" sz="1600" dirty="0">
                <a:solidFill>
                  <a:schemeClr val="accent5"/>
                </a:solidFill>
              </a:rPr>
              <a:t> </a:t>
            </a:r>
            <a:r>
              <a:rPr lang="en-US" sz="1600" dirty="0" err="1">
                <a:solidFill>
                  <a:schemeClr val="accent5"/>
                </a:solidFill>
              </a:rPr>
              <a:t>nibh</a:t>
            </a:r>
            <a:r>
              <a:rPr lang="en-US" sz="1600" dirty="0">
                <a:solidFill>
                  <a:schemeClr val="accent5"/>
                </a:solidFill>
              </a:rPr>
              <a:t> euismod </a:t>
            </a:r>
            <a:r>
              <a:rPr lang="en-US" sz="1600" dirty="0" err="1">
                <a:solidFill>
                  <a:schemeClr val="accent5"/>
                </a:solidFill>
              </a:rPr>
              <a:t>tincidunt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laoreet</a:t>
            </a:r>
            <a:r>
              <a:rPr lang="en-US" sz="1600" dirty="0">
                <a:solidFill>
                  <a:schemeClr val="accent5"/>
                </a:solidFill>
              </a:rPr>
              <a:t> </a:t>
            </a:r>
            <a:r>
              <a:rPr lang="en-US" sz="1600" dirty="0" err="1">
                <a:solidFill>
                  <a:schemeClr val="accent5"/>
                </a:solidFill>
              </a:rPr>
              <a:t>dolore</a:t>
            </a:r>
            <a:r>
              <a:rPr lang="en-US" sz="1600" dirty="0">
                <a:solidFill>
                  <a:schemeClr val="accent5"/>
                </a:solidFill>
              </a:rPr>
              <a:t> magna </a:t>
            </a:r>
            <a:r>
              <a:rPr lang="en-US" sz="1600" dirty="0" err="1">
                <a:solidFill>
                  <a:schemeClr val="accent5"/>
                </a:solidFill>
              </a:rPr>
              <a:t>aliquam</a:t>
            </a:r>
            <a:r>
              <a:rPr lang="en-US" sz="1600" dirty="0">
                <a:solidFill>
                  <a:schemeClr val="accent5"/>
                </a:solidFill>
              </a:rPr>
              <a:t> </a:t>
            </a:r>
            <a:r>
              <a:rPr lang="en-US" sz="1600" dirty="0" err="1">
                <a:solidFill>
                  <a:schemeClr val="accent5"/>
                </a:solidFill>
              </a:rPr>
              <a:t>erat</a:t>
            </a:r>
            <a:r>
              <a:rPr lang="en-US" sz="1600" dirty="0">
                <a:solidFill>
                  <a:schemeClr val="accent5"/>
                </a:solidFill>
              </a:rPr>
              <a:t> </a:t>
            </a:r>
            <a:r>
              <a:rPr lang="en-US" sz="1600" dirty="0" err="1">
                <a:solidFill>
                  <a:schemeClr val="accent5"/>
                </a:solidFill>
              </a:rPr>
              <a:t>volutpat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wisi</a:t>
            </a:r>
            <a:r>
              <a:rPr lang="en-US" sz="1600" dirty="0">
                <a:solidFill>
                  <a:schemeClr val="accent5"/>
                </a:solidFill>
              </a:rPr>
              <a:t> </a:t>
            </a:r>
            <a:r>
              <a:rPr lang="en-US" sz="1600" dirty="0" err="1">
                <a:solidFill>
                  <a:schemeClr val="accent5"/>
                </a:solidFill>
              </a:rPr>
              <a:t>enim</a:t>
            </a:r>
            <a:r>
              <a:rPr lang="en-US" sz="1600" dirty="0">
                <a:solidFill>
                  <a:schemeClr val="accent5"/>
                </a:solidFill>
              </a:rPr>
              <a:t> ad minim </a:t>
            </a:r>
            <a:r>
              <a:rPr lang="en-US" sz="1600" dirty="0" err="1">
                <a:solidFill>
                  <a:schemeClr val="accent5"/>
                </a:solidFill>
              </a:rPr>
              <a:t>veniam</a:t>
            </a:r>
            <a:r>
              <a:rPr lang="en-US" sz="1600" dirty="0">
                <a:solidFill>
                  <a:schemeClr val="accent5"/>
                </a:solidFill>
              </a:rPr>
              <a:t>, </a:t>
            </a:r>
            <a:r>
              <a:rPr lang="en-US" sz="1600" dirty="0" err="1">
                <a:solidFill>
                  <a:schemeClr val="accent5"/>
                </a:solidFill>
              </a:rPr>
              <a:t>quis</a:t>
            </a:r>
            <a:r>
              <a:rPr lang="en-US" sz="1600" dirty="0">
                <a:solidFill>
                  <a:schemeClr val="accent5"/>
                </a:solidFill>
              </a:rPr>
              <a:t> </a:t>
            </a:r>
            <a:r>
              <a:rPr lang="en-US" sz="1600" dirty="0" err="1">
                <a:solidFill>
                  <a:schemeClr val="accent5"/>
                </a:solidFill>
              </a:rPr>
              <a:t>nostrud</a:t>
            </a:r>
            <a:r>
              <a:rPr lang="en-US" sz="1600" dirty="0">
                <a:solidFill>
                  <a:schemeClr val="accent5"/>
                </a:solidFill>
              </a:rPr>
              <a:t> </a:t>
            </a:r>
            <a:r>
              <a:rPr lang="en-US" sz="1600" dirty="0" err="1">
                <a:solidFill>
                  <a:schemeClr val="accent5"/>
                </a:solidFill>
              </a:rPr>
              <a:t>exerci</a:t>
            </a:r>
            <a:r>
              <a:rPr lang="en-US" sz="1600" dirty="0">
                <a:solidFill>
                  <a:schemeClr val="accent5"/>
                </a:solidFill>
              </a:rPr>
              <a:t> </a:t>
            </a:r>
            <a:r>
              <a:rPr lang="en-US" sz="1600" dirty="0" err="1">
                <a:solidFill>
                  <a:schemeClr val="accent5"/>
                </a:solidFill>
              </a:rPr>
              <a:t>tation</a:t>
            </a:r>
            <a:r>
              <a:rPr lang="en-US" sz="1600" dirty="0">
                <a:solidFill>
                  <a:schemeClr val="accent5"/>
                </a:solidFill>
              </a:rPr>
              <a:t> </a:t>
            </a:r>
            <a:r>
              <a:rPr lang="en-US" sz="1600" dirty="0" err="1">
                <a:solidFill>
                  <a:schemeClr val="accent5"/>
                </a:solidFill>
              </a:rPr>
              <a:t>ullamcorper</a:t>
            </a:r>
            <a:r>
              <a:rPr lang="en-US" sz="1600" dirty="0">
                <a:solidFill>
                  <a:schemeClr val="accent5"/>
                </a:solidFill>
              </a:rPr>
              <a:t> </a:t>
            </a:r>
            <a:r>
              <a:rPr lang="en-US" sz="1600" dirty="0" err="1">
                <a:solidFill>
                  <a:schemeClr val="accent5"/>
                </a:solidFill>
              </a:rPr>
              <a:t>suscipit</a:t>
            </a:r>
            <a:r>
              <a:rPr lang="en-US" sz="1600" dirty="0">
                <a:solidFill>
                  <a:schemeClr val="accent5"/>
                </a:solidFill>
              </a:rPr>
              <a:t> </a:t>
            </a:r>
            <a:r>
              <a:rPr lang="en-US" sz="1600" dirty="0" err="1">
                <a:solidFill>
                  <a:schemeClr val="accent5"/>
                </a:solidFill>
              </a:rPr>
              <a:t>lobortis</a:t>
            </a:r>
            <a:r>
              <a:rPr lang="en-US" sz="1600" dirty="0">
                <a:solidFill>
                  <a:schemeClr val="accent5"/>
                </a:solidFill>
              </a:rPr>
              <a:t> </a:t>
            </a:r>
            <a:r>
              <a:rPr lang="en-US" sz="1600" dirty="0" err="1">
                <a:solidFill>
                  <a:schemeClr val="accent5"/>
                </a:solidFill>
              </a:rPr>
              <a:t>nisl</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aliquip</a:t>
            </a:r>
            <a:r>
              <a:rPr lang="en-US" sz="1600" dirty="0">
                <a:solidFill>
                  <a:schemeClr val="accent5"/>
                </a:solidFill>
              </a:rPr>
              <a:t> ex </a:t>
            </a:r>
            <a:r>
              <a:rPr lang="en-US" sz="1600" dirty="0" err="1">
                <a:solidFill>
                  <a:schemeClr val="accent5"/>
                </a:solidFill>
              </a:rPr>
              <a:t>ea</a:t>
            </a:r>
            <a:r>
              <a:rPr lang="en-US" sz="1600" dirty="0">
                <a:solidFill>
                  <a:schemeClr val="accent5"/>
                </a:solidFill>
              </a:rPr>
              <a:t> </a:t>
            </a:r>
            <a:r>
              <a:rPr lang="en-US" sz="1600" dirty="0" err="1">
                <a:solidFill>
                  <a:schemeClr val="accent5"/>
                </a:solidFill>
              </a:rPr>
              <a:t>commodo</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autem</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eum</a:t>
            </a:r>
            <a:r>
              <a:rPr lang="en-US" sz="1600" dirty="0">
                <a:solidFill>
                  <a:schemeClr val="accent5"/>
                </a:solidFill>
              </a:rPr>
              <a:t> </a:t>
            </a:r>
            <a:r>
              <a:rPr lang="en-US" sz="1600" dirty="0" err="1">
                <a:solidFill>
                  <a:schemeClr val="accent5"/>
                </a:solidFill>
              </a:rPr>
              <a:t>iriure</a:t>
            </a:r>
            <a:r>
              <a:rPr lang="en-US" sz="1600" dirty="0">
                <a:solidFill>
                  <a:schemeClr val="accent5"/>
                </a:solidFill>
              </a:rPr>
              <a:t> dolor in </a:t>
            </a:r>
            <a:r>
              <a:rPr lang="en-US" sz="1600" dirty="0" err="1">
                <a:solidFill>
                  <a:schemeClr val="accent5"/>
                </a:solidFill>
              </a:rPr>
              <a:t>hendrerit</a:t>
            </a:r>
            <a:r>
              <a:rPr lang="en-US" sz="1600" dirty="0">
                <a:solidFill>
                  <a:schemeClr val="accent5"/>
                </a:solidFill>
              </a:rPr>
              <a:t> in </a:t>
            </a:r>
            <a:r>
              <a:rPr lang="en-US" sz="1600" dirty="0" err="1">
                <a:solidFill>
                  <a:schemeClr val="accent5"/>
                </a:solidFill>
              </a:rPr>
              <a:t>vulputate</a:t>
            </a:r>
            <a:r>
              <a:rPr lang="en-US" sz="1600" dirty="0">
                <a:solidFill>
                  <a:schemeClr val="accent5"/>
                </a:solidFill>
              </a:rPr>
              <a:t> </a:t>
            </a:r>
            <a:r>
              <a:rPr lang="en-US" sz="1600" dirty="0" err="1">
                <a:solidFill>
                  <a:schemeClr val="accent5"/>
                </a:solidFill>
              </a:rPr>
              <a:t>velit</a:t>
            </a:r>
            <a:r>
              <a:rPr lang="en-US" sz="1600" dirty="0">
                <a:solidFill>
                  <a:schemeClr val="accent5"/>
                </a:solidFill>
              </a:rPr>
              <a:t> </a:t>
            </a:r>
            <a:r>
              <a:rPr lang="en-US" sz="1600" dirty="0" err="1">
                <a:solidFill>
                  <a:schemeClr val="accent5"/>
                </a:solidFill>
              </a:rPr>
              <a:t>esse</a:t>
            </a:r>
            <a:r>
              <a:rPr lang="en-US" sz="1600" dirty="0">
                <a:solidFill>
                  <a:schemeClr val="accent5"/>
                </a:solidFill>
              </a:rPr>
              <a:t> </a:t>
            </a:r>
            <a:r>
              <a:rPr lang="en-US" sz="1600" dirty="0" err="1">
                <a:solidFill>
                  <a:schemeClr val="accent5"/>
                </a:solidFill>
              </a:rPr>
              <a:t>molestie</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illum</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eu</a:t>
            </a:r>
            <a:r>
              <a:rPr lang="en-US" sz="1600" dirty="0">
                <a:solidFill>
                  <a:schemeClr val="accent5"/>
                </a:solidFill>
              </a:rPr>
              <a:t> </a:t>
            </a:r>
            <a:r>
              <a:rPr lang="en-US" sz="1600" dirty="0" err="1">
                <a:solidFill>
                  <a:schemeClr val="accent5"/>
                </a:solidFill>
              </a:rPr>
              <a:t>feugiat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facilisis</a:t>
            </a:r>
            <a:r>
              <a:rPr lang="en-US" sz="1600" dirty="0">
                <a:solidFill>
                  <a:schemeClr val="accent5"/>
                </a:solidFill>
              </a:rPr>
              <a:t> at </a:t>
            </a:r>
            <a:r>
              <a:rPr lang="en-US" sz="1600" dirty="0" err="1">
                <a:solidFill>
                  <a:schemeClr val="accent5"/>
                </a:solidFill>
              </a:rPr>
              <a:t>vero</a:t>
            </a:r>
            <a:r>
              <a:rPr lang="en-US" sz="1600" dirty="0">
                <a:solidFill>
                  <a:schemeClr val="accent5"/>
                </a:solidFill>
              </a:rPr>
              <a:t> </a:t>
            </a:r>
            <a:r>
              <a:rPr lang="en-US" sz="1600" dirty="0" err="1">
                <a:solidFill>
                  <a:schemeClr val="accent5"/>
                </a:solidFill>
              </a:rPr>
              <a:t>eros</a:t>
            </a:r>
            <a:r>
              <a:rPr lang="en-US" sz="1600" dirty="0">
                <a:solidFill>
                  <a:schemeClr val="accent5"/>
                </a:solidFill>
              </a:rPr>
              <a:t> et </a:t>
            </a:r>
            <a:r>
              <a:rPr lang="en-US" sz="1600" dirty="0" err="1">
                <a:solidFill>
                  <a:schemeClr val="accent5"/>
                </a:solidFill>
              </a:rPr>
              <a:t>accumsan</a:t>
            </a:r>
            <a:r>
              <a:rPr lang="en-US" sz="1600" dirty="0">
                <a:solidFill>
                  <a:schemeClr val="accent5"/>
                </a:solidFill>
              </a:rPr>
              <a:t> et </a:t>
            </a:r>
            <a:r>
              <a:rPr lang="en-US" sz="1600" dirty="0" err="1">
                <a:solidFill>
                  <a:schemeClr val="accent5"/>
                </a:solidFill>
              </a:rPr>
              <a:t>iusto</a:t>
            </a:r>
            <a:r>
              <a:rPr lang="en-US" sz="1600" dirty="0">
                <a:solidFill>
                  <a:schemeClr val="accent5"/>
                </a:solidFill>
              </a:rPr>
              <a:t> </a:t>
            </a:r>
            <a:r>
              <a:rPr lang="en-US" sz="1600" dirty="0" err="1">
                <a:solidFill>
                  <a:schemeClr val="accent5"/>
                </a:solidFill>
              </a:rPr>
              <a:t>odio</a:t>
            </a:r>
            <a:r>
              <a:rPr lang="en-US" sz="1600" dirty="0">
                <a:solidFill>
                  <a:schemeClr val="accent5"/>
                </a:solidFill>
              </a:rPr>
              <a:t> </a:t>
            </a:r>
            <a:r>
              <a:rPr lang="en-US" sz="1600" dirty="0" err="1">
                <a:solidFill>
                  <a:schemeClr val="accent5"/>
                </a:solidFill>
              </a:rPr>
              <a:t>dignissim</a:t>
            </a:r>
            <a:r>
              <a:rPr lang="en-US" sz="1600" dirty="0">
                <a:solidFill>
                  <a:schemeClr val="accent5"/>
                </a:solidFill>
              </a:rPr>
              <a:t> qui </a:t>
            </a:r>
            <a:r>
              <a:rPr lang="en-US" sz="1600" dirty="0" err="1">
                <a:solidFill>
                  <a:schemeClr val="accent5"/>
                </a:solidFill>
              </a:rPr>
              <a:t>blandit</a:t>
            </a:r>
            <a:r>
              <a:rPr lang="en-US" sz="1600" dirty="0">
                <a:solidFill>
                  <a:schemeClr val="accent5"/>
                </a:solidFill>
              </a:rPr>
              <a:t> </a:t>
            </a:r>
            <a:r>
              <a:rPr lang="en-US" sz="1600" dirty="0" err="1">
                <a:solidFill>
                  <a:schemeClr val="accent5"/>
                </a:solidFill>
              </a:rPr>
              <a:t>praesent</a:t>
            </a:r>
            <a:r>
              <a:rPr lang="en-US" sz="1600" dirty="0">
                <a:solidFill>
                  <a:schemeClr val="accent5"/>
                </a:solidFill>
              </a:rPr>
              <a:t> </a:t>
            </a:r>
            <a:r>
              <a:rPr lang="en-US" sz="1600" dirty="0" err="1">
                <a:solidFill>
                  <a:schemeClr val="accent5"/>
                </a:solidFill>
              </a:rPr>
              <a:t>luptatum</a:t>
            </a:r>
            <a:r>
              <a:rPr lang="en-US" sz="1600" dirty="0">
                <a:solidFill>
                  <a:schemeClr val="accent5"/>
                </a:solidFill>
              </a:rPr>
              <a:t> </a:t>
            </a:r>
            <a:r>
              <a:rPr lang="en-US" sz="1600" dirty="0" err="1">
                <a:solidFill>
                  <a:schemeClr val="accent5"/>
                </a:solidFill>
              </a:rPr>
              <a:t>zzril</a:t>
            </a:r>
            <a:r>
              <a:rPr lang="en-US" sz="1600" dirty="0">
                <a:solidFill>
                  <a:schemeClr val="accent5"/>
                </a:solidFill>
              </a:rPr>
              <a:t> </a:t>
            </a:r>
            <a:r>
              <a:rPr lang="en-US" sz="1600" dirty="0" err="1">
                <a:solidFill>
                  <a:schemeClr val="accent5"/>
                </a:solidFill>
              </a:rPr>
              <a:t>delenit</a:t>
            </a:r>
            <a:r>
              <a:rPr lang="en-US" sz="1600" dirty="0">
                <a:solidFill>
                  <a:schemeClr val="accent5"/>
                </a:solidFill>
              </a:rPr>
              <a:t> </a:t>
            </a:r>
            <a:r>
              <a:rPr lang="en-US" sz="1600" dirty="0" err="1">
                <a:solidFill>
                  <a:schemeClr val="accent5"/>
                </a:solidFill>
              </a:rPr>
              <a:t>augue</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te</a:t>
            </a:r>
            <a:r>
              <a:rPr lang="en-US" sz="1600" dirty="0">
                <a:solidFill>
                  <a:schemeClr val="accent5"/>
                </a:solidFill>
              </a:rPr>
              <a:t> </a:t>
            </a:r>
            <a:r>
              <a:rPr lang="en-US" sz="1600" dirty="0" err="1">
                <a:solidFill>
                  <a:schemeClr val="accent5"/>
                </a:solidFill>
              </a:rPr>
              <a:t>feugait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a:t>
            </a:r>
            <a:r>
              <a:rPr lang="en-US" sz="1600" dirty="0">
                <a:solidFill>
                  <a:schemeClr val="accent5"/>
                </a:solidFill>
              </a:rPr>
              <a:t>.</a:t>
            </a:r>
          </a:p>
        </p:txBody>
      </p:sp>
      <p:sp>
        <p:nvSpPr>
          <p:cNvPr id="10" name="TextBox 9">
            <a:extLst>
              <a:ext uri="{FF2B5EF4-FFF2-40B4-BE49-F238E27FC236}">
                <a16:creationId xmlns:a16="http://schemas.microsoft.com/office/drawing/2014/main" id="{4725F6FB-DEF4-3E4C-9D40-25A07C4A3A12}"/>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
        <p:nvSpPr>
          <p:cNvPr id="12" name="Text Placeholder 2">
            <a:extLst>
              <a:ext uri="{FF2B5EF4-FFF2-40B4-BE49-F238E27FC236}">
                <a16:creationId xmlns:a16="http://schemas.microsoft.com/office/drawing/2014/main" id="{A8FCA789-6329-4C4A-8F91-7B83DEB6EDC3}"/>
              </a:ext>
            </a:extLst>
          </p:cNvPr>
          <p:cNvSpPr>
            <a:spLocks noGrp="1"/>
          </p:cNvSpPr>
          <p:nvPr>
            <p:ph type="body" sz="quarter" idx="11" hasCustomPrompt="1"/>
          </p:nvPr>
        </p:nvSpPr>
        <p:spPr>
          <a:xfrm>
            <a:off x="685800" y="464766"/>
            <a:ext cx="10817225" cy="1059235"/>
          </a:xfrm>
          <a:prstGeom prst="rect">
            <a:avLst/>
          </a:prstGeom>
        </p:spPr>
        <p:txBody>
          <a:bodyPr lIns="0" tIns="91440" rIns="0" bIns="0"/>
          <a:lstStyle>
            <a:lvl1pPr marL="0" indent="0">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Standard Content Slide Title</a:t>
            </a:r>
          </a:p>
        </p:txBody>
      </p:sp>
    </p:spTree>
    <p:extLst>
      <p:ext uri="{BB962C8B-B14F-4D97-AF65-F5344CB8AC3E}">
        <p14:creationId xmlns:p14="http://schemas.microsoft.com/office/powerpoint/2010/main" val="240474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81B5ED-2136-E142-BB32-8C7EDED6BB41}"/>
              </a:ext>
            </a:extLst>
          </p:cNvPr>
          <p:cNvSpPr>
            <a:spLocks noGrp="1"/>
          </p:cNvSpPr>
          <p:nvPr>
            <p:ph type="body" sz="quarter" idx="10" hasCustomPrompt="1"/>
          </p:nvPr>
        </p:nvSpPr>
        <p:spPr>
          <a:xfrm>
            <a:off x="685800" y="1527048"/>
            <a:ext cx="10817086" cy="3121152"/>
          </a:xfrm>
          <a:prstGeom prst="rect">
            <a:avLst/>
          </a:prstGeom>
        </p:spPr>
        <p:txBody>
          <a:bodyPr vert="horz" lIns="0" tIns="0" rIns="0" numCol="2" spcCol="685800"/>
          <a:lstStyle>
            <a:lvl1pPr marL="0" indent="0" algn="l">
              <a:lnSpc>
                <a:spcPts val="2200"/>
              </a:lnSpc>
              <a:spcAft>
                <a:spcPts val="600"/>
              </a:spcAft>
              <a:buNone/>
              <a:defRPr sz="1400" baseline="0">
                <a:solidFill>
                  <a:srgbClr val="3E3E3E"/>
                </a:solidFill>
                <a:latin typeface="Avenir Next" panose="020B0503020202020204" pitchFamily="34" charset="0"/>
              </a:defRPr>
            </a:lvl1pPr>
          </a:lstStyle>
          <a:p>
            <a:pPr algn="l">
              <a:lnSpc>
                <a:spcPts val="2200"/>
              </a:lnSpc>
              <a:spcAft>
                <a:spcPts val="600"/>
              </a:spcAft>
            </a:pPr>
            <a:r>
              <a:rPr lang="en-US" sz="1600" dirty="0">
                <a:solidFill>
                  <a:schemeClr val="accent5"/>
                </a:solidFill>
              </a:rPr>
              <a:t>Click to edit two column body copy</a:t>
            </a:r>
            <a:r>
              <a:rPr lang="en-US" sz="1600" baseline="0" dirty="0">
                <a:solidFill>
                  <a:schemeClr val="accent5"/>
                </a:solidFill>
              </a:rPr>
              <a:t> </a:t>
            </a:r>
            <a:r>
              <a:rPr lang="en-US" sz="1600" dirty="0" err="1">
                <a:solidFill>
                  <a:schemeClr val="accent5"/>
                </a:solidFill>
              </a:rPr>
              <a:t>Lorem</a:t>
            </a:r>
            <a:r>
              <a:rPr lang="en-US" sz="1600" dirty="0">
                <a:solidFill>
                  <a:schemeClr val="accent5"/>
                </a:solidFill>
              </a:rPr>
              <a:t> </a:t>
            </a:r>
            <a:r>
              <a:rPr lang="en-US" sz="1600" dirty="0" err="1">
                <a:solidFill>
                  <a:schemeClr val="accent5"/>
                </a:solidFill>
              </a:rPr>
              <a:t>ipsum</a:t>
            </a:r>
            <a:r>
              <a:rPr lang="en-US" sz="1600" dirty="0">
                <a:solidFill>
                  <a:schemeClr val="accent5"/>
                </a:solidFill>
              </a:rPr>
              <a:t> dolor sit </a:t>
            </a:r>
            <a:r>
              <a:rPr lang="en-US" sz="1600" dirty="0" err="1">
                <a:solidFill>
                  <a:schemeClr val="accent5"/>
                </a:solidFill>
              </a:rPr>
              <a:t>amet</a:t>
            </a:r>
            <a:r>
              <a:rPr lang="en-US" sz="1600" dirty="0">
                <a:solidFill>
                  <a:schemeClr val="accent5"/>
                </a:solidFill>
              </a:rPr>
              <a:t>, </a:t>
            </a:r>
            <a:r>
              <a:rPr lang="en-US" sz="1600" dirty="0" err="1">
                <a:solidFill>
                  <a:schemeClr val="accent5"/>
                </a:solidFill>
              </a:rPr>
              <a:t>consectetuer</a:t>
            </a:r>
            <a:r>
              <a:rPr lang="en-US" sz="1600" dirty="0">
                <a:solidFill>
                  <a:schemeClr val="accent5"/>
                </a:solidFill>
              </a:rPr>
              <a:t> </a:t>
            </a:r>
            <a:r>
              <a:rPr lang="en-US" sz="1600" dirty="0" err="1">
                <a:solidFill>
                  <a:schemeClr val="accent5"/>
                </a:solidFill>
              </a:rPr>
              <a:t>adipiscing</a:t>
            </a:r>
            <a:r>
              <a:rPr lang="en-US" sz="1600" dirty="0">
                <a:solidFill>
                  <a:schemeClr val="accent5"/>
                </a:solidFill>
              </a:rPr>
              <a:t> </a:t>
            </a:r>
            <a:r>
              <a:rPr lang="en-US" sz="1600" dirty="0" err="1">
                <a:solidFill>
                  <a:schemeClr val="accent5"/>
                </a:solidFill>
              </a:rPr>
              <a:t>elit</a:t>
            </a:r>
            <a:r>
              <a:rPr lang="en-US" sz="1600" dirty="0">
                <a:solidFill>
                  <a:schemeClr val="accent5"/>
                </a:solidFill>
              </a:rPr>
              <a:t>, </a:t>
            </a:r>
            <a:r>
              <a:rPr lang="en-US" sz="1600" dirty="0" err="1">
                <a:solidFill>
                  <a:schemeClr val="accent5"/>
                </a:solidFill>
              </a:rPr>
              <a:t>sed</a:t>
            </a:r>
            <a:r>
              <a:rPr lang="en-US" sz="1600" dirty="0">
                <a:solidFill>
                  <a:schemeClr val="accent5"/>
                </a:solidFill>
              </a:rPr>
              <a:t> </a:t>
            </a:r>
            <a:r>
              <a:rPr lang="en-US" sz="1600" dirty="0" err="1">
                <a:solidFill>
                  <a:schemeClr val="accent5"/>
                </a:solidFill>
              </a:rPr>
              <a:t>diam</a:t>
            </a:r>
            <a:r>
              <a:rPr lang="en-US" sz="1600" dirty="0">
                <a:solidFill>
                  <a:schemeClr val="accent5"/>
                </a:solidFill>
              </a:rPr>
              <a:t> </a:t>
            </a:r>
            <a:r>
              <a:rPr lang="en-US" sz="1600" dirty="0" err="1">
                <a:solidFill>
                  <a:schemeClr val="accent5"/>
                </a:solidFill>
              </a:rPr>
              <a:t>nonummy</a:t>
            </a:r>
            <a:r>
              <a:rPr lang="en-US" sz="1600" dirty="0">
                <a:solidFill>
                  <a:schemeClr val="accent5"/>
                </a:solidFill>
              </a:rPr>
              <a:t> </a:t>
            </a:r>
            <a:r>
              <a:rPr lang="en-US" sz="1600" dirty="0" err="1">
                <a:solidFill>
                  <a:schemeClr val="accent5"/>
                </a:solidFill>
              </a:rPr>
              <a:t>nibh</a:t>
            </a:r>
            <a:r>
              <a:rPr lang="en-US" sz="1600" dirty="0">
                <a:solidFill>
                  <a:schemeClr val="accent5"/>
                </a:solidFill>
              </a:rPr>
              <a:t> euismod </a:t>
            </a:r>
            <a:r>
              <a:rPr lang="en-US" sz="1600" dirty="0" err="1">
                <a:solidFill>
                  <a:schemeClr val="accent5"/>
                </a:solidFill>
              </a:rPr>
              <a:t>tincidunt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laoreet</a:t>
            </a:r>
            <a:r>
              <a:rPr lang="en-US" sz="1600" dirty="0">
                <a:solidFill>
                  <a:schemeClr val="accent5"/>
                </a:solidFill>
              </a:rPr>
              <a:t> </a:t>
            </a:r>
            <a:r>
              <a:rPr lang="en-US" sz="1600" dirty="0" err="1">
                <a:solidFill>
                  <a:schemeClr val="accent5"/>
                </a:solidFill>
              </a:rPr>
              <a:t>dolore</a:t>
            </a:r>
            <a:r>
              <a:rPr lang="en-US" sz="1600" dirty="0">
                <a:solidFill>
                  <a:schemeClr val="accent5"/>
                </a:solidFill>
              </a:rPr>
              <a:t> magna </a:t>
            </a:r>
            <a:r>
              <a:rPr lang="en-US" sz="1600" dirty="0" err="1">
                <a:solidFill>
                  <a:schemeClr val="accent5"/>
                </a:solidFill>
              </a:rPr>
              <a:t>aliquam</a:t>
            </a:r>
            <a:r>
              <a:rPr lang="en-US" sz="1600" dirty="0">
                <a:solidFill>
                  <a:schemeClr val="accent5"/>
                </a:solidFill>
              </a:rPr>
              <a:t> </a:t>
            </a:r>
            <a:r>
              <a:rPr lang="en-US" sz="1600" dirty="0" err="1">
                <a:solidFill>
                  <a:schemeClr val="accent5"/>
                </a:solidFill>
              </a:rPr>
              <a:t>erat</a:t>
            </a:r>
            <a:r>
              <a:rPr lang="en-US" sz="1600" dirty="0">
                <a:solidFill>
                  <a:schemeClr val="accent5"/>
                </a:solidFill>
              </a:rPr>
              <a:t> </a:t>
            </a:r>
            <a:r>
              <a:rPr lang="en-US" sz="1600" dirty="0" err="1">
                <a:solidFill>
                  <a:schemeClr val="accent5"/>
                </a:solidFill>
              </a:rPr>
              <a:t>volutpat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wisi</a:t>
            </a:r>
            <a:r>
              <a:rPr lang="en-US" sz="1600" dirty="0">
                <a:solidFill>
                  <a:schemeClr val="accent5"/>
                </a:solidFill>
              </a:rPr>
              <a:t> </a:t>
            </a:r>
            <a:r>
              <a:rPr lang="en-US" sz="1600" dirty="0" err="1">
                <a:solidFill>
                  <a:schemeClr val="accent5"/>
                </a:solidFill>
              </a:rPr>
              <a:t>enim</a:t>
            </a:r>
            <a:r>
              <a:rPr lang="en-US" sz="1600" dirty="0">
                <a:solidFill>
                  <a:schemeClr val="accent5"/>
                </a:solidFill>
              </a:rPr>
              <a:t> ad minim </a:t>
            </a:r>
            <a:r>
              <a:rPr lang="en-US" sz="1600" dirty="0" err="1">
                <a:solidFill>
                  <a:schemeClr val="accent5"/>
                </a:solidFill>
              </a:rPr>
              <a:t>veniam</a:t>
            </a:r>
            <a:r>
              <a:rPr lang="en-US" sz="1600" dirty="0">
                <a:solidFill>
                  <a:schemeClr val="accent5"/>
                </a:solidFill>
              </a:rPr>
              <a:t>, </a:t>
            </a:r>
            <a:r>
              <a:rPr lang="en-US" sz="1600" dirty="0" err="1">
                <a:solidFill>
                  <a:schemeClr val="accent5"/>
                </a:solidFill>
              </a:rPr>
              <a:t>quis</a:t>
            </a:r>
            <a:r>
              <a:rPr lang="en-US" sz="1600" dirty="0">
                <a:solidFill>
                  <a:schemeClr val="accent5"/>
                </a:solidFill>
              </a:rPr>
              <a:t> </a:t>
            </a:r>
            <a:r>
              <a:rPr lang="en-US" sz="1600" dirty="0" err="1">
                <a:solidFill>
                  <a:schemeClr val="accent5"/>
                </a:solidFill>
              </a:rPr>
              <a:t>nostrud</a:t>
            </a:r>
            <a:r>
              <a:rPr lang="en-US" sz="1600" dirty="0">
                <a:solidFill>
                  <a:schemeClr val="accent5"/>
                </a:solidFill>
              </a:rPr>
              <a:t> </a:t>
            </a:r>
            <a:r>
              <a:rPr lang="en-US" sz="1600" dirty="0" err="1">
                <a:solidFill>
                  <a:schemeClr val="accent5"/>
                </a:solidFill>
              </a:rPr>
              <a:t>exerci</a:t>
            </a:r>
            <a:r>
              <a:rPr lang="en-US" sz="1600" dirty="0">
                <a:solidFill>
                  <a:schemeClr val="accent5"/>
                </a:solidFill>
              </a:rPr>
              <a:t> </a:t>
            </a:r>
            <a:r>
              <a:rPr lang="en-US" sz="1600" dirty="0" err="1">
                <a:solidFill>
                  <a:schemeClr val="accent5"/>
                </a:solidFill>
              </a:rPr>
              <a:t>tation</a:t>
            </a:r>
            <a:r>
              <a:rPr lang="en-US" sz="1600" dirty="0">
                <a:solidFill>
                  <a:schemeClr val="accent5"/>
                </a:solidFill>
              </a:rPr>
              <a:t> </a:t>
            </a:r>
            <a:r>
              <a:rPr lang="en-US" sz="1600" dirty="0" err="1">
                <a:solidFill>
                  <a:schemeClr val="accent5"/>
                </a:solidFill>
              </a:rPr>
              <a:t>ullamcorper</a:t>
            </a:r>
            <a:r>
              <a:rPr lang="en-US" sz="1600" dirty="0">
                <a:solidFill>
                  <a:schemeClr val="accent5"/>
                </a:solidFill>
              </a:rPr>
              <a:t> </a:t>
            </a:r>
            <a:r>
              <a:rPr lang="en-US" sz="1600" dirty="0" err="1">
                <a:solidFill>
                  <a:schemeClr val="accent5"/>
                </a:solidFill>
              </a:rPr>
              <a:t>suscipit</a:t>
            </a:r>
            <a:r>
              <a:rPr lang="en-US" sz="1600" dirty="0">
                <a:solidFill>
                  <a:schemeClr val="accent5"/>
                </a:solidFill>
              </a:rPr>
              <a:t> </a:t>
            </a:r>
            <a:r>
              <a:rPr lang="en-US" sz="1600" dirty="0" err="1">
                <a:solidFill>
                  <a:schemeClr val="accent5"/>
                </a:solidFill>
              </a:rPr>
              <a:t>lobortis</a:t>
            </a:r>
            <a:r>
              <a:rPr lang="en-US" sz="1600" dirty="0">
                <a:solidFill>
                  <a:schemeClr val="accent5"/>
                </a:solidFill>
              </a:rPr>
              <a:t> </a:t>
            </a:r>
            <a:r>
              <a:rPr lang="en-US" sz="1600" dirty="0" err="1">
                <a:solidFill>
                  <a:schemeClr val="accent5"/>
                </a:solidFill>
              </a:rPr>
              <a:t>nisl</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aliquip</a:t>
            </a:r>
            <a:r>
              <a:rPr lang="en-US" sz="1600" dirty="0">
                <a:solidFill>
                  <a:schemeClr val="accent5"/>
                </a:solidFill>
              </a:rPr>
              <a:t> ex </a:t>
            </a:r>
            <a:r>
              <a:rPr lang="en-US" sz="1600" dirty="0" err="1">
                <a:solidFill>
                  <a:schemeClr val="accent5"/>
                </a:solidFill>
              </a:rPr>
              <a:t>ea</a:t>
            </a:r>
            <a:r>
              <a:rPr lang="en-US" sz="1600" dirty="0">
                <a:solidFill>
                  <a:schemeClr val="accent5"/>
                </a:solidFill>
              </a:rPr>
              <a:t> </a:t>
            </a:r>
            <a:r>
              <a:rPr lang="en-US" sz="1600" dirty="0" err="1">
                <a:solidFill>
                  <a:schemeClr val="accent5"/>
                </a:solidFill>
              </a:rPr>
              <a:t>commodo</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autem</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eum</a:t>
            </a:r>
            <a:r>
              <a:rPr lang="en-US" sz="1600" dirty="0">
                <a:solidFill>
                  <a:schemeClr val="accent5"/>
                </a:solidFill>
              </a:rPr>
              <a:t> </a:t>
            </a:r>
            <a:r>
              <a:rPr lang="en-US" sz="1600" dirty="0" err="1">
                <a:solidFill>
                  <a:schemeClr val="accent5"/>
                </a:solidFill>
              </a:rPr>
              <a:t>iriure</a:t>
            </a:r>
            <a:r>
              <a:rPr lang="en-US" sz="1600" dirty="0">
                <a:solidFill>
                  <a:schemeClr val="accent5"/>
                </a:solidFill>
              </a:rPr>
              <a:t> dolor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illum</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eu</a:t>
            </a:r>
            <a:r>
              <a:rPr lang="en-US" sz="1600" dirty="0">
                <a:solidFill>
                  <a:schemeClr val="accent5"/>
                </a:solidFill>
              </a:rPr>
              <a:t> </a:t>
            </a:r>
            <a:r>
              <a:rPr lang="en-US" sz="1600" dirty="0" err="1">
                <a:solidFill>
                  <a:schemeClr val="accent5"/>
                </a:solidFill>
              </a:rPr>
              <a:t>feugiat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facilisis</a:t>
            </a:r>
            <a:r>
              <a:rPr lang="en-US" sz="1600" dirty="0">
                <a:solidFill>
                  <a:schemeClr val="accent5"/>
                </a:solidFill>
              </a:rPr>
              <a:t> at </a:t>
            </a:r>
            <a:r>
              <a:rPr lang="en-US" sz="1600" dirty="0" err="1">
                <a:solidFill>
                  <a:schemeClr val="accent5"/>
                </a:solidFill>
              </a:rPr>
              <a:t>vero</a:t>
            </a:r>
            <a:r>
              <a:rPr lang="en-US" sz="1600" dirty="0">
                <a:solidFill>
                  <a:schemeClr val="accent5"/>
                </a:solidFill>
              </a:rPr>
              <a:t> </a:t>
            </a:r>
            <a:r>
              <a:rPr lang="en-US" sz="1600" dirty="0" err="1">
                <a:solidFill>
                  <a:schemeClr val="accent5"/>
                </a:solidFill>
              </a:rPr>
              <a:t>eros</a:t>
            </a:r>
            <a:r>
              <a:rPr lang="en-US" sz="1600" dirty="0">
                <a:solidFill>
                  <a:schemeClr val="accent5"/>
                </a:solidFill>
              </a:rPr>
              <a:t> et </a:t>
            </a:r>
            <a:r>
              <a:rPr lang="en-US" sz="1600" dirty="0" err="1">
                <a:solidFill>
                  <a:schemeClr val="accent5"/>
                </a:solidFill>
              </a:rPr>
              <a:t>accumsan</a:t>
            </a:r>
            <a:r>
              <a:rPr lang="en-US" sz="1600" dirty="0">
                <a:solidFill>
                  <a:schemeClr val="accent5"/>
                </a:solidFill>
              </a:rPr>
              <a:t> et </a:t>
            </a:r>
            <a:r>
              <a:rPr lang="en-US" sz="1600" dirty="0" err="1">
                <a:solidFill>
                  <a:schemeClr val="accent5"/>
                </a:solidFill>
              </a:rPr>
              <a:t>iusto</a:t>
            </a:r>
            <a:r>
              <a:rPr lang="en-US" sz="1600" dirty="0">
                <a:solidFill>
                  <a:schemeClr val="accent5"/>
                </a:solidFill>
              </a:rPr>
              <a:t> </a:t>
            </a:r>
            <a:r>
              <a:rPr lang="en-US" sz="1600" dirty="0" err="1">
                <a:solidFill>
                  <a:schemeClr val="accent5"/>
                </a:solidFill>
              </a:rPr>
              <a:t>odio</a:t>
            </a:r>
            <a:r>
              <a:rPr lang="en-US" sz="1600" dirty="0">
                <a:solidFill>
                  <a:schemeClr val="accent5"/>
                </a:solidFill>
              </a:rPr>
              <a:t> </a:t>
            </a:r>
            <a:r>
              <a:rPr lang="en-US" sz="1600" dirty="0" err="1">
                <a:solidFill>
                  <a:schemeClr val="accent5"/>
                </a:solidFill>
              </a:rPr>
              <a:t>dignissim</a:t>
            </a:r>
            <a:r>
              <a:rPr lang="en-US" sz="1600" dirty="0">
                <a:solidFill>
                  <a:schemeClr val="accent5"/>
                </a:solidFill>
              </a:rPr>
              <a:t> qui </a:t>
            </a:r>
            <a:r>
              <a:rPr lang="en-US" sz="1600" dirty="0" err="1">
                <a:solidFill>
                  <a:schemeClr val="accent5"/>
                </a:solidFill>
              </a:rPr>
              <a:t>blandit</a:t>
            </a:r>
            <a:r>
              <a:rPr lang="en-US" sz="1600" dirty="0">
                <a:solidFill>
                  <a:schemeClr val="accent5"/>
                </a:solidFill>
              </a:rPr>
              <a:t> </a:t>
            </a:r>
            <a:r>
              <a:rPr lang="en-US" sz="1600" dirty="0" err="1">
                <a:solidFill>
                  <a:schemeClr val="accent5"/>
                </a:solidFill>
              </a:rPr>
              <a:t>praesent</a:t>
            </a:r>
            <a:r>
              <a:rPr lang="en-US" sz="1600" dirty="0">
                <a:solidFill>
                  <a:schemeClr val="accent5"/>
                </a:solidFill>
              </a:rPr>
              <a:t> </a:t>
            </a:r>
            <a:r>
              <a:rPr lang="en-US" sz="1600" dirty="0" err="1">
                <a:solidFill>
                  <a:schemeClr val="accent5"/>
                </a:solidFill>
              </a:rPr>
              <a:t>luptatum</a:t>
            </a:r>
            <a:r>
              <a:rPr lang="en-US" sz="1600" dirty="0">
                <a:solidFill>
                  <a:schemeClr val="accent5"/>
                </a:solidFill>
              </a:rPr>
              <a:t> </a:t>
            </a:r>
            <a:r>
              <a:rPr lang="en-US" sz="1600" dirty="0" err="1">
                <a:solidFill>
                  <a:schemeClr val="accent5"/>
                </a:solidFill>
              </a:rPr>
              <a:t>zzril</a:t>
            </a:r>
            <a:r>
              <a:rPr lang="en-US" sz="1600" dirty="0">
                <a:solidFill>
                  <a:schemeClr val="accent5"/>
                </a:solidFill>
              </a:rPr>
              <a:t> </a:t>
            </a:r>
            <a:r>
              <a:rPr lang="en-US" sz="1600" dirty="0" err="1">
                <a:solidFill>
                  <a:schemeClr val="accent5"/>
                </a:solidFill>
              </a:rPr>
              <a:t>delenit</a:t>
            </a:r>
            <a:r>
              <a:rPr lang="en-US" sz="1600" dirty="0">
                <a:solidFill>
                  <a:schemeClr val="accent5"/>
                </a:solidFill>
              </a:rPr>
              <a:t> </a:t>
            </a:r>
            <a:r>
              <a:rPr lang="en-US" sz="1600" dirty="0" err="1">
                <a:solidFill>
                  <a:schemeClr val="accent5"/>
                </a:solidFill>
              </a:rPr>
              <a:t>augue</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te</a:t>
            </a:r>
            <a:r>
              <a:rPr lang="en-US" sz="1600" dirty="0">
                <a:solidFill>
                  <a:schemeClr val="accent5"/>
                </a:solidFill>
              </a:rPr>
              <a:t> </a:t>
            </a:r>
            <a:r>
              <a:rPr lang="en-US" sz="1600" dirty="0" err="1">
                <a:solidFill>
                  <a:schemeClr val="accent5"/>
                </a:solidFill>
              </a:rPr>
              <a:t>feugait</a:t>
            </a:r>
            <a:r>
              <a:rPr lang="en-US" sz="1600" dirty="0">
                <a:solidFill>
                  <a:schemeClr val="accent5"/>
                </a:solidFill>
              </a:rPr>
              <a:t> </a:t>
            </a:r>
            <a:r>
              <a:rPr lang="en-US" sz="1600" dirty="0" err="1">
                <a:solidFill>
                  <a:schemeClr val="accent5"/>
                </a:solidFill>
              </a:rPr>
              <a:t>nulla</a:t>
            </a:r>
            <a:endParaRPr lang="en-US" sz="1600" dirty="0">
              <a:solidFill>
                <a:schemeClr val="accent5"/>
              </a:solidFill>
            </a:endParaRPr>
          </a:p>
          <a:p>
            <a:pPr algn="l">
              <a:lnSpc>
                <a:spcPts val="2200"/>
              </a:lnSpc>
              <a:spcAft>
                <a:spcPts val="600"/>
              </a:spcAft>
            </a:pPr>
            <a:r>
              <a:rPr lang="en-US" sz="1600" dirty="0" err="1">
                <a:solidFill>
                  <a:schemeClr val="accent5"/>
                </a:solidFill>
              </a:rPr>
              <a:t>Fadquae</a:t>
            </a:r>
            <a:r>
              <a:rPr lang="en-US" sz="1600" dirty="0">
                <a:solidFill>
                  <a:schemeClr val="accent5"/>
                </a:solidFill>
              </a:rPr>
              <a:t> </a:t>
            </a:r>
            <a:r>
              <a:rPr lang="en-US" sz="1600" dirty="0" err="1">
                <a:solidFill>
                  <a:schemeClr val="accent5"/>
                </a:solidFill>
              </a:rPr>
              <a:t>ab</a:t>
            </a:r>
            <a:r>
              <a:rPr lang="en-US" sz="1600" dirty="0">
                <a:solidFill>
                  <a:schemeClr val="accent5"/>
                </a:solidFill>
              </a:rPr>
              <a:t> </a:t>
            </a:r>
            <a:r>
              <a:rPr lang="en-US" sz="1600" dirty="0" err="1">
                <a:solidFill>
                  <a:schemeClr val="accent5"/>
                </a:solidFill>
              </a:rPr>
              <a:t>illo</a:t>
            </a:r>
            <a:r>
              <a:rPr lang="en-US" sz="1600" dirty="0">
                <a:solidFill>
                  <a:schemeClr val="accent5"/>
                </a:solidFill>
              </a:rPr>
              <a:t> </a:t>
            </a:r>
            <a:r>
              <a:rPr lang="en-US" sz="1600" dirty="0" err="1">
                <a:solidFill>
                  <a:schemeClr val="accent5"/>
                </a:solidFill>
              </a:rPr>
              <a:t>inventore</a:t>
            </a:r>
            <a:r>
              <a:rPr lang="en-US" sz="1600" dirty="0">
                <a:solidFill>
                  <a:schemeClr val="accent5"/>
                </a:solidFill>
              </a:rPr>
              <a:t> </a:t>
            </a:r>
            <a:r>
              <a:rPr lang="en-US" sz="1600" dirty="0" err="1">
                <a:solidFill>
                  <a:schemeClr val="accent5"/>
                </a:solidFill>
              </a:rPr>
              <a:t>veritatis</a:t>
            </a:r>
            <a:r>
              <a:rPr lang="en-US" sz="1600" dirty="0">
                <a:solidFill>
                  <a:schemeClr val="accent5"/>
                </a:solidFill>
              </a:rPr>
              <a:t> et quasi </a:t>
            </a:r>
            <a:r>
              <a:rPr lang="en-US" sz="1600" dirty="0" err="1">
                <a:solidFill>
                  <a:schemeClr val="accent5"/>
                </a:solidFill>
              </a:rPr>
              <a:t>architecto</a:t>
            </a:r>
            <a:r>
              <a:rPr lang="en-US" sz="1600" dirty="0">
                <a:solidFill>
                  <a:schemeClr val="accent5"/>
                </a:solidFill>
              </a:rPr>
              <a:t> </a:t>
            </a:r>
            <a:r>
              <a:rPr lang="en-US" sz="1600" dirty="0" err="1">
                <a:solidFill>
                  <a:schemeClr val="accent5"/>
                </a:solidFill>
              </a:rPr>
              <a:t>beatae</a:t>
            </a:r>
            <a:r>
              <a:rPr lang="en-US" sz="1600" dirty="0">
                <a:solidFill>
                  <a:schemeClr val="accent5"/>
                </a:solidFill>
              </a:rPr>
              <a:t> vitae dicta </a:t>
            </a:r>
            <a:r>
              <a:rPr lang="en-US" sz="1600" dirty="0" err="1">
                <a:solidFill>
                  <a:schemeClr val="accent5"/>
                </a:solidFill>
              </a:rPr>
              <a:t>sunt</a:t>
            </a:r>
            <a:r>
              <a:rPr lang="en-US" sz="1600" dirty="0">
                <a:solidFill>
                  <a:schemeClr val="accent5"/>
                </a:solidFill>
              </a:rPr>
              <a:t> </a:t>
            </a:r>
            <a:r>
              <a:rPr lang="en-US" sz="1600" dirty="0" err="1">
                <a:solidFill>
                  <a:schemeClr val="accent5"/>
                </a:solidFill>
              </a:rPr>
              <a:t>explicabo</a:t>
            </a:r>
            <a:r>
              <a:rPr lang="en-US" sz="1600" dirty="0">
                <a:solidFill>
                  <a:schemeClr val="accent5"/>
                </a:solidFill>
              </a:rPr>
              <a:t>. </a:t>
            </a:r>
            <a:r>
              <a:rPr lang="en-US" sz="1600" dirty="0" err="1">
                <a:solidFill>
                  <a:schemeClr val="accent5"/>
                </a:solidFill>
              </a:rPr>
              <a:t>Nemo</a:t>
            </a:r>
            <a:r>
              <a:rPr lang="en-US" sz="1600" dirty="0">
                <a:solidFill>
                  <a:schemeClr val="accent5"/>
                </a:solidFill>
              </a:rPr>
              <a:t> </a:t>
            </a:r>
            <a:r>
              <a:rPr lang="en-US" sz="1600" dirty="0" err="1">
                <a:solidFill>
                  <a:schemeClr val="accent5"/>
                </a:solidFill>
              </a:rPr>
              <a:t>enim</a:t>
            </a:r>
            <a:r>
              <a:rPr lang="en-US" sz="1600" dirty="0">
                <a:solidFill>
                  <a:schemeClr val="accent5"/>
                </a:solidFill>
              </a:rPr>
              <a:t> </a:t>
            </a:r>
            <a:r>
              <a:rPr lang="en-US" sz="1600" dirty="0" err="1">
                <a:solidFill>
                  <a:schemeClr val="accent5"/>
                </a:solidFill>
              </a:rPr>
              <a:t>ipsam</a:t>
            </a:r>
            <a:r>
              <a:rPr lang="en-US" sz="1600" dirty="0">
                <a:solidFill>
                  <a:schemeClr val="accent5"/>
                </a:solidFill>
              </a:rPr>
              <a:t> </a:t>
            </a:r>
            <a:r>
              <a:rPr lang="en-US" sz="1600" dirty="0" err="1">
                <a:solidFill>
                  <a:schemeClr val="accent5"/>
                </a:solidFill>
              </a:rPr>
              <a:t>voluptatem</a:t>
            </a:r>
            <a:r>
              <a:rPr lang="en-US" sz="1600" dirty="0">
                <a:solidFill>
                  <a:schemeClr val="accent5"/>
                </a:solidFill>
              </a:rPr>
              <a:t> </a:t>
            </a:r>
            <a:r>
              <a:rPr lang="en-US" sz="1600" dirty="0" err="1">
                <a:solidFill>
                  <a:schemeClr val="accent5"/>
                </a:solidFill>
              </a:rPr>
              <a:t>quia</a:t>
            </a:r>
            <a:r>
              <a:rPr lang="en-US" sz="1600" dirty="0">
                <a:solidFill>
                  <a:schemeClr val="accent5"/>
                </a:solidFill>
              </a:rPr>
              <a:t> </a:t>
            </a:r>
            <a:r>
              <a:rPr lang="en-US" sz="1600" dirty="0" err="1">
                <a:solidFill>
                  <a:schemeClr val="accent5"/>
                </a:solidFill>
              </a:rPr>
              <a:t>voluptas</a:t>
            </a:r>
            <a:r>
              <a:rPr lang="en-US" sz="1600" dirty="0">
                <a:solidFill>
                  <a:schemeClr val="accent5"/>
                </a:solidFill>
              </a:rPr>
              <a:t> sit </a:t>
            </a:r>
            <a:r>
              <a:rPr lang="en-US" sz="1600" dirty="0" err="1">
                <a:solidFill>
                  <a:schemeClr val="accent5"/>
                </a:solidFill>
              </a:rPr>
              <a:t>aspernatur</a:t>
            </a:r>
            <a:r>
              <a:rPr lang="en-US" sz="1600" dirty="0">
                <a:solidFill>
                  <a:schemeClr val="accent5"/>
                </a:solidFill>
              </a:rPr>
              <a:t> </a:t>
            </a:r>
            <a:r>
              <a:rPr lang="en-US" sz="1600" dirty="0" err="1">
                <a:solidFill>
                  <a:schemeClr val="accent5"/>
                </a:solidFill>
              </a:rPr>
              <a:t>aut</a:t>
            </a:r>
            <a:r>
              <a:rPr lang="en-US" sz="1600" dirty="0">
                <a:solidFill>
                  <a:schemeClr val="accent5"/>
                </a:solidFill>
              </a:rPr>
              <a:t> </a:t>
            </a:r>
            <a:r>
              <a:rPr lang="en-US" sz="1600" dirty="0" err="1">
                <a:solidFill>
                  <a:schemeClr val="accent5"/>
                </a:solidFill>
              </a:rPr>
              <a:t>odit</a:t>
            </a:r>
            <a:r>
              <a:rPr lang="en-US" sz="1600" dirty="0">
                <a:solidFill>
                  <a:schemeClr val="accent5"/>
                </a:solidFill>
              </a:rPr>
              <a:t> </a:t>
            </a:r>
            <a:r>
              <a:rPr lang="en-US" sz="1600" dirty="0" err="1">
                <a:solidFill>
                  <a:schemeClr val="accent5"/>
                </a:solidFill>
              </a:rPr>
              <a:t>autenim</a:t>
            </a:r>
            <a:r>
              <a:rPr lang="en-US" sz="1600" dirty="0">
                <a:solidFill>
                  <a:schemeClr val="accent5"/>
                </a:solidFill>
              </a:rPr>
              <a:t> </a:t>
            </a:r>
            <a:r>
              <a:rPr lang="en-US" sz="1600" dirty="0" err="1">
                <a:solidFill>
                  <a:schemeClr val="accent5"/>
                </a:solidFill>
              </a:rPr>
              <a:t>ipsam</a:t>
            </a:r>
            <a:r>
              <a:rPr lang="en-US" sz="1600" dirty="0">
                <a:solidFill>
                  <a:schemeClr val="accent5"/>
                </a:solidFill>
              </a:rPr>
              <a:t> </a:t>
            </a:r>
            <a:r>
              <a:rPr lang="en-US" sz="1600" dirty="0" err="1">
                <a:solidFill>
                  <a:schemeClr val="accent5"/>
                </a:solidFill>
              </a:rPr>
              <a:t>voluptatem</a:t>
            </a:r>
            <a:r>
              <a:rPr lang="en-US" sz="1600" dirty="0">
                <a:solidFill>
                  <a:schemeClr val="accent5"/>
                </a:solidFill>
              </a:rPr>
              <a:t> </a:t>
            </a:r>
            <a:r>
              <a:rPr lang="en-US" sz="1600" dirty="0" err="1">
                <a:solidFill>
                  <a:schemeClr val="accent5"/>
                </a:solidFill>
              </a:rPr>
              <a:t>quia</a:t>
            </a:r>
            <a:r>
              <a:rPr lang="en-US" sz="1600" dirty="0">
                <a:solidFill>
                  <a:schemeClr val="accent5"/>
                </a:solidFill>
              </a:rPr>
              <a:t> </a:t>
            </a:r>
            <a:r>
              <a:rPr lang="en-US" sz="1600" dirty="0" err="1">
                <a:solidFill>
                  <a:schemeClr val="accent5"/>
                </a:solidFill>
              </a:rPr>
              <a:t>voluptas</a:t>
            </a:r>
            <a:r>
              <a:rPr lang="en-US" sz="1600" dirty="0">
                <a:solidFill>
                  <a:schemeClr val="accent5"/>
                </a:solidFill>
              </a:rPr>
              <a:t> sit </a:t>
            </a:r>
            <a:r>
              <a:rPr lang="en-US" sz="1600" dirty="0" err="1">
                <a:solidFill>
                  <a:schemeClr val="accent5"/>
                </a:solidFill>
              </a:rPr>
              <a:t>aspernatur</a:t>
            </a:r>
            <a:r>
              <a:rPr lang="en-US" sz="1600" dirty="0">
                <a:solidFill>
                  <a:schemeClr val="accent5"/>
                </a:solidFill>
              </a:rPr>
              <a:t>.</a:t>
            </a:r>
          </a:p>
        </p:txBody>
      </p:sp>
      <p:sp>
        <p:nvSpPr>
          <p:cNvPr id="11" name="Text Placeholder 2">
            <a:extLst>
              <a:ext uri="{FF2B5EF4-FFF2-40B4-BE49-F238E27FC236}">
                <a16:creationId xmlns:a16="http://schemas.microsoft.com/office/drawing/2014/main" id="{A65CDAB7-0ADC-A74A-ACE9-CEBB9F5E9BD2}"/>
              </a:ext>
            </a:extLst>
          </p:cNvPr>
          <p:cNvSpPr>
            <a:spLocks noGrp="1"/>
          </p:cNvSpPr>
          <p:nvPr>
            <p:ph type="body" sz="quarter" idx="11" hasCustomPrompt="1"/>
          </p:nvPr>
        </p:nvSpPr>
        <p:spPr>
          <a:xfrm>
            <a:off x="685801" y="464766"/>
            <a:ext cx="10817086" cy="1060704"/>
          </a:xfrm>
          <a:prstGeom prst="rect">
            <a:avLst/>
          </a:prstGeom>
        </p:spPr>
        <p:txBody>
          <a:bodyPr lIns="0" tIns="91440" rIns="0" bIns="0"/>
          <a:lstStyle>
            <a:lvl1pPr marL="0" indent="0">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Two Column Slide Title</a:t>
            </a:r>
          </a:p>
        </p:txBody>
      </p:sp>
      <p:sp>
        <p:nvSpPr>
          <p:cNvPr id="7" name="TextBox 6">
            <a:extLst>
              <a:ext uri="{FF2B5EF4-FFF2-40B4-BE49-F238E27FC236}">
                <a16:creationId xmlns:a16="http://schemas.microsoft.com/office/drawing/2014/main" id="{5D6DBFBC-2F5F-C04E-8A9F-93DAE89A0AAA}"/>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143658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15" name="Picture Placeholder 2"/>
          <p:cNvSpPr>
            <a:spLocks noGrp="1"/>
          </p:cNvSpPr>
          <p:nvPr>
            <p:ph type="pic" idx="1" hasCustomPrompt="1"/>
          </p:nvPr>
        </p:nvSpPr>
        <p:spPr>
          <a:xfrm>
            <a:off x="6702286" y="1527048"/>
            <a:ext cx="4800600" cy="3801770"/>
          </a:xfrm>
          <a:prstGeom prst="rect">
            <a:avLst/>
          </a:prstGeom>
          <a:solidFill>
            <a:srgbClr val="A4A4A4"/>
          </a:solidFill>
        </p:spPr>
        <p:txBody>
          <a:bodyPr anchor="ctr"/>
          <a:lstStyle>
            <a:lvl1pPr marL="0" indent="0" algn="ctr">
              <a:lnSpc>
                <a:spcPct val="100000"/>
              </a:lnSpc>
              <a:buNone/>
              <a:defRPr sz="1600">
                <a:solidFill>
                  <a:srgbClr val="3E3E3E"/>
                </a:solidFill>
              </a:defRPr>
            </a:lvl1pPr>
            <a:lvl2pPr marL="609433" indent="0">
              <a:buNone/>
              <a:defRPr sz="3732"/>
            </a:lvl2pPr>
            <a:lvl3pPr marL="1218865" indent="0">
              <a:buNone/>
              <a:defRPr sz="3199"/>
            </a:lvl3pPr>
            <a:lvl4pPr marL="1828297" indent="0">
              <a:buNone/>
              <a:defRPr sz="2666"/>
            </a:lvl4pPr>
            <a:lvl5pPr marL="2437729" indent="0">
              <a:buNone/>
              <a:defRPr sz="2666"/>
            </a:lvl5pPr>
            <a:lvl6pPr marL="3047162" indent="0">
              <a:buNone/>
              <a:defRPr sz="2666"/>
            </a:lvl6pPr>
            <a:lvl7pPr marL="3656594" indent="0">
              <a:buNone/>
              <a:defRPr sz="2666"/>
            </a:lvl7pPr>
            <a:lvl8pPr marL="4266027" indent="0">
              <a:buNone/>
              <a:defRPr sz="2666"/>
            </a:lvl8pPr>
            <a:lvl9pPr marL="4875459" indent="0">
              <a:buNone/>
              <a:defRPr sz="2666"/>
            </a:lvl9pPr>
          </a:lstStyle>
          <a:p>
            <a:r>
              <a:rPr lang="en-US" dirty="0"/>
              <a:t>Drag picture to </a:t>
            </a:r>
            <a:br>
              <a:rPr lang="en-US" dirty="0"/>
            </a:br>
            <a:r>
              <a:rPr lang="en-US" dirty="0"/>
              <a:t>placeholder or </a:t>
            </a:r>
            <a:br>
              <a:rPr lang="en-US" dirty="0"/>
            </a:br>
            <a:r>
              <a:rPr lang="en-US" dirty="0"/>
              <a:t>click icon to add</a:t>
            </a:r>
          </a:p>
        </p:txBody>
      </p:sp>
      <p:sp>
        <p:nvSpPr>
          <p:cNvPr id="16" name="Shape 58"/>
          <p:cNvSpPr/>
          <p:nvPr userDrawn="1"/>
        </p:nvSpPr>
        <p:spPr>
          <a:xfrm flipH="1" flipV="1">
            <a:off x="6094341" y="1523999"/>
            <a:ext cx="1" cy="3810001"/>
          </a:xfrm>
          <a:prstGeom prst="line">
            <a:avLst/>
          </a:prstGeom>
          <a:ln w="9525" cap="rnd">
            <a:solidFill>
              <a:srgbClr val="009AC7"/>
            </a:solidFill>
            <a:prstDash val="solid"/>
            <a:round/>
          </a:ln>
        </p:spPr>
        <p:txBody>
          <a:bodyPr lIns="67716" tIns="67716" rIns="67716" bIns="67716" anchor="ctr"/>
          <a:lstStyle/>
          <a:p>
            <a:pPr eaLnBrk="1" fontAlgn="auto" hangingPunct="1">
              <a:spcBef>
                <a:spcPts val="0"/>
              </a:spcBef>
              <a:spcAft>
                <a:spcPts val="0"/>
              </a:spcAft>
              <a:defRPr/>
            </a:pPr>
            <a:endParaRPr sz="2399">
              <a:latin typeface="+mn-lt"/>
              <a:ea typeface="+mn-ea"/>
            </a:endParaRPr>
          </a:p>
        </p:txBody>
      </p:sp>
      <p:sp>
        <p:nvSpPr>
          <p:cNvPr id="10" name="Text Placeholder 8">
            <a:extLst>
              <a:ext uri="{FF2B5EF4-FFF2-40B4-BE49-F238E27FC236}">
                <a16:creationId xmlns:a16="http://schemas.microsoft.com/office/drawing/2014/main" id="{459CB356-3CED-1645-BCC0-1971F6591C44}"/>
              </a:ext>
            </a:extLst>
          </p:cNvPr>
          <p:cNvSpPr>
            <a:spLocks noGrp="1"/>
          </p:cNvSpPr>
          <p:nvPr>
            <p:ph type="body" sz="quarter" idx="10" hasCustomPrompt="1"/>
          </p:nvPr>
        </p:nvSpPr>
        <p:spPr>
          <a:xfrm>
            <a:off x="685799" y="1527048"/>
            <a:ext cx="4800600" cy="3801771"/>
          </a:xfrm>
          <a:prstGeom prst="rect">
            <a:avLst/>
          </a:prstGeom>
        </p:spPr>
        <p:txBody>
          <a:bodyPr vert="horz" lIns="0" tIns="0" rIns="0"/>
          <a:lstStyle>
            <a:lvl1pPr marL="0" indent="0" algn="l">
              <a:lnSpc>
                <a:spcPts val="2200"/>
              </a:lnSpc>
              <a:spcAft>
                <a:spcPts val="600"/>
              </a:spcAft>
              <a:buNone/>
              <a:defRPr sz="1400">
                <a:solidFill>
                  <a:schemeClr val="accent5"/>
                </a:solidFill>
                <a:latin typeface="Avenir Next" panose="020B0503020202020204" pitchFamily="34" charset="0"/>
              </a:defRPr>
            </a:lvl1pPr>
          </a:lstStyle>
          <a:p>
            <a:pPr algn="l">
              <a:lnSpc>
                <a:spcPts val="2200"/>
              </a:lnSpc>
              <a:spcAft>
                <a:spcPts val="600"/>
              </a:spcAft>
            </a:pPr>
            <a:r>
              <a:rPr lang="en-US" sz="1600" dirty="0">
                <a:solidFill>
                  <a:schemeClr val="accent5"/>
                </a:solidFill>
              </a:rPr>
              <a:t>Click to edit body copy</a:t>
            </a:r>
            <a:r>
              <a:rPr lang="en-US" sz="1600" baseline="0" dirty="0">
                <a:solidFill>
                  <a:schemeClr val="accent5"/>
                </a:solidFill>
              </a:rPr>
              <a:t> </a:t>
            </a:r>
            <a:r>
              <a:rPr lang="en-US" sz="1600" dirty="0">
                <a:solidFill>
                  <a:schemeClr val="accent5"/>
                </a:solidFill>
              </a:rPr>
              <a:t>Lorem ipsum dolor sit </a:t>
            </a:r>
            <a:r>
              <a:rPr lang="en-US" sz="1600" dirty="0" err="1">
                <a:solidFill>
                  <a:schemeClr val="accent5"/>
                </a:solidFill>
              </a:rPr>
              <a:t>amet</a:t>
            </a:r>
            <a:r>
              <a:rPr lang="en-US" sz="1600" dirty="0">
                <a:solidFill>
                  <a:schemeClr val="accent5"/>
                </a:solidFill>
              </a:rPr>
              <a:t>, </a:t>
            </a:r>
            <a:r>
              <a:rPr lang="en-US" sz="1600" dirty="0" err="1">
                <a:solidFill>
                  <a:schemeClr val="accent5"/>
                </a:solidFill>
              </a:rPr>
              <a:t>consectetuer</a:t>
            </a:r>
            <a:r>
              <a:rPr lang="en-US" sz="1600" dirty="0">
                <a:solidFill>
                  <a:schemeClr val="accent5"/>
                </a:solidFill>
              </a:rPr>
              <a:t> </a:t>
            </a:r>
            <a:r>
              <a:rPr lang="en-US" sz="1600" dirty="0" err="1">
                <a:solidFill>
                  <a:schemeClr val="accent5"/>
                </a:solidFill>
              </a:rPr>
              <a:t>adipiscing</a:t>
            </a:r>
            <a:r>
              <a:rPr lang="en-US" sz="1600" dirty="0">
                <a:solidFill>
                  <a:schemeClr val="accent5"/>
                </a:solidFill>
              </a:rPr>
              <a:t> </a:t>
            </a:r>
            <a:r>
              <a:rPr lang="en-US" sz="1600" dirty="0" err="1">
                <a:solidFill>
                  <a:schemeClr val="accent5"/>
                </a:solidFill>
              </a:rPr>
              <a:t>elit</a:t>
            </a:r>
            <a:r>
              <a:rPr lang="en-US" sz="1600" dirty="0">
                <a:solidFill>
                  <a:schemeClr val="accent5"/>
                </a:solidFill>
              </a:rPr>
              <a:t>, sed diam </a:t>
            </a:r>
            <a:r>
              <a:rPr lang="en-US" sz="1600" dirty="0" err="1">
                <a:solidFill>
                  <a:schemeClr val="accent5"/>
                </a:solidFill>
              </a:rPr>
              <a:t>nonummy</a:t>
            </a:r>
            <a:r>
              <a:rPr lang="en-US" sz="1600" dirty="0">
                <a:solidFill>
                  <a:schemeClr val="accent5"/>
                </a:solidFill>
              </a:rPr>
              <a:t> </a:t>
            </a:r>
            <a:r>
              <a:rPr lang="en-US" sz="1600" dirty="0" err="1">
                <a:solidFill>
                  <a:schemeClr val="accent5"/>
                </a:solidFill>
              </a:rPr>
              <a:t>nibh</a:t>
            </a:r>
            <a:r>
              <a:rPr lang="en-US" sz="1600" dirty="0">
                <a:solidFill>
                  <a:schemeClr val="accent5"/>
                </a:solidFill>
              </a:rPr>
              <a:t> </a:t>
            </a:r>
            <a:r>
              <a:rPr lang="en-US" sz="1600" dirty="0" err="1">
                <a:solidFill>
                  <a:schemeClr val="accent5"/>
                </a:solidFill>
              </a:rPr>
              <a:t>euismod</a:t>
            </a:r>
            <a:r>
              <a:rPr lang="en-US" sz="1600" dirty="0">
                <a:solidFill>
                  <a:schemeClr val="accent5"/>
                </a:solidFill>
              </a:rPr>
              <a:t> </a:t>
            </a:r>
            <a:r>
              <a:rPr lang="en-US" sz="1600" dirty="0" err="1">
                <a:solidFill>
                  <a:schemeClr val="accent5"/>
                </a:solidFill>
              </a:rPr>
              <a:t>tincidunt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laoreet</a:t>
            </a:r>
            <a:r>
              <a:rPr lang="en-US" sz="1600" dirty="0">
                <a:solidFill>
                  <a:schemeClr val="accent5"/>
                </a:solidFill>
              </a:rPr>
              <a:t> dolore magna </a:t>
            </a:r>
            <a:r>
              <a:rPr lang="en-US" sz="1600" dirty="0" err="1">
                <a:solidFill>
                  <a:schemeClr val="accent5"/>
                </a:solidFill>
              </a:rPr>
              <a:t>aliquam</a:t>
            </a:r>
            <a:r>
              <a:rPr lang="en-US" sz="1600" dirty="0">
                <a:solidFill>
                  <a:schemeClr val="accent5"/>
                </a:solidFill>
              </a:rPr>
              <a:t> </a:t>
            </a:r>
            <a:r>
              <a:rPr lang="en-US" sz="1600" dirty="0" err="1">
                <a:solidFill>
                  <a:schemeClr val="accent5"/>
                </a:solidFill>
              </a:rPr>
              <a:t>erat</a:t>
            </a:r>
            <a:r>
              <a:rPr lang="en-US" sz="1600" dirty="0">
                <a:solidFill>
                  <a:schemeClr val="accent5"/>
                </a:solidFill>
              </a:rPr>
              <a:t> </a:t>
            </a:r>
            <a:r>
              <a:rPr lang="en-US" sz="1600" dirty="0" err="1">
                <a:solidFill>
                  <a:schemeClr val="accent5"/>
                </a:solidFill>
              </a:rPr>
              <a:t>volutpat</a:t>
            </a:r>
            <a:r>
              <a:rPr lang="en-US" sz="1600" dirty="0">
                <a:solidFill>
                  <a:schemeClr val="accent5"/>
                </a:solidFill>
              </a:rPr>
              <a:t>. Ut </a:t>
            </a:r>
            <a:r>
              <a:rPr lang="en-US" sz="1600" dirty="0" err="1">
                <a:solidFill>
                  <a:schemeClr val="accent5"/>
                </a:solidFill>
              </a:rPr>
              <a:t>wisi</a:t>
            </a:r>
            <a:r>
              <a:rPr lang="en-US" sz="1600" dirty="0">
                <a:solidFill>
                  <a:schemeClr val="accent5"/>
                </a:solidFill>
              </a:rPr>
              <a:t> </a:t>
            </a:r>
            <a:r>
              <a:rPr lang="en-US" sz="1600" dirty="0" err="1">
                <a:solidFill>
                  <a:schemeClr val="accent5"/>
                </a:solidFill>
              </a:rPr>
              <a:t>enim</a:t>
            </a:r>
            <a:r>
              <a:rPr lang="en-US" sz="1600" dirty="0">
                <a:solidFill>
                  <a:schemeClr val="accent5"/>
                </a:solidFill>
              </a:rPr>
              <a:t> ad minim </a:t>
            </a:r>
            <a:r>
              <a:rPr lang="en-US" sz="1600" dirty="0" err="1">
                <a:solidFill>
                  <a:schemeClr val="accent5"/>
                </a:solidFill>
              </a:rPr>
              <a:t>veniam</a:t>
            </a:r>
            <a:r>
              <a:rPr lang="en-US" sz="1600" dirty="0">
                <a:solidFill>
                  <a:schemeClr val="accent5"/>
                </a:solidFill>
              </a:rPr>
              <a:t>, </a:t>
            </a:r>
            <a:r>
              <a:rPr lang="en-US" sz="1600" dirty="0" err="1">
                <a:solidFill>
                  <a:schemeClr val="accent5"/>
                </a:solidFill>
              </a:rPr>
              <a:t>quis</a:t>
            </a:r>
            <a:r>
              <a:rPr lang="en-US" sz="1600" dirty="0">
                <a:solidFill>
                  <a:schemeClr val="accent5"/>
                </a:solidFill>
              </a:rPr>
              <a:t> </a:t>
            </a:r>
            <a:r>
              <a:rPr lang="en-US" sz="1600" dirty="0" err="1">
                <a:solidFill>
                  <a:schemeClr val="accent5"/>
                </a:solidFill>
              </a:rPr>
              <a:t>nostrud</a:t>
            </a:r>
            <a:r>
              <a:rPr lang="en-US" sz="1600" dirty="0">
                <a:solidFill>
                  <a:schemeClr val="accent5"/>
                </a:solidFill>
              </a:rPr>
              <a:t> </a:t>
            </a:r>
            <a:r>
              <a:rPr lang="en-US" sz="1600" dirty="0" err="1">
                <a:solidFill>
                  <a:schemeClr val="accent5"/>
                </a:solidFill>
              </a:rPr>
              <a:t>exerci</a:t>
            </a:r>
            <a:r>
              <a:rPr lang="en-US" sz="1600" dirty="0">
                <a:solidFill>
                  <a:schemeClr val="accent5"/>
                </a:solidFill>
              </a:rPr>
              <a:t> </a:t>
            </a:r>
            <a:r>
              <a:rPr lang="en-US" sz="1600" dirty="0" err="1">
                <a:solidFill>
                  <a:schemeClr val="accent5"/>
                </a:solidFill>
              </a:rPr>
              <a:t>tation</a:t>
            </a:r>
            <a:r>
              <a:rPr lang="en-US" sz="1600" dirty="0">
                <a:solidFill>
                  <a:schemeClr val="accent5"/>
                </a:solidFill>
              </a:rPr>
              <a:t> </a:t>
            </a:r>
            <a:r>
              <a:rPr lang="en-US" sz="1600" dirty="0" err="1">
                <a:solidFill>
                  <a:schemeClr val="accent5"/>
                </a:solidFill>
              </a:rPr>
              <a:t>ullamcorper</a:t>
            </a:r>
            <a:r>
              <a:rPr lang="en-US" sz="1600" dirty="0">
                <a:solidFill>
                  <a:schemeClr val="accent5"/>
                </a:solidFill>
              </a:rPr>
              <a:t> </a:t>
            </a:r>
            <a:r>
              <a:rPr lang="en-US" sz="1600" dirty="0" err="1">
                <a:solidFill>
                  <a:schemeClr val="accent5"/>
                </a:solidFill>
              </a:rPr>
              <a:t>suscipit</a:t>
            </a:r>
            <a:r>
              <a:rPr lang="en-US" sz="1600" dirty="0">
                <a:solidFill>
                  <a:schemeClr val="accent5"/>
                </a:solidFill>
              </a:rPr>
              <a:t> </a:t>
            </a:r>
            <a:r>
              <a:rPr lang="en-US" sz="1600" dirty="0" err="1">
                <a:solidFill>
                  <a:schemeClr val="accent5"/>
                </a:solidFill>
              </a:rPr>
              <a:t>lobortis</a:t>
            </a:r>
            <a:r>
              <a:rPr lang="en-US" sz="1600" dirty="0">
                <a:solidFill>
                  <a:schemeClr val="accent5"/>
                </a:solidFill>
              </a:rPr>
              <a:t> </a:t>
            </a:r>
            <a:r>
              <a:rPr lang="en-US" sz="1600" dirty="0" err="1">
                <a:solidFill>
                  <a:schemeClr val="accent5"/>
                </a:solidFill>
              </a:rPr>
              <a:t>nisl</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aliquip</a:t>
            </a:r>
            <a:r>
              <a:rPr lang="en-US" sz="1600" dirty="0">
                <a:solidFill>
                  <a:schemeClr val="accent5"/>
                </a:solidFill>
              </a:rPr>
              <a:t> ex </a:t>
            </a:r>
            <a:r>
              <a:rPr lang="en-US" sz="1600" dirty="0" err="1">
                <a:solidFill>
                  <a:schemeClr val="accent5"/>
                </a:solidFill>
              </a:rPr>
              <a:t>ea</a:t>
            </a:r>
            <a:r>
              <a:rPr lang="en-US" sz="1600" dirty="0">
                <a:solidFill>
                  <a:schemeClr val="accent5"/>
                </a:solidFill>
              </a:rPr>
              <a:t> </a:t>
            </a:r>
            <a:r>
              <a:rPr lang="en-US" sz="1600" dirty="0" err="1">
                <a:solidFill>
                  <a:schemeClr val="accent5"/>
                </a:solidFill>
              </a:rPr>
              <a:t>commodo</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Duis </a:t>
            </a:r>
            <a:r>
              <a:rPr lang="en-US" sz="1600" dirty="0" err="1">
                <a:solidFill>
                  <a:schemeClr val="accent5"/>
                </a:solidFill>
              </a:rPr>
              <a:t>autem</a:t>
            </a:r>
            <a:r>
              <a:rPr lang="en-US" sz="1600" dirty="0">
                <a:solidFill>
                  <a:schemeClr val="accent5"/>
                </a:solidFill>
              </a:rPr>
              <a:t> </a:t>
            </a:r>
            <a:r>
              <a:rPr lang="en-US" sz="1600" dirty="0" err="1">
                <a:solidFill>
                  <a:schemeClr val="accent5"/>
                </a:solidFill>
              </a:rPr>
              <a:t>velconsequat</a:t>
            </a:r>
            <a:r>
              <a:rPr lang="en-US" sz="1600" dirty="0">
                <a:solidFill>
                  <a:schemeClr val="accent5"/>
                </a:solidFill>
              </a:rPr>
              <a:t>, vel </a:t>
            </a:r>
            <a:r>
              <a:rPr lang="en-US" sz="1600" dirty="0" err="1">
                <a:solidFill>
                  <a:schemeClr val="accent5"/>
                </a:solidFill>
              </a:rPr>
              <a:t>illum</a:t>
            </a:r>
            <a:r>
              <a:rPr lang="en-US" sz="1600" dirty="0">
                <a:solidFill>
                  <a:schemeClr val="accent5"/>
                </a:solidFill>
              </a:rPr>
              <a:t> dolore </a:t>
            </a:r>
            <a:r>
              <a:rPr lang="en-US" sz="1600" dirty="0" err="1">
                <a:solidFill>
                  <a:schemeClr val="accent5"/>
                </a:solidFill>
              </a:rPr>
              <a:t>eu</a:t>
            </a:r>
            <a:r>
              <a:rPr lang="en-US" sz="1600" dirty="0">
                <a:solidFill>
                  <a:schemeClr val="accent5"/>
                </a:solidFill>
              </a:rPr>
              <a:t> </a:t>
            </a:r>
            <a:r>
              <a:rPr lang="en-US" sz="1600" dirty="0" err="1">
                <a:solidFill>
                  <a:schemeClr val="accent5"/>
                </a:solidFill>
              </a:rPr>
              <a:t>feugiat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facilisis</a:t>
            </a:r>
            <a:r>
              <a:rPr lang="en-US" sz="1600" dirty="0">
                <a:solidFill>
                  <a:schemeClr val="accent5"/>
                </a:solidFill>
              </a:rPr>
              <a:t> at </a:t>
            </a:r>
            <a:r>
              <a:rPr lang="en-US" sz="1600" dirty="0" err="1">
                <a:solidFill>
                  <a:schemeClr val="accent5"/>
                </a:solidFill>
              </a:rPr>
              <a:t>vero</a:t>
            </a:r>
            <a:r>
              <a:rPr lang="en-US" sz="1600" dirty="0">
                <a:solidFill>
                  <a:schemeClr val="accent5"/>
                </a:solidFill>
              </a:rPr>
              <a:t> eros.</a:t>
            </a:r>
          </a:p>
        </p:txBody>
      </p:sp>
      <p:sp>
        <p:nvSpPr>
          <p:cNvPr id="14" name="Text Placeholder 2">
            <a:extLst>
              <a:ext uri="{FF2B5EF4-FFF2-40B4-BE49-F238E27FC236}">
                <a16:creationId xmlns:a16="http://schemas.microsoft.com/office/drawing/2014/main" id="{8A0227DC-097A-8548-B1B4-1FE5F581981C}"/>
              </a:ext>
            </a:extLst>
          </p:cNvPr>
          <p:cNvSpPr>
            <a:spLocks noGrp="1"/>
          </p:cNvSpPr>
          <p:nvPr>
            <p:ph type="body" sz="quarter" idx="11" hasCustomPrompt="1"/>
          </p:nvPr>
        </p:nvSpPr>
        <p:spPr>
          <a:xfrm>
            <a:off x="685800" y="464766"/>
            <a:ext cx="10817086" cy="1060704"/>
          </a:xfrm>
          <a:prstGeom prst="rect">
            <a:avLst/>
          </a:prstGeom>
        </p:spPr>
        <p:txBody>
          <a:bodyPr lIns="0" tIns="91440" rIns="0" bIns="0"/>
          <a:lstStyle>
            <a:lvl1pPr marL="0" indent="0">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Content &amp; Picture Slide Title</a:t>
            </a:r>
          </a:p>
        </p:txBody>
      </p:sp>
      <p:sp>
        <p:nvSpPr>
          <p:cNvPr id="8" name="TextBox 7">
            <a:extLst>
              <a:ext uri="{FF2B5EF4-FFF2-40B4-BE49-F238E27FC236}">
                <a16:creationId xmlns:a16="http://schemas.microsoft.com/office/drawing/2014/main" id="{06C0A422-412B-D141-8074-70024616467C}"/>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22189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7B12AF-9AAF-AE42-BA26-7944072EDDC5}"/>
              </a:ext>
            </a:extLst>
          </p:cNvPr>
          <p:cNvSpPr>
            <a:spLocks noGrp="1"/>
          </p:cNvSpPr>
          <p:nvPr>
            <p:ph type="body" sz="quarter" idx="10"/>
          </p:nvPr>
        </p:nvSpPr>
        <p:spPr>
          <a:xfrm>
            <a:off x="685800" y="1527047"/>
            <a:ext cx="10817087" cy="3714187"/>
          </a:xfrm>
          <a:prstGeom prst="rect">
            <a:avLst/>
          </a:prstGeom>
        </p:spPr>
        <p:txBody>
          <a:bodyPr lIns="0" tIns="0"/>
          <a:lstStyle>
            <a:lvl1pPr>
              <a:spcBef>
                <a:spcPts val="0"/>
              </a:spcBef>
              <a:buClr>
                <a:srgbClr val="009AC7"/>
              </a:buClr>
              <a:defRPr sz="1400">
                <a:latin typeface="Avenir Next" panose="020B0503020202020204" pitchFamily="34" charset="0"/>
              </a:defRPr>
            </a:lvl1pPr>
            <a:lvl2pPr>
              <a:spcBef>
                <a:spcPts val="0"/>
              </a:spcBef>
              <a:buClr>
                <a:srgbClr val="009AC7"/>
              </a:buClr>
              <a:defRPr sz="1400">
                <a:latin typeface="Avenir Next" panose="020B0503020202020204" pitchFamily="34" charset="0"/>
              </a:defRPr>
            </a:lvl2pPr>
            <a:lvl3pPr>
              <a:spcBef>
                <a:spcPts val="0"/>
              </a:spcBef>
              <a:buClr>
                <a:srgbClr val="009AC7"/>
              </a:buClr>
              <a:defRPr sz="1400">
                <a:latin typeface="Avenir Next" panose="020B0503020202020204" pitchFamily="34" charset="0"/>
              </a:defRPr>
            </a:lvl3pPr>
            <a:lvl4pPr>
              <a:spcBef>
                <a:spcPts val="0"/>
              </a:spcBef>
              <a:buClr>
                <a:srgbClr val="009AC7"/>
              </a:buClr>
              <a:defRPr sz="1400">
                <a:latin typeface="Avenir Next" panose="020B0503020202020204" pitchFamily="34" charset="0"/>
              </a:defRPr>
            </a:lvl4pPr>
            <a:lvl5pPr>
              <a:spcBef>
                <a:spcPts val="0"/>
              </a:spcBef>
              <a:buClr>
                <a:srgbClr val="009AC7"/>
              </a:buClr>
              <a:defRPr sz="140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94858BA7-8659-EF47-B121-939D5E0CEBB8}"/>
              </a:ext>
            </a:extLst>
          </p:cNvPr>
          <p:cNvSpPr>
            <a:spLocks noGrp="1"/>
          </p:cNvSpPr>
          <p:nvPr>
            <p:ph type="body" sz="quarter" idx="11" hasCustomPrompt="1"/>
          </p:nvPr>
        </p:nvSpPr>
        <p:spPr>
          <a:xfrm>
            <a:off x="685800" y="464766"/>
            <a:ext cx="10817087" cy="1060704"/>
          </a:xfrm>
          <a:prstGeom prst="rect">
            <a:avLst/>
          </a:prstGeom>
        </p:spPr>
        <p:txBody>
          <a:bodyPr lIns="0" tIns="91440" rIns="0" bIns="0"/>
          <a:lstStyle>
            <a:lvl1pPr marL="0" indent="0">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Bullets Slide Title</a:t>
            </a:r>
          </a:p>
        </p:txBody>
      </p:sp>
      <p:sp>
        <p:nvSpPr>
          <p:cNvPr id="7" name="TextBox 6">
            <a:extLst>
              <a:ext uri="{FF2B5EF4-FFF2-40B4-BE49-F238E27FC236}">
                <a16:creationId xmlns:a16="http://schemas.microsoft.com/office/drawing/2014/main" id="{0DD358E5-8351-5041-9218-FC5A7827469F}"/>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89810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Title">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930266D-D2BF-9044-8DF7-F5EB6F4F21E9}"/>
              </a:ext>
            </a:extLst>
          </p:cNvPr>
          <p:cNvSpPr>
            <a:spLocks noGrp="1"/>
          </p:cNvSpPr>
          <p:nvPr>
            <p:ph type="body" sz="quarter" idx="11" hasCustomPrompt="1"/>
          </p:nvPr>
        </p:nvSpPr>
        <p:spPr>
          <a:xfrm>
            <a:off x="685800" y="464766"/>
            <a:ext cx="10817087" cy="1060704"/>
          </a:xfrm>
          <a:prstGeom prst="rect">
            <a:avLst/>
          </a:prstGeom>
        </p:spPr>
        <p:txBody>
          <a:bodyPr lIns="0" tIns="91440" rIns="0" bIns="0"/>
          <a:lstStyle>
            <a:lvl1pPr marL="0" indent="0">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Standard Blank Slide Title</a:t>
            </a:r>
          </a:p>
        </p:txBody>
      </p:sp>
      <p:sp>
        <p:nvSpPr>
          <p:cNvPr id="6" name="TextBox 5">
            <a:extLst>
              <a:ext uri="{FF2B5EF4-FFF2-40B4-BE49-F238E27FC236}">
                <a16:creationId xmlns:a16="http://schemas.microsoft.com/office/drawing/2014/main" id="{D650BDB9-0422-E94C-BC70-3C07B476114F}"/>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391463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61AD47-D566-E245-8902-1E9D43AE08A0}"/>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344949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 Light 2 (two-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4789-6D5F-C644-8536-8001E03374B9}"/>
              </a:ext>
            </a:extLst>
          </p:cNvPr>
          <p:cNvSpPr>
            <a:spLocks noGrp="1"/>
          </p:cNvSpPr>
          <p:nvPr>
            <p:ph type="title" hasCustomPrompt="1"/>
          </p:nvPr>
        </p:nvSpPr>
        <p:spPr>
          <a:xfrm>
            <a:off x="501596" y="314402"/>
            <a:ext cx="11185633" cy="958586"/>
          </a:xfrm>
          <a:prstGeom prst="rect">
            <a:avLst/>
          </a:prstGeom>
        </p:spPr>
        <p:txBody>
          <a:bodyPr anchor="ctr"/>
          <a:lstStyle>
            <a:lvl1pPr>
              <a:defRPr sz="3599" b="1" i="0" spc="-100" baseline="0">
                <a:solidFill>
                  <a:srgbClr val="09AFF5"/>
                </a:solidFill>
                <a:latin typeface="Century Gothic" panose="020B0502020202020204" pitchFamily="34" charset="0"/>
                <a:cs typeface="Arial Black" panose="020B0604020202020204" pitchFamily="34" charset="0"/>
              </a:defRPr>
            </a:lvl1pPr>
          </a:lstStyle>
          <a:p>
            <a:r>
              <a:rPr lang="en-US" dirty="0"/>
              <a:t>Two-column layout for bullets - Click to edit title </a:t>
            </a:r>
          </a:p>
        </p:txBody>
      </p:sp>
      <p:sp>
        <p:nvSpPr>
          <p:cNvPr id="3" name="Content Placeholder 2">
            <a:extLst>
              <a:ext uri="{FF2B5EF4-FFF2-40B4-BE49-F238E27FC236}">
                <a16:creationId xmlns:a16="http://schemas.microsoft.com/office/drawing/2014/main" id="{4C998CC6-7818-BF49-A351-9E3E4CA44E8E}"/>
              </a:ext>
            </a:extLst>
          </p:cNvPr>
          <p:cNvSpPr>
            <a:spLocks noGrp="1"/>
          </p:cNvSpPr>
          <p:nvPr>
            <p:ph idx="1" hasCustomPrompt="1"/>
          </p:nvPr>
        </p:nvSpPr>
        <p:spPr>
          <a:xfrm>
            <a:off x="501595" y="1370013"/>
            <a:ext cx="5434951" cy="4412223"/>
          </a:xfrm>
          <a:prstGeom prst="rect">
            <a:avLst/>
          </a:prstGeom>
        </p:spPr>
        <p:txBody>
          <a:bodyPr/>
          <a:lstStyle>
            <a:lvl1pPr marL="228531" indent="-228531">
              <a:lnSpc>
                <a:spcPct val="100000"/>
              </a:lnSpc>
              <a:spcAft>
                <a:spcPts val="600"/>
              </a:spcAft>
              <a:buClr>
                <a:srgbClr val="6CB33E"/>
              </a:buClr>
              <a:buSzPct val="110000"/>
              <a:buFont typeface="Arial" panose="020B0604020202020204" pitchFamily="34" charset="0"/>
              <a:buChar char="•"/>
              <a:defRPr sz="2599" b="0" i="0">
                <a:solidFill>
                  <a:srgbClr val="002060"/>
                </a:solidFill>
                <a:latin typeface="Arial" panose="020B0604020202020204" pitchFamily="34" charset="0"/>
                <a:cs typeface="Arial" panose="020B0604020202020204" pitchFamily="34" charset="0"/>
              </a:defRPr>
            </a:lvl1pPr>
            <a:lvl2pPr marL="685594" indent="-228531">
              <a:lnSpc>
                <a:spcPct val="100000"/>
              </a:lnSpc>
              <a:spcAft>
                <a:spcPts val="600"/>
              </a:spcAft>
              <a:buClr>
                <a:srgbClr val="6CB33E"/>
              </a:buClr>
              <a:buSzPct val="81000"/>
              <a:buFont typeface="Courier New" panose="02070309020205020404" pitchFamily="49" charset="0"/>
              <a:buChar char="o"/>
              <a:defRPr sz="1999" b="0" i="0">
                <a:solidFill>
                  <a:srgbClr val="002060"/>
                </a:solidFill>
                <a:latin typeface="Arial" panose="020B0604020202020204" pitchFamily="34" charset="0"/>
                <a:cs typeface="Arial" panose="020B0604020202020204" pitchFamily="34" charset="0"/>
              </a:defRPr>
            </a:lvl2pPr>
            <a:lvl3pPr marL="1142657" indent="-228531">
              <a:lnSpc>
                <a:spcPct val="100000"/>
              </a:lnSpc>
              <a:spcAft>
                <a:spcPts val="600"/>
              </a:spcAft>
              <a:buClr>
                <a:srgbClr val="09AFF5"/>
              </a:buClr>
              <a:buSzPct val="89000"/>
              <a:buFont typeface="System Font Regular"/>
              <a:buChar char="▸"/>
              <a:defRPr sz="1799" b="0" i="0">
                <a:solidFill>
                  <a:srgbClr val="002060"/>
                </a:solidFill>
                <a:latin typeface="Arial" panose="020B0604020202020204" pitchFamily="34" charset="0"/>
                <a:cs typeface="Arial" panose="020B0604020202020204" pitchFamily="34" charset="0"/>
              </a:defRPr>
            </a:lvl3pPr>
            <a:lvl4pPr marL="1713986" indent="-342797">
              <a:lnSpc>
                <a:spcPct val="100000"/>
              </a:lnSpc>
              <a:spcAft>
                <a:spcPts val="600"/>
              </a:spcAft>
              <a:buClr>
                <a:srgbClr val="09AFF5"/>
              </a:buClr>
              <a:buSzPct val="90000"/>
              <a:buFont typeface=".Lucida Grande UI Regular"/>
              <a:buChar char="▹"/>
              <a:defRPr sz="1799" b="0" i="0">
                <a:solidFill>
                  <a:srgbClr val="002060"/>
                </a:solidFill>
                <a:latin typeface="Arial" panose="020B0604020202020204" pitchFamily="34" charset="0"/>
                <a:cs typeface="Arial" panose="020B0604020202020204" pitchFamily="34" charset="0"/>
              </a:defRPr>
            </a:lvl4pPr>
            <a:lvl5pPr marL="2056783" indent="-228531">
              <a:buClrTx/>
              <a:buSzPct val="85000"/>
              <a:buFont typeface="Arial" panose="020B0604020202020204" pitchFamily="34" charset="0"/>
              <a:buChar char="•"/>
              <a:defRPr b="0" i="0">
                <a:latin typeface="Avenir Book" panose="02000503020000020003" pitchFamily="2" charset="0"/>
              </a:defRPr>
            </a:lvl5pPr>
          </a:lstStyle>
          <a:p>
            <a:pPr lvl="0"/>
            <a:r>
              <a:rPr lang="en-US" dirty="0"/>
              <a:t>Click to edit body text</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0608C989-FF83-D942-9470-FCFF71F989A8}"/>
              </a:ext>
            </a:extLst>
          </p:cNvPr>
          <p:cNvSpPr>
            <a:spLocks noGrp="1"/>
          </p:cNvSpPr>
          <p:nvPr>
            <p:ph idx="10" hasCustomPrompt="1"/>
          </p:nvPr>
        </p:nvSpPr>
        <p:spPr>
          <a:xfrm>
            <a:off x="6252278" y="1370013"/>
            <a:ext cx="5434951" cy="4412223"/>
          </a:xfrm>
          <a:prstGeom prst="rect">
            <a:avLst/>
          </a:prstGeom>
        </p:spPr>
        <p:txBody>
          <a:bodyPr/>
          <a:lstStyle>
            <a:lvl1pPr marL="228531" indent="-228531">
              <a:lnSpc>
                <a:spcPct val="100000"/>
              </a:lnSpc>
              <a:spcAft>
                <a:spcPts val="600"/>
              </a:spcAft>
              <a:buClr>
                <a:srgbClr val="6CB33E"/>
              </a:buClr>
              <a:buSzPct val="110000"/>
              <a:buFont typeface="Arial" panose="020B0604020202020204" pitchFamily="34" charset="0"/>
              <a:buChar char="•"/>
              <a:defRPr sz="2599" b="0" i="0">
                <a:solidFill>
                  <a:srgbClr val="002060"/>
                </a:solidFill>
                <a:latin typeface="Arial" panose="020B0604020202020204" pitchFamily="34" charset="0"/>
                <a:cs typeface="Arial" panose="020B0604020202020204" pitchFamily="34" charset="0"/>
              </a:defRPr>
            </a:lvl1pPr>
            <a:lvl2pPr marL="685594" indent="-228531">
              <a:lnSpc>
                <a:spcPct val="100000"/>
              </a:lnSpc>
              <a:spcAft>
                <a:spcPts val="600"/>
              </a:spcAft>
              <a:buClr>
                <a:srgbClr val="6CB33E"/>
              </a:buClr>
              <a:buSzPct val="81000"/>
              <a:buFont typeface="Courier New" panose="02070309020205020404" pitchFamily="49" charset="0"/>
              <a:buChar char="o"/>
              <a:defRPr sz="1999" b="0" i="0">
                <a:solidFill>
                  <a:srgbClr val="002060"/>
                </a:solidFill>
                <a:latin typeface="Arial" panose="020B0604020202020204" pitchFamily="34" charset="0"/>
                <a:cs typeface="Arial" panose="020B0604020202020204" pitchFamily="34" charset="0"/>
              </a:defRPr>
            </a:lvl2pPr>
            <a:lvl3pPr marL="1142657" indent="-228531">
              <a:lnSpc>
                <a:spcPct val="100000"/>
              </a:lnSpc>
              <a:spcAft>
                <a:spcPts val="600"/>
              </a:spcAft>
              <a:buClr>
                <a:srgbClr val="09AFF5"/>
              </a:buClr>
              <a:buSzPct val="89000"/>
              <a:buFont typeface="System Font Regular"/>
              <a:buChar char="▸"/>
              <a:defRPr sz="1799" b="0" i="0">
                <a:solidFill>
                  <a:srgbClr val="002060"/>
                </a:solidFill>
                <a:latin typeface="Arial" panose="020B0604020202020204" pitchFamily="34" charset="0"/>
                <a:cs typeface="Arial" panose="020B0604020202020204" pitchFamily="34" charset="0"/>
              </a:defRPr>
            </a:lvl3pPr>
            <a:lvl4pPr marL="1713986" indent="-342797">
              <a:lnSpc>
                <a:spcPct val="100000"/>
              </a:lnSpc>
              <a:spcAft>
                <a:spcPts val="600"/>
              </a:spcAft>
              <a:buClr>
                <a:srgbClr val="09AFF5"/>
              </a:buClr>
              <a:buSzPct val="90000"/>
              <a:buFont typeface=".Lucida Grande UI Regular"/>
              <a:buChar char="▹"/>
              <a:defRPr sz="1799" b="0" i="0">
                <a:solidFill>
                  <a:srgbClr val="002060"/>
                </a:solidFill>
                <a:latin typeface="Arial" panose="020B0604020202020204" pitchFamily="34" charset="0"/>
                <a:cs typeface="Arial" panose="020B0604020202020204" pitchFamily="34" charset="0"/>
              </a:defRPr>
            </a:lvl4pPr>
            <a:lvl5pPr marL="2056783" indent="-228531">
              <a:buClrTx/>
              <a:buSzPct val="85000"/>
              <a:buFont typeface="Arial" panose="020B0604020202020204" pitchFamily="34" charset="0"/>
              <a:buChar char="•"/>
              <a:defRPr b="0" i="0">
                <a:latin typeface="Avenir Book" panose="02000503020000020003" pitchFamily="2" charset="0"/>
              </a:defRPr>
            </a:lvl5pPr>
          </a:lstStyle>
          <a:p>
            <a:pPr lvl="0"/>
            <a:r>
              <a:rPr lang="en-US" dirty="0"/>
              <a:t>Click to edit body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9688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Copy 2">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A8B067F-2DB5-464A-8567-8CEFD0DAE71D}"/>
              </a:ext>
            </a:extLst>
          </p:cNvPr>
          <p:cNvSpPr>
            <a:spLocks noGrp="1"/>
          </p:cNvSpPr>
          <p:nvPr>
            <p:ph type="body" sz="quarter" idx="10" hasCustomPrompt="1"/>
          </p:nvPr>
        </p:nvSpPr>
        <p:spPr>
          <a:xfrm>
            <a:off x="685801" y="1721589"/>
            <a:ext cx="4767470" cy="3569284"/>
          </a:xfrm>
          <a:prstGeom prst="rect">
            <a:avLst/>
          </a:prstGeom>
        </p:spPr>
        <p:txBody>
          <a:bodyPr vert="horz" lIns="0" tIns="0" rIns="0"/>
          <a:lstStyle>
            <a:lvl1pPr marL="0" indent="0" algn="l">
              <a:lnSpc>
                <a:spcPts val="2200"/>
              </a:lnSpc>
              <a:spcAft>
                <a:spcPts val="600"/>
              </a:spcAft>
              <a:buNone/>
              <a:defRPr sz="1400">
                <a:solidFill>
                  <a:srgbClr val="3E3E3E"/>
                </a:solidFill>
                <a:latin typeface="Avenir Next" panose="020B0503020202020204" pitchFamily="34" charset="0"/>
              </a:defRPr>
            </a:lvl1pPr>
          </a:lstStyle>
          <a:p>
            <a:pPr algn="l">
              <a:lnSpc>
                <a:spcPts val="2200"/>
              </a:lnSpc>
              <a:spcAft>
                <a:spcPts val="600"/>
              </a:spcAft>
            </a:pPr>
            <a:r>
              <a:rPr lang="en-US" sz="1600" dirty="0">
                <a:solidFill>
                  <a:schemeClr val="accent5"/>
                </a:solidFill>
              </a:rPr>
              <a:t>Click to edit body copy</a:t>
            </a:r>
            <a:r>
              <a:rPr lang="en-US" sz="1600" baseline="0" dirty="0">
                <a:solidFill>
                  <a:schemeClr val="accent5"/>
                </a:solidFill>
              </a:rPr>
              <a:t> </a:t>
            </a:r>
            <a:r>
              <a:rPr lang="en-US" sz="1600" dirty="0" err="1">
                <a:solidFill>
                  <a:schemeClr val="accent5"/>
                </a:solidFill>
              </a:rPr>
              <a:t>Lorem</a:t>
            </a:r>
            <a:r>
              <a:rPr lang="en-US" sz="1600" dirty="0">
                <a:solidFill>
                  <a:schemeClr val="accent5"/>
                </a:solidFill>
              </a:rPr>
              <a:t> </a:t>
            </a:r>
            <a:r>
              <a:rPr lang="en-US" sz="1600" dirty="0" err="1">
                <a:solidFill>
                  <a:schemeClr val="accent5"/>
                </a:solidFill>
              </a:rPr>
              <a:t>ipsum</a:t>
            </a:r>
            <a:r>
              <a:rPr lang="en-US" sz="1600" dirty="0">
                <a:solidFill>
                  <a:schemeClr val="accent5"/>
                </a:solidFill>
              </a:rPr>
              <a:t> dolor sit </a:t>
            </a:r>
            <a:r>
              <a:rPr lang="en-US" sz="1600" dirty="0" err="1">
                <a:solidFill>
                  <a:schemeClr val="accent5"/>
                </a:solidFill>
              </a:rPr>
              <a:t>amet</a:t>
            </a:r>
            <a:r>
              <a:rPr lang="en-US" sz="1600" dirty="0">
                <a:solidFill>
                  <a:schemeClr val="accent5"/>
                </a:solidFill>
              </a:rPr>
              <a:t>, </a:t>
            </a:r>
            <a:r>
              <a:rPr lang="en-US" sz="1600" dirty="0" err="1">
                <a:solidFill>
                  <a:schemeClr val="accent5"/>
                </a:solidFill>
              </a:rPr>
              <a:t>consectetuer</a:t>
            </a:r>
            <a:r>
              <a:rPr lang="en-US" sz="1600" dirty="0">
                <a:solidFill>
                  <a:schemeClr val="accent5"/>
                </a:solidFill>
              </a:rPr>
              <a:t> </a:t>
            </a:r>
            <a:r>
              <a:rPr lang="en-US" sz="1600" dirty="0" err="1">
                <a:solidFill>
                  <a:schemeClr val="accent5"/>
                </a:solidFill>
              </a:rPr>
              <a:t>adipiscing</a:t>
            </a:r>
            <a:r>
              <a:rPr lang="en-US" sz="1600" dirty="0">
                <a:solidFill>
                  <a:schemeClr val="accent5"/>
                </a:solidFill>
              </a:rPr>
              <a:t> </a:t>
            </a:r>
            <a:r>
              <a:rPr lang="en-US" sz="1600" dirty="0" err="1">
                <a:solidFill>
                  <a:schemeClr val="accent5"/>
                </a:solidFill>
              </a:rPr>
              <a:t>elit</a:t>
            </a:r>
            <a:r>
              <a:rPr lang="en-US" sz="1600" dirty="0">
                <a:solidFill>
                  <a:schemeClr val="accent5"/>
                </a:solidFill>
              </a:rPr>
              <a:t>, </a:t>
            </a:r>
            <a:r>
              <a:rPr lang="en-US" sz="1600" dirty="0" err="1">
                <a:solidFill>
                  <a:schemeClr val="accent5"/>
                </a:solidFill>
              </a:rPr>
              <a:t>sed</a:t>
            </a:r>
            <a:r>
              <a:rPr lang="en-US" sz="1600" dirty="0">
                <a:solidFill>
                  <a:schemeClr val="accent5"/>
                </a:solidFill>
              </a:rPr>
              <a:t> </a:t>
            </a:r>
            <a:r>
              <a:rPr lang="en-US" sz="1600" dirty="0" err="1">
                <a:solidFill>
                  <a:schemeClr val="accent5"/>
                </a:solidFill>
              </a:rPr>
              <a:t>diam</a:t>
            </a:r>
            <a:r>
              <a:rPr lang="en-US" sz="1600" dirty="0">
                <a:solidFill>
                  <a:schemeClr val="accent5"/>
                </a:solidFill>
              </a:rPr>
              <a:t> </a:t>
            </a:r>
            <a:r>
              <a:rPr lang="en-US" sz="1600" dirty="0" err="1">
                <a:solidFill>
                  <a:schemeClr val="accent5"/>
                </a:solidFill>
              </a:rPr>
              <a:t>nonummy</a:t>
            </a:r>
            <a:r>
              <a:rPr lang="en-US" sz="1600" dirty="0">
                <a:solidFill>
                  <a:schemeClr val="accent5"/>
                </a:solidFill>
              </a:rPr>
              <a:t> </a:t>
            </a:r>
            <a:r>
              <a:rPr lang="en-US" sz="1600" dirty="0" err="1">
                <a:solidFill>
                  <a:schemeClr val="accent5"/>
                </a:solidFill>
              </a:rPr>
              <a:t>nibh</a:t>
            </a:r>
            <a:r>
              <a:rPr lang="en-US" sz="1600" dirty="0">
                <a:solidFill>
                  <a:schemeClr val="accent5"/>
                </a:solidFill>
              </a:rPr>
              <a:t> euismod </a:t>
            </a:r>
            <a:r>
              <a:rPr lang="en-US" sz="1600" dirty="0" err="1">
                <a:solidFill>
                  <a:schemeClr val="accent5"/>
                </a:solidFill>
              </a:rPr>
              <a:t>tincidunt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laoreet</a:t>
            </a:r>
            <a:r>
              <a:rPr lang="en-US" sz="1600" dirty="0">
                <a:solidFill>
                  <a:schemeClr val="accent5"/>
                </a:solidFill>
              </a:rPr>
              <a:t> </a:t>
            </a:r>
            <a:r>
              <a:rPr lang="en-US" sz="1600" dirty="0" err="1">
                <a:solidFill>
                  <a:schemeClr val="accent5"/>
                </a:solidFill>
              </a:rPr>
              <a:t>dolore</a:t>
            </a:r>
            <a:r>
              <a:rPr lang="en-US" sz="1600" dirty="0">
                <a:solidFill>
                  <a:schemeClr val="accent5"/>
                </a:solidFill>
              </a:rPr>
              <a:t> magna </a:t>
            </a:r>
            <a:r>
              <a:rPr lang="en-US" sz="1600" dirty="0" err="1">
                <a:solidFill>
                  <a:schemeClr val="accent5"/>
                </a:solidFill>
              </a:rPr>
              <a:t>aliquam</a:t>
            </a:r>
            <a:r>
              <a:rPr lang="en-US" sz="1600" dirty="0">
                <a:solidFill>
                  <a:schemeClr val="accent5"/>
                </a:solidFill>
              </a:rPr>
              <a:t> </a:t>
            </a:r>
            <a:r>
              <a:rPr lang="en-US" sz="1600" dirty="0" err="1">
                <a:solidFill>
                  <a:schemeClr val="accent5"/>
                </a:solidFill>
              </a:rPr>
              <a:t>erat</a:t>
            </a:r>
            <a:r>
              <a:rPr lang="en-US" sz="1600" dirty="0">
                <a:solidFill>
                  <a:schemeClr val="accent5"/>
                </a:solidFill>
              </a:rPr>
              <a:t> </a:t>
            </a:r>
            <a:r>
              <a:rPr lang="en-US" sz="1600" dirty="0" err="1">
                <a:solidFill>
                  <a:schemeClr val="accent5"/>
                </a:solidFill>
              </a:rPr>
              <a:t>volutpat</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wisi</a:t>
            </a:r>
            <a:r>
              <a:rPr lang="en-US" sz="1600" dirty="0">
                <a:solidFill>
                  <a:schemeClr val="accent5"/>
                </a:solidFill>
              </a:rPr>
              <a:t> </a:t>
            </a:r>
            <a:r>
              <a:rPr lang="en-US" sz="1600" dirty="0" err="1">
                <a:solidFill>
                  <a:schemeClr val="accent5"/>
                </a:solidFill>
              </a:rPr>
              <a:t>enim</a:t>
            </a:r>
            <a:r>
              <a:rPr lang="en-US" sz="1600" dirty="0">
                <a:solidFill>
                  <a:schemeClr val="accent5"/>
                </a:solidFill>
              </a:rPr>
              <a:t> ad minim </a:t>
            </a:r>
            <a:r>
              <a:rPr lang="en-US" sz="1600" dirty="0" err="1">
                <a:solidFill>
                  <a:schemeClr val="accent5"/>
                </a:solidFill>
              </a:rPr>
              <a:t>veniam</a:t>
            </a:r>
            <a:r>
              <a:rPr lang="en-US" sz="1600" dirty="0">
                <a:solidFill>
                  <a:schemeClr val="accent5"/>
                </a:solidFill>
              </a:rPr>
              <a:t>, </a:t>
            </a:r>
            <a:r>
              <a:rPr lang="en-US" sz="1600" dirty="0" err="1">
                <a:solidFill>
                  <a:schemeClr val="accent5"/>
                </a:solidFill>
              </a:rPr>
              <a:t>quis</a:t>
            </a:r>
            <a:r>
              <a:rPr lang="en-US" sz="1600" dirty="0">
                <a:solidFill>
                  <a:schemeClr val="accent5"/>
                </a:solidFill>
              </a:rPr>
              <a:t> </a:t>
            </a:r>
            <a:r>
              <a:rPr lang="en-US" sz="1600" dirty="0" err="1">
                <a:solidFill>
                  <a:schemeClr val="accent5"/>
                </a:solidFill>
              </a:rPr>
              <a:t>nostrud</a:t>
            </a:r>
            <a:r>
              <a:rPr lang="en-US" sz="1600" dirty="0">
                <a:solidFill>
                  <a:schemeClr val="accent5"/>
                </a:solidFill>
              </a:rPr>
              <a:t> </a:t>
            </a:r>
            <a:r>
              <a:rPr lang="en-US" sz="1600" dirty="0" err="1">
                <a:solidFill>
                  <a:schemeClr val="accent5"/>
                </a:solidFill>
              </a:rPr>
              <a:t>exerci</a:t>
            </a:r>
            <a:r>
              <a:rPr lang="en-US" sz="1600" dirty="0">
                <a:solidFill>
                  <a:schemeClr val="accent5"/>
                </a:solidFill>
              </a:rPr>
              <a:t> </a:t>
            </a:r>
            <a:r>
              <a:rPr lang="en-US" sz="1600" dirty="0" err="1">
                <a:solidFill>
                  <a:schemeClr val="accent5"/>
                </a:solidFill>
              </a:rPr>
              <a:t>tation</a:t>
            </a:r>
            <a:r>
              <a:rPr lang="en-US" sz="1600" dirty="0">
                <a:solidFill>
                  <a:schemeClr val="accent5"/>
                </a:solidFill>
              </a:rPr>
              <a:t> </a:t>
            </a:r>
            <a:r>
              <a:rPr lang="en-US" sz="1600" dirty="0" err="1">
                <a:solidFill>
                  <a:schemeClr val="accent5"/>
                </a:solidFill>
              </a:rPr>
              <a:t>ullamcorper</a:t>
            </a:r>
            <a:r>
              <a:rPr lang="en-US" sz="1600" dirty="0">
                <a:solidFill>
                  <a:schemeClr val="accent5"/>
                </a:solidFill>
              </a:rPr>
              <a:t> </a:t>
            </a:r>
            <a:r>
              <a:rPr lang="en-US" sz="1600" dirty="0" err="1">
                <a:solidFill>
                  <a:schemeClr val="accent5"/>
                </a:solidFill>
              </a:rPr>
              <a:t>suscipit</a:t>
            </a:r>
            <a:r>
              <a:rPr lang="en-US" sz="1600" dirty="0">
                <a:solidFill>
                  <a:schemeClr val="accent5"/>
                </a:solidFill>
              </a:rPr>
              <a:t> </a:t>
            </a:r>
            <a:r>
              <a:rPr lang="en-US" sz="1600" dirty="0" err="1">
                <a:solidFill>
                  <a:schemeClr val="accent5"/>
                </a:solidFill>
              </a:rPr>
              <a:t>lobortis</a:t>
            </a:r>
            <a:r>
              <a:rPr lang="en-US" sz="1600" dirty="0">
                <a:solidFill>
                  <a:schemeClr val="accent5"/>
                </a:solidFill>
              </a:rPr>
              <a:t> </a:t>
            </a:r>
            <a:r>
              <a:rPr lang="en-US" sz="1600" dirty="0" err="1">
                <a:solidFill>
                  <a:schemeClr val="accent5"/>
                </a:solidFill>
              </a:rPr>
              <a:t>nisl</a:t>
            </a:r>
            <a:r>
              <a:rPr lang="en-US" sz="1600" dirty="0">
                <a:solidFill>
                  <a:schemeClr val="accent5"/>
                </a:solidFill>
              </a:rPr>
              <a:t> </a:t>
            </a:r>
            <a:r>
              <a:rPr lang="en-US" sz="1600" dirty="0" err="1">
                <a:solidFill>
                  <a:schemeClr val="accent5"/>
                </a:solidFill>
              </a:rPr>
              <a:t>ut</a:t>
            </a:r>
            <a:r>
              <a:rPr lang="en-US" sz="1600" dirty="0">
                <a:solidFill>
                  <a:schemeClr val="accent5"/>
                </a:solidFill>
              </a:rPr>
              <a:t> </a:t>
            </a:r>
            <a:r>
              <a:rPr lang="en-US" sz="1600" dirty="0" err="1">
                <a:solidFill>
                  <a:schemeClr val="accent5"/>
                </a:solidFill>
              </a:rPr>
              <a:t>aliquip</a:t>
            </a:r>
            <a:r>
              <a:rPr lang="en-US" sz="1600" dirty="0">
                <a:solidFill>
                  <a:schemeClr val="accent5"/>
                </a:solidFill>
              </a:rPr>
              <a:t> ex </a:t>
            </a:r>
            <a:r>
              <a:rPr lang="en-US" sz="1600" dirty="0" err="1">
                <a:solidFill>
                  <a:schemeClr val="accent5"/>
                </a:solidFill>
              </a:rPr>
              <a:t>ea</a:t>
            </a:r>
            <a:r>
              <a:rPr lang="en-US" sz="1600" dirty="0">
                <a:solidFill>
                  <a:schemeClr val="accent5"/>
                </a:solidFill>
              </a:rPr>
              <a:t> </a:t>
            </a:r>
            <a:r>
              <a:rPr lang="en-US" sz="1600" dirty="0" err="1">
                <a:solidFill>
                  <a:schemeClr val="accent5"/>
                </a:solidFill>
              </a:rPr>
              <a:t>commodo</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autem</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eum</a:t>
            </a:r>
            <a:r>
              <a:rPr lang="en-US" sz="1600" dirty="0">
                <a:solidFill>
                  <a:schemeClr val="accent5"/>
                </a:solidFill>
              </a:rPr>
              <a:t> </a:t>
            </a:r>
            <a:r>
              <a:rPr lang="en-US" sz="1600" dirty="0" err="1">
                <a:solidFill>
                  <a:schemeClr val="accent5"/>
                </a:solidFill>
              </a:rPr>
              <a:t>iriure</a:t>
            </a:r>
            <a:r>
              <a:rPr lang="en-US" sz="1600" dirty="0">
                <a:solidFill>
                  <a:schemeClr val="accent5"/>
                </a:solidFill>
              </a:rPr>
              <a:t> dolor in </a:t>
            </a:r>
            <a:r>
              <a:rPr lang="en-US" sz="1600" dirty="0" err="1">
                <a:solidFill>
                  <a:schemeClr val="accent5"/>
                </a:solidFill>
              </a:rPr>
              <a:t>hendrerit</a:t>
            </a:r>
            <a:r>
              <a:rPr lang="en-US" sz="1600" dirty="0">
                <a:solidFill>
                  <a:schemeClr val="accent5"/>
                </a:solidFill>
              </a:rPr>
              <a:t> in </a:t>
            </a:r>
            <a:r>
              <a:rPr lang="en-US" sz="1600" dirty="0" err="1">
                <a:solidFill>
                  <a:schemeClr val="accent5"/>
                </a:solidFill>
              </a:rPr>
              <a:t>vulputate</a:t>
            </a:r>
            <a:r>
              <a:rPr lang="en-US" sz="1600" dirty="0">
                <a:solidFill>
                  <a:schemeClr val="accent5"/>
                </a:solidFill>
              </a:rPr>
              <a:t> </a:t>
            </a:r>
            <a:r>
              <a:rPr lang="en-US" sz="1600" dirty="0" err="1">
                <a:solidFill>
                  <a:schemeClr val="accent5"/>
                </a:solidFill>
              </a:rPr>
              <a:t>velit</a:t>
            </a:r>
            <a:r>
              <a:rPr lang="en-US" sz="1600" dirty="0">
                <a:solidFill>
                  <a:schemeClr val="accent5"/>
                </a:solidFill>
              </a:rPr>
              <a:t> </a:t>
            </a:r>
            <a:r>
              <a:rPr lang="en-US" sz="1600" dirty="0" err="1">
                <a:solidFill>
                  <a:schemeClr val="accent5"/>
                </a:solidFill>
              </a:rPr>
              <a:t>esse</a:t>
            </a:r>
            <a:r>
              <a:rPr lang="en-US" sz="1600" dirty="0">
                <a:solidFill>
                  <a:schemeClr val="accent5"/>
                </a:solidFill>
              </a:rPr>
              <a:t> </a:t>
            </a:r>
            <a:r>
              <a:rPr lang="en-US" sz="1600" dirty="0" err="1">
                <a:solidFill>
                  <a:schemeClr val="accent5"/>
                </a:solidFill>
              </a:rPr>
              <a:t>molestie</a:t>
            </a:r>
            <a:r>
              <a:rPr lang="en-US" sz="1600" dirty="0">
                <a:solidFill>
                  <a:schemeClr val="accent5"/>
                </a:solidFill>
              </a:rPr>
              <a:t> </a:t>
            </a:r>
            <a:r>
              <a:rPr lang="en-US" sz="1600" dirty="0" err="1">
                <a:solidFill>
                  <a:schemeClr val="accent5"/>
                </a:solidFill>
              </a:rPr>
              <a:t>consequat</a:t>
            </a:r>
            <a:r>
              <a:rPr lang="en-US" sz="1600" dirty="0">
                <a:solidFill>
                  <a:schemeClr val="accent5"/>
                </a:solidFill>
              </a:rPr>
              <a:t>, </a:t>
            </a:r>
            <a:r>
              <a:rPr lang="en-US" sz="1600" dirty="0" err="1">
                <a:solidFill>
                  <a:schemeClr val="accent5"/>
                </a:solidFill>
              </a:rPr>
              <a:t>vel</a:t>
            </a:r>
            <a:r>
              <a:rPr lang="en-US" sz="1600" dirty="0">
                <a:solidFill>
                  <a:schemeClr val="accent5"/>
                </a:solidFill>
              </a:rPr>
              <a:t> </a:t>
            </a:r>
            <a:r>
              <a:rPr lang="en-US" sz="1600" dirty="0" err="1">
                <a:solidFill>
                  <a:schemeClr val="accent5"/>
                </a:solidFill>
              </a:rPr>
              <a:t>illum</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eu</a:t>
            </a:r>
            <a:r>
              <a:rPr lang="en-US" sz="1600" dirty="0">
                <a:solidFill>
                  <a:schemeClr val="accent5"/>
                </a:solidFill>
              </a:rPr>
              <a:t> </a:t>
            </a:r>
            <a:r>
              <a:rPr lang="en-US" sz="1600" dirty="0" err="1">
                <a:solidFill>
                  <a:schemeClr val="accent5"/>
                </a:solidFill>
              </a:rPr>
              <a:t>feugiat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facilisis</a:t>
            </a:r>
            <a:r>
              <a:rPr lang="en-US" sz="1600" dirty="0">
                <a:solidFill>
                  <a:schemeClr val="accent5"/>
                </a:solidFill>
              </a:rPr>
              <a:t> at </a:t>
            </a:r>
            <a:r>
              <a:rPr lang="en-US" sz="1600" dirty="0" err="1">
                <a:solidFill>
                  <a:schemeClr val="accent5"/>
                </a:solidFill>
              </a:rPr>
              <a:t>vero</a:t>
            </a:r>
            <a:r>
              <a:rPr lang="en-US" sz="1600" dirty="0">
                <a:solidFill>
                  <a:schemeClr val="accent5"/>
                </a:solidFill>
              </a:rPr>
              <a:t> </a:t>
            </a:r>
            <a:r>
              <a:rPr lang="en-US" sz="1600" dirty="0" err="1">
                <a:solidFill>
                  <a:schemeClr val="accent5"/>
                </a:solidFill>
              </a:rPr>
              <a:t>eros</a:t>
            </a:r>
            <a:r>
              <a:rPr lang="en-US" sz="1600" dirty="0">
                <a:solidFill>
                  <a:schemeClr val="accent5"/>
                </a:solidFill>
              </a:rPr>
              <a:t> et </a:t>
            </a:r>
            <a:r>
              <a:rPr lang="en-US" sz="1600" dirty="0" err="1">
                <a:solidFill>
                  <a:schemeClr val="accent5"/>
                </a:solidFill>
              </a:rPr>
              <a:t>accumsan</a:t>
            </a:r>
            <a:r>
              <a:rPr lang="en-US" sz="1600" dirty="0">
                <a:solidFill>
                  <a:schemeClr val="accent5"/>
                </a:solidFill>
              </a:rPr>
              <a:t> et </a:t>
            </a:r>
            <a:r>
              <a:rPr lang="en-US" sz="1600" dirty="0" err="1">
                <a:solidFill>
                  <a:schemeClr val="accent5"/>
                </a:solidFill>
              </a:rPr>
              <a:t>iusto</a:t>
            </a:r>
            <a:r>
              <a:rPr lang="en-US" sz="1600" dirty="0">
                <a:solidFill>
                  <a:schemeClr val="accent5"/>
                </a:solidFill>
              </a:rPr>
              <a:t> </a:t>
            </a:r>
            <a:r>
              <a:rPr lang="en-US" sz="1600" dirty="0" err="1">
                <a:solidFill>
                  <a:schemeClr val="accent5"/>
                </a:solidFill>
              </a:rPr>
              <a:t>odio</a:t>
            </a:r>
            <a:r>
              <a:rPr lang="en-US" sz="1600" dirty="0">
                <a:solidFill>
                  <a:schemeClr val="accent5"/>
                </a:solidFill>
              </a:rPr>
              <a:t> </a:t>
            </a:r>
            <a:r>
              <a:rPr lang="en-US" sz="1600" dirty="0" err="1">
                <a:solidFill>
                  <a:schemeClr val="accent5"/>
                </a:solidFill>
              </a:rPr>
              <a:t>dignissim</a:t>
            </a:r>
            <a:r>
              <a:rPr lang="en-US" sz="1600" dirty="0">
                <a:solidFill>
                  <a:schemeClr val="accent5"/>
                </a:solidFill>
              </a:rPr>
              <a:t> qui </a:t>
            </a:r>
            <a:r>
              <a:rPr lang="en-US" sz="1600" dirty="0" err="1">
                <a:solidFill>
                  <a:schemeClr val="accent5"/>
                </a:solidFill>
              </a:rPr>
              <a:t>blandit</a:t>
            </a:r>
            <a:r>
              <a:rPr lang="en-US" sz="1600" dirty="0">
                <a:solidFill>
                  <a:schemeClr val="accent5"/>
                </a:solidFill>
              </a:rPr>
              <a:t> </a:t>
            </a:r>
            <a:r>
              <a:rPr lang="en-US" sz="1600" dirty="0" err="1">
                <a:solidFill>
                  <a:schemeClr val="accent5"/>
                </a:solidFill>
              </a:rPr>
              <a:t>praesent</a:t>
            </a:r>
            <a:r>
              <a:rPr lang="en-US" sz="1600" dirty="0">
                <a:solidFill>
                  <a:schemeClr val="accent5"/>
                </a:solidFill>
              </a:rPr>
              <a:t> </a:t>
            </a:r>
            <a:r>
              <a:rPr lang="en-US" sz="1600" dirty="0" err="1">
                <a:solidFill>
                  <a:schemeClr val="accent5"/>
                </a:solidFill>
              </a:rPr>
              <a:t>luptatum</a:t>
            </a:r>
            <a:r>
              <a:rPr lang="en-US" sz="1600" dirty="0">
                <a:solidFill>
                  <a:schemeClr val="accent5"/>
                </a:solidFill>
              </a:rPr>
              <a:t> </a:t>
            </a:r>
            <a:r>
              <a:rPr lang="en-US" sz="1600" dirty="0" err="1">
                <a:solidFill>
                  <a:schemeClr val="accent5"/>
                </a:solidFill>
              </a:rPr>
              <a:t>zzril</a:t>
            </a:r>
            <a:r>
              <a:rPr lang="en-US" sz="1600" dirty="0">
                <a:solidFill>
                  <a:schemeClr val="accent5"/>
                </a:solidFill>
              </a:rPr>
              <a:t> </a:t>
            </a:r>
            <a:r>
              <a:rPr lang="en-US" sz="1600" dirty="0" err="1">
                <a:solidFill>
                  <a:schemeClr val="accent5"/>
                </a:solidFill>
              </a:rPr>
              <a:t>delenit</a:t>
            </a:r>
            <a:r>
              <a:rPr lang="en-US" sz="1600" dirty="0">
                <a:solidFill>
                  <a:schemeClr val="accent5"/>
                </a:solidFill>
              </a:rPr>
              <a:t> </a:t>
            </a:r>
            <a:r>
              <a:rPr lang="en-US" sz="1600" dirty="0" err="1">
                <a:solidFill>
                  <a:schemeClr val="accent5"/>
                </a:solidFill>
              </a:rPr>
              <a:t>augue</a:t>
            </a:r>
            <a:r>
              <a:rPr lang="en-US" sz="1600" dirty="0">
                <a:solidFill>
                  <a:schemeClr val="accent5"/>
                </a:solidFill>
              </a:rPr>
              <a:t> </a:t>
            </a:r>
            <a:r>
              <a:rPr lang="en-US" sz="1600" dirty="0" err="1">
                <a:solidFill>
                  <a:schemeClr val="accent5"/>
                </a:solidFill>
              </a:rPr>
              <a:t>duis</a:t>
            </a:r>
            <a:r>
              <a:rPr lang="en-US" sz="1600" dirty="0">
                <a:solidFill>
                  <a:schemeClr val="accent5"/>
                </a:solidFill>
              </a:rPr>
              <a:t> </a:t>
            </a:r>
            <a:r>
              <a:rPr lang="en-US" sz="1600" dirty="0" err="1">
                <a:solidFill>
                  <a:schemeClr val="accent5"/>
                </a:solidFill>
              </a:rPr>
              <a:t>dolore</a:t>
            </a:r>
            <a:r>
              <a:rPr lang="en-US" sz="1600" dirty="0">
                <a:solidFill>
                  <a:schemeClr val="accent5"/>
                </a:solidFill>
              </a:rPr>
              <a:t> </a:t>
            </a:r>
            <a:r>
              <a:rPr lang="en-US" sz="1600" dirty="0" err="1">
                <a:solidFill>
                  <a:schemeClr val="accent5"/>
                </a:solidFill>
              </a:rPr>
              <a:t>te</a:t>
            </a:r>
            <a:r>
              <a:rPr lang="en-US" sz="1600" dirty="0">
                <a:solidFill>
                  <a:schemeClr val="accent5"/>
                </a:solidFill>
              </a:rPr>
              <a:t> </a:t>
            </a:r>
            <a:r>
              <a:rPr lang="en-US" sz="1600" dirty="0" err="1">
                <a:solidFill>
                  <a:schemeClr val="accent5"/>
                </a:solidFill>
              </a:rPr>
              <a:t>feugait</a:t>
            </a:r>
            <a:r>
              <a:rPr lang="en-US" sz="1600" dirty="0">
                <a:solidFill>
                  <a:schemeClr val="accent5"/>
                </a:solidFill>
              </a:rPr>
              <a:t> </a:t>
            </a:r>
            <a:r>
              <a:rPr lang="en-US" sz="1600" dirty="0" err="1">
                <a:solidFill>
                  <a:schemeClr val="accent5"/>
                </a:solidFill>
              </a:rPr>
              <a:t>nulla</a:t>
            </a:r>
            <a:r>
              <a:rPr lang="en-US" sz="1600" dirty="0">
                <a:solidFill>
                  <a:schemeClr val="accent5"/>
                </a:solidFill>
              </a:rPr>
              <a:t> </a:t>
            </a:r>
            <a:r>
              <a:rPr lang="en-US" sz="1600" dirty="0" err="1">
                <a:solidFill>
                  <a:schemeClr val="accent5"/>
                </a:solidFill>
              </a:rPr>
              <a:t>facilisi</a:t>
            </a:r>
            <a:r>
              <a:rPr lang="en-US" sz="1600" dirty="0">
                <a:solidFill>
                  <a:schemeClr val="accent5"/>
                </a:solidFill>
              </a:rPr>
              <a:t>.</a:t>
            </a:r>
          </a:p>
        </p:txBody>
      </p:sp>
      <p:sp>
        <p:nvSpPr>
          <p:cNvPr id="12" name="Text Placeholder 2">
            <a:extLst>
              <a:ext uri="{FF2B5EF4-FFF2-40B4-BE49-F238E27FC236}">
                <a16:creationId xmlns:a16="http://schemas.microsoft.com/office/drawing/2014/main" id="{A8FCA789-6329-4C4A-8F91-7B83DEB6EDC3}"/>
              </a:ext>
            </a:extLst>
          </p:cNvPr>
          <p:cNvSpPr>
            <a:spLocks noGrp="1"/>
          </p:cNvSpPr>
          <p:nvPr>
            <p:ph type="body" sz="quarter" idx="11" hasCustomPrompt="1"/>
          </p:nvPr>
        </p:nvSpPr>
        <p:spPr>
          <a:xfrm>
            <a:off x="685800" y="327766"/>
            <a:ext cx="4767470" cy="1059235"/>
          </a:xfrm>
          <a:prstGeom prst="rect">
            <a:avLst/>
          </a:prstGeom>
        </p:spPr>
        <p:txBody>
          <a:bodyPr lIns="0" tIns="91440" rIns="0" bIns="0"/>
          <a:lstStyle>
            <a:lvl1pPr marL="0" indent="0">
              <a:lnSpc>
                <a:spcPts val="4300"/>
              </a:lnSpc>
              <a:spcBef>
                <a:spcPts val="0"/>
              </a:spcBef>
              <a:buFontTx/>
              <a:buNone/>
              <a:defRPr sz="3600" b="1" i="0" spc="30" baseline="0">
                <a:solidFill>
                  <a:srgbClr val="000000"/>
                </a:solidFill>
                <a:latin typeface="Avenir Next" panose="020B0503020202020204" pitchFamily="34" charset="0"/>
              </a:defRPr>
            </a:lvl1pPr>
            <a:lvl2pPr marL="243763" indent="0">
              <a:buFontTx/>
              <a:buNone/>
              <a:defRPr/>
            </a:lvl2pPr>
            <a:lvl3pPr marL="609417" indent="0">
              <a:buFontTx/>
              <a:buNone/>
              <a:defRPr/>
            </a:lvl3pPr>
            <a:lvl4pPr marL="853181" indent="0">
              <a:buFontTx/>
              <a:buNone/>
              <a:defRPr/>
            </a:lvl4pPr>
            <a:lvl5pPr marL="1218835" indent="0">
              <a:buFontTx/>
              <a:buNone/>
              <a:defRPr/>
            </a:lvl5pPr>
          </a:lstStyle>
          <a:p>
            <a:pPr lvl="0"/>
            <a:r>
              <a:rPr lang="en-US"/>
              <a:t>Standard Content Slide Title 2</a:t>
            </a:r>
          </a:p>
        </p:txBody>
      </p:sp>
      <p:sp>
        <p:nvSpPr>
          <p:cNvPr id="5" name="TextBox 4">
            <a:extLst>
              <a:ext uri="{FF2B5EF4-FFF2-40B4-BE49-F238E27FC236}">
                <a16:creationId xmlns:a16="http://schemas.microsoft.com/office/drawing/2014/main" id="{F955F9A8-1EE6-224A-B146-F4CD4DFAA8C7}"/>
              </a:ext>
            </a:extLst>
          </p:cNvPr>
          <p:cNvSpPr txBox="1"/>
          <p:nvPr userDrawn="1"/>
        </p:nvSpPr>
        <p:spPr>
          <a:xfrm>
            <a:off x="720222" y="6230964"/>
            <a:ext cx="232171" cy="239636"/>
          </a:xfrm>
          <a:prstGeom prst="rect">
            <a:avLst/>
          </a:prstGeom>
          <a:noFill/>
        </p:spPr>
        <p:txBody>
          <a:bodyPr wrap="none" lIns="0" tIns="0" rIns="0" bIns="0" rtlCol="0" anchor="ctr" anchorCtr="0">
            <a:noAutofit/>
          </a:bodyPr>
          <a:lstStyle/>
          <a:p>
            <a:pPr algn="ctr"/>
            <a:fld id="{6AF27137-5845-FA42-BC77-2EF675A0F3E6}" type="slidenum">
              <a:rPr lang="en-US" sz="1050" b="1" i="0" spc="-100" baseline="0">
                <a:solidFill>
                  <a:schemeClr val="bg1"/>
                </a:solidFill>
                <a:latin typeface="Avenir Next" panose="020B0503020202020204" pitchFamily="34" charset="0"/>
              </a:rPr>
              <a:t>‹#›</a:t>
            </a:fld>
            <a:endParaRPr lang="en-US" sz="1050" b="1" i="0" spc="-100" baseline="0">
              <a:solidFill>
                <a:schemeClr val="bg1"/>
              </a:solidFill>
              <a:latin typeface="Avenir Next" panose="020B0503020202020204" pitchFamily="34" charset="0"/>
            </a:endParaRPr>
          </a:p>
        </p:txBody>
      </p:sp>
    </p:spTree>
    <p:extLst>
      <p:ext uri="{BB962C8B-B14F-4D97-AF65-F5344CB8AC3E}">
        <p14:creationId xmlns:p14="http://schemas.microsoft.com/office/powerpoint/2010/main" val="173301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8D1B85-8FE3-2347-9F9C-3131B11375E3}"/>
              </a:ext>
            </a:extLst>
          </p:cNvPr>
          <p:cNvPicPr>
            <a:picLocks noChangeAspect="1"/>
          </p:cNvPicPr>
          <p:nvPr userDrawn="1"/>
        </p:nvPicPr>
        <p:blipFill>
          <a:blip r:embed="rId3"/>
          <a:srcRect/>
          <a:stretch/>
        </p:blipFill>
        <p:spPr>
          <a:xfrm>
            <a:off x="-1" y="1090"/>
            <a:ext cx="12188952" cy="5559028"/>
          </a:xfrm>
          <a:prstGeom prst="rect">
            <a:avLst/>
          </a:prstGeom>
        </p:spPr>
      </p:pic>
      <p:pic>
        <p:nvPicPr>
          <p:cNvPr id="6" name="Picture 5">
            <a:extLst>
              <a:ext uri="{FF2B5EF4-FFF2-40B4-BE49-F238E27FC236}">
                <a16:creationId xmlns:a16="http://schemas.microsoft.com/office/drawing/2014/main" id="{80184495-3296-5744-BC9D-848667667ED1}"/>
              </a:ext>
            </a:extLst>
          </p:cNvPr>
          <p:cNvPicPr>
            <a:picLocks noChangeAspect="1"/>
          </p:cNvPicPr>
          <p:nvPr userDrawn="1"/>
        </p:nvPicPr>
        <p:blipFill>
          <a:blip r:embed="rId4"/>
          <a:srcRect/>
          <a:stretch/>
        </p:blipFill>
        <p:spPr>
          <a:xfrm>
            <a:off x="8249166" y="5798941"/>
            <a:ext cx="3364807" cy="690759"/>
          </a:xfrm>
          <a:prstGeom prst="rect">
            <a:avLst/>
          </a:prstGeom>
        </p:spPr>
      </p:pic>
      <p:sp>
        <p:nvSpPr>
          <p:cNvPr id="4" name="TextBox 3">
            <a:extLst>
              <a:ext uri="{FF2B5EF4-FFF2-40B4-BE49-F238E27FC236}">
                <a16:creationId xmlns:a16="http://schemas.microsoft.com/office/drawing/2014/main" id="{B4A09D4A-C7C0-8147-A3B8-A7E92DDABF38}"/>
              </a:ext>
            </a:extLst>
          </p:cNvPr>
          <p:cNvSpPr txBox="1"/>
          <p:nvPr userDrawn="1"/>
        </p:nvSpPr>
        <p:spPr>
          <a:xfrm>
            <a:off x="305193" y="6494211"/>
            <a:ext cx="4018148" cy="215444"/>
          </a:xfrm>
          <a:prstGeom prst="rect">
            <a:avLst/>
          </a:prstGeom>
          <a:noFill/>
        </p:spPr>
        <p:txBody>
          <a:bodyPr wrap="square" rtlCol="0">
            <a:spAutoFit/>
          </a:bodyPr>
          <a:lstStyle/>
          <a:p>
            <a:r>
              <a:rPr lang="en-US" sz="800" dirty="0">
                <a:solidFill>
                  <a:srgbClr val="002E3B"/>
                </a:solidFill>
                <a:latin typeface="Avenir Next" panose="020B0503020202020204" pitchFamily="34" charset="0"/>
              </a:rPr>
              <a:t>© 2022 Whitman-Walker</a:t>
            </a:r>
          </a:p>
        </p:txBody>
      </p:sp>
    </p:spTree>
    <p:extLst>
      <p:ext uri="{BB962C8B-B14F-4D97-AF65-F5344CB8AC3E}">
        <p14:creationId xmlns:p14="http://schemas.microsoft.com/office/powerpoint/2010/main" val="1293244621"/>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609433" rtl="0" eaLnBrk="1" latinLnBrk="0" hangingPunct="1">
        <a:lnSpc>
          <a:spcPts val="5850"/>
        </a:lnSpc>
        <a:spcBef>
          <a:spcPct val="0"/>
        </a:spcBef>
        <a:buNone/>
        <a:defRPr sz="5400" b="1" i="0" kern="1200" spc="50" baseline="0">
          <a:solidFill>
            <a:schemeClr val="bg1"/>
          </a:solidFill>
          <a:latin typeface="Avenir Next" panose="020B0503020202020204" pitchFamily="34" charset="0"/>
          <a:ea typeface="+mj-ea"/>
          <a:cs typeface="Arial"/>
        </a:defRPr>
      </a:lvl1pPr>
    </p:titleStyle>
    <p:bodyStyle>
      <a:lvl1pPr marL="457074" indent="-457074" algn="l" defTabSz="609433" rtl="0" eaLnBrk="1" latinLnBrk="0" hangingPunct="1">
        <a:spcBef>
          <a:spcPct val="20000"/>
        </a:spcBef>
        <a:buFont typeface="Arial"/>
        <a:buChar char="•"/>
        <a:defRPr sz="4266" kern="1200">
          <a:solidFill>
            <a:schemeClr val="tx1"/>
          </a:solidFill>
          <a:latin typeface="+mn-lt"/>
          <a:ea typeface="+mn-ea"/>
          <a:cs typeface="+mn-cs"/>
        </a:defRPr>
      </a:lvl1pPr>
      <a:lvl2pPr marL="990328" indent="-380897" algn="l" defTabSz="609433" rtl="0" eaLnBrk="1" latinLnBrk="0" hangingPunct="1">
        <a:spcBef>
          <a:spcPct val="20000"/>
        </a:spcBef>
        <a:buFont typeface="Arial"/>
        <a:buChar char="–"/>
        <a:defRPr sz="3732" kern="1200">
          <a:solidFill>
            <a:schemeClr val="tx1"/>
          </a:solidFill>
          <a:latin typeface="+mn-lt"/>
          <a:ea typeface="+mn-ea"/>
          <a:cs typeface="+mn-cs"/>
        </a:defRPr>
      </a:lvl2pPr>
      <a:lvl3pPr marL="1523580" indent="-304716" algn="l" defTabSz="609433" rtl="0" eaLnBrk="1" latinLnBrk="0" hangingPunct="1">
        <a:spcBef>
          <a:spcPct val="20000"/>
        </a:spcBef>
        <a:buFont typeface="Arial"/>
        <a:buChar char="•"/>
        <a:defRPr sz="3199" kern="1200">
          <a:solidFill>
            <a:schemeClr val="tx1"/>
          </a:solidFill>
          <a:latin typeface="+mn-lt"/>
          <a:ea typeface="+mn-ea"/>
          <a:cs typeface="+mn-cs"/>
        </a:defRPr>
      </a:lvl3pPr>
      <a:lvl4pPr marL="2133013" indent="-304716" algn="l" defTabSz="609433" rtl="0" eaLnBrk="1" latinLnBrk="0" hangingPunct="1">
        <a:spcBef>
          <a:spcPct val="20000"/>
        </a:spcBef>
        <a:buFont typeface="Arial"/>
        <a:buChar char="–"/>
        <a:defRPr sz="2666" kern="1200">
          <a:solidFill>
            <a:schemeClr val="tx1"/>
          </a:solidFill>
          <a:latin typeface="+mn-lt"/>
          <a:ea typeface="+mn-ea"/>
          <a:cs typeface="+mn-cs"/>
        </a:defRPr>
      </a:lvl4pPr>
      <a:lvl5pPr marL="2742446" indent="-304716" algn="l" defTabSz="609433" rtl="0" eaLnBrk="1" latinLnBrk="0" hangingPunct="1">
        <a:spcBef>
          <a:spcPct val="20000"/>
        </a:spcBef>
        <a:buFont typeface="Arial"/>
        <a:buChar char="»"/>
        <a:defRPr sz="2666" kern="1200">
          <a:solidFill>
            <a:schemeClr val="tx1"/>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33" rtl="0" eaLnBrk="1" latinLnBrk="0" hangingPunct="1">
        <a:defRPr sz="2399" kern="1200">
          <a:solidFill>
            <a:schemeClr val="tx1"/>
          </a:solidFill>
          <a:latin typeface="+mn-lt"/>
          <a:ea typeface="+mn-ea"/>
          <a:cs typeface="+mn-cs"/>
        </a:defRPr>
      </a:lvl1pPr>
      <a:lvl2pPr marL="609433" algn="l" defTabSz="609433" rtl="0" eaLnBrk="1" latinLnBrk="0" hangingPunct="1">
        <a:defRPr sz="2399" kern="1200">
          <a:solidFill>
            <a:schemeClr val="tx1"/>
          </a:solidFill>
          <a:latin typeface="+mn-lt"/>
          <a:ea typeface="+mn-ea"/>
          <a:cs typeface="+mn-cs"/>
        </a:defRPr>
      </a:lvl2pPr>
      <a:lvl3pPr marL="1218865" algn="l" defTabSz="609433" rtl="0" eaLnBrk="1" latinLnBrk="0" hangingPunct="1">
        <a:defRPr sz="2399" kern="1200">
          <a:solidFill>
            <a:schemeClr val="tx1"/>
          </a:solidFill>
          <a:latin typeface="+mn-lt"/>
          <a:ea typeface="+mn-ea"/>
          <a:cs typeface="+mn-cs"/>
        </a:defRPr>
      </a:lvl3pPr>
      <a:lvl4pPr marL="1828297" algn="l" defTabSz="609433" rtl="0" eaLnBrk="1" latinLnBrk="0" hangingPunct="1">
        <a:defRPr sz="2399" kern="1200">
          <a:solidFill>
            <a:schemeClr val="tx1"/>
          </a:solidFill>
          <a:latin typeface="+mn-lt"/>
          <a:ea typeface="+mn-ea"/>
          <a:cs typeface="+mn-cs"/>
        </a:defRPr>
      </a:lvl4pPr>
      <a:lvl5pPr marL="2437729" algn="l" defTabSz="609433" rtl="0" eaLnBrk="1" latinLnBrk="0" hangingPunct="1">
        <a:defRPr sz="2399" kern="1200">
          <a:solidFill>
            <a:schemeClr val="tx1"/>
          </a:solidFill>
          <a:latin typeface="+mn-lt"/>
          <a:ea typeface="+mn-ea"/>
          <a:cs typeface="+mn-cs"/>
        </a:defRPr>
      </a:lvl5pPr>
      <a:lvl6pPr marL="3047162" algn="l" defTabSz="609433" rtl="0" eaLnBrk="1" latinLnBrk="0" hangingPunct="1">
        <a:defRPr sz="2399" kern="1200">
          <a:solidFill>
            <a:schemeClr val="tx1"/>
          </a:solidFill>
          <a:latin typeface="+mn-lt"/>
          <a:ea typeface="+mn-ea"/>
          <a:cs typeface="+mn-cs"/>
        </a:defRPr>
      </a:lvl6pPr>
      <a:lvl7pPr marL="3656594" algn="l" defTabSz="609433" rtl="0" eaLnBrk="1" latinLnBrk="0" hangingPunct="1">
        <a:defRPr sz="2399" kern="1200">
          <a:solidFill>
            <a:schemeClr val="tx1"/>
          </a:solidFill>
          <a:latin typeface="+mn-lt"/>
          <a:ea typeface="+mn-ea"/>
          <a:cs typeface="+mn-cs"/>
        </a:defRPr>
      </a:lvl7pPr>
      <a:lvl8pPr marL="4266027" algn="l" defTabSz="609433" rtl="0" eaLnBrk="1" latinLnBrk="0" hangingPunct="1">
        <a:defRPr sz="2399" kern="1200">
          <a:solidFill>
            <a:schemeClr val="tx1"/>
          </a:solidFill>
          <a:latin typeface="+mn-lt"/>
          <a:ea typeface="+mn-ea"/>
          <a:cs typeface="+mn-cs"/>
        </a:defRPr>
      </a:lvl8pPr>
      <a:lvl9pPr marL="4875459" algn="l" defTabSz="609433"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1BFAA6E-5019-054F-A755-CB58DDC7E85D}"/>
              </a:ext>
            </a:extLst>
          </p:cNvPr>
          <p:cNvSpPr/>
          <p:nvPr userDrawn="1"/>
        </p:nvSpPr>
        <p:spPr>
          <a:xfrm>
            <a:off x="725557" y="6225732"/>
            <a:ext cx="236468" cy="23646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DB6394-84C3-7D4C-9D1E-4C9F5E363483}"/>
              </a:ext>
            </a:extLst>
          </p:cNvPr>
          <p:cNvSpPr/>
          <p:nvPr userDrawn="1"/>
        </p:nvSpPr>
        <p:spPr>
          <a:xfrm>
            <a:off x="0" y="0"/>
            <a:ext cx="11535229" cy="132080"/>
          </a:xfrm>
          <a:prstGeom prst="rect">
            <a:avLst/>
          </a:prstGeom>
          <a:solidFill>
            <a:srgbClr val="1A9A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FAB8CE3-DB79-D64A-B646-E74A089CFCB1}"/>
              </a:ext>
            </a:extLst>
          </p:cNvPr>
          <p:cNvCxnSpPr>
            <a:cxnSpLocks/>
          </p:cNvCxnSpPr>
          <p:nvPr userDrawn="1"/>
        </p:nvCxnSpPr>
        <p:spPr>
          <a:xfrm>
            <a:off x="725557" y="6004560"/>
            <a:ext cx="107736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A392782E-B459-AE4A-8936-6920BE7A73A4}"/>
              </a:ext>
            </a:extLst>
          </p:cNvPr>
          <p:cNvSpPr/>
          <p:nvPr userDrawn="1"/>
        </p:nvSpPr>
        <p:spPr>
          <a:xfrm>
            <a:off x="725557" y="6225732"/>
            <a:ext cx="236468" cy="23646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2EE5017-3B36-9E49-B068-9E7BAC18700F}"/>
              </a:ext>
            </a:extLst>
          </p:cNvPr>
          <p:cNvPicPr>
            <a:picLocks noChangeAspect="1"/>
          </p:cNvPicPr>
          <p:nvPr userDrawn="1"/>
        </p:nvPicPr>
        <p:blipFill>
          <a:blip r:embed="rId9"/>
          <a:srcRect/>
          <a:stretch/>
        </p:blipFill>
        <p:spPr>
          <a:xfrm>
            <a:off x="9731511" y="6167105"/>
            <a:ext cx="1803718" cy="370284"/>
          </a:xfrm>
          <a:prstGeom prst="rect">
            <a:avLst/>
          </a:prstGeom>
        </p:spPr>
      </p:pic>
    </p:spTree>
    <p:extLst>
      <p:ext uri="{BB962C8B-B14F-4D97-AF65-F5344CB8AC3E}">
        <p14:creationId xmlns:p14="http://schemas.microsoft.com/office/powerpoint/2010/main" val="1388347932"/>
      </p:ext>
    </p:extLst>
  </p:cSld>
  <p:clrMap bg1="lt1" tx1="dk1" bg2="lt2" tx2="dk2" accent1="accent1" accent2="accent2" accent3="accent3" accent4="accent4" accent5="accent5" accent6="accent6" hlink="hlink" folHlink="folHlink"/>
  <p:sldLayoutIdLst>
    <p:sldLayoutId id="2147483701" r:id="rId1"/>
    <p:sldLayoutId id="2147483674" r:id="rId2"/>
    <p:sldLayoutId id="2147483651" r:id="rId3"/>
    <p:sldLayoutId id="2147483665" r:id="rId4"/>
    <p:sldLayoutId id="2147483666" r:id="rId5"/>
    <p:sldLayoutId id="2147483675" r:id="rId6"/>
    <p:sldLayoutId id="2147483702" r:id="rId7"/>
  </p:sldLayoutIdLst>
  <p:hf hdr="0" ftr="0" dt="0"/>
  <p:txStyles>
    <p:titleStyle>
      <a:lvl1pPr algn="l" defTabSz="609433" rtl="0" eaLnBrk="1" latinLnBrk="0" hangingPunct="1">
        <a:spcBef>
          <a:spcPct val="0"/>
        </a:spcBef>
        <a:buNone/>
        <a:defRPr sz="2600" b="1" kern="1200">
          <a:solidFill>
            <a:srgbClr val="005C84"/>
          </a:solidFill>
          <a:latin typeface="+mj-lt"/>
          <a:ea typeface="+mj-ea"/>
          <a:cs typeface="+mj-cs"/>
        </a:defRPr>
      </a:lvl1pPr>
    </p:titleStyle>
    <p:body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33" rtl="0" eaLnBrk="1" latinLnBrk="0" hangingPunct="1">
        <a:defRPr sz="2399" kern="1200">
          <a:solidFill>
            <a:schemeClr val="tx1"/>
          </a:solidFill>
          <a:latin typeface="+mn-lt"/>
          <a:ea typeface="+mn-ea"/>
          <a:cs typeface="+mn-cs"/>
        </a:defRPr>
      </a:lvl1pPr>
      <a:lvl2pPr marL="609433" algn="l" defTabSz="609433" rtl="0" eaLnBrk="1" latinLnBrk="0" hangingPunct="1">
        <a:defRPr sz="2399" kern="1200">
          <a:solidFill>
            <a:schemeClr val="tx1"/>
          </a:solidFill>
          <a:latin typeface="+mn-lt"/>
          <a:ea typeface="+mn-ea"/>
          <a:cs typeface="+mn-cs"/>
        </a:defRPr>
      </a:lvl2pPr>
      <a:lvl3pPr marL="1218865" algn="l" defTabSz="609433" rtl="0" eaLnBrk="1" latinLnBrk="0" hangingPunct="1">
        <a:defRPr sz="2399" kern="1200">
          <a:solidFill>
            <a:schemeClr val="tx1"/>
          </a:solidFill>
          <a:latin typeface="+mn-lt"/>
          <a:ea typeface="+mn-ea"/>
          <a:cs typeface="+mn-cs"/>
        </a:defRPr>
      </a:lvl3pPr>
      <a:lvl4pPr marL="1828297" algn="l" defTabSz="609433" rtl="0" eaLnBrk="1" latinLnBrk="0" hangingPunct="1">
        <a:defRPr sz="2399" kern="1200">
          <a:solidFill>
            <a:schemeClr val="tx1"/>
          </a:solidFill>
          <a:latin typeface="+mn-lt"/>
          <a:ea typeface="+mn-ea"/>
          <a:cs typeface="+mn-cs"/>
        </a:defRPr>
      </a:lvl4pPr>
      <a:lvl5pPr marL="2437729" algn="l" defTabSz="609433" rtl="0" eaLnBrk="1" latinLnBrk="0" hangingPunct="1">
        <a:defRPr sz="2399" kern="1200">
          <a:solidFill>
            <a:schemeClr val="tx1"/>
          </a:solidFill>
          <a:latin typeface="+mn-lt"/>
          <a:ea typeface="+mn-ea"/>
          <a:cs typeface="+mn-cs"/>
        </a:defRPr>
      </a:lvl5pPr>
      <a:lvl6pPr marL="3047162" algn="l" defTabSz="609433" rtl="0" eaLnBrk="1" latinLnBrk="0" hangingPunct="1">
        <a:defRPr sz="2399" kern="1200">
          <a:solidFill>
            <a:schemeClr val="tx1"/>
          </a:solidFill>
          <a:latin typeface="+mn-lt"/>
          <a:ea typeface="+mn-ea"/>
          <a:cs typeface="+mn-cs"/>
        </a:defRPr>
      </a:lvl6pPr>
      <a:lvl7pPr marL="3656594" algn="l" defTabSz="609433" rtl="0" eaLnBrk="1" latinLnBrk="0" hangingPunct="1">
        <a:defRPr sz="2399" kern="1200">
          <a:solidFill>
            <a:schemeClr val="tx1"/>
          </a:solidFill>
          <a:latin typeface="+mn-lt"/>
          <a:ea typeface="+mn-ea"/>
          <a:cs typeface="+mn-cs"/>
        </a:defRPr>
      </a:lvl7pPr>
      <a:lvl8pPr marL="4266027" algn="l" defTabSz="609433" rtl="0" eaLnBrk="1" latinLnBrk="0" hangingPunct="1">
        <a:defRPr sz="2399" kern="1200">
          <a:solidFill>
            <a:schemeClr val="tx1"/>
          </a:solidFill>
          <a:latin typeface="+mn-lt"/>
          <a:ea typeface="+mn-ea"/>
          <a:cs typeface="+mn-cs"/>
        </a:defRPr>
      </a:lvl8pPr>
      <a:lvl9pPr marL="4875459" algn="l" defTabSz="609433"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1BFAA6E-5019-054F-A755-CB58DDC7E85D}"/>
              </a:ext>
            </a:extLst>
          </p:cNvPr>
          <p:cNvSpPr/>
          <p:nvPr userDrawn="1"/>
        </p:nvSpPr>
        <p:spPr>
          <a:xfrm>
            <a:off x="725557" y="6225732"/>
            <a:ext cx="236468" cy="23646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9034C7-37AA-E143-84D6-27455A06FE67}"/>
              </a:ext>
            </a:extLst>
          </p:cNvPr>
          <p:cNvSpPr/>
          <p:nvPr userDrawn="1"/>
        </p:nvSpPr>
        <p:spPr>
          <a:xfrm>
            <a:off x="6094412" y="-2"/>
            <a:ext cx="6094411" cy="6856211"/>
          </a:xfrm>
          <a:prstGeom prst="rect">
            <a:avLst/>
          </a:prstGeom>
          <a:solidFill>
            <a:srgbClr val="1A9A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9C888F9-A64E-E74A-86F2-D05EE5064F41}"/>
              </a:ext>
            </a:extLst>
          </p:cNvPr>
          <p:cNvCxnSpPr>
            <a:cxnSpLocks/>
          </p:cNvCxnSpPr>
          <p:nvPr userDrawn="1"/>
        </p:nvCxnSpPr>
        <p:spPr>
          <a:xfrm>
            <a:off x="725557" y="6004560"/>
            <a:ext cx="107736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8A6B706-4752-794F-B6A5-0AB201EE2004}"/>
              </a:ext>
            </a:extLst>
          </p:cNvPr>
          <p:cNvSpPr/>
          <p:nvPr userDrawn="1"/>
        </p:nvSpPr>
        <p:spPr>
          <a:xfrm>
            <a:off x="725557" y="6225732"/>
            <a:ext cx="236468" cy="23646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CFA321-FF8F-EB45-9D81-B4D49EEBC21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34025" y="6167534"/>
            <a:ext cx="1798690" cy="369427"/>
          </a:xfrm>
          <a:prstGeom prst="rect">
            <a:avLst/>
          </a:prstGeom>
        </p:spPr>
      </p:pic>
    </p:spTree>
    <p:extLst>
      <p:ext uri="{BB962C8B-B14F-4D97-AF65-F5344CB8AC3E}">
        <p14:creationId xmlns:p14="http://schemas.microsoft.com/office/powerpoint/2010/main" val="2770532039"/>
      </p:ext>
    </p:extLst>
  </p:cSld>
  <p:clrMap bg1="lt1" tx1="dk1" bg2="lt2" tx2="dk2" accent1="accent1" accent2="accent2" accent3="accent3" accent4="accent4" accent5="accent5" accent6="accent6" hlink="hlink" folHlink="folHlink"/>
  <p:sldLayoutIdLst>
    <p:sldLayoutId id="2147483709" r:id="rId1"/>
    <p:sldLayoutId id="2147483712" r:id="rId2"/>
    <p:sldLayoutId id="2147483714" r:id="rId3"/>
  </p:sldLayoutIdLst>
  <p:hf hdr="0" ftr="0" dt="0"/>
  <p:txStyles>
    <p:titleStyle>
      <a:lvl1pPr algn="l" defTabSz="609433" rtl="0" eaLnBrk="1" latinLnBrk="0" hangingPunct="1">
        <a:spcBef>
          <a:spcPct val="0"/>
        </a:spcBef>
        <a:buNone/>
        <a:defRPr sz="2600" b="1" kern="1200">
          <a:solidFill>
            <a:srgbClr val="005C84"/>
          </a:solidFill>
          <a:latin typeface="+mj-lt"/>
          <a:ea typeface="+mj-ea"/>
          <a:cs typeface="+mj-cs"/>
        </a:defRPr>
      </a:lvl1pPr>
    </p:titleStyle>
    <p:body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33" rtl="0" eaLnBrk="1" latinLnBrk="0" hangingPunct="1">
        <a:defRPr sz="2399" kern="1200">
          <a:solidFill>
            <a:schemeClr val="tx1"/>
          </a:solidFill>
          <a:latin typeface="+mn-lt"/>
          <a:ea typeface="+mn-ea"/>
          <a:cs typeface="+mn-cs"/>
        </a:defRPr>
      </a:lvl1pPr>
      <a:lvl2pPr marL="609433" algn="l" defTabSz="609433" rtl="0" eaLnBrk="1" latinLnBrk="0" hangingPunct="1">
        <a:defRPr sz="2399" kern="1200">
          <a:solidFill>
            <a:schemeClr val="tx1"/>
          </a:solidFill>
          <a:latin typeface="+mn-lt"/>
          <a:ea typeface="+mn-ea"/>
          <a:cs typeface="+mn-cs"/>
        </a:defRPr>
      </a:lvl2pPr>
      <a:lvl3pPr marL="1218865" algn="l" defTabSz="609433" rtl="0" eaLnBrk="1" latinLnBrk="0" hangingPunct="1">
        <a:defRPr sz="2399" kern="1200">
          <a:solidFill>
            <a:schemeClr val="tx1"/>
          </a:solidFill>
          <a:latin typeface="+mn-lt"/>
          <a:ea typeface="+mn-ea"/>
          <a:cs typeface="+mn-cs"/>
        </a:defRPr>
      </a:lvl3pPr>
      <a:lvl4pPr marL="1828297" algn="l" defTabSz="609433" rtl="0" eaLnBrk="1" latinLnBrk="0" hangingPunct="1">
        <a:defRPr sz="2399" kern="1200">
          <a:solidFill>
            <a:schemeClr val="tx1"/>
          </a:solidFill>
          <a:latin typeface="+mn-lt"/>
          <a:ea typeface="+mn-ea"/>
          <a:cs typeface="+mn-cs"/>
        </a:defRPr>
      </a:lvl4pPr>
      <a:lvl5pPr marL="2437729" algn="l" defTabSz="609433" rtl="0" eaLnBrk="1" latinLnBrk="0" hangingPunct="1">
        <a:defRPr sz="2399" kern="1200">
          <a:solidFill>
            <a:schemeClr val="tx1"/>
          </a:solidFill>
          <a:latin typeface="+mn-lt"/>
          <a:ea typeface="+mn-ea"/>
          <a:cs typeface="+mn-cs"/>
        </a:defRPr>
      </a:lvl5pPr>
      <a:lvl6pPr marL="3047162" algn="l" defTabSz="609433" rtl="0" eaLnBrk="1" latinLnBrk="0" hangingPunct="1">
        <a:defRPr sz="2399" kern="1200">
          <a:solidFill>
            <a:schemeClr val="tx1"/>
          </a:solidFill>
          <a:latin typeface="+mn-lt"/>
          <a:ea typeface="+mn-ea"/>
          <a:cs typeface="+mn-cs"/>
        </a:defRPr>
      </a:lvl6pPr>
      <a:lvl7pPr marL="3656594" algn="l" defTabSz="609433" rtl="0" eaLnBrk="1" latinLnBrk="0" hangingPunct="1">
        <a:defRPr sz="2399" kern="1200">
          <a:solidFill>
            <a:schemeClr val="tx1"/>
          </a:solidFill>
          <a:latin typeface="+mn-lt"/>
          <a:ea typeface="+mn-ea"/>
          <a:cs typeface="+mn-cs"/>
        </a:defRPr>
      </a:lvl7pPr>
      <a:lvl8pPr marL="4266027" algn="l" defTabSz="609433" rtl="0" eaLnBrk="1" latinLnBrk="0" hangingPunct="1">
        <a:defRPr sz="2399" kern="1200">
          <a:solidFill>
            <a:schemeClr val="tx1"/>
          </a:solidFill>
          <a:latin typeface="+mn-lt"/>
          <a:ea typeface="+mn-ea"/>
          <a:cs typeface="+mn-cs"/>
        </a:defRPr>
      </a:lvl8pPr>
      <a:lvl9pPr marL="4875459" algn="l" defTabSz="609433"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4DE06D1-5044-8D42-9247-EE6BD9C3AEC3}"/>
              </a:ext>
            </a:extLst>
          </p:cNvPr>
          <p:cNvSpPr/>
          <p:nvPr userDrawn="1"/>
        </p:nvSpPr>
        <p:spPr>
          <a:xfrm>
            <a:off x="725557" y="6225732"/>
            <a:ext cx="236468" cy="2364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4294829-A778-B64D-9AA7-C611555D2C3C}"/>
              </a:ext>
            </a:extLst>
          </p:cNvPr>
          <p:cNvSpPr/>
          <p:nvPr userDrawn="1"/>
        </p:nvSpPr>
        <p:spPr>
          <a:xfrm>
            <a:off x="725557" y="6225732"/>
            <a:ext cx="236468" cy="2364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2B55F96-F8EF-AD44-A138-0681CD6C7019}"/>
              </a:ext>
            </a:extLst>
          </p:cNvPr>
          <p:cNvSpPr/>
          <p:nvPr userDrawn="1"/>
        </p:nvSpPr>
        <p:spPr>
          <a:xfrm>
            <a:off x="725557" y="6225732"/>
            <a:ext cx="236468" cy="2364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649865-927F-F644-BAD8-D8A1F279FD5C}"/>
              </a:ext>
            </a:extLst>
          </p:cNvPr>
          <p:cNvSpPr/>
          <p:nvPr userDrawn="1"/>
        </p:nvSpPr>
        <p:spPr>
          <a:xfrm>
            <a:off x="0" y="-2"/>
            <a:ext cx="12188823" cy="6856211"/>
          </a:xfrm>
          <a:prstGeom prst="rect">
            <a:avLst/>
          </a:prstGeom>
          <a:solidFill>
            <a:srgbClr val="1A9A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4AE6461-6C88-0440-972D-20AF72D07ABA}"/>
              </a:ext>
            </a:extLst>
          </p:cNvPr>
          <p:cNvCxnSpPr>
            <a:cxnSpLocks/>
          </p:cNvCxnSpPr>
          <p:nvPr userDrawn="1"/>
        </p:nvCxnSpPr>
        <p:spPr>
          <a:xfrm>
            <a:off x="725557" y="6004560"/>
            <a:ext cx="1077369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0DEBE6A8-7E6E-2943-AB18-618C7AFE13BE}"/>
              </a:ext>
            </a:extLst>
          </p:cNvPr>
          <p:cNvSpPr/>
          <p:nvPr userDrawn="1"/>
        </p:nvSpPr>
        <p:spPr>
          <a:xfrm>
            <a:off x="725557" y="6225732"/>
            <a:ext cx="236468" cy="2364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a:extLst>
              <a:ext uri="{FF2B5EF4-FFF2-40B4-BE49-F238E27FC236}">
                <a16:creationId xmlns:a16="http://schemas.microsoft.com/office/drawing/2014/main" id="{BC7F7498-F52B-F648-BD49-BE660D228DC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734025" y="6167534"/>
            <a:ext cx="1798690" cy="369427"/>
          </a:xfrm>
          <a:prstGeom prst="rect">
            <a:avLst/>
          </a:prstGeom>
        </p:spPr>
      </p:pic>
    </p:spTree>
    <p:extLst>
      <p:ext uri="{BB962C8B-B14F-4D97-AF65-F5344CB8AC3E}">
        <p14:creationId xmlns:p14="http://schemas.microsoft.com/office/powerpoint/2010/main" val="373312355"/>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F8436-BA5C-404D-ABB9-CFB87CA045F3}"/>
              </a:ext>
            </a:extLst>
          </p:cNvPr>
          <p:cNvPicPr>
            <a:picLocks noChangeAspect="1"/>
          </p:cNvPicPr>
          <p:nvPr userDrawn="1"/>
        </p:nvPicPr>
        <p:blipFill>
          <a:blip r:embed="rId3"/>
          <a:srcRect/>
          <a:stretch/>
        </p:blipFill>
        <p:spPr>
          <a:xfrm>
            <a:off x="2522" y="893"/>
            <a:ext cx="12183779" cy="6856214"/>
          </a:xfrm>
          <a:prstGeom prst="rect">
            <a:avLst/>
          </a:prstGeom>
        </p:spPr>
      </p:pic>
      <p:sp>
        <p:nvSpPr>
          <p:cNvPr id="4" name="Oval 3">
            <a:extLst>
              <a:ext uri="{FF2B5EF4-FFF2-40B4-BE49-F238E27FC236}">
                <a16:creationId xmlns:a16="http://schemas.microsoft.com/office/drawing/2014/main" id="{64DE06D1-5044-8D42-9247-EE6BD9C3AEC3}"/>
              </a:ext>
            </a:extLst>
          </p:cNvPr>
          <p:cNvSpPr/>
          <p:nvPr userDrawn="1"/>
        </p:nvSpPr>
        <p:spPr>
          <a:xfrm>
            <a:off x="725557" y="6225732"/>
            <a:ext cx="236468" cy="2364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47B82CB-E374-1847-8912-7F8C2FCC504E}"/>
              </a:ext>
            </a:extLst>
          </p:cNvPr>
          <p:cNvCxnSpPr>
            <a:cxnSpLocks/>
          </p:cNvCxnSpPr>
          <p:nvPr userDrawn="1"/>
        </p:nvCxnSpPr>
        <p:spPr>
          <a:xfrm>
            <a:off x="725557" y="6004560"/>
            <a:ext cx="1077369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6">
            <a:extLst>
              <a:ext uri="{FF2B5EF4-FFF2-40B4-BE49-F238E27FC236}">
                <a16:creationId xmlns:a16="http://schemas.microsoft.com/office/drawing/2014/main" id="{3ED49965-7EA0-A540-9A09-7A2363D416E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734025" y="6167534"/>
            <a:ext cx="1798690" cy="369427"/>
          </a:xfrm>
          <a:prstGeom prst="rect">
            <a:avLst/>
          </a:prstGeom>
        </p:spPr>
      </p:pic>
    </p:spTree>
    <p:extLst>
      <p:ext uri="{BB962C8B-B14F-4D97-AF65-F5344CB8AC3E}">
        <p14:creationId xmlns:p14="http://schemas.microsoft.com/office/powerpoint/2010/main" val="2278670077"/>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55D923-3912-3B42-B891-5B76B847DC54}"/>
              </a:ext>
            </a:extLst>
          </p:cNvPr>
          <p:cNvSpPr/>
          <p:nvPr userDrawn="1"/>
        </p:nvSpPr>
        <p:spPr>
          <a:xfrm>
            <a:off x="3322" y="1789"/>
            <a:ext cx="6094412" cy="6856211"/>
          </a:xfrm>
          <a:prstGeom prst="rect">
            <a:avLst/>
          </a:prstGeom>
          <a:solidFill>
            <a:srgbClr val="1A9A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FD116CF0-902D-394B-98B2-8DA9B854049B}"/>
              </a:ext>
            </a:extLst>
          </p:cNvPr>
          <p:cNvCxnSpPr>
            <a:cxnSpLocks/>
          </p:cNvCxnSpPr>
          <p:nvPr userDrawn="1"/>
        </p:nvCxnSpPr>
        <p:spPr>
          <a:xfrm>
            <a:off x="725557" y="6004560"/>
            <a:ext cx="1077369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7">
            <a:extLst>
              <a:ext uri="{FF2B5EF4-FFF2-40B4-BE49-F238E27FC236}">
                <a16:creationId xmlns:a16="http://schemas.microsoft.com/office/drawing/2014/main" id="{BBBAC716-4CD6-4148-8856-CCBFE2711D79}"/>
              </a:ext>
            </a:extLst>
          </p:cNvPr>
          <p:cNvSpPr txBox="1">
            <a:spLocks/>
          </p:cNvSpPr>
          <p:nvPr userDrawn="1"/>
        </p:nvSpPr>
        <p:spPr>
          <a:xfrm>
            <a:off x="731520" y="2940269"/>
            <a:ext cx="4916245" cy="2599901"/>
          </a:xfrm>
          <a:prstGeom prst="rect">
            <a:avLst/>
          </a:prstGeom>
        </p:spPr>
        <p:txBody>
          <a:bodyPr lIns="0" tIns="0" rIns="0" bIns="0"/>
          <a:lstStyle>
            <a:lvl1pPr algn="l" defTabSz="914400" rtl="0" eaLnBrk="1" latinLnBrk="0" hangingPunct="1">
              <a:lnSpc>
                <a:spcPct val="90000"/>
              </a:lnSpc>
              <a:spcBef>
                <a:spcPct val="0"/>
              </a:spcBef>
              <a:buNone/>
              <a:defRPr sz="3600" b="1" i="0" kern="1200" spc="30" baseline="0">
                <a:solidFill>
                  <a:schemeClr val="bg1"/>
                </a:solidFill>
                <a:latin typeface="Avenir Next" panose="020B0503020202020204" pitchFamily="34" charset="0"/>
                <a:ea typeface="+mj-ea"/>
                <a:cs typeface="+mj-cs"/>
              </a:defRPr>
            </a:lvl1pPr>
          </a:lstStyle>
          <a:p>
            <a:r>
              <a:rPr lang="en-US" dirty="0"/>
              <a:t>Thank you.</a:t>
            </a:r>
          </a:p>
        </p:txBody>
      </p:sp>
      <p:pic>
        <p:nvPicPr>
          <p:cNvPr id="8" name="Picture 7">
            <a:extLst>
              <a:ext uri="{FF2B5EF4-FFF2-40B4-BE49-F238E27FC236}">
                <a16:creationId xmlns:a16="http://schemas.microsoft.com/office/drawing/2014/main" id="{7127A537-6AE7-C04A-A713-7E2DB42FDCD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29861" y="2849590"/>
            <a:ext cx="3915649" cy="804224"/>
          </a:xfrm>
          <a:prstGeom prst="rect">
            <a:avLst/>
          </a:prstGeom>
        </p:spPr>
      </p:pic>
      <p:pic>
        <p:nvPicPr>
          <p:cNvPr id="7" name="Picture 6">
            <a:extLst>
              <a:ext uri="{FF2B5EF4-FFF2-40B4-BE49-F238E27FC236}">
                <a16:creationId xmlns:a16="http://schemas.microsoft.com/office/drawing/2014/main" id="{FB82B718-8768-C049-8784-2DC8C73BEE09}"/>
              </a:ext>
            </a:extLst>
          </p:cNvPr>
          <p:cNvPicPr>
            <a:picLocks noChangeAspect="1"/>
          </p:cNvPicPr>
          <p:nvPr userDrawn="1"/>
        </p:nvPicPr>
        <p:blipFill>
          <a:blip r:embed="rId5"/>
          <a:stretch>
            <a:fillRect/>
          </a:stretch>
        </p:blipFill>
        <p:spPr>
          <a:xfrm>
            <a:off x="6635086" y="4202778"/>
            <a:ext cx="254000" cy="254000"/>
          </a:xfrm>
          <a:prstGeom prst="rect">
            <a:avLst/>
          </a:prstGeom>
        </p:spPr>
      </p:pic>
      <p:pic>
        <p:nvPicPr>
          <p:cNvPr id="9" name="Picture 8">
            <a:extLst>
              <a:ext uri="{FF2B5EF4-FFF2-40B4-BE49-F238E27FC236}">
                <a16:creationId xmlns:a16="http://schemas.microsoft.com/office/drawing/2014/main" id="{8C34D5CE-2ED9-F149-8013-74A719D10F07}"/>
              </a:ext>
            </a:extLst>
          </p:cNvPr>
          <p:cNvPicPr>
            <a:picLocks noChangeAspect="1"/>
          </p:cNvPicPr>
          <p:nvPr userDrawn="1"/>
        </p:nvPicPr>
        <p:blipFill>
          <a:blip r:embed="rId6"/>
          <a:stretch>
            <a:fillRect/>
          </a:stretch>
        </p:blipFill>
        <p:spPr>
          <a:xfrm>
            <a:off x="8133686" y="4202778"/>
            <a:ext cx="254000" cy="254000"/>
          </a:xfrm>
          <a:prstGeom prst="rect">
            <a:avLst/>
          </a:prstGeom>
        </p:spPr>
      </p:pic>
      <p:sp>
        <p:nvSpPr>
          <p:cNvPr id="12" name="TextBox 11">
            <a:extLst>
              <a:ext uri="{FF2B5EF4-FFF2-40B4-BE49-F238E27FC236}">
                <a16:creationId xmlns:a16="http://schemas.microsoft.com/office/drawing/2014/main" id="{DE054F22-D44E-3842-B841-A9BFBC0FCB37}"/>
              </a:ext>
            </a:extLst>
          </p:cNvPr>
          <p:cNvSpPr txBox="1"/>
          <p:nvPr userDrawn="1"/>
        </p:nvSpPr>
        <p:spPr>
          <a:xfrm>
            <a:off x="6961637" y="4207964"/>
            <a:ext cx="1172050" cy="276999"/>
          </a:xfrm>
          <a:prstGeom prst="rect">
            <a:avLst/>
          </a:prstGeom>
          <a:noFill/>
        </p:spPr>
        <p:txBody>
          <a:bodyPr wrap="square" lIns="0">
            <a:spAutoFit/>
          </a:bodyPr>
          <a:lstStyle/>
          <a:p>
            <a:r>
              <a:rPr lang="en-US" sz="1200" b="1" dirty="0">
                <a:solidFill>
                  <a:srgbClr val="009AC7"/>
                </a:solidFill>
                <a:effectLst/>
                <a:latin typeface="Avenir Next" panose="020B0503020202020204" pitchFamily="34" charset="0"/>
              </a:rPr>
              <a:t>202.745.7000</a:t>
            </a:r>
            <a:endParaRPr lang="en-US" sz="1200" dirty="0">
              <a:solidFill>
                <a:srgbClr val="009AC7"/>
              </a:solidFill>
              <a:effectLst/>
              <a:latin typeface="Avenir Next" panose="020B0503020202020204" pitchFamily="34" charset="0"/>
            </a:endParaRPr>
          </a:p>
        </p:txBody>
      </p:sp>
      <p:sp>
        <p:nvSpPr>
          <p:cNvPr id="14" name="TextBox 13">
            <a:extLst>
              <a:ext uri="{FF2B5EF4-FFF2-40B4-BE49-F238E27FC236}">
                <a16:creationId xmlns:a16="http://schemas.microsoft.com/office/drawing/2014/main" id="{E2443A53-AAB9-A44B-8F0D-8D1864A46CD2}"/>
              </a:ext>
            </a:extLst>
          </p:cNvPr>
          <p:cNvSpPr txBox="1"/>
          <p:nvPr userDrawn="1"/>
        </p:nvSpPr>
        <p:spPr>
          <a:xfrm>
            <a:off x="8466730" y="4207964"/>
            <a:ext cx="1823114" cy="276999"/>
          </a:xfrm>
          <a:prstGeom prst="rect">
            <a:avLst/>
          </a:prstGeom>
          <a:noFill/>
        </p:spPr>
        <p:txBody>
          <a:bodyPr wrap="square" lIns="0">
            <a:spAutoFit/>
          </a:bodyPr>
          <a:lstStyle/>
          <a:p>
            <a:r>
              <a:rPr lang="en-US" sz="1200" b="1" kern="1200" dirty="0" err="1">
                <a:solidFill>
                  <a:srgbClr val="1A9AC7"/>
                </a:solidFill>
                <a:effectLst/>
                <a:latin typeface="Avenir Next" panose="020B0503020202020204" pitchFamily="34" charset="0"/>
                <a:ea typeface="+mn-ea"/>
                <a:cs typeface="+mn-cs"/>
              </a:rPr>
              <a:t>whitman-walker.org</a:t>
            </a:r>
            <a:endParaRPr lang="en-US" sz="1200" kern="1200" dirty="0">
              <a:solidFill>
                <a:srgbClr val="1A9AC7"/>
              </a:solidFill>
              <a:effectLst/>
              <a:latin typeface="Avenir Next" panose="020B0503020202020204" pitchFamily="34" charset="0"/>
              <a:ea typeface="+mn-ea"/>
              <a:cs typeface="+mn-cs"/>
            </a:endParaRPr>
          </a:p>
        </p:txBody>
      </p:sp>
      <p:sp>
        <p:nvSpPr>
          <p:cNvPr id="15" name="TextBox 14">
            <a:extLst>
              <a:ext uri="{FF2B5EF4-FFF2-40B4-BE49-F238E27FC236}">
                <a16:creationId xmlns:a16="http://schemas.microsoft.com/office/drawing/2014/main" id="{4E70A33A-9CA7-4F4D-BCD6-5B15A0C39487}"/>
              </a:ext>
            </a:extLst>
          </p:cNvPr>
          <p:cNvSpPr txBox="1"/>
          <p:nvPr userDrawn="1"/>
        </p:nvSpPr>
        <p:spPr>
          <a:xfrm>
            <a:off x="6635086" y="4670244"/>
            <a:ext cx="1608220" cy="507831"/>
          </a:xfrm>
          <a:prstGeom prst="rect">
            <a:avLst/>
          </a:prstGeom>
          <a:noFill/>
        </p:spPr>
        <p:txBody>
          <a:bodyPr wrap="square" lIns="0">
            <a:spAutoFit/>
          </a:bodyPr>
          <a:lstStyle/>
          <a:p>
            <a:r>
              <a:rPr lang="en-US" sz="900" b="1" kern="1200" dirty="0">
                <a:solidFill>
                  <a:schemeClr val="tx1"/>
                </a:solidFill>
                <a:effectLst/>
                <a:latin typeface="Avenir Next" panose="020B0503020202020204" pitchFamily="34" charset="0"/>
                <a:ea typeface="+mn-ea"/>
                <a:cs typeface="+mn-cs"/>
              </a:rPr>
              <a:t>Whitman-Walker Health</a:t>
            </a:r>
            <a:endParaRPr lang="en-US" sz="900" kern="1200" dirty="0">
              <a:solidFill>
                <a:schemeClr val="tx1"/>
              </a:solidFill>
              <a:effectLst/>
              <a:latin typeface="Avenir Next" panose="020B0503020202020204" pitchFamily="34" charset="0"/>
              <a:ea typeface="+mn-ea"/>
              <a:cs typeface="+mn-cs"/>
            </a:endParaRPr>
          </a:p>
          <a:p>
            <a:r>
              <a:rPr lang="en-US" sz="900" kern="1200" dirty="0">
                <a:solidFill>
                  <a:schemeClr val="tx1"/>
                </a:solidFill>
                <a:effectLst/>
                <a:latin typeface="Avenir Next" panose="020B0503020202020204" pitchFamily="34" charset="0"/>
                <a:ea typeface="+mn-ea"/>
                <a:cs typeface="+mn-cs"/>
              </a:rPr>
              <a:t>1525 14th St., NW</a:t>
            </a:r>
          </a:p>
          <a:p>
            <a:r>
              <a:rPr lang="en-US" sz="900" kern="1200" dirty="0">
                <a:solidFill>
                  <a:schemeClr val="tx1"/>
                </a:solidFill>
                <a:effectLst/>
                <a:latin typeface="Avenir Next" panose="020B0503020202020204" pitchFamily="34" charset="0"/>
                <a:ea typeface="+mn-ea"/>
                <a:cs typeface="+mn-cs"/>
              </a:rPr>
              <a:t>Washington, DC 20005</a:t>
            </a:r>
          </a:p>
        </p:txBody>
      </p:sp>
      <p:sp>
        <p:nvSpPr>
          <p:cNvPr id="16" name="TextBox 15">
            <a:extLst>
              <a:ext uri="{FF2B5EF4-FFF2-40B4-BE49-F238E27FC236}">
                <a16:creationId xmlns:a16="http://schemas.microsoft.com/office/drawing/2014/main" id="{FC804631-878B-6147-A2F4-346E19327C28}"/>
              </a:ext>
            </a:extLst>
          </p:cNvPr>
          <p:cNvSpPr txBox="1"/>
          <p:nvPr userDrawn="1"/>
        </p:nvSpPr>
        <p:spPr>
          <a:xfrm>
            <a:off x="8163503" y="4670244"/>
            <a:ext cx="1838912" cy="507831"/>
          </a:xfrm>
          <a:prstGeom prst="rect">
            <a:avLst/>
          </a:prstGeom>
          <a:noFill/>
        </p:spPr>
        <p:txBody>
          <a:bodyPr wrap="square" lIns="0">
            <a:spAutoFit/>
          </a:bodyPr>
          <a:lstStyle/>
          <a:p>
            <a:r>
              <a:rPr lang="en-US" sz="900" b="1" kern="1200" dirty="0">
                <a:solidFill>
                  <a:schemeClr val="tx1"/>
                </a:solidFill>
                <a:effectLst/>
                <a:latin typeface="Avenir Next" panose="020B0503020202020204" pitchFamily="34" charset="0"/>
                <a:ea typeface="+mn-ea"/>
                <a:cs typeface="+mn-cs"/>
              </a:rPr>
              <a:t>Whitman-Walker at LIZ</a:t>
            </a:r>
            <a:endParaRPr lang="en-US" sz="900" kern="1200" dirty="0">
              <a:solidFill>
                <a:schemeClr val="tx1"/>
              </a:solidFill>
              <a:effectLst/>
              <a:latin typeface="Avenir Next" panose="020B0503020202020204" pitchFamily="34" charset="0"/>
              <a:ea typeface="+mn-ea"/>
              <a:cs typeface="+mn-cs"/>
            </a:endParaRPr>
          </a:p>
          <a:p>
            <a:r>
              <a:rPr lang="en-US" sz="900" kern="1200" dirty="0">
                <a:solidFill>
                  <a:schemeClr val="tx1"/>
                </a:solidFill>
                <a:effectLst/>
                <a:latin typeface="Avenir Next" panose="020B0503020202020204" pitchFamily="34" charset="0"/>
                <a:ea typeface="+mn-ea"/>
                <a:cs typeface="+mn-cs"/>
              </a:rPr>
              <a:t>1377 R Street, NW, Suite 200 </a:t>
            </a:r>
          </a:p>
          <a:p>
            <a:r>
              <a:rPr lang="en-US" sz="900" kern="1200" dirty="0">
                <a:solidFill>
                  <a:schemeClr val="tx1"/>
                </a:solidFill>
                <a:effectLst/>
                <a:latin typeface="Avenir Next" panose="020B0503020202020204" pitchFamily="34" charset="0"/>
                <a:ea typeface="+mn-ea"/>
                <a:cs typeface="+mn-cs"/>
              </a:rPr>
              <a:t>Washington, DC 20009</a:t>
            </a:r>
          </a:p>
        </p:txBody>
      </p:sp>
      <p:sp>
        <p:nvSpPr>
          <p:cNvPr id="17" name="TextBox 16">
            <a:extLst>
              <a:ext uri="{FF2B5EF4-FFF2-40B4-BE49-F238E27FC236}">
                <a16:creationId xmlns:a16="http://schemas.microsoft.com/office/drawing/2014/main" id="{EE37D558-BAD5-4D4D-AF9A-FB67EE83F763}"/>
              </a:ext>
            </a:extLst>
          </p:cNvPr>
          <p:cNvSpPr txBox="1"/>
          <p:nvPr userDrawn="1"/>
        </p:nvSpPr>
        <p:spPr>
          <a:xfrm>
            <a:off x="9833496" y="4670244"/>
            <a:ext cx="2043763" cy="784830"/>
          </a:xfrm>
          <a:prstGeom prst="rect">
            <a:avLst/>
          </a:prstGeom>
          <a:noFill/>
        </p:spPr>
        <p:txBody>
          <a:bodyPr wrap="square" lIns="0">
            <a:spAutoFit/>
          </a:bodyPr>
          <a:lstStyle/>
          <a:p>
            <a:r>
              <a:rPr lang="en-US" sz="900" b="1" kern="1200" dirty="0">
                <a:solidFill>
                  <a:schemeClr val="tx1"/>
                </a:solidFill>
                <a:effectLst/>
                <a:latin typeface="Avenir Next" panose="020B0503020202020204" pitchFamily="34" charset="0"/>
                <a:ea typeface="+mn-ea"/>
                <a:cs typeface="+mn-cs"/>
              </a:rPr>
              <a:t>Max Robinson Center</a:t>
            </a:r>
            <a:endParaRPr lang="en-US" sz="900" kern="1200" dirty="0">
              <a:solidFill>
                <a:schemeClr val="tx1"/>
              </a:solidFill>
              <a:effectLst/>
              <a:latin typeface="Avenir Next" panose="020B0503020202020204" pitchFamily="34" charset="0"/>
              <a:ea typeface="+mn-ea"/>
              <a:cs typeface="+mn-cs"/>
            </a:endParaRPr>
          </a:p>
          <a:p>
            <a:r>
              <a:rPr lang="en-US" sz="900" kern="1200" dirty="0">
                <a:solidFill>
                  <a:schemeClr val="tx1"/>
                </a:solidFill>
                <a:effectLst/>
                <a:latin typeface="Avenir Next" panose="020B0503020202020204" pitchFamily="34" charset="0"/>
                <a:ea typeface="+mn-ea"/>
                <a:cs typeface="+mn-cs"/>
              </a:rPr>
              <a:t>2301 Martin Luther King Jr. Ave., SE</a:t>
            </a:r>
          </a:p>
          <a:p>
            <a:r>
              <a:rPr lang="en-US" sz="900" kern="1200" dirty="0">
                <a:solidFill>
                  <a:schemeClr val="tx1"/>
                </a:solidFill>
                <a:effectLst/>
                <a:latin typeface="Avenir Next" panose="020B0503020202020204" pitchFamily="34" charset="0"/>
                <a:ea typeface="+mn-ea"/>
                <a:cs typeface="+mn-cs"/>
              </a:rPr>
              <a:t>Washington, DC  20020</a:t>
            </a:r>
          </a:p>
          <a:p>
            <a:br>
              <a:rPr lang="en-US" sz="900" kern="1200" dirty="0">
                <a:solidFill>
                  <a:schemeClr val="tx1"/>
                </a:solidFill>
                <a:effectLst/>
                <a:latin typeface="Avenir Next" panose="020B0503020202020204" pitchFamily="34" charset="0"/>
                <a:ea typeface="+mn-ea"/>
                <a:cs typeface="+mn-cs"/>
              </a:rPr>
            </a:br>
            <a:endParaRPr lang="en-US" sz="900" kern="1200" dirty="0">
              <a:solidFill>
                <a:schemeClr val="tx1"/>
              </a:solidFill>
              <a:effectLst/>
              <a:latin typeface="Avenir Next" panose="020B0503020202020204" pitchFamily="34" charset="0"/>
              <a:ea typeface="+mn-ea"/>
              <a:cs typeface="+mn-cs"/>
            </a:endParaRPr>
          </a:p>
        </p:txBody>
      </p:sp>
    </p:spTree>
    <p:extLst>
      <p:ext uri="{BB962C8B-B14F-4D97-AF65-F5344CB8AC3E}">
        <p14:creationId xmlns:p14="http://schemas.microsoft.com/office/powerpoint/2010/main" val="951961348"/>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spectrumoutfitters.co.uk/blogs/spectrum-spotlight/7-famous-trans-peopl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ustranssurvey.org/report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EC3411-988C-D349-BF4A-0540EA5080F2}"/>
              </a:ext>
            </a:extLst>
          </p:cNvPr>
          <p:cNvSpPr>
            <a:spLocks noGrp="1"/>
          </p:cNvSpPr>
          <p:nvPr>
            <p:ph type="title"/>
          </p:nvPr>
        </p:nvSpPr>
        <p:spPr>
          <a:xfrm>
            <a:off x="685800" y="2922631"/>
            <a:ext cx="9449192" cy="1492615"/>
          </a:xfrm>
        </p:spPr>
        <p:txBody>
          <a:bodyPr/>
          <a:lstStyle/>
          <a:p>
            <a:pPr>
              <a:lnSpc>
                <a:spcPct val="100000"/>
              </a:lnSpc>
            </a:pPr>
            <a:r>
              <a:rPr lang="en-US" dirty="0">
                <a:latin typeface="Avenir Next"/>
              </a:rPr>
              <a:t>Affirming Expansive Gender Identities </a:t>
            </a:r>
            <a:br>
              <a:rPr lang="en-US" dirty="0">
                <a:latin typeface="Avenir Next"/>
              </a:rPr>
            </a:br>
            <a:r>
              <a:rPr lang="en-US" sz="2800" dirty="0">
                <a:latin typeface="Avenir Next"/>
              </a:rPr>
              <a:t>2023 National Health Care for the Homeless Conference &amp; Policy Symposium</a:t>
            </a:r>
            <a:endParaRPr lang="en-US" sz="2800" dirty="0"/>
          </a:p>
        </p:txBody>
      </p:sp>
      <p:sp>
        <p:nvSpPr>
          <p:cNvPr id="7" name="Text Placeholder 6">
            <a:extLst>
              <a:ext uri="{FF2B5EF4-FFF2-40B4-BE49-F238E27FC236}">
                <a16:creationId xmlns:a16="http://schemas.microsoft.com/office/drawing/2014/main" id="{DF7F7B72-7391-414D-B82C-4EFD6AA8CE98}"/>
              </a:ext>
            </a:extLst>
          </p:cNvPr>
          <p:cNvSpPr>
            <a:spLocks noGrp="1"/>
          </p:cNvSpPr>
          <p:nvPr>
            <p:ph type="body" sz="quarter" idx="10"/>
          </p:nvPr>
        </p:nvSpPr>
        <p:spPr>
          <a:xfrm>
            <a:off x="685800" y="5895792"/>
            <a:ext cx="7308168" cy="657407"/>
          </a:xfrm>
        </p:spPr>
        <p:txBody>
          <a:bodyPr/>
          <a:lstStyle/>
          <a:p>
            <a:r>
              <a:rPr lang="en-US" dirty="0"/>
              <a:t>britt walsh (they/he), LICSW, LCSW-C,LCSW, CPH</a:t>
            </a:r>
          </a:p>
          <a:p>
            <a:r>
              <a:rPr lang="en-US" dirty="0"/>
              <a:t>Director of Gender Affirming Care </a:t>
            </a:r>
          </a:p>
          <a:p>
            <a:endParaRPr lang="en-US" dirty="0"/>
          </a:p>
        </p:txBody>
      </p:sp>
    </p:spTree>
    <p:extLst>
      <p:ext uri="{BB962C8B-B14F-4D97-AF65-F5344CB8AC3E}">
        <p14:creationId xmlns:p14="http://schemas.microsoft.com/office/powerpoint/2010/main" val="73131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n image- at the top it reads&quot; Gender is less like this&quot; and shows a blue stick figure wearing pants opposite a pink stick figure in a skirt&quot; and below that it reads &quot;And more like this&quot; and shows maybe 30 bodies of all colors and shapes grouped together">
            <a:extLst>
              <a:ext uri="{FF2B5EF4-FFF2-40B4-BE49-F238E27FC236}">
                <a16:creationId xmlns:a16="http://schemas.microsoft.com/office/drawing/2014/main" id="{5C0CE26C-7ACB-2890-6C00-850240229490}"/>
              </a:ext>
            </a:extLst>
          </p:cNvPr>
          <p:cNvPicPr>
            <a:picLocks noChangeAspect="1"/>
          </p:cNvPicPr>
          <p:nvPr/>
        </p:nvPicPr>
        <p:blipFill>
          <a:blip r:embed="rId3"/>
          <a:stretch>
            <a:fillRect/>
          </a:stretch>
        </p:blipFill>
        <p:spPr>
          <a:xfrm>
            <a:off x="3660891" y="158795"/>
            <a:ext cx="5029027" cy="5814381"/>
          </a:xfrm>
          <a:prstGeom prst="rect">
            <a:avLst/>
          </a:prstGeom>
        </p:spPr>
      </p:pic>
    </p:spTree>
    <p:extLst>
      <p:ext uri="{BB962C8B-B14F-4D97-AF65-F5344CB8AC3E}">
        <p14:creationId xmlns:p14="http://schemas.microsoft.com/office/powerpoint/2010/main" val="190389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a:xfrm>
            <a:off x="685800" y="327766"/>
            <a:ext cx="6778690" cy="1059235"/>
          </a:xfrm>
        </p:spPr>
        <p:txBody>
          <a:bodyPr/>
          <a:lstStyle/>
          <a:p>
            <a:r>
              <a:rPr lang="en-US" dirty="0"/>
              <a:t>Definitions: Gender Identities</a:t>
            </a:r>
          </a:p>
        </p:txBody>
      </p:sp>
      <p:sp>
        <p:nvSpPr>
          <p:cNvPr id="3" name="Text Placeholder 2">
            <a:extLst>
              <a:ext uri="{FF2B5EF4-FFF2-40B4-BE49-F238E27FC236}">
                <a16:creationId xmlns:a16="http://schemas.microsoft.com/office/drawing/2014/main" id="{AAF99F84-0718-A7E5-D03F-D9F1F8EEA004}"/>
              </a:ext>
            </a:extLst>
          </p:cNvPr>
          <p:cNvSpPr>
            <a:spLocks noGrp="1"/>
          </p:cNvSpPr>
          <p:nvPr>
            <p:ph type="body" sz="quarter" idx="10"/>
          </p:nvPr>
        </p:nvSpPr>
        <p:spPr>
          <a:xfrm>
            <a:off x="685800" y="1387001"/>
            <a:ext cx="10943349" cy="4715219"/>
          </a:xfrm>
        </p:spPr>
        <p:txBody>
          <a:bodyPr numCol="1"/>
          <a:lstStyle/>
          <a:p>
            <a:r>
              <a:rPr lang="en-US" sz="2400" u="sng" dirty="0"/>
              <a:t>Transgender</a:t>
            </a:r>
            <a:r>
              <a:rPr lang="en-US" sz="2400" dirty="0"/>
              <a:t>: A person whose current gender identity is different from the sex they were assigned at birth</a:t>
            </a:r>
          </a:p>
          <a:p>
            <a:pPr lvl="1"/>
            <a:r>
              <a:rPr lang="en-US" sz="2400" u="sng" dirty="0"/>
              <a:t>Transgender experience</a:t>
            </a:r>
            <a:r>
              <a:rPr lang="en-US" sz="2400" dirty="0"/>
              <a:t>: All people who can be classified as transgender, regardless of whether they identify as transgender</a:t>
            </a:r>
          </a:p>
          <a:p>
            <a:pPr lvl="1"/>
            <a:r>
              <a:rPr lang="en-US" sz="2400" u="sng" dirty="0"/>
              <a:t>Transgender identity</a:t>
            </a:r>
            <a:r>
              <a:rPr lang="en-US" sz="2400" dirty="0"/>
              <a:t>: People who identify as transgender</a:t>
            </a:r>
          </a:p>
          <a:p>
            <a:r>
              <a:rPr lang="en-US" sz="2400" u="sng" dirty="0"/>
              <a:t>Cisgender</a:t>
            </a:r>
            <a:r>
              <a:rPr lang="en-US" sz="2400" dirty="0"/>
              <a:t>: A person whose current gender identity corresponds to the sex they were assigned at birth</a:t>
            </a:r>
          </a:p>
          <a:p>
            <a:r>
              <a:rPr lang="en-US" sz="2400" u="sng" dirty="0"/>
              <a:t>Nonbinary</a:t>
            </a:r>
            <a:r>
              <a:rPr lang="en-US" sz="2400" dirty="0"/>
              <a:t>: An umbrella term for gender identities that lie outside the gender binary</a:t>
            </a:r>
          </a:p>
          <a:p>
            <a:pPr lvl="1"/>
            <a:r>
              <a:rPr lang="en-US" sz="2400" dirty="0"/>
              <a:t>Genderqueer: A person who does not follow gender norms</a:t>
            </a:r>
          </a:p>
          <a:p>
            <a:pPr lvl="1"/>
            <a:r>
              <a:rPr lang="en-US" sz="2400" dirty="0"/>
              <a:t>Agender: A person who does not identify with a gender</a:t>
            </a:r>
          </a:p>
          <a:p>
            <a:r>
              <a:rPr lang="en-US" sz="2400" u="sng" dirty="0"/>
              <a:t>Two-Spirit</a:t>
            </a:r>
            <a:r>
              <a:rPr lang="en-US" sz="2400" dirty="0"/>
              <a:t>: Placeholder term for specific gender and sexual orientation identities that are centered in Indigenous tribal worldviews, practices, and knowledges</a:t>
            </a:r>
            <a:endParaRPr lang="en-US" sz="2400" dirty="0">
              <a:solidFill>
                <a:schemeClr val="bg2"/>
              </a:solidFill>
            </a:endParaRPr>
          </a:p>
        </p:txBody>
      </p:sp>
    </p:spTree>
    <p:extLst>
      <p:ext uri="{BB962C8B-B14F-4D97-AF65-F5344CB8AC3E}">
        <p14:creationId xmlns:p14="http://schemas.microsoft.com/office/powerpoint/2010/main" val="19520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a:xfrm>
            <a:off x="685800" y="327766"/>
            <a:ext cx="6778690" cy="1059235"/>
          </a:xfrm>
        </p:spPr>
        <p:txBody>
          <a:bodyPr/>
          <a:lstStyle/>
          <a:p>
            <a:r>
              <a:rPr lang="en-US" dirty="0"/>
              <a:t>Definitions: Sexual Orientation</a:t>
            </a:r>
          </a:p>
        </p:txBody>
      </p:sp>
      <p:sp>
        <p:nvSpPr>
          <p:cNvPr id="3" name="Text Placeholder 2">
            <a:extLst>
              <a:ext uri="{FF2B5EF4-FFF2-40B4-BE49-F238E27FC236}">
                <a16:creationId xmlns:a16="http://schemas.microsoft.com/office/drawing/2014/main" id="{AAF99F84-0718-A7E5-D03F-D9F1F8EEA004}"/>
              </a:ext>
            </a:extLst>
          </p:cNvPr>
          <p:cNvSpPr>
            <a:spLocks noGrp="1"/>
          </p:cNvSpPr>
          <p:nvPr>
            <p:ph type="body" sz="quarter" idx="10"/>
          </p:nvPr>
        </p:nvSpPr>
        <p:spPr>
          <a:xfrm>
            <a:off x="685800" y="1355749"/>
            <a:ext cx="10943349" cy="4145713"/>
          </a:xfrm>
        </p:spPr>
        <p:txBody>
          <a:bodyPr numCol="1"/>
          <a:lstStyle/>
          <a:p>
            <a:r>
              <a:rPr lang="en-US" sz="2800" dirty="0"/>
              <a:t>A multidimensional construct encompassing emotional, romantic, and sexual attraction, identity, and behavior</a:t>
            </a:r>
          </a:p>
          <a:p>
            <a:pPr lvl="1"/>
            <a:r>
              <a:rPr lang="en-US" sz="2000" u="sng" dirty="0"/>
              <a:t>Identity</a:t>
            </a:r>
            <a:r>
              <a:rPr lang="en-US" sz="2000" dirty="0"/>
              <a:t>: A person's core internal sense of their sexuality</a:t>
            </a:r>
          </a:p>
          <a:p>
            <a:pPr lvl="1"/>
            <a:r>
              <a:rPr lang="en-US" sz="2000" u="sng" dirty="0"/>
              <a:t>Attraction</a:t>
            </a:r>
            <a:r>
              <a:rPr lang="en-US" sz="2000" dirty="0"/>
              <a:t>: A multidimensional concept that includes the gender(s) to which a person is attracted and the strength of this attraction, including whether a person feels attraction at all</a:t>
            </a:r>
          </a:p>
          <a:p>
            <a:pPr lvl="1"/>
            <a:r>
              <a:rPr lang="en-US" sz="2000" u="sng" dirty="0"/>
              <a:t>Behavior</a:t>
            </a:r>
            <a:r>
              <a:rPr lang="en-US" sz="2000" dirty="0"/>
              <a:t>: A multidimensional concept that includes the gender(s) of sexual partners, specific sexual activities, and frequency of activity</a:t>
            </a:r>
          </a:p>
          <a:p>
            <a:r>
              <a:rPr lang="en-US" sz="2800" dirty="0"/>
              <a:t>Characteristics of sexual orientation</a:t>
            </a:r>
            <a:r>
              <a:rPr lang="en-US" sz="2400" dirty="0"/>
              <a:t>:</a:t>
            </a:r>
          </a:p>
          <a:p>
            <a:pPr lvl="1"/>
            <a:r>
              <a:rPr lang="en-US" sz="2000" dirty="0"/>
              <a:t>Often defined based on the gender(s) of a person's desired or actual partners relative to their own gender, but is </a:t>
            </a:r>
            <a:r>
              <a:rPr lang="en-US" sz="2000" u="sng" dirty="0"/>
              <a:t>not the same as gender identity: a transgender person can have any sexual orientation, including straight/heterosexual</a:t>
            </a:r>
          </a:p>
          <a:p>
            <a:pPr lvl="1"/>
            <a:r>
              <a:rPr lang="en-US" sz="2000" dirty="0"/>
              <a:t>The three dimensions of sexuality—attraction, identity, and behavior—may not correspond to the same orientation</a:t>
            </a:r>
          </a:p>
          <a:p>
            <a:endParaRPr lang="en-US" sz="2800" dirty="0">
              <a:solidFill>
                <a:schemeClr val="bg2"/>
              </a:solidFill>
            </a:endParaRPr>
          </a:p>
        </p:txBody>
      </p:sp>
    </p:spTree>
    <p:extLst>
      <p:ext uri="{BB962C8B-B14F-4D97-AF65-F5344CB8AC3E}">
        <p14:creationId xmlns:p14="http://schemas.microsoft.com/office/powerpoint/2010/main" val="33939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a:xfrm>
            <a:off x="685800" y="327766"/>
            <a:ext cx="8943392" cy="1059235"/>
          </a:xfrm>
        </p:spPr>
        <p:txBody>
          <a:bodyPr/>
          <a:lstStyle/>
          <a:p>
            <a:r>
              <a:rPr lang="en-US" dirty="0"/>
              <a:t>Definitions: Sexual Orientation Identities</a:t>
            </a:r>
          </a:p>
        </p:txBody>
      </p:sp>
      <p:sp>
        <p:nvSpPr>
          <p:cNvPr id="3" name="Text Placeholder 2">
            <a:extLst>
              <a:ext uri="{FF2B5EF4-FFF2-40B4-BE49-F238E27FC236}">
                <a16:creationId xmlns:a16="http://schemas.microsoft.com/office/drawing/2014/main" id="{AAF99F84-0718-A7E5-D03F-D9F1F8EEA004}"/>
              </a:ext>
            </a:extLst>
          </p:cNvPr>
          <p:cNvSpPr>
            <a:spLocks noGrp="1"/>
          </p:cNvSpPr>
          <p:nvPr>
            <p:ph type="body" sz="quarter" idx="10"/>
          </p:nvPr>
        </p:nvSpPr>
        <p:spPr>
          <a:xfrm>
            <a:off x="685800" y="1045029"/>
            <a:ext cx="11503025" cy="4487685"/>
          </a:xfrm>
        </p:spPr>
        <p:txBody>
          <a:bodyPr numCol="1"/>
          <a:lstStyle/>
          <a:p>
            <a:pPr>
              <a:spcBef>
                <a:spcPts val="400"/>
              </a:spcBef>
            </a:pPr>
            <a:r>
              <a:rPr lang="en-US" sz="2000" u="sng" dirty="0"/>
              <a:t>Straight</a:t>
            </a:r>
            <a:r>
              <a:rPr lang="en-US" sz="2000" dirty="0"/>
              <a:t> or </a:t>
            </a:r>
            <a:r>
              <a:rPr lang="en-US" sz="2000" u="sng" dirty="0"/>
              <a:t>heterosexual</a:t>
            </a:r>
            <a:r>
              <a:rPr lang="en-US" sz="2000" dirty="0"/>
              <a:t>: Sexually oriented toward people of a different, usually binary, gender</a:t>
            </a:r>
          </a:p>
          <a:p>
            <a:pPr>
              <a:spcBef>
                <a:spcPts val="400"/>
              </a:spcBef>
            </a:pPr>
            <a:r>
              <a:rPr lang="en-US" sz="2000" u="sng" dirty="0"/>
              <a:t>Gay</a:t>
            </a:r>
            <a:r>
              <a:rPr lang="en-US" sz="2000" dirty="0"/>
              <a:t>: Sexually oriented toward people of the same, usually binary, gender (Note: the term “homosexual” is often considered offensive and outdated)</a:t>
            </a:r>
          </a:p>
          <a:p>
            <a:pPr>
              <a:spcBef>
                <a:spcPts val="400"/>
              </a:spcBef>
            </a:pPr>
            <a:r>
              <a:rPr lang="en-US" sz="2000" u="sng" dirty="0"/>
              <a:t>Lesbian</a:t>
            </a:r>
            <a:r>
              <a:rPr lang="en-US" sz="2000" dirty="0"/>
              <a:t>: Women who are sexually oriented toward other women</a:t>
            </a:r>
          </a:p>
          <a:p>
            <a:pPr>
              <a:spcBef>
                <a:spcPts val="400"/>
              </a:spcBef>
            </a:pPr>
            <a:r>
              <a:rPr lang="en-US" sz="2000" u="sng" dirty="0"/>
              <a:t>Bisexual</a:t>
            </a:r>
            <a:r>
              <a:rPr lang="en-US" sz="2000" dirty="0"/>
              <a:t>: Sexually oriented toward both men and women or toward all genders</a:t>
            </a:r>
          </a:p>
          <a:p>
            <a:pPr>
              <a:spcBef>
                <a:spcPts val="400"/>
              </a:spcBef>
            </a:pPr>
            <a:r>
              <a:rPr lang="en-US" sz="2000" u="sng" dirty="0"/>
              <a:t>Queer</a:t>
            </a:r>
            <a:r>
              <a:rPr lang="en-US" sz="2000" dirty="0"/>
              <a:t>: An umbrella term for belonging to the LGBTQI+ community; also used to refer to a person who is sexually oriented toward people of more than one gender</a:t>
            </a:r>
          </a:p>
          <a:p>
            <a:pPr>
              <a:spcBef>
                <a:spcPts val="400"/>
              </a:spcBef>
            </a:pPr>
            <a:r>
              <a:rPr lang="en-US" sz="2000" u="sng" dirty="0"/>
              <a:t>Pansexual</a:t>
            </a:r>
            <a:r>
              <a:rPr lang="en-US" sz="2000" dirty="0"/>
              <a:t>: Sexually oriented toward people of any gender</a:t>
            </a:r>
          </a:p>
          <a:p>
            <a:pPr>
              <a:spcBef>
                <a:spcPts val="400"/>
              </a:spcBef>
            </a:pPr>
            <a:r>
              <a:rPr lang="en-US" sz="2000" u="sng" dirty="0"/>
              <a:t>Questioning</a:t>
            </a:r>
            <a:r>
              <a:rPr lang="en-US" sz="2000" dirty="0"/>
              <a:t>: Uncertain about sexual orientation identity</a:t>
            </a:r>
          </a:p>
          <a:p>
            <a:pPr>
              <a:spcBef>
                <a:spcPts val="400"/>
              </a:spcBef>
            </a:pPr>
            <a:r>
              <a:rPr lang="en-US" sz="2000" u="sng" dirty="0"/>
              <a:t>Two-Spirit</a:t>
            </a:r>
            <a:r>
              <a:rPr lang="en-US" sz="2000" dirty="0"/>
              <a:t>: Placeholder term for specific gender and sexual orientation identities that are centered in Indigenous tribal worldviews, practices, and knowledges</a:t>
            </a:r>
          </a:p>
          <a:p>
            <a:pPr>
              <a:spcBef>
                <a:spcPts val="400"/>
              </a:spcBef>
            </a:pPr>
            <a:r>
              <a:rPr lang="en-US" sz="2000" u="sng" dirty="0"/>
              <a:t>Same-Gender-Loving</a:t>
            </a:r>
            <a:r>
              <a:rPr lang="en-US" sz="2000" dirty="0"/>
              <a:t>: </a:t>
            </a:r>
            <a:r>
              <a:rPr lang="en-US" sz="2000" dirty="0" err="1"/>
              <a:t>Nonheterosexual</a:t>
            </a:r>
            <a:r>
              <a:rPr lang="en-US" sz="2000" dirty="0"/>
              <a:t> sexual orientation identity used by some in African American communities as a resistance to Eurocentric language for sexuality</a:t>
            </a:r>
          </a:p>
        </p:txBody>
      </p:sp>
    </p:spTree>
    <p:extLst>
      <p:ext uri="{BB962C8B-B14F-4D97-AF65-F5344CB8AC3E}">
        <p14:creationId xmlns:p14="http://schemas.microsoft.com/office/powerpoint/2010/main" val="24667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a:xfrm>
            <a:off x="685800" y="327766"/>
            <a:ext cx="7506478" cy="1059235"/>
          </a:xfrm>
        </p:spPr>
        <p:txBody>
          <a:bodyPr/>
          <a:lstStyle/>
          <a:p>
            <a:r>
              <a:rPr lang="en-US" dirty="0"/>
              <a:t>Words to Avoid</a:t>
            </a:r>
          </a:p>
        </p:txBody>
      </p:sp>
      <p:sp>
        <p:nvSpPr>
          <p:cNvPr id="5" name="Text Placeholder 4">
            <a:extLst>
              <a:ext uri="{FF2B5EF4-FFF2-40B4-BE49-F238E27FC236}">
                <a16:creationId xmlns:a16="http://schemas.microsoft.com/office/drawing/2014/main" id="{D7FA923B-FA9F-A775-2438-603F904BED40}"/>
              </a:ext>
            </a:extLst>
          </p:cNvPr>
          <p:cNvSpPr>
            <a:spLocks noGrp="1"/>
          </p:cNvSpPr>
          <p:nvPr>
            <p:ph type="body" sz="quarter" idx="10"/>
          </p:nvPr>
        </p:nvSpPr>
        <p:spPr>
          <a:xfrm>
            <a:off x="502919" y="1222888"/>
            <a:ext cx="7689359" cy="4412223"/>
          </a:xfrm>
        </p:spPr>
        <p:txBody>
          <a:bodyPr/>
          <a:lstStyle/>
          <a:p>
            <a:pPr>
              <a:spcAft>
                <a:spcPts val="600"/>
              </a:spcAft>
            </a:pPr>
            <a:r>
              <a:rPr lang="en-US" sz="2800" dirty="0"/>
              <a:t>Transsexual or Transvestite</a:t>
            </a:r>
          </a:p>
          <a:p>
            <a:pPr>
              <a:spcAft>
                <a:spcPts val="600"/>
              </a:spcAft>
            </a:pPr>
            <a:r>
              <a:rPr lang="en-US" sz="2800" dirty="0"/>
              <a:t>Transgenders; Transgendered; a transgender</a:t>
            </a:r>
          </a:p>
          <a:p>
            <a:pPr>
              <a:spcAft>
                <a:spcPts val="600"/>
              </a:spcAft>
            </a:pPr>
            <a:r>
              <a:rPr lang="en-US" sz="2800" dirty="0"/>
              <a:t>Gender Identity Disorder</a:t>
            </a:r>
          </a:p>
          <a:p>
            <a:pPr>
              <a:spcAft>
                <a:spcPts val="600"/>
              </a:spcAft>
            </a:pPr>
            <a:r>
              <a:rPr lang="en-US" sz="2800" dirty="0"/>
              <a:t>Sex change; “The Surgery”; gender reassignment</a:t>
            </a:r>
          </a:p>
          <a:p>
            <a:pPr>
              <a:spcAft>
                <a:spcPts val="600"/>
              </a:spcAft>
            </a:pPr>
            <a:r>
              <a:rPr lang="en-US" sz="2800" dirty="0"/>
              <a:t>Biological/genetic male, biological female</a:t>
            </a:r>
          </a:p>
          <a:p>
            <a:pPr lvl="1">
              <a:spcAft>
                <a:spcPts val="600"/>
              </a:spcAft>
            </a:pPr>
            <a:r>
              <a:rPr lang="en-US" sz="2800" dirty="0"/>
              <a:t>Born a girl/boy or man/woman</a:t>
            </a:r>
          </a:p>
          <a:p>
            <a:pPr lvl="1">
              <a:spcAft>
                <a:spcPts val="600"/>
              </a:spcAft>
            </a:pPr>
            <a:r>
              <a:rPr lang="en-US" sz="2800" dirty="0"/>
              <a:t>Female-bodied/male-bodied</a:t>
            </a:r>
          </a:p>
          <a:p>
            <a:pPr>
              <a:spcAft>
                <a:spcPts val="600"/>
              </a:spcAft>
            </a:pPr>
            <a:r>
              <a:rPr lang="en-US" sz="2800" dirty="0"/>
              <a:t>What’s your real name ? What gender were you born as? </a:t>
            </a:r>
          </a:p>
          <a:p>
            <a:pPr>
              <a:spcAft>
                <a:spcPts val="600"/>
              </a:spcAft>
            </a:pPr>
            <a:r>
              <a:rPr lang="en-US" sz="2800" dirty="0"/>
              <a:t>What’s your “Preferred” name/ pronouns?</a:t>
            </a:r>
          </a:p>
          <a:p>
            <a:pPr>
              <a:spcAft>
                <a:spcPts val="600"/>
              </a:spcAft>
            </a:pPr>
            <a:r>
              <a:rPr lang="en-US" sz="2800" dirty="0"/>
              <a:t>CAUTION: Gendered Language</a:t>
            </a:r>
          </a:p>
        </p:txBody>
      </p:sp>
      <p:pic>
        <p:nvPicPr>
          <p:cNvPr id="6" name="Picture 5" descr="image of a person throwing a sheet of paper into a trash bin&#10;">
            <a:extLst>
              <a:ext uri="{FF2B5EF4-FFF2-40B4-BE49-F238E27FC236}">
                <a16:creationId xmlns:a16="http://schemas.microsoft.com/office/drawing/2014/main" id="{FED89F70-94D3-F565-7BA0-D9B81C54C720}"/>
              </a:ext>
            </a:extLst>
          </p:cNvPr>
          <p:cNvPicPr>
            <a:picLocks noChangeAspect="1"/>
          </p:cNvPicPr>
          <p:nvPr/>
        </p:nvPicPr>
        <p:blipFill>
          <a:blip r:embed="rId3"/>
          <a:stretch>
            <a:fillRect/>
          </a:stretch>
        </p:blipFill>
        <p:spPr>
          <a:xfrm>
            <a:off x="7967880" y="1752505"/>
            <a:ext cx="3352988" cy="3352988"/>
          </a:xfrm>
          <a:prstGeom prst="rect">
            <a:avLst/>
          </a:prstGeom>
          <a:noFill/>
        </p:spPr>
      </p:pic>
    </p:spTree>
    <p:extLst>
      <p:ext uri="{BB962C8B-B14F-4D97-AF65-F5344CB8AC3E}">
        <p14:creationId xmlns:p14="http://schemas.microsoft.com/office/powerpoint/2010/main" val="87445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02CC47E-EA12-9BB5-F46B-178FF6CFBFDA}"/>
              </a:ext>
            </a:extLst>
          </p:cNvPr>
          <p:cNvSpPr txBox="1">
            <a:spLocks/>
          </p:cNvSpPr>
          <p:nvPr/>
        </p:nvSpPr>
        <p:spPr>
          <a:xfrm>
            <a:off x="685800" y="682329"/>
            <a:ext cx="7506478"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3600" b="1" dirty="0">
                <a:latin typeface="Avenir Next" panose="020B0503020202020204"/>
              </a:rPr>
              <a:t>Words to Use</a:t>
            </a:r>
          </a:p>
        </p:txBody>
      </p:sp>
      <p:sp>
        <p:nvSpPr>
          <p:cNvPr id="6" name="Text Placeholder 4">
            <a:extLst>
              <a:ext uri="{FF2B5EF4-FFF2-40B4-BE49-F238E27FC236}">
                <a16:creationId xmlns:a16="http://schemas.microsoft.com/office/drawing/2014/main" id="{2C169A43-2F3D-2307-B471-246B044BCF47}"/>
              </a:ext>
            </a:extLst>
          </p:cNvPr>
          <p:cNvSpPr txBox="1">
            <a:spLocks/>
          </p:cNvSpPr>
          <p:nvPr/>
        </p:nvSpPr>
        <p:spPr>
          <a:xfrm>
            <a:off x="502919" y="1409501"/>
            <a:ext cx="10507203" cy="4412223"/>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365751" indent="-365751">
              <a:lnSpc>
                <a:spcPct val="80000"/>
              </a:lnSpc>
              <a:spcBef>
                <a:spcPts val="1200"/>
              </a:spcBef>
              <a:buSzPts val="1845"/>
            </a:pPr>
            <a:r>
              <a:rPr lang="en-US" sz="2800" dirty="0">
                <a:latin typeface="Avenir Next" panose="020B0503020202020204"/>
              </a:rPr>
              <a:t>A transgender person</a:t>
            </a:r>
          </a:p>
          <a:p>
            <a:pPr marL="365751" indent="-365751">
              <a:lnSpc>
                <a:spcPct val="80000"/>
              </a:lnSpc>
              <a:spcBef>
                <a:spcPts val="1200"/>
              </a:spcBef>
              <a:buSzPts val="1845"/>
            </a:pPr>
            <a:r>
              <a:rPr lang="en-US" sz="2800" dirty="0">
                <a:latin typeface="Avenir Next" panose="020B0503020202020204"/>
              </a:rPr>
              <a:t>Gender dysphoria (in clinical contexts as relevant)</a:t>
            </a:r>
          </a:p>
          <a:p>
            <a:pPr marL="365751" indent="-365751">
              <a:lnSpc>
                <a:spcPct val="80000"/>
              </a:lnSpc>
              <a:spcBef>
                <a:spcPts val="1200"/>
              </a:spcBef>
              <a:buSzPts val="1845"/>
            </a:pPr>
            <a:r>
              <a:rPr lang="en-US" sz="2800" dirty="0">
                <a:latin typeface="Avenir Next" panose="020B0503020202020204"/>
              </a:rPr>
              <a:t>Gender affirmation</a:t>
            </a:r>
          </a:p>
          <a:p>
            <a:pPr marL="365751" indent="-365751">
              <a:lnSpc>
                <a:spcPct val="80000"/>
              </a:lnSpc>
              <a:spcBef>
                <a:spcPts val="1200"/>
              </a:spcBef>
              <a:buSzPts val="1845"/>
            </a:pPr>
            <a:r>
              <a:rPr lang="en-US" sz="2800" dirty="0">
                <a:latin typeface="Avenir Next" panose="020B0503020202020204"/>
              </a:rPr>
              <a:t>Gender-affirming care</a:t>
            </a:r>
          </a:p>
          <a:p>
            <a:pPr marL="365751" indent="-365751">
              <a:lnSpc>
                <a:spcPct val="80000"/>
              </a:lnSpc>
              <a:spcBef>
                <a:spcPts val="1200"/>
              </a:spcBef>
              <a:buSzPts val="1845"/>
            </a:pPr>
            <a:r>
              <a:rPr lang="en-US" sz="2800" dirty="0">
                <a:latin typeface="Avenir Next" panose="020B0503020202020204"/>
              </a:rPr>
              <a:t>Gender transition (though be aware of nonbinary identities)</a:t>
            </a:r>
          </a:p>
          <a:p>
            <a:pPr marL="365751" indent="-365751">
              <a:lnSpc>
                <a:spcPct val="80000"/>
              </a:lnSpc>
              <a:spcBef>
                <a:spcPts val="1200"/>
              </a:spcBef>
              <a:buSzPts val="1845"/>
            </a:pPr>
            <a:r>
              <a:rPr lang="en-US" sz="2800" dirty="0">
                <a:latin typeface="Avenir Next" panose="020B0503020202020204"/>
              </a:rPr>
              <a:t>My name is ____. What name should I use for you?</a:t>
            </a:r>
          </a:p>
          <a:p>
            <a:pPr marL="365751" indent="-365751">
              <a:lnSpc>
                <a:spcPct val="80000"/>
              </a:lnSpc>
              <a:spcBef>
                <a:spcPts val="1200"/>
              </a:spcBef>
              <a:buSzPts val="1845"/>
            </a:pPr>
            <a:r>
              <a:rPr lang="en-US" sz="2800" dirty="0">
                <a:latin typeface="Avenir Next" panose="020B0503020202020204"/>
              </a:rPr>
              <a:t>My pronouns are ____. What pronouns should I use for you</a:t>
            </a:r>
            <a:r>
              <a:rPr lang="en-US" sz="2400" dirty="0"/>
              <a:t>?</a:t>
            </a:r>
          </a:p>
        </p:txBody>
      </p:sp>
    </p:spTree>
    <p:extLst>
      <p:ext uri="{BB962C8B-B14F-4D97-AF65-F5344CB8AC3E}">
        <p14:creationId xmlns:p14="http://schemas.microsoft.com/office/powerpoint/2010/main" val="333217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9F890-CC81-D649-93CA-837E57A19DDB}"/>
              </a:ext>
            </a:extLst>
          </p:cNvPr>
          <p:cNvSpPr>
            <a:spLocks noGrp="1"/>
          </p:cNvSpPr>
          <p:nvPr>
            <p:ph type="title"/>
          </p:nvPr>
        </p:nvSpPr>
        <p:spPr/>
        <p:txBody>
          <a:bodyPr/>
          <a:lstStyle/>
          <a:p>
            <a:r>
              <a:rPr lang="en-US" sz="5400" dirty="0"/>
              <a:t>Gender Expansive + Trans Experiences: </a:t>
            </a:r>
            <a:br>
              <a:rPr lang="en-US" sz="5400" dirty="0"/>
            </a:br>
            <a:r>
              <a:rPr lang="en-US" sz="5400" dirty="0"/>
              <a:t>Myths + Disparities</a:t>
            </a:r>
          </a:p>
        </p:txBody>
      </p:sp>
    </p:spTree>
    <p:extLst>
      <p:ext uri="{BB962C8B-B14F-4D97-AF65-F5344CB8AC3E}">
        <p14:creationId xmlns:p14="http://schemas.microsoft.com/office/powerpoint/2010/main" val="249815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99E011-A72F-A553-FE40-F7EC98A85059}"/>
              </a:ext>
            </a:extLst>
          </p:cNvPr>
          <p:cNvPicPr>
            <a:picLocks noChangeAspect="1"/>
          </p:cNvPicPr>
          <p:nvPr/>
        </p:nvPicPr>
        <p:blipFill>
          <a:blip r:embed="rId3"/>
          <a:stretch>
            <a:fillRect/>
          </a:stretch>
        </p:blipFill>
        <p:spPr>
          <a:xfrm>
            <a:off x="7206453" y="1527048"/>
            <a:ext cx="3792266" cy="3801770"/>
          </a:xfrm>
          <a:prstGeom prst="rect">
            <a:avLst/>
          </a:prstGeom>
          <a:noFill/>
        </p:spPr>
      </p:pic>
      <p:sp>
        <p:nvSpPr>
          <p:cNvPr id="6" name="Text Placeholder 4">
            <a:extLst>
              <a:ext uri="{FF2B5EF4-FFF2-40B4-BE49-F238E27FC236}">
                <a16:creationId xmlns:a16="http://schemas.microsoft.com/office/drawing/2014/main" id="{2C169A43-2F3D-2307-B471-246B044BCF47}"/>
              </a:ext>
            </a:extLst>
          </p:cNvPr>
          <p:cNvSpPr txBox="1">
            <a:spLocks/>
          </p:cNvSpPr>
          <p:nvPr/>
        </p:nvSpPr>
        <p:spPr>
          <a:xfrm>
            <a:off x="685799" y="1527048"/>
            <a:ext cx="4800600" cy="3801771"/>
          </a:xfrm>
          <a:prstGeom prst="rect">
            <a:avLst/>
          </a:prstGeom>
        </p:spPr>
        <p:txBody>
          <a:bodyPr vert="horz" lIns="0" tIns="0" rIns="0">
            <a:norm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ts val="2200"/>
              </a:lnSpc>
              <a:spcAft>
                <a:spcPts val="600"/>
              </a:spcAft>
              <a:buNone/>
            </a:pPr>
            <a:r>
              <a:rPr lang="en-US" sz="1600" dirty="0">
                <a:latin typeface="Avenir Next" panose="020B0503020202020204" pitchFamily="34" charset="0"/>
              </a:rPr>
              <a:t>Ancient Greek, Roman, South Asian, Indigenous, African, and many more cultures have celebrated and embraced gender diversity </a:t>
            </a:r>
            <a:r>
              <a:rPr lang="en-US" sz="1600" dirty="0">
                <a:latin typeface="Avenir Next" panose="020B0503020202020204" pitchFamily="34" charset="0"/>
                <a:hlinkClick r:id="rId4"/>
              </a:rPr>
              <a:t>long before now</a:t>
            </a:r>
            <a:r>
              <a:rPr lang="en-US" sz="1600" dirty="0">
                <a:latin typeface="Avenir Next" panose="020B0503020202020204" pitchFamily="34" charset="0"/>
              </a:rPr>
              <a:t> </a:t>
            </a:r>
          </a:p>
          <a:p>
            <a:pPr marL="0" indent="0">
              <a:lnSpc>
                <a:spcPts val="2200"/>
              </a:lnSpc>
              <a:spcAft>
                <a:spcPts val="600"/>
              </a:spcAft>
              <a:buNone/>
            </a:pPr>
            <a:endParaRPr lang="en-US" sz="1600" dirty="0">
              <a:latin typeface="Avenir Next" panose="020B0503020202020204" pitchFamily="34" charset="0"/>
            </a:endParaRPr>
          </a:p>
          <a:p>
            <a:pPr marL="0" indent="0">
              <a:lnSpc>
                <a:spcPts val="2200"/>
              </a:lnSpc>
              <a:spcAft>
                <a:spcPts val="600"/>
              </a:spcAft>
              <a:buNone/>
            </a:pPr>
            <a:r>
              <a:rPr lang="en-US" sz="1600" dirty="0">
                <a:latin typeface="Avenir Next" panose="020B0503020202020204" pitchFamily="34" charset="0"/>
              </a:rPr>
              <a:t>There are infinite ways to experience gender, including not at all. </a:t>
            </a:r>
          </a:p>
        </p:txBody>
      </p:sp>
      <p:sp>
        <p:nvSpPr>
          <p:cNvPr id="3" name="Text Placeholder 1">
            <a:extLst>
              <a:ext uri="{FF2B5EF4-FFF2-40B4-BE49-F238E27FC236}">
                <a16:creationId xmlns:a16="http://schemas.microsoft.com/office/drawing/2014/main" id="{302CC47E-EA12-9BB5-F46B-178FF6CFBFDA}"/>
              </a:ext>
            </a:extLst>
          </p:cNvPr>
          <p:cNvSpPr txBox="1">
            <a:spLocks/>
          </p:cNvSpPr>
          <p:nvPr/>
        </p:nvSpPr>
        <p:spPr>
          <a:xfrm>
            <a:off x="685800" y="464766"/>
            <a:ext cx="10817086" cy="1060704"/>
          </a:xfrm>
          <a:prstGeom prst="rect">
            <a:avLst/>
          </a:prstGeom>
        </p:spPr>
        <p:txBody>
          <a:bodyPr lIns="0" tIns="91440" rIns="0" bIns="0">
            <a:norm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3600" b="1" i="0" kern="1200" spc="30" baseline="0">
                <a:solidFill>
                  <a:srgbClr val="000000"/>
                </a:solidFill>
                <a:latin typeface="Avenir Next" panose="020B0503020202020204" pitchFamily="34" charset="0"/>
                <a:ea typeface="+mn-ea"/>
                <a:cs typeface="+mn-cs"/>
              </a:rPr>
              <a:t>Transgender People have ALWAYS Existed</a:t>
            </a:r>
          </a:p>
        </p:txBody>
      </p:sp>
    </p:spTree>
    <p:extLst>
      <p:ext uri="{BB962C8B-B14F-4D97-AF65-F5344CB8AC3E}">
        <p14:creationId xmlns:p14="http://schemas.microsoft.com/office/powerpoint/2010/main" val="1455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710981"/>
            <a:ext cx="10940142"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50000"/>
              </a:lnSpc>
            </a:pPr>
            <a:r>
              <a:rPr lang="en-US" sz="2800" dirty="0">
                <a:latin typeface="Avenir Next" panose="020B0503020202020204"/>
              </a:rPr>
              <a:t>Myth 1: Being trans is a mental illness</a:t>
            </a:r>
          </a:p>
          <a:p>
            <a:pPr>
              <a:lnSpc>
                <a:spcPct val="150000"/>
              </a:lnSpc>
            </a:pPr>
            <a:r>
              <a:rPr lang="en-US" sz="2800" dirty="0">
                <a:latin typeface="Avenir Next" panose="020B0503020202020204"/>
              </a:rPr>
              <a:t>Myth 2: All trans people hate their bodies</a:t>
            </a:r>
          </a:p>
          <a:p>
            <a:pPr>
              <a:lnSpc>
                <a:spcPct val="150000"/>
              </a:lnSpc>
            </a:pPr>
            <a:r>
              <a:rPr lang="en-US" sz="2800" dirty="0">
                <a:latin typeface="Avenir Next" panose="020B0503020202020204"/>
              </a:rPr>
              <a:t>Myth 3: Children are too young to know their gender</a:t>
            </a:r>
          </a:p>
          <a:p>
            <a:pPr>
              <a:lnSpc>
                <a:spcPct val="150000"/>
              </a:lnSpc>
            </a:pPr>
            <a:r>
              <a:rPr lang="en-US" sz="2800" dirty="0">
                <a:latin typeface="Avenir Next" panose="020B0503020202020204"/>
              </a:rPr>
              <a:t>Myth 4: Regret and “detransition” are common</a:t>
            </a:r>
          </a:p>
          <a:p>
            <a:pPr>
              <a:lnSpc>
                <a:spcPct val="150000"/>
              </a:lnSpc>
            </a:pPr>
            <a:r>
              <a:rPr lang="en-US" sz="2800" dirty="0">
                <a:latin typeface="Avenir Next" panose="020B0503020202020204"/>
              </a:rPr>
              <a:t>Myth 5: Trans people using facilities of their gender identity is dangerous</a:t>
            </a:r>
          </a:p>
          <a:p>
            <a:endParaRPr lang="en-US" dirty="0"/>
          </a:p>
          <a:p>
            <a:endParaRPr lang="en-US" dirty="0"/>
          </a:p>
          <a:p>
            <a:endParaRPr lang="en-US"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Myth-Busting: Gender and Transness</a:t>
            </a:r>
          </a:p>
        </p:txBody>
      </p:sp>
    </p:spTree>
    <p:extLst>
      <p:ext uri="{BB962C8B-B14F-4D97-AF65-F5344CB8AC3E}">
        <p14:creationId xmlns:p14="http://schemas.microsoft.com/office/powerpoint/2010/main" val="251536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EF1A64-1197-C340-B8EF-8AFCCA2031E1}"/>
              </a:ext>
            </a:extLst>
          </p:cNvPr>
          <p:cNvSpPr>
            <a:spLocks noGrp="1"/>
          </p:cNvSpPr>
          <p:nvPr>
            <p:ph type="body" sz="quarter" idx="4294967295"/>
          </p:nvPr>
        </p:nvSpPr>
        <p:spPr>
          <a:xfrm>
            <a:off x="6332919" y="567559"/>
            <a:ext cx="5377792" cy="5177221"/>
          </a:xfrm>
          <a:prstGeom prst="rect">
            <a:avLst/>
          </a:prstGeom>
        </p:spPr>
        <p:txBody>
          <a:bodyPr/>
          <a:lstStyle/>
          <a:p>
            <a:pPr marL="0" indent="0">
              <a:lnSpc>
                <a:spcPct val="100000"/>
              </a:lnSpc>
              <a:spcBef>
                <a:spcPts val="0"/>
              </a:spcBef>
              <a:spcAft>
                <a:spcPts val="1000"/>
              </a:spcAft>
            </a:pPr>
            <a:r>
              <a:rPr lang="en-US" sz="2400" dirty="0">
                <a:solidFill>
                  <a:schemeClr val="bg1"/>
                </a:solidFill>
                <a:latin typeface="Avenir Next" panose="020B0503020202020204"/>
              </a:rPr>
              <a:t>Someone may feel discomfort/anxiety  with personal body parts, language or experiences that are gender-coded</a:t>
            </a:r>
          </a:p>
          <a:p>
            <a:pPr marL="0" indent="0">
              <a:lnSpc>
                <a:spcPct val="100000"/>
              </a:lnSpc>
              <a:spcBef>
                <a:spcPts val="0"/>
              </a:spcBef>
              <a:spcAft>
                <a:spcPts val="1000"/>
              </a:spcAft>
            </a:pPr>
            <a:r>
              <a:rPr lang="en-US" sz="2400" dirty="0">
                <a:solidFill>
                  <a:schemeClr val="bg1"/>
                </a:solidFill>
                <a:latin typeface="Avenir Next" panose="020B0503020202020204"/>
              </a:rPr>
              <a:t>Trans people may experience discomfort that is about other people’s perceptions  – i.e. social dysphoria--  not from their own self.</a:t>
            </a:r>
          </a:p>
          <a:p>
            <a:pPr marL="0" indent="0">
              <a:lnSpc>
                <a:spcPct val="100000"/>
              </a:lnSpc>
              <a:spcBef>
                <a:spcPts val="0"/>
              </a:spcBef>
              <a:spcAft>
                <a:spcPts val="1000"/>
              </a:spcAft>
            </a:pPr>
            <a:r>
              <a:rPr lang="en-US" sz="2400" dirty="0">
                <a:solidFill>
                  <a:schemeClr val="bg1"/>
                </a:solidFill>
                <a:latin typeface="Avenir Next" panose="020B0503020202020204"/>
              </a:rPr>
              <a:t>Someone may explore different genders for alignment, euphoria,  comfort. Exploration means many things!</a:t>
            </a:r>
          </a:p>
          <a:p>
            <a:pPr marL="0" indent="0">
              <a:lnSpc>
                <a:spcPct val="100000"/>
              </a:lnSpc>
              <a:spcBef>
                <a:spcPts val="0"/>
              </a:spcBef>
              <a:spcAft>
                <a:spcPts val="1000"/>
              </a:spcAft>
            </a:pPr>
            <a:r>
              <a:rPr lang="en-US" sz="2400" dirty="0">
                <a:solidFill>
                  <a:schemeClr val="bg1"/>
                </a:solidFill>
                <a:latin typeface="Avenir Next" panose="020B0503020202020204"/>
              </a:rPr>
              <a:t>Not all people who explore gender are trans</a:t>
            </a:r>
          </a:p>
          <a:p>
            <a:endParaRPr lang="en-US" dirty="0"/>
          </a:p>
        </p:txBody>
      </p:sp>
      <p:pic>
        <p:nvPicPr>
          <p:cNvPr id="2" name="Picture 1">
            <a:extLst>
              <a:ext uri="{FF2B5EF4-FFF2-40B4-BE49-F238E27FC236}">
                <a16:creationId xmlns:a16="http://schemas.microsoft.com/office/drawing/2014/main" id="{48EFBBBD-CF16-B356-E3C2-AB2E49878263}"/>
              </a:ext>
            </a:extLst>
          </p:cNvPr>
          <p:cNvPicPr>
            <a:picLocks noChangeAspect="1"/>
          </p:cNvPicPr>
          <p:nvPr/>
        </p:nvPicPr>
        <p:blipFill>
          <a:blip r:embed="rId3"/>
          <a:stretch>
            <a:fillRect/>
          </a:stretch>
        </p:blipFill>
        <p:spPr>
          <a:xfrm>
            <a:off x="247101" y="1417145"/>
            <a:ext cx="5608806" cy="4023709"/>
          </a:xfrm>
          <a:prstGeom prst="rect">
            <a:avLst/>
          </a:prstGeom>
        </p:spPr>
      </p:pic>
    </p:spTree>
    <p:extLst>
      <p:ext uri="{BB962C8B-B14F-4D97-AF65-F5344CB8AC3E}">
        <p14:creationId xmlns:p14="http://schemas.microsoft.com/office/powerpoint/2010/main" val="313956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EF1A64-1197-C340-B8EF-8AFCCA2031E1}"/>
              </a:ext>
            </a:extLst>
          </p:cNvPr>
          <p:cNvSpPr>
            <a:spLocks noGrp="1"/>
          </p:cNvSpPr>
          <p:nvPr>
            <p:ph type="body" sz="quarter" idx="4294967295"/>
          </p:nvPr>
        </p:nvSpPr>
        <p:spPr>
          <a:xfrm>
            <a:off x="685801" y="1387001"/>
            <a:ext cx="4767470" cy="4761551"/>
          </a:xfrm>
          <a:prstGeom prst="rect">
            <a:avLst/>
          </a:prstGeom>
        </p:spPr>
        <p:txBody>
          <a:bodyPr/>
          <a:lstStyle/>
          <a:p>
            <a:pPr>
              <a:lnSpc>
                <a:spcPct val="150000"/>
              </a:lnSpc>
            </a:pPr>
            <a:r>
              <a:rPr lang="en-US" sz="2800" dirty="0">
                <a:latin typeface="Avenir Next" panose="020B0503020202020204"/>
              </a:rPr>
              <a:t>Personal Reflection + Context</a:t>
            </a:r>
          </a:p>
          <a:p>
            <a:pPr>
              <a:lnSpc>
                <a:spcPct val="150000"/>
              </a:lnSpc>
            </a:pPr>
            <a:r>
              <a:rPr lang="en-US" sz="2800" dirty="0">
                <a:latin typeface="Avenir Next" panose="020B0503020202020204"/>
              </a:rPr>
              <a:t>Definitions + Key Concepts</a:t>
            </a:r>
          </a:p>
          <a:p>
            <a:pPr>
              <a:lnSpc>
                <a:spcPct val="150000"/>
              </a:lnSpc>
            </a:pPr>
            <a:r>
              <a:rPr lang="en-US" sz="2800" dirty="0">
                <a:latin typeface="Avenir Next" panose="020B0503020202020204"/>
              </a:rPr>
              <a:t>Myths + Disparities</a:t>
            </a:r>
          </a:p>
          <a:p>
            <a:pPr>
              <a:lnSpc>
                <a:spcPct val="150000"/>
              </a:lnSpc>
            </a:pPr>
            <a:r>
              <a:rPr lang="en-US" sz="2800" dirty="0">
                <a:latin typeface="Avenir Next" panose="020B0503020202020204"/>
              </a:rPr>
              <a:t>Gender-Affirming Care</a:t>
            </a:r>
          </a:p>
        </p:txBody>
      </p:sp>
      <p:sp>
        <p:nvSpPr>
          <p:cNvPr id="5" name="Text Placeholder 4">
            <a:extLst>
              <a:ext uri="{FF2B5EF4-FFF2-40B4-BE49-F238E27FC236}">
                <a16:creationId xmlns:a16="http://schemas.microsoft.com/office/drawing/2014/main" id="{64D8F315-C007-DE4F-92A5-640352BC90DB}"/>
              </a:ext>
            </a:extLst>
          </p:cNvPr>
          <p:cNvSpPr>
            <a:spLocks noGrp="1"/>
          </p:cNvSpPr>
          <p:nvPr>
            <p:ph type="body" sz="quarter" idx="12"/>
          </p:nvPr>
        </p:nvSpPr>
        <p:spPr/>
        <p:txBody>
          <a:bodyPr/>
          <a:lstStyle/>
          <a:p>
            <a:r>
              <a:rPr lang="en-US" dirty="0"/>
              <a:t>Agenda</a:t>
            </a:r>
          </a:p>
        </p:txBody>
      </p:sp>
      <p:pic>
        <p:nvPicPr>
          <p:cNvPr id="2" name="Picture 1" descr="a picture of a billboard against a blue sky,the billboard reads &quot;Trans People are Sacred&quot;">
            <a:extLst>
              <a:ext uri="{FF2B5EF4-FFF2-40B4-BE49-F238E27FC236}">
                <a16:creationId xmlns:a16="http://schemas.microsoft.com/office/drawing/2014/main" id="{21261425-1A88-3681-4415-CF88906E9B48}"/>
              </a:ext>
              <a:ext uri="{C183D7F6-B498-43B3-948B-1728B52AA6E4}">
                <adec:decorative xmlns:adec="http://schemas.microsoft.com/office/drawing/2017/decorative" val="0"/>
              </a:ext>
            </a:extLst>
          </p:cNvPr>
          <p:cNvPicPr>
            <a:picLocks noChangeAspect="1"/>
          </p:cNvPicPr>
          <p:nvPr/>
        </p:nvPicPr>
        <p:blipFill rotWithShape="1">
          <a:blip r:embed="rId3"/>
          <a:srcRect l="11674" r="14271"/>
          <a:stretch/>
        </p:blipFill>
        <p:spPr>
          <a:xfrm>
            <a:off x="6735555" y="0"/>
            <a:ext cx="4364854" cy="5903976"/>
          </a:xfrm>
          <a:prstGeom prst="rect">
            <a:avLst/>
          </a:prstGeom>
          <a:noFill/>
        </p:spPr>
      </p:pic>
    </p:spTree>
    <p:extLst>
      <p:ext uri="{BB962C8B-B14F-4D97-AF65-F5344CB8AC3E}">
        <p14:creationId xmlns:p14="http://schemas.microsoft.com/office/powerpoint/2010/main" val="269878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710981"/>
            <a:ext cx="10817223"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365751" indent="-365751">
              <a:spcBef>
                <a:spcPts val="0"/>
              </a:spcBef>
              <a:buSzPts val="1951"/>
            </a:pPr>
            <a:r>
              <a:rPr lang="en-US" sz="2800" dirty="0">
                <a:latin typeface="Avenir Next" panose="020B0503020202020204"/>
              </a:rPr>
              <a:t>Largest survey to date examining the lives of transgender people in the U.S.</a:t>
            </a:r>
          </a:p>
          <a:p>
            <a:pPr marL="365751" indent="-365751">
              <a:spcBef>
                <a:spcPts val="0"/>
              </a:spcBef>
              <a:buSzPts val="1951"/>
            </a:pPr>
            <a:r>
              <a:rPr lang="en-US" sz="2800" dirty="0">
                <a:latin typeface="Avenir Next" panose="020B0503020202020204"/>
              </a:rPr>
              <a:t>Conducted in the summer of 2015 by the National Center for Transgender Equality</a:t>
            </a:r>
          </a:p>
          <a:p>
            <a:pPr marL="365751" indent="-365751">
              <a:spcBef>
                <a:spcPts val="0"/>
              </a:spcBef>
              <a:buSzPts val="1951"/>
            </a:pPr>
            <a:r>
              <a:rPr lang="en-US" sz="2800" dirty="0">
                <a:latin typeface="Avenir Next" panose="020B0503020202020204"/>
              </a:rPr>
              <a:t>Anonymous, online survey for transgender adults, available in English and Spanish</a:t>
            </a:r>
          </a:p>
          <a:p>
            <a:pPr marL="365751" indent="-365751">
              <a:spcBef>
                <a:spcPts val="0"/>
              </a:spcBef>
              <a:buSzPts val="1951"/>
            </a:pPr>
            <a:r>
              <a:rPr lang="en-US" sz="2800" dirty="0">
                <a:latin typeface="Avenir Next" panose="020B0503020202020204"/>
              </a:rPr>
              <a:t>Almost 28,000 respondents</a:t>
            </a:r>
          </a:p>
          <a:p>
            <a:pPr marL="365751" indent="-365751">
              <a:spcBef>
                <a:spcPts val="0"/>
              </a:spcBef>
              <a:buSzPts val="1951"/>
            </a:pPr>
            <a:r>
              <a:rPr lang="en-US" sz="2800" dirty="0">
                <a:latin typeface="Avenir Next" panose="020B0503020202020204"/>
              </a:rPr>
              <a:t>Examined the educational, employment, family life, health, housing, and criminal justice experience of transgender individuals</a:t>
            </a:r>
          </a:p>
          <a:p>
            <a:pPr marL="365751" indent="-365751">
              <a:spcBef>
                <a:spcPts val="0"/>
              </a:spcBef>
              <a:buSzPts val="1951"/>
            </a:pPr>
            <a:r>
              <a:rPr lang="en-US" sz="2800" dirty="0">
                <a:latin typeface="Avenir Next" panose="020B0503020202020204"/>
              </a:rPr>
              <a:t>Full survey report: </a:t>
            </a:r>
            <a:r>
              <a:rPr lang="en-US" sz="2800" dirty="0">
                <a:latin typeface="Avenir Next" panose="020B0503020202020204"/>
                <a:hlinkClick r:id="rId3"/>
              </a:rPr>
              <a:t>https://www.ustranssurvey.org/reports</a:t>
            </a:r>
            <a:r>
              <a:rPr lang="en-US" sz="2800" dirty="0">
                <a:latin typeface="Avenir Next" panose="020B0503020202020204"/>
              </a:rPr>
              <a:t> </a:t>
            </a:r>
          </a:p>
          <a:p>
            <a:endParaRPr lang="en-US" dirty="0"/>
          </a:p>
          <a:p>
            <a:endParaRPr lang="en-US" dirty="0"/>
          </a:p>
          <a:p>
            <a:endParaRPr lang="en-US"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Transgender Health Disparities &amp; The 2015 U.S. Transgender Survey</a:t>
            </a:r>
          </a:p>
        </p:txBody>
      </p:sp>
    </p:spTree>
    <p:extLst>
      <p:ext uri="{BB962C8B-B14F-4D97-AF65-F5344CB8AC3E}">
        <p14:creationId xmlns:p14="http://schemas.microsoft.com/office/powerpoint/2010/main" val="106876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425072"/>
            <a:ext cx="11145415"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00000"/>
              </a:lnSpc>
            </a:pPr>
            <a:r>
              <a:rPr lang="en-US" sz="2800" dirty="0">
                <a:latin typeface="Avenir Next" panose="020B0503020202020204"/>
              </a:rPr>
              <a:t>Severe Economic Hardship and Instability</a:t>
            </a:r>
          </a:p>
          <a:p>
            <a:pPr lvl="1">
              <a:lnSpc>
                <a:spcPct val="100000"/>
              </a:lnSpc>
            </a:pPr>
            <a:r>
              <a:rPr lang="en-US" dirty="0">
                <a:latin typeface="Avenir Next" panose="020B0503020202020204"/>
              </a:rPr>
              <a:t>1/3 of respondents living in poverty; unemployment 15% (3x </a:t>
            </a:r>
            <a:r>
              <a:rPr lang="en-US" dirty="0" err="1">
                <a:latin typeface="Avenir Next" panose="020B0503020202020204"/>
              </a:rPr>
              <a:t>natl</a:t>
            </a:r>
            <a:r>
              <a:rPr lang="en-US" dirty="0">
                <a:latin typeface="Avenir Next" panose="020B0503020202020204"/>
              </a:rPr>
              <a:t> average); 30% experienced homelessness</a:t>
            </a:r>
          </a:p>
          <a:p>
            <a:pPr>
              <a:lnSpc>
                <a:spcPct val="100000"/>
              </a:lnSpc>
            </a:pPr>
            <a:r>
              <a:rPr lang="en-US" sz="2800" dirty="0">
                <a:latin typeface="Avenir Next" panose="020B0503020202020204"/>
              </a:rPr>
              <a:t>Harassment and Violence</a:t>
            </a:r>
          </a:p>
          <a:p>
            <a:pPr lvl="1">
              <a:lnSpc>
                <a:spcPct val="100000"/>
              </a:lnSpc>
            </a:pPr>
            <a:r>
              <a:rPr lang="en-US" dirty="0">
                <a:latin typeface="Avenir Next" panose="020B0503020202020204"/>
              </a:rPr>
              <a:t>46% experienced verbal harassment in last year; 1 in 10 physically attached; 47% sexually assaulted in their lifetime</a:t>
            </a:r>
          </a:p>
          <a:p>
            <a:pPr>
              <a:lnSpc>
                <a:spcPct val="100000"/>
              </a:lnSpc>
            </a:pPr>
            <a:r>
              <a:rPr lang="en-US" sz="2800" dirty="0">
                <a:latin typeface="Avenir Next" panose="020B0503020202020204"/>
              </a:rPr>
              <a:t>Health Insurance and Health Care</a:t>
            </a:r>
          </a:p>
          <a:p>
            <a:pPr lvl="1">
              <a:lnSpc>
                <a:spcPct val="100000"/>
              </a:lnSpc>
            </a:pPr>
            <a:r>
              <a:rPr lang="en-US" dirty="0">
                <a:latin typeface="Avenir Next" panose="020B0503020202020204"/>
              </a:rPr>
              <a:t>33% of those who saw a provider in the last year had at least 1 negative experience</a:t>
            </a:r>
          </a:p>
          <a:p>
            <a:pPr>
              <a:lnSpc>
                <a:spcPct val="100000"/>
              </a:lnSpc>
            </a:pPr>
            <a:r>
              <a:rPr lang="en-US" sz="2800" dirty="0">
                <a:latin typeface="Avenir Next" panose="020B0503020202020204"/>
              </a:rPr>
              <a:t>Psychological Distress and Suicidality</a:t>
            </a:r>
          </a:p>
          <a:p>
            <a:pPr lvl="1">
              <a:lnSpc>
                <a:spcPct val="100000"/>
              </a:lnSpc>
            </a:pPr>
            <a:r>
              <a:rPr lang="en-US" dirty="0">
                <a:latin typeface="Avenir Next" panose="020B0503020202020204"/>
              </a:rPr>
              <a:t>40% attempted suicide in their life time; 7% attempted in the past year</a:t>
            </a:r>
          </a:p>
          <a:p>
            <a:pPr>
              <a:lnSpc>
                <a:spcPct val="100000"/>
              </a:lnSpc>
            </a:pPr>
            <a:r>
              <a:rPr lang="en-US" sz="2800" dirty="0">
                <a:latin typeface="Avenir Next" panose="020B0503020202020204"/>
              </a:rPr>
              <a:t>HIV</a:t>
            </a:r>
          </a:p>
          <a:p>
            <a:pPr lvl="1">
              <a:lnSpc>
                <a:spcPct val="100000"/>
              </a:lnSpc>
            </a:pPr>
            <a:r>
              <a:rPr lang="en-US" dirty="0">
                <a:latin typeface="Avenir Next" panose="020B0503020202020204"/>
              </a:rPr>
              <a:t>Transgender people are 5x more likely to be living with HIV compared to cis people; DC has estimated 25% HIV prevalence among all trans people </a:t>
            </a:r>
          </a:p>
          <a:p>
            <a:endParaRPr lang="en-US"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40036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Transgender Health Disparities &amp; The 2015 U.S. Transgender Survey</a:t>
            </a:r>
          </a:p>
        </p:txBody>
      </p:sp>
    </p:spTree>
    <p:extLst>
      <p:ext uri="{BB962C8B-B14F-4D97-AF65-F5344CB8AC3E}">
        <p14:creationId xmlns:p14="http://schemas.microsoft.com/office/powerpoint/2010/main" val="225045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D623E-737E-4E4D-A2A3-C66B1A33DEB5}"/>
              </a:ext>
            </a:extLst>
          </p:cNvPr>
          <p:cNvSpPr>
            <a:spLocks noGrp="1"/>
          </p:cNvSpPr>
          <p:nvPr>
            <p:ph type="title"/>
          </p:nvPr>
        </p:nvSpPr>
        <p:spPr/>
        <p:txBody>
          <a:bodyPr/>
          <a:lstStyle/>
          <a:p>
            <a:r>
              <a:rPr lang="en-US" sz="5400" dirty="0"/>
              <a:t>Providing Gender-Affirming Care </a:t>
            </a:r>
          </a:p>
        </p:txBody>
      </p:sp>
    </p:spTree>
    <p:extLst>
      <p:ext uri="{BB962C8B-B14F-4D97-AF65-F5344CB8AC3E}">
        <p14:creationId xmlns:p14="http://schemas.microsoft.com/office/powerpoint/2010/main" val="352900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906D29-74E3-4DD9-B865-165423E65718}"/>
              </a:ext>
            </a:extLst>
          </p:cNvPr>
          <p:cNvSpPr>
            <a:spLocks noGrp="1"/>
          </p:cNvSpPr>
          <p:nvPr>
            <p:ph type="body" sz="quarter" idx="10"/>
          </p:nvPr>
        </p:nvSpPr>
        <p:spPr>
          <a:xfrm>
            <a:off x="685801" y="1306286"/>
            <a:ext cx="5408611" cy="4563572"/>
          </a:xfrm>
        </p:spPr>
        <p:txBody>
          <a:bodyPr numCol="1"/>
          <a:lstStyle/>
          <a:p>
            <a:pPr marL="342900" indent="-342900">
              <a:buFont typeface="Arial" panose="020B0604020202020204" pitchFamily="34" charset="0"/>
              <a:buChar char="•"/>
            </a:pPr>
            <a:r>
              <a:rPr lang="en-US" sz="2000" dirty="0">
                <a:latin typeface="Avenir Next" panose="020B0503020202020204"/>
              </a:rPr>
              <a:t>Share your pronouns consistently. Do not force someone to share theirs.</a:t>
            </a:r>
          </a:p>
          <a:p>
            <a:pPr marL="342900" indent="-342900">
              <a:buFont typeface="Arial" panose="020B0604020202020204" pitchFamily="34" charset="0"/>
              <a:buChar char="•"/>
            </a:pPr>
            <a:r>
              <a:rPr lang="en-US" sz="2000" dirty="0">
                <a:latin typeface="Avenir Next" panose="020B0503020202020204"/>
              </a:rPr>
              <a:t>Correct people who misgender or mis-name people, in the moment.</a:t>
            </a:r>
          </a:p>
          <a:p>
            <a:pPr marL="342900" indent="-342900">
              <a:buFont typeface="Arial" panose="020B0604020202020204" pitchFamily="34" charset="0"/>
              <a:buChar char="•"/>
            </a:pPr>
            <a:r>
              <a:rPr lang="en-US" sz="2000" dirty="0">
                <a:latin typeface="Avenir Next" panose="020B0503020202020204"/>
              </a:rPr>
              <a:t>Thank someone who corrects you; Apologize</a:t>
            </a:r>
          </a:p>
          <a:p>
            <a:pPr marL="342900" indent="-342900">
              <a:buFont typeface="Arial" panose="020B0604020202020204" pitchFamily="34" charset="0"/>
              <a:buChar char="•"/>
            </a:pPr>
            <a:r>
              <a:rPr lang="en-US" sz="2000" dirty="0">
                <a:latin typeface="Avenir Next" panose="020B0503020202020204"/>
              </a:rPr>
              <a:t>Don’t ask trans people questions because you’re </a:t>
            </a:r>
            <a:r>
              <a:rPr lang="en-US" sz="2000" i="1" dirty="0">
                <a:latin typeface="Avenir Next" panose="020B0503020202020204"/>
              </a:rPr>
              <a:t>curious</a:t>
            </a:r>
            <a:r>
              <a:rPr lang="en-US" sz="2000" dirty="0">
                <a:latin typeface="Avenir Next" panose="020B0503020202020204"/>
              </a:rPr>
              <a:t>– seek out reputable sources to continue your own learning and unlearning. </a:t>
            </a:r>
          </a:p>
          <a:p>
            <a:pPr marL="342900" indent="-342900">
              <a:buFont typeface="Arial" panose="020B0604020202020204" pitchFamily="34" charset="0"/>
              <a:buChar char="•"/>
            </a:pPr>
            <a:r>
              <a:rPr lang="en-US" sz="2000" dirty="0">
                <a:latin typeface="Avenir Next" panose="020B0503020202020204"/>
              </a:rPr>
              <a:t>Advocate for policies and practices that are gender inclusive for clients, patients, staff </a:t>
            </a:r>
          </a:p>
          <a:p>
            <a:pPr marL="342900" indent="-342900">
              <a:buFont typeface="Arial" panose="020B0604020202020204" pitchFamily="34" charset="0"/>
              <a:buChar char="•"/>
            </a:pPr>
            <a:r>
              <a:rPr lang="en-US" sz="2000" dirty="0">
                <a:latin typeface="Avenir Next" panose="020B0503020202020204"/>
              </a:rPr>
              <a:t>Avoid Assumptions; Be accountable</a:t>
            </a:r>
          </a:p>
          <a:p>
            <a:pPr marL="342900" indent="-342900">
              <a:buFont typeface="Arial" panose="020B0604020202020204" pitchFamily="34" charset="0"/>
              <a:buChar char="•"/>
            </a:pPr>
            <a:endParaRPr lang="en-US" sz="2000" dirty="0">
              <a:latin typeface="Avenir Next" panose="020B0503020202020204"/>
            </a:endParaRPr>
          </a:p>
        </p:txBody>
      </p:sp>
      <p:sp>
        <p:nvSpPr>
          <p:cNvPr id="3" name="Text Placeholder 2">
            <a:extLst>
              <a:ext uri="{FF2B5EF4-FFF2-40B4-BE49-F238E27FC236}">
                <a16:creationId xmlns:a16="http://schemas.microsoft.com/office/drawing/2014/main" id="{6AB2139B-D000-446E-97E3-AF59D3CA3AC7}"/>
              </a:ext>
            </a:extLst>
          </p:cNvPr>
          <p:cNvSpPr>
            <a:spLocks noGrp="1"/>
          </p:cNvSpPr>
          <p:nvPr>
            <p:ph type="body" sz="quarter" idx="11"/>
          </p:nvPr>
        </p:nvSpPr>
        <p:spPr/>
        <p:txBody>
          <a:bodyPr/>
          <a:lstStyle/>
          <a:p>
            <a:r>
              <a:rPr lang="en-US" sz="4000" dirty="0"/>
              <a:t>Beyond (and even Before) Clinical Care</a:t>
            </a:r>
          </a:p>
        </p:txBody>
      </p:sp>
      <p:pic>
        <p:nvPicPr>
          <p:cNvPr id="4" name="Picture 3">
            <a:extLst>
              <a:ext uri="{FF2B5EF4-FFF2-40B4-BE49-F238E27FC236}">
                <a16:creationId xmlns:a16="http://schemas.microsoft.com/office/drawing/2014/main" id="{1C7C598E-2508-454C-B459-F905DFE2B6B2}"/>
              </a:ext>
            </a:extLst>
          </p:cNvPr>
          <p:cNvPicPr>
            <a:picLocks noChangeAspect="1"/>
          </p:cNvPicPr>
          <p:nvPr/>
        </p:nvPicPr>
        <p:blipFill>
          <a:blip r:embed="rId3"/>
          <a:stretch>
            <a:fillRect/>
          </a:stretch>
        </p:blipFill>
        <p:spPr>
          <a:xfrm>
            <a:off x="6094412" y="1527048"/>
            <a:ext cx="5895683" cy="2676640"/>
          </a:xfrm>
          <a:prstGeom prst="rect">
            <a:avLst/>
          </a:prstGeom>
        </p:spPr>
      </p:pic>
      <p:sp>
        <p:nvSpPr>
          <p:cNvPr id="5" name="TextBox 4">
            <a:extLst>
              <a:ext uri="{FF2B5EF4-FFF2-40B4-BE49-F238E27FC236}">
                <a16:creationId xmlns:a16="http://schemas.microsoft.com/office/drawing/2014/main" id="{DD7BF26F-99BA-C160-664A-828ABBDC912D}"/>
              </a:ext>
            </a:extLst>
          </p:cNvPr>
          <p:cNvSpPr txBox="1"/>
          <p:nvPr/>
        </p:nvSpPr>
        <p:spPr>
          <a:xfrm>
            <a:off x="7625281" y="4269123"/>
            <a:ext cx="3760839" cy="900246"/>
          </a:xfrm>
          <a:prstGeom prst="rect">
            <a:avLst/>
          </a:prstGeom>
          <a:noFill/>
        </p:spPr>
        <p:txBody>
          <a:bodyPr wrap="square" rtlCol="0">
            <a:spAutoFit/>
          </a:bodyPr>
          <a:lstStyle/>
          <a:p>
            <a:r>
              <a:rPr lang="en-US" sz="1050">
                <a:solidFill>
                  <a:schemeClr val="accent4"/>
                </a:solidFill>
              </a:rPr>
              <a:t>ID: Art with a bright pink background that reads “Black Trans People are Sacred” and the art has 3 Black people staged in a triangular shape, two sitting and one standing with botanical imagery around them. All 3 look ahead with serious expressions on their faces.</a:t>
            </a:r>
          </a:p>
        </p:txBody>
      </p:sp>
    </p:spTree>
    <p:extLst>
      <p:ext uri="{BB962C8B-B14F-4D97-AF65-F5344CB8AC3E}">
        <p14:creationId xmlns:p14="http://schemas.microsoft.com/office/powerpoint/2010/main" val="154349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816100"/>
            <a:ext cx="10817223" cy="3835400"/>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00000"/>
              </a:lnSpc>
            </a:pPr>
            <a:r>
              <a:rPr lang="en-US" sz="2800" dirty="0">
                <a:latin typeface="Avenir Next" panose="020B0503020202020204"/>
              </a:rPr>
              <a:t>Social</a:t>
            </a:r>
          </a:p>
          <a:p>
            <a:pPr lvl="1">
              <a:lnSpc>
                <a:spcPct val="100000"/>
              </a:lnSpc>
            </a:pPr>
            <a:r>
              <a:rPr lang="en-US" sz="2000" dirty="0">
                <a:latin typeface="Avenir Next" panose="020B0503020202020204"/>
              </a:rPr>
              <a:t>Trying a different Expression, different Name and/or Pronouns</a:t>
            </a:r>
          </a:p>
          <a:p>
            <a:pPr lvl="1">
              <a:lnSpc>
                <a:spcPct val="100000"/>
              </a:lnSpc>
            </a:pPr>
            <a:r>
              <a:rPr lang="en-US" sz="2000" dirty="0">
                <a:latin typeface="Avenir Next" panose="020B0503020202020204"/>
              </a:rPr>
              <a:t>Coming out to friends/family/work</a:t>
            </a:r>
          </a:p>
          <a:p>
            <a:pPr>
              <a:lnSpc>
                <a:spcPct val="100000"/>
              </a:lnSpc>
            </a:pPr>
            <a:r>
              <a:rPr lang="en-US" sz="2800" dirty="0">
                <a:latin typeface="Avenir Next" panose="020B0503020202020204"/>
              </a:rPr>
              <a:t>Physical /Medical </a:t>
            </a:r>
          </a:p>
          <a:p>
            <a:pPr lvl="1">
              <a:lnSpc>
                <a:spcPct val="100000"/>
              </a:lnSpc>
            </a:pPr>
            <a:r>
              <a:rPr lang="en-US" sz="2000" dirty="0">
                <a:latin typeface="Avenir Next" panose="020B0503020202020204"/>
              </a:rPr>
              <a:t>GAHT; Surgery; Hair Removal or Transplant; Voice/Speech Therapy</a:t>
            </a:r>
          </a:p>
          <a:p>
            <a:pPr lvl="1">
              <a:lnSpc>
                <a:spcPct val="100000"/>
              </a:lnSpc>
            </a:pPr>
            <a:r>
              <a:rPr lang="en-US" sz="2000" dirty="0">
                <a:latin typeface="Avenir Next" panose="020B0503020202020204"/>
              </a:rPr>
              <a:t>Binding; Tucking; Packing; Prosthetics</a:t>
            </a:r>
          </a:p>
          <a:p>
            <a:pPr>
              <a:lnSpc>
                <a:spcPct val="100000"/>
              </a:lnSpc>
            </a:pPr>
            <a:r>
              <a:rPr lang="en-US" sz="2800" dirty="0">
                <a:latin typeface="Avenir Next" panose="020B0503020202020204"/>
              </a:rPr>
              <a:t>Legal</a:t>
            </a:r>
          </a:p>
          <a:p>
            <a:pPr lvl="1">
              <a:lnSpc>
                <a:spcPct val="100000"/>
              </a:lnSpc>
            </a:pPr>
            <a:r>
              <a:rPr lang="en-US" sz="2000" dirty="0">
                <a:latin typeface="Avenir Next" panose="020B0503020202020204"/>
              </a:rPr>
              <a:t>Name and/or Gender Marker change</a:t>
            </a:r>
          </a:p>
          <a:p>
            <a:pPr lvl="2">
              <a:lnSpc>
                <a:spcPct val="100000"/>
              </a:lnSpc>
            </a:pPr>
            <a:r>
              <a:rPr lang="en-US" sz="2000" dirty="0">
                <a:latin typeface="Avenir Next" panose="020B0503020202020204"/>
              </a:rPr>
              <a:t>Birth Cert, Passport, DL/ID, records </a:t>
            </a:r>
            <a:r>
              <a:rPr lang="en-US" sz="2000" dirty="0" err="1">
                <a:latin typeface="Avenir Next" panose="020B0503020202020204"/>
              </a:rPr>
              <a:t>etc</a:t>
            </a:r>
            <a:endParaRPr lang="en-US" sz="2000"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What </a:t>
            </a:r>
            <a:r>
              <a:rPr lang="en-US" sz="4000" b="1" i="1" dirty="0">
                <a:latin typeface="Avenir Next" panose="020B0503020202020204"/>
              </a:rPr>
              <a:t>kind</a:t>
            </a:r>
            <a:r>
              <a:rPr lang="en-US" sz="4000" b="1" dirty="0">
                <a:latin typeface="Avenir Next" panose="020B0503020202020204"/>
              </a:rPr>
              <a:t> of Gender Affirmation?</a:t>
            </a:r>
          </a:p>
        </p:txBody>
      </p:sp>
    </p:spTree>
    <p:extLst>
      <p:ext uri="{BB962C8B-B14F-4D97-AF65-F5344CB8AC3E}">
        <p14:creationId xmlns:p14="http://schemas.microsoft.com/office/powerpoint/2010/main" val="2349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501596" y="314402"/>
            <a:ext cx="11185633" cy="958586"/>
          </a:xfrm>
          <a:prstGeom prst="rect">
            <a:avLst/>
          </a:prstGeom>
        </p:spPr>
        <p:txBody>
          <a:bodyPr anchor="ctr">
            <a:norm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Bef>
                <a:spcPct val="0"/>
              </a:spcBef>
              <a:spcAft>
                <a:spcPts val="600"/>
              </a:spcAft>
              <a:buNone/>
            </a:pPr>
            <a:r>
              <a:rPr lang="en-US" sz="4000" b="1" i="0" kern="1200" spc="-100" baseline="0" dirty="0">
                <a:solidFill>
                  <a:srgbClr val="000000"/>
                </a:solidFill>
                <a:latin typeface="Avenir Next" panose="020B0503020202020204"/>
                <a:ea typeface="+mj-ea"/>
                <a:cs typeface="Arial Black" panose="020B0604020202020204" pitchFamily="34" charset="0"/>
              </a:rPr>
              <a:t>Create an Inclusive Environment</a:t>
            </a:r>
          </a:p>
        </p:txBody>
      </p:sp>
      <p:pic>
        <p:nvPicPr>
          <p:cNvPr id="5" name="Picture 4">
            <a:extLst>
              <a:ext uri="{FF2B5EF4-FFF2-40B4-BE49-F238E27FC236}">
                <a16:creationId xmlns:a16="http://schemas.microsoft.com/office/drawing/2014/main" id="{3AD1156A-0D6E-0404-68BE-81E3BF6FF522}"/>
              </a:ext>
            </a:extLst>
          </p:cNvPr>
          <p:cNvPicPr>
            <a:picLocks noChangeAspect="1"/>
          </p:cNvPicPr>
          <p:nvPr/>
        </p:nvPicPr>
        <p:blipFill>
          <a:blip r:embed="rId3"/>
          <a:stretch>
            <a:fillRect/>
          </a:stretch>
        </p:blipFill>
        <p:spPr>
          <a:xfrm>
            <a:off x="1012959" y="1370013"/>
            <a:ext cx="4412223" cy="4412223"/>
          </a:xfrm>
          <a:prstGeom prst="rect">
            <a:avLst/>
          </a:prstGeom>
          <a:noFill/>
        </p:spPr>
      </p:pic>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094412" y="1370013"/>
            <a:ext cx="5592817" cy="4412223"/>
          </a:xfrm>
          <a:prstGeom prst="rect">
            <a:avLst/>
          </a:prstGeom>
        </p:spPr>
        <p:txBody>
          <a:bodyPr>
            <a:no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90000"/>
              </a:lnSpc>
              <a:spcAft>
                <a:spcPts val="600"/>
              </a:spcAft>
            </a:pPr>
            <a:r>
              <a:rPr lang="en-US" sz="2400" dirty="0">
                <a:latin typeface="Avenir Next" panose="020B0503020202020204"/>
                <a:cs typeface="Arial" panose="020B0604020202020204" pitchFamily="34" charset="0"/>
              </a:rPr>
              <a:t>Provide cultural humility training for ALL staff, including routine re-training</a:t>
            </a:r>
          </a:p>
          <a:p>
            <a:pPr>
              <a:lnSpc>
                <a:spcPct val="90000"/>
              </a:lnSpc>
              <a:spcAft>
                <a:spcPts val="600"/>
              </a:spcAft>
            </a:pPr>
            <a:r>
              <a:rPr lang="en-US" sz="2400" dirty="0">
                <a:latin typeface="Avenir Next" panose="020B0503020202020204"/>
                <a:cs typeface="Arial" panose="020B0604020202020204" pitchFamily="34" charset="0"/>
              </a:rPr>
              <a:t>Focus on Care</a:t>
            </a:r>
          </a:p>
          <a:p>
            <a:pPr>
              <a:lnSpc>
                <a:spcPct val="90000"/>
              </a:lnSpc>
              <a:spcAft>
                <a:spcPts val="600"/>
              </a:spcAft>
            </a:pPr>
            <a:r>
              <a:rPr lang="en-US" sz="2400" dirty="0">
                <a:latin typeface="Avenir Next" panose="020B0503020202020204"/>
                <a:cs typeface="Arial" panose="020B0604020202020204" pitchFamily="34" charset="0"/>
              </a:rPr>
              <a:t>Don’t disclose a person’s status </a:t>
            </a:r>
          </a:p>
          <a:p>
            <a:pPr>
              <a:lnSpc>
                <a:spcPct val="90000"/>
              </a:lnSpc>
              <a:spcAft>
                <a:spcPts val="600"/>
              </a:spcAft>
            </a:pPr>
            <a:r>
              <a:rPr lang="en-US" sz="2400" dirty="0">
                <a:latin typeface="Avenir Next" panose="020B0503020202020204"/>
                <a:cs typeface="Arial" panose="020B0604020202020204" pitchFamily="34" charset="0"/>
              </a:rPr>
              <a:t>Consider opportunities at each patient touch point</a:t>
            </a:r>
          </a:p>
          <a:p>
            <a:pPr lvl="1">
              <a:lnSpc>
                <a:spcPct val="90000"/>
              </a:lnSpc>
              <a:spcAft>
                <a:spcPts val="600"/>
              </a:spcAft>
            </a:pPr>
            <a:r>
              <a:rPr lang="en-US" sz="2000" dirty="0">
                <a:latin typeface="Avenir Next" panose="020B0503020202020204"/>
                <a:cs typeface="Arial" panose="020B0604020202020204" pitchFamily="34" charset="0"/>
              </a:rPr>
              <a:t>Registration or intake forms; gender neutral restrooms; educational materials that are gender inclusive; ads incorporate various genders; channels of feedback and demonstrated  accountability</a:t>
            </a:r>
          </a:p>
        </p:txBody>
      </p:sp>
    </p:spTree>
    <p:extLst>
      <p:ext uri="{BB962C8B-B14F-4D97-AF65-F5344CB8AC3E}">
        <p14:creationId xmlns:p14="http://schemas.microsoft.com/office/powerpoint/2010/main" val="109164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181363"/>
            <a:ext cx="10817223"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00000"/>
              </a:lnSpc>
            </a:pPr>
            <a:r>
              <a:rPr lang="en-US" sz="2800" dirty="0">
                <a:latin typeface="Avenir Next" panose="020B0503020202020204"/>
              </a:rPr>
              <a:t>WPATH Standards of Care</a:t>
            </a:r>
          </a:p>
          <a:p>
            <a:pPr lvl="1">
              <a:lnSpc>
                <a:spcPct val="100000"/>
              </a:lnSpc>
            </a:pPr>
            <a:r>
              <a:rPr lang="en-US" dirty="0">
                <a:latin typeface="Avenir Next" panose="020B0503020202020204"/>
              </a:rPr>
              <a:t>Informs most insurance/payor guidelines for surgical coverage</a:t>
            </a:r>
          </a:p>
          <a:p>
            <a:pPr lvl="1">
              <a:lnSpc>
                <a:spcPct val="100000"/>
              </a:lnSpc>
            </a:pPr>
            <a:r>
              <a:rPr lang="en-US" dirty="0">
                <a:latin typeface="Avenir Next" panose="020B0503020202020204"/>
              </a:rPr>
              <a:t>SOC8 includes guidelines for non-binary transition</a:t>
            </a:r>
          </a:p>
          <a:p>
            <a:pPr>
              <a:lnSpc>
                <a:spcPct val="100000"/>
              </a:lnSpc>
            </a:pPr>
            <a:r>
              <a:rPr lang="en-US" sz="2800" dirty="0" err="1">
                <a:latin typeface="Avenir Next" panose="020B0503020202020204"/>
              </a:rPr>
              <a:t>TransLine</a:t>
            </a:r>
            <a:endParaRPr lang="en-US" sz="2800" dirty="0">
              <a:latin typeface="Avenir Next" panose="020B0503020202020204"/>
            </a:endParaRPr>
          </a:p>
          <a:p>
            <a:pPr>
              <a:lnSpc>
                <a:spcPct val="100000"/>
              </a:lnSpc>
            </a:pPr>
            <a:r>
              <a:rPr lang="en-US" sz="2800" dirty="0">
                <a:latin typeface="Avenir Next" panose="020B0503020202020204"/>
              </a:rPr>
              <a:t>Endocrine Society</a:t>
            </a:r>
          </a:p>
          <a:p>
            <a:pPr>
              <a:lnSpc>
                <a:spcPct val="100000"/>
              </a:lnSpc>
            </a:pPr>
            <a:r>
              <a:rPr lang="en-US" sz="2800" dirty="0">
                <a:latin typeface="Avenir Next" panose="020B0503020202020204"/>
              </a:rPr>
              <a:t>UCSF Center of Excellence</a:t>
            </a:r>
          </a:p>
          <a:p>
            <a:pPr>
              <a:lnSpc>
                <a:spcPct val="100000"/>
              </a:lnSpc>
            </a:pPr>
            <a:r>
              <a:rPr lang="en-US" sz="2800" dirty="0">
                <a:latin typeface="Avenir Next" panose="020B0503020202020204"/>
              </a:rPr>
              <a:t>Dr. William Powers</a:t>
            </a:r>
            <a:endParaRPr lang="en-US" dirty="0"/>
          </a:p>
          <a:p>
            <a:pPr>
              <a:lnSpc>
                <a:spcPct val="100000"/>
              </a:lnSpc>
            </a:pPr>
            <a:r>
              <a:rPr lang="en-US" sz="2800" dirty="0">
                <a:latin typeface="Avenir Next" panose="020B0503020202020204"/>
              </a:rPr>
              <a:t>Trans Training Institute</a:t>
            </a:r>
          </a:p>
          <a:p>
            <a:pPr>
              <a:lnSpc>
                <a:spcPct val="100000"/>
              </a:lnSpc>
            </a:pPr>
            <a:r>
              <a:rPr lang="en-US" sz="2800" dirty="0">
                <a:latin typeface="Avenir Next" panose="020B0503020202020204"/>
              </a:rPr>
              <a:t>Gender Health Training Institute</a:t>
            </a:r>
          </a:p>
          <a:p>
            <a:pPr>
              <a:lnSpc>
                <a:spcPct val="100000"/>
              </a:lnSpc>
            </a:pPr>
            <a:r>
              <a:rPr lang="en-US" sz="2800" dirty="0">
                <a:latin typeface="Avenir Next" panose="020B0503020202020204"/>
              </a:rPr>
              <a:t>The National SOGIE Center</a:t>
            </a:r>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Standards of Care, Guidelines, Resources</a:t>
            </a:r>
          </a:p>
        </p:txBody>
      </p:sp>
    </p:spTree>
    <p:extLst>
      <p:ext uri="{BB962C8B-B14F-4D97-AF65-F5344CB8AC3E}">
        <p14:creationId xmlns:p14="http://schemas.microsoft.com/office/powerpoint/2010/main" val="34401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418253"/>
            <a:ext cx="10817223" cy="4300584"/>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ct val="100000"/>
              </a:lnSpc>
              <a:buNone/>
            </a:pPr>
            <a:r>
              <a:rPr lang="en-US" sz="2400" dirty="0">
                <a:latin typeface="Avenir Next" panose="020B0503020202020204"/>
              </a:rPr>
              <a:t>A marked incongruence between one’s experienced/expressed gender and assigned gender, of at least 6 months duration, as manifested by 2 or more of the following and associated with clinically significant distress or impairment in social, occupational, or other important areas of functioning:</a:t>
            </a:r>
          </a:p>
          <a:p>
            <a:pPr marL="685783" indent="-685783">
              <a:lnSpc>
                <a:spcPct val="100000"/>
              </a:lnSpc>
              <a:spcBef>
                <a:spcPts val="0"/>
              </a:spcBef>
              <a:buSzPts val="1360"/>
              <a:buFont typeface="Century Gothic"/>
              <a:buAutoNum type="arabicPeriod"/>
            </a:pPr>
            <a:r>
              <a:rPr lang="en-US" sz="2000" dirty="0">
                <a:latin typeface="Avenir Next" panose="020B0503020202020204"/>
              </a:rPr>
              <a:t>A marked incongruence between one’s experienced/expressed gender and primary and or secondary sex characteristics</a:t>
            </a:r>
          </a:p>
          <a:p>
            <a:pPr marL="685783" indent="-685783">
              <a:lnSpc>
                <a:spcPct val="100000"/>
              </a:lnSpc>
              <a:spcBef>
                <a:spcPts val="0"/>
              </a:spcBef>
              <a:buSzPts val="1360"/>
              <a:buFont typeface="Century Gothic"/>
              <a:buAutoNum type="arabicPeriod"/>
            </a:pPr>
            <a:r>
              <a:rPr lang="en-US" sz="2000" dirty="0">
                <a:latin typeface="Avenir Next" panose="020B0503020202020204"/>
              </a:rPr>
              <a:t>A strong desire to be rid of one’s primary and/or secondary sex characteristics because of a marked incongruence with one’s experienced/expressed gender</a:t>
            </a:r>
          </a:p>
          <a:p>
            <a:pPr marL="685783" indent="-685783">
              <a:lnSpc>
                <a:spcPct val="100000"/>
              </a:lnSpc>
              <a:spcBef>
                <a:spcPts val="0"/>
              </a:spcBef>
              <a:buSzPts val="1360"/>
              <a:buFont typeface="Century Gothic"/>
              <a:buAutoNum type="arabicPeriod"/>
            </a:pPr>
            <a:r>
              <a:rPr lang="en-US" sz="2000" dirty="0">
                <a:latin typeface="Avenir Next" panose="020B0503020202020204"/>
              </a:rPr>
              <a:t>A strong desire for the primary and/or secondary sex characteristics of the other or alternative gender</a:t>
            </a:r>
          </a:p>
          <a:p>
            <a:pPr marL="685783" indent="-685783">
              <a:lnSpc>
                <a:spcPct val="100000"/>
              </a:lnSpc>
              <a:spcBef>
                <a:spcPts val="0"/>
              </a:spcBef>
              <a:buSzPts val="1360"/>
              <a:buFont typeface="Century Gothic"/>
              <a:buAutoNum type="arabicPeriod"/>
            </a:pPr>
            <a:r>
              <a:rPr lang="en-US" sz="2000" dirty="0">
                <a:latin typeface="Avenir Next" panose="020B0503020202020204"/>
              </a:rPr>
              <a:t>A strong desire to be of the other gender (or alternative gender than that assigned at birth)</a:t>
            </a:r>
          </a:p>
          <a:p>
            <a:pPr marL="685783" indent="-685783">
              <a:lnSpc>
                <a:spcPct val="100000"/>
              </a:lnSpc>
              <a:spcBef>
                <a:spcPts val="0"/>
              </a:spcBef>
              <a:buSzPts val="1360"/>
              <a:buFont typeface="Century Gothic"/>
              <a:buAutoNum type="arabicPeriod"/>
            </a:pPr>
            <a:r>
              <a:rPr lang="en-US" sz="2000" dirty="0">
                <a:latin typeface="Avenir Next" panose="020B0503020202020204"/>
              </a:rPr>
              <a:t>A strong desire to be treated as the other (alternative) gender</a:t>
            </a:r>
          </a:p>
          <a:p>
            <a:pPr marL="685783" indent="-685783">
              <a:lnSpc>
                <a:spcPct val="100000"/>
              </a:lnSpc>
              <a:spcBef>
                <a:spcPts val="0"/>
              </a:spcBef>
              <a:buSzPts val="1360"/>
              <a:buFont typeface="Century Gothic"/>
              <a:buAutoNum type="arabicPeriod"/>
            </a:pPr>
            <a:r>
              <a:rPr lang="en-US" sz="2000" dirty="0">
                <a:latin typeface="Avenir Next" panose="020B0503020202020204"/>
              </a:rPr>
              <a:t>A strong conviction that one has the typical feelings and reactions of the other (alternative) gender</a:t>
            </a:r>
          </a:p>
          <a:p>
            <a:pPr marL="0" indent="0">
              <a:lnSpc>
                <a:spcPct val="100000"/>
              </a:lnSpc>
              <a:buNone/>
            </a:pPr>
            <a:endParaRPr lang="en-US" sz="2400" dirty="0">
              <a:latin typeface="Avenir Next" panose="020B0503020202020204"/>
            </a:endParaRPr>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DSM Criteria for </a:t>
            </a:r>
            <a:r>
              <a:rPr lang="en-US" sz="4000" b="1" i="1" dirty="0">
                <a:latin typeface="Avenir Next" panose="020B0503020202020204"/>
              </a:rPr>
              <a:t>Gender Dysphoria</a:t>
            </a:r>
            <a:endParaRPr lang="en-US" sz="4000" b="1" dirty="0">
              <a:latin typeface="Avenir Next" panose="020B0503020202020204"/>
            </a:endParaRPr>
          </a:p>
        </p:txBody>
      </p:sp>
    </p:spTree>
    <p:extLst>
      <p:ext uri="{BB962C8B-B14F-4D97-AF65-F5344CB8AC3E}">
        <p14:creationId xmlns:p14="http://schemas.microsoft.com/office/powerpoint/2010/main" val="12099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425072"/>
            <a:ext cx="10817223"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50000"/>
              </a:lnSpc>
            </a:pPr>
            <a:r>
              <a:rPr lang="en-US" sz="2800" dirty="0">
                <a:latin typeface="Avenir Next" panose="020B0503020202020204"/>
              </a:rPr>
              <a:t>Social</a:t>
            </a:r>
          </a:p>
          <a:p>
            <a:pPr lvl="1">
              <a:lnSpc>
                <a:spcPct val="150000"/>
              </a:lnSpc>
            </a:pPr>
            <a:r>
              <a:rPr lang="en-US" dirty="0">
                <a:latin typeface="Avenir Next" panose="020B0503020202020204"/>
              </a:rPr>
              <a:t>Trying a different expression, different Name and/or Pronouns, Coming out to friends/family/work</a:t>
            </a:r>
          </a:p>
          <a:p>
            <a:pPr>
              <a:lnSpc>
                <a:spcPct val="150000"/>
              </a:lnSpc>
            </a:pPr>
            <a:r>
              <a:rPr lang="en-US" sz="2800" b="1" dirty="0">
                <a:latin typeface="Avenir Next" panose="020B0503020202020204"/>
              </a:rPr>
              <a:t>Physical /Medical</a:t>
            </a:r>
          </a:p>
          <a:p>
            <a:pPr lvl="1">
              <a:lnSpc>
                <a:spcPct val="150000"/>
              </a:lnSpc>
            </a:pPr>
            <a:r>
              <a:rPr lang="en-US" sz="2800" b="1" dirty="0">
                <a:latin typeface="Avenir Next" panose="020B0503020202020204"/>
              </a:rPr>
              <a:t>GAHT; Surgery; Hair Removal or Transplant; Voice/Speech Therapy</a:t>
            </a:r>
          </a:p>
          <a:p>
            <a:pPr lvl="1">
              <a:lnSpc>
                <a:spcPct val="150000"/>
              </a:lnSpc>
            </a:pPr>
            <a:r>
              <a:rPr lang="en-US" sz="2800" b="1" dirty="0">
                <a:latin typeface="Avenir Next" panose="020B0503020202020204"/>
              </a:rPr>
              <a:t>Binding; Tucking; Packing; Prosthetics</a:t>
            </a:r>
          </a:p>
          <a:p>
            <a:pPr>
              <a:lnSpc>
                <a:spcPct val="150000"/>
              </a:lnSpc>
            </a:pPr>
            <a:r>
              <a:rPr lang="en-US" sz="2800" dirty="0">
                <a:latin typeface="Avenir Next" panose="020B0503020202020204"/>
              </a:rPr>
              <a:t>Legal</a:t>
            </a:r>
          </a:p>
          <a:p>
            <a:pPr lvl="1">
              <a:lnSpc>
                <a:spcPct val="150000"/>
              </a:lnSpc>
            </a:pPr>
            <a:r>
              <a:rPr lang="en-US" dirty="0">
                <a:latin typeface="Avenir Next" panose="020B0503020202020204"/>
              </a:rPr>
              <a:t>Name and/or Gender Marker change</a:t>
            </a:r>
          </a:p>
          <a:p>
            <a:pPr lvl="2">
              <a:lnSpc>
                <a:spcPct val="150000"/>
              </a:lnSpc>
            </a:pPr>
            <a:r>
              <a:rPr lang="en-US" dirty="0">
                <a:latin typeface="Avenir Next" panose="020B0503020202020204"/>
              </a:rPr>
              <a:t>Birth Cert, Passport, DL/ID, records </a:t>
            </a:r>
            <a:r>
              <a:rPr lang="en-US" dirty="0" err="1">
                <a:latin typeface="Avenir Next" panose="020B0503020202020204"/>
              </a:rPr>
              <a:t>etc</a:t>
            </a:r>
            <a:endParaRPr lang="en-US"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What </a:t>
            </a:r>
            <a:r>
              <a:rPr lang="en-US" sz="4000" b="1" i="1" dirty="0">
                <a:latin typeface="Avenir Next" panose="020B0503020202020204"/>
              </a:rPr>
              <a:t>kind</a:t>
            </a:r>
            <a:r>
              <a:rPr lang="en-US" sz="4000" b="1" dirty="0">
                <a:latin typeface="Avenir Next" panose="020B0503020202020204"/>
              </a:rPr>
              <a:t> of Gender Affirmation?</a:t>
            </a:r>
          </a:p>
        </p:txBody>
      </p:sp>
      <p:sp>
        <p:nvSpPr>
          <p:cNvPr id="5" name="Oval 4">
            <a:extLst>
              <a:ext uri="{FF2B5EF4-FFF2-40B4-BE49-F238E27FC236}">
                <a16:creationId xmlns:a16="http://schemas.microsoft.com/office/drawing/2014/main" id="{FE3D971B-82E2-8B9E-F0E3-BA2FD393BA2A}"/>
              </a:ext>
            </a:extLst>
          </p:cNvPr>
          <p:cNvSpPr/>
          <p:nvPr/>
        </p:nvSpPr>
        <p:spPr>
          <a:xfrm>
            <a:off x="0" y="2321579"/>
            <a:ext cx="11252718" cy="2948621"/>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5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44C54-CFBB-63E1-F5F9-3A179B0E86B7}"/>
              </a:ext>
            </a:extLst>
          </p:cNvPr>
          <p:cNvSpPr>
            <a:spLocks noGrp="1"/>
          </p:cNvSpPr>
          <p:nvPr>
            <p:ph type="body" sz="quarter" idx="11"/>
          </p:nvPr>
        </p:nvSpPr>
        <p:spPr/>
        <p:txBody>
          <a:bodyPr/>
          <a:lstStyle/>
          <a:p>
            <a:r>
              <a:rPr lang="en-US" dirty="0"/>
              <a:t>Gender-Affirming Surgeries</a:t>
            </a:r>
          </a:p>
        </p:txBody>
      </p:sp>
      <p:sp>
        <p:nvSpPr>
          <p:cNvPr id="3" name="Text Placeholder 4">
            <a:extLst>
              <a:ext uri="{FF2B5EF4-FFF2-40B4-BE49-F238E27FC236}">
                <a16:creationId xmlns:a16="http://schemas.microsoft.com/office/drawing/2014/main" id="{52EED79F-01D2-C8E2-AB8D-436218097821}"/>
              </a:ext>
            </a:extLst>
          </p:cNvPr>
          <p:cNvSpPr txBox="1">
            <a:spLocks/>
          </p:cNvSpPr>
          <p:nvPr/>
        </p:nvSpPr>
        <p:spPr>
          <a:xfrm>
            <a:off x="685801" y="1425072"/>
            <a:ext cx="10817223"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365751" indent="-365751">
              <a:spcBef>
                <a:spcPts val="0"/>
              </a:spcBef>
              <a:buSzPts val="2040"/>
            </a:pPr>
            <a:r>
              <a:rPr lang="en-US" sz="2800" dirty="0">
                <a:latin typeface="Avenir Next" panose="020B0503020202020204"/>
              </a:rPr>
              <a:t>Many trans people need various surgical procedures as part of gender affirmation</a:t>
            </a:r>
          </a:p>
          <a:p>
            <a:pPr marL="0" indent="0">
              <a:spcBef>
                <a:spcPts val="0"/>
              </a:spcBef>
              <a:buSzPts val="2040"/>
              <a:buNone/>
            </a:pPr>
            <a:endParaRPr lang="en-US" sz="2800" dirty="0">
              <a:latin typeface="Avenir Next" panose="020B0503020202020204"/>
            </a:endParaRPr>
          </a:p>
          <a:p>
            <a:pPr marL="365751" indent="-365751">
              <a:spcBef>
                <a:spcPts val="0"/>
              </a:spcBef>
              <a:buSzPts val="2040"/>
            </a:pPr>
            <a:r>
              <a:rPr lang="en-US" sz="2800" dirty="0">
                <a:latin typeface="Avenir Next" panose="020B0503020202020204"/>
              </a:rPr>
              <a:t>Surgery is by no means an end goal for all transgender people</a:t>
            </a:r>
          </a:p>
          <a:p>
            <a:pPr marL="0" indent="0">
              <a:spcBef>
                <a:spcPts val="0"/>
              </a:spcBef>
              <a:buSzPts val="2040"/>
              <a:buNone/>
            </a:pPr>
            <a:endParaRPr lang="en-US" sz="2800" dirty="0">
              <a:latin typeface="Avenir Next" panose="020B0503020202020204"/>
            </a:endParaRPr>
          </a:p>
          <a:p>
            <a:pPr marL="365751" indent="-365751">
              <a:spcBef>
                <a:spcPts val="0"/>
              </a:spcBef>
              <a:buSzPts val="2040"/>
            </a:pPr>
            <a:r>
              <a:rPr lang="en-US" sz="2800" dirty="0">
                <a:latin typeface="Avenir Next" panose="020B0503020202020204"/>
              </a:rPr>
              <a:t>Surgeries are medically necessary and life-saving for many trans people</a:t>
            </a:r>
          </a:p>
          <a:p>
            <a:pPr marL="0" indent="0">
              <a:spcBef>
                <a:spcPts val="0"/>
              </a:spcBef>
              <a:buSzPts val="2040"/>
              <a:buNone/>
            </a:pPr>
            <a:endParaRPr lang="en-US" sz="2800" dirty="0">
              <a:latin typeface="Avenir Next" panose="020B0503020202020204"/>
            </a:endParaRPr>
          </a:p>
          <a:p>
            <a:pPr marL="365751" indent="-365751">
              <a:spcBef>
                <a:spcPts val="0"/>
              </a:spcBef>
              <a:buSzPts val="2040"/>
            </a:pPr>
            <a:r>
              <a:rPr lang="en-US" sz="2800" dirty="0">
                <a:latin typeface="Avenir Next" panose="020B0503020202020204"/>
              </a:rPr>
              <a:t>Decisions about surgeries should be made on an individualized basis between patients and their providers</a:t>
            </a:r>
          </a:p>
          <a:p>
            <a:pPr>
              <a:lnSpc>
                <a:spcPct val="150000"/>
              </a:lnSpc>
            </a:pPr>
            <a:endParaRPr lang="en-US" dirty="0"/>
          </a:p>
        </p:txBody>
      </p:sp>
    </p:spTree>
    <p:extLst>
      <p:ext uri="{BB962C8B-B14F-4D97-AF65-F5344CB8AC3E}">
        <p14:creationId xmlns:p14="http://schemas.microsoft.com/office/powerpoint/2010/main" val="34418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EF1A64-1197-C340-B8EF-8AFCCA2031E1}"/>
              </a:ext>
            </a:extLst>
          </p:cNvPr>
          <p:cNvSpPr>
            <a:spLocks noGrp="1"/>
          </p:cNvSpPr>
          <p:nvPr>
            <p:ph type="body" sz="quarter" idx="4294967295"/>
          </p:nvPr>
        </p:nvSpPr>
        <p:spPr>
          <a:xfrm>
            <a:off x="6578600" y="1561753"/>
            <a:ext cx="5257799" cy="3734493"/>
          </a:xfrm>
          <a:prstGeom prst="rect">
            <a:avLst/>
          </a:prstGeom>
        </p:spPr>
        <p:txBody>
          <a:bodyPr/>
          <a:lstStyle/>
          <a:p>
            <a:r>
              <a:rPr lang="en-US" sz="3600" b="1" dirty="0">
                <a:latin typeface="Avenir Next" panose="020B0503020202020204"/>
              </a:rPr>
              <a:t>Who are you? </a:t>
            </a:r>
          </a:p>
          <a:p>
            <a:endParaRPr lang="en-US" sz="3600" b="1" dirty="0">
              <a:latin typeface="Avenir Next" panose="020B0503020202020204"/>
            </a:endParaRPr>
          </a:p>
          <a:p>
            <a:r>
              <a:rPr lang="en-US" sz="3600" b="1" dirty="0">
                <a:latin typeface="Avenir Next" panose="020B0503020202020204"/>
              </a:rPr>
              <a:t>What identities and  experiences do you bring? </a:t>
            </a:r>
          </a:p>
          <a:p>
            <a:endParaRPr lang="en-US" sz="3600" b="1" dirty="0">
              <a:latin typeface="Avenir Next" panose="020B0503020202020204"/>
            </a:endParaRPr>
          </a:p>
          <a:p>
            <a:r>
              <a:rPr lang="en-US" sz="3600" b="1" dirty="0">
                <a:latin typeface="Avenir Next" panose="020B0503020202020204"/>
              </a:rPr>
              <a:t>What questions do you have? What assumptions have you made?</a:t>
            </a:r>
          </a:p>
          <a:p>
            <a:endParaRPr lang="en-US" sz="3600" b="1" dirty="0">
              <a:latin typeface="Avenir Next" panose="020B0503020202020204"/>
            </a:endParaRPr>
          </a:p>
        </p:txBody>
      </p:sp>
      <p:sp>
        <p:nvSpPr>
          <p:cNvPr id="5" name="Text Placeholder 4">
            <a:extLst>
              <a:ext uri="{FF2B5EF4-FFF2-40B4-BE49-F238E27FC236}">
                <a16:creationId xmlns:a16="http://schemas.microsoft.com/office/drawing/2014/main" id="{64D8F315-C007-DE4F-92A5-640352BC90DB}"/>
              </a:ext>
            </a:extLst>
          </p:cNvPr>
          <p:cNvSpPr>
            <a:spLocks noGrp="1"/>
          </p:cNvSpPr>
          <p:nvPr>
            <p:ph type="body" sz="quarter" idx="12"/>
          </p:nvPr>
        </p:nvSpPr>
        <p:spPr/>
        <p:txBody>
          <a:bodyPr/>
          <a:lstStyle/>
          <a:p>
            <a:r>
              <a:rPr lang="en-US" dirty="0"/>
              <a:t>Hi, I’m britt!</a:t>
            </a:r>
          </a:p>
        </p:txBody>
      </p:sp>
      <p:pic>
        <p:nvPicPr>
          <p:cNvPr id="6" name="Picture 5" descr="A picture containing person&#10;&#10;Description automatically generated">
            <a:extLst>
              <a:ext uri="{FF2B5EF4-FFF2-40B4-BE49-F238E27FC236}">
                <a16:creationId xmlns:a16="http://schemas.microsoft.com/office/drawing/2014/main" id="{23E62EAD-9E16-0196-C92B-317374442FE9}"/>
              </a:ext>
            </a:extLst>
          </p:cNvPr>
          <p:cNvPicPr>
            <a:picLocks noChangeAspect="1"/>
          </p:cNvPicPr>
          <p:nvPr/>
        </p:nvPicPr>
        <p:blipFill>
          <a:blip r:embed="rId3"/>
          <a:stretch>
            <a:fillRect/>
          </a:stretch>
        </p:blipFill>
        <p:spPr>
          <a:xfrm rot="5400000">
            <a:off x="760208" y="1773325"/>
            <a:ext cx="4618653" cy="3463990"/>
          </a:xfrm>
          <a:prstGeom prst="rect">
            <a:avLst/>
          </a:prstGeom>
        </p:spPr>
      </p:pic>
    </p:spTree>
    <p:extLst>
      <p:ext uri="{BB962C8B-B14F-4D97-AF65-F5344CB8AC3E}">
        <p14:creationId xmlns:p14="http://schemas.microsoft.com/office/powerpoint/2010/main" val="32070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501596" y="314402"/>
            <a:ext cx="11185633" cy="958586"/>
          </a:xfrm>
          <a:prstGeom prst="rect">
            <a:avLst/>
          </a:prstGeom>
        </p:spPr>
        <p:txBody>
          <a:bodyPr lIns="0" tIns="91440" rIns="0" bIns="0" anchor="ctr">
            <a:norm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289475" lvl="1" indent="0">
              <a:spcBef>
                <a:spcPct val="0"/>
              </a:spcBef>
              <a:spcAft>
                <a:spcPts val="600"/>
              </a:spcAft>
              <a:buNone/>
            </a:pPr>
            <a:r>
              <a:rPr lang="en-US" sz="3600" b="1" i="0" kern="1200" spc="-100" baseline="0" dirty="0">
                <a:solidFill>
                  <a:srgbClr val="000000"/>
                </a:solidFill>
                <a:latin typeface="Avenir Next" panose="020B0503020202020204"/>
                <a:ea typeface="+mj-ea"/>
                <a:cs typeface="Arial Black" panose="020B0604020202020204" pitchFamily="34" charset="0"/>
              </a:rPr>
              <a:t>Criteria for Surgery according to WPATH</a:t>
            </a:r>
          </a:p>
        </p:txBody>
      </p:sp>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501595" y="1065213"/>
            <a:ext cx="7537505" cy="4412223"/>
          </a:xfrm>
          <a:prstGeom prst="rect">
            <a:avLst/>
          </a:prstGeom>
        </p:spPr>
        <p:txBody>
          <a:bodyPr vert="horz" lIns="0" tIns="0" rIns="0">
            <a:noAutofit/>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Gender incongruence is marked and sustained;</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Meets diagnostic criteria for gender incongruence prior to gender-affirming surgical intervention in regions where a diagnosis is necessary to access health care; </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Demonstrates capacity to consent for the specific gender-affirming surgical intervention; </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Understands the effect of gender-affirming surgical intervention on reproduction and they have explored reproductive options;</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Other possible causes of apparent gender incongruence have been identified and excluded; </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 Mental health and physical conditions that could negatively impact the outcome of gender-affirming surgical intervention have been assessed, with risks and benefits have been discussed; </a:t>
            </a:r>
          </a:p>
          <a:p>
            <a:pPr marL="285750" lvl="2" indent="-285750">
              <a:lnSpc>
                <a:spcPct val="90000"/>
              </a:lnSpc>
              <a:spcAft>
                <a:spcPts val="600"/>
              </a:spcAft>
            </a:pPr>
            <a:r>
              <a:rPr lang="en-US" dirty="0">
                <a:solidFill>
                  <a:srgbClr val="000000"/>
                </a:solidFill>
                <a:latin typeface="Avenir Next" panose="020B0503020202020204"/>
                <a:cs typeface="Arial" panose="020B0604020202020204" pitchFamily="34" charset="0"/>
              </a:rPr>
              <a:t>Stable on their gender affirming hormonal treatment regime (which may include at least 6 months of hormone treatment or a longer period if required to achieve the desired surgical result, unless hormone therapy is either not desired or is medically contraindicated).*</a:t>
            </a:r>
          </a:p>
        </p:txBody>
      </p:sp>
      <p:pic>
        <p:nvPicPr>
          <p:cNvPr id="1026" name="Picture 2" descr="Standards of Care - WPATH World Professional Association for Transgender  Health">
            <a:extLst>
              <a:ext uri="{FF2B5EF4-FFF2-40B4-BE49-F238E27FC236}">
                <a16:creationId xmlns:a16="http://schemas.microsoft.com/office/drawing/2014/main" id="{0CF69BC1-FC5B-CA4B-F044-E04C74DD5F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9057" y="1222888"/>
            <a:ext cx="3118172" cy="441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40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2603C1B-5ECA-EDB4-AB53-B78FCD35EACD}"/>
              </a:ext>
            </a:extLst>
          </p:cNvPr>
          <p:cNvSpPr txBox="1">
            <a:spLocks/>
          </p:cNvSpPr>
          <p:nvPr/>
        </p:nvSpPr>
        <p:spPr>
          <a:xfrm>
            <a:off x="685801" y="1710981"/>
            <a:ext cx="10817223" cy="4007856"/>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150000"/>
              </a:lnSpc>
            </a:pPr>
            <a:r>
              <a:rPr lang="en-US" sz="2800" dirty="0">
                <a:latin typeface="Avenir Next" panose="020B0503020202020204"/>
              </a:rPr>
              <a:t>Remain Open  (including to feedback)</a:t>
            </a:r>
          </a:p>
          <a:p>
            <a:pPr>
              <a:lnSpc>
                <a:spcPct val="150000"/>
              </a:lnSpc>
            </a:pPr>
            <a:r>
              <a:rPr lang="en-US" sz="2800" dirty="0">
                <a:latin typeface="Avenir Next" panose="020B0503020202020204"/>
              </a:rPr>
              <a:t>Learn, unlearn, ask for support</a:t>
            </a:r>
          </a:p>
          <a:p>
            <a:pPr>
              <a:lnSpc>
                <a:spcPct val="150000"/>
              </a:lnSpc>
            </a:pPr>
            <a:r>
              <a:rPr lang="en-US" sz="2800" dirty="0">
                <a:latin typeface="Avenir Next" panose="020B0503020202020204"/>
              </a:rPr>
              <a:t>Talk with your people, your families; model for your colleagues</a:t>
            </a:r>
          </a:p>
          <a:p>
            <a:pPr>
              <a:lnSpc>
                <a:spcPct val="150000"/>
              </a:lnSpc>
            </a:pPr>
            <a:r>
              <a:rPr lang="en-US" sz="2800" dirty="0">
                <a:latin typeface="Avenir Next" panose="020B0503020202020204"/>
              </a:rPr>
              <a:t>Know better, do better**</a:t>
            </a:r>
            <a:endParaRPr lang="en-US" dirty="0"/>
          </a:p>
        </p:txBody>
      </p:sp>
      <p:sp>
        <p:nvSpPr>
          <p:cNvPr id="2" name="Text Placeholder 4">
            <a:extLst>
              <a:ext uri="{FF2B5EF4-FFF2-40B4-BE49-F238E27FC236}">
                <a16:creationId xmlns:a16="http://schemas.microsoft.com/office/drawing/2014/main" id="{8DC77BAF-7BA6-E750-0DF2-55C0351A9AA7}"/>
              </a:ext>
            </a:extLst>
          </p:cNvPr>
          <p:cNvSpPr txBox="1">
            <a:spLocks/>
          </p:cNvSpPr>
          <p:nvPr/>
        </p:nvSpPr>
        <p:spPr>
          <a:xfrm>
            <a:off x="685800" y="651746"/>
            <a:ext cx="10817223" cy="1059235"/>
          </a:xfrm>
          <a:prstGeom prst="rect">
            <a:avLst/>
          </a:prstGeom>
        </p:spPr>
        <p:txBody>
          <a:bodyPr/>
          <a:lstStyle>
            <a:lvl1pPr marL="213295" indent="-213295"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1pPr>
            <a:lvl2pPr marL="502770" indent="-259007"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2pPr>
            <a:lvl3pPr marL="792243" indent="-182826" algn="l" defTabSz="609433" rtl="0" eaLnBrk="1" latinLnBrk="0" hangingPunct="1">
              <a:lnSpc>
                <a:spcPts val="2933"/>
              </a:lnSpc>
              <a:spcBef>
                <a:spcPct val="20000"/>
              </a:spcBef>
              <a:buClr>
                <a:srgbClr val="F79500"/>
              </a:buClr>
              <a:buSzPct val="60000"/>
              <a:buFont typeface="Courier New" panose="02070309020205020404" pitchFamily="49" charset="0"/>
              <a:buChar char="o"/>
              <a:defRPr sz="1800" kern="1200">
                <a:solidFill>
                  <a:schemeClr val="accent5"/>
                </a:solidFill>
                <a:latin typeface="+mn-lt"/>
                <a:ea typeface="+mn-ea"/>
                <a:cs typeface="+mn-cs"/>
              </a:defRPr>
            </a:lvl3pPr>
            <a:lvl4pPr marL="1157897" indent="-304716" algn="l" defTabSz="609433" rtl="0" eaLnBrk="1" latinLnBrk="0" hangingPunct="1">
              <a:lnSpc>
                <a:spcPts val="2933"/>
              </a:lnSpc>
              <a:spcBef>
                <a:spcPct val="20000"/>
              </a:spcBef>
              <a:buClr>
                <a:srgbClr val="F79500"/>
              </a:buClr>
              <a:buFont typeface="Arial"/>
              <a:buChar char="–"/>
              <a:defRPr sz="1800" kern="1200">
                <a:solidFill>
                  <a:schemeClr val="accent5"/>
                </a:solidFill>
                <a:latin typeface="+mn-lt"/>
                <a:ea typeface="+mn-ea"/>
                <a:cs typeface="+mn-cs"/>
              </a:defRPr>
            </a:lvl4pPr>
            <a:lvl5pPr marL="1523551" indent="-304716" algn="l" defTabSz="609433" rtl="0" eaLnBrk="1" latinLnBrk="0" hangingPunct="1">
              <a:lnSpc>
                <a:spcPts val="2933"/>
              </a:lnSpc>
              <a:spcBef>
                <a:spcPct val="20000"/>
              </a:spcBef>
              <a:buClr>
                <a:srgbClr val="F79500"/>
              </a:buClr>
              <a:buFont typeface="System Font Regular"/>
              <a:buChar char="&gt;"/>
              <a:defRPr sz="1800" kern="1200">
                <a:solidFill>
                  <a:schemeClr val="accent5"/>
                </a:solidFill>
                <a:latin typeface="+mn-lt"/>
                <a:ea typeface="+mn-ea"/>
                <a:cs typeface="+mn-cs"/>
              </a:defRPr>
            </a:lvl5pPr>
            <a:lvl6pPr marL="3351878" indent="-304716" algn="l" defTabSz="609433" rtl="0" eaLnBrk="1" latinLnBrk="0" hangingPunct="1">
              <a:spcBef>
                <a:spcPct val="20000"/>
              </a:spcBef>
              <a:buFont typeface="Arial"/>
              <a:buChar char="•"/>
              <a:defRPr sz="2666" kern="1200">
                <a:solidFill>
                  <a:schemeClr val="tx1"/>
                </a:solidFill>
                <a:latin typeface="+mn-lt"/>
                <a:ea typeface="+mn-ea"/>
                <a:cs typeface="+mn-cs"/>
              </a:defRPr>
            </a:lvl6pPr>
            <a:lvl7pPr marL="3961311" indent="-304716" algn="l" defTabSz="609433" rtl="0" eaLnBrk="1" latinLnBrk="0" hangingPunct="1">
              <a:spcBef>
                <a:spcPct val="20000"/>
              </a:spcBef>
              <a:buFont typeface="Arial"/>
              <a:buChar char="•"/>
              <a:defRPr sz="2666" kern="1200">
                <a:solidFill>
                  <a:schemeClr val="tx1"/>
                </a:solidFill>
                <a:latin typeface="+mn-lt"/>
                <a:ea typeface="+mn-ea"/>
                <a:cs typeface="+mn-cs"/>
              </a:defRPr>
            </a:lvl7pPr>
            <a:lvl8pPr marL="4570742" indent="-304716" algn="l" defTabSz="609433" rtl="0" eaLnBrk="1" latinLnBrk="0" hangingPunct="1">
              <a:spcBef>
                <a:spcPct val="20000"/>
              </a:spcBef>
              <a:buFont typeface="Arial"/>
              <a:buChar char="•"/>
              <a:defRPr sz="2666" kern="1200">
                <a:solidFill>
                  <a:schemeClr val="tx1"/>
                </a:solidFill>
                <a:latin typeface="+mn-lt"/>
                <a:ea typeface="+mn-ea"/>
                <a:cs typeface="+mn-cs"/>
              </a:defRPr>
            </a:lvl8pPr>
            <a:lvl9pPr marL="5180175" indent="-304716" algn="l" defTabSz="609433"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4000" b="1" dirty="0">
                <a:latin typeface="Avenir Next" panose="020B0503020202020204"/>
              </a:rPr>
              <a:t>Gender Affirmation is LIFE Saving</a:t>
            </a:r>
          </a:p>
        </p:txBody>
      </p:sp>
    </p:spTree>
    <p:extLst>
      <p:ext uri="{BB962C8B-B14F-4D97-AF65-F5344CB8AC3E}">
        <p14:creationId xmlns:p14="http://schemas.microsoft.com/office/powerpoint/2010/main" val="4913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77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FD2AC-5683-D647-A8EE-071264516EC5}"/>
              </a:ext>
            </a:extLst>
          </p:cNvPr>
          <p:cNvSpPr>
            <a:spLocks noGrp="1"/>
          </p:cNvSpPr>
          <p:nvPr>
            <p:ph type="body" sz="quarter" idx="10"/>
          </p:nvPr>
        </p:nvSpPr>
        <p:spPr>
          <a:xfrm>
            <a:off x="685801" y="1313809"/>
            <a:ext cx="6880789" cy="3121152"/>
          </a:xfrm>
        </p:spPr>
        <p:txBody>
          <a:bodyPr numCol="1"/>
          <a:lstStyle/>
          <a:p>
            <a:pPr marL="285750" indent="-285750">
              <a:buFont typeface="Arial" panose="020B0604020202020204" pitchFamily="34" charset="0"/>
              <a:buChar char="•"/>
            </a:pPr>
            <a:r>
              <a:rPr lang="en-US" sz="2400" dirty="0"/>
              <a:t>Lifelong learning And Critical self-reflection</a:t>
            </a:r>
          </a:p>
          <a:p>
            <a:pPr marL="285750" indent="-285750">
              <a:buFont typeface="Arial" panose="020B0604020202020204" pitchFamily="34" charset="0"/>
              <a:buChar char="•"/>
            </a:pPr>
            <a:r>
              <a:rPr lang="en-US" sz="2400" dirty="0"/>
              <a:t>Recognizing and Challenging power imbalances in pursuit of respectful partnerships</a:t>
            </a:r>
          </a:p>
          <a:p>
            <a:pPr marL="285750" indent="-285750">
              <a:buFont typeface="Arial" panose="020B0604020202020204" pitchFamily="34" charset="0"/>
              <a:buChar char="•"/>
            </a:pPr>
            <a:r>
              <a:rPr lang="en-US" sz="2400" dirty="0"/>
              <a:t>Institutional Accountability</a:t>
            </a:r>
          </a:p>
        </p:txBody>
      </p:sp>
      <p:sp>
        <p:nvSpPr>
          <p:cNvPr id="5" name="Text Placeholder 4">
            <a:extLst>
              <a:ext uri="{FF2B5EF4-FFF2-40B4-BE49-F238E27FC236}">
                <a16:creationId xmlns:a16="http://schemas.microsoft.com/office/drawing/2014/main" id="{4DF93974-FC2F-A54D-B71D-F906179EA983}"/>
              </a:ext>
            </a:extLst>
          </p:cNvPr>
          <p:cNvSpPr>
            <a:spLocks noGrp="1"/>
          </p:cNvSpPr>
          <p:nvPr>
            <p:ph type="body" sz="quarter" idx="11"/>
          </p:nvPr>
        </p:nvSpPr>
        <p:spPr/>
        <p:txBody>
          <a:bodyPr/>
          <a:lstStyle/>
          <a:p>
            <a:r>
              <a:rPr lang="en-US" dirty="0"/>
              <a:t>Shaping our Time: Cultural Humility</a:t>
            </a:r>
          </a:p>
        </p:txBody>
      </p:sp>
      <p:pic>
        <p:nvPicPr>
          <p:cNvPr id="2050" name="Picture 2">
            <a:extLst>
              <a:ext uri="{FF2B5EF4-FFF2-40B4-BE49-F238E27FC236}">
                <a16:creationId xmlns:a16="http://schemas.microsoft.com/office/drawing/2014/main" id="{521F1D1D-6741-459E-955E-58851DC0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772" y="3585010"/>
            <a:ext cx="6670115" cy="2126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BC0852-234F-AA0A-0316-18BA76025E6C}"/>
              </a:ext>
            </a:extLst>
          </p:cNvPr>
          <p:cNvSpPr txBox="1"/>
          <p:nvPr/>
        </p:nvSpPr>
        <p:spPr>
          <a:xfrm>
            <a:off x="840658" y="4753089"/>
            <a:ext cx="3760839" cy="1061829"/>
          </a:xfrm>
          <a:prstGeom prst="rect">
            <a:avLst/>
          </a:prstGeom>
          <a:noFill/>
        </p:spPr>
        <p:txBody>
          <a:bodyPr wrap="square" rtlCol="0">
            <a:spAutoFit/>
          </a:bodyPr>
          <a:lstStyle/>
          <a:p>
            <a:r>
              <a:rPr lang="en-US" sz="1050">
                <a:solidFill>
                  <a:schemeClr val="accent4"/>
                </a:solidFill>
              </a:rPr>
              <a:t>Image description: A photo of two trans women hugging; they are both dressed in formal wear and smiling at a camera off to their left. One woman is Black with long highlighted hair, the other is a brown woman with dark black hair. , There are other people in formal wear in the background behind them.</a:t>
            </a:r>
          </a:p>
        </p:txBody>
      </p:sp>
    </p:spTree>
    <p:extLst>
      <p:ext uri="{BB962C8B-B14F-4D97-AF65-F5344CB8AC3E}">
        <p14:creationId xmlns:p14="http://schemas.microsoft.com/office/powerpoint/2010/main" val="59954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4D428-6463-EF31-BCFF-FDA7575E4D42}"/>
              </a:ext>
            </a:extLst>
          </p:cNvPr>
          <p:cNvSpPr>
            <a:spLocks noGrp="1"/>
          </p:cNvSpPr>
          <p:nvPr>
            <p:ph type="body" sz="quarter" idx="10"/>
          </p:nvPr>
        </p:nvSpPr>
        <p:spPr>
          <a:xfrm>
            <a:off x="685801" y="1527048"/>
            <a:ext cx="6380018" cy="4334256"/>
          </a:xfrm>
        </p:spPr>
        <p:txBody>
          <a:bodyPr numCol="1"/>
          <a:lstStyle/>
          <a:p>
            <a:r>
              <a:rPr lang="en-US" sz="1800" dirty="0"/>
              <a:t>●We don’t need to understand everything about what it’s like to be transgender in order to believe that every person deserves health care that is compassionate, age-appropriate, and individualized to our personal medical needs. Everyone, including transgender people, should be able to visit health care providers who can support them, without interference from power-hungry politicians who don’t have their best interests at heart.</a:t>
            </a:r>
          </a:p>
          <a:p>
            <a:endParaRPr lang="en-US" sz="1800" dirty="0"/>
          </a:p>
          <a:p>
            <a:r>
              <a:rPr lang="en-US" sz="1800" dirty="0"/>
              <a:t>●Every major U.S medical and mental health organization, including the American Medical Association, American Academy of Pediatrics, Federation of Pediatric Organizations, and American Psychological Association, supports access to gender-affirming support and care for transgender young people and adults.</a:t>
            </a:r>
          </a:p>
        </p:txBody>
      </p:sp>
      <p:sp>
        <p:nvSpPr>
          <p:cNvPr id="3" name="Text Placeholder 2">
            <a:extLst>
              <a:ext uri="{FF2B5EF4-FFF2-40B4-BE49-F238E27FC236}">
                <a16:creationId xmlns:a16="http://schemas.microsoft.com/office/drawing/2014/main" id="{6D60EA19-591C-86EB-B7C5-F66E862D0083}"/>
              </a:ext>
            </a:extLst>
          </p:cNvPr>
          <p:cNvSpPr>
            <a:spLocks noGrp="1"/>
          </p:cNvSpPr>
          <p:nvPr>
            <p:ph type="body" sz="quarter" idx="11"/>
          </p:nvPr>
        </p:nvSpPr>
        <p:spPr>
          <a:xfrm>
            <a:off x="685801" y="464766"/>
            <a:ext cx="6380018" cy="1060704"/>
          </a:xfrm>
        </p:spPr>
        <p:txBody>
          <a:bodyPr/>
          <a:lstStyle/>
          <a:p>
            <a:r>
              <a:rPr lang="en-US" dirty="0"/>
              <a:t>What does it mean to have this conversation today?</a:t>
            </a:r>
          </a:p>
        </p:txBody>
      </p:sp>
      <p:pic>
        <p:nvPicPr>
          <p:cNvPr id="5" name="Picture 4">
            <a:extLst>
              <a:ext uri="{FF2B5EF4-FFF2-40B4-BE49-F238E27FC236}">
                <a16:creationId xmlns:a16="http://schemas.microsoft.com/office/drawing/2014/main" id="{3D7BB984-E538-5F4D-42E1-35DA8B33B282}"/>
              </a:ext>
            </a:extLst>
          </p:cNvPr>
          <p:cNvPicPr>
            <a:picLocks noChangeAspect="1"/>
          </p:cNvPicPr>
          <p:nvPr/>
        </p:nvPicPr>
        <p:blipFill rotWithShape="1">
          <a:blip r:embed="rId3"/>
          <a:srcRect l="31237" t="13807" r="32360" b="15218"/>
          <a:stretch/>
        </p:blipFill>
        <p:spPr>
          <a:xfrm>
            <a:off x="7065819" y="463188"/>
            <a:ext cx="4926462" cy="5402887"/>
          </a:xfrm>
          <a:prstGeom prst="rect">
            <a:avLst/>
          </a:prstGeom>
        </p:spPr>
      </p:pic>
    </p:spTree>
    <p:extLst>
      <p:ext uri="{BB962C8B-B14F-4D97-AF65-F5344CB8AC3E}">
        <p14:creationId xmlns:p14="http://schemas.microsoft.com/office/powerpoint/2010/main" val="289030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D623E-737E-4E4D-A2A3-C66B1A33DEB5}"/>
              </a:ext>
            </a:extLst>
          </p:cNvPr>
          <p:cNvSpPr>
            <a:spLocks noGrp="1"/>
          </p:cNvSpPr>
          <p:nvPr>
            <p:ph type="title"/>
          </p:nvPr>
        </p:nvSpPr>
        <p:spPr/>
        <p:txBody>
          <a:bodyPr/>
          <a:lstStyle/>
          <a:p>
            <a:r>
              <a:rPr lang="en-US" sz="5400" dirty="0" err="1"/>
              <a:t>gen·der</a:t>
            </a:r>
            <a:br>
              <a:rPr lang="en-US" sz="5400" dirty="0"/>
            </a:br>
            <a:br>
              <a:rPr lang="en-US" sz="2000" dirty="0"/>
            </a:br>
            <a:r>
              <a:rPr lang="en-US" dirty="0"/>
              <a:t>noun</a:t>
            </a:r>
          </a:p>
        </p:txBody>
      </p:sp>
    </p:spTree>
    <p:extLst>
      <p:ext uri="{BB962C8B-B14F-4D97-AF65-F5344CB8AC3E}">
        <p14:creationId xmlns:p14="http://schemas.microsoft.com/office/powerpoint/2010/main" val="132971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F93974-FC2F-A54D-B71D-F906179EA983}"/>
              </a:ext>
            </a:extLst>
          </p:cNvPr>
          <p:cNvSpPr>
            <a:spLocks noGrp="1"/>
          </p:cNvSpPr>
          <p:nvPr>
            <p:ph type="body" sz="quarter" idx="11"/>
          </p:nvPr>
        </p:nvSpPr>
        <p:spPr/>
        <p:txBody>
          <a:bodyPr/>
          <a:lstStyle/>
          <a:p>
            <a:r>
              <a:rPr lang="en-US"/>
              <a:t>What were you taught about Gender?</a:t>
            </a:r>
          </a:p>
        </p:txBody>
      </p:sp>
      <p:pic>
        <p:nvPicPr>
          <p:cNvPr id="6" name="Picture 5">
            <a:extLst>
              <a:ext uri="{FF2B5EF4-FFF2-40B4-BE49-F238E27FC236}">
                <a16:creationId xmlns:a16="http://schemas.microsoft.com/office/drawing/2014/main" id="{51D542DE-130C-439E-81A0-9CC9BA6D6773}"/>
              </a:ext>
            </a:extLst>
          </p:cNvPr>
          <p:cNvPicPr>
            <a:picLocks noChangeAspect="1"/>
          </p:cNvPicPr>
          <p:nvPr/>
        </p:nvPicPr>
        <p:blipFill>
          <a:blip r:embed="rId3"/>
          <a:stretch>
            <a:fillRect/>
          </a:stretch>
        </p:blipFill>
        <p:spPr>
          <a:xfrm>
            <a:off x="3608914" y="2037121"/>
            <a:ext cx="4970996" cy="2783758"/>
          </a:xfrm>
          <a:prstGeom prst="rect">
            <a:avLst/>
          </a:prstGeom>
        </p:spPr>
      </p:pic>
      <p:sp>
        <p:nvSpPr>
          <p:cNvPr id="7" name="Speech Bubble: Rectangle 6">
            <a:extLst>
              <a:ext uri="{FF2B5EF4-FFF2-40B4-BE49-F238E27FC236}">
                <a16:creationId xmlns:a16="http://schemas.microsoft.com/office/drawing/2014/main" id="{3C5236F3-2949-4978-8314-23DB606EB7A8}"/>
              </a:ext>
            </a:extLst>
          </p:cNvPr>
          <p:cNvSpPr/>
          <p:nvPr/>
        </p:nvSpPr>
        <p:spPr>
          <a:xfrm>
            <a:off x="6565563" y="1207817"/>
            <a:ext cx="2014347" cy="1067840"/>
          </a:xfrm>
          <a:prstGeom prst="wedgeRectCallou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accent1">
                    <a:lumMod val="75000"/>
                  </a:schemeClr>
                </a:solidFill>
                <a:latin typeface="Avenir Next" panose="020B0503020202020204"/>
              </a:rPr>
              <a:t>Women and Girls work in the home and do the caretaking</a:t>
            </a:r>
            <a:endParaRPr lang="en-US" sz="1600" dirty="0">
              <a:latin typeface="Avenir Next" panose="020B0503020202020204"/>
            </a:endParaRPr>
          </a:p>
        </p:txBody>
      </p:sp>
      <p:sp>
        <p:nvSpPr>
          <p:cNvPr id="12" name="Speech Bubble: Rectangle 11">
            <a:extLst>
              <a:ext uri="{FF2B5EF4-FFF2-40B4-BE49-F238E27FC236}">
                <a16:creationId xmlns:a16="http://schemas.microsoft.com/office/drawing/2014/main" id="{8FEFFB95-178E-48AE-BDBC-8D20848E02B1}"/>
              </a:ext>
            </a:extLst>
          </p:cNvPr>
          <p:cNvSpPr/>
          <p:nvPr/>
        </p:nvSpPr>
        <p:spPr>
          <a:xfrm>
            <a:off x="691984" y="2770269"/>
            <a:ext cx="2322598" cy="1418394"/>
          </a:xfrm>
          <a:prstGeom prst="wedgeRectCallou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latin typeface="Avenir Next" panose="020B0503020202020204"/>
              </a:rPr>
              <a:t>Men and Boys are physically stronger and bigger</a:t>
            </a:r>
            <a:endParaRPr lang="en-US" sz="1800" dirty="0">
              <a:latin typeface="Avenir Next" panose="020B0503020202020204"/>
            </a:endParaRPr>
          </a:p>
        </p:txBody>
      </p:sp>
      <p:sp>
        <p:nvSpPr>
          <p:cNvPr id="13" name="Speech Bubble: Rectangle 12">
            <a:extLst>
              <a:ext uri="{FF2B5EF4-FFF2-40B4-BE49-F238E27FC236}">
                <a16:creationId xmlns:a16="http://schemas.microsoft.com/office/drawing/2014/main" id="{8236BD33-3BE7-4A3E-A2CA-C6D66B0AB33F}"/>
              </a:ext>
            </a:extLst>
          </p:cNvPr>
          <p:cNvSpPr/>
          <p:nvPr/>
        </p:nvSpPr>
        <p:spPr>
          <a:xfrm>
            <a:off x="8749514" y="2325243"/>
            <a:ext cx="2747327" cy="1727284"/>
          </a:xfrm>
          <a:prstGeom prst="wedgeRectCallou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latin typeface="Avenir Next" panose="020B0503020202020204"/>
              </a:rPr>
              <a:t>Girls are timid and deferential</a:t>
            </a:r>
            <a:endParaRPr lang="en-US" dirty="0"/>
          </a:p>
        </p:txBody>
      </p:sp>
      <p:sp>
        <p:nvSpPr>
          <p:cNvPr id="14" name="Speech Bubble: Rectangle 13">
            <a:extLst>
              <a:ext uri="{FF2B5EF4-FFF2-40B4-BE49-F238E27FC236}">
                <a16:creationId xmlns:a16="http://schemas.microsoft.com/office/drawing/2014/main" id="{39A50E61-61B6-4072-9756-3C261299F184}"/>
              </a:ext>
            </a:extLst>
          </p:cNvPr>
          <p:cNvSpPr/>
          <p:nvPr/>
        </p:nvSpPr>
        <p:spPr>
          <a:xfrm>
            <a:off x="2575589" y="1250944"/>
            <a:ext cx="2014347" cy="1060704"/>
          </a:xfrm>
          <a:prstGeom prst="wedgeRectCallou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accent1">
                    <a:lumMod val="75000"/>
                  </a:schemeClr>
                </a:solidFill>
                <a:latin typeface="Avenir Next" panose="020B0503020202020204"/>
              </a:rPr>
              <a:t>Boys don’t cry</a:t>
            </a:r>
            <a:endParaRPr lang="en-US" sz="1800" dirty="0">
              <a:latin typeface="Avenir Next" panose="020B0503020202020204"/>
            </a:endParaRPr>
          </a:p>
        </p:txBody>
      </p:sp>
      <p:sp>
        <p:nvSpPr>
          <p:cNvPr id="15" name="Speech Bubble: Rectangle 14">
            <a:extLst>
              <a:ext uri="{FF2B5EF4-FFF2-40B4-BE49-F238E27FC236}">
                <a16:creationId xmlns:a16="http://schemas.microsoft.com/office/drawing/2014/main" id="{1FEEBF8B-60B2-445B-8851-98860AD39284}"/>
              </a:ext>
            </a:extLst>
          </p:cNvPr>
          <p:cNvSpPr/>
          <p:nvPr/>
        </p:nvSpPr>
        <p:spPr>
          <a:xfrm>
            <a:off x="2647179" y="4373318"/>
            <a:ext cx="2209665" cy="1181594"/>
          </a:xfrm>
          <a:prstGeom prst="wedgeRectCallou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accent1">
                    <a:lumMod val="75000"/>
                  </a:schemeClr>
                </a:solidFill>
                <a:latin typeface="Avenir Next" panose="020B0503020202020204"/>
              </a:rPr>
              <a:t>Only boys excel in Math and Science</a:t>
            </a:r>
            <a:endParaRPr lang="en-US" sz="1800" dirty="0">
              <a:latin typeface="Avenir Next" panose="020B0503020202020204"/>
            </a:endParaRPr>
          </a:p>
        </p:txBody>
      </p:sp>
      <p:sp>
        <p:nvSpPr>
          <p:cNvPr id="8" name="Speech Bubble: Rectangle 7">
            <a:extLst>
              <a:ext uri="{FF2B5EF4-FFF2-40B4-BE49-F238E27FC236}">
                <a16:creationId xmlns:a16="http://schemas.microsoft.com/office/drawing/2014/main" id="{B35F873C-838B-44D2-B201-25534B2565B0}"/>
              </a:ext>
            </a:extLst>
          </p:cNvPr>
          <p:cNvSpPr/>
          <p:nvPr/>
        </p:nvSpPr>
        <p:spPr>
          <a:xfrm>
            <a:off x="6565563" y="4510027"/>
            <a:ext cx="2485566" cy="1341831"/>
          </a:xfrm>
          <a:prstGeom prst="wedge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accent1">
                    <a:lumMod val="75000"/>
                  </a:schemeClr>
                </a:solidFill>
                <a:latin typeface="Avenir Next" panose="020B0503020202020204"/>
              </a:rPr>
              <a:t>With that long hair, someone will think you’re a girl!</a:t>
            </a:r>
            <a:endParaRPr lang="en-US" sz="1800" dirty="0">
              <a:latin typeface="Avenir Next" panose="020B0503020202020204"/>
            </a:endParaRPr>
          </a:p>
        </p:txBody>
      </p:sp>
      <p:sp>
        <p:nvSpPr>
          <p:cNvPr id="10" name="TextBox 9">
            <a:extLst>
              <a:ext uri="{FF2B5EF4-FFF2-40B4-BE49-F238E27FC236}">
                <a16:creationId xmlns:a16="http://schemas.microsoft.com/office/drawing/2014/main" id="{26E9412E-D365-C076-5E8C-5A94EFC6862E}"/>
              </a:ext>
            </a:extLst>
          </p:cNvPr>
          <p:cNvSpPr txBox="1"/>
          <p:nvPr/>
        </p:nvSpPr>
        <p:spPr>
          <a:xfrm>
            <a:off x="8982448" y="638667"/>
            <a:ext cx="2922977" cy="900246"/>
          </a:xfrm>
          <a:prstGeom prst="rect">
            <a:avLst/>
          </a:prstGeom>
          <a:noFill/>
        </p:spPr>
        <p:txBody>
          <a:bodyPr wrap="square" rtlCol="0">
            <a:spAutoFit/>
          </a:bodyPr>
          <a:lstStyle/>
          <a:p>
            <a:r>
              <a:rPr lang="en-US" sz="1050">
                <a:solidFill>
                  <a:schemeClr val="accent4"/>
                </a:solidFill>
              </a:rPr>
              <a:t>ID: A blue rubber duck against a pink background, next to a pink rubber duck against a blue background. There are questions in yellow sticky notes around the ducks.</a:t>
            </a:r>
          </a:p>
        </p:txBody>
      </p:sp>
    </p:spTree>
    <p:extLst>
      <p:ext uri="{BB962C8B-B14F-4D97-AF65-F5344CB8AC3E}">
        <p14:creationId xmlns:p14="http://schemas.microsoft.com/office/powerpoint/2010/main" val="221579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p:txBody>
          <a:bodyPr/>
          <a:lstStyle/>
          <a:p>
            <a:r>
              <a:rPr lang="en-US" dirty="0"/>
              <a:t>Definitions: Sex</a:t>
            </a:r>
          </a:p>
        </p:txBody>
      </p:sp>
      <p:sp>
        <p:nvSpPr>
          <p:cNvPr id="3" name="Text Placeholder 2">
            <a:extLst>
              <a:ext uri="{FF2B5EF4-FFF2-40B4-BE49-F238E27FC236}">
                <a16:creationId xmlns:a16="http://schemas.microsoft.com/office/drawing/2014/main" id="{AAF99F84-0718-A7E5-D03F-D9F1F8EEA004}"/>
              </a:ext>
            </a:extLst>
          </p:cNvPr>
          <p:cNvSpPr>
            <a:spLocks noGrp="1"/>
          </p:cNvSpPr>
          <p:nvPr>
            <p:ph type="body" sz="quarter" idx="10"/>
          </p:nvPr>
        </p:nvSpPr>
        <p:spPr>
          <a:xfrm>
            <a:off x="685800" y="1642187"/>
            <a:ext cx="10943349" cy="3890527"/>
          </a:xfrm>
        </p:spPr>
        <p:txBody>
          <a:bodyPr numCol="1"/>
          <a:lstStyle/>
          <a:p>
            <a:r>
              <a:rPr lang="en-US" sz="2800" dirty="0"/>
              <a:t>A multidimensional construct based on a cluster of anatomical and physiological traits (sex traits)</a:t>
            </a:r>
          </a:p>
          <a:p>
            <a:pPr lvl="1"/>
            <a:r>
              <a:rPr lang="en-US" sz="2000" u="sng" dirty="0"/>
              <a:t>Sex traits</a:t>
            </a:r>
            <a:r>
              <a:rPr lang="en-US" sz="2000" dirty="0"/>
              <a:t> include external genitalia, secondary sex characteristics, gonads, chromosomes, and hormones</a:t>
            </a:r>
          </a:p>
          <a:p>
            <a:r>
              <a:rPr lang="en-US" sz="2800" dirty="0"/>
              <a:t>Characteristics of sex:</a:t>
            </a:r>
          </a:p>
          <a:p>
            <a:pPr lvl="1"/>
            <a:r>
              <a:rPr lang="en-US" sz="2000" dirty="0"/>
              <a:t>Usually defined at birth as female or male based on visual inspection of external genitalia</a:t>
            </a:r>
          </a:p>
          <a:p>
            <a:pPr lvl="1"/>
            <a:r>
              <a:rPr lang="en-US" sz="2000" dirty="0"/>
              <a:t>Sex traits are often assumed to be unambiguous, but they may not be, as in the experience of people with </a:t>
            </a:r>
            <a:r>
              <a:rPr lang="en-US" sz="2000" u="sng" dirty="0"/>
              <a:t>intersex traits</a:t>
            </a:r>
            <a:r>
              <a:rPr lang="en-US" sz="2000" dirty="0"/>
              <a:t> or </a:t>
            </a:r>
            <a:r>
              <a:rPr lang="en-US" sz="2000" u="sng" dirty="0"/>
              <a:t>differences of sex development (DSD)</a:t>
            </a:r>
          </a:p>
          <a:p>
            <a:pPr lvl="1"/>
            <a:r>
              <a:rPr lang="en-US" sz="2000" dirty="0"/>
              <a:t>Some sex traits can change or be altered over time</a:t>
            </a:r>
          </a:p>
          <a:p>
            <a:pPr>
              <a:lnSpc>
                <a:spcPct val="150000"/>
              </a:lnSpc>
              <a:buClr>
                <a:schemeClr val="accent1"/>
              </a:buClr>
            </a:pPr>
            <a:endParaRPr lang="en-US" sz="2800" dirty="0">
              <a:solidFill>
                <a:schemeClr val="bg2"/>
              </a:solidFill>
            </a:endParaRPr>
          </a:p>
        </p:txBody>
      </p:sp>
    </p:spTree>
    <p:extLst>
      <p:ext uri="{BB962C8B-B14F-4D97-AF65-F5344CB8AC3E}">
        <p14:creationId xmlns:p14="http://schemas.microsoft.com/office/powerpoint/2010/main" val="42852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8F8CC-BA5E-F1A7-7E62-8A92D175EA1E}"/>
              </a:ext>
            </a:extLst>
          </p:cNvPr>
          <p:cNvSpPr>
            <a:spLocks noGrp="1"/>
          </p:cNvSpPr>
          <p:nvPr>
            <p:ph type="body" sz="quarter" idx="12"/>
          </p:nvPr>
        </p:nvSpPr>
        <p:spPr/>
        <p:txBody>
          <a:bodyPr/>
          <a:lstStyle/>
          <a:p>
            <a:r>
              <a:rPr lang="en-US" dirty="0"/>
              <a:t>Definitions: Gender</a:t>
            </a:r>
          </a:p>
        </p:txBody>
      </p:sp>
      <p:sp>
        <p:nvSpPr>
          <p:cNvPr id="3" name="Text Placeholder 2">
            <a:extLst>
              <a:ext uri="{FF2B5EF4-FFF2-40B4-BE49-F238E27FC236}">
                <a16:creationId xmlns:a16="http://schemas.microsoft.com/office/drawing/2014/main" id="{AAF99F84-0718-A7E5-D03F-D9F1F8EEA004}"/>
              </a:ext>
            </a:extLst>
          </p:cNvPr>
          <p:cNvSpPr>
            <a:spLocks noGrp="1"/>
          </p:cNvSpPr>
          <p:nvPr>
            <p:ph type="body" sz="quarter" idx="10"/>
          </p:nvPr>
        </p:nvSpPr>
        <p:spPr>
          <a:xfrm>
            <a:off x="685800" y="1387001"/>
            <a:ext cx="10943349" cy="3890527"/>
          </a:xfrm>
        </p:spPr>
        <p:txBody>
          <a:bodyPr numCol="1"/>
          <a:lstStyle/>
          <a:p>
            <a:r>
              <a:rPr lang="en-US" sz="2800" dirty="0"/>
              <a:t>A multidimensional construct that links:</a:t>
            </a:r>
          </a:p>
          <a:p>
            <a:pPr lvl="1"/>
            <a:r>
              <a:rPr lang="en-US" sz="2000" u="sng" dirty="0"/>
              <a:t>Gender Identity</a:t>
            </a:r>
            <a:r>
              <a:rPr lang="en-US" sz="2000" dirty="0"/>
              <a:t>: A core element of a person's individual sense of self </a:t>
            </a:r>
          </a:p>
          <a:p>
            <a:pPr lvl="1"/>
            <a:r>
              <a:rPr lang="en-US" sz="2000" u="sng" dirty="0"/>
              <a:t>Gender Expression</a:t>
            </a:r>
            <a:r>
              <a:rPr lang="en-US" sz="2000" dirty="0"/>
              <a:t>: How an individual signals their gender to others through behavior and appearance</a:t>
            </a:r>
          </a:p>
          <a:p>
            <a:pPr lvl="1"/>
            <a:r>
              <a:rPr lang="en-US" sz="2000" u="sng" dirty="0"/>
              <a:t>Social and cultural expectations</a:t>
            </a:r>
            <a:r>
              <a:rPr lang="en-US" sz="2000" dirty="0"/>
              <a:t>: Social status, characteristics, and behavior that are associated with sex traits</a:t>
            </a:r>
          </a:p>
          <a:p>
            <a:r>
              <a:rPr lang="en-US" sz="2800" dirty="0"/>
              <a:t>Characteristics of gender:</a:t>
            </a:r>
          </a:p>
          <a:p>
            <a:pPr lvl="1"/>
            <a:r>
              <a:rPr lang="en-US" sz="2000" dirty="0"/>
              <a:t>Often conceptualized as binary (male/female or man/woman) in Western cultures, but also includes categories outside this binary</a:t>
            </a:r>
          </a:p>
          <a:p>
            <a:pPr lvl="1"/>
            <a:r>
              <a:rPr lang="en-US" sz="2000" dirty="0"/>
              <a:t>Often assumed to be determined based on sex assigned at birth but may differ</a:t>
            </a:r>
          </a:p>
          <a:p>
            <a:pPr lvl="1"/>
            <a:r>
              <a:rPr lang="en-US" sz="2000" dirty="0"/>
              <a:t>Often used interchangeably with sex, though it is conceptually distinct</a:t>
            </a:r>
          </a:p>
          <a:p>
            <a:pPr lvl="1"/>
            <a:r>
              <a:rPr lang="en-US" sz="2000" dirty="0"/>
              <a:t>May be temporally and contextually fluid</a:t>
            </a:r>
          </a:p>
          <a:p>
            <a:pPr>
              <a:lnSpc>
                <a:spcPct val="150000"/>
              </a:lnSpc>
              <a:buClr>
                <a:schemeClr val="accent1"/>
              </a:buClr>
            </a:pPr>
            <a:endParaRPr lang="en-US" sz="2800" dirty="0">
              <a:solidFill>
                <a:schemeClr val="bg2"/>
              </a:solidFill>
            </a:endParaRPr>
          </a:p>
        </p:txBody>
      </p:sp>
    </p:spTree>
    <p:extLst>
      <p:ext uri="{BB962C8B-B14F-4D97-AF65-F5344CB8AC3E}">
        <p14:creationId xmlns:p14="http://schemas.microsoft.com/office/powerpoint/2010/main" val="12898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Whitman-Walker 2">
      <a:dk1>
        <a:srgbClr val="FFFFFF"/>
      </a:dk1>
      <a:lt1>
        <a:srgbClr val="FFFFFF"/>
      </a:lt1>
      <a:dk2>
        <a:srgbClr val="FFFFFF"/>
      </a:dk2>
      <a:lt2>
        <a:srgbClr val="FFFFFF"/>
      </a:lt2>
      <a:accent1>
        <a:srgbClr val="0099C7"/>
      </a:accent1>
      <a:accent2>
        <a:srgbClr val="3A2879"/>
      </a:accent2>
      <a:accent3>
        <a:srgbClr val="ED1D7F"/>
      </a:accent3>
      <a:accent4>
        <a:srgbClr val="E6EDF1"/>
      </a:accent4>
      <a:accent5>
        <a:srgbClr val="FFFFFF"/>
      </a:accent5>
      <a:accent6>
        <a:srgbClr val="FFFFFF"/>
      </a:accent6>
      <a:hlink>
        <a:srgbClr val="0099C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lgn="l">
          <a:lnSpc>
            <a:spcPct val="100000"/>
          </a:lnSpc>
          <a:defRPr sz="1800" spc="40" baseline="0" dirty="0">
            <a:solidFill>
              <a:srgbClr val="1A9AC7"/>
            </a:solidFill>
          </a:defRPr>
        </a:defPPr>
      </a:lstStyle>
    </a:txDef>
  </a:objectDefaults>
  <a:extraClrSchemeLst/>
</a:theme>
</file>

<file path=ppt/theme/theme2.xml><?xml version="1.0" encoding="utf-8"?>
<a:theme xmlns:a="http://schemas.openxmlformats.org/drawingml/2006/main" name="Content">
  <a:themeElements>
    <a:clrScheme name="HELIO COLORS">
      <a:dk1>
        <a:srgbClr val="FFFFFF"/>
      </a:dk1>
      <a:lt1>
        <a:srgbClr val="FFFFFF"/>
      </a:lt1>
      <a:dk2>
        <a:srgbClr val="1F497D"/>
      </a:dk2>
      <a:lt2>
        <a:srgbClr val="EEECE1"/>
      </a:lt2>
      <a:accent1>
        <a:srgbClr val="F79500"/>
      </a:accent1>
      <a:accent2>
        <a:srgbClr val="FFD359"/>
      </a:accent2>
      <a:accent3>
        <a:srgbClr val="178FA0"/>
      </a:accent3>
      <a:accent4>
        <a:srgbClr val="005C84"/>
      </a:accent4>
      <a:accent5>
        <a:srgbClr val="3E3E3E"/>
      </a:accent5>
      <a:accent6>
        <a:srgbClr val="777777"/>
      </a:accent6>
      <a:hlink>
        <a:srgbClr val="A4A4A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2">
  <a:themeElements>
    <a:clrScheme name="HELIO COLORS">
      <a:dk1>
        <a:srgbClr val="FFFFFF"/>
      </a:dk1>
      <a:lt1>
        <a:srgbClr val="FFFFFF"/>
      </a:lt1>
      <a:dk2>
        <a:srgbClr val="1F497D"/>
      </a:dk2>
      <a:lt2>
        <a:srgbClr val="EEECE1"/>
      </a:lt2>
      <a:accent1>
        <a:srgbClr val="F79500"/>
      </a:accent1>
      <a:accent2>
        <a:srgbClr val="FFD359"/>
      </a:accent2>
      <a:accent3>
        <a:srgbClr val="178FA0"/>
      </a:accent3>
      <a:accent4>
        <a:srgbClr val="005C84"/>
      </a:accent4>
      <a:accent5>
        <a:srgbClr val="3E3E3E"/>
      </a:accent5>
      <a:accent6>
        <a:srgbClr val="777777"/>
      </a:accent6>
      <a:hlink>
        <a:srgbClr val="A4A4A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ivi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4DBDA9E873F459E2B7A59257F8544" ma:contentTypeVersion="14" ma:contentTypeDescription="Create a new document." ma:contentTypeScope="" ma:versionID="d82da04cb3bf0d0951888dda547f672a">
  <xsd:schema xmlns:xsd="http://www.w3.org/2001/XMLSchema" xmlns:xs="http://www.w3.org/2001/XMLSchema" xmlns:p="http://schemas.microsoft.com/office/2006/metadata/properties" xmlns:ns2="cb8d9eab-f1c3-4406-bed2-d4a18df8d933" xmlns:ns3="fc967ad1-9524-419a-9c75-1e795e2e3323" targetNamespace="http://schemas.microsoft.com/office/2006/metadata/properties" ma:root="true" ma:fieldsID="c7a9da2b3f636ce7daf65fa85279a288" ns2:_="" ns3:_="">
    <xsd:import namespace="cb8d9eab-f1c3-4406-bed2-d4a18df8d933"/>
    <xsd:import namespace="fc967ad1-9524-419a-9c75-1e795e2e33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d9eab-f1c3-4406-bed2-d4a18df8d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ef547bc-2409-4379-beb8-4f9eeff495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967ad1-9524-419a-9c75-1e795e2e33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3ba955c-58fd-437c-a4de-dea33886c695}" ma:internalName="TaxCatchAll" ma:showField="CatchAllData" ma:web="fc967ad1-9524-419a-9c75-1e795e2e33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c967ad1-9524-419a-9c75-1e795e2e3323">
      <UserInfo>
        <DisplayName>Sanchez, Iris (She/Her/Hers)</DisplayName>
        <AccountId>94</AccountId>
        <AccountType/>
      </UserInfo>
      <UserInfo>
        <DisplayName>Gasser, Dwaine (He/Him/His)</DisplayName>
        <AccountId>85</AccountId>
        <AccountType/>
      </UserInfo>
      <UserInfo>
        <DisplayName>Anglade, Kevins (He/Him/His)</DisplayName>
        <AccountId>29975</AccountId>
        <AccountType/>
      </UserInfo>
    </SharedWithUsers>
    <TaxCatchAll xmlns="fc967ad1-9524-419a-9c75-1e795e2e3323" xsi:nil="true"/>
    <lcf76f155ced4ddcb4097134ff3c332f xmlns="cb8d9eab-f1c3-4406-bed2-d4a18df8d9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50E5C0-1E18-4AB4-A75E-2EA9DDAE1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d9eab-f1c3-4406-bed2-d4a18df8d933"/>
    <ds:schemaRef ds:uri="fc967ad1-9524-419a-9c75-1e795e2e3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63785-B0DB-4395-985F-324EF6F70945}">
  <ds:schemaRefs>
    <ds:schemaRef ds:uri="http://schemas.microsoft.com/sharepoint/v3/contenttype/forms"/>
  </ds:schemaRefs>
</ds:datastoreItem>
</file>

<file path=customXml/itemProps3.xml><?xml version="1.0" encoding="utf-8"?>
<ds:datastoreItem xmlns:ds="http://schemas.openxmlformats.org/officeDocument/2006/customXml" ds:itemID="{C5F6E824-F60F-4B88-9BA5-DF5F73EE5A74}">
  <ds:schemaRefs>
    <ds:schemaRef ds:uri="http://schemas.microsoft.com/office/2006/metadata/properties"/>
    <ds:schemaRef ds:uri="http://schemas.microsoft.com/office/infopath/2007/PartnerControls"/>
    <ds:schemaRef ds:uri="fc967ad1-9524-419a-9c75-1e795e2e3323"/>
    <ds:schemaRef ds:uri="cb8d9eab-f1c3-4406-bed2-d4a18df8d933"/>
  </ds:schemaRefs>
</ds:datastoreItem>
</file>

<file path=docProps/app.xml><?xml version="1.0" encoding="utf-8"?>
<Properties xmlns="http://schemas.openxmlformats.org/officeDocument/2006/extended-properties" xmlns:vt="http://schemas.openxmlformats.org/officeDocument/2006/docPropsVTypes">
  <Template/>
  <TotalTime>21425</TotalTime>
  <Words>7615</Words>
  <Application>Microsoft Office PowerPoint</Application>
  <PresentationFormat>Custom</PresentationFormat>
  <Paragraphs>451</Paragraphs>
  <Slides>32</Slides>
  <Notes>31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32</vt:i4>
      </vt:variant>
    </vt:vector>
  </HeadingPairs>
  <TitlesOfParts>
    <vt:vector size="48" baseType="lpstr">
      <vt:lpstr>.Lucida Grande UI Regular</vt:lpstr>
      <vt:lpstr>Arial</vt:lpstr>
      <vt:lpstr>Avenir Book</vt:lpstr>
      <vt:lpstr>Avenir Next</vt:lpstr>
      <vt:lpstr>Calibri</vt:lpstr>
      <vt:lpstr>Century Gothic</vt:lpstr>
      <vt:lpstr>Courier New</vt:lpstr>
      <vt:lpstr>Montserrat-Regular</vt:lpstr>
      <vt:lpstr>Poppins</vt:lpstr>
      <vt:lpstr>System Font Regular</vt:lpstr>
      <vt:lpstr>1_Office Theme</vt:lpstr>
      <vt:lpstr>Content</vt:lpstr>
      <vt:lpstr>Content 2</vt:lpstr>
      <vt:lpstr>Divider-Blue</vt:lpstr>
      <vt:lpstr>1_Divider-Purple</vt:lpstr>
      <vt:lpstr>4_Divider</vt:lpstr>
      <vt:lpstr>Affirming Expansive Gender Identities  2023 National Health Care for the Homeless Conference &amp; Policy Symposium</vt:lpstr>
      <vt:lpstr>PowerPoint Presentation</vt:lpstr>
      <vt:lpstr>PowerPoint Presentation</vt:lpstr>
      <vt:lpstr>PowerPoint Presentation</vt:lpstr>
      <vt:lpstr>PowerPoint Presentation</vt:lpstr>
      <vt:lpstr>gen·der  noun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Expansive + Trans Experiences:  Myths + Disparities</vt:lpstr>
      <vt:lpstr>PowerPoint Presentation</vt:lpstr>
      <vt:lpstr>PowerPoint Presentation</vt:lpstr>
      <vt:lpstr>PowerPoint Presentation</vt:lpstr>
      <vt:lpstr>PowerPoint Presentation</vt:lpstr>
      <vt:lpstr>PowerPoint Presentation</vt:lpstr>
      <vt:lpstr>Providing Gender-Affirming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Colette Morissette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Morissette</dc:creator>
  <cp:lastModifiedBy>walsh, britt (they/he)</cp:lastModifiedBy>
  <cp:revision>480</cp:revision>
  <dcterms:created xsi:type="dcterms:W3CDTF">2018-04-30T16:50:34Z</dcterms:created>
  <dcterms:modified xsi:type="dcterms:W3CDTF">2023-05-10T19:00:11Z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0x01010084A4DBDA9E873F459E2B7A59257F8544</vt:lpwstr>
  </property>
</Properties>
</file>