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9" r:id="rId3"/>
    <p:sldId id="4392"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94B"/>
    <a:srgbClr val="80B1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54281-0FD8-4C30-B707-15B3CD0A48CB}"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AA6B3-4989-4828-A7A0-4F8E65BB93A8}" type="slidenum">
              <a:rPr lang="en-US" smtClean="0"/>
              <a:t>‹#›</a:t>
            </a:fld>
            <a:endParaRPr lang="en-US"/>
          </a:p>
        </p:txBody>
      </p:sp>
    </p:spTree>
    <p:extLst>
      <p:ext uri="{BB962C8B-B14F-4D97-AF65-F5344CB8AC3E}">
        <p14:creationId xmlns:p14="http://schemas.microsoft.com/office/powerpoint/2010/main" val="9193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13A6D-5C76-CD43-A75F-E7D8F836D924}" type="slidenum">
              <a:rPr lang="en-US" smtClean="0"/>
              <a:t>1</a:t>
            </a:fld>
            <a:endParaRPr lang="en-US"/>
          </a:p>
        </p:txBody>
      </p:sp>
    </p:spTree>
    <p:extLst>
      <p:ext uri="{BB962C8B-B14F-4D97-AF65-F5344CB8AC3E}">
        <p14:creationId xmlns:p14="http://schemas.microsoft.com/office/powerpoint/2010/main" val="392806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your community partners</a:t>
            </a:r>
          </a:p>
        </p:txBody>
      </p:sp>
      <p:sp>
        <p:nvSpPr>
          <p:cNvPr id="4" name="Slide Number Placeholder 3"/>
          <p:cNvSpPr>
            <a:spLocks noGrp="1"/>
          </p:cNvSpPr>
          <p:nvPr>
            <p:ph type="sldNum" sz="quarter" idx="5"/>
          </p:nvPr>
        </p:nvSpPr>
        <p:spPr/>
        <p:txBody>
          <a:bodyPr/>
          <a:lstStyle/>
          <a:p>
            <a:fld id="{F8413A6D-5C76-CD43-A75F-E7D8F836D924}" type="slidenum">
              <a:rPr lang="en-US" smtClean="0"/>
              <a:t>3</a:t>
            </a:fld>
            <a:endParaRPr lang="en-US"/>
          </a:p>
        </p:txBody>
      </p:sp>
    </p:spTree>
    <p:extLst>
      <p:ext uri="{BB962C8B-B14F-4D97-AF65-F5344CB8AC3E}">
        <p14:creationId xmlns:p14="http://schemas.microsoft.com/office/powerpoint/2010/main" val="344968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https://nhchc.org/consumers/events/homeless-persons-memorial-day/</a:t>
            </a:r>
          </a:p>
        </p:txBody>
      </p:sp>
      <p:sp>
        <p:nvSpPr>
          <p:cNvPr id="4" name="Slide Number Placeholder 3"/>
          <p:cNvSpPr>
            <a:spLocks noGrp="1"/>
          </p:cNvSpPr>
          <p:nvPr>
            <p:ph type="sldNum" sz="quarter" idx="5"/>
          </p:nvPr>
        </p:nvSpPr>
        <p:spPr/>
        <p:txBody>
          <a:bodyPr/>
          <a:lstStyle/>
          <a:p>
            <a:fld id="{81AAA6B3-4989-4828-A7A0-4F8E65BB93A8}" type="slidenum">
              <a:rPr lang="en-US" smtClean="0"/>
              <a:t>6</a:t>
            </a:fld>
            <a:endParaRPr lang="en-US"/>
          </a:p>
        </p:txBody>
      </p:sp>
    </p:spTree>
    <p:extLst>
      <p:ext uri="{BB962C8B-B14F-4D97-AF65-F5344CB8AC3E}">
        <p14:creationId xmlns:p14="http://schemas.microsoft.com/office/powerpoint/2010/main" val="388635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F7E3-4A45-1693-E746-2A2327B8F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683C86-D4EA-330B-C8D1-A64E27854C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CA5337-2502-2283-01B1-D1E98A4B18D4}"/>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5" name="Footer Placeholder 4">
            <a:extLst>
              <a:ext uri="{FF2B5EF4-FFF2-40B4-BE49-F238E27FC236}">
                <a16:creationId xmlns:a16="http://schemas.microsoft.com/office/drawing/2014/main" id="{FC59E24C-9503-170F-77C5-42BCCE54D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0E3B9-46FC-4A7A-5763-ECA899D05930}"/>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71412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D406-CD19-1C2A-41D3-8A62AD94B4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566F10-DDB8-CAC8-5680-ED718E5E6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36588-8207-AEFD-3CEA-5D7BFC23CD2E}"/>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5" name="Footer Placeholder 4">
            <a:extLst>
              <a:ext uri="{FF2B5EF4-FFF2-40B4-BE49-F238E27FC236}">
                <a16:creationId xmlns:a16="http://schemas.microsoft.com/office/drawing/2014/main" id="{C8093B1E-A4E0-C711-70F0-21CE00AA7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D535E-A28B-6549-FCA9-C7BF09CA0FB4}"/>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153227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1C13B9-8137-0127-E87D-E62742F3A7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CBE83-65A6-E641-682F-2DA9EA0098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C12C0-B488-7715-4740-6C96EC34DF49}"/>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5" name="Footer Placeholder 4">
            <a:extLst>
              <a:ext uri="{FF2B5EF4-FFF2-40B4-BE49-F238E27FC236}">
                <a16:creationId xmlns:a16="http://schemas.microsoft.com/office/drawing/2014/main" id="{6148FE4F-B202-AFB8-F551-59686E0AB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59377-5100-5991-6689-BB4BF0C9763C}"/>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176354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90D6-BAE8-951C-E050-1B89E769A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9329B-2681-4165-2242-9A6D437BF2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70FC6-E2AC-AB86-222D-CE139A912741}"/>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5" name="Footer Placeholder 4">
            <a:extLst>
              <a:ext uri="{FF2B5EF4-FFF2-40B4-BE49-F238E27FC236}">
                <a16:creationId xmlns:a16="http://schemas.microsoft.com/office/drawing/2014/main" id="{E0D94949-BB47-B92E-9DDB-FF2046BA8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9003C-0ACC-AFB3-7D99-8EE7D466A5D7}"/>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61755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C552-0DB2-C6F3-EC76-8D64502F9A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DA10BC-76EC-EED6-178F-AC3D183A5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D5BB3A-C390-7545-7FED-9CCD27F1BB42}"/>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5" name="Footer Placeholder 4">
            <a:extLst>
              <a:ext uri="{FF2B5EF4-FFF2-40B4-BE49-F238E27FC236}">
                <a16:creationId xmlns:a16="http://schemas.microsoft.com/office/drawing/2014/main" id="{640B58DF-02FD-0B20-0CF1-FB0EA3398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09564-5342-6FDF-C668-B16242020A8B}"/>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256806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B21A-654F-2048-6D1B-49FCA29434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772DB-0295-C0B0-E3CE-161A2EA56F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E6DC2E-E470-9E3D-ED26-D1D88A7282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27E0E9-ADEA-17C5-6B4C-13FA4ACFB3CF}"/>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6" name="Footer Placeholder 5">
            <a:extLst>
              <a:ext uri="{FF2B5EF4-FFF2-40B4-BE49-F238E27FC236}">
                <a16:creationId xmlns:a16="http://schemas.microsoft.com/office/drawing/2014/main" id="{B58AED2F-88DA-4905-2704-5A88FBBA0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5C1C0-2CD9-9BA1-E92A-F2FAE32E9FE6}"/>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103116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E0FD-5391-44A2-66F8-28E052BE09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2022C3-B4F5-89D3-FE81-F21E092A2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FE172E-B9FE-E38A-7AE2-9E4DEAA6B4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DAA2A3-72B7-9D82-DA88-0C087D5081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D2A74C-922A-CF41-523D-630B7372FC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57981-AD9E-4411-F18F-04A8CED2E7A5}"/>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8" name="Footer Placeholder 7">
            <a:extLst>
              <a:ext uri="{FF2B5EF4-FFF2-40B4-BE49-F238E27FC236}">
                <a16:creationId xmlns:a16="http://schemas.microsoft.com/office/drawing/2014/main" id="{0B2DA521-DB48-FD1F-051F-CA0527F965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111B3C-1577-A18F-41DD-9FC710952060}"/>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83249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8CA8-6C7E-1E7F-0659-09C0C49F2B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CD3667-916E-61EB-C159-3221791EF89D}"/>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4" name="Footer Placeholder 3">
            <a:extLst>
              <a:ext uri="{FF2B5EF4-FFF2-40B4-BE49-F238E27FC236}">
                <a16:creationId xmlns:a16="http://schemas.microsoft.com/office/drawing/2014/main" id="{41682DDC-5B44-FD89-F4F7-0B3F2EC866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99D749-EE73-CCF7-087B-3E3E373BF77C}"/>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404758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66A88-480B-1AFC-D81A-1CD1BC68561D}"/>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3" name="Footer Placeholder 2">
            <a:extLst>
              <a:ext uri="{FF2B5EF4-FFF2-40B4-BE49-F238E27FC236}">
                <a16:creationId xmlns:a16="http://schemas.microsoft.com/office/drawing/2014/main" id="{720CD3E4-B178-45A7-A947-4041EF12A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53C32C-BF50-AE72-A83F-A6B576D1577B}"/>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407440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4150-5C74-51D8-83EA-4A06F799B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8F2779-BE05-1B52-F56F-8D7AD9674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C4628-5A35-F98B-9F78-082D7ED2B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8AAAC-C90F-57EF-86C7-0F5BB22C42FE}"/>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6" name="Footer Placeholder 5">
            <a:extLst>
              <a:ext uri="{FF2B5EF4-FFF2-40B4-BE49-F238E27FC236}">
                <a16:creationId xmlns:a16="http://schemas.microsoft.com/office/drawing/2014/main" id="{F147739A-2A92-8CF4-39B4-598FEC051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E28A7-DA81-CF4B-168C-AF4E677E8328}"/>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174908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5325-01B8-429F-ED72-B81BAD8F6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136AF6-DE81-4A1A-3AA2-F2D810CD8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5AAFC8-3948-5696-3DED-ECA5D92DE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37EF4-F695-F4F4-E3AF-E565F3FB327E}"/>
              </a:ext>
            </a:extLst>
          </p:cNvPr>
          <p:cNvSpPr>
            <a:spLocks noGrp="1"/>
          </p:cNvSpPr>
          <p:nvPr>
            <p:ph type="dt" sz="half" idx="10"/>
          </p:nvPr>
        </p:nvSpPr>
        <p:spPr/>
        <p:txBody>
          <a:bodyPr/>
          <a:lstStyle/>
          <a:p>
            <a:fld id="{98ADBEAA-B1C3-4573-B6BD-370133E73958}" type="datetimeFigureOut">
              <a:rPr lang="en-US" smtClean="0"/>
              <a:t>12/20/2022</a:t>
            </a:fld>
            <a:endParaRPr lang="en-US"/>
          </a:p>
        </p:txBody>
      </p:sp>
      <p:sp>
        <p:nvSpPr>
          <p:cNvPr id="6" name="Footer Placeholder 5">
            <a:extLst>
              <a:ext uri="{FF2B5EF4-FFF2-40B4-BE49-F238E27FC236}">
                <a16:creationId xmlns:a16="http://schemas.microsoft.com/office/drawing/2014/main" id="{CD221F44-E82B-B5CB-F4A6-0BCAA2E00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C4061-5B75-F30F-9589-988736AF32CB}"/>
              </a:ext>
            </a:extLst>
          </p:cNvPr>
          <p:cNvSpPr>
            <a:spLocks noGrp="1"/>
          </p:cNvSpPr>
          <p:nvPr>
            <p:ph type="sldNum" sz="quarter" idx="12"/>
          </p:nvPr>
        </p:nvSpPr>
        <p:spPr/>
        <p:txBody>
          <a:bodyPr/>
          <a:lstStyle/>
          <a:p>
            <a:fld id="{CD46C995-BBC9-4572-9FAD-8D6BBF59FAA0}" type="slidenum">
              <a:rPr lang="en-US" smtClean="0"/>
              <a:t>‹#›</a:t>
            </a:fld>
            <a:endParaRPr lang="en-US"/>
          </a:p>
        </p:txBody>
      </p:sp>
    </p:spTree>
    <p:extLst>
      <p:ext uri="{BB962C8B-B14F-4D97-AF65-F5344CB8AC3E}">
        <p14:creationId xmlns:p14="http://schemas.microsoft.com/office/powerpoint/2010/main" val="396424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E6940-AFFF-CB27-5BBC-5C483DC925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79480B-EA3D-FEFE-5013-A5877C95F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C0161-5C86-5FCD-E2F0-5AFD84E6F7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DBEAA-B1C3-4573-B6BD-370133E73958}" type="datetimeFigureOut">
              <a:rPr lang="en-US" smtClean="0"/>
              <a:t>12/20/2022</a:t>
            </a:fld>
            <a:endParaRPr lang="en-US"/>
          </a:p>
        </p:txBody>
      </p:sp>
      <p:sp>
        <p:nvSpPr>
          <p:cNvPr id="5" name="Footer Placeholder 4">
            <a:extLst>
              <a:ext uri="{FF2B5EF4-FFF2-40B4-BE49-F238E27FC236}">
                <a16:creationId xmlns:a16="http://schemas.microsoft.com/office/drawing/2014/main" id="{FF805D92-1700-1370-9A10-E2C268BCEE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E3800B-445D-37F8-C7AC-54A9508AC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6C995-BBC9-4572-9FAD-8D6BBF59FAA0}" type="slidenum">
              <a:rPr lang="en-US" smtClean="0"/>
              <a:t>‹#›</a:t>
            </a:fld>
            <a:endParaRPr lang="en-US"/>
          </a:p>
        </p:txBody>
      </p:sp>
    </p:spTree>
    <p:extLst>
      <p:ext uri="{BB962C8B-B14F-4D97-AF65-F5344CB8AC3E}">
        <p14:creationId xmlns:p14="http://schemas.microsoft.com/office/powerpoint/2010/main" val="74989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55C98E-A499-6F49-B6A4-278312EE7BAC}"/>
              </a:ext>
            </a:extLst>
          </p:cNvPr>
          <p:cNvSpPr/>
          <p:nvPr/>
        </p:nvSpPr>
        <p:spPr>
          <a:xfrm>
            <a:off x="-42042" y="1231076"/>
            <a:ext cx="12276083" cy="851338"/>
          </a:xfrm>
          <a:prstGeom prst="rect">
            <a:avLst/>
          </a:prstGeom>
          <a:solidFill>
            <a:srgbClr val="80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16AC69-9370-1C45-8636-078B2DD8179C}"/>
              </a:ext>
            </a:extLst>
          </p:cNvPr>
          <p:cNvSpPr txBox="1"/>
          <p:nvPr/>
        </p:nvSpPr>
        <p:spPr>
          <a:xfrm>
            <a:off x="3627912" y="2694679"/>
            <a:ext cx="7782258" cy="1384995"/>
          </a:xfrm>
          <a:prstGeom prst="rect">
            <a:avLst/>
          </a:prstGeom>
          <a:noFill/>
        </p:spPr>
        <p:txBody>
          <a:bodyPr wrap="square" lIns="91440" tIns="45720" rIns="91440" bIns="45720" rtlCol="0" anchor="t">
            <a:spAutoFit/>
          </a:bodyPr>
          <a:lstStyle/>
          <a:p>
            <a:pPr algn="ctr"/>
            <a:r>
              <a:rPr lang="en-US" sz="2800" b="1" dirty="0">
                <a:solidFill>
                  <a:srgbClr val="01594B"/>
                </a:solidFill>
                <a:latin typeface="Century Gothic"/>
              </a:rPr>
              <a:t>Coffee Chat: Updated CDC COVID-19 Guidance &amp; Winter Planning for the HCH Community</a:t>
            </a:r>
          </a:p>
        </p:txBody>
      </p:sp>
      <p:sp>
        <p:nvSpPr>
          <p:cNvPr id="11" name="TextBox 10">
            <a:extLst>
              <a:ext uri="{FF2B5EF4-FFF2-40B4-BE49-F238E27FC236}">
                <a16:creationId xmlns:a16="http://schemas.microsoft.com/office/drawing/2014/main" id="{9AF74F17-B0FB-DB49-A896-67974CB8DE14}"/>
              </a:ext>
            </a:extLst>
          </p:cNvPr>
          <p:cNvSpPr txBox="1"/>
          <p:nvPr/>
        </p:nvSpPr>
        <p:spPr>
          <a:xfrm>
            <a:off x="4779330" y="3610471"/>
            <a:ext cx="5559972" cy="830997"/>
          </a:xfrm>
          <a:prstGeom prst="rect">
            <a:avLst/>
          </a:prstGeom>
          <a:noFill/>
        </p:spPr>
        <p:txBody>
          <a:bodyPr wrap="square" lIns="91440" tIns="45720" rIns="91440" bIns="45720" rtlCol="0" anchor="t">
            <a:spAutoFit/>
          </a:bodyPr>
          <a:lstStyle/>
          <a:p>
            <a:pPr algn="ctr"/>
            <a:endParaRPr lang="en-US" sz="2400" dirty="0">
              <a:solidFill>
                <a:srgbClr val="01594B"/>
              </a:solidFill>
              <a:latin typeface="Century Gothic"/>
            </a:endParaRPr>
          </a:p>
          <a:p>
            <a:pPr algn="ctr"/>
            <a:r>
              <a:rPr lang="en-US" sz="2400" dirty="0">
                <a:solidFill>
                  <a:srgbClr val="01594B"/>
                </a:solidFill>
                <a:latin typeface="Century Gothic"/>
              </a:rPr>
              <a:t>December 20, 2022</a:t>
            </a:r>
            <a:endParaRPr lang="en-US" sz="2400" dirty="0">
              <a:solidFill>
                <a:srgbClr val="01594B"/>
              </a:solidFill>
              <a:latin typeface="Century Gothic" panose="020B0502020202020204" pitchFamily="34" charset="0"/>
            </a:endParaRPr>
          </a:p>
        </p:txBody>
      </p:sp>
      <p:sp>
        <p:nvSpPr>
          <p:cNvPr id="12" name="TextBox 11">
            <a:extLst>
              <a:ext uri="{FF2B5EF4-FFF2-40B4-BE49-F238E27FC236}">
                <a16:creationId xmlns:a16="http://schemas.microsoft.com/office/drawing/2014/main" id="{FF372383-C6A8-B141-BFBB-98F6DDFCD0BF}"/>
              </a:ext>
            </a:extLst>
          </p:cNvPr>
          <p:cNvSpPr txBox="1"/>
          <p:nvPr/>
        </p:nvSpPr>
        <p:spPr>
          <a:xfrm>
            <a:off x="4391329" y="4326742"/>
            <a:ext cx="6335974" cy="1569660"/>
          </a:xfrm>
          <a:prstGeom prst="rect">
            <a:avLst/>
          </a:prstGeom>
          <a:noFill/>
        </p:spPr>
        <p:txBody>
          <a:bodyPr wrap="square" rtlCol="0">
            <a:spAutoFit/>
          </a:bodyPr>
          <a:lstStyle/>
          <a:p>
            <a:pPr algn="ctr"/>
            <a:r>
              <a:rPr lang="en-US" sz="2400" dirty="0">
                <a:solidFill>
                  <a:srgbClr val="80B1A8"/>
                </a:solidFill>
                <a:latin typeface="Century Gothic" panose="020B0502020202020204" pitchFamily="34" charset="0"/>
              </a:rPr>
              <a:t>Courtney Pladsen, DNP, FNP-BC, RN</a:t>
            </a:r>
          </a:p>
          <a:p>
            <a:pPr algn="ctr"/>
            <a:r>
              <a:rPr lang="en-US" sz="2400" dirty="0">
                <a:solidFill>
                  <a:srgbClr val="80B1A8"/>
                </a:solidFill>
                <a:latin typeface="Century Gothic" panose="020B0502020202020204" pitchFamily="34" charset="0"/>
              </a:rPr>
              <a:t>Katie League, LCSW-C</a:t>
            </a:r>
          </a:p>
          <a:p>
            <a:pPr algn="ctr"/>
            <a:r>
              <a:rPr lang="en-US" sz="2400" dirty="0">
                <a:solidFill>
                  <a:srgbClr val="80B1A8"/>
                </a:solidFill>
                <a:latin typeface="Century Gothic" panose="020B0502020202020204" pitchFamily="34" charset="0"/>
              </a:rPr>
              <a:t>Emily Mosites, PhD, MPH</a:t>
            </a:r>
          </a:p>
          <a:p>
            <a:pPr algn="ctr"/>
            <a:endParaRPr lang="en-US" sz="2400" dirty="0">
              <a:solidFill>
                <a:srgbClr val="01594B"/>
              </a:solidFill>
              <a:latin typeface="Century Gothic"/>
            </a:endParaRPr>
          </a:p>
        </p:txBody>
      </p:sp>
      <p:sp>
        <p:nvSpPr>
          <p:cNvPr id="9" name="Rectangle 8">
            <a:extLst>
              <a:ext uri="{FF2B5EF4-FFF2-40B4-BE49-F238E27FC236}">
                <a16:creationId xmlns:a16="http://schemas.microsoft.com/office/drawing/2014/main" id="{52D6796D-EBAF-6F4E-A074-75F3E4D5C8E8}"/>
              </a:ext>
            </a:extLst>
          </p:cNvPr>
          <p:cNvSpPr/>
          <p:nvPr/>
        </p:nvSpPr>
        <p:spPr>
          <a:xfrm>
            <a:off x="-1" y="6338857"/>
            <a:ext cx="12192001" cy="471346"/>
          </a:xfrm>
          <a:prstGeom prst="rect">
            <a:avLst/>
          </a:prstGeom>
          <a:solidFill>
            <a:srgbClr val="80B1A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12198C-6950-2441-A2EB-DB15FE3590E9}"/>
              </a:ext>
            </a:extLst>
          </p:cNvPr>
          <p:cNvSpPr/>
          <p:nvPr/>
        </p:nvSpPr>
        <p:spPr>
          <a:xfrm>
            <a:off x="1138083" y="6420641"/>
            <a:ext cx="9729786" cy="276999"/>
          </a:xfrm>
          <a:prstGeom prst="rect">
            <a:avLst/>
          </a:prstGeom>
        </p:spPr>
        <p:txBody>
          <a:bodyPr wrap="square">
            <a:spAutoFit/>
          </a:bodyPr>
          <a:lstStyle/>
          <a:p>
            <a:pPr algn="ctr"/>
            <a:r>
              <a:rPr lang="en-US" sz="1200" dirty="0">
                <a:latin typeface="Century Gothic" panose="020B0502020202020204" pitchFamily="34" charset="0"/>
              </a:rPr>
              <a:t>Research | Training &amp; Technical Assistance | Policy &amp; Advocacy | Consumer Voices</a:t>
            </a:r>
            <a:endParaRPr lang="en-US" sz="1200" dirty="0">
              <a:solidFill>
                <a:srgbClr val="01594B"/>
              </a:solidFill>
              <a:latin typeface="Century Gothic" panose="020B0502020202020204" pitchFamily="34" charset="0"/>
            </a:endParaRPr>
          </a:p>
        </p:txBody>
      </p:sp>
      <p:pic>
        <p:nvPicPr>
          <p:cNvPr id="2" name="Picture 2" descr="A picture containing text, sign&#10;&#10;Description automatically generated">
            <a:extLst>
              <a:ext uri="{FF2B5EF4-FFF2-40B4-BE49-F238E27FC236}">
                <a16:creationId xmlns:a16="http://schemas.microsoft.com/office/drawing/2014/main" id="{A1FEC120-4B8A-474D-B5BE-94E925D0DF01}"/>
              </a:ext>
            </a:extLst>
          </p:cNvPr>
          <p:cNvPicPr>
            <a:picLocks noChangeAspect="1"/>
          </p:cNvPicPr>
          <p:nvPr/>
        </p:nvPicPr>
        <p:blipFill>
          <a:blip r:embed="rId3"/>
          <a:stretch>
            <a:fillRect/>
          </a:stretch>
        </p:blipFill>
        <p:spPr>
          <a:xfrm>
            <a:off x="884712" y="658502"/>
            <a:ext cx="2743200" cy="2235698"/>
          </a:xfrm>
          <a:prstGeom prst="rect">
            <a:avLst/>
          </a:prstGeom>
        </p:spPr>
      </p:pic>
    </p:spTree>
    <p:extLst>
      <p:ext uri="{BB962C8B-B14F-4D97-AF65-F5344CB8AC3E}">
        <p14:creationId xmlns:p14="http://schemas.microsoft.com/office/powerpoint/2010/main" val="110164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cup, coffee&#10;&#10;Description automatically generated">
            <a:extLst>
              <a:ext uri="{FF2B5EF4-FFF2-40B4-BE49-F238E27FC236}">
                <a16:creationId xmlns:a16="http://schemas.microsoft.com/office/drawing/2014/main" id="{97E997B7-CA26-D418-2DE9-A0822D9C373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8FC7C28-C235-4168-5108-D48666F905FD}"/>
              </a:ext>
            </a:extLst>
          </p:cNvPr>
          <p:cNvSpPr>
            <a:spLocks noGrp="1"/>
          </p:cNvSpPr>
          <p:nvPr>
            <p:ph type="title"/>
          </p:nvPr>
        </p:nvSpPr>
        <p:spPr>
          <a:xfrm>
            <a:off x="709448" y="1913950"/>
            <a:ext cx="4204137" cy="1342754"/>
          </a:xfrm>
        </p:spPr>
        <p:txBody>
          <a:bodyPr>
            <a:normAutofit/>
          </a:bodyPr>
          <a:lstStyle/>
          <a:p>
            <a:r>
              <a:rPr lang="en-US" sz="3600" dirty="0">
                <a:solidFill>
                  <a:srgbClr val="01594B"/>
                </a:solidFill>
                <a:latin typeface="Century Gothic" panose="020B0502020202020204" pitchFamily="34" charset="0"/>
              </a:rPr>
              <a:t>Welcome!</a:t>
            </a:r>
          </a:p>
        </p:txBody>
      </p:sp>
      <p:cxnSp>
        <p:nvCxnSpPr>
          <p:cNvPr id="21" name="Straight Connector 2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EF85D8D-6B10-A167-03FF-56B1AF2D75CF}"/>
              </a:ext>
            </a:extLst>
          </p:cNvPr>
          <p:cNvSpPr>
            <a:spLocks noGrp="1"/>
          </p:cNvSpPr>
          <p:nvPr>
            <p:ph idx="1"/>
          </p:nvPr>
        </p:nvSpPr>
        <p:spPr>
          <a:xfrm>
            <a:off x="515005" y="3928087"/>
            <a:ext cx="4593021" cy="2619839"/>
          </a:xfrm>
        </p:spPr>
        <p:txBody>
          <a:bodyPr anchor="ctr">
            <a:normAutofit/>
          </a:bodyPr>
          <a:lstStyle/>
          <a:p>
            <a:pPr marL="0" indent="0">
              <a:buNone/>
            </a:pPr>
            <a:r>
              <a:rPr lang="en-US" sz="2400" dirty="0">
                <a:solidFill>
                  <a:srgbClr val="01594B"/>
                </a:solidFill>
                <a:latin typeface="Century Gothic" panose="020B0502020202020204" pitchFamily="34" charset="0"/>
              </a:rPr>
              <a:t>Agenda</a:t>
            </a:r>
          </a:p>
          <a:p>
            <a:r>
              <a:rPr lang="en-US" sz="2400" dirty="0">
                <a:solidFill>
                  <a:srgbClr val="01594B"/>
                </a:solidFill>
                <a:latin typeface="Century Gothic" panose="020B0502020202020204" pitchFamily="34" charset="0"/>
              </a:rPr>
              <a:t>Check in</a:t>
            </a:r>
          </a:p>
          <a:p>
            <a:r>
              <a:rPr lang="en-US" sz="2400" dirty="0">
                <a:solidFill>
                  <a:srgbClr val="01594B"/>
                </a:solidFill>
                <a:latin typeface="Century Gothic" panose="020B0502020202020204" pitchFamily="34" charset="0"/>
              </a:rPr>
              <a:t>COVID Manual </a:t>
            </a:r>
          </a:p>
          <a:p>
            <a:r>
              <a:rPr lang="en-US" sz="2400" dirty="0">
                <a:solidFill>
                  <a:srgbClr val="01594B"/>
                </a:solidFill>
                <a:latin typeface="Century Gothic" panose="020B0502020202020204" pitchFamily="34" charset="0"/>
              </a:rPr>
              <a:t>Updated CDC COVID guidance </a:t>
            </a:r>
          </a:p>
          <a:p>
            <a:r>
              <a:rPr lang="en-US" sz="2400" dirty="0">
                <a:solidFill>
                  <a:srgbClr val="01594B"/>
                </a:solidFill>
                <a:latin typeface="Century Gothic" panose="020B0502020202020204" pitchFamily="34" charset="0"/>
              </a:rPr>
              <a:t>Discussion</a:t>
            </a:r>
          </a:p>
          <a:p>
            <a:endParaRPr lang="en-US" sz="1800" dirty="0"/>
          </a:p>
          <a:p>
            <a:endParaRPr lang="en-US" sz="1800" dirty="0"/>
          </a:p>
          <a:p>
            <a:pPr marL="0" indent="0">
              <a:buNone/>
            </a:pPr>
            <a:endParaRPr lang="en-US" sz="1800" dirty="0"/>
          </a:p>
        </p:txBody>
      </p:sp>
    </p:spTree>
    <p:extLst>
      <p:ext uri="{BB962C8B-B14F-4D97-AF65-F5344CB8AC3E}">
        <p14:creationId xmlns:p14="http://schemas.microsoft.com/office/powerpoint/2010/main" val="226660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99FD5E01-BB9A-9541-9008-D5A06D95DFA4}"/>
              </a:ext>
            </a:extLst>
          </p:cNvPr>
          <p:cNvSpPr>
            <a:spLocks noGrp="1"/>
          </p:cNvSpPr>
          <p:nvPr>
            <p:ph type="sldNum" sz="quarter" idx="12"/>
          </p:nvPr>
        </p:nvSpPr>
        <p:spPr/>
        <p:txBody>
          <a:bodyPr/>
          <a:lstStyle/>
          <a:p>
            <a:fld id="{504DF90A-4512-094E-80E7-1219F5F3CCBA}" type="slidenum">
              <a:rPr lang="en-US" dirty="0" smtClean="0"/>
              <a:t>3</a:t>
            </a:fld>
            <a:endParaRPr lang="en-US" dirty="0"/>
          </a:p>
        </p:txBody>
      </p:sp>
      <p:cxnSp>
        <p:nvCxnSpPr>
          <p:cNvPr id="3" name="Straight Connector 2">
            <a:extLst>
              <a:ext uri="{FF2B5EF4-FFF2-40B4-BE49-F238E27FC236}">
                <a16:creationId xmlns:a16="http://schemas.microsoft.com/office/drawing/2014/main" id="{F63675E3-7311-D14D-A480-725899BE2BC8}"/>
              </a:ext>
            </a:extLst>
          </p:cNvPr>
          <p:cNvCxnSpPr/>
          <p:nvPr/>
        </p:nvCxnSpPr>
        <p:spPr>
          <a:xfrm>
            <a:off x="213756" y="1137310"/>
            <a:ext cx="11578441" cy="0"/>
          </a:xfrm>
          <a:prstGeom prst="line">
            <a:avLst/>
          </a:prstGeom>
          <a:ln>
            <a:solidFill>
              <a:srgbClr val="01594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D3AD8D-8854-4B4A-8C4A-0FDE856DB92C}"/>
              </a:ext>
            </a:extLst>
          </p:cNvPr>
          <p:cNvSpPr txBox="1"/>
          <p:nvPr/>
        </p:nvSpPr>
        <p:spPr>
          <a:xfrm>
            <a:off x="1014413" y="327117"/>
            <a:ext cx="9729787" cy="646331"/>
          </a:xfrm>
          <a:prstGeom prst="rect">
            <a:avLst/>
          </a:prstGeom>
          <a:noFill/>
        </p:spPr>
        <p:txBody>
          <a:bodyPr wrap="square" rtlCol="0">
            <a:spAutoFit/>
          </a:bodyPr>
          <a:lstStyle/>
          <a:p>
            <a:pPr algn="ctr"/>
            <a:r>
              <a:rPr lang="en-US" sz="3600" b="1" dirty="0" err="1">
                <a:solidFill>
                  <a:srgbClr val="01594B"/>
                </a:solidFill>
                <a:latin typeface="Century Gothic" panose="020B0502020202020204" pitchFamily="34" charset="0"/>
              </a:rPr>
              <a:t>Mentimeter</a:t>
            </a:r>
            <a:r>
              <a:rPr lang="en-US" sz="3600" b="1" dirty="0">
                <a:solidFill>
                  <a:srgbClr val="01594B"/>
                </a:solidFill>
                <a:latin typeface="Century Gothic" panose="020B0502020202020204" pitchFamily="34" charset="0"/>
              </a:rPr>
              <a:t> Poll</a:t>
            </a:r>
          </a:p>
        </p:txBody>
      </p:sp>
      <p:sp>
        <p:nvSpPr>
          <p:cNvPr id="8" name="Rectangle 7">
            <a:extLst>
              <a:ext uri="{FF2B5EF4-FFF2-40B4-BE49-F238E27FC236}">
                <a16:creationId xmlns:a16="http://schemas.microsoft.com/office/drawing/2014/main" id="{0013A52C-9D94-78AA-50C9-8546A8612816}"/>
              </a:ext>
            </a:extLst>
          </p:cNvPr>
          <p:cNvSpPr/>
          <p:nvPr/>
        </p:nvSpPr>
        <p:spPr>
          <a:xfrm>
            <a:off x="0" y="6198226"/>
            <a:ext cx="12192000" cy="471345"/>
          </a:xfrm>
          <a:prstGeom prst="rect">
            <a:avLst/>
          </a:prstGeom>
          <a:solidFill>
            <a:srgbClr val="80B1A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A picture containing text, sign&#10;&#10;Description automatically generated">
            <a:extLst>
              <a:ext uri="{FF2B5EF4-FFF2-40B4-BE49-F238E27FC236}">
                <a16:creationId xmlns:a16="http://schemas.microsoft.com/office/drawing/2014/main" id="{959EFE32-5E73-EB9B-00DB-9EC0E74FF73E}"/>
              </a:ext>
            </a:extLst>
          </p:cNvPr>
          <p:cNvPicPr>
            <a:picLocks noChangeAspect="1"/>
          </p:cNvPicPr>
          <p:nvPr/>
        </p:nvPicPr>
        <p:blipFill>
          <a:blip r:embed="rId3"/>
          <a:stretch>
            <a:fillRect/>
          </a:stretch>
        </p:blipFill>
        <p:spPr>
          <a:xfrm>
            <a:off x="213756" y="6082536"/>
            <a:ext cx="915303" cy="745969"/>
          </a:xfrm>
          <a:prstGeom prst="rect">
            <a:avLst/>
          </a:prstGeom>
        </p:spPr>
      </p:pic>
      <p:sp>
        <p:nvSpPr>
          <p:cNvPr id="10" name="TextBox 9">
            <a:extLst>
              <a:ext uri="{FF2B5EF4-FFF2-40B4-BE49-F238E27FC236}">
                <a16:creationId xmlns:a16="http://schemas.microsoft.com/office/drawing/2014/main" id="{6F94199E-2710-4491-951A-557975FE647A}"/>
              </a:ext>
            </a:extLst>
          </p:cNvPr>
          <p:cNvSpPr txBox="1"/>
          <p:nvPr/>
        </p:nvSpPr>
        <p:spPr>
          <a:xfrm>
            <a:off x="1014413" y="1397674"/>
            <a:ext cx="9218428" cy="83747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dirty="0"/>
              <a:t>Link: </a:t>
            </a:r>
            <a:r>
              <a:rPr lang="en-U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https://www.menti.com/al1ty7ftmcx2</a:t>
            </a:r>
            <a:endParaRPr lang="en-US" sz="3600" dirty="0"/>
          </a:p>
        </p:txBody>
      </p:sp>
      <p:pic>
        <p:nvPicPr>
          <p:cNvPr id="2" name="Picture 1">
            <a:extLst>
              <a:ext uri="{FF2B5EF4-FFF2-40B4-BE49-F238E27FC236}">
                <a16:creationId xmlns:a16="http://schemas.microsoft.com/office/drawing/2014/main" id="{BD99EAF8-AF9B-4CA6-8686-2422EE15F2AB}"/>
              </a:ext>
            </a:extLst>
          </p:cNvPr>
          <p:cNvPicPr>
            <a:picLocks noChangeAspect="1"/>
          </p:cNvPicPr>
          <p:nvPr/>
        </p:nvPicPr>
        <p:blipFill>
          <a:blip r:embed="rId4"/>
          <a:stretch>
            <a:fillRect/>
          </a:stretch>
        </p:blipFill>
        <p:spPr>
          <a:xfrm>
            <a:off x="3677341" y="2495510"/>
            <a:ext cx="3892366" cy="3272765"/>
          </a:xfrm>
          <a:prstGeom prst="rect">
            <a:avLst/>
          </a:prstGeom>
        </p:spPr>
      </p:pic>
      <p:pic>
        <p:nvPicPr>
          <p:cNvPr id="6" name="Picture 5">
            <a:extLst>
              <a:ext uri="{FF2B5EF4-FFF2-40B4-BE49-F238E27FC236}">
                <a16:creationId xmlns:a16="http://schemas.microsoft.com/office/drawing/2014/main" id="{36838C6D-0F47-08FE-67F6-2BFB7E671C7F}"/>
              </a:ext>
            </a:extLst>
          </p:cNvPr>
          <p:cNvPicPr>
            <a:picLocks noChangeAspect="1"/>
          </p:cNvPicPr>
          <p:nvPr/>
        </p:nvPicPr>
        <p:blipFill>
          <a:blip r:embed="rId5"/>
          <a:stretch>
            <a:fillRect/>
          </a:stretch>
        </p:blipFill>
        <p:spPr>
          <a:xfrm>
            <a:off x="9850512" y="3957859"/>
            <a:ext cx="2038170" cy="2025392"/>
          </a:xfrm>
          <a:prstGeom prst="rect">
            <a:avLst/>
          </a:prstGeom>
        </p:spPr>
      </p:pic>
    </p:spTree>
    <p:extLst>
      <p:ext uri="{BB962C8B-B14F-4D97-AF65-F5344CB8AC3E}">
        <p14:creationId xmlns:p14="http://schemas.microsoft.com/office/powerpoint/2010/main" val="393698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CC636-8471-338A-AE83-07F4BFF78910}"/>
              </a:ext>
            </a:extLst>
          </p:cNvPr>
          <p:cNvSpPr>
            <a:spLocks noGrp="1"/>
          </p:cNvSpPr>
          <p:nvPr>
            <p:ph idx="1"/>
          </p:nvPr>
        </p:nvSpPr>
        <p:spPr>
          <a:xfrm>
            <a:off x="838200" y="1825624"/>
            <a:ext cx="4727713" cy="2378627"/>
          </a:xfrm>
        </p:spPr>
        <p:txBody>
          <a:bodyPr/>
          <a:lstStyle/>
          <a:p>
            <a:pPr marL="0" indent="0">
              <a:buNone/>
            </a:pPr>
            <a:r>
              <a:rPr lang="en-US" b="1" dirty="0">
                <a:solidFill>
                  <a:srgbClr val="01594B"/>
                </a:solidFill>
                <a:latin typeface="Century Gothic" panose="020B0502020202020204" pitchFamily="34" charset="0"/>
              </a:rPr>
              <a:t>COVID Manual: </a:t>
            </a:r>
          </a:p>
          <a:p>
            <a:pPr marL="0" indent="0">
              <a:buNone/>
            </a:pPr>
            <a:r>
              <a:rPr lang="en-US" dirty="0">
                <a:latin typeface="Century Gothic" panose="020B0502020202020204" pitchFamily="34" charset="0"/>
              </a:rPr>
              <a:t>Guidance for the HCH community</a:t>
            </a:r>
          </a:p>
        </p:txBody>
      </p:sp>
      <p:sp>
        <p:nvSpPr>
          <p:cNvPr id="4" name="Rectangle 3">
            <a:extLst>
              <a:ext uri="{FF2B5EF4-FFF2-40B4-BE49-F238E27FC236}">
                <a16:creationId xmlns:a16="http://schemas.microsoft.com/office/drawing/2014/main" id="{E8333EA8-4BF7-5DBD-F0B7-D9223E00DDD6}"/>
              </a:ext>
            </a:extLst>
          </p:cNvPr>
          <p:cNvSpPr/>
          <p:nvPr/>
        </p:nvSpPr>
        <p:spPr>
          <a:xfrm>
            <a:off x="-36787" y="6201320"/>
            <a:ext cx="12265572" cy="471346"/>
          </a:xfrm>
          <a:prstGeom prst="rect">
            <a:avLst/>
          </a:prstGeom>
          <a:solidFill>
            <a:srgbClr val="80B1A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A picture containing text, sign&#10;&#10;Description automatically generated">
            <a:extLst>
              <a:ext uri="{FF2B5EF4-FFF2-40B4-BE49-F238E27FC236}">
                <a16:creationId xmlns:a16="http://schemas.microsoft.com/office/drawing/2014/main" id="{B3260A15-A047-5805-5309-6D69641243B3}"/>
              </a:ext>
            </a:extLst>
          </p:cNvPr>
          <p:cNvPicPr>
            <a:picLocks noChangeAspect="1"/>
          </p:cNvPicPr>
          <p:nvPr/>
        </p:nvPicPr>
        <p:blipFill>
          <a:blip r:embed="rId2"/>
          <a:stretch>
            <a:fillRect/>
          </a:stretch>
        </p:blipFill>
        <p:spPr>
          <a:xfrm>
            <a:off x="219694" y="6129924"/>
            <a:ext cx="753547" cy="614138"/>
          </a:xfrm>
          <a:prstGeom prst="rect">
            <a:avLst/>
          </a:prstGeom>
        </p:spPr>
      </p:pic>
      <p:pic>
        <p:nvPicPr>
          <p:cNvPr id="7" name="Picture 6">
            <a:extLst>
              <a:ext uri="{FF2B5EF4-FFF2-40B4-BE49-F238E27FC236}">
                <a16:creationId xmlns:a16="http://schemas.microsoft.com/office/drawing/2014/main" id="{AF494125-D8F1-CFCA-3F92-BF3E63AD45F1}"/>
              </a:ext>
            </a:extLst>
          </p:cNvPr>
          <p:cNvPicPr>
            <a:picLocks noChangeAspect="1"/>
          </p:cNvPicPr>
          <p:nvPr/>
        </p:nvPicPr>
        <p:blipFill rotWithShape="1">
          <a:blip r:embed="rId3"/>
          <a:srcRect r="1722"/>
          <a:stretch/>
        </p:blipFill>
        <p:spPr>
          <a:xfrm>
            <a:off x="5969130" y="0"/>
            <a:ext cx="5291905" cy="6858000"/>
          </a:xfrm>
          <a:prstGeom prst="rect">
            <a:avLst/>
          </a:prstGeom>
        </p:spPr>
      </p:pic>
    </p:spTree>
    <p:extLst>
      <p:ext uri="{BB962C8B-B14F-4D97-AF65-F5344CB8AC3E}">
        <p14:creationId xmlns:p14="http://schemas.microsoft.com/office/powerpoint/2010/main" val="220495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A10E1DA-350F-A0E7-D792-988F4276FCCC}"/>
              </a:ext>
            </a:extLst>
          </p:cNvPr>
          <p:cNvPicPr>
            <a:picLocks noGrp="1" noChangeAspect="1"/>
          </p:cNvPicPr>
          <p:nvPr>
            <p:ph idx="1"/>
          </p:nvPr>
        </p:nvPicPr>
        <p:blipFill>
          <a:blip r:embed="rId2"/>
          <a:stretch>
            <a:fillRect/>
          </a:stretch>
        </p:blipFill>
        <p:spPr>
          <a:xfrm>
            <a:off x="596467" y="1576722"/>
            <a:ext cx="10515600" cy="2792227"/>
          </a:xfrm>
        </p:spPr>
      </p:pic>
      <p:sp>
        <p:nvSpPr>
          <p:cNvPr id="4" name="Rectangle 3">
            <a:extLst>
              <a:ext uri="{FF2B5EF4-FFF2-40B4-BE49-F238E27FC236}">
                <a16:creationId xmlns:a16="http://schemas.microsoft.com/office/drawing/2014/main" id="{E8333EA8-4BF7-5DBD-F0B7-D9223E00DDD6}"/>
              </a:ext>
            </a:extLst>
          </p:cNvPr>
          <p:cNvSpPr/>
          <p:nvPr/>
        </p:nvSpPr>
        <p:spPr>
          <a:xfrm>
            <a:off x="-36787" y="6201320"/>
            <a:ext cx="12265572" cy="471346"/>
          </a:xfrm>
          <a:prstGeom prst="rect">
            <a:avLst/>
          </a:prstGeom>
          <a:solidFill>
            <a:srgbClr val="80B1A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A picture containing text, sign&#10;&#10;Description automatically generated">
            <a:extLst>
              <a:ext uri="{FF2B5EF4-FFF2-40B4-BE49-F238E27FC236}">
                <a16:creationId xmlns:a16="http://schemas.microsoft.com/office/drawing/2014/main" id="{B3260A15-A047-5805-5309-6D69641243B3}"/>
              </a:ext>
            </a:extLst>
          </p:cNvPr>
          <p:cNvPicPr>
            <a:picLocks noChangeAspect="1"/>
          </p:cNvPicPr>
          <p:nvPr/>
        </p:nvPicPr>
        <p:blipFill>
          <a:blip r:embed="rId3"/>
          <a:stretch>
            <a:fillRect/>
          </a:stretch>
        </p:blipFill>
        <p:spPr>
          <a:xfrm>
            <a:off x="219694" y="6129924"/>
            <a:ext cx="753547" cy="614138"/>
          </a:xfrm>
          <a:prstGeom prst="rect">
            <a:avLst/>
          </a:prstGeom>
        </p:spPr>
      </p:pic>
      <p:pic>
        <p:nvPicPr>
          <p:cNvPr id="9" name="Picture 8">
            <a:extLst>
              <a:ext uri="{FF2B5EF4-FFF2-40B4-BE49-F238E27FC236}">
                <a16:creationId xmlns:a16="http://schemas.microsoft.com/office/drawing/2014/main" id="{34B86D9E-8B45-B059-C5AD-E8C5FECAF330}"/>
              </a:ext>
            </a:extLst>
          </p:cNvPr>
          <p:cNvPicPr>
            <a:picLocks noChangeAspect="1"/>
          </p:cNvPicPr>
          <p:nvPr/>
        </p:nvPicPr>
        <p:blipFill>
          <a:blip r:embed="rId4"/>
          <a:stretch>
            <a:fillRect/>
          </a:stretch>
        </p:blipFill>
        <p:spPr>
          <a:xfrm>
            <a:off x="596467" y="627534"/>
            <a:ext cx="7315200" cy="1076325"/>
          </a:xfrm>
          <a:prstGeom prst="rect">
            <a:avLst/>
          </a:prstGeom>
        </p:spPr>
      </p:pic>
    </p:spTree>
    <p:extLst>
      <p:ext uri="{BB962C8B-B14F-4D97-AF65-F5344CB8AC3E}">
        <p14:creationId xmlns:p14="http://schemas.microsoft.com/office/powerpoint/2010/main" val="304752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A92D06C-DEF1-9DA7-1427-F73D2D73B472}"/>
              </a:ext>
            </a:extLst>
          </p:cNvPr>
          <p:cNvPicPr>
            <a:picLocks noGrp="1" noChangeAspect="1"/>
          </p:cNvPicPr>
          <p:nvPr>
            <p:ph idx="1"/>
          </p:nvPr>
        </p:nvPicPr>
        <p:blipFill>
          <a:blip r:embed="rId3"/>
          <a:stretch>
            <a:fillRect/>
          </a:stretch>
        </p:blipFill>
        <p:spPr>
          <a:xfrm>
            <a:off x="5953540" y="20033"/>
            <a:ext cx="6275246" cy="6903597"/>
          </a:xfrm>
        </p:spPr>
      </p:pic>
      <p:sp>
        <p:nvSpPr>
          <p:cNvPr id="4" name="Rectangle 3">
            <a:extLst>
              <a:ext uri="{FF2B5EF4-FFF2-40B4-BE49-F238E27FC236}">
                <a16:creationId xmlns:a16="http://schemas.microsoft.com/office/drawing/2014/main" id="{E8333EA8-4BF7-5DBD-F0B7-D9223E00DDD6}"/>
              </a:ext>
            </a:extLst>
          </p:cNvPr>
          <p:cNvSpPr/>
          <p:nvPr/>
        </p:nvSpPr>
        <p:spPr>
          <a:xfrm>
            <a:off x="-36787" y="6201320"/>
            <a:ext cx="12265572" cy="471346"/>
          </a:xfrm>
          <a:prstGeom prst="rect">
            <a:avLst/>
          </a:prstGeom>
          <a:solidFill>
            <a:srgbClr val="80B1A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A picture containing text, sign&#10;&#10;Description automatically generated">
            <a:extLst>
              <a:ext uri="{FF2B5EF4-FFF2-40B4-BE49-F238E27FC236}">
                <a16:creationId xmlns:a16="http://schemas.microsoft.com/office/drawing/2014/main" id="{B3260A15-A047-5805-5309-6D69641243B3}"/>
              </a:ext>
            </a:extLst>
          </p:cNvPr>
          <p:cNvPicPr>
            <a:picLocks noChangeAspect="1"/>
          </p:cNvPicPr>
          <p:nvPr/>
        </p:nvPicPr>
        <p:blipFill>
          <a:blip r:embed="rId4"/>
          <a:stretch>
            <a:fillRect/>
          </a:stretch>
        </p:blipFill>
        <p:spPr>
          <a:xfrm>
            <a:off x="219694" y="6129924"/>
            <a:ext cx="753547" cy="614138"/>
          </a:xfrm>
          <a:prstGeom prst="rect">
            <a:avLst/>
          </a:prstGeom>
        </p:spPr>
      </p:pic>
      <p:sp>
        <p:nvSpPr>
          <p:cNvPr id="9" name="TextBox 8">
            <a:extLst>
              <a:ext uri="{FF2B5EF4-FFF2-40B4-BE49-F238E27FC236}">
                <a16:creationId xmlns:a16="http://schemas.microsoft.com/office/drawing/2014/main" id="{C0F84BCE-D3FA-4140-B7D8-7889938E583B}"/>
              </a:ext>
            </a:extLst>
          </p:cNvPr>
          <p:cNvSpPr txBox="1"/>
          <p:nvPr/>
        </p:nvSpPr>
        <p:spPr>
          <a:xfrm>
            <a:off x="355333" y="1578555"/>
            <a:ext cx="5158804" cy="4247317"/>
          </a:xfrm>
          <a:prstGeom prst="rect">
            <a:avLst/>
          </a:prstGeom>
          <a:noFill/>
        </p:spPr>
        <p:txBody>
          <a:bodyPr wrap="square">
            <a:spAutoFit/>
          </a:bodyPr>
          <a:lstStyle/>
          <a:p>
            <a:r>
              <a:rPr lang="en-US" b="0" i="0" dirty="0">
                <a:solidFill>
                  <a:srgbClr val="262626"/>
                </a:solidFill>
                <a:effectLst/>
                <a:latin typeface="Century Gothic" panose="020B0502020202020204" pitchFamily="34" charset="0"/>
              </a:rPr>
              <a:t>The National Health Care for the Homeless Council, National Coalition for the Homeless, National Alliance to End Homelessness, and the National Consumer Advisory Board invite you to join us in honoring those who have died while experiencing homelessness by tuning in to our streaming Homeless Persons’ Memorial Day ceremony on Dec. 21. We will hear from speakers with lived experience and honor those in the community we have lost.</a:t>
            </a:r>
            <a:br>
              <a:rPr lang="en-US" dirty="0">
                <a:latin typeface="Century Gothic" panose="020B0502020202020204" pitchFamily="34" charset="0"/>
              </a:rPr>
            </a:br>
            <a:br>
              <a:rPr lang="en-US" dirty="0">
                <a:latin typeface="Century Gothic" panose="020B0502020202020204" pitchFamily="34" charset="0"/>
              </a:rPr>
            </a:br>
            <a:r>
              <a:rPr lang="en-US" b="0" i="0" dirty="0">
                <a:solidFill>
                  <a:srgbClr val="262626"/>
                </a:solidFill>
                <a:effectLst/>
                <a:latin typeface="Century Gothic" panose="020B0502020202020204" pitchFamily="34" charset="0"/>
              </a:rPr>
              <a:t>📆 Wednesday, Dec 21, 2022</a:t>
            </a:r>
            <a:br>
              <a:rPr lang="en-US" dirty="0">
                <a:latin typeface="Century Gothic" panose="020B0502020202020204" pitchFamily="34" charset="0"/>
              </a:rPr>
            </a:br>
            <a:r>
              <a:rPr lang="en-US" b="0" i="0" dirty="0">
                <a:solidFill>
                  <a:srgbClr val="262626"/>
                </a:solidFill>
                <a:effectLst/>
                <a:latin typeface="Century Gothic" panose="020B0502020202020204" pitchFamily="34" charset="0"/>
              </a:rPr>
              <a:t>3:30 p.m. EST / 2:30 p.m. CST / 1:30 p.m. MST / 12:30 p.m. PST</a:t>
            </a:r>
            <a:endParaRPr lang="en-US" dirty="0">
              <a:latin typeface="Century Gothic" panose="020B0502020202020204" pitchFamily="34" charset="0"/>
            </a:endParaRPr>
          </a:p>
        </p:txBody>
      </p:sp>
      <p:sp>
        <p:nvSpPr>
          <p:cNvPr id="10" name="TextBox 9">
            <a:extLst>
              <a:ext uri="{FF2B5EF4-FFF2-40B4-BE49-F238E27FC236}">
                <a16:creationId xmlns:a16="http://schemas.microsoft.com/office/drawing/2014/main" id="{36C0689C-E498-2A01-AA5B-419B8E761FE4}"/>
              </a:ext>
            </a:extLst>
          </p:cNvPr>
          <p:cNvSpPr txBox="1"/>
          <p:nvPr/>
        </p:nvSpPr>
        <p:spPr>
          <a:xfrm>
            <a:off x="355333" y="892962"/>
            <a:ext cx="5158804" cy="461665"/>
          </a:xfrm>
          <a:prstGeom prst="rect">
            <a:avLst/>
          </a:prstGeom>
          <a:noFill/>
        </p:spPr>
        <p:txBody>
          <a:bodyPr wrap="square" rtlCol="0">
            <a:spAutoFit/>
          </a:bodyPr>
          <a:lstStyle/>
          <a:p>
            <a:r>
              <a:rPr lang="en-US" sz="2400" b="1" dirty="0">
                <a:solidFill>
                  <a:srgbClr val="01594B"/>
                </a:solidFill>
                <a:latin typeface="Century Gothic" panose="020B0502020202020204" pitchFamily="34" charset="0"/>
              </a:rPr>
              <a:t>Homeless Persons Memorial Day</a:t>
            </a:r>
          </a:p>
        </p:txBody>
      </p:sp>
    </p:spTree>
    <p:extLst>
      <p:ext uri="{BB962C8B-B14F-4D97-AF65-F5344CB8AC3E}">
        <p14:creationId xmlns:p14="http://schemas.microsoft.com/office/powerpoint/2010/main" val="173429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219</Words>
  <Application>Microsoft Office PowerPoint</Application>
  <PresentationFormat>Widescreen</PresentationFormat>
  <Paragraphs>26</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Welcome!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Pladsen</dc:creator>
  <cp:lastModifiedBy>Katie League</cp:lastModifiedBy>
  <cp:revision>3</cp:revision>
  <dcterms:created xsi:type="dcterms:W3CDTF">2022-12-20T14:13:47Z</dcterms:created>
  <dcterms:modified xsi:type="dcterms:W3CDTF">2022-12-20T16:01:31Z</dcterms:modified>
</cp:coreProperties>
</file>