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303" r:id="rId4"/>
    <p:sldId id="372" r:id="rId5"/>
    <p:sldId id="259" r:id="rId6"/>
    <p:sldId id="373" r:id="rId7"/>
    <p:sldId id="260" r:id="rId8"/>
    <p:sldId id="393" r:id="rId9"/>
    <p:sldId id="389" r:id="rId10"/>
    <p:sldId id="390" r:id="rId11"/>
    <p:sldId id="391" r:id="rId12"/>
    <p:sldId id="392" r:id="rId13"/>
    <p:sldId id="267" r:id="rId14"/>
    <p:sldId id="380" r:id="rId15"/>
    <p:sldId id="383" r:id="rId16"/>
    <p:sldId id="384" r:id="rId17"/>
    <p:sldId id="262" r:id="rId18"/>
    <p:sldId id="263" r:id="rId19"/>
    <p:sldId id="264" r:id="rId20"/>
    <p:sldId id="265" r:id="rId21"/>
    <p:sldId id="270" r:id="rId22"/>
    <p:sldId id="266" r:id="rId23"/>
    <p:sldId id="382" r:id="rId24"/>
    <p:sldId id="268"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34" autoAdjust="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59C2-1F58-4785-91B2-41F90B00C903}"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60296-5170-4D34-BF9E-0C1FF3917567}" type="slidenum">
              <a:rPr lang="en-US" smtClean="0"/>
              <a:t>‹#›</a:t>
            </a:fld>
            <a:endParaRPr lang="en-US"/>
          </a:p>
        </p:txBody>
      </p:sp>
    </p:spTree>
    <p:extLst>
      <p:ext uri="{BB962C8B-B14F-4D97-AF65-F5344CB8AC3E}">
        <p14:creationId xmlns:p14="http://schemas.microsoft.com/office/powerpoint/2010/main" val="78690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ongoing analysis including all patients ≥ 18 years of age who were enrolled at the Boston Health Care for the Homeless Program between 2003-2017. We linked the electronic medical record data with the 2003-2018 Massachusetts Department of Public Health death occurrence files using Match*Pro, a probabilistic record linkage software. While some analyses are still underway and the manuscript in preparation for first submission, I’ll share some preliminary data, including all-cause and cause-specific mortality, as well as average annual % changes.</a:t>
            </a:r>
            <a:endParaRPr lang="en-US" dirty="0"/>
          </a:p>
        </p:txBody>
      </p:sp>
      <p:sp>
        <p:nvSpPr>
          <p:cNvPr id="4" name="Slide Number Placeholder 3"/>
          <p:cNvSpPr>
            <a:spLocks noGrp="1"/>
          </p:cNvSpPr>
          <p:nvPr>
            <p:ph type="sldNum" sz="quarter" idx="5"/>
          </p:nvPr>
        </p:nvSpPr>
        <p:spPr/>
        <p:txBody>
          <a:bodyPr/>
          <a:lstStyle/>
          <a:p>
            <a:fld id="{817A9CAA-9D4C-4EE2-90FC-EF3DE433461C}" type="slidenum">
              <a:rPr lang="en-US" smtClean="0"/>
              <a:t>3</a:t>
            </a:fld>
            <a:endParaRPr lang="en-US"/>
          </a:p>
        </p:txBody>
      </p:sp>
    </p:spTree>
    <p:extLst>
      <p:ext uri="{BB962C8B-B14F-4D97-AF65-F5344CB8AC3E}">
        <p14:creationId xmlns:p14="http://schemas.microsoft.com/office/powerpoint/2010/main" val="153365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liver disease, decreased on average -3.78% annually in the BHCHP cohort, while only decreasing -0.02% annually in the urban NE cohort, and this change was significant at the level of &lt;0.01.</a:t>
            </a:r>
          </a:p>
          <a:p>
            <a:endParaRPr lang="en-US" dirty="0"/>
          </a:p>
          <a:p>
            <a:r>
              <a:rPr lang="en-US" dirty="0"/>
              <a:t>Liver disease	%-change/year in BHCHP	-3.78%	-6.33%	-1.23%	0.0037	0.0041</a:t>
            </a:r>
          </a:p>
          <a:p>
            <a:r>
              <a:rPr lang="en-US" dirty="0"/>
              <a:t>Liver disease	%-change/year in Urban NE	-0.02%	-0.29%	0.24%	0.8769	.</a:t>
            </a: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12</a:t>
            </a:fld>
            <a:endParaRPr lang="en-US"/>
          </a:p>
        </p:txBody>
      </p:sp>
    </p:spTree>
    <p:extLst>
      <p:ext uri="{BB962C8B-B14F-4D97-AF65-F5344CB8AC3E}">
        <p14:creationId xmlns:p14="http://schemas.microsoft.com/office/powerpoint/2010/main" val="135630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Suicide was a leading cause of death among men and women ages 18-34 years across races/ethnicities at rates significantly higher than </a:t>
            </a:r>
            <a:r>
              <a:rPr lang="en-US" sz="1800" b="0" i="0" u="sng" dirty="0">
                <a:solidFill>
                  <a:srgbClr val="0078D4"/>
                </a:solidFill>
                <a:effectLst/>
                <a:latin typeface="Times New Roman" panose="02020603050405020304" pitchFamily="18" charset="0"/>
              </a:rPr>
              <a:t>in </a:t>
            </a:r>
            <a:r>
              <a:rPr lang="en-US" sz="1800" b="0" i="0" dirty="0">
                <a:solidFill>
                  <a:srgbClr val="000000"/>
                </a:solidFill>
                <a:effectLst/>
                <a:latin typeface="Times New Roman" panose="02020603050405020304" pitchFamily="18" charset="0"/>
              </a:rPr>
              <a:t>the general population (male RR: 3.4, 95% CI: 2.3, 4.8; female RR: 5.4, 95% CI: 3.3, 9.1) (Tables 2a and 2b). Homicide was a leading cause of death among Black and Latinx men &lt;50 years at rates that did not differ significantly from the general population (Tables 2a and 2b). HIV was a leading cause of death among Black and Latinx men and women ages 35-64 years, with RRs 2.6- (Black men ages 35-49 years) to 5.4-fold (Latinx women ages 50-64 years) higher in the homeless-experienced cohort than</a:t>
            </a:r>
            <a:r>
              <a:rPr lang="en-US" sz="1800" b="0" i="0" u="sng" dirty="0">
                <a:solidFill>
                  <a:srgbClr val="0078D4"/>
                </a:solidFill>
                <a:effectLst/>
                <a:latin typeface="Times New Roman" panose="02020603050405020304" pitchFamily="18" charset="0"/>
              </a:rPr>
              <a:t> in</a:t>
            </a:r>
            <a:r>
              <a:rPr lang="en-US" sz="1800" b="0" i="0" dirty="0">
                <a:solidFill>
                  <a:srgbClr val="000000"/>
                </a:solidFill>
                <a:effectLst/>
                <a:latin typeface="Times New Roman" panose="02020603050405020304" pitchFamily="18" charset="0"/>
              </a:rPr>
              <a:t> the general population (Tables 2a and 2b). Liver disease was a leading cause of death among men ages 35-64 years and women ages 35-79 years across races/ethnicities. The largest liver disease mortality RR was among White women ages 50-64 years (RR: 13.4, 95% CI: 9.7, 18.4) (Tables 2a and 2b). </a:t>
            </a:r>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13</a:t>
            </a:fld>
            <a:endParaRPr lang="en-US"/>
          </a:p>
        </p:txBody>
      </p:sp>
    </p:spTree>
    <p:extLst>
      <p:ext uri="{BB962C8B-B14F-4D97-AF65-F5344CB8AC3E}">
        <p14:creationId xmlns:p14="http://schemas.microsoft.com/office/powerpoint/2010/main" val="58087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Calibri" panose="020F0502020204030204" pitchFamily="34" charset="0"/>
              </a:rPr>
              <a:t>Homeless-experienced persons die at dramatically higher rates, overall and due to specific causes, than the non-homeless population. Moreover, while the mortality rate in the general urban NE population significantly decreased over the 16-year study period, it increased in the homeless-experienced cohort, undergirding a widening mortality gap over time. </a:t>
            </a:r>
            <a:r>
              <a:rPr lang="en-US" sz="1800" dirty="0">
                <a:effectLst/>
                <a:latin typeface="Calibri" panose="020F0502020204030204" pitchFamily="34" charset="0"/>
                <a:ea typeface="Calibri" panose="020F0502020204030204" pitchFamily="34" charset="0"/>
                <a:cs typeface="Calibri" panose="020F0502020204030204" pitchFamily="34" charset="0"/>
              </a:rPr>
              <a:t>Potentially intervenable causes of death disproportionately impact marginalized homeless sub-groups, such as older homeless women – at significantly increasing rates, even more so than among older homeless men. Optimized primary care engagement, using innovative co-design approaches with persons</a:t>
            </a:r>
            <a:r>
              <a:rPr lang="en-US" sz="1800" i="1" dirty="0">
                <a:effectLst/>
                <a:latin typeface="Calibri" panose="020F0502020204030204" pitchFamily="34" charset="0"/>
                <a:ea typeface="Calibri" panose="020F0502020204030204" pitchFamily="34" charset="0"/>
                <a:cs typeface="Calibri" panose="020F0502020204030204" pitchFamily="34" charset="0"/>
              </a:rPr>
              <a:t> across</a:t>
            </a:r>
            <a:r>
              <a:rPr lang="en-US" sz="1800" dirty="0">
                <a:effectLst/>
                <a:latin typeface="Calibri" panose="020F0502020204030204" pitchFamily="34" charset="0"/>
                <a:ea typeface="Calibri" panose="020F0502020204030204" pitchFamily="34" charset="0"/>
                <a:cs typeface="Calibri" panose="020F0502020204030204" pitchFamily="34" charset="0"/>
              </a:rPr>
              <a:t> the lifespan, may be one avenue to help prevent early death in this socially marginalized population. Optimizing care engagement, specifically through tailored care models and medical respite, may be effective avenues to address physical, behavioral, and social health inequities that tangibly contribute to early and avoidable death in this population.</a:t>
            </a:r>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14</a:t>
            </a:fld>
            <a:endParaRPr lang="en-US"/>
          </a:p>
        </p:txBody>
      </p:sp>
    </p:spTree>
    <p:extLst>
      <p:ext uri="{BB962C8B-B14F-4D97-AF65-F5344CB8AC3E}">
        <p14:creationId xmlns:p14="http://schemas.microsoft.com/office/powerpoint/2010/main" val="303116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overdose: </a:t>
            </a:r>
            <a:r>
              <a:rPr lang="en-US" sz="1200" dirty="0">
                <a:effectLst/>
                <a:latin typeface="Calibri" panose="020F0502020204030204" pitchFamily="34" charset="0"/>
                <a:ea typeface="Calibri" panose="020F0502020204030204" pitchFamily="34" charset="0"/>
                <a:cs typeface="Times New Roman" panose="02020603050405020304" pitchFamily="18" charset="0"/>
              </a:rPr>
              <a:t>, accounting for 1 in every 4 deaths in the Boston-based cohort, and for half of all deaths in Chicago’s high risk homeless cohort. In Boston, drug overdose deaths increased significantly between 2003 and 2018 and affected individuals across age, sex, and race/ethnicity subgroups at rates up to 30 times higher than the general population. In Chicago, opioid-related mortality was nearly 40 times greater among patients experiencing high-risk homelessness than Cook County residents in recent years (2020-2021).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First, suicide was a prevalent cause of death among younger homeless-experienced individuals at rates far higher than in the general population. Second, homicide distinctly impacted young homeless-experienced Black and Latinx individuals, yet death rates were not elevated in comparison to the general population. Third, HIV disproportionately impacted young homeless-experienced Black and Latinx individuals at rates that far exceeded the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24</a:t>
            </a:fld>
            <a:endParaRPr lang="en-US"/>
          </a:p>
        </p:txBody>
      </p:sp>
    </p:spTree>
    <p:extLst>
      <p:ext uri="{BB962C8B-B14F-4D97-AF65-F5344CB8AC3E}">
        <p14:creationId xmlns:p14="http://schemas.microsoft.com/office/powerpoint/2010/main" val="230083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table summarizes the demographic characteristics of the entire homeless cohort in the left column, stratifying by alive, or non-deceased, in the center column, and deceased in the right most column. The entire cohort was comprised of 60,092 homeless persons. Of these, 7,130 persons died during the 16-year study period. The mean age of cohort entry for all participants was about 40 years of age. While the average age of death among all decedents was 54.7 years, women on average died earlier, at 50.1 years. Note that among all homeless persons who died during the study period, 61.5% White, 21% Black, and 10% Latinx.</a:t>
            </a:r>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4</a:t>
            </a:fld>
            <a:endParaRPr lang="en-US"/>
          </a:p>
        </p:txBody>
      </p:sp>
    </p:spTree>
    <p:extLst>
      <p:ext uri="{BB962C8B-B14F-4D97-AF65-F5344CB8AC3E}">
        <p14:creationId xmlns:p14="http://schemas.microsoft.com/office/powerpoint/2010/main" val="427604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first figure simply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graphically depicts the rates of all-cause mortality among all homeless-experienced patients, the blue line, compared to the urban New England population, the orange line.  </a:t>
            </a:r>
            <a:r>
              <a:rPr lang="en-US" b="0" i="0" dirty="0">
                <a:solidFill>
                  <a:srgbClr val="201F1E"/>
                </a:solidFill>
                <a:effectLst/>
                <a:latin typeface="Calibri" panose="020F0502020204030204" pitchFamily="34" charset="0"/>
              </a:rPr>
              <a:t>Between 2003 and 2018, the SMR significantly increased by 0.88% per year, suggesting a widening mortality gap. The slope of the standardized mortality rate in BHCHP is essentially flat and did not significantly increase or decrease, while the slope of the crude mortality rate in urban New England significantly decreased by 1.21% per year. The slopes were significantly different between the two populations (p&lt;0.0001), echoing the widening mortality gap. </a:t>
            </a:r>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5</a:t>
            </a:fld>
            <a:endParaRPr lang="en-US"/>
          </a:p>
        </p:txBody>
      </p:sp>
    </p:spTree>
    <p:extLst>
      <p:ext uri="{BB962C8B-B14F-4D97-AF65-F5344CB8AC3E}">
        <p14:creationId xmlns:p14="http://schemas.microsoft.com/office/powerpoint/2010/main" val="399111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This figure displays changes in leading causes of death across time. Between 2003 and 2018, drug overdose mortality rates rose significantly with an average annual increase of 6.4%, as noted in blue. Cardiovascular disease and cancer mortality rates remained stable across the study period. Liver disease mortality rates declined significantly with an average annual decrease of 3.4%, as noted in green. Chronic lower respiratory disease mortality rates rose significantly with an average annual increase of 7.3%, as noted in red.</a:t>
            </a:r>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6</a:t>
            </a:fld>
            <a:endParaRPr lang="en-US"/>
          </a:p>
        </p:txBody>
      </p:sp>
    </p:spTree>
    <p:extLst>
      <p:ext uri="{BB962C8B-B14F-4D97-AF65-F5344CB8AC3E}">
        <p14:creationId xmlns:p14="http://schemas.microsoft.com/office/powerpoint/2010/main" val="320834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talk for a minute about those top 6 causes of death, compared against the urban NE population, starting with drug overdose. From 2003-2018, the average annual rate of increase of deaths attributable to drug overdose was 9.35% in the BHCHP cohort – again the blue line - compared against 7.57% in the urban NE population – again the red line - representing a widening death gap overall. Remember 1 in 4 deaths are attributable to drug overdose in this cohort, in-part explaining the overall widening gap. </a:t>
            </a:r>
          </a:p>
          <a:p>
            <a:endParaRPr lang="en-US" dirty="0"/>
          </a:p>
          <a:p>
            <a:r>
              <a:rPr lang="en-US" sz="1800" b="0" i="0" dirty="0">
                <a:solidFill>
                  <a:srgbClr val="000000"/>
                </a:solidFill>
                <a:effectLst/>
                <a:latin typeface="Times New Roman" panose="02020603050405020304" pitchFamily="18" charset="0"/>
              </a:rPr>
              <a:t>Drug overdose was the leading cause of death among men and women &lt;50 years old across races/ethnicities (Tables 2a and 2b). The drug overdose mortality rate was highest among White men ages 18-34 years (797.7 per 100,000 person-years), while the largest drug overdose mortality RR was among White men ages 65-79 years (RR: 42.2, 95% CI: 26.5, 67.1) (Table 2a). Cancer and CVD were among the leading causes of death among nearly every demographic subgroup </a:t>
            </a:r>
            <a:r>
              <a:rPr lang="en-US" sz="1800" b="0" i="0" u="sng" dirty="0">
                <a:solidFill>
                  <a:srgbClr val="000000"/>
                </a:solidFill>
                <a:effectLst/>
                <a:latin typeface="Times New Roman" panose="02020603050405020304" pitchFamily="18" charset="0"/>
              </a:rPr>
              <a:t>&gt;</a:t>
            </a:r>
            <a:r>
              <a:rPr lang="en-US" sz="1800" b="0" i="0" dirty="0">
                <a:solidFill>
                  <a:srgbClr val="000000"/>
                </a:solidFill>
                <a:effectLst/>
                <a:latin typeface="Times New Roman" panose="02020603050405020304" pitchFamily="18" charset="0"/>
              </a:rPr>
              <a:t>50 years (Tables 2a and 2b).  </a:t>
            </a:r>
            <a:endParaRPr lang="en-US" dirty="0"/>
          </a:p>
          <a:p>
            <a:endParaRPr lang="en-US" dirty="0"/>
          </a:p>
          <a:p>
            <a:r>
              <a:rPr lang="en-US" dirty="0"/>
              <a:t>Drug overdose	%-change/year in BHCHP	9.35%	7.90%	10.79%	&lt;.0001	0.0176</a:t>
            </a:r>
          </a:p>
          <a:p>
            <a:r>
              <a:rPr lang="en-US" dirty="0"/>
              <a:t>Drug overdose	%-change/year in Urban NE	7.57%	7.34%	7.80%	&lt;.0001	.</a:t>
            </a:r>
          </a:p>
        </p:txBody>
      </p:sp>
      <p:sp>
        <p:nvSpPr>
          <p:cNvPr id="4" name="Slide Number Placeholder 3"/>
          <p:cNvSpPr>
            <a:spLocks noGrp="1"/>
          </p:cNvSpPr>
          <p:nvPr>
            <p:ph type="sldNum" sz="quarter" idx="5"/>
          </p:nvPr>
        </p:nvSpPr>
        <p:spPr/>
        <p:txBody>
          <a:bodyPr/>
          <a:lstStyle/>
          <a:p>
            <a:fld id="{63F60296-5170-4D34-BF9E-0C1FF3917567}" type="slidenum">
              <a:rPr lang="en-US" smtClean="0"/>
              <a:t>7</a:t>
            </a:fld>
            <a:endParaRPr lang="en-US"/>
          </a:p>
        </p:txBody>
      </p:sp>
    </p:spTree>
    <p:extLst>
      <p:ext uri="{BB962C8B-B14F-4D97-AF65-F5344CB8AC3E}">
        <p14:creationId xmlns:p14="http://schemas.microsoft.com/office/powerpoint/2010/main" val="418269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deaths attributable to chronic lower respiratory disease, which includes primarily COPD, increased on average 3.65% annually in the BHCHP cohort, compared against a decrease of -0.65% in the general population, again significant at the level of &lt;0.01.</a:t>
            </a:r>
          </a:p>
          <a:p>
            <a:endParaRPr lang="en-US" dirty="0"/>
          </a:p>
          <a:p>
            <a:r>
              <a:rPr lang="en-US" dirty="0"/>
              <a:t>Lower resp	%-change/year in BHCHP	3.65%	0.63%	6.68%	0.0180	0.0055</a:t>
            </a:r>
          </a:p>
          <a:p>
            <a:r>
              <a:rPr lang="en-US" dirty="0"/>
              <a:t>Lower resp	%-change/year in Urban NE	-0.65%	-0.88%	-0.41%	&lt;.0001	.</a:t>
            </a: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8</a:t>
            </a:fld>
            <a:endParaRPr lang="en-US"/>
          </a:p>
        </p:txBody>
      </p:sp>
    </p:spTree>
    <p:extLst>
      <p:ext uri="{BB962C8B-B14F-4D97-AF65-F5344CB8AC3E}">
        <p14:creationId xmlns:p14="http://schemas.microsoft.com/office/powerpoint/2010/main" val="381385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deaths attributable to CVD decreased an on average -2.92% annually, compared with -2.37% annually in the general population, though this difference was not significant. </a:t>
            </a:r>
          </a:p>
          <a:p>
            <a:endParaRPr lang="en-US" dirty="0"/>
          </a:p>
          <a:p>
            <a:r>
              <a:rPr lang="en-US" dirty="0"/>
              <a:t>CVD	%-change/year in BHCHP	-2.92%	-4.18%	-1.67%	&lt;.0001	0.3864</a:t>
            </a:r>
          </a:p>
          <a:p>
            <a:r>
              <a:rPr lang="en-US" dirty="0"/>
              <a:t>CVD	%-change/year in Urban NE	-2.37%	-2.45%	-2.29%	&lt;.0001	.</a:t>
            </a: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9</a:t>
            </a:fld>
            <a:endParaRPr lang="en-US"/>
          </a:p>
        </p:txBody>
      </p:sp>
    </p:spTree>
    <p:extLst>
      <p:ext uri="{BB962C8B-B14F-4D97-AF65-F5344CB8AC3E}">
        <p14:creationId xmlns:p14="http://schemas.microsoft.com/office/powerpoint/2010/main" val="410114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deaths attributable to cancer decreased an on average -2.52% annually, compared with -1.53% annually in the general population, though this difference, again, was not significant. </a:t>
            </a:r>
          </a:p>
          <a:p>
            <a:endParaRPr lang="en-US" dirty="0"/>
          </a:p>
          <a:p>
            <a:endParaRPr lang="en-US" dirty="0"/>
          </a:p>
          <a:p>
            <a:r>
              <a:rPr lang="en-US" dirty="0"/>
              <a:t>Cancer	%-change/year in BHCHP	-2.52%	-3.94%	-1.10%	0.0005	0.1429</a:t>
            </a:r>
          </a:p>
          <a:p>
            <a:r>
              <a:rPr lang="en-US" dirty="0"/>
              <a:t>Cancer	%-change/year in Urban NE	-1.46%	-1.53%	-1.38%	&lt;.0001	.</a:t>
            </a: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10</a:t>
            </a:fld>
            <a:endParaRPr lang="en-US"/>
          </a:p>
        </p:txBody>
      </p:sp>
    </p:spTree>
    <p:extLst>
      <p:ext uri="{BB962C8B-B14F-4D97-AF65-F5344CB8AC3E}">
        <p14:creationId xmlns:p14="http://schemas.microsoft.com/office/powerpoint/2010/main" val="263906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 attributable to psychoactive substance use disorders decreased on average -1.25% annually in the BHCHP cohort, compared to an increase of 0.15% annually in the urban NE cohort.  </a:t>
            </a:r>
          </a:p>
          <a:p>
            <a:endParaRPr lang="en-US" dirty="0"/>
          </a:p>
          <a:p>
            <a:r>
              <a:rPr lang="en-US" dirty="0"/>
              <a:t>PSUD	%-change/year in BHCHP	-1.25%	-3.49%	0.99%	0.2743	0.1180</a:t>
            </a:r>
          </a:p>
          <a:p>
            <a:r>
              <a:rPr lang="en-US" dirty="0"/>
              <a:t>PSUD	%-change/year in Urban NE	0.57%	0.15%	0.99%	0.0079	.</a:t>
            </a:r>
          </a:p>
          <a:p>
            <a:endParaRPr lang="en-US" dirty="0"/>
          </a:p>
        </p:txBody>
      </p:sp>
      <p:sp>
        <p:nvSpPr>
          <p:cNvPr id="4" name="Slide Number Placeholder 3"/>
          <p:cNvSpPr>
            <a:spLocks noGrp="1"/>
          </p:cNvSpPr>
          <p:nvPr>
            <p:ph type="sldNum" sz="quarter" idx="5"/>
          </p:nvPr>
        </p:nvSpPr>
        <p:spPr/>
        <p:txBody>
          <a:bodyPr/>
          <a:lstStyle/>
          <a:p>
            <a:fld id="{63F60296-5170-4D34-BF9E-0C1FF3917567}" type="slidenum">
              <a:rPr lang="en-US" smtClean="0"/>
              <a:t>11</a:t>
            </a:fld>
            <a:endParaRPr lang="en-US"/>
          </a:p>
        </p:txBody>
      </p:sp>
    </p:spTree>
    <p:extLst>
      <p:ext uri="{BB962C8B-B14F-4D97-AF65-F5344CB8AC3E}">
        <p14:creationId xmlns:p14="http://schemas.microsoft.com/office/powerpoint/2010/main" val="198877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9601-4909-44E3-B069-1F02B63D1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28D30-E0D5-4789-B269-BD448F762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70BDD-A02E-4B9C-A254-CB8774D78F8B}"/>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37CA0AC4-A6CF-48A5-B7DF-6263D7CF8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72C5-484B-47B4-BDD6-4AF87DAFAE72}"/>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147930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9FC7-EC24-49F2-A4D8-9586D04BD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2B205-2C7E-4AC5-AEBF-25CE740D8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41DFF-C80C-412A-A36D-0FFDB42E197A}"/>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7CBA6152-6130-4025-B99D-ED42FC7FF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89A13-391C-4C78-AB78-81DC1EA5B4A4}"/>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329546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4EB42-79D7-4DFB-8C74-F99FB5BA8B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4E202F-BCCB-4735-BF0D-B9CE772C11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A7D6C-3FE6-4C7E-9B9A-1658F2618630}"/>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1506B225-AE8A-42BC-8079-B44F9AAF4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9053D-6C7C-4DC9-BF51-7A45A589BD33}"/>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13590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9928-A25F-4C78-9D8C-F8C3D9F57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DB5FF-3AB7-486E-89A4-27124BF09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ACFC0-EE41-4AA0-9CF5-B93E0E92570C}"/>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36C845ED-51C0-4CB1-BE18-A1AFCBFBC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F8BBA-85C7-4D85-B30F-F36DF73B7EBD}"/>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38904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6E46-206C-46D9-98C5-E747BD09F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071FB-C10F-4B33-9195-F36FBE84A1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A5C10-33B9-4FB6-AFA3-4E2CC7A3A406}"/>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69FD6A72-662E-439B-A8CC-E2C5E66F3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5E2BA-AB0F-4A50-8EFF-BFCD36497629}"/>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19878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CF21-6150-470A-BFF8-EEC437B4B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8D639-94B6-4EAF-B13B-F1BD570BF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11C69-D4DD-4985-819D-419EFE722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7045D-E4AE-4D7B-80B0-5B980C2CE894}"/>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6" name="Footer Placeholder 5">
            <a:extLst>
              <a:ext uri="{FF2B5EF4-FFF2-40B4-BE49-F238E27FC236}">
                <a16:creationId xmlns:a16="http://schemas.microsoft.com/office/drawing/2014/main" id="{F0E40FFF-B253-4E6A-8CDF-0E339851A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18C25-3476-4583-AC0D-E773AFDE0CAD}"/>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86237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0989-CA0B-4958-9BAD-D79F477B0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6897D-8897-4F73-BF80-C0F188928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BEBC2-8ABF-496D-9AA4-F5F479F86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617B16-C68C-4A1E-96D2-85EB378A1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64BDF6-6FA8-4F3F-8A4D-D8C398516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BEF532-FA16-4D26-8EED-5C76FC74B702}"/>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8" name="Footer Placeholder 7">
            <a:extLst>
              <a:ext uri="{FF2B5EF4-FFF2-40B4-BE49-F238E27FC236}">
                <a16:creationId xmlns:a16="http://schemas.microsoft.com/office/drawing/2014/main" id="{42718C76-3BE4-4D1E-B03F-77BE65A87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3741B-E25E-4268-92FA-B348E517D9A8}"/>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335323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B1A1-6D48-4612-850E-AB4F57B6B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CD843-B061-4633-AFF2-8DA1A713617F}"/>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4" name="Footer Placeholder 3">
            <a:extLst>
              <a:ext uri="{FF2B5EF4-FFF2-40B4-BE49-F238E27FC236}">
                <a16:creationId xmlns:a16="http://schemas.microsoft.com/office/drawing/2014/main" id="{AA60A385-1025-4368-B646-6FEDC77297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6D059-9A1B-4B74-B1FE-654EAB4E21D2}"/>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86302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F29CB-C98E-451B-898D-AD5E4F868A75}"/>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3" name="Footer Placeholder 2">
            <a:extLst>
              <a:ext uri="{FF2B5EF4-FFF2-40B4-BE49-F238E27FC236}">
                <a16:creationId xmlns:a16="http://schemas.microsoft.com/office/drawing/2014/main" id="{BC96D704-6B09-4CDE-A1B0-ABB1715AEE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7720F-763C-489B-831F-3E60BDDECA90}"/>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32257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C6EA-E62E-41A6-AE03-E74C76698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15310-3D5C-44F9-BFA9-943B1A716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1234C3-B883-4885-B47A-679B57A6D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D6B52-4C14-496C-833A-DC584533A40B}"/>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6" name="Footer Placeholder 5">
            <a:extLst>
              <a:ext uri="{FF2B5EF4-FFF2-40B4-BE49-F238E27FC236}">
                <a16:creationId xmlns:a16="http://schemas.microsoft.com/office/drawing/2014/main" id="{D17D73E6-CDD2-486E-A6C4-35EF3A7ED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296EE-8D52-4778-91FD-1AA121BDEC43}"/>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79662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777F-0B1B-4A49-82C6-4BD2F1D3F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B3809-DE2F-47FF-82C6-35DA81CA7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6D949-1F29-4567-AF86-5DA57D12F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9EB50-AB3D-4F25-8913-837C342193C6}"/>
              </a:ext>
            </a:extLst>
          </p:cNvPr>
          <p:cNvSpPr>
            <a:spLocks noGrp="1"/>
          </p:cNvSpPr>
          <p:nvPr>
            <p:ph type="dt" sz="half" idx="10"/>
          </p:nvPr>
        </p:nvSpPr>
        <p:spPr/>
        <p:txBody>
          <a:bodyPr/>
          <a:lstStyle/>
          <a:p>
            <a:fld id="{75B7F8D8-83EE-40CE-A00E-6C6600CB3431}" type="datetimeFigureOut">
              <a:rPr lang="en-US" smtClean="0"/>
              <a:t>5/6/2022</a:t>
            </a:fld>
            <a:endParaRPr lang="en-US"/>
          </a:p>
        </p:txBody>
      </p:sp>
      <p:sp>
        <p:nvSpPr>
          <p:cNvPr id="6" name="Footer Placeholder 5">
            <a:extLst>
              <a:ext uri="{FF2B5EF4-FFF2-40B4-BE49-F238E27FC236}">
                <a16:creationId xmlns:a16="http://schemas.microsoft.com/office/drawing/2014/main" id="{F384AA50-9D09-4719-BF25-0C9272FA2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1E85F-8FCA-4BDA-89BE-04E86E235443}"/>
              </a:ext>
            </a:extLst>
          </p:cNvPr>
          <p:cNvSpPr>
            <a:spLocks noGrp="1"/>
          </p:cNvSpPr>
          <p:nvPr>
            <p:ph type="sldNum" sz="quarter" idx="12"/>
          </p:nvPr>
        </p:nvSpPr>
        <p:spPr/>
        <p:txBody>
          <a:bodyPr/>
          <a:lstStyle/>
          <a:p>
            <a:fld id="{CF4C00C5-A235-42D5-BA26-770379445826}" type="slidenum">
              <a:rPr lang="en-US" smtClean="0"/>
              <a:t>‹#›</a:t>
            </a:fld>
            <a:endParaRPr lang="en-US"/>
          </a:p>
        </p:txBody>
      </p:sp>
    </p:spTree>
    <p:extLst>
      <p:ext uri="{BB962C8B-B14F-4D97-AF65-F5344CB8AC3E}">
        <p14:creationId xmlns:p14="http://schemas.microsoft.com/office/powerpoint/2010/main" val="272997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E9392-046F-4021-927A-A15FF939C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28940-0C69-4C97-B642-2382F40A7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2402C-A672-4128-A2B8-9B15FFA87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7F8D8-83EE-40CE-A00E-6C6600CB3431}" type="datetimeFigureOut">
              <a:rPr lang="en-US" smtClean="0"/>
              <a:t>5/6/2022</a:t>
            </a:fld>
            <a:endParaRPr lang="en-US"/>
          </a:p>
        </p:txBody>
      </p:sp>
      <p:sp>
        <p:nvSpPr>
          <p:cNvPr id="5" name="Footer Placeholder 4">
            <a:extLst>
              <a:ext uri="{FF2B5EF4-FFF2-40B4-BE49-F238E27FC236}">
                <a16:creationId xmlns:a16="http://schemas.microsoft.com/office/drawing/2014/main" id="{A7463039-DF1C-4473-BCF7-9996AD1C3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5A9692-AE8E-42AC-89E4-31BCE38B3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C00C5-A235-42D5-BA26-770379445826}" type="slidenum">
              <a:rPr lang="en-US" smtClean="0"/>
              <a:t>‹#›</a:t>
            </a:fld>
            <a:endParaRPr lang="en-US"/>
          </a:p>
        </p:txBody>
      </p:sp>
    </p:spTree>
    <p:extLst>
      <p:ext uri="{BB962C8B-B14F-4D97-AF65-F5344CB8AC3E}">
        <p14:creationId xmlns:p14="http://schemas.microsoft.com/office/powerpoint/2010/main" val="134238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D12D25-7E31-4F66-A93A-C8EE879FBE68}"/>
              </a:ext>
            </a:extLst>
          </p:cNvPr>
          <p:cNvPicPr>
            <a:picLocks noChangeAspect="1"/>
          </p:cNvPicPr>
          <p:nvPr/>
        </p:nvPicPr>
        <p:blipFill rotWithShape="1">
          <a:blip r:embed="rId2"/>
          <a:srcRect r="-1" b="518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a:extLst>
              <a:ext uri="{FF2B5EF4-FFF2-40B4-BE49-F238E27FC236}">
                <a16:creationId xmlns:a16="http://schemas.microsoft.com/office/drawing/2014/main" id="{1B23209C-B35C-4CCD-B945-A9D67D287747}"/>
              </a:ext>
            </a:extLst>
          </p:cNvPr>
          <p:cNvPicPr>
            <a:picLocks noChangeAspect="1"/>
          </p:cNvPicPr>
          <p:nvPr/>
        </p:nvPicPr>
        <p:blipFill rotWithShape="1">
          <a:blip r:embed="rId3"/>
          <a:srcRect t="7824" r="-2" b="-2"/>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9" name="Freeform: Shape 28">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F2B7A5-8FFA-4C93-9772-6234C905B471}"/>
              </a:ext>
            </a:extLst>
          </p:cNvPr>
          <p:cNvSpPr>
            <a:spLocks noGrp="1"/>
          </p:cNvSpPr>
          <p:nvPr>
            <p:ph type="ctrTitle"/>
          </p:nvPr>
        </p:nvSpPr>
        <p:spPr>
          <a:xfrm>
            <a:off x="367513" y="902264"/>
            <a:ext cx="3488614" cy="2747962"/>
          </a:xfrm>
        </p:spPr>
        <p:txBody>
          <a:bodyPr vert="horz" lIns="91440" tIns="45720" rIns="91440" bIns="45720" rtlCol="0" anchor="ctr">
            <a:normAutofit/>
          </a:bodyPr>
          <a:lstStyle/>
          <a:p>
            <a:pPr algn="l"/>
            <a:r>
              <a:rPr lang="en-US" sz="2800" kern="1200" dirty="0">
                <a:solidFill>
                  <a:schemeClr val="tx1"/>
                </a:solidFill>
                <a:effectLst/>
                <a:latin typeface="+mj-lt"/>
                <a:ea typeface="+mj-ea"/>
                <a:cs typeface="+mj-cs"/>
              </a:rPr>
              <a:t>Homeless Mortality in Boston and Chicago: Implications for Medical Respite and Tailored </a:t>
            </a:r>
            <a:r>
              <a:rPr lang="en-US" sz="2800" kern="1200" dirty="0">
                <a:solidFill>
                  <a:schemeClr val="tx1"/>
                </a:solidFill>
                <a:latin typeface="+mj-lt"/>
                <a:ea typeface="+mj-ea"/>
                <a:cs typeface="+mj-cs"/>
              </a:rPr>
              <a:t>C</a:t>
            </a:r>
            <a:r>
              <a:rPr lang="en-US" sz="2800" kern="1200" dirty="0">
                <a:solidFill>
                  <a:schemeClr val="tx1"/>
                </a:solidFill>
                <a:effectLst/>
                <a:latin typeface="+mj-lt"/>
                <a:ea typeface="+mj-ea"/>
                <a:cs typeface="+mj-cs"/>
              </a:rPr>
              <a:t>are </a:t>
            </a:r>
            <a:r>
              <a:rPr lang="en-US" sz="2800" kern="1200" dirty="0">
                <a:solidFill>
                  <a:schemeClr val="tx1"/>
                </a:solidFill>
                <a:latin typeface="+mj-lt"/>
                <a:ea typeface="+mj-ea"/>
                <a:cs typeface="+mj-cs"/>
              </a:rPr>
              <a:t>M</a:t>
            </a:r>
            <a:r>
              <a:rPr lang="en-US" sz="2800" kern="1200" dirty="0">
                <a:solidFill>
                  <a:schemeClr val="tx1"/>
                </a:solidFill>
                <a:effectLst/>
                <a:latin typeface="+mj-lt"/>
                <a:ea typeface="+mj-ea"/>
                <a:cs typeface="+mj-cs"/>
              </a:rPr>
              <a:t>odels</a:t>
            </a:r>
            <a:endParaRPr lang="en-US" sz="2800"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53E341A-5CF2-43D8-893F-8095D002AA8B}"/>
              </a:ext>
            </a:extLst>
          </p:cNvPr>
          <p:cNvSpPr txBox="1"/>
          <p:nvPr/>
        </p:nvSpPr>
        <p:spPr>
          <a:xfrm>
            <a:off x="448055" y="4198151"/>
            <a:ext cx="3327531" cy="1978811"/>
          </a:xfrm>
          <a:prstGeom prst="rect">
            <a:avLst/>
          </a:prstGeom>
        </p:spPr>
        <p:txBody>
          <a:bodyPr vert="horz" lIns="91440" tIns="45720" rIns="91440" bIns="45720" rtlCol="0">
            <a:normAutofit/>
          </a:bodyPr>
          <a:lstStyle/>
          <a:p>
            <a:pPr>
              <a:lnSpc>
                <a:spcPct val="90000"/>
              </a:lnSpc>
              <a:spcAft>
                <a:spcPts val="600"/>
              </a:spcAft>
            </a:pPr>
            <a:r>
              <a:rPr lang="en-US" dirty="0"/>
              <a:t>Presented by:</a:t>
            </a:r>
          </a:p>
          <a:p>
            <a:pPr>
              <a:lnSpc>
                <a:spcPct val="90000"/>
              </a:lnSpc>
              <a:spcAft>
                <a:spcPts val="600"/>
              </a:spcAft>
            </a:pPr>
            <a:r>
              <a:rPr lang="en-US" dirty="0"/>
              <a:t>Kirsten Dickins, PhD, AM, FNP-C</a:t>
            </a:r>
          </a:p>
          <a:p>
            <a:pPr>
              <a:lnSpc>
                <a:spcPct val="90000"/>
              </a:lnSpc>
              <a:spcAft>
                <a:spcPts val="600"/>
              </a:spcAft>
            </a:pPr>
            <a:r>
              <a:rPr lang="en-US" dirty="0"/>
              <a:t>Massachusetts General Hospital</a:t>
            </a:r>
          </a:p>
          <a:p>
            <a:pPr>
              <a:lnSpc>
                <a:spcPct val="90000"/>
              </a:lnSpc>
              <a:spcAft>
                <a:spcPts val="600"/>
              </a:spcAft>
            </a:pPr>
            <a:endParaRPr lang="en-US" dirty="0"/>
          </a:p>
          <a:p>
            <a:pPr>
              <a:lnSpc>
                <a:spcPct val="90000"/>
              </a:lnSpc>
              <a:spcAft>
                <a:spcPts val="600"/>
              </a:spcAft>
            </a:pPr>
            <a:r>
              <a:rPr lang="en-US" dirty="0"/>
              <a:t>Keiki Hinami, MD MS</a:t>
            </a:r>
          </a:p>
          <a:p>
            <a:pPr>
              <a:lnSpc>
                <a:spcPct val="90000"/>
              </a:lnSpc>
              <a:spcAft>
                <a:spcPts val="600"/>
              </a:spcAft>
            </a:pPr>
            <a:r>
              <a:rPr lang="en-US" dirty="0"/>
              <a:t>Cook County Health</a:t>
            </a:r>
          </a:p>
        </p:txBody>
      </p:sp>
    </p:spTree>
    <p:extLst>
      <p:ext uri="{BB962C8B-B14F-4D97-AF65-F5344CB8AC3E}">
        <p14:creationId xmlns:p14="http://schemas.microsoft.com/office/powerpoint/2010/main" val="142442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40786"/>
            <a:ext cx="10515600" cy="1325563"/>
          </a:xfrm>
        </p:spPr>
        <p:txBody>
          <a:bodyPr/>
          <a:lstStyle/>
          <a:p>
            <a:r>
              <a:rPr lang="en-US" b="1" dirty="0"/>
              <a:t>Cancer</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622F5D7-0C13-4C4D-9C89-54E9F32B4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895" y="1366349"/>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CE1452-677F-4815-88C6-43C8FC02F15F}"/>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138465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0"/>
            <a:ext cx="10515600" cy="1325563"/>
          </a:xfrm>
        </p:spPr>
        <p:txBody>
          <a:bodyPr/>
          <a:lstStyle/>
          <a:p>
            <a:r>
              <a:rPr lang="en-US" b="1" dirty="0"/>
              <a:t>Psychoactive Substance Use Disorder</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20B1272A-7418-46AB-9F76-B24219D97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802" y="1462088"/>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223C445-EA1D-4E64-85E5-20218BF8763B}"/>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309940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14972"/>
            <a:ext cx="10515600" cy="1325563"/>
          </a:xfrm>
        </p:spPr>
        <p:txBody>
          <a:bodyPr/>
          <a:lstStyle/>
          <a:p>
            <a:r>
              <a:rPr lang="en-US" b="1" dirty="0"/>
              <a:t>Liver Disease</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866CC771-1357-43D8-9174-52256D4B0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707" y="1310591"/>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5D166CD-4CFC-413A-AA4B-7D720E655003}"/>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14687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B46E-BDFC-492B-BF1B-CDEB322F78DE}"/>
              </a:ext>
            </a:extLst>
          </p:cNvPr>
          <p:cNvSpPr>
            <a:spLocks noGrp="1"/>
          </p:cNvSpPr>
          <p:nvPr>
            <p:ph type="title"/>
          </p:nvPr>
        </p:nvSpPr>
        <p:spPr>
          <a:xfrm>
            <a:off x="336395" y="132004"/>
            <a:ext cx="10515600" cy="1325563"/>
          </a:xfrm>
        </p:spPr>
        <p:txBody>
          <a:bodyPr/>
          <a:lstStyle/>
          <a:p>
            <a:r>
              <a:rPr lang="en-US" sz="4400" b="1" dirty="0"/>
              <a:t>Boston Findings</a:t>
            </a:r>
          </a:p>
        </p:txBody>
      </p:sp>
      <p:sp>
        <p:nvSpPr>
          <p:cNvPr id="3" name="Content Placeholder 2">
            <a:extLst>
              <a:ext uri="{FF2B5EF4-FFF2-40B4-BE49-F238E27FC236}">
                <a16:creationId xmlns:a16="http://schemas.microsoft.com/office/drawing/2014/main" id="{1F6B65A0-FCC1-445F-9C97-60D5C95C9EC7}"/>
              </a:ext>
            </a:extLst>
          </p:cNvPr>
          <p:cNvSpPr>
            <a:spLocks noGrp="1"/>
          </p:cNvSpPr>
          <p:nvPr>
            <p:ph idx="1"/>
          </p:nvPr>
        </p:nvSpPr>
        <p:spPr>
          <a:xfrm>
            <a:off x="140758" y="1089580"/>
            <a:ext cx="11714847" cy="5290728"/>
          </a:xfrm>
        </p:spPr>
        <p:txBody>
          <a:bodyPr>
            <a:normAutofit/>
          </a:bodyPr>
          <a:lstStyle/>
          <a:p>
            <a:pPr lvl="1"/>
            <a:r>
              <a:rPr lang="en-US" sz="3200" dirty="0"/>
              <a:t>7,130 deaths over 16-year period (~12%)</a:t>
            </a:r>
          </a:p>
          <a:p>
            <a:pPr lvl="2"/>
            <a:r>
              <a:rPr lang="en-US" sz="2800" dirty="0"/>
              <a:t>24% of deaths attributable to top cause (drug overdose)</a:t>
            </a:r>
          </a:p>
          <a:p>
            <a:pPr lvl="2"/>
            <a:r>
              <a:rPr lang="en-US" sz="2800" dirty="0"/>
              <a:t>70% of deaths were attributable top 6 causes</a:t>
            </a:r>
          </a:p>
          <a:p>
            <a:pPr lvl="1"/>
            <a:r>
              <a:rPr lang="en-US" sz="3200" dirty="0"/>
              <a:t>Overall mortality gap is widening</a:t>
            </a:r>
          </a:p>
          <a:p>
            <a:pPr lvl="2"/>
            <a:r>
              <a:rPr lang="en-US" sz="2800" dirty="0"/>
              <a:t>Widening cause-specific gaps: drug overdose, chronic lower respiratory</a:t>
            </a:r>
          </a:p>
          <a:p>
            <a:pPr lvl="2"/>
            <a:r>
              <a:rPr lang="en-US" sz="2800" dirty="0"/>
              <a:t>Shrinking gaps: CVD, cancer, PSUD, liver disease</a:t>
            </a:r>
          </a:p>
          <a:p>
            <a:pPr lvl="1"/>
            <a:r>
              <a:rPr lang="en-US" sz="3200" dirty="0"/>
              <a:t>Future research in more diverse groups – across geography, race/ethnicity, identified chronicity of homelessness</a:t>
            </a:r>
          </a:p>
          <a:p>
            <a:pPr lvl="1"/>
            <a:r>
              <a:rPr lang="en-US" sz="3200" dirty="0"/>
              <a:t>Contextual/social factors beyond death certificates</a:t>
            </a:r>
            <a:endParaRPr lang="en-US" dirty="0"/>
          </a:p>
          <a:p>
            <a:pPr marL="914400" lvl="2" indent="0">
              <a:buNone/>
            </a:pPr>
            <a:endParaRPr lang="en-US" dirty="0"/>
          </a:p>
        </p:txBody>
      </p:sp>
      <p:pic>
        <p:nvPicPr>
          <p:cNvPr id="7" name="Picture 2" descr="Massachusetts General Hospital - Wikipedia">
            <a:extLst>
              <a:ext uri="{FF2B5EF4-FFF2-40B4-BE49-F238E27FC236}">
                <a16:creationId xmlns:a16="http://schemas.microsoft.com/office/drawing/2014/main" id="{72219B58-4E13-4A74-A3AC-CFD37CC87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0EAE9FE7-8F27-4FEF-9FDB-EC2E2D727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7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9E45-CC25-4595-9CEA-50234CC70564}"/>
              </a:ext>
            </a:extLst>
          </p:cNvPr>
          <p:cNvSpPr>
            <a:spLocks noGrp="1"/>
          </p:cNvSpPr>
          <p:nvPr>
            <p:ph type="title"/>
          </p:nvPr>
        </p:nvSpPr>
        <p:spPr>
          <a:xfrm>
            <a:off x="393036" y="136525"/>
            <a:ext cx="10515600" cy="1325563"/>
          </a:xfrm>
        </p:spPr>
        <p:txBody>
          <a:bodyPr/>
          <a:lstStyle/>
          <a:p>
            <a:r>
              <a:rPr lang="en-US" b="1" dirty="0"/>
              <a:t>Boston Conclusions</a:t>
            </a:r>
          </a:p>
        </p:txBody>
      </p:sp>
      <p:sp>
        <p:nvSpPr>
          <p:cNvPr id="3" name="Content Placeholder 2">
            <a:extLst>
              <a:ext uri="{FF2B5EF4-FFF2-40B4-BE49-F238E27FC236}">
                <a16:creationId xmlns:a16="http://schemas.microsoft.com/office/drawing/2014/main" id="{554250AD-90F9-4596-A133-A4C85692F578}"/>
              </a:ext>
            </a:extLst>
          </p:cNvPr>
          <p:cNvSpPr>
            <a:spLocks noGrp="1"/>
          </p:cNvSpPr>
          <p:nvPr>
            <p:ph idx="1"/>
          </p:nvPr>
        </p:nvSpPr>
        <p:spPr>
          <a:xfrm>
            <a:off x="393036" y="1152284"/>
            <a:ext cx="11727402" cy="5050309"/>
          </a:xfrm>
        </p:spPr>
        <p:txBody>
          <a:bodyPr>
            <a:normAutofit/>
          </a:bodyPr>
          <a:lstStyle/>
          <a:p>
            <a:r>
              <a:rPr lang="en-US" dirty="0"/>
              <a:t>Homeless persons die at dramatically higher rates than the general population</a:t>
            </a:r>
          </a:p>
          <a:p>
            <a:pPr lvl="1"/>
            <a:r>
              <a:rPr lang="en-US" sz="2800" dirty="0"/>
              <a:t>Rates due to specific causes are markedly increasing</a:t>
            </a:r>
          </a:p>
          <a:p>
            <a:r>
              <a:rPr lang="en-US" dirty="0"/>
              <a:t>Overall mortality gap is significantly increasing</a:t>
            </a:r>
          </a:p>
          <a:p>
            <a:r>
              <a:rPr lang="en-US" dirty="0"/>
              <a:t>Potentially intervenable causes of death disproportionately impact homeless sub-groups</a:t>
            </a:r>
          </a:p>
          <a:p>
            <a:r>
              <a:rPr lang="en-US" dirty="0"/>
              <a:t>Optimized primary care engagement may</a:t>
            </a:r>
            <a:r>
              <a:rPr lang="en-US" i="1" dirty="0"/>
              <a:t> </a:t>
            </a:r>
            <a:r>
              <a:rPr lang="en-US" dirty="0"/>
              <a:t>prevent early death</a:t>
            </a:r>
          </a:p>
          <a:p>
            <a:pPr lvl="1"/>
            <a:r>
              <a:rPr lang="en-US" sz="2800" dirty="0"/>
              <a:t>Tailored care models</a:t>
            </a:r>
          </a:p>
          <a:p>
            <a:pPr lvl="1"/>
            <a:r>
              <a:rPr lang="en-US" sz="2800" dirty="0"/>
              <a:t>Medical respite? </a:t>
            </a:r>
          </a:p>
        </p:txBody>
      </p:sp>
      <p:sp>
        <p:nvSpPr>
          <p:cNvPr id="4" name="Slide Number Placeholder 3">
            <a:extLst>
              <a:ext uri="{FF2B5EF4-FFF2-40B4-BE49-F238E27FC236}">
                <a16:creationId xmlns:a16="http://schemas.microsoft.com/office/drawing/2014/main" id="{0D138E34-DC0F-45FF-B845-03838285B652}"/>
              </a:ext>
            </a:extLst>
          </p:cNvPr>
          <p:cNvSpPr>
            <a:spLocks noGrp="1"/>
          </p:cNvSpPr>
          <p:nvPr>
            <p:ph type="sldNum" sz="quarter" idx="12"/>
          </p:nvPr>
        </p:nvSpPr>
        <p:spPr/>
        <p:txBody>
          <a:bodyPr/>
          <a:lstStyle/>
          <a:p>
            <a:fld id="{B4183436-C80B-48B0-90A0-0B37C0F748FC}" type="slidenum">
              <a:rPr lang="en-US" smtClean="0"/>
              <a:t>14</a:t>
            </a:fld>
            <a:endParaRPr lang="en-US"/>
          </a:p>
        </p:txBody>
      </p:sp>
      <p:sp>
        <p:nvSpPr>
          <p:cNvPr id="6" name="TextBox 5">
            <a:extLst>
              <a:ext uri="{FF2B5EF4-FFF2-40B4-BE49-F238E27FC236}">
                <a16:creationId xmlns:a16="http://schemas.microsoft.com/office/drawing/2014/main" id="{14CD54FC-EE12-411A-8AE4-29C5BCFFDAF1}"/>
              </a:ext>
            </a:extLst>
          </p:cNvPr>
          <p:cNvSpPr txBox="1"/>
          <p:nvPr/>
        </p:nvSpPr>
        <p:spPr>
          <a:xfrm>
            <a:off x="9625272" y="6542995"/>
            <a:ext cx="2566728" cy="215444"/>
          </a:xfrm>
          <a:prstGeom prst="rect">
            <a:avLst/>
          </a:prstGeom>
          <a:noFill/>
        </p:spPr>
        <p:txBody>
          <a:bodyPr wrap="none" rtlCol="0">
            <a:spAutoFit/>
          </a:bodyPr>
          <a:lstStyle/>
          <a:p>
            <a:r>
              <a:rPr lang="en-US" sz="800" dirty="0"/>
              <a:t>Preliminary unpublished data. Manuscript in preparation.</a:t>
            </a:r>
          </a:p>
        </p:txBody>
      </p:sp>
      <p:pic>
        <p:nvPicPr>
          <p:cNvPr id="9" name="Picture 2" descr="Massachusetts General Hospital - Wikipedia">
            <a:extLst>
              <a:ext uri="{FF2B5EF4-FFF2-40B4-BE49-F238E27FC236}">
                <a16:creationId xmlns:a16="http://schemas.microsoft.com/office/drawing/2014/main" id="{C8FFAC9C-193E-452F-8F31-4769919AC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oston Health Care for the Homeless Program |">
            <a:extLst>
              <a:ext uri="{FF2B5EF4-FFF2-40B4-BE49-F238E27FC236}">
                <a16:creationId xmlns:a16="http://schemas.microsoft.com/office/drawing/2014/main" id="{15A83E27-18F4-4AB1-8FE6-80630866F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0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E464-3D3F-4CCF-BA1E-ECAE7466F09F}"/>
              </a:ext>
            </a:extLst>
          </p:cNvPr>
          <p:cNvSpPr>
            <a:spLocks noGrp="1"/>
          </p:cNvSpPr>
          <p:nvPr>
            <p:ph type="title"/>
          </p:nvPr>
        </p:nvSpPr>
        <p:spPr>
          <a:xfrm>
            <a:off x="146825" y="0"/>
            <a:ext cx="10515600" cy="1325563"/>
          </a:xfrm>
        </p:spPr>
        <p:txBody>
          <a:bodyPr/>
          <a:lstStyle/>
          <a:p>
            <a:r>
              <a:rPr lang="en-US" b="1" dirty="0"/>
              <a:t>Case Study 1</a:t>
            </a:r>
          </a:p>
        </p:txBody>
      </p:sp>
      <p:sp>
        <p:nvSpPr>
          <p:cNvPr id="3" name="Content Placeholder 2">
            <a:extLst>
              <a:ext uri="{FF2B5EF4-FFF2-40B4-BE49-F238E27FC236}">
                <a16:creationId xmlns:a16="http://schemas.microsoft.com/office/drawing/2014/main" id="{661D04B4-7DD7-4644-870D-8B0144C2339F}"/>
              </a:ext>
            </a:extLst>
          </p:cNvPr>
          <p:cNvSpPr>
            <a:spLocks noGrp="1"/>
          </p:cNvSpPr>
          <p:nvPr>
            <p:ph idx="1"/>
          </p:nvPr>
        </p:nvSpPr>
        <p:spPr>
          <a:xfrm>
            <a:off x="146824" y="1011585"/>
            <a:ext cx="11784981" cy="5768355"/>
          </a:xfrm>
        </p:spPr>
        <p:txBody>
          <a:bodyPr>
            <a:normAutofit fontScale="55000" lnSpcReduction="20000"/>
          </a:bodyPr>
          <a:lstStyle/>
          <a:p>
            <a:pPr marL="0" indent="0">
              <a:buNone/>
            </a:pPr>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are the director of case management at a Boston-based federally qualified health center that serves predominantly persons at-risk for and experiencing homelessness. Five months ago you ‘pulled an all-nighter’ to submit a small grant to fund a pilot care coordination program, intended to promote sustained engagement in care at your clinic. Great news - you just found out that you received the $20,000 grant! Congratulations! You currently have 2 care coordinators on your team; they currently help to schedule, coordinate, and follow-up on primary, behavioral, and specialty care visits. The three of you sit down together to discuss how to best utilize the grant funds. (Surprisingly, the funder did not ask you for this information in your proposal…)</a:t>
            </a:r>
          </a:p>
          <a:p>
            <a:pPr marL="0" indent="0">
              <a:buNone/>
            </a:pPr>
            <a:endPar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Questions to consider:</a:t>
            </a:r>
          </a:p>
          <a:p>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your current care coordination/engagement priorities? </a:t>
            </a:r>
          </a:p>
          <a:p>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do you feel are your patient’s priorities? </a:t>
            </a:r>
          </a:p>
          <a:p>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will you allocate the $20,000? </a:t>
            </a:r>
          </a:p>
          <a:p>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what timeline are you working? </a:t>
            </a:r>
          </a:p>
          <a:p>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will these efforts might help to reduce mortality risk? </a:t>
            </a:r>
          </a:p>
          <a:p>
            <a:pPr marL="0" indent="0">
              <a:buNone/>
            </a:pPr>
            <a:endPar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Please take 15 minutes to discuss in small groups. </a:t>
            </a:r>
          </a:p>
          <a:p>
            <a:pPr marL="0" indent="0">
              <a:buNone/>
            </a:pPr>
            <a:r>
              <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i="0" dirty="0">
              <a:solidFill>
                <a:srgbClr val="000000"/>
              </a:solidFill>
              <a:effectLst/>
            </a:endParaRPr>
          </a:p>
          <a:p>
            <a:pPr marL="0" indent="0">
              <a:buNone/>
            </a:pPr>
            <a:endParaRPr lang="en-US" sz="1800" b="1" dirty="0">
              <a:solidFill>
                <a:srgbClr val="000000"/>
              </a:solidFill>
            </a:endParaRPr>
          </a:p>
          <a:p>
            <a:pPr marL="0" indent="0">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Keys to 1L Success: Small Group Discussions RSVP Now | WashULaw CC Blog">
            <a:extLst>
              <a:ext uri="{FF2B5EF4-FFF2-40B4-BE49-F238E27FC236}">
                <a16:creationId xmlns:a16="http://schemas.microsoft.com/office/drawing/2014/main" id="{D430E596-DF58-42B3-802D-6AB84A698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495" y="4518588"/>
            <a:ext cx="3892077" cy="207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7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42F9F-36DD-41AA-A6A7-D32BA90534B3}"/>
              </a:ext>
            </a:extLst>
          </p:cNvPr>
          <p:cNvPicPr>
            <a:picLocks noChangeAspect="1"/>
          </p:cNvPicPr>
          <p:nvPr/>
        </p:nvPicPr>
        <p:blipFill rotWithShape="1">
          <a:blip r:embed="rId2"/>
          <a:srcRect l="6531" r="4897" b="2"/>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2" name="Picture 1">
            <a:extLst>
              <a:ext uri="{FF2B5EF4-FFF2-40B4-BE49-F238E27FC236}">
                <a16:creationId xmlns:a16="http://schemas.microsoft.com/office/drawing/2014/main" id="{0F53A28C-9CFC-4A51-A588-23BB59092A4F}"/>
              </a:ext>
            </a:extLst>
          </p:cNvPr>
          <p:cNvPicPr>
            <a:picLocks noChangeAspect="1"/>
          </p:cNvPicPr>
          <p:nvPr/>
        </p:nvPicPr>
        <p:blipFill rotWithShape="1">
          <a:blip r:embed="rId3"/>
          <a:srcRect l="17867" r="12072" b="-1"/>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181040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BE83CF3-9FCA-4F8A-B131-32BF3330B7FC}"/>
              </a:ext>
            </a:extLst>
          </p:cNvPr>
          <p:cNvGrpSpPr/>
          <p:nvPr/>
        </p:nvGrpSpPr>
        <p:grpSpPr>
          <a:xfrm>
            <a:off x="-3820160" y="-2774172"/>
            <a:ext cx="14589760" cy="13716000"/>
            <a:chOff x="-3820160" y="-2774172"/>
            <a:chExt cx="14589760" cy="13716000"/>
          </a:xfrm>
        </p:grpSpPr>
        <p:grpSp>
          <p:nvGrpSpPr>
            <p:cNvPr id="13" name="Group 12">
              <a:extLst>
                <a:ext uri="{FF2B5EF4-FFF2-40B4-BE49-F238E27FC236}">
                  <a16:creationId xmlns:a16="http://schemas.microsoft.com/office/drawing/2014/main" id="{FD60E583-0B4B-4B73-8B04-794A28B78989}"/>
                </a:ext>
              </a:extLst>
            </p:cNvPr>
            <p:cNvGrpSpPr/>
            <p:nvPr/>
          </p:nvGrpSpPr>
          <p:grpSpPr>
            <a:xfrm>
              <a:off x="-3232355" y="-2774172"/>
              <a:ext cx="14001955" cy="13716000"/>
              <a:chOff x="-3232355" y="-2774172"/>
              <a:chExt cx="14001955" cy="13716000"/>
            </a:xfrm>
          </p:grpSpPr>
          <p:grpSp>
            <p:nvGrpSpPr>
              <p:cNvPr id="11" name="Group 10">
                <a:extLst>
                  <a:ext uri="{FF2B5EF4-FFF2-40B4-BE49-F238E27FC236}">
                    <a16:creationId xmlns:a16="http://schemas.microsoft.com/office/drawing/2014/main" id="{004E8588-014C-4CE2-8CAB-C36274AA7CF3}"/>
                  </a:ext>
                </a:extLst>
              </p:cNvPr>
              <p:cNvGrpSpPr/>
              <p:nvPr/>
            </p:nvGrpSpPr>
            <p:grpSpPr>
              <a:xfrm>
                <a:off x="-3232355" y="-2774172"/>
                <a:ext cx="13716000" cy="13716000"/>
                <a:chOff x="-3232355" y="-2774172"/>
                <a:chExt cx="13716000" cy="13716000"/>
              </a:xfrm>
            </p:grpSpPr>
            <p:sp>
              <p:nvSpPr>
                <p:cNvPr id="7" name="Oval 6">
                  <a:extLst>
                    <a:ext uri="{FF2B5EF4-FFF2-40B4-BE49-F238E27FC236}">
                      <a16:creationId xmlns:a16="http://schemas.microsoft.com/office/drawing/2014/main" id="{BCF8BC90-B91E-46DA-89C5-E337A439F1FF}"/>
                    </a:ext>
                  </a:extLst>
                </p:cNvPr>
                <p:cNvSpPr/>
                <p:nvPr/>
              </p:nvSpPr>
              <p:spPr>
                <a:xfrm>
                  <a:off x="-3232355" y="-2774172"/>
                  <a:ext cx="13716000" cy="13716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62DEC7-7109-4617-B727-A950903B05DC}"/>
                    </a:ext>
                  </a:extLst>
                </p:cNvPr>
                <p:cNvSpPr/>
                <p:nvPr/>
              </p:nvSpPr>
              <p:spPr>
                <a:xfrm>
                  <a:off x="-1463040" y="-2774172"/>
                  <a:ext cx="10972800" cy="27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C760329-55B8-4172-85C0-D67A121FE4E2}"/>
                  </a:ext>
                </a:extLst>
              </p:cNvPr>
              <p:cNvSpPr/>
              <p:nvPr/>
            </p:nvSpPr>
            <p:spPr>
              <a:xfrm>
                <a:off x="-1554480" y="6858000"/>
                <a:ext cx="12324080" cy="408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E4E0DC1-45BE-430E-AC33-5F9AA58462C2}"/>
                </a:ext>
              </a:extLst>
            </p:cNvPr>
            <p:cNvSpPr/>
            <p:nvPr/>
          </p:nvSpPr>
          <p:spPr>
            <a:xfrm>
              <a:off x="-3820160" y="-640080"/>
              <a:ext cx="2357120" cy="924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8C5AC98F-93C1-4185-81EC-088F01DDD4E5}"/>
              </a:ext>
            </a:extLst>
          </p:cNvPr>
          <p:cNvSpPr/>
          <p:nvPr/>
        </p:nvSpPr>
        <p:spPr>
          <a:xfrm>
            <a:off x="1708355" y="1340628"/>
            <a:ext cx="5486400" cy="5486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F2960-3219-4733-969D-77D21ED1D8A5}"/>
              </a:ext>
            </a:extLst>
          </p:cNvPr>
          <p:cNvSpPr>
            <a:spLocks noGrp="1"/>
          </p:cNvSpPr>
          <p:nvPr>
            <p:ph type="title"/>
          </p:nvPr>
        </p:nvSpPr>
        <p:spPr/>
        <p:txBody>
          <a:bodyPr>
            <a:normAutofit/>
          </a:bodyPr>
          <a:lstStyle/>
          <a:p>
            <a:r>
              <a:rPr lang="en-US" sz="2800" b="1" dirty="0"/>
              <a:t>Counts of People Experiencing Homelessness in Chicago &amp; Cook County</a:t>
            </a:r>
          </a:p>
        </p:txBody>
      </p:sp>
      <p:sp>
        <p:nvSpPr>
          <p:cNvPr id="9" name="Oval 8">
            <a:extLst>
              <a:ext uri="{FF2B5EF4-FFF2-40B4-BE49-F238E27FC236}">
                <a16:creationId xmlns:a16="http://schemas.microsoft.com/office/drawing/2014/main" id="{16768381-FC28-4D58-8649-7FAF61626AB4}"/>
              </a:ext>
            </a:extLst>
          </p:cNvPr>
          <p:cNvSpPr/>
          <p:nvPr/>
        </p:nvSpPr>
        <p:spPr>
          <a:xfrm>
            <a:off x="5850166" y="3859688"/>
            <a:ext cx="2743200" cy="2743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68FAED7-70EA-4A64-8E2C-FEDD74E276F5}"/>
              </a:ext>
            </a:extLst>
          </p:cNvPr>
          <p:cNvSpPr txBox="1"/>
          <p:nvPr/>
        </p:nvSpPr>
        <p:spPr>
          <a:xfrm>
            <a:off x="265635" y="1364287"/>
            <a:ext cx="2357120" cy="1015663"/>
          </a:xfrm>
          <a:prstGeom prst="rect">
            <a:avLst/>
          </a:prstGeom>
          <a:noFill/>
        </p:spPr>
        <p:txBody>
          <a:bodyPr wrap="square" rtlCol="0">
            <a:spAutoFit/>
          </a:bodyPr>
          <a:lstStyle/>
          <a:p>
            <a:pPr algn="ctr"/>
            <a:r>
              <a:rPr lang="en-US" dirty="0"/>
              <a:t>Chicago Coalition for the Homeless (2019): </a:t>
            </a:r>
            <a:r>
              <a:rPr lang="en-US" sz="2400" b="1" dirty="0"/>
              <a:t>N=58,723</a:t>
            </a:r>
            <a:endParaRPr lang="en-US" b="1" dirty="0"/>
          </a:p>
        </p:txBody>
      </p:sp>
      <p:sp>
        <p:nvSpPr>
          <p:cNvPr id="17" name="Oval 16">
            <a:extLst>
              <a:ext uri="{FF2B5EF4-FFF2-40B4-BE49-F238E27FC236}">
                <a16:creationId xmlns:a16="http://schemas.microsoft.com/office/drawing/2014/main" id="{4B3D86EF-0F99-41E4-8DBD-F79B623E84E5}"/>
              </a:ext>
            </a:extLst>
          </p:cNvPr>
          <p:cNvSpPr/>
          <p:nvPr/>
        </p:nvSpPr>
        <p:spPr>
          <a:xfrm>
            <a:off x="2622755" y="2255028"/>
            <a:ext cx="3657600" cy="3657600"/>
          </a:xfrm>
          <a:prstGeom prst="ellipse">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B6B093B-114C-40E5-BF65-3B601A1AD8F8}"/>
              </a:ext>
            </a:extLst>
          </p:cNvPr>
          <p:cNvSpPr txBox="1"/>
          <p:nvPr/>
        </p:nvSpPr>
        <p:spPr>
          <a:xfrm>
            <a:off x="2395117" y="2010618"/>
            <a:ext cx="4230370" cy="738664"/>
          </a:xfrm>
          <a:prstGeom prst="rect">
            <a:avLst/>
          </a:prstGeom>
          <a:noFill/>
        </p:spPr>
        <p:txBody>
          <a:bodyPr wrap="square" rtlCol="0">
            <a:spAutoFit/>
          </a:bodyPr>
          <a:lstStyle/>
          <a:p>
            <a:pPr algn="ctr"/>
            <a:r>
              <a:rPr lang="en-US" dirty="0"/>
              <a:t>Chicago &amp; Suburban Cook HMIS (2017): </a:t>
            </a:r>
            <a:r>
              <a:rPr lang="en-US" sz="2400" b="1" dirty="0"/>
              <a:t>N=8163</a:t>
            </a:r>
            <a:endParaRPr lang="en-US" b="1" dirty="0"/>
          </a:p>
        </p:txBody>
      </p:sp>
      <p:sp>
        <p:nvSpPr>
          <p:cNvPr id="19" name="TextBox 18">
            <a:extLst>
              <a:ext uri="{FF2B5EF4-FFF2-40B4-BE49-F238E27FC236}">
                <a16:creationId xmlns:a16="http://schemas.microsoft.com/office/drawing/2014/main" id="{B7630540-0B87-437A-9C94-C806B31A4746}"/>
              </a:ext>
            </a:extLst>
          </p:cNvPr>
          <p:cNvSpPr txBox="1"/>
          <p:nvPr/>
        </p:nvSpPr>
        <p:spPr>
          <a:xfrm>
            <a:off x="2782242" y="3685829"/>
            <a:ext cx="3338625" cy="1015663"/>
          </a:xfrm>
          <a:prstGeom prst="rect">
            <a:avLst/>
          </a:prstGeom>
          <a:noFill/>
        </p:spPr>
        <p:txBody>
          <a:bodyPr wrap="square" rtlCol="0">
            <a:spAutoFit/>
          </a:bodyPr>
          <a:lstStyle/>
          <a:p>
            <a:pPr algn="ctr"/>
            <a:r>
              <a:rPr lang="en-US" dirty="0"/>
              <a:t>Chicago &amp; Suburban Cook </a:t>
            </a:r>
          </a:p>
          <a:p>
            <a:pPr algn="ctr"/>
            <a:r>
              <a:rPr lang="en-US" dirty="0"/>
              <a:t>Point-in-Time Counts (2020): </a:t>
            </a:r>
          </a:p>
          <a:p>
            <a:pPr algn="ctr"/>
            <a:r>
              <a:rPr lang="en-US" sz="2400" b="1" dirty="0"/>
              <a:t>N=5290</a:t>
            </a:r>
          </a:p>
        </p:txBody>
      </p:sp>
      <p:sp>
        <p:nvSpPr>
          <p:cNvPr id="20" name="TextBox 19">
            <a:extLst>
              <a:ext uri="{FF2B5EF4-FFF2-40B4-BE49-F238E27FC236}">
                <a16:creationId xmlns:a16="http://schemas.microsoft.com/office/drawing/2014/main" id="{EB9173C1-1712-40D1-BCB2-07AADDD94FCB}"/>
              </a:ext>
            </a:extLst>
          </p:cNvPr>
          <p:cNvSpPr txBox="1"/>
          <p:nvPr/>
        </p:nvSpPr>
        <p:spPr>
          <a:xfrm>
            <a:off x="5552453" y="4811982"/>
            <a:ext cx="3338625" cy="738664"/>
          </a:xfrm>
          <a:prstGeom prst="rect">
            <a:avLst/>
          </a:prstGeom>
          <a:noFill/>
        </p:spPr>
        <p:txBody>
          <a:bodyPr wrap="square" rtlCol="0">
            <a:spAutoFit/>
          </a:bodyPr>
          <a:lstStyle/>
          <a:p>
            <a:pPr algn="ctr"/>
            <a:r>
              <a:rPr lang="en-US" dirty="0" err="1"/>
              <a:t>CAPriCORN</a:t>
            </a:r>
            <a:r>
              <a:rPr lang="en-US" dirty="0"/>
              <a:t> Z59.0 (2017): </a:t>
            </a:r>
          </a:p>
          <a:p>
            <a:pPr algn="ctr"/>
            <a:r>
              <a:rPr lang="en-US" sz="2400" b="1" dirty="0"/>
              <a:t>N=3284</a:t>
            </a:r>
          </a:p>
        </p:txBody>
      </p:sp>
      <p:pic>
        <p:nvPicPr>
          <p:cNvPr id="23" name="Picture 2" descr="Image result for cook county health logo">
            <a:extLst>
              <a:ext uri="{FF2B5EF4-FFF2-40B4-BE49-F238E27FC236}">
                <a16:creationId xmlns:a16="http://schemas.microsoft.com/office/drawing/2014/main" id="{8990BDD7-4438-49B2-BFAD-B5A4D59E3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9580419-C8B6-49BB-A209-552430C0C765}"/>
              </a:ext>
            </a:extLst>
          </p:cNvPr>
          <p:cNvSpPr txBox="1"/>
          <p:nvPr/>
        </p:nvSpPr>
        <p:spPr>
          <a:xfrm>
            <a:off x="6809218" y="1509201"/>
            <a:ext cx="5201079" cy="2308324"/>
          </a:xfrm>
          <a:prstGeom prst="rect">
            <a:avLst/>
          </a:prstGeom>
          <a:noFill/>
        </p:spPr>
        <p:txBody>
          <a:bodyPr wrap="square" rtlCol="0">
            <a:spAutoFit/>
          </a:bodyPr>
          <a:lstStyle/>
          <a:p>
            <a:r>
              <a:rPr lang="en-US" i="1" dirty="0"/>
              <a:t>Experiences and definitions of homelessness vary. In a previous study linking data from 6 large health centers (</a:t>
            </a:r>
            <a:r>
              <a:rPr lang="en-US" i="1" dirty="0" err="1"/>
              <a:t>CAPriCORN</a:t>
            </a:r>
            <a:r>
              <a:rPr lang="en-US" i="1" dirty="0"/>
              <a:t>) and the HMIS, we found that patients coded for homelessness (Z59.0) in Chicago are distinct from the HMIS population, especially with respect to their greater comorbidities and hospital utilization. Most of these were patients of Cook County Health.</a:t>
            </a:r>
          </a:p>
        </p:txBody>
      </p:sp>
      <p:sp>
        <p:nvSpPr>
          <p:cNvPr id="26" name="TextBox 25">
            <a:extLst>
              <a:ext uri="{FF2B5EF4-FFF2-40B4-BE49-F238E27FC236}">
                <a16:creationId xmlns:a16="http://schemas.microsoft.com/office/drawing/2014/main" id="{67E5360D-C775-45CA-85AF-F7BE2F5B60D7}"/>
              </a:ext>
            </a:extLst>
          </p:cNvPr>
          <p:cNvSpPr txBox="1"/>
          <p:nvPr/>
        </p:nvSpPr>
        <p:spPr>
          <a:xfrm>
            <a:off x="747814" y="6196407"/>
            <a:ext cx="8455671" cy="523220"/>
          </a:xfrm>
          <a:prstGeom prst="rect">
            <a:avLst/>
          </a:prstGeom>
          <a:noFill/>
        </p:spPr>
        <p:txBody>
          <a:bodyPr wrap="square" rtlCol="0">
            <a:spAutoFit/>
          </a:bodyPr>
          <a:lstStyle/>
          <a:p>
            <a:r>
              <a:rPr lang="en-US" sz="1400" dirty="0"/>
              <a:t>Trick WE, </a:t>
            </a:r>
            <a:r>
              <a:rPr lang="en-US" sz="1400" dirty="0" err="1"/>
              <a:t>Rachman</a:t>
            </a:r>
            <a:r>
              <a:rPr lang="en-US" sz="1400" dirty="0"/>
              <a:t> F, Hinami K, et al. Variability in comorbidities and health services use across homeless typologies: multicenter data linkage between healthcare and homeless systems. BMC Public Health. 2021;917(21).</a:t>
            </a:r>
          </a:p>
        </p:txBody>
      </p:sp>
      <p:sp>
        <p:nvSpPr>
          <p:cNvPr id="3" name="TextBox 2">
            <a:extLst>
              <a:ext uri="{FF2B5EF4-FFF2-40B4-BE49-F238E27FC236}">
                <a16:creationId xmlns:a16="http://schemas.microsoft.com/office/drawing/2014/main" id="{DCB007CC-8E8A-48CF-81B8-F5B5A549657E}"/>
              </a:ext>
            </a:extLst>
          </p:cNvPr>
          <p:cNvSpPr txBox="1"/>
          <p:nvPr/>
        </p:nvSpPr>
        <p:spPr>
          <a:xfrm>
            <a:off x="8673887" y="3813052"/>
            <a:ext cx="3336409" cy="1938992"/>
          </a:xfrm>
          <a:prstGeom prst="rect">
            <a:avLst/>
          </a:prstGeom>
          <a:noFill/>
        </p:spPr>
        <p:txBody>
          <a:bodyPr wrap="square" rtlCol="0">
            <a:spAutoFit/>
          </a:bodyPr>
          <a:lstStyle/>
          <a:p>
            <a:r>
              <a:rPr lang="en-US" sz="2400" b="1" dirty="0"/>
              <a:t>76% </a:t>
            </a:r>
            <a:r>
              <a:rPr lang="en-US" sz="2400" dirty="0"/>
              <a:t>of Cook County’s Homeless Population are Black/African American compared to </a:t>
            </a:r>
            <a:r>
              <a:rPr lang="en-US" sz="2400" b="1" dirty="0"/>
              <a:t>23% </a:t>
            </a:r>
            <a:r>
              <a:rPr lang="en-US" sz="2400" dirty="0"/>
              <a:t>of the general population</a:t>
            </a:r>
          </a:p>
        </p:txBody>
      </p:sp>
    </p:spTree>
    <p:extLst>
      <p:ext uri="{BB962C8B-B14F-4D97-AF65-F5344CB8AC3E}">
        <p14:creationId xmlns:p14="http://schemas.microsoft.com/office/powerpoint/2010/main" val="3783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222D-B6D7-4F0A-8286-AACA8613E7FE}"/>
              </a:ext>
            </a:extLst>
          </p:cNvPr>
          <p:cNvSpPr>
            <a:spLocks noGrp="1"/>
          </p:cNvSpPr>
          <p:nvPr>
            <p:ph type="title"/>
          </p:nvPr>
        </p:nvSpPr>
        <p:spPr/>
        <p:txBody>
          <a:bodyPr>
            <a:normAutofit/>
          </a:bodyPr>
          <a:lstStyle/>
          <a:p>
            <a:pPr algn="ctr"/>
            <a:r>
              <a:rPr lang="en-US" sz="2800" b="1" dirty="0"/>
              <a:t>Joining Medical Examiner Death Record with Cook County Health Z59.0</a:t>
            </a:r>
          </a:p>
        </p:txBody>
      </p:sp>
      <p:pic>
        <p:nvPicPr>
          <p:cNvPr id="4" name="Picture 2" descr="Image result for cook county health logo">
            <a:extLst>
              <a:ext uri="{FF2B5EF4-FFF2-40B4-BE49-F238E27FC236}">
                <a16:creationId xmlns:a16="http://schemas.microsoft.com/office/drawing/2014/main" id="{FD9BB522-515F-45B3-823D-19701A64BF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05AD83C-740A-4CA6-802C-729BC2076211}"/>
              </a:ext>
            </a:extLst>
          </p:cNvPr>
          <p:cNvSpPr/>
          <p:nvPr/>
        </p:nvSpPr>
        <p:spPr>
          <a:xfrm>
            <a:off x="5850166" y="3859688"/>
            <a:ext cx="2743200" cy="2743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7A9AC4-0861-439A-B482-22C2FB1F077E}"/>
              </a:ext>
            </a:extLst>
          </p:cNvPr>
          <p:cNvSpPr txBox="1"/>
          <p:nvPr/>
        </p:nvSpPr>
        <p:spPr>
          <a:xfrm>
            <a:off x="5552453" y="4723456"/>
            <a:ext cx="3338625" cy="1015663"/>
          </a:xfrm>
          <a:prstGeom prst="rect">
            <a:avLst/>
          </a:prstGeom>
          <a:noFill/>
        </p:spPr>
        <p:txBody>
          <a:bodyPr wrap="square" rtlCol="0">
            <a:spAutoFit/>
          </a:bodyPr>
          <a:lstStyle/>
          <a:p>
            <a:pPr algn="ctr"/>
            <a:r>
              <a:rPr lang="en-US" dirty="0"/>
              <a:t>Cook County Health Z59.0 </a:t>
            </a:r>
          </a:p>
          <a:p>
            <a:pPr algn="ctr"/>
            <a:r>
              <a:rPr lang="en-US" dirty="0"/>
              <a:t>(2020-2021): </a:t>
            </a:r>
          </a:p>
          <a:p>
            <a:pPr algn="ctr"/>
            <a:r>
              <a:rPr lang="en-US" sz="2400" b="1" dirty="0"/>
              <a:t>N=2281</a:t>
            </a:r>
          </a:p>
        </p:txBody>
      </p:sp>
      <p:sp>
        <p:nvSpPr>
          <p:cNvPr id="7" name="Oval 6">
            <a:extLst>
              <a:ext uri="{FF2B5EF4-FFF2-40B4-BE49-F238E27FC236}">
                <a16:creationId xmlns:a16="http://schemas.microsoft.com/office/drawing/2014/main" id="{89FC6AE4-4490-4E4D-ABD3-45346B1175E1}"/>
              </a:ext>
            </a:extLst>
          </p:cNvPr>
          <p:cNvSpPr/>
          <p:nvPr/>
        </p:nvSpPr>
        <p:spPr>
          <a:xfrm>
            <a:off x="4180853" y="2057400"/>
            <a:ext cx="2743200" cy="2743200"/>
          </a:xfrm>
          <a:prstGeom prst="ellipse">
            <a:avLst/>
          </a:prstGeom>
          <a:solidFill>
            <a:schemeClr val="accent2">
              <a:lumMod val="40000"/>
              <a:lumOff val="60000"/>
              <a:alpha val="4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EDB25-EEF7-444A-AD00-8A3F507FBD7E}"/>
              </a:ext>
            </a:extLst>
          </p:cNvPr>
          <p:cNvSpPr txBox="1"/>
          <p:nvPr/>
        </p:nvSpPr>
        <p:spPr>
          <a:xfrm>
            <a:off x="3928873" y="3104639"/>
            <a:ext cx="3338625" cy="646331"/>
          </a:xfrm>
          <a:prstGeom prst="rect">
            <a:avLst/>
          </a:prstGeom>
          <a:noFill/>
        </p:spPr>
        <p:txBody>
          <a:bodyPr wrap="square" rtlCol="0">
            <a:spAutoFit/>
          </a:bodyPr>
          <a:lstStyle/>
          <a:p>
            <a:pPr algn="ctr"/>
            <a:r>
              <a:rPr lang="en-US" dirty="0"/>
              <a:t>Cook County Medical Examiner</a:t>
            </a:r>
          </a:p>
          <a:p>
            <a:pPr algn="ctr"/>
            <a:r>
              <a:rPr lang="en-US" dirty="0"/>
              <a:t>Deaths (2020-2021): </a:t>
            </a:r>
          </a:p>
        </p:txBody>
      </p:sp>
      <p:sp>
        <p:nvSpPr>
          <p:cNvPr id="9" name="TextBox 8">
            <a:extLst>
              <a:ext uri="{FF2B5EF4-FFF2-40B4-BE49-F238E27FC236}">
                <a16:creationId xmlns:a16="http://schemas.microsoft.com/office/drawing/2014/main" id="{6AC9A84C-E044-4349-8D07-9A47AD86D35F}"/>
              </a:ext>
            </a:extLst>
          </p:cNvPr>
          <p:cNvSpPr txBox="1"/>
          <p:nvPr/>
        </p:nvSpPr>
        <p:spPr>
          <a:xfrm>
            <a:off x="7267498" y="1759525"/>
            <a:ext cx="4568927" cy="2031325"/>
          </a:xfrm>
          <a:prstGeom prst="rect">
            <a:avLst/>
          </a:prstGeom>
          <a:noFill/>
        </p:spPr>
        <p:txBody>
          <a:bodyPr wrap="square" rtlCol="0">
            <a:spAutoFit/>
          </a:bodyPr>
          <a:lstStyle/>
          <a:p>
            <a:r>
              <a:rPr lang="en-US" i="1" dirty="0"/>
              <a:t>61 forensically evaluated deaths were found among CCH’s high risk homeless population in 2020-2021. In terms of crude mortality rates:</a:t>
            </a:r>
          </a:p>
          <a:p>
            <a:pPr marL="285750" indent="-285750">
              <a:buFontTx/>
              <a:buChar char="-"/>
            </a:pPr>
            <a:r>
              <a:rPr lang="en-US" i="1" dirty="0"/>
              <a:t>2674/100,000 among CCH Z59.0</a:t>
            </a:r>
          </a:p>
          <a:p>
            <a:pPr marL="285750" indent="-285750">
              <a:buFontTx/>
              <a:buChar char="-"/>
            </a:pPr>
            <a:r>
              <a:rPr lang="en-US" i="1" dirty="0"/>
              <a:t>986/100,000 among Cook County residents</a:t>
            </a:r>
          </a:p>
          <a:p>
            <a:pPr marL="285750" indent="-285750">
              <a:buFontTx/>
              <a:buChar char="-"/>
            </a:pPr>
            <a:r>
              <a:rPr lang="en-US" i="1" dirty="0"/>
              <a:t>829/100,000 among U.S. residents</a:t>
            </a:r>
          </a:p>
          <a:p>
            <a:endParaRPr lang="en-US" i="1" dirty="0"/>
          </a:p>
        </p:txBody>
      </p:sp>
      <p:sp>
        <p:nvSpPr>
          <p:cNvPr id="10" name="Arrow: Left 9">
            <a:extLst>
              <a:ext uri="{FF2B5EF4-FFF2-40B4-BE49-F238E27FC236}">
                <a16:creationId xmlns:a16="http://schemas.microsoft.com/office/drawing/2014/main" id="{AFC832B3-8147-40AD-998C-B38580E802FA}"/>
              </a:ext>
            </a:extLst>
          </p:cNvPr>
          <p:cNvSpPr/>
          <p:nvPr/>
        </p:nvSpPr>
        <p:spPr>
          <a:xfrm rot="19593569">
            <a:off x="6650600" y="3638973"/>
            <a:ext cx="918172" cy="26289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DC0185-F773-4B24-BF30-C933AB953E94}"/>
              </a:ext>
            </a:extLst>
          </p:cNvPr>
          <p:cNvSpPr txBox="1"/>
          <p:nvPr/>
        </p:nvSpPr>
        <p:spPr>
          <a:xfrm>
            <a:off x="256247" y="1870941"/>
            <a:ext cx="3775750" cy="4524315"/>
          </a:xfrm>
          <a:prstGeom prst="rect">
            <a:avLst/>
          </a:prstGeom>
          <a:noFill/>
          <a:ln w="76200" cmpd="thickThin">
            <a:solidFill>
              <a:schemeClr val="tx1"/>
            </a:solidFill>
          </a:ln>
        </p:spPr>
        <p:txBody>
          <a:bodyPr wrap="square" rtlCol="0">
            <a:spAutoFit/>
          </a:bodyPr>
          <a:lstStyle/>
          <a:p>
            <a:r>
              <a:rPr lang="en-US" dirty="0">
                <a:latin typeface="Dotum" panose="020B0503020000020004" pitchFamily="34" charset="-127"/>
                <a:ea typeface="Dotum" panose="020B0503020000020004" pitchFamily="34" charset="-127"/>
              </a:rPr>
              <a:t>Why Cook County Health?</a:t>
            </a:r>
          </a:p>
          <a:p>
            <a:pPr marL="285750" indent="-285750">
              <a:buFontTx/>
              <a:buChar char="-"/>
            </a:pPr>
            <a:r>
              <a:rPr lang="en-US" dirty="0">
                <a:latin typeface="Dotum" panose="020B0503020000020004" pitchFamily="34" charset="-127"/>
                <a:ea typeface="Dotum" panose="020B0503020000020004" pitchFamily="34" charset="-127"/>
              </a:rPr>
              <a:t>Large public integrated healthcare delivery system operating 2 hospitals, 15 community health centers, correctional healthcare for the county jail and juvenile detention center.</a:t>
            </a:r>
          </a:p>
          <a:p>
            <a:pPr marL="285750" indent="-285750">
              <a:buFontTx/>
              <a:buChar char="-"/>
            </a:pPr>
            <a:r>
              <a:rPr lang="en-US" dirty="0">
                <a:latin typeface="Dotum" panose="020B0503020000020004" pitchFamily="34" charset="-127"/>
                <a:ea typeface="Dotum" panose="020B0503020000020004" pitchFamily="34" charset="-127"/>
              </a:rPr>
              <a:t>In 2018, 80% of unaccompanied adults in Chicago HMIS had a CCH patient record.</a:t>
            </a:r>
          </a:p>
          <a:p>
            <a:pPr marL="285750" indent="-285750">
              <a:buFontTx/>
              <a:buChar char="-"/>
            </a:pPr>
            <a:r>
              <a:rPr lang="en-US" dirty="0">
                <a:latin typeface="Dotum" panose="020B0503020000020004" pitchFamily="34" charset="-127"/>
                <a:ea typeface="Dotum" panose="020B0503020000020004" pitchFamily="34" charset="-127"/>
              </a:rPr>
              <a:t>Over 2000 CCH Z59.0 without corresponding record in the region’s HMIS</a:t>
            </a:r>
          </a:p>
          <a:p>
            <a:pPr marL="285750" indent="-285750">
              <a:buFontTx/>
              <a:buChar char="-"/>
            </a:pPr>
            <a:endParaRPr lang="en-US" dirty="0">
              <a:latin typeface="Dotum" panose="020B0503020000020004" pitchFamily="34" charset="-127"/>
              <a:ea typeface="Dotum" panose="020B0503020000020004" pitchFamily="34" charset="-127"/>
            </a:endParaRPr>
          </a:p>
        </p:txBody>
      </p:sp>
    </p:spTree>
    <p:extLst>
      <p:ext uri="{BB962C8B-B14F-4D97-AF65-F5344CB8AC3E}">
        <p14:creationId xmlns:p14="http://schemas.microsoft.com/office/powerpoint/2010/main" val="16391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8D185-4BEA-4C52-83D5-733638CD3A9E}"/>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100" b="1" kern="1200" dirty="0">
                <a:solidFill>
                  <a:srgbClr val="FFFFFF"/>
                </a:solidFill>
                <a:latin typeface="+mj-lt"/>
                <a:ea typeface="+mj-ea"/>
                <a:cs typeface="+mj-cs"/>
              </a:rPr>
              <a:t>Cause Specific Mortality Rates for CCH Z59.0 and Reference Populations, 2020-2021</a:t>
            </a:r>
            <a:endParaRPr lang="en-US" sz="3100" kern="1200" dirty="0">
              <a:solidFill>
                <a:srgbClr val="FFFFFF"/>
              </a:solidFill>
              <a:latin typeface="+mj-lt"/>
              <a:ea typeface="+mj-ea"/>
              <a:cs typeface="+mj-cs"/>
            </a:endParaRPr>
          </a:p>
        </p:txBody>
      </p:sp>
      <p:pic>
        <p:nvPicPr>
          <p:cNvPr id="6" name="Picture 2" descr="Image result for cook county health logo">
            <a:extLst>
              <a:ext uri="{FF2B5EF4-FFF2-40B4-BE49-F238E27FC236}">
                <a16:creationId xmlns:a16="http://schemas.microsoft.com/office/drawing/2014/main" id="{31A2F4F0-9257-464A-9A95-D25CB30B31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E271B2B-635E-48EB-9938-BD3F25BD63CA}"/>
              </a:ext>
            </a:extLst>
          </p:cNvPr>
          <p:cNvGraphicFramePr>
            <a:graphicFrameLocks noGrp="1"/>
          </p:cNvGraphicFramePr>
          <p:nvPr>
            <p:extLst>
              <p:ext uri="{D42A27DB-BD31-4B8C-83A1-F6EECF244321}">
                <p14:modId xmlns:p14="http://schemas.microsoft.com/office/powerpoint/2010/main" val="792356131"/>
              </p:ext>
            </p:extLst>
          </p:nvPr>
        </p:nvGraphicFramePr>
        <p:xfrm>
          <a:off x="4175707" y="837972"/>
          <a:ext cx="7589140" cy="4953226"/>
        </p:xfrm>
        <a:graphic>
          <a:graphicData uri="http://schemas.openxmlformats.org/drawingml/2006/table">
            <a:tbl>
              <a:tblPr firstRow="1" firstCol="1"/>
              <a:tblGrid>
                <a:gridCol w="2295822">
                  <a:extLst>
                    <a:ext uri="{9D8B030D-6E8A-4147-A177-3AD203B41FA5}">
                      <a16:colId xmlns:a16="http://schemas.microsoft.com/office/drawing/2014/main" val="2198445871"/>
                    </a:ext>
                  </a:extLst>
                </a:gridCol>
                <a:gridCol w="1237907">
                  <a:extLst>
                    <a:ext uri="{9D8B030D-6E8A-4147-A177-3AD203B41FA5}">
                      <a16:colId xmlns:a16="http://schemas.microsoft.com/office/drawing/2014/main" val="1677994260"/>
                    </a:ext>
                  </a:extLst>
                </a:gridCol>
                <a:gridCol w="2085901">
                  <a:extLst>
                    <a:ext uri="{9D8B030D-6E8A-4147-A177-3AD203B41FA5}">
                      <a16:colId xmlns:a16="http://schemas.microsoft.com/office/drawing/2014/main" val="2265184430"/>
                    </a:ext>
                  </a:extLst>
                </a:gridCol>
                <a:gridCol w="1969510">
                  <a:extLst>
                    <a:ext uri="{9D8B030D-6E8A-4147-A177-3AD203B41FA5}">
                      <a16:colId xmlns:a16="http://schemas.microsoft.com/office/drawing/2014/main" val="210198"/>
                    </a:ext>
                  </a:extLst>
                </a:gridCol>
              </a:tblGrid>
              <a:tr h="1486034">
                <a:tc>
                  <a:txBody>
                    <a:bodyPr/>
                    <a:lstStyle/>
                    <a:p>
                      <a:pPr marL="0" marR="0">
                        <a:lnSpc>
                          <a:spcPct val="115000"/>
                        </a:lnSpc>
                        <a:spcBef>
                          <a:spcPts val="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Cause of Death</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%Cause among CCME Deaths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Cause-specific death rate per 100,000 (95% confidence interval)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Cause-specific death rate in Cook County * or Illinois** in 2020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786769"/>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Substance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06514987"/>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Opioid</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46%</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1228 (816, 1774)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extLst>
                  <a:ext uri="{0D108BD9-81ED-4DB2-BD59-A6C34878D82A}">
                    <a16:rowId xmlns:a16="http://schemas.microsoft.com/office/drawing/2014/main" val="2656787819"/>
                  </a:ext>
                </a:extLst>
              </a:tr>
              <a:tr h="318658">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Cocaine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438 (210, 806)</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S Mincho" panose="02020609040205080304" pitchFamily="49" charset="-128"/>
                          <a:cs typeface="Times New Roman" panose="02020603050405020304" pitchFamily="18" charset="0"/>
                        </a:rPr>
                        <a:t> </a:t>
                      </a:r>
                    </a:p>
                  </a:txBody>
                  <a:tcPr marL="80223" marR="80223" marT="0" marB="0" anchor="b">
                    <a:lnL>
                      <a:noFill/>
                    </a:lnL>
                    <a:lnR>
                      <a:noFill/>
                    </a:lnR>
                    <a:lnT>
                      <a:noFill/>
                    </a:lnT>
                    <a:lnB>
                      <a:noFill/>
                    </a:lnB>
                  </a:tcPr>
                </a:tc>
                <a:extLst>
                  <a:ext uri="{0D108BD9-81ED-4DB2-BD59-A6C34878D82A}">
                    <a16:rowId xmlns:a16="http://schemas.microsoft.com/office/drawing/2014/main" val="2570887253"/>
                  </a:ext>
                </a:extLst>
              </a:tr>
              <a:tr h="318658">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Ethanol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307 (123, 632)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S Mincho" panose="02020609040205080304" pitchFamily="49" charset="-128"/>
                          <a:cs typeface="Times New Roman" panose="02020603050405020304" pitchFamily="18" charset="0"/>
                        </a:rPr>
                        <a:t> </a:t>
                      </a:r>
                    </a:p>
                  </a:txBody>
                  <a:tcPr marL="80223" marR="80223" marT="0" marB="0" anchor="b">
                    <a:lnL>
                      <a:noFill/>
                    </a:lnL>
                    <a:lnR>
                      <a:noFill/>
                    </a:lnR>
                    <a:lnT>
                      <a:noFill/>
                    </a:lnT>
                    <a:lnB>
                      <a:noFill/>
                    </a:lnB>
                  </a:tcPr>
                </a:tc>
                <a:extLst>
                  <a:ext uri="{0D108BD9-81ED-4DB2-BD59-A6C34878D82A}">
                    <a16:rowId xmlns:a16="http://schemas.microsoft.com/office/drawing/2014/main" val="4058585369"/>
                  </a:ext>
                </a:extLst>
              </a:tr>
              <a:tr h="318658">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Benzodiazepine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263 (96, 573)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MS Mincho" panose="02020609040205080304" pitchFamily="49" charset="-128"/>
                          <a:cs typeface="Times New Roman" panose="02020603050405020304" pitchFamily="18" charset="0"/>
                        </a:rPr>
                        <a:t> </a:t>
                      </a:r>
                    </a:p>
                  </a:txBody>
                  <a:tcPr marL="80223" marR="80223" marT="0" marB="0" anchor="b">
                    <a:lnL>
                      <a:noFill/>
                    </a:lnL>
                    <a:lnR>
                      <a:noFill/>
                    </a:lnR>
                    <a:lnT>
                      <a:noFill/>
                    </a:lnT>
                    <a:lnB>
                      <a:noFill/>
                    </a:lnB>
                  </a:tcPr>
                </a:tc>
                <a:extLst>
                  <a:ext uri="{0D108BD9-81ED-4DB2-BD59-A6C34878D82A}">
                    <a16:rowId xmlns:a16="http://schemas.microsoft.com/office/drawing/2014/main" val="2015008044"/>
                  </a:ext>
                </a:extLst>
              </a:tr>
              <a:tr h="60925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Cardiovascular disease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789 (468, 1247)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221**</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extLst>
                  <a:ext uri="{0D108BD9-81ED-4DB2-BD59-A6C34878D82A}">
                    <a16:rowId xmlns:a16="http://schemas.microsoft.com/office/drawing/2014/main" val="2670077727"/>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Pulmonary disease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307 (123, 632)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40**</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extLst>
                  <a:ext uri="{0D108BD9-81ED-4DB2-BD59-A6C34878D82A}">
                    <a16:rowId xmlns:a16="http://schemas.microsoft.com/office/drawing/2014/main" val="2447506227"/>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Injuries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175 (48, 449)</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extLst>
                  <a:ext uri="{0D108BD9-81ED-4DB2-BD59-A6C34878D82A}">
                    <a16:rowId xmlns:a16="http://schemas.microsoft.com/office/drawing/2014/main" val="1759314398"/>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COVID-19</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88 (11, 317)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95**</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a:noFill/>
                    </a:lnB>
                  </a:tcPr>
                </a:tc>
                <a:extLst>
                  <a:ext uri="{0D108BD9-81ED-4DB2-BD59-A6C34878D82A}">
                    <a16:rowId xmlns:a16="http://schemas.microsoft.com/office/drawing/2014/main" val="235678219"/>
                  </a:ext>
                </a:extLst>
              </a:tr>
              <a:tr h="316994">
                <a:tc>
                  <a:txBody>
                    <a:bodyPr/>
                    <a:lstStyle/>
                    <a:p>
                      <a:pPr marL="0" marR="0">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Cancer</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44 (1, 244)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192**</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80223" marR="8022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96912"/>
                  </a:ext>
                </a:extLst>
              </a:tr>
            </a:tbl>
          </a:graphicData>
        </a:graphic>
      </p:graphicFrame>
    </p:spTree>
    <p:extLst>
      <p:ext uri="{BB962C8B-B14F-4D97-AF65-F5344CB8AC3E}">
        <p14:creationId xmlns:p14="http://schemas.microsoft.com/office/powerpoint/2010/main" val="415602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F9B51A-3F20-49F3-BC6D-0D85DC9654EB}"/>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B73727-A2F0-440C-B55D-3C83A0E10DDF}"/>
              </a:ext>
            </a:extLst>
          </p:cNvPr>
          <p:cNvSpPr>
            <a:spLocks noGrp="1"/>
          </p:cNvSpPr>
          <p:nvPr>
            <p:ph type="title"/>
          </p:nvPr>
        </p:nvSpPr>
        <p:spPr>
          <a:xfrm>
            <a:off x="838200" y="365125"/>
            <a:ext cx="3822189" cy="1899912"/>
          </a:xfrm>
        </p:spPr>
        <p:txBody>
          <a:bodyPr>
            <a:normAutofit/>
          </a:bodyPr>
          <a:lstStyle/>
          <a:p>
            <a:r>
              <a:rPr lang="en-US" sz="4000" b="1" i="0">
                <a:effectLst/>
              </a:rPr>
              <a:t>Learning Objectives</a:t>
            </a:r>
            <a:endParaRPr lang="en-US" sz="4000">
              <a:latin typeface="+mn-lt"/>
            </a:endParaRPr>
          </a:p>
        </p:txBody>
      </p:sp>
      <p:sp>
        <p:nvSpPr>
          <p:cNvPr id="3" name="Content Placeholder 2">
            <a:extLst>
              <a:ext uri="{FF2B5EF4-FFF2-40B4-BE49-F238E27FC236}">
                <a16:creationId xmlns:a16="http://schemas.microsoft.com/office/drawing/2014/main" id="{7D91473A-9E36-40CF-9775-97F93563411C}"/>
              </a:ext>
            </a:extLst>
          </p:cNvPr>
          <p:cNvSpPr>
            <a:spLocks noGrp="1"/>
          </p:cNvSpPr>
          <p:nvPr>
            <p:ph idx="1"/>
          </p:nvPr>
        </p:nvSpPr>
        <p:spPr>
          <a:xfrm>
            <a:off x="838200" y="2434201"/>
            <a:ext cx="5695335" cy="3742762"/>
          </a:xfrm>
        </p:spPr>
        <p:txBody>
          <a:bodyPr>
            <a:normAutofit fontScale="92500"/>
          </a:bodyPr>
          <a:lstStyle/>
          <a:p>
            <a:pPr marL="514350" indent="-514350">
              <a:buAutoNum type="arabicPeriod"/>
            </a:pPr>
            <a:r>
              <a:rPr lang="en-US" sz="2400" b="0" i="0" dirty="0">
                <a:effectLst/>
              </a:rPr>
              <a:t>To enhance understanding of trends in the leading causes of death among homeless-experienced adults in Boston and Chicago compared to the general adult population.</a:t>
            </a:r>
          </a:p>
          <a:p>
            <a:pPr marL="514350" indent="-514350">
              <a:buAutoNum type="arabicPeriod"/>
            </a:pPr>
            <a:r>
              <a:rPr lang="en-US" sz="2400" b="0" i="0" dirty="0">
                <a:effectLst/>
              </a:rPr>
              <a:t>To consider how medical respite and other forms of tailored programming may aid in addressing population health needs.</a:t>
            </a:r>
          </a:p>
          <a:p>
            <a:pPr marL="514350" indent="-514350">
              <a:buAutoNum type="arabicPeriod"/>
            </a:pPr>
            <a:r>
              <a:rPr lang="en-US" sz="2400" b="0" i="0" dirty="0">
                <a:effectLst/>
              </a:rPr>
              <a:t>To discuss areas for improving care coordination and engagement to reduce mortality among people experiencing homelessness with high-risk medical needs.</a:t>
            </a:r>
          </a:p>
          <a:p>
            <a:endParaRPr lang="en-US" sz="2400" dirty="0"/>
          </a:p>
        </p:txBody>
      </p:sp>
    </p:spTree>
    <p:extLst>
      <p:ext uri="{BB962C8B-B14F-4D97-AF65-F5344CB8AC3E}">
        <p14:creationId xmlns:p14="http://schemas.microsoft.com/office/powerpoint/2010/main" val="8449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BE223-BA94-47E1-8FB4-25E6E0033E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b="1" kern="1200">
                <a:solidFill>
                  <a:srgbClr val="FFFFFF"/>
                </a:solidFill>
                <a:latin typeface="+mj-lt"/>
                <a:ea typeface="+mj-ea"/>
                <a:cs typeface="+mj-cs"/>
              </a:rPr>
              <a:t>Select Diagnoses Associated with Death Among CCH Z59.0 in 2020-2021</a:t>
            </a:r>
            <a:endParaRPr lang="en-US" sz="2800" kern="1200">
              <a:solidFill>
                <a:srgbClr val="FFFFFF"/>
              </a:solidFill>
              <a:latin typeface="+mj-lt"/>
              <a:ea typeface="+mj-ea"/>
              <a:cs typeface="+mj-cs"/>
            </a:endParaRPr>
          </a:p>
        </p:txBody>
      </p:sp>
      <p:pic>
        <p:nvPicPr>
          <p:cNvPr id="5" name="Picture 2" descr="Image result for cook county health logo">
            <a:extLst>
              <a:ext uri="{FF2B5EF4-FFF2-40B4-BE49-F238E27FC236}">
                <a16:creationId xmlns:a16="http://schemas.microsoft.com/office/drawing/2014/main" id="{7DBDC635-95A9-488E-8108-0BCFF68B81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00FD2D4E-8B6A-4B5B-97CC-C4CD67E3E86B}"/>
              </a:ext>
            </a:extLst>
          </p:cNvPr>
          <p:cNvGraphicFramePr>
            <a:graphicFrameLocks noGrp="1"/>
          </p:cNvGraphicFramePr>
          <p:nvPr>
            <p:extLst>
              <p:ext uri="{D42A27DB-BD31-4B8C-83A1-F6EECF244321}">
                <p14:modId xmlns:p14="http://schemas.microsoft.com/office/powerpoint/2010/main" val="2362955347"/>
              </p:ext>
            </p:extLst>
          </p:nvPr>
        </p:nvGraphicFramePr>
        <p:xfrm>
          <a:off x="4216526" y="1967266"/>
          <a:ext cx="7838314" cy="2561517"/>
        </p:xfrm>
        <a:graphic>
          <a:graphicData uri="http://schemas.openxmlformats.org/drawingml/2006/table">
            <a:tbl>
              <a:tblPr firstRow="1" firstCol="1">
                <a:noFill/>
              </a:tblPr>
              <a:tblGrid>
                <a:gridCol w="1464360">
                  <a:extLst>
                    <a:ext uri="{9D8B030D-6E8A-4147-A177-3AD203B41FA5}">
                      <a16:colId xmlns:a16="http://schemas.microsoft.com/office/drawing/2014/main" val="2782854327"/>
                    </a:ext>
                  </a:extLst>
                </a:gridCol>
                <a:gridCol w="1087114">
                  <a:extLst>
                    <a:ext uri="{9D8B030D-6E8A-4147-A177-3AD203B41FA5}">
                      <a16:colId xmlns:a16="http://schemas.microsoft.com/office/drawing/2014/main" val="1784898065"/>
                    </a:ext>
                  </a:extLst>
                </a:gridCol>
                <a:gridCol w="1649602">
                  <a:extLst>
                    <a:ext uri="{9D8B030D-6E8A-4147-A177-3AD203B41FA5}">
                      <a16:colId xmlns:a16="http://schemas.microsoft.com/office/drawing/2014/main" val="248820133"/>
                    </a:ext>
                  </a:extLst>
                </a:gridCol>
                <a:gridCol w="993818">
                  <a:extLst>
                    <a:ext uri="{9D8B030D-6E8A-4147-A177-3AD203B41FA5}">
                      <a16:colId xmlns:a16="http://schemas.microsoft.com/office/drawing/2014/main" val="802088411"/>
                    </a:ext>
                  </a:extLst>
                </a:gridCol>
                <a:gridCol w="1649602">
                  <a:extLst>
                    <a:ext uri="{9D8B030D-6E8A-4147-A177-3AD203B41FA5}">
                      <a16:colId xmlns:a16="http://schemas.microsoft.com/office/drawing/2014/main" val="1598742462"/>
                    </a:ext>
                  </a:extLst>
                </a:gridCol>
                <a:gridCol w="993818">
                  <a:extLst>
                    <a:ext uri="{9D8B030D-6E8A-4147-A177-3AD203B41FA5}">
                      <a16:colId xmlns:a16="http://schemas.microsoft.com/office/drawing/2014/main" val="2444537206"/>
                    </a:ext>
                  </a:extLst>
                </a:gridCol>
              </a:tblGrid>
              <a:tr h="835581">
                <a:tc>
                  <a:txBody>
                    <a:bodyPr/>
                    <a:lstStyle/>
                    <a:p>
                      <a:pPr marL="0" marR="0">
                        <a:lnSpc>
                          <a:spcPct val="115000"/>
                        </a:lnSpc>
                        <a:spcBef>
                          <a:spcPts val="0"/>
                        </a:spcBef>
                        <a:spcAft>
                          <a:spcPts val="0"/>
                        </a:spcAft>
                      </a:pPr>
                      <a:r>
                        <a:rPr lang="en-US" sz="12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rPr>
                        <a:t>Diagnosis Codes</a:t>
                      </a:r>
                      <a:endParaRPr lang="en-US" sz="1200" b="0" cap="all" spc="15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tc>
                  <a:txBody>
                    <a:bodyPr/>
                    <a:lstStyle/>
                    <a:p>
                      <a:pPr marL="0" marR="0" algn="r">
                        <a:lnSpc>
                          <a:spcPct val="115000"/>
                        </a:lnSpc>
                        <a:spcBef>
                          <a:spcPts val="0"/>
                        </a:spcBef>
                        <a:spcAft>
                          <a:spcPts val="0"/>
                        </a:spcAft>
                      </a:pPr>
                      <a:r>
                        <a:rPr lang="en-US" sz="1200" b="0" cap="all" spc="150" dirty="0">
                          <a:solidFill>
                            <a:schemeClr val="lt1"/>
                          </a:solidFill>
                          <a:effectLst/>
                          <a:latin typeface="Arial" panose="020B0604020202020204" pitchFamily="34" charset="0"/>
                          <a:ea typeface="Arial" panose="020B0604020202020204" pitchFamily="34" charset="0"/>
                          <a:cs typeface="Times New Roman" panose="02020603050405020304" pitchFamily="18" charset="0"/>
                        </a:rPr>
                        <a:t>Cases, n</a:t>
                      </a:r>
                      <a:endParaRPr lang="en-US" sz="1200" b="0" cap="all" spc="150" dirty="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tc>
                  <a:txBody>
                    <a:bodyPr/>
                    <a:lstStyle/>
                    <a:p>
                      <a:pPr marL="0" marR="0" algn="r">
                        <a:lnSpc>
                          <a:spcPct val="115000"/>
                        </a:lnSpc>
                        <a:spcBef>
                          <a:spcPts val="0"/>
                        </a:spcBef>
                        <a:spcAft>
                          <a:spcPts val="0"/>
                        </a:spcAft>
                      </a:pPr>
                      <a:r>
                        <a:rPr lang="en-US" sz="12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rPr>
                        <a:t>All Cause Death Risk, aOR (95% CI)</a:t>
                      </a:r>
                      <a:endParaRPr lang="en-US" sz="1200" b="0" cap="all" spc="15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tc>
                  <a:txBody>
                    <a:bodyPr/>
                    <a:lstStyle/>
                    <a:p>
                      <a:pPr marL="0" marR="0" algn="r">
                        <a:lnSpc>
                          <a:spcPct val="115000"/>
                        </a:lnSpc>
                        <a:spcBef>
                          <a:spcPts val="0"/>
                        </a:spcBef>
                        <a:spcAft>
                          <a:spcPts val="0"/>
                        </a:spcAft>
                      </a:pPr>
                      <a:r>
                        <a:rPr lang="en-US" sz="12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rPr>
                        <a:t>p-value</a:t>
                      </a:r>
                      <a:endParaRPr lang="en-US" sz="1200" b="0" cap="all" spc="15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tc>
                  <a:txBody>
                    <a:bodyPr/>
                    <a:lstStyle/>
                    <a:p>
                      <a:pPr marL="0" marR="0" algn="r">
                        <a:lnSpc>
                          <a:spcPct val="115000"/>
                        </a:lnSpc>
                        <a:spcBef>
                          <a:spcPts val="0"/>
                        </a:spcBef>
                        <a:spcAft>
                          <a:spcPts val="0"/>
                        </a:spcAft>
                      </a:pPr>
                      <a:r>
                        <a:rPr lang="en-US" sz="12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rPr>
                        <a:t>Overdose Death Risk, aOR (95% CI)</a:t>
                      </a:r>
                      <a:endParaRPr lang="en-US" sz="1200" b="0" cap="all" spc="15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tc>
                  <a:txBody>
                    <a:bodyPr/>
                    <a:lstStyle/>
                    <a:p>
                      <a:pPr marL="0" marR="0" algn="r">
                        <a:lnSpc>
                          <a:spcPct val="115000"/>
                        </a:lnSpc>
                        <a:spcBef>
                          <a:spcPts val="0"/>
                        </a:spcBef>
                        <a:spcAft>
                          <a:spcPts val="0"/>
                        </a:spcAft>
                      </a:pPr>
                      <a:r>
                        <a:rPr lang="en-US" sz="12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rPr>
                        <a:t>p-value</a:t>
                      </a:r>
                      <a:endParaRPr lang="en-US" sz="1200" b="0" cap="all" spc="150">
                        <a:solidFill>
                          <a:schemeClr val="lt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213965308"/>
                  </a:ext>
                </a:extLst>
              </a:tr>
              <a:tr h="554013">
                <a:tc>
                  <a:txBody>
                    <a:bodyPr/>
                    <a:lstStyle/>
                    <a:p>
                      <a:pPr marL="0" marR="0">
                        <a:lnSpc>
                          <a:spcPct val="115000"/>
                        </a:lnSpc>
                        <a:spcBef>
                          <a:spcPts val="0"/>
                        </a:spcBef>
                        <a:spcAft>
                          <a:spcPts val="0"/>
                        </a:spcAft>
                      </a:pPr>
                      <a:r>
                        <a:rPr lang="en-US" sz="11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Opioid Use Disorder (F11)</a:t>
                      </a:r>
                      <a:endParaRPr lang="en-US" sz="1100" b="1"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395</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1.70 (0.96, 3.01)</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0.07</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2.36 (1.11, 5.01)</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0.03</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17212355"/>
                  </a:ext>
                </a:extLst>
              </a:tr>
              <a:tr h="554013">
                <a:tc>
                  <a:txBody>
                    <a:bodyPr/>
                    <a:lstStyle/>
                    <a:p>
                      <a:pPr marL="0" marR="0">
                        <a:lnSpc>
                          <a:spcPct val="115000"/>
                        </a:lnSpc>
                        <a:spcBef>
                          <a:spcPts val="0"/>
                        </a:spcBef>
                        <a:spcAft>
                          <a:spcPts val="0"/>
                        </a:spcAft>
                      </a:pPr>
                      <a:r>
                        <a:rPr lang="en-US" sz="11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Alcohol Use Disorder (F10)</a:t>
                      </a:r>
                      <a:endParaRPr lang="en-US" sz="1100" b="1"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307</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1.98 (1.08, 3.64)</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0.03</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1.47 (0.58, 3.74)</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0.42</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65750655"/>
                  </a:ext>
                </a:extLst>
              </a:tr>
              <a:tr h="554013">
                <a:tc>
                  <a:txBody>
                    <a:bodyPr/>
                    <a:lstStyle/>
                    <a:p>
                      <a:pPr marL="0" marR="0">
                        <a:lnSpc>
                          <a:spcPct val="115000"/>
                        </a:lnSpc>
                        <a:spcBef>
                          <a:spcPts val="0"/>
                        </a:spcBef>
                        <a:spcAft>
                          <a:spcPts val="0"/>
                        </a:spcAft>
                      </a:pPr>
                      <a:r>
                        <a:rPr lang="en-US" sz="11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Frostbite (T33, T34)</a:t>
                      </a:r>
                      <a:endParaRPr lang="en-US" sz="1100" b="1"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52</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3.29 (1.20, 8.98)</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0.02</a:t>
                      </a:r>
                      <a:endParaRPr lang="en-US" sz="1400" cap="none" spc="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5.13 (1.62, 16.25)</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15000"/>
                        </a:lnSpc>
                        <a:spcBef>
                          <a:spcPts val="0"/>
                        </a:spcBef>
                        <a:spcAft>
                          <a:spcPts val="0"/>
                        </a:spcAft>
                      </a:pPr>
                      <a:r>
                        <a:rPr lang="en-US" sz="14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&lt;0.01</a:t>
                      </a:r>
                      <a:endParaRPr lang="en-US" sz="1400" cap="none" spc="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101061" marR="101061" marT="101061" marB="10106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64068214"/>
                  </a:ext>
                </a:extLst>
              </a:tr>
            </a:tbl>
          </a:graphicData>
        </a:graphic>
      </p:graphicFrame>
    </p:spTree>
    <p:extLst>
      <p:ext uri="{BB962C8B-B14F-4D97-AF65-F5344CB8AC3E}">
        <p14:creationId xmlns:p14="http://schemas.microsoft.com/office/powerpoint/2010/main" val="112369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F75FB-FE08-4B93-9AB2-DE1E75638B1A}"/>
              </a:ext>
            </a:extLst>
          </p:cNvPr>
          <p:cNvSpPr>
            <a:spLocks noGrp="1"/>
          </p:cNvSpPr>
          <p:nvPr>
            <p:ph type="title"/>
          </p:nvPr>
        </p:nvSpPr>
        <p:spPr>
          <a:xfrm>
            <a:off x="1171074" y="1396686"/>
            <a:ext cx="3240506" cy="4064628"/>
          </a:xfrm>
        </p:spPr>
        <p:txBody>
          <a:bodyPr>
            <a:normAutofit/>
          </a:bodyPr>
          <a:lstStyle/>
          <a:p>
            <a:r>
              <a:rPr lang="en-US" sz="4100" b="1">
                <a:solidFill>
                  <a:srgbClr val="FFFFFF"/>
                </a:solidFill>
              </a:rPr>
              <a:t>Features of Medical Respite Care Designed to Better Address Risk Factors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4E30A0-F9A8-47CB-A14A-92EA6D2F281C}"/>
              </a:ext>
            </a:extLst>
          </p:cNvPr>
          <p:cNvSpPr>
            <a:spLocks noGrp="1"/>
          </p:cNvSpPr>
          <p:nvPr>
            <p:ph idx="1"/>
          </p:nvPr>
        </p:nvSpPr>
        <p:spPr>
          <a:xfrm>
            <a:off x="5370153" y="1526033"/>
            <a:ext cx="6432964" cy="4475374"/>
          </a:xfrm>
        </p:spPr>
        <p:txBody>
          <a:bodyPr>
            <a:normAutofit fontScale="85000" lnSpcReduction="20000"/>
          </a:bodyPr>
          <a:lstStyle/>
          <a:p>
            <a:r>
              <a:rPr lang="en-US" dirty="0"/>
              <a:t>Low barrier and harm reduction approaches to substance use.</a:t>
            </a:r>
          </a:p>
          <a:p>
            <a:pPr lvl="1"/>
            <a:r>
              <a:rPr lang="en-US" dirty="0"/>
              <a:t>Opioid agonist medications</a:t>
            </a:r>
          </a:p>
          <a:p>
            <a:pPr lvl="1"/>
            <a:r>
              <a:rPr lang="en-US" dirty="0"/>
              <a:t>Behavioral Health specialist on staff</a:t>
            </a:r>
          </a:p>
          <a:p>
            <a:pPr lvl="1"/>
            <a:r>
              <a:rPr lang="en-US" b="1" dirty="0">
                <a:solidFill>
                  <a:schemeClr val="accent2">
                    <a:lumMod val="75000"/>
                  </a:schemeClr>
                </a:solidFill>
              </a:rPr>
              <a:t>CHALLENGES: </a:t>
            </a:r>
            <a:r>
              <a:rPr lang="en-US" dirty="0"/>
              <a:t>Easier said than done!</a:t>
            </a:r>
          </a:p>
          <a:p>
            <a:r>
              <a:rPr lang="en-US" dirty="0"/>
              <a:t>Broad clinical pathways</a:t>
            </a:r>
          </a:p>
          <a:p>
            <a:pPr lvl="1"/>
            <a:r>
              <a:rPr lang="en-US" dirty="0"/>
              <a:t>Surgical/pathologic wound care</a:t>
            </a:r>
          </a:p>
          <a:p>
            <a:pPr lvl="1"/>
            <a:r>
              <a:rPr lang="en-US" dirty="0"/>
              <a:t>Outpatient parenteral antibiotic treatment</a:t>
            </a:r>
          </a:p>
          <a:p>
            <a:pPr lvl="1"/>
            <a:r>
              <a:rPr lang="en-US" dirty="0"/>
              <a:t>Cancer care</a:t>
            </a:r>
          </a:p>
          <a:p>
            <a:pPr lvl="1"/>
            <a:r>
              <a:rPr lang="en-US" b="1" dirty="0">
                <a:solidFill>
                  <a:schemeClr val="accent2">
                    <a:lumMod val="75000"/>
                  </a:schemeClr>
                </a:solidFill>
              </a:rPr>
              <a:t>CHALLENGES: </a:t>
            </a:r>
            <a:r>
              <a:rPr lang="en-US" dirty="0"/>
              <a:t>Capacity limitations!</a:t>
            </a:r>
          </a:p>
          <a:p>
            <a:r>
              <a:rPr lang="en-US" dirty="0"/>
              <a:t>Complex care coordination</a:t>
            </a:r>
          </a:p>
          <a:p>
            <a:pPr lvl="1"/>
            <a:r>
              <a:rPr lang="en-US" dirty="0"/>
              <a:t>Transportation &amp; Communication Devices</a:t>
            </a:r>
          </a:p>
          <a:p>
            <a:pPr lvl="1"/>
            <a:r>
              <a:rPr lang="en-US" dirty="0"/>
              <a:t>Relational &amp; instrumental social support</a:t>
            </a:r>
          </a:p>
          <a:p>
            <a:pPr lvl="1"/>
            <a:r>
              <a:rPr lang="en-US" b="1" dirty="0">
                <a:solidFill>
                  <a:schemeClr val="accent2">
                    <a:lumMod val="75000"/>
                  </a:schemeClr>
                </a:solidFill>
              </a:rPr>
              <a:t>CHALLENGES: </a:t>
            </a:r>
            <a:r>
              <a:rPr lang="en-US" dirty="0"/>
              <a:t>Disabilities &amp; engagement!</a:t>
            </a:r>
            <a:endParaRPr lang="en-US" b="1" dirty="0">
              <a:solidFill>
                <a:schemeClr val="accent2">
                  <a:lumMod val="75000"/>
                </a:schemeClr>
              </a:solidFill>
            </a:endParaRPr>
          </a:p>
          <a:p>
            <a:endParaRPr lang="en-US" dirty="0"/>
          </a:p>
        </p:txBody>
      </p:sp>
      <p:pic>
        <p:nvPicPr>
          <p:cNvPr id="9" name="Picture 2" descr="Image result for cook county health logo">
            <a:extLst>
              <a:ext uri="{FF2B5EF4-FFF2-40B4-BE49-F238E27FC236}">
                <a16:creationId xmlns:a16="http://schemas.microsoft.com/office/drawing/2014/main" id="{337D1F76-6A16-4ACB-97D0-30742C9311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BE515-7516-4241-8A7D-5905DEAB1D3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Key Takeaways from Chicago</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EF0A23-5307-461A-B0AA-75E24B37C2E4}"/>
              </a:ext>
            </a:extLst>
          </p:cNvPr>
          <p:cNvSpPr>
            <a:spLocks noGrp="1"/>
          </p:cNvSpPr>
          <p:nvPr>
            <p:ph idx="1"/>
          </p:nvPr>
        </p:nvSpPr>
        <p:spPr>
          <a:xfrm>
            <a:off x="4447308" y="591344"/>
            <a:ext cx="6906491" cy="5585619"/>
          </a:xfrm>
        </p:spPr>
        <p:txBody>
          <a:bodyPr anchor="ctr">
            <a:normAutofit/>
          </a:bodyPr>
          <a:lstStyle/>
          <a:p>
            <a:r>
              <a:rPr lang="en-US" dirty="0"/>
              <a:t>Mortality rates were greater among high-risk individuals experiencing homelessness compared to housed peers by factors of 2.7x for all-cause, 3.6x for cardiovascular disease, 5.3x for injuries, 7.6x for pulmonary disease, and 38x for overdoses. </a:t>
            </a:r>
          </a:p>
          <a:p>
            <a:r>
              <a:rPr lang="en-US" dirty="0"/>
              <a:t>Substance use disorders and frostbite are risk factors for premature death in this population.</a:t>
            </a:r>
          </a:p>
          <a:p>
            <a:r>
              <a:rPr lang="en-US" dirty="0"/>
              <a:t>Medical Respite Care can be designed to better address recognized risk factors.</a:t>
            </a:r>
          </a:p>
          <a:p>
            <a:endParaRPr lang="en-US" dirty="0"/>
          </a:p>
          <a:p>
            <a:endParaRPr lang="en-US" dirty="0"/>
          </a:p>
        </p:txBody>
      </p:sp>
      <p:pic>
        <p:nvPicPr>
          <p:cNvPr id="4" name="Picture 2" descr="Image result for cook county health logo">
            <a:extLst>
              <a:ext uri="{FF2B5EF4-FFF2-40B4-BE49-F238E27FC236}">
                <a16:creationId xmlns:a16="http://schemas.microsoft.com/office/drawing/2014/main" id="{264E7B9B-2A42-4B76-8B80-99EAC55BDB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0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A3BE464-3D3F-4CCF-BA1E-ECAE7466F09F}"/>
              </a:ext>
            </a:extLst>
          </p:cNvPr>
          <p:cNvSpPr>
            <a:spLocks noGrp="1"/>
          </p:cNvSpPr>
          <p:nvPr>
            <p:ph type="title"/>
          </p:nvPr>
        </p:nvSpPr>
        <p:spPr>
          <a:xfrm>
            <a:off x="841246" y="673770"/>
            <a:ext cx="3644489" cy="2414488"/>
          </a:xfrm>
        </p:spPr>
        <p:txBody>
          <a:bodyPr anchor="t">
            <a:normAutofit/>
          </a:bodyPr>
          <a:lstStyle/>
          <a:p>
            <a:r>
              <a:rPr lang="en-US" sz="5400" b="1">
                <a:solidFill>
                  <a:srgbClr val="FFFFFF"/>
                </a:solidFill>
              </a:rPr>
              <a:t>Case Study 2</a:t>
            </a:r>
          </a:p>
        </p:txBody>
      </p:sp>
      <p:sp>
        <p:nvSpPr>
          <p:cNvPr id="3" name="Content Placeholder 2">
            <a:extLst>
              <a:ext uri="{FF2B5EF4-FFF2-40B4-BE49-F238E27FC236}">
                <a16:creationId xmlns:a16="http://schemas.microsoft.com/office/drawing/2014/main" id="{661D04B4-7DD7-4644-870D-8B0144C2339F}"/>
              </a:ext>
            </a:extLst>
          </p:cNvPr>
          <p:cNvSpPr>
            <a:spLocks noGrp="1"/>
          </p:cNvSpPr>
          <p:nvPr>
            <p:ph idx="1"/>
          </p:nvPr>
        </p:nvSpPr>
        <p:spPr>
          <a:xfrm>
            <a:off x="5486396" y="882315"/>
            <a:ext cx="6306805" cy="5294647"/>
          </a:xfrm>
        </p:spPr>
        <p:txBody>
          <a:bodyPr>
            <a:normAutofit/>
          </a:bodyPr>
          <a:lstStyle/>
          <a:p>
            <a:pPr marL="0" indent="0">
              <a:buNone/>
            </a:pPr>
            <a:r>
              <a:rPr lang="en-US" sz="2200" b="1" i="0" dirty="0">
                <a:effectLst/>
              </a:rPr>
              <a:t>According to the National Harm Reduction Coalition, harm reduction is “a set of practical strategies and ideas aimed at reducing negative consequences associated with drug use…[and] also a movement for social justice built on a belief in, and respect for, the rights of people who use drugs.”</a:t>
            </a:r>
          </a:p>
          <a:p>
            <a:pPr marL="0" indent="0">
              <a:buNone/>
            </a:pPr>
            <a:r>
              <a:rPr lang="en-US" sz="2200" b="1" dirty="0"/>
              <a:t>You are the director of a Medical Respite Center in which a client exhibits escalating dysregulated intravenous opioid use despite education</a:t>
            </a:r>
            <a:r>
              <a:rPr lang="en-US" sz="2200" b="1" i="0" dirty="0">
                <a:effectLst/>
              </a:rPr>
              <a:t> about the dangers related to the recent unpredictable potency of street heroin. </a:t>
            </a:r>
          </a:p>
          <a:p>
            <a:pPr marL="0" indent="0">
              <a:buNone/>
            </a:pPr>
            <a:r>
              <a:rPr lang="en-US" sz="2200" b="1" dirty="0"/>
              <a:t>What policies &amp; procedures would uphold harm reduction for this client in the Medical Respite Center? What housing and health care resources are needed to support these policies &amp; procedures?</a:t>
            </a:r>
            <a:endParaRPr lang="en-US" sz="2200" b="1" i="0" dirty="0">
              <a:effectLst/>
            </a:endParaRP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cook county health logo">
            <a:extLst>
              <a:ext uri="{FF2B5EF4-FFF2-40B4-BE49-F238E27FC236}">
                <a16:creationId xmlns:a16="http://schemas.microsoft.com/office/drawing/2014/main" id="{C536AA43-57F0-4F48-8E22-32F4BE319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640" y="6116902"/>
            <a:ext cx="1981200" cy="63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1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97B7-C25D-4D42-82C4-D977F417FF79}"/>
              </a:ext>
            </a:extLst>
          </p:cNvPr>
          <p:cNvSpPr>
            <a:spLocks noGrp="1"/>
          </p:cNvSpPr>
          <p:nvPr>
            <p:ph type="title"/>
          </p:nvPr>
        </p:nvSpPr>
        <p:spPr>
          <a:xfrm>
            <a:off x="481013" y="3752849"/>
            <a:ext cx="3290887" cy="2452687"/>
          </a:xfrm>
        </p:spPr>
        <p:txBody>
          <a:bodyPr anchor="ctr">
            <a:normAutofit/>
          </a:bodyPr>
          <a:lstStyle/>
          <a:p>
            <a:pPr algn="ctr"/>
            <a:r>
              <a:rPr lang="en-US" sz="3600" b="1" dirty="0"/>
              <a:t>Conclusions</a:t>
            </a:r>
            <a:endParaRPr lang="en-US" sz="3600" dirty="0"/>
          </a:p>
        </p:txBody>
      </p:sp>
      <p:pic>
        <p:nvPicPr>
          <p:cNvPr id="4" name="Picture 3">
            <a:extLst>
              <a:ext uri="{FF2B5EF4-FFF2-40B4-BE49-F238E27FC236}">
                <a16:creationId xmlns:a16="http://schemas.microsoft.com/office/drawing/2014/main" id="{1982257F-71A4-4CEB-A5CB-53422EEFFD39}"/>
              </a:ext>
            </a:extLst>
          </p:cNvPr>
          <p:cNvPicPr>
            <a:picLocks noChangeAspect="1"/>
          </p:cNvPicPr>
          <p:nvPr/>
        </p:nvPicPr>
        <p:blipFill rotWithShape="1">
          <a:blip r:embed="rId3"/>
          <a:srcRect t="27572" b="268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C89BF5D-2F35-4824-936B-E71E27576BFE}"/>
              </a:ext>
            </a:extLst>
          </p:cNvPr>
          <p:cNvSpPr>
            <a:spLocks noGrp="1"/>
          </p:cNvSpPr>
          <p:nvPr>
            <p:ph idx="1"/>
          </p:nvPr>
        </p:nvSpPr>
        <p:spPr>
          <a:xfrm>
            <a:off x="4223982" y="3752850"/>
            <a:ext cx="7485413" cy="2452687"/>
          </a:xfrm>
        </p:spPr>
        <p:txBody>
          <a:bodyPr anchor="ctr">
            <a:normAutofit lnSpcReduction="10000"/>
          </a:bodyPr>
          <a:lstStyle/>
          <a:p>
            <a:r>
              <a:rPr lang="en-US" sz="1700" dirty="0">
                <a:effectLst/>
                <a:latin typeface="Calibri" panose="020F0502020204030204" pitchFamily="34" charset="0"/>
                <a:ea typeface="Calibri" panose="020F0502020204030204" pitchFamily="34" charset="0"/>
                <a:cs typeface="Times New Roman" panose="02020603050405020304" pitchFamily="18" charset="0"/>
              </a:rPr>
              <a:t>Mortality rates, driven primarily by drug overdose in the Boston and Chicago cohorts of homeless-experienced adults far exceed those in the reference populations</a:t>
            </a:r>
          </a:p>
          <a:p>
            <a:r>
              <a:rPr lang="en-US" sz="1700" dirty="0">
                <a:effectLst/>
                <a:latin typeface="Calibri" panose="020F0502020204030204" pitchFamily="34" charset="0"/>
                <a:ea typeface="Calibri" panose="020F0502020204030204" pitchFamily="34" charset="0"/>
                <a:cs typeface="Times New Roman" panose="02020603050405020304" pitchFamily="18" charset="0"/>
              </a:rPr>
              <a:t>Certain causes of death disproportionately impacted demographic subgroups in the Boston-based cohort. </a:t>
            </a:r>
          </a:p>
          <a:p>
            <a:r>
              <a:rPr lang="en-US" sz="1700" dirty="0">
                <a:latin typeface="Calibri" panose="020F0502020204030204" pitchFamily="34" charset="0"/>
                <a:ea typeface="Calibri" panose="020F0502020204030204" pitchFamily="34" charset="0"/>
                <a:cs typeface="Times New Roman" panose="02020603050405020304" pitchFamily="18" charset="0"/>
              </a:rPr>
              <a:t>Homeless mortality data helps us to better understand the unique health risks and to inform care for people experiencing homelessness.</a:t>
            </a:r>
          </a:p>
          <a:p>
            <a:r>
              <a:rPr lang="en-US" sz="1700" dirty="0">
                <a:latin typeface="Calibri" panose="020F0502020204030204" pitchFamily="34" charset="0"/>
                <a:cs typeface="Times New Roman" panose="02020603050405020304" pitchFamily="18" charset="0"/>
              </a:rPr>
              <a:t>Medical Respite programs are settings that can support many of the interventions that address these unique health risks.</a:t>
            </a:r>
            <a:endParaRPr lang="en-US" sz="1700" dirty="0"/>
          </a:p>
          <a:p>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057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5907-9B73-45BD-A674-477F7199CF1E}"/>
              </a:ext>
            </a:extLst>
          </p:cNvPr>
          <p:cNvSpPr>
            <a:spLocks noGrp="1"/>
          </p:cNvSpPr>
          <p:nvPr>
            <p:ph type="title"/>
          </p:nvPr>
        </p:nvSpPr>
        <p:spPr/>
        <p:txBody>
          <a:bodyPr/>
          <a:lstStyle/>
          <a:p>
            <a:r>
              <a:rPr lang="en-US" b="1" dirty="0"/>
              <a:t>Acknowledgements </a:t>
            </a:r>
          </a:p>
        </p:txBody>
      </p:sp>
      <p:sp>
        <p:nvSpPr>
          <p:cNvPr id="3" name="Content Placeholder 2">
            <a:extLst>
              <a:ext uri="{FF2B5EF4-FFF2-40B4-BE49-F238E27FC236}">
                <a16:creationId xmlns:a16="http://schemas.microsoft.com/office/drawing/2014/main" id="{4BFDE77B-B598-4DBE-9821-058E42666132}"/>
              </a:ext>
            </a:extLst>
          </p:cNvPr>
          <p:cNvSpPr>
            <a:spLocks noGrp="1"/>
          </p:cNvSpPr>
          <p:nvPr>
            <p:ph idx="1"/>
          </p:nvPr>
        </p:nvSpPr>
        <p:spPr>
          <a:xfrm>
            <a:off x="581722" y="1591449"/>
            <a:ext cx="5329486" cy="4351338"/>
          </a:xfrm>
        </p:spPr>
        <p:txBody>
          <a:bodyPr>
            <a:normAutofit/>
          </a:bodyPr>
          <a:lstStyle/>
          <a:p>
            <a:pPr marL="0" indent="0">
              <a:buNone/>
            </a:pPr>
            <a:r>
              <a:rPr lang="en-US" sz="2000" dirty="0"/>
              <a:t>Boston Team</a:t>
            </a:r>
          </a:p>
          <a:p>
            <a:r>
              <a:rPr lang="en-US" sz="2000" dirty="0"/>
              <a:t>Boston Health Care for the Homeless Program</a:t>
            </a:r>
          </a:p>
          <a:p>
            <a:r>
              <a:rPr lang="en-US" sz="2000" dirty="0"/>
              <a:t>Biostatistics Center and the Yvonne L. Munn Center for Nursing Research, Massachusetts General Hospital</a:t>
            </a:r>
          </a:p>
          <a:p>
            <a:r>
              <a:rPr lang="en-US" sz="2000" dirty="0"/>
              <a:t>Co-Authors/Collaborators/Mentors: Logan Adams, Travis Baggett, Danielle Fine, Jessie Gaeta, Nora </a:t>
            </a:r>
            <a:r>
              <a:rPr lang="en-US" sz="2000" dirty="0" err="1"/>
              <a:t>Horick</a:t>
            </a:r>
            <a:r>
              <a:rPr lang="en-US" sz="2000" dirty="0"/>
              <a:t>, Elizabeth Lewis</a:t>
            </a:r>
          </a:p>
        </p:txBody>
      </p:sp>
      <p:pic>
        <p:nvPicPr>
          <p:cNvPr id="6148" name="Picture 4" descr="Boston Health Care for the Homeless Program |">
            <a:extLst>
              <a:ext uri="{FF2B5EF4-FFF2-40B4-BE49-F238E27FC236}">
                <a16:creationId xmlns:a16="http://schemas.microsoft.com/office/drawing/2014/main" id="{AEBF48AE-E350-4DBB-88E5-24D11729F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36236"/>
            <a:ext cx="2296514" cy="9303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5th 26th">
            <a:extLst>
              <a:ext uri="{FF2B5EF4-FFF2-40B4-BE49-F238E27FC236}">
                <a16:creationId xmlns:a16="http://schemas.microsoft.com/office/drawing/2014/main" id="{1596998C-6E82-452B-A333-4B2B8985E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221" y="5489554"/>
            <a:ext cx="2712227" cy="9517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ome - Massachusetts General Hospital Biostatistics">
            <a:extLst>
              <a:ext uri="{FF2B5EF4-FFF2-40B4-BE49-F238E27FC236}">
                <a16:creationId xmlns:a16="http://schemas.microsoft.com/office/drawing/2014/main" id="{877803AA-0568-4376-BE9B-09216DFC5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465" y="4375267"/>
            <a:ext cx="299085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C16576E-D66B-4DAD-BE56-E4057A96AADA}"/>
              </a:ext>
            </a:extLst>
          </p:cNvPr>
          <p:cNvSpPr txBox="1">
            <a:spLocks/>
          </p:cNvSpPr>
          <p:nvPr/>
        </p:nvSpPr>
        <p:spPr>
          <a:xfrm>
            <a:off x="5911208" y="1568789"/>
            <a:ext cx="58928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Chicago Team</a:t>
            </a:r>
          </a:p>
          <a:p>
            <a:r>
              <a:rPr lang="en-US" sz="2000" dirty="0"/>
              <a:t>Cook County Medical Respite Center</a:t>
            </a:r>
          </a:p>
          <a:p>
            <a:r>
              <a:rPr lang="en-US" sz="2000" dirty="0"/>
              <a:t>Center for Health Equity &amp; Innovation, Cook County Health: Jacqueline Cameron, Jenny Miao Hua, Daniel Riggins  </a:t>
            </a:r>
          </a:p>
        </p:txBody>
      </p:sp>
      <p:pic>
        <p:nvPicPr>
          <p:cNvPr id="1026" name="Picture 2" descr="Cook County Health – We Bring Health Care to Your Community">
            <a:extLst>
              <a:ext uri="{FF2B5EF4-FFF2-40B4-BE49-F238E27FC236}">
                <a16:creationId xmlns:a16="http://schemas.microsoft.com/office/drawing/2014/main" id="{0FEEB594-9C7A-45AE-BD95-B7EE024AA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315" y="4994910"/>
            <a:ext cx="2856097" cy="6686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using Forward - Ending Homelessness with Rental Assistance, Emergency  Housing &amp; Shelter">
            <a:extLst>
              <a:ext uri="{FF2B5EF4-FFF2-40B4-BE49-F238E27FC236}">
                <a16:creationId xmlns:a16="http://schemas.microsoft.com/office/drawing/2014/main" id="{59AB4EB8-A48F-40D3-85F0-A09BE876E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9519" y="4947238"/>
            <a:ext cx="1943450" cy="81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2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C4EED-5C22-44E7-BA4D-27D65FB74F88}"/>
              </a:ext>
            </a:extLst>
          </p:cNvPr>
          <p:cNvSpPr>
            <a:spLocks noGrp="1"/>
          </p:cNvSpPr>
          <p:nvPr>
            <p:ph type="title"/>
          </p:nvPr>
        </p:nvSpPr>
        <p:spPr>
          <a:xfrm>
            <a:off x="33489" y="0"/>
            <a:ext cx="11845123" cy="1325563"/>
          </a:xfrm>
        </p:spPr>
        <p:txBody>
          <a:bodyPr>
            <a:normAutofit/>
          </a:bodyPr>
          <a:lstStyle/>
          <a:p>
            <a:r>
              <a:rPr lang="en-US" sz="3600" b="1" dirty="0"/>
              <a:t>Mortality Among Homeless-Experienced Adults in Boston</a:t>
            </a:r>
          </a:p>
        </p:txBody>
      </p:sp>
      <p:sp>
        <p:nvSpPr>
          <p:cNvPr id="6" name="Content Placeholder 5">
            <a:extLst>
              <a:ext uri="{FF2B5EF4-FFF2-40B4-BE49-F238E27FC236}">
                <a16:creationId xmlns:a16="http://schemas.microsoft.com/office/drawing/2014/main" id="{8946A7ED-E2CA-4C34-B43F-8DD7891F44A9}"/>
              </a:ext>
            </a:extLst>
          </p:cNvPr>
          <p:cNvSpPr>
            <a:spLocks noGrp="1"/>
          </p:cNvSpPr>
          <p:nvPr>
            <p:ph idx="1"/>
          </p:nvPr>
        </p:nvSpPr>
        <p:spPr>
          <a:xfrm>
            <a:off x="201837" y="1325563"/>
            <a:ext cx="11217560" cy="5576633"/>
          </a:xfrm>
        </p:spPr>
        <p:txBody>
          <a:bodyPr>
            <a:normAutofit/>
          </a:bodyPr>
          <a:lstStyle/>
          <a:p>
            <a:pPr marL="0" indent="0">
              <a:buNone/>
            </a:pPr>
            <a:r>
              <a:rPr lang="en-US" b="1" dirty="0">
                <a:solidFill>
                  <a:srgbClr val="000000"/>
                </a:solidFill>
              </a:rPr>
              <a:t>Purpose: </a:t>
            </a:r>
            <a:r>
              <a:rPr lang="en-US" dirty="0">
                <a:effectLst/>
                <a:ea typeface="Calibri" panose="020F0502020204030204" pitchFamily="34" charset="0"/>
                <a:cs typeface="Times New Roman" panose="02020603050405020304" pitchFamily="18" charset="0"/>
              </a:rPr>
              <a:t>identify contemporary age-related trends in mortality rates and causes of death among homeless persons in Massachusetts</a:t>
            </a:r>
          </a:p>
          <a:p>
            <a:pPr marL="0" indent="0">
              <a:buNone/>
            </a:pPr>
            <a:r>
              <a:rPr lang="en-US" dirty="0"/>
              <a:t>Retrospective cohort analysis (ongoing)</a:t>
            </a:r>
          </a:p>
          <a:p>
            <a:pPr lvl="1"/>
            <a:r>
              <a:rPr lang="en-US" sz="2800" dirty="0"/>
              <a:t>Patients ≥18 years at the Boston Health Care for the Homeless Program (BHCHP) (‘03-‘17)</a:t>
            </a:r>
          </a:p>
          <a:p>
            <a:pPr lvl="1"/>
            <a:r>
              <a:rPr lang="en-US" sz="2800" dirty="0"/>
              <a:t>Linked to Massachusetts Dept of Public Health death occurrence files (‘03- ‘18), Match*Pro</a:t>
            </a:r>
            <a:endParaRPr lang="en-US" sz="2400" dirty="0"/>
          </a:p>
          <a:p>
            <a:pPr lvl="1"/>
            <a:r>
              <a:rPr lang="en-US" sz="2800" dirty="0"/>
              <a:t>CDC Wide-ranging Online Data for Epidemiologic Research (WONDER) </a:t>
            </a:r>
            <a:endParaRPr lang="en-US" dirty="0"/>
          </a:p>
        </p:txBody>
      </p:sp>
      <p:sp>
        <p:nvSpPr>
          <p:cNvPr id="5" name="TextBox 4">
            <a:extLst>
              <a:ext uri="{FF2B5EF4-FFF2-40B4-BE49-F238E27FC236}">
                <a16:creationId xmlns:a16="http://schemas.microsoft.com/office/drawing/2014/main" id="{7B87610C-7152-48B1-855C-28E32D98C921}"/>
              </a:ext>
            </a:extLst>
          </p:cNvPr>
          <p:cNvSpPr txBox="1"/>
          <p:nvPr/>
        </p:nvSpPr>
        <p:spPr>
          <a:xfrm>
            <a:off x="9625272" y="6542995"/>
            <a:ext cx="2566728" cy="215444"/>
          </a:xfrm>
          <a:prstGeom prst="rect">
            <a:avLst/>
          </a:prstGeom>
          <a:noFill/>
        </p:spPr>
        <p:txBody>
          <a:bodyPr wrap="none" rtlCol="0">
            <a:spAutoFit/>
          </a:bodyPr>
          <a:lstStyle/>
          <a:p>
            <a:r>
              <a:rPr lang="en-US" sz="800" dirty="0"/>
              <a:t>Preliminary unpublished data. Manuscript in preparation.</a:t>
            </a:r>
          </a:p>
        </p:txBody>
      </p:sp>
      <p:pic>
        <p:nvPicPr>
          <p:cNvPr id="10" name="Picture 2" descr="Massachusetts General Hospital - Wikipedia">
            <a:extLst>
              <a:ext uri="{FF2B5EF4-FFF2-40B4-BE49-F238E27FC236}">
                <a16:creationId xmlns:a16="http://schemas.microsoft.com/office/drawing/2014/main" id="{248544E1-20D9-4C8A-8CA0-A601D3F1B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oston Health Care for the Homeless Program |">
            <a:extLst>
              <a:ext uri="{FF2B5EF4-FFF2-40B4-BE49-F238E27FC236}">
                <a16:creationId xmlns:a16="http://schemas.microsoft.com/office/drawing/2014/main" id="{B8AE3E3D-213B-4684-B32D-B56CE9556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6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A26CC7-8520-4308-B742-66034383C2C6}"/>
              </a:ext>
            </a:extLst>
          </p:cNvPr>
          <p:cNvGraphicFramePr>
            <a:graphicFrameLocks noGrp="1"/>
          </p:cNvGraphicFramePr>
          <p:nvPr>
            <p:extLst>
              <p:ext uri="{D42A27DB-BD31-4B8C-83A1-F6EECF244321}">
                <p14:modId xmlns:p14="http://schemas.microsoft.com/office/powerpoint/2010/main" val="2756303871"/>
              </p:ext>
            </p:extLst>
          </p:nvPr>
        </p:nvGraphicFramePr>
        <p:xfrm>
          <a:off x="818283" y="99561"/>
          <a:ext cx="9741921" cy="6571458"/>
        </p:xfrm>
        <a:graphic>
          <a:graphicData uri="http://schemas.openxmlformats.org/drawingml/2006/table">
            <a:tbl>
              <a:tblPr/>
              <a:tblGrid>
                <a:gridCol w="3453953">
                  <a:extLst>
                    <a:ext uri="{9D8B030D-6E8A-4147-A177-3AD203B41FA5}">
                      <a16:colId xmlns:a16="http://schemas.microsoft.com/office/drawing/2014/main" val="1590338137"/>
                    </a:ext>
                  </a:extLst>
                </a:gridCol>
                <a:gridCol w="1877534">
                  <a:extLst>
                    <a:ext uri="{9D8B030D-6E8A-4147-A177-3AD203B41FA5}">
                      <a16:colId xmlns:a16="http://schemas.microsoft.com/office/drawing/2014/main" val="1107533411"/>
                    </a:ext>
                  </a:extLst>
                </a:gridCol>
                <a:gridCol w="2249498">
                  <a:extLst>
                    <a:ext uri="{9D8B030D-6E8A-4147-A177-3AD203B41FA5}">
                      <a16:colId xmlns:a16="http://schemas.microsoft.com/office/drawing/2014/main" val="546643569"/>
                    </a:ext>
                  </a:extLst>
                </a:gridCol>
                <a:gridCol w="2160936">
                  <a:extLst>
                    <a:ext uri="{9D8B030D-6E8A-4147-A177-3AD203B41FA5}">
                      <a16:colId xmlns:a16="http://schemas.microsoft.com/office/drawing/2014/main" val="3904253702"/>
                    </a:ext>
                  </a:extLst>
                </a:gridCol>
              </a:tblGrid>
              <a:tr h="462042">
                <a:tc gridSpan="4">
                  <a:txBody>
                    <a:bodyPr/>
                    <a:lstStyle/>
                    <a:p>
                      <a:pPr algn="l" rtl="0" fontAlgn="base"/>
                      <a:r>
                        <a:rPr lang="en-US" sz="1800" b="1" i="0" u="none" dirty="0">
                          <a:solidFill>
                            <a:schemeClr val="tx1"/>
                          </a:solidFill>
                          <a:effectLst/>
                          <a:latin typeface="+mn-lt"/>
                        </a:rPr>
                        <a:t>Characteristics of Adults Enrolled in the Boston Health Care for the Homeless Program, 2003-2017</a:t>
                      </a:r>
                      <a:r>
                        <a:rPr lang="en-US" sz="1800" b="0" i="0" u="none" dirty="0">
                          <a:solidFill>
                            <a:schemeClr val="tx1"/>
                          </a:solidFill>
                          <a:effectLst/>
                          <a:latin typeface="+mn-lt"/>
                        </a:rPr>
                        <a:t>  </a:t>
                      </a:r>
                    </a:p>
                  </a:txBody>
                  <a:tcPr marL="100584" marR="100584" marT="22663" marB="22663" anchor="ctr">
                    <a:lnL w="7620" cap="flat" cmpd="sng" algn="ctr">
                      <a:solidFill>
                        <a:srgbClr val="000000"/>
                      </a:solidFill>
                      <a:prstDash val="solid"/>
                      <a:round/>
                      <a:headEnd type="none" w="med" len="med"/>
                      <a:tailEnd type="none" w="med" len="med"/>
                    </a:lnL>
                    <a:lnR w="7620" cap="flat" cmpd="sng" algn="ctr">
                      <a:solidFill>
                        <a:srgbClr val="203054"/>
                      </a:solidFill>
                      <a:prstDash val="solid"/>
                      <a:round/>
                      <a:headEnd type="none" w="med" len="med"/>
                      <a:tailEnd type="none" w="med" len="med"/>
                    </a:lnR>
                    <a:lnT w="7620" cap="flat" cmpd="sng" algn="ctr">
                      <a:solidFill>
                        <a:srgbClr val="C03654"/>
                      </a:solidFill>
                      <a:prstDash val="solid"/>
                      <a:round/>
                      <a:headEnd type="none" w="med" len="med"/>
                      <a:tailEnd type="none" w="med" len="med"/>
                    </a:lnT>
                    <a:lnB w="7620" cap="flat" cmpd="sng" algn="ctr">
                      <a:solidFill>
                        <a:srgbClr val="C02F5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7086793"/>
                  </a:ext>
                </a:extLst>
              </a:tr>
              <a:tr h="675434">
                <a:tc>
                  <a:txBody>
                    <a:bodyPr/>
                    <a:lstStyle/>
                    <a:p>
                      <a:pPr algn="l" rtl="0" fontAlgn="base"/>
                      <a:r>
                        <a:rPr lang="en-US" sz="1800" b="0" i="0" dirty="0">
                          <a:solidFill>
                            <a:srgbClr val="000000"/>
                          </a:solidFill>
                          <a:effectLst/>
                          <a:latin typeface="+mn-lt"/>
                        </a:rPr>
                        <a:t>Characteristics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02F54"/>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Entire cohort (n=60,092)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803154"/>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Non-deceased (n=52,962)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A04D54"/>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Deceased (n=7,130)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E04D53"/>
                      </a:solidFill>
                      <a:prstDash val="solid"/>
                      <a:round/>
                      <a:headEnd type="none" w="med" len="med"/>
                      <a:tailEnd type="none" w="med" len="med"/>
                    </a:lnR>
                    <a:lnT w="7620" cap="flat" cmpd="sng" algn="ctr">
                      <a:solidFill>
                        <a:srgbClr val="E04D54"/>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242516"/>
                  </a:ext>
                </a:extLst>
              </a:tr>
              <a:tr h="248651">
                <a:tc>
                  <a:txBody>
                    <a:bodyPr/>
                    <a:lstStyle/>
                    <a:p>
                      <a:pPr algn="l" rtl="0" fontAlgn="base"/>
                      <a:r>
                        <a:rPr lang="en-US" sz="1800" b="0" i="0">
                          <a:effectLst/>
                          <a:latin typeface="+mn-lt"/>
                        </a:rPr>
                        <a:t>Age at cohort entry (SD)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40.4 (13.1)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39.4 (12.8)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47.9 (12.5)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A0845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0373004"/>
                  </a:ext>
                </a:extLst>
              </a:tr>
              <a:tr h="248651">
                <a:tc>
                  <a:txBody>
                    <a:bodyPr/>
                    <a:lstStyle/>
                    <a:p>
                      <a:pPr algn="l" rtl="0" fontAlgn="base"/>
                      <a:r>
                        <a:rPr lang="en-US" sz="1800" b="0" i="0">
                          <a:solidFill>
                            <a:srgbClr val="000000"/>
                          </a:solidFill>
                          <a:effectLst/>
                          <a:latin typeface="+mn-lt"/>
                        </a:rPr>
                        <a:t>Sex, n (%)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solidFill>
                            <a:srgbClr val="000000"/>
                          </a:solidFill>
                          <a:effectLst/>
                          <a:latin typeface="+mn-lt"/>
                        </a:rPr>
                        <a:t>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solidFill>
                            <a:srgbClr val="000000"/>
                          </a:solidFill>
                          <a:effectLst/>
                          <a:latin typeface="+mn-lt"/>
                        </a:rPr>
                        <a:t>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9B5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468786"/>
                  </a:ext>
                </a:extLst>
              </a:tr>
              <a:tr h="248651">
                <a:tc>
                  <a:txBody>
                    <a:bodyPr/>
                    <a:lstStyle/>
                    <a:p>
                      <a:pPr algn="l" rtl="0" fontAlgn="base"/>
                      <a:r>
                        <a:rPr lang="en-US" sz="1800" b="0" i="0">
                          <a:solidFill>
                            <a:srgbClr val="000000"/>
                          </a:solidFill>
                          <a:effectLst/>
                          <a:latin typeface="+mn-lt"/>
                        </a:rPr>
                        <a:t>  Male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38,084 (63.4)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32,555 (61.5)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5,529 (77.5)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40A25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9371786"/>
                  </a:ext>
                </a:extLst>
              </a:tr>
              <a:tr h="248651">
                <a:tc>
                  <a:txBody>
                    <a:bodyPr/>
                    <a:lstStyle/>
                    <a:p>
                      <a:pPr algn="l" rtl="0" fontAlgn="base"/>
                      <a:r>
                        <a:rPr lang="en-US" sz="1800" b="0" i="0">
                          <a:solidFill>
                            <a:srgbClr val="000000"/>
                          </a:solidFill>
                          <a:effectLst/>
                          <a:latin typeface="+mn-lt"/>
                        </a:rPr>
                        <a:t>  Female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22,008 (36.6)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800" b="0" i="0" dirty="0">
                          <a:solidFill>
                            <a:srgbClr val="000000"/>
                          </a:solidFill>
                          <a:effectLst/>
                          <a:latin typeface="+mn-lt"/>
                        </a:rPr>
                        <a:t>20,407 (38.5)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800" b="0" i="0" dirty="0">
                          <a:solidFill>
                            <a:srgbClr val="000000"/>
                          </a:solidFill>
                          <a:effectLst/>
                          <a:latin typeface="+mn-lt"/>
                        </a:rPr>
                        <a:t>1,601 (22.5)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AA5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9534484"/>
                  </a:ext>
                </a:extLst>
              </a:tr>
              <a:tr h="248651">
                <a:tc>
                  <a:txBody>
                    <a:bodyPr/>
                    <a:lstStyle/>
                    <a:p>
                      <a:pPr algn="l" rtl="0" fontAlgn="base"/>
                      <a:r>
                        <a:rPr lang="en-US" sz="1800" b="0" i="0">
                          <a:solidFill>
                            <a:srgbClr val="000000"/>
                          </a:solidFill>
                          <a:effectLst/>
                          <a:latin typeface="+mn-lt"/>
                        </a:rPr>
                        <a:t>Race/ethnicity, n (%)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20B75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4327639"/>
                  </a:ext>
                </a:extLst>
              </a:tr>
              <a:tr h="248651">
                <a:tc>
                  <a:txBody>
                    <a:bodyPr/>
                    <a:lstStyle/>
                    <a:p>
                      <a:pPr algn="l" rtl="0" fontAlgn="base"/>
                      <a:r>
                        <a:rPr lang="en-US" sz="1800" b="0" i="0">
                          <a:effectLst/>
                          <a:latin typeface="+mn-lt"/>
                        </a:rPr>
                        <a:t>  Non-Latinx White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26,364 (43.9)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21,978 (41.5)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4,386 (61.5)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E02B74"/>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55663"/>
                  </a:ext>
                </a:extLst>
              </a:tr>
              <a:tr h="248651">
                <a:tc>
                  <a:txBody>
                    <a:bodyPr/>
                    <a:lstStyle/>
                    <a:p>
                      <a:pPr algn="l" rtl="0" fontAlgn="base"/>
                      <a:r>
                        <a:rPr lang="en-US" sz="1800" b="0" i="0">
                          <a:effectLst/>
                          <a:latin typeface="+mn-lt"/>
                        </a:rPr>
                        <a:t>  Non-Latinx Black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15,928 (26.5)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14,428 (27.2)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1,500 (21.0)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603074"/>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9948778"/>
                  </a:ext>
                </a:extLst>
              </a:tr>
              <a:tr h="248651">
                <a:tc>
                  <a:txBody>
                    <a:bodyPr/>
                    <a:lstStyle/>
                    <a:p>
                      <a:pPr algn="l" rtl="0" fontAlgn="base"/>
                      <a:r>
                        <a:rPr lang="en-US" sz="1800" b="0" i="0">
                          <a:effectLst/>
                          <a:latin typeface="+mn-lt"/>
                        </a:rPr>
                        <a:t>  Latinx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10,773 (17.9)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10,063 (19.0)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710 (10.0)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ED7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2901643"/>
                  </a:ext>
                </a:extLst>
              </a:tr>
              <a:tr h="248651">
                <a:tc>
                  <a:txBody>
                    <a:bodyPr/>
                    <a:lstStyle/>
                    <a:p>
                      <a:pPr algn="l" rtl="0" fontAlgn="base"/>
                      <a:r>
                        <a:rPr lang="en-US" sz="1800" b="0" i="0">
                          <a:effectLst/>
                          <a:latin typeface="+mn-lt"/>
                        </a:rPr>
                        <a:t>  Asian/Pacific Islander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749 (1.2)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708 (1.3)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41 (0.6)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E97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0871422"/>
                  </a:ext>
                </a:extLst>
              </a:tr>
              <a:tr h="248651">
                <a:tc>
                  <a:txBody>
                    <a:bodyPr/>
                    <a:lstStyle/>
                    <a:p>
                      <a:pPr algn="l" rtl="0" fontAlgn="base"/>
                      <a:r>
                        <a:rPr lang="en-US" sz="1800" b="0" i="0">
                          <a:effectLst/>
                          <a:latin typeface="+mn-lt"/>
                        </a:rPr>
                        <a:t>  American Indian/Alaska Native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316 (0.5)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283 (0.5)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33 (0.5)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F17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1899782"/>
                  </a:ext>
                </a:extLst>
              </a:tr>
              <a:tr h="248651">
                <a:tc>
                  <a:txBody>
                    <a:bodyPr/>
                    <a:lstStyle/>
                    <a:p>
                      <a:pPr algn="l" rtl="0" fontAlgn="base"/>
                      <a:r>
                        <a:rPr lang="en-US" sz="1800" b="0" i="0">
                          <a:effectLst/>
                          <a:latin typeface="+mn-lt"/>
                        </a:rPr>
                        <a:t>  More than one race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484 (0.8)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456 (0.9)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28 (0.4)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C0FD73"/>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8466064"/>
                  </a:ext>
                </a:extLst>
              </a:tr>
              <a:tr h="248651">
                <a:tc>
                  <a:txBody>
                    <a:bodyPr/>
                    <a:lstStyle/>
                    <a:p>
                      <a:pPr algn="l" rtl="0" fontAlgn="base"/>
                      <a:r>
                        <a:rPr lang="en-US" sz="1800" b="0" i="0" dirty="0">
                          <a:effectLst/>
                          <a:latin typeface="+mn-lt"/>
                        </a:rPr>
                        <a:t>  Unknown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5,478 (9.1)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5,046 (9.5)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432 (6.1)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400474"/>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045037"/>
                  </a:ext>
                </a:extLst>
              </a:tr>
              <a:tr h="248651">
                <a:tc>
                  <a:txBody>
                    <a:bodyPr/>
                    <a:lstStyle/>
                    <a:p>
                      <a:pPr algn="l" rtl="0" fontAlgn="base"/>
                      <a:r>
                        <a:rPr lang="en-US" sz="1800" b="0" i="0">
                          <a:solidFill>
                            <a:srgbClr val="000000"/>
                          </a:solidFill>
                          <a:effectLst/>
                          <a:latin typeface="+mn-lt"/>
                        </a:rPr>
                        <a:t>Age at death (SD)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54.7 (12.7)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800" b="0" i="0" dirty="0">
                          <a:solidFill>
                            <a:srgbClr val="000000"/>
                          </a:solidFill>
                          <a:effectLst/>
                          <a:latin typeface="+mn-lt"/>
                        </a:rPr>
                        <a:t>50.1 (13.7)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800" b="0" i="0" dirty="0">
                          <a:solidFill>
                            <a:srgbClr val="000000"/>
                          </a:solidFill>
                          <a:effectLst/>
                          <a:latin typeface="+mn-lt"/>
                        </a:rPr>
                        <a:t>53.7 (13.1)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1474"/>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4580267"/>
                  </a:ext>
                </a:extLst>
              </a:tr>
              <a:tr h="248651">
                <a:tc>
                  <a:txBody>
                    <a:bodyPr/>
                    <a:lstStyle/>
                    <a:p>
                      <a:pPr algn="l" rtl="0" fontAlgn="base"/>
                      <a:r>
                        <a:rPr lang="en-US" sz="1800" b="0" i="0" dirty="0">
                          <a:solidFill>
                            <a:srgbClr val="000000"/>
                          </a:solidFill>
                          <a:effectLst/>
                          <a:latin typeface="+mn-lt"/>
                        </a:rPr>
                        <a:t>Autopsy performed, n (%)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solidFill>
                            <a:srgbClr val="000000"/>
                          </a:solidFill>
                          <a:effectLst/>
                          <a:latin typeface="+mn-lt"/>
                        </a:rPr>
                        <a:t>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solidFill>
                            <a:srgbClr val="000000"/>
                          </a:solidFill>
                          <a:effectLst/>
                          <a:latin typeface="+mn-lt"/>
                        </a:rPr>
                        <a:t>  </a:t>
                      </a:r>
                      <a:endParaRPr lang="en-US" sz="1800" b="0" i="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solidFill>
                            <a:srgbClr val="000000"/>
                          </a:solidFill>
                          <a:effectLst/>
                          <a:latin typeface="+mn-lt"/>
                        </a:rPr>
                        <a:t>  </a:t>
                      </a:r>
                      <a:endParaRPr lang="en-US" sz="1800" b="0" i="0" dirty="0">
                        <a:effectLst/>
                        <a:latin typeface="+mn-lt"/>
                      </a:endParaRP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90CE65"/>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742692"/>
                  </a:ext>
                </a:extLst>
              </a:tr>
              <a:tr h="248651">
                <a:tc>
                  <a:txBody>
                    <a:bodyPr/>
                    <a:lstStyle/>
                    <a:p>
                      <a:pPr algn="l" rtl="0" fontAlgn="base"/>
                      <a:r>
                        <a:rPr lang="en-US" sz="1800" b="0" i="0">
                          <a:effectLst/>
                          <a:latin typeface="+mn-lt"/>
                        </a:rPr>
                        <a:t>  Yes/partial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2,416 (33.9)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90D965"/>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9711700"/>
                  </a:ext>
                </a:extLst>
              </a:tr>
              <a:tr h="248651">
                <a:tc>
                  <a:txBody>
                    <a:bodyPr/>
                    <a:lstStyle/>
                    <a:p>
                      <a:pPr algn="l" rtl="0" fontAlgn="base"/>
                      <a:r>
                        <a:rPr lang="en-US" sz="1800" b="0" i="0">
                          <a:effectLst/>
                          <a:latin typeface="+mn-lt"/>
                        </a:rPr>
                        <a:t>  No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4,516 (63.3)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30EF65"/>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4392565"/>
                  </a:ext>
                </a:extLst>
              </a:tr>
              <a:tr h="248651">
                <a:tc>
                  <a:txBody>
                    <a:bodyPr/>
                    <a:lstStyle/>
                    <a:p>
                      <a:pPr algn="l" rtl="0" fontAlgn="base"/>
                      <a:r>
                        <a:rPr lang="en-US" sz="1800" b="0" i="0">
                          <a:effectLst/>
                          <a:latin typeface="+mn-lt"/>
                        </a:rPr>
                        <a:t>  Unknown/not classifiable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a:effectLst/>
                          <a:latin typeface="+mn-lt"/>
                        </a:rPr>
                        <a:t>--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US" sz="1800" b="0" i="0" dirty="0">
                          <a:effectLst/>
                          <a:latin typeface="+mn-lt"/>
                        </a:rPr>
                        <a:t>198 (2.8)  </a:t>
                      </a:r>
                    </a:p>
                  </a:txBody>
                  <a:tcPr marL="45326" marR="45326" marT="22663" marB="22663" anchor="ctr">
                    <a:lnL w="7620" cap="flat" cmpd="sng" algn="ctr">
                      <a:solidFill>
                        <a:srgbClr val="000000"/>
                      </a:solidFill>
                      <a:prstDash val="solid"/>
                      <a:round/>
                      <a:headEnd type="none" w="med" len="med"/>
                      <a:tailEnd type="none" w="med" len="med"/>
                    </a:lnL>
                    <a:lnR w="7620" cap="flat" cmpd="sng" algn="ctr">
                      <a:solidFill>
                        <a:srgbClr val="D0F965"/>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389569"/>
                  </a:ext>
                </a:extLst>
              </a:tr>
            </a:tbl>
          </a:graphicData>
        </a:graphic>
      </p:graphicFrame>
      <p:sp>
        <p:nvSpPr>
          <p:cNvPr id="4" name="TextBox 3">
            <a:extLst>
              <a:ext uri="{FF2B5EF4-FFF2-40B4-BE49-F238E27FC236}">
                <a16:creationId xmlns:a16="http://schemas.microsoft.com/office/drawing/2014/main" id="{D393198F-A5C8-4E72-9970-BC3434CE8610}"/>
              </a:ext>
            </a:extLst>
          </p:cNvPr>
          <p:cNvSpPr txBox="1"/>
          <p:nvPr/>
        </p:nvSpPr>
        <p:spPr>
          <a:xfrm>
            <a:off x="9625272" y="6542995"/>
            <a:ext cx="2566728" cy="215444"/>
          </a:xfrm>
          <a:prstGeom prst="rect">
            <a:avLst/>
          </a:prstGeom>
          <a:noFill/>
        </p:spPr>
        <p:txBody>
          <a:bodyPr wrap="none" rtlCol="0">
            <a:spAutoFit/>
          </a:bodyPr>
          <a:lstStyle/>
          <a:p>
            <a:r>
              <a:rPr lang="en-US" sz="800" dirty="0"/>
              <a:t>Preliminary unpublished data. Manuscript in preparation.</a:t>
            </a:r>
          </a:p>
        </p:txBody>
      </p:sp>
      <p:grpSp>
        <p:nvGrpSpPr>
          <p:cNvPr id="6" name="Group 5">
            <a:extLst>
              <a:ext uri="{FF2B5EF4-FFF2-40B4-BE49-F238E27FC236}">
                <a16:creationId xmlns:a16="http://schemas.microsoft.com/office/drawing/2014/main" id="{825A5C3A-26EB-487E-AD86-32D2F6EEDAD4}"/>
              </a:ext>
            </a:extLst>
          </p:cNvPr>
          <p:cNvGrpSpPr/>
          <p:nvPr/>
        </p:nvGrpSpPr>
        <p:grpSpPr>
          <a:xfrm>
            <a:off x="10696192" y="4993831"/>
            <a:ext cx="1355050" cy="1447280"/>
            <a:chOff x="10150940" y="5160949"/>
            <a:chExt cx="1355050" cy="1447280"/>
          </a:xfrm>
        </p:grpSpPr>
        <p:pic>
          <p:nvPicPr>
            <p:cNvPr id="7" name="Picture 2" descr="Massachusetts General Hospital - Wikipedia">
              <a:extLst>
                <a:ext uri="{FF2B5EF4-FFF2-40B4-BE49-F238E27FC236}">
                  <a16:creationId xmlns:a16="http://schemas.microsoft.com/office/drawing/2014/main" id="{BD620DC1-D1E0-4A10-8560-9287C1C38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291" y="5160949"/>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BA78611C-9F95-4730-943F-08199E40D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0940" y="6059906"/>
              <a:ext cx="1355050" cy="5483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BFCCF89D-9D5B-40B0-8A6D-BB6660268D1A}"/>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386142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F3632C8-0CD5-4609-9567-D960EFA54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657" y="692165"/>
            <a:ext cx="7642498" cy="57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Massachusetts General Hospital - Wikipedia">
            <a:extLst>
              <a:ext uri="{FF2B5EF4-FFF2-40B4-BE49-F238E27FC236}">
                <a16:creationId xmlns:a16="http://schemas.microsoft.com/office/drawing/2014/main" id="{18C224E2-A561-4589-8A50-1435405CB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oston Health Care for the Homeless Program |">
            <a:extLst>
              <a:ext uri="{FF2B5EF4-FFF2-40B4-BE49-F238E27FC236}">
                <a16:creationId xmlns:a16="http://schemas.microsoft.com/office/drawing/2014/main" id="{5D71A11F-AE51-4913-AA61-2D5F72F0C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6F78186-52D3-4C87-9238-64BD0F54D177}"/>
              </a:ext>
            </a:extLst>
          </p:cNvPr>
          <p:cNvSpPr txBox="1">
            <a:spLocks/>
          </p:cNvSpPr>
          <p:nvPr/>
        </p:nvSpPr>
        <p:spPr>
          <a:xfrm>
            <a:off x="194376" y="995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All-Cause Mortality, 2003-2018</a:t>
            </a:r>
            <a:endParaRPr lang="en-US" dirty="0"/>
          </a:p>
        </p:txBody>
      </p:sp>
      <p:sp>
        <p:nvSpPr>
          <p:cNvPr id="2" name="TextBox 1">
            <a:extLst>
              <a:ext uri="{FF2B5EF4-FFF2-40B4-BE49-F238E27FC236}">
                <a16:creationId xmlns:a16="http://schemas.microsoft.com/office/drawing/2014/main" id="{D5B7DD70-694F-487B-A73D-F4DCD11D8041}"/>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241179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icture containing table&#10;&#10;Description automatically generated">
            <a:extLst>
              <a:ext uri="{FF2B5EF4-FFF2-40B4-BE49-F238E27FC236}">
                <a16:creationId xmlns:a16="http://schemas.microsoft.com/office/drawing/2014/main" id="{FCD9C10A-26CD-4CA0-BA1C-CEB74064C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471488"/>
            <a:ext cx="8677275" cy="5915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DF86E2-883A-45A1-B478-99E3D4DAD35B}"/>
              </a:ext>
            </a:extLst>
          </p:cNvPr>
          <p:cNvSpPr txBox="1"/>
          <p:nvPr/>
        </p:nvSpPr>
        <p:spPr>
          <a:xfrm>
            <a:off x="1757362" y="6368394"/>
            <a:ext cx="8952614" cy="215444"/>
          </a:xfrm>
          <a:prstGeom prst="rect">
            <a:avLst/>
          </a:prstGeom>
          <a:noFill/>
        </p:spPr>
        <p:txBody>
          <a:bodyPr wrap="square" rtlCol="0">
            <a:spAutoFit/>
          </a:bodyPr>
          <a:lstStyle/>
          <a:p>
            <a:r>
              <a:rPr lang="en-US" sz="800" b="1" dirty="0">
                <a:effectLst/>
                <a:latin typeface="Calibri" panose="020F0502020204030204" pitchFamily="34" charset="0"/>
                <a:ea typeface="Calibri" panose="020F0502020204030204" pitchFamily="34" charset="0"/>
                <a:cs typeface="Times New Roman" panose="02020603050405020304" pitchFamily="18" charset="0"/>
              </a:rPr>
              <a:t>Psychoactive Substance Use Disorders</a:t>
            </a:r>
            <a:r>
              <a:rPr lang="en-US" sz="800" dirty="0">
                <a:effectLst/>
                <a:latin typeface="Calibri" panose="020F0502020204030204" pitchFamily="34" charset="0"/>
                <a:ea typeface="Calibri" panose="020F0502020204030204" pitchFamily="34" charset="0"/>
                <a:cs typeface="Times New Roman" panose="02020603050405020304" pitchFamily="18" charset="0"/>
              </a:rPr>
              <a:t>: mental and behavioral disorders due to use of alcohol, opioid related disorders, cocaine related disorders, nicotine dependence, and inhalant related disorders.</a:t>
            </a:r>
            <a:endParaRPr lang="en-US" sz="800" dirty="0"/>
          </a:p>
        </p:txBody>
      </p:sp>
      <p:sp>
        <p:nvSpPr>
          <p:cNvPr id="5" name="Rectangle 4">
            <a:extLst>
              <a:ext uri="{FF2B5EF4-FFF2-40B4-BE49-F238E27FC236}">
                <a16:creationId xmlns:a16="http://schemas.microsoft.com/office/drawing/2014/main" id="{7A772848-094D-4DAA-9133-4DC4E0C03EE4}"/>
              </a:ext>
            </a:extLst>
          </p:cNvPr>
          <p:cNvSpPr/>
          <p:nvPr/>
        </p:nvSpPr>
        <p:spPr>
          <a:xfrm>
            <a:off x="2402957" y="840820"/>
            <a:ext cx="2041451" cy="9560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4960C1-0772-40DE-85B5-6D8F71293ED7}"/>
              </a:ext>
            </a:extLst>
          </p:cNvPr>
          <p:cNvSpPr txBox="1"/>
          <p:nvPr/>
        </p:nvSpPr>
        <p:spPr>
          <a:xfrm>
            <a:off x="9625272" y="6542995"/>
            <a:ext cx="2566728" cy="215444"/>
          </a:xfrm>
          <a:prstGeom prst="rect">
            <a:avLst/>
          </a:prstGeom>
          <a:noFill/>
        </p:spPr>
        <p:txBody>
          <a:bodyPr wrap="none" rtlCol="0">
            <a:spAutoFit/>
          </a:bodyPr>
          <a:lstStyle/>
          <a:p>
            <a:r>
              <a:rPr lang="en-US" sz="800" dirty="0"/>
              <a:t>Preliminary unpublished data. Manuscript in preparation.</a:t>
            </a:r>
          </a:p>
        </p:txBody>
      </p:sp>
      <p:pic>
        <p:nvPicPr>
          <p:cNvPr id="11" name="Picture 2" descr="Massachusetts General Hospital - Wikipedia">
            <a:extLst>
              <a:ext uri="{FF2B5EF4-FFF2-40B4-BE49-F238E27FC236}">
                <a16:creationId xmlns:a16="http://schemas.microsoft.com/office/drawing/2014/main" id="{A65F9109-3C5B-453E-ACE5-59291F4C2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oston Health Care for the Homeless Program |">
            <a:extLst>
              <a:ext uri="{FF2B5EF4-FFF2-40B4-BE49-F238E27FC236}">
                <a16:creationId xmlns:a16="http://schemas.microsoft.com/office/drawing/2014/main" id="{38C5F4AA-172A-40EE-BF78-FE6D4ABE2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55D4ACE9-C031-4361-800F-210889D9906B}"/>
              </a:ext>
            </a:extLst>
          </p:cNvPr>
          <p:cNvSpPr txBox="1">
            <a:spLocks/>
          </p:cNvSpPr>
          <p:nvPr/>
        </p:nvSpPr>
        <p:spPr>
          <a:xfrm>
            <a:off x="194376" y="995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Leading Causes of Death</a:t>
            </a:r>
            <a:endParaRPr lang="en-US" dirty="0"/>
          </a:p>
        </p:txBody>
      </p:sp>
      <p:sp>
        <p:nvSpPr>
          <p:cNvPr id="9" name="TextBox 8">
            <a:extLst>
              <a:ext uri="{FF2B5EF4-FFF2-40B4-BE49-F238E27FC236}">
                <a16:creationId xmlns:a16="http://schemas.microsoft.com/office/drawing/2014/main" id="{84622FE6-D375-4258-AC82-B4004489553A}"/>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164903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0"/>
            <a:ext cx="10515600" cy="1325563"/>
          </a:xfrm>
        </p:spPr>
        <p:txBody>
          <a:bodyPr/>
          <a:lstStyle/>
          <a:p>
            <a:r>
              <a:rPr lang="en-US" b="1" dirty="0"/>
              <a:t>Drug Overdose</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3055580-A3C6-40EF-8C0D-47B6E78A9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822" y="1462088"/>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FADE640-EFF0-4B5D-9CBE-7D700A1E7CFC}"/>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17089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0"/>
            <a:ext cx="10515600" cy="1325563"/>
          </a:xfrm>
        </p:spPr>
        <p:txBody>
          <a:bodyPr/>
          <a:lstStyle/>
          <a:p>
            <a:r>
              <a:rPr lang="en-US" b="1" dirty="0"/>
              <a:t>Chronic Lower Respiratory Disease</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BF80ADC3-546F-426B-92BE-99A84FF6B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049" y="1277138"/>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F9ED51F-7DBC-42B1-A073-0AF34B0212E1}"/>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358752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6B5-1202-46A5-8C2B-350DA68C7187}"/>
              </a:ext>
            </a:extLst>
          </p:cNvPr>
          <p:cNvSpPr>
            <a:spLocks noGrp="1"/>
          </p:cNvSpPr>
          <p:nvPr>
            <p:ph type="title"/>
          </p:nvPr>
        </p:nvSpPr>
        <p:spPr>
          <a:xfrm>
            <a:off x="0" y="0"/>
            <a:ext cx="10515600" cy="1325563"/>
          </a:xfrm>
        </p:spPr>
        <p:txBody>
          <a:bodyPr/>
          <a:lstStyle/>
          <a:p>
            <a:r>
              <a:rPr lang="en-US" b="1" dirty="0"/>
              <a:t>Cardiovascular Disease</a:t>
            </a:r>
            <a:endParaRPr lang="en-US" dirty="0"/>
          </a:p>
        </p:txBody>
      </p:sp>
      <p:pic>
        <p:nvPicPr>
          <p:cNvPr id="7" name="Picture 2" descr="Massachusetts General Hospital - Wikipedia">
            <a:extLst>
              <a:ext uri="{FF2B5EF4-FFF2-40B4-BE49-F238E27FC236}">
                <a16:creationId xmlns:a16="http://schemas.microsoft.com/office/drawing/2014/main" id="{F809AE3D-212A-4738-90E2-0C128C6A8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43" y="4993831"/>
            <a:ext cx="702348" cy="8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oston Health Care for the Homeless Program |">
            <a:extLst>
              <a:ext uri="{FF2B5EF4-FFF2-40B4-BE49-F238E27FC236}">
                <a16:creationId xmlns:a16="http://schemas.microsoft.com/office/drawing/2014/main" id="{A7873FDA-EBF3-4E8C-8A24-48F18928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192" y="5892788"/>
            <a:ext cx="1355050" cy="5483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E47FD4B-6E70-4992-8B05-049F0915D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848" y="1282155"/>
            <a:ext cx="7376160" cy="553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B059B48-5A64-4904-9AC6-E8F74E010E3F}"/>
              </a:ext>
            </a:extLst>
          </p:cNvPr>
          <p:cNvSpPr txBox="1"/>
          <p:nvPr/>
        </p:nvSpPr>
        <p:spPr>
          <a:xfrm>
            <a:off x="10279039" y="4544917"/>
            <a:ext cx="2189356" cy="369332"/>
          </a:xfrm>
          <a:prstGeom prst="rect">
            <a:avLst/>
          </a:prstGeom>
          <a:noFill/>
        </p:spPr>
        <p:txBody>
          <a:bodyPr wrap="square" rtlCol="0">
            <a:spAutoFit/>
          </a:bodyPr>
          <a:lstStyle/>
          <a:p>
            <a:r>
              <a:rPr lang="en-US" dirty="0"/>
              <a:t>PRELIMINARY DATA</a:t>
            </a:r>
          </a:p>
        </p:txBody>
      </p:sp>
    </p:spTree>
    <p:extLst>
      <p:ext uri="{BB962C8B-B14F-4D97-AF65-F5344CB8AC3E}">
        <p14:creationId xmlns:p14="http://schemas.microsoft.com/office/powerpoint/2010/main" val="359732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5460</TotalTime>
  <Words>3475</Words>
  <Application>Microsoft Office PowerPoint</Application>
  <PresentationFormat>Widescreen</PresentationFormat>
  <Paragraphs>323</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Dotum</vt:lpstr>
      <vt:lpstr>Arial</vt:lpstr>
      <vt:lpstr>Calibri</vt:lpstr>
      <vt:lpstr>Calibri Light</vt:lpstr>
      <vt:lpstr>Times New Roman</vt:lpstr>
      <vt:lpstr>Office Theme</vt:lpstr>
      <vt:lpstr>Homeless Mortality in Boston and Chicago: Implications for Medical Respite and Tailored Care Models</vt:lpstr>
      <vt:lpstr>Learning Objectives</vt:lpstr>
      <vt:lpstr>Mortality Among Homeless-Experienced Adults in Boston</vt:lpstr>
      <vt:lpstr>PowerPoint Presentation</vt:lpstr>
      <vt:lpstr>PowerPoint Presentation</vt:lpstr>
      <vt:lpstr>PowerPoint Presentation</vt:lpstr>
      <vt:lpstr>Drug Overdose</vt:lpstr>
      <vt:lpstr>Chronic Lower Respiratory Disease</vt:lpstr>
      <vt:lpstr>Cardiovascular Disease</vt:lpstr>
      <vt:lpstr>Cancer</vt:lpstr>
      <vt:lpstr>Psychoactive Substance Use Disorder</vt:lpstr>
      <vt:lpstr>Liver Disease</vt:lpstr>
      <vt:lpstr>Boston Findings</vt:lpstr>
      <vt:lpstr>Boston Conclusions</vt:lpstr>
      <vt:lpstr>Case Study 1</vt:lpstr>
      <vt:lpstr>PowerPoint Presentation</vt:lpstr>
      <vt:lpstr>Counts of People Experiencing Homelessness in Chicago &amp; Cook County</vt:lpstr>
      <vt:lpstr>Joining Medical Examiner Death Record with Cook County Health Z59.0</vt:lpstr>
      <vt:lpstr>Cause Specific Mortality Rates for CCH Z59.0 and Reference Populations, 2020-2021</vt:lpstr>
      <vt:lpstr>Select Diagnoses Associated with Death Among CCH Z59.0 in 2020-2021</vt:lpstr>
      <vt:lpstr>Features of Medical Respite Care Designed to Better Address Risk Factors</vt:lpstr>
      <vt:lpstr>Key Takeaways from Chicago</vt:lpstr>
      <vt:lpstr>Case Study 2</vt:lpstr>
      <vt:lpstr>Conclusions</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mortality in Boston and Chicago: Implications for medical respite and tailored care models</dc:title>
  <dc:creator>Dickins, Kirsten Anne</dc:creator>
  <cp:lastModifiedBy>Dickins, Kirsten Anne</cp:lastModifiedBy>
  <cp:revision>81</cp:revision>
  <dcterms:created xsi:type="dcterms:W3CDTF">2022-03-20T16:58:48Z</dcterms:created>
  <dcterms:modified xsi:type="dcterms:W3CDTF">2022-05-06T14:43:14Z</dcterms:modified>
</cp:coreProperties>
</file>