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7" r:id="rId4"/>
    <p:sldMasterId id="2147483899" r:id="rId5"/>
    <p:sldMasterId id="2147483903" r:id="rId6"/>
    <p:sldMasterId id="2147483943" r:id="rId7"/>
    <p:sldMasterId id="2147483966" r:id="rId8"/>
    <p:sldMasterId id="2147483980" r:id="rId9"/>
    <p:sldMasterId id="2147483992" r:id="rId10"/>
  </p:sldMasterIdLst>
  <p:notesMasterIdLst>
    <p:notesMasterId r:id="rId47"/>
  </p:notesMasterIdLst>
  <p:handoutMasterIdLst>
    <p:handoutMasterId r:id="rId48"/>
  </p:handoutMasterIdLst>
  <p:sldIdLst>
    <p:sldId id="463" r:id="rId11"/>
    <p:sldId id="777" r:id="rId12"/>
    <p:sldId id="776" r:id="rId13"/>
    <p:sldId id="702" r:id="rId14"/>
    <p:sldId id="701" r:id="rId15"/>
    <p:sldId id="671" r:id="rId16"/>
    <p:sldId id="2145706150" r:id="rId17"/>
    <p:sldId id="299" r:id="rId18"/>
    <p:sldId id="306" r:id="rId19"/>
    <p:sldId id="288" r:id="rId20"/>
    <p:sldId id="2145706152" r:id="rId21"/>
    <p:sldId id="286" r:id="rId22"/>
    <p:sldId id="305" r:id="rId23"/>
    <p:sldId id="280" r:id="rId24"/>
    <p:sldId id="278" r:id="rId25"/>
    <p:sldId id="794" r:id="rId26"/>
    <p:sldId id="291" r:id="rId27"/>
    <p:sldId id="343" r:id="rId28"/>
    <p:sldId id="629" r:id="rId29"/>
    <p:sldId id="630" r:id="rId30"/>
    <p:sldId id="2145706153" r:id="rId31"/>
    <p:sldId id="804" r:id="rId32"/>
    <p:sldId id="613" r:id="rId33"/>
    <p:sldId id="297" r:id="rId34"/>
    <p:sldId id="2145706154" r:id="rId35"/>
    <p:sldId id="755" r:id="rId36"/>
    <p:sldId id="604" r:id="rId37"/>
    <p:sldId id="605" r:id="rId38"/>
    <p:sldId id="606" r:id="rId39"/>
    <p:sldId id="724" r:id="rId40"/>
    <p:sldId id="726" r:id="rId41"/>
    <p:sldId id="2145706151" r:id="rId42"/>
    <p:sldId id="2145706156" r:id="rId43"/>
    <p:sldId id="267" r:id="rId44"/>
    <p:sldId id="2145706145" r:id="rId45"/>
    <p:sldId id="214570615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 Thompson" initials="LMT" lastIdx="1" clrIdx="0">
    <p:extLst>
      <p:ext uri="{19B8F6BF-5375-455C-9EA6-DF929625EA0E}">
        <p15:presenceInfo xmlns:p15="http://schemas.microsoft.com/office/powerpoint/2012/main" userId="S::lthompson@coloradocoalition.org::7d67365b-afb8-4216-b2fd-febc25685f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1777B"/>
    <a:srgbClr val="98B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85425" autoAdjust="0"/>
  </p:normalViewPr>
  <p:slideViewPr>
    <p:cSldViewPr snapToGrid="0">
      <p:cViewPr varScale="1">
        <p:scale>
          <a:sx n="73" d="100"/>
          <a:sy n="73" d="100"/>
        </p:scale>
        <p:origin x="1032" y="4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96546661832577"/>
          <c:y val="0.15585661768569181"/>
          <c:w val="0.63350962960306345"/>
          <c:h val="0.80551203268372562"/>
        </c:manualLayout>
      </c:layout>
      <c:barChart>
        <c:barDir val="bar"/>
        <c:grouping val="clustered"/>
        <c:varyColors val="0"/>
        <c:ser>
          <c:idx val="0"/>
          <c:order val="0"/>
          <c:tx>
            <c:strRef>
              <c:f>Sheet1!$B$1</c:f>
              <c:strCache>
                <c:ptCount val="1"/>
                <c:pt idx="0">
                  <c:v>SIB program participants</c:v>
                </c:pt>
              </c:strCache>
            </c:strRef>
          </c:tx>
          <c:spPr>
            <a:solidFill>
              <a:srgbClr val="51777B"/>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Lato" panose="020F0502020204030203"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Jail days</c:v>
                </c:pt>
                <c:pt idx="1">
                  <c:v>Arrests</c:v>
                </c:pt>
                <c:pt idx="2">
                  <c:v>Police contacts</c:v>
                </c:pt>
              </c:strCache>
            </c:strRef>
          </c:cat>
          <c:val>
            <c:numRef>
              <c:f>Sheet1!$B$2:$B$4</c:f>
              <c:numCache>
                <c:formatCode>General</c:formatCode>
                <c:ptCount val="3"/>
                <c:pt idx="0">
                  <c:v>100.48</c:v>
                </c:pt>
                <c:pt idx="1">
                  <c:v>6.31</c:v>
                </c:pt>
                <c:pt idx="2">
                  <c:v>16.149999999999999</c:v>
                </c:pt>
              </c:numCache>
            </c:numRef>
          </c:val>
          <c:extLst>
            <c:ext xmlns:c16="http://schemas.microsoft.com/office/drawing/2014/chart" uri="{C3380CC4-5D6E-409C-BE32-E72D297353CC}">
              <c16:uniqueId val="{00000000-2F44-8742-B3AF-56F8EE027272}"/>
            </c:ext>
          </c:extLst>
        </c:ser>
        <c:ser>
          <c:idx val="1"/>
          <c:order val="1"/>
          <c:tx>
            <c:strRef>
              <c:f>Sheet1!$C$1</c:f>
              <c:strCache>
                <c:ptCount val="1"/>
                <c:pt idx="0">
                  <c:v>Control Group</c:v>
                </c:pt>
              </c:strCache>
            </c:strRef>
          </c:tx>
          <c:spPr>
            <a:solidFill>
              <a:srgbClr val="98BA79"/>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mo"/>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Jail days</c:v>
                </c:pt>
                <c:pt idx="1">
                  <c:v>Arrests</c:v>
                </c:pt>
                <c:pt idx="2">
                  <c:v>Police contacts</c:v>
                </c:pt>
              </c:strCache>
            </c:strRef>
          </c:cat>
          <c:val>
            <c:numRef>
              <c:f>Sheet1!$C$2:$C$4</c:f>
              <c:numCache>
                <c:formatCode>General</c:formatCode>
                <c:ptCount val="3"/>
                <c:pt idx="0">
                  <c:v>138.34</c:v>
                </c:pt>
                <c:pt idx="1">
                  <c:v>10.58</c:v>
                </c:pt>
                <c:pt idx="2">
                  <c:v>24.35</c:v>
                </c:pt>
              </c:numCache>
            </c:numRef>
          </c:val>
          <c:extLst>
            <c:ext xmlns:c16="http://schemas.microsoft.com/office/drawing/2014/chart" uri="{C3380CC4-5D6E-409C-BE32-E72D297353CC}">
              <c16:uniqueId val="{00000001-2F44-8742-B3AF-56F8EE027272}"/>
            </c:ext>
          </c:extLst>
        </c:ser>
        <c:dLbls>
          <c:showLegendKey val="0"/>
          <c:showVal val="0"/>
          <c:showCatName val="0"/>
          <c:showSerName val="0"/>
          <c:showPercent val="0"/>
          <c:showBubbleSize val="0"/>
        </c:dLbls>
        <c:gapWidth val="100"/>
        <c:axId val="164269296"/>
        <c:axId val="363483072"/>
      </c:barChart>
      <c:catAx>
        <c:axId val="16426929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mo"/>
                <a:ea typeface="+mn-ea"/>
                <a:cs typeface="+mn-cs"/>
              </a:defRPr>
            </a:pPr>
            <a:endParaRPr lang="en-US"/>
          </a:p>
        </c:txPr>
        <c:crossAx val="363483072"/>
        <c:crosses val="autoZero"/>
        <c:auto val="1"/>
        <c:lblAlgn val="ctr"/>
        <c:lblOffset val="100"/>
        <c:noMultiLvlLbl val="0"/>
      </c:catAx>
      <c:valAx>
        <c:axId val="363483072"/>
        <c:scaling>
          <c:orientation val="minMax"/>
        </c:scaling>
        <c:delete val="1"/>
        <c:axPos val="t"/>
        <c:numFmt formatCode="General" sourceLinked="1"/>
        <c:majorTickMark val="none"/>
        <c:minorTickMark val="none"/>
        <c:tickLblPos val="nextTo"/>
        <c:crossAx val="164269296"/>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mo"/>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Lato" panose="020F0502020204030203" pitchFamily="34"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96546661832577"/>
          <c:y val="0.15585661768569181"/>
          <c:w val="0.63350962960306345"/>
          <c:h val="0.80551203268372562"/>
        </c:manualLayout>
      </c:layout>
      <c:barChart>
        <c:barDir val="bar"/>
        <c:grouping val="clustered"/>
        <c:varyColors val="0"/>
        <c:ser>
          <c:idx val="0"/>
          <c:order val="0"/>
          <c:tx>
            <c:strRef>
              <c:f>Sheet1!$B$1</c:f>
              <c:strCache>
                <c:ptCount val="1"/>
                <c:pt idx="0">
                  <c:v>Control Group</c:v>
                </c:pt>
              </c:strCache>
            </c:strRef>
          </c:tx>
          <c:spPr>
            <a:solidFill>
              <a:srgbClr val="51777B"/>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Lato" panose="020F0502020204030203"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Emergency department visits</c:v>
                </c:pt>
                <c:pt idx="1">
                  <c:v>Office-based health care visits with a psychiatric diagnosis</c:v>
                </c:pt>
                <c:pt idx="2">
                  <c:v>Unique prescription medications</c:v>
                </c:pt>
              </c:strCache>
            </c:strRef>
          </c:cat>
          <c:val>
            <c:numRef>
              <c:f>Sheet1!$B$2:$B$4</c:f>
              <c:numCache>
                <c:formatCode>General</c:formatCode>
                <c:ptCount val="3"/>
                <c:pt idx="0">
                  <c:v>15.16</c:v>
                </c:pt>
                <c:pt idx="1">
                  <c:v>4.9800000000000004</c:v>
                </c:pt>
                <c:pt idx="2">
                  <c:v>10.119999999999999</c:v>
                </c:pt>
              </c:numCache>
            </c:numRef>
          </c:val>
          <c:extLst>
            <c:ext xmlns:c16="http://schemas.microsoft.com/office/drawing/2014/chart" uri="{C3380CC4-5D6E-409C-BE32-E72D297353CC}">
              <c16:uniqueId val="{00000000-D8C2-0D48-9F6A-DB460B11A27D}"/>
            </c:ext>
          </c:extLst>
        </c:ser>
        <c:ser>
          <c:idx val="1"/>
          <c:order val="1"/>
          <c:tx>
            <c:strRef>
              <c:f>Sheet1!$C$1</c:f>
              <c:strCache>
                <c:ptCount val="1"/>
                <c:pt idx="0">
                  <c:v>SIB program participants</c:v>
                </c:pt>
              </c:strCache>
            </c:strRef>
          </c:tx>
          <c:spPr>
            <a:solidFill>
              <a:srgbClr val="98BA79"/>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Lato" panose="020F0502020204030203"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Emergency department visits</c:v>
                </c:pt>
                <c:pt idx="1">
                  <c:v>Office-based health care visits with a psychiatric diagnosis</c:v>
                </c:pt>
                <c:pt idx="2">
                  <c:v>Unique prescription medications</c:v>
                </c:pt>
              </c:strCache>
            </c:strRef>
          </c:cat>
          <c:val>
            <c:numRef>
              <c:f>Sheet1!$C$2:$C$4</c:f>
              <c:numCache>
                <c:formatCode>General</c:formatCode>
                <c:ptCount val="3"/>
                <c:pt idx="0">
                  <c:v>9.15</c:v>
                </c:pt>
                <c:pt idx="1">
                  <c:v>12.71</c:v>
                </c:pt>
                <c:pt idx="2">
                  <c:v>13.03</c:v>
                </c:pt>
              </c:numCache>
            </c:numRef>
          </c:val>
          <c:extLst>
            <c:ext xmlns:c16="http://schemas.microsoft.com/office/drawing/2014/chart" uri="{C3380CC4-5D6E-409C-BE32-E72D297353CC}">
              <c16:uniqueId val="{00000001-D8C2-0D48-9F6A-DB460B11A27D}"/>
            </c:ext>
          </c:extLst>
        </c:ser>
        <c:dLbls>
          <c:showLegendKey val="0"/>
          <c:showVal val="0"/>
          <c:showCatName val="0"/>
          <c:showSerName val="0"/>
          <c:showPercent val="0"/>
          <c:showBubbleSize val="0"/>
        </c:dLbls>
        <c:gapWidth val="100"/>
        <c:axId val="164269296"/>
        <c:axId val="363483072"/>
      </c:barChart>
      <c:catAx>
        <c:axId val="1642692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Lato" panose="020F0502020204030203" pitchFamily="34" charset="77"/>
                <a:ea typeface="+mn-ea"/>
                <a:cs typeface="+mn-cs"/>
              </a:defRPr>
            </a:pPr>
            <a:endParaRPr lang="en-US"/>
          </a:p>
        </c:txPr>
        <c:crossAx val="363483072"/>
        <c:crosses val="autoZero"/>
        <c:auto val="1"/>
        <c:lblAlgn val="ctr"/>
        <c:lblOffset val="100"/>
        <c:noMultiLvlLbl val="0"/>
      </c:catAx>
      <c:valAx>
        <c:axId val="363483072"/>
        <c:scaling>
          <c:orientation val="minMax"/>
        </c:scaling>
        <c:delete val="1"/>
        <c:axPos val="b"/>
        <c:numFmt formatCode="General" sourceLinked="1"/>
        <c:majorTickMark val="none"/>
        <c:minorTickMark val="none"/>
        <c:tickLblPos val="nextTo"/>
        <c:crossAx val="164269296"/>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Lato" panose="020F050202020403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Lato" panose="020F0502020204030203" pitchFamily="34"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Dollars</c:v>
                </c:pt>
              </c:strCache>
            </c:strRef>
          </c:tx>
          <c:spPr>
            <a:solidFill>
              <a:srgbClr val="98BA79"/>
            </a:solidFill>
            <a:ln>
              <a:solidFill>
                <a:srgbClr val="51777B"/>
              </a:solidFill>
            </a:ln>
            <a:effectLst/>
          </c:spPr>
          <c:invertIfNegative val="0"/>
          <c:dPt>
            <c:idx val="9"/>
            <c:invertIfNegative val="0"/>
            <c:bubble3D val="0"/>
            <c:spPr>
              <a:solidFill>
                <a:srgbClr val="98BA79"/>
              </a:solidFill>
              <a:ln>
                <a:solidFill>
                  <a:srgbClr val="51777B"/>
                </a:solidFill>
              </a:ln>
              <a:effectLst/>
            </c:spPr>
            <c:extLst>
              <c:ext xmlns:c16="http://schemas.microsoft.com/office/drawing/2014/chart" uri="{C3380CC4-5D6E-409C-BE32-E72D297353CC}">
                <c16:uniqueId val="{00000004-CEA5-4E4A-A4EC-974020D48D82}"/>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Lato" panose="020F0502020204030203" pitchFamily="34"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Public safety (EMS, 911, detox)</c:v>
                </c:pt>
                <c:pt idx="1">
                  <c:v>Prison</c:v>
                </c:pt>
                <c:pt idx="2">
                  <c:v>Emergency shelter</c:v>
                </c:pt>
                <c:pt idx="3">
                  <c:v>Police</c:v>
                </c:pt>
                <c:pt idx="4">
                  <c:v>Courts</c:v>
                </c:pt>
                <c:pt idx="5">
                  <c:v>Emergency department</c:v>
                </c:pt>
                <c:pt idx="6">
                  <c:v>Housing assistance (non-SIB)</c:v>
                </c:pt>
                <c:pt idx="7">
                  <c:v>Ambulance</c:v>
                </c:pt>
                <c:pt idx="8">
                  <c:v>Jail</c:v>
                </c:pt>
                <c:pt idx="9">
                  <c:v>Total</c:v>
                </c:pt>
              </c:strCache>
            </c:strRef>
          </c:cat>
          <c:val>
            <c:numRef>
              <c:f>Sheet1!$B$2:$B$11</c:f>
              <c:numCache>
                <c:formatCode>"$"#,##0</c:formatCode>
                <c:ptCount val="10"/>
                <c:pt idx="0">
                  <c:v>-105</c:v>
                </c:pt>
                <c:pt idx="1">
                  <c:v>-269</c:v>
                </c:pt>
                <c:pt idx="2">
                  <c:v>-325</c:v>
                </c:pt>
                <c:pt idx="3">
                  <c:v>-397</c:v>
                </c:pt>
                <c:pt idx="4">
                  <c:v>-520</c:v>
                </c:pt>
                <c:pt idx="5">
                  <c:v>-534</c:v>
                </c:pt>
                <c:pt idx="6">
                  <c:v>-678</c:v>
                </c:pt>
                <c:pt idx="7">
                  <c:v>-1662</c:v>
                </c:pt>
                <c:pt idx="8">
                  <c:v>-2386</c:v>
                </c:pt>
                <c:pt idx="9">
                  <c:v>-6875</c:v>
                </c:pt>
              </c:numCache>
            </c:numRef>
          </c:val>
          <c:extLst>
            <c:ext xmlns:c16="http://schemas.microsoft.com/office/drawing/2014/chart" uri="{C3380CC4-5D6E-409C-BE32-E72D297353CC}">
              <c16:uniqueId val="{00000000-CEA5-4E4A-A4EC-974020D48D82}"/>
            </c:ext>
          </c:extLst>
        </c:ser>
        <c:dLbls>
          <c:showLegendKey val="0"/>
          <c:showVal val="0"/>
          <c:showCatName val="0"/>
          <c:showSerName val="0"/>
          <c:showPercent val="0"/>
          <c:showBubbleSize val="0"/>
        </c:dLbls>
        <c:gapWidth val="50"/>
        <c:axId val="606609520"/>
        <c:axId val="606628784"/>
      </c:barChart>
      <c:catAx>
        <c:axId val="606609520"/>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Lato" panose="020F0502020204030203" pitchFamily="34" charset="77"/>
                <a:ea typeface="+mn-ea"/>
                <a:cs typeface="+mn-cs"/>
              </a:defRPr>
            </a:pPr>
            <a:endParaRPr lang="en-US"/>
          </a:p>
        </c:txPr>
        <c:crossAx val="606628784"/>
        <c:crosses val="autoZero"/>
        <c:auto val="1"/>
        <c:lblAlgn val="ctr"/>
        <c:lblOffset val="100"/>
        <c:noMultiLvlLbl val="0"/>
      </c:catAx>
      <c:valAx>
        <c:axId val="606628784"/>
        <c:scaling>
          <c:orientation val="minMax"/>
        </c:scaling>
        <c:delete val="1"/>
        <c:axPos val="b"/>
        <c:numFmt formatCode="&quot;$&quot;#,##0" sourceLinked="1"/>
        <c:majorTickMark val="none"/>
        <c:minorTickMark val="none"/>
        <c:tickLblPos val="nextTo"/>
        <c:crossAx val="6066095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latin typeface="Lato" panose="020F0502020204030203" pitchFamily="34"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8FCBA0-F4B5-41CA-B46C-7FE99F0B53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34269BA-D2D9-4E66-B23E-17D83C596D06}">
      <dgm:prSet phldrT="[Text]"/>
      <dgm:spPr>
        <a:solidFill>
          <a:srgbClr val="51777B"/>
        </a:solidFill>
        <a:ln>
          <a:solidFill>
            <a:srgbClr val="51777B"/>
          </a:solidFill>
        </a:ln>
      </dgm:spPr>
      <dgm:t>
        <a:bodyPr/>
        <a:lstStyle/>
        <a:p>
          <a:r>
            <a:rPr lang="en-US" dirty="0"/>
            <a:t>CO Coalition for the Homeless overview</a:t>
          </a:r>
        </a:p>
      </dgm:t>
    </dgm:pt>
    <dgm:pt modelId="{B93CB36B-BADC-4E67-ACF9-91B2ED00FC6A}" type="parTrans" cxnId="{69F090C3-AEBC-433F-A17C-3573C0D1743F}">
      <dgm:prSet/>
      <dgm:spPr/>
      <dgm:t>
        <a:bodyPr/>
        <a:lstStyle/>
        <a:p>
          <a:endParaRPr lang="en-US"/>
        </a:p>
      </dgm:t>
    </dgm:pt>
    <dgm:pt modelId="{3741C65E-7813-493A-8FEB-16A521750FE3}" type="sibTrans" cxnId="{69F090C3-AEBC-433F-A17C-3573C0D1743F}">
      <dgm:prSet/>
      <dgm:spPr/>
      <dgm:t>
        <a:bodyPr/>
        <a:lstStyle/>
        <a:p>
          <a:endParaRPr lang="en-US"/>
        </a:p>
      </dgm:t>
    </dgm:pt>
    <dgm:pt modelId="{03BB1C2B-E850-4A8D-8B40-2337223B777C}">
      <dgm:prSet phldrT="[Text]"/>
      <dgm:spPr>
        <a:solidFill>
          <a:srgbClr val="51777B"/>
        </a:solidFill>
      </dgm:spPr>
      <dgm:t>
        <a:bodyPr/>
        <a:lstStyle/>
        <a:p>
          <a:r>
            <a:rPr lang="en-US" dirty="0"/>
            <a:t>Pay for Success &amp; Denver SIB Project Overview</a:t>
          </a:r>
        </a:p>
      </dgm:t>
    </dgm:pt>
    <dgm:pt modelId="{0488FC7E-5ED9-40D1-9F99-1C7DFFF4742D}" type="parTrans" cxnId="{C997319B-8D2B-4A04-9F7A-8EA0EF851E13}">
      <dgm:prSet/>
      <dgm:spPr/>
      <dgm:t>
        <a:bodyPr/>
        <a:lstStyle/>
        <a:p>
          <a:endParaRPr lang="en-US"/>
        </a:p>
      </dgm:t>
    </dgm:pt>
    <dgm:pt modelId="{7F9C5DCC-A9CC-4EE6-956D-D6CE6E4113E6}" type="sibTrans" cxnId="{C997319B-8D2B-4A04-9F7A-8EA0EF851E13}">
      <dgm:prSet/>
      <dgm:spPr/>
      <dgm:t>
        <a:bodyPr/>
        <a:lstStyle/>
        <a:p>
          <a:endParaRPr lang="en-US"/>
        </a:p>
      </dgm:t>
    </dgm:pt>
    <dgm:pt modelId="{F3270B71-95B4-451F-AB39-22A691122BD8}">
      <dgm:prSet phldrT="[Text]"/>
      <dgm:spPr>
        <a:solidFill>
          <a:srgbClr val="51777B"/>
        </a:solidFill>
      </dgm:spPr>
      <dgm:t>
        <a:bodyPr/>
        <a:lstStyle/>
        <a:p>
          <a:r>
            <a:rPr lang="en-US" dirty="0"/>
            <a:t>Evaluation Design/Program Services Overview</a:t>
          </a:r>
        </a:p>
      </dgm:t>
    </dgm:pt>
    <dgm:pt modelId="{56CCFD93-A966-43B8-884A-EC6EC5700B2F}" type="parTrans" cxnId="{1765C7FC-6939-4A3C-A058-0B1911F42D6F}">
      <dgm:prSet/>
      <dgm:spPr/>
      <dgm:t>
        <a:bodyPr/>
        <a:lstStyle/>
        <a:p>
          <a:endParaRPr lang="en-US"/>
        </a:p>
      </dgm:t>
    </dgm:pt>
    <dgm:pt modelId="{9E88BE29-C645-4E6C-B48F-2B00BAF5E90B}" type="sibTrans" cxnId="{1765C7FC-6939-4A3C-A058-0B1911F42D6F}">
      <dgm:prSet/>
      <dgm:spPr/>
      <dgm:t>
        <a:bodyPr/>
        <a:lstStyle/>
        <a:p>
          <a:endParaRPr lang="en-US"/>
        </a:p>
      </dgm:t>
    </dgm:pt>
    <dgm:pt modelId="{DB6E1B58-9534-435B-9562-3CFD3CE2234E}">
      <dgm:prSet phldrT="[Text]"/>
      <dgm:spPr>
        <a:solidFill>
          <a:srgbClr val="51777B"/>
        </a:solidFill>
      </dgm:spPr>
      <dgm:t>
        <a:bodyPr/>
        <a:lstStyle/>
        <a:p>
          <a:r>
            <a:rPr lang="en-US" dirty="0"/>
            <a:t>Q &amp; A </a:t>
          </a:r>
        </a:p>
      </dgm:t>
    </dgm:pt>
    <dgm:pt modelId="{2E5F5420-B4A2-4147-A675-17FA9496F3D9}" type="parTrans" cxnId="{A8569DF1-9622-4A64-939D-F4356FCFE21A}">
      <dgm:prSet/>
      <dgm:spPr/>
      <dgm:t>
        <a:bodyPr/>
        <a:lstStyle/>
        <a:p>
          <a:endParaRPr lang="en-US"/>
        </a:p>
      </dgm:t>
    </dgm:pt>
    <dgm:pt modelId="{75F15BCD-D650-495C-BD26-B80B5798E159}" type="sibTrans" cxnId="{A8569DF1-9622-4A64-939D-F4356FCFE21A}">
      <dgm:prSet/>
      <dgm:spPr/>
      <dgm:t>
        <a:bodyPr/>
        <a:lstStyle/>
        <a:p>
          <a:endParaRPr lang="en-US"/>
        </a:p>
      </dgm:t>
    </dgm:pt>
    <dgm:pt modelId="{E6348778-25BC-4CE5-9C8B-FE4E49857140}">
      <dgm:prSet phldrT="[Text]"/>
      <dgm:spPr>
        <a:solidFill>
          <a:srgbClr val="51777B"/>
        </a:solidFill>
      </dgm:spPr>
      <dgm:t>
        <a:bodyPr/>
        <a:lstStyle/>
        <a:p>
          <a:r>
            <a:rPr lang="en-US" dirty="0"/>
            <a:t>Key Findings and what’s next</a:t>
          </a:r>
        </a:p>
      </dgm:t>
    </dgm:pt>
    <dgm:pt modelId="{3BB7C3F3-C8D8-42FD-A828-0EBE214D3346}" type="parTrans" cxnId="{F8D88C20-CD67-4761-8316-28F2A4763A6B}">
      <dgm:prSet/>
      <dgm:spPr/>
      <dgm:t>
        <a:bodyPr/>
        <a:lstStyle/>
        <a:p>
          <a:endParaRPr lang="en-US"/>
        </a:p>
      </dgm:t>
    </dgm:pt>
    <dgm:pt modelId="{A335CD2F-B0AF-43A9-9F42-A588BB5F0447}" type="sibTrans" cxnId="{F8D88C20-CD67-4761-8316-28F2A4763A6B}">
      <dgm:prSet/>
      <dgm:spPr/>
      <dgm:t>
        <a:bodyPr/>
        <a:lstStyle/>
        <a:p>
          <a:endParaRPr lang="en-US"/>
        </a:p>
      </dgm:t>
    </dgm:pt>
    <dgm:pt modelId="{800F4AF4-46F9-4C70-A9EF-BECA8A0837BE}" type="pres">
      <dgm:prSet presAssocID="{B38FCBA0-F4B5-41CA-B46C-7FE99F0B53CC}" presName="Name0" presStyleCnt="0">
        <dgm:presLayoutVars>
          <dgm:chMax val="7"/>
          <dgm:chPref val="7"/>
          <dgm:dir/>
        </dgm:presLayoutVars>
      </dgm:prSet>
      <dgm:spPr/>
    </dgm:pt>
    <dgm:pt modelId="{9AB6AB55-C290-4DE6-8CFB-0DC8E97AFF71}" type="pres">
      <dgm:prSet presAssocID="{B38FCBA0-F4B5-41CA-B46C-7FE99F0B53CC}" presName="Name1" presStyleCnt="0"/>
      <dgm:spPr/>
    </dgm:pt>
    <dgm:pt modelId="{5BCEBB20-C768-49D3-8B93-DE111D1253B5}" type="pres">
      <dgm:prSet presAssocID="{B38FCBA0-F4B5-41CA-B46C-7FE99F0B53CC}" presName="cycle" presStyleCnt="0"/>
      <dgm:spPr/>
    </dgm:pt>
    <dgm:pt modelId="{EBA5D1A0-C376-447B-9BD3-D338FBFA6FA7}" type="pres">
      <dgm:prSet presAssocID="{B38FCBA0-F4B5-41CA-B46C-7FE99F0B53CC}" presName="srcNode" presStyleLbl="node1" presStyleIdx="0" presStyleCnt="5"/>
      <dgm:spPr/>
    </dgm:pt>
    <dgm:pt modelId="{16214A60-2A29-4F25-A75D-7D4194F7CE6E}" type="pres">
      <dgm:prSet presAssocID="{B38FCBA0-F4B5-41CA-B46C-7FE99F0B53CC}" presName="conn" presStyleLbl="parChTrans1D2" presStyleIdx="0" presStyleCnt="1"/>
      <dgm:spPr/>
    </dgm:pt>
    <dgm:pt modelId="{6C6424F9-C1EA-44FE-99CF-7941237EB5CD}" type="pres">
      <dgm:prSet presAssocID="{B38FCBA0-F4B5-41CA-B46C-7FE99F0B53CC}" presName="extraNode" presStyleLbl="node1" presStyleIdx="0" presStyleCnt="5"/>
      <dgm:spPr/>
    </dgm:pt>
    <dgm:pt modelId="{B67F9610-54ED-4BF2-994B-19EC41E947EC}" type="pres">
      <dgm:prSet presAssocID="{B38FCBA0-F4B5-41CA-B46C-7FE99F0B53CC}" presName="dstNode" presStyleLbl="node1" presStyleIdx="0" presStyleCnt="5"/>
      <dgm:spPr/>
    </dgm:pt>
    <dgm:pt modelId="{40BA7738-EB64-4750-91C4-78988FD15437}" type="pres">
      <dgm:prSet presAssocID="{D34269BA-D2D9-4E66-B23E-17D83C596D06}" presName="text_1" presStyleLbl="node1" presStyleIdx="0" presStyleCnt="5">
        <dgm:presLayoutVars>
          <dgm:bulletEnabled val="1"/>
        </dgm:presLayoutVars>
      </dgm:prSet>
      <dgm:spPr/>
    </dgm:pt>
    <dgm:pt modelId="{0B80B791-D9CC-4CDD-B484-3EC58E87359C}" type="pres">
      <dgm:prSet presAssocID="{D34269BA-D2D9-4E66-B23E-17D83C596D06}" presName="accent_1" presStyleCnt="0"/>
      <dgm:spPr/>
    </dgm:pt>
    <dgm:pt modelId="{454BAEF5-6136-4BFA-A1F8-3C0610D00D66}" type="pres">
      <dgm:prSet presAssocID="{D34269BA-D2D9-4E66-B23E-17D83C596D06}" presName="accentRepeatNode" presStyleLbl="solidFgAcc1" presStyleIdx="0" presStyleCnt="5"/>
      <dgm:spPr>
        <a:ln>
          <a:solidFill>
            <a:srgbClr val="98BA79"/>
          </a:solidFill>
        </a:ln>
      </dgm:spPr>
    </dgm:pt>
    <dgm:pt modelId="{0B40B3F8-9DC9-46E2-A0AC-907796C53142}" type="pres">
      <dgm:prSet presAssocID="{03BB1C2B-E850-4A8D-8B40-2337223B777C}" presName="text_2" presStyleLbl="node1" presStyleIdx="1" presStyleCnt="5">
        <dgm:presLayoutVars>
          <dgm:bulletEnabled val="1"/>
        </dgm:presLayoutVars>
      </dgm:prSet>
      <dgm:spPr/>
    </dgm:pt>
    <dgm:pt modelId="{94A66F23-8086-4CB3-B614-175F16B39CF6}" type="pres">
      <dgm:prSet presAssocID="{03BB1C2B-E850-4A8D-8B40-2337223B777C}" presName="accent_2" presStyleCnt="0"/>
      <dgm:spPr/>
    </dgm:pt>
    <dgm:pt modelId="{1060512A-55B8-4CE2-9271-6DCD57374AD9}" type="pres">
      <dgm:prSet presAssocID="{03BB1C2B-E850-4A8D-8B40-2337223B777C}" presName="accentRepeatNode" presStyleLbl="solidFgAcc1" presStyleIdx="1" presStyleCnt="5"/>
      <dgm:spPr>
        <a:ln>
          <a:solidFill>
            <a:srgbClr val="98BA79"/>
          </a:solidFill>
        </a:ln>
      </dgm:spPr>
    </dgm:pt>
    <dgm:pt modelId="{A5557B83-9CA4-45C3-80F9-194803F650B7}" type="pres">
      <dgm:prSet presAssocID="{F3270B71-95B4-451F-AB39-22A691122BD8}" presName="text_3" presStyleLbl="node1" presStyleIdx="2" presStyleCnt="5" custLinFactNeighborY="0">
        <dgm:presLayoutVars>
          <dgm:bulletEnabled val="1"/>
        </dgm:presLayoutVars>
      </dgm:prSet>
      <dgm:spPr/>
    </dgm:pt>
    <dgm:pt modelId="{8BB1E1B6-0258-41F5-AA33-BA3B87484D4D}" type="pres">
      <dgm:prSet presAssocID="{F3270B71-95B4-451F-AB39-22A691122BD8}" presName="accent_3" presStyleCnt="0"/>
      <dgm:spPr/>
    </dgm:pt>
    <dgm:pt modelId="{339403A8-3F34-4199-BC41-409484D71CC3}" type="pres">
      <dgm:prSet presAssocID="{F3270B71-95B4-451F-AB39-22A691122BD8}" presName="accentRepeatNode" presStyleLbl="solidFgAcc1" presStyleIdx="2" presStyleCnt="5"/>
      <dgm:spPr>
        <a:ln>
          <a:solidFill>
            <a:srgbClr val="98BA79"/>
          </a:solidFill>
        </a:ln>
      </dgm:spPr>
    </dgm:pt>
    <dgm:pt modelId="{65BB97E1-6011-4782-BB39-03F4B9257AB4}" type="pres">
      <dgm:prSet presAssocID="{E6348778-25BC-4CE5-9C8B-FE4E49857140}" presName="text_4" presStyleLbl="node1" presStyleIdx="3" presStyleCnt="5" custLinFactNeighborX="-377" custLinFactNeighborY="-2620">
        <dgm:presLayoutVars>
          <dgm:bulletEnabled val="1"/>
        </dgm:presLayoutVars>
      </dgm:prSet>
      <dgm:spPr/>
    </dgm:pt>
    <dgm:pt modelId="{330A2F5A-4A4C-43F3-8402-AED8AF196F40}" type="pres">
      <dgm:prSet presAssocID="{E6348778-25BC-4CE5-9C8B-FE4E49857140}" presName="accent_4" presStyleCnt="0"/>
      <dgm:spPr/>
    </dgm:pt>
    <dgm:pt modelId="{77838F57-929A-435B-81B1-CC3D14BCDDA1}" type="pres">
      <dgm:prSet presAssocID="{E6348778-25BC-4CE5-9C8B-FE4E49857140}" presName="accentRepeatNode" presStyleLbl="solidFgAcc1" presStyleIdx="3" presStyleCnt="5"/>
      <dgm:spPr>
        <a:ln>
          <a:solidFill>
            <a:srgbClr val="98BA79"/>
          </a:solidFill>
        </a:ln>
      </dgm:spPr>
    </dgm:pt>
    <dgm:pt modelId="{FE91A7A1-7B65-4A57-B9E7-F5093062FD04}" type="pres">
      <dgm:prSet presAssocID="{DB6E1B58-9534-435B-9562-3CFD3CE2234E}" presName="text_5" presStyleLbl="node1" presStyleIdx="4" presStyleCnt="5">
        <dgm:presLayoutVars>
          <dgm:bulletEnabled val="1"/>
        </dgm:presLayoutVars>
      </dgm:prSet>
      <dgm:spPr/>
    </dgm:pt>
    <dgm:pt modelId="{4A275653-D50A-49B5-8A58-398C5EBF8CBC}" type="pres">
      <dgm:prSet presAssocID="{DB6E1B58-9534-435B-9562-3CFD3CE2234E}" presName="accent_5" presStyleCnt="0"/>
      <dgm:spPr/>
    </dgm:pt>
    <dgm:pt modelId="{3DB03029-8C45-4C41-B453-2B7015216CCA}" type="pres">
      <dgm:prSet presAssocID="{DB6E1B58-9534-435B-9562-3CFD3CE2234E}" presName="accentRepeatNode" presStyleLbl="solidFgAcc1" presStyleIdx="4" presStyleCnt="5"/>
      <dgm:spPr>
        <a:ln>
          <a:solidFill>
            <a:srgbClr val="98BA79"/>
          </a:solidFill>
        </a:ln>
      </dgm:spPr>
    </dgm:pt>
  </dgm:ptLst>
  <dgm:cxnLst>
    <dgm:cxn modelId="{DC1FCC18-4C94-45B7-B3B1-F1723D31114C}" type="presOf" srcId="{3741C65E-7813-493A-8FEB-16A521750FE3}" destId="{16214A60-2A29-4F25-A75D-7D4194F7CE6E}" srcOrd="0" destOrd="0" presId="urn:microsoft.com/office/officeart/2008/layout/VerticalCurvedList"/>
    <dgm:cxn modelId="{F8D88C20-CD67-4761-8316-28F2A4763A6B}" srcId="{B38FCBA0-F4B5-41CA-B46C-7FE99F0B53CC}" destId="{E6348778-25BC-4CE5-9C8B-FE4E49857140}" srcOrd="3" destOrd="0" parTransId="{3BB7C3F3-C8D8-42FD-A828-0EBE214D3346}" sibTransId="{A335CD2F-B0AF-43A9-9F42-A588BB5F0447}"/>
    <dgm:cxn modelId="{3838646A-2FAC-4777-8BE7-45D867ED169E}" type="presOf" srcId="{B38FCBA0-F4B5-41CA-B46C-7FE99F0B53CC}" destId="{800F4AF4-46F9-4C70-A9EF-BECA8A0837BE}" srcOrd="0" destOrd="0" presId="urn:microsoft.com/office/officeart/2008/layout/VerticalCurvedList"/>
    <dgm:cxn modelId="{2B72E578-B8D9-450F-BE2F-F7943BE4C64B}" type="presOf" srcId="{D34269BA-D2D9-4E66-B23E-17D83C596D06}" destId="{40BA7738-EB64-4750-91C4-78988FD15437}" srcOrd="0" destOrd="0" presId="urn:microsoft.com/office/officeart/2008/layout/VerticalCurvedList"/>
    <dgm:cxn modelId="{A73B0D96-D9F2-472A-849F-85E126839928}" type="presOf" srcId="{F3270B71-95B4-451F-AB39-22A691122BD8}" destId="{A5557B83-9CA4-45C3-80F9-194803F650B7}" srcOrd="0" destOrd="0" presId="urn:microsoft.com/office/officeart/2008/layout/VerticalCurvedList"/>
    <dgm:cxn modelId="{C997319B-8D2B-4A04-9F7A-8EA0EF851E13}" srcId="{B38FCBA0-F4B5-41CA-B46C-7FE99F0B53CC}" destId="{03BB1C2B-E850-4A8D-8B40-2337223B777C}" srcOrd="1" destOrd="0" parTransId="{0488FC7E-5ED9-40D1-9F99-1C7DFFF4742D}" sibTransId="{7F9C5DCC-A9CC-4EE6-956D-D6CE6E4113E6}"/>
    <dgm:cxn modelId="{69F090C3-AEBC-433F-A17C-3573C0D1743F}" srcId="{B38FCBA0-F4B5-41CA-B46C-7FE99F0B53CC}" destId="{D34269BA-D2D9-4E66-B23E-17D83C596D06}" srcOrd="0" destOrd="0" parTransId="{B93CB36B-BADC-4E67-ACF9-91B2ED00FC6A}" sibTransId="{3741C65E-7813-493A-8FEB-16A521750FE3}"/>
    <dgm:cxn modelId="{192EE8C9-DEF7-4D31-9CAE-CFBEDA053CA2}" type="presOf" srcId="{DB6E1B58-9534-435B-9562-3CFD3CE2234E}" destId="{FE91A7A1-7B65-4A57-B9E7-F5093062FD04}" srcOrd="0" destOrd="0" presId="urn:microsoft.com/office/officeart/2008/layout/VerticalCurvedList"/>
    <dgm:cxn modelId="{C3C634CA-7EF4-4A85-B6B3-B2D50BB936B0}" type="presOf" srcId="{E6348778-25BC-4CE5-9C8B-FE4E49857140}" destId="{65BB97E1-6011-4782-BB39-03F4B9257AB4}" srcOrd="0" destOrd="0" presId="urn:microsoft.com/office/officeart/2008/layout/VerticalCurvedList"/>
    <dgm:cxn modelId="{C29D99DC-0549-4A32-9D82-5B373E3E512F}" type="presOf" srcId="{03BB1C2B-E850-4A8D-8B40-2337223B777C}" destId="{0B40B3F8-9DC9-46E2-A0AC-907796C53142}" srcOrd="0" destOrd="0" presId="urn:microsoft.com/office/officeart/2008/layout/VerticalCurvedList"/>
    <dgm:cxn modelId="{A8569DF1-9622-4A64-939D-F4356FCFE21A}" srcId="{B38FCBA0-F4B5-41CA-B46C-7FE99F0B53CC}" destId="{DB6E1B58-9534-435B-9562-3CFD3CE2234E}" srcOrd="4" destOrd="0" parTransId="{2E5F5420-B4A2-4147-A675-17FA9496F3D9}" sibTransId="{75F15BCD-D650-495C-BD26-B80B5798E159}"/>
    <dgm:cxn modelId="{1765C7FC-6939-4A3C-A058-0B1911F42D6F}" srcId="{B38FCBA0-F4B5-41CA-B46C-7FE99F0B53CC}" destId="{F3270B71-95B4-451F-AB39-22A691122BD8}" srcOrd="2" destOrd="0" parTransId="{56CCFD93-A966-43B8-884A-EC6EC5700B2F}" sibTransId="{9E88BE29-C645-4E6C-B48F-2B00BAF5E90B}"/>
    <dgm:cxn modelId="{44F34FE1-03E8-4438-B1D1-33F30D610D6A}" type="presParOf" srcId="{800F4AF4-46F9-4C70-A9EF-BECA8A0837BE}" destId="{9AB6AB55-C290-4DE6-8CFB-0DC8E97AFF71}" srcOrd="0" destOrd="0" presId="urn:microsoft.com/office/officeart/2008/layout/VerticalCurvedList"/>
    <dgm:cxn modelId="{67BC79E7-4F2C-4542-9BF1-33EC5DDCF8C6}" type="presParOf" srcId="{9AB6AB55-C290-4DE6-8CFB-0DC8E97AFF71}" destId="{5BCEBB20-C768-49D3-8B93-DE111D1253B5}" srcOrd="0" destOrd="0" presId="urn:microsoft.com/office/officeart/2008/layout/VerticalCurvedList"/>
    <dgm:cxn modelId="{960D8221-FCF2-4BE2-8971-807FE3D5115E}" type="presParOf" srcId="{5BCEBB20-C768-49D3-8B93-DE111D1253B5}" destId="{EBA5D1A0-C376-447B-9BD3-D338FBFA6FA7}" srcOrd="0" destOrd="0" presId="urn:microsoft.com/office/officeart/2008/layout/VerticalCurvedList"/>
    <dgm:cxn modelId="{E907E941-6A29-4010-9EB8-857115DE818D}" type="presParOf" srcId="{5BCEBB20-C768-49D3-8B93-DE111D1253B5}" destId="{16214A60-2A29-4F25-A75D-7D4194F7CE6E}" srcOrd="1" destOrd="0" presId="urn:microsoft.com/office/officeart/2008/layout/VerticalCurvedList"/>
    <dgm:cxn modelId="{78149A55-E657-4D13-AEC1-0D8CDF9E8823}" type="presParOf" srcId="{5BCEBB20-C768-49D3-8B93-DE111D1253B5}" destId="{6C6424F9-C1EA-44FE-99CF-7941237EB5CD}" srcOrd="2" destOrd="0" presId="urn:microsoft.com/office/officeart/2008/layout/VerticalCurvedList"/>
    <dgm:cxn modelId="{8C2E6FF2-14C9-491D-B065-13635A666B8C}" type="presParOf" srcId="{5BCEBB20-C768-49D3-8B93-DE111D1253B5}" destId="{B67F9610-54ED-4BF2-994B-19EC41E947EC}" srcOrd="3" destOrd="0" presId="urn:microsoft.com/office/officeart/2008/layout/VerticalCurvedList"/>
    <dgm:cxn modelId="{1FD66AEF-8464-40FF-BF9D-EFD27391509F}" type="presParOf" srcId="{9AB6AB55-C290-4DE6-8CFB-0DC8E97AFF71}" destId="{40BA7738-EB64-4750-91C4-78988FD15437}" srcOrd="1" destOrd="0" presId="urn:microsoft.com/office/officeart/2008/layout/VerticalCurvedList"/>
    <dgm:cxn modelId="{76DE9812-75E2-4C22-8C9D-2A89AA6200A9}" type="presParOf" srcId="{9AB6AB55-C290-4DE6-8CFB-0DC8E97AFF71}" destId="{0B80B791-D9CC-4CDD-B484-3EC58E87359C}" srcOrd="2" destOrd="0" presId="urn:microsoft.com/office/officeart/2008/layout/VerticalCurvedList"/>
    <dgm:cxn modelId="{452F658E-6416-4CA8-8D3D-72E61CC1AD24}" type="presParOf" srcId="{0B80B791-D9CC-4CDD-B484-3EC58E87359C}" destId="{454BAEF5-6136-4BFA-A1F8-3C0610D00D66}" srcOrd="0" destOrd="0" presId="urn:microsoft.com/office/officeart/2008/layout/VerticalCurvedList"/>
    <dgm:cxn modelId="{B1369AE8-86EB-4484-A31D-A4F675B8A6CE}" type="presParOf" srcId="{9AB6AB55-C290-4DE6-8CFB-0DC8E97AFF71}" destId="{0B40B3F8-9DC9-46E2-A0AC-907796C53142}" srcOrd="3" destOrd="0" presId="urn:microsoft.com/office/officeart/2008/layout/VerticalCurvedList"/>
    <dgm:cxn modelId="{D5074A6D-3709-489B-94AF-C4F704B65C98}" type="presParOf" srcId="{9AB6AB55-C290-4DE6-8CFB-0DC8E97AFF71}" destId="{94A66F23-8086-4CB3-B614-175F16B39CF6}" srcOrd="4" destOrd="0" presId="urn:microsoft.com/office/officeart/2008/layout/VerticalCurvedList"/>
    <dgm:cxn modelId="{E57FE969-DDB6-4A15-B5B3-339B37870BBB}" type="presParOf" srcId="{94A66F23-8086-4CB3-B614-175F16B39CF6}" destId="{1060512A-55B8-4CE2-9271-6DCD57374AD9}" srcOrd="0" destOrd="0" presId="urn:microsoft.com/office/officeart/2008/layout/VerticalCurvedList"/>
    <dgm:cxn modelId="{40D51DBD-3624-407C-81D7-B77C86C36E3C}" type="presParOf" srcId="{9AB6AB55-C290-4DE6-8CFB-0DC8E97AFF71}" destId="{A5557B83-9CA4-45C3-80F9-194803F650B7}" srcOrd="5" destOrd="0" presId="urn:microsoft.com/office/officeart/2008/layout/VerticalCurvedList"/>
    <dgm:cxn modelId="{FCA0C706-C6AD-4692-926B-5D4411195678}" type="presParOf" srcId="{9AB6AB55-C290-4DE6-8CFB-0DC8E97AFF71}" destId="{8BB1E1B6-0258-41F5-AA33-BA3B87484D4D}" srcOrd="6" destOrd="0" presId="urn:microsoft.com/office/officeart/2008/layout/VerticalCurvedList"/>
    <dgm:cxn modelId="{F893D20C-A094-47FC-96F8-8081CF81E394}" type="presParOf" srcId="{8BB1E1B6-0258-41F5-AA33-BA3B87484D4D}" destId="{339403A8-3F34-4199-BC41-409484D71CC3}" srcOrd="0" destOrd="0" presId="urn:microsoft.com/office/officeart/2008/layout/VerticalCurvedList"/>
    <dgm:cxn modelId="{5D386493-9459-4B80-BA0F-368284DB6E27}" type="presParOf" srcId="{9AB6AB55-C290-4DE6-8CFB-0DC8E97AFF71}" destId="{65BB97E1-6011-4782-BB39-03F4B9257AB4}" srcOrd="7" destOrd="0" presId="urn:microsoft.com/office/officeart/2008/layout/VerticalCurvedList"/>
    <dgm:cxn modelId="{A45C6E7A-627B-45D3-9DDD-FCAD09255329}" type="presParOf" srcId="{9AB6AB55-C290-4DE6-8CFB-0DC8E97AFF71}" destId="{330A2F5A-4A4C-43F3-8402-AED8AF196F40}" srcOrd="8" destOrd="0" presId="urn:microsoft.com/office/officeart/2008/layout/VerticalCurvedList"/>
    <dgm:cxn modelId="{E2A356B5-CEA5-4084-B20B-B7E6040FC46D}" type="presParOf" srcId="{330A2F5A-4A4C-43F3-8402-AED8AF196F40}" destId="{77838F57-929A-435B-81B1-CC3D14BCDDA1}" srcOrd="0" destOrd="0" presId="urn:microsoft.com/office/officeart/2008/layout/VerticalCurvedList"/>
    <dgm:cxn modelId="{78135402-15BF-4F4A-97CC-674EDE2DC24C}" type="presParOf" srcId="{9AB6AB55-C290-4DE6-8CFB-0DC8E97AFF71}" destId="{FE91A7A1-7B65-4A57-B9E7-F5093062FD04}" srcOrd="9" destOrd="0" presId="urn:microsoft.com/office/officeart/2008/layout/VerticalCurvedList"/>
    <dgm:cxn modelId="{AA03B828-E55A-40AD-980F-A65247C27ED4}" type="presParOf" srcId="{9AB6AB55-C290-4DE6-8CFB-0DC8E97AFF71}" destId="{4A275653-D50A-49B5-8A58-398C5EBF8CBC}" srcOrd="10" destOrd="0" presId="urn:microsoft.com/office/officeart/2008/layout/VerticalCurvedList"/>
    <dgm:cxn modelId="{2122F02B-55F5-4C83-AD6E-739F4686C151}" type="presParOf" srcId="{4A275653-D50A-49B5-8A58-398C5EBF8CBC}" destId="{3DB03029-8C45-4C41-B453-2B7015216C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14A60-2A29-4F25-A75D-7D4194F7CE6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BA7738-EB64-4750-91C4-78988FD15437}">
      <dsp:nvSpPr>
        <dsp:cNvPr id="0" name=""/>
        <dsp:cNvSpPr/>
      </dsp:nvSpPr>
      <dsp:spPr>
        <a:xfrm>
          <a:off x="509717" y="338558"/>
          <a:ext cx="7541700" cy="677550"/>
        </a:xfrm>
        <a:prstGeom prst="rect">
          <a:avLst/>
        </a:prstGeom>
        <a:solidFill>
          <a:srgbClr val="51777B"/>
        </a:solidFill>
        <a:ln w="12700" cap="flat" cmpd="sng" algn="ctr">
          <a:solidFill>
            <a:srgbClr val="51777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CO Coalition for the Homeless overview</a:t>
          </a:r>
        </a:p>
      </dsp:txBody>
      <dsp:txXfrm>
        <a:off x="509717" y="338558"/>
        <a:ext cx="7541700" cy="677550"/>
      </dsp:txXfrm>
    </dsp:sp>
    <dsp:sp modelId="{454BAEF5-6136-4BFA-A1F8-3C0610D00D66}">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rgbClr val="98BA79"/>
          </a:solidFill>
          <a:prstDash val="solid"/>
          <a:miter lim="800000"/>
        </a:ln>
        <a:effectLst/>
      </dsp:spPr>
      <dsp:style>
        <a:lnRef idx="2">
          <a:scrgbClr r="0" g="0" b="0"/>
        </a:lnRef>
        <a:fillRef idx="1">
          <a:scrgbClr r="0" g="0" b="0"/>
        </a:fillRef>
        <a:effectRef idx="0">
          <a:scrgbClr r="0" g="0" b="0"/>
        </a:effectRef>
        <a:fontRef idx="minor"/>
      </dsp:style>
    </dsp:sp>
    <dsp:sp modelId="{0B40B3F8-9DC9-46E2-A0AC-907796C53142}">
      <dsp:nvSpPr>
        <dsp:cNvPr id="0" name=""/>
        <dsp:cNvSpPr/>
      </dsp:nvSpPr>
      <dsp:spPr>
        <a:xfrm>
          <a:off x="995230" y="1354558"/>
          <a:ext cx="7056187" cy="677550"/>
        </a:xfrm>
        <a:prstGeom prst="rect">
          <a:avLst/>
        </a:prstGeom>
        <a:solidFill>
          <a:srgbClr val="517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Pay for Success &amp; Denver SIB Project Overview</a:t>
          </a:r>
        </a:p>
      </dsp:txBody>
      <dsp:txXfrm>
        <a:off x="995230" y="1354558"/>
        <a:ext cx="7056187" cy="677550"/>
      </dsp:txXfrm>
    </dsp:sp>
    <dsp:sp modelId="{1060512A-55B8-4CE2-9271-6DCD57374AD9}">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rgbClr val="98BA79"/>
          </a:solidFill>
          <a:prstDash val="solid"/>
          <a:miter lim="800000"/>
        </a:ln>
        <a:effectLst/>
      </dsp:spPr>
      <dsp:style>
        <a:lnRef idx="2">
          <a:scrgbClr r="0" g="0" b="0"/>
        </a:lnRef>
        <a:fillRef idx="1">
          <a:scrgbClr r="0" g="0" b="0"/>
        </a:fillRef>
        <a:effectRef idx="0">
          <a:scrgbClr r="0" g="0" b="0"/>
        </a:effectRef>
        <a:fontRef idx="minor"/>
      </dsp:style>
    </dsp:sp>
    <dsp:sp modelId="{A5557B83-9CA4-45C3-80F9-194803F650B7}">
      <dsp:nvSpPr>
        <dsp:cNvPr id="0" name=""/>
        <dsp:cNvSpPr/>
      </dsp:nvSpPr>
      <dsp:spPr>
        <a:xfrm>
          <a:off x="1144243" y="2370558"/>
          <a:ext cx="6907174" cy="677550"/>
        </a:xfrm>
        <a:prstGeom prst="rect">
          <a:avLst/>
        </a:prstGeom>
        <a:solidFill>
          <a:srgbClr val="517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Evaluation Design/Program Services Overview</a:t>
          </a:r>
        </a:p>
      </dsp:txBody>
      <dsp:txXfrm>
        <a:off x="1144243" y="2370558"/>
        <a:ext cx="6907174" cy="677550"/>
      </dsp:txXfrm>
    </dsp:sp>
    <dsp:sp modelId="{339403A8-3F34-4199-BC41-409484D71CC3}">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rgbClr val="98BA79"/>
          </a:solidFill>
          <a:prstDash val="solid"/>
          <a:miter lim="800000"/>
        </a:ln>
        <a:effectLst/>
      </dsp:spPr>
      <dsp:style>
        <a:lnRef idx="2">
          <a:scrgbClr r="0" g="0" b="0"/>
        </a:lnRef>
        <a:fillRef idx="1">
          <a:scrgbClr r="0" g="0" b="0"/>
        </a:fillRef>
        <a:effectRef idx="0">
          <a:scrgbClr r="0" g="0" b="0"/>
        </a:effectRef>
        <a:fontRef idx="minor"/>
      </dsp:style>
    </dsp:sp>
    <dsp:sp modelId="{65BB97E1-6011-4782-BB39-03F4B9257AB4}">
      <dsp:nvSpPr>
        <dsp:cNvPr id="0" name=""/>
        <dsp:cNvSpPr/>
      </dsp:nvSpPr>
      <dsp:spPr>
        <a:xfrm>
          <a:off x="968628" y="3368806"/>
          <a:ext cx="7056187" cy="677550"/>
        </a:xfrm>
        <a:prstGeom prst="rect">
          <a:avLst/>
        </a:prstGeom>
        <a:solidFill>
          <a:srgbClr val="517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Key Findings and what’s next</a:t>
          </a:r>
        </a:p>
      </dsp:txBody>
      <dsp:txXfrm>
        <a:off x="968628" y="3368806"/>
        <a:ext cx="7056187" cy="677550"/>
      </dsp:txXfrm>
    </dsp:sp>
    <dsp:sp modelId="{77838F57-929A-435B-81B1-CC3D14BCDDA1}">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rgbClr val="98BA79"/>
          </a:solidFill>
          <a:prstDash val="solid"/>
          <a:miter lim="800000"/>
        </a:ln>
        <a:effectLst/>
      </dsp:spPr>
      <dsp:style>
        <a:lnRef idx="2">
          <a:scrgbClr r="0" g="0" b="0"/>
        </a:lnRef>
        <a:fillRef idx="1">
          <a:scrgbClr r="0" g="0" b="0"/>
        </a:fillRef>
        <a:effectRef idx="0">
          <a:scrgbClr r="0" g="0" b="0"/>
        </a:effectRef>
        <a:fontRef idx="minor"/>
      </dsp:style>
    </dsp:sp>
    <dsp:sp modelId="{FE91A7A1-7B65-4A57-B9E7-F5093062FD04}">
      <dsp:nvSpPr>
        <dsp:cNvPr id="0" name=""/>
        <dsp:cNvSpPr/>
      </dsp:nvSpPr>
      <dsp:spPr>
        <a:xfrm>
          <a:off x="509717" y="4402558"/>
          <a:ext cx="7541700" cy="677550"/>
        </a:xfrm>
        <a:prstGeom prst="rect">
          <a:avLst/>
        </a:prstGeom>
        <a:solidFill>
          <a:srgbClr val="5177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Q &amp; A </a:t>
          </a:r>
        </a:p>
      </dsp:txBody>
      <dsp:txXfrm>
        <a:off x="509717" y="4402558"/>
        <a:ext cx="7541700" cy="677550"/>
      </dsp:txXfrm>
    </dsp:sp>
    <dsp:sp modelId="{3DB03029-8C45-4C41-B453-2B7015216CC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rgbClr val="98BA7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575EB01-ECB1-3140-92AF-0435ABC6065D}"/>
              </a:ext>
            </a:extLst>
          </p:cNvPr>
          <p:cNvSpPr>
            <a:spLocks noGrp="1"/>
          </p:cNvSpPr>
          <p:nvPr>
            <p:ph type="ftr" sz="quarter" idx="2"/>
          </p:nvPr>
        </p:nvSpPr>
        <p:spPr>
          <a:xfrm>
            <a:off x="1247729" y="8685213"/>
            <a:ext cx="5153071" cy="458787"/>
          </a:xfrm>
          <a:prstGeom prst="rect">
            <a:avLst/>
          </a:prstGeom>
        </p:spPr>
        <p:txBody>
          <a:bodyPr vert="horz" lIns="91440" tIns="0" rIns="182880" bIns="91440" rtlCol="0" anchor="b"/>
          <a:lstStyle>
            <a:lvl1pPr algn="r">
              <a:defRPr sz="800" b="0" i="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B3BB6C91-43A8-FE44-BA8E-C793C2958EA5}"/>
              </a:ext>
            </a:extLst>
          </p:cNvPr>
          <p:cNvSpPr>
            <a:spLocks noGrp="1"/>
          </p:cNvSpPr>
          <p:nvPr>
            <p:ph type="sldNum" sz="quarter" idx="3"/>
          </p:nvPr>
        </p:nvSpPr>
        <p:spPr>
          <a:xfrm>
            <a:off x="6400799" y="8685213"/>
            <a:ext cx="455613" cy="458787"/>
          </a:xfrm>
          <a:prstGeom prst="rect">
            <a:avLst/>
          </a:prstGeom>
        </p:spPr>
        <p:txBody>
          <a:bodyPr vert="horz" lIns="0" tIns="0" rIns="182880" bIns="91440" rtlCol="0" anchor="b"/>
          <a:lstStyle>
            <a:lvl1pPr algn="r">
              <a:defRPr sz="800" b="0" i="0">
                <a:latin typeface="Arial" panose="020B0604020202020204" pitchFamily="34" charset="0"/>
              </a:defRPr>
            </a:lvl1pPr>
          </a:lstStyle>
          <a:p>
            <a:fld id="{B0832A82-5535-43D2-9D18-B3A0BB40FB28}" type="slidenum">
              <a:rPr lang="en-US" smtClean="0"/>
              <a:pPr/>
              <a:t>‹#›</a:t>
            </a:fld>
            <a:endParaRPr lang="en-US" dirty="0"/>
          </a:p>
        </p:txBody>
      </p:sp>
      <p:pic>
        <p:nvPicPr>
          <p:cNvPr id="8" name="Picture 7">
            <a:extLst>
              <a:ext uri="{FF2B5EF4-FFF2-40B4-BE49-F238E27FC236}">
                <a16:creationId xmlns:a16="http://schemas.microsoft.com/office/drawing/2014/main" id="{1B4620C6-CB71-114A-836C-4BBF709C2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17" y="8525120"/>
            <a:ext cx="1061612" cy="458787"/>
          </a:xfrm>
          <a:prstGeom prst="rect">
            <a:avLst/>
          </a:prstGeom>
        </p:spPr>
      </p:pic>
    </p:spTree>
    <p:extLst>
      <p:ext uri="{BB962C8B-B14F-4D97-AF65-F5344CB8AC3E}">
        <p14:creationId xmlns:p14="http://schemas.microsoft.com/office/powerpoint/2010/main" val="2156441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247729" y="8685213"/>
            <a:ext cx="5153071" cy="458787"/>
          </a:xfrm>
          <a:prstGeom prst="rect">
            <a:avLst/>
          </a:prstGeom>
        </p:spPr>
        <p:txBody>
          <a:bodyPr vert="horz" lIns="91440" tIns="0" rIns="182880" bIns="91440" rtlCol="0" anchor="b"/>
          <a:lstStyle>
            <a:lvl1pPr algn="r">
              <a:defRPr sz="8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6400799" y="8685213"/>
            <a:ext cx="455613" cy="458787"/>
          </a:xfrm>
          <a:prstGeom prst="rect">
            <a:avLst/>
          </a:prstGeom>
        </p:spPr>
        <p:txBody>
          <a:bodyPr vert="horz" lIns="0" tIns="0" rIns="182880" bIns="91440" rtlCol="0" anchor="b"/>
          <a:lstStyle>
            <a:lvl1pPr algn="r">
              <a:defRPr sz="800" b="0" i="0">
                <a:latin typeface="Arial" panose="020B0604020202020204" pitchFamily="34" charset="0"/>
              </a:defRPr>
            </a:lvl1pPr>
          </a:lstStyle>
          <a:p>
            <a:fld id="{B0832A82-5535-43D2-9D18-B3A0BB40FB28}" type="slidenum">
              <a:rPr lang="en-US" smtClean="0"/>
              <a:pPr/>
              <a:t>‹#›</a:t>
            </a:fld>
            <a:endParaRPr lang="en-US" dirty="0"/>
          </a:p>
        </p:txBody>
      </p:sp>
      <p:pic>
        <p:nvPicPr>
          <p:cNvPr id="11" name="Picture 10">
            <a:extLst>
              <a:ext uri="{FF2B5EF4-FFF2-40B4-BE49-F238E27FC236}">
                <a16:creationId xmlns:a16="http://schemas.microsoft.com/office/drawing/2014/main" id="{76C47BE2-A71B-224E-8454-43E31C1DB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17" y="8525120"/>
            <a:ext cx="1061612" cy="458787"/>
          </a:xfrm>
          <a:prstGeom prst="rect">
            <a:avLst/>
          </a:prstGeom>
        </p:spPr>
      </p:pic>
    </p:spTree>
    <p:extLst>
      <p:ext uri="{BB962C8B-B14F-4D97-AF65-F5344CB8AC3E}">
        <p14:creationId xmlns:p14="http://schemas.microsoft.com/office/powerpoint/2010/main" val="2537292246"/>
      </p:ext>
    </p:extLst>
  </p:cSld>
  <p:clrMap bg1="lt1" tx1="dk1" bg2="lt2" tx2="dk2" accent1="accent1" accent2="accent2" accent3="accent3" accent4="accent4" accent5="accent5" accent6="accent6" hlink="hlink" folHlink="folHlink"/>
  <p:notesStyle>
    <a:lvl1pPr marL="0" algn="l" defTabSz="914400" rtl="0" eaLnBrk="1" latinLnBrk="0" hangingPunct="1">
      <a:defRPr sz="1000" b="0" i="0" kern="1200">
        <a:solidFill>
          <a:schemeClr val="tx1"/>
        </a:solidFill>
        <a:latin typeface="Arial" panose="020B0604020202020204" pitchFamily="34" charset="0"/>
        <a:ea typeface="+mn-ea"/>
        <a:cs typeface="+mn-cs"/>
      </a:defRPr>
    </a:lvl1pPr>
    <a:lvl2pPr marL="457200" algn="l" defTabSz="914400" rtl="0" eaLnBrk="1" latinLnBrk="0" hangingPunct="1">
      <a:defRPr sz="1000" b="0" i="0" kern="1200">
        <a:solidFill>
          <a:schemeClr val="tx1"/>
        </a:solidFill>
        <a:latin typeface="Arial" panose="020B0604020202020204" pitchFamily="34" charset="0"/>
        <a:ea typeface="+mn-ea"/>
        <a:cs typeface="+mn-cs"/>
      </a:defRPr>
    </a:lvl2pPr>
    <a:lvl3pPr marL="914400" algn="l" defTabSz="914400" rtl="0" eaLnBrk="1" latinLnBrk="0" hangingPunct="1">
      <a:defRPr sz="1000" b="0" i="0" kern="1200">
        <a:solidFill>
          <a:schemeClr val="tx1"/>
        </a:solidFill>
        <a:latin typeface="Arial" panose="020B0604020202020204" pitchFamily="34" charset="0"/>
        <a:ea typeface="+mn-ea"/>
        <a:cs typeface="+mn-cs"/>
      </a:defRPr>
    </a:lvl3pPr>
    <a:lvl4pPr marL="1371600" algn="l" defTabSz="914400" rtl="0" eaLnBrk="1" latinLnBrk="0" hangingPunct="1">
      <a:defRPr sz="1000" b="0" i="0" kern="1200">
        <a:solidFill>
          <a:schemeClr val="tx1"/>
        </a:solidFill>
        <a:latin typeface="Arial" panose="020B0604020202020204" pitchFamily="34" charset="0"/>
        <a:ea typeface="+mn-ea"/>
        <a:cs typeface="+mn-cs"/>
      </a:defRPr>
    </a:lvl4pPr>
    <a:lvl5pPr marL="1828800" algn="l" defTabSz="914400" rtl="0" eaLnBrk="1" latinLnBrk="0" hangingPunct="1">
      <a:defRPr sz="10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000" b="1" dirty="0"/>
              <a:t>Reports were released on July 15</a:t>
            </a:r>
            <a:r>
              <a:rPr lang="en-US" sz="1000" b="1" baseline="30000" dirty="0"/>
              <a:t>th</a:t>
            </a:r>
            <a:r>
              <a:rPr lang="en-US" sz="1000" b="1" dirty="0"/>
              <a:t> </a:t>
            </a:r>
          </a:p>
          <a:p>
            <a:pPr lvl="1"/>
            <a:r>
              <a:rPr lang="en-US" sz="1000" b="1" dirty="0"/>
              <a:t>Types of Reports: </a:t>
            </a:r>
          </a:p>
          <a:p>
            <a:pPr lvl="1"/>
            <a:r>
              <a:rPr lang="en-US" sz="1000" b="1" dirty="0"/>
              <a:t>Final Report</a:t>
            </a:r>
            <a:r>
              <a:rPr lang="en-US" sz="1000" dirty="0"/>
              <a:t>: implementation, outcomes, and impact</a:t>
            </a:r>
          </a:p>
          <a:p>
            <a:pPr lvl="1"/>
            <a:r>
              <a:rPr lang="en-US" sz="1000" b="1" dirty="0"/>
              <a:t>Payment Report</a:t>
            </a:r>
            <a:r>
              <a:rPr lang="en-US" sz="1000" dirty="0"/>
              <a:t>: success payments</a:t>
            </a:r>
          </a:p>
          <a:p>
            <a:pPr lvl="1"/>
            <a:r>
              <a:rPr lang="en-US" sz="1000" b="1" dirty="0"/>
              <a:t>Health Care Outcomes Report</a:t>
            </a:r>
            <a:r>
              <a:rPr lang="en-US" sz="1000" dirty="0"/>
              <a:t>: health care impact</a:t>
            </a:r>
          </a:p>
          <a:p>
            <a:pPr lvl="1"/>
            <a:r>
              <a:rPr lang="en-US" sz="1000" b="1" dirty="0"/>
              <a:t>Cost Analysis Report</a:t>
            </a:r>
            <a:r>
              <a:rPr lang="en-US" sz="1000" dirty="0"/>
              <a:t>: costs and cost offsets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10B79-A433-044A-A8FC-6C2E1104D2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050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means Carrie is up</a:t>
            </a:r>
          </a:p>
        </p:txBody>
      </p:sp>
      <p:sp>
        <p:nvSpPr>
          <p:cNvPr id="4" name="Slide Number Placeholder 3"/>
          <p:cNvSpPr>
            <a:spLocks noGrp="1"/>
          </p:cNvSpPr>
          <p:nvPr>
            <p:ph type="sldNum" sz="quarter" idx="5"/>
          </p:nvPr>
        </p:nvSpPr>
        <p:spPr/>
        <p:txBody>
          <a:bodyPr/>
          <a:lstStyle/>
          <a:p>
            <a:fld id="{B0832A82-5535-43D2-9D18-B3A0BB40FB28}" type="slidenum">
              <a:rPr lang="en-US" smtClean="0"/>
              <a:pPr/>
              <a:t>11</a:t>
            </a:fld>
            <a:endParaRPr lang="en-US" dirty="0"/>
          </a:p>
        </p:txBody>
      </p:sp>
    </p:spTree>
    <p:extLst>
      <p:ext uri="{BB962C8B-B14F-4D97-AF65-F5344CB8AC3E}">
        <p14:creationId xmlns:p14="http://schemas.microsoft.com/office/powerpoint/2010/main" val="136242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Goal of the project was to break the cycle of people cycling in and out of the jail to the streets and to utilizing emergency health </a:t>
            </a:r>
            <a:r>
              <a:rPr lang="en-US" sz="1000" b="0" dirty="0" err="1"/>
              <a:t>sericces</a:t>
            </a:r>
            <a:r>
              <a:rPr lang="en-US" sz="10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 The project targets individuals who have at </a:t>
            </a:r>
            <a:r>
              <a:rPr lang="en-US" sz="1000" b="0" u="sng" dirty="0"/>
              <a:t>least 8 arrests over three year</a:t>
            </a:r>
            <a:r>
              <a:rPr lang="en-US" sz="1000" b="0" dirty="0"/>
              <a:t>s and identified as transient (having no address or providing the address of a shelter) at the time of arrest. </a:t>
            </a:r>
          </a:p>
          <a:p>
            <a:endParaRPr lang="en-US" dirty="0"/>
          </a:p>
          <a:p>
            <a:r>
              <a:rPr lang="en-US" dirty="0"/>
              <a:t>Initial list of eligible participants was based on arrest data between 2012-2014- original sample size was 1400 individuals, list was regularly refreshed </a:t>
            </a:r>
          </a:p>
        </p:txBody>
      </p:sp>
      <p:sp>
        <p:nvSpPr>
          <p:cNvPr id="4" name="Slide Number Placeholder 3"/>
          <p:cNvSpPr>
            <a:spLocks noGrp="1"/>
          </p:cNvSpPr>
          <p:nvPr>
            <p:ph type="sldNum" sz="quarter" idx="10"/>
          </p:nvPr>
        </p:nvSpPr>
        <p:spPr/>
        <p:txBody>
          <a:bodyPr/>
          <a:lstStyle/>
          <a:p>
            <a:fld id="{295F9F17-BD84-4D56-A3DF-1E59C5A370AF}" type="slidenum">
              <a:rPr lang="en-US" smtClean="0">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val="160435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project, CCH served 175 of the total 250 target clients- while MHCD served the remaining 75. - We established 2 Modified Assertive Community Treatment team that worked very closely with the Denver Jail and other project partners. Early on in the project we set up weekly “operations calls” facilitated by CSH in which we reviewed how the project roll out was going and addressed any adjustments that were needed. </a:t>
            </a:r>
          </a:p>
          <a:p>
            <a:endParaRPr lang="en-US" dirty="0"/>
          </a:p>
          <a:p>
            <a:endParaRPr lang="en-US" dirty="0"/>
          </a:p>
          <a:p>
            <a:r>
              <a:rPr lang="en-US" dirty="0"/>
              <a:t>As Annie described one of the critical and unique aspects of this project to other grant funded PSH projects was the randomized control trial aspect as well the unique and flexible funding stream. Rather than invoiced based funding with specific with specific requirements on reporting, We received the Funding upfront, made it more successful, less barriers related to regular reporting requirements.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pay for success nature of the project was also encouraging as given the noticeable success the project was having, ½ way through we worked with City of Denver to expand project to serve an additional 75 more clients</a:t>
            </a:r>
          </a:p>
          <a:p>
            <a:endParaRPr lang="en-US" dirty="0"/>
          </a:p>
        </p:txBody>
      </p:sp>
      <p:sp>
        <p:nvSpPr>
          <p:cNvPr id="4" name="Slide Number Placeholder 3"/>
          <p:cNvSpPr>
            <a:spLocks noGrp="1"/>
          </p:cNvSpPr>
          <p:nvPr>
            <p:ph type="sldNum" sz="quarter" idx="5"/>
          </p:nvPr>
        </p:nvSpPr>
        <p:spPr/>
        <p:txBody>
          <a:bodyPr/>
          <a:lstStyle/>
          <a:p>
            <a:fld id="{B0832A82-5535-43D2-9D18-B3A0BB40FB28}" type="slidenum">
              <a:rPr lang="en-US" smtClean="0"/>
              <a:pPr/>
              <a:t>14</a:t>
            </a:fld>
            <a:endParaRPr lang="en-US"/>
          </a:p>
        </p:txBody>
      </p:sp>
    </p:spTree>
    <p:extLst>
      <p:ext uri="{BB962C8B-B14F-4D97-AF65-F5344CB8AC3E}">
        <p14:creationId xmlns:p14="http://schemas.microsoft.com/office/powerpoint/2010/main" val="163732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2A82-5535-43D2-9D18-B3A0BB40FB28}" type="slidenum">
              <a:rPr lang="en-US" smtClean="0"/>
              <a:pPr/>
              <a:t>15</a:t>
            </a:fld>
            <a:endParaRPr lang="en-US"/>
          </a:p>
        </p:txBody>
      </p:sp>
    </p:spTree>
    <p:extLst>
      <p:ext uri="{BB962C8B-B14F-4D97-AF65-F5344CB8AC3E}">
        <p14:creationId xmlns:p14="http://schemas.microsoft.com/office/powerpoint/2010/main" val="148027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Low Barrier housing model + providing these Intensive services by a team of staff allowed for greater success. </a:t>
            </a:r>
          </a:p>
        </p:txBody>
      </p:sp>
      <p:sp>
        <p:nvSpPr>
          <p:cNvPr id="4" name="Slide Number Placeholder 3"/>
          <p:cNvSpPr>
            <a:spLocks noGrp="1"/>
          </p:cNvSpPr>
          <p:nvPr>
            <p:ph type="sldNum" sz="quarter" idx="5"/>
          </p:nvPr>
        </p:nvSpPr>
        <p:spPr/>
        <p:txBody>
          <a:bodyPr/>
          <a:lstStyle/>
          <a:p>
            <a:fld id="{B0832A82-5535-43D2-9D18-B3A0BB40FB28}" type="slidenum">
              <a:rPr lang="en-US" smtClean="0"/>
              <a:pPr/>
              <a:t>16</a:t>
            </a:fld>
            <a:endParaRPr lang="en-US"/>
          </a:p>
        </p:txBody>
      </p:sp>
    </p:spTree>
    <p:extLst>
      <p:ext uri="{BB962C8B-B14F-4D97-AF65-F5344CB8AC3E}">
        <p14:creationId xmlns:p14="http://schemas.microsoft.com/office/powerpoint/2010/main" val="272319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nature of our organization and the already existing services we have set up in the community, we were able to leverage some of the expertise already being provided by other departments. </a:t>
            </a:r>
          </a:p>
          <a:p>
            <a:endParaRPr lang="en-US" dirty="0"/>
          </a:p>
          <a:p>
            <a:endParaRPr lang="en-US" dirty="0"/>
          </a:p>
          <a:p>
            <a:r>
              <a:rPr lang="en-US" dirty="0"/>
              <a:t>These two teams work together, it took an entire community in addition to many teams within CCH</a:t>
            </a:r>
          </a:p>
          <a:p>
            <a:r>
              <a:rPr lang="en-US" dirty="0"/>
              <a:t>Working with other homeless service providers</a:t>
            </a:r>
          </a:p>
          <a:p>
            <a:r>
              <a:rPr lang="en-US" dirty="0"/>
              <a:t>Outreach done together</a:t>
            </a:r>
          </a:p>
          <a:p>
            <a:endParaRPr lang="en-US" dirty="0"/>
          </a:p>
          <a:p>
            <a:r>
              <a:rPr lang="en-US" dirty="0"/>
              <a:t>How it works now… </a:t>
            </a:r>
          </a:p>
        </p:txBody>
      </p:sp>
      <p:sp>
        <p:nvSpPr>
          <p:cNvPr id="4" name="Slide Number Placeholder 3"/>
          <p:cNvSpPr>
            <a:spLocks noGrp="1"/>
          </p:cNvSpPr>
          <p:nvPr>
            <p:ph type="sldNum" sz="quarter" idx="5"/>
          </p:nvPr>
        </p:nvSpPr>
        <p:spPr/>
        <p:txBody>
          <a:bodyPr/>
          <a:lstStyle/>
          <a:p>
            <a:fld id="{B0832A82-5535-43D2-9D18-B3A0BB40FB28}" type="slidenum">
              <a:rPr lang="en-US" smtClean="0"/>
              <a:pPr/>
              <a:t>17</a:t>
            </a:fld>
            <a:endParaRPr lang="en-US"/>
          </a:p>
        </p:txBody>
      </p:sp>
    </p:spTree>
    <p:extLst>
      <p:ext uri="{BB962C8B-B14F-4D97-AF65-F5344CB8AC3E}">
        <p14:creationId xmlns:p14="http://schemas.microsoft.com/office/powerpoint/2010/main" val="179462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Discuss:</a:t>
            </a:r>
            <a:r>
              <a:rPr lang="en-US" sz="1400" b="1" baseline="0" dirty="0"/>
              <a:t> </a:t>
            </a:r>
          </a:p>
          <a:p>
            <a:r>
              <a:rPr lang="en-US" baseline="0" dirty="0"/>
              <a:t>Supportive housing includes </a:t>
            </a:r>
            <a:r>
              <a:rPr lang="en-US" b="1" baseline="0" dirty="0"/>
              <a:t>support services</a:t>
            </a:r>
            <a:endParaRPr lang="en-US" baseline="0" dirty="0"/>
          </a:p>
          <a:p>
            <a:r>
              <a:rPr lang="en-US" baseline="0" dirty="0"/>
              <a:t>RDL is in </a:t>
            </a:r>
            <a:r>
              <a:rPr lang="en-US" b="1" baseline="0" dirty="0"/>
              <a:t>an ideal location close to public transportation, services, and the SSHC. </a:t>
            </a:r>
          </a:p>
          <a:p>
            <a:endParaRPr lang="en-US" baseline="0" dirty="0"/>
          </a:p>
          <a:p>
            <a:r>
              <a:rPr lang="en-US" baseline="0" dirty="0"/>
              <a:t>100 units for participants of SIB includes one and two bedroom units. </a:t>
            </a:r>
          </a:p>
          <a:p>
            <a:endParaRPr lang="en-US" baseline="0" dirty="0"/>
          </a:p>
          <a:p>
            <a:r>
              <a:rPr lang="en-US" baseline="0" dirty="0"/>
              <a:t>In addition to a property manager, and case managers, RDL has a </a:t>
            </a:r>
            <a:r>
              <a:rPr lang="en-US" b="1" baseline="0" dirty="0"/>
              <a:t>Resident Services Coordinator</a:t>
            </a:r>
            <a:r>
              <a:rPr lang="en-US" baseline="0" dirty="0"/>
              <a:t>, an </a:t>
            </a:r>
            <a:r>
              <a:rPr lang="en-US" b="1" baseline="0" dirty="0"/>
              <a:t>Eviction Prevention Committee </a:t>
            </a:r>
            <a:r>
              <a:rPr lang="en-US" baseline="0" dirty="0"/>
              <a:t>and a variety of activities and groups for residents to participate in. </a:t>
            </a:r>
          </a:p>
          <a:p>
            <a:endParaRPr lang="en-US" baseline="0" dirty="0"/>
          </a:p>
          <a:p>
            <a:r>
              <a:rPr lang="en-US" baseline="0" dirty="0"/>
              <a:t>computer skills class, cooking classes, and social outings. Groups include wellness, addiction recovery, budgeting skills and more. </a:t>
            </a:r>
          </a:p>
          <a:p>
            <a:endParaRPr lang="en-US" baseline="0" dirty="0"/>
          </a:p>
          <a:p>
            <a:r>
              <a:rPr lang="en-US" baseline="0" dirty="0"/>
              <a:t>Robust Service Program: </a:t>
            </a:r>
          </a:p>
          <a:p>
            <a:endParaRPr lang="en-US" baseline="0" dirty="0"/>
          </a:p>
          <a:p>
            <a:r>
              <a:rPr lang="en-US" baseline="0" dirty="0"/>
              <a:t>What we did before the building open: pizza parties, picnic, to get to know people, groups, establishing policies, what people wanted to see in the building ahead of time, resident council and town hall meetings to make sure that people’s voices are heard, </a:t>
            </a:r>
          </a:p>
          <a:p>
            <a:r>
              <a:rPr lang="en-US" baseline="0" dirty="0"/>
              <a:t>Good neighbor incentive Program- contingency management program, providing people rewards for awesome behavior, guy that called the ambulance because a neighbor was down in the hallway, </a:t>
            </a:r>
          </a:p>
          <a:p>
            <a:r>
              <a:rPr lang="en-US" baseline="0" dirty="0" err="1"/>
              <a:t>Whats</a:t>
            </a:r>
            <a:r>
              <a:rPr lang="en-US" baseline="0" dirty="0"/>
              <a:t> in the closet- supplies for their apartment, tokens for group attendance, passing inspections, facilitating groups. Tokens for attending resident council meetings, officer positions in resident council. </a:t>
            </a:r>
          </a:p>
          <a:p>
            <a:r>
              <a:rPr lang="en-US" baseline="0" dirty="0"/>
              <a:t>We fund through flex funding, donations</a:t>
            </a:r>
          </a:p>
          <a:p>
            <a:r>
              <a:rPr lang="en-US" baseline="0" dirty="0" err="1"/>
              <a:t>Housng</a:t>
            </a:r>
            <a:r>
              <a:rPr lang="en-US" baseline="0" dirty="0"/>
              <a:t> Retention process, now rolled out to 8 different properties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733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832A82-5535-43D2-9D18-B3A0BB40FB28}" type="slidenum">
              <a:rPr lang="en-US" smtClean="0"/>
              <a:pPr/>
              <a:t>21</a:t>
            </a:fld>
            <a:endParaRPr lang="en-US"/>
          </a:p>
        </p:txBody>
      </p:sp>
    </p:spTree>
    <p:extLst>
      <p:ext uri="{BB962C8B-B14F-4D97-AF65-F5344CB8AC3E}">
        <p14:creationId xmlns:p14="http://schemas.microsoft.com/office/powerpoint/2010/main" val="331431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Navigation Team- CCH has 5 housing navigators plus manager, do housing orientation and program orientation for landlords, assist with applications, sell the program, highlight the services we provide in the SIB,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Outreach/Engagement- </a:t>
            </a:r>
            <a:r>
              <a:rPr lang="en-US" dirty="0"/>
              <a:t>Lots of competition.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is essential, we do what we can to stay at the forefront of their minds.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 GEO map of area where we have properties and where we need properties, try to recruit landlords in areas where we don’t have housing options. </a:t>
            </a:r>
          </a:p>
          <a:p>
            <a:r>
              <a:rPr lang="en-US" dirty="0"/>
              <a:t>Navigation team calls proactively to check in on clients, to make sure there are no needs, this leads to landlords reaching out to us directly when they have vacancies, </a:t>
            </a:r>
          </a:p>
          <a:p>
            <a:endParaRPr lang="en-US" dirty="0"/>
          </a:p>
          <a:p>
            <a:r>
              <a:rPr lang="en-US" dirty="0"/>
              <a:t>We serve as single point of contact, save money on marketing and advertising for their units since we have clients in the cue, we facilitate faster inspection on units, educate landlord on what is required to pass inspection, facilitate the lease up, some landlords don’t have time to attend this, they only have to meet to provide the keys. We dispatch supportive services as appropriate, assist with payments. </a:t>
            </a:r>
          </a:p>
          <a:p>
            <a:endParaRPr lang="en-US" dirty="0"/>
          </a:p>
          <a:p>
            <a:r>
              <a:rPr lang="en-US" b="1" dirty="0"/>
              <a:t>Retention: </a:t>
            </a:r>
            <a:r>
              <a:rPr lang="en-US" dirty="0"/>
              <a:t>Twice a year landlord appreciation, send cards with all staff signing, working on a website where we will have a landlord page where landlords can submit units, Currently have electronic form they can notify us of vacancies, navigators respond within 24 hours. </a:t>
            </a:r>
          </a:p>
          <a:p>
            <a:endParaRPr lang="en-US" dirty="0"/>
          </a:p>
          <a:p>
            <a:r>
              <a:rPr lang="en-US" dirty="0"/>
              <a:t>Biggest key to success is communication, response times to landlords. Get first payment paid ASAP. </a:t>
            </a:r>
          </a:p>
          <a:p>
            <a:endParaRPr lang="en-US" dirty="0"/>
          </a:p>
        </p:txBody>
      </p:sp>
      <p:sp>
        <p:nvSpPr>
          <p:cNvPr id="4" name="Slide Number Placeholder 3"/>
          <p:cNvSpPr>
            <a:spLocks noGrp="1"/>
          </p:cNvSpPr>
          <p:nvPr>
            <p:ph type="sldNum" sz="quarter" idx="5"/>
          </p:nvPr>
        </p:nvSpPr>
        <p:spPr/>
        <p:txBody>
          <a:bodyPr/>
          <a:lstStyle/>
          <a:p>
            <a:fld id="{B0832A82-5535-43D2-9D18-B3A0BB40FB28}" type="slidenum">
              <a:rPr lang="en-US" smtClean="0"/>
              <a:pPr/>
              <a:t>22</a:t>
            </a:fld>
            <a:endParaRPr lang="en-US"/>
          </a:p>
        </p:txBody>
      </p:sp>
    </p:spTree>
    <p:extLst>
      <p:ext uri="{BB962C8B-B14F-4D97-AF65-F5344CB8AC3E}">
        <p14:creationId xmlns:p14="http://schemas.microsoft.com/office/powerpoint/2010/main" val="3970972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but 1 or 2 clients accepted housing when offered</a:t>
            </a:r>
          </a:p>
        </p:txBody>
      </p:sp>
      <p:sp>
        <p:nvSpPr>
          <p:cNvPr id="4" name="Slide Number Placeholder 3"/>
          <p:cNvSpPr>
            <a:spLocks noGrp="1"/>
          </p:cNvSpPr>
          <p:nvPr>
            <p:ph type="sldNum" sz="quarter" idx="5"/>
          </p:nvPr>
        </p:nvSpPr>
        <p:spPr/>
        <p:txBody>
          <a:bodyPr/>
          <a:lstStyle/>
          <a:p>
            <a:fld id="{B0832A82-5535-43D2-9D18-B3A0BB40FB28}" type="slidenum">
              <a:rPr lang="en-US" smtClean="0"/>
              <a:pPr/>
              <a:t>23</a:t>
            </a:fld>
            <a:endParaRPr lang="en-US"/>
          </a:p>
        </p:txBody>
      </p:sp>
    </p:spTree>
    <p:extLst>
      <p:ext uri="{BB962C8B-B14F-4D97-AF65-F5344CB8AC3E}">
        <p14:creationId xmlns:p14="http://schemas.microsoft.com/office/powerpoint/2010/main" val="101129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832A82-5535-43D2-9D18-B3A0BB40FB28}" type="slidenum">
              <a:rPr lang="en-US" smtClean="0"/>
              <a:pPr/>
              <a:t>2</a:t>
            </a:fld>
            <a:endParaRPr lang="en-US"/>
          </a:p>
        </p:txBody>
      </p:sp>
    </p:spTree>
    <p:extLst>
      <p:ext uri="{BB962C8B-B14F-4D97-AF65-F5344CB8AC3E}">
        <p14:creationId xmlns:p14="http://schemas.microsoft.com/office/powerpoint/2010/main" val="115991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832A82-5535-43D2-9D18-B3A0BB40FB28}" type="slidenum">
              <a:rPr lang="en-US" smtClean="0"/>
              <a:pPr/>
              <a:t>24</a:t>
            </a:fld>
            <a:endParaRPr lang="en-US"/>
          </a:p>
        </p:txBody>
      </p:sp>
    </p:spTree>
    <p:extLst>
      <p:ext uri="{BB962C8B-B14F-4D97-AF65-F5344CB8AC3E}">
        <p14:creationId xmlns:p14="http://schemas.microsoft.com/office/powerpoint/2010/main" val="4207957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2:notes"/>
          <p:cNvSpPr txBox="1">
            <a:spLocks noGrp="1"/>
          </p:cNvSpPr>
          <p:nvPr>
            <p:ph type="body" idx="1"/>
          </p:nvPr>
        </p:nvSpPr>
        <p:spPr>
          <a:xfrm>
            <a:off x="702628" y="4481532"/>
            <a:ext cx="5621020" cy="3666709"/>
          </a:xfrm>
          <a:prstGeom prst="rect">
            <a:avLst/>
          </a:prstGeom>
        </p:spPr>
        <p:txBody>
          <a:bodyPr spcFirstLastPara="1" wrap="square" lIns="92450" tIns="46225" rIns="92450" bIns="46225" anchor="t" anchorCtr="0">
            <a:noAutofit/>
          </a:bodyPr>
          <a:lstStyle/>
          <a:p>
            <a:pPr marL="0" lvl="0" indent="0" algn="l" rtl="0">
              <a:spcBef>
                <a:spcPts val="0"/>
              </a:spcBef>
              <a:spcAft>
                <a:spcPts val="0"/>
              </a:spcAft>
              <a:buNone/>
            </a:pPr>
            <a:endParaRPr dirty="0"/>
          </a:p>
        </p:txBody>
      </p:sp>
      <p:sp>
        <p:nvSpPr>
          <p:cNvPr id="409" name="Google Shape;409;p22: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34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in supportive housing had fewer interactions with the criminal justice system on average than people receiving usual services.)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People experiencing homelessness are more likely to interact with police and to face citations, arrests, and incarceration.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Denver SIB shows that supportive housing </a:t>
            </a:r>
            <a:r>
              <a:rPr lang="en-US" sz="1200" b="0" u="none" strike="noStrike" kern="1200" dirty="0">
                <a:solidFill>
                  <a:schemeClr val="tx1"/>
                </a:solidFill>
                <a:effectLst/>
                <a:latin typeface="+mn-lt"/>
                <a:ea typeface="+mn-ea"/>
                <a:cs typeface="+mn-cs"/>
              </a:rPr>
              <a:t>reduces interactions </a:t>
            </a:r>
            <a:r>
              <a:rPr lang="en-US" sz="1200" b="0" kern="1200" dirty="0">
                <a:solidFill>
                  <a:schemeClr val="tx1"/>
                </a:solidFill>
                <a:effectLst/>
                <a:latin typeface="+mn-lt"/>
                <a:ea typeface="+mn-ea"/>
                <a:cs typeface="+mn-cs"/>
              </a:rPr>
              <a:t>with the criminal justice system among people experiencing homelessness and a history of arrest. Over three years, people referred to supportive housing had an average 34 percent reduction in police contacts and 40 percent reduction in arrests because of supportive housing.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SIB participants also spent less time in jail (</a:t>
            </a:r>
            <a:r>
              <a:rPr lang="en-US" sz="1200" b="1" i="0" kern="1200" dirty="0">
                <a:solidFill>
                  <a:schemeClr val="tx1"/>
                </a:solidFill>
                <a:effectLst/>
                <a:latin typeface="+mn-lt"/>
                <a:ea typeface="+mn-ea"/>
                <a:cs typeface="+mn-cs"/>
              </a:rPr>
              <a:t>an average of 38 fewer days in jail</a:t>
            </a:r>
            <a:r>
              <a:rPr lang="en-US" sz="1200" b="0" i="0" kern="1200" dirty="0">
                <a:solidFill>
                  <a:schemeClr val="tx1"/>
                </a:solidFill>
                <a:effectLst/>
                <a:latin typeface="+mn-lt"/>
                <a:ea typeface="+mn-ea"/>
                <a:cs typeface="+mn-cs"/>
              </a:rPr>
              <a:t>) . Over three years, participants referred to supportive housing had an average </a:t>
            </a:r>
            <a:r>
              <a:rPr lang="en-US" sz="1200" b="1" i="0" kern="1200" dirty="0">
                <a:solidFill>
                  <a:schemeClr val="tx1"/>
                </a:solidFill>
                <a:effectLst/>
                <a:latin typeface="+mn-lt"/>
                <a:ea typeface="+mn-ea"/>
                <a:cs typeface="+mn-cs"/>
              </a:rPr>
              <a:t>30 percent reduction in unique jail stays </a:t>
            </a:r>
            <a:r>
              <a:rPr lang="en-US" sz="1200" b="0" i="0" kern="1200" dirty="0">
                <a:solidFill>
                  <a:schemeClr val="tx1"/>
                </a:solidFill>
                <a:effectLst/>
                <a:latin typeface="+mn-lt"/>
                <a:ea typeface="+mn-ea"/>
                <a:cs typeface="+mn-cs"/>
              </a:rPr>
              <a:t>and 27 percent reduction in total jail days. </a:t>
            </a:r>
            <a:endParaRPr lang="en-US" b="0" dirty="0"/>
          </a:p>
        </p:txBody>
      </p:sp>
      <p:sp>
        <p:nvSpPr>
          <p:cNvPr id="4" name="Slide Number Placeholder 3"/>
          <p:cNvSpPr>
            <a:spLocks noGrp="1"/>
          </p:cNvSpPr>
          <p:nvPr>
            <p:ph type="sldNum" sz="quarter" idx="5"/>
          </p:nvPr>
        </p:nvSpPr>
        <p:spPr/>
        <p:txBody>
          <a:bodyPr/>
          <a:lstStyle/>
          <a:p>
            <a:fld id="{EC910B79-A433-044A-A8FC-6C2E1104D2AB}" type="slidenum">
              <a:rPr lang="en-US" smtClean="0"/>
              <a:t>27</a:t>
            </a:fld>
            <a:endParaRPr lang="en-US" dirty="0"/>
          </a:p>
        </p:txBody>
      </p:sp>
    </p:spTree>
    <p:extLst>
      <p:ext uri="{BB962C8B-B14F-4D97-AF65-F5344CB8AC3E}">
        <p14:creationId xmlns:p14="http://schemas.microsoft.com/office/powerpoint/2010/main" val="403572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in supportive housing used less emergency health care and received more office-based care on average than people receiving usual services.)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People experiencing chronic homelessness are </a:t>
            </a:r>
            <a:r>
              <a:rPr lang="en-US" sz="1200" b="0" u="none" strike="noStrike" kern="1200" dirty="0">
                <a:solidFill>
                  <a:schemeClr val="tx1"/>
                </a:solidFill>
                <a:effectLst/>
                <a:latin typeface="+mn-lt"/>
                <a:ea typeface="+mn-ea"/>
                <a:cs typeface="+mn-cs"/>
              </a:rPr>
              <a:t>more likely </a:t>
            </a:r>
            <a:r>
              <a:rPr lang="en-US" sz="1200" b="0" kern="1200" dirty="0">
                <a:solidFill>
                  <a:schemeClr val="tx1"/>
                </a:solidFill>
                <a:effectLst/>
                <a:latin typeface="+mn-lt"/>
                <a:ea typeface="+mn-ea"/>
                <a:cs typeface="+mn-cs"/>
              </a:rPr>
              <a:t>to have physical or mental health challenges, but the homelessness-jail cycle does not connect them with the health services they need. As a result, they often use emergency services like detoxification facilities and emergency rooms for their health problems.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Denver SIB initiative broke this harmful pattern. Over two years, participants referred to supportive housing had an average 40 percent decrease in emergency department visits, a 155 percent increase in office-based health care visits for a psychiatric diagnosis, and a 29 percent increase in unique prescription medications.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Denver SIB also helped reduce the use of short-term or city-funded detoxification facilities that aren’t intended to provide long-term care and follow-up. Over three years, participants referred to supportive housing had an average 65 percent reduction in the use of these detoxification facilities.</a:t>
            </a:r>
            <a:endParaRPr lang="en-US" b="0" dirty="0"/>
          </a:p>
        </p:txBody>
      </p:sp>
      <p:sp>
        <p:nvSpPr>
          <p:cNvPr id="4" name="Slide Number Placeholder 3"/>
          <p:cNvSpPr>
            <a:spLocks noGrp="1"/>
          </p:cNvSpPr>
          <p:nvPr>
            <p:ph type="sldNum" sz="quarter" idx="5"/>
          </p:nvPr>
        </p:nvSpPr>
        <p:spPr/>
        <p:txBody>
          <a:bodyPr/>
          <a:lstStyle/>
          <a:p>
            <a:fld id="{EC910B79-A433-044A-A8FC-6C2E1104D2AB}" type="slidenum">
              <a:rPr lang="en-US" smtClean="0"/>
              <a:t>28</a:t>
            </a:fld>
            <a:endParaRPr lang="en-US" dirty="0"/>
          </a:p>
        </p:txBody>
      </p:sp>
    </p:spTree>
    <p:extLst>
      <p:ext uri="{BB962C8B-B14F-4D97-AF65-F5344CB8AC3E}">
        <p14:creationId xmlns:p14="http://schemas.microsoft.com/office/powerpoint/2010/main" val="3780715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(Approximately half of the total per person cost of the Denver SIB was offset by avoided costs for emergency public services.)</a:t>
            </a:r>
          </a:p>
          <a:p>
            <a:endParaRPr lang="en-US" b="1"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Denver SIB participants had almost $7,000 less in total annual, per person costs associated with emergency public services compared with the control group. The biggest avoidances were in reduced jail, ambulance, and emergency department costs.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Finally, we analyzed what it would cost to scale the Denver SIB supportive housing program to realize the maximum cost benefit. Our analysis showed that </a:t>
            </a:r>
            <a:r>
              <a:rPr lang="en-US" b="0" dirty="0"/>
              <a:t>to serve all 1,209 people experiencing chronic homelessness in Denver County, according to the latest point in time count, would cost between $14.6 million and $18.7 million annually, but $8.3 million of that total cost could be offset by savings in emergency public services.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EC910B79-A433-044A-A8FC-6C2E1104D2AB}" type="slidenum">
              <a:rPr lang="en-US" smtClean="0"/>
              <a:t>29</a:t>
            </a:fld>
            <a:endParaRPr lang="en-US" dirty="0"/>
          </a:p>
        </p:txBody>
      </p:sp>
    </p:spTree>
    <p:extLst>
      <p:ext uri="{BB962C8B-B14F-4D97-AF65-F5344CB8AC3E}">
        <p14:creationId xmlns:p14="http://schemas.microsoft.com/office/powerpoint/2010/main" val="1956157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F9F17-BD84-4D56-A3DF-1E59C5A370AF}" type="slidenum">
              <a:rPr lang="en-US">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2387958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F9F17-BD84-4D56-A3DF-1E59C5A370AF}" type="slidenum">
              <a:rPr lang="en-US">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2309847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F5E26-6243-4B24-A67B-3C0F42DA9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944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2A50A-EBB9-413A-8317-728405A2E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98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2A82-5535-43D2-9D18-B3A0BB40FB28}" type="slidenum">
              <a:rPr lang="en-US" smtClean="0"/>
              <a:pPr/>
              <a:t>3</a:t>
            </a:fld>
            <a:endParaRPr lang="en-US"/>
          </a:p>
        </p:txBody>
      </p:sp>
    </p:spTree>
    <p:extLst>
      <p:ext uri="{BB962C8B-B14F-4D97-AF65-F5344CB8AC3E}">
        <p14:creationId xmlns:p14="http://schemas.microsoft.com/office/powerpoint/2010/main" val="171508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CCH- largest homeless service provider in the state of Colorado providing Integrated Healthcare, permanent housing a wide array of supportive services to families and individuals throughout the state. </a:t>
            </a:r>
          </a:p>
          <a:p>
            <a:r>
              <a:rPr lang="en-US" dirty="0"/>
              <a:t>We are also have an active Housing Development and a property management branch of our organization and are in involved in multiple community Partnerships working to solve the issues of homeless. In addition, we are </a:t>
            </a:r>
            <a:r>
              <a:rPr lang="en-US" dirty="0" err="1"/>
              <a:t>are</a:t>
            </a:r>
            <a:r>
              <a:rPr lang="en-US" dirty="0"/>
              <a:t> involved in education and advocacy issues at the local, state and national levels.  </a:t>
            </a:r>
          </a:p>
        </p:txBody>
      </p:sp>
      <p:sp>
        <p:nvSpPr>
          <p:cNvPr id="4" name="Slide Number Placeholder 3"/>
          <p:cNvSpPr>
            <a:spLocks noGrp="1"/>
          </p:cNvSpPr>
          <p:nvPr>
            <p:ph type="sldNum" sz="quarter" idx="5"/>
          </p:nvPr>
        </p:nvSpPr>
        <p:spPr/>
        <p:txBody>
          <a:bodyPr/>
          <a:lstStyle/>
          <a:p>
            <a:fld id="{B297AD65-C750-48B5-AA43-C08BC590FD02}" type="slidenum">
              <a:rPr lang="en-US" smtClean="0"/>
              <a:t>4</a:t>
            </a:fld>
            <a:endParaRPr lang="en-US" dirty="0"/>
          </a:p>
        </p:txBody>
      </p:sp>
    </p:spTree>
    <p:extLst>
      <p:ext uri="{BB962C8B-B14F-4D97-AF65-F5344CB8AC3E}">
        <p14:creationId xmlns:p14="http://schemas.microsoft.com/office/powerpoint/2010/main" val="9770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dirty="0">
                <a:cs typeface="Calibri"/>
              </a:rPr>
              <a:t>HOUSING:</a:t>
            </a:r>
          </a:p>
          <a:p>
            <a:r>
              <a:rPr lang="en-US" dirty="0"/>
              <a:t>Our first property was in 1996, and we now have 20. We innovate regularly and respond to evolving community needs. For instance Fusion Studios was us updating a hotel rather than building from scratch which made it much faster. We also have efforts like the Renaissance veterans apartments at Fitzsimons that are for particular populations.</a:t>
            </a:r>
            <a:endParaRPr lang="en-US" dirty="0">
              <a:cs typeface="Calibri" panose="020F0502020204030204"/>
            </a:endParaRPr>
          </a:p>
          <a:p>
            <a:endParaRPr lang="en-US" dirty="0">
              <a:cs typeface="Calibri" panose="020F0502020204030204"/>
            </a:endParaRPr>
          </a:p>
          <a:p>
            <a:r>
              <a:rPr lang="en-US" b="1" dirty="0">
                <a:cs typeface="Calibri"/>
              </a:rPr>
              <a:t>SUPPORT SERVICES:</a:t>
            </a:r>
          </a:p>
          <a:p>
            <a:pPr marL="171450" indent="-171450">
              <a:spcAft>
                <a:spcPts val="700"/>
              </a:spcAft>
              <a:buFont typeface="Arial"/>
              <a:buChar char="•"/>
            </a:pPr>
            <a:r>
              <a:rPr lang="en-US" dirty="0"/>
              <a:t>Community Resources </a:t>
            </a:r>
          </a:p>
          <a:p>
            <a:pPr marL="171450" indent="-171450">
              <a:spcAft>
                <a:spcPts val="700"/>
              </a:spcAft>
              <a:buFont typeface="Arial"/>
              <a:buChar char="•"/>
            </a:pPr>
            <a:r>
              <a:rPr lang="en-US" dirty="0"/>
              <a:t>Outreach</a:t>
            </a:r>
          </a:p>
          <a:p>
            <a:pPr marL="171450" indent="-171450">
              <a:spcAft>
                <a:spcPts val="700"/>
              </a:spcAft>
              <a:buFont typeface="Arial"/>
              <a:buChar char="•"/>
            </a:pPr>
            <a:r>
              <a:rPr lang="en-US" dirty="0"/>
              <a:t>Project to Assist in the Transition from Homelessness (PATH)</a:t>
            </a:r>
          </a:p>
          <a:p>
            <a:pPr marL="171450" indent="-171450">
              <a:spcAft>
                <a:spcPts val="700"/>
              </a:spcAft>
              <a:buFont typeface="Arial"/>
              <a:buChar char="•"/>
            </a:pPr>
            <a:r>
              <a:rPr lang="en-US" dirty="0"/>
              <a:t>Family Support Services</a:t>
            </a:r>
          </a:p>
          <a:p>
            <a:pPr marL="171450" indent="-171450">
              <a:spcAft>
                <a:spcPts val="700"/>
              </a:spcAft>
              <a:buFont typeface="Arial"/>
              <a:buChar char="•"/>
            </a:pPr>
            <a:r>
              <a:rPr lang="en-US" dirty="0"/>
              <a:t>Case Management Program</a:t>
            </a:r>
          </a:p>
          <a:p>
            <a:pPr marL="171450" indent="-171450">
              <a:spcAft>
                <a:spcPts val="700"/>
              </a:spcAft>
              <a:buFont typeface="Arial"/>
              <a:buChar char="•"/>
            </a:pPr>
            <a:r>
              <a:rPr lang="en-US" dirty="0"/>
              <a:t>Housing Assistance</a:t>
            </a:r>
          </a:p>
          <a:p>
            <a:pPr marL="171450" indent="-171450">
              <a:spcAft>
                <a:spcPts val="700"/>
              </a:spcAft>
              <a:buFont typeface="Arial"/>
              <a:buChar char="•"/>
            </a:pPr>
            <a:r>
              <a:rPr lang="en-US" dirty="0"/>
              <a:t>Vocational Programs</a:t>
            </a:r>
          </a:p>
          <a:p>
            <a:pPr marL="171450" indent="-171450">
              <a:spcAft>
                <a:spcPts val="700"/>
              </a:spcAft>
              <a:buFont typeface="Arial"/>
              <a:buChar char="•"/>
            </a:pPr>
            <a:r>
              <a:rPr lang="en-US" dirty="0"/>
              <a:t>Recovery Services</a:t>
            </a:r>
          </a:p>
          <a:p>
            <a:pPr marL="171450" indent="-171450">
              <a:spcAft>
                <a:spcPts val="700"/>
              </a:spcAft>
              <a:buFont typeface="Arial"/>
              <a:buChar char="•"/>
            </a:pPr>
            <a:r>
              <a:rPr lang="en-US" dirty="0"/>
              <a:t>Rural support</a:t>
            </a:r>
          </a:p>
          <a:p>
            <a:pPr>
              <a:spcAft>
                <a:spcPts val="700"/>
              </a:spcAft>
            </a:pPr>
            <a:endParaRPr lang="en-US" dirty="0"/>
          </a:p>
          <a:p>
            <a:endParaRPr lang="en-US" dirty="0">
              <a:cs typeface="Calibri"/>
            </a:endParaRPr>
          </a:p>
          <a:p>
            <a:r>
              <a:rPr lang="en-US" dirty="0">
                <a:cs typeface="Calibri"/>
              </a:rPr>
              <a:t>We also help through Advocacy efforts! </a:t>
            </a:r>
          </a:p>
          <a:p>
            <a:endParaRPr lang="en-US" dirty="0"/>
          </a:p>
        </p:txBody>
      </p:sp>
      <p:sp>
        <p:nvSpPr>
          <p:cNvPr id="4" name="Slide Number Placeholder 3"/>
          <p:cNvSpPr>
            <a:spLocks noGrp="1"/>
          </p:cNvSpPr>
          <p:nvPr>
            <p:ph type="sldNum" sz="quarter" idx="10"/>
          </p:nvPr>
        </p:nvSpPr>
        <p:spPr/>
        <p:txBody>
          <a:bodyPr/>
          <a:lstStyle/>
          <a:p>
            <a:fld id="{295F9F17-BD84-4D56-A3DF-1E59C5A370AF}" type="slidenum">
              <a:rPr lang="en-US">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255797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sz="1200" b="1" dirty="0"/>
              <a:t>HEALTHCARE:</a:t>
            </a:r>
            <a:endParaRPr lang="en-US" sz="1200" b="1" dirty="0">
              <a:cs typeface="Calibri"/>
            </a:endParaRPr>
          </a:p>
          <a:p>
            <a:pPr defTabSz="933602">
              <a:defRPr/>
            </a:pPr>
            <a:r>
              <a:rPr lang="en-US" sz="1200" dirty="0"/>
              <a:t>Stout Street Health Center and 4 satellite locations, including Health Outreach Program (HOP), 48th Avenue Shelter West End, Ft. Lyon. We also do telemedicine and street medicine. </a:t>
            </a:r>
            <a:endParaRPr lang="en-US" sz="1200" dirty="0">
              <a:cs typeface="Calibri"/>
            </a:endParaRPr>
          </a:p>
          <a:p>
            <a:pPr defTabSz="933602">
              <a:defRPr/>
            </a:pPr>
            <a:r>
              <a:rPr lang="en-US" sz="1200" dirty="0"/>
              <a:t>Helped house people during COVID – 5,000 in PA/AR sites</a:t>
            </a:r>
            <a:endParaRPr lang="en-US" sz="1200" dirty="0">
              <a:cs typeface="Calibri"/>
            </a:endParaRPr>
          </a:p>
          <a:p>
            <a:pPr marL="285750" indent="-285750">
              <a:spcBef>
                <a:spcPts val="600"/>
              </a:spcBef>
              <a:buFont typeface="Arial" panose="020B0604020202020204" pitchFamily="34" charset="0"/>
              <a:buChar char="•"/>
            </a:pPr>
            <a:r>
              <a:rPr lang="en-US" sz="1200" dirty="0">
                <a:solidFill>
                  <a:schemeClr val="bg1"/>
                </a:solidFill>
              </a:rPr>
              <a:t>Part of CCH as original RWJF Grantee since 1984</a:t>
            </a:r>
          </a:p>
          <a:p>
            <a:pPr marL="285750" indent="-285750">
              <a:spcBef>
                <a:spcPts val="600"/>
              </a:spcBef>
              <a:buFont typeface="Arial" panose="020B0604020202020204" pitchFamily="34" charset="0"/>
              <a:buChar char="•"/>
            </a:pPr>
            <a:r>
              <a:rPr lang="en-US" sz="1200" dirty="0">
                <a:solidFill>
                  <a:schemeClr val="bg1"/>
                </a:solidFill>
              </a:rPr>
              <a:t>New SSHC opened 2014. </a:t>
            </a:r>
            <a:r>
              <a:rPr lang="en-US" sz="1200" dirty="0"/>
              <a:t>One-Stop Shopping</a:t>
            </a:r>
            <a:endParaRPr lang="en-US" sz="1200" dirty="0">
              <a:solidFill>
                <a:schemeClr val="bg1"/>
              </a:solidFil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dirty="0">
                <a:solidFill>
                  <a:schemeClr val="bg1"/>
                </a:solidFill>
              </a:rPr>
              <a:t>Primary care, Psychiatric and Behavioral Health Services, as well as Vision, Dental and Case Management. </a:t>
            </a:r>
          </a:p>
          <a:p>
            <a:endParaRPr lang="en-US" dirty="0"/>
          </a:p>
        </p:txBody>
      </p:sp>
      <p:sp>
        <p:nvSpPr>
          <p:cNvPr id="4" name="Slide Number Placeholder 3"/>
          <p:cNvSpPr>
            <a:spLocks noGrp="1"/>
          </p:cNvSpPr>
          <p:nvPr>
            <p:ph type="sldNum" sz="quarter" idx="5"/>
          </p:nvPr>
        </p:nvSpPr>
        <p:spPr/>
        <p:txBody>
          <a:bodyPr/>
          <a:lstStyle/>
          <a:p>
            <a:fld id="{B297AD65-C750-48B5-AA43-C08BC590FD02}" type="slidenum">
              <a:rPr lang="en-US" smtClean="0"/>
              <a:t>6</a:t>
            </a:fld>
            <a:endParaRPr lang="en-US" dirty="0"/>
          </a:p>
        </p:txBody>
      </p:sp>
    </p:spTree>
    <p:extLst>
      <p:ext uri="{BB962C8B-B14F-4D97-AF65-F5344CB8AC3E}">
        <p14:creationId xmlns:p14="http://schemas.microsoft.com/office/powerpoint/2010/main" val="392784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Support Services provides services to families with at least one child under 18, or dependents</a:t>
            </a:r>
            <a:r>
              <a:rPr lang="en-US" baseline="0" dirty="0"/>
              <a:t> with disabilities</a:t>
            </a:r>
          </a:p>
          <a:p>
            <a:r>
              <a:rPr lang="en-US" baseline="0" dirty="0"/>
              <a:t>Community Resources </a:t>
            </a:r>
            <a:r>
              <a:rPr lang="en-US" dirty="0"/>
              <a:t>helps homeless adults without children meet their short-term needs and to transition individuals, with more intensive needs, into other services</a:t>
            </a:r>
          </a:p>
        </p:txBody>
      </p:sp>
      <p:sp>
        <p:nvSpPr>
          <p:cNvPr id="4" name="Slide Number Placeholder 3"/>
          <p:cNvSpPr>
            <a:spLocks noGrp="1"/>
          </p:cNvSpPr>
          <p:nvPr>
            <p:ph type="sldNum" sz="quarter" idx="10"/>
          </p:nvPr>
        </p:nvSpPr>
        <p:spPr/>
        <p:txBody>
          <a:bodyPr/>
          <a:lstStyle/>
          <a:p>
            <a:pPr marL="0" marR="0" lvl="0" indent="0" algn="r" defTabSz="933602" rtl="0" eaLnBrk="1" fontAlgn="auto" latinLnBrk="0" hangingPunct="1">
              <a:lnSpc>
                <a:spcPct val="100000"/>
              </a:lnSpc>
              <a:spcBef>
                <a:spcPts val="0"/>
              </a:spcBef>
              <a:spcAft>
                <a:spcPts val="0"/>
              </a:spcAft>
              <a:buClrTx/>
              <a:buSzTx/>
              <a:buFontTx/>
              <a:buNone/>
              <a:tabLst/>
              <a:defRPr/>
            </a:pPr>
            <a:fld id="{6512A50A-EBB9-413A-8317-728405A2EB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60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82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000" b="1" dirty="0"/>
              <a:t>Basic Background information: </a:t>
            </a:r>
          </a:p>
          <a:p>
            <a:pPr lvl="1"/>
            <a:r>
              <a:rPr lang="en-US" sz="1000" b="1" dirty="0"/>
              <a:t>Goal was to reduce Criminal Justice and emergency health system costs in the City by providing Housing and Supportive Services to 250 individuals who were identified as the highest utilizers of the Denver Jail systems </a:t>
            </a:r>
          </a:p>
          <a:p>
            <a:pPr lvl="1"/>
            <a:r>
              <a:rPr lang="en-US" sz="1000" b="1" dirty="0"/>
              <a:t>Project Planning began in 2014, program launch 2016 – 2021</a:t>
            </a:r>
          </a:p>
          <a:p>
            <a:pPr lvl="1"/>
            <a:r>
              <a:rPr lang="en-US" sz="1000" b="1" dirty="0"/>
              <a:t>8 investors were identified to provide 8.6 million in initial investment. Based on outcomes, the City would pay back the investors a return on their investment. </a:t>
            </a:r>
          </a:p>
          <a:p>
            <a:pPr lvl="1"/>
            <a:r>
              <a:rPr lang="en-US" sz="1000" b="1" dirty="0"/>
              <a:t>CCH was one of 2 service providers- MHCD. Primarily provided Assertive Community Treatment </a:t>
            </a:r>
          </a:p>
          <a:p>
            <a:pPr lvl="1"/>
            <a:r>
              <a:rPr lang="en-US" sz="1000" b="1" dirty="0"/>
              <a:t>Used a Randomized control trial done by Urban Institute. </a:t>
            </a:r>
          </a:p>
          <a:p>
            <a:pPr lvl="1"/>
            <a:r>
              <a:rPr lang="en-US" sz="1000" b="1" dirty="0"/>
              <a:t>Primary Metrics were Stable Housing and Jail day reduction- later research done on Healthcare utilization reductions, but this was not part of success payments</a:t>
            </a:r>
          </a:p>
          <a:p>
            <a:pPr lvl="1"/>
            <a:endParaRPr lang="en-US" sz="1000" b="1" dirty="0"/>
          </a:p>
          <a:p>
            <a:pPr lvl="1"/>
            <a:endParaRPr lang="en-US" sz="1000" b="1" dirty="0"/>
          </a:p>
          <a:p>
            <a:pPr lvl="1"/>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32A82-5535-43D2-9D18-B3A0BB40FB28}"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286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prior analysis data that looked at jail and detox data as well as emergency services utilization data it was found that - 250 individuals accounted for significant jail, detox and arrest visits and were costing taxpayers over 29,000 per year and this was costing the City a significant amount of money. Reducing these unnecessary costs was ultimately the goal of the project, and as CCH believes regardless of costs savings, providing housing to people experiencing homelessness is the right thing to do. </a:t>
            </a:r>
          </a:p>
        </p:txBody>
      </p:sp>
      <p:sp>
        <p:nvSpPr>
          <p:cNvPr id="4" name="Slide Number Placeholder 3"/>
          <p:cNvSpPr>
            <a:spLocks noGrp="1"/>
          </p:cNvSpPr>
          <p:nvPr>
            <p:ph type="sldNum" sz="quarter" idx="10"/>
          </p:nvPr>
        </p:nvSpPr>
        <p:spPr/>
        <p:txBody>
          <a:bodyPr/>
          <a:lstStyle/>
          <a:p>
            <a:fld id="{295F9F17-BD84-4D56-A3DF-1E59C5A370AF}" type="slidenum">
              <a:rPr lang="en-US">
                <a:solidFill>
                  <a:srgbClr val="000000"/>
                </a:solidFill>
              </a:rPr>
              <a:pPr/>
              <a:t>9</a:t>
            </a:fld>
            <a:endParaRPr lang="en-US" dirty="0">
              <a:solidFill>
                <a:srgbClr val="000000"/>
              </a:solidFill>
            </a:endParaRPr>
          </a:p>
        </p:txBody>
      </p:sp>
    </p:spTree>
    <p:extLst>
      <p:ext uri="{BB962C8B-B14F-4D97-AF65-F5344CB8AC3E}">
        <p14:creationId xmlns:p14="http://schemas.microsoft.com/office/powerpoint/2010/main" val="52758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5" name="Rectangle 4"/>
          <p:cNvSpPr/>
          <p:nvPr/>
        </p:nvSpPr>
        <p:spPr>
          <a:xfrm>
            <a:off x="0" y="6248400"/>
            <a:ext cx="6096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6D2">
                  <a:lumMod val="60000"/>
                  <a:lumOff val="40000"/>
                </a:srgbClr>
              </a:solidFill>
              <a:effectLst/>
              <a:uLnTx/>
              <a:uFillTx/>
              <a:latin typeface="Arial"/>
              <a:ea typeface="+mn-ea"/>
              <a:cs typeface="+mn-cs"/>
            </a:endParaRPr>
          </a:p>
        </p:txBody>
      </p:sp>
      <p:sp>
        <p:nvSpPr>
          <p:cNvPr id="8" name="Picture Placeholder 7"/>
          <p:cNvSpPr>
            <a:spLocks noGrp="1"/>
          </p:cNvSpPr>
          <p:nvPr>
            <p:ph type="pic" sz="quarter" idx="10"/>
          </p:nvPr>
        </p:nvSpPr>
        <p:spPr>
          <a:xfrm>
            <a:off x="0" y="1981200"/>
            <a:ext cx="12192000" cy="2895600"/>
          </a:xfrm>
        </p:spPr>
        <p:txBody>
          <a:bodyPr/>
          <a:lstStyle/>
          <a:p>
            <a:pPr lvl="0"/>
            <a:endParaRPr lang="en-US" noProof="0" dirty="0"/>
          </a:p>
        </p:txBody>
      </p:sp>
      <p:sp>
        <p:nvSpPr>
          <p:cNvPr id="2" name="Title 1"/>
          <p:cNvSpPr>
            <a:spLocks noGrp="1"/>
          </p:cNvSpPr>
          <p:nvPr>
            <p:ph type="title"/>
          </p:nvPr>
        </p:nvSpPr>
        <p:spPr>
          <a:xfrm>
            <a:off x="609637" y="5105400"/>
            <a:ext cx="10261599" cy="1371600"/>
          </a:xfrm>
        </p:spPr>
        <p:txBody>
          <a:bodyPr/>
          <a:lstStyle>
            <a:lvl1pPr>
              <a:lnSpc>
                <a:spcPct val="100000"/>
              </a:lnSpc>
              <a:defRPr sz="4000">
                <a:solidFill>
                  <a:schemeClr val="tx1"/>
                </a:solidFill>
              </a:defRPr>
            </a:lvl1pPr>
          </a:lstStyle>
          <a:p>
            <a:endParaRPr lang="en-US" dirty="0"/>
          </a:p>
        </p:txBody>
      </p:sp>
    </p:spTree>
    <p:extLst>
      <p:ext uri="{BB962C8B-B14F-4D97-AF65-F5344CB8AC3E}">
        <p14:creationId xmlns:p14="http://schemas.microsoft.com/office/powerpoint/2010/main" val="20547504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2"/>
            <a:ext cx="10363200" cy="1362075"/>
          </a:xfrm>
        </p:spPr>
        <p:txBody>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09600" y="2438400"/>
            <a:ext cx="10363200" cy="3276600"/>
          </a:xfrm>
        </p:spPr>
        <p:txBody>
          <a:bodyPr/>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Slide Number Placeholder 6"/>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C4BE58-FC12-7E45-AA18-C64DADC15A4B}" type="slidenum">
              <a:rPr kumimoji="0" lang="en-US" sz="800" b="0" i="0" u="none" strike="noStrike" kern="1200" cap="none" spc="0" normalizeH="0" baseline="0" noProof="0" smtClean="0">
                <a:ln>
                  <a:noFill/>
                </a:ln>
                <a:solidFill>
                  <a:prstClr val="white"/>
                </a:solidFill>
                <a:effectLst/>
                <a:uLnTx/>
                <a:uFillTx/>
                <a:latin typeface="Lato"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Lato" charset="0"/>
            </a:endParaRPr>
          </a:p>
        </p:txBody>
      </p:sp>
      <p:sp>
        <p:nvSpPr>
          <p:cNvPr id="8" name="Footer Placeholder 4"/>
          <p:cNvSpPr>
            <a:spLocks noGrp="1"/>
          </p:cNvSpPr>
          <p:nvPr>
            <p:ph type="ftr" sz="quarter" idx="3"/>
          </p:nvPr>
        </p:nvSpPr>
        <p:spPr>
          <a:xfrm>
            <a:off x="6977119" y="6199078"/>
            <a:ext cx="4114800" cy="365125"/>
          </a:xfrm>
          <a:prstGeom prst="rect">
            <a:avLst/>
          </a:prstGeom>
        </p:spPr>
        <p:txBody>
          <a:bodyPr vert="horz" lIns="91440" tIns="45720" rIns="91440" bIns="45720" rtlCol="0" anchor="ctr"/>
          <a:lstStyle>
            <a:lvl1pPr algn="r">
              <a:defRPr sz="800">
                <a:solidFill>
                  <a:schemeClr val="tx1">
                    <a:tint val="75000"/>
                  </a:schemeClr>
                </a:solidFill>
                <a:latin typeface="Lato" charset="0"/>
                <a:ea typeface="Lato" charset="0"/>
                <a:cs typeface="Lato"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tint val="75000"/>
                  </a:prstClr>
                </a:solidFill>
                <a:effectLst/>
                <a:uLnTx/>
                <a:uFillTx/>
                <a:latin typeface="Lato" charset="0"/>
              </a:rPr>
              <a:t>Urban Institute  |  Pay for Success Initiative</a:t>
            </a:r>
          </a:p>
        </p:txBody>
      </p:sp>
    </p:spTree>
    <p:extLst>
      <p:ext uri="{BB962C8B-B14F-4D97-AF65-F5344CB8AC3E}">
        <p14:creationId xmlns:p14="http://schemas.microsoft.com/office/powerpoint/2010/main" val="1292917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0421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4037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8260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5741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8779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1606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0142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B764D5-3AB2-694F-8B89-2C77F41AEE37}" type="slidenum">
              <a:rPr lang="en-US" smtClean="0"/>
              <a:pPr/>
              <a:t>‹#›</a:t>
            </a:fld>
            <a:endParaRPr lang="en-US" dirty="0"/>
          </a:p>
        </p:txBody>
      </p:sp>
      <p:sp>
        <p:nvSpPr>
          <p:cNvPr id="4" name="Title 1"/>
          <p:cNvSpPr txBox="1">
            <a:spLocks/>
          </p:cNvSpPr>
          <p:nvPr userDrawn="1"/>
        </p:nvSpPr>
        <p:spPr bwMode="auto">
          <a:xfrm>
            <a:off x="2438400" y="5330825"/>
            <a:ext cx="7315200" cy="5667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0"/>
              </a:spcBef>
              <a:spcAft>
                <a:spcPct val="0"/>
              </a:spcAft>
              <a:defRPr sz="1400" b="0" i="1" baseline="0">
                <a:solidFill>
                  <a:srgbClr val="0081C6"/>
                </a:solidFill>
                <a:latin typeface="Century Schoolbook"/>
                <a:ea typeface="+mj-ea"/>
                <a:cs typeface="Century Schoolbook"/>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eaLnBrk="0" fontAlgn="base" hangingPunct="0">
              <a:spcBef>
                <a:spcPct val="0"/>
              </a:spcBef>
              <a:spcAft>
                <a:spcPct val="0"/>
              </a:spcAft>
              <a:defRPr sz="2800" b="1">
                <a:solidFill>
                  <a:schemeClr val="bg1"/>
                </a:solidFill>
                <a:latin typeface="Arial" charset="0"/>
              </a:defRPr>
            </a:lvl6pPr>
            <a:lvl7pPr marL="914400" algn="l" rtl="0" eaLnBrk="0" fontAlgn="base" hangingPunct="0">
              <a:spcBef>
                <a:spcPct val="0"/>
              </a:spcBef>
              <a:spcAft>
                <a:spcPct val="0"/>
              </a:spcAft>
              <a:defRPr sz="2800" b="1">
                <a:solidFill>
                  <a:schemeClr val="bg1"/>
                </a:solidFill>
                <a:latin typeface="Arial" charset="0"/>
              </a:defRPr>
            </a:lvl7pPr>
            <a:lvl8pPr marL="1371600" algn="l" rtl="0" eaLnBrk="0" fontAlgn="base" hangingPunct="0">
              <a:spcBef>
                <a:spcPct val="0"/>
              </a:spcBef>
              <a:spcAft>
                <a:spcPct val="0"/>
              </a:spcAft>
              <a:defRPr sz="2800" b="1">
                <a:solidFill>
                  <a:schemeClr val="bg1"/>
                </a:solidFill>
                <a:latin typeface="Arial" charset="0"/>
              </a:defRPr>
            </a:lvl8pPr>
            <a:lvl9pPr marL="1828800" algn="l" rtl="0" eaLnBrk="0" fontAlgn="base" hangingPunct="0">
              <a:spcBef>
                <a:spcPct val="0"/>
              </a:spcBef>
              <a:spcAft>
                <a:spcPct val="0"/>
              </a:spcAft>
              <a:defRPr sz="2800" b="1">
                <a:solidFill>
                  <a:schemeClr val="bg1"/>
                </a:solidFill>
                <a:latin typeface="Arial" charset="0"/>
              </a:defRPr>
            </a:lvl9pPr>
          </a:lstStyle>
          <a:p>
            <a:r>
              <a:rPr lang="en-US" sz="1400" dirty="0"/>
              <a:t>Click to edit Master title style</a:t>
            </a:r>
          </a:p>
        </p:txBody>
      </p:sp>
      <p:sp>
        <p:nvSpPr>
          <p:cNvPr id="5" name="Picture Placeholder 2"/>
          <p:cNvSpPr>
            <a:spLocks noGrp="1"/>
          </p:cNvSpPr>
          <p:nvPr>
            <p:ph type="pic" idx="1"/>
          </p:nvPr>
        </p:nvSpPr>
        <p:spPr>
          <a:xfrm>
            <a:off x="2438400" y="1333500"/>
            <a:ext cx="7264400" cy="3924300"/>
          </a:xfrm>
          <a:ln w="63500" cmpd="sng">
            <a:solidFill>
              <a:schemeClr val="bg2">
                <a:lumMod val="20000"/>
                <a:lumOff val="80000"/>
              </a:schemeClr>
            </a:solidFill>
          </a:ln>
        </p:spPr>
        <p:txBody>
          <a:bodyPr/>
          <a:lstStyle>
            <a:lvl1pPr marL="0" indent="0">
              <a:buNone/>
              <a:defRPr sz="1400" b="0">
                <a:solidFill>
                  <a:srgbClr val="9FA1A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3"/>
          <p:cNvSpPr>
            <a:spLocks noGrp="1"/>
          </p:cNvSpPr>
          <p:nvPr>
            <p:ph type="body" sz="half" idx="2"/>
          </p:nvPr>
        </p:nvSpPr>
        <p:spPr>
          <a:xfrm>
            <a:off x="2438400" y="5897563"/>
            <a:ext cx="7315200" cy="500062"/>
          </a:xfrm>
        </p:spPr>
        <p:txBody>
          <a:bodyPr/>
          <a:lstStyle>
            <a:lvl1pPr marL="0" indent="0">
              <a:buNone/>
              <a:defRPr sz="10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47606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1"/>
            <a:ext cx="12192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693EFF85-1AD7-490C-BD0D-742476B1A5D0}" type="slidenum">
              <a:rPr lang="en-US" altLang="en-US"/>
              <a:pPr>
                <a:defRPr/>
              </a:pPr>
              <a:t>‹#›</a:t>
            </a:fld>
            <a:endParaRPr lang="en-US" altLang="en-US" dirty="0"/>
          </a:p>
        </p:txBody>
      </p:sp>
    </p:spTree>
    <p:extLst>
      <p:ext uri="{BB962C8B-B14F-4D97-AF65-F5344CB8AC3E}">
        <p14:creationId xmlns:p14="http://schemas.microsoft.com/office/powerpoint/2010/main" val="2230985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1"/>
            <a:ext cx="12192000" cy="1216025"/>
          </a:xfrm>
        </p:spPr>
        <p:txBody>
          <a:bodyPr/>
          <a:lstStyle/>
          <a:p>
            <a:r>
              <a:rPr lang="en-US" dirty="0"/>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endParaRPr lang="en-US" dirty="0"/>
          </a:p>
        </p:txBody>
      </p:sp>
      <p:sp>
        <p:nvSpPr>
          <p:cNvPr id="7" name="Footer Placeholder 6"/>
          <p:cNvSpPr>
            <a:spLocks noGrp="1"/>
          </p:cNvSpPr>
          <p:nvPr>
            <p:ph type="ftr" sz="quarter" idx="11"/>
          </p:nvPr>
        </p:nvSpPr>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8807451" y="6619875"/>
            <a:ext cx="2641600" cy="476250"/>
          </a:xfrm>
        </p:spPr>
        <p:txBody>
          <a:bodyPr/>
          <a:lstStyle>
            <a:lvl1pPr>
              <a:defRPr smtClean="0"/>
            </a:lvl1pPr>
          </a:lstStyle>
          <a:p>
            <a:pPr>
              <a:defRPr/>
            </a:pPr>
            <a:fld id="{5F5F185D-0016-4A25-87A7-1B1BFC7BB24D}" type="slidenum">
              <a:rPr lang="en-US" altLang="en-US"/>
              <a:pPr>
                <a:defRPr/>
              </a:pPr>
              <a:t>‹#›</a:t>
            </a:fld>
            <a:endParaRPr lang="en-US" altLang="en-US" dirty="0"/>
          </a:p>
        </p:txBody>
      </p:sp>
    </p:spTree>
    <p:extLst>
      <p:ext uri="{BB962C8B-B14F-4D97-AF65-F5344CB8AC3E}">
        <p14:creationId xmlns:p14="http://schemas.microsoft.com/office/powerpoint/2010/main" val="383029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grey bar">
    <p:spTree>
      <p:nvGrpSpPr>
        <p:cNvPr id="1" name=""/>
        <p:cNvGrpSpPr/>
        <p:nvPr/>
      </p:nvGrpSpPr>
      <p:grpSpPr>
        <a:xfrm>
          <a:off x="0" y="0"/>
          <a:ext cx="0" cy="0"/>
          <a:chOff x="0" y="0"/>
          <a:chExt cx="0" cy="0"/>
        </a:xfrm>
      </p:grpSpPr>
      <p:sp>
        <p:nvSpPr>
          <p:cNvPr id="5" name="Rectangle 4"/>
          <p:cNvSpPr/>
          <p:nvPr/>
        </p:nvSpPr>
        <p:spPr>
          <a:xfrm>
            <a:off x="0" y="1752600"/>
            <a:ext cx="12192000" cy="4114800"/>
          </a:xfrm>
          <a:prstGeom prst="rect">
            <a:avLst/>
          </a:prstGeom>
          <a:solidFill>
            <a:srgbClr val="E0E1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9635" y="533401"/>
            <a:ext cx="10968567" cy="568325"/>
          </a:xfrm>
        </p:spPr>
        <p:txBody>
          <a:bodyPr/>
          <a:lstStyle>
            <a:lvl1pPr>
              <a:defRPr sz="2800"/>
            </a:lvl1pPr>
          </a:lstStyle>
          <a:p>
            <a:r>
              <a:rPr lang="en-US" dirty="0"/>
              <a:t>Click to edit Master title style</a:t>
            </a:r>
          </a:p>
        </p:txBody>
      </p:sp>
      <p:sp>
        <p:nvSpPr>
          <p:cNvPr id="4" name="Content Placeholder 3"/>
          <p:cNvSpPr>
            <a:spLocks noGrp="1"/>
          </p:cNvSpPr>
          <p:nvPr>
            <p:ph sz="half" idx="2"/>
          </p:nvPr>
        </p:nvSpPr>
        <p:spPr>
          <a:xfrm>
            <a:off x="1219200" y="1981218"/>
            <a:ext cx="10058400" cy="3816351"/>
          </a:xfrm>
        </p:spPr>
        <p:txBody>
          <a:bodyPr/>
          <a:lstStyle>
            <a:lvl1pPr>
              <a:defRPr sz="2000">
                <a:solidFill>
                  <a:srgbClr val="000000"/>
                </a:solidFill>
              </a:defRPr>
            </a:lvl1pPr>
            <a:lvl2pPr>
              <a:buClr>
                <a:schemeClr val="accent1"/>
              </a:buClr>
              <a:defRPr sz="1800">
                <a:solidFill>
                  <a:srgbClr val="000000"/>
                </a:solidFill>
              </a:defRPr>
            </a:lvl2pPr>
            <a:lvl3pPr>
              <a:buClr>
                <a:schemeClr val="accent1"/>
              </a:buClr>
              <a:defRPr sz="1600">
                <a:solidFill>
                  <a:srgbClr val="000000"/>
                </a:solidFill>
              </a:defRPr>
            </a:lvl3pPr>
            <a:lvl4pPr>
              <a:buClr>
                <a:schemeClr val="accent1"/>
              </a:buClr>
              <a:defRPr sz="1400">
                <a:solidFill>
                  <a:srgbClr val="000000"/>
                </a:solidFill>
              </a:defRPr>
            </a:lvl4pPr>
            <a:lvl5pPr>
              <a:buClr>
                <a:schemeClr val="accent1"/>
              </a:buClr>
              <a:defRPr sz="14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8727541"/>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a:lstStyle/>
          <a:p>
            <a:pPr lvl="0"/>
            <a:endParaRPr lang="en-US" noProof="0" dirty="0"/>
          </a:p>
        </p:txBody>
      </p:sp>
      <p:sp>
        <p:nvSpPr>
          <p:cNvPr id="5" name="Rectangle 4">
            <a:extLst>
              <a:ext uri="{FF2B5EF4-FFF2-40B4-BE49-F238E27FC236}">
                <a16:creationId xmlns:a16="http://schemas.microsoft.com/office/drawing/2014/main" id="{B0AAFF35-6D1A-41B9-BEAE-7826BEA1015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170E2FD7-6F77-49D5-A6C1-39A1648EEB0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4505193-FBFA-46FB-B6E8-EF30D642E2F3}"/>
              </a:ext>
            </a:extLst>
          </p:cNvPr>
          <p:cNvSpPr>
            <a:spLocks noGrp="1" noChangeArrowheads="1"/>
          </p:cNvSpPr>
          <p:nvPr>
            <p:ph type="sldNum" sz="quarter" idx="12"/>
          </p:nvPr>
        </p:nvSpPr>
        <p:spPr>
          <a:ln/>
        </p:spPr>
        <p:txBody>
          <a:bodyPr/>
          <a:lstStyle>
            <a:lvl1pPr>
              <a:defRPr/>
            </a:lvl1pPr>
          </a:lstStyle>
          <a:p>
            <a:pPr>
              <a:defRPr/>
            </a:pPr>
            <a:fld id="{6D165327-36CD-48D2-9867-CA1CD02C5F04}" type="slidenum">
              <a:rPr lang="en-US" altLang="en-US"/>
              <a:pPr>
                <a:defRPr/>
              </a:pPr>
              <a:t>‹#›</a:t>
            </a:fld>
            <a:endParaRPr lang="en-US" altLang="en-US" dirty="0"/>
          </a:p>
        </p:txBody>
      </p:sp>
    </p:spTree>
    <p:extLst>
      <p:ext uri="{BB962C8B-B14F-4D97-AF65-F5344CB8AC3E}">
        <p14:creationId xmlns:p14="http://schemas.microsoft.com/office/powerpoint/2010/main" val="825029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ver B with image">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dirty="0"/>
            </a:br>
            <a:r>
              <a:rPr lang="en-US" dirty="0"/>
              <a:t>Drag picture to placeholder or click icon to add from a file.</a:t>
            </a:r>
            <a:br>
              <a:rPr lang="en-US" dirty="0"/>
            </a:br>
            <a:r>
              <a:rPr lang="en-US" dirty="0"/>
              <a:t>Photo will be cropped to 960x260 pixels.</a:t>
            </a:r>
          </a:p>
        </p:txBody>
      </p:sp>
      <p:sp>
        <p:nvSpPr>
          <p:cNvPr id="6" name="TextBox 5"/>
          <p:cNvSpPr txBox="1"/>
          <p:nvPr userDrawn="1"/>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dirty="0"/>
              <a:t>Master: Cover B with image</a:t>
            </a:r>
          </a:p>
        </p:txBody>
      </p:sp>
      <p:sp>
        <p:nvSpPr>
          <p:cNvPr id="7" name="Text Placeholder 4">
            <a:extLst>
              <a:ext uri="{FF2B5EF4-FFF2-40B4-BE49-F238E27FC236}">
                <a16:creationId xmlns:a16="http://schemas.microsoft.com/office/drawing/2014/main" id="{59602185-155F-114D-ABC9-23953F6B44C7}"/>
              </a:ext>
            </a:extLst>
          </p:cNvPr>
          <p:cNvSpPr>
            <a:spLocks noGrp="1"/>
          </p:cNvSpPr>
          <p:nvPr>
            <p:ph type="body" sz="quarter" idx="11" hasCustomPrompt="1"/>
          </p:nvPr>
        </p:nvSpPr>
        <p:spPr>
          <a:xfrm>
            <a:off x="6096000" y="5725684"/>
            <a:ext cx="5638800" cy="417677"/>
          </a:xfrm>
        </p:spPr>
        <p:txBody>
          <a:bodyPr anchor="b">
            <a:normAutofit/>
          </a:bodyPr>
          <a:lstStyle>
            <a:lvl1pPr marL="0" indent="0" algn="r">
              <a:buNone/>
              <a:defRPr sz="1200">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optional author</a:t>
            </a:r>
          </a:p>
        </p:txBody>
      </p:sp>
    </p:spTree>
    <p:extLst>
      <p:ext uri="{BB962C8B-B14F-4D97-AF65-F5344CB8AC3E}">
        <p14:creationId xmlns:p14="http://schemas.microsoft.com/office/powerpoint/2010/main" val="1121877496"/>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lvl1pPr>
              <a:defRPr sz="54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8F88C8-0A9A-DA43-95C8-7FE161A05352}" type="slidenum">
              <a:rPr lang="en-US" smtClean="0"/>
              <a:t>‹#›</a:t>
            </a:fld>
            <a:endParaRPr lang="en-US" dirty="0"/>
          </a:p>
        </p:txBody>
      </p:sp>
      <p:sp>
        <p:nvSpPr>
          <p:cNvPr id="6" name="TextBox 5"/>
          <p:cNvSpPr txBox="1"/>
          <p:nvPr userDrawn="1"/>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Only</a:t>
            </a:r>
            <a:endParaRPr lang="en-US" sz="1200" b="1" dirty="0">
              <a:solidFill>
                <a:schemeClr val="accent2"/>
              </a:solidFill>
            </a:endParaRPr>
          </a:p>
        </p:txBody>
      </p:sp>
      <p:sp>
        <p:nvSpPr>
          <p:cNvPr id="7" name="Text Placeholder 2">
            <a:extLst>
              <a:ext uri="{FF2B5EF4-FFF2-40B4-BE49-F238E27FC236}">
                <a16:creationId xmlns:a16="http://schemas.microsoft.com/office/drawing/2014/main" id="{273CC05F-D06D-3140-B072-F1CAE0BC36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4107572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t - 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35" y="533401"/>
            <a:ext cx="10968567" cy="568325"/>
          </a:xfrm>
        </p:spPr>
        <p:txBody>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1138775" y="1676400"/>
            <a:ext cx="4762500" cy="3816351"/>
          </a:xfrm>
        </p:spPr>
        <p:txBody>
          <a:bodyPr/>
          <a:lstStyle>
            <a:lvl1pPr>
              <a:defRPr sz="2000">
                <a:solidFill>
                  <a:schemeClr val="tx1"/>
                </a:solidFill>
              </a:defRPr>
            </a:lvl1pPr>
            <a:lvl2pPr>
              <a:buClr>
                <a:schemeClr val="tx2"/>
              </a:buClr>
              <a:defRPr sz="1800">
                <a:solidFill>
                  <a:schemeClr val="tx1"/>
                </a:solidFill>
              </a:defRPr>
            </a:lvl2pPr>
            <a:lvl3pPr>
              <a:buClr>
                <a:schemeClr val="tx2"/>
              </a:buClr>
              <a:defRPr sz="1600">
                <a:solidFill>
                  <a:schemeClr val="tx1"/>
                </a:solidFill>
              </a:defRPr>
            </a:lvl3pPr>
            <a:lvl4pPr>
              <a:buClr>
                <a:schemeClr val="tx2"/>
              </a:buCl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25168" y="1676400"/>
            <a:ext cx="4652432" cy="3816351"/>
          </a:xfrm>
        </p:spPr>
        <p:txBody>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4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99731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blac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9635" y="533401"/>
            <a:ext cx="10968567" cy="568325"/>
          </a:xfrm>
        </p:spPr>
        <p:txBody>
          <a:bodyPr/>
          <a:lstStyle>
            <a:lvl1pPr>
              <a:defRPr sz="2800">
                <a:solidFill>
                  <a:schemeClr val="bg1"/>
                </a:solidFill>
              </a:defRPr>
            </a:lvl1pPr>
          </a:lstStyle>
          <a:p>
            <a:r>
              <a:rPr lang="en-US" dirty="0"/>
              <a:t>Click to edit Master title style</a:t>
            </a:r>
          </a:p>
        </p:txBody>
      </p:sp>
      <p:sp>
        <p:nvSpPr>
          <p:cNvPr id="6" name="Content Placeholder 3"/>
          <p:cNvSpPr>
            <a:spLocks noGrp="1"/>
          </p:cNvSpPr>
          <p:nvPr>
            <p:ph sz="half" idx="2"/>
          </p:nvPr>
        </p:nvSpPr>
        <p:spPr>
          <a:xfrm>
            <a:off x="1219200" y="1981218"/>
            <a:ext cx="10058400" cy="3816351"/>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61506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lu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9635" y="533401"/>
            <a:ext cx="10968567" cy="568325"/>
          </a:xfrm>
        </p:spPr>
        <p:txBody>
          <a:bodyPr/>
          <a:lstStyle>
            <a:lvl1pPr>
              <a:defRPr sz="2800">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1219200" y="1981218"/>
            <a:ext cx="10058400" cy="3816351"/>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7823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9635" y="533401"/>
            <a:ext cx="10968567" cy="568325"/>
          </a:xfrm>
        </p:spPr>
        <p:txBody>
          <a:bodyPr/>
          <a:lstStyle>
            <a:lvl1pPr>
              <a:defRPr sz="2800">
                <a:solidFill>
                  <a:schemeClr val="bg1"/>
                </a:solidFill>
              </a:defRPr>
            </a:lvl1pPr>
          </a:lstStyle>
          <a:p>
            <a:r>
              <a:rPr lang="en-US" dirty="0"/>
              <a:t>Click to edit Master title style</a:t>
            </a:r>
          </a:p>
        </p:txBody>
      </p:sp>
      <p:sp>
        <p:nvSpPr>
          <p:cNvPr id="8" name="Content Placeholder 3"/>
          <p:cNvSpPr>
            <a:spLocks noGrp="1"/>
          </p:cNvSpPr>
          <p:nvPr>
            <p:ph sz="half" idx="2"/>
          </p:nvPr>
        </p:nvSpPr>
        <p:spPr>
          <a:xfrm>
            <a:off x="1219200" y="1981218"/>
            <a:ext cx="10058400" cy="3816351"/>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8135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58683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9903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514350"/>
            <a:ext cx="4011084" cy="1162051"/>
          </a:xfrm>
        </p:spPr>
        <p:txBody>
          <a:bodyPr/>
          <a:lstStyle>
            <a:lvl1pPr algn="l">
              <a:defRPr sz="3000" b="1"/>
            </a:lvl1pPr>
          </a:lstStyle>
          <a:p>
            <a:r>
              <a:rPr lang="en-US" dirty="0"/>
              <a:t>Click to edit Master title style</a:t>
            </a:r>
          </a:p>
        </p:txBody>
      </p:sp>
      <p:sp>
        <p:nvSpPr>
          <p:cNvPr id="3" name="Content Placeholder 2"/>
          <p:cNvSpPr>
            <a:spLocks noGrp="1"/>
          </p:cNvSpPr>
          <p:nvPr>
            <p:ph idx="1"/>
          </p:nvPr>
        </p:nvSpPr>
        <p:spPr>
          <a:xfrm>
            <a:off x="4766733" y="514363"/>
            <a:ext cx="6815667" cy="585311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26" y="1676416"/>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03048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457200"/>
            <a:ext cx="11074400" cy="4953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09600" y="563881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838202"/>
            <a:ext cx="9245600" cy="4529139"/>
          </a:xfrm>
        </p:spPr>
        <p:txBody>
          <a:bodyPr anchor="b"/>
          <a:lstStyle>
            <a:lvl1pPr algn="l">
              <a:defRPr sz="32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91769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no image">
    <p:spTree>
      <p:nvGrpSpPr>
        <p:cNvPr id="1" name=""/>
        <p:cNvGrpSpPr/>
        <p:nvPr/>
      </p:nvGrpSpPr>
      <p:grpSpPr>
        <a:xfrm>
          <a:off x="0" y="0"/>
          <a:ext cx="0" cy="0"/>
          <a:chOff x="0" y="0"/>
          <a:chExt cx="0" cy="0"/>
        </a:xfrm>
      </p:grpSpPr>
      <p:sp>
        <p:nvSpPr>
          <p:cNvPr id="4" name="Rectangle 3"/>
          <p:cNvSpPr/>
          <p:nvPr/>
        </p:nvSpPr>
        <p:spPr>
          <a:xfrm>
            <a:off x="0" y="6019800"/>
            <a:ext cx="12192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 name="Group 4"/>
          <p:cNvGrpSpPr/>
          <p:nvPr/>
        </p:nvGrpSpPr>
        <p:grpSpPr>
          <a:xfrm>
            <a:off x="406400" y="5715000"/>
            <a:ext cx="11440160" cy="883920"/>
            <a:chOff x="304800" y="5715000"/>
            <a:chExt cx="8580120" cy="883920"/>
          </a:xfrm>
          <a:solidFill>
            <a:schemeClr val="accent5">
              <a:lumMod val="40000"/>
              <a:lumOff val="60000"/>
            </a:schemeClr>
          </a:solidFill>
        </p:grpSpPr>
        <p:grpSp>
          <p:nvGrpSpPr>
            <p:cNvPr id="6" name="Group 5"/>
            <p:cNvGrpSpPr/>
            <p:nvPr/>
          </p:nvGrpSpPr>
          <p:grpSpPr>
            <a:xfrm>
              <a:off x="304800" y="6553200"/>
              <a:ext cx="8580120" cy="45720"/>
              <a:chOff x="304800" y="6553200"/>
              <a:chExt cx="8580120" cy="45720"/>
            </a:xfrm>
            <a:grpFill/>
          </p:grpSpPr>
          <p:sp>
            <p:nvSpPr>
              <p:cNvPr id="55" name="Rectangle 54"/>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tangle 55"/>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56"/>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57"/>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Rectangle 58"/>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Rectangle 59"/>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tangle 60"/>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Rectangle 61"/>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Rectangle 62"/>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Rectangle 63"/>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Rectangle 65"/>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Rectangle 66"/>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tangle 68"/>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70"/>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Rectangle 72"/>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Rectangle 75"/>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 name="Group 6"/>
            <p:cNvGrpSpPr/>
            <p:nvPr/>
          </p:nvGrpSpPr>
          <p:grpSpPr>
            <a:xfrm>
              <a:off x="304800" y="6172200"/>
              <a:ext cx="8580120" cy="45720"/>
              <a:chOff x="304800" y="6553200"/>
              <a:chExt cx="8580120" cy="45720"/>
            </a:xfrm>
            <a:grpFill/>
          </p:grpSpPr>
          <p:sp>
            <p:nvSpPr>
              <p:cNvPr id="32" name="Rectangle 31"/>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Rectangle 32"/>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Rectangle 33"/>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Rectangle 34"/>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Rectangle 36"/>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Rectangle 37"/>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ectangle 38"/>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1" name="Rectangle 40"/>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44"/>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Rectangle 46"/>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Rectangle 47"/>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Rectangle 48"/>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Rectangle 49"/>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Rectangle 50"/>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ectangle 51"/>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Rectangle 52"/>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Rectangle 53"/>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 name="Group 7"/>
            <p:cNvGrpSpPr/>
            <p:nvPr/>
          </p:nvGrpSpPr>
          <p:grpSpPr>
            <a:xfrm>
              <a:off x="304800" y="5715000"/>
              <a:ext cx="8580120" cy="45720"/>
              <a:chOff x="304800" y="6553200"/>
              <a:chExt cx="8580120" cy="45720"/>
            </a:xfrm>
            <a:grpFill/>
          </p:grpSpPr>
          <p:sp>
            <p:nvSpPr>
              <p:cNvPr id="9" name="Rectangle 8"/>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pic>
        <p:nvPicPr>
          <p:cNvPr id="78" name="Picture 79" descr="UI New Logo Complet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Rectangle 2"/>
          <p:cNvSpPr>
            <a:spLocks noGrp="1" noChangeArrowheads="1"/>
          </p:cNvSpPr>
          <p:nvPr>
            <p:ph type="ctrTitle"/>
          </p:nvPr>
        </p:nvSpPr>
        <p:spPr>
          <a:xfrm>
            <a:off x="1016000" y="1524000"/>
            <a:ext cx="10058400" cy="2133600"/>
          </a:xfrm>
        </p:spPr>
        <p:txBody>
          <a:bodyPr anchor="b"/>
          <a:lstStyle>
            <a:lvl1pPr algn="ctr">
              <a:lnSpc>
                <a:spcPct val="100000"/>
              </a:lnSpc>
              <a:defRPr sz="4400" b="0">
                <a:solidFill>
                  <a:schemeClr val="tx2"/>
                </a:solidFill>
              </a:defRPr>
            </a:lvl1pPr>
          </a:lstStyle>
          <a:p>
            <a:r>
              <a:rPr lang="en-US" dirty="0"/>
              <a:t>Click to edit Master title style</a:t>
            </a:r>
          </a:p>
        </p:txBody>
      </p:sp>
      <p:sp>
        <p:nvSpPr>
          <p:cNvPr id="83"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34001925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098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533418"/>
            <a:ext cx="2741084" cy="5187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533418"/>
            <a:ext cx="8024283" cy="5187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26233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hapter title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Lato Regular"/>
              <a:ea typeface="+mn-ea"/>
              <a:cs typeface="+mn-cs"/>
            </a:endParaRPr>
          </a:p>
        </p:txBody>
      </p:sp>
      <p:sp>
        <p:nvSpPr>
          <p:cNvPr id="7" name="Rectangle 3"/>
          <p:cNvSpPr>
            <a:spLocks noGrp="1" noChangeArrowheads="1"/>
          </p:cNvSpPr>
          <p:nvPr>
            <p:ph type="subTitle" idx="1"/>
          </p:nvPr>
        </p:nvSpPr>
        <p:spPr>
          <a:xfrm>
            <a:off x="1016001" y="3886200"/>
            <a:ext cx="10160000" cy="1752600"/>
          </a:xfrm>
        </p:spPr>
        <p:txBody>
          <a:bodyPr/>
          <a:lstStyle>
            <a:lvl1pPr marL="0" indent="0" algn="ctr">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1016000" y="1524000"/>
            <a:ext cx="1016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40550262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userDrawn="1"/>
        </p:nvSpPr>
        <p:spPr>
          <a:xfrm>
            <a:off x="265815" y="-496181"/>
            <a:ext cx="158491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a:t>
            </a:r>
            <a:r>
              <a:rPr lang="en-US" sz="1200" b="1" dirty="0">
                <a:solidFill>
                  <a:schemeClr val="accent2"/>
                </a:solidFill>
              </a:rPr>
              <a:t>Cover A</a:t>
            </a:r>
          </a:p>
        </p:txBody>
      </p:sp>
    </p:spTree>
    <p:extLst>
      <p:ext uri="{BB962C8B-B14F-4D97-AF65-F5344CB8AC3E}">
        <p14:creationId xmlns:p14="http://schemas.microsoft.com/office/powerpoint/2010/main" val="40423711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B with image">
    <p:spTree>
      <p:nvGrpSpPr>
        <p:cNvPr id="1" name=""/>
        <p:cNvGrpSpPr/>
        <p:nvPr/>
      </p:nvGrpSpPr>
      <p:grpSpPr>
        <a:xfrm>
          <a:off x="0" y="0"/>
          <a:ext cx="0" cy="0"/>
          <a:chOff x="0" y="0"/>
          <a:chExt cx="0" cy="0"/>
        </a:xfrm>
      </p:grpSpPr>
      <p:sp>
        <p:nvSpPr>
          <p:cNvPr id="2" name="Rectangle 1"/>
          <p:cNvSpPr/>
          <p:nvPr userDrawn="1"/>
        </p:nvSpPr>
        <p:spPr>
          <a:xfrm>
            <a:off x="1" y="6347637"/>
            <a:ext cx="3274828"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1" y="0"/>
            <a:ext cx="12192000" cy="3300984"/>
          </a:xfrm>
          <a:solidFill>
            <a:schemeClr val="bg2">
              <a:lumMod val="85000"/>
            </a:schemeClr>
          </a:solidFill>
        </p:spPr>
        <p:txBody>
          <a:bodyPr lIns="182880" rIns="182880" anchor="t"/>
          <a:lstStyle>
            <a:lvl1pPr marL="0" indent="0" algn="ctr">
              <a:spcAft>
                <a:spcPts val="0"/>
              </a:spcAft>
              <a:buNone/>
              <a:defRPr baseline="0">
                <a:solidFill>
                  <a:schemeClr val="bg1"/>
                </a:solidFill>
              </a:defRPr>
            </a:lvl1pPr>
          </a:lstStyle>
          <a:p>
            <a:br>
              <a:rPr lang="en-US" dirty="0"/>
            </a:br>
            <a:r>
              <a:rPr lang="en-US" dirty="0"/>
              <a:t>Drag picture to placeholder or click icon to add from a file.</a:t>
            </a:r>
            <a:br>
              <a:rPr lang="en-US" dirty="0"/>
            </a:br>
            <a:r>
              <a:rPr lang="en-US" dirty="0"/>
              <a:t>Photo will be cropped to 960x260 pixels.</a:t>
            </a:r>
          </a:p>
        </p:txBody>
      </p:sp>
      <p:sp>
        <p:nvSpPr>
          <p:cNvPr id="6" name="TextBox 5"/>
          <p:cNvSpPr txBox="1"/>
          <p:nvPr userDrawn="1"/>
        </p:nvSpPr>
        <p:spPr>
          <a:xfrm>
            <a:off x="265815" y="-496181"/>
            <a:ext cx="2432059" cy="483989"/>
          </a:xfrm>
          <a:prstGeom prst="round2SameRect">
            <a:avLst/>
          </a:prstGeom>
          <a:solidFill>
            <a:srgbClr val="F9FAF9"/>
          </a:solidFill>
          <a:ln w="6350">
            <a:solidFill>
              <a:schemeClr val="accent2"/>
            </a:solidFill>
            <a:prstDash val="solid"/>
          </a:ln>
        </p:spPr>
        <p:txBody>
          <a:bodyPr wrap="none" lIns="182880" tIns="91440" rIns="182880" bIns="182880" rtlCol="0">
            <a:spAutoFit/>
          </a:bodyPr>
          <a:lstStyle>
            <a:defPPr>
              <a:defRPr lang="en-US"/>
            </a:defPPr>
            <a:lvl1pPr>
              <a:defRPr sz="1200" b="1">
                <a:solidFill>
                  <a:schemeClr val="accent2"/>
                </a:solidFill>
              </a:defRPr>
            </a:lvl1pPr>
          </a:lstStyle>
          <a:p>
            <a:pPr lvl="0"/>
            <a:r>
              <a:rPr lang="en-US" dirty="0"/>
              <a:t>Master: Cover B with image</a:t>
            </a:r>
          </a:p>
        </p:txBody>
      </p:sp>
      <p:sp>
        <p:nvSpPr>
          <p:cNvPr id="7" name="Text Placeholder 4">
            <a:extLst>
              <a:ext uri="{FF2B5EF4-FFF2-40B4-BE49-F238E27FC236}">
                <a16:creationId xmlns:a16="http://schemas.microsoft.com/office/drawing/2014/main" id="{59602185-155F-114D-ABC9-23953F6B44C7}"/>
              </a:ext>
            </a:extLst>
          </p:cNvPr>
          <p:cNvSpPr>
            <a:spLocks noGrp="1"/>
          </p:cNvSpPr>
          <p:nvPr>
            <p:ph type="body" sz="quarter" idx="11" hasCustomPrompt="1"/>
          </p:nvPr>
        </p:nvSpPr>
        <p:spPr>
          <a:xfrm>
            <a:off x="6096000" y="5725684"/>
            <a:ext cx="5638800" cy="417677"/>
          </a:xfrm>
        </p:spPr>
        <p:txBody>
          <a:bodyPr anchor="b">
            <a:normAutofit/>
          </a:bodyPr>
          <a:lstStyle>
            <a:lvl1pPr marL="0" indent="0" algn="r">
              <a:buNone/>
              <a:defRPr sz="1200">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optional author</a:t>
            </a:r>
          </a:p>
        </p:txBody>
      </p:sp>
    </p:spTree>
    <p:extLst>
      <p:ext uri="{BB962C8B-B14F-4D97-AF65-F5344CB8AC3E}">
        <p14:creationId xmlns:p14="http://schemas.microsoft.com/office/powerpoint/2010/main" val="3964088638"/>
      </p:ext>
    </p:extLst>
  </p:cSld>
  <p:clrMapOvr>
    <a:masterClrMapping/>
  </p:clrMapOvr>
  <p:transition>
    <p:fade/>
  </p:transition>
  <p:extLst>
    <p:ext uri="{DCECCB84-F9BA-43D5-87BE-67443E8EF086}">
      <p15:sldGuideLst xmlns:p15="http://schemas.microsoft.com/office/powerpoint/2012/main">
        <p15:guide id="2" orient="horz" pos="2088">
          <p15:clr>
            <a:srgbClr val="FBAE40"/>
          </p15:clr>
        </p15:guide>
        <p15:guide id="3" orient="horz" pos="3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lvl1pPr>
              <a:defRPr sz="54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8F88C8-0A9A-DA43-95C8-7FE161A05352}" type="slidenum">
              <a:rPr lang="en-US" smtClean="0"/>
              <a:t>‹#›</a:t>
            </a:fld>
            <a:endParaRPr lang="en-US" dirty="0"/>
          </a:p>
        </p:txBody>
      </p:sp>
      <p:sp>
        <p:nvSpPr>
          <p:cNvPr id="6" name="TextBox 5"/>
          <p:cNvSpPr txBox="1"/>
          <p:nvPr userDrawn="1"/>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Only</a:t>
            </a:r>
            <a:endParaRPr lang="en-US" sz="1200" b="1" dirty="0">
              <a:solidFill>
                <a:schemeClr val="accent2"/>
              </a:solidFill>
            </a:endParaRPr>
          </a:p>
        </p:txBody>
      </p:sp>
      <p:sp>
        <p:nvSpPr>
          <p:cNvPr id="7" name="Text Placeholder 2">
            <a:extLst>
              <a:ext uri="{FF2B5EF4-FFF2-40B4-BE49-F238E27FC236}">
                <a16:creationId xmlns:a16="http://schemas.microsoft.com/office/drawing/2014/main" id="{273CC05F-D06D-3140-B072-F1CAE0BC36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29662164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7" name="Title 6"/>
          <p:cNvSpPr>
            <a:spLocks noGrp="1"/>
          </p:cNvSpPr>
          <p:nvPr>
            <p:ph type="title"/>
          </p:nvPr>
        </p:nvSpPr>
        <p:spPr/>
        <p:txBody>
          <a:bodyPr lIns="0" rIns="0" anchor="t" anchorCtr="0">
            <a:noAutofit/>
          </a:bodyPr>
          <a:lstStyle>
            <a:lvl1pPr>
              <a:defRPr b="1" baseline="0">
                <a:latin typeface="+mj-lt"/>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a:lnSpc>
                <a:spcPct val="108000"/>
              </a:lnSpc>
              <a:spcBef>
                <a:spcPts val="0"/>
              </a:spcBef>
              <a:spcAft>
                <a:spcPts val="1600"/>
              </a:spcAft>
              <a:defRPr baseline="0">
                <a:latin typeface="+mn-lt"/>
              </a:defRPr>
            </a:lvl1pPr>
            <a:lvl2pPr>
              <a:lnSpc>
                <a:spcPct val="108000"/>
              </a:lnSpc>
              <a:spcBef>
                <a:spcPts val="0"/>
              </a:spcBef>
              <a:spcAft>
                <a:spcPts val="1600"/>
              </a:spcAft>
              <a:defRPr>
                <a:latin typeface="+mn-lt"/>
              </a:defRPr>
            </a:lvl2pPr>
            <a:lvl3pPr>
              <a:lnSpc>
                <a:spcPct val="108000"/>
              </a:lnSpc>
              <a:spcBef>
                <a:spcPts val="0"/>
              </a:spcBef>
              <a:spcAft>
                <a:spcPts val="1600"/>
              </a:spcAft>
              <a:defRPr>
                <a:latin typeface="+mn-lt"/>
              </a:defRPr>
            </a:lvl3pPr>
            <a:lvl4pPr>
              <a:lnSpc>
                <a:spcPct val="108000"/>
              </a:lnSpc>
              <a:spcBef>
                <a:spcPts val="0"/>
              </a:spcBef>
              <a:spcAft>
                <a:spcPts val="1600"/>
              </a:spcAft>
              <a:defRPr>
                <a:latin typeface="+mn-lt"/>
              </a:defRPr>
            </a:lvl4pPr>
            <a:lvl5pPr>
              <a:lnSpc>
                <a:spcPct val="108000"/>
              </a:lnSpc>
              <a:spcBef>
                <a:spcPts val="0"/>
              </a:spcBef>
              <a:spcAft>
                <a:spcPts val="1600"/>
              </a:spcAf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265815" y="-496181"/>
            <a:ext cx="199950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 Bullets</a:t>
            </a:r>
            <a:endParaRPr lang="en-US" sz="1200" b="1" dirty="0">
              <a:solidFill>
                <a:schemeClr val="accent2"/>
              </a:solidFill>
            </a:endParaRPr>
          </a:p>
        </p:txBody>
      </p:sp>
      <p:sp>
        <p:nvSpPr>
          <p:cNvPr id="8" name="Text Placeholder 2"/>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269114724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Large">
    <p:spTree>
      <p:nvGrpSpPr>
        <p:cNvPr id="1" name=""/>
        <p:cNvGrpSpPr/>
        <p:nvPr/>
      </p:nvGrpSpPr>
      <p:grpSpPr>
        <a:xfrm>
          <a:off x="0" y="0"/>
          <a:ext cx="0" cy="0"/>
          <a:chOff x="0" y="0"/>
          <a:chExt cx="0" cy="0"/>
        </a:xfrm>
      </p:grpSpPr>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lIns="0" rIns="0" anchor="t" anchorCtr="0">
            <a:noAutofit/>
          </a:bodyPr>
          <a:lstStyle>
            <a:lvl1pPr>
              <a:defRPr sz="3400" baseline="0">
                <a:latin typeface="+mj-lt"/>
              </a:defRPr>
            </a:lvl1pPr>
          </a:lstStyle>
          <a:p>
            <a:r>
              <a:rPr lang="en-US" dirty="0"/>
              <a:t>Click to edit Master title style</a:t>
            </a:r>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265815" y="-496181"/>
            <a:ext cx="247009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 Large Bullets</a:t>
            </a:r>
            <a:endParaRPr lang="en-US" sz="1200" b="1" dirty="0">
              <a:solidFill>
                <a:schemeClr val="accent2"/>
              </a:solidFill>
            </a:endParaRPr>
          </a:p>
        </p:txBody>
      </p:sp>
      <p:sp>
        <p:nvSpPr>
          <p:cNvPr id="10" name="Text Placeholder 2">
            <a:extLst>
              <a:ext uri="{FF2B5EF4-FFF2-40B4-BE49-F238E27FC236}">
                <a16:creationId xmlns:a16="http://schemas.microsoft.com/office/drawing/2014/main" id="{49344CE9-DF0E-244E-9177-5BB7481879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371704449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gure with annotation">
    <p:spTree>
      <p:nvGrpSpPr>
        <p:cNvPr id="1" name=""/>
        <p:cNvGrpSpPr/>
        <p:nvPr/>
      </p:nvGrpSpPr>
      <p:grpSpPr>
        <a:xfrm>
          <a:off x="0" y="0"/>
          <a:ext cx="0" cy="0"/>
          <a:chOff x="0" y="0"/>
          <a:chExt cx="0" cy="0"/>
        </a:xfrm>
      </p:grpSpPr>
      <p:sp>
        <p:nvSpPr>
          <p:cNvPr id="9" name="Rectangle 8"/>
          <p:cNvSpPr/>
          <p:nvPr userDrawn="1"/>
        </p:nvSpPr>
        <p:spPr>
          <a:xfrm>
            <a:off x="5257800" y="533400"/>
            <a:ext cx="647700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457200" y="533400"/>
            <a:ext cx="3829050" cy="5524500"/>
          </a:xfrm>
        </p:spPr>
        <p:txBody>
          <a:bodyPr anchor="ctr">
            <a:normAutofit/>
          </a:bodyPr>
          <a:lstStyle>
            <a:lvl1pPr>
              <a:lnSpc>
                <a:spcPct val="100000"/>
              </a:lnSpc>
              <a:spcAft>
                <a:spcPts val="1200"/>
              </a:spcAft>
              <a:defRPr sz="2200" b="1" i="0" baseline="0">
                <a:latin typeface="+mj-lt"/>
              </a:defRPr>
            </a:lvl1pPr>
          </a:lstStyle>
          <a:p>
            <a:r>
              <a:rPr lang="en-US"/>
              <a:t>Click to edit Master title style</a:t>
            </a:r>
            <a:endParaRPr lang="en-US" dirty="0"/>
          </a:p>
        </p:txBody>
      </p:sp>
      <p:sp>
        <p:nvSpPr>
          <p:cNvPr id="10" name="TextBox 9"/>
          <p:cNvSpPr txBox="1"/>
          <p:nvPr userDrawn="1"/>
        </p:nvSpPr>
        <p:spPr>
          <a:xfrm>
            <a:off x="265815" y="-496181"/>
            <a:ext cx="263881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Figure with annotation</a:t>
            </a:r>
            <a:endParaRPr lang="en-US" sz="1200" b="1" dirty="0">
              <a:solidFill>
                <a:schemeClr val="accent2"/>
              </a:solidFill>
            </a:endParaRPr>
          </a:p>
        </p:txBody>
      </p:sp>
      <p:sp>
        <p:nvSpPr>
          <p:cNvPr id="3"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bg2">
                    <a:lumMod val="75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65C98F9E-B192-D84C-A126-928C54F5048C}"/>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3870069696"/>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gure with bullets">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3657600" cy="1711036"/>
          </a:xfrm>
        </p:spPr>
        <p:txBody>
          <a:bodyPr anchor="b">
            <a:noAutofit/>
          </a:bodyPr>
          <a:lstStyle>
            <a:lvl1pPr>
              <a:lnSpc>
                <a:spcPct val="100000"/>
              </a:lnSpc>
              <a:spcAft>
                <a:spcPts val="1200"/>
              </a:spcAft>
              <a:defRPr sz="2200" b="1" i="0" baseline="0">
                <a:latin typeface="+mj-lt"/>
              </a:defRPr>
            </a:lvl1pPr>
          </a:lstStyle>
          <a:p>
            <a:r>
              <a:rPr lang="en-US"/>
              <a:t>Click to edit Master title style</a:t>
            </a:r>
            <a:endParaRPr lang="en-US" dirty="0"/>
          </a:p>
        </p:txBody>
      </p:sp>
      <p:sp>
        <p:nvSpPr>
          <p:cNvPr id="3" name="Text Placeholder 2"/>
          <p:cNvSpPr>
            <a:spLocks noGrp="1"/>
          </p:cNvSpPr>
          <p:nvPr>
            <p:ph type="body" sz="quarter" idx="11"/>
          </p:nvPr>
        </p:nvSpPr>
        <p:spPr>
          <a:xfrm>
            <a:off x="457200" y="2481263"/>
            <a:ext cx="3657600" cy="3254375"/>
          </a:xfrm>
        </p:spPr>
        <p:txBody>
          <a:bodyPr>
            <a:noAutofit/>
          </a:bodyPr>
          <a:lstStyle>
            <a:lvl1pPr>
              <a:defRPr sz="2200" baseline="0">
                <a:solidFill>
                  <a:schemeClr val="tx1"/>
                </a:solidFill>
              </a:defRPr>
            </a:lvl1pPr>
            <a:lvl2pPr>
              <a:defRPr sz="2200" baseline="0">
                <a:solidFill>
                  <a:schemeClr val="tx1"/>
                </a:solidFill>
              </a:defRPr>
            </a:lvl2pPr>
            <a:lvl3pPr>
              <a:defRPr sz="2200" baseline="0">
                <a:solidFill>
                  <a:schemeClr val="tx1"/>
                </a:solidFill>
              </a:defRPr>
            </a:lvl3pPr>
            <a:lvl4pPr>
              <a:defRPr sz="2200" baseline="0">
                <a:solidFill>
                  <a:schemeClr val="tx1"/>
                </a:solidFill>
              </a:defRPr>
            </a:lvl4pPr>
            <a:lvl5pPr>
              <a:defRPr sz="2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65815" y="-496181"/>
            <a:ext cx="3318584"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Figure with annotation + bullets</a:t>
            </a:r>
            <a:endParaRPr lang="en-US" sz="1200" b="1" dirty="0">
              <a:solidFill>
                <a:schemeClr val="accent2"/>
              </a:solidFill>
            </a:endParaRPr>
          </a:p>
        </p:txBody>
      </p:sp>
      <p:sp>
        <p:nvSpPr>
          <p:cNvPr id="11" name="Content Placeholder 2"/>
          <p:cNvSpPr>
            <a:spLocks noGrp="1"/>
          </p:cNvSpPr>
          <p:nvPr>
            <p:ph sz="quarter" idx="10"/>
          </p:nvPr>
        </p:nvSpPr>
        <p:spPr>
          <a:xfrm>
            <a:off x="5257800" y="533400"/>
            <a:ext cx="6477000" cy="5524500"/>
          </a:xfrm>
          <a:noFill/>
        </p:spPr>
        <p:txBody>
          <a:bodyPr vert="horz" lIns="0" tIns="45720" rIns="0" bIns="45720" rtlCol="0">
            <a:normAutofit/>
          </a:bodyPr>
          <a:lstStyle>
            <a:lvl1pPr marL="228600" indent="-228600">
              <a:buNone/>
              <a:defRPr lang="en-US" smtClean="0">
                <a:solidFill>
                  <a:schemeClr val="accent2">
                    <a:lumMod val="60000"/>
                    <a:lumOff val="40000"/>
                  </a:schemeClr>
                </a:solidFill>
              </a:defRPr>
            </a:lvl1pPr>
            <a:lvl2pPr>
              <a:defRPr lang="en-US" smtClean="0"/>
            </a:lvl2pPr>
            <a:lvl3pPr>
              <a:defRPr lang="en-US" smtClean="0"/>
            </a:lvl3pPr>
            <a:lvl4pPr>
              <a:defRPr lang="en-US" smtClean="0"/>
            </a:lvl4pPr>
            <a:lvl5pPr>
              <a:defRPr lang="en-US"/>
            </a:lvl5pPr>
          </a:lstStyle>
          <a:p>
            <a:pPr marL="0" lvl="0" indent="0" algn="ctr"/>
            <a:r>
              <a:rPr lang="en-US"/>
              <a:t>Click to edit Master text styles</a:t>
            </a:r>
          </a:p>
          <a:p>
            <a:pPr marL="0" lvl="1" indent="0" algn="ctr"/>
            <a:r>
              <a:rPr lang="en-US"/>
              <a:t>Second level</a:t>
            </a:r>
          </a:p>
        </p:txBody>
      </p:sp>
      <p:sp>
        <p:nvSpPr>
          <p:cNvPr id="8" name="Text Placeholder 2">
            <a:extLst>
              <a:ext uri="{FF2B5EF4-FFF2-40B4-BE49-F238E27FC236}">
                <a16:creationId xmlns:a16="http://schemas.microsoft.com/office/drawing/2014/main" id="{D7D7F6C5-3DA8-6043-843B-8F5B92A0628A}"/>
              </a:ext>
            </a:extLst>
          </p:cNvPr>
          <p:cNvSpPr>
            <a:spLocks noGrp="1"/>
          </p:cNvSpPr>
          <p:nvPr>
            <p:ph type="body" sz="quarter" idx="12"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1166805673"/>
      </p:ext>
    </p:extLst>
  </p:cSld>
  <p:clrMapOvr>
    <a:masterClrMapping/>
  </p:clrMapOvr>
  <p:transition>
    <p:fade/>
  </p:transition>
  <p:extLst>
    <p:ext uri="{DCECCB84-F9BA-43D5-87BE-67443E8EF086}">
      <p15:sldGuideLst xmlns:p15="http://schemas.microsoft.com/office/powerpoint/2012/main">
        <p15:guide id="1" pos="3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with no image blu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 name="Group 6"/>
          <p:cNvGrpSpPr>
            <a:grpSpLocks/>
          </p:cNvGrpSpPr>
          <p:nvPr/>
        </p:nvGrpSpPr>
        <p:grpSpPr bwMode="auto">
          <a:xfrm>
            <a:off x="406400" y="5715018"/>
            <a:ext cx="11440584" cy="884239"/>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pic>
        <p:nvPicPr>
          <p:cNvPr id="78" name="Picture 79" descr="UI New Logo Complet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ctrTitle"/>
          </p:nvPr>
        </p:nvSpPr>
        <p:spPr>
          <a:xfrm>
            <a:off x="1016000" y="1524000"/>
            <a:ext cx="10058400" cy="2133600"/>
          </a:xfrm>
        </p:spPr>
        <p:txBody>
          <a:bodyPr anchor="b"/>
          <a:lstStyle>
            <a:lvl1pPr algn="ctr">
              <a:lnSpc>
                <a:spcPct val="100000"/>
              </a:lnSpc>
              <a:defRPr sz="4400" b="0">
                <a:solidFill>
                  <a:schemeClr val="bg1"/>
                </a:solidFill>
              </a:defRPr>
            </a:lvl1pPr>
          </a:lstStyle>
          <a:p>
            <a:r>
              <a:rPr lang="en-US" dirty="0"/>
              <a:t>Click to edit Master title style</a:t>
            </a:r>
          </a:p>
        </p:txBody>
      </p:sp>
      <p:sp>
        <p:nvSpPr>
          <p:cNvPr id="29699"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37848206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a:gsLst>
            <a:gs pos="0">
              <a:schemeClr val="accent1"/>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hasCustomPrompt="1"/>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dirty="0"/>
              <a:t>Click to add a divider title</a:t>
            </a:r>
          </a:p>
        </p:txBody>
      </p:sp>
      <p:sp>
        <p:nvSpPr>
          <p:cNvPr id="7" name="TextBox 6"/>
          <p:cNvSpPr txBox="1"/>
          <p:nvPr userDrawn="1"/>
        </p:nvSpPr>
        <p:spPr>
          <a:xfrm>
            <a:off x="265815" y="-496181"/>
            <a:ext cx="1891202"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Blue</a:t>
            </a:r>
            <a:endParaRPr lang="en-US" sz="1200" b="1" dirty="0">
              <a:solidFill>
                <a:schemeClr val="accent2"/>
              </a:solidFill>
            </a:endParaRPr>
          </a:p>
        </p:txBody>
      </p:sp>
    </p:spTree>
    <p:extLst>
      <p:ext uri="{BB962C8B-B14F-4D97-AF65-F5344CB8AC3E}">
        <p14:creationId xmlns:p14="http://schemas.microsoft.com/office/powerpoint/2010/main" val="28466238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773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Dark</a:t>
            </a:r>
            <a:endParaRPr lang="en-US" sz="1200" b="1" dirty="0">
              <a:solidFill>
                <a:schemeClr val="accent2"/>
              </a:solidFill>
            </a:endParaRPr>
          </a:p>
        </p:txBody>
      </p:sp>
      <p:sp>
        <p:nvSpPr>
          <p:cNvPr id="8" name="Oval 7"/>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9" name="Oval 8"/>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TextBox 12"/>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Tree>
    <p:extLst>
      <p:ext uri="{BB962C8B-B14F-4D97-AF65-F5344CB8AC3E}">
        <p14:creationId xmlns:p14="http://schemas.microsoft.com/office/powerpoint/2010/main" val="4363694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Light">
    <p:bg>
      <p:bgPr>
        <a:solidFill>
          <a:schemeClr val="bg2">
            <a:lumMod val="9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tx1"/>
                </a:solidFill>
                <a:latin typeface="+mj-lt"/>
              </a:defRPr>
            </a:lvl1pPr>
          </a:lstStyle>
          <a:p>
            <a:r>
              <a:rPr lang="en-US"/>
              <a:t>Click to edit Master title style</a:t>
            </a:r>
            <a:endParaRPr lang="en-US" dirty="0"/>
          </a:p>
        </p:txBody>
      </p:sp>
      <p:sp>
        <p:nvSpPr>
          <p:cNvPr id="6" name="TextBox 5"/>
          <p:cNvSpPr txBox="1"/>
          <p:nvPr userDrawn="1"/>
        </p:nvSpPr>
        <p:spPr>
          <a:xfrm>
            <a:off x="265815" y="-496181"/>
            <a:ext cx="1936955"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Light</a:t>
            </a:r>
            <a:endParaRPr lang="en-US" sz="1200" b="1" dirty="0">
              <a:solidFill>
                <a:schemeClr val="accent2"/>
              </a:solidFill>
            </a:endParaRPr>
          </a:p>
        </p:txBody>
      </p:sp>
    </p:spTree>
    <p:extLst>
      <p:ext uri="{BB962C8B-B14F-4D97-AF65-F5344CB8AC3E}">
        <p14:creationId xmlns:p14="http://schemas.microsoft.com/office/powerpoint/2010/main" val="42074095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solidFill>
                  <a:schemeClr val="tx1"/>
                </a:solidFill>
              </a:defRPr>
            </a:lvl1pPr>
          </a:lstStyle>
          <a:p>
            <a:fld id="{B68F88C8-0A9A-DA43-95C8-7FE161A05352}" type="slidenum">
              <a:rPr lang="en-US" smtClean="0"/>
              <a:pPr/>
              <a:t>‹#›</a:t>
            </a:fld>
            <a:endParaRPr lang="en-US" dirty="0"/>
          </a:p>
        </p:txBody>
      </p:sp>
      <p:sp>
        <p:nvSpPr>
          <p:cNvPr id="10" name="Title 1"/>
          <p:cNvSpPr>
            <a:spLocks noGrp="1"/>
          </p:cNvSpPr>
          <p:nvPr>
            <p:ph type="title"/>
          </p:nvPr>
        </p:nvSpPr>
        <p:spPr>
          <a:xfrm>
            <a:off x="457200" y="533400"/>
            <a:ext cx="11277600" cy="1157288"/>
          </a:xfrm>
        </p:spPr>
        <p:txBody>
          <a:bodyPr anchor="t" anchorCtr="0">
            <a:noAutofit/>
          </a:bodyPr>
          <a:lstStyle/>
          <a:p>
            <a:r>
              <a:rPr lang="en-US"/>
              <a:t>Click to edit Master title style</a:t>
            </a:r>
            <a:endParaRPr lang="en-US" dirty="0"/>
          </a:p>
        </p:txBody>
      </p:sp>
      <p:sp>
        <p:nvSpPr>
          <p:cNvPr id="12"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dirty="0"/>
              <a:t>Add Quote</a:t>
            </a:r>
          </a:p>
        </p:txBody>
      </p:sp>
      <p:sp>
        <p:nvSpPr>
          <p:cNvPr id="5" name="TextBox 4"/>
          <p:cNvSpPr txBox="1"/>
          <p:nvPr userDrawn="1"/>
        </p:nvSpPr>
        <p:spPr>
          <a:xfrm>
            <a:off x="265815" y="-496181"/>
            <a:ext cx="1860156"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Quote Light</a:t>
            </a:r>
          </a:p>
        </p:txBody>
      </p:sp>
    </p:spTree>
    <p:extLst>
      <p:ext uri="{BB962C8B-B14F-4D97-AF65-F5344CB8AC3E}">
        <p14:creationId xmlns:p14="http://schemas.microsoft.com/office/powerpoint/2010/main" val="38978686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6" name="Title 1"/>
          <p:cNvSpPr>
            <a:spLocks noGrp="1"/>
          </p:cNvSpPr>
          <p:nvPr>
            <p:ph type="title"/>
          </p:nvPr>
        </p:nvSpPr>
        <p:spPr>
          <a:xfrm>
            <a:off x="457200" y="533400"/>
            <a:ext cx="11277600" cy="1157288"/>
          </a:xfrm>
        </p:spPr>
        <p:txBody>
          <a:bodyPr anchor="t" anchorCtr="0">
            <a:noAutofit/>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5" name="Content Placeholder 11"/>
          <p:cNvSpPr>
            <a:spLocks noGrp="1"/>
          </p:cNvSpPr>
          <p:nvPr>
            <p:ph sz="quarter" idx="13" hasCustomPrompt="1"/>
          </p:nvPr>
        </p:nvSpPr>
        <p:spPr>
          <a:xfrm>
            <a:off x="768096" y="1889125"/>
            <a:ext cx="10966704" cy="4035425"/>
          </a:xfrm>
        </p:spPr>
        <p:txBody>
          <a:bodyPr/>
          <a:lstStyle>
            <a:lvl1pPr marL="0" indent="0">
              <a:buNone/>
              <a:defRPr i="1" baseline="0">
                <a:solidFill>
                  <a:schemeClr val="accent2"/>
                </a:solidFill>
              </a:defRPr>
            </a:lvl1pPr>
          </a:lstStyle>
          <a:p>
            <a:pPr lvl="0"/>
            <a:r>
              <a:rPr lang="en-US" dirty="0"/>
              <a:t>Add Quote</a:t>
            </a:r>
          </a:p>
        </p:txBody>
      </p:sp>
      <p:sp>
        <p:nvSpPr>
          <p:cNvPr id="8" name="TextBox 7"/>
          <p:cNvSpPr txBox="1"/>
          <p:nvPr userDrawn="1"/>
        </p:nvSpPr>
        <p:spPr>
          <a:xfrm>
            <a:off x="265815" y="-496181"/>
            <a:ext cx="1820939"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Quote Dark</a:t>
            </a:r>
            <a:endParaRPr lang="en-US" sz="1200" b="1" dirty="0">
              <a:solidFill>
                <a:schemeClr val="accent2"/>
              </a:solidFill>
            </a:endParaRPr>
          </a:p>
        </p:txBody>
      </p:sp>
      <p:sp>
        <p:nvSpPr>
          <p:cNvPr id="9" name="Oval 8"/>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Oval 12"/>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TextBox 13"/>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Tree>
    <p:extLst>
      <p:ext uri="{BB962C8B-B14F-4D97-AF65-F5344CB8AC3E}">
        <p14:creationId xmlns:p14="http://schemas.microsoft.com/office/powerpoint/2010/main" val="148200430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8F88C8-0A9A-DA43-95C8-7FE161A05352}" type="slidenum">
              <a:rPr lang="en-US" smtClean="0"/>
              <a:t>‹#›</a:t>
            </a:fld>
            <a:endParaRPr lang="en-US" dirty="0"/>
          </a:p>
        </p:txBody>
      </p:sp>
      <p:sp>
        <p:nvSpPr>
          <p:cNvPr id="3" name="TextBox 2"/>
          <p:cNvSpPr txBox="1"/>
          <p:nvPr userDrawn="1"/>
        </p:nvSpPr>
        <p:spPr>
          <a:xfrm>
            <a:off x="265815" y="-496181"/>
            <a:ext cx="1415941"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Blank</a:t>
            </a:r>
            <a:endParaRPr lang="en-US" sz="1200" b="1" dirty="0">
              <a:solidFill>
                <a:schemeClr val="accent2"/>
              </a:solidFill>
            </a:endParaRPr>
          </a:p>
        </p:txBody>
      </p:sp>
    </p:spTree>
    <p:extLst>
      <p:ext uri="{BB962C8B-B14F-4D97-AF65-F5344CB8AC3E}">
        <p14:creationId xmlns:p14="http://schemas.microsoft.com/office/powerpoint/2010/main" val="331435862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with no image">
    <p:spTree>
      <p:nvGrpSpPr>
        <p:cNvPr id="1" name=""/>
        <p:cNvGrpSpPr/>
        <p:nvPr/>
      </p:nvGrpSpPr>
      <p:grpSpPr>
        <a:xfrm>
          <a:off x="0" y="0"/>
          <a:ext cx="0" cy="0"/>
          <a:chOff x="0" y="0"/>
          <a:chExt cx="0" cy="0"/>
        </a:xfrm>
      </p:grpSpPr>
      <p:sp>
        <p:nvSpPr>
          <p:cNvPr id="4" name="Rectangle 3"/>
          <p:cNvSpPr/>
          <p:nvPr/>
        </p:nvSpPr>
        <p:spPr>
          <a:xfrm>
            <a:off x="0" y="6324600"/>
            <a:ext cx="12192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grpSp>
        <p:nvGrpSpPr>
          <p:cNvPr id="5" name="Group 4"/>
          <p:cNvGrpSpPr/>
          <p:nvPr/>
        </p:nvGrpSpPr>
        <p:grpSpPr>
          <a:xfrm>
            <a:off x="406400" y="5715000"/>
            <a:ext cx="11440160" cy="883920"/>
            <a:chOff x="304800" y="5715000"/>
            <a:chExt cx="8580120" cy="883920"/>
          </a:xfrm>
          <a:solidFill>
            <a:schemeClr val="accent5">
              <a:lumMod val="40000"/>
              <a:lumOff val="60000"/>
            </a:schemeClr>
          </a:solidFill>
        </p:grpSpPr>
        <p:grpSp>
          <p:nvGrpSpPr>
            <p:cNvPr id="6" name="Group 5"/>
            <p:cNvGrpSpPr/>
            <p:nvPr/>
          </p:nvGrpSpPr>
          <p:grpSpPr>
            <a:xfrm>
              <a:off x="304800" y="6553200"/>
              <a:ext cx="8580120" cy="45720"/>
              <a:chOff x="304800" y="6553200"/>
              <a:chExt cx="8580120" cy="45720"/>
            </a:xfrm>
            <a:grpFill/>
          </p:grpSpPr>
          <p:sp>
            <p:nvSpPr>
              <p:cNvPr id="55" name="Rectangle 54"/>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6" name="Rectangle 55"/>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7" name="Rectangle 56"/>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8" name="Rectangle 57"/>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9" name="Rectangle 58"/>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0" name="Rectangle 59"/>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1" name="Rectangle 60"/>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2" name="Rectangle 61"/>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3" name="Rectangle 62"/>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4" name="Rectangle 63"/>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5" name="Rectangle 64"/>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6" name="Rectangle 65"/>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7" name="Rectangle 66"/>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8" name="Rectangle 67"/>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69" name="Rectangle 68"/>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0" name="Rectangle 69"/>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1" name="Rectangle 70"/>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2" name="Rectangle 71"/>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3" name="Rectangle 72"/>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4" name="Rectangle 73"/>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5" name="Rectangle 74"/>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6" name="Rectangle 75"/>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7" name="Rectangle 76"/>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grpSp>
        <p:grpSp>
          <p:nvGrpSpPr>
            <p:cNvPr id="7" name="Group 6"/>
            <p:cNvGrpSpPr/>
            <p:nvPr/>
          </p:nvGrpSpPr>
          <p:grpSpPr>
            <a:xfrm>
              <a:off x="304800" y="6172200"/>
              <a:ext cx="8580120" cy="45720"/>
              <a:chOff x="304800" y="6553200"/>
              <a:chExt cx="8580120" cy="45720"/>
            </a:xfrm>
            <a:grpFill/>
          </p:grpSpPr>
          <p:sp>
            <p:nvSpPr>
              <p:cNvPr id="32" name="Rectangle 31"/>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3" name="Rectangle 32"/>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4" name="Rectangle 33"/>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5" name="Rectangle 34"/>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6" name="Rectangle 35"/>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7" name="Rectangle 36"/>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8" name="Rectangle 37"/>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9" name="Rectangle 38"/>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0" name="Rectangle 39"/>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1" name="Rectangle 40"/>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2" name="Rectangle 41"/>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3" name="Rectangle 42"/>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4" name="Rectangle 43"/>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5" name="Rectangle 44"/>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6" name="Rectangle 45"/>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7" name="Rectangle 46"/>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8" name="Rectangle 47"/>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49" name="Rectangle 48"/>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0" name="Rectangle 49"/>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1" name="Rectangle 50"/>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2" name="Rectangle 51"/>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3" name="Rectangle 52"/>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54" name="Rectangle 53"/>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grpSp>
        <p:grpSp>
          <p:nvGrpSpPr>
            <p:cNvPr id="8" name="Group 7"/>
            <p:cNvGrpSpPr/>
            <p:nvPr/>
          </p:nvGrpSpPr>
          <p:grpSpPr>
            <a:xfrm>
              <a:off x="304800" y="5715000"/>
              <a:ext cx="8580120" cy="45720"/>
              <a:chOff x="304800" y="6553200"/>
              <a:chExt cx="8580120" cy="45720"/>
            </a:xfrm>
            <a:grpFill/>
          </p:grpSpPr>
          <p:sp>
            <p:nvSpPr>
              <p:cNvPr id="9" name="Rectangle 8"/>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0" name="Rectangle 9"/>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1" name="Rectangle 10"/>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2" name="Rectangle 11"/>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3" name="Rectangle 12"/>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4" name="Rectangle 13"/>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5" name="Rectangle 14"/>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6" name="Rectangle 15"/>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7" name="Rectangle 16"/>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8" name="Rectangle 17"/>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9" name="Rectangle 18"/>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0" name="Rectangle 19"/>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1" name="Rectangle 20"/>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2" name="Rectangle 21"/>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3" name="Rectangle 22"/>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4" name="Rectangle 23"/>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5" name="Rectangle 24"/>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6" name="Rectangle 25"/>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7" name="Rectangle 26"/>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8" name="Rectangle 27"/>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29" name="Rectangle 28"/>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0" name="Rectangle 29"/>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31" name="Rectangle 30"/>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grpSp>
      </p:grpSp>
      <p:pic>
        <p:nvPicPr>
          <p:cNvPr id="78" name="Picture 79" descr="UI New Logo Comple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2"/>
          <p:cNvSpPr>
            <a:spLocks noGrp="1" noChangeArrowheads="1"/>
          </p:cNvSpPr>
          <p:nvPr>
            <p:ph type="ctrTitle"/>
          </p:nvPr>
        </p:nvSpPr>
        <p:spPr>
          <a:xfrm>
            <a:off x="1016000" y="1524000"/>
            <a:ext cx="10160000" cy="2133600"/>
          </a:xfrm>
        </p:spPr>
        <p:txBody>
          <a:bodyPr anchor="b"/>
          <a:lstStyle>
            <a:lvl1pPr algn="ctr">
              <a:lnSpc>
                <a:spcPct val="100000"/>
              </a:lnSpc>
              <a:defRPr sz="4400" b="0">
                <a:solidFill>
                  <a:schemeClr val="tx2"/>
                </a:solidFill>
                <a:latin typeface="Lato Regular"/>
                <a:cs typeface="Lato Regular"/>
              </a:defRPr>
            </a:lvl1pPr>
          </a:lstStyle>
          <a:p>
            <a:r>
              <a:rPr lang="en-US"/>
              <a:t>Click to edit Master title style</a:t>
            </a:r>
            <a:endParaRPr lang="en-US" dirty="0"/>
          </a:p>
        </p:txBody>
      </p:sp>
      <p:sp>
        <p:nvSpPr>
          <p:cNvPr id="83"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11590260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hapter title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7" name="Rectangle 3"/>
          <p:cNvSpPr>
            <a:spLocks noGrp="1" noChangeArrowheads="1"/>
          </p:cNvSpPr>
          <p:nvPr>
            <p:ph type="subTitle" idx="1"/>
          </p:nvPr>
        </p:nvSpPr>
        <p:spPr>
          <a:xfrm>
            <a:off x="1016001" y="3886200"/>
            <a:ext cx="10160000" cy="1752600"/>
          </a:xfrm>
        </p:spPr>
        <p:txBody>
          <a:bodyPr/>
          <a:lstStyle>
            <a:lvl1pPr marL="0" indent="0" algn="ctr">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1016000" y="1524000"/>
            <a:ext cx="1016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26171377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title blu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10"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1016000" y="1524000"/>
            <a:ext cx="1016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0073847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438400"/>
            <a:ext cx="10363200" cy="3276600"/>
          </a:xfrm>
        </p:spPr>
        <p:txBody>
          <a:bodyPr/>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Title 1"/>
          <p:cNvSpPr>
            <a:spLocks noGrp="1"/>
          </p:cNvSpPr>
          <p:nvPr>
            <p:ph type="title"/>
          </p:nvPr>
        </p:nvSpPr>
        <p:spPr>
          <a:xfrm>
            <a:off x="609601" y="533401"/>
            <a:ext cx="10968567" cy="568325"/>
          </a:xfrm>
        </p:spPr>
        <p:txBody>
          <a:bodyPr/>
          <a:lstStyle>
            <a:lvl1pPr>
              <a:defRPr sz="3600">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212823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no image blac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 name="Group 6"/>
          <p:cNvGrpSpPr>
            <a:grpSpLocks/>
          </p:cNvGrpSpPr>
          <p:nvPr/>
        </p:nvGrpSpPr>
        <p:grpSpPr bwMode="auto">
          <a:xfrm>
            <a:off x="406400" y="5715018"/>
            <a:ext cx="11440584" cy="884239"/>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pic>
        <p:nvPicPr>
          <p:cNvPr id="80" name="Picture 79" descr="UI New Logo Complet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Rectangle 2"/>
          <p:cNvSpPr>
            <a:spLocks noGrp="1" noChangeArrowheads="1"/>
          </p:cNvSpPr>
          <p:nvPr>
            <p:ph type="ctrTitle"/>
          </p:nvPr>
        </p:nvSpPr>
        <p:spPr>
          <a:xfrm>
            <a:off x="1016000" y="1524000"/>
            <a:ext cx="10058400" cy="2133600"/>
          </a:xfrm>
        </p:spPr>
        <p:txBody>
          <a:bodyPr anchor="b"/>
          <a:lstStyle>
            <a:lvl1pPr algn="ctr">
              <a:lnSpc>
                <a:spcPct val="100000"/>
              </a:lnSpc>
              <a:defRPr sz="4400" b="0">
                <a:solidFill>
                  <a:schemeClr val="bg1"/>
                </a:solidFill>
              </a:defRPr>
            </a:lvl1pPr>
          </a:lstStyle>
          <a:p>
            <a:r>
              <a:rPr lang="en-US" dirty="0"/>
              <a:t>Click to edit Master title style</a:t>
            </a:r>
          </a:p>
        </p:txBody>
      </p:sp>
      <p:sp>
        <p:nvSpPr>
          <p:cNvPr id="79"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427708016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with Image">
    <p:spTree>
      <p:nvGrpSpPr>
        <p:cNvPr id="1" name=""/>
        <p:cNvGrpSpPr/>
        <p:nvPr/>
      </p:nvGrpSpPr>
      <p:grpSpPr>
        <a:xfrm>
          <a:off x="0" y="0"/>
          <a:ext cx="0" cy="0"/>
          <a:chOff x="0" y="0"/>
          <a:chExt cx="0" cy="0"/>
        </a:xfrm>
      </p:grpSpPr>
      <p:pic>
        <p:nvPicPr>
          <p:cNvPr id="4" name="Picture 5" descr="UI New Logo Complet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248400"/>
            <a:ext cx="6096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tx2">
                  <a:lumMod val="60000"/>
                  <a:lumOff val="40000"/>
                </a:schemeClr>
              </a:solidFill>
              <a:latin typeface="Arial" panose="020B0604020202020204" pitchFamily="34" charset="0"/>
            </a:endParaRPr>
          </a:p>
        </p:txBody>
      </p:sp>
      <p:sp>
        <p:nvSpPr>
          <p:cNvPr id="8" name="Picture Placeholder 7"/>
          <p:cNvSpPr>
            <a:spLocks noGrp="1"/>
          </p:cNvSpPr>
          <p:nvPr>
            <p:ph type="pic" sz="quarter" idx="10"/>
          </p:nvPr>
        </p:nvSpPr>
        <p:spPr>
          <a:xfrm>
            <a:off x="0" y="1981200"/>
            <a:ext cx="12192000" cy="2895600"/>
          </a:xfrm>
        </p:spPr>
        <p:txBody>
          <a:bodyPr/>
          <a:lstStyle/>
          <a:p>
            <a:pPr lvl="0"/>
            <a:endParaRPr lang="en-US" noProof="0" dirty="0"/>
          </a:p>
        </p:txBody>
      </p:sp>
      <p:sp>
        <p:nvSpPr>
          <p:cNvPr id="2" name="Title 1"/>
          <p:cNvSpPr>
            <a:spLocks noGrp="1"/>
          </p:cNvSpPr>
          <p:nvPr>
            <p:ph type="title"/>
          </p:nvPr>
        </p:nvSpPr>
        <p:spPr>
          <a:xfrm>
            <a:off x="609637" y="5105400"/>
            <a:ext cx="10261599" cy="1371600"/>
          </a:xfrm>
        </p:spPr>
        <p:txBody>
          <a:bodyPr/>
          <a:lstStyle>
            <a:lvl1pPr>
              <a:lnSpc>
                <a:spcPct val="100000"/>
              </a:lnSpc>
              <a:defRPr sz="4000">
                <a:solidFill>
                  <a:schemeClr val="tx1"/>
                </a:solidFill>
              </a:defRPr>
            </a:lvl1pPr>
          </a:lstStyle>
          <a:p>
            <a:endParaRPr lang="en-US" dirty="0"/>
          </a:p>
        </p:txBody>
      </p:sp>
    </p:spTree>
    <p:extLst>
      <p:ext uri="{BB962C8B-B14F-4D97-AF65-F5344CB8AC3E}">
        <p14:creationId xmlns:p14="http://schemas.microsoft.com/office/powerpoint/2010/main" val="36061918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latin typeface="Lato Regular"/>
            </a:endParaRPr>
          </a:p>
        </p:txBody>
      </p:sp>
      <p:sp>
        <p:nvSpPr>
          <p:cNvPr id="8" name="Content Placeholder 3"/>
          <p:cNvSpPr>
            <a:spLocks noGrp="1"/>
          </p:cNvSpPr>
          <p:nvPr>
            <p:ph sz="half" idx="2"/>
          </p:nvPr>
        </p:nvSpPr>
        <p:spPr>
          <a:xfrm>
            <a:off x="1219200" y="1981200"/>
            <a:ext cx="100584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609601" y="533401"/>
            <a:ext cx="10968567" cy="568325"/>
          </a:xfrm>
        </p:spPr>
        <p:txBody>
          <a:bodyPr/>
          <a:lstStyle>
            <a:lvl1pPr>
              <a:defRPr sz="360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39506301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a:solidFill>
                  <a:srgbClr val="4F5053"/>
                </a:solidFill>
                <a:latin typeface="Arial"/>
              </a:rPr>
              <a:t>© All rights reserved. No utilization or reproduction of this material is allowed without the written permission of CSH.</a:t>
            </a:r>
          </a:p>
          <a:p>
            <a:endParaRPr lang="en-US"/>
          </a:p>
        </p:txBody>
      </p:sp>
    </p:spTree>
    <p:extLst>
      <p:ext uri="{BB962C8B-B14F-4D97-AF65-F5344CB8AC3E}">
        <p14:creationId xmlns:p14="http://schemas.microsoft.com/office/powerpoint/2010/main" val="2963079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opics">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 Placeholder 9"/>
          <p:cNvSpPr>
            <a:spLocks noGrp="1"/>
          </p:cNvSpPr>
          <p:nvPr>
            <p:ph type="body" sz="quarter" idx="10" hasCustomPrompt="1"/>
          </p:nvPr>
        </p:nvSpPr>
        <p:spPr>
          <a:xfrm>
            <a:off x="277345" y="178921"/>
            <a:ext cx="3389313" cy="681692"/>
          </a:xfrm>
          <a:prstGeom prst="rect">
            <a:avLst/>
          </a:prstGeom>
        </p:spPr>
        <p:txBody>
          <a:bodyPr/>
          <a:lstStyle>
            <a:lvl1pPr marL="0" indent="0">
              <a:buNone/>
              <a:defRPr sz="4000" b="1">
                <a:latin typeface="+mj-lt"/>
              </a:defRPr>
            </a:lvl1pPr>
          </a:lstStyle>
          <a:p>
            <a:pPr lvl="0"/>
            <a:r>
              <a:rPr lang="en-US"/>
              <a:t>AGENDA</a:t>
            </a:r>
          </a:p>
        </p:txBody>
      </p:sp>
    </p:spTree>
    <p:extLst>
      <p:ext uri="{BB962C8B-B14F-4D97-AF65-F5344CB8AC3E}">
        <p14:creationId xmlns:p14="http://schemas.microsoft.com/office/powerpoint/2010/main" val="2105645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801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a:lstStyle/>
          <a:p>
            <a:pPr lvl="0"/>
            <a:endParaRPr lang="en-US" noProof="0" dirty="0"/>
          </a:p>
        </p:txBody>
      </p:sp>
      <p:sp>
        <p:nvSpPr>
          <p:cNvPr id="5" name="Rectangle 4">
            <a:extLst>
              <a:ext uri="{FF2B5EF4-FFF2-40B4-BE49-F238E27FC236}">
                <a16:creationId xmlns:a16="http://schemas.microsoft.com/office/drawing/2014/main" id="{B0AAFF35-6D1A-41B9-BEAE-7826BEA1015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170E2FD7-6F77-49D5-A6C1-39A1648EEB0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4505193-FBFA-46FB-B6E8-EF30D642E2F3}"/>
              </a:ext>
            </a:extLst>
          </p:cNvPr>
          <p:cNvSpPr>
            <a:spLocks noGrp="1" noChangeArrowheads="1"/>
          </p:cNvSpPr>
          <p:nvPr>
            <p:ph type="sldNum" sz="quarter" idx="12"/>
          </p:nvPr>
        </p:nvSpPr>
        <p:spPr>
          <a:ln/>
        </p:spPr>
        <p:txBody>
          <a:bodyPr/>
          <a:lstStyle>
            <a:lvl1pPr>
              <a:defRPr/>
            </a:lvl1pPr>
          </a:lstStyle>
          <a:p>
            <a:pPr>
              <a:defRPr/>
            </a:pPr>
            <a:fld id="{6D165327-36CD-48D2-9867-CA1CD02C5F04}" type="slidenum">
              <a:rPr lang="en-US" altLang="en-US"/>
              <a:pPr>
                <a:defRPr/>
              </a:pPr>
              <a:t>‹#›</a:t>
            </a:fld>
            <a:endParaRPr lang="en-US" altLang="en-US" dirty="0"/>
          </a:p>
        </p:txBody>
      </p:sp>
    </p:spTree>
    <p:extLst>
      <p:ext uri="{BB962C8B-B14F-4D97-AF65-F5344CB8AC3E}">
        <p14:creationId xmlns:p14="http://schemas.microsoft.com/office/powerpoint/2010/main" val="2905259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22D1-50A8-4142-8B54-6D69F3DC560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2E879D-4709-4FC0-8043-9C1811990EC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936D69-3DAD-482C-8C6B-1F0C2D3311D4}"/>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D3C73439-A784-4E4E-A4FF-33F9287D1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E5EE6E-DB80-4435-B4FA-410370AAB115}"/>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2275438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A318-C099-4160-ADB2-D43142FC66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81D59-5320-4C23-B9F2-C4B5057BA8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327EE-2ABE-43A6-87F6-D45C490D7858}"/>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167E46A3-320B-43B5-A689-B1023D2A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BBD65-4536-41C1-ADC5-67BF4C42470F}"/>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141842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ECE1-C41D-4F2E-A256-BAEDF3F04AC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4AFC4E7-1CED-4D0D-85E7-46D9C9641C2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E8C4E1-CAF3-4013-86B7-275AABC1D904}"/>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25E09365-957E-4A7D-8182-C6AA86F9C2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1B26DA-CAAF-47C5-9971-F902FA6161EB}"/>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1088871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A6EC-DCC9-4492-87F5-20E668B2D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3F732-1565-4D98-9D21-D92BA798CD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F4FDE-3B1D-4617-A6ED-E73F25AE4F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D7121-EEE6-4691-9374-16AE15EBCB81}"/>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6" name="Footer Placeholder 5">
            <a:extLst>
              <a:ext uri="{FF2B5EF4-FFF2-40B4-BE49-F238E27FC236}">
                <a16:creationId xmlns:a16="http://schemas.microsoft.com/office/drawing/2014/main" id="{BA655544-B56D-4B9E-8E41-16C862D9D8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1ED70D-C066-43A0-8A75-1E6AC4F418C9}"/>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262442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no image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 name="Group 6"/>
          <p:cNvGrpSpPr>
            <a:grpSpLocks/>
          </p:cNvGrpSpPr>
          <p:nvPr/>
        </p:nvGrpSpPr>
        <p:grpSpPr bwMode="auto">
          <a:xfrm>
            <a:off x="406400" y="5715018"/>
            <a:ext cx="11440584" cy="884239"/>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pic>
        <p:nvPicPr>
          <p:cNvPr id="80" name="Picture 79" descr="UI New Logo Complet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609601"/>
            <a:ext cx="7213600"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Rectangle 2"/>
          <p:cNvSpPr>
            <a:spLocks noGrp="1" noChangeArrowheads="1"/>
          </p:cNvSpPr>
          <p:nvPr>
            <p:ph type="ctrTitle"/>
          </p:nvPr>
        </p:nvSpPr>
        <p:spPr>
          <a:xfrm>
            <a:off x="1016000" y="1524000"/>
            <a:ext cx="10058400" cy="2133600"/>
          </a:xfrm>
        </p:spPr>
        <p:txBody>
          <a:bodyPr anchor="b">
            <a:noAutofit/>
          </a:bodyPr>
          <a:lstStyle>
            <a:lvl1pPr algn="ctr">
              <a:defRPr sz="4400" b="0">
                <a:solidFill>
                  <a:schemeClr val="bg1"/>
                </a:solidFill>
              </a:defRPr>
            </a:lvl1pPr>
          </a:lstStyle>
          <a:p>
            <a:r>
              <a:rPr lang="en-US"/>
              <a:t>Click to edit Master title style</a:t>
            </a:r>
            <a:endParaRPr lang="en-US" dirty="0"/>
          </a:p>
        </p:txBody>
      </p:sp>
      <p:sp>
        <p:nvSpPr>
          <p:cNvPr id="79" name="Rectangle 3"/>
          <p:cNvSpPr>
            <a:spLocks noGrp="1" noChangeArrowheads="1"/>
          </p:cNvSpPr>
          <p:nvPr>
            <p:ph type="subTitle" idx="1"/>
          </p:nvPr>
        </p:nvSpPr>
        <p:spPr>
          <a:xfrm>
            <a:off x="1016001" y="3886200"/>
            <a:ext cx="10160000" cy="1752600"/>
          </a:xfrm>
        </p:spPr>
        <p:txBody>
          <a:bodyPr/>
          <a:lstStyle>
            <a:lvl1pPr marL="0" indent="0" algn="ctr">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350286158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61FF-B077-4AC5-96E8-304427997DC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1559D8-7DA3-4102-8698-221566ED7DF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C08D4AF-3EEB-4C4B-8B17-37F888F56C3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324EF-FFB3-4398-974E-8D9BC36BA92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2F97A9-6554-4211-8B65-14569E47638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D53F39-7CCF-4C91-85FC-5E6973BC28FE}"/>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8" name="Footer Placeholder 7">
            <a:extLst>
              <a:ext uri="{FF2B5EF4-FFF2-40B4-BE49-F238E27FC236}">
                <a16:creationId xmlns:a16="http://schemas.microsoft.com/office/drawing/2014/main" id="{A4B2F2DB-33C0-4AD3-BF7F-1316E8AAF2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98ACE8-F736-437B-A165-209B9EB31793}"/>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1411272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BD31-D152-48AC-B187-148CB6E89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98BCC-630B-4483-BAEE-321E449FCC0E}"/>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4" name="Footer Placeholder 3">
            <a:extLst>
              <a:ext uri="{FF2B5EF4-FFF2-40B4-BE49-F238E27FC236}">
                <a16:creationId xmlns:a16="http://schemas.microsoft.com/office/drawing/2014/main" id="{7324AD28-0C28-4E79-B12B-AA7A98E394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E4AF35B-3F4E-4431-85BA-3306BDAEF332}"/>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2433210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6BBFE-ABF2-406F-8F9A-109D14198C17}"/>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3" name="Footer Placeholder 2">
            <a:extLst>
              <a:ext uri="{FF2B5EF4-FFF2-40B4-BE49-F238E27FC236}">
                <a16:creationId xmlns:a16="http://schemas.microsoft.com/office/drawing/2014/main" id="{173F2DFB-2EEE-4224-A653-5358B16160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7491F6-5995-4B50-ADAC-656A6C1E809C}"/>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1332158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D128-CC14-4DDD-A2B1-C267801B4A6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CD282FD-8D37-4B0E-B38C-2B06D2793A8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C91AF-EF62-472E-B6EC-EC91D6E36D7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FDE4A-33BC-459E-A4F2-E1EADAB5312C}"/>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6" name="Footer Placeholder 5">
            <a:extLst>
              <a:ext uri="{FF2B5EF4-FFF2-40B4-BE49-F238E27FC236}">
                <a16:creationId xmlns:a16="http://schemas.microsoft.com/office/drawing/2014/main" id="{B16DD7AC-D3C5-46C1-A8C8-9E4CA0ACB6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6F741D-116E-4FF2-8A9D-392B47D90E45}"/>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352073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F860-80F4-47DA-9751-A0B39DD4122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DB44E0-4516-4F9F-84F1-E1556D144A5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065A5901-CFF3-464F-822A-68D09E90307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9B1B304-BB5A-427D-967D-7B4E80C90CDB}"/>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6" name="Footer Placeholder 5">
            <a:extLst>
              <a:ext uri="{FF2B5EF4-FFF2-40B4-BE49-F238E27FC236}">
                <a16:creationId xmlns:a16="http://schemas.microsoft.com/office/drawing/2014/main" id="{B337CBFB-DB03-4B06-AA66-A5AF054D51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A321F4-D22C-4E7C-9C9D-ED757E53FE2A}"/>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3548848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7509-17A8-4706-AE87-886A8EACB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881519-DCC1-46E6-8008-008AF3912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9845D-6149-48AC-86C0-0BA28D0541CD}"/>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EF172C5B-6111-4A33-B520-8A9456CA4A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7DE9A4-EC17-45DD-A524-F9AEF152C3B7}"/>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4060358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4AC0D9-ED06-48D0-B1C0-C689C850C5F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AA854-F43F-47C8-B0B0-7D84644ED3A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2C44C-94C1-4E83-98A4-FB09F4B30B3C}"/>
              </a:ext>
            </a:extLst>
          </p:cNvPr>
          <p:cNvSpPr>
            <a:spLocks noGrp="1"/>
          </p:cNvSpPr>
          <p:nvPr>
            <p:ph type="dt" sz="half" idx="10"/>
          </p:nvPr>
        </p:nvSpPr>
        <p:spPr/>
        <p:txBody>
          <a:body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D603EE5F-8A1D-4C4B-8A8F-6023812DD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D24B1C-1851-4F69-B190-C2C8B43C6CE4}"/>
              </a:ext>
            </a:extLst>
          </p:cNvPr>
          <p:cNvSpPr>
            <a:spLocks noGrp="1"/>
          </p:cNvSpPr>
          <p:nvPr>
            <p:ph type="sldNum" sz="quarter" idx="12"/>
          </p:nvPr>
        </p:nvSpPr>
        <p:spPr/>
        <p:txBody>
          <a:bodyPr/>
          <a:lstStyle/>
          <a:p>
            <a:fld id="{726B3E79-28CF-4F9B-8A19-694C3137108F}" type="slidenum">
              <a:rPr lang="en-US" smtClean="0"/>
              <a:t>‹#›</a:t>
            </a:fld>
            <a:endParaRPr lang="en-US" dirty="0"/>
          </a:p>
        </p:txBody>
      </p:sp>
    </p:spTree>
    <p:extLst>
      <p:ext uri="{BB962C8B-B14F-4D97-AF65-F5344CB8AC3E}">
        <p14:creationId xmlns:p14="http://schemas.microsoft.com/office/powerpoint/2010/main" val="1207904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932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826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SH /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C709-AB1E-B844-97ED-4A4E2234C2E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D88F8A0-D064-C74F-B49D-C67B2B3E5071}"/>
              </a:ext>
            </a:extLst>
          </p:cNvPr>
          <p:cNvSpPr>
            <a:spLocks noGrp="1"/>
          </p:cNvSpPr>
          <p:nvPr>
            <p:ph type="ftr" sz="quarter" idx="10"/>
          </p:nvPr>
        </p:nvSpPr>
        <p:spPr/>
        <p:txBody>
          <a:bodyPr/>
          <a:lstStyle/>
          <a:p>
            <a:r>
              <a:rPr lang="en-US" dirty="0"/>
              <a:t>© All rights reserved. No utilization or reproduction of this material is allowed without the written permission of CSH.</a:t>
            </a:r>
          </a:p>
        </p:txBody>
      </p:sp>
    </p:spTree>
    <p:extLst>
      <p:ext uri="{BB962C8B-B14F-4D97-AF65-F5344CB8AC3E}">
        <p14:creationId xmlns:p14="http://schemas.microsoft.com/office/powerpoint/2010/main" val="345871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2"/>
          <p:cNvSpPr>
            <a:spLocks noGrp="1" noChangeArrowheads="1"/>
          </p:cNvSpPr>
          <p:nvPr>
            <p:ph type="ctrTitle"/>
          </p:nvPr>
        </p:nvSpPr>
        <p:spPr>
          <a:xfrm>
            <a:off x="1016000" y="1524000"/>
            <a:ext cx="10058400" cy="2133600"/>
          </a:xfrm>
        </p:spPr>
        <p:txBody>
          <a:bodyPr anchor="b"/>
          <a:lstStyle>
            <a:lvl1pPr algn="ctr">
              <a:defRPr sz="4400" b="0">
                <a:solidFill>
                  <a:schemeClr val="bg1"/>
                </a:solidFill>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8231540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SH / Cover w/Titl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EDDB62-0CD2-4141-9827-B1D27F374C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22851" y="1219200"/>
            <a:ext cx="9969149" cy="56388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72AD6EC-E151-C343-88B5-3AA41A3A6E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19200"/>
            <a:ext cx="5486400" cy="1099041"/>
          </a:xfrm>
          <a:prstGeom prst="rect">
            <a:avLst/>
          </a:prstGeom>
        </p:spPr>
      </p:pic>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5"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tretch/>
        </p:blipFill>
        <p:spPr>
          <a:xfrm>
            <a:off x="-1" y="-29285"/>
            <a:ext cx="0" cy="0"/>
          </a:xfrm>
          <a:prstGeom prst="rect">
            <a:avLst/>
          </a:prstGeom>
        </p:spPr>
      </p:pic>
      <p:sp>
        <p:nvSpPr>
          <p:cNvPr id="110" name="Title 109">
            <a:extLst>
              <a:ext uri="{FF2B5EF4-FFF2-40B4-BE49-F238E27FC236}">
                <a16:creationId xmlns:a16="http://schemas.microsoft.com/office/drawing/2014/main" id="{38420ACE-927B-BD40-9451-956BA0B46F1C}"/>
              </a:ext>
            </a:extLst>
          </p:cNvPr>
          <p:cNvSpPr>
            <a:spLocks noGrp="1"/>
          </p:cNvSpPr>
          <p:nvPr>
            <p:ph type="title"/>
          </p:nvPr>
        </p:nvSpPr>
        <p:spPr>
          <a:xfrm>
            <a:off x="990600" y="2318242"/>
            <a:ext cx="6515100" cy="1110758"/>
          </a:xfrm>
        </p:spPr>
        <p:txBody>
          <a:bodyPr bIns="91440" anchor="b" anchorCtr="0">
            <a:normAutofit/>
          </a:bodyPr>
          <a:lstStyle>
            <a:lvl1pPr>
              <a:defRPr sz="4000">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331567324"/>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SH / Cover w/Title-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72AD6EC-E151-C343-88B5-3AA41A3A6E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19202"/>
            <a:ext cx="5486400" cy="1099041"/>
          </a:xfrm>
          <a:prstGeom prst="rect">
            <a:avLst/>
          </a:prstGeom>
        </p:spPr>
      </p:pic>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4"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tretch/>
        </p:blipFill>
        <p:spPr>
          <a:xfrm>
            <a:off x="-1" y="-29285"/>
            <a:ext cx="0" cy="0"/>
          </a:xfrm>
          <a:prstGeom prst="rect">
            <a:avLst/>
          </a:prstGeom>
        </p:spPr>
      </p:pic>
      <p:sp>
        <p:nvSpPr>
          <p:cNvPr id="111" name="Title 109">
            <a:extLst>
              <a:ext uri="{FF2B5EF4-FFF2-40B4-BE49-F238E27FC236}">
                <a16:creationId xmlns:a16="http://schemas.microsoft.com/office/drawing/2014/main" id="{6751FC32-9224-4942-867D-92CD4FDAC5F7}"/>
              </a:ext>
            </a:extLst>
          </p:cNvPr>
          <p:cNvSpPr>
            <a:spLocks noGrp="1"/>
          </p:cNvSpPr>
          <p:nvPr>
            <p:ph type="title"/>
          </p:nvPr>
        </p:nvSpPr>
        <p:spPr>
          <a:xfrm>
            <a:off x="0" y="4498848"/>
            <a:ext cx="12192000" cy="2359152"/>
          </a:xfrm>
          <a:solidFill>
            <a:schemeClr val="accent1"/>
          </a:solidFill>
        </p:spPr>
        <p:txBody>
          <a:bodyPr lIns="1051560" tIns="274320" rIns="457200">
            <a:normAutofit/>
          </a:bodyPr>
          <a:lstStyle>
            <a:lvl1pPr>
              <a:defRPr sz="4800">
                <a:solidFill>
                  <a:schemeClr val="bg1"/>
                </a:solidFill>
                <a:latin typeface="+mj-lt"/>
              </a:defRPr>
            </a:lvl1pPr>
          </a:lstStyle>
          <a:p>
            <a:r>
              <a:rPr lang="en-US"/>
              <a:t>Click to edit Master title style</a:t>
            </a:r>
          </a:p>
        </p:txBody>
      </p:sp>
      <p:pic>
        <p:nvPicPr>
          <p:cNvPr id="9" name="Picture 8">
            <a:extLst>
              <a:ext uri="{FF2B5EF4-FFF2-40B4-BE49-F238E27FC236}">
                <a16:creationId xmlns:a16="http://schemas.microsoft.com/office/drawing/2014/main" id="{28B22E96-BB07-A245-B822-DFEC2BD081D6}"/>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4270568" y="0"/>
            <a:ext cx="7921432" cy="4480560"/>
          </a:xfrm>
          <a:prstGeom prst="rect">
            <a:avLst/>
          </a:prstGeom>
        </p:spPr>
      </p:pic>
    </p:spTree>
    <p:extLst>
      <p:ext uri="{BB962C8B-B14F-4D97-AF65-F5344CB8AC3E}">
        <p14:creationId xmlns:p14="http://schemas.microsoft.com/office/powerpoint/2010/main" val="1591830944"/>
      </p:ext>
    </p:extLst>
  </p:cSld>
  <p:clrMapOvr>
    <a:masterClrMapping/>
  </p:clrMapOvr>
  <p:extLst>
    <p:ext uri="{DCECCB84-F9BA-43D5-87BE-67443E8EF086}">
      <p15:sldGuideLst xmlns:p15="http://schemas.microsoft.com/office/powerpoint/2012/main">
        <p15:guide id="1" pos="6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SH / Cover No Titl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72AD6EC-E151-C343-88B5-3AA41A3A6E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19202"/>
            <a:ext cx="5486400" cy="1099040"/>
          </a:xfrm>
          <a:prstGeom prst="rect">
            <a:avLst/>
          </a:prstGeom>
        </p:spPr>
      </p:pic>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4"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tretch/>
        </p:blipFill>
        <p:spPr>
          <a:xfrm>
            <a:off x="-1" y="-29285"/>
            <a:ext cx="0" cy="0"/>
          </a:xfrm>
          <a:prstGeom prst="rect">
            <a:avLst/>
          </a:prstGeom>
        </p:spPr>
      </p:pic>
      <p:pic>
        <p:nvPicPr>
          <p:cNvPr id="3" name="Picture 2">
            <a:extLst>
              <a:ext uri="{FF2B5EF4-FFF2-40B4-BE49-F238E27FC236}">
                <a16:creationId xmlns:a16="http://schemas.microsoft.com/office/drawing/2014/main" id="{03994CFE-3A51-4142-A122-CB2D9460653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643565" y="891541"/>
            <a:ext cx="10548435" cy="5966459"/>
          </a:xfrm>
          <a:prstGeom prst="rect">
            <a:avLst/>
          </a:prstGeom>
        </p:spPr>
      </p:pic>
    </p:spTree>
    <p:extLst>
      <p:ext uri="{BB962C8B-B14F-4D97-AF65-F5344CB8AC3E}">
        <p14:creationId xmlns:p14="http://schemas.microsoft.com/office/powerpoint/2010/main" val="116401953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SH / Cover No Title-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994CFE-3A51-4142-A122-CB2D946065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72AD6EC-E151-C343-88B5-3AA41A3A6E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19202"/>
            <a:ext cx="5486400" cy="1099040"/>
          </a:xfrm>
          <a:prstGeom prst="rect">
            <a:avLst/>
          </a:prstGeom>
        </p:spPr>
      </p:pic>
      <p:pic>
        <p:nvPicPr>
          <p:cNvPr id="8" name="Content Placeholder 3" descr="100kphoto2.jpg">
            <a:extLst>
              <a:ext uri="{FF2B5EF4-FFF2-40B4-BE49-F238E27FC236}">
                <a16:creationId xmlns:a16="http://schemas.microsoft.com/office/drawing/2014/main" id="{B25B3DC7-B38F-D74D-8AF7-D876F47D91E8}"/>
              </a:ext>
            </a:extLst>
          </p:cNvPr>
          <p:cNvPicPr>
            <a:picLocks noChangeAspect="1"/>
          </p:cNvPicPr>
          <p:nvPr userDrawn="1"/>
        </p:nvPicPr>
        <p:blipFill>
          <a:blip r:embed="rId5" cstate="print"/>
          <a:stretch>
            <a:fillRect/>
          </a:stretch>
        </p:blipFill>
        <p:spPr>
          <a:xfrm>
            <a:off x="-2086077" y="3589502"/>
            <a:ext cx="0" cy="0"/>
          </a:xfrm>
          <a:prstGeom prst="rect">
            <a:avLst/>
          </a:prstGeom>
        </p:spPr>
      </p:pic>
      <p:pic>
        <p:nvPicPr>
          <p:cNvPr id="10" name="Picture 2" descr="C:\Users\jessica.robinson\Dropbox\Keeping families together\Keepingfamiliestogether\RWJF_KFT_100519_2985.jpg">
            <a:extLst>
              <a:ext uri="{FF2B5EF4-FFF2-40B4-BE49-F238E27FC236}">
                <a16:creationId xmlns:a16="http://schemas.microsoft.com/office/drawing/2014/main" id="{8B0C8EC2-C2C5-EA41-9646-480835D58D2C}"/>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tretch/>
        </p:blipFill>
        <p:spPr bwMode="auto">
          <a:xfrm>
            <a:off x="-2772426" y="2545090"/>
            <a:ext cx="0" cy="0"/>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8D4661-D710-0843-8456-5B2F9C28147C}"/>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tretch/>
        </p:blipFill>
        <p:spPr>
          <a:xfrm>
            <a:off x="4619523" y="3561644"/>
            <a:ext cx="0" cy="0"/>
          </a:xfrm>
          <a:prstGeom prst="rect">
            <a:avLst/>
          </a:prstGeom>
        </p:spPr>
      </p:pic>
      <p:pic>
        <p:nvPicPr>
          <p:cNvPr id="20" name="Picture 19">
            <a:extLst>
              <a:ext uri="{FF2B5EF4-FFF2-40B4-BE49-F238E27FC236}">
                <a16:creationId xmlns:a16="http://schemas.microsoft.com/office/drawing/2014/main" id="{BCB10402-897C-AF4B-902E-21B40472486A}"/>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tretch/>
        </p:blipFill>
        <p:spPr>
          <a:xfrm>
            <a:off x="-1" y="-29285"/>
            <a:ext cx="0" cy="0"/>
          </a:xfrm>
          <a:prstGeom prst="rect">
            <a:avLst/>
          </a:prstGeom>
        </p:spPr>
      </p:pic>
    </p:spTree>
    <p:extLst>
      <p:ext uri="{BB962C8B-B14F-4D97-AF65-F5344CB8AC3E}">
        <p14:creationId xmlns:p14="http://schemas.microsoft.com/office/powerpoint/2010/main" val="163705896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SH / 1-Column Tex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lIns="0" tIns="0" rIns="0" bIns="0"/>
          <a:lstStyle/>
          <a:p>
            <a:r>
              <a:rPr lang="en-US" dirty="0"/>
              <a:t>© All rights reserved. No utilization or reproduction of this material is allowed without the written permission of CSH.</a:t>
            </a:r>
          </a:p>
        </p:txBody>
      </p:sp>
      <p:sp>
        <p:nvSpPr>
          <p:cNvPr id="2" name="Title 1"/>
          <p:cNvSpPr>
            <a:spLocks noGrp="1"/>
          </p:cNvSpPr>
          <p:nvPr>
            <p:ph type="title" hasCustomPrompt="1"/>
          </p:nvPr>
        </p:nvSpPr>
        <p:spPr>
          <a:xfrm>
            <a:off x="376136" y="304800"/>
            <a:ext cx="11434864" cy="914400"/>
          </a:xfrm>
        </p:spPr>
        <p:txBody>
          <a:bodyPr lIns="0" tIns="0" rIns="0" bIns="0" anchor="t" anchorCtr="0">
            <a:normAutofit/>
          </a:bodyPr>
          <a:lstStyle>
            <a:lvl1pPr>
              <a:defRPr sz="3000" baseline="0">
                <a:solidFill>
                  <a:schemeClr val="accent2"/>
                </a:solidFill>
              </a:defRPr>
            </a:lvl1pPr>
          </a:lstStyle>
          <a:p>
            <a:r>
              <a:rPr lang="en-US"/>
              <a:t>Title Text Here</a:t>
            </a:r>
          </a:p>
        </p:txBody>
      </p:sp>
      <p:sp>
        <p:nvSpPr>
          <p:cNvPr id="5" name="Text Placeholder 4"/>
          <p:cNvSpPr>
            <a:spLocks noGrp="1"/>
          </p:cNvSpPr>
          <p:nvPr>
            <p:ph type="body" sz="quarter" idx="12" hasCustomPrompt="1"/>
          </p:nvPr>
        </p:nvSpPr>
        <p:spPr>
          <a:xfrm>
            <a:off x="381000" y="1219200"/>
            <a:ext cx="11430000" cy="22098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874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SH / 4-Column Tex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lIns="0" tIns="0" rIns="0" bIns="0"/>
          <a:lstStyle/>
          <a:p>
            <a:r>
              <a:rPr lang="en-US" dirty="0"/>
              <a:t>© All rights reserved. No utilization or reproduction of this material is allowed without the written permission of CSH.</a:t>
            </a:r>
          </a:p>
        </p:txBody>
      </p:sp>
      <p:sp>
        <p:nvSpPr>
          <p:cNvPr id="2" name="Title 1"/>
          <p:cNvSpPr>
            <a:spLocks noGrp="1"/>
          </p:cNvSpPr>
          <p:nvPr>
            <p:ph type="title" hasCustomPrompt="1"/>
          </p:nvPr>
        </p:nvSpPr>
        <p:spPr>
          <a:xfrm>
            <a:off x="376136" y="304800"/>
            <a:ext cx="11434864" cy="914400"/>
          </a:xfrm>
        </p:spPr>
        <p:txBody>
          <a:bodyPr lIns="0" tIns="0" rIns="0" bIns="0" anchor="t" anchorCtr="0">
            <a:normAutofit/>
          </a:bodyPr>
          <a:lstStyle>
            <a:lvl1pPr>
              <a:defRPr sz="3000" baseline="0">
                <a:solidFill>
                  <a:schemeClr val="accent2"/>
                </a:solidFill>
              </a:defRPr>
            </a:lvl1pPr>
          </a:lstStyle>
          <a:p>
            <a:r>
              <a:rPr lang="en-US"/>
              <a:t>Title Text Here</a:t>
            </a:r>
          </a:p>
        </p:txBody>
      </p:sp>
      <p:sp>
        <p:nvSpPr>
          <p:cNvPr id="5" name="Text Placeholder 4"/>
          <p:cNvSpPr>
            <a:spLocks noGrp="1"/>
          </p:cNvSpPr>
          <p:nvPr>
            <p:ph type="body" sz="quarter" idx="12" hasCustomPrompt="1"/>
          </p:nvPr>
        </p:nvSpPr>
        <p:spPr>
          <a:xfrm>
            <a:off x="381000" y="1219200"/>
            <a:ext cx="11091672" cy="54864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208DB8C0-A3E5-BA4D-A18B-13F7B52BC70D}"/>
              </a:ext>
            </a:extLst>
          </p:cNvPr>
          <p:cNvSpPr>
            <a:spLocks noGrp="1"/>
          </p:cNvSpPr>
          <p:nvPr>
            <p:ph type="body" sz="quarter" idx="13" hasCustomPrompt="1"/>
          </p:nvPr>
        </p:nvSpPr>
        <p:spPr>
          <a:xfrm>
            <a:off x="375684" y="1767840"/>
            <a:ext cx="2740542" cy="2743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07897352-A2F9-C348-B4A4-9C4C8B81F211}"/>
              </a:ext>
            </a:extLst>
          </p:cNvPr>
          <p:cNvSpPr>
            <a:spLocks noGrp="1"/>
          </p:cNvSpPr>
          <p:nvPr>
            <p:ph type="body" sz="quarter" idx="14" hasCustomPrompt="1"/>
          </p:nvPr>
        </p:nvSpPr>
        <p:spPr>
          <a:xfrm>
            <a:off x="3271432" y="1767840"/>
            <a:ext cx="2743200" cy="2743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C5D0E78A-D76E-A146-8C57-1712A14723A2}"/>
              </a:ext>
            </a:extLst>
          </p:cNvPr>
          <p:cNvSpPr>
            <a:spLocks noGrp="1"/>
          </p:cNvSpPr>
          <p:nvPr>
            <p:ph type="body" sz="quarter" idx="15" hasCustomPrompt="1"/>
          </p:nvPr>
        </p:nvSpPr>
        <p:spPr>
          <a:xfrm>
            <a:off x="6169838" y="1767840"/>
            <a:ext cx="2743200" cy="2743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2F1554B7-013F-DC44-B8D6-B73FE86BBCF2}"/>
              </a:ext>
            </a:extLst>
          </p:cNvPr>
          <p:cNvSpPr>
            <a:spLocks noGrp="1"/>
          </p:cNvSpPr>
          <p:nvPr>
            <p:ph type="body" sz="quarter" idx="16" hasCustomPrompt="1"/>
          </p:nvPr>
        </p:nvSpPr>
        <p:spPr>
          <a:xfrm>
            <a:off x="9068245" y="1767840"/>
            <a:ext cx="2743200" cy="2743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884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SH / 1-Column Text over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77EA5BC-9867-4740-AC10-3F9BB1304FAD}"/>
              </a:ext>
            </a:extLst>
          </p:cNvPr>
          <p:cNvSpPr>
            <a:spLocks noGrp="1"/>
          </p:cNvSpPr>
          <p:nvPr>
            <p:ph sz="quarter" idx="14"/>
          </p:nvPr>
        </p:nvSpPr>
        <p:spPr>
          <a:xfrm>
            <a:off x="381000" y="2141538"/>
            <a:ext cx="11430000" cy="39544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78EE903-1379-E947-B3A9-A45698D8B1FD}"/>
              </a:ext>
            </a:extLst>
          </p:cNvPr>
          <p:cNvSpPr>
            <a:spLocks noGrp="1"/>
          </p:cNvSpPr>
          <p:nvPr>
            <p:ph type="ftr" sz="quarter" idx="12"/>
          </p:nvPr>
        </p:nvSpPr>
        <p:spPr/>
        <p:txBody>
          <a:bodyPr/>
          <a:lstStyle/>
          <a:p>
            <a:r>
              <a:rPr lang="en-US" dirty="0"/>
              <a:t>© All rights reserved. No utilization or reproduction of this material is allowed without the written permission of CSH.</a:t>
            </a:r>
          </a:p>
        </p:txBody>
      </p:sp>
      <p:sp>
        <p:nvSpPr>
          <p:cNvPr id="4" name="Title 3">
            <a:extLst>
              <a:ext uri="{FF2B5EF4-FFF2-40B4-BE49-F238E27FC236}">
                <a16:creationId xmlns:a16="http://schemas.microsoft.com/office/drawing/2014/main" id="{B9C7BEC8-768E-5B48-A113-F741FE64215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D5C1E56-97FA-4B4A-ABD9-2DA9CE6E1916}"/>
              </a:ext>
            </a:extLst>
          </p:cNvPr>
          <p:cNvSpPr>
            <a:spLocks noGrp="1"/>
          </p:cNvSpPr>
          <p:nvPr>
            <p:ph type="body" sz="quarter" idx="13"/>
          </p:nvPr>
        </p:nvSpPr>
        <p:spPr>
          <a:xfrm>
            <a:off x="381000" y="1219199"/>
            <a:ext cx="11430000" cy="914400"/>
          </a:xfr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482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SH / Sidebar Title + 1-Column Text over 2-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772CE9-3CEE-D744-A82E-1AB47031B1B7}"/>
              </a:ext>
            </a:extLst>
          </p:cNvPr>
          <p:cNvSpPr/>
          <p:nvPr userDrawn="1"/>
        </p:nvSpPr>
        <p:spPr>
          <a:xfrm>
            <a:off x="3" y="758952"/>
            <a:ext cx="3428998" cy="5337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1000" y="1219200"/>
            <a:ext cx="2705100" cy="4876799"/>
          </a:xfrm>
        </p:spPr>
        <p:txBody>
          <a:bodyPr bIns="182880" anchor="t" anchorCtr="0"/>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848100" y="1950721"/>
            <a:ext cx="3657600" cy="4145278"/>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1953090"/>
            <a:ext cx="3657600" cy="414291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01D91D99-F345-534D-98C6-A63C450BD7E7}"/>
              </a:ext>
            </a:extLst>
          </p:cNvPr>
          <p:cNvSpPr>
            <a:spLocks noGrp="1"/>
          </p:cNvSpPr>
          <p:nvPr>
            <p:ph type="body" sz="quarter" idx="10"/>
          </p:nvPr>
        </p:nvSpPr>
        <p:spPr>
          <a:xfrm>
            <a:off x="3848100" y="1219200"/>
            <a:ext cx="7620000" cy="73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07A03BD-6C31-4148-A3C5-447055F142B7}"/>
              </a:ext>
            </a:extLst>
          </p:cNvPr>
          <p:cNvSpPr>
            <a:spLocks noGrp="1"/>
          </p:cNvSpPr>
          <p:nvPr>
            <p:ph type="ftr" sz="quarter" idx="11"/>
          </p:nvPr>
        </p:nvSpPr>
        <p:spPr/>
        <p:txBody>
          <a:bodyPr/>
          <a:lstStyle/>
          <a:p>
            <a:r>
              <a:rPr lang="en-US" dirty="0"/>
              <a:t>© All rights reserved. No utilization or reproduction of this material is allowed without the written permission of CSH.</a:t>
            </a:r>
          </a:p>
        </p:txBody>
      </p:sp>
    </p:spTree>
    <p:extLst>
      <p:ext uri="{BB962C8B-B14F-4D97-AF65-F5344CB8AC3E}">
        <p14:creationId xmlns:p14="http://schemas.microsoft.com/office/powerpoint/2010/main" val="9405195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SH / 3-Up Photo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219200"/>
            <a:ext cx="4023360" cy="4114800"/>
          </a:xfrm>
        </p:spPr>
        <p:txBody>
          <a:bodyPr/>
          <a:lstStyle>
            <a:lvl1pPr algn="ctr">
              <a:defRPr/>
            </a:lvl1pPr>
          </a:lstStyle>
          <a:p>
            <a:r>
              <a:rPr lang="en-US" dirty="0"/>
              <a:t>Click icon to add picture</a:t>
            </a:r>
          </a:p>
        </p:txBody>
      </p:sp>
      <p:sp>
        <p:nvSpPr>
          <p:cNvPr id="7" name="Picture Placeholder 3"/>
          <p:cNvSpPr>
            <a:spLocks noGrp="1"/>
          </p:cNvSpPr>
          <p:nvPr>
            <p:ph type="pic" sz="quarter" idx="11"/>
          </p:nvPr>
        </p:nvSpPr>
        <p:spPr>
          <a:xfrm>
            <a:off x="4084320" y="1219200"/>
            <a:ext cx="4023360" cy="4114800"/>
          </a:xfrm>
        </p:spPr>
        <p:txBody>
          <a:bodyPr/>
          <a:lstStyle>
            <a:lvl1pPr algn="ctr">
              <a:defRPr/>
            </a:lvl1pPr>
          </a:lstStyle>
          <a:p>
            <a:r>
              <a:rPr lang="en-US" dirty="0"/>
              <a:t>Click icon to add picture</a:t>
            </a:r>
          </a:p>
        </p:txBody>
      </p:sp>
      <p:sp>
        <p:nvSpPr>
          <p:cNvPr id="8" name="Picture Placeholder 3"/>
          <p:cNvSpPr>
            <a:spLocks noGrp="1"/>
          </p:cNvSpPr>
          <p:nvPr>
            <p:ph type="pic" sz="quarter" idx="12"/>
          </p:nvPr>
        </p:nvSpPr>
        <p:spPr>
          <a:xfrm>
            <a:off x="8168640" y="1219199"/>
            <a:ext cx="4023360" cy="4114800"/>
          </a:xfrm>
        </p:spPr>
        <p:txBody>
          <a:bodyPr/>
          <a:lstStyle>
            <a:lvl1pPr algn="ctr">
              <a:defRPr/>
            </a:lvl1pPr>
          </a:lstStyle>
          <a:p>
            <a:r>
              <a:rPr lang="en-US" dirty="0"/>
              <a:t>Click icon to add picture</a:t>
            </a:r>
          </a:p>
        </p:txBody>
      </p:sp>
      <p:sp>
        <p:nvSpPr>
          <p:cNvPr id="3" name="Title 2">
            <a:extLst>
              <a:ext uri="{FF2B5EF4-FFF2-40B4-BE49-F238E27FC236}">
                <a16:creationId xmlns:a16="http://schemas.microsoft.com/office/drawing/2014/main" id="{EAA21DCC-EAF5-3E4A-AC9F-5CABBD3FD87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9757C3A7-581C-7346-9558-72463ECF299B}"/>
              </a:ext>
            </a:extLst>
          </p:cNvPr>
          <p:cNvSpPr>
            <a:spLocks noGrp="1"/>
          </p:cNvSpPr>
          <p:nvPr>
            <p:ph type="body" sz="quarter" idx="13"/>
          </p:nvPr>
        </p:nvSpPr>
        <p:spPr>
          <a:xfrm>
            <a:off x="0" y="5334000"/>
            <a:ext cx="4022725" cy="762000"/>
          </a:xfrm>
          <a:gradFill flip="none" rotWithShape="1">
            <a:gsLst>
              <a:gs pos="50000">
                <a:schemeClr val="accent6">
                  <a:lumMod val="75000"/>
                </a:schemeClr>
              </a:gs>
              <a:gs pos="100000">
                <a:schemeClr val="accent6">
                  <a:lumMod val="50000"/>
                </a:schemeClr>
              </a:gs>
              <a:gs pos="0">
                <a:schemeClr val="accent6">
                  <a:lumMod val="50000"/>
                </a:schemeClr>
              </a:gs>
            </a:gsLst>
            <a:lin ang="0" scaled="0"/>
            <a:tileRect/>
          </a:gradFill>
        </p:spPr>
        <p:txBody>
          <a:bodyPr lIns="91440" tIns="91440" rIns="91440" bIns="137160">
            <a:noAutofit/>
          </a:bodyP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3" name="Text Placeholder 5">
            <a:extLst>
              <a:ext uri="{FF2B5EF4-FFF2-40B4-BE49-F238E27FC236}">
                <a16:creationId xmlns:a16="http://schemas.microsoft.com/office/drawing/2014/main" id="{74801F49-6DF5-D941-B6BC-07DFE5E74C2E}"/>
              </a:ext>
            </a:extLst>
          </p:cNvPr>
          <p:cNvSpPr>
            <a:spLocks noGrp="1"/>
          </p:cNvSpPr>
          <p:nvPr>
            <p:ph type="body" sz="quarter" idx="14"/>
          </p:nvPr>
        </p:nvSpPr>
        <p:spPr>
          <a:xfrm>
            <a:off x="4084638" y="5334000"/>
            <a:ext cx="4022725" cy="762000"/>
          </a:xfrm>
          <a:gradFill flip="none" rotWithShape="1">
            <a:gsLst>
              <a:gs pos="50000">
                <a:schemeClr val="accent6">
                  <a:lumMod val="75000"/>
                </a:schemeClr>
              </a:gs>
              <a:gs pos="100000">
                <a:schemeClr val="accent6">
                  <a:lumMod val="50000"/>
                </a:schemeClr>
              </a:gs>
              <a:gs pos="0">
                <a:schemeClr val="accent6">
                  <a:lumMod val="50000"/>
                </a:schemeClr>
              </a:gs>
            </a:gsLst>
            <a:lin ang="0" scaled="0"/>
            <a:tileRect/>
          </a:gradFill>
        </p:spPr>
        <p:txBody>
          <a:bodyPr lIns="91440" tIns="91440" rIns="91440" bIns="137160">
            <a:noAutofit/>
          </a:bodyP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4" name="Text Placeholder 5">
            <a:extLst>
              <a:ext uri="{FF2B5EF4-FFF2-40B4-BE49-F238E27FC236}">
                <a16:creationId xmlns:a16="http://schemas.microsoft.com/office/drawing/2014/main" id="{8F9EA5BE-5243-A54A-B563-9DDBEED291C4}"/>
              </a:ext>
            </a:extLst>
          </p:cNvPr>
          <p:cNvSpPr>
            <a:spLocks noGrp="1"/>
          </p:cNvSpPr>
          <p:nvPr>
            <p:ph type="body" sz="quarter" idx="15"/>
          </p:nvPr>
        </p:nvSpPr>
        <p:spPr>
          <a:xfrm>
            <a:off x="8169275" y="5334000"/>
            <a:ext cx="4022725" cy="762000"/>
          </a:xfrm>
          <a:gradFill flip="none" rotWithShape="1">
            <a:gsLst>
              <a:gs pos="50000">
                <a:schemeClr val="accent6">
                  <a:lumMod val="75000"/>
                </a:schemeClr>
              </a:gs>
              <a:gs pos="100000">
                <a:schemeClr val="accent6">
                  <a:lumMod val="50000"/>
                </a:schemeClr>
              </a:gs>
              <a:gs pos="0">
                <a:schemeClr val="accent6">
                  <a:lumMod val="50000"/>
                </a:schemeClr>
              </a:gs>
            </a:gsLst>
            <a:lin ang="0" scaled="0"/>
            <a:tileRect/>
          </a:gradFill>
        </p:spPr>
        <p:txBody>
          <a:bodyPr lIns="91440" tIns="91440" rIns="91440" bIns="137160">
            <a:noAutofit/>
          </a:bodyP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Footer Placeholder 10">
            <a:extLst>
              <a:ext uri="{FF2B5EF4-FFF2-40B4-BE49-F238E27FC236}">
                <a16:creationId xmlns:a16="http://schemas.microsoft.com/office/drawing/2014/main" id="{29374E9D-FF07-2740-8310-14DA7FF10443}"/>
              </a:ext>
            </a:extLst>
          </p:cNvPr>
          <p:cNvSpPr>
            <a:spLocks noGrp="1"/>
          </p:cNvSpPr>
          <p:nvPr>
            <p:ph type="ftr" sz="quarter" idx="16"/>
          </p:nvPr>
        </p:nvSpPr>
        <p:spPr/>
        <p:txBody>
          <a:bodyPr/>
          <a:lstStyle/>
          <a:p>
            <a:r>
              <a:rPr lang="en-US" dirty="0"/>
              <a:t>© All rights reserved. No utilization or reproduction of this material is allowed without the written permission of CSH.</a:t>
            </a:r>
          </a:p>
        </p:txBody>
      </p:sp>
    </p:spTree>
    <p:extLst>
      <p:ext uri="{BB962C8B-B14F-4D97-AF65-F5344CB8AC3E}">
        <p14:creationId xmlns:p14="http://schemas.microsoft.com/office/powerpoint/2010/main" val="1992953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SH / 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98F83F9-4694-3949-A190-A41FEA95A734}"/>
              </a:ext>
            </a:extLst>
          </p:cNvPr>
          <p:cNvSpPr>
            <a:spLocks noGrp="1"/>
          </p:cNvSpPr>
          <p:nvPr>
            <p:ph type="ftr" sz="quarter" idx="10"/>
          </p:nvPr>
        </p:nvSpPr>
        <p:spPr/>
        <p:txBody>
          <a:bodyPr/>
          <a:lstStyle/>
          <a:p>
            <a:r>
              <a:rPr lang="en-US" dirty="0"/>
              <a:t>© All rights reserved. No utilization or reproduction of this material is allowed without the written permission of CSH.</a:t>
            </a:r>
          </a:p>
        </p:txBody>
      </p:sp>
    </p:spTree>
    <p:extLst>
      <p:ext uri="{BB962C8B-B14F-4D97-AF65-F5344CB8AC3E}">
        <p14:creationId xmlns:p14="http://schemas.microsoft.com/office/powerpoint/2010/main" val="41359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blac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2"/>
          <p:cNvSpPr>
            <a:spLocks noGrp="1" noChangeArrowheads="1"/>
          </p:cNvSpPr>
          <p:nvPr>
            <p:ph type="ctrTitle"/>
          </p:nvPr>
        </p:nvSpPr>
        <p:spPr>
          <a:xfrm>
            <a:off x="1016000" y="1524000"/>
            <a:ext cx="10058400" cy="2133600"/>
          </a:xfrm>
        </p:spPr>
        <p:txBody>
          <a:bodyPr anchor="b"/>
          <a:lstStyle>
            <a:lvl1pPr algn="ctr">
              <a:lnSpc>
                <a:spcPct val="100000"/>
              </a:lnSpc>
              <a:defRPr sz="4400" b="0" baseline="0">
                <a:solidFill>
                  <a:schemeClr val="bg1"/>
                </a:solidFill>
              </a:defRPr>
            </a:lvl1pPr>
          </a:lstStyle>
          <a:p>
            <a:r>
              <a:rPr lang="en-US"/>
              <a:t>Click to edit Master title style</a:t>
            </a:r>
            <a:endParaRPr lang="en-US" dirty="0"/>
          </a:p>
        </p:txBody>
      </p:sp>
      <p:sp>
        <p:nvSpPr>
          <p:cNvPr id="8" name="Rectangle 3"/>
          <p:cNvSpPr>
            <a:spLocks noGrp="1" noChangeArrowheads="1"/>
          </p:cNvSpPr>
          <p:nvPr>
            <p:ph type="subTitle" idx="1"/>
          </p:nvPr>
        </p:nvSpPr>
        <p:spPr>
          <a:xfrm>
            <a:off x="1016001" y="3886200"/>
            <a:ext cx="10160000" cy="1752600"/>
          </a:xfrm>
        </p:spPr>
        <p:txBody>
          <a:bodyPr/>
          <a:lstStyle>
            <a:lvl1pPr marL="0" indent="0" algn="ctr">
              <a:lnSpc>
                <a:spcPct val="100000"/>
              </a:lnSpc>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238017653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SH / Thank You">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027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Divider Dark">
    <p:bg>
      <p:bgPr>
        <a:gradFill>
          <a:gsLst>
            <a:gs pos="0">
              <a:srgbClr val="474345"/>
            </a:gs>
            <a:gs pos="100000">
              <a:schemeClr val="tx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n>
                  <a:solidFill>
                    <a:schemeClr val="bg1"/>
                  </a:solidFill>
                </a:ln>
              </a:defRPr>
            </a:lvl1pPr>
          </a:lstStyle>
          <a:p>
            <a:fld id="{B68F88C8-0A9A-DA43-95C8-7FE161A05352}" type="slidenum">
              <a:rPr lang="en-US" smtClean="0"/>
              <a:pPr/>
              <a:t>‹#›</a:t>
            </a:fld>
            <a:endParaRPr lang="en-US" dirty="0"/>
          </a:p>
        </p:txBody>
      </p:sp>
      <p:sp>
        <p:nvSpPr>
          <p:cNvPr id="5" name="Title 4"/>
          <p:cNvSpPr>
            <a:spLocks noGrp="1"/>
          </p:cNvSpPr>
          <p:nvPr>
            <p:ph type="title"/>
          </p:nvPr>
        </p:nvSpPr>
        <p:spPr>
          <a:xfrm>
            <a:off x="457200" y="1981200"/>
            <a:ext cx="11277600" cy="2895600"/>
          </a:xfrm>
        </p:spPr>
        <p:txBody>
          <a:bodyPr anchor="ctr">
            <a:noAutofit/>
          </a:bodyPr>
          <a:lstStyle>
            <a:lvl1pPr algn="ctr">
              <a:defRPr sz="3600" baseline="0">
                <a:solidFill>
                  <a:schemeClr val="bg1"/>
                </a:solidFill>
                <a:latin typeface="+mj-lt"/>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24944"/>
          <a:stretch/>
        </p:blipFill>
        <p:spPr>
          <a:xfrm>
            <a:off x="320675" y="6521450"/>
            <a:ext cx="2391113" cy="102824"/>
          </a:xfrm>
          <a:prstGeom prst="rect">
            <a:avLst/>
          </a:prstGeom>
        </p:spPr>
      </p:pic>
      <p:sp>
        <p:nvSpPr>
          <p:cNvPr id="7" name="TextBox 6"/>
          <p:cNvSpPr txBox="1"/>
          <p:nvPr userDrawn="1"/>
        </p:nvSpPr>
        <p:spPr>
          <a:xfrm>
            <a:off x="265815" y="-496181"/>
            <a:ext cx="189773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Divider Dark</a:t>
            </a:r>
            <a:endParaRPr lang="en-US" sz="1200" b="1" dirty="0">
              <a:solidFill>
                <a:schemeClr val="accent2"/>
              </a:solidFill>
            </a:endParaRPr>
          </a:p>
        </p:txBody>
      </p:sp>
      <p:sp>
        <p:nvSpPr>
          <p:cNvPr id="8" name="Oval 7"/>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9" name="Oval 8"/>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 name="Oval 9"/>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3" name="TextBox 12"/>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Tree>
    <p:extLst>
      <p:ext uri="{BB962C8B-B14F-4D97-AF65-F5344CB8AC3E}">
        <p14:creationId xmlns:p14="http://schemas.microsoft.com/office/powerpoint/2010/main" val="176932211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768A-2148-44D4-9DC2-6A2EC46086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00A58-9BA0-4559-B14C-011FE6A36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A1C41E-8504-47BE-8CD2-2209DB233103}"/>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C8653EEF-9121-439D-B28F-2584C80F5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D0BCB-632E-4960-96A4-7FF1AE8E1E72}"/>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399377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2F00-0C08-459A-BAA7-10DD2B5E3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F955B-3D95-4FB2-A0C4-14FA8E7FB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BB1E-02EA-4079-82FF-4363ABDA0DFE}"/>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412C09C2-126C-4C23-A194-34EF11522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12F29-06E7-471B-A74F-458064476C61}"/>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4187290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1D9D-1306-461E-827E-4D407DB36B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39218F-05C2-4831-AA96-A09114053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CA84F1-91C3-49D1-9C8A-912F1E4C0004}"/>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C9F0ACD9-E813-4E75-9F95-AAA202109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32357-3EB4-4A4A-A3C5-DA398AF0A6E9}"/>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3558464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47C1-276A-479B-BCCF-520D767D8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BAA09-54AA-4DA4-8554-930793CF3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935EC-1CD3-4118-92AE-C13ACED43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244DA7-C147-459A-9929-7616F087E7D9}"/>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6" name="Footer Placeholder 5">
            <a:extLst>
              <a:ext uri="{FF2B5EF4-FFF2-40B4-BE49-F238E27FC236}">
                <a16:creationId xmlns:a16="http://schemas.microsoft.com/office/drawing/2014/main" id="{D80123B8-5683-47CF-9DB7-2065DA558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55928-406A-479B-ACB9-13A0E9BEF223}"/>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2804510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5FEC-2D70-42D4-8F70-E619D80B0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5A520-D71E-4F5F-A50D-CC3B52791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2ED92C-6ADF-40CC-AFA4-5E23128E0F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B8D5DB-BFD9-4E20-8B6B-E59702F24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3EC27-62AB-4A66-BCEC-DABD316B87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5099A-2396-4FA0-81FF-B397BBC61A38}"/>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8" name="Footer Placeholder 7">
            <a:extLst>
              <a:ext uri="{FF2B5EF4-FFF2-40B4-BE49-F238E27FC236}">
                <a16:creationId xmlns:a16="http://schemas.microsoft.com/office/drawing/2014/main" id="{59852DC8-3A2E-4594-99DA-4EFD39682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D7566B-F4DF-4623-BCE4-6B6B8510FC6B}"/>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195631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3DFF-F376-4E54-A8A4-EB648D112C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F100F-4BF0-4470-AA4D-8F1008F6A7E5}"/>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4" name="Footer Placeholder 3">
            <a:extLst>
              <a:ext uri="{FF2B5EF4-FFF2-40B4-BE49-F238E27FC236}">
                <a16:creationId xmlns:a16="http://schemas.microsoft.com/office/drawing/2014/main" id="{78F4FA9A-8763-4595-962B-9D638001B2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144AC-9E1A-4503-A3F4-3D67A5E65F50}"/>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347781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F33FD-B7C3-4E6C-8E82-2A8984398016}"/>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3" name="Footer Placeholder 2">
            <a:extLst>
              <a:ext uri="{FF2B5EF4-FFF2-40B4-BE49-F238E27FC236}">
                <a16:creationId xmlns:a16="http://schemas.microsoft.com/office/drawing/2014/main" id="{CE2A8FCB-B61D-4B50-B463-3849CFADE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CA6F61-7E73-4014-A8A3-44E0D1171F89}"/>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13910538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5B90-09AB-48FC-AFB1-392B6906E1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6694F8-7474-4E69-80B8-D6792CDCD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C302B-8E41-4407-A36A-BFC9FA2EB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AB081-8EBB-41CB-9782-9BCF3DE5745A}"/>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6" name="Footer Placeholder 5">
            <a:extLst>
              <a:ext uri="{FF2B5EF4-FFF2-40B4-BE49-F238E27FC236}">
                <a16:creationId xmlns:a16="http://schemas.microsoft.com/office/drawing/2014/main" id="{33381DB1-973C-4C93-9D67-D7479E92A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5ACA9-A0EE-4F22-9934-CA19CEAB7435}"/>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119411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grey">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2"/>
          <p:cNvSpPr>
            <a:spLocks noGrp="1" noChangeArrowheads="1"/>
          </p:cNvSpPr>
          <p:nvPr>
            <p:ph type="ctrTitle"/>
          </p:nvPr>
        </p:nvSpPr>
        <p:spPr>
          <a:xfrm>
            <a:off x="1016000" y="1524000"/>
            <a:ext cx="10058400" cy="2133600"/>
          </a:xfrm>
        </p:spPr>
        <p:txBody>
          <a:bodyPr anchor="b"/>
          <a:lstStyle>
            <a:lvl1pPr algn="ctr">
              <a:lnSpc>
                <a:spcPct val="100000"/>
              </a:lnSpc>
              <a:defRPr sz="4400" b="1">
                <a:solidFill>
                  <a:schemeClr val="bg1"/>
                </a:solidFill>
              </a:defRPr>
            </a:lvl1pPr>
          </a:lstStyle>
          <a:p>
            <a:r>
              <a:rPr lang="en-US" dirty="0"/>
              <a:t>Click to edit Master title style</a:t>
            </a:r>
          </a:p>
        </p:txBody>
      </p:sp>
      <p:sp>
        <p:nvSpPr>
          <p:cNvPr id="7" name="Rectangle 3"/>
          <p:cNvSpPr>
            <a:spLocks noGrp="1" noChangeArrowheads="1"/>
          </p:cNvSpPr>
          <p:nvPr>
            <p:ph type="subTitle" idx="1"/>
          </p:nvPr>
        </p:nvSpPr>
        <p:spPr>
          <a:xfrm>
            <a:off x="1016001" y="3886200"/>
            <a:ext cx="10160000" cy="1752600"/>
          </a:xfrm>
        </p:spPr>
        <p:txBody>
          <a:bodyPr/>
          <a:lstStyle>
            <a:lvl1pPr marL="0" indent="0" algn="ctr">
              <a:buFontTx/>
              <a:buNone/>
              <a:defRPr>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91373702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DE3B-ECA1-419E-96F0-5EBF48F78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087CAD-A198-4D08-9B85-A76E9C89C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4D4D2-53D9-4DFF-AA09-54E981461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3616FB-8727-45FF-A8AF-28F6BD328E2B}"/>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6" name="Footer Placeholder 5">
            <a:extLst>
              <a:ext uri="{FF2B5EF4-FFF2-40B4-BE49-F238E27FC236}">
                <a16:creationId xmlns:a16="http://schemas.microsoft.com/office/drawing/2014/main" id="{AEBE4C2F-6DC0-489A-97AD-D908AA194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CFED4-B195-47FA-9E7D-77577F96AA4B}"/>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552414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281F-6F01-4F98-819E-A96C650D3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363D6-5BEB-43D7-B1F1-7D20174476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19B7C-303A-4D83-8D47-44366F1DDD71}"/>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CE35D11D-18EC-43FC-A55D-39E76ABB5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39E01-2223-4840-BDFC-63059D0368B6}"/>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2429017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E2B370-4839-469C-8181-8B705742A7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3A605-6D92-4872-A32E-BAF016CCB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A12C6-F8AC-4DF1-B111-FB864BB4E321}"/>
              </a:ext>
            </a:extLst>
          </p:cNvPr>
          <p:cNvSpPr>
            <a:spLocks noGrp="1"/>
          </p:cNvSpPr>
          <p:nvPr>
            <p:ph type="dt" sz="half" idx="10"/>
          </p:nvPr>
        </p:nvSpPr>
        <p:spPr/>
        <p:txBody>
          <a:body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8A202075-CC33-4F58-AE87-DDFAE437B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A4D09-1402-45EB-B097-761737389663}"/>
              </a:ext>
            </a:extLst>
          </p:cNvPr>
          <p:cNvSpPr>
            <a:spLocks noGrp="1"/>
          </p:cNvSpPr>
          <p:nvPr>
            <p:ph type="sldNum" sz="quarter" idx="12"/>
          </p:nvPr>
        </p:nvSpPr>
        <p:spPr/>
        <p:txBody>
          <a:bodyPr/>
          <a:lstStyle/>
          <a:p>
            <a:fld id="{4AC4DB6C-29D2-4D13-A491-1DC7271F0328}" type="slidenum">
              <a:rPr lang="en-US" smtClean="0"/>
              <a:t>‹#›</a:t>
            </a:fld>
            <a:endParaRPr lang="en-US"/>
          </a:p>
        </p:txBody>
      </p:sp>
    </p:spTree>
    <p:extLst>
      <p:ext uri="{BB962C8B-B14F-4D97-AF65-F5344CB8AC3E}">
        <p14:creationId xmlns:p14="http://schemas.microsoft.com/office/powerpoint/2010/main" val="2048500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68F88C8-0A9A-DA43-95C8-7FE161A05352}" type="slidenum">
              <a:rPr lang="en-US" smtClean="0"/>
              <a:t>‹#›</a:t>
            </a:fld>
            <a:endParaRPr lang="en-US"/>
          </a:p>
        </p:txBody>
      </p:sp>
      <p:sp>
        <p:nvSpPr>
          <p:cNvPr id="6" name="TextBox 5"/>
          <p:cNvSpPr txBox="1"/>
          <p:nvPr userDrawn="1"/>
        </p:nvSpPr>
        <p:spPr>
          <a:xfrm>
            <a:off x="265815" y="-496181"/>
            <a:ext cx="1690677"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Only</a:t>
            </a:r>
            <a:endParaRPr lang="en-US" sz="1200" b="1" dirty="0">
              <a:solidFill>
                <a:schemeClr val="accent2"/>
              </a:solidFill>
            </a:endParaRPr>
          </a:p>
        </p:txBody>
      </p:sp>
      <p:sp>
        <p:nvSpPr>
          <p:cNvPr id="7" name="Text Placeholder 2">
            <a:extLst>
              <a:ext uri="{FF2B5EF4-FFF2-40B4-BE49-F238E27FC236}">
                <a16:creationId xmlns:a16="http://schemas.microsoft.com/office/drawing/2014/main" id="{273CC05F-D06D-3140-B072-F1CAE0BC36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390436984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s Larg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5265861" y="812181"/>
            <a:ext cx="5908591" cy="498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lIns="0" rIns="0" anchor="t" anchorCtr="0">
            <a:noAutofit/>
          </a:bodyPr>
          <a:lstStyle>
            <a:lvl1pPr>
              <a:defRPr sz="3400" baseline="0">
                <a:latin typeface="+mj-lt"/>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457200" y="1690688"/>
            <a:ext cx="10214658" cy="4367212"/>
          </a:xfrm>
        </p:spPr>
        <p:txBody>
          <a:bodyPr tIns="0" bIns="91440">
            <a:noAutofit/>
          </a:bodyPr>
          <a:lstStyle>
            <a:lvl1pPr marL="457200" indent="-457200">
              <a:lnSpc>
                <a:spcPct val="108000"/>
              </a:lnSpc>
              <a:spcAft>
                <a:spcPts val="1200"/>
              </a:spcAft>
              <a:defRPr sz="3200" baseline="0">
                <a:latin typeface="+mn-lt"/>
              </a:defRPr>
            </a:lvl1pPr>
            <a:lvl2pPr marL="914400" indent="-457200">
              <a:lnSpc>
                <a:spcPct val="108000"/>
              </a:lnSpc>
              <a:spcAft>
                <a:spcPts val="1200"/>
              </a:spcAft>
              <a:defRPr sz="2800" baseline="0">
                <a:latin typeface="+mn-lt"/>
              </a:defRPr>
            </a:lvl2pPr>
            <a:lvl3pPr marL="1371600" indent="-457200">
              <a:lnSpc>
                <a:spcPct val="108000"/>
              </a:lnSpc>
              <a:spcAft>
                <a:spcPts val="1200"/>
              </a:spcAft>
              <a:defRPr sz="2800" baseline="0">
                <a:latin typeface="+mn-lt"/>
              </a:defRPr>
            </a:lvl3pPr>
            <a:lvl4pPr marL="1828800" indent="-457200">
              <a:lnSpc>
                <a:spcPct val="108000"/>
              </a:lnSpc>
              <a:spcAft>
                <a:spcPts val="1200"/>
              </a:spcAft>
              <a:defRPr sz="2800" baseline="0">
                <a:latin typeface="+mn-lt"/>
              </a:defRPr>
            </a:lvl4pPr>
            <a:lvl5pPr marL="2286000" indent="-457200">
              <a:lnSpc>
                <a:spcPct val="108000"/>
              </a:lnSpc>
              <a:spcAft>
                <a:spcPts val="1200"/>
              </a:spcAft>
              <a:defRPr sz="2800" baseline="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265815" y="-496181"/>
            <a:ext cx="2470098" cy="483989"/>
          </a:xfrm>
          <a:prstGeom prst="round2SameRect">
            <a:avLst/>
          </a:prstGeom>
          <a:solidFill>
            <a:srgbClr val="F9FAF9"/>
          </a:solidFill>
          <a:ln w="6350">
            <a:solidFill>
              <a:schemeClr val="accent2"/>
            </a:solidFill>
          </a:ln>
        </p:spPr>
        <p:txBody>
          <a:bodyPr wrap="none" lIns="182880" tIns="91440" rIns="182880" bIns="182880" rtlCol="0">
            <a:spAutoFit/>
          </a:bodyPr>
          <a:lstStyle/>
          <a:p>
            <a:r>
              <a:rPr lang="en-US" sz="1200" b="1" dirty="0">
                <a:solidFill>
                  <a:schemeClr val="accent2"/>
                </a:solidFill>
              </a:rPr>
              <a:t>Master:</a:t>
            </a:r>
            <a:r>
              <a:rPr lang="en-US" sz="1200" b="1" baseline="0" dirty="0">
                <a:solidFill>
                  <a:schemeClr val="accent2"/>
                </a:solidFill>
              </a:rPr>
              <a:t> Title + Large Bullets</a:t>
            </a:r>
            <a:endParaRPr lang="en-US" sz="1200" b="1" dirty="0">
              <a:solidFill>
                <a:schemeClr val="accent2"/>
              </a:solidFill>
            </a:endParaRPr>
          </a:p>
        </p:txBody>
      </p:sp>
      <p:sp>
        <p:nvSpPr>
          <p:cNvPr id="10" name="Text Placeholder 2">
            <a:extLst>
              <a:ext uri="{FF2B5EF4-FFF2-40B4-BE49-F238E27FC236}">
                <a16:creationId xmlns:a16="http://schemas.microsoft.com/office/drawing/2014/main" id="{49344CE9-DF0E-244E-9177-5BB7481879A3}"/>
              </a:ext>
            </a:extLst>
          </p:cNvPr>
          <p:cNvSpPr>
            <a:spLocks noGrp="1"/>
          </p:cNvSpPr>
          <p:nvPr>
            <p:ph type="body" sz="quarter" idx="11" hasCustomPrompt="1"/>
          </p:nvPr>
        </p:nvSpPr>
        <p:spPr>
          <a:xfrm>
            <a:off x="457200" y="10511"/>
            <a:ext cx="2787943" cy="307777"/>
          </a:xfrm>
          <a:solidFill>
            <a:schemeClr val="accent1">
              <a:alpha val="5000"/>
            </a:schemeClr>
          </a:solidFill>
          <a:ln>
            <a:noFill/>
          </a:ln>
        </p:spPr>
        <p:txBody>
          <a:bodyPr wrap="none" lIns="91440" tIns="91440" rIns="91440" bIns="91440" anchor="ctr">
            <a:spAutoFit/>
          </a:bodyPr>
          <a:lstStyle>
            <a:lvl1pPr marL="0" indent="0" algn="l">
              <a:buFontTx/>
              <a:buNone/>
              <a:defRPr sz="800" b="0" cap="all" spc="100" baseline="0">
                <a:solidFill>
                  <a:schemeClr val="accent1"/>
                </a:solidFill>
                <a:latin typeface="+mj-lt"/>
              </a:defRPr>
            </a:lvl1pPr>
          </a:lstStyle>
          <a:p>
            <a:pPr lvl="0"/>
            <a:r>
              <a:rPr lang="en-US" dirty="0"/>
              <a:t>CLICK TO ADD optional SECTION HEADER</a:t>
            </a:r>
          </a:p>
        </p:txBody>
      </p:sp>
    </p:spTree>
    <p:extLst>
      <p:ext uri="{BB962C8B-B14F-4D97-AF65-F5344CB8AC3E}">
        <p14:creationId xmlns:p14="http://schemas.microsoft.com/office/powerpoint/2010/main" val="132250291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0DB5-DDD7-49FB-B4FE-82D4336678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452957-0D55-4995-8B6D-13F602BF5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A03FF-270B-44EF-B17B-A335729C3B8A}"/>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6AB9C2F6-231C-4F0F-B65D-F9A7BD80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73BD-2B10-4A8B-BBDC-1BBC3BDAEDBD}"/>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836859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1363-F00E-4CA4-9B67-2B48AC8F7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888619-2520-4B58-BFB8-1A56183818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70DE5-3FB3-4946-BBB3-7739FAF6E2BE}"/>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A94208FD-59E6-4F6C-9E8A-135AB9B7C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ABE8D-83E4-478C-BB80-B0C3976DE734}"/>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563649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1835-1B3A-46E7-BA1B-DE3410031E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47FB01-A03A-438C-8EE4-8333969B9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8084A6-750C-475A-A22C-77F4F3708FBA}"/>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622AA459-BE2C-4A30-AAC9-0F0395BD5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9FB46-2F19-41B2-B5F8-B175CD052980}"/>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4278384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6CE8-B615-4E64-9CBA-43B6B988C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18F07-55B2-416B-B110-000C1656A7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C97F6-86D9-4140-9AB1-BDF8E3C148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FE16F9-F7E4-4CC0-8E4B-773437F9674B}"/>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6" name="Footer Placeholder 5">
            <a:extLst>
              <a:ext uri="{FF2B5EF4-FFF2-40B4-BE49-F238E27FC236}">
                <a16:creationId xmlns:a16="http://schemas.microsoft.com/office/drawing/2014/main" id="{326A4BCF-21E0-42BF-A199-BBC3BF5FA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ECBA-1B4B-4AD5-8205-4F2F8E606A95}"/>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993615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DAB3-EDEF-4948-8574-A03195BD6A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7DD1C-0189-4554-9519-29C965349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3F3F20-E8E4-443E-AD07-FB0A52764A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5556F-EDCF-4EA8-AA05-DB41B1865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F53FA8-937E-4BE6-B9D3-386370383B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DF8AD-EBEF-471B-91A5-3D9015705C3E}"/>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8" name="Footer Placeholder 7">
            <a:extLst>
              <a:ext uri="{FF2B5EF4-FFF2-40B4-BE49-F238E27FC236}">
                <a16:creationId xmlns:a16="http://schemas.microsoft.com/office/drawing/2014/main" id="{29783DD0-CB13-4DCC-AEFC-CFBFB051BC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B2C7F5-1109-4CCB-8E9D-4D25AA964ECC}"/>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44483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050546" y="533401"/>
            <a:ext cx="10968567" cy="568325"/>
          </a:xfrm>
        </p:spPr>
        <p:txBody>
          <a:bodyPr/>
          <a:lstStyle>
            <a:lvl1pPr>
              <a:defRPr sz="2800"/>
            </a:lvl1pPr>
          </a:lstStyle>
          <a:p>
            <a:r>
              <a:rPr lang="en-US" dirty="0"/>
              <a:t>Click to edit Master title style</a:t>
            </a:r>
          </a:p>
        </p:txBody>
      </p:sp>
      <p:sp>
        <p:nvSpPr>
          <p:cNvPr id="3" name="Content Placeholder 2"/>
          <p:cNvSpPr>
            <a:spLocks noGrp="1"/>
          </p:cNvSpPr>
          <p:nvPr>
            <p:ph idx="1"/>
          </p:nvPr>
        </p:nvSpPr>
        <p:spPr>
          <a:xfrm>
            <a:off x="1050545" y="1219218"/>
            <a:ext cx="10104288" cy="4273551"/>
          </a:xfrm>
        </p:spPr>
        <p:txBody>
          <a:bodyPr/>
          <a:lstStyle>
            <a:lvl1pPr marL="0" indent="0">
              <a:lnSpc>
                <a:spcPct val="110000"/>
              </a:lnSpc>
              <a:spcBef>
                <a:spcPts val="1200"/>
              </a:spcBef>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C4BE58-FC12-7E45-AA18-C64DADC15A4B}" type="slidenum">
              <a:rPr kumimoji="0" lang="en-US" sz="800" b="0" i="0" u="none" strike="noStrike" kern="1200" cap="none" spc="0" normalizeH="0" baseline="0" noProof="0" smtClean="0">
                <a:ln>
                  <a:noFill/>
                </a:ln>
                <a:solidFill>
                  <a:prstClr val="white"/>
                </a:solidFill>
                <a:effectLst/>
                <a:uLnTx/>
                <a:uFillTx/>
                <a:latin typeface="Lato"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Lato" charset="0"/>
            </a:endParaRPr>
          </a:p>
        </p:txBody>
      </p:sp>
      <p:sp>
        <p:nvSpPr>
          <p:cNvPr id="5" name="Footer Placeholder 4"/>
          <p:cNvSpPr>
            <a:spLocks noGrp="1"/>
          </p:cNvSpPr>
          <p:nvPr>
            <p:ph type="ftr" sz="quarter" idx="3"/>
          </p:nvPr>
        </p:nvSpPr>
        <p:spPr>
          <a:xfrm>
            <a:off x="6977119" y="6199078"/>
            <a:ext cx="4114800" cy="365125"/>
          </a:xfrm>
          <a:prstGeom prst="rect">
            <a:avLst/>
          </a:prstGeom>
        </p:spPr>
        <p:txBody>
          <a:bodyPr vert="horz" lIns="91440" tIns="45720" rIns="91440" bIns="45720" rtlCol="0" anchor="ctr"/>
          <a:lstStyle>
            <a:lvl1pPr algn="r">
              <a:defRPr sz="800">
                <a:solidFill>
                  <a:schemeClr val="tx1">
                    <a:tint val="75000"/>
                  </a:schemeClr>
                </a:solidFill>
                <a:latin typeface="Lato" charset="0"/>
                <a:ea typeface="Lato" charset="0"/>
                <a:cs typeface="Lato"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tint val="75000"/>
                  </a:prstClr>
                </a:solidFill>
                <a:effectLst/>
                <a:uLnTx/>
                <a:uFillTx/>
                <a:latin typeface="Lato" charset="0"/>
              </a:rPr>
              <a:t>Urban Institute  |  Pay for Success Initiative</a:t>
            </a:r>
          </a:p>
        </p:txBody>
      </p:sp>
      <p:grpSp>
        <p:nvGrpSpPr>
          <p:cNvPr id="6" name="Group 5"/>
          <p:cNvGrpSpPr/>
          <p:nvPr userDrawn="1"/>
        </p:nvGrpSpPr>
        <p:grpSpPr>
          <a:xfrm rot="8209781">
            <a:off x="391108" y="633917"/>
            <a:ext cx="479168" cy="308185"/>
            <a:chOff x="1171137" y="2742494"/>
            <a:chExt cx="1331062" cy="1141460"/>
          </a:xfrm>
          <a:solidFill>
            <a:schemeClr val="accent2"/>
          </a:solidFill>
        </p:grpSpPr>
        <p:sp>
          <p:nvSpPr>
            <p:cNvPr id="7" name="Oval 6"/>
            <p:cNvSpPr/>
            <p:nvPr/>
          </p:nvSpPr>
          <p:spPr>
            <a:xfrm>
              <a:off x="1171137" y="3511978"/>
              <a:ext cx="371976" cy="371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Connector 7"/>
            <p:cNvCxnSpPr/>
            <p:nvPr/>
          </p:nvCxnSpPr>
          <p:spPr>
            <a:xfrm flipV="1">
              <a:off x="1329197" y="3269453"/>
              <a:ext cx="116328" cy="358471"/>
            </a:xfrm>
            <a:prstGeom prst="line">
              <a:avLst/>
            </a:prstGeom>
            <a:grpFill/>
            <a:ln w="22225">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198048" y="3400573"/>
              <a:ext cx="304151" cy="304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0" name="Straight Connector 9"/>
            <p:cNvCxnSpPr/>
            <p:nvPr/>
          </p:nvCxnSpPr>
          <p:spPr>
            <a:xfrm flipH="1" flipV="1">
              <a:off x="1635849" y="3107411"/>
              <a:ext cx="606741" cy="337704"/>
            </a:xfrm>
            <a:prstGeom prst="line">
              <a:avLst/>
            </a:prstGeom>
            <a:grpFill/>
            <a:ln w="22225">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273516" y="2742494"/>
              <a:ext cx="581810" cy="581810"/>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03658751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2F2C-8FC5-4848-AD56-FD778BD90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2CF2A3-7E0E-4153-9C30-B0F24748D081}"/>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4" name="Footer Placeholder 3">
            <a:extLst>
              <a:ext uri="{FF2B5EF4-FFF2-40B4-BE49-F238E27FC236}">
                <a16:creationId xmlns:a16="http://schemas.microsoft.com/office/drawing/2014/main" id="{3179E29A-4422-4C2B-A05D-207020C29E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CDCAC4-7AC1-4067-9999-2F0429F03CD1}"/>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9970025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5E7BE-2F20-4AE7-AFEA-4F84906B4DBF}"/>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3" name="Footer Placeholder 2">
            <a:extLst>
              <a:ext uri="{FF2B5EF4-FFF2-40B4-BE49-F238E27FC236}">
                <a16:creationId xmlns:a16="http://schemas.microsoft.com/office/drawing/2014/main" id="{5557C442-2EE1-40A8-8192-2D9731418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E87D6D-893F-4CE0-9937-49DE23BC4736}"/>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2036654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FD37-E24A-4DC4-B88A-8FCEA64B1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DC1BF8-6A88-4AEB-8874-2663F1DC8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0E075-853D-4274-9FCE-12377BDE1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073843-8878-449C-A05B-80FDBF1DE0A2}"/>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6" name="Footer Placeholder 5">
            <a:extLst>
              <a:ext uri="{FF2B5EF4-FFF2-40B4-BE49-F238E27FC236}">
                <a16:creationId xmlns:a16="http://schemas.microsoft.com/office/drawing/2014/main" id="{05D5115C-69FB-492F-A9D3-624F907A7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8EE8D-2BE1-4C91-981F-54A96876A81D}"/>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960954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F0F9-C741-4BEA-B90C-EC22EC8BA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EBA3E6-6A70-48EB-88C1-B997E4857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E36F19-5127-4A82-93B4-07089F840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78401C-9F1B-4F26-AF31-F0290A4CE734}"/>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6" name="Footer Placeholder 5">
            <a:extLst>
              <a:ext uri="{FF2B5EF4-FFF2-40B4-BE49-F238E27FC236}">
                <a16:creationId xmlns:a16="http://schemas.microsoft.com/office/drawing/2014/main" id="{2928E449-E8CA-4102-B429-8C95C1B11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7B469-66A1-4776-9B00-792A788A3E80}"/>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786365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5B01-DAA6-441F-B4B1-E1EA1A9F7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9A15B-CC5D-457C-9C82-F23D7A5AF2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1813C-C6C5-4070-96D6-18B2C529D980}"/>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4FA9D7C1-C36A-40E1-AF6A-E6B679987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CF811-F0FC-48B7-AE03-B445A0EB0484}"/>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928758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22DF3-53A4-4A16-9269-683B9C6A9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0F67C-84F8-475D-9817-32CE98EAFF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A3FBF-F95A-4884-8F11-A3B0617F22CE}"/>
              </a:ext>
            </a:extLst>
          </p:cNvPr>
          <p:cNvSpPr>
            <a:spLocks noGrp="1"/>
          </p:cNvSpPr>
          <p:nvPr>
            <p:ph type="dt" sz="half" idx="10"/>
          </p:nvPr>
        </p:nvSpPr>
        <p:spPr/>
        <p:txBody>
          <a:body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575C49E4-0047-4AF6-A928-D071EFC3A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77131-005F-41CF-BABF-35337773CAF2}"/>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9339273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3083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69717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190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865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35" y="838201"/>
            <a:ext cx="10968567" cy="568325"/>
          </a:xfrm>
          <a:prstGeom prst="rect">
            <a:avLst/>
          </a:prstGeom>
          <a:noFill/>
          <a:ln>
            <a:noFill/>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7484" y="1784351"/>
            <a:ext cx="10547349"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Rectangle 2"/>
          <p:cNvSpPr/>
          <p:nvPr/>
        </p:nvSpPr>
        <p:spPr>
          <a:xfrm>
            <a:off x="0" y="0"/>
            <a:ext cx="12192000" cy="304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6D2">
                  <a:lumMod val="60000"/>
                  <a:lumOff val="40000"/>
                </a:srgbClr>
              </a:solidFill>
              <a:effectLst/>
              <a:uLnTx/>
              <a:uFillTx/>
              <a:latin typeface="Arial"/>
              <a:ea typeface="+mn-ea"/>
              <a:cs typeface="Arial" panose="020B0604020202020204" pitchFamily="34" charset="0"/>
            </a:endParaRPr>
          </a:p>
        </p:txBody>
      </p:sp>
      <p:grpSp>
        <p:nvGrpSpPr>
          <p:cNvPr id="6" name="Group 5"/>
          <p:cNvGrpSpPr/>
          <p:nvPr userDrawn="1"/>
        </p:nvGrpSpPr>
        <p:grpSpPr>
          <a:xfrm>
            <a:off x="11074400" y="6152525"/>
            <a:ext cx="634413" cy="411679"/>
            <a:chOff x="8305800" y="6152524"/>
            <a:chExt cx="475810" cy="411679"/>
          </a:xfrm>
        </p:grpSpPr>
        <p:pic>
          <p:nvPicPr>
            <p:cNvPr id="7" name="Picture 6"/>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305800" y="6152524"/>
              <a:ext cx="475810" cy="411679"/>
            </a:xfrm>
            <a:prstGeom prst="rect">
              <a:avLst/>
            </a:prstGeom>
          </p:spPr>
        </p:pic>
        <p:sp>
          <p:nvSpPr>
            <p:cNvPr id="8" name="Oval 7"/>
            <p:cNvSpPr/>
            <p:nvPr userDrawn="1"/>
          </p:nvSpPr>
          <p:spPr>
            <a:xfrm>
              <a:off x="8474074" y="6305550"/>
              <a:ext cx="152401" cy="174625"/>
            </a:xfrm>
            <a:prstGeom prst="ellipse">
              <a:avLst/>
            </a:prstGeom>
            <a:solidFill>
              <a:srgbClr val="BD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Slide Number Placeholder 3"/>
          <p:cNvSpPr>
            <a:spLocks noGrp="1"/>
          </p:cNvSpPr>
          <p:nvPr>
            <p:ph type="sldNum" sz="quarter" idx="4"/>
          </p:nvPr>
        </p:nvSpPr>
        <p:spPr>
          <a:xfrm>
            <a:off x="11074399" y="6199079"/>
            <a:ext cx="634415" cy="365125"/>
          </a:xfrm>
          <a:prstGeom prst="rect">
            <a:avLst/>
          </a:prstGeom>
        </p:spPr>
        <p:txBody>
          <a:bodyPr vert="horz" lIns="91440" tIns="45720" rIns="91440" bIns="45720" rtlCol="0" anchor="ctr"/>
          <a:lstStyle>
            <a:lvl1pPr algn="ctr">
              <a:defRPr sz="800" b="0" i="0">
                <a:solidFill>
                  <a:schemeClr val="bg1"/>
                </a:solidFill>
                <a:latin typeface="Lato" charset="0"/>
                <a:ea typeface="Lato" charset="0"/>
                <a:cs typeface="Lato"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BAC4BE58-FC12-7E45-AA18-C64DADC15A4B}" type="slidenum">
              <a:rPr kumimoji="0" lang="en-US" sz="800" b="0" i="0" u="none" strike="noStrike" kern="1200" cap="none" spc="0" normalizeH="0" baseline="0" noProof="0" smtClean="0">
                <a:ln>
                  <a:noFill/>
                </a:ln>
                <a:solidFill>
                  <a:prstClr val="white"/>
                </a:solidFill>
                <a:effectLst/>
                <a:uLnTx/>
                <a:uFillTx/>
                <a:latin typeface="Lato"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Lato" charset="0"/>
            </a:endParaRPr>
          </a:p>
        </p:txBody>
      </p:sp>
      <p:sp>
        <p:nvSpPr>
          <p:cNvPr id="5" name="Footer Placeholder 4"/>
          <p:cNvSpPr>
            <a:spLocks noGrp="1"/>
          </p:cNvSpPr>
          <p:nvPr>
            <p:ph type="ftr" sz="quarter" idx="3"/>
          </p:nvPr>
        </p:nvSpPr>
        <p:spPr>
          <a:xfrm>
            <a:off x="6977119" y="6199078"/>
            <a:ext cx="4114800" cy="365125"/>
          </a:xfrm>
          <a:prstGeom prst="rect">
            <a:avLst/>
          </a:prstGeom>
        </p:spPr>
        <p:txBody>
          <a:bodyPr vert="horz" lIns="91440" tIns="45720" rIns="91440" bIns="45720" rtlCol="0" anchor="ctr"/>
          <a:lstStyle>
            <a:lvl1pPr algn="r">
              <a:defRPr sz="700" i="1">
                <a:solidFill>
                  <a:schemeClr val="tx1">
                    <a:tint val="75000"/>
                  </a:schemeClr>
                </a:solidFill>
                <a:latin typeface="Lato" charset="0"/>
                <a:ea typeface="Lato" charset="0"/>
                <a:cs typeface="Lato"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prstClr val="black">
                    <a:tint val="75000"/>
                  </a:prstClr>
                </a:solidFill>
                <a:effectLst/>
                <a:uLnTx/>
                <a:uFillTx/>
                <a:latin typeface="Lato" charset="0"/>
              </a:rPr>
              <a:t>Urban Institute  |  Pay for Success Initiative</a:t>
            </a:r>
          </a:p>
        </p:txBody>
      </p:sp>
    </p:spTree>
    <p:extLst>
      <p:ext uri="{BB962C8B-B14F-4D97-AF65-F5344CB8AC3E}">
        <p14:creationId xmlns:p14="http://schemas.microsoft.com/office/powerpoint/2010/main" val="102680030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Lst>
  <p:transition/>
  <p:hf hdr="0" dt="0"/>
  <p:txStyles>
    <p:titleStyle>
      <a:lvl1pPr algn="l" rtl="0" eaLnBrk="0" fontAlgn="base" hangingPunct="0">
        <a:spcBef>
          <a:spcPct val="0"/>
        </a:spcBef>
        <a:spcAft>
          <a:spcPct val="0"/>
        </a:spcAft>
        <a:defRPr sz="3200" kern="1200" spc="-40">
          <a:solidFill>
            <a:schemeClr val="tx1"/>
          </a:solidFill>
          <a:latin typeface="Lato" charset="0"/>
          <a:ea typeface="Lato" charset="0"/>
          <a:cs typeface="Lato" charset="0"/>
        </a:defRPr>
      </a:lvl1pPr>
      <a:lvl2pPr algn="l" rtl="0" eaLnBrk="0" fontAlgn="base" hangingPunct="0">
        <a:spcBef>
          <a:spcPct val="0"/>
        </a:spcBef>
        <a:spcAft>
          <a:spcPct val="0"/>
        </a:spcAft>
        <a:defRPr sz="3200">
          <a:solidFill>
            <a:schemeClr val="tx1"/>
          </a:solidFill>
          <a:latin typeface="Arial" pitchFamily="34" charset="0"/>
          <a:ea typeface="MS PGothic" pitchFamily="34" charset="-128"/>
          <a:cs typeface="Arial" pitchFamily="34" charset="0"/>
        </a:defRPr>
      </a:lvl2pPr>
      <a:lvl3pPr algn="l" rtl="0" eaLnBrk="0" fontAlgn="base" hangingPunct="0">
        <a:spcBef>
          <a:spcPct val="0"/>
        </a:spcBef>
        <a:spcAft>
          <a:spcPct val="0"/>
        </a:spcAft>
        <a:defRPr sz="3200">
          <a:solidFill>
            <a:schemeClr val="tx1"/>
          </a:solidFill>
          <a:latin typeface="Arial" pitchFamily="34" charset="0"/>
          <a:ea typeface="MS PGothic" pitchFamily="34" charset="-128"/>
          <a:cs typeface="Arial" pitchFamily="34" charset="0"/>
        </a:defRPr>
      </a:lvl3pPr>
      <a:lvl4pPr algn="l" rtl="0" eaLnBrk="0" fontAlgn="base" hangingPunct="0">
        <a:spcBef>
          <a:spcPct val="0"/>
        </a:spcBef>
        <a:spcAft>
          <a:spcPct val="0"/>
        </a:spcAft>
        <a:defRPr sz="3200">
          <a:solidFill>
            <a:schemeClr val="tx1"/>
          </a:solidFill>
          <a:latin typeface="Arial" pitchFamily="34" charset="0"/>
          <a:ea typeface="MS PGothic" pitchFamily="34" charset="-128"/>
          <a:cs typeface="Arial" pitchFamily="34" charset="0"/>
        </a:defRPr>
      </a:lvl4pPr>
      <a:lvl5pPr algn="l" rtl="0" eaLnBrk="0" fontAlgn="base" hangingPunct="0">
        <a:spcBef>
          <a:spcPct val="0"/>
        </a:spcBef>
        <a:spcAft>
          <a:spcPct val="0"/>
        </a:spcAft>
        <a:defRPr sz="3200">
          <a:solidFill>
            <a:schemeClr val="tx1"/>
          </a:solidFill>
          <a:latin typeface="Arial" pitchFamily="34" charset="0"/>
          <a:ea typeface="MS PGothic" pitchFamily="34" charset="-128"/>
          <a:cs typeface="Arial" pitchFamily="34" charset="0"/>
        </a:defRPr>
      </a:lvl5pPr>
      <a:lvl6pPr marL="457200" algn="l" rtl="0" fontAlgn="base">
        <a:lnSpc>
          <a:spcPct val="75000"/>
        </a:lnSpc>
        <a:spcBef>
          <a:spcPct val="0"/>
        </a:spcBef>
        <a:spcAft>
          <a:spcPct val="0"/>
        </a:spcAft>
        <a:defRPr sz="3200">
          <a:solidFill>
            <a:srgbClr val="FF0000"/>
          </a:solidFill>
          <a:latin typeface="Arial Black" pitchFamily="34" charset="0"/>
        </a:defRPr>
      </a:lvl6pPr>
      <a:lvl7pPr marL="914400" algn="l" rtl="0" fontAlgn="base">
        <a:lnSpc>
          <a:spcPct val="75000"/>
        </a:lnSpc>
        <a:spcBef>
          <a:spcPct val="0"/>
        </a:spcBef>
        <a:spcAft>
          <a:spcPct val="0"/>
        </a:spcAft>
        <a:defRPr sz="3200">
          <a:solidFill>
            <a:srgbClr val="FF0000"/>
          </a:solidFill>
          <a:latin typeface="Arial Black" pitchFamily="34" charset="0"/>
        </a:defRPr>
      </a:lvl7pPr>
      <a:lvl8pPr marL="1371600" algn="l" rtl="0" fontAlgn="base">
        <a:lnSpc>
          <a:spcPct val="75000"/>
        </a:lnSpc>
        <a:spcBef>
          <a:spcPct val="0"/>
        </a:spcBef>
        <a:spcAft>
          <a:spcPct val="0"/>
        </a:spcAft>
        <a:defRPr sz="3200">
          <a:solidFill>
            <a:srgbClr val="FF0000"/>
          </a:solidFill>
          <a:latin typeface="Arial Black" pitchFamily="34" charset="0"/>
        </a:defRPr>
      </a:lvl8pPr>
      <a:lvl9pPr marL="1828800" algn="l" rtl="0" fontAlgn="base">
        <a:lnSpc>
          <a:spcPct val="75000"/>
        </a:lnSpc>
        <a:spcBef>
          <a:spcPct val="0"/>
        </a:spcBef>
        <a:spcAft>
          <a:spcPct val="0"/>
        </a:spcAft>
        <a:defRPr sz="3200">
          <a:solidFill>
            <a:srgbClr val="FF0000"/>
          </a:solidFill>
          <a:latin typeface="Arial Black" pitchFamily="34" charset="0"/>
        </a:defRPr>
      </a:lvl9pPr>
    </p:titleStyle>
    <p:bodyStyle>
      <a:lvl1pPr marL="342900" indent="-685800" algn="l" rtl="0" eaLnBrk="0" fontAlgn="base" hangingPunct="0">
        <a:lnSpc>
          <a:spcPts val="2700"/>
        </a:lnSpc>
        <a:spcBef>
          <a:spcPct val="20000"/>
        </a:spcBef>
        <a:spcAft>
          <a:spcPct val="0"/>
        </a:spcAft>
        <a:defRPr sz="2000">
          <a:solidFill>
            <a:srgbClr val="000000"/>
          </a:solidFill>
          <a:latin typeface="Lato" charset="0"/>
          <a:ea typeface="Lato" charset="0"/>
          <a:cs typeface="Lato" charset="0"/>
        </a:defRPr>
      </a:lvl1pPr>
      <a:lvl2pPr marL="465138" indent="-190500" algn="l" rtl="0" eaLnBrk="0" fontAlgn="base" hangingPunct="0">
        <a:lnSpc>
          <a:spcPts val="2125"/>
        </a:lnSpc>
        <a:spcBef>
          <a:spcPts val="988"/>
        </a:spcBef>
        <a:spcAft>
          <a:spcPts val="1200"/>
        </a:spcAft>
        <a:buClr>
          <a:schemeClr val="tx2"/>
        </a:buClr>
        <a:buFont typeface="Wingdings" pitchFamily="2" charset="2"/>
        <a:buChar char="§"/>
        <a:defRPr sz="1600">
          <a:solidFill>
            <a:srgbClr val="8F8F8D"/>
          </a:solidFill>
          <a:latin typeface="Lato" charset="0"/>
          <a:ea typeface="Lato" charset="0"/>
          <a:cs typeface="Lato" charset="0"/>
        </a:defRPr>
      </a:lvl2pPr>
      <a:lvl3pPr marL="885825" indent="-136525" algn="l" rtl="0" eaLnBrk="0" fontAlgn="base" hangingPunct="0">
        <a:lnSpc>
          <a:spcPct val="85000"/>
        </a:lnSpc>
        <a:spcBef>
          <a:spcPts val="600"/>
        </a:spcBef>
        <a:spcAft>
          <a:spcPct val="0"/>
        </a:spcAft>
        <a:buClr>
          <a:schemeClr val="tx2"/>
        </a:buClr>
        <a:buFont typeface="Wingdings" pitchFamily="2" charset="2"/>
        <a:buChar char="§"/>
        <a:defRPr sz="1600">
          <a:solidFill>
            <a:srgbClr val="8F8F8D"/>
          </a:solidFill>
          <a:latin typeface="Lato" charset="0"/>
          <a:ea typeface="Lato" charset="0"/>
          <a:cs typeface="Lato" charset="0"/>
        </a:defRPr>
      </a:lvl3pPr>
      <a:lvl4pPr marL="1141413" indent="-209550" algn="l" rtl="0" eaLnBrk="0" fontAlgn="base" hangingPunct="0">
        <a:lnSpc>
          <a:spcPct val="85000"/>
        </a:lnSpc>
        <a:spcBef>
          <a:spcPts val="600"/>
        </a:spcBef>
        <a:spcAft>
          <a:spcPct val="0"/>
        </a:spcAft>
        <a:buClr>
          <a:schemeClr val="tx2"/>
        </a:buClr>
        <a:buFont typeface="Wingdings" pitchFamily="2" charset="2"/>
        <a:buChar char="§"/>
        <a:defRPr sz="1400">
          <a:solidFill>
            <a:srgbClr val="8F8F8D"/>
          </a:solidFill>
          <a:latin typeface="Lato" charset="0"/>
          <a:ea typeface="Lato" charset="0"/>
          <a:cs typeface="Lato" charset="0"/>
        </a:defRPr>
      </a:lvl4pPr>
      <a:lvl5pPr marL="1370013" indent="-171450" algn="l" rtl="0" eaLnBrk="0" fontAlgn="base" hangingPunct="0">
        <a:lnSpc>
          <a:spcPct val="85000"/>
        </a:lnSpc>
        <a:spcBef>
          <a:spcPct val="20000"/>
        </a:spcBef>
        <a:spcAft>
          <a:spcPct val="0"/>
        </a:spcAft>
        <a:buClr>
          <a:schemeClr val="tx2"/>
        </a:buClr>
        <a:buFont typeface="Wingdings" pitchFamily="2" charset="2"/>
        <a:buChar char="§"/>
        <a:defRPr sz="1400">
          <a:solidFill>
            <a:srgbClr val="8F8F8D"/>
          </a:solidFill>
          <a:latin typeface="Lato" charset="0"/>
          <a:ea typeface="Lato" charset="0"/>
          <a:cs typeface="Lato" charset="0"/>
        </a:defRPr>
      </a:lvl5pPr>
      <a:lvl6pPr marL="2514600" indent="-228600" algn="l" rtl="0" fontAlgn="base">
        <a:lnSpc>
          <a:spcPct val="85000"/>
        </a:lnSpc>
        <a:spcBef>
          <a:spcPct val="20000"/>
        </a:spcBef>
        <a:spcAft>
          <a:spcPct val="0"/>
        </a:spcAft>
        <a:buChar char="»"/>
        <a:defRPr sz="2000">
          <a:solidFill>
            <a:schemeClr val="tx1"/>
          </a:solidFill>
          <a:latin typeface="+mn-lt"/>
          <a:ea typeface="+mn-ea"/>
        </a:defRPr>
      </a:lvl6pPr>
      <a:lvl7pPr marL="2971800" indent="-228600" algn="l" rtl="0" fontAlgn="base">
        <a:lnSpc>
          <a:spcPct val="85000"/>
        </a:lnSpc>
        <a:spcBef>
          <a:spcPct val="20000"/>
        </a:spcBef>
        <a:spcAft>
          <a:spcPct val="0"/>
        </a:spcAft>
        <a:buChar char="»"/>
        <a:defRPr sz="2000">
          <a:solidFill>
            <a:schemeClr val="tx1"/>
          </a:solidFill>
          <a:latin typeface="+mn-lt"/>
          <a:ea typeface="+mn-ea"/>
        </a:defRPr>
      </a:lvl7pPr>
      <a:lvl8pPr marL="3429000" indent="-228600" algn="l" rtl="0" fontAlgn="base">
        <a:lnSpc>
          <a:spcPct val="85000"/>
        </a:lnSpc>
        <a:spcBef>
          <a:spcPct val="20000"/>
        </a:spcBef>
        <a:spcAft>
          <a:spcPct val="0"/>
        </a:spcAft>
        <a:buChar char="»"/>
        <a:defRPr sz="2000">
          <a:solidFill>
            <a:schemeClr val="tx1"/>
          </a:solidFill>
          <a:latin typeface="+mn-lt"/>
          <a:ea typeface="+mn-ea"/>
        </a:defRPr>
      </a:lvl8pPr>
      <a:lvl9pPr marL="3886200" indent="-228600" algn="l" rtl="0" fontAlgn="base">
        <a:lnSpc>
          <a:spcPct val="85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1" y="838201"/>
            <a:ext cx="10968567" cy="56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7484" y="1784350"/>
            <a:ext cx="10547349"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 name="Rectangle 2"/>
          <p:cNvSpPr/>
          <p:nvPr/>
        </p:nvSpPr>
        <p:spPr>
          <a:xfrm>
            <a:off x="0" y="0"/>
            <a:ext cx="12192000" cy="7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6D2">
                  <a:lumMod val="60000"/>
                  <a:lumOff val="40000"/>
                </a:srgbClr>
              </a:solidFill>
              <a:effectLst/>
              <a:uLnTx/>
              <a:uFillTx/>
              <a:latin typeface="Lato Regular"/>
              <a:ea typeface="+mn-ea"/>
              <a:cs typeface="Lato Regular"/>
            </a:endParaRPr>
          </a:p>
        </p:txBody>
      </p:sp>
    </p:spTree>
    <p:extLst>
      <p:ext uri="{BB962C8B-B14F-4D97-AF65-F5344CB8AC3E}">
        <p14:creationId xmlns:p14="http://schemas.microsoft.com/office/powerpoint/2010/main" val="2172414847"/>
      </p:ext>
    </p:extLst>
  </p:cSld>
  <p:clrMap bg1="lt1" tx1="dk1" bg2="lt2" tx2="dk2" accent1="accent1" accent2="accent2" accent3="accent3" accent4="accent4" accent5="accent5" accent6="accent6" hlink="hlink" folHlink="folHlink"/>
  <p:sldLayoutIdLst>
    <p:sldLayoutId id="2147483902" r:id="rId1"/>
  </p:sldLayoutIdLst>
  <p:transition/>
  <p:hf hdr="0" ftr="0"/>
  <p:txStyles>
    <p:titleStyle>
      <a:lvl1pPr algn="l" rtl="0" eaLnBrk="1" fontAlgn="base" hangingPunct="1">
        <a:spcBef>
          <a:spcPct val="0"/>
        </a:spcBef>
        <a:spcAft>
          <a:spcPct val="0"/>
        </a:spcAft>
        <a:defRPr sz="3200" kern="1200" spc="-40">
          <a:solidFill>
            <a:schemeClr val="tx1"/>
          </a:solidFill>
          <a:latin typeface="Lato Black"/>
          <a:ea typeface="MS PGothic" pitchFamily="34" charset="-128"/>
          <a:cs typeface="Lato Black"/>
        </a:defRPr>
      </a:lvl1pPr>
      <a:lvl2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2pPr>
      <a:lvl3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3pPr>
      <a:lvl4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4pPr>
      <a:lvl5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5pPr>
      <a:lvl6pPr marL="457200" algn="l" rtl="0" eaLnBrk="1" fontAlgn="base" hangingPunct="1">
        <a:lnSpc>
          <a:spcPct val="75000"/>
        </a:lnSpc>
        <a:spcBef>
          <a:spcPct val="0"/>
        </a:spcBef>
        <a:spcAft>
          <a:spcPct val="0"/>
        </a:spcAft>
        <a:defRPr sz="3200">
          <a:solidFill>
            <a:srgbClr val="FF0000"/>
          </a:solidFill>
          <a:latin typeface="Arial Black" pitchFamily="34" charset="0"/>
        </a:defRPr>
      </a:lvl6pPr>
      <a:lvl7pPr marL="914400" algn="l" rtl="0" eaLnBrk="1" fontAlgn="base" hangingPunct="1">
        <a:lnSpc>
          <a:spcPct val="75000"/>
        </a:lnSpc>
        <a:spcBef>
          <a:spcPct val="0"/>
        </a:spcBef>
        <a:spcAft>
          <a:spcPct val="0"/>
        </a:spcAft>
        <a:defRPr sz="3200">
          <a:solidFill>
            <a:srgbClr val="FF0000"/>
          </a:solidFill>
          <a:latin typeface="Arial Black" pitchFamily="34" charset="0"/>
        </a:defRPr>
      </a:lvl7pPr>
      <a:lvl8pPr marL="1371600" algn="l" rtl="0" eaLnBrk="1" fontAlgn="base" hangingPunct="1">
        <a:lnSpc>
          <a:spcPct val="75000"/>
        </a:lnSpc>
        <a:spcBef>
          <a:spcPct val="0"/>
        </a:spcBef>
        <a:spcAft>
          <a:spcPct val="0"/>
        </a:spcAft>
        <a:defRPr sz="3200">
          <a:solidFill>
            <a:srgbClr val="FF0000"/>
          </a:solidFill>
          <a:latin typeface="Arial Black" pitchFamily="34" charset="0"/>
        </a:defRPr>
      </a:lvl8pPr>
      <a:lvl9pPr marL="1828800" algn="l" rtl="0" eaLnBrk="1" fontAlgn="base" hangingPunct="1">
        <a:lnSpc>
          <a:spcPct val="75000"/>
        </a:lnSpc>
        <a:spcBef>
          <a:spcPct val="0"/>
        </a:spcBef>
        <a:spcAft>
          <a:spcPct val="0"/>
        </a:spcAft>
        <a:defRPr sz="3200">
          <a:solidFill>
            <a:srgbClr val="FF0000"/>
          </a:solidFill>
          <a:latin typeface="Arial Black" pitchFamily="34" charset="0"/>
        </a:defRPr>
      </a:lvl9pPr>
    </p:titleStyle>
    <p:bodyStyle>
      <a:lvl1pPr marL="342900" indent="-685800" algn="l" rtl="0" eaLnBrk="1" fontAlgn="base" hangingPunct="1">
        <a:lnSpc>
          <a:spcPts val="2700"/>
        </a:lnSpc>
        <a:spcBef>
          <a:spcPct val="20000"/>
        </a:spcBef>
        <a:spcAft>
          <a:spcPct val="0"/>
        </a:spcAft>
        <a:defRPr sz="2000">
          <a:solidFill>
            <a:srgbClr val="000000"/>
          </a:solidFill>
          <a:latin typeface="Lato Regular"/>
          <a:ea typeface="MS PGothic" pitchFamily="34" charset="-128"/>
          <a:cs typeface="Lato Regular"/>
        </a:defRPr>
      </a:lvl1pPr>
      <a:lvl2pPr marL="465138" indent="-190500" algn="l" rtl="0" eaLnBrk="1" fontAlgn="base" hangingPunct="1">
        <a:lnSpc>
          <a:spcPts val="2125"/>
        </a:lnSpc>
        <a:spcBef>
          <a:spcPts val="988"/>
        </a:spcBef>
        <a:spcAft>
          <a:spcPts val="1200"/>
        </a:spcAft>
        <a:buClr>
          <a:schemeClr val="tx2"/>
        </a:buClr>
        <a:buFont typeface="Wingdings" charset="2"/>
        <a:buChar char="§"/>
        <a:defRPr sz="1600">
          <a:solidFill>
            <a:schemeClr val="tx1"/>
          </a:solidFill>
          <a:latin typeface="Lato Regular"/>
          <a:ea typeface="MS PGothic" pitchFamily="34" charset="-128"/>
          <a:cs typeface="Lato Regular"/>
        </a:defRPr>
      </a:lvl2pPr>
      <a:lvl3pPr marL="885825" indent="-136525" algn="l" rtl="0" eaLnBrk="1" fontAlgn="base" hangingPunct="1">
        <a:lnSpc>
          <a:spcPct val="85000"/>
        </a:lnSpc>
        <a:spcBef>
          <a:spcPts val="600"/>
        </a:spcBef>
        <a:spcAft>
          <a:spcPct val="0"/>
        </a:spcAft>
        <a:buClr>
          <a:schemeClr val="tx2"/>
        </a:buClr>
        <a:buFont typeface="Wingdings" charset="2"/>
        <a:buChar char="§"/>
        <a:defRPr sz="1600">
          <a:solidFill>
            <a:schemeClr val="tx1"/>
          </a:solidFill>
          <a:latin typeface="Lato Regular"/>
          <a:ea typeface="MS PGothic" pitchFamily="34" charset="-128"/>
          <a:cs typeface="Lato Regular"/>
        </a:defRPr>
      </a:lvl3pPr>
      <a:lvl4pPr marL="1141413" indent="-209550" algn="l" rtl="0" eaLnBrk="1" fontAlgn="base" hangingPunct="1">
        <a:lnSpc>
          <a:spcPct val="85000"/>
        </a:lnSpc>
        <a:spcBef>
          <a:spcPts val="600"/>
        </a:spcBef>
        <a:spcAft>
          <a:spcPct val="0"/>
        </a:spcAft>
        <a:buClr>
          <a:schemeClr val="tx2"/>
        </a:buClr>
        <a:buFont typeface="Wingdings" charset="2"/>
        <a:buChar char="§"/>
        <a:defRPr sz="1400">
          <a:solidFill>
            <a:schemeClr val="tx1"/>
          </a:solidFill>
          <a:latin typeface="Lato Regular"/>
          <a:ea typeface="MS PGothic" pitchFamily="34" charset="-128"/>
          <a:cs typeface="Lato Regular"/>
        </a:defRPr>
      </a:lvl4pPr>
      <a:lvl5pPr marL="1370013" indent="-171450" algn="l" rtl="0" eaLnBrk="1" fontAlgn="base" hangingPunct="1">
        <a:lnSpc>
          <a:spcPct val="85000"/>
        </a:lnSpc>
        <a:spcBef>
          <a:spcPct val="20000"/>
        </a:spcBef>
        <a:spcAft>
          <a:spcPct val="0"/>
        </a:spcAft>
        <a:buClr>
          <a:schemeClr val="tx2"/>
        </a:buClr>
        <a:buFont typeface="Wingdings" charset="2"/>
        <a:buChar char="§"/>
        <a:defRPr sz="1400">
          <a:solidFill>
            <a:schemeClr val="tx1"/>
          </a:solidFill>
          <a:latin typeface="Lato Regular"/>
          <a:ea typeface="MS PGothic" pitchFamily="34" charset="-128"/>
          <a:cs typeface="Lato Regular"/>
        </a:defRPr>
      </a:lvl5pPr>
      <a:lvl6pPr marL="2514600" indent="-228600" algn="l" rtl="0" eaLnBrk="1" fontAlgn="base" hangingPunct="1">
        <a:lnSpc>
          <a:spcPct val="85000"/>
        </a:lnSpc>
        <a:spcBef>
          <a:spcPct val="20000"/>
        </a:spcBef>
        <a:spcAft>
          <a:spcPct val="0"/>
        </a:spcAft>
        <a:buChar char="»"/>
        <a:defRPr sz="2000">
          <a:solidFill>
            <a:schemeClr val="tx1"/>
          </a:solidFill>
          <a:latin typeface="+mn-lt"/>
          <a:ea typeface="+mn-ea"/>
        </a:defRPr>
      </a:lvl6pPr>
      <a:lvl7pPr marL="2971800" indent="-228600" algn="l" rtl="0" eaLnBrk="1" fontAlgn="base" hangingPunct="1">
        <a:lnSpc>
          <a:spcPct val="85000"/>
        </a:lnSpc>
        <a:spcBef>
          <a:spcPct val="20000"/>
        </a:spcBef>
        <a:spcAft>
          <a:spcPct val="0"/>
        </a:spcAft>
        <a:buChar char="»"/>
        <a:defRPr sz="2000">
          <a:solidFill>
            <a:schemeClr val="tx1"/>
          </a:solidFill>
          <a:latin typeface="+mn-lt"/>
          <a:ea typeface="+mn-ea"/>
        </a:defRPr>
      </a:lvl7pPr>
      <a:lvl8pPr marL="3429000" indent="-228600" algn="l" rtl="0" eaLnBrk="1" fontAlgn="base" hangingPunct="1">
        <a:lnSpc>
          <a:spcPct val="85000"/>
        </a:lnSpc>
        <a:spcBef>
          <a:spcPct val="20000"/>
        </a:spcBef>
        <a:spcAft>
          <a:spcPct val="0"/>
        </a:spcAft>
        <a:buChar char="»"/>
        <a:defRPr sz="2000">
          <a:solidFill>
            <a:schemeClr val="tx1"/>
          </a:solidFill>
          <a:latin typeface="+mn-lt"/>
          <a:ea typeface="+mn-ea"/>
        </a:defRPr>
      </a:lvl8pPr>
      <a:lvl9pPr marL="3886200" indent="-228600" algn="l" rtl="0" eaLnBrk="1" fontAlgn="base" hangingPunct="1">
        <a:lnSpc>
          <a:spcPct val="85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11277600" cy="1157288"/>
          </a:xfrm>
          <a:prstGeom prst="rect">
            <a:avLst/>
          </a:prstGeom>
        </p:spPr>
        <p:txBody>
          <a:bodyPr vert="horz" lIns="0" tIns="45720" rIns="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25625"/>
            <a:ext cx="11277600" cy="423227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991600" y="6467708"/>
            <a:ext cx="2743200" cy="209316"/>
          </a:xfrm>
          <a:prstGeom prst="rect">
            <a:avLst/>
          </a:prstGeom>
        </p:spPr>
        <p:txBody>
          <a:bodyPr vert="horz" lIns="0" tIns="0" rIns="0" bIns="0" rtlCol="0" anchor="ctr"/>
          <a:lstStyle>
            <a:lvl1pPr algn="r">
              <a:defRPr sz="100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4" name="Oval 3"/>
          <p:cNvSpPr/>
          <p:nvPr userDrawn="1"/>
        </p:nvSpPr>
        <p:spPr>
          <a:xfrm>
            <a:off x="-550072" y="117081"/>
            <a:ext cx="231648" cy="2316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7" name="Oval 6"/>
          <p:cNvSpPr/>
          <p:nvPr userDrawn="1"/>
        </p:nvSpPr>
        <p:spPr>
          <a:xfrm>
            <a:off x="-550072" y="452571"/>
            <a:ext cx="231648" cy="2316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9" name="Oval 8"/>
          <p:cNvSpPr/>
          <p:nvPr userDrawn="1"/>
        </p:nvSpPr>
        <p:spPr>
          <a:xfrm>
            <a:off x="-550072" y="788061"/>
            <a:ext cx="231648" cy="2316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Oval 10"/>
          <p:cNvSpPr/>
          <p:nvPr userDrawn="1"/>
        </p:nvSpPr>
        <p:spPr>
          <a:xfrm>
            <a:off x="-550072" y="1123551"/>
            <a:ext cx="231648" cy="231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Oval 11"/>
          <p:cNvSpPr/>
          <p:nvPr userDrawn="1"/>
        </p:nvSpPr>
        <p:spPr>
          <a:xfrm>
            <a:off x="-550072" y="1459040"/>
            <a:ext cx="231648" cy="23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5" name="TextBox 4"/>
          <p:cNvSpPr txBox="1"/>
          <p:nvPr userDrawn="1"/>
        </p:nvSpPr>
        <p:spPr>
          <a:xfrm>
            <a:off x="-888626" y="31354"/>
            <a:ext cx="338554" cy="1674497"/>
          </a:xfrm>
          <a:prstGeom prst="rect">
            <a:avLst/>
          </a:prstGeom>
          <a:noFill/>
        </p:spPr>
        <p:txBody>
          <a:bodyPr vert="vert270" wrap="none" rtlCol="0">
            <a:spAutoFit/>
          </a:bodyPr>
          <a:lstStyle/>
          <a:p>
            <a:r>
              <a:rPr lang="en-US" sz="1000" b="1" spc="0" dirty="0">
                <a:solidFill>
                  <a:schemeClr val="tx1">
                    <a:lumMod val="60000"/>
                    <a:lumOff val="40000"/>
                  </a:schemeClr>
                </a:solidFill>
              </a:rPr>
              <a:t>URBAN</a:t>
            </a:r>
            <a:r>
              <a:rPr lang="en-US" sz="1000" b="1" spc="0" baseline="0" dirty="0">
                <a:solidFill>
                  <a:schemeClr val="tx1">
                    <a:lumMod val="60000"/>
                    <a:lumOff val="40000"/>
                  </a:schemeClr>
                </a:solidFill>
              </a:rPr>
              <a:t> COLOR PALETTE</a:t>
            </a:r>
            <a:endParaRPr lang="en-US" sz="1000" b="1" spc="0" dirty="0">
              <a:solidFill>
                <a:schemeClr val="tx1">
                  <a:lumMod val="60000"/>
                  <a:lumOff val="40000"/>
                </a:schemeClr>
              </a:solidFill>
            </a:endParaRPr>
          </a:p>
        </p:txBody>
      </p:sp>
      <p:sp>
        <p:nvSpPr>
          <p:cNvPr id="13" name="TextBox 12"/>
          <p:cNvSpPr txBox="1"/>
          <p:nvPr userDrawn="1"/>
        </p:nvSpPr>
        <p:spPr>
          <a:xfrm>
            <a:off x="10489920" y="7020156"/>
            <a:ext cx="1733167" cy="246221"/>
          </a:xfrm>
          <a:prstGeom prst="rect">
            <a:avLst/>
          </a:prstGeom>
          <a:noFill/>
        </p:spPr>
        <p:txBody>
          <a:bodyPr vert="horz" wrap="none" rtlCol="0">
            <a:spAutoFit/>
          </a:bodyPr>
          <a:lstStyle/>
          <a:p>
            <a:pPr algn="r"/>
            <a:r>
              <a:rPr lang="en-US" sz="1000" b="1" spc="0" dirty="0">
                <a:solidFill>
                  <a:schemeClr val="tx1">
                    <a:lumMod val="60000"/>
                    <a:lumOff val="40000"/>
                  </a:schemeClr>
                </a:solidFill>
              </a:rPr>
              <a:t>TEMPLATE VERSION 2.2</a:t>
            </a:r>
            <a:endParaRPr lang="en-US" sz="1000" b="1" spc="0" dirty="0">
              <a:solidFill>
                <a:schemeClr val="tx1"/>
              </a:solidFill>
            </a:endParaRPr>
          </a:p>
        </p:txBody>
      </p:sp>
    </p:spTree>
    <p:extLst>
      <p:ext uri="{BB962C8B-B14F-4D97-AF65-F5344CB8AC3E}">
        <p14:creationId xmlns:p14="http://schemas.microsoft.com/office/powerpoint/2010/main" val="65398558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9" r:id="rId15"/>
    <p:sldLayoutId id="2147483920" r:id="rId16"/>
    <p:sldLayoutId id="2147483921" r:id="rId17"/>
    <p:sldLayoutId id="2147483922" r:id="rId18"/>
    <p:sldLayoutId id="2147483923" r:id="rId19"/>
    <p:sldLayoutId id="2147483959" r:id="rId20"/>
    <p:sldLayoutId id="2147483960" r:id="rId21"/>
    <p:sldLayoutId id="2147483961" r:id="rId22"/>
    <p:sldLayoutId id="2147483963" r:id="rId23"/>
  </p:sldLayoutIdLst>
  <p:transition>
    <p:fade/>
  </p:transition>
  <p:hf hdr="0" ftr="0" dt="0"/>
  <p:txStyles>
    <p:titleStyle>
      <a:lvl1pPr algn="l" defTabSz="914400" rtl="0" eaLnBrk="1" latinLnBrk="0" hangingPunct="1">
        <a:lnSpc>
          <a:spcPct val="90000"/>
        </a:lnSpc>
        <a:spcBef>
          <a:spcPct val="0"/>
        </a:spcBef>
        <a:buNone/>
        <a:defRPr sz="3400" b="1"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600"/>
        </a:spcAft>
        <a:buClr>
          <a:schemeClr val="accent1"/>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600"/>
        </a:spcAft>
        <a:buClr>
          <a:schemeClr val="accent1"/>
        </a:buClr>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600"/>
        </a:spcAft>
        <a:buClr>
          <a:schemeClr val="accent1"/>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336">
          <p15:clr>
            <a:srgbClr val="F26B43"/>
          </p15:clr>
        </p15:guide>
        <p15:guide id="5" orient="horz" pos="3816">
          <p15:clr>
            <a:srgbClr val="F26B43"/>
          </p15:clr>
        </p15:guide>
        <p15:guide id="6" pos="2592">
          <p15:clr>
            <a:srgbClr val="F26B43"/>
          </p15:clr>
        </p15:guide>
        <p15:guide id="7" pos="7392">
          <p15:clr>
            <a:srgbClr val="F26B43"/>
          </p15:clr>
        </p15:guide>
        <p15:guide id="8"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CAF68-BA4F-4471-AB44-64EE1FB9AE2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D86CF-9583-40DA-9D4A-CA26444C4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8711D-16F8-410F-A98D-62AC4B042BC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E2F9FD-1D4D-44FD-860E-EA955ABF894D}" type="datetimeFigureOut">
              <a:rPr lang="en-US" smtClean="0"/>
              <a:t>5/12/2022</a:t>
            </a:fld>
            <a:endParaRPr lang="en-US" dirty="0"/>
          </a:p>
        </p:txBody>
      </p:sp>
      <p:sp>
        <p:nvSpPr>
          <p:cNvPr id="5" name="Footer Placeholder 4">
            <a:extLst>
              <a:ext uri="{FF2B5EF4-FFF2-40B4-BE49-F238E27FC236}">
                <a16:creationId xmlns:a16="http://schemas.microsoft.com/office/drawing/2014/main" id="{36012781-B5D2-4542-A365-DBF70027865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531007-D48F-401B-852A-965C5D45A8C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6B3E79-28CF-4F9B-8A19-694C3137108F}" type="slidenum">
              <a:rPr lang="en-US" smtClean="0"/>
              <a:t>‹#›</a:t>
            </a:fld>
            <a:endParaRPr lang="en-US" dirty="0"/>
          </a:p>
        </p:txBody>
      </p:sp>
    </p:spTree>
    <p:extLst>
      <p:ext uri="{BB962C8B-B14F-4D97-AF65-F5344CB8AC3E}">
        <p14:creationId xmlns:p14="http://schemas.microsoft.com/office/powerpoint/2010/main" val="268175445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25" r:id="rId15"/>
    <p:sldLayoutId id="2147483926" r:id="rId16"/>
    <p:sldLayoutId id="2147483929" r:id="rId17"/>
    <p:sldLayoutId id="2147483930" r:id="rId18"/>
    <p:sldLayoutId id="2147483931" r:id="rId19"/>
    <p:sldLayoutId id="2147483932" r:id="rId20"/>
    <p:sldLayoutId id="2147483933" r:id="rId21"/>
    <p:sldLayoutId id="2147483936" r:id="rId22"/>
    <p:sldLayoutId id="2147483938" r:id="rId23"/>
    <p:sldLayoutId id="2147483940" r:id="rId24"/>
    <p:sldLayoutId id="2147483941" r:id="rId25"/>
    <p:sldLayoutId id="2147483942"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BE882-03F8-4292-B84C-E8F056EB4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1DE81-8E9D-42ED-BED7-7D389718A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E8A0E-EDCC-41CB-A25E-4F8884965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89FF6-24E5-4F63-8703-2DE370228F34}" type="datetimeFigureOut">
              <a:rPr lang="en-US" smtClean="0"/>
              <a:t>5/12/2022</a:t>
            </a:fld>
            <a:endParaRPr lang="en-US"/>
          </a:p>
        </p:txBody>
      </p:sp>
      <p:sp>
        <p:nvSpPr>
          <p:cNvPr id="5" name="Footer Placeholder 4">
            <a:extLst>
              <a:ext uri="{FF2B5EF4-FFF2-40B4-BE49-F238E27FC236}">
                <a16:creationId xmlns:a16="http://schemas.microsoft.com/office/drawing/2014/main" id="{93CDC45F-3E3A-4ED1-9E69-94D87215E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503B8-EF8F-4972-8F36-F0C08A5FD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4DB6C-29D2-4D13-A491-1DC7271F0328}" type="slidenum">
              <a:rPr lang="en-US" smtClean="0"/>
              <a:t>‹#›</a:t>
            </a:fld>
            <a:endParaRPr lang="en-US"/>
          </a:p>
        </p:txBody>
      </p:sp>
    </p:spTree>
    <p:extLst>
      <p:ext uri="{BB962C8B-B14F-4D97-AF65-F5344CB8AC3E}">
        <p14:creationId xmlns:p14="http://schemas.microsoft.com/office/powerpoint/2010/main" val="190502474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93A46C-B328-4A84-AEBC-1C8F68AD0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D7DDB-C1A5-4A43-A069-5E00259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951D0-9E69-47BD-8358-C81BEB0C1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2893-323D-4CAE-87A0-05D14C8B66B5}" type="datetimeFigureOut">
              <a:rPr lang="en-US" smtClean="0"/>
              <a:t>5/12/2022</a:t>
            </a:fld>
            <a:endParaRPr lang="en-US"/>
          </a:p>
        </p:txBody>
      </p:sp>
      <p:sp>
        <p:nvSpPr>
          <p:cNvPr id="5" name="Footer Placeholder 4">
            <a:extLst>
              <a:ext uri="{FF2B5EF4-FFF2-40B4-BE49-F238E27FC236}">
                <a16:creationId xmlns:a16="http://schemas.microsoft.com/office/drawing/2014/main" id="{FF687E1A-65FF-4864-A9F5-2A4EA8409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D590A0-92E5-4DC1-B758-9D1D1178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3D7F2-9ED0-4A85-B08C-28079C7416EA}" type="slidenum">
              <a:rPr lang="en-US" smtClean="0"/>
              <a:t>‹#›</a:t>
            </a:fld>
            <a:endParaRPr lang="en-US"/>
          </a:p>
        </p:txBody>
      </p:sp>
    </p:spTree>
    <p:extLst>
      <p:ext uri="{BB962C8B-B14F-4D97-AF65-F5344CB8AC3E}">
        <p14:creationId xmlns:p14="http://schemas.microsoft.com/office/powerpoint/2010/main" val="377715825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137C9-4B91-4A03-9BB1-DB49EAA2163A}" type="datetimeFigureOut">
              <a:rPr lang="en-US" smtClean="0">
                <a:solidFill>
                  <a:prstClr val="black">
                    <a:tint val="75000"/>
                  </a:prstClr>
                </a:solidFill>
              </a:rPr>
              <a:pPr/>
              <a:t>5/12/2022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6F517-FE40-466D-92D4-83528A19B4B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386067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4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19.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7.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45.xml"/><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rive.google.com/file/d/1GAXZq4ak-wKtw5v-tHEcvvH2sue3ed_M/view" TargetMode="Externa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6.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om with a rug and a rug on the floor&#10;&#10;Description automatically generated with low confidence">
            <a:extLst>
              <a:ext uri="{FF2B5EF4-FFF2-40B4-BE49-F238E27FC236}">
                <a16:creationId xmlns:a16="http://schemas.microsoft.com/office/drawing/2014/main" id="{C53BDACB-F6AA-402F-B419-B03D7C0E4693}"/>
              </a:ext>
            </a:extLst>
          </p:cNvPr>
          <p:cNvPicPr>
            <a:picLocks noChangeAspect="1"/>
          </p:cNvPicPr>
          <p:nvPr/>
        </p:nvPicPr>
        <p:blipFill rotWithShape="1">
          <a:blip r:embed="rId3">
            <a:extLst>
              <a:ext uri="{28A0092B-C50C-407E-A947-70E740481C1C}">
                <a14:useLocalDpi xmlns:a14="http://schemas.microsoft.com/office/drawing/2010/main" val="0"/>
              </a:ext>
            </a:extLst>
          </a:blip>
          <a:srcRect b="39566"/>
          <a:stretch/>
        </p:blipFill>
        <p:spPr>
          <a:xfrm>
            <a:off x="0" y="-2560947"/>
            <a:ext cx="12192000" cy="11046579"/>
          </a:xfrm>
          <a:prstGeom prst="rect">
            <a:avLst/>
          </a:prstGeom>
        </p:spPr>
      </p:pic>
      <p:sp>
        <p:nvSpPr>
          <p:cNvPr id="13" name="Rectangle 12">
            <a:extLst>
              <a:ext uri="{FF2B5EF4-FFF2-40B4-BE49-F238E27FC236}">
                <a16:creationId xmlns:a16="http://schemas.microsoft.com/office/drawing/2014/main" id="{76A1393D-E183-41C1-88AA-E2024ACAFF60}"/>
              </a:ext>
            </a:extLst>
          </p:cNvPr>
          <p:cNvSpPr/>
          <p:nvPr/>
        </p:nvSpPr>
        <p:spPr>
          <a:xfrm>
            <a:off x="-425451" y="730464"/>
            <a:ext cx="13042900" cy="27481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920074874"/>
              </p:ext>
            </p:extLst>
          </p:nvPr>
        </p:nvGraphicFramePr>
        <p:xfrm>
          <a:off x="1002378" y="1724312"/>
          <a:ext cx="10212160" cy="1754326"/>
        </p:xfrm>
        <a:graphic>
          <a:graphicData uri="http://schemas.openxmlformats.org/drawingml/2006/table">
            <a:tbl>
              <a:tblPr firstRow="1" bandRow="1">
                <a:tableStyleId>{5C22544A-7EE6-4342-B048-85BDC9FD1C3A}</a:tableStyleId>
              </a:tblPr>
              <a:tblGrid>
                <a:gridCol w="10212160">
                  <a:extLst>
                    <a:ext uri="{9D8B030D-6E8A-4147-A177-3AD203B41FA5}">
                      <a16:colId xmlns:a16="http://schemas.microsoft.com/office/drawing/2014/main" val="20000"/>
                    </a:ext>
                  </a:extLst>
                </a:gridCol>
              </a:tblGrid>
              <a:tr h="250618">
                <a:tc>
                  <a:txBody>
                    <a:bodyPr/>
                    <a:lstStyle/>
                    <a:p>
                      <a:pPr marL="0" marR="0" lvl="0" indent="0" algn="l" defTabSz="914400" rtl="0" eaLnBrk="1" fontAlgn="auto" latinLnBrk="0" hangingPunct="1">
                        <a:lnSpc>
                          <a:spcPct val="100000"/>
                        </a:lnSpc>
                        <a:spcBef>
                          <a:spcPts val="0"/>
                        </a:spcBef>
                        <a:spcAft>
                          <a:spcPts val="1600"/>
                        </a:spcAft>
                        <a:buClr>
                          <a:srgbClr val="139DEC"/>
                        </a:buClr>
                        <a:buSzTx/>
                        <a:buFontTx/>
                        <a:buNone/>
                        <a:tabLst/>
                        <a:defRPr/>
                      </a:pPr>
                      <a:endParaRPr kumimoji="0" lang="en-US" sz="1200" b="0" i="0" u="none" strike="noStrike" kern="1200" cap="none" spc="0" normalizeH="0" baseline="0" noProof="0" dirty="0">
                        <a:ln>
                          <a:noFill/>
                        </a:ln>
                        <a:solidFill>
                          <a:srgbClr val="139DEC"/>
                        </a:solidFill>
                        <a:effectLst/>
                        <a:uLnTx/>
                        <a:uFillTx/>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7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1777B"/>
                        </a:solidFill>
                        <a:effectLst/>
                        <a:uLnTx/>
                        <a:uFillTx/>
                        <a:latin typeface="+mn-lt"/>
                        <a:ea typeface="+mn-ea"/>
                        <a:cs typeface="+mn-cs"/>
                      </a:endParaRPr>
                    </a:p>
                  </a:txBody>
                  <a:tcPr marL="0" marR="0" marT="9144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2FB22155-8904-422E-8C0B-0F74ECD7A3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29937" y="3825751"/>
            <a:ext cx="2294073" cy="1694317"/>
          </a:xfrm>
          <a:prstGeom prst="rect">
            <a:avLst/>
          </a:prstGeom>
        </p:spPr>
      </p:pic>
      <p:sp>
        <p:nvSpPr>
          <p:cNvPr id="8" name="TextBox 7">
            <a:extLst>
              <a:ext uri="{FF2B5EF4-FFF2-40B4-BE49-F238E27FC236}">
                <a16:creationId xmlns:a16="http://schemas.microsoft.com/office/drawing/2014/main" id="{E2CB4E22-D087-442E-9AA6-41624B8D9316}"/>
              </a:ext>
            </a:extLst>
          </p:cNvPr>
          <p:cNvSpPr txBox="1"/>
          <p:nvPr/>
        </p:nvSpPr>
        <p:spPr>
          <a:xfrm>
            <a:off x="977462" y="714639"/>
            <a:ext cx="10790588" cy="2677656"/>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51777B"/>
                </a:solidFill>
                <a:latin typeface="Lato" panose="020F0502020204030203"/>
              </a:rPr>
              <a:t>Denver’s Social Impact Bond:  Solutions for Better Health Outcomes for Chronic Homelessness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51777B"/>
              </a:solidFill>
              <a:latin typeface="Lato" panose="020F050202020403020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51777B"/>
                </a:solidFill>
                <a:latin typeface="Lato" panose="020F0502020204030203"/>
              </a:rPr>
              <a:t>NHCHC conference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51777B"/>
                </a:solidFill>
                <a:latin typeface="Lato" panose="020F0502020204030203"/>
              </a:rPr>
              <a:t>May 2022</a:t>
            </a:r>
            <a:endParaRPr lang="en-US" sz="1600" dirty="0">
              <a:solidFill>
                <a:srgbClr val="51777B"/>
              </a:solidFill>
              <a:latin typeface="Lato" panose="020F0502020204030203"/>
            </a:endParaRPr>
          </a:p>
        </p:txBody>
      </p:sp>
      <p:pic>
        <p:nvPicPr>
          <p:cNvPr id="14" name="Picture 79" descr="UI New Logo Complete.png">
            <a:extLst>
              <a:ext uri="{FF2B5EF4-FFF2-40B4-BE49-F238E27FC236}">
                <a16:creationId xmlns:a16="http://schemas.microsoft.com/office/drawing/2014/main" id="{AD482A4D-6B8D-4688-834E-26745EEF1A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25142" y="6273021"/>
            <a:ext cx="3554536" cy="61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Logo, company name&#10;&#10;Description automatically generated">
            <a:extLst>
              <a:ext uri="{FF2B5EF4-FFF2-40B4-BE49-F238E27FC236}">
                <a16:creationId xmlns:a16="http://schemas.microsoft.com/office/drawing/2014/main" id="{9BDEE124-B90F-41B1-9547-C01F62B045BF}"/>
              </a:ext>
            </a:extLst>
          </p:cNvPr>
          <p:cNvPicPr>
            <a:picLocks noChangeAspect="1"/>
          </p:cNvPicPr>
          <p:nvPr/>
        </p:nvPicPr>
        <p:blipFill rotWithShape="1">
          <a:blip r:embed="rId6">
            <a:extLst>
              <a:ext uri="{28A0092B-C50C-407E-A947-70E740481C1C}">
                <a14:useLocalDpi xmlns:a14="http://schemas.microsoft.com/office/drawing/2010/main" val="0"/>
              </a:ext>
            </a:extLst>
          </a:blip>
          <a:srcRect t="23900" b="29606"/>
          <a:stretch/>
        </p:blipFill>
        <p:spPr>
          <a:xfrm>
            <a:off x="7525143" y="5339252"/>
            <a:ext cx="2426380" cy="709562"/>
          </a:xfrm>
          <a:prstGeom prst="rect">
            <a:avLst/>
          </a:prstGeom>
        </p:spPr>
      </p:pic>
      <p:pic>
        <p:nvPicPr>
          <p:cNvPr id="5" name="Picture 4">
            <a:extLst>
              <a:ext uri="{FF2B5EF4-FFF2-40B4-BE49-F238E27FC236}">
                <a16:creationId xmlns:a16="http://schemas.microsoft.com/office/drawing/2014/main" id="{2FD2A764-E37F-4AA6-824F-75795E971A40}"/>
              </a:ext>
            </a:extLst>
          </p:cNvPr>
          <p:cNvPicPr>
            <a:picLocks noChangeAspect="1"/>
          </p:cNvPicPr>
          <p:nvPr/>
        </p:nvPicPr>
        <p:blipFill>
          <a:blip r:embed="rId7"/>
          <a:stretch>
            <a:fillRect/>
          </a:stretch>
        </p:blipFill>
        <p:spPr>
          <a:xfrm>
            <a:off x="5226441" y="5726999"/>
            <a:ext cx="2085975" cy="1076325"/>
          </a:xfrm>
          <a:prstGeom prst="rect">
            <a:avLst/>
          </a:prstGeom>
        </p:spPr>
      </p:pic>
    </p:spTree>
    <p:extLst>
      <p:ext uri="{BB962C8B-B14F-4D97-AF65-F5344CB8AC3E}">
        <p14:creationId xmlns:p14="http://schemas.microsoft.com/office/powerpoint/2010/main" val="13705503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D7AA-1F23-4622-B445-3935ACD8C6DF}"/>
              </a:ext>
            </a:extLst>
          </p:cNvPr>
          <p:cNvSpPr>
            <a:spLocks noGrp="1"/>
          </p:cNvSpPr>
          <p:nvPr>
            <p:ph type="title"/>
          </p:nvPr>
        </p:nvSpPr>
        <p:spPr>
          <a:xfrm>
            <a:off x="838200" y="854079"/>
            <a:ext cx="7886700" cy="1325563"/>
          </a:xfrm>
        </p:spPr>
        <p:txBody>
          <a:bodyPr>
            <a:normAutofit/>
          </a:bodyPr>
          <a:lstStyle/>
          <a:p>
            <a:r>
              <a:rPr lang="en-US" sz="4000" dirty="0">
                <a:solidFill>
                  <a:srgbClr val="008586"/>
                </a:solidFill>
                <a:latin typeface="+mn-lt"/>
              </a:rPr>
              <a:t>Main Project Partners</a:t>
            </a:r>
          </a:p>
        </p:txBody>
      </p:sp>
      <p:sp>
        <p:nvSpPr>
          <p:cNvPr id="3" name="Content Placeholder 2">
            <a:extLst>
              <a:ext uri="{FF2B5EF4-FFF2-40B4-BE49-F238E27FC236}">
                <a16:creationId xmlns:a16="http://schemas.microsoft.com/office/drawing/2014/main" id="{01EBC5A1-D06A-48C3-97DF-3833283144C0}"/>
              </a:ext>
            </a:extLst>
          </p:cNvPr>
          <p:cNvSpPr>
            <a:spLocks noGrp="1"/>
          </p:cNvSpPr>
          <p:nvPr>
            <p:ph sz="half" idx="1"/>
          </p:nvPr>
        </p:nvSpPr>
        <p:spPr/>
        <p:txBody>
          <a:bodyPr>
            <a:normAutofit fontScale="92500" lnSpcReduction="20000"/>
          </a:bodyPr>
          <a:lstStyle/>
          <a:p>
            <a:pPr marL="0" indent="0">
              <a:buNone/>
            </a:pPr>
            <a:r>
              <a:rPr lang="en-US" sz="2000" dirty="0"/>
              <a:t>City of Denver</a:t>
            </a:r>
          </a:p>
          <a:p>
            <a:pPr marL="0" indent="0">
              <a:buNone/>
            </a:pPr>
            <a:r>
              <a:rPr lang="en-US" sz="2000" dirty="0"/>
              <a:t>Corporation of Supportive Housing</a:t>
            </a:r>
          </a:p>
          <a:p>
            <a:pPr marL="0" indent="0">
              <a:buNone/>
            </a:pPr>
            <a:r>
              <a:rPr lang="en-US" sz="2000" dirty="0"/>
              <a:t>Enterprise Community Partners</a:t>
            </a:r>
          </a:p>
          <a:p>
            <a:pPr marL="0" indent="0">
              <a:buNone/>
            </a:pPr>
            <a:r>
              <a:rPr lang="en-US" sz="2000" dirty="0"/>
              <a:t>Colorado Coalition for the Homeless</a:t>
            </a:r>
          </a:p>
          <a:p>
            <a:pPr marL="0" indent="0">
              <a:buNone/>
            </a:pPr>
            <a:r>
              <a:rPr lang="en-US" sz="2000" dirty="0"/>
              <a:t>Mental Health Center of Denver</a:t>
            </a:r>
          </a:p>
          <a:p>
            <a:pPr marL="0" indent="0">
              <a:buNone/>
            </a:pPr>
            <a:r>
              <a:rPr lang="en-US" sz="2000" dirty="0"/>
              <a:t>Urban Institute</a:t>
            </a:r>
          </a:p>
          <a:p>
            <a:pPr marL="0" indent="0">
              <a:buNone/>
            </a:pPr>
            <a:r>
              <a:rPr lang="en-US" sz="2000" dirty="0"/>
              <a:t>Private Investors</a:t>
            </a:r>
          </a:p>
          <a:p>
            <a:pPr marL="0" indent="0">
              <a:buNone/>
            </a:pPr>
            <a:r>
              <a:rPr lang="en-US" sz="2000" dirty="0"/>
              <a:t>Colorado Division of Housing </a:t>
            </a:r>
          </a:p>
          <a:p>
            <a:pPr marL="0" indent="0">
              <a:buNone/>
            </a:pPr>
            <a:r>
              <a:rPr lang="en-US" sz="2000" dirty="0"/>
              <a:t>Denver Housing Authority</a:t>
            </a:r>
          </a:p>
          <a:p>
            <a:pPr marL="0" indent="0">
              <a:buNone/>
            </a:pPr>
            <a:r>
              <a:rPr lang="en-US" sz="2000" dirty="0"/>
              <a:t>Colorado Access</a:t>
            </a:r>
          </a:p>
        </p:txBody>
      </p:sp>
      <p:grpSp>
        <p:nvGrpSpPr>
          <p:cNvPr id="11" name="Group 10">
            <a:extLst>
              <a:ext uri="{FF2B5EF4-FFF2-40B4-BE49-F238E27FC236}">
                <a16:creationId xmlns:a16="http://schemas.microsoft.com/office/drawing/2014/main" id="{DB6C89AC-C2BD-4728-8E0C-22D270D5482F}"/>
              </a:ext>
            </a:extLst>
          </p:cNvPr>
          <p:cNvGrpSpPr/>
          <p:nvPr/>
        </p:nvGrpSpPr>
        <p:grpSpPr>
          <a:xfrm>
            <a:off x="6172201" y="2362200"/>
            <a:ext cx="3798669" cy="3429052"/>
            <a:chOff x="4648200" y="1447800"/>
            <a:chExt cx="3798669" cy="3429052"/>
          </a:xfrm>
        </p:grpSpPr>
        <p:pic>
          <p:nvPicPr>
            <p:cNvPr id="5" name="Picture 4" descr="cid:image004.jpg@01CDE445.2C23C330">
              <a:extLst>
                <a:ext uri="{FF2B5EF4-FFF2-40B4-BE49-F238E27FC236}">
                  <a16:creationId xmlns:a16="http://schemas.microsoft.com/office/drawing/2014/main" id="{B7CC0A2A-1C5E-4B41-84DC-1E4D36EAAD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30213" y="2862705"/>
              <a:ext cx="1375508" cy="773473"/>
            </a:xfrm>
            <a:prstGeom prst="rect">
              <a:avLst/>
            </a:prstGeom>
            <a:noFill/>
            <a:ln>
              <a:noFill/>
            </a:ln>
          </p:spPr>
        </p:pic>
        <p:pic>
          <p:nvPicPr>
            <p:cNvPr id="6" name="Picture 5" descr="http://www.nhc.org/media/images/ENTERPRISE-7462C-SM.jpg">
              <a:extLst>
                <a:ext uri="{FF2B5EF4-FFF2-40B4-BE49-F238E27FC236}">
                  <a16:creationId xmlns:a16="http://schemas.microsoft.com/office/drawing/2014/main" id="{B32A1F04-7589-48FA-8D93-449DE3C11FEA}"/>
                </a:ext>
              </a:extLst>
            </p:cNvPr>
            <p:cNvPicPr>
              <a:picLocks noChangeAspect="1" noChangeArrowheads="1"/>
            </p:cNvPicPr>
            <p:nvPr/>
          </p:nvPicPr>
          <p:blipFill>
            <a:blip r:embed="rId3"/>
            <a:srcRect/>
            <a:stretch>
              <a:fillRect/>
            </a:stretch>
          </p:blipFill>
          <p:spPr bwMode="auto">
            <a:xfrm>
              <a:off x="6321084" y="2992244"/>
              <a:ext cx="1601184" cy="482639"/>
            </a:xfrm>
            <a:prstGeom prst="rect">
              <a:avLst/>
            </a:prstGeom>
            <a:noFill/>
          </p:spPr>
        </p:pic>
        <p:pic>
          <p:nvPicPr>
            <p:cNvPr id="7" name="Picture 6" descr="http://chccolorado.kma.net/chcColorado/files/organizations/IMAGEFILENAME/000000000490/Mental-Health-Center-of-Denver-Logo-with-org--name.png">
              <a:extLst>
                <a:ext uri="{FF2B5EF4-FFF2-40B4-BE49-F238E27FC236}">
                  <a16:creationId xmlns:a16="http://schemas.microsoft.com/office/drawing/2014/main" id="{59F541EF-97A2-4935-9B0D-915995CF58CD}"/>
                </a:ext>
              </a:extLst>
            </p:cNvPr>
            <p:cNvPicPr>
              <a:picLocks noChangeAspect="1" noChangeArrowheads="1"/>
            </p:cNvPicPr>
            <p:nvPr/>
          </p:nvPicPr>
          <p:blipFill>
            <a:blip r:embed="rId4"/>
            <a:srcRect/>
            <a:stretch>
              <a:fillRect/>
            </a:stretch>
          </p:blipFill>
          <p:spPr bwMode="auto">
            <a:xfrm>
              <a:off x="4648200" y="1447800"/>
              <a:ext cx="1398953" cy="1127095"/>
            </a:xfrm>
            <a:prstGeom prst="rect">
              <a:avLst/>
            </a:prstGeom>
            <a:noFill/>
          </p:spPr>
        </p:pic>
        <p:pic>
          <p:nvPicPr>
            <p:cNvPr id="8" name="Picture 7" descr="Home">
              <a:extLst>
                <a:ext uri="{FF2B5EF4-FFF2-40B4-BE49-F238E27FC236}">
                  <a16:creationId xmlns:a16="http://schemas.microsoft.com/office/drawing/2014/main" id="{D6F7FF1B-54C3-45FC-8C20-B59606DD3C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1084" y="4153511"/>
              <a:ext cx="2125785" cy="6219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evstudio.com/wp-content/uploads/2012/05/City-of-Denver-Logo.jpg">
              <a:extLst>
                <a:ext uri="{FF2B5EF4-FFF2-40B4-BE49-F238E27FC236}">
                  <a16:creationId xmlns:a16="http://schemas.microsoft.com/office/drawing/2014/main" id="{21AD625B-FBA4-4859-B4A3-DAFDEB338D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97" t="-2291" r="23295" b="36661"/>
            <a:stretch/>
          </p:blipFill>
          <p:spPr bwMode="auto">
            <a:xfrm>
              <a:off x="4806609" y="4001294"/>
              <a:ext cx="1222715" cy="875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D467DAC-28D2-4351-8A0F-D0984D2D2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4410" y="1578050"/>
              <a:ext cx="1275635" cy="868414"/>
            </a:xfrm>
            <a:prstGeom prst="rect">
              <a:avLst/>
            </a:prstGeom>
          </p:spPr>
        </p:pic>
      </p:grpSp>
    </p:spTree>
    <p:extLst>
      <p:ext uri="{BB962C8B-B14F-4D97-AF65-F5344CB8AC3E}">
        <p14:creationId xmlns:p14="http://schemas.microsoft.com/office/powerpoint/2010/main" val="68547447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D9E5AE-15AD-491A-BA78-D9B764FDFC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1649" y="1040015"/>
            <a:ext cx="5436265" cy="558068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C1DB2AB-D7B6-4A8E-8884-A693B8163A0F}"/>
              </a:ext>
            </a:extLst>
          </p:cNvPr>
          <p:cNvSpPr/>
          <p:nvPr/>
        </p:nvSpPr>
        <p:spPr>
          <a:xfrm>
            <a:off x="0" y="209018"/>
            <a:ext cx="121920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noProof="0" dirty="0">
                <a:solidFill>
                  <a:srgbClr val="008586"/>
                </a:solidFill>
                <a:effectLst>
                  <a:outerShdw blurRad="38100" dist="38100" dir="2700000" algn="tl">
                    <a:srgbClr val="000000">
                      <a:alpha val="43137"/>
                    </a:srgbClr>
                  </a:outerShdw>
                </a:effectLst>
                <a:latin typeface="Franklin Gothic Book" panose="020B0503020102020204" pitchFamily="34" charset="0"/>
              </a:rPr>
              <a:t>Housing is Health Care</a:t>
            </a:r>
            <a:endParaRPr kumimoji="0" lang="en-US" altLang="en-US" sz="4800" b="1" i="0" u="none" strike="noStrike" kern="1200" cap="none" spc="0" normalizeH="0" baseline="0" noProof="0" dirty="0">
              <a:ln>
                <a:noFill/>
              </a:ln>
              <a:solidFill>
                <a:srgbClr val="008586"/>
              </a:solidFill>
              <a:effectLst>
                <a:outerShdw blurRad="38100" dist="38100" dir="2700000" algn="tl">
                  <a:srgbClr val="000000">
                    <a:alpha val="43137"/>
                  </a:srgbClr>
                </a:outerShdw>
              </a:effectLst>
              <a:uLnTx/>
              <a:uFillTx/>
              <a:latin typeface="Franklin Gothic Book" panose="020B0503020102020204" pitchFamily="34" charset="0"/>
            </a:endParaRPr>
          </a:p>
        </p:txBody>
      </p:sp>
      <p:sp>
        <p:nvSpPr>
          <p:cNvPr id="9" name="Rectangle 8"/>
          <p:cNvSpPr/>
          <p:nvPr/>
        </p:nvSpPr>
        <p:spPr bwMode="auto">
          <a:xfrm>
            <a:off x="0" y="0"/>
            <a:ext cx="12323298" cy="124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908050" marR="0" indent="-436563" algn="l"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Char char="n"/>
              <a:tabLst/>
            </a:pPr>
            <a:endParaRPr kumimoji="0" lang="en-US" sz="2600" b="0" i="0" u="none" strike="noStrike" cap="none" normalizeH="0" baseline="0" dirty="0">
              <a:ln>
                <a:noFill/>
              </a:ln>
              <a:solidFill>
                <a:schemeClr val="tx1"/>
              </a:solidFill>
              <a:effectLst/>
              <a:latin typeface="Verdana" panose="020B0604030504040204" pitchFamily="34" charset="0"/>
            </a:endParaRPr>
          </a:p>
        </p:txBody>
      </p:sp>
      <p:pic>
        <p:nvPicPr>
          <p:cNvPr id="10" name="Content Placeholder 1"/>
          <p:cNvPicPr>
            <a:picLocks noChangeAspect="1"/>
          </p:cNvPicPr>
          <p:nvPr/>
        </p:nvPicPr>
        <p:blipFill rotWithShape="1">
          <a:blip r:embed="rId4" cstate="print">
            <a:extLst>
              <a:ext uri="{28A0092B-C50C-407E-A947-70E740481C1C}">
                <a14:useLocalDpi xmlns:a14="http://schemas.microsoft.com/office/drawing/2010/main" val="0"/>
              </a:ext>
            </a:extLst>
          </a:blip>
          <a:srcRect t="12223" b="4086"/>
          <a:stretch/>
        </p:blipFill>
        <p:spPr>
          <a:xfrm>
            <a:off x="820882" y="3880465"/>
            <a:ext cx="4365625" cy="2740235"/>
          </a:xfrm>
          <a:prstGeom prst="rect">
            <a:avLst/>
          </a:prstGeom>
        </p:spPr>
      </p:pic>
      <p:pic>
        <p:nvPicPr>
          <p:cNvPr id="11" name="Picture 3"/>
          <p:cNvPicPr>
            <a:picLocks noChangeAspect="1"/>
          </p:cNvPicPr>
          <p:nvPr/>
        </p:nvPicPr>
        <p:blipFill>
          <a:blip r:embed="rId5">
            <a:extLst>
              <a:ext uri="{28A0092B-C50C-407E-A947-70E740481C1C}">
                <a14:useLocalDpi xmlns:a14="http://schemas.microsoft.com/office/drawing/2010/main" val="0"/>
              </a:ext>
            </a:extLst>
          </a:blip>
          <a:srcRect t="4382" b="5904"/>
          <a:stretch>
            <a:fillRect/>
          </a:stretch>
        </p:blipFill>
        <p:spPr bwMode="auto">
          <a:xfrm>
            <a:off x="820882" y="1223388"/>
            <a:ext cx="4365625" cy="265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5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30FA-F19B-4F04-9E3E-A6E5CE27285B}"/>
              </a:ext>
            </a:extLst>
          </p:cNvPr>
          <p:cNvSpPr>
            <a:spLocks noGrp="1"/>
          </p:cNvSpPr>
          <p:nvPr>
            <p:ph type="title"/>
          </p:nvPr>
        </p:nvSpPr>
        <p:spPr>
          <a:xfrm>
            <a:off x="1981200" y="1600201"/>
            <a:ext cx="7886700" cy="1325563"/>
          </a:xfrm>
        </p:spPr>
        <p:txBody>
          <a:bodyPr>
            <a:noAutofit/>
          </a:bodyPr>
          <a:lstStyle/>
          <a:p>
            <a:r>
              <a:rPr lang="en-US" sz="6500" dirty="0">
                <a:latin typeface="+mn-lt"/>
              </a:rPr>
              <a:t>In-Depth Look at the </a:t>
            </a:r>
            <a:r>
              <a:rPr lang="en-US" sz="6500" dirty="0">
                <a:solidFill>
                  <a:srgbClr val="98BA79"/>
                </a:solidFill>
                <a:effectLst>
                  <a:outerShdw blurRad="38100" dist="38100" dir="2700000" algn="tl">
                    <a:srgbClr val="000000">
                      <a:alpha val="43137"/>
                    </a:srgbClr>
                  </a:outerShdw>
                </a:effectLst>
                <a:latin typeface="+mn-lt"/>
              </a:rPr>
              <a:t>Social Impact Bond</a:t>
            </a:r>
            <a:r>
              <a:rPr lang="en-US" sz="6500" dirty="0">
                <a:solidFill>
                  <a:srgbClr val="008586"/>
                </a:solidFill>
                <a:effectLst>
                  <a:outerShdw blurRad="38100" dist="38100" dir="2700000" algn="tl">
                    <a:srgbClr val="000000">
                      <a:alpha val="43137"/>
                    </a:srgbClr>
                  </a:outerShdw>
                </a:effectLst>
                <a:latin typeface="+mn-lt"/>
              </a:rPr>
              <a:t> </a:t>
            </a:r>
            <a:r>
              <a:rPr lang="en-US" sz="6500" dirty="0">
                <a:solidFill>
                  <a:srgbClr val="008586"/>
                </a:solidFill>
                <a:latin typeface="+mn-lt"/>
              </a:rPr>
              <a:t>Program</a:t>
            </a:r>
          </a:p>
        </p:txBody>
      </p:sp>
      <p:pic>
        <p:nvPicPr>
          <p:cNvPr id="8" name="Picture 7">
            <a:extLst>
              <a:ext uri="{FF2B5EF4-FFF2-40B4-BE49-F238E27FC236}">
                <a16:creationId xmlns:a16="http://schemas.microsoft.com/office/drawing/2014/main" id="{C9F7BAA1-F456-4662-9B22-B492814F6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5405" y="3482183"/>
            <a:ext cx="1827599" cy="1827599"/>
          </a:xfrm>
          <a:prstGeom prst="rect">
            <a:avLst/>
          </a:prstGeom>
        </p:spPr>
      </p:pic>
      <p:pic>
        <p:nvPicPr>
          <p:cNvPr id="9" name="Picture 8">
            <a:extLst>
              <a:ext uri="{FF2B5EF4-FFF2-40B4-BE49-F238E27FC236}">
                <a16:creationId xmlns:a16="http://schemas.microsoft.com/office/drawing/2014/main" id="{222BE30B-57EF-45E2-9AA0-062D5BC7A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9731" y="2307621"/>
            <a:ext cx="2543958" cy="2543958"/>
          </a:xfrm>
          <a:prstGeom prst="rect">
            <a:avLst/>
          </a:prstGeom>
        </p:spPr>
      </p:pic>
      <p:pic>
        <p:nvPicPr>
          <p:cNvPr id="14" name="Picture 13">
            <a:extLst>
              <a:ext uri="{FF2B5EF4-FFF2-40B4-BE49-F238E27FC236}">
                <a16:creationId xmlns:a16="http://schemas.microsoft.com/office/drawing/2014/main" id="{4CD92979-E54C-43D0-8D7E-19B00B7A6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562" y="4233436"/>
            <a:ext cx="2356338" cy="235633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9A20C20-6AD4-4DB9-A07A-7394F12E7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1705" y="4873870"/>
            <a:ext cx="1828804" cy="1316739"/>
          </a:xfrm>
          <a:prstGeom prst="rect">
            <a:avLst/>
          </a:prstGeom>
        </p:spPr>
      </p:pic>
    </p:spTree>
    <p:extLst>
      <p:ext uri="{BB962C8B-B14F-4D97-AF65-F5344CB8AC3E}">
        <p14:creationId xmlns:p14="http://schemas.microsoft.com/office/powerpoint/2010/main" val="121299831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51777B"/>
                </a:solidFill>
                <a:latin typeface="Lato" panose="020F0502020204030203"/>
              </a:rPr>
              <a:t>Denver SIB Target Population</a:t>
            </a:r>
            <a:endParaRPr lang="en-US" dirty="0">
              <a:solidFill>
                <a:srgbClr val="51777B"/>
              </a:solidFill>
              <a:latin typeface="Lato" panose="020F0502020204030203"/>
            </a:endParaRPr>
          </a:p>
        </p:txBody>
      </p:sp>
      <p:sp>
        <p:nvSpPr>
          <p:cNvPr id="3" name="Content Placeholder 2"/>
          <p:cNvSpPr>
            <a:spLocks noGrp="1"/>
          </p:cNvSpPr>
          <p:nvPr>
            <p:ph idx="1"/>
          </p:nvPr>
        </p:nvSpPr>
        <p:spPr>
          <a:xfrm>
            <a:off x="838200" y="1639666"/>
            <a:ext cx="10515600" cy="4351338"/>
          </a:xfrm>
        </p:spPr>
        <p:txBody>
          <a:bodyPr/>
          <a:lstStyle/>
          <a:p>
            <a:pPr>
              <a:buClr>
                <a:srgbClr val="51777B"/>
              </a:buClr>
              <a:buFont typeface="Wingdings" panose="05000000000000000000" pitchFamily="2" charset="2"/>
              <a:buChar char="§"/>
            </a:pPr>
            <a:r>
              <a:rPr lang="en-US" sz="2400" b="0" dirty="0">
                <a:latin typeface="Arimo"/>
              </a:rPr>
              <a:t>Front-end frequent users that drive up public service costs and cycle in and out of jail, detox, and emergency medical services. </a:t>
            </a:r>
          </a:p>
          <a:p>
            <a:pPr>
              <a:buClr>
                <a:srgbClr val="51777B"/>
              </a:buClr>
              <a:buFont typeface="Wingdings" panose="05000000000000000000" pitchFamily="2" charset="2"/>
              <a:buChar char="§"/>
            </a:pPr>
            <a:endParaRPr lang="en-US" sz="2400" b="0" dirty="0">
              <a:latin typeface="Arimo"/>
            </a:endParaRPr>
          </a:p>
          <a:p>
            <a:pPr>
              <a:buClr>
                <a:srgbClr val="51777B"/>
              </a:buClr>
              <a:buFont typeface="Wingdings" panose="05000000000000000000" pitchFamily="2" charset="2"/>
              <a:buChar char="§"/>
            </a:pPr>
            <a:r>
              <a:rPr lang="en-US" sz="2400" b="0" dirty="0">
                <a:latin typeface="Arimo"/>
              </a:rPr>
              <a:t>The project targets individuals who have at least 8 arrests over three years and identified as transient (having no address or providing the address of a shelter) at the time of arrest. </a:t>
            </a:r>
          </a:p>
          <a:p>
            <a:pPr>
              <a:buClr>
                <a:srgbClr val="51777B"/>
              </a:buClr>
              <a:buFont typeface="Wingdings" panose="05000000000000000000" pitchFamily="2" charset="2"/>
              <a:buChar char="§"/>
            </a:pPr>
            <a:endParaRPr lang="en-US" sz="2400" b="0" dirty="0">
              <a:latin typeface="Arimo"/>
            </a:endParaRPr>
          </a:p>
          <a:p>
            <a:pPr>
              <a:buClr>
                <a:srgbClr val="51777B"/>
              </a:buClr>
              <a:buFont typeface="Wingdings" panose="05000000000000000000" pitchFamily="2" charset="2"/>
              <a:buChar char="§"/>
            </a:pPr>
            <a:r>
              <a:rPr lang="en-US" sz="2400" b="0" dirty="0">
                <a:latin typeface="Arimo"/>
              </a:rPr>
              <a:t>Arrest data from 2012-2014 made the original sample size approximately 1,400 individuals.  </a:t>
            </a:r>
          </a:p>
          <a:p>
            <a:pPr lvl="2">
              <a:buClr>
                <a:srgbClr val="51777B"/>
              </a:buClr>
              <a:buFont typeface="Wingdings" panose="05000000000000000000" pitchFamily="2" charset="2"/>
              <a:buChar char="§"/>
            </a:pPr>
            <a:r>
              <a:rPr lang="en-US" sz="2400" dirty="0">
                <a:latin typeface="Arimo"/>
              </a:rPr>
              <a:t>List refresh adds an additional participants each year– the full list is now approximately 3900 </a:t>
            </a:r>
            <a:endParaRPr lang="en-US" sz="2400" b="0" dirty="0">
              <a:latin typeface="Arimo"/>
            </a:endParaRPr>
          </a:p>
          <a:p>
            <a:endParaRPr lang="en-US" sz="1800" b="0" dirty="0"/>
          </a:p>
          <a:p>
            <a:pPr marL="119063" indent="0">
              <a:buNone/>
            </a:pPr>
            <a:endParaRPr lang="en-US" sz="1800" b="0" dirty="0"/>
          </a:p>
          <a:p>
            <a:pPr marL="914400" lvl="2" indent="0">
              <a:buNone/>
            </a:pPr>
            <a:endParaRPr lang="en-US" dirty="0"/>
          </a:p>
        </p:txBody>
      </p:sp>
      <p:pic>
        <p:nvPicPr>
          <p:cNvPr id="5" name="Picture 4">
            <a:extLst>
              <a:ext uri="{FF2B5EF4-FFF2-40B4-BE49-F238E27FC236}">
                <a16:creationId xmlns:a16="http://schemas.microsoft.com/office/drawing/2014/main" id="{C2B6E4D5-370B-4A53-BC77-FFA243F70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771" y="5663527"/>
            <a:ext cx="1413934" cy="1018032"/>
          </a:xfrm>
          <a:prstGeom prst="rect">
            <a:avLst/>
          </a:prstGeom>
        </p:spPr>
      </p:pic>
    </p:spTree>
    <p:extLst>
      <p:ext uri="{BB962C8B-B14F-4D97-AF65-F5344CB8AC3E}">
        <p14:creationId xmlns:p14="http://schemas.microsoft.com/office/powerpoint/2010/main" val="36131864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Social Impact Bond (SIB) ACT Teams </a:t>
            </a:r>
          </a:p>
        </p:txBody>
      </p:sp>
      <p:sp>
        <p:nvSpPr>
          <p:cNvPr id="3" name="Content Placeholder 2"/>
          <p:cNvSpPr>
            <a:spLocks noGrp="1"/>
          </p:cNvSpPr>
          <p:nvPr>
            <p:ph sz="half" idx="1"/>
          </p:nvPr>
        </p:nvSpPr>
        <p:spPr>
          <a:xfrm>
            <a:off x="723013" y="1690690"/>
            <a:ext cx="7293936" cy="4633910"/>
          </a:xfrm>
          <a:prstGeom prst="rect">
            <a:avLst/>
          </a:prstGeom>
        </p:spPr>
        <p:txBody>
          <a:bodyPr>
            <a:normAutofit/>
          </a:bodyPr>
          <a:lstStyle/>
          <a:p>
            <a:pPr>
              <a:buClr>
                <a:srgbClr val="51777B"/>
              </a:buClr>
              <a:buFont typeface="Wingdings" panose="05000000000000000000" pitchFamily="2" charset="2"/>
              <a:buChar char="§"/>
            </a:pPr>
            <a:r>
              <a:rPr lang="en-US" sz="2200" dirty="0">
                <a:latin typeface="Arial" panose="020B0604020202020204" pitchFamily="34" charset="0"/>
                <a:ea typeface="Lato" panose="020F0502020204030203" pitchFamily="34" charset="0"/>
                <a:cs typeface="Arial" panose="020B0604020202020204" pitchFamily="34" charset="0"/>
              </a:rPr>
              <a:t>Two </a:t>
            </a:r>
            <a:r>
              <a:rPr lang="en-US" sz="2200" b="1" dirty="0">
                <a:solidFill>
                  <a:srgbClr val="008586"/>
                </a:solidFill>
                <a:latin typeface="Arial" panose="020B0604020202020204" pitchFamily="34" charset="0"/>
                <a:ea typeface="Lato" panose="020F0502020204030203" pitchFamily="34" charset="0"/>
                <a:cs typeface="Arial" panose="020B0604020202020204" pitchFamily="34" charset="0"/>
              </a:rPr>
              <a:t>specialized ACT teams </a:t>
            </a:r>
            <a:r>
              <a:rPr lang="en-US" sz="2200" dirty="0">
                <a:latin typeface="Arial" panose="020B0604020202020204" pitchFamily="34" charset="0"/>
                <a:ea typeface="Lato" panose="020F0502020204030203" pitchFamily="34" charset="0"/>
                <a:cs typeface="Arial" panose="020B0604020202020204" pitchFamily="34" charset="0"/>
              </a:rPr>
              <a:t>working with 175 of highest utilizers of Denver Jail System</a:t>
            </a:r>
          </a:p>
          <a:p>
            <a:pPr>
              <a:buClr>
                <a:srgbClr val="51777B"/>
              </a:buClr>
              <a:buFont typeface="Wingdings" panose="05000000000000000000" pitchFamily="2" charset="2"/>
              <a:buChar char="§"/>
            </a:pPr>
            <a:endParaRPr lang="en-US" sz="2200" dirty="0">
              <a:latin typeface="Arial" panose="020B0604020202020204" pitchFamily="34" charset="0"/>
              <a:ea typeface="Lato" panose="020F0502020204030203" pitchFamily="34" charset="0"/>
              <a:cs typeface="Arial" panose="020B0604020202020204" pitchFamily="34" charset="0"/>
            </a:endParaRPr>
          </a:p>
          <a:p>
            <a:pPr>
              <a:buClr>
                <a:srgbClr val="51777B"/>
              </a:buClr>
              <a:buFont typeface="Wingdings" panose="05000000000000000000" pitchFamily="2" charset="2"/>
              <a:buChar char="§"/>
            </a:pPr>
            <a:r>
              <a:rPr lang="en-US" sz="2200" dirty="0">
                <a:latin typeface="Arial" panose="020B0604020202020204" pitchFamily="34" charset="0"/>
                <a:ea typeface="Lato" panose="020F0502020204030203" pitchFamily="34" charset="0"/>
                <a:cs typeface="Arial" panose="020B0604020202020204" pitchFamily="34" charset="0"/>
              </a:rPr>
              <a:t>Coordination with Denver Jail, Corporation for Supportive Housing, Enterprise Group, Investors, MHCD, City of Denver, DPD</a:t>
            </a:r>
          </a:p>
          <a:p>
            <a:pPr>
              <a:buClr>
                <a:srgbClr val="51777B"/>
              </a:buClr>
              <a:buFont typeface="Wingdings" panose="05000000000000000000" pitchFamily="2" charset="2"/>
              <a:buChar char="§"/>
            </a:pPr>
            <a:endParaRPr lang="en-US" sz="2200" dirty="0">
              <a:latin typeface="Arial" panose="020B0604020202020204" pitchFamily="34" charset="0"/>
              <a:ea typeface="Lato" panose="020F0502020204030203" pitchFamily="34" charset="0"/>
              <a:cs typeface="Arial" panose="020B0604020202020204" pitchFamily="34" charset="0"/>
            </a:endParaRPr>
          </a:p>
          <a:p>
            <a:pPr>
              <a:buClr>
                <a:srgbClr val="51777B"/>
              </a:buClr>
              <a:buFont typeface="Wingdings" panose="05000000000000000000" pitchFamily="2" charset="2"/>
              <a:buChar char="§"/>
            </a:pPr>
            <a:r>
              <a:rPr lang="en-US" sz="2200" dirty="0">
                <a:latin typeface="Arial" panose="020B0604020202020204" pitchFamily="34" charset="0"/>
                <a:ea typeface="Lato" panose="020F0502020204030203" pitchFamily="34" charset="0"/>
                <a:cs typeface="Arial" panose="020B0604020202020204" pitchFamily="34" charset="0"/>
              </a:rPr>
              <a:t>Unique Funding Stream </a:t>
            </a:r>
          </a:p>
          <a:p>
            <a:pPr>
              <a:buClr>
                <a:srgbClr val="51777B"/>
              </a:buClr>
              <a:buFont typeface="Wingdings" panose="05000000000000000000" pitchFamily="2" charset="2"/>
              <a:buChar char="§"/>
            </a:pPr>
            <a:endParaRPr lang="en-US" sz="2200" dirty="0">
              <a:latin typeface="Arial" panose="020B0604020202020204" pitchFamily="34" charset="0"/>
              <a:ea typeface="Lato" panose="020F0502020204030203" pitchFamily="34" charset="0"/>
              <a:cs typeface="Arial" panose="020B0604020202020204" pitchFamily="34" charset="0"/>
            </a:endParaRPr>
          </a:p>
          <a:p>
            <a:pPr>
              <a:buClr>
                <a:srgbClr val="51777B"/>
              </a:buClr>
              <a:buFont typeface="Wingdings" panose="05000000000000000000" pitchFamily="2" charset="2"/>
              <a:buChar char="§"/>
            </a:pPr>
            <a:r>
              <a:rPr lang="en-US" sz="2200" b="1" dirty="0">
                <a:solidFill>
                  <a:srgbClr val="008586"/>
                </a:solidFill>
                <a:latin typeface="Arial" panose="020B0604020202020204" pitchFamily="34" charset="0"/>
                <a:ea typeface="Lato" panose="020F0502020204030203" pitchFamily="34" charset="0"/>
                <a:cs typeface="Arial" panose="020B0604020202020204" pitchFamily="34" charset="0"/>
              </a:rPr>
              <a:t>Pay For Success </a:t>
            </a:r>
            <a:r>
              <a:rPr lang="en-US" sz="2200" dirty="0">
                <a:latin typeface="Arial" panose="020B0604020202020204" pitchFamily="34" charset="0"/>
                <a:ea typeface="Lato" panose="020F0502020204030203" pitchFamily="34" charset="0"/>
                <a:cs typeface="Arial" panose="020B0604020202020204" pitchFamily="34" charset="0"/>
              </a:rPr>
              <a:t>model </a:t>
            </a:r>
          </a:p>
          <a:p>
            <a:pPr>
              <a:buClr>
                <a:srgbClr val="51777B"/>
              </a:buClr>
              <a:buFont typeface="Wingdings" panose="05000000000000000000" pitchFamily="2" charset="2"/>
              <a:buChar char="§"/>
            </a:pPr>
            <a:endParaRPr lang="en-US" sz="2200" dirty="0">
              <a:latin typeface="Arial" panose="020B0604020202020204" pitchFamily="34" charset="0"/>
              <a:ea typeface="Lato" panose="020F0502020204030203" pitchFamily="34" charset="0"/>
              <a:cs typeface="Arial" panose="020B0604020202020204" pitchFamily="34" charset="0"/>
            </a:endParaRPr>
          </a:p>
        </p:txBody>
      </p:sp>
      <p:sp>
        <p:nvSpPr>
          <p:cNvPr id="8" name="Rectangle 7">
            <a:extLst>
              <a:ext uri="{FF2B5EF4-FFF2-40B4-BE49-F238E27FC236}">
                <a16:creationId xmlns:a16="http://schemas.microsoft.com/office/drawing/2014/main" id="{7E6AEDDD-F858-4EEB-A80F-66B65C6B03F6}"/>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70A060C-B731-4333-BD24-7C6F7F77E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p:spPr>
      </p:pic>
      <p:pic>
        <p:nvPicPr>
          <p:cNvPr id="10" name="Picture 9" descr="Icon&#10;&#10;Description automatically generated">
            <a:extLst>
              <a:ext uri="{FF2B5EF4-FFF2-40B4-BE49-F238E27FC236}">
                <a16:creationId xmlns:a16="http://schemas.microsoft.com/office/drawing/2014/main" id="{0240076D-E1FA-4874-8E4E-2C366F22E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949" y="1594884"/>
            <a:ext cx="3668232" cy="3668232"/>
          </a:xfrm>
          <a:prstGeom prst="rect">
            <a:avLst/>
          </a:prstGeom>
        </p:spPr>
      </p:pic>
    </p:spTree>
    <p:extLst>
      <p:ext uri="{BB962C8B-B14F-4D97-AF65-F5344CB8AC3E}">
        <p14:creationId xmlns:p14="http://schemas.microsoft.com/office/powerpoint/2010/main" val="280599677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28826" y="1292736"/>
            <a:ext cx="10515599" cy="4825535"/>
          </a:xfrm>
          <a:prstGeom prst="rect">
            <a:avLst/>
          </a:prstGeom>
        </p:spPr>
        <p:txBody>
          <a:bodyPr>
            <a:noAutofit/>
          </a:bodyPr>
          <a:lstStyle/>
          <a:p>
            <a:pPr>
              <a:spcBef>
                <a:spcPts val="600"/>
              </a:spcBef>
              <a:buClr>
                <a:srgbClr val="51777B"/>
              </a:buClr>
              <a:buFont typeface="Wingdings" panose="05000000000000000000" pitchFamily="2" charset="2"/>
              <a:buChar char="§"/>
              <a:defRPr/>
            </a:pPr>
            <a:endParaRPr lang="en-US" sz="2600" dirty="0">
              <a:latin typeface="Arial" panose="020B0604020202020204" pitchFamily="34" charset="0"/>
              <a:cs typeface="Arial" panose="020B0604020202020204" pitchFamily="34" charset="0"/>
            </a:endParaRPr>
          </a:p>
          <a:p>
            <a:pPr>
              <a:spcBef>
                <a:spcPts val="600"/>
              </a:spcBef>
              <a:buClr>
                <a:srgbClr val="51777B"/>
              </a:buClr>
              <a:buFont typeface="Wingdings" panose="05000000000000000000" pitchFamily="2" charset="2"/>
              <a:buChar char="§"/>
              <a:defRPr/>
            </a:pPr>
            <a:r>
              <a:rPr lang="en-US" sz="2600" dirty="0">
                <a:latin typeface="Arial" panose="020B0604020202020204" pitchFamily="34" charset="0"/>
                <a:cs typeface="Arial" panose="020B0604020202020204" pitchFamily="34" charset="0"/>
              </a:rPr>
              <a:t>75% of services provided occur </a:t>
            </a:r>
            <a:r>
              <a:rPr lang="en-US" sz="2600" b="1" dirty="0">
                <a:solidFill>
                  <a:srgbClr val="008586"/>
                </a:solidFill>
                <a:latin typeface="Arial" panose="020B0604020202020204" pitchFamily="34" charset="0"/>
                <a:cs typeface="Arial" panose="020B0604020202020204" pitchFamily="34" charset="0"/>
              </a:rPr>
              <a:t>in the community</a:t>
            </a:r>
            <a:r>
              <a:rPr lang="en-US" sz="2600" dirty="0">
                <a:latin typeface="Arial" panose="020B0604020202020204" pitchFamily="34" charset="0"/>
                <a:cs typeface="Arial" panose="020B0604020202020204" pitchFamily="34" charset="0"/>
              </a:rPr>
              <a:t>. </a:t>
            </a:r>
          </a:p>
          <a:p>
            <a:pPr>
              <a:spcBef>
                <a:spcPts val="600"/>
              </a:spcBef>
              <a:buClr>
                <a:srgbClr val="51777B"/>
              </a:buClr>
              <a:buFont typeface="Wingdings" panose="05000000000000000000" pitchFamily="2" charset="2"/>
              <a:buChar char="§"/>
              <a:defRPr/>
            </a:pPr>
            <a:endParaRPr lang="en-US" sz="2600" dirty="0">
              <a:latin typeface="Arial" panose="020B0604020202020204" pitchFamily="34" charset="0"/>
              <a:cs typeface="Arial" panose="020B0604020202020204" pitchFamily="34" charset="0"/>
            </a:endParaRPr>
          </a:p>
          <a:p>
            <a:pPr>
              <a:spcBef>
                <a:spcPts val="600"/>
              </a:spcBef>
              <a:buClr>
                <a:srgbClr val="51777B"/>
              </a:buClr>
              <a:buFont typeface="Wingdings" panose="05000000000000000000" pitchFamily="2" charset="2"/>
              <a:buChar char="§"/>
              <a:defRPr/>
            </a:pPr>
            <a:r>
              <a:rPr lang="en-US" sz="2600" b="1" dirty="0">
                <a:solidFill>
                  <a:srgbClr val="008586"/>
                </a:solidFill>
                <a:latin typeface="Arial" panose="020B0604020202020204" pitchFamily="34" charset="0"/>
                <a:cs typeface="Arial" panose="020B0604020202020204" pitchFamily="34" charset="0"/>
              </a:rPr>
              <a:t>Team approach</a:t>
            </a:r>
            <a:r>
              <a:rPr lang="en-US" sz="2600" dirty="0">
                <a:latin typeface="Arial" panose="020B0604020202020204" pitchFamily="34" charset="0"/>
                <a:cs typeface="Arial" panose="020B0604020202020204" pitchFamily="34" charset="0"/>
              </a:rPr>
              <a:t>—staff work with all/most clients.  </a:t>
            </a:r>
          </a:p>
          <a:p>
            <a:pPr>
              <a:spcBef>
                <a:spcPts val="600"/>
              </a:spcBef>
              <a:buClr>
                <a:srgbClr val="51777B"/>
              </a:buClr>
              <a:buFont typeface="Wingdings" panose="05000000000000000000" pitchFamily="2" charset="2"/>
              <a:buChar char="§"/>
              <a:defRPr/>
            </a:pPr>
            <a:endParaRPr lang="en-US" sz="2600" dirty="0">
              <a:latin typeface="Arial" panose="020B0604020202020204" pitchFamily="34" charset="0"/>
              <a:cs typeface="Arial" panose="020B0604020202020204" pitchFamily="34" charset="0"/>
            </a:endParaRPr>
          </a:p>
          <a:p>
            <a:pPr>
              <a:spcBef>
                <a:spcPts val="600"/>
              </a:spcBef>
              <a:buClr>
                <a:srgbClr val="51777B"/>
              </a:buClr>
              <a:buFont typeface="Wingdings" panose="05000000000000000000" pitchFamily="2" charset="2"/>
              <a:buChar char="§"/>
              <a:defRPr/>
            </a:pPr>
            <a:r>
              <a:rPr lang="en-US" sz="2600" dirty="0">
                <a:latin typeface="Arial" panose="020B0604020202020204" pitchFamily="34" charset="0"/>
                <a:cs typeface="Arial" panose="020B0604020202020204" pitchFamily="34" charset="0"/>
              </a:rPr>
              <a:t>Support an individual's </a:t>
            </a:r>
            <a:r>
              <a:rPr lang="en-US" sz="2600" b="1" dirty="0">
                <a:solidFill>
                  <a:srgbClr val="008586"/>
                </a:solidFill>
                <a:latin typeface="Arial" panose="020B0604020202020204" pitchFamily="34" charset="0"/>
                <a:cs typeface="Arial" panose="020B0604020202020204" pitchFamily="34" charset="0"/>
              </a:rPr>
              <a:t>ability to live successfully </a:t>
            </a:r>
            <a:r>
              <a:rPr lang="en-US" sz="2600" dirty="0">
                <a:latin typeface="Arial" panose="020B0604020202020204" pitchFamily="34" charset="0"/>
                <a:cs typeface="Arial" panose="020B0604020202020204" pitchFamily="34" charset="0"/>
              </a:rPr>
              <a:t>in the community based on client-centered goals.</a:t>
            </a:r>
          </a:p>
          <a:p>
            <a:pPr>
              <a:spcBef>
                <a:spcPts val="600"/>
              </a:spcBef>
              <a:buClr>
                <a:srgbClr val="51777B"/>
              </a:buClr>
              <a:buFont typeface="Wingdings" panose="05000000000000000000" pitchFamily="2" charset="2"/>
              <a:buChar char="§"/>
              <a:defRPr/>
            </a:pPr>
            <a:endParaRPr lang="en-US" sz="2600" dirty="0">
              <a:latin typeface="Arial" panose="020B0604020202020204" pitchFamily="34" charset="0"/>
              <a:cs typeface="Arial" panose="020B0604020202020204" pitchFamily="34" charset="0"/>
            </a:endParaRPr>
          </a:p>
          <a:p>
            <a:pPr>
              <a:spcBef>
                <a:spcPts val="600"/>
              </a:spcBef>
              <a:buClr>
                <a:srgbClr val="51777B"/>
              </a:buClr>
              <a:buFont typeface="Wingdings" panose="05000000000000000000" pitchFamily="2" charset="2"/>
              <a:buChar char="§"/>
              <a:defRPr/>
            </a:pPr>
            <a:r>
              <a:rPr lang="en-US" sz="2600" b="1" dirty="0">
                <a:solidFill>
                  <a:srgbClr val="008586"/>
                </a:solidFill>
                <a:latin typeface="Arial" panose="020B0604020202020204" pitchFamily="34" charset="0"/>
                <a:cs typeface="Arial" panose="020B0604020202020204" pitchFamily="34" charset="0"/>
              </a:rPr>
              <a:t>Harm Reduction</a:t>
            </a:r>
            <a:r>
              <a:rPr lang="en-US" sz="2600" i="1"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reducing the overall negative consequences associated with substance use. </a:t>
            </a:r>
          </a:p>
        </p:txBody>
      </p:sp>
      <p:sp>
        <p:nvSpPr>
          <p:cNvPr id="6" name="Rectangle 5">
            <a:extLst>
              <a:ext uri="{FF2B5EF4-FFF2-40B4-BE49-F238E27FC236}">
                <a16:creationId xmlns:a16="http://schemas.microsoft.com/office/drawing/2014/main" id="{D9C7E458-63CA-4195-BF51-B11D9A3A463E}"/>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11C15F5-0C73-46D9-A8CC-E8C562B71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
        <p:nvSpPr>
          <p:cNvPr id="8" name="Title 1">
            <a:extLst>
              <a:ext uri="{FF2B5EF4-FFF2-40B4-BE49-F238E27FC236}">
                <a16:creationId xmlns:a16="http://schemas.microsoft.com/office/drawing/2014/main" id="{BD25D65C-2E20-4FB1-90A6-198C75277E48}"/>
              </a:ext>
            </a:extLst>
          </p:cNvPr>
          <p:cNvSpPr txBox="1">
            <a:spLocks/>
          </p:cNvSpPr>
          <p:nvPr/>
        </p:nvSpPr>
        <p:spPr>
          <a:xfrm>
            <a:off x="838200" y="3651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Assertive Community Treatment (ACT)</a:t>
            </a:r>
          </a:p>
        </p:txBody>
      </p:sp>
    </p:spTree>
    <p:extLst>
      <p:ext uri="{BB962C8B-B14F-4D97-AF65-F5344CB8AC3E}">
        <p14:creationId xmlns:p14="http://schemas.microsoft.com/office/powerpoint/2010/main" val="60173885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2124538"/>
            <a:ext cx="7986823" cy="769365"/>
          </a:xfrm>
          <a:prstGeom prst="rect">
            <a:avLst/>
          </a:prstGeom>
        </p:spPr>
        <p:txBody>
          <a:bodyPr>
            <a:noAutofit/>
          </a:bodyPr>
          <a:lstStyle/>
          <a:p>
            <a:pPr marL="0" indent="0">
              <a:buNone/>
              <a:defRPr/>
            </a:pPr>
            <a:r>
              <a:rPr lang="en-US" sz="2400" dirty="0">
                <a:latin typeface="Arial" panose="020B0604020202020204" pitchFamily="34" charset="0"/>
                <a:cs typeface="Arial" panose="020B0604020202020204" pitchFamily="34" charset="0"/>
              </a:rPr>
              <a:t>Interdisciplinary Team of professionals who provide </a:t>
            </a:r>
            <a:r>
              <a:rPr lang="en-US" sz="2400" b="1" dirty="0">
                <a:solidFill>
                  <a:srgbClr val="008586"/>
                </a:solidFill>
                <a:latin typeface="Arial" panose="020B0604020202020204" pitchFamily="34" charset="0"/>
                <a:cs typeface="Arial" panose="020B0604020202020204" pitchFamily="34" charset="0"/>
              </a:rPr>
              <a:t>intensive wrap around treatment </a:t>
            </a:r>
            <a:r>
              <a:rPr lang="en-US" sz="2400" dirty="0">
                <a:latin typeface="Arial" panose="020B0604020202020204" pitchFamily="34" charset="0"/>
                <a:cs typeface="Arial" panose="020B0604020202020204" pitchFamily="34" charset="0"/>
              </a:rPr>
              <a:t>including:</a:t>
            </a:r>
          </a:p>
        </p:txBody>
      </p:sp>
      <p:pic>
        <p:nvPicPr>
          <p:cNvPr id="7" name="Picture 6">
            <a:extLst>
              <a:ext uri="{FF2B5EF4-FFF2-40B4-BE49-F238E27FC236}">
                <a16:creationId xmlns:a16="http://schemas.microsoft.com/office/drawing/2014/main" id="{1F64E493-DB38-477C-BBD8-7DD403797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069" y="2190160"/>
            <a:ext cx="2477680" cy="2477680"/>
          </a:xfrm>
          <a:prstGeom prst="rect">
            <a:avLst/>
          </a:prstGeom>
        </p:spPr>
      </p:pic>
      <p:sp>
        <p:nvSpPr>
          <p:cNvPr id="5" name="Title 1">
            <a:extLst>
              <a:ext uri="{FF2B5EF4-FFF2-40B4-BE49-F238E27FC236}">
                <a16:creationId xmlns:a16="http://schemas.microsoft.com/office/drawing/2014/main" id="{DCCDA34A-88BF-4E19-B262-DD95198036C7}"/>
              </a:ext>
            </a:extLst>
          </p:cNvPr>
          <p:cNvSpPr txBox="1">
            <a:spLocks/>
          </p:cNvSpPr>
          <p:nvPr/>
        </p:nvSpPr>
        <p:spPr>
          <a:xfrm>
            <a:off x="838200" y="662782"/>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Housing First +Assertive Community Treatment (ACT)</a:t>
            </a:r>
          </a:p>
        </p:txBody>
      </p:sp>
      <p:sp>
        <p:nvSpPr>
          <p:cNvPr id="8" name="Rectangle 7">
            <a:extLst>
              <a:ext uri="{FF2B5EF4-FFF2-40B4-BE49-F238E27FC236}">
                <a16:creationId xmlns:a16="http://schemas.microsoft.com/office/drawing/2014/main" id="{018937FF-A075-4AFF-8D4E-7522A7B6C157}"/>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0CC2D657-E048-4D55-AED6-232090B944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
        <p:nvSpPr>
          <p:cNvPr id="10" name="Content Placeholder 2">
            <a:extLst>
              <a:ext uri="{FF2B5EF4-FFF2-40B4-BE49-F238E27FC236}">
                <a16:creationId xmlns:a16="http://schemas.microsoft.com/office/drawing/2014/main" id="{FDAD3E2C-7A18-40F7-96A3-C0F6DD52DAEE}"/>
              </a:ext>
            </a:extLst>
          </p:cNvPr>
          <p:cNvSpPr txBox="1">
            <a:spLocks/>
          </p:cNvSpPr>
          <p:nvPr/>
        </p:nvSpPr>
        <p:spPr>
          <a:xfrm>
            <a:off x="4416941" y="3163493"/>
            <a:ext cx="7157484" cy="19394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Psychiatric treatment &amp; Medications</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Substance treatment Services</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Peer Mentoring and Support</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Long-term ongoing care</a:t>
            </a:r>
          </a:p>
          <a:p>
            <a:pPr>
              <a:buClr>
                <a:srgbClr val="51777B"/>
              </a:buClr>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805896E-21AF-44D6-B98E-2FE2EBDF2967}"/>
              </a:ext>
            </a:extLst>
          </p:cNvPr>
          <p:cNvSpPr txBox="1">
            <a:spLocks/>
          </p:cNvSpPr>
          <p:nvPr/>
        </p:nvSpPr>
        <p:spPr>
          <a:xfrm>
            <a:off x="439422" y="2865220"/>
            <a:ext cx="7157484" cy="219775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51777B"/>
              </a:buClr>
              <a:buFont typeface="Wingdings" panose="05000000000000000000" pitchFamily="2" charset="2"/>
              <a:buChar char="§"/>
              <a:defRPr/>
            </a:pPr>
            <a:endParaRPr lang="en-US" sz="2000" dirty="0">
              <a:latin typeface="Arial" panose="020B0604020202020204" pitchFamily="34" charset="0"/>
              <a:cs typeface="Arial" panose="020B0604020202020204" pitchFamily="34" charset="0"/>
            </a:endParaRP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Case Management </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Initial and ongoing assessment</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Nursing care</a:t>
            </a:r>
          </a:p>
          <a:p>
            <a:pPr lvl="1">
              <a:buClr>
                <a:srgbClr val="51777B"/>
              </a:buClr>
              <a:buFont typeface="Wingdings" panose="05000000000000000000" pitchFamily="2" charset="2"/>
              <a:buChar char="§"/>
              <a:defRPr/>
            </a:pPr>
            <a:r>
              <a:rPr lang="en-US" sz="2000" dirty="0">
                <a:latin typeface="Arial" panose="020B0604020202020204" pitchFamily="34" charset="0"/>
                <a:cs typeface="Arial" panose="020B0604020202020204" pitchFamily="34" charset="0"/>
              </a:rPr>
              <a:t>Benefits Acquisition</a:t>
            </a:r>
          </a:p>
        </p:txBody>
      </p:sp>
    </p:spTree>
    <p:extLst>
      <p:ext uri="{BB962C8B-B14F-4D97-AF65-F5344CB8AC3E}">
        <p14:creationId xmlns:p14="http://schemas.microsoft.com/office/powerpoint/2010/main" val="359063652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7B95-0652-4C40-B0F9-A8BA6BF32946}"/>
              </a:ext>
            </a:extLst>
          </p:cNvPr>
          <p:cNvSpPr>
            <a:spLocks noGrp="1"/>
          </p:cNvSpPr>
          <p:nvPr>
            <p:ph type="title"/>
          </p:nvPr>
        </p:nvSpPr>
        <p:spPr>
          <a:xfrm>
            <a:off x="974364" y="681037"/>
            <a:ext cx="10515600" cy="1325563"/>
          </a:xfrm>
        </p:spPr>
        <p:txBody>
          <a:bodyPr>
            <a:normAutofit fontScale="90000"/>
          </a:body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Housing Intake &amp; Placement + Assertive Community Treatment (ACT) Team</a:t>
            </a:r>
            <a:br>
              <a:rPr lang="en-US" sz="3200" dirty="0">
                <a:latin typeface="Lato" panose="020F0502020204030203" pitchFamily="34" charset="0"/>
                <a:ea typeface="Lato" panose="020F0502020204030203" pitchFamily="34" charset="0"/>
                <a:cs typeface="Lato" panose="020F0502020204030203" pitchFamily="34" charset="0"/>
              </a:rPr>
            </a:br>
            <a:r>
              <a:rPr lang="en-US" sz="2700" i="1" dirty="0">
                <a:latin typeface="Lato" panose="020F0502020204030203" pitchFamily="34" charset="0"/>
                <a:ea typeface="Lato" panose="020F0502020204030203" pitchFamily="34" charset="0"/>
                <a:cs typeface="Lato" panose="020F0502020204030203" pitchFamily="34" charset="0"/>
              </a:rPr>
              <a:t>Finding the Flow- Homeless to Home</a:t>
            </a:r>
            <a:endParaRPr lang="en-US" sz="2700" dirty="0">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49DE879F-90CD-4B14-A155-DEED277100BF}"/>
              </a:ext>
            </a:extLst>
          </p:cNvPr>
          <p:cNvSpPr>
            <a:spLocks noGrp="1"/>
          </p:cNvSpPr>
          <p:nvPr>
            <p:ph sz="half" idx="1"/>
          </p:nvPr>
        </p:nvSpPr>
        <p:spPr>
          <a:xfrm>
            <a:off x="974364" y="2318174"/>
            <a:ext cx="3433551" cy="4351338"/>
          </a:xfrm>
        </p:spPr>
        <p:txBody>
          <a:bodyPr>
            <a:normAutofit/>
          </a:bodyPr>
          <a:lstStyle/>
          <a:p>
            <a:pPr>
              <a:spcBef>
                <a:spcPts val="533"/>
              </a:spcBef>
              <a:buFont typeface="Wingdings" panose="05000000000000000000" pitchFamily="2" charset="2"/>
              <a:buChar char="§"/>
            </a:pPr>
            <a:r>
              <a:rPr lang="en-US" sz="2400" b="1" dirty="0">
                <a:solidFill>
                  <a:srgbClr val="008586"/>
                </a:solidFill>
                <a:latin typeface="Arial" panose="020B0604020202020204" pitchFamily="34" charset="0"/>
                <a:cs typeface="Arial" panose="020B0604020202020204" pitchFamily="34" charset="0"/>
              </a:rPr>
              <a:t>HIPS</a:t>
            </a:r>
            <a:endParaRPr lang="en-US" sz="2000" b="1" dirty="0">
              <a:solidFill>
                <a:srgbClr val="008586"/>
              </a:solidFill>
              <a:latin typeface="Arial" panose="020B0604020202020204" pitchFamily="34" charset="0"/>
              <a:cs typeface="Arial" panose="020B0604020202020204" pitchFamily="34" charset="0"/>
            </a:endParaRP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Initial Outreach and Engagement</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Eligibility Assessment</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Housing subsidy paperwork</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Vital Documents</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Health Insurance</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Goal setting</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Housing Navigation &amp; Placement</a:t>
            </a:r>
          </a:p>
          <a:p>
            <a:pPr>
              <a:spcBef>
                <a:spcPts val="533"/>
              </a:spcBef>
              <a:buSzPts val="800"/>
              <a:buFont typeface="Wingdings" panose="05000000000000000000" pitchFamily="2" charset="2"/>
              <a:buChar char="§"/>
            </a:pPr>
            <a:r>
              <a:rPr lang="en-US" sz="2000" dirty="0">
                <a:latin typeface="Arial" panose="020B0604020202020204" pitchFamily="34" charset="0"/>
                <a:cs typeface="Arial" panose="020B0604020202020204" pitchFamily="34" charset="0"/>
              </a:rPr>
              <a:t>Transfer to ACT Long Term Services</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9495349-BB96-40C7-9E91-859C380EFEEC}"/>
              </a:ext>
            </a:extLst>
          </p:cNvPr>
          <p:cNvSpPr>
            <a:spLocks noGrp="1"/>
          </p:cNvSpPr>
          <p:nvPr>
            <p:ph sz="half" idx="2"/>
          </p:nvPr>
        </p:nvSpPr>
        <p:spPr>
          <a:xfrm>
            <a:off x="8268306" y="2318174"/>
            <a:ext cx="3580261" cy="4351338"/>
          </a:xfrm>
        </p:spPr>
        <p:txBody>
          <a:bodyPr>
            <a:normAutofit/>
          </a:bodyPr>
          <a:lstStyle/>
          <a:p>
            <a:pPr>
              <a:spcBef>
                <a:spcPts val="533"/>
              </a:spcBef>
              <a:buFont typeface="Wingdings" panose="05000000000000000000" pitchFamily="2" charset="2"/>
              <a:buChar char="§"/>
            </a:pPr>
            <a:r>
              <a:rPr lang="en-US" sz="2400" b="1" dirty="0">
                <a:solidFill>
                  <a:srgbClr val="008586"/>
                </a:solidFill>
                <a:latin typeface="Arial" panose="020B0604020202020204" pitchFamily="34" charset="0"/>
                <a:cs typeface="Arial" panose="020B0604020202020204" pitchFamily="34" charset="0"/>
              </a:rPr>
              <a:t>SIB ACT TEAM</a:t>
            </a:r>
          </a:p>
          <a:p>
            <a:pPr marL="461431" indent="-342900">
              <a:spcBef>
                <a:spcPts val="533"/>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Case Management</a:t>
            </a:r>
          </a:p>
          <a:p>
            <a:pPr marL="461431" indent="-342900">
              <a:spcBef>
                <a:spcPts val="0"/>
              </a:spcBef>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Mental Health Care</a:t>
            </a:r>
          </a:p>
          <a:p>
            <a:pPr marL="461431" indent="-342900">
              <a:spcBef>
                <a:spcPts val="0"/>
              </a:spcBef>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Substance treatment Services</a:t>
            </a:r>
          </a:p>
          <a:p>
            <a:pPr marL="461431" indent="-342900">
              <a:spcBef>
                <a:spcPts val="0"/>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Nursing care</a:t>
            </a:r>
          </a:p>
          <a:p>
            <a:pPr marL="461431" indent="-342900">
              <a:spcBef>
                <a:spcPts val="0"/>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Psychiatric Treatment &amp; Medications</a:t>
            </a:r>
          </a:p>
          <a:p>
            <a:pPr marL="461431" indent="-342900">
              <a:spcBef>
                <a:spcPts val="0"/>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Educational and Vocational Services</a:t>
            </a:r>
          </a:p>
          <a:p>
            <a:pPr marL="461431" indent="-342900">
              <a:spcBef>
                <a:spcPts val="0"/>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Benefits Acquisition</a:t>
            </a:r>
          </a:p>
          <a:p>
            <a:pPr marL="461431" indent="-342900">
              <a:spcBef>
                <a:spcPts val="0"/>
              </a:spcBef>
              <a:buClr>
                <a:srgbClr val="263050"/>
              </a:buClr>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Peer Mentoring and Support</a:t>
            </a:r>
          </a:p>
          <a:p>
            <a:pPr marL="461431" indent="-342900">
              <a:spcBef>
                <a:spcPts val="0"/>
              </a:spcBef>
              <a:buSzPts val="1400"/>
              <a:buFont typeface="Wingdings" panose="05000000000000000000" pitchFamily="2" charset="2"/>
              <a:buChar char="§"/>
            </a:pPr>
            <a:r>
              <a:rPr lang="en-US" sz="2000" dirty="0">
                <a:latin typeface="Arial" panose="020B0604020202020204" pitchFamily="34" charset="0"/>
                <a:cs typeface="Arial" panose="020B0604020202020204" pitchFamily="34" charset="0"/>
              </a:rPr>
              <a:t>Long-term ongoing care</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5" name="Shape 148">
            <a:extLst>
              <a:ext uri="{FF2B5EF4-FFF2-40B4-BE49-F238E27FC236}">
                <a16:creationId xmlns:a16="http://schemas.microsoft.com/office/drawing/2014/main" id="{E14AD1D7-866B-4658-B66D-74CB766302FA}"/>
              </a:ext>
            </a:extLst>
          </p:cNvPr>
          <p:cNvPicPr preferRelativeResize="0"/>
          <p:nvPr/>
        </p:nvPicPr>
        <p:blipFill>
          <a:blip r:embed="rId3">
            <a:alphaModFix/>
          </a:blip>
          <a:stretch>
            <a:fillRect/>
          </a:stretch>
        </p:blipFill>
        <p:spPr>
          <a:xfrm>
            <a:off x="4407915" y="2318174"/>
            <a:ext cx="3860391" cy="3967163"/>
          </a:xfrm>
          <a:prstGeom prst="rect">
            <a:avLst/>
          </a:prstGeom>
          <a:noFill/>
          <a:ln>
            <a:noFill/>
          </a:ln>
        </p:spPr>
      </p:pic>
    </p:spTree>
    <p:extLst>
      <p:ext uri="{BB962C8B-B14F-4D97-AF65-F5344CB8AC3E}">
        <p14:creationId xmlns:p14="http://schemas.microsoft.com/office/powerpoint/2010/main" val="302512708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576DF-4291-40D1-A945-F94B511800F7}"/>
              </a:ext>
            </a:extLst>
          </p:cNvPr>
          <p:cNvSpPr/>
          <p:nvPr/>
        </p:nvSpPr>
        <p:spPr>
          <a:xfrm>
            <a:off x="1789216" y="2411486"/>
            <a:ext cx="3655274" cy="495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0540ABC-FB7D-407D-9CE0-85ED7F5D0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49" t="7839" r="9959"/>
          <a:stretch/>
        </p:blipFill>
        <p:spPr>
          <a:xfrm>
            <a:off x="6959992" y="1843619"/>
            <a:ext cx="4950926" cy="350319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extBox 8"/>
          <p:cNvSpPr txBox="1"/>
          <p:nvPr/>
        </p:nvSpPr>
        <p:spPr>
          <a:xfrm>
            <a:off x="846490" y="1734842"/>
            <a:ext cx="6662329" cy="4670509"/>
          </a:xfrm>
          <a:prstGeom prst="rect">
            <a:avLst/>
          </a:prstGeom>
          <a:noFill/>
        </p:spPr>
        <p:txBody>
          <a:bodyPr wrap="square" rtlCol="0">
            <a:spAutoFit/>
          </a:bodyPr>
          <a:lstStyle/>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effectLst/>
                <a:uLnTx/>
                <a:uFillTx/>
                <a:latin typeface="Arial" panose="020B0604020202020204" pitchFamily="34" charset="0"/>
                <a:cs typeface="Arial" panose="020B0604020202020204" pitchFamily="34" charset="0"/>
              </a:rPr>
              <a:t>Supportive Housing </a:t>
            </a: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 100 units</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Dedicated to SIB Program</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Resident Services Coordinator</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Clinical groups and support onsite</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effectLst/>
                <a:uLnTx/>
                <a:uFillTx/>
                <a:latin typeface="Arial" panose="020B0604020202020204" pitchFamily="34" charset="0"/>
                <a:cs typeface="Arial" panose="020B0604020202020204" pitchFamily="34" charset="0"/>
              </a:rPr>
              <a:t>Activities and community engagement </a:t>
            </a: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for residents</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Resident Council governing body</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Good Neighbor Incentive Program</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r>
              <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Housing Retention Committee </a:t>
            </a:r>
            <a:r>
              <a:rPr kumimoji="0" lang="en-US" sz="2000" b="1" i="0" u="none" strike="noStrike" kern="1200" cap="none" spc="0" normalizeH="0" baseline="0" noProof="0" dirty="0">
                <a:ln>
                  <a:noFill/>
                </a:ln>
                <a:solidFill>
                  <a:srgbClr val="008586"/>
                </a:solidFill>
                <a:effectLst/>
                <a:uLnTx/>
                <a:uFillTx/>
                <a:latin typeface="Arial" panose="020B0604020202020204" pitchFamily="34" charset="0"/>
                <a:cs typeface="Arial" panose="020B0604020202020204" pitchFamily="34" charset="0"/>
              </a:rPr>
              <a:t>(eviction prevention)</a:t>
            </a: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endPar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685800" rtl="0" eaLnBrk="0" fontAlgn="base" latinLnBrk="0" hangingPunct="0">
              <a:lnSpc>
                <a:spcPct val="100000"/>
              </a:lnSpc>
              <a:spcBef>
                <a:spcPts val="1300"/>
              </a:spcBef>
              <a:spcAft>
                <a:spcPct val="0"/>
              </a:spcAft>
              <a:buClr>
                <a:srgbClr val="51777B"/>
              </a:buClr>
              <a:buSzTx/>
              <a:buFont typeface="Wingdings" panose="05000000000000000000" pitchFamily="2" charset="2"/>
              <a:buChar char="§"/>
              <a:tabLst/>
              <a:defRPr/>
            </a:pPr>
            <a:endParaRPr kumimoji="0" lang="en-US"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ADD329F-2C10-4C69-B97A-65D5AA93F32D}"/>
              </a:ext>
            </a:extLst>
          </p:cNvPr>
          <p:cNvSpPr txBox="1">
            <a:spLocks/>
          </p:cNvSpPr>
          <p:nvPr/>
        </p:nvSpPr>
        <p:spPr>
          <a:xfrm>
            <a:off x="846490" y="409280"/>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Renaissance Downtown Lofts</a:t>
            </a:r>
          </a:p>
        </p:txBody>
      </p:sp>
      <p:sp>
        <p:nvSpPr>
          <p:cNvPr id="10" name="Rectangle 9">
            <a:extLst>
              <a:ext uri="{FF2B5EF4-FFF2-40B4-BE49-F238E27FC236}">
                <a16:creationId xmlns:a16="http://schemas.microsoft.com/office/drawing/2014/main" id="{B109C537-1FD8-46FB-9C36-2287ED56BAA9}"/>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B1617074-C22E-4179-8E9C-E9677BFE0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Tree>
    <p:extLst>
      <p:ext uri="{BB962C8B-B14F-4D97-AF65-F5344CB8AC3E}">
        <p14:creationId xmlns:p14="http://schemas.microsoft.com/office/powerpoint/2010/main" val="3781435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wall, scene, room&#10;&#10;Description automatically generated">
            <a:extLst>
              <a:ext uri="{FF2B5EF4-FFF2-40B4-BE49-F238E27FC236}">
                <a16:creationId xmlns:a16="http://schemas.microsoft.com/office/drawing/2014/main" id="{2FD0C1CA-9E0B-4A6A-A4D0-E4CBEF47EA20}"/>
              </a:ext>
            </a:extLst>
          </p:cNvPr>
          <p:cNvPicPr>
            <a:picLocks noChangeAspect="1"/>
          </p:cNvPicPr>
          <p:nvPr/>
        </p:nvPicPr>
        <p:blipFill rotWithShape="1">
          <a:blip r:embed="rId2">
            <a:extLst>
              <a:ext uri="{28A0092B-C50C-407E-A947-70E740481C1C}">
                <a14:useLocalDpi xmlns:a14="http://schemas.microsoft.com/office/drawing/2010/main" val="0"/>
              </a:ext>
            </a:extLst>
          </a:blip>
          <a:srcRect l="4816" r="1319"/>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Content Placeholder 4" descr="A picture containing gallery, many, room, scene&#10;&#10;Description automatically generated">
            <a:extLst>
              <a:ext uri="{FF2B5EF4-FFF2-40B4-BE49-F238E27FC236}">
                <a16:creationId xmlns:a16="http://schemas.microsoft.com/office/drawing/2014/main" id="{33DD6E84-354A-48FF-99C9-8395F133D276}"/>
              </a:ext>
            </a:extLst>
          </p:cNvPr>
          <p:cNvPicPr>
            <a:picLocks noChangeAspect="1"/>
          </p:cNvPicPr>
          <p:nvPr/>
        </p:nvPicPr>
        <p:blipFill rotWithShape="1">
          <a:blip r:embed="rId3">
            <a:extLst>
              <a:ext uri="{28A0092B-C50C-407E-A947-70E740481C1C}">
                <a14:useLocalDpi xmlns:a14="http://schemas.microsoft.com/office/drawing/2010/main" val="0"/>
              </a:ext>
            </a:extLst>
          </a:blip>
          <a:srcRect l="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6" name="Content Placeholder 5">
            <a:extLst>
              <a:ext uri="{FF2B5EF4-FFF2-40B4-BE49-F238E27FC236}">
                <a16:creationId xmlns:a16="http://schemas.microsoft.com/office/drawing/2014/main" id="{FA21D7D9-77D3-4D18-AE73-7E6BA73581EE}"/>
              </a:ext>
            </a:extLst>
          </p:cNvPr>
          <p:cNvSpPr txBox="1">
            <a:spLocks noGrp="1"/>
          </p:cNvSpPr>
          <p:nvPr>
            <p:ph idx="1"/>
          </p:nvPr>
        </p:nvSpPr>
        <p:spPr>
          <a:xfrm>
            <a:off x="427442" y="2136319"/>
            <a:ext cx="2830286" cy="2585323"/>
          </a:xfrm>
          <a:prstGeom prst="rect">
            <a:avLst/>
          </a:prstGeom>
          <a:noFill/>
        </p:spPr>
        <p:txBody>
          <a:bodyPr wrap="square" rtlCol="0">
            <a:spAutoFit/>
          </a:bodyPr>
          <a:lstStyle/>
          <a:p>
            <a:pPr marL="0" indent="0">
              <a:buNone/>
            </a:pPr>
            <a:r>
              <a:rPr lang="en-US" sz="3600" b="1" dirty="0">
                <a:solidFill>
                  <a:srgbClr val="51777B"/>
                </a:solidFill>
                <a:latin typeface="Lato" panose="020F0502020204030203"/>
              </a:rPr>
              <a:t>Resident Artwork at Renaissance Downtown Lofts </a:t>
            </a:r>
          </a:p>
        </p:txBody>
      </p:sp>
    </p:spTree>
    <p:extLst>
      <p:ext uri="{BB962C8B-B14F-4D97-AF65-F5344CB8AC3E}">
        <p14:creationId xmlns:p14="http://schemas.microsoft.com/office/powerpoint/2010/main" val="273739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F90EBD-CEBC-47C9-A66E-C1B85B8A6220}"/>
              </a:ext>
            </a:extLst>
          </p:cNvPr>
          <p:cNvSpPr>
            <a:spLocks noGrp="1"/>
          </p:cNvSpPr>
          <p:nvPr>
            <p:ph type="title"/>
          </p:nvPr>
        </p:nvSpPr>
        <p:spPr>
          <a:xfrm>
            <a:off x="457200" y="533400"/>
            <a:ext cx="11277600" cy="1157288"/>
          </a:xfrm>
        </p:spPr>
        <p:txBody>
          <a:bodyPr vert="horz" lIns="0" tIns="45720" rIns="0" bIns="45720" rtlCol="0" anchor="t">
            <a:normAutofit/>
          </a:bodyPr>
          <a:lstStyle/>
          <a:p>
            <a:r>
              <a:rPr lang="en-US" b="1" kern="1200" baseline="0" dirty="0">
                <a:latin typeface="+mj-lt"/>
                <a:ea typeface="+mj-ea"/>
                <a:cs typeface="+mj-cs"/>
              </a:rPr>
              <a:t>Speaker Introductions</a:t>
            </a:r>
          </a:p>
        </p:txBody>
      </p:sp>
      <p:sp>
        <p:nvSpPr>
          <p:cNvPr id="5" name="TextBox 4">
            <a:extLst>
              <a:ext uri="{FF2B5EF4-FFF2-40B4-BE49-F238E27FC236}">
                <a16:creationId xmlns:a16="http://schemas.microsoft.com/office/drawing/2014/main" id="{2BC82B51-9D2C-41CE-AFEB-883EA6BED812}"/>
              </a:ext>
            </a:extLst>
          </p:cNvPr>
          <p:cNvSpPr txBox="1"/>
          <p:nvPr/>
        </p:nvSpPr>
        <p:spPr>
          <a:xfrm>
            <a:off x="838200" y="1825625"/>
            <a:ext cx="5181600" cy="4351338"/>
          </a:xfrm>
          <a:prstGeom prst="rect">
            <a:avLst/>
          </a:prstGeom>
        </p:spPr>
        <p:txBody>
          <a:bodyPr vert="horz" lIns="0" tIns="45720" rIns="0" bIns="45720" rtlCol="0">
            <a:normAutofit lnSpcReduction="10000"/>
          </a:bodyPr>
          <a:lstStyle/>
          <a:p>
            <a:pPr algn="ctr">
              <a:spcAft>
                <a:spcPts val="1600"/>
              </a:spcAft>
              <a:buClr>
                <a:srgbClr val="51777B"/>
              </a:buClr>
            </a:pPr>
            <a:r>
              <a:rPr lang="en-US" sz="4000" b="1" dirty="0">
                <a:solidFill>
                  <a:srgbClr val="51777B"/>
                </a:solidFill>
              </a:rPr>
              <a:t>Colorado Coalition for the Homeless</a:t>
            </a:r>
          </a:p>
          <a:p>
            <a:pPr indent="-228600">
              <a:spcAft>
                <a:spcPts val="1600"/>
              </a:spcAft>
              <a:buClr>
                <a:srgbClr val="51777B"/>
              </a:buClr>
              <a:buFont typeface="Wingdings" charset="2"/>
              <a:buChar char="§"/>
            </a:pPr>
            <a:endParaRPr lang="en-US" sz="2200" dirty="0"/>
          </a:p>
          <a:p>
            <a:pPr indent="-228600">
              <a:spcAft>
                <a:spcPts val="1600"/>
              </a:spcAft>
              <a:buClr>
                <a:srgbClr val="51777B"/>
              </a:buClr>
              <a:buFont typeface="Wingdings" charset="2"/>
              <a:buChar char="§"/>
            </a:pPr>
            <a:r>
              <a:rPr lang="en-US" sz="2200" b="1" dirty="0"/>
              <a:t>Lisa Thompson</a:t>
            </a:r>
            <a:r>
              <a:rPr lang="en-US" sz="2200" dirty="0"/>
              <a:t>, DNP, PMHNP-BC</a:t>
            </a:r>
            <a:br>
              <a:rPr lang="en-US" sz="2200" dirty="0"/>
            </a:br>
            <a:r>
              <a:rPr lang="en-US" sz="2200" dirty="0"/>
              <a:t>    Chief Operating Officer</a:t>
            </a:r>
          </a:p>
          <a:p>
            <a:pPr indent="-228600">
              <a:spcAft>
                <a:spcPts val="1600"/>
              </a:spcAft>
              <a:buClr>
                <a:srgbClr val="51777B"/>
              </a:buClr>
              <a:buFont typeface="Wingdings" charset="2"/>
              <a:buChar char="§"/>
            </a:pPr>
            <a:r>
              <a:rPr lang="en-US" sz="2200" b="1" dirty="0"/>
              <a:t>Carrie Craig</a:t>
            </a:r>
            <a:r>
              <a:rPr lang="en-US" sz="2200" dirty="0"/>
              <a:t>, LCSW</a:t>
            </a:r>
            <a:br>
              <a:rPr lang="en-US" sz="2200" dirty="0"/>
            </a:br>
            <a:r>
              <a:rPr lang="en-US" sz="2200" dirty="0"/>
              <a:t>    VP of Supportive Housing</a:t>
            </a:r>
          </a:p>
          <a:p>
            <a:pPr indent="-228600">
              <a:spcAft>
                <a:spcPts val="1600"/>
              </a:spcAft>
              <a:buClr>
                <a:srgbClr val="51777B"/>
              </a:buClr>
              <a:buFont typeface="Wingdings" charset="2"/>
              <a:buChar char="§"/>
            </a:pPr>
            <a:r>
              <a:rPr lang="en-US" sz="2200" b="1" dirty="0"/>
              <a:t>Walter Boyd</a:t>
            </a:r>
            <a:br>
              <a:rPr lang="en-US" sz="2200" dirty="0"/>
            </a:br>
            <a:r>
              <a:rPr lang="en-US" sz="2200" dirty="0"/>
              <a:t>    SIB Program Participant</a:t>
            </a:r>
          </a:p>
          <a:p>
            <a:pPr indent="-228600">
              <a:spcAft>
                <a:spcPts val="1600"/>
              </a:spcAft>
              <a:buClr>
                <a:srgbClr val="51777B"/>
              </a:buClr>
              <a:buFont typeface="Wingdings" charset="2"/>
              <a:buChar char="§"/>
            </a:pPr>
            <a:endParaRPr lang="en-US" sz="2200" dirty="0"/>
          </a:p>
        </p:txBody>
      </p:sp>
      <p:pic>
        <p:nvPicPr>
          <p:cNvPr id="6" name="Picture 3">
            <a:extLst>
              <a:ext uri="{FF2B5EF4-FFF2-40B4-BE49-F238E27FC236}">
                <a16:creationId xmlns:a16="http://schemas.microsoft.com/office/drawing/2014/main" id="{094FB669-E8A8-4188-8E69-AC332E909FA7}"/>
              </a:ext>
            </a:extLst>
          </p:cNvPr>
          <p:cNvPicPr>
            <a:picLocks noChangeAspect="1"/>
          </p:cNvPicPr>
          <p:nvPr/>
        </p:nvPicPr>
        <p:blipFill rotWithShape="1">
          <a:blip r:embed="rId3">
            <a:extLst>
              <a:ext uri="{28A0092B-C50C-407E-A947-70E740481C1C}">
                <a14:useLocalDpi xmlns:a14="http://schemas.microsoft.com/office/drawing/2010/main" val="0"/>
              </a:ext>
            </a:extLst>
          </a:blip>
          <a:srcRect l="7324" r="12001" b="3"/>
          <a:stretch/>
        </p:blipFill>
        <p:spPr bwMode="auto">
          <a:xfrm>
            <a:off x="6172200" y="1825625"/>
            <a:ext cx="51816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4">
            <a:extLst>
              <a:ext uri="{FF2B5EF4-FFF2-40B4-BE49-F238E27FC236}">
                <a16:creationId xmlns:a16="http://schemas.microsoft.com/office/drawing/2014/main" id="{464776F3-1EFF-899A-A669-B1033D8965BB}"/>
              </a:ext>
            </a:extLst>
          </p:cNvPr>
          <p:cNvSpPr>
            <a:spLocks noGrp="1"/>
          </p:cNvSpPr>
          <p:nvPr>
            <p:ph type="sldNum" sz="quarter" idx="12"/>
          </p:nvPr>
        </p:nvSpPr>
        <p:spPr>
          <a:xfrm>
            <a:off x="8991600" y="6467708"/>
            <a:ext cx="2743200" cy="209316"/>
          </a:xfrm>
        </p:spPr>
        <p:txBody>
          <a:bodyPr/>
          <a:lstStyle/>
          <a:p>
            <a:pPr>
              <a:spcAft>
                <a:spcPts val="600"/>
              </a:spcAft>
            </a:pPr>
            <a:fld id="{0016F517-FE40-466D-92D4-83528A19B4B4}" type="slidenum">
              <a:rPr lang="en-US" smtClean="0">
                <a:solidFill>
                  <a:prstClr val="black">
                    <a:tint val="75000"/>
                  </a:prstClr>
                </a:solidFill>
              </a:rPr>
              <a:pPr>
                <a:spcAft>
                  <a:spcPts val="600"/>
                </a:spcAft>
              </a:pPr>
              <a:t>2</a:t>
            </a:fld>
            <a:endParaRPr lang="en-US">
              <a:solidFill>
                <a:prstClr val="black">
                  <a:tint val="75000"/>
                </a:prstClr>
              </a:solidFill>
            </a:endParaRPr>
          </a:p>
        </p:txBody>
      </p:sp>
    </p:spTree>
    <p:extLst>
      <p:ext uri="{BB962C8B-B14F-4D97-AF65-F5344CB8AC3E}">
        <p14:creationId xmlns:p14="http://schemas.microsoft.com/office/powerpoint/2010/main" val="3438475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D632-2076-4577-B069-18D9B9D52FE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B08962-0177-48C4-896D-000BC8C53DEE}"/>
              </a:ext>
            </a:extLst>
          </p:cNvPr>
          <p:cNvSpPr>
            <a:spLocks noGrp="1"/>
          </p:cNvSpPr>
          <p:nvPr>
            <p:ph idx="1"/>
          </p:nvPr>
        </p:nvSpPr>
        <p:spPr>
          <a:xfrm>
            <a:off x="4058731" y="4592126"/>
            <a:ext cx="3352800" cy="1325564"/>
          </a:xfrm>
        </p:spPr>
        <p:txBody>
          <a:bodyPr>
            <a:normAutofit/>
          </a:bodyPr>
          <a:lstStyle/>
          <a:p>
            <a:pPr marL="0" indent="0">
              <a:buNone/>
            </a:pPr>
            <a:r>
              <a:rPr lang="en-US" sz="3200" b="1">
                <a:solidFill>
                  <a:srgbClr val="51777B"/>
                </a:solidFill>
                <a:latin typeface="Lato" panose="020F0502020204030203"/>
              </a:rPr>
              <a:t>Resident Rooftop Garden</a:t>
            </a:r>
            <a:endParaRPr lang="en-US" sz="2800" b="1" dirty="0">
              <a:solidFill>
                <a:srgbClr val="51777B"/>
              </a:solidFill>
              <a:latin typeface="Lato" panose="020F0502020204030203"/>
            </a:endParaRPr>
          </a:p>
        </p:txBody>
      </p:sp>
      <p:pic>
        <p:nvPicPr>
          <p:cNvPr id="5" name="Picture 4" descr="A picture containing building, outdoor, plant, garden&#10;&#10;Description automatically generated">
            <a:extLst>
              <a:ext uri="{FF2B5EF4-FFF2-40B4-BE49-F238E27FC236}">
                <a16:creationId xmlns:a16="http://schemas.microsoft.com/office/drawing/2014/main" id="{7FCE981B-E520-470D-9B55-66CAD0D38745}"/>
              </a:ext>
            </a:extLst>
          </p:cNvPr>
          <p:cNvPicPr>
            <a:picLocks noChangeAspect="1"/>
          </p:cNvPicPr>
          <p:nvPr/>
        </p:nvPicPr>
        <p:blipFill rotWithShape="1">
          <a:blip r:embed="rId2">
            <a:extLst>
              <a:ext uri="{28A0092B-C50C-407E-A947-70E740481C1C}">
                <a14:useLocalDpi xmlns:a14="http://schemas.microsoft.com/office/drawing/2010/main" val="0"/>
              </a:ext>
            </a:extLst>
          </a:blip>
          <a:srcRect l="8608" r="8491" b="-3"/>
          <a:stretch/>
        </p:blipFill>
        <p:spPr>
          <a:xfrm>
            <a:off x="8269224" y="-6"/>
            <a:ext cx="3922776" cy="6309360"/>
          </a:xfrm>
          <a:prstGeom prst="rect">
            <a:avLst/>
          </a:prstGeom>
        </p:spPr>
      </p:pic>
      <p:pic>
        <p:nvPicPr>
          <p:cNvPr id="6" name="Picture 5" descr="A picture containing text, bench, park, outdoor&#10;&#10;Description automatically generated">
            <a:extLst>
              <a:ext uri="{FF2B5EF4-FFF2-40B4-BE49-F238E27FC236}">
                <a16:creationId xmlns:a16="http://schemas.microsoft.com/office/drawing/2014/main" id="{098C8CF0-0957-4F0A-A9FB-CAD3978D4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731" y="-5"/>
            <a:ext cx="4041575" cy="4215389"/>
          </a:xfrm>
          <a:prstGeom prst="rect">
            <a:avLst/>
          </a:prstGeom>
        </p:spPr>
      </p:pic>
      <p:sp>
        <p:nvSpPr>
          <p:cNvPr id="8" name="TextBox 7">
            <a:extLst>
              <a:ext uri="{FF2B5EF4-FFF2-40B4-BE49-F238E27FC236}">
                <a16:creationId xmlns:a16="http://schemas.microsoft.com/office/drawing/2014/main" id="{513CBA2E-C56A-447B-B0CA-25813905D57B}"/>
              </a:ext>
            </a:extLst>
          </p:cNvPr>
          <p:cNvSpPr txBox="1"/>
          <p:nvPr/>
        </p:nvSpPr>
        <p:spPr>
          <a:xfrm>
            <a:off x="609600" y="4588497"/>
            <a:ext cx="3164114" cy="1138773"/>
          </a:xfrm>
          <a:prstGeom prst="rect">
            <a:avLst/>
          </a:prstGeom>
          <a:noFill/>
        </p:spPr>
        <p:txBody>
          <a:bodyPr wrap="square">
            <a:spAutoFit/>
          </a:bodyPr>
          <a:lstStyle/>
          <a:p>
            <a:r>
              <a:rPr lang="en-US" sz="3400" b="1">
                <a:solidFill>
                  <a:srgbClr val="51777B"/>
                </a:solidFill>
                <a:latin typeface="Lato" panose="020F0502020204030203"/>
              </a:rPr>
              <a:t>Memorial Rock Garden</a:t>
            </a:r>
            <a:endParaRPr lang="en-US" sz="3400" b="1" dirty="0">
              <a:solidFill>
                <a:srgbClr val="51777B"/>
              </a:solidFill>
              <a:latin typeface="Lato" panose="020F0502020204030203"/>
            </a:endParaRPr>
          </a:p>
        </p:txBody>
      </p:sp>
      <p:pic>
        <p:nvPicPr>
          <p:cNvPr id="9" name="Picture 8" descr="A picture containing outdoor, ground, park, empty&#10;&#10;Description automatically generated">
            <a:extLst>
              <a:ext uri="{FF2B5EF4-FFF2-40B4-BE49-F238E27FC236}">
                <a16:creationId xmlns:a16="http://schemas.microsoft.com/office/drawing/2014/main" id="{46FE9856-AAD0-4C55-9537-A39067DBB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941805" cy="3941805"/>
          </a:xfrm>
          <a:prstGeom prst="rect">
            <a:avLst/>
          </a:prstGeom>
        </p:spPr>
      </p:pic>
    </p:spTree>
    <p:extLst>
      <p:ext uri="{BB962C8B-B14F-4D97-AF65-F5344CB8AC3E}">
        <p14:creationId xmlns:p14="http://schemas.microsoft.com/office/powerpoint/2010/main" val="81038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64EF569A-1382-42CC-A13B-D2BB1D6F726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9869" b="4895"/>
          <a:stretch/>
        </p:blipFill>
        <p:spPr>
          <a:xfrm>
            <a:off x="20" y="1282"/>
            <a:ext cx="12191980" cy="6856718"/>
          </a:xfrm>
          <a:prstGeom prst="rect">
            <a:avLst/>
          </a:prstGeom>
        </p:spPr>
      </p:pic>
      <p:pic>
        <p:nvPicPr>
          <p:cNvPr id="4" name="Content Placeholder 4" descr="A group of people posing for a photo&#10;&#10;Description automatically generated">
            <a:extLst>
              <a:ext uri="{FF2B5EF4-FFF2-40B4-BE49-F238E27FC236}">
                <a16:creationId xmlns:a16="http://schemas.microsoft.com/office/drawing/2014/main" id="{81DE4D11-A759-45E1-8A4B-40959E9B8C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69" b="4895"/>
          <a:stretch/>
        </p:blipFill>
        <p:spPr>
          <a:xfrm>
            <a:off x="152420" y="153682"/>
            <a:ext cx="12191980" cy="6856718"/>
          </a:xfrm>
          <a:prstGeom prst="rect">
            <a:avLst/>
          </a:prstGeom>
        </p:spPr>
      </p:pic>
    </p:spTree>
    <p:extLst>
      <p:ext uri="{BB962C8B-B14F-4D97-AF65-F5344CB8AC3E}">
        <p14:creationId xmlns:p14="http://schemas.microsoft.com/office/powerpoint/2010/main" val="408952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CDA34A-88BF-4E19-B262-DD95198036C7}"/>
              </a:ext>
            </a:extLst>
          </p:cNvPr>
          <p:cNvSpPr txBox="1">
            <a:spLocks/>
          </p:cNvSpPr>
          <p:nvPr/>
        </p:nvSpPr>
        <p:spPr>
          <a:xfrm>
            <a:off x="846490" y="409280"/>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solidFill>
                  <a:srgbClr val="008586"/>
                </a:solidFill>
                <a:latin typeface="Lato" panose="020F0502020204030203" pitchFamily="34" charset="0"/>
                <a:ea typeface="Lato" panose="020F0502020204030203" pitchFamily="34" charset="0"/>
                <a:cs typeface="Lato" panose="020F0502020204030203" pitchFamily="34" charset="0"/>
              </a:rPr>
              <a:t>SIB Landlord Recruitment Process</a:t>
            </a:r>
          </a:p>
        </p:txBody>
      </p:sp>
      <p:sp>
        <p:nvSpPr>
          <p:cNvPr id="8" name="Rectangle 7">
            <a:extLst>
              <a:ext uri="{FF2B5EF4-FFF2-40B4-BE49-F238E27FC236}">
                <a16:creationId xmlns:a16="http://schemas.microsoft.com/office/drawing/2014/main" id="{018937FF-A075-4AFF-8D4E-7522A7B6C157}"/>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0CC2D657-E048-4D55-AED6-232090B94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
        <p:nvSpPr>
          <p:cNvPr id="12" name="Rectangle 11">
            <a:extLst>
              <a:ext uri="{FF2B5EF4-FFF2-40B4-BE49-F238E27FC236}">
                <a16:creationId xmlns:a16="http://schemas.microsoft.com/office/drawing/2014/main" id="{11AC183E-9DC1-4572-A317-2FC6AD5EA5B6}"/>
              </a:ext>
            </a:extLst>
          </p:cNvPr>
          <p:cNvSpPr/>
          <p:nvPr/>
        </p:nvSpPr>
        <p:spPr>
          <a:xfrm>
            <a:off x="846490" y="1183629"/>
            <a:ext cx="6142032" cy="5492749"/>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uLnTx/>
                <a:uFillTx/>
                <a:latin typeface="Arial" panose="020B0604020202020204" pitchFamily="34" charset="0"/>
                <a:cs typeface="Arial" panose="020B0604020202020204" pitchFamily="34" charset="0"/>
              </a:rPr>
              <a:t>Housing Navigation Team</a:t>
            </a:r>
          </a:p>
          <a:p>
            <a:pPr marR="0" lvl="0" algn="l" defTabSz="914400" rtl="0" eaLnBrk="1" fontAlgn="auto" latinLnBrk="0" hangingPunct="1">
              <a:lnSpc>
                <a:spcPct val="85000"/>
              </a:lnSpc>
              <a:spcBef>
                <a:spcPts val="0"/>
              </a:spcBef>
              <a:spcAft>
                <a:spcPts val="500"/>
              </a:spcAft>
              <a:buClrTx/>
              <a:buSzTx/>
              <a:tabLst/>
              <a:defRPr/>
            </a:pPr>
            <a:endParaRPr kumimoji="0" lang="en-US" sz="2000" b="1" i="0" u="none" strike="noStrike" kern="1200" cap="none" spc="0" normalizeH="0" baseline="0" noProof="0" dirty="0">
              <a:ln>
                <a:noFill/>
              </a:ln>
              <a:solidFill>
                <a:srgbClr val="008586"/>
              </a:solidFill>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uLnTx/>
                <a:uFillTx/>
                <a:latin typeface="Arial" panose="020B0604020202020204" pitchFamily="34" charset="0"/>
                <a:cs typeface="Arial" panose="020B0604020202020204" pitchFamily="34" charset="0"/>
              </a:rPr>
              <a:t>Landlord Outreach and Engagement</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Types of outreach</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Services Provided</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Landlord Incentives</a:t>
            </a:r>
          </a:p>
          <a:p>
            <a:pPr marR="0" lvl="1" algn="l" defTabSz="914400" rtl="0" eaLnBrk="1" fontAlgn="auto" latinLnBrk="0" hangingPunct="1">
              <a:lnSpc>
                <a:spcPct val="85000"/>
              </a:lnSpc>
              <a:spcBef>
                <a:spcPts val="0"/>
              </a:spcBef>
              <a:spcAft>
                <a:spcPts val="500"/>
              </a:spcAft>
              <a:buClrTx/>
              <a:buSzTx/>
              <a:tabLst/>
              <a:defRPr/>
            </a:pPr>
            <a:endPar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uLnTx/>
                <a:uFillTx/>
                <a:latin typeface="Arial" panose="020B0604020202020204" pitchFamily="34" charset="0"/>
                <a:cs typeface="Arial" panose="020B0604020202020204" pitchFamily="34" charset="0"/>
              </a:rPr>
              <a:t>Landlord Retention</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Appreciation</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Flexibility</a:t>
            </a:r>
          </a:p>
          <a:p>
            <a:pPr marR="0" lvl="1" algn="l" defTabSz="914400" rtl="0" eaLnBrk="1" fontAlgn="auto" latinLnBrk="0" hangingPunct="1">
              <a:lnSpc>
                <a:spcPct val="85000"/>
              </a:lnSpc>
              <a:spcBef>
                <a:spcPts val="0"/>
              </a:spcBef>
              <a:spcAft>
                <a:spcPts val="500"/>
              </a:spcAft>
              <a:buClrTx/>
              <a:buSzTx/>
              <a:tabLst/>
              <a:defRPr/>
            </a:pPr>
            <a:endPar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8586"/>
                </a:solidFill>
                <a:uLnTx/>
                <a:uFillTx/>
                <a:latin typeface="Arial" panose="020B0604020202020204" pitchFamily="34" charset="0"/>
                <a:cs typeface="Arial" panose="020B0604020202020204" pitchFamily="34" charset="0"/>
              </a:rPr>
              <a:t>Advocacy &amp; Balance</a:t>
            </a: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r>
              <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rPr>
              <a:t>The client and the landlord are our customer</a:t>
            </a:r>
          </a:p>
          <a:p>
            <a:pPr marL="342900" marR="0" lvl="0"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endPar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85000"/>
              </a:lnSpc>
              <a:spcBef>
                <a:spcPts val="0"/>
              </a:spcBef>
              <a:spcAft>
                <a:spcPts val="500"/>
              </a:spcAft>
              <a:buClrTx/>
              <a:buSzTx/>
              <a:buFont typeface="Wingdings" panose="05000000000000000000" pitchFamily="2" charset="2"/>
              <a:buChar char="§"/>
              <a:tabLst/>
              <a:defRPr/>
            </a:pPr>
            <a:endParaRPr kumimoji="0" lang="en-US" sz="2000" b="0" i="0" u="none" strike="noStrike" kern="1200" cap="none" spc="0" normalizeH="0" baseline="0" noProof="0" dirty="0">
              <a:ln>
                <a:noFill/>
              </a:ln>
              <a:uLnTx/>
              <a:uFillTx/>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B7FBA772-3C28-4B95-AC38-93DBFB06B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5012" y="1509823"/>
            <a:ext cx="3838353" cy="3838353"/>
          </a:xfrm>
          <a:prstGeom prst="rect">
            <a:avLst/>
          </a:prstGeom>
        </p:spPr>
      </p:pic>
    </p:spTree>
    <p:extLst>
      <p:ext uri="{BB962C8B-B14F-4D97-AF65-F5344CB8AC3E}">
        <p14:creationId xmlns:p14="http://schemas.microsoft.com/office/powerpoint/2010/main" val="319601240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D139-4322-4ACF-ABD9-1AB9F0C3FB9C}"/>
              </a:ext>
            </a:extLst>
          </p:cNvPr>
          <p:cNvSpPr>
            <a:spLocks noGrp="1"/>
          </p:cNvSpPr>
          <p:nvPr>
            <p:ph type="title"/>
          </p:nvPr>
        </p:nvSpPr>
        <p:spPr/>
        <p:txBody>
          <a:bodyPr>
            <a:normAutofit/>
          </a:bodyPr>
          <a:lstStyle/>
          <a:p>
            <a:r>
              <a:rPr lang="en-US" sz="4000" b="1" dirty="0">
                <a:solidFill>
                  <a:srgbClr val="008586"/>
                </a:solidFill>
                <a:latin typeface="Lato" panose="020F0502020204030203"/>
              </a:rPr>
              <a:t>Lessons Learned</a:t>
            </a:r>
          </a:p>
        </p:txBody>
      </p:sp>
      <p:sp>
        <p:nvSpPr>
          <p:cNvPr id="3" name="Content Placeholder 2">
            <a:extLst>
              <a:ext uri="{FF2B5EF4-FFF2-40B4-BE49-F238E27FC236}">
                <a16:creationId xmlns:a16="http://schemas.microsoft.com/office/drawing/2014/main" id="{2928A4E4-8D6B-4F46-9E22-BBF34B0DC1F5}"/>
              </a:ext>
            </a:extLst>
          </p:cNvPr>
          <p:cNvSpPr>
            <a:spLocks noGrp="1"/>
          </p:cNvSpPr>
          <p:nvPr>
            <p:ph idx="1"/>
          </p:nvPr>
        </p:nvSpPr>
        <p:spPr>
          <a:xfrm>
            <a:off x="838200" y="1872343"/>
            <a:ext cx="10388600" cy="3995056"/>
          </a:xfrm>
        </p:spPr>
        <p:txBody>
          <a:bodyPr>
            <a:normAutofit/>
          </a:bodyPr>
          <a:lstStyle/>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Participants </a:t>
            </a:r>
            <a:r>
              <a:rPr lang="en-US" sz="2400" b="1" dirty="0">
                <a:solidFill>
                  <a:srgbClr val="008586"/>
                </a:solidFill>
                <a:latin typeface="Arial" panose="020B0604020202020204" pitchFamily="34" charset="0"/>
                <a:cs typeface="Arial" panose="020B0604020202020204" pitchFamily="34" charset="0"/>
              </a:rPr>
              <a:t>accept housing </a:t>
            </a:r>
            <a:r>
              <a:rPr lang="en-US" sz="2400" dirty="0">
                <a:latin typeface="Arial" panose="020B0604020202020204" pitchFamily="34" charset="0"/>
                <a:cs typeface="Arial" panose="020B0604020202020204" pitchFamily="34" charset="0"/>
              </a:rPr>
              <a:t>when offered – debunk myths</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 Importance of </a:t>
            </a:r>
            <a:r>
              <a:rPr lang="en-US" sz="2400" b="1" dirty="0">
                <a:solidFill>
                  <a:srgbClr val="008586"/>
                </a:solidFill>
                <a:latin typeface="Arial" panose="020B0604020202020204" pitchFamily="34" charset="0"/>
                <a:cs typeface="Arial" panose="020B0604020202020204" pitchFamily="34" charset="0"/>
              </a:rPr>
              <a:t>community and interdepartmental collaborations</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Denver PD, Sheriff’s Department, Judges, Probation &amp; Parole</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Street Outreach, Health Center, Safety and Property Management </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Service provider </a:t>
            </a:r>
            <a:r>
              <a:rPr lang="en-US" sz="2400" b="1" dirty="0">
                <a:solidFill>
                  <a:srgbClr val="008586"/>
                </a:solidFill>
                <a:latin typeface="Arial" panose="020B0604020202020204" pitchFamily="34" charset="0"/>
                <a:cs typeface="Arial" panose="020B0604020202020204" pitchFamily="34" charset="0"/>
              </a:rPr>
              <a:t>presence at court </a:t>
            </a:r>
            <a:r>
              <a:rPr lang="en-US" sz="2400" dirty="0">
                <a:latin typeface="Arial" panose="020B0604020202020204" pitchFamily="34" charset="0"/>
                <a:cs typeface="Arial" panose="020B0604020202020204" pitchFamily="34" charset="0"/>
              </a:rPr>
              <a:t>helped to reduce sentences for program participants</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Jail </a:t>
            </a:r>
            <a:r>
              <a:rPr lang="en-US" sz="2400" b="1" dirty="0">
                <a:solidFill>
                  <a:srgbClr val="008586"/>
                </a:solidFill>
                <a:latin typeface="Arial" panose="020B0604020202020204" pitchFamily="34" charset="0"/>
                <a:cs typeface="Arial" panose="020B0604020202020204" pitchFamily="34" charset="0"/>
              </a:rPr>
              <a:t>In-Reach</a:t>
            </a:r>
            <a:r>
              <a:rPr lang="en-US" sz="2400" dirty="0">
                <a:latin typeface="Arial" panose="020B0604020202020204" pitchFamily="34" charset="0"/>
                <a:cs typeface="Arial" panose="020B0604020202020204" pitchFamily="34" charset="0"/>
              </a:rPr>
              <a:t> is critical </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High vulnerability of population—need for </a:t>
            </a:r>
            <a:r>
              <a:rPr lang="en-US" sz="2400" b="1" dirty="0">
                <a:solidFill>
                  <a:srgbClr val="008586"/>
                </a:solidFill>
                <a:latin typeface="Arial" panose="020B0604020202020204" pitchFamily="34" charset="0"/>
                <a:cs typeface="Arial" panose="020B0604020202020204" pitchFamily="34" charset="0"/>
              </a:rPr>
              <a:t>linkage to healthcare</a:t>
            </a:r>
            <a:endParaRPr lang="en-US" dirty="0">
              <a:solidFill>
                <a:srgbClr val="008586"/>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C8B17D1-A047-43AE-9517-374A4C15949C}"/>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9C061499-F347-4A8D-A146-10B9B3752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Tree>
    <p:extLst>
      <p:ext uri="{BB962C8B-B14F-4D97-AF65-F5344CB8AC3E}">
        <p14:creationId xmlns:p14="http://schemas.microsoft.com/office/powerpoint/2010/main" val="12929840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BEC0-536C-4286-8964-510D81727D19}"/>
              </a:ext>
            </a:extLst>
          </p:cNvPr>
          <p:cNvSpPr>
            <a:spLocks noGrp="1"/>
          </p:cNvSpPr>
          <p:nvPr>
            <p:ph type="title"/>
          </p:nvPr>
        </p:nvSpPr>
        <p:spPr/>
        <p:txBody>
          <a:bodyPr>
            <a:normAutofit/>
          </a:bodyPr>
          <a:lstStyle/>
          <a:p>
            <a:r>
              <a:rPr lang="en-US" sz="4000" b="1" dirty="0">
                <a:solidFill>
                  <a:srgbClr val="008586"/>
                </a:solidFill>
                <a:latin typeface="Lato" panose="020F0502020204030203"/>
              </a:rPr>
              <a:t>Additional Lessons Learned</a:t>
            </a:r>
          </a:p>
        </p:txBody>
      </p:sp>
      <p:sp>
        <p:nvSpPr>
          <p:cNvPr id="3" name="Content Placeholder 2">
            <a:extLst>
              <a:ext uri="{FF2B5EF4-FFF2-40B4-BE49-F238E27FC236}">
                <a16:creationId xmlns:a16="http://schemas.microsoft.com/office/drawing/2014/main" id="{54FD87C6-245C-459C-B04D-536FA873990D}"/>
              </a:ext>
            </a:extLst>
          </p:cNvPr>
          <p:cNvSpPr>
            <a:spLocks noGrp="1"/>
          </p:cNvSpPr>
          <p:nvPr>
            <p:ph idx="1"/>
          </p:nvPr>
        </p:nvSpPr>
        <p:spPr>
          <a:xfrm>
            <a:off x="846489" y="1529834"/>
            <a:ext cx="11164259" cy="4351338"/>
          </a:xfrm>
        </p:spPr>
        <p:txBody>
          <a:bodyPr>
            <a:normAutofit/>
          </a:bodyPr>
          <a:lstStyle/>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Importance of </a:t>
            </a:r>
            <a:r>
              <a:rPr lang="en-US" sz="2400" b="1" dirty="0">
                <a:solidFill>
                  <a:srgbClr val="008586"/>
                </a:solidFill>
                <a:latin typeface="Arial" panose="020B0604020202020204" pitchFamily="34" charset="0"/>
                <a:cs typeface="Arial" panose="020B0604020202020204" pitchFamily="34" charset="0"/>
              </a:rPr>
              <a:t>community building</a:t>
            </a:r>
            <a:r>
              <a:rPr lang="en-US" sz="2400" dirty="0">
                <a:solidFill>
                  <a:srgbClr val="008586"/>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program participants:</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Focus with RDL building - “Get to know your neighbor” events</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Group social outings</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Temporarily housing participants in close proximity </a:t>
            </a:r>
          </a:p>
          <a:p>
            <a:pPr lvl="1">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Community Governance Boards</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Importance of </a:t>
            </a:r>
            <a:r>
              <a:rPr lang="en-US" sz="2400" b="1" dirty="0">
                <a:solidFill>
                  <a:srgbClr val="008586"/>
                </a:solidFill>
                <a:latin typeface="Arial" panose="020B0604020202020204" pitchFamily="34" charset="0"/>
                <a:cs typeface="Arial" panose="020B0604020202020204" pitchFamily="34" charset="0"/>
              </a:rPr>
              <a:t>Flex Funding</a:t>
            </a:r>
            <a:r>
              <a:rPr lang="en-US" sz="2400" dirty="0">
                <a:solidFill>
                  <a:srgbClr val="008586"/>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Property Damages and Client Needs</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Build up </a:t>
            </a:r>
            <a:r>
              <a:rPr lang="en-US" sz="2400" b="1" dirty="0">
                <a:solidFill>
                  <a:srgbClr val="008586"/>
                </a:solidFill>
                <a:latin typeface="Arial" panose="020B0604020202020204" pitchFamily="34" charset="0"/>
                <a:cs typeface="Arial" panose="020B0604020202020204" pitchFamily="34" charset="0"/>
              </a:rPr>
              <a:t>stock of units </a:t>
            </a:r>
            <a:r>
              <a:rPr lang="en-US" sz="2400" dirty="0">
                <a:latin typeface="Arial" panose="020B0604020202020204" pitchFamily="34" charset="0"/>
                <a:cs typeface="Arial" panose="020B0604020202020204" pitchFamily="34" charset="0"/>
              </a:rPr>
              <a:t>prior to start of program, Client choice is critical</a:t>
            </a:r>
          </a:p>
          <a:p>
            <a:pPr>
              <a:buClr>
                <a:srgbClr val="51777B"/>
              </a:buClr>
              <a:buFont typeface="Wingdings" panose="05000000000000000000" pitchFamily="2" charset="2"/>
              <a:buChar char="§"/>
            </a:pPr>
            <a:r>
              <a:rPr lang="en-US" sz="2400" dirty="0">
                <a:latin typeface="Arial" panose="020B0604020202020204" pitchFamily="34" charset="0"/>
                <a:cs typeface="Arial" panose="020B0604020202020204" pitchFamily="34" charset="0"/>
              </a:rPr>
              <a:t>Tenant Based vs. Project Based </a:t>
            </a:r>
            <a:r>
              <a:rPr lang="en-US" sz="2400" b="1" dirty="0">
                <a:solidFill>
                  <a:srgbClr val="008586"/>
                </a:solidFill>
                <a:latin typeface="Arial" panose="020B0604020202020204" pitchFamily="34" charset="0"/>
                <a:cs typeface="Arial" panose="020B0604020202020204" pitchFamily="34" charset="0"/>
              </a:rPr>
              <a:t>vouchers</a:t>
            </a:r>
          </a:p>
          <a:p>
            <a:pPr>
              <a:buClr>
                <a:srgbClr val="51777B"/>
              </a:buClr>
              <a:buFont typeface="Wingdings" panose="05000000000000000000" pitchFamily="2" charset="2"/>
              <a:buChar char="§"/>
            </a:pPr>
            <a:r>
              <a:rPr lang="en-US" sz="2400" b="1" dirty="0">
                <a:solidFill>
                  <a:srgbClr val="008586"/>
                </a:solidFill>
                <a:latin typeface="Arial" panose="020B0604020202020204" pitchFamily="34" charset="0"/>
                <a:cs typeface="Arial" panose="020B0604020202020204" pitchFamily="34" charset="0"/>
              </a:rPr>
              <a:t>Lease up schedule </a:t>
            </a:r>
            <a:r>
              <a:rPr lang="en-US" sz="2400" dirty="0">
                <a:latin typeface="Arial" panose="020B0604020202020204" pitchFamily="34" charset="0"/>
                <a:cs typeface="Arial" panose="020B0604020202020204" pitchFamily="34" charset="0"/>
              </a:rPr>
              <a:t>associated with payment model presented challenges</a:t>
            </a:r>
          </a:p>
          <a:p>
            <a:pPr>
              <a:buClr>
                <a:srgbClr val="51777B"/>
              </a:buClr>
              <a:buFont typeface="Wingdings" panose="05000000000000000000" pitchFamily="2" charset="2"/>
              <a:buChar char="§"/>
            </a:pPr>
            <a:r>
              <a:rPr lang="en-US" sz="2400" b="1" dirty="0">
                <a:solidFill>
                  <a:srgbClr val="008586"/>
                </a:solidFill>
                <a:latin typeface="Arial" panose="020B0604020202020204" pitchFamily="34" charset="0"/>
                <a:cs typeface="Arial" panose="020B0604020202020204" pitchFamily="34" charset="0"/>
              </a:rPr>
              <a:t>Self-care/resiliency </a:t>
            </a:r>
            <a:r>
              <a:rPr lang="en-US" sz="2400" dirty="0">
                <a:latin typeface="Arial" panose="020B0604020202020204" pitchFamily="34" charset="0"/>
                <a:cs typeface="Arial" panose="020B0604020202020204" pitchFamily="34" charset="0"/>
              </a:rPr>
              <a:t>of team</a:t>
            </a:r>
          </a:p>
          <a:p>
            <a:pPr>
              <a:buClr>
                <a:srgbClr val="51777B"/>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Clr>
                <a:srgbClr val="51777B"/>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Clr>
                <a:srgbClr val="51777B"/>
              </a:buCl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8F66AB5-39D3-430D-B3C1-29FAD4911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6F517-FE40-466D-92D4-83528A19B4B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9DB031C-FB7F-41C6-B77F-DCF42A7570E3}"/>
              </a:ext>
            </a:extLst>
          </p:cNvPr>
          <p:cNvSpPr/>
          <p:nvPr/>
        </p:nvSpPr>
        <p:spPr>
          <a:xfrm>
            <a:off x="0" y="5720316"/>
            <a:ext cx="12192000" cy="1137684"/>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F517C833-B659-44AD-876D-2C3C1D093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432" y="5799459"/>
            <a:ext cx="1297317" cy="958149"/>
          </a:xfrm>
          <a:prstGeom prst="rect">
            <a:avLst/>
          </a:prstGeom>
          <a:ln>
            <a:solidFill>
              <a:srgbClr val="008586"/>
            </a:solidFill>
          </a:ln>
        </p:spPr>
      </p:pic>
    </p:spTree>
    <p:extLst>
      <p:ext uri="{BB962C8B-B14F-4D97-AF65-F5344CB8AC3E}">
        <p14:creationId xmlns:p14="http://schemas.microsoft.com/office/powerpoint/2010/main" val="85860245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85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FF7E-CD46-46DE-BAA6-C366C17F306F}"/>
              </a:ext>
            </a:extLst>
          </p:cNvPr>
          <p:cNvSpPr>
            <a:spLocks noGrp="1"/>
          </p:cNvSpPr>
          <p:nvPr>
            <p:ph type="title"/>
          </p:nvPr>
        </p:nvSpPr>
        <p:spPr>
          <a:xfrm>
            <a:off x="2057400" y="1371601"/>
            <a:ext cx="7886700" cy="1325563"/>
          </a:xfrm>
        </p:spPr>
        <p:txBody>
          <a:bodyPr>
            <a:normAutofit/>
          </a:bodyPr>
          <a:lstStyle/>
          <a:p>
            <a:r>
              <a:rPr lang="en-US" sz="6600" b="1" dirty="0">
                <a:solidFill>
                  <a:schemeClr val="bg1"/>
                </a:solidFill>
                <a:latin typeface="+mn-lt"/>
              </a:rPr>
              <a:t>Outcomes</a:t>
            </a:r>
          </a:p>
        </p:txBody>
      </p:sp>
      <p:pic>
        <p:nvPicPr>
          <p:cNvPr id="6" name="Content Placeholder 5">
            <a:extLst>
              <a:ext uri="{FF2B5EF4-FFF2-40B4-BE49-F238E27FC236}">
                <a16:creationId xmlns:a16="http://schemas.microsoft.com/office/drawing/2014/main" id="{A627BFAA-27EB-42C8-82B9-C454044D43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1524000"/>
            <a:ext cx="5563394" cy="5563394"/>
          </a:xfrm>
        </p:spPr>
      </p:pic>
    </p:spTree>
    <p:extLst>
      <p:ext uri="{BB962C8B-B14F-4D97-AF65-F5344CB8AC3E}">
        <p14:creationId xmlns:p14="http://schemas.microsoft.com/office/powerpoint/2010/main" val="413880195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777B"/>
        </a:solidFill>
        <a:effectLst/>
      </p:bgPr>
    </p:bg>
    <p:spTree>
      <p:nvGrpSpPr>
        <p:cNvPr id="1" name="Shape 410"/>
        <p:cNvGrpSpPr/>
        <p:nvPr/>
      </p:nvGrpSpPr>
      <p:grpSpPr>
        <a:xfrm>
          <a:off x="0" y="0"/>
          <a:ext cx="0" cy="0"/>
          <a:chOff x="0" y="0"/>
          <a:chExt cx="0" cy="0"/>
        </a:xfrm>
      </p:grpSpPr>
      <p:sp>
        <p:nvSpPr>
          <p:cNvPr id="9" name="Google Shape;243;p23">
            <a:extLst>
              <a:ext uri="{FF2B5EF4-FFF2-40B4-BE49-F238E27FC236}">
                <a16:creationId xmlns:a16="http://schemas.microsoft.com/office/drawing/2014/main" id="{269A4B23-31FF-43FB-AFE5-CE4B7E0A7AA9}"/>
              </a:ext>
            </a:extLst>
          </p:cNvPr>
          <p:cNvSpPr txBox="1"/>
          <p:nvPr/>
        </p:nvSpPr>
        <p:spPr>
          <a:xfrm>
            <a:off x="472016" y="437575"/>
            <a:ext cx="58209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a:sym typeface="Arial"/>
              </a:rPr>
              <a:t>Supportive Housing Works</a:t>
            </a:r>
            <a:endParaRPr kumimoji="0"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Arial"/>
              <a:cs typeface="Arial"/>
              <a:sym typeface="Arial"/>
            </a:endParaRPr>
          </a:p>
        </p:txBody>
      </p:sp>
      <p:sp>
        <p:nvSpPr>
          <p:cNvPr id="10" name="Google Shape;245;p23">
            <a:extLst>
              <a:ext uri="{FF2B5EF4-FFF2-40B4-BE49-F238E27FC236}">
                <a16:creationId xmlns:a16="http://schemas.microsoft.com/office/drawing/2014/main" id="{077E2EC2-6E62-4EBF-9BE4-D628ABD14135}"/>
              </a:ext>
            </a:extLst>
          </p:cNvPr>
          <p:cNvSpPr txBox="1"/>
          <p:nvPr/>
        </p:nvSpPr>
        <p:spPr>
          <a:xfrm>
            <a:off x="472016" y="1145219"/>
            <a:ext cx="3118909" cy="79791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sng" strike="noStrike" kern="0" cap="none" spc="0" normalizeH="0" baseline="0" noProof="0" dirty="0">
                <a:ln>
                  <a:noFill/>
                </a:ln>
                <a:solidFill>
                  <a:prstClr val="white"/>
                </a:solidFill>
                <a:effectLst/>
                <a:uLnTx/>
                <a:uFillTx/>
                <a:latin typeface="Calibri" panose="020F0502020204030204" pitchFamily="34" charset="0"/>
                <a:ea typeface="Arial"/>
                <a:cs typeface="Calibri" panose="020F0502020204030204" pitchFamily="34" charset="0"/>
                <a:sym typeface="Arial"/>
              </a:rPr>
              <a:t>Social Impact Bond</a:t>
            </a:r>
            <a:endParaRPr kumimoji="0" sz="1600" b="0" i="0" u="sng" strike="noStrike" kern="0" cap="none" spc="0" normalizeH="0" baseline="0" noProof="0" dirty="0">
              <a:ln>
                <a:noFill/>
              </a:ln>
              <a:solidFill>
                <a:prstClr val="white"/>
              </a:solidFill>
              <a:effectLst/>
              <a:uLnTx/>
              <a:uFillTx/>
              <a:latin typeface="Calibri" panose="020F0502020204030204" pitchFamily="34" charset="0"/>
              <a:ea typeface="Arial"/>
              <a:cs typeface="Calibri" panose="020F0502020204030204" pitchFamily="34" charset="0"/>
              <a:sym typeface="Arial"/>
            </a:endParaRPr>
          </a:p>
        </p:txBody>
      </p:sp>
      <p:sp>
        <p:nvSpPr>
          <p:cNvPr id="11" name="Google Shape;246;p23">
            <a:extLst>
              <a:ext uri="{FF2B5EF4-FFF2-40B4-BE49-F238E27FC236}">
                <a16:creationId xmlns:a16="http://schemas.microsoft.com/office/drawing/2014/main" id="{C816AD20-7E54-4251-8E5A-19741049FA29}"/>
              </a:ext>
            </a:extLst>
          </p:cNvPr>
          <p:cNvSpPr txBox="1"/>
          <p:nvPr/>
        </p:nvSpPr>
        <p:spPr>
          <a:xfrm>
            <a:off x="381740" y="1660124"/>
            <a:ext cx="6187855" cy="3826688"/>
          </a:xfrm>
          <a:prstGeom prst="rect">
            <a:avLst/>
          </a:prstGeom>
          <a:noFill/>
          <a:ln>
            <a:noFill/>
          </a:ln>
        </p:spPr>
        <p:txBody>
          <a:bodyPr spcFirstLastPara="1" wrap="square" lIns="91425" tIns="45700" rIns="91425" bIns="45700" anchor="t" anchorCtr="0">
            <a:noAutofit/>
          </a:bodyPr>
          <a:lstStyle/>
          <a:p>
            <a:pPr marL="571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At one year, </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86% </a:t>
            </a:r>
            <a:r>
              <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of participants remained in stable housing at one year; at three years, </a:t>
            </a:r>
            <a:r>
              <a:rPr kumimoji="0" lang="en-US" sz="2400" b="1"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77%</a:t>
            </a:r>
            <a:r>
              <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 remained in housing.</a:t>
            </a:r>
          </a:p>
          <a:p>
            <a:pPr marL="57150" marR="0" lvl="0" indent="0" algn="l" defTabSz="914400" rtl="0" eaLnBrk="1" fontAlgn="auto" latinLnBrk="0" hangingPunct="1">
              <a:lnSpc>
                <a:spcPct val="100000"/>
              </a:lnSpc>
              <a:spcBef>
                <a:spcPts val="2400"/>
              </a:spcBef>
              <a:spcAft>
                <a:spcPts val="0"/>
              </a:spcAft>
              <a:buClr>
                <a:srgbClr val="000000"/>
              </a:buClr>
              <a:buSzTx/>
              <a:buFont typeface="Arial"/>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People in supportive housing used less emergency health care and received more office-based care on average than people receiving usual services.</a:t>
            </a:r>
          </a:p>
          <a:p>
            <a:pPr marL="57150" marR="0" lvl="0" indent="0" algn="l" defTabSz="914400" rtl="0" eaLnBrk="1" fontAlgn="auto" latinLnBrk="0" hangingPunct="1">
              <a:lnSpc>
                <a:spcPct val="100000"/>
              </a:lnSpc>
              <a:spcBef>
                <a:spcPts val="2400"/>
              </a:spcBef>
              <a:spcAft>
                <a:spcPts val="0"/>
              </a:spcAft>
              <a:buClr>
                <a:srgbClr val="000000"/>
              </a:buClr>
              <a:buSzTx/>
              <a:buFont typeface="Arial"/>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rPr>
              <a:t>Housing + services works</a:t>
            </a:r>
            <a:endParaRPr kumimoji="0" sz="2400" b="0" i="0" u="none" strike="noStrike" kern="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sym typeface="Open Sans"/>
            </a:endParaRPr>
          </a:p>
        </p:txBody>
      </p:sp>
      <p:pic>
        <p:nvPicPr>
          <p:cNvPr id="7" name="Picture 6" descr="A tall building in the middle of a city street&#10;&#10;Description automatically generated">
            <a:extLst>
              <a:ext uri="{FF2B5EF4-FFF2-40B4-BE49-F238E27FC236}">
                <a16:creationId xmlns:a16="http://schemas.microsoft.com/office/drawing/2014/main" id="{6797FFBD-11E2-4754-ABC1-0619AD77447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3216" r="11978"/>
          <a:stretch/>
        </p:blipFill>
        <p:spPr>
          <a:xfrm>
            <a:off x="7032351" y="15402"/>
            <a:ext cx="6640643" cy="6858000"/>
          </a:xfrm>
          <a:prstGeom prst="rect">
            <a:avLst/>
          </a:prstGeom>
        </p:spPr>
      </p:pic>
      <p:sp>
        <p:nvSpPr>
          <p:cNvPr id="14" name="Google Shape;247;p23">
            <a:extLst>
              <a:ext uri="{FF2B5EF4-FFF2-40B4-BE49-F238E27FC236}">
                <a16:creationId xmlns:a16="http://schemas.microsoft.com/office/drawing/2014/main" id="{C6ADECAC-B420-4FDC-A130-CECBE93B6D28}"/>
              </a:ext>
            </a:extLst>
          </p:cNvPr>
          <p:cNvSpPr/>
          <p:nvPr/>
        </p:nvSpPr>
        <p:spPr>
          <a:xfrm>
            <a:off x="75708" y="5486812"/>
            <a:ext cx="2173573" cy="1386590"/>
          </a:xfrm>
          <a:prstGeom prst="rect">
            <a:avLst/>
          </a:prstGeom>
          <a:solidFill>
            <a:srgbClr val="FBCF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40% </a:t>
            </a:r>
            <a:b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b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Fewer Arrest</a:t>
            </a:r>
            <a:endParaRPr kumimoji="0" sz="2600" b="1" i="0" u="none" strike="noStrike" kern="0" cap="none" spc="0" normalizeH="0" baseline="0" noProof="0" dirty="0">
              <a:ln>
                <a:noFill/>
              </a:ln>
              <a:solidFill>
                <a:srgbClr val="51777B"/>
              </a:solidFill>
              <a:effectLst/>
              <a:uLnTx/>
              <a:uFillTx/>
              <a:latin typeface="Arial"/>
              <a:ea typeface="+mn-ea"/>
              <a:cs typeface="Arial"/>
              <a:sym typeface="Arial"/>
            </a:endParaRPr>
          </a:p>
        </p:txBody>
      </p:sp>
      <p:sp>
        <p:nvSpPr>
          <p:cNvPr id="15" name="Google Shape;248;p23">
            <a:extLst>
              <a:ext uri="{FF2B5EF4-FFF2-40B4-BE49-F238E27FC236}">
                <a16:creationId xmlns:a16="http://schemas.microsoft.com/office/drawing/2014/main" id="{04FAF199-ACE3-4C6C-B863-F7E299593491}"/>
              </a:ext>
            </a:extLst>
          </p:cNvPr>
          <p:cNvSpPr/>
          <p:nvPr/>
        </p:nvSpPr>
        <p:spPr>
          <a:xfrm>
            <a:off x="2317342" y="5486812"/>
            <a:ext cx="2323474" cy="1386590"/>
          </a:xfrm>
          <a:prstGeom prst="rect">
            <a:avLst/>
          </a:prstGeom>
          <a:solidFill>
            <a:srgbClr val="FBCF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65%</a:t>
            </a:r>
            <a:b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b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Reduction in Detox Use</a:t>
            </a:r>
            <a:endParaRPr kumimoji="0" sz="2600" b="1" i="0" u="none" strike="noStrike" kern="0" cap="none" spc="0" normalizeH="0" baseline="0" noProof="0" dirty="0">
              <a:ln>
                <a:noFill/>
              </a:ln>
              <a:solidFill>
                <a:srgbClr val="51777B"/>
              </a:solidFill>
              <a:effectLst/>
              <a:uLnTx/>
              <a:uFillTx/>
              <a:latin typeface="Arial"/>
              <a:ea typeface="+mn-ea"/>
              <a:cs typeface="Arial"/>
              <a:sym typeface="Arial"/>
            </a:endParaRPr>
          </a:p>
        </p:txBody>
      </p:sp>
      <p:sp>
        <p:nvSpPr>
          <p:cNvPr id="16" name="Google Shape;249;p23">
            <a:extLst>
              <a:ext uri="{FF2B5EF4-FFF2-40B4-BE49-F238E27FC236}">
                <a16:creationId xmlns:a16="http://schemas.microsoft.com/office/drawing/2014/main" id="{8173E0F4-078C-48BE-93D8-48BAF4F3C0DE}"/>
              </a:ext>
            </a:extLst>
          </p:cNvPr>
          <p:cNvSpPr/>
          <p:nvPr/>
        </p:nvSpPr>
        <p:spPr>
          <a:xfrm>
            <a:off x="4708877" y="5486812"/>
            <a:ext cx="2260094" cy="1386590"/>
          </a:xfrm>
          <a:prstGeom prst="rect">
            <a:avLst/>
          </a:prstGeom>
          <a:solidFill>
            <a:srgbClr val="FBCF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40%</a:t>
            </a:r>
            <a:b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br>
            <a:r>
              <a:rPr kumimoji="0" lang="en-US" sz="2600" b="1" i="0" u="none" strike="noStrike" kern="0" cap="none" spc="0" normalizeH="0" baseline="0" noProof="0" dirty="0">
                <a:ln>
                  <a:noFill/>
                </a:ln>
                <a:solidFill>
                  <a:srgbClr val="51777B"/>
                </a:solidFill>
                <a:effectLst/>
                <a:uLnTx/>
                <a:uFillTx/>
                <a:latin typeface="Arial"/>
                <a:ea typeface="+mn-ea"/>
                <a:cs typeface="Arial"/>
                <a:sym typeface="Arial"/>
              </a:rPr>
              <a:t>Fewer ER Visits</a:t>
            </a:r>
            <a:endParaRPr kumimoji="0" sz="2600" b="1" i="0" u="none" strike="noStrike" kern="0" cap="none" spc="0" normalizeH="0" baseline="0" noProof="0" dirty="0">
              <a:ln>
                <a:noFill/>
              </a:ln>
              <a:solidFill>
                <a:srgbClr val="51777B"/>
              </a:solidFill>
              <a:effectLst/>
              <a:uLnTx/>
              <a:uFillTx/>
              <a:latin typeface="Arial"/>
              <a:ea typeface="+mn-ea"/>
              <a:cs typeface="Arial"/>
              <a:sym typeface="Arial"/>
            </a:endParaRPr>
          </a:p>
        </p:txBody>
      </p:sp>
      <p:pic>
        <p:nvPicPr>
          <p:cNvPr id="12" name="Picture 11" descr="A tall building in the middle of a city street&#10;&#10;Description automatically generated">
            <a:extLst>
              <a:ext uri="{FF2B5EF4-FFF2-40B4-BE49-F238E27FC236}">
                <a16:creationId xmlns:a16="http://schemas.microsoft.com/office/drawing/2014/main" id="{F39B1B09-031F-4F4D-B70C-C1AC48C4AA9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3216" r="11978"/>
          <a:stretch/>
        </p:blipFill>
        <p:spPr>
          <a:xfrm>
            <a:off x="7032351" y="-1"/>
            <a:ext cx="6640643" cy="7006281"/>
          </a:xfrm>
          <a:prstGeom prst="rect">
            <a:avLst/>
          </a:prstGeom>
        </p:spPr>
      </p:pic>
    </p:spTree>
    <p:extLst>
      <p:ext uri="{BB962C8B-B14F-4D97-AF65-F5344CB8AC3E}">
        <p14:creationId xmlns:p14="http://schemas.microsoft.com/office/powerpoint/2010/main" val="294561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A54F-88DF-4740-92F9-62328AD30A8C}"/>
              </a:ext>
            </a:extLst>
          </p:cNvPr>
          <p:cNvSpPr>
            <a:spLocks noGrp="1"/>
          </p:cNvSpPr>
          <p:nvPr>
            <p:ph type="title"/>
          </p:nvPr>
        </p:nvSpPr>
        <p:spPr/>
        <p:txBody>
          <a:bodyPr/>
          <a:lstStyle/>
          <a:p>
            <a:r>
              <a:rPr lang="en-US" sz="3600" dirty="0">
                <a:solidFill>
                  <a:srgbClr val="51777B"/>
                </a:solidFill>
                <a:latin typeface="Lato" panose="020F0502020204030203"/>
              </a:rPr>
              <a:t>People in supportive housing </a:t>
            </a:r>
            <a:r>
              <a:rPr lang="en-US" sz="3600" u="sng" dirty="0">
                <a:solidFill>
                  <a:srgbClr val="51777B"/>
                </a:solidFill>
                <a:latin typeface="Lato" panose="020F0502020204030203"/>
              </a:rPr>
              <a:t>had fewer interactions with the criminal justice system</a:t>
            </a:r>
            <a:r>
              <a:rPr lang="en-US" sz="3600" dirty="0">
                <a:solidFill>
                  <a:srgbClr val="51777B"/>
                </a:solidFill>
                <a:latin typeface="Lato" panose="020F0502020204030203"/>
              </a:rPr>
              <a:t> on average than people receiving usual services.</a:t>
            </a:r>
          </a:p>
        </p:txBody>
      </p:sp>
      <p:pic>
        <p:nvPicPr>
          <p:cNvPr id="5" name="Picture 4">
            <a:extLst>
              <a:ext uri="{FF2B5EF4-FFF2-40B4-BE49-F238E27FC236}">
                <a16:creationId xmlns:a16="http://schemas.microsoft.com/office/drawing/2014/main" id="{AB32FCCA-E849-49CB-921F-11B88B8B856D}"/>
              </a:ext>
            </a:extLst>
          </p:cNvPr>
          <p:cNvPicPr>
            <a:picLocks noChangeAspect="1"/>
          </p:cNvPicPr>
          <p:nvPr/>
        </p:nvPicPr>
        <p:blipFill>
          <a:blip r:embed="rId3"/>
          <a:stretch>
            <a:fillRect/>
          </a:stretch>
        </p:blipFill>
        <p:spPr>
          <a:xfrm>
            <a:off x="2228850" y="7399872"/>
            <a:ext cx="6762750" cy="3400425"/>
          </a:xfrm>
          <a:prstGeom prst="rect">
            <a:avLst/>
          </a:prstGeom>
        </p:spPr>
      </p:pic>
      <p:graphicFrame>
        <p:nvGraphicFramePr>
          <p:cNvPr id="7" name="Chart 6">
            <a:extLst>
              <a:ext uri="{FF2B5EF4-FFF2-40B4-BE49-F238E27FC236}">
                <a16:creationId xmlns:a16="http://schemas.microsoft.com/office/drawing/2014/main" id="{3EE40FCD-3F86-BB4F-A2B8-FAF4C682BBDC}"/>
              </a:ext>
            </a:extLst>
          </p:cNvPr>
          <p:cNvGraphicFramePr/>
          <p:nvPr>
            <p:extLst>
              <p:ext uri="{D42A27DB-BD31-4B8C-83A1-F6EECF244321}">
                <p14:modId xmlns:p14="http://schemas.microsoft.com/office/powerpoint/2010/main" val="1296732513"/>
              </p:ext>
            </p:extLst>
          </p:nvPr>
        </p:nvGraphicFramePr>
        <p:xfrm>
          <a:off x="-442686" y="2379618"/>
          <a:ext cx="10985863" cy="3616234"/>
        </p:xfrm>
        <a:graphic>
          <a:graphicData uri="http://schemas.openxmlformats.org/drawingml/2006/chart">
            <c:chart xmlns:c="http://schemas.openxmlformats.org/drawingml/2006/chart" xmlns:r="http://schemas.openxmlformats.org/officeDocument/2006/relationships" r:id="rId4"/>
          </a:graphicData>
        </a:graphic>
      </p:graphicFrame>
      <p:sp>
        <p:nvSpPr>
          <p:cNvPr id="8" name="Right Bracket 7">
            <a:extLst>
              <a:ext uri="{FF2B5EF4-FFF2-40B4-BE49-F238E27FC236}">
                <a16:creationId xmlns:a16="http://schemas.microsoft.com/office/drawing/2014/main" id="{F5022024-31BB-6E4E-A98A-1089632984DB}"/>
              </a:ext>
            </a:extLst>
          </p:cNvPr>
          <p:cNvSpPr/>
          <p:nvPr/>
        </p:nvSpPr>
        <p:spPr>
          <a:xfrm>
            <a:off x="5050245" y="3108959"/>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EE0887BC-27F2-3142-9806-A453AEFF4A85}"/>
              </a:ext>
            </a:extLst>
          </p:cNvPr>
          <p:cNvSpPr txBox="1"/>
          <p:nvPr/>
        </p:nvSpPr>
        <p:spPr>
          <a:xfrm>
            <a:off x="5196115" y="3213556"/>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-34%</a:t>
            </a:r>
          </a:p>
        </p:txBody>
      </p:sp>
      <p:sp>
        <p:nvSpPr>
          <p:cNvPr id="10" name="Right Bracket 9">
            <a:extLst>
              <a:ext uri="{FF2B5EF4-FFF2-40B4-BE49-F238E27FC236}">
                <a16:creationId xmlns:a16="http://schemas.microsoft.com/office/drawing/2014/main" id="{61E988BB-8D7F-E445-8C1D-3D8C85F474F1}"/>
              </a:ext>
            </a:extLst>
          </p:cNvPr>
          <p:cNvSpPr/>
          <p:nvPr/>
        </p:nvSpPr>
        <p:spPr>
          <a:xfrm>
            <a:off x="4458137" y="4047493"/>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6BDAB313-1956-AC4D-A383-B7CBFF33E470}"/>
              </a:ext>
            </a:extLst>
          </p:cNvPr>
          <p:cNvSpPr txBox="1"/>
          <p:nvPr/>
        </p:nvSpPr>
        <p:spPr>
          <a:xfrm>
            <a:off x="4604007" y="4152090"/>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-40%</a:t>
            </a:r>
          </a:p>
        </p:txBody>
      </p:sp>
      <p:sp>
        <p:nvSpPr>
          <p:cNvPr id="12" name="Right Bracket 11">
            <a:extLst>
              <a:ext uri="{FF2B5EF4-FFF2-40B4-BE49-F238E27FC236}">
                <a16:creationId xmlns:a16="http://schemas.microsoft.com/office/drawing/2014/main" id="{8B4676F4-937C-0844-980C-18DD2206CDC1}"/>
              </a:ext>
            </a:extLst>
          </p:cNvPr>
          <p:cNvSpPr/>
          <p:nvPr/>
        </p:nvSpPr>
        <p:spPr>
          <a:xfrm>
            <a:off x="10393276" y="5019970"/>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8F5BED4B-A2F5-3740-846B-A649219D0EA0}"/>
              </a:ext>
            </a:extLst>
          </p:cNvPr>
          <p:cNvSpPr txBox="1"/>
          <p:nvPr/>
        </p:nvSpPr>
        <p:spPr>
          <a:xfrm>
            <a:off x="10539146" y="5124567"/>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-27%</a:t>
            </a:r>
          </a:p>
        </p:txBody>
      </p:sp>
      <p:sp>
        <p:nvSpPr>
          <p:cNvPr id="14" name="Text Placeholder 13">
            <a:extLst>
              <a:ext uri="{FF2B5EF4-FFF2-40B4-BE49-F238E27FC236}">
                <a16:creationId xmlns:a16="http://schemas.microsoft.com/office/drawing/2014/main" id="{5B6613A1-9BF3-454B-AD76-A338363B9C6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63458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A54F-88DF-4740-92F9-62328AD30A8C}"/>
              </a:ext>
            </a:extLst>
          </p:cNvPr>
          <p:cNvSpPr>
            <a:spLocks noGrp="1"/>
          </p:cNvSpPr>
          <p:nvPr>
            <p:ph type="title"/>
          </p:nvPr>
        </p:nvSpPr>
        <p:spPr/>
        <p:txBody>
          <a:bodyPr/>
          <a:lstStyle/>
          <a:p>
            <a:r>
              <a:rPr lang="en-US" sz="3600" dirty="0">
                <a:solidFill>
                  <a:srgbClr val="51777B"/>
                </a:solidFill>
                <a:latin typeface="Lato" panose="020F0502020204030203"/>
              </a:rPr>
              <a:t>People in supportive housing </a:t>
            </a:r>
            <a:r>
              <a:rPr lang="en-US" sz="3600" u="sng" dirty="0">
                <a:solidFill>
                  <a:srgbClr val="51777B"/>
                </a:solidFill>
                <a:latin typeface="Lato" panose="020F0502020204030203"/>
              </a:rPr>
              <a:t>used less emergency health care</a:t>
            </a:r>
            <a:r>
              <a:rPr lang="en-US" sz="3600" dirty="0">
                <a:solidFill>
                  <a:srgbClr val="51777B"/>
                </a:solidFill>
                <a:latin typeface="Lato" panose="020F0502020204030203"/>
              </a:rPr>
              <a:t> and </a:t>
            </a:r>
            <a:r>
              <a:rPr lang="en-US" sz="3600" u="sng" dirty="0">
                <a:solidFill>
                  <a:srgbClr val="51777B"/>
                </a:solidFill>
                <a:latin typeface="Lato" panose="020F0502020204030203"/>
              </a:rPr>
              <a:t>received more office-based care </a:t>
            </a:r>
            <a:r>
              <a:rPr lang="en-US" sz="3600" dirty="0">
                <a:solidFill>
                  <a:srgbClr val="51777B"/>
                </a:solidFill>
                <a:latin typeface="Lato" panose="020F0502020204030203"/>
              </a:rPr>
              <a:t>on average than people receiving usual services.</a:t>
            </a:r>
          </a:p>
        </p:txBody>
      </p:sp>
      <p:pic>
        <p:nvPicPr>
          <p:cNvPr id="6" name="Picture 5">
            <a:extLst>
              <a:ext uri="{FF2B5EF4-FFF2-40B4-BE49-F238E27FC236}">
                <a16:creationId xmlns:a16="http://schemas.microsoft.com/office/drawing/2014/main" id="{6D1903DE-A316-4650-8AEC-BAA30C8F1E01}"/>
              </a:ext>
            </a:extLst>
          </p:cNvPr>
          <p:cNvPicPr>
            <a:picLocks noChangeAspect="1"/>
          </p:cNvPicPr>
          <p:nvPr/>
        </p:nvPicPr>
        <p:blipFill>
          <a:blip r:embed="rId3"/>
          <a:stretch>
            <a:fillRect/>
          </a:stretch>
        </p:blipFill>
        <p:spPr>
          <a:xfrm>
            <a:off x="206952" y="7710069"/>
            <a:ext cx="6457950" cy="3400425"/>
          </a:xfrm>
          <a:prstGeom prst="rect">
            <a:avLst/>
          </a:prstGeom>
        </p:spPr>
      </p:pic>
      <p:graphicFrame>
        <p:nvGraphicFramePr>
          <p:cNvPr id="7" name="Chart 6">
            <a:extLst>
              <a:ext uri="{FF2B5EF4-FFF2-40B4-BE49-F238E27FC236}">
                <a16:creationId xmlns:a16="http://schemas.microsoft.com/office/drawing/2014/main" id="{06F0F6C3-F967-7D45-A8D4-5A949447B1CB}"/>
              </a:ext>
            </a:extLst>
          </p:cNvPr>
          <p:cNvGraphicFramePr/>
          <p:nvPr>
            <p:extLst>
              <p:ext uri="{D42A27DB-BD31-4B8C-83A1-F6EECF244321}">
                <p14:modId xmlns:p14="http://schemas.microsoft.com/office/powerpoint/2010/main" val="1101924451"/>
              </p:ext>
            </p:extLst>
          </p:nvPr>
        </p:nvGraphicFramePr>
        <p:xfrm>
          <a:off x="457199" y="2379618"/>
          <a:ext cx="10985863" cy="3616234"/>
        </p:xfrm>
        <a:graphic>
          <a:graphicData uri="http://schemas.openxmlformats.org/drawingml/2006/chart">
            <c:chart xmlns:c="http://schemas.openxmlformats.org/drawingml/2006/chart" xmlns:r="http://schemas.openxmlformats.org/officeDocument/2006/relationships" r:id="rId4"/>
          </a:graphicData>
        </a:graphic>
      </p:graphicFrame>
      <p:sp>
        <p:nvSpPr>
          <p:cNvPr id="8" name="Right Bracket 7">
            <a:extLst>
              <a:ext uri="{FF2B5EF4-FFF2-40B4-BE49-F238E27FC236}">
                <a16:creationId xmlns:a16="http://schemas.microsoft.com/office/drawing/2014/main" id="{178DB72B-13C4-4C43-81B5-B743F082E8F6}"/>
              </a:ext>
            </a:extLst>
          </p:cNvPr>
          <p:cNvSpPr/>
          <p:nvPr/>
        </p:nvSpPr>
        <p:spPr>
          <a:xfrm>
            <a:off x="10091054" y="3078979"/>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717EBA82-015E-E940-819F-49619A40DF4F}"/>
              </a:ext>
            </a:extLst>
          </p:cNvPr>
          <p:cNvSpPr txBox="1"/>
          <p:nvPr/>
        </p:nvSpPr>
        <p:spPr>
          <a:xfrm>
            <a:off x="10236924" y="3183576"/>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-40%</a:t>
            </a:r>
          </a:p>
        </p:txBody>
      </p:sp>
      <p:sp>
        <p:nvSpPr>
          <p:cNvPr id="10" name="Right Bracket 9">
            <a:extLst>
              <a:ext uri="{FF2B5EF4-FFF2-40B4-BE49-F238E27FC236}">
                <a16:creationId xmlns:a16="http://schemas.microsoft.com/office/drawing/2014/main" id="{1CE2BFBA-D3CA-5D45-AE1C-45174E351462}"/>
              </a:ext>
            </a:extLst>
          </p:cNvPr>
          <p:cNvSpPr/>
          <p:nvPr/>
        </p:nvSpPr>
        <p:spPr>
          <a:xfrm>
            <a:off x="9342115" y="4054229"/>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5BEF8718-7A09-254F-BFFD-5DAEF17C5C5A}"/>
              </a:ext>
            </a:extLst>
          </p:cNvPr>
          <p:cNvSpPr txBox="1"/>
          <p:nvPr/>
        </p:nvSpPr>
        <p:spPr>
          <a:xfrm>
            <a:off x="9487985" y="4158826"/>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+155%</a:t>
            </a:r>
          </a:p>
        </p:txBody>
      </p:sp>
      <p:sp>
        <p:nvSpPr>
          <p:cNvPr id="12" name="Right Bracket 11">
            <a:extLst>
              <a:ext uri="{FF2B5EF4-FFF2-40B4-BE49-F238E27FC236}">
                <a16:creationId xmlns:a16="http://schemas.microsoft.com/office/drawing/2014/main" id="{5E663375-454A-C74D-9D84-F94240C894BB}"/>
              </a:ext>
            </a:extLst>
          </p:cNvPr>
          <p:cNvSpPr/>
          <p:nvPr/>
        </p:nvSpPr>
        <p:spPr>
          <a:xfrm>
            <a:off x="9401286" y="5029479"/>
            <a:ext cx="134911" cy="640080"/>
          </a:xfrm>
          <a:prstGeom prst="rightBracket">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4435ACD7-4464-764B-967F-2202391E4ADA}"/>
              </a:ext>
            </a:extLst>
          </p:cNvPr>
          <p:cNvSpPr txBox="1"/>
          <p:nvPr/>
        </p:nvSpPr>
        <p:spPr>
          <a:xfrm>
            <a:off x="9547156" y="5134076"/>
            <a:ext cx="1206138" cy="430887"/>
          </a:xfrm>
          <a:prstGeom prst="rect">
            <a:avLst/>
          </a:prstGeom>
          <a:noFill/>
        </p:spPr>
        <p:txBody>
          <a:bodyPr wrap="square" rtlCol="0">
            <a:spAutoFit/>
          </a:bodyPr>
          <a:lstStyle/>
          <a:p>
            <a:r>
              <a:rPr lang="en-US" sz="2200" dirty="0">
                <a:solidFill>
                  <a:schemeClr val="bg2">
                    <a:lumMod val="50000"/>
                  </a:schemeClr>
                </a:solidFill>
                <a:latin typeface="Lato" panose="020F0502020204030203" pitchFamily="34" charset="77"/>
              </a:rPr>
              <a:t>+29%</a:t>
            </a:r>
          </a:p>
        </p:txBody>
      </p:sp>
    </p:spTree>
    <p:extLst>
      <p:ext uri="{BB962C8B-B14F-4D97-AF65-F5344CB8AC3E}">
        <p14:creationId xmlns:p14="http://schemas.microsoft.com/office/powerpoint/2010/main" val="2337730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4E8DE9C-5713-9640-B367-2356B67FCE3C}"/>
              </a:ext>
            </a:extLst>
          </p:cNvPr>
          <p:cNvGraphicFramePr/>
          <p:nvPr>
            <p:extLst>
              <p:ext uri="{D42A27DB-BD31-4B8C-83A1-F6EECF244321}">
                <p14:modId xmlns:p14="http://schemas.microsoft.com/office/powerpoint/2010/main" val="3421323087"/>
              </p:ext>
            </p:extLst>
          </p:nvPr>
        </p:nvGraphicFramePr>
        <p:xfrm>
          <a:off x="614172" y="1690688"/>
          <a:ext cx="10963656" cy="4431792"/>
        </p:xfrm>
        <a:graphic>
          <a:graphicData uri="http://schemas.openxmlformats.org/drawingml/2006/chart">
            <c:chart xmlns:c="http://schemas.openxmlformats.org/drawingml/2006/chart" xmlns:r="http://schemas.openxmlformats.org/officeDocument/2006/relationships" r:id="rId3"/>
          </a:graphicData>
        </a:graphic>
      </p:graphicFrame>
      <p:sp>
        <p:nvSpPr>
          <p:cNvPr id="14" name="Slide Number Placeholder 1">
            <a:extLst>
              <a:ext uri="{FF2B5EF4-FFF2-40B4-BE49-F238E27FC236}">
                <a16:creationId xmlns:a16="http://schemas.microsoft.com/office/drawing/2014/main" id="{058B9D9E-B007-4B3F-BBC7-FA672B0DAAF6}"/>
              </a:ext>
            </a:extLst>
          </p:cNvPr>
          <p:cNvSpPr>
            <a:spLocks noGrp="1"/>
          </p:cNvSpPr>
          <p:nvPr>
            <p:ph type="sldNum" sz="quarter" idx="12"/>
          </p:nvPr>
        </p:nvSpPr>
        <p:spPr>
          <a:xfrm>
            <a:off x="8991600" y="6467708"/>
            <a:ext cx="2743200" cy="209316"/>
          </a:xfrm>
        </p:spPr>
        <p:txBody>
          <a:bodyPr/>
          <a:lstStyle/>
          <a:p>
            <a:pPr>
              <a:spcAft>
                <a:spcPts val="600"/>
              </a:spcAft>
            </a:pPr>
            <a:fld id="{B68F88C8-0A9A-DA43-95C8-7FE161A05352}" type="slidenum">
              <a:rPr lang="en-US" smtClean="0"/>
              <a:pPr>
                <a:spcAft>
                  <a:spcPts val="600"/>
                </a:spcAft>
              </a:pPr>
              <a:t>29</a:t>
            </a:fld>
            <a:endParaRPr lang="en-US" dirty="0"/>
          </a:p>
        </p:txBody>
      </p:sp>
      <p:sp>
        <p:nvSpPr>
          <p:cNvPr id="7" name="Title 6">
            <a:extLst>
              <a:ext uri="{FF2B5EF4-FFF2-40B4-BE49-F238E27FC236}">
                <a16:creationId xmlns:a16="http://schemas.microsoft.com/office/drawing/2014/main" id="{3E431ED2-C149-4C0E-8655-9EA8C4726BB5}"/>
              </a:ext>
            </a:extLst>
          </p:cNvPr>
          <p:cNvSpPr>
            <a:spLocks noGrp="1"/>
          </p:cNvSpPr>
          <p:nvPr>
            <p:ph type="title"/>
          </p:nvPr>
        </p:nvSpPr>
        <p:spPr>
          <a:xfrm>
            <a:off x="457200" y="533400"/>
            <a:ext cx="11277600" cy="1157288"/>
          </a:xfrm>
        </p:spPr>
        <p:txBody>
          <a:bodyPr anchor="t">
            <a:normAutofit/>
          </a:bodyPr>
          <a:lstStyle/>
          <a:p>
            <a:r>
              <a:rPr lang="en-US" sz="2900" dirty="0">
                <a:solidFill>
                  <a:srgbClr val="51777B"/>
                </a:solidFill>
                <a:latin typeface="Lato" panose="020F0502020204030203"/>
              </a:rPr>
              <a:t>Approximately half of the total per person cost of the Denver SIB was offset by avoided costs for emergency public services.</a:t>
            </a:r>
          </a:p>
        </p:txBody>
      </p:sp>
      <p:sp>
        <p:nvSpPr>
          <p:cNvPr id="3" name="Slide Number Placeholder 2" hidden="1">
            <a:extLst>
              <a:ext uri="{FF2B5EF4-FFF2-40B4-BE49-F238E27FC236}">
                <a16:creationId xmlns:a16="http://schemas.microsoft.com/office/drawing/2014/main" id="{8FB3E8EE-8A87-4780-8D9D-F6EABB73CABB}"/>
              </a:ext>
            </a:extLst>
          </p:cNvPr>
          <p:cNvSpPr>
            <a:spLocks noGrp="1"/>
          </p:cNvSpPr>
          <p:nvPr>
            <p:ph type="sldNum" sz="quarter" idx="12"/>
          </p:nvPr>
        </p:nvSpPr>
        <p:spPr/>
        <p:txBody>
          <a:bodyPr/>
          <a:lstStyle/>
          <a:p>
            <a:pPr>
              <a:spcAft>
                <a:spcPts val="600"/>
              </a:spcAft>
            </a:pPr>
            <a:fld id="{B68F88C8-0A9A-DA43-95C8-7FE161A05352}" type="slidenum">
              <a:rPr lang="en-US" smtClean="0"/>
              <a:pPr>
                <a:spcAft>
                  <a:spcPts val="600"/>
                </a:spcAft>
              </a:pPr>
              <a:t>29</a:t>
            </a:fld>
            <a:endParaRPr lang="en-US" dirty="0"/>
          </a:p>
        </p:txBody>
      </p:sp>
    </p:spTree>
    <p:extLst>
      <p:ext uri="{BB962C8B-B14F-4D97-AF65-F5344CB8AC3E}">
        <p14:creationId xmlns:p14="http://schemas.microsoft.com/office/powerpoint/2010/main" val="28969843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6E31D-0839-4B41-940F-92FE69512C4C}"/>
              </a:ext>
            </a:extLst>
          </p:cNvPr>
          <p:cNvSpPr>
            <a:spLocks noGrp="1"/>
          </p:cNvSpPr>
          <p:nvPr>
            <p:ph type="ftr" sz="quarter" idx="3"/>
          </p:nvPr>
        </p:nvSpPr>
        <p:spPr/>
        <p:txBody>
          <a:bodyPr/>
          <a:lstStyle/>
          <a:p>
            <a:endParaRPr lang="en-US" dirty="0"/>
          </a:p>
        </p:txBody>
      </p:sp>
      <p:sp>
        <p:nvSpPr>
          <p:cNvPr id="5" name="Text Placeholder 4">
            <a:extLst>
              <a:ext uri="{FF2B5EF4-FFF2-40B4-BE49-F238E27FC236}">
                <a16:creationId xmlns:a16="http://schemas.microsoft.com/office/drawing/2014/main" id="{41D7FE27-085A-44C1-A981-171C2F7AE1BF}"/>
              </a:ext>
            </a:extLst>
          </p:cNvPr>
          <p:cNvSpPr>
            <a:spLocks noGrp="1"/>
          </p:cNvSpPr>
          <p:nvPr>
            <p:ph type="body" sz="quarter" idx="10"/>
          </p:nvPr>
        </p:nvSpPr>
        <p:spPr>
          <a:xfrm>
            <a:off x="3720072" y="160803"/>
            <a:ext cx="4751855" cy="681692"/>
          </a:xfrm>
        </p:spPr>
        <p:txBody>
          <a:bodyPr>
            <a:normAutofit lnSpcReduction="10000"/>
          </a:bodyPr>
          <a:lstStyle/>
          <a:p>
            <a:r>
              <a:rPr lang="en-US" dirty="0"/>
              <a:t>Today’s Agenda </a:t>
            </a:r>
          </a:p>
        </p:txBody>
      </p:sp>
      <p:graphicFrame>
        <p:nvGraphicFramePr>
          <p:cNvPr id="6" name="Diagram 5">
            <a:extLst>
              <a:ext uri="{FF2B5EF4-FFF2-40B4-BE49-F238E27FC236}">
                <a16:creationId xmlns:a16="http://schemas.microsoft.com/office/drawing/2014/main" id="{A5A43345-2190-4DFD-B545-F3ACDC82E9CC}"/>
              </a:ext>
            </a:extLst>
          </p:cNvPr>
          <p:cNvGraphicFramePr/>
          <p:nvPr>
            <p:extLst>
              <p:ext uri="{D42A27DB-BD31-4B8C-83A1-F6EECF244321}">
                <p14:modId xmlns:p14="http://schemas.microsoft.com/office/powerpoint/2010/main" val="16451289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2524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BDB51C-F040-4E5E-99C4-4D2560C50B48}"/>
              </a:ext>
            </a:extLst>
          </p:cNvPr>
          <p:cNvSpPr/>
          <p:nvPr/>
        </p:nvSpPr>
        <p:spPr>
          <a:xfrm>
            <a:off x="374073" y="1676400"/>
            <a:ext cx="5120114" cy="748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46827" y="947906"/>
            <a:ext cx="10515600" cy="1325563"/>
          </a:xfrm>
        </p:spPr>
        <p:txBody>
          <a:bodyPr>
            <a:noAutofit/>
          </a:bodyPr>
          <a:lstStyle/>
          <a:p>
            <a:pPr algn="ctr"/>
            <a:r>
              <a:rPr lang="en-US" sz="6600" b="1" dirty="0">
                <a:solidFill>
                  <a:srgbClr val="008586"/>
                </a:solidFill>
                <a:latin typeface="Franklin Gothic Medium" panose="020B0603020102020204" pitchFamily="34" charset="0"/>
              </a:rPr>
              <a:t>SIPPRA</a:t>
            </a:r>
            <a:br>
              <a:rPr lang="en-US" sz="4000" b="1" dirty="0">
                <a:solidFill>
                  <a:srgbClr val="008586"/>
                </a:solidFill>
              </a:rPr>
            </a:br>
            <a:r>
              <a:rPr lang="en-US" sz="4000" b="1" dirty="0"/>
              <a:t>Social Impact Partnership to Pay for Results Act</a:t>
            </a:r>
            <a:br>
              <a:rPr lang="en-US" sz="4000" b="1" dirty="0">
                <a:solidFill>
                  <a:srgbClr val="008586"/>
                </a:solidFill>
              </a:rPr>
            </a:br>
            <a:endParaRPr lang="en-US" sz="4000" b="1" dirty="0">
              <a:solidFill>
                <a:srgbClr val="008586"/>
              </a:solidFill>
            </a:endParaRPr>
          </a:p>
        </p:txBody>
      </p:sp>
      <p:pic>
        <p:nvPicPr>
          <p:cNvPr id="4098" name="Picture 2" descr="The Department of the Treasury seal 17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55" y="2769602"/>
            <a:ext cx="20097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nver. The Mile High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929" y="3055351"/>
            <a:ext cx="329565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E5BE9A-965F-40B6-A5B0-C574583E167A}"/>
              </a:ext>
            </a:extLst>
          </p:cNvPr>
          <p:cNvPicPr>
            <a:picLocks noChangeAspect="1"/>
          </p:cNvPicPr>
          <p:nvPr/>
        </p:nvPicPr>
        <p:blipFill>
          <a:blip r:embed="rId5"/>
          <a:stretch>
            <a:fillRect/>
          </a:stretch>
        </p:blipFill>
        <p:spPr>
          <a:xfrm>
            <a:off x="7173157" y="5536065"/>
            <a:ext cx="4420804" cy="435547"/>
          </a:xfrm>
          <a:prstGeom prst="rect">
            <a:avLst/>
          </a:prstGeom>
        </p:spPr>
      </p:pic>
      <p:pic>
        <p:nvPicPr>
          <p:cNvPr id="7" name="Picture 6">
            <a:extLst>
              <a:ext uri="{FF2B5EF4-FFF2-40B4-BE49-F238E27FC236}">
                <a16:creationId xmlns:a16="http://schemas.microsoft.com/office/drawing/2014/main" id="{6981DBE6-036C-4381-AA9E-7FC404484569}"/>
              </a:ext>
            </a:extLst>
          </p:cNvPr>
          <p:cNvPicPr>
            <a:picLocks noChangeAspect="1"/>
          </p:cNvPicPr>
          <p:nvPr/>
        </p:nvPicPr>
        <p:blipFill>
          <a:blip r:embed="rId6"/>
          <a:stretch>
            <a:fillRect/>
          </a:stretch>
        </p:blipFill>
        <p:spPr>
          <a:xfrm>
            <a:off x="1430786" y="5229963"/>
            <a:ext cx="4362450" cy="104775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53DF2766-7588-463B-8E1B-F33246E8B2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491" y="3041713"/>
            <a:ext cx="2427391" cy="1747722"/>
          </a:xfrm>
          <a:prstGeom prst="rect">
            <a:avLst/>
          </a:prstGeom>
        </p:spPr>
      </p:pic>
    </p:spTree>
    <p:extLst>
      <p:ext uri="{BB962C8B-B14F-4D97-AF65-F5344CB8AC3E}">
        <p14:creationId xmlns:p14="http://schemas.microsoft.com/office/powerpoint/2010/main" val="367449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BDB51C-F040-4E5E-99C4-4D2560C50B48}"/>
              </a:ext>
            </a:extLst>
          </p:cNvPr>
          <p:cNvSpPr/>
          <p:nvPr/>
        </p:nvSpPr>
        <p:spPr>
          <a:xfrm>
            <a:off x="374073" y="1676400"/>
            <a:ext cx="5120114" cy="748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724909"/>
            <a:ext cx="10515600" cy="1325563"/>
          </a:xfrm>
        </p:spPr>
        <p:txBody>
          <a:bodyPr>
            <a:noAutofit/>
          </a:bodyPr>
          <a:lstStyle/>
          <a:p>
            <a:pPr algn="ctr"/>
            <a:r>
              <a:rPr lang="en-US" sz="4800" b="1" dirty="0">
                <a:solidFill>
                  <a:srgbClr val="008586"/>
                </a:solidFill>
                <a:latin typeface="Franklin Gothic Medium" panose="020B0603020102020204" pitchFamily="34" charset="0"/>
              </a:rPr>
              <a:t>SIPPRA </a:t>
            </a:r>
            <a:br>
              <a:rPr lang="en-US" sz="6600" b="1" dirty="0">
                <a:solidFill>
                  <a:srgbClr val="008586"/>
                </a:solidFill>
              </a:rPr>
            </a:br>
            <a:br>
              <a:rPr lang="en-US" sz="4000" b="1" dirty="0">
                <a:solidFill>
                  <a:srgbClr val="008586"/>
                </a:solidFill>
              </a:rPr>
            </a:br>
            <a:endParaRPr lang="en-US" sz="4000" b="1" dirty="0">
              <a:solidFill>
                <a:srgbClr val="008586"/>
              </a:solidFill>
            </a:endParaRPr>
          </a:p>
        </p:txBody>
      </p:sp>
      <p:sp>
        <p:nvSpPr>
          <p:cNvPr id="9" name="Content Placeholder 2"/>
          <p:cNvSpPr>
            <a:spLocks noGrp="1"/>
          </p:cNvSpPr>
          <p:nvPr>
            <p:ph idx="1"/>
          </p:nvPr>
        </p:nvSpPr>
        <p:spPr>
          <a:xfrm>
            <a:off x="130605" y="1054758"/>
            <a:ext cx="6820609" cy="5492524"/>
          </a:xfrm>
        </p:spPr>
        <p:txBody>
          <a:bodyPr>
            <a:normAutofit/>
          </a:bodyPr>
          <a:lstStyle/>
          <a:p>
            <a:pPr marL="0" indent="0">
              <a:buNone/>
            </a:pPr>
            <a:endParaRPr lang="en-US" sz="4600" b="1" dirty="0">
              <a:solidFill>
                <a:srgbClr val="00858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r>
              <a:rPr lang="en-US" sz="3000" dirty="0">
                <a:solidFill>
                  <a:srgbClr val="008586"/>
                </a:solidFill>
                <a:ea typeface="Verdana" panose="020B0604030504040204" pitchFamily="34" charset="0"/>
              </a:rPr>
              <a:t>Pay for Success designed to save federal government money – Centers for Medicaid and Medicare (CMS)</a:t>
            </a:r>
          </a:p>
          <a:p>
            <a:r>
              <a:rPr lang="en-US" sz="3000" dirty="0">
                <a:solidFill>
                  <a:srgbClr val="008586"/>
                </a:solidFill>
                <a:ea typeface="Verdana" panose="020B0604030504040204" pitchFamily="34" charset="0"/>
              </a:rPr>
              <a:t>PSH for high utilizers of health systems and jail systems.</a:t>
            </a:r>
          </a:p>
          <a:p>
            <a:r>
              <a:rPr lang="en-US" sz="3000" dirty="0">
                <a:solidFill>
                  <a:srgbClr val="008586"/>
                </a:solidFill>
                <a:ea typeface="Verdana" panose="020B0604030504040204" pitchFamily="34" charset="0"/>
              </a:rPr>
              <a:t>125 persons to be served- Robust Randomized Control Trial. </a:t>
            </a:r>
          </a:p>
          <a:p>
            <a:r>
              <a:rPr lang="en-US" sz="3000" dirty="0">
                <a:solidFill>
                  <a:srgbClr val="008586"/>
                </a:solidFill>
                <a:ea typeface="Verdana" panose="020B0604030504040204" pitchFamily="34" charset="0"/>
              </a:rPr>
              <a:t>Service funding for ACT and PSH Services from Social Investors.</a:t>
            </a:r>
            <a:endParaRPr lang="en-US" sz="3000" b="0" dirty="0">
              <a:solidFill>
                <a:srgbClr val="008586"/>
              </a:solidFill>
              <a:ea typeface="Verdana" panose="020B0604030504040204" pitchFamily="34" charset="0"/>
            </a:endParaRPr>
          </a:p>
          <a:p>
            <a:endParaRPr lang="en-US" sz="120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810" t="-252" r="1368" b="252"/>
          <a:stretch/>
        </p:blipFill>
        <p:spPr>
          <a:xfrm>
            <a:off x="6871317" y="1149639"/>
            <a:ext cx="5293511" cy="5397643"/>
          </a:xfrm>
          <a:prstGeom prst="rect">
            <a:avLst/>
          </a:prstGeom>
        </p:spPr>
      </p:pic>
    </p:spTree>
    <p:extLst>
      <p:ext uri="{BB962C8B-B14F-4D97-AF65-F5344CB8AC3E}">
        <p14:creationId xmlns:p14="http://schemas.microsoft.com/office/powerpoint/2010/main" val="3081128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25" y="-144966"/>
            <a:ext cx="11409575" cy="1562605"/>
          </a:xfrm>
        </p:spPr>
        <p:txBody>
          <a:bodyPr/>
          <a:lstStyle/>
          <a:p>
            <a:pPr algn="ctr"/>
            <a:br>
              <a:rPr lang="en-US" altLang="en-US" b="1" dirty="0">
                <a:solidFill>
                  <a:srgbClr val="008586"/>
                </a:solidFill>
                <a:effectLst>
                  <a:outerShdw blurRad="38100" dist="38100" dir="2700000" algn="tl">
                    <a:srgbClr val="000000">
                      <a:alpha val="43137"/>
                    </a:srgbClr>
                  </a:outerShdw>
                </a:effectLst>
                <a:latin typeface="Franklin Gothic Book" panose="020B0503020102020204" pitchFamily="34" charset="0"/>
              </a:rPr>
            </a:br>
            <a:r>
              <a:rPr lang="en-US" altLang="en-US" b="1" dirty="0">
                <a:solidFill>
                  <a:srgbClr val="008586"/>
                </a:solidFill>
                <a:effectLst>
                  <a:outerShdw blurRad="38100" dist="38100" dir="2700000" algn="tl">
                    <a:srgbClr val="000000">
                      <a:alpha val="43137"/>
                    </a:srgbClr>
                  </a:outerShdw>
                </a:effectLst>
                <a:latin typeface="Franklin Gothic Book" panose="020B0503020102020204" pitchFamily="34" charset="0"/>
              </a:rPr>
              <a:t>Stout Street Recuperative Care &amp; Legacy Lofts</a:t>
            </a:r>
            <a:endParaRPr lang="en-US" dirty="0"/>
          </a:p>
        </p:txBody>
      </p:sp>
      <p:pic>
        <p:nvPicPr>
          <p:cNvPr id="6" name="Picture 5" descr="A high angle view of a building&#10;&#10;Description automatically generated with medium confidence">
            <a:extLst>
              <a:ext uri="{FF2B5EF4-FFF2-40B4-BE49-F238E27FC236}">
                <a16:creationId xmlns:a16="http://schemas.microsoft.com/office/drawing/2014/main" id="{427EFF89-45B0-482F-8335-57F2611E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51663"/>
            <a:ext cx="5965850" cy="260633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04" y="1244338"/>
            <a:ext cx="5616550" cy="3159309"/>
          </a:xfrm>
          <a:prstGeom prst="rect">
            <a:avLst/>
          </a:prstGeom>
        </p:spPr>
      </p:pic>
      <p:sp>
        <p:nvSpPr>
          <p:cNvPr id="10" name="Rectangle 9"/>
          <p:cNvSpPr/>
          <p:nvPr/>
        </p:nvSpPr>
        <p:spPr>
          <a:xfrm>
            <a:off x="5965850" y="1244338"/>
            <a:ext cx="6096000" cy="2793329"/>
          </a:xfrm>
          <a:prstGeom prst="rect">
            <a:avLst/>
          </a:prstGeom>
        </p:spPr>
        <p:txBody>
          <a:bodyPr>
            <a:spAutoFit/>
          </a:bodyPr>
          <a:lstStyle/>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75 Recuperative Care Beds</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98 PSH Units</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Primary care, including  24/7 Nursing Support </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Behavioral health, therapy, and psychiatry</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Case management – focused on permanent supportive housing, housing navigation, &amp; appropriate levels of care for discharge</a:t>
            </a:r>
          </a:p>
        </p:txBody>
      </p:sp>
      <p:sp>
        <p:nvSpPr>
          <p:cNvPr id="11" name="Rectangle 10"/>
          <p:cNvSpPr/>
          <p:nvPr/>
        </p:nvSpPr>
        <p:spPr>
          <a:xfrm>
            <a:off x="172825" y="4714277"/>
            <a:ext cx="5304148" cy="1929503"/>
          </a:xfrm>
          <a:prstGeom prst="rect">
            <a:avLst/>
          </a:prstGeom>
        </p:spPr>
        <p:txBody>
          <a:bodyPr wrap="square">
            <a:spAutoFit/>
          </a:bodyPr>
          <a:lstStyle/>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Peer and health navigation</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MAT</a:t>
            </a:r>
            <a:r>
              <a:rPr lang="en-US" sz="2000" baseline="30000" dirty="0">
                <a:latin typeface="Calibri" panose="020F0502020204030204" pitchFamily="34" charset="0"/>
                <a:ea typeface="Calibri" panose="020F0502020204030204" pitchFamily="34" charset="0"/>
                <a:cs typeface="Times New Roman" panose="02020603050405020304" pitchFamily="18" charset="0"/>
              </a:rPr>
              <a:t>2</a:t>
            </a:r>
            <a:r>
              <a:rPr lang="en-US" sz="2000" dirty="0">
                <a:latin typeface="Calibri" panose="020F0502020204030204" pitchFamily="34" charset="0"/>
                <a:ea typeface="Calibri" panose="020F0502020204030204" pitchFamily="34" charset="0"/>
                <a:cs typeface="Times New Roman" panose="02020603050405020304" pitchFamily="18" charset="0"/>
              </a:rPr>
              <a:t> for clients with SUD</a:t>
            </a:r>
            <a:r>
              <a:rPr lang="en-US" sz="2000" baseline="30000" dirty="0">
                <a:latin typeface="Calibri" panose="020F0502020204030204" pitchFamily="34" charset="0"/>
                <a:ea typeface="Calibri" panose="020F0502020204030204" pitchFamily="34" charset="0"/>
                <a:cs typeface="Times New Roman" panose="02020603050405020304" pitchFamily="18" charset="0"/>
              </a:rPr>
              <a:t>3</a:t>
            </a:r>
            <a:r>
              <a:rPr lang="en-US" sz="2000" dirty="0">
                <a:latin typeface="Calibri" panose="020F0502020204030204" pitchFamily="34" charset="0"/>
                <a:ea typeface="Calibri" panose="020F0502020204030204" pitchFamily="34" charset="0"/>
                <a:cs typeface="Times New Roman" panose="02020603050405020304" pitchFamily="18" charset="0"/>
              </a:rPr>
              <a:t> – focused on recovery, discharge planning, &amp; OD</a:t>
            </a:r>
            <a:r>
              <a:rPr lang="en-US" sz="2000" baseline="30000" dirty="0">
                <a:latin typeface="Calibri" panose="020F0502020204030204" pitchFamily="34" charset="0"/>
                <a:ea typeface="Calibri" panose="020F0502020204030204" pitchFamily="34" charset="0"/>
                <a:cs typeface="Times New Roman" panose="02020603050405020304" pitchFamily="18" charset="0"/>
              </a:rPr>
              <a:t>4</a:t>
            </a:r>
            <a:r>
              <a:rPr lang="en-US" sz="2000" dirty="0">
                <a:latin typeface="Calibri" panose="020F0502020204030204" pitchFamily="34" charset="0"/>
                <a:ea typeface="Calibri" panose="020F0502020204030204" pitchFamily="34" charset="0"/>
                <a:cs typeface="Times New Roman" panose="02020603050405020304" pitchFamily="18" charset="0"/>
              </a:rPr>
              <a:t> prevention.</a:t>
            </a:r>
          </a:p>
          <a:p>
            <a:pPr marL="342900" marR="0" lvl="0" indent="-342900">
              <a:lnSpc>
                <a:spcPct val="107000"/>
              </a:lnSpc>
              <a:spcBef>
                <a:spcPts val="0"/>
              </a:spcBef>
              <a:spcAft>
                <a:spcPts val="800"/>
              </a:spcAft>
              <a:buClr>
                <a:srgbClr val="51777B"/>
              </a:buClr>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Clinical Pharmacist medication management.</a:t>
            </a:r>
          </a:p>
        </p:txBody>
      </p:sp>
      <p:pic>
        <p:nvPicPr>
          <p:cNvPr id="7" name="Picture 2" descr="rcp_0">
            <a:extLst>
              <a:ext uri="{FF2B5EF4-FFF2-40B4-BE49-F238E27FC236}">
                <a16:creationId xmlns:a16="http://schemas.microsoft.com/office/drawing/2014/main" id="{E6142733-55D5-4D37-AFCB-05746B9CB0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94"/>
          <a:stretch/>
        </p:blipFill>
        <p:spPr bwMode="auto">
          <a:xfrm>
            <a:off x="6096000" y="4159405"/>
            <a:ext cx="6071839" cy="269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582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BE5E-C254-461D-BCDF-174D2242A3AD}"/>
              </a:ext>
            </a:extLst>
          </p:cNvPr>
          <p:cNvSpPr>
            <a:spLocks noGrp="1"/>
          </p:cNvSpPr>
          <p:nvPr>
            <p:ph type="title"/>
          </p:nvPr>
        </p:nvSpPr>
        <p:spPr>
          <a:xfrm>
            <a:off x="7028497" y="1783958"/>
            <a:ext cx="4953296" cy="3933669"/>
          </a:xfrm>
        </p:spPr>
        <p:txBody>
          <a:bodyPr vert="horz" lIns="91440" tIns="45720" rIns="91440" bIns="45720" rtlCol="0" anchor="b">
            <a:normAutofit/>
          </a:bodyPr>
          <a:lstStyle/>
          <a:p>
            <a:pPr defTabSz="914400"/>
            <a:br>
              <a:rPr lang="en-US" sz="1400" dirty="0"/>
            </a:br>
            <a:br>
              <a:rPr lang="en-US" sz="1400" dirty="0"/>
            </a:br>
            <a:br>
              <a:rPr lang="en-US" sz="1400" dirty="0"/>
            </a:br>
            <a:br>
              <a:rPr lang="en-US" sz="1400" dirty="0"/>
            </a:br>
            <a:br>
              <a:rPr lang="en-US" sz="1400" dirty="0"/>
            </a:br>
            <a:br>
              <a:rPr lang="en-US" sz="14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SIB Participants in their own Words...</a:t>
            </a:r>
            <a:br>
              <a:rPr lang="en-US" sz="3200" dirty="0">
                <a:hlinkClick r:id="rId2"/>
              </a:rPr>
            </a:br>
            <a:br>
              <a:rPr lang="en-US" sz="2700" dirty="0">
                <a:hlinkClick r:id="rId2"/>
              </a:rPr>
            </a:br>
            <a:r>
              <a:rPr lang="en-US" sz="2700" dirty="0">
                <a:hlinkClick r:id="rId2"/>
              </a:rPr>
              <a:t>https://drive.google.com/file/d/1GAXZq4ak-wKtw5v-tHEcvvH2sue3ed_M/view</a:t>
            </a:r>
            <a:r>
              <a:rPr lang="en-US" sz="2700" dirty="0"/>
              <a:t> </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D4D0B11-A232-462C-BB1B-3BA72B8733F2}"/>
              </a:ext>
            </a:extLst>
          </p:cNvPr>
          <p:cNvPicPr>
            <a:picLocks noChangeAspect="1"/>
          </p:cNvPicPr>
          <p:nvPr/>
        </p:nvPicPr>
        <p:blipFill rotWithShape="1">
          <a:blip r:embed="rId3"/>
          <a:srcRect r="58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97534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C64C4A-C048-4A43-A08A-0E786B24A8CB}"/>
              </a:ext>
            </a:extLst>
          </p:cNvPr>
          <p:cNvPicPr>
            <a:picLocks noGrp="1" noChangeAspect="1"/>
          </p:cNvPicPr>
          <p:nvPr>
            <p:ph idx="1"/>
          </p:nvPr>
        </p:nvPicPr>
        <p:blipFill>
          <a:blip r:embed="rId2"/>
          <a:stretch>
            <a:fillRect/>
          </a:stretch>
        </p:blipFill>
        <p:spPr>
          <a:xfrm>
            <a:off x="838200" y="503856"/>
            <a:ext cx="10515600" cy="6156775"/>
          </a:xfrm>
          <a:prstGeom prst="rect">
            <a:avLst/>
          </a:prstGeom>
        </p:spPr>
      </p:pic>
    </p:spTree>
    <p:extLst>
      <p:ext uri="{BB962C8B-B14F-4D97-AF65-F5344CB8AC3E}">
        <p14:creationId xmlns:p14="http://schemas.microsoft.com/office/powerpoint/2010/main" val="233631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C1F5-5BCB-4E7A-BD03-4E30EB05CB63}"/>
              </a:ext>
            </a:extLst>
          </p:cNvPr>
          <p:cNvSpPr>
            <a:spLocks noGrp="1"/>
          </p:cNvSpPr>
          <p:nvPr>
            <p:ph type="title"/>
          </p:nvPr>
        </p:nvSpPr>
        <p:spPr>
          <a:xfrm>
            <a:off x="7828003" y="1798682"/>
            <a:ext cx="10515600" cy="1325563"/>
          </a:xfrm>
        </p:spPr>
        <p:txBody>
          <a:bodyPr>
            <a:normAutofit/>
          </a:bodyPr>
          <a:lstStyle/>
          <a:p>
            <a:r>
              <a:rPr lang="en-US" sz="5400" dirty="0">
                <a:solidFill>
                  <a:srgbClr val="51777B"/>
                </a:solidFill>
                <a:latin typeface="Franklin Gothic Medium" panose="020B0603020102020204" pitchFamily="34" charset="0"/>
              </a:rPr>
              <a:t>Questions ?</a:t>
            </a:r>
          </a:p>
        </p:txBody>
      </p:sp>
      <p:pic>
        <p:nvPicPr>
          <p:cNvPr id="5" name="Picture 4" descr="A large city landscape&#10;&#10;Description automatically generated">
            <a:extLst>
              <a:ext uri="{FF2B5EF4-FFF2-40B4-BE49-F238E27FC236}">
                <a16:creationId xmlns:a16="http://schemas.microsoft.com/office/drawing/2014/main" id="{F6EEBB13-1698-4A06-BE15-4D100DDEA9E1}"/>
              </a:ext>
            </a:extLst>
          </p:cNvPr>
          <p:cNvPicPr>
            <a:picLocks noChangeAspect="1"/>
          </p:cNvPicPr>
          <p:nvPr/>
        </p:nvPicPr>
        <p:blipFill rotWithShape="1">
          <a:blip r:embed="rId2">
            <a:extLst>
              <a:ext uri="{28A0092B-C50C-407E-A947-70E740481C1C}">
                <a14:useLocalDpi xmlns:a14="http://schemas.microsoft.com/office/drawing/2010/main" val="0"/>
              </a:ext>
            </a:extLst>
          </a:blip>
          <a:srcRect l="23096" r="16782"/>
          <a:stretch/>
        </p:blipFill>
        <p:spPr>
          <a:xfrm>
            <a:off x="0" y="0"/>
            <a:ext cx="7329714" cy="6857638"/>
          </a:xfrm>
          <a:prstGeom prst="rect">
            <a:avLst/>
          </a:prstGeom>
        </p:spPr>
      </p:pic>
      <p:sp>
        <p:nvSpPr>
          <p:cNvPr id="8" name="Rectangle 7">
            <a:extLst>
              <a:ext uri="{FF2B5EF4-FFF2-40B4-BE49-F238E27FC236}">
                <a16:creationId xmlns:a16="http://schemas.microsoft.com/office/drawing/2014/main" id="{8D0ECE14-8546-4722-A830-6EFEE715366B}"/>
              </a:ext>
            </a:extLst>
          </p:cNvPr>
          <p:cNvSpPr/>
          <p:nvPr/>
        </p:nvSpPr>
        <p:spPr>
          <a:xfrm>
            <a:off x="-45720" y="0"/>
            <a:ext cx="7421154" cy="7178723"/>
          </a:xfrm>
          <a:prstGeom prst="rect">
            <a:avLst/>
          </a:prstGeom>
          <a:solidFill>
            <a:srgbClr val="51777B">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mo"/>
              <a:ea typeface="+mn-ea"/>
              <a:cs typeface="+mn-cs"/>
            </a:endParaRPr>
          </a:p>
        </p:txBody>
      </p:sp>
    </p:spTree>
    <p:extLst>
      <p:ext uri="{BB962C8B-B14F-4D97-AF65-F5344CB8AC3E}">
        <p14:creationId xmlns:p14="http://schemas.microsoft.com/office/powerpoint/2010/main" val="1477952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1777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D9F4C-2DC8-4B35-88A6-C9FFA4F50DD3}"/>
              </a:ext>
            </a:extLst>
          </p:cNvPr>
          <p:cNvSpPr/>
          <p:nvPr/>
        </p:nvSpPr>
        <p:spPr>
          <a:xfrm>
            <a:off x="0" y="0"/>
            <a:ext cx="12192000" cy="3877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3E258A-AD33-44E7-8F6F-4F2700F92616}"/>
              </a:ext>
            </a:extLst>
          </p:cNvPr>
          <p:cNvSpPr>
            <a:spLocks noGrp="1"/>
          </p:cNvSpPr>
          <p:nvPr>
            <p:ph idx="1"/>
          </p:nvPr>
        </p:nvSpPr>
        <p:spPr>
          <a:xfrm>
            <a:off x="8493322" y="2991038"/>
            <a:ext cx="3698678" cy="1154941"/>
          </a:xfrm>
        </p:spPr>
        <p:txBody>
          <a:bodyPr>
            <a:normAutofit/>
          </a:bodyPr>
          <a:lstStyle/>
          <a:p>
            <a:pPr marL="0" indent="0" algn="ctr">
              <a:spcBef>
                <a:spcPts val="0"/>
              </a:spcBef>
              <a:buNone/>
            </a:pPr>
            <a:r>
              <a:rPr lang="en-US" sz="2100" dirty="0">
                <a:solidFill>
                  <a:srgbClr val="51777B"/>
                </a:solidFill>
                <a:latin typeface="Arimo"/>
              </a:rPr>
              <a:t>Carrie Craig, MSW, LCSW </a:t>
            </a:r>
            <a:br>
              <a:rPr lang="en-US" sz="2100" dirty="0">
                <a:solidFill>
                  <a:srgbClr val="FFD27C"/>
                </a:solidFill>
                <a:latin typeface="Arimo"/>
              </a:rPr>
            </a:br>
            <a:r>
              <a:rPr lang="en-US" sz="2100" dirty="0">
                <a:solidFill>
                  <a:srgbClr val="51777B"/>
                </a:solidFill>
                <a:latin typeface="Arimo"/>
              </a:rPr>
              <a:t>ccraig@coloradocoalition.org</a:t>
            </a:r>
          </a:p>
          <a:p>
            <a:pPr marL="0" indent="0" algn="ctr">
              <a:spcBef>
                <a:spcPts val="0"/>
              </a:spcBef>
              <a:buNone/>
            </a:pPr>
            <a:endParaRPr lang="en-US" sz="2100" dirty="0">
              <a:solidFill>
                <a:schemeClr val="bg1"/>
              </a:solidFill>
            </a:endParaRPr>
          </a:p>
        </p:txBody>
      </p:sp>
      <p:sp>
        <p:nvSpPr>
          <p:cNvPr id="4" name="TextBox 3">
            <a:extLst>
              <a:ext uri="{FF2B5EF4-FFF2-40B4-BE49-F238E27FC236}">
                <a16:creationId xmlns:a16="http://schemas.microsoft.com/office/drawing/2014/main" id="{70A9DAAB-8905-4FEE-8D82-C0CF72B55E95}"/>
              </a:ext>
            </a:extLst>
          </p:cNvPr>
          <p:cNvSpPr txBox="1"/>
          <p:nvPr/>
        </p:nvSpPr>
        <p:spPr>
          <a:xfrm>
            <a:off x="7067286" y="4257490"/>
            <a:ext cx="4708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27C"/>
                </a:solidFill>
                <a:effectLst/>
                <a:uLnTx/>
                <a:uFillTx/>
                <a:latin typeface="Arimo"/>
                <a:ea typeface="+mn-ea"/>
                <a:cs typeface="+mn-cs"/>
              </a:rPr>
              <a:t>Facebook</a:t>
            </a:r>
            <a:r>
              <a:rPr kumimoji="0" lang="en-US" sz="2400" b="0" i="0" u="none" strike="noStrike" kern="1200" cap="none" spc="0" normalizeH="0" baseline="0" noProof="0" dirty="0">
                <a:ln>
                  <a:noFill/>
                </a:ln>
                <a:solidFill>
                  <a:prstClr val="white"/>
                </a:solidFill>
                <a:effectLst/>
                <a:uLnTx/>
                <a:uFillTx/>
                <a:latin typeface="Arimo"/>
                <a:ea typeface="+mn-ea"/>
                <a:cs typeface="+mn-cs"/>
              </a:rPr>
              <a:t> </a:t>
            </a:r>
            <a:br>
              <a:rPr kumimoji="0" lang="en-US" sz="2400" b="0" i="0" u="none" strike="noStrike" kern="1200" cap="none" spc="0" normalizeH="0" baseline="0" noProof="0" dirty="0">
                <a:ln>
                  <a:noFill/>
                </a:ln>
                <a:solidFill>
                  <a:prstClr val="white"/>
                </a:solidFill>
                <a:effectLst/>
                <a:uLnTx/>
                <a:uFillTx/>
                <a:latin typeface="Arimo"/>
                <a:ea typeface="+mn-ea"/>
                <a:cs typeface="+mn-cs"/>
              </a:rPr>
            </a:br>
            <a:r>
              <a:rPr kumimoji="0" lang="en-US" sz="2400" b="0" i="0" u="none" strike="noStrike" kern="1200" cap="none" spc="0" normalizeH="0" baseline="0" noProof="0" dirty="0">
                <a:ln>
                  <a:noFill/>
                </a:ln>
                <a:solidFill>
                  <a:prstClr val="white"/>
                </a:solidFill>
                <a:effectLst/>
                <a:uLnTx/>
                <a:uFillTx/>
                <a:latin typeface="Arimo"/>
                <a:ea typeface="+mn-ea"/>
                <a:cs typeface="+mn-cs"/>
              </a:rPr>
              <a:t>@</a:t>
            </a:r>
            <a:r>
              <a:rPr kumimoji="0" lang="en-US" sz="2000" b="0" i="0" u="none" strike="noStrike" kern="1200" cap="none" spc="0" normalizeH="0" baseline="0" noProof="0" dirty="0">
                <a:ln>
                  <a:noFill/>
                </a:ln>
                <a:solidFill>
                  <a:prstClr val="white"/>
                </a:solidFill>
                <a:effectLst/>
                <a:uLnTx/>
                <a:uFillTx/>
                <a:latin typeface="Arimo"/>
                <a:ea typeface="+mn-ea"/>
                <a:cs typeface="+mn-cs"/>
              </a:rPr>
              <a:t>COCoalition</a:t>
            </a:r>
            <a:endParaRPr kumimoji="0" lang="en-US" sz="2400" b="0" i="0" u="none" strike="noStrike" kern="1200" cap="none" spc="0" normalizeH="0" baseline="0" noProof="0" dirty="0">
              <a:ln>
                <a:noFill/>
              </a:ln>
              <a:solidFill>
                <a:prstClr val="white"/>
              </a:solidFill>
              <a:effectLst/>
              <a:uLnTx/>
              <a:uFillTx/>
              <a:latin typeface="Arimo"/>
              <a:ea typeface="+mn-ea"/>
              <a:cs typeface="+mn-cs"/>
            </a:endParaRPr>
          </a:p>
        </p:txBody>
      </p:sp>
      <p:pic>
        <p:nvPicPr>
          <p:cNvPr id="8" name="Graphic 7">
            <a:extLst>
              <a:ext uri="{FF2B5EF4-FFF2-40B4-BE49-F238E27FC236}">
                <a16:creationId xmlns:a16="http://schemas.microsoft.com/office/drawing/2014/main" id="{BBC8A8AD-DF24-4017-A102-C29D83CAE5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4791" y="4257490"/>
            <a:ext cx="877918" cy="877918"/>
          </a:xfrm>
          <a:prstGeom prst="rect">
            <a:avLst/>
          </a:prstGeom>
        </p:spPr>
      </p:pic>
      <p:pic>
        <p:nvPicPr>
          <p:cNvPr id="10" name="Graphic 9">
            <a:extLst>
              <a:ext uri="{FF2B5EF4-FFF2-40B4-BE49-F238E27FC236}">
                <a16:creationId xmlns:a16="http://schemas.microsoft.com/office/drawing/2014/main" id="{987F5FD7-463A-46C7-9F99-1CE629B72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917" y="5428883"/>
            <a:ext cx="877918" cy="877918"/>
          </a:xfrm>
          <a:prstGeom prst="rect">
            <a:avLst/>
          </a:prstGeom>
        </p:spPr>
      </p:pic>
      <p:pic>
        <p:nvPicPr>
          <p:cNvPr id="12" name="Graphic 11">
            <a:extLst>
              <a:ext uri="{FF2B5EF4-FFF2-40B4-BE49-F238E27FC236}">
                <a16:creationId xmlns:a16="http://schemas.microsoft.com/office/drawing/2014/main" id="{8DEB7E5C-E02D-4CC6-BF34-6B30922542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1534" y="5454174"/>
            <a:ext cx="877919" cy="877919"/>
          </a:xfrm>
          <a:prstGeom prst="rect">
            <a:avLst/>
          </a:prstGeom>
        </p:spPr>
      </p:pic>
      <p:sp>
        <p:nvSpPr>
          <p:cNvPr id="25" name="Rectangle 24">
            <a:extLst>
              <a:ext uri="{FF2B5EF4-FFF2-40B4-BE49-F238E27FC236}">
                <a16:creationId xmlns:a16="http://schemas.microsoft.com/office/drawing/2014/main" id="{F7081FF7-2AD1-47A9-9394-FD7546634570}"/>
              </a:ext>
            </a:extLst>
          </p:cNvPr>
          <p:cNvSpPr/>
          <p:nvPr/>
        </p:nvSpPr>
        <p:spPr>
          <a:xfrm>
            <a:off x="2596055" y="-2770"/>
            <a:ext cx="39308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1777B"/>
                </a:solidFill>
                <a:effectLst/>
                <a:uLnTx/>
                <a:uFillTx/>
                <a:latin typeface="Oswald"/>
                <a:ea typeface="+mn-ea"/>
                <a:cs typeface="+mn-cs"/>
              </a:rPr>
              <a:t>Connect with Us</a:t>
            </a:r>
          </a:p>
        </p:txBody>
      </p:sp>
      <p:sp>
        <p:nvSpPr>
          <p:cNvPr id="2" name="Flowchart: Connector 1">
            <a:extLst>
              <a:ext uri="{FF2B5EF4-FFF2-40B4-BE49-F238E27FC236}">
                <a16:creationId xmlns:a16="http://schemas.microsoft.com/office/drawing/2014/main" id="{87701B41-E132-4F00-B629-2DFBEB40268E}"/>
              </a:ext>
            </a:extLst>
          </p:cNvPr>
          <p:cNvSpPr/>
          <p:nvPr/>
        </p:nvSpPr>
        <p:spPr>
          <a:xfrm>
            <a:off x="657606" y="4257490"/>
            <a:ext cx="934229" cy="90135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10E056C-C9E1-42B5-B136-BED0A9897EAE}"/>
              </a:ext>
            </a:extLst>
          </p:cNvPr>
          <p:cNvSpPr/>
          <p:nvPr/>
        </p:nvSpPr>
        <p:spPr>
          <a:xfrm>
            <a:off x="1664029" y="4280950"/>
            <a:ext cx="6096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27C"/>
                </a:solidFill>
                <a:effectLst/>
                <a:uLnTx/>
                <a:uFillTx/>
                <a:latin typeface="Arimo"/>
                <a:ea typeface="+mn-ea"/>
                <a:cs typeface="+mn-cs"/>
              </a:rPr>
              <a:t>Coalition Emails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mo"/>
                <a:ea typeface="+mn-ea"/>
                <a:cs typeface="+mn-cs"/>
              </a:rPr>
              <a:t>coloradocoalition.org/subscribe</a:t>
            </a:r>
            <a:endParaRPr kumimoji="0" lang="en-US" sz="2400" b="0" i="0" u="none" strike="noStrike" kern="1200" cap="none" spc="0" normalizeH="0" baseline="0" noProof="0" dirty="0">
              <a:ln>
                <a:noFill/>
              </a:ln>
              <a:solidFill>
                <a:prstClr val="white"/>
              </a:solidFill>
              <a:effectLst/>
              <a:uLnTx/>
              <a:uFillTx/>
              <a:latin typeface="Arimo"/>
              <a:ea typeface="+mn-ea"/>
              <a:cs typeface="+mn-cs"/>
            </a:endParaRPr>
          </a:p>
        </p:txBody>
      </p:sp>
      <p:sp>
        <p:nvSpPr>
          <p:cNvPr id="13" name="TextBox 12">
            <a:extLst>
              <a:ext uri="{FF2B5EF4-FFF2-40B4-BE49-F238E27FC236}">
                <a16:creationId xmlns:a16="http://schemas.microsoft.com/office/drawing/2014/main" id="{8580A90B-8A80-4F6A-A6AC-D570C456A034}"/>
              </a:ext>
            </a:extLst>
          </p:cNvPr>
          <p:cNvSpPr txBox="1"/>
          <p:nvPr/>
        </p:nvSpPr>
        <p:spPr>
          <a:xfrm>
            <a:off x="7067286" y="5452343"/>
            <a:ext cx="3105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27C"/>
                </a:solidFill>
                <a:effectLst/>
                <a:uLnTx/>
                <a:uFillTx/>
                <a:latin typeface="Arimo"/>
                <a:ea typeface="+mn-ea"/>
                <a:cs typeface="+mn-cs"/>
              </a:rPr>
              <a:t>Twitter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mo"/>
                <a:ea typeface="+mn-ea"/>
                <a:cs typeface="+mn-cs"/>
              </a:rPr>
              <a:t>@</a:t>
            </a:r>
            <a:r>
              <a:rPr kumimoji="0" lang="en-US" sz="2000" b="0" i="0" u="none" strike="noStrike" kern="1200" cap="none" spc="0" normalizeH="0" baseline="0" noProof="0" dirty="0">
                <a:ln>
                  <a:noFill/>
                </a:ln>
                <a:solidFill>
                  <a:prstClr val="white"/>
                </a:solidFill>
                <a:effectLst/>
                <a:uLnTx/>
                <a:uFillTx/>
                <a:latin typeface="Arimo"/>
                <a:ea typeface="+mn-ea"/>
                <a:cs typeface="+mn-cs"/>
              </a:rPr>
              <a:t>COCoalition</a:t>
            </a:r>
            <a:endParaRPr kumimoji="0" lang="en-US" sz="2400" b="0" i="0" u="none" strike="noStrike" kern="1200" cap="none" spc="0" normalizeH="0" baseline="0" noProof="0" dirty="0">
              <a:ln>
                <a:noFill/>
              </a:ln>
              <a:solidFill>
                <a:prstClr val="white"/>
              </a:solidFill>
              <a:effectLst/>
              <a:uLnTx/>
              <a:uFillTx/>
              <a:latin typeface="Arimo"/>
              <a:ea typeface="+mn-ea"/>
              <a:cs typeface="+mn-cs"/>
            </a:endParaRPr>
          </a:p>
        </p:txBody>
      </p:sp>
      <p:sp>
        <p:nvSpPr>
          <p:cNvPr id="15" name="TextBox 14">
            <a:extLst>
              <a:ext uri="{FF2B5EF4-FFF2-40B4-BE49-F238E27FC236}">
                <a16:creationId xmlns:a16="http://schemas.microsoft.com/office/drawing/2014/main" id="{5293885A-B132-4E92-A389-D0B7054340D9}"/>
              </a:ext>
            </a:extLst>
          </p:cNvPr>
          <p:cNvSpPr txBox="1"/>
          <p:nvPr/>
        </p:nvSpPr>
        <p:spPr>
          <a:xfrm>
            <a:off x="1660075" y="5452401"/>
            <a:ext cx="46588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27C"/>
                </a:solidFill>
                <a:effectLst/>
                <a:uLnTx/>
                <a:uFillTx/>
                <a:latin typeface="Arimo"/>
                <a:ea typeface="+mn-ea"/>
                <a:cs typeface="+mn-cs"/>
              </a:rPr>
              <a:t>LinkedIn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mo"/>
                <a:ea typeface="+mn-ea"/>
                <a:cs typeface="+mn-cs"/>
              </a:rPr>
              <a:t>@</a:t>
            </a:r>
            <a:r>
              <a:rPr kumimoji="0" lang="en-US" sz="2000" b="0" i="0" u="none" strike="noStrike" kern="1200" cap="none" spc="0" normalizeH="0" baseline="0" noProof="0" dirty="0">
                <a:ln>
                  <a:noFill/>
                </a:ln>
                <a:solidFill>
                  <a:prstClr val="white"/>
                </a:solidFill>
                <a:effectLst/>
                <a:uLnTx/>
                <a:uFillTx/>
                <a:latin typeface="Arimo"/>
                <a:ea typeface="+mn-ea"/>
                <a:cs typeface="+mn-cs"/>
              </a:rPr>
              <a:t>COCoalition</a:t>
            </a:r>
            <a:endParaRPr kumimoji="0" lang="en-US" sz="2400" b="0" i="0" u="none" strike="noStrike" kern="1200" cap="none" spc="0" normalizeH="0" baseline="0" noProof="0" dirty="0">
              <a:ln>
                <a:noFill/>
              </a:ln>
              <a:solidFill>
                <a:prstClr val="white"/>
              </a:solidFill>
              <a:effectLst/>
              <a:uLnTx/>
              <a:uFillTx/>
              <a:latin typeface="Arimo"/>
              <a:ea typeface="+mn-ea"/>
              <a:cs typeface="+mn-cs"/>
            </a:endParaRPr>
          </a:p>
        </p:txBody>
      </p:sp>
      <p:pic>
        <p:nvPicPr>
          <p:cNvPr id="7" name="Picture 6" descr="A picture containing clock&#10;&#10;Description automatically generated">
            <a:extLst>
              <a:ext uri="{FF2B5EF4-FFF2-40B4-BE49-F238E27FC236}">
                <a16:creationId xmlns:a16="http://schemas.microsoft.com/office/drawing/2014/main" id="{FA5F3C81-2532-403B-BC42-B4AF6B47F1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911" t="28207" r="36707" b="29450"/>
          <a:stretch/>
        </p:blipFill>
        <p:spPr>
          <a:xfrm>
            <a:off x="837382" y="4413572"/>
            <a:ext cx="574676" cy="518831"/>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336F0935-07A7-4B65-8B81-759D21BD58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87655" y="392611"/>
            <a:ext cx="2486916" cy="2486916"/>
          </a:xfrm>
          <a:prstGeom prst="rect">
            <a:avLst/>
          </a:prstGeom>
        </p:spPr>
      </p:pic>
      <p:sp>
        <p:nvSpPr>
          <p:cNvPr id="19" name="Content Placeholder 2">
            <a:extLst>
              <a:ext uri="{FF2B5EF4-FFF2-40B4-BE49-F238E27FC236}">
                <a16:creationId xmlns:a16="http://schemas.microsoft.com/office/drawing/2014/main" id="{88D058A0-592C-4A34-B27D-75D50FA84D63}"/>
              </a:ext>
            </a:extLst>
          </p:cNvPr>
          <p:cNvSpPr txBox="1">
            <a:spLocks/>
          </p:cNvSpPr>
          <p:nvPr/>
        </p:nvSpPr>
        <p:spPr>
          <a:xfrm>
            <a:off x="0" y="2991037"/>
            <a:ext cx="4046483" cy="1154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100" dirty="0">
                <a:solidFill>
                  <a:srgbClr val="51777B"/>
                </a:solidFill>
                <a:latin typeface="Arimo"/>
              </a:rPr>
              <a:t>Lisa Thompson, DNP lthompson@coloradocoalition.org</a:t>
            </a:r>
          </a:p>
          <a:p>
            <a:pPr marL="0" indent="0" algn="r">
              <a:spcBef>
                <a:spcPts val="0"/>
              </a:spcBef>
              <a:buFont typeface="Arial" panose="020B0604020202020204" pitchFamily="34" charset="0"/>
              <a:buNone/>
            </a:pPr>
            <a:endParaRPr lang="en-US" sz="2100" dirty="0">
              <a:solidFill>
                <a:srgbClr val="51777B"/>
              </a:solidFill>
            </a:endParaRPr>
          </a:p>
        </p:txBody>
      </p:sp>
      <p:pic>
        <p:nvPicPr>
          <p:cNvPr id="20" name="Picture 19" descr="A picture containing person, umbrella, person, holding&#10;&#10;Description automatically generated">
            <a:extLst>
              <a:ext uri="{FF2B5EF4-FFF2-40B4-BE49-F238E27FC236}">
                <a16:creationId xmlns:a16="http://schemas.microsoft.com/office/drawing/2014/main" id="{D9801535-5325-4460-A07A-5D367DAC30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606" y="475347"/>
            <a:ext cx="2573456" cy="2573456"/>
          </a:xfrm>
          <a:prstGeom prst="rect">
            <a:avLst/>
          </a:prstGeom>
        </p:spPr>
      </p:pic>
      <p:sp>
        <p:nvSpPr>
          <p:cNvPr id="24" name="TextBox 23">
            <a:extLst>
              <a:ext uri="{FF2B5EF4-FFF2-40B4-BE49-F238E27FC236}">
                <a16:creationId xmlns:a16="http://schemas.microsoft.com/office/drawing/2014/main" id="{EC7E1672-DCED-4490-A6AF-E91BC85B2920}"/>
              </a:ext>
            </a:extLst>
          </p:cNvPr>
          <p:cNvSpPr txBox="1"/>
          <p:nvPr/>
        </p:nvSpPr>
        <p:spPr>
          <a:xfrm>
            <a:off x="4786966" y="2918977"/>
            <a:ext cx="3781293" cy="738664"/>
          </a:xfrm>
          <a:prstGeom prst="rect">
            <a:avLst/>
          </a:prstGeom>
          <a:noFill/>
        </p:spPr>
        <p:txBody>
          <a:bodyPr wrap="square" rtlCol="0">
            <a:spAutoFit/>
          </a:bodyPr>
          <a:lstStyle/>
          <a:p>
            <a:r>
              <a:rPr lang="en-US" sz="2100" dirty="0">
                <a:solidFill>
                  <a:srgbClr val="51777B"/>
                </a:solidFill>
                <a:latin typeface="Arimo"/>
              </a:rPr>
              <a:t>Walter Boyd, SIB Participant</a:t>
            </a:r>
          </a:p>
          <a:p>
            <a:r>
              <a:rPr lang="en-US" sz="2100" dirty="0">
                <a:solidFill>
                  <a:srgbClr val="51777B"/>
                </a:solidFill>
                <a:latin typeface="Arimo"/>
              </a:rPr>
              <a:t>boydwalter52@gmail.com</a:t>
            </a:r>
          </a:p>
        </p:txBody>
      </p:sp>
      <p:pic>
        <p:nvPicPr>
          <p:cNvPr id="31" name="Picture 30">
            <a:extLst>
              <a:ext uri="{FF2B5EF4-FFF2-40B4-BE49-F238E27FC236}">
                <a16:creationId xmlns:a16="http://schemas.microsoft.com/office/drawing/2014/main" id="{792C81F8-413A-465F-B1F5-E5413E6E7274}"/>
              </a:ext>
            </a:extLst>
          </p:cNvPr>
          <p:cNvPicPr>
            <a:picLocks noChangeAspect="1"/>
          </p:cNvPicPr>
          <p:nvPr/>
        </p:nvPicPr>
        <p:blipFill>
          <a:blip r:embed="rId12"/>
          <a:stretch>
            <a:fillRect/>
          </a:stretch>
        </p:blipFill>
        <p:spPr>
          <a:xfrm>
            <a:off x="5438233" y="574602"/>
            <a:ext cx="2665243" cy="2344375"/>
          </a:xfrm>
          <a:prstGeom prst="flowChartConnector">
            <a:avLst/>
          </a:prstGeom>
        </p:spPr>
      </p:pic>
    </p:spTree>
    <p:extLst>
      <p:ext uri="{BB962C8B-B14F-4D97-AF65-F5344CB8AC3E}">
        <p14:creationId xmlns:p14="http://schemas.microsoft.com/office/powerpoint/2010/main" val="296508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12323298" cy="124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908050" marR="0" indent="-436563" algn="l"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Char char="n"/>
              <a:tabLst/>
            </a:pPr>
            <a:endParaRPr kumimoji="0" lang="en-US" sz="2600" b="0" i="0" u="none" strike="noStrike" cap="none" normalizeH="0" baseline="0" dirty="0">
              <a:ln>
                <a:noFill/>
              </a:ln>
              <a:solidFill>
                <a:schemeClr val="tx1"/>
              </a:solidFill>
              <a:effectLst/>
              <a:latin typeface="Verdana" panose="020B0604030504040204" pitchFamily="34" charset="0"/>
            </a:endParaRPr>
          </a:p>
        </p:txBody>
      </p:sp>
      <p:sp>
        <p:nvSpPr>
          <p:cNvPr id="12" name="Rectangle 11">
            <a:extLst>
              <a:ext uri="{FF2B5EF4-FFF2-40B4-BE49-F238E27FC236}">
                <a16:creationId xmlns:a16="http://schemas.microsoft.com/office/drawing/2014/main" id="{B3C5DD1E-B15A-487D-BBB3-9514D6086BEF}"/>
              </a:ext>
            </a:extLst>
          </p:cNvPr>
          <p:cNvSpPr/>
          <p:nvPr/>
        </p:nvSpPr>
        <p:spPr>
          <a:xfrm>
            <a:off x="0" y="-49393"/>
            <a:ext cx="12192000" cy="12963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a:spLocks noChangeArrowheads="1"/>
          </p:cNvSpPr>
          <p:nvPr/>
        </p:nvSpPr>
        <p:spPr bwMode="auto">
          <a:xfrm>
            <a:off x="0" y="156477"/>
            <a:ext cx="121920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rgbClr val="008000"/>
              </a:buClr>
              <a:buFont typeface="Wingdings" pitchFamily="2" charset="2"/>
              <a:buChar char="o"/>
              <a:defRPr sz="3000">
                <a:solidFill>
                  <a:schemeClr val="tx1"/>
                </a:solidFill>
                <a:latin typeface="Verdana" pitchFamily="34" charset="0"/>
              </a:defRPr>
            </a:lvl1pPr>
            <a:lvl2pPr marL="742950" indent="-285750">
              <a:spcBef>
                <a:spcPct val="20000"/>
              </a:spcBef>
              <a:buClr>
                <a:srgbClr val="008000"/>
              </a:buClr>
              <a:buFont typeface="Wingdings" pitchFamily="2" charset="2"/>
              <a:buChar char="n"/>
              <a:defRPr sz="2600">
                <a:solidFill>
                  <a:schemeClr val="tx1"/>
                </a:solidFill>
                <a:latin typeface="Verdana" pitchFamily="34" charset="0"/>
              </a:defRPr>
            </a:lvl2pPr>
            <a:lvl3pPr marL="1143000" indent="-228600">
              <a:spcBef>
                <a:spcPct val="20000"/>
              </a:spcBef>
              <a:buClr>
                <a:srgbClr val="008000"/>
              </a:buClr>
              <a:buFont typeface="Wingdings" pitchFamily="2" charset="2"/>
              <a:buChar char="o"/>
              <a:defRPr sz="2300">
                <a:solidFill>
                  <a:schemeClr val="tx1"/>
                </a:solidFill>
                <a:latin typeface="Verdana" pitchFamily="34" charset="0"/>
              </a:defRPr>
            </a:lvl3pPr>
            <a:lvl4pPr marL="1600200" indent="-228600">
              <a:spcBef>
                <a:spcPct val="20000"/>
              </a:spcBef>
              <a:buClr>
                <a:srgbClr val="008000"/>
              </a:buClr>
              <a:buFont typeface="Wingdings" pitchFamily="2" charset="2"/>
              <a:buChar char="n"/>
              <a:defRPr sz="2000">
                <a:solidFill>
                  <a:schemeClr val="tx1"/>
                </a:solidFill>
                <a:latin typeface="Verdana" pitchFamily="34" charset="0"/>
              </a:defRPr>
            </a:lvl4pPr>
            <a:lvl5pPr marL="2057400" indent="-228600">
              <a:spcBef>
                <a:spcPct val="25000"/>
              </a:spcBef>
              <a:buClr>
                <a:srgbClr val="008000"/>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9pPr>
          </a:lstStyle>
          <a:p>
            <a:pPr algn="ctr">
              <a:spcBef>
                <a:spcPct val="0"/>
              </a:spcBef>
              <a:buClrTx/>
              <a:buNone/>
            </a:pPr>
            <a:r>
              <a:rPr lang="en-US" altLang="en-US" sz="3600" b="1" dirty="0">
                <a:solidFill>
                  <a:srgbClr val="008586"/>
                </a:solidFill>
                <a:effectLst>
                  <a:outerShdw blurRad="38100" dist="38100" dir="2700000" algn="tl">
                    <a:srgbClr val="000000">
                      <a:alpha val="43137"/>
                    </a:srgbClr>
                  </a:outerShdw>
                </a:effectLst>
                <a:latin typeface="Franklin Gothic Book" panose="020B0503020102020204" pitchFamily="34" charset="0"/>
              </a:rPr>
              <a:t>Colorado Coalition for the Homeless</a:t>
            </a:r>
          </a:p>
          <a:p>
            <a:pPr algn="ctr">
              <a:spcBef>
                <a:spcPct val="0"/>
              </a:spcBef>
              <a:buClrTx/>
              <a:buNone/>
            </a:pPr>
            <a:r>
              <a:rPr lang="en-US" altLang="en-US" sz="3600" b="1" dirty="0">
                <a:solidFill>
                  <a:srgbClr val="008586"/>
                </a:solidFill>
                <a:effectLst>
                  <a:outerShdw blurRad="38100" dist="38100" dir="2700000" algn="tl">
                    <a:srgbClr val="000000">
                      <a:alpha val="43137"/>
                    </a:srgbClr>
                  </a:outerShdw>
                </a:effectLst>
                <a:latin typeface="Franklin Gothic Book" panose="020B0503020102020204" pitchFamily="34" charset="0"/>
              </a:rPr>
              <a:t>Providing Lasting Solutions to Homelessness Since 1995 </a:t>
            </a:r>
            <a:endParaRPr lang="en-US" altLang="en-US" sz="3600" b="1" dirty="0">
              <a:solidFill>
                <a:srgbClr val="3F6269"/>
              </a:solidFill>
            </a:endParaRPr>
          </a:p>
        </p:txBody>
      </p:sp>
      <p:sp>
        <p:nvSpPr>
          <p:cNvPr id="14" name="Rectangle 7"/>
          <p:cNvSpPr>
            <a:spLocks noChangeArrowheads="1"/>
          </p:cNvSpPr>
          <p:nvPr/>
        </p:nvSpPr>
        <p:spPr bwMode="auto">
          <a:xfrm>
            <a:off x="220330" y="2015230"/>
            <a:ext cx="4662387" cy="484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rgbClr val="008000"/>
              </a:buClr>
              <a:buFont typeface="Wingdings" pitchFamily="2" charset="2"/>
              <a:buChar char="o"/>
              <a:defRPr sz="3000">
                <a:solidFill>
                  <a:schemeClr val="tx1"/>
                </a:solidFill>
                <a:latin typeface="Verdana" pitchFamily="34" charset="0"/>
              </a:defRPr>
            </a:lvl1pPr>
            <a:lvl2pPr marL="742950" indent="-285750">
              <a:spcBef>
                <a:spcPct val="20000"/>
              </a:spcBef>
              <a:buClr>
                <a:srgbClr val="008000"/>
              </a:buClr>
              <a:buFont typeface="Wingdings" pitchFamily="2" charset="2"/>
              <a:buChar char="n"/>
              <a:defRPr sz="2600">
                <a:solidFill>
                  <a:schemeClr val="tx1"/>
                </a:solidFill>
                <a:latin typeface="Verdana" pitchFamily="34" charset="0"/>
              </a:defRPr>
            </a:lvl2pPr>
            <a:lvl3pPr marL="1143000" indent="-228600">
              <a:spcBef>
                <a:spcPct val="20000"/>
              </a:spcBef>
              <a:buClr>
                <a:srgbClr val="008000"/>
              </a:buClr>
              <a:buFont typeface="Wingdings" pitchFamily="2" charset="2"/>
              <a:buChar char="o"/>
              <a:defRPr sz="2300">
                <a:solidFill>
                  <a:schemeClr val="tx1"/>
                </a:solidFill>
                <a:latin typeface="Verdana" pitchFamily="34" charset="0"/>
              </a:defRPr>
            </a:lvl3pPr>
            <a:lvl4pPr marL="1600200" indent="-228600">
              <a:spcBef>
                <a:spcPct val="20000"/>
              </a:spcBef>
              <a:buClr>
                <a:srgbClr val="008000"/>
              </a:buClr>
              <a:buFont typeface="Wingdings" pitchFamily="2" charset="2"/>
              <a:buChar char="n"/>
              <a:defRPr sz="2000">
                <a:solidFill>
                  <a:schemeClr val="tx1"/>
                </a:solidFill>
                <a:latin typeface="Verdana" pitchFamily="34" charset="0"/>
              </a:defRPr>
            </a:lvl4pPr>
            <a:lvl5pPr marL="2057400" indent="-228600">
              <a:spcBef>
                <a:spcPct val="25000"/>
              </a:spcBef>
              <a:buClr>
                <a:srgbClr val="008000"/>
              </a:buClr>
              <a:buFont typeface="Wingdings" pitchFamily="2" charset="2"/>
              <a:buChar char="§"/>
              <a:defRPr sz="2000">
                <a:solidFill>
                  <a:schemeClr val="tx1"/>
                </a:solidFill>
                <a:latin typeface="Verdana" pitchFamily="34" charset="0"/>
              </a:defRPr>
            </a:lvl5pPr>
            <a:lvl6pPr marL="25146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6pPr>
            <a:lvl7pPr marL="29718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7pPr>
            <a:lvl8pPr marL="34290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8pPr>
            <a:lvl9pPr marL="3886200" indent="-228600" eaLnBrk="0" fontAlgn="base" hangingPunct="0">
              <a:spcBef>
                <a:spcPct val="25000"/>
              </a:spcBef>
              <a:spcAft>
                <a:spcPct val="0"/>
              </a:spcAft>
              <a:buClr>
                <a:srgbClr val="008000"/>
              </a:buClr>
              <a:buFont typeface="Wingdings" pitchFamily="2" charset="2"/>
              <a:buChar char="§"/>
              <a:defRPr sz="2000">
                <a:solidFill>
                  <a:schemeClr val="tx1"/>
                </a:solidFill>
                <a:latin typeface="Verdana" pitchFamily="34" charset="0"/>
              </a:defRPr>
            </a:lvl9pPr>
          </a:lstStyle>
          <a:p>
            <a:pPr eaLnBrk="1" hangingPunct="1">
              <a:buClr>
                <a:srgbClr val="51777B"/>
              </a:buClr>
              <a:buFont typeface="Wingdings" panose="05000000000000000000" pitchFamily="2" charset="2"/>
              <a:buChar char="§"/>
            </a:pPr>
            <a:r>
              <a:rPr lang="en-US" altLang="en-US" sz="2600" dirty="0">
                <a:solidFill>
                  <a:srgbClr val="008586"/>
                </a:solidFill>
              </a:rPr>
              <a:t>Integrated Health Care</a:t>
            </a:r>
          </a:p>
          <a:p>
            <a:pPr eaLnBrk="1" hangingPunct="1">
              <a:buClr>
                <a:srgbClr val="51777B"/>
              </a:buClr>
              <a:buFont typeface="Wingdings" panose="05000000000000000000" pitchFamily="2" charset="2"/>
              <a:buChar char="§"/>
            </a:pPr>
            <a:endParaRPr lang="en-US" altLang="en-US" sz="1200" dirty="0">
              <a:solidFill>
                <a:srgbClr val="008586"/>
              </a:solidFill>
            </a:endParaRPr>
          </a:p>
          <a:p>
            <a:pPr eaLnBrk="1" hangingPunct="1">
              <a:buClr>
                <a:srgbClr val="51777B"/>
              </a:buClr>
              <a:buFont typeface="Wingdings" panose="05000000000000000000" pitchFamily="2" charset="2"/>
              <a:buChar char="§"/>
            </a:pPr>
            <a:r>
              <a:rPr lang="en-US" altLang="en-US" sz="2600" dirty="0">
                <a:solidFill>
                  <a:srgbClr val="008586"/>
                </a:solidFill>
              </a:rPr>
              <a:t>Permanent Housing </a:t>
            </a:r>
          </a:p>
          <a:p>
            <a:pPr eaLnBrk="1" hangingPunct="1">
              <a:buClr>
                <a:srgbClr val="51777B"/>
              </a:buClr>
              <a:buFont typeface="Wingdings" panose="05000000000000000000" pitchFamily="2" charset="2"/>
              <a:buChar char="§"/>
            </a:pPr>
            <a:endParaRPr lang="en-US" altLang="en-US" sz="1200" dirty="0">
              <a:solidFill>
                <a:srgbClr val="008586"/>
              </a:solidFill>
            </a:endParaRPr>
          </a:p>
          <a:p>
            <a:pPr eaLnBrk="1" hangingPunct="1">
              <a:buClr>
                <a:srgbClr val="51777B"/>
              </a:buClr>
              <a:buFont typeface="Wingdings" panose="05000000000000000000" pitchFamily="2" charset="2"/>
              <a:buChar char="§"/>
            </a:pPr>
            <a:r>
              <a:rPr lang="en-US" altLang="en-US" sz="2600" dirty="0">
                <a:solidFill>
                  <a:srgbClr val="008586"/>
                </a:solidFill>
              </a:rPr>
              <a:t>Supportive Services</a:t>
            </a:r>
          </a:p>
          <a:p>
            <a:pPr eaLnBrk="1" hangingPunct="1">
              <a:buClr>
                <a:srgbClr val="51777B"/>
              </a:buClr>
              <a:buFont typeface="Wingdings" panose="05000000000000000000" pitchFamily="2" charset="2"/>
              <a:buChar char="§"/>
            </a:pPr>
            <a:endParaRPr lang="en-US" altLang="en-US" sz="1200" dirty="0">
              <a:solidFill>
                <a:srgbClr val="008586"/>
              </a:solidFill>
            </a:endParaRPr>
          </a:p>
          <a:p>
            <a:pPr eaLnBrk="1" hangingPunct="1">
              <a:buClr>
                <a:srgbClr val="51777B"/>
              </a:buClr>
              <a:buFont typeface="Wingdings" panose="05000000000000000000" pitchFamily="2" charset="2"/>
              <a:buChar char="§"/>
            </a:pPr>
            <a:r>
              <a:rPr lang="en-US" altLang="en-US" sz="2600" dirty="0">
                <a:solidFill>
                  <a:srgbClr val="008586"/>
                </a:solidFill>
              </a:rPr>
              <a:t>Housing Development</a:t>
            </a:r>
          </a:p>
          <a:p>
            <a:pPr eaLnBrk="1" hangingPunct="1">
              <a:buClr>
                <a:srgbClr val="51777B"/>
              </a:buClr>
              <a:buFont typeface="Wingdings" panose="05000000000000000000" pitchFamily="2" charset="2"/>
              <a:buChar char="§"/>
            </a:pPr>
            <a:endParaRPr lang="en-US" altLang="en-US" sz="1200" dirty="0">
              <a:solidFill>
                <a:srgbClr val="008586"/>
              </a:solidFill>
            </a:endParaRPr>
          </a:p>
          <a:p>
            <a:pPr eaLnBrk="1" hangingPunct="1">
              <a:buClr>
                <a:srgbClr val="51777B"/>
              </a:buClr>
              <a:buFont typeface="Wingdings" panose="05000000000000000000" pitchFamily="2" charset="2"/>
              <a:buChar char="§"/>
            </a:pPr>
            <a:r>
              <a:rPr lang="en-US" altLang="en-US" sz="2600" dirty="0">
                <a:solidFill>
                  <a:srgbClr val="008586"/>
                </a:solidFill>
              </a:rPr>
              <a:t>Community Partnerships</a:t>
            </a:r>
          </a:p>
          <a:p>
            <a:pPr eaLnBrk="1" hangingPunct="1">
              <a:buClr>
                <a:srgbClr val="51777B"/>
              </a:buClr>
              <a:buFont typeface="Wingdings" panose="05000000000000000000" pitchFamily="2" charset="2"/>
              <a:buChar char="§"/>
            </a:pPr>
            <a:endParaRPr lang="en-US" altLang="en-US" sz="1200" dirty="0">
              <a:solidFill>
                <a:srgbClr val="008586"/>
              </a:solidFill>
            </a:endParaRPr>
          </a:p>
          <a:p>
            <a:pPr eaLnBrk="1" hangingPunct="1">
              <a:buClr>
                <a:srgbClr val="51777B"/>
              </a:buClr>
              <a:buFont typeface="Wingdings" panose="05000000000000000000" pitchFamily="2" charset="2"/>
              <a:buChar char="§"/>
            </a:pPr>
            <a:r>
              <a:rPr lang="en-US" altLang="en-US" sz="2600" dirty="0">
                <a:solidFill>
                  <a:srgbClr val="008586"/>
                </a:solidFill>
              </a:rPr>
              <a:t>Education &amp; Advocacy</a:t>
            </a:r>
          </a:p>
          <a:p>
            <a:pPr eaLnBrk="1" hangingPunct="1">
              <a:buClr>
                <a:srgbClr val="51777B"/>
              </a:buClr>
              <a:buFont typeface="Wingdings" panose="05000000000000000000" pitchFamily="2" charset="2"/>
              <a:buChar char="§"/>
            </a:pPr>
            <a:endParaRPr lang="en-US" altLang="en-US" sz="2600" dirty="0">
              <a:solidFill>
                <a:srgbClr val="008586"/>
              </a:solidFill>
            </a:endParaRPr>
          </a:p>
          <a:p>
            <a:pPr eaLnBrk="1" hangingPunct="1">
              <a:buClr>
                <a:srgbClr val="51777B"/>
              </a:buClr>
              <a:buFont typeface="Wingdings" panose="05000000000000000000" pitchFamily="2" charset="2"/>
              <a:buChar char="§"/>
            </a:pPr>
            <a:endParaRPr lang="en-US" altLang="en-US" sz="2600" dirty="0">
              <a:solidFill>
                <a:srgbClr val="324E54"/>
              </a:solidFill>
            </a:endParaRPr>
          </a:p>
          <a:p>
            <a:pPr eaLnBrk="1" hangingPunct="1">
              <a:buClr>
                <a:srgbClr val="51777B"/>
              </a:buClr>
              <a:buFont typeface="Wingdings" panose="05000000000000000000" pitchFamily="2" charset="2"/>
              <a:buChar char="§"/>
            </a:pPr>
            <a:endParaRPr lang="en-US" altLang="en-US" sz="2600" dirty="0">
              <a:solidFill>
                <a:srgbClr val="006600"/>
              </a:solidFill>
            </a:endParaRPr>
          </a:p>
        </p:txBody>
      </p:sp>
      <p:pic>
        <p:nvPicPr>
          <p:cNvPr id="15" name="Picture 11" descr="Corner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833" y="1722426"/>
            <a:ext cx="3377836" cy="253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West End Flats 049 small 120613"/>
          <p:cNvPicPr>
            <a:picLocks noChangeAspect="1" noChangeArrowheads="1"/>
          </p:cNvPicPr>
          <p:nvPr/>
        </p:nvPicPr>
        <p:blipFill>
          <a:blip r:embed="rId4">
            <a:extLst>
              <a:ext uri="{28A0092B-C50C-407E-A947-70E740481C1C}">
                <a14:useLocalDpi xmlns:a14="http://schemas.microsoft.com/office/drawing/2010/main" val="0"/>
              </a:ext>
            </a:extLst>
          </a:blip>
          <a:srcRect l="19069" r="-266"/>
          <a:stretch>
            <a:fillRect/>
          </a:stretch>
        </p:blipFill>
        <p:spPr bwMode="auto">
          <a:xfrm>
            <a:off x="5123457" y="4255343"/>
            <a:ext cx="3470376" cy="2638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4382" r="16865" b="5904"/>
          <a:stretch/>
        </p:blipFill>
        <p:spPr bwMode="auto">
          <a:xfrm>
            <a:off x="5142636" y="1728709"/>
            <a:ext cx="3451197" cy="25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1"/>
          <p:cNvPicPr>
            <a:picLocks noChangeAspect="1"/>
          </p:cNvPicPr>
          <p:nvPr/>
        </p:nvPicPr>
        <p:blipFill rotWithShape="1">
          <a:blip r:embed="rId6" cstate="print">
            <a:extLst>
              <a:ext uri="{28A0092B-C50C-407E-A947-70E740481C1C}">
                <a14:useLocalDpi xmlns:a14="http://schemas.microsoft.com/office/drawing/2010/main" val="0"/>
              </a:ext>
            </a:extLst>
          </a:blip>
          <a:srcRect l="10238" t="12223" r="10302" b="4086"/>
          <a:stretch/>
        </p:blipFill>
        <p:spPr>
          <a:xfrm>
            <a:off x="8593833" y="4255343"/>
            <a:ext cx="3377836" cy="2668262"/>
          </a:xfrm>
          <a:prstGeom prst="rect">
            <a:avLst/>
          </a:prstGeom>
        </p:spPr>
      </p:pic>
    </p:spTree>
    <p:extLst>
      <p:ext uri="{BB962C8B-B14F-4D97-AF65-F5344CB8AC3E}">
        <p14:creationId xmlns:p14="http://schemas.microsoft.com/office/powerpoint/2010/main" val="195470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C5DD1E-B15A-487D-BBB3-9514D6086BEF}"/>
              </a:ext>
            </a:extLst>
          </p:cNvPr>
          <p:cNvSpPr/>
          <p:nvPr/>
        </p:nvSpPr>
        <p:spPr>
          <a:xfrm>
            <a:off x="-1" y="-1"/>
            <a:ext cx="12295909" cy="123551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3"/>
          <p:cNvSpPr txBox="1">
            <a:spLocks noChangeArrowheads="1"/>
          </p:cNvSpPr>
          <p:nvPr/>
        </p:nvSpPr>
        <p:spPr>
          <a:xfrm>
            <a:off x="0" y="381000"/>
            <a:ext cx="12253046" cy="669925"/>
          </a:xfrm>
          <a:prstGeom prst="rect">
            <a:avLst/>
          </a:prstGeom>
        </p:spPr>
        <p:txBody>
          <a:bodyPr/>
          <a:lstStyle>
            <a:lvl1pPr algn="l" rtl="0" eaLnBrk="0" fontAlgn="base" hangingPunct="0">
              <a:spcBef>
                <a:spcPct val="0"/>
              </a:spcBef>
              <a:spcAft>
                <a:spcPct val="0"/>
              </a:spcAft>
              <a:defRPr sz="3800" kern="12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defRPr>
            </a:lvl2pPr>
            <a:lvl3pPr algn="l" rtl="0" eaLnBrk="0" fontAlgn="base" hangingPunct="0">
              <a:spcBef>
                <a:spcPct val="0"/>
              </a:spcBef>
              <a:spcAft>
                <a:spcPct val="0"/>
              </a:spcAft>
              <a:defRPr sz="3800">
                <a:solidFill>
                  <a:schemeClr val="tx2"/>
                </a:solidFill>
                <a:latin typeface="Verdana" panose="020B0604030504040204" pitchFamily="34" charset="0"/>
              </a:defRPr>
            </a:lvl3pPr>
            <a:lvl4pPr algn="l" rtl="0" eaLnBrk="0" fontAlgn="base" hangingPunct="0">
              <a:spcBef>
                <a:spcPct val="0"/>
              </a:spcBef>
              <a:spcAft>
                <a:spcPct val="0"/>
              </a:spcAft>
              <a:defRPr sz="3800">
                <a:solidFill>
                  <a:schemeClr val="tx2"/>
                </a:solidFill>
                <a:latin typeface="Verdana" panose="020B0604030504040204" pitchFamily="34" charset="0"/>
              </a:defRPr>
            </a:lvl4pPr>
            <a:lvl5pPr algn="l" rtl="0" eaLnBrk="0" fontAlgn="base" hangingPunct="0">
              <a:spcBef>
                <a:spcPct val="0"/>
              </a:spcBef>
              <a:spcAft>
                <a:spcPct val="0"/>
              </a:spcAft>
              <a:defRPr sz="3800">
                <a:solidFill>
                  <a:schemeClr val="tx2"/>
                </a:solidFill>
                <a:latin typeface="Verdana" panose="020B0604030504040204" pitchFamily="34" charset="0"/>
              </a:defRPr>
            </a:lvl5pPr>
            <a:lvl6pPr marL="457200" algn="l" rtl="0" fontAlgn="base">
              <a:spcBef>
                <a:spcPct val="0"/>
              </a:spcBef>
              <a:spcAft>
                <a:spcPct val="0"/>
              </a:spcAft>
              <a:defRPr sz="3800">
                <a:solidFill>
                  <a:schemeClr val="tx2"/>
                </a:solidFill>
                <a:latin typeface="Verdana" panose="020B0604030504040204" pitchFamily="34" charset="0"/>
              </a:defRPr>
            </a:lvl6pPr>
            <a:lvl7pPr marL="914400" algn="l" rtl="0" fontAlgn="base">
              <a:spcBef>
                <a:spcPct val="0"/>
              </a:spcBef>
              <a:spcAft>
                <a:spcPct val="0"/>
              </a:spcAft>
              <a:defRPr sz="3800">
                <a:solidFill>
                  <a:schemeClr val="tx2"/>
                </a:solidFill>
                <a:latin typeface="Verdana" panose="020B0604030504040204" pitchFamily="34" charset="0"/>
              </a:defRPr>
            </a:lvl7pPr>
            <a:lvl8pPr marL="1371600" algn="l" rtl="0" fontAlgn="base">
              <a:spcBef>
                <a:spcPct val="0"/>
              </a:spcBef>
              <a:spcAft>
                <a:spcPct val="0"/>
              </a:spcAft>
              <a:defRPr sz="3800">
                <a:solidFill>
                  <a:schemeClr val="tx2"/>
                </a:solidFill>
                <a:latin typeface="Verdana" panose="020B0604030504040204" pitchFamily="34" charset="0"/>
              </a:defRPr>
            </a:lvl8pPr>
            <a:lvl9pPr marL="1828800" algn="l" rtl="0" fontAlgn="base">
              <a:spcBef>
                <a:spcPct val="0"/>
              </a:spcBef>
              <a:spcAft>
                <a:spcPct val="0"/>
              </a:spcAft>
              <a:defRPr sz="3800">
                <a:solidFill>
                  <a:schemeClr val="tx2"/>
                </a:solidFill>
                <a:latin typeface="Verdana" panose="020B0604030504040204" pitchFamily="34" charset="0"/>
              </a:defRPr>
            </a:lvl9pPr>
          </a:lstStyle>
          <a:p>
            <a:pPr algn="ctr"/>
            <a:r>
              <a:rPr lang="en-US" altLang="en-US" sz="4000" b="1" dirty="0">
                <a:solidFill>
                  <a:srgbClr val="008586"/>
                </a:solidFill>
                <a:effectLst>
                  <a:outerShdw blurRad="38100" dist="38100" dir="2700000" algn="tl">
                    <a:srgbClr val="000000">
                      <a:alpha val="43137"/>
                    </a:srgbClr>
                  </a:outerShdw>
                </a:effectLst>
                <a:latin typeface="Franklin Gothic Book" panose="020B0503020102020204" pitchFamily="34" charset="0"/>
              </a:rPr>
              <a:t>Colorado Coalition for the Homeless</a:t>
            </a:r>
            <a:endParaRPr lang="en-US" altLang="en-US" sz="4000" dirty="0">
              <a:solidFill>
                <a:srgbClr val="008586"/>
              </a:solidFill>
              <a:latin typeface="Franklin Gothic Book" panose="020B0503020102020204" pitchFamily="34" charset="0"/>
            </a:endParaRPr>
          </a:p>
        </p:txBody>
      </p:sp>
      <p:pic>
        <p:nvPicPr>
          <p:cNvPr id="4" name="Picture 3" descr="mvc-009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620971" y="1136651"/>
            <a:ext cx="2632075" cy="2049464"/>
          </a:xfrm>
          <a:prstGeom prst="rect">
            <a:avLst/>
          </a:prstGeom>
        </p:spPr>
      </p:pic>
      <p:pic>
        <p:nvPicPr>
          <p:cNvPr id="5" name="Picture 4" descr="Forum Pix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578623" y="1143000"/>
            <a:ext cx="1257300" cy="2057400"/>
          </a:xfrm>
          <a:prstGeom prst="rect">
            <a:avLst/>
          </a:prstGeom>
        </p:spPr>
      </p:pic>
      <p:sp>
        <p:nvSpPr>
          <p:cNvPr id="6" name="Rectangle 5"/>
          <p:cNvSpPr>
            <a:spLocks noChangeArrowheads="1"/>
          </p:cNvSpPr>
          <p:nvPr/>
        </p:nvSpPr>
        <p:spPr bwMode="auto">
          <a:xfrm>
            <a:off x="6598227" y="3276600"/>
            <a:ext cx="38862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charset="0"/>
              </a:rPr>
              <a:t> 1,711 Units in past 15 years</a:t>
            </a:r>
          </a:p>
          <a:p>
            <a:pPr marL="0" marR="0" lvl="0" indent="0" defTabSz="914400" eaLnBrk="0" fontAlgn="base" latinLnBrk="0" hangingPunct="0">
              <a:lnSpc>
                <a:spcPct val="100000"/>
              </a:lnSpc>
              <a:spcBef>
                <a:spcPct val="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charset="0"/>
              </a:rPr>
              <a:t> 100 Units in development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ndParaRPr>
          </a:p>
        </p:txBody>
      </p:sp>
      <p:sp>
        <p:nvSpPr>
          <p:cNvPr id="7" name="Rectangle 6"/>
          <p:cNvSpPr>
            <a:spLocks noChangeArrowheads="1"/>
          </p:cNvSpPr>
          <p:nvPr/>
        </p:nvSpPr>
        <p:spPr bwMode="auto">
          <a:xfrm>
            <a:off x="2029402" y="466725"/>
            <a:ext cx="66484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endParaRPr lang="en-US" altLang="en-US" sz="5700" i="1">
              <a:solidFill>
                <a:srgbClr val="DDDDDD"/>
              </a:solidFill>
              <a:latin typeface="Times New Roman" pitchFamily="18" charset="0"/>
            </a:endParaRPr>
          </a:p>
        </p:txBody>
      </p:sp>
      <p:pic>
        <p:nvPicPr>
          <p:cNvPr id="8" name="Picture 7" descr="MVC-096X"/>
          <p:cNvPicPr>
            <a:picLocks noChangeAspect="1" noChangeArrowheads="1"/>
          </p:cNvPicPr>
          <p:nvPr/>
        </p:nvPicPr>
        <p:blipFill rotWithShape="1">
          <a:blip r:embed="rId5">
            <a:extLst>
              <a:ext uri="{28A0092B-C50C-407E-A947-70E740481C1C}">
                <a14:useLocalDpi xmlns:a14="http://schemas.microsoft.com/office/drawing/2010/main" val="0"/>
              </a:ext>
            </a:extLst>
          </a:blip>
          <a:srcRect b="4352"/>
          <a:stretch/>
        </p:blipFill>
        <p:spPr>
          <a:xfrm>
            <a:off x="5858856" y="4880132"/>
            <a:ext cx="2817813" cy="1960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
          <p:cNvPicPr>
            <a:picLocks noChangeAspect="1"/>
          </p:cNvPicPr>
          <p:nvPr/>
        </p:nvPicPr>
        <p:blipFill>
          <a:blip r:embed="rId6" cstate="print">
            <a:extLst>
              <a:ext uri="{28A0092B-C50C-407E-A947-70E740481C1C}">
                <a14:useLocalDpi xmlns:a14="http://schemas.microsoft.com/office/drawing/2010/main" val="0"/>
              </a:ext>
            </a:extLst>
          </a:blip>
          <a:srcRect t="6548" b="9972"/>
          <a:stretch>
            <a:fillRect/>
          </a:stretch>
        </p:blipFill>
        <p:spPr bwMode="auto">
          <a:xfrm>
            <a:off x="8366847" y="4733338"/>
            <a:ext cx="3886200" cy="21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DSC0018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111" r="10785" b="9719"/>
          <a:stretch/>
        </p:blipFill>
        <p:spPr>
          <a:xfrm>
            <a:off x="5928446" y="3092279"/>
            <a:ext cx="2754086" cy="18337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7" descr="DSC0294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5922095" y="1136650"/>
            <a:ext cx="2732617" cy="2049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descr="Loretto  Heights"/>
          <p:cNvPicPr>
            <a:picLocks noChangeAspect="1" noChangeArrowheads="1"/>
          </p:cNvPicPr>
          <p:nvPr/>
        </p:nvPicPr>
        <p:blipFill rotWithShape="1">
          <a:blip r:embed="rId9">
            <a:extLst>
              <a:ext uri="{28A0092B-C50C-407E-A947-70E740481C1C}">
                <a14:useLocalDpi xmlns:a14="http://schemas.microsoft.com/office/drawing/2010/main" val="0"/>
              </a:ext>
            </a:extLst>
          </a:blip>
          <a:srcRect t="18680"/>
          <a:stretch/>
        </p:blipFill>
        <p:spPr bwMode="gray">
          <a:xfrm>
            <a:off x="8682532" y="3186113"/>
            <a:ext cx="3570514" cy="174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06788" y="1092200"/>
            <a:ext cx="2732617" cy="6063198"/>
          </a:xfrm>
          <a:prstGeom prst="rect">
            <a:avLst/>
          </a:prstGeom>
          <a:noFill/>
        </p:spPr>
        <p:txBody>
          <a:bodyPr wrap="square" rtlCol="0">
            <a:spAutoFit/>
          </a:bodyPr>
          <a:lstStyle/>
          <a:p>
            <a:pPr marL="342900" indent="-342900">
              <a:buFont typeface="Wingdings" panose="05000000000000000000" pitchFamily="2" charset="2"/>
              <a:buChar char="§"/>
            </a:pPr>
            <a:endParaRPr lang="en-US" altLang="en-US" sz="2000" b="1" dirty="0">
              <a:solidFill>
                <a:srgbClr val="3B8589"/>
              </a:solidFill>
            </a:endParaRPr>
          </a:p>
          <a:p>
            <a:pPr marL="344488" indent="-344488">
              <a:buFont typeface="Wingdings" panose="05000000000000000000" pitchFamily="2" charset="2"/>
              <a:buChar char="§"/>
            </a:pPr>
            <a:r>
              <a:rPr lang="en-US" altLang="en-US" sz="2000" b="1" dirty="0">
                <a:solidFill>
                  <a:srgbClr val="3B8589"/>
                </a:solidFill>
              </a:rPr>
              <a:t>Integrated Health and Behavioral Health Care</a:t>
            </a:r>
          </a:p>
          <a:p>
            <a:pPr marL="342900" indent="-342900">
              <a:buFont typeface="Wingdings" panose="05000000000000000000" pitchFamily="2" charset="2"/>
              <a:buChar char="§"/>
            </a:pPr>
            <a:endParaRPr lang="en-US" altLang="en-US" sz="2000" b="1" dirty="0">
              <a:solidFill>
                <a:srgbClr val="3B8589"/>
              </a:solidFill>
            </a:endParaRPr>
          </a:p>
          <a:p>
            <a:pPr marL="344488" indent="-344488">
              <a:buFont typeface="Wingdings" panose="05000000000000000000" pitchFamily="2" charset="2"/>
              <a:buChar char="§"/>
            </a:pPr>
            <a:r>
              <a:rPr lang="en-US" altLang="en-US" sz="2000" b="1" dirty="0">
                <a:solidFill>
                  <a:srgbClr val="3B8589"/>
                </a:solidFill>
              </a:rPr>
              <a:t>20 Residential Properties</a:t>
            </a:r>
          </a:p>
          <a:p>
            <a:pPr marL="342900" indent="-342900">
              <a:buFont typeface="Wingdings" panose="05000000000000000000" pitchFamily="2" charset="2"/>
              <a:buChar char="§"/>
            </a:pPr>
            <a:endParaRPr lang="en-US" altLang="en-US" sz="2000" b="1" dirty="0">
              <a:solidFill>
                <a:srgbClr val="3B8589"/>
              </a:solidFill>
            </a:endParaRPr>
          </a:p>
          <a:p>
            <a:pPr marL="344488" indent="-344488">
              <a:buFont typeface="Wingdings" panose="05000000000000000000" pitchFamily="2" charset="2"/>
              <a:buChar char="§"/>
            </a:pPr>
            <a:r>
              <a:rPr lang="en-US" altLang="en-US" sz="2000" b="1" dirty="0">
                <a:solidFill>
                  <a:srgbClr val="3B8589"/>
                </a:solidFill>
              </a:rPr>
              <a:t>Addressing Social Determinants of Health – Housing</a:t>
            </a:r>
          </a:p>
          <a:p>
            <a:pPr marL="342900" indent="-342900">
              <a:buFont typeface="Wingdings" panose="05000000000000000000" pitchFamily="2" charset="2"/>
              <a:buChar char="§"/>
            </a:pPr>
            <a:endParaRPr lang="en-US" altLang="en-US" sz="2000" b="1" dirty="0">
              <a:solidFill>
                <a:srgbClr val="3B8589"/>
              </a:solidFill>
            </a:endParaRPr>
          </a:p>
          <a:p>
            <a:pPr marL="344488" indent="-344488">
              <a:buFont typeface="Wingdings" panose="05000000000000000000" pitchFamily="2" charset="2"/>
              <a:buChar char="§"/>
            </a:pPr>
            <a:r>
              <a:rPr lang="en-US" altLang="en-US" sz="2000" b="1" dirty="0">
                <a:solidFill>
                  <a:srgbClr val="3B8589"/>
                </a:solidFill>
              </a:rPr>
              <a:t>Denver Social Impact Bond targeting chronically homeless persons who are high utilizers of jail</a:t>
            </a:r>
          </a:p>
          <a:p>
            <a:pPr marL="457200" indent="-457200">
              <a:buFont typeface="Wingdings" panose="05000000000000000000" pitchFamily="2" charset="2"/>
              <a:buChar char="§"/>
            </a:pPr>
            <a:endParaRPr lang="en-US" altLang="en-US" sz="2800" b="1" dirty="0">
              <a:solidFill>
                <a:srgbClr val="3B8589"/>
              </a:solidFill>
            </a:endParaRPr>
          </a:p>
        </p:txBody>
      </p:sp>
      <p:pic>
        <p:nvPicPr>
          <p:cNvPr id="17" name="Content Placeholder 1"/>
          <p:cNvPicPr>
            <a:picLocks noChangeAspect="1"/>
          </p:cNvPicPr>
          <p:nvPr/>
        </p:nvPicPr>
        <p:blipFill rotWithShape="1">
          <a:blip r:embed="rId10" cstate="print">
            <a:extLst>
              <a:ext uri="{28A0092B-C50C-407E-A947-70E740481C1C}">
                <a14:useLocalDpi xmlns:a14="http://schemas.microsoft.com/office/drawing/2010/main" val="0"/>
              </a:ext>
            </a:extLst>
          </a:blip>
          <a:srcRect l="5825" t="12223" r="7086" b="4086"/>
          <a:stretch/>
        </p:blipFill>
        <p:spPr>
          <a:xfrm>
            <a:off x="3105509" y="1136649"/>
            <a:ext cx="2819762" cy="2032337"/>
          </a:xfrm>
          <a:prstGeom prst="rect">
            <a:avLst/>
          </a:prstGeom>
        </p:spPr>
      </p:pic>
      <p:pic>
        <p:nvPicPr>
          <p:cNvPr id="18"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t="4382" r="12650" b="5904"/>
          <a:stretch/>
        </p:blipFill>
        <p:spPr bwMode="auto">
          <a:xfrm>
            <a:off x="3106733" y="3140855"/>
            <a:ext cx="2828241" cy="197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389B182-3B48-4080-A84D-170B06BD793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202" t="24147" r="3216" b="9846"/>
          <a:stretch/>
        </p:blipFill>
        <p:spPr>
          <a:xfrm>
            <a:off x="3100870" y="4827775"/>
            <a:ext cx="2816586" cy="2012640"/>
          </a:xfrm>
          <a:prstGeom prst="rect">
            <a:avLst/>
          </a:prstGeom>
        </p:spPr>
      </p:pic>
    </p:spTree>
    <p:extLst>
      <p:ext uri="{BB962C8B-B14F-4D97-AF65-F5344CB8AC3E}">
        <p14:creationId xmlns:p14="http://schemas.microsoft.com/office/powerpoint/2010/main" val="385478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1DB2AB-D7B6-4A8E-8884-A693B8163A0F}"/>
              </a:ext>
            </a:extLst>
          </p:cNvPr>
          <p:cNvSpPr/>
          <p:nvPr/>
        </p:nvSpPr>
        <p:spPr>
          <a:xfrm>
            <a:off x="0" y="209018"/>
            <a:ext cx="121920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dirty="0">
                <a:solidFill>
                  <a:srgbClr val="008586"/>
                </a:solidFill>
                <a:effectLst>
                  <a:outerShdw blurRad="38100" dist="38100" dir="2700000" algn="tl">
                    <a:srgbClr val="000000">
                      <a:alpha val="43137"/>
                    </a:srgbClr>
                  </a:outerShdw>
                </a:effectLst>
                <a:latin typeface="Franklin Gothic Book" panose="020B0503020102020204" pitchFamily="34" charset="0"/>
              </a:rPr>
              <a:t>Stout Street Health Center</a:t>
            </a:r>
            <a:endParaRPr kumimoji="0" lang="en-US" altLang="en-US" sz="4800" b="1" i="0" u="none" strike="noStrike" kern="1200" cap="none" spc="0" normalizeH="0" baseline="0" noProof="0" dirty="0">
              <a:ln>
                <a:noFill/>
              </a:ln>
              <a:solidFill>
                <a:srgbClr val="008586"/>
              </a:solidFill>
              <a:effectLst>
                <a:outerShdw blurRad="38100" dist="38100" dir="2700000" algn="tl">
                  <a:srgbClr val="000000">
                    <a:alpha val="43137"/>
                  </a:srgbClr>
                </a:outerShdw>
              </a:effectLst>
              <a:uLnTx/>
              <a:uFillTx/>
              <a:latin typeface="Franklin Gothic Book" panose="020B0503020102020204" pitchFamily="34" charset="0"/>
            </a:endParaRPr>
          </a:p>
        </p:txBody>
      </p:sp>
      <p:sp>
        <p:nvSpPr>
          <p:cNvPr id="9" name="Rectangle 8"/>
          <p:cNvSpPr/>
          <p:nvPr/>
        </p:nvSpPr>
        <p:spPr bwMode="auto">
          <a:xfrm>
            <a:off x="0" y="0"/>
            <a:ext cx="12323298" cy="124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908050" marR="0" indent="-436563" algn="l" defTabSz="914400" rtl="0" eaLnBrk="1" fontAlgn="base" latinLnBrk="0" hangingPunct="1">
              <a:lnSpc>
                <a:spcPct val="100000"/>
              </a:lnSpc>
              <a:spcBef>
                <a:spcPct val="20000"/>
              </a:spcBef>
              <a:spcAft>
                <a:spcPct val="0"/>
              </a:spcAft>
              <a:buClr>
                <a:schemeClr val="accent2"/>
              </a:buClr>
              <a:buSzTx/>
              <a:buFont typeface="Wingdings" panose="05000000000000000000" pitchFamily="2" charset="2"/>
              <a:buChar char="n"/>
              <a:tabLst/>
            </a:pPr>
            <a:endParaRPr kumimoji="0" lang="en-US" sz="2600" b="0" i="0" u="none" strike="noStrike" cap="none" normalizeH="0" baseline="0" dirty="0">
              <a:ln>
                <a:noFill/>
              </a:ln>
              <a:solidFill>
                <a:schemeClr val="tx1"/>
              </a:solidFill>
              <a:effectLst/>
              <a:latin typeface="Verdana" panose="020B0604030504040204" pitchFamily="34" charset="0"/>
            </a:endParaRPr>
          </a:p>
        </p:txBody>
      </p:sp>
      <p:pic>
        <p:nvPicPr>
          <p:cNvPr id="10" name="Content Placeholder 1"/>
          <p:cNvPicPr>
            <a:picLocks noChangeAspect="1"/>
          </p:cNvPicPr>
          <p:nvPr/>
        </p:nvPicPr>
        <p:blipFill rotWithShape="1">
          <a:blip r:embed="rId3" cstate="print">
            <a:extLst>
              <a:ext uri="{28A0092B-C50C-407E-A947-70E740481C1C}">
                <a14:useLocalDpi xmlns:a14="http://schemas.microsoft.com/office/drawing/2010/main" val="0"/>
              </a:ext>
            </a:extLst>
          </a:blip>
          <a:srcRect t="12223" b="4086"/>
          <a:stretch/>
        </p:blipFill>
        <p:spPr>
          <a:xfrm>
            <a:off x="820881" y="1249033"/>
            <a:ext cx="4365625" cy="2740235"/>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Lst>
          </a:blip>
          <a:srcRect t="4382" b="5904"/>
          <a:stretch>
            <a:fillRect/>
          </a:stretch>
        </p:blipFill>
        <p:spPr bwMode="auto">
          <a:xfrm>
            <a:off x="820880" y="4130490"/>
            <a:ext cx="4365625" cy="265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txBox="1">
            <a:spLocks/>
          </p:cNvSpPr>
          <p:nvPr/>
        </p:nvSpPr>
        <p:spPr>
          <a:xfrm>
            <a:off x="6007389" y="1249033"/>
            <a:ext cx="5640787" cy="500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1777B"/>
              </a:buClr>
            </a:pPr>
            <a:r>
              <a:rPr lang="en-US" altLang="en-US" sz="2400" dirty="0"/>
              <a:t>Federally Qualified Health Center</a:t>
            </a:r>
          </a:p>
          <a:p>
            <a:pPr>
              <a:buClr>
                <a:srgbClr val="51777B"/>
              </a:buClr>
            </a:pPr>
            <a:r>
              <a:rPr lang="en-US" altLang="en-US" sz="2400" dirty="0"/>
              <a:t>Integrated Health Care to more than 15,000 unique patients annually</a:t>
            </a:r>
          </a:p>
          <a:p>
            <a:pPr lvl="1">
              <a:buClr>
                <a:srgbClr val="51777B"/>
              </a:buClr>
            </a:pPr>
            <a:r>
              <a:rPr lang="en-US" altLang="en-US" dirty="0"/>
              <a:t>Medical</a:t>
            </a:r>
          </a:p>
          <a:p>
            <a:pPr lvl="1">
              <a:buClr>
                <a:srgbClr val="51777B"/>
              </a:buClr>
            </a:pPr>
            <a:r>
              <a:rPr lang="en-US" altLang="en-US" dirty="0"/>
              <a:t>Mental Health</a:t>
            </a:r>
          </a:p>
          <a:p>
            <a:pPr lvl="1">
              <a:buClr>
                <a:srgbClr val="51777B"/>
              </a:buClr>
            </a:pPr>
            <a:r>
              <a:rPr lang="en-US" altLang="en-US" dirty="0"/>
              <a:t>Addiction Treatment</a:t>
            </a:r>
          </a:p>
          <a:p>
            <a:pPr lvl="1">
              <a:buClr>
                <a:srgbClr val="51777B"/>
              </a:buClr>
            </a:pPr>
            <a:r>
              <a:rPr lang="en-US" altLang="en-US" dirty="0"/>
              <a:t>Dental</a:t>
            </a:r>
          </a:p>
          <a:p>
            <a:pPr lvl="1">
              <a:buClr>
                <a:srgbClr val="51777B"/>
              </a:buClr>
            </a:pPr>
            <a:r>
              <a:rPr lang="en-US" altLang="en-US" dirty="0"/>
              <a:t>Vision</a:t>
            </a:r>
          </a:p>
          <a:p>
            <a:pPr lvl="1">
              <a:buClr>
                <a:srgbClr val="51777B"/>
              </a:buClr>
            </a:pPr>
            <a:r>
              <a:rPr lang="en-US" altLang="en-US" dirty="0"/>
              <a:t>Pharmacy</a:t>
            </a:r>
          </a:p>
          <a:p>
            <a:pPr lvl="1">
              <a:buClr>
                <a:srgbClr val="51777B"/>
              </a:buClr>
            </a:pPr>
            <a:r>
              <a:rPr lang="en-US" altLang="en-US" dirty="0"/>
              <a:t>Peer Support</a:t>
            </a:r>
          </a:p>
          <a:p>
            <a:pPr lvl="1">
              <a:buClr>
                <a:srgbClr val="51777B"/>
              </a:buClr>
            </a:pPr>
            <a:r>
              <a:rPr lang="en-US" altLang="en-US" dirty="0"/>
              <a:t>Case Management Services</a:t>
            </a:r>
          </a:p>
          <a:p>
            <a:pPr>
              <a:buClr>
                <a:srgbClr val="51777B"/>
              </a:buClr>
            </a:pPr>
            <a:r>
              <a:rPr lang="en-US" altLang="en-US" sz="2400" dirty="0"/>
              <a:t>Stout Street Lofts -- 78 Supportive Housing Lofts on upper three floors</a:t>
            </a:r>
          </a:p>
          <a:p>
            <a:pPr marL="457200" lvl="1" indent="0">
              <a:buClr>
                <a:srgbClr val="51777B"/>
              </a:buClr>
              <a:buNone/>
            </a:pPr>
            <a:endParaRPr lang="en-US" altLang="en-US" sz="2000" b="1" dirty="0">
              <a:solidFill>
                <a:srgbClr val="008586"/>
              </a:solidFill>
            </a:endParaRPr>
          </a:p>
        </p:txBody>
      </p:sp>
    </p:spTree>
    <p:extLst>
      <p:ext uri="{BB962C8B-B14F-4D97-AF65-F5344CB8AC3E}">
        <p14:creationId xmlns:p14="http://schemas.microsoft.com/office/powerpoint/2010/main" val="90032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tanding in front of a counter&#10;&#10;Description generated with high confidence">
            <a:extLst>
              <a:ext uri="{FF2B5EF4-FFF2-40B4-BE49-F238E27FC236}">
                <a16:creationId xmlns:a16="http://schemas.microsoft.com/office/drawing/2014/main" id="{06456CAE-57FE-486E-B23A-230AE2380B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rot="21600000">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12595" y="200722"/>
            <a:ext cx="5787483" cy="2064315"/>
          </a:xfrm>
        </p:spPr>
        <p:txBody>
          <a:bodyPr>
            <a:normAutofit/>
          </a:bodyPr>
          <a:lstStyle/>
          <a:p>
            <a:r>
              <a:rPr lang="en-US" sz="4000" b="1" dirty="0">
                <a:solidFill>
                  <a:srgbClr val="008586"/>
                </a:solidFill>
                <a:effectLst>
                  <a:outerShdw blurRad="38100" dist="38100" dir="2700000" algn="tl">
                    <a:srgbClr val="000000">
                      <a:alpha val="43137"/>
                    </a:srgbClr>
                  </a:outerShdw>
                </a:effectLst>
                <a:latin typeface="Franklin Gothic Book" panose="020B0503020102020204" pitchFamily="34" charset="0"/>
                <a:ea typeface="Kozuka Gothic Pro M" panose="020B0700000000000000" pitchFamily="34" charset="-128"/>
              </a:rPr>
              <a:t>Additional Services Addressing Social Determinates of Health </a:t>
            </a:r>
            <a:endParaRPr lang="en-US" sz="4000" b="1" dirty="0">
              <a:effectLst>
                <a:outerShdw blurRad="38100" dist="38100" dir="2700000" algn="tl">
                  <a:srgbClr val="000000">
                    <a:alpha val="43137"/>
                  </a:srgbClr>
                </a:outerShdw>
              </a:effectLst>
              <a:latin typeface="Franklin Gothic Book" panose="020B0503020102020204" pitchFamily="34" charset="0"/>
              <a:ea typeface="Kozuka Gothic Pro M" panose="020B0700000000000000" pitchFamily="34" charset="-128"/>
            </a:endParaRPr>
          </a:p>
        </p:txBody>
      </p:sp>
      <p:sp>
        <p:nvSpPr>
          <p:cNvPr id="3" name="Content Placeholder 2"/>
          <p:cNvSpPr>
            <a:spLocks noGrp="1"/>
          </p:cNvSpPr>
          <p:nvPr>
            <p:ph idx="1"/>
          </p:nvPr>
        </p:nvSpPr>
        <p:spPr>
          <a:xfrm>
            <a:off x="0" y="2434200"/>
            <a:ext cx="5151863" cy="4423799"/>
          </a:xfrm>
        </p:spPr>
        <p:txBody>
          <a:bodyPr>
            <a:normAutofit/>
          </a:bodyPr>
          <a:lstStyle/>
          <a:p>
            <a:pPr lvl="1">
              <a:buClr>
                <a:srgbClr val="51777B"/>
              </a:buClr>
              <a:buFont typeface="Wingdings" panose="05000000000000000000" pitchFamily="2" charset="2"/>
              <a:buChar char="§"/>
            </a:pPr>
            <a:r>
              <a:rPr lang="en-US" dirty="0"/>
              <a:t>Community Resources </a:t>
            </a:r>
          </a:p>
          <a:p>
            <a:pPr lvl="1">
              <a:buClr>
                <a:srgbClr val="51777B"/>
              </a:buClr>
              <a:buFont typeface="Wingdings" panose="05000000000000000000" pitchFamily="2" charset="2"/>
              <a:buChar char="§"/>
            </a:pPr>
            <a:r>
              <a:rPr lang="en-US" dirty="0"/>
              <a:t>Outreach &amp; Engagement</a:t>
            </a:r>
          </a:p>
          <a:p>
            <a:pPr lvl="1">
              <a:buClr>
                <a:srgbClr val="51777B"/>
              </a:buClr>
              <a:buFont typeface="Wingdings" panose="05000000000000000000" pitchFamily="2" charset="2"/>
              <a:buChar char="§"/>
            </a:pPr>
            <a:r>
              <a:rPr lang="en-US" dirty="0"/>
              <a:t>Family Support Services</a:t>
            </a:r>
          </a:p>
          <a:p>
            <a:pPr lvl="1">
              <a:buClr>
                <a:srgbClr val="51777B"/>
              </a:buClr>
              <a:buFont typeface="Wingdings" panose="05000000000000000000" pitchFamily="2" charset="2"/>
              <a:buChar char="§"/>
            </a:pPr>
            <a:r>
              <a:rPr lang="en-US" dirty="0"/>
              <a:t>Child Care Center</a:t>
            </a:r>
          </a:p>
          <a:p>
            <a:pPr lvl="1">
              <a:buClr>
                <a:srgbClr val="51777B"/>
              </a:buClr>
              <a:buFont typeface="Wingdings" panose="05000000000000000000" pitchFamily="2" charset="2"/>
              <a:buChar char="§"/>
            </a:pPr>
            <a:r>
              <a:rPr lang="en-US" dirty="0"/>
              <a:t>Peer Support Services </a:t>
            </a:r>
          </a:p>
          <a:p>
            <a:pPr lvl="1">
              <a:buClr>
                <a:srgbClr val="51777B"/>
              </a:buClr>
              <a:buFont typeface="Wingdings" panose="05000000000000000000" pitchFamily="2" charset="2"/>
              <a:buChar char="§"/>
            </a:pPr>
            <a:r>
              <a:rPr lang="en-US" dirty="0"/>
              <a:t>Case Management </a:t>
            </a:r>
          </a:p>
          <a:p>
            <a:pPr lvl="1">
              <a:buClr>
                <a:srgbClr val="51777B"/>
              </a:buClr>
              <a:buFont typeface="Wingdings" panose="05000000000000000000" pitchFamily="2" charset="2"/>
              <a:buChar char="§"/>
            </a:pPr>
            <a:r>
              <a:rPr lang="en-US" dirty="0"/>
              <a:t>Housing Assistance</a:t>
            </a:r>
          </a:p>
          <a:p>
            <a:pPr lvl="1">
              <a:buClr>
                <a:srgbClr val="51777B"/>
              </a:buClr>
              <a:buFont typeface="Wingdings" panose="05000000000000000000" pitchFamily="2" charset="2"/>
              <a:buChar char="§"/>
            </a:pPr>
            <a:r>
              <a:rPr lang="en-US" dirty="0"/>
              <a:t>Vocational Programs</a:t>
            </a:r>
          </a:p>
          <a:p>
            <a:pPr lvl="1">
              <a:buClr>
                <a:srgbClr val="51777B"/>
              </a:buClr>
              <a:buFont typeface="Wingdings" panose="05000000000000000000" pitchFamily="2" charset="2"/>
              <a:buChar char="§"/>
            </a:pPr>
            <a:r>
              <a:rPr lang="en-US" dirty="0"/>
              <a:t>Residential Recovery Programs</a:t>
            </a:r>
          </a:p>
          <a:p>
            <a:pPr lvl="1">
              <a:buClr>
                <a:srgbClr val="51777B"/>
              </a:buClr>
              <a:buFont typeface="Wingdings" panose="05000000000000000000" pitchFamily="2" charset="2"/>
              <a:buChar char="§"/>
            </a:pPr>
            <a:r>
              <a:rPr lang="en-US" dirty="0"/>
              <a:t>Rural Community support</a:t>
            </a:r>
          </a:p>
          <a:p>
            <a:pPr lvl="1">
              <a:buClr>
                <a:srgbClr val="51777B"/>
              </a:buClr>
              <a:buFont typeface="Wingdings" panose="05000000000000000000" pitchFamily="2" charset="2"/>
              <a:buChar char="§"/>
            </a:pPr>
            <a:endParaRPr lang="en-US" sz="2000" dirty="0"/>
          </a:p>
        </p:txBody>
      </p:sp>
      <p:sp>
        <p:nvSpPr>
          <p:cNvPr id="4" name="Content Placeholder 2"/>
          <p:cNvSpPr txBox="1">
            <a:spLocks/>
          </p:cNvSpPr>
          <p:nvPr/>
        </p:nvSpPr>
        <p:spPr>
          <a:xfrm>
            <a:off x="6691745" y="1821236"/>
            <a:ext cx="4319155" cy="5612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00858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89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F519F-D51E-4425-A6E0-31D9D2BEAD91}"/>
              </a:ext>
            </a:extLst>
          </p:cNvPr>
          <p:cNvSpPr>
            <a:spLocks noGrp="1"/>
          </p:cNvSpPr>
          <p:nvPr>
            <p:ph type="title"/>
          </p:nvPr>
        </p:nvSpPr>
        <p:spPr/>
        <p:txBody>
          <a:bodyPr/>
          <a:lstStyle/>
          <a:p>
            <a:pPr algn="ctr"/>
            <a:r>
              <a:rPr lang="en-US" dirty="0"/>
              <a:t>Denver SIB: The Basics</a:t>
            </a:r>
          </a:p>
        </p:txBody>
      </p:sp>
      <p:graphicFrame>
        <p:nvGraphicFramePr>
          <p:cNvPr id="6" name="Content Placeholder 3">
            <a:extLst>
              <a:ext uri="{FF2B5EF4-FFF2-40B4-BE49-F238E27FC236}">
                <a16:creationId xmlns:a16="http://schemas.microsoft.com/office/drawing/2014/main" id="{C633B4AE-05E7-4A20-ABD9-B20847D63DAF}"/>
              </a:ext>
            </a:extLst>
          </p:cNvPr>
          <p:cNvGraphicFramePr>
            <a:graphicFrameLocks/>
          </p:cNvGraphicFramePr>
          <p:nvPr>
            <p:extLst>
              <p:ext uri="{D42A27DB-BD31-4B8C-83A1-F6EECF244321}">
                <p14:modId xmlns:p14="http://schemas.microsoft.com/office/powerpoint/2010/main" val="2838454623"/>
              </p:ext>
            </p:extLst>
          </p:nvPr>
        </p:nvGraphicFramePr>
        <p:xfrm>
          <a:off x="765629" y="339304"/>
          <a:ext cx="10660742" cy="6153569"/>
        </p:xfrm>
        <a:graphic>
          <a:graphicData uri="http://schemas.openxmlformats.org/drawingml/2006/table">
            <a:tbl>
              <a:tblPr firstRow="1" bandRow="1">
                <a:tableStyleId>{2A488322-F2BA-4B5B-9748-0D474271808F}</a:tableStyleId>
              </a:tblPr>
              <a:tblGrid>
                <a:gridCol w="2295090">
                  <a:extLst>
                    <a:ext uri="{9D8B030D-6E8A-4147-A177-3AD203B41FA5}">
                      <a16:colId xmlns:a16="http://schemas.microsoft.com/office/drawing/2014/main" val="20000"/>
                    </a:ext>
                  </a:extLst>
                </a:gridCol>
                <a:gridCol w="8365652">
                  <a:extLst>
                    <a:ext uri="{9D8B030D-6E8A-4147-A177-3AD203B41FA5}">
                      <a16:colId xmlns:a16="http://schemas.microsoft.com/office/drawing/2014/main" val="20002"/>
                    </a:ext>
                  </a:extLst>
                </a:gridCol>
              </a:tblGrid>
              <a:tr h="340626">
                <a:tc gridSpan="2">
                  <a:txBody>
                    <a:bodyPr/>
                    <a:lstStyle/>
                    <a:p>
                      <a:pPr algn="ctr"/>
                      <a:r>
                        <a:rPr lang="en-US" sz="1500" b="0" dirty="0"/>
                        <a:t>Denver SIB – The BASICS</a:t>
                      </a:r>
                      <a:endParaRPr lang="en-US" sz="1500" b="0" i="0" dirty="0">
                        <a:latin typeface="+mn-lt"/>
                      </a:endParaRPr>
                    </a:p>
                  </a:txBody>
                  <a:tcPr marL="94131" marR="94131" marT="32901" marB="32901">
                    <a:solidFill>
                      <a:srgbClr val="51777B"/>
                    </a:solidFill>
                  </a:tcPr>
                </a:tc>
                <a:tc hMerge="1">
                  <a:txBody>
                    <a:bodyPr/>
                    <a:lstStyle/>
                    <a:p>
                      <a:pPr algn="ctr"/>
                      <a:endParaRPr lang="en-US" sz="1600" b="0" dirty="0">
                        <a:latin typeface="Gill Sans MT" panose="020B0502020104020203" pitchFamily="34" charset="0"/>
                      </a:endParaRPr>
                    </a:p>
                  </a:txBody>
                  <a:tcPr marL="98104" marR="98104" marT="34290" marB="34290"/>
                </a:tc>
                <a:extLst>
                  <a:ext uri="{0D108BD9-81ED-4DB2-BD59-A6C34878D82A}">
                    <a16:rowId xmlns:a16="http://schemas.microsoft.com/office/drawing/2014/main" val="10000"/>
                  </a:ext>
                </a:extLst>
              </a:tr>
              <a:tr h="1270712">
                <a:tc>
                  <a:txBody>
                    <a:bodyPr/>
                    <a:lstStyle/>
                    <a:p>
                      <a:r>
                        <a:rPr lang="en-US" sz="1700" dirty="0">
                          <a:solidFill>
                            <a:srgbClr val="000000"/>
                          </a:solidFill>
                        </a:rPr>
                        <a:t>Goal</a:t>
                      </a:r>
                      <a:endParaRPr lang="en-US" sz="1700" i="0" dirty="0">
                        <a:solidFill>
                          <a:srgbClr val="000000"/>
                        </a:solidFill>
                        <a:latin typeface="+mn-lt"/>
                      </a:endParaRPr>
                    </a:p>
                  </a:txBody>
                  <a:tcPr marL="92977" marR="92977" marT="32498" marB="324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t>Addresses the underlying causes of homelessness, including mental illness and substance abuse, while also reducing costs in the criminal justice and emergency health systems in the City of Denver by providing housing and supportive case management services to individuals experiencing homelessness.  </a:t>
                      </a:r>
                    </a:p>
                  </a:txBody>
                  <a:tcPr marL="92977" marR="92977" marT="32498" marB="32498"/>
                </a:tc>
                <a:extLst>
                  <a:ext uri="{0D108BD9-81ED-4DB2-BD59-A6C34878D82A}">
                    <a16:rowId xmlns:a16="http://schemas.microsoft.com/office/drawing/2014/main" val="2087688403"/>
                  </a:ext>
                </a:extLst>
              </a:tr>
              <a:tr h="425327">
                <a:tc>
                  <a:txBody>
                    <a:bodyPr/>
                    <a:lstStyle/>
                    <a:p>
                      <a:r>
                        <a:rPr lang="en-US" sz="1700" dirty="0">
                          <a:solidFill>
                            <a:srgbClr val="000000"/>
                          </a:solidFill>
                        </a:rPr>
                        <a:t>Project Dates </a:t>
                      </a:r>
                      <a:endParaRPr lang="en-US" sz="1700" i="0" dirty="0">
                        <a:solidFill>
                          <a:srgbClr val="000000"/>
                        </a:solidFill>
                        <a:latin typeface="+mn-lt"/>
                      </a:endParaRPr>
                    </a:p>
                  </a:txBody>
                  <a:tcPr marL="92977" marR="92977" marT="32498" marB="324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rPr>
                        <a:t>2016-2020</a:t>
                      </a:r>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3676247684"/>
                  </a:ext>
                </a:extLst>
              </a:tr>
              <a:tr h="677326">
                <a:tc>
                  <a:txBody>
                    <a:bodyPr/>
                    <a:lstStyle/>
                    <a:p>
                      <a:r>
                        <a:rPr lang="en-US" sz="1700" dirty="0"/>
                        <a:t>Target Population</a:t>
                      </a:r>
                      <a:endParaRPr lang="en-US" sz="1700" i="0" dirty="0">
                        <a:solidFill>
                          <a:srgbClr val="000000"/>
                        </a:solidFill>
                        <a:latin typeface="+mn-lt"/>
                      </a:endParaRPr>
                    </a:p>
                  </a:txBody>
                  <a:tcPr marL="92977" marR="92977" marT="32498" marB="324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t>250 individuals who frequently use the city’s emergency services in Denver, including police, jail, the courts and emergency rooms. (250 of which cost $7 million per year) </a:t>
                      </a:r>
                    </a:p>
                  </a:txBody>
                  <a:tcPr marL="92977" marR="92977" marT="32498" marB="32498"/>
                </a:tc>
                <a:extLst>
                  <a:ext uri="{0D108BD9-81ED-4DB2-BD59-A6C34878D82A}">
                    <a16:rowId xmlns:a16="http://schemas.microsoft.com/office/drawing/2014/main" val="10001"/>
                  </a:ext>
                </a:extLst>
              </a:tr>
              <a:tr h="373856">
                <a:tc>
                  <a:txBody>
                    <a:bodyPr/>
                    <a:lstStyle/>
                    <a:p>
                      <a:r>
                        <a:rPr lang="en-US" sz="1700" dirty="0"/>
                        <a:t>Outcomes</a:t>
                      </a:r>
                      <a:r>
                        <a:rPr lang="en-US" sz="1700" baseline="0" dirty="0"/>
                        <a:t> Funding</a:t>
                      </a:r>
                      <a:endParaRPr lang="en-US" sz="1700" i="0" dirty="0">
                        <a:solidFill>
                          <a:srgbClr val="000000"/>
                        </a:solidFill>
                        <a:latin typeface="+mn-lt"/>
                      </a:endParaRPr>
                    </a:p>
                  </a:txBody>
                  <a:tcPr marL="92977" marR="92977" marT="32498" marB="32498"/>
                </a:tc>
                <a:tc>
                  <a:txBody>
                    <a:bodyPr/>
                    <a:lstStyle/>
                    <a:p>
                      <a:r>
                        <a:rPr lang="en-US" sz="1700" dirty="0"/>
                        <a:t>$8.6 initial investment across 8 investors; $11.4M max repayment</a:t>
                      </a:r>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10004"/>
                  </a:ext>
                </a:extLst>
              </a:tr>
              <a:tr h="373856">
                <a:tc>
                  <a:txBody>
                    <a:bodyPr/>
                    <a:lstStyle/>
                    <a:p>
                      <a:r>
                        <a:rPr lang="en-US" sz="1700" dirty="0">
                          <a:solidFill>
                            <a:srgbClr val="000000"/>
                          </a:solidFill>
                        </a:rPr>
                        <a:t>Outcome Payor </a:t>
                      </a:r>
                      <a:endParaRPr lang="en-US" sz="1700" i="0" dirty="0">
                        <a:solidFill>
                          <a:srgbClr val="000000"/>
                        </a:solidFill>
                        <a:latin typeface="+mn-lt"/>
                      </a:endParaRPr>
                    </a:p>
                  </a:txBody>
                  <a:tcPr marL="92977" marR="92977" marT="32498" marB="32498"/>
                </a:tc>
                <a:tc>
                  <a:txBody>
                    <a:bodyPr/>
                    <a:lstStyle/>
                    <a:p>
                      <a:r>
                        <a:rPr lang="en-US" sz="1700" dirty="0">
                          <a:solidFill>
                            <a:srgbClr val="000000"/>
                          </a:solidFill>
                        </a:rPr>
                        <a:t>City of Denver</a:t>
                      </a:r>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1503484643"/>
                  </a:ext>
                </a:extLst>
              </a:tr>
              <a:tr h="672730">
                <a:tc>
                  <a:txBody>
                    <a:bodyPr/>
                    <a:lstStyle/>
                    <a:p>
                      <a:r>
                        <a:rPr lang="en-US" sz="1700" dirty="0"/>
                        <a:t>PFS Funding</a:t>
                      </a:r>
                      <a:r>
                        <a:rPr lang="en-US" sz="1700" baseline="0" dirty="0"/>
                        <a:t> Use</a:t>
                      </a:r>
                      <a:endParaRPr lang="en-US" sz="1700" i="0" dirty="0">
                        <a:solidFill>
                          <a:srgbClr val="000000"/>
                        </a:solidFill>
                        <a:latin typeface="+mn-lt"/>
                      </a:endParaRPr>
                    </a:p>
                  </a:txBody>
                  <a:tcPr marL="92977" marR="92977" marT="32498" marB="324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Services, limited housing related</a:t>
                      </a:r>
                      <a:r>
                        <a:rPr lang="en-US" sz="1700" baseline="0" dirty="0"/>
                        <a:t> costs</a:t>
                      </a:r>
                      <a:endParaRPr lang="en-US" sz="1700" dirty="0"/>
                    </a:p>
                    <a:p>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10003"/>
                  </a:ext>
                </a:extLst>
              </a:tr>
              <a:tr h="514047">
                <a:tc>
                  <a:txBody>
                    <a:bodyPr/>
                    <a:lstStyle/>
                    <a:p>
                      <a:r>
                        <a:rPr lang="en-US" sz="1700" dirty="0"/>
                        <a:t>Service</a:t>
                      </a:r>
                      <a:r>
                        <a:rPr lang="en-US" sz="1700" baseline="0" dirty="0"/>
                        <a:t> Model</a:t>
                      </a:r>
                      <a:endParaRPr lang="en-US" sz="1700" i="0" dirty="0">
                        <a:solidFill>
                          <a:srgbClr val="000000"/>
                        </a:solidFill>
                        <a:latin typeface="+mn-lt"/>
                      </a:endParaRPr>
                    </a:p>
                  </a:txBody>
                  <a:tcPr marL="92977" marR="92977" marT="32498" marB="32498"/>
                </a:tc>
                <a:tc>
                  <a:txBody>
                    <a:bodyPr/>
                    <a:lstStyle/>
                    <a:p>
                      <a:r>
                        <a:rPr lang="en-US" sz="1700" dirty="0"/>
                        <a:t>Modified Assertive</a:t>
                      </a:r>
                      <a:r>
                        <a:rPr lang="en-US" sz="1700" baseline="0" dirty="0"/>
                        <a:t> Community Treatment (ACT); 2 providers </a:t>
                      </a:r>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10005"/>
                  </a:ext>
                </a:extLst>
              </a:tr>
              <a:tr h="991042">
                <a:tc>
                  <a:txBody>
                    <a:bodyPr/>
                    <a:lstStyle/>
                    <a:p>
                      <a:r>
                        <a:rPr lang="en-US" sz="1700" dirty="0">
                          <a:solidFill>
                            <a:srgbClr val="000000"/>
                          </a:solidFill>
                        </a:rPr>
                        <a:t>Evaluation </a:t>
                      </a:r>
                      <a:endParaRPr lang="en-US" sz="1700" i="0" dirty="0">
                        <a:solidFill>
                          <a:srgbClr val="000000"/>
                        </a:solidFill>
                        <a:latin typeface="+mn-lt"/>
                      </a:endParaRPr>
                    </a:p>
                  </a:txBody>
                  <a:tcPr marL="92977" marR="92977" marT="32498" marB="32498"/>
                </a:tc>
                <a:tc>
                  <a:txBody>
                    <a:bodyPr/>
                    <a:lstStyle/>
                    <a:p>
                      <a:r>
                        <a:rPr lang="en-US" sz="1700" dirty="0">
                          <a:solidFill>
                            <a:srgbClr val="000000"/>
                          </a:solidFill>
                        </a:rPr>
                        <a:t>Randomized Control Trial led by Urban Institute, paid for by City of Denver (outside PFS transaction)</a:t>
                      </a:r>
                      <a:endParaRPr lang="en-US" sz="1700" i="0" dirty="0">
                        <a:solidFill>
                          <a:srgbClr val="000000"/>
                        </a:solidFill>
                        <a:latin typeface="+mn-lt"/>
                      </a:endParaRPr>
                    </a:p>
                  </a:txBody>
                  <a:tcPr marL="92977" marR="92977" marT="32498" marB="32498"/>
                </a:tc>
                <a:extLst>
                  <a:ext uri="{0D108BD9-81ED-4DB2-BD59-A6C34878D82A}">
                    <a16:rowId xmlns:a16="http://schemas.microsoft.com/office/drawing/2014/main" val="876979018"/>
                  </a:ext>
                </a:extLst>
              </a:tr>
              <a:tr h="514047">
                <a:tc>
                  <a:txBody>
                    <a:bodyPr/>
                    <a:lstStyle/>
                    <a:p>
                      <a:r>
                        <a:rPr lang="en-US" sz="1700" b="0" dirty="0"/>
                        <a:t>Success metrics</a:t>
                      </a:r>
                      <a:endParaRPr lang="en-US" sz="1700" b="0" i="0" dirty="0">
                        <a:solidFill>
                          <a:srgbClr val="000000"/>
                        </a:solidFill>
                        <a:latin typeface="+mn-lt"/>
                        <a:cs typeface="Calibri" panose="020F0502020204030204" pitchFamily="34" charset="0"/>
                      </a:endParaRPr>
                    </a:p>
                  </a:txBody>
                  <a:tcPr marL="94900" marR="94900" marT="32498" marB="32498"/>
                </a:tc>
                <a:tc>
                  <a:txBody>
                    <a:bodyPr/>
                    <a:lstStyle/>
                    <a:p>
                      <a:r>
                        <a:rPr lang="en-US" sz="1700" b="0" dirty="0"/>
                        <a:t>Stable housing</a:t>
                      </a:r>
                      <a:r>
                        <a:rPr lang="en-US" sz="1700" b="0" baseline="0" dirty="0"/>
                        <a:t> + jail day reduction</a:t>
                      </a:r>
                      <a:endParaRPr lang="en-US" sz="1700" b="0" dirty="0">
                        <a:solidFill>
                          <a:srgbClr val="000000"/>
                        </a:solidFill>
                        <a:latin typeface="+mn-lt"/>
                        <a:cs typeface="Calibri" panose="020F0502020204030204" pitchFamily="34" charset="0"/>
                      </a:endParaRPr>
                    </a:p>
                  </a:txBody>
                  <a:tcPr marL="94900" marR="94900" marT="32498" marB="32498"/>
                </a:tc>
                <a:extLst>
                  <a:ext uri="{0D108BD9-81ED-4DB2-BD59-A6C34878D82A}">
                    <a16:rowId xmlns:a16="http://schemas.microsoft.com/office/drawing/2014/main" val="884803389"/>
                  </a:ext>
                </a:extLst>
              </a:tr>
            </a:tbl>
          </a:graphicData>
        </a:graphic>
      </p:graphicFrame>
    </p:spTree>
    <p:extLst>
      <p:ext uri="{BB962C8B-B14F-4D97-AF65-F5344CB8AC3E}">
        <p14:creationId xmlns:p14="http://schemas.microsoft.com/office/powerpoint/2010/main" val="144558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51777B"/>
                </a:solidFill>
                <a:latin typeface="Lato" panose="020F0502020204030203"/>
              </a:rPr>
              <a:t>Why this group? </a:t>
            </a:r>
            <a:endParaRPr lang="en-US" dirty="0">
              <a:solidFill>
                <a:srgbClr val="51777B"/>
              </a:solidFill>
              <a:latin typeface="Lato" panose="020F0502020204030203"/>
            </a:endParaRPr>
          </a:p>
        </p:txBody>
      </p:sp>
      <p:sp>
        <p:nvSpPr>
          <p:cNvPr id="3" name="Content Placeholder 2"/>
          <p:cNvSpPr>
            <a:spLocks noGrp="1"/>
          </p:cNvSpPr>
          <p:nvPr>
            <p:ph sz="half" idx="1"/>
          </p:nvPr>
        </p:nvSpPr>
        <p:spPr>
          <a:xfrm>
            <a:off x="838200" y="1605260"/>
            <a:ext cx="5886243" cy="5083277"/>
          </a:xfrm>
        </p:spPr>
        <p:txBody>
          <a:bodyPr>
            <a:normAutofit lnSpcReduction="10000"/>
          </a:bodyPr>
          <a:lstStyle/>
          <a:p>
            <a:pPr>
              <a:buClr>
                <a:srgbClr val="51777B"/>
              </a:buClr>
              <a:buFont typeface="Wingdings" panose="05000000000000000000" pitchFamily="2" charset="2"/>
              <a:buChar char="§"/>
            </a:pPr>
            <a:r>
              <a:rPr lang="en-US" sz="2600" b="0" dirty="0">
                <a:solidFill>
                  <a:schemeClr val="tx1">
                    <a:lumMod val="95000"/>
                    <a:lumOff val="5000"/>
                  </a:schemeClr>
                </a:solidFill>
                <a:latin typeface="Arimo"/>
              </a:rPr>
              <a:t>Each year, </a:t>
            </a:r>
            <a:r>
              <a:rPr lang="en-US" sz="2600" b="1" dirty="0">
                <a:solidFill>
                  <a:srgbClr val="51777B"/>
                </a:solidFill>
                <a:latin typeface="Arimo"/>
              </a:rPr>
              <a:t>250 chronically homeless individuals</a:t>
            </a:r>
            <a:r>
              <a:rPr lang="en-US" sz="2600" b="0" dirty="0">
                <a:solidFill>
                  <a:schemeClr val="tx1">
                    <a:lumMod val="95000"/>
                    <a:lumOff val="5000"/>
                  </a:schemeClr>
                </a:solidFill>
                <a:latin typeface="Arimo"/>
              </a:rPr>
              <a:t> account for: </a:t>
            </a:r>
          </a:p>
          <a:p>
            <a:pPr lvl="1">
              <a:buClr>
                <a:srgbClr val="51777B"/>
              </a:buClr>
              <a:buFont typeface="Wingdings" panose="05000000000000000000" pitchFamily="2" charset="2"/>
              <a:buChar char="§"/>
            </a:pPr>
            <a:r>
              <a:rPr lang="en-US" sz="2200" dirty="0">
                <a:solidFill>
                  <a:schemeClr val="tx1">
                    <a:lumMod val="95000"/>
                    <a:lumOff val="5000"/>
                  </a:schemeClr>
                </a:solidFill>
                <a:latin typeface="Arimo"/>
              </a:rPr>
              <a:t>14,000 days in jail </a:t>
            </a:r>
          </a:p>
          <a:p>
            <a:pPr lvl="1">
              <a:buClr>
                <a:srgbClr val="51777B"/>
              </a:buClr>
              <a:buFont typeface="Wingdings" panose="05000000000000000000" pitchFamily="2" charset="2"/>
              <a:buChar char="§"/>
            </a:pPr>
            <a:r>
              <a:rPr lang="en-US" sz="2200" dirty="0">
                <a:solidFill>
                  <a:schemeClr val="tx1">
                    <a:lumMod val="95000"/>
                    <a:lumOff val="5000"/>
                  </a:schemeClr>
                </a:solidFill>
                <a:latin typeface="Arimo"/>
              </a:rPr>
              <a:t>2,200 visits to detox </a:t>
            </a:r>
          </a:p>
          <a:p>
            <a:pPr lvl="1">
              <a:buClr>
                <a:srgbClr val="51777B"/>
              </a:buClr>
              <a:buFont typeface="Wingdings" panose="05000000000000000000" pitchFamily="2" charset="2"/>
              <a:buChar char="§"/>
            </a:pPr>
            <a:r>
              <a:rPr lang="en-US" sz="2200" dirty="0">
                <a:solidFill>
                  <a:schemeClr val="tx1">
                    <a:lumMod val="95000"/>
                    <a:lumOff val="5000"/>
                  </a:schemeClr>
                </a:solidFill>
                <a:latin typeface="Arimo"/>
              </a:rPr>
              <a:t>1,500 arrests </a:t>
            </a:r>
          </a:p>
          <a:p>
            <a:pPr lvl="1">
              <a:buClr>
                <a:srgbClr val="51777B"/>
              </a:buClr>
              <a:buFont typeface="Wingdings" panose="05000000000000000000" pitchFamily="2" charset="2"/>
              <a:buChar char="§"/>
            </a:pPr>
            <a:r>
              <a:rPr lang="en-US" sz="2200" dirty="0">
                <a:solidFill>
                  <a:schemeClr val="tx1">
                    <a:lumMod val="95000"/>
                    <a:lumOff val="5000"/>
                  </a:schemeClr>
                </a:solidFill>
                <a:latin typeface="Arimo"/>
              </a:rPr>
              <a:t>500 emergency room visits </a:t>
            </a:r>
          </a:p>
          <a:p>
            <a:pPr marL="736600" lvl="1" indent="-285750">
              <a:buClr>
                <a:srgbClr val="51777B"/>
              </a:buClr>
              <a:buFont typeface="Wingdings" panose="05000000000000000000" pitchFamily="2" charset="2"/>
              <a:buChar char="§"/>
            </a:pPr>
            <a:endParaRPr lang="en-US" sz="2200" dirty="0">
              <a:solidFill>
                <a:schemeClr val="tx1">
                  <a:lumMod val="95000"/>
                  <a:lumOff val="5000"/>
                </a:schemeClr>
              </a:solidFill>
              <a:latin typeface="Arimo"/>
            </a:endParaRPr>
          </a:p>
          <a:p>
            <a:pPr marL="461963" lvl="1" indent="-342900">
              <a:buClr>
                <a:srgbClr val="51777B"/>
              </a:buClr>
              <a:buSzPct val="100000"/>
              <a:buFont typeface="Wingdings" panose="05000000000000000000" pitchFamily="2" charset="2"/>
              <a:buChar char="§"/>
            </a:pPr>
            <a:r>
              <a:rPr lang="en-US" sz="2200" dirty="0">
                <a:solidFill>
                  <a:schemeClr val="tx1">
                    <a:lumMod val="95000"/>
                    <a:lumOff val="5000"/>
                  </a:schemeClr>
                </a:solidFill>
                <a:latin typeface="Arimo"/>
              </a:rPr>
              <a:t>Each year, the average cost to taxpayers per individual is </a:t>
            </a:r>
            <a:r>
              <a:rPr lang="en-US" sz="2400" b="1" dirty="0">
                <a:solidFill>
                  <a:srgbClr val="51777B"/>
                </a:solidFill>
                <a:latin typeface="Arimo"/>
              </a:rPr>
              <a:t>$29,000 annually</a:t>
            </a:r>
            <a:r>
              <a:rPr lang="en-US" sz="2200" dirty="0">
                <a:solidFill>
                  <a:schemeClr val="tx1">
                    <a:lumMod val="95000"/>
                    <a:lumOff val="5000"/>
                  </a:schemeClr>
                </a:solidFill>
                <a:latin typeface="Arimo"/>
              </a:rPr>
              <a:t>, resulting from jail days, police encounters, court costs, detox, ER and other medical visits. </a:t>
            </a:r>
          </a:p>
          <a:p>
            <a:pPr marL="404813" lvl="1" indent="-285750">
              <a:buClr>
                <a:srgbClr val="51777B"/>
              </a:buClr>
              <a:buSzPct val="100000"/>
              <a:buFont typeface="Wingdings" panose="05000000000000000000" pitchFamily="2" charset="2"/>
              <a:buChar char="§"/>
            </a:pPr>
            <a:endParaRPr lang="en-US" sz="2200" dirty="0">
              <a:solidFill>
                <a:schemeClr val="tx1">
                  <a:lumMod val="95000"/>
                  <a:lumOff val="5000"/>
                </a:schemeClr>
              </a:solidFill>
              <a:latin typeface="Arimo"/>
            </a:endParaRPr>
          </a:p>
          <a:p>
            <a:pPr marL="461963" lvl="1" indent="-342900">
              <a:buClr>
                <a:srgbClr val="51777B"/>
              </a:buClr>
              <a:buSzPct val="100000"/>
              <a:buFont typeface="Wingdings" panose="05000000000000000000" pitchFamily="2" charset="2"/>
              <a:buChar char="§"/>
            </a:pPr>
            <a:r>
              <a:rPr lang="en-US" sz="2200" dirty="0">
                <a:solidFill>
                  <a:schemeClr val="tx1">
                    <a:lumMod val="95000"/>
                    <a:lumOff val="5000"/>
                  </a:schemeClr>
                </a:solidFill>
                <a:latin typeface="Arimo"/>
              </a:rPr>
              <a:t>Each year, the City spends </a:t>
            </a:r>
            <a:r>
              <a:rPr lang="en-US" sz="2200" dirty="0">
                <a:latin typeface="Arimo"/>
              </a:rPr>
              <a:t>approximately</a:t>
            </a:r>
            <a:r>
              <a:rPr lang="en-US" sz="2200" b="1" dirty="0">
                <a:solidFill>
                  <a:srgbClr val="51777B"/>
                </a:solidFill>
                <a:latin typeface="Arimo"/>
              </a:rPr>
              <a:t>       </a:t>
            </a:r>
            <a:r>
              <a:rPr lang="en-US" sz="2800" b="1" dirty="0">
                <a:solidFill>
                  <a:srgbClr val="51777B"/>
                </a:solidFill>
                <a:latin typeface="Arimo"/>
              </a:rPr>
              <a:t>$7 million </a:t>
            </a:r>
            <a:r>
              <a:rPr lang="en-US" sz="2200" dirty="0">
                <a:solidFill>
                  <a:schemeClr val="tx1">
                    <a:lumMod val="95000"/>
                    <a:lumOff val="5000"/>
                  </a:schemeClr>
                </a:solidFill>
                <a:latin typeface="Arimo"/>
              </a:rPr>
              <a:t>on 250 individuals to cover the expenses above</a:t>
            </a:r>
            <a:r>
              <a:rPr lang="en-US" dirty="0">
                <a:solidFill>
                  <a:schemeClr val="tx1">
                    <a:lumMod val="95000"/>
                    <a:lumOff val="5000"/>
                  </a:schemeClr>
                </a:solidFill>
                <a:latin typeface="Arimo"/>
              </a:rPr>
              <a:t>. </a:t>
            </a:r>
          </a:p>
          <a:p>
            <a:pPr marL="0" indent="0">
              <a:buNone/>
            </a:pPr>
            <a:endParaRPr lang="en-US" b="0" dirty="0">
              <a:solidFill>
                <a:schemeClr val="accent2"/>
              </a:solidFill>
            </a:endParaRPr>
          </a:p>
          <a:p>
            <a:endParaRPr lang="en-US" dirty="0"/>
          </a:p>
        </p:txBody>
      </p:sp>
      <p:sp>
        <p:nvSpPr>
          <p:cNvPr id="6" name="Content Placeholder 5"/>
          <p:cNvSpPr>
            <a:spLocks noGrp="1"/>
          </p:cNvSpPr>
          <p:nvPr>
            <p:ph sz="half" idx="2"/>
          </p:nvPr>
        </p:nvSpPr>
        <p:spPr>
          <a:xfrm>
            <a:off x="5899355" y="1081548"/>
            <a:ext cx="5886243" cy="5083278"/>
          </a:xfrm>
        </p:spPr>
        <p:txBody>
          <a:bodyPr>
            <a:normAutofit lnSpcReduction="10000"/>
          </a:bodyPr>
          <a:lstStyle/>
          <a:p>
            <a:pPr marL="119063" indent="0" algn="ctr">
              <a:buNone/>
            </a:pPr>
            <a:r>
              <a:rPr lang="en-US" b="1" dirty="0">
                <a:solidFill>
                  <a:srgbClr val="98BA79"/>
                </a:solidFill>
                <a:latin typeface="Lato" panose="020F0502020204030203"/>
              </a:rPr>
              <a:t>DATA SYSTEMS &amp; MATCHING </a:t>
            </a:r>
          </a:p>
        </p:txBody>
      </p:sp>
      <p:pic>
        <p:nvPicPr>
          <p:cNvPr id="4" name="Picture 3"/>
          <p:cNvPicPr>
            <a:picLocks noChangeAspect="1"/>
          </p:cNvPicPr>
          <p:nvPr/>
        </p:nvPicPr>
        <p:blipFill>
          <a:blip r:embed="rId3">
            <a:duotone>
              <a:prstClr val="black"/>
              <a:schemeClr val="accent6">
                <a:tint val="45000"/>
                <a:satMod val="400000"/>
              </a:schemeClr>
            </a:duotone>
          </a:blip>
          <a:stretch>
            <a:fillRect/>
          </a:stretch>
        </p:blipFill>
        <p:spPr>
          <a:xfrm>
            <a:off x="5316207" y="1612523"/>
            <a:ext cx="7445829" cy="4163929"/>
          </a:xfrm>
          <a:prstGeom prst="rect">
            <a:avLst/>
          </a:prstGeom>
        </p:spPr>
      </p:pic>
      <p:pic>
        <p:nvPicPr>
          <p:cNvPr id="7" name="Picture 6">
            <a:extLst>
              <a:ext uri="{FF2B5EF4-FFF2-40B4-BE49-F238E27FC236}">
                <a16:creationId xmlns:a16="http://schemas.microsoft.com/office/drawing/2014/main" id="{166B38B2-575E-486E-96C7-AEA96A802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705" y="5843427"/>
            <a:ext cx="1173765" cy="845110"/>
          </a:xfrm>
          <a:prstGeom prst="rect">
            <a:avLst/>
          </a:prstGeom>
        </p:spPr>
      </p:pic>
    </p:spTree>
    <p:extLst>
      <p:ext uri="{BB962C8B-B14F-4D97-AF65-F5344CB8AC3E}">
        <p14:creationId xmlns:p14="http://schemas.microsoft.com/office/powerpoint/2010/main" val="169996973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1_UI New Brand Basic 1">
  <a:themeElements>
    <a:clrScheme name="Custom 1">
      <a:dk1>
        <a:srgbClr val="51778F"/>
      </a:dk1>
      <a:lt1>
        <a:sysClr val="window" lastClr="FFFFFF"/>
      </a:lt1>
      <a:dk2>
        <a:srgbClr val="53AAB3"/>
      </a:dk2>
      <a:lt2>
        <a:srgbClr val="FFFFFF"/>
      </a:lt2>
      <a:accent1>
        <a:srgbClr val="98BA79"/>
      </a:accent1>
      <a:accent2>
        <a:srgbClr val="9FC7DE"/>
      </a:accent2>
      <a:accent3>
        <a:srgbClr val="51778F"/>
      </a:accent3>
      <a:accent4>
        <a:srgbClr val="828381"/>
      </a:accent4>
      <a:accent5>
        <a:srgbClr val="B1B3B1"/>
      </a:accent5>
      <a:accent6>
        <a:srgbClr val="FFDB7C"/>
      </a:accent6>
      <a:hlink>
        <a:srgbClr val="53AAB3"/>
      </a:hlink>
      <a:folHlink>
        <a:srgbClr val="FFDB7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UI New Brand Basic 1">
  <a:themeElements>
    <a:clrScheme name="Custom 6">
      <a:dk1>
        <a:sysClr val="windowText" lastClr="000000"/>
      </a:dk1>
      <a:lt1>
        <a:sysClr val="window" lastClr="FFFFFF"/>
      </a:lt1>
      <a:dk2>
        <a:srgbClr val="0096D2"/>
      </a:dk2>
      <a:lt2>
        <a:srgbClr val="CECFCE"/>
      </a:lt2>
      <a:accent1>
        <a:srgbClr val="0096D2"/>
      </a:accent1>
      <a:accent2>
        <a:srgbClr val="9FC7DE"/>
      </a:accent2>
      <a:accent3>
        <a:srgbClr val="153D66"/>
      </a:accent3>
      <a:accent4>
        <a:srgbClr val="828381"/>
      </a:accent4>
      <a:accent5>
        <a:srgbClr val="B1B3B1"/>
      </a:accent5>
      <a:accent6>
        <a:srgbClr val="F0BA1B"/>
      </a:accent6>
      <a:hlink>
        <a:srgbClr val="3091C4"/>
      </a:hlink>
      <a:folHlink>
        <a:srgbClr val="FAB15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rban-PPT-Template" id="{F7B0968A-F309-BD45-B1FE-409242697644}" vid="{00342698-FDE2-F848-A0D9-C5EC201F8460}"/>
    </a:ext>
  </a:extLst>
</a:theme>
</file>

<file path=ppt/theme/theme3.xml><?xml version="1.0" encoding="utf-8"?>
<a:theme xmlns:a="http://schemas.openxmlformats.org/drawingml/2006/main" name="Office Theme">
  <a:themeElements>
    <a:clrScheme name="Custom 2">
      <a:dk1>
        <a:srgbClr val="494546"/>
      </a:dk1>
      <a:lt1>
        <a:srgbClr val="FFFFFF"/>
      </a:lt1>
      <a:dk2>
        <a:srgbClr val="1A8ECE"/>
      </a:dk2>
      <a:lt2>
        <a:srgbClr val="FFFFFF"/>
      </a:lt2>
      <a:accent1>
        <a:srgbClr val="169CEC"/>
      </a:accent1>
      <a:accent2>
        <a:srgbClr val="C8C8C8"/>
      </a:accent2>
      <a:accent3>
        <a:srgbClr val="FCB300"/>
      </a:accent3>
      <a:accent4>
        <a:srgbClr val="E50178"/>
      </a:accent4>
      <a:accent5>
        <a:srgbClr val="44AD32"/>
      </a:accent5>
      <a:accent6>
        <a:srgbClr val="D31117"/>
      </a:accent6>
      <a:hlink>
        <a:srgbClr val="169CEC"/>
      </a:hlink>
      <a:folHlink>
        <a:srgbClr val="169CEC"/>
      </a:folHlink>
    </a:clrScheme>
    <a:fontScheme name="Custom 2">
      <a:majorFont>
        <a:latin typeface="Oswald"/>
        <a:ea typeface=""/>
        <a:cs typeface=""/>
      </a:majorFont>
      <a:minorFont>
        <a:latin typeface="Arim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8355FE9-FAAB-5446-8702-2315DAFC621D}" vid="{BA2ED854-785E-2548-AC2F-EF1190E7FD9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7BC31AC72B324CABE6F5CD8215FBC5" ma:contentTypeVersion="20" ma:contentTypeDescription="Create a new document." ma:contentTypeScope="" ma:versionID="eb294ae702b3a08e5716ed4c642122fd">
  <xsd:schema xmlns:xsd="http://www.w3.org/2001/XMLSchema" xmlns:xs="http://www.w3.org/2001/XMLSchema" xmlns:p="http://schemas.microsoft.com/office/2006/metadata/properties" xmlns:ns2="84f9286d-c0d8-43b8-be00-f2b30036924d" xmlns:ns3="59820ed5-34b9-4e81-b665-9af0cb7aca20" xmlns:ns4="e2f2cdb5-6cc5-4de9-a477-b29f2d608ca0" targetNamespace="http://schemas.microsoft.com/office/2006/metadata/properties" ma:root="true" ma:fieldsID="8ee15d205ae044b1f6443aed55e9d068" ns2:_="" ns3:_="" ns4:_="">
    <xsd:import namespace="84f9286d-c0d8-43b8-be00-f2b30036924d"/>
    <xsd:import namespace="59820ed5-34b9-4e81-b665-9af0cb7aca20"/>
    <xsd:import namespace="e2f2cdb5-6cc5-4de9-a477-b29f2d608ca0"/>
    <xsd:element name="properties">
      <xsd:complexType>
        <xsd:sequence>
          <xsd:element name="documentManagement">
            <xsd:complexType>
              <xsd:all>
                <xsd:element ref="ns2:Metadata" minOccurs="0"/>
                <xsd:element ref="ns2:Folder_x0020_1" minOccurs="0"/>
                <xsd:element ref="ns2:Folder_x0020_2" minOccurs="0"/>
                <xsd:element ref="ns2:Folder_x0020_3" minOccurs="0"/>
                <xsd:element ref="ns2:Folder_x0020_4" minOccurs="0"/>
                <xsd:element ref="ns2:abxa" minOccurs="0"/>
                <xsd:element ref="ns3:TaxKeywordTaxHTField" minOccurs="0"/>
                <xsd:element ref="ns3:TaxCatchAll" minOccurs="0"/>
                <xsd:element ref="ns4:SharedWithUsers" minOccurs="0"/>
                <xsd:element ref="ns4:SharingHintHash" minOccurs="0"/>
                <xsd:element ref="ns3:SharedWithDetails" minOccurs="0"/>
                <xsd:element ref="ns2:MediaServiceMetadata" minOccurs="0"/>
                <xsd:element ref="ns2:MediaServiceFastMetadata" minOccurs="0"/>
                <xsd:element ref="ns2:MediaServiceEventHashCode" minOccurs="0"/>
                <xsd:element ref="ns2:MediaServiceGenerationTime" minOccurs="0"/>
                <xsd:element ref="ns2:MediaServiceAutoKeyPoints" minOccurs="0"/>
                <xsd:element ref="ns2:MediaServiceKeyPoint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9286d-c0d8-43b8-be00-f2b30036924d" elementFormDefault="qualified">
    <xsd:import namespace="http://schemas.microsoft.com/office/2006/documentManagement/types"/>
    <xsd:import namespace="http://schemas.microsoft.com/office/infopath/2007/PartnerControls"/>
    <xsd:element name="Metadata" ma:index="8" nillable="true" ma:displayName="Metadata" ma:internalName="Metadata">
      <xsd:simpleType>
        <xsd:restriction base="dms:Note">
          <xsd:maxLength value="255"/>
        </xsd:restriction>
      </xsd:simpleType>
    </xsd:element>
    <xsd:element name="Folder_x0020_1" ma:index="9" nillable="true" ma:displayName="Folder 1" ma:format="Dropdown" ma:indexed="true" ma:internalName="Folder_x0020_1">
      <xsd:simpleType>
        <xsd:union memberTypes="dms:Text">
          <xsd:simpleType>
            <xsd:restriction base="dms:Choice">
              <xsd:enumeration value="CSH Logos_Messaging_Brand Book"/>
              <xsd:enumeration value="Departmental Administration"/>
              <xsd:enumeration value="Graphic Assets"/>
              <xsd:enumeration value="Marketing Collateral"/>
              <xsd:enumeration value="Project Profiles"/>
              <xsd:enumeration value="Public Relations"/>
              <xsd:enumeration value="Publications"/>
              <xsd:enumeration value="Staff How-To Guides"/>
              <xsd:enumeration value="Stationery"/>
              <xsd:enumeration value="Templates"/>
            </xsd:restriction>
          </xsd:simpleType>
        </xsd:union>
      </xsd:simpleType>
    </xsd:element>
    <xsd:element name="Folder_x0020_2" ma:index="10" nillable="true" ma:displayName="Folder 2" ma:format="Dropdown" ma:indexed="true" ma:internalName="Folder_x0020_2">
      <xsd:simpleType>
        <xsd:union memberTypes="dms:Text">
          <xsd:simpleType>
            <xsd:restriction base="dms:Choice">
              <xsd:enumeration value="2013 Brand Materials"/>
              <xsd:enumeration value="Admin"/>
              <xsd:enumeration value="All Staff Brand Kick-Off"/>
              <xsd:enumeration value="Annual Report"/>
              <xsd:enumeration value="Archived Brand Materials"/>
              <xsd:enumeration value="Archived MailChimp Lists"/>
              <xsd:enumeration value="Blogs"/>
              <xsd:enumeration value="Brand Book"/>
              <xsd:enumeration value="Consulting Marketing"/>
              <xsd:enumeration value="Crosswalks"/>
              <xsd:enumeration value="CSH Initiatives"/>
              <xsd:enumeration value="E-Letterhead"/>
              <xsd:enumeration value="Event Templates"/>
              <xsd:enumeration value="External Materials Working Files"/>
              <xsd:enumeration value="Graphics"/>
              <xsd:enumeration value="Internal Communications"/>
              <xsd:enumeration value="Journal Ads"/>
              <xsd:enumeration value="Letters to the Editors"/>
              <xsd:enumeration value="Logos"/>
              <xsd:enumeration value="Mailing Labels"/>
              <xsd:enumeration value="Media Relations Working Files"/>
              <xsd:enumeration value="Messaging"/>
              <xsd:enumeration value="Messaging Working Files"/>
              <xsd:enumeration value="Photo Library"/>
              <xsd:enumeration value="Presentations"/>
              <xsd:enumeration value="President's Office"/>
              <xsd:enumeration value="Press Clippings"/>
              <xsd:enumeration value="Press Lists"/>
              <xsd:enumeration value="Press Releases"/>
              <xsd:enumeration value="Publications Working Files"/>
              <xsd:enumeration value="Strategic Plan Graphics"/>
              <xsd:enumeration value="Strategy and Planning"/>
              <xsd:enumeration value="Templates Working Files"/>
            </xsd:restriction>
          </xsd:simpleType>
        </xsd:union>
      </xsd:simpleType>
    </xsd:element>
    <xsd:element name="Folder_x0020_3" ma:index="11" nillable="true" ma:displayName="Folder 3" ma:format="Dropdown" ma:indexed="true" ma:internalName="Folder_x0020_3">
      <xsd:simpleType>
        <xsd:union memberTypes="dms:Text">
          <xsd:simpleType>
            <xsd:restriction base="dms:Choice">
              <xsd:enumeration value="2007"/>
              <xsd:enumeration value="2008"/>
              <xsd:enumeration value="2009"/>
              <xsd:enumeration value="2010"/>
              <xsd:enumeration value="2010 Annual Report"/>
              <xsd:enumeration value="2011"/>
              <xsd:enumeration value="2011 Annual Report"/>
              <xsd:enumeration value="2012"/>
              <xsd:enumeration value="2012 Annual Report"/>
              <xsd:enumeration value="2013 Annual Report"/>
              <xsd:enumeration value="2013 Strategic Plan"/>
              <xsd:enumeration value="20thAnniversary"/>
              <xsd:enumeration value="About CSH"/>
              <xsd:enumeration value="Ads"/>
              <xsd:enumeration value="all-staff2012"/>
              <xsd:enumeration value="Board of Directors"/>
              <xsd:enumeration value="Brand Discovery"/>
              <xsd:enumeration value="Brand Materials"/>
              <xsd:enumeration value="Brand Positioning"/>
              <xsd:enumeration value="Brand Roll-Out"/>
              <xsd:enumeration value="Budget"/>
              <xsd:enumeration value="Child Welfare and Supportive Housing Resource Center"/>
              <xsd:enumeration value="Consulting and Assistance"/>
              <xsd:enumeration value="Consulting Marketing"/>
              <xsd:enumeration value="Corporate ID files"/>
              <xsd:enumeration value="cost"/>
              <xsd:enumeration value="CSH Candy Templates"/>
              <xsd:enumeration value="CSH Executive Photos"/>
              <xsd:enumeration value="CSH Initiative Logos"/>
              <xsd:enumeration value="CSH2013 Name Tags"/>
              <xsd:enumeration value="Display Boards"/>
              <xsd:enumeration value="Donor Materials"/>
              <xsd:enumeration value="events"/>
              <xsd:enumeration value="everything"/>
              <xsd:enumeration value="Holiday Cards"/>
              <xsd:enumeration value="Housing Options Tool"/>
              <xsd:enumeration value="iHope"/>
              <xsd:enumeration value="Industrysurvey"/>
              <xsd:enumeration value="KeepingFamiliesTogether"/>
              <xsd:enumeration value="Lending"/>
              <xsd:enumeration value="Lending Materials"/>
              <xsd:enumeration value="Mailchimp Templates"/>
              <xsd:enumeration value="Olmstead"/>
              <xsd:enumeration value="Partner Logos"/>
              <xsd:enumeration value="PHA"/>
              <xsd:enumeration value="PHA Toolkit Postcard"/>
              <xsd:enumeration value="Policy"/>
              <xsd:enumeration value="Policy-Advocacy"/>
              <xsd:enumeration value="Posters"/>
              <xsd:enumeration value="Projects"/>
              <xsd:enumeration value="PublicationReportCovers"/>
              <xsd:enumeration value="Quality Supportive Housing"/>
              <xsd:enumeration value="RHI"/>
              <xsd:enumeration value="SIF"/>
              <xsd:enumeration value="Solutions Fund"/>
              <xsd:enumeration value="Staff How-to"/>
              <xsd:enumeration value="Team Meeting"/>
              <xsd:enumeration value="Tenants"/>
              <xsd:enumeration value="Training and Education"/>
              <xsd:enumeration value="Update"/>
              <xsd:enumeration value="WebAdmin"/>
              <xsd:enumeration value="Website and Social Marketing"/>
            </xsd:restriction>
          </xsd:simpleType>
        </xsd:union>
      </xsd:simpleType>
    </xsd:element>
    <xsd:element name="Folder_x0020_4" ma:index="12" nillable="true" ma:displayName="Folder 4" ma:format="Dropdown" ma:indexed="true" ma:internalName="Folder_x0020_4">
      <xsd:simpleType>
        <xsd:union memberTypes="dms:Text">
          <xsd:simpleType>
            <xsd:restriction base="dms:Choice">
              <xsd:enumeration value="2012"/>
              <xsd:enumeration value="2012amex"/>
              <xsd:enumeration value="2012invoices"/>
              <xsd:enumeration value="2013"/>
              <xsd:enumeration value="2014"/>
              <xsd:enumeration value="20thbanners"/>
              <xsd:enumeration value="AISHI"/>
              <xsd:enumeration value="AllStaff"/>
              <xsd:enumeration value="AllStaffPhotosUntilWeHaveAccessToFolder"/>
              <xsd:enumeration value="archive"/>
              <xsd:enumeration value="artfiles"/>
              <xsd:enumeration value="bannerepsfiles"/>
              <xsd:enumeration value="banners"/>
              <xsd:enumeration value="Banners_2013"/>
              <xsd:enumeration value="Bell Building, Michigan, NMTC"/>
              <xsd:enumeration value="Business Cards"/>
              <xsd:enumeration value="California"/>
              <xsd:enumeration value="Charrettes"/>
              <xsd:enumeration value="Child Welfare and Supportive Housing Resource Center"/>
              <xsd:enumeration value="CSH New Visual ID Elements"/>
              <xsd:enumeration value="Design Elements"/>
              <xsd:enumeration value="DisplayMaterials"/>
              <xsd:enumeration value="IHOPE_Indiana"/>
              <xsd:enumeration value="Logo"/>
              <xsd:enumeration value="Michigan"/>
              <xsd:enumeration value="Minnesota"/>
              <xsd:enumeration value="New Jersey"/>
              <xsd:enumeration value="Nonprofit Excellence Awards 2013"/>
              <xsd:enumeration value="Ohio"/>
              <xsd:enumeration value="PPT"/>
              <xsd:enumeration value="Quality Supportive Housing"/>
              <xsd:enumeration value="releases"/>
              <xsd:enumeration value="Returning Home"/>
              <xsd:enumeration value="Rhode Island"/>
              <xsd:enumeration value="Seven Dimensions"/>
              <xsd:enumeration value="SHI Institute"/>
              <xsd:enumeration value="State Titles for Local HF"/>
              <xsd:enumeration value="Visual Identity Comps"/>
            </xsd:restriction>
          </xsd:simpleType>
        </xsd:union>
      </xsd:simpleType>
    </xsd:element>
    <xsd:element name="abxa" ma:index="13" nillable="true" ma:displayName="Folder 5" ma:format="Dropdown" ma:indexed="true" ma:internalName="abxa">
      <xsd:simpleType>
        <xsd:union memberTypes="dms:Text">
          <xsd:simpleType>
            <xsd:restriction base="dms:Choice">
              <xsd:enumeration value="100000_53510_MgmtConsultants"/>
              <xsd:enumeration value="100000_56135_PublicationsSubscriptions"/>
              <xsd:enumeration value="104507_53510_MgmtConsultants"/>
              <xsd:enumeration value="104507_55565_Publications"/>
              <xsd:enumeration value="Crane Ordway"/>
              <xsd:enumeration value="GenericOffice"/>
              <xsd:enumeration value="GreenbridgeCommons"/>
              <xsd:enumeration value="House of Hope"/>
              <xsd:enumeration value="JamboreeHousing_DoriaApts"/>
              <xsd:enumeration value="LAFamilyHousing_PaloVerde"/>
              <xsd:enumeration value="Logos"/>
              <xsd:enumeration value="Mason"/>
              <xsd:enumeration value="MercyHousing_MissionCreekCommunity"/>
              <xsd:enumeration value="OtherTeams"/>
              <xsd:enumeration value="RelatedCaliforniaPATH Ventures_LaKretz Villas"/>
              <xsd:enumeration value="Swords To Plowshares"/>
              <xsd:enumeration value="Verne Barry Place"/>
              <xsd:enumeration value="Villas at Gower"/>
              <xsd:enumeration value="WORKS_Young BurlingtonApts"/>
            </xsd:restriction>
          </xsd:simpleType>
        </xsd:union>
      </xsd:simpleType>
    </xsd:element>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DateTaken" ma:index="2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820ed5-34b9-4e81-b665-9af0cb7aca20" elementFormDefault="qualified">
    <xsd:import namespace="http://schemas.microsoft.com/office/2006/documentManagement/types"/>
    <xsd:import namespace="http://schemas.microsoft.com/office/infopath/2007/PartnerControls"/>
    <xsd:element name="TaxKeywordTaxHTField" ma:index="15" nillable="true" ma:taxonomy="true" ma:internalName="TaxKeywordTaxHTField" ma:taxonomyFieldName="TaxKeyword" ma:displayName="Enterprise Keywords" ma:fieldId="{23f27201-bee3-471e-b2e7-b64fd8b7ca38}" ma:taxonomyMulti="true" ma:sspId="447ce960-2eed-402e-805c-21ba1457341e"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4098d8d9-a245-4fe6-8af0-2a91f0ad04ab}" ma:internalName="TaxCatchAll" ma:showField="CatchAllData" ma:web="59820ed5-34b9-4e81-b665-9af0cb7aca20">
      <xsd:complexType>
        <xsd:complexContent>
          <xsd:extension base="dms:MultiChoiceLookup">
            <xsd:sequence>
              <xsd:element name="Value" type="dms:Lookup" maxOccurs="unbounded" minOccurs="0" nillable="true"/>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f2cdb5-6cc5-4de9-a477-b29f2d608ca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8"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_x0020_4 xmlns="84f9286d-c0d8-43b8-be00-f2b30036924d" xsi:nil="true"/>
    <TaxKeywordTaxHTField xmlns="59820ed5-34b9-4e81-b665-9af0cb7aca20">
      <Terms xmlns="http://schemas.microsoft.com/office/infopath/2007/PartnerControls"/>
    </TaxKeywordTaxHTField>
    <Folder_x0020_3 xmlns="84f9286d-c0d8-43b8-be00-f2b30036924d" xsi:nil="true"/>
    <TaxCatchAll xmlns="59820ed5-34b9-4e81-b665-9af0cb7aca20"/>
    <Folder_x0020_2 xmlns="84f9286d-c0d8-43b8-be00-f2b30036924d">Anniversary PowerPoint</Folder_x0020_2>
    <Metadata xmlns="84f9286d-c0d8-43b8-be00-f2b30036924d" xsi:nil="true"/>
    <Folder_x0020_1 xmlns="84f9286d-c0d8-43b8-be00-f2b30036924d">Templates</Folder_x0020_1>
    <abxa xmlns="84f9286d-c0d8-43b8-be00-f2b30036924d" xsi:nil="true"/>
    <SharedWithUsers xmlns="e2f2cdb5-6cc5-4de9-a477-b29f2d608ca0">
      <UserInfo>
        <DisplayName>Robert Friant</DisplayName>
        <AccountId>229</AccountId>
        <AccountType/>
      </UserInfo>
      <UserInfo>
        <DisplayName>Stephanie Harms</DisplayName>
        <AccountId>56</AccountId>
        <AccountType/>
      </UserInfo>
    </SharedWithUsers>
  </documentManagement>
</p:properties>
</file>

<file path=customXml/itemProps1.xml><?xml version="1.0" encoding="utf-8"?>
<ds:datastoreItem xmlns:ds="http://schemas.openxmlformats.org/officeDocument/2006/customXml" ds:itemID="{1C99C692-94CA-429B-B7B6-D4AB616053A3}">
  <ds:schemaRefs>
    <ds:schemaRef ds:uri="59820ed5-34b9-4e81-b665-9af0cb7aca20"/>
    <ds:schemaRef ds:uri="84f9286d-c0d8-43b8-be00-f2b30036924d"/>
    <ds:schemaRef ds:uri="e2f2cdb5-6cc5-4de9-a477-b29f2d608c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4F2FE4-E725-4E8C-94F1-2F6A67BA8437}">
  <ds:schemaRefs>
    <ds:schemaRef ds:uri="http://schemas.microsoft.com/sharepoint/v3/contenttype/forms"/>
  </ds:schemaRefs>
</ds:datastoreItem>
</file>

<file path=customXml/itemProps3.xml><?xml version="1.0" encoding="utf-8"?>
<ds:datastoreItem xmlns:ds="http://schemas.openxmlformats.org/officeDocument/2006/customXml" ds:itemID="{92DAE31E-10B2-4F64-BCE0-1BF606752CB4}">
  <ds:schemaRefs>
    <ds:schemaRef ds:uri="e2f2cdb5-6cc5-4de9-a477-b29f2d608ca0"/>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84f9286d-c0d8-43b8-be00-f2b30036924d"/>
    <ds:schemaRef ds:uri="http://purl.org/dc/terms/"/>
    <ds:schemaRef ds:uri="59820ed5-34b9-4e81-b665-9af0cb7aca2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CSH-PowerPoint Template-Complete Deck 2021-WIDE-Arial</Template>
  <TotalTime>51299</TotalTime>
  <Words>3387</Words>
  <Application>Microsoft Office PowerPoint</Application>
  <PresentationFormat>Widescreen</PresentationFormat>
  <Paragraphs>401</Paragraphs>
  <Slides>36</Slides>
  <Notes>28</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36</vt:i4>
      </vt:variant>
    </vt:vector>
  </HeadingPairs>
  <TitlesOfParts>
    <vt:vector size="59" baseType="lpstr">
      <vt:lpstr>Arial</vt:lpstr>
      <vt:lpstr>Arial Black</vt:lpstr>
      <vt:lpstr>Arimo</vt:lpstr>
      <vt:lpstr>Calibri</vt:lpstr>
      <vt:lpstr>Calibri Light</vt:lpstr>
      <vt:lpstr>Century Gothic</vt:lpstr>
      <vt:lpstr>Century Schoolbook</vt:lpstr>
      <vt:lpstr>Franklin Gothic Book</vt:lpstr>
      <vt:lpstr>Franklin Gothic Medium</vt:lpstr>
      <vt:lpstr>Lato</vt:lpstr>
      <vt:lpstr>Lato Black</vt:lpstr>
      <vt:lpstr>Lato Regular</vt:lpstr>
      <vt:lpstr>Oswald</vt:lpstr>
      <vt:lpstr>Times New Roman</vt:lpstr>
      <vt:lpstr>Verdana</vt:lpstr>
      <vt:lpstr>Wingdings</vt:lpstr>
      <vt:lpstr>1_UI New Brand Basic 1</vt:lpstr>
      <vt:lpstr>2_UI New Brand Basic 1</vt:lpstr>
      <vt:lpstr>Office Theme</vt:lpstr>
      <vt:lpstr>1_Office Theme</vt:lpstr>
      <vt:lpstr>3_Office Theme</vt:lpstr>
      <vt:lpstr>2_Office Theme</vt:lpstr>
      <vt:lpstr>4_Office Theme</vt:lpstr>
      <vt:lpstr>PowerPoint Presentation</vt:lpstr>
      <vt:lpstr>Speaker Introductions</vt:lpstr>
      <vt:lpstr>PowerPoint Presentation</vt:lpstr>
      <vt:lpstr>PowerPoint Presentation</vt:lpstr>
      <vt:lpstr>PowerPoint Presentation</vt:lpstr>
      <vt:lpstr>PowerPoint Presentation</vt:lpstr>
      <vt:lpstr>Additional Services Addressing Social Determinates of Health </vt:lpstr>
      <vt:lpstr>Denver SIB: The Basics</vt:lpstr>
      <vt:lpstr>Why this group? </vt:lpstr>
      <vt:lpstr>Main Project Partners</vt:lpstr>
      <vt:lpstr>PowerPoint Presentation</vt:lpstr>
      <vt:lpstr>In-Depth Look at the Social Impact Bond Program</vt:lpstr>
      <vt:lpstr>Denver SIB Target Population</vt:lpstr>
      <vt:lpstr>Social Impact Bond (SIB) ACT Teams </vt:lpstr>
      <vt:lpstr>PowerPoint Presentation</vt:lpstr>
      <vt:lpstr>PowerPoint Presentation</vt:lpstr>
      <vt:lpstr>Housing Intake &amp; Placement + Assertive Community Treatment (ACT) Team Finding the Flow- Homeless to Home</vt:lpstr>
      <vt:lpstr>PowerPoint Presentation</vt:lpstr>
      <vt:lpstr>PowerPoint Presentation</vt:lpstr>
      <vt:lpstr>PowerPoint Presentation</vt:lpstr>
      <vt:lpstr>PowerPoint Presentation</vt:lpstr>
      <vt:lpstr>PowerPoint Presentation</vt:lpstr>
      <vt:lpstr>Lessons Learned</vt:lpstr>
      <vt:lpstr>Additional Lessons Learned</vt:lpstr>
      <vt:lpstr>Outcomes</vt:lpstr>
      <vt:lpstr>PowerPoint Presentation</vt:lpstr>
      <vt:lpstr>People in supportive housing had fewer interactions with the criminal justice system on average than people receiving usual services.</vt:lpstr>
      <vt:lpstr>People in supportive housing used less emergency health care and received more office-based care on average than people receiving usual services.</vt:lpstr>
      <vt:lpstr>Approximately half of the total per person cost of the Denver SIB was offset by avoided costs for emergency public services.</vt:lpstr>
      <vt:lpstr>SIPPRA Social Impact Partnership to Pay for Results Act </vt:lpstr>
      <vt:lpstr>SIPPRA   </vt:lpstr>
      <vt:lpstr> Stout Street Recuperative Care &amp; Legacy Lofts</vt:lpstr>
      <vt:lpstr>      SIB Participants in their own Words...  https://drive.google.com/file/d/1GAXZq4ak-wKtw5v-tHEcvvH2sue3ed_M/view </vt:lpstr>
      <vt:lpstr>PowerPoint Presentation</vt:lpstr>
      <vt:lpstr>Questions ?</vt:lpstr>
      <vt:lpstr>PowerPoint Presentation</vt:lpstr>
    </vt:vector>
  </TitlesOfParts>
  <Company>CSH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Dean</dc:creator>
  <cp:keywords/>
  <cp:lastModifiedBy>Lisa M. Thompson</cp:lastModifiedBy>
  <cp:revision>116</cp:revision>
  <dcterms:created xsi:type="dcterms:W3CDTF">2021-05-19T16:06:16Z</dcterms:created>
  <dcterms:modified xsi:type="dcterms:W3CDTF">2022-05-13T15:21:44Z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0x010100147BC31AC72B324CABE6F5CD8215FBC5</vt:lpwstr>
  </property>
  <property fmtid="{D5CDD505-2E9C-101B-9397-08002B2CF9AE}" pid="3" name="TaxKeyword">
    <vt:lpwstr/>
  </property>
</Properties>
</file>