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Montserrat SemiBold"/>
      <p:regular r:id="rId37"/>
      <p:bold r:id="rId38"/>
      <p:italic r:id="rId39"/>
      <p:boldItalic r:id="rId40"/>
    </p:embeddedFont>
    <p:embeddedFont>
      <p:font typeface="Roboto"/>
      <p:regular r:id="rId41"/>
      <p:bold r:id="rId42"/>
      <p:italic r:id="rId43"/>
      <p:boldItalic r:id="rId44"/>
    </p:embeddedFont>
    <p:embeddedFont>
      <p:font typeface="Montserrat"/>
      <p:regular r:id="rId45"/>
      <p:bold r:id="rId46"/>
      <p:italic r:id="rId47"/>
      <p:boldItalic r:id="rId48"/>
    </p:embeddedFont>
    <p:embeddedFont>
      <p:font typeface="Inter"/>
      <p:regular r:id="rId49"/>
      <p:bold r:id="rId50"/>
    </p:embeddedFont>
    <p:embeddedFont>
      <p:font typeface="Fira Sans Extra Condensed Medium"/>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102B14-F18D-4ABF-9A56-2AAFF2667152}">
  <a:tblStyle styleId="{91102B14-F18D-4ABF-9A56-2AAFF266715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SemiBold-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MontserratSemiBold-regular.fntdata"/><Relationship Id="rId36" Type="http://schemas.openxmlformats.org/officeDocument/2006/relationships/slide" Target="slides/slide31.xml"/><Relationship Id="rId39" Type="http://schemas.openxmlformats.org/officeDocument/2006/relationships/font" Target="fonts/MontserratSemiBold-italic.fntdata"/><Relationship Id="rId38" Type="http://schemas.openxmlformats.org/officeDocument/2006/relationships/font" Target="fonts/MontserratSemiBol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FiraSansExtraCondensedMedium-regular.fntdata"/><Relationship Id="rId50" Type="http://schemas.openxmlformats.org/officeDocument/2006/relationships/font" Target="fonts/Inter-bold.fntdata"/><Relationship Id="rId53" Type="http://schemas.openxmlformats.org/officeDocument/2006/relationships/font" Target="fonts/FiraSansExtraCondensedMedium-italic.fntdata"/><Relationship Id="rId52" Type="http://schemas.openxmlformats.org/officeDocument/2006/relationships/font" Target="fonts/FiraSansExtraCondensedMedium-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FiraSansExtraCondensedMedium-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bc7news.com/san-jose-homeless-encampment-airport-sj-faa/11144935/"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ews.com/tech/apple/homeless-silicon-valleys-shadow-get-help-sustainable-change-elusive-rcna2039"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josespotlight.com/how-much-do-you-need-to-earn-to-buy-a-home-in-san-jose-more-than-240k-a-year/" TargetMode="External"/><Relationship Id="rId3" Type="http://schemas.openxmlformats.org/officeDocument/2006/relationships/hyperlink" Target="https://www.spur.org/publications/urbanist-article/2017-10-23/homelessness-bay-area" TargetMode="External"/><Relationship Id="rId4" Type="http://schemas.openxmlformats.org/officeDocument/2006/relationships/hyperlink" Target="https://sanjosespotlight.com/why-downtown-san-jose-struggles-to-find-its-sense-of-place-architecture-redevelopmen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tinationhomesv.org/understanding-homelessness/number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all and thank you for having me! My name is Georgia and I am an undergraduate student at Santa Clara University. I am studying Public Health, Biology, and Sociology and I will be graduating in June! Today, I will be talking about the research that I have worked on alongside my mentor and research adviser, Professor Chang, as well as community partners over the past three years. We are looking at mortality rates and causes of death of unhoused individuals living in Santa Clara County, and comparing these with rates and causes of death on the general population.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27967876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227967876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graph prettier)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 </a:t>
            </a:r>
            <a:r>
              <a:rPr lang="en"/>
              <a:t>initial</a:t>
            </a:r>
            <a:r>
              <a:rPr lang="en"/>
              <a:t> 2017 report, deaths have continued to increase, spiking again in 2019. </a:t>
            </a:r>
            <a:r>
              <a:rPr b="1" lang="en" sz="1400">
                <a:solidFill>
                  <a:schemeClr val="dk1"/>
                </a:solidFill>
                <a:latin typeface="Montserrat"/>
                <a:ea typeface="Montserrat"/>
                <a:cs typeface="Montserrat"/>
                <a:sym typeface="Montserrat"/>
              </a:rPr>
              <a:t>Deaths of unhoused people have QUADRUPLED in 10 years:</a:t>
            </a:r>
            <a:endParaRPr b="1" sz="1400">
              <a:solidFill>
                <a:schemeClr val="dk1"/>
              </a:solidFill>
              <a:latin typeface="Montserrat"/>
              <a:ea typeface="Montserrat"/>
              <a:cs typeface="Montserrat"/>
              <a:sym typeface="Montserrat"/>
            </a:endParaRPr>
          </a:p>
          <a:p>
            <a:pPr indent="0" lvl="0" marL="0" rtl="0" algn="l">
              <a:spcBef>
                <a:spcPts val="0"/>
              </a:spcBef>
              <a:spcAft>
                <a:spcPts val="0"/>
              </a:spcAft>
              <a:buNone/>
            </a:pPr>
            <a:r>
              <a:rPr lang="en"/>
              <a:t>This led us to want to understand what exactly was driving this mortality trend and what could be done about it. Here are some of the questions we wanted to answer with our research.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25195d3f3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25195d3f3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better understand unhoused mortality trends, we asked:</a:t>
            </a:r>
            <a:endParaRPr/>
          </a:p>
          <a:p>
            <a:pPr indent="-298450" lvl="0" marL="457200" rtl="0" algn="l">
              <a:spcBef>
                <a:spcPts val="0"/>
              </a:spcBef>
              <a:spcAft>
                <a:spcPts val="0"/>
              </a:spcAft>
              <a:buSzPts val="1100"/>
              <a:buChar char="●"/>
            </a:pPr>
            <a:r>
              <a:rPr lang="en"/>
              <a:t>What are the demographic backgrounds of people who are dying? </a:t>
            </a:r>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SzPts val="1100"/>
              <a:buChar char="●"/>
            </a:pPr>
            <a:r>
              <a:rPr lang="en"/>
              <a:t>Are unhoused people dying from different causes of death than the general population?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And, What is the relationship between these disparities and structural determinants such as shelter status or social status?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trying to answer these questions, let’s take a look at how our research was conducted.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delete:</a:t>
            </a:r>
            <a:endParaRPr/>
          </a:p>
          <a:p>
            <a:pPr indent="0" lvl="0" marL="0" rtl="0" algn="l">
              <a:spcBef>
                <a:spcPts val="0"/>
              </a:spcBef>
              <a:spcAft>
                <a:spcPts val="0"/>
              </a:spcAft>
              <a:buClr>
                <a:schemeClr val="dk1"/>
              </a:buClr>
              <a:buSzPts val="1100"/>
              <a:buFont typeface="Arial"/>
              <a:buNone/>
            </a:pPr>
            <a:r>
              <a:rPr lang="en" strike="sngStrike"/>
              <a:t>Disparities in Structural determinants? Deaths of Despair and Environmental causes</a:t>
            </a:r>
            <a:endParaRPr strike="sngStrike"/>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9fa940987_3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9fa940987_3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leads us to the beginning of our research. I’d like to first walk you through the methods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5195d3f3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5195d3f3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One of the biggest challenges we face in examining homeless deaths is determining if a specific case is indeed a homeless individual or not. There is no requirement for including housing status on death records, and therefore it’s often up to each county to determine 1) whether to record or count homeless deaths at all, and 2) how to do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actually part of a larger group of people across the Bay Area who are discussing current practices for examining homeless mortality - what we’ve learned so far is that there are no real standards for recording homeless mortality and different county systems do it </a:t>
            </a:r>
            <a:r>
              <a:rPr lang="en"/>
              <a:t>completely</a:t>
            </a:r>
            <a:r>
              <a:rPr lang="en"/>
              <a:t> differently - if they’re doing it at 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data set comes from the Medical Examiner-Coroner’s office, who has been very proactive in determining and </a:t>
            </a:r>
            <a:r>
              <a:rPr lang="en"/>
              <a:t>recording</a:t>
            </a:r>
            <a:r>
              <a:rPr lang="en"/>
              <a:t> homeless deaths. To determine whether the individual </a:t>
            </a:r>
            <a:r>
              <a:rPr lang="en"/>
              <a:t>was unhoused when they died, the MEC carries out a 3-step medicolegal death investigation. First, her team will examine the circumstances and environment attending a death. Then, they interview people who knew the deceased individual. And finally, will verify with next-of-kin.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data set we obtained, there was a total of 974 unhoused deaths between January 2011-December 2019.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27967876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227967876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needed to prepare this data for analysis. The MEC provides the cause of death for each person as a narrative, clinical description, as seen with a few </a:t>
            </a:r>
            <a:r>
              <a:rPr lang="en"/>
              <a:t>examples</a:t>
            </a:r>
            <a:r>
              <a:rPr lang="en"/>
              <a:t> here, rather than ICD codes. Another challenge we encountered was when the death was caused by </a:t>
            </a:r>
            <a:r>
              <a:rPr lang="en"/>
              <a:t>multiple</a:t>
            </a:r>
            <a:r>
              <a:rPr lang="en"/>
              <a:t> conditions, as you can see in the third example here. To overcome this, we created the following flow charts to categorize each cause of death. Then, we </a:t>
            </a:r>
            <a:r>
              <a:rPr lang="en"/>
              <a:t>interpreted</a:t>
            </a:r>
            <a:r>
              <a:rPr lang="en"/>
              <a:t> the narrative descrption for each case and place them into one of the following categories.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2279678767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2279678767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created a total of six unique categories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pass we did through the data was to identify undetermined deaths, homicides, and suicides. This determination was made by the MEC so this was very </a:t>
            </a:r>
            <a:r>
              <a:rPr lang="en"/>
              <a:t>straight</a:t>
            </a:r>
            <a:r>
              <a:rPr lang="en"/>
              <a:t> forward.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there we identified any cases that mentioned an illicit substances in the primary cause of death, and identified these cases as Substance Use. We did not count cases that had illicit substances mentioned along with their other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then identified the remaining cases as due to either an illness or an injury. in addition to these six categories, we created further subcategories for substance use, injury, and illness but we will discuss these a bit more later.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279678767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2279678767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followed the same process for all deaths in Santa Clara County, which served as our general population over the same time period, We collected this data from the CDC WONDER Underlying Cause of Death database. The primary difference in the two data sets is that the CDC provides ICD-10 codes for the cause of death, as opposed to a narrative desciption.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you can see the ICD-10 codes that we assigned to each of the categories that we had previously created for the unhoused data set. This allowed us to proceed with statistical analysis between the two groups.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227967876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227967876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also developed two categories based on theoretical frameworks for further analysis. </a:t>
            </a:r>
            <a:r>
              <a:rPr lang="en">
                <a:solidFill>
                  <a:schemeClr val="dk1"/>
                </a:solidFill>
              </a:rPr>
              <a:t>Both of these theoretical frameworks are intended to get at the underlying, </a:t>
            </a:r>
            <a:r>
              <a:rPr b="1" lang="en">
                <a:solidFill>
                  <a:schemeClr val="dk1"/>
                </a:solidFill>
              </a:rPr>
              <a:t>structural</a:t>
            </a:r>
            <a:r>
              <a:rPr lang="en">
                <a:solidFill>
                  <a:schemeClr val="dk1"/>
                </a:solidFill>
              </a:rPr>
              <a:t> determinants of health (or SDH). While many mortality studies have focused on individual factors, we wanted to take an upstream approach and examine how </a:t>
            </a:r>
            <a:r>
              <a:rPr b="1" lang="en">
                <a:solidFill>
                  <a:schemeClr val="dk1"/>
                </a:solidFill>
              </a:rPr>
              <a:t>systems</a:t>
            </a:r>
            <a:r>
              <a:rPr lang="en">
                <a:solidFill>
                  <a:schemeClr val="dk1"/>
                </a:solidFill>
              </a:rPr>
              <a:t> affect unhoused mortality.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first is environmental conditions which are deaths connected to the risks of being unsheltered outdoors. Because we did not have data on the shelter status at the time of death, we instead created a new category of deaths that involved increase risk due to living OUTDOORS.  Some examples of causes of death that went into this category are drownings, starvation, fire, exposure to the elements, or injuries sustained by vehicles.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Next we wanted to analyze the concept of Deaths of Despair, which was coined by Case and Deaton in 2015. We thought this would be an interesting analysis, because one</a:t>
            </a:r>
            <a:r>
              <a:rPr lang="en">
                <a:solidFill>
                  <a:schemeClr val="dk1"/>
                </a:solidFill>
              </a:rPr>
              <a:t> of the main impacts of this concept was that it focuses on how a decline in social status and economic position shapes mortality outcomes. The original study noted mortality disparities among poor, non-college educated White men following the 2008 recession, positing that lowering social status resulted in increased mortality. </a:t>
            </a:r>
            <a:r>
              <a:rPr lang="en">
                <a:solidFill>
                  <a:schemeClr val="dk1"/>
                </a:solidFill>
              </a:rPr>
              <a:t>While there is still debate over what all can be considered a death of despair, the consensus of the literature is that these are deaths caused by suicide, drug or alcohol poisoning, and alcohol-related chronic liver disease. We wanted to examine how different the rates of death of despair is in the unhoused population versus the general population.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a9469d1f4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a9469d1f4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leads us to  our </a:t>
            </a:r>
            <a:r>
              <a:rPr lang="en"/>
              <a:t>findings</a:t>
            </a:r>
            <a:r>
              <a:rPr lang="en"/>
              <a:t>. As an overview, we found that…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Unhoused people have higher mortality rates than the general population and that this disparity is increasing.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Unhoused people are dying at younger ages, and tend to be male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Unhoused people die from distinct causes of death, which are different from the general population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4) Unhoused people die from more traumatic and preventable causes of death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2279678767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2279678767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right along, for our first finding, we looked at </a:t>
            </a:r>
            <a:r>
              <a:rPr lang="en"/>
              <a:t>mortality</a:t>
            </a:r>
            <a:r>
              <a:rPr lang="en"/>
              <a:t> rates</a:t>
            </a:r>
            <a:r>
              <a:rPr lang="en"/>
              <a:t>. The mortality rate among the unhoused population increased 197% from 2011 to 2019. Meanwhile, the mortality rate among the general population in SCC has increased by only 4% during that same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found that this increase cannot be explained by the increasing unhoused population. While there was a </a:t>
            </a:r>
            <a:r>
              <a:rPr lang="en">
                <a:highlight>
                  <a:srgbClr val="FFFF00"/>
                </a:highlight>
              </a:rPr>
              <a:t>37% increase</a:t>
            </a:r>
            <a:r>
              <a:rPr lang="en"/>
              <a:t> in the population of unhoused people in SCC between 2011-2019, there was a </a:t>
            </a:r>
            <a:r>
              <a:rPr lang="en">
                <a:highlight>
                  <a:srgbClr val="FFFF00"/>
                </a:highlight>
              </a:rPr>
              <a:t>170% </a:t>
            </a:r>
            <a:r>
              <a:rPr lang="en">
                <a:highlight>
                  <a:srgbClr val="FFFF00"/>
                </a:highlight>
              </a:rPr>
              <a:t>increase</a:t>
            </a:r>
            <a:r>
              <a:rPr lang="en">
                <a:highlight>
                  <a:srgbClr val="FFFF00"/>
                </a:highlight>
              </a:rPr>
              <a:t> in the number of unhoused </a:t>
            </a:r>
            <a:r>
              <a:rPr lang="en">
                <a:highlight>
                  <a:srgbClr val="FFFF00"/>
                </a:highlight>
              </a:rPr>
              <a:t>deaths</a:t>
            </a:r>
            <a:r>
              <a:rPr lang="en"/>
              <a:t>. </a:t>
            </a:r>
            <a:endParaRPr strike="sng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9fa940987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9fa940987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I’d like to begin with an overview of today’s presentation. First, I will share some background to situate Santa Clara County and our unhoused community. Then I will discuss the our </a:t>
            </a:r>
            <a:r>
              <a:rPr lang="en"/>
              <a:t>methodological</a:t>
            </a:r>
            <a:r>
              <a:rPr lang="en"/>
              <a:t> approach for examining unhoused mortality, and then I’ll go over the findings. Finally I’ll close out with the extensions of this work that we’re currently working on, as well as recommendations for policy changes.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2279678767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2279678767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second finding, we examined the </a:t>
            </a:r>
            <a:r>
              <a:rPr lang="en"/>
              <a:t>demographics</a:t>
            </a:r>
            <a:r>
              <a:rPr lang="en"/>
              <a:t> of the people who died. I will note that we did not have race/ethnicity data at the time of this paper, so we won’t focus on that aspect much during this </a:t>
            </a:r>
            <a:r>
              <a:rPr lang="en"/>
              <a:t>presentation, however, we now have access to that information and are exploring it further.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let’s look at age: There is a distinct difference in </a:t>
            </a:r>
            <a:r>
              <a:rPr lang="en"/>
              <a:t>the</a:t>
            </a:r>
            <a:r>
              <a:rPr lang="en"/>
              <a:t> age distribution of unhoused deaths compared to the general population. Through </a:t>
            </a:r>
            <a:r>
              <a:rPr lang="en">
                <a:highlight>
                  <a:srgbClr val="FFFF00"/>
                </a:highlight>
              </a:rPr>
              <a:t>indirect standardization</a:t>
            </a:r>
            <a:r>
              <a:rPr lang="en"/>
              <a:t>, we found that the s</a:t>
            </a:r>
            <a:r>
              <a:rPr lang="en">
                <a:highlight>
                  <a:srgbClr val="FFFF00"/>
                </a:highlight>
              </a:rPr>
              <a:t>tandardized mortality ratio for unhoused people is 3.8,</a:t>
            </a:r>
            <a:r>
              <a:rPr lang="en"/>
              <a:t> suggesting that unhoused people are 3.8 times more likely to die than the general population, </a:t>
            </a:r>
            <a:r>
              <a:rPr lang="en">
                <a:highlight>
                  <a:srgbClr val="FFFF00"/>
                </a:highlight>
              </a:rPr>
              <a:t>adjusting for age. </a:t>
            </a:r>
            <a:endParaRPr>
              <a:highlight>
                <a:srgbClr val="FFFF00"/>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26bb7f972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26bb7f972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we also noticed that adjusting for age concealed some of the age-specific risks. Here in Table B, you can see the age-specific mortality rate ratios, highlighting that unhoused people aged 25-30 were 40 times more likely to die compared to people of the same age in SCC. SImilarly, unhoused people aged 31-40 were about 15 times more likely to die.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 the average age of death for unhoused people was 53.3 years old. This is in contrast to the general population of SCC which is one of the healthiest counties in the country and has the 3rd highest life expectancy in California. The life expectancy in SCC is 83.1 years, a nearly 30 year discrepancy.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FFFF00"/>
                </a:highlight>
              </a:rPr>
              <a:t>We also adjusted for sex </a:t>
            </a:r>
            <a:r>
              <a:rPr lang="en"/>
              <a:t>and were able to deterine that although our sample had a higher proportion of men, and despite the fact that men experience higher mortality rates for women, this could not explain the increased risk of death.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2279678767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2279678767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our third findings, we looked specifically at the causes of death to see if unhoused people were dying from different causes than the general population. We found that while more than 90% of deaths in the general population were due to illness, unhoused deaths were greatly impacted by substance use, injury and suicide, with only 32.0% due to illness.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Unhoused ppl are disportionately more likely to die from substance use, injuries (often violent injuries), suidide, and homicide than the general population.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t>We also created subcategories for the substance use, illness, and injury categories.</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26bb7f972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26bb7f972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To </a:t>
            </a:r>
            <a:r>
              <a:rPr lang="en"/>
              <a:t>share</a:t>
            </a:r>
            <a:r>
              <a:rPr lang="en"/>
              <a:t> a little </a:t>
            </a:r>
            <a:r>
              <a:rPr lang="en"/>
              <a:t>breakdown</a:t>
            </a:r>
            <a:r>
              <a:rPr lang="en"/>
              <a:t> of these larger </a:t>
            </a:r>
            <a:r>
              <a:rPr lang="en"/>
              <a:t>categories, </a:t>
            </a:r>
            <a:r>
              <a:rPr lang="en"/>
              <a:t>For the unhoused population, 37% of substance use deaths involved methamphetamine only, 30% alcohol only, and 23% involved more than one substance.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For injuries, most deaths were caused by blunt force or an injury involving a vehicle.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And finally, for illness, the top 3 causes of death were cardiovascular diseases, respiratory diseases, and cancer.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2279678767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2279678767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chart for environmental)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our final finding, we looked at those structural determinant-based categories we talked about earlier. To recap the first category we will be talking about are deaths due to environmental conditions. Again, these are deaths that occured in connection with the risks of living outdoors. Environmental causes made up over 5% of the total unhoused deaths, whereas they made up only 0.73% in the general population. Thats over</a:t>
            </a:r>
            <a:r>
              <a:rPr lang="en">
                <a:highlight>
                  <a:srgbClr val="FFFF00"/>
                </a:highlight>
              </a:rPr>
              <a:t> 7 times more environmental deaths f</a:t>
            </a:r>
            <a:r>
              <a:rPr lang="en"/>
              <a:t>or the unhoused.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this </a:t>
            </a:r>
            <a:r>
              <a:rPr lang="en">
                <a:highlight>
                  <a:srgbClr val="FFFF00"/>
                </a:highlight>
              </a:rPr>
              <a:t>percentage stayed under 1% i</a:t>
            </a:r>
            <a:r>
              <a:rPr lang="en"/>
              <a:t>n the general population for every year that year that we analyzed, it was much more </a:t>
            </a:r>
            <a:r>
              <a:rPr lang="en"/>
              <a:t>variable</a:t>
            </a:r>
            <a:r>
              <a:rPr lang="en"/>
              <a:t> for the </a:t>
            </a:r>
            <a:r>
              <a:rPr lang="en"/>
              <a:t>unhoused;</a:t>
            </a:r>
            <a:r>
              <a:rPr lang="en"/>
              <a:t> in </a:t>
            </a:r>
            <a:r>
              <a:rPr lang="en">
                <a:highlight>
                  <a:srgbClr val="FFFF00"/>
                </a:highlight>
              </a:rPr>
              <a:t>2015, 12.7% of unhoused deaths were environmental causes of death</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top three causes of death represented here were  i</a:t>
            </a:r>
            <a:r>
              <a:rPr lang="en">
                <a:highlight>
                  <a:srgbClr val="FFFF00"/>
                </a:highlight>
              </a:rPr>
              <a:t>njuries involving </a:t>
            </a:r>
            <a:r>
              <a:rPr lang="en">
                <a:highlight>
                  <a:srgbClr val="FFFF00"/>
                </a:highlight>
              </a:rPr>
              <a:t>vehicles</a:t>
            </a:r>
            <a:r>
              <a:rPr lang="en">
                <a:highlight>
                  <a:srgbClr val="FFFF00"/>
                </a:highlight>
              </a:rPr>
              <a:t>, exposure to elements, and drownings. </a:t>
            </a:r>
            <a:endParaRPr>
              <a:highlight>
                <a:srgbClr val="FFFF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27bd9917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27bd9917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category we analyzed was based on the concept of deaths of despair which are deahts as a result of suicide, drug or alcohol poisoning, and alcohol-related chronic liver disease. Here you can see the distribution of deaths of </a:t>
            </a:r>
            <a:r>
              <a:rPr lang="en"/>
              <a:t>despair</a:t>
            </a:r>
            <a:r>
              <a:rPr lang="en"/>
              <a:t> for each year.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a:t>
            </a:r>
            <a:r>
              <a:rPr lang="en">
                <a:highlight>
                  <a:srgbClr val="FFFF00"/>
                </a:highlight>
              </a:rPr>
              <a:t>n total, death of despair made up 4.7% of death</a:t>
            </a:r>
            <a:r>
              <a:rPr lang="en"/>
              <a:t>s in </a:t>
            </a:r>
            <a:r>
              <a:rPr lang="en"/>
              <a:t>the</a:t>
            </a:r>
            <a:r>
              <a:rPr lang="en"/>
              <a:t> general population </a:t>
            </a:r>
            <a:r>
              <a:rPr lang="en">
                <a:highlight>
                  <a:srgbClr val="FFFF00"/>
                </a:highlight>
              </a:rPr>
              <a:t>and 42.8% of unhoused deaths, a 9 fold difference. </a:t>
            </a:r>
            <a:r>
              <a:rPr lang="en"/>
              <a:t>You can see that these deaths did not even dip below 30% in any given year. And this brings us to the end of our </a:t>
            </a:r>
            <a:r>
              <a:rPr lang="en"/>
              <a:t>findings</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3d3759a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f3d3759a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does all of this leave us and what implications does this have for future policy?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a9fa940987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a9fa940987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credit: </a:t>
            </a:r>
            <a:r>
              <a:rPr lang="en" u="sng">
                <a:solidFill>
                  <a:schemeClr val="hlink"/>
                </a:solidFill>
                <a:hlinkClick r:id="rId2"/>
              </a:rPr>
              <a:t>https://abc7news.com/san-jose-homeless-encampment-airport-sj-faa/11144935/</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hope that our research adds to the growing literature calling to task policymakers to consider how </a:t>
            </a:r>
            <a:r>
              <a:rPr b="1" lang="en"/>
              <a:t>structural</a:t>
            </a:r>
            <a:r>
              <a:rPr b="1" lang="en"/>
              <a:t> vulnerabilities</a:t>
            </a:r>
            <a:r>
              <a:rPr lang="en"/>
              <a:t> impact </a:t>
            </a:r>
            <a:r>
              <a:rPr lang="en"/>
              <a:t>health</a:t>
            </a:r>
            <a:r>
              <a:rPr lang="en"/>
              <a:t>. Through our analysis of environmental causes of death and </a:t>
            </a:r>
            <a:r>
              <a:rPr lang="en"/>
              <a:t>deaths</a:t>
            </a:r>
            <a:r>
              <a:rPr lang="en"/>
              <a:t> of </a:t>
            </a:r>
            <a:r>
              <a:rPr lang="en"/>
              <a:t>despair</a:t>
            </a:r>
            <a:r>
              <a:rPr lang="en"/>
              <a:t>, we show that </a:t>
            </a:r>
            <a:r>
              <a:rPr b="1" lang="en"/>
              <a:t>people without housing are uniquely and severely </a:t>
            </a:r>
            <a:r>
              <a:rPr lang="en"/>
              <a:t>impacted by traumatic and preventable </a:t>
            </a:r>
            <a:r>
              <a:rPr lang="en"/>
              <a:t>deaths</a:t>
            </a:r>
            <a:r>
              <a:rPr lang="en"/>
              <a:t>. Many of these deaths are directly caused by living outdoors, being without shelter of any form. That really points to the utter </a:t>
            </a:r>
            <a:r>
              <a:rPr lang="en"/>
              <a:t>failure of our shelter systems in SCC.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253b7919f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253b7919f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take a deeper look at how </a:t>
            </a:r>
            <a:r>
              <a:rPr lang="en"/>
              <a:t>structural</a:t>
            </a:r>
            <a:r>
              <a:rPr lang="en"/>
              <a:t> factors can influence homeless mortality, we wanted to display this data in a visual format. We developed a </a:t>
            </a:r>
            <a:r>
              <a:rPr lang="en"/>
              <a:t>publicly</a:t>
            </a:r>
            <a:r>
              <a:rPr lang="en"/>
              <a:t> </a:t>
            </a:r>
            <a:r>
              <a:rPr lang="en"/>
              <a:t>available</a:t>
            </a:r>
            <a:r>
              <a:rPr lang="en"/>
              <a:t> ArcGIS dashboard that displays the locations of deaths of unhoused ppl in SCC, as well as their cause of death and demographics.  The goal is really to provide a platform for examining the underlying </a:t>
            </a:r>
            <a:r>
              <a:rPr lang="en"/>
              <a:t>geographic-</a:t>
            </a:r>
            <a:r>
              <a:rPr lang="en"/>
              <a:t>, neighborhood-level, and policy level determinants of unhoused mortality. We continue to update and expand this dashboard annually.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mapping visually, we hoped to </a:t>
            </a:r>
            <a:r>
              <a:rPr lang="en"/>
              <a:t>illuminate</a:t>
            </a:r>
            <a:r>
              <a:rPr lang="en"/>
              <a:t> these structural causes more clearly.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we </a:t>
            </a:r>
            <a:r>
              <a:rPr lang="en"/>
              <a:t>noticed</a:t>
            </a:r>
            <a:r>
              <a:rPr lang="en"/>
              <a:t> that many deaths occured along major roads, or were </a:t>
            </a:r>
            <a:r>
              <a:rPr lang="en"/>
              <a:t>clustered</a:t>
            </a:r>
            <a:r>
              <a:rPr lang="en"/>
              <a:t> in groups. </a:t>
            </a:r>
            <a:endParaRPr/>
          </a:p>
          <a:p>
            <a:pPr indent="0" lvl="0" marL="0" rtl="0" algn="l">
              <a:spcBef>
                <a:spcPts val="0"/>
              </a:spcBef>
              <a:spcAft>
                <a:spcPts val="0"/>
              </a:spcAft>
              <a:buNone/>
            </a:pPr>
            <a:r>
              <a:rPr lang="en"/>
              <a:t>Unhoused people deciphered the ways certain zoned areas were less likely to be swept, like areas that were under the jurisdiction of trains/transit, or industrial zoning, or unzoned areas. These regions, because they are less likely to be abated, have higher concentrations of unhouse people.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continued tracking mortality since 2011 and the dashboard is currently updated through 2020.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a9469d1f4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a9469d1f4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cred: </a:t>
            </a:r>
            <a:r>
              <a:rPr lang="en" u="sng">
                <a:solidFill>
                  <a:schemeClr val="hlink"/>
                </a:solidFill>
                <a:hlinkClick r:id="rId2"/>
              </a:rPr>
              <a:t>https://www.nbcnews.com/tech/apple/homeless-silicon-valleys-shadow-get-help-sustainable-change-elusive-rcna2039</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we hope we have </a:t>
            </a:r>
            <a:r>
              <a:rPr b="1" lang="en"/>
              <a:t>conveyed the urgency of the situation</a:t>
            </a:r>
            <a:r>
              <a:rPr lang="en"/>
              <a:t> in SCC, both with the rate that mortality is increasing </a:t>
            </a:r>
            <a:r>
              <a:rPr lang="en"/>
              <a:t>and</a:t>
            </a:r>
            <a:r>
              <a:rPr lang="en"/>
              <a:t> with the types of death people are experiencing. While permanent housing is the gold standard, a variety of approaches need to happen to </a:t>
            </a:r>
            <a:r>
              <a:rPr lang="en"/>
              <a:t>accommodate</a:t>
            </a:r>
            <a:r>
              <a:rPr lang="en"/>
              <a:t> the quantity and diversity of the unhoused community in Santa Clara.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solutions such as improving/expanding the current shelter system, creating safe sleeping and parking sites, and </a:t>
            </a:r>
            <a:r>
              <a:rPr lang="en"/>
              <a:t>managing</a:t>
            </a:r>
            <a:r>
              <a:rPr lang="en"/>
              <a:t> </a:t>
            </a:r>
            <a:r>
              <a:rPr lang="en"/>
              <a:t>encampments</a:t>
            </a:r>
            <a:r>
              <a:rPr lang="en"/>
              <a:t> that </a:t>
            </a:r>
            <a:r>
              <a:rPr lang="en"/>
              <a:t>already</a:t>
            </a:r>
            <a:r>
              <a:rPr lang="en"/>
              <a:t> exist should all be explored. Also, short- and long-term hotel stays or rental </a:t>
            </a:r>
            <a:r>
              <a:rPr lang="en"/>
              <a:t>assistance ought to be explored for people who are unhoused. We really want to emphasize that housing is the solution - but we need intermediary solutions too, such as shelters, and assistance for people in encampents.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9469d1f4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9469d1f4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let’s get started with some background about Santa Clara County.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9fa940987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a9fa940987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our work highlights the need for a system atic and widespread approach to unhoused mortality data </a:t>
            </a:r>
            <a:r>
              <a:rPr lang="en"/>
              <a:t>collection</a:t>
            </a:r>
            <a:r>
              <a:rPr lang="en"/>
              <a:t>. As we mentioned before, there is no one standard approach or even a requirement to record housing status at the time of death. The consequence of this is missing important and </a:t>
            </a:r>
            <a:r>
              <a:rPr lang="en"/>
              <a:t>devastating</a:t>
            </a:r>
            <a:r>
              <a:rPr lang="en"/>
              <a:t> trends like we have shown you today. You need to know what is happening in order to address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our data shows the huge number of deaths involving methamphetamine, yet most current public health efforts are focused on opioids. This suggests that efforts need to pivot and doing so will have a huge impact. </a:t>
            </a:r>
            <a:r>
              <a:rPr lang="en">
                <a:solidFill>
                  <a:schemeClr val="dk1"/>
                </a:solidFill>
              </a:rPr>
              <a:t>All in all, data helps us create tailored and effective solutions-- and that requires a system in place for data collection.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Finally, There is little if any research on how local, state, and national homelessness policies such as encampment abatements or health delivery systems affect mortality.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is a need for more epidemiological research on upstream structural and social factors and how they contribute to unhoused mortality. It is crucial to understand</a:t>
            </a:r>
            <a:r>
              <a:rPr b="1" lang="en">
                <a:solidFill>
                  <a:schemeClr val="dk1"/>
                </a:solidFill>
              </a:rPr>
              <a:t> how</a:t>
            </a:r>
            <a:r>
              <a:rPr lang="en">
                <a:solidFill>
                  <a:schemeClr val="dk1"/>
                </a:solidFill>
              </a:rPr>
              <a:t> health risks and outcomes are shaped,  if we want to address them and create meaningful solutions.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27f410a65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27f410a65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25195d3f3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25195d3f3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Santa Clara County is in the heart of the Silicon Valley. Huge tech </a:t>
            </a:r>
            <a:r>
              <a:rPr lang="en"/>
              <a:t>companies</a:t>
            </a:r>
            <a:r>
              <a:rPr lang="en"/>
              <a:t> have transformed what was once a typical, mid-side community of suburbs and rolling hills surrounding San Jose. The housing crisis is extreme in San Jose, with the median single family home costing $1.4 million)\. It’s a region where people very acutely feel the impacts of the Bay Area housing crisis, and there is a very large homeless population.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some factors that make SCC unique in terms of homelessness. First, SCC unhoused population is growing rapidly. I’ll get to that in a moment on the next few slides.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a:t>
            </a:r>
            <a:r>
              <a:rPr lang="en"/>
              <a:t>historically</a:t>
            </a:r>
            <a:r>
              <a:rPr lang="en"/>
              <a:t>, there has been a lot of resistance against building both short- and longer term solutions to homelessness, despite the severe need. Because of a confluence of factors, there is a major lack of shelters in SCC. As a result the vast majority - over 80% - of people who are unhoused are also unsheltered. According to a recent SPUR report, SCC has the largest unsheltered-unhoused population by </a:t>
            </a:r>
            <a:r>
              <a:rPr lang="en"/>
              <a:t>proportion</a:t>
            </a:r>
            <a:r>
              <a:rPr lang="en"/>
              <a:t> in the nation.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Cost: </a:t>
            </a:r>
            <a:r>
              <a:rPr lang="en" u="sng">
                <a:solidFill>
                  <a:schemeClr val="hlink"/>
                </a:solidFill>
                <a:hlinkClick r:id="rId2"/>
              </a:rPr>
              <a:t>https://sanjosespotlight.com/how-much-do-you-need-to-earn-to-buy-a-home-in-san-jose-more-than-240k-a-year/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SPUR: </a:t>
            </a:r>
            <a:r>
              <a:rPr lang="en" sz="1050" u="sng">
                <a:solidFill>
                  <a:srgbClr val="1A73E8"/>
                </a:solidFill>
                <a:highlight>
                  <a:srgbClr val="FFFFFF"/>
                </a:highlight>
                <a:latin typeface="Roboto"/>
                <a:ea typeface="Roboto"/>
                <a:cs typeface="Roboto"/>
                <a:sym typeface="Roboto"/>
                <a:hlinkClick r:id="rId3">
                  <a:extLst>
                    <a:ext uri="{A12FA001-AC4F-418D-AE19-62706E023703}">
                      <ahyp:hlinkClr val="tx"/>
                    </a:ext>
                  </a:extLst>
                </a:hlinkClick>
              </a:rPr>
              <a:t>https://www.spur.org/publications/urbanist-article/2017-10-23/homelessness-bay-area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credit: </a:t>
            </a:r>
            <a:r>
              <a:rPr lang="en" u="sng">
                <a:solidFill>
                  <a:schemeClr val="hlink"/>
                </a:solidFill>
                <a:hlinkClick r:id="rId4"/>
              </a:rPr>
              <a:t>https://sanjosespotlight.com/why-downtown-san-jose-struggles-to-find-its-sense-of-place-architecture-redevelopment/</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2962e764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2962e764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Third, SCC is a very large and dispersed county - about 50x the size of San Francisco. Therefore while the typical image of someone experiencing houselessness is someone on the street, many people who are unhoused in SCC actually live in the hidden, more forested areas of the region, such as along the banks of the Coyote and Guadalupe Rivers. These areas, while situated in the city, are actually quite invisible and hidden.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Finally, in terms of policy, there has been a focus in the county on permanent supportive housing. As such, there is a supportive housing department in SCC. However, there’s no homelessness department, and there’s been a major lack of emphasis on homeless supportive services, whether that be through shelters, safe parking, or encampment management.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29a79f9e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29a79f9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a9fa940987_3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a9fa940987_3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some statistics. In Santa Clara, the number of unhoused individuals has remained relatively stable over the past decade, but has shown a sharp increase over the past few years.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In terms of demographics, Santa Clara has more males than females experiencing homlessness. We also tend to have an older population with 40% of unhoused people being over the age of 50, there is also a sizeable middle aged population. </a:t>
            </a:r>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Photo credit: </a:t>
            </a:r>
            <a:r>
              <a:rPr lang="en" u="sng">
                <a:solidFill>
                  <a:schemeClr val="hlink"/>
                </a:solidFill>
                <a:hlinkClick r:id="rId2"/>
              </a:rPr>
              <a:t>https://destinationhomesv.org/understanding-homelessness/numbers/</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b165e27c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b165e27c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Here you can also see how the racial demographics of the unhoused population compare to the SCC’s general population.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first thing to note here is that people who are unhoused are disproportionately POC. You can see here the rapidly increasing number of Black, Native American, and Multi-Racial people. The only exception here are APIs. We are actually currently investigating API mortality to better understand why APIs are not showing up in the data and better understand their experiences.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is also a large Latinx population with 43% of unhoused individuals in 2019 identifying as Hispanic or Latinx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of this data comes from the 2019 PITC.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trike="sngStrike">
                <a:solidFill>
                  <a:schemeClr val="dk1"/>
                </a:solidFill>
              </a:rPr>
              <a:t>Another important thing to note that is that in 2019, 43% of unhosued individuals identified as Hispanic or Latinx. (needs explanation?)</a:t>
            </a:r>
            <a:endParaRPr strike="sngStrike">
              <a:solidFill>
                <a:schemeClr val="dk1"/>
              </a:solidFill>
            </a:endParaRPr>
          </a:p>
          <a:p>
            <a:pPr indent="0" lvl="0" marL="0" rtl="0" algn="l">
              <a:spcBef>
                <a:spcPts val="0"/>
              </a:spcBef>
              <a:spcAft>
                <a:spcPts val="0"/>
              </a:spcAft>
              <a:buNone/>
            </a:pPr>
            <a:r>
              <a:t/>
            </a:r>
            <a:endParaRPr strike="sngStrike"/>
          </a:p>
          <a:p>
            <a:pPr indent="0" lvl="0" marL="0" rtl="0" algn="l">
              <a:spcBef>
                <a:spcPts val="0"/>
              </a:spcBef>
              <a:spcAft>
                <a:spcPts val="0"/>
              </a:spcAft>
              <a:buNone/>
            </a:pPr>
            <a:r>
              <a:rPr lang="en" strike="sngStrike"/>
              <a:t>(might be able to condense this slide)</a:t>
            </a:r>
            <a:endParaRPr strike="sngStrike"/>
          </a:p>
          <a:p>
            <a:pPr indent="0" lvl="0" marL="0" rtl="0" algn="l">
              <a:spcBef>
                <a:spcPts val="0"/>
              </a:spcBef>
              <a:spcAft>
                <a:spcPts val="0"/>
              </a:spcAft>
              <a:buNone/>
            </a:pPr>
            <a:r>
              <a:t/>
            </a:r>
            <a:endParaRPr strike="sngStrike"/>
          </a:p>
          <a:p>
            <a:pPr indent="0" lvl="0" marL="0" rtl="0" algn="l">
              <a:spcBef>
                <a:spcPts val="0"/>
              </a:spcBef>
              <a:spcAft>
                <a:spcPts val="0"/>
              </a:spcAft>
              <a:buNone/>
            </a:pPr>
            <a:r>
              <a:t/>
            </a:r>
            <a:endParaRPr strike="sngStrike"/>
          </a:p>
          <a:p>
            <a:pPr indent="0" lvl="0" marL="0" rtl="0" algn="l">
              <a:spcBef>
                <a:spcPts val="0"/>
              </a:spcBef>
              <a:spcAft>
                <a:spcPts val="0"/>
              </a:spcAft>
              <a:buNone/>
            </a:pPr>
            <a:r>
              <a:t/>
            </a:r>
            <a:endParaRPr strike="sngStrike"/>
          </a:p>
          <a:p>
            <a:pPr indent="0" lvl="0" marL="0" rtl="0" algn="l">
              <a:spcBef>
                <a:spcPts val="0"/>
              </a:spcBef>
              <a:spcAft>
                <a:spcPts val="0"/>
              </a:spcAft>
              <a:buNone/>
            </a:pPr>
            <a:r>
              <a:rPr lang="en" strike="sngStrike"/>
              <a:t>Few notes of racial composition of unhoused people in SCC:</a:t>
            </a:r>
            <a:endParaRPr strike="sngStrike"/>
          </a:p>
          <a:p>
            <a:pPr indent="0" lvl="0" marL="0" rtl="0" algn="l">
              <a:spcBef>
                <a:spcPts val="0"/>
              </a:spcBef>
              <a:spcAft>
                <a:spcPts val="0"/>
              </a:spcAft>
              <a:buNone/>
            </a:pPr>
            <a:r>
              <a:rPr lang="en" strike="sngStrike"/>
              <a:t>1- People who are unhoused are disproportionately POC (Black, Latino, Native American, and Multi-Racial) - the only exception is APIs - but we’re actually investigating API mortality as well, and we’ll discuss some of the complexities of API homelessless later on in this presentation. </a:t>
            </a:r>
            <a:endParaRPr strike="sngStrike"/>
          </a:p>
          <a:p>
            <a:pPr indent="0" lvl="0" marL="0" rtl="0" algn="l">
              <a:spcBef>
                <a:spcPts val="0"/>
              </a:spcBef>
              <a:spcAft>
                <a:spcPts val="0"/>
              </a:spcAft>
              <a:buNone/>
            </a:pPr>
            <a:r>
              <a:rPr lang="en" strike="sngStrike"/>
              <a:t>2- Proportions of unhoused POC has grown rapidly since 2017</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25195d3f3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25195d3f3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first became aware of </a:t>
            </a:r>
            <a:r>
              <a:rPr lang="en"/>
              <a:t>increasing</a:t>
            </a:r>
            <a:r>
              <a:rPr lang="en"/>
              <a:t> homeless mortality from this </a:t>
            </a:r>
            <a:r>
              <a:rPr lang="en"/>
              <a:t>concerning</a:t>
            </a:r>
            <a:r>
              <a:rPr lang="en"/>
              <a:t> report released in 2017 by the SCC Medical Examiner-Coroner. </a:t>
            </a:r>
            <a:r>
              <a:rPr lang="en">
                <a:solidFill>
                  <a:schemeClr val="dk1"/>
                </a:solidFill>
              </a:rPr>
              <a:t> In this report, the Medical Examiner highlighted that there was a 164% increase in homeless mortality since 2011. This number was increasing rapidly at the time with a 55% increase between 2015-16 alone.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then, we have continued tracking unhoused </a:t>
            </a:r>
            <a:r>
              <a:rPr lang="en"/>
              <a:t>mortality</a:t>
            </a:r>
            <a:r>
              <a:rPr lang="en"/>
              <a:t> trends in Santa Clara County.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643858" y="1172225"/>
            <a:ext cx="6770700" cy="2052600"/>
          </a:xfrm>
          <a:prstGeom prst="rect">
            <a:avLst/>
          </a:prstGeom>
        </p:spPr>
        <p:txBody>
          <a:bodyPr anchorCtr="0" anchor="b" bIns="91425" lIns="91425" spcFirstLastPara="1" rIns="91425" wrap="square" tIns="91425">
            <a:noAutofit/>
          </a:bodyPr>
          <a:lstStyle>
            <a:lvl1pPr lvl="0" algn="r">
              <a:spcBef>
                <a:spcPts val="0"/>
              </a:spcBef>
              <a:spcAft>
                <a:spcPts val="0"/>
              </a:spcAft>
              <a:buSzPts val="5200"/>
              <a:buNone/>
              <a:defRPr sz="5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643852" y="3261775"/>
            <a:ext cx="6770700" cy="557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1600">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713225" y="1412150"/>
            <a:ext cx="7717500" cy="1657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92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713400" y="3069625"/>
            <a:ext cx="7717500" cy="6615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sz="1400">
                <a:solidFill>
                  <a:schemeClr val="dk1"/>
                </a:solidFill>
              </a:defRPr>
            </a:lvl1pPr>
            <a:lvl2pPr indent="-317500" lvl="1" marL="914400" algn="ctr">
              <a:spcBef>
                <a:spcPts val="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3" name="Google Shape;53;p11"/>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p:nvPr/>
        </p:nvSpPr>
        <p:spPr>
          <a:xfrm flipH="1" rot="10800000">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56" name="Shape 56"/>
        <p:cNvGrpSpPr/>
        <p:nvPr/>
      </p:nvGrpSpPr>
      <p:grpSpPr>
        <a:xfrm>
          <a:off x="0" y="0"/>
          <a:ext cx="0" cy="0"/>
          <a:chOff x="0" y="0"/>
          <a:chExt cx="0" cy="0"/>
        </a:xfrm>
      </p:grpSpPr>
      <p:sp>
        <p:nvSpPr>
          <p:cNvPr id="57" name="Google Shape;57;p13"/>
          <p:cNvSpPr txBox="1"/>
          <p:nvPr>
            <p:ph type="title"/>
          </p:nvPr>
        </p:nvSpPr>
        <p:spPr>
          <a:xfrm>
            <a:off x="2683950" y="3273525"/>
            <a:ext cx="57573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1" sz="1800">
                <a:solidFill>
                  <a:schemeClr val="accen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3"/>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800"/>
              <a:buFont typeface="Didact Gothic"/>
              <a:buNone/>
              <a:defRPr sz="2800">
                <a:latin typeface="Montserrat SemiBold"/>
                <a:ea typeface="Montserrat SemiBold"/>
                <a:cs typeface="Montserrat SemiBold"/>
                <a:sym typeface="Montserrat SemiBo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 name="Google Shape;59;p13"/>
          <p:cNvSpPr/>
          <p:nvPr/>
        </p:nvSpPr>
        <p:spPr>
          <a:xfrm flipH="1" rot="10800000">
            <a:off x="1216200" y="2571750"/>
            <a:ext cx="1216200" cy="257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flipH="1" rot="10800000">
            <a:off x="0" y="1061825"/>
            <a:ext cx="1216200" cy="150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61" name="Shape 61"/>
        <p:cNvGrpSpPr/>
        <p:nvPr/>
      </p:nvGrpSpPr>
      <p:grpSpPr>
        <a:xfrm>
          <a:off x="0" y="0"/>
          <a:ext cx="0" cy="0"/>
          <a:chOff x="0" y="0"/>
          <a:chExt cx="0" cy="0"/>
        </a:xfrm>
      </p:grpSpPr>
      <p:sp>
        <p:nvSpPr>
          <p:cNvPr id="62" name="Google Shape;62;p14"/>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a:spcBef>
                <a:spcPts val="0"/>
              </a:spcBef>
              <a:spcAft>
                <a:spcPts val="0"/>
              </a:spcAft>
              <a:buSzPts val="2800"/>
              <a:buFont typeface="Montserrat"/>
              <a:buNone/>
              <a:defRPr>
                <a:latin typeface="Montserrat"/>
                <a:ea typeface="Montserrat"/>
                <a:cs typeface="Montserrat"/>
                <a:sym typeface="Montserrat"/>
              </a:defRPr>
            </a:lvl2pPr>
            <a:lvl3pPr lvl="2">
              <a:spcBef>
                <a:spcPts val="0"/>
              </a:spcBef>
              <a:spcAft>
                <a:spcPts val="0"/>
              </a:spcAft>
              <a:buSzPts val="2800"/>
              <a:buFont typeface="Montserrat"/>
              <a:buNone/>
              <a:defRPr>
                <a:latin typeface="Montserrat"/>
                <a:ea typeface="Montserrat"/>
                <a:cs typeface="Montserrat"/>
                <a:sym typeface="Montserrat"/>
              </a:defRPr>
            </a:lvl3pPr>
            <a:lvl4pPr lvl="3">
              <a:spcBef>
                <a:spcPts val="0"/>
              </a:spcBef>
              <a:spcAft>
                <a:spcPts val="0"/>
              </a:spcAft>
              <a:buSzPts val="2800"/>
              <a:buFont typeface="Montserrat"/>
              <a:buNone/>
              <a:defRPr>
                <a:latin typeface="Montserrat"/>
                <a:ea typeface="Montserrat"/>
                <a:cs typeface="Montserrat"/>
                <a:sym typeface="Montserrat"/>
              </a:defRPr>
            </a:lvl4pPr>
            <a:lvl5pPr lvl="4">
              <a:spcBef>
                <a:spcPts val="0"/>
              </a:spcBef>
              <a:spcAft>
                <a:spcPts val="0"/>
              </a:spcAft>
              <a:buSzPts val="2800"/>
              <a:buFont typeface="Montserrat"/>
              <a:buNone/>
              <a:defRPr>
                <a:latin typeface="Montserrat"/>
                <a:ea typeface="Montserrat"/>
                <a:cs typeface="Montserrat"/>
                <a:sym typeface="Montserrat"/>
              </a:defRPr>
            </a:lvl5pPr>
            <a:lvl6pPr lvl="5">
              <a:spcBef>
                <a:spcPts val="0"/>
              </a:spcBef>
              <a:spcAft>
                <a:spcPts val="0"/>
              </a:spcAft>
              <a:buSzPts val="2800"/>
              <a:buFont typeface="Montserrat"/>
              <a:buNone/>
              <a:defRPr>
                <a:latin typeface="Montserrat"/>
                <a:ea typeface="Montserrat"/>
                <a:cs typeface="Montserrat"/>
                <a:sym typeface="Montserrat"/>
              </a:defRPr>
            </a:lvl6pPr>
            <a:lvl7pPr lvl="6">
              <a:spcBef>
                <a:spcPts val="0"/>
              </a:spcBef>
              <a:spcAft>
                <a:spcPts val="0"/>
              </a:spcAft>
              <a:buSzPts val="2800"/>
              <a:buFont typeface="Montserrat"/>
              <a:buNone/>
              <a:defRPr>
                <a:latin typeface="Montserrat"/>
                <a:ea typeface="Montserrat"/>
                <a:cs typeface="Montserrat"/>
                <a:sym typeface="Montserrat"/>
              </a:defRPr>
            </a:lvl7pPr>
            <a:lvl8pPr lvl="7">
              <a:spcBef>
                <a:spcPts val="0"/>
              </a:spcBef>
              <a:spcAft>
                <a:spcPts val="0"/>
              </a:spcAft>
              <a:buSzPts val="2800"/>
              <a:buFont typeface="Montserrat"/>
              <a:buNone/>
              <a:defRPr>
                <a:latin typeface="Montserrat"/>
                <a:ea typeface="Montserrat"/>
                <a:cs typeface="Montserrat"/>
                <a:sym typeface="Montserrat"/>
              </a:defRPr>
            </a:lvl8pPr>
            <a:lvl9pPr lvl="8">
              <a:spcBef>
                <a:spcPts val="0"/>
              </a:spcBef>
              <a:spcAft>
                <a:spcPts val="0"/>
              </a:spcAft>
              <a:buSzPts val="2800"/>
              <a:buFont typeface="Montserrat"/>
              <a:buNone/>
              <a:defRPr>
                <a:latin typeface="Montserrat"/>
                <a:ea typeface="Montserrat"/>
                <a:cs typeface="Montserrat"/>
                <a:sym typeface="Montserrat"/>
              </a:defRPr>
            </a:lvl9pPr>
          </a:lstStyle>
          <a:p/>
        </p:txBody>
      </p:sp>
      <p:sp>
        <p:nvSpPr>
          <p:cNvPr id="63" name="Google Shape;63;p14"/>
          <p:cNvSpPr txBox="1"/>
          <p:nvPr>
            <p:ph idx="2" type="ctrTitle"/>
          </p:nvPr>
        </p:nvSpPr>
        <p:spPr>
          <a:xfrm>
            <a:off x="23103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4" name="Google Shape;64;p14"/>
          <p:cNvSpPr txBox="1"/>
          <p:nvPr>
            <p:ph hasCustomPrompt="1" idx="3" type="title"/>
          </p:nvPr>
        </p:nvSpPr>
        <p:spPr>
          <a:xfrm>
            <a:off x="7178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14"/>
          <p:cNvSpPr txBox="1"/>
          <p:nvPr>
            <p:ph idx="1" type="subTitle"/>
          </p:nvPr>
        </p:nvSpPr>
        <p:spPr>
          <a:xfrm>
            <a:off x="2310350" y="185887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6" name="Google Shape;66;p14"/>
          <p:cNvSpPr txBox="1"/>
          <p:nvPr>
            <p:ph idx="4" type="ctrTitle"/>
          </p:nvPr>
        </p:nvSpPr>
        <p:spPr>
          <a:xfrm>
            <a:off x="62330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7" name="Google Shape;67;p14"/>
          <p:cNvSpPr txBox="1"/>
          <p:nvPr>
            <p:ph hasCustomPrompt="1" idx="5" type="title"/>
          </p:nvPr>
        </p:nvSpPr>
        <p:spPr>
          <a:xfrm>
            <a:off x="46864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4"/>
          <p:cNvSpPr txBox="1"/>
          <p:nvPr>
            <p:ph idx="6" type="subTitle"/>
          </p:nvPr>
        </p:nvSpPr>
        <p:spPr>
          <a:xfrm>
            <a:off x="6275800" y="1858878"/>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9" name="Google Shape;69;p14"/>
          <p:cNvSpPr txBox="1"/>
          <p:nvPr>
            <p:ph idx="7" type="ctrTitle"/>
          </p:nvPr>
        </p:nvSpPr>
        <p:spPr>
          <a:xfrm>
            <a:off x="2310350" y="2868777"/>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70" name="Google Shape;70;p14"/>
          <p:cNvSpPr txBox="1"/>
          <p:nvPr>
            <p:ph hasCustomPrompt="1" idx="8" type="title"/>
          </p:nvPr>
        </p:nvSpPr>
        <p:spPr>
          <a:xfrm>
            <a:off x="7178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1" name="Google Shape;71;p14"/>
          <p:cNvSpPr txBox="1"/>
          <p:nvPr>
            <p:ph idx="9" type="subTitle"/>
          </p:nvPr>
        </p:nvSpPr>
        <p:spPr>
          <a:xfrm>
            <a:off x="231035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72" name="Google Shape;72;p14"/>
          <p:cNvSpPr txBox="1"/>
          <p:nvPr>
            <p:ph idx="13" type="ctrTitle"/>
          </p:nvPr>
        </p:nvSpPr>
        <p:spPr>
          <a:xfrm>
            <a:off x="6275650" y="2868775"/>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73" name="Google Shape;73;p14"/>
          <p:cNvSpPr txBox="1"/>
          <p:nvPr>
            <p:ph hasCustomPrompt="1" idx="14" type="title"/>
          </p:nvPr>
        </p:nvSpPr>
        <p:spPr>
          <a:xfrm>
            <a:off x="46864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4" name="Google Shape;74;p14"/>
          <p:cNvSpPr txBox="1"/>
          <p:nvPr>
            <p:ph idx="15" type="subTitle"/>
          </p:nvPr>
        </p:nvSpPr>
        <p:spPr>
          <a:xfrm>
            <a:off x="627580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75" name="Google Shape;75;p14"/>
          <p:cNvSpPr/>
          <p:nvPr/>
        </p:nvSpPr>
        <p:spPr>
          <a:xfrm>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77" name="Shape 77"/>
        <p:cNvGrpSpPr/>
        <p:nvPr/>
      </p:nvGrpSpPr>
      <p:grpSpPr>
        <a:xfrm>
          <a:off x="0" y="0"/>
          <a:ext cx="0" cy="0"/>
          <a:chOff x="0" y="0"/>
          <a:chExt cx="0" cy="0"/>
        </a:xfrm>
      </p:grpSpPr>
      <p:sp>
        <p:nvSpPr>
          <p:cNvPr id="78" name="Google Shape;78;p15"/>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79" name="Google Shape;79;p15"/>
          <p:cNvSpPr txBox="1"/>
          <p:nvPr>
            <p:ph idx="1" type="subTitle"/>
          </p:nvPr>
        </p:nvSpPr>
        <p:spPr>
          <a:xfrm>
            <a:off x="145422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80" name="Google Shape;80;p15"/>
          <p:cNvSpPr txBox="1"/>
          <p:nvPr>
            <p:ph idx="2" type="subTitle"/>
          </p:nvPr>
        </p:nvSpPr>
        <p:spPr>
          <a:xfrm>
            <a:off x="145422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81" name="Google Shape;81;p15"/>
          <p:cNvSpPr txBox="1"/>
          <p:nvPr>
            <p:ph idx="3" type="subTitle"/>
          </p:nvPr>
        </p:nvSpPr>
        <p:spPr>
          <a:xfrm>
            <a:off x="542787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82" name="Google Shape;82;p15"/>
          <p:cNvSpPr txBox="1"/>
          <p:nvPr>
            <p:ph idx="4" type="subTitle"/>
          </p:nvPr>
        </p:nvSpPr>
        <p:spPr>
          <a:xfrm>
            <a:off x="542787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83" name="Google Shape;83;p15"/>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84" name="Shape 84"/>
        <p:cNvGrpSpPr/>
        <p:nvPr/>
      </p:nvGrpSpPr>
      <p:grpSpPr>
        <a:xfrm>
          <a:off x="0" y="0"/>
          <a:ext cx="0" cy="0"/>
          <a:chOff x="0" y="0"/>
          <a:chExt cx="0" cy="0"/>
        </a:xfrm>
      </p:grpSpPr>
      <p:sp>
        <p:nvSpPr>
          <p:cNvPr id="85" name="Google Shape;85;p16"/>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86" name="Google Shape;86;p16"/>
          <p:cNvSpPr txBox="1"/>
          <p:nvPr>
            <p:ph idx="1" type="subTitle"/>
          </p:nvPr>
        </p:nvSpPr>
        <p:spPr>
          <a:xfrm>
            <a:off x="1098800" y="377520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87" name="Google Shape;87;p16"/>
          <p:cNvSpPr txBox="1"/>
          <p:nvPr>
            <p:ph idx="2" type="subTitle"/>
          </p:nvPr>
        </p:nvSpPr>
        <p:spPr>
          <a:xfrm>
            <a:off x="1098800" y="305130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88" name="Google Shape;88;p16"/>
          <p:cNvSpPr txBox="1"/>
          <p:nvPr>
            <p:ph idx="3" type="subTitle"/>
          </p:nvPr>
        </p:nvSpPr>
        <p:spPr>
          <a:xfrm>
            <a:off x="1098800" y="231555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89" name="Google Shape;89;p16"/>
          <p:cNvSpPr txBox="1"/>
          <p:nvPr>
            <p:ph idx="4" type="subTitle"/>
          </p:nvPr>
        </p:nvSpPr>
        <p:spPr>
          <a:xfrm>
            <a:off x="1098800" y="159165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90" name="Google Shape;90;p16"/>
          <p:cNvSpPr/>
          <p:nvPr/>
        </p:nvSpPr>
        <p:spPr>
          <a:xfrm flipH="1" rot="10800000">
            <a:off x="5416200" y="1010100"/>
            <a:ext cx="1216200" cy="15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92" name="Shape 92"/>
        <p:cNvGrpSpPr/>
        <p:nvPr/>
      </p:nvGrpSpPr>
      <p:grpSpPr>
        <a:xfrm>
          <a:off x="0" y="0"/>
          <a:ext cx="0" cy="0"/>
          <a:chOff x="0" y="0"/>
          <a:chExt cx="0" cy="0"/>
        </a:xfrm>
      </p:grpSpPr>
      <p:sp>
        <p:nvSpPr>
          <p:cNvPr id="93" name="Google Shape;93;p17"/>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94" name="Google Shape;94;p17"/>
          <p:cNvSpPr txBox="1"/>
          <p:nvPr>
            <p:ph idx="1" type="subTitle"/>
          </p:nvPr>
        </p:nvSpPr>
        <p:spPr>
          <a:xfrm>
            <a:off x="7881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95" name="Google Shape;95;p17"/>
          <p:cNvSpPr txBox="1"/>
          <p:nvPr>
            <p:ph idx="2" type="subTitle"/>
          </p:nvPr>
        </p:nvSpPr>
        <p:spPr>
          <a:xfrm>
            <a:off x="7881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96" name="Google Shape;96;p17"/>
          <p:cNvSpPr txBox="1"/>
          <p:nvPr>
            <p:ph idx="3" type="subTitle"/>
          </p:nvPr>
        </p:nvSpPr>
        <p:spPr>
          <a:xfrm>
            <a:off x="344115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97" name="Google Shape;97;p17"/>
          <p:cNvSpPr txBox="1"/>
          <p:nvPr>
            <p:ph idx="4" type="subTitle"/>
          </p:nvPr>
        </p:nvSpPr>
        <p:spPr>
          <a:xfrm>
            <a:off x="344115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98" name="Google Shape;98;p17"/>
          <p:cNvSpPr txBox="1"/>
          <p:nvPr>
            <p:ph idx="5" type="subTitle"/>
          </p:nvPr>
        </p:nvSpPr>
        <p:spPr>
          <a:xfrm>
            <a:off x="60942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99" name="Google Shape;99;p17"/>
          <p:cNvSpPr txBox="1"/>
          <p:nvPr>
            <p:ph idx="6" type="subTitle"/>
          </p:nvPr>
        </p:nvSpPr>
        <p:spPr>
          <a:xfrm>
            <a:off x="60942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100" name="Google Shape;100;p17"/>
          <p:cNvSpPr/>
          <p:nvPr/>
        </p:nvSpPr>
        <p:spPr>
          <a:xfrm flipH="1">
            <a:off x="457200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flipH="1">
            <a:off x="5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102" name="Shape 102"/>
        <p:cNvGrpSpPr/>
        <p:nvPr/>
      </p:nvGrpSpPr>
      <p:grpSpPr>
        <a:xfrm>
          <a:off x="0" y="0"/>
          <a:ext cx="0" cy="0"/>
          <a:chOff x="0" y="0"/>
          <a:chExt cx="0" cy="0"/>
        </a:xfrm>
      </p:grpSpPr>
      <p:sp>
        <p:nvSpPr>
          <p:cNvPr id="103" name="Google Shape;103;p18"/>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04" name="Google Shape;104;p18"/>
          <p:cNvSpPr txBox="1"/>
          <p:nvPr>
            <p:ph idx="1" type="subTitle"/>
          </p:nvPr>
        </p:nvSpPr>
        <p:spPr>
          <a:xfrm>
            <a:off x="1878275"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105" name="Google Shape;105;p18"/>
          <p:cNvSpPr txBox="1"/>
          <p:nvPr>
            <p:ph idx="2" type="subTitle"/>
          </p:nvPr>
        </p:nvSpPr>
        <p:spPr>
          <a:xfrm>
            <a:off x="1878275" y="1744345"/>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06" name="Google Shape;106;p18"/>
          <p:cNvSpPr txBox="1"/>
          <p:nvPr>
            <p:ph idx="3" type="subTitle"/>
          </p:nvPr>
        </p:nvSpPr>
        <p:spPr>
          <a:xfrm>
            <a:off x="5351497"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107" name="Google Shape;107;p18"/>
          <p:cNvSpPr txBox="1"/>
          <p:nvPr>
            <p:ph idx="4" type="subTitle"/>
          </p:nvPr>
        </p:nvSpPr>
        <p:spPr>
          <a:xfrm>
            <a:off x="5351493" y="1744282"/>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08" name="Google Shape;108;p18"/>
          <p:cNvSpPr txBox="1"/>
          <p:nvPr>
            <p:ph idx="5" type="subTitle"/>
          </p:nvPr>
        </p:nvSpPr>
        <p:spPr>
          <a:xfrm>
            <a:off x="1878275" y="2898148"/>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109" name="Google Shape;109;p18"/>
          <p:cNvSpPr txBox="1"/>
          <p:nvPr>
            <p:ph idx="6" type="subTitle"/>
          </p:nvPr>
        </p:nvSpPr>
        <p:spPr>
          <a:xfrm>
            <a:off x="187827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10" name="Google Shape;110;p18"/>
          <p:cNvSpPr txBox="1"/>
          <p:nvPr>
            <p:ph idx="7" type="subTitle"/>
          </p:nvPr>
        </p:nvSpPr>
        <p:spPr>
          <a:xfrm>
            <a:off x="5351425" y="2898156"/>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111" name="Google Shape;111;p18"/>
          <p:cNvSpPr txBox="1"/>
          <p:nvPr>
            <p:ph idx="8" type="subTitle"/>
          </p:nvPr>
        </p:nvSpPr>
        <p:spPr>
          <a:xfrm>
            <a:off x="535142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12" name="Google Shape;112;p18"/>
          <p:cNvSpPr txBox="1"/>
          <p:nvPr>
            <p:ph idx="9" type="subTitle"/>
          </p:nvPr>
        </p:nvSpPr>
        <p:spPr>
          <a:xfrm rot="-5400803">
            <a:off x="609009" y="1779468"/>
            <a:ext cx="1284300" cy="4926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b="1">
                <a:solidFill>
                  <a:schemeClr val="lt1"/>
                </a:solidFill>
              </a:defRPr>
            </a:lvl1pPr>
            <a:lvl2pPr lvl="1">
              <a:spcBef>
                <a:spcPts val="1600"/>
              </a:spcBef>
              <a:spcAft>
                <a:spcPts val="0"/>
              </a:spcAft>
              <a:buSzPts val="1400"/>
              <a:buNone/>
              <a:defRPr b="1"/>
            </a:lvl2pPr>
            <a:lvl3pPr lvl="2">
              <a:spcBef>
                <a:spcPts val="1600"/>
              </a:spcBef>
              <a:spcAft>
                <a:spcPts val="0"/>
              </a:spcAft>
              <a:buSzPts val="1400"/>
              <a:buNone/>
              <a:defRPr b="1"/>
            </a:lvl3pPr>
            <a:lvl4pPr lvl="3">
              <a:spcBef>
                <a:spcPts val="1600"/>
              </a:spcBef>
              <a:spcAft>
                <a:spcPts val="0"/>
              </a:spcAft>
              <a:buSzPts val="1400"/>
              <a:buNone/>
              <a:defRPr b="1"/>
            </a:lvl4pPr>
            <a:lvl5pPr lvl="4">
              <a:spcBef>
                <a:spcPts val="1600"/>
              </a:spcBef>
              <a:spcAft>
                <a:spcPts val="0"/>
              </a:spcAft>
              <a:buSzPts val="1400"/>
              <a:buNone/>
              <a:defRPr b="1"/>
            </a:lvl5pPr>
            <a:lvl6pPr lvl="5">
              <a:spcBef>
                <a:spcPts val="1600"/>
              </a:spcBef>
              <a:spcAft>
                <a:spcPts val="0"/>
              </a:spcAft>
              <a:buSzPts val="1400"/>
              <a:buNone/>
              <a:defRPr b="1"/>
            </a:lvl6pPr>
            <a:lvl7pPr lvl="6">
              <a:spcBef>
                <a:spcPts val="1600"/>
              </a:spcBef>
              <a:spcAft>
                <a:spcPts val="0"/>
              </a:spcAft>
              <a:buSzPts val="1400"/>
              <a:buNone/>
              <a:defRPr b="1"/>
            </a:lvl7pPr>
            <a:lvl8pPr lvl="7">
              <a:spcBef>
                <a:spcPts val="1600"/>
              </a:spcBef>
              <a:spcAft>
                <a:spcPts val="0"/>
              </a:spcAft>
              <a:buSzPts val="1400"/>
              <a:buNone/>
              <a:defRPr b="1"/>
            </a:lvl8pPr>
            <a:lvl9pPr lvl="8">
              <a:spcBef>
                <a:spcPts val="1600"/>
              </a:spcBef>
              <a:spcAft>
                <a:spcPts val="1600"/>
              </a:spcAft>
              <a:buSzPts val="1400"/>
              <a:buNone/>
              <a:defRPr b="1"/>
            </a:lvl9pPr>
          </a:lstStyle>
          <a:p/>
        </p:txBody>
      </p:sp>
      <p:sp>
        <p:nvSpPr>
          <p:cNvPr id="113" name="Google Shape;113;p18"/>
          <p:cNvSpPr txBox="1"/>
          <p:nvPr>
            <p:ph idx="13" type="subTitle"/>
          </p:nvPr>
        </p:nvSpPr>
        <p:spPr>
          <a:xfrm rot="-5400000">
            <a:off x="609075" y="3422400"/>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114" name="Shape 114"/>
        <p:cNvGrpSpPr/>
        <p:nvPr/>
      </p:nvGrpSpPr>
      <p:grpSpPr>
        <a:xfrm>
          <a:off x="0" y="0"/>
          <a:ext cx="0" cy="0"/>
          <a:chOff x="0" y="0"/>
          <a:chExt cx="0" cy="0"/>
        </a:xfrm>
      </p:grpSpPr>
      <p:sp>
        <p:nvSpPr>
          <p:cNvPr id="115" name="Google Shape;115;p19"/>
          <p:cNvSpPr txBox="1"/>
          <p:nvPr>
            <p:ph idx="1" type="subTitle"/>
          </p:nvPr>
        </p:nvSpPr>
        <p:spPr>
          <a:xfrm>
            <a:off x="595134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116" name="Google Shape;116;p19"/>
          <p:cNvSpPr txBox="1"/>
          <p:nvPr>
            <p:ph idx="2" type="subTitle"/>
          </p:nvPr>
        </p:nvSpPr>
        <p:spPr>
          <a:xfrm>
            <a:off x="59513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117" name="Google Shape;117;p19"/>
          <p:cNvSpPr txBox="1"/>
          <p:nvPr>
            <p:ph idx="3" type="subTitle"/>
          </p:nvPr>
        </p:nvSpPr>
        <p:spPr>
          <a:xfrm>
            <a:off x="595127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118" name="Google Shape;118;p19"/>
          <p:cNvSpPr txBox="1"/>
          <p:nvPr>
            <p:ph idx="4" type="subTitle"/>
          </p:nvPr>
        </p:nvSpPr>
        <p:spPr>
          <a:xfrm>
            <a:off x="59512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119" name="Google Shape;119;p19"/>
          <p:cNvSpPr txBox="1"/>
          <p:nvPr>
            <p:ph idx="5" type="subTitle"/>
          </p:nvPr>
        </p:nvSpPr>
        <p:spPr>
          <a:xfrm>
            <a:off x="315609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120" name="Google Shape;120;p19"/>
          <p:cNvSpPr txBox="1"/>
          <p:nvPr>
            <p:ph idx="6" type="subTitle"/>
          </p:nvPr>
        </p:nvSpPr>
        <p:spPr>
          <a:xfrm>
            <a:off x="31560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121" name="Google Shape;121;p19"/>
          <p:cNvSpPr txBox="1"/>
          <p:nvPr>
            <p:ph idx="7" type="subTitle"/>
          </p:nvPr>
        </p:nvSpPr>
        <p:spPr>
          <a:xfrm>
            <a:off x="315602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122" name="Google Shape;122;p19"/>
          <p:cNvSpPr txBox="1"/>
          <p:nvPr>
            <p:ph idx="8" type="subTitle"/>
          </p:nvPr>
        </p:nvSpPr>
        <p:spPr>
          <a:xfrm>
            <a:off x="31559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123" name="Google Shape;123;p19"/>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24" name="Google Shape;124;p19"/>
          <p:cNvSpPr/>
          <p:nvPr/>
        </p:nvSpPr>
        <p:spPr>
          <a:xfrm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p:nvPr/>
        </p:nvSpPr>
        <p:spPr>
          <a:xfrm rot="10800000">
            <a:off x="1216200" y="1061825"/>
            <a:ext cx="1216200" cy="15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6">
    <p:spTree>
      <p:nvGrpSpPr>
        <p:cNvPr id="126" name="Shape 126"/>
        <p:cNvGrpSpPr/>
        <p:nvPr/>
      </p:nvGrpSpPr>
      <p:grpSpPr>
        <a:xfrm>
          <a:off x="0" y="0"/>
          <a:ext cx="0" cy="0"/>
          <a:chOff x="0" y="0"/>
          <a:chExt cx="0" cy="0"/>
        </a:xfrm>
      </p:grpSpPr>
      <p:sp>
        <p:nvSpPr>
          <p:cNvPr id="127" name="Google Shape;127;p20"/>
          <p:cNvSpPr txBox="1"/>
          <p:nvPr>
            <p:ph type="title"/>
          </p:nvPr>
        </p:nvSpPr>
        <p:spPr>
          <a:xfrm>
            <a:off x="3984975" y="1495800"/>
            <a:ext cx="4055400" cy="7230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 name="Google Shape;128;p20"/>
          <p:cNvSpPr txBox="1"/>
          <p:nvPr>
            <p:ph idx="1" type="subTitle"/>
          </p:nvPr>
        </p:nvSpPr>
        <p:spPr>
          <a:xfrm>
            <a:off x="3994375" y="2142600"/>
            <a:ext cx="4055400" cy="15051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dk1"/>
              </a:buClr>
              <a:buSzPts val="1400"/>
              <a:buNone/>
              <a:defRPr sz="1400">
                <a:solidFill>
                  <a:schemeClr val="dk1"/>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29" name="Google Shape;129;p20"/>
          <p:cNvSpPr/>
          <p:nvPr/>
        </p:nvSpPr>
        <p:spPr>
          <a:xfrm flipH="1" rot="10800000">
            <a:off x="0" y="2571825"/>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p:nvPr/>
        </p:nvSpPr>
        <p:spPr>
          <a:xfrm flipH="1" rot="10800000">
            <a:off x="1219200" y="1247175"/>
            <a:ext cx="1216200" cy="132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47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idx="1" type="subTitle"/>
          </p:nvPr>
        </p:nvSpPr>
        <p:spPr>
          <a:xfrm>
            <a:off x="3968275" y="3045375"/>
            <a:ext cx="4462500" cy="6780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None/>
              <a:defRPr sz="14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5" name="Google Shape;15;p3"/>
          <p:cNvSpPr txBox="1"/>
          <p:nvPr>
            <p:ph hasCustomPrompt="1" idx="2" type="title"/>
          </p:nvPr>
        </p:nvSpPr>
        <p:spPr>
          <a:xfrm>
            <a:off x="3968350" y="1262325"/>
            <a:ext cx="4462500" cy="11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7200"/>
              <a:buNone/>
              <a:defRPr sz="7200">
                <a:solidFill>
                  <a:schemeClr val="dk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6" name="Google Shape;16;p3"/>
          <p:cNvSpPr/>
          <p:nvPr/>
        </p:nvSpPr>
        <p:spPr>
          <a:xfrm flipH="1" rot="10800000">
            <a:off x="1441925" y="25716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flipH="1" rot="10800000">
            <a:off x="2658125" y="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0">
    <p:spTree>
      <p:nvGrpSpPr>
        <p:cNvPr id="131" name="Shape 131"/>
        <p:cNvGrpSpPr/>
        <p:nvPr/>
      </p:nvGrpSpPr>
      <p:grpSpPr>
        <a:xfrm>
          <a:off x="0" y="0"/>
          <a:ext cx="0" cy="0"/>
          <a:chOff x="0" y="0"/>
          <a:chExt cx="0" cy="0"/>
        </a:xfrm>
      </p:grpSpPr>
      <p:sp>
        <p:nvSpPr>
          <p:cNvPr id="132" name="Google Shape;132;p21"/>
          <p:cNvSpPr txBox="1"/>
          <p:nvPr>
            <p:ph type="title"/>
          </p:nvPr>
        </p:nvSpPr>
        <p:spPr>
          <a:xfrm>
            <a:off x="3730075" y="1631700"/>
            <a:ext cx="4700700" cy="1090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1"/>
          <p:cNvSpPr txBox="1"/>
          <p:nvPr>
            <p:ph idx="1" type="subTitle"/>
          </p:nvPr>
        </p:nvSpPr>
        <p:spPr>
          <a:xfrm>
            <a:off x="3730075" y="2726700"/>
            <a:ext cx="4700700" cy="8613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4" name="Google Shape;134;p21"/>
          <p:cNvSpPr/>
          <p:nvPr/>
        </p:nvSpPr>
        <p:spPr>
          <a:xfrm flipH="1" rot="10800000">
            <a:off x="2110925"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136" name="Shape 136"/>
        <p:cNvGrpSpPr/>
        <p:nvPr/>
      </p:nvGrpSpPr>
      <p:grpSpPr>
        <a:xfrm>
          <a:off x="0" y="0"/>
          <a:ext cx="0" cy="0"/>
          <a:chOff x="0" y="0"/>
          <a:chExt cx="0" cy="0"/>
        </a:xfrm>
      </p:grpSpPr>
      <p:sp>
        <p:nvSpPr>
          <p:cNvPr id="137" name="Google Shape;137;p22"/>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138" name="Shape 138"/>
        <p:cNvGrpSpPr/>
        <p:nvPr/>
      </p:nvGrpSpPr>
      <p:grpSpPr>
        <a:xfrm>
          <a:off x="0" y="0"/>
          <a:ext cx="0" cy="0"/>
          <a:chOff x="0" y="0"/>
          <a:chExt cx="0" cy="0"/>
        </a:xfrm>
      </p:grpSpPr>
      <p:sp>
        <p:nvSpPr>
          <p:cNvPr id="139" name="Google Shape;139;p23"/>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40" name="Google Shape;140;p23"/>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142" name="Shape 142"/>
        <p:cNvGrpSpPr/>
        <p:nvPr/>
      </p:nvGrpSpPr>
      <p:grpSpPr>
        <a:xfrm>
          <a:off x="0" y="0"/>
          <a:ext cx="0" cy="0"/>
          <a:chOff x="0" y="0"/>
          <a:chExt cx="0" cy="0"/>
        </a:xfrm>
      </p:grpSpPr>
      <p:sp>
        <p:nvSpPr>
          <p:cNvPr id="143" name="Google Shape;143;p24"/>
          <p:cNvSpPr txBox="1"/>
          <p:nvPr>
            <p:ph type="title"/>
          </p:nvPr>
        </p:nvSpPr>
        <p:spPr>
          <a:xfrm>
            <a:off x="717800" y="383175"/>
            <a:ext cx="7708200" cy="74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44" name="Google Shape;144;p24"/>
          <p:cNvSpPr txBox="1"/>
          <p:nvPr>
            <p:ph idx="1" type="subTitle"/>
          </p:nvPr>
        </p:nvSpPr>
        <p:spPr>
          <a:xfrm>
            <a:off x="717800" y="1255775"/>
            <a:ext cx="4631700" cy="3398100"/>
          </a:xfrm>
          <a:prstGeom prst="rect">
            <a:avLst/>
          </a:prstGeom>
        </p:spPr>
        <p:txBody>
          <a:bodyPr anchorCtr="0" anchor="t" bIns="91425" lIns="91425" spcFirstLastPara="1" rIns="91425" wrap="square" tIns="91425">
            <a:noAutofit/>
          </a:bodyPr>
          <a:lstStyle>
            <a:lvl1pPr lvl="0">
              <a:spcBef>
                <a:spcPts val="0"/>
              </a:spcBef>
              <a:spcAft>
                <a:spcPts val="0"/>
              </a:spcAft>
              <a:buSzPts val="1400"/>
              <a:buChar char="●"/>
              <a:defRPr sz="1400">
                <a:solidFill>
                  <a:schemeClr val="dk1"/>
                </a:solidFill>
              </a:defRPr>
            </a:lvl1pPr>
            <a:lvl2pPr lvl="1">
              <a:spcBef>
                <a:spcPts val="160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p:txBody>
      </p:sp>
      <p:sp>
        <p:nvSpPr>
          <p:cNvPr id="145" name="Google Shape;145;p24"/>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146" name="Shape 146"/>
        <p:cNvGrpSpPr/>
        <p:nvPr/>
      </p:nvGrpSpPr>
      <p:grpSpPr>
        <a:xfrm>
          <a:off x="0" y="0"/>
          <a:ext cx="0" cy="0"/>
          <a:chOff x="0" y="0"/>
          <a:chExt cx="0" cy="0"/>
        </a:xfrm>
      </p:grpSpPr>
      <p:sp>
        <p:nvSpPr>
          <p:cNvPr id="147" name="Google Shape;147;p25"/>
          <p:cNvSpPr txBox="1"/>
          <p:nvPr>
            <p:ph hasCustomPrompt="1" type="title"/>
          </p:nvPr>
        </p:nvSpPr>
        <p:spPr>
          <a:xfrm>
            <a:off x="750975"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48" name="Google Shape;148;p25"/>
          <p:cNvSpPr txBox="1"/>
          <p:nvPr>
            <p:ph idx="1" type="subTitle"/>
          </p:nvPr>
        </p:nvSpPr>
        <p:spPr>
          <a:xfrm>
            <a:off x="750975"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149" name="Google Shape;149;p25"/>
          <p:cNvSpPr txBox="1"/>
          <p:nvPr>
            <p:ph hasCustomPrompt="1" idx="2" type="title"/>
          </p:nvPr>
        </p:nvSpPr>
        <p:spPr>
          <a:xfrm>
            <a:off x="3508587"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50" name="Google Shape;150;p25"/>
          <p:cNvSpPr txBox="1"/>
          <p:nvPr>
            <p:ph idx="3" type="subTitle"/>
          </p:nvPr>
        </p:nvSpPr>
        <p:spPr>
          <a:xfrm>
            <a:off x="3508587"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151" name="Google Shape;151;p25"/>
          <p:cNvSpPr txBox="1"/>
          <p:nvPr>
            <p:ph idx="4"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52" name="Google Shape;152;p25"/>
          <p:cNvSpPr txBox="1"/>
          <p:nvPr>
            <p:ph hasCustomPrompt="1" idx="5" type="title"/>
          </p:nvPr>
        </p:nvSpPr>
        <p:spPr>
          <a:xfrm>
            <a:off x="6216100"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53" name="Google Shape;153;p25"/>
          <p:cNvSpPr txBox="1"/>
          <p:nvPr>
            <p:ph idx="6" type="subTitle"/>
          </p:nvPr>
        </p:nvSpPr>
        <p:spPr>
          <a:xfrm>
            <a:off x="6216100"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154" name="Google Shape;154;p25"/>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156" name="Shape 156"/>
        <p:cNvGrpSpPr/>
        <p:nvPr/>
      </p:nvGrpSpPr>
      <p:grpSpPr>
        <a:xfrm>
          <a:off x="0" y="0"/>
          <a:ext cx="0" cy="0"/>
          <a:chOff x="0" y="0"/>
          <a:chExt cx="0" cy="0"/>
        </a:xfrm>
      </p:grpSpPr>
      <p:sp>
        <p:nvSpPr>
          <p:cNvPr id="157" name="Google Shape;157;p26"/>
          <p:cNvSpPr txBox="1"/>
          <p:nvPr>
            <p:ph idx="1" type="subTitle"/>
          </p:nvPr>
        </p:nvSpPr>
        <p:spPr>
          <a:xfrm>
            <a:off x="7119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58" name="Google Shape;158;p26"/>
          <p:cNvSpPr txBox="1"/>
          <p:nvPr>
            <p:ph idx="2" type="subTitle"/>
          </p:nvPr>
        </p:nvSpPr>
        <p:spPr>
          <a:xfrm>
            <a:off x="7119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59" name="Google Shape;159;p26"/>
          <p:cNvSpPr txBox="1"/>
          <p:nvPr>
            <p:ph idx="3" type="subTitle"/>
          </p:nvPr>
        </p:nvSpPr>
        <p:spPr>
          <a:xfrm>
            <a:off x="298395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60" name="Google Shape;160;p26"/>
          <p:cNvSpPr txBox="1"/>
          <p:nvPr>
            <p:ph idx="4" type="subTitle"/>
          </p:nvPr>
        </p:nvSpPr>
        <p:spPr>
          <a:xfrm>
            <a:off x="298395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61" name="Google Shape;161;p26"/>
          <p:cNvSpPr txBox="1"/>
          <p:nvPr>
            <p:ph idx="5" type="subTitle"/>
          </p:nvPr>
        </p:nvSpPr>
        <p:spPr>
          <a:xfrm>
            <a:off x="52560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62" name="Google Shape;162;p26"/>
          <p:cNvSpPr txBox="1"/>
          <p:nvPr>
            <p:ph idx="6" type="subTitle"/>
          </p:nvPr>
        </p:nvSpPr>
        <p:spPr>
          <a:xfrm>
            <a:off x="52560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163" name="Google Shape;163;p26"/>
          <p:cNvSpPr txBox="1"/>
          <p:nvPr>
            <p:ph idx="7" type="subTitle"/>
          </p:nvPr>
        </p:nvSpPr>
        <p:spPr>
          <a:xfrm>
            <a:off x="7119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64" name="Google Shape;164;p26"/>
          <p:cNvSpPr txBox="1"/>
          <p:nvPr>
            <p:ph idx="8" type="subTitle"/>
          </p:nvPr>
        </p:nvSpPr>
        <p:spPr>
          <a:xfrm>
            <a:off x="7119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65" name="Google Shape;165;p26"/>
          <p:cNvSpPr txBox="1"/>
          <p:nvPr>
            <p:ph idx="9" type="subTitle"/>
          </p:nvPr>
        </p:nvSpPr>
        <p:spPr>
          <a:xfrm>
            <a:off x="298395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66" name="Google Shape;166;p26"/>
          <p:cNvSpPr txBox="1"/>
          <p:nvPr>
            <p:ph idx="13" type="subTitle"/>
          </p:nvPr>
        </p:nvSpPr>
        <p:spPr>
          <a:xfrm>
            <a:off x="298395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67" name="Google Shape;167;p26"/>
          <p:cNvSpPr txBox="1"/>
          <p:nvPr>
            <p:ph idx="14" type="subTitle"/>
          </p:nvPr>
        </p:nvSpPr>
        <p:spPr>
          <a:xfrm>
            <a:off x="52560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168" name="Google Shape;168;p26"/>
          <p:cNvSpPr txBox="1"/>
          <p:nvPr>
            <p:ph idx="15" type="subTitle"/>
          </p:nvPr>
        </p:nvSpPr>
        <p:spPr>
          <a:xfrm>
            <a:off x="52560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69" name="Google Shape;169;p26"/>
          <p:cNvSpPr txBox="1"/>
          <p:nvPr>
            <p:ph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70" name="Google Shape;170;p26"/>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792780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72" name="Shape 172"/>
        <p:cNvGrpSpPr/>
        <p:nvPr/>
      </p:nvGrpSpPr>
      <p:grpSpPr>
        <a:xfrm>
          <a:off x="0" y="0"/>
          <a:ext cx="0" cy="0"/>
          <a:chOff x="0" y="0"/>
          <a:chExt cx="0" cy="0"/>
        </a:xfrm>
      </p:grpSpPr>
      <p:sp>
        <p:nvSpPr>
          <p:cNvPr id="173" name="Google Shape;173;p27"/>
          <p:cNvSpPr txBox="1"/>
          <p:nvPr>
            <p:ph type="title"/>
          </p:nvPr>
        </p:nvSpPr>
        <p:spPr>
          <a:xfrm>
            <a:off x="713225" y="445025"/>
            <a:ext cx="3858900" cy="1338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2800"/>
              <a:buNone/>
              <a:defRPr sz="7200">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p:txBody>
      </p:sp>
      <p:sp>
        <p:nvSpPr>
          <p:cNvPr id="174" name="Google Shape;174;p27"/>
          <p:cNvSpPr txBox="1"/>
          <p:nvPr/>
        </p:nvSpPr>
        <p:spPr>
          <a:xfrm>
            <a:off x="713225" y="3485675"/>
            <a:ext cx="3956100" cy="6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b="1"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b="1"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b="1"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accent2"/>
              </a:solidFill>
              <a:latin typeface="Montserrat"/>
              <a:ea typeface="Montserrat"/>
              <a:cs typeface="Montserrat"/>
              <a:sym typeface="Montserrat"/>
            </a:endParaRPr>
          </a:p>
        </p:txBody>
      </p:sp>
      <p:sp>
        <p:nvSpPr>
          <p:cNvPr id="175" name="Google Shape;175;p27"/>
          <p:cNvSpPr/>
          <p:nvPr/>
        </p:nvSpPr>
        <p:spPr>
          <a:xfrm>
            <a:off x="6711600" y="25716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7"/>
          <p:cNvSpPr/>
          <p:nvPr/>
        </p:nvSpPr>
        <p:spPr>
          <a:xfrm>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Barlow"/>
              <a:buChar char="●"/>
              <a:defRPr sz="1200"/>
            </a:lvl1pPr>
            <a:lvl2pPr indent="-317500" lvl="1" marL="914400">
              <a:spcBef>
                <a:spcPts val="1600"/>
              </a:spcBef>
              <a:spcAft>
                <a:spcPts val="0"/>
              </a:spcAft>
              <a:buSzPts val="1400"/>
              <a:buFont typeface="Barlow"/>
              <a:buChar char="○"/>
              <a:defRPr sz="1200"/>
            </a:lvl2pPr>
            <a:lvl3pPr indent="-317500" lvl="2" marL="1371600">
              <a:spcBef>
                <a:spcPts val="1600"/>
              </a:spcBef>
              <a:spcAft>
                <a:spcPts val="0"/>
              </a:spcAft>
              <a:buClr>
                <a:schemeClr val="lt1"/>
              </a:buClr>
              <a:buSzPts val="1400"/>
              <a:buFont typeface="Barlow"/>
              <a:buChar char="■"/>
              <a:defRPr/>
            </a:lvl3pPr>
            <a:lvl4pPr indent="-317500" lvl="3" marL="1828800">
              <a:spcBef>
                <a:spcPts val="1600"/>
              </a:spcBef>
              <a:spcAft>
                <a:spcPts val="0"/>
              </a:spcAft>
              <a:buClr>
                <a:schemeClr val="lt1"/>
              </a:buClr>
              <a:buSzPts val="1400"/>
              <a:buFont typeface="Barlow"/>
              <a:buChar char="●"/>
              <a:defRPr/>
            </a:lvl4pPr>
            <a:lvl5pPr indent="-317500" lvl="4" marL="2286000">
              <a:spcBef>
                <a:spcPts val="1600"/>
              </a:spcBef>
              <a:spcAft>
                <a:spcPts val="0"/>
              </a:spcAft>
              <a:buClr>
                <a:schemeClr val="lt1"/>
              </a:buClr>
              <a:buSzPts val="1400"/>
              <a:buFont typeface="Barlow"/>
              <a:buChar char="○"/>
              <a:defRPr/>
            </a:lvl5pPr>
            <a:lvl6pPr indent="-317500" lvl="5" marL="2743200">
              <a:spcBef>
                <a:spcPts val="1600"/>
              </a:spcBef>
              <a:spcAft>
                <a:spcPts val="0"/>
              </a:spcAft>
              <a:buClr>
                <a:schemeClr val="lt1"/>
              </a:buClr>
              <a:buSzPts val="1400"/>
              <a:buFont typeface="Barlow"/>
              <a:buChar char="■"/>
              <a:defRPr/>
            </a:lvl6pPr>
            <a:lvl7pPr indent="-317500" lvl="6" marL="3200400">
              <a:spcBef>
                <a:spcPts val="1600"/>
              </a:spcBef>
              <a:spcAft>
                <a:spcPts val="0"/>
              </a:spcAft>
              <a:buClr>
                <a:schemeClr val="lt1"/>
              </a:buClr>
              <a:buSzPts val="1400"/>
              <a:buFont typeface="Barlow"/>
              <a:buChar char="●"/>
              <a:defRPr/>
            </a:lvl7pPr>
            <a:lvl8pPr indent="-317500" lvl="7" marL="3657600">
              <a:spcBef>
                <a:spcPts val="1600"/>
              </a:spcBef>
              <a:spcAft>
                <a:spcPts val="0"/>
              </a:spcAft>
              <a:buClr>
                <a:schemeClr val="lt1"/>
              </a:buClr>
              <a:buSzPts val="1400"/>
              <a:buFont typeface="Barlow"/>
              <a:buChar char="○"/>
              <a:defRPr/>
            </a:lvl8pPr>
            <a:lvl9pPr indent="-317500" lvl="8" marL="4114800">
              <a:spcBef>
                <a:spcPts val="1600"/>
              </a:spcBef>
              <a:spcAft>
                <a:spcPts val="1600"/>
              </a:spcAft>
              <a:buClr>
                <a:schemeClr val="lt1"/>
              </a:buClr>
              <a:buSzPts val="1400"/>
              <a:buFont typeface="Barlow"/>
              <a:buChar char="■"/>
              <a:defRPr/>
            </a:lvl9pPr>
          </a:lstStyle>
          <a:p/>
        </p:txBody>
      </p:sp>
      <p:sp>
        <p:nvSpPr>
          <p:cNvPr id="20" name="Google Shape;20;p4"/>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713225" y="2371675"/>
            <a:ext cx="2987100" cy="1279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000043"/>
              </a:buClr>
              <a:buSzPts val="1400"/>
              <a:buFont typeface="Quicksand Medium"/>
              <a:buChar char=""/>
              <a:defRPr sz="1400">
                <a:solidFill>
                  <a:schemeClr val="dk1"/>
                </a:solidFill>
              </a:defRPr>
            </a:lvl1pPr>
            <a:lvl2pPr indent="-317500" lvl="1" marL="914400">
              <a:spcBef>
                <a:spcPts val="0"/>
              </a:spcBef>
              <a:spcAft>
                <a:spcPts val="0"/>
              </a:spcAft>
              <a:buClr>
                <a:srgbClr val="000043"/>
              </a:buClr>
              <a:buSzPts val="1400"/>
              <a:buFont typeface="Quicksand Medium"/>
              <a:buChar char="●"/>
              <a:defRPr sz="1200"/>
            </a:lvl2pPr>
            <a:lvl3pPr indent="-317500" lvl="2" marL="1371600">
              <a:spcBef>
                <a:spcPts val="1600"/>
              </a:spcBef>
              <a:spcAft>
                <a:spcPts val="0"/>
              </a:spcAft>
              <a:buClr>
                <a:srgbClr val="000043"/>
              </a:buClr>
              <a:buSzPts val="1400"/>
              <a:buFont typeface="Quicksand Medium"/>
              <a:buChar char="■"/>
              <a:defRPr sz="1200"/>
            </a:lvl3pPr>
            <a:lvl4pPr indent="-317500" lvl="3" marL="1828800">
              <a:spcBef>
                <a:spcPts val="1600"/>
              </a:spcBef>
              <a:spcAft>
                <a:spcPts val="0"/>
              </a:spcAft>
              <a:buClr>
                <a:srgbClr val="000043"/>
              </a:buClr>
              <a:buSzPts val="1400"/>
              <a:buFont typeface="Quicksand Medium"/>
              <a:buChar char="●"/>
              <a:defRPr sz="1200"/>
            </a:lvl4pPr>
            <a:lvl5pPr indent="-317500" lvl="4" marL="2286000">
              <a:spcBef>
                <a:spcPts val="1600"/>
              </a:spcBef>
              <a:spcAft>
                <a:spcPts val="0"/>
              </a:spcAft>
              <a:buClr>
                <a:srgbClr val="000043"/>
              </a:buClr>
              <a:buSzPts val="1400"/>
              <a:buFont typeface="Quicksand Medium"/>
              <a:buChar char="○"/>
              <a:defRPr sz="1200"/>
            </a:lvl5pPr>
            <a:lvl6pPr indent="-317500" lvl="5" marL="2743200">
              <a:spcBef>
                <a:spcPts val="1600"/>
              </a:spcBef>
              <a:spcAft>
                <a:spcPts val="0"/>
              </a:spcAft>
              <a:buClr>
                <a:srgbClr val="000043"/>
              </a:buClr>
              <a:buSzPts val="1400"/>
              <a:buFont typeface="Quicksand Medium"/>
              <a:buChar char="■"/>
              <a:defRPr sz="1200"/>
            </a:lvl6pPr>
            <a:lvl7pPr indent="-317500" lvl="6" marL="3200400">
              <a:spcBef>
                <a:spcPts val="1600"/>
              </a:spcBef>
              <a:spcAft>
                <a:spcPts val="0"/>
              </a:spcAft>
              <a:buClr>
                <a:srgbClr val="000043"/>
              </a:buClr>
              <a:buSzPts val="1400"/>
              <a:buFont typeface="Quicksand Medium"/>
              <a:buChar char="●"/>
              <a:defRPr sz="1200"/>
            </a:lvl7pPr>
            <a:lvl8pPr indent="-317500" lvl="7" marL="3657600">
              <a:spcBef>
                <a:spcPts val="1600"/>
              </a:spcBef>
              <a:spcAft>
                <a:spcPts val="0"/>
              </a:spcAft>
              <a:buClr>
                <a:srgbClr val="000043"/>
              </a:buClr>
              <a:buSzPts val="1400"/>
              <a:buFont typeface="Quicksand Medium"/>
              <a:buChar char="○"/>
              <a:defRPr sz="1200"/>
            </a:lvl8pPr>
            <a:lvl9pPr indent="-317500" lvl="8" marL="4114800">
              <a:spcBef>
                <a:spcPts val="1600"/>
              </a:spcBef>
              <a:spcAft>
                <a:spcPts val="1600"/>
              </a:spcAft>
              <a:buClr>
                <a:srgbClr val="000043"/>
              </a:buClr>
              <a:buSzPts val="1400"/>
              <a:buFont typeface="Quicksand Medium"/>
              <a:buChar char="■"/>
              <a:defRPr sz="1200"/>
            </a:lvl9pPr>
          </a:lstStyle>
          <a:p/>
        </p:txBody>
      </p:sp>
      <p:sp>
        <p:nvSpPr>
          <p:cNvPr id="24" name="Google Shape;24;p5"/>
          <p:cNvSpPr txBox="1"/>
          <p:nvPr>
            <p:ph idx="2" type="body"/>
          </p:nvPr>
        </p:nvSpPr>
        <p:spPr>
          <a:xfrm>
            <a:off x="3962400" y="2371675"/>
            <a:ext cx="2987100" cy="1279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000043"/>
              </a:buClr>
              <a:buSzPts val="1400"/>
              <a:buFont typeface="Quicksand Medium"/>
              <a:buChar char=""/>
              <a:defRPr sz="1400">
                <a:solidFill>
                  <a:schemeClr val="dk1"/>
                </a:solidFill>
              </a:defRPr>
            </a:lvl1pPr>
            <a:lvl2pPr indent="-317500" lvl="1" marL="914400">
              <a:spcBef>
                <a:spcPts val="0"/>
              </a:spcBef>
              <a:spcAft>
                <a:spcPts val="0"/>
              </a:spcAft>
              <a:buClr>
                <a:srgbClr val="000043"/>
              </a:buClr>
              <a:buSzPts val="1400"/>
              <a:buFont typeface="Quicksand Medium"/>
              <a:buChar char="●"/>
              <a:defRPr sz="1200"/>
            </a:lvl2pPr>
            <a:lvl3pPr indent="-317500" lvl="2" marL="1371600">
              <a:spcBef>
                <a:spcPts val="1600"/>
              </a:spcBef>
              <a:spcAft>
                <a:spcPts val="0"/>
              </a:spcAft>
              <a:buClr>
                <a:srgbClr val="000043"/>
              </a:buClr>
              <a:buSzPts val="1400"/>
              <a:buFont typeface="Quicksand Medium"/>
              <a:buChar char="■"/>
              <a:defRPr sz="1200"/>
            </a:lvl3pPr>
            <a:lvl4pPr indent="-317500" lvl="3" marL="1828800">
              <a:spcBef>
                <a:spcPts val="1600"/>
              </a:spcBef>
              <a:spcAft>
                <a:spcPts val="0"/>
              </a:spcAft>
              <a:buClr>
                <a:srgbClr val="000043"/>
              </a:buClr>
              <a:buSzPts val="1400"/>
              <a:buFont typeface="Quicksand Medium"/>
              <a:buChar char="●"/>
              <a:defRPr sz="1200"/>
            </a:lvl4pPr>
            <a:lvl5pPr indent="-317500" lvl="4" marL="2286000">
              <a:spcBef>
                <a:spcPts val="1600"/>
              </a:spcBef>
              <a:spcAft>
                <a:spcPts val="0"/>
              </a:spcAft>
              <a:buClr>
                <a:srgbClr val="000043"/>
              </a:buClr>
              <a:buSzPts val="1400"/>
              <a:buFont typeface="Quicksand Medium"/>
              <a:buChar char="○"/>
              <a:defRPr sz="1200"/>
            </a:lvl5pPr>
            <a:lvl6pPr indent="-317500" lvl="5" marL="2743200">
              <a:spcBef>
                <a:spcPts val="1600"/>
              </a:spcBef>
              <a:spcAft>
                <a:spcPts val="0"/>
              </a:spcAft>
              <a:buClr>
                <a:srgbClr val="000043"/>
              </a:buClr>
              <a:buSzPts val="1400"/>
              <a:buFont typeface="Quicksand Medium"/>
              <a:buChar char="■"/>
              <a:defRPr sz="1200"/>
            </a:lvl6pPr>
            <a:lvl7pPr indent="-317500" lvl="6" marL="3200400">
              <a:spcBef>
                <a:spcPts val="1600"/>
              </a:spcBef>
              <a:spcAft>
                <a:spcPts val="0"/>
              </a:spcAft>
              <a:buClr>
                <a:srgbClr val="000043"/>
              </a:buClr>
              <a:buSzPts val="1400"/>
              <a:buFont typeface="Quicksand Medium"/>
              <a:buChar char="●"/>
              <a:defRPr sz="1200"/>
            </a:lvl7pPr>
            <a:lvl8pPr indent="-317500" lvl="7" marL="3657600">
              <a:spcBef>
                <a:spcPts val="1600"/>
              </a:spcBef>
              <a:spcAft>
                <a:spcPts val="0"/>
              </a:spcAft>
              <a:buClr>
                <a:srgbClr val="000043"/>
              </a:buClr>
              <a:buSzPts val="1400"/>
              <a:buFont typeface="Quicksand Medium"/>
              <a:buChar char="○"/>
              <a:defRPr sz="1200"/>
            </a:lvl8pPr>
            <a:lvl9pPr indent="-317500" lvl="8" marL="4114800">
              <a:spcBef>
                <a:spcPts val="1600"/>
              </a:spcBef>
              <a:spcAft>
                <a:spcPts val="1600"/>
              </a:spcAft>
              <a:buClr>
                <a:srgbClr val="000043"/>
              </a:buClr>
              <a:buSzPts val="1400"/>
              <a:buFont typeface="Quicksand Medium"/>
              <a:buChar char="■"/>
              <a:defRPr sz="1200"/>
            </a:lvl9pPr>
          </a:lstStyle>
          <a:p/>
        </p:txBody>
      </p:sp>
      <p:sp>
        <p:nvSpPr>
          <p:cNvPr id="25" name="Google Shape;25;p5"/>
          <p:cNvSpPr txBox="1"/>
          <p:nvPr>
            <p:ph idx="3" type="subTitle"/>
          </p:nvPr>
        </p:nvSpPr>
        <p:spPr>
          <a:xfrm>
            <a:off x="713225" y="1925800"/>
            <a:ext cx="2987100" cy="470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800"/>
              <a:buNone/>
              <a:defRPr b="1">
                <a:solidFill>
                  <a:schemeClr val="accen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6" name="Google Shape;26;p5"/>
          <p:cNvSpPr txBox="1"/>
          <p:nvPr>
            <p:ph idx="4" type="subTitle"/>
          </p:nvPr>
        </p:nvSpPr>
        <p:spPr>
          <a:xfrm>
            <a:off x="3962400"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 name="Google Shape;27;p5"/>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717800" y="383175"/>
            <a:ext cx="7708200" cy="64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1" name="Google Shape;31;p6"/>
          <p:cNvSpPr/>
          <p:nvPr/>
        </p:nvSpPr>
        <p:spPr>
          <a:xfrm rot="5400000">
            <a:off x="6703350" y="270292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1156525" y="1340400"/>
            <a:ext cx="42321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1156525" y="2096100"/>
            <a:ext cx="4232100" cy="2011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400">
                <a:solidFill>
                  <a:schemeClr val="accent2"/>
                </a:solidFill>
              </a:defRPr>
            </a:lvl1pPr>
            <a:lvl2pPr indent="-304800" lvl="1" marL="914400">
              <a:spcBef>
                <a:spcPts val="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txBox="1"/>
          <p:nvPr>
            <p:ph type="title"/>
          </p:nvPr>
        </p:nvSpPr>
        <p:spPr>
          <a:xfrm>
            <a:off x="713225" y="1170000"/>
            <a:ext cx="5533200" cy="28035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74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 name="Google Shape;3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0" name="Google Shape;40;p8"/>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p:nvPr/>
        </p:nvSpPr>
        <p:spPr>
          <a:xfrm>
            <a:off x="7951325" y="2571750"/>
            <a:ext cx="1216200" cy="134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txBox="1"/>
          <p:nvPr>
            <p:ph type="title"/>
          </p:nvPr>
        </p:nvSpPr>
        <p:spPr>
          <a:xfrm>
            <a:off x="713375" y="2227050"/>
            <a:ext cx="44625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7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4" name="Google Shape;44;p9"/>
          <p:cNvSpPr txBox="1"/>
          <p:nvPr>
            <p:ph idx="1" type="subTitle"/>
          </p:nvPr>
        </p:nvSpPr>
        <p:spPr>
          <a:xfrm>
            <a:off x="713225" y="3045375"/>
            <a:ext cx="4462500" cy="678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5" name="Google Shape;45;p9"/>
          <p:cNvSpPr txBox="1"/>
          <p:nvPr>
            <p:ph hasCustomPrompt="1" idx="2" type="title"/>
          </p:nvPr>
        </p:nvSpPr>
        <p:spPr>
          <a:xfrm>
            <a:off x="713300" y="1262325"/>
            <a:ext cx="4462500" cy="11418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solidFill>
                  <a:schemeClr val="dk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46" name="Google Shape;46;p9"/>
          <p:cNvSpPr/>
          <p:nvPr/>
        </p:nvSpPr>
        <p:spPr>
          <a:xfrm>
            <a:off x="5270400" y="9795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6486600" y="257190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713225" y="544075"/>
            <a:ext cx="4264800" cy="1541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b="1" sz="3800">
                <a:solidFill>
                  <a:schemeClr val="accent1"/>
                </a:solidFill>
                <a:latin typeface="Inter"/>
                <a:ea typeface="Inter"/>
                <a:cs typeface="Inter"/>
                <a:sym typeface="Inter"/>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 name="Shape 180"/>
        <p:cNvGrpSpPr/>
        <p:nvPr/>
      </p:nvGrpSpPr>
      <p:grpSpPr>
        <a:xfrm>
          <a:off x="0" y="0"/>
          <a:ext cx="0" cy="0"/>
          <a:chOff x="0" y="0"/>
          <a:chExt cx="0" cy="0"/>
        </a:xfrm>
      </p:grpSpPr>
      <p:sp>
        <p:nvSpPr>
          <p:cNvPr id="181" name="Google Shape;181;p28"/>
          <p:cNvSpPr txBox="1"/>
          <p:nvPr>
            <p:ph type="ctrTitle"/>
          </p:nvPr>
        </p:nvSpPr>
        <p:spPr>
          <a:xfrm>
            <a:off x="1643858" y="1172225"/>
            <a:ext cx="6770700" cy="2052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accent1"/>
                </a:solidFill>
              </a:rPr>
              <a:t>Deaths of Profound </a:t>
            </a:r>
            <a:r>
              <a:rPr lang="en">
                <a:solidFill>
                  <a:schemeClr val="accent1"/>
                </a:solidFill>
              </a:rPr>
              <a:t>Despair</a:t>
            </a:r>
            <a:endParaRPr>
              <a:solidFill>
                <a:srgbClr val="4A8CFF"/>
              </a:solidFill>
            </a:endParaRPr>
          </a:p>
        </p:txBody>
      </p:sp>
      <p:sp>
        <p:nvSpPr>
          <p:cNvPr id="182" name="Google Shape;182;p28"/>
          <p:cNvSpPr txBox="1"/>
          <p:nvPr>
            <p:ph idx="1" type="subTitle"/>
          </p:nvPr>
        </p:nvSpPr>
        <p:spPr>
          <a:xfrm>
            <a:off x="1480075" y="3261775"/>
            <a:ext cx="6934500" cy="557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
                <a:solidFill>
                  <a:schemeClr val="accent3"/>
                </a:solidFill>
              </a:rPr>
              <a:t>Mortality Disparities of Unhoused People in Santa Clara County</a:t>
            </a:r>
            <a:endParaRPr b="1">
              <a:solidFill>
                <a:schemeClr val="accent3"/>
              </a:solidFill>
            </a:endParaRPr>
          </a:p>
          <a:p>
            <a:pPr indent="0" lvl="0" marL="0" rtl="0" algn="r">
              <a:spcBef>
                <a:spcPts val="0"/>
              </a:spcBef>
              <a:spcAft>
                <a:spcPts val="0"/>
              </a:spcAft>
              <a:buClr>
                <a:schemeClr val="dk1"/>
              </a:buClr>
              <a:buSzPts val="1100"/>
              <a:buFont typeface="Arial"/>
              <a:buNone/>
            </a:pPr>
            <a:r>
              <a:t/>
            </a:r>
            <a:endParaRPr b="1">
              <a:solidFill>
                <a:schemeClr val="accent3"/>
              </a:solidFill>
            </a:endParaRPr>
          </a:p>
          <a:p>
            <a:pPr indent="0" lvl="0" marL="0" rtl="0" algn="r">
              <a:spcBef>
                <a:spcPts val="0"/>
              </a:spcBef>
              <a:spcAft>
                <a:spcPts val="0"/>
              </a:spcAft>
              <a:buNone/>
            </a:pPr>
            <a:r>
              <a:t/>
            </a:r>
            <a:endParaRPr b="1">
              <a:solidFill>
                <a:schemeClr val="accent3"/>
              </a:solidFill>
            </a:endParaRPr>
          </a:p>
          <a:p>
            <a:pPr indent="0" lvl="0" marL="0" rtl="0" algn="r">
              <a:spcBef>
                <a:spcPts val="0"/>
              </a:spcBef>
              <a:spcAft>
                <a:spcPts val="0"/>
              </a:spcAft>
              <a:buNone/>
            </a:pPr>
            <a:r>
              <a:t/>
            </a:r>
            <a:endParaRPr/>
          </a:p>
        </p:txBody>
      </p:sp>
      <p:sp>
        <p:nvSpPr>
          <p:cNvPr id="183" name="Google Shape;183;p28"/>
          <p:cNvSpPr txBox="1"/>
          <p:nvPr>
            <p:ph idx="1" type="subTitle"/>
          </p:nvPr>
        </p:nvSpPr>
        <p:spPr>
          <a:xfrm>
            <a:off x="1561950" y="3818875"/>
            <a:ext cx="6934500" cy="557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chemeClr val="dk1"/>
                </a:solidFill>
                <a:latin typeface="Arial"/>
                <a:ea typeface="Arial"/>
                <a:cs typeface="Arial"/>
                <a:sym typeface="Arial"/>
              </a:rPr>
              <a:t>Georgia Bright, </a:t>
            </a:r>
            <a:r>
              <a:rPr lang="en" sz="1100">
                <a:solidFill>
                  <a:schemeClr val="dk1"/>
                </a:solidFill>
                <a:latin typeface="Arial"/>
                <a:ea typeface="Arial"/>
                <a:cs typeface="Arial"/>
                <a:sym typeface="Arial"/>
              </a:rPr>
              <a:t>Jamie Suki Chang, Katherine Saxton, Michelle A. Jorden, Andy Gutierrez, Katherine Xia</a:t>
            </a:r>
            <a:endParaRPr sz="1100">
              <a:solidFill>
                <a:schemeClr val="dk1"/>
              </a:solidFill>
              <a:latin typeface="Arial"/>
              <a:ea typeface="Arial"/>
              <a:cs typeface="Arial"/>
              <a:sym typeface="Arial"/>
            </a:endParaRPr>
          </a:p>
          <a:p>
            <a:pPr indent="0" lvl="0" marL="0" rtl="0" algn="r">
              <a:spcBef>
                <a:spcPts val="0"/>
              </a:spcBef>
              <a:spcAft>
                <a:spcPts val="0"/>
              </a:spcAft>
              <a:buNone/>
            </a:pPr>
            <a:r>
              <a:t/>
            </a:r>
            <a:endParaRPr sz="1100">
              <a:solidFill>
                <a:schemeClr val="dk1"/>
              </a:solidFill>
              <a:latin typeface="Arial"/>
              <a:ea typeface="Arial"/>
              <a:cs typeface="Arial"/>
              <a:sym typeface="Arial"/>
            </a:endParaRPr>
          </a:p>
          <a:p>
            <a:pPr indent="0" lvl="0" marL="0" rtl="0" algn="r">
              <a:spcBef>
                <a:spcPts val="0"/>
              </a:spcBef>
              <a:spcAft>
                <a:spcPts val="0"/>
              </a:spcAft>
              <a:buNone/>
            </a:pPr>
            <a:r>
              <a:rPr lang="en" sz="1100">
                <a:solidFill>
                  <a:schemeClr val="dk1"/>
                </a:solidFill>
                <a:latin typeface="Arial"/>
                <a:ea typeface="Arial"/>
                <a:cs typeface="Arial"/>
                <a:sym typeface="Arial"/>
              </a:rPr>
              <a:t>Santa Clara University Department of Public Health</a:t>
            </a:r>
            <a:endParaRPr sz="1100">
              <a:solidFill>
                <a:schemeClr val="dk1"/>
              </a:solidFill>
              <a:latin typeface="Arial"/>
              <a:ea typeface="Arial"/>
              <a:cs typeface="Arial"/>
              <a:sym typeface="Arial"/>
            </a:endParaRPr>
          </a:p>
          <a:p>
            <a:pPr indent="0" lvl="0" marL="0" rtl="0" algn="r">
              <a:spcBef>
                <a:spcPts val="0"/>
              </a:spcBef>
              <a:spcAft>
                <a:spcPts val="0"/>
              </a:spcAft>
              <a:buNone/>
            </a:pPr>
            <a:r>
              <a:rPr lang="en" sz="1100">
                <a:solidFill>
                  <a:schemeClr val="dk1"/>
                </a:solidFill>
                <a:latin typeface="Arial"/>
                <a:ea typeface="Arial"/>
                <a:cs typeface="Arial"/>
                <a:sym typeface="Arial"/>
              </a:rPr>
              <a:t>Santa Clara County Medical-Examiner/Coroner’s Office</a:t>
            </a:r>
            <a:endParaRPr sz="1100">
              <a:solidFill>
                <a:schemeClr val="dk1"/>
              </a:solidFill>
              <a:latin typeface="Arial"/>
              <a:ea typeface="Arial"/>
              <a:cs typeface="Arial"/>
              <a:sym typeface="Arial"/>
            </a:endParaRPr>
          </a:p>
          <a:p>
            <a:pPr indent="0" lvl="0" marL="0" rtl="0" algn="r">
              <a:spcBef>
                <a:spcPts val="0"/>
              </a:spcBef>
              <a:spcAft>
                <a:spcPts val="0"/>
              </a:spcAft>
              <a:buNone/>
            </a:pPr>
            <a:r>
              <a:rPr lang="en" sz="1100">
                <a:solidFill>
                  <a:schemeClr val="dk1"/>
                </a:solidFill>
                <a:latin typeface="Arial"/>
                <a:ea typeface="Arial"/>
                <a:cs typeface="Arial"/>
                <a:sym typeface="Arial"/>
              </a:rPr>
              <a:t>Santa Clara County Office of the Public Defender</a:t>
            </a:r>
            <a:endParaRPr sz="1100">
              <a:solidFill>
                <a:schemeClr val="dk1"/>
              </a:solidFill>
              <a:latin typeface="Arial"/>
              <a:ea typeface="Arial"/>
              <a:cs typeface="Arial"/>
              <a:sym typeface="Arial"/>
            </a:endParaRPr>
          </a:p>
          <a:p>
            <a:pPr indent="0" lvl="0" marL="0" rtl="0" algn="r">
              <a:spcBef>
                <a:spcPts val="0"/>
              </a:spcBef>
              <a:spcAft>
                <a:spcPts val="0"/>
              </a:spcAft>
              <a:buNone/>
            </a:pPr>
            <a:r>
              <a:t/>
            </a:r>
            <a:endParaRPr b="1">
              <a:solidFill>
                <a:schemeClr val="accent3"/>
              </a:solidFill>
            </a:endParaRPr>
          </a:p>
          <a:p>
            <a:pPr indent="0" lvl="0" marL="0" rtl="0" algn="r">
              <a:spcBef>
                <a:spcPts val="0"/>
              </a:spcBef>
              <a:spcAft>
                <a:spcPts val="0"/>
              </a:spcAft>
              <a:buNone/>
            </a:pPr>
            <a:r>
              <a:t/>
            </a:r>
            <a:endParaRPr b="1">
              <a:solidFill>
                <a:schemeClr val="accent3"/>
              </a:solidFill>
            </a:endParaRPr>
          </a:p>
          <a:p>
            <a:pPr indent="0" lvl="0" marL="0" rtl="0" algn="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7" title="Chart"/>
          <p:cNvPicPr preferRelativeResize="0"/>
          <p:nvPr/>
        </p:nvPicPr>
        <p:blipFill>
          <a:blip r:embed="rId3">
            <a:alphaModFix/>
          </a:blip>
          <a:stretch>
            <a:fillRect/>
          </a:stretch>
        </p:blipFill>
        <p:spPr>
          <a:xfrm>
            <a:off x="1195950" y="174325"/>
            <a:ext cx="6322224" cy="3909199"/>
          </a:xfrm>
          <a:prstGeom prst="rect">
            <a:avLst/>
          </a:prstGeom>
          <a:noFill/>
          <a:ln>
            <a:noFill/>
          </a:ln>
        </p:spPr>
      </p:pic>
      <p:sp>
        <p:nvSpPr>
          <p:cNvPr id="251" name="Google Shape;251;p37"/>
          <p:cNvSpPr txBox="1"/>
          <p:nvPr/>
        </p:nvSpPr>
        <p:spPr>
          <a:xfrm>
            <a:off x="2600775" y="4083525"/>
            <a:ext cx="582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Deaths of unhoused people have QUADRUPLED in 10 years:</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60 deaths in 2011 → 250 deaths in 2021</a:t>
            </a:r>
            <a:endParaRPr b="1">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idx="1" type="subTitle"/>
          </p:nvPr>
        </p:nvSpPr>
        <p:spPr>
          <a:xfrm>
            <a:off x="416900" y="2571600"/>
            <a:ext cx="61131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Are unhoused people dying from different causes of death than the general population? </a:t>
            </a:r>
            <a:endParaRPr/>
          </a:p>
          <a:p>
            <a:pPr indent="0" lvl="0" marL="0" rtl="0" algn="l">
              <a:spcBef>
                <a:spcPts val="1600"/>
              </a:spcBef>
              <a:spcAft>
                <a:spcPts val="1600"/>
              </a:spcAft>
              <a:buNone/>
            </a:pPr>
            <a:r>
              <a:t/>
            </a:r>
            <a:endParaRPr/>
          </a:p>
        </p:txBody>
      </p:sp>
      <p:sp>
        <p:nvSpPr>
          <p:cNvPr id="257" name="Google Shape;257;p38"/>
          <p:cNvSpPr txBox="1"/>
          <p:nvPr>
            <p:ph idx="3" type="subTitle"/>
          </p:nvPr>
        </p:nvSpPr>
        <p:spPr>
          <a:xfrm>
            <a:off x="416900" y="1245588"/>
            <a:ext cx="4712400" cy="102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What are the demographic backgrounds of people who are dying? </a:t>
            </a:r>
            <a:endParaRPr/>
          </a:p>
        </p:txBody>
      </p:sp>
      <p:sp>
        <p:nvSpPr>
          <p:cNvPr id="258" name="Google Shape;258;p38"/>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txBox="1"/>
          <p:nvPr>
            <p:ph idx="1" type="subTitle"/>
          </p:nvPr>
        </p:nvSpPr>
        <p:spPr>
          <a:xfrm>
            <a:off x="416900" y="3760200"/>
            <a:ext cx="6568200" cy="113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What is the relationship between these disparities and structural determinants such as shelter status or social status?</a:t>
            </a:r>
            <a:endParaRPr/>
          </a:p>
        </p:txBody>
      </p:sp>
      <p:sp>
        <p:nvSpPr>
          <p:cNvPr id="260" name="Google Shape;260;p38"/>
          <p:cNvSpPr txBox="1"/>
          <p:nvPr>
            <p:ph type="title"/>
          </p:nvPr>
        </p:nvSpPr>
        <p:spPr>
          <a:xfrm>
            <a:off x="416900" y="3737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9"/>
          <p:cNvSpPr txBox="1"/>
          <p:nvPr>
            <p:ph type="title"/>
          </p:nvPr>
        </p:nvSpPr>
        <p:spPr>
          <a:xfrm>
            <a:off x="713375" y="2227050"/>
            <a:ext cx="44625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266" name="Google Shape;266;p39"/>
          <p:cNvSpPr txBox="1"/>
          <p:nvPr>
            <p:ph idx="2" type="title"/>
          </p:nvPr>
        </p:nvSpPr>
        <p:spPr>
          <a:xfrm>
            <a:off x="713300" y="1262325"/>
            <a:ext cx="4462500" cy="11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title"/>
          </p:nvPr>
        </p:nvSpPr>
        <p:spPr>
          <a:xfrm>
            <a:off x="717800" y="165425"/>
            <a:ext cx="7708200" cy="107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t>Is a death a homeless death? </a:t>
            </a:r>
            <a:endParaRPr u="sng"/>
          </a:p>
          <a:p>
            <a:pPr indent="0" lvl="0" marL="0" rtl="0" algn="ctr">
              <a:spcBef>
                <a:spcPts val="0"/>
              </a:spcBef>
              <a:spcAft>
                <a:spcPts val="0"/>
              </a:spcAft>
              <a:buNone/>
            </a:pPr>
            <a:r>
              <a:t/>
            </a:r>
            <a:endParaRPr/>
          </a:p>
          <a:p>
            <a:pPr indent="0" lvl="0" marL="0" rtl="0" algn="ctr">
              <a:spcBef>
                <a:spcPts val="0"/>
              </a:spcBef>
              <a:spcAft>
                <a:spcPts val="0"/>
              </a:spcAft>
              <a:buNone/>
            </a:pPr>
            <a:r>
              <a:rPr lang="en"/>
              <a:t>Data Source:</a:t>
            </a:r>
            <a:endParaRPr/>
          </a:p>
          <a:p>
            <a:pPr indent="0" lvl="0" marL="0" rtl="0" algn="ctr">
              <a:spcBef>
                <a:spcPts val="0"/>
              </a:spcBef>
              <a:spcAft>
                <a:spcPts val="0"/>
              </a:spcAft>
              <a:buNone/>
            </a:pPr>
            <a:r>
              <a:rPr lang="en"/>
              <a:t>ME Office Medico-legal investigation</a:t>
            </a:r>
            <a:endParaRPr/>
          </a:p>
        </p:txBody>
      </p:sp>
      <p:sp>
        <p:nvSpPr>
          <p:cNvPr id="272" name="Google Shape;272;p40"/>
          <p:cNvSpPr txBox="1"/>
          <p:nvPr>
            <p:ph idx="1" type="subTitle"/>
          </p:nvPr>
        </p:nvSpPr>
        <p:spPr>
          <a:xfrm>
            <a:off x="788000" y="2579200"/>
            <a:ext cx="24618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Circumstances surrounding death</a:t>
            </a:r>
            <a:endParaRPr/>
          </a:p>
        </p:txBody>
      </p:sp>
      <p:sp>
        <p:nvSpPr>
          <p:cNvPr id="273" name="Google Shape;273;p40"/>
          <p:cNvSpPr txBox="1"/>
          <p:nvPr>
            <p:ph idx="3" type="subTitle"/>
          </p:nvPr>
        </p:nvSpPr>
        <p:spPr>
          <a:xfrm>
            <a:off x="3441050" y="2579200"/>
            <a:ext cx="26049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Interview people who knew the deceased</a:t>
            </a:r>
            <a:endParaRPr/>
          </a:p>
        </p:txBody>
      </p:sp>
      <p:sp>
        <p:nvSpPr>
          <p:cNvPr id="274" name="Google Shape;274;p40"/>
          <p:cNvSpPr txBox="1"/>
          <p:nvPr>
            <p:ph idx="5" type="subTitle"/>
          </p:nvPr>
        </p:nvSpPr>
        <p:spPr>
          <a:xfrm>
            <a:off x="6094100" y="2579188"/>
            <a:ext cx="22617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Verify with next-of-kin</a:t>
            </a:r>
            <a:endParaRPr/>
          </a:p>
        </p:txBody>
      </p:sp>
      <p:sp>
        <p:nvSpPr>
          <p:cNvPr id="275" name="Google Shape;275;p40"/>
          <p:cNvSpPr/>
          <p:nvPr/>
        </p:nvSpPr>
        <p:spPr>
          <a:xfrm>
            <a:off x="1706186" y="2156411"/>
            <a:ext cx="425343" cy="422781"/>
          </a:xfrm>
          <a:custGeom>
            <a:rect b="b" l="l" r="r" t="t"/>
            <a:pathLst>
              <a:path extrusionOk="0" h="11713" w="11784">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0"/>
          <p:cNvSpPr/>
          <p:nvPr/>
        </p:nvSpPr>
        <p:spPr>
          <a:xfrm>
            <a:off x="7012275" y="2155712"/>
            <a:ext cx="425355" cy="424175"/>
          </a:xfrm>
          <a:custGeom>
            <a:rect b="b" l="l" r="r" t="t"/>
            <a:pathLst>
              <a:path extrusionOk="0" h="11626" w="11721">
                <a:moveTo>
                  <a:pt x="8570" y="694"/>
                </a:moveTo>
                <a:cubicBezTo>
                  <a:pt x="9106" y="694"/>
                  <a:pt x="9578" y="1166"/>
                  <a:pt x="9578" y="1702"/>
                </a:cubicBezTo>
                <a:cubicBezTo>
                  <a:pt x="9578" y="2269"/>
                  <a:pt x="9106" y="2773"/>
                  <a:pt x="8570" y="2773"/>
                </a:cubicBezTo>
                <a:cubicBezTo>
                  <a:pt x="8003" y="2773"/>
                  <a:pt x="7530" y="2269"/>
                  <a:pt x="7530" y="1702"/>
                </a:cubicBezTo>
                <a:cubicBezTo>
                  <a:pt x="7530" y="1166"/>
                  <a:pt x="8003" y="694"/>
                  <a:pt x="8570" y="694"/>
                </a:cubicBezTo>
                <a:close/>
                <a:moveTo>
                  <a:pt x="8570" y="3403"/>
                </a:moveTo>
                <a:cubicBezTo>
                  <a:pt x="9893" y="3403"/>
                  <a:pt x="10964" y="4474"/>
                  <a:pt x="10964" y="5798"/>
                </a:cubicBezTo>
                <a:lnTo>
                  <a:pt x="10964" y="6144"/>
                </a:lnTo>
                <a:lnTo>
                  <a:pt x="6144" y="6144"/>
                </a:lnTo>
                <a:lnTo>
                  <a:pt x="6144" y="5798"/>
                </a:lnTo>
                <a:cubicBezTo>
                  <a:pt x="6144" y="4443"/>
                  <a:pt x="7215" y="3403"/>
                  <a:pt x="8570" y="3403"/>
                </a:cubicBezTo>
                <a:close/>
                <a:moveTo>
                  <a:pt x="3057" y="5483"/>
                </a:moveTo>
                <a:cubicBezTo>
                  <a:pt x="3592" y="5483"/>
                  <a:pt x="4096" y="5955"/>
                  <a:pt x="4096" y="6491"/>
                </a:cubicBezTo>
                <a:cubicBezTo>
                  <a:pt x="4096" y="7058"/>
                  <a:pt x="3624" y="7530"/>
                  <a:pt x="3057" y="7530"/>
                </a:cubicBezTo>
                <a:cubicBezTo>
                  <a:pt x="2490" y="7530"/>
                  <a:pt x="2017" y="7089"/>
                  <a:pt x="2017" y="6491"/>
                </a:cubicBezTo>
                <a:cubicBezTo>
                  <a:pt x="2017" y="5955"/>
                  <a:pt x="2490" y="5483"/>
                  <a:pt x="3057" y="5483"/>
                </a:cubicBezTo>
                <a:close/>
                <a:moveTo>
                  <a:pt x="10964" y="6869"/>
                </a:moveTo>
                <a:lnTo>
                  <a:pt x="10964" y="7530"/>
                </a:lnTo>
                <a:lnTo>
                  <a:pt x="4411" y="7530"/>
                </a:lnTo>
                <a:cubicBezTo>
                  <a:pt x="4569" y="7341"/>
                  <a:pt x="4695" y="7089"/>
                  <a:pt x="4726" y="6869"/>
                </a:cubicBezTo>
                <a:close/>
                <a:moveTo>
                  <a:pt x="3088" y="8255"/>
                </a:moveTo>
                <a:cubicBezTo>
                  <a:pt x="4411" y="8255"/>
                  <a:pt x="5514" y="9295"/>
                  <a:pt x="5514" y="10649"/>
                </a:cubicBezTo>
                <a:lnTo>
                  <a:pt x="5514" y="10996"/>
                </a:lnTo>
                <a:lnTo>
                  <a:pt x="694" y="10996"/>
                </a:lnTo>
                <a:lnTo>
                  <a:pt x="694" y="10649"/>
                </a:lnTo>
                <a:cubicBezTo>
                  <a:pt x="694" y="9295"/>
                  <a:pt x="1733" y="8255"/>
                  <a:pt x="3088" y="8255"/>
                </a:cubicBezTo>
                <a:close/>
                <a:moveTo>
                  <a:pt x="10933" y="8286"/>
                </a:moveTo>
                <a:lnTo>
                  <a:pt x="10933" y="10996"/>
                </a:lnTo>
                <a:lnTo>
                  <a:pt x="6144" y="10996"/>
                </a:lnTo>
                <a:lnTo>
                  <a:pt x="6144" y="10649"/>
                </a:lnTo>
                <a:cubicBezTo>
                  <a:pt x="6144" y="9830"/>
                  <a:pt x="5829" y="9074"/>
                  <a:pt x="5199" y="8476"/>
                </a:cubicBezTo>
                <a:cubicBezTo>
                  <a:pt x="5136" y="8412"/>
                  <a:pt x="5041" y="8318"/>
                  <a:pt x="4978" y="8286"/>
                </a:cubicBezTo>
                <a:close/>
                <a:moveTo>
                  <a:pt x="8602" y="1"/>
                </a:moveTo>
                <a:cubicBezTo>
                  <a:pt x="7656" y="1"/>
                  <a:pt x="6900" y="757"/>
                  <a:pt x="6900" y="1702"/>
                </a:cubicBezTo>
                <a:cubicBezTo>
                  <a:pt x="6900" y="2175"/>
                  <a:pt x="7058" y="2616"/>
                  <a:pt x="7404" y="2931"/>
                </a:cubicBezTo>
                <a:lnTo>
                  <a:pt x="7467" y="2962"/>
                </a:lnTo>
                <a:cubicBezTo>
                  <a:pt x="6302" y="3435"/>
                  <a:pt x="5514" y="4537"/>
                  <a:pt x="5514" y="5798"/>
                </a:cubicBezTo>
                <a:lnTo>
                  <a:pt x="5514" y="6144"/>
                </a:lnTo>
                <a:lnTo>
                  <a:pt x="4789" y="6144"/>
                </a:lnTo>
                <a:cubicBezTo>
                  <a:pt x="4632" y="5420"/>
                  <a:pt x="3907" y="4789"/>
                  <a:pt x="3088" y="4789"/>
                </a:cubicBezTo>
                <a:cubicBezTo>
                  <a:pt x="2143" y="4789"/>
                  <a:pt x="1387" y="5514"/>
                  <a:pt x="1387" y="6459"/>
                </a:cubicBezTo>
                <a:cubicBezTo>
                  <a:pt x="1387" y="6995"/>
                  <a:pt x="1576" y="7404"/>
                  <a:pt x="1954" y="7719"/>
                </a:cubicBezTo>
                <a:cubicBezTo>
                  <a:pt x="788" y="8192"/>
                  <a:pt x="1" y="9295"/>
                  <a:pt x="1" y="10555"/>
                </a:cubicBezTo>
                <a:lnTo>
                  <a:pt x="1" y="11279"/>
                </a:lnTo>
                <a:cubicBezTo>
                  <a:pt x="1" y="11468"/>
                  <a:pt x="158" y="11626"/>
                  <a:pt x="379" y="11626"/>
                </a:cubicBezTo>
                <a:lnTo>
                  <a:pt x="11342" y="11626"/>
                </a:lnTo>
                <a:cubicBezTo>
                  <a:pt x="11563" y="11626"/>
                  <a:pt x="11721" y="11468"/>
                  <a:pt x="11721" y="11279"/>
                </a:cubicBezTo>
                <a:lnTo>
                  <a:pt x="11721" y="5798"/>
                </a:lnTo>
                <a:cubicBezTo>
                  <a:pt x="11626" y="4537"/>
                  <a:pt x="10838" y="3435"/>
                  <a:pt x="9736" y="2962"/>
                </a:cubicBezTo>
                <a:lnTo>
                  <a:pt x="9767" y="2931"/>
                </a:lnTo>
                <a:cubicBezTo>
                  <a:pt x="10082" y="2616"/>
                  <a:pt x="10303" y="2175"/>
                  <a:pt x="10303" y="1702"/>
                </a:cubicBezTo>
                <a:cubicBezTo>
                  <a:pt x="10303" y="757"/>
                  <a:pt x="9547" y="1"/>
                  <a:pt x="8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 name="Google Shape;277;p40"/>
          <p:cNvGrpSpPr/>
          <p:nvPr/>
        </p:nvGrpSpPr>
        <p:grpSpPr>
          <a:xfrm>
            <a:off x="4313451" y="2157958"/>
            <a:ext cx="425342" cy="419687"/>
            <a:chOff x="-35134875" y="2272675"/>
            <a:chExt cx="291450" cy="291875"/>
          </a:xfrm>
        </p:grpSpPr>
        <p:sp>
          <p:nvSpPr>
            <p:cNvPr id="278" name="Google Shape;278;p40"/>
            <p:cNvSpPr/>
            <p:nvPr/>
          </p:nvSpPr>
          <p:spPr>
            <a:xfrm>
              <a:off x="-35134875" y="2272675"/>
              <a:ext cx="291450" cy="291875"/>
            </a:xfrm>
            <a:custGeom>
              <a:rect b="b" l="l" r="r" t="t"/>
              <a:pathLst>
                <a:path extrusionOk="0" h="11675" w="11658">
                  <a:moveTo>
                    <a:pt x="9925" y="662"/>
                  </a:moveTo>
                  <a:cubicBezTo>
                    <a:pt x="10460" y="662"/>
                    <a:pt x="10933" y="1135"/>
                    <a:pt x="10933" y="1733"/>
                  </a:cubicBezTo>
                  <a:lnTo>
                    <a:pt x="10933" y="5136"/>
                  </a:lnTo>
                  <a:cubicBezTo>
                    <a:pt x="10933" y="5703"/>
                    <a:pt x="10460" y="6176"/>
                    <a:pt x="9925" y="6176"/>
                  </a:cubicBezTo>
                  <a:cubicBezTo>
                    <a:pt x="9704" y="6176"/>
                    <a:pt x="9547" y="6333"/>
                    <a:pt x="9547" y="6522"/>
                  </a:cubicBezTo>
                  <a:lnTo>
                    <a:pt x="9547" y="7751"/>
                  </a:lnTo>
                  <a:lnTo>
                    <a:pt x="8192" y="6365"/>
                  </a:lnTo>
                  <a:lnTo>
                    <a:pt x="8192" y="4474"/>
                  </a:lnTo>
                  <a:cubicBezTo>
                    <a:pt x="8192" y="3529"/>
                    <a:pt x="7404" y="2742"/>
                    <a:pt x="6459" y="2742"/>
                  </a:cubicBezTo>
                  <a:lnTo>
                    <a:pt x="3372" y="2742"/>
                  </a:lnTo>
                  <a:lnTo>
                    <a:pt x="3372" y="1733"/>
                  </a:lnTo>
                  <a:cubicBezTo>
                    <a:pt x="3372" y="1166"/>
                    <a:pt x="3844" y="662"/>
                    <a:pt x="4411" y="662"/>
                  </a:cubicBezTo>
                  <a:close/>
                  <a:moveTo>
                    <a:pt x="6459" y="3403"/>
                  </a:moveTo>
                  <a:cubicBezTo>
                    <a:pt x="6995" y="3403"/>
                    <a:pt x="7499" y="3876"/>
                    <a:pt x="7499" y="4474"/>
                  </a:cubicBezTo>
                  <a:lnTo>
                    <a:pt x="7499" y="7908"/>
                  </a:lnTo>
                  <a:lnTo>
                    <a:pt x="7467" y="7908"/>
                  </a:lnTo>
                  <a:cubicBezTo>
                    <a:pt x="7467" y="8444"/>
                    <a:pt x="6995" y="8917"/>
                    <a:pt x="6396" y="8917"/>
                  </a:cubicBezTo>
                  <a:lnTo>
                    <a:pt x="3687" y="8917"/>
                  </a:lnTo>
                  <a:cubicBezTo>
                    <a:pt x="3624" y="8917"/>
                    <a:pt x="3498" y="8948"/>
                    <a:pt x="3466" y="9043"/>
                  </a:cubicBezTo>
                  <a:lnTo>
                    <a:pt x="1986" y="10492"/>
                  </a:lnTo>
                  <a:lnTo>
                    <a:pt x="1986" y="9295"/>
                  </a:lnTo>
                  <a:cubicBezTo>
                    <a:pt x="1986" y="9074"/>
                    <a:pt x="1828" y="8917"/>
                    <a:pt x="1639" y="8917"/>
                  </a:cubicBezTo>
                  <a:cubicBezTo>
                    <a:pt x="1103" y="8917"/>
                    <a:pt x="631" y="8444"/>
                    <a:pt x="631" y="7908"/>
                  </a:cubicBezTo>
                  <a:lnTo>
                    <a:pt x="631" y="4474"/>
                  </a:lnTo>
                  <a:cubicBezTo>
                    <a:pt x="631" y="3939"/>
                    <a:pt x="1103" y="3403"/>
                    <a:pt x="1639" y="3403"/>
                  </a:cubicBezTo>
                  <a:close/>
                  <a:moveTo>
                    <a:pt x="4411" y="1"/>
                  </a:moveTo>
                  <a:cubicBezTo>
                    <a:pt x="3466" y="1"/>
                    <a:pt x="2710" y="788"/>
                    <a:pt x="2710" y="1733"/>
                  </a:cubicBezTo>
                  <a:lnTo>
                    <a:pt x="2710" y="2742"/>
                  </a:lnTo>
                  <a:lnTo>
                    <a:pt x="1671" y="2742"/>
                  </a:lnTo>
                  <a:cubicBezTo>
                    <a:pt x="725" y="2742"/>
                    <a:pt x="1" y="3529"/>
                    <a:pt x="1" y="4474"/>
                  </a:cubicBezTo>
                  <a:lnTo>
                    <a:pt x="1" y="7908"/>
                  </a:lnTo>
                  <a:cubicBezTo>
                    <a:pt x="1" y="8728"/>
                    <a:pt x="568" y="9452"/>
                    <a:pt x="1355" y="9610"/>
                  </a:cubicBezTo>
                  <a:lnTo>
                    <a:pt x="1355" y="11342"/>
                  </a:lnTo>
                  <a:cubicBezTo>
                    <a:pt x="1355" y="11500"/>
                    <a:pt x="1450" y="11594"/>
                    <a:pt x="1576" y="11657"/>
                  </a:cubicBezTo>
                  <a:cubicBezTo>
                    <a:pt x="1607" y="11668"/>
                    <a:pt x="1646" y="11675"/>
                    <a:pt x="1687" y="11675"/>
                  </a:cubicBezTo>
                  <a:cubicBezTo>
                    <a:pt x="1769" y="11675"/>
                    <a:pt x="1860" y="11647"/>
                    <a:pt x="1923" y="11563"/>
                  </a:cubicBezTo>
                  <a:lnTo>
                    <a:pt x="3876" y="9610"/>
                  </a:lnTo>
                  <a:lnTo>
                    <a:pt x="6491" y="9610"/>
                  </a:lnTo>
                  <a:cubicBezTo>
                    <a:pt x="7436" y="9610"/>
                    <a:pt x="8224" y="8854"/>
                    <a:pt x="8224" y="7908"/>
                  </a:cubicBezTo>
                  <a:lnTo>
                    <a:pt x="8224" y="7341"/>
                  </a:lnTo>
                  <a:lnTo>
                    <a:pt x="9704" y="8822"/>
                  </a:lnTo>
                  <a:cubicBezTo>
                    <a:pt x="9773" y="8868"/>
                    <a:pt x="9876" y="8897"/>
                    <a:pt x="9976" y="8897"/>
                  </a:cubicBezTo>
                  <a:cubicBezTo>
                    <a:pt x="10013" y="8897"/>
                    <a:pt x="10049" y="8893"/>
                    <a:pt x="10082" y="8885"/>
                  </a:cubicBezTo>
                  <a:cubicBezTo>
                    <a:pt x="10208" y="8854"/>
                    <a:pt x="10271" y="8696"/>
                    <a:pt x="10271" y="8570"/>
                  </a:cubicBezTo>
                  <a:lnTo>
                    <a:pt x="10271" y="6837"/>
                  </a:lnTo>
                  <a:cubicBezTo>
                    <a:pt x="11059" y="6680"/>
                    <a:pt x="11658" y="5987"/>
                    <a:pt x="11658" y="5136"/>
                  </a:cubicBezTo>
                  <a:lnTo>
                    <a:pt x="11658" y="1733"/>
                  </a:lnTo>
                  <a:cubicBezTo>
                    <a:pt x="11595" y="788"/>
                    <a:pt x="10870" y="1"/>
                    <a:pt x="99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0"/>
            <p:cNvSpPr/>
            <p:nvPr/>
          </p:nvSpPr>
          <p:spPr>
            <a:xfrm>
              <a:off x="-35093925" y="2419175"/>
              <a:ext cx="18150" cy="17350"/>
            </a:xfrm>
            <a:custGeom>
              <a:rect b="b" l="l" r="r" t="t"/>
              <a:pathLst>
                <a:path extrusionOk="0" h="694" w="726">
                  <a:moveTo>
                    <a:pt x="348" y="1"/>
                  </a:moveTo>
                  <a:cubicBezTo>
                    <a:pt x="159" y="1"/>
                    <a:pt x="1" y="158"/>
                    <a:pt x="1" y="347"/>
                  </a:cubicBezTo>
                  <a:cubicBezTo>
                    <a:pt x="1" y="536"/>
                    <a:pt x="159" y="694"/>
                    <a:pt x="348" y="694"/>
                  </a:cubicBezTo>
                  <a:cubicBezTo>
                    <a:pt x="568" y="694"/>
                    <a:pt x="726" y="536"/>
                    <a:pt x="726" y="347"/>
                  </a:cubicBezTo>
                  <a:cubicBezTo>
                    <a:pt x="726" y="158"/>
                    <a:pt x="568" y="1"/>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0"/>
            <p:cNvSpPr/>
            <p:nvPr/>
          </p:nvSpPr>
          <p:spPr>
            <a:xfrm>
              <a:off x="-35042725" y="2419175"/>
              <a:ext cx="18150" cy="17350"/>
            </a:xfrm>
            <a:custGeom>
              <a:rect b="b" l="l" r="r" t="t"/>
              <a:pathLst>
                <a:path extrusionOk="0" h="694" w="726">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p:nvPr/>
          </p:nvSpPr>
          <p:spPr>
            <a:xfrm>
              <a:off x="-34991525" y="2419175"/>
              <a:ext cx="18150" cy="17350"/>
            </a:xfrm>
            <a:custGeom>
              <a:rect b="b" l="l" r="r" t="t"/>
              <a:pathLst>
                <a:path extrusionOk="0" h="694" w="726">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type="title"/>
          </p:nvPr>
        </p:nvSpPr>
        <p:spPr>
          <a:xfrm>
            <a:off x="270700" y="291000"/>
            <a:ext cx="8783100" cy="72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Methods - Cause of Death: Narrative Descriptions</a:t>
            </a:r>
            <a:endParaRPr sz="2500"/>
          </a:p>
        </p:txBody>
      </p:sp>
      <p:graphicFrame>
        <p:nvGraphicFramePr>
          <p:cNvPr id="287" name="Google Shape;287;p41"/>
          <p:cNvGraphicFramePr/>
          <p:nvPr/>
        </p:nvGraphicFramePr>
        <p:xfrm>
          <a:off x="2598625" y="1132300"/>
          <a:ext cx="3000000" cy="3000000"/>
        </p:xfrm>
        <a:graphic>
          <a:graphicData uri="http://schemas.openxmlformats.org/drawingml/2006/table">
            <a:tbl>
              <a:tblPr>
                <a:noFill/>
                <a:tableStyleId>{91102B14-F18D-4ABF-9A56-2AAFF2667152}</a:tableStyleId>
              </a:tblPr>
              <a:tblGrid>
                <a:gridCol w="6367575"/>
              </a:tblGrid>
              <a:tr h="433200">
                <a:tc>
                  <a:txBody>
                    <a:bodyPr/>
                    <a:lstStyle/>
                    <a:p>
                      <a:pPr indent="0" lvl="0" marL="0" rtl="0" algn="l">
                        <a:spcBef>
                          <a:spcPts val="0"/>
                        </a:spcBef>
                        <a:spcAft>
                          <a:spcPts val="0"/>
                        </a:spcAft>
                        <a:buNone/>
                      </a:pPr>
                      <a:r>
                        <a:rPr b="1" lang="en" u="sng"/>
                        <a:t>Examples</a:t>
                      </a:r>
                      <a:endParaRPr b="1" u="sng"/>
                    </a:p>
                  </a:txBody>
                  <a:tcPr marT="91425" marB="91425" marR="91425" marL="91425"/>
                </a:tc>
              </a:tr>
              <a:tr h="433200">
                <a:tc>
                  <a:txBody>
                    <a:bodyPr/>
                    <a:lstStyle/>
                    <a:p>
                      <a:pPr indent="0" lvl="0" marL="0" rtl="0" algn="l">
                        <a:spcBef>
                          <a:spcPts val="0"/>
                        </a:spcBef>
                        <a:spcAft>
                          <a:spcPts val="0"/>
                        </a:spcAft>
                        <a:buNone/>
                      </a:pPr>
                      <a:r>
                        <a:rPr lang="en"/>
                        <a:t>Hypertensive and atherosclerotic cardiovascular disease</a:t>
                      </a:r>
                      <a:endParaRPr/>
                    </a:p>
                  </a:txBody>
                  <a:tcPr marT="91425" marB="91425" marR="91425" marL="91425"/>
                </a:tc>
              </a:tr>
              <a:tr h="433200">
                <a:tc>
                  <a:txBody>
                    <a:bodyPr/>
                    <a:lstStyle/>
                    <a:p>
                      <a:pPr indent="0" lvl="0" marL="0" rtl="0" algn="l">
                        <a:spcBef>
                          <a:spcPts val="0"/>
                        </a:spcBef>
                        <a:spcAft>
                          <a:spcPts val="0"/>
                        </a:spcAft>
                        <a:buNone/>
                      </a:pPr>
                      <a:r>
                        <a:rPr lang="en"/>
                        <a:t>Gunshot wound of chest</a:t>
                      </a:r>
                      <a:endParaRPr/>
                    </a:p>
                  </a:txBody>
                  <a:tcPr marT="91425" marB="91425" marR="91425" marL="91425"/>
                </a:tc>
              </a:tr>
              <a:tr h="666475">
                <a:tc>
                  <a:txBody>
                    <a:bodyPr/>
                    <a:lstStyle/>
                    <a:p>
                      <a:pPr indent="0" lvl="0" marL="0" rtl="0" algn="l">
                        <a:spcBef>
                          <a:spcPts val="0"/>
                        </a:spcBef>
                        <a:spcAft>
                          <a:spcPts val="0"/>
                        </a:spcAft>
                        <a:buNone/>
                      </a:pPr>
                      <a:r>
                        <a:rPr lang="en">
                          <a:solidFill>
                            <a:schemeClr val="dk1"/>
                          </a:solidFill>
                        </a:rPr>
                        <a:t>Hypoxic respiratory failure Intracranial Hemorrhage Chronic methamphetamine use</a:t>
                      </a:r>
                      <a:endParaRPr/>
                    </a:p>
                  </a:txBody>
                  <a:tcPr marT="91425" marB="91425" marR="91425" marL="91425"/>
                </a:tc>
              </a:tr>
              <a:tr h="433200">
                <a:tc>
                  <a:txBody>
                    <a:bodyPr/>
                    <a:lstStyle/>
                    <a:p>
                      <a:pPr indent="0" lvl="0" marL="0" rtl="0" algn="l">
                        <a:spcBef>
                          <a:spcPts val="0"/>
                        </a:spcBef>
                        <a:spcAft>
                          <a:spcPts val="0"/>
                        </a:spcAft>
                        <a:buNone/>
                      </a:pPr>
                      <a:r>
                        <a:rPr lang="en"/>
                        <a:t>Hypothermia complicating dilated cardiomyopathy</a:t>
                      </a:r>
                      <a:endParaRPr/>
                    </a:p>
                  </a:txBody>
                  <a:tcPr marT="91425" marB="91425" marR="91425" marL="91425"/>
                </a:tc>
              </a:tr>
              <a:tr h="433200">
                <a:tc>
                  <a:txBody>
                    <a:bodyPr/>
                    <a:lstStyle/>
                    <a:p>
                      <a:pPr indent="0" lvl="0" marL="0" rtl="0" algn="l">
                        <a:spcBef>
                          <a:spcPts val="0"/>
                        </a:spcBef>
                        <a:spcAft>
                          <a:spcPts val="0"/>
                        </a:spcAft>
                        <a:buNone/>
                      </a:pPr>
                      <a:r>
                        <a:rPr lang="en"/>
                        <a:t>Complications of diabetes mellitus</a:t>
                      </a:r>
                      <a:endParaRPr/>
                    </a:p>
                  </a:txBody>
                  <a:tcPr marT="91425" marB="91425" marR="91425" marL="91425"/>
                </a:tc>
              </a:tr>
              <a:tr h="433200">
                <a:tc>
                  <a:txBody>
                    <a:bodyPr/>
                    <a:lstStyle/>
                    <a:p>
                      <a:pPr indent="0" lvl="0" marL="0" rtl="0" algn="l">
                        <a:spcBef>
                          <a:spcPts val="0"/>
                        </a:spcBef>
                        <a:spcAft>
                          <a:spcPts val="0"/>
                        </a:spcAft>
                        <a:buNone/>
                      </a:pPr>
                      <a:r>
                        <a:rPr lang="en"/>
                        <a:t>Multiple blunt force injuries including skull fracture</a:t>
                      </a:r>
                      <a:endParaRPr/>
                    </a:p>
                  </a:txBody>
                  <a:tcPr marT="91425" marB="91425" marR="91425" marL="91425"/>
                </a:tc>
              </a:tr>
              <a:tr h="433200">
                <a:tc>
                  <a:txBody>
                    <a:bodyPr/>
                    <a:lstStyle/>
                    <a:p>
                      <a:pPr indent="0" lvl="0" marL="0" rtl="0" algn="l">
                        <a:spcBef>
                          <a:spcPts val="0"/>
                        </a:spcBef>
                        <a:spcAft>
                          <a:spcPts val="0"/>
                        </a:spcAft>
                        <a:buNone/>
                      </a:pPr>
                      <a:r>
                        <a:rPr lang="en"/>
                        <a:t>Complications of chronic alcohol abuse</a:t>
                      </a:r>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2"/>
          <p:cNvPicPr preferRelativeResize="0"/>
          <p:nvPr/>
        </p:nvPicPr>
        <p:blipFill>
          <a:blip r:embed="rId3">
            <a:alphaModFix/>
          </a:blip>
          <a:stretch>
            <a:fillRect/>
          </a:stretch>
        </p:blipFill>
        <p:spPr>
          <a:xfrm>
            <a:off x="2290800" y="530449"/>
            <a:ext cx="4562400" cy="4210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3"/>
          <p:cNvPicPr preferRelativeResize="0"/>
          <p:nvPr/>
        </p:nvPicPr>
        <p:blipFill>
          <a:blip r:embed="rId3">
            <a:alphaModFix/>
          </a:blip>
          <a:stretch>
            <a:fillRect/>
          </a:stretch>
        </p:blipFill>
        <p:spPr>
          <a:xfrm>
            <a:off x="4513999" y="859851"/>
            <a:ext cx="4292550" cy="3575325"/>
          </a:xfrm>
          <a:prstGeom prst="rect">
            <a:avLst/>
          </a:prstGeom>
          <a:noFill/>
          <a:ln>
            <a:noFill/>
          </a:ln>
        </p:spPr>
      </p:pic>
      <p:pic>
        <p:nvPicPr>
          <p:cNvPr id="298" name="Google Shape;298;p43"/>
          <p:cNvPicPr preferRelativeResize="0"/>
          <p:nvPr/>
        </p:nvPicPr>
        <p:blipFill>
          <a:blip r:embed="rId4">
            <a:alphaModFix/>
          </a:blip>
          <a:stretch>
            <a:fillRect/>
          </a:stretch>
        </p:blipFill>
        <p:spPr>
          <a:xfrm>
            <a:off x="282150" y="816963"/>
            <a:ext cx="4003250" cy="36944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4"/>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4"/>
          <p:cNvSpPr txBox="1"/>
          <p:nvPr>
            <p:ph type="title"/>
          </p:nvPr>
        </p:nvSpPr>
        <p:spPr>
          <a:xfrm>
            <a:off x="389075" y="646952"/>
            <a:ext cx="77175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Structural</a:t>
            </a:r>
            <a:r>
              <a:rPr lang="en"/>
              <a:t> Determinants of Health:</a:t>
            </a:r>
            <a:endParaRPr/>
          </a:p>
          <a:p>
            <a:pPr indent="0" lvl="0" marL="0" rtl="0" algn="l">
              <a:spcBef>
                <a:spcPts val="0"/>
              </a:spcBef>
              <a:spcAft>
                <a:spcPts val="0"/>
              </a:spcAft>
              <a:buNone/>
            </a:pPr>
            <a:r>
              <a:rPr lang="en"/>
              <a:t>Theory-Driven Analysis:</a:t>
            </a:r>
            <a:endParaRPr/>
          </a:p>
        </p:txBody>
      </p:sp>
      <p:sp>
        <p:nvSpPr>
          <p:cNvPr id="305" name="Google Shape;305;p44"/>
          <p:cNvSpPr txBox="1"/>
          <p:nvPr>
            <p:ph idx="1" type="body"/>
          </p:nvPr>
        </p:nvSpPr>
        <p:spPr>
          <a:xfrm>
            <a:off x="379375" y="3516625"/>
            <a:ext cx="3249300" cy="1279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D</a:t>
            </a:r>
            <a:r>
              <a:rPr lang="en"/>
              <a:t>eaths connected to environmental conditions and the risks of being unsheltered outdoors.</a:t>
            </a:r>
            <a:endParaRPr/>
          </a:p>
        </p:txBody>
      </p:sp>
      <p:sp>
        <p:nvSpPr>
          <p:cNvPr id="306" name="Google Shape;306;p44"/>
          <p:cNvSpPr txBox="1"/>
          <p:nvPr>
            <p:ph idx="2" type="body"/>
          </p:nvPr>
        </p:nvSpPr>
        <p:spPr>
          <a:xfrm>
            <a:off x="3995025" y="3463725"/>
            <a:ext cx="2987100" cy="1279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Deaths </a:t>
            </a:r>
            <a:r>
              <a:rPr lang="en"/>
              <a:t>involving suicide, drug or alcohol poisoning, and alcohol-related chronic liver disease. </a:t>
            </a:r>
            <a:endParaRPr/>
          </a:p>
        </p:txBody>
      </p:sp>
      <p:sp>
        <p:nvSpPr>
          <p:cNvPr id="307" name="Google Shape;307;p44"/>
          <p:cNvSpPr txBox="1"/>
          <p:nvPr>
            <p:ph idx="3" type="subTitle"/>
          </p:nvPr>
        </p:nvSpPr>
        <p:spPr>
          <a:xfrm>
            <a:off x="343525" y="2056125"/>
            <a:ext cx="3321000" cy="140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Environmental Conditions:</a:t>
            </a:r>
            <a:endParaRPr/>
          </a:p>
          <a:p>
            <a:pPr indent="0" lvl="0" marL="0" rtl="0" algn="l">
              <a:spcBef>
                <a:spcPts val="1600"/>
              </a:spcBef>
              <a:spcAft>
                <a:spcPts val="1600"/>
              </a:spcAft>
              <a:buNone/>
            </a:pPr>
            <a:r>
              <a:rPr lang="en"/>
              <a:t>Lack of Shelter = more unsheltered unhoused</a:t>
            </a:r>
            <a:endParaRPr/>
          </a:p>
        </p:txBody>
      </p:sp>
      <p:sp>
        <p:nvSpPr>
          <p:cNvPr id="308" name="Google Shape;308;p44"/>
          <p:cNvSpPr txBox="1"/>
          <p:nvPr>
            <p:ph idx="4" type="subTitle"/>
          </p:nvPr>
        </p:nvSpPr>
        <p:spPr>
          <a:xfrm>
            <a:off x="3995025" y="2056125"/>
            <a:ext cx="29871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Deaths of Despair </a:t>
            </a:r>
            <a:endParaRPr/>
          </a:p>
          <a:p>
            <a:pPr indent="0" lvl="0" marL="0" rtl="0" algn="l">
              <a:spcBef>
                <a:spcPts val="1600"/>
              </a:spcBef>
              <a:spcAft>
                <a:spcPts val="1600"/>
              </a:spcAft>
              <a:buNone/>
            </a:pPr>
            <a:r>
              <a:rPr lang="en"/>
              <a:t>= declining economics leading to increased </a:t>
            </a:r>
            <a:r>
              <a:rPr lang="en"/>
              <a:t>mortality</a:t>
            </a:r>
            <a:endParaRPr/>
          </a:p>
        </p:txBody>
      </p:sp>
      <p:sp>
        <p:nvSpPr>
          <p:cNvPr id="309" name="Google Shape;309;p44"/>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5"/>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Findings </a:t>
            </a:r>
            <a:endParaRPr/>
          </a:p>
        </p:txBody>
      </p:sp>
      <p:sp>
        <p:nvSpPr>
          <p:cNvPr id="315" name="Google Shape;315;p45"/>
          <p:cNvSpPr txBox="1"/>
          <p:nvPr>
            <p:ph idx="2" type="ctrTitle"/>
          </p:nvPr>
        </p:nvSpPr>
        <p:spPr>
          <a:xfrm>
            <a:off x="2310350" y="1446838"/>
            <a:ext cx="2150400" cy="79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1400">
                <a:solidFill>
                  <a:schemeClr val="dk1"/>
                </a:solidFill>
              </a:rPr>
              <a:t>Unhoused people have higher mortality rates</a:t>
            </a:r>
            <a:endParaRPr b="0" sz="1400">
              <a:solidFill>
                <a:schemeClr val="dk1"/>
              </a:solidFill>
            </a:endParaRPr>
          </a:p>
          <a:p>
            <a:pPr indent="0" lvl="0" marL="0" rtl="0" algn="l">
              <a:spcBef>
                <a:spcPts val="0"/>
              </a:spcBef>
              <a:spcAft>
                <a:spcPts val="0"/>
              </a:spcAft>
              <a:buNone/>
            </a:pPr>
            <a:r>
              <a:t/>
            </a:r>
            <a:endParaRPr/>
          </a:p>
        </p:txBody>
      </p:sp>
      <p:sp>
        <p:nvSpPr>
          <p:cNvPr id="316" name="Google Shape;316;p45"/>
          <p:cNvSpPr txBox="1"/>
          <p:nvPr>
            <p:ph idx="3" type="title"/>
          </p:nvPr>
        </p:nvSpPr>
        <p:spPr>
          <a:xfrm>
            <a:off x="717800" y="1521025"/>
            <a:ext cx="1493400" cy="941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01</a:t>
            </a:r>
            <a:endParaRPr/>
          </a:p>
        </p:txBody>
      </p:sp>
      <p:sp>
        <p:nvSpPr>
          <p:cNvPr id="317" name="Google Shape;317;p45"/>
          <p:cNvSpPr txBox="1"/>
          <p:nvPr>
            <p:ph idx="4" type="ctrTitle"/>
          </p:nvPr>
        </p:nvSpPr>
        <p:spPr>
          <a:xfrm>
            <a:off x="6275800" y="1446813"/>
            <a:ext cx="2150400" cy="3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1400">
                <a:solidFill>
                  <a:schemeClr val="dk1"/>
                </a:solidFill>
              </a:rPr>
              <a:t>Unhoused people are dying younger, and are male</a:t>
            </a:r>
            <a:endParaRPr b="0" sz="1400">
              <a:solidFill>
                <a:schemeClr val="dk1"/>
              </a:solidFill>
            </a:endParaRPr>
          </a:p>
          <a:p>
            <a:pPr indent="0" lvl="0" marL="0" rtl="0" algn="l">
              <a:spcBef>
                <a:spcPts val="0"/>
              </a:spcBef>
              <a:spcAft>
                <a:spcPts val="0"/>
              </a:spcAft>
              <a:buNone/>
            </a:pPr>
            <a:r>
              <a:t/>
            </a:r>
            <a:endParaRPr/>
          </a:p>
        </p:txBody>
      </p:sp>
      <p:sp>
        <p:nvSpPr>
          <p:cNvPr id="318" name="Google Shape;318;p45"/>
          <p:cNvSpPr txBox="1"/>
          <p:nvPr>
            <p:ph idx="5" type="title"/>
          </p:nvPr>
        </p:nvSpPr>
        <p:spPr>
          <a:xfrm>
            <a:off x="4686400" y="1521025"/>
            <a:ext cx="1493400" cy="941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02</a:t>
            </a:r>
            <a:endParaRPr/>
          </a:p>
        </p:txBody>
      </p:sp>
      <p:sp>
        <p:nvSpPr>
          <p:cNvPr id="319" name="Google Shape;319;p45"/>
          <p:cNvSpPr txBox="1"/>
          <p:nvPr>
            <p:ph idx="7" type="ctrTitle"/>
          </p:nvPr>
        </p:nvSpPr>
        <p:spPr>
          <a:xfrm>
            <a:off x="2310350" y="2868777"/>
            <a:ext cx="2150400" cy="3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1400">
                <a:solidFill>
                  <a:schemeClr val="dk1"/>
                </a:solidFill>
              </a:rPr>
              <a:t>Unhoused people die from distinct causes of death</a:t>
            </a:r>
            <a:endParaRPr/>
          </a:p>
        </p:txBody>
      </p:sp>
      <p:sp>
        <p:nvSpPr>
          <p:cNvPr id="320" name="Google Shape;320;p45"/>
          <p:cNvSpPr txBox="1"/>
          <p:nvPr>
            <p:ph idx="8" type="title"/>
          </p:nvPr>
        </p:nvSpPr>
        <p:spPr>
          <a:xfrm>
            <a:off x="717800" y="2960450"/>
            <a:ext cx="1493400" cy="941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03</a:t>
            </a:r>
            <a:endParaRPr/>
          </a:p>
        </p:txBody>
      </p:sp>
      <p:sp>
        <p:nvSpPr>
          <p:cNvPr id="321" name="Google Shape;321;p45"/>
          <p:cNvSpPr txBox="1"/>
          <p:nvPr>
            <p:ph idx="13" type="ctrTitle"/>
          </p:nvPr>
        </p:nvSpPr>
        <p:spPr>
          <a:xfrm>
            <a:off x="6275650" y="2868775"/>
            <a:ext cx="2150400" cy="3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1400">
                <a:solidFill>
                  <a:schemeClr val="dk1"/>
                </a:solidFill>
              </a:rPr>
              <a:t>Unhoused people die from more traumatic and preventable causes</a:t>
            </a:r>
            <a:endParaRPr b="0" sz="1400">
              <a:solidFill>
                <a:schemeClr val="dk1"/>
              </a:solidFill>
            </a:endParaRPr>
          </a:p>
          <a:p>
            <a:pPr indent="0" lvl="0" marL="0" rtl="0" algn="l">
              <a:spcBef>
                <a:spcPts val="0"/>
              </a:spcBef>
              <a:spcAft>
                <a:spcPts val="0"/>
              </a:spcAft>
              <a:buClr>
                <a:schemeClr val="dk1"/>
              </a:buClr>
              <a:buSzPts val="1100"/>
              <a:buFont typeface="Arial"/>
              <a:buNone/>
            </a:pPr>
            <a:r>
              <a:t/>
            </a:r>
            <a:endParaRPr b="0" sz="1400">
              <a:solidFill>
                <a:schemeClr val="dk1"/>
              </a:solidFill>
            </a:endParaRPr>
          </a:p>
          <a:p>
            <a:pPr indent="0" lvl="0" marL="0" rtl="0" algn="l">
              <a:spcBef>
                <a:spcPts val="0"/>
              </a:spcBef>
              <a:spcAft>
                <a:spcPts val="0"/>
              </a:spcAft>
              <a:buNone/>
            </a:pPr>
            <a:r>
              <a:t/>
            </a:r>
            <a:endParaRPr/>
          </a:p>
        </p:txBody>
      </p:sp>
      <p:sp>
        <p:nvSpPr>
          <p:cNvPr id="322" name="Google Shape;322;p45"/>
          <p:cNvSpPr txBox="1"/>
          <p:nvPr>
            <p:ph idx="14" type="title"/>
          </p:nvPr>
        </p:nvSpPr>
        <p:spPr>
          <a:xfrm>
            <a:off x="4686400" y="2960450"/>
            <a:ext cx="1493400" cy="941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6"/>
          <p:cNvSpPr txBox="1"/>
          <p:nvPr>
            <p:ph type="title"/>
          </p:nvPr>
        </p:nvSpPr>
        <p:spPr>
          <a:xfrm>
            <a:off x="717800" y="383175"/>
            <a:ext cx="7708200" cy="124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1 </a:t>
            </a:r>
            <a:endParaRPr/>
          </a:p>
          <a:p>
            <a:pPr indent="0" lvl="0" marL="0" rtl="0" algn="l">
              <a:spcBef>
                <a:spcPts val="0"/>
              </a:spcBef>
              <a:spcAft>
                <a:spcPts val="0"/>
              </a:spcAft>
              <a:buNone/>
            </a:pPr>
            <a:r>
              <a:rPr lang="en" sz="1400"/>
              <a:t>Unhoused people have higher mortality rates than the general population, and the disparity is increasing</a:t>
            </a:r>
            <a:endParaRPr sz="1400"/>
          </a:p>
        </p:txBody>
      </p:sp>
      <p:sp>
        <p:nvSpPr>
          <p:cNvPr id="328" name="Google Shape;328;p46"/>
          <p:cNvSpPr txBox="1"/>
          <p:nvPr/>
        </p:nvSpPr>
        <p:spPr>
          <a:xfrm>
            <a:off x="268175" y="1876400"/>
            <a:ext cx="19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Unhoused</a:t>
            </a:r>
            <a:endParaRPr b="1">
              <a:latin typeface="Montserrat"/>
              <a:ea typeface="Montserrat"/>
              <a:cs typeface="Montserrat"/>
              <a:sym typeface="Montserrat"/>
            </a:endParaRPr>
          </a:p>
        </p:txBody>
      </p:sp>
      <p:sp>
        <p:nvSpPr>
          <p:cNvPr id="329" name="Google Shape;329;p46"/>
          <p:cNvSpPr txBox="1"/>
          <p:nvPr/>
        </p:nvSpPr>
        <p:spPr>
          <a:xfrm>
            <a:off x="4596725" y="1876388"/>
            <a:ext cx="19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SCC</a:t>
            </a:r>
            <a:endParaRPr b="1">
              <a:latin typeface="Montserrat"/>
              <a:ea typeface="Montserrat"/>
              <a:cs typeface="Montserrat"/>
              <a:sym typeface="Montserrat"/>
            </a:endParaRPr>
          </a:p>
        </p:txBody>
      </p:sp>
      <p:graphicFrame>
        <p:nvGraphicFramePr>
          <p:cNvPr id="330" name="Google Shape;330;p46"/>
          <p:cNvGraphicFramePr/>
          <p:nvPr/>
        </p:nvGraphicFramePr>
        <p:xfrm>
          <a:off x="268175" y="2377750"/>
          <a:ext cx="3000000" cy="3000000"/>
        </p:xfrm>
        <a:graphic>
          <a:graphicData uri="http://schemas.openxmlformats.org/drawingml/2006/table">
            <a:tbl>
              <a:tblPr>
                <a:noFill/>
                <a:tableStyleId>{91102B14-F18D-4ABF-9A56-2AAFF2667152}</a:tableStyleId>
              </a:tblPr>
              <a:tblGrid>
                <a:gridCol w="2047550"/>
                <a:gridCol w="2047550"/>
              </a:tblGrid>
              <a:tr h="3962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deaths per 100,000 population</a:t>
                      </a:r>
                      <a:endParaRPr/>
                    </a:p>
                  </a:txBody>
                  <a:tcPr marT="91425" marB="91425" marR="91425" marL="91425"/>
                </a:tc>
              </a:tr>
              <a:tr h="381000">
                <a:tc>
                  <a:txBody>
                    <a:bodyPr/>
                    <a:lstStyle/>
                    <a:p>
                      <a:pPr indent="0" lvl="0" marL="0" rtl="0" algn="l">
                        <a:spcBef>
                          <a:spcPts val="0"/>
                        </a:spcBef>
                        <a:spcAft>
                          <a:spcPts val="0"/>
                        </a:spcAft>
                        <a:buNone/>
                      </a:pPr>
                      <a:r>
                        <a:rPr lang="en"/>
                        <a:t>2011</a:t>
                      </a:r>
                      <a:endParaRPr/>
                    </a:p>
                  </a:txBody>
                  <a:tcPr marT="91425" marB="91425" marR="91425" marL="91425"/>
                </a:tc>
                <a:tc>
                  <a:txBody>
                    <a:bodyPr/>
                    <a:lstStyle/>
                    <a:p>
                      <a:pPr indent="0" lvl="0" marL="0" rtl="0" algn="l">
                        <a:spcBef>
                          <a:spcPts val="0"/>
                        </a:spcBef>
                        <a:spcAft>
                          <a:spcPts val="0"/>
                        </a:spcAft>
                        <a:buNone/>
                      </a:pPr>
                      <a:r>
                        <a:rPr lang="en"/>
                        <a:t>849.02</a:t>
                      </a:r>
                      <a:endParaRPr/>
                    </a:p>
                  </a:txBody>
                  <a:tcPr marT="91425" marB="91425" marR="91425" marL="91425"/>
                </a:tc>
              </a:tr>
              <a:tr h="381000">
                <a:tc>
                  <a:txBody>
                    <a:bodyPr/>
                    <a:lstStyle/>
                    <a:p>
                      <a:pPr indent="0" lvl="0" marL="0" rtl="0" algn="l">
                        <a:spcBef>
                          <a:spcPts val="0"/>
                        </a:spcBef>
                        <a:spcAft>
                          <a:spcPts val="0"/>
                        </a:spcAft>
                        <a:buNone/>
                      </a:pPr>
                      <a:r>
                        <a:rPr lang="en"/>
                        <a:t>2019</a:t>
                      </a:r>
                      <a:endParaRPr/>
                    </a:p>
                  </a:txBody>
                  <a:tcPr marT="91425" marB="91425" marR="91425" marL="91425"/>
                </a:tc>
                <a:tc>
                  <a:txBody>
                    <a:bodyPr/>
                    <a:lstStyle/>
                    <a:p>
                      <a:pPr indent="0" lvl="0" marL="0" rtl="0" algn="l">
                        <a:spcBef>
                          <a:spcPts val="0"/>
                        </a:spcBef>
                        <a:spcAft>
                          <a:spcPts val="0"/>
                        </a:spcAft>
                        <a:buNone/>
                      </a:pPr>
                      <a:r>
                        <a:rPr lang="en"/>
                        <a:t>1669.07</a:t>
                      </a:r>
                      <a:endParaRPr/>
                    </a:p>
                  </a:txBody>
                  <a:tcPr marT="91425" marB="91425" marR="91425" marL="91425"/>
                </a:tc>
              </a:tr>
            </a:tbl>
          </a:graphicData>
        </a:graphic>
      </p:graphicFrame>
      <p:graphicFrame>
        <p:nvGraphicFramePr>
          <p:cNvPr id="331" name="Google Shape;331;p46"/>
          <p:cNvGraphicFramePr/>
          <p:nvPr/>
        </p:nvGraphicFramePr>
        <p:xfrm>
          <a:off x="4596725" y="2377750"/>
          <a:ext cx="3000000" cy="3000000"/>
        </p:xfrm>
        <a:graphic>
          <a:graphicData uri="http://schemas.openxmlformats.org/drawingml/2006/table">
            <a:tbl>
              <a:tblPr>
                <a:noFill/>
                <a:tableStyleId>{91102B14-F18D-4ABF-9A56-2AAFF2667152}</a:tableStyleId>
              </a:tblPr>
              <a:tblGrid>
                <a:gridCol w="2047550"/>
                <a:gridCol w="2047550"/>
              </a:tblGrid>
              <a:tr h="3962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deaths per 100,000 population</a:t>
                      </a:r>
                      <a:endParaRPr/>
                    </a:p>
                  </a:txBody>
                  <a:tcPr marT="91425" marB="91425" marR="91425" marL="91425"/>
                </a:tc>
              </a:tr>
              <a:tr h="381000">
                <a:tc>
                  <a:txBody>
                    <a:bodyPr/>
                    <a:lstStyle/>
                    <a:p>
                      <a:pPr indent="0" lvl="0" marL="0" rtl="0" algn="l">
                        <a:spcBef>
                          <a:spcPts val="0"/>
                        </a:spcBef>
                        <a:spcAft>
                          <a:spcPts val="0"/>
                        </a:spcAft>
                        <a:buNone/>
                      </a:pPr>
                      <a:r>
                        <a:rPr lang="en"/>
                        <a:t>2011</a:t>
                      </a:r>
                      <a:endParaRPr/>
                    </a:p>
                  </a:txBody>
                  <a:tcPr marT="91425" marB="91425" marR="91425" marL="91425"/>
                </a:tc>
                <a:tc>
                  <a:txBody>
                    <a:bodyPr/>
                    <a:lstStyle/>
                    <a:p>
                      <a:pPr indent="0" lvl="0" marL="0" rtl="0" algn="l">
                        <a:spcBef>
                          <a:spcPts val="0"/>
                        </a:spcBef>
                        <a:spcAft>
                          <a:spcPts val="0"/>
                        </a:spcAft>
                        <a:buNone/>
                      </a:pPr>
                      <a:r>
                        <a:rPr lang="en"/>
                        <a:t>506.86</a:t>
                      </a:r>
                      <a:endParaRPr/>
                    </a:p>
                  </a:txBody>
                  <a:tcPr marT="91425" marB="91425" marR="91425" marL="91425"/>
                </a:tc>
              </a:tr>
              <a:tr h="381000">
                <a:tc>
                  <a:txBody>
                    <a:bodyPr/>
                    <a:lstStyle/>
                    <a:p>
                      <a:pPr indent="0" lvl="0" marL="0" rtl="0" algn="l">
                        <a:spcBef>
                          <a:spcPts val="0"/>
                        </a:spcBef>
                        <a:spcAft>
                          <a:spcPts val="0"/>
                        </a:spcAft>
                        <a:buNone/>
                      </a:pPr>
                      <a:r>
                        <a:rPr lang="en"/>
                        <a:t>2019</a:t>
                      </a:r>
                      <a:endParaRPr/>
                    </a:p>
                  </a:txBody>
                  <a:tcPr marT="91425" marB="91425" marR="91425" marL="91425"/>
                </a:tc>
                <a:tc>
                  <a:txBody>
                    <a:bodyPr/>
                    <a:lstStyle/>
                    <a:p>
                      <a:pPr indent="0" lvl="0" marL="0" rtl="0" algn="l">
                        <a:spcBef>
                          <a:spcPts val="0"/>
                        </a:spcBef>
                        <a:spcAft>
                          <a:spcPts val="0"/>
                        </a:spcAft>
                        <a:buNone/>
                      </a:pPr>
                      <a:r>
                        <a:rPr lang="en"/>
                        <a:t>527.79</a:t>
                      </a:r>
                      <a:endParaRPr/>
                    </a:p>
                  </a:txBody>
                  <a:tcPr marT="91425" marB="91425" marR="91425" marL="91425"/>
                </a:tc>
              </a:tr>
            </a:tbl>
          </a:graphicData>
        </a:graphic>
      </p:graphicFrame>
      <p:sp>
        <p:nvSpPr>
          <p:cNvPr id="332" name="Google Shape;332;p46"/>
          <p:cNvSpPr txBox="1"/>
          <p:nvPr/>
        </p:nvSpPr>
        <p:spPr>
          <a:xfrm>
            <a:off x="1051225" y="4086225"/>
            <a:ext cx="2529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5"/>
                </a:solidFill>
                <a:latin typeface="Montserrat"/>
                <a:ea typeface="Montserrat"/>
                <a:cs typeface="Montserrat"/>
                <a:sym typeface="Montserrat"/>
              </a:rPr>
              <a:t>197%</a:t>
            </a:r>
            <a:r>
              <a:rPr b="1" lang="en" sz="1800">
                <a:solidFill>
                  <a:schemeClr val="accent5"/>
                </a:solidFill>
                <a:latin typeface="Montserrat"/>
                <a:ea typeface="Montserrat"/>
                <a:cs typeface="Montserrat"/>
                <a:sym typeface="Montserrat"/>
              </a:rPr>
              <a:t> increase</a:t>
            </a:r>
            <a:endParaRPr b="1" sz="1800">
              <a:solidFill>
                <a:schemeClr val="accent5"/>
              </a:solidFill>
              <a:latin typeface="Montserrat"/>
              <a:ea typeface="Montserrat"/>
              <a:cs typeface="Montserrat"/>
              <a:sym typeface="Montserrat"/>
            </a:endParaRPr>
          </a:p>
        </p:txBody>
      </p:sp>
      <p:sp>
        <p:nvSpPr>
          <p:cNvPr id="333" name="Google Shape;333;p46"/>
          <p:cNvSpPr txBox="1"/>
          <p:nvPr/>
        </p:nvSpPr>
        <p:spPr>
          <a:xfrm>
            <a:off x="5379775" y="4086225"/>
            <a:ext cx="2529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5"/>
                </a:solidFill>
                <a:latin typeface="Montserrat"/>
                <a:ea typeface="Montserrat"/>
                <a:cs typeface="Montserrat"/>
                <a:sym typeface="Montserrat"/>
              </a:rPr>
              <a:t>4</a:t>
            </a:r>
            <a:r>
              <a:rPr b="1" lang="en" sz="3000">
                <a:solidFill>
                  <a:schemeClr val="accent5"/>
                </a:solidFill>
                <a:latin typeface="Montserrat"/>
                <a:ea typeface="Montserrat"/>
                <a:cs typeface="Montserrat"/>
                <a:sym typeface="Montserrat"/>
              </a:rPr>
              <a:t>%</a:t>
            </a:r>
            <a:r>
              <a:rPr b="1" lang="en" sz="1800">
                <a:solidFill>
                  <a:schemeClr val="accent5"/>
                </a:solidFill>
                <a:latin typeface="Montserrat"/>
                <a:ea typeface="Montserrat"/>
                <a:cs typeface="Montserrat"/>
                <a:sym typeface="Montserrat"/>
              </a:rPr>
              <a:t> increase</a:t>
            </a:r>
            <a:endParaRPr b="1" sz="1800">
              <a:solidFill>
                <a:schemeClr val="accent5"/>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Presentation Roadmap </a:t>
            </a:r>
            <a:endParaRPr/>
          </a:p>
        </p:txBody>
      </p:sp>
      <p:sp>
        <p:nvSpPr>
          <p:cNvPr id="189" name="Google Shape;189;p29"/>
          <p:cNvSpPr/>
          <p:nvPr/>
        </p:nvSpPr>
        <p:spPr>
          <a:xfrm>
            <a:off x="717850" y="3079650"/>
            <a:ext cx="2569500" cy="103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p:nvPr/>
        </p:nvSpPr>
        <p:spPr>
          <a:xfrm>
            <a:off x="3287250" y="2768200"/>
            <a:ext cx="2569500" cy="103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9"/>
          <p:cNvSpPr/>
          <p:nvPr/>
        </p:nvSpPr>
        <p:spPr>
          <a:xfrm>
            <a:off x="5856650" y="2465225"/>
            <a:ext cx="2569500" cy="103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9"/>
          <p:cNvSpPr/>
          <p:nvPr/>
        </p:nvSpPr>
        <p:spPr>
          <a:xfrm rot="5400000">
            <a:off x="3034400" y="2923925"/>
            <a:ext cx="414600" cy="103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9"/>
          <p:cNvSpPr/>
          <p:nvPr/>
        </p:nvSpPr>
        <p:spPr>
          <a:xfrm rot="5400000">
            <a:off x="5605200" y="2615975"/>
            <a:ext cx="404700" cy="103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txBox="1"/>
          <p:nvPr>
            <p:ph idx="4294967295" type="subTitle"/>
          </p:nvPr>
        </p:nvSpPr>
        <p:spPr>
          <a:xfrm>
            <a:off x="1167700" y="2568425"/>
            <a:ext cx="16698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accent1"/>
                </a:solidFill>
              </a:rPr>
              <a:t>Background</a:t>
            </a:r>
            <a:endParaRPr b="1">
              <a:solidFill>
                <a:schemeClr val="accent1"/>
              </a:solidFill>
            </a:endParaRPr>
          </a:p>
        </p:txBody>
      </p:sp>
      <p:sp>
        <p:nvSpPr>
          <p:cNvPr id="195" name="Google Shape;195;p29"/>
          <p:cNvSpPr txBox="1"/>
          <p:nvPr>
            <p:ph idx="4294967295" type="subTitle"/>
          </p:nvPr>
        </p:nvSpPr>
        <p:spPr>
          <a:xfrm>
            <a:off x="3801450" y="2252875"/>
            <a:ext cx="15411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accent1"/>
                </a:solidFill>
              </a:rPr>
              <a:t>Research</a:t>
            </a:r>
            <a:endParaRPr b="1">
              <a:solidFill>
                <a:schemeClr val="accent1"/>
              </a:solidFill>
            </a:endParaRPr>
          </a:p>
        </p:txBody>
      </p:sp>
      <p:sp>
        <p:nvSpPr>
          <p:cNvPr id="196" name="Google Shape;196;p29"/>
          <p:cNvSpPr txBox="1"/>
          <p:nvPr>
            <p:ph idx="4294967295" type="subTitle"/>
          </p:nvPr>
        </p:nvSpPr>
        <p:spPr>
          <a:xfrm>
            <a:off x="6262250" y="1960650"/>
            <a:ext cx="17583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accent1"/>
                </a:solidFill>
              </a:rPr>
              <a:t>Future Work</a:t>
            </a:r>
            <a:endParaRPr b="1">
              <a:solidFill>
                <a:schemeClr val="accent1"/>
              </a:solidFill>
            </a:endParaRPr>
          </a:p>
        </p:txBody>
      </p:sp>
      <p:sp>
        <p:nvSpPr>
          <p:cNvPr id="197" name="Google Shape;197;p29"/>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2</a:t>
            </a:r>
            <a:endParaRPr/>
          </a:p>
          <a:p>
            <a:pPr indent="0" lvl="0" marL="0" rtl="0" algn="l">
              <a:spcBef>
                <a:spcPts val="0"/>
              </a:spcBef>
              <a:spcAft>
                <a:spcPts val="0"/>
              </a:spcAft>
              <a:buNone/>
            </a:pPr>
            <a:r>
              <a:rPr lang="en" sz="1400"/>
              <a:t>Unhoused people are dying younger, deaths are not due to aging populations, and deaths are more common among men</a:t>
            </a:r>
            <a:endParaRPr sz="1400"/>
          </a:p>
          <a:p>
            <a:pPr indent="0" lvl="0" marL="0" rtl="0" algn="l">
              <a:spcBef>
                <a:spcPts val="0"/>
              </a:spcBef>
              <a:spcAft>
                <a:spcPts val="0"/>
              </a:spcAft>
              <a:buNone/>
            </a:pPr>
            <a:r>
              <a:t/>
            </a:r>
            <a:endParaRPr/>
          </a:p>
        </p:txBody>
      </p:sp>
      <p:pic>
        <p:nvPicPr>
          <p:cNvPr id="339" name="Google Shape;339;p47" title="Chart"/>
          <p:cNvPicPr preferRelativeResize="0"/>
          <p:nvPr/>
        </p:nvPicPr>
        <p:blipFill>
          <a:blip r:embed="rId3">
            <a:alphaModFix/>
          </a:blip>
          <a:stretch>
            <a:fillRect/>
          </a:stretch>
        </p:blipFill>
        <p:spPr>
          <a:xfrm>
            <a:off x="1333725" y="1464875"/>
            <a:ext cx="6187149" cy="3825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8"/>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2</a:t>
            </a:r>
            <a:endParaRPr/>
          </a:p>
          <a:p>
            <a:pPr indent="0" lvl="0" marL="0" rtl="0" algn="l">
              <a:spcBef>
                <a:spcPts val="0"/>
              </a:spcBef>
              <a:spcAft>
                <a:spcPts val="0"/>
              </a:spcAft>
              <a:buNone/>
            </a:pPr>
            <a:r>
              <a:rPr lang="en" sz="1400"/>
              <a:t>Unhoused people are dying younger, deaths are not due to aging populations, and deaths are more common among men</a:t>
            </a:r>
            <a:endParaRPr sz="1400"/>
          </a:p>
          <a:p>
            <a:pPr indent="0" lvl="0" marL="0" rtl="0" algn="l">
              <a:spcBef>
                <a:spcPts val="0"/>
              </a:spcBef>
              <a:spcAft>
                <a:spcPts val="0"/>
              </a:spcAft>
              <a:buNone/>
            </a:pPr>
            <a:r>
              <a:t/>
            </a:r>
            <a:endParaRPr/>
          </a:p>
        </p:txBody>
      </p:sp>
      <p:sp>
        <p:nvSpPr>
          <p:cNvPr id="345" name="Google Shape;345;p48"/>
          <p:cNvSpPr txBox="1"/>
          <p:nvPr/>
        </p:nvSpPr>
        <p:spPr>
          <a:xfrm>
            <a:off x="165963" y="4268075"/>
            <a:ext cx="4583700" cy="9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Table B.  Age-specific mortality rates for the SCC unhoused population and the SCC general population (n= 974 deaths; 88,658 deaths respectively) and age-specific mortality rate ratios in 2019.</a:t>
            </a:r>
            <a:endParaRPr sz="1000">
              <a:solidFill>
                <a:schemeClr val="dk1"/>
              </a:solidFill>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346" name="Google Shape;346;p48"/>
          <p:cNvPicPr preferRelativeResize="0"/>
          <p:nvPr/>
        </p:nvPicPr>
        <p:blipFill rotWithShape="1">
          <a:blip r:embed="rId3">
            <a:alphaModFix/>
          </a:blip>
          <a:srcRect b="845" l="0" r="0" t="855"/>
          <a:stretch/>
        </p:blipFill>
        <p:spPr>
          <a:xfrm>
            <a:off x="269113" y="1452225"/>
            <a:ext cx="5009075" cy="2815850"/>
          </a:xfrm>
          <a:prstGeom prst="rect">
            <a:avLst/>
          </a:prstGeom>
          <a:noFill/>
          <a:ln>
            <a:noFill/>
          </a:ln>
        </p:spPr>
      </p:pic>
      <p:sp>
        <p:nvSpPr>
          <p:cNvPr id="347" name="Google Shape;347;p48"/>
          <p:cNvSpPr txBox="1"/>
          <p:nvPr/>
        </p:nvSpPr>
        <p:spPr>
          <a:xfrm>
            <a:off x="5698497" y="1709850"/>
            <a:ext cx="3445500" cy="1723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ontserrat"/>
              <a:buChar char="-"/>
            </a:pPr>
            <a:r>
              <a:rPr lang="en" sz="1600">
                <a:solidFill>
                  <a:schemeClr val="dk1"/>
                </a:solidFill>
              </a:rPr>
              <a:t>Unhoused = 53.3 y/o</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         SCC = 83.1 y/o</a:t>
            </a:r>
            <a:endParaRPr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30 year difference</a:t>
            </a:r>
            <a:endParaRPr b="1"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Sex alone cannot explain incresed risk</a:t>
            </a:r>
            <a:endParaRPr sz="1600">
              <a:solidFill>
                <a:schemeClr val="dk1"/>
              </a:solidFill>
            </a:endParaRPr>
          </a:p>
        </p:txBody>
      </p:sp>
      <p:sp>
        <p:nvSpPr>
          <p:cNvPr id="348" name="Google Shape;348;p48"/>
          <p:cNvSpPr/>
          <p:nvPr/>
        </p:nvSpPr>
        <p:spPr>
          <a:xfrm>
            <a:off x="5763650" y="1678800"/>
            <a:ext cx="3100500" cy="1785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9"/>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3</a:t>
            </a:r>
            <a:endParaRPr/>
          </a:p>
          <a:p>
            <a:pPr indent="0" lvl="0" marL="0" rtl="0" algn="l">
              <a:spcBef>
                <a:spcPts val="0"/>
              </a:spcBef>
              <a:spcAft>
                <a:spcPts val="0"/>
              </a:spcAft>
              <a:buNone/>
            </a:pPr>
            <a:r>
              <a:rPr lang="en" sz="1400"/>
              <a:t>Unhoused people die from distinct causes of death</a:t>
            </a:r>
            <a:endParaRPr sz="1400"/>
          </a:p>
          <a:p>
            <a:pPr indent="0" lvl="0" marL="0" rtl="0" algn="l">
              <a:spcBef>
                <a:spcPts val="0"/>
              </a:spcBef>
              <a:spcAft>
                <a:spcPts val="0"/>
              </a:spcAft>
              <a:buNone/>
            </a:pPr>
            <a:r>
              <a:t/>
            </a:r>
            <a:endParaRPr/>
          </a:p>
        </p:txBody>
      </p:sp>
      <p:pic>
        <p:nvPicPr>
          <p:cNvPr id="354" name="Google Shape;354;p49"/>
          <p:cNvPicPr preferRelativeResize="0"/>
          <p:nvPr/>
        </p:nvPicPr>
        <p:blipFill>
          <a:blip r:embed="rId3">
            <a:alphaModFix/>
          </a:blip>
          <a:stretch>
            <a:fillRect/>
          </a:stretch>
        </p:blipFill>
        <p:spPr>
          <a:xfrm>
            <a:off x="389100" y="1612275"/>
            <a:ext cx="4193775" cy="2584700"/>
          </a:xfrm>
          <a:prstGeom prst="rect">
            <a:avLst/>
          </a:prstGeom>
          <a:noFill/>
          <a:ln>
            <a:noFill/>
          </a:ln>
        </p:spPr>
      </p:pic>
      <p:pic>
        <p:nvPicPr>
          <p:cNvPr id="355" name="Google Shape;355;p49" title="Chart"/>
          <p:cNvPicPr preferRelativeResize="0"/>
          <p:nvPr/>
        </p:nvPicPr>
        <p:blipFill>
          <a:blip r:embed="rId4">
            <a:alphaModFix/>
          </a:blip>
          <a:stretch>
            <a:fillRect/>
          </a:stretch>
        </p:blipFill>
        <p:spPr>
          <a:xfrm>
            <a:off x="4808700" y="1602365"/>
            <a:ext cx="4193775" cy="2604531"/>
          </a:xfrm>
          <a:prstGeom prst="rect">
            <a:avLst/>
          </a:prstGeom>
          <a:noFill/>
          <a:ln>
            <a:noFill/>
          </a:ln>
        </p:spPr>
      </p:pic>
      <p:sp>
        <p:nvSpPr>
          <p:cNvPr id="356" name="Google Shape;356;p49"/>
          <p:cNvSpPr txBox="1"/>
          <p:nvPr/>
        </p:nvSpPr>
        <p:spPr>
          <a:xfrm>
            <a:off x="-12050" y="4627800"/>
            <a:ext cx="4974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000000"/>
                </a:solidFill>
              </a:rPr>
              <a:t>Figure A</a:t>
            </a:r>
            <a:r>
              <a:rPr lang="en" sz="1000">
                <a:solidFill>
                  <a:srgbClr val="000000"/>
                </a:solidFill>
              </a:rPr>
              <a:t>. Number of deaths per year for the SCC general population and the SCC unhoused population between 2011-2019, displayed by cause of death categories.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0"/>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3</a:t>
            </a:r>
            <a:endParaRPr/>
          </a:p>
          <a:p>
            <a:pPr indent="0" lvl="0" marL="0" rtl="0" algn="l">
              <a:spcBef>
                <a:spcPts val="0"/>
              </a:spcBef>
              <a:spcAft>
                <a:spcPts val="0"/>
              </a:spcAft>
              <a:buNone/>
            </a:pPr>
            <a:r>
              <a:rPr lang="en" sz="1400"/>
              <a:t>Unhoused people die from distinct causes of death</a:t>
            </a:r>
            <a:endParaRPr sz="1400"/>
          </a:p>
          <a:p>
            <a:pPr indent="0" lvl="0" marL="0" rtl="0" algn="l">
              <a:spcBef>
                <a:spcPts val="0"/>
              </a:spcBef>
              <a:spcAft>
                <a:spcPts val="0"/>
              </a:spcAft>
              <a:buNone/>
            </a:pPr>
            <a:r>
              <a:t/>
            </a:r>
            <a:endParaRPr/>
          </a:p>
        </p:txBody>
      </p:sp>
      <p:graphicFrame>
        <p:nvGraphicFramePr>
          <p:cNvPr id="362" name="Google Shape;362;p50"/>
          <p:cNvGraphicFramePr/>
          <p:nvPr/>
        </p:nvGraphicFramePr>
        <p:xfrm>
          <a:off x="582675" y="1936950"/>
          <a:ext cx="3000000" cy="3000000"/>
        </p:xfrm>
        <a:graphic>
          <a:graphicData uri="http://schemas.openxmlformats.org/drawingml/2006/table">
            <a:tbl>
              <a:tblPr>
                <a:noFill/>
                <a:tableStyleId>{91102B14-F18D-4ABF-9A56-2AAFF2667152}</a:tableStyleId>
              </a:tblPr>
              <a:tblGrid>
                <a:gridCol w="2229975"/>
              </a:tblGrid>
              <a:tr h="381000">
                <a:tc>
                  <a:txBody>
                    <a:bodyPr/>
                    <a:lstStyle/>
                    <a:p>
                      <a:pPr indent="0" lvl="0" marL="0" rtl="0" algn="l">
                        <a:spcBef>
                          <a:spcPts val="0"/>
                        </a:spcBef>
                        <a:spcAft>
                          <a:spcPts val="0"/>
                        </a:spcAft>
                        <a:buNone/>
                      </a:pPr>
                      <a:r>
                        <a:rPr b="1" lang="en"/>
                        <a:t>Substance Use </a:t>
                      </a:r>
                      <a:endParaRPr b="1"/>
                    </a:p>
                  </a:txBody>
                  <a:tcPr marT="91425" marB="91425" marR="91425" marL="91425"/>
                </a:tc>
              </a:tr>
              <a:tr h="381000">
                <a:tc>
                  <a:txBody>
                    <a:bodyPr/>
                    <a:lstStyle/>
                    <a:p>
                      <a:pPr indent="0" lvl="0" marL="0" rtl="0" algn="l">
                        <a:spcBef>
                          <a:spcPts val="0"/>
                        </a:spcBef>
                        <a:spcAft>
                          <a:spcPts val="0"/>
                        </a:spcAft>
                        <a:buNone/>
                      </a:pPr>
                      <a:r>
                        <a:rPr lang="en"/>
                        <a:t>M</a:t>
                      </a:r>
                      <a:r>
                        <a:rPr lang="en"/>
                        <a:t>ethamphetamine- 37%</a:t>
                      </a:r>
                      <a:endParaRPr/>
                    </a:p>
                  </a:txBody>
                  <a:tcPr marT="91425" marB="91425" marR="91425" marL="91425"/>
                </a:tc>
              </a:tr>
              <a:tr h="381000">
                <a:tc>
                  <a:txBody>
                    <a:bodyPr/>
                    <a:lstStyle/>
                    <a:p>
                      <a:pPr indent="0" lvl="0" marL="0" rtl="0" algn="l">
                        <a:spcBef>
                          <a:spcPts val="0"/>
                        </a:spcBef>
                        <a:spcAft>
                          <a:spcPts val="0"/>
                        </a:spcAft>
                        <a:buNone/>
                      </a:pPr>
                      <a:r>
                        <a:rPr lang="en"/>
                        <a:t>A</a:t>
                      </a:r>
                      <a:r>
                        <a:rPr lang="en"/>
                        <a:t>lcohol- 30%</a:t>
                      </a:r>
                      <a:endParaRPr/>
                    </a:p>
                  </a:txBody>
                  <a:tcPr marT="91425" marB="91425" marR="91425" marL="91425"/>
                </a:tc>
              </a:tr>
              <a:tr h="381000">
                <a:tc>
                  <a:txBody>
                    <a:bodyPr/>
                    <a:lstStyle/>
                    <a:p>
                      <a:pPr indent="0" lvl="0" marL="0" rtl="0" algn="l">
                        <a:spcBef>
                          <a:spcPts val="0"/>
                        </a:spcBef>
                        <a:spcAft>
                          <a:spcPts val="0"/>
                        </a:spcAft>
                        <a:buNone/>
                      </a:pPr>
                      <a:r>
                        <a:rPr lang="en"/>
                        <a:t>Polysubstance Use- 23%</a:t>
                      </a:r>
                      <a:endParaRPr/>
                    </a:p>
                  </a:txBody>
                  <a:tcPr marT="91425" marB="91425" marR="91425" marL="91425"/>
                </a:tc>
              </a:tr>
            </a:tbl>
          </a:graphicData>
        </a:graphic>
      </p:graphicFrame>
      <p:graphicFrame>
        <p:nvGraphicFramePr>
          <p:cNvPr id="363" name="Google Shape;363;p50"/>
          <p:cNvGraphicFramePr/>
          <p:nvPr/>
        </p:nvGraphicFramePr>
        <p:xfrm>
          <a:off x="3456888" y="1929350"/>
          <a:ext cx="3000000" cy="3000000"/>
        </p:xfrm>
        <a:graphic>
          <a:graphicData uri="http://schemas.openxmlformats.org/drawingml/2006/table">
            <a:tbl>
              <a:tblPr>
                <a:noFill/>
                <a:tableStyleId>{91102B14-F18D-4ABF-9A56-2AAFF2667152}</a:tableStyleId>
              </a:tblPr>
              <a:tblGrid>
                <a:gridCol w="2229975"/>
              </a:tblGrid>
              <a:tr h="381000">
                <a:tc>
                  <a:txBody>
                    <a:bodyPr/>
                    <a:lstStyle/>
                    <a:p>
                      <a:pPr indent="0" lvl="0" marL="0" rtl="0" algn="l">
                        <a:spcBef>
                          <a:spcPts val="0"/>
                        </a:spcBef>
                        <a:spcAft>
                          <a:spcPts val="0"/>
                        </a:spcAft>
                        <a:buNone/>
                      </a:pPr>
                      <a:r>
                        <a:rPr b="1" lang="en"/>
                        <a:t>Injury</a:t>
                      </a:r>
                      <a:endParaRPr b="1"/>
                    </a:p>
                  </a:txBody>
                  <a:tcPr marT="91425" marB="91425" marR="91425" marL="91425"/>
                </a:tc>
              </a:tr>
              <a:tr h="381000">
                <a:tc>
                  <a:txBody>
                    <a:bodyPr/>
                    <a:lstStyle/>
                    <a:p>
                      <a:pPr indent="0" lvl="0" marL="0" rtl="0" algn="l">
                        <a:spcBef>
                          <a:spcPts val="0"/>
                        </a:spcBef>
                        <a:spcAft>
                          <a:spcPts val="0"/>
                        </a:spcAft>
                        <a:buNone/>
                      </a:pPr>
                      <a:r>
                        <a:rPr lang="en"/>
                        <a:t>B</a:t>
                      </a:r>
                      <a:r>
                        <a:rPr lang="en"/>
                        <a:t>lunt Force Injury- 46.5%</a:t>
                      </a:r>
                      <a:endParaRPr/>
                    </a:p>
                  </a:txBody>
                  <a:tcPr marT="91425" marB="91425" marR="91425" marL="91425"/>
                </a:tc>
              </a:tr>
              <a:tr h="381000">
                <a:tc>
                  <a:txBody>
                    <a:bodyPr/>
                    <a:lstStyle/>
                    <a:p>
                      <a:pPr indent="0" lvl="0" marL="0" rtl="0" algn="l">
                        <a:spcBef>
                          <a:spcPts val="0"/>
                        </a:spcBef>
                        <a:spcAft>
                          <a:spcPts val="0"/>
                        </a:spcAft>
                        <a:buNone/>
                      </a:pPr>
                      <a:r>
                        <a:rPr lang="en"/>
                        <a:t>I</a:t>
                      </a:r>
                      <a:r>
                        <a:rPr lang="en"/>
                        <a:t>njury Involving </a:t>
                      </a:r>
                      <a:endParaRPr/>
                    </a:p>
                    <a:p>
                      <a:pPr indent="0" lvl="0" marL="0" rtl="0" algn="l">
                        <a:spcBef>
                          <a:spcPts val="0"/>
                        </a:spcBef>
                        <a:spcAft>
                          <a:spcPts val="0"/>
                        </a:spcAft>
                        <a:buNone/>
                      </a:pPr>
                      <a:r>
                        <a:rPr lang="en"/>
                        <a:t>Vehicles- 19.5%</a:t>
                      </a:r>
                      <a:endParaRPr/>
                    </a:p>
                  </a:txBody>
                  <a:tcPr marT="91425" marB="91425" marR="91425" marL="91425"/>
                </a:tc>
              </a:tr>
            </a:tbl>
          </a:graphicData>
        </a:graphic>
      </p:graphicFrame>
      <p:graphicFrame>
        <p:nvGraphicFramePr>
          <p:cNvPr id="364" name="Google Shape;364;p50"/>
          <p:cNvGraphicFramePr/>
          <p:nvPr/>
        </p:nvGraphicFramePr>
        <p:xfrm>
          <a:off x="6331125" y="1947125"/>
          <a:ext cx="3000000" cy="3000000"/>
        </p:xfrm>
        <a:graphic>
          <a:graphicData uri="http://schemas.openxmlformats.org/drawingml/2006/table">
            <a:tbl>
              <a:tblPr>
                <a:noFill/>
                <a:tableStyleId>{91102B14-F18D-4ABF-9A56-2AAFF2667152}</a:tableStyleId>
              </a:tblPr>
              <a:tblGrid>
                <a:gridCol w="2229975"/>
              </a:tblGrid>
              <a:tr h="100000">
                <a:tc>
                  <a:txBody>
                    <a:bodyPr/>
                    <a:lstStyle/>
                    <a:p>
                      <a:pPr indent="0" lvl="0" marL="0" rtl="0" algn="l">
                        <a:spcBef>
                          <a:spcPts val="0"/>
                        </a:spcBef>
                        <a:spcAft>
                          <a:spcPts val="0"/>
                        </a:spcAft>
                        <a:buNone/>
                      </a:pPr>
                      <a:r>
                        <a:rPr b="1" lang="en"/>
                        <a:t>Illness</a:t>
                      </a:r>
                      <a:endParaRPr b="1"/>
                    </a:p>
                  </a:txBody>
                  <a:tcPr marT="91425" marB="91425" marR="91425" marL="91425"/>
                </a:tc>
              </a:tr>
              <a:tr h="381000">
                <a:tc>
                  <a:txBody>
                    <a:bodyPr/>
                    <a:lstStyle/>
                    <a:p>
                      <a:pPr indent="0" lvl="0" marL="0" rtl="0" algn="l">
                        <a:spcBef>
                          <a:spcPts val="0"/>
                        </a:spcBef>
                        <a:spcAft>
                          <a:spcPts val="0"/>
                        </a:spcAft>
                        <a:buNone/>
                      </a:pPr>
                      <a:r>
                        <a:rPr lang="en"/>
                        <a:t>C</a:t>
                      </a:r>
                      <a:r>
                        <a:rPr lang="en"/>
                        <a:t>ardiovascular- 46.8%</a:t>
                      </a:r>
                      <a:endParaRPr/>
                    </a:p>
                  </a:txBody>
                  <a:tcPr marT="91425" marB="91425" marR="91425" marL="91425"/>
                </a:tc>
              </a:tr>
              <a:tr h="381000">
                <a:tc>
                  <a:txBody>
                    <a:bodyPr/>
                    <a:lstStyle/>
                    <a:p>
                      <a:pPr indent="0" lvl="0" marL="0" rtl="0" algn="l">
                        <a:spcBef>
                          <a:spcPts val="0"/>
                        </a:spcBef>
                        <a:spcAft>
                          <a:spcPts val="0"/>
                        </a:spcAft>
                        <a:buNone/>
                      </a:pPr>
                      <a:r>
                        <a:rPr lang="en"/>
                        <a:t>R</a:t>
                      </a:r>
                      <a:r>
                        <a:rPr lang="en"/>
                        <a:t>espiratory- 12.2%</a:t>
                      </a:r>
                      <a:endParaRPr/>
                    </a:p>
                  </a:txBody>
                  <a:tcPr marT="91425" marB="91425" marR="91425" marL="91425"/>
                </a:tc>
              </a:tr>
              <a:tr h="381000">
                <a:tc>
                  <a:txBody>
                    <a:bodyPr/>
                    <a:lstStyle/>
                    <a:p>
                      <a:pPr indent="0" lvl="0" marL="0" rtl="0" algn="l">
                        <a:spcBef>
                          <a:spcPts val="0"/>
                        </a:spcBef>
                        <a:spcAft>
                          <a:spcPts val="0"/>
                        </a:spcAft>
                        <a:buNone/>
                      </a:pPr>
                      <a:r>
                        <a:rPr lang="en"/>
                        <a:t>Cancer- 8.3%</a:t>
                      </a:r>
                      <a:endParaRPr/>
                    </a:p>
                  </a:txBody>
                  <a:tcPr marT="91425" marB="91425" marR="91425" marL="91425"/>
                </a:tc>
              </a:tr>
            </a:tbl>
          </a:graphicData>
        </a:graphic>
      </p:graphicFrame>
      <p:sp>
        <p:nvSpPr>
          <p:cNvPr id="365" name="Google Shape;365;p50"/>
          <p:cNvSpPr/>
          <p:nvPr/>
        </p:nvSpPr>
        <p:spPr>
          <a:xfrm>
            <a:off x="0" y="4810125"/>
            <a:ext cx="4572000" cy="3333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0"/>
          <p:cNvSpPr/>
          <p:nvPr/>
        </p:nvSpPr>
        <p:spPr>
          <a:xfrm>
            <a:off x="4572000" y="4810125"/>
            <a:ext cx="4572000" cy="333300"/>
          </a:xfrm>
          <a:prstGeom prst="rect">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1"/>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4</a:t>
            </a:r>
            <a:endParaRPr/>
          </a:p>
          <a:p>
            <a:pPr indent="0" lvl="0" marL="0" rtl="0" algn="l">
              <a:spcBef>
                <a:spcPts val="0"/>
              </a:spcBef>
              <a:spcAft>
                <a:spcPts val="0"/>
              </a:spcAft>
              <a:buClr>
                <a:schemeClr val="dk1"/>
              </a:buClr>
              <a:buSzPts val="1100"/>
              <a:buFont typeface="Arial"/>
              <a:buNone/>
            </a:pPr>
            <a:r>
              <a:rPr lang="en" sz="1400"/>
              <a:t>Unhoused people die from more traumatic and preventable causes</a:t>
            </a:r>
            <a:endParaRPr sz="1400"/>
          </a:p>
          <a:p>
            <a:pPr indent="0" lvl="0" marL="0" rtl="0" algn="l">
              <a:spcBef>
                <a:spcPts val="0"/>
              </a:spcBef>
              <a:spcAft>
                <a:spcPts val="0"/>
              </a:spcAft>
              <a:buNone/>
            </a:pPr>
            <a:r>
              <a:t/>
            </a:r>
            <a:endParaRPr sz="1400"/>
          </a:p>
        </p:txBody>
      </p:sp>
      <p:sp>
        <p:nvSpPr>
          <p:cNvPr id="372" name="Google Shape;372;p51"/>
          <p:cNvSpPr txBox="1"/>
          <p:nvPr/>
        </p:nvSpPr>
        <p:spPr>
          <a:xfrm>
            <a:off x="1863800" y="1636588"/>
            <a:ext cx="541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Montserrat"/>
                <a:ea typeface="Montserrat"/>
                <a:cs typeface="Montserrat"/>
                <a:sym typeface="Montserrat"/>
              </a:rPr>
              <a:t>Environmental Conditions</a:t>
            </a:r>
            <a:endParaRPr b="1" u="sng">
              <a:latin typeface="Montserrat"/>
              <a:ea typeface="Montserrat"/>
              <a:cs typeface="Montserrat"/>
              <a:sym typeface="Montserrat"/>
            </a:endParaRPr>
          </a:p>
        </p:txBody>
      </p:sp>
      <p:sp>
        <p:nvSpPr>
          <p:cNvPr id="373" name="Google Shape;373;p51"/>
          <p:cNvSpPr/>
          <p:nvPr/>
        </p:nvSpPr>
        <p:spPr>
          <a:xfrm>
            <a:off x="1676638" y="2717500"/>
            <a:ext cx="2274300" cy="1288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1"/>
          <p:cNvSpPr/>
          <p:nvPr/>
        </p:nvSpPr>
        <p:spPr>
          <a:xfrm>
            <a:off x="5192869" y="2717500"/>
            <a:ext cx="2274300" cy="1288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1"/>
          <p:cNvSpPr txBox="1"/>
          <p:nvPr/>
        </p:nvSpPr>
        <p:spPr>
          <a:xfrm>
            <a:off x="5192875" y="2371650"/>
            <a:ext cx="5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SCC</a:t>
            </a:r>
            <a:endParaRPr b="1">
              <a:latin typeface="Montserrat"/>
              <a:ea typeface="Montserrat"/>
              <a:cs typeface="Montserrat"/>
              <a:sym typeface="Montserrat"/>
            </a:endParaRPr>
          </a:p>
        </p:txBody>
      </p:sp>
      <p:sp>
        <p:nvSpPr>
          <p:cNvPr id="376" name="Google Shape;376;p51"/>
          <p:cNvSpPr txBox="1"/>
          <p:nvPr/>
        </p:nvSpPr>
        <p:spPr>
          <a:xfrm>
            <a:off x="1676650" y="2371650"/>
            <a:ext cx="5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Unhoused</a:t>
            </a:r>
            <a:endParaRPr b="1">
              <a:latin typeface="Montserrat"/>
              <a:ea typeface="Montserrat"/>
              <a:cs typeface="Montserrat"/>
              <a:sym typeface="Montserrat"/>
            </a:endParaRPr>
          </a:p>
        </p:txBody>
      </p:sp>
      <p:sp>
        <p:nvSpPr>
          <p:cNvPr id="377" name="Google Shape;377;p51"/>
          <p:cNvSpPr txBox="1"/>
          <p:nvPr/>
        </p:nvSpPr>
        <p:spPr>
          <a:xfrm>
            <a:off x="5657725" y="3053800"/>
            <a:ext cx="134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Montserrat"/>
                <a:ea typeface="Montserrat"/>
                <a:cs typeface="Montserrat"/>
                <a:sym typeface="Montserrat"/>
              </a:rPr>
              <a:t>0.73%</a:t>
            </a:r>
            <a:endParaRPr b="1" sz="2800">
              <a:solidFill>
                <a:schemeClr val="lt1"/>
              </a:solidFill>
              <a:latin typeface="Montserrat"/>
              <a:ea typeface="Montserrat"/>
              <a:cs typeface="Montserrat"/>
              <a:sym typeface="Montserrat"/>
            </a:endParaRPr>
          </a:p>
        </p:txBody>
      </p:sp>
      <p:sp>
        <p:nvSpPr>
          <p:cNvPr id="378" name="Google Shape;378;p51"/>
          <p:cNvSpPr txBox="1"/>
          <p:nvPr/>
        </p:nvSpPr>
        <p:spPr>
          <a:xfrm>
            <a:off x="2188525" y="3053800"/>
            <a:ext cx="134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Montserrat"/>
                <a:ea typeface="Montserrat"/>
                <a:cs typeface="Montserrat"/>
                <a:sym typeface="Montserrat"/>
              </a:rPr>
              <a:t>5.24%</a:t>
            </a:r>
            <a:endParaRPr b="1" sz="2800">
              <a:solidFill>
                <a:schemeClr val="lt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2"/>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4</a:t>
            </a:r>
            <a:endParaRPr/>
          </a:p>
          <a:p>
            <a:pPr indent="0" lvl="0" marL="0" rtl="0" algn="l">
              <a:spcBef>
                <a:spcPts val="0"/>
              </a:spcBef>
              <a:spcAft>
                <a:spcPts val="0"/>
              </a:spcAft>
              <a:buClr>
                <a:schemeClr val="dk1"/>
              </a:buClr>
              <a:buSzPts val="1100"/>
              <a:buFont typeface="Arial"/>
              <a:buNone/>
            </a:pPr>
            <a:r>
              <a:rPr lang="en" sz="1400"/>
              <a:t>Unhoused people die from more traumatic and preventable causes</a:t>
            </a:r>
            <a:endParaRPr sz="1400"/>
          </a:p>
          <a:p>
            <a:pPr indent="0" lvl="0" marL="0" rtl="0" algn="l">
              <a:spcBef>
                <a:spcPts val="0"/>
              </a:spcBef>
              <a:spcAft>
                <a:spcPts val="0"/>
              </a:spcAft>
              <a:buNone/>
            </a:pPr>
            <a:r>
              <a:t/>
            </a:r>
            <a:endParaRPr sz="1400"/>
          </a:p>
        </p:txBody>
      </p:sp>
      <p:pic>
        <p:nvPicPr>
          <p:cNvPr id="384" name="Google Shape;384;p52" title="Chart"/>
          <p:cNvPicPr preferRelativeResize="0"/>
          <p:nvPr/>
        </p:nvPicPr>
        <p:blipFill>
          <a:blip r:embed="rId3">
            <a:alphaModFix/>
          </a:blip>
          <a:stretch>
            <a:fillRect/>
          </a:stretch>
        </p:blipFill>
        <p:spPr>
          <a:xfrm>
            <a:off x="1834025" y="1323875"/>
            <a:ext cx="5475750" cy="3396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3"/>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Future Work</a:t>
            </a:r>
            <a:endParaRPr/>
          </a:p>
        </p:txBody>
      </p:sp>
      <p:sp>
        <p:nvSpPr>
          <p:cNvPr id="390" name="Google Shape;390;p53"/>
          <p:cNvSpPr txBox="1"/>
          <p:nvPr>
            <p:ph idx="2" type="title"/>
          </p:nvPr>
        </p:nvSpPr>
        <p:spPr>
          <a:xfrm>
            <a:off x="3968350" y="1262325"/>
            <a:ext cx="4462500" cy="1141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4"/>
          <p:cNvSpPr txBox="1"/>
          <p:nvPr>
            <p:ph type="title"/>
          </p:nvPr>
        </p:nvSpPr>
        <p:spPr>
          <a:xfrm>
            <a:off x="3730075" y="1631700"/>
            <a:ext cx="4700700" cy="1090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Structural Determinants </a:t>
            </a:r>
            <a:endParaRPr/>
          </a:p>
        </p:txBody>
      </p:sp>
      <p:sp>
        <p:nvSpPr>
          <p:cNvPr id="396" name="Google Shape;396;p54"/>
          <p:cNvSpPr txBox="1"/>
          <p:nvPr>
            <p:ph idx="1" type="subTitle"/>
          </p:nvPr>
        </p:nvSpPr>
        <p:spPr>
          <a:xfrm>
            <a:off x="5008375" y="2837175"/>
            <a:ext cx="3422400" cy="8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systems &gt;&gt; individual factors</a:t>
            </a:r>
            <a:endParaRPr/>
          </a:p>
        </p:txBody>
      </p:sp>
      <p:pic>
        <p:nvPicPr>
          <p:cNvPr id="397" name="Google Shape;397;p54"/>
          <p:cNvPicPr preferRelativeResize="0"/>
          <p:nvPr/>
        </p:nvPicPr>
        <p:blipFill>
          <a:blip r:embed="rId3">
            <a:alphaModFix/>
          </a:blip>
          <a:stretch>
            <a:fillRect/>
          </a:stretch>
        </p:blipFill>
        <p:spPr>
          <a:xfrm>
            <a:off x="-711975" y="1135638"/>
            <a:ext cx="5106176" cy="2872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5"/>
          <p:cNvSpPr txBox="1"/>
          <p:nvPr>
            <p:ph type="title"/>
          </p:nvPr>
        </p:nvSpPr>
        <p:spPr>
          <a:xfrm>
            <a:off x="2683950" y="3273525"/>
            <a:ext cx="57573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403" name="Google Shape;403;p55"/>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pic>
        <p:nvPicPr>
          <p:cNvPr id="404" name="Google Shape;404;p55"/>
          <p:cNvPicPr preferRelativeResize="0"/>
          <p:nvPr/>
        </p:nvPicPr>
        <p:blipFill>
          <a:blip r:embed="rId3">
            <a:alphaModFix/>
          </a:blip>
          <a:stretch>
            <a:fillRect/>
          </a:stretch>
        </p:blipFill>
        <p:spPr>
          <a:xfrm>
            <a:off x="0" y="66675"/>
            <a:ext cx="9144000" cy="5010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6"/>
          <p:cNvSpPr txBox="1"/>
          <p:nvPr>
            <p:ph type="title"/>
          </p:nvPr>
        </p:nvSpPr>
        <p:spPr>
          <a:xfrm>
            <a:off x="591850" y="1340400"/>
            <a:ext cx="4232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Immediate Action</a:t>
            </a:r>
            <a:endParaRPr/>
          </a:p>
        </p:txBody>
      </p:sp>
      <p:sp>
        <p:nvSpPr>
          <p:cNvPr id="410" name="Google Shape;410;p56"/>
          <p:cNvSpPr txBox="1"/>
          <p:nvPr>
            <p:ph idx="1" type="body"/>
          </p:nvPr>
        </p:nvSpPr>
        <p:spPr>
          <a:xfrm>
            <a:off x="591850" y="2096100"/>
            <a:ext cx="4232100" cy="2011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200"/>
              <a:buChar char="●"/>
            </a:pPr>
            <a:r>
              <a:rPr lang="en"/>
              <a:t>Permanent Housing </a:t>
            </a:r>
            <a:endParaRPr/>
          </a:p>
          <a:p>
            <a:pPr indent="-304800" lvl="0" marL="457200" rtl="0" algn="l">
              <a:lnSpc>
                <a:spcPct val="150000"/>
              </a:lnSpc>
              <a:spcBef>
                <a:spcPts val="0"/>
              </a:spcBef>
              <a:spcAft>
                <a:spcPts val="0"/>
              </a:spcAft>
              <a:buSzPts val="1200"/>
              <a:buChar char="●"/>
            </a:pPr>
            <a:r>
              <a:rPr lang="en"/>
              <a:t>Shelters </a:t>
            </a:r>
            <a:endParaRPr/>
          </a:p>
          <a:p>
            <a:pPr indent="-304800" lvl="0" marL="457200" rtl="0" algn="l">
              <a:lnSpc>
                <a:spcPct val="150000"/>
              </a:lnSpc>
              <a:spcBef>
                <a:spcPts val="0"/>
              </a:spcBef>
              <a:spcAft>
                <a:spcPts val="0"/>
              </a:spcAft>
              <a:buSzPts val="1200"/>
              <a:buChar char="●"/>
            </a:pPr>
            <a:r>
              <a:rPr lang="en"/>
              <a:t>S</a:t>
            </a:r>
            <a:r>
              <a:rPr lang="en"/>
              <a:t>afe sleeping sites</a:t>
            </a:r>
            <a:endParaRPr/>
          </a:p>
          <a:p>
            <a:pPr indent="-304800" lvl="0" marL="457200" rtl="0" algn="l">
              <a:lnSpc>
                <a:spcPct val="150000"/>
              </a:lnSpc>
              <a:spcBef>
                <a:spcPts val="0"/>
              </a:spcBef>
              <a:spcAft>
                <a:spcPts val="0"/>
              </a:spcAft>
              <a:buSzPts val="1200"/>
              <a:buChar char="●"/>
            </a:pPr>
            <a:r>
              <a:rPr lang="en"/>
              <a:t>Safe parking locations</a:t>
            </a:r>
            <a:endParaRPr/>
          </a:p>
          <a:p>
            <a:pPr indent="-304800" lvl="0" marL="457200" rtl="0" algn="l">
              <a:lnSpc>
                <a:spcPct val="150000"/>
              </a:lnSpc>
              <a:spcBef>
                <a:spcPts val="0"/>
              </a:spcBef>
              <a:spcAft>
                <a:spcPts val="0"/>
              </a:spcAft>
              <a:buSzPts val="1200"/>
              <a:buChar char="●"/>
            </a:pPr>
            <a:r>
              <a:rPr lang="en"/>
              <a:t>Managed encampments</a:t>
            </a:r>
            <a:endParaRPr/>
          </a:p>
        </p:txBody>
      </p:sp>
      <p:sp>
        <p:nvSpPr>
          <p:cNvPr id="411" name="Google Shape;411;p56"/>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6"/>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56"/>
          <p:cNvPicPr preferRelativeResize="0"/>
          <p:nvPr/>
        </p:nvPicPr>
        <p:blipFill>
          <a:blip r:embed="rId3">
            <a:alphaModFix/>
          </a:blip>
          <a:stretch>
            <a:fillRect/>
          </a:stretch>
        </p:blipFill>
        <p:spPr>
          <a:xfrm>
            <a:off x="4611825" y="1172789"/>
            <a:ext cx="4974101" cy="2797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Background</a:t>
            </a:r>
            <a:endParaRPr/>
          </a:p>
        </p:txBody>
      </p:sp>
      <p:sp>
        <p:nvSpPr>
          <p:cNvPr id="204" name="Google Shape;204;p30"/>
          <p:cNvSpPr txBox="1"/>
          <p:nvPr>
            <p:ph idx="1" type="subTitle"/>
          </p:nvPr>
        </p:nvSpPr>
        <p:spPr>
          <a:xfrm>
            <a:off x="3661300" y="3045375"/>
            <a:ext cx="4769400" cy="678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chemeClr val="accent2"/>
                </a:solidFill>
              </a:rPr>
              <a:t>Santa Clara County </a:t>
            </a:r>
            <a:r>
              <a:rPr lang="en">
                <a:solidFill>
                  <a:schemeClr val="accent2"/>
                </a:solidFill>
              </a:rPr>
              <a:t>and</a:t>
            </a:r>
            <a:r>
              <a:rPr lang="en">
                <a:solidFill>
                  <a:schemeClr val="accent2"/>
                </a:solidFill>
              </a:rPr>
              <a:t> our Unhoused </a:t>
            </a:r>
            <a:r>
              <a:rPr lang="en">
                <a:solidFill>
                  <a:schemeClr val="accent2"/>
                </a:solidFill>
              </a:rPr>
              <a:t>Community</a:t>
            </a:r>
            <a:endParaRPr>
              <a:solidFill>
                <a:schemeClr val="accent2"/>
              </a:solidFill>
            </a:endParaRPr>
          </a:p>
        </p:txBody>
      </p:sp>
      <p:sp>
        <p:nvSpPr>
          <p:cNvPr id="205" name="Google Shape;205;p30"/>
          <p:cNvSpPr txBox="1"/>
          <p:nvPr>
            <p:ph idx="2" type="title"/>
          </p:nvPr>
        </p:nvSpPr>
        <p:spPr>
          <a:xfrm>
            <a:off x="3968350" y="1262325"/>
            <a:ext cx="4462500" cy="1141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7"/>
          <p:cNvSpPr txBox="1"/>
          <p:nvPr>
            <p:ph type="title"/>
          </p:nvPr>
        </p:nvSpPr>
        <p:spPr>
          <a:xfrm>
            <a:off x="3984975" y="1495800"/>
            <a:ext cx="4055400" cy="723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Need for better data</a:t>
            </a:r>
            <a:endParaRPr/>
          </a:p>
        </p:txBody>
      </p:sp>
      <p:sp>
        <p:nvSpPr>
          <p:cNvPr id="419" name="Google Shape;419;p57"/>
          <p:cNvSpPr txBox="1"/>
          <p:nvPr>
            <p:ph idx="1" type="subTitle"/>
          </p:nvPr>
        </p:nvSpPr>
        <p:spPr>
          <a:xfrm>
            <a:off x="3994375" y="2142600"/>
            <a:ext cx="4055400" cy="8181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Char char="●"/>
            </a:pPr>
            <a:r>
              <a:rPr lang="en" sz="1600"/>
              <a:t>No standardized approach  </a:t>
            </a:r>
            <a:endParaRPr sz="1600"/>
          </a:p>
          <a:p>
            <a:pPr indent="-330200" lvl="0" marL="457200" rtl="0" algn="l">
              <a:lnSpc>
                <a:spcPct val="150000"/>
              </a:lnSpc>
              <a:spcBef>
                <a:spcPts val="0"/>
              </a:spcBef>
              <a:spcAft>
                <a:spcPts val="0"/>
              </a:spcAft>
              <a:buSzPts val="1600"/>
              <a:buChar char="●"/>
            </a:pPr>
            <a:r>
              <a:rPr lang="en" sz="1600"/>
              <a:t>No </a:t>
            </a:r>
            <a:r>
              <a:rPr lang="en" sz="1600"/>
              <a:t>requirement for data collection</a:t>
            </a:r>
            <a:endParaRPr sz="1600"/>
          </a:p>
          <a:p>
            <a:pPr indent="-330200" lvl="0" marL="457200" rtl="0" algn="l">
              <a:lnSpc>
                <a:spcPct val="150000"/>
              </a:lnSpc>
              <a:spcBef>
                <a:spcPts val="0"/>
              </a:spcBef>
              <a:spcAft>
                <a:spcPts val="0"/>
              </a:spcAft>
              <a:buSzPts val="1600"/>
              <a:buChar char="●"/>
            </a:pPr>
            <a:r>
              <a:rPr lang="en" sz="1600"/>
              <a:t>Good data allows for targeted system-level solutions </a:t>
            </a:r>
            <a:endParaRPr sz="1600"/>
          </a:p>
          <a:p>
            <a:pPr indent="-330200" lvl="0" marL="457200" rtl="0" algn="l">
              <a:lnSpc>
                <a:spcPct val="150000"/>
              </a:lnSpc>
              <a:spcBef>
                <a:spcPts val="0"/>
              </a:spcBef>
              <a:spcAft>
                <a:spcPts val="0"/>
              </a:spcAft>
              <a:buSzPts val="1600"/>
              <a:buChar char="●"/>
            </a:pPr>
            <a:r>
              <a:rPr lang="en" sz="1600"/>
              <a:t>Epidemiological research </a:t>
            </a:r>
            <a:endParaRPr sz="1600"/>
          </a:p>
          <a:p>
            <a:pPr indent="0" lvl="0" marL="457200" rtl="0" algn="ctr">
              <a:spcBef>
                <a:spcPts val="0"/>
              </a:spcBef>
              <a:spcAft>
                <a:spcPts val="0"/>
              </a:spcAft>
              <a:buNone/>
            </a:pPr>
            <a:r>
              <a:t/>
            </a:r>
            <a:endParaRPr sz="1600"/>
          </a:p>
          <a:p>
            <a:pPr indent="0" lvl="0" marL="457200" rtl="0" algn="ctr">
              <a:spcBef>
                <a:spcPts val="0"/>
              </a:spcBef>
              <a:spcAft>
                <a:spcPts val="0"/>
              </a:spcAft>
              <a:buNone/>
            </a:pPr>
            <a:r>
              <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8"/>
          <p:cNvSpPr txBox="1"/>
          <p:nvPr>
            <p:ph type="title"/>
          </p:nvPr>
        </p:nvSpPr>
        <p:spPr>
          <a:xfrm>
            <a:off x="713225" y="445025"/>
            <a:ext cx="5375100" cy="13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
        <p:nvSpPr>
          <p:cNvPr id="425" name="Google Shape;425;p58"/>
          <p:cNvSpPr txBox="1"/>
          <p:nvPr/>
        </p:nvSpPr>
        <p:spPr>
          <a:xfrm>
            <a:off x="713225" y="1630928"/>
            <a:ext cx="3841200" cy="12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Montserrat"/>
                <a:ea typeface="Montserrat"/>
                <a:cs typeface="Montserrat"/>
                <a:sym typeface="Montserrat"/>
              </a:rPr>
              <a:t>Questions?</a:t>
            </a:r>
            <a:endParaRPr>
              <a:solidFill>
                <a:schemeClr val="accent2"/>
              </a:solidFill>
              <a:latin typeface="Montserrat"/>
              <a:ea typeface="Montserrat"/>
              <a:cs typeface="Montserrat"/>
              <a:sym typeface="Montserrat"/>
            </a:endParaRPr>
          </a:p>
          <a:p>
            <a:pPr indent="0" lvl="0" marL="0" rtl="0" algn="l">
              <a:spcBef>
                <a:spcPts val="1000"/>
              </a:spcBef>
              <a:spcAft>
                <a:spcPts val="0"/>
              </a:spcAft>
              <a:buNone/>
            </a:pPr>
            <a:r>
              <a:rPr lang="en">
                <a:solidFill>
                  <a:schemeClr val="accent2"/>
                </a:solidFill>
                <a:latin typeface="Montserrat"/>
                <a:ea typeface="Montserrat"/>
                <a:cs typeface="Montserrat"/>
                <a:sym typeface="Montserrat"/>
              </a:rPr>
              <a:t>gbright@scu.edu</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a:solidFill>
                  <a:schemeClr val="accent2"/>
                </a:solidFill>
                <a:latin typeface="Montserrat"/>
                <a:ea typeface="Montserrat"/>
                <a:cs typeface="Montserrat"/>
                <a:sym typeface="Montserrat"/>
              </a:rPr>
              <a:t>(559) 862-3783</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a:solidFill>
                  <a:schemeClr val="accent2"/>
                </a:solidFill>
                <a:latin typeface="Montserrat"/>
                <a:ea typeface="Montserrat"/>
                <a:cs typeface="Montserrat"/>
                <a:sym typeface="Montserrat"/>
              </a:rPr>
              <a:t>jschang@scu.edu</a:t>
            </a:r>
            <a:endParaRPr>
              <a:solidFill>
                <a:schemeClr val="accent2"/>
              </a:solidFill>
              <a:latin typeface="Montserrat"/>
              <a:ea typeface="Montserrat"/>
              <a:cs typeface="Montserrat"/>
              <a:sym typeface="Montserrat"/>
            </a:endParaRPr>
          </a:p>
        </p:txBody>
      </p:sp>
      <p:sp>
        <p:nvSpPr>
          <p:cNvPr id="426" name="Google Shape;426;p58"/>
          <p:cNvSpPr txBox="1"/>
          <p:nvPr/>
        </p:nvSpPr>
        <p:spPr>
          <a:xfrm>
            <a:off x="713225" y="4249600"/>
            <a:ext cx="3710400" cy="25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chemeClr val="accent2"/>
                </a:solidFill>
                <a:latin typeface="Montserrat"/>
                <a:ea typeface="Montserrat"/>
                <a:cs typeface="Montserrat"/>
                <a:sym typeface="Montserrat"/>
              </a:rPr>
              <a:t>Please keep this slide for attribution</a:t>
            </a:r>
            <a:endParaRPr sz="1200">
              <a:solidFill>
                <a:schemeClr val="accent2"/>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1"/>
          <p:cNvPicPr preferRelativeResize="0"/>
          <p:nvPr/>
        </p:nvPicPr>
        <p:blipFill>
          <a:blip r:embed="rId3">
            <a:alphaModFix/>
          </a:blip>
          <a:stretch>
            <a:fillRect/>
          </a:stretch>
        </p:blipFill>
        <p:spPr>
          <a:xfrm>
            <a:off x="0" y="-1389150"/>
            <a:ext cx="9144003" cy="7746493"/>
          </a:xfrm>
          <a:prstGeom prst="rect">
            <a:avLst/>
          </a:prstGeom>
          <a:noFill/>
          <a:ln>
            <a:noFill/>
          </a:ln>
        </p:spPr>
      </p:pic>
      <p:pic>
        <p:nvPicPr>
          <p:cNvPr id="211" name="Google Shape;211;p31"/>
          <p:cNvPicPr preferRelativeResize="0"/>
          <p:nvPr/>
        </p:nvPicPr>
        <p:blipFill>
          <a:blip r:embed="rId4">
            <a:alphaModFix/>
          </a:blip>
          <a:stretch>
            <a:fillRect/>
          </a:stretch>
        </p:blipFill>
        <p:spPr>
          <a:xfrm>
            <a:off x="886125" y="2712400"/>
            <a:ext cx="2667199" cy="2551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Add a couple photos from the encampment visits</a:t>
            </a:r>
            <a:endParaRPr/>
          </a:p>
        </p:txBody>
      </p:sp>
      <p:pic>
        <p:nvPicPr>
          <p:cNvPr id="217" name="Google Shape;217;p32"/>
          <p:cNvPicPr preferRelativeResize="0"/>
          <p:nvPr/>
        </p:nvPicPr>
        <p:blipFill>
          <a:blip r:embed="rId3">
            <a:alphaModFix/>
          </a:blip>
          <a:stretch>
            <a:fillRect/>
          </a:stretch>
        </p:blipFill>
        <p:spPr>
          <a:xfrm>
            <a:off x="865625" y="-322175"/>
            <a:ext cx="7389176" cy="5541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3"/>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23" name="Google Shape;223;p33"/>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3"/>
          <p:cNvPicPr preferRelativeResize="0"/>
          <p:nvPr/>
        </p:nvPicPr>
        <p:blipFill>
          <a:blip r:embed="rId3">
            <a:alphaModFix/>
          </a:blip>
          <a:stretch>
            <a:fillRect/>
          </a:stretch>
        </p:blipFill>
        <p:spPr>
          <a:xfrm>
            <a:off x="635325" y="-750"/>
            <a:ext cx="7717499" cy="514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713225" y="155451"/>
            <a:ext cx="7717500" cy="91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Background: </a:t>
            </a:r>
            <a:endParaRPr sz="2600"/>
          </a:p>
          <a:p>
            <a:pPr indent="0" lvl="0" marL="0" rtl="0" algn="l">
              <a:spcBef>
                <a:spcPts val="0"/>
              </a:spcBef>
              <a:spcAft>
                <a:spcPts val="0"/>
              </a:spcAft>
              <a:buNone/>
            </a:pPr>
            <a:r>
              <a:rPr lang="en" sz="2600"/>
              <a:t>Demographics of unhoused people in SCC</a:t>
            </a:r>
            <a:endParaRPr sz="2600"/>
          </a:p>
        </p:txBody>
      </p:sp>
      <p:pic>
        <p:nvPicPr>
          <p:cNvPr id="230" name="Google Shape;230;p34"/>
          <p:cNvPicPr preferRelativeResize="0"/>
          <p:nvPr/>
        </p:nvPicPr>
        <p:blipFill>
          <a:blip r:embed="rId3">
            <a:alphaModFix/>
          </a:blip>
          <a:stretch>
            <a:fillRect/>
          </a:stretch>
        </p:blipFill>
        <p:spPr>
          <a:xfrm>
            <a:off x="457550" y="1109148"/>
            <a:ext cx="3881952" cy="3881952"/>
          </a:xfrm>
          <a:prstGeom prst="rect">
            <a:avLst/>
          </a:prstGeom>
          <a:noFill/>
          <a:ln>
            <a:noFill/>
          </a:ln>
        </p:spPr>
      </p:pic>
      <p:pic>
        <p:nvPicPr>
          <p:cNvPr id="231" name="Google Shape;231;p34"/>
          <p:cNvPicPr preferRelativeResize="0"/>
          <p:nvPr/>
        </p:nvPicPr>
        <p:blipFill>
          <a:blip r:embed="rId4">
            <a:alphaModFix/>
          </a:blip>
          <a:stretch>
            <a:fillRect/>
          </a:stretch>
        </p:blipFill>
        <p:spPr>
          <a:xfrm>
            <a:off x="4464825" y="1806050"/>
            <a:ext cx="4455501" cy="230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446525" y="235400"/>
            <a:ext cx="823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a:t>
            </a:r>
            <a:endParaRPr/>
          </a:p>
          <a:p>
            <a:pPr indent="0" lvl="0" marL="0" rtl="0" algn="l">
              <a:spcBef>
                <a:spcPts val="0"/>
              </a:spcBef>
              <a:spcAft>
                <a:spcPts val="0"/>
              </a:spcAft>
              <a:buNone/>
            </a:pPr>
            <a:r>
              <a:rPr lang="en"/>
              <a:t>Race/ethnicity of unhoused people in SCC</a:t>
            </a:r>
            <a:endParaRPr/>
          </a:p>
        </p:txBody>
      </p:sp>
      <p:pic>
        <p:nvPicPr>
          <p:cNvPr id="237" name="Google Shape;237;p35"/>
          <p:cNvPicPr preferRelativeResize="0"/>
          <p:nvPr/>
        </p:nvPicPr>
        <p:blipFill>
          <a:blip r:embed="rId3">
            <a:alphaModFix/>
          </a:blip>
          <a:stretch>
            <a:fillRect/>
          </a:stretch>
        </p:blipFill>
        <p:spPr>
          <a:xfrm>
            <a:off x="508050" y="1842850"/>
            <a:ext cx="6904201" cy="3003125"/>
          </a:xfrm>
          <a:prstGeom prst="rect">
            <a:avLst/>
          </a:prstGeom>
          <a:noFill/>
          <a:ln>
            <a:noFill/>
          </a:ln>
        </p:spPr>
      </p:pic>
      <p:sp>
        <p:nvSpPr>
          <p:cNvPr id="238" name="Google Shape;238;p35"/>
          <p:cNvSpPr txBox="1"/>
          <p:nvPr/>
        </p:nvSpPr>
        <p:spPr>
          <a:xfrm>
            <a:off x="6596350" y="2411450"/>
            <a:ext cx="2796000" cy="12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accent1"/>
                </a:solidFill>
                <a:latin typeface="Montserrat"/>
                <a:ea typeface="Montserrat"/>
                <a:cs typeface="Montserrat"/>
                <a:sym typeface="Montserrat"/>
              </a:rPr>
              <a:t> </a:t>
            </a:r>
            <a:r>
              <a:rPr b="1" lang="en" sz="2900">
                <a:solidFill>
                  <a:schemeClr val="accent1"/>
                </a:solidFill>
                <a:latin typeface="Montserrat"/>
                <a:ea typeface="Montserrat"/>
                <a:cs typeface="Montserrat"/>
                <a:sym typeface="Montserrat"/>
              </a:rPr>
              <a:t>43%</a:t>
            </a:r>
            <a:r>
              <a:rPr b="1" lang="en" sz="2200">
                <a:solidFill>
                  <a:schemeClr val="accent1"/>
                </a:solidFill>
                <a:latin typeface="Montserrat"/>
                <a:ea typeface="Montserrat"/>
                <a:cs typeface="Montserrat"/>
                <a:sym typeface="Montserrat"/>
              </a:rPr>
              <a:t> </a:t>
            </a:r>
            <a:endParaRPr b="1" sz="2200">
              <a:solidFill>
                <a:schemeClr val="accent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accent1"/>
                </a:solidFill>
                <a:latin typeface="Montserrat"/>
                <a:ea typeface="Montserrat"/>
                <a:cs typeface="Montserrat"/>
                <a:sym typeface="Montserrat"/>
              </a:rPr>
              <a:t>Hispanic or Latinx</a:t>
            </a:r>
            <a:r>
              <a:rPr b="1" lang="en" sz="2300">
                <a:solidFill>
                  <a:schemeClr val="accent1"/>
                </a:solidFill>
                <a:latin typeface="Montserrat"/>
                <a:ea typeface="Montserrat"/>
                <a:cs typeface="Montserrat"/>
                <a:sym typeface="Montserrat"/>
              </a:rPr>
              <a:t> </a:t>
            </a:r>
            <a:endParaRPr b="1" sz="2300">
              <a:solidFill>
                <a:schemeClr val="accen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sz="1500">
                <a:solidFill>
                  <a:schemeClr val="accent1"/>
                </a:solidFill>
                <a:latin typeface="Montserrat"/>
                <a:ea typeface="Montserrat"/>
                <a:cs typeface="Montserrat"/>
                <a:sym typeface="Montserrat"/>
              </a:rPr>
              <a:t>in 2019</a:t>
            </a:r>
            <a:endParaRPr sz="15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4024525" y="2840575"/>
            <a:ext cx="4903800" cy="191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0" lang="en"/>
              <a:t>“The number of homeless deaths in Santa Clara County </a:t>
            </a:r>
            <a:r>
              <a:rPr lang="en"/>
              <a:t>increased 164%</a:t>
            </a:r>
            <a:r>
              <a:rPr b="0" lang="en"/>
              <a:t> from 2011 to 2016. The number of deaths affecting the homeless population </a:t>
            </a:r>
            <a:r>
              <a:rPr lang="en"/>
              <a:t>continues to rise</a:t>
            </a:r>
            <a:r>
              <a:rPr b="0" lang="en"/>
              <a:t>.”</a:t>
            </a:r>
            <a:endParaRPr b="0"/>
          </a:p>
        </p:txBody>
      </p:sp>
      <p:pic>
        <p:nvPicPr>
          <p:cNvPr id="244" name="Google Shape;244;p36"/>
          <p:cNvPicPr preferRelativeResize="0"/>
          <p:nvPr/>
        </p:nvPicPr>
        <p:blipFill rotWithShape="1">
          <a:blip r:embed="rId3">
            <a:alphaModFix/>
          </a:blip>
          <a:srcRect b="0" l="0" r="1136" t="2028"/>
          <a:stretch/>
        </p:blipFill>
        <p:spPr>
          <a:xfrm>
            <a:off x="744800" y="479550"/>
            <a:ext cx="3279725" cy="4272926"/>
          </a:xfrm>
          <a:prstGeom prst="rect">
            <a:avLst/>
          </a:prstGeom>
          <a:noFill/>
          <a:ln cap="flat" cmpd="sng" w="9525">
            <a:solidFill>
              <a:schemeClr val="dk2"/>
            </a:solidFill>
            <a:prstDash val="solid"/>
            <a:round/>
            <a:headEnd len="sm" w="sm" type="none"/>
            <a:tailEnd len="sm" w="sm" type="none"/>
          </a:ln>
        </p:spPr>
      </p:pic>
      <p:pic>
        <p:nvPicPr>
          <p:cNvPr id="245" name="Google Shape;245;p36"/>
          <p:cNvPicPr preferRelativeResize="0"/>
          <p:nvPr/>
        </p:nvPicPr>
        <p:blipFill>
          <a:blip r:embed="rId4">
            <a:alphaModFix/>
          </a:blip>
          <a:stretch>
            <a:fillRect/>
          </a:stretch>
        </p:blipFill>
        <p:spPr>
          <a:xfrm>
            <a:off x="4176925" y="152400"/>
            <a:ext cx="4814675" cy="243986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